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9" r:id="rId2"/>
    <p:sldId id="311" r:id="rId3"/>
    <p:sldId id="319" r:id="rId4"/>
    <p:sldId id="320" r:id="rId5"/>
    <p:sldId id="295" r:id="rId6"/>
    <p:sldId id="317" r:id="rId7"/>
    <p:sldId id="286" r:id="rId8"/>
    <p:sldId id="297" r:id="rId9"/>
    <p:sldId id="265"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91929"/>
    <a:srgbClr val="A6A6A6"/>
    <a:srgbClr val="F48B30"/>
    <a:srgbClr val="1E5778"/>
    <a:srgbClr val="FCBE25"/>
    <a:srgbClr val="2A7C6F"/>
    <a:srgbClr val="646464"/>
    <a:srgbClr val="153749"/>
    <a:srgbClr val="A552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0" autoAdjust="0"/>
    <p:restoredTop sz="94987" autoAdjust="0"/>
  </p:normalViewPr>
  <p:slideViewPr>
    <p:cSldViewPr>
      <p:cViewPr varScale="1">
        <p:scale>
          <a:sx n="82" d="100"/>
          <a:sy n="82" d="100"/>
        </p:scale>
        <p:origin x="246" y="78"/>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notesViewPr>
    <p:cSldViewPr showGuides="1">
      <p:cViewPr varScale="1">
        <p:scale>
          <a:sx n="88" d="100"/>
          <a:sy n="88" d="100"/>
        </p:scale>
        <p:origin x="-387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D4F65C5-86B9-48B5-995A-55CC2840C7FC}" type="datetimeFigureOut">
              <a:rPr lang="en-US" smtClean="0"/>
              <a:t>5/30/2023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364A0BE-2000-44B7-B5A8-0D19AAF96C66}" type="slidenum">
              <a:rPr lang="en-US" smtClean="0"/>
              <a:t>‹#›</a:t>
            </a:fld>
            <a:endParaRPr lang="en-US"/>
          </a:p>
        </p:txBody>
      </p:sp>
    </p:spTree>
    <p:extLst>
      <p:ext uri="{BB962C8B-B14F-4D97-AF65-F5344CB8AC3E}">
        <p14:creationId xmlns:p14="http://schemas.microsoft.com/office/powerpoint/2010/main" val="1412311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C661512-43B1-4E89-A941-8C845A00B5D4}" type="datetimeFigureOut">
              <a:rPr lang="en-US" smtClean="0"/>
              <a:t>5/30/2023</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F58AB94-8542-446D-B4B5-6EFCBEF72488}" type="slidenum">
              <a:rPr lang="en-US" smtClean="0"/>
              <a:t>‹#›</a:t>
            </a:fld>
            <a:endParaRPr lang="en-US"/>
          </a:p>
        </p:txBody>
      </p:sp>
    </p:spTree>
    <p:extLst>
      <p:ext uri="{BB962C8B-B14F-4D97-AF65-F5344CB8AC3E}">
        <p14:creationId xmlns:p14="http://schemas.microsoft.com/office/powerpoint/2010/main" val="382791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58AB94-8542-446D-B4B5-6EFCBEF72488}" type="slidenum">
              <a:rPr lang="en-US" smtClean="0"/>
              <a:t>2</a:t>
            </a:fld>
            <a:endParaRPr lang="en-US"/>
          </a:p>
        </p:txBody>
      </p:sp>
    </p:spTree>
    <p:extLst>
      <p:ext uri="{BB962C8B-B14F-4D97-AF65-F5344CB8AC3E}">
        <p14:creationId xmlns:p14="http://schemas.microsoft.com/office/powerpoint/2010/main" val="372939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58AB94-8542-446D-B4B5-6EFCBEF72488}" type="slidenum">
              <a:rPr lang="en-US" smtClean="0"/>
              <a:t>3</a:t>
            </a:fld>
            <a:endParaRPr lang="en-US"/>
          </a:p>
        </p:txBody>
      </p:sp>
    </p:spTree>
    <p:extLst>
      <p:ext uri="{BB962C8B-B14F-4D97-AF65-F5344CB8AC3E}">
        <p14:creationId xmlns:p14="http://schemas.microsoft.com/office/powerpoint/2010/main" val="137053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58AB94-8542-446D-B4B5-6EFCBEF72488}" type="slidenum">
              <a:rPr lang="en-US" smtClean="0"/>
              <a:t>4</a:t>
            </a:fld>
            <a:endParaRPr lang="en-US"/>
          </a:p>
        </p:txBody>
      </p:sp>
    </p:spTree>
    <p:extLst>
      <p:ext uri="{BB962C8B-B14F-4D97-AF65-F5344CB8AC3E}">
        <p14:creationId xmlns:p14="http://schemas.microsoft.com/office/powerpoint/2010/main" val="3146250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rade Gothic LT Std Bold"/>
              </a:rPr>
              <a:t>Congress has increased budgets for DOE's energy programs for 11 of the last 15 years, but annual appropriations have fallen short of doubling targets, and funding has not yet returned to its 1978 levels</a:t>
            </a:r>
            <a:endParaRPr lang="en-US" dirty="0"/>
          </a:p>
        </p:txBody>
      </p:sp>
      <p:sp>
        <p:nvSpPr>
          <p:cNvPr id="4" name="Slide Number Placeholder 3"/>
          <p:cNvSpPr>
            <a:spLocks noGrp="1"/>
          </p:cNvSpPr>
          <p:nvPr>
            <p:ph type="sldNum" sz="quarter" idx="5"/>
          </p:nvPr>
        </p:nvSpPr>
        <p:spPr/>
        <p:txBody>
          <a:bodyPr/>
          <a:lstStyle/>
          <a:p>
            <a:fld id="{DF58AB94-8542-446D-B4B5-6EFCBEF72488}" type="slidenum">
              <a:rPr lang="en-US" smtClean="0"/>
              <a:t>5</a:t>
            </a:fld>
            <a:endParaRPr lang="en-US"/>
          </a:p>
        </p:txBody>
      </p:sp>
    </p:spTree>
    <p:extLst>
      <p:ext uri="{BB962C8B-B14F-4D97-AF65-F5344CB8AC3E}">
        <p14:creationId xmlns:p14="http://schemas.microsoft.com/office/powerpoint/2010/main" val="2056765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58AB94-8542-446D-B4B5-6EFCBEF72488}" type="slidenum">
              <a:rPr lang="en-US" smtClean="0"/>
              <a:t>6</a:t>
            </a:fld>
            <a:endParaRPr lang="en-US"/>
          </a:p>
        </p:txBody>
      </p:sp>
    </p:spTree>
    <p:extLst>
      <p:ext uri="{BB962C8B-B14F-4D97-AF65-F5344CB8AC3E}">
        <p14:creationId xmlns:p14="http://schemas.microsoft.com/office/powerpoint/2010/main" val="3876265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58AB94-8542-446D-B4B5-6EFCBEF72488}" type="slidenum">
              <a:rPr lang="en-US" smtClean="0"/>
              <a:t>7</a:t>
            </a:fld>
            <a:endParaRPr lang="en-US"/>
          </a:p>
        </p:txBody>
      </p:sp>
    </p:spTree>
    <p:extLst>
      <p:ext uri="{BB962C8B-B14F-4D97-AF65-F5344CB8AC3E}">
        <p14:creationId xmlns:p14="http://schemas.microsoft.com/office/powerpoint/2010/main" val="2848196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add URL to the report once it is out on 10 Jan.</a:t>
            </a:r>
          </a:p>
        </p:txBody>
      </p:sp>
      <p:sp>
        <p:nvSpPr>
          <p:cNvPr id="4" name="Slide Number Placeholder 3"/>
          <p:cNvSpPr>
            <a:spLocks noGrp="1"/>
          </p:cNvSpPr>
          <p:nvPr>
            <p:ph type="sldNum" sz="quarter" idx="5"/>
          </p:nvPr>
        </p:nvSpPr>
        <p:spPr/>
        <p:txBody>
          <a:bodyPr/>
          <a:lstStyle/>
          <a:p>
            <a:fld id="{DF58AB94-8542-446D-B4B5-6EFCBEF72488}" type="slidenum">
              <a:rPr lang="en-US" smtClean="0"/>
              <a:t>8</a:t>
            </a:fld>
            <a:endParaRPr lang="en-US"/>
          </a:p>
        </p:txBody>
      </p:sp>
    </p:spTree>
    <p:extLst>
      <p:ext uri="{BB962C8B-B14F-4D97-AF65-F5344CB8AC3E}">
        <p14:creationId xmlns:p14="http://schemas.microsoft.com/office/powerpoint/2010/main" val="1285268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able of Contents Slide">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566400" cy="914400"/>
          </a:xfrm>
        </p:spPr>
        <p:txBody>
          <a:bodyPr>
            <a:normAutofit/>
          </a:bodyPr>
          <a:lstStyle>
            <a:lvl1pPr>
              <a:defRPr sz="3400">
                <a:latin typeface="Trade Gothic LT Std Bold" panose="020B08040505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12800" y="1600200"/>
            <a:ext cx="10566400" cy="4419600"/>
          </a:xfrm>
        </p:spPr>
        <p:txBody>
          <a:bodyPr>
            <a:normAutofit/>
          </a:bodyPr>
          <a:lstStyle>
            <a:lvl1pPr marL="347472" indent="-347472">
              <a:spcBef>
                <a:spcPts val="0"/>
              </a:spcBef>
              <a:spcAft>
                <a:spcPts val="3000"/>
              </a:spcAft>
              <a:buFont typeface="Wingdings" panose="05000000000000000000" pitchFamily="2" charset="2"/>
              <a:buChar char="§"/>
              <a:defRPr sz="2800" baseline="0">
                <a:solidFill>
                  <a:srgbClr val="1C5A7C"/>
                </a:solidFill>
                <a:latin typeface="Trade Gothic LT Std" panose="020B0503020502020204" pitchFamily="34" charset="0"/>
              </a:defRPr>
            </a:lvl1pPr>
            <a:lvl2pPr marL="640080" indent="-342900">
              <a:spcBef>
                <a:spcPts val="1800"/>
              </a:spcBef>
              <a:spcAft>
                <a:spcPts val="1200"/>
              </a:spcAft>
              <a:buClr>
                <a:srgbClr val="1C5A7C"/>
              </a:buClr>
              <a:buFont typeface="Wingdings" pitchFamily="2" charset="2"/>
              <a:buChar char="§"/>
              <a:defRPr sz="2000">
                <a:solidFill>
                  <a:srgbClr val="1C5A7C"/>
                </a:solidFill>
                <a:latin typeface="TradeGothic" pitchFamily="34" charset="0"/>
              </a:defRPr>
            </a:lvl2pPr>
            <a:lvl3pPr marL="685800" indent="0">
              <a:buFontTx/>
              <a:buNone/>
              <a:defRPr>
                <a:solidFill>
                  <a:srgbClr val="1C5A7C"/>
                </a:solidFill>
                <a:latin typeface="TradeGothic" pitchFamily="34" charset="0"/>
              </a:defRPr>
            </a:lvl3pPr>
            <a:lvl4pPr marL="896112" indent="0">
              <a:buFontTx/>
              <a:buNone/>
              <a:defRPr>
                <a:solidFill>
                  <a:srgbClr val="1C5A7C"/>
                </a:solidFill>
                <a:latin typeface="TradeGothic" pitchFamily="34" charset="0"/>
              </a:defRPr>
            </a:lvl4pPr>
            <a:lvl5pPr marL="1097280" indent="0">
              <a:buFontTx/>
              <a:buNone/>
              <a:defRPr>
                <a:solidFill>
                  <a:srgbClr val="1C5A7C"/>
                </a:solidFill>
                <a:latin typeface="TradeGothic" pitchFamily="34" charset="0"/>
              </a:defRPr>
            </a:lvl5pPr>
          </a:lstStyle>
          <a:p>
            <a:pPr lvl="0"/>
            <a:r>
              <a:rPr lang="en-US"/>
              <a:t>Click to edit Master text styles</a:t>
            </a:r>
          </a:p>
        </p:txBody>
      </p:sp>
      <p:cxnSp>
        <p:nvCxnSpPr>
          <p:cNvPr id="8" name="Straight Connector 7"/>
          <p:cNvCxnSpPr/>
          <p:nvPr userDrawn="1"/>
        </p:nvCxnSpPr>
        <p:spPr>
          <a:xfrm>
            <a:off x="812800" y="1295400"/>
            <a:ext cx="10566400" cy="0"/>
          </a:xfrm>
          <a:prstGeom prst="line">
            <a:avLst/>
          </a:prstGeom>
          <a:ln w="15875">
            <a:solidFill>
              <a:srgbClr val="1C5A7C"/>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812800" y="6096000"/>
            <a:ext cx="10566400" cy="0"/>
          </a:xfrm>
          <a:prstGeom prst="line">
            <a:avLst/>
          </a:prstGeom>
          <a:ln w="15875">
            <a:solidFill>
              <a:srgbClr val="1C5A7C"/>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12"/>
          </p:nvPr>
        </p:nvSpPr>
        <p:spPr>
          <a:xfrm>
            <a:off x="11049000" y="6382512"/>
            <a:ext cx="457200" cy="283389"/>
          </a:xfrm>
          <a:prstGeom prst="rect">
            <a:avLst/>
          </a:prstGeom>
        </p:spPr>
        <p:txBody>
          <a:bodyPr/>
          <a:lstStyle>
            <a:lvl1pPr>
              <a:defRPr sz="1600" b="0">
                <a:solidFill>
                  <a:srgbClr val="1C5A7C"/>
                </a:solidFill>
                <a:latin typeface="Trade Gothic LT Std" panose="020B0503020502020204" pitchFamily="34" charset="0"/>
              </a:defRPr>
            </a:lvl1pPr>
          </a:lstStyle>
          <a:p>
            <a:fld id="{B210F02F-3F4F-4BF0-9905-39922DDC03F6}"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6738835A-3261-7AF5-AB1D-A9B08EBAFC0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Tree>
    <p:extLst>
      <p:ext uri="{BB962C8B-B14F-4D97-AF65-F5344CB8AC3E}">
        <p14:creationId xmlns:p14="http://schemas.microsoft.com/office/powerpoint/2010/main" val="195383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566400" cy="914400"/>
          </a:xfrm>
        </p:spPr>
        <p:txBody>
          <a:bodyPr>
            <a:normAutofit/>
          </a:bodyPr>
          <a:lstStyle>
            <a:lvl1pPr>
              <a:defRPr sz="3400">
                <a:latin typeface="Trade Gothic LT Std Bold" panose="020B08040505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12800" y="1600200"/>
            <a:ext cx="10566400" cy="4419600"/>
          </a:xfrm>
        </p:spPr>
        <p:txBody>
          <a:bodyPr/>
          <a:lstStyle>
            <a:lvl1pPr marL="347472" indent="-347472">
              <a:spcAft>
                <a:spcPts val="1800"/>
              </a:spcAft>
              <a:buSzPct val="85000"/>
              <a:buFont typeface="Wingdings" panose="05000000000000000000" pitchFamily="2" charset="2"/>
              <a:buChar char="§"/>
              <a:defRPr sz="2800">
                <a:solidFill>
                  <a:srgbClr val="1C5A7C"/>
                </a:solidFill>
                <a:latin typeface="Trade Gothic LT Std" panose="020B0503020502020204" pitchFamily="34" charset="0"/>
              </a:defRPr>
            </a:lvl1pPr>
            <a:lvl2pPr marL="640080" indent="-274320">
              <a:spcBef>
                <a:spcPts val="0"/>
              </a:spcBef>
              <a:spcAft>
                <a:spcPts val="1800"/>
              </a:spcAft>
              <a:buClr>
                <a:srgbClr val="1C5A7C"/>
              </a:buClr>
              <a:buSzPct val="120000"/>
              <a:buFont typeface="Trade Gothic LT Std" panose="020B0503020502020204" pitchFamily="34" charset="0"/>
              <a:buChar char="–"/>
              <a:defRPr sz="2400" baseline="0">
                <a:solidFill>
                  <a:srgbClr val="1C5A7C"/>
                </a:solidFill>
                <a:latin typeface="Trade Gothic LT Std" panose="020B0503020502020204" pitchFamily="34" charset="0"/>
              </a:defRPr>
            </a:lvl2pPr>
            <a:lvl3pPr marL="685800" indent="0">
              <a:buFontTx/>
              <a:buNone/>
              <a:defRPr>
                <a:solidFill>
                  <a:srgbClr val="1C5A7C"/>
                </a:solidFill>
                <a:latin typeface="TradeGothic" pitchFamily="34" charset="0"/>
              </a:defRPr>
            </a:lvl3pPr>
            <a:lvl4pPr marL="896112" indent="0">
              <a:buFontTx/>
              <a:buNone/>
              <a:defRPr>
                <a:solidFill>
                  <a:srgbClr val="1C5A7C"/>
                </a:solidFill>
                <a:latin typeface="TradeGothic" pitchFamily="34" charset="0"/>
              </a:defRPr>
            </a:lvl4pPr>
            <a:lvl5pPr marL="1097280" indent="0">
              <a:buFontTx/>
              <a:buNone/>
              <a:defRPr>
                <a:solidFill>
                  <a:srgbClr val="1C5A7C"/>
                </a:solidFill>
                <a:latin typeface="TradeGothic" pitchFamily="34" charset="0"/>
              </a:defRPr>
            </a:lvl5pPr>
          </a:lstStyle>
          <a:p>
            <a:pPr lvl="0"/>
            <a:r>
              <a:rPr lang="en-US"/>
              <a:t>Click to edit Master text styles</a:t>
            </a:r>
          </a:p>
          <a:p>
            <a:pPr lvl="1"/>
            <a:r>
              <a:rPr lang="en-US"/>
              <a:t>Second level</a:t>
            </a:r>
          </a:p>
        </p:txBody>
      </p:sp>
      <p:cxnSp>
        <p:nvCxnSpPr>
          <p:cNvPr id="8" name="Straight Connector 7"/>
          <p:cNvCxnSpPr/>
          <p:nvPr userDrawn="1"/>
        </p:nvCxnSpPr>
        <p:spPr>
          <a:xfrm>
            <a:off x="812800" y="1295400"/>
            <a:ext cx="10566400" cy="0"/>
          </a:xfrm>
          <a:prstGeom prst="line">
            <a:avLst/>
          </a:prstGeom>
          <a:ln w="15875">
            <a:solidFill>
              <a:srgbClr val="1C5A7C"/>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812800" y="6096000"/>
            <a:ext cx="10566400" cy="0"/>
          </a:xfrm>
          <a:prstGeom prst="line">
            <a:avLst/>
          </a:prstGeom>
          <a:ln w="15875">
            <a:solidFill>
              <a:srgbClr val="1C5A7C"/>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12"/>
          </p:nvPr>
        </p:nvSpPr>
        <p:spPr>
          <a:xfrm>
            <a:off x="11049000" y="6382512"/>
            <a:ext cx="457200" cy="283389"/>
          </a:xfrm>
          <a:prstGeom prst="rect">
            <a:avLst/>
          </a:prstGeom>
        </p:spPr>
        <p:txBody>
          <a:bodyPr/>
          <a:lstStyle>
            <a:lvl1pPr>
              <a:defRPr sz="1600" b="0">
                <a:solidFill>
                  <a:srgbClr val="1C5A7C"/>
                </a:solidFill>
                <a:latin typeface="Trade Gothic LT Std" panose="020B0503020502020204" pitchFamily="34" charset="0"/>
              </a:defRPr>
            </a:lvl1pPr>
          </a:lstStyle>
          <a:p>
            <a:fld id="{B210F02F-3F4F-4BF0-9905-39922DDC03F6}" type="slidenum">
              <a:rPr lang="en-US" smtClean="0"/>
              <a:pPr/>
              <a:t>‹#›</a:t>
            </a:fld>
            <a:endParaRPr lang="en-US" dirty="0"/>
          </a:p>
        </p:txBody>
      </p:sp>
      <p:pic>
        <p:nvPicPr>
          <p:cNvPr id="9" name="Picture 8" descr="Text&#10;&#10;Description automatically generated">
            <a:extLst>
              <a:ext uri="{FF2B5EF4-FFF2-40B4-BE49-F238E27FC236}">
                <a16:creationId xmlns:a16="http://schemas.microsoft.com/office/drawing/2014/main" id="{792E2376-91C0-B216-7281-4B8E4A4C2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ide with Picture on Righ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566400" cy="914400"/>
          </a:xfrm>
        </p:spPr>
        <p:txBody>
          <a:bodyPr>
            <a:normAutofit/>
          </a:bodyPr>
          <a:lstStyle>
            <a:lvl1pPr>
              <a:defRPr sz="3400">
                <a:latin typeface="Trade Gothic LT Std Bold" panose="020B0804050502020204" pitchFamily="34" charset="0"/>
              </a:defRPr>
            </a:lvl1pPr>
          </a:lstStyle>
          <a:p>
            <a:r>
              <a:rPr lang="en-US"/>
              <a:t>Click to edit Master title style</a:t>
            </a:r>
            <a:endParaRPr lang="en-US" dirty="0"/>
          </a:p>
        </p:txBody>
      </p:sp>
      <p:sp>
        <p:nvSpPr>
          <p:cNvPr id="8" name="Content Placeholder 2"/>
          <p:cNvSpPr>
            <a:spLocks noGrp="1"/>
          </p:cNvSpPr>
          <p:nvPr>
            <p:ph idx="13"/>
          </p:nvPr>
        </p:nvSpPr>
        <p:spPr>
          <a:xfrm>
            <a:off x="4876800" y="1600200"/>
            <a:ext cx="6502400" cy="4419600"/>
          </a:xfrm>
        </p:spPr>
        <p:txBody>
          <a:bodyPr/>
          <a:lstStyle>
            <a:lvl1pPr marL="68580" indent="0">
              <a:buFontTx/>
              <a:buNone/>
              <a:defRPr lang="en-US" dirty="0" smtClean="0">
                <a:latin typeface="Trade Gothic LT Std" panose="020B0503020502020204" pitchFamily="34" charset="0"/>
              </a:defRPr>
            </a:lvl1pPr>
            <a:lvl2pPr marL="708660" indent="-342900">
              <a:buClr>
                <a:srgbClr val="1C5A7C"/>
              </a:buClr>
              <a:buFont typeface="Wingdings" pitchFamily="2" charset="2"/>
              <a:buChar char="§"/>
              <a:defRPr>
                <a:solidFill>
                  <a:srgbClr val="1C5A7C"/>
                </a:solidFill>
                <a:latin typeface="TradeGothic" pitchFamily="34" charset="0"/>
              </a:defRPr>
            </a:lvl2pPr>
            <a:lvl3pPr marL="685800" indent="0">
              <a:buFontTx/>
              <a:buNone/>
              <a:defRPr>
                <a:solidFill>
                  <a:srgbClr val="1C5A7C"/>
                </a:solidFill>
                <a:latin typeface="TradeGothic" pitchFamily="34" charset="0"/>
              </a:defRPr>
            </a:lvl3pPr>
            <a:lvl4pPr marL="896112" indent="0">
              <a:buFontTx/>
              <a:buNone/>
              <a:defRPr>
                <a:solidFill>
                  <a:srgbClr val="1C5A7C"/>
                </a:solidFill>
                <a:latin typeface="TradeGothic" pitchFamily="34" charset="0"/>
              </a:defRPr>
            </a:lvl4pPr>
            <a:lvl5pPr marL="1097280" indent="0">
              <a:buFontTx/>
              <a:buNone/>
              <a:defRPr>
                <a:solidFill>
                  <a:srgbClr val="1C5A7C"/>
                </a:solidFill>
                <a:latin typeface="TradeGothic" pitchFamily="34" charset="0"/>
              </a:defRPr>
            </a:lvl5pPr>
          </a:lstStyle>
          <a:p>
            <a:pPr lvl="0"/>
            <a:r>
              <a:rPr lang="en-US"/>
              <a:t>Click to edit Master text styles</a:t>
            </a:r>
          </a:p>
        </p:txBody>
      </p:sp>
      <p:cxnSp>
        <p:nvCxnSpPr>
          <p:cNvPr id="9" name="Straight Connector 8"/>
          <p:cNvCxnSpPr/>
          <p:nvPr userDrawn="1"/>
        </p:nvCxnSpPr>
        <p:spPr>
          <a:xfrm>
            <a:off x="812800" y="1295400"/>
            <a:ext cx="10566400" cy="0"/>
          </a:xfrm>
          <a:prstGeom prst="line">
            <a:avLst/>
          </a:prstGeom>
          <a:ln w="15875">
            <a:solidFill>
              <a:srgbClr val="1C5A7C"/>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
          </p:nvPr>
        </p:nvSpPr>
        <p:spPr>
          <a:xfrm>
            <a:off x="812800" y="1600200"/>
            <a:ext cx="4064000" cy="4419600"/>
          </a:xfrm>
        </p:spPr>
        <p:txBody>
          <a:bodyPr/>
          <a:lstStyle>
            <a:lvl1pPr marL="347472" indent="-347472">
              <a:spcAft>
                <a:spcPts val="1800"/>
              </a:spcAft>
              <a:buSzPct val="85000"/>
              <a:buFont typeface="Wingdings" panose="05000000000000000000" pitchFamily="2" charset="2"/>
              <a:buChar char="§"/>
              <a:defRPr sz="2400">
                <a:solidFill>
                  <a:srgbClr val="1C5A7C"/>
                </a:solidFill>
                <a:latin typeface="Trade Gothic LT Std" panose="020B0503020502020204" pitchFamily="34" charset="0"/>
              </a:defRPr>
            </a:lvl1pPr>
            <a:lvl2pPr marL="640080" indent="-274320">
              <a:spcBef>
                <a:spcPts val="0"/>
              </a:spcBef>
              <a:spcAft>
                <a:spcPts val="1800"/>
              </a:spcAft>
              <a:buClr>
                <a:srgbClr val="1C5A7C"/>
              </a:buClr>
              <a:buSzPct val="120000"/>
              <a:buFontTx/>
              <a:buChar char="–"/>
              <a:defRPr sz="2000" baseline="0">
                <a:solidFill>
                  <a:srgbClr val="1C5A7C"/>
                </a:solidFill>
                <a:latin typeface="Trade Gothic LT Std" panose="020B0503020502020204" pitchFamily="34" charset="0"/>
              </a:defRPr>
            </a:lvl2pPr>
            <a:lvl3pPr marL="685800" indent="0">
              <a:buFontTx/>
              <a:buNone/>
              <a:defRPr>
                <a:solidFill>
                  <a:srgbClr val="1C5A7C"/>
                </a:solidFill>
                <a:latin typeface="TradeGothic" pitchFamily="34" charset="0"/>
              </a:defRPr>
            </a:lvl3pPr>
            <a:lvl4pPr marL="896112" indent="0">
              <a:buFontTx/>
              <a:buNone/>
              <a:defRPr>
                <a:solidFill>
                  <a:srgbClr val="1C5A7C"/>
                </a:solidFill>
                <a:latin typeface="TradeGothic" pitchFamily="34" charset="0"/>
              </a:defRPr>
            </a:lvl4pPr>
            <a:lvl5pPr marL="1097280" indent="0">
              <a:buFontTx/>
              <a:buNone/>
              <a:defRPr>
                <a:solidFill>
                  <a:srgbClr val="1C5A7C"/>
                </a:solidFill>
                <a:latin typeface="TradeGothic" pitchFamily="34" charset="0"/>
              </a:defRPr>
            </a:lvl5pPr>
          </a:lstStyle>
          <a:p>
            <a:pPr lvl="0"/>
            <a:r>
              <a:rPr lang="en-US"/>
              <a:t>Click to edit Master text styles</a:t>
            </a:r>
          </a:p>
          <a:p>
            <a:pPr lvl="1"/>
            <a:r>
              <a:rPr lang="en-US"/>
              <a:t>Second level</a:t>
            </a:r>
          </a:p>
        </p:txBody>
      </p:sp>
      <p:cxnSp>
        <p:nvCxnSpPr>
          <p:cNvPr id="10" name="Straight Connector 9"/>
          <p:cNvCxnSpPr/>
          <p:nvPr userDrawn="1"/>
        </p:nvCxnSpPr>
        <p:spPr>
          <a:xfrm>
            <a:off x="812800" y="6096000"/>
            <a:ext cx="10566400" cy="0"/>
          </a:xfrm>
          <a:prstGeom prst="line">
            <a:avLst/>
          </a:prstGeom>
          <a:ln w="15875">
            <a:solidFill>
              <a:srgbClr val="1C5A7C"/>
            </a:solidFill>
          </a:ln>
        </p:spPr>
        <p:style>
          <a:lnRef idx="1">
            <a:schemeClr val="accent1"/>
          </a:lnRef>
          <a:fillRef idx="0">
            <a:schemeClr val="accent1"/>
          </a:fillRef>
          <a:effectRef idx="0">
            <a:schemeClr val="accent1"/>
          </a:effectRef>
          <a:fontRef idx="minor">
            <a:schemeClr val="tx1"/>
          </a:fontRef>
        </p:style>
      </p:cxnSp>
      <p:sp>
        <p:nvSpPr>
          <p:cNvPr id="15" name="Slide Number Placeholder 5"/>
          <p:cNvSpPr>
            <a:spLocks noGrp="1"/>
          </p:cNvSpPr>
          <p:nvPr>
            <p:ph type="sldNum" sz="quarter" idx="12"/>
          </p:nvPr>
        </p:nvSpPr>
        <p:spPr>
          <a:xfrm>
            <a:off x="11049000" y="6382512"/>
            <a:ext cx="457200" cy="283389"/>
          </a:xfrm>
          <a:prstGeom prst="rect">
            <a:avLst/>
          </a:prstGeom>
        </p:spPr>
        <p:txBody>
          <a:bodyPr/>
          <a:lstStyle>
            <a:lvl1pPr>
              <a:defRPr sz="1600" b="0">
                <a:solidFill>
                  <a:srgbClr val="1C5A7C"/>
                </a:solidFill>
                <a:latin typeface="Trade Gothic LT Std" panose="020B0503020502020204" pitchFamily="34" charset="0"/>
              </a:defRPr>
            </a:lvl1pPr>
          </a:lstStyle>
          <a:p>
            <a:fld id="{B210F02F-3F4F-4BF0-9905-39922DDC03F6}" type="slidenum">
              <a:rPr lang="en-US" smtClean="0"/>
              <a:pPr/>
              <a:t>‹#›</a:t>
            </a:fld>
            <a:endParaRPr lang="en-US" dirty="0"/>
          </a:p>
        </p:txBody>
      </p:sp>
      <p:pic>
        <p:nvPicPr>
          <p:cNvPr id="11" name="Picture 10" descr="Text&#10;&#10;Description automatically generated">
            <a:extLst>
              <a:ext uri="{FF2B5EF4-FFF2-40B4-BE49-F238E27FC236}">
                <a16:creationId xmlns:a16="http://schemas.microsoft.com/office/drawing/2014/main" id="{52F451C6-07A1-0010-F050-BBFD01A31C3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Tree>
    <p:extLst>
      <p:ext uri="{BB962C8B-B14F-4D97-AF65-F5344CB8AC3E}">
        <p14:creationId xmlns:p14="http://schemas.microsoft.com/office/powerpoint/2010/main" val="1259036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049000" y="6338074"/>
            <a:ext cx="457200" cy="283389"/>
          </a:xfrm>
          <a:prstGeom prst="rect">
            <a:avLst/>
          </a:prstGeom>
        </p:spPr>
        <p:txBody>
          <a:bodyPr/>
          <a:lstStyle>
            <a:lvl1pPr>
              <a:defRPr sz="1600" b="0">
                <a:solidFill>
                  <a:srgbClr val="1C5A7C"/>
                </a:solidFill>
                <a:latin typeface="Trade Gothic LT Std" panose="020B0503020502020204" pitchFamily="34" charset="0"/>
              </a:defRPr>
            </a:lvl1pPr>
          </a:lstStyle>
          <a:p>
            <a:fld id="{B210F02F-3F4F-4BF0-9905-39922DDC03F6}" type="slidenum">
              <a:rPr lang="en-US" smtClean="0"/>
              <a:pPr/>
              <a:t>‹#›</a:t>
            </a:fld>
            <a:endParaRPr lang="en-US" dirty="0"/>
          </a:p>
        </p:txBody>
      </p:sp>
      <p:pic>
        <p:nvPicPr>
          <p:cNvPr id="8" name="Picture 7" descr="Text&#10;&#10;Description automatically generated">
            <a:extLst>
              <a:ext uri="{FF2B5EF4-FFF2-40B4-BE49-F238E27FC236}">
                <a16:creationId xmlns:a16="http://schemas.microsoft.com/office/drawing/2014/main" id="{F9E66425-D24B-DA00-6B1E-03CA2616913E}"/>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2" r:id="rId2"/>
    <p:sldLayoutId id="2147483665" r:id="rId3"/>
  </p:sldLayoutIdLst>
  <p:hf hdr="0" ftr="0" dt="0"/>
  <p:txStyles>
    <p:titleStyle>
      <a:lvl1pPr algn="l" defTabSz="914400" rtl="0" eaLnBrk="1" latinLnBrk="0" hangingPunct="1">
        <a:spcBef>
          <a:spcPct val="0"/>
        </a:spcBef>
        <a:buNone/>
        <a:defRPr sz="4000" kern="1200">
          <a:solidFill>
            <a:srgbClr val="1C5A7C"/>
          </a:solidFill>
          <a:latin typeface="Trade Gothic LT Std" panose="020B05030205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472" indent="-342900" algn="l" defTabSz="914400" rtl="0" eaLnBrk="1" latinLnBrk="0" hangingPunct="1">
        <a:lnSpc>
          <a:spcPct val="100000"/>
        </a:lnSpc>
        <a:spcBef>
          <a:spcPts val="0"/>
        </a:spcBef>
        <a:spcAft>
          <a:spcPts val="1800"/>
        </a:spcAft>
        <a:buClr>
          <a:srgbClr val="1C5A7C"/>
        </a:buClr>
        <a:buSzPct val="85000"/>
        <a:buFont typeface="Wingdings" panose="05000000000000000000" pitchFamily="2" charset="2"/>
        <a:buChar char="§"/>
        <a:defRPr sz="2800" kern="1200">
          <a:solidFill>
            <a:srgbClr val="1C5A7C"/>
          </a:solidFill>
          <a:latin typeface="Trade Gothic LT Std" panose="020B0503020502020204" pitchFamily="34" charset="0"/>
          <a:ea typeface="+mn-ea"/>
          <a:cs typeface="+mn-cs"/>
        </a:defRPr>
      </a:lvl1pPr>
      <a:lvl2pPr marL="640080" indent="-274320" algn="l" defTabSz="914400" rtl="0" eaLnBrk="1" latinLnBrk="0" hangingPunct="1">
        <a:spcBef>
          <a:spcPts val="0"/>
        </a:spcBef>
        <a:spcAft>
          <a:spcPts val="1800"/>
        </a:spcAft>
        <a:buClr>
          <a:srgbClr val="1C5A7C"/>
        </a:buClr>
        <a:buSzPct val="85000"/>
        <a:buFont typeface="Wingdings" pitchFamily="2" charset="2"/>
        <a:buChar char="§"/>
        <a:defRPr sz="2400" kern="1200">
          <a:solidFill>
            <a:srgbClr val="1C5A7C"/>
          </a:solidFill>
          <a:latin typeface="Trade Gothic LT Std" panose="020B0503020502020204" pitchFamily="34" charset="0"/>
          <a:ea typeface="+mn-ea"/>
          <a:cs typeface="+mn-cs"/>
        </a:defRPr>
      </a:lvl2pPr>
      <a:lvl3pPr marL="914400" indent="-228600" algn="l" defTabSz="914400" rtl="0" eaLnBrk="1" latinLnBrk="0" hangingPunct="1">
        <a:spcBef>
          <a:spcPts val="0"/>
        </a:spcBef>
        <a:spcAft>
          <a:spcPts val="1800"/>
        </a:spcAft>
        <a:buClr>
          <a:srgbClr val="1C5A7C"/>
        </a:buClr>
        <a:buSzPct val="85000"/>
        <a:buFont typeface="Wingdings" pitchFamily="2" charset="2"/>
        <a:buChar char="§"/>
        <a:defRPr sz="2000" kern="1200">
          <a:solidFill>
            <a:srgbClr val="1C5A7C"/>
          </a:solidFill>
          <a:latin typeface="Trade Gothic LT Std" panose="020B0503020502020204" pitchFamily="34" charset="0"/>
          <a:ea typeface="+mn-ea"/>
          <a:cs typeface="+mn-cs"/>
        </a:defRPr>
      </a:lvl3pPr>
      <a:lvl4pPr marL="1124712" indent="-228600" algn="l" defTabSz="914400" rtl="0" eaLnBrk="1" latinLnBrk="0" hangingPunct="1">
        <a:spcBef>
          <a:spcPts val="0"/>
        </a:spcBef>
        <a:spcAft>
          <a:spcPts val="1800"/>
        </a:spcAft>
        <a:buClr>
          <a:srgbClr val="1C5A7C"/>
        </a:buClr>
        <a:buSzPct val="85000"/>
        <a:buFont typeface="Wingdings" pitchFamily="2" charset="2"/>
        <a:buChar char="§"/>
        <a:defRPr sz="1800" kern="1200">
          <a:solidFill>
            <a:srgbClr val="1C5A7C"/>
          </a:solidFill>
          <a:latin typeface="Trade Gothic LT Std" panose="020B0503020502020204" pitchFamily="34" charset="0"/>
          <a:ea typeface="+mn-ea"/>
          <a:cs typeface="+mn-cs"/>
        </a:defRPr>
      </a:lvl4pPr>
      <a:lvl5pPr marL="1325880" indent="-228600" algn="l" defTabSz="914400" rtl="0" eaLnBrk="1" latinLnBrk="0" hangingPunct="1">
        <a:spcBef>
          <a:spcPts val="0"/>
        </a:spcBef>
        <a:spcAft>
          <a:spcPts val="600"/>
        </a:spcAft>
        <a:buClr>
          <a:srgbClr val="1C5A7C"/>
        </a:buClr>
        <a:buSzPct val="85000"/>
        <a:buFont typeface="Wingdings" pitchFamily="2" charset="2"/>
        <a:buChar char="§"/>
        <a:defRPr sz="1600" kern="1200" baseline="0">
          <a:solidFill>
            <a:srgbClr val="1C5A7C"/>
          </a:solidFill>
          <a:latin typeface="Trade Gothic LT Std" panose="020B0503020502020204" pitchFamily="34" charset="0"/>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tif.org/publications/2023/05/22/energizing-innovation-fy24/"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hyperlink" Target="https://itif.org/publications/2022/05/13/energy-department-rdd-budget-interactive-dataviz/"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s://itif.org/publications/2022/05/13/energy-department-rdd-budget-interactive-dataviz/" TargetMode="External"/><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witter.com/HoyuChong"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5A7C"/>
        </a:solidFill>
        <a:effectLst/>
      </p:bgPr>
    </p:bg>
    <p:spTree>
      <p:nvGrpSpPr>
        <p:cNvPr id="1" name=""/>
        <p:cNvGrpSpPr/>
        <p:nvPr/>
      </p:nvGrpSpPr>
      <p:grpSpPr>
        <a:xfrm>
          <a:off x="0" y="0"/>
          <a:ext cx="0" cy="0"/>
          <a:chOff x="0" y="0"/>
          <a:chExt cx="0" cy="0"/>
        </a:xfrm>
      </p:grpSpPr>
      <p:sp>
        <p:nvSpPr>
          <p:cNvPr id="5" name="Rectangle 4"/>
          <p:cNvSpPr/>
          <p:nvPr/>
        </p:nvSpPr>
        <p:spPr>
          <a:xfrm>
            <a:off x="-7800" y="5486400"/>
            <a:ext cx="12204000" cy="13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57800" y="5794666"/>
            <a:ext cx="2584486" cy="707886"/>
          </a:xfrm>
          <a:prstGeom prst="rect">
            <a:avLst/>
          </a:prstGeom>
        </p:spPr>
        <p:txBody>
          <a:bodyPr wrap="square">
            <a:spAutoFit/>
          </a:bodyPr>
          <a:lstStyle/>
          <a:p>
            <a:r>
              <a:rPr lang="en-US" sz="4000" b="1" dirty="0">
                <a:solidFill>
                  <a:srgbClr val="1C5A7C"/>
                </a:solidFill>
                <a:latin typeface="Trade Gothic LT Std Bold" panose="020B0804050502020204" pitchFamily="34" charset="0"/>
              </a:rPr>
              <a:t>@</a:t>
            </a:r>
            <a:r>
              <a:rPr lang="en-US" sz="4000" b="1" dirty="0" err="1">
                <a:solidFill>
                  <a:srgbClr val="1C5A7C"/>
                </a:solidFill>
                <a:latin typeface="Trade Gothic LT Std Bold" panose="020B0804050502020204" pitchFamily="34" charset="0"/>
              </a:rPr>
              <a:t>ITIFdc</a:t>
            </a:r>
            <a:r>
              <a:rPr lang="en-US" sz="4000" b="1" dirty="0">
                <a:solidFill>
                  <a:srgbClr val="1C5A7C"/>
                </a:solidFill>
                <a:latin typeface="Trade Gothic LT Std Bold" panose="020B0804050502020204" pitchFamily="34" charset="0"/>
              </a:rPr>
              <a:t> </a:t>
            </a:r>
            <a:endParaRPr lang="en-US" sz="4000" b="1" dirty="0">
              <a:latin typeface="Trade Gothic LT Std Bold" panose="020B0804050502020204" pitchFamily="34" charset="0"/>
            </a:endParaRPr>
          </a:p>
        </p:txBody>
      </p:sp>
      <p:cxnSp>
        <p:nvCxnSpPr>
          <p:cNvPr id="7" name="Straight Connector 6"/>
          <p:cNvCxnSpPr/>
          <p:nvPr/>
        </p:nvCxnSpPr>
        <p:spPr>
          <a:xfrm>
            <a:off x="-48000" y="5486400"/>
            <a:ext cx="12240000" cy="0"/>
          </a:xfrm>
          <a:prstGeom prst="line">
            <a:avLst/>
          </a:prstGeom>
          <a:ln w="50800">
            <a:solidFill>
              <a:srgbClr val="F98D29"/>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794666"/>
            <a:ext cx="4248150" cy="811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533400" y="762000"/>
            <a:ext cx="10972800" cy="11762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bg1"/>
                </a:solidFill>
                <a:latin typeface="Trade Gothic LT Std Bold" panose="020B0804050502020204" pitchFamily="34" charset="0"/>
              </a:rPr>
              <a:t>Further Energizing Innovation: Assessing the Federal Energy RD&amp;D Budget for FY24 and Beyond</a:t>
            </a:r>
          </a:p>
        </p:txBody>
      </p:sp>
      <p:sp>
        <p:nvSpPr>
          <p:cNvPr id="10" name="Subtitle 2"/>
          <p:cNvSpPr txBox="1">
            <a:spLocks/>
          </p:cNvSpPr>
          <p:nvPr/>
        </p:nvSpPr>
        <p:spPr>
          <a:xfrm>
            <a:off x="2289643" y="2090653"/>
            <a:ext cx="7264439" cy="1643147"/>
          </a:xfrm>
          <a:prstGeom prst="rect">
            <a:avLst/>
          </a:prstGeom>
        </p:spPr>
        <p:txBody>
          <a:bodyPr vert="horz" lIns="91440" tIns="45720" rIns="91440" bIns="45720" rtlCol="0">
            <a:normAutofit/>
          </a:bodyPr>
          <a:lstStyle>
            <a:lvl1pPr marL="68580" indent="0" algn="l" defTabSz="914400" rtl="0" eaLnBrk="1" latinLnBrk="0" hangingPunct="1">
              <a:spcBef>
                <a:spcPct val="20000"/>
              </a:spcBef>
              <a:buClr>
                <a:srgbClr val="1C5A7C"/>
              </a:buClr>
              <a:buSzPct val="76000"/>
              <a:buFontTx/>
              <a:buNone/>
              <a:defRPr sz="2400" kern="1200">
                <a:solidFill>
                  <a:srgbClr val="1C5A7C"/>
                </a:solidFill>
                <a:latin typeface="TradeGothic" pitchFamily="34" charset="0"/>
                <a:ea typeface="+mn-ea"/>
                <a:cs typeface="+mn-cs"/>
              </a:defRPr>
            </a:lvl1pPr>
            <a:lvl2pPr marL="708660" indent="-342900" algn="l" defTabSz="914400" rtl="0" eaLnBrk="1" latinLnBrk="0" hangingPunct="1">
              <a:spcBef>
                <a:spcPct val="20000"/>
              </a:spcBef>
              <a:buClr>
                <a:srgbClr val="1C5A7C"/>
              </a:buClr>
              <a:buSzPct val="76000"/>
              <a:buFont typeface="Wingdings" pitchFamily="2" charset="2"/>
              <a:buChar char="§"/>
              <a:defRPr sz="2200" kern="1200">
                <a:solidFill>
                  <a:srgbClr val="1C5A7C"/>
                </a:solidFill>
                <a:latin typeface="TradeGothic" pitchFamily="34" charset="0"/>
                <a:ea typeface="+mn-ea"/>
                <a:cs typeface="+mn-cs"/>
              </a:defRPr>
            </a:lvl2pPr>
            <a:lvl3pPr marL="685800" indent="0" algn="l" defTabSz="914400" rtl="0" eaLnBrk="1" latinLnBrk="0" hangingPunct="1">
              <a:spcBef>
                <a:spcPct val="20000"/>
              </a:spcBef>
              <a:buClr>
                <a:srgbClr val="1C5A7C"/>
              </a:buClr>
              <a:buSzPct val="76000"/>
              <a:buFontTx/>
              <a:buNone/>
              <a:defRPr sz="2000" kern="1200">
                <a:solidFill>
                  <a:srgbClr val="1C5A7C"/>
                </a:solidFill>
                <a:latin typeface="TradeGothic" pitchFamily="34" charset="0"/>
                <a:ea typeface="+mn-ea"/>
                <a:cs typeface="+mn-cs"/>
              </a:defRPr>
            </a:lvl3pPr>
            <a:lvl4pPr marL="896112" indent="0" algn="l" defTabSz="914400" rtl="0" eaLnBrk="1" latinLnBrk="0" hangingPunct="1">
              <a:spcBef>
                <a:spcPct val="20000"/>
              </a:spcBef>
              <a:buClr>
                <a:srgbClr val="1C5A7C"/>
              </a:buClr>
              <a:buSzPct val="76000"/>
              <a:buFontTx/>
              <a:buNone/>
              <a:defRPr sz="1800" kern="1200">
                <a:solidFill>
                  <a:srgbClr val="1C5A7C"/>
                </a:solidFill>
                <a:latin typeface="TradeGothic" pitchFamily="34" charset="0"/>
                <a:ea typeface="+mn-ea"/>
                <a:cs typeface="+mn-cs"/>
              </a:defRPr>
            </a:lvl4pPr>
            <a:lvl5pPr marL="1097280" indent="0" algn="l" defTabSz="914400" rtl="0" eaLnBrk="1" latinLnBrk="0" hangingPunct="1">
              <a:spcBef>
                <a:spcPct val="20000"/>
              </a:spcBef>
              <a:buClr>
                <a:srgbClr val="1C5A7C"/>
              </a:buClr>
              <a:buSzPct val="76000"/>
              <a:buFontTx/>
              <a:buNone/>
              <a:defRPr sz="1600" kern="1200" baseline="0">
                <a:solidFill>
                  <a:srgbClr val="1C5A7C"/>
                </a:solidFill>
                <a:latin typeface="TradeGothic" pitchFamily="34" charset="0"/>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ctr">
              <a:spcBef>
                <a:spcPct val="0"/>
              </a:spcBef>
            </a:pPr>
            <a:r>
              <a:rPr lang="en-US" dirty="0">
                <a:solidFill>
                  <a:schemeClr val="bg1"/>
                </a:solidFill>
                <a:latin typeface="Trade Gothic LT Std" panose="020B0503020502020204" pitchFamily="34" charset="0"/>
                <a:ea typeface="+mj-ea"/>
                <a:cs typeface="+mj-cs"/>
              </a:rPr>
              <a:t>Hoyu Chong</a:t>
            </a:r>
            <a:br>
              <a:rPr lang="en-US" dirty="0">
                <a:solidFill>
                  <a:schemeClr val="bg1"/>
                </a:solidFill>
                <a:latin typeface="Trade Gothic LT Std" panose="020B0503020502020204" pitchFamily="34" charset="0"/>
                <a:ea typeface="+mj-ea"/>
                <a:cs typeface="+mj-cs"/>
              </a:rPr>
            </a:br>
            <a:r>
              <a:rPr lang="en-US" dirty="0">
                <a:solidFill>
                  <a:schemeClr val="bg1"/>
                </a:solidFill>
                <a:latin typeface="Trade Gothic LT Std" panose="020B0503020502020204" pitchFamily="34" charset="0"/>
                <a:ea typeface="+mj-ea"/>
                <a:cs typeface="+mj-cs"/>
              </a:rPr>
              <a:t>Senior Policy Analyst</a:t>
            </a:r>
          </a:p>
          <a:p>
            <a:pPr algn="ctr">
              <a:spcBef>
                <a:spcPct val="0"/>
              </a:spcBef>
            </a:pPr>
            <a:endParaRPr lang="en-US" dirty="0">
              <a:solidFill>
                <a:srgbClr val="F98D29"/>
              </a:solidFill>
              <a:ea typeface="+mj-ea"/>
              <a:cs typeface="+mj-cs"/>
            </a:endParaRPr>
          </a:p>
          <a:p>
            <a:pPr algn="ctr">
              <a:spcBef>
                <a:spcPct val="0"/>
              </a:spcBef>
            </a:pPr>
            <a:r>
              <a:rPr lang="en-US" dirty="0">
                <a:solidFill>
                  <a:srgbClr val="F98D29"/>
                </a:solidFill>
                <a:latin typeface="Trade Gothic LT Std" panose="020B0503020502020204" pitchFamily="34" charset="0"/>
                <a:ea typeface="+mj-ea"/>
                <a:cs typeface="+mj-cs"/>
              </a:rPr>
              <a:t>May 30, 2023</a:t>
            </a:r>
          </a:p>
        </p:txBody>
      </p:sp>
      <p:pic>
        <p:nvPicPr>
          <p:cNvPr id="11" name="Picture 10" descr="Text&#10;&#10;Description automatically generated">
            <a:extLst>
              <a:ext uri="{FF2B5EF4-FFF2-40B4-BE49-F238E27FC236}">
                <a16:creationId xmlns:a16="http://schemas.microsoft.com/office/drawing/2014/main" id="{68FE904B-A8F9-4651-8A3A-E7C08B42886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5852"/>
          <a:stretch/>
        </p:blipFill>
        <p:spPr>
          <a:xfrm>
            <a:off x="8057762" y="5555817"/>
            <a:ext cx="3919538" cy="1225983"/>
          </a:xfrm>
          <a:prstGeom prst="rect">
            <a:avLst/>
          </a:prstGeom>
        </p:spPr>
      </p:pic>
    </p:spTree>
    <p:extLst>
      <p:ext uri="{BB962C8B-B14F-4D97-AF65-F5344CB8AC3E}">
        <p14:creationId xmlns:p14="http://schemas.microsoft.com/office/powerpoint/2010/main" val="353441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656C-3551-4544-A068-E8829A8BA8E1}"/>
              </a:ext>
            </a:extLst>
          </p:cNvPr>
          <p:cNvSpPr>
            <a:spLocks noGrp="1"/>
          </p:cNvSpPr>
          <p:nvPr>
            <p:ph type="title"/>
          </p:nvPr>
        </p:nvSpPr>
        <p:spPr/>
        <p:txBody>
          <a:bodyPr>
            <a:normAutofit/>
          </a:bodyPr>
          <a:lstStyle/>
          <a:p>
            <a:r>
              <a:rPr lang="en-US" dirty="0">
                <a:latin typeface="Trade Gothic LT Std Bold"/>
              </a:rPr>
              <a:t>New ITIF Report on U.S. Energy RD&amp;D Spending</a:t>
            </a:r>
            <a:endParaRPr lang="en-US" dirty="0"/>
          </a:p>
        </p:txBody>
      </p:sp>
      <p:sp>
        <p:nvSpPr>
          <p:cNvPr id="5" name="Content Placeholder 4">
            <a:extLst>
              <a:ext uri="{FF2B5EF4-FFF2-40B4-BE49-F238E27FC236}">
                <a16:creationId xmlns:a16="http://schemas.microsoft.com/office/drawing/2014/main" id="{8F6784F5-5C9A-45F5-B55E-1CDF53C8255A}"/>
              </a:ext>
            </a:extLst>
          </p:cNvPr>
          <p:cNvSpPr>
            <a:spLocks noGrp="1"/>
          </p:cNvSpPr>
          <p:nvPr>
            <p:ph idx="1"/>
          </p:nvPr>
        </p:nvSpPr>
        <p:spPr>
          <a:xfrm>
            <a:off x="812800" y="1600200"/>
            <a:ext cx="6502400" cy="4411494"/>
          </a:xfrm>
        </p:spPr>
        <p:txBody>
          <a:bodyPr vert="horz" lIns="91440" tIns="45720" rIns="91440" bIns="45720" rtlCol="0" anchor="t">
            <a:normAutofit fontScale="92500"/>
          </a:bodyPr>
          <a:lstStyle/>
          <a:p>
            <a:pPr marL="347345" indent="-347345"/>
            <a:r>
              <a:rPr lang="en-US" dirty="0">
                <a:latin typeface="Trade Gothic LT Std"/>
              </a:rPr>
              <a:t>Overview with historical and comparative context.</a:t>
            </a:r>
          </a:p>
          <a:p>
            <a:pPr marL="347345" indent="-347345"/>
            <a:r>
              <a:rPr lang="en-US" dirty="0">
                <a:latin typeface="Trade Gothic LT Std"/>
              </a:rPr>
              <a:t>Discussion of programs and subprograms that make up the clean energy innovation budget.</a:t>
            </a:r>
          </a:p>
          <a:p>
            <a:pPr marL="347345" indent="-347345"/>
            <a:r>
              <a:rPr lang="en-US" dirty="0">
                <a:latin typeface="Trade Gothic LT Std"/>
              </a:rPr>
              <a:t>Interactive Data Visualization: A Community Resource.</a:t>
            </a:r>
          </a:p>
          <a:p>
            <a:pPr marL="639953" lvl="1" indent="-347345"/>
            <a:r>
              <a:rPr lang="en-US" dirty="0">
                <a:latin typeface="Trade Gothic LT Std"/>
              </a:rPr>
              <a:t>Recommendations for DOE and Congress.</a:t>
            </a:r>
          </a:p>
          <a:p>
            <a:pPr marL="639953" lvl="1" indent="-347345"/>
            <a:r>
              <a:rPr lang="en-US" dirty="0">
                <a:latin typeface="Trade Gothic LT Std"/>
              </a:rPr>
              <a:t>Updated throughout the FY24 cycle.</a:t>
            </a:r>
          </a:p>
          <a:p>
            <a:pPr marL="347345" indent="-347345"/>
            <a:r>
              <a:rPr lang="en-US" dirty="0">
                <a:latin typeface="Trade Gothic LT Std"/>
              </a:rPr>
              <a:t>Available here: </a:t>
            </a:r>
            <a:r>
              <a:rPr lang="en-US" dirty="0">
                <a:latin typeface="Trade Gothic LT Std"/>
                <a:hlinkClick r:id="rId3">
                  <a:extLst>
                    <a:ext uri="{A12FA001-AC4F-418D-AE19-62706E023703}">
                      <ahyp:hlinkClr xmlns:ahyp="http://schemas.microsoft.com/office/drawing/2018/hyperlinkcolor" val="tx"/>
                    </a:ext>
                  </a:extLst>
                </a:hlinkClick>
              </a:rPr>
              <a:t>report</a:t>
            </a:r>
            <a:r>
              <a:rPr lang="en-US" dirty="0">
                <a:latin typeface="Trade Gothic LT Std"/>
              </a:rPr>
              <a:t> &amp; </a:t>
            </a:r>
            <a:r>
              <a:rPr lang="en-US" dirty="0">
                <a:latin typeface="Trade Gothic LT Std"/>
                <a:hlinkClick r:id="rId4">
                  <a:extLst>
                    <a:ext uri="{A12FA001-AC4F-418D-AE19-62706E023703}">
                      <ahyp:hlinkClr xmlns:ahyp="http://schemas.microsoft.com/office/drawing/2018/hyperlinkcolor" val="tx"/>
                    </a:ext>
                  </a:extLst>
                </a:hlinkClick>
              </a:rPr>
              <a:t>dataviz</a:t>
            </a:r>
            <a:endParaRPr lang="en-US" dirty="0">
              <a:latin typeface="Trade Gothic LT Std"/>
            </a:endParaRPr>
          </a:p>
        </p:txBody>
      </p:sp>
      <p:pic>
        <p:nvPicPr>
          <p:cNvPr id="6" name="Picture 5" descr="Text&#10;&#10;Description automatically generated">
            <a:extLst>
              <a:ext uri="{FF2B5EF4-FFF2-40B4-BE49-F238E27FC236}">
                <a16:creationId xmlns:a16="http://schemas.microsoft.com/office/drawing/2014/main" id="{DEC180AC-69B1-6E47-5C2A-7D985DFA3CC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
        <p:nvSpPr>
          <p:cNvPr id="7" name="Slide Number Placeholder 3">
            <a:extLst>
              <a:ext uri="{FF2B5EF4-FFF2-40B4-BE49-F238E27FC236}">
                <a16:creationId xmlns:a16="http://schemas.microsoft.com/office/drawing/2014/main" id="{A06DCCA1-E060-6C81-8378-8CE9F544C9E7}"/>
              </a:ext>
            </a:extLst>
          </p:cNvPr>
          <p:cNvSpPr>
            <a:spLocks noGrp="1"/>
          </p:cNvSpPr>
          <p:nvPr>
            <p:ph type="sldNum" sz="quarter" idx="12"/>
          </p:nvPr>
        </p:nvSpPr>
        <p:spPr>
          <a:xfrm>
            <a:off x="11125200" y="6400800"/>
            <a:ext cx="711200" cy="283389"/>
          </a:xfrm>
          <a:prstGeom prst="rect">
            <a:avLst/>
          </a:prstGeom>
        </p:spPr>
        <p:txBody>
          <a:bodyPr/>
          <a:lstStyle/>
          <a:p>
            <a:r>
              <a:rPr lang="en-US" dirty="0"/>
              <a:t>2</a:t>
            </a:r>
          </a:p>
        </p:txBody>
      </p:sp>
      <p:pic>
        <p:nvPicPr>
          <p:cNvPr id="9" name="Content Placeholder 8" descr="A picture containing text, screenshot, font, document&#10;&#10;Description automatically generated">
            <a:extLst>
              <a:ext uri="{FF2B5EF4-FFF2-40B4-BE49-F238E27FC236}">
                <a16:creationId xmlns:a16="http://schemas.microsoft.com/office/drawing/2014/main" id="{65306934-5E7D-73DE-C945-C7C3122F77C2}"/>
              </a:ext>
            </a:extLst>
          </p:cNvPr>
          <p:cNvPicPr>
            <a:picLocks noGrp="1" noChangeAspect="1"/>
          </p:cNvPicPr>
          <p:nvPr>
            <p:ph idx="13"/>
          </p:nvPr>
        </p:nvPicPr>
        <p:blipFill>
          <a:blip r:embed="rId6">
            <a:extLst>
              <a:ext uri="{28A0092B-C50C-407E-A947-70E740481C1C}">
                <a14:useLocalDpi xmlns:a14="http://schemas.microsoft.com/office/drawing/2010/main" val="0"/>
              </a:ext>
            </a:extLst>
          </a:blip>
          <a:stretch>
            <a:fillRect/>
          </a:stretch>
        </p:blipFill>
        <p:spPr>
          <a:xfrm rot="658414">
            <a:off x="7164305" y="1405887"/>
            <a:ext cx="3276600" cy="4333567"/>
          </a:xfrm>
        </p:spPr>
      </p:pic>
    </p:spTree>
    <p:extLst>
      <p:ext uri="{BB962C8B-B14F-4D97-AF65-F5344CB8AC3E}">
        <p14:creationId xmlns:p14="http://schemas.microsoft.com/office/powerpoint/2010/main" val="384868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3902-6C8D-FCE1-D24A-31A0B15697B1}"/>
              </a:ext>
            </a:extLst>
          </p:cNvPr>
          <p:cNvSpPr>
            <a:spLocks noGrp="1"/>
          </p:cNvSpPr>
          <p:nvPr>
            <p:ph type="title"/>
          </p:nvPr>
        </p:nvSpPr>
        <p:spPr/>
        <p:txBody>
          <a:bodyPr/>
          <a:lstStyle/>
          <a:p>
            <a:r>
              <a:rPr lang="en-US" dirty="0"/>
              <a:t>Recent and Current Legislation</a:t>
            </a:r>
          </a:p>
        </p:txBody>
      </p:sp>
      <p:sp>
        <p:nvSpPr>
          <p:cNvPr id="3" name="Content Placeholder 2">
            <a:extLst>
              <a:ext uri="{FF2B5EF4-FFF2-40B4-BE49-F238E27FC236}">
                <a16:creationId xmlns:a16="http://schemas.microsoft.com/office/drawing/2014/main" id="{338BBE32-7830-A49C-86E2-7830445C4B0E}"/>
              </a:ext>
            </a:extLst>
          </p:cNvPr>
          <p:cNvSpPr>
            <a:spLocks noGrp="1"/>
          </p:cNvSpPr>
          <p:nvPr>
            <p:ph idx="1"/>
          </p:nvPr>
        </p:nvSpPr>
        <p:spPr>
          <a:xfrm>
            <a:off x="812800" y="1447800"/>
            <a:ext cx="10566400" cy="4572000"/>
          </a:xfrm>
        </p:spPr>
        <p:txBody>
          <a:bodyPr>
            <a:normAutofit/>
          </a:bodyPr>
          <a:lstStyle/>
          <a:p>
            <a:r>
              <a:rPr lang="en-US" dirty="0"/>
              <a:t>Columbia CGEP’s and ITIF’s </a:t>
            </a:r>
            <a:r>
              <a:rPr lang="en-US" i="1" dirty="0"/>
              <a:t>Energizing America</a:t>
            </a:r>
            <a:r>
              <a:rPr lang="en-US" dirty="0"/>
              <a:t> recommends $25 billion for clean energy innovation by 2025.</a:t>
            </a:r>
          </a:p>
          <a:p>
            <a:r>
              <a:rPr lang="en-US" dirty="0"/>
              <a:t>Recent Legislation: Infrastructure Investment and Jobs Act (IIJA), CHIPS and Science Act, and Inflation Reduction Act (IRA). ~$6 billion.</a:t>
            </a:r>
          </a:p>
          <a:p>
            <a:pPr marL="347472" marR="0" lvl="0" indent="-347472" algn="l" defTabSz="914400" rtl="0" eaLnBrk="1" fontAlgn="auto" latinLnBrk="0" hangingPunct="1">
              <a:lnSpc>
                <a:spcPct val="100000"/>
              </a:lnSpc>
              <a:spcBef>
                <a:spcPts val="0"/>
              </a:spcBef>
              <a:spcAft>
                <a:spcPts val="1800"/>
              </a:spcAft>
              <a:buClr>
                <a:srgbClr val="1C5A7C"/>
              </a:buClr>
              <a:buSzPct val="85000"/>
              <a:buFont typeface="Wingdings" panose="05000000000000000000" pitchFamily="2" charset="2"/>
              <a:buChar char="§"/>
              <a:tabLst/>
              <a:defRPr/>
            </a:pPr>
            <a:r>
              <a:rPr kumimoji="0" lang="en-US" b="0" i="0" u="none" strike="noStrike" kern="1200" cap="none" spc="0" normalizeH="0" baseline="0" noProof="0" dirty="0">
                <a:ln>
                  <a:noFill/>
                </a:ln>
                <a:solidFill>
                  <a:srgbClr val="1C5A7C"/>
                </a:solidFill>
                <a:effectLst/>
                <a:uLnTx/>
                <a:uFillTx/>
                <a:latin typeface="Trade Gothic LT Std" panose="00000500000000000000" pitchFamily="50" charset="0"/>
                <a:ea typeface="+mn-ea"/>
                <a:cs typeface="+mn-cs"/>
              </a:rPr>
              <a:t>President’s Budget in FY 2024: $11 billion.</a:t>
            </a:r>
          </a:p>
          <a:p>
            <a:r>
              <a:rPr lang="en-US" dirty="0"/>
              <a:t>Many great developments, but some programs are still relatively underfunded.</a:t>
            </a:r>
          </a:p>
        </p:txBody>
      </p:sp>
      <p:sp>
        <p:nvSpPr>
          <p:cNvPr id="4" name="Slide Number Placeholder 3">
            <a:extLst>
              <a:ext uri="{FF2B5EF4-FFF2-40B4-BE49-F238E27FC236}">
                <a16:creationId xmlns:a16="http://schemas.microsoft.com/office/drawing/2014/main" id="{6CFF4549-DA1F-6A1A-E0E9-99C96F746AFA}"/>
              </a:ext>
            </a:extLst>
          </p:cNvPr>
          <p:cNvSpPr>
            <a:spLocks noGrp="1"/>
          </p:cNvSpPr>
          <p:nvPr>
            <p:ph type="sldNum" sz="quarter" idx="12"/>
          </p:nvPr>
        </p:nvSpPr>
        <p:spPr>
          <a:xfrm>
            <a:off x="11125200" y="6382512"/>
            <a:ext cx="457200" cy="283389"/>
          </a:xfrm>
        </p:spPr>
        <p:txBody>
          <a:bodyPr/>
          <a:lstStyle/>
          <a:p>
            <a:fld id="{B210F02F-3F4F-4BF0-9905-39922DDC03F6}" type="slidenum">
              <a:rPr lang="en-US" smtClean="0"/>
              <a:pPr/>
              <a:t>3</a:t>
            </a:fld>
            <a:endParaRPr lang="en-US" dirty="0"/>
          </a:p>
        </p:txBody>
      </p:sp>
    </p:spTree>
    <p:extLst>
      <p:ext uri="{BB962C8B-B14F-4D97-AF65-F5344CB8AC3E}">
        <p14:creationId xmlns:p14="http://schemas.microsoft.com/office/powerpoint/2010/main" val="36354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34CA2-7EE2-4615-BB7F-CCB17BEFCDD8}"/>
              </a:ext>
            </a:extLst>
          </p:cNvPr>
          <p:cNvSpPr>
            <a:spLocks noGrp="1"/>
          </p:cNvSpPr>
          <p:nvPr>
            <p:ph type="title"/>
          </p:nvPr>
        </p:nvSpPr>
        <p:spPr/>
        <p:txBody>
          <a:bodyPr/>
          <a:lstStyle/>
          <a:p>
            <a:r>
              <a:rPr lang="en-US" dirty="0">
                <a:latin typeface="Trade Gothic LT Std Bold"/>
              </a:rPr>
              <a:t>DOE Energy RD&amp;D Programs Overview</a:t>
            </a:r>
            <a:endParaRPr lang="en-US" dirty="0"/>
          </a:p>
        </p:txBody>
      </p:sp>
      <p:sp>
        <p:nvSpPr>
          <p:cNvPr id="4" name="Content Placeholder 3">
            <a:extLst>
              <a:ext uri="{FF2B5EF4-FFF2-40B4-BE49-F238E27FC236}">
                <a16:creationId xmlns:a16="http://schemas.microsoft.com/office/drawing/2014/main" id="{26C83F95-EEA0-4BE2-A04B-693C5A02B079}"/>
              </a:ext>
            </a:extLst>
          </p:cNvPr>
          <p:cNvSpPr>
            <a:spLocks noGrp="1"/>
          </p:cNvSpPr>
          <p:nvPr>
            <p:ph idx="1"/>
          </p:nvPr>
        </p:nvSpPr>
        <p:spPr>
          <a:xfrm>
            <a:off x="812800" y="1371600"/>
            <a:ext cx="10617200" cy="1143000"/>
          </a:xfrm>
        </p:spPr>
        <p:txBody>
          <a:bodyPr vert="horz" lIns="91440" tIns="45720" rIns="91440" bIns="45720" rtlCol="0" anchor="t">
            <a:normAutofit/>
          </a:bodyPr>
          <a:lstStyle/>
          <a:p>
            <a:pPr marL="347345" indent="-347345">
              <a:spcAft>
                <a:spcPts val="600"/>
              </a:spcAft>
            </a:pPr>
            <a:r>
              <a:rPr lang="en-US" sz="1800" dirty="0">
                <a:latin typeface="Trade Gothic LT Std"/>
              </a:rPr>
              <a:t>DOE has many functions: Energy RD&amp;D is just a small fraction (</a:t>
            </a:r>
            <a:r>
              <a:rPr lang="en-US" sz="1800" dirty="0">
                <a:solidFill>
                  <a:srgbClr val="7C1C2A"/>
                </a:solidFill>
                <a:latin typeface="Trade Gothic LT Std Bold"/>
              </a:rPr>
              <a:t>only 1/5</a:t>
            </a:r>
            <a:r>
              <a:rPr lang="en-US" sz="1800" b="1" dirty="0">
                <a:solidFill>
                  <a:srgbClr val="F98D29"/>
                </a:solidFill>
                <a:latin typeface="Trade Gothic LT Std"/>
              </a:rPr>
              <a:t> </a:t>
            </a:r>
            <a:r>
              <a:rPr lang="en-US" sz="1800" dirty="0">
                <a:latin typeface="Trade Gothic LT Std"/>
              </a:rPr>
              <a:t>of DOE’s total budget.)</a:t>
            </a:r>
          </a:p>
          <a:p>
            <a:pPr marL="639953" lvl="1" indent="-347345">
              <a:spcAft>
                <a:spcPts val="600"/>
              </a:spcAft>
            </a:pPr>
            <a:r>
              <a:rPr lang="en-US" sz="1600" dirty="0">
                <a:latin typeface="Trade Gothic LT Std"/>
              </a:rPr>
              <a:t>Nuclear security and defense make up about 1/2 of DOE’s total budget.</a:t>
            </a:r>
          </a:p>
          <a:p>
            <a:pPr marL="347345" indent="-347345">
              <a:spcAft>
                <a:spcPts val="600"/>
              </a:spcAft>
            </a:pPr>
            <a:r>
              <a:rPr lang="en-US" sz="1800" dirty="0">
                <a:latin typeface="Trade Gothic LT Std"/>
              </a:rPr>
              <a:t>DOE’s energy RD&amp;D programs span across ARPA-E, the new OCED, and 7 technology categories.</a:t>
            </a:r>
            <a:endParaRPr lang="en-US" sz="1800" dirty="0"/>
          </a:p>
        </p:txBody>
      </p:sp>
      <p:pic>
        <p:nvPicPr>
          <p:cNvPr id="10" name="Picture 9" descr="Text&#10;&#10;Description automatically generated">
            <a:extLst>
              <a:ext uri="{FF2B5EF4-FFF2-40B4-BE49-F238E27FC236}">
                <a16:creationId xmlns:a16="http://schemas.microsoft.com/office/drawing/2014/main" id="{8A95C36B-27E0-78AF-F91B-EEA3C69FFF2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
        <p:nvSpPr>
          <p:cNvPr id="11" name="Slide Number Placeholder 3">
            <a:extLst>
              <a:ext uri="{FF2B5EF4-FFF2-40B4-BE49-F238E27FC236}">
                <a16:creationId xmlns:a16="http://schemas.microsoft.com/office/drawing/2014/main" id="{E6AF3956-49B7-5B54-13E1-A13D7773B244}"/>
              </a:ext>
            </a:extLst>
          </p:cNvPr>
          <p:cNvSpPr>
            <a:spLocks noGrp="1"/>
          </p:cNvSpPr>
          <p:nvPr>
            <p:ph type="sldNum" sz="quarter" idx="12"/>
          </p:nvPr>
        </p:nvSpPr>
        <p:spPr>
          <a:xfrm>
            <a:off x="11125200" y="6400800"/>
            <a:ext cx="711200" cy="283389"/>
          </a:xfrm>
          <a:prstGeom prst="rect">
            <a:avLst/>
          </a:prstGeom>
        </p:spPr>
        <p:txBody>
          <a:bodyPr/>
          <a:lstStyle/>
          <a:p>
            <a:r>
              <a:rPr lang="en-US" dirty="0"/>
              <a:t>4</a:t>
            </a:r>
          </a:p>
        </p:txBody>
      </p:sp>
      <p:pic>
        <p:nvPicPr>
          <p:cNvPr id="12" name="Picture 11">
            <a:extLst>
              <a:ext uri="{FF2B5EF4-FFF2-40B4-BE49-F238E27FC236}">
                <a16:creationId xmlns:a16="http://schemas.microsoft.com/office/drawing/2014/main" id="{C77FFCB6-AC7A-1D10-9790-62BFB3DB0FAF}"/>
              </a:ext>
            </a:extLst>
          </p:cNvPr>
          <p:cNvPicPr>
            <a:picLocks noChangeAspect="1"/>
          </p:cNvPicPr>
          <p:nvPr/>
        </p:nvPicPr>
        <p:blipFill>
          <a:blip r:embed="rId4"/>
          <a:stretch>
            <a:fillRect/>
          </a:stretch>
        </p:blipFill>
        <p:spPr>
          <a:xfrm>
            <a:off x="5380576" y="2590800"/>
            <a:ext cx="5135024" cy="2610000"/>
          </a:xfrm>
          <a:prstGeom prst="rect">
            <a:avLst/>
          </a:prstGeom>
        </p:spPr>
      </p:pic>
      <p:grpSp>
        <p:nvGrpSpPr>
          <p:cNvPr id="17" name="Group 16">
            <a:extLst>
              <a:ext uri="{FF2B5EF4-FFF2-40B4-BE49-F238E27FC236}">
                <a16:creationId xmlns:a16="http://schemas.microsoft.com/office/drawing/2014/main" id="{A18865B8-69F7-E8C1-9B63-12389C87F307}"/>
              </a:ext>
            </a:extLst>
          </p:cNvPr>
          <p:cNvGrpSpPr/>
          <p:nvPr/>
        </p:nvGrpSpPr>
        <p:grpSpPr>
          <a:xfrm>
            <a:off x="1295400" y="2590800"/>
            <a:ext cx="4038600" cy="2592000"/>
            <a:chOff x="1295400" y="3048000"/>
            <a:chExt cx="4038600" cy="2609850"/>
          </a:xfrm>
        </p:grpSpPr>
        <p:pic>
          <p:nvPicPr>
            <p:cNvPr id="8" name="Picture 7">
              <a:extLst>
                <a:ext uri="{FF2B5EF4-FFF2-40B4-BE49-F238E27FC236}">
                  <a16:creationId xmlns:a16="http://schemas.microsoft.com/office/drawing/2014/main" id="{0BEC2B38-1677-95DE-4316-3B51057F392F}"/>
                </a:ext>
              </a:extLst>
            </p:cNvPr>
            <p:cNvPicPr>
              <a:picLocks noChangeAspect="1"/>
            </p:cNvPicPr>
            <p:nvPr/>
          </p:nvPicPr>
          <p:blipFill>
            <a:blip r:embed="rId5"/>
            <a:stretch>
              <a:fillRect/>
            </a:stretch>
          </p:blipFill>
          <p:spPr>
            <a:xfrm>
              <a:off x="1295400" y="3048000"/>
              <a:ext cx="4038600" cy="2609850"/>
            </a:xfrm>
            <a:prstGeom prst="rect">
              <a:avLst/>
            </a:prstGeom>
          </p:spPr>
        </p:pic>
        <p:sp>
          <p:nvSpPr>
            <p:cNvPr id="13" name="TextBox 12">
              <a:extLst>
                <a:ext uri="{FF2B5EF4-FFF2-40B4-BE49-F238E27FC236}">
                  <a16:creationId xmlns:a16="http://schemas.microsoft.com/office/drawing/2014/main" id="{22AB0851-96B9-482D-573C-4F5A3E27A3D2}"/>
                </a:ext>
              </a:extLst>
            </p:cNvPr>
            <p:cNvSpPr txBox="1"/>
            <p:nvPr/>
          </p:nvSpPr>
          <p:spPr>
            <a:xfrm>
              <a:off x="1295400" y="5361801"/>
              <a:ext cx="1524000" cy="276999"/>
            </a:xfrm>
            <a:prstGeom prst="rect">
              <a:avLst/>
            </a:prstGeom>
            <a:solidFill>
              <a:srgbClr val="235B7B"/>
            </a:solidFill>
          </p:spPr>
          <p:txBody>
            <a:bodyPr wrap="square" rtlCol="0">
              <a:spAutoFit/>
            </a:bodyPr>
            <a:lstStyle/>
            <a:p>
              <a:r>
                <a:rPr lang="en-US" sz="1200" dirty="0">
                  <a:solidFill>
                    <a:schemeClr val="bg1"/>
                  </a:solidFill>
                </a:rPr>
                <a:t>Basic Energy, $2,534</a:t>
              </a:r>
            </a:p>
          </p:txBody>
        </p:sp>
        <p:sp>
          <p:nvSpPr>
            <p:cNvPr id="14" name="TextBox 13">
              <a:extLst>
                <a:ext uri="{FF2B5EF4-FFF2-40B4-BE49-F238E27FC236}">
                  <a16:creationId xmlns:a16="http://schemas.microsoft.com/office/drawing/2014/main" id="{908574C8-AB95-A761-216B-B6FB17778F37}"/>
                </a:ext>
              </a:extLst>
            </p:cNvPr>
            <p:cNvSpPr txBox="1"/>
            <p:nvPr/>
          </p:nvSpPr>
          <p:spPr>
            <a:xfrm>
              <a:off x="3429000" y="4876800"/>
              <a:ext cx="609600" cy="430887"/>
            </a:xfrm>
            <a:prstGeom prst="rect">
              <a:avLst/>
            </a:prstGeom>
            <a:solidFill>
              <a:srgbClr val="235B7B"/>
            </a:solidFill>
          </p:spPr>
          <p:txBody>
            <a:bodyPr wrap="square" rtlCol="0">
              <a:spAutoFit/>
            </a:bodyPr>
            <a:lstStyle/>
            <a:p>
              <a:r>
                <a:rPr lang="en-US" sz="1100" dirty="0">
                  <a:solidFill>
                    <a:schemeClr val="bg1"/>
                  </a:solidFill>
                </a:rPr>
                <a:t>Fusion, $763</a:t>
              </a:r>
            </a:p>
          </p:txBody>
        </p:sp>
      </p:grpSp>
      <p:sp>
        <p:nvSpPr>
          <p:cNvPr id="15" name="TextBox 14">
            <a:extLst>
              <a:ext uri="{FF2B5EF4-FFF2-40B4-BE49-F238E27FC236}">
                <a16:creationId xmlns:a16="http://schemas.microsoft.com/office/drawing/2014/main" id="{AE4263B0-A88D-AB52-6900-A15C0AF4657E}"/>
              </a:ext>
            </a:extLst>
          </p:cNvPr>
          <p:cNvSpPr txBox="1"/>
          <p:nvPr/>
        </p:nvSpPr>
        <p:spPr>
          <a:xfrm>
            <a:off x="1524000" y="5370731"/>
            <a:ext cx="9855200" cy="646331"/>
          </a:xfrm>
          <a:prstGeom prst="rect">
            <a:avLst/>
          </a:prstGeom>
          <a:noFill/>
        </p:spPr>
        <p:txBody>
          <a:bodyPr wrap="square" rtlCol="0">
            <a:spAutoFit/>
          </a:bodyPr>
          <a:lstStyle/>
          <a:p>
            <a:r>
              <a:rPr lang="en-US" dirty="0"/>
              <a:t>  Office of Science         </a:t>
            </a:r>
            <a:r>
              <a:rPr lang="en-US" sz="1050" dirty="0">
                <a:solidFill>
                  <a:schemeClr val="bg1"/>
                </a:solidFill>
              </a:rPr>
              <a:t>.</a:t>
            </a:r>
            <a:r>
              <a:rPr lang="en-US" dirty="0"/>
              <a:t>     Nuclear                             Energy TS&amp;D                 ARPA-E                  OCED</a:t>
            </a:r>
          </a:p>
          <a:p>
            <a:r>
              <a:rPr lang="en-US" dirty="0"/>
              <a:t>  Sustainable Transp.          Renewable Energy          Energy Efficiency          Fossil Energy &amp; Carbon </a:t>
            </a:r>
            <a:r>
              <a:rPr lang="en-US" dirty="0" err="1"/>
              <a:t>Mgmt</a:t>
            </a:r>
            <a:endParaRPr lang="en-US" dirty="0"/>
          </a:p>
        </p:txBody>
      </p:sp>
      <p:sp>
        <p:nvSpPr>
          <p:cNvPr id="18" name="Rectangle 17">
            <a:extLst>
              <a:ext uri="{FF2B5EF4-FFF2-40B4-BE49-F238E27FC236}">
                <a16:creationId xmlns:a16="http://schemas.microsoft.com/office/drawing/2014/main" id="{6FF8808D-2E49-C44C-70D0-1E6AC5F2813C}"/>
              </a:ext>
            </a:extLst>
          </p:cNvPr>
          <p:cNvSpPr/>
          <p:nvPr/>
        </p:nvSpPr>
        <p:spPr>
          <a:xfrm>
            <a:off x="1344000" y="5458800"/>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366F68C-1F2A-8AED-A0AA-C578D50EDFE7}"/>
              </a:ext>
            </a:extLst>
          </p:cNvPr>
          <p:cNvSpPr/>
          <p:nvPr/>
        </p:nvSpPr>
        <p:spPr>
          <a:xfrm>
            <a:off x="1344000" y="5763600"/>
            <a:ext cx="180000" cy="1800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C20B053-67EE-6E08-F544-DC1BA455C017}"/>
              </a:ext>
            </a:extLst>
          </p:cNvPr>
          <p:cNvSpPr/>
          <p:nvPr/>
        </p:nvSpPr>
        <p:spPr>
          <a:xfrm>
            <a:off x="3706200" y="5458800"/>
            <a:ext cx="180000" cy="180000"/>
          </a:xfrm>
          <a:prstGeom prst="rect">
            <a:avLst/>
          </a:prstGeom>
          <a:solidFill>
            <a:srgbClr val="F48B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50EB646-BC30-0B64-1E2D-D984A07B5DC4}"/>
              </a:ext>
            </a:extLst>
          </p:cNvPr>
          <p:cNvSpPr/>
          <p:nvPr/>
        </p:nvSpPr>
        <p:spPr>
          <a:xfrm>
            <a:off x="5943600" y="5458800"/>
            <a:ext cx="180000" cy="180000"/>
          </a:xfrm>
          <a:prstGeom prst="rect">
            <a:avLst/>
          </a:prstGeom>
          <a:solidFill>
            <a:srgbClr val="A552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D16AF97-6D28-0356-334E-1EE914A834AC}"/>
              </a:ext>
            </a:extLst>
          </p:cNvPr>
          <p:cNvSpPr/>
          <p:nvPr/>
        </p:nvSpPr>
        <p:spPr>
          <a:xfrm>
            <a:off x="8049600" y="5458800"/>
            <a:ext cx="180000" cy="180000"/>
          </a:xfrm>
          <a:prstGeom prst="rect">
            <a:avLst/>
          </a:prstGeom>
          <a:solidFill>
            <a:srgbClr val="15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7C14373-1FC1-C6D3-9671-D11B92201B4D}"/>
              </a:ext>
            </a:extLst>
          </p:cNvPr>
          <p:cNvSpPr/>
          <p:nvPr/>
        </p:nvSpPr>
        <p:spPr>
          <a:xfrm>
            <a:off x="9649800" y="5458800"/>
            <a:ext cx="180000" cy="180000"/>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D64566-AEFA-7698-FE41-58FFD4735F7A}"/>
              </a:ext>
            </a:extLst>
          </p:cNvPr>
          <p:cNvSpPr/>
          <p:nvPr/>
        </p:nvSpPr>
        <p:spPr>
          <a:xfrm>
            <a:off x="3706200" y="5763600"/>
            <a:ext cx="180000" cy="180000"/>
          </a:xfrm>
          <a:prstGeom prst="rect">
            <a:avLst/>
          </a:prstGeom>
          <a:solidFill>
            <a:srgbClr val="791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4EED08B-1A81-95DF-AFCF-A2B71BB66C6E}"/>
              </a:ext>
            </a:extLst>
          </p:cNvPr>
          <p:cNvSpPr/>
          <p:nvPr/>
        </p:nvSpPr>
        <p:spPr>
          <a:xfrm>
            <a:off x="5943600" y="5763600"/>
            <a:ext cx="180000" cy="180000"/>
          </a:xfrm>
          <a:prstGeom prst="rect">
            <a:avLst/>
          </a:prstGeom>
          <a:solidFill>
            <a:srgbClr val="2A7C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52D8DFF-F184-043C-2B7B-4B3CD02CFCEF}"/>
              </a:ext>
            </a:extLst>
          </p:cNvPr>
          <p:cNvSpPr/>
          <p:nvPr/>
        </p:nvSpPr>
        <p:spPr>
          <a:xfrm>
            <a:off x="8049600" y="5763600"/>
            <a:ext cx="180000" cy="180000"/>
          </a:xfrm>
          <a:prstGeom prst="rect">
            <a:avLst/>
          </a:prstGeom>
          <a:solidFill>
            <a:srgbClr val="FCB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286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10566400" cy="914400"/>
          </a:xfrm>
        </p:spPr>
        <p:txBody>
          <a:bodyPr>
            <a:normAutofit/>
          </a:bodyPr>
          <a:lstStyle/>
          <a:p>
            <a:r>
              <a:rPr lang="en-US" sz="3400" dirty="0">
                <a:latin typeface="Trade Gothic LT Std Bold"/>
              </a:rPr>
              <a:t>Federal </a:t>
            </a:r>
            <a:r>
              <a:rPr lang="en-US" dirty="0">
                <a:latin typeface="Trade Gothic LT Std Bold"/>
              </a:rPr>
              <a:t>Energy </a:t>
            </a:r>
            <a:r>
              <a:rPr lang="en-US" sz="3400" dirty="0">
                <a:latin typeface="Trade Gothic LT Std Bold"/>
              </a:rPr>
              <a:t>R&amp;D </a:t>
            </a:r>
            <a:r>
              <a:rPr lang="en-US" dirty="0">
                <a:latin typeface="Trade Gothic LT Std Bold"/>
              </a:rPr>
              <a:t>Funding</a:t>
            </a:r>
            <a:r>
              <a:rPr lang="en-US" sz="3400" dirty="0">
                <a:latin typeface="Trade Gothic LT Std Bold"/>
              </a:rPr>
              <a:t>, FY 1978–2023</a:t>
            </a:r>
            <a:r>
              <a:rPr lang="en-US" dirty="0">
                <a:latin typeface="Trade Gothic LT Std Bold"/>
              </a:rPr>
              <a:t> </a:t>
            </a:r>
            <a:endParaRPr lang="en-US" sz="3400" dirty="0">
              <a:latin typeface="Trade Gothic LT Std Bold" panose="020B0804050502020204" pitchFamily="34" charset="0"/>
            </a:endParaRPr>
          </a:p>
        </p:txBody>
      </p:sp>
      <p:sp>
        <p:nvSpPr>
          <p:cNvPr id="6" name="Slide Number Placeholder 3"/>
          <p:cNvSpPr>
            <a:spLocks noGrp="1"/>
          </p:cNvSpPr>
          <p:nvPr>
            <p:ph type="sldNum" sz="quarter" idx="12"/>
          </p:nvPr>
        </p:nvSpPr>
        <p:spPr>
          <a:xfrm>
            <a:off x="11125200" y="6400800"/>
            <a:ext cx="711200" cy="283389"/>
          </a:xfrm>
        </p:spPr>
        <p:txBody>
          <a:bodyPr/>
          <a:lstStyle/>
          <a:p>
            <a:fld id="{B210F02F-3F4F-4BF0-9905-39922DDC03F6}" type="slidenum">
              <a:rPr lang="en-US" smtClean="0"/>
              <a:pPr/>
              <a:t>5</a:t>
            </a:fld>
            <a:endParaRPr lang="en-US" dirty="0"/>
          </a:p>
        </p:txBody>
      </p:sp>
      <p:pic>
        <p:nvPicPr>
          <p:cNvPr id="4" name="Picture 3">
            <a:extLst>
              <a:ext uri="{FF2B5EF4-FFF2-40B4-BE49-F238E27FC236}">
                <a16:creationId xmlns:a16="http://schemas.microsoft.com/office/drawing/2014/main" id="{741DABEC-1101-1EDB-9DB9-69D4AEBE8AA2}"/>
              </a:ext>
            </a:extLst>
          </p:cNvPr>
          <p:cNvPicPr>
            <a:picLocks noChangeAspect="1"/>
          </p:cNvPicPr>
          <p:nvPr/>
        </p:nvPicPr>
        <p:blipFill>
          <a:blip r:embed="rId3"/>
          <a:stretch>
            <a:fillRect/>
          </a:stretch>
        </p:blipFill>
        <p:spPr>
          <a:xfrm>
            <a:off x="914400" y="1524000"/>
            <a:ext cx="7065859" cy="4320000"/>
          </a:xfrm>
          <a:prstGeom prst="rect">
            <a:avLst/>
          </a:prstGeom>
        </p:spPr>
      </p:pic>
      <p:sp>
        <p:nvSpPr>
          <p:cNvPr id="5" name="Rectangle 4">
            <a:extLst>
              <a:ext uri="{FF2B5EF4-FFF2-40B4-BE49-F238E27FC236}">
                <a16:creationId xmlns:a16="http://schemas.microsoft.com/office/drawing/2014/main" id="{561F01CB-7FF7-8528-2436-BC2129FC29C0}"/>
              </a:ext>
            </a:extLst>
          </p:cNvPr>
          <p:cNvSpPr/>
          <p:nvPr/>
        </p:nvSpPr>
        <p:spPr>
          <a:xfrm>
            <a:off x="8458200" y="1981200"/>
            <a:ext cx="457200" cy="152400"/>
          </a:xfrm>
          <a:prstGeom prst="rect">
            <a:avLst/>
          </a:prstGeom>
          <a:solidFill>
            <a:srgbClr val="1E57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09A42E9-A151-CD80-497C-F86F691F2C54}"/>
              </a:ext>
            </a:extLst>
          </p:cNvPr>
          <p:cNvSpPr/>
          <p:nvPr/>
        </p:nvSpPr>
        <p:spPr>
          <a:xfrm>
            <a:off x="8458200" y="2560320"/>
            <a:ext cx="457200" cy="152400"/>
          </a:xfrm>
          <a:prstGeom prst="rect">
            <a:avLst/>
          </a:prstGeom>
          <a:solidFill>
            <a:srgbClr val="F48B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57749BD-B48F-E0B9-728D-D8C48F72B674}"/>
              </a:ext>
            </a:extLst>
          </p:cNvPr>
          <p:cNvSpPr/>
          <p:nvPr/>
        </p:nvSpPr>
        <p:spPr>
          <a:xfrm>
            <a:off x="8458200" y="3139440"/>
            <a:ext cx="457200" cy="1524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393B228-8CB4-F6BC-034A-7C315F29B0C7}"/>
              </a:ext>
            </a:extLst>
          </p:cNvPr>
          <p:cNvCxnSpPr/>
          <p:nvPr/>
        </p:nvCxnSpPr>
        <p:spPr>
          <a:xfrm>
            <a:off x="8458200" y="3794760"/>
            <a:ext cx="457200" cy="0"/>
          </a:xfrm>
          <a:prstGeom prst="line">
            <a:avLst/>
          </a:prstGeom>
          <a:ln w="38100">
            <a:solidFill>
              <a:srgbClr val="791929"/>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7664CA3-2024-481D-AB6D-41BEAA1FF03E}"/>
              </a:ext>
            </a:extLst>
          </p:cNvPr>
          <p:cNvSpPr txBox="1"/>
          <p:nvPr/>
        </p:nvSpPr>
        <p:spPr>
          <a:xfrm>
            <a:off x="8915400" y="1881969"/>
            <a:ext cx="1524000" cy="338554"/>
          </a:xfrm>
          <a:prstGeom prst="rect">
            <a:avLst/>
          </a:prstGeom>
          <a:noFill/>
        </p:spPr>
        <p:txBody>
          <a:bodyPr wrap="square" rtlCol="0">
            <a:spAutoFit/>
          </a:bodyPr>
          <a:lstStyle/>
          <a:p>
            <a:r>
              <a:rPr lang="en-US" sz="1600" dirty="0">
                <a:solidFill>
                  <a:srgbClr val="000000"/>
                </a:solidFill>
              </a:rPr>
              <a:t>Spending</a:t>
            </a:r>
          </a:p>
        </p:txBody>
      </p:sp>
      <p:sp>
        <p:nvSpPr>
          <p:cNvPr id="14" name="TextBox 13">
            <a:extLst>
              <a:ext uri="{FF2B5EF4-FFF2-40B4-BE49-F238E27FC236}">
                <a16:creationId xmlns:a16="http://schemas.microsoft.com/office/drawing/2014/main" id="{AA13509A-31E2-8028-F994-274B6889351A}"/>
              </a:ext>
            </a:extLst>
          </p:cNvPr>
          <p:cNvSpPr txBox="1"/>
          <p:nvPr/>
        </p:nvSpPr>
        <p:spPr>
          <a:xfrm>
            <a:off x="8915400" y="2465323"/>
            <a:ext cx="2692400" cy="338554"/>
          </a:xfrm>
          <a:prstGeom prst="rect">
            <a:avLst/>
          </a:prstGeom>
          <a:noFill/>
        </p:spPr>
        <p:txBody>
          <a:bodyPr wrap="square" rtlCol="0">
            <a:spAutoFit/>
          </a:bodyPr>
          <a:lstStyle/>
          <a:p>
            <a:r>
              <a:rPr lang="en-US" sz="1600" dirty="0">
                <a:solidFill>
                  <a:srgbClr val="000000"/>
                </a:solidFill>
              </a:rPr>
              <a:t>Appropriated from IIJA &amp; IRA</a:t>
            </a:r>
          </a:p>
        </p:txBody>
      </p:sp>
      <p:sp>
        <p:nvSpPr>
          <p:cNvPr id="15" name="TextBox 14">
            <a:extLst>
              <a:ext uri="{FF2B5EF4-FFF2-40B4-BE49-F238E27FC236}">
                <a16:creationId xmlns:a16="http://schemas.microsoft.com/office/drawing/2014/main" id="{EA609DB8-729D-96CA-0714-EA7FA1BE37CA}"/>
              </a:ext>
            </a:extLst>
          </p:cNvPr>
          <p:cNvSpPr txBox="1"/>
          <p:nvPr/>
        </p:nvSpPr>
        <p:spPr>
          <a:xfrm>
            <a:off x="8915400" y="3625483"/>
            <a:ext cx="1524000" cy="338554"/>
          </a:xfrm>
          <a:prstGeom prst="rect">
            <a:avLst/>
          </a:prstGeom>
          <a:noFill/>
        </p:spPr>
        <p:txBody>
          <a:bodyPr wrap="square" rtlCol="0">
            <a:spAutoFit/>
          </a:bodyPr>
          <a:lstStyle/>
          <a:p>
            <a:r>
              <a:rPr lang="en-US" sz="1600" dirty="0">
                <a:solidFill>
                  <a:srgbClr val="000000"/>
                </a:solidFill>
              </a:rPr>
              <a:t>Share of GDP</a:t>
            </a:r>
          </a:p>
        </p:txBody>
      </p:sp>
      <p:sp>
        <p:nvSpPr>
          <p:cNvPr id="16" name="TextBox 15">
            <a:extLst>
              <a:ext uri="{FF2B5EF4-FFF2-40B4-BE49-F238E27FC236}">
                <a16:creationId xmlns:a16="http://schemas.microsoft.com/office/drawing/2014/main" id="{FCF75D7B-D807-8B81-4DA5-D32DB0BBE2F9}"/>
              </a:ext>
            </a:extLst>
          </p:cNvPr>
          <p:cNvSpPr txBox="1"/>
          <p:nvPr/>
        </p:nvSpPr>
        <p:spPr>
          <a:xfrm>
            <a:off x="8915400" y="3035469"/>
            <a:ext cx="2692400" cy="338554"/>
          </a:xfrm>
          <a:prstGeom prst="rect">
            <a:avLst/>
          </a:prstGeom>
          <a:noFill/>
        </p:spPr>
        <p:txBody>
          <a:bodyPr wrap="square" rtlCol="0">
            <a:spAutoFit/>
          </a:bodyPr>
          <a:lstStyle/>
          <a:p>
            <a:r>
              <a:rPr lang="en-US" sz="1600" dirty="0">
                <a:solidFill>
                  <a:srgbClr val="000000"/>
                </a:solidFill>
              </a:rPr>
              <a:t>Gap from 1978 Level</a:t>
            </a:r>
          </a:p>
        </p:txBody>
      </p:sp>
    </p:spTree>
    <p:extLst>
      <p:ext uri="{BB962C8B-B14F-4D97-AF65-F5344CB8AC3E}">
        <p14:creationId xmlns:p14="http://schemas.microsoft.com/office/powerpoint/2010/main" val="281416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7D0AF-F5B9-6F27-BCC0-F78396F57CA3}"/>
              </a:ext>
            </a:extLst>
          </p:cNvPr>
          <p:cNvSpPr>
            <a:spLocks noGrp="1"/>
          </p:cNvSpPr>
          <p:nvPr>
            <p:ph type="title"/>
          </p:nvPr>
        </p:nvSpPr>
        <p:spPr>
          <a:xfrm>
            <a:off x="812800" y="304800"/>
            <a:ext cx="10566400" cy="914400"/>
          </a:xfrm>
        </p:spPr>
        <p:txBody>
          <a:bodyPr anchor="b">
            <a:normAutofit/>
          </a:bodyPr>
          <a:lstStyle/>
          <a:p>
            <a:r>
              <a:rPr lang="en-US" dirty="0"/>
              <a:t>FY22 - FY24 Levels vs. EA Recommendations </a:t>
            </a:r>
          </a:p>
        </p:txBody>
      </p:sp>
      <p:sp>
        <p:nvSpPr>
          <p:cNvPr id="4" name="Slide Number Placeholder 3">
            <a:extLst>
              <a:ext uri="{FF2B5EF4-FFF2-40B4-BE49-F238E27FC236}">
                <a16:creationId xmlns:a16="http://schemas.microsoft.com/office/drawing/2014/main" id="{23FD0178-12A2-D6C0-3629-565568E5956F}"/>
              </a:ext>
            </a:extLst>
          </p:cNvPr>
          <p:cNvSpPr>
            <a:spLocks noGrp="1"/>
          </p:cNvSpPr>
          <p:nvPr>
            <p:ph type="sldNum" sz="quarter" idx="12"/>
          </p:nvPr>
        </p:nvSpPr>
        <p:spPr>
          <a:xfrm>
            <a:off x="11125200" y="6477000"/>
            <a:ext cx="457200" cy="283389"/>
          </a:xfrm>
        </p:spPr>
        <p:txBody>
          <a:bodyPr>
            <a:normAutofit fontScale="92500" lnSpcReduction="20000"/>
          </a:bodyPr>
          <a:lstStyle/>
          <a:p>
            <a:pPr>
              <a:lnSpc>
                <a:spcPct val="90000"/>
              </a:lnSpc>
              <a:spcAft>
                <a:spcPts val="600"/>
              </a:spcAft>
            </a:pPr>
            <a:fld id="{B210F02F-3F4F-4BF0-9905-39922DDC03F6}" type="slidenum">
              <a:rPr lang="en-US" sz="1700" smtClean="0"/>
              <a:pPr>
                <a:lnSpc>
                  <a:spcPct val="90000"/>
                </a:lnSpc>
                <a:spcAft>
                  <a:spcPts val="600"/>
                </a:spcAft>
              </a:pPr>
              <a:t>6</a:t>
            </a:fld>
            <a:endParaRPr lang="en-US" dirty="0"/>
          </a:p>
        </p:txBody>
      </p:sp>
      <p:pic>
        <p:nvPicPr>
          <p:cNvPr id="7" name="Content Placeholder 6" descr="A picture containing text, screenshot, diagram, line">
            <a:extLst>
              <a:ext uri="{FF2B5EF4-FFF2-40B4-BE49-F238E27FC236}">
                <a16:creationId xmlns:a16="http://schemas.microsoft.com/office/drawing/2014/main" id="{851E6748-E902-B4C1-A65E-91174895CB4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73941" y="1371600"/>
            <a:ext cx="9017859" cy="4500000"/>
          </a:xfrm>
        </p:spPr>
      </p:pic>
      <p:pic>
        <p:nvPicPr>
          <p:cNvPr id="9" name="Picture 8">
            <a:extLst>
              <a:ext uri="{FF2B5EF4-FFF2-40B4-BE49-F238E27FC236}">
                <a16:creationId xmlns:a16="http://schemas.microsoft.com/office/drawing/2014/main" id="{2F388C70-556D-2B04-3994-571387625F33}"/>
              </a:ext>
            </a:extLst>
          </p:cNvPr>
          <p:cNvPicPr>
            <a:picLocks noChangeAspect="1"/>
          </p:cNvPicPr>
          <p:nvPr/>
        </p:nvPicPr>
        <p:blipFill>
          <a:blip r:embed="rId4"/>
          <a:stretch>
            <a:fillRect/>
          </a:stretch>
        </p:blipFill>
        <p:spPr>
          <a:xfrm>
            <a:off x="4314825" y="5638800"/>
            <a:ext cx="3562350" cy="238125"/>
          </a:xfrm>
          <a:prstGeom prst="rect">
            <a:avLst/>
          </a:prstGeom>
        </p:spPr>
      </p:pic>
    </p:spTree>
    <p:extLst>
      <p:ext uri="{BB962C8B-B14F-4D97-AF65-F5344CB8AC3E}">
        <p14:creationId xmlns:p14="http://schemas.microsoft.com/office/powerpoint/2010/main" val="232596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10566400" cy="914400"/>
          </a:xfrm>
        </p:spPr>
        <p:txBody>
          <a:bodyPr>
            <a:normAutofit/>
          </a:bodyPr>
          <a:lstStyle/>
          <a:p>
            <a:r>
              <a:rPr lang="en-US" sz="3400" dirty="0">
                <a:latin typeface="Trade Gothic LT Std Bold" panose="020B0804050502020204" pitchFamily="34" charset="0"/>
              </a:rPr>
              <a:t>Next Steps: Keeping Up the Momentum and More</a:t>
            </a:r>
          </a:p>
        </p:txBody>
      </p:sp>
      <p:sp>
        <p:nvSpPr>
          <p:cNvPr id="3" name="Content Placeholder 2"/>
          <p:cNvSpPr>
            <a:spLocks noGrp="1"/>
          </p:cNvSpPr>
          <p:nvPr>
            <p:ph idx="1"/>
          </p:nvPr>
        </p:nvSpPr>
        <p:spPr>
          <a:xfrm>
            <a:off x="762000" y="1600200"/>
            <a:ext cx="10617200" cy="4385489"/>
          </a:xfrm>
        </p:spPr>
        <p:txBody>
          <a:bodyPr>
            <a:normAutofit fontScale="92500" lnSpcReduction="10000"/>
          </a:bodyPr>
          <a:lstStyle/>
          <a:p>
            <a:r>
              <a:rPr lang="en-US" dirty="0"/>
              <a:t>Several programs, mostly applied energy programs, are still falling behind the levels ITIF recommended:</a:t>
            </a:r>
          </a:p>
          <a:p>
            <a:pPr lvl="1"/>
            <a:r>
              <a:rPr lang="en-US" dirty="0"/>
              <a:t>Geothermal, buildings, manufacturing, bioenergy, nuclear energy, and ARPA-E.</a:t>
            </a:r>
          </a:p>
          <a:p>
            <a:r>
              <a:rPr lang="en-US" dirty="0"/>
              <a:t>Other issues:</a:t>
            </a:r>
          </a:p>
          <a:p>
            <a:pPr lvl="1"/>
            <a:r>
              <a:rPr lang="en-US" dirty="0"/>
              <a:t>Balancing basic research vs. applied research.</a:t>
            </a:r>
          </a:p>
          <a:p>
            <a:pPr lvl="1"/>
            <a:r>
              <a:rPr lang="en-US" dirty="0"/>
              <a:t>Oversight and implementation of funds.</a:t>
            </a:r>
          </a:p>
          <a:p>
            <a:r>
              <a:rPr lang="en-US" dirty="0"/>
              <a:t>CHIPS and Science Act authorized billions of funding in early-stage R&amp;D and applied innovation investments for existing DOE energy RD&amp;D offices plus more for new programs.</a:t>
            </a:r>
          </a:p>
        </p:txBody>
      </p:sp>
      <p:sp>
        <p:nvSpPr>
          <p:cNvPr id="6" name="Slide Number Placeholder 3"/>
          <p:cNvSpPr>
            <a:spLocks noGrp="1"/>
          </p:cNvSpPr>
          <p:nvPr>
            <p:ph type="sldNum" sz="quarter" idx="12"/>
          </p:nvPr>
        </p:nvSpPr>
        <p:spPr>
          <a:xfrm>
            <a:off x="11125200" y="6400800"/>
            <a:ext cx="711200" cy="283389"/>
          </a:xfrm>
          <a:prstGeom prst="rect">
            <a:avLst/>
          </a:prstGeom>
        </p:spPr>
        <p:txBody>
          <a:bodyPr/>
          <a:lstStyle/>
          <a:p>
            <a:fld id="{B210F02F-3F4F-4BF0-9905-39922DDC03F6}" type="slidenum">
              <a:rPr lang="en-US" smtClean="0"/>
              <a:pPr/>
              <a:t>7</a:t>
            </a:fld>
            <a:endParaRPr lang="en-US" dirty="0"/>
          </a:p>
        </p:txBody>
      </p:sp>
      <p:pic>
        <p:nvPicPr>
          <p:cNvPr id="7" name="Picture 6" descr="Text&#10;&#10;Description automatically generated">
            <a:extLst>
              <a:ext uri="{FF2B5EF4-FFF2-40B4-BE49-F238E27FC236}">
                <a16:creationId xmlns:a16="http://schemas.microsoft.com/office/drawing/2014/main" id="{AB6A1DF3-D6A4-4936-9D96-17A04B6657D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spTree>
    <p:extLst>
      <p:ext uri="{BB962C8B-B14F-4D97-AF65-F5344CB8AC3E}">
        <p14:creationId xmlns:p14="http://schemas.microsoft.com/office/powerpoint/2010/main" val="424048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10566400" cy="914400"/>
          </a:xfrm>
        </p:spPr>
        <p:txBody>
          <a:bodyPr>
            <a:normAutofit/>
          </a:bodyPr>
          <a:lstStyle/>
          <a:p>
            <a:r>
              <a:rPr lang="en-US" sz="3400" dirty="0">
                <a:latin typeface="Trade Gothic LT Std Bold" panose="020B0804050502020204" pitchFamily="34" charset="0"/>
              </a:rPr>
              <a:t>More! Data Visualization Site</a:t>
            </a:r>
          </a:p>
        </p:txBody>
      </p:sp>
      <p:sp>
        <p:nvSpPr>
          <p:cNvPr id="8" name="Slide Number Placeholder 3"/>
          <p:cNvSpPr>
            <a:spLocks noGrp="1"/>
          </p:cNvSpPr>
          <p:nvPr>
            <p:ph type="sldNum" sz="quarter" idx="12"/>
          </p:nvPr>
        </p:nvSpPr>
        <p:spPr>
          <a:xfrm>
            <a:off x="11125200" y="6400800"/>
            <a:ext cx="711200" cy="283389"/>
          </a:xfrm>
          <a:prstGeom prst="rect">
            <a:avLst/>
          </a:prstGeom>
        </p:spPr>
        <p:txBody>
          <a:bodyPr/>
          <a:lstStyle/>
          <a:p>
            <a:fld id="{B210F02F-3F4F-4BF0-9905-39922DDC03F6}" type="slidenum">
              <a:rPr lang="en-US" smtClean="0"/>
              <a:pPr/>
              <a:t>8</a:t>
            </a:fld>
            <a:endParaRPr lang="en-US" dirty="0"/>
          </a:p>
        </p:txBody>
      </p:sp>
      <p:sp>
        <p:nvSpPr>
          <p:cNvPr id="9" name="TextBox 8">
            <a:extLst>
              <a:ext uri="{FF2B5EF4-FFF2-40B4-BE49-F238E27FC236}">
                <a16:creationId xmlns:a16="http://schemas.microsoft.com/office/drawing/2014/main" id="{843674FB-4BCE-4EEB-BA8F-9A9A69B91F9E}"/>
              </a:ext>
            </a:extLst>
          </p:cNvPr>
          <p:cNvSpPr txBox="1"/>
          <p:nvPr/>
        </p:nvSpPr>
        <p:spPr>
          <a:xfrm>
            <a:off x="733425" y="5724564"/>
            <a:ext cx="6641812" cy="369332"/>
          </a:xfrm>
          <a:prstGeom prst="rect">
            <a:avLst/>
          </a:prstGeom>
          <a:noFill/>
        </p:spPr>
        <p:txBody>
          <a:bodyPr wrap="square" rtlCol="0">
            <a:spAutoFit/>
          </a:bodyPr>
          <a:lstStyle/>
          <a:p>
            <a:pPr algn="ctr"/>
            <a:r>
              <a:rPr lang="en-US" dirty="0">
                <a:solidFill>
                  <a:srgbClr val="1C5A7C"/>
                </a:solidFill>
                <a:hlinkClick r:id="rId3">
                  <a:extLst>
                    <a:ext uri="{A12FA001-AC4F-418D-AE19-62706E023703}">
                      <ahyp:hlinkClr xmlns:ahyp="http://schemas.microsoft.com/office/drawing/2018/hyperlinkcolor" val="tx"/>
                    </a:ext>
                  </a:extLst>
                </a:hlinkClick>
              </a:rPr>
              <a:t>Interactive Data Visualization</a:t>
            </a:r>
            <a:endParaRPr lang="en-US" dirty="0">
              <a:solidFill>
                <a:srgbClr val="1C5A7C"/>
              </a:solidFill>
            </a:endParaRPr>
          </a:p>
        </p:txBody>
      </p:sp>
      <p:pic>
        <p:nvPicPr>
          <p:cNvPr id="12" name="Graphic 11" descr="Cursor with solid fill">
            <a:extLst>
              <a:ext uri="{FF2B5EF4-FFF2-40B4-BE49-F238E27FC236}">
                <a16:creationId xmlns:a16="http://schemas.microsoft.com/office/drawing/2014/main" id="{43675B17-7E08-4D10-9086-E4A4AE01CF7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24800" y="5845518"/>
            <a:ext cx="313982" cy="313982"/>
          </a:xfrm>
          <a:prstGeom prst="rect">
            <a:avLst/>
          </a:prstGeom>
        </p:spPr>
      </p:pic>
      <p:pic>
        <p:nvPicPr>
          <p:cNvPr id="14" name="Picture 13" descr="Text&#10;&#10;Description automatically generated">
            <a:extLst>
              <a:ext uri="{FF2B5EF4-FFF2-40B4-BE49-F238E27FC236}">
                <a16:creationId xmlns:a16="http://schemas.microsoft.com/office/drawing/2014/main" id="{6D302317-BC3E-48EA-A233-C7B97BE7656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535" t="22952" r="7654" b="23408"/>
          <a:stretch/>
        </p:blipFill>
        <p:spPr>
          <a:xfrm>
            <a:off x="7683500" y="6159500"/>
            <a:ext cx="3441700" cy="698500"/>
          </a:xfrm>
          <a:prstGeom prst="rect">
            <a:avLst/>
          </a:prstGeom>
        </p:spPr>
      </p:pic>
      <p:pic>
        <p:nvPicPr>
          <p:cNvPr id="13" name="Content Placeholder 12" descr="A screenshot of a graph&#10;&#10;Description automatically generated with low confidence">
            <a:extLst>
              <a:ext uri="{FF2B5EF4-FFF2-40B4-BE49-F238E27FC236}">
                <a16:creationId xmlns:a16="http://schemas.microsoft.com/office/drawing/2014/main" id="{C2B6531F-7C92-3444-8348-AE9FD4E58F7B}"/>
              </a:ext>
            </a:extLst>
          </p:cNvPr>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790575" y="1348115"/>
            <a:ext cx="6048000" cy="4319036"/>
          </a:xfrm>
        </p:spPr>
      </p:pic>
      <p:pic>
        <p:nvPicPr>
          <p:cNvPr id="16" name="Picture 15" descr="A picture containing text, screenshot, diagram, line&#10;&#10;Description automatically generated">
            <a:extLst>
              <a:ext uri="{FF2B5EF4-FFF2-40B4-BE49-F238E27FC236}">
                <a16:creationId xmlns:a16="http://schemas.microsoft.com/office/drawing/2014/main" id="{2D666596-4D17-E6A2-E98E-CC2068B7B0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24700" y="3627991"/>
            <a:ext cx="3924000" cy="2400300"/>
          </a:xfrm>
          <a:prstGeom prst="rect">
            <a:avLst/>
          </a:prstGeom>
        </p:spPr>
      </p:pic>
      <p:pic>
        <p:nvPicPr>
          <p:cNvPr id="19" name="Picture 18">
            <a:extLst>
              <a:ext uri="{FF2B5EF4-FFF2-40B4-BE49-F238E27FC236}">
                <a16:creationId xmlns:a16="http://schemas.microsoft.com/office/drawing/2014/main" id="{EA086848-AE8C-A898-D39D-21FC635993CA}"/>
              </a:ext>
            </a:extLst>
          </p:cNvPr>
          <p:cNvPicPr>
            <a:picLocks noChangeAspect="1"/>
          </p:cNvPicPr>
          <p:nvPr/>
        </p:nvPicPr>
        <p:blipFill>
          <a:blip r:embed="rId9"/>
          <a:stretch>
            <a:fillRect/>
          </a:stretch>
        </p:blipFill>
        <p:spPr>
          <a:xfrm>
            <a:off x="7124700" y="1338594"/>
            <a:ext cx="3924000" cy="2288619"/>
          </a:xfrm>
          <a:prstGeom prst="rect">
            <a:avLst/>
          </a:prstGeom>
        </p:spPr>
      </p:pic>
    </p:spTree>
    <p:extLst>
      <p:ext uri="{BB962C8B-B14F-4D97-AF65-F5344CB8AC3E}">
        <p14:creationId xmlns:p14="http://schemas.microsoft.com/office/powerpoint/2010/main" val="18144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C5A7C"/>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1676400" y="304801"/>
            <a:ext cx="8686800" cy="22590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bg1"/>
                </a:solidFill>
                <a:latin typeface="Trade Gothic LT Std Bold" panose="020B0804050502020204" pitchFamily="34" charset="0"/>
              </a:rPr>
              <a:t>Thank You!</a:t>
            </a:r>
          </a:p>
        </p:txBody>
      </p:sp>
      <p:sp>
        <p:nvSpPr>
          <p:cNvPr id="10" name="Subtitle 2"/>
          <p:cNvSpPr txBox="1">
            <a:spLocks/>
          </p:cNvSpPr>
          <p:nvPr/>
        </p:nvSpPr>
        <p:spPr>
          <a:xfrm>
            <a:off x="1676400" y="2819400"/>
            <a:ext cx="8763000" cy="609600"/>
          </a:xfrm>
          <a:prstGeom prst="rect">
            <a:avLst/>
          </a:prstGeom>
        </p:spPr>
        <p:txBody>
          <a:bodyPr vert="horz" lIns="91440" tIns="45720" rIns="91440" bIns="45720" rtlCol="0">
            <a:normAutofit/>
          </a:bodyPr>
          <a:lstStyle>
            <a:lvl1pPr marL="68580" indent="0" algn="l" defTabSz="914400" rtl="0" eaLnBrk="1" latinLnBrk="0" hangingPunct="1">
              <a:spcBef>
                <a:spcPct val="20000"/>
              </a:spcBef>
              <a:buClr>
                <a:srgbClr val="1C5A7C"/>
              </a:buClr>
              <a:buSzPct val="76000"/>
              <a:buFontTx/>
              <a:buNone/>
              <a:defRPr sz="2400" kern="1200">
                <a:solidFill>
                  <a:srgbClr val="1C5A7C"/>
                </a:solidFill>
                <a:latin typeface="TradeGothic" pitchFamily="34" charset="0"/>
                <a:ea typeface="+mn-ea"/>
                <a:cs typeface="+mn-cs"/>
              </a:defRPr>
            </a:lvl1pPr>
            <a:lvl2pPr marL="708660" indent="-342900" algn="l" defTabSz="914400" rtl="0" eaLnBrk="1" latinLnBrk="0" hangingPunct="1">
              <a:spcBef>
                <a:spcPct val="20000"/>
              </a:spcBef>
              <a:buClr>
                <a:srgbClr val="1C5A7C"/>
              </a:buClr>
              <a:buSzPct val="76000"/>
              <a:buFont typeface="Wingdings" pitchFamily="2" charset="2"/>
              <a:buChar char="§"/>
              <a:defRPr sz="2200" kern="1200">
                <a:solidFill>
                  <a:srgbClr val="1C5A7C"/>
                </a:solidFill>
                <a:latin typeface="TradeGothic" pitchFamily="34" charset="0"/>
                <a:ea typeface="+mn-ea"/>
                <a:cs typeface="+mn-cs"/>
              </a:defRPr>
            </a:lvl2pPr>
            <a:lvl3pPr marL="685800" indent="0" algn="l" defTabSz="914400" rtl="0" eaLnBrk="1" latinLnBrk="0" hangingPunct="1">
              <a:spcBef>
                <a:spcPct val="20000"/>
              </a:spcBef>
              <a:buClr>
                <a:srgbClr val="1C5A7C"/>
              </a:buClr>
              <a:buSzPct val="76000"/>
              <a:buFontTx/>
              <a:buNone/>
              <a:defRPr sz="2000" kern="1200">
                <a:solidFill>
                  <a:srgbClr val="1C5A7C"/>
                </a:solidFill>
                <a:latin typeface="TradeGothic" pitchFamily="34" charset="0"/>
                <a:ea typeface="+mn-ea"/>
                <a:cs typeface="+mn-cs"/>
              </a:defRPr>
            </a:lvl3pPr>
            <a:lvl4pPr marL="896112" indent="0" algn="l" defTabSz="914400" rtl="0" eaLnBrk="1" latinLnBrk="0" hangingPunct="1">
              <a:spcBef>
                <a:spcPct val="20000"/>
              </a:spcBef>
              <a:buClr>
                <a:srgbClr val="1C5A7C"/>
              </a:buClr>
              <a:buSzPct val="76000"/>
              <a:buFontTx/>
              <a:buNone/>
              <a:defRPr sz="1800" kern="1200">
                <a:solidFill>
                  <a:srgbClr val="1C5A7C"/>
                </a:solidFill>
                <a:latin typeface="TradeGothic" pitchFamily="34" charset="0"/>
                <a:ea typeface="+mn-ea"/>
                <a:cs typeface="+mn-cs"/>
              </a:defRPr>
            </a:lvl4pPr>
            <a:lvl5pPr marL="1097280" indent="0" algn="l" defTabSz="914400" rtl="0" eaLnBrk="1" latinLnBrk="0" hangingPunct="1">
              <a:spcBef>
                <a:spcPct val="20000"/>
              </a:spcBef>
              <a:buClr>
                <a:srgbClr val="1C5A7C"/>
              </a:buClr>
              <a:buSzPct val="76000"/>
              <a:buFontTx/>
              <a:buNone/>
              <a:defRPr sz="1600" kern="1200" baseline="0">
                <a:solidFill>
                  <a:srgbClr val="1C5A7C"/>
                </a:solidFill>
                <a:latin typeface="TradeGothic" pitchFamily="34" charset="0"/>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ctr">
              <a:spcBef>
                <a:spcPct val="0"/>
              </a:spcBef>
            </a:pPr>
            <a:r>
              <a:rPr lang="en-US" dirty="0">
                <a:solidFill>
                  <a:schemeClr val="bg1"/>
                </a:solidFill>
                <a:latin typeface="Trade Gothic LT Std" panose="020B0503020502020204" pitchFamily="34" charset="0"/>
                <a:ea typeface="+mj-ea"/>
                <a:cs typeface="+mj-cs"/>
              </a:rPr>
              <a:t>Hoyu Chong  </a:t>
            </a:r>
            <a:r>
              <a:rPr lang="en-US" dirty="0">
                <a:solidFill>
                  <a:srgbClr val="F98D29"/>
                </a:solidFill>
                <a:latin typeface="Trade Gothic LT Std" panose="020B0503020502020204" pitchFamily="34" charset="0"/>
                <a:ea typeface="+mj-ea"/>
                <a:cs typeface="+mj-cs"/>
              </a:rPr>
              <a:t>|</a:t>
            </a:r>
            <a:r>
              <a:rPr lang="en-US" dirty="0">
                <a:solidFill>
                  <a:schemeClr val="bg1"/>
                </a:solidFill>
                <a:latin typeface="Trade Gothic LT Std" panose="020B0503020502020204" pitchFamily="34" charset="0"/>
                <a:ea typeface="+mj-ea"/>
                <a:cs typeface="+mj-cs"/>
              </a:rPr>
              <a:t>  hchong@itif.org  </a:t>
            </a:r>
            <a:r>
              <a:rPr lang="en-US" dirty="0">
                <a:solidFill>
                  <a:srgbClr val="F98D29"/>
                </a:solidFill>
                <a:latin typeface="Trade Gothic LT Std" panose="020B0503020502020204" pitchFamily="34" charset="0"/>
                <a:ea typeface="+mj-ea"/>
                <a:cs typeface="+mj-cs"/>
              </a:rPr>
              <a:t>|</a:t>
            </a:r>
            <a:r>
              <a:rPr lang="en-US" dirty="0">
                <a:solidFill>
                  <a:schemeClr val="bg1"/>
                </a:solidFill>
                <a:latin typeface="Trade Gothic LT Std" panose="020B0503020502020204" pitchFamily="34" charset="0"/>
                <a:ea typeface="+mj-ea"/>
                <a:cs typeface="+mj-cs"/>
              </a:rPr>
              <a:t>  </a:t>
            </a:r>
            <a:r>
              <a:rPr lang="en-US" dirty="0">
                <a:solidFill>
                  <a:schemeClr val="bg1"/>
                </a:solidFill>
                <a:latin typeface="Trade Gothic LT Std" panose="020B0503020502020204" pitchFamily="34" charset="0"/>
                <a:ea typeface="+mj-ea"/>
                <a:cs typeface="+mj-cs"/>
                <a:hlinkClick r:id="rId2">
                  <a:extLst>
                    <a:ext uri="{A12FA001-AC4F-418D-AE19-62706E023703}">
                      <ahyp:hlinkClr xmlns:ahyp="http://schemas.microsoft.com/office/drawing/2018/hyperlinkcolor" val="tx"/>
                    </a:ext>
                  </a:extLst>
                </a:hlinkClick>
              </a:rPr>
              <a:t>@HoyuChong</a:t>
            </a:r>
            <a:endParaRPr lang="en-US" dirty="0">
              <a:solidFill>
                <a:schemeClr val="bg1"/>
              </a:solidFill>
              <a:latin typeface="Trade Gothic LT Std" panose="020B0503020502020204" pitchFamily="34" charset="0"/>
              <a:ea typeface="+mj-ea"/>
              <a:cs typeface="+mj-cs"/>
            </a:endParaRPr>
          </a:p>
        </p:txBody>
      </p:sp>
      <p:sp>
        <p:nvSpPr>
          <p:cNvPr id="11" name="Rectangle 10"/>
          <p:cNvSpPr/>
          <p:nvPr/>
        </p:nvSpPr>
        <p:spPr>
          <a:xfrm>
            <a:off x="-152400" y="5486400"/>
            <a:ext cx="124968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257800" y="5794666"/>
            <a:ext cx="2584486" cy="707886"/>
          </a:xfrm>
          <a:prstGeom prst="rect">
            <a:avLst/>
          </a:prstGeom>
        </p:spPr>
        <p:txBody>
          <a:bodyPr wrap="square">
            <a:spAutoFit/>
          </a:bodyPr>
          <a:lstStyle/>
          <a:p>
            <a:r>
              <a:rPr lang="en-US" sz="4000" b="1" dirty="0">
                <a:solidFill>
                  <a:srgbClr val="1C5A7C"/>
                </a:solidFill>
                <a:latin typeface="Trade Gothic LT Std Bold" panose="020B0804050502020204" pitchFamily="34" charset="0"/>
              </a:rPr>
              <a:t>@</a:t>
            </a:r>
            <a:r>
              <a:rPr lang="en-US" sz="4000" b="1" dirty="0" err="1">
                <a:solidFill>
                  <a:srgbClr val="1C5A7C"/>
                </a:solidFill>
                <a:latin typeface="Trade Gothic LT Std Bold" panose="020B0804050502020204" pitchFamily="34" charset="0"/>
              </a:rPr>
              <a:t>ITIFdc</a:t>
            </a:r>
            <a:r>
              <a:rPr lang="en-US" sz="4000" b="1" dirty="0">
                <a:solidFill>
                  <a:srgbClr val="1C5A7C"/>
                </a:solidFill>
                <a:latin typeface="Trade Gothic LT Std Bold" panose="020B0804050502020204" pitchFamily="34" charset="0"/>
              </a:rPr>
              <a:t> </a:t>
            </a:r>
            <a:endParaRPr lang="en-US" sz="4000" b="1" dirty="0">
              <a:latin typeface="Trade Gothic LT Std Bold" panose="020B0804050502020204" pitchFamily="34" charset="0"/>
            </a:endParaRPr>
          </a:p>
        </p:txBody>
      </p:sp>
      <p:cxnSp>
        <p:nvCxnSpPr>
          <p:cNvPr id="13" name="Straight Connector 12"/>
          <p:cNvCxnSpPr/>
          <p:nvPr/>
        </p:nvCxnSpPr>
        <p:spPr>
          <a:xfrm>
            <a:off x="-152400" y="5486400"/>
            <a:ext cx="12420600" cy="0"/>
          </a:xfrm>
          <a:prstGeom prst="line">
            <a:avLst/>
          </a:prstGeom>
          <a:ln w="50800">
            <a:solidFill>
              <a:srgbClr val="F98D29"/>
            </a:solidFill>
          </a:ln>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94666"/>
            <a:ext cx="4248150" cy="811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Text&#10;&#10;Description automatically generated">
            <a:extLst>
              <a:ext uri="{FF2B5EF4-FFF2-40B4-BE49-F238E27FC236}">
                <a16:creationId xmlns:a16="http://schemas.microsoft.com/office/drawing/2014/main" id="{727A08C9-1954-40C8-A3AE-9FBA3CF604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7762" y="5549296"/>
            <a:ext cx="3919538" cy="1302183"/>
          </a:xfrm>
          <a:prstGeom prst="rect">
            <a:avLst/>
          </a:prstGeom>
        </p:spPr>
      </p:pic>
      <p:sp>
        <p:nvSpPr>
          <p:cNvPr id="15" name="Subtitle 2">
            <a:extLst>
              <a:ext uri="{FF2B5EF4-FFF2-40B4-BE49-F238E27FC236}">
                <a16:creationId xmlns:a16="http://schemas.microsoft.com/office/drawing/2014/main" id="{2A4A89B1-F961-48C3-88E3-F643C0C1B08F}"/>
              </a:ext>
            </a:extLst>
          </p:cNvPr>
          <p:cNvSpPr txBox="1">
            <a:spLocks/>
          </p:cNvSpPr>
          <p:nvPr/>
        </p:nvSpPr>
        <p:spPr>
          <a:xfrm>
            <a:off x="1383644" y="3462253"/>
            <a:ext cx="9512956" cy="164314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dirty="0">
              <a:solidFill>
                <a:schemeClr val="bg1"/>
              </a:solidFill>
              <a:latin typeface="Trade Gothic LT Std" panose="020B0503020502020204" pitchFamily="34" charset="0"/>
            </a:endParaRPr>
          </a:p>
          <a:p>
            <a:pPr>
              <a:spcBef>
                <a:spcPct val="0"/>
              </a:spcBef>
            </a:pPr>
            <a:r>
              <a:rPr lang="en-US" sz="2800" dirty="0">
                <a:solidFill>
                  <a:schemeClr val="bg1"/>
                </a:solidFill>
                <a:latin typeface="Trade Gothic LT Std" panose="020B0503020502020204" pitchFamily="34" charset="0"/>
                <a:ea typeface="+mj-ea"/>
                <a:cs typeface="+mj-cs"/>
              </a:rPr>
              <a:t> </a:t>
            </a:r>
            <a:endParaRPr lang="en-US" sz="2400" dirty="0">
              <a:solidFill>
                <a:schemeClr val="bg1"/>
              </a:solidFill>
              <a:latin typeface="TradeGothic" pitchFamily="34" charset="0"/>
              <a:ea typeface="+mj-ea"/>
              <a:cs typeface="+mj-cs"/>
            </a:endParaRPr>
          </a:p>
          <a:p>
            <a:pPr>
              <a:spcBef>
                <a:spcPct val="0"/>
              </a:spcBef>
            </a:pPr>
            <a:endParaRPr lang="en-US" sz="1000" dirty="0">
              <a:solidFill>
                <a:schemeClr val="bg1"/>
              </a:solidFill>
              <a:latin typeface="TradeGothic" pitchFamily="34" charset="0"/>
              <a:ea typeface="+mj-ea"/>
              <a:cs typeface="+mj-cs"/>
            </a:endParaRPr>
          </a:p>
        </p:txBody>
      </p:sp>
    </p:spTree>
    <p:extLst>
      <p:ext uri="{BB962C8B-B14F-4D97-AF65-F5344CB8AC3E}">
        <p14:creationId xmlns:p14="http://schemas.microsoft.com/office/powerpoint/2010/main" val="888018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ITIF Colors">
      <a:dk1>
        <a:srgbClr val="1C5A7C"/>
      </a:dk1>
      <a:lt1>
        <a:sysClr val="window" lastClr="FFFFFF"/>
      </a:lt1>
      <a:dk2>
        <a:srgbClr val="1C5A7C"/>
      </a:dk2>
      <a:lt2>
        <a:srgbClr val="FFFFFF"/>
      </a:lt2>
      <a:accent1>
        <a:srgbClr val="1C5A7C"/>
      </a:accent1>
      <a:accent2>
        <a:srgbClr val="F98D29"/>
      </a:accent2>
      <a:accent3>
        <a:srgbClr val="86858A"/>
      </a:accent3>
      <a:accent4>
        <a:srgbClr val="E6E7E8"/>
      </a:accent4>
      <a:accent5>
        <a:srgbClr val="FFCB92"/>
      </a:accent5>
      <a:accent6>
        <a:srgbClr val="FEECD2"/>
      </a:accent6>
      <a:hlink>
        <a:srgbClr val="7F7F7F"/>
      </a:hlink>
      <a:folHlink>
        <a:srgbClr val="D8D8D8"/>
      </a:folHlink>
    </a:clrScheme>
    <a:fontScheme name="Custom 1">
      <a:majorFont>
        <a:latin typeface="TradeGothic"/>
        <a:ea typeface=""/>
        <a:cs typeface=""/>
      </a:majorFont>
      <a:minorFont>
        <a:latin typeface="TradeGothic"/>
        <a:ea typeface=""/>
        <a:cs typeface=""/>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PPT Template Wide Dimension" id="{4AD7B4C9-D10F-4B56-9913-8A11DEA3981A}" vid="{8656508D-E444-4074-8D21-56DF6134D9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Wide Dimension</Template>
  <TotalTime>3162</TotalTime>
  <Words>460</Words>
  <Application>Microsoft Office PowerPoint</Application>
  <PresentationFormat>Widescreen</PresentationFormat>
  <Paragraphs>61</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Trade Gothic LT Std</vt:lpstr>
      <vt:lpstr>Trade Gothic LT Std Bold</vt:lpstr>
      <vt:lpstr>TradeGothic</vt:lpstr>
      <vt:lpstr>Wingdings</vt:lpstr>
      <vt:lpstr>Wingdings 2</vt:lpstr>
      <vt:lpstr>Austin</vt:lpstr>
      <vt:lpstr>PowerPoint Presentation</vt:lpstr>
      <vt:lpstr>New ITIF Report on U.S. Energy RD&amp;D Spending</vt:lpstr>
      <vt:lpstr>Recent and Current Legislation</vt:lpstr>
      <vt:lpstr>DOE Energy RD&amp;D Programs Overview</vt:lpstr>
      <vt:lpstr>Federal Energy R&amp;D Funding, FY 1978–2023 </vt:lpstr>
      <vt:lpstr>FY22 - FY24 Levels vs. EA Recommendations </vt:lpstr>
      <vt:lpstr>Next Steps: Keeping Up the Momentum and More</vt:lpstr>
      <vt:lpstr>More! Data Visualization Site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Hoyu Chong</dc:creator>
  <cp:lastModifiedBy>Hoyu Chong</cp:lastModifiedBy>
  <cp:revision>73</cp:revision>
  <cp:lastPrinted>2023-05-30T13:31:00Z</cp:lastPrinted>
  <dcterms:created xsi:type="dcterms:W3CDTF">2022-01-03T19:34:35Z</dcterms:created>
  <dcterms:modified xsi:type="dcterms:W3CDTF">2023-05-30T13:31:06Z</dcterms:modified>
</cp:coreProperties>
</file>