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6"/>
  </p:notesMasterIdLst>
  <p:handoutMasterIdLst>
    <p:handoutMasterId r:id="rId47"/>
  </p:handoutMasterIdLst>
  <p:sldIdLst>
    <p:sldId id="259" r:id="rId2"/>
    <p:sldId id="291" r:id="rId3"/>
    <p:sldId id="292" r:id="rId4"/>
    <p:sldId id="1371" r:id="rId5"/>
    <p:sldId id="276" r:id="rId6"/>
    <p:sldId id="1359" r:id="rId7"/>
    <p:sldId id="304" r:id="rId8"/>
    <p:sldId id="1334" r:id="rId9"/>
    <p:sldId id="1370" r:id="rId10"/>
    <p:sldId id="311" r:id="rId11"/>
    <p:sldId id="316" r:id="rId12"/>
    <p:sldId id="299" r:id="rId13"/>
    <p:sldId id="303" r:id="rId14"/>
    <p:sldId id="1342" r:id="rId15"/>
    <p:sldId id="1366" r:id="rId16"/>
    <p:sldId id="1365" r:id="rId17"/>
    <p:sldId id="1369" r:id="rId18"/>
    <p:sldId id="1362" r:id="rId19"/>
    <p:sldId id="1364" r:id="rId20"/>
    <p:sldId id="388" r:id="rId21"/>
    <p:sldId id="1344" r:id="rId22"/>
    <p:sldId id="362" r:id="rId23"/>
    <p:sldId id="260" r:id="rId24"/>
    <p:sldId id="1372" r:id="rId25"/>
    <p:sldId id="1229" r:id="rId26"/>
    <p:sldId id="1368" r:id="rId27"/>
    <p:sldId id="1373" r:id="rId28"/>
    <p:sldId id="1374" r:id="rId29"/>
    <p:sldId id="1307" r:id="rId30"/>
    <p:sldId id="1316" r:id="rId31"/>
    <p:sldId id="1323" r:id="rId32"/>
    <p:sldId id="1346" r:id="rId33"/>
    <p:sldId id="1360" r:id="rId34"/>
    <p:sldId id="1363" r:id="rId35"/>
    <p:sldId id="1382" r:id="rId36"/>
    <p:sldId id="1383" r:id="rId37"/>
    <p:sldId id="1377" r:id="rId38"/>
    <p:sldId id="1378" r:id="rId39"/>
    <p:sldId id="1367" r:id="rId40"/>
    <p:sldId id="1384" r:id="rId41"/>
    <p:sldId id="1379" r:id="rId42"/>
    <p:sldId id="1380" r:id="rId43"/>
    <p:sldId id="1381" r:id="rId44"/>
    <p:sldId id="26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A7C"/>
    <a:srgbClr val="000000"/>
    <a:srgbClr val="F98D29"/>
    <a:srgbClr val="F2F2F2"/>
    <a:srgbClr val="BDD7EE"/>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85" autoAdjust="0"/>
  </p:normalViewPr>
  <p:slideViewPr>
    <p:cSldViewPr>
      <p:cViewPr varScale="1">
        <p:scale>
          <a:sx n="57" d="100"/>
          <a:sy n="57" d="100"/>
        </p:scale>
        <p:origin x="268" y="28"/>
      </p:cViewPr>
      <p:guideLst>
        <p:guide orient="horz" pos="2160"/>
        <p:guide pos="3840"/>
      </p:guideLst>
    </p:cSldViewPr>
  </p:slideViewPr>
  <p:outlineViewPr>
    <p:cViewPr>
      <p:scale>
        <a:sx n="33" d="100"/>
        <a:sy n="33" d="100"/>
      </p:scale>
      <p:origin x="0" y="-6504"/>
    </p:cViewPr>
  </p:outlineViewPr>
  <p:notesTextViewPr>
    <p:cViewPr>
      <p:scale>
        <a:sx n="1" d="1"/>
        <a:sy n="1" d="1"/>
      </p:scale>
      <p:origin x="0" y="0"/>
    </p:cViewPr>
  </p:notesTextViewPr>
  <p:sorterViewPr>
    <p:cViewPr varScale="1">
      <p:scale>
        <a:sx n="1" d="1"/>
        <a:sy n="1" d="1"/>
      </p:scale>
      <p:origin x="0" y="-15308"/>
    </p:cViewPr>
  </p:sorterViewPr>
  <p:notesViewPr>
    <p:cSldViewPr showGuides="1">
      <p:cViewPr varScale="1">
        <p:scale>
          <a:sx n="87" d="100"/>
          <a:sy n="87" d="100"/>
        </p:scale>
        <p:origin x="384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228AB6-A384-41AD-A8B9-459B1CAE1EA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8911B63E-8920-4B1F-B00E-C6814AD3CBF1}">
      <dgm:prSet phldrT="[Text]"/>
      <dgm:spPr/>
      <dgm:t>
        <a:bodyPr/>
        <a:lstStyle/>
        <a:p>
          <a:r>
            <a:rPr lang="en-US" dirty="0">
              <a:latin typeface="Trade Gothic LT Std" panose="020B0503020502020204" pitchFamily="34" charset="0"/>
            </a:rPr>
            <a:t>Advanced Nuclear Power</a:t>
          </a:r>
        </a:p>
      </dgm:t>
    </dgm:pt>
    <dgm:pt modelId="{04531D8A-71B6-410F-B32B-D85925AD1B42}" type="parTrans" cxnId="{FE4DF27C-6191-4F9A-9D0D-3C1948AD7194}">
      <dgm:prSet/>
      <dgm:spPr/>
      <dgm:t>
        <a:bodyPr/>
        <a:lstStyle/>
        <a:p>
          <a:endParaRPr lang="en-US"/>
        </a:p>
      </dgm:t>
    </dgm:pt>
    <dgm:pt modelId="{E426E6E4-A5DE-4792-B1E4-CD03D6A2267A}" type="sibTrans" cxnId="{FE4DF27C-6191-4F9A-9D0D-3C1948AD7194}">
      <dgm:prSet/>
      <dgm:spPr/>
      <dgm:t>
        <a:bodyPr/>
        <a:lstStyle/>
        <a:p>
          <a:endParaRPr lang="en-US"/>
        </a:p>
      </dgm:t>
    </dgm:pt>
    <dgm:pt modelId="{809BC4C8-B022-46C3-A3B9-6E5F3509A678}">
      <dgm:prSet phldrT="[Text]"/>
      <dgm:spPr/>
      <dgm:t>
        <a:bodyPr/>
        <a:lstStyle/>
        <a:p>
          <a:r>
            <a:rPr lang="en-US" dirty="0">
              <a:latin typeface="Trade Gothic LT Std" panose="020B0503020502020204" pitchFamily="34" charset="0"/>
            </a:rPr>
            <a:t>Small modular reactors</a:t>
          </a:r>
        </a:p>
      </dgm:t>
    </dgm:pt>
    <dgm:pt modelId="{FC68D6A3-33E7-4B0D-B9B7-338821BD6269}" type="parTrans" cxnId="{CBB53AE8-421B-4996-8C07-D90320B977EF}">
      <dgm:prSet/>
      <dgm:spPr/>
      <dgm:t>
        <a:bodyPr/>
        <a:lstStyle/>
        <a:p>
          <a:endParaRPr lang="en-US"/>
        </a:p>
      </dgm:t>
    </dgm:pt>
    <dgm:pt modelId="{CE2F5DC3-EB2A-4AB3-8C5E-81343C1B93B0}" type="sibTrans" cxnId="{CBB53AE8-421B-4996-8C07-D90320B977EF}">
      <dgm:prSet/>
      <dgm:spPr/>
      <dgm:t>
        <a:bodyPr/>
        <a:lstStyle/>
        <a:p>
          <a:endParaRPr lang="en-US"/>
        </a:p>
      </dgm:t>
    </dgm:pt>
    <dgm:pt modelId="{D95AAF4D-B63A-4A80-B624-C0AE1164BABB}">
      <dgm:prSet phldrT="[Text]"/>
      <dgm:spPr/>
      <dgm:t>
        <a:bodyPr/>
        <a:lstStyle/>
        <a:p>
          <a:r>
            <a:rPr lang="en-US" dirty="0">
              <a:latin typeface="Trade Gothic LT Std" panose="020B0503020502020204" pitchFamily="34" charset="0"/>
            </a:rPr>
            <a:t>Coupling advanced nuclear power with non-electric applications</a:t>
          </a:r>
        </a:p>
      </dgm:t>
    </dgm:pt>
    <dgm:pt modelId="{83C631F1-0B0C-4C5B-91C2-25BF417E63C1}" type="parTrans" cxnId="{3A9D1009-4270-44DB-A134-1E284AE8E63C}">
      <dgm:prSet/>
      <dgm:spPr/>
      <dgm:t>
        <a:bodyPr/>
        <a:lstStyle/>
        <a:p>
          <a:endParaRPr lang="en-US"/>
        </a:p>
      </dgm:t>
    </dgm:pt>
    <dgm:pt modelId="{9A246533-7EFA-424A-8231-9F0E3B6391E5}" type="sibTrans" cxnId="{3A9D1009-4270-44DB-A134-1E284AE8E63C}">
      <dgm:prSet/>
      <dgm:spPr/>
      <dgm:t>
        <a:bodyPr/>
        <a:lstStyle/>
        <a:p>
          <a:endParaRPr lang="en-US"/>
        </a:p>
      </dgm:t>
    </dgm:pt>
    <dgm:pt modelId="{65297D86-EC18-43E0-AC04-19623A9777F5}">
      <dgm:prSet phldrT="[Text]"/>
      <dgm:spPr/>
      <dgm:t>
        <a:bodyPr/>
        <a:lstStyle/>
        <a:p>
          <a:r>
            <a:rPr lang="en-US" dirty="0">
              <a:latin typeface="Trade Gothic LT Std" panose="020B0503020502020204" pitchFamily="34" charset="0"/>
            </a:rPr>
            <a:t>Long-Duration Storage</a:t>
          </a:r>
        </a:p>
      </dgm:t>
    </dgm:pt>
    <dgm:pt modelId="{2090F38C-6053-4CBE-A257-6CC1072211BB}" type="parTrans" cxnId="{8386F2F3-5BF8-4674-B0C9-FA8027736FA1}">
      <dgm:prSet/>
      <dgm:spPr/>
      <dgm:t>
        <a:bodyPr/>
        <a:lstStyle/>
        <a:p>
          <a:endParaRPr lang="en-US"/>
        </a:p>
      </dgm:t>
    </dgm:pt>
    <dgm:pt modelId="{F0E3E537-8256-47C1-B83D-0B952B60453F}" type="sibTrans" cxnId="{8386F2F3-5BF8-4674-B0C9-FA8027736FA1}">
      <dgm:prSet/>
      <dgm:spPr/>
      <dgm:t>
        <a:bodyPr/>
        <a:lstStyle/>
        <a:p>
          <a:endParaRPr lang="en-US"/>
        </a:p>
      </dgm:t>
    </dgm:pt>
    <dgm:pt modelId="{F2884464-1E93-4B8D-BA2E-6BEFDF882EC9}">
      <dgm:prSet phldrT="[Text]"/>
      <dgm:spPr/>
      <dgm:t>
        <a:bodyPr/>
        <a:lstStyle/>
        <a:p>
          <a:r>
            <a:rPr lang="en-US" dirty="0">
              <a:latin typeface="Trade Gothic LT Std" panose="020B0503020502020204" pitchFamily="34" charset="0"/>
            </a:rPr>
            <a:t>Concentrated solar power and molten salt thermal storage</a:t>
          </a:r>
        </a:p>
      </dgm:t>
    </dgm:pt>
    <dgm:pt modelId="{3B7B105C-8179-4ADA-A71D-9F038932BDA9}" type="parTrans" cxnId="{B87D2F16-BC91-4A1E-ADE5-10A14A59F551}">
      <dgm:prSet/>
      <dgm:spPr/>
      <dgm:t>
        <a:bodyPr/>
        <a:lstStyle/>
        <a:p>
          <a:endParaRPr lang="en-US"/>
        </a:p>
      </dgm:t>
    </dgm:pt>
    <dgm:pt modelId="{4E644A09-9208-4FD2-BB6E-26FD190D1BFC}" type="sibTrans" cxnId="{B87D2F16-BC91-4A1E-ADE5-10A14A59F551}">
      <dgm:prSet/>
      <dgm:spPr/>
      <dgm:t>
        <a:bodyPr/>
        <a:lstStyle/>
        <a:p>
          <a:endParaRPr lang="en-US"/>
        </a:p>
      </dgm:t>
    </dgm:pt>
    <dgm:pt modelId="{3923D838-1A1E-449D-9674-8B474D807766}">
      <dgm:prSet phldrT="[Text]"/>
      <dgm:spPr/>
      <dgm:t>
        <a:bodyPr/>
        <a:lstStyle/>
        <a:p>
          <a:r>
            <a:rPr lang="en-US" dirty="0">
              <a:latin typeface="Trade Gothic LT Std" panose="020B0503020502020204" pitchFamily="34" charset="0"/>
            </a:rPr>
            <a:t>Compressed and liquid air energy storage</a:t>
          </a:r>
        </a:p>
      </dgm:t>
    </dgm:pt>
    <dgm:pt modelId="{08E7961A-3F58-4651-9356-D2CDAAECC3B6}" type="parTrans" cxnId="{9FC5CF5E-6B44-4C5B-B102-5C87D8850B4E}">
      <dgm:prSet/>
      <dgm:spPr/>
      <dgm:t>
        <a:bodyPr/>
        <a:lstStyle/>
        <a:p>
          <a:endParaRPr lang="en-US"/>
        </a:p>
      </dgm:t>
    </dgm:pt>
    <dgm:pt modelId="{B9297C75-D4A6-4673-BBEE-B236AAC387B8}" type="sibTrans" cxnId="{9FC5CF5E-6B44-4C5B-B102-5C87D8850B4E}">
      <dgm:prSet/>
      <dgm:spPr/>
      <dgm:t>
        <a:bodyPr/>
        <a:lstStyle/>
        <a:p>
          <a:endParaRPr lang="en-US"/>
        </a:p>
      </dgm:t>
    </dgm:pt>
    <dgm:pt modelId="{260A7571-F32C-49E0-ACAE-C9041D936741}">
      <dgm:prSet phldrT="[Text]"/>
      <dgm:spPr/>
      <dgm:t>
        <a:bodyPr/>
        <a:lstStyle/>
        <a:p>
          <a:r>
            <a:rPr lang="en-US" dirty="0">
              <a:latin typeface="Trade Gothic LT Std" panose="020B0503020502020204" pitchFamily="34" charset="0"/>
            </a:rPr>
            <a:t>Hydrogen transport infrastructure</a:t>
          </a:r>
        </a:p>
      </dgm:t>
    </dgm:pt>
    <dgm:pt modelId="{A118EF6C-F7C3-4D27-B50E-DD5F7393CC37}" type="parTrans" cxnId="{CF89B116-654A-4CE7-9059-D53B33F6912C}">
      <dgm:prSet/>
      <dgm:spPr/>
      <dgm:t>
        <a:bodyPr/>
        <a:lstStyle/>
        <a:p>
          <a:endParaRPr lang="en-US"/>
        </a:p>
      </dgm:t>
    </dgm:pt>
    <dgm:pt modelId="{F7B31341-53F9-474E-A624-3FA3B4C35F58}" type="sibTrans" cxnId="{CF89B116-654A-4CE7-9059-D53B33F6912C}">
      <dgm:prSet/>
      <dgm:spPr/>
      <dgm:t>
        <a:bodyPr/>
        <a:lstStyle/>
        <a:p>
          <a:endParaRPr lang="en-US"/>
        </a:p>
      </dgm:t>
    </dgm:pt>
    <dgm:pt modelId="{30C18EA3-E084-4EB9-A719-FA24F7D9EEE9}">
      <dgm:prSet phldrT="[Text]"/>
      <dgm:spPr/>
      <dgm:t>
        <a:bodyPr/>
        <a:lstStyle/>
        <a:p>
          <a:r>
            <a:rPr lang="en-US" dirty="0">
              <a:latin typeface="Trade Gothic LT Std" panose="020B0503020502020204" pitchFamily="34" charset="0"/>
            </a:rPr>
            <a:t>CCS with industrial processes</a:t>
          </a:r>
        </a:p>
      </dgm:t>
    </dgm:pt>
    <dgm:pt modelId="{D720A7CF-EBDA-464A-84D2-F28029EC3041}" type="parTrans" cxnId="{B2DB67AD-DC0D-4127-B4C4-603E6FDAE27B}">
      <dgm:prSet/>
      <dgm:spPr/>
      <dgm:t>
        <a:bodyPr/>
        <a:lstStyle/>
        <a:p>
          <a:endParaRPr lang="en-US"/>
        </a:p>
      </dgm:t>
    </dgm:pt>
    <dgm:pt modelId="{7227358D-F1E7-4815-89F9-F6D404848B23}" type="sibTrans" cxnId="{B2DB67AD-DC0D-4127-B4C4-603E6FDAE27B}">
      <dgm:prSet/>
      <dgm:spPr/>
      <dgm:t>
        <a:bodyPr/>
        <a:lstStyle/>
        <a:p>
          <a:endParaRPr lang="en-US"/>
        </a:p>
      </dgm:t>
    </dgm:pt>
    <dgm:pt modelId="{3E03CB52-E2DB-4993-A971-98365CE9D9D6}">
      <dgm:prSet phldrT="[Text]"/>
      <dgm:spPr/>
      <dgm:t>
        <a:bodyPr/>
        <a:lstStyle/>
        <a:p>
          <a:r>
            <a:rPr lang="en-US" dirty="0">
              <a:latin typeface="Trade Gothic LT Std" panose="020B0503020502020204" pitchFamily="34" charset="0"/>
            </a:rPr>
            <a:t>Carbon-Neutral Fuels</a:t>
          </a:r>
        </a:p>
      </dgm:t>
    </dgm:pt>
    <dgm:pt modelId="{A279C85F-BD7E-45CE-9D52-887EE9759EF5}" type="parTrans" cxnId="{4D7EB407-7AC6-4D35-9A5E-48F333951AB8}">
      <dgm:prSet/>
      <dgm:spPr/>
      <dgm:t>
        <a:bodyPr/>
        <a:lstStyle/>
        <a:p>
          <a:endParaRPr lang="en-US"/>
        </a:p>
      </dgm:t>
    </dgm:pt>
    <dgm:pt modelId="{E0C23193-B65B-4BEE-A564-482A10C2D5F9}" type="sibTrans" cxnId="{4D7EB407-7AC6-4D35-9A5E-48F333951AB8}">
      <dgm:prSet/>
      <dgm:spPr/>
      <dgm:t>
        <a:bodyPr/>
        <a:lstStyle/>
        <a:p>
          <a:endParaRPr lang="en-US"/>
        </a:p>
      </dgm:t>
    </dgm:pt>
    <dgm:pt modelId="{743C31A8-871C-4D65-B6F8-7A758B71903A}">
      <dgm:prSet phldrT="[Text]"/>
      <dgm:spPr/>
      <dgm:t>
        <a:bodyPr/>
        <a:lstStyle/>
        <a:p>
          <a:r>
            <a:rPr lang="en-US" dirty="0">
              <a:latin typeface="Trade Gothic LT Std" panose="020B0503020502020204" pitchFamily="34" charset="0"/>
            </a:rPr>
            <a:t>Clean hydrogen produced through low-carbon electrolysis</a:t>
          </a:r>
        </a:p>
      </dgm:t>
    </dgm:pt>
    <dgm:pt modelId="{2F1F7EEC-9E97-4320-8AD6-E9976755DAE3}" type="parTrans" cxnId="{978BD572-C7F9-4DF0-8ED6-91ADFCAFC3A1}">
      <dgm:prSet/>
      <dgm:spPr/>
      <dgm:t>
        <a:bodyPr/>
        <a:lstStyle/>
        <a:p>
          <a:endParaRPr lang="en-US"/>
        </a:p>
      </dgm:t>
    </dgm:pt>
    <dgm:pt modelId="{36AFC997-4CC3-4E2D-A279-B479FA3B7AB7}" type="sibTrans" cxnId="{978BD572-C7F9-4DF0-8ED6-91ADFCAFC3A1}">
      <dgm:prSet/>
      <dgm:spPr/>
      <dgm:t>
        <a:bodyPr/>
        <a:lstStyle/>
        <a:p>
          <a:endParaRPr lang="en-US"/>
        </a:p>
      </dgm:t>
    </dgm:pt>
    <dgm:pt modelId="{652EC478-9D62-46AF-BF17-3DE8003852DE}">
      <dgm:prSet phldrT="[Text]"/>
      <dgm:spPr/>
      <dgm:t>
        <a:bodyPr/>
        <a:lstStyle/>
        <a:p>
          <a:r>
            <a:rPr lang="en-US" dirty="0">
              <a:latin typeface="Trade Gothic LT Std" panose="020B0503020502020204" pitchFamily="34" charset="0"/>
            </a:rPr>
            <a:t>Carbon Capture and Storage (CCS)</a:t>
          </a:r>
        </a:p>
      </dgm:t>
    </dgm:pt>
    <dgm:pt modelId="{E9BB3113-ECE4-434C-B1BD-EE9196316478}" type="parTrans" cxnId="{AAB2BBF2-D32C-4B0B-B280-80CCD6C9DAAC}">
      <dgm:prSet/>
      <dgm:spPr/>
      <dgm:t>
        <a:bodyPr/>
        <a:lstStyle/>
        <a:p>
          <a:endParaRPr lang="en-US"/>
        </a:p>
      </dgm:t>
    </dgm:pt>
    <dgm:pt modelId="{0E7A668B-21D6-4B83-A613-4A7F50DF1835}" type="sibTrans" cxnId="{AAB2BBF2-D32C-4B0B-B280-80CCD6C9DAAC}">
      <dgm:prSet/>
      <dgm:spPr/>
      <dgm:t>
        <a:bodyPr/>
        <a:lstStyle/>
        <a:p>
          <a:endParaRPr lang="en-US"/>
        </a:p>
      </dgm:t>
    </dgm:pt>
    <dgm:pt modelId="{4C0AD1B4-FCF7-44CA-8D81-263134304088}">
      <dgm:prSet phldrT="[Text]"/>
      <dgm:spPr/>
      <dgm:t>
        <a:bodyPr/>
        <a:lstStyle/>
        <a:p>
          <a:r>
            <a:rPr lang="en-US" dirty="0">
              <a:latin typeface="Trade Gothic LT Std" panose="020B0503020502020204" pitchFamily="34" charset="0"/>
            </a:rPr>
            <a:t>CCS with natural gas electricity generation</a:t>
          </a:r>
        </a:p>
      </dgm:t>
    </dgm:pt>
    <dgm:pt modelId="{836247CB-AE7A-4336-A0E6-1883FDC54229}" type="parTrans" cxnId="{9DC2872E-D166-4D5E-A47A-2971EE5B19C6}">
      <dgm:prSet/>
      <dgm:spPr/>
      <dgm:t>
        <a:bodyPr/>
        <a:lstStyle/>
        <a:p>
          <a:endParaRPr lang="en-US"/>
        </a:p>
      </dgm:t>
    </dgm:pt>
    <dgm:pt modelId="{13BE19C3-5E1F-4B23-89E9-94A583882495}" type="sibTrans" cxnId="{9DC2872E-D166-4D5E-A47A-2971EE5B19C6}">
      <dgm:prSet/>
      <dgm:spPr/>
      <dgm:t>
        <a:bodyPr/>
        <a:lstStyle/>
        <a:p>
          <a:endParaRPr lang="en-US"/>
        </a:p>
      </dgm:t>
    </dgm:pt>
    <dgm:pt modelId="{5A1FD388-93D0-4CA3-9091-27780BC49645}">
      <dgm:prSet phldrT="[Text]"/>
      <dgm:spPr/>
      <dgm:t>
        <a:bodyPr/>
        <a:lstStyle/>
        <a:p>
          <a:r>
            <a:rPr lang="en-US" dirty="0">
              <a:latin typeface="Trade Gothic LT Std" panose="020B0503020502020204" pitchFamily="34" charset="0"/>
            </a:rPr>
            <a:t>Carbon Dioxide Removal</a:t>
          </a:r>
        </a:p>
      </dgm:t>
    </dgm:pt>
    <dgm:pt modelId="{166095BB-7D12-40E6-8709-22CADFCECB41}" type="parTrans" cxnId="{105E1E58-8596-4DA7-B89C-5B8A208F07BB}">
      <dgm:prSet/>
      <dgm:spPr/>
      <dgm:t>
        <a:bodyPr/>
        <a:lstStyle/>
        <a:p>
          <a:endParaRPr lang="en-US"/>
        </a:p>
      </dgm:t>
    </dgm:pt>
    <dgm:pt modelId="{69993287-C533-4A80-B33A-63AFBBEB75DC}" type="sibTrans" cxnId="{105E1E58-8596-4DA7-B89C-5B8A208F07BB}">
      <dgm:prSet/>
      <dgm:spPr/>
      <dgm:t>
        <a:bodyPr/>
        <a:lstStyle/>
        <a:p>
          <a:endParaRPr lang="en-US"/>
        </a:p>
      </dgm:t>
    </dgm:pt>
    <dgm:pt modelId="{504A75CF-2B1C-4B7C-AC26-23076466E14F}">
      <dgm:prSet phldrT="[Text]"/>
      <dgm:spPr/>
      <dgm:t>
        <a:bodyPr/>
        <a:lstStyle/>
        <a:p>
          <a:r>
            <a:rPr lang="en-US" dirty="0">
              <a:latin typeface="Trade Gothic LT Std" panose="020B0503020502020204" pitchFamily="34" charset="0"/>
            </a:rPr>
            <a:t>Direct air capture</a:t>
          </a:r>
        </a:p>
      </dgm:t>
    </dgm:pt>
    <dgm:pt modelId="{2616D3B2-CEE6-4584-92EC-5B72017AB6F5}" type="parTrans" cxnId="{DF32C7F9-861B-49A6-9E6E-5FE4E91793FD}">
      <dgm:prSet/>
      <dgm:spPr/>
      <dgm:t>
        <a:bodyPr/>
        <a:lstStyle/>
        <a:p>
          <a:endParaRPr lang="en-US"/>
        </a:p>
      </dgm:t>
    </dgm:pt>
    <dgm:pt modelId="{B4C018E8-0152-4B97-9008-A11148788980}" type="sibTrans" cxnId="{DF32C7F9-861B-49A6-9E6E-5FE4E91793FD}">
      <dgm:prSet/>
      <dgm:spPr/>
      <dgm:t>
        <a:bodyPr/>
        <a:lstStyle/>
        <a:p>
          <a:endParaRPr lang="en-US"/>
        </a:p>
      </dgm:t>
    </dgm:pt>
    <dgm:pt modelId="{68B631ED-E957-4BED-BEC3-FD13C144609B}">
      <dgm:prSet phldrT="[Text]"/>
      <dgm:spPr>
        <a:solidFill>
          <a:schemeClr val="tx1">
            <a:lumMod val="50000"/>
          </a:schemeClr>
        </a:solidFill>
      </dgm:spPr>
      <dgm:t>
        <a:bodyPr/>
        <a:lstStyle/>
        <a:p>
          <a:r>
            <a:rPr lang="en-US" b="0" i="1" dirty="0">
              <a:latin typeface="Trade Gothic LT Std Bold" panose="020B0804050502020204" pitchFamily="34" charset="0"/>
            </a:rPr>
            <a:t>ITIF Deep Decarbonization  Innovation Mission:</a:t>
          </a:r>
        </a:p>
      </dgm:t>
    </dgm:pt>
    <dgm:pt modelId="{A3DB7C2D-A965-4E13-93CD-B64980121C55}" type="parTrans" cxnId="{51DBCE0E-5C03-4994-8DB1-9DB28A62CB3A}">
      <dgm:prSet/>
      <dgm:spPr/>
      <dgm:t>
        <a:bodyPr/>
        <a:lstStyle/>
        <a:p>
          <a:endParaRPr lang="en-US"/>
        </a:p>
      </dgm:t>
    </dgm:pt>
    <dgm:pt modelId="{9D6117FD-5093-4310-9103-28D0D1968C8A}" type="sibTrans" cxnId="{51DBCE0E-5C03-4994-8DB1-9DB28A62CB3A}">
      <dgm:prSet/>
      <dgm:spPr/>
      <dgm:t>
        <a:bodyPr/>
        <a:lstStyle/>
        <a:p>
          <a:endParaRPr lang="en-US"/>
        </a:p>
      </dgm:t>
    </dgm:pt>
    <dgm:pt modelId="{E81FBAC3-DF6B-499C-8D54-43CDA0522078}">
      <dgm:prSet phldrT="[Text]" custT="1"/>
      <dgm:spPr>
        <a:ln>
          <a:solidFill>
            <a:schemeClr val="tx1">
              <a:lumMod val="50000"/>
            </a:schemeClr>
          </a:solidFill>
        </a:ln>
      </dgm:spPr>
      <dgm:t>
        <a:bodyPr/>
        <a:lstStyle/>
        <a:p>
          <a:r>
            <a:rPr lang="en-US" sz="1600" b="0" i="1" dirty="0">
              <a:latin typeface="Trade Gothic LT Std Bold" panose="020B0804050502020204" pitchFamily="34" charset="0"/>
            </a:rPr>
            <a:t>Examples of demo-ready technologies:</a:t>
          </a:r>
          <a:endParaRPr lang="en-US" sz="1100" b="0" i="1" dirty="0">
            <a:latin typeface="Trade Gothic LT Std Bold" panose="020B0804050502020204" pitchFamily="34" charset="0"/>
          </a:endParaRPr>
        </a:p>
      </dgm:t>
    </dgm:pt>
    <dgm:pt modelId="{B7486E6C-6ECD-4AC5-A082-A1FE53D5A714}" type="parTrans" cxnId="{85ACF0B5-5F23-49D0-B2ED-2E001FB22E4B}">
      <dgm:prSet/>
      <dgm:spPr/>
      <dgm:t>
        <a:bodyPr/>
        <a:lstStyle/>
        <a:p>
          <a:endParaRPr lang="en-US"/>
        </a:p>
      </dgm:t>
    </dgm:pt>
    <dgm:pt modelId="{F2144D3E-96A9-4FF2-83A4-61FFA6FBF7C3}" type="sibTrans" cxnId="{85ACF0B5-5F23-49D0-B2ED-2E001FB22E4B}">
      <dgm:prSet/>
      <dgm:spPr/>
      <dgm:t>
        <a:bodyPr/>
        <a:lstStyle/>
        <a:p>
          <a:endParaRPr lang="en-US"/>
        </a:p>
      </dgm:t>
    </dgm:pt>
    <dgm:pt modelId="{26DCB54B-E190-48E6-B728-E1944C72CE8F}" type="pres">
      <dgm:prSet presAssocID="{DD228AB6-A384-41AD-A8B9-459B1CAE1EA3}" presName="diagram" presStyleCnt="0">
        <dgm:presLayoutVars>
          <dgm:chPref val="1"/>
          <dgm:dir/>
          <dgm:animOne val="branch"/>
          <dgm:animLvl val="lvl"/>
          <dgm:resizeHandles/>
        </dgm:presLayoutVars>
      </dgm:prSet>
      <dgm:spPr/>
    </dgm:pt>
    <dgm:pt modelId="{BEA8BAB7-285D-4A56-B75E-31F202B45AD0}" type="pres">
      <dgm:prSet presAssocID="{68B631ED-E957-4BED-BEC3-FD13C144609B}" presName="root" presStyleCnt="0"/>
      <dgm:spPr/>
    </dgm:pt>
    <dgm:pt modelId="{EDDAE605-E154-4578-8D94-1AD5CF54F192}" type="pres">
      <dgm:prSet presAssocID="{68B631ED-E957-4BED-BEC3-FD13C144609B}" presName="rootComposite" presStyleCnt="0"/>
      <dgm:spPr/>
    </dgm:pt>
    <dgm:pt modelId="{3817D870-4430-4629-9531-99DAF6AE3DCB}" type="pres">
      <dgm:prSet presAssocID="{68B631ED-E957-4BED-BEC3-FD13C144609B}" presName="rootText" presStyleLbl="node1" presStyleIdx="0" presStyleCnt="6" custScaleX="187581" custScaleY="289645"/>
      <dgm:spPr/>
    </dgm:pt>
    <dgm:pt modelId="{011A87D7-5440-4C10-A572-9EAD4D6B91AD}" type="pres">
      <dgm:prSet presAssocID="{68B631ED-E957-4BED-BEC3-FD13C144609B}" presName="rootConnector" presStyleLbl="node1" presStyleIdx="0" presStyleCnt="6"/>
      <dgm:spPr/>
    </dgm:pt>
    <dgm:pt modelId="{39FAC5FB-92F5-4CD4-B141-846A31D78D62}" type="pres">
      <dgm:prSet presAssocID="{68B631ED-E957-4BED-BEC3-FD13C144609B}" presName="childShape" presStyleCnt="0"/>
      <dgm:spPr/>
    </dgm:pt>
    <dgm:pt modelId="{2A42CFF1-1D00-4452-A29E-92136C8C1461}" type="pres">
      <dgm:prSet presAssocID="{B7486E6C-6ECD-4AC5-A082-A1FE53D5A714}" presName="Name13" presStyleLbl="parChTrans1D2" presStyleIdx="0" presStyleCnt="10"/>
      <dgm:spPr/>
    </dgm:pt>
    <dgm:pt modelId="{65F4C19B-F554-43B8-BE5A-5BBDF3AB1DE8}" type="pres">
      <dgm:prSet presAssocID="{E81FBAC3-DF6B-499C-8D54-43CDA0522078}" presName="childText" presStyleLbl="bgAcc1" presStyleIdx="0" presStyleCnt="10" custScaleX="228617" custScaleY="587293">
        <dgm:presLayoutVars>
          <dgm:bulletEnabled val="1"/>
        </dgm:presLayoutVars>
      </dgm:prSet>
      <dgm:spPr/>
    </dgm:pt>
    <dgm:pt modelId="{619E8DAB-2044-467A-A9A1-AF2F1D637E3F}" type="pres">
      <dgm:prSet presAssocID="{8911B63E-8920-4B1F-B00E-C6814AD3CBF1}" presName="root" presStyleCnt="0"/>
      <dgm:spPr/>
    </dgm:pt>
    <dgm:pt modelId="{1D06D1F3-B20A-40C6-8D5D-89FE65BCA035}" type="pres">
      <dgm:prSet presAssocID="{8911B63E-8920-4B1F-B00E-C6814AD3CBF1}" presName="rootComposite" presStyleCnt="0"/>
      <dgm:spPr/>
    </dgm:pt>
    <dgm:pt modelId="{E0BD5B86-79D8-4B19-862A-2E4C4B33E9FB}" type="pres">
      <dgm:prSet presAssocID="{8911B63E-8920-4B1F-B00E-C6814AD3CBF1}" presName="rootText" presStyleLbl="node1" presStyleIdx="1" presStyleCnt="6" custScaleX="187581" custScaleY="289645"/>
      <dgm:spPr/>
    </dgm:pt>
    <dgm:pt modelId="{FA47B054-83C9-4CB5-BE4A-E8F0B823FC0A}" type="pres">
      <dgm:prSet presAssocID="{8911B63E-8920-4B1F-B00E-C6814AD3CBF1}" presName="rootConnector" presStyleLbl="node1" presStyleIdx="1" presStyleCnt="6"/>
      <dgm:spPr/>
    </dgm:pt>
    <dgm:pt modelId="{2F88C4A6-31BA-4DF5-BACA-A03AF9DB2FFE}" type="pres">
      <dgm:prSet presAssocID="{8911B63E-8920-4B1F-B00E-C6814AD3CBF1}" presName="childShape" presStyleCnt="0"/>
      <dgm:spPr/>
    </dgm:pt>
    <dgm:pt modelId="{95DF5898-0277-49B7-A980-5B82DE05CCB4}" type="pres">
      <dgm:prSet presAssocID="{FC68D6A3-33E7-4B0D-B9B7-338821BD6269}" presName="Name13" presStyleLbl="parChTrans1D2" presStyleIdx="1" presStyleCnt="10"/>
      <dgm:spPr/>
    </dgm:pt>
    <dgm:pt modelId="{2E67F5CB-EAE5-4A73-88EE-0DAC2A225D0F}" type="pres">
      <dgm:prSet presAssocID="{809BC4C8-B022-46C3-A3B9-6E5F3509A678}" presName="childText" presStyleLbl="bgAcc1" presStyleIdx="1" presStyleCnt="10" custScaleX="228617" custScaleY="261019">
        <dgm:presLayoutVars>
          <dgm:bulletEnabled val="1"/>
        </dgm:presLayoutVars>
      </dgm:prSet>
      <dgm:spPr/>
    </dgm:pt>
    <dgm:pt modelId="{EAC28F68-0EFA-4CE5-913E-5A4D379E2730}" type="pres">
      <dgm:prSet presAssocID="{83C631F1-0B0C-4C5B-91C2-25BF417E63C1}" presName="Name13" presStyleLbl="parChTrans1D2" presStyleIdx="2" presStyleCnt="10"/>
      <dgm:spPr/>
    </dgm:pt>
    <dgm:pt modelId="{C13B0948-3A46-481C-B1E9-2DCF6A0E2CB5}" type="pres">
      <dgm:prSet presAssocID="{D95AAF4D-B63A-4A80-B624-C0AE1164BABB}" presName="childText" presStyleLbl="bgAcc1" presStyleIdx="2" presStyleCnt="10" custScaleX="228617" custScaleY="261019">
        <dgm:presLayoutVars>
          <dgm:bulletEnabled val="1"/>
        </dgm:presLayoutVars>
      </dgm:prSet>
      <dgm:spPr/>
    </dgm:pt>
    <dgm:pt modelId="{53FD6213-D78C-47E0-9159-41D90390114A}" type="pres">
      <dgm:prSet presAssocID="{65297D86-EC18-43E0-AC04-19623A9777F5}" presName="root" presStyleCnt="0"/>
      <dgm:spPr/>
    </dgm:pt>
    <dgm:pt modelId="{9848ADA3-3CF8-4199-AAF7-7ECF5DBFC970}" type="pres">
      <dgm:prSet presAssocID="{65297D86-EC18-43E0-AC04-19623A9777F5}" presName="rootComposite" presStyleCnt="0"/>
      <dgm:spPr/>
    </dgm:pt>
    <dgm:pt modelId="{7109B4C1-A05C-4F35-952A-94A4071EA74D}" type="pres">
      <dgm:prSet presAssocID="{65297D86-EC18-43E0-AC04-19623A9777F5}" presName="rootText" presStyleLbl="node1" presStyleIdx="2" presStyleCnt="6" custScaleX="187581" custScaleY="289645"/>
      <dgm:spPr/>
    </dgm:pt>
    <dgm:pt modelId="{7E883AE3-0862-4055-8C62-03D860A42B95}" type="pres">
      <dgm:prSet presAssocID="{65297D86-EC18-43E0-AC04-19623A9777F5}" presName="rootConnector" presStyleLbl="node1" presStyleIdx="2" presStyleCnt="6"/>
      <dgm:spPr/>
    </dgm:pt>
    <dgm:pt modelId="{64540A86-2F2A-4F6C-91D0-1507585E0322}" type="pres">
      <dgm:prSet presAssocID="{65297D86-EC18-43E0-AC04-19623A9777F5}" presName="childShape" presStyleCnt="0"/>
      <dgm:spPr/>
    </dgm:pt>
    <dgm:pt modelId="{1472F915-6700-46B5-9EAA-AD7AEC4A1825}" type="pres">
      <dgm:prSet presAssocID="{3B7B105C-8179-4ADA-A71D-9F038932BDA9}" presName="Name13" presStyleLbl="parChTrans1D2" presStyleIdx="3" presStyleCnt="10"/>
      <dgm:spPr/>
    </dgm:pt>
    <dgm:pt modelId="{50B63F69-F031-40D6-B132-D6B8BE97C0B2}" type="pres">
      <dgm:prSet presAssocID="{F2884464-1E93-4B8D-BA2E-6BEFDF882EC9}" presName="childText" presStyleLbl="bgAcc1" presStyleIdx="3" presStyleCnt="10" custScaleX="228617" custScaleY="261019">
        <dgm:presLayoutVars>
          <dgm:bulletEnabled val="1"/>
        </dgm:presLayoutVars>
      </dgm:prSet>
      <dgm:spPr/>
    </dgm:pt>
    <dgm:pt modelId="{7D350DB7-8F22-44B3-A5DD-DC0B68B4DCEE}" type="pres">
      <dgm:prSet presAssocID="{08E7961A-3F58-4651-9356-D2CDAAECC3B6}" presName="Name13" presStyleLbl="parChTrans1D2" presStyleIdx="4" presStyleCnt="10"/>
      <dgm:spPr/>
    </dgm:pt>
    <dgm:pt modelId="{1591DB31-C7D1-4020-BAF6-B71F8DEEB019}" type="pres">
      <dgm:prSet presAssocID="{3923D838-1A1E-449D-9674-8B474D807766}" presName="childText" presStyleLbl="bgAcc1" presStyleIdx="4" presStyleCnt="10" custScaleX="228617" custScaleY="261019">
        <dgm:presLayoutVars>
          <dgm:bulletEnabled val="1"/>
        </dgm:presLayoutVars>
      </dgm:prSet>
      <dgm:spPr/>
    </dgm:pt>
    <dgm:pt modelId="{1D600B0C-429D-44C7-8FFE-C5CFEC04C35F}" type="pres">
      <dgm:prSet presAssocID="{3E03CB52-E2DB-4993-A971-98365CE9D9D6}" presName="root" presStyleCnt="0"/>
      <dgm:spPr/>
    </dgm:pt>
    <dgm:pt modelId="{2036FD85-85EB-4243-9EAB-A97CDC1C0B08}" type="pres">
      <dgm:prSet presAssocID="{3E03CB52-E2DB-4993-A971-98365CE9D9D6}" presName="rootComposite" presStyleCnt="0"/>
      <dgm:spPr/>
    </dgm:pt>
    <dgm:pt modelId="{33164A21-23EB-489B-834D-0B220C39E6B2}" type="pres">
      <dgm:prSet presAssocID="{3E03CB52-E2DB-4993-A971-98365CE9D9D6}" presName="rootText" presStyleLbl="node1" presStyleIdx="3" presStyleCnt="6" custScaleX="187581" custScaleY="289645"/>
      <dgm:spPr/>
    </dgm:pt>
    <dgm:pt modelId="{8D2DC550-0730-4705-94FA-417E28E804ED}" type="pres">
      <dgm:prSet presAssocID="{3E03CB52-E2DB-4993-A971-98365CE9D9D6}" presName="rootConnector" presStyleLbl="node1" presStyleIdx="3" presStyleCnt="6"/>
      <dgm:spPr/>
    </dgm:pt>
    <dgm:pt modelId="{3B04A980-8B18-49FE-AAEA-A90AB74123A5}" type="pres">
      <dgm:prSet presAssocID="{3E03CB52-E2DB-4993-A971-98365CE9D9D6}" presName="childShape" presStyleCnt="0"/>
      <dgm:spPr/>
    </dgm:pt>
    <dgm:pt modelId="{B7E80D89-201C-4AE4-B707-96D191A433EE}" type="pres">
      <dgm:prSet presAssocID="{2F1F7EEC-9E97-4320-8AD6-E9976755DAE3}" presName="Name13" presStyleLbl="parChTrans1D2" presStyleIdx="5" presStyleCnt="10"/>
      <dgm:spPr/>
    </dgm:pt>
    <dgm:pt modelId="{3D6D3470-176A-48B2-9DEB-179F13006B2D}" type="pres">
      <dgm:prSet presAssocID="{743C31A8-871C-4D65-B6F8-7A758B71903A}" presName="childText" presStyleLbl="bgAcc1" presStyleIdx="5" presStyleCnt="10" custScaleX="228617" custScaleY="261019">
        <dgm:presLayoutVars>
          <dgm:bulletEnabled val="1"/>
        </dgm:presLayoutVars>
      </dgm:prSet>
      <dgm:spPr/>
    </dgm:pt>
    <dgm:pt modelId="{3A3BDAE6-55B4-4E4D-8EA5-D727AB3495C4}" type="pres">
      <dgm:prSet presAssocID="{A118EF6C-F7C3-4D27-B50E-DD5F7393CC37}" presName="Name13" presStyleLbl="parChTrans1D2" presStyleIdx="6" presStyleCnt="10"/>
      <dgm:spPr/>
    </dgm:pt>
    <dgm:pt modelId="{26DDB711-8935-43C7-92D9-846E8BDE88DD}" type="pres">
      <dgm:prSet presAssocID="{260A7571-F32C-49E0-ACAE-C9041D936741}" presName="childText" presStyleLbl="bgAcc1" presStyleIdx="6" presStyleCnt="10" custScaleX="228617" custScaleY="261019">
        <dgm:presLayoutVars>
          <dgm:bulletEnabled val="1"/>
        </dgm:presLayoutVars>
      </dgm:prSet>
      <dgm:spPr/>
    </dgm:pt>
    <dgm:pt modelId="{00F99F4D-9277-4B5D-8592-495AF57F430E}" type="pres">
      <dgm:prSet presAssocID="{652EC478-9D62-46AF-BF17-3DE8003852DE}" presName="root" presStyleCnt="0"/>
      <dgm:spPr/>
    </dgm:pt>
    <dgm:pt modelId="{31439DF9-303C-44D0-A560-2B28881E4C66}" type="pres">
      <dgm:prSet presAssocID="{652EC478-9D62-46AF-BF17-3DE8003852DE}" presName="rootComposite" presStyleCnt="0"/>
      <dgm:spPr/>
    </dgm:pt>
    <dgm:pt modelId="{3C60CE6F-2D35-45F8-A64D-8E068D56BEDB}" type="pres">
      <dgm:prSet presAssocID="{652EC478-9D62-46AF-BF17-3DE8003852DE}" presName="rootText" presStyleLbl="node1" presStyleIdx="4" presStyleCnt="6" custScaleX="187581" custScaleY="289645"/>
      <dgm:spPr/>
    </dgm:pt>
    <dgm:pt modelId="{734F049F-4F80-4DB7-BAF8-67634AFD3258}" type="pres">
      <dgm:prSet presAssocID="{652EC478-9D62-46AF-BF17-3DE8003852DE}" presName="rootConnector" presStyleLbl="node1" presStyleIdx="4" presStyleCnt="6"/>
      <dgm:spPr/>
    </dgm:pt>
    <dgm:pt modelId="{0BEBE486-956E-4A96-A62B-E537558379B9}" type="pres">
      <dgm:prSet presAssocID="{652EC478-9D62-46AF-BF17-3DE8003852DE}" presName="childShape" presStyleCnt="0"/>
      <dgm:spPr/>
    </dgm:pt>
    <dgm:pt modelId="{14CB330D-B4DD-443D-8F3A-5D282E2CAD28}" type="pres">
      <dgm:prSet presAssocID="{836247CB-AE7A-4336-A0E6-1883FDC54229}" presName="Name13" presStyleLbl="parChTrans1D2" presStyleIdx="7" presStyleCnt="10"/>
      <dgm:spPr/>
    </dgm:pt>
    <dgm:pt modelId="{B85F7AEC-199E-4B3E-8364-966A367E5CC5}" type="pres">
      <dgm:prSet presAssocID="{4C0AD1B4-FCF7-44CA-8D81-263134304088}" presName="childText" presStyleLbl="bgAcc1" presStyleIdx="7" presStyleCnt="10" custScaleX="228617" custScaleY="261019">
        <dgm:presLayoutVars>
          <dgm:bulletEnabled val="1"/>
        </dgm:presLayoutVars>
      </dgm:prSet>
      <dgm:spPr/>
    </dgm:pt>
    <dgm:pt modelId="{29CFC9CD-BD61-49D2-93D6-6ACD660C5BFE}" type="pres">
      <dgm:prSet presAssocID="{D720A7CF-EBDA-464A-84D2-F28029EC3041}" presName="Name13" presStyleLbl="parChTrans1D2" presStyleIdx="8" presStyleCnt="10"/>
      <dgm:spPr/>
    </dgm:pt>
    <dgm:pt modelId="{6961C2E3-F1AA-4B4D-9B74-0D98B4EDC382}" type="pres">
      <dgm:prSet presAssocID="{30C18EA3-E084-4EB9-A719-FA24F7D9EEE9}" presName="childText" presStyleLbl="bgAcc1" presStyleIdx="8" presStyleCnt="10" custScaleX="228617" custScaleY="261019">
        <dgm:presLayoutVars>
          <dgm:bulletEnabled val="1"/>
        </dgm:presLayoutVars>
      </dgm:prSet>
      <dgm:spPr/>
    </dgm:pt>
    <dgm:pt modelId="{F5B02EBD-DBAA-408F-A07A-4F7F593BC391}" type="pres">
      <dgm:prSet presAssocID="{5A1FD388-93D0-4CA3-9091-27780BC49645}" presName="root" presStyleCnt="0"/>
      <dgm:spPr/>
    </dgm:pt>
    <dgm:pt modelId="{8C605ED0-0E68-4113-9A0B-73EBBACA73E0}" type="pres">
      <dgm:prSet presAssocID="{5A1FD388-93D0-4CA3-9091-27780BC49645}" presName="rootComposite" presStyleCnt="0"/>
      <dgm:spPr/>
    </dgm:pt>
    <dgm:pt modelId="{338DEA9D-1106-4925-B5BC-15C0B9462FA0}" type="pres">
      <dgm:prSet presAssocID="{5A1FD388-93D0-4CA3-9091-27780BC49645}" presName="rootText" presStyleLbl="node1" presStyleIdx="5" presStyleCnt="6" custScaleX="187581" custScaleY="289645"/>
      <dgm:spPr/>
    </dgm:pt>
    <dgm:pt modelId="{93A475EA-2991-424E-8F25-3C942C206E86}" type="pres">
      <dgm:prSet presAssocID="{5A1FD388-93D0-4CA3-9091-27780BC49645}" presName="rootConnector" presStyleLbl="node1" presStyleIdx="5" presStyleCnt="6"/>
      <dgm:spPr/>
    </dgm:pt>
    <dgm:pt modelId="{B02C2667-FF1D-4A55-AB7E-780467921704}" type="pres">
      <dgm:prSet presAssocID="{5A1FD388-93D0-4CA3-9091-27780BC49645}" presName="childShape" presStyleCnt="0"/>
      <dgm:spPr/>
    </dgm:pt>
    <dgm:pt modelId="{6BB587CF-025F-4A64-8E9E-7E5CF74C748B}" type="pres">
      <dgm:prSet presAssocID="{2616D3B2-CEE6-4584-92EC-5B72017AB6F5}" presName="Name13" presStyleLbl="parChTrans1D2" presStyleIdx="9" presStyleCnt="10"/>
      <dgm:spPr/>
    </dgm:pt>
    <dgm:pt modelId="{A2615725-84D3-41A8-A446-352BFCA8BB07}" type="pres">
      <dgm:prSet presAssocID="{504A75CF-2B1C-4B7C-AC26-23076466E14F}" presName="childText" presStyleLbl="bgAcc1" presStyleIdx="9" presStyleCnt="10" custScaleX="228617" custScaleY="261019">
        <dgm:presLayoutVars>
          <dgm:bulletEnabled val="1"/>
        </dgm:presLayoutVars>
      </dgm:prSet>
      <dgm:spPr/>
    </dgm:pt>
  </dgm:ptLst>
  <dgm:cxnLst>
    <dgm:cxn modelId="{4D7EB407-7AC6-4D35-9A5E-48F333951AB8}" srcId="{DD228AB6-A384-41AD-A8B9-459B1CAE1EA3}" destId="{3E03CB52-E2DB-4993-A971-98365CE9D9D6}" srcOrd="3" destOrd="0" parTransId="{A279C85F-BD7E-45CE-9D52-887EE9759EF5}" sibTransId="{E0C23193-B65B-4BEE-A564-482A10C2D5F9}"/>
    <dgm:cxn modelId="{3A9D1009-4270-44DB-A134-1E284AE8E63C}" srcId="{8911B63E-8920-4B1F-B00E-C6814AD3CBF1}" destId="{D95AAF4D-B63A-4A80-B624-C0AE1164BABB}" srcOrd="1" destOrd="0" parTransId="{83C631F1-0B0C-4C5B-91C2-25BF417E63C1}" sibTransId="{9A246533-7EFA-424A-8231-9F0E3B6391E5}"/>
    <dgm:cxn modelId="{8D1A5209-858A-4654-B375-EDA0070B975F}" type="presOf" srcId="{3B7B105C-8179-4ADA-A71D-9F038932BDA9}" destId="{1472F915-6700-46B5-9EAA-AD7AEC4A1825}" srcOrd="0" destOrd="0" presId="urn:microsoft.com/office/officeart/2005/8/layout/hierarchy3"/>
    <dgm:cxn modelId="{51DBCE0E-5C03-4994-8DB1-9DB28A62CB3A}" srcId="{DD228AB6-A384-41AD-A8B9-459B1CAE1EA3}" destId="{68B631ED-E957-4BED-BEC3-FD13C144609B}" srcOrd="0" destOrd="0" parTransId="{A3DB7C2D-A965-4E13-93CD-B64980121C55}" sibTransId="{9D6117FD-5093-4310-9103-28D0D1968C8A}"/>
    <dgm:cxn modelId="{41AEF70F-B2B3-4380-AA5A-465C3855CC00}" type="presOf" srcId="{DD228AB6-A384-41AD-A8B9-459B1CAE1EA3}" destId="{26DCB54B-E190-48E6-B728-E1944C72CE8F}" srcOrd="0" destOrd="0" presId="urn:microsoft.com/office/officeart/2005/8/layout/hierarchy3"/>
    <dgm:cxn modelId="{B87D2F16-BC91-4A1E-ADE5-10A14A59F551}" srcId="{65297D86-EC18-43E0-AC04-19623A9777F5}" destId="{F2884464-1E93-4B8D-BA2E-6BEFDF882EC9}" srcOrd="0" destOrd="0" parTransId="{3B7B105C-8179-4ADA-A71D-9F038932BDA9}" sibTransId="{4E644A09-9208-4FD2-BB6E-26FD190D1BFC}"/>
    <dgm:cxn modelId="{CF89B116-654A-4CE7-9059-D53B33F6912C}" srcId="{3E03CB52-E2DB-4993-A971-98365CE9D9D6}" destId="{260A7571-F32C-49E0-ACAE-C9041D936741}" srcOrd="1" destOrd="0" parTransId="{A118EF6C-F7C3-4D27-B50E-DD5F7393CC37}" sibTransId="{F7B31341-53F9-474E-A624-3FA3B4C35F58}"/>
    <dgm:cxn modelId="{3C8F3D20-504D-426B-9ADF-ADE84E14E113}" type="presOf" srcId="{4C0AD1B4-FCF7-44CA-8D81-263134304088}" destId="{B85F7AEC-199E-4B3E-8364-966A367E5CC5}" srcOrd="0" destOrd="0" presId="urn:microsoft.com/office/officeart/2005/8/layout/hierarchy3"/>
    <dgm:cxn modelId="{6537F426-6123-472C-98F6-B437145596C9}" type="presOf" srcId="{5A1FD388-93D0-4CA3-9091-27780BC49645}" destId="{93A475EA-2991-424E-8F25-3C942C206E86}" srcOrd="1" destOrd="0" presId="urn:microsoft.com/office/officeart/2005/8/layout/hierarchy3"/>
    <dgm:cxn modelId="{AD495E28-BE3E-4FE3-8C85-158EAEDB69AE}" type="presOf" srcId="{D95AAF4D-B63A-4A80-B624-C0AE1164BABB}" destId="{C13B0948-3A46-481C-B1E9-2DCF6A0E2CB5}" srcOrd="0" destOrd="0" presId="urn:microsoft.com/office/officeart/2005/8/layout/hierarchy3"/>
    <dgm:cxn modelId="{9DC2872E-D166-4D5E-A47A-2971EE5B19C6}" srcId="{652EC478-9D62-46AF-BF17-3DE8003852DE}" destId="{4C0AD1B4-FCF7-44CA-8D81-263134304088}" srcOrd="0" destOrd="0" parTransId="{836247CB-AE7A-4336-A0E6-1883FDC54229}" sibTransId="{13BE19C3-5E1F-4B23-89E9-94A583882495}"/>
    <dgm:cxn modelId="{E9776C35-3AAC-4F12-8C5C-6725FE087397}" type="presOf" srcId="{743C31A8-871C-4D65-B6F8-7A758B71903A}" destId="{3D6D3470-176A-48B2-9DEB-179F13006B2D}" srcOrd="0" destOrd="0" presId="urn:microsoft.com/office/officeart/2005/8/layout/hierarchy3"/>
    <dgm:cxn modelId="{DA6D4E40-771F-4FE3-B160-1926B038CFD3}" type="presOf" srcId="{65297D86-EC18-43E0-AC04-19623A9777F5}" destId="{7109B4C1-A05C-4F35-952A-94A4071EA74D}" srcOrd="0" destOrd="0" presId="urn:microsoft.com/office/officeart/2005/8/layout/hierarchy3"/>
    <dgm:cxn modelId="{9FC5CF5E-6B44-4C5B-B102-5C87D8850B4E}" srcId="{65297D86-EC18-43E0-AC04-19623A9777F5}" destId="{3923D838-1A1E-449D-9674-8B474D807766}" srcOrd="1" destOrd="0" parTransId="{08E7961A-3F58-4651-9356-D2CDAAECC3B6}" sibTransId="{B9297C75-D4A6-4673-BBEE-B236AAC387B8}"/>
    <dgm:cxn modelId="{9208B25F-5637-4745-882D-862E494EC555}" type="presOf" srcId="{836247CB-AE7A-4336-A0E6-1883FDC54229}" destId="{14CB330D-B4DD-443D-8F3A-5D282E2CAD28}" srcOrd="0" destOrd="0" presId="urn:microsoft.com/office/officeart/2005/8/layout/hierarchy3"/>
    <dgm:cxn modelId="{1B662043-C68D-4869-8C4E-336BDD15B63C}" type="presOf" srcId="{FC68D6A3-33E7-4B0D-B9B7-338821BD6269}" destId="{95DF5898-0277-49B7-A980-5B82DE05CCB4}" srcOrd="0" destOrd="0" presId="urn:microsoft.com/office/officeart/2005/8/layout/hierarchy3"/>
    <dgm:cxn modelId="{9B0CE743-2A70-41E8-BE9D-012DBD97473A}" type="presOf" srcId="{652EC478-9D62-46AF-BF17-3DE8003852DE}" destId="{734F049F-4F80-4DB7-BAF8-67634AFD3258}" srcOrd="1" destOrd="0" presId="urn:microsoft.com/office/officeart/2005/8/layout/hierarchy3"/>
    <dgm:cxn modelId="{AD250866-9F98-4616-911D-65BCEEF40AAE}" type="presOf" srcId="{68B631ED-E957-4BED-BEC3-FD13C144609B}" destId="{3817D870-4430-4629-9531-99DAF6AE3DCB}" srcOrd="0" destOrd="0" presId="urn:microsoft.com/office/officeart/2005/8/layout/hierarchy3"/>
    <dgm:cxn modelId="{0BFED248-8BB6-4994-90F4-52918CD357A2}" type="presOf" srcId="{3E03CB52-E2DB-4993-A971-98365CE9D9D6}" destId="{8D2DC550-0730-4705-94FA-417E28E804ED}" srcOrd="1" destOrd="0" presId="urn:microsoft.com/office/officeart/2005/8/layout/hierarchy3"/>
    <dgm:cxn modelId="{2FDC6B69-8C29-4703-B94E-3C9EF1CEC96A}" type="presOf" srcId="{E81FBAC3-DF6B-499C-8D54-43CDA0522078}" destId="{65F4C19B-F554-43B8-BE5A-5BBDF3AB1DE8}" srcOrd="0" destOrd="0" presId="urn:microsoft.com/office/officeart/2005/8/layout/hierarchy3"/>
    <dgm:cxn modelId="{978BD572-C7F9-4DF0-8ED6-91ADFCAFC3A1}" srcId="{3E03CB52-E2DB-4993-A971-98365CE9D9D6}" destId="{743C31A8-871C-4D65-B6F8-7A758B71903A}" srcOrd="0" destOrd="0" parTransId="{2F1F7EEC-9E97-4320-8AD6-E9976755DAE3}" sibTransId="{36AFC997-4CC3-4E2D-A279-B479FA3B7AB7}"/>
    <dgm:cxn modelId="{BCD84655-95D6-48A1-A8B2-776D9C8037AC}" type="presOf" srcId="{2F1F7EEC-9E97-4320-8AD6-E9976755DAE3}" destId="{B7E80D89-201C-4AE4-B707-96D191A433EE}" srcOrd="0" destOrd="0" presId="urn:microsoft.com/office/officeart/2005/8/layout/hierarchy3"/>
    <dgm:cxn modelId="{105E1E58-8596-4DA7-B89C-5B8A208F07BB}" srcId="{DD228AB6-A384-41AD-A8B9-459B1CAE1EA3}" destId="{5A1FD388-93D0-4CA3-9091-27780BC49645}" srcOrd="5" destOrd="0" parTransId="{166095BB-7D12-40E6-8709-22CADFCECB41}" sibTransId="{69993287-C533-4A80-B33A-63AFBBEB75DC}"/>
    <dgm:cxn modelId="{FE4DF27C-6191-4F9A-9D0D-3C1948AD7194}" srcId="{DD228AB6-A384-41AD-A8B9-459B1CAE1EA3}" destId="{8911B63E-8920-4B1F-B00E-C6814AD3CBF1}" srcOrd="1" destOrd="0" parTransId="{04531D8A-71B6-410F-B32B-D85925AD1B42}" sibTransId="{E426E6E4-A5DE-4792-B1E4-CD03D6A2267A}"/>
    <dgm:cxn modelId="{96547294-4BA1-4770-B7EB-4CB53F23DC6C}" type="presOf" srcId="{30C18EA3-E084-4EB9-A719-FA24F7D9EEE9}" destId="{6961C2E3-F1AA-4B4D-9B74-0D98B4EDC382}" srcOrd="0" destOrd="0" presId="urn:microsoft.com/office/officeart/2005/8/layout/hierarchy3"/>
    <dgm:cxn modelId="{25F2EB9C-07F8-4BC4-824F-2A8503F08BA6}" type="presOf" srcId="{2616D3B2-CEE6-4584-92EC-5B72017AB6F5}" destId="{6BB587CF-025F-4A64-8E9E-7E5CF74C748B}" srcOrd="0" destOrd="0" presId="urn:microsoft.com/office/officeart/2005/8/layout/hierarchy3"/>
    <dgm:cxn modelId="{F58EF89C-DDB0-4607-AFA4-0F41494882DD}" type="presOf" srcId="{652EC478-9D62-46AF-BF17-3DE8003852DE}" destId="{3C60CE6F-2D35-45F8-A64D-8E068D56BEDB}" srcOrd="0" destOrd="0" presId="urn:microsoft.com/office/officeart/2005/8/layout/hierarchy3"/>
    <dgm:cxn modelId="{A2D522A0-90DA-42A6-A566-ACA9783EB3CD}" type="presOf" srcId="{68B631ED-E957-4BED-BEC3-FD13C144609B}" destId="{011A87D7-5440-4C10-A572-9EAD4D6B91AD}" srcOrd="1" destOrd="0" presId="urn:microsoft.com/office/officeart/2005/8/layout/hierarchy3"/>
    <dgm:cxn modelId="{1FA2F7A8-7EF5-454C-9911-B54D1FF6AEB0}" type="presOf" srcId="{B7486E6C-6ECD-4AC5-A082-A1FE53D5A714}" destId="{2A42CFF1-1D00-4452-A29E-92136C8C1461}" srcOrd="0" destOrd="0" presId="urn:microsoft.com/office/officeart/2005/8/layout/hierarchy3"/>
    <dgm:cxn modelId="{B2DB67AD-DC0D-4127-B4C4-603E6FDAE27B}" srcId="{652EC478-9D62-46AF-BF17-3DE8003852DE}" destId="{30C18EA3-E084-4EB9-A719-FA24F7D9EEE9}" srcOrd="1" destOrd="0" parTransId="{D720A7CF-EBDA-464A-84D2-F28029EC3041}" sibTransId="{7227358D-F1E7-4815-89F9-F6D404848B23}"/>
    <dgm:cxn modelId="{85ACF0B5-5F23-49D0-B2ED-2E001FB22E4B}" srcId="{68B631ED-E957-4BED-BEC3-FD13C144609B}" destId="{E81FBAC3-DF6B-499C-8D54-43CDA0522078}" srcOrd="0" destOrd="0" parTransId="{B7486E6C-6ECD-4AC5-A082-A1FE53D5A714}" sibTransId="{F2144D3E-96A9-4FF2-83A4-61FFA6FBF7C3}"/>
    <dgm:cxn modelId="{B11F57BA-105A-4004-830A-CA62ECA7E83B}" type="presOf" srcId="{5A1FD388-93D0-4CA3-9091-27780BC49645}" destId="{338DEA9D-1106-4925-B5BC-15C0B9462FA0}" srcOrd="0" destOrd="0" presId="urn:microsoft.com/office/officeart/2005/8/layout/hierarchy3"/>
    <dgm:cxn modelId="{31629CBE-63EA-4781-B4DA-D556256AB8EF}" type="presOf" srcId="{260A7571-F32C-49E0-ACAE-C9041D936741}" destId="{26DDB711-8935-43C7-92D9-846E8BDE88DD}" srcOrd="0" destOrd="0" presId="urn:microsoft.com/office/officeart/2005/8/layout/hierarchy3"/>
    <dgm:cxn modelId="{E10C87C8-9D61-4E07-90E3-1DBBE3557A53}" type="presOf" srcId="{3923D838-1A1E-449D-9674-8B474D807766}" destId="{1591DB31-C7D1-4020-BAF6-B71F8DEEB019}" srcOrd="0" destOrd="0" presId="urn:microsoft.com/office/officeart/2005/8/layout/hierarchy3"/>
    <dgm:cxn modelId="{06823BC9-65CC-4207-BE89-EB08C9949B20}" type="presOf" srcId="{809BC4C8-B022-46C3-A3B9-6E5F3509A678}" destId="{2E67F5CB-EAE5-4A73-88EE-0DAC2A225D0F}" srcOrd="0" destOrd="0" presId="urn:microsoft.com/office/officeart/2005/8/layout/hierarchy3"/>
    <dgm:cxn modelId="{4514E5D1-6823-4263-AD3F-C860BC8844F8}" type="presOf" srcId="{F2884464-1E93-4B8D-BA2E-6BEFDF882EC9}" destId="{50B63F69-F031-40D6-B132-D6B8BE97C0B2}" srcOrd="0" destOrd="0" presId="urn:microsoft.com/office/officeart/2005/8/layout/hierarchy3"/>
    <dgm:cxn modelId="{B26774D2-3340-4E75-B633-D379D27C019D}" type="presOf" srcId="{504A75CF-2B1C-4B7C-AC26-23076466E14F}" destId="{A2615725-84D3-41A8-A446-352BFCA8BB07}" srcOrd="0" destOrd="0" presId="urn:microsoft.com/office/officeart/2005/8/layout/hierarchy3"/>
    <dgm:cxn modelId="{F554CDD2-17B2-44B5-8261-6350364667A2}" type="presOf" srcId="{65297D86-EC18-43E0-AC04-19623A9777F5}" destId="{7E883AE3-0862-4055-8C62-03D860A42B95}" srcOrd="1" destOrd="0" presId="urn:microsoft.com/office/officeart/2005/8/layout/hierarchy3"/>
    <dgm:cxn modelId="{C617C8D4-8D2D-4FA2-8A07-AD248444D7DB}" type="presOf" srcId="{D720A7CF-EBDA-464A-84D2-F28029EC3041}" destId="{29CFC9CD-BD61-49D2-93D6-6ACD660C5BFE}" srcOrd="0" destOrd="0" presId="urn:microsoft.com/office/officeart/2005/8/layout/hierarchy3"/>
    <dgm:cxn modelId="{488E92D7-03B1-4F75-A697-CEF05E47A877}" type="presOf" srcId="{8911B63E-8920-4B1F-B00E-C6814AD3CBF1}" destId="{FA47B054-83C9-4CB5-BE4A-E8F0B823FC0A}" srcOrd="1" destOrd="0" presId="urn:microsoft.com/office/officeart/2005/8/layout/hierarchy3"/>
    <dgm:cxn modelId="{CBB53AE8-421B-4996-8C07-D90320B977EF}" srcId="{8911B63E-8920-4B1F-B00E-C6814AD3CBF1}" destId="{809BC4C8-B022-46C3-A3B9-6E5F3509A678}" srcOrd="0" destOrd="0" parTransId="{FC68D6A3-33E7-4B0D-B9B7-338821BD6269}" sibTransId="{CE2F5DC3-EB2A-4AB3-8C5E-81343C1B93B0}"/>
    <dgm:cxn modelId="{5F3053EC-92E4-4A6A-8925-B223A9C3F833}" type="presOf" srcId="{A118EF6C-F7C3-4D27-B50E-DD5F7393CC37}" destId="{3A3BDAE6-55B4-4E4D-8EA5-D727AB3495C4}" srcOrd="0" destOrd="0" presId="urn:microsoft.com/office/officeart/2005/8/layout/hierarchy3"/>
    <dgm:cxn modelId="{6643AEF1-9DAA-4B7D-ABE5-91620E394CC5}" type="presOf" srcId="{3E03CB52-E2DB-4993-A971-98365CE9D9D6}" destId="{33164A21-23EB-489B-834D-0B220C39E6B2}" srcOrd="0" destOrd="0" presId="urn:microsoft.com/office/officeart/2005/8/layout/hierarchy3"/>
    <dgm:cxn modelId="{AAB2BBF2-D32C-4B0B-B280-80CCD6C9DAAC}" srcId="{DD228AB6-A384-41AD-A8B9-459B1CAE1EA3}" destId="{652EC478-9D62-46AF-BF17-3DE8003852DE}" srcOrd="4" destOrd="0" parTransId="{E9BB3113-ECE4-434C-B1BD-EE9196316478}" sibTransId="{0E7A668B-21D6-4B83-A613-4A7F50DF1835}"/>
    <dgm:cxn modelId="{8386F2F3-5BF8-4674-B0C9-FA8027736FA1}" srcId="{DD228AB6-A384-41AD-A8B9-459B1CAE1EA3}" destId="{65297D86-EC18-43E0-AC04-19623A9777F5}" srcOrd="2" destOrd="0" parTransId="{2090F38C-6053-4CBE-A257-6CC1072211BB}" sibTransId="{F0E3E537-8256-47C1-B83D-0B952B60453F}"/>
    <dgm:cxn modelId="{4A9CF6F8-88D0-478C-9561-5DD7AA6518F1}" type="presOf" srcId="{83C631F1-0B0C-4C5B-91C2-25BF417E63C1}" destId="{EAC28F68-0EFA-4CE5-913E-5A4D379E2730}" srcOrd="0" destOrd="0" presId="urn:microsoft.com/office/officeart/2005/8/layout/hierarchy3"/>
    <dgm:cxn modelId="{DF32C7F9-861B-49A6-9E6E-5FE4E91793FD}" srcId="{5A1FD388-93D0-4CA3-9091-27780BC49645}" destId="{504A75CF-2B1C-4B7C-AC26-23076466E14F}" srcOrd="0" destOrd="0" parTransId="{2616D3B2-CEE6-4584-92EC-5B72017AB6F5}" sibTransId="{B4C018E8-0152-4B97-9008-A11148788980}"/>
    <dgm:cxn modelId="{6C185BFA-3FDC-4127-B221-4D5391EDE0CB}" type="presOf" srcId="{08E7961A-3F58-4651-9356-D2CDAAECC3B6}" destId="{7D350DB7-8F22-44B3-A5DD-DC0B68B4DCEE}" srcOrd="0" destOrd="0" presId="urn:microsoft.com/office/officeart/2005/8/layout/hierarchy3"/>
    <dgm:cxn modelId="{354778FB-6DB9-42EF-B6B1-95DDAF6CD1A9}" type="presOf" srcId="{8911B63E-8920-4B1F-B00E-C6814AD3CBF1}" destId="{E0BD5B86-79D8-4B19-862A-2E4C4B33E9FB}" srcOrd="0" destOrd="0" presId="urn:microsoft.com/office/officeart/2005/8/layout/hierarchy3"/>
    <dgm:cxn modelId="{AD079792-F0CB-4B80-84C8-96D9334B89D3}" type="presParOf" srcId="{26DCB54B-E190-48E6-B728-E1944C72CE8F}" destId="{BEA8BAB7-285D-4A56-B75E-31F202B45AD0}" srcOrd="0" destOrd="0" presId="urn:microsoft.com/office/officeart/2005/8/layout/hierarchy3"/>
    <dgm:cxn modelId="{F8457FFE-7CDC-4198-9C69-5525649A0E9E}" type="presParOf" srcId="{BEA8BAB7-285D-4A56-B75E-31F202B45AD0}" destId="{EDDAE605-E154-4578-8D94-1AD5CF54F192}" srcOrd="0" destOrd="0" presId="urn:microsoft.com/office/officeart/2005/8/layout/hierarchy3"/>
    <dgm:cxn modelId="{3B5B4264-9CA4-4A48-A6DD-972822E1F47B}" type="presParOf" srcId="{EDDAE605-E154-4578-8D94-1AD5CF54F192}" destId="{3817D870-4430-4629-9531-99DAF6AE3DCB}" srcOrd="0" destOrd="0" presId="urn:microsoft.com/office/officeart/2005/8/layout/hierarchy3"/>
    <dgm:cxn modelId="{3E961E94-7306-4602-AA5C-70E4888DE211}" type="presParOf" srcId="{EDDAE605-E154-4578-8D94-1AD5CF54F192}" destId="{011A87D7-5440-4C10-A572-9EAD4D6B91AD}" srcOrd="1" destOrd="0" presId="urn:microsoft.com/office/officeart/2005/8/layout/hierarchy3"/>
    <dgm:cxn modelId="{7E8C5728-0788-4091-AAD5-2573679D5D7D}" type="presParOf" srcId="{BEA8BAB7-285D-4A56-B75E-31F202B45AD0}" destId="{39FAC5FB-92F5-4CD4-B141-846A31D78D62}" srcOrd="1" destOrd="0" presId="urn:microsoft.com/office/officeart/2005/8/layout/hierarchy3"/>
    <dgm:cxn modelId="{98632321-EF27-40BA-B1B1-0574B95AC81F}" type="presParOf" srcId="{39FAC5FB-92F5-4CD4-B141-846A31D78D62}" destId="{2A42CFF1-1D00-4452-A29E-92136C8C1461}" srcOrd="0" destOrd="0" presId="urn:microsoft.com/office/officeart/2005/8/layout/hierarchy3"/>
    <dgm:cxn modelId="{5C64EA5E-755A-47D6-9F83-8D52EBBCAE39}" type="presParOf" srcId="{39FAC5FB-92F5-4CD4-B141-846A31D78D62}" destId="{65F4C19B-F554-43B8-BE5A-5BBDF3AB1DE8}" srcOrd="1" destOrd="0" presId="urn:microsoft.com/office/officeart/2005/8/layout/hierarchy3"/>
    <dgm:cxn modelId="{FD7DBBB5-B859-4574-9616-5C03BBBC4C07}" type="presParOf" srcId="{26DCB54B-E190-48E6-B728-E1944C72CE8F}" destId="{619E8DAB-2044-467A-A9A1-AF2F1D637E3F}" srcOrd="1" destOrd="0" presId="urn:microsoft.com/office/officeart/2005/8/layout/hierarchy3"/>
    <dgm:cxn modelId="{1646F515-EDF5-49C8-B1F5-90E566751FB5}" type="presParOf" srcId="{619E8DAB-2044-467A-A9A1-AF2F1D637E3F}" destId="{1D06D1F3-B20A-40C6-8D5D-89FE65BCA035}" srcOrd="0" destOrd="0" presId="urn:microsoft.com/office/officeart/2005/8/layout/hierarchy3"/>
    <dgm:cxn modelId="{008FB554-EA62-4ABE-98A1-3007109A99C1}" type="presParOf" srcId="{1D06D1F3-B20A-40C6-8D5D-89FE65BCA035}" destId="{E0BD5B86-79D8-4B19-862A-2E4C4B33E9FB}" srcOrd="0" destOrd="0" presId="urn:microsoft.com/office/officeart/2005/8/layout/hierarchy3"/>
    <dgm:cxn modelId="{75B31275-12AE-49EB-A3CC-BC1E9575B59C}" type="presParOf" srcId="{1D06D1F3-B20A-40C6-8D5D-89FE65BCA035}" destId="{FA47B054-83C9-4CB5-BE4A-E8F0B823FC0A}" srcOrd="1" destOrd="0" presId="urn:microsoft.com/office/officeart/2005/8/layout/hierarchy3"/>
    <dgm:cxn modelId="{E1D0B4C3-1B3E-4CD3-97A6-4164334EC363}" type="presParOf" srcId="{619E8DAB-2044-467A-A9A1-AF2F1D637E3F}" destId="{2F88C4A6-31BA-4DF5-BACA-A03AF9DB2FFE}" srcOrd="1" destOrd="0" presId="urn:microsoft.com/office/officeart/2005/8/layout/hierarchy3"/>
    <dgm:cxn modelId="{ED3562AB-DFEB-4E72-B1CA-C112C34D17DE}" type="presParOf" srcId="{2F88C4A6-31BA-4DF5-BACA-A03AF9DB2FFE}" destId="{95DF5898-0277-49B7-A980-5B82DE05CCB4}" srcOrd="0" destOrd="0" presId="urn:microsoft.com/office/officeart/2005/8/layout/hierarchy3"/>
    <dgm:cxn modelId="{4E3BBBC5-891F-4A72-8469-A107D4CAC904}" type="presParOf" srcId="{2F88C4A6-31BA-4DF5-BACA-A03AF9DB2FFE}" destId="{2E67F5CB-EAE5-4A73-88EE-0DAC2A225D0F}" srcOrd="1" destOrd="0" presId="urn:microsoft.com/office/officeart/2005/8/layout/hierarchy3"/>
    <dgm:cxn modelId="{121EAE96-AF7F-4EBF-B237-80023E238E6A}" type="presParOf" srcId="{2F88C4A6-31BA-4DF5-BACA-A03AF9DB2FFE}" destId="{EAC28F68-0EFA-4CE5-913E-5A4D379E2730}" srcOrd="2" destOrd="0" presId="urn:microsoft.com/office/officeart/2005/8/layout/hierarchy3"/>
    <dgm:cxn modelId="{01DD834D-B010-43EA-B043-D4314DC9F413}" type="presParOf" srcId="{2F88C4A6-31BA-4DF5-BACA-A03AF9DB2FFE}" destId="{C13B0948-3A46-481C-B1E9-2DCF6A0E2CB5}" srcOrd="3" destOrd="0" presId="urn:microsoft.com/office/officeart/2005/8/layout/hierarchy3"/>
    <dgm:cxn modelId="{F8534AC5-1E1A-47E3-BD7C-68258C6D2358}" type="presParOf" srcId="{26DCB54B-E190-48E6-B728-E1944C72CE8F}" destId="{53FD6213-D78C-47E0-9159-41D90390114A}" srcOrd="2" destOrd="0" presId="urn:microsoft.com/office/officeart/2005/8/layout/hierarchy3"/>
    <dgm:cxn modelId="{77DEAEB4-D115-4BA3-B764-305150EC084C}" type="presParOf" srcId="{53FD6213-D78C-47E0-9159-41D90390114A}" destId="{9848ADA3-3CF8-4199-AAF7-7ECF5DBFC970}" srcOrd="0" destOrd="0" presId="urn:microsoft.com/office/officeart/2005/8/layout/hierarchy3"/>
    <dgm:cxn modelId="{D30E6F63-1A3C-435D-8830-726DF89E00F2}" type="presParOf" srcId="{9848ADA3-3CF8-4199-AAF7-7ECF5DBFC970}" destId="{7109B4C1-A05C-4F35-952A-94A4071EA74D}" srcOrd="0" destOrd="0" presId="urn:microsoft.com/office/officeart/2005/8/layout/hierarchy3"/>
    <dgm:cxn modelId="{8690814E-F346-44F0-AADF-E35AEF7CE679}" type="presParOf" srcId="{9848ADA3-3CF8-4199-AAF7-7ECF5DBFC970}" destId="{7E883AE3-0862-4055-8C62-03D860A42B95}" srcOrd="1" destOrd="0" presId="urn:microsoft.com/office/officeart/2005/8/layout/hierarchy3"/>
    <dgm:cxn modelId="{54C34A82-B70B-4C17-9424-24C8AD1CEBBD}" type="presParOf" srcId="{53FD6213-D78C-47E0-9159-41D90390114A}" destId="{64540A86-2F2A-4F6C-91D0-1507585E0322}" srcOrd="1" destOrd="0" presId="urn:microsoft.com/office/officeart/2005/8/layout/hierarchy3"/>
    <dgm:cxn modelId="{82353BDC-30DD-4E58-80C6-A357FFB33711}" type="presParOf" srcId="{64540A86-2F2A-4F6C-91D0-1507585E0322}" destId="{1472F915-6700-46B5-9EAA-AD7AEC4A1825}" srcOrd="0" destOrd="0" presId="urn:microsoft.com/office/officeart/2005/8/layout/hierarchy3"/>
    <dgm:cxn modelId="{C232671B-A19A-4C19-B60A-5D0D97ABF0CA}" type="presParOf" srcId="{64540A86-2F2A-4F6C-91D0-1507585E0322}" destId="{50B63F69-F031-40D6-B132-D6B8BE97C0B2}" srcOrd="1" destOrd="0" presId="urn:microsoft.com/office/officeart/2005/8/layout/hierarchy3"/>
    <dgm:cxn modelId="{D040F305-F085-43FD-B0DF-8DEFF073C68B}" type="presParOf" srcId="{64540A86-2F2A-4F6C-91D0-1507585E0322}" destId="{7D350DB7-8F22-44B3-A5DD-DC0B68B4DCEE}" srcOrd="2" destOrd="0" presId="urn:microsoft.com/office/officeart/2005/8/layout/hierarchy3"/>
    <dgm:cxn modelId="{417133EB-199F-4992-A254-896A51953FD4}" type="presParOf" srcId="{64540A86-2F2A-4F6C-91D0-1507585E0322}" destId="{1591DB31-C7D1-4020-BAF6-B71F8DEEB019}" srcOrd="3" destOrd="0" presId="urn:microsoft.com/office/officeart/2005/8/layout/hierarchy3"/>
    <dgm:cxn modelId="{11F3F053-11F2-4F90-8439-C422AE16CE33}" type="presParOf" srcId="{26DCB54B-E190-48E6-B728-E1944C72CE8F}" destId="{1D600B0C-429D-44C7-8FFE-C5CFEC04C35F}" srcOrd="3" destOrd="0" presId="urn:microsoft.com/office/officeart/2005/8/layout/hierarchy3"/>
    <dgm:cxn modelId="{D6433255-3B33-40E9-8F52-DBFF3A537C84}" type="presParOf" srcId="{1D600B0C-429D-44C7-8FFE-C5CFEC04C35F}" destId="{2036FD85-85EB-4243-9EAB-A97CDC1C0B08}" srcOrd="0" destOrd="0" presId="urn:microsoft.com/office/officeart/2005/8/layout/hierarchy3"/>
    <dgm:cxn modelId="{64BAFB73-3498-4122-876C-0954F98C7614}" type="presParOf" srcId="{2036FD85-85EB-4243-9EAB-A97CDC1C0B08}" destId="{33164A21-23EB-489B-834D-0B220C39E6B2}" srcOrd="0" destOrd="0" presId="urn:microsoft.com/office/officeart/2005/8/layout/hierarchy3"/>
    <dgm:cxn modelId="{6F601A13-8A21-4570-B932-1B31522FC81C}" type="presParOf" srcId="{2036FD85-85EB-4243-9EAB-A97CDC1C0B08}" destId="{8D2DC550-0730-4705-94FA-417E28E804ED}" srcOrd="1" destOrd="0" presId="urn:microsoft.com/office/officeart/2005/8/layout/hierarchy3"/>
    <dgm:cxn modelId="{1AA6E468-25B3-410C-BC97-A2FDC6E67E25}" type="presParOf" srcId="{1D600B0C-429D-44C7-8FFE-C5CFEC04C35F}" destId="{3B04A980-8B18-49FE-AAEA-A90AB74123A5}" srcOrd="1" destOrd="0" presId="urn:microsoft.com/office/officeart/2005/8/layout/hierarchy3"/>
    <dgm:cxn modelId="{4946CC75-7388-48B8-ABC7-5C20C18F14EE}" type="presParOf" srcId="{3B04A980-8B18-49FE-AAEA-A90AB74123A5}" destId="{B7E80D89-201C-4AE4-B707-96D191A433EE}" srcOrd="0" destOrd="0" presId="urn:microsoft.com/office/officeart/2005/8/layout/hierarchy3"/>
    <dgm:cxn modelId="{6EE8AF1C-1E33-4ECC-92FB-8E983B159353}" type="presParOf" srcId="{3B04A980-8B18-49FE-AAEA-A90AB74123A5}" destId="{3D6D3470-176A-48B2-9DEB-179F13006B2D}" srcOrd="1" destOrd="0" presId="urn:microsoft.com/office/officeart/2005/8/layout/hierarchy3"/>
    <dgm:cxn modelId="{251B8AA0-EE44-43F5-ABE8-39CE54CFE2A5}" type="presParOf" srcId="{3B04A980-8B18-49FE-AAEA-A90AB74123A5}" destId="{3A3BDAE6-55B4-4E4D-8EA5-D727AB3495C4}" srcOrd="2" destOrd="0" presId="urn:microsoft.com/office/officeart/2005/8/layout/hierarchy3"/>
    <dgm:cxn modelId="{F707DE90-22D3-4038-9FBB-5B810A276086}" type="presParOf" srcId="{3B04A980-8B18-49FE-AAEA-A90AB74123A5}" destId="{26DDB711-8935-43C7-92D9-846E8BDE88DD}" srcOrd="3" destOrd="0" presId="urn:microsoft.com/office/officeart/2005/8/layout/hierarchy3"/>
    <dgm:cxn modelId="{1607C4AF-C974-4F09-BDDA-EF1521481359}" type="presParOf" srcId="{26DCB54B-E190-48E6-B728-E1944C72CE8F}" destId="{00F99F4D-9277-4B5D-8592-495AF57F430E}" srcOrd="4" destOrd="0" presId="urn:microsoft.com/office/officeart/2005/8/layout/hierarchy3"/>
    <dgm:cxn modelId="{187CE22A-5741-4091-9899-A42414A5B125}" type="presParOf" srcId="{00F99F4D-9277-4B5D-8592-495AF57F430E}" destId="{31439DF9-303C-44D0-A560-2B28881E4C66}" srcOrd="0" destOrd="0" presId="urn:microsoft.com/office/officeart/2005/8/layout/hierarchy3"/>
    <dgm:cxn modelId="{25859C8F-CC5A-448B-B60E-C551CB720369}" type="presParOf" srcId="{31439DF9-303C-44D0-A560-2B28881E4C66}" destId="{3C60CE6F-2D35-45F8-A64D-8E068D56BEDB}" srcOrd="0" destOrd="0" presId="urn:microsoft.com/office/officeart/2005/8/layout/hierarchy3"/>
    <dgm:cxn modelId="{A06985C3-3366-4E0B-961D-B057FCCC1659}" type="presParOf" srcId="{31439DF9-303C-44D0-A560-2B28881E4C66}" destId="{734F049F-4F80-4DB7-BAF8-67634AFD3258}" srcOrd="1" destOrd="0" presId="urn:microsoft.com/office/officeart/2005/8/layout/hierarchy3"/>
    <dgm:cxn modelId="{1C5875BA-3415-4015-81BC-DEF0B7CB6FEE}" type="presParOf" srcId="{00F99F4D-9277-4B5D-8592-495AF57F430E}" destId="{0BEBE486-956E-4A96-A62B-E537558379B9}" srcOrd="1" destOrd="0" presId="urn:microsoft.com/office/officeart/2005/8/layout/hierarchy3"/>
    <dgm:cxn modelId="{76AE400A-1FB4-436A-A6DE-F35E9CC55F5C}" type="presParOf" srcId="{0BEBE486-956E-4A96-A62B-E537558379B9}" destId="{14CB330D-B4DD-443D-8F3A-5D282E2CAD28}" srcOrd="0" destOrd="0" presId="urn:microsoft.com/office/officeart/2005/8/layout/hierarchy3"/>
    <dgm:cxn modelId="{23583D72-BA3F-4509-9971-A2D7F29A3131}" type="presParOf" srcId="{0BEBE486-956E-4A96-A62B-E537558379B9}" destId="{B85F7AEC-199E-4B3E-8364-966A367E5CC5}" srcOrd="1" destOrd="0" presId="urn:microsoft.com/office/officeart/2005/8/layout/hierarchy3"/>
    <dgm:cxn modelId="{D8718829-70D9-42A7-8C20-276474940A7E}" type="presParOf" srcId="{0BEBE486-956E-4A96-A62B-E537558379B9}" destId="{29CFC9CD-BD61-49D2-93D6-6ACD660C5BFE}" srcOrd="2" destOrd="0" presId="urn:microsoft.com/office/officeart/2005/8/layout/hierarchy3"/>
    <dgm:cxn modelId="{8D8D96A5-AF2B-49AE-A199-AE5A77079A88}" type="presParOf" srcId="{0BEBE486-956E-4A96-A62B-E537558379B9}" destId="{6961C2E3-F1AA-4B4D-9B74-0D98B4EDC382}" srcOrd="3" destOrd="0" presId="urn:microsoft.com/office/officeart/2005/8/layout/hierarchy3"/>
    <dgm:cxn modelId="{1FEA6364-9D90-4613-9D20-444715CF26C0}" type="presParOf" srcId="{26DCB54B-E190-48E6-B728-E1944C72CE8F}" destId="{F5B02EBD-DBAA-408F-A07A-4F7F593BC391}" srcOrd="5" destOrd="0" presId="urn:microsoft.com/office/officeart/2005/8/layout/hierarchy3"/>
    <dgm:cxn modelId="{C68BF385-490C-40EE-903E-2B5448F696F7}" type="presParOf" srcId="{F5B02EBD-DBAA-408F-A07A-4F7F593BC391}" destId="{8C605ED0-0E68-4113-9A0B-73EBBACA73E0}" srcOrd="0" destOrd="0" presId="urn:microsoft.com/office/officeart/2005/8/layout/hierarchy3"/>
    <dgm:cxn modelId="{D101C976-A570-42C3-9026-D96A753488D8}" type="presParOf" srcId="{8C605ED0-0E68-4113-9A0B-73EBBACA73E0}" destId="{338DEA9D-1106-4925-B5BC-15C0B9462FA0}" srcOrd="0" destOrd="0" presId="urn:microsoft.com/office/officeart/2005/8/layout/hierarchy3"/>
    <dgm:cxn modelId="{D0162D44-0066-4009-B3BC-448CEDEDEA1B}" type="presParOf" srcId="{8C605ED0-0E68-4113-9A0B-73EBBACA73E0}" destId="{93A475EA-2991-424E-8F25-3C942C206E86}" srcOrd="1" destOrd="0" presId="urn:microsoft.com/office/officeart/2005/8/layout/hierarchy3"/>
    <dgm:cxn modelId="{5CD894AD-1F55-4F8F-AFFE-7C51E563D771}" type="presParOf" srcId="{F5B02EBD-DBAA-408F-A07A-4F7F593BC391}" destId="{B02C2667-FF1D-4A55-AB7E-780467921704}" srcOrd="1" destOrd="0" presId="urn:microsoft.com/office/officeart/2005/8/layout/hierarchy3"/>
    <dgm:cxn modelId="{BB00E35D-A201-4726-A8A1-6C7C31C180BF}" type="presParOf" srcId="{B02C2667-FF1D-4A55-AB7E-780467921704}" destId="{6BB587CF-025F-4A64-8E9E-7E5CF74C748B}" srcOrd="0" destOrd="0" presId="urn:microsoft.com/office/officeart/2005/8/layout/hierarchy3"/>
    <dgm:cxn modelId="{7C74AEB1-682B-4502-BCFD-4B8A01138F60}" type="presParOf" srcId="{B02C2667-FF1D-4A55-AB7E-780467921704}" destId="{A2615725-84D3-41A8-A446-352BFCA8BB0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7D870-4430-4629-9531-99DAF6AE3DCB}">
      <dsp:nvSpPr>
        <dsp:cNvPr id="0" name=""/>
        <dsp:cNvSpPr/>
      </dsp:nvSpPr>
      <dsp:spPr>
        <a:xfrm>
          <a:off x="2870" y="735242"/>
          <a:ext cx="1543642" cy="1191773"/>
        </a:xfrm>
        <a:prstGeom prst="roundRect">
          <a:avLst>
            <a:gd name="adj" fmla="val 10000"/>
          </a:avLst>
        </a:prstGeom>
        <a:solidFill>
          <a:schemeClr val="tx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1" kern="1200" dirty="0">
              <a:latin typeface="Trade Gothic LT Std Bold" panose="020B0804050502020204" pitchFamily="34" charset="0"/>
            </a:rPr>
            <a:t>ITIF Deep Decarbonization  Innovation Mission:</a:t>
          </a:r>
        </a:p>
      </dsp:txBody>
      <dsp:txXfrm>
        <a:off x="37776" y="770148"/>
        <a:ext cx="1473830" cy="1121961"/>
      </dsp:txXfrm>
    </dsp:sp>
    <dsp:sp modelId="{2A42CFF1-1D00-4452-A29E-92136C8C1461}">
      <dsp:nvSpPr>
        <dsp:cNvPr id="0" name=""/>
        <dsp:cNvSpPr/>
      </dsp:nvSpPr>
      <dsp:spPr>
        <a:xfrm>
          <a:off x="157235" y="1927016"/>
          <a:ext cx="154364" cy="1311103"/>
        </a:xfrm>
        <a:custGeom>
          <a:avLst/>
          <a:gdLst/>
          <a:ahLst/>
          <a:cxnLst/>
          <a:rect l="0" t="0" r="0" b="0"/>
          <a:pathLst>
            <a:path>
              <a:moveTo>
                <a:pt x="0" y="0"/>
              </a:moveTo>
              <a:lnTo>
                <a:pt x="0" y="1311103"/>
              </a:lnTo>
              <a:lnTo>
                <a:pt x="154364" y="131110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F4C19B-F554-43B8-BE5A-5BBDF3AB1DE8}">
      <dsp:nvSpPr>
        <dsp:cNvPr id="0" name=""/>
        <dsp:cNvSpPr/>
      </dsp:nvSpPr>
      <dsp:spPr>
        <a:xfrm>
          <a:off x="311599" y="2029881"/>
          <a:ext cx="1505068" cy="2416476"/>
        </a:xfrm>
        <a:prstGeom prst="roundRect">
          <a:avLst>
            <a:gd name="adj" fmla="val 10000"/>
          </a:avLst>
        </a:prstGeom>
        <a:solidFill>
          <a:schemeClr val="lt1">
            <a:alpha val="90000"/>
            <a:hueOff val="0"/>
            <a:satOff val="0"/>
            <a:lumOff val="0"/>
            <a:alphaOff val="0"/>
          </a:schemeClr>
        </a:solidFill>
        <a:ln w="15875" cap="flat" cmpd="sng" algn="ctr">
          <a:solidFill>
            <a:schemeClr val="tx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1" kern="1200" dirty="0">
              <a:latin typeface="Trade Gothic LT Std Bold" panose="020B0804050502020204" pitchFamily="34" charset="0"/>
            </a:rPr>
            <a:t>Examples of demo-ready technologies:</a:t>
          </a:r>
          <a:endParaRPr lang="en-US" sz="1100" b="0" i="1" kern="1200" dirty="0">
            <a:latin typeface="Trade Gothic LT Std Bold" panose="020B0804050502020204" pitchFamily="34" charset="0"/>
          </a:endParaRPr>
        </a:p>
      </dsp:txBody>
      <dsp:txXfrm>
        <a:off x="355681" y="2073963"/>
        <a:ext cx="1416904" cy="2328312"/>
      </dsp:txXfrm>
    </dsp:sp>
    <dsp:sp modelId="{E0BD5B86-79D8-4B19-862A-2E4C4B33E9FB}">
      <dsp:nvSpPr>
        <dsp:cNvPr id="0" name=""/>
        <dsp:cNvSpPr/>
      </dsp:nvSpPr>
      <dsp:spPr>
        <a:xfrm>
          <a:off x="1752243" y="735242"/>
          <a:ext cx="1543642" cy="11917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rade Gothic LT Std" panose="020B0503020502020204" pitchFamily="34" charset="0"/>
            </a:rPr>
            <a:t>Advanced Nuclear Power</a:t>
          </a:r>
        </a:p>
      </dsp:txBody>
      <dsp:txXfrm>
        <a:off x="1787149" y="770148"/>
        <a:ext cx="1473830" cy="1121961"/>
      </dsp:txXfrm>
    </dsp:sp>
    <dsp:sp modelId="{95DF5898-0277-49B7-A980-5B82DE05CCB4}">
      <dsp:nvSpPr>
        <dsp:cNvPr id="0" name=""/>
        <dsp:cNvSpPr/>
      </dsp:nvSpPr>
      <dsp:spPr>
        <a:xfrm>
          <a:off x="1906607" y="1927016"/>
          <a:ext cx="154364" cy="639859"/>
        </a:xfrm>
        <a:custGeom>
          <a:avLst/>
          <a:gdLst/>
          <a:ahLst/>
          <a:cxnLst/>
          <a:rect l="0" t="0" r="0" b="0"/>
          <a:pathLst>
            <a:path>
              <a:moveTo>
                <a:pt x="0" y="0"/>
              </a:moveTo>
              <a:lnTo>
                <a:pt x="0" y="639859"/>
              </a:lnTo>
              <a:lnTo>
                <a:pt x="154364" y="63985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67F5CB-EAE5-4A73-88EE-0DAC2A225D0F}">
      <dsp:nvSpPr>
        <dsp:cNvPr id="0" name=""/>
        <dsp:cNvSpPr/>
      </dsp:nvSpPr>
      <dsp:spPr>
        <a:xfrm>
          <a:off x="2060971" y="2029881"/>
          <a:ext cx="1505068" cy="10739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rade Gothic LT Std" panose="020B0503020502020204" pitchFamily="34" charset="0"/>
            </a:rPr>
            <a:t>Small modular reactors</a:t>
          </a:r>
        </a:p>
      </dsp:txBody>
      <dsp:txXfrm>
        <a:off x="2092427" y="2061337"/>
        <a:ext cx="1442156" cy="1011077"/>
      </dsp:txXfrm>
    </dsp:sp>
    <dsp:sp modelId="{EAC28F68-0EFA-4CE5-913E-5A4D379E2730}">
      <dsp:nvSpPr>
        <dsp:cNvPr id="0" name=""/>
        <dsp:cNvSpPr/>
      </dsp:nvSpPr>
      <dsp:spPr>
        <a:xfrm>
          <a:off x="1906607" y="1927016"/>
          <a:ext cx="154364" cy="1816713"/>
        </a:xfrm>
        <a:custGeom>
          <a:avLst/>
          <a:gdLst/>
          <a:ahLst/>
          <a:cxnLst/>
          <a:rect l="0" t="0" r="0" b="0"/>
          <a:pathLst>
            <a:path>
              <a:moveTo>
                <a:pt x="0" y="0"/>
              </a:moveTo>
              <a:lnTo>
                <a:pt x="0" y="1816713"/>
              </a:lnTo>
              <a:lnTo>
                <a:pt x="154364" y="181671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3B0948-3A46-481C-B1E9-2DCF6A0E2CB5}">
      <dsp:nvSpPr>
        <dsp:cNvPr id="0" name=""/>
        <dsp:cNvSpPr/>
      </dsp:nvSpPr>
      <dsp:spPr>
        <a:xfrm>
          <a:off x="2060971" y="3206735"/>
          <a:ext cx="1505068" cy="10739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rade Gothic LT Std" panose="020B0503020502020204" pitchFamily="34" charset="0"/>
            </a:rPr>
            <a:t>Coupling advanced nuclear power with non-electric applications</a:t>
          </a:r>
        </a:p>
      </dsp:txBody>
      <dsp:txXfrm>
        <a:off x="2092427" y="3238191"/>
        <a:ext cx="1442156" cy="1011077"/>
      </dsp:txXfrm>
    </dsp:sp>
    <dsp:sp modelId="{7109B4C1-A05C-4F35-952A-94A4071EA74D}">
      <dsp:nvSpPr>
        <dsp:cNvPr id="0" name=""/>
        <dsp:cNvSpPr/>
      </dsp:nvSpPr>
      <dsp:spPr>
        <a:xfrm>
          <a:off x="3501615" y="735242"/>
          <a:ext cx="1543642" cy="11917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rade Gothic LT Std" panose="020B0503020502020204" pitchFamily="34" charset="0"/>
            </a:rPr>
            <a:t>Long-Duration Storage</a:t>
          </a:r>
        </a:p>
      </dsp:txBody>
      <dsp:txXfrm>
        <a:off x="3536521" y="770148"/>
        <a:ext cx="1473830" cy="1121961"/>
      </dsp:txXfrm>
    </dsp:sp>
    <dsp:sp modelId="{1472F915-6700-46B5-9EAA-AD7AEC4A1825}">
      <dsp:nvSpPr>
        <dsp:cNvPr id="0" name=""/>
        <dsp:cNvSpPr/>
      </dsp:nvSpPr>
      <dsp:spPr>
        <a:xfrm>
          <a:off x="3655979" y="1927016"/>
          <a:ext cx="154364" cy="639859"/>
        </a:xfrm>
        <a:custGeom>
          <a:avLst/>
          <a:gdLst/>
          <a:ahLst/>
          <a:cxnLst/>
          <a:rect l="0" t="0" r="0" b="0"/>
          <a:pathLst>
            <a:path>
              <a:moveTo>
                <a:pt x="0" y="0"/>
              </a:moveTo>
              <a:lnTo>
                <a:pt x="0" y="639859"/>
              </a:lnTo>
              <a:lnTo>
                <a:pt x="154364" y="63985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B63F69-F031-40D6-B132-D6B8BE97C0B2}">
      <dsp:nvSpPr>
        <dsp:cNvPr id="0" name=""/>
        <dsp:cNvSpPr/>
      </dsp:nvSpPr>
      <dsp:spPr>
        <a:xfrm>
          <a:off x="3810343" y="2029881"/>
          <a:ext cx="1505068" cy="10739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rade Gothic LT Std" panose="020B0503020502020204" pitchFamily="34" charset="0"/>
            </a:rPr>
            <a:t>Concentrated solar power and molten salt thermal storage</a:t>
          </a:r>
        </a:p>
      </dsp:txBody>
      <dsp:txXfrm>
        <a:off x="3841799" y="2061337"/>
        <a:ext cx="1442156" cy="1011077"/>
      </dsp:txXfrm>
    </dsp:sp>
    <dsp:sp modelId="{7D350DB7-8F22-44B3-A5DD-DC0B68B4DCEE}">
      <dsp:nvSpPr>
        <dsp:cNvPr id="0" name=""/>
        <dsp:cNvSpPr/>
      </dsp:nvSpPr>
      <dsp:spPr>
        <a:xfrm>
          <a:off x="3655979" y="1927016"/>
          <a:ext cx="154364" cy="1816713"/>
        </a:xfrm>
        <a:custGeom>
          <a:avLst/>
          <a:gdLst/>
          <a:ahLst/>
          <a:cxnLst/>
          <a:rect l="0" t="0" r="0" b="0"/>
          <a:pathLst>
            <a:path>
              <a:moveTo>
                <a:pt x="0" y="0"/>
              </a:moveTo>
              <a:lnTo>
                <a:pt x="0" y="1816713"/>
              </a:lnTo>
              <a:lnTo>
                <a:pt x="154364" y="181671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91DB31-C7D1-4020-BAF6-B71F8DEEB019}">
      <dsp:nvSpPr>
        <dsp:cNvPr id="0" name=""/>
        <dsp:cNvSpPr/>
      </dsp:nvSpPr>
      <dsp:spPr>
        <a:xfrm>
          <a:off x="3810343" y="3206735"/>
          <a:ext cx="1505068" cy="10739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rade Gothic LT Std" panose="020B0503020502020204" pitchFamily="34" charset="0"/>
            </a:rPr>
            <a:t>Compressed and liquid air energy storage</a:t>
          </a:r>
        </a:p>
      </dsp:txBody>
      <dsp:txXfrm>
        <a:off x="3841799" y="3238191"/>
        <a:ext cx="1442156" cy="1011077"/>
      </dsp:txXfrm>
    </dsp:sp>
    <dsp:sp modelId="{33164A21-23EB-489B-834D-0B220C39E6B2}">
      <dsp:nvSpPr>
        <dsp:cNvPr id="0" name=""/>
        <dsp:cNvSpPr/>
      </dsp:nvSpPr>
      <dsp:spPr>
        <a:xfrm>
          <a:off x="5250987" y="735242"/>
          <a:ext cx="1543642" cy="11917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rade Gothic LT Std" panose="020B0503020502020204" pitchFamily="34" charset="0"/>
            </a:rPr>
            <a:t>Carbon-Neutral Fuels</a:t>
          </a:r>
        </a:p>
      </dsp:txBody>
      <dsp:txXfrm>
        <a:off x="5285893" y="770148"/>
        <a:ext cx="1473830" cy="1121961"/>
      </dsp:txXfrm>
    </dsp:sp>
    <dsp:sp modelId="{B7E80D89-201C-4AE4-B707-96D191A433EE}">
      <dsp:nvSpPr>
        <dsp:cNvPr id="0" name=""/>
        <dsp:cNvSpPr/>
      </dsp:nvSpPr>
      <dsp:spPr>
        <a:xfrm>
          <a:off x="5405351" y="1927016"/>
          <a:ext cx="154364" cy="639859"/>
        </a:xfrm>
        <a:custGeom>
          <a:avLst/>
          <a:gdLst/>
          <a:ahLst/>
          <a:cxnLst/>
          <a:rect l="0" t="0" r="0" b="0"/>
          <a:pathLst>
            <a:path>
              <a:moveTo>
                <a:pt x="0" y="0"/>
              </a:moveTo>
              <a:lnTo>
                <a:pt x="0" y="639859"/>
              </a:lnTo>
              <a:lnTo>
                <a:pt x="154364" y="63985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6D3470-176A-48B2-9DEB-179F13006B2D}">
      <dsp:nvSpPr>
        <dsp:cNvPr id="0" name=""/>
        <dsp:cNvSpPr/>
      </dsp:nvSpPr>
      <dsp:spPr>
        <a:xfrm>
          <a:off x="5559716" y="2029881"/>
          <a:ext cx="1505068" cy="10739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rade Gothic LT Std" panose="020B0503020502020204" pitchFamily="34" charset="0"/>
            </a:rPr>
            <a:t>Clean hydrogen produced through low-carbon electrolysis</a:t>
          </a:r>
        </a:p>
      </dsp:txBody>
      <dsp:txXfrm>
        <a:off x="5591172" y="2061337"/>
        <a:ext cx="1442156" cy="1011077"/>
      </dsp:txXfrm>
    </dsp:sp>
    <dsp:sp modelId="{3A3BDAE6-55B4-4E4D-8EA5-D727AB3495C4}">
      <dsp:nvSpPr>
        <dsp:cNvPr id="0" name=""/>
        <dsp:cNvSpPr/>
      </dsp:nvSpPr>
      <dsp:spPr>
        <a:xfrm>
          <a:off x="5405351" y="1927016"/>
          <a:ext cx="154364" cy="1816713"/>
        </a:xfrm>
        <a:custGeom>
          <a:avLst/>
          <a:gdLst/>
          <a:ahLst/>
          <a:cxnLst/>
          <a:rect l="0" t="0" r="0" b="0"/>
          <a:pathLst>
            <a:path>
              <a:moveTo>
                <a:pt x="0" y="0"/>
              </a:moveTo>
              <a:lnTo>
                <a:pt x="0" y="1816713"/>
              </a:lnTo>
              <a:lnTo>
                <a:pt x="154364" y="181671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DDB711-8935-43C7-92D9-846E8BDE88DD}">
      <dsp:nvSpPr>
        <dsp:cNvPr id="0" name=""/>
        <dsp:cNvSpPr/>
      </dsp:nvSpPr>
      <dsp:spPr>
        <a:xfrm>
          <a:off x="5559716" y="3206735"/>
          <a:ext cx="1505068" cy="10739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rade Gothic LT Std" panose="020B0503020502020204" pitchFamily="34" charset="0"/>
            </a:rPr>
            <a:t>Hydrogen transport infrastructure</a:t>
          </a:r>
        </a:p>
      </dsp:txBody>
      <dsp:txXfrm>
        <a:off x="5591172" y="3238191"/>
        <a:ext cx="1442156" cy="1011077"/>
      </dsp:txXfrm>
    </dsp:sp>
    <dsp:sp modelId="{3C60CE6F-2D35-45F8-A64D-8E068D56BEDB}">
      <dsp:nvSpPr>
        <dsp:cNvPr id="0" name=""/>
        <dsp:cNvSpPr/>
      </dsp:nvSpPr>
      <dsp:spPr>
        <a:xfrm>
          <a:off x="7000359" y="735242"/>
          <a:ext cx="1543642" cy="11917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rade Gothic LT Std" panose="020B0503020502020204" pitchFamily="34" charset="0"/>
            </a:rPr>
            <a:t>Carbon Capture and Storage (CCS)</a:t>
          </a:r>
        </a:p>
      </dsp:txBody>
      <dsp:txXfrm>
        <a:off x="7035265" y="770148"/>
        <a:ext cx="1473830" cy="1121961"/>
      </dsp:txXfrm>
    </dsp:sp>
    <dsp:sp modelId="{14CB330D-B4DD-443D-8F3A-5D282E2CAD28}">
      <dsp:nvSpPr>
        <dsp:cNvPr id="0" name=""/>
        <dsp:cNvSpPr/>
      </dsp:nvSpPr>
      <dsp:spPr>
        <a:xfrm>
          <a:off x="7154724" y="1927016"/>
          <a:ext cx="154364" cy="639859"/>
        </a:xfrm>
        <a:custGeom>
          <a:avLst/>
          <a:gdLst/>
          <a:ahLst/>
          <a:cxnLst/>
          <a:rect l="0" t="0" r="0" b="0"/>
          <a:pathLst>
            <a:path>
              <a:moveTo>
                <a:pt x="0" y="0"/>
              </a:moveTo>
              <a:lnTo>
                <a:pt x="0" y="639859"/>
              </a:lnTo>
              <a:lnTo>
                <a:pt x="154364" y="63985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5F7AEC-199E-4B3E-8364-966A367E5CC5}">
      <dsp:nvSpPr>
        <dsp:cNvPr id="0" name=""/>
        <dsp:cNvSpPr/>
      </dsp:nvSpPr>
      <dsp:spPr>
        <a:xfrm>
          <a:off x="7309088" y="2029881"/>
          <a:ext cx="1505068" cy="10739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rade Gothic LT Std" panose="020B0503020502020204" pitchFamily="34" charset="0"/>
            </a:rPr>
            <a:t>CCS with natural gas electricity generation</a:t>
          </a:r>
        </a:p>
      </dsp:txBody>
      <dsp:txXfrm>
        <a:off x="7340544" y="2061337"/>
        <a:ext cx="1442156" cy="1011077"/>
      </dsp:txXfrm>
    </dsp:sp>
    <dsp:sp modelId="{29CFC9CD-BD61-49D2-93D6-6ACD660C5BFE}">
      <dsp:nvSpPr>
        <dsp:cNvPr id="0" name=""/>
        <dsp:cNvSpPr/>
      </dsp:nvSpPr>
      <dsp:spPr>
        <a:xfrm>
          <a:off x="7154724" y="1927016"/>
          <a:ext cx="154364" cy="1816713"/>
        </a:xfrm>
        <a:custGeom>
          <a:avLst/>
          <a:gdLst/>
          <a:ahLst/>
          <a:cxnLst/>
          <a:rect l="0" t="0" r="0" b="0"/>
          <a:pathLst>
            <a:path>
              <a:moveTo>
                <a:pt x="0" y="0"/>
              </a:moveTo>
              <a:lnTo>
                <a:pt x="0" y="1816713"/>
              </a:lnTo>
              <a:lnTo>
                <a:pt x="154364" y="181671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61C2E3-F1AA-4B4D-9B74-0D98B4EDC382}">
      <dsp:nvSpPr>
        <dsp:cNvPr id="0" name=""/>
        <dsp:cNvSpPr/>
      </dsp:nvSpPr>
      <dsp:spPr>
        <a:xfrm>
          <a:off x="7309088" y="3206735"/>
          <a:ext cx="1505068" cy="10739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rade Gothic LT Std" panose="020B0503020502020204" pitchFamily="34" charset="0"/>
            </a:rPr>
            <a:t>CCS with industrial processes</a:t>
          </a:r>
        </a:p>
      </dsp:txBody>
      <dsp:txXfrm>
        <a:off x="7340544" y="3238191"/>
        <a:ext cx="1442156" cy="1011077"/>
      </dsp:txXfrm>
    </dsp:sp>
    <dsp:sp modelId="{338DEA9D-1106-4925-B5BC-15C0B9462FA0}">
      <dsp:nvSpPr>
        <dsp:cNvPr id="0" name=""/>
        <dsp:cNvSpPr/>
      </dsp:nvSpPr>
      <dsp:spPr>
        <a:xfrm>
          <a:off x="8749732" y="735242"/>
          <a:ext cx="1543642" cy="11917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rade Gothic LT Std" panose="020B0503020502020204" pitchFamily="34" charset="0"/>
            </a:rPr>
            <a:t>Carbon Dioxide Removal</a:t>
          </a:r>
        </a:p>
      </dsp:txBody>
      <dsp:txXfrm>
        <a:off x="8784638" y="770148"/>
        <a:ext cx="1473830" cy="1121961"/>
      </dsp:txXfrm>
    </dsp:sp>
    <dsp:sp modelId="{6BB587CF-025F-4A64-8E9E-7E5CF74C748B}">
      <dsp:nvSpPr>
        <dsp:cNvPr id="0" name=""/>
        <dsp:cNvSpPr/>
      </dsp:nvSpPr>
      <dsp:spPr>
        <a:xfrm>
          <a:off x="8904096" y="1927016"/>
          <a:ext cx="154364" cy="639859"/>
        </a:xfrm>
        <a:custGeom>
          <a:avLst/>
          <a:gdLst/>
          <a:ahLst/>
          <a:cxnLst/>
          <a:rect l="0" t="0" r="0" b="0"/>
          <a:pathLst>
            <a:path>
              <a:moveTo>
                <a:pt x="0" y="0"/>
              </a:moveTo>
              <a:lnTo>
                <a:pt x="0" y="639859"/>
              </a:lnTo>
              <a:lnTo>
                <a:pt x="154364" y="63985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615725-84D3-41A8-A446-352BFCA8BB07}">
      <dsp:nvSpPr>
        <dsp:cNvPr id="0" name=""/>
        <dsp:cNvSpPr/>
      </dsp:nvSpPr>
      <dsp:spPr>
        <a:xfrm>
          <a:off x="9058460" y="2029881"/>
          <a:ext cx="1505068" cy="10739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rade Gothic LT Std" panose="020B0503020502020204" pitchFamily="34" charset="0"/>
            </a:rPr>
            <a:t>Direct air capture</a:t>
          </a:r>
        </a:p>
      </dsp:txBody>
      <dsp:txXfrm>
        <a:off x="9089916" y="2061337"/>
        <a:ext cx="1442156" cy="10110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4F65C5-86B9-48B5-995A-55CC2840C7FC}" type="datetimeFigureOut">
              <a:rPr lang="en-US" smtClean="0"/>
              <a:t>10/30/2022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64A0BE-2000-44B7-B5A8-0D19AAF96C66}" type="slidenum">
              <a:rPr lang="en-US" smtClean="0"/>
              <a:t>‹#›</a:t>
            </a:fld>
            <a:endParaRPr lang="en-US"/>
          </a:p>
        </p:txBody>
      </p:sp>
    </p:spTree>
    <p:extLst>
      <p:ext uri="{BB962C8B-B14F-4D97-AF65-F5344CB8AC3E}">
        <p14:creationId xmlns:p14="http://schemas.microsoft.com/office/powerpoint/2010/main" val="1412311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61512-43B1-4E89-A941-8C845A00B5D4}" type="datetimeFigureOut">
              <a:rPr lang="en-US" smtClean="0"/>
              <a:t>10/30/2022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58AB94-8542-446D-B4B5-6EFCBEF72488}" type="slidenum">
              <a:rPr lang="en-US" smtClean="0"/>
              <a:t>‹#›</a:t>
            </a:fld>
            <a:endParaRPr lang="en-US"/>
          </a:p>
        </p:txBody>
      </p:sp>
    </p:spTree>
    <p:extLst>
      <p:ext uri="{BB962C8B-B14F-4D97-AF65-F5344CB8AC3E}">
        <p14:creationId xmlns:p14="http://schemas.microsoft.com/office/powerpoint/2010/main" val="3827916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8AB94-8542-446D-B4B5-6EFCBEF72488}" type="slidenum">
              <a:rPr lang="en-US" smtClean="0"/>
              <a:t>1</a:t>
            </a:fld>
            <a:endParaRPr lang="en-US"/>
          </a:p>
        </p:txBody>
      </p:sp>
    </p:spTree>
    <p:extLst>
      <p:ext uri="{BB962C8B-B14F-4D97-AF65-F5344CB8AC3E}">
        <p14:creationId xmlns:p14="http://schemas.microsoft.com/office/powerpoint/2010/main" val="3337999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the same as official sources, not necessarily the same as other NGOs. But we are transparent about methods</a:t>
            </a:r>
          </a:p>
        </p:txBody>
      </p:sp>
      <p:sp>
        <p:nvSpPr>
          <p:cNvPr id="4" name="Slide Number Placeholder 3"/>
          <p:cNvSpPr>
            <a:spLocks noGrp="1"/>
          </p:cNvSpPr>
          <p:nvPr>
            <p:ph type="sldNum" sz="quarter" idx="5"/>
          </p:nvPr>
        </p:nvSpPr>
        <p:spPr/>
        <p:txBody>
          <a:bodyPr/>
          <a:lstStyle/>
          <a:p>
            <a:fld id="{DF58AB94-8542-446D-B4B5-6EFCBEF72488}" type="slidenum">
              <a:rPr lang="en-US" smtClean="0"/>
              <a:t>11</a:t>
            </a:fld>
            <a:endParaRPr lang="en-US"/>
          </a:p>
        </p:txBody>
      </p:sp>
    </p:spTree>
    <p:extLst>
      <p:ext uri="{BB962C8B-B14F-4D97-AF65-F5344CB8AC3E}">
        <p14:creationId xmlns:p14="http://schemas.microsoft.com/office/powerpoint/2010/main" val="2907344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R&amp;D not controversial with many Republicans in Congress</a:t>
            </a:r>
          </a:p>
          <a:p>
            <a:r>
              <a:rPr lang="en-US" dirty="0"/>
              <a:t>Trump era budgets “dead on arrival”</a:t>
            </a:r>
          </a:p>
        </p:txBody>
      </p:sp>
      <p:sp>
        <p:nvSpPr>
          <p:cNvPr id="4" name="Slide Number Placeholder 3"/>
          <p:cNvSpPr>
            <a:spLocks noGrp="1"/>
          </p:cNvSpPr>
          <p:nvPr>
            <p:ph type="sldNum" sz="quarter" idx="5"/>
          </p:nvPr>
        </p:nvSpPr>
        <p:spPr/>
        <p:txBody>
          <a:bodyPr/>
          <a:lstStyle/>
          <a:p>
            <a:fld id="{DF58AB94-8542-446D-B4B5-6EFCBEF72488}" type="slidenum">
              <a:rPr lang="en-US" smtClean="0"/>
              <a:t>12</a:t>
            </a:fld>
            <a:endParaRPr lang="en-US"/>
          </a:p>
        </p:txBody>
      </p:sp>
    </p:spTree>
    <p:extLst>
      <p:ext uri="{BB962C8B-B14F-4D97-AF65-F5344CB8AC3E}">
        <p14:creationId xmlns:p14="http://schemas.microsoft.com/office/powerpoint/2010/main" val="3415908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Blueprint for Biden</a:t>
            </a:r>
          </a:p>
          <a:p>
            <a:r>
              <a:rPr lang="en-US" dirty="0"/>
              <a:t>DOE + demo = most</a:t>
            </a:r>
          </a:p>
          <a:p>
            <a:r>
              <a:rPr lang="en-US" dirty="0"/>
              <a:t>Varun and Colin in the admin.</a:t>
            </a:r>
          </a:p>
        </p:txBody>
      </p:sp>
      <p:sp>
        <p:nvSpPr>
          <p:cNvPr id="4" name="Slide Number Placeholder 3"/>
          <p:cNvSpPr>
            <a:spLocks noGrp="1"/>
          </p:cNvSpPr>
          <p:nvPr>
            <p:ph type="sldNum" sz="quarter" idx="5"/>
          </p:nvPr>
        </p:nvSpPr>
        <p:spPr/>
        <p:txBody>
          <a:bodyPr/>
          <a:lstStyle/>
          <a:p>
            <a:fld id="{DF58AB94-8542-446D-B4B5-6EFCBEF72488}" type="slidenum">
              <a:rPr lang="en-US" smtClean="0"/>
              <a:t>13</a:t>
            </a:fld>
            <a:endParaRPr lang="en-US"/>
          </a:p>
        </p:txBody>
      </p:sp>
    </p:spTree>
    <p:extLst>
      <p:ext uri="{BB962C8B-B14F-4D97-AF65-F5344CB8AC3E}">
        <p14:creationId xmlns:p14="http://schemas.microsoft.com/office/powerpoint/2010/main" val="3554274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rade Gothic LT Std Bold"/>
              </a:rPr>
              <a:t>Hasn’t gone quite the way we hoped</a:t>
            </a:r>
          </a:p>
          <a:p>
            <a:r>
              <a:rPr lang="en-US" dirty="0">
                <a:latin typeface="Trade Gothic LT Std Bold"/>
              </a:rPr>
              <a:t>Funding has not yet returned to its 1978 levels</a:t>
            </a:r>
          </a:p>
          <a:p>
            <a:r>
              <a:rPr lang="en-US" dirty="0">
                <a:latin typeface="Trade Gothic LT Std Bold"/>
              </a:rPr>
              <a:t>But a big bump with BIL</a:t>
            </a:r>
            <a:endParaRPr lang="en-US" dirty="0"/>
          </a:p>
        </p:txBody>
      </p:sp>
      <p:sp>
        <p:nvSpPr>
          <p:cNvPr id="4" name="Slide Number Placeholder 3"/>
          <p:cNvSpPr>
            <a:spLocks noGrp="1"/>
          </p:cNvSpPr>
          <p:nvPr>
            <p:ph type="sldNum" sz="quarter" idx="5"/>
          </p:nvPr>
        </p:nvSpPr>
        <p:spPr/>
        <p:txBody>
          <a:bodyPr/>
          <a:lstStyle/>
          <a:p>
            <a:fld id="{DF58AB94-8542-446D-B4B5-6EFCBEF72488}" type="slidenum">
              <a:rPr lang="en-US" smtClean="0"/>
              <a:t>14</a:t>
            </a:fld>
            <a:endParaRPr lang="en-US"/>
          </a:p>
        </p:txBody>
      </p:sp>
    </p:spTree>
    <p:extLst>
      <p:ext uri="{BB962C8B-B14F-4D97-AF65-F5344CB8AC3E}">
        <p14:creationId xmlns:p14="http://schemas.microsoft.com/office/powerpoint/2010/main" val="2056765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spread evenly </a:t>
            </a:r>
          </a:p>
          <a:p>
            <a:r>
              <a:rPr lang="en-US" dirty="0"/>
              <a:t>Focus on the orange line – EA proposed growing toward $200 million/year by 2025</a:t>
            </a:r>
          </a:p>
          <a:p>
            <a:r>
              <a:rPr lang="en-US" dirty="0"/>
              <a:t>Actually budget this year = close to vs $800 million</a:t>
            </a:r>
          </a:p>
          <a:p>
            <a:r>
              <a:rPr lang="en-US" dirty="0"/>
              <a:t>All in BIL</a:t>
            </a:r>
          </a:p>
          <a:p>
            <a:r>
              <a:rPr lang="en-US" dirty="0" err="1"/>
              <a:t>Dataviz</a:t>
            </a:r>
            <a:r>
              <a:rPr lang="en-US" dirty="0"/>
              <a:t> has hover-over numbers</a:t>
            </a:r>
          </a:p>
        </p:txBody>
      </p:sp>
      <p:sp>
        <p:nvSpPr>
          <p:cNvPr id="4" name="Slide Number Placeholder 3"/>
          <p:cNvSpPr>
            <a:spLocks noGrp="1"/>
          </p:cNvSpPr>
          <p:nvPr>
            <p:ph type="sldNum" sz="quarter" idx="5"/>
          </p:nvPr>
        </p:nvSpPr>
        <p:spPr/>
        <p:txBody>
          <a:bodyPr/>
          <a:lstStyle/>
          <a:p>
            <a:fld id="{DF58AB94-8542-446D-B4B5-6EFCBEF72488}" type="slidenum">
              <a:rPr lang="en-US" smtClean="0"/>
              <a:t>15</a:t>
            </a:fld>
            <a:endParaRPr lang="en-US"/>
          </a:p>
        </p:txBody>
      </p:sp>
    </p:spTree>
    <p:extLst>
      <p:ext uri="{BB962C8B-B14F-4D97-AF65-F5344CB8AC3E}">
        <p14:creationId xmlns:p14="http://schemas.microsoft.com/office/powerpoint/2010/main" val="1840769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 to see rapid growth but we aren’t seeing it grow as fast as we would like yet - $365M expected in 2023 vs $392M proposed</a:t>
            </a:r>
          </a:p>
          <a:p>
            <a:r>
              <a:rPr lang="en-US" dirty="0" err="1"/>
              <a:t>Hoyu’s</a:t>
            </a:r>
            <a:r>
              <a:rPr lang="en-US" dirty="0"/>
              <a:t> recent report</a:t>
            </a:r>
          </a:p>
        </p:txBody>
      </p:sp>
      <p:sp>
        <p:nvSpPr>
          <p:cNvPr id="4" name="Slide Number Placeholder 3"/>
          <p:cNvSpPr>
            <a:spLocks noGrp="1"/>
          </p:cNvSpPr>
          <p:nvPr>
            <p:ph type="sldNum" sz="quarter" idx="5"/>
          </p:nvPr>
        </p:nvSpPr>
        <p:spPr/>
        <p:txBody>
          <a:bodyPr/>
          <a:lstStyle/>
          <a:p>
            <a:fld id="{DF58AB94-8542-446D-B4B5-6EFCBEF72488}" type="slidenum">
              <a:rPr lang="en-US" smtClean="0"/>
              <a:t>16</a:t>
            </a:fld>
            <a:endParaRPr lang="en-US"/>
          </a:p>
        </p:txBody>
      </p:sp>
    </p:spTree>
    <p:extLst>
      <p:ext uri="{BB962C8B-B14F-4D97-AF65-F5344CB8AC3E}">
        <p14:creationId xmlns:p14="http://schemas.microsoft.com/office/powerpoint/2010/main" val="1309008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8AB94-8542-446D-B4B5-6EFCBEF72488}" type="slidenum">
              <a:rPr lang="en-US" smtClean="0"/>
              <a:t>17</a:t>
            </a:fld>
            <a:endParaRPr lang="en-US"/>
          </a:p>
        </p:txBody>
      </p:sp>
    </p:spTree>
    <p:extLst>
      <p:ext uri="{BB962C8B-B14F-4D97-AF65-F5344CB8AC3E}">
        <p14:creationId xmlns:p14="http://schemas.microsoft.com/office/powerpoint/2010/main" val="1850255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https://ballotpedia.org/Infrastructure_Investment_and_Jobs_Act_of_2021</a:t>
            </a:r>
          </a:p>
          <a:p>
            <a:r>
              <a:rPr lang="en-US" dirty="0"/>
              <a:t>https://www.ncsl.org/documents/statefed/IIJA-Section-by-Section.pdf</a:t>
            </a:r>
          </a:p>
        </p:txBody>
      </p:sp>
      <p:sp>
        <p:nvSpPr>
          <p:cNvPr id="4" name="Slide Number Placeholder 3"/>
          <p:cNvSpPr>
            <a:spLocks noGrp="1"/>
          </p:cNvSpPr>
          <p:nvPr>
            <p:ph type="sldNum" sz="quarter" idx="5"/>
          </p:nvPr>
        </p:nvSpPr>
        <p:spPr/>
        <p:txBody>
          <a:bodyPr/>
          <a:lstStyle/>
          <a:p>
            <a:fld id="{DF58AB94-8542-446D-B4B5-6EFCBEF72488}" type="slidenum">
              <a:rPr lang="en-US" smtClean="0"/>
              <a:t>18</a:t>
            </a:fld>
            <a:endParaRPr lang="en-US"/>
          </a:p>
        </p:txBody>
      </p:sp>
    </p:spTree>
    <p:extLst>
      <p:ext uri="{BB962C8B-B14F-4D97-AF65-F5344CB8AC3E}">
        <p14:creationId xmlns:p14="http://schemas.microsoft.com/office/powerpoint/2010/main" val="4023189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https://www.ncsl.org/documents/statefed/IIJA-Section-by-Section.pdf</a:t>
            </a:r>
          </a:p>
          <a:p>
            <a:r>
              <a:rPr lang="en-US" dirty="0"/>
              <a:t>$27 billion for grid – </a:t>
            </a:r>
            <a:r>
              <a:rPr lang="en-US" dirty="0" err="1"/>
              <a:t>esp</a:t>
            </a:r>
            <a:r>
              <a:rPr lang="en-US" dirty="0"/>
              <a:t> resilience and flexibility</a:t>
            </a:r>
          </a:p>
          <a:p>
            <a:r>
              <a:rPr lang="en-US" dirty="0"/>
              <a:t>$6 billion for battery materials and </a:t>
            </a:r>
            <a:r>
              <a:rPr lang="en-US" dirty="0" err="1"/>
              <a:t>manfg</a:t>
            </a:r>
            <a:r>
              <a:rPr lang="en-US" dirty="0"/>
              <a:t> + 48C tax credit ($8 billion) </a:t>
            </a:r>
          </a:p>
          <a:p>
            <a:r>
              <a:rPr lang="en-US" dirty="0"/>
              <a:t>$15 billion for EV charging and electric school buses and ferries [vs $174 billion in BBB]</a:t>
            </a:r>
          </a:p>
        </p:txBody>
      </p:sp>
      <p:sp>
        <p:nvSpPr>
          <p:cNvPr id="4" name="Slide Number Placeholder 3"/>
          <p:cNvSpPr>
            <a:spLocks noGrp="1"/>
          </p:cNvSpPr>
          <p:nvPr>
            <p:ph type="sldNum" sz="quarter" idx="5"/>
          </p:nvPr>
        </p:nvSpPr>
        <p:spPr/>
        <p:txBody>
          <a:bodyPr/>
          <a:lstStyle/>
          <a:p>
            <a:fld id="{DF58AB94-8542-446D-B4B5-6EFCBEF72488}" type="slidenum">
              <a:rPr lang="en-US" smtClean="0"/>
              <a:t>19</a:t>
            </a:fld>
            <a:endParaRPr lang="en-US"/>
          </a:p>
        </p:txBody>
      </p:sp>
    </p:spTree>
    <p:extLst>
      <p:ext uri="{BB962C8B-B14F-4D97-AF65-F5344CB8AC3E}">
        <p14:creationId xmlns:p14="http://schemas.microsoft.com/office/powerpoint/2010/main" val="3894416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8AB94-8542-446D-B4B5-6EFCBEF72488}" type="slidenum">
              <a:rPr lang="en-US" smtClean="0"/>
              <a:t>20</a:t>
            </a:fld>
            <a:endParaRPr lang="en-US"/>
          </a:p>
        </p:txBody>
      </p:sp>
    </p:spTree>
    <p:extLst>
      <p:ext uri="{BB962C8B-B14F-4D97-AF65-F5344CB8AC3E}">
        <p14:creationId xmlns:p14="http://schemas.microsoft.com/office/powerpoint/2010/main" val="100615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8AB94-8542-446D-B4B5-6EFCBEF72488}" type="slidenum">
              <a:rPr lang="en-US" smtClean="0"/>
              <a:t>2</a:t>
            </a:fld>
            <a:endParaRPr lang="en-US"/>
          </a:p>
        </p:txBody>
      </p:sp>
    </p:spTree>
    <p:extLst>
      <p:ext uri="{BB962C8B-B14F-4D97-AF65-F5344CB8AC3E}">
        <p14:creationId xmlns:p14="http://schemas.microsoft.com/office/powerpoint/2010/main" val="723138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8AB94-8542-446D-B4B5-6EFCBEF72488}" type="slidenum">
              <a:rPr lang="en-US" smtClean="0"/>
              <a:t>21</a:t>
            </a:fld>
            <a:endParaRPr lang="en-US"/>
          </a:p>
        </p:txBody>
      </p:sp>
    </p:spTree>
    <p:extLst>
      <p:ext uri="{BB962C8B-B14F-4D97-AF65-F5344CB8AC3E}">
        <p14:creationId xmlns:p14="http://schemas.microsoft.com/office/powerpoint/2010/main" val="3424621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8AB94-8542-446D-B4B5-6EFCBEF72488}" type="slidenum">
              <a:rPr lang="en-US" smtClean="0"/>
              <a:t>22</a:t>
            </a:fld>
            <a:endParaRPr lang="en-US"/>
          </a:p>
        </p:txBody>
      </p:sp>
    </p:spTree>
    <p:extLst>
      <p:ext uri="{BB962C8B-B14F-4D97-AF65-F5344CB8AC3E}">
        <p14:creationId xmlns:p14="http://schemas.microsoft.com/office/powerpoint/2010/main" val="4056311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8AB94-8542-446D-B4B5-6EFCBEF72488}" type="slidenum">
              <a:rPr lang="en-US" smtClean="0"/>
              <a:t>23</a:t>
            </a:fld>
            <a:endParaRPr lang="en-US"/>
          </a:p>
        </p:txBody>
      </p:sp>
    </p:spTree>
    <p:extLst>
      <p:ext uri="{BB962C8B-B14F-4D97-AF65-F5344CB8AC3E}">
        <p14:creationId xmlns:p14="http://schemas.microsoft.com/office/powerpoint/2010/main" val="2090048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8AB94-8542-446D-B4B5-6EFCBEF72488}" type="slidenum">
              <a:rPr lang="en-US" smtClean="0"/>
              <a:t>26</a:t>
            </a:fld>
            <a:endParaRPr lang="en-US"/>
          </a:p>
        </p:txBody>
      </p:sp>
    </p:spTree>
    <p:extLst>
      <p:ext uri="{BB962C8B-B14F-4D97-AF65-F5344CB8AC3E}">
        <p14:creationId xmlns:p14="http://schemas.microsoft.com/office/powerpoint/2010/main" val="1042448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DOE regional CEI program</a:t>
            </a:r>
          </a:p>
          <a:p>
            <a:r>
              <a:rPr lang="en-US" dirty="0"/>
              <a:t>Incubator program</a:t>
            </a:r>
          </a:p>
          <a:p>
            <a:r>
              <a:rPr lang="en-US" dirty="0"/>
              <a:t>OTT auth and coordination function</a:t>
            </a:r>
          </a:p>
          <a:p>
            <a:r>
              <a:rPr lang="en-US" dirty="0"/>
              <a:t>LEEP, SBV, entrepreneurial leave</a:t>
            </a:r>
          </a:p>
          <a:p>
            <a:r>
              <a:rPr lang="en-US" dirty="0"/>
              <a:t>$11.2B + 800M for adv fission</a:t>
            </a:r>
          </a:p>
        </p:txBody>
      </p:sp>
      <p:sp>
        <p:nvSpPr>
          <p:cNvPr id="4" name="Slide Number Placeholder 3"/>
          <p:cNvSpPr>
            <a:spLocks noGrp="1"/>
          </p:cNvSpPr>
          <p:nvPr>
            <p:ph type="sldNum" sz="quarter" idx="5"/>
          </p:nvPr>
        </p:nvSpPr>
        <p:spPr/>
        <p:txBody>
          <a:bodyPr/>
          <a:lstStyle/>
          <a:p>
            <a:fld id="{DF58AB94-8542-446D-B4B5-6EFCBEF72488}" type="slidenum">
              <a:rPr lang="en-US" smtClean="0"/>
              <a:t>28</a:t>
            </a:fld>
            <a:endParaRPr lang="en-US"/>
          </a:p>
        </p:txBody>
      </p:sp>
    </p:spTree>
    <p:extLst>
      <p:ext uri="{BB962C8B-B14F-4D97-AF65-F5344CB8AC3E}">
        <p14:creationId xmlns:p14="http://schemas.microsoft.com/office/powerpoint/2010/main" val="727427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129" indent="-16712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891357">
              <a:defRPr/>
            </a:pPr>
            <a:fld id="{DF58AB94-8542-446D-B4B5-6EFCBEF72488}" type="slidenum">
              <a:rPr lang="en-US" sz="1200">
                <a:solidFill>
                  <a:prstClr val="black"/>
                </a:solidFill>
                <a:latin typeface="Calibri"/>
              </a:rPr>
              <a:pPr defTabSz="891357">
                <a:defRPr/>
              </a:pPr>
              <a:t>29</a:t>
            </a:fld>
            <a:endParaRPr lang="en-US" sz="1200" dirty="0">
              <a:solidFill>
                <a:prstClr val="black"/>
              </a:solidFill>
              <a:latin typeface="Calibri"/>
            </a:endParaRPr>
          </a:p>
        </p:txBody>
      </p:sp>
    </p:spTree>
    <p:extLst>
      <p:ext uri="{BB962C8B-B14F-4D97-AF65-F5344CB8AC3E}">
        <p14:creationId xmlns:p14="http://schemas.microsoft.com/office/powerpoint/2010/main" val="3718858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F58AB94-8542-446D-B4B5-6EFCBEF72488}" type="slidenum">
              <a:rPr lang="en-US" smtClean="0"/>
              <a:t>30</a:t>
            </a:fld>
            <a:endParaRPr lang="en-US" dirty="0"/>
          </a:p>
        </p:txBody>
      </p:sp>
    </p:spTree>
    <p:extLst>
      <p:ext uri="{BB962C8B-B14F-4D97-AF65-F5344CB8AC3E}">
        <p14:creationId xmlns:p14="http://schemas.microsoft.com/office/powerpoint/2010/main" val="935044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8AB94-8542-446D-B4B5-6EFCBEF72488}" type="slidenum">
              <a:rPr lang="en-US" smtClean="0"/>
              <a:t>31</a:t>
            </a:fld>
            <a:endParaRPr lang="en-US" dirty="0"/>
          </a:p>
        </p:txBody>
      </p:sp>
    </p:spTree>
    <p:extLst>
      <p:ext uri="{BB962C8B-B14F-4D97-AF65-F5344CB8AC3E}">
        <p14:creationId xmlns:p14="http://schemas.microsoft.com/office/powerpoint/2010/main" val="2013608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Trust is ultimately essential</a:t>
            </a:r>
          </a:p>
        </p:txBody>
      </p:sp>
      <p:sp>
        <p:nvSpPr>
          <p:cNvPr id="4" name="Slide Number Placeholder 3"/>
          <p:cNvSpPr>
            <a:spLocks noGrp="1"/>
          </p:cNvSpPr>
          <p:nvPr>
            <p:ph type="sldNum" sz="quarter" idx="5"/>
          </p:nvPr>
        </p:nvSpPr>
        <p:spPr/>
        <p:txBody>
          <a:bodyPr/>
          <a:lstStyle/>
          <a:p>
            <a:fld id="{DF58AB94-8542-446D-B4B5-6EFCBEF72488}" type="slidenum">
              <a:rPr lang="en-US" smtClean="0"/>
              <a:t>32</a:t>
            </a:fld>
            <a:endParaRPr lang="en-US"/>
          </a:p>
        </p:txBody>
      </p:sp>
    </p:spTree>
    <p:extLst>
      <p:ext uri="{BB962C8B-B14F-4D97-AF65-F5344CB8AC3E}">
        <p14:creationId xmlns:p14="http://schemas.microsoft.com/office/powerpoint/2010/main" val="3887329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8AB94-8542-446D-B4B5-6EFCBEF72488}" type="slidenum">
              <a:rPr lang="en-US" smtClean="0"/>
              <a:t>33</a:t>
            </a:fld>
            <a:endParaRPr lang="en-US"/>
          </a:p>
        </p:txBody>
      </p:sp>
    </p:spTree>
    <p:extLst>
      <p:ext uri="{BB962C8B-B14F-4D97-AF65-F5344CB8AC3E}">
        <p14:creationId xmlns:p14="http://schemas.microsoft.com/office/powerpoint/2010/main" val="39467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8AB94-8542-446D-B4B5-6EFCBEF72488}" type="slidenum">
              <a:rPr lang="en-US" smtClean="0"/>
              <a:t>3</a:t>
            </a:fld>
            <a:endParaRPr lang="en-US"/>
          </a:p>
        </p:txBody>
      </p:sp>
    </p:spTree>
    <p:extLst>
      <p:ext uri="{BB962C8B-B14F-4D97-AF65-F5344CB8AC3E}">
        <p14:creationId xmlns:p14="http://schemas.microsoft.com/office/powerpoint/2010/main" val="1099082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LPO - $40B each for title 17 &amp; ATVM + up to $20B for tribes</a:t>
            </a:r>
          </a:p>
        </p:txBody>
      </p:sp>
      <p:sp>
        <p:nvSpPr>
          <p:cNvPr id="4" name="Slide Number Placeholder 3"/>
          <p:cNvSpPr>
            <a:spLocks noGrp="1"/>
          </p:cNvSpPr>
          <p:nvPr>
            <p:ph type="sldNum" sz="quarter" idx="5"/>
          </p:nvPr>
        </p:nvSpPr>
        <p:spPr/>
        <p:txBody>
          <a:bodyPr/>
          <a:lstStyle/>
          <a:p>
            <a:fld id="{DF58AB94-8542-446D-B4B5-6EFCBEF72488}" type="slidenum">
              <a:rPr lang="en-US" smtClean="0"/>
              <a:t>36</a:t>
            </a:fld>
            <a:endParaRPr lang="en-US"/>
          </a:p>
        </p:txBody>
      </p:sp>
    </p:spTree>
    <p:extLst>
      <p:ext uri="{BB962C8B-B14F-4D97-AF65-F5344CB8AC3E}">
        <p14:creationId xmlns:p14="http://schemas.microsoft.com/office/powerpoint/2010/main" val="48938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https://www.energy.gov/sites/default/files/2022-08/8.18%20InflationReductionAct_Factsheet_Final.pdf</a:t>
            </a:r>
          </a:p>
          <a:p>
            <a:r>
              <a:rPr lang="en-US" dirty="0"/>
              <a:t>Energy Innovation, “Updated IRA Modeling…” August 2022</a:t>
            </a:r>
          </a:p>
          <a:p>
            <a:endParaRPr lang="en-US" dirty="0"/>
          </a:p>
          <a:p>
            <a:endParaRPr lang="en-US" dirty="0"/>
          </a:p>
        </p:txBody>
      </p:sp>
      <p:sp>
        <p:nvSpPr>
          <p:cNvPr id="4" name="Slide Number Placeholder 3"/>
          <p:cNvSpPr>
            <a:spLocks noGrp="1"/>
          </p:cNvSpPr>
          <p:nvPr>
            <p:ph type="sldNum" sz="quarter" idx="5"/>
          </p:nvPr>
        </p:nvSpPr>
        <p:spPr/>
        <p:txBody>
          <a:bodyPr/>
          <a:lstStyle/>
          <a:p>
            <a:fld id="{DF58AB94-8542-446D-B4B5-6EFCBEF72488}" type="slidenum">
              <a:rPr lang="en-US" smtClean="0"/>
              <a:t>37</a:t>
            </a:fld>
            <a:endParaRPr lang="en-US"/>
          </a:p>
        </p:txBody>
      </p:sp>
    </p:spTree>
    <p:extLst>
      <p:ext uri="{BB962C8B-B14F-4D97-AF65-F5344CB8AC3E}">
        <p14:creationId xmlns:p14="http://schemas.microsoft.com/office/powerpoint/2010/main" val="1361222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8AB94-8542-446D-B4B5-6EFCBEF72488}" type="slidenum">
              <a:rPr lang="en-US" smtClean="0"/>
              <a:t>39</a:t>
            </a:fld>
            <a:endParaRPr lang="en-US"/>
          </a:p>
        </p:txBody>
      </p:sp>
    </p:spTree>
    <p:extLst>
      <p:ext uri="{BB962C8B-B14F-4D97-AF65-F5344CB8AC3E}">
        <p14:creationId xmlns:p14="http://schemas.microsoft.com/office/powerpoint/2010/main" val="2327883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https://rmi.org/climate-innovation-investment-and-industrial-policy/</a:t>
            </a:r>
          </a:p>
        </p:txBody>
      </p:sp>
      <p:sp>
        <p:nvSpPr>
          <p:cNvPr id="4" name="Slide Number Placeholder 3"/>
          <p:cNvSpPr>
            <a:spLocks noGrp="1"/>
          </p:cNvSpPr>
          <p:nvPr>
            <p:ph type="sldNum" sz="quarter" idx="5"/>
          </p:nvPr>
        </p:nvSpPr>
        <p:spPr/>
        <p:txBody>
          <a:bodyPr/>
          <a:lstStyle/>
          <a:p>
            <a:fld id="{DF58AB94-8542-446D-B4B5-6EFCBEF72488}" type="slidenum">
              <a:rPr lang="en-US" smtClean="0"/>
              <a:t>40</a:t>
            </a:fld>
            <a:endParaRPr lang="en-US"/>
          </a:p>
        </p:txBody>
      </p:sp>
    </p:spTree>
    <p:extLst>
      <p:ext uri="{BB962C8B-B14F-4D97-AF65-F5344CB8AC3E}">
        <p14:creationId xmlns:p14="http://schemas.microsoft.com/office/powerpoint/2010/main" val="3293408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8AB94-8542-446D-B4B5-6EFCBEF72488}" type="slidenum">
              <a:rPr lang="en-US" smtClean="0"/>
              <a:t>44</a:t>
            </a:fld>
            <a:endParaRPr lang="en-US"/>
          </a:p>
        </p:txBody>
      </p:sp>
    </p:spTree>
    <p:extLst>
      <p:ext uri="{BB962C8B-B14F-4D97-AF65-F5344CB8AC3E}">
        <p14:creationId xmlns:p14="http://schemas.microsoft.com/office/powerpoint/2010/main" val="4181501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8AB94-8542-446D-B4B5-6EFCBEF72488}" type="slidenum">
              <a:rPr lang="en-US" smtClean="0"/>
              <a:t>4</a:t>
            </a:fld>
            <a:endParaRPr lang="en-US"/>
          </a:p>
        </p:txBody>
      </p:sp>
    </p:spTree>
    <p:extLst>
      <p:ext uri="{BB962C8B-B14F-4D97-AF65-F5344CB8AC3E}">
        <p14:creationId xmlns:p14="http://schemas.microsoft.com/office/powerpoint/2010/main" val="4079744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23A3EF-9FC6-4080-9944-3130B8A44EC9}" type="slidenum">
              <a:rPr lang="en-US" smtClean="0"/>
              <a:t>6</a:t>
            </a:fld>
            <a:endParaRPr lang="en-US"/>
          </a:p>
        </p:txBody>
      </p:sp>
    </p:spTree>
    <p:extLst>
      <p:ext uri="{BB962C8B-B14F-4D97-AF65-F5344CB8AC3E}">
        <p14:creationId xmlns:p14="http://schemas.microsoft.com/office/powerpoint/2010/main" val="440369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that we don’t want basic science spending, deployment, or carbon price, but….</a:t>
            </a:r>
          </a:p>
        </p:txBody>
      </p:sp>
      <p:sp>
        <p:nvSpPr>
          <p:cNvPr id="4" name="Slide Number Placeholder 3"/>
          <p:cNvSpPr>
            <a:spLocks noGrp="1"/>
          </p:cNvSpPr>
          <p:nvPr>
            <p:ph type="sldNum" sz="quarter" idx="5"/>
          </p:nvPr>
        </p:nvSpPr>
        <p:spPr/>
        <p:txBody>
          <a:bodyPr/>
          <a:lstStyle/>
          <a:p>
            <a:fld id="{DF58AB94-8542-446D-B4B5-6EFCBEF72488}" type="slidenum">
              <a:rPr lang="en-US" smtClean="0"/>
              <a:t>7</a:t>
            </a:fld>
            <a:endParaRPr lang="en-US"/>
          </a:p>
        </p:txBody>
      </p:sp>
    </p:spTree>
    <p:extLst>
      <p:ext uri="{BB962C8B-B14F-4D97-AF65-F5344CB8AC3E}">
        <p14:creationId xmlns:p14="http://schemas.microsoft.com/office/powerpoint/2010/main" val="11615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to build political support in the US and perhaps to accelerate solutions</a:t>
            </a:r>
          </a:p>
        </p:txBody>
      </p:sp>
      <p:sp>
        <p:nvSpPr>
          <p:cNvPr id="4" name="Slide Number Placeholder 3"/>
          <p:cNvSpPr>
            <a:spLocks noGrp="1"/>
          </p:cNvSpPr>
          <p:nvPr>
            <p:ph type="sldNum" sz="quarter" idx="5"/>
          </p:nvPr>
        </p:nvSpPr>
        <p:spPr/>
        <p:txBody>
          <a:bodyPr/>
          <a:lstStyle/>
          <a:p>
            <a:fld id="{DF58AB94-8542-446D-B4B5-6EFCBEF72488}" type="slidenum">
              <a:rPr lang="en-US" smtClean="0"/>
              <a:t>8</a:t>
            </a:fld>
            <a:endParaRPr lang="en-US"/>
          </a:p>
        </p:txBody>
      </p:sp>
    </p:spTree>
    <p:extLst>
      <p:ext uri="{BB962C8B-B14F-4D97-AF65-F5344CB8AC3E}">
        <p14:creationId xmlns:p14="http://schemas.microsoft.com/office/powerpoint/2010/main" val="2457349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8AB94-8542-446D-B4B5-6EFCBEF72488}" type="slidenum">
              <a:rPr lang="en-US" smtClean="0"/>
              <a:t>9</a:t>
            </a:fld>
            <a:endParaRPr lang="en-US"/>
          </a:p>
        </p:txBody>
      </p:sp>
    </p:spTree>
    <p:extLst>
      <p:ext uri="{BB962C8B-B14F-4D97-AF65-F5344CB8AC3E}">
        <p14:creationId xmlns:p14="http://schemas.microsoft.com/office/powerpoint/2010/main" val="3830604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8AB94-8542-446D-B4B5-6EFCBEF72488}" type="slidenum">
              <a:rPr lang="en-US" smtClean="0"/>
              <a:t>10</a:t>
            </a:fld>
            <a:endParaRPr lang="en-US"/>
          </a:p>
        </p:txBody>
      </p:sp>
    </p:spTree>
    <p:extLst>
      <p:ext uri="{BB962C8B-B14F-4D97-AF65-F5344CB8AC3E}">
        <p14:creationId xmlns:p14="http://schemas.microsoft.com/office/powerpoint/2010/main" val="3729394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able of Contents Slide">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566400" cy="914400"/>
          </a:xfrm>
        </p:spPr>
        <p:txBody>
          <a:bodyPr>
            <a:normAutofit/>
          </a:bodyPr>
          <a:lstStyle>
            <a:lvl1pPr>
              <a:defRPr sz="3400">
                <a:latin typeface="Trade Gothic LT Std Bold" panose="020B08040505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12800" y="1600200"/>
            <a:ext cx="10566400" cy="4419600"/>
          </a:xfrm>
        </p:spPr>
        <p:txBody>
          <a:bodyPr>
            <a:normAutofit/>
          </a:bodyPr>
          <a:lstStyle>
            <a:lvl1pPr marL="347472" indent="-347472">
              <a:spcBef>
                <a:spcPts val="0"/>
              </a:spcBef>
              <a:spcAft>
                <a:spcPts val="3000"/>
              </a:spcAft>
              <a:buFont typeface="Wingdings" panose="05000000000000000000" pitchFamily="2" charset="2"/>
              <a:buChar char="§"/>
              <a:defRPr sz="2800" baseline="0">
                <a:solidFill>
                  <a:srgbClr val="1C5A7C"/>
                </a:solidFill>
                <a:latin typeface="Trade Gothic LT Std" panose="020B0503020502020204" pitchFamily="34" charset="0"/>
              </a:defRPr>
            </a:lvl1pPr>
            <a:lvl2pPr marL="640080" indent="-342900">
              <a:spcBef>
                <a:spcPts val="1800"/>
              </a:spcBef>
              <a:spcAft>
                <a:spcPts val="1200"/>
              </a:spcAft>
              <a:buClr>
                <a:srgbClr val="1C5A7C"/>
              </a:buClr>
              <a:buFont typeface="Wingdings" pitchFamily="2" charset="2"/>
              <a:buChar char="§"/>
              <a:defRPr sz="2000">
                <a:solidFill>
                  <a:srgbClr val="1C5A7C"/>
                </a:solidFill>
                <a:latin typeface="TradeGothic" pitchFamily="34" charset="0"/>
              </a:defRPr>
            </a:lvl2pPr>
            <a:lvl3pPr marL="685800" indent="0">
              <a:buFontTx/>
              <a:buNone/>
              <a:defRPr>
                <a:solidFill>
                  <a:srgbClr val="1C5A7C"/>
                </a:solidFill>
                <a:latin typeface="TradeGothic" pitchFamily="34" charset="0"/>
              </a:defRPr>
            </a:lvl3pPr>
            <a:lvl4pPr marL="896112" indent="0">
              <a:buFontTx/>
              <a:buNone/>
              <a:defRPr>
                <a:solidFill>
                  <a:srgbClr val="1C5A7C"/>
                </a:solidFill>
                <a:latin typeface="TradeGothic" pitchFamily="34" charset="0"/>
              </a:defRPr>
            </a:lvl4pPr>
            <a:lvl5pPr marL="1097280" indent="0">
              <a:buFontTx/>
              <a:buNone/>
              <a:defRPr>
                <a:solidFill>
                  <a:srgbClr val="1C5A7C"/>
                </a:solidFill>
                <a:latin typeface="TradeGothic" pitchFamily="34" charset="0"/>
              </a:defRPr>
            </a:lvl5pPr>
          </a:lstStyle>
          <a:p>
            <a:pPr lvl="0"/>
            <a:r>
              <a:rPr lang="en-US"/>
              <a:t>Edit Master text styles</a:t>
            </a:r>
          </a:p>
        </p:txBody>
      </p:sp>
      <p:cxnSp>
        <p:nvCxnSpPr>
          <p:cNvPr id="8" name="Straight Connector 7"/>
          <p:cNvCxnSpPr/>
          <p:nvPr userDrawn="1"/>
        </p:nvCxnSpPr>
        <p:spPr>
          <a:xfrm>
            <a:off x="812800" y="1295400"/>
            <a:ext cx="10566400" cy="0"/>
          </a:xfrm>
          <a:prstGeom prst="line">
            <a:avLst/>
          </a:prstGeom>
          <a:ln w="15875">
            <a:solidFill>
              <a:srgbClr val="1C5A7C"/>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812800" y="6096000"/>
            <a:ext cx="10566400" cy="0"/>
          </a:xfrm>
          <a:prstGeom prst="line">
            <a:avLst/>
          </a:prstGeom>
          <a:ln w="15875">
            <a:solidFill>
              <a:srgbClr val="1C5A7C"/>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2"/>
          </p:nvPr>
        </p:nvSpPr>
        <p:spPr>
          <a:xfrm>
            <a:off x="11049000" y="6382512"/>
            <a:ext cx="457200" cy="283389"/>
          </a:xfrm>
          <a:prstGeom prst="rect">
            <a:avLst/>
          </a:prstGeom>
        </p:spPr>
        <p:txBody>
          <a:bodyPr/>
          <a:lstStyle>
            <a:lvl1pPr>
              <a:defRPr sz="1600" b="0">
                <a:solidFill>
                  <a:srgbClr val="1C5A7C"/>
                </a:solidFill>
                <a:latin typeface="Trade Gothic LT Std" panose="020B0503020502020204" pitchFamily="34" charset="0"/>
              </a:defRPr>
            </a:lvl1pPr>
          </a:lstStyle>
          <a:p>
            <a:fld id="{B210F02F-3F4F-4BF0-9905-39922DDC03F6}" type="slidenum">
              <a:rPr lang="en-US" smtClean="0"/>
              <a:pPr/>
              <a:t>‹#›</a:t>
            </a:fld>
            <a:endParaRPr lang="en-US" dirty="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848600" y="6248400"/>
            <a:ext cx="3170040" cy="423328"/>
          </a:xfrm>
          <a:prstGeom prst="rect">
            <a:avLst/>
          </a:prstGeom>
        </p:spPr>
      </p:pic>
    </p:spTree>
    <p:extLst>
      <p:ext uri="{BB962C8B-B14F-4D97-AF65-F5344CB8AC3E}">
        <p14:creationId xmlns:p14="http://schemas.microsoft.com/office/powerpoint/2010/main" val="195383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566400" cy="914400"/>
          </a:xfrm>
        </p:spPr>
        <p:txBody>
          <a:bodyPr>
            <a:normAutofit/>
          </a:bodyPr>
          <a:lstStyle>
            <a:lvl1pPr>
              <a:defRPr sz="3400">
                <a:latin typeface="Trade Gothic LT Std Bold" panose="020B08040505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12800" y="1600200"/>
            <a:ext cx="10566400" cy="4419600"/>
          </a:xfrm>
        </p:spPr>
        <p:txBody>
          <a:bodyPr/>
          <a:lstStyle>
            <a:lvl1pPr marL="347472" indent="-347472">
              <a:spcAft>
                <a:spcPts val="1800"/>
              </a:spcAft>
              <a:buSzPct val="85000"/>
              <a:buFont typeface="Wingdings" panose="05000000000000000000" pitchFamily="2" charset="2"/>
              <a:buChar char="§"/>
              <a:defRPr sz="2800">
                <a:solidFill>
                  <a:srgbClr val="1C5A7C"/>
                </a:solidFill>
                <a:latin typeface="Trade Gothic LT Std" panose="020B0503020502020204" pitchFamily="34" charset="0"/>
              </a:defRPr>
            </a:lvl1pPr>
            <a:lvl2pPr marL="640080" indent="-274320">
              <a:spcBef>
                <a:spcPts val="0"/>
              </a:spcBef>
              <a:spcAft>
                <a:spcPts val="1800"/>
              </a:spcAft>
              <a:buClr>
                <a:srgbClr val="1C5A7C"/>
              </a:buClr>
              <a:buSzPct val="120000"/>
              <a:buFont typeface="Trade Gothic LT Std" panose="020B0503020502020204" pitchFamily="34" charset="0"/>
              <a:buChar char="–"/>
              <a:defRPr sz="2400" baseline="0">
                <a:solidFill>
                  <a:srgbClr val="1C5A7C"/>
                </a:solidFill>
                <a:latin typeface="Trade Gothic LT Std" panose="020B0503020502020204" pitchFamily="34" charset="0"/>
              </a:defRPr>
            </a:lvl2pPr>
            <a:lvl3pPr marL="685800" indent="0">
              <a:buFontTx/>
              <a:buNone/>
              <a:defRPr>
                <a:solidFill>
                  <a:srgbClr val="1C5A7C"/>
                </a:solidFill>
                <a:latin typeface="TradeGothic" pitchFamily="34" charset="0"/>
              </a:defRPr>
            </a:lvl3pPr>
            <a:lvl4pPr marL="896112" indent="0">
              <a:buFontTx/>
              <a:buNone/>
              <a:defRPr>
                <a:solidFill>
                  <a:srgbClr val="1C5A7C"/>
                </a:solidFill>
                <a:latin typeface="TradeGothic" pitchFamily="34" charset="0"/>
              </a:defRPr>
            </a:lvl4pPr>
            <a:lvl5pPr marL="1097280" indent="0">
              <a:buFontTx/>
              <a:buNone/>
              <a:defRPr>
                <a:solidFill>
                  <a:srgbClr val="1C5A7C"/>
                </a:solidFill>
                <a:latin typeface="TradeGothic" pitchFamily="34" charset="0"/>
              </a:defRPr>
            </a:lvl5pPr>
          </a:lstStyle>
          <a:p>
            <a:pPr lvl="0"/>
            <a:r>
              <a:rPr lang="en-US"/>
              <a:t>Edit Master text styles</a:t>
            </a:r>
          </a:p>
          <a:p>
            <a:pPr lvl="1"/>
            <a:r>
              <a:rPr lang="en-US"/>
              <a:t>Second level</a:t>
            </a:r>
          </a:p>
        </p:txBody>
      </p:sp>
      <p:cxnSp>
        <p:nvCxnSpPr>
          <p:cNvPr id="8" name="Straight Connector 7"/>
          <p:cNvCxnSpPr/>
          <p:nvPr userDrawn="1"/>
        </p:nvCxnSpPr>
        <p:spPr>
          <a:xfrm>
            <a:off x="812800" y="1295400"/>
            <a:ext cx="10566400" cy="0"/>
          </a:xfrm>
          <a:prstGeom prst="line">
            <a:avLst/>
          </a:prstGeom>
          <a:ln w="15875">
            <a:solidFill>
              <a:srgbClr val="1C5A7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12800" y="6096000"/>
            <a:ext cx="10566400" cy="0"/>
          </a:xfrm>
          <a:prstGeom prst="line">
            <a:avLst/>
          </a:prstGeom>
          <a:ln w="15875">
            <a:solidFill>
              <a:srgbClr val="1C5A7C"/>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848600" y="6248400"/>
            <a:ext cx="3170040" cy="423328"/>
          </a:xfrm>
          <a:prstGeom prst="rect">
            <a:avLst/>
          </a:prstGeom>
        </p:spPr>
      </p:pic>
      <p:sp>
        <p:nvSpPr>
          <p:cNvPr id="11" name="Slide Number Placeholder 5"/>
          <p:cNvSpPr>
            <a:spLocks noGrp="1"/>
          </p:cNvSpPr>
          <p:nvPr>
            <p:ph type="sldNum" sz="quarter" idx="12"/>
          </p:nvPr>
        </p:nvSpPr>
        <p:spPr>
          <a:xfrm>
            <a:off x="11049000" y="6382512"/>
            <a:ext cx="457200" cy="283389"/>
          </a:xfrm>
          <a:prstGeom prst="rect">
            <a:avLst/>
          </a:prstGeom>
        </p:spPr>
        <p:txBody>
          <a:bodyPr/>
          <a:lstStyle>
            <a:lvl1pPr>
              <a:defRPr sz="1600" b="0">
                <a:solidFill>
                  <a:srgbClr val="1C5A7C"/>
                </a:solidFill>
                <a:latin typeface="Trade Gothic LT Std" panose="020B0503020502020204" pitchFamily="34" charset="0"/>
              </a:defRPr>
            </a:lvl1pPr>
          </a:lstStyle>
          <a:p>
            <a:fld id="{B210F02F-3F4F-4BF0-9905-39922DDC03F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ide with Picture on Righ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566400" cy="914400"/>
          </a:xfrm>
        </p:spPr>
        <p:txBody>
          <a:bodyPr>
            <a:normAutofit/>
          </a:bodyPr>
          <a:lstStyle>
            <a:lvl1pPr>
              <a:defRPr sz="3400">
                <a:latin typeface="Trade Gothic LT Std Bold" panose="020B0804050502020204" pitchFamily="34" charset="0"/>
              </a:defRPr>
            </a:lvl1pPr>
          </a:lstStyle>
          <a:p>
            <a:r>
              <a:rPr lang="en-US"/>
              <a:t>Click to edit Master title style</a:t>
            </a:r>
            <a:endParaRPr lang="en-US" dirty="0"/>
          </a:p>
        </p:txBody>
      </p:sp>
      <p:sp>
        <p:nvSpPr>
          <p:cNvPr id="8" name="Content Placeholder 2"/>
          <p:cNvSpPr>
            <a:spLocks noGrp="1"/>
          </p:cNvSpPr>
          <p:nvPr>
            <p:ph idx="13"/>
          </p:nvPr>
        </p:nvSpPr>
        <p:spPr>
          <a:xfrm>
            <a:off x="4876800" y="1600200"/>
            <a:ext cx="6502400" cy="4419600"/>
          </a:xfrm>
        </p:spPr>
        <p:txBody>
          <a:bodyPr/>
          <a:lstStyle>
            <a:lvl1pPr marL="68580" indent="0">
              <a:buFontTx/>
              <a:buNone/>
              <a:defRPr lang="en-US" dirty="0" smtClean="0">
                <a:latin typeface="Trade Gothic LT Std" panose="020B0503020502020204" pitchFamily="34" charset="0"/>
              </a:defRPr>
            </a:lvl1pPr>
            <a:lvl2pPr marL="708660" indent="-342900">
              <a:buClr>
                <a:srgbClr val="1C5A7C"/>
              </a:buClr>
              <a:buFont typeface="Wingdings" pitchFamily="2" charset="2"/>
              <a:buChar char="§"/>
              <a:defRPr>
                <a:solidFill>
                  <a:srgbClr val="1C5A7C"/>
                </a:solidFill>
                <a:latin typeface="TradeGothic" pitchFamily="34" charset="0"/>
              </a:defRPr>
            </a:lvl2pPr>
            <a:lvl3pPr marL="685800" indent="0">
              <a:buFontTx/>
              <a:buNone/>
              <a:defRPr>
                <a:solidFill>
                  <a:srgbClr val="1C5A7C"/>
                </a:solidFill>
                <a:latin typeface="TradeGothic" pitchFamily="34" charset="0"/>
              </a:defRPr>
            </a:lvl3pPr>
            <a:lvl4pPr marL="896112" indent="0">
              <a:buFontTx/>
              <a:buNone/>
              <a:defRPr>
                <a:solidFill>
                  <a:srgbClr val="1C5A7C"/>
                </a:solidFill>
                <a:latin typeface="TradeGothic" pitchFamily="34" charset="0"/>
              </a:defRPr>
            </a:lvl4pPr>
            <a:lvl5pPr marL="1097280" indent="0">
              <a:buFontTx/>
              <a:buNone/>
              <a:defRPr>
                <a:solidFill>
                  <a:srgbClr val="1C5A7C"/>
                </a:solidFill>
                <a:latin typeface="TradeGothic" pitchFamily="34" charset="0"/>
              </a:defRPr>
            </a:lvl5pPr>
          </a:lstStyle>
          <a:p>
            <a:pPr lvl="0"/>
            <a:r>
              <a:rPr lang="en-US"/>
              <a:t>Edit Master text styles</a:t>
            </a:r>
          </a:p>
        </p:txBody>
      </p:sp>
      <p:cxnSp>
        <p:nvCxnSpPr>
          <p:cNvPr id="9" name="Straight Connector 8"/>
          <p:cNvCxnSpPr/>
          <p:nvPr userDrawn="1"/>
        </p:nvCxnSpPr>
        <p:spPr>
          <a:xfrm>
            <a:off x="812800" y="1295400"/>
            <a:ext cx="10566400" cy="0"/>
          </a:xfrm>
          <a:prstGeom prst="line">
            <a:avLst/>
          </a:prstGeom>
          <a:ln w="15875">
            <a:solidFill>
              <a:srgbClr val="1C5A7C"/>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812800" y="1600200"/>
            <a:ext cx="4064000" cy="4419600"/>
          </a:xfrm>
        </p:spPr>
        <p:txBody>
          <a:bodyPr/>
          <a:lstStyle>
            <a:lvl1pPr marL="347472" indent="-347472">
              <a:spcAft>
                <a:spcPts val="1800"/>
              </a:spcAft>
              <a:buSzPct val="85000"/>
              <a:buFont typeface="Wingdings" panose="05000000000000000000" pitchFamily="2" charset="2"/>
              <a:buChar char="§"/>
              <a:defRPr sz="2400">
                <a:solidFill>
                  <a:srgbClr val="1C5A7C"/>
                </a:solidFill>
                <a:latin typeface="Trade Gothic LT Std" panose="020B0503020502020204" pitchFamily="34" charset="0"/>
              </a:defRPr>
            </a:lvl1pPr>
            <a:lvl2pPr marL="640080" indent="-274320">
              <a:spcBef>
                <a:spcPts val="0"/>
              </a:spcBef>
              <a:spcAft>
                <a:spcPts val="1800"/>
              </a:spcAft>
              <a:buClr>
                <a:srgbClr val="1C5A7C"/>
              </a:buClr>
              <a:buSzPct val="120000"/>
              <a:buFontTx/>
              <a:buChar char="–"/>
              <a:defRPr sz="2000" baseline="0">
                <a:solidFill>
                  <a:srgbClr val="1C5A7C"/>
                </a:solidFill>
                <a:latin typeface="Trade Gothic LT Std" panose="020B0503020502020204" pitchFamily="34" charset="0"/>
              </a:defRPr>
            </a:lvl2pPr>
            <a:lvl3pPr marL="685800" indent="0">
              <a:buFontTx/>
              <a:buNone/>
              <a:defRPr>
                <a:solidFill>
                  <a:srgbClr val="1C5A7C"/>
                </a:solidFill>
                <a:latin typeface="TradeGothic" pitchFamily="34" charset="0"/>
              </a:defRPr>
            </a:lvl3pPr>
            <a:lvl4pPr marL="896112" indent="0">
              <a:buFontTx/>
              <a:buNone/>
              <a:defRPr>
                <a:solidFill>
                  <a:srgbClr val="1C5A7C"/>
                </a:solidFill>
                <a:latin typeface="TradeGothic" pitchFamily="34" charset="0"/>
              </a:defRPr>
            </a:lvl4pPr>
            <a:lvl5pPr marL="1097280" indent="0">
              <a:buFontTx/>
              <a:buNone/>
              <a:defRPr>
                <a:solidFill>
                  <a:srgbClr val="1C5A7C"/>
                </a:solidFill>
                <a:latin typeface="TradeGothic" pitchFamily="34" charset="0"/>
              </a:defRPr>
            </a:lvl5pPr>
          </a:lstStyle>
          <a:p>
            <a:pPr lvl="0"/>
            <a:r>
              <a:rPr lang="en-US"/>
              <a:t>Edit Master text styles</a:t>
            </a:r>
          </a:p>
          <a:p>
            <a:pPr lvl="1"/>
            <a:r>
              <a:rPr lang="en-US"/>
              <a:t>Second level</a:t>
            </a:r>
          </a:p>
        </p:txBody>
      </p:sp>
      <p:cxnSp>
        <p:nvCxnSpPr>
          <p:cNvPr id="10" name="Straight Connector 9"/>
          <p:cNvCxnSpPr/>
          <p:nvPr userDrawn="1"/>
        </p:nvCxnSpPr>
        <p:spPr>
          <a:xfrm>
            <a:off x="812800" y="6096000"/>
            <a:ext cx="10566400" cy="0"/>
          </a:xfrm>
          <a:prstGeom prst="line">
            <a:avLst/>
          </a:prstGeom>
          <a:ln w="15875">
            <a:solidFill>
              <a:srgbClr val="1C5A7C"/>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848600" y="6248400"/>
            <a:ext cx="3170040" cy="423328"/>
          </a:xfrm>
          <a:prstGeom prst="rect">
            <a:avLst/>
          </a:prstGeom>
        </p:spPr>
      </p:pic>
      <p:sp>
        <p:nvSpPr>
          <p:cNvPr id="15" name="Slide Number Placeholder 5"/>
          <p:cNvSpPr>
            <a:spLocks noGrp="1"/>
          </p:cNvSpPr>
          <p:nvPr>
            <p:ph type="sldNum" sz="quarter" idx="12"/>
          </p:nvPr>
        </p:nvSpPr>
        <p:spPr>
          <a:xfrm>
            <a:off x="11049000" y="6382512"/>
            <a:ext cx="457200" cy="283389"/>
          </a:xfrm>
          <a:prstGeom prst="rect">
            <a:avLst/>
          </a:prstGeom>
        </p:spPr>
        <p:txBody>
          <a:bodyPr/>
          <a:lstStyle>
            <a:lvl1pPr>
              <a:defRPr sz="1600" b="0">
                <a:solidFill>
                  <a:srgbClr val="1C5A7C"/>
                </a:solidFill>
                <a:latin typeface="Trade Gothic LT Std" panose="020B0503020502020204" pitchFamily="34" charset="0"/>
              </a:defRPr>
            </a:lvl1pPr>
          </a:lstStyle>
          <a:p>
            <a:fld id="{B210F02F-3F4F-4BF0-9905-39922DDC03F6}" type="slidenum">
              <a:rPr lang="en-US" smtClean="0"/>
              <a:pPr/>
              <a:t>‹#›</a:t>
            </a:fld>
            <a:endParaRPr lang="en-US" dirty="0"/>
          </a:p>
        </p:txBody>
      </p:sp>
    </p:spTree>
    <p:extLst>
      <p:ext uri="{BB962C8B-B14F-4D97-AF65-F5344CB8AC3E}">
        <p14:creationId xmlns:p14="http://schemas.microsoft.com/office/powerpoint/2010/main" val="1259036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049000" y="6338074"/>
            <a:ext cx="457200" cy="283389"/>
          </a:xfrm>
          <a:prstGeom prst="rect">
            <a:avLst/>
          </a:prstGeom>
        </p:spPr>
        <p:txBody>
          <a:bodyPr/>
          <a:lstStyle>
            <a:lvl1pPr>
              <a:defRPr sz="1600" b="0">
                <a:solidFill>
                  <a:srgbClr val="1C5A7C"/>
                </a:solidFill>
                <a:latin typeface="Trade Gothic LT Std" panose="020B0503020502020204" pitchFamily="34" charset="0"/>
              </a:defRPr>
            </a:lvl1pPr>
          </a:lstStyle>
          <a:p>
            <a:fld id="{B210F02F-3F4F-4BF0-9905-39922DDC03F6}" type="slidenum">
              <a:rPr lang="en-US" smtClean="0"/>
              <a:pPr/>
              <a:t>‹#›</a:t>
            </a:fld>
            <a:endParaRPr lang="en-US" dirty="0"/>
          </a:p>
        </p:txBody>
      </p:sp>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7735186" y="6248400"/>
            <a:ext cx="3170040" cy="423328"/>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2" r:id="rId2"/>
    <p:sldLayoutId id="2147483665" r:id="rId3"/>
  </p:sldLayoutIdLst>
  <p:hf hdr="0" ftr="0" dt="0"/>
  <p:txStyles>
    <p:titleStyle>
      <a:lvl1pPr algn="l" defTabSz="914400" rtl="0" eaLnBrk="1" latinLnBrk="0" hangingPunct="1">
        <a:spcBef>
          <a:spcPct val="0"/>
        </a:spcBef>
        <a:buNone/>
        <a:defRPr sz="4000" kern="1200">
          <a:solidFill>
            <a:srgbClr val="1C5A7C"/>
          </a:solidFill>
          <a:latin typeface="Trade Gothic LT Std" panose="020B05030205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7472" indent="-342900" algn="l" defTabSz="914400" rtl="0" eaLnBrk="1" latinLnBrk="0" hangingPunct="1">
        <a:lnSpc>
          <a:spcPct val="100000"/>
        </a:lnSpc>
        <a:spcBef>
          <a:spcPts val="0"/>
        </a:spcBef>
        <a:spcAft>
          <a:spcPts val="1800"/>
        </a:spcAft>
        <a:buClr>
          <a:srgbClr val="1C5A7C"/>
        </a:buClr>
        <a:buSzPct val="85000"/>
        <a:buFont typeface="Wingdings" panose="05000000000000000000" pitchFamily="2" charset="2"/>
        <a:buChar char="§"/>
        <a:defRPr sz="2800" kern="1200">
          <a:solidFill>
            <a:srgbClr val="1C5A7C"/>
          </a:solidFill>
          <a:latin typeface="Trade Gothic LT Std" panose="020B0503020502020204" pitchFamily="34" charset="0"/>
          <a:ea typeface="+mn-ea"/>
          <a:cs typeface="+mn-cs"/>
        </a:defRPr>
      </a:lvl1pPr>
      <a:lvl2pPr marL="640080" indent="-274320" algn="l" defTabSz="914400" rtl="0" eaLnBrk="1" latinLnBrk="0" hangingPunct="1">
        <a:spcBef>
          <a:spcPts val="0"/>
        </a:spcBef>
        <a:spcAft>
          <a:spcPts val="1800"/>
        </a:spcAft>
        <a:buClr>
          <a:srgbClr val="1C5A7C"/>
        </a:buClr>
        <a:buSzPct val="85000"/>
        <a:buFont typeface="Wingdings" pitchFamily="2" charset="2"/>
        <a:buChar char="§"/>
        <a:defRPr sz="2400" kern="1200">
          <a:solidFill>
            <a:srgbClr val="1C5A7C"/>
          </a:solidFill>
          <a:latin typeface="Trade Gothic LT Std" panose="020B0503020502020204" pitchFamily="34" charset="0"/>
          <a:ea typeface="+mn-ea"/>
          <a:cs typeface="+mn-cs"/>
        </a:defRPr>
      </a:lvl2pPr>
      <a:lvl3pPr marL="914400" indent="-228600" algn="l" defTabSz="914400" rtl="0" eaLnBrk="1" latinLnBrk="0" hangingPunct="1">
        <a:spcBef>
          <a:spcPts val="0"/>
        </a:spcBef>
        <a:spcAft>
          <a:spcPts val="1800"/>
        </a:spcAft>
        <a:buClr>
          <a:srgbClr val="1C5A7C"/>
        </a:buClr>
        <a:buSzPct val="85000"/>
        <a:buFont typeface="Wingdings" pitchFamily="2" charset="2"/>
        <a:buChar char="§"/>
        <a:defRPr sz="2000" kern="1200">
          <a:solidFill>
            <a:srgbClr val="1C5A7C"/>
          </a:solidFill>
          <a:latin typeface="Trade Gothic LT Std" panose="020B0503020502020204" pitchFamily="34" charset="0"/>
          <a:ea typeface="+mn-ea"/>
          <a:cs typeface="+mn-cs"/>
        </a:defRPr>
      </a:lvl3pPr>
      <a:lvl4pPr marL="1124712" indent="-228600" algn="l" defTabSz="914400" rtl="0" eaLnBrk="1" latinLnBrk="0" hangingPunct="1">
        <a:spcBef>
          <a:spcPts val="0"/>
        </a:spcBef>
        <a:spcAft>
          <a:spcPts val="1800"/>
        </a:spcAft>
        <a:buClr>
          <a:srgbClr val="1C5A7C"/>
        </a:buClr>
        <a:buSzPct val="85000"/>
        <a:buFont typeface="Wingdings" pitchFamily="2" charset="2"/>
        <a:buChar char="§"/>
        <a:defRPr sz="1800" kern="1200">
          <a:solidFill>
            <a:srgbClr val="1C5A7C"/>
          </a:solidFill>
          <a:latin typeface="Trade Gothic LT Std" panose="020B0503020502020204" pitchFamily="34" charset="0"/>
          <a:ea typeface="+mn-ea"/>
          <a:cs typeface="+mn-cs"/>
        </a:defRPr>
      </a:lvl4pPr>
      <a:lvl5pPr marL="1325880" indent="-228600" algn="l" defTabSz="914400" rtl="0" eaLnBrk="1" latinLnBrk="0" hangingPunct="1">
        <a:spcBef>
          <a:spcPts val="0"/>
        </a:spcBef>
        <a:spcAft>
          <a:spcPts val="600"/>
        </a:spcAft>
        <a:buClr>
          <a:srgbClr val="1C5A7C"/>
        </a:buClr>
        <a:buSzPct val="85000"/>
        <a:buFont typeface="Wingdings" pitchFamily="2" charset="2"/>
        <a:buChar char="§"/>
        <a:defRPr sz="1600" kern="1200" baseline="0">
          <a:solidFill>
            <a:srgbClr val="1C5A7C"/>
          </a:solidFill>
          <a:latin typeface="Trade Gothic LT Std" panose="020B0503020502020204"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itif.org/publications/2022/05/13/further-energizing-innovation-fiscal-year-2023"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hyperlink" Target="https://itif.org/publications/2022/05/13/energizing-innovation-fy-2023-interactive-dataviz"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ansnuclearcafe.org/2012/11/29/clinch-river-site-will-once-again-lead-nuclear-development/#sthash.ae5xkUds.dpbs" TargetMode="Externa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5A7C"/>
        </a:solidFill>
        <a:effectLst/>
      </p:bgPr>
    </p:bg>
    <p:spTree>
      <p:nvGrpSpPr>
        <p:cNvPr id="1" name=""/>
        <p:cNvGrpSpPr/>
        <p:nvPr/>
      </p:nvGrpSpPr>
      <p:grpSpPr>
        <a:xfrm>
          <a:off x="0" y="0"/>
          <a:ext cx="0" cy="0"/>
          <a:chOff x="0" y="0"/>
          <a:chExt cx="0" cy="0"/>
        </a:xfrm>
      </p:grpSpPr>
      <p:sp>
        <p:nvSpPr>
          <p:cNvPr id="5" name="Rectangle 4"/>
          <p:cNvSpPr/>
          <p:nvPr/>
        </p:nvSpPr>
        <p:spPr>
          <a:xfrm>
            <a:off x="-152400" y="5486400"/>
            <a:ext cx="124968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448800" y="5846445"/>
            <a:ext cx="2584486" cy="707886"/>
          </a:xfrm>
          <a:prstGeom prst="rect">
            <a:avLst/>
          </a:prstGeom>
        </p:spPr>
        <p:txBody>
          <a:bodyPr wrap="square">
            <a:spAutoFit/>
          </a:bodyPr>
          <a:lstStyle/>
          <a:p>
            <a:r>
              <a:rPr lang="en-US" sz="4000" b="1" dirty="0">
                <a:solidFill>
                  <a:srgbClr val="1C5A7C"/>
                </a:solidFill>
                <a:latin typeface="Trade Gothic LT Std Bold" panose="020B0804050502020204" pitchFamily="34" charset="0"/>
              </a:rPr>
              <a:t>@</a:t>
            </a:r>
            <a:r>
              <a:rPr lang="en-US" sz="4000" b="1" dirty="0" err="1">
                <a:solidFill>
                  <a:srgbClr val="1C5A7C"/>
                </a:solidFill>
                <a:latin typeface="Trade Gothic LT Std Bold" panose="020B0804050502020204" pitchFamily="34" charset="0"/>
              </a:rPr>
              <a:t>ITIFdc</a:t>
            </a:r>
            <a:r>
              <a:rPr lang="en-US" sz="4000" b="1" dirty="0">
                <a:solidFill>
                  <a:srgbClr val="1C5A7C"/>
                </a:solidFill>
                <a:latin typeface="Trade Gothic LT Std Bold" panose="020B0804050502020204" pitchFamily="34" charset="0"/>
              </a:rPr>
              <a:t> </a:t>
            </a:r>
            <a:endParaRPr lang="en-US" sz="4000" b="1" dirty="0">
              <a:latin typeface="Trade Gothic LT Std Bold" panose="020B0804050502020204" pitchFamily="34" charset="0"/>
            </a:endParaRPr>
          </a:p>
        </p:txBody>
      </p:sp>
      <p:cxnSp>
        <p:nvCxnSpPr>
          <p:cNvPr id="7" name="Straight Connector 6"/>
          <p:cNvCxnSpPr/>
          <p:nvPr/>
        </p:nvCxnSpPr>
        <p:spPr>
          <a:xfrm>
            <a:off x="-152400" y="5486400"/>
            <a:ext cx="12420600" cy="0"/>
          </a:xfrm>
          <a:prstGeom prst="line">
            <a:avLst/>
          </a:prstGeom>
          <a:ln w="50800">
            <a:solidFill>
              <a:srgbClr val="F98D29"/>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794666"/>
            <a:ext cx="4248150" cy="81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1166559" y="647178"/>
            <a:ext cx="9858882" cy="761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latin typeface="Trade Gothic LT Std Bold" panose="020B0804050502020204" pitchFamily="34" charset="0"/>
              </a:rPr>
              <a:t>The Impact of Recent Legislation on Energy and Climate Innovation Policy in the United States</a:t>
            </a:r>
          </a:p>
        </p:txBody>
      </p:sp>
      <p:sp>
        <p:nvSpPr>
          <p:cNvPr id="10" name="Subtitle 2"/>
          <p:cNvSpPr txBox="1">
            <a:spLocks/>
          </p:cNvSpPr>
          <p:nvPr/>
        </p:nvSpPr>
        <p:spPr>
          <a:xfrm>
            <a:off x="1752601" y="1981200"/>
            <a:ext cx="8229600" cy="2667000"/>
          </a:xfrm>
          <a:prstGeom prst="rect">
            <a:avLst/>
          </a:prstGeom>
        </p:spPr>
        <p:txBody>
          <a:bodyPr vert="horz" lIns="91440" tIns="45720" rIns="91440" bIns="45720" rtlCol="0">
            <a:normAutofit fontScale="92500" lnSpcReduction="10000"/>
          </a:bodyPr>
          <a:lstStyle>
            <a:lvl1pPr marL="68580" indent="0" algn="l" defTabSz="914400" rtl="0" eaLnBrk="1" latinLnBrk="0" hangingPunct="1">
              <a:spcBef>
                <a:spcPct val="20000"/>
              </a:spcBef>
              <a:buClr>
                <a:srgbClr val="1C5A7C"/>
              </a:buClr>
              <a:buSzPct val="76000"/>
              <a:buFontTx/>
              <a:buNone/>
              <a:defRPr sz="2400" kern="1200">
                <a:solidFill>
                  <a:srgbClr val="1C5A7C"/>
                </a:solidFill>
                <a:latin typeface="TradeGothic" pitchFamily="34" charset="0"/>
                <a:ea typeface="+mn-ea"/>
                <a:cs typeface="+mn-cs"/>
              </a:defRPr>
            </a:lvl1pPr>
            <a:lvl2pPr marL="708660" indent="-342900" algn="l" defTabSz="914400" rtl="0" eaLnBrk="1" latinLnBrk="0" hangingPunct="1">
              <a:spcBef>
                <a:spcPct val="20000"/>
              </a:spcBef>
              <a:buClr>
                <a:srgbClr val="1C5A7C"/>
              </a:buClr>
              <a:buSzPct val="76000"/>
              <a:buFont typeface="Wingdings" pitchFamily="2" charset="2"/>
              <a:buChar char="§"/>
              <a:defRPr sz="2200" kern="1200">
                <a:solidFill>
                  <a:srgbClr val="1C5A7C"/>
                </a:solidFill>
                <a:latin typeface="TradeGothic" pitchFamily="34" charset="0"/>
                <a:ea typeface="+mn-ea"/>
                <a:cs typeface="+mn-cs"/>
              </a:defRPr>
            </a:lvl2pPr>
            <a:lvl3pPr marL="685800" indent="0" algn="l" defTabSz="914400" rtl="0" eaLnBrk="1" latinLnBrk="0" hangingPunct="1">
              <a:spcBef>
                <a:spcPct val="20000"/>
              </a:spcBef>
              <a:buClr>
                <a:srgbClr val="1C5A7C"/>
              </a:buClr>
              <a:buSzPct val="76000"/>
              <a:buFontTx/>
              <a:buNone/>
              <a:defRPr sz="2000" kern="1200">
                <a:solidFill>
                  <a:srgbClr val="1C5A7C"/>
                </a:solidFill>
                <a:latin typeface="TradeGothic" pitchFamily="34" charset="0"/>
                <a:ea typeface="+mn-ea"/>
                <a:cs typeface="+mn-cs"/>
              </a:defRPr>
            </a:lvl3pPr>
            <a:lvl4pPr marL="896112" indent="0" algn="l" defTabSz="914400" rtl="0" eaLnBrk="1" latinLnBrk="0" hangingPunct="1">
              <a:spcBef>
                <a:spcPct val="20000"/>
              </a:spcBef>
              <a:buClr>
                <a:srgbClr val="1C5A7C"/>
              </a:buClr>
              <a:buSzPct val="76000"/>
              <a:buFontTx/>
              <a:buNone/>
              <a:defRPr sz="1800" kern="1200">
                <a:solidFill>
                  <a:srgbClr val="1C5A7C"/>
                </a:solidFill>
                <a:latin typeface="TradeGothic" pitchFamily="34" charset="0"/>
                <a:ea typeface="+mn-ea"/>
                <a:cs typeface="+mn-cs"/>
              </a:defRPr>
            </a:lvl4pPr>
            <a:lvl5pPr marL="1097280" indent="0" algn="l" defTabSz="914400" rtl="0" eaLnBrk="1" latinLnBrk="0" hangingPunct="1">
              <a:spcBef>
                <a:spcPct val="20000"/>
              </a:spcBef>
              <a:buClr>
                <a:srgbClr val="1C5A7C"/>
              </a:buClr>
              <a:buSzPct val="76000"/>
              <a:buFontTx/>
              <a:buNone/>
              <a:defRPr sz="1600" kern="1200" baseline="0">
                <a:solidFill>
                  <a:srgbClr val="1C5A7C"/>
                </a:solidFill>
                <a:latin typeface="TradeGothic"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ctr">
              <a:spcBef>
                <a:spcPct val="0"/>
              </a:spcBef>
            </a:pPr>
            <a:r>
              <a:rPr lang="en-US" sz="2800" dirty="0">
                <a:solidFill>
                  <a:schemeClr val="bg1"/>
                </a:solidFill>
                <a:latin typeface="Trade Gothic LT Std" panose="020B0503020502020204" pitchFamily="34" charset="0"/>
                <a:ea typeface="+mj-ea"/>
                <a:cs typeface="+mj-cs"/>
              </a:rPr>
              <a:t>David M. Hart</a:t>
            </a:r>
          </a:p>
          <a:p>
            <a:pPr algn="ctr">
              <a:spcBef>
                <a:spcPct val="0"/>
              </a:spcBef>
            </a:pPr>
            <a:r>
              <a:rPr lang="en-US" sz="2800" dirty="0">
                <a:solidFill>
                  <a:schemeClr val="bg1"/>
                </a:solidFill>
                <a:latin typeface="Trade Gothic LT Std" panose="020B0503020502020204" pitchFamily="34" charset="0"/>
                <a:ea typeface="+mj-ea"/>
                <a:cs typeface="+mj-cs"/>
              </a:rPr>
              <a:t>Senior Fellow, Center for Clean Energy Innovation, ITIF</a:t>
            </a:r>
          </a:p>
          <a:p>
            <a:pPr algn="ctr">
              <a:spcBef>
                <a:spcPct val="0"/>
              </a:spcBef>
            </a:pPr>
            <a:r>
              <a:rPr lang="en-US" sz="2800" dirty="0">
                <a:solidFill>
                  <a:schemeClr val="bg1"/>
                </a:solidFill>
                <a:latin typeface="Trade Gothic LT Std" panose="020B0503020502020204" pitchFamily="34" charset="0"/>
                <a:ea typeface="+mj-ea"/>
                <a:cs typeface="+mj-cs"/>
              </a:rPr>
              <a:t>Professor, Schar School, George Mason University</a:t>
            </a:r>
          </a:p>
          <a:p>
            <a:pPr algn="ctr">
              <a:spcBef>
                <a:spcPct val="0"/>
              </a:spcBef>
            </a:pPr>
            <a:r>
              <a:rPr lang="en-US" sz="2800" dirty="0">
                <a:solidFill>
                  <a:schemeClr val="bg1"/>
                </a:solidFill>
                <a:latin typeface="Trade Gothic LT Std" panose="020B0503020502020204" pitchFamily="34" charset="0"/>
                <a:ea typeface="+mj-ea"/>
                <a:cs typeface="+mj-cs"/>
              </a:rPr>
              <a:t>@ProfDavidHart</a:t>
            </a:r>
          </a:p>
          <a:p>
            <a:pPr algn="ctr">
              <a:spcBef>
                <a:spcPct val="0"/>
              </a:spcBef>
            </a:pPr>
            <a:endParaRPr lang="en-US" sz="2800" dirty="0">
              <a:solidFill>
                <a:srgbClr val="F98D29"/>
              </a:solidFill>
              <a:ea typeface="+mj-ea"/>
              <a:cs typeface="+mj-cs"/>
            </a:endParaRPr>
          </a:p>
          <a:p>
            <a:pPr algn="ctr">
              <a:spcBef>
                <a:spcPct val="0"/>
              </a:spcBef>
            </a:pPr>
            <a:r>
              <a:rPr lang="en-US" sz="2800" dirty="0">
                <a:solidFill>
                  <a:srgbClr val="F98D29"/>
                </a:solidFill>
                <a:latin typeface="Trade Gothic LT Std" panose="020B0503020502020204" pitchFamily="34" charset="0"/>
                <a:ea typeface="+mj-ea"/>
                <a:cs typeface="+mj-cs"/>
              </a:rPr>
              <a:t>STEPI</a:t>
            </a:r>
          </a:p>
          <a:p>
            <a:pPr algn="ctr">
              <a:spcBef>
                <a:spcPct val="0"/>
              </a:spcBef>
            </a:pPr>
            <a:r>
              <a:rPr lang="en-US" sz="2800" dirty="0">
                <a:solidFill>
                  <a:srgbClr val="F98D29"/>
                </a:solidFill>
                <a:latin typeface="Trade Gothic LT Std" panose="020B0503020502020204" pitchFamily="34" charset="0"/>
                <a:ea typeface="+mj-ea"/>
                <a:cs typeface="+mj-cs"/>
              </a:rPr>
              <a:t>November 1, 2022</a:t>
            </a:r>
          </a:p>
        </p:txBody>
      </p:sp>
      <p:pic>
        <p:nvPicPr>
          <p:cNvPr id="2" name="Picture 1">
            <a:extLst>
              <a:ext uri="{FF2B5EF4-FFF2-40B4-BE49-F238E27FC236}">
                <a16:creationId xmlns:a16="http://schemas.microsoft.com/office/drawing/2014/main" id="{F0232507-5D78-07F5-60B1-669B6B3EEE6F}"/>
              </a:ext>
            </a:extLst>
          </p:cNvPr>
          <p:cNvPicPr>
            <a:picLocks noChangeAspect="1"/>
          </p:cNvPicPr>
          <p:nvPr/>
        </p:nvPicPr>
        <p:blipFill>
          <a:blip r:embed="rId4"/>
          <a:stretch>
            <a:fillRect/>
          </a:stretch>
        </p:blipFill>
        <p:spPr>
          <a:xfrm>
            <a:off x="5334000" y="5560093"/>
            <a:ext cx="2719098" cy="1529015"/>
          </a:xfrm>
          <a:prstGeom prst="rect">
            <a:avLst/>
          </a:prstGeom>
        </p:spPr>
      </p:pic>
    </p:spTree>
    <p:extLst>
      <p:ext uri="{BB962C8B-B14F-4D97-AF65-F5344CB8AC3E}">
        <p14:creationId xmlns:p14="http://schemas.microsoft.com/office/powerpoint/2010/main" val="3534417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E656C-3551-4544-A068-E8829A8BA8E1}"/>
              </a:ext>
            </a:extLst>
          </p:cNvPr>
          <p:cNvSpPr>
            <a:spLocks noGrp="1"/>
          </p:cNvSpPr>
          <p:nvPr>
            <p:ph type="title"/>
          </p:nvPr>
        </p:nvSpPr>
        <p:spPr/>
        <p:txBody>
          <a:bodyPr>
            <a:normAutofit/>
          </a:bodyPr>
          <a:lstStyle/>
          <a:p>
            <a:r>
              <a:rPr lang="en-US" dirty="0">
                <a:latin typeface="Trade Gothic LT Std Bold"/>
              </a:rPr>
              <a:t>Annual Report on U.S. Energy RD&amp;D Spending</a:t>
            </a:r>
            <a:endParaRPr lang="en-US" dirty="0"/>
          </a:p>
        </p:txBody>
      </p:sp>
      <p:sp>
        <p:nvSpPr>
          <p:cNvPr id="5" name="Content Placeholder 4">
            <a:extLst>
              <a:ext uri="{FF2B5EF4-FFF2-40B4-BE49-F238E27FC236}">
                <a16:creationId xmlns:a16="http://schemas.microsoft.com/office/drawing/2014/main" id="{8F6784F5-5C9A-45F5-B55E-1CDF53C8255A}"/>
              </a:ext>
            </a:extLst>
          </p:cNvPr>
          <p:cNvSpPr>
            <a:spLocks noGrp="1"/>
          </p:cNvSpPr>
          <p:nvPr>
            <p:ph idx="1"/>
          </p:nvPr>
        </p:nvSpPr>
        <p:spPr>
          <a:xfrm>
            <a:off x="812800" y="1600200"/>
            <a:ext cx="6502400" cy="4411494"/>
          </a:xfrm>
        </p:spPr>
        <p:txBody>
          <a:bodyPr vert="horz" lIns="91440" tIns="45720" rIns="91440" bIns="45720" rtlCol="0" anchor="t">
            <a:normAutofit fontScale="92500"/>
          </a:bodyPr>
          <a:lstStyle/>
          <a:p>
            <a:pPr marL="347345" indent="-347345"/>
            <a:r>
              <a:rPr lang="en-US" dirty="0">
                <a:latin typeface="Trade Gothic LT Std"/>
              </a:rPr>
              <a:t>Overview with historical and comparative context.</a:t>
            </a:r>
          </a:p>
          <a:p>
            <a:pPr marL="347345" indent="-347345"/>
            <a:r>
              <a:rPr lang="en-US" dirty="0">
                <a:latin typeface="Trade Gothic LT Std"/>
              </a:rPr>
              <a:t>Discussion of programs and subprograms that make up the clean energy innovation budget.</a:t>
            </a:r>
          </a:p>
          <a:p>
            <a:pPr marL="347345" indent="-347345"/>
            <a:r>
              <a:rPr lang="en-US" dirty="0">
                <a:latin typeface="Trade Gothic LT Std"/>
              </a:rPr>
              <a:t>Interactive Data Visualization: A community resource.</a:t>
            </a:r>
          </a:p>
          <a:p>
            <a:pPr marL="639953" lvl="1" indent="-347345"/>
            <a:r>
              <a:rPr lang="en-US" dirty="0">
                <a:latin typeface="Trade Gothic LT Std"/>
              </a:rPr>
              <a:t>Recommendations for DOE and Congress.</a:t>
            </a:r>
          </a:p>
          <a:p>
            <a:pPr marL="639953" lvl="1" indent="-347345"/>
            <a:r>
              <a:rPr lang="en-US" dirty="0">
                <a:latin typeface="Trade Gothic LT Std"/>
              </a:rPr>
              <a:t>Updated throughout the FY23 cycle.</a:t>
            </a:r>
          </a:p>
          <a:p>
            <a:pPr marL="347345" indent="-347345"/>
            <a:r>
              <a:rPr lang="en-US" dirty="0">
                <a:latin typeface="Trade Gothic LT Std"/>
              </a:rPr>
              <a:t>Available here: </a:t>
            </a:r>
            <a:r>
              <a:rPr lang="en-US" dirty="0">
                <a:latin typeface="Trade Gothic LT Std"/>
                <a:hlinkClick r:id="rId3">
                  <a:extLst>
                    <a:ext uri="{A12FA001-AC4F-418D-AE19-62706E023703}">
                      <ahyp:hlinkClr xmlns:ahyp="http://schemas.microsoft.com/office/drawing/2018/hyperlinkcolor" val="tx"/>
                    </a:ext>
                  </a:extLst>
                </a:hlinkClick>
              </a:rPr>
              <a:t>report</a:t>
            </a:r>
            <a:r>
              <a:rPr lang="en-US" dirty="0">
                <a:latin typeface="Trade Gothic LT Std"/>
              </a:rPr>
              <a:t> &amp; </a:t>
            </a:r>
            <a:r>
              <a:rPr lang="en-US" dirty="0" err="1">
                <a:latin typeface="Trade Gothic LT Std"/>
                <a:hlinkClick r:id="rId4">
                  <a:extLst>
                    <a:ext uri="{A12FA001-AC4F-418D-AE19-62706E023703}">
                      <ahyp:hlinkClr xmlns:ahyp="http://schemas.microsoft.com/office/drawing/2018/hyperlinkcolor" val="tx"/>
                    </a:ext>
                  </a:extLst>
                </a:hlinkClick>
              </a:rPr>
              <a:t>dataviz</a:t>
            </a:r>
            <a:endParaRPr lang="en-US" dirty="0">
              <a:latin typeface="Trade Gothic LT Std"/>
            </a:endParaRPr>
          </a:p>
        </p:txBody>
      </p:sp>
      <p:pic>
        <p:nvPicPr>
          <p:cNvPr id="6" name="Picture 5" descr="Text&#10;&#10;Description automatically generated">
            <a:extLst>
              <a:ext uri="{FF2B5EF4-FFF2-40B4-BE49-F238E27FC236}">
                <a16:creationId xmlns:a16="http://schemas.microsoft.com/office/drawing/2014/main" id="{DEC180AC-69B1-6E47-5C2A-7D985DFA3CC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535" t="22952" r="7654" b="23408"/>
          <a:stretch/>
        </p:blipFill>
        <p:spPr>
          <a:xfrm>
            <a:off x="7683500" y="6159500"/>
            <a:ext cx="3441700" cy="698500"/>
          </a:xfrm>
          <a:prstGeom prst="rect">
            <a:avLst/>
          </a:prstGeom>
        </p:spPr>
      </p:pic>
      <p:sp>
        <p:nvSpPr>
          <p:cNvPr id="7" name="Slide Number Placeholder 3">
            <a:extLst>
              <a:ext uri="{FF2B5EF4-FFF2-40B4-BE49-F238E27FC236}">
                <a16:creationId xmlns:a16="http://schemas.microsoft.com/office/drawing/2014/main" id="{A06DCCA1-E060-6C81-8378-8CE9F544C9E7}"/>
              </a:ext>
            </a:extLst>
          </p:cNvPr>
          <p:cNvSpPr>
            <a:spLocks noGrp="1"/>
          </p:cNvSpPr>
          <p:nvPr>
            <p:ph type="sldNum" sz="quarter" idx="12"/>
          </p:nvPr>
        </p:nvSpPr>
        <p:spPr>
          <a:xfrm>
            <a:off x="11125200" y="6400800"/>
            <a:ext cx="711200" cy="283389"/>
          </a:xfrm>
          <a:prstGeom prst="rect">
            <a:avLst/>
          </a:prstGeom>
        </p:spPr>
        <p:txBody>
          <a:bodyPr/>
          <a:lstStyle/>
          <a:p>
            <a:r>
              <a:rPr lang="en-US" dirty="0"/>
              <a:t>2</a:t>
            </a:r>
          </a:p>
        </p:txBody>
      </p:sp>
      <p:pic>
        <p:nvPicPr>
          <p:cNvPr id="10" name="Content Placeholder 9">
            <a:extLst>
              <a:ext uri="{FF2B5EF4-FFF2-40B4-BE49-F238E27FC236}">
                <a16:creationId xmlns:a16="http://schemas.microsoft.com/office/drawing/2014/main" id="{2FFAF2F7-DFF7-D46F-A84B-C0B2AC6EC657}"/>
              </a:ext>
            </a:extLst>
          </p:cNvPr>
          <p:cNvPicPr>
            <a:picLocks noGrp="1" noChangeAspect="1"/>
          </p:cNvPicPr>
          <p:nvPr>
            <p:ph idx="13"/>
          </p:nvPr>
        </p:nvPicPr>
        <p:blipFill>
          <a:blip r:embed="rId6">
            <a:extLst>
              <a:ext uri="{28A0092B-C50C-407E-A947-70E740481C1C}">
                <a14:useLocalDpi xmlns:a14="http://schemas.microsoft.com/office/drawing/2010/main" val="0"/>
              </a:ext>
            </a:extLst>
          </a:blip>
          <a:srcRect/>
          <a:stretch/>
        </p:blipFill>
        <p:spPr>
          <a:xfrm rot="602318">
            <a:off x="7919584" y="1520142"/>
            <a:ext cx="2971458" cy="4312160"/>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48684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4CA2-7EE2-4615-BB7F-CCB17BEFCDD8}"/>
              </a:ext>
            </a:extLst>
          </p:cNvPr>
          <p:cNvSpPr>
            <a:spLocks noGrp="1"/>
          </p:cNvSpPr>
          <p:nvPr>
            <p:ph type="title"/>
          </p:nvPr>
        </p:nvSpPr>
        <p:spPr/>
        <p:txBody>
          <a:bodyPr/>
          <a:lstStyle/>
          <a:p>
            <a:r>
              <a:rPr lang="en-US" dirty="0">
                <a:latin typeface="Trade Gothic LT Std Bold"/>
              </a:rPr>
              <a:t>DOE is the Department of Everything, Not Just Energy</a:t>
            </a:r>
            <a:endParaRPr lang="en-US" dirty="0"/>
          </a:p>
        </p:txBody>
      </p:sp>
      <p:sp>
        <p:nvSpPr>
          <p:cNvPr id="4" name="Content Placeholder 3">
            <a:extLst>
              <a:ext uri="{FF2B5EF4-FFF2-40B4-BE49-F238E27FC236}">
                <a16:creationId xmlns:a16="http://schemas.microsoft.com/office/drawing/2014/main" id="{26C83F95-EEA0-4BE2-A04B-693C5A02B079}"/>
              </a:ext>
            </a:extLst>
          </p:cNvPr>
          <p:cNvSpPr>
            <a:spLocks noGrp="1"/>
          </p:cNvSpPr>
          <p:nvPr>
            <p:ph idx="1"/>
          </p:nvPr>
        </p:nvSpPr>
        <p:spPr>
          <a:xfrm>
            <a:off x="812800" y="1502924"/>
            <a:ext cx="5174744" cy="4419600"/>
          </a:xfrm>
        </p:spPr>
        <p:txBody>
          <a:bodyPr vert="horz" lIns="91440" tIns="45720" rIns="91440" bIns="45720" rtlCol="0" anchor="t">
            <a:normAutofit/>
          </a:bodyPr>
          <a:lstStyle/>
          <a:p>
            <a:pPr marL="347345" indent="-347345"/>
            <a:r>
              <a:rPr lang="en-US" dirty="0">
                <a:latin typeface="Trade Gothic LT Std"/>
              </a:rPr>
              <a:t>DOE has many functions: Energy RD&amp;D is just a small fraction.</a:t>
            </a:r>
            <a:endParaRPr lang="en-US" dirty="0"/>
          </a:p>
          <a:p>
            <a:pPr marL="347345" indent="-347345"/>
            <a:r>
              <a:rPr lang="en-US" dirty="0">
                <a:latin typeface="Trade Gothic LT Std"/>
              </a:rPr>
              <a:t>DOE's energy programs include both </a:t>
            </a:r>
            <a:r>
              <a:rPr lang="en-US" dirty="0">
                <a:solidFill>
                  <a:srgbClr val="F98D29"/>
                </a:solidFill>
                <a:latin typeface="Trade Gothic LT Std Bold" panose="020B0804050502020204" pitchFamily="34" charset="0"/>
              </a:rPr>
              <a:t>RD&amp;D </a:t>
            </a:r>
            <a:r>
              <a:rPr lang="en-US" dirty="0">
                <a:latin typeface="Trade Gothic LT Std" panose="00000500000000000000" pitchFamily="50" charset="0"/>
              </a:rPr>
              <a:t>(dark blue and orange)</a:t>
            </a:r>
            <a:r>
              <a:rPr lang="en-US" dirty="0">
                <a:solidFill>
                  <a:srgbClr val="F98D29"/>
                </a:solidFill>
                <a:latin typeface="Trade Gothic LT Std Bold" panose="020B0804050502020204" pitchFamily="34" charset="0"/>
              </a:rPr>
              <a:t> and non-RD&amp;D </a:t>
            </a:r>
            <a:r>
              <a:rPr lang="en-US" dirty="0">
                <a:latin typeface="Trade Gothic LT Std" panose="00000500000000000000" pitchFamily="50" charset="0"/>
              </a:rPr>
              <a:t>(light blue and orange)</a:t>
            </a:r>
            <a:r>
              <a:rPr lang="en-US" dirty="0">
                <a:solidFill>
                  <a:srgbClr val="F98D29"/>
                </a:solidFill>
                <a:latin typeface="Trade Gothic LT Std Bold" panose="020B0804050502020204" pitchFamily="34" charset="0"/>
              </a:rPr>
              <a:t> </a:t>
            </a:r>
            <a:r>
              <a:rPr lang="en-US" dirty="0">
                <a:latin typeface="Trade Gothic LT Std"/>
              </a:rPr>
              <a:t>functions.</a:t>
            </a:r>
          </a:p>
          <a:p>
            <a:pPr marL="347345" indent="-347345"/>
            <a:r>
              <a:rPr lang="en-US" dirty="0">
                <a:latin typeface="Trade Gothic LT Std"/>
              </a:rPr>
              <a:t>Energy RD&amp;D thus makes up </a:t>
            </a:r>
            <a:r>
              <a:rPr lang="en-US" dirty="0">
                <a:solidFill>
                  <a:srgbClr val="F98D29"/>
                </a:solidFill>
                <a:latin typeface="Trade Gothic LT Std Bold"/>
              </a:rPr>
              <a:t>only 19 percent</a:t>
            </a:r>
            <a:r>
              <a:rPr lang="en-US" b="1" dirty="0">
                <a:solidFill>
                  <a:srgbClr val="F98D29"/>
                </a:solidFill>
                <a:latin typeface="Trade Gothic LT Std"/>
              </a:rPr>
              <a:t> </a:t>
            </a:r>
            <a:r>
              <a:rPr lang="en-US" dirty="0">
                <a:latin typeface="Trade Gothic LT Std"/>
              </a:rPr>
              <a:t>of DOE’s total budget.</a:t>
            </a:r>
          </a:p>
        </p:txBody>
      </p:sp>
      <p:pic>
        <p:nvPicPr>
          <p:cNvPr id="10" name="Picture 9" descr="Text&#10;&#10;Description automatically generated">
            <a:extLst>
              <a:ext uri="{FF2B5EF4-FFF2-40B4-BE49-F238E27FC236}">
                <a16:creationId xmlns:a16="http://schemas.microsoft.com/office/drawing/2014/main" id="{8A95C36B-27E0-78AF-F91B-EEA3C69FFF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35" t="22952" r="7654" b="23408"/>
          <a:stretch/>
        </p:blipFill>
        <p:spPr>
          <a:xfrm>
            <a:off x="7683500" y="6159500"/>
            <a:ext cx="3441700" cy="698500"/>
          </a:xfrm>
          <a:prstGeom prst="rect">
            <a:avLst/>
          </a:prstGeom>
        </p:spPr>
      </p:pic>
      <p:sp>
        <p:nvSpPr>
          <p:cNvPr id="11" name="Slide Number Placeholder 3">
            <a:extLst>
              <a:ext uri="{FF2B5EF4-FFF2-40B4-BE49-F238E27FC236}">
                <a16:creationId xmlns:a16="http://schemas.microsoft.com/office/drawing/2014/main" id="{E6AF3956-49B7-5B54-13E1-A13D7773B244}"/>
              </a:ext>
            </a:extLst>
          </p:cNvPr>
          <p:cNvSpPr>
            <a:spLocks noGrp="1"/>
          </p:cNvSpPr>
          <p:nvPr>
            <p:ph type="sldNum" sz="quarter" idx="12"/>
          </p:nvPr>
        </p:nvSpPr>
        <p:spPr>
          <a:xfrm>
            <a:off x="11125200" y="6400800"/>
            <a:ext cx="711200" cy="283389"/>
          </a:xfrm>
          <a:prstGeom prst="rect">
            <a:avLst/>
          </a:prstGeom>
        </p:spPr>
        <p:txBody>
          <a:bodyPr/>
          <a:lstStyle/>
          <a:p>
            <a:r>
              <a:rPr lang="en-US" dirty="0"/>
              <a:t>4</a:t>
            </a:r>
          </a:p>
        </p:txBody>
      </p:sp>
      <p:pic>
        <p:nvPicPr>
          <p:cNvPr id="13" name="Picture 12" descr="Diagram&#10;&#10;Description automatically generated">
            <a:extLst>
              <a:ext uri="{FF2B5EF4-FFF2-40B4-BE49-F238E27FC236}">
                <a16:creationId xmlns:a16="http://schemas.microsoft.com/office/drawing/2014/main" id="{08E8823E-8302-10CC-B9F1-464FA62734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8" r="34349"/>
          <a:stretch/>
        </p:blipFill>
        <p:spPr>
          <a:xfrm>
            <a:off x="5987544" y="1338638"/>
            <a:ext cx="5410200" cy="4593411"/>
          </a:xfrm>
          <a:prstGeom prst="rect">
            <a:avLst/>
          </a:prstGeom>
        </p:spPr>
      </p:pic>
    </p:spTree>
    <p:extLst>
      <p:ext uri="{BB962C8B-B14F-4D97-AF65-F5344CB8AC3E}">
        <p14:creationId xmlns:p14="http://schemas.microsoft.com/office/powerpoint/2010/main" val="3020852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5D54-3089-4786-BEB4-2A9ED875E1DC}"/>
              </a:ext>
            </a:extLst>
          </p:cNvPr>
          <p:cNvSpPr>
            <a:spLocks noGrp="1"/>
          </p:cNvSpPr>
          <p:nvPr>
            <p:ph type="title"/>
          </p:nvPr>
        </p:nvSpPr>
        <p:spPr>
          <a:xfrm>
            <a:off x="812800" y="304800"/>
            <a:ext cx="10566400" cy="914400"/>
          </a:xfrm>
        </p:spPr>
        <p:txBody>
          <a:bodyPr anchor="b">
            <a:normAutofit fontScale="90000"/>
          </a:bodyPr>
          <a:lstStyle/>
          <a:p>
            <a:r>
              <a:rPr lang="en-US" dirty="0">
                <a:latin typeface="Trade Gothic LT Std Bold"/>
              </a:rPr>
              <a:t>2021: Bipartisan Support for Clean Energy Innovation Surging </a:t>
            </a:r>
          </a:p>
        </p:txBody>
      </p:sp>
      <p:pic>
        <p:nvPicPr>
          <p:cNvPr id="5" name="Content Placeholder 4" descr="A picture containing person, indoor&#10;&#10;Description automatically generated">
            <a:extLst>
              <a:ext uri="{FF2B5EF4-FFF2-40B4-BE49-F238E27FC236}">
                <a16:creationId xmlns:a16="http://schemas.microsoft.com/office/drawing/2014/main" id="{6C0342C5-68BF-4E84-9F0D-92BE8738278F}"/>
              </a:ext>
            </a:extLst>
          </p:cNvPr>
          <p:cNvPicPr>
            <a:picLocks noGrp="1" noChangeAspect="1"/>
          </p:cNvPicPr>
          <p:nvPr>
            <p:ph idx="1"/>
          </p:nvPr>
        </p:nvPicPr>
        <p:blipFill rotWithShape="1">
          <a:blip r:embed="rId3"/>
          <a:srcRect l="1653"/>
          <a:stretch/>
        </p:blipFill>
        <p:spPr>
          <a:xfrm>
            <a:off x="7315200" y="1600200"/>
            <a:ext cx="2514600" cy="2734628"/>
          </a:xfrm>
          <a:prstGeom prst="rect">
            <a:avLst/>
          </a:prstGeom>
          <a:noFill/>
        </p:spPr>
      </p:pic>
      <p:sp>
        <p:nvSpPr>
          <p:cNvPr id="4" name="Slide Number Placeholder 3">
            <a:extLst>
              <a:ext uri="{FF2B5EF4-FFF2-40B4-BE49-F238E27FC236}">
                <a16:creationId xmlns:a16="http://schemas.microsoft.com/office/drawing/2014/main" id="{B5DB2361-05CE-4928-BB33-D8FE44BC2864}"/>
              </a:ext>
            </a:extLst>
          </p:cNvPr>
          <p:cNvSpPr>
            <a:spLocks noGrp="1"/>
          </p:cNvSpPr>
          <p:nvPr>
            <p:ph type="sldNum" sz="quarter" idx="12"/>
          </p:nvPr>
        </p:nvSpPr>
        <p:spPr>
          <a:xfrm>
            <a:off x="11049000" y="6382512"/>
            <a:ext cx="457200" cy="283389"/>
          </a:xfrm>
        </p:spPr>
        <p:txBody>
          <a:bodyPr>
            <a:normAutofit/>
          </a:bodyPr>
          <a:lstStyle/>
          <a:p>
            <a:pPr>
              <a:lnSpc>
                <a:spcPct val="90000"/>
              </a:lnSpc>
              <a:spcAft>
                <a:spcPts val="600"/>
              </a:spcAft>
            </a:pPr>
            <a:fld id="{B210F02F-3F4F-4BF0-9905-39922DDC03F6}" type="slidenum">
              <a:rPr lang="en-US" sz="1200" smtClean="0"/>
              <a:pPr>
                <a:lnSpc>
                  <a:spcPct val="90000"/>
                </a:lnSpc>
                <a:spcAft>
                  <a:spcPts val="600"/>
                </a:spcAft>
              </a:pPr>
              <a:t>12</a:t>
            </a:fld>
            <a:endParaRPr lang="en-US" sz="1200"/>
          </a:p>
        </p:txBody>
      </p:sp>
      <p:sp>
        <p:nvSpPr>
          <p:cNvPr id="8" name="Rectangle 7">
            <a:extLst>
              <a:ext uri="{FF2B5EF4-FFF2-40B4-BE49-F238E27FC236}">
                <a16:creationId xmlns:a16="http://schemas.microsoft.com/office/drawing/2014/main" id="{AB40117E-A615-4C89-A0FA-B33FB301DD3B}"/>
              </a:ext>
            </a:extLst>
          </p:cNvPr>
          <p:cNvSpPr/>
          <p:nvPr/>
        </p:nvSpPr>
        <p:spPr>
          <a:xfrm>
            <a:off x="838200" y="1832545"/>
            <a:ext cx="6019800" cy="1243584"/>
          </a:xfrm>
          <a:prstGeom prst="rect">
            <a:avLst/>
          </a:prstGeom>
          <a:solidFill>
            <a:srgbClr val="D8EAF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91440" bIns="45720" rtlCol="0" anchor="ctr"/>
          <a:lstStyle/>
          <a:p>
            <a:r>
              <a:rPr lang="en-US" sz="2000" dirty="0">
                <a:solidFill>
                  <a:schemeClr val="tx1"/>
                </a:solidFill>
                <a:latin typeface="Trade Gothic LT Std"/>
              </a:rPr>
              <a:t>DOE energy RD&amp;D budgets </a:t>
            </a:r>
            <a:r>
              <a:rPr lang="en-US" sz="2000" dirty="0">
                <a:solidFill>
                  <a:schemeClr val="tx1"/>
                </a:solidFill>
                <a:latin typeface="Trade Gothic LT Std Bold"/>
              </a:rPr>
              <a:t>have increased by 40% </a:t>
            </a:r>
            <a:r>
              <a:rPr lang="en-US" sz="2000" dirty="0">
                <a:solidFill>
                  <a:schemeClr val="tx1"/>
                </a:solidFill>
                <a:latin typeface="Trade Gothic LT Std"/>
              </a:rPr>
              <a:t>over the past four years.</a:t>
            </a:r>
          </a:p>
        </p:txBody>
      </p:sp>
      <p:sp>
        <p:nvSpPr>
          <p:cNvPr id="9" name="Rectangle 8">
            <a:extLst>
              <a:ext uri="{FF2B5EF4-FFF2-40B4-BE49-F238E27FC236}">
                <a16:creationId xmlns:a16="http://schemas.microsoft.com/office/drawing/2014/main" id="{D95F0E21-28D3-460A-9C35-4D8A60F03609}"/>
              </a:ext>
            </a:extLst>
          </p:cNvPr>
          <p:cNvSpPr/>
          <p:nvPr/>
        </p:nvSpPr>
        <p:spPr>
          <a:xfrm>
            <a:off x="838200" y="3263232"/>
            <a:ext cx="6019800" cy="1243584"/>
          </a:xfrm>
          <a:prstGeom prst="rect">
            <a:avLst/>
          </a:prstGeom>
          <a:solidFill>
            <a:srgbClr val="D8EAF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chemeClr val="tx1"/>
                </a:solidFill>
                <a:latin typeface="Trade Gothic LT Std" panose="020B0503020502020204" pitchFamily="34" charset="0"/>
              </a:rPr>
              <a:t>Energy Act of 2020 reauthorized many DOE programs, and included measures sponsored by </a:t>
            </a:r>
            <a:r>
              <a:rPr lang="en-US" sz="2000" dirty="0">
                <a:solidFill>
                  <a:schemeClr val="tx1"/>
                </a:solidFill>
                <a:latin typeface="Trade Gothic LT Std Bold" panose="020B0804050502020204" pitchFamily="34" charset="0"/>
              </a:rPr>
              <a:t>100+ Members from both parties </a:t>
            </a:r>
          </a:p>
        </p:txBody>
      </p:sp>
      <p:sp>
        <p:nvSpPr>
          <p:cNvPr id="11" name="Rectangle 10">
            <a:extLst>
              <a:ext uri="{FF2B5EF4-FFF2-40B4-BE49-F238E27FC236}">
                <a16:creationId xmlns:a16="http://schemas.microsoft.com/office/drawing/2014/main" id="{87BA33F2-B494-424A-B8F8-ADFEFF648586}"/>
              </a:ext>
            </a:extLst>
          </p:cNvPr>
          <p:cNvSpPr/>
          <p:nvPr/>
        </p:nvSpPr>
        <p:spPr>
          <a:xfrm>
            <a:off x="838200" y="4693920"/>
            <a:ext cx="6019800" cy="1247020"/>
          </a:xfrm>
          <a:prstGeom prst="rect">
            <a:avLst/>
          </a:prstGeom>
          <a:solidFill>
            <a:srgbClr val="D8EAF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chemeClr val="tx1"/>
                </a:solidFill>
                <a:latin typeface="Trade Gothic LT Std" panose="020B0503020502020204" pitchFamily="34" charset="0"/>
              </a:rPr>
              <a:t>President Joe Biden has pledged to </a:t>
            </a:r>
            <a:r>
              <a:rPr lang="en-US" sz="2000" dirty="0">
                <a:solidFill>
                  <a:schemeClr val="tx1"/>
                </a:solidFill>
                <a:latin typeface="Trade Gothic LT Std Bold" panose="020B0804050502020204" pitchFamily="34" charset="0"/>
              </a:rPr>
              <a:t>quadruple government-wide clean energy RD&amp;D over four years</a:t>
            </a:r>
            <a:r>
              <a:rPr lang="en-US" sz="2000" dirty="0">
                <a:solidFill>
                  <a:schemeClr val="tx1"/>
                </a:solidFill>
                <a:latin typeface="Trade Gothic LT Std" panose="020B0503020502020204" pitchFamily="34" charset="0"/>
              </a:rPr>
              <a:t>.</a:t>
            </a:r>
          </a:p>
        </p:txBody>
      </p:sp>
      <p:pic>
        <p:nvPicPr>
          <p:cNvPr id="3" name="Picture 5" descr="A picture containing text, person, person, player&#10;&#10;Description automatically generated">
            <a:extLst>
              <a:ext uri="{FF2B5EF4-FFF2-40B4-BE49-F238E27FC236}">
                <a16:creationId xmlns:a16="http://schemas.microsoft.com/office/drawing/2014/main" id="{6493ECE0-572D-44C0-8401-92B4D7490DB6}"/>
              </a:ext>
            </a:extLst>
          </p:cNvPr>
          <p:cNvPicPr>
            <a:picLocks noChangeAspect="1"/>
          </p:cNvPicPr>
          <p:nvPr/>
        </p:nvPicPr>
        <p:blipFill>
          <a:blip r:embed="rId4"/>
          <a:stretch>
            <a:fillRect/>
          </a:stretch>
        </p:blipFill>
        <p:spPr>
          <a:xfrm>
            <a:off x="8388486" y="3070884"/>
            <a:ext cx="3626796" cy="1810593"/>
          </a:xfrm>
          <a:prstGeom prst="rect">
            <a:avLst/>
          </a:prstGeom>
        </p:spPr>
      </p:pic>
      <p:pic>
        <p:nvPicPr>
          <p:cNvPr id="6" name="Picture 6" descr="A picture containing text, person, indoor&#10;&#10;Description automatically generated">
            <a:extLst>
              <a:ext uri="{FF2B5EF4-FFF2-40B4-BE49-F238E27FC236}">
                <a16:creationId xmlns:a16="http://schemas.microsoft.com/office/drawing/2014/main" id="{482CF64F-B77B-4731-BBB4-81D967DDD1C3}"/>
              </a:ext>
            </a:extLst>
          </p:cNvPr>
          <p:cNvPicPr>
            <a:picLocks noChangeAspect="1"/>
          </p:cNvPicPr>
          <p:nvPr/>
        </p:nvPicPr>
        <p:blipFill>
          <a:blip r:embed="rId5"/>
          <a:stretch>
            <a:fillRect/>
          </a:stretch>
        </p:blipFill>
        <p:spPr>
          <a:xfrm>
            <a:off x="7318442" y="4417979"/>
            <a:ext cx="2743200" cy="1524000"/>
          </a:xfrm>
          <a:prstGeom prst="rect">
            <a:avLst/>
          </a:prstGeom>
        </p:spPr>
      </p:pic>
    </p:spTree>
    <p:extLst>
      <p:ext uri="{BB962C8B-B14F-4D97-AF65-F5344CB8AC3E}">
        <p14:creationId xmlns:p14="http://schemas.microsoft.com/office/powerpoint/2010/main" val="2131118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56E3C-88BD-4EC8-97B4-4F7C73B8B871}"/>
              </a:ext>
            </a:extLst>
          </p:cNvPr>
          <p:cNvSpPr>
            <a:spLocks noGrp="1"/>
          </p:cNvSpPr>
          <p:nvPr>
            <p:ph type="title"/>
          </p:nvPr>
        </p:nvSpPr>
        <p:spPr/>
        <p:txBody>
          <a:bodyPr>
            <a:normAutofit fontScale="90000"/>
          </a:bodyPr>
          <a:lstStyle/>
          <a:p>
            <a:r>
              <a:rPr lang="en-US" dirty="0"/>
              <a:t>Govt-Wide 3X Growth Proposed in </a:t>
            </a:r>
            <a:r>
              <a:rPr lang="en-US" i="1" dirty="0"/>
              <a:t>Energizing America </a:t>
            </a:r>
            <a:r>
              <a:rPr lang="en-US" dirty="0"/>
              <a:t>(2020)</a:t>
            </a:r>
          </a:p>
        </p:txBody>
      </p:sp>
      <p:pic>
        <p:nvPicPr>
          <p:cNvPr id="3" name="Picture 3" descr="Chart, line chart&#10;&#10;Description automatically generated">
            <a:extLst>
              <a:ext uri="{FF2B5EF4-FFF2-40B4-BE49-F238E27FC236}">
                <a16:creationId xmlns:a16="http://schemas.microsoft.com/office/drawing/2014/main" id="{D415E6F9-E07C-47FD-8334-71C7BC7144B0}"/>
              </a:ext>
            </a:extLst>
          </p:cNvPr>
          <p:cNvPicPr>
            <a:picLocks noGrp="1" noChangeAspect="1"/>
          </p:cNvPicPr>
          <p:nvPr>
            <p:ph idx="1"/>
          </p:nvPr>
        </p:nvPicPr>
        <p:blipFill>
          <a:blip r:embed="rId3"/>
          <a:stretch>
            <a:fillRect/>
          </a:stretch>
        </p:blipFill>
        <p:spPr>
          <a:xfrm>
            <a:off x="12084" y="2018250"/>
            <a:ext cx="9417043" cy="3733800"/>
          </a:xfrm>
        </p:spPr>
      </p:pic>
      <p:sp>
        <p:nvSpPr>
          <p:cNvPr id="5" name="Slide Number Placeholder 4">
            <a:extLst>
              <a:ext uri="{FF2B5EF4-FFF2-40B4-BE49-F238E27FC236}">
                <a16:creationId xmlns:a16="http://schemas.microsoft.com/office/drawing/2014/main" id="{4224DD3C-E926-47F8-8705-DE7EB0AC6EBE}"/>
              </a:ext>
            </a:extLst>
          </p:cNvPr>
          <p:cNvSpPr>
            <a:spLocks noGrp="1"/>
          </p:cNvSpPr>
          <p:nvPr>
            <p:ph type="sldNum" sz="quarter" idx="12"/>
          </p:nvPr>
        </p:nvSpPr>
        <p:spPr/>
        <p:txBody>
          <a:bodyPr/>
          <a:lstStyle/>
          <a:p>
            <a:fld id="{B210F02F-3F4F-4BF0-9905-39922DDC03F6}" type="slidenum">
              <a:rPr lang="en-US" smtClean="0"/>
              <a:pPr/>
              <a:t>13</a:t>
            </a:fld>
            <a:endParaRPr lang="en-US" dirty="0"/>
          </a:p>
        </p:txBody>
      </p:sp>
      <p:pic>
        <p:nvPicPr>
          <p:cNvPr id="4" name="Picture 3">
            <a:extLst>
              <a:ext uri="{FF2B5EF4-FFF2-40B4-BE49-F238E27FC236}">
                <a16:creationId xmlns:a16="http://schemas.microsoft.com/office/drawing/2014/main" id="{396DB467-4A19-8115-CF1C-AE670C2F2E96}"/>
              </a:ext>
            </a:extLst>
          </p:cNvPr>
          <p:cNvPicPr>
            <a:picLocks noChangeAspect="1"/>
          </p:cNvPicPr>
          <p:nvPr/>
        </p:nvPicPr>
        <p:blipFill>
          <a:blip r:embed="rId4"/>
          <a:stretch>
            <a:fillRect/>
          </a:stretch>
        </p:blipFill>
        <p:spPr>
          <a:xfrm>
            <a:off x="9284705" y="2057399"/>
            <a:ext cx="2513247" cy="3161556"/>
          </a:xfrm>
          <a:prstGeom prst="rect">
            <a:avLst/>
          </a:prstGeom>
        </p:spPr>
      </p:pic>
    </p:spTree>
    <p:extLst>
      <p:ext uri="{BB962C8B-B14F-4D97-AF65-F5344CB8AC3E}">
        <p14:creationId xmlns:p14="http://schemas.microsoft.com/office/powerpoint/2010/main" val="1298337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10566400" cy="914400"/>
          </a:xfrm>
        </p:spPr>
        <p:txBody>
          <a:bodyPr>
            <a:normAutofit/>
          </a:bodyPr>
          <a:lstStyle/>
          <a:p>
            <a:r>
              <a:rPr lang="en-US" sz="3400" dirty="0">
                <a:latin typeface="Trade Gothic LT Std Bold"/>
              </a:rPr>
              <a:t>Federal </a:t>
            </a:r>
            <a:r>
              <a:rPr lang="en-US" dirty="0">
                <a:latin typeface="Trade Gothic LT Std Bold"/>
              </a:rPr>
              <a:t>Energy </a:t>
            </a:r>
            <a:r>
              <a:rPr lang="en-US" sz="3400" dirty="0">
                <a:latin typeface="Trade Gothic LT Std Bold"/>
              </a:rPr>
              <a:t>R&amp;D </a:t>
            </a:r>
            <a:r>
              <a:rPr lang="en-US" dirty="0">
                <a:latin typeface="Trade Gothic LT Std Bold"/>
              </a:rPr>
              <a:t>Funding</a:t>
            </a:r>
            <a:r>
              <a:rPr lang="en-US" sz="3400" dirty="0">
                <a:latin typeface="Trade Gothic LT Std Bold"/>
              </a:rPr>
              <a:t>, FY 1978–2022</a:t>
            </a:r>
            <a:r>
              <a:rPr lang="en-US" dirty="0">
                <a:latin typeface="Trade Gothic LT Std Bold"/>
              </a:rPr>
              <a:t> </a:t>
            </a:r>
            <a:endParaRPr lang="en-US" sz="3400" dirty="0">
              <a:latin typeface="Trade Gothic LT Std Bold" panose="020B0804050502020204" pitchFamily="34" charset="0"/>
            </a:endParaRPr>
          </a:p>
        </p:txBody>
      </p:sp>
      <p:sp>
        <p:nvSpPr>
          <p:cNvPr id="6" name="Slide Number Placeholder 3"/>
          <p:cNvSpPr>
            <a:spLocks noGrp="1"/>
          </p:cNvSpPr>
          <p:nvPr>
            <p:ph type="sldNum" sz="quarter" idx="12"/>
          </p:nvPr>
        </p:nvSpPr>
        <p:spPr>
          <a:xfrm>
            <a:off x="11125200" y="6400800"/>
            <a:ext cx="711200" cy="283389"/>
          </a:xfrm>
        </p:spPr>
        <p:txBody>
          <a:bodyPr/>
          <a:lstStyle/>
          <a:p>
            <a:fld id="{B210F02F-3F4F-4BF0-9905-39922DDC03F6}" type="slidenum">
              <a:rPr lang="en-US" smtClean="0"/>
              <a:pPr/>
              <a:t>14</a:t>
            </a:fld>
            <a:endParaRPr lang="en-US" dirty="0"/>
          </a:p>
        </p:txBody>
      </p:sp>
      <p:pic>
        <p:nvPicPr>
          <p:cNvPr id="10" name="Picture 9" descr="Chart, histogram&#10;&#10;Description automatically generated">
            <a:extLst>
              <a:ext uri="{FF2B5EF4-FFF2-40B4-BE49-F238E27FC236}">
                <a16:creationId xmlns:a16="http://schemas.microsoft.com/office/drawing/2014/main" id="{BC70E0DE-ECBB-71AA-1740-C96C5E688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345290"/>
            <a:ext cx="10210800" cy="4718538"/>
          </a:xfrm>
          <a:prstGeom prst="rect">
            <a:avLst/>
          </a:prstGeom>
        </p:spPr>
      </p:pic>
    </p:spTree>
    <p:extLst>
      <p:ext uri="{BB962C8B-B14F-4D97-AF65-F5344CB8AC3E}">
        <p14:creationId xmlns:p14="http://schemas.microsoft.com/office/powerpoint/2010/main" val="2814160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C52F2-FECB-6133-5151-762839293607}"/>
              </a:ext>
            </a:extLst>
          </p:cNvPr>
          <p:cNvSpPr>
            <a:spLocks noGrp="1"/>
          </p:cNvSpPr>
          <p:nvPr>
            <p:ph type="title"/>
          </p:nvPr>
        </p:nvSpPr>
        <p:spPr/>
        <p:txBody>
          <a:bodyPr/>
          <a:lstStyle/>
          <a:p>
            <a:r>
              <a:rPr lang="en-US" dirty="0"/>
              <a:t>Congressional Favorite: Carbon Dioxide Removal</a:t>
            </a:r>
          </a:p>
        </p:txBody>
      </p:sp>
      <p:pic>
        <p:nvPicPr>
          <p:cNvPr id="6" name="Content Placeholder 5">
            <a:extLst>
              <a:ext uri="{FF2B5EF4-FFF2-40B4-BE49-F238E27FC236}">
                <a16:creationId xmlns:a16="http://schemas.microsoft.com/office/drawing/2014/main" id="{3CFDA430-2246-F3C4-9A61-DA20E9F29887}"/>
              </a:ext>
            </a:extLst>
          </p:cNvPr>
          <p:cNvPicPr>
            <a:picLocks noGrp="1" noChangeAspect="1"/>
          </p:cNvPicPr>
          <p:nvPr>
            <p:ph idx="1"/>
          </p:nvPr>
        </p:nvPicPr>
        <p:blipFill>
          <a:blip r:embed="rId3"/>
          <a:stretch>
            <a:fillRect/>
          </a:stretch>
        </p:blipFill>
        <p:spPr>
          <a:xfrm>
            <a:off x="1905000" y="1600199"/>
            <a:ext cx="7428687" cy="5070259"/>
          </a:xfrm>
        </p:spPr>
      </p:pic>
      <p:sp>
        <p:nvSpPr>
          <p:cNvPr id="4" name="Slide Number Placeholder 3">
            <a:extLst>
              <a:ext uri="{FF2B5EF4-FFF2-40B4-BE49-F238E27FC236}">
                <a16:creationId xmlns:a16="http://schemas.microsoft.com/office/drawing/2014/main" id="{306407DF-25FD-E789-38E8-7ED609872E47}"/>
              </a:ext>
            </a:extLst>
          </p:cNvPr>
          <p:cNvSpPr>
            <a:spLocks noGrp="1"/>
          </p:cNvSpPr>
          <p:nvPr>
            <p:ph type="sldNum" sz="quarter" idx="12"/>
          </p:nvPr>
        </p:nvSpPr>
        <p:spPr/>
        <p:txBody>
          <a:bodyPr/>
          <a:lstStyle/>
          <a:p>
            <a:fld id="{B210F02F-3F4F-4BF0-9905-39922DDC03F6}" type="slidenum">
              <a:rPr lang="en-US" smtClean="0"/>
              <a:pPr/>
              <a:t>15</a:t>
            </a:fld>
            <a:endParaRPr lang="en-US" dirty="0"/>
          </a:p>
        </p:txBody>
      </p:sp>
    </p:spTree>
    <p:extLst>
      <p:ext uri="{BB962C8B-B14F-4D97-AF65-F5344CB8AC3E}">
        <p14:creationId xmlns:p14="http://schemas.microsoft.com/office/powerpoint/2010/main" val="1401654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FEB4-6DDD-63C3-A537-73645EECABDC}"/>
              </a:ext>
            </a:extLst>
          </p:cNvPr>
          <p:cNvSpPr>
            <a:spLocks noGrp="1"/>
          </p:cNvSpPr>
          <p:nvPr>
            <p:ph type="title"/>
          </p:nvPr>
        </p:nvSpPr>
        <p:spPr/>
        <p:txBody>
          <a:bodyPr/>
          <a:lstStyle/>
          <a:p>
            <a:r>
              <a:rPr lang="en-US" dirty="0"/>
              <a:t>Congressional Dis-Favorite: Building Technologies </a:t>
            </a:r>
          </a:p>
        </p:txBody>
      </p:sp>
      <p:pic>
        <p:nvPicPr>
          <p:cNvPr id="6" name="Content Placeholder 5">
            <a:extLst>
              <a:ext uri="{FF2B5EF4-FFF2-40B4-BE49-F238E27FC236}">
                <a16:creationId xmlns:a16="http://schemas.microsoft.com/office/drawing/2014/main" id="{468F5E46-D912-BE6A-1653-55EBCA00B49F}"/>
              </a:ext>
            </a:extLst>
          </p:cNvPr>
          <p:cNvPicPr>
            <a:picLocks noGrp="1" noChangeAspect="1"/>
          </p:cNvPicPr>
          <p:nvPr>
            <p:ph idx="1"/>
          </p:nvPr>
        </p:nvPicPr>
        <p:blipFill>
          <a:blip r:embed="rId3"/>
          <a:stretch>
            <a:fillRect/>
          </a:stretch>
        </p:blipFill>
        <p:spPr>
          <a:xfrm>
            <a:off x="2286000" y="1407215"/>
            <a:ext cx="7335547" cy="5283005"/>
          </a:xfrm>
        </p:spPr>
      </p:pic>
      <p:sp>
        <p:nvSpPr>
          <p:cNvPr id="4" name="Slide Number Placeholder 3">
            <a:extLst>
              <a:ext uri="{FF2B5EF4-FFF2-40B4-BE49-F238E27FC236}">
                <a16:creationId xmlns:a16="http://schemas.microsoft.com/office/drawing/2014/main" id="{3454DFED-6A2A-379A-6372-AE62687CA4F2}"/>
              </a:ext>
            </a:extLst>
          </p:cNvPr>
          <p:cNvSpPr>
            <a:spLocks noGrp="1"/>
          </p:cNvSpPr>
          <p:nvPr>
            <p:ph type="sldNum" sz="quarter" idx="12"/>
          </p:nvPr>
        </p:nvSpPr>
        <p:spPr/>
        <p:txBody>
          <a:bodyPr/>
          <a:lstStyle/>
          <a:p>
            <a:fld id="{B210F02F-3F4F-4BF0-9905-39922DDC03F6}" type="slidenum">
              <a:rPr lang="en-US" smtClean="0"/>
              <a:pPr/>
              <a:t>16</a:t>
            </a:fld>
            <a:endParaRPr lang="en-US" dirty="0"/>
          </a:p>
        </p:txBody>
      </p:sp>
    </p:spTree>
    <p:extLst>
      <p:ext uri="{BB962C8B-B14F-4D97-AF65-F5344CB8AC3E}">
        <p14:creationId xmlns:p14="http://schemas.microsoft.com/office/powerpoint/2010/main" val="1406104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10566400" cy="914400"/>
          </a:xfrm>
        </p:spPr>
        <p:txBody>
          <a:bodyPr>
            <a:normAutofit/>
          </a:bodyPr>
          <a:lstStyle/>
          <a:p>
            <a:r>
              <a:rPr lang="en-US" sz="3400" dirty="0">
                <a:latin typeface="Trade Gothic LT Std Bold" panose="020B0804050502020204" pitchFamily="34" charset="0"/>
              </a:rPr>
              <a:t>Contents</a:t>
            </a:r>
            <a:r>
              <a:rPr lang="en-US" sz="3400" dirty="0"/>
              <a:t> </a:t>
            </a:r>
          </a:p>
        </p:txBody>
      </p:sp>
      <p:sp>
        <p:nvSpPr>
          <p:cNvPr id="3" name="Content Placeholder 2"/>
          <p:cNvSpPr>
            <a:spLocks noGrp="1"/>
          </p:cNvSpPr>
          <p:nvPr>
            <p:ph idx="1"/>
          </p:nvPr>
        </p:nvSpPr>
        <p:spPr>
          <a:xfrm>
            <a:off x="838200" y="1447800"/>
            <a:ext cx="10515600" cy="4724400"/>
          </a:xfrm>
        </p:spPr>
        <p:txBody>
          <a:bodyPr>
            <a:normAutofit/>
          </a:bodyPr>
          <a:lstStyle/>
          <a:p>
            <a:pPr marL="461963" indent="0">
              <a:buNone/>
            </a:pPr>
            <a:r>
              <a:rPr lang="en-US" dirty="0"/>
              <a:t>The End of Magical Thinking (At Least for Now)?</a:t>
            </a:r>
          </a:p>
          <a:p>
            <a:pPr marL="461963" indent="0">
              <a:buNone/>
            </a:pPr>
            <a:r>
              <a:rPr lang="en-US" dirty="0"/>
              <a:t>Federal Energy RD&amp;D Funding</a:t>
            </a:r>
          </a:p>
          <a:p>
            <a:pPr marL="461963" indent="0">
              <a:buNone/>
            </a:pPr>
            <a:r>
              <a:rPr lang="en-US" dirty="0">
                <a:solidFill>
                  <a:srgbClr val="F98D29"/>
                </a:solidFill>
              </a:rPr>
              <a:t>Bipartisan Infrastructure Law and OCED</a:t>
            </a:r>
          </a:p>
          <a:p>
            <a:pPr marL="461963" indent="0">
              <a:buNone/>
            </a:pPr>
            <a:r>
              <a:rPr lang="en-US" dirty="0"/>
              <a:t>CHIPS Plus Science and FESI</a:t>
            </a:r>
          </a:p>
          <a:p>
            <a:pPr marL="461963" indent="0">
              <a:buNone/>
            </a:pPr>
            <a:r>
              <a:rPr lang="en-US" dirty="0"/>
              <a:t>Inflation Reduction Act</a:t>
            </a:r>
          </a:p>
          <a:p>
            <a:pPr marL="461963" indent="0">
              <a:buNone/>
            </a:pPr>
            <a:r>
              <a:rPr lang="en-US" dirty="0"/>
              <a:t>What Happens Next?</a:t>
            </a:r>
          </a:p>
        </p:txBody>
      </p:sp>
      <p:sp>
        <p:nvSpPr>
          <p:cNvPr id="11" name="TextBox 10"/>
          <p:cNvSpPr txBox="1"/>
          <p:nvPr/>
        </p:nvSpPr>
        <p:spPr>
          <a:xfrm>
            <a:off x="838200" y="1539815"/>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1</a:t>
            </a:r>
          </a:p>
        </p:txBody>
      </p:sp>
      <p:sp>
        <p:nvSpPr>
          <p:cNvPr id="12" name="TextBox 11"/>
          <p:cNvSpPr txBox="1"/>
          <p:nvPr/>
        </p:nvSpPr>
        <p:spPr>
          <a:xfrm>
            <a:off x="838200" y="2373868"/>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2</a:t>
            </a:r>
          </a:p>
        </p:txBody>
      </p:sp>
      <p:sp>
        <p:nvSpPr>
          <p:cNvPr id="13" name="TextBox 12"/>
          <p:cNvSpPr txBox="1"/>
          <p:nvPr/>
        </p:nvSpPr>
        <p:spPr>
          <a:xfrm>
            <a:off x="838200" y="3124200"/>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3</a:t>
            </a:r>
          </a:p>
        </p:txBody>
      </p:sp>
      <p:sp>
        <p:nvSpPr>
          <p:cNvPr id="18" name="Slide Number Placeholder 3"/>
          <p:cNvSpPr>
            <a:spLocks noGrp="1"/>
          </p:cNvSpPr>
          <p:nvPr>
            <p:ph type="sldNum" sz="quarter" idx="12"/>
          </p:nvPr>
        </p:nvSpPr>
        <p:spPr>
          <a:xfrm>
            <a:off x="11125200" y="6400800"/>
            <a:ext cx="711200" cy="283389"/>
          </a:xfrm>
          <a:prstGeom prst="rect">
            <a:avLst/>
          </a:prstGeom>
        </p:spPr>
        <p:txBody>
          <a:bodyPr/>
          <a:lstStyle/>
          <a:p>
            <a:fld id="{B210F02F-3F4F-4BF0-9905-39922DDC03F6}" type="slidenum">
              <a:rPr lang="en-US" smtClean="0"/>
              <a:pPr/>
              <a:t>17</a:t>
            </a:fld>
            <a:endParaRPr lang="en-US" dirty="0"/>
          </a:p>
        </p:txBody>
      </p:sp>
      <p:sp>
        <p:nvSpPr>
          <p:cNvPr id="4" name="TextBox 3">
            <a:extLst>
              <a:ext uri="{FF2B5EF4-FFF2-40B4-BE49-F238E27FC236}">
                <a16:creationId xmlns:a16="http://schemas.microsoft.com/office/drawing/2014/main" id="{1979387B-5A7E-F485-DE34-24620DC7E83A}"/>
              </a:ext>
            </a:extLst>
          </p:cNvPr>
          <p:cNvSpPr txBox="1"/>
          <p:nvPr/>
        </p:nvSpPr>
        <p:spPr>
          <a:xfrm>
            <a:off x="838200" y="4731922"/>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5</a:t>
            </a:r>
          </a:p>
        </p:txBody>
      </p:sp>
      <p:sp>
        <p:nvSpPr>
          <p:cNvPr id="5" name="TextBox 4">
            <a:extLst>
              <a:ext uri="{FF2B5EF4-FFF2-40B4-BE49-F238E27FC236}">
                <a16:creationId xmlns:a16="http://schemas.microsoft.com/office/drawing/2014/main" id="{5DDEF104-61FB-9DA0-B9DD-F635AA2E7E16}"/>
              </a:ext>
            </a:extLst>
          </p:cNvPr>
          <p:cNvSpPr txBox="1"/>
          <p:nvPr/>
        </p:nvSpPr>
        <p:spPr>
          <a:xfrm>
            <a:off x="838200" y="3998170"/>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4</a:t>
            </a:r>
          </a:p>
        </p:txBody>
      </p:sp>
      <p:sp>
        <p:nvSpPr>
          <p:cNvPr id="6" name="TextBox 5">
            <a:extLst>
              <a:ext uri="{FF2B5EF4-FFF2-40B4-BE49-F238E27FC236}">
                <a16:creationId xmlns:a16="http://schemas.microsoft.com/office/drawing/2014/main" id="{58585E7E-E75A-50D8-53DD-AAF131C06722}"/>
              </a:ext>
            </a:extLst>
          </p:cNvPr>
          <p:cNvSpPr txBox="1"/>
          <p:nvPr/>
        </p:nvSpPr>
        <p:spPr>
          <a:xfrm>
            <a:off x="838200" y="5562600"/>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6</a:t>
            </a:r>
          </a:p>
        </p:txBody>
      </p:sp>
    </p:spTree>
    <p:extLst>
      <p:ext uri="{BB962C8B-B14F-4D97-AF65-F5344CB8AC3E}">
        <p14:creationId xmlns:p14="http://schemas.microsoft.com/office/powerpoint/2010/main" val="3781281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C29B1-7038-37EF-3292-B50CD92FAE8E}"/>
              </a:ext>
            </a:extLst>
          </p:cNvPr>
          <p:cNvSpPr>
            <a:spLocks noGrp="1"/>
          </p:cNvSpPr>
          <p:nvPr>
            <p:ph type="title"/>
          </p:nvPr>
        </p:nvSpPr>
        <p:spPr/>
        <p:txBody>
          <a:bodyPr/>
          <a:lstStyle/>
          <a:p>
            <a:r>
              <a:rPr lang="en-US" dirty="0"/>
              <a:t>Bipartisan Infrastructure Law Overview</a:t>
            </a:r>
          </a:p>
        </p:txBody>
      </p:sp>
      <p:sp>
        <p:nvSpPr>
          <p:cNvPr id="3" name="Content Placeholder 2">
            <a:extLst>
              <a:ext uri="{FF2B5EF4-FFF2-40B4-BE49-F238E27FC236}">
                <a16:creationId xmlns:a16="http://schemas.microsoft.com/office/drawing/2014/main" id="{B400DFBE-04F0-FC89-2DA2-7161719A563A}"/>
              </a:ext>
            </a:extLst>
          </p:cNvPr>
          <p:cNvSpPr>
            <a:spLocks noGrp="1"/>
          </p:cNvSpPr>
          <p:nvPr>
            <p:ph idx="1"/>
          </p:nvPr>
        </p:nvSpPr>
        <p:spPr>
          <a:xfrm>
            <a:off x="812800" y="1591056"/>
            <a:ext cx="10566400" cy="4419600"/>
          </a:xfrm>
        </p:spPr>
        <p:txBody>
          <a:bodyPr>
            <a:normAutofit fontScale="92500" lnSpcReduction="10000"/>
          </a:bodyPr>
          <a:lstStyle/>
          <a:p>
            <a:r>
              <a:rPr lang="en-US" dirty="0"/>
              <a:t>“Infrastructure Week” had become a long-running joke</a:t>
            </a:r>
          </a:p>
          <a:p>
            <a:r>
              <a:rPr lang="en-US" dirty="0"/>
              <a:t>President Biden proposed $2.6 trillion “Build Back Better” plan</a:t>
            </a:r>
          </a:p>
          <a:p>
            <a:r>
              <a:rPr lang="en-US" dirty="0"/>
              <a:t>Bipartisan Senate group developed alternative (some items left out eventually became the Inflation Reduction Act)</a:t>
            </a:r>
          </a:p>
          <a:p>
            <a:r>
              <a:rPr lang="en-US" dirty="0"/>
              <a:t>Bill passed Senate in August 2021, House in November 2021</a:t>
            </a:r>
          </a:p>
          <a:p>
            <a:r>
              <a:rPr lang="en-US" dirty="0"/>
              <a:t>Total new spending $550 billion over 5 years, including:</a:t>
            </a:r>
          </a:p>
          <a:p>
            <a:pPr lvl="1"/>
            <a:r>
              <a:rPr lang="en-US" dirty="0"/>
              <a:t>$73 billion for electric power sector </a:t>
            </a:r>
          </a:p>
          <a:p>
            <a:pPr lvl="1"/>
            <a:r>
              <a:rPr lang="en-US" dirty="0"/>
              <a:t>$15 billion for EVs and charging infrastructure</a:t>
            </a:r>
          </a:p>
        </p:txBody>
      </p:sp>
      <p:sp>
        <p:nvSpPr>
          <p:cNvPr id="4" name="Slide Number Placeholder 3">
            <a:extLst>
              <a:ext uri="{FF2B5EF4-FFF2-40B4-BE49-F238E27FC236}">
                <a16:creationId xmlns:a16="http://schemas.microsoft.com/office/drawing/2014/main" id="{AE13B0FC-CBC1-1F5A-1EEA-B733F5735742}"/>
              </a:ext>
            </a:extLst>
          </p:cNvPr>
          <p:cNvSpPr>
            <a:spLocks noGrp="1"/>
          </p:cNvSpPr>
          <p:nvPr>
            <p:ph type="sldNum" sz="quarter" idx="12"/>
          </p:nvPr>
        </p:nvSpPr>
        <p:spPr/>
        <p:txBody>
          <a:bodyPr/>
          <a:lstStyle/>
          <a:p>
            <a:fld id="{B210F02F-3F4F-4BF0-9905-39922DDC03F6}" type="slidenum">
              <a:rPr lang="en-US" smtClean="0"/>
              <a:pPr/>
              <a:t>18</a:t>
            </a:fld>
            <a:endParaRPr lang="en-US" dirty="0"/>
          </a:p>
        </p:txBody>
      </p:sp>
    </p:spTree>
    <p:extLst>
      <p:ext uri="{BB962C8B-B14F-4D97-AF65-F5344CB8AC3E}">
        <p14:creationId xmlns:p14="http://schemas.microsoft.com/office/powerpoint/2010/main" val="2435813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2B87C-3588-F311-16C8-3E75149660EF}"/>
              </a:ext>
            </a:extLst>
          </p:cNvPr>
          <p:cNvSpPr>
            <a:spLocks noGrp="1"/>
          </p:cNvSpPr>
          <p:nvPr>
            <p:ph type="title"/>
          </p:nvPr>
        </p:nvSpPr>
        <p:spPr/>
        <p:txBody>
          <a:bodyPr/>
          <a:lstStyle/>
          <a:p>
            <a:r>
              <a:rPr lang="en-US" dirty="0"/>
              <a:t>BIL: Power and Transportation Highlights</a:t>
            </a:r>
          </a:p>
        </p:txBody>
      </p:sp>
      <p:sp>
        <p:nvSpPr>
          <p:cNvPr id="3" name="Content Placeholder 2">
            <a:extLst>
              <a:ext uri="{FF2B5EF4-FFF2-40B4-BE49-F238E27FC236}">
                <a16:creationId xmlns:a16="http://schemas.microsoft.com/office/drawing/2014/main" id="{DDFF21B8-7903-4781-46BA-E5EC5F1E5B23}"/>
              </a:ext>
            </a:extLst>
          </p:cNvPr>
          <p:cNvSpPr>
            <a:spLocks noGrp="1"/>
          </p:cNvSpPr>
          <p:nvPr>
            <p:ph idx="1"/>
          </p:nvPr>
        </p:nvSpPr>
        <p:spPr>
          <a:xfrm>
            <a:off x="812800" y="1600200"/>
            <a:ext cx="5740400" cy="4419600"/>
          </a:xfrm>
        </p:spPr>
        <p:txBody>
          <a:bodyPr/>
          <a:lstStyle/>
          <a:p>
            <a:r>
              <a:rPr lang="en-US" dirty="0"/>
              <a:t>Power (and industry)</a:t>
            </a:r>
          </a:p>
          <a:p>
            <a:pPr lvl="1"/>
            <a:r>
              <a:rPr lang="en-US" dirty="0"/>
              <a:t>Transmission build-out ($27B)</a:t>
            </a:r>
          </a:p>
          <a:p>
            <a:pPr lvl="1"/>
            <a:r>
              <a:rPr lang="en-US" dirty="0"/>
              <a:t>Demonstration program ($21.5B)*</a:t>
            </a:r>
          </a:p>
          <a:p>
            <a:r>
              <a:rPr lang="en-US" dirty="0"/>
              <a:t>Transportation</a:t>
            </a:r>
          </a:p>
          <a:p>
            <a:pPr lvl="1"/>
            <a:r>
              <a:rPr lang="en-US" dirty="0"/>
              <a:t>Battery materials and manufacturing ($6B)</a:t>
            </a:r>
          </a:p>
          <a:p>
            <a:pPr lvl="1"/>
            <a:r>
              <a:rPr lang="en-US" dirty="0"/>
              <a:t>EVs and charging infrastructure ($15B)</a:t>
            </a:r>
          </a:p>
        </p:txBody>
      </p:sp>
      <p:sp>
        <p:nvSpPr>
          <p:cNvPr id="4" name="Slide Number Placeholder 3">
            <a:extLst>
              <a:ext uri="{FF2B5EF4-FFF2-40B4-BE49-F238E27FC236}">
                <a16:creationId xmlns:a16="http://schemas.microsoft.com/office/drawing/2014/main" id="{971ED294-B9E3-19CB-8A8C-ECA3F1B1B82F}"/>
              </a:ext>
            </a:extLst>
          </p:cNvPr>
          <p:cNvSpPr>
            <a:spLocks noGrp="1"/>
          </p:cNvSpPr>
          <p:nvPr>
            <p:ph type="sldNum" sz="quarter" idx="12"/>
          </p:nvPr>
        </p:nvSpPr>
        <p:spPr/>
        <p:txBody>
          <a:bodyPr/>
          <a:lstStyle/>
          <a:p>
            <a:fld id="{B210F02F-3F4F-4BF0-9905-39922DDC03F6}" type="slidenum">
              <a:rPr lang="en-US" smtClean="0"/>
              <a:pPr/>
              <a:t>19</a:t>
            </a:fld>
            <a:endParaRPr lang="en-US" dirty="0"/>
          </a:p>
        </p:txBody>
      </p:sp>
      <p:pic>
        <p:nvPicPr>
          <p:cNvPr id="5" name="Picture 4">
            <a:extLst>
              <a:ext uri="{FF2B5EF4-FFF2-40B4-BE49-F238E27FC236}">
                <a16:creationId xmlns:a16="http://schemas.microsoft.com/office/drawing/2014/main" id="{294B33C7-4E3E-760F-780B-EAFB69114747}"/>
              </a:ext>
            </a:extLst>
          </p:cNvPr>
          <p:cNvPicPr>
            <a:picLocks noChangeAspect="1"/>
          </p:cNvPicPr>
          <p:nvPr/>
        </p:nvPicPr>
        <p:blipFill>
          <a:blip r:embed="rId3"/>
          <a:stretch>
            <a:fillRect/>
          </a:stretch>
        </p:blipFill>
        <p:spPr>
          <a:xfrm>
            <a:off x="6553200" y="1447800"/>
            <a:ext cx="5486876" cy="3426249"/>
          </a:xfrm>
          <a:prstGeom prst="rect">
            <a:avLst/>
          </a:prstGeom>
        </p:spPr>
      </p:pic>
      <p:pic>
        <p:nvPicPr>
          <p:cNvPr id="6" name="Picture 5">
            <a:extLst>
              <a:ext uri="{FF2B5EF4-FFF2-40B4-BE49-F238E27FC236}">
                <a16:creationId xmlns:a16="http://schemas.microsoft.com/office/drawing/2014/main" id="{7352A6E4-8F8C-A9F9-7FB0-7F4890BECDDE}"/>
              </a:ext>
            </a:extLst>
          </p:cNvPr>
          <p:cNvPicPr>
            <a:picLocks noChangeAspect="1"/>
          </p:cNvPicPr>
          <p:nvPr/>
        </p:nvPicPr>
        <p:blipFill>
          <a:blip r:embed="rId4"/>
          <a:stretch>
            <a:fillRect/>
          </a:stretch>
        </p:blipFill>
        <p:spPr>
          <a:xfrm>
            <a:off x="7672388" y="4892008"/>
            <a:ext cx="3376612" cy="554916"/>
          </a:xfrm>
          <a:prstGeom prst="rect">
            <a:avLst/>
          </a:prstGeom>
        </p:spPr>
      </p:pic>
    </p:spTree>
    <p:extLst>
      <p:ext uri="{BB962C8B-B14F-4D97-AF65-F5344CB8AC3E}">
        <p14:creationId xmlns:p14="http://schemas.microsoft.com/office/powerpoint/2010/main" val="4115440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10566400" cy="914400"/>
          </a:xfrm>
        </p:spPr>
        <p:txBody>
          <a:bodyPr>
            <a:normAutofit/>
          </a:bodyPr>
          <a:lstStyle/>
          <a:p>
            <a:r>
              <a:rPr lang="en-US" sz="3400" dirty="0">
                <a:latin typeface="Trade Gothic LT Std Bold" panose="020B0804050502020204" pitchFamily="34" charset="0"/>
              </a:rPr>
              <a:t>About ITIF</a:t>
            </a:r>
          </a:p>
        </p:txBody>
      </p:sp>
      <p:sp>
        <p:nvSpPr>
          <p:cNvPr id="6" name="Slide Number Placeholder 3"/>
          <p:cNvSpPr>
            <a:spLocks noGrp="1"/>
          </p:cNvSpPr>
          <p:nvPr>
            <p:ph type="sldNum" sz="quarter" idx="12"/>
          </p:nvPr>
        </p:nvSpPr>
        <p:spPr>
          <a:xfrm>
            <a:off x="11125200" y="6400800"/>
            <a:ext cx="711200" cy="283389"/>
          </a:xfrm>
        </p:spPr>
        <p:txBody>
          <a:bodyPr/>
          <a:lstStyle/>
          <a:p>
            <a:fld id="{B210F02F-3F4F-4BF0-9905-39922DDC03F6}" type="slidenum">
              <a:rPr lang="en-US" smtClean="0"/>
              <a:pPr/>
              <a:t>2</a:t>
            </a:fld>
            <a:endParaRPr lang="en-US" dirty="0"/>
          </a:p>
        </p:txBody>
      </p:sp>
      <p:sp>
        <p:nvSpPr>
          <p:cNvPr id="7" name="Content Placeholder 2">
            <a:extLst>
              <a:ext uri="{FF2B5EF4-FFF2-40B4-BE49-F238E27FC236}">
                <a16:creationId xmlns:a16="http://schemas.microsoft.com/office/drawing/2014/main" id="{BF4D68ED-3B84-4FF6-B8A4-F483D5E406D8}"/>
              </a:ext>
            </a:extLst>
          </p:cNvPr>
          <p:cNvSpPr>
            <a:spLocks noGrp="1"/>
          </p:cNvSpPr>
          <p:nvPr>
            <p:ph idx="1"/>
          </p:nvPr>
        </p:nvSpPr>
        <p:spPr/>
        <p:txBody>
          <a:bodyPr>
            <a:normAutofit fontScale="62500" lnSpcReduction="20000"/>
          </a:bodyPr>
          <a:lstStyle/>
          <a:p>
            <a:pPr>
              <a:buClr>
                <a:srgbClr val="F98D29"/>
              </a:buClr>
            </a:pPr>
            <a:r>
              <a:rPr lang="en-US" dirty="0"/>
              <a:t>Independent, nonpartisan research and education institute focusing on intersection of technological innovation and public policy, including:</a:t>
            </a:r>
          </a:p>
          <a:p>
            <a:pPr lvl="1">
              <a:buClr>
                <a:srgbClr val="F98D29"/>
              </a:buClr>
            </a:pPr>
            <a:r>
              <a:rPr lang="en-US" dirty="0"/>
              <a:t>Innovation and competitiveness</a:t>
            </a:r>
          </a:p>
          <a:p>
            <a:pPr lvl="1">
              <a:buClr>
                <a:srgbClr val="F98D29"/>
              </a:buClr>
            </a:pPr>
            <a:r>
              <a:rPr lang="en-US" dirty="0"/>
              <a:t>Clean energy and climate-tech</a:t>
            </a:r>
          </a:p>
          <a:p>
            <a:pPr lvl="1">
              <a:buClr>
                <a:srgbClr val="F98D29"/>
              </a:buClr>
            </a:pPr>
            <a:r>
              <a:rPr lang="en-US" dirty="0"/>
              <a:t>IT and data</a:t>
            </a:r>
          </a:p>
          <a:p>
            <a:pPr lvl="1">
              <a:buClr>
                <a:srgbClr val="F98D29"/>
              </a:buClr>
            </a:pPr>
            <a:r>
              <a:rPr lang="en-US" dirty="0"/>
              <a:t>Telecommunications</a:t>
            </a:r>
          </a:p>
          <a:p>
            <a:pPr lvl="1">
              <a:buClr>
                <a:srgbClr val="F98D29"/>
              </a:buClr>
            </a:pPr>
            <a:r>
              <a:rPr lang="en-US" dirty="0"/>
              <a:t>Trade and globalization</a:t>
            </a:r>
          </a:p>
          <a:p>
            <a:pPr lvl="1">
              <a:buClr>
                <a:srgbClr val="F98D29"/>
              </a:buClr>
            </a:pPr>
            <a:r>
              <a:rPr lang="en-US" dirty="0"/>
              <a:t>Life sciences and agricultural biotech</a:t>
            </a:r>
          </a:p>
          <a:p>
            <a:pPr>
              <a:buClr>
                <a:srgbClr val="F98D29"/>
              </a:buClr>
            </a:pPr>
            <a:r>
              <a:rPr lang="en-US" dirty="0"/>
              <a:t>Formulates and promotes policy solutions that accelerate innovation and boost productivity to spur growth, opportunity, and progress</a:t>
            </a:r>
          </a:p>
          <a:p>
            <a:pPr>
              <a:buClr>
                <a:srgbClr val="F98D29"/>
              </a:buClr>
            </a:pPr>
            <a:r>
              <a:rPr lang="en-US" dirty="0"/>
              <a:t>World’s top think tank for science and technology policy, according to the University of Pennsylvania’s authoritative </a:t>
            </a:r>
            <a:r>
              <a:rPr lang="en-US" i="1" dirty="0"/>
              <a:t>Global Go To Think Tank </a:t>
            </a:r>
            <a:r>
              <a:rPr lang="en-US" dirty="0"/>
              <a:t>Index</a:t>
            </a:r>
          </a:p>
        </p:txBody>
      </p:sp>
    </p:spTree>
    <p:extLst>
      <p:ext uri="{BB962C8B-B14F-4D97-AF65-F5344CB8AC3E}">
        <p14:creationId xmlns:p14="http://schemas.microsoft.com/office/powerpoint/2010/main" val="419265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46C1B-2D27-4F72-9504-2E8845B66906}"/>
              </a:ext>
            </a:extLst>
          </p:cNvPr>
          <p:cNvSpPr>
            <a:spLocks noGrp="1"/>
          </p:cNvSpPr>
          <p:nvPr>
            <p:ph type="title"/>
          </p:nvPr>
        </p:nvSpPr>
        <p:spPr/>
        <p:txBody>
          <a:bodyPr>
            <a:normAutofit fontScale="90000"/>
          </a:bodyPr>
          <a:lstStyle/>
          <a:p>
            <a:r>
              <a:rPr lang="en-US" dirty="0"/>
              <a:t>Demonstration: Weak Link in US Energy Innovation System</a:t>
            </a:r>
          </a:p>
        </p:txBody>
      </p:sp>
      <p:sp>
        <p:nvSpPr>
          <p:cNvPr id="3" name="Content Placeholder 2">
            <a:extLst>
              <a:ext uri="{FF2B5EF4-FFF2-40B4-BE49-F238E27FC236}">
                <a16:creationId xmlns:a16="http://schemas.microsoft.com/office/drawing/2014/main" id="{BE25EF90-535D-4C6F-ACC7-3F989E205FB3}"/>
              </a:ext>
            </a:extLst>
          </p:cNvPr>
          <p:cNvSpPr>
            <a:spLocks noGrp="1"/>
          </p:cNvSpPr>
          <p:nvPr>
            <p:ph idx="1"/>
          </p:nvPr>
        </p:nvSpPr>
        <p:spPr>
          <a:xfrm>
            <a:off x="795740" y="1371600"/>
            <a:ext cx="9550400" cy="4800600"/>
          </a:xfrm>
        </p:spPr>
        <p:txBody>
          <a:bodyPr>
            <a:normAutofit lnSpcReduction="10000"/>
          </a:bodyPr>
          <a:lstStyle/>
          <a:p>
            <a:r>
              <a:rPr lang="en-US" dirty="0"/>
              <a:t>Necessary for large, complex projects</a:t>
            </a:r>
          </a:p>
          <a:p>
            <a:r>
              <a:rPr lang="en-US" dirty="0"/>
              <a:t>Unattractive to private investors</a:t>
            </a:r>
          </a:p>
          <a:p>
            <a:pPr lvl="1"/>
            <a:r>
              <a:rPr lang="en-US" dirty="0"/>
              <a:t>Expensive – projects can cost $100s of millions to billions</a:t>
            </a:r>
          </a:p>
          <a:p>
            <a:pPr lvl="1"/>
            <a:r>
              <a:rPr lang="en-US" dirty="0"/>
              <a:t>Risky – some first-of-a-kind projects will fail</a:t>
            </a:r>
          </a:p>
          <a:p>
            <a:pPr lvl="1"/>
            <a:r>
              <a:rPr lang="en-US" dirty="0"/>
              <a:t>Modest payoffs – knowledge spillover limits first-mover advantage</a:t>
            </a:r>
          </a:p>
          <a:p>
            <a:r>
              <a:rPr lang="en-US" dirty="0"/>
              <a:t>Obstacles for federal investment</a:t>
            </a:r>
          </a:p>
          <a:p>
            <a:pPr lvl="1"/>
            <a:r>
              <a:rPr lang="en-US" dirty="0"/>
              <a:t>Ideological opposition</a:t>
            </a:r>
          </a:p>
          <a:p>
            <a:pPr lvl="1"/>
            <a:r>
              <a:rPr lang="en-US" dirty="0"/>
              <a:t>Checkered history</a:t>
            </a:r>
          </a:p>
          <a:p>
            <a:pPr lvl="1"/>
            <a:r>
              <a:rPr lang="en-US" dirty="0"/>
              <a:t>Weak trust in public-private partnerships</a:t>
            </a:r>
          </a:p>
        </p:txBody>
      </p:sp>
      <p:sp>
        <p:nvSpPr>
          <p:cNvPr id="4" name="Slide Number Placeholder 3">
            <a:extLst>
              <a:ext uri="{FF2B5EF4-FFF2-40B4-BE49-F238E27FC236}">
                <a16:creationId xmlns:a16="http://schemas.microsoft.com/office/drawing/2014/main" id="{CDD2BBA4-7AEC-49CB-8692-E86A8FD56BD9}"/>
              </a:ext>
            </a:extLst>
          </p:cNvPr>
          <p:cNvSpPr>
            <a:spLocks noGrp="1"/>
          </p:cNvSpPr>
          <p:nvPr>
            <p:ph type="sldNum" sz="quarter" idx="12"/>
          </p:nvPr>
        </p:nvSpPr>
        <p:spPr/>
        <p:txBody>
          <a:bodyPr/>
          <a:lstStyle/>
          <a:p>
            <a:fld id="{B210F02F-3F4F-4BF0-9905-39922DDC03F6}" type="slidenum">
              <a:rPr lang="en-US" smtClean="0"/>
              <a:pPr/>
              <a:t>20</a:t>
            </a:fld>
            <a:endParaRPr lang="en-US" dirty="0"/>
          </a:p>
        </p:txBody>
      </p:sp>
      <p:pic>
        <p:nvPicPr>
          <p:cNvPr id="8" name="Picture 7">
            <a:extLst>
              <a:ext uri="{FF2B5EF4-FFF2-40B4-BE49-F238E27FC236}">
                <a16:creationId xmlns:a16="http://schemas.microsoft.com/office/drawing/2014/main" id="{12FD19C2-0C16-BAF6-E881-6E39BF415EB2}"/>
              </a:ext>
            </a:extLst>
          </p:cNvPr>
          <p:cNvPicPr>
            <a:picLocks noChangeAspect="1"/>
          </p:cNvPicPr>
          <p:nvPr/>
        </p:nvPicPr>
        <p:blipFill>
          <a:blip r:embed="rId3"/>
          <a:stretch>
            <a:fillRect/>
          </a:stretch>
        </p:blipFill>
        <p:spPr>
          <a:xfrm>
            <a:off x="8610600" y="1371600"/>
            <a:ext cx="1600200" cy="2147638"/>
          </a:xfrm>
          <a:prstGeom prst="rect">
            <a:avLst/>
          </a:prstGeom>
        </p:spPr>
      </p:pic>
      <p:pic>
        <p:nvPicPr>
          <p:cNvPr id="9" name="Picture 8">
            <a:extLst>
              <a:ext uri="{FF2B5EF4-FFF2-40B4-BE49-F238E27FC236}">
                <a16:creationId xmlns:a16="http://schemas.microsoft.com/office/drawing/2014/main" id="{74DC766A-B275-64D9-BA5B-AC0D0F0ACCFD}"/>
              </a:ext>
            </a:extLst>
          </p:cNvPr>
          <p:cNvPicPr>
            <a:picLocks noChangeAspect="1"/>
          </p:cNvPicPr>
          <p:nvPr/>
        </p:nvPicPr>
        <p:blipFill>
          <a:blip r:embed="rId4"/>
          <a:stretch>
            <a:fillRect/>
          </a:stretch>
        </p:blipFill>
        <p:spPr>
          <a:xfrm>
            <a:off x="7002615" y="3962400"/>
            <a:ext cx="3208185" cy="2057423"/>
          </a:xfrm>
          <a:prstGeom prst="rect">
            <a:avLst/>
          </a:prstGeom>
        </p:spPr>
      </p:pic>
      <p:sp>
        <p:nvSpPr>
          <p:cNvPr id="10" name="TextBox 9">
            <a:extLst>
              <a:ext uri="{FF2B5EF4-FFF2-40B4-BE49-F238E27FC236}">
                <a16:creationId xmlns:a16="http://schemas.microsoft.com/office/drawing/2014/main" id="{002D019F-3AAC-A33A-F316-73CCA392A473}"/>
              </a:ext>
            </a:extLst>
          </p:cNvPr>
          <p:cNvSpPr txBox="1"/>
          <p:nvPr/>
        </p:nvSpPr>
        <p:spPr>
          <a:xfrm>
            <a:off x="10323443" y="4038600"/>
            <a:ext cx="1055758" cy="1569660"/>
          </a:xfrm>
          <a:prstGeom prst="rect">
            <a:avLst/>
          </a:prstGeom>
          <a:noFill/>
        </p:spPr>
        <p:txBody>
          <a:bodyPr wrap="square" rtlCol="0">
            <a:spAutoFit/>
          </a:bodyPr>
          <a:lstStyle/>
          <a:p>
            <a:r>
              <a:rPr lang="en-US" sz="1600" dirty="0"/>
              <a:t>Clinch River Breeder Reactor </a:t>
            </a:r>
          </a:p>
          <a:p>
            <a:r>
              <a:rPr lang="en-US" sz="1600" dirty="0"/>
              <a:t>(Source:  </a:t>
            </a:r>
            <a:r>
              <a:rPr lang="en-US" sz="1600" dirty="0">
                <a:hlinkClick r:id="rId5"/>
              </a:rPr>
              <a:t>ANS</a:t>
            </a:r>
            <a:r>
              <a:rPr lang="en-US" sz="1600" dirty="0"/>
              <a:t>)</a:t>
            </a:r>
          </a:p>
        </p:txBody>
      </p:sp>
    </p:spTree>
    <p:extLst>
      <p:ext uri="{BB962C8B-B14F-4D97-AF65-F5344CB8AC3E}">
        <p14:creationId xmlns:p14="http://schemas.microsoft.com/office/powerpoint/2010/main" val="1160403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95C446A-49BC-4334-AF5A-FB94999D4AD2}"/>
              </a:ext>
            </a:extLst>
          </p:cNvPr>
          <p:cNvSpPr>
            <a:spLocks noGrp="1"/>
          </p:cNvSpPr>
          <p:nvPr>
            <p:ph type="title"/>
          </p:nvPr>
        </p:nvSpPr>
        <p:spPr/>
        <p:txBody>
          <a:bodyPr/>
          <a:lstStyle/>
          <a:p>
            <a:r>
              <a:rPr lang="en-US" dirty="0"/>
              <a:t>“More and Better” (2020)</a:t>
            </a:r>
          </a:p>
        </p:txBody>
      </p:sp>
      <p:sp>
        <p:nvSpPr>
          <p:cNvPr id="3" name="Content Placeholder 2">
            <a:extLst>
              <a:ext uri="{FF2B5EF4-FFF2-40B4-BE49-F238E27FC236}">
                <a16:creationId xmlns:a16="http://schemas.microsoft.com/office/drawing/2014/main" id="{631E7355-6892-3D70-FD12-7A914E3F5E88}"/>
              </a:ext>
            </a:extLst>
          </p:cNvPr>
          <p:cNvSpPr>
            <a:spLocks noGrp="1"/>
          </p:cNvSpPr>
          <p:nvPr>
            <p:ph idx="1"/>
          </p:nvPr>
        </p:nvSpPr>
        <p:spPr/>
        <p:txBody>
          <a:bodyPr/>
          <a:lstStyle/>
          <a:p>
            <a:r>
              <a:rPr lang="en-US" dirty="0"/>
              <a:t>Recommendation 1: Spend $5B/year on demonstration projects</a:t>
            </a:r>
          </a:p>
          <a:p>
            <a:r>
              <a:rPr lang="en-US" dirty="0"/>
              <a:t>Recommendation 2: Establish a DOE Office of Major Demonstrations</a:t>
            </a:r>
          </a:p>
        </p:txBody>
      </p:sp>
      <p:sp>
        <p:nvSpPr>
          <p:cNvPr id="6" name="Slide Number Placeholder 3"/>
          <p:cNvSpPr>
            <a:spLocks noGrp="1"/>
          </p:cNvSpPr>
          <p:nvPr>
            <p:ph type="sldNum" sz="quarter" idx="12"/>
          </p:nvPr>
        </p:nvSpPr>
        <p:spPr/>
        <p:txBody>
          <a:bodyPr/>
          <a:lstStyle/>
          <a:p>
            <a:fld id="{B210F02F-3F4F-4BF0-9905-39922DDC03F6}" type="slidenum">
              <a:rPr lang="en-US" smtClean="0"/>
              <a:pPr/>
              <a:t>21</a:t>
            </a:fld>
            <a:endParaRPr lang="en-US" dirty="0"/>
          </a:p>
        </p:txBody>
      </p:sp>
      <p:pic>
        <p:nvPicPr>
          <p:cNvPr id="2" name="Picture 1">
            <a:extLst>
              <a:ext uri="{FF2B5EF4-FFF2-40B4-BE49-F238E27FC236}">
                <a16:creationId xmlns:a16="http://schemas.microsoft.com/office/drawing/2014/main" id="{A7A8A7DD-FD5B-4E31-A3C8-3EAED2958EC3}"/>
              </a:ext>
            </a:extLst>
          </p:cNvPr>
          <p:cNvPicPr>
            <a:picLocks noChangeAspect="1"/>
          </p:cNvPicPr>
          <p:nvPr/>
        </p:nvPicPr>
        <p:blipFill>
          <a:blip r:embed="rId3"/>
          <a:stretch>
            <a:fillRect/>
          </a:stretch>
        </p:blipFill>
        <p:spPr>
          <a:xfrm rot="475902">
            <a:off x="5974972" y="551669"/>
            <a:ext cx="4605572" cy="5972643"/>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23363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C473-E8EA-43AE-88B4-A2E6B19982BA}"/>
              </a:ext>
            </a:extLst>
          </p:cNvPr>
          <p:cNvSpPr>
            <a:spLocks noGrp="1"/>
          </p:cNvSpPr>
          <p:nvPr>
            <p:ph type="title"/>
          </p:nvPr>
        </p:nvSpPr>
        <p:spPr/>
        <p:txBody>
          <a:bodyPr>
            <a:normAutofit/>
          </a:bodyPr>
          <a:lstStyle/>
          <a:p>
            <a:r>
              <a:rPr lang="en-US" dirty="0"/>
              <a:t>Targets for More Investment</a:t>
            </a:r>
          </a:p>
        </p:txBody>
      </p:sp>
      <p:graphicFrame>
        <p:nvGraphicFramePr>
          <p:cNvPr id="5" name="Content Placeholder 4">
            <a:extLst>
              <a:ext uri="{FF2B5EF4-FFF2-40B4-BE49-F238E27FC236}">
                <a16:creationId xmlns:a16="http://schemas.microsoft.com/office/drawing/2014/main" id="{348D5CE4-C91F-4031-A641-B8B4D978322F}"/>
              </a:ext>
            </a:extLst>
          </p:cNvPr>
          <p:cNvGraphicFramePr>
            <a:graphicFrameLocks noGrp="1"/>
          </p:cNvGraphicFramePr>
          <p:nvPr>
            <p:ph idx="1"/>
          </p:nvPr>
        </p:nvGraphicFramePr>
        <p:xfrm>
          <a:off x="812800" y="1524000"/>
          <a:ext cx="10566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15348BB-FFDC-495D-A4DD-803164F640E8}"/>
              </a:ext>
            </a:extLst>
          </p:cNvPr>
          <p:cNvSpPr>
            <a:spLocks noGrp="1"/>
          </p:cNvSpPr>
          <p:nvPr>
            <p:ph type="sldNum" sz="quarter" idx="12"/>
          </p:nvPr>
        </p:nvSpPr>
        <p:spPr/>
        <p:txBody>
          <a:bodyPr/>
          <a:lstStyle/>
          <a:p>
            <a:fld id="{B210F02F-3F4F-4BF0-9905-39922DDC03F6}" type="slidenum">
              <a:rPr lang="en-US" smtClean="0"/>
              <a:pPr/>
              <a:t>22</a:t>
            </a:fld>
            <a:endParaRPr lang="en-US" dirty="0"/>
          </a:p>
        </p:txBody>
      </p:sp>
      <p:sp>
        <p:nvSpPr>
          <p:cNvPr id="3" name="TextBox 2">
            <a:extLst>
              <a:ext uri="{FF2B5EF4-FFF2-40B4-BE49-F238E27FC236}">
                <a16:creationId xmlns:a16="http://schemas.microsoft.com/office/drawing/2014/main" id="{3EC07A1A-6B10-4DC6-A0D7-5866D188CACB}"/>
              </a:ext>
            </a:extLst>
          </p:cNvPr>
          <p:cNvSpPr txBox="1"/>
          <p:nvPr/>
        </p:nvSpPr>
        <p:spPr>
          <a:xfrm>
            <a:off x="812800" y="1524000"/>
            <a:ext cx="10998200" cy="430887"/>
          </a:xfrm>
          <a:prstGeom prst="rect">
            <a:avLst/>
          </a:prstGeom>
          <a:noFill/>
        </p:spPr>
        <p:txBody>
          <a:bodyPr wrap="square" rtlCol="0">
            <a:spAutoFit/>
          </a:bodyPr>
          <a:lstStyle/>
          <a:p>
            <a:r>
              <a:rPr lang="en-US" sz="2200" dirty="0"/>
              <a:t>Technologies that </a:t>
            </a:r>
            <a:r>
              <a:rPr lang="en-US" sz="2200" dirty="0">
                <a:solidFill>
                  <a:schemeClr val="accent2"/>
                </a:solidFill>
              </a:rPr>
              <a:t>(a)</a:t>
            </a:r>
            <a:r>
              <a:rPr lang="en-US" sz="2200" dirty="0"/>
              <a:t> support deep decarbonization, </a:t>
            </a:r>
            <a:r>
              <a:rPr lang="en-US" sz="2200" dirty="0">
                <a:solidFill>
                  <a:schemeClr val="accent2"/>
                </a:solidFill>
              </a:rPr>
              <a:t>(b)</a:t>
            </a:r>
            <a:r>
              <a:rPr lang="en-US" sz="2200" dirty="0"/>
              <a:t> are large/complex, </a:t>
            </a:r>
            <a:r>
              <a:rPr lang="en-US" sz="2200" dirty="0">
                <a:solidFill>
                  <a:schemeClr val="accent2"/>
                </a:solidFill>
              </a:rPr>
              <a:t>(c)</a:t>
            </a:r>
            <a:r>
              <a:rPr lang="en-US" sz="2200" dirty="0"/>
              <a:t> are demo-ready</a:t>
            </a:r>
          </a:p>
        </p:txBody>
      </p:sp>
    </p:spTree>
    <p:extLst>
      <p:ext uri="{BB962C8B-B14F-4D97-AF65-F5344CB8AC3E}">
        <p14:creationId xmlns:p14="http://schemas.microsoft.com/office/powerpoint/2010/main" val="2963457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Principles for Better Investments</a:t>
            </a:r>
          </a:p>
        </p:txBody>
      </p:sp>
      <p:sp>
        <p:nvSpPr>
          <p:cNvPr id="3" name="Content Placeholder 2"/>
          <p:cNvSpPr>
            <a:spLocks noGrp="1"/>
          </p:cNvSpPr>
          <p:nvPr>
            <p:ph idx="1"/>
          </p:nvPr>
        </p:nvSpPr>
        <p:spPr/>
        <p:txBody>
          <a:bodyPr/>
          <a:lstStyle/>
          <a:p>
            <a:pPr marL="514350" indent="-514350">
              <a:buFont typeface="+mj-lt"/>
              <a:buAutoNum type="arabicPeriod"/>
            </a:pPr>
            <a:r>
              <a:rPr lang="en-US" dirty="0"/>
              <a:t>Insulate project decisions from politics</a:t>
            </a:r>
          </a:p>
          <a:p>
            <a:pPr marL="514350" indent="-514350">
              <a:buFont typeface="+mj-lt"/>
              <a:buAutoNum type="arabicPeriod"/>
            </a:pPr>
            <a:r>
              <a:rPr lang="en-US" dirty="0"/>
              <a:t>Share costs in rough proportion to benefits</a:t>
            </a:r>
          </a:p>
          <a:p>
            <a:pPr marL="514350" indent="-514350">
              <a:buFont typeface="+mj-lt"/>
              <a:buAutoNum type="arabicPeriod"/>
            </a:pPr>
            <a:r>
              <a:rPr lang="en-US" dirty="0"/>
              <a:t>Engage all segments of value chain</a:t>
            </a:r>
          </a:p>
          <a:p>
            <a:pPr marL="514350" indent="-514350">
              <a:buFont typeface="+mj-lt"/>
              <a:buAutoNum type="arabicPeriod"/>
            </a:pPr>
            <a:r>
              <a:rPr lang="en-US" dirty="0"/>
              <a:t>Foster open information exchange</a:t>
            </a:r>
          </a:p>
          <a:p>
            <a:pPr marL="514350" indent="-514350">
              <a:buFont typeface="+mj-lt"/>
              <a:buAutoNum type="arabicPeriod"/>
            </a:pPr>
            <a:r>
              <a:rPr lang="en-US" dirty="0"/>
              <a:t>Undertake only if reasonable expectation of follow-on investment</a:t>
            </a:r>
          </a:p>
          <a:p>
            <a:endParaRPr lang="en-US" dirty="0"/>
          </a:p>
        </p:txBody>
      </p:sp>
      <p:sp>
        <p:nvSpPr>
          <p:cNvPr id="4" name="Slide Number Placeholder 3"/>
          <p:cNvSpPr>
            <a:spLocks noGrp="1"/>
          </p:cNvSpPr>
          <p:nvPr>
            <p:ph type="sldNum" sz="quarter" idx="12"/>
          </p:nvPr>
        </p:nvSpPr>
        <p:spPr/>
        <p:txBody>
          <a:bodyPr/>
          <a:lstStyle/>
          <a:p>
            <a:fld id="{027AEAE4-B0A3-47B6-8406-81DB642343ED}" type="slidenum">
              <a:rPr lang="en-US" smtClean="0"/>
              <a:t>23</a:t>
            </a:fld>
            <a:endParaRPr lang="en-US"/>
          </a:p>
        </p:txBody>
      </p:sp>
    </p:spTree>
    <p:extLst>
      <p:ext uri="{BB962C8B-B14F-4D97-AF65-F5344CB8AC3E}">
        <p14:creationId xmlns:p14="http://schemas.microsoft.com/office/powerpoint/2010/main" val="2462752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F8C93-DF41-5FFD-965F-C3E6CEB4DD83}"/>
              </a:ext>
            </a:extLst>
          </p:cNvPr>
          <p:cNvSpPr>
            <a:spLocks noGrp="1"/>
          </p:cNvSpPr>
          <p:nvPr>
            <p:ph type="title"/>
          </p:nvPr>
        </p:nvSpPr>
        <p:spPr>
          <a:xfrm>
            <a:off x="812800" y="1295400"/>
            <a:ext cx="3987800" cy="2286000"/>
          </a:xfrm>
        </p:spPr>
        <p:txBody>
          <a:bodyPr/>
          <a:lstStyle/>
          <a:p>
            <a:r>
              <a:rPr lang="en-US" dirty="0"/>
              <a:t>BIL Creates DOE Office of Clean Energy Demonstrations</a:t>
            </a:r>
          </a:p>
        </p:txBody>
      </p:sp>
      <p:pic>
        <p:nvPicPr>
          <p:cNvPr id="6" name="Content Placeholder 5">
            <a:extLst>
              <a:ext uri="{FF2B5EF4-FFF2-40B4-BE49-F238E27FC236}">
                <a16:creationId xmlns:a16="http://schemas.microsoft.com/office/drawing/2014/main" id="{B5FE31CE-7662-1A7F-77F3-149EEB2C42C0}"/>
              </a:ext>
            </a:extLst>
          </p:cNvPr>
          <p:cNvPicPr>
            <a:picLocks noGrp="1" noChangeAspect="1"/>
          </p:cNvPicPr>
          <p:nvPr>
            <p:ph idx="1"/>
          </p:nvPr>
        </p:nvPicPr>
        <p:blipFill>
          <a:blip r:embed="rId2"/>
          <a:stretch>
            <a:fillRect/>
          </a:stretch>
        </p:blipFill>
        <p:spPr>
          <a:xfrm>
            <a:off x="4495800" y="380999"/>
            <a:ext cx="5638800" cy="6358809"/>
          </a:xfrm>
        </p:spPr>
      </p:pic>
      <p:sp>
        <p:nvSpPr>
          <p:cNvPr id="4" name="Slide Number Placeholder 3">
            <a:extLst>
              <a:ext uri="{FF2B5EF4-FFF2-40B4-BE49-F238E27FC236}">
                <a16:creationId xmlns:a16="http://schemas.microsoft.com/office/drawing/2014/main" id="{426A42F1-F2FC-CAE8-CC15-FD55F7C891A6}"/>
              </a:ext>
            </a:extLst>
          </p:cNvPr>
          <p:cNvSpPr>
            <a:spLocks noGrp="1"/>
          </p:cNvSpPr>
          <p:nvPr>
            <p:ph type="sldNum" sz="quarter" idx="12"/>
          </p:nvPr>
        </p:nvSpPr>
        <p:spPr/>
        <p:txBody>
          <a:bodyPr/>
          <a:lstStyle/>
          <a:p>
            <a:fld id="{B210F02F-3F4F-4BF0-9905-39922DDC03F6}" type="slidenum">
              <a:rPr lang="en-US" smtClean="0"/>
              <a:pPr/>
              <a:t>24</a:t>
            </a:fld>
            <a:endParaRPr lang="en-US" dirty="0"/>
          </a:p>
        </p:txBody>
      </p:sp>
      <p:sp>
        <p:nvSpPr>
          <p:cNvPr id="7" name="Rectangle: Rounded Corners 6">
            <a:extLst>
              <a:ext uri="{FF2B5EF4-FFF2-40B4-BE49-F238E27FC236}">
                <a16:creationId xmlns:a16="http://schemas.microsoft.com/office/drawing/2014/main" id="{1C47B34A-3FE5-4F55-96FE-96E59FABFEF0}"/>
              </a:ext>
            </a:extLst>
          </p:cNvPr>
          <p:cNvSpPr/>
          <p:nvPr/>
        </p:nvSpPr>
        <p:spPr>
          <a:xfrm>
            <a:off x="8077200" y="2895600"/>
            <a:ext cx="990600" cy="533400"/>
          </a:xfrm>
          <a:prstGeom prst="round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BE30C4C-BD59-4F4C-B3C3-5588F891FC4D}"/>
              </a:ext>
            </a:extLst>
          </p:cNvPr>
          <p:cNvSpPr/>
          <p:nvPr/>
        </p:nvSpPr>
        <p:spPr>
          <a:xfrm>
            <a:off x="8610600" y="1905000"/>
            <a:ext cx="1371600" cy="914400"/>
          </a:xfrm>
          <a:prstGeom prst="round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572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DCDB-EC84-4C28-94AB-ACF66C96FE78}"/>
              </a:ext>
            </a:extLst>
          </p:cNvPr>
          <p:cNvSpPr>
            <a:spLocks noGrp="1"/>
          </p:cNvSpPr>
          <p:nvPr>
            <p:ph type="title"/>
          </p:nvPr>
        </p:nvSpPr>
        <p:spPr/>
        <p:txBody>
          <a:bodyPr>
            <a:normAutofit/>
          </a:bodyPr>
          <a:lstStyle/>
          <a:p>
            <a:r>
              <a:rPr lang="en-US" dirty="0"/>
              <a:t>BIL Funds OCED</a:t>
            </a:r>
          </a:p>
        </p:txBody>
      </p:sp>
      <p:sp>
        <p:nvSpPr>
          <p:cNvPr id="4" name="Slide Number Placeholder 3">
            <a:extLst>
              <a:ext uri="{FF2B5EF4-FFF2-40B4-BE49-F238E27FC236}">
                <a16:creationId xmlns:a16="http://schemas.microsoft.com/office/drawing/2014/main" id="{31FFE93E-A068-416C-ACB1-33F95BB821D8}"/>
              </a:ext>
            </a:extLst>
          </p:cNvPr>
          <p:cNvSpPr>
            <a:spLocks noGrp="1"/>
          </p:cNvSpPr>
          <p:nvPr>
            <p:ph type="sldNum" sz="quarter" idx="12"/>
          </p:nvPr>
        </p:nvSpPr>
        <p:spPr/>
        <p:txBody>
          <a:bodyPr/>
          <a:lstStyle/>
          <a:p>
            <a:fld id="{B210F02F-3F4F-4BF0-9905-39922DDC03F6}" type="slidenum">
              <a:rPr lang="en-US" smtClean="0"/>
              <a:pPr/>
              <a:t>25</a:t>
            </a:fld>
            <a:endParaRPr lang="en-US" dirty="0"/>
          </a:p>
        </p:txBody>
      </p:sp>
      <p:graphicFrame>
        <p:nvGraphicFramePr>
          <p:cNvPr id="6" name="Table 5">
            <a:extLst>
              <a:ext uri="{FF2B5EF4-FFF2-40B4-BE49-F238E27FC236}">
                <a16:creationId xmlns:a16="http://schemas.microsoft.com/office/drawing/2014/main" id="{EE9F5F58-7B7E-4135-907B-8B79718D83E1}"/>
              </a:ext>
            </a:extLst>
          </p:cNvPr>
          <p:cNvGraphicFramePr>
            <a:graphicFrameLocks noGrp="1"/>
          </p:cNvGraphicFramePr>
          <p:nvPr/>
        </p:nvGraphicFramePr>
        <p:xfrm>
          <a:off x="812800" y="1371596"/>
          <a:ext cx="10566400" cy="4724404"/>
        </p:xfrm>
        <a:graphic>
          <a:graphicData uri="http://schemas.openxmlformats.org/drawingml/2006/table">
            <a:tbl>
              <a:tblPr>
                <a:tableStyleId>{5C22544A-7EE6-4342-B048-85BDC9FD1C3A}</a:tableStyleId>
              </a:tblPr>
              <a:tblGrid>
                <a:gridCol w="7950200">
                  <a:extLst>
                    <a:ext uri="{9D8B030D-6E8A-4147-A177-3AD203B41FA5}">
                      <a16:colId xmlns:a16="http://schemas.microsoft.com/office/drawing/2014/main" val="1168887332"/>
                    </a:ext>
                  </a:extLst>
                </a:gridCol>
                <a:gridCol w="2616200">
                  <a:extLst>
                    <a:ext uri="{9D8B030D-6E8A-4147-A177-3AD203B41FA5}">
                      <a16:colId xmlns:a16="http://schemas.microsoft.com/office/drawing/2014/main" val="2881941101"/>
                    </a:ext>
                  </a:extLst>
                </a:gridCol>
              </a:tblGrid>
              <a:tr h="298271">
                <a:tc gridSpan="2">
                  <a:txBody>
                    <a:bodyPr/>
                    <a:lstStyle/>
                    <a:p>
                      <a:pPr algn="ctr" fontAlgn="b"/>
                      <a:r>
                        <a:rPr lang="en-US" sz="1800" b="1" u="none" strike="noStrike" dirty="0">
                          <a:effectLst/>
                        </a:rPr>
                        <a:t>Office of Clean Energy Demonstration</a:t>
                      </a:r>
                      <a:endParaRPr lang="en-US" sz="1800" b="1" i="0" u="none" strike="noStrike" dirty="0">
                        <a:solidFill>
                          <a:srgbClr val="000000"/>
                        </a:solidFill>
                        <a:effectLst/>
                        <a:latin typeface="Calibri" panose="020F0502020204030204" pitchFamily="34" charset="0"/>
                      </a:endParaRPr>
                    </a:p>
                  </a:txBody>
                  <a:tcPr marL="4127" marR="4127" marT="4127" marB="0" anchor="b"/>
                </a:tc>
                <a:tc hMerge="1">
                  <a:txBody>
                    <a:bodyPr/>
                    <a:lstStyle/>
                    <a:p>
                      <a:endParaRPr lang="en-US"/>
                    </a:p>
                  </a:txBody>
                  <a:tcPr/>
                </a:tc>
                <a:extLst>
                  <a:ext uri="{0D108BD9-81ED-4DB2-BD59-A6C34878D82A}">
                    <a16:rowId xmlns:a16="http://schemas.microsoft.com/office/drawing/2014/main" val="1331320276"/>
                  </a:ext>
                </a:extLst>
              </a:tr>
              <a:tr h="559472">
                <a:tc>
                  <a:txBody>
                    <a:bodyPr/>
                    <a:lstStyle/>
                    <a:p>
                      <a:pPr algn="l" fontAlgn="b"/>
                      <a:endParaRPr lang="en-US" sz="1700" b="0" i="0" u="none" strike="noStrike" dirty="0">
                        <a:solidFill>
                          <a:srgbClr val="000000"/>
                        </a:solidFill>
                        <a:effectLst/>
                        <a:latin typeface="Calibri" panose="020F0502020204030204" pitchFamily="34" charset="0"/>
                      </a:endParaRPr>
                    </a:p>
                  </a:txBody>
                  <a:tcPr marL="4127" marR="4127" marT="4127" marB="0" anchor="b"/>
                </a:tc>
                <a:tc>
                  <a:txBody>
                    <a:bodyPr/>
                    <a:lstStyle/>
                    <a:p>
                      <a:pPr algn="ctr" fontAlgn="b"/>
                      <a:r>
                        <a:rPr lang="en-US" sz="1700" u="none" strike="noStrike" dirty="0">
                          <a:effectLst/>
                        </a:rPr>
                        <a:t>FY2022-2026 (5 Years)</a:t>
                      </a:r>
                      <a:br>
                        <a:rPr lang="en-US" sz="1700" u="none" strike="noStrike" dirty="0">
                          <a:effectLst/>
                        </a:rPr>
                      </a:br>
                      <a:r>
                        <a:rPr lang="en-US" sz="1700" u="none" strike="noStrike" dirty="0">
                          <a:effectLst/>
                        </a:rPr>
                        <a:t>(In millions)</a:t>
                      </a:r>
                      <a:endParaRPr lang="en-US" sz="1700" b="0" i="0" u="none" strike="noStrike" dirty="0">
                        <a:solidFill>
                          <a:srgbClr val="000000"/>
                        </a:solidFill>
                        <a:effectLst/>
                        <a:latin typeface="Calibri" panose="020F0502020204030204" pitchFamily="34" charset="0"/>
                      </a:endParaRPr>
                    </a:p>
                  </a:txBody>
                  <a:tcPr marL="4127" marR="4127" marT="4127" marB="0" anchor="b"/>
                </a:tc>
                <a:extLst>
                  <a:ext uri="{0D108BD9-81ED-4DB2-BD59-A6C34878D82A}">
                    <a16:rowId xmlns:a16="http://schemas.microsoft.com/office/drawing/2014/main" val="2836429838"/>
                  </a:ext>
                </a:extLst>
              </a:tr>
              <a:tr h="347316">
                <a:tc>
                  <a:txBody>
                    <a:bodyPr/>
                    <a:lstStyle/>
                    <a:p>
                      <a:pPr algn="l" fontAlgn="b">
                        <a:lnSpc>
                          <a:spcPct val="150000"/>
                        </a:lnSpc>
                      </a:pPr>
                      <a:r>
                        <a:rPr lang="en-US" sz="1700" u="none" strike="noStrike" dirty="0">
                          <a:effectLst/>
                        </a:rPr>
                        <a:t>Sec. 41001 (a) Energy storage Demonstration projects</a:t>
                      </a:r>
                      <a:endParaRPr lang="en-US" sz="1700" b="0" i="0" u="none" strike="noStrike" dirty="0">
                        <a:solidFill>
                          <a:srgbClr val="000000"/>
                        </a:solidFill>
                        <a:effectLst/>
                        <a:latin typeface="Calibri" panose="020F0502020204030204" pitchFamily="34" charset="0"/>
                      </a:endParaRPr>
                    </a:p>
                  </a:txBody>
                  <a:tcPr marL="4127" marR="4127" marT="4127" marB="0" anchor="b"/>
                </a:tc>
                <a:tc>
                  <a:txBody>
                    <a:bodyPr/>
                    <a:lstStyle/>
                    <a:p>
                      <a:pPr algn="ctr" fontAlgn="b"/>
                      <a:r>
                        <a:rPr lang="en-US" sz="1700" u="none" strike="noStrike" dirty="0">
                          <a:effectLst/>
                        </a:rPr>
                        <a:t>$355</a:t>
                      </a:r>
                      <a:endParaRPr lang="en-US" sz="1700" b="0" i="0" u="none" strike="noStrike" dirty="0">
                        <a:solidFill>
                          <a:srgbClr val="000000"/>
                        </a:solidFill>
                        <a:effectLst/>
                        <a:latin typeface="Calibri" panose="020F0502020204030204" pitchFamily="34" charset="0"/>
                      </a:endParaRPr>
                    </a:p>
                  </a:txBody>
                  <a:tcPr marL="4127" marR="4127" marT="4127" marB="0" anchor="b"/>
                </a:tc>
                <a:extLst>
                  <a:ext uri="{0D108BD9-81ED-4DB2-BD59-A6C34878D82A}">
                    <a16:rowId xmlns:a16="http://schemas.microsoft.com/office/drawing/2014/main" val="1692319458"/>
                  </a:ext>
                </a:extLst>
              </a:tr>
              <a:tr h="347316">
                <a:tc>
                  <a:txBody>
                    <a:bodyPr/>
                    <a:lstStyle/>
                    <a:p>
                      <a:pPr algn="l" fontAlgn="b">
                        <a:lnSpc>
                          <a:spcPct val="150000"/>
                        </a:lnSpc>
                      </a:pPr>
                      <a:r>
                        <a:rPr lang="fr-FR" sz="1700" u="none" strike="noStrike" dirty="0">
                          <a:effectLst/>
                        </a:rPr>
                        <a:t>Sec. 41001 (b) Long-duration </a:t>
                      </a:r>
                      <a:r>
                        <a:rPr lang="fr-FR" sz="1700" u="none" strike="noStrike" dirty="0" err="1">
                          <a:effectLst/>
                        </a:rPr>
                        <a:t>Demonstration</a:t>
                      </a:r>
                      <a:r>
                        <a:rPr lang="fr-FR" sz="1700" u="none" strike="noStrike" dirty="0">
                          <a:effectLst/>
                        </a:rPr>
                        <a:t> Initiative</a:t>
                      </a:r>
                      <a:endParaRPr lang="fr-FR" sz="1700" b="0" i="0" u="none" strike="noStrike" dirty="0">
                        <a:solidFill>
                          <a:srgbClr val="000000"/>
                        </a:solidFill>
                        <a:effectLst/>
                        <a:latin typeface="Calibri" panose="020F0502020204030204" pitchFamily="34" charset="0"/>
                      </a:endParaRPr>
                    </a:p>
                  </a:txBody>
                  <a:tcPr marL="4127" marR="4127" marT="4127" marB="0" anchor="b"/>
                </a:tc>
                <a:tc>
                  <a:txBody>
                    <a:bodyPr/>
                    <a:lstStyle/>
                    <a:p>
                      <a:pPr algn="ctr" fontAlgn="b"/>
                      <a:r>
                        <a:rPr lang="en-US" sz="1700" u="none" strike="noStrike" dirty="0">
                          <a:effectLst/>
                        </a:rPr>
                        <a:t>$150</a:t>
                      </a:r>
                      <a:endParaRPr lang="en-US" sz="1700" b="0" i="0" u="none" strike="noStrike" dirty="0">
                        <a:solidFill>
                          <a:srgbClr val="000000"/>
                        </a:solidFill>
                        <a:effectLst/>
                        <a:latin typeface="Calibri" panose="020F0502020204030204" pitchFamily="34" charset="0"/>
                      </a:endParaRPr>
                    </a:p>
                  </a:txBody>
                  <a:tcPr marL="4127" marR="4127" marT="4127" marB="0" anchor="b"/>
                </a:tc>
                <a:extLst>
                  <a:ext uri="{0D108BD9-81ED-4DB2-BD59-A6C34878D82A}">
                    <a16:rowId xmlns:a16="http://schemas.microsoft.com/office/drawing/2014/main" val="2335295376"/>
                  </a:ext>
                </a:extLst>
              </a:tr>
              <a:tr h="347316">
                <a:tc>
                  <a:txBody>
                    <a:bodyPr/>
                    <a:lstStyle/>
                    <a:p>
                      <a:pPr algn="l" fontAlgn="b">
                        <a:lnSpc>
                          <a:spcPct val="150000"/>
                        </a:lnSpc>
                      </a:pPr>
                      <a:r>
                        <a:rPr lang="en-US" sz="1700" u="none" strike="noStrike" dirty="0">
                          <a:effectLst/>
                        </a:rPr>
                        <a:t>Sec. 41002. Advanced Reactor Demonstration Program</a:t>
                      </a:r>
                      <a:endParaRPr lang="en-US" sz="1700" b="0" i="0" u="none" strike="noStrike" dirty="0">
                        <a:solidFill>
                          <a:srgbClr val="000000"/>
                        </a:solidFill>
                        <a:effectLst/>
                        <a:latin typeface="Calibri" panose="020F0502020204030204" pitchFamily="34" charset="0"/>
                      </a:endParaRPr>
                    </a:p>
                  </a:txBody>
                  <a:tcPr marL="4127" marR="4127" marT="4127" marB="0" anchor="b"/>
                </a:tc>
                <a:tc>
                  <a:txBody>
                    <a:bodyPr/>
                    <a:lstStyle/>
                    <a:p>
                      <a:pPr algn="ctr" fontAlgn="b"/>
                      <a:r>
                        <a:rPr lang="en-US" sz="1700" u="none" strike="noStrike" dirty="0">
                          <a:effectLst/>
                        </a:rPr>
                        <a:t>$2,477</a:t>
                      </a:r>
                      <a:endParaRPr lang="en-US" sz="1700" b="0" i="0" u="none" strike="noStrike" dirty="0">
                        <a:solidFill>
                          <a:srgbClr val="000000"/>
                        </a:solidFill>
                        <a:effectLst/>
                        <a:latin typeface="Calibri" panose="020F0502020204030204" pitchFamily="34" charset="0"/>
                      </a:endParaRPr>
                    </a:p>
                  </a:txBody>
                  <a:tcPr marL="4127" marR="4127" marT="4127" marB="0" anchor="b"/>
                </a:tc>
                <a:extLst>
                  <a:ext uri="{0D108BD9-81ED-4DB2-BD59-A6C34878D82A}">
                    <a16:rowId xmlns:a16="http://schemas.microsoft.com/office/drawing/2014/main" val="1760521130"/>
                  </a:ext>
                </a:extLst>
              </a:tr>
              <a:tr h="347316">
                <a:tc>
                  <a:txBody>
                    <a:bodyPr/>
                    <a:lstStyle/>
                    <a:p>
                      <a:pPr algn="l" fontAlgn="b">
                        <a:lnSpc>
                          <a:spcPct val="150000"/>
                        </a:lnSpc>
                      </a:pPr>
                      <a:r>
                        <a:rPr lang="en-US" sz="1700" u="none" strike="noStrike" dirty="0">
                          <a:effectLst/>
                        </a:rPr>
                        <a:t>Sec. 41004 (a) Carbon Capture Large-Scale Pilot Projects</a:t>
                      </a:r>
                      <a:endParaRPr lang="en-US" sz="1700" b="0" i="0" u="none" strike="noStrike" dirty="0">
                        <a:solidFill>
                          <a:srgbClr val="000000"/>
                        </a:solidFill>
                        <a:effectLst/>
                        <a:latin typeface="Calibri" panose="020F0502020204030204" pitchFamily="34" charset="0"/>
                      </a:endParaRPr>
                    </a:p>
                  </a:txBody>
                  <a:tcPr marL="4127" marR="4127" marT="4127" marB="0" anchor="b"/>
                </a:tc>
                <a:tc>
                  <a:txBody>
                    <a:bodyPr/>
                    <a:lstStyle/>
                    <a:p>
                      <a:pPr algn="ctr" fontAlgn="b"/>
                      <a:r>
                        <a:rPr lang="en-US" sz="1700" u="none" strike="noStrike" dirty="0">
                          <a:effectLst/>
                        </a:rPr>
                        <a:t>$937</a:t>
                      </a:r>
                      <a:endParaRPr lang="en-US" sz="1700" b="0" i="0" u="none" strike="noStrike" dirty="0">
                        <a:solidFill>
                          <a:srgbClr val="000000"/>
                        </a:solidFill>
                        <a:effectLst/>
                        <a:latin typeface="Calibri" panose="020F0502020204030204" pitchFamily="34" charset="0"/>
                      </a:endParaRPr>
                    </a:p>
                  </a:txBody>
                  <a:tcPr marL="4127" marR="4127" marT="4127" marB="0" anchor="b"/>
                </a:tc>
                <a:extLst>
                  <a:ext uri="{0D108BD9-81ED-4DB2-BD59-A6C34878D82A}">
                    <a16:rowId xmlns:a16="http://schemas.microsoft.com/office/drawing/2014/main" val="758810867"/>
                  </a:ext>
                </a:extLst>
              </a:tr>
              <a:tr h="347316">
                <a:tc>
                  <a:txBody>
                    <a:bodyPr/>
                    <a:lstStyle/>
                    <a:p>
                      <a:pPr algn="l" fontAlgn="b">
                        <a:lnSpc>
                          <a:spcPct val="150000"/>
                        </a:lnSpc>
                      </a:pPr>
                      <a:r>
                        <a:rPr lang="fr-FR" sz="1700" u="none" strike="noStrike" dirty="0">
                          <a:effectLst/>
                        </a:rPr>
                        <a:t>Sec. 41004 (b) Carbon Capture </a:t>
                      </a:r>
                      <a:r>
                        <a:rPr lang="fr-FR" sz="1700" u="none" strike="noStrike" dirty="0" err="1">
                          <a:effectLst/>
                        </a:rPr>
                        <a:t>Demonstration</a:t>
                      </a:r>
                      <a:r>
                        <a:rPr lang="fr-FR" sz="1700" u="none" strike="noStrike" dirty="0">
                          <a:effectLst/>
                        </a:rPr>
                        <a:t> </a:t>
                      </a:r>
                      <a:r>
                        <a:rPr lang="fr-FR" sz="1700" u="none" strike="noStrike" dirty="0" err="1">
                          <a:effectLst/>
                        </a:rPr>
                        <a:t>Projects</a:t>
                      </a:r>
                      <a:endParaRPr lang="fr-FR" sz="1700" b="0" i="0" u="none" strike="noStrike" dirty="0">
                        <a:solidFill>
                          <a:srgbClr val="000000"/>
                        </a:solidFill>
                        <a:effectLst/>
                        <a:latin typeface="Calibri" panose="020F0502020204030204" pitchFamily="34" charset="0"/>
                      </a:endParaRPr>
                    </a:p>
                  </a:txBody>
                  <a:tcPr marL="4127" marR="4127" marT="4127" marB="0" anchor="b"/>
                </a:tc>
                <a:tc>
                  <a:txBody>
                    <a:bodyPr/>
                    <a:lstStyle/>
                    <a:p>
                      <a:pPr algn="ctr" fontAlgn="b"/>
                      <a:r>
                        <a:rPr lang="en-US" sz="1700" u="none" strike="noStrike" dirty="0">
                          <a:effectLst/>
                        </a:rPr>
                        <a:t>$2,537</a:t>
                      </a:r>
                      <a:endParaRPr lang="en-US" sz="1700" b="0" i="0" u="none" strike="noStrike" dirty="0">
                        <a:solidFill>
                          <a:srgbClr val="000000"/>
                        </a:solidFill>
                        <a:effectLst/>
                        <a:latin typeface="Calibri" panose="020F0502020204030204" pitchFamily="34" charset="0"/>
                      </a:endParaRPr>
                    </a:p>
                  </a:txBody>
                  <a:tcPr marL="4127" marR="4127" marT="4127" marB="0" anchor="b"/>
                </a:tc>
                <a:extLst>
                  <a:ext uri="{0D108BD9-81ED-4DB2-BD59-A6C34878D82A}">
                    <a16:rowId xmlns:a16="http://schemas.microsoft.com/office/drawing/2014/main" val="2893081152"/>
                  </a:ext>
                </a:extLst>
              </a:tr>
              <a:tr h="347316">
                <a:tc>
                  <a:txBody>
                    <a:bodyPr/>
                    <a:lstStyle/>
                    <a:p>
                      <a:pPr algn="l" fontAlgn="b">
                        <a:lnSpc>
                          <a:spcPct val="150000"/>
                        </a:lnSpc>
                      </a:pPr>
                      <a:r>
                        <a:rPr lang="en-US" sz="1700" u="none" strike="noStrike" dirty="0">
                          <a:effectLst/>
                        </a:rPr>
                        <a:t>Sec. 41008. Industrial Emissions Demonstration Projects</a:t>
                      </a:r>
                      <a:endParaRPr lang="en-US" sz="1700" b="0" i="0" u="none" strike="noStrike" dirty="0">
                        <a:solidFill>
                          <a:srgbClr val="000000"/>
                        </a:solidFill>
                        <a:effectLst/>
                        <a:latin typeface="Calibri" panose="020F0502020204030204" pitchFamily="34" charset="0"/>
                      </a:endParaRPr>
                    </a:p>
                  </a:txBody>
                  <a:tcPr marL="4127" marR="4127" marT="4127" marB="0" anchor="b"/>
                </a:tc>
                <a:tc>
                  <a:txBody>
                    <a:bodyPr/>
                    <a:lstStyle/>
                    <a:p>
                      <a:pPr algn="ctr" fontAlgn="b"/>
                      <a:r>
                        <a:rPr lang="en-US" sz="1700" u="none" strike="noStrike" dirty="0">
                          <a:effectLst/>
                        </a:rPr>
                        <a:t>$500</a:t>
                      </a:r>
                      <a:endParaRPr lang="en-US" sz="1700" b="0" i="0" u="none" strike="noStrike" dirty="0">
                        <a:solidFill>
                          <a:srgbClr val="000000"/>
                        </a:solidFill>
                        <a:effectLst/>
                        <a:latin typeface="Calibri" panose="020F0502020204030204" pitchFamily="34" charset="0"/>
                      </a:endParaRPr>
                    </a:p>
                  </a:txBody>
                  <a:tcPr marL="4127" marR="4127" marT="4127" marB="0" anchor="b"/>
                </a:tc>
                <a:extLst>
                  <a:ext uri="{0D108BD9-81ED-4DB2-BD59-A6C34878D82A}">
                    <a16:rowId xmlns:a16="http://schemas.microsoft.com/office/drawing/2014/main" val="4101382242"/>
                  </a:ext>
                </a:extLst>
              </a:tr>
              <a:tr h="393501">
                <a:tc>
                  <a:txBody>
                    <a:bodyPr/>
                    <a:lstStyle/>
                    <a:p>
                      <a:pPr algn="l" fontAlgn="b">
                        <a:lnSpc>
                          <a:spcPct val="150000"/>
                        </a:lnSpc>
                      </a:pPr>
                      <a:r>
                        <a:rPr lang="en-US" sz="1700" u="none" strike="noStrike" dirty="0">
                          <a:effectLst/>
                        </a:rPr>
                        <a:t>Sec. 40342. Clean energy demonstration program on current and former mine land.</a:t>
                      </a:r>
                      <a:endParaRPr lang="en-US" sz="1700" b="0" i="0" u="none" strike="noStrike" dirty="0">
                        <a:solidFill>
                          <a:srgbClr val="000000"/>
                        </a:solidFill>
                        <a:effectLst/>
                        <a:latin typeface="Calibri" panose="020F0502020204030204" pitchFamily="34" charset="0"/>
                      </a:endParaRPr>
                    </a:p>
                  </a:txBody>
                  <a:tcPr marL="4127" marR="4127" marT="4127" marB="0" anchor="b"/>
                </a:tc>
                <a:tc>
                  <a:txBody>
                    <a:bodyPr/>
                    <a:lstStyle/>
                    <a:p>
                      <a:pPr algn="ctr" fontAlgn="b"/>
                      <a:r>
                        <a:rPr lang="en-US" sz="1700" u="none" strike="noStrike" dirty="0">
                          <a:effectLst/>
                        </a:rPr>
                        <a:t>$500</a:t>
                      </a:r>
                      <a:endParaRPr lang="en-US" sz="1700" b="0" i="0" u="none" strike="noStrike" dirty="0">
                        <a:solidFill>
                          <a:srgbClr val="000000"/>
                        </a:solidFill>
                        <a:effectLst/>
                        <a:latin typeface="Calibri" panose="020F0502020204030204" pitchFamily="34" charset="0"/>
                      </a:endParaRPr>
                    </a:p>
                  </a:txBody>
                  <a:tcPr marL="4127" marR="4127" marT="4127" marB="0" anchor="b"/>
                </a:tc>
                <a:extLst>
                  <a:ext uri="{0D108BD9-81ED-4DB2-BD59-A6C34878D82A}">
                    <a16:rowId xmlns:a16="http://schemas.microsoft.com/office/drawing/2014/main" val="199310744"/>
                  </a:ext>
                </a:extLst>
              </a:tr>
              <a:tr h="347316">
                <a:tc>
                  <a:txBody>
                    <a:bodyPr/>
                    <a:lstStyle/>
                    <a:p>
                      <a:pPr algn="l" fontAlgn="b">
                        <a:lnSpc>
                          <a:spcPct val="150000"/>
                        </a:lnSpc>
                      </a:pPr>
                      <a:r>
                        <a:rPr lang="en-US" sz="1700" u="none" strike="noStrike" dirty="0">
                          <a:effectLst/>
                        </a:rPr>
                        <a:t>Sec. 813. Regional Clean Hydrogen Hubs</a:t>
                      </a:r>
                      <a:endParaRPr lang="en-US" sz="1700" b="0" i="0" u="none" strike="noStrike" dirty="0">
                        <a:solidFill>
                          <a:srgbClr val="000000"/>
                        </a:solidFill>
                        <a:effectLst/>
                        <a:latin typeface="Calibri" panose="020F0502020204030204" pitchFamily="34" charset="0"/>
                      </a:endParaRPr>
                    </a:p>
                  </a:txBody>
                  <a:tcPr marL="4127" marR="4127" marT="4127" marB="0" anchor="b"/>
                </a:tc>
                <a:tc>
                  <a:txBody>
                    <a:bodyPr/>
                    <a:lstStyle/>
                    <a:p>
                      <a:pPr algn="ctr" fontAlgn="b"/>
                      <a:r>
                        <a:rPr lang="en-US" sz="1700" u="none" strike="noStrike" dirty="0">
                          <a:effectLst/>
                        </a:rPr>
                        <a:t>$8,000</a:t>
                      </a:r>
                      <a:endParaRPr lang="en-US" sz="1700" b="0" i="0" u="none" strike="noStrike" dirty="0">
                        <a:solidFill>
                          <a:srgbClr val="000000"/>
                        </a:solidFill>
                        <a:effectLst/>
                        <a:latin typeface="Calibri" panose="020F0502020204030204" pitchFamily="34" charset="0"/>
                      </a:endParaRPr>
                    </a:p>
                  </a:txBody>
                  <a:tcPr marL="4127" marR="4127" marT="4127" marB="0" anchor="b"/>
                </a:tc>
                <a:extLst>
                  <a:ext uri="{0D108BD9-81ED-4DB2-BD59-A6C34878D82A}">
                    <a16:rowId xmlns:a16="http://schemas.microsoft.com/office/drawing/2014/main" val="1204967982"/>
                  </a:ext>
                </a:extLst>
              </a:tr>
              <a:tr h="347316">
                <a:tc>
                  <a:txBody>
                    <a:bodyPr/>
                    <a:lstStyle/>
                    <a:p>
                      <a:pPr algn="l" fontAlgn="b">
                        <a:lnSpc>
                          <a:spcPct val="150000"/>
                        </a:lnSpc>
                      </a:pPr>
                      <a:r>
                        <a:rPr lang="en-US" sz="1700" u="none" strike="noStrike" dirty="0">
                          <a:effectLst/>
                        </a:rPr>
                        <a:t>Sec. 40103 (b) Program Upgrading Our Electric Grid and Ensuring Reliability and Resiliency</a:t>
                      </a:r>
                      <a:endParaRPr lang="en-US" sz="1700" b="0" i="0" u="none" strike="noStrike" dirty="0">
                        <a:solidFill>
                          <a:srgbClr val="000000"/>
                        </a:solidFill>
                        <a:effectLst/>
                        <a:latin typeface="Calibri" panose="020F0502020204030204" pitchFamily="34" charset="0"/>
                      </a:endParaRPr>
                    </a:p>
                  </a:txBody>
                  <a:tcPr marL="4127" marR="4127" marT="4127" marB="0" anchor="b"/>
                </a:tc>
                <a:tc>
                  <a:txBody>
                    <a:bodyPr/>
                    <a:lstStyle/>
                    <a:p>
                      <a:pPr algn="ctr" fontAlgn="b"/>
                      <a:r>
                        <a:rPr lang="en-US" sz="1700" u="none" strike="noStrike" dirty="0">
                          <a:effectLst/>
                        </a:rPr>
                        <a:t>$5,000</a:t>
                      </a:r>
                      <a:endParaRPr lang="en-US" sz="1700" b="0" i="0" u="none" strike="noStrike" dirty="0">
                        <a:solidFill>
                          <a:srgbClr val="000000"/>
                        </a:solidFill>
                        <a:effectLst/>
                        <a:latin typeface="Calibri" panose="020F0502020204030204" pitchFamily="34" charset="0"/>
                      </a:endParaRPr>
                    </a:p>
                  </a:txBody>
                  <a:tcPr marL="4127" marR="4127" marT="4127" marB="0" anchor="b"/>
                </a:tc>
                <a:extLst>
                  <a:ext uri="{0D108BD9-81ED-4DB2-BD59-A6C34878D82A}">
                    <a16:rowId xmlns:a16="http://schemas.microsoft.com/office/drawing/2014/main" val="1217919035"/>
                  </a:ext>
                </a:extLst>
              </a:tr>
              <a:tr h="347316">
                <a:tc>
                  <a:txBody>
                    <a:bodyPr/>
                    <a:lstStyle/>
                    <a:p>
                      <a:pPr algn="l" fontAlgn="b">
                        <a:lnSpc>
                          <a:spcPct val="150000"/>
                        </a:lnSpc>
                      </a:pPr>
                      <a:r>
                        <a:rPr lang="en-US" sz="1700" u="none" strike="noStrike" dirty="0">
                          <a:effectLst/>
                        </a:rPr>
                        <a:t>Sec. 40103 (c) Energy Improvement in Rural or Remote Areas</a:t>
                      </a:r>
                      <a:endParaRPr lang="en-US" sz="1700" b="0" i="0" u="none" strike="noStrike" dirty="0">
                        <a:solidFill>
                          <a:srgbClr val="000000"/>
                        </a:solidFill>
                        <a:effectLst/>
                        <a:latin typeface="Calibri" panose="020F0502020204030204" pitchFamily="34" charset="0"/>
                      </a:endParaRPr>
                    </a:p>
                  </a:txBody>
                  <a:tcPr marL="4127" marR="4127" marT="4127" marB="0" anchor="b"/>
                </a:tc>
                <a:tc>
                  <a:txBody>
                    <a:bodyPr/>
                    <a:lstStyle/>
                    <a:p>
                      <a:pPr algn="ctr" fontAlgn="b"/>
                      <a:r>
                        <a:rPr lang="en-US" sz="1700" u="none" strike="noStrike" dirty="0">
                          <a:effectLst/>
                        </a:rPr>
                        <a:t>$1,000</a:t>
                      </a:r>
                      <a:endParaRPr lang="en-US" sz="1700" b="0" i="0" u="none" strike="noStrike" dirty="0">
                        <a:solidFill>
                          <a:srgbClr val="000000"/>
                        </a:solidFill>
                        <a:effectLst/>
                        <a:latin typeface="Calibri" panose="020F0502020204030204" pitchFamily="34" charset="0"/>
                      </a:endParaRPr>
                    </a:p>
                  </a:txBody>
                  <a:tcPr marL="4127" marR="4127" marT="4127" marB="0" anchor="b"/>
                </a:tc>
                <a:extLst>
                  <a:ext uri="{0D108BD9-81ED-4DB2-BD59-A6C34878D82A}">
                    <a16:rowId xmlns:a16="http://schemas.microsoft.com/office/drawing/2014/main" val="163455242"/>
                  </a:ext>
                </a:extLst>
              </a:tr>
              <a:tr h="347316">
                <a:tc>
                  <a:txBody>
                    <a:bodyPr/>
                    <a:lstStyle/>
                    <a:p>
                      <a:pPr algn="r" fontAlgn="b">
                        <a:lnSpc>
                          <a:spcPct val="150000"/>
                        </a:lnSpc>
                      </a:pPr>
                      <a:r>
                        <a:rPr lang="en-US" sz="1700" b="1" u="none" strike="noStrike" dirty="0">
                          <a:effectLst/>
                        </a:rPr>
                        <a:t>Total</a:t>
                      </a:r>
                      <a:endParaRPr lang="en-US" sz="1700" b="1" i="0" u="none" strike="noStrike" dirty="0">
                        <a:solidFill>
                          <a:srgbClr val="000000"/>
                        </a:solidFill>
                        <a:effectLst/>
                        <a:latin typeface="Calibri" panose="020F0502020204030204" pitchFamily="34" charset="0"/>
                      </a:endParaRPr>
                    </a:p>
                  </a:txBody>
                  <a:tcPr marL="4127" marR="4127" marT="4127" marB="0" anchor="b"/>
                </a:tc>
                <a:tc>
                  <a:txBody>
                    <a:bodyPr/>
                    <a:lstStyle/>
                    <a:p>
                      <a:pPr algn="ctr" fontAlgn="b"/>
                      <a:r>
                        <a:rPr lang="en-US" sz="1700" u="none" strike="noStrike" dirty="0">
                          <a:effectLst/>
                        </a:rPr>
                        <a:t>$21,456</a:t>
                      </a:r>
                      <a:endParaRPr lang="en-US" sz="1700" b="0" i="0" u="none" strike="noStrike" dirty="0">
                        <a:solidFill>
                          <a:srgbClr val="000000"/>
                        </a:solidFill>
                        <a:effectLst/>
                        <a:latin typeface="Calibri" panose="020F0502020204030204" pitchFamily="34" charset="0"/>
                      </a:endParaRPr>
                    </a:p>
                  </a:txBody>
                  <a:tcPr marL="4127" marR="4127" marT="4127" marB="0" anchor="b"/>
                </a:tc>
                <a:extLst>
                  <a:ext uri="{0D108BD9-81ED-4DB2-BD59-A6C34878D82A}">
                    <a16:rowId xmlns:a16="http://schemas.microsoft.com/office/drawing/2014/main" val="831752566"/>
                  </a:ext>
                </a:extLst>
              </a:tr>
            </a:tbl>
          </a:graphicData>
        </a:graphic>
      </p:graphicFrame>
      <p:sp>
        <p:nvSpPr>
          <p:cNvPr id="3" name="Oval 2">
            <a:extLst>
              <a:ext uri="{FF2B5EF4-FFF2-40B4-BE49-F238E27FC236}">
                <a16:creationId xmlns:a16="http://schemas.microsoft.com/office/drawing/2014/main" id="{738D5EDB-B303-716D-EDD8-1C7F10863044}"/>
              </a:ext>
            </a:extLst>
          </p:cNvPr>
          <p:cNvSpPr/>
          <p:nvPr/>
        </p:nvSpPr>
        <p:spPr>
          <a:xfrm>
            <a:off x="9525000" y="5715000"/>
            <a:ext cx="1143000" cy="533400"/>
          </a:xfrm>
          <a:prstGeom prst="ellipse">
            <a:avLst/>
          </a:pr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54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10566400" cy="914400"/>
          </a:xfrm>
        </p:spPr>
        <p:txBody>
          <a:bodyPr>
            <a:normAutofit/>
          </a:bodyPr>
          <a:lstStyle/>
          <a:p>
            <a:r>
              <a:rPr lang="en-US" sz="3400" dirty="0">
                <a:latin typeface="Trade Gothic LT Std Bold" panose="020B0804050502020204" pitchFamily="34" charset="0"/>
              </a:rPr>
              <a:t>Contents</a:t>
            </a:r>
            <a:r>
              <a:rPr lang="en-US" sz="3400" dirty="0"/>
              <a:t> </a:t>
            </a:r>
          </a:p>
        </p:txBody>
      </p:sp>
      <p:sp>
        <p:nvSpPr>
          <p:cNvPr id="3" name="Content Placeholder 2"/>
          <p:cNvSpPr>
            <a:spLocks noGrp="1"/>
          </p:cNvSpPr>
          <p:nvPr>
            <p:ph idx="1"/>
          </p:nvPr>
        </p:nvSpPr>
        <p:spPr>
          <a:xfrm>
            <a:off x="838200" y="1447800"/>
            <a:ext cx="10515600" cy="4724400"/>
          </a:xfrm>
        </p:spPr>
        <p:txBody>
          <a:bodyPr>
            <a:normAutofit/>
          </a:bodyPr>
          <a:lstStyle/>
          <a:p>
            <a:pPr marL="461963" indent="0">
              <a:buNone/>
            </a:pPr>
            <a:r>
              <a:rPr lang="en-US" dirty="0"/>
              <a:t>The End of Magical Thinking (At Least for Now)?</a:t>
            </a:r>
          </a:p>
          <a:p>
            <a:pPr marL="461963" indent="0">
              <a:buNone/>
            </a:pPr>
            <a:r>
              <a:rPr lang="en-US" dirty="0"/>
              <a:t>Federal Energy RD&amp;D Funding</a:t>
            </a:r>
          </a:p>
          <a:p>
            <a:pPr marL="461963" indent="0">
              <a:buNone/>
            </a:pPr>
            <a:r>
              <a:rPr lang="en-US" dirty="0"/>
              <a:t>Bipartisan Infrastructure Law and OCED</a:t>
            </a:r>
          </a:p>
          <a:p>
            <a:pPr marL="461963" indent="0">
              <a:buNone/>
            </a:pPr>
            <a:r>
              <a:rPr lang="en-US" dirty="0">
                <a:solidFill>
                  <a:srgbClr val="F98D29"/>
                </a:solidFill>
              </a:rPr>
              <a:t>CHIPS Plus Science and FESI</a:t>
            </a:r>
          </a:p>
          <a:p>
            <a:pPr marL="461963" indent="0">
              <a:buNone/>
            </a:pPr>
            <a:r>
              <a:rPr lang="en-US" dirty="0"/>
              <a:t>Inflation Reduction Act</a:t>
            </a:r>
          </a:p>
          <a:p>
            <a:pPr marL="461963" indent="0">
              <a:buNone/>
            </a:pPr>
            <a:r>
              <a:rPr lang="en-US" dirty="0"/>
              <a:t>What Happens Next?</a:t>
            </a:r>
          </a:p>
        </p:txBody>
      </p:sp>
      <p:sp>
        <p:nvSpPr>
          <p:cNvPr id="11" name="TextBox 10"/>
          <p:cNvSpPr txBox="1"/>
          <p:nvPr/>
        </p:nvSpPr>
        <p:spPr>
          <a:xfrm>
            <a:off x="838200" y="1539815"/>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1</a:t>
            </a:r>
          </a:p>
        </p:txBody>
      </p:sp>
      <p:sp>
        <p:nvSpPr>
          <p:cNvPr id="12" name="TextBox 11"/>
          <p:cNvSpPr txBox="1"/>
          <p:nvPr/>
        </p:nvSpPr>
        <p:spPr>
          <a:xfrm>
            <a:off x="838200" y="2373868"/>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2</a:t>
            </a:r>
          </a:p>
        </p:txBody>
      </p:sp>
      <p:sp>
        <p:nvSpPr>
          <p:cNvPr id="13" name="TextBox 12"/>
          <p:cNvSpPr txBox="1"/>
          <p:nvPr/>
        </p:nvSpPr>
        <p:spPr>
          <a:xfrm>
            <a:off x="838200" y="3124200"/>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3</a:t>
            </a:r>
          </a:p>
        </p:txBody>
      </p:sp>
      <p:sp>
        <p:nvSpPr>
          <p:cNvPr id="18" name="Slide Number Placeholder 3"/>
          <p:cNvSpPr>
            <a:spLocks noGrp="1"/>
          </p:cNvSpPr>
          <p:nvPr>
            <p:ph type="sldNum" sz="quarter" idx="12"/>
          </p:nvPr>
        </p:nvSpPr>
        <p:spPr>
          <a:xfrm>
            <a:off x="11125200" y="6400800"/>
            <a:ext cx="711200" cy="283389"/>
          </a:xfrm>
          <a:prstGeom prst="rect">
            <a:avLst/>
          </a:prstGeom>
        </p:spPr>
        <p:txBody>
          <a:bodyPr/>
          <a:lstStyle/>
          <a:p>
            <a:fld id="{B210F02F-3F4F-4BF0-9905-39922DDC03F6}" type="slidenum">
              <a:rPr lang="en-US" smtClean="0"/>
              <a:pPr/>
              <a:t>26</a:t>
            </a:fld>
            <a:endParaRPr lang="en-US" dirty="0"/>
          </a:p>
        </p:txBody>
      </p:sp>
      <p:sp>
        <p:nvSpPr>
          <p:cNvPr id="4" name="TextBox 3">
            <a:extLst>
              <a:ext uri="{FF2B5EF4-FFF2-40B4-BE49-F238E27FC236}">
                <a16:creationId xmlns:a16="http://schemas.microsoft.com/office/drawing/2014/main" id="{1979387B-5A7E-F485-DE34-24620DC7E83A}"/>
              </a:ext>
            </a:extLst>
          </p:cNvPr>
          <p:cNvSpPr txBox="1"/>
          <p:nvPr/>
        </p:nvSpPr>
        <p:spPr>
          <a:xfrm>
            <a:off x="838200" y="4731922"/>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5</a:t>
            </a:r>
          </a:p>
        </p:txBody>
      </p:sp>
      <p:sp>
        <p:nvSpPr>
          <p:cNvPr id="5" name="TextBox 4">
            <a:extLst>
              <a:ext uri="{FF2B5EF4-FFF2-40B4-BE49-F238E27FC236}">
                <a16:creationId xmlns:a16="http://schemas.microsoft.com/office/drawing/2014/main" id="{5DDEF104-61FB-9DA0-B9DD-F635AA2E7E16}"/>
              </a:ext>
            </a:extLst>
          </p:cNvPr>
          <p:cNvSpPr txBox="1"/>
          <p:nvPr/>
        </p:nvSpPr>
        <p:spPr>
          <a:xfrm>
            <a:off x="838200" y="3998170"/>
            <a:ext cx="381000" cy="369332"/>
          </a:xfrm>
          <a:prstGeom prst="rect">
            <a:avLst/>
          </a:prstGeom>
          <a:solidFill>
            <a:srgbClr val="F98D29"/>
          </a:solidFill>
        </p:spPr>
        <p:txBody>
          <a:bodyPr wrap="square" rtlCol="0">
            <a:spAutoFit/>
          </a:bodyPr>
          <a:lstStyle/>
          <a:p>
            <a:pPr algn="ctr"/>
            <a:r>
              <a:rPr lang="en-US" b="1" dirty="0">
                <a:solidFill>
                  <a:schemeClr val="bg1"/>
                </a:solidFill>
                <a:latin typeface="Trade Gothic LT Std Bold" panose="020B0804050502020204" pitchFamily="34" charset="0"/>
              </a:rPr>
              <a:t>4</a:t>
            </a:r>
          </a:p>
        </p:txBody>
      </p:sp>
      <p:sp>
        <p:nvSpPr>
          <p:cNvPr id="6" name="TextBox 5">
            <a:extLst>
              <a:ext uri="{FF2B5EF4-FFF2-40B4-BE49-F238E27FC236}">
                <a16:creationId xmlns:a16="http://schemas.microsoft.com/office/drawing/2014/main" id="{58585E7E-E75A-50D8-53DD-AAF131C06722}"/>
              </a:ext>
            </a:extLst>
          </p:cNvPr>
          <p:cNvSpPr txBox="1"/>
          <p:nvPr/>
        </p:nvSpPr>
        <p:spPr>
          <a:xfrm>
            <a:off x="838200" y="5562600"/>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6</a:t>
            </a:r>
          </a:p>
        </p:txBody>
      </p:sp>
    </p:spTree>
    <p:extLst>
      <p:ext uri="{BB962C8B-B14F-4D97-AF65-F5344CB8AC3E}">
        <p14:creationId xmlns:p14="http://schemas.microsoft.com/office/powerpoint/2010/main" val="1768202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94D9-258C-6E71-4F5F-6589D9F4E94B}"/>
              </a:ext>
            </a:extLst>
          </p:cNvPr>
          <p:cNvSpPr>
            <a:spLocks noGrp="1"/>
          </p:cNvSpPr>
          <p:nvPr>
            <p:ph type="title"/>
          </p:nvPr>
        </p:nvSpPr>
        <p:spPr/>
        <p:txBody>
          <a:bodyPr/>
          <a:lstStyle/>
          <a:p>
            <a:r>
              <a:rPr lang="en-US" dirty="0"/>
              <a:t>CHIPS Plus Science Highlights (Except Energy)</a:t>
            </a:r>
          </a:p>
        </p:txBody>
      </p:sp>
      <p:sp>
        <p:nvSpPr>
          <p:cNvPr id="3" name="Content Placeholder 2">
            <a:extLst>
              <a:ext uri="{FF2B5EF4-FFF2-40B4-BE49-F238E27FC236}">
                <a16:creationId xmlns:a16="http://schemas.microsoft.com/office/drawing/2014/main" id="{AB42BD30-5D87-0562-DE31-759C8EC49F59}"/>
              </a:ext>
            </a:extLst>
          </p:cNvPr>
          <p:cNvSpPr>
            <a:spLocks noGrp="1"/>
          </p:cNvSpPr>
          <p:nvPr>
            <p:ph idx="1"/>
          </p:nvPr>
        </p:nvSpPr>
        <p:spPr/>
        <p:txBody>
          <a:bodyPr>
            <a:normAutofit lnSpcReduction="10000"/>
          </a:bodyPr>
          <a:lstStyle/>
          <a:p>
            <a:r>
              <a:rPr lang="en-US" dirty="0"/>
              <a:t>Semiconductor manufacturing incentives and R&amp;D funding*</a:t>
            </a:r>
          </a:p>
          <a:p>
            <a:r>
              <a:rPr lang="en-US" dirty="0"/>
              <a:t>NSF Directorate for Technology, Innovation, and Partnerships</a:t>
            </a:r>
          </a:p>
          <a:p>
            <a:r>
              <a:rPr lang="en-US" dirty="0"/>
              <a:t>Regional Technology Hubs (Department of Commerce)</a:t>
            </a:r>
          </a:p>
          <a:p>
            <a:r>
              <a:rPr lang="en-US" dirty="0"/>
              <a:t>NIST and NASA reauthorizations</a:t>
            </a:r>
          </a:p>
          <a:p>
            <a:r>
              <a:rPr lang="en-US" dirty="0"/>
              <a:t>OSTP National Science and Technology Strategy</a:t>
            </a:r>
          </a:p>
          <a:p>
            <a:pPr marL="0" indent="0" algn="r">
              <a:buNone/>
            </a:pPr>
            <a:endParaRPr lang="en-US" dirty="0"/>
          </a:p>
          <a:p>
            <a:pPr marL="0" indent="0" algn="r">
              <a:buNone/>
            </a:pPr>
            <a:r>
              <a:rPr lang="en-US" dirty="0"/>
              <a:t>*Appropriated</a:t>
            </a:r>
          </a:p>
        </p:txBody>
      </p:sp>
      <p:sp>
        <p:nvSpPr>
          <p:cNvPr id="4" name="Slide Number Placeholder 3">
            <a:extLst>
              <a:ext uri="{FF2B5EF4-FFF2-40B4-BE49-F238E27FC236}">
                <a16:creationId xmlns:a16="http://schemas.microsoft.com/office/drawing/2014/main" id="{91689210-3515-99D3-41BA-E069734F18F5}"/>
              </a:ext>
            </a:extLst>
          </p:cNvPr>
          <p:cNvSpPr>
            <a:spLocks noGrp="1"/>
          </p:cNvSpPr>
          <p:nvPr>
            <p:ph type="sldNum" sz="quarter" idx="12"/>
          </p:nvPr>
        </p:nvSpPr>
        <p:spPr/>
        <p:txBody>
          <a:bodyPr/>
          <a:lstStyle/>
          <a:p>
            <a:fld id="{B210F02F-3F4F-4BF0-9905-39922DDC03F6}" type="slidenum">
              <a:rPr lang="en-US" smtClean="0"/>
              <a:pPr/>
              <a:t>27</a:t>
            </a:fld>
            <a:endParaRPr lang="en-US" dirty="0"/>
          </a:p>
        </p:txBody>
      </p:sp>
    </p:spTree>
    <p:extLst>
      <p:ext uri="{BB962C8B-B14F-4D97-AF65-F5344CB8AC3E}">
        <p14:creationId xmlns:p14="http://schemas.microsoft.com/office/powerpoint/2010/main" val="2168079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D73A6-DB94-9DDF-EFAC-F4D00157EB60}"/>
              </a:ext>
            </a:extLst>
          </p:cNvPr>
          <p:cNvSpPr>
            <a:spLocks noGrp="1"/>
          </p:cNvSpPr>
          <p:nvPr>
            <p:ph type="title"/>
          </p:nvPr>
        </p:nvSpPr>
        <p:spPr/>
        <p:txBody>
          <a:bodyPr/>
          <a:lstStyle/>
          <a:p>
            <a:r>
              <a:rPr lang="en-US" dirty="0"/>
              <a:t>CHIPS Plus Science Energy Innovation Provisions</a:t>
            </a:r>
          </a:p>
        </p:txBody>
      </p:sp>
      <p:sp>
        <p:nvSpPr>
          <p:cNvPr id="3" name="Content Placeholder 2">
            <a:extLst>
              <a:ext uri="{FF2B5EF4-FFF2-40B4-BE49-F238E27FC236}">
                <a16:creationId xmlns:a16="http://schemas.microsoft.com/office/drawing/2014/main" id="{EDD0BBB8-0E1B-4B0D-A749-D1FEA34DE33A}"/>
              </a:ext>
            </a:extLst>
          </p:cNvPr>
          <p:cNvSpPr>
            <a:spLocks noGrp="1"/>
          </p:cNvSpPr>
          <p:nvPr>
            <p:ph idx="1"/>
          </p:nvPr>
        </p:nvSpPr>
        <p:spPr/>
        <p:txBody>
          <a:bodyPr/>
          <a:lstStyle/>
          <a:p>
            <a:r>
              <a:rPr lang="en-US" dirty="0"/>
              <a:t>$12B authorization of </a:t>
            </a:r>
            <a:r>
              <a:rPr lang="en-US" dirty="0" err="1"/>
              <a:t>approps</a:t>
            </a:r>
            <a:r>
              <a:rPr lang="en-US" dirty="0"/>
              <a:t>. for DOE applied energy offices</a:t>
            </a:r>
          </a:p>
          <a:p>
            <a:r>
              <a:rPr lang="en-US" dirty="0"/>
              <a:t>DOE Office of Science reauthorization</a:t>
            </a:r>
          </a:p>
          <a:p>
            <a:r>
              <a:rPr lang="en-US" dirty="0"/>
              <a:t>Clean energy tech transfer and commercialization reforms</a:t>
            </a:r>
          </a:p>
          <a:p>
            <a:r>
              <a:rPr lang="en-US" dirty="0"/>
              <a:t>Regional clean energy innovation programs</a:t>
            </a:r>
          </a:p>
          <a:p>
            <a:r>
              <a:rPr lang="en-US" dirty="0"/>
              <a:t>Steel manufacturing emissions reduction innovation program</a:t>
            </a:r>
          </a:p>
          <a:p>
            <a:r>
              <a:rPr lang="en-US" dirty="0"/>
              <a:t>Foundation for Energy Security and Innovation (FESI)</a:t>
            </a:r>
          </a:p>
        </p:txBody>
      </p:sp>
      <p:sp>
        <p:nvSpPr>
          <p:cNvPr id="4" name="Slide Number Placeholder 3">
            <a:extLst>
              <a:ext uri="{FF2B5EF4-FFF2-40B4-BE49-F238E27FC236}">
                <a16:creationId xmlns:a16="http://schemas.microsoft.com/office/drawing/2014/main" id="{0D6820FF-2B2C-291F-0C3D-3649D5130D68}"/>
              </a:ext>
            </a:extLst>
          </p:cNvPr>
          <p:cNvSpPr>
            <a:spLocks noGrp="1"/>
          </p:cNvSpPr>
          <p:nvPr>
            <p:ph type="sldNum" sz="quarter" idx="12"/>
          </p:nvPr>
        </p:nvSpPr>
        <p:spPr/>
        <p:txBody>
          <a:bodyPr/>
          <a:lstStyle/>
          <a:p>
            <a:fld id="{B210F02F-3F4F-4BF0-9905-39922DDC03F6}" type="slidenum">
              <a:rPr lang="en-US" smtClean="0"/>
              <a:pPr/>
              <a:t>28</a:t>
            </a:fld>
            <a:endParaRPr lang="en-US" dirty="0"/>
          </a:p>
        </p:txBody>
      </p:sp>
    </p:spTree>
    <p:extLst>
      <p:ext uri="{BB962C8B-B14F-4D97-AF65-F5344CB8AC3E}">
        <p14:creationId xmlns:p14="http://schemas.microsoft.com/office/powerpoint/2010/main" val="484866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3B6E-60D1-41E3-8CA7-792A16A99C5E}"/>
              </a:ext>
            </a:extLst>
          </p:cNvPr>
          <p:cNvSpPr>
            <a:spLocks noGrp="1"/>
          </p:cNvSpPr>
          <p:nvPr>
            <p:ph type="title"/>
          </p:nvPr>
        </p:nvSpPr>
        <p:spPr/>
        <p:txBody>
          <a:bodyPr>
            <a:normAutofit fontScale="90000"/>
          </a:bodyPr>
          <a:lstStyle/>
          <a:p>
            <a:r>
              <a:rPr lang="en-US" dirty="0"/>
              <a:t>FESI’s Models: Agency-Related Private (501c3) Foundations</a:t>
            </a:r>
          </a:p>
        </p:txBody>
      </p:sp>
      <p:sp>
        <p:nvSpPr>
          <p:cNvPr id="6" name="Content Placeholder 5">
            <a:extLst>
              <a:ext uri="{FF2B5EF4-FFF2-40B4-BE49-F238E27FC236}">
                <a16:creationId xmlns:a16="http://schemas.microsoft.com/office/drawing/2014/main" id="{5A3A9791-C611-4C9A-9E77-B7AADC5E5D7A}"/>
              </a:ext>
            </a:extLst>
          </p:cNvPr>
          <p:cNvSpPr>
            <a:spLocks noGrp="1"/>
          </p:cNvSpPr>
          <p:nvPr>
            <p:ph idx="1"/>
          </p:nvPr>
        </p:nvSpPr>
        <p:spPr>
          <a:xfrm>
            <a:off x="882374" y="1591056"/>
            <a:ext cx="5207000" cy="4419600"/>
          </a:xfrm>
          <a:ln w="34925">
            <a:solidFill>
              <a:srgbClr val="F98D29"/>
            </a:solidFill>
          </a:ln>
        </p:spPr>
        <p:txBody>
          <a:bodyPr>
            <a:normAutofit/>
          </a:bodyPr>
          <a:lstStyle/>
          <a:p>
            <a:pPr>
              <a:buClr>
                <a:srgbClr val="F98D29"/>
              </a:buClr>
            </a:pPr>
            <a:r>
              <a:rPr lang="en-US" dirty="0"/>
              <a:t>“Official” imprimatur of Congress</a:t>
            </a:r>
          </a:p>
          <a:p>
            <a:pPr>
              <a:spcAft>
                <a:spcPts val="1800"/>
              </a:spcAft>
              <a:buClr>
                <a:srgbClr val="F98D29"/>
              </a:buClr>
            </a:pPr>
            <a:r>
              <a:rPr lang="en-US" dirty="0"/>
              <a:t>Funded by public or private sources</a:t>
            </a:r>
          </a:p>
          <a:p>
            <a:pPr>
              <a:spcAft>
                <a:spcPts val="1800"/>
              </a:spcAft>
              <a:buClr>
                <a:srgbClr val="F98D29"/>
              </a:buClr>
            </a:pPr>
            <a:r>
              <a:rPr lang="en-US" dirty="0"/>
              <a:t>Streamlined partnership creation</a:t>
            </a:r>
          </a:p>
          <a:p>
            <a:pPr>
              <a:spcAft>
                <a:spcPts val="1800"/>
              </a:spcAft>
              <a:buClr>
                <a:srgbClr val="F98D29"/>
              </a:buClr>
            </a:pPr>
            <a:r>
              <a:rPr lang="en-US" dirty="0"/>
              <a:t>Nimble and responsive</a:t>
            </a:r>
          </a:p>
          <a:p>
            <a:pPr>
              <a:spcAft>
                <a:spcPts val="1800"/>
              </a:spcAft>
              <a:buClr>
                <a:srgbClr val="F98D29"/>
              </a:buClr>
            </a:pPr>
            <a:r>
              <a:rPr lang="en-US" dirty="0"/>
              <a:t>Semi-autonomous</a:t>
            </a:r>
          </a:p>
          <a:p>
            <a:pPr>
              <a:spcAft>
                <a:spcPts val="1800"/>
              </a:spcAft>
              <a:buClr>
                <a:srgbClr val="F98D29"/>
              </a:buClr>
            </a:pPr>
            <a:r>
              <a:rPr lang="en-US" dirty="0"/>
              <a:t>Gift authority</a:t>
            </a:r>
          </a:p>
          <a:p>
            <a:pPr lvl="1">
              <a:spcAft>
                <a:spcPts val="1800"/>
              </a:spcAft>
            </a:pPr>
            <a:endParaRPr lang="en-US" dirty="0">
              <a:solidFill>
                <a:srgbClr val="F98D29"/>
              </a:solidFill>
            </a:endParaRPr>
          </a:p>
          <a:p>
            <a:pPr lvl="1">
              <a:spcAft>
                <a:spcPts val="1800"/>
              </a:spcAft>
            </a:pPr>
            <a:endParaRPr lang="en-US" dirty="0">
              <a:solidFill>
                <a:srgbClr val="F98D29"/>
              </a:solidFill>
            </a:endParaRPr>
          </a:p>
        </p:txBody>
      </p:sp>
      <p:sp>
        <p:nvSpPr>
          <p:cNvPr id="5" name="Slide Number Placeholder 4">
            <a:extLst>
              <a:ext uri="{FF2B5EF4-FFF2-40B4-BE49-F238E27FC236}">
                <a16:creationId xmlns:a16="http://schemas.microsoft.com/office/drawing/2014/main" id="{917959D0-0158-45F5-B8C7-6D2161CBB0F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10F02F-3F4F-4BF0-9905-39922DDC03F6}" type="slidenum">
              <a:rPr kumimoji="0" lang="en-US" sz="1600" b="0" i="0" u="none" strike="noStrike" kern="1200" cap="none" spc="0" normalizeH="0" baseline="0" noProof="0" smtClean="0">
                <a:ln>
                  <a:noFill/>
                </a:ln>
                <a:solidFill>
                  <a:srgbClr val="1C5A7C"/>
                </a:solidFill>
                <a:effectLst/>
                <a:uLnTx/>
                <a:uFillTx/>
                <a:latin typeface="Trade Gothic LT Std" panose="020B05030205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srgbClr val="1C5A7C"/>
              </a:solidFill>
              <a:effectLst/>
              <a:uLnTx/>
              <a:uFillTx/>
              <a:latin typeface="Trade Gothic LT Std" panose="020B0503020502020204" pitchFamily="34" charset="0"/>
              <a:ea typeface="+mn-ea"/>
              <a:cs typeface="+mn-cs"/>
            </a:endParaRPr>
          </a:p>
        </p:txBody>
      </p:sp>
      <p:pic>
        <p:nvPicPr>
          <p:cNvPr id="3" name="Picture 2" descr="nature valley national parks Coupons, Safeway Digital Coupons ...">
            <a:extLst>
              <a:ext uri="{FF2B5EF4-FFF2-40B4-BE49-F238E27FC236}">
                <a16:creationId xmlns:a16="http://schemas.microsoft.com/office/drawing/2014/main" id="{90101D42-4B6D-4653-B616-E68CAE7CC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971800"/>
            <a:ext cx="501015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 Foundation for Food and Agriculture ResearchFoundation for ...">
            <a:extLst>
              <a:ext uri="{FF2B5EF4-FFF2-40B4-BE49-F238E27FC236}">
                <a16:creationId xmlns:a16="http://schemas.microsoft.com/office/drawing/2014/main" id="{F390FAA5-5A47-4661-B2D2-2FA5C2E1D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7324" y="1371600"/>
            <a:ext cx="397192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45FFC6C-74C3-4DC0-91E2-021CDADBE4DB}"/>
              </a:ext>
            </a:extLst>
          </p:cNvPr>
          <p:cNvPicPr>
            <a:picLocks noChangeAspect="1"/>
          </p:cNvPicPr>
          <p:nvPr/>
        </p:nvPicPr>
        <p:blipFill>
          <a:blip r:embed="rId5"/>
          <a:stretch>
            <a:fillRect/>
          </a:stretch>
        </p:blipFill>
        <p:spPr>
          <a:xfrm>
            <a:off x="6567620" y="4191000"/>
            <a:ext cx="3288378" cy="1447800"/>
          </a:xfrm>
          <a:prstGeom prst="rect">
            <a:avLst/>
          </a:prstGeom>
        </p:spPr>
      </p:pic>
    </p:spTree>
    <p:extLst>
      <p:ext uri="{BB962C8B-B14F-4D97-AF65-F5344CB8AC3E}">
        <p14:creationId xmlns:p14="http://schemas.microsoft.com/office/powerpoint/2010/main" val="622216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CD45-4AD4-42E5-B3BC-9D076BFDA8A7}"/>
              </a:ext>
            </a:extLst>
          </p:cNvPr>
          <p:cNvSpPr>
            <a:spLocks noGrp="1"/>
          </p:cNvSpPr>
          <p:nvPr>
            <p:ph type="title"/>
          </p:nvPr>
        </p:nvSpPr>
        <p:spPr/>
        <p:txBody>
          <a:bodyPr/>
          <a:lstStyle/>
          <a:p>
            <a:r>
              <a:rPr lang="en-US" dirty="0"/>
              <a:t>About ITIF’s Center for Clean Energy Innovation</a:t>
            </a:r>
          </a:p>
        </p:txBody>
      </p:sp>
      <p:pic>
        <p:nvPicPr>
          <p:cNvPr id="6" name="Content Placeholder 5">
            <a:extLst>
              <a:ext uri="{FF2B5EF4-FFF2-40B4-BE49-F238E27FC236}">
                <a16:creationId xmlns:a16="http://schemas.microsoft.com/office/drawing/2014/main" id="{DCA1FC63-D0E5-499C-948D-55AF397C2EE3}"/>
              </a:ext>
            </a:extLst>
          </p:cNvPr>
          <p:cNvPicPr>
            <a:picLocks noGrp="1" noRot="1" noChangeAspect="1" noMove="1" noResize="1" noEditPoints="1" noAdjustHandles="1" noChangeArrowheads="1" noChangeShapeType="1" noCrop="1"/>
          </p:cNvPicPr>
          <p:nvPr>
            <p:ph idx="13"/>
          </p:nvPr>
        </p:nvPicPr>
        <p:blipFill>
          <a:blip r:embed="rId3"/>
          <a:stretch>
            <a:fillRect/>
          </a:stretch>
        </p:blipFill>
        <p:spPr>
          <a:xfrm>
            <a:off x="4876800" y="1981200"/>
            <a:ext cx="6502400" cy="3657600"/>
          </a:xfrm>
          <a:prstGeom prst="rect">
            <a:avLst/>
          </a:prstGeom>
        </p:spPr>
      </p:pic>
      <p:sp>
        <p:nvSpPr>
          <p:cNvPr id="3" name="Content Placeholder 2">
            <a:extLst>
              <a:ext uri="{FF2B5EF4-FFF2-40B4-BE49-F238E27FC236}">
                <a16:creationId xmlns:a16="http://schemas.microsoft.com/office/drawing/2014/main" id="{B9A930BF-BA43-4DC5-91AA-4D811BD1E66B}"/>
              </a:ext>
            </a:extLst>
          </p:cNvPr>
          <p:cNvSpPr>
            <a:spLocks noGrp="1"/>
          </p:cNvSpPr>
          <p:nvPr>
            <p:ph idx="1"/>
          </p:nvPr>
        </p:nvSpPr>
        <p:spPr/>
        <p:txBody>
          <a:bodyPr>
            <a:normAutofit fontScale="92500" lnSpcReduction="10000"/>
          </a:bodyPr>
          <a:lstStyle/>
          <a:p>
            <a:r>
              <a:rPr lang="en-US" dirty="0"/>
              <a:t>ITIF’s Center for Clean Energy Innovation exists to </a:t>
            </a:r>
            <a:r>
              <a:rPr lang="en-US" i="1" u="sng" dirty="0"/>
              <a:t>elevate this imperative </a:t>
            </a:r>
            <a:r>
              <a:rPr lang="en-US" dirty="0"/>
              <a:t>in the policy debate in the United States and around the world. We conduct research, provide nonpartisan analysis, generate policy proposals, and convene members of the analytical and policymaking communities with this mission firmly in focus.</a:t>
            </a:r>
          </a:p>
        </p:txBody>
      </p:sp>
      <p:sp>
        <p:nvSpPr>
          <p:cNvPr id="4" name="Slide Number Placeholder 3">
            <a:extLst>
              <a:ext uri="{FF2B5EF4-FFF2-40B4-BE49-F238E27FC236}">
                <a16:creationId xmlns:a16="http://schemas.microsoft.com/office/drawing/2014/main" id="{08A40F93-DF66-4DBB-A0BA-07E6301D2BE5}"/>
              </a:ext>
            </a:extLst>
          </p:cNvPr>
          <p:cNvSpPr>
            <a:spLocks noGrp="1"/>
          </p:cNvSpPr>
          <p:nvPr>
            <p:ph type="sldNum" sz="quarter" idx="12"/>
          </p:nvPr>
        </p:nvSpPr>
        <p:spPr/>
        <p:txBody>
          <a:bodyPr/>
          <a:lstStyle/>
          <a:p>
            <a:fld id="{B210F02F-3F4F-4BF0-9905-39922DDC03F6}" type="slidenum">
              <a:rPr lang="en-US" smtClean="0"/>
              <a:pPr/>
              <a:t>3</a:t>
            </a:fld>
            <a:endParaRPr lang="en-US" dirty="0"/>
          </a:p>
        </p:txBody>
      </p:sp>
    </p:spTree>
    <p:extLst>
      <p:ext uri="{BB962C8B-B14F-4D97-AF65-F5344CB8AC3E}">
        <p14:creationId xmlns:p14="http://schemas.microsoft.com/office/powerpoint/2010/main" val="3342555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E8B9F8D-6529-4EDE-9F6C-BAA5238E3062}"/>
              </a:ext>
            </a:extLst>
          </p:cNvPr>
          <p:cNvGrpSpPr/>
          <p:nvPr/>
        </p:nvGrpSpPr>
        <p:grpSpPr>
          <a:xfrm>
            <a:off x="178348" y="1371720"/>
            <a:ext cx="11738170" cy="4648080"/>
            <a:chOff x="-24852" y="164184"/>
            <a:chExt cx="11738170" cy="4648080"/>
          </a:xfrm>
        </p:grpSpPr>
        <p:sp>
          <p:nvSpPr>
            <p:cNvPr id="5" name="Rectangle 4">
              <a:extLst>
                <a:ext uri="{FF2B5EF4-FFF2-40B4-BE49-F238E27FC236}">
                  <a16:creationId xmlns:a16="http://schemas.microsoft.com/office/drawing/2014/main" id="{F91C4373-A132-4DC8-B8B9-3B46FB7014CC}"/>
                </a:ext>
              </a:extLst>
            </p:cNvPr>
            <p:cNvSpPr/>
            <p:nvPr/>
          </p:nvSpPr>
          <p:spPr>
            <a:xfrm>
              <a:off x="449806" y="3344988"/>
              <a:ext cx="11239329" cy="824075"/>
            </a:xfrm>
            <a:prstGeom prst="rect">
              <a:avLst/>
            </a:prstGeom>
            <a:gradFill flip="none" rotWithShape="1">
              <a:gsLst>
                <a:gs pos="0">
                  <a:schemeClr val="accent1">
                    <a:shade val="30000"/>
                    <a:satMod val="115000"/>
                  </a:schemeClr>
                </a:gs>
                <a:gs pos="31000">
                  <a:schemeClr val="accent1">
                    <a:shade val="67500"/>
                    <a:satMod val="115000"/>
                  </a:schemeClr>
                </a:gs>
                <a:gs pos="64000">
                  <a:srgbClr val="E4B392"/>
                </a:gs>
                <a:gs pos="97000">
                  <a:srgbClr val="C55A11"/>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0FC9DA6B-7708-4012-B100-31FDAA17F3FD}"/>
                </a:ext>
              </a:extLst>
            </p:cNvPr>
            <p:cNvSpPr/>
            <p:nvPr/>
          </p:nvSpPr>
          <p:spPr>
            <a:xfrm>
              <a:off x="449806" y="480295"/>
              <a:ext cx="3547240" cy="2917324"/>
            </a:xfrm>
            <a:custGeom>
              <a:avLst/>
              <a:gdLst>
                <a:gd name="connsiteX0" fmla="*/ 0 w 3542097"/>
                <a:gd name="connsiteY0" fmla="*/ 2675830 h 2675830"/>
                <a:gd name="connsiteX1" fmla="*/ 1732548 w 3542097"/>
                <a:gd name="connsiteY1" fmla="*/ 7 h 2675830"/>
                <a:gd name="connsiteX2" fmla="*/ 3542097 w 3542097"/>
                <a:gd name="connsiteY2" fmla="*/ 2646954 h 2675830"/>
                <a:gd name="connsiteX0" fmla="*/ 0 w 3542097"/>
                <a:gd name="connsiteY0" fmla="*/ 2675830 h 2675830"/>
                <a:gd name="connsiteX1" fmla="*/ 1761619 w 3542097"/>
                <a:gd name="connsiteY1" fmla="*/ 7 h 2675830"/>
                <a:gd name="connsiteX2" fmla="*/ 3542097 w 3542097"/>
                <a:gd name="connsiteY2" fmla="*/ 2646954 h 2675830"/>
                <a:gd name="connsiteX0" fmla="*/ 0 w 3571168"/>
                <a:gd name="connsiteY0" fmla="*/ 2685358 h 2685358"/>
                <a:gd name="connsiteX1" fmla="*/ 1790690 w 3571168"/>
                <a:gd name="connsiteY1" fmla="*/ 13 h 2685358"/>
                <a:gd name="connsiteX2" fmla="*/ 3571168 w 3571168"/>
                <a:gd name="connsiteY2" fmla="*/ 2646960 h 2685358"/>
                <a:gd name="connsiteX0" fmla="*/ 0 w 3571168"/>
                <a:gd name="connsiteY0" fmla="*/ 2685358 h 2685358"/>
                <a:gd name="connsiteX1" fmla="*/ 1790690 w 3571168"/>
                <a:gd name="connsiteY1" fmla="*/ 13 h 2685358"/>
                <a:gd name="connsiteX2" fmla="*/ 3571168 w 3571168"/>
                <a:gd name="connsiteY2" fmla="*/ 2646960 h 2685358"/>
                <a:gd name="connsiteX0" fmla="*/ 0 w 3571168"/>
                <a:gd name="connsiteY0" fmla="*/ 2685357 h 2685357"/>
                <a:gd name="connsiteX1" fmla="*/ 1790690 w 3571168"/>
                <a:gd name="connsiteY1" fmla="*/ 12 h 2685357"/>
                <a:gd name="connsiteX2" fmla="*/ 3571168 w 3571168"/>
                <a:gd name="connsiteY2" fmla="*/ 2646959 h 2685357"/>
                <a:gd name="connsiteX0" fmla="*/ 0 w 3571168"/>
                <a:gd name="connsiteY0" fmla="*/ 2686054 h 2686054"/>
                <a:gd name="connsiteX1" fmla="*/ 1790690 w 3571168"/>
                <a:gd name="connsiteY1" fmla="*/ 709 h 2686054"/>
                <a:gd name="connsiteX2" fmla="*/ 3571168 w 3571168"/>
                <a:gd name="connsiteY2" fmla="*/ 2647656 h 2686054"/>
                <a:gd name="connsiteX0" fmla="*/ 0 w 3571168"/>
                <a:gd name="connsiteY0" fmla="*/ 2686248 h 2686248"/>
                <a:gd name="connsiteX1" fmla="*/ 1790690 w 3571168"/>
                <a:gd name="connsiteY1" fmla="*/ 903 h 2686248"/>
                <a:gd name="connsiteX2" fmla="*/ 3571168 w 3571168"/>
                <a:gd name="connsiteY2" fmla="*/ 2647850 h 2686248"/>
              </a:gdLst>
              <a:ahLst/>
              <a:cxnLst>
                <a:cxn ang="0">
                  <a:pos x="connsiteX0" y="connsiteY0"/>
                </a:cxn>
                <a:cxn ang="0">
                  <a:pos x="connsiteX1" y="connsiteY1"/>
                </a:cxn>
                <a:cxn ang="0">
                  <a:pos x="connsiteX2" y="connsiteY2"/>
                </a:cxn>
              </a:cxnLst>
              <a:rect l="l" t="t" r="r" b="b"/>
              <a:pathLst>
                <a:path w="3571168" h="2686248">
                  <a:moveTo>
                    <a:pt x="0" y="2686248"/>
                  </a:moveTo>
                  <a:cubicBezTo>
                    <a:pt x="745522" y="2607716"/>
                    <a:pt x="604394" y="51617"/>
                    <a:pt x="1790690" y="903"/>
                  </a:cubicBezTo>
                  <a:cubicBezTo>
                    <a:pt x="2976986" y="-49811"/>
                    <a:pt x="2618729" y="2048653"/>
                    <a:pt x="3571168" y="2647850"/>
                  </a:cubicBezTo>
                </a:path>
              </a:pathLst>
            </a:custGeom>
            <a:solidFill>
              <a:schemeClr val="accent1">
                <a:alpha val="61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a:extLst>
                <a:ext uri="{FF2B5EF4-FFF2-40B4-BE49-F238E27FC236}">
                  <a16:creationId xmlns:a16="http://schemas.microsoft.com/office/drawing/2014/main" id="{8BE8AF99-7444-45ED-8455-33414EC03E5B}"/>
                </a:ext>
              </a:extLst>
            </p:cNvPr>
            <p:cNvSpPr/>
            <p:nvPr/>
          </p:nvSpPr>
          <p:spPr>
            <a:xfrm>
              <a:off x="7439526" y="497825"/>
              <a:ext cx="4273792" cy="2878623"/>
            </a:xfrm>
            <a:custGeom>
              <a:avLst/>
              <a:gdLst>
                <a:gd name="connsiteX0" fmla="*/ 0 w 3542097"/>
                <a:gd name="connsiteY0" fmla="*/ 2675830 h 2675830"/>
                <a:gd name="connsiteX1" fmla="*/ 1732548 w 3542097"/>
                <a:gd name="connsiteY1" fmla="*/ 7 h 2675830"/>
                <a:gd name="connsiteX2" fmla="*/ 3542097 w 3542097"/>
                <a:gd name="connsiteY2" fmla="*/ 2646954 h 2675830"/>
                <a:gd name="connsiteX0" fmla="*/ 0 w 3542097"/>
                <a:gd name="connsiteY0" fmla="*/ 2675830 h 2675830"/>
                <a:gd name="connsiteX1" fmla="*/ 1761619 w 3542097"/>
                <a:gd name="connsiteY1" fmla="*/ 7 h 2675830"/>
                <a:gd name="connsiteX2" fmla="*/ 3542097 w 3542097"/>
                <a:gd name="connsiteY2" fmla="*/ 2646954 h 2675830"/>
                <a:gd name="connsiteX0" fmla="*/ 0 w 3571168"/>
                <a:gd name="connsiteY0" fmla="*/ 2685358 h 2685358"/>
                <a:gd name="connsiteX1" fmla="*/ 1790690 w 3571168"/>
                <a:gd name="connsiteY1" fmla="*/ 13 h 2685358"/>
                <a:gd name="connsiteX2" fmla="*/ 3571168 w 3571168"/>
                <a:gd name="connsiteY2" fmla="*/ 2646960 h 2685358"/>
                <a:gd name="connsiteX0" fmla="*/ 0 w 3571168"/>
                <a:gd name="connsiteY0" fmla="*/ 2685358 h 2685358"/>
                <a:gd name="connsiteX1" fmla="*/ 1790690 w 3571168"/>
                <a:gd name="connsiteY1" fmla="*/ 13 h 2685358"/>
                <a:gd name="connsiteX2" fmla="*/ 3571168 w 3571168"/>
                <a:gd name="connsiteY2" fmla="*/ 2646960 h 2685358"/>
                <a:gd name="connsiteX0" fmla="*/ 0 w 3571168"/>
                <a:gd name="connsiteY0" fmla="*/ 2685357 h 2685357"/>
                <a:gd name="connsiteX1" fmla="*/ 1790690 w 3571168"/>
                <a:gd name="connsiteY1" fmla="*/ 12 h 2685357"/>
                <a:gd name="connsiteX2" fmla="*/ 3571168 w 3571168"/>
                <a:gd name="connsiteY2" fmla="*/ 2646959 h 2685357"/>
                <a:gd name="connsiteX0" fmla="*/ 0 w 3571168"/>
                <a:gd name="connsiteY0" fmla="*/ 2686054 h 2686054"/>
                <a:gd name="connsiteX1" fmla="*/ 1790690 w 3571168"/>
                <a:gd name="connsiteY1" fmla="*/ 709 h 2686054"/>
                <a:gd name="connsiteX2" fmla="*/ 3571168 w 3571168"/>
                <a:gd name="connsiteY2" fmla="*/ 2647656 h 2686054"/>
                <a:gd name="connsiteX0" fmla="*/ 0 w 3571168"/>
                <a:gd name="connsiteY0" fmla="*/ 2686054 h 2686054"/>
                <a:gd name="connsiteX1" fmla="*/ 1790690 w 3571168"/>
                <a:gd name="connsiteY1" fmla="*/ 709 h 2686054"/>
                <a:gd name="connsiteX2" fmla="*/ 3571168 w 3571168"/>
                <a:gd name="connsiteY2" fmla="*/ 2647656 h 2686054"/>
                <a:gd name="connsiteX0" fmla="*/ 0 w 3571168"/>
                <a:gd name="connsiteY0" fmla="*/ 2686051 h 2686051"/>
                <a:gd name="connsiteX1" fmla="*/ 1790690 w 3571168"/>
                <a:gd name="connsiteY1" fmla="*/ 706 h 2686051"/>
                <a:gd name="connsiteX2" fmla="*/ 3571168 w 3571168"/>
                <a:gd name="connsiteY2" fmla="*/ 2647653 h 2686051"/>
                <a:gd name="connsiteX0" fmla="*/ 0 w 3571168"/>
                <a:gd name="connsiteY0" fmla="*/ 2686170 h 2686170"/>
                <a:gd name="connsiteX1" fmla="*/ 1790690 w 3571168"/>
                <a:gd name="connsiteY1" fmla="*/ 825 h 2686170"/>
                <a:gd name="connsiteX2" fmla="*/ 3571168 w 3571168"/>
                <a:gd name="connsiteY2" fmla="*/ 2647772 h 2686170"/>
                <a:gd name="connsiteX0" fmla="*/ 0 w 3571168"/>
                <a:gd name="connsiteY0" fmla="*/ 2686027 h 2686027"/>
                <a:gd name="connsiteX1" fmla="*/ 1790690 w 3571168"/>
                <a:gd name="connsiteY1" fmla="*/ 682 h 2686027"/>
                <a:gd name="connsiteX2" fmla="*/ 3571168 w 3571168"/>
                <a:gd name="connsiteY2" fmla="*/ 2647629 h 2686027"/>
                <a:gd name="connsiteX0" fmla="*/ 0 w 3571168"/>
                <a:gd name="connsiteY0" fmla="*/ 2686027 h 2686027"/>
                <a:gd name="connsiteX1" fmla="*/ 1790690 w 3571168"/>
                <a:gd name="connsiteY1" fmla="*/ 682 h 2686027"/>
                <a:gd name="connsiteX2" fmla="*/ 3571168 w 3571168"/>
                <a:gd name="connsiteY2" fmla="*/ 2647629 h 2686027"/>
                <a:gd name="connsiteX0" fmla="*/ 0 w 3571168"/>
                <a:gd name="connsiteY0" fmla="*/ 2695486 h 2695486"/>
                <a:gd name="connsiteX1" fmla="*/ 1790690 w 3571168"/>
                <a:gd name="connsiteY1" fmla="*/ 10141 h 2695486"/>
                <a:gd name="connsiteX2" fmla="*/ 3571168 w 3571168"/>
                <a:gd name="connsiteY2" fmla="*/ 2657088 h 2695486"/>
                <a:gd name="connsiteX0" fmla="*/ 0 w 3571168"/>
                <a:gd name="connsiteY0" fmla="*/ 2688117 h 2688117"/>
                <a:gd name="connsiteX1" fmla="*/ 1790690 w 3571168"/>
                <a:gd name="connsiteY1" fmla="*/ 2772 h 2688117"/>
                <a:gd name="connsiteX2" fmla="*/ 3571168 w 3571168"/>
                <a:gd name="connsiteY2" fmla="*/ 2649719 h 2688117"/>
                <a:gd name="connsiteX0" fmla="*/ 0 w 3571168"/>
                <a:gd name="connsiteY0" fmla="*/ 2696048 h 2696048"/>
                <a:gd name="connsiteX1" fmla="*/ 1790690 w 3571168"/>
                <a:gd name="connsiteY1" fmla="*/ 10703 h 2696048"/>
                <a:gd name="connsiteX2" fmla="*/ 3571168 w 3571168"/>
                <a:gd name="connsiteY2" fmla="*/ 2657650 h 2696048"/>
                <a:gd name="connsiteX0" fmla="*/ 0 w 3571168"/>
                <a:gd name="connsiteY0" fmla="*/ 2696048 h 2696048"/>
                <a:gd name="connsiteX1" fmla="*/ 1790690 w 3571168"/>
                <a:gd name="connsiteY1" fmla="*/ 10703 h 2696048"/>
                <a:gd name="connsiteX2" fmla="*/ 3571168 w 3571168"/>
                <a:gd name="connsiteY2" fmla="*/ 2657650 h 2696048"/>
                <a:gd name="connsiteX0" fmla="*/ 0 w 3571168"/>
                <a:gd name="connsiteY0" fmla="*/ 2724210 h 2724210"/>
                <a:gd name="connsiteX1" fmla="*/ 1790690 w 3571168"/>
                <a:gd name="connsiteY1" fmla="*/ 38865 h 2724210"/>
                <a:gd name="connsiteX2" fmla="*/ 3571168 w 3571168"/>
                <a:gd name="connsiteY2" fmla="*/ 2685812 h 2724210"/>
                <a:gd name="connsiteX0" fmla="*/ 0 w 3571168"/>
                <a:gd name="connsiteY0" fmla="*/ 2710716 h 2710716"/>
                <a:gd name="connsiteX1" fmla="*/ 1790690 w 3571168"/>
                <a:gd name="connsiteY1" fmla="*/ 25371 h 2710716"/>
                <a:gd name="connsiteX2" fmla="*/ 3571168 w 3571168"/>
                <a:gd name="connsiteY2" fmla="*/ 2672318 h 2710716"/>
                <a:gd name="connsiteX0" fmla="*/ 0 w 3571168"/>
                <a:gd name="connsiteY0" fmla="*/ 2685812 h 2685812"/>
                <a:gd name="connsiteX1" fmla="*/ 1790690 w 3571168"/>
                <a:gd name="connsiteY1" fmla="*/ 467 h 2685812"/>
                <a:gd name="connsiteX2" fmla="*/ 3571168 w 3571168"/>
                <a:gd name="connsiteY2" fmla="*/ 2647414 h 2685812"/>
                <a:gd name="connsiteX0" fmla="*/ 0 w 3571168"/>
                <a:gd name="connsiteY0" fmla="*/ 2716263 h 2716263"/>
                <a:gd name="connsiteX1" fmla="*/ 1790690 w 3571168"/>
                <a:gd name="connsiteY1" fmla="*/ 30918 h 2716263"/>
                <a:gd name="connsiteX2" fmla="*/ 3571168 w 3571168"/>
                <a:gd name="connsiteY2" fmla="*/ 2677865 h 2716263"/>
                <a:gd name="connsiteX0" fmla="*/ 0 w 3571168"/>
                <a:gd name="connsiteY0" fmla="*/ 2691879 h 2691879"/>
                <a:gd name="connsiteX1" fmla="*/ 1790690 w 3571168"/>
                <a:gd name="connsiteY1" fmla="*/ 6534 h 2691879"/>
                <a:gd name="connsiteX2" fmla="*/ 3571168 w 3571168"/>
                <a:gd name="connsiteY2" fmla="*/ 2653481 h 2691879"/>
                <a:gd name="connsiteX0" fmla="*/ 0 w 3571168"/>
                <a:gd name="connsiteY0" fmla="*/ 2686354 h 2686354"/>
                <a:gd name="connsiteX1" fmla="*/ 1790690 w 3571168"/>
                <a:gd name="connsiteY1" fmla="*/ 1009 h 2686354"/>
                <a:gd name="connsiteX2" fmla="*/ 3571168 w 3571168"/>
                <a:gd name="connsiteY2" fmla="*/ 2647956 h 2686354"/>
                <a:gd name="connsiteX0" fmla="*/ 0 w 3571168"/>
                <a:gd name="connsiteY0" fmla="*/ 2686354 h 2686354"/>
                <a:gd name="connsiteX1" fmla="*/ 1790690 w 3571168"/>
                <a:gd name="connsiteY1" fmla="*/ 1009 h 2686354"/>
                <a:gd name="connsiteX2" fmla="*/ 3571168 w 3571168"/>
                <a:gd name="connsiteY2" fmla="*/ 2647956 h 2686354"/>
                <a:gd name="connsiteX0" fmla="*/ 0 w 3508611"/>
                <a:gd name="connsiteY0" fmla="*/ 2616190 h 2650613"/>
                <a:gd name="connsiteX1" fmla="*/ 1728133 w 3508611"/>
                <a:gd name="connsiteY1" fmla="*/ 1009 h 2650613"/>
                <a:gd name="connsiteX2" fmla="*/ 3508611 w 3508611"/>
                <a:gd name="connsiteY2" fmla="*/ 2647956 h 2650613"/>
              </a:gdLst>
              <a:ahLst/>
              <a:cxnLst>
                <a:cxn ang="0">
                  <a:pos x="connsiteX0" y="connsiteY0"/>
                </a:cxn>
                <a:cxn ang="0">
                  <a:pos x="connsiteX1" y="connsiteY1"/>
                </a:cxn>
                <a:cxn ang="0">
                  <a:pos x="connsiteX2" y="connsiteY2"/>
                </a:cxn>
              </a:cxnLst>
              <a:rect l="l" t="t" r="r" b="b"/>
              <a:pathLst>
                <a:path w="3508611" h="2650613">
                  <a:moveTo>
                    <a:pt x="0" y="2616190"/>
                  </a:moveTo>
                  <a:cubicBezTo>
                    <a:pt x="1600064" y="2091455"/>
                    <a:pt x="683028" y="62910"/>
                    <a:pt x="1728133" y="1009"/>
                  </a:cubicBezTo>
                  <a:cubicBezTo>
                    <a:pt x="2773238" y="-60892"/>
                    <a:pt x="2828156" y="2748925"/>
                    <a:pt x="3508611" y="2647956"/>
                  </a:cubicBezTo>
                </a:path>
              </a:pathLst>
            </a:custGeom>
            <a:solidFill>
              <a:schemeClr val="accent2">
                <a:lumMod val="75000"/>
                <a:alpha val="46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0FB9CA-8DCF-4F7C-B918-8AF1AD0B2A1B}"/>
                </a:ext>
              </a:extLst>
            </p:cNvPr>
            <p:cNvSpPr/>
            <p:nvPr/>
          </p:nvSpPr>
          <p:spPr>
            <a:xfrm>
              <a:off x="1345151" y="1499447"/>
              <a:ext cx="1750928" cy="962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Trade Gothic LT Std" panose="020B0503020502020204" pitchFamily="34" charset="0"/>
                </a:rPr>
                <a:t>Government-</a:t>
              </a:r>
              <a:br>
                <a:rPr lang="en-US" sz="2000" dirty="0">
                  <a:solidFill>
                    <a:schemeClr val="bg1"/>
                  </a:solidFill>
                  <a:latin typeface="Trade Gothic LT Std" panose="020B0503020502020204" pitchFamily="34" charset="0"/>
                </a:rPr>
              </a:br>
              <a:r>
                <a:rPr lang="en-US" sz="2000" dirty="0">
                  <a:solidFill>
                    <a:schemeClr val="bg1"/>
                  </a:solidFill>
                  <a:latin typeface="Trade Gothic LT Std" panose="020B0503020502020204" pitchFamily="34" charset="0"/>
                </a:rPr>
                <a:t>Funded</a:t>
              </a:r>
              <a:br>
                <a:rPr lang="en-US" sz="2000" dirty="0">
                  <a:solidFill>
                    <a:schemeClr val="bg1"/>
                  </a:solidFill>
                  <a:latin typeface="Trade Gothic LT Std" panose="020B0503020502020204" pitchFamily="34" charset="0"/>
                </a:rPr>
              </a:br>
              <a:r>
                <a:rPr lang="en-US" sz="2000" dirty="0">
                  <a:solidFill>
                    <a:schemeClr val="bg1"/>
                  </a:solidFill>
                  <a:latin typeface="Trade Gothic LT Std" panose="020B0503020502020204" pitchFamily="34" charset="0"/>
                </a:rPr>
                <a:t>Academic and Lab Research</a:t>
              </a:r>
            </a:p>
          </p:txBody>
        </p:sp>
        <p:sp>
          <p:nvSpPr>
            <p:cNvPr id="9" name="Rectangle 8">
              <a:extLst>
                <a:ext uri="{FF2B5EF4-FFF2-40B4-BE49-F238E27FC236}">
                  <a16:creationId xmlns:a16="http://schemas.microsoft.com/office/drawing/2014/main" id="{F5F45056-43F2-4899-A237-3B441D265261}"/>
                </a:ext>
              </a:extLst>
            </p:cNvPr>
            <p:cNvSpPr/>
            <p:nvPr/>
          </p:nvSpPr>
          <p:spPr>
            <a:xfrm>
              <a:off x="8546867" y="1190712"/>
              <a:ext cx="2272612" cy="1076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Trade Gothic LT Std" panose="020B0503020502020204" pitchFamily="34" charset="0"/>
                </a:rPr>
                <a:t>Private-Sector</a:t>
              </a:r>
            </a:p>
            <a:p>
              <a:pPr algn="ctr"/>
              <a:r>
                <a:rPr lang="en-US" sz="2000" dirty="0">
                  <a:solidFill>
                    <a:schemeClr val="bg1"/>
                  </a:solidFill>
                  <a:latin typeface="Trade Gothic LT Std" panose="020B0503020502020204" pitchFamily="34" charset="0"/>
                </a:rPr>
                <a:t>Investment</a:t>
              </a:r>
            </a:p>
            <a:p>
              <a:pPr algn="ctr"/>
              <a:r>
                <a:rPr lang="en-US" sz="2000" dirty="0">
                  <a:solidFill>
                    <a:schemeClr val="bg1"/>
                  </a:solidFill>
                  <a:latin typeface="Trade Gothic LT Std" panose="020B0503020502020204" pitchFamily="34" charset="0"/>
                </a:rPr>
                <a:t>and Activities</a:t>
              </a:r>
            </a:p>
          </p:txBody>
        </p:sp>
        <p:grpSp>
          <p:nvGrpSpPr>
            <p:cNvPr id="10" name="Group 9">
              <a:extLst>
                <a:ext uri="{FF2B5EF4-FFF2-40B4-BE49-F238E27FC236}">
                  <a16:creationId xmlns:a16="http://schemas.microsoft.com/office/drawing/2014/main" id="{75C95866-5192-4A45-89A7-9265A2A24755}"/>
                </a:ext>
              </a:extLst>
            </p:cNvPr>
            <p:cNvGrpSpPr/>
            <p:nvPr/>
          </p:nvGrpSpPr>
          <p:grpSpPr>
            <a:xfrm>
              <a:off x="3653390" y="164184"/>
              <a:ext cx="4732293" cy="2850395"/>
              <a:chOff x="3780390" y="164184"/>
              <a:chExt cx="4732293" cy="2850395"/>
            </a:xfrm>
          </p:grpSpPr>
          <p:sp>
            <p:nvSpPr>
              <p:cNvPr id="19" name="Arrow: Curved Right 18">
                <a:extLst>
                  <a:ext uri="{FF2B5EF4-FFF2-40B4-BE49-F238E27FC236}">
                    <a16:creationId xmlns:a16="http://schemas.microsoft.com/office/drawing/2014/main" id="{22165493-5BC1-469F-BD99-2D5B9E95055D}"/>
                  </a:ext>
                </a:extLst>
              </p:cNvPr>
              <p:cNvSpPr/>
              <p:nvPr/>
            </p:nvSpPr>
            <p:spPr>
              <a:xfrm>
                <a:off x="3839866" y="449476"/>
                <a:ext cx="2272610" cy="2565103"/>
              </a:xfrm>
              <a:prstGeom prst="curvedRightArrow">
                <a:avLst>
                  <a:gd name="adj1" fmla="val 20705"/>
                  <a:gd name="adj2" fmla="val 50000"/>
                  <a:gd name="adj3" fmla="val 25000"/>
                </a:avLst>
              </a:prstGeom>
              <a:gradFill flip="none" rotWithShape="1">
                <a:gsLst>
                  <a:gs pos="0">
                    <a:srgbClr val="4472C4"/>
                  </a:gs>
                  <a:gs pos="30000">
                    <a:srgbClr val="4472C4"/>
                  </a:gs>
                  <a:gs pos="64000">
                    <a:srgbClr val="E4B392"/>
                  </a:gs>
                  <a:gs pos="97000">
                    <a:srgbClr val="C55A11"/>
                  </a:gs>
                </a:gsLst>
                <a:lin ang="5400000" scaled="1"/>
                <a:tileRect/>
              </a:gradFill>
              <a:ln>
                <a:gradFill>
                  <a:gsLst>
                    <a:gs pos="0">
                      <a:srgbClr val="4472C4"/>
                    </a:gs>
                    <a:gs pos="100000">
                      <a:srgbClr val="C55A1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0" name="Group 19">
                <a:extLst>
                  <a:ext uri="{FF2B5EF4-FFF2-40B4-BE49-F238E27FC236}">
                    <a16:creationId xmlns:a16="http://schemas.microsoft.com/office/drawing/2014/main" id="{8DF809B0-D3CA-44FF-9D83-5C98FAAFE4DB}"/>
                  </a:ext>
                </a:extLst>
              </p:cNvPr>
              <p:cNvGrpSpPr/>
              <p:nvPr/>
            </p:nvGrpSpPr>
            <p:grpSpPr>
              <a:xfrm>
                <a:off x="3780390" y="164184"/>
                <a:ext cx="4732293" cy="2565103"/>
                <a:chOff x="3780390" y="164184"/>
                <a:chExt cx="4732293" cy="2565103"/>
              </a:xfrm>
            </p:grpSpPr>
            <p:sp>
              <p:nvSpPr>
                <p:cNvPr id="21" name="Arrow: Curved Right 20">
                  <a:extLst>
                    <a:ext uri="{FF2B5EF4-FFF2-40B4-BE49-F238E27FC236}">
                      <a16:creationId xmlns:a16="http://schemas.microsoft.com/office/drawing/2014/main" id="{B1C44C1C-9BF2-4A4E-8E8A-46B95D077652}"/>
                    </a:ext>
                  </a:extLst>
                </p:cNvPr>
                <p:cNvSpPr/>
                <p:nvPr/>
              </p:nvSpPr>
              <p:spPr>
                <a:xfrm rot="10800000">
                  <a:off x="6119663" y="164184"/>
                  <a:ext cx="2272610" cy="2565103"/>
                </a:xfrm>
                <a:prstGeom prst="curvedRightArrow">
                  <a:avLst>
                    <a:gd name="adj1" fmla="val 20705"/>
                    <a:gd name="adj2" fmla="val 50000"/>
                    <a:gd name="adj3" fmla="val 25000"/>
                  </a:avLst>
                </a:prstGeom>
                <a:gradFill flip="none" rotWithShape="1">
                  <a:gsLst>
                    <a:gs pos="0">
                      <a:srgbClr val="4472C4"/>
                    </a:gs>
                    <a:gs pos="30000">
                      <a:srgbClr val="4472C4"/>
                    </a:gs>
                    <a:gs pos="64000">
                      <a:srgbClr val="E4B392"/>
                    </a:gs>
                    <a:gs pos="97000">
                      <a:srgbClr val="C55A11"/>
                    </a:gs>
                  </a:gsLst>
                  <a:lin ang="5400000" scaled="1"/>
                  <a:tileRect/>
                </a:gradFill>
                <a:ln>
                  <a:gradFill>
                    <a:gsLst>
                      <a:gs pos="0">
                        <a:srgbClr val="4472C4"/>
                      </a:gs>
                      <a:gs pos="100000">
                        <a:srgbClr val="C55A1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BEFA79E1-3D23-4760-8674-CC6B20C31C74}"/>
                    </a:ext>
                  </a:extLst>
                </p:cNvPr>
                <p:cNvSpPr/>
                <p:nvPr/>
              </p:nvSpPr>
              <p:spPr>
                <a:xfrm>
                  <a:off x="4406917" y="1099558"/>
                  <a:ext cx="3547240" cy="100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n w="0"/>
                      <a:solidFill>
                        <a:schemeClr val="tx1"/>
                      </a:solidFill>
                      <a:latin typeface="Trade Gothic LT Std" panose="020B0503020502020204" pitchFamily="34" charset="0"/>
                    </a:rPr>
                    <a:t>Collaboration Strategies</a:t>
                  </a:r>
                </a:p>
              </p:txBody>
            </p:sp>
            <p:sp>
              <p:nvSpPr>
                <p:cNvPr id="23" name="Rectangle 22">
                  <a:extLst>
                    <a:ext uri="{FF2B5EF4-FFF2-40B4-BE49-F238E27FC236}">
                      <a16:creationId xmlns:a16="http://schemas.microsoft.com/office/drawing/2014/main" id="{74066E1E-702E-4786-9824-C97A9FEC63EF}"/>
                    </a:ext>
                  </a:extLst>
                </p:cNvPr>
                <p:cNvSpPr/>
                <p:nvPr/>
              </p:nvSpPr>
              <p:spPr>
                <a:xfrm rot="692381">
                  <a:off x="6121961" y="690015"/>
                  <a:ext cx="2090219" cy="352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Trade Gothic LT Std" panose="020B0503020502020204" pitchFamily="34" charset="0"/>
                    </a:rPr>
                    <a:t>Private-Sector Input</a:t>
                  </a:r>
                </a:p>
              </p:txBody>
            </p:sp>
            <p:sp>
              <p:nvSpPr>
                <p:cNvPr id="24" name="Rectangle 23">
                  <a:extLst>
                    <a:ext uri="{FF2B5EF4-FFF2-40B4-BE49-F238E27FC236}">
                      <a16:creationId xmlns:a16="http://schemas.microsoft.com/office/drawing/2014/main" id="{0B3F17E1-58C3-4355-933C-0A4D117692B6}"/>
                    </a:ext>
                  </a:extLst>
                </p:cNvPr>
                <p:cNvSpPr/>
                <p:nvPr/>
              </p:nvSpPr>
              <p:spPr>
                <a:xfrm rot="20700127">
                  <a:off x="3780390" y="695736"/>
                  <a:ext cx="2299241" cy="352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Trade Gothic LT Std" panose="020B0503020502020204" pitchFamily="34" charset="0"/>
                    </a:rPr>
                    <a:t>Research Learnings</a:t>
                  </a:r>
                </a:p>
              </p:txBody>
            </p:sp>
            <p:sp>
              <p:nvSpPr>
                <p:cNvPr id="25" name="Rectangle 24">
                  <a:extLst>
                    <a:ext uri="{FF2B5EF4-FFF2-40B4-BE49-F238E27FC236}">
                      <a16:creationId xmlns:a16="http://schemas.microsoft.com/office/drawing/2014/main" id="{E16DAD0E-A681-4913-9A5A-1AB480EF676C}"/>
                    </a:ext>
                  </a:extLst>
                </p:cNvPr>
                <p:cNvSpPr/>
                <p:nvPr/>
              </p:nvSpPr>
              <p:spPr>
                <a:xfrm rot="20700127">
                  <a:off x="5983518" y="2105360"/>
                  <a:ext cx="2529165" cy="352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Trade Gothic LT Std" panose="020B0503020502020204" pitchFamily="34" charset="0"/>
                    </a:rPr>
                    <a:t>Private-Sector Learnings</a:t>
                  </a:r>
                </a:p>
              </p:txBody>
            </p:sp>
            <p:sp>
              <p:nvSpPr>
                <p:cNvPr id="26" name="Rectangle 25">
                  <a:extLst>
                    <a:ext uri="{FF2B5EF4-FFF2-40B4-BE49-F238E27FC236}">
                      <a16:creationId xmlns:a16="http://schemas.microsoft.com/office/drawing/2014/main" id="{E370FFA3-742C-4809-A307-E0DB06E4663A}"/>
                    </a:ext>
                  </a:extLst>
                </p:cNvPr>
                <p:cNvSpPr/>
                <p:nvPr/>
              </p:nvSpPr>
              <p:spPr>
                <a:xfrm rot="692381">
                  <a:off x="3896000" y="2094052"/>
                  <a:ext cx="2299241" cy="352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Trade Gothic LT Std" panose="020B0503020502020204" pitchFamily="34" charset="0"/>
                    </a:rPr>
                    <a:t>Research Input</a:t>
                  </a:r>
                </a:p>
              </p:txBody>
            </p:sp>
          </p:grpSp>
        </p:grpSp>
        <p:grpSp>
          <p:nvGrpSpPr>
            <p:cNvPr id="11" name="Group 10">
              <a:extLst>
                <a:ext uri="{FF2B5EF4-FFF2-40B4-BE49-F238E27FC236}">
                  <a16:creationId xmlns:a16="http://schemas.microsoft.com/office/drawing/2014/main" id="{9386C6F6-3A44-4158-A68C-07D80BD5D738}"/>
                </a:ext>
              </a:extLst>
            </p:cNvPr>
            <p:cNvGrpSpPr/>
            <p:nvPr/>
          </p:nvGrpSpPr>
          <p:grpSpPr>
            <a:xfrm>
              <a:off x="925681" y="3468815"/>
              <a:ext cx="9808236" cy="577626"/>
              <a:chOff x="925681" y="3468815"/>
              <a:chExt cx="9808236" cy="577626"/>
            </a:xfrm>
          </p:grpSpPr>
          <p:sp>
            <p:nvSpPr>
              <p:cNvPr id="15" name="Rectangle 14">
                <a:extLst>
                  <a:ext uri="{FF2B5EF4-FFF2-40B4-BE49-F238E27FC236}">
                    <a16:creationId xmlns:a16="http://schemas.microsoft.com/office/drawing/2014/main" id="{9C7A65BE-CE4A-4C0D-ABAF-E40EA17C80CC}"/>
                  </a:ext>
                </a:extLst>
              </p:cNvPr>
              <p:cNvSpPr/>
              <p:nvPr/>
            </p:nvSpPr>
            <p:spPr>
              <a:xfrm>
                <a:off x="925681" y="3468815"/>
                <a:ext cx="2380583" cy="570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rade Gothic LT Std" panose="020B0503020502020204" pitchFamily="34" charset="0"/>
                  </a:rPr>
                  <a:t>Invention</a:t>
                </a:r>
              </a:p>
            </p:txBody>
          </p:sp>
          <p:sp>
            <p:nvSpPr>
              <p:cNvPr id="16" name="Rectangle 15">
                <a:extLst>
                  <a:ext uri="{FF2B5EF4-FFF2-40B4-BE49-F238E27FC236}">
                    <a16:creationId xmlns:a16="http://schemas.microsoft.com/office/drawing/2014/main" id="{C6FB2603-60AA-43F1-99DB-8CB0619A7184}"/>
                  </a:ext>
                </a:extLst>
              </p:cNvPr>
              <p:cNvSpPr/>
              <p:nvPr/>
            </p:nvSpPr>
            <p:spPr>
              <a:xfrm>
                <a:off x="3399506" y="3475859"/>
                <a:ext cx="2380583" cy="570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rade Gothic LT Std" panose="020B0503020502020204" pitchFamily="34" charset="0"/>
                  </a:rPr>
                  <a:t>Translation</a:t>
                </a:r>
              </a:p>
            </p:txBody>
          </p:sp>
          <p:sp>
            <p:nvSpPr>
              <p:cNvPr id="17" name="Rectangle 16">
                <a:extLst>
                  <a:ext uri="{FF2B5EF4-FFF2-40B4-BE49-F238E27FC236}">
                    <a16:creationId xmlns:a16="http://schemas.microsoft.com/office/drawing/2014/main" id="{A491A3C5-C541-4F5C-8A68-5FCD51FC8180}"/>
                  </a:ext>
                </a:extLst>
              </p:cNvPr>
              <p:cNvSpPr/>
              <p:nvPr/>
            </p:nvSpPr>
            <p:spPr>
              <a:xfrm>
                <a:off x="5879509" y="3468815"/>
                <a:ext cx="2380583" cy="570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rade Gothic LT Std" panose="020B0503020502020204" pitchFamily="34" charset="0"/>
                  </a:rPr>
                  <a:t>Adoption</a:t>
                </a:r>
              </a:p>
            </p:txBody>
          </p:sp>
          <p:sp>
            <p:nvSpPr>
              <p:cNvPr id="18" name="Rectangle 17">
                <a:extLst>
                  <a:ext uri="{FF2B5EF4-FFF2-40B4-BE49-F238E27FC236}">
                    <a16:creationId xmlns:a16="http://schemas.microsoft.com/office/drawing/2014/main" id="{D925400F-C23A-4789-A626-8281620EF0C1}"/>
                  </a:ext>
                </a:extLst>
              </p:cNvPr>
              <p:cNvSpPr/>
              <p:nvPr/>
            </p:nvSpPr>
            <p:spPr>
              <a:xfrm>
                <a:off x="8353334" y="3475859"/>
                <a:ext cx="2380583" cy="570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rade Gothic LT Std" panose="020B0503020502020204" pitchFamily="34" charset="0"/>
                  </a:rPr>
                  <a:t>Diffusion</a:t>
                </a:r>
              </a:p>
            </p:txBody>
          </p:sp>
        </p:grpSp>
        <p:cxnSp>
          <p:nvCxnSpPr>
            <p:cNvPr id="12" name="Straight Arrow Connector 11">
              <a:extLst>
                <a:ext uri="{FF2B5EF4-FFF2-40B4-BE49-F238E27FC236}">
                  <a16:creationId xmlns:a16="http://schemas.microsoft.com/office/drawing/2014/main" id="{E2C209D5-2854-454E-8F04-7E4D86BFBD7E}"/>
                </a:ext>
              </a:extLst>
            </p:cNvPr>
            <p:cNvCxnSpPr/>
            <p:nvPr/>
          </p:nvCxnSpPr>
          <p:spPr>
            <a:xfrm flipV="1">
              <a:off x="475206" y="286161"/>
              <a:ext cx="0" cy="30588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7750824-5D80-4014-A346-705C49AF4A3A}"/>
                </a:ext>
              </a:extLst>
            </p:cNvPr>
            <p:cNvSpPr/>
            <p:nvPr/>
          </p:nvSpPr>
          <p:spPr>
            <a:xfrm>
              <a:off x="3572611" y="4241682"/>
              <a:ext cx="4639083" cy="570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rade Gothic LT Std" panose="020B0503020502020204" pitchFamily="34" charset="0"/>
                </a:rPr>
                <a:t>Process of Technological Innovation</a:t>
              </a:r>
            </a:p>
          </p:txBody>
        </p:sp>
        <p:sp>
          <p:nvSpPr>
            <p:cNvPr id="14" name="Rectangle 13">
              <a:extLst>
                <a:ext uri="{FF2B5EF4-FFF2-40B4-BE49-F238E27FC236}">
                  <a16:creationId xmlns:a16="http://schemas.microsoft.com/office/drawing/2014/main" id="{B65A2345-7FE4-4F5B-BC4C-B7A9C403F9FE}"/>
                </a:ext>
              </a:extLst>
            </p:cNvPr>
            <p:cNvSpPr/>
            <p:nvPr/>
          </p:nvSpPr>
          <p:spPr>
            <a:xfrm rot="16200000">
              <a:off x="-813706" y="1828264"/>
              <a:ext cx="1967424" cy="389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rade Gothic LT Std" panose="020B0503020502020204" pitchFamily="34" charset="0"/>
                </a:rPr>
                <a:t>Resources</a:t>
              </a:r>
            </a:p>
          </p:txBody>
        </p:sp>
      </p:grpSp>
      <p:sp>
        <p:nvSpPr>
          <p:cNvPr id="27" name="Title 1">
            <a:extLst>
              <a:ext uri="{FF2B5EF4-FFF2-40B4-BE49-F238E27FC236}">
                <a16:creationId xmlns:a16="http://schemas.microsoft.com/office/drawing/2014/main" id="{28E33EE2-E76F-40A4-AC2F-ABE7F546D604}"/>
              </a:ext>
            </a:extLst>
          </p:cNvPr>
          <p:cNvSpPr>
            <a:spLocks noGrp="1"/>
          </p:cNvSpPr>
          <p:nvPr>
            <p:ph type="title"/>
          </p:nvPr>
        </p:nvSpPr>
        <p:spPr>
          <a:xfrm>
            <a:off x="902208" y="304800"/>
            <a:ext cx="10476992" cy="914400"/>
          </a:xfrm>
        </p:spPr>
        <p:txBody>
          <a:bodyPr>
            <a:normAutofit fontScale="90000"/>
          </a:bodyPr>
          <a:lstStyle/>
          <a:p>
            <a:r>
              <a:rPr lang="en-US" dirty="0"/>
              <a:t>FESI’s Core Concept: Catalyze Commercialization Collaboration</a:t>
            </a:r>
          </a:p>
        </p:txBody>
      </p:sp>
      <p:sp>
        <p:nvSpPr>
          <p:cNvPr id="2" name="Slide Number Placeholder 1">
            <a:extLst>
              <a:ext uri="{FF2B5EF4-FFF2-40B4-BE49-F238E27FC236}">
                <a16:creationId xmlns:a16="http://schemas.microsoft.com/office/drawing/2014/main" id="{76897E2E-D2A1-4C7D-85C6-93746EC2E8A3}"/>
              </a:ext>
            </a:extLst>
          </p:cNvPr>
          <p:cNvSpPr>
            <a:spLocks noGrp="1"/>
          </p:cNvSpPr>
          <p:nvPr>
            <p:ph type="sldNum" sz="quarter" idx="12"/>
          </p:nvPr>
        </p:nvSpPr>
        <p:spPr/>
        <p:txBody>
          <a:bodyPr/>
          <a:lstStyle/>
          <a:p>
            <a:fld id="{B210F02F-3F4F-4BF0-9905-39922DDC03F6}" type="slidenum">
              <a:rPr lang="en-US" smtClean="0"/>
              <a:pPr/>
              <a:t>30</a:t>
            </a:fld>
            <a:endParaRPr lang="en-US" dirty="0"/>
          </a:p>
        </p:txBody>
      </p:sp>
    </p:spTree>
    <p:extLst>
      <p:ext uri="{BB962C8B-B14F-4D97-AF65-F5344CB8AC3E}">
        <p14:creationId xmlns:p14="http://schemas.microsoft.com/office/powerpoint/2010/main" val="4222832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F5D6-5FAD-41D3-B5BE-A19B530CABC8}"/>
              </a:ext>
            </a:extLst>
          </p:cNvPr>
          <p:cNvSpPr>
            <a:spLocks noGrp="1"/>
          </p:cNvSpPr>
          <p:nvPr>
            <p:ph type="title"/>
          </p:nvPr>
        </p:nvSpPr>
        <p:spPr>
          <a:xfrm>
            <a:off x="406400" y="381000"/>
            <a:ext cx="11379200" cy="914400"/>
          </a:xfrm>
        </p:spPr>
        <p:txBody>
          <a:bodyPr>
            <a:noAutofit/>
          </a:bodyPr>
          <a:lstStyle/>
          <a:p>
            <a:r>
              <a:rPr lang="en-US" dirty="0"/>
              <a:t>Potential FESI Focus: Regional Energy Innovation Ecosystems</a:t>
            </a:r>
          </a:p>
        </p:txBody>
      </p:sp>
      <p:sp>
        <p:nvSpPr>
          <p:cNvPr id="4" name="Slide Number Placeholder 3">
            <a:extLst>
              <a:ext uri="{FF2B5EF4-FFF2-40B4-BE49-F238E27FC236}">
                <a16:creationId xmlns:a16="http://schemas.microsoft.com/office/drawing/2014/main" id="{0B1CA17F-F4C9-4A08-9D3F-4210477D13F3}"/>
              </a:ext>
            </a:extLst>
          </p:cNvPr>
          <p:cNvSpPr>
            <a:spLocks noGrp="1"/>
          </p:cNvSpPr>
          <p:nvPr>
            <p:ph type="sldNum" sz="quarter" idx="12"/>
          </p:nvPr>
        </p:nvSpPr>
        <p:spPr/>
        <p:txBody>
          <a:bodyPr/>
          <a:lstStyle/>
          <a:p>
            <a:fld id="{B210F02F-3F4F-4BF0-9905-39922DDC03F6}" type="slidenum">
              <a:rPr lang="en-US" smtClean="0"/>
              <a:pPr/>
              <a:t>31</a:t>
            </a:fld>
            <a:endParaRPr lang="en-US" dirty="0"/>
          </a:p>
        </p:txBody>
      </p:sp>
      <p:pic>
        <p:nvPicPr>
          <p:cNvPr id="3" name="Picture 2">
            <a:extLst>
              <a:ext uri="{FF2B5EF4-FFF2-40B4-BE49-F238E27FC236}">
                <a16:creationId xmlns:a16="http://schemas.microsoft.com/office/drawing/2014/main" id="{6E87F59A-735B-4978-EAFF-44BD22E782E5}"/>
              </a:ext>
            </a:extLst>
          </p:cNvPr>
          <p:cNvPicPr>
            <a:picLocks noChangeAspect="1"/>
          </p:cNvPicPr>
          <p:nvPr/>
        </p:nvPicPr>
        <p:blipFill>
          <a:blip r:embed="rId3"/>
          <a:stretch>
            <a:fillRect/>
          </a:stretch>
        </p:blipFill>
        <p:spPr>
          <a:xfrm>
            <a:off x="3130039" y="1334842"/>
            <a:ext cx="5931922" cy="4188315"/>
          </a:xfrm>
          <a:prstGeom prst="rect">
            <a:avLst/>
          </a:prstGeom>
        </p:spPr>
      </p:pic>
      <p:sp>
        <p:nvSpPr>
          <p:cNvPr id="5" name="TextBox 4">
            <a:extLst>
              <a:ext uri="{FF2B5EF4-FFF2-40B4-BE49-F238E27FC236}">
                <a16:creationId xmlns:a16="http://schemas.microsoft.com/office/drawing/2014/main" id="{138D596C-8CD8-40B9-7A90-66CCDEAFF842}"/>
              </a:ext>
            </a:extLst>
          </p:cNvPr>
          <p:cNvSpPr txBox="1"/>
          <p:nvPr/>
        </p:nvSpPr>
        <p:spPr>
          <a:xfrm>
            <a:off x="3130039" y="5715000"/>
            <a:ext cx="6248400" cy="369332"/>
          </a:xfrm>
          <a:prstGeom prst="rect">
            <a:avLst/>
          </a:prstGeom>
          <a:noFill/>
        </p:spPr>
        <p:txBody>
          <a:bodyPr wrap="square" rtlCol="0">
            <a:spAutoFit/>
          </a:bodyPr>
          <a:lstStyle/>
          <a:p>
            <a:r>
              <a:rPr lang="en-US" dirty="0"/>
              <a:t>Source: University of Maryland, Center for Global Sustainability</a:t>
            </a:r>
          </a:p>
        </p:txBody>
      </p:sp>
    </p:spTree>
    <p:extLst>
      <p:ext uri="{BB962C8B-B14F-4D97-AF65-F5344CB8AC3E}">
        <p14:creationId xmlns:p14="http://schemas.microsoft.com/office/powerpoint/2010/main" val="176265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AC517-0B66-4B25-8ABC-FD672ABAB694}"/>
              </a:ext>
            </a:extLst>
          </p:cNvPr>
          <p:cNvSpPr>
            <a:spLocks noGrp="1"/>
          </p:cNvSpPr>
          <p:nvPr>
            <p:ph type="title"/>
          </p:nvPr>
        </p:nvSpPr>
        <p:spPr/>
        <p:txBody>
          <a:bodyPr/>
          <a:lstStyle/>
          <a:p>
            <a:r>
              <a:rPr lang="en-US" dirty="0"/>
              <a:t>FESI’s Congressional Authorization</a:t>
            </a:r>
          </a:p>
        </p:txBody>
      </p:sp>
      <p:sp>
        <p:nvSpPr>
          <p:cNvPr id="4" name="Content Placeholder 3">
            <a:extLst>
              <a:ext uri="{FF2B5EF4-FFF2-40B4-BE49-F238E27FC236}">
                <a16:creationId xmlns:a16="http://schemas.microsoft.com/office/drawing/2014/main" id="{613ABA14-A3A6-4390-BB0E-043A166CC23E}"/>
              </a:ext>
            </a:extLst>
          </p:cNvPr>
          <p:cNvSpPr>
            <a:spLocks noGrp="1"/>
          </p:cNvSpPr>
          <p:nvPr>
            <p:ph idx="1"/>
          </p:nvPr>
        </p:nvSpPr>
        <p:spPr>
          <a:xfrm>
            <a:off x="812800" y="1600200"/>
            <a:ext cx="10464800" cy="4419600"/>
          </a:xfrm>
        </p:spPr>
        <p:txBody>
          <a:bodyPr>
            <a:normAutofit/>
          </a:bodyPr>
          <a:lstStyle/>
          <a:p>
            <a:r>
              <a:rPr lang="en-US" dirty="0"/>
              <a:t>Establish self-governing private nonprofit organization (501c3)</a:t>
            </a:r>
          </a:p>
          <a:p>
            <a:r>
              <a:rPr lang="en-US" dirty="0"/>
              <a:t>Appoint diverse board representing key institutions and regions (plus ex officio DOE leaders)</a:t>
            </a:r>
          </a:p>
          <a:p>
            <a:r>
              <a:rPr lang="en-US" dirty="0"/>
              <a:t>Support DOE and advance collaboration to accelerate commercialization of energy technology</a:t>
            </a:r>
          </a:p>
          <a:p>
            <a:r>
              <a:rPr lang="en-US" dirty="0"/>
              <a:t>Supplement and complement, not duplicate, DOE activities</a:t>
            </a:r>
          </a:p>
          <a:p>
            <a:r>
              <a:rPr lang="en-US" dirty="0"/>
              <a:t>Streamline contracting authority</a:t>
            </a:r>
          </a:p>
          <a:p>
            <a:endParaRPr lang="en-US" dirty="0"/>
          </a:p>
        </p:txBody>
      </p:sp>
      <p:sp>
        <p:nvSpPr>
          <p:cNvPr id="5" name="Slide Number Placeholder 4">
            <a:extLst>
              <a:ext uri="{FF2B5EF4-FFF2-40B4-BE49-F238E27FC236}">
                <a16:creationId xmlns:a16="http://schemas.microsoft.com/office/drawing/2014/main" id="{4961F766-6F95-4F9A-86B4-5682B91B1D04}"/>
              </a:ext>
            </a:extLst>
          </p:cNvPr>
          <p:cNvSpPr>
            <a:spLocks noGrp="1"/>
          </p:cNvSpPr>
          <p:nvPr>
            <p:ph type="sldNum" sz="quarter" idx="12"/>
          </p:nvPr>
        </p:nvSpPr>
        <p:spPr/>
        <p:txBody>
          <a:bodyPr/>
          <a:lstStyle/>
          <a:p>
            <a:fld id="{B210F02F-3F4F-4BF0-9905-39922DDC03F6}" type="slidenum">
              <a:rPr lang="en-US" smtClean="0"/>
              <a:pPr/>
              <a:t>32</a:t>
            </a:fld>
            <a:endParaRPr lang="en-US" dirty="0"/>
          </a:p>
        </p:txBody>
      </p:sp>
    </p:spTree>
    <p:extLst>
      <p:ext uri="{BB962C8B-B14F-4D97-AF65-F5344CB8AC3E}">
        <p14:creationId xmlns:p14="http://schemas.microsoft.com/office/powerpoint/2010/main" val="937503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10566400" cy="914400"/>
          </a:xfrm>
        </p:spPr>
        <p:txBody>
          <a:bodyPr>
            <a:normAutofit/>
          </a:bodyPr>
          <a:lstStyle/>
          <a:p>
            <a:r>
              <a:rPr lang="en-US" sz="3400" dirty="0">
                <a:latin typeface="Trade Gothic LT Std Bold" panose="020B0804050502020204" pitchFamily="34" charset="0"/>
              </a:rPr>
              <a:t>Contents</a:t>
            </a:r>
            <a:r>
              <a:rPr lang="en-US" sz="3400" dirty="0"/>
              <a:t> </a:t>
            </a:r>
          </a:p>
        </p:txBody>
      </p:sp>
      <p:sp>
        <p:nvSpPr>
          <p:cNvPr id="3" name="Content Placeholder 2"/>
          <p:cNvSpPr>
            <a:spLocks noGrp="1"/>
          </p:cNvSpPr>
          <p:nvPr>
            <p:ph idx="1"/>
          </p:nvPr>
        </p:nvSpPr>
        <p:spPr>
          <a:xfrm>
            <a:off x="838200" y="1447800"/>
            <a:ext cx="10515600" cy="4724400"/>
          </a:xfrm>
        </p:spPr>
        <p:txBody>
          <a:bodyPr>
            <a:normAutofit/>
          </a:bodyPr>
          <a:lstStyle/>
          <a:p>
            <a:pPr marL="461963" indent="0">
              <a:buNone/>
            </a:pPr>
            <a:r>
              <a:rPr lang="en-US" dirty="0"/>
              <a:t>The End of Magical Thinking (At Least for Now)?</a:t>
            </a:r>
          </a:p>
          <a:p>
            <a:pPr marL="461963" indent="0">
              <a:buNone/>
            </a:pPr>
            <a:r>
              <a:rPr lang="en-US" dirty="0"/>
              <a:t>Federal Energy RD&amp;D Funding</a:t>
            </a:r>
          </a:p>
          <a:p>
            <a:pPr marL="461963" indent="0">
              <a:buNone/>
            </a:pPr>
            <a:r>
              <a:rPr lang="en-US" dirty="0"/>
              <a:t>Bipartisan Infrastructure Law and OCED</a:t>
            </a:r>
          </a:p>
          <a:p>
            <a:pPr marL="461963" indent="0">
              <a:buNone/>
            </a:pPr>
            <a:r>
              <a:rPr lang="en-US" dirty="0"/>
              <a:t>CHIPS Plus Science and FESI</a:t>
            </a:r>
          </a:p>
          <a:p>
            <a:pPr marL="461963" indent="0">
              <a:buNone/>
            </a:pPr>
            <a:r>
              <a:rPr lang="en-US" dirty="0">
                <a:solidFill>
                  <a:srgbClr val="F98D29"/>
                </a:solidFill>
              </a:rPr>
              <a:t>Inflation Reduction Act</a:t>
            </a:r>
          </a:p>
          <a:p>
            <a:pPr marL="461963" indent="0">
              <a:buNone/>
            </a:pPr>
            <a:r>
              <a:rPr lang="en-US" dirty="0"/>
              <a:t>What Happens Next?</a:t>
            </a:r>
          </a:p>
        </p:txBody>
      </p:sp>
      <p:sp>
        <p:nvSpPr>
          <p:cNvPr id="11" name="TextBox 10"/>
          <p:cNvSpPr txBox="1"/>
          <p:nvPr/>
        </p:nvSpPr>
        <p:spPr>
          <a:xfrm>
            <a:off x="838200" y="1539815"/>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1</a:t>
            </a:r>
          </a:p>
        </p:txBody>
      </p:sp>
      <p:sp>
        <p:nvSpPr>
          <p:cNvPr id="12" name="TextBox 11"/>
          <p:cNvSpPr txBox="1"/>
          <p:nvPr/>
        </p:nvSpPr>
        <p:spPr>
          <a:xfrm>
            <a:off x="838200" y="2373868"/>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2</a:t>
            </a:r>
          </a:p>
        </p:txBody>
      </p:sp>
      <p:sp>
        <p:nvSpPr>
          <p:cNvPr id="13" name="TextBox 12"/>
          <p:cNvSpPr txBox="1"/>
          <p:nvPr/>
        </p:nvSpPr>
        <p:spPr>
          <a:xfrm>
            <a:off x="838200" y="3124200"/>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3</a:t>
            </a:r>
          </a:p>
        </p:txBody>
      </p:sp>
      <p:sp>
        <p:nvSpPr>
          <p:cNvPr id="18" name="Slide Number Placeholder 3"/>
          <p:cNvSpPr>
            <a:spLocks noGrp="1"/>
          </p:cNvSpPr>
          <p:nvPr>
            <p:ph type="sldNum" sz="quarter" idx="12"/>
          </p:nvPr>
        </p:nvSpPr>
        <p:spPr>
          <a:xfrm>
            <a:off x="11125200" y="6400800"/>
            <a:ext cx="711200" cy="283389"/>
          </a:xfrm>
          <a:prstGeom prst="rect">
            <a:avLst/>
          </a:prstGeom>
        </p:spPr>
        <p:txBody>
          <a:bodyPr/>
          <a:lstStyle/>
          <a:p>
            <a:fld id="{B210F02F-3F4F-4BF0-9905-39922DDC03F6}" type="slidenum">
              <a:rPr lang="en-US" smtClean="0"/>
              <a:pPr/>
              <a:t>33</a:t>
            </a:fld>
            <a:endParaRPr lang="en-US" dirty="0"/>
          </a:p>
        </p:txBody>
      </p:sp>
      <p:sp>
        <p:nvSpPr>
          <p:cNvPr id="4" name="TextBox 3">
            <a:extLst>
              <a:ext uri="{FF2B5EF4-FFF2-40B4-BE49-F238E27FC236}">
                <a16:creationId xmlns:a16="http://schemas.microsoft.com/office/drawing/2014/main" id="{1979387B-5A7E-F485-DE34-24620DC7E83A}"/>
              </a:ext>
            </a:extLst>
          </p:cNvPr>
          <p:cNvSpPr txBox="1"/>
          <p:nvPr/>
        </p:nvSpPr>
        <p:spPr>
          <a:xfrm>
            <a:off x="838200" y="4731922"/>
            <a:ext cx="381000" cy="369332"/>
          </a:xfrm>
          <a:prstGeom prst="rect">
            <a:avLst/>
          </a:prstGeom>
          <a:solidFill>
            <a:srgbClr val="F98D29"/>
          </a:solidFill>
        </p:spPr>
        <p:txBody>
          <a:bodyPr wrap="square" rtlCol="0">
            <a:spAutoFit/>
          </a:bodyPr>
          <a:lstStyle/>
          <a:p>
            <a:pPr algn="ctr"/>
            <a:r>
              <a:rPr lang="en-US" b="1" dirty="0">
                <a:solidFill>
                  <a:schemeClr val="bg1"/>
                </a:solidFill>
                <a:latin typeface="Trade Gothic LT Std Bold" panose="020B0804050502020204" pitchFamily="34" charset="0"/>
              </a:rPr>
              <a:t>5</a:t>
            </a:r>
          </a:p>
        </p:txBody>
      </p:sp>
      <p:sp>
        <p:nvSpPr>
          <p:cNvPr id="5" name="TextBox 4">
            <a:extLst>
              <a:ext uri="{FF2B5EF4-FFF2-40B4-BE49-F238E27FC236}">
                <a16:creationId xmlns:a16="http://schemas.microsoft.com/office/drawing/2014/main" id="{5DDEF104-61FB-9DA0-B9DD-F635AA2E7E16}"/>
              </a:ext>
            </a:extLst>
          </p:cNvPr>
          <p:cNvSpPr txBox="1"/>
          <p:nvPr/>
        </p:nvSpPr>
        <p:spPr>
          <a:xfrm>
            <a:off x="838200" y="3998170"/>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4</a:t>
            </a:r>
          </a:p>
        </p:txBody>
      </p:sp>
      <p:sp>
        <p:nvSpPr>
          <p:cNvPr id="6" name="TextBox 5">
            <a:extLst>
              <a:ext uri="{FF2B5EF4-FFF2-40B4-BE49-F238E27FC236}">
                <a16:creationId xmlns:a16="http://schemas.microsoft.com/office/drawing/2014/main" id="{58585E7E-E75A-50D8-53DD-AAF131C06722}"/>
              </a:ext>
            </a:extLst>
          </p:cNvPr>
          <p:cNvSpPr txBox="1"/>
          <p:nvPr/>
        </p:nvSpPr>
        <p:spPr>
          <a:xfrm>
            <a:off x="838200" y="5562600"/>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6</a:t>
            </a:r>
          </a:p>
        </p:txBody>
      </p:sp>
    </p:spTree>
    <p:extLst>
      <p:ext uri="{BB962C8B-B14F-4D97-AF65-F5344CB8AC3E}">
        <p14:creationId xmlns:p14="http://schemas.microsoft.com/office/powerpoint/2010/main" val="315163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81D47-9254-302F-8F82-86A543FDB7F6}"/>
              </a:ext>
            </a:extLst>
          </p:cNvPr>
          <p:cNvSpPr>
            <a:spLocks noGrp="1"/>
          </p:cNvSpPr>
          <p:nvPr>
            <p:ph type="title"/>
          </p:nvPr>
        </p:nvSpPr>
        <p:spPr/>
        <p:txBody>
          <a:bodyPr/>
          <a:lstStyle/>
          <a:p>
            <a:r>
              <a:rPr lang="en-US" dirty="0"/>
              <a:t>Inflation Reduction Act: Background</a:t>
            </a:r>
          </a:p>
        </p:txBody>
      </p:sp>
      <p:sp>
        <p:nvSpPr>
          <p:cNvPr id="3" name="Content Placeholder 2">
            <a:extLst>
              <a:ext uri="{FF2B5EF4-FFF2-40B4-BE49-F238E27FC236}">
                <a16:creationId xmlns:a16="http://schemas.microsoft.com/office/drawing/2014/main" id="{A1F1ED7C-3606-52D2-7D04-7DB1B321480B}"/>
              </a:ext>
            </a:extLst>
          </p:cNvPr>
          <p:cNvSpPr>
            <a:spLocks noGrp="1"/>
          </p:cNvSpPr>
          <p:nvPr>
            <p:ph idx="1"/>
          </p:nvPr>
        </p:nvSpPr>
        <p:spPr/>
        <p:txBody>
          <a:bodyPr/>
          <a:lstStyle/>
          <a:p>
            <a:r>
              <a:rPr lang="en-US" dirty="0"/>
              <a:t>Roots in President Biden’s Build Back Better plan (see above)</a:t>
            </a:r>
          </a:p>
          <a:p>
            <a:r>
              <a:rPr lang="en-US" dirty="0"/>
              <a:t>$555 billion package passed House in November 2021</a:t>
            </a:r>
          </a:p>
          <a:p>
            <a:r>
              <a:rPr lang="en-US" dirty="0"/>
              <a:t>Given up for dead in the Senate by early summer 2021</a:t>
            </a:r>
          </a:p>
          <a:p>
            <a:r>
              <a:rPr lang="en-US" dirty="0"/>
              <a:t>Surprise passage of $369 billion package in August 2022</a:t>
            </a:r>
          </a:p>
          <a:p>
            <a:r>
              <a:rPr lang="en-US" dirty="0"/>
              <a:t>Also includes major health and tax policy provisions</a:t>
            </a:r>
          </a:p>
          <a:p>
            <a:r>
              <a:rPr lang="en-US" dirty="0"/>
              <a:t>Will it really reduce inflation? Maybe a little if you squint…</a:t>
            </a:r>
          </a:p>
          <a:p>
            <a:endParaRPr lang="en-US" dirty="0"/>
          </a:p>
        </p:txBody>
      </p:sp>
      <p:sp>
        <p:nvSpPr>
          <p:cNvPr id="4" name="Slide Number Placeholder 3">
            <a:extLst>
              <a:ext uri="{FF2B5EF4-FFF2-40B4-BE49-F238E27FC236}">
                <a16:creationId xmlns:a16="http://schemas.microsoft.com/office/drawing/2014/main" id="{9E44D12F-40E1-67AF-EE7C-672FC7A1D0E6}"/>
              </a:ext>
            </a:extLst>
          </p:cNvPr>
          <p:cNvSpPr>
            <a:spLocks noGrp="1"/>
          </p:cNvSpPr>
          <p:nvPr>
            <p:ph type="sldNum" sz="quarter" idx="12"/>
          </p:nvPr>
        </p:nvSpPr>
        <p:spPr/>
        <p:txBody>
          <a:bodyPr/>
          <a:lstStyle/>
          <a:p>
            <a:fld id="{B210F02F-3F4F-4BF0-9905-39922DDC03F6}" type="slidenum">
              <a:rPr lang="en-US" smtClean="0"/>
              <a:pPr/>
              <a:t>34</a:t>
            </a:fld>
            <a:endParaRPr lang="en-US" dirty="0"/>
          </a:p>
        </p:txBody>
      </p:sp>
    </p:spTree>
    <p:extLst>
      <p:ext uri="{BB962C8B-B14F-4D97-AF65-F5344CB8AC3E}">
        <p14:creationId xmlns:p14="http://schemas.microsoft.com/office/powerpoint/2010/main" val="2723346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222F-13E0-AE34-1D24-486F40DABDB1}"/>
              </a:ext>
            </a:extLst>
          </p:cNvPr>
          <p:cNvSpPr>
            <a:spLocks noGrp="1"/>
          </p:cNvSpPr>
          <p:nvPr>
            <p:ph type="title"/>
          </p:nvPr>
        </p:nvSpPr>
        <p:spPr/>
        <p:txBody>
          <a:bodyPr/>
          <a:lstStyle/>
          <a:p>
            <a:r>
              <a:rPr lang="en-US" dirty="0"/>
              <a:t>IRA: Tax Incentive Highlights</a:t>
            </a:r>
          </a:p>
        </p:txBody>
      </p:sp>
      <p:sp>
        <p:nvSpPr>
          <p:cNvPr id="3" name="Content Placeholder 2">
            <a:extLst>
              <a:ext uri="{FF2B5EF4-FFF2-40B4-BE49-F238E27FC236}">
                <a16:creationId xmlns:a16="http://schemas.microsoft.com/office/drawing/2014/main" id="{2299E081-01A9-3357-B999-0C375F6541AB}"/>
              </a:ext>
            </a:extLst>
          </p:cNvPr>
          <p:cNvSpPr>
            <a:spLocks noGrp="1"/>
          </p:cNvSpPr>
          <p:nvPr>
            <p:ph idx="1"/>
          </p:nvPr>
        </p:nvSpPr>
        <p:spPr/>
        <p:txBody>
          <a:bodyPr>
            <a:normAutofit/>
          </a:bodyPr>
          <a:lstStyle/>
          <a:p>
            <a:r>
              <a:rPr lang="en-US" dirty="0"/>
              <a:t>Extended: Renewables </a:t>
            </a:r>
          </a:p>
          <a:p>
            <a:r>
              <a:rPr lang="en-US" dirty="0"/>
              <a:t>Expanded: Carbon capture</a:t>
            </a:r>
          </a:p>
          <a:p>
            <a:r>
              <a:rPr lang="en-US" dirty="0"/>
              <a:t>New: Energy storage, hydrogen, existing nuclear</a:t>
            </a:r>
          </a:p>
          <a:p>
            <a:r>
              <a:rPr lang="en-US" dirty="0"/>
              <a:t>Revised: Electric vehicles</a:t>
            </a:r>
          </a:p>
          <a:p>
            <a:r>
              <a:rPr lang="en-US" dirty="0"/>
              <a:t>Incentives plus assistance: Manufacturing</a:t>
            </a:r>
          </a:p>
          <a:p>
            <a:r>
              <a:rPr lang="en-US" dirty="0"/>
              <a:t>Labor, location, and domestic content incentives: Most</a:t>
            </a:r>
          </a:p>
          <a:p>
            <a:endParaRPr lang="en-US" dirty="0"/>
          </a:p>
        </p:txBody>
      </p:sp>
      <p:sp>
        <p:nvSpPr>
          <p:cNvPr id="4" name="Slide Number Placeholder 3">
            <a:extLst>
              <a:ext uri="{FF2B5EF4-FFF2-40B4-BE49-F238E27FC236}">
                <a16:creationId xmlns:a16="http://schemas.microsoft.com/office/drawing/2014/main" id="{1A589C03-E1F8-5127-F7A7-3546B80827E1}"/>
              </a:ext>
            </a:extLst>
          </p:cNvPr>
          <p:cNvSpPr>
            <a:spLocks noGrp="1"/>
          </p:cNvSpPr>
          <p:nvPr>
            <p:ph type="sldNum" sz="quarter" idx="12"/>
          </p:nvPr>
        </p:nvSpPr>
        <p:spPr/>
        <p:txBody>
          <a:bodyPr/>
          <a:lstStyle/>
          <a:p>
            <a:fld id="{B210F02F-3F4F-4BF0-9905-39922DDC03F6}" type="slidenum">
              <a:rPr lang="en-US" smtClean="0"/>
              <a:pPr/>
              <a:t>35</a:t>
            </a:fld>
            <a:endParaRPr lang="en-US" dirty="0"/>
          </a:p>
        </p:txBody>
      </p:sp>
    </p:spTree>
    <p:extLst>
      <p:ext uri="{BB962C8B-B14F-4D97-AF65-F5344CB8AC3E}">
        <p14:creationId xmlns:p14="http://schemas.microsoft.com/office/powerpoint/2010/main" val="1085393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FBF4-BB8D-54BF-7D0B-EE02F2E40E75}"/>
              </a:ext>
            </a:extLst>
          </p:cNvPr>
          <p:cNvSpPr>
            <a:spLocks noGrp="1"/>
          </p:cNvSpPr>
          <p:nvPr>
            <p:ph type="title"/>
          </p:nvPr>
        </p:nvSpPr>
        <p:spPr/>
        <p:txBody>
          <a:bodyPr/>
          <a:lstStyle/>
          <a:p>
            <a:r>
              <a:rPr lang="en-US" dirty="0"/>
              <a:t>IRA: Spending Highlights</a:t>
            </a:r>
          </a:p>
        </p:txBody>
      </p:sp>
      <p:sp>
        <p:nvSpPr>
          <p:cNvPr id="3" name="Content Placeholder 2">
            <a:extLst>
              <a:ext uri="{FF2B5EF4-FFF2-40B4-BE49-F238E27FC236}">
                <a16:creationId xmlns:a16="http://schemas.microsoft.com/office/drawing/2014/main" id="{A645F664-51F2-801D-C214-7757FDC793DE}"/>
              </a:ext>
            </a:extLst>
          </p:cNvPr>
          <p:cNvSpPr>
            <a:spLocks noGrp="1"/>
          </p:cNvSpPr>
          <p:nvPr>
            <p:ph idx="1"/>
          </p:nvPr>
        </p:nvSpPr>
        <p:spPr/>
        <p:txBody>
          <a:bodyPr>
            <a:normAutofit/>
          </a:bodyPr>
          <a:lstStyle/>
          <a:p>
            <a:r>
              <a:rPr lang="en-US" dirty="0"/>
              <a:t>DOE OCED: $5.8B for industrial demos</a:t>
            </a:r>
          </a:p>
          <a:p>
            <a:r>
              <a:rPr lang="en-US" dirty="0"/>
              <a:t>DOE: $2.7B for lab infrastructure and R&amp;D (incl. HALEU)</a:t>
            </a:r>
          </a:p>
          <a:p>
            <a:r>
              <a:rPr lang="en-US" dirty="0"/>
              <a:t>DOE LPO loan authority: $100B for existing programs + 250B for new “energy infrastructure reinvestment” program</a:t>
            </a:r>
          </a:p>
          <a:p>
            <a:r>
              <a:rPr lang="en-US" dirty="0"/>
              <a:t>EPA: $27B for grants to states, localities, and non-profits</a:t>
            </a:r>
          </a:p>
          <a:p>
            <a:r>
              <a:rPr lang="en-US" dirty="0"/>
              <a:t>GSA &amp; Postal Service: $6B for green buildings and EVs</a:t>
            </a:r>
          </a:p>
          <a:p>
            <a:r>
              <a:rPr lang="en-US" dirty="0"/>
              <a:t>And much </a:t>
            </a:r>
            <a:r>
              <a:rPr lang="en-US" dirty="0" err="1"/>
              <a:t>much</a:t>
            </a:r>
            <a:r>
              <a:rPr lang="en-US" dirty="0"/>
              <a:t> more</a:t>
            </a:r>
          </a:p>
        </p:txBody>
      </p:sp>
      <p:sp>
        <p:nvSpPr>
          <p:cNvPr id="4" name="Slide Number Placeholder 3">
            <a:extLst>
              <a:ext uri="{FF2B5EF4-FFF2-40B4-BE49-F238E27FC236}">
                <a16:creationId xmlns:a16="http://schemas.microsoft.com/office/drawing/2014/main" id="{456A8290-FB31-5170-93B6-7B604396F7AB}"/>
              </a:ext>
            </a:extLst>
          </p:cNvPr>
          <p:cNvSpPr>
            <a:spLocks noGrp="1"/>
          </p:cNvSpPr>
          <p:nvPr>
            <p:ph type="sldNum" sz="quarter" idx="12"/>
          </p:nvPr>
        </p:nvSpPr>
        <p:spPr/>
        <p:txBody>
          <a:bodyPr/>
          <a:lstStyle/>
          <a:p>
            <a:fld id="{B210F02F-3F4F-4BF0-9905-39922DDC03F6}" type="slidenum">
              <a:rPr lang="en-US" smtClean="0"/>
              <a:pPr/>
              <a:t>36</a:t>
            </a:fld>
            <a:endParaRPr lang="en-US" dirty="0"/>
          </a:p>
        </p:txBody>
      </p:sp>
    </p:spTree>
    <p:extLst>
      <p:ext uri="{BB962C8B-B14F-4D97-AF65-F5344CB8AC3E}">
        <p14:creationId xmlns:p14="http://schemas.microsoft.com/office/powerpoint/2010/main" val="3916948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B3E08-D866-D137-850E-BF7DD06ADD41}"/>
              </a:ext>
            </a:extLst>
          </p:cNvPr>
          <p:cNvSpPr>
            <a:spLocks noGrp="1"/>
          </p:cNvSpPr>
          <p:nvPr>
            <p:ph type="title"/>
          </p:nvPr>
        </p:nvSpPr>
        <p:spPr>
          <a:xfrm>
            <a:off x="812800" y="304800"/>
            <a:ext cx="4140200" cy="2362200"/>
          </a:xfrm>
        </p:spPr>
        <p:txBody>
          <a:bodyPr>
            <a:normAutofit/>
          </a:bodyPr>
          <a:lstStyle/>
          <a:p>
            <a:r>
              <a:rPr lang="en-US" dirty="0"/>
              <a:t>IRA: Projected Impacts on Emissions</a:t>
            </a:r>
          </a:p>
        </p:txBody>
      </p:sp>
      <p:pic>
        <p:nvPicPr>
          <p:cNvPr id="6" name="Content Placeholder 5">
            <a:extLst>
              <a:ext uri="{FF2B5EF4-FFF2-40B4-BE49-F238E27FC236}">
                <a16:creationId xmlns:a16="http://schemas.microsoft.com/office/drawing/2014/main" id="{94E1A145-A1F0-D60E-7A58-809AC84042B1}"/>
              </a:ext>
            </a:extLst>
          </p:cNvPr>
          <p:cNvPicPr>
            <a:picLocks noGrp="1" noChangeAspect="1"/>
          </p:cNvPicPr>
          <p:nvPr>
            <p:ph idx="1"/>
          </p:nvPr>
        </p:nvPicPr>
        <p:blipFill>
          <a:blip r:embed="rId3"/>
          <a:stretch>
            <a:fillRect/>
          </a:stretch>
        </p:blipFill>
        <p:spPr>
          <a:xfrm>
            <a:off x="533400" y="3318090"/>
            <a:ext cx="9906000" cy="3168150"/>
          </a:xfrm>
        </p:spPr>
      </p:pic>
      <p:sp>
        <p:nvSpPr>
          <p:cNvPr id="4" name="Slide Number Placeholder 3">
            <a:extLst>
              <a:ext uri="{FF2B5EF4-FFF2-40B4-BE49-F238E27FC236}">
                <a16:creationId xmlns:a16="http://schemas.microsoft.com/office/drawing/2014/main" id="{39B065B7-046F-31E0-58A7-5F8D56982224}"/>
              </a:ext>
            </a:extLst>
          </p:cNvPr>
          <p:cNvSpPr>
            <a:spLocks noGrp="1"/>
          </p:cNvSpPr>
          <p:nvPr>
            <p:ph type="sldNum" sz="quarter" idx="12"/>
          </p:nvPr>
        </p:nvSpPr>
        <p:spPr/>
        <p:txBody>
          <a:bodyPr/>
          <a:lstStyle/>
          <a:p>
            <a:fld id="{B210F02F-3F4F-4BF0-9905-39922DDC03F6}" type="slidenum">
              <a:rPr lang="en-US" smtClean="0"/>
              <a:pPr/>
              <a:t>37</a:t>
            </a:fld>
            <a:endParaRPr lang="en-US" dirty="0"/>
          </a:p>
        </p:txBody>
      </p:sp>
      <p:pic>
        <p:nvPicPr>
          <p:cNvPr id="8" name="Picture 7">
            <a:extLst>
              <a:ext uri="{FF2B5EF4-FFF2-40B4-BE49-F238E27FC236}">
                <a16:creationId xmlns:a16="http://schemas.microsoft.com/office/drawing/2014/main" id="{C2A744DE-F502-CCFB-9DBE-76332EDD8FA4}"/>
              </a:ext>
            </a:extLst>
          </p:cNvPr>
          <p:cNvPicPr>
            <a:picLocks noChangeAspect="1"/>
          </p:cNvPicPr>
          <p:nvPr/>
        </p:nvPicPr>
        <p:blipFill>
          <a:blip r:embed="rId4"/>
          <a:stretch>
            <a:fillRect/>
          </a:stretch>
        </p:blipFill>
        <p:spPr>
          <a:xfrm>
            <a:off x="4953000" y="338254"/>
            <a:ext cx="4648200" cy="2955675"/>
          </a:xfrm>
          <a:prstGeom prst="rect">
            <a:avLst/>
          </a:prstGeom>
        </p:spPr>
      </p:pic>
      <p:sp>
        <p:nvSpPr>
          <p:cNvPr id="11" name="TextBox 10">
            <a:extLst>
              <a:ext uri="{FF2B5EF4-FFF2-40B4-BE49-F238E27FC236}">
                <a16:creationId xmlns:a16="http://schemas.microsoft.com/office/drawing/2014/main" id="{34245988-46CA-BDE9-D9AF-AF3C1964B0F0}"/>
              </a:ext>
            </a:extLst>
          </p:cNvPr>
          <p:cNvSpPr txBox="1"/>
          <p:nvPr/>
        </p:nvSpPr>
        <p:spPr>
          <a:xfrm>
            <a:off x="9601200" y="1600200"/>
            <a:ext cx="2057400" cy="646331"/>
          </a:xfrm>
          <a:prstGeom prst="rect">
            <a:avLst/>
          </a:prstGeom>
          <a:noFill/>
        </p:spPr>
        <p:txBody>
          <a:bodyPr wrap="square" rtlCol="0">
            <a:spAutoFit/>
          </a:bodyPr>
          <a:lstStyle/>
          <a:p>
            <a:r>
              <a:rPr lang="en-US" dirty="0"/>
              <a:t>Source: Energy Innovation</a:t>
            </a:r>
          </a:p>
        </p:txBody>
      </p:sp>
      <p:sp>
        <p:nvSpPr>
          <p:cNvPr id="12" name="TextBox 11">
            <a:extLst>
              <a:ext uri="{FF2B5EF4-FFF2-40B4-BE49-F238E27FC236}">
                <a16:creationId xmlns:a16="http://schemas.microsoft.com/office/drawing/2014/main" id="{B64A9B75-980A-9407-CE09-CA15172FE4A3}"/>
              </a:ext>
            </a:extLst>
          </p:cNvPr>
          <p:cNvSpPr txBox="1"/>
          <p:nvPr/>
        </p:nvSpPr>
        <p:spPr>
          <a:xfrm>
            <a:off x="10629900" y="3777844"/>
            <a:ext cx="1257300" cy="923330"/>
          </a:xfrm>
          <a:prstGeom prst="rect">
            <a:avLst/>
          </a:prstGeom>
          <a:noFill/>
        </p:spPr>
        <p:txBody>
          <a:bodyPr wrap="square" rtlCol="0">
            <a:spAutoFit/>
          </a:bodyPr>
          <a:lstStyle/>
          <a:p>
            <a:r>
              <a:rPr lang="en-US" dirty="0"/>
              <a:t>Source: DOE Office of Policy</a:t>
            </a:r>
          </a:p>
        </p:txBody>
      </p:sp>
    </p:spTree>
    <p:extLst>
      <p:ext uri="{BB962C8B-B14F-4D97-AF65-F5344CB8AC3E}">
        <p14:creationId xmlns:p14="http://schemas.microsoft.com/office/powerpoint/2010/main" val="3825110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2E4A-DE0D-B339-6332-AA63BFFCA8C6}"/>
              </a:ext>
            </a:extLst>
          </p:cNvPr>
          <p:cNvSpPr>
            <a:spLocks noGrp="1"/>
          </p:cNvSpPr>
          <p:nvPr>
            <p:ph type="title"/>
          </p:nvPr>
        </p:nvSpPr>
        <p:spPr/>
        <p:txBody>
          <a:bodyPr/>
          <a:lstStyle/>
          <a:p>
            <a:r>
              <a:rPr lang="en-US" dirty="0"/>
              <a:t>What About Innovation?</a:t>
            </a:r>
          </a:p>
        </p:txBody>
      </p:sp>
      <p:sp>
        <p:nvSpPr>
          <p:cNvPr id="4" name="Slide Number Placeholder 3">
            <a:extLst>
              <a:ext uri="{FF2B5EF4-FFF2-40B4-BE49-F238E27FC236}">
                <a16:creationId xmlns:a16="http://schemas.microsoft.com/office/drawing/2014/main" id="{8E68B079-613B-8835-788E-22938A94A787}"/>
              </a:ext>
            </a:extLst>
          </p:cNvPr>
          <p:cNvSpPr>
            <a:spLocks noGrp="1"/>
          </p:cNvSpPr>
          <p:nvPr>
            <p:ph type="sldNum" sz="quarter" idx="12"/>
          </p:nvPr>
        </p:nvSpPr>
        <p:spPr/>
        <p:txBody>
          <a:bodyPr/>
          <a:lstStyle/>
          <a:p>
            <a:fld id="{B210F02F-3F4F-4BF0-9905-39922DDC03F6}" type="slidenum">
              <a:rPr lang="en-US" smtClean="0"/>
              <a:pPr/>
              <a:t>38</a:t>
            </a:fld>
            <a:endParaRPr lang="en-US" dirty="0"/>
          </a:p>
        </p:txBody>
      </p:sp>
      <p:sp>
        <p:nvSpPr>
          <p:cNvPr id="10" name="Content Placeholder 9">
            <a:extLst>
              <a:ext uri="{FF2B5EF4-FFF2-40B4-BE49-F238E27FC236}">
                <a16:creationId xmlns:a16="http://schemas.microsoft.com/office/drawing/2014/main" id="{82815768-8B84-C79B-E812-F4DEAD73F7CF}"/>
              </a:ext>
            </a:extLst>
          </p:cNvPr>
          <p:cNvSpPr>
            <a:spLocks noGrp="1"/>
          </p:cNvSpPr>
          <p:nvPr>
            <p:ph idx="1"/>
          </p:nvPr>
        </p:nvSpPr>
        <p:spPr/>
        <p:txBody>
          <a:bodyPr/>
          <a:lstStyle/>
          <a:p>
            <a:r>
              <a:rPr lang="en-US" dirty="0"/>
              <a:t>Strong, durable demand-pull signals</a:t>
            </a:r>
          </a:p>
          <a:p>
            <a:r>
              <a:rPr lang="en-US" dirty="0"/>
              <a:t>Complementary to supply-push programs in other bills</a:t>
            </a:r>
          </a:p>
          <a:p>
            <a:r>
              <a:rPr lang="en-US" dirty="0"/>
              <a:t>Emphasis on domestic responses which might limit impact</a:t>
            </a:r>
          </a:p>
          <a:p>
            <a:r>
              <a:rPr lang="en-US" dirty="0"/>
              <a:t>Questions:</a:t>
            </a:r>
          </a:p>
          <a:p>
            <a:pPr lvl="1"/>
            <a:r>
              <a:rPr lang="en-US" dirty="0"/>
              <a:t>Will it drive true cost reductions (or only subsidize high costs)?</a:t>
            </a:r>
          </a:p>
          <a:p>
            <a:pPr lvl="1"/>
            <a:r>
              <a:rPr lang="en-US" dirty="0"/>
              <a:t>When will “sticks” (regulation or carbon pricing) also be needed?</a:t>
            </a:r>
          </a:p>
          <a:p>
            <a:pPr lvl="1"/>
            <a:endParaRPr lang="en-US" dirty="0"/>
          </a:p>
        </p:txBody>
      </p:sp>
    </p:spTree>
    <p:extLst>
      <p:ext uri="{BB962C8B-B14F-4D97-AF65-F5344CB8AC3E}">
        <p14:creationId xmlns:p14="http://schemas.microsoft.com/office/powerpoint/2010/main" val="3286498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10566400" cy="914400"/>
          </a:xfrm>
        </p:spPr>
        <p:txBody>
          <a:bodyPr>
            <a:normAutofit/>
          </a:bodyPr>
          <a:lstStyle/>
          <a:p>
            <a:r>
              <a:rPr lang="en-US" sz="3400" dirty="0">
                <a:latin typeface="Trade Gothic LT Std Bold" panose="020B0804050502020204" pitchFamily="34" charset="0"/>
              </a:rPr>
              <a:t>Contents</a:t>
            </a:r>
            <a:r>
              <a:rPr lang="en-US" sz="3400" dirty="0"/>
              <a:t> </a:t>
            </a:r>
          </a:p>
        </p:txBody>
      </p:sp>
      <p:sp>
        <p:nvSpPr>
          <p:cNvPr id="3" name="Content Placeholder 2"/>
          <p:cNvSpPr>
            <a:spLocks noGrp="1"/>
          </p:cNvSpPr>
          <p:nvPr>
            <p:ph idx="1"/>
          </p:nvPr>
        </p:nvSpPr>
        <p:spPr>
          <a:xfrm>
            <a:off x="838200" y="1447800"/>
            <a:ext cx="10515600" cy="4724400"/>
          </a:xfrm>
        </p:spPr>
        <p:txBody>
          <a:bodyPr>
            <a:normAutofit/>
          </a:bodyPr>
          <a:lstStyle/>
          <a:p>
            <a:pPr marL="461963" indent="0">
              <a:buNone/>
            </a:pPr>
            <a:r>
              <a:rPr lang="en-US" dirty="0"/>
              <a:t>The End of Magical Thinking (At Least for Now)?</a:t>
            </a:r>
          </a:p>
          <a:p>
            <a:pPr marL="461963" indent="0">
              <a:buNone/>
            </a:pPr>
            <a:r>
              <a:rPr lang="en-US" dirty="0"/>
              <a:t>Federal Energy RD&amp;D Funding</a:t>
            </a:r>
          </a:p>
          <a:p>
            <a:pPr marL="461963" indent="0">
              <a:buNone/>
            </a:pPr>
            <a:r>
              <a:rPr lang="en-US" dirty="0"/>
              <a:t>Bipartisan Infrastructure Law and OCED</a:t>
            </a:r>
          </a:p>
          <a:p>
            <a:pPr marL="461963" indent="0">
              <a:buNone/>
            </a:pPr>
            <a:r>
              <a:rPr lang="en-US" dirty="0"/>
              <a:t>CHIPS Plus Science and FESI</a:t>
            </a:r>
          </a:p>
          <a:p>
            <a:pPr marL="461963" indent="0">
              <a:buNone/>
            </a:pPr>
            <a:r>
              <a:rPr lang="en-US" dirty="0"/>
              <a:t>Inflation Reduction Act</a:t>
            </a:r>
          </a:p>
          <a:p>
            <a:pPr marL="461963" indent="0">
              <a:buNone/>
            </a:pPr>
            <a:r>
              <a:rPr lang="en-US" dirty="0">
                <a:solidFill>
                  <a:srgbClr val="F98D29"/>
                </a:solidFill>
              </a:rPr>
              <a:t>What Happens Next?</a:t>
            </a:r>
          </a:p>
        </p:txBody>
      </p:sp>
      <p:sp>
        <p:nvSpPr>
          <p:cNvPr id="11" name="TextBox 10"/>
          <p:cNvSpPr txBox="1"/>
          <p:nvPr/>
        </p:nvSpPr>
        <p:spPr>
          <a:xfrm>
            <a:off x="838200" y="1539815"/>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1</a:t>
            </a:r>
          </a:p>
        </p:txBody>
      </p:sp>
      <p:sp>
        <p:nvSpPr>
          <p:cNvPr id="12" name="TextBox 11"/>
          <p:cNvSpPr txBox="1"/>
          <p:nvPr/>
        </p:nvSpPr>
        <p:spPr>
          <a:xfrm>
            <a:off x="838200" y="2373868"/>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2</a:t>
            </a:r>
          </a:p>
        </p:txBody>
      </p:sp>
      <p:sp>
        <p:nvSpPr>
          <p:cNvPr id="13" name="TextBox 12"/>
          <p:cNvSpPr txBox="1"/>
          <p:nvPr/>
        </p:nvSpPr>
        <p:spPr>
          <a:xfrm>
            <a:off x="838200" y="3124200"/>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3</a:t>
            </a:r>
          </a:p>
        </p:txBody>
      </p:sp>
      <p:sp>
        <p:nvSpPr>
          <p:cNvPr id="18" name="Slide Number Placeholder 3"/>
          <p:cNvSpPr>
            <a:spLocks noGrp="1"/>
          </p:cNvSpPr>
          <p:nvPr>
            <p:ph type="sldNum" sz="quarter" idx="12"/>
          </p:nvPr>
        </p:nvSpPr>
        <p:spPr>
          <a:xfrm>
            <a:off x="11125200" y="6400800"/>
            <a:ext cx="711200" cy="283389"/>
          </a:xfrm>
          <a:prstGeom prst="rect">
            <a:avLst/>
          </a:prstGeom>
        </p:spPr>
        <p:txBody>
          <a:bodyPr/>
          <a:lstStyle/>
          <a:p>
            <a:fld id="{B210F02F-3F4F-4BF0-9905-39922DDC03F6}" type="slidenum">
              <a:rPr lang="en-US" smtClean="0"/>
              <a:pPr/>
              <a:t>39</a:t>
            </a:fld>
            <a:endParaRPr lang="en-US" dirty="0"/>
          </a:p>
        </p:txBody>
      </p:sp>
      <p:sp>
        <p:nvSpPr>
          <p:cNvPr id="4" name="TextBox 3">
            <a:extLst>
              <a:ext uri="{FF2B5EF4-FFF2-40B4-BE49-F238E27FC236}">
                <a16:creationId xmlns:a16="http://schemas.microsoft.com/office/drawing/2014/main" id="{1979387B-5A7E-F485-DE34-24620DC7E83A}"/>
              </a:ext>
            </a:extLst>
          </p:cNvPr>
          <p:cNvSpPr txBox="1"/>
          <p:nvPr/>
        </p:nvSpPr>
        <p:spPr>
          <a:xfrm>
            <a:off x="838200" y="4731922"/>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5</a:t>
            </a:r>
          </a:p>
        </p:txBody>
      </p:sp>
      <p:sp>
        <p:nvSpPr>
          <p:cNvPr id="5" name="TextBox 4">
            <a:extLst>
              <a:ext uri="{FF2B5EF4-FFF2-40B4-BE49-F238E27FC236}">
                <a16:creationId xmlns:a16="http://schemas.microsoft.com/office/drawing/2014/main" id="{5DDEF104-61FB-9DA0-B9DD-F635AA2E7E16}"/>
              </a:ext>
            </a:extLst>
          </p:cNvPr>
          <p:cNvSpPr txBox="1"/>
          <p:nvPr/>
        </p:nvSpPr>
        <p:spPr>
          <a:xfrm>
            <a:off x="838200" y="3998170"/>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4</a:t>
            </a:r>
          </a:p>
        </p:txBody>
      </p:sp>
      <p:sp>
        <p:nvSpPr>
          <p:cNvPr id="6" name="TextBox 5">
            <a:extLst>
              <a:ext uri="{FF2B5EF4-FFF2-40B4-BE49-F238E27FC236}">
                <a16:creationId xmlns:a16="http://schemas.microsoft.com/office/drawing/2014/main" id="{58585E7E-E75A-50D8-53DD-AAF131C06722}"/>
              </a:ext>
            </a:extLst>
          </p:cNvPr>
          <p:cNvSpPr txBox="1"/>
          <p:nvPr/>
        </p:nvSpPr>
        <p:spPr>
          <a:xfrm>
            <a:off x="838200" y="5562600"/>
            <a:ext cx="381000" cy="369332"/>
          </a:xfrm>
          <a:prstGeom prst="rect">
            <a:avLst/>
          </a:prstGeom>
          <a:solidFill>
            <a:srgbClr val="F98D29"/>
          </a:solidFill>
        </p:spPr>
        <p:txBody>
          <a:bodyPr wrap="square" rtlCol="0">
            <a:spAutoFit/>
          </a:bodyPr>
          <a:lstStyle/>
          <a:p>
            <a:pPr algn="ctr"/>
            <a:r>
              <a:rPr lang="en-US" b="1" dirty="0">
                <a:solidFill>
                  <a:schemeClr val="bg1"/>
                </a:solidFill>
                <a:latin typeface="Trade Gothic LT Std Bold" panose="020B0804050502020204" pitchFamily="34" charset="0"/>
              </a:rPr>
              <a:t>6</a:t>
            </a:r>
          </a:p>
        </p:txBody>
      </p:sp>
    </p:spTree>
    <p:extLst>
      <p:ext uri="{BB962C8B-B14F-4D97-AF65-F5344CB8AC3E}">
        <p14:creationId xmlns:p14="http://schemas.microsoft.com/office/powerpoint/2010/main" val="3978851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10566400" cy="914400"/>
          </a:xfrm>
        </p:spPr>
        <p:txBody>
          <a:bodyPr>
            <a:normAutofit/>
          </a:bodyPr>
          <a:lstStyle/>
          <a:p>
            <a:r>
              <a:rPr lang="en-US" sz="3400" dirty="0">
                <a:latin typeface="Trade Gothic LT Std Bold" panose="020B0804050502020204" pitchFamily="34" charset="0"/>
              </a:rPr>
              <a:t>Contents</a:t>
            </a:r>
            <a:r>
              <a:rPr lang="en-US" sz="3400" dirty="0"/>
              <a:t> </a:t>
            </a:r>
          </a:p>
        </p:txBody>
      </p:sp>
      <p:sp>
        <p:nvSpPr>
          <p:cNvPr id="3" name="Content Placeholder 2"/>
          <p:cNvSpPr>
            <a:spLocks noGrp="1"/>
          </p:cNvSpPr>
          <p:nvPr>
            <p:ph idx="1"/>
          </p:nvPr>
        </p:nvSpPr>
        <p:spPr>
          <a:xfrm>
            <a:off x="838200" y="1447800"/>
            <a:ext cx="10515600" cy="4724400"/>
          </a:xfrm>
        </p:spPr>
        <p:txBody>
          <a:bodyPr>
            <a:normAutofit/>
          </a:bodyPr>
          <a:lstStyle/>
          <a:p>
            <a:pPr marL="461963" indent="0">
              <a:buNone/>
            </a:pPr>
            <a:r>
              <a:rPr lang="en-US" dirty="0">
                <a:solidFill>
                  <a:srgbClr val="F98D29"/>
                </a:solidFill>
              </a:rPr>
              <a:t>The End of Magical Thinking (At Least for Now)?</a:t>
            </a:r>
            <a:endParaRPr lang="en-US" dirty="0"/>
          </a:p>
          <a:p>
            <a:pPr marL="461963" indent="0">
              <a:buNone/>
            </a:pPr>
            <a:r>
              <a:rPr lang="en-US" dirty="0"/>
              <a:t>Federal Energy RD&amp;D Funding</a:t>
            </a:r>
          </a:p>
          <a:p>
            <a:pPr marL="461963" indent="0">
              <a:buNone/>
            </a:pPr>
            <a:r>
              <a:rPr lang="en-US" dirty="0"/>
              <a:t>Bipartisan Infrastructure Law and OCED</a:t>
            </a:r>
          </a:p>
          <a:p>
            <a:pPr marL="461963" indent="0">
              <a:buNone/>
            </a:pPr>
            <a:r>
              <a:rPr lang="en-US" dirty="0"/>
              <a:t>CHIPS Plus Science and FESI</a:t>
            </a:r>
          </a:p>
          <a:p>
            <a:pPr marL="461963" indent="0">
              <a:buNone/>
            </a:pPr>
            <a:r>
              <a:rPr lang="en-US" dirty="0"/>
              <a:t>Inflation Reduction Act</a:t>
            </a:r>
          </a:p>
          <a:p>
            <a:pPr marL="461963" indent="0">
              <a:buNone/>
            </a:pPr>
            <a:r>
              <a:rPr lang="en-US" dirty="0"/>
              <a:t>What Happens Next?</a:t>
            </a:r>
          </a:p>
        </p:txBody>
      </p:sp>
      <p:sp>
        <p:nvSpPr>
          <p:cNvPr id="11" name="TextBox 10"/>
          <p:cNvSpPr txBox="1"/>
          <p:nvPr/>
        </p:nvSpPr>
        <p:spPr>
          <a:xfrm>
            <a:off x="838200" y="1539815"/>
            <a:ext cx="381000" cy="369332"/>
          </a:xfrm>
          <a:prstGeom prst="rect">
            <a:avLst/>
          </a:prstGeom>
          <a:solidFill>
            <a:srgbClr val="F98D29"/>
          </a:solidFill>
        </p:spPr>
        <p:txBody>
          <a:bodyPr wrap="square" rtlCol="0">
            <a:spAutoFit/>
          </a:bodyPr>
          <a:lstStyle/>
          <a:p>
            <a:pPr algn="ctr"/>
            <a:r>
              <a:rPr lang="en-US" b="1" dirty="0">
                <a:solidFill>
                  <a:schemeClr val="bg1"/>
                </a:solidFill>
                <a:latin typeface="Trade Gothic LT Std Bold" panose="020B0804050502020204" pitchFamily="34" charset="0"/>
              </a:rPr>
              <a:t>1</a:t>
            </a:r>
          </a:p>
        </p:txBody>
      </p:sp>
      <p:sp>
        <p:nvSpPr>
          <p:cNvPr id="12" name="TextBox 11"/>
          <p:cNvSpPr txBox="1"/>
          <p:nvPr/>
        </p:nvSpPr>
        <p:spPr>
          <a:xfrm>
            <a:off x="838200" y="2373868"/>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2</a:t>
            </a:r>
          </a:p>
        </p:txBody>
      </p:sp>
      <p:sp>
        <p:nvSpPr>
          <p:cNvPr id="13" name="TextBox 12"/>
          <p:cNvSpPr txBox="1"/>
          <p:nvPr/>
        </p:nvSpPr>
        <p:spPr>
          <a:xfrm>
            <a:off x="838200" y="3124200"/>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3</a:t>
            </a:r>
          </a:p>
        </p:txBody>
      </p:sp>
      <p:sp>
        <p:nvSpPr>
          <p:cNvPr id="18" name="Slide Number Placeholder 3"/>
          <p:cNvSpPr>
            <a:spLocks noGrp="1"/>
          </p:cNvSpPr>
          <p:nvPr>
            <p:ph type="sldNum" sz="quarter" idx="12"/>
          </p:nvPr>
        </p:nvSpPr>
        <p:spPr>
          <a:xfrm>
            <a:off x="11125200" y="6400800"/>
            <a:ext cx="711200" cy="283389"/>
          </a:xfrm>
          <a:prstGeom prst="rect">
            <a:avLst/>
          </a:prstGeom>
        </p:spPr>
        <p:txBody>
          <a:bodyPr/>
          <a:lstStyle/>
          <a:p>
            <a:fld id="{B210F02F-3F4F-4BF0-9905-39922DDC03F6}" type="slidenum">
              <a:rPr lang="en-US" smtClean="0"/>
              <a:pPr/>
              <a:t>4</a:t>
            </a:fld>
            <a:endParaRPr lang="en-US" dirty="0"/>
          </a:p>
        </p:txBody>
      </p:sp>
      <p:sp>
        <p:nvSpPr>
          <p:cNvPr id="4" name="TextBox 3">
            <a:extLst>
              <a:ext uri="{FF2B5EF4-FFF2-40B4-BE49-F238E27FC236}">
                <a16:creationId xmlns:a16="http://schemas.microsoft.com/office/drawing/2014/main" id="{1979387B-5A7E-F485-DE34-24620DC7E83A}"/>
              </a:ext>
            </a:extLst>
          </p:cNvPr>
          <p:cNvSpPr txBox="1"/>
          <p:nvPr/>
        </p:nvSpPr>
        <p:spPr>
          <a:xfrm>
            <a:off x="838200" y="4731922"/>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5</a:t>
            </a:r>
          </a:p>
        </p:txBody>
      </p:sp>
      <p:sp>
        <p:nvSpPr>
          <p:cNvPr id="5" name="TextBox 4">
            <a:extLst>
              <a:ext uri="{FF2B5EF4-FFF2-40B4-BE49-F238E27FC236}">
                <a16:creationId xmlns:a16="http://schemas.microsoft.com/office/drawing/2014/main" id="{5DDEF104-61FB-9DA0-B9DD-F635AA2E7E16}"/>
              </a:ext>
            </a:extLst>
          </p:cNvPr>
          <p:cNvSpPr txBox="1"/>
          <p:nvPr/>
        </p:nvSpPr>
        <p:spPr>
          <a:xfrm>
            <a:off x="838200" y="3998170"/>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4</a:t>
            </a:r>
          </a:p>
        </p:txBody>
      </p:sp>
      <p:sp>
        <p:nvSpPr>
          <p:cNvPr id="6" name="TextBox 5">
            <a:extLst>
              <a:ext uri="{FF2B5EF4-FFF2-40B4-BE49-F238E27FC236}">
                <a16:creationId xmlns:a16="http://schemas.microsoft.com/office/drawing/2014/main" id="{58585E7E-E75A-50D8-53DD-AAF131C06722}"/>
              </a:ext>
            </a:extLst>
          </p:cNvPr>
          <p:cNvSpPr txBox="1"/>
          <p:nvPr/>
        </p:nvSpPr>
        <p:spPr>
          <a:xfrm>
            <a:off x="838200" y="5562600"/>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6</a:t>
            </a:r>
          </a:p>
        </p:txBody>
      </p:sp>
    </p:spTree>
    <p:extLst>
      <p:ext uri="{BB962C8B-B14F-4D97-AF65-F5344CB8AC3E}">
        <p14:creationId xmlns:p14="http://schemas.microsoft.com/office/powerpoint/2010/main" val="60455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E2C9-5346-EA5A-651A-EDC38EFD4FDE}"/>
              </a:ext>
            </a:extLst>
          </p:cNvPr>
          <p:cNvSpPr>
            <a:spLocks noGrp="1"/>
          </p:cNvSpPr>
          <p:nvPr>
            <p:ph type="title"/>
          </p:nvPr>
        </p:nvSpPr>
        <p:spPr/>
        <p:txBody>
          <a:bodyPr/>
          <a:lstStyle/>
          <a:p>
            <a:r>
              <a:rPr lang="en-US" dirty="0"/>
              <a:t>My Favorite “Take”</a:t>
            </a:r>
          </a:p>
        </p:txBody>
      </p:sp>
      <p:sp>
        <p:nvSpPr>
          <p:cNvPr id="3" name="Content Placeholder 2">
            <a:extLst>
              <a:ext uri="{FF2B5EF4-FFF2-40B4-BE49-F238E27FC236}">
                <a16:creationId xmlns:a16="http://schemas.microsoft.com/office/drawing/2014/main" id="{62169D49-E67F-CFC8-F725-8878C47446EB}"/>
              </a:ext>
            </a:extLst>
          </p:cNvPr>
          <p:cNvSpPr>
            <a:spLocks noGrp="1"/>
          </p:cNvSpPr>
          <p:nvPr>
            <p:ph idx="1"/>
          </p:nvPr>
        </p:nvSpPr>
        <p:spPr>
          <a:xfrm>
            <a:off x="812800" y="1371600"/>
            <a:ext cx="10566400" cy="4648200"/>
          </a:xfrm>
        </p:spPr>
        <p:txBody>
          <a:bodyPr>
            <a:normAutofit fontScale="85000" lnSpcReduction="20000"/>
          </a:bodyPr>
          <a:lstStyle/>
          <a:p>
            <a:pPr marL="0" indent="0">
              <a:buNone/>
            </a:pPr>
            <a:r>
              <a:rPr lang="en-US" dirty="0"/>
              <a:t>“It is not just the sheer volume of spending, but its strategic application that could be transformative. In a sense, the CHIPS and Science Act is the “brains” of the operation, dedicating billions toward the cutting edge research and development needed to accelerate innovation in emerging clean energy technologies. The Infrastructure Investment and Jobs Act is the “backbone,” providing much of the infrastructure these technologies need to scale at speed. Finally, the IRA is the “engine,” driving investment growth through demand-pull measures that provide the security for these technologies to reach market maturity. Significantly, each bill is suffused with an industrial policy perspective that strategically prioritizes key industries while maintaining a technology-neutral approach.” </a:t>
            </a:r>
          </a:p>
          <a:p>
            <a:pPr marL="0" indent="0" algn="r">
              <a:lnSpc>
                <a:spcPct val="120000"/>
              </a:lnSpc>
              <a:spcAft>
                <a:spcPts val="0"/>
              </a:spcAft>
              <a:buNone/>
            </a:pPr>
            <a:r>
              <a:rPr lang="en-US" sz="2100" dirty="0"/>
              <a:t>Lachlan Carey and Jun </a:t>
            </a:r>
            <a:r>
              <a:rPr lang="en-US" sz="2100" dirty="0" err="1"/>
              <a:t>Ukita</a:t>
            </a:r>
            <a:r>
              <a:rPr lang="en-US" sz="2100" dirty="0"/>
              <a:t> Shepard, RMI </a:t>
            </a:r>
          </a:p>
          <a:p>
            <a:pPr marL="0" indent="0" algn="r">
              <a:lnSpc>
                <a:spcPct val="120000"/>
              </a:lnSpc>
              <a:spcAft>
                <a:spcPts val="0"/>
              </a:spcAft>
              <a:buNone/>
            </a:pPr>
            <a:r>
              <a:rPr lang="en-US" sz="2100" dirty="0"/>
              <a:t>“Congress’s Climate Triple Whammy: </a:t>
            </a:r>
          </a:p>
          <a:p>
            <a:pPr marL="0" indent="0" algn="r">
              <a:lnSpc>
                <a:spcPct val="120000"/>
              </a:lnSpc>
              <a:spcAft>
                <a:spcPts val="0"/>
              </a:spcAft>
              <a:buNone/>
            </a:pPr>
            <a:r>
              <a:rPr lang="en-US" sz="2100" dirty="0"/>
              <a:t>Innovation, Investment, and Industrial Policy”</a:t>
            </a:r>
          </a:p>
          <a:p>
            <a:pPr marL="0" indent="0" algn="r">
              <a:lnSpc>
                <a:spcPct val="120000"/>
              </a:lnSpc>
              <a:spcAft>
                <a:spcPts val="0"/>
              </a:spcAft>
              <a:buNone/>
            </a:pPr>
            <a:r>
              <a:rPr lang="en-US" sz="2100" dirty="0"/>
              <a:t>August 22, 202</a:t>
            </a:r>
          </a:p>
        </p:txBody>
      </p:sp>
      <p:sp>
        <p:nvSpPr>
          <p:cNvPr id="4" name="Slide Number Placeholder 3">
            <a:extLst>
              <a:ext uri="{FF2B5EF4-FFF2-40B4-BE49-F238E27FC236}">
                <a16:creationId xmlns:a16="http://schemas.microsoft.com/office/drawing/2014/main" id="{4A8F2E9D-250D-B007-831B-87F09D40F839}"/>
              </a:ext>
            </a:extLst>
          </p:cNvPr>
          <p:cNvSpPr>
            <a:spLocks noGrp="1"/>
          </p:cNvSpPr>
          <p:nvPr>
            <p:ph type="sldNum" sz="quarter" idx="12"/>
          </p:nvPr>
        </p:nvSpPr>
        <p:spPr/>
        <p:txBody>
          <a:bodyPr/>
          <a:lstStyle/>
          <a:p>
            <a:fld id="{B210F02F-3F4F-4BF0-9905-39922DDC03F6}" type="slidenum">
              <a:rPr lang="en-US" smtClean="0"/>
              <a:pPr/>
              <a:t>40</a:t>
            </a:fld>
            <a:endParaRPr lang="en-US" dirty="0"/>
          </a:p>
        </p:txBody>
      </p:sp>
    </p:spTree>
    <p:extLst>
      <p:ext uri="{BB962C8B-B14F-4D97-AF65-F5344CB8AC3E}">
        <p14:creationId xmlns:p14="http://schemas.microsoft.com/office/powerpoint/2010/main" val="2160201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3B338-3EAF-F345-EA6F-94FBBCD16FC6}"/>
              </a:ext>
            </a:extLst>
          </p:cNvPr>
          <p:cNvSpPr>
            <a:spLocks noGrp="1"/>
          </p:cNvSpPr>
          <p:nvPr>
            <p:ph type="title"/>
          </p:nvPr>
        </p:nvSpPr>
        <p:spPr/>
        <p:txBody>
          <a:bodyPr/>
          <a:lstStyle/>
          <a:p>
            <a:r>
              <a:rPr lang="en-US" dirty="0"/>
              <a:t>Executive Branch Implementation</a:t>
            </a:r>
          </a:p>
        </p:txBody>
      </p:sp>
      <p:sp>
        <p:nvSpPr>
          <p:cNvPr id="3" name="Content Placeholder 2">
            <a:extLst>
              <a:ext uri="{FF2B5EF4-FFF2-40B4-BE49-F238E27FC236}">
                <a16:creationId xmlns:a16="http://schemas.microsoft.com/office/drawing/2014/main" id="{75162570-FA52-648E-4B8E-CDFAA71E3A8F}"/>
              </a:ext>
            </a:extLst>
          </p:cNvPr>
          <p:cNvSpPr>
            <a:spLocks noGrp="1"/>
          </p:cNvSpPr>
          <p:nvPr>
            <p:ph idx="1"/>
          </p:nvPr>
        </p:nvSpPr>
        <p:spPr/>
        <p:txBody>
          <a:bodyPr/>
          <a:lstStyle/>
          <a:p>
            <a:r>
              <a:rPr lang="en-US" dirty="0"/>
              <a:t>Suddenly, enormous new responsibilities</a:t>
            </a:r>
          </a:p>
          <a:p>
            <a:pPr lvl="1"/>
            <a:r>
              <a:rPr lang="en-US" dirty="0"/>
              <a:t>Staffing challenges</a:t>
            </a:r>
          </a:p>
          <a:p>
            <a:pPr lvl="1"/>
            <a:r>
              <a:rPr lang="en-US" dirty="0"/>
              <a:t>Schedule challenges</a:t>
            </a:r>
          </a:p>
          <a:p>
            <a:pPr lvl="1"/>
            <a:r>
              <a:rPr lang="en-US" dirty="0"/>
              <a:t>Coordination challenges</a:t>
            </a:r>
          </a:p>
          <a:p>
            <a:endParaRPr lang="en-US" dirty="0"/>
          </a:p>
        </p:txBody>
      </p:sp>
      <p:sp>
        <p:nvSpPr>
          <p:cNvPr id="4" name="Slide Number Placeholder 3">
            <a:extLst>
              <a:ext uri="{FF2B5EF4-FFF2-40B4-BE49-F238E27FC236}">
                <a16:creationId xmlns:a16="http://schemas.microsoft.com/office/drawing/2014/main" id="{44FADD28-75D7-9B79-8075-88E9376F5ACA}"/>
              </a:ext>
            </a:extLst>
          </p:cNvPr>
          <p:cNvSpPr>
            <a:spLocks noGrp="1"/>
          </p:cNvSpPr>
          <p:nvPr>
            <p:ph type="sldNum" sz="quarter" idx="12"/>
          </p:nvPr>
        </p:nvSpPr>
        <p:spPr/>
        <p:txBody>
          <a:bodyPr/>
          <a:lstStyle/>
          <a:p>
            <a:fld id="{B210F02F-3F4F-4BF0-9905-39922DDC03F6}" type="slidenum">
              <a:rPr lang="en-US" smtClean="0"/>
              <a:pPr/>
              <a:t>41</a:t>
            </a:fld>
            <a:endParaRPr lang="en-US" dirty="0"/>
          </a:p>
        </p:txBody>
      </p:sp>
    </p:spTree>
    <p:extLst>
      <p:ext uri="{BB962C8B-B14F-4D97-AF65-F5344CB8AC3E}">
        <p14:creationId xmlns:p14="http://schemas.microsoft.com/office/powerpoint/2010/main" val="17331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1FB58-394C-348B-1F81-6FFD2F3F3A98}"/>
              </a:ext>
            </a:extLst>
          </p:cNvPr>
          <p:cNvSpPr>
            <a:spLocks noGrp="1"/>
          </p:cNvSpPr>
          <p:nvPr>
            <p:ph type="title"/>
          </p:nvPr>
        </p:nvSpPr>
        <p:spPr/>
        <p:txBody>
          <a:bodyPr/>
          <a:lstStyle/>
          <a:p>
            <a:r>
              <a:rPr lang="en-US" dirty="0"/>
              <a:t>Regional, State, and Local Execution</a:t>
            </a:r>
          </a:p>
        </p:txBody>
      </p:sp>
      <p:sp>
        <p:nvSpPr>
          <p:cNvPr id="3" name="Content Placeholder 2">
            <a:extLst>
              <a:ext uri="{FF2B5EF4-FFF2-40B4-BE49-F238E27FC236}">
                <a16:creationId xmlns:a16="http://schemas.microsoft.com/office/drawing/2014/main" id="{532BB489-75A1-B5A5-6AA0-878045D44E9E}"/>
              </a:ext>
            </a:extLst>
          </p:cNvPr>
          <p:cNvSpPr>
            <a:spLocks noGrp="1"/>
          </p:cNvSpPr>
          <p:nvPr>
            <p:ph idx="1"/>
          </p:nvPr>
        </p:nvSpPr>
        <p:spPr/>
        <p:txBody>
          <a:bodyPr/>
          <a:lstStyle/>
          <a:p>
            <a:r>
              <a:rPr lang="en-US" dirty="0"/>
              <a:t>Tension between national and subnational units, between subnational units, and within subnational units</a:t>
            </a:r>
          </a:p>
          <a:p>
            <a:pPr lvl="1"/>
            <a:r>
              <a:rPr lang="en-US" dirty="0"/>
              <a:t>NIMBYism</a:t>
            </a:r>
          </a:p>
          <a:p>
            <a:pPr lvl="1"/>
            <a:r>
              <a:rPr lang="en-US" dirty="0"/>
              <a:t>Environmental justice vs. economic development</a:t>
            </a:r>
          </a:p>
          <a:p>
            <a:pPr lvl="1"/>
            <a:r>
              <a:rPr lang="en-US" dirty="0"/>
              <a:t>Incumbent vs. new energy and industrial interests</a:t>
            </a:r>
          </a:p>
          <a:p>
            <a:endParaRPr lang="en-US" dirty="0"/>
          </a:p>
        </p:txBody>
      </p:sp>
      <p:sp>
        <p:nvSpPr>
          <p:cNvPr id="4" name="Slide Number Placeholder 3">
            <a:extLst>
              <a:ext uri="{FF2B5EF4-FFF2-40B4-BE49-F238E27FC236}">
                <a16:creationId xmlns:a16="http://schemas.microsoft.com/office/drawing/2014/main" id="{8941825D-9EC8-65E4-920C-393732BCCF3C}"/>
              </a:ext>
            </a:extLst>
          </p:cNvPr>
          <p:cNvSpPr>
            <a:spLocks noGrp="1"/>
          </p:cNvSpPr>
          <p:nvPr>
            <p:ph type="sldNum" sz="quarter" idx="12"/>
          </p:nvPr>
        </p:nvSpPr>
        <p:spPr/>
        <p:txBody>
          <a:bodyPr/>
          <a:lstStyle/>
          <a:p>
            <a:fld id="{B210F02F-3F4F-4BF0-9905-39922DDC03F6}" type="slidenum">
              <a:rPr lang="en-US" smtClean="0"/>
              <a:pPr/>
              <a:t>42</a:t>
            </a:fld>
            <a:endParaRPr lang="en-US" dirty="0"/>
          </a:p>
        </p:txBody>
      </p:sp>
    </p:spTree>
    <p:extLst>
      <p:ext uri="{BB962C8B-B14F-4D97-AF65-F5344CB8AC3E}">
        <p14:creationId xmlns:p14="http://schemas.microsoft.com/office/powerpoint/2010/main" val="4105206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4C99-6A15-D864-5BAA-865E996EEC92}"/>
              </a:ext>
            </a:extLst>
          </p:cNvPr>
          <p:cNvSpPr>
            <a:spLocks noGrp="1"/>
          </p:cNvSpPr>
          <p:nvPr>
            <p:ph type="title"/>
          </p:nvPr>
        </p:nvSpPr>
        <p:spPr/>
        <p:txBody>
          <a:bodyPr/>
          <a:lstStyle/>
          <a:p>
            <a:r>
              <a:rPr lang="en-US" dirty="0"/>
              <a:t>Congressional Oversight</a:t>
            </a:r>
          </a:p>
        </p:txBody>
      </p:sp>
      <p:sp>
        <p:nvSpPr>
          <p:cNvPr id="3" name="Content Placeholder 2">
            <a:extLst>
              <a:ext uri="{FF2B5EF4-FFF2-40B4-BE49-F238E27FC236}">
                <a16:creationId xmlns:a16="http://schemas.microsoft.com/office/drawing/2014/main" id="{E38EDD73-CF05-E162-DDE3-A2BD658C2D49}"/>
              </a:ext>
            </a:extLst>
          </p:cNvPr>
          <p:cNvSpPr>
            <a:spLocks noGrp="1"/>
          </p:cNvSpPr>
          <p:nvPr>
            <p:ph idx="1"/>
          </p:nvPr>
        </p:nvSpPr>
        <p:spPr/>
        <p:txBody>
          <a:bodyPr/>
          <a:lstStyle/>
          <a:p>
            <a:r>
              <a:rPr lang="en-US" dirty="0"/>
              <a:t>Potential stakes in Nov. 8 midterm elections:</a:t>
            </a:r>
          </a:p>
          <a:p>
            <a:pPr lvl="1"/>
            <a:r>
              <a:rPr lang="en-US" dirty="0"/>
              <a:t>Principled oversight?</a:t>
            </a:r>
          </a:p>
          <a:p>
            <a:pPr lvl="1"/>
            <a:r>
              <a:rPr lang="en-US" dirty="0"/>
              <a:t>Claw back or compensate for spending commitments?</a:t>
            </a:r>
          </a:p>
          <a:p>
            <a:pPr lvl="1"/>
            <a:r>
              <a:rPr lang="en-US" dirty="0"/>
              <a:t>Reduce regulatory barriers?</a:t>
            </a:r>
          </a:p>
          <a:p>
            <a:pPr lvl="1"/>
            <a:r>
              <a:rPr lang="en-US" dirty="0"/>
              <a:t>Tweak specific provisions (</a:t>
            </a:r>
            <a:r>
              <a:rPr lang="en-US" dirty="0" err="1"/>
              <a:t>eg</a:t>
            </a:r>
            <a:r>
              <a:rPr lang="en-US" dirty="0"/>
              <a:t> domestic content of EVs)?</a:t>
            </a:r>
          </a:p>
          <a:p>
            <a:pPr lvl="1"/>
            <a:r>
              <a:rPr lang="en-US" dirty="0"/>
              <a:t>Toughen strategy vs. Russia and China?</a:t>
            </a:r>
          </a:p>
          <a:p>
            <a:pPr lvl="1"/>
            <a:endParaRPr lang="en-US" dirty="0"/>
          </a:p>
          <a:p>
            <a:endParaRPr lang="en-US" dirty="0"/>
          </a:p>
        </p:txBody>
      </p:sp>
      <p:sp>
        <p:nvSpPr>
          <p:cNvPr id="4" name="Slide Number Placeholder 3">
            <a:extLst>
              <a:ext uri="{FF2B5EF4-FFF2-40B4-BE49-F238E27FC236}">
                <a16:creationId xmlns:a16="http://schemas.microsoft.com/office/drawing/2014/main" id="{6FD1D7E0-3A1B-049A-74B6-29A6FB400D59}"/>
              </a:ext>
            </a:extLst>
          </p:cNvPr>
          <p:cNvSpPr>
            <a:spLocks noGrp="1"/>
          </p:cNvSpPr>
          <p:nvPr>
            <p:ph type="sldNum" sz="quarter" idx="12"/>
          </p:nvPr>
        </p:nvSpPr>
        <p:spPr/>
        <p:txBody>
          <a:bodyPr/>
          <a:lstStyle/>
          <a:p>
            <a:fld id="{B210F02F-3F4F-4BF0-9905-39922DDC03F6}" type="slidenum">
              <a:rPr lang="en-US" smtClean="0"/>
              <a:pPr/>
              <a:t>43</a:t>
            </a:fld>
            <a:endParaRPr lang="en-US" dirty="0"/>
          </a:p>
        </p:txBody>
      </p:sp>
    </p:spTree>
    <p:extLst>
      <p:ext uri="{BB962C8B-B14F-4D97-AF65-F5344CB8AC3E}">
        <p14:creationId xmlns:p14="http://schemas.microsoft.com/office/powerpoint/2010/main" val="3967476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C5A7C"/>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1676400" y="304801"/>
            <a:ext cx="8686800" cy="22590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latin typeface="Trade Gothic LT Std Bold" panose="020B0804050502020204" pitchFamily="34" charset="0"/>
              </a:rPr>
              <a:t>Thank You!</a:t>
            </a:r>
          </a:p>
        </p:txBody>
      </p:sp>
      <p:sp>
        <p:nvSpPr>
          <p:cNvPr id="10" name="Subtitle 2"/>
          <p:cNvSpPr txBox="1">
            <a:spLocks/>
          </p:cNvSpPr>
          <p:nvPr/>
        </p:nvSpPr>
        <p:spPr>
          <a:xfrm>
            <a:off x="1295400" y="2819400"/>
            <a:ext cx="9677400" cy="609600"/>
          </a:xfrm>
          <a:prstGeom prst="rect">
            <a:avLst/>
          </a:prstGeom>
        </p:spPr>
        <p:txBody>
          <a:bodyPr vert="horz" lIns="91440" tIns="45720" rIns="91440" bIns="45720" rtlCol="0">
            <a:normAutofit/>
          </a:bodyPr>
          <a:lstStyle>
            <a:lvl1pPr marL="68580" indent="0" algn="l" defTabSz="914400" rtl="0" eaLnBrk="1" latinLnBrk="0" hangingPunct="1">
              <a:spcBef>
                <a:spcPct val="20000"/>
              </a:spcBef>
              <a:buClr>
                <a:srgbClr val="1C5A7C"/>
              </a:buClr>
              <a:buSzPct val="76000"/>
              <a:buFontTx/>
              <a:buNone/>
              <a:defRPr sz="2400" kern="1200">
                <a:solidFill>
                  <a:srgbClr val="1C5A7C"/>
                </a:solidFill>
                <a:latin typeface="TradeGothic" pitchFamily="34" charset="0"/>
                <a:ea typeface="+mn-ea"/>
                <a:cs typeface="+mn-cs"/>
              </a:defRPr>
            </a:lvl1pPr>
            <a:lvl2pPr marL="708660" indent="-342900" algn="l" defTabSz="914400" rtl="0" eaLnBrk="1" latinLnBrk="0" hangingPunct="1">
              <a:spcBef>
                <a:spcPct val="20000"/>
              </a:spcBef>
              <a:buClr>
                <a:srgbClr val="1C5A7C"/>
              </a:buClr>
              <a:buSzPct val="76000"/>
              <a:buFont typeface="Wingdings" pitchFamily="2" charset="2"/>
              <a:buChar char="§"/>
              <a:defRPr sz="2200" kern="1200">
                <a:solidFill>
                  <a:srgbClr val="1C5A7C"/>
                </a:solidFill>
                <a:latin typeface="TradeGothic" pitchFamily="34" charset="0"/>
                <a:ea typeface="+mn-ea"/>
                <a:cs typeface="+mn-cs"/>
              </a:defRPr>
            </a:lvl2pPr>
            <a:lvl3pPr marL="685800" indent="0" algn="l" defTabSz="914400" rtl="0" eaLnBrk="1" latinLnBrk="0" hangingPunct="1">
              <a:spcBef>
                <a:spcPct val="20000"/>
              </a:spcBef>
              <a:buClr>
                <a:srgbClr val="1C5A7C"/>
              </a:buClr>
              <a:buSzPct val="76000"/>
              <a:buFontTx/>
              <a:buNone/>
              <a:defRPr sz="2000" kern="1200">
                <a:solidFill>
                  <a:srgbClr val="1C5A7C"/>
                </a:solidFill>
                <a:latin typeface="TradeGothic" pitchFamily="34" charset="0"/>
                <a:ea typeface="+mn-ea"/>
                <a:cs typeface="+mn-cs"/>
              </a:defRPr>
            </a:lvl3pPr>
            <a:lvl4pPr marL="896112" indent="0" algn="l" defTabSz="914400" rtl="0" eaLnBrk="1" latinLnBrk="0" hangingPunct="1">
              <a:spcBef>
                <a:spcPct val="20000"/>
              </a:spcBef>
              <a:buClr>
                <a:srgbClr val="1C5A7C"/>
              </a:buClr>
              <a:buSzPct val="76000"/>
              <a:buFontTx/>
              <a:buNone/>
              <a:defRPr sz="1800" kern="1200">
                <a:solidFill>
                  <a:srgbClr val="1C5A7C"/>
                </a:solidFill>
                <a:latin typeface="TradeGothic" pitchFamily="34" charset="0"/>
                <a:ea typeface="+mn-ea"/>
                <a:cs typeface="+mn-cs"/>
              </a:defRPr>
            </a:lvl4pPr>
            <a:lvl5pPr marL="1097280" indent="0" algn="l" defTabSz="914400" rtl="0" eaLnBrk="1" latinLnBrk="0" hangingPunct="1">
              <a:spcBef>
                <a:spcPct val="20000"/>
              </a:spcBef>
              <a:buClr>
                <a:srgbClr val="1C5A7C"/>
              </a:buClr>
              <a:buSzPct val="76000"/>
              <a:buFontTx/>
              <a:buNone/>
              <a:defRPr sz="1600" kern="1200" baseline="0">
                <a:solidFill>
                  <a:srgbClr val="1C5A7C"/>
                </a:solidFill>
                <a:latin typeface="TradeGothic"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ctr">
              <a:spcBef>
                <a:spcPct val="0"/>
              </a:spcBef>
            </a:pPr>
            <a:r>
              <a:rPr lang="en-US" dirty="0">
                <a:solidFill>
                  <a:schemeClr val="bg1"/>
                </a:solidFill>
                <a:latin typeface="Trade Gothic LT Std" panose="020B0503020502020204" pitchFamily="34" charset="0"/>
                <a:ea typeface="+mj-ea"/>
                <a:cs typeface="+mj-cs"/>
              </a:rPr>
              <a:t>David M. Hart </a:t>
            </a:r>
            <a:r>
              <a:rPr lang="en-US" dirty="0">
                <a:solidFill>
                  <a:srgbClr val="F98D29"/>
                </a:solidFill>
                <a:latin typeface="Trade Gothic LT Std" panose="020B0503020502020204" pitchFamily="34" charset="0"/>
                <a:ea typeface="+mj-ea"/>
                <a:cs typeface="+mj-cs"/>
              </a:rPr>
              <a:t>|</a:t>
            </a:r>
            <a:r>
              <a:rPr lang="en-US" dirty="0">
                <a:solidFill>
                  <a:schemeClr val="bg1"/>
                </a:solidFill>
                <a:latin typeface="Trade Gothic LT Std" panose="020B0503020502020204" pitchFamily="34" charset="0"/>
                <a:ea typeface="+mj-ea"/>
                <a:cs typeface="+mj-cs"/>
              </a:rPr>
              <a:t>  dhart@itif.org or dhart@gmu.edu </a:t>
            </a:r>
            <a:r>
              <a:rPr lang="en-US" dirty="0">
                <a:solidFill>
                  <a:srgbClr val="F98D29"/>
                </a:solidFill>
                <a:latin typeface="Trade Gothic LT Std" panose="020B0503020502020204" pitchFamily="34" charset="0"/>
                <a:ea typeface="+mj-ea"/>
                <a:cs typeface="+mj-cs"/>
              </a:rPr>
              <a:t>|</a:t>
            </a:r>
            <a:r>
              <a:rPr lang="en-US" dirty="0">
                <a:solidFill>
                  <a:schemeClr val="bg1"/>
                </a:solidFill>
                <a:latin typeface="Trade Gothic LT Std" panose="020B0503020502020204" pitchFamily="34" charset="0"/>
                <a:ea typeface="+mj-ea"/>
                <a:cs typeface="+mj-cs"/>
              </a:rPr>
              <a:t>  @</a:t>
            </a:r>
            <a:r>
              <a:rPr lang="en-US" dirty="0" err="1">
                <a:solidFill>
                  <a:schemeClr val="bg1"/>
                </a:solidFill>
                <a:latin typeface="Trade Gothic LT Std" panose="020B0503020502020204" pitchFamily="34" charset="0"/>
                <a:ea typeface="+mj-ea"/>
                <a:cs typeface="+mj-cs"/>
              </a:rPr>
              <a:t>ProfDavidHart</a:t>
            </a:r>
            <a:endParaRPr lang="en-US" dirty="0">
              <a:solidFill>
                <a:schemeClr val="bg1"/>
              </a:solidFill>
              <a:latin typeface="Trade Gothic LT Std" panose="020B0503020502020204" pitchFamily="34" charset="0"/>
              <a:ea typeface="+mj-ea"/>
              <a:cs typeface="+mj-cs"/>
            </a:endParaRPr>
          </a:p>
        </p:txBody>
      </p:sp>
      <p:sp>
        <p:nvSpPr>
          <p:cNvPr id="11" name="Rectangle 10"/>
          <p:cNvSpPr/>
          <p:nvPr/>
        </p:nvSpPr>
        <p:spPr>
          <a:xfrm>
            <a:off x="-152400" y="5486400"/>
            <a:ext cx="124968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448800" y="5846445"/>
            <a:ext cx="2584486" cy="707886"/>
          </a:xfrm>
          <a:prstGeom prst="rect">
            <a:avLst/>
          </a:prstGeom>
        </p:spPr>
        <p:txBody>
          <a:bodyPr wrap="square">
            <a:spAutoFit/>
          </a:bodyPr>
          <a:lstStyle/>
          <a:p>
            <a:r>
              <a:rPr lang="en-US" sz="4000" b="1" dirty="0">
                <a:solidFill>
                  <a:srgbClr val="1C5A7C"/>
                </a:solidFill>
                <a:latin typeface="Trade Gothic LT Std Bold" panose="020B0804050502020204" pitchFamily="34" charset="0"/>
              </a:rPr>
              <a:t>@</a:t>
            </a:r>
            <a:r>
              <a:rPr lang="en-US" sz="4000" b="1" dirty="0" err="1">
                <a:solidFill>
                  <a:srgbClr val="1C5A7C"/>
                </a:solidFill>
                <a:latin typeface="Trade Gothic LT Std Bold" panose="020B0804050502020204" pitchFamily="34" charset="0"/>
              </a:rPr>
              <a:t>ITIFdc</a:t>
            </a:r>
            <a:r>
              <a:rPr lang="en-US" sz="4000" b="1" dirty="0">
                <a:solidFill>
                  <a:srgbClr val="1C5A7C"/>
                </a:solidFill>
                <a:latin typeface="Trade Gothic LT Std Bold" panose="020B0804050502020204" pitchFamily="34" charset="0"/>
              </a:rPr>
              <a:t> </a:t>
            </a:r>
            <a:endParaRPr lang="en-US" sz="4000" b="1" dirty="0">
              <a:latin typeface="Trade Gothic LT Std Bold" panose="020B0804050502020204" pitchFamily="34" charset="0"/>
            </a:endParaRPr>
          </a:p>
        </p:txBody>
      </p:sp>
      <p:cxnSp>
        <p:nvCxnSpPr>
          <p:cNvPr id="13" name="Straight Connector 12"/>
          <p:cNvCxnSpPr/>
          <p:nvPr/>
        </p:nvCxnSpPr>
        <p:spPr>
          <a:xfrm>
            <a:off x="-152400" y="5486400"/>
            <a:ext cx="12420600" cy="0"/>
          </a:xfrm>
          <a:prstGeom prst="line">
            <a:avLst/>
          </a:prstGeom>
          <a:ln w="50800">
            <a:solidFill>
              <a:srgbClr val="F98D29"/>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794666"/>
            <a:ext cx="4248150" cy="81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018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93FA-6D50-4871-948B-8FD1B9877C60}"/>
              </a:ext>
            </a:extLst>
          </p:cNvPr>
          <p:cNvSpPr>
            <a:spLocks noGrp="1"/>
          </p:cNvSpPr>
          <p:nvPr>
            <p:ph type="title"/>
          </p:nvPr>
        </p:nvSpPr>
        <p:spPr/>
        <p:txBody>
          <a:bodyPr/>
          <a:lstStyle/>
          <a:p>
            <a:r>
              <a:rPr lang="en-US" dirty="0"/>
              <a:t>Climate Change: It’s Real, It’s Big, and It’s Bad</a:t>
            </a:r>
          </a:p>
        </p:txBody>
      </p:sp>
      <p:pic>
        <p:nvPicPr>
          <p:cNvPr id="6" name="Content Placeholder 5">
            <a:extLst>
              <a:ext uri="{FF2B5EF4-FFF2-40B4-BE49-F238E27FC236}">
                <a16:creationId xmlns:a16="http://schemas.microsoft.com/office/drawing/2014/main" id="{96877ED9-77EE-4771-8F5E-7281E38FDB59}"/>
              </a:ext>
            </a:extLst>
          </p:cNvPr>
          <p:cNvPicPr>
            <a:picLocks noGrp="1" noChangeAspect="1"/>
          </p:cNvPicPr>
          <p:nvPr>
            <p:ph idx="1"/>
          </p:nvPr>
        </p:nvPicPr>
        <p:blipFill>
          <a:blip r:embed="rId2"/>
          <a:stretch>
            <a:fillRect/>
          </a:stretch>
        </p:blipFill>
        <p:spPr>
          <a:xfrm>
            <a:off x="1944884" y="1436471"/>
            <a:ext cx="8302231" cy="5326279"/>
          </a:xfrm>
        </p:spPr>
      </p:pic>
      <p:sp>
        <p:nvSpPr>
          <p:cNvPr id="4" name="Slide Number Placeholder 3">
            <a:extLst>
              <a:ext uri="{FF2B5EF4-FFF2-40B4-BE49-F238E27FC236}">
                <a16:creationId xmlns:a16="http://schemas.microsoft.com/office/drawing/2014/main" id="{0D4ECA21-E970-4221-B929-0FEFCA02A650}"/>
              </a:ext>
            </a:extLst>
          </p:cNvPr>
          <p:cNvSpPr>
            <a:spLocks noGrp="1"/>
          </p:cNvSpPr>
          <p:nvPr>
            <p:ph type="sldNum" sz="quarter" idx="12"/>
          </p:nvPr>
        </p:nvSpPr>
        <p:spPr/>
        <p:txBody>
          <a:bodyPr/>
          <a:lstStyle/>
          <a:p>
            <a:fld id="{B210F02F-3F4F-4BF0-9905-39922DDC03F6}" type="slidenum">
              <a:rPr lang="en-US" smtClean="0"/>
              <a:pPr/>
              <a:t>5</a:t>
            </a:fld>
            <a:endParaRPr lang="en-US" dirty="0"/>
          </a:p>
        </p:txBody>
      </p:sp>
    </p:spTree>
    <p:extLst>
      <p:ext uri="{BB962C8B-B14F-4D97-AF65-F5344CB8AC3E}">
        <p14:creationId xmlns:p14="http://schemas.microsoft.com/office/powerpoint/2010/main" val="2886901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Four Forms of Magical Thinking</a:t>
            </a:r>
          </a:p>
        </p:txBody>
      </p:sp>
      <p:sp>
        <p:nvSpPr>
          <p:cNvPr id="3" name="Content Placeholder 2"/>
          <p:cNvSpPr>
            <a:spLocks noGrp="1"/>
          </p:cNvSpPr>
          <p:nvPr>
            <p:ph idx="1"/>
          </p:nvPr>
        </p:nvSpPr>
        <p:spPr/>
        <p:txBody>
          <a:bodyPr/>
          <a:lstStyle/>
          <a:p>
            <a:r>
              <a:rPr lang="en-US" dirty="0"/>
              <a:t>Denial</a:t>
            </a:r>
          </a:p>
          <a:p>
            <a:r>
              <a:rPr lang="en-US" dirty="0"/>
              <a:t>Science-push</a:t>
            </a:r>
          </a:p>
          <a:p>
            <a:r>
              <a:rPr lang="en-US" dirty="0"/>
              <a:t>Premature triumphalism</a:t>
            </a:r>
          </a:p>
          <a:p>
            <a:r>
              <a:rPr lang="en-US" dirty="0"/>
              <a:t>Carbon price obsession</a:t>
            </a:r>
          </a:p>
        </p:txBody>
      </p:sp>
      <p:pic>
        <p:nvPicPr>
          <p:cNvPr id="4" name="Picture 3">
            <a:extLst>
              <a:ext uri="{FF2B5EF4-FFF2-40B4-BE49-F238E27FC236}">
                <a16:creationId xmlns:a16="http://schemas.microsoft.com/office/drawing/2014/main" id="{18BE2ADF-1B2A-7915-74DD-4AEFC38426C4}"/>
              </a:ext>
            </a:extLst>
          </p:cNvPr>
          <p:cNvPicPr>
            <a:picLocks noChangeAspect="1"/>
          </p:cNvPicPr>
          <p:nvPr/>
        </p:nvPicPr>
        <p:blipFill rotWithShape="1">
          <a:blip r:embed="rId3"/>
          <a:srcRect l="22834" t="25884"/>
          <a:stretch/>
        </p:blipFill>
        <p:spPr>
          <a:xfrm>
            <a:off x="2286000" y="4132001"/>
            <a:ext cx="5141880" cy="1939038"/>
          </a:xfrm>
          <a:prstGeom prst="rect">
            <a:avLst/>
          </a:prstGeom>
        </p:spPr>
      </p:pic>
      <p:pic>
        <p:nvPicPr>
          <p:cNvPr id="5" name="Picture 4">
            <a:extLst>
              <a:ext uri="{FF2B5EF4-FFF2-40B4-BE49-F238E27FC236}">
                <a16:creationId xmlns:a16="http://schemas.microsoft.com/office/drawing/2014/main" id="{095FEDC0-F5D5-A28C-326A-687B11065EB2}"/>
              </a:ext>
            </a:extLst>
          </p:cNvPr>
          <p:cNvPicPr>
            <a:picLocks noChangeAspect="1"/>
          </p:cNvPicPr>
          <p:nvPr/>
        </p:nvPicPr>
        <p:blipFill rotWithShape="1">
          <a:blip r:embed="rId4"/>
          <a:srcRect l="731" b="40021"/>
          <a:stretch/>
        </p:blipFill>
        <p:spPr>
          <a:xfrm>
            <a:off x="6749308" y="1412263"/>
            <a:ext cx="4629892" cy="1453838"/>
          </a:xfrm>
          <a:prstGeom prst="rect">
            <a:avLst/>
          </a:prstGeom>
        </p:spPr>
      </p:pic>
      <p:pic>
        <p:nvPicPr>
          <p:cNvPr id="6" name="Picture 5">
            <a:extLst>
              <a:ext uri="{FF2B5EF4-FFF2-40B4-BE49-F238E27FC236}">
                <a16:creationId xmlns:a16="http://schemas.microsoft.com/office/drawing/2014/main" id="{30E9188F-3374-7491-24C5-720D3BA046D1}"/>
              </a:ext>
            </a:extLst>
          </p:cNvPr>
          <p:cNvPicPr>
            <a:picLocks noChangeAspect="1"/>
          </p:cNvPicPr>
          <p:nvPr/>
        </p:nvPicPr>
        <p:blipFill rotWithShape="1">
          <a:blip r:embed="rId5"/>
          <a:srcRect t="4062" r="57992"/>
          <a:stretch/>
        </p:blipFill>
        <p:spPr>
          <a:xfrm>
            <a:off x="7916528" y="3429000"/>
            <a:ext cx="1398304" cy="2129006"/>
          </a:xfrm>
          <a:prstGeom prst="rect">
            <a:avLst/>
          </a:prstGeom>
        </p:spPr>
      </p:pic>
      <p:sp>
        <p:nvSpPr>
          <p:cNvPr id="7" name="TextBox 6">
            <a:extLst>
              <a:ext uri="{FF2B5EF4-FFF2-40B4-BE49-F238E27FC236}">
                <a16:creationId xmlns:a16="http://schemas.microsoft.com/office/drawing/2014/main" id="{EEAEBC0D-6DC8-954B-A64A-1F736F3665F3}"/>
              </a:ext>
            </a:extLst>
          </p:cNvPr>
          <p:cNvSpPr txBox="1"/>
          <p:nvPr/>
        </p:nvSpPr>
        <p:spPr>
          <a:xfrm>
            <a:off x="9525000" y="4132001"/>
            <a:ext cx="2133600" cy="1477328"/>
          </a:xfrm>
          <a:prstGeom prst="rect">
            <a:avLst/>
          </a:prstGeom>
          <a:noFill/>
        </p:spPr>
        <p:txBody>
          <a:bodyPr wrap="square" rtlCol="0">
            <a:spAutoFit/>
          </a:bodyPr>
          <a:lstStyle/>
          <a:p>
            <a:r>
              <a:rPr lang="en-US" dirty="0">
                <a:solidFill>
                  <a:prstClr val="black"/>
                </a:solidFill>
                <a:latin typeface="Calibri"/>
              </a:rPr>
              <a:t>“We already know everything we need to know to effectively address this problem. ...”</a:t>
            </a:r>
          </a:p>
        </p:txBody>
      </p:sp>
      <p:sp>
        <p:nvSpPr>
          <p:cNvPr id="8" name="Rectangle: Rounded Corners 7">
            <a:extLst>
              <a:ext uri="{FF2B5EF4-FFF2-40B4-BE49-F238E27FC236}">
                <a16:creationId xmlns:a16="http://schemas.microsoft.com/office/drawing/2014/main" id="{C35AE8FE-74A9-0D7D-6803-795B190DB93B}"/>
              </a:ext>
            </a:extLst>
          </p:cNvPr>
          <p:cNvSpPr/>
          <p:nvPr/>
        </p:nvSpPr>
        <p:spPr>
          <a:xfrm>
            <a:off x="2438400" y="4132001"/>
            <a:ext cx="4800600" cy="193903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451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E656C-3551-4544-A068-E8829A8BA8E1}"/>
              </a:ext>
            </a:extLst>
          </p:cNvPr>
          <p:cNvSpPr>
            <a:spLocks noGrp="1"/>
          </p:cNvSpPr>
          <p:nvPr>
            <p:ph type="title"/>
          </p:nvPr>
        </p:nvSpPr>
        <p:spPr/>
        <p:txBody>
          <a:bodyPr>
            <a:normAutofit/>
          </a:bodyPr>
          <a:lstStyle/>
          <a:p>
            <a:r>
              <a:rPr lang="en-US" dirty="0"/>
              <a:t>The Climate &amp; Clean Energy Innovation Imperative</a:t>
            </a:r>
          </a:p>
        </p:txBody>
      </p:sp>
      <p:sp>
        <p:nvSpPr>
          <p:cNvPr id="3" name="Content Placeholder 2">
            <a:extLst>
              <a:ext uri="{FF2B5EF4-FFF2-40B4-BE49-F238E27FC236}">
                <a16:creationId xmlns:a16="http://schemas.microsoft.com/office/drawing/2014/main" id="{80FF25DA-57AA-40A6-B636-6B18887B6D43}"/>
              </a:ext>
            </a:extLst>
          </p:cNvPr>
          <p:cNvSpPr>
            <a:spLocks noGrp="1"/>
          </p:cNvSpPr>
          <p:nvPr>
            <p:ph idx="13"/>
          </p:nvPr>
        </p:nvSpPr>
        <p:spPr>
          <a:xfrm>
            <a:off x="815502" y="1410941"/>
            <a:ext cx="10556749" cy="734009"/>
          </a:xfrm>
        </p:spPr>
        <p:txBody>
          <a:bodyPr vert="horz" lIns="91440" tIns="45720" rIns="91440" bIns="45720" rtlCol="0" anchor="t">
            <a:normAutofit fontScale="70000" lnSpcReduction="20000"/>
          </a:bodyPr>
          <a:lstStyle/>
          <a:p>
            <a:r>
              <a:rPr lang="en-US" dirty="0"/>
              <a:t>Nearly </a:t>
            </a:r>
            <a:r>
              <a:rPr lang="en-US" dirty="0">
                <a:solidFill>
                  <a:srgbClr val="F98D29"/>
                </a:solidFill>
                <a:latin typeface="Trade Gothic LT Std Bold" panose="020B0804050502020204" pitchFamily="34" charset="0"/>
              </a:rPr>
              <a:t>half</a:t>
            </a:r>
            <a:r>
              <a:rPr lang="en-US" dirty="0">
                <a:solidFill>
                  <a:srgbClr val="F98D29"/>
                </a:solidFill>
              </a:rPr>
              <a:t> </a:t>
            </a:r>
            <a:r>
              <a:rPr lang="en-US" dirty="0"/>
              <a:t>of annual emissions reductions necessary to decarbonize the global economy by </a:t>
            </a:r>
            <a:r>
              <a:rPr lang="en-US" dirty="0">
                <a:solidFill>
                  <a:srgbClr val="F98D29"/>
                </a:solidFill>
                <a:latin typeface="Trade Gothic LT Std Bold" panose="020B0804050502020204" pitchFamily="34" charset="0"/>
              </a:rPr>
              <a:t>2050</a:t>
            </a:r>
            <a:r>
              <a:rPr lang="en-US" dirty="0">
                <a:solidFill>
                  <a:srgbClr val="F98D29"/>
                </a:solidFill>
              </a:rPr>
              <a:t> </a:t>
            </a:r>
            <a:r>
              <a:rPr lang="en-US" dirty="0"/>
              <a:t>will likely come from technologies that are in the demonstration or prototype stage.</a:t>
            </a:r>
          </a:p>
        </p:txBody>
      </p:sp>
      <p:sp>
        <p:nvSpPr>
          <p:cNvPr id="4" name="Slide Number Placeholder 3">
            <a:extLst>
              <a:ext uri="{FF2B5EF4-FFF2-40B4-BE49-F238E27FC236}">
                <a16:creationId xmlns:a16="http://schemas.microsoft.com/office/drawing/2014/main" id="{EB0E620C-ABAD-456E-B896-CD9A61D7B51C}"/>
              </a:ext>
            </a:extLst>
          </p:cNvPr>
          <p:cNvSpPr>
            <a:spLocks noGrp="1"/>
          </p:cNvSpPr>
          <p:nvPr>
            <p:ph type="sldNum" sz="quarter" idx="12"/>
          </p:nvPr>
        </p:nvSpPr>
        <p:spPr/>
        <p:txBody>
          <a:bodyPr/>
          <a:lstStyle/>
          <a:p>
            <a:fld id="{B210F02F-3F4F-4BF0-9905-39922DDC03F6}" type="slidenum">
              <a:rPr lang="en-US" smtClean="0"/>
              <a:pPr/>
              <a:t>7</a:t>
            </a:fld>
            <a:endParaRPr lang="en-US" dirty="0"/>
          </a:p>
        </p:txBody>
      </p:sp>
      <p:sp>
        <p:nvSpPr>
          <p:cNvPr id="5" name="TextBox 4">
            <a:extLst>
              <a:ext uri="{FF2B5EF4-FFF2-40B4-BE49-F238E27FC236}">
                <a16:creationId xmlns:a16="http://schemas.microsoft.com/office/drawing/2014/main" id="{2AF78CC5-0ED8-41B7-AE8C-63C1FEF1BFCC}"/>
              </a:ext>
            </a:extLst>
          </p:cNvPr>
          <p:cNvSpPr txBox="1"/>
          <p:nvPr/>
        </p:nvSpPr>
        <p:spPr>
          <a:xfrm>
            <a:off x="990600" y="5791200"/>
            <a:ext cx="1546962" cy="323165"/>
          </a:xfrm>
          <a:prstGeom prst="rect">
            <a:avLst/>
          </a:prstGeom>
          <a:noFill/>
        </p:spPr>
        <p:txBody>
          <a:bodyPr wrap="none" rtlCol="0">
            <a:spAutoFit/>
          </a:bodyPr>
          <a:lstStyle/>
          <a:p>
            <a:r>
              <a:rPr lang="en-US" sz="1500" dirty="0"/>
              <a:t>Source: IEA, 2021</a:t>
            </a:r>
          </a:p>
        </p:txBody>
      </p:sp>
      <p:pic>
        <p:nvPicPr>
          <p:cNvPr id="10" name="Content Placeholder 9">
            <a:extLst>
              <a:ext uri="{FF2B5EF4-FFF2-40B4-BE49-F238E27FC236}">
                <a16:creationId xmlns:a16="http://schemas.microsoft.com/office/drawing/2014/main" id="{7DDF8E2C-9798-47BB-B30C-CB837ACA9B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6267" y="2489205"/>
            <a:ext cx="8095217" cy="3301995"/>
          </a:xfrm>
        </p:spPr>
      </p:pic>
      <p:sp>
        <p:nvSpPr>
          <p:cNvPr id="11" name="TextBox 10">
            <a:extLst>
              <a:ext uri="{FF2B5EF4-FFF2-40B4-BE49-F238E27FC236}">
                <a16:creationId xmlns:a16="http://schemas.microsoft.com/office/drawing/2014/main" id="{A1246901-691E-4897-ADE4-66152EFC2A94}"/>
              </a:ext>
            </a:extLst>
          </p:cNvPr>
          <p:cNvSpPr txBox="1"/>
          <p:nvPr/>
        </p:nvSpPr>
        <p:spPr>
          <a:xfrm>
            <a:off x="1340812" y="2159613"/>
            <a:ext cx="9506128" cy="338554"/>
          </a:xfrm>
          <a:prstGeom prst="rect">
            <a:avLst/>
          </a:prstGeom>
          <a:noFill/>
        </p:spPr>
        <p:txBody>
          <a:bodyPr wrap="none" rtlCol="0">
            <a:spAutoFit/>
          </a:bodyPr>
          <a:lstStyle/>
          <a:p>
            <a:pPr algn="ctr"/>
            <a:r>
              <a:rPr lang="en-US" sz="1500" dirty="0">
                <a:solidFill>
                  <a:srgbClr val="1C5A7C"/>
                </a:solidFill>
                <a:latin typeface="Trade Gothic LT Std Bold" panose="020B0804050502020204" pitchFamily="34" charset="0"/>
              </a:rPr>
              <a:t>Global CO</a:t>
            </a:r>
            <a:r>
              <a:rPr lang="en-US" sz="900" dirty="0">
                <a:solidFill>
                  <a:srgbClr val="1C5A7C"/>
                </a:solidFill>
                <a:latin typeface="Trade Gothic LT Std Bold" panose="020B0804050502020204" pitchFamily="34" charset="0"/>
              </a:rPr>
              <a:t>2 </a:t>
            </a:r>
            <a:r>
              <a:rPr lang="en-US" sz="1600" dirty="0">
                <a:solidFill>
                  <a:srgbClr val="1C5A7C"/>
                </a:solidFill>
                <a:latin typeface="Trade Gothic LT Std Bold" panose="020B0804050502020204" pitchFamily="34" charset="0"/>
              </a:rPr>
              <a:t>emissions changes by technology maturity category in the IEA Net-Zero Emissions by 2050 Scenario</a:t>
            </a:r>
            <a:endParaRPr lang="en-US" sz="1500" dirty="0">
              <a:solidFill>
                <a:srgbClr val="1C5A7C"/>
              </a:solidFill>
              <a:latin typeface="Trade Gothic LT Std Bold" panose="020B0804050502020204" pitchFamily="34" charset="0"/>
            </a:endParaRPr>
          </a:p>
        </p:txBody>
      </p:sp>
    </p:spTree>
    <p:extLst>
      <p:ext uri="{BB962C8B-B14F-4D97-AF65-F5344CB8AC3E}">
        <p14:creationId xmlns:p14="http://schemas.microsoft.com/office/powerpoint/2010/main" val="399783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96CA-883E-4AD0-9A93-DE4F62136B5A}"/>
              </a:ext>
            </a:extLst>
          </p:cNvPr>
          <p:cNvSpPr>
            <a:spLocks noGrp="1"/>
          </p:cNvSpPr>
          <p:nvPr>
            <p:ph type="title"/>
          </p:nvPr>
        </p:nvSpPr>
        <p:spPr/>
        <p:txBody>
          <a:bodyPr/>
          <a:lstStyle/>
          <a:p>
            <a:r>
              <a:rPr lang="en-US" dirty="0"/>
              <a:t>Our Key Messages</a:t>
            </a:r>
          </a:p>
        </p:txBody>
      </p:sp>
      <p:sp>
        <p:nvSpPr>
          <p:cNvPr id="3" name="Content Placeholder 2">
            <a:extLst>
              <a:ext uri="{FF2B5EF4-FFF2-40B4-BE49-F238E27FC236}">
                <a16:creationId xmlns:a16="http://schemas.microsoft.com/office/drawing/2014/main" id="{0C2F2341-78F9-4C10-A1CA-54DCB9449F51}"/>
              </a:ext>
            </a:extLst>
          </p:cNvPr>
          <p:cNvSpPr>
            <a:spLocks noGrp="1"/>
          </p:cNvSpPr>
          <p:nvPr>
            <p:ph idx="1"/>
          </p:nvPr>
        </p:nvSpPr>
        <p:spPr/>
        <p:txBody>
          <a:bodyPr>
            <a:normAutofit fontScale="92500" lnSpcReduction="10000"/>
          </a:bodyPr>
          <a:lstStyle/>
          <a:p>
            <a:pPr marL="514350" marR="0" lvl="0" indent="-514350" algn="l" defTabSz="914400" rtl="0" eaLnBrk="1" fontAlgn="auto" latinLnBrk="0" hangingPunct="1">
              <a:lnSpc>
                <a:spcPct val="100000"/>
              </a:lnSpc>
              <a:spcBef>
                <a:spcPts val="0"/>
              </a:spcBef>
              <a:spcAft>
                <a:spcPts val="600"/>
              </a:spcAft>
              <a:buClrTx/>
              <a:buSzTx/>
              <a:buFont typeface="+mj-lt"/>
              <a:buAutoNum type="arabicPeriod"/>
              <a:tabLst/>
              <a:defRPr/>
            </a:pPr>
            <a:r>
              <a:rPr lang="en-US" sz="2800" dirty="0">
                <a:latin typeface="Trade Gothic LT Std" panose="020B0503020502020204" pitchFamily="34" charset="0"/>
              </a:rPr>
              <a:t>Governments should enact and implement robust climate innovation policies now (and throughout the 2020s), so that solutions will be ready for harder-to-abate sectors globally when they are needed in the 2030s.</a:t>
            </a:r>
          </a:p>
          <a:p>
            <a:pPr marL="514350" marR="0" lvl="0" indent="-514350" algn="l" defTabSz="914400" rtl="0" eaLnBrk="1" fontAlgn="auto" latinLnBrk="0" hangingPunct="1">
              <a:lnSpc>
                <a:spcPct val="100000"/>
              </a:lnSpc>
              <a:spcBef>
                <a:spcPts val="0"/>
              </a:spcBef>
              <a:spcAft>
                <a:spcPts val="600"/>
              </a:spcAft>
              <a:buClrTx/>
              <a:buSzTx/>
              <a:buFont typeface="+mj-lt"/>
              <a:buAutoNum type="arabicPeriod"/>
              <a:tabLst/>
              <a:defRPr/>
            </a:pPr>
            <a:r>
              <a:rPr lang="en-US" sz="2800" dirty="0">
                <a:latin typeface="Trade Gothic LT Std" panose="020B0503020502020204" pitchFamily="34" charset="0"/>
              </a:rPr>
              <a:t>Governments should sustain and strengthen climate innovation policies for sectors like renewable energy and light-duty transportation to ensure that solutions are systemic and deployable globally.</a:t>
            </a:r>
          </a:p>
          <a:p>
            <a:pPr marL="514350" marR="0" lvl="0" indent="-514350" algn="l" defTabSz="914400" rtl="0" eaLnBrk="1" fontAlgn="auto" latinLnBrk="0" hangingPunct="1">
              <a:lnSpc>
                <a:spcPct val="100000"/>
              </a:lnSpc>
              <a:spcBef>
                <a:spcPts val="0"/>
              </a:spcBef>
              <a:spcAft>
                <a:spcPts val="600"/>
              </a:spcAft>
              <a:buClrTx/>
              <a:buSzTx/>
              <a:buFont typeface="+mj-lt"/>
              <a:buAutoNum type="arabicPeriod"/>
              <a:tabLst/>
              <a:defRPr/>
            </a:pPr>
            <a:r>
              <a:rPr lang="en-US" sz="2800" dirty="0">
                <a:latin typeface="Trade Gothic LT Std" panose="020B0503020502020204" pitchFamily="34" charset="0"/>
              </a:rPr>
              <a:t>The U.S. government should adopt strategic industrial policies that support the competitiveness of U.S. producers in key sectors that may be transformed by climate policies.</a:t>
            </a:r>
          </a:p>
          <a:p>
            <a:endParaRPr lang="en-US" dirty="0"/>
          </a:p>
        </p:txBody>
      </p:sp>
      <p:sp>
        <p:nvSpPr>
          <p:cNvPr id="4" name="Slide Number Placeholder 3">
            <a:extLst>
              <a:ext uri="{FF2B5EF4-FFF2-40B4-BE49-F238E27FC236}">
                <a16:creationId xmlns:a16="http://schemas.microsoft.com/office/drawing/2014/main" id="{088F21BC-BDE2-413A-9538-553DE981C406}"/>
              </a:ext>
            </a:extLst>
          </p:cNvPr>
          <p:cNvSpPr>
            <a:spLocks noGrp="1"/>
          </p:cNvSpPr>
          <p:nvPr>
            <p:ph type="sldNum" sz="quarter" idx="12"/>
          </p:nvPr>
        </p:nvSpPr>
        <p:spPr/>
        <p:txBody>
          <a:bodyPr/>
          <a:lstStyle/>
          <a:p>
            <a:fld id="{B210F02F-3F4F-4BF0-9905-39922DDC03F6}" type="slidenum">
              <a:rPr lang="en-US" smtClean="0"/>
              <a:pPr/>
              <a:t>8</a:t>
            </a:fld>
            <a:endParaRPr lang="en-US" dirty="0"/>
          </a:p>
        </p:txBody>
      </p:sp>
    </p:spTree>
    <p:extLst>
      <p:ext uri="{BB962C8B-B14F-4D97-AF65-F5344CB8AC3E}">
        <p14:creationId xmlns:p14="http://schemas.microsoft.com/office/powerpoint/2010/main" val="1843399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10566400" cy="914400"/>
          </a:xfrm>
        </p:spPr>
        <p:txBody>
          <a:bodyPr>
            <a:normAutofit/>
          </a:bodyPr>
          <a:lstStyle/>
          <a:p>
            <a:r>
              <a:rPr lang="en-US" sz="3400" dirty="0">
                <a:latin typeface="Trade Gothic LT Std Bold" panose="020B0804050502020204" pitchFamily="34" charset="0"/>
              </a:rPr>
              <a:t>Contents</a:t>
            </a:r>
            <a:r>
              <a:rPr lang="en-US" sz="3400" dirty="0"/>
              <a:t> </a:t>
            </a:r>
          </a:p>
        </p:txBody>
      </p:sp>
      <p:sp>
        <p:nvSpPr>
          <p:cNvPr id="3" name="Content Placeholder 2"/>
          <p:cNvSpPr>
            <a:spLocks noGrp="1"/>
          </p:cNvSpPr>
          <p:nvPr>
            <p:ph idx="1"/>
          </p:nvPr>
        </p:nvSpPr>
        <p:spPr>
          <a:xfrm>
            <a:off x="838200" y="1447800"/>
            <a:ext cx="10515600" cy="4724400"/>
          </a:xfrm>
        </p:spPr>
        <p:txBody>
          <a:bodyPr>
            <a:normAutofit/>
          </a:bodyPr>
          <a:lstStyle/>
          <a:p>
            <a:pPr marL="461963" indent="0">
              <a:buNone/>
            </a:pPr>
            <a:r>
              <a:rPr lang="en-US" dirty="0"/>
              <a:t>The End of Magical Thinking (At Least for Now)?</a:t>
            </a:r>
          </a:p>
          <a:p>
            <a:pPr marL="461963" indent="0">
              <a:buNone/>
            </a:pPr>
            <a:r>
              <a:rPr lang="en-US" dirty="0">
                <a:solidFill>
                  <a:srgbClr val="F98D29"/>
                </a:solidFill>
              </a:rPr>
              <a:t>Federal Energy RD&amp;D Funding</a:t>
            </a:r>
          </a:p>
          <a:p>
            <a:pPr marL="461963" indent="0">
              <a:buNone/>
            </a:pPr>
            <a:r>
              <a:rPr lang="en-US" dirty="0"/>
              <a:t>Bipartisan Infrastructure Law and OCED</a:t>
            </a:r>
          </a:p>
          <a:p>
            <a:pPr marL="461963" indent="0">
              <a:buNone/>
            </a:pPr>
            <a:r>
              <a:rPr lang="en-US" dirty="0"/>
              <a:t>CHIPS Plus Science and FESI</a:t>
            </a:r>
          </a:p>
          <a:p>
            <a:pPr marL="461963" indent="0">
              <a:buNone/>
            </a:pPr>
            <a:r>
              <a:rPr lang="en-US" dirty="0"/>
              <a:t>Inflation Reduction Act</a:t>
            </a:r>
          </a:p>
          <a:p>
            <a:pPr marL="461963" indent="0">
              <a:buNone/>
            </a:pPr>
            <a:r>
              <a:rPr lang="en-US" dirty="0"/>
              <a:t>What Happens Next?</a:t>
            </a:r>
          </a:p>
        </p:txBody>
      </p:sp>
      <p:sp>
        <p:nvSpPr>
          <p:cNvPr id="11" name="TextBox 10"/>
          <p:cNvSpPr txBox="1"/>
          <p:nvPr/>
        </p:nvSpPr>
        <p:spPr>
          <a:xfrm>
            <a:off x="838200" y="1539815"/>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1</a:t>
            </a:r>
          </a:p>
        </p:txBody>
      </p:sp>
      <p:sp>
        <p:nvSpPr>
          <p:cNvPr id="12" name="TextBox 11"/>
          <p:cNvSpPr txBox="1"/>
          <p:nvPr/>
        </p:nvSpPr>
        <p:spPr>
          <a:xfrm>
            <a:off x="838200" y="2373868"/>
            <a:ext cx="381000" cy="369332"/>
          </a:xfrm>
          <a:prstGeom prst="rect">
            <a:avLst/>
          </a:prstGeom>
          <a:solidFill>
            <a:srgbClr val="F98D29"/>
          </a:solidFill>
        </p:spPr>
        <p:txBody>
          <a:bodyPr wrap="square" rtlCol="0">
            <a:spAutoFit/>
          </a:bodyPr>
          <a:lstStyle/>
          <a:p>
            <a:pPr algn="ctr"/>
            <a:r>
              <a:rPr lang="en-US" b="1" dirty="0">
                <a:solidFill>
                  <a:schemeClr val="bg1"/>
                </a:solidFill>
                <a:latin typeface="Trade Gothic LT Std Bold" panose="020B0804050502020204" pitchFamily="34" charset="0"/>
              </a:rPr>
              <a:t>2</a:t>
            </a:r>
          </a:p>
        </p:txBody>
      </p:sp>
      <p:sp>
        <p:nvSpPr>
          <p:cNvPr id="13" name="TextBox 12"/>
          <p:cNvSpPr txBox="1"/>
          <p:nvPr/>
        </p:nvSpPr>
        <p:spPr>
          <a:xfrm>
            <a:off x="838200" y="3124200"/>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3</a:t>
            </a:r>
          </a:p>
        </p:txBody>
      </p:sp>
      <p:sp>
        <p:nvSpPr>
          <p:cNvPr id="18" name="Slide Number Placeholder 3"/>
          <p:cNvSpPr>
            <a:spLocks noGrp="1"/>
          </p:cNvSpPr>
          <p:nvPr>
            <p:ph type="sldNum" sz="quarter" idx="12"/>
          </p:nvPr>
        </p:nvSpPr>
        <p:spPr>
          <a:xfrm>
            <a:off x="11125200" y="6400800"/>
            <a:ext cx="711200" cy="283389"/>
          </a:xfrm>
          <a:prstGeom prst="rect">
            <a:avLst/>
          </a:prstGeom>
        </p:spPr>
        <p:txBody>
          <a:bodyPr/>
          <a:lstStyle/>
          <a:p>
            <a:fld id="{B210F02F-3F4F-4BF0-9905-39922DDC03F6}" type="slidenum">
              <a:rPr lang="en-US" smtClean="0"/>
              <a:pPr/>
              <a:t>9</a:t>
            </a:fld>
            <a:endParaRPr lang="en-US" dirty="0"/>
          </a:p>
        </p:txBody>
      </p:sp>
      <p:sp>
        <p:nvSpPr>
          <p:cNvPr id="4" name="TextBox 3">
            <a:extLst>
              <a:ext uri="{FF2B5EF4-FFF2-40B4-BE49-F238E27FC236}">
                <a16:creationId xmlns:a16="http://schemas.microsoft.com/office/drawing/2014/main" id="{1979387B-5A7E-F485-DE34-24620DC7E83A}"/>
              </a:ext>
            </a:extLst>
          </p:cNvPr>
          <p:cNvSpPr txBox="1"/>
          <p:nvPr/>
        </p:nvSpPr>
        <p:spPr>
          <a:xfrm>
            <a:off x="838200" y="4731922"/>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5</a:t>
            </a:r>
          </a:p>
        </p:txBody>
      </p:sp>
      <p:sp>
        <p:nvSpPr>
          <p:cNvPr id="5" name="TextBox 4">
            <a:extLst>
              <a:ext uri="{FF2B5EF4-FFF2-40B4-BE49-F238E27FC236}">
                <a16:creationId xmlns:a16="http://schemas.microsoft.com/office/drawing/2014/main" id="{5DDEF104-61FB-9DA0-B9DD-F635AA2E7E16}"/>
              </a:ext>
            </a:extLst>
          </p:cNvPr>
          <p:cNvSpPr txBox="1"/>
          <p:nvPr/>
        </p:nvSpPr>
        <p:spPr>
          <a:xfrm>
            <a:off x="838200" y="3998170"/>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4</a:t>
            </a:r>
          </a:p>
        </p:txBody>
      </p:sp>
      <p:sp>
        <p:nvSpPr>
          <p:cNvPr id="6" name="TextBox 5">
            <a:extLst>
              <a:ext uri="{FF2B5EF4-FFF2-40B4-BE49-F238E27FC236}">
                <a16:creationId xmlns:a16="http://schemas.microsoft.com/office/drawing/2014/main" id="{58585E7E-E75A-50D8-53DD-AAF131C06722}"/>
              </a:ext>
            </a:extLst>
          </p:cNvPr>
          <p:cNvSpPr txBox="1"/>
          <p:nvPr/>
        </p:nvSpPr>
        <p:spPr>
          <a:xfrm>
            <a:off x="838200" y="5562600"/>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6</a:t>
            </a:r>
          </a:p>
        </p:txBody>
      </p:sp>
    </p:spTree>
    <p:extLst>
      <p:ext uri="{BB962C8B-B14F-4D97-AF65-F5344CB8AC3E}">
        <p14:creationId xmlns:p14="http://schemas.microsoft.com/office/powerpoint/2010/main" val="15922716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ITIF Colors">
      <a:dk1>
        <a:srgbClr val="1C5A7C"/>
      </a:dk1>
      <a:lt1>
        <a:sysClr val="window" lastClr="FFFFFF"/>
      </a:lt1>
      <a:dk2>
        <a:srgbClr val="1C5A7C"/>
      </a:dk2>
      <a:lt2>
        <a:srgbClr val="FFFFFF"/>
      </a:lt2>
      <a:accent1>
        <a:srgbClr val="1C5A7C"/>
      </a:accent1>
      <a:accent2>
        <a:srgbClr val="F98D29"/>
      </a:accent2>
      <a:accent3>
        <a:srgbClr val="86858A"/>
      </a:accent3>
      <a:accent4>
        <a:srgbClr val="E6E7E8"/>
      </a:accent4>
      <a:accent5>
        <a:srgbClr val="FFCB92"/>
      </a:accent5>
      <a:accent6>
        <a:srgbClr val="FEECD2"/>
      </a:accent6>
      <a:hlink>
        <a:srgbClr val="7F7F7F"/>
      </a:hlink>
      <a:folHlink>
        <a:srgbClr val="D8D8D8"/>
      </a:folHlink>
    </a:clrScheme>
    <a:fontScheme name="Custom 1">
      <a:majorFont>
        <a:latin typeface="TradeGothic"/>
        <a:ea typeface=""/>
        <a:cs typeface=""/>
      </a:majorFont>
      <a:minorFont>
        <a:latin typeface="TradeGothic"/>
        <a:ea typeface=""/>
        <a:cs typeface=""/>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PPT Template Wide Dimension" id="{4AD7B4C9-D10F-4B56-9913-8A11DEA3981A}" vid="{8656508D-E444-4074-8D21-56DF6134D9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 Wide Dimension (1)</Template>
  <TotalTime>0</TotalTime>
  <Words>2542</Words>
  <Application>Microsoft Office PowerPoint</Application>
  <PresentationFormat>Widescreen</PresentationFormat>
  <Paragraphs>425</Paragraphs>
  <Slides>44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Trade Gothic LT Std</vt:lpstr>
      <vt:lpstr>Trade Gothic LT Std Bold</vt:lpstr>
      <vt:lpstr>TradeGothic</vt:lpstr>
      <vt:lpstr>Wingdings</vt:lpstr>
      <vt:lpstr>Wingdings 2</vt:lpstr>
      <vt:lpstr>Austin</vt:lpstr>
      <vt:lpstr>PowerPoint Presentation</vt:lpstr>
      <vt:lpstr>About ITIF</vt:lpstr>
      <vt:lpstr>About ITIF’s Center for Clean Energy Innovation</vt:lpstr>
      <vt:lpstr>Contents </vt:lpstr>
      <vt:lpstr>Climate Change: It’s Real, It’s Big, and It’s Bad</vt:lpstr>
      <vt:lpstr>Four Forms of Magical Thinking</vt:lpstr>
      <vt:lpstr>The Climate &amp; Clean Energy Innovation Imperative</vt:lpstr>
      <vt:lpstr>Our Key Messages</vt:lpstr>
      <vt:lpstr>Contents </vt:lpstr>
      <vt:lpstr>Annual Report on U.S. Energy RD&amp;D Spending</vt:lpstr>
      <vt:lpstr>DOE is the Department of Everything, Not Just Energy</vt:lpstr>
      <vt:lpstr>2021: Bipartisan Support for Clean Energy Innovation Surging </vt:lpstr>
      <vt:lpstr>Govt-Wide 3X Growth Proposed in Energizing America (2020)</vt:lpstr>
      <vt:lpstr>Federal Energy R&amp;D Funding, FY 1978–2022 </vt:lpstr>
      <vt:lpstr>Congressional Favorite: Carbon Dioxide Removal</vt:lpstr>
      <vt:lpstr>Congressional Dis-Favorite: Building Technologies </vt:lpstr>
      <vt:lpstr>Contents </vt:lpstr>
      <vt:lpstr>Bipartisan Infrastructure Law Overview</vt:lpstr>
      <vt:lpstr>BIL: Power and Transportation Highlights</vt:lpstr>
      <vt:lpstr>Demonstration: Weak Link in US Energy Innovation System</vt:lpstr>
      <vt:lpstr>“More and Better” (2020)</vt:lpstr>
      <vt:lpstr>Targets for More Investment</vt:lpstr>
      <vt:lpstr>Principles for Better Investments</vt:lpstr>
      <vt:lpstr>BIL Creates DOE Office of Clean Energy Demonstrations</vt:lpstr>
      <vt:lpstr>BIL Funds OCED</vt:lpstr>
      <vt:lpstr>Contents </vt:lpstr>
      <vt:lpstr>CHIPS Plus Science Highlights (Except Energy)</vt:lpstr>
      <vt:lpstr>CHIPS Plus Science Energy Innovation Provisions</vt:lpstr>
      <vt:lpstr>FESI’s Models: Agency-Related Private (501c3) Foundations</vt:lpstr>
      <vt:lpstr>FESI’s Core Concept: Catalyze Commercialization Collaboration</vt:lpstr>
      <vt:lpstr>Potential FESI Focus: Regional Energy Innovation Ecosystems</vt:lpstr>
      <vt:lpstr>FESI’s Congressional Authorization</vt:lpstr>
      <vt:lpstr>Contents </vt:lpstr>
      <vt:lpstr>Inflation Reduction Act: Background</vt:lpstr>
      <vt:lpstr>IRA: Tax Incentive Highlights</vt:lpstr>
      <vt:lpstr>IRA: Spending Highlights</vt:lpstr>
      <vt:lpstr>IRA: Projected Impacts on Emissions</vt:lpstr>
      <vt:lpstr>What About Innovation?</vt:lpstr>
      <vt:lpstr>Contents </vt:lpstr>
      <vt:lpstr>My Favorite “Take”</vt:lpstr>
      <vt:lpstr>Executive Branch Implementation</vt:lpstr>
      <vt:lpstr>Regional, State, and Local Execution</vt:lpstr>
      <vt:lpstr>Congressional Oversight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Information Technology and Innovation Foundation (ITIF)</dc:creator>
  <cp:lastModifiedBy/>
  <cp:revision>1</cp:revision>
  <dcterms:created xsi:type="dcterms:W3CDTF">2019-04-19T15:43:39Z</dcterms:created>
  <dcterms:modified xsi:type="dcterms:W3CDTF">2022-10-31T02:43:52Z</dcterms:modified>
</cp:coreProperties>
</file>