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98" r:id="rId3"/>
    <p:sldId id="291" r:id="rId4"/>
    <p:sldId id="277" r:id="rId5"/>
    <p:sldId id="294" r:id="rId6"/>
    <p:sldId id="293" r:id="rId7"/>
    <p:sldId id="299" r:id="rId8"/>
    <p:sldId id="295" r:id="rId9"/>
    <p:sldId id="292" r:id="rId10"/>
    <p:sldId id="297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B4BEBF-9023-4AEC-82B4-9EC9660D4FC3}" v="22" dt="2026-05-14T01:00:35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8" autoAdjust="0"/>
    <p:restoredTop sz="94640"/>
  </p:normalViewPr>
  <p:slideViewPr>
    <p:cSldViewPr snapToGrid="0">
      <p:cViewPr varScale="1">
        <p:scale>
          <a:sx n="93" d="100"/>
          <a:sy n="93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opi.dropbox.com/wopi/files/oid_12373640095695877120/WOPIServiceId_TP_DROPBOX_PLUS/WOPIUserId_-/2026-eu-biopharma-less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opi.dropbox.com/wopi/files/oid_12373640095695877120/WOPIServiceId_TP_DROPBOX_PLUS/WOPIUserId_-/2026-eu-biopharma-less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1"/>
                </a:solidFill>
              </a:rPr>
              <a:t>New chemical or biological entities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'fig2'!$A$3</c:f>
              <c:strCache>
                <c:ptCount val="1"/>
                <c:pt idx="0">
                  <c:v>United States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'fig2'!$B$2:$F$2</c:f>
              <c:strCache>
                <c:ptCount val="5"/>
                <c:pt idx="0">
                  <c:v>1999–03</c:v>
                </c:pt>
                <c:pt idx="1">
                  <c:v>2004–08</c:v>
                </c:pt>
                <c:pt idx="2">
                  <c:v>2009–13</c:v>
                </c:pt>
                <c:pt idx="3">
                  <c:v>2014–18</c:v>
                </c:pt>
                <c:pt idx="4">
                  <c:v>2019–23</c:v>
                </c:pt>
              </c:strCache>
            </c:strRef>
          </c:cat>
          <c:val>
            <c:numRef>
              <c:f>'fig2'!$B$3:$F$3</c:f>
              <c:numCache>
                <c:formatCode>General</c:formatCode>
                <c:ptCount val="5"/>
                <c:pt idx="0">
                  <c:v>73</c:v>
                </c:pt>
                <c:pt idx="1">
                  <c:v>67</c:v>
                </c:pt>
                <c:pt idx="2">
                  <c:v>64</c:v>
                </c:pt>
                <c:pt idx="3">
                  <c:v>125</c:v>
                </c:pt>
                <c:pt idx="4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FE-4BE6-8469-48376396A266}"/>
            </c:ext>
          </c:extLst>
        </c:ser>
        <c:ser>
          <c:idx val="1"/>
          <c:order val="1"/>
          <c:tx>
            <c:strRef>
              <c:f>'fig2'!$A$4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'fig2'!$B$2:$F$2</c:f>
              <c:strCache>
                <c:ptCount val="5"/>
                <c:pt idx="0">
                  <c:v>1999–03</c:v>
                </c:pt>
                <c:pt idx="1">
                  <c:v>2004–08</c:v>
                </c:pt>
                <c:pt idx="2">
                  <c:v>2009–13</c:v>
                </c:pt>
                <c:pt idx="3">
                  <c:v>2014–18</c:v>
                </c:pt>
                <c:pt idx="4">
                  <c:v>2019–23</c:v>
                </c:pt>
              </c:strCache>
            </c:strRef>
          </c:cat>
          <c:val>
            <c:numRef>
              <c:f>'fig2'!$B$4:$F$4</c:f>
              <c:numCache>
                <c:formatCode>General</c:formatCode>
                <c:ptCount val="5"/>
                <c:pt idx="0">
                  <c:v>62</c:v>
                </c:pt>
                <c:pt idx="1">
                  <c:v>47</c:v>
                </c:pt>
                <c:pt idx="2">
                  <c:v>66</c:v>
                </c:pt>
                <c:pt idx="3">
                  <c:v>67</c:v>
                </c:pt>
                <c:pt idx="4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FE-4BE6-8469-48376396A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1014662336"/>
        <c:axId val="1014664736"/>
      </c:barChart>
      <c:catAx>
        <c:axId val="101466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64736"/>
        <c:crosses val="autoZero"/>
        <c:auto val="1"/>
        <c:lblAlgn val="ctr"/>
        <c:lblOffset val="100"/>
        <c:noMultiLvlLbl val="0"/>
      </c:catAx>
      <c:valAx>
        <c:axId val="101466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E2E2E2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E2E2E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6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1"/>
                </a:solidFill>
              </a:rPr>
              <a:t>Drug availability: U.S. vs. Europe, 2011–2018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'Drug Availability'!$C$3</c:f>
              <c:strCache>
                <c:ptCount val="1"/>
                <c:pt idx="0">
                  <c:v>Oncology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'Drug Availability'!$A$4:$A$8</c:f>
              <c:strCache>
                <c:ptCount val="5"/>
                <c:pt idx="0">
                  <c:v>United States</c:v>
                </c:pt>
                <c:pt idx="1">
                  <c:v>Germany</c:v>
                </c:pt>
                <c:pt idx="2">
                  <c:v>France</c:v>
                </c:pt>
                <c:pt idx="3">
                  <c:v>Switzerland</c:v>
                </c:pt>
                <c:pt idx="4">
                  <c:v>Ireland</c:v>
                </c:pt>
              </c:strCache>
            </c:strRef>
          </c:cat>
          <c:val>
            <c:numRef>
              <c:f>'Drug Availability'!$C$4:$C$8</c:f>
              <c:numCache>
                <c:formatCode>0%</c:formatCode>
                <c:ptCount val="5"/>
                <c:pt idx="0">
                  <c:v>0.96</c:v>
                </c:pt>
                <c:pt idx="1">
                  <c:v>0.73</c:v>
                </c:pt>
                <c:pt idx="2">
                  <c:v>0.66</c:v>
                </c:pt>
                <c:pt idx="3">
                  <c:v>0.62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60-490D-A9E6-05B8A24A30D1}"/>
            </c:ext>
          </c:extLst>
        </c:ser>
        <c:ser>
          <c:idx val="0"/>
          <c:order val="1"/>
          <c:tx>
            <c:strRef>
              <c:f>'Drug Availability'!$B$3</c:f>
              <c:strCache>
                <c:ptCount val="1"/>
                <c:pt idx="0">
                  <c:v>All new drugs
(N = 290)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'Drug Availability'!$A$4:$A$8</c:f>
              <c:strCache>
                <c:ptCount val="5"/>
                <c:pt idx="0">
                  <c:v>United States</c:v>
                </c:pt>
                <c:pt idx="1">
                  <c:v>Germany</c:v>
                </c:pt>
                <c:pt idx="2">
                  <c:v>France</c:v>
                </c:pt>
                <c:pt idx="3">
                  <c:v>Switzerland</c:v>
                </c:pt>
                <c:pt idx="4">
                  <c:v>Ireland</c:v>
                </c:pt>
              </c:strCache>
            </c:strRef>
          </c:cat>
          <c:val>
            <c:numRef>
              <c:f>'Drug Availability'!$B$4:$B$8</c:f>
              <c:numCache>
                <c:formatCode>0%</c:formatCode>
                <c:ptCount val="5"/>
                <c:pt idx="0">
                  <c:v>0.89</c:v>
                </c:pt>
                <c:pt idx="1">
                  <c:v>0.62</c:v>
                </c:pt>
                <c:pt idx="2">
                  <c:v>0.48</c:v>
                </c:pt>
                <c:pt idx="3">
                  <c:v>0.48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60-490D-A9E6-05B8A24A30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41840224"/>
        <c:axId val="741841184"/>
      </c:barChart>
      <c:catAx>
        <c:axId val="741840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841184"/>
        <c:crosses val="autoZero"/>
        <c:auto val="1"/>
        <c:lblAlgn val="ctr"/>
        <c:lblOffset val="100"/>
        <c:noMultiLvlLbl val="0"/>
      </c:catAx>
      <c:valAx>
        <c:axId val="741841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Share of new drugs</a:t>
                </a:r>
              </a:p>
            </c:rich>
          </c:tx>
          <c:layout>
            <c:manualLayout>
              <c:xMode val="edge"/>
              <c:yMode val="edge"/>
              <c:x val="0.46177577737785375"/>
              <c:y val="0.921111111111111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one"/>
        <c:spPr>
          <a:noFill/>
          <a:ln>
            <a:solidFill>
              <a:srgbClr val="E2E2E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84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AC36E-BFEA-4879-9496-D1327F0A1AE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EEA8CC-3F52-4B75-B71F-66F649398F66}">
      <dgm:prSet phldrT="[Text]" phldr="0"/>
      <dgm:spPr/>
      <dgm:t>
        <a:bodyPr/>
        <a:lstStyle/>
        <a:p>
          <a:r>
            <a:rPr lang="en-US" dirty="0"/>
            <a:t>Price Controls</a:t>
          </a:r>
        </a:p>
      </dgm:t>
    </dgm:pt>
    <dgm:pt modelId="{A4F428DD-81D4-4B4E-A827-B97861919386}" type="parTrans" cxnId="{1E1AA9A5-6A76-4894-8C23-DD7B9EC97D88}">
      <dgm:prSet/>
      <dgm:spPr/>
      <dgm:t>
        <a:bodyPr/>
        <a:lstStyle/>
        <a:p>
          <a:endParaRPr lang="en-US"/>
        </a:p>
      </dgm:t>
    </dgm:pt>
    <dgm:pt modelId="{DDDE8CC0-54FA-4409-B9E8-2113FDF6E0C3}" type="sibTrans" cxnId="{1E1AA9A5-6A76-4894-8C23-DD7B9EC97D88}">
      <dgm:prSet/>
      <dgm:spPr/>
      <dgm:t>
        <a:bodyPr/>
        <a:lstStyle/>
        <a:p>
          <a:endParaRPr lang="en-US" dirty="0"/>
        </a:p>
      </dgm:t>
    </dgm:pt>
    <dgm:pt modelId="{FD2058B3-251F-420F-BF9E-21576337F8AA}">
      <dgm:prSet phldrT="[Text]" phldr="0"/>
      <dgm:spPr/>
      <dgm:t>
        <a:bodyPr/>
        <a:lstStyle/>
        <a:p>
          <a:r>
            <a:rPr lang="en-US" dirty="0"/>
            <a:t>Reduced Returns</a:t>
          </a:r>
        </a:p>
      </dgm:t>
    </dgm:pt>
    <dgm:pt modelId="{997E291D-915B-4AF3-A10D-EA8A927EE5F2}" type="parTrans" cxnId="{799374DF-B4DC-4683-892C-FE41DF368234}">
      <dgm:prSet/>
      <dgm:spPr/>
      <dgm:t>
        <a:bodyPr/>
        <a:lstStyle/>
        <a:p>
          <a:endParaRPr lang="en-US"/>
        </a:p>
      </dgm:t>
    </dgm:pt>
    <dgm:pt modelId="{E7FF6A36-FB5A-4861-ABBB-67985E70E955}" type="sibTrans" cxnId="{799374DF-B4DC-4683-892C-FE41DF368234}">
      <dgm:prSet/>
      <dgm:spPr/>
      <dgm:t>
        <a:bodyPr/>
        <a:lstStyle/>
        <a:p>
          <a:endParaRPr lang="en-US" dirty="0"/>
        </a:p>
      </dgm:t>
    </dgm:pt>
    <dgm:pt modelId="{FE217AEB-D096-4070-8528-EDCDD389347F}">
      <dgm:prSet phldrT="[Text]" phldr="0"/>
      <dgm:spPr/>
      <dgm:t>
        <a:bodyPr/>
        <a:lstStyle/>
        <a:p>
          <a:r>
            <a:rPr lang="en-US" dirty="0"/>
            <a:t>Less R&amp;D</a:t>
          </a:r>
        </a:p>
      </dgm:t>
    </dgm:pt>
    <dgm:pt modelId="{0CF661EB-E58C-4914-85EE-80E91D4B1E39}" type="parTrans" cxnId="{74451C39-E226-41C7-BC4D-119C11217AED}">
      <dgm:prSet/>
      <dgm:spPr/>
      <dgm:t>
        <a:bodyPr/>
        <a:lstStyle/>
        <a:p>
          <a:endParaRPr lang="en-US"/>
        </a:p>
      </dgm:t>
    </dgm:pt>
    <dgm:pt modelId="{1F895CA2-6A30-4F4B-89B4-FC9981EBD42F}" type="sibTrans" cxnId="{74451C39-E226-41C7-BC4D-119C11217AED}">
      <dgm:prSet/>
      <dgm:spPr/>
      <dgm:t>
        <a:bodyPr/>
        <a:lstStyle/>
        <a:p>
          <a:endParaRPr lang="en-US" dirty="0"/>
        </a:p>
      </dgm:t>
    </dgm:pt>
    <dgm:pt modelId="{863ED6A7-EAF5-41F0-969C-05FA25358485}">
      <dgm:prSet phldrT="[Text]" phldr="0"/>
      <dgm:spPr/>
      <dgm:t>
        <a:bodyPr/>
        <a:lstStyle/>
        <a:p>
          <a:r>
            <a:rPr lang="en-US" dirty="0"/>
            <a:t>Fewer New Drugs</a:t>
          </a:r>
        </a:p>
      </dgm:t>
    </dgm:pt>
    <dgm:pt modelId="{C62FE057-BB12-4BDE-8089-58583E2B233C}" type="parTrans" cxnId="{9166C87A-E844-41F9-BE81-20E358E4E4F3}">
      <dgm:prSet/>
      <dgm:spPr/>
      <dgm:t>
        <a:bodyPr/>
        <a:lstStyle/>
        <a:p>
          <a:endParaRPr lang="en-US"/>
        </a:p>
      </dgm:t>
    </dgm:pt>
    <dgm:pt modelId="{A6BE340A-87AF-414B-B254-2C3FEA9A69AE}" type="sibTrans" cxnId="{9166C87A-E844-41F9-BE81-20E358E4E4F3}">
      <dgm:prSet/>
      <dgm:spPr/>
      <dgm:t>
        <a:bodyPr/>
        <a:lstStyle/>
        <a:p>
          <a:endParaRPr lang="en-US"/>
        </a:p>
      </dgm:t>
    </dgm:pt>
    <dgm:pt modelId="{75361C76-EBE5-4D44-B881-9AF024751FC0}" type="pres">
      <dgm:prSet presAssocID="{003AC36E-BFEA-4879-9496-D1327F0A1AE3}" presName="Name0" presStyleCnt="0">
        <dgm:presLayoutVars>
          <dgm:dir/>
          <dgm:resizeHandles val="exact"/>
        </dgm:presLayoutVars>
      </dgm:prSet>
      <dgm:spPr/>
    </dgm:pt>
    <dgm:pt modelId="{96A15BE6-7882-42EE-A181-959EABB26356}" type="pres">
      <dgm:prSet presAssocID="{FBEEA8CC-3F52-4B75-B71F-66F649398F66}" presName="node" presStyleLbl="node1" presStyleIdx="0" presStyleCnt="4">
        <dgm:presLayoutVars>
          <dgm:bulletEnabled val="1"/>
        </dgm:presLayoutVars>
      </dgm:prSet>
      <dgm:spPr/>
    </dgm:pt>
    <dgm:pt modelId="{B0890744-7026-4C12-A12F-CEC2BC6CCA3A}" type="pres">
      <dgm:prSet presAssocID="{DDDE8CC0-54FA-4409-B9E8-2113FDF6E0C3}" presName="sibTrans" presStyleLbl="sibTrans2D1" presStyleIdx="0" presStyleCnt="3"/>
      <dgm:spPr/>
    </dgm:pt>
    <dgm:pt modelId="{010D74A2-22BC-49E2-B76A-E9B9301F6587}" type="pres">
      <dgm:prSet presAssocID="{DDDE8CC0-54FA-4409-B9E8-2113FDF6E0C3}" presName="connectorText" presStyleLbl="sibTrans2D1" presStyleIdx="0" presStyleCnt="3"/>
      <dgm:spPr/>
    </dgm:pt>
    <dgm:pt modelId="{0960E9CC-F9E7-4DCA-B0F8-853E348A3C6B}" type="pres">
      <dgm:prSet presAssocID="{FD2058B3-251F-420F-BF9E-21576337F8AA}" presName="node" presStyleLbl="node1" presStyleIdx="1" presStyleCnt="4">
        <dgm:presLayoutVars>
          <dgm:bulletEnabled val="1"/>
        </dgm:presLayoutVars>
      </dgm:prSet>
      <dgm:spPr/>
    </dgm:pt>
    <dgm:pt modelId="{F1AEE351-DF66-458D-A58C-FBA4C9E35E69}" type="pres">
      <dgm:prSet presAssocID="{E7FF6A36-FB5A-4861-ABBB-67985E70E955}" presName="sibTrans" presStyleLbl="sibTrans2D1" presStyleIdx="1" presStyleCnt="3"/>
      <dgm:spPr/>
    </dgm:pt>
    <dgm:pt modelId="{EC8A3845-4549-4E75-A8B9-5FC57507390F}" type="pres">
      <dgm:prSet presAssocID="{E7FF6A36-FB5A-4861-ABBB-67985E70E955}" presName="connectorText" presStyleLbl="sibTrans2D1" presStyleIdx="1" presStyleCnt="3"/>
      <dgm:spPr/>
    </dgm:pt>
    <dgm:pt modelId="{D1D50BA7-E41C-496B-A4FE-1029D0B4D8ED}" type="pres">
      <dgm:prSet presAssocID="{FE217AEB-D096-4070-8528-EDCDD389347F}" presName="node" presStyleLbl="node1" presStyleIdx="2" presStyleCnt="4">
        <dgm:presLayoutVars>
          <dgm:bulletEnabled val="1"/>
        </dgm:presLayoutVars>
      </dgm:prSet>
      <dgm:spPr/>
    </dgm:pt>
    <dgm:pt modelId="{9F7ACAF1-D6A5-48AB-8149-FD24A5B066F2}" type="pres">
      <dgm:prSet presAssocID="{1F895CA2-6A30-4F4B-89B4-FC9981EBD42F}" presName="sibTrans" presStyleLbl="sibTrans2D1" presStyleIdx="2" presStyleCnt="3"/>
      <dgm:spPr/>
    </dgm:pt>
    <dgm:pt modelId="{CC3B0C47-0F3A-4B44-B60B-119A99566C6B}" type="pres">
      <dgm:prSet presAssocID="{1F895CA2-6A30-4F4B-89B4-FC9981EBD42F}" presName="connectorText" presStyleLbl="sibTrans2D1" presStyleIdx="2" presStyleCnt="3"/>
      <dgm:spPr/>
    </dgm:pt>
    <dgm:pt modelId="{D5B4584F-064B-4729-9988-BAF855C92A74}" type="pres">
      <dgm:prSet presAssocID="{863ED6A7-EAF5-41F0-969C-05FA25358485}" presName="node" presStyleLbl="node1" presStyleIdx="3" presStyleCnt="4">
        <dgm:presLayoutVars>
          <dgm:bulletEnabled val="1"/>
        </dgm:presLayoutVars>
      </dgm:prSet>
      <dgm:spPr/>
    </dgm:pt>
  </dgm:ptLst>
  <dgm:cxnLst>
    <dgm:cxn modelId="{3AF13322-E287-4885-AABC-D14567E2890B}" type="presOf" srcId="{FE217AEB-D096-4070-8528-EDCDD389347F}" destId="{D1D50BA7-E41C-496B-A4FE-1029D0B4D8ED}" srcOrd="0" destOrd="0" presId="urn:microsoft.com/office/officeart/2005/8/layout/process1"/>
    <dgm:cxn modelId="{BA13F730-2420-4AA1-9A1A-1685690713E0}" type="presOf" srcId="{FD2058B3-251F-420F-BF9E-21576337F8AA}" destId="{0960E9CC-F9E7-4DCA-B0F8-853E348A3C6B}" srcOrd="0" destOrd="0" presId="urn:microsoft.com/office/officeart/2005/8/layout/process1"/>
    <dgm:cxn modelId="{74451C39-E226-41C7-BC4D-119C11217AED}" srcId="{003AC36E-BFEA-4879-9496-D1327F0A1AE3}" destId="{FE217AEB-D096-4070-8528-EDCDD389347F}" srcOrd="2" destOrd="0" parTransId="{0CF661EB-E58C-4914-85EE-80E91D4B1E39}" sibTransId="{1F895CA2-6A30-4F4B-89B4-FC9981EBD42F}"/>
    <dgm:cxn modelId="{BC589E74-9E2A-4EC8-976A-6B892C3F5561}" type="presOf" srcId="{DDDE8CC0-54FA-4409-B9E8-2113FDF6E0C3}" destId="{B0890744-7026-4C12-A12F-CEC2BC6CCA3A}" srcOrd="0" destOrd="0" presId="urn:microsoft.com/office/officeart/2005/8/layout/process1"/>
    <dgm:cxn modelId="{5515B878-3764-49B5-BCB4-AFEEB7AEF381}" type="presOf" srcId="{FBEEA8CC-3F52-4B75-B71F-66F649398F66}" destId="{96A15BE6-7882-42EE-A181-959EABB26356}" srcOrd="0" destOrd="0" presId="urn:microsoft.com/office/officeart/2005/8/layout/process1"/>
    <dgm:cxn modelId="{9166C87A-E844-41F9-BE81-20E358E4E4F3}" srcId="{003AC36E-BFEA-4879-9496-D1327F0A1AE3}" destId="{863ED6A7-EAF5-41F0-969C-05FA25358485}" srcOrd="3" destOrd="0" parTransId="{C62FE057-BB12-4BDE-8089-58583E2B233C}" sibTransId="{A6BE340A-87AF-414B-B254-2C3FEA9A69AE}"/>
    <dgm:cxn modelId="{2B3A2588-5122-4F03-A3F0-C412A66728B6}" type="presOf" srcId="{E7FF6A36-FB5A-4861-ABBB-67985E70E955}" destId="{EC8A3845-4549-4E75-A8B9-5FC57507390F}" srcOrd="1" destOrd="0" presId="urn:microsoft.com/office/officeart/2005/8/layout/process1"/>
    <dgm:cxn modelId="{5BFAF091-642D-4A54-B328-54EE47C8A222}" type="presOf" srcId="{DDDE8CC0-54FA-4409-B9E8-2113FDF6E0C3}" destId="{010D74A2-22BC-49E2-B76A-E9B9301F6587}" srcOrd="1" destOrd="0" presId="urn:microsoft.com/office/officeart/2005/8/layout/process1"/>
    <dgm:cxn modelId="{1E1AA9A5-6A76-4894-8C23-DD7B9EC97D88}" srcId="{003AC36E-BFEA-4879-9496-D1327F0A1AE3}" destId="{FBEEA8CC-3F52-4B75-B71F-66F649398F66}" srcOrd="0" destOrd="0" parTransId="{A4F428DD-81D4-4B4E-A827-B97861919386}" sibTransId="{DDDE8CC0-54FA-4409-B9E8-2113FDF6E0C3}"/>
    <dgm:cxn modelId="{6B59CEBB-7508-45BC-B631-C201070D85D9}" type="presOf" srcId="{1F895CA2-6A30-4F4B-89B4-FC9981EBD42F}" destId="{9F7ACAF1-D6A5-48AB-8149-FD24A5B066F2}" srcOrd="0" destOrd="0" presId="urn:microsoft.com/office/officeart/2005/8/layout/process1"/>
    <dgm:cxn modelId="{799374DF-B4DC-4683-892C-FE41DF368234}" srcId="{003AC36E-BFEA-4879-9496-D1327F0A1AE3}" destId="{FD2058B3-251F-420F-BF9E-21576337F8AA}" srcOrd="1" destOrd="0" parTransId="{997E291D-915B-4AF3-A10D-EA8A927EE5F2}" sibTransId="{E7FF6A36-FB5A-4861-ABBB-67985E70E955}"/>
    <dgm:cxn modelId="{10FC03E7-0683-4CF1-BD11-E8F634DCC943}" type="presOf" srcId="{E7FF6A36-FB5A-4861-ABBB-67985E70E955}" destId="{F1AEE351-DF66-458D-A58C-FBA4C9E35E69}" srcOrd="0" destOrd="0" presId="urn:microsoft.com/office/officeart/2005/8/layout/process1"/>
    <dgm:cxn modelId="{8F6315F6-F844-4709-BB4A-337984F8BF39}" type="presOf" srcId="{1F895CA2-6A30-4F4B-89B4-FC9981EBD42F}" destId="{CC3B0C47-0F3A-4B44-B60B-119A99566C6B}" srcOrd="1" destOrd="0" presId="urn:microsoft.com/office/officeart/2005/8/layout/process1"/>
    <dgm:cxn modelId="{3943A2F9-8546-4A22-B3B9-325F4AEA20D8}" type="presOf" srcId="{863ED6A7-EAF5-41F0-969C-05FA25358485}" destId="{D5B4584F-064B-4729-9988-BAF855C92A74}" srcOrd="0" destOrd="0" presId="urn:microsoft.com/office/officeart/2005/8/layout/process1"/>
    <dgm:cxn modelId="{AD6552FA-DF64-489E-99A2-6A8CB53053D9}" type="presOf" srcId="{003AC36E-BFEA-4879-9496-D1327F0A1AE3}" destId="{75361C76-EBE5-4D44-B881-9AF024751FC0}" srcOrd="0" destOrd="0" presId="urn:microsoft.com/office/officeart/2005/8/layout/process1"/>
    <dgm:cxn modelId="{1B9B961C-AF33-422C-8941-3660CFDA86F2}" type="presParOf" srcId="{75361C76-EBE5-4D44-B881-9AF024751FC0}" destId="{96A15BE6-7882-42EE-A181-959EABB26356}" srcOrd="0" destOrd="0" presId="urn:microsoft.com/office/officeart/2005/8/layout/process1"/>
    <dgm:cxn modelId="{A1677125-47C1-44FC-88A8-3B41135BD58C}" type="presParOf" srcId="{75361C76-EBE5-4D44-B881-9AF024751FC0}" destId="{B0890744-7026-4C12-A12F-CEC2BC6CCA3A}" srcOrd="1" destOrd="0" presId="urn:microsoft.com/office/officeart/2005/8/layout/process1"/>
    <dgm:cxn modelId="{9428FD9F-FF97-4270-AB7B-63B92FCBB56B}" type="presParOf" srcId="{B0890744-7026-4C12-A12F-CEC2BC6CCA3A}" destId="{010D74A2-22BC-49E2-B76A-E9B9301F6587}" srcOrd="0" destOrd="0" presId="urn:microsoft.com/office/officeart/2005/8/layout/process1"/>
    <dgm:cxn modelId="{51ADC622-3C20-431E-9A89-A958221F7233}" type="presParOf" srcId="{75361C76-EBE5-4D44-B881-9AF024751FC0}" destId="{0960E9CC-F9E7-4DCA-B0F8-853E348A3C6B}" srcOrd="2" destOrd="0" presId="urn:microsoft.com/office/officeart/2005/8/layout/process1"/>
    <dgm:cxn modelId="{0886B285-3973-4AFE-9ADA-9803D13A28AD}" type="presParOf" srcId="{75361C76-EBE5-4D44-B881-9AF024751FC0}" destId="{F1AEE351-DF66-458D-A58C-FBA4C9E35E69}" srcOrd="3" destOrd="0" presId="urn:microsoft.com/office/officeart/2005/8/layout/process1"/>
    <dgm:cxn modelId="{B95B0C19-B6AF-4AB1-B004-01994FE67503}" type="presParOf" srcId="{F1AEE351-DF66-458D-A58C-FBA4C9E35E69}" destId="{EC8A3845-4549-4E75-A8B9-5FC57507390F}" srcOrd="0" destOrd="0" presId="urn:microsoft.com/office/officeart/2005/8/layout/process1"/>
    <dgm:cxn modelId="{72E9E18C-1055-44C0-A64F-11F5780C9FDA}" type="presParOf" srcId="{75361C76-EBE5-4D44-B881-9AF024751FC0}" destId="{D1D50BA7-E41C-496B-A4FE-1029D0B4D8ED}" srcOrd="4" destOrd="0" presId="urn:microsoft.com/office/officeart/2005/8/layout/process1"/>
    <dgm:cxn modelId="{ED7ADB0E-5EA4-4C13-A22D-E9D4B9DC3476}" type="presParOf" srcId="{75361C76-EBE5-4D44-B881-9AF024751FC0}" destId="{9F7ACAF1-D6A5-48AB-8149-FD24A5B066F2}" srcOrd="5" destOrd="0" presId="urn:microsoft.com/office/officeart/2005/8/layout/process1"/>
    <dgm:cxn modelId="{CD8386F4-CABA-4ED0-A616-F4C5C1878246}" type="presParOf" srcId="{9F7ACAF1-D6A5-48AB-8149-FD24A5B066F2}" destId="{CC3B0C47-0F3A-4B44-B60B-119A99566C6B}" srcOrd="0" destOrd="0" presId="urn:microsoft.com/office/officeart/2005/8/layout/process1"/>
    <dgm:cxn modelId="{958ED5C8-D3FF-440D-9FCD-F1B280E67EA4}" type="presParOf" srcId="{75361C76-EBE5-4D44-B881-9AF024751FC0}" destId="{D5B4584F-064B-4729-9988-BAF855C92A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A8700D-8675-4F15-A4F9-C4F6F87A767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A6B0A9-88DE-47E2-8CA9-8C4230D929A3}">
      <dgm:prSet phldrT="[Text]" phldr="0" custT="1"/>
      <dgm:spPr/>
      <dgm:t>
        <a:bodyPr/>
        <a:lstStyle/>
        <a:p>
          <a:pPr algn="l"/>
          <a:r>
            <a:rPr lang="en-US" sz="2000" dirty="0"/>
            <a:t>Innovative legislation (Bayh-Dole, Orphan Drug Act, PDUFA, etc.)</a:t>
          </a:r>
        </a:p>
      </dgm:t>
    </dgm:pt>
    <dgm:pt modelId="{74E1E079-7870-4822-8E13-6C82EA714B44}" type="parTrans" cxnId="{20372416-8FE3-4BFF-A75F-0DB477EADF67}">
      <dgm:prSet/>
      <dgm:spPr/>
      <dgm:t>
        <a:bodyPr/>
        <a:lstStyle/>
        <a:p>
          <a:endParaRPr lang="en-US"/>
        </a:p>
      </dgm:t>
    </dgm:pt>
    <dgm:pt modelId="{A1952CCD-D0EA-4C03-90C9-857B6A3A39F0}" type="sibTrans" cxnId="{20372416-8FE3-4BFF-A75F-0DB477EADF67}">
      <dgm:prSet/>
      <dgm:spPr/>
      <dgm:t>
        <a:bodyPr/>
        <a:lstStyle/>
        <a:p>
          <a:endParaRPr lang="en-US"/>
        </a:p>
      </dgm:t>
    </dgm:pt>
    <dgm:pt modelId="{D38D4F94-434E-47B8-A2BB-3CB3B9F679DC}">
      <dgm:prSet phldrT="[Text]" phldr="0" custT="1"/>
      <dgm:spPr/>
      <dgm:t>
        <a:bodyPr/>
        <a:lstStyle/>
        <a:p>
          <a:pPr algn="l"/>
          <a:r>
            <a:rPr lang="en-US" sz="2000" dirty="0"/>
            <a:t>Limited drug-price regulations</a:t>
          </a:r>
        </a:p>
      </dgm:t>
    </dgm:pt>
    <dgm:pt modelId="{5F798643-3109-4961-BBFA-88333D9B4F6C}" type="parTrans" cxnId="{4E3BC04E-8592-490D-B389-09387F144966}">
      <dgm:prSet/>
      <dgm:spPr/>
      <dgm:t>
        <a:bodyPr/>
        <a:lstStyle/>
        <a:p>
          <a:endParaRPr lang="en-US"/>
        </a:p>
      </dgm:t>
    </dgm:pt>
    <dgm:pt modelId="{7667F46F-856D-4A4A-B29E-8C912BAFFB59}" type="sibTrans" cxnId="{4E3BC04E-8592-490D-B389-09387F144966}">
      <dgm:prSet/>
      <dgm:spPr/>
      <dgm:t>
        <a:bodyPr/>
        <a:lstStyle/>
        <a:p>
          <a:endParaRPr lang="en-US"/>
        </a:p>
      </dgm:t>
    </dgm:pt>
    <dgm:pt modelId="{51B9221A-F3AC-42A5-8B42-5CA46481230A}">
      <dgm:prSet phldrT="[Text]" phldr="0" custT="1"/>
      <dgm:spPr/>
      <dgm:t>
        <a:bodyPr/>
        <a:lstStyle/>
        <a:p>
          <a:pPr algn="l"/>
          <a:r>
            <a:rPr lang="en-US" sz="2000" dirty="0"/>
            <a:t>Public research funding</a:t>
          </a:r>
        </a:p>
      </dgm:t>
    </dgm:pt>
    <dgm:pt modelId="{27BB98D4-FD55-43AE-99D1-A7C4F69FB881}" type="parTrans" cxnId="{7AB178E1-003C-4181-AA29-DBC185E2F1F9}">
      <dgm:prSet/>
      <dgm:spPr/>
      <dgm:t>
        <a:bodyPr/>
        <a:lstStyle/>
        <a:p>
          <a:endParaRPr lang="en-US"/>
        </a:p>
      </dgm:t>
    </dgm:pt>
    <dgm:pt modelId="{56B8F385-83A6-43FE-B30E-396B38F331B0}" type="sibTrans" cxnId="{7AB178E1-003C-4181-AA29-DBC185E2F1F9}">
      <dgm:prSet/>
      <dgm:spPr/>
      <dgm:t>
        <a:bodyPr/>
        <a:lstStyle/>
        <a:p>
          <a:endParaRPr lang="en-US"/>
        </a:p>
      </dgm:t>
    </dgm:pt>
    <dgm:pt modelId="{FEB80BCF-4699-4236-A6D3-6427350B10D8}">
      <dgm:prSet phldrT="[Text]" phldr="0" custT="1"/>
      <dgm:spPr/>
      <dgm:t>
        <a:bodyPr/>
        <a:lstStyle/>
        <a:p>
          <a:pPr algn="l"/>
          <a:r>
            <a:rPr lang="en-US" sz="2000" dirty="0"/>
            <a:t>Strong research institutions</a:t>
          </a:r>
        </a:p>
      </dgm:t>
    </dgm:pt>
    <dgm:pt modelId="{1DA85BA6-6EC7-4CFF-A5FE-73170CAD8347}" type="parTrans" cxnId="{2FDAD5E6-CB1E-4211-898F-F5BD5CB82BB1}">
      <dgm:prSet/>
      <dgm:spPr/>
      <dgm:t>
        <a:bodyPr/>
        <a:lstStyle/>
        <a:p>
          <a:endParaRPr lang="en-US"/>
        </a:p>
      </dgm:t>
    </dgm:pt>
    <dgm:pt modelId="{6DC8E5D1-15DA-4818-BE9E-5165D486AB6E}" type="sibTrans" cxnId="{2FDAD5E6-CB1E-4211-898F-F5BD5CB82BB1}">
      <dgm:prSet/>
      <dgm:spPr/>
      <dgm:t>
        <a:bodyPr/>
        <a:lstStyle/>
        <a:p>
          <a:endParaRPr lang="en-US"/>
        </a:p>
      </dgm:t>
    </dgm:pt>
    <dgm:pt modelId="{8B09D3A5-4E74-41CA-ACA3-FEDBDB14467C}">
      <dgm:prSet phldrT="[Text]" phldr="0" custT="1"/>
      <dgm:spPr/>
      <dgm:t>
        <a:bodyPr/>
        <a:lstStyle/>
        <a:p>
          <a:pPr algn="l"/>
          <a:r>
            <a:rPr lang="en-US" sz="2000" dirty="0"/>
            <a:t>Robust IP protections</a:t>
          </a:r>
        </a:p>
      </dgm:t>
    </dgm:pt>
    <dgm:pt modelId="{AED1211F-F2F4-4BF5-A2E8-C0DC65B254F6}" type="parTrans" cxnId="{DC44ECA3-E533-4B50-9F6F-129AB4137401}">
      <dgm:prSet/>
      <dgm:spPr/>
      <dgm:t>
        <a:bodyPr/>
        <a:lstStyle/>
        <a:p>
          <a:endParaRPr lang="en-US"/>
        </a:p>
      </dgm:t>
    </dgm:pt>
    <dgm:pt modelId="{C9A12F95-807D-4079-86B0-DA3BA2701880}" type="sibTrans" cxnId="{DC44ECA3-E533-4B50-9F6F-129AB4137401}">
      <dgm:prSet/>
      <dgm:spPr/>
      <dgm:t>
        <a:bodyPr/>
        <a:lstStyle/>
        <a:p>
          <a:endParaRPr lang="en-US"/>
        </a:p>
      </dgm:t>
    </dgm:pt>
    <dgm:pt modelId="{24721D91-7047-4348-8B30-D5C25B32409E}" type="pres">
      <dgm:prSet presAssocID="{42A8700D-8675-4F15-A4F9-C4F6F87A7674}" presName="compositeShape" presStyleCnt="0">
        <dgm:presLayoutVars>
          <dgm:dir/>
          <dgm:resizeHandles/>
        </dgm:presLayoutVars>
      </dgm:prSet>
      <dgm:spPr/>
    </dgm:pt>
    <dgm:pt modelId="{4C57C8AE-94E9-4F34-AB2B-F48BC655662D}" type="pres">
      <dgm:prSet presAssocID="{42A8700D-8675-4F15-A4F9-C4F6F87A7674}" presName="pyramid" presStyleLbl="node1" presStyleIdx="0" presStyleCnt="1" custLinFactNeighborX="-55692"/>
      <dgm:spPr/>
    </dgm:pt>
    <dgm:pt modelId="{5C7FC0B9-0C22-40DA-B78A-F4D0A492ED53}" type="pres">
      <dgm:prSet presAssocID="{42A8700D-8675-4F15-A4F9-C4F6F87A7674}" presName="theList" presStyleCnt="0"/>
      <dgm:spPr/>
    </dgm:pt>
    <dgm:pt modelId="{17A5208A-B35C-4B52-B993-CA066B51D32F}" type="pres">
      <dgm:prSet presAssocID="{95A6B0A9-88DE-47E2-8CA9-8C4230D929A3}" presName="aNode" presStyleLbl="fgAcc1" presStyleIdx="0" presStyleCnt="5" custScaleX="272570" custLinFactNeighborX="37857">
        <dgm:presLayoutVars>
          <dgm:bulletEnabled val="1"/>
        </dgm:presLayoutVars>
      </dgm:prSet>
      <dgm:spPr/>
    </dgm:pt>
    <dgm:pt modelId="{8ED3C008-5303-4EFA-B2EB-DA540EFFA3B9}" type="pres">
      <dgm:prSet presAssocID="{95A6B0A9-88DE-47E2-8CA9-8C4230D929A3}" presName="aSpace" presStyleCnt="0"/>
      <dgm:spPr/>
    </dgm:pt>
    <dgm:pt modelId="{75D7DF6F-FF96-48F2-9A02-4956AF726CD4}" type="pres">
      <dgm:prSet presAssocID="{8B09D3A5-4E74-41CA-ACA3-FEDBDB14467C}" presName="aNode" presStyleLbl="fgAcc1" presStyleIdx="1" presStyleCnt="5" custScaleX="272570" custLinFactNeighborX="37857">
        <dgm:presLayoutVars>
          <dgm:bulletEnabled val="1"/>
        </dgm:presLayoutVars>
      </dgm:prSet>
      <dgm:spPr/>
    </dgm:pt>
    <dgm:pt modelId="{B450560A-16FB-43FE-8B1B-A20EB02FBDEB}" type="pres">
      <dgm:prSet presAssocID="{8B09D3A5-4E74-41CA-ACA3-FEDBDB14467C}" presName="aSpace" presStyleCnt="0"/>
      <dgm:spPr/>
    </dgm:pt>
    <dgm:pt modelId="{AD1B86BE-4271-425A-B5B9-FD8C5BEAC33B}" type="pres">
      <dgm:prSet presAssocID="{FEB80BCF-4699-4236-A6D3-6427350B10D8}" presName="aNode" presStyleLbl="fgAcc1" presStyleIdx="2" presStyleCnt="5" custScaleX="272570" custLinFactNeighborX="37857">
        <dgm:presLayoutVars>
          <dgm:bulletEnabled val="1"/>
        </dgm:presLayoutVars>
      </dgm:prSet>
      <dgm:spPr/>
    </dgm:pt>
    <dgm:pt modelId="{2D85323D-1745-467E-81C1-0B4236A63359}" type="pres">
      <dgm:prSet presAssocID="{FEB80BCF-4699-4236-A6D3-6427350B10D8}" presName="aSpace" presStyleCnt="0"/>
      <dgm:spPr/>
    </dgm:pt>
    <dgm:pt modelId="{147DE30D-F97A-48B9-92AF-61C5F03791BE}" type="pres">
      <dgm:prSet presAssocID="{51B9221A-F3AC-42A5-8B42-5CA46481230A}" presName="aNode" presStyleLbl="fgAcc1" presStyleIdx="3" presStyleCnt="5" custScaleX="272570" custLinFactNeighborX="37857">
        <dgm:presLayoutVars>
          <dgm:bulletEnabled val="1"/>
        </dgm:presLayoutVars>
      </dgm:prSet>
      <dgm:spPr/>
    </dgm:pt>
    <dgm:pt modelId="{BA8C715A-74EF-42FC-97B8-A765785B6242}" type="pres">
      <dgm:prSet presAssocID="{51B9221A-F3AC-42A5-8B42-5CA46481230A}" presName="aSpace" presStyleCnt="0"/>
      <dgm:spPr/>
    </dgm:pt>
    <dgm:pt modelId="{AC4FCC59-5FFC-4D69-8FAE-4459038C45E5}" type="pres">
      <dgm:prSet presAssocID="{D38D4F94-434E-47B8-A2BB-3CB3B9F679DC}" presName="aNode" presStyleLbl="fgAcc1" presStyleIdx="4" presStyleCnt="5" custScaleX="272570" custLinFactNeighborX="37857">
        <dgm:presLayoutVars>
          <dgm:bulletEnabled val="1"/>
        </dgm:presLayoutVars>
      </dgm:prSet>
      <dgm:spPr/>
    </dgm:pt>
    <dgm:pt modelId="{6B78DE26-3E1F-43DC-B945-980C82C4A622}" type="pres">
      <dgm:prSet presAssocID="{D38D4F94-434E-47B8-A2BB-3CB3B9F679DC}" presName="aSpace" presStyleCnt="0"/>
      <dgm:spPr/>
    </dgm:pt>
  </dgm:ptLst>
  <dgm:cxnLst>
    <dgm:cxn modelId="{20372416-8FE3-4BFF-A75F-0DB477EADF67}" srcId="{42A8700D-8675-4F15-A4F9-C4F6F87A7674}" destId="{95A6B0A9-88DE-47E2-8CA9-8C4230D929A3}" srcOrd="0" destOrd="0" parTransId="{74E1E079-7870-4822-8E13-6C82EA714B44}" sibTransId="{A1952CCD-D0EA-4C03-90C9-857B6A3A39F0}"/>
    <dgm:cxn modelId="{71CF914B-AC38-4C41-9B7B-B13C8A8EF2B0}" type="presOf" srcId="{95A6B0A9-88DE-47E2-8CA9-8C4230D929A3}" destId="{17A5208A-B35C-4B52-B993-CA066B51D32F}" srcOrd="0" destOrd="0" presId="urn:microsoft.com/office/officeart/2005/8/layout/pyramid2"/>
    <dgm:cxn modelId="{05AECE6B-0EE3-4B6D-8F0C-F58420128266}" type="presOf" srcId="{D38D4F94-434E-47B8-A2BB-3CB3B9F679DC}" destId="{AC4FCC59-5FFC-4D69-8FAE-4459038C45E5}" srcOrd="0" destOrd="0" presId="urn:microsoft.com/office/officeart/2005/8/layout/pyramid2"/>
    <dgm:cxn modelId="{4E3BC04E-8592-490D-B389-09387F144966}" srcId="{42A8700D-8675-4F15-A4F9-C4F6F87A7674}" destId="{D38D4F94-434E-47B8-A2BB-3CB3B9F679DC}" srcOrd="4" destOrd="0" parTransId="{5F798643-3109-4961-BBFA-88333D9B4F6C}" sibTransId="{7667F46F-856D-4A4A-B29E-8C912BAFFB59}"/>
    <dgm:cxn modelId="{79E9A758-275E-4875-8478-39A1EB60DFA3}" type="presOf" srcId="{FEB80BCF-4699-4236-A6D3-6427350B10D8}" destId="{AD1B86BE-4271-425A-B5B9-FD8C5BEAC33B}" srcOrd="0" destOrd="0" presId="urn:microsoft.com/office/officeart/2005/8/layout/pyramid2"/>
    <dgm:cxn modelId="{2A4A4279-8782-4227-9DA0-BFA36E221AE0}" type="presOf" srcId="{42A8700D-8675-4F15-A4F9-C4F6F87A7674}" destId="{24721D91-7047-4348-8B30-D5C25B32409E}" srcOrd="0" destOrd="0" presId="urn:microsoft.com/office/officeart/2005/8/layout/pyramid2"/>
    <dgm:cxn modelId="{DC44ECA3-E533-4B50-9F6F-129AB4137401}" srcId="{42A8700D-8675-4F15-A4F9-C4F6F87A7674}" destId="{8B09D3A5-4E74-41CA-ACA3-FEDBDB14467C}" srcOrd="1" destOrd="0" parTransId="{AED1211F-F2F4-4BF5-A2E8-C0DC65B254F6}" sibTransId="{C9A12F95-807D-4079-86B0-DA3BA2701880}"/>
    <dgm:cxn modelId="{6FCC4FDC-3EDA-4BEE-A2CD-F756FF52A560}" type="presOf" srcId="{8B09D3A5-4E74-41CA-ACA3-FEDBDB14467C}" destId="{75D7DF6F-FF96-48F2-9A02-4956AF726CD4}" srcOrd="0" destOrd="0" presId="urn:microsoft.com/office/officeart/2005/8/layout/pyramid2"/>
    <dgm:cxn modelId="{7AB178E1-003C-4181-AA29-DBC185E2F1F9}" srcId="{42A8700D-8675-4F15-A4F9-C4F6F87A7674}" destId="{51B9221A-F3AC-42A5-8B42-5CA46481230A}" srcOrd="3" destOrd="0" parTransId="{27BB98D4-FD55-43AE-99D1-A7C4F69FB881}" sibTransId="{56B8F385-83A6-43FE-B30E-396B38F331B0}"/>
    <dgm:cxn modelId="{ABB77DE1-2C0E-4B58-A8CE-53D352C22A4D}" type="presOf" srcId="{51B9221A-F3AC-42A5-8B42-5CA46481230A}" destId="{147DE30D-F97A-48B9-92AF-61C5F03791BE}" srcOrd="0" destOrd="0" presId="urn:microsoft.com/office/officeart/2005/8/layout/pyramid2"/>
    <dgm:cxn modelId="{2FDAD5E6-CB1E-4211-898F-F5BD5CB82BB1}" srcId="{42A8700D-8675-4F15-A4F9-C4F6F87A7674}" destId="{FEB80BCF-4699-4236-A6D3-6427350B10D8}" srcOrd="2" destOrd="0" parTransId="{1DA85BA6-6EC7-4CFF-A5FE-73170CAD8347}" sibTransId="{6DC8E5D1-15DA-4818-BE9E-5165D486AB6E}"/>
    <dgm:cxn modelId="{51AF1F97-196C-483D-A516-DC50A731AFAC}" type="presParOf" srcId="{24721D91-7047-4348-8B30-D5C25B32409E}" destId="{4C57C8AE-94E9-4F34-AB2B-F48BC655662D}" srcOrd="0" destOrd="0" presId="urn:microsoft.com/office/officeart/2005/8/layout/pyramid2"/>
    <dgm:cxn modelId="{69973990-9A45-4117-B906-B01D8B70AF9A}" type="presParOf" srcId="{24721D91-7047-4348-8B30-D5C25B32409E}" destId="{5C7FC0B9-0C22-40DA-B78A-F4D0A492ED53}" srcOrd="1" destOrd="0" presId="urn:microsoft.com/office/officeart/2005/8/layout/pyramid2"/>
    <dgm:cxn modelId="{6B639C29-2FCF-4FF4-B0A5-197872A1AD0A}" type="presParOf" srcId="{5C7FC0B9-0C22-40DA-B78A-F4D0A492ED53}" destId="{17A5208A-B35C-4B52-B993-CA066B51D32F}" srcOrd="0" destOrd="0" presId="urn:microsoft.com/office/officeart/2005/8/layout/pyramid2"/>
    <dgm:cxn modelId="{D57BF69B-9619-4CDE-AB1A-EC76A17D93BB}" type="presParOf" srcId="{5C7FC0B9-0C22-40DA-B78A-F4D0A492ED53}" destId="{8ED3C008-5303-4EFA-B2EB-DA540EFFA3B9}" srcOrd="1" destOrd="0" presId="urn:microsoft.com/office/officeart/2005/8/layout/pyramid2"/>
    <dgm:cxn modelId="{877622F2-E95A-4591-9682-4FC597E115D0}" type="presParOf" srcId="{5C7FC0B9-0C22-40DA-B78A-F4D0A492ED53}" destId="{75D7DF6F-FF96-48F2-9A02-4956AF726CD4}" srcOrd="2" destOrd="0" presId="urn:microsoft.com/office/officeart/2005/8/layout/pyramid2"/>
    <dgm:cxn modelId="{85CAEC25-3884-4B49-AFAF-03E2E3270155}" type="presParOf" srcId="{5C7FC0B9-0C22-40DA-B78A-F4D0A492ED53}" destId="{B450560A-16FB-43FE-8B1B-A20EB02FBDEB}" srcOrd="3" destOrd="0" presId="urn:microsoft.com/office/officeart/2005/8/layout/pyramid2"/>
    <dgm:cxn modelId="{065DCA08-080A-4949-83D1-204592F7CB63}" type="presParOf" srcId="{5C7FC0B9-0C22-40DA-B78A-F4D0A492ED53}" destId="{AD1B86BE-4271-425A-B5B9-FD8C5BEAC33B}" srcOrd="4" destOrd="0" presId="urn:microsoft.com/office/officeart/2005/8/layout/pyramid2"/>
    <dgm:cxn modelId="{EF2E128B-C347-4FA5-80D7-DCE260433E3C}" type="presParOf" srcId="{5C7FC0B9-0C22-40DA-B78A-F4D0A492ED53}" destId="{2D85323D-1745-467E-81C1-0B4236A63359}" srcOrd="5" destOrd="0" presId="urn:microsoft.com/office/officeart/2005/8/layout/pyramid2"/>
    <dgm:cxn modelId="{99884106-727F-4CB4-8A50-E18490EA1A85}" type="presParOf" srcId="{5C7FC0B9-0C22-40DA-B78A-F4D0A492ED53}" destId="{147DE30D-F97A-48B9-92AF-61C5F03791BE}" srcOrd="6" destOrd="0" presId="urn:microsoft.com/office/officeart/2005/8/layout/pyramid2"/>
    <dgm:cxn modelId="{08BF04DB-DF9A-4C70-A942-CCD612E831DF}" type="presParOf" srcId="{5C7FC0B9-0C22-40DA-B78A-F4D0A492ED53}" destId="{BA8C715A-74EF-42FC-97B8-A765785B6242}" srcOrd="7" destOrd="0" presId="urn:microsoft.com/office/officeart/2005/8/layout/pyramid2"/>
    <dgm:cxn modelId="{5DCC05A7-0A0E-40E0-998D-F6607DFC1402}" type="presParOf" srcId="{5C7FC0B9-0C22-40DA-B78A-F4D0A492ED53}" destId="{AC4FCC59-5FFC-4D69-8FAE-4459038C45E5}" srcOrd="8" destOrd="0" presId="urn:microsoft.com/office/officeart/2005/8/layout/pyramid2"/>
    <dgm:cxn modelId="{99ECC868-FD83-4ADF-B8C3-998722B01B18}" type="presParOf" srcId="{5C7FC0B9-0C22-40DA-B78A-F4D0A492ED53}" destId="{6B78DE26-3E1F-43DC-B945-980C82C4A62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436EAD-2542-4CDA-A66B-74514D97980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D36393-6484-431D-B467-7B1B12440C6C}">
      <dgm:prSet phldrT="[Text]" phldr="0" custT="1"/>
      <dgm:spPr/>
      <dgm:t>
        <a:bodyPr/>
        <a:lstStyle/>
        <a:p>
          <a:r>
            <a:rPr lang="en-US" sz="2400" dirty="0"/>
            <a:t>Inflation Reduction Act</a:t>
          </a:r>
        </a:p>
      </dgm:t>
    </dgm:pt>
    <dgm:pt modelId="{7256A428-A816-4EC6-B756-8A267D7AC110}" type="parTrans" cxnId="{39A82FAE-40D0-41B8-A132-C00C7A600648}">
      <dgm:prSet/>
      <dgm:spPr/>
      <dgm:t>
        <a:bodyPr/>
        <a:lstStyle/>
        <a:p>
          <a:endParaRPr lang="en-US"/>
        </a:p>
      </dgm:t>
    </dgm:pt>
    <dgm:pt modelId="{0DEB2405-02CA-4715-877B-810598BA517B}" type="sibTrans" cxnId="{39A82FAE-40D0-41B8-A132-C00C7A600648}">
      <dgm:prSet/>
      <dgm:spPr/>
      <dgm:t>
        <a:bodyPr/>
        <a:lstStyle/>
        <a:p>
          <a:endParaRPr lang="en-US"/>
        </a:p>
      </dgm:t>
    </dgm:pt>
    <dgm:pt modelId="{AFFD4D23-3ECE-4FDE-B982-E90D5CA00C53}">
      <dgm:prSet phldrT="[Text]" phldr="0" custT="1"/>
      <dgm:spPr/>
      <dgm:t>
        <a:bodyPr/>
        <a:lstStyle/>
        <a:p>
          <a:pPr algn="l"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en-US" sz="2000" dirty="0"/>
            <a:t>IRA-style price controls projected to lower R&amp;D 45%, resulting in ~250 fewer medicines</a:t>
          </a:r>
        </a:p>
      </dgm:t>
    </dgm:pt>
    <dgm:pt modelId="{394E4440-7689-49A9-BFA7-16FEF1244E8D}" type="parTrans" cxnId="{0766C292-BCC0-4CF1-95A8-7C269EBF8B34}">
      <dgm:prSet/>
      <dgm:spPr/>
      <dgm:t>
        <a:bodyPr/>
        <a:lstStyle/>
        <a:p>
          <a:endParaRPr lang="en-US"/>
        </a:p>
      </dgm:t>
    </dgm:pt>
    <dgm:pt modelId="{689A1AAF-3E9F-485D-BE97-18A23C5407B2}" type="sibTrans" cxnId="{0766C292-BCC0-4CF1-95A8-7C269EBF8B34}">
      <dgm:prSet/>
      <dgm:spPr/>
      <dgm:t>
        <a:bodyPr/>
        <a:lstStyle/>
        <a:p>
          <a:endParaRPr lang="en-US"/>
        </a:p>
      </dgm:t>
    </dgm:pt>
    <dgm:pt modelId="{15B02E77-331B-4248-8178-03A22E0A28F0}">
      <dgm:prSet phldrT="[Text]" phldr="0" custT="1"/>
      <dgm:spPr/>
      <dgm:t>
        <a:bodyPr/>
        <a:lstStyle/>
        <a:p>
          <a:r>
            <a:rPr lang="en-US" sz="2400" dirty="0"/>
            <a:t>MFN Pricing</a:t>
          </a:r>
        </a:p>
      </dgm:t>
    </dgm:pt>
    <dgm:pt modelId="{C3C07347-20E0-48B0-9F8D-A60FE3F6097A}" type="parTrans" cxnId="{12D3A7BA-4164-47F4-AEA2-5659C7892372}">
      <dgm:prSet/>
      <dgm:spPr/>
      <dgm:t>
        <a:bodyPr/>
        <a:lstStyle/>
        <a:p>
          <a:endParaRPr lang="en-US"/>
        </a:p>
      </dgm:t>
    </dgm:pt>
    <dgm:pt modelId="{5DC48D27-8583-4725-86F5-72E74CDCD8CB}" type="sibTrans" cxnId="{12D3A7BA-4164-47F4-AEA2-5659C7892372}">
      <dgm:prSet/>
      <dgm:spPr/>
      <dgm:t>
        <a:bodyPr/>
        <a:lstStyle/>
        <a:p>
          <a:endParaRPr lang="en-US"/>
        </a:p>
      </dgm:t>
    </dgm:pt>
    <dgm:pt modelId="{CC37DD92-C67E-4A84-8E2A-8873A10B01BA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1C5A7C"/>
            </a:buClr>
            <a:buSzTx/>
            <a:buFont typeface="Wingdings" panose="05000000000000000000" pitchFamily="2" charset="2"/>
            <a:buChar char="§"/>
          </a:pPr>
          <a:r>
            <a:rPr lang="en-US" sz="200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Most Favored Nation would import other countries’ price controls.</a:t>
          </a:r>
        </a:p>
      </dgm:t>
    </dgm:pt>
    <dgm:pt modelId="{8536F6D1-CB0B-4915-A15B-45A1C8B042EA}" type="parTrans" cxnId="{D9834F82-B097-4A45-A1E8-749A5E36D252}">
      <dgm:prSet/>
      <dgm:spPr/>
      <dgm:t>
        <a:bodyPr/>
        <a:lstStyle/>
        <a:p>
          <a:endParaRPr lang="en-US"/>
        </a:p>
      </dgm:t>
    </dgm:pt>
    <dgm:pt modelId="{E3E76B60-44F8-457E-99C4-7BAE476D1B82}" type="sibTrans" cxnId="{D9834F82-B097-4A45-A1E8-749A5E36D252}">
      <dgm:prSet/>
      <dgm:spPr/>
      <dgm:t>
        <a:bodyPr/>
        <a:lstStyle/>
        <a:p>
          <a:endParaRPr lang="en-US"/>
        </a:p>
      </dgm:t>
    </dgm:pt>
    <dgm:pt modelId="{3CF95EC0-A411-453F-9BE2-17C8B7F944ED}">
      <dgm:prSet phldrT="[Text]" phldr="0" custT="1"/>
      <dgm:spPr/>
      <dgm:t>
        <a:bodyPr/>
        <a:lstStyle/>
        <a:p>
          <a:r>
            <a:rPr lang="en-US" sz="2400" dirty="0"/>
            <a:t>Pharma Tariffs</a:t>
          </a:r>
        </a:p>
      </dgm:t>
    </dgm:pt>
    <dgm:pt modelId="{E70FD9B8-2145-452B-BA88-15BBB6900575}" type="parTrans" cxnId="{F8F5F8F3-FA36-4492-A0E2-AEE06C81D567}">
      <dgm:prSet/>
      <dgm:spPr/>
      <dgm:t>
        <a:bodyPr/>
        <a:lstStyle/>
        <a:p>
          <a:endParaRPr lang="en-US"/>
        </a:p>
      </dgm:t>
    </dgm:pt>
    <dgm:pt modelId="{6EE32F02-68E7-4506-84C3-AA4CFFECDC92}" type="sibTrans" cxnId="{F8F5F8F3-FA36-4492-A0E2-AEE06C81D567}">
      <dgm:prSet/>
      <dgm:spPr/>
      <dgm:t>
        <a:bodyPr/>
        <a:lstStyle/>
        <a:p>
          <a:endParaRPr lang="en-US"/>
        </a:p>
      </dgm:t>
    </dgm:pt>
    <dgm:pt modelId="{4118BBE4-1E2F-46FC-89CB-6FA151F0CF85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1C5A7C"/>
            </a:buClr>
            <a:buSzTx/>
            <a:buFont typeface="Wingdings" panose="05000000000000000000" pitchFamily="2" charset="2"/>
            <a:buChar char="§"/>
          </a:pPr>
          <a:r>
            <a:rPr lang="en-US" sz="200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Proposed 100% tariff on brand-name drugs = </a:t>
          </a:r>
          <a:r>
            <a:rPr lang="en-US" sz="200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sym typeface="Wingdings" pitchFamily="2" charset="2"/>
            </a:rPr>
            <a:t>higher </a:t>
          </a:r>
          <a:r>
            <a:rPr lang="en-US" sz="200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prices for patients today and lower R&amp;D for tomorrow.</a:t>
          </a:r>
        </a:p>
      </dgm:t>
    </dgm:pt>
    <dgm:pt modelId="{DACBA5B6-3591-407B-8561-F5CED08D1B91}" type="parTrans" cxnId="{6D5C3E0D-DFCC-499C-850E-494A01912056}">
      <dgm:prSet/>
      <dgm:spPr/>
      <dgm:t>
        <a:bodyPr/>
        <a:lstStyle/>
        <a:p>
          <a:endParaRPr lang="en-US"/>
        </a:p>
      </dgm:t>
    </dgm:pt>
    <dgm:pt modelId="{D84CC524-DF6D-4CC9-B4AE-9DF71A1CD778}" type="sibTrans" cxnId="{6D5C3E0D-DFCC-499C-850E-494A01912056}">
      <dgm:prSet/>
      <dgm:spPr/>
      <dgm:t>
        <a:bodyPr/>
        <a:lstStyle/>
        <a:p>
          <a:endParaRPr lang="en-US"/>
        </a:p>
      </dgm:t>
    </dgm:pt>
    <dgm:pt modelId="{7ED10D36-0DA0-4868-97A4-FDF4DC8B19D3}">
      <dgm:prSet phldrT="[Text]" custT="1"/>
      <dgm:spPr/>
      <dgm:t>
        <a:bodyPr/>
        <a:lstStyle/>
        <a:p>
          <a:r>
            <a:rPr lang="en-US" sz="2400" dirty="0"/>
            <a:t>NIH Cuts</a:t>
          </a:r>
        </a:p>
      </dgm:t>
    </dgm:pt>
    <dgm:pt modelId="{340480A7-19BB-42FF-BB8A-88E7F3D1AB20}" type="parTrans" cxnId="{5B66FBDB-D73B-48F3-90A8-53A0362829DE}">
      <dgm:prSet/>
      <dgm:spPr/>
      <dgm:t>
        <a:bodyPr/>
        <a:lstStyle/>
        <a:p>
          <a:endParaRPr lang="en-US"/>
        </a:p>
      </dgm:t>
    </dgm:pt>
    <dgm:pt modelId="{2B4B093F-585C-4C33-A475-13CA71DB5CC4}" type="sibTrans" cxnId="{5B66FBDB-D73B-48F3-90A8-53A0362829DE}">
      <dgm:prSet/>
      <dgm:spPr/>
      <dgm:t>
        <a:bodyPr/>
        <a:lstStyle/>
        <a:p>
          <a:endParaRPr lang="en-US"/>
        </a:p>
      </dgm:t>
    </dgm:pt>
    <dgm:pt modelId="{B5A6C81B-7619-414A-BBB4-0C24316551CB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1C5A7C"/>
            </a:buClr>
            <a:buSzTx/>
            <a:buFont typeface="Wingdings" panose="05000000000000000000" pitchFamily="2" charset="2"/>
            <a:buChar char="§"/>
          </a:pPr>
          <a:r>
            <a:rPr lang="en-US" sz="200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Ongoing 10% NIH cut </a:t>
          </a:r>
          <a:r>
            <a:rPr lang="en-US" sz="200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sym typeface="Wingdings" pitchFamily="2" charset="2"/>
            </a:rPr>
            <a:t>=</a:t>
          </a:r>
          <a:r>
            <a:rPr lang="en-US" sz="200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two fewer drugs per year.</a:t>
          </a:r>
        </a:p>
      </dgm:t>
    </dgm:pt>
    <dgm:pt modelId="{95D2B8BC-1A06-4C94-A551-594AF4EB29F6}" type="parTrans" cxnId="{715AFBC2-2EBF-42E9-A3E8-0ED96EA2D610}">
      <dgm:prSet/>
      <dgm:spPr/>
      <dgm:t>
        <a:bodyPr/>
        <a:lstStyle/>
        <a:p>
          <a:endParaRPr lang="en-US"/>
        </a:p>
      </dgm:t>
    </dgm:pt>
    <dgm:pt modelId="{6D985A7C-698D-43A7-9897-0A17BBDAD545}" type="sibTrans" cxnId="{715AFBC2-2EBF-42E9-A3E8-0ED96EA2D610}">
      <dgm:prSet/>
      <dgm:spPr/>
      <dgm:t>
        <a:bodyPr/>
        <a:lstStyle/>
        <a:p>
          <a:endParaRPr lang="en-US"/>
        </a:p>
      </dgm:t>
    </dgm:pt>
    <dgm:pt modelId="{09807AD7-ED91-4DB3-B9E7-9177C16A8B0A}">
      <dgm:prSet phldrT="[Text]" custT="1"/>
      <dgm:spPr/>
      <dgm:t>
        <a:bodyPr/>
        <a:lstStyle/>
        <a:p>
          <a:r>
            <a:rPr lang="en-US" sz="2400" dirty="0"/>
            <a:t>March-in Rights</a:t>
          </a:r>
        </a:p>
      </dgm:t>
    </dgm:pt>
    <dgm:pt modelId="{23851815-6D47-4E5C-99ED-B9A43BFAE15D}" type="parTrans" cxnId="{A9E71F54-CCFF-41A0-959D-50E19E9E8B7F}">
      <dgm:prSet/>
      <dgm:spPr/>
      <dgm:t>
        <a:bodyPr/>
        <a:lstStyle/>
        <a:p>
          <a:endParaRPr lang="en-US"/>
        </a:p>
      </dgm:t>
    </dgm:pt>
    <dgm:pt modelId="{42E09AA4-9EED-4FB7-AC09-271FB51B4C67}" type="sibTrans" cxnId="{A9E71F54-CCFF-41A0-959D-50E19E9E8B7F}">
      <dgm:prSet/>
      <dgm:spPr/>
      <dgm:t>
        <a:bodyPr/>
        <a:lstStyle/>
        <a:p>
          <a:endParaRPr lang="en-US"/>
        </a:p>
      </dgm:t>
    </dgm:pt>
    <dgm:pt modelId="{56794CF6-6289-4D58-91AE-4A47EB436439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1C5A7C"/>
            </a:buClr>
            <a:buSzTx/>
            <a:buFont typeface="Wingdings" panose="05000000000000000000" pitchFamily="2" charset="2"/>
            <a:buChar char="§"/>
          </a:pPr>
          <a:r>
            <a:rPr lang="en-US" sz="200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Using Bayh-Dole march-in for price control would destroy public-private R&amp;D collaborations.</a:t>
          </a:r>
        </a:p>
      </dgm:t>
    </dgm:pt>
    <dgm:pt modelId="{0ED1A270-16B0-4D1F-B048-43D89A0E2847}" type="parTrans" cxnId="{5B48986C-B48E-45C6-B716-5A318D9FDEA9}">
      <dgm:prSet/>
      <dgm:spPr/>
      <dgm:t>
        <a:bodyPr/>
        <a:lstStyle/>
        <a:p>
          <a:endParaRPr lang="en-US"/>
        </a:p>
      </dgm:t>
    </dgm:pt>
    <dgm:pt modelId="{169AE95C-33F9-44D9-95C2-781F967D8F45}" type="sibTrans" cxnId="{5B48986C-B48E-45C6-B716-5A318D9FDEA9}">
      <dgm:prSet/>
      <dgm:spPr/>
      <dgm:t>
        <a:bodyPr/>
        <a:lstStyle/>
        <a:p>
          <a:endParaRPr lang="en-US"/>
        </a:p>
      </dgm:t>
    </dgm:pt>
    <dgm:pt modelId="{E75263D2-51B3-45A8-A9FA-786F3646043C}" type="pres">
      <dgm:prSet presAssocID="{BB436EAD-2542-4CDA-A66B-74514D979800}" presName="Name0" presStyleCnt="0">
        <dgm:presLayoutVars>
          <dgm:dir/>
          <dgm:animLvl val="lvl"/>
          <dgm:resizeHandles/>
        </dgm:presLayoutVars>
      </dgm:prSet>
      <dgm:spPr/>
    </dgm:pt>
    <dgm:pt modelId="{502A99B6-B101-4EF4-806A-BF845236F2B8}" type="pres">
      <dgm:prSet presAssocID="{29D36393-6484-431D-B467-7B1B12440C6C}" presName="linNode" presStyleCnt="0"/>
      <dgm:spPr/>
    </dgm:pt>
    <dgm:pt modelId="{BE4A393B-FF20-4C51-86FF-E3577BE81F5C}" type="pres">
      <dgm:prSet presAssocID="{29D36393-6484-431D-B467-7B1B12440C6C}" presName="parentShp" presStyleLbl="node1" presStyleIdx="0" presStyleCnt="5" custScaleX="86957">
        <dgm:presLayoutVars>
          <dgm:bulletEnabled val="1"/>
        </dgm:presLayoutVars>
      </dgm:prSet>
      <dgm:spPr/>
    </dgm:pt>
    <dgm:pt modelId="{11BA4497-7B3C-44DF-AA0F-AE71742999B9}" type="pres">
      <dgm:prSet presAssocID="{29D36393-6484-431D-B467-7B1B12440C6C}" presName="childShp" presStyleLbl="bgAccFollowNode1" presStyleIdx="0" presStyleCnt="5" custScaleX="107246">
        <dgm:presLayoutVars>
          <dgm:bulletEnabled val="1"/>
        </dgm:presLayoutVars>
      </dgm:prSet>
      <dgm:spPr/>
    </dgm:pt>
    <dgm:pt modelId="{10E9180F-9B12-4526-A56E-945651C9CB2C}" type="pres">
      <dgm:prSet presAssocID="{0DEB2405-02CA-4715-877B-810598BA517B}" presName="spacing" presStyleCnt="0"/>
      <dgm:spPr/>
    </dgm:pt>
    <dgm:pt modelId="{B332E18E-BDC9-4D14-8F6A-25F6B3706740}" type="pres">
      <dgm:prSet presAssocID="{15B02E77-331B-4248-8178-03A22E0A28F0}" presName="linNode" presStyleCnt="0"/>
      <dgm:spPr/>
    </dgm:pt>
    <dgm:pt modelId="{D039F472-B737-4C55-A94B-DFAAADCD67E0}" type="pres">
      <dgm:prSet presAssocID="{15B02E77-331B-4248-8178-03A22E0A28F0}" presName="parentShp" presStyleLbl="node1" presStyleIdx="1" presStyleCnt="5" custScaleX="86957">
        <dgm:presLayoutVars>
          <dgm:bulletEnabled val="1"/>
        </dgm:presLayoutVars>
      </dgm:prSet>
      <dgm:spPr/>
    </dgm:pt>
    <dgm:pt modelId="{B15AE099-AF08-4D04-AB7F-FF7CA3A5116D}" type="pres">
      <dgm:prSet presAssocID="{15B02E77-331B-4248-8178-03A22E0A28F0}" presName="childShp" presStyleLbl="bgAccFollowNode1" presStyleIdx="1" presStyleCnt="5" custScaleX="107246">
        <dgm:presLayoutVars>
          <dgm:bulletEnabled val="1"/>
        </dgm:presLayoutVars>
      </dgm:prSet>
      <dgm:spPr/>
    </dgm:pt>
    <dgm:pt modelId="{F2DC4E25-EE5F-4EF3-BEBF-AB4E27C39FFC}" type="pres">
      <dgm:prSet presAssocID="{5DC48D27-8583-4725-86F5-72E74CDCD8CB}" presName="spacing" presStyleCnt="0"/>
      <dgm:spPr/>
    </dgm:pt>
    <dgm:pt modelId="{1327AF97-CC91-4C24-B7D4-E8BEA81A8F62}" type="pres">
      <dgm:prSet presAssocID="{3CF95EC0-A411-453F-9BE2-17C8B7F944ED}" presName="linNode" presStyleCnt="0"/>
      <dgm:spPr/>
    </dgm:pt>
    <dgm:pt modelId="{56FB81C0-4E5A-4795-81C2-74ABC7D5AD66}" type="pres">
      <dgm:prSet presAssocID="{3CF95EC0-A411-453F-9BE2-17C8B7F944ED}" presName="parentShp" presStyleLbl="node1" presStyleIdx="2" presStyleCnt="5" custScaleX="86957">
        <dgm:presLayoutVars>
          <dgm:bulletEnabled val="1"/>
        </dgm:presLayoutVars>
      </dgm:prSet>
      <dgm:spPr/>
    </dgm:pt>
    <dgm:pt modelId="{D0030FA5-7343-4141-87F9-D09D21AFDAB9}" type="pres">
      <dgm:prSet presAssocID="{3CF95EC0-A411-453F-9BE2-17C8B7F944ED}" presName="childShp" presStyleLbl="bgAccFollowNode1" presStyleIdx="2" presStyleCnt="5" custScaleX="107246">
        <dgm:presLayoutVars>
          <dgm:bulletEnabled val="1"/>
        </dgm:presLayoutVars>
      </dgm:prSet>
      <dgm:spPr/>
    </dgm:pt>
    <dgm:pt modelId="{F86E9509-6F70-4DDE-AAA7-9AA1655D012D}" type="pres">
      <dgm:prSet presAssocID="{6EE32F02-68E7-4506-84C3-AA4CFFECDC92}" presName="spacing" presStyleCnt="0"/>
      <dgm:spPr/>
    </dgm:pt>
    <dgm:pt modelId="{2C608A67-54E8-4D6F-8A85-89E08F5F372B}" type="pres">
      <dgm:prSet presAssocID="{7ED10D36-0DA0-4868-97A4-FDF4DC8B19D3}" presName="linNode" presStyleCnt="0"/>
      <dgm:spPr/>
    </dgm:pt>
    <dgm:pt modelId="{5701166F-FE90-4276-AF5C-2FB63C2AEABE}" type="pres">
      <dgm:prSet presAssocID="{7ED10D36-0DA0-4868-97A4-FDF4DC8B19D3}" presName="parentShp" presStyleLbl="node1" presStyleIdx="3" presStyleCnt="5" custScaleX="86957">
        <dgm:presLayoutVars>
          <dgm:bulletEnabled val="1"/>
        </dgm:presLayoutVars>
      </dgm:prSet>
      <dgm:spPr/>
    </dgm:pt>
    <dgm:pt modelId="{8B58B6B9-061F-41CB-A594-F69D2974CA8A}" type="pres">
      <dgm:prSet presAssocID="{7ED10D36-0DA0-4868-97A4-FDF4DC8B19D3}" presName="childShp" presStyleLbl="bgAccFollowNode1" presStyleIdx="3" presStyleCnt="5" custScaleX="107246">
        <dgm:presLayoutVars>
          <dgm:bulletEnabled val="1"/>
        </dgm:presLayoutVars>
      </dgm:prSet>
      <dgm:spPr/>
    </dgm:pt>
    <dgm:pt modelId="{1E9FA459-DBD6-4E20-B584-923F1DABE57D}" type="pres">
      <dgm:prSet presAssocID="{2B4B093F-585C-4C33-A475-13CA71DB5CC4}" presName="spacing" presStyleCnt="0"/>
      <dgm:spPr/>
    </dgm:pt>
    <dgm:pt modelId="{3DBD97FB-9FA9-4E28-97EF-92952FE28ECA}" type="pres">
      <dgm:prSet presAssocID="{09807AD7-ED91-4DB3-B9E7-9177C16A8B0A}" presName="linNode" presStyleCnt="0"/>
      <dgm:spPr/>
    </dgm:pt>
    <dgm:pt modelId="{53646C69-5023-42E7-8B05-7FEDBDCD320F}" type="pres">
      <dgm:prSet presAssocID="{09807AD7-ED91-4DB3-B9E7-9177C16A8B0A}" presName="parentShp" presStyleLbl="node1" presStyleIdx="4" presStyleCnt="5" custScaleX="86957">
        <dgm:presLayoutVars>
          <dgm:bulletEnabled val="1"/>
        </dgm:presLayoutVars>
      </dgm:prSet>
      <dgm:spPr/>
    </dgm:pt>
    <dgm:pt modelId="{61FEC7CB-E4E6-4571-9AFF-749B3ED7AFCD}" type="pres">
      <dgm:prSet presAssocID="{09807AD7-ED91-4DB3-B9E7-9177C16A8B0A}" presName="childShp" presStyleLbl="bgAccFollowNode1" presStyleIdx="4" presStyleCnt="5" custScaleX="107246">
        <dgm:presLayoutVars>
          <dgm:bulletEnabled val="1"/>
        </dgm:presLayoutVars>
      </dgm:prSet>
      <dgm:spPr/>
    </dgm:pt>
  </dgm:ptLst>
  <dgm:cxnLst>
    <dgm:cxn modelId="{6D5C3E0D-DFCC-499C-850E-494A01912056}" srcId="{3CF95EC0-A411-453F-9BE2-17C8B7F944ED}" destId="{4118BBE4-1E2F-46FC-89CB-6FA151F0CF85}" srcOrd="0" destOrd="0" parTransId="{DACBA5B6-3591-407B-8561-F5CED08D1B91}" sibTransId="{D84CC524-DF6D-4CC9-B4AE-9DF71A1CD778}"/>
    <dgm:cxn modelId="{0C82A014-A07A-4935-A6FD-5BB37D6347DA}" type="presOf" srcId="{AFFD4D23-3ECE-4FDE-B982-E90D5CA00C53}" destId="{11BA4497-7B3C-44DF-AA0F-AE71742999B9}" srcOrd="0" destOrd="0" presId="urn:microsoft.com/office/officeart/2005/8/layout/vList6"/>
    <dgm:cxn modelId="{3B3D6120-2DCF-47AA-A317-44351F7FA776}" type="presOf" srcId="{CC37DD92-C67E-4A84-8E2A-8873A10B01BA}" destId="{B15AE099-AF08-4D04-AB7F-FF7CA3A5116D}" srcOrd="0" destOrd="0" presId="urn:microsoft.com/office/officeart/2005/8/layout/vList6"/>
    <dgm:cxn modelId="{5B48986C-B48E-45C6-B716-5A318D9FDEA9}" srcId="{09807AD7-ED91-4DB3-B9E7-9177C16A8B0A}" destId="{56794CF6-6289-4D58-91AE-4A47EB436439}" srcOrd="0" destOrd="0" parTransId="{0ED1A270-16B0-4D1F-B048-43D89A0E2847}" sibTransId="{169AE95C-33F9-44D9-95C2-781F967D8F45}"/>
    <dgm:cxn modelId="{BA2ECA4D-6ABF-4DFF-A671-8E395A8A9A0B}" type="presOf" srcId="{09807AD7-ED91-4DB3-B9E7-9177C16A8B0A}" destId="{53646C69-5023-42E7-8B05-7FEDBDCD320F}" srcOrd="0" destOrd="0" presId="urn:microsoft.com/office/officeart/2005/8/layout/vList6"/>
    <dgm:cxn modelId="{DB202F50-3AF3-43E3-876F-8E5E667EA149}" type="presOf" srcId="{B5A6C81B-7619-414A-BBB4-0C24316551CB}" destId="{8B58B6B9-061F-41CB-A594-F69D2974CA8A}" srcOrd="0" destOrd="0" presId="urn:microsoft.com/office/officeart/2005/8/layout/vList6"/>
    <dgm:cxn modelId="{A9E71F54-CCFF-41A0-959D-50E19E9E8B7F}" srcId="{BB436EAD-2542-4CDA-A66B-74514D979800}" destId="{09807AD7-ED91-4DB3-B9E7-9177C16A8B0A}" srcOrd="4" destOrd="0" parTransId="{23851815-6D47-4E5C-99ED-B9A43BFAE15D}" sibTransId="{42E09AA4-9EED-4FB7-AC09-271FB51B4C67}"/>
    <dgm:cxn modelId="{D9834F82-B097-4A45-A1E8-749A5E36D252}" srcId="{15B02E77-331B-4248-8178-03A22E0A28F0}" destId="{CC37DD92-C67E-4A84-8E2A-8873A10B01BA}" srcOrd="0" destOrd="0" parTransId="{8536F6D1-CB0B-4915-A15B-45A1C8B042EA}" sibTransId="{E3E76B60-44F8-457E-99C4-7BAE476D1B82}"/>
    <dgm:cxn modelId="{DE042785-1678-485A-92D3-C9D2B1964B63}" type="presOf" srcId="{4118BBE4-1E2F-46FC-89CB-6FA151F0CF85}" destId="{D0030FA5-7343-4141-87F9-D09D21AFDAB9}" srcOrd="0" destOrd="0" presId="urn:microsoft.com/office/officeart/2005/8/layout/vList6"/>
    <dgm:cxn modelId="{285EAB89-9A21-4677-AFBC-1E4C6A581A72}" type="presOf" srcId="{15B02E77-331B-4248-8178-03A22E0A28F0}" destId="{D039F472-B737-4C55-A94B-DFAAADCD67E0}" srcOrd="0" destOrd="0" presId="urn:microsoft.com/office/officeart/2005/8/layout/vList6"/>
    <dgm:cxn modelId="{D3408A8C-72F6-43FC-9BF2-09D134CB157E}" type="presOf" srcId="{7ED10D36-0DA0-4868-97A4-FDF4DC8B19D3}" destId="{5701166F-FE90-4276-AF5C-2FB63C2AEABE}" srcOrd="0" destOrd="0" presId="urn:microsoft.com/office/officeart/2005/8/layout/vList6"/>
    <dgm:cxn modelId="{0766C292-BCC0-4CF1-95A8-7C269EBF8B34}" srcId="{29D36393-6484-431D-B467-7B1B12440C6C}" destId="{AFFD4D23-3ECE-4FDE-B982-E90D5CA00C53}" srcOrd="0" destOrd="0" parTransId="{394E4440-7689-49A9-BFA7-16FEF1244E8D}" sibTransId="{689A1AAF-3E9F-485D-BE97-18A23C5407B2}"/>
    <dgm:cxn modelId="{39A82FAE-40D0-41B8-A132-C00C7A600648}" srcId="{BB436EAD-2542-4CDA-A66B-74514D979800}" destId="{29D36393-6484-431D-B467-7B1B12440C6C}" srcOrd="0" destOrd="0" parTransId="{7256A428-A816-4EC6-B756-8A267D7AC110}" sibTransId="{0DEB2405-02CA-4715-877B-810598BA517B}"/>
    <dgm:cxn modelId="{AD159EB7-2762-46E2-8910-37A563EDB739}" type="presOf" srcId="{56794CF6-6289-4D58-91AE-4A47EB436439}" destId="{61FEC7CB-E4E6-4571-9AFF-749B3ED7AFCD}" srcOrd="0" destOrd="0" presId="urn:microsoft.com/office/officeart/2005/8/layout/vList6"/>
    <dgm:cxn modelId="{12D3A7BA-4164-47F4-AEA2-5659C7892372}" srcId="{BB436EAD-2542-4CDA-A66B-74514D979800}" destId="{15B02E77-331B-4248-8178-03A22E0A28F0}" srcOrd="1" destOrd="0" parTransId="{C3C07347-20E0-48B0-9F8D-A60FE3F6097A}" sibTransId="{5DC48D27-8583-4725-86F5-72E74CDCD8CB}"/>
    <dgm:cxn modelId="{097678BF-B8B1-4774-9351-8CAF01506480}" type="presOf" srcId="{29D36393-6484-431D-B467-7B1B12440C6C}" destId="{BE4A393B-FF20-4C51-86FF-E3577BE81F5C}" srcOrd="0" destOrd="0" presId="urn:microsoft.com/office/officeart/2005/8/layout/vList6"/>
    <dgm:cxn modelId="{715AFBC2-2EBF-42E9-A3E8-0ED96EA2D610}" srcId="{7ED10D36-0DA0-4868-97A4-FDF4DC8B19D3}" destId="{B5A6C81B-7619-414A-BBB4-0C24316551CB}" srcOrd="0" destOrd="0" parTransId="{95D2B8BC-1A06-4C94-A551-594AF4EB29F6}" sibTransId="{6D985A7C-698D-43A7-9897-0A17BBDAD545}"/>
    <dgm:cxn modelId="{6640ADCE-931E-4036-B152-2E84C27DB44A}" type="presOf" srcId="{3CF95EC0-A411-453F-9BE2-17C8B7F944ED}" destId="{56FB81C0-4E5A-4795-81C2-74ABC7D5AD66}" srcOrd="0" destOrd="0" presId="urn:microsoft.com/office/officeart/2005/8/layout/vList6"/>
    <dgm:cxn modelId="{B6185ED5-5ADC-49B2-B570-CF70310B4DE4}" type="presOf" srcId="{BB436EAD-2542-4CDA-A66B-74514D979800}" destId="{E75263D2-51B3-45A8-A9FA-786F3646043C}" srcOrd="0" destOrd="0" presId="urn:microsoft.com/office/officeart/2005/8/layout/vList6"/>
    <dgm:cxn modelId="{5B66FBDB-D73B-48F3-90A8-53A0362829DE}" srcId="{BB436EAD-2542-4CDA-A66B-74514D979800}" destId="{7ED10D36-0DA0-4868-97A4-FDF4DC8B19D3}" srcOrd="3" destOrd="0" parTransId="{340480A7-19BB-42FF-BB8A-88E7F3D1AB20}" sibTransId="{2B4B093F-585C-4C33-A475-13CA71DB5CC4}"/>
    <dgm:cxn modelId="{F8F5F8F3-FA36-4492-A0E2-AEE06C81D567}" srcId="{BB436EAD-2542-4CDA-A66B-74514D979800}" destId="{3CF95EC0-A411-453F-9BE2-17C8B7F944ED}" srcOrd="2" destOrd="0" parTransId="{E70FD9B8-2145-452B-BA88-15BBB6900575}" sibTransId="{6EE32F02-68E7-4506-84C3-AA4CFFECDC92}"/>
    <dgm:cxn modelId="{6AEEA85E-4A85-4BF9-830B-963C286A985E}" type="presParOf" srcId="{E75263D2-51B3-45A8-A9FA-786F3646043C}" destId="{502A99B6-B101-4EF4-806A-BF845236F2B8}" srcOrd="0" destOrd="0" presId="urn:microsoft.com/office/officeart/2005/8/layout/vList6"/>
    <dgm:cxn modelId="{A905BA84-702B-44FC-9620-196876E4A036}" type="presParOf" srcId="{502A99B6-B101-4EF4-806A-BF845236F2B8}" destId="{BE4A393B-FF20-4C51-86FF-E3577BE81F5C}" srcOrd="0" destOrd="0" presId="urn:microsoft.com/office/officeart/2005/8/layout/vList6"/>
    <dgm:cxn modelId="{29145A6A-4FEA-4D01-A72C-73F0A3D0B67F}" type="presParOf" srcId="{502A99B6-B101-4EF4-806A-BF845236F2B8}" destId="{11BA4497-7B3C-44DF-AA0F-AE71742999B9}" srcOrd="1" destOrd="0" presId="urn:microsoft.com/office/officeart/2005/8/layout/vList6"/>
    <dgm:cxn modelId="{67C12DDE-E5AC-44A9-A8BA-53FAD03F6DC9}" type="presParOf" srcId="{E75263D2-51B3-45A8-A9FA-786F3646043C}" destId="{10E9180F-9B12-4526-A56E-945651C9CB2C}" srcOrd="1" destOrd="0" presId="urn:microsoft.com/office/officeart/2005/8/layout/vList6"/>
    <dgm:cxn modelId="{86842F3F-387E-49CA-A12D-1CCA5EF2C6C1}" type="presParOf" srcId="{E75263D2-51B3-45A8-A9FA-786F3646043C}" destId="{B332E18E-BDC9-4D14-8F6A-25F6B3706740}" srcOrd="2" destOrd="0" presId="urn:microsoft.com/office/officeart/2005/8/layout/vList6"/>
    <dgm:cxn modelId="{557E61E5-C499-486B-891A-B497FCD6F5BC}" type="presParOf" srcId="{B332E18E-BDC9-4D14-8F6A-25F6B3706740}" destId="{D039F472-B737-4C55-A94B-DFAAADCD67E0}" srcOrd="0" destOrd="0" presId="urn:microsoft.com/office/officeart/2005/8/layout/vList6"/>
    <dgm:cxn modelId="{493A5BC0-4B73-42E1-A0E9-BC725E3471A8}" type="presParOf" srcId="{B332E18E-BDC9-4D14-8F6A-25F6B3706740}" destId="{B15AE099-AF08-4D04-AB7F-FF7CA3A5116D}" srcOrd="1" destOrd="0" presId="urn:microsoft.com/office/officeart/2005/8/layout/vList6"/>
    <dgm:cxn modelId="{328561A8-63A2-4756-AB19-8098DE60F429}" type="presParOf" srcId="{E75263D2-51B3-45A8-A9FA-786F3646043C}" destId="{F2DC4E25-EE5F-4EF3-BEBF-AB4E27C39FFC}" srcOrd="3" destOrd="0" presId="urn:microsoft.com/office/officeart/2005/8/layout/vList6"/>
    <dgm:cxn modelId="{A4D77674-3AF7-4222-8054-A3EB39349F90}" type="presParOf" srcId="{E75263D2-51B3-45A8-A9FA-786F3646043C}" destId="{1327AF97-CC91-4C24-B7D4-E8BEA81A8F62}" srcOrd="4" destOrd="0" presId="urn:microsoft.com/office/officeart/2005/8/layout/vList6"/>
    <dgm:cxn modelId="{187937B2-9224-4465-94A5-F1D6B1C992B5}" type="presParOf" srcId="{1327AF97-CC91-4C24-B7D4-E8BEA81A8F62}" destId="{56FB81C0-4E5A-4795-81C2-74ABC7D5AD66}" srcOrd="0" destOrd="0" presId="urn:microsoft.com/office/officeart/2005/8/layout/vList6"/>
    <dgm:cxn modelId="{92F99294-CF3E-46F9-8C33-58D9D80DB08B}" type="presParOf" srcId="{1327AF97-CC91-4C24-B7D4-E8BEA81A8F62}" destId="{D0030FA5-7343-4141-87F9-D09D21AFDAB9}" srcOrd="1" destOrd="0" presId="urn:microsoft.com/office/officeart/2005/8/layout/vList6"/>
    <dgm:cxn modelId="{3D704886-EC81-4841-9343-32D3D04E6B73}" type="presParOf" srcId="{E75263D2-51B3-45A8-A9FA-786F3646043C}" destId="{F86E9509-6F70-4DDE-AAA7-9AA1655D012D}" srcOrd="5" destOrd="0" presId="urn:microsoft.com/office/officeart/2005/8/layout/vList6"/>
    <dgm:cxn modelId="{97D19BC7-0574-4C15-9DC9-2A4AE4BCE9DB}" type="presParOf" srcId="{E75263D2-51B3-45A8-A9FA-786F3646043C}" destId="{2C608A67-54E8-4D6F-8A85-89E08F5F372B}" srcOrd="6" destOrd="0" presId="urn:microsoft.com/office/officeart/2005/8/layout/vList6"/>
    <dgm:cxn modelId="{B5319BF2-A814-49A8-9111-BF840D6A33C1}" type="presParOf" srcId="{2C608A67-54E8-4D6F-8A85-89E08F5F372B}" destId="{5701166F-FE90-4276-AF5C-2FB63C2AEABE}" srcOrd="0" destOrd="0" presId="urn:microsoft.com/office/officeart/2005/8/layout/vList6"/>
    <dgm:cxn modelId="{BF1FEFB6-A23A-4DA5-9108-D32029A94742}" type="presParOf" srcId="{2C608A67-54E8-4D6F-8A85-89E08F5F372B}" destId="{8B58B6B9-061F-41CB-A594-F69D2974CA8A}" srcOrd="1" destOrd="0" presId="urn:microsoft.com/office/officeart/2005/8/layout/vList6"/>
    <dgm:cxn modelId="{695DC1A3-46CB-49D8-A903-475A899D5E3E}" type="presParOf" srcId="{E75263D2-51B3-45A8-A9FA-786F3646043C}" destId="{1E9FA459-DBD6-4E20-B584-923F1DABE57D}" srcOrd="7" destOrd="0" presId="urn:microsoft.com/office/officeart/2005/8/layout/vList6"/>
    <dgm:cxn modelId="{6C5FB3E2-F25D-479C-BF2B-EA0539AA3252}" type="presParOf" srcId="{E75263D2-51B3-45A8-A9FA-786F3646043C}" destId="{3DBD97FB-9FA9-4E28-97EF-92952FE28ECA}" srcOrd="8" destOrd="0" presId="urn:microsoft.com/office/officeart/2005/8/layout/vList6"/>
    <dgm:cxn modelId="{6E75F084-EE0D-437D-B92B-0CA87B52B044}" type="presParOf" srcId="{3DBD97FB-9FA9-4E28-97EF-92952FE28ECA}" destId="{53646C69-5023-42E7-8B05-7FEDBDCD320F}" srcOrd="0" destOrd="0" presId="urn:microsoft.com/office/officeart/2005/8/layout/vList6"/>
    <dgm:cxn modelId="{D0C620B8-6B25-455B-9991-5921393ACF16}" type="presParOf" srcId="{3DBD97FB-9FA9-4E28-97EF-92952FE28ECA}" destId="{61FEC7CB-E4E6-4571-9AFF-749B3ED7AFC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984C09-2110-4F61-9469-DB28420DBB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75AC96-86F8-4CB7-81C9-842B30D56478}">
      <dgm:prSet phldrT="[Text]" phldr="0" custT="1"/>
      <dgm:spPr/>
      <dgm:t>
        <a:bodyPr/>
        <a:lstStyle/>
        <a:p>
          <a:r>
            <a:rPr lang="en-US" sz="2800" dirty="0"/>
            <a:t>EU Policies</a:t>
          </a:r>
        </a:p>
      </dgm:t>
    </dgm:pt>
    <dgm:pt modelId="{6A552FF9-927E-4669-8E1A-27C8DF32BD06}" type="parTrans" cxnId="{402D1C49-7D14-455B-8F71-BF0EC955625B}">
      <dgm:prSet/>
      <dgm:spPr/>
      <dgm:t>
        <a:bodyPr/>
        <a:lstStyle/>
        <a:p>
          <a:endParaRPr lang="en-US"/>
        </a:p>
      </dgm:t>
    </dgm:pt>
    <dgm:pt modelId="{3E887654-641D-4FED-8662-D421B36ED236}" type="sibTrans" cxnId="{402D1C49-7D14-455B-8F71-BF0EC955625B}">
      <dgm:prSet/>
      <dgm:spPr/>
      <dgm:t>
        <a:bodyPr/>
        <a:lstStyle/>
        <a:p>
          <a:endParaRPr lang="en-US"/>
        </a:p>
      </dgm:t>
    </dgm:pt>
    <dgm:pt modelId="{71884AF2-7B66-4045-8845-038DE6A5DFE2}">
      <dgm:prSet phldrT="[Text]"/>
      <dgm:spPr/>
      <dgm:t>
        <a:bodyPr/>
        <a:lstStyle/>
        <a:p>
          <a:pPr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en-US" b="1" dirty="0"/>
            <a:t>EU Competitiveness Compass:</a:t>
          </a:r>
          <a:r>
            <a:rPr lang="en-US" dirty="0"/>
            <a:t> Prioritize biopharma to close innovation gap.</a:t>
          </a:r>
        </a:p>
      </dgm:t>
    </dgm:pt>
    <dgm:pt modelId="{45738878-44F2-4AB6-AF5F-E914C85C8DE5}" type="parTrans" cxnId="{982B08F3-4BB5-4D82-99A8-E9BE3D2219FC}">
      <dgm:prSet/>
      <dgm:spPr/>
      <dgm:t>
        <a:bodyPr/>
        <a:lstStyle/>
        <a:p>
          <a:endParaRPr lang="en-US"/>
        </a:p>
      </dgm:t>
    </dgm:pt>
    <dgm:pt modelId="{9903FF30-B7CB-4D05-8504-6C75E6940B18}" type="sibTrans" cxnId="{982B08F3-4BB5-4D82-99A8-E9BE3D2219FC}">
      <dgm:prSet/>
      <dgm:spPr/>
      <dgm:t>
        <a:bodyPr/>
        <a:lstStyle/>
        <a:p>
          <a:endParaRPr lang="en-US"/>
        </a:p>
      </dgm:t>
    </dgm:pt>
    <dgm:pt modelId="{1F98EB98-B49C-41D1-9E02-FD8CA257CDD2}">
      <dgm:prSet phldrT="[Text]" phldr="0" custT="1"/>
      <dgm:spPr/>
      <dgm:t>
        <a:bodyPr/>
        <a:lstStyle/>
        <a:p>
          <a:r>
            <a:rPr lang="en-US" sz="2800" dirty="0"/>
            <a:t>National Efforts</a:t>
          </a:r>
        </a:p>
      </dgm:t>
    </dgm:pt>
    <dgm:pt modelId="{0E75C7E5-E990-4B98-B11D-EEBD7CAA3B40}" type="parTrans" cxnId="{B4AA0BC3-5EAC-4761-A1B6-11C10E09D752}">
      <dgm:prSet/>
      <dgm:spPr/>
      <dgm:t>
        <a:bodyPr/>
        <a:lstStyle/>
        <a:p>
          <a:endParaRPr lang="en-US"/>
        </a:p>
      </dgm:t>
    </dgm:pt>
    <dgm:pt modelId="{249FEBCC-7CB3-4037-9A81-BCC63F5B7F75}" type="sibTrans" cxnId="{B4AA0BC3-5EAC-4761-A1B6-11C10E09D752}">
      <dgm:prSet/>
      <dgm:spPr/>
      <dgm:t>
        <a:bodyPr/>
        <a:lstStyle/>
        <a:p>
          <a:endParaRPr lang="en-US"/>
        </a:p>
      </dgm:t>
    </dgm:pt>
    <dgm:pt modelId="{E2149DC7-6F6A-4E1C-AD4B-A18DFBC1CB2C}">
      <dgm:prSet phldrT="[Text]"/>
      <dgm:spPr/>
      <dgm:t>
        <a:bodyPr/>
        <a:lstStyle/>
        <a:p>
          <a:pPr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en-US" b="1" dirty="0"/>
            <a:t>Germany:</a:t>
          </a:r>
          <a:r>
            <a:rPr lang="en-US" dirty="0"/>
            <a:t> Future Research &amp; Innovation Strategy; Medical Research Act (2024); National Bioeconomy Strategy.</a:t>
          </a:r>
        </a:p>
      </dgm:t>
    </dgm:pt>
    <dgm:pt modelId="{1FC7698E-4D4F-411F-8F74-A1EDF1F67AF1}" type="parTrans" cxnId="{0D442BBA-16D9-43D0-AFDD-02202AF3DD76}">
      <dgm:prSet/>
      <dgm:spPr/>
      <dgm:t>
        <a:bodyPr/>
        <a:lstStyle/>
        <a:p>
          <a:endParaRPr lang="en-US"/>
        </a:p>
      </dgm:t>
    </dgm:pt>
    <dgm:pt modelId="{4CE8993B-5D58-448C-838B-6B8F95A757D7}" type="sibTrans" cxnId="{0D442BBA-16D9-43D0-AFDD-02202AF3DD76}">
      <dgm:prSet/>
      <dgm:spPr/>
      <dgm:t>
        <a:bodyPr/>
        <a:lstStyle/>
        <a:p>
          <a:endParaRPr lang="en-US"/>
        </a:p>
      </dgm:t>
    </dgm:pt>
    <dgm:pt modelId="{865B94B0-585D-4714-AC01-F4438A2AC5C6}">
      <dgm:prSet/>
      <dgm:spPr/>
      <dgm:t>
        <a:bodyPr/>
        <a:lstStyle/>
        <a:p>
          <a:pPr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en-US" b="1" dirty="0"/>
            <a:t>Proposed EU Biotech Act:</a:t>
          </a:r>
          <a:r>
            <a:rPr lang="en-US" dirty="0"/>
            <a:t> Faster market access, harmonized IP rules, multi-country clinical trial funding.</a:t>
          </a:r>
        </a:p>
      </dgm:t>
    </dgm:pt>
    <dgm:pt modelId="{47A4A138-E6D3-4F94-A21E-5870C7886FA4}" type="parTrans" cxnId="{5B64CED8-A9F0-43BA-84E8-C21A07047B25}">
      <dgm:prSet/>
      <dgm:spPr/>
      <dgm:t>
        <a:bodyPr/>
        <a:lstStyle/>
        <a:p>
          <a:endParaRPr lang="en-US"/>
        </a:p>
      </dgm:t>
    </dgm:pt>
    <dgm:pt modelId="{ADAA0A66-F392-4D0C-9308-2DC48F46AF9F}" type="sibTrans" cxnId="{5B64CED8-A9F0-43BA-84E8-C21A07047B25}">
      <dgm:prSet/>
      <dgm:spPr/>
      <dgm:t>
        <a:bodyPr/>
        <a:lstStyle/>
        <a:p>
          <a:endParaRPr lang="en-US"/>
        </a:p>
      </dgm:t>
    </dgm:pt>
    <dgm:pt modelId="{6EC8206E-6CB8-4607-A89E-55BC06736483}">
      <dgm:prSet/>
      <dgm:spPr/>
      <dgm:t>
        <a:bodyPr/>
        <a:lstStyle/>
        <a:p>
          <a:pPr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en-US" b="1" dirty="0"/>
            <a:t>France:</a:t>
          </a:r>
          <a:r>
            <a:rPr lang="en-US" dirty="0"/>
            <a:t> Health Innovation 2030 (€7B); “Choose France for Science.”</a:t>
          </a:r>
        </a:p>
      </dgm:t>
    </dgm:pt>
    <dgm:pt modelId="{D896737A-BADF-4D39-992D-9016CBAAE1D9}" type="parTrans" cxnId="{88E90FCD-5AD9-4505-B03C-CF93858D66E4}">
      <dgm:prSet/>
      <dgm:spPr/>
      <dgm:t>
        <a:bodyPr/>
        <a:lstStyle/>
        <a:p>
          <a:endParaRPr lang="en-US"/>
        </a:p>
      </dgm:t>
    </dgm:pt>
    <dgm:pt modelId="{D078F773-CF22-48CC-8C79-FBAB2817CAF9}" type="sibTrans" cxnId="{88E90FCD-5AD9-4505-B03C-CF93858D66E4}">
      <dgm:prSet/>
      <dgm:spPr/>
      <dgm:t>
        <a:bodyPr/>
        <a:lstStyle/>
        <a:p>
          <a:endParaRPr lang="en-US"/>
        </a:p>
      </dgm:t>
    </dgm:pt>
    <dgm:pt modelId="{2A5D0CE7-4ED3-43C1-957A-02EBEBC28882}">
      <dgm:prSet/>
      <dgm:spPr/>
      <dgm:t>
        <a:bodyPr/>
        <a:lstStyle/>
        <a:p>
          <a:pPr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en-US" b="1" dirty="0"/>
            <a:t>UK, Sweden, Ireland, Netherlands:</a:t>
          </a:r>
          <a:r>
            <a:rPr lang="en-US" dirty="0"/>
            <a:t> National life sciences strategies talent attraction programs, R&amp;D tax credits.</a:t>
          </a:r>
        </a:p>
      </dgm:t>
    </dgm:pt>
    <dgm:pt modelId="{1EC4334F-61EC-4FBB-9BB4-3CD740B68E4C}" type="parTrans" cxnId="{7B76EFE6-1169-4859-9FD0-DF731F268AC8}">
      <dgm:prSet/>
      <dgm:spPr/>
      <dgm:t>
        <a:bodyPr/>
        <a:lstStyle/>
        <a:p>
          <a:endParaRPr lang="en-US"/>
        </a:p>
      </dgm:t>
    </dgm:pt>
    <dgm:pt modelId="{F0A36A63-1457-47B1-9410-C79F43B1E8A4}" type="sibTrans" cxnId="{7B76EFE6-1169-4859-9FD0-DF731F268AC8}">
      <dgm:prSet/>
      <dgm:spPr/>
      <dgm:t>
        <a:bodyPr/>
        <a:lstStyle/>
        <a:p>
          <a:endParaRPr lang="en-US"/>
        </a:p>
      </dgm:t>
    </dgm:pt>
    <dgm:pt modelId="{32C2087D-2197-4C91-8A91-CB147A375EB1}" type="pres">
      <dgm:prSet presAssocID="{32984C09-2110-4F61-9469-DB28420DBB88}" presName="linear" presStyleCnt="0">
        <dgm:presLayoutVars>
          <dgm:animLvl val="lvl"/>
          <dgm:resizeHandles val="exact"/>
        </dgm:presLayoutVars>
      </dgm:prSet>
      <dgm:spPr/>
    </dgm:pt>
    <dgm:pt modelId="{9B8985F1-551E-4B3E-A9D8-F4EF22B0AE77}" type="pres">
      <dgm:prSet presAssocID="{E475AC96-86F8-4CB7-81C9-842B30D564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B691821-BBE0-4AC8-959C-AAA3221632A3}" type="pres">
      <dgm:prSet presAssocID="{E475AC96-86F8-4CB7-81C9-842B30D56478}" presName="childText" presStyleLbl="revTx" presStyleIdx="0" presStyleCnt="2">
        <dgm:presLayoutVars>
          <dgm:bulletEnabled val="1"/>
        </dgm:presLayoutVars>
      </dgm:prSet>
      <dgm:spPr/>
    </dgm:pt>
    <dgm:pt modelId="{0B6EC9FD-AF1C-4BFF-9215-CA242DE428D4}" type="pres">
      <dgm:prSet presAssocID="{1F98EB98-B49C-41D1-9E02-FD8CA257CDD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5EFD6F4-AF2B-4B15-B212-7D643624DC84}" type="pres">
      <dgm:prSet presAssocID="{1F98EB98-B49C-41D1-9E02-FD8CA257CDD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CB41E1C-E0D3-453C-B810-AF2E172BF5CD}" type="presOf" srcId="{E475AC96-86F8-4CB7-81C9-842B30D56478}" destId="{9B8985F1-551E-4B3E-A9D8-F4EF22B0AE77}" srcOrd="0" destOrd="0" presId="urn:microsoft.com/office/officeart/2005/8/layout/vList2"/>
    <dgm:cxn modelId="{2DA22626-775B-4607-B796-47BE1C94E396}" type="presOf" srcId="{32984C09-2110-4F61-9469-DB28420DBB88}" destId="{32C2087D-2197-4C91-8A91-CB147A375EB1}" srcOrd="0" destOrd="0" presId="urn:microsoft.com/office/officeart/2005/8/layout/vList2"/>
    <dgm:cxn modelId="{AB61D333-48D7-4A30-8400-A73025F5B101}" type="presOf" srcId="{2A5D0CE7-4ED3-43C1-957A-02EBEBC28882}" destId="{95EFD6F4-AF2B-4B15-B212-7D643624DC84}" srcOrd="0" destOrd="2" presId="urn:microsoft.com/office/officeart/2005/8/layout/vList2"/>
    <dgm:cxn modelId="{C046FA41-BC2F-4938-937C-3C1A1ED2B68E}" type="presOf" srcId="{71884AF2-7B66-4045-8845-038DE6A5DFE2}" destId="{6B691821-BBE0-4AC8-959C-AAA3221632A3}" srcOrd="0" destOrd="0" presId="urn:microsoft.com/office/officeart/2005/8/layout/vList2"/>
    <dgm:cxn modelId="{402D1C49-7D14-455B-8F71-BF0EC955625B}" srcId="{32984C09-2110-4F61-9469-DB28420DBB88}" destId="{E475AC96-86F8-4CB7-81C9-842B30D56478}" srcOrd="0" destOrd="0" parTransId="{6A552FF9-927E-4669-8E1A-27C8DF32BD06}" sibTransId="{3E887654-641D-4FED-8662-D421B36ED236}"/>
    <dgm:cxn modelId="{A3E04385-4212-4CC0-B4D1-80FC76DB4652}" type="presOf" srcId="{1F98EB98-B49C-41D1-9E02-FD8CA257CDD2}" destId="{0B6EC9FD-AF1C-4BFF-9215-CA242DE428D4}" srcOrd="0" destOrd="0" presId="urn:microsoft.com/office/officeart/2005/8/layout/vList2"/>
    <dgm:cxn modelId="{0D442BBA-16D9-43D0-AFDD-02202AF3DD76}" srcId="{1F98EB98-B49C-41D1-9E02-FD8CA257CDD2}" destId="{E2149DC7-6F6A-4E1C-AD4B-A18DFBC1CB2C}" srcOrd="0" destOrd="0" parTransId="{1FC7698E-4D4F-411F-8F74-A1EDF1F67AF1}" sibTransId="{4CE8993B-5D58-448C-838B-6B8F95A757D7}"/>
    <dgm:cxn modelId="{B4AA0BC3-5EAC-4761-A1B6-11C10E09D752}" srcId="{32984C09-2110-4F61-9469-DB28420DBB88}" destId="{1F98EB98-B49C-41D1-9E02-FD8CA257CDD2}" srcOrd="1" destOrd="0" parTransId="{0E75C7E5-E990-4B98-B11D-EEBD7CAA3B40}" sibTransId="{249FEBCC-7CB3-4037-9A81-BCC63F5B7F75}"/>
    <dgm:cxn modelId="{88E90FCD-5AD9-4505-B03C-CF93858D66E4}" srcId="{1F98EB98-B49C-41D1-9E02-FD8CA257CDD2}" destId="{6EC8206E-6CB8-4607-A89E-55BC06736483}" srcOrd="1" destOrd="0" parTransId="{D896737A-BADF-4D39-992D-9016CBAAE1D9}" sibTransId="{D078F773-CF22-48CC-8C79-FBAB2817CAF9}"/>
    <dgm:cxn modelId="{926929CF-467E-46C4-94D4-6D9C21EA49AD}" type="presOf" srcId="{865B94B0-585D-4714-AC01-F4438A2AC5C6}" destId="{6B691821-BBE0-4AC8-959C-AAA3221632A3}" srcOrd="0" destOrd="1" presId="urn:microsoft.com/office/officeart/2005/8/layout/vList2"/>
    <dgm:cxn modelId="{D6CA93D6-E601-41B6-AD33-77404D19599F}" type="presOf" srcId="{E2149DC7-6F6A-4E1C-AD4B-A18DFBC1CB2C}" destId="{95EFD6F4-AF2B-4B15-B212-7D643624DC84}" srcOrd="0" destOrd="0" presId="urn:microsoft.com/office/officeart/2005/8/layout/vList2"/>
    <dgm:cxn modelId="{5B64CED8-A9F0-43BA-84E8-C21A07047B25}" srcId="{E475AC96-86F8-4CB7-81C9-842B30D56478}" destId="{865B94B0-585D-4714-AC01-F4438A2AC5C6}" srcOrd="1" destOrd="0" parTransId="{47A4A138-E6D3-4F94-A21E-5870C7886FA4}" sibTransId="{ADAA0A66-F392-4D0C-9308-2DC48F46AF9F}"/>
    <dgm:cxn modelId="{4B19D4D9-626F-49BF-AD87-18BC0C8B7989}" type="presOf" srcId="{6EC8206E-6CB8-4607-A89E-55BC06736483}" destId="{95EFD6F4-AF2B-4B15-B212-7D643624DC84}" srcOrd="0" destOrd="1" presId="urn:microsoft.com/office/officeart/2005/8/layout/vList2"/>
    <dgm:cxn modelId="{7B76EFE6-1169-4859-9FD0-DF731F268AC8}" srcId="{1F98EB98-B49C-41D1-9E02-FD8CA257CDD2}" destId="{2A5D0CE7-4ED3-43C1-957A-02EBEBC28882}" srcOrd="2" destOrd="0" parTransId="{1EC4334F-61EC-4FBB-9BB4-3CD740B68E4C}" sibTransId="{F0A36A63-1457-47B1-9410-C79F43B1E8A4}"/>
    <dgm:cxn modelId="{982B08F3-4BB5-4D82-99A8-E9BE3D2219FC}" srcId="{E475AC96-86F8-4CB7-81C9-842B30D56478}" destId="{71884AF2-7B66-4045-8845-038DE6A5DFE2}" srcOrd="0" destOrd="0" parTransId="{45738878-44F2-4AB6-AF5F-E914C85C8DE5}" sibTransId="{9903FF30-B7CB-4D05-8504-6C75E6940B18}"/>
    <dgm:cxn modelId="{3A8F8BDD-D05D-42EF-AF84-5C1D477093B5}" type="presParOf" srcId="{32C2087D-2197-4C91-8A91-CB147A375EB1}" destId="{9B8985F1-551E-4B3E-A9D8-F4EF22B0AE77}" srcOrd="0" destOrd="0" presId="urn:microsoft.com/office/officeart/2005/8/layout/vList2"/>
    <dgm:cxn modelId="{6F9E9583-8AEE-491E-90DB-3DB0C1F88DFC}" type="presParOf" srcId="{32C2087D-2197-4C91-8A91-CB147A375EB1}" destId="{6B691821-BBE0-4AC8-959C-AAA3221632A3}" srcOrd="1" destOrd="0" presId="urn:microsoft.com/office/officeart/2005/8/layout/vList2"/>
    <dgm:cxn modelId="{046FF5E9-4B67-4A5B-9C00-CE71938C6455}" type="presParOf" srcId="{32C2087D-2197-4C91-8A91-CB147A375EB1}" destId="{0B6EC9FD-AF1C-4BFF-9215-CA242DE428D4}" srcOrd="2" destOrd="0" presId="urn:microsoft.com/office/officeart/2005/8/layout/vList2"/>
    <dgm:cxn modelId="{A4077615-7B31-48F9-A392-D85AB90198D3}" type="presParOf" srcId="{32C2087D-2197-4C91-8A91-CB147A375EB1}" destId="{95EFD6F4-AF2B-4B15-B212-7D643624DC8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051629-D372-467D-80D4-AFEC1320A8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F739E3-F7CE-4731-BCE7-1AF047F8760B}">
      <dgm:prSet phldrT="[Text]" phldr="0" custT="1"/>
      <dgm:spPr/>
      <dgm:t>
        <a:bodyPr/>
        <a:lstStyle/>
        <a:p>
          <a:r>
            <a:rPr lang="en-US" sz="2400" dirty="0"/>
            <a:t>1. Preserve market-based drug pricing</a:t>
          </a:r>
        </a:p>
      </dgm:t>
    </dgm:pt>
    <dgm:pt modelId="{B8F7D883-0F2A-4B85-BC98-7A4C886EFC51}" type="parTrans" cxnId="{432601FC-365A-473D-BF00-FB44A30EE957}">
      <dgm:prSet/>
      <dgm:spPr/>
      <dgm:t>
        <a:bodyPr/>
        <a:lstStyle/>
        <a:p>
          <a:endParaRPr lang="en-US"/>
        </a:p>
      </dgm:t>
    </dgm:pt>
    <dgm:pt modelId="{1A5BFE28-D9D1-4E27-9064-55B10857F6C8}" type="sibTrans" cxnId="{432601FC-365A-473D-BF00-FB44A30EE957}">
      <dgm:prSet/>
      <dgm:spPr/>
      <dgm:t>
        <a:bodyPr/>
        <a:lstStyle/>
        <a:p>
          <a:endParaRPr lang="en-US"/>
        </a:p>
      </dgm:t>
    </dgm:pt>
    <dgm:pt modelId="{AB80DE22-C50A-401E-A21E-A0599AB71A6D}">
      <dgm:prSet phldrT="[Text]" custT="1"/>
      <dgm:spPr/>
      <dgm:t>
        <a:bodyPr/>
        <a:lstStyle/>
        <a:p>
          <a:pPr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en-US" sz="1800" b="0" i="0" dirty="0"/>
            <a:t>Reject MFN pricing</a:t>
          </a:r>
          <a:endParaRPr lang="en-US" sz="1800" dirty="0"/>
        </a:p>
      </dgm:t>
    </dgm:pt>
    <dgm:pt modelId="{2E478F8F-867C-4D61-82EA-A666A4E99614}" type="parTrans" cxnId="{82BFAC82-58AC-403D-A6BF-C7F5F67AA22D}">
      <dgm:prSet/>
      <dgm:spPr/>
      <dgm:t>
        <a:bodyPr/>
        <a:lstStyle/>
        <a:p>
          <a:endParaRPr lang="en-US"/>
        </a:p>
      </dgm:t>
    </dgm:pt>
    <dgm:pt modelId="{D5EBA676-519B-47BC-9DF8-33B7078B9F45}" type="sibTrans" cxnId="{82BFAC82-58AC-403D-A6BF-C7F5F67AA22D}">
      <dgm:prSet/>
      <dgm:spPr/>
      <dgm:t>
        <a:bodyPr/>
        <a:lstStyle/>
        <a:p>
          <a:endParaRPr lang="en-US"/>
        </a:p>
      </dgm:t>
    </dgm:pt>
    <dgm:pt modelId="{92C01D6B-D763-4607-9522-CF88BF9957EA}">
      <dgm:prSet phldrT="[Text]" phldr="0" custT="1"/>
      <dgm:spPr/>
      <dgm:t>
        <a:bodyPr/>
        <a:lstStyle/>
        <a:p>
          <a:r>
            <a:rPr lang="en-US" sz="2400" dirty="0"/>
            <a:t>2. Preserve federal investments</a:t>
          </a:r>
        </a:p>
      </dgm:t>
    </dgm:pt>
    <dgm:pt modelId="{2CE85827-FAF5-4AF3-ADB2-B490D86BEBE8}" type="parTrans" cxnId="{C6142BC6-822D-4F1A-8589-C4FD07ADB6DE}">
      <dgm:prSet/>
      <dgm:spPr/>
      <dgm:t>
        <a:bodyPr/>
        <a:lstStyle/>
        <a:p>
          <a:endParaRPr lang="en-US"/>
        </a:p>
      </dgm:t>
    </dgm:pt>
    <dgm:pt modelId="{522D7412-9D15-4E99-BE01-AA4311CF90E3}" type="sibTrans" cxnId="{C6142BC6-822D-4F1A-8589-C4FD07ADB6DE}">
      <dgm:prSet/>
      <dgm:spPr/>
      <dgm:t>
        <a:bodyPr/>
        <a:lstStyle/>
        <a:p>
          <a:endParaRPr lang="en-US"/>
        </a:p>
      </dgm:t>
    </dgm:pt>
    <dgm:pt modelId="{4E3A121A-E576-4278-B534-953B3BDCE672}">
      <dgm:prSet phldrT="[Text]" custT="1"/>
      <dgm:spPr/>
      <dgm:t>
        <a:bodyPr/>
        <a:lstStyle/>
        <a:p>
          <a:r>
            <a:rPr lang="en-US" sz="2400" dirty="0"/>
            <a:t>3. Defend IP protections</a:t>
          </a:r>
        </a:p>
      </dgm:t>
    </dgm:pt>
    <dgm:pt modelId="{05595072-D78F-4A81-8455-22CD5EA089E7}" type="parTrans" cxnId="{D9C6E33D-B3D1-442F-A218-BBE539BEC66F}">
      <dgm:prSet/>
      <dgm:spPr/>
      <dgm:t>
        <a:bodyPr/>
        <a:lstStyle/>
        <a:p>
          <a:endParaRPr lang="en-US"/>
        </a:p>
      </dgm:t>
    </dgm:pt>
    <dgm:pt modelId="{6EF7175A-9033-4CF3-92BA-726A4B23E03E}" type="sibTrans" cxnId="{D9C6E33D-B3D1-442F-A218-BBE539BEC66F}">
      <dgm:prSet/>
      <dgm:spPr/>
      <dgm:t>
        <a:bodyPr/>
        <a:lstStyle/>
        <a:p>
          <a:endParaRPr lang="en-US"/>
        </a:p>
      </dgm:t>
    </dgm:pt>
    <dgm:pt modelId="{3AEDE84B-005A-4057-B301-7E814A43417C}">
      <dgm:prSet phldrT="[Text]" phldr="0" custT="1"/>
      <dgm:spPr/>
      <dgm:t>
        <a:bodyPr/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1C5A7C"/>
            </a:buClr>
            <a:buFont typeface="Wingdings" panose="05000000000000000000" pitchFamily="2" charset="2"/>
            <a:buChar char="§"/>
          </a:pPr>
          <a:r>
            <a:rPr lang="en-US" sz="1800" b="0" i="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Maintain Bayh-Dole as intended</a:t>
          </a:r>
        </a:p>
      </dgm:t>
    </dgm:pt>
    <dgm:pt modelId="{F2DAD8EE-1A8A-4E7F-AD55-A43230EFB07E}" type="parTrans" cxnId="{AF2C39CA-4C24-4472-B650-D579C06B0412}">
      <dgm:prSet/>
      <dgm:spPr/>
      <dgm:t>
        <a:bodyPr/>
        <a:lstStyle/>
        <a:p>
          <a:endParaRPr lang="en-US"/>
        </a:p>
      </dgm:t>
    </dgm:pt>
    <dgm:pt modelId="{7662F16B-A5A2-41B2-98E3-F9C475B87FA4}" type="sibTrans" cxnId="{AF2C39CA-4C24-4472-B650-D579C06B0412}">
      <dgm:prSet/>
      <dgm:spPr/>
      <dgm:t>
        <a:bodyPr/>
        <a:lstStyle/>
        <a:p>
          <a:endParaRPr lang="en-US"/>
        </a:p>
      </dgm:t>
    </dgm:pt>
    <dgm:pt modelId="{94BC3C05-2629-4AD6-9EA0-C60E4D7C12E5}">
      <dgm:prSet phldrT="[Text]" custT="1"/>
      <dgm:spPr/>
      <dgm:t>
        <a:bodyPr/>
        <a:lstStyle/>
        <a:p>
          <a:pPr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en-US" sz="1800" b="0" i="0" dirty="0"/>
            <a:t>Resist IRA expansion </a:t>
          </a:r>
          <a:endParaRPr lang="en-US" sz="1800" dirty="0"/>
        </a:p>
      </dgm:t>
    </dgm:pt>
    <dgm:pt modelId="{D1E42B12-90C9-4715-BCFC-E78BA1E3125E}" type="parTrans" cxnId="{F46BA8E1-0543-4B83-82EF-E0A9F09948D4}">
      <dgm:prSet/>
      <dgm:spPr/>
      <dgm:t>
        <a:bodyPr/>
        <a:lstStyle/>
        <a:p>
          <a:endParaRPr lang="en-US"/>
        </a:p>
      </dgm:t>
    </dgm:pt>
    <dgm:pt modelId="{E2990B32-05A4-4178-831A-0296F0A2DA9E}" type="sibTrans" cxnId="{F46BA8E1-0543-4B83-82EF-E0A9F09948D4}">
      <dgm:prSet/>
      <dgm:spPr/>
      <dgm:t>
        <a:bodyPr/>
        <a:lstStyle/>
        <a:p>
          <a:endParaRPr lang="en-US"/>
        </a:p>
      </dgm:t>
    </dgm:pt>
    <dgm:pt modelId="{91B42DEC-7C38-4224-89AF-1D0B207739ED}">
      <dgm:prSet phldrT="[Text]" phldr="0" custT="1"/>
      <dgm:spPr/>
      <dgm:t>
        <a:bodyPr/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1C5A7C"/>
            </a:buClr>
            <a:buFont typeface="Wingdings" panose="05000000000000000000" pitchFamily="2" charset="2"/>
            <a:buChar char="§"/>
          </a:pPr>
          <a:r>
            <a:rPr lang="en-US" sz="1800" b="0" i="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Sustain and expand funding for NIH and NSF</a:t>
          </a:r>
        </a:p>
      </dgm:t>
    </dgm:pt>
    <dgm:pt modelId="{D8F4D635-5974-469F-8504-471A2ACAD76A}" type="parTrans" cxnId="{6B3A3BFC-93A1-4B42-87AC-ACBC9A5507FC}">
      <dgm:prSet/>
      <dgm:spPr/>
      <dgm:t>
        <a:bodyPr/>
        <a:lstStyle/>
        <a:p>
          <a:endParaRPr lang="en-US"/>
        </a:p>
      </dgm:t>
    </dgm:pt>
    <dgm:pt modelId="{62E9C0EF-8963-4121-95C9-27D1BF070FDB}" type="sibTrans" cxnId="{6B3A3BFC-93A1-4B42-87AC-ACBC9A5507FC}">
      <dgm:prSet/>
      <dgm:spPr/>
      <dgm:t>
        <a:bodyPr/>
        <a:lstStyle/>
        <a:p>
          <a:endParaRPr lang="en-US"/>
        </a:p>
      </dgm:t>
    </dgm:pt>
    <dgm:pt modelId="{93B7B914-ED1B-4E38-95E8-EC1AC818F475}">
      <dgm:prSet phldrT="[Text]" phldr="0" custT="1"/>
      <dgm:spPr/>
      <dgm:t>
        <a:bodyPr/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1C5A7C"/>
            </a:buClr>
            <a:buFont typeface="Wingdings" panose="05000000000000000000" pitchFamily="2" charset="2"/>
            <a:buChar char="§"/>
          </a:pPr>
          <a:r>
            <a:rPr lang="en-US" sz="1800" b="0" i="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Reject using march-in rights to control drug prices</a:t>
          </a:r>
        </a:p>
      </dgm:t>
    </dgm:pt>
    <dgm:pt modelId="{0DD3425C-1B79-4392-B826-F0A0B2781550}" type="parTrans" cxnId="{66E87E42-ABE8-47C7-8ED8-A66E87EECFDD}">
      <dgm:prSet/>
      <dgm:spPr/>
      <dgm:t>
        <a:bodyPr/>
        <a:lstStyle/>
        <a:p>
          <a:endParaRPr lang="en-US"/>
        </a:p>
      </dgm:t>
    </dgm:pt>
    <dgm:pt modelId="{D009FB4C-7A56-418A-881E-AD36CFB4416E}" type="sibTrans" cxnId="{66E87E42-ABE8-47C7-8ED8-A66E87EECFDD}">
      <dgm:prSet/>
      <dgm:spPr/>
      <dgm:t>
        <a:bodyPr/>
        <a:lstStyle/>
        <a:p>
          <a:endParaRPr lang="en-US"/>
        </a:p>
      </dgm:t>
    </dgm:pt>
    <dgm:pt modelId="{4B49D3C4-D0DA-4E2F-BE00-0A1D6BC2444D}">
      <dgm:prSet phldrT="[Text]" phldr="0" custT="1"/>
      <dgm:spPr/>
      <dgm:t>
        <a:bodyPr/>
        <a:lstStyle/>
        <a:p>
          <a:r>
            <a:rPr lang="en-US" sz="2400" dirty="0"/>
            <a:t>4. Reject pharmaceutical tariffs</a:t>
          </a:r>
        </a:p>
      </dgm:t>
    </dgm:pt>
    <dgm:pt modelId="{4B159D90-978E-44B8-AE4D-AA8C22919F45}" type="parTrans" cxnId="{C0531C37-43F7-4548-833A-302C41D74650}">
      <dgm:prSet/>
      <dgm:spPr/>
      <dgm:t>
        <a:bodyPr/>
        <a:lstStyle/>
        <a:p>
          <a:endParaRPr lang="en-US"/>
        </a:p>
      </dgm:t>
    </dgm:pt>
    <dgm:pt modelId="{4CC16E7E-3324-42FB-BDED-890323157B72}" type="sibTrans" cxnId="{C0531C37-43F7-4548-833A-302C41D74650}">
      <dgm:prSet/>
      <dgm:spPr/>
      <dgm:t>
        <a:bodyPr/>
        <a:lstStyle/>
        <a:p>
          <a:endParaRPr lang="en-US"/>
        </a:p>
      </dgm:t>
    </dgm:pt>
    <dgm:pt modelId="{88029057-C169-4AF0-B268-9E1E07CECBAB}">
      <dgm:prSet phldrT="[Text]" phldr="0" custT="1"/>
      <dgm:spPr/>
      <dgm:t>
        <a:bodyPr/>
        <a:lstStyle/>
        <a:p>
          <a:r>
            <a:rPr lang="en-US" sz="2400" dirty="0"/>
            <a:t>5. Pursue international cost-sharing</a:t>
          </a:r>
        </a:p>
      </dgm:t>
    </dgm:pt>
    <dgm:pt modelId="{830F1C25-6671-426D-8B66-014024D94582}" type="parTrans" cxnId="{6F9EE746-5C9F-46C7-BE57-1658B8427EEF}">
      <dgm:prSet/>
      <dgm:spPr/>
      <dgm:t>
        <a:bodyPr/>
        <a:lstStyle/>
        <a:p>
          <a:endParaRPr lang="en-US"/>
        </a:p>
      </dgm:t>
    </dgm:pt>
    <dgm:pt modelId="{E7C55C51-437F-4F5A-8A05-661975D9624A}" type="sibTrans" cxnId="{6F9EE746-5C9F-46C7-BE57-1658B8427EEF}">
      <dgm:prSet/>
      <dgm:spPr/>
      <dgm:t>
        <a:bodyPr/>
        <a:lstStyle/>
        <a:p>
          <a:endParaRPr lang="en-US"/>
        </a:p>
      </dgm:t>
    </dgm:pt>
    <dgm:pt modelId="{DED98B34-C2FE-4BB6-BE0F-96B639238EF7}">
      <dgm:prSet phldrT="[Text]" phldr="0" custT="1"/>
      <dgm:spPr/>
      <dgm:t>
        <a:bodyPr/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1C5A7C"/>
            </a:buClr>
            <a:buFont typeface="Wingdings" panose="05000000000000000000" pitchFamily="2" charset="2"/>
            <a:buChar char="§"/>
          </a:pPr>
          <a:r>
            <a:rPr lang="en-US" sz="1800" b="0" i="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Push other countries to stop freeloading and pay their fair share of R&amp;D costs</a:t>
          </a:r>
        </a:p>
      </dgm:t>
    </dgm:pt>
    <dgm:pt modelId="{19003AF6-B6C6-4A2D-8628-4729565DE944}" type="parTrans" cxnId="{8533F2DA-EA7C-42F1-AB42-5F33BC82172D}">
      <dgm:prSet/>
      <dgm:spPr/>
      <dgm:t>
        <a:bodyPr/>
        <a:lstStyle/>
        <a:p>
          <a:endParaRPr lang="en-US"/>
        </a:p>
      </dgm:t>
    </dgm:pt>
    <dgm:pt modelId="{6E830342-F494-44B1-92C1-BC4086661D1E}" type="sibTrans" cxnId="{8533F2DA-EA7C-42F1-AB42-5F33BC82172D}">
      <dgm:prSet/>
      <dgm:spPr/>
      <dgm:t>
        <a:bodyPr/>
        <a:lstStyle/>
        <a:p>
          <a:endParaRPr lang="en-US"/>
        </a:p>
      </dgm:t>
    </dgm:pt>
    <dgm:pt modelId="{8B9B91B9-F1DD-4874-BAB2-255634F3272F}">
      <dgm:prSet phldrT="[Text]" phldr="0" custT="1"/>
      <dgm:spPr/>
      <dgm:t>
        <a:bodyPr/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1C5A7C"/>
            </a:buClr>
            <a:buFont typeface="Wingdings" panose="05000000000000000000" pitchFamily="2" charset="2"/>
            <a:buChar char="§"/>
          </a:pPr>
          <a:r>
            <a:rPr lang="en-US" sz="1800" b="0" i="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Recognize they raise costs for patients, weaken R&amp;D incentives, and disrupt supply chains</a:t>
          </a:r>
        </a:p>
      </dgm:t>
    </dgm:pt>
    <dgm:pt modelId="{4FE717AB-0216-4F22-BBFD-275D0C266FCB}" type="parTrans" cxnId="{26E46EE2-F6C9-466D-B8EB-6405ABA1DF20}">
      <dgm:prSet/>
      <dgm:spPr/>
      <dgm:t>
        <a:bodyPr/>
        <a:lstStyle/>
        <a:p>
          <a:endParaRPr lang="en-US"/>
        </a:p>
      </dgm:t>
    </dgm:pt>
    <dgm:pt modelId="{F825BB04-9542-4DEC-8FA6-21052FD53F82}" type="sibTrans" cxnId="{26E46EE2-F6C9-466D-B8EB-6405ABA1DF20}">
      <dgm:prSet/>
      <dgm:spPr/>
      <dgm:t>
        <a:bodyPr/>
        <a:lstStyle/>
        <a:p>
          <a:endParaRPr lang="en-US"/>
        </a:p>
      </dgm:t>
    </dgm:pt>
    <dgm:pt modelId="{581DB188-F7B9-4794-84A3-2CAEFC180142}" type="pres">
      <dgm:prSet presAssocID="{36051629-D372-467D-80D4-AFEC1320A8B9}" presName="linear" presStyleCnt="0">
        <dgm:presLayoutVars>
          <dgm:animLvl val="lvl"/>
          <dgm:resizeHandles val="exact"/>
        </dgm:presLayoutVars>
      </dgm:prSet>
      <dgm:spPr/>
    </dgm:pt>
    <dgm:pt modelId="{476B6E34-E959-49EF-9327-64A4463AA6C4}" type="pres">
      <dgm:prSet presAssocID="{DAF739E3-F7CE-4731-BCE7-1AF047F8760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B042193-540D-4053-9F57-3A5B8C6DFCD9}" type="pres">
      <dgm:prSet presAssocID="{DAF739E3-F7CE-4731-BCE7-1AF047F8760B}" presName="childText" presStyleLbl="revTx" presStyleIdx="0" presStyleCnt="5">
        <dgm:presLayoutVars>
          <dgm:bulletEnabled val="1"/>
        </dgm:presLayoutVars>
      </dgm:prSet>
      <dgm:spPr/>
    </dgm:pt>
    <dgm:pt modelId="{55A8E815-7CCC-4B9E-869F-1BC2ECC58BA6}" type="pres">
      <dgm:prSet presAssocID="{92C01D6B-D763-4607-9522-CF88BF9957E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3A3F76D-632D-4403-BA7E-639B31867440}" type="pres">
      <dgm:prSet presAssocID="{92C01D6B-D763-4607-9522-CF88BF9957EA}" presName="childText" presStyleLbl="revTx" presStyleIdx="1" presStyleCnt="5">
        <dgm:presLayoutVars>
          <dgm:bulletEnabled val="1"/>
        </dgm:presLayoutVars>
      </dgm:prSet>
      <dgm:spPr/>
    </dgm:pt>
    <dgm:pt modelId="{3DE6DAE9-7273-427A-A799-72AA3580D543}" type="pres">
      <dgm:prSet presAssocID="{4E3A121A-E576-4278-B534-953B3BDCE67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9FC5D33-EE8B-4512-A650-E11C61749ED9}" type="pres">
      <dgm:prSet presAssocID="{4E3A121A-E576-4278-B534-953B3BDCE672}" presName="childText" presStyleLbl="revTx" presStyleIdx="2" presStyleCnt="5">
        <dgm:presLayoutVars>
          <dgm:bulletEnabled val="1"/>
        </dgm:presLayoutVars>
      </dgm:prSet>
      <dgm:spPr/>
    </dgm:pt>
    <dgm:pt modelId="{46D3CFF8-B268-4B5A-A0C3-BAE952D40BB2}" type="pres">
      <dgm:prSet presAssocID="{4B49D3C4-D0DA-4E2F-BE00-0A1D6BC2444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11CC08B-AF30-4361-81E5-C082D59D2DD3}" type="pres">
      <dgm:prSet presAssocID="{4B49D3C4-D0DA-4E2F-BE00-0A1D6BC2444D}" presName="childText" presStyleLbl="revTx" presStyleIdx="3" presStyleCnt="5">
        <dgm:presLayoutVars>
          <dgm:bulletEnabled val="1"/>
        </dgm:presLayoutVars>
      </dgm:prSet>
      <dgm:spPr/>
    </dgm:pt>
    <dgm:pt modelId="{BF0DA0E4-A1AD-4D2B-8F1A-E31A7D710D04}" type="pres">
      <dgm:prSet presAssocID="{88029057-C169-4AF0-B268-9E1E07CECBA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2B59D3E-4BF8-413C-BBA0-617F02704E97}" type="pres">
      <dgm:prSet presAssocID="{88029057-C169-4AF0-B268-9E1E07CECBAB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FB047224-B6F1-4D5C-9F82-13AEC5D8BDB1}" type="presOf" srcId="{DAF739E3-F7CE-4731-BCE7-1AF047F8760B}" destId="{476B6E34-E959-49EF-9327-64A4463AA6C4}" srcOrd="0" destOrd="0" presId="urn:microsoft.com/office/officeart/2005/8/layout/vList2"/>
    <dgm:cxn modelId="{C0531C37-43F7-4548-833A-302C41D74650}" srcId="{36051629-D372-467D-80D4-AFEC1320A8B9}" destId="{4B49D3C4-D0DA-4E2F-BE00-0A1D6BC2444D}" srcOrd="3" destOrd="0" parTransId="{4B159D90-978E-44B8-AE4D-AA8C22919F45}" sibTransId="{4CC16E7E-3324-42FB-BDED-890323157B72}"/>
    <dgm:cxn modelId="{D9C6E33D-B3D1-442F-A218-BBE539BEC66F}" srcId="{36051629-D372-467D-80D4-AFEC1320A8B9}" destId="{4E3A121A-E576-4278-B534-953B3BDCE672}" srcOrd="2" destOrd="0" parTransId="{05595072-D78F-4A81-8455-22CD5EA089E7}" sibTransId="{6EF7175A-9033-4CF3-92BA-726A4B23E03E}"/>
    <dgm:cxn modelId="{66E87E42-ABE8-47C7-8ED8-A66E87EECFDD}" srcId="{4E3A121A-E576-4278-B534-953B3BDCE672}" destId="{93B7B914-ED1B-4E38-95E8-EC1AC818F475}" srcOrd="1" destOrd="0" parTransId="{0DD3425C-1B79-4392-B826-F0A0B2781550}" sibTransId="{D009FB4C-7A56-418A-881E-AD36CFB4416E}"/>
    <dgm:cxn modelId="{67F98264-6DC8-46EC-A93B-DC2D8B3BFE57}" type="presOf" srcId="{92C01D6B-D763-4607-9522-CF88BF9957EA}" destId="{55A8E815-7CCC-4B9E-869F-1BC2ECC58BA6}" srcOrd="0" destOrd="0" presId="urn:microsoft.com/office/officeart/2005/8/layout/vList2"/>
    <dgm:cxn modelId="{6F9EE746-5C9F-46C7-BE57-1658B8427EEF}" srcId="{36051629-D372-467D-80D4-AFEC1320A8B9}" destId="{88029057-C169-4AF0-B268-9E1E07CECBAB}" srcOrd="4" destOrd="0" parTransId="{830F1C25-6671-426D-8B66-014024D94582}" sibTransId="{E7C55C51-437F-4F5A-8A05-661975D9624A}"/>
    <dgm:cxn modelId="{C4F52168-D0CF-4F92-9278-7D3A1748FD37}" type="presOf" srcId="{94BC3C05-2629-4AD6-9EA0-C60E4D7C12E5}" destId="{0B042193-540D-4053-9F57-3A5B8C6DFCD9}" srcOrd="0" destOrd="1" presId="urn:microsoft.com/office/officeart/2005/8/layout/vList2"/>
    <dgm:cxn modelId="{1A39816D-645D-48F8-9141-652742CE9954}" type="presOf" srcId="{88029057-C169-4AF0-B268-9E1E07CECBAB}" destId="{BF0DA0E4-A1AD-4D2B-8F1A-E31A7D710D04}" srcOrd="0" destOrd="0" presId="urn:microsoft.com/office/officeart/2005/8/layout/vList2"/>
    <dgm:cxn modelId="{4F413278-B1F2-4FAE-ABCD-AB169581B357}" type="presOf" srcId="{DED98B34-C2FE-4BB6-BE0F-96B639238EF7}" destId="{72B59D3E-4BF8-413C-BBA0-617F02704E97}" srcOrd="0" destOrd="0" presId="urn:microsoft.com/office/officeart/2005/8/layout/vList2"/>
    <dgm:cxn modelId="{82BFAC82-58AC-403D-A6BF-C7F5F67AA22D}" srcId="{DAF739E3-F7CE-4731-BCE7-1AF047F8760B}" destId="{AB80DE22-C50A-401E-A21E-A0599AB71A6D}" srcOrd="0" destOrd="0" parTransId="{2E478F8F-867C-4D61-82EA-A666A4E99614}" sibTransId="{D5EBA676-519B-47BC-9DF8-33B7078B9F45}"/>
    <dgm:cxn modelId="{B4457399-910E-453F-82F2-13F85E57F41F}" type="presOf" srcId="{4B49D3C4-D0DA-4E2F-BE00-0A1D6BC2444D}" destId="{46D3CFF8-B268-4B5A-A0C3-BAE952D40BB2}" srcOrd="0" destOrd="0" presId="urn:microsoft.com/office/officeart/2005/8/layout/vList2"/>
    <dgm:cxn modelId="{76E04E9F-783E-4F4F-8D4B-F5C179588B98}" type="presOf" srcId="{4E3A121A-E576-4278-B534-953B3BDCE672}" destId="{3DE6DAE9-7273-427A-A799-72AA3580D543}" srcOrd="0" destOrd="0" presId="urn:microsoft.com/office/officeart/2005/8/layout/vList2"/>
    <dgm:cxn modelId="{8A865FAB-42F4-4BED-89F7-369A90FD6864}" type="presOf" srcId="{3AEDE84B-005A-4057-B301-7E814A43417C}" destId="{99FC5D33-EE8B-4512-A650-E11C61749ED9}" srcOrd="0" destOrd="0" presId="urn:microsoft.com/office/officeart/2005/8/layout/vList2"/>
    <dgm:cxn modelId="{FA856AAF-04D0-49DB-9440-D07727721292}" type="presOf" srcId="{93B7B914-ED1B-4E38-95E8-EC1AC818F475}" destId="{99FC5D33-EE8B-4512-A650-E11C61749ED9}" srcOrd="0" destOrd="1" presId="urn:microsoft.com/office/officeart/2005/8/layout/vList2"/>
    <dgm:cxn modelId="{B829AEB5-D74A-45E0-9165-CC92FC8BC2F1}" type="presOf" srcId="{91B42DEC-7C38-4224-89AF-1D0B207739ED}" destId="{73A3F76D-632D-4403-BA7E-639B31867440}" srcOrd="0" destOrd="0" presId="urn:microsoft.com/office/officeart/2005/8/layout/vList2"/>
    <dgm:cxn modelId="{4BE81BC2-ED81-4A3B-BEBE-562E5E3A2B43}" type="presOf" srcId="{8B9B91B9-F1DD-4874-BAB2-255634F3272F}" destId="{711CC08B-AF30-4361-81E5-C082D59D2DD3}" srcOrd="0" destOrd="0" presId="urn:microsoft.com/office/officeart/2005/8/layout/vList2"/>
    <dgm:cxn modelId="{C6142BC6-822D-4F1A-8589-C4FD07ADB6DE}" srcId="{36051629-D372-467D-80D4-AFEC1320A8B9}" destId="{92C01D6B-D763-4607-9522-CF88BF9957EA}" srcOrd="1" destOrd="0" parTransId="{2CE85827-FAF5-4AF3-ADB2-B490D86BEBE8}" sibTransId="{522D7412-9D15-4E99-BE01-AA4311CF90E3}"/>
    <dgm:cxn modelId="{AF2C39CA-4C24-4472-B650-D579C06B0412}" srcId="{4E3A121A-E576-4278-B534-953B3BDCE672}" destId="{3AEDE84B-005A-4057-B301-7E814A43417C}" srcOrd="0" destOrd="0" parTransId="{F2DAD8EE-1A8A-4E7F-AD55-A43230EFB07E}" sibTransId="{7662F16B-A5A2-41B2-98E3-F9C475B87FA4}"/>
    <dgm:cxn modelId="{8533F2DA-EA7C-42F1-AB42-5F33BC82172D}" srcId="{88029057-C169-4AF0-B268-9E1E07CECBAB}" destId="{DED98B34-C2FE-4BB6-BE0F-96B639238EF7}" srcOrd="0" destOrd="0" parTransId="{19003AF6-B6C6-4A2D-8628-4729565DE944}" sibTransId="{6E830342-F494-44B1-92C1-BC4086661D1E}"/>
    <dgm:cxn modelId="{CF6313DB-0476-468C-9B80-1BE887EA1BAF}" type="presOf" srcId="{AB80DE22-C50A-401E-A21E-A0599AB71A6D}" destId="{0B042193-540D-4053-9F57-3A5B8C6DFCD9}" srcOrd="0" destOrd="0" presId="urn:microsoft.com/office/officeart/2005/8/layout/vList2"/>
    <dgm:cxn modelId="{F46BA8E1-0543-4B83-82EF-E0A9F09948D4}" srcId="{DAF739E3-F7CE-4731-BCE7-1AF047F8760B}" destId="{94BC3C05-2629-4AD6-9EA0-C60E4D7C12E5}" srcOrd="1" destOrd="0" parTransId="{D1E42B12-90C9-4715-BCFC-E78BA1E3125E}" sibTransId="{E2990B32-05A4-4178-831A-0296F0A2DA9E}"/>
    <dgm:cxn modelId="{26E46EE2-F6C9-466D-B8EB-6405ABA1DF20}" srcId="{4B49D3C4-D0DA-4E2F-BE00-0A1D6BC2444D}" destId="{8B9B91B9-F1DD-4874-BAB2-255634F3272F}" srcOrd="0" destOrd="0" parTransId="{4FE717AB-0216-4F22-BBFD-275D0C266FCB}" sibTransId="{F825BB04-9542-4DEC-8FA6-21052FD53F82}"/>
    <dgm:cxn modelId="{56B7FAE5-4A24-493F-9666-26077050432D}" type="presOf" srcId="{36051629-D372-467D-80D4-AFEC1320A8B9}" destId="{581DB188-F7B9-4794-84A3-2CAEFC180142}" srcOrd="0" destOrd="0" presId="urn:microsoft.com/office/officeart/2005/8/layout/vList2"/>
    <dgm:cxn modelId="{432601FC-365A-473D-BF00-FB44A30EE957}" srcId="{36051629-D372-467D-80D4-AFEC1320A8B9}" destId="{DAF739E3-F7CE-4731-BCE7-1AF047F8760B}" srcOrd="0" destOrd="0" parTransId="{B8F7D883-0F2A-4B85-BC98-7A4C886EFC51}" sibTransId="{1A5BFE28-D9D1-4E27-9064-55B10857F6C8}"/>
    <dgm:cxn modelId="{6B3A3BFC-93A1-4B42-87AC-ACBC9A5507FC}" srcId="{92C01D6B-D763-4607-9522-CF88BF9957EA}" destId="{91B42DEC-7C38-4224-89AF-1D0B207739ED}" srcOrd="0" destOrd="0" parTransId="{D8F4D635-5974-469F-8504-471A2ACAD76A}" sibTransId="{62E9C0EF-8963-4121-95C9-27D1BF070FDB}"/>
    <dgm:cxn modelId="{BB7D4A0A-756A-4716-B500-0F69B903175F}" type="presParOf" srcId="{581DB188-F7B9-4794-84A3-2CAEFC180142}" destId="{476B6E34-E959-49EF-9327-64A4463AA6C4}" srcOrd="0" destOrd="0" presId="urn:microsoft.com/office/officeart/2005/8/layout/vList2"/>
    <dgm:cxn modelId="{010A3E01-32A7-49B5-887C-F9ABBF2FE45D}" type="presParOf" srcId="{581DB188-F7B9-4794-84A3-2CAEFC180142}" destId="{0B042193-540D-4053-9F57-3A5B8C6DFCD9}" srcOrd="1" destOrd="0" presId="urn:microsoft.com/office/officeart/2005/8/layout/vList2"/>
    <dgm:cxn modelId="{00745677-F9C4-47AB-9DA2-159C39E03034}" type="presParOf" srcId="{581DB188-F7B9-4794-84A3-2CAEFC180142}" destId="{55A8E815-7CCC-4B9E-869F-1BC2ECC58BA6}" srcOrd="2" destOrd="0" presId="urn:microsoft.com/office/officeart/2005/8/layout/vList2"/>
    <dgm:cxn modelId="{2B772E17-CAFF-4A8E-B3BF-BBB94E3AD3BD}" type="presParOf" srcId="{581DB188-F7B9-4794-84A3-2CAEFC180142}" destId="{73A3F76D-632D-4403-BA7E-639B31867440}" srcOrd="3" destOrd="0" presId="urn:microsoft.com/office/officeart/2005/8/layout/vList2"/>
    <dgm:cxn modelId="{ECF67807-148D-45D3-89D0-FE586858F176}" type="presParOf" srcId="{581DB188-F7B9-4794-84A3-2CAEFC180142}" destId="{3DE6DAE9-7273-427A-A799-72AA3580D543}" srcOrd="4" destOrd="0" presId="urn:microsoft.com/office/officeart/2005/8/layout/vList2"/>
    <dgm:cxn modelId="{ABC22B71-D04C-4FD1-A6A4-E8B00F1B7899}" type="presParOf" srcId="{581DB188-F7B9-4794-84A3-2CAEFC180142}" destId="{99FC5D33-EE8B-4512-A650-E11C61749ED9}" srcOrd="5" destOrd="0" presId="urn:microsoft.com/office/officeart/2005/8/layout/vList2"/>
    <dgm:cxn modelId="{D7BD05B7-D986-48A2-9A54-4E6CB8076C1D}" type="presParOf" srcId="{581DB188-F7B9-4794-84A3-2CAEFC180142}" destId="{46D3CFF8-B268-4B5A-A0C3-BAE952D40BB2}" srcOrd="6" destOrd="0" presId="urn:microsoft.com/office/officeart/2005/8/layout/vList2"/>
    <dgm:cxn modelId="{CC3FD238-B3F2-461D-A735-D36489D1572F}" type="presParOf" srcId="{581DB188-F7B9-4794-84A3-2CAEFC180142}" destId="{711CC08B-AF30-4361-81E5-C082D59D2DD3}" srcOrd="7" destOrd="0" presId="urn:microsoft.com/office/officeart/2005/8/layout/vList2"/>
    <dgm:cxn modelId="{3E9D894F-712C-42B2-A3FC-71D162057582}" type="presParOf" srcId="{581DB188-F7B9-4794-84A3-2CAEFC180142}" destId="{BF0DA0E4-A1AD-4D2B-8F1A-E31A7D710D04}" srcOrd="8" destOrd="0" presId="urn:microsoft.com/office/officeart/2005/8/layout/vList2"/>
    <dgm:cxn modelId="{9E20F921-BE54-4F8B-9ABD-7CB5D191419D}" type="presParOf" srcId="{581DB188-F7B9-4794-84A3-2CAEFC180142}" destId="{72B59D3E-4BF8-413C-BBA0-617F02704E97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1FD64D-DA0F-4E19-8DF8-F32C4FDEE0F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9C9256-1E62-4A5F-90A7-C52DCB86A10D}">
      <dgm:prSet phldrT="[Text]" phldr="0" custT="1"/>
      <dgm:spPr/>
      <dgm:t>
        <a:bodyPr/>
        <a:lstStyle/>
        <a:p>
          <a:r>
            <a:rPr lang="en-US" sz="2800" dirty="0"/>
            <a:t>Europe’s loss of biopharma leadership was not inevitable</a:t>
          </a:r>
        </a:p>
      </dgm:t>
    </dgm:pt>
    <dgm:pt modelId="{2B6644DF-B4D6-4A92-87D9-FE0F5AAFD892}" type="parTrans" cxnId="{74880359-CBF1-4D63-B5FD-E14FBB966029}">
      <dgm:prSet/>
      <dgm:spPr/>
      <dgm:t>
        <a:bodyPr/>
        <a:lstStyle/>
        <a:p>
          <a:endParaRPr lang="en-US"/>
        </a:p>
      </dgm:t>
    </dgm:pt>
    <dgm:pt modelId="{31368C65-1341-49E0-A1D6-C985106A7200}" type="sibTrans" cxnId="{74880359-CBF1-4D63-B5FD-E14FBB966029}">
      <dgm:prSet/>
      <dgm:spPr/>
      <dgm:t>
        <a:bodyPr/>
        <a:lstStyle/>
        <a:p>
          <a:endParaRPr lang="en-US"/>
        </a:p>
      </dgm:t>
    </dgm:pt>
    <dgm:pt modelId="{51DAA673-CC14-40B4-BD8A-4943991D522A}">
      <dgm:prSet phldrT="[Text]" custT="1"/>
      <dgm:spPr/>
      <dgm:t>
        <a:bodyPr/>
        <a:lstStyle/>
        <a:p>
          <a:pPr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en-US" sz="2400" b="1" dirty="0"/>
            <a:t>Policy missteps</a:t>
          </a:r>
          <a:r>
            <a:rPr lang="en-US" sz="2400" dirty="0"/>
            <a:t> weakened innovation incentives, constrained investment, and slowed the translation of scientific advances into new treatments.</a:t>
          </a:r>
        </a:p>
      </dgm:t>
    </dgm:pt>
    <dgm:pt modelId="{84C79C97-F5EA-48EB-984F-667F01DB270E}" type="parTrans" cxnId="{5D8006C8-DE0B-4A6B-8CCD-7C596D05C881}">
      <dgm:prSet/>
      <dgm:spPr/>
      <dgm:t>
        <a:bodyPr/>
        <a:lstStyle/>
        <a:p>
          <a:endParaRPr lang="en-US"/>
        </a:p>
      </dgm:t>
    </dgm:pt>
    <dgm:pt modelId="{FBCBD7D8-075A-43EA-98A0-6FC1A67BDEA6}" type="sibTrans" cxnId="{5D8006C8-DE0B-4A6B-8CCD-7C596D05C881}">
      <dgm:prSet/>
      <dgm:spPr/>
      <dgm:t>
        <a:bodyPr/>
        <a:lstStyle/>
        <a:p>
          <a:endParaRPr lang="en-US"/>
        </a:p>
      </dgm:t>
    </dgm:pt>
    <dgm:pt modelId="{73741C0B-171B-4F0D-A121-0DABCD7336D6}">
      <dgm:prSet phldrT="[Text]" custT="1"/>
      <dgm:spPr/>
      <dgm:t>
        <a:bodyPr/>
        <a:lstStyle/>
        <a:p>
          <a:r>
            <a:rPr lang="en-US" sz="2800" dirty="0"/>
            <a:t>America is at an inflection point</a:t>
          </a:r>
        </a:p>
      </dgm:t>
    </dgm:pt>
    <dgm:pt modelId="{4E1A5DE1-D438-4E95-81FC-8B068BD02702}" type="parTrans" cxnId="{7A901088-265D-428C-A7CE-6598AED6167B}">
      <dgm:prSet/>
      <dgm:spPr/>
      <dgm:t>
        <a:bodyPr/>
        <a:lstStyle/>
        <a:p>
          <a:endParaRPr lang="en-US"/>
        </a:p>
      </dgm:t>
    </dgm:pt>
    <dgm:pt modelId="{DDF57122-485F-4D93-871C-759DABB6E0B0}" type="sibTrans" cxnId="{7A901088-265D-428C-A7CE-6598AED6167B}">
      <dgm:prSet/>
      <dgm:spPr/>
      <dgm:t>
        <a:bodyPr/>
        <a:lstStyle/>
        <a:p>
          <a:endParaRPr lang="en-US"/>
        </a:p>
      </dgm:t>
    </dgm:pt>
    <dgm:pt modelId="{679679B6-E4B9-4508-8B75-C1BCB4F53F48}">
      <dgm:prSet phldrT="[Text]" custT="1"/>
      <dgm:spPr/>
      <dgm:t>
        <a:bodyPr/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1C5A7C"/>
            </a:buClr>
            <a:buFont typeface="Wingdings" panose="05000000000000000000" pitchFamily="2" charset="2"/>
            <a:buChar char="§"/>
          </a:pPr>
          <a:r>
            <a:rPr lang="en-US" sz="2400" b="1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Choices policymakers make </a:t>
          </a:r>
          <a:r>
            <a:rPr lang="en-US" sz="2400" b="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on drug pricing, IP, and research funding will determine whether America retains its biopharma leadership for generations.</a:t>
          </a:r>
        </a:p>
      </dgm:t>
    </dgm:pt>
    <dgm:pt modelId="{03A2768C-B0E2-43AF-9FE1-330AB3AB3371}" type="parTrans" cxnId="{D30E93FC-1055-440B-BD17-ED306CC385F7}">
      <dgm:prSet/>
      <dgm:spPr/>
      <dgm:t>
        <a:bodyPr/>
        <a:lstStyle/>
        <a:p>
          <a:endParaRPr lang="en-US"/>
        </a:p>
      </dgm:t>
    </dgm:pt>
    <dgm:pt modelId="{EEA6C493-52D0-4166-82CA-6830B18281BE}" type="sibTrans" cxnId="{D30E93FC-1055-440B-BD17-ED306CC385F7}">
      <dgm:prSet/>
      <dgm:spPr/>
      <dgm:t>
        <a:bodyPr/>
        <a:lstStyle/>
        <a:p>
          <a:endParaRPr lang="en-US"/>
        </a:p>
      </dgm:t>
    </dgm:pt>
    <dgm:pt modelId="{7B237017-2DAA-499B-89EA-265C165F4E2F}" type="pres">
      <dgm:prSet presAssocID="{FA1FD64D-DA0F-4E19-8DF8-F32C4FDEE0F0}" presName="Name0" presStyleCnt="0">
        <dgm:presLayoutVars>
          <dgm:dir/>
          <dgm:animLvl val="lvl"/>
          <dgm:resizeHandles/>
        </dgm:presLayoutVars>
      </dgm:prSet>
      <dgm:spPr/>
    </dgm:pt>
    <dgm:pt modelId="{C34E00AC-8109-47C4-81AC-7BBDE40732EF}" type="pres">
      <dgm:prSet presAssocID="{859C9256-1E62-4A5F-90A7-C52DCB86A10D}" presName="linNode" presStyleCnt="0"/>
      <dgm:spPr/>
    </dgm:pt>
    <dgm:pt modelId="{A6483514-3915-46FE-AE3A-9C9802F19ECD}" type="pres">
      <dgm:prSet presAssocID="{859C9256-1E62-4A5F-90A7-C52DCB86A10D}" presName="parentShp" presStyleLbl="node1" presStyleIdx="0" presStyleCnt="2" custScaleX="91304">
        <dgm:presLayoutVars>
          <dgm:bulletEnabled val="1"/>
        </dgm:presLayoutVars>
      </dgm:prSet>
      <dgm:spPr/>
    </dgm:pt>
    <dgm:pt modelId="{D28BC094-AF2E-4514-918A-D8EBB4B8F275}" type="pres">
      <dgm:prSet presAssocID="{859C9256-1E62-4A5F-90A7-C52DCB86A10D}" presName="childShp" presStyleLbl="bgAccFollowNode1" presStyleIdx="0" presStyleCnt="2" custScaleX="104348">
        <dgm:presLayoutVars>
          <dgm:bulletEnabled val="1"/>
        </dgm:presLayoutVars>
      </dgm:prSet>
      <dgm:spPr/>
    </dgm:pt>
    <dgm:pt modelId="{0D8C2D3A-7FB3-4FDB-BAFD-056D713CE785}" type="pres">
      <dgm:prSet presAssocID="{31368C65-1341-49E0-A1D6-C985106A7200}" presName="spacing" presStyleCnt="0"/>
      <dgm:spPr/>
    </dgm:pt>
    <dgm:pt modelId="{A0908C24-F503-46CB-B918-9CF05259EB88}" type="pres">
      <dgm:prSet presAssocID="{73741C0B-171B-4F0D-A121-0DABCD7336D6}" presName="linNode" presStyleCnt="0"/>
      <dgm:spPr/>
    </dgm:pt>
    <dgm:pt modelId="{F0F9FBE4-C578-466D-BA52-B0354542C12F}" type="pres">
      <dgm:prSet presAssocID="{73741C0B-171B-4F0D-A121-0DABCD7336D6}" presName="parentShp" presStyleLbl="node1" presStyleIdx="1" presStyleCnt="2" custScaleX="91304">
        <dgm:presLayoutVars>
          <dgm:bulletEnabled val="1"/>
        </dgm:presLayoutVars>
      </dgm:prSet>
      <dgm:spPr/>
    </dgm:pt>
    <dgm:pt modelId="{6787A0C0-D903-4E27-97CD-BBAB5A57B60D}" type="pres">
      <dgm:prSet presAssocID="{73741C0B-171B-4F0D-A121-0DABCD7336D6}" presName="childShp" presStyleLbl="bgAccFollowNode1" presStyleIdx="1" presStyleCnt="2" custScaleX="104348">
        <dgm:presLayoutVars>
          <dgm:bulletEnabled val="1"/>
        </dgm:presLayoutVars>
      </dgm:prSet>
      <dgm:spPr/>
    </dgm:pt>
  </dgm:ptLst>
  <dgm:cxnLst>
    <dgm:cxn modelId="{DC868A45-5CE2-4DA3-8495-A01010265A9E}" type="presOf" srcId="{679679B6-E4B9-4508-8B75-C1BCB4F53F48}" destId="{6787A0C0-D903-4E27-97CD-BBAB5A57B60D}" srcOrd="0" destOrd="0" presId="urn:microsoft.com/office/officeart/2005/8/layout/vList6"/>
    <dgm:cxn modelId="{235FD94D-11DD-42A9-9D51-B3E18EF36403}" type="presOf" srcId="{FA1FD64D-DA0F-4E19-8DF8-F32C4FDEE0F0}" destId="{7B237017-2DAA-499B-89EA-265C165F4E2F}" srcOrd="0" destOrd="0" presId="urn:microsoft.com/office/officeart/2005/8/layout/vList6"/>
    <dgm:cxn modelId="{74880359-CBF1-4D63-B5FD-E14FBB966029}" srcId="{FA1FD64D-DA0F-4E19-8DF8-F32C4FDEE0F0}" destId="{859C9256-1E62-4A5F-90A7-C52DCB86A10D}" srcOrd="0" destOrd="0" parTransId="{2B6644DF-B4D6-4A92-87D9-FE0F5AAFD892}" sibTransId="{31368C65-1341-49E0-A1D6-C985106A7200}"/>
    <dgm:cxn modelId="{7A901088-265D-428C-A7CE-6598AED6167B}" srcId="{FA1FD64D-DA0F-4E19-8DF8-F32C4FDEE0F0}" destId="{73741C0B-171B-4F0D-A121-0DABCD7336D6}" srcOrd="1" destOrd="0" parTransId="{4E1A5DE1-D438-4E95-81FC-8B068BD02702}" sibTransId="{DDF57122-485F-4D93-871C-759DABB6E0B0}"/>
    <dgm:cxn modelId="{A2480D97-659E-43E0-A5E3-7850D357946D}" type="presOf" srcId="{51DAA673-CC14-40B4-BD8A-4943991D522A}" destId="{D28BC094-AF2E-4514-918A-D8EBB4B8F275}" srcOrd="0" destOrd="0" presId="urn:microsoft.com/office/officeart/2005/8/layout/vList6"/>
    <dgm:cxn modelId="{E18C8FAE-62AB-47DF-9987-1792CFC1C02A}" type="presOf" srcId="{73741C0B-171B-4F0D-A121-0DABCD7336D6}" destId="{F0F9FBE4-C578-466D-BA52-B0354542C12F}" srcOrd="0" destOrd="0" presId="urn:microsoft.com/office/officeart/2005/8/layout/vList6"/>
    <dgm:cxn modelId="{5D8006C8-DE0B-4A6B-8CCD-7C596D05C881}" srcId="{859C9256-1E62-4A5F-90A7-C52DCB86A10D}" destId="{51DAA673-CC14-40B4-BD8A-4943991D522A}" srcOrd="0" destOrd="0" parTransId="{84C79C97-F5EA-48EB-984F-667F01DB270E}" sibTransId="{FBCBD7D8-075A-43EA-98A0-6FC1A67BDEA6}"/>
    <dgm:cxn modelId="{61D366D6-E9BC-4209-8EAB-A6A89D2EDC30}" type="presOf" srcId="{859C9256-1E62-4A5F-90A7-C52DCB86A10D}" destId="{A6483514-3915-46FE-AE3A-9C9802F19ECD}" srcOrd="0" destOrd="0" presId="urn:microsoft.com/office/officeart/2005/8/layout/vList6"/>
    <dgm:cxn modelId="{D30E93FC-1055-440B-BD17-ED306CC385F7}" srcId="{73741C0B-171B-4F0D-A121-0DABCD7336D6}" destId="{679679B6-E4B9-4508-8B75-C1BCB4F53F48}" srcOrd="0" destOrd="0" parTransId="{03A2768C-B0E2-43AF-9FE1-330AB3AB3371}" sibTransId="{EEA6C493-52D0-4166-82CA-6830B18281BE}"/>
    <dgm:cxn modelId="{1A2F80AB-6745-48CE-B923-F16B212AD192}" type="presParOf" srcId="{7B237017-2DAA-499B-89EA-265C165F4E2F}" destId="{C34E00AC-8109-47C4-81AC-7BBDE40732EF}" srcOrd="0" destOrd="0" presId="urn:microsoft.com/office/officeart/2005/8/layout/vList6"/>
    <dgm:cxn modelId="{E566E26A-A101-433D-967F-1DF69CDCEA5B}" type="presParOf" srcId="{C34E00AC-8109-47C4-81AC-7BBDE40732EF}" destId="{A6483514-3915-46FE-AE3A-9C9802F19ECD}" srcOrd="0" destOrd="0" presId="urn:microsoft.com/office/officeart/2005/8/layout/vList6"/>
    <dgm:cxn modelId="{F7528132-20F5-4550-9341-73726631C7A3}" type="presParOf" srcId="{C34E00AC-8109-47C4-81AC-7BBDE40732EF}" destId="{D28BC094-AF2E-4514-918A-D8EBB4B8F275}" srcOrd="1" destOrd="0" presId="urn:microsoft.com/office/officeart/2005/8/layout/vList6"/>
    <dgm:cxn modelId="{1A430316-CEAF-41FE-BB98-BC4A17F15B36}" type="presParOf" srcId="{7B237017-2DAA-499B-89EA-265C165F4E2F}" destId="{0D8C2D3A-7FB3-4FDB-BAFD-056D713CE785}" srcOrd="1" destOrd="0" presId="urn:microsoft.com/office/officeart/2005/8/layout/vList6"/>
    <dgm:cxn modelId="{B5E8D41A-2E81-4FE8-9F17-668CC6A78DB4}" type="presParOf" srcId="{7B237017-2DAA-499B-89EA-265C165F4E2F}" destId="{A0908C24-F503-46CB-B918-9CF05259EB88}" srcOrd="2" destOrd="0" presId="urn:microsoft.com/office/officeart/2005/8/layout/vList6"/>
    <dgm:cxn modelId="{D928C442-3204-400C-B136-AF72B1656CE5}" type="presParOf" srcId="{A0908C24-F503-46CB-B918-9CF05259EB88}" destId="{F0F9FBE4-C578-466D-BA52-B0354542C12F}" srcOrd="0" destOrd="0" presId="urn:microsoft.com/office/officeart/2005/8/layout/vList6"/>
    <dgm:cxn modelId="{EC58FFBE-3B7E-4347-822A-CEC483E24AE2}" type="presParOf" srcId="{A0908C24-F503-46CB-B918-9CF05259EB88}" destId="{6787A0C0-D903-4E27-97CD-BBAB5A57B60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15BE6-7882-42EE-A181-959EABB26356}">
      <dsp:nvSpPr>
        <dsp:cNvPr id="0" name=""/>
        <dsp:cNvSpPr/>
      </dsp:nvSpPr>
      <dsp:spPr>
        <a:xfrm>
          <a:off x="4219" y="281976"/>
          <a:ext cx="1844912" cy="1106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Price Controls</a:t>
          </a:r>
        </a:p>
      </dsp:txBody>
      <dsp:txXfrm>
        <a:off x="36640" y="314397"/>
        <a:ext cx="1780070" cy="1042105"/>
      </dsp:txXfrm>
    </dsp:sp>
    <dsp:sp modelId="{B0890744-7026-4C12-A12F-CEC2BC6CCA3A}">
      <dsp:nvSpPr>
        <dsp:cNvPr id="0" name=""/>
        <dsp:cNvSpPr/>
      </dsp:nvSpPr>
      <dsp:spPr>
        <a:xfrm>
          <a:off x="2033623" y="606681"/>
          <a:ext cx="391121" cy="457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2033623" y="698189"/>
        <a:ext cx="273785" cy="274522"/>
      </dsp:txXfrm>
    </dsp:sp>
    <dsp:sp modelId="{0960E9CC-F9E7-4DCA-B0F8-853E348A3C6B}">
      <dsp:nvSpPr>
        <dsp:cNvPr id="0" name=""/>
        <dsp:cNvSpPr/>
      </dsp:nvSpPr>
      <dsp:spPr>
        <a:xfrm>
          <a:off x="2587097" y="281976"/>
          <a:ext cx="1844912" cy="1106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Reduced Returns</a:t>
          </a:r>
        </a:p>
      </dsp:txBody>
      <dsp:txXfrm>
        <a:off x="2619518" y="314397"/>
        <a:ext cx="1780070" cy="1042105"/>
      </dsp:txXfrm>
    </dsp:sp>
    <dsp:sp modelId="{F1AEE351-DF66-458D-A58C-FBA4C9E35E69}">
      <dsp:nvSpPr>
        <dsp:cNvPr id="0" name=""/>
        <dsp:cNvSpPr/>
      </dsp:nvSpPr>
      <dsp:spPr>
        <a:xfrm>
          <a:off x="4616501" y="606681"/>
          <a:ext cx="391121" cy="457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4616501" y="698189"/>
        <a:ext cx="273785" cy="274522"/>
      </dsp:txXfrm>
    </dsp:sp>
    <dsp:sp modelId="{D1D50BA7-E41C-496B-A4FE-1029D0B4D8ED}">
      <dsp:nvSpPr>
        <dsp:cNvPr id="0" name=""/>
        <dsp:cNvSpPr/>
      </dsp:nvSpPr>
      <dsp:spPr>
        <a:xfrm>
          <a:off x="5169975" y="281976"/>
          <a:ext cx="1844912" cy="1106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Less R&amp;D</a:t>
          </a:r>
        </a:p>
      </dsp:txBody>
      <dsp:txXfrm>
        <a:off x="5202396" y="314397"/>
        <a:ext cx="1780070" cy="1042105"/>
      </dsp:txXfrm>
    </dsp:sp>
    <dsp:sp modelId="{9F7ACAF1-D6A5-48AB-8149-FD24A5B066F2}">
      <dsp:nvSpPr>
        <dsp:cNvPr id="0" name=""/>
        <dsp:cNvSpPr/>
      </dsp:nvSpPr>
      <dsp:spPr>
        <a:xfrm>
          <a:off x="7199378" y="606681"/>
          <a:ext cx="391121" cy="457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7199378" y="698189"/>
        <a:ext cx="273785" cy="274522"/>
      </dsp:txXfrm>
    </dsp:sp>
    <dsp:sp modelId="{D5B4584F-064B-4729-9988-BAF855C92A74}">
      <dsp:nvSpPr>
        <dsp:cNvPr id="0" name=""/>
        <dsp:cNvSpPr/>
      </dsp:nvSpPr>
      <dsp:spPr>
        <a:xfrm>
          <a:off x="7752852" y="281976"/>
          <a:ext cx="1844912" cy="1106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Fewer New Drugs</a:t>
          </a:r>
        </a:p>
      </dsp:txBody>
      <dsp:txXfrm>
        <a:off x="7785273" y="314397"/>
        <a:ext cx="1780070" cy="1042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7C8AE-94E9-4F34-AB2B-F48BC655662D}">
      <dsp:nvSpPr>
        <dsp:cNvPr id="0" name=""/>
        <dsp:cNvSpPr/>
      </dsp:nvSpPr>
      <dsp:spPr>
        <a:xfrm>
          <a:off x="0" y="0"/>
          <a:ext cx="4645025" cy="46450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5208A-B35C-4B52-B993-CA066B51D32F}">
      <dsp:nvSpPr>
        <dsp:cNvPr id="0" name=""/>
        <dsp:cNvSpPr/>
      </dsp:nvSpPr>
      <dsp:spPr>
        <a:xfrm>
          <a:off x="2285985" y="464956"/>
          <a:ext cx="8229614" cy="6604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Innovative legislation (Bayh-Dole, Orphan Drug Act, PDUFA, etc.)</a:t>
          </a:r>
        </a:p>
      </dsp:txBody>
      <dsp:txXfrm>
        <a:off x="2318226" y="497197"/>
        <a:ext cx="8165132" cy="595982"/>
      </dsp:txXfrm>
    </dsp:sp>
    <dsp:sp modelId="{75D7DF6F-FF96-48F2-9A02-4956AF726CD4}">
      <dsp:nvSpPr>
        <dsp:cNvPr id="0" name=""/>
        <dsp:cNvSpPr/>
      </dsp:nvSpPr>
      <dsp:spPr>
        <a:xfrm>
          <a:off x="2285985" y="1207978"/>
          <a:ext cx="8229614" cy="6604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Robust IP protections</a:t>
          </a:r>
        </a:p>
      </dsp:txBody>
      <dsp:txXfrm>
        <a:off x="2318226" y="1240219"/>
        <a:ext cx="8165132" cy="595982"/>
      </dsp:txXfrm>
    </dsp:sp>
    <dsp:sp modelId="{AD1B86BE-4271-425A-B5B9-FD8C5BEAC33B}">
      <dsp:nvSpPr>
        <dsp:cNvPr id="0" name=""/>
        <dsp:cNvSpPr/>
      </dsp:nvSpPr>
      <dsp:spPr>
        <a:xfrm>
          <a:off x="2285985" y="1951001"/>
          <a:ext cx="8229614" cy="6604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Strong research institutions</a:t>
          </a:r>
        </a:p>
      </dsp:txBody>
      <dsp:txXfrm>
        <a:off x="2318226" y="1983242"/>
        <a:ext cx="8165132" cy="595982"/>
      </dsp:txXfrm>
    </dsp:sp>
    <dsp:sp modelId="{147DE30D-F97A-48B9-92AF-61C5F03791BE}">
      <dsp:nvSpPr>
        <dsp:cNvPr id="0" name=""/>
        <dsp:cNvSpPr/>
      </dsp:nvSpPr>
      <dsp:spPr>
        <a:xfrm>
          <a:off x="2285985" y="2694023"/>
          <a:ext cx="8229614" cy="6604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Public research funding</a:t>
          </a:r>
        </a:p>
      </dsp:txBody>
      <dsp:txXfrm>
        <a:off x="2318226" y="2726264"/>
        <a:ext cx="8165132" cy="595982"/>
      </dsp:txXfrm>
    </dsp:sp>
    <dsp:sp modelId="{AC4FCC59-5FFC-4D69-8FAE-4459038C45E5}">
      <dsp:nvSpPr>
        <dsp:cNvPr id="0" name=""/>
        <dsp:cNvSpPr/>
      </dsp:nvSpPr>
      <dsp:spPr>
        <a:xfrm>
          <a:off x="2285985" y="3437046"/>
          <a:ext cx="8229614" cy="6604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Limited drug-price regulations</a:t>
          </a:r>
        </a:p>
      </dsp:txBody>
      <dsp:txXfrm>
        <a:off x="2318226" y="3469287"/>
        <a:ext cx="8165132" cy="595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A4497-7B3C-44DF-AA0F-AE71742999B9}">
      <dsp:nvSpPr>
        <dsp:cNvPr id="0" name=""/>
        <dsp:cNvSpPr/>
      </dsp:nvSpPr>
      <dsp:spPr>
        <a:xfrm>
          <a:off x="3703341" y="1587"/>
          <a:ext cx="6766536" cy="8596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en-US" sz="2000" kern="1200" dirty="0"/>
            <a:t>IRA-style price controls projected to lower R&amp;D 45%, resulting in ~250 fewer medicines</a:t>
          </a:r>
        </a:p>
      </dsp:txBody>
      <dsp:txXfrm>
        <a:off x="3703341" y="109037"/>
        <a:ext cx="6444186" cy="644701"/>
      </dsp:txXfrm>
    </dsp:sp>
    <dsp:sp modelId="{BE4A393B-FF20-4C51-86FF-E3577BE81F5C}">
      <dsp:nvSpPr>
        <dsp:cNvPr id="0" name=""/>
        <dsp:cNvSpPr/>
      </dsp:nvSpPr>
      <dsp:spPr>
        <a:xfrm>
          <a:off x="45721" y="1587"/>
          <a:ext cx="3657620" cy="859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Inflation Reduction Act</a:t>
          </a:r>
        </a:p>
      </dsp:txBody>
      <dsp:txXfrm>
        <a:off x="87683" y="43549"/>
        <a:ext cx="3573696" cy="775677"/>
      </dsp:txXfrm>
    </dsp:sp>
    <dsp:sp modelId="{B15AE099-AF08-4D04-AB7F-FF7CA3A5116D}">
      <dsp:nvSpPr>
        <dsp:cNvPr id="0" name=""/>
        <dsp:cNvSpPr/>
      </dsp:nvSpPr>
      <dsp:spPr>
        <a:xfrm>
          <a:off x="3703341" y="947149"/>
          <a:ext cx="6766536" cy="8596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1C5A7C"/>
            </a:buClr>
            <a:buSzTx/>
            <a:buFont typeface="Wingdings" panose="05000000000000000000" pitchFamily="2" charset="2"/>
            <a:buChar char="§"/>
          </a:pPr>
          <a:r>
            <a:rPr lang="en-US" sz="200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Most Favored Nation would import other countries’ price controls.</a:t>
          </a:r>
        </a:p>
      </dsp:txBody>
      <dsp:txXfrm>
        <a:off x="3703341" y="1054599"/>
        <a:ext cx="6444186" cy="644701"/>
      </dsp:txXfrm>
    </dsp:sp>
    <dsp:sp modelId="{D039F472-B737-4C55-A94B-DFAAADCD67E0}">
      <dsp:nvSpPr>
        <dsp:cNvPr id="0" name=""/>
        <dsp:cNvSpPr/>
      </dsp:nvSpPr>
      <dsp:spPr>
        <a:xfrm>
          <a:off x="45721" y="947149"/>
          <a:ext cx="3657620" cy="859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MFN Pricing</a:t>
          </a:r>
        </a:p>
      </dsp:txBody>
      <dsp:txXfrm>
        <a:off x="87683" y="989111"/>
        <a:ext cx="3573696" cy="775677"/>
      </dsp:txXfrm>
    </dsp:sp>
    <dsp:sp modelId="{D0030FA5-7343-4141-87F9-D09D21AFDAB9}">
      <dsp:nvSpPr>
        <dsp:cNvPr id="0" name=""/>
        <dsp:cNvSpPr/>
      </dsp:nvSpPr>
      <dsp:spPr>
        <a:xfrm>
          <a:off x="3703341" y="1892711"/>
          <a:ext cx="6766536" cy="8596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1C5A7C"/>
            </a:buClr>
            <a:buSzTx/>
            <a:buFont typeface="Wingdings" panose="05000000000000000000" pitchFamily="2" charset="2"/>
            <a:buChar char="§"/>
          </a:pPr>
          <a:r>
            <a:rPr lang="en-US" sz="200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Proposed 100% tariff on brand-name drugs = </a:t>
          </a:r>
          <a:r>
            <a:rPr lang="en-US" sz="200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sym typeface="Wingdings" pitchFamily="2" charset="2"/>
            </a:rPr>
            <a:t>higher </a:t>
          </a:r>
          <a:r>
            <a:rPr lang="en-US" sz="200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prices for patients today and lower R&amp;D for tomorrow.</a:t>
          </a:r>
        </a:p>
      </dsp:txBody>
      <dsp:txXfrm>
        <a:off x="3703341" y="2000161"/>
        <a:ext cx="6444186" cy="644701"/>
      </dsp:txXfrm>
    </dsp:sp>
    <dsp:sp modelId="{56FB81C0-4E5A-4795-81C2-74ABC7D5AD66}">
      <dsp:nvSpPr>
        <dsp:cNvPr id="0" name=""/>
        <dsp:cNvSpPr/>
      </dsp:nvSpPr>
      <dsp:spPr>
        <a:xfrm>
          <a:off x="45721" y="1892711"/>
          <a:ext cx="3657620" cy="859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Pharma Tariffs</a:t>
          </a:r>
        </a:p>
      </dsp:txBody>
      <dsp:txXfrm>
        <a:off x="87683" y="1934673"/>
        <a:ext cx="3573696" cy="775677"/>
      </dsp:txXfrm>
    </dsp:sp>
    <dsp:sp modelId="{8B58B6B9-061F-41CB-A594-F69D2974CA8A}">
      <dsp:nvSpPr>
        <dsp:cNvPr id="0" name=""/>
        <dsp:cNvSpPr/>
      </dsp:nvSpPr>
      <dsp:spPr>
        <a:xfrm>
          <a:off x="3703341" y="2838273"/>
          <a:ext cx="6766536" cy="8596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1C5A7C"/>
            </a:buClr>
            <a:buSzTx/>
            <a:buFont typeface="Wingdings" panose="05000000000000000000" pitchFamily="2" charset="2"/>
            <a:buChar char="§"/>
          </a:pPr>
          <a:r>
            <a:rPr lang="en-US" sz="200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Ongoing 10% NIH cut </a:t>
          </a:r>
          <a:r>
            <a:rPr lang="en-US" sz="200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sym typeface="Wingdings" pitchFamily="2" charset="2"/>
            </a:rPr>
            <a:t>=</a:t>
          </a:r>
          <a:r>
            <a:rPr lang="en-US" sz="200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two fewer drugs per year.</a:t>
          </a:r>
        </a:p>
      </dsp:txBody>
      <dsp:txXfrm>
        <a:off x="3703341" y="2945723"/>
        <a:ext cx="6444186" cy="644701"/>
      </dsp:txXfrm>
    </dsp:sp>
    <dsp:sp modelId="{5701166F-FE90-4276-AF5C-2FB63C2AEABE}">
      <dsp:nvSpPr>
        <dsp:cNvPr id="0" name=""/>
        <dsp:cNvSpPr/>
      </dsp:nvSpPr>
      <dsp:spPr>
        <a:xfrm>
          <a:off x="45721" y="2838273"/>
          <a:ext cx="3657620" cy="859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NIH Cuts</a:t>
          </a:r>
        </a:p>
      </dsp:txBody>
      <dsp:txXfrm>
        <a:off x="87683" y="2880235"/>
        <a:ext cx="3573696" cy="775677"/>
      </dsp:txXfrm>
    </dsp:sp>
    <dsp:sp modelId="{61FEC7CB-E4E6-4571-9AFF-749B3ED7AFCD}">
      <dsp:nvSpPr>
        <dsp:cNvPr id="0" name=""/>
        <dsp:cNvSpPr/>
      </dsp:nvSpPr>
      <dsp:spPr>
        <a:xfrm>
          <a:off x="3703341" y="3783835"/>
          <a:ext cx="6766536" cy="8596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1C5A7C"/>
            </a:buClr>
            <a:buSzTx/>
            <a:buFont typeface="Wingdings" panose="05000000000000000000" pitchFamily="2" charset="2"/>
            <a:buChar char="§"/>
          </a:pPr>
          <a:r>
            <a:rPr lang="en-US" sz="200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Using Bayh-Dole march-in for price control would destroy public-private R&amp;D collaborations.</a:t>
          </a:r>
        </a:p>
      </dsp:txBody>
      <dsp:txXfrm>
        <a:off x="3703341" y="3891285"/>
        <a:ext cx="6444186" cy="644701"/>
      </dsp:txXfrm>
    </dsp:sp>
    <dsp:sp modelId="{53646C69-5023-42E7-8B05-7FEDBDCD320F}">
      <dsp:nvSpPr>
        <dsp:cNvPr id="0" name=""/>
        <dsp:cNvSpPr/>
      </dsp:nvSpPr>
      <dsp:spPr>
        <a:xfrm>
          <a:off x="45721" y="3783835"/>
          <a:ext cx="3657620" cy="859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March-in Rights</a:t>
          </a:r>
        </a:p>
      </dsp:txBody>
      <dsp:txXfrm>
        <a:off x="87683" y="3825797"/>
        <a:ext cx="3573696" cy="7756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985F1-551E-4B3E-A9D8-F4EF22B0AE77}">
      <dsp:nvSpPr>
        <dsp:cNvPr id="0" name=""/>
        <dsp:cNvSpPr/>
      </dsp:nvSpPr>
      <dsp:spPr>
        <a:xfrm>
          <a:off x="0" y="65402"/>
          <a:ext cx="10515600" cy="652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EU Policies</a:t>
          </a:r>
        </a:p>
      </dsp:txBody>
      <dsp:txXfrm>
        <a:off x="31870" y="97272"/>
        <a:ext cx="10451860" cy="589119"/>
      </dsp:txXfrm>
    </dsp:sp>
    <dsp:sp modelId="{6B691821-BBE0-4AC8-959C-AAA3221632A3}">
      <dsp:nvSpPr>
        <dsp:cNvPr id="0" name=""/>
        <dsp:cNvSpPr/>
      </dsp:nvSpPr>
      <dsp:spPr>
        <a:xfrm>
          <a:off x="0" y="718262"/>
          <a:ext cx="10515600" cy="1411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en-US" sz="2400" b="1" kern="1200" dirty="0"/>
            <a:t>EU Competitiveness Compass:</a:t>
          </a:r>
          <a:r>
            <a:rPr lang="en-US" sz="2400" kern="1200" dirty="0"/>
            <a:t> Prioritize biopharma to close innovation gap.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en-US" sz="2400" b="1" kern="1200" dirty="0"/>
            <a:t>Proposed EU Biotech Act:</a:t>
          </a:r>
          <a:r>
            <a:rPr lang="en-US" sz="2400" kern="1200" dirty="0"/>
            <a:t> Faster market access, harmonized IP rules, multi-country clinical trial funding.</a:t>
          </a:r>
        </a:p>
      </dsp:txBody>
      <dsp:txXfrm>
        <a:off x="0" y="718262"/>
        <a:ext cx="10515600" cy="1411739"/>
      </dsp:txXfrm>
    </dsp:sp>
    <dsp:sp modelId="{0B6EC9FD-AF1C-4BFF-9215-CA242DE428D4}">
      <dsp:nvSpPr>
        <dsp:cNvPr id="0" name=""/>
        <dsp:cNvSpPr/>
      </dsp:nvSpPr>
      <dsp:spPr>
        <a:xfrm>
          <a:off x="0" y="2130002"/>
          <a:ext cx="10515600" cy="652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National Efforts</a:t>
          </a:r>
        </a:p>
      </dsp:txBody>
      <dsp:txXfrm>
        <a:off x="31870" y="2161872"/>
        <a:ext cx="10451860" cy="589119"/>
      </dsp:txXfrm>
    </dsp:sp>
    <dsp:sp modelId="{95EFD6F4-AF2B-4B15-B212-7D643624DC84}">
      <dsp:nvSpPr>
        <dsp:cNvPr id="0" name=""/>
        <dsp:cNvSpPr/>
      </dsp:nvSpPr>
      <dsp:spPr>
        <a:xfrm>
          <a:off x="0" y="2782862"/>
          <a:ext cx="10515600" cy="1796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en-US" sz="2400" b="1" kern="1200" dirty="0"/>
            <a:t>Germany:</a:t>
          </a:r>
          <a:r>
            <a:rPr lang="en-US" sz="2400" kern="1200" dirty="0"/>
            <a:t> Future Research &amp; Innovation Strategy; Medical Research Act (2024); National Bioeconomy Strategy.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en-US" sz="2400" b="1" kern="1200" dirty="0"/>
            <a:t>France:</a:t>
          </a:r>
          <a:r>
            <a:rPr lang="en-US" sz="2400" kern="1200" dirty="0"/>
            <a:t> Health Innovation 2030 (€7B); “Choose France for Science.”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en-US" sz="2400" b="1" kern="1200" dirty="0"/>
            <a:t>UK, Sweden, Ireland, Netherlands:</a:t>
          </a:r>
          <a:r>
            <a:rPr lang="en-US" sz="2400" kern="1200" dirty="0"/>
            <a:t> National life sciences strategies talent attraction programs, R&amp;D tax credits.</a:t>
          </a:r>
        </a:p>
      </dsp:txBody>
      <dsp:txXfrm>
        <a:off x="0" y="2782862"/>
        <a:ext cx="10515600" cy="1796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B6E34-E959-49EF-9327-64A4463AA6C4}">
      <dsp:nvSpPr>
        <dsp:cNvPr id="0" name=""/>
        <dsp:cNvSpPr/>
      </dsp:nvSpPr>
      <dsp:spPr>
        <a:xfrm>
          <a:off x="0" y="26188"/>
          <a:ext cx="10515600" cy="552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 Preserve market-based drug pricing</a:t>
          </a:r>
        </a:p>
      </dsp:txBody>
      <dsp:txXfrm>
        <a:off x="26987" y="53175"/>
        <a:ext cx="10461626" cy="498850"/>
      </dsp:txXfrm>
    </dsp:sp>
    <dsp:sp modelId="{0B042193-540D-4053-9F57-3A5B8C6DFCD9}">
      <dsp:nvSpPr>
        <dsp:cNvPr id="0" name=""/>
        <dsp:cNvSpPr/>
      </dsp:nvSpPr>
      <dsp:spPr>
        <a:xfrm>
          <a:off x="0" y="579013"/>
          <a:ext cx="10515600" cy="575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en-US" sz="1800" b="0" i="0" kern="1200" dirty="0"/>
            <a:t>Reject MFN pricing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en-US" sz="1800" b="0" i="0" kern="1200" dirty="0"/>
            <a:t>Resist IRA expansion </a:t>
          </a:r>
          <a:endParaRPr lang="en-US" sz="1800" kern="1200" dirty="0"/>
        </a:p>
      </dsp:txBody>
      <dsp:txXfrm>
        <a:off x="0" y="579013"/>
        <a:ext cx="10515600" cy="575977"/>
      </dsp:txXfrm>
    </dsp:sp>
    <dsp:sp modelId="{55A8E815-7CCC-4B9E-869F-1BC2ECC58BA6}">
      <dsp:nvSpPr>
        <dsp:cNvPr id="0" name=""/>
        <dsp:cNvSpPr/>
      </dsp:nvSpPr>
      <dsp:spPr>
        <a:xfrm>
          <a:off x="0" y="1154991"/>
          <a:ext cx="10515600" cy="552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2. Preserve federal investments</a:t>
          </a:r>
        </a:p>
      </dsp:txBody>
      <dsp:txXfrm>
        <a:off x="26987" y="1181978"/>
        <a:ext cx="10461626" cy="498850"/>
      </dsp:txXfrm>
    </dsp:sp>
    <dsp:sp modelId="{73A3F76D-632D-4403-BA7E-639B31867440}">
      <dsp:nvSpPr>
        <dsp:cNvPr id="0" name=""/>
        <dsp:cNvSpPr/>
      </dsp:nvSpPr>
      <dsp:spPr>
        <a:xfrm>
          <a:off x="0" y="1707816"/>
          <a:ext cx="10515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1C5A7C"/>
            </a:buClr>
            <a:buFont typeface="Wingdings" panose="05000000000000000000" pitchFamily="2" charset="2"/>
            <a:buChar char="§"/>
          </a:pPr>
          <a:r>
            <a:rPr lang="en-US" sz="1800" b="0" i="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Sustain and expand funding for NIH and NSF</a:t>
          </a:r>
        </a:p>
      </dsp:txBody>
      <dsp:txXfrm>
        <a:off x="0" y="1707816"/>
        <a:ext cx="10515600" cy="347760"/>
      </dsp:txXfrm>
    </dsp:sp>
    <dsp:sp modelId="{3DE6DAE9-7273-427A-A799-72AA3580D543}">
      <dsp:nvSpPr>
        <dsp:cNvPr id="0" name=""/>
        <dsp:cNvSpPr/>
      </dsp:nvSpPr>
      <dsp:spPr>
        <a:xfrm>
          <a:off x="0" y="2055576"/>
          <a:ext cx="10515600" cy="552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 Defend IP protections</a:t>
          </a:r>
        </a:p>
      </dsp:txBody>
      <dsp:txXfrm>
        <a:off x="26987" y="2082563"/>
        <a:ext cx="10461626" cy="498850"/>
      </dsp:txXfrm>
    </dsp:sp>
    <dsp:sp modelId="{99FC5D33-EE8B-4512-A650-E11C61749ED9}">
      <dsp:nvSpPr>
        <dsp:cNvPr id="0" name=""/>
        <dsp:cNvSpPr/>
      </dsp:nvSpPr>
      <dsp:spPr>
        <a:xfrm>
          <a:off x="0" y="2608401"/>
          <a:ext cx="10515600" cy="575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1C5A7C"/>
            </a:buClr>
            <a:buFont typeface="Wingdings" panose="05000000000000000000" pitchFamily="2" charset="2"/>
            <a:buChar char="§"/>
          </a:pPr>
          <a:r>
            <a:rPr lang="en-US" sz="1800" b="0" i="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Maintain Bayh-Dole as intended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1C5A7C"/>
            </a:buClr>
            <a:buFont typeface="Wingdings" panose="05000000000000000000" pitchFamily="2" charset="2"/>
            <a:buChar char="§"/>
          </a:pPr>
          <a:r>
            <a:rPr lang="en-US" sz="1800" b="0" i="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Reject using march-in rights to control drug prices</a:t>
          </a:r>
        </a:p>
      </dsp:txBody>
      <dsp:txXfrm>
        <a:off x="0" y="2608401"/>
        <a:ext cx="10515600" cy="575977"/>
      </dsp:txXfrm>
    </dsp:sp>
    <dsp:sp modelId="{46D3CFF8-B268-4B5A-A0C3-BAE952D40BB2}">
      <dsp:nvSpPr>
        <dsp:cNvPr id="0" name=""/>
        <dsp:cNvSpPr/>
      </dsp:nvSpPr>
      <dsp:spPr>
        <a:xfrm>
          <a:off x="0" y="3184378"/>
          <a:ext cx="10515600" cy="552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4. Reject pharmaceutical tariffs</a:t>
          </a:r>
        </a:p>
      </dsp:txBody>
      <dsp:txXfrm>
        <a:off x="26987" y="3211365"/>
        <a:ext cx="10461626" cy="498850"/>
      </dsp:txXfrm>
    </dsp:sp>
    <dsp:sp modelId="{711CC08B-AF30-4361-81E5-C082D59D2DD3}">
      <dsp:nvSpPr>
        <dsp:cNvPr id="0" name=""/>
        <dsp:cNvSpPr/>
      </dsp:nvSpPr>
      <dsp:spPr>
        <a:xfrm>
          <a:off x="0" y="3737203"/>
          <a:ext cx="10515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1C5A7C"/>
            </a:buClr>
            <a:buFont typeface="Wingdings" panose="05000000000000000000" pitchFamily="2" charset="2"/>
            <a:buChar char="§"/>
          </a:pPr>
          <a:r>
            <a:rPr lang="en-US" sz="1800" b="0" i="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Recognize they raise costs for patients, weaken R&amp;D incentives, and disrupt supply chains</a:t>
          </a:r>
        </a:p>
      </dsp:txBody>
      <dsp:txXfrm>
        <a:off x="0" y="3737203"/>
        <a:ext cx="10515600" cy="347760"/>
      </dsp:txXfrm>
    </dsp:sp>
    <dsp:sp modelId="{BF0DA0E4-A1AD-4D2B-8F1A-E31A7D710D04}">
      <dsp:nvSpPr>
        <dsp:cNvPr id="0" name=""/>
        <dsp:cNvSpPr/>
      </dsp:nvSpPr>
      <dsp:spPr>
        <a:xfrm>
          <a:off x="0" y="4084963"/>
          <a:ext cx="10515600" cy="552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5. Pursue international cost-sharing</a:t>
          </a:r>
        </a:p>
      </dsp:txBody>
      <dsp:txXfrm>
        <a:off x="26987" y="4111950"/>
        <a:ext cx="10461626" cy="498850"/>
      </dsp:txXfrm>
    </dsp:sp>
    <dsp:sp modelId="{72B59D3E-4BF8-413C-BBA0-617F02704E97}">
      <dsp:nvSpPr>
        <dsp:cNvPr id="0" name=""/>
        <dsp:cNvSpPr/>
      </dsp:nvSpPr>
      <dsp:spPr>
        <a:xfrm>
          <a:off x="0" y="4637788"/>
          <a:ext cx="10515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1C5A7C"/>
            </a:buClr>
            <a:buFont typeface="Wingdings" panose="05000000000000000000" pitchFamily="2" charset="2"/>
            <a:buChar char="§"/>
          </a:pPr>
          <a:r>
            <a:rPr lang="en-US" sz="1800" b="0" i="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Push other countries to stop freeloading and pay their fair share of R&amp;D costs</a:t>
          </a:r>
        </a:p>
      </dsp:txBody>
      <dsp:txXfrm>
        <a:off x="0" y="4637788"/>
        <a:ext cx="10515600" cy="3477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BC094-AF2E-4514-918A-D8EBB4B8F275}">
      <dsp:nvSpPr>
        <dsp:cNvPr id="0" name=""/>
        <dsp:cNvSpPr/>
      </dsp:nvSpPr>
      <dsp:spPr>
        <a:xfrm>
          <a:off x="3886187" y="528"/>
          <a:ext cx="6583690" cy="20627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en-US" sz="2400" b="1" kern="1200" dirty="0"/>
            <a:t>Policy missteps</a:t>
          </a:r>
          <a:r>
            <a:rPr lang="en-US" sz="2400" kern="1200" dirty="0"/>
            <a:t> weakened innovation incentives, constrained investment, and slowed the translation of scientific advances into new treatments.</a:t>
          </a:r>
        </a:p>
      </dsp:txBody>
      <dsp:txXfrm>
        <a:off x="3886187" y="258373"/>
        <a:ext cx="5810156" cy="1547067"/>
      </dsp:txXfrm>
    </dsp:sp>
    <dsp:sp modelId="{A6483514-3915-46FE-AE3A-9C9802F19ECD}">
      <dsp:nvSpPr>
        <dsp:cNvPr id="0" name=""/>
        <dsp:cNvSpPr/>
      </dsp:nvSpPr>
      <dsp:spPr>
        <a:xfrm>
          <a:off x="45721" y="528"/>
          <a:ext cx="3840465" cy="2062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Europe’s loss of biopharma leadership was not inevitable</a:t>
          </a:r>
        </a:p>
      </dsp:txBody>
      <dsp:txXfrm>
        <a:off x="146416" y="101223"/>
        <a:ext cx="3639075" cy="1861367"/>
      </dsp:txXfrm>
    </dsp:sp>
    <dsp:sp modelId="{6787A0C0-D903-4E27-97CD-BBAB5A57B60D}">
      <dsp:nvSpPr>
        <dsp:cNvPr id="0" name=""/>
        <dsp:cNvSpPr/>
      </dsp:nvSpPr>
      <dsp:spPr>
        <a:xfrm>
          <a:off x="3886187" y="2269562"/>
          <a:ext cx="6583690" cy="20627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1C5A7C"/>
            </a:buClr>
            <a:buFont typeface="Wingdings" panose="05000000000000000000" pitchFamily="2" charset="2"/>
            <a:buChar char="§"/>
          </a:pPr>
          <a:r>
            <a:rPr lang="en-US" sz="2400" b="1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Choices policymakers make </a:t>
          </a:r>
          <a:r>
            <a:rPr lang="en-US" sz="2400" b="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on drug pricing, IP, and research funding will determine whether America retains its biopharma leadership for generations.</a:t>
          </a:r>
        </a:p>
      </dsp:txBody>
      <dsp:txXfrm>
        <a:off x="3886187" y="2527407"/>
        <a:ext cx="5810156" cy="1547067"/>
      </dsp:txXfrm>
    </dsp:sp>
    <dsp:sp modelId="{F0F9FBE4-C578-466D-BA52-B0354542C12F}">
      <dsp:nvSpPr>
        <dsp:cNvPr id="0" name=""/>
        <dsp:cNvSpPr/>
      </dsp:nvSpPr>
      <dsp:spPr>
        <a:xfrm>
          <a:off x="45721" y="2269562"/>
          <a:ext cx="3840465" cy="2062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America is at an inflection point</a:t>
          </a:r>
        </a:p>
      </dsp:txBody>
      <dsp:txXfrm>
        <a:off x="146416" y="2370257"/>
        <a:ext cx="3639075" cy="1861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9E10B-AA49-4E06-B9BB-0960E4EF9C24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4817D-3ADB-4060-9BFD-FBA11C1892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6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806C-FF96-DC2C-E320-95D2B3CC2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9AE95-92D9-42D6-03AE-96CBCA43489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943100" indent="-341313"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Add bulleted text or full-sized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844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C92A127-9057-EFD1-2280-6FCAFA10C954}"/>
              </a:ext>
            </a:extLst>
          </p:cNvPr>
          <p:cNvSpPr/>
          <p:nvPr userDrawn="1"/>
        </p:nvSpPr>
        <p:spPr>
          <a:xfrm>
            <a:off x="0" y="5449824"/>
            <a:ext cx="12192000" cy="1408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454D1-355E-D093-C639-57F15AEFA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32104"/>
            <a:ext cx="9144000" cy="140817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A9169-F7C7-F9D4-84DE-A857D8339B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560320"/>
            <a:ext cx="9144000" cy="2057401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en-US" dirty="0"/>
              <a:t>Subtitle</a:t>
            </a:r>
          </a:p>
          <a:p>
            <a:pPr algn="ctr"/>
            <a:r>
              <a:rPr lang="en-US" dirty="0"/>
              <a:t>Etc.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70C906-1718-2C10-A509-5DEAE0660681}"/>
              </a:ext>
            </a:extLst>
          </p:cNvPr>
          <p:cNvSpPr/>
          <p:nvPr userDrawn="1"/>
        </p:nvSpPr>
        <p:spPr>
          <a:xfrm>
            <a:off x="9715501" y="5852214"/>
            <a:ext cx="1895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1C5A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@ITIFdc </a:t>
            </a:r>
            <a:endParaRPr lang="en-US" sz="3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F33141-66F7-B0AF-7B13-B4B8BB3E0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5775333"/>
            <a:ext cx="4114800" cy="86164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C79DEB-CC10-79FE-F08C-A8A3A2FF0120}"/>
              </a:ext>
            </a:extLst>
          </p:cNvPr>
          <p:cNvCxnSpPr/>
          <p:nvPr userDrawn="1"/>
        </p:nvCxnSpPr>
        <p:spPr>
          <a:xfrm>
            <a:off x="0" y="5449824"/>
            <a:ext cx="12192000" cy="0"/>
          </a:xfrm>
          <a:prstGeom prst="line">
            <a:avLst/>
          </a:prstGeom>
          <a:ln w="603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78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806C-FF96-DC2C-E320-95D2B3CC2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9AE95-92D9-42D6-03AE-96CBCA43489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517525" indent="-517525">
              <a:buFont typeface="+mj-lt"/>
              <a:buAutoNum type="arabicPeriod"/>
              <a:defRPr sz="2800"/>
            </a:lvl1pPr>
            <a:lvl2pPr marL="1027113" indent="-509588">
              <a:buFont typeface="+mj-lt"/>
              <a:buAutoNum type="alphaUcPeriod"/>
              <a:defRPr sz="2400"/>
            </a:lvl2pPr>
            <a:lvl3pPr marL="1371600" indent="-344488">
              <a:buFont typeface="+mj-lt"/>
              <a:buAutoNum type="romanLcPeriod"/>
              <a:defRPr sz="2000"/>
            </a:lvl3pPr>
            <a:lvl4pPr marL="1716088" indent="-339725">
              <a:buFont typeface="+mj-lt"/>
              <a:buAutoNum type="alphaLcPeriod"/>
              <a:defRPr sz="1800"/>
            </a:lvl4pPr>
            <a:lvl5pPr marL="2055813" indent="-339725">
              <a:buFont typeface="Arial" panose="020B0604020202020204" pitchFamily="34" charset="0"/>
              <a:buChar char="‒"/>
              <a:defRPr sz="1600"/>
            </a:lvl5pPr>
          </a:lstStyle>
          <a:p>
            <a:pPr lvl="0"/>
            <a:r>
              <a:rPr lang="en-US" dirty="0"/>
              <a:t>Add numbered text or full-sized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235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CE309-44B1-A2D1-8A95-A0D424ED0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87871-27E8-746C-3F2D-C560AC6CAFF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36192"/>
            <a:ext cx="5181600" cy="4572000"/>
          </a:xfrm>
        </p:spPr>
        <p:txBody>
          <a:bodyPr/>
          <a:lstStyle>
            <a:lvl1pPr marL="342900" indent="-342900">
              <a:defRPr sz="2800"/>
            </a:lvl1pPr>
            <a:lvl2pPr marL="685800" indent="-342900">
              <a:defRPr sz="2400"/>
            </a:lvl2pPr>
            <a:lvl3pPr marL="1028700" indent="-342900">
              <a:defRPr sz="2000"/>
            </a:lvl3pPr>
            <a:lvl4pPr marL="1371600" indent="-342900">
              <a:defRPr sz="1800"/>
            </a:lvl4pPr>
            <a:lvl5pPr marL="1714500" indent="-3429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Add text or half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B3B33-9CC1-1646-100D-DDEDD1332F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36192"/>
            <a:ext cx="5181600" cy="4572000"/>
          </a:xfrm>
        </p:spPr>
        <p:txBody>
          <a:bodyPr/>
          <a:lstStyle>
            <a:lvl1pPr marL="342900" indent="-342900">
              <a:defRPr sz="2800"/>
            </a:lvl1pPr>
            <a:lvl2pPr marL="685800" indent="-342900">
              <a:defRPr sz="2400"/>
            </a:lvl2pPr>
            <a:lvl3pPr marL="1028700" indent="-342900">
              <a:defRPr sz="2000"/>
            </a:lvl3pPr>
            <a:lvl4pPr marL="1371600" indent="-342900">
              <a:defRPr sz="1800"/>
            </a:lvl4pPr>
            <a:lvl5pPr marL="1714500" indent="-3429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Add text or half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725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20ED-E597-3FE1-664E-7BB5FEC2F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73751-C4EC-833A-9EF3-2F13354D06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371600"/>
            <a:ext cx="5157787" cy="699961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0BFB7-2FC8-576D-F091-CF8621F06C8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163636"/>
            <a:ext cx="5157787" cy="4010587"/>
          </a:xfrm>
        </p:spPr>
        <p:txBody>
          <a:bodyPr/>
          <a:lstStyle>
            <a:lvl1pPr marL="342900" indent="-342900">
              <a:defRPr sz="2800"/>
            </a:lvl1pPr>
            <a:lvl2pPr marL="800100" indent="-342900">
              <a:defRPr sz="2400"/>
            </a:lvl2pPr>
            <a:lvl3pPr marL="1143000" indent="-342900">
              <a:defRPr sz="2000"/>
            </a:lvl3pPr>
            <a:lvl4pPr marL="1485900" indent="-342900">
              <a:defRPr sz="1800"/>
            </a:lvl4pPr>
            <a:lvl5pPr marL="1828800" indent="-342900">
              <a:defRPr/>
            </a:lvl5pPr>
          </a:lstStyle>
          <a:p>
            <a:pPr lvl="0"/>
            <a:r>
              <a:rPr lang="en-US" dirty="0"/>
              <a:t>Add text or half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D19207-C23A-DF61-AE65-38D3532A3F6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371600"/>
            <a:ext cx="5183188" cy="699961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C97D5A4-8AA5-41E2-2738-AF8148F4E7F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72200" y="2163635"/>
            <a:ext cx="5180012" cy="4010587"/>
          </a:xfrm>
        </p:spPr>
        <p:txBody>
          <a:bodyPr/>
          <a:lstStyle>
            <a:lvl1pPr marL="342900" indent="-342900">
              <a:defRPr sz="2800"/>
            </a:lvl1pPr>
            <a:lvl2pPr marL="685800" indent="-342900">
              <a:defRPr sz="2400"/>
            </a:lvl2pPr>
            <a:lvl3pPr marL="1028700" indent="-342900">
              <a:defRPr sz="2000"/>
            </a:lvl3pPr>
            <a:lvl4pPr marL="1371600" indent="-342900">
              <a:defRPr sz="1800"/>
            </a:lvl4pPr>
            <a:lvl5pPr marL="1714500" indent="-342900">
              <a:defRPr/>
            </a:lvl5pPr>
          </a:lstStyle>
          <a:p>
            <a:pPr lvl="0"/>
            <a:r>
              <a:rPr lang="en-US" dirty="0"/>
              <a:t>Add text or half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061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62A32C-75E5-E6C7-D699-13C49C1681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11643-2B1A-DE7B-1EE7-FBE41C61FA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" y="534457"/>
            <a:ext cx="12188952" cy="1046693"/>
          </a:xfrm>
          <a:solidFill>
            <a:schemeClr val="tx2">
              <a:alpha val="40000"/>
            </a:schemeClr>
          </a:solidFill>
        </p:spPr>
        <p:txBody>
          <a:bodyPr lIns="914400" rIns="9144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11882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ext, Full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44D92E-C68F-F463-99D5-0D51263090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BC3B3D-256D-302C-CABF-C42A5280D4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3436" y="916641"/>
            <a:ext cx="4800600" cy="5029200"/>
          </a:xfrm>
        </p:spPr>
        <p:txBody>
          <a:bodyPr/>
          <a:lstStyle>
            <a:lvl1pPr marL="342900" indent="-342900">
              <a:defRPr sz="2800"/>
            </a:lvl1pPr>
            <a:lvl2pPr marL="800100" indent="-342900">
              <a:defRPr sz="2400"/>
            </a:lvl2pPr>
            <a:lvl3pPr marL="1143000" indent="-342900">
              <a:defRPr sz="2000"/>
            </a:lvl3pPr>
            <a:lvl4pPr marL="1485900" indent="-342900">
              <a:defRPr sz="1800"/>
            </a:lvl4pPr>
            <a:lvl5pPr marL="1828800" indent="-3429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136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Text, Full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B49774-6233-B3D1-908D-BE794A8393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6925" y="914400"/>
            <a:ext cx="4800600" cy="5029200"/>
          </a:xfrm>
        </p:spPr>
        <p:txBody>
          <a:bodyPr/>
          <a:lstStyle>
            <a:lvl1pPr marL="342900" indent="-342900">
              <a:defRPr sz="2800"/>
            </a:lvl1pPr>
            <a:lvl2pPr marL="685800" indent="-342900">
              <a:defRPr sz="2400"/>
            </a:lvl2pPr>
            <a:lvl3pPr marL="1028700" indent="-342900">
              <a:defRPr sz="2000"/>
            </a:lvl3pPr>
            <a:lvl4pPr marL="1371600" indent="-342900">
              <a:defRPr sz="1800"/>
            </a:lvl4pPr>
            <a:lvl5pPr marL="1714500" indent="-342900">
              <a:defRPr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893D6F4-404B-134E-A6AB-9E5712ECFF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262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1643-2B1A-DE7B-1EE7-FBE41C61FA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13811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C92A127-9057-EFD1-2280-6FCAFA10C954}"/>
              </a:ext>
            </a:extLst>
          </p:cNvPr>
          <p:cNvSpPr/>
          <p:nvPr userDrawn="1"/>
        </p:nvSpPr>
        <p:spPr>
          <a:xfrm>
            <a:off x="0" y="5449824"/>
            <a:ext cx="12192000" cy="1408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454D1-355E-D093-C639-57F15AEFA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931125"/>
            <a:ext cx="9144000" cy="140817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A9169-F7C7-F9D4-84DE-A857D8339B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560320"/>
            <a:ext cx="9144000" cy="14081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en-US" dirty="0"/>
              <a:t>Speaker Name</a:t>
            </a:r>
          </a:p>
          <a:p>
            <a:pPr algn="ctr"/>
            <a:r>
              <a:rPr lang="en-US" dirty="0"/>
              <a:t>Speaker Title</a:t>
            </a:r>
          </a:p>
          <a:p>
            <a:pPr algn="ctr"/>
            <a:r>
              <a:rPr lang="en-US" dirty="0"/>
              <a:t>@SpeakerHandle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70C906-1718-2C10-A509-5DEAE0660681}"/>
              </a:ext>
            </a:extLst>
          </p:cNvPr>
          <p:cNvSpPr/>
          <p:nvPr userDrawn="1"/>
        </p:nvSpPr>
        <p:spPr>
          <a:xfrm>
            <a:off x="9715501" y="5852214"/>
            <a:ext cx="1895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1C5A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@ITIFdc </a:t>
            </a:r>
            <a:endParaRPr lang="en-US" sz="3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F33141-66F7-B0AF-7B13-B4B8BB3E0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5775333"/>
            <a:ext cx="4114800" cy="86164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C79DEB-CC10-79FE-F08C-A8A3A2FF0120}"/>
              </a:ext>
            </a:extLst>
          </p:cNvPr>
          <p:cNvCxnSpPr/>
          <p:nvPr userDrawn="1"/>
        </p:nvCxnSpPr>
        <p:spPr>
          <a:xfrm>
            <a:off x="0" y="5449824"/>
            <a:ext cx="12192000" cy="0"/>
          </a:xfrm>
          <a:prstGeom prst="line">
            <a:avLst/>
          </a:prstGeom>
          <a:ln w="603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457B7-EE93-8B3C-FBD7-058F59B5E6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189515"/>
            <a:ext cx="9144000" cy="52137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2"/>
                </a:solidFill>
              </a:defRPr>
            </a:lvl2pPr>
            <a:lvl3pPr marL="914400" indent="0">
              <a:buNone/>
              <a:defRPr>
                <a:solidFill>
                  <a:schemeClr val="accent2"/>
                </a:solidFill>
              </a:defRPr>
            </a:lvl3pPr>
            <a:lvl4pPr marL="1254125" indent="0">
              <a:buNone/>
              <a:defRPr>
                <a:solidFill>
                  <a:schemeClr val="accent2"/>
                </a:solidFill>
              </a:defRPr>
            </a:lvl4pPr>
            <a:lvl5pPr marL="160178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Month DD, </a:t>
            </a:r>
            <a:r>
              <a:rPr lang="en-US" dirty="0" err="1"/>
              <a:t>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6275B8-46C7-9662-F969-0317A9B2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8F11A-8068-4F22-465E-C01C9005C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1327"/>
            <a:ext cx="10515600" cy="4644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Add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0FECA9-55F3-6711-916B-A2309477D997}"/>
              </a:ext>
            </a:extLst>
          </p:cNvPr>
          <p:cNvCxnSpPr/>
          <p:nvPr userDrawn="1"/>
        </p:nvCxnSpPr>
        <p:spPr>
          <a:xfrm>
            <a:off x="841375" y="1338791"/>
            <a:ext cx="10515600" cy="0"/>
          </a:xfrm>
          <a:prstGeom prst="line">
            <a:avLst/>
          </a:prstGeom>
          <a:ln w="15875">
            <a:solidFill>
              <a:srgbClr val="1C5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2" r:id="rId3"/>
    <p:sldLayoutId id="2147483653" r:id="rId4"/>
    <p:sldLayoutId id="2147483661" r:id="rId5"/>
    <p:sldLayoutId id="2147483662" r:id="rId6"/>
    <p:sldLayoutId id="2147483663" r:id="rId7"/>
    <p:sldLayoutId id="2147483654" r:id="rId8"/>
    <p:sldLayoutId id="2147483649" r:id="rId9"/>
    <p:sldLayoutId id="214748366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Char char="§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−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252538" indent="-3381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1788" indent="-347663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941513" indent="-339725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C2FCB-17A5-A231-6BC3-6D8377788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Trade Gothic LT Std Bold" panose="020B0804050502020204" pitchFamily="34" charset="0"/>
              </a:rPr>
              <a:t>Lessons From Europe’s Loss of Biopharma Leadership, and Its Attempts to Recover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3A57B-54E9-7657-8235-BB772B745E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>
                <a:solidFill>
                  <a:prstClr val="white"/>
                </a:solidFill>
              </a:rPr>
              <a:t>Sandra Barbosu, PhD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>
                <a:solidFill>
                  <a:prstClr val="white"/>
                </a:solidFill>
              </a:rPr>
              <a:t>Associate Director, ITIF Center for Life Sciences Innovation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BE4C4-7ACD-C24D-4AFA-5CF3682759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May 12, 2026</a:t>
            </a:r>
          </a:p>
        </p:txBody>
      </p:sp>
    </p:spTree>
    <p:extLst>
      <p:ext uri="{BB962C8B-B14F-4D97-AF65-F5344CB8AC3E}">
        <p14:creationId xmlns:p14="http://schemas.microsoft.com/office/powerpoint/2010/main" val="3185611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21E50-89D6-0713-A172-B771AB62C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Lessons Are Clear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66F539-38F3-9508-1309-FBFD2CBFB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703485"/>
              </p:ext>
            </p:extLst>
          </p:nvPr>
        </p:nvGraphicFramePr>
        <p:xfrm>
          <a:off x="838200" y="1800666"/>
          <a:ext cx="10515600" cy="433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347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B49EE-44BD-7BAE-91D7-540BCB8A5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C44BC-B815-C2F8-1C8C-86F86FBCE9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Trade Gothic LT Std" panose="020B0503020502020204" pitchFamily="34" charset="0"/>
              </a:rPr>
              <a:t>Sandra Barbosu </a:t>
            </a:r>
            <a:r>
              <a:rPr lang="en-US" dirty="0">
                <a:solidFill>
                  <a:srgbClr val="F98D29"/>
                </a:solidFill>
                <a:latin typeface="Trade Gothic LT Std" panose="020B0503020502020204" pitchFamily="34" charset="0"/>
              </a:rPr>
              <a:t>|</a:t>
            </a:r>
            <a:r>
              <a:rPr lang="en-US" dirty="0">
                <a:latin typeface="Trade Gothic LT Std" panose="020B0503020502020204" pitchFamily="34" charset="0"/>
              </a:rPr>
              <a:t>  sbarbosu@itif.org  </a:t>
            </a:r>
            <a:r>
              <a:rPr lang="en-US" dirty="0">
                <a:solidFill>
                  <a:srgbClr val="F98D29"/>
                </a:solidFill>
                <a:latin typeface="Trade Gothic LT Std" panose="020B0503020502020204" pitchFamily="34" charset="0"/>
              </a:rPr>
              <a:t>|</a:t>
            </a:r>
            <a:r>
              <a:rPr lang="en-US" dirty="0">
                <a:latin typeface="Trade Gothic LT Std" panose="020B0503020502020204" pitchFamily="34" charset="0"/>
              </a:rPr>
              <a:t>  @sandra_barbosu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2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8446D-F972-070F-570E-A6A15BE3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Long Ago, Europe Led the World in Biopharma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80253-41D1-979A-47DC-AE28954FB8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Europe was the world’s medicine cabinet</a:t>
            </a:r>
          </a:p>
          <a:p>
            <a:pPr lvl="1"/>
            <a:r>
              <a:rPr lang="en-US" b="1" dirty="0"/>
              <a:t>1960–65:</a:t>
            </a:r>
            <a:r>
              <a:rPr lang="en-US" dirty="0"/>
              <a:t> 65% of all new drugs came from European firms</a:t>
            </a:r>
          </a:p>
          <a:p>
            <a:pPr lvl="1"/>
            <a:r>
              <a:rPr lang="en-US" b="1" dirty="0"/>
              <a:t>1990:</a:t>
            </a:r>
            <a:r>
              <a:rPr lang="en-US" dirty="0"/>
              <a:t> Half of global biopharma R&amp;D spending was in Europe</a:t>
            </a:r>
          </a:p>
          <a:p>
            <a:r>
              <a:rPr lang="en-US" dirty="0"/>
              <a:t>The 1990s were a turning point</a:t>
            </a:r>
          </a:p>
          <a:p>
            <a:pPr lvl="1"/>
            <a:r>
              <a:rPr lang="en-US" b="1" dirty="0"/>
              <a:t>1999–2023:</a:t>
            </a:r>
            <a:r>
              <a:rPr lang="en-US" dirty="0"/>
              <a:t> U.S. firms made 1.5x as many new drugs as European firms.</a:t>
            </a:r>
          </a:p>
          <a:p>
            <a:pPr lvl="1"/>
            <a:r>
              <a:rPr lang="en-US" b="1" dirty="0"/>
              <a:t>2014–18:</a:t>
            </a:r>
            <a:r>
              <a:rPr lang="en-US" dirty="0"/>
              <a:t> Just 25% of new drugs were from Europe vs. 50% U.S.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46EC3283-373C-4647-3FF8-96DD27133DC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4672755"/>
              </p:ext>
            </p:extLst>
          </p:nvPr>
        </p:nvGraphicFramePr>
        <p:xfrm>
          <a:off x="6172200" y="1536700"/>
          <a:ext cx="5181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010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1DB0CE-1C7B-34AC-F818-5CB47E9ED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Contributed to Europe’s Decline?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E3545F-DF89-EA96-A0C2-DECDEC7FA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328"/>
            <a:ext cx="10515600" cy="2205770"/>
          </a:xfrm>
        </p:spPr>
        <p:txBody>
          <a:bodyPr>
            <a:normAutofit/>
          </a:bodyPr>
          <a:lstStyle/>
          <a:p>
            <a:r>
              <a:rPr lang="en-US" dirty="0"/>
              <a:t>Europe’s shift began in the 1980s: </a:t>
            </a:r>
          </a:p>
          <a:p>
            <a:pPr lvl="1"/>
            <a:r>
              <a:rPr lang="en-US" dirty="0"/>
              <a:t>Strict drug price controls</a:t>
            </a:r>
          </a:p>
          <a:p>
            <a:pPr lvl="1"/>
            <a:r>
              <a:rPr lang="en-US" dirty="0"/>
              <a:t>Regulations limiting biopharma research &amp; entrepreneurship</a:t>
            </a:r>
          </a:p>
          <a:p>
            <a:r>
              <a:rPr lang="en-US" dirty="0"/>
              <a:t>It was a vicious cycle: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3CA9891-DD55-0661-0016-767C52DF3DF1}"/>
              </a:ext>
            </a:extLst>
          </p:cNvPr>
          <p:cNvSpPr txBox="1">
            <a:spLocks/>
          </p:cNvSpPr>
          <p:nvPr/>
        </p:nvSpPr>
        <p:spPr>
          <a:xfrm>
            <a:off x="838200" y="5214060"/>
            <a:ext cx="10515600" cy="762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252538" indent="-3381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1788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943100" indent="-341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Biopharma leadership then shifted to America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93C4149-5F51-ABC8-4806-4520BB15E6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6533424"/>
              </p:ext>
            </p:extLst>
          </p:nvPr>
        </p:nvGraphicFramePr>
        <p:xfrm>
          <a:off x="1395167" y="3543159"/>
          <a:ext cx="9601985" cy="1670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820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3F6C1-C638-A86C-A9CF-D5A663895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Controls Harm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A2FD4-AB55-3861-5167-45BACD2A8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36192"/>
            <a:ext cx="5949099" cy="4798620"/>
          </a:xfrm>
        </p:spPr>
        <p:txBody>
          <a:bodyPr>
            <a:noAutofit/>
          </a:bodyPr>
          <a:lstStyle/>
          <a:p>
            <a:r>
              <a:rPr lang="en-US" dirty="0"/>
              <a:t>Less investment in R&amp;D:</a:t>
            </a:r>
            <a:r>
              <a:rPr lang="en-US" sz="2400" dirty="0"/>
              <a:t> </a:t>
            </a:r>
          </a:p>
          <a:p>
            <a:pPr lvl="1"/>
            <a:r>
              <a:rPr lang="en-US" sz="2000" b="1" dirty="0"/>
              <a:t>In 1986,</a:t>
            </a:r>
            <a:r>
              <a:rPr lang="en-US" sz="2000" dirty="0"/>
              <a:t> European firms invested 24% more in R&amp;D than U.S. firms. </a:t>
            </a:r>
          </a:p>
          <a:p>
            <a:pPr lvl="1"/>
            <a:r>
              <a:rPr lang="en-US" sz="2000" b="1" dirty="0"/>
              <a:t>By 2004,</a:t>
            </a:r>
            <a:r>
              <a:rPr lang="en-US" sz="2000" dirty="0"/>
              <a:t> U.S. firms invested 15% more than European firms.</a:t>
            </a:r>
          </a:p>
          <a:p>
            <a:r>
              <a:rPr lang="en-US" dirty="0"/>
              <a:t>Less innovation: </a:t>
            </a:r>
          </a:p>
          <a:p>
            <a:pPr lvl="1"/>
            <a:r>
              <a:rPr lang="en-US" sz="2000" b="1" dirty="0"/>
              <a:t>Factual: </a:t>
            </a:r>
            <a:r>
              <a:rPr lang="en-US" sz="2000" dirty="0"/>
              <a:t>Europe developed 46 fewer new drugs and lost 1,680 research jobs.</a:t>
            </a:r>
          </a:p>
          <a:p>
            <a:pPr lvl="1"/>
            <a:r>
              <a:rPr lang="en-US" sz="2000" b="1" dirty="0"/>
              <a:t>Counterfactual:</a:t>
            </a:r>
            <a:r>
              <a:rPr lang="en-US" sz="2000" dirty="0"/>
              <a:t> America would have developed 117 fewer drugs and lost 4,368 research jobs.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5F3282-7377-4CA7-D96C-B62EC620F2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9" r="23901" b="7822"/>
          <a:stretch>
            <a:fillRect/>
          </a:stretch>
        </p:blipFill>
        <p:spPr>
          <a:xfrm>
            <a:off x="7109038" y="1709041"/>
            <a:ext cx="4244762" cy="42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2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A5C77-B704-CB86-1963-85378FAD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Controls Harm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B0BD-AC6C-D750-CEEA-C31C13246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536192"/>
            <a:ext cx="4346195" cy="45720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b="1" dirty="0"/>
              <a:t>Longer access delays </a:t>
            </a:r>
            <a:br>
              <a:rPr lang="en-US" b="1" dirty="0"/>
            </a:br>
            <a:r>
              <a:rPr lang="en-US" dirty="0"/>
              <a:t>in 25 of 27 EU countries compared to America</a:t>
            </a:r>
          </a:p>
          <a:p>
            <a:pPr>
              <a:spcAft>
                <a:spcPts val="1800"/>
              </a:spcAft>
            </a:pPr>
            <a:r>
              <a:rPr lang="en-US" b="1" dirty="0"/>
              <a:t>Median delays for new therapies &gt; 1 year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22 of 27 EU countries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429A94C-49E4-9E63-B81B-769EFED8514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0578524"/>
              </p:ext>
            </p:extLst>
          </p:nvPr>
        </p:nvGraphicFramePr>
        <p:xfrm>
          <a:off x="5268286" y="1536700"/>
          <a:ext cx="655180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1776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72BEF-CEC0-922D-0EE5-85F85738D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Foundations of America’s Biopharma Leadership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2A0A5D-A0FF-2611-F4C7-B814952D2B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1510"/>
              </p:ext>
            </p:extLst>
          </p:nvPr>
        </p:nvGraphicFramePr>
        <p:xfrm>
          <a:off x="838200" y="1481138"/>
          <a:ext cx="10515600" cy="464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272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9F561-1135-8423-BE93-F6657789A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53E7-019A-E884-AFEF-F24074B0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Proposals Risk Repeating Europe’s Mistakes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2C9CBB-6870-EFDB-B2F3-71011CC9AB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836562"/>
              </p:ext>
            </p:extLst>
          </p:nvPr>
        </p:nvGraphicFramePr>
        <p:xfrm>
          <a:off x="838200" y="1481138"/>
          <a:ext cx="10515600" cy="464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016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2525FE-2154-4FCC-497F-CFF201C4D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Europe Is Trying to Recover—But It’s Difficult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E5C0ED1-116D-6B42-8FC2-8818B16CF1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253595"/>
              </p:ext>
            </p:extLst>
          </p:nvPr>
        </p:nvGraphicFramePr>
        <p:xfrm>
          <a:off x="838200" y="1481138"/>
          <a:ext cx="10515600" cy="464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979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F98C8-6651-E2C8-28BB-4FDF8BE1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Policy Priorities for Congress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EFAF89-5138-2E0F-4EE2-9FFF3B4413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702815"/>
              </p:ext>
            </p:extLst>
          </p:nvPr>
        </p:nvGraphicFramePr>
        <p:xfrm>
          <a:off x="838200" y="1481138"/>
          <a:ext cx="10515600" cy="501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071179"/>
      </p:ext>
    </p:extLst>
  </p:cSld>
  <p:clrMapOvr>
    <a:masterClrMapping/>
  </p:clrMapOvr>
</p:sld>
</file>

<file path=ppt/theme/theme1.xml><?xml version="1.0" encoding="utf-8"?>
<a:theme xmlns:a="http://schemas.openxmlformats.org/drawingml/2006/main" name="ITIF Theme">
  <a:themeElements>
    <a:clrScheme name="ITIF Color Palette">
      <a:dk1>
        <a:srgbClr val="404040"/>
      </a:dk1>
      <a:lt1>
        <a:srgbClr val="FFFFFF"/>
      </a:lt1>
      <a:dk2>
        <a:srgbClr val="000000"/>
      </a:dk2>
      <a:lt2>
        <a:srgbClr val="D9D9D9"/>
      </a:lt2>
      <a:accent1>
        <a:srgbClr val="1C5A7C"/>
      </a:accent1>
      <a:accent2>
        <a:srgbClr val="F98D29"/>
      </a:accent2>
      <a:accent3>
        <a:srgbClr val="A6A6A6"/>
      </a:accent3>
      <a:accent4>
        <a:srgbClr val="7C1C2A"/>
      </a:accent4>
      <a:accent5>
        <a:srgbClr val="FFC000"/>
      </a:accent5>
      <a:accent6>
        <a:srgbClr val="1C7C6E"/>
      </a:accent6>
      <a:hlink>
        <a:srgbClr val="7C1C2A"/>
      </a:hlink>
      <a:folHlink>
        <a:srgbClr val="7C1C2A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IF Template_PPTs_2025-07-11 Update Final.pptx" id="{5B2FD525-2CD1-4D90-9EFF-1AA0CB2592E7}" vid="{C55DC9BE-8B14-48DC-99C0-890A36E4CE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ITIF Template_PPTs_2025-07-14 Update</Template>
  <TotalTime>927</TotalTime>
  <Words>680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Arial</vt:lpstr>
      <vt:lpstr>Arial Narrow</vt:lpstr>
      <vt:lpstr>Courier New</vt:lpstr>
      <vt:lpstr>Trade Gothic LT Std</vt:lpstr>
      <vt:lpstr>Trade Gothic LT Std Bold</vt:lpstr>
      <vt:lpstr>Wingdings</vt:lpstr>
      <vt:lpstr>ITIF Theme</vt:lpstr>
      <vt:lpstr>Lessons From Europe’s Loss of Biopharma Leadership, and Its Attempts to Recover</vt:lpstr>
      <vt:lpstr>Not Long Ago, Europe Led the World in Biopharma</vt:lpstr>
      <vt:lpstr>What Contributed to Europe’s Decline?</vt:lpstr>
      <vt:lpstr>Price Controls Harm Innovation</vt:lpstr>
      <vt:lpstr>Price Controls Harm Patients</vt:lpstr>
      <vt:lpstr>Foundations of America’s Biopharma Leadership</vt:lpstr>
      <vt:lpstr>U.S. Proposals Risk Repeating Europe’s Mistakes</vt:lpstr>
      <vt:lpstr>Europe Is Trying to Recover—But It’s Difficult</vt:lpstr>
      <vt:lpstr>Five Policy Priorities for Congress</vt:lpstr>
      <vt:lpstr>The Lessons Are Clear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From Europe’s Loss of Biopharma Leadership, and its Attempts to Recover</dc:title>
  <dc:creator>sbarbosu@itif.org;Information Technology and Innovation Foundation (ITIF)</dc:creator>
  <cp:lastModifiedBy>Randolph Court</cp:lastModifiedBy>
  <cp:revision>10</cp:revision>
  <dcterms:created xsi:type="dcterms:W3CDTF">2026-05-11T14:54:54Z</dcterms:created>
  <dcterms:modified xsi:type="dcterms:W3CDTF">2026-05-14T11:00:42Z</dcterms:modified>
</cp:coreProperties>
</file>