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2" r:id="rId2"/>
    <p:sldId id="280" r:id="rId3"/>
    <p:sldId id="281" r:id="rId4"/>
    <p:sldId id="290" r:id="rId5"/>
    <p:sldId id="259" r:id="rId6"/>
    <p:sldId id="279" r:id="rId7"/>
    <p:sldId id="277" r:id="rId8"/>
    <p:sldId id="285" r:id="rId9"/>
    <p:sldId id="286" r:id="rId10"/>
    <p:sldId id="288" r:id="rId11"/>
    <p:sldId id="265" r:id="rId12"/>
    <p:sldId id="289" r:id="rId13"/>
    <p:sldId id="27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1DE7F9-9769-4057-9865-507A686B5993}" v="4" dt="2025-08-27T16:17:36.4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4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RandolphCourt\ITIF%20Dropbox\ITIF%20Publications\Reports\2025\2025-09-27%20SME%20Growth\SME%20and%20Digital%20Services%202025-08-15%20final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andolphCourt\ITIF%20Dropbox\ITIF%20Publications\Reports\2025\2025-09-27%20SME%20Growth\SME%20and%20Digital%20Services%202025-08-15%20final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500" b="0" i="0" u="none" strike="noStrike" baseline="0" dirty="0">
                <a:effectLst/>
              </a:rPr>
              <a:t>SMEs’ productivity as a share of large firms’ productivity, measured in value added per worker</a:t>
            </a:r>
            <a:endParaRPr lang="en-US" sz="15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'Figure 1'!$B$33</c:f>
              <c:strCache>
                <c:ptCount val="1"/>
                <c:pt idx="0">
                  <c:v>Productivity as a share of large firms' productivity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'Figure 1'!$A$34:$A$36</c:f>
              <c:strCache>
                <c:ptCount val="3"/>
                <c:pt idx="0">
                  <c:v>Advanced economies</c:v>
                </c:pt>
                <c:pt idx="1">
                  <c:v>United States</c:v>
                </c:pt>
                <c:pt idx="2">
                  <c:v>Emerging economies</c:v>
                </c:pt>
              </c:strCache>
            </c:strRef>
          </c:cat>
          <c:val>
            <c:numRef>
              <c:f>'Figure 1'!$B$34:$B$36</c:f>
              <c:numCache>
                <c:formatCode>0%</c:formatCode>
                <c:ptCount val="3"/>
                <c:pt idx="0">
                  <c:v>0.6</c:v>
                </c:pt>
                <c:pt idx="1">
                  <c:v>0.47</c:v>
                </c:pt>
                <c:pt idx="2">
                  <c:v>0.28999999999999998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F6-4446-8401-9694D0D80C7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117458656"/>
        <c:axId val="1117453856"/>
      </c:barChart>
      <c:catAx>
        <c:axId val="11174586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7453856"/>
        <c:crosses val="autoZero"/>
        <c:auto val="1"/>
        <c:lblAlgn val="ctr"/>
        <c:lblOffset val="100"/>
        <c:noMultiLvlLbl val="0"/>
      </c:catAx>
      <c:valAx>
        <c:axId val="1117453856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117458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500"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b="0" dirty="0">
                <a:solidFill>
                  <a:schemeClr val="tx1"/>
                </a:solidFill>
                <a:latin typeface="+mj-lt"/>
              </a:rPr>
              <a:t>Share of businesses making e‑commerce sales in 2023</a:t>
            </a:r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'Figure 3'!$B$64</c:f>
              <c:strCache>
                <c:ptCount val="1"/>
                <c:pt idx="0">
                  <c:v>Share of businesses making e‑commerce sales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'Figure 3'!$A$65:$A$66</c:f>
              <c:strCache>
                <c:ptCount val="2"/>
                <c:pt idx="0">
                  <c:v>Firms with 50–249 employees</c:v>
                </c:pt>
                <c:pt idx="1">
                  <c:v>Firms with 10–49 employees</c:v>
                </c:pt>
              </c:strCache>
            </c:strRef>
          </c:cat>
          <c:val>
            <c:numRef>
              <c:f>'Figure 3'!$B$65:$B$66</c:f>
              <c:numCache>
                <c:formatCode>0.00%</c:formatCode>
                <c:ptCount val="2"/>
                <c:pt idx="0">
                  <c:v>0.33950000000000002</c:v>
                </c:pt>
                <c:pt idx="1">
                  <c:v>0.2596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3E-4D02-9A34-B037314EB2C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117458656"/>
        <c:axId val="1117453856"/>
      </c:barChart>
      <c:catAx>
        <c:axId val="11174586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117453856"/>
        <c:crosses val="autoZero"/>
        <c:auto val="1"/>
        <c:lblAlgn val="ctr"/>
        <c:lblOffset val="100"/>
        <c:noMultiLvlLbl val="0"/>
      </c:catAx>
      <c:valAx>
        <c:axId val="1117453856"/>
        <c:scaling>
          <c:orientation val="minMax"/>
        </c:scaling>
        <c:delete val="1"/>
        <c:axPos val="b"/>
        <c:numFmt formatCode="0.00%" sourceLinked="1"/>
        <c:majorTickMark val="out"/>
        <c:minorTickMark val="none"/>
        <c:tickLblPos val="nextTo"/>
        <c:crossAx val="1117458656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500">
          <a:solidFill>
            <a:sysClr val="windowText" lastClr="000000"/>
          </a:solidFill>
        </a:defRPr>
      </a:pPr>
      <a:endParaRPr lang="en-US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89E10B-AA49-4E06-B9BB-0960E4EF9C2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64817D-3ADB-4060-9BFD-FBA11C189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064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E806C-FF96-DC2C-E320-95D2B3CC27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9AE95-92D9-42D6-03AE-96CBCA43489E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 marL="1943100" indent="-341313">
              <a:buFont typeface="Courier New" panose="02070309020205020404" pitchFamily="49" charset="0"/>
              <a:buChar char="o"/>
              <a:defRPr sz="1600"/>
            </a:lvl5pPr>
          </a:lstStyle>
          <a:p>
            <a:pPr lvl="0"/>
            <a:r>
              <a:rPr lang="en-US" dirty="0"/>
              <a:t>Add bulleted text or full-sized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78444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C92A127-9057-EFD1-2280-6FCAFA10C954}"/>
              </a:ext>
            </a:extLst>
          </p:cNvPr>
          <p:cNvSpPr/>
          <p:nvPr userDrawn="1"/>
        </p:nvSpPr>
        <p:spPr>
          <a:xfrm>
            <a:off x="0" y="5449824"/>
            <a:ext cx="12192000" cy="1408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1454D1-355E-D093-C639-57F15AEFAD3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832104"/>
            <a:ext cx="9144000" cy="1408176"/>
          </a:xfrm>
        </p:spPr>
        <p:txBody>
          <a:bodyPr anchor="b">
            <a:normAutofit/>
          </a:bodyPr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Section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2A9169-F7C7-F9D4-84DE-A857D8339B3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2560320"/>
            <a:ext cx="9144000" cy="2057401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spcAft>
                <a:spcPts val="600"/>
              </a:spcAft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algn="ctr"/>
            <a:r>
              <a:rPr lang="en-US" dirty="0"/>
              <a:t>Subtitle</a:t>
            </a:r>
          </a:p>
          <a:p>
            <a:pPr algn="ctr"/>
            <a:r>
              <a:rPr lang="en-US" dirty="0"/>
              <a:t>Etc.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F70C906-1718-2C10-A509-5DEAE0660681}"/>
              </a:ext>
            </a:extLst>
          </p:cNvPr>
          <p:cNvSpPr/>
          <p:nvPr userDrawn="1"/>
        </p:nvSpPr>
        <p:spPr>
          <a:xfrm>
            <a:off x="9715501" y="5852214"/>
            <a:ext cx="18954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1C5A7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@ITIFdc </a:t>
            </a:r>
            <a:endParaRPr lang="en-US" sz="36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7F33141-66F7-B0AF-7B13-B4B8BB3E0B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024" y="5775333"/>
            <a:ext cx="4114800" cy="861648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9C79DEB-CC10-79FE-F08C-A8A3A2FF0120}"/>
              </a:ext>
            </a:extLst>
          </p:cNvPr>
          <p:cNvCxnSpPr/>
          <p:nvPr userDrawn="1"/>
        </p:nvCxnSpPr>
        <p:spPr>
          <a:xfrm>
            <a:off x="0" y="5449824"/>
            <a:ext cx="12192000" cy="0"/>
          </a:xfrm>
          <a:prstGeom prst="line">
            <a:avLst/>
          </a:prstGeom>
          <a:ln w="60325"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7785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Numb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E806C-FF96-DC2C-E320-95D2B3CC27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9AE95-92D9-42D6-03AE-96CBCA43489E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517525" indent="-517525">
              <a:buFont typeface="+mj-lt"/>
              <a:buAutoNum type="arabicPeriod"/>
              <a:defRPr sz="2800"/>
            </a:lvl1pPr>
            <a:lvl2pPr marL="1027113" indent="-509588">
              <a:buFont typeface="+mj-lt"/>
              <a:buAutoNum type="alphaUcPeriod"/>
              <a:defRPr sz="2400"/>
            </a:lvl2pPr>
            <a:lvl3pPr marL="1371600" indent="-344488">
              <a:buFont typeface="+mj-lt"/>
              <a:buAutoNum type="romanLcPeriod"/>
              <a:defRPr sz="2000"/>
            </a:lvl3pPr>
            <a:lvl4pPr marL="1716088" indent="-339725">
              <a:buFont typeface="+mj-lt"/>
              <a:buAutoNum type="alphaLcPeriod"/>
              <a:defRPr sz="1800"/>
            </a:lvl4pPr>
            <a:lvl5pPr marL="2055813" indent="-339725">
              <a:buFont typeface="Arial" panose="020B0604020202020204" pitchFamily="34" charset="0"/>
              <a:buChar char="‒"/>
              <a:defRPr sz="1600"/>
            </a:lvl5pPr>
          </a:lstStyle>
          <a:p>
            <a:pPr lvl="0"/>
            <a:r>
              <a:rPr lang="en-US" dirty="0"/>
              <a:t>Add numbered text or full-sized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42351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CE309-44B1-A2D1-8A95-A0D424ED03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87871-27E8-746C-3F2D-C560AC6CAFFE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536192"/>
            <a:ext cx="5181600" cy="4572000"/>
          </a:xfrm>
        </p:spPr>
        <p:txBody>
          <a:bodyPr/>
          <a:lstStyle>
            <a:lvl1pPr marL="342900" indent="-342900">
              <a:defRPr sz="2800"/>
            </a:lvl1pPr>
            <a:lvl2pPr marL="685800" indent="-342900">
              <a:defRPr sz="2400"/>
            </a:lvl2pPr>
            <a:lvl3pPr marL="1028700" indent="-342900">
              <a:defRPr sz="2000"/>
            </a:lvl3pPr>
            <a:lvl4pPr marL="1371600" indent="-342900">
              <a:defRPr sz="1800"/>
            </a:lvl4pPr>
            <a:lvl5pPr marL="1714500" indent="-342900">
              <a:buFont typeface="Courier New" panose="02070309020205020404" pitchFamily="49" charset="0"/>
              <a:buChar char="o"/>
              <a:defRPr/>
            </a:lvl5pPr>
          </a:lstStyle>
          <a:p>
            <a:pPr lvl="0"/>
            <a:r>
              <a:rPr lang="en-US" dirty="0"/>
              <a:t>Add text or half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CB3B33-9CC1-1646-100D-DDEDD1332F3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536192"/>
            <a:ext cx="5181600" cy="4572000"/>
          </a:xfrm>
        </p:spPr>
        <p:txBody>
          <a:bodyPr/>
          <a:lstStyle>
            <a:lvl1pPr marL="342900" indent="-342900">
              <a:defRPr sz="2800"/>
            </a:lvl1pPr>
            <a:lvl2pPr marL="685800" indent="-342900">
              <a:defRPr sz="2400"/>
            </a:lvl2pPr>
            <a:lvl3pPr marL="1028700" indent="-342900">
              <a:defRPr sz="2000"/>
            </a:lvl3pPr>
            <a:lvl4pPr marL="1371600" indent="-342900">
              <a:defRPr sz="1800"/>
            </a:lvl4pPr>
            <a:lvl5pPr marL="1714500" indent="-342900">
              <a:buFont typeface="Courier New" panose="02070309020205020404" pitchFamily="49" charset="0"/>
              <a:buChar char="o"/>
              <a:defRPr/>
            </a:lvl5pPr>
          </a:lstStyle>
          <a:p>
            <a:pPr lvl="0"/>
            <a:r>
              <a:rPr lang="en-US" dirty="0"/>
              <a:t>Add text or half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87254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D20ED-E597-3FE1-664E-7BB5FEC2F3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073751-C4EC-833A-9EF3-2F13354D069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371600"/>
            <a:ext cx="5157787" cy="699961"/>
          </a:xfrm>
        </p:spPr>
        <p:txBody>
          <a:bodyPr anchor="b">
            <a:normAutofit/>
          </a:bodyPr>
          <a:lstStyle>
            <a:lvl1pPr marL="0" indent="0">
              <a:buNone/>
              <a:defRPr sz="32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80BFB7-2FC8-576D-F091-CF8621F06C86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163636"/>
            <a:ext cx="5157787" cy="4010587"/>
          </a:xfrm>
        </p:spPr>
        <p:txBody>
          <a:bodyPr/>
          <a:lstStyle>
            <a:lvl1pPr marL="342900" indent="-342900">
              <a:defRPr sz="2800"/>
            </a:lvl1pPr>
            <a:lvl2pPr marL="800100" indent="-342900">
              <a:defRPr sz="2400"/>
            </a:lvl2pPr>
            <a:lvl3pPr marL="1143000" indent="-342900">
              <a:defRPr sz="2000"/>
            </a:lvl3pPr>
            <a:lvl4pPr marL="1485900" indent="-342900">
              <a:defRPr sz="1800"/>
            </a:lvl4pPr>
            <a:lvl5pPr marL="1828800" indent="-342900">
              <a:defRPr/>
            </a:lvl5pPr>
          </a:lstStyle>
          <a:p>
            <a:pPr lvl="0"/>
            <a:r>
              <a:rPr lang="en-US" dirty="0"/>
              <a:t>Add text or half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D19207-C23A-DF61-AE65-38D3532A3F6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371600"/>
            <a:ext cx="5183188" cy="699961"/>
          </a:xfrm>
        </p:spPr>
        <p:txBody>
          <a:bodyPr anchor="b">
            <a:normAutofit/>
          </a:bodyPr>
          <a:lstStyle>
            <a:lvl1pPr marL="0" indent="0">
              <a:buNone/>
              <a:defRPr sz="32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C97D5A4-8AA5-41E2-2738-AF8148F4E7F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172200" y="2163635"/>
            <a:ext cx="5180012" cy="4010587"/>
          </a:xfrm>
        </p:spPr>
        <p:txBody>
          <a:bodyPr/>
          <a:lstStyle>
            <a:lvl1pPr marL="342900" indent="-342900">
              <a:defRPr sz="2800"/>
            </a:lvl1pPr>
            <a:lvl2pPr marL="685800" indent="-342900">
              <a:defRPr sz="2400"/>
            </a:lvl2pPr>
            <a:lvl3pPr marL="1028700" indent="-342900">
              <a:defRPr sz="2000"/>
            </a:lvl3pPr>
            <a:lvl4pPr marL="1371600" indent="-342900">
              <a:defRPr sz="1800"/>
            </a:lvl4pPr>
            <a:lvl5pPr marL="1714500" indent="-342900">
              <a:defRPr/>
            </a:lvl5pPr>
          </a:lstStyle>
          <a:p>
            <a:pPr lvl="0"/>
            <a:r>
              <a:rPr lang="en-US" dirty="0"/>
              <a:t>Add text or half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20618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-Ble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7562A32C-75E5-E6C7-D699-13C49C16811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88825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911643-2B1A-DE7B-1EE7-FBE41C61FA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" y="534457"/>
            <a:ext cx="12188952" cy="1046693"/>
          </a:xfrm>
          <a:solidFill>
            <a:schemeClr val="tx2">
              <a:alpha val="40000"/>
            </a:schemeClr>
          </a:solidFill>
        </p:spPr>
        <p:txBody>
          <a:bodyPr lIns="914400" rIns="914400" bIns="2286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</p:spTree>
    <p:extLst>
      <p:ext uri="{BB962C8B-B14F-4D97-AF65-F5344CB8AC3E}">
        <p14:creationId xmlns:p14="http://schemas.microsoft.com/office/powerpoint/2010/main" val="1118828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ft Text, Full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E44D92E-C68F-F463-99D5-0D512630904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6000" y="0"/>
            <a:ext cx="6096000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3BC3B3D-256D-302C-CABF-C42A5280D42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3436" y="916641"/>
            <a:ext cx="4800600" cy="5029200"/>
          </a:xfrm>
        </p:spPr>
        <p:txBody>
          <a:bodyPr/>
          <a:lstStyle>
            <a:lvl1pPr marL="342900" indent="-342900">
              <a:defRPr sz="2800"/>
            </a:lvl1pPr>
            <a:lvl2pPr marL="800100" indent="-342900">
              <a:defRPr sz="2400"/>
            </a:lvl2pPr>
            <a:lvl3pPr marL="1143000" indent="-342900">
              <a:defRPr sz="2000"/>
            </a:lvl3pPr>
            <a:lvl4pPr marL="1485900" indent="-342900">
              <a:defRPr sz="1800"/>
            </a:lvl4pPr>
            <a:lvl5pPr marL="1828800" indent="-342900">
              <a:buFont typeface="Courier New" panose="02070309020205020404" pitchFamily="49" charset="0"/>
              <a:buChar char="o"/>
              <a:defRPr/>
            </a:lvl5pPr>
          </a:lstStyle>
          <a:p>
            <a:pPr lvl="0"/>
            <a:r>
              <a:rPr lang="en-US" dirty="0"/>
              <a:t>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1364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ight Text, Full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9B49774-6233-B3D1-908D-BE794A83939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556925" y="914400"/>
            <a:ext cx="4800600" cy="5029200"/>
          </a:xfrm>
        </p:spPr>
        <p:txBody>
          <a:bodyPr/>
          <a:lstStyle>
            <a:lvl1pPr marL="342900" indent="-342900">
              <a:defRPr sz="2800"/>
            </a:lvl1pPr>
            <a:lvl2pPr marL="685800" indent="-342900">
              <a:defRPr sz="2400"/>
            </a:lvl2pPr>
            <a:lvl3pPr marL="1028700" indent="-342900">
              <a:defRPr sz="2000"/>
            </a:lvl3pPr>
            <a:lvl4pPr marL="1371600" indent="-342900">
              <a:defRPr sz="1800"/>
            </a:lvl4pPr>
            <a:lvl5pPr marL="1714500" indent="-342900">
              <a:defRPr/>
            </a:lvl5pPr>
          </a:lstStyle>
          <a:p>
            <a:pPr lvl="0"/>
            <a:r>
              <a:rPr lang="en-US" dirty="0"/>
              <a:t>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893D6F4-404B-134E-A6AB-9E5712ECFF0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096000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502625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11643-2B1A-DE7B-1EE7-FBE41C61FA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Title</a:t>
            </a:r>
          </a:p>
        </p:txBody>
      </p:sp>
    </p:spTree>
    <p:extLst>
      <p:ext uri="{BB962C8B-B14F-4D97-AF65-F5344CB8AC3E}">
        <p14:creationId xmlns:p14="http://schemas.microsoft.com/office/powerpoint/2010/main" val="3138117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C92A127-9057-EFD1-2280-6FCAFA10C954}"/>
              </a:ext>
            </a:extLst>
          </p:cNvPr>
          <p:cNvSpPr/>
          <p:nvPr userDrawn="1"/>
        </p:nvSpPr>
        <p:spPr>
          <a:xfrm>
            <a:off x="0" y="5449824"/>
            <a:ext cx="12192000" cy="1408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1454D1-355E-D093-C639-57F15AEFAD3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931125"/>
            <a:ext cx="9144000" cy="1408176"/>
          </a:xfrm>
        </p:spPr>
        <p:txBody>
          <a:bodyPr anchor="b">
            <a:normAutofit/>
          </a:bodyPr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2A9169-F7C7-F9D4-84DE-A857D8339B3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2560320"/>
            <a:ext cx="9144000" cy="1408176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algn="ctr"/>
            <a:r>
              <a:rPr lang="en-US" dirty="0"/>
              <a:t>Speaker Name</a:t>
            </a:r>
          </a:p>
          <a:p>
            <a:pPr algn="ctr"/>
            <a:r>
              <a:rPr lang="en-US" dirty="0"/>
              <a:t>Speaker Title</a:t>
            </a:r>
          </a:p>
          <a:p>
            <a:pPr algn="ctr"/>
            <a:r>
              <a:rPr lang="en-US" dirty="0"/>
              <a:t>@SpeakerHandle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F70C906-1718-2C10-A509-5DEAE0660681}"/>
              </a:ext>
            </a:extLst>
          </p:cNvPr>
          <p:cNvSpPr/>
          <p:nvPr userDrawn="1"/>
        </p:nvSpPr>
        <p:spPr>
          <a:xfrm>
            <a:off x="9715501" y="5852214"/>
            <a:ext cx="18954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1C5A7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@ITIFdc </a:t>
            </a:r>
            <a:endParaRPr lang="en-US" sz="36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7F33141-66F7-B0AF-7B13-B4B8BB3E0B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024" y="5775333"/>
            <a:ext cx="4114800" cy="861648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9C79DEB-CC10-79FE-F08C-A8A3A2FF0120}"/>
              </a:ext>
            </a:extLst>
          </p:cNvPr>
          <p:cNvCxnSpPr/>
          <p:nvPr userDrawn="1"/>
        </p:nvCxnSpPr>
        <p:spPr>
          <a:xfrm>
            <a:off x="0" y="5449824"/>
            <a:ext cx="12192000" cy="0"/>
          </a:xfrm>
          <a:prstGeom prst="line">
            <a:avLst/>
          </a:prstGeom>
          <a:ln w="60325"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E457B7-EE93-8B3C-FBD7-058F59B5E60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4189515"/>
            <a:ext cx="9144000" cy="521372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5"/>
                </a:solidFill>
              </a:defRPr>
            </a:lvl1pPr>
            <a:lvl2pPr marL="457200" indent="0">
              <a:buNone/>
              <a:defRPr>
                <a:solidFill>
                  <a:schemeClr val="accent2"/>
                </a:solidFill>
              </a:defRPr>
            </a:lvl2pPr>
            <a:lvl3pPr marL="914400" indent="0">
              <a:buNone/>
              <a:defRPr>
                <a:solidFill>
                  <a:schemeClr val="accent2"/>
                </a:solidFill>
              </a:defRPr>
            </a:lvl3pPr>
            <a:lvl4pPr marL="1254125" indent="0">
              <a:buNone/>
              <a:defRPr>
                <a:solidFill>
                  <a:schemeClr val="accent2"/>
                </a:solidFill>
              </a:defRPr>
            </a:lvl4pPr>
            <a:lvl5pPr marL="1601788" indent="0"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Month DD, </a:t>
            </a:r>
            <a:r>
              <a:rPr lang="en-US" dirty="0" err="1"/>
              <a:t>YYYY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570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6275B8-46C7-9662-F969-0317A9B25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44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dirty="0"/>
              <a:t>Add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C8F11A-8068-4F22-465E-C01C9005C2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481327"/>
            <a:ext cx="10515600" cy="4644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Add bulleted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80FECA9-55F3-6711-916B-A2309477D997}"/>
              </a:ext>
            </a:extLst>
          </p:cNvPr>
          <p:cNvCxnSpPr/>
          <p:nvPr userDrawn="1"/>
        </p:nvCxnSpPr>
        <p:spPr>
          <a:xfrm>
            <a:off x="841375" y="1338791"/>
            <a:ext cx="10515600" cy="0"/>
          </a:xfrm>
          <a:prstGeom prst="line">
            <a:avLst/>
          </a:prstGeom>
          <a:ln w="15875">
            <a:solidFill>
              <a:srgbClr val="1C5A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1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0" r:id="rId2"/>
    <p:sldLayoutId id="2147483652" r:id="rId3"/>
    <p:sldLayoutId id="2147483653" r:id="rId4"/>
    <p:sldLayoutId id="2147483661" r:id="rId5"/>
    <p:sldLayoutId id="2147483662" r:id="rId6"/>
    <p:sldLayoutId id="2147483663" r:id="rId7"/>
    <p:sldLayoutId id="2147483654" r:id="rId8"/>
    <p:sldLayoutId id="2147483649" r:id="rId9"/>
    <p:sldLayoutId id="2147483664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Wingdings" panose="05000000000000000000" pitchFamily="2" charset="2"/>
        <a:buChar char="§"/>
        <a:defRPr sz="3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−"/>
        <a:defRPr sz="2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252538" indent="-3381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1788" indent="-347663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−"/>
        <a:defRPr sz="20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941513" indent="-339725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hyperlink" Target="https://www.shoiko.net/2019/" TargetMode="External"/><Relationship Id="rId7" Type="http://schemas.openxmlformats.org/officeDocument/2006/relationships/hyperlink" Target="https://commons.wikimedia.org/wiki/File:Microsoft_365_logo.pn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hyperlink" Target="https://uest.tistory.com/59" TargetMode="External"/><Relationship Id="rId4" Type="http://schemas.openxmlformats.org/officeDocument/2006/relationships/image" Target="../media/image4.png"/><Relationship Id="rId9" Type="http://schemas.openxmlformats.org/officeDocument/2006/relationships/hyperlink" Target="https://www.navigaweb.net/2023/02/come-installare-lapp-di-chatgpt-su-pc.htm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ja.wikipedia.org/wiki/%E3%83%89%E3%82%A2%E3%83%80%E3%83%83%E3%82%B7%E3%83%A5" TargetMode="External"/><Relationship Id="rId7" Type="http://schemas.openxmlformats.org/officeDocument/2006/relationships/hyperlink" Target="https://www.flickr.com/photos/141773709@N08/25718827003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jpg"/><Relationship Id="rId5" Type="http://schemas.openxmlformats.org/officeDocument/2006/relationships/hyperlink" Target="https://en.wikipedia.org/wiki/Thumbtack_(website)" TargetMode="Externa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e.wikipedia.org/wiki/Google_LLC?tid=221098804" TargetMode="External"/><Relationship Id="rId7" Type="http://schemas.openxmlformats.org/officeDocument/2006/relationships/hyperlink" Target="https://fa.wikipedia.org/wiki/%D9%87%D8%A7%D8%A8%E2%80%8C%D8%A7%D8%B3%D9%BE%D8%A7%D8%AA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hyperlink" Target="https://larafraga15.blogspot.com/" TargetMode="External"/><Relationship Id="rId4" Type="http://schemas.openxmlformats.org/officeDocument/2006/relationships/image" Target="../media/image1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rga.net/5-hidden-gems-building-saas-business-website/" TargetMode="External"/><Relationship Id="rId7" Type="http://schemas.openxmlformats.org/officeDocument/2006/relationships/hyperlink" Target="https://www.pngall.com/workday-logo-png/download/170293" TargetMode="External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png"/><Relationship Id="rId5" Type="http://schemas.openxmlformats.org/officeDocument/2006/relationships/hyperlink" Target="https://areweconnected.com/2mt/" TargetMode="External"/><Relationship Id="rId4" Type="http://schemas.openxmlformats.org/officeDocument/2006/relationships/image" Target="../media/image1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C2FCB-17A5-A231-6BC3-6D83777882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Digital Services Empower SMEs and Start-Ups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93A57B-54E9-7657-8235-BB772B745E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Trelysa Long</a:t>
            </a:r>
          </a:p>
          <a:p>
            <a:r>
              <a:rPr lang="en-US" dirty="0"/>
              <a:t>Policy Analyst</a:t>
            </a:r>
          </a:p>
          <a:p>
            <a:r>
              <a:rPr lang="en-US" dirty="0"/>
              <a:t>@Trelysa_Long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8BE4C4-7ACD-C24D-4AFA-5CF36827597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August 27, 2025</a:t>
            </a:r>
          </a:p>
        </p:txBody>
      </p:sp>
    </p:spTree>
    <p:extLst>
      <p:ext uri="{BB962C8B-B14F-4D97-AF65-F5344CB8AC3E}">
        <p14:creationId xmlns:p14="http://schemas.microsoft.com/office/powerpoint/2010/main" val="3185611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CFDEE1-1575-90EC-EDCF-92856B01BB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58736-362F-2483-3434-F502AA925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Services for SME Sales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4952A-0FD1-A6E2-C6D8-31D0DAD699F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200" dirty="0"/>
              <a:t>E-commerce expands sales, broadens customer bases, and strengthens relationships.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Examples: Amazon, Coupang, Shopify, Wix</a:t>
            </a:r>
          </a:p>
          <a:p>
            <a:pPr>
              <a:lnSpc>
                <a:spcPct val="90000"/>
              </a:lnSpc>
            </a:pPr>
            <a:r>
              <a:rPr lang="en-US" sz="2200" dirty="0"/>
              <a:t>Social media platforms also function as e-commerce platforms.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Examples: Instagram Shops, Facebook Marketplace, TikTok Shop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AB580D3-7A3C-8DD5-D651-4E9A7E1F93BA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23551847"/>
              </p:ext>
            </p:extLst>
          </p:nvPr>
        </p:nvGraphicFramePr>
        <p:xfrm>
          <a:off x="6172200" y="1536700"/>
          <a:ext cx="5181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0355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689DD-0248-C8EB-DCC1-82FE06421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674337-02E8-037D-AEA6-D462C5DAD3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Jambalaya Girl…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CAB4A3-7E8C-2985-95DC-A61D8FBB7A2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Small business selling jambalaya rice boxes</a:t>
            </a:r>
          </a:p>
          <a:p>
            <a:pPr lvl="0"/>
            <a:r>
              <a:rPr lang="en-US" dirty="0"/>
              <a:t>Struggled to reach customers beyond local grocery stores</a:t>
            </a:r>
          </a:p>
          <a:p>
            <a:pPr lvl="0"/>
            <a:r>
              <a:rPr lang="en-US" dirty="0"/>
              <a:t>Amazon enabled nationwide sales</a:t>
            </a:r>
          </a:p>
          <a:p>
            <a:pPr lvl="0"/>
            <a:r>
              <a:rPr lang="en-US" dirty="0"/>
              <a:t>Fulfillment by Amazon enabled bulk shipping, lowered costs, and expanded distribution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4A833E-0E59-0BAF-DF05-7D896A4F11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Amarra…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599F81-7121-A75C-2C87-50C7F3DC3D2F}"/>
              </a:ext>
            </a:extLst>
          </p:cNvPr>
          <p:cNvSpPr>
            <a:spLocks noGrp="1"/>
          </p:cNvSpPr>
          <p:nvPr>
            <p:ph sz="half" idx="10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New Jersey-based dress wholesaler and manufacturer</a:t>
            </a:r>
          </a:p>
          <a:p>
            <a:pPr lvl="0"/>
            <a:r>
              <a:rPr lang="en-US" dirty="0"/>
              <a:t>Needed better marketing workflows and engagement</a:t>
            </a:r>
          </a:p>
          <a:p>
            <a:pPr lvl="0"/>
            <a:r>
              <a:rPr lang="en-US" dirty="0"/>
              <a:t>Generative AI, such as ChatGPT, streamlined product descriptions and content</a:t>
            </a:r>
          </a:p>
          <a:p>
            <a:pPr lvl="0"/>
            <a:r>
              <a:rPr lang="en-US" dirty="0"/>
              <a:t>Cut development time by about 60%</a:t>
            </a:r>
          </a:p>
        </p:txBody>
      </p:sp>
    </p:spTree>
    <p:extLst>
      <p:ext uri="{BB962C8B-B14F-4D97-AF65-F5344CB8AC3E}">
        <p14:creationId xmlns:p14="http://schemas.microsoft.com/office/powerpoint/2010/main" val="1433456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FA64D8-C39E-BA49-392F-F332CACFB9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6C836-D503-1E44-C409-CC78ECF05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51AAF-2C18-5A0E-24C1-765E33FE0A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Provide public cloud credits and SME-focused AI tool kits from tech firms.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Support digital literacy and cybersecurity awareness and training.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Encourage SME experimentation with low-cost digital tools.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Promote public-private partnerships to scale digital transformation.</a:t>
            </a:r>
          </a:p>
        </p:txBody>
      </p:sp>
    </p:spTree>
    <p:extLst>
      <p:ext uri="{BB962C8B-B14F-4D97-AF65-F5344CB8AC3E}">
        <p14:creationId xmlns:p14="http://schemas.microsoft.com/office/powerpoint/2010/main" val="13946279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B49EE-44BD-7BAE-91D7-540BCB8A56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DC44BC-B815-C2F8-1C8C-86F86FBCE9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Trelysa Long</a:t>
            </a:r>
          </a:p>
          <a:p>
            <a:r>
              <a:rPr lang="en-US" dirty="0"/>
              <a:t>Policy Analyst</a:t>
            </a:r>
          </a:p>
          <a:p>
            <a:r>
              <a:rPr lang="en-US" dirty="0"/>
              <a:t>tlong@itif.org  |  @Trelysa_Long</a:t>
            </a:r>
          </a:p>
        </p:txBody>
      </p:sp>
    </p:spTree>
    <p:extLst>
      <p:ext uri="{BB962C8B-B14F-4D97-AF65-F5344CB8AC3E}">
        <p14:creationId xmlns:p14="http://schemas.microsoft.com/office/powerpoint/2010/main" val="3218520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28ED9-58A0-5C2D-7B91-EC5898579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ITIF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E180D-83AB-8338-4B85-684CB4436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1327"/>
            <a:ext cx="10515600" cy="4871848"/>
          </a:xfrm>
        </p:spPr>
        <p:txBody>
          <a:bodyPr>
            <a:normAutofit/>
          </a:bodyPr>
          <a:lstStyle/>
          <a:p>
            <a:r>
              <a:rPr lang="en-US" dirty="0"/>
              <a:t>Leading think tank for science and tech policy</a:t>
            </a:r>
          </a:p>
          <a:p>
            <a:r>
              <a:rPr lang="en-US" dirty="0"/>
              <a:t>Independent, nonprofit, nonpartisan</a:t>
            </a:r>
          </a:p>
          <a:p>
            <a:r>
              <a:rPr lang="en-US" dirty="0"/>
              <a:t>Champions innovation, productivity, and competitiveness</a:t>
            </a:r>
          </a:p>
          <a:p>
            <a:pPr lvl="1"/>
            <a:r>
              <a:rPr lang="en-US" dirty="0"/>
              <a:t>Innovation processes, policies, and metrics</a:t>
            </a:r>
          </a:p>
          <a:p>
            <a:pPr lvl="1"/>
            <a:r>
              <a:rPr lang="en-US" dirty="0"/>
              <a:t>Science policy related to economic growth</a:t>
            </a:r>
          </a:p>
          <a:p>
            <a:pPr lvl="1"/>
            <a:r>
              <a:rPr lang="en-US" dirty="0"/>
              <a:t>Digital policy, AI and data innovation</a:t>
            </a:r>
          </a:p>
          <a:p>
            <a:pPr lvl="1"/>
            <a:r>
              <a:rPr lang="en-US" dirty="0"/>
              <a:t>Broadband and spectrum policy</a:t>
            </a:r>
          </a:p>
          <a:p>
            <a:pPr lvl="1"/>
            <a:r>
              <a:rPr lang="en-US" dirty="0"/>
              <a:t>Life science</a:t>
            </a:r>
          </a:p>
          <a:p>
            <a:pPr lvl="1"/>
            <a:r>
              <a:rPr lang="en-US" dirty="0"/>
              <a:t>And more</a:t>
            </a:r>
          </a:p>
          <a:p>
            <a:pPr lvl="1"/>
            <a:endParaRPr lang="en-US" dirty="0"/>
          </a:p>
        </p:txBody>
      </p:sp>
      <p:pic>
        <p:nvPicPr>
          <p:cNvPr id="5" name="Picture 4" descr="A blue and orange logo&#10;&#10;AI-generated content may be incorrect.">
            <a:extLst>
              <a:ext uri="{FF2B5EF4-FFF2-40B4-BE49-F238E27FC236}">
                <a16:creationId xmlns:a16="http://schemas.microsoft.com/office/drawing/2014/main" id="{82F486D4-836E-C20A-F337-3FDFE4C810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6350" y="3668216"/>
            <a:ext cx="2457450" cy="245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425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23388-1CE6-30FB-8BD7-C411FF6CF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CBB146-E213-871C-7121-1ED2D1FA5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SMEs in the Economy and Their Challenges</a:t>
            </a:r>
          </a:p>
          <a:p>
            <a:r>
              <a:rPr lang="en-US" dirty="0"/>
              <a:t>Digital Services Address SME Challenges</a:t>
            </a:r>
          </a:p>
          <a:p>
            <a:r>
              <a:rPr lang="en-US" dirty="0"/>
              <a:t>Internet Platforms Connect SMEs to Customers</a:t>
            </a:r>
          </a:p>
          <a:p>
            <a:r>
              <a:rPr lang="en-US" dirty="0"/>
              <a:t>Digital Services for SME Advertising and Marketing</a:t>
            </a:r>
          </a:p>
          <a:p>
            <a:r>
              <a:rPr lang="en-US" dirty="0"/>
              <a:t>Digital Services for SME HR and Operations</a:t>
            </a:r>
          </a:p>
          <a:p>
            <a:r>
              <a:rPr lang="en-US" dirty="0"/>
              <a:t>Digital Services for SME Sales</a:t>
            </a:r>
          </a:p>
          <a:p>
            <a:r>
              <a:rPr lang="en-US" dirty="0"/>
              <a:t>Case Studies</a:t>
            </a:r>
          </a:p>
          <a:p>
            <a:r>
              <a:rPr lang="en-US" dirty="0"/>
              <a:t>Policy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399741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D0213E-B6E5-BFE3-4B7C-89E5719495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F26B3-E1C6-A7E6-8D58-A2668FDBA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SMEs in the Economy and Their Challenges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BB18ACF-A5A0-A15F-F0AD-AB89CD7A77DC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72200" y="1536700"/>
          <a:ext cx="5181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164CA7A-3C05-1911-6017-3A9E83E58E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36192"/>
            <a:ext cx="5181600" cy="4572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SMEs…</a:t>
            </a:r>
          </a:p>
          <a:p>
            <a:pPr lvl="1"/>
            <a:r>
              <a:rPr lang="en-US" dirty="0"/>
              <a:t>Make up 99% of all firms across the 38 OECD nations</a:t>
            </a:r>
          </a:p>
          <a:p>
            <a:pPr lvl="1"/>
            <a:r>
              <a:rPr lang="en-US" dirty="0"/>
              <a:t>Generate 50-60% of value added </a:t>
            </a:r>
          </a:p>
          <a:p>
            <a:pPr lvl="1"/>
            <a:r>
              <a:rPr lang="en-US" dirty="0"/>
              <a:t>Are a main source of jobs</a:t>
            </a:r>
          </a:p>
          <a:p>
            <a:r>
              <a:rPr lang="en-US" dirty="0"/>
              <a:t>SMEs face challenges…</a:t>
            </a:r>
          </a:p>
          <a:p>
            <a:pPr lvl="1"/>
            <a:r>
              <a:rPr lang="en-US" dirty="0"/>
              <a:t>Limited customer reach</a:t>
            </a:r>
          </a:p>
          <a:p>
            <a:pPr lvl="1"/>
            <a:r>
              <a:rPr lang="en-US" dirty="0"/>
              <a:t>Fewer financial resources</a:t>
            </a:r>
          </a:p>
          <a:p>
            <a:pPr lvl="1"/>
            <a:r>
              <a:rPr lang="en-US" dirty="0"/>
              <a:t>Larger skills gaps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348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5A503-E44A-E866-BC8C-0120D7E99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Services Address SME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D5CE6-7FC2-CD0A-B61C-2092254D0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Digital services range from AI and cloud computing to e-commerce, social media, and blockchain.</a:t>
            </a:r>
          </a:p>
          <a:p>
            <a:r>
              <a:rPr lang="en-US" dirty="0"/>
              <a:t>Internet platforms, such as Amazon, give SMEs low-cost access to large, diverse markets.</a:t>
            </a:r>
          </a:p>
          <a:p>
            <a:r>
              <a:rPr lang="en-US" dirty="0"/>
              <a:t>Cloud services, such as Microsoft 365, improve SME collaboration and productivity.</a:t>
            </a:r>
          </a:p>
          <a:p>
            <a:r>
              <a:rPr lang="en-US" dirty="0"/>
              <a:t>Yet SMEs adopt digital services at lower rates than large firms.</a:t>
            </a:r>
          </a:p>
        </p:txBody>
      </p:sp>
    </p:spTree>
    <p:extLst>
      <p:ext uri="{BB962C8B-B14F-4D97-AF65-F5344CB8AC3E}">
        <p14:creationId xmlns:p14="http://schemas.microsoft.com/office/powerpoint/2010/main" val="31274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14923-FCE0-5B0F-5BD6-D575056DC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4400"/>
          </a:xfrm>
        </p:spPr>
        <p:txBody>
          <a:bodyPr anchor="b">
            <a:normAutofit/>
          </a:bodyPr>
          <a:lstStyle/>
          <a:p>
            <a:r>
              <a:rPr lang="en-US" dirty="0"/>
              <a:t>Digital Services Address SME Challenges</a:t>
            </a:r>
          </a:p>
        </p:txBody>
      </p:sp>
      <p:pic>
        <p:nvPicPr>
          <p:cNvPr id="4" name="Picture 3" descr="A black and orange logo&#10;&#10;AI-generated content may be incorrect.">
            <a:extLst>
              <a:ext uri="{FF2B5EF4-FFF2-40B4-BE49-F238E27FC236}">
                <a16:creationId xmlns:a16="http://schemas.microsoft.com/office/drawing/2014/main" id="{0968FCCC-7974-A0A3-09A0-5A43980EB3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12061" b="16414"/>
          <a:stretch>
            <a:fillRect/>
          </a:stretch>
        </p:blipFill>
        <p:spPr>
          <a:xfrm>
            <a:off x="838200" y="1775867"/>
            <a:ext cx="4827459" cy="2132104"/>
          </a:xfrm>
          <a:prstGeom prst="rect">
            <a:avLst/>
          </a:prstGeom>
          <a:noFill/>
        </p:spPr>
      </p:pic>
      <p:pic>
        <p:nvPicPr>
          <p:cNvPr id="6" name="Picture 5" descr="A group of shoes on a shelf&#10;&#10;AI-generated content may be incorrect.">
            <a:extLst>
              <a:ext uri="{FF2B5EF4-FFF2-40B4-BE49-F238E27FC236}">
                <a16:creationId xmlns:a16="http://schemas.microsoft.com/office/drawing/2014/main" id="{DB26E344-B5C4-FA11-1EEE-60481220B5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6764026" y="1816842"/>
            <a:ext cx="4589774" cy="161215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4765DF0-FE7A-D923-6C14-FFA552C7728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1011270" y="4376757"/>
            <a:ext cx="6362452" cy="104737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63F5EEA-D099-486D-B245-63D7B3FC331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7794171" y="3836992"/>
            <a:ext cx="4061150" cy="2132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745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3F6C1-C638-A86C-A9CF-D5A663895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Internet Platforms Connect SMEs to Customers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A2FD4-AB55-3861-5167-45BACD2A85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36192"/>
            <a:ext cx="5257800" cy="4899114"/>
          </a:xfrm>
        </p:spPr>
        <p:txBody>
          <a:bodyPr>
            <a:noAutofit/>
          </a:bodyPr>
          <a:lstStyle/>
          <a:p>
            <a:r>
              <a:rPr lang="en-US" sz="2000" dirty="0"/>
              <a:t>Platforms reduce the costs of connecting buyers and sellers, helping SMEs reach more customers.</a:t>
            </a:r>
          </a:p>
          <a:p>
            <a:r>
              <a:rPr lang="en-US" sz="2000" dirty="0"/>
              <a:t>They take different forms depending on the transaction.</a:t>
            </a:r>
          </a:p>
          <a:p>
            <a:pPr lvl="1"/>
            <a:r>
              <a:rPr lang="en-US" sz="1600" dirty="0"/>
              <a:t>Examples: Amazon, Coupang, DoorDash, Thumbtack, </a:t>
            </a:r>
            <a:r>
              <a:rPr lang="en-US" sz="1600" dirty="0" err="1"/>
              <a:t>OroCommerce</a:t>
            </a:r>
            <a:endParaRPr lang="en-US" sz="1600" dirty="0"/>
          </a:p>
          <a:p>
            <a:r>
              <a:rPr lang="en-US" sz="2000" dirty="0"/>
              <a:t>Impact:</a:t>
            </a:r>
          </a:p>
          <a:p>
            <a:pPr lvl="1"/>
            <a:r>
              <a:rPr lang="en-US" sz="2000" dirty="0"/>
              <a:t>10,000+ SMEs scaled into larger firms via Coupang</a:t>
            </a:r>
          </a:p>
          <a:p>
            <a:pPr lvl="1"/>
            <a:r>
              <a:rPr lang="en-US" sz="2000" dirty="0"/>
              <a:t>55,000+ independent Amazon sellers generated more than $1 million in sales last year</a:t>
            </a:r>
          </a:p>
        </p:txBody>
      </p:sp>
      <p:pic>
        <p:nvPicPr>
          <p:cNvPr id="7" name="Content Placeholder 6" descr="A group of red circles&#10;&#10;AI-generated content may be incorrect.">
            <a:extLst>
              <a:ext uri="{FF2B5EF4-FFF2-40B4-BE49-F238E27FC236}">
                <a16:creationId xmlns:a16="http://schemas.microsoft.com/office/drawing/2014/main" id="{A79B4067-9E61-ED7D-0E1D-4E185243767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539484" y="1929130"/>
            <a:ext cx="4191000" cy="495300"/>
          </a:xfrm>
        </p:spPr>
      </p:pic>
      <p:pic>
        <p:nvPicPr>
          <p:cNvPr id="14" name="Picture 13" descr="A black and grey logo&#10;&#10;AI-generated content may be incorrect.">
            <a:extLst>
              <a:ext uri="{FF2B5EF4-FFF2-40B4-BE49-F238E27FC236}">
                <a16:creationId xmlns:a16="http://schemas.microsoft.com/office/drawing/2014/main" id="{801DDB6C-B6AF-6CEC-2744-8007D9550C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7406886" y="2330552"/>
            <a:ext cx="4785114" cy="183134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122101A-4928-976B-A078-D117149E26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rcRect b="24550"/>
          <a:stretch>
            <a:fillRect/>
          </a:stretch>
        </p:blipFill>
        <p:spPr>
          <a:xfrm>
            <a:off x="6877413" y="4161892"/>
            <a:ext cx="3243834" cy="146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726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19D429-875C-F585-C96B-E933DEE904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56D47-8E95-E62A-8270-11DB5AC5A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4400"/>
          </a:xfrm>
        </p:spPr>
        <p:txBody>
          <a:bodyPr anchor="b">
            <a:normAutofit/>
          </a:bodyPr>
          <a:lstStyle/>
          <a:p>
            <a:r>
              <a:rPr lang="en-US" dirty="0"/>
              <a:t>Digital Services for SME Advertising and Marketing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1AE03-F514-5AEF-ED18-E086DC64F8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36192"/>
            <a:ext cx="5181600" cy="4572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200" dirty="0"/>
              <a:t>AI tools, such as Google Smart Bidding, help SMEs optimize ads, target customers, and generate content at scale. </a:t>
            </a:r>
          </a:p>
          <a:p>
            <a:pPr>
              <a:lnSpc>
                <a:spcPct val="90000"/>
              </a:lnSpc>
            </a:pPr>
            <a:r>
              <a:rPr lang="en-US" sz="2200" dirty="0"/>
              <a:t>Generative AI tools, such as Jasper, Copy.ai, and Canva’s Magic Write, help SMEs produce blogs, social posts, and ads with minimal effort.</a:t>
            </a:r>
          </a:p>
          <a:p>
            <a:pPr>
              <a:lnSpc>
                <a:spcPct val="90000"/>
              </a:lnSpc>
            </a:pPr>
            <a:r>
              <a:rPr lang="en-US" sz="2200" dirty="0"/>
              <a:t>Customer relationship management (CRM) platforms, such as HubSpot, allow SMEs to automate outreach and personalize engagement.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7731632F-909A-0DFC-6DA0-6E79B113E43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019800" y="1754757"/>
            <a:ext cx="3407229" cy="1158458"/>
          </a:xfrm>
          <a:noFill/>
        </p:spPr>
      </p:pic>
      <p:pic>
        <p:nvPicPr>
          <p:cNvPr id="11" name="Picture 10" descr="A blue circle with white text&#10;&#10;AI-generated content may be incorrect.">
            <a:extLst>
              <a:ext uri="{FF2B5EF4-FFF2-40B4-BE49-F238E27FC236}">
                <a16:creationId xmlns:a16="http://schemas.microsoft.com/office/drawing/2014/main" id="{129B5299-6295-221A-3783-109B7162D0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8005019" y="3003900"/>
            <a:ext cx="3079119" cy="1506803"/>
          </a:xfrm>
          <a:prstGeom prst="rect">
            <a:avLst/>
          </a:prstGeom>
        </p:spPr>
      </p:pic>
      <p:pic>
        <p:nvPicPr>
          <p:cNvPr id="15" name="Picture 14" descr="A close up of a logo&#10;&#10;AI-generated content may be incorrect.">
            <a:extLst>
              <a:ext uri="{FF2B5EF4-FFF2-40B4-BE49-F238E27FC236}">
                <a16:creationId xmlns:a16="http://schemas.microsoft.com/office/drawing/2014/main" id="{AB3F936F-D9C7-B21A-C487-54A2FC31780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6172202" y="4910668"/>
            <a:ext cx="3143250" cy="92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270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67CA51-66E0-A520-78DA-9CE42D4A9F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F2075-6077-A79A-5783-03C36D5BA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4400"/>
          </a:xfrm>
        </p:spPr>
        <p:txBody>
          <a:bodyPr anchor="b">
            <a:normAutofit/>
          </a:bodyPr>
          <a:lstStyle/>
          <a:p>
            <a:r>
              <a:rPr lang="en-US" dirty="0"/>
              <a:t>Digital Services for SME HR and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273E9-AC13-3345-FDA6-D5597E95D8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36192"/>
            <a:ext cx="5181600" cy="4572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Strong HR and operations capabilities drive SME growth and competitiveness.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Digital payroll, HR management, cloud computing, and analytics save time and reduce costly errors.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Examples: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Gusto and BambooHR streamline compliance and reporting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Google Workspace and Microsoft 365 enable real-time collaboration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Workday People Analytics provides insights into recruitment, mobility, and performance</a:t>
            </a:r>
          </a:p>
        </p:txBody>
      </p:sp>
      <p:pic>
        <p:nvPicPr>
          <p:cNvPr id="7" name="Picture 6" descr="A screenshot of a website&#10;&#10;AI-generated content may be incorrect.">
            <a:extLst>
              <a:ext uri="{FF2B5EF4-FFF2-40B4-BE49-F238E27FC236}">
                <a16:creationId xmlns:a16="http://schemas.microsoft.com/office/drawing/2014/main" id="{6609F593-57C7-6EC4-31BE-11F094945F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172203" y="1536192"/>
            <a:ext cx="3657598" cy="1764791"/>
          </a:xfrm>
          <a:prstGeom prst="rect">
            <a:avLst/>
          </a:prstGeom>
          <a:noFill/>
        </p:spPr>
      </p:pic>
      <p:pic>
        <p:nvPicPr>
          <p:cNvPr id="12" name="Picture 11" descr="A group of logos with different colors&#10;&#10;AI-generated content may be incorrect.">
            <a:extLst>
              <a:ext uri="{FF2B5EF4-FFF2-40B4-BE49-F238E27FC236}">
                <a16:creationId xmlns:a16="http://schemas.microsoft.com/office/drawing/2014/main" id="{BBA33931-3BED-FD93-3A91-33779011F3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8371333" y="3557018"/>
            <a:ext cx="3300984" cy="1914571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602C9919-DD32-B04A-97D9-C660579352A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6166760" y="4442782"/>
            <a:ext cx="2057613" cy="2057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597451"/>
      </p:ext>
    </p:extLst>
  </p:cSld>
  <p:clrMapOvr>
    <a:masterClrMapping/>
  </p:clrMapOvr>
</p:sld>
</file>

<file path=ppt/theme/theme1.xml><?xml version="1.0" encoding="utf-8"?>
<a:theme xmlns:a="http://schemas.openxmlformats.org/drawingml/2006/main" name="ITIF Theme">
  <a:themeElements>
    <a:clrScheme name="ITIF Color Palette">
      <a:dk1>
        <a:srgbClr val="404040"/>
      </a:dk1>
      <a:lt1>
        <a:srgbClr val="FFFFFF"/>
      </a:lt1>
      <a:dk2>
        <a:srgbClr val="000000"/>
      </a:dk2>
      <a:lt2>
        <a:srgbClr val="D9D9D9"/>
      </a:lt2>
      <a:accent1>
        <a:srgbClr val="1C5A7C"/>
      </a:accent1>
      <a:accent2>
        <a:srgbClr val="F98D29"/>
      </a:accent2>
      <a:accent3>
        <a:srgbClr val="A6A6A6"/>
      </a:accent3>
      <a:accent4>
        <a:srgbClr val="7C1C2A"/>
      </a:accent4>
      <a:accent5>
        <a:srgbClr val="FFC000"/>
      </a:accent5>
      <a:accent6>
        <a:srgbClr val="1C7C6E"/>
      </a:accent6>
      <a:hlink>
        <a:srgbClr val="7C1C2A"/>
      </a:hlink>
      <a:folHlink>
        <a:srgbClr val="7C1C2A"/>
      </a:folHlink>
    </a:clrScheme>
    <a:fontScheme name="Custom 1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TIF Template_PPTs_2025-07-14 Update" id="{9505D56A-86E8-4B1B-82D6-087CF4454D63}" vid="{8AD8DE0E-BF80-4BC4-95A0-1540D46A94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ITIF Color Palette">
    <a:dk1>
      <a:srgbClr val="404040"/>
    </a:dk1>
    <a:lt1>
      <a:srgbClr val="FFFFFF"/>
    </a:lt1>
    <a:dk2>
      <a:srgbClr val="000000"/>
    </a:dk2>
    <a:lt2>
      <a:srgbClr val="D9D9D9"/>
    </a:lt2>
    <a:accent1>
      <a:srgbClr val="1C5A7C"/>
    </a:accent1>
    <a:accent2>
      <a:srgbClr val="F98D29"/>
    </a:accent2>
    <a:accent3>
      <a:srgbClr val="A6A6A6"/>
    </a:accent3>
    <a:accent4>
      <a:srgbClr val="7C1C2A"/>
    </a:accent4>
    <a:accent5>
      <a:srgbClr val="FFC000"/>
    </a:accent5>
    <a:accent6>
      <a:srgbClr val="1C7C6E"/>
    </a:accent6>
    <a:hlink>
      <a:srgbClr val="7C1C2A"/>
    </a:hlink>
    <a:folHlink>
      <a:srgbClr val="7C1C2A"/>
    </a:folHlink>
  </a:clrScheme>
  <a:fontScheme name="ITIF Publications">
    <a:majorFont>
      <a:latin typeface="Trade Gothic LT Std Bold"/>
      <a:ea typeface="Malgun Gothic"/>
      <a:cs typeface=""/>
    </a:majorFont>
    <a:minorFont>
      <a:latin typeface="Trade Gothic LT Std"/>
      <a:ea typeface="Malgun Gothic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ITIF Color Palette">
    <a:dk1>
      <a:srgbClr val="404040"/>
    </a:dk1>
    <a:lt1>
      <a:srgbClr val="FFFFFF"/>
    </a:lt1>
    <a:dk2>
      <a:srgbClr val="000000"/>
    </a:dk2>
    <a:lt2>
      <a:srgbClr val="D9D9D9"/>
    </a:lt2>
    <a:accent1>
      <a:srgbClr val="1C5A7C"/>
    </a:accent1>
    <a:accent2>
      <a:srgbClr val="F98D29"/>
    </a:accent2>
    <a:accent3>
      <a:srgbClr val="A6A6A6"/>
    </a:accent3>
    <a:accent4>
      <a:srgbClr val="7C1C2A"/>
    </a:accent4>
    <a:accent5>
      <a:srgbClr val="FFC000"/>
    </a:accent5>
    <a:accent6>
      <a:srgbClr val="1C7C6E"/>
    </a:accent6>
    <a:hlink>
      <a:srgbClr val="7C1C2A"/>
    </a:hlink>
    <a:folHlink>
      <a:srgbClr val="7C1C2A"/>
    </a:folHlink>
  </a:clrScheme>
  <a:fontScheme name="ITIF Publications">
    <a:majorFont>
      <a:latin typeface="Trade Gothic LT Std Bold"/>
      <a:ea typeface="Malgun Gothic"/>
      <a:cs typeface=""/>
    </a:majorFont>
    <a:minorFont>
      <a:latin typeface="Trade Gothic LT Std"/>
      <a:ea typeface="Malgun Gothic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ITIF Template_PPTs_2025-07-14 Update</Template>
  <TotalTime>215</TotalTime>
  <Words>641</Words>
  <Application>Microsoft Office PowerPoint</Application>
  <PresentationFormat>Widescreen</PresentationFormat>
  <Paragraphs>85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Aptos</vt:lpstr>
      <vt:lpstr>Arial</vt:lpstr>
      <vt:lpstr>Arial Narrow</vt:lpstr>
      <vt:lpstr>Courier New</vt:lpstr>
      <vt:lpstr>Wingdings</vt:lpstr>
      <vt:lpstr>ITIF Theme</vt:lpstr>
      <vt:lpstr>How Digital Services Empower SMEs and Start-Ups</vt:lpstr>
      <vt:lpstr>About ITIF</vt:lpstr>
      <vt:lpstr>Contents</vt:lpstr>
      <vt:lpstr>SMEs in the Economy and Their Challenges</vt:lpstr>
      <vt:lpstr>Digital Services Address SME Challenges</vt:lpstr>
      <vt:lpstr>Digital Services Address SME Challenges</vt:lpstr>
      <vt:lpstr>Internet Platforms Connect SMEs to Customers</vt:lpstr>
      <vt:lpstr>Digital Services for SME Advertising and Marketing</vt:lpstr>
      <vt:lpstr>Digital Services for SME HR and Operations</vt:lpstr>
      <vt:lpstr>Digital Services for SME Sales</vt:lpstr>
      <vt:lpstr>Case Studies</vt:lpstr>
      <vt:lpstr>Policy Recommendations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Trelysa Long</dc:creator>
  <cp:lastModifiedBy>Erica Schaffer</cp:lastModifiedBy>
  <cp:revision>19</cp:revision>
  <dcterms:created xsi:type="dcterms:W3CDTF">2025-08-25T13:51:35Z</dcterms:created>
  <dcterms:modified xsi:type="dcterms:W3CDTF">2025-08-27T16:17:43Z</dcterms:modified>
</cp:coreProperties>
</file>