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8" r:id="rId2"/>
  </p:sldMasterIdLst>
  <p:notesMasterIdLst>
    <p:notesMasterId r:id="rId29"/>
  </p:notesMasterIdLst>
  <p:handoutMasterIdLst>
    <p:handoutMasterId r:id="rId30"/>
  </p:handoutMasterIdLst>
  <p:sldIdLst>
    <p:sldId id="1356" r:id="rId3"/>
    <p:sldId id="291" r:id="rId4"/>
    <p:sldId id="292" r:id="rId5"/>
    <p:sldId id="1362" r:id="rId6"/>
    <p:sldId id="1360" r:id="rId7"/>
    <p:sldId id="1340" r:id="rId8"/>
    <p:sldId id="308" r:id="rId9"/>
    <p:sldId id="1307" r:id="rId10"/>
    <p:sldId id="1329" r:id="rId11"/>
    <p:sldId id="1201" r:id="rId12"/>
    <p:sldId id="304" r:id="rId13"/>
    <p:sldId id="305" r:id="rId14"/>
    <p:sldId id="307" r:id="rId15"/>
    <p:sldId id="1316" r:id="rId16"/>
    <p:sldId id="1361" r:id="rId17"/>
    <p:sldId id="1323" r:id="rId18"/>
    <p:sldId id="1326" r:id="rId19"/>
    <p:sldId id="1331" r:id="rId20"/>
    <p:sldId id="1332" r:id="rId21"/>
    <p:sldId id="311" r:id="rId22"/>
    <p:sldId id="1357" r:id="rId23"/>
    <p:sldId id="1358" r:id="rId24"/>
    <p:sldId id="1330" r:id="rId25"/>
    <p:sldId id="1355" r:id="rId26"/>
    <p:sldId id="1359" r:id="rId27"/>
    <p:sldId id="265" r:id="rId2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D29"/>
    <a:srgbClr val="1C5A7C"/>
    <a:srgbClr val="AAADB1"/>
    <a:srgbClr val="FFFFFF"/>
    <a:srgbClr val="B5BBDD"/>
    <a:srgbClr val="4C7D98"/>
    <a:srgbClr val="F19D19"/>
    <a:srgbClr val="B74919"/>
    <a:srgbClr val="1D6FA9"/>
    <a:srgbClr val="36A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76616" autoAdjust="0"/>
  </p:normalViewPr>
  <p:slideViewPr>
    <p:cSldViewPr>
      <p:cViewPr varScale="1">
        <p:scale>
          <a:sx n="63" d="100"/>
          <a:sy n="63" d="100"/>
        </p:scale>
        <p:origin x="342" y="48"/>
      </p:cViewPr>
      <p:guideLst>
        <p:guide orient="horz" pos="2160"/>
        <p:guide pos="3840"/>
      </p:guideLst>
    </p:cSldViewPr>
  </p:slideViewPr>
  <p:outlineViewPr>
    <p:cViewPr>
      <p:scale>
        <a:sx n="33" d="100"/>
        <a:sy n="33" d="100"/>
      </p:scale>
      <p:origin x="0" y="-12714"/>
    </p:cViewPr>
  </p:outlineViewPr>
  <p:notesTextViewPr>
    <p:cViewPr>
      <p:scale>
        <a:sx n="3" d="2"/>
        <a:sy n="3" d="2"/>
      </p:scale>
      <p:origin x="0" y="0"/>
    </p:cViewPr>
  </p:notesTextViewPr>
  <p:sorterViewPr>
    <p:cViewPr varScale="1">
      <p:scale>
        <a:sx n="1" d="1"/>
        <a:sy n="1" d="1"/>
      </p:scale>
      <p:origin x="0" y="-2022"/>
    </p:cViewPr>
  </p:sorterViewPr>
  <p:notesViewPr>
    <p:cSldViewPr showGuides="1">
      <p:cViewPr>
        <p:scale>
          <a:sx n="90" d="100"/>
          <a:sy n="90" d="100"/>
        </p:scale>
        <p:origin x="2410" y="-47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5" tIns="47113" rIns="94225" bIns="47113" rtlCol="0"/>
          <a:lstStyle>
            <a:lvl1pPr algn="l">
              <a:defRPr sz="13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5" tIns="47113" rIns="94225" bIns="47113" rtlCol="0"/>
          <a:lstStyle>
            <a:lvl1pPr algn="r">
              <a:defRPr sz="1300"/>
            </a:lvl1pPr>
          </a:lstStyle>
          <a:p>
            <a:fld id="{DD4F65C5-86B9-48B5-995A-55CC2840C7FC}" type="datetimeFigureOut">
              <a:rPr lang="en-US" smtClean="0"/>
              <a:t>11/9/2022</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5" tIns="47113" rIns="94225" bIns="47113"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5" tIns="47113" rIns="94225" bIns="47113" rtlCol="0" anchor="b"/>
          <a:lstStyle>
            <a:lvl1pPr algn="r">
              <a:defRPr sz="1300"/>
            </a:lvl1pPr>
          </a:lstStyle>
          <a:p>
            <a:fld id="{4364A0BE-2000-44B7-B5A8-0D19AAF96C66}" type="slidenum">
              <a:rPr lang="en-US" smtClean="0"/>
              <a:t>‹#›</a:t>
            </a:fld>
            <a:endParaRPr lang="en-US" dirty="0"/>
          </a:p>
        </p:txBody>
      </p:sp>
    </p:spTree>
    <p:extLst>
      <p:ext uri="{BB962C8B-B14F-4D97-AF65-F5344CB8AC3E}">
        <p14:creationId xmlns:p14="http://schemas.microsoft.com/office/powerpoint/2010/main" val="1412311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5" tIns="47113" rIns="94225" bIns="47113" rtlCol="0"/>
          <a:lstStyle>
            <a:lvl1pPr algn="l">
              <a:defRPr sz="13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5" tIns="47113" rIns="94225" bIns="47113" rtlCol="0"/>
          <a:lstStyle>
            <a:lvl1pPr algn="r">
              <a:defRPr sz="1300"/>
            </a:lvl1pPr>
          </a:lstStyle>
          <a:p>
            <a:fld id="{0C661512-43B1-4E89-A941-8C845A00B5D4}" type="datetimeFigureOut">
              <a:rPr lang="en-US" smtClean="0"/>
              <a:t>11/9/2022</a:t>
            </a:fld>
            <a:endParaRPr lang="en-US" dirty="0"/>
          </a:p>
        </p:txBody>
      </p:sp>
      <p:sp>
        <p:nvSpPr>
          <p:cNvPr id="4" name="Slide Image Placeholder 3"/>
          <p:cNvSpPr>
            <a:spLocks noGrp="1" noRot="1" noChangeAspect="1"/>
          </p:cNvSpPr>
          <p:nvPr>
            <p:ph type="sldImg" idx="2"/>
          </p:nvPr>
        </p:nvSpPr>
        <p:spPr>
          <a:xfrm>
            <a:off x="422275" y="704850"/>
            <a:ext cx="6257925" cy="3521075"/>
          </a:xfrm>
          <a:prstGeom prst="rect">
            <a:avLst/>
          </a:prstGeom>
          <a:noFill/>
          <a:ln w="12700">
            <a:solidFill>
              <a:prstClr val="black"/>
            </a:solidFill>
          </a:ln>
        </p:spPr>
        <p:txBody>
          <a:bodyPr vert="horz" lIns="94225" tIns="47113" rIns="94225" bIns="47113"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5" tIns="47113" rIns="94225" bIns="471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5" tIns="47113" rIns="94225" bIns="47113"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5" tIns="47113" rIns="94225" bIns="47113" rtlCol="0" anchor="b"/>
          <a:lstStyle>
            <a:lvl1pPr algn="r">
              <a:defRPr sz="1300"/>
            </a:lvl1pPr>
          </a:lstStyle>
          <a:p>
            <a:fld id="{DF58AB94-8542-446D-B4B5-6EFCBEF72488}" type="slidenum">
              <a:rPr lang="en-US" smtClean="0"/>
              <a:t>‹#›</a:t>
            </a:fld>
            <a:endParaRPr lang="en-US" dirty="0"/>
          </a:p>
        </p:txBody>
      </p:sp>
    </p:spTree>
    <p:extLst>
      <p:ext uri="{BB962C8B-B14F-4D97-AF65-F5344CB8AC3E}">
        <p14:creationId xmlns:p14="http://schemas.microsoft.com/office/powerpoint/2010/main" val="382791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58AB94-8542-446D-B4B5-6EFCBEF724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21307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8AB94-8542-446D-B4B5-6EFCBEF72488}" type="slidenum">
              <a:rPr lang="en-US" smtClean="0"/>
              <a:t>23</a:t>
            </a:fld>
            <a:endParaRPr lang="en-US" dirty="0"/>
          </a:p>
        </p:txBody>
      </p:sp>
    </p:spTree>
    <p:extLst>
      <p:ext uri="{BB962C8B-B14F-4D97-AF65-F5344CB8AC3E}">
        <p14:creationId xmlns:p14="http://schemas.microsoft.com/office/powerpoint/2010/main" val="901448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8AB94-8542-446D-B4B5-6EFCBEF72488}" type="slidenum">
              <a:rPr lang="en-US" smtClean="0"/>
              <a:t>26</a:t>
            </a:fld>
            <a:endParaRPr lang="en-US" dirty="0"/>
          </a:p>
        </p:txBody>
      </p:sp>
    </p:spTree>
    <p:extLst>
      <p:ext uri="{BB962C8B-B14F-4D97-AF65-F5344CB8AC3E}">
        <p14:creationId xmlns:p14="http://schemas.microsoft.com/office/powerpoint/2010/main" val="149270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58AB94-8542-446D-B4B5-6EFCBEF72488}" type="slidenum">
              <a:rPr lang="en-US" smtClean="0"/>
              <a:t>3</a:t>
            </a:fld>
            <a:endParaRPr lang="en-US"/>
          </a:p>
        </p:txBody>
      </p:sp>
    </p:spTree>
    <p:extLst>
      <p:ext uri="{BB962C8B-B14F-4D97-AF65-F5344CB8AC3E}">
        <p14:creationId xmlns:p14="http://schemas.microsoft.com/office/powerpoint/2010/main" val="109908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891357">
              <a:defRPr/>
            </a:pPr>
            <a:fld id="{DF58AB94-8542-446D-B4B5-6EFCBEF72488}" type="slidenum">
              <a:rPr lang="en-US" sz="1200">
                <a:solidFill>
                  <a:prstClr val="black"/>
                </a:solidFill>
                <a:latin typeface="Calibri"/>
              </a:rPr>
              <a:pPr defTabSz="891357">
                <a:defRPr/>
              </a:pPr>
              <a:t>6</a:t>
            </a:fld>
            <a:endParaRPr lang="en-US" sz="1200">
              <a:solidFill>
                <a:prstClr val="black"/>
              </a:solidFill>
              <a:latin typeface="Calibri"/>
            </a:endParaRPr>
          </a:p>
        </p:txBody>
      </p:sp>
    </p:spTree>
    <p:extLst>
      <p:ext uri="{BB962C8B-B14F-4D97-AF65-F5344CB8AC3E}">
        <p14:creationId xmlns:p14="http://schemas.microsoft.com/office/powerpoint/2010/main" val="311269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7129" indent="-167129">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891357">
              <a:defRPr/>
            </a:pPr>
            <a:fld id="{DF58AB94-8542-446D-B4B5-6EFCBEF72488}" type="slidenum">
              <a:rPr lang="en-US" sz="1200">
                <a:solidFill>
                  <a:prstClr val="black"/>
                </a:solidFill>
                <a:latin typeface="Calibri"/>
              </a:rPr>
              <a:pPr defTabSz="891357">
                <a:defRPr/>
              </a:pPr>
              <a:t>8</a:t>
            </a:fld>
            <a:endParaRPr lang="en-US" sz="1200" dirty="0">
              <a:solidFill>
                <a:prstClr val="black"/>
              </a:solidFill>
              <a:latin typeface="Calibri"/>
            </a:endParaRPr>
          </a:p>
        </p:txBody>
      </p:sp>
    </p:spTree>
    <p:extLst>
      <p:ext uri="{BB962C8B-B14F-4D97-AF65-F5344CB8AC3E}">
        <p14:creationId xmlns:p14="http://schemas.microsoft.com/office/powerpoint/2010/main" val="371885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F58AB94-8542-446D-B4B5-6EFCBEF72488}" type="slidenum">
              <a:rPr lang="en-US" smtClean="0"/>
              <a:t>9</a:t>
            </a:fld>
            <a:endParaRPr lang="en-US" dirty="0"/>
          </a:p>
        </p:txBody>
      </p:sp>
    </p:spTree>
    <p:extLst>
      <p:ext uri="{BB962C8B-B14F-4D97-AF65-F5344CB8AC3E}">
        <p14:creationId xmlns:p14="http://schemas.microsoft.com/office/powerpoint/2010/main" val="92726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58AB94-8542-446D-B4B5-6EFCBEF72488}"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5324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F58AB94-8542-446D-B4B5-6EFCBEF72488}" type="slidenum">
              <a:rPr lang="en-US" smtClean="0"/>
              <a:t>14</a:t>
            </a:fld>
            <a:endParaRPr lang="en-US" dirty="0"/>
          </a:p>
        </p:txBody>
      </p:sp>
    </p:spTree>
    <p:extLst>
      <p:ext uri="{BB962C8B-B14F-4D97-AF65-F5344CB8AC3E}">
        <p14:creationId xmlns:p14="http://schemas.microsoft.com/office/powerpoint/2010/main" val="935044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8AB94-8542-446D-B4B5-6EFCBEF72488}" type="slidenum">
              <a:rPr lang="en-US" smtClean="0"/>
              <a:t>15</a:t>
            </a:fld>
            <a:endParaRPr lang="en-US" dirty="0"/>
          </a:p>
        </p:txBody>
      </p:sp>
    </p:spTree>
    <p:extLst>
      <p:ext uri="{BB962C8B-B14F-4D97-AF65-F5344CB8AC3E}">
        <p14:creationId xmlns:p14="http://schemas.microsoft.com/office/powerpoint/2010/main" val="891962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58AB94-8542-446D-B4B5-6EFCBEF72488}" type="slidenum">
              <a:rPr lang="en-US" smtClean="0"/>
              <a:t>16</a:t>
            </a:fld>
            <a:endParaRPr lang="en-US" dirty="0"/>
          </a:p>
        </p:txBody>
      </p:sp>
    </p:spTree>
    <p:extLst>
      <p:ext uri="{BB962C8B-B14F-4D97-AF65-F5344CB8AC3E}">
        <p14:creationId xmlns:p14="http://schemas.microsoft.com/office/powerpoint/2010/main" val="20136081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able of Contents Slide">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566400" cy="914400"/>
          </a:xfrm>
        </p:spPr>
        <p:txBody>
          <a:bodyPr>
            <a:normAutofit/>
          </a:bodyPr>
          <a:lstStyle>
            <a:lvl1pPr>
              <a:defRPr sz="3400">
                <a:latin typeface="Trade Gothic LT Std Bold" panose="020B08040505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12800" y="1600200"/>
            <a:ext cx="10566400" cy="4419600"/>
          </a:xfrm>
        </p:spPr>
        <p:txBody>
          <a:bodyPr>
            <a:normAutofit/>
          </a:bodyPr>
          <a:lstStyle>
            <a:lvl1pPr marL="347472" indent="-347472">
              <a:spcBef>
                <a:spcPts val="0"/>
              </a:spcBef>
              <a:spcAft>
                <a:spcPts val="3000"/>
              </a:spcAft>
              <a:buFont typeface="Wingdings" panose="05000000000000000000" pitchFamily="2" charset="2"/>
              <a:buChar char="§"/>
              <a:defRPr sz="2800" baseline="0">
                <a:solidFill>
                  <a:srgbClr val="1C5A7C"/>
                </a:solidFill>
                <a:latin typeface="Trade Gothic LT Std" panose="020B0503020502020204" pitchFamily="34" charset="0"/>
              </a:defRPr>
            </a:lvl1pPr>
            <a:lvl2pPr marL="640080" indent="-342900">
              <a:spcBef>
                <a:spcPts val="1800"/>
              </a:spcBef>
              <a:spcAft>
                <a:spcPts val="1200"/>
              </a:spcAft>
              <a:buClr>
                <a:srgbClr val="1C5A7C"/>
              </a:buClr>
              <a:buFont typeface="Wingdings" pitchFamily="2" charset="2"/>
              <a:buChar char="§"/>
              <a:defRPr sz="2000">
                <a:solidFill>
                  <a:srgbClr val="1C5A7C"/>
                </a:solidFill>
                <a:latin typeface="TradeGothic" pitchFamily="34" charset="0"/>
              </a:defRPr>
            </a:lvl2pPr>
            <a:lvl3pPr marL="685800" indent="0">
              <a:buFontTx/>
              <a:buNone/>
              <a:defRPr>
                <a:solidFill>
                  <a:srgbClr val="1C5A7C"/>
                </a:solidFill>
                <a:latin typeface="TradeGothic" pitchFamily="34" charset="0"/>
              </a:defRPr>
            </a:lvl3pPr>
            <a:lvl4pPr marL="896112" indent="0">
              <a:buFontTx/>
              <a:buNone/>
              <a:defRPr>
                <a:solidFill>
                  <a:srgbClr val="1C5A7C"/>
                </a:solidFill>
                <a:latin typeface="TradeGothic" pitchFamily="34" charset="0"/>
              </a:defRPr>
            </a:lvl4pPr>
            <a:lvl5pPr marL="1097280" indent="0">
              <a:buFontTx/>
              <a:buNone/>
              <a:defRPr>
                <a:solidFill>
                  <a:srgbClr val="1C5A7C"/>
                </a:solidFill>
                <a:latin typeface="TradeGothic" pitchFamily="34" charset="0"/>
              </a:defRPr>
            </a:lvl5pPr>
          </a:lstStyle>
          <a:p>
            <a:pPr lvl="0"/>
            <a:r>
              <a:rPr lang="en-US"/>
              <a:t>Click to edit Master text styles</a:t>
            </a:r>
          </a:p>
        </p:txBody>
      </p:sp>
      <p:cxnSp>
        <p:nvCxnSpPr>
          <p:cNvPr id="8" name="Straight Connector 7"/>
          <p:cNvCxnSpPr/>
          <p:nvPr userDrawn="1"/>
        </p:nvCxnSpPr>
        <p:spPr>
          <a:xfrm>
            <a:off x="812800" y="1295400"/>
            <a:ext cx="10566400" cy="0"/>
          </a:xfrm>
          <a:prstGeom prst="line">
            <a:avLst/>
          </a:prstGeom>
          <a:ln w="15875">
            <a:solidFill>
              <a:srgbClr val="1C5A7C"/>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812800" y="6096000"/>
            <a:ext cx="10566400" cy="0"/>
          </a:xfrm>
          <a:prstGeom prst="line">
            <a:avLst/>
          </a:prstGeom>
          <a:ln w="15875">
            <a:solidFill>
              <a:srgbClr val="1C5A7C"/>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2"/>
          </p:nvPr>
        </p:nvSpPr>
        <p:spPr>
          <a:xfrm>
            <a:off x="11049000" y="6382512"/>
            <a:ext cx="457200" cy="283389"/>
          </a:xfrm>
          <a:prstGeom prst="rect">
            <a:avLst/>
          </a:prstGeom>
        </p:spPr>
        <p:txBody>
          <a:bodyPr/>
          <a:lstStyle>
            <a:lvl1pPr>
              <a:defRPr sz="1600" b="0">
                <a:solidFill>
                  <a:srgbClr val="1C5A7C"/>
                </a:solidFill>
                <a:latin typeface="Trade Gothic LT Std" panose="020B0503020502020204" pitchFamily="34" charset="0"/>
              </a:defRPr>
            </a:lvl1pPr>
          </a:lstStyle>
          <a:p>
            <a:fld id="{B210F02F-3F4F-4BF0-9905-39922DDC03F6}" type="slidenum">
              <a:rPr lang="en-US" smtClean="0"/>
              <a:pPr/>
              <a:t>‹#›</a:t>
            </a:fld>
            <a:endParaRPr lang="en-US"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848600" y="6248400"/>
            <a:ext cx="3170040" cy="423328"/>
          </a:xfrm>
          <a:prstGeom prst="rect">
            <a:avLst/>
          </a:prstGeom>
        </p:spPr>
      </p:pic>
    </p:spTree>
    <p:extLst>
      <p:ext uri="{BB962C8B-B14F-4D97-AF65-F5344CB8AC3E}">
        <p14:creationId xmlns:p14="http://schemas.microsoft.com/office/powerpoint/2010/main" val="195383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0916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p:cNvSpPr/>
          <p:nvPr userDrawn="1"/>
        </p:nvSpPr>
        <p:spPr>
          <a:xfrm>
            <a:off x="0" y="6456364"/>
            <a:ext cx="12192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Calibri"/>
            </a:endParaRPr>
          </a:p>
        </p:txBody>
      </p:sp>
      <p:sp>
        <p:nvSpPr>
          <p:cNvPr id="5" name="Rectangle 4"/>
          <p:cNvSpPr/>
          <p:nvPr userDrawn="1"/>
        </p:nvSpPr>
        <p:spPr>
          <a:xfrm flipH="1">
            <a:off x="0" y="5092701"/>
            <a:ext cx="6096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Calibri"/>
            </a:endParaRPr>
          </a:p>
        </p:txBody>
      </p:sp>
      <p:sp>
        <p:nvSpPr>
          <p:cNvPr id="6" name="Rectangle 5"/>
          <p:cNvSpPr/>
          <p:nvPr userDrawn="1"/>
        </p:nvSpPr>
        <p:spPr>
          <a:xfrm flipH="1">
            <a:off x="6096001" y="5092701"/>
            <a:ext cx="1682751"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Calibri"/>
            </a:endParaRPr>
          </a:p>
        </p:txBody>
      </p:sp>
      <p:sp>
        <p:nvSpPr>
          <p:cNvPr id="9" name="Rectangle 8"/>
          <p:cNvSpPr/>
          <p:nvPr userDrawn="1"/>
        </p:nvSpPr>
        <p:spPr>
          <a:xfrm flipH="1">
            <a:off x="7778752" y="5092701"/>
            <a:ext cx="4413249"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Calibri"/>
            </a:endParaRPr>
          </a:p>
        </p:txBody>
      </p:sp>
      <p:sp>
        <p:nvSpPr>
          <p:cNvPr id="7" name="Title 1"/>
          <p:cNvSpPr>
            <a:spLocks noGrp="1"/>
          </p:cNvSpPr>
          <p:nvPr>
            <p:ph type="ctrTitle"/>
          </p:nvPr>
        </p:nvSpPr>
        <p:spPr>
          <a:xfrm>
            <a:off x="914400" y="3081846"/>
            <a:ext cx="10363200" cy="1020763"/>
          </a:xfrm>
        </p:spPr>
        <p:txBody>
          <a:bodyPr/>
          <a:lstStyle>
            <a:lvl1pPr>
              <a:defRPr>
                <a:solidFill>
                  <a:schemeClr val="tx1"/>
                </a:solidFill>
              </a:defRPr>
            </a:lvl1pPr>
          </a:lstStyle>
          <a:p>
            <a:r>
              <a:rPr lang="en-US"/>
              <a:t>Click to edit Master title style</a:t>
            </a:r>
          </a:p>
        </p:txBody>
      </p:sp>
      <p:sp>
        <p:nvSpPr>
          <p:cNvPr id="8" name="Subtitle 2"/>
          <p:cNvSpPr>
            <a:spLocks noGrp="1"/>
          </p:cNvSpPr>
          <p:nvPr>
            <p:ph type="subTitle" idx="1"/>
          </p:nvPr>
        </p:nvSpPr>
        <p:spPr>
          <a:xfrm>
            <a:off x="914400" y="4102608"/>
            <a:ext cx="85344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62319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Conten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Content Placeholder 2"/>
          <p:cNvSpPr>
            <a:spLocks noGrp="1"/>
          </p:cNvSpPr>
          <p:nvPr>
            <p:ph idx="1"/>
          </p:nvPr>
        </p:nvSpPr>
        <p:spPr>
          <a:xfrm>
            <a:off x="609600" y="1524000"/>
            <a:ext cx="10972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10"/>
          </p:nvPr>
        </p:nvSpPr>
        <p:spPr>
          <a:xfrm>
            <a:off x="5791200" y="6684963"/>
            <a:ext cx="609600" cy="152400"/>
          </a:xfrm>
          <a:prstGeom prst="rect">
            <a:avLst/>
          </a:prstGeom>
        </p:spPr>
        <p:txBody>
          <a:bodyPr/>
          <a:lstStyle>
            <a:lvl1pPr algn="ctr">
              <a:defRPr>
                <a:latin typeface="Calibri"/>
                <a:ea typeface="ＭＳ Ｐゴシック" charset="-128"/>
                <a:cs typeface="ＭＳ Ｐゴシック" charset="-128"/>
              </a:defRPr>
            </a:lvl1pPr>
          </a:lstStyle>
          <a:p>
            <a:pPr>
              <a:defRPr/>
            </a:pPr>
            <a:fld id="{A79F3554-D945-49F4-88D4-507ABC1B6A90}" type="slidenum">
              <a:rPr lang="en-US" smtClean="0">
                <a:solidFill>
                  <a:srgbClr val="50565C"/>
                </a:solidFill>
              </a:rPr>
              <a:pPr>
                <a:defRPr/>
              </a:pPr>
              <a:t>‹#›</a:t>
            </a:fld>
            <a:endParaRPr lang="en-US" dirty="0">
              <a:solidFill>
                <a:srgbClr val="50565C"/>
              </a:solidFill>
            </a:endParaRPr>
          </a:p>
        </p:txBody>
      </p:sp>
    </p:spTree>
    <p:extLst>
      <p:ext uri="{BB962C8B-B14F-4D97-AF65-F5344CB8AC3E}">
        <p14:creationId xmlns:p14="http://schemas.microsoft.com/office/powerpoint/2010/main" val="279215044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680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17" descr="1382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32" y="947738"/>
            <a:ext cx="12238567" cy="4191000"/>
          </a:xfrm>
          <a:prstGeom prst="rect">
            <a:avLst/>
          </a:prstGeom>
          <a:solidFill>
            <a:srgbClr val="00A8E1"/>
          </a:solidFill>
          <a:ln>
            <a:noFill/>
          </a:ln>
        </p:spPr>
      </p:pic>
      <p:sp>
        <p:nvSpPr>
          <p:cNvPr id="8" name="Rectangle 7"/>
          <p:cNvSpPr/>
          <p:nvPr userDrawn="1"/>
        </p:nvSpPr>
        <p:spPr>
          <a:xfrm>
            <a:off x="0" y="0"/>
            <a:ext cx="12192000" cy="927100"/>
          </a:xfrm>
          <a:prstGeom prst="rect">
            <a:avLst/>
          </a:prstGeom>
          <a:solidFill>
            <a:srgbClr val="00567D"/>
          </a:solidFill>
          <a:ln>
            <a:noFill/>
          </a:ln>
          <a:effectLst/>
        </p:spPr>
        <p:style>
          <a:lnRef idx="1">
            <a:schemeClr val="accent1"/>
          </a:lnRef>
          <a:fillRef idx="3">
            <a:schemeClr val="accent1"/>
          </a:fillRef>
          <a:effectRef idx="2">
            <a:schemeClr val="accent1"/>
          </a:effectRef>
          <a:fontRef idx="minor">
            <a:schemeClr val="lt1"/>
          </a:fontRef>
        </p:style>
        <p:txBody>
          <a:bodyPr lIns="68572" tIns="34286" rIns="68572" bIns="34286" anchor="ctr"/>
          <a:lstStyle/>
          <a:p>
            <a:pPr algn="ctr" defTabSz="342860" fontAlgn="auto">
              <a:spcBef>
                <a:spcPts val="0"/>
              </a:spcBef>
              <a:spcAft>
                <a:spcPts val="0"/>
              </a:spcAft>
              <a:defRPr/>
            </a:pPr>
            <a:endParaRPr lang="en-US" sz="1800" dirty="0">
              <a:solidFill>
                <a:prstClr val="white"/>
              </a:solidFill>
              <a:latin typeface="Calibri"/>
            </a:endParaRPr>
          </a:p>
        </p:txBody>
      </p:sp>
      <p:sp>
        <p:nvSpPr>
          <p:cNvPr id="9" name="Rectangle 8"/>
          <p:cNvSpPr/>
          <p:nvPr userDrawn="1"/>
        </p:nvSpPr>
        <p:spPr>
          <a:xfrm>
            <a:off x="0" y="6456366"/>
            <a:ext cx="12192000" cy="401637"/>
          </a:xfrm>
          <a:prstGeom prst="rect">
            <a:avLst/>
          </a:prstGeom>
          <a:solidFill>
            <a:srgbClr val="00567D"/>
          </a:solidFill>
          <a:ln>
            <a:noFill/>
          </a:ln>
          <a:effectLst/>
        </p:spPr>
        <p:style>
          <a:lnRef idx="1">
            <a:schemeClr val="accent1"/>
          </a:lnRef>
          <a:fillRef idx="3">
            <a:schemeClr val="accent1"/>
          </a:fillRef>
          <a:effectRef idx="2">
            <a:schemeClr val="accent1"/>
          </a:effectRef>
          <a:fontRef idx="minor">
            <a:schemeClr val="lt1"/>
          </a:fontRef>
        </p:style>
        <p:txBody>
          <a:bodyPr lIns="68572" tIns="34286" rIns="68572" bIns="34286" anchor="ctr"/>
          <a:lstStyle/>
          <a:p>
            <a:pPr algn="ctr" defTabSz="342860" fontAlgn="auto">
              <a:spcBef>
                <a:spcPts val="0"/>
              </a:spcBef>
              <a:spcAft>
                <a:spcPts val="0"/>
              </a:spcAft>
              <a:defRPr/>
            </a:pPr>
            <a:endParaRPr lang="en-US" sz="1800" dirty="0">
              <a:solidFill>
                <a:prstClr val="white"/>
              </a:solidFill>
              <a:latin typeface="Calibri"/>
            </a:endParaRPr>
          </a:p>
        </p:txBody>
      </p:sp>
      <p:sp>
        <p:nvSpPr>
          <p:cNvPr id="10" name="Rectangle 9"/>
          <p:cNvSpPr/>
          <p:nvPr userDrawn="1"/>
        </p:nvSpPr>
        <p:spPr>
          <a:xfrm flipH="1">
            <a:off x="0" y="5092703"/>
            <a:ext cx="6096000" cy="1363663"/>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lIns="68572" tIns="34286" rIns="68572" bIns="34286" anchor="ctr"/>
          <a:lstStyle/>
          <a:p>
            <a:pPr algn="ctr" defTabSz="342860" fontAlgn="auto">
              <a:spcBef>
                <a:spcPts val="0"/>
              </a:spcBef>
              <a:spcAft>
                <a:spcPts val="0"/>
              </a:spcAft>
              <a:defRPr/>
            </a:pPr>
            <a:endParaRPr lang="en-US" sz="1800" dirty="0">
              <a:solidFill>
                <a:prstClr val="white"/>
              </a:solidFill>
              <a:latin typeface="Calibri"/>
            </a:endParaRPr>
          </a:p>
        </p:txBody>
      </p:sp>
      <p:sp>
        <p:nvSpPr>
          <p:cNvPr id="11" name="Rectangle 10"/>
          <p:cNvSpPr/>
          <p:nvPr userDrawn="1"/>
        </p:nvSpPr>
        <p:spPr>
          <a:xfrm flipH="1">
            <a:off x="6096002" y="5092703"/>
            <a:ext cx="1682751" cy="1363663"/>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lIns="68572" tIns="34286" rIns="68572" bIns="34286" anchor="ctr"/>
          <a:lstStyle/>
          <a:p>
            <a:pPr algn="ctr" defTabSz="342860" fontAlgn="auto">
              <a:spcBef>
                <a:spcPts val="0"/>
              </a:spcBef>
              <a:spcAft>
                <a:spcPts val="0"/>
              </a:spcAft>
              <a:defRPr/>
            </a:pPr>
            <a:endParaRPr lang="en-US" sz="1800" dirty="0">
              <a:solidFill>
                <a:prstClr val="white"/>
              </a:solidFill>
              <a:latin typeface="Calibri"/>
            </a:endParaRPr>
          </a:p>
        </p:txBody>
      </p:sp>
      <p:sp>
        <p:nvSpPr>
          <p:cNvPr id="12" name="Rectangle 11"/>
          <p:cNvSpPr/>
          <p:nvPr userDrawn="1"/>
        </p:nvSpPr>
        <p:spPr>
          <a:xfrm flipH="1">
            <a:off x="7778753" y="5092703"/>
            <a:ext cx="4413249" cy="1363663"/>
          </a:xfrm>
          <a:prstGeom prst="rect">
            <a:avLst/>
          </a:prstGeom>
          <a:solidFill>
            <a:srgbClr val="5C6670"/>
          </a:solidFill>
          <a:ln>
            <a:noFill/>
          </a:ln>
          <a:effectLst/>
        </p:spPr>
        <p:style>
          <a:lnRef idx="1">
            <a:schemeClr val="accent1"/>
          </a:lnRef>
          <a:fillRef idx="3">
            <a:schemeClr val="accent1"/>
          </a:fillRef>
          <a:effectRef idx="2">
            <a:schemeClr val="accent1"/>
          </a:effectRef>
          <a:fontRef idx="minor">
            <a:schemeClr val="lt1"/>
          </a:fontRef>
        </p:style>
        <p:txBody>
          <a:bodyPr lIns="68572" tIns="34286" rIns="68572" bIns="34286" anchor="ctr"/>
          <a:lstStyle/>
          <a:p>
            <a:pPr algn="ctr" defTabSz="342860" fontAlgn="auto">
              <a:spcBef>
                <a:spcPts val="0"/>
              </a:spcBef>
              <a:spcAft>
                <a:spcPts val="0"/>
              </a:spcAft>
              <a:defRPr/>
            </a:pPr>
            <a:endParaRPr lang="en-US" sz="1800" dirty="0">
              <a:solidFill>
                <a:prstClr val="white"/>
              </a:solidFill>
              <a:latin typeface="Calibri"/>
            </a:endParaRPr>
          </a:p>
        </p:txBody>
      </p:sp>
      <p:sp>
        <p:nvSpPr>
          <p:cNvPr id="14" name="Rectangle 13"/>
          <p:cNvSpPr/>
          <p:nvPr userDrawn="1"/>
        </p:nvSpPr>
        <p:spPr bwMode="auto">
          <a:xfrm flipH="1" flipV="1">
            <a:off x="0" y="920752"/>
            <a:ext cx="6096000" cy="55563"/>
          </a:xfrm>
          <a:prstGeom prst="rect">
            <a:avLst/>
          </a:prstGeom>
          <a:solidFill>
            <a:srgbClr val="00A8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860" fontAlgn="auto">
              <a:spcBef>
                <a:spcPts val="0"/>
              </a:spcBef>
              <a:spcAft>
                <a:spcPts val="0"/>
              </a:spcAft>
              <a:defRPr/>
            </a:pPr>
            <a:endParaRPr lang="en-US" sz="1800" dirty="0">
              <a:solidFill>
                <a:prstClr val="white"/>
              </a:solidFill>
              <a:latin typeface="Calibri"/>
            </a:endParaRPr>
          </a:p>
        </p:txBody>
      </p:sp>
      <p:sp>
        <p:nvSpPr>
          <p:cNvPr id="15" name="Rectangle 14"/>
          <p:cNvSpPr/>
          <p:nvPr userDrawn="1"/>
        </p:nvSpPr>
        <p:spPr bwMode="auto">
          <a:xfrm flipH="1" flipV="1">
            <a:off x="6096002" y="920752"/>
            <a:ext cx="1682751" cy="55563"/>
          </a:xfrm>
          <a:prstGeom prst="rect">
            <a:avLst/>
          </a:prstGeom>
          <a:solidFill>
            <a:srgbClr val="FFCE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860" fontAlgn="auto">
              <a:spcBef>
                <a:spcPts val="0"/>
              </a:spcBef>
              <a:spcAft>
                <a:spcPts val="0"/>
              </a:spcAft>
              <a:defRPr/>
            </a:pPr>
            <a:endParaRPr lang="en-US" sz="1800" dirty="0">
              <a:solidFill>
                <a:prstClr val="white"/>
              </a:solidFill>
              <a:latin typeface="Calibri"/>
            </a:endParaRPr>
          </a:p>
        </p:txBody>
      </p:sp>
      <p:sp>
        <p:nvSpPr>
          <p:cNvPr id="16" name="Rectangle 15"/>
          <p:cNvSpPr/>
          <p:nvPr userDrawn="1"/>
        </p:nvSpPr>
        <p:spPr bwMode="auto">
          <a:xfrm flipH="1" flipV="1">
            <a:off x="7778753" y="920752"/>
            <a:ext cx="4413249" cy="55563"/>
          </a:xfrm>
          <a:prstGeom prst="rect">
            <a:avLst/>
          </a:prstGeom>
          <a:solidFill>
            <a:srgbClr val="5C66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860" fontAlgn="auto">
              <a:spcBef>
                <a:spcPts val="0"/>
              </a:spcBef>
              <a:spcAft>
                <a:spcPts val="0"/>
              </a:spcAft>
              <a:defRPr/>
            </a:pPr>
            <a:endParaRPr lang="en-US" sz="1800" dirty="0">
              <a:solidFill>
                <a:prstClr val="white"/>
              </a:solidFill>
              <a:latin typeface="Calibri"/>
            </a:endParaRPr>
          </a:p>
        </p:txBody>
      </p:sp>
      <p:pic>
        <p:nvPicPr>
          <p:cNvPr id="17" name="Picture 3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8586370" y="258161"/>
            <a:ext cx="3355655" cy="493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userDrawn="1">
            <p:ph type="ctrTitle"/>
          </p:nvPr>
        </p:nvSpPr>
        <p:spPr>
          <a:xfrm>
            <a:off x="270240" y="147801"/>
            <a:ext cx="7502160" cy="603505"/>
          </a:xfrm>
          <a:prstGeom prst="rect">
            <a:avLst/>
          </a:prstGeom>
        </p:spPr>
        <p:txBody>
          <a:bodyPr lIns="0" rIns="0">
            <a:normAutofit/>
          </a:bodyPr>
          <a:lstStyle>
            <a:lvl1pPr algn="l">
              <a:defRPr sz="1200">
                <a:solidFill>
                  <a:srgbClr val="FFFFFF"/>
                </a:solidFill>
                <a:latin typeface="Calibri"/>
                <a:cs typeface="Calibri"/>
              </a:defRPr>
            </a:lvl1pPr>
          </a:lstStyle>
          <a:p>
            <a:r>
              <a:rPr lang="en-US" dirty="0"/>
              <a:t>Click to edit Master title style</a:t>
            </a:r>
          </a:p>
        </p:txBody>
      </p:sp>
      <p:sp>
        <p:nvSpPr>
          <p:cNvPr id="3" name="Subtitle 2"/>
          <p:cNvSpPr>
            <a:spLocks noGrp="1"/>
          </p:cNvSpPr>
          <p:nvPr userDrawn="1">
            <p:ph type="subTitle" idx="1"/>
          </p:nvPr>
        </p:nvSpPr>
        <p:spPr>
          <a:xfrm>
            <a:off x="217396" y="5253120"/>
            <a:ext cx="5843067" cy="1175040"/>
          </a:xfrm>
          <a:prstGeom prst="rect">
            <a:avLst/>
          </a:prstGeom>
        </p:spPr>
        <p:txBody>
          <a:bodyPr>
            <a:normAutofit/>
          </a:bodyPr>
          <a:lstStyle>
            <a:lvl1pPr marL="0" indent="0" algn="l">
              <a:buNone/>
              <a:defRPr sz="1800" b="1" i="0">
                <a:solidFill>
                  <a:srgbClr val="FFFFFF"/>
                </a:solidFill>
                <a:latin typeface="Calibri"/>
                <a:cs typeface="Calibri"/>
              </a:defRPr>
            </a:lvl1pPr>
            <a:lvl2pPr marL="342860" indent="0" algn="ctr">
              <a:buNone/>
              <a:defRPr>
                <a:solidFill>
                  <a:schemeClr val="tx1">
                    <a:tint val="75000"/>
                  </a:schemeClr>
                </a:solidFill>
              </a:defRPr>
            </a:lvl2pPr>
            <a:lvl3pPr marL="685720" indent="0" algn="ctr">
              <a:buNone/>
              <a:defRPr>
                <a:solidFill>
                  <a:schemeClr val="tx1">
                    <a:tint val="75000"/>
                  </a:schemeClr>
                </a:solidFill>
              </a:defRPr>
            </a:lvl3pPr>
            <a:lvl4pPr marL="1028580" indent="0" algn="ctr">
              <a:buNone/>
              <a:defRPr>
                <a:solidFill>
                  <a:schemeClr val="tx1">
                    <a:tint val="75000"/>
                  </a:schemeClr>
                </a:solidFill>
              </a:defRPr>
            </a:lvl4pPr>
            <a:lvl5pPr marL="1371440" indent="0" algn="ctr">
              <a:buNone/>
              <a:defRPr>
                <a:solidFill>
                  <a:schemeClr val="tx1">
                    <a:tint val="75000"/>
                  </a:schemeClr>
                </a:solidFill>
              </a:defRPr>
            </a:lvl5pPr>
            <a:lvl6pPr marL="1714300" indent="0" algn="ctr">
              <a:buNone/>
              <a:defRPr>
                <a:solidFill>
                  <a:schemeClr val="tx1">
                    <a:tint val="75000"/>
                  </a:schemeClr>
                </a:solidFill>
              </a:defRPr>
            </a:lvl6pPr>
            <a:lvl7pPr marL="2057159" indent="0" algn="ctr">
              <a:buNone/>
              <a:defRPr>
                <a:solidFill>
                  <a:schemeClr val="tx1">
                    <a:tint val="75000"/>
                  </a:schemeClr>
                </a:solidFill>
              </a:defRPr>
            </a:lvl7pPr>
            <a:lvl8pPr marL="2400020" indent="0" algn="ctr">
              <a:buNone/>
              <a:defRPr>
                <a:solidFill>
                  <a:schemeClr val="tx1">
                    <a:tint val="75000"/>
                  </a:schemeClr>
                </a:solidFill>
              </a:defRPr>
            </a:lvl8pPr>
            <a:lvl9pPr marL="2742879" indent="0" algn="ctr">
              <a:buNone/>
              <a:defRPr>
                <a:solidFill>
                  <a:schemeClr val="tx1">
                    <a:tint val="75000"/>
                  </a:schemeClr>
                </a:solidFill>
              </a:defRPr>
            </a:lvl9pPr>
          </a:lstStyle>
          <a:p>
            <a:r>
              <a:rPr lang="en-US" dirty="0"/>
              <a:t>Click to edit Master subtitle style</a:t>
            </a:r>
          </a:p>
        </p:txBody>
      </p:sp>
      <p:sp>
        <p:nvSpPr>
          <p:cNvPr id="18" name="Text Placeholder 17"/>
          <p:cNvSpPr>
            <a:spLocks noGrp="1"/>
          </p:cNvSpPr>
          <p:nvPr userDrawn="1">
            <p:ph type="body" sz="quarter" idx="10"/>
          </p:nvPr>
        </p:nvSpPr>
        <p:spPr>
          <a:xfrm>
            <a:off x="8072668" y="5206079"/>
            <a:ext cx="4109733" cy="331125"/>
          </a:xfrm>
          <a:prstGeom prst="rect">
            <a:avLst/>
          </a:prstGeom>
        </p:spPr>
        <p:txBody>
          <a:bodyPr/>
          <a:lstStyle>
            <a:lvl1pPr marL="0" marR="0" indent="0" algn="l" defTabSz="342860" rtl="0" eaLnBrk="1" fontAlgn="auto" latinLnBrk="0" hangingPunct="1">
              <a:lnSpc>
                <a:spcPct val="100000"/>
              </a:lnSpc>
              <a:spcBef>
                <a:spcPct val="20000"/>
              </a:spcBef>
              <a:spcAft>
                <a:spcPts val="0"/>
              </a:spcAft>
              <a:buClrTx/>
              <a:buSzTx/>
              <a:buFontTx/>
              <a:buNone/>
              <a:tabLst/>
              <a:defRPr kumimoji="0" lang="en-US" sz="1200" b="1" i="0" u="none" strike="noStrike" kern="1200" cap="none" spc="0" normalizeH="0" baseline="0" noProof="0">
                <a:ln>
                  <a:noFill/>
                </a:ln>
                <a:solidFill>
                  <a:schemeClr val="bg1"/>
                </a:solidFill>
                <a:effectLst/>
                <a:uLnTx/>
                <a:uFillTx/>
                <a:latin typeface="Calibri"/>
                <a:cs typeface="Calibri"/>
              </a:defRPr>
            </a:lvl1pPr>
          </a:lstStyle>
          <a:p>
            <a:pPr lvl="0"/>
            <a:r>
              <a:rPr lang="en-US" noProof="0" dirty="0"/>
              <a:t>Click to edit Master text styles</a:t>
            </a:r>
          </a:p>
        </p:txBody>
      </p:sp>
      <p:sp>
        <p:nvSpPr>
          <p:cNvPr id="24" name="Text Placeholder 22"/>
          <p:cNvSpPr>
            <a:spLocks noGrp="1"/>
          </p:cNvSpPr>
          <p:nvPr userDrawn="1">
            <p:ph type="body" sz="quarter" idx="12"/>
          </p:nvPr>
        </p:nvSpPr>
        <p:spPr>
          <a:xfrm>
            <a:off x="8072600" y="5543500"/>
            <a:ext cx="4119400" cy="734900"/>
          </a:xfrm>
          <a:prstGeom prst="rect">
            <a:avLst/>
          </a:prstGeom>
        </p:spPr>
        <p:txBody>
          <a:bodyPr/>
          <a:lstStyle>
            <a:lvl1pPr marL="0" marR="0" indent="0" algn="l" defTabSz="342860" rtl="0" eaLnBrk="1" fontAlgn="auto" latinLnBrk="0" hangingPunct="1">
              <a:lnSpc>
                <a:spcPct val="100000"/>
              </a:lnSpc>
              <a:spcBef>
                <a:spcPct val="20000"/>
              </a:spcBef>
              <a:spcAft>
                <a:spcPts val="0"/>
              </a:spcAft>
              <a:buClrTx/>
              <a:buSzTx/>
              <a:buFontTx/>
              <a:buNone/>
              <a:tabLst/>
              <a:defRPr kumimoji="0" lang="en-US" sz="900" b="0" i="0" u="none" strike="noStrike" kern="1200" cap="none" spc="0" normalizeH="0" baseline="0" noProof="0">
                <a:ln>
                  <a:noFill/>
                </a:ln>
                <a:solidFill>
                  <a:schemeClr val="bg1"/>
                </a:solidFill>
                <a:effectLst/>
                <a:uLnTx/>
                <a:uFillTx/>
                <a:latin typeface="Calibri"/>
                <a:cs typeface="Calibri"/>
              </a:defRPr>
            </a:lvl1pPr>
          </a:lstStyle>
          <a:p>
            <a:pPr lvl="0"/>
            <a:r>
              <a:rPr lang="en-US" noProof="0" dirty="0"/>
              <a:t>Click to edit Master text styles</a:t>
            </a:r>
          </a:p>
        </p:txBody>
      </p:sp>
      <p:sp>
        <p:nvSpPr>
          <p:cNvPr id="19" name="Text Placeholder 18"/>
          <p:cNvSpPr>
            <a:spLocks noGrp="1"/>
          </p:cNvSpPr>
          <p:nvPr userDrawn="1">
            <p:ph type="body" sz="quarter" idx="13"/>
          </p:nvPr>
        </p:nvSpPr>
        <p:spPr>
          <a:xfrm>
            <a:off x="224133" y="5672917"/>
            <a:ext cx="1854200" cy="288687"/>
          </a:xfrm>
          <a:prstGeom prst="rect">
            <a:avLst/>
          </a:prstGeom>
        </p:spPr>
        <p:txBody>
          <a:bodyPr>
            <a:normAutofit/>
          </a:bodyPr>
          <a:lstStyle>
            <a:lvl1pPr>
              <a:buNone/>
              <a:defRPr sz="900">
                <a:solidFill>
                  <a:schemeClr val="bg1"/>
                </a:solidFill>
                <a:latin typeface="Calibri"/>
              </a:defRPr>
            </a:lvl1pPr>
            <a:lvl5pPr>
              <a:defRPr/>
            </a:lvl5pPr>
          </a:lstStyle>
          <a:p>
            <a:pPr lvl="0"/>
            <a:r>
              <a:rPr lang="en-US" dirty="0"/>
              <a:t>Click to edit Master text styles</a:t>
            </a:r>
          </a:p>
        </p:txBody>
      </p:sp>
    </p:spTree>
    <p:extLst>
      <p:ext uri="{BB962C8B-B14F-4D97-AF65-F5344CB8AC3E}">
        <p14:creationId xmlns:p14="http://schemas.microsoft.com/office/powerpoint/2010/main" val="2786801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EERE Black Slide Inner">
    <p:spTree>
      <p:nvGrpSpPr>
        <p:cNvPr id="1" name=""/>
        <p:cNvGrpSpPr/>
        <p:nvPr/>
      </p:nvGrpSpPr>
      <p:grpSpPr>
        <a:xfrm>
          <a:off x="0" y="0"/>
          <a:ext cx="0" cy="0"/>
          <a:chOff x="0" y="0"/>
          <a:chExt cx="0" cy="0"/>
        </a:xfrm>
      </p:grpSpPr>
      <p:sp>
        <p:nvSpPr>
          <p:cNvPr id="2" name="Title 1"/>
          <p:cNvSpPr>
            <a:spLocks noGrp="1"/>
          </p:cNvSpPr>
          <p:nvPr>
            <p:ph type="title"/>
          </p:nvPr>
        </p:nvSpPr>
        <p:spPr>
          <a:xfrm>
            <a:off x="609600" y="45750"/>
            <a:ext cx="10972800" cy="640080"/>
          </a:xfrm>
          <a:noFill/>
        </p:spPr>
        <p:txBody>
          <a:bodyPr anchor="b"/>
          <a:lstStyle>
            <a:lvl1pPr>
              <a:lnSpc>
                <a:spcPct val="100000"/>
              </a:lnSpc>
              <a:defRPr>
                <a:solidFill>
                  <a:schemeClr val="bg2">
                    <a:lumMod val="10000"/>
                  </a:schemeClr>
                </a:solidFill>
              </a:defRPr>
            </a:lvl1pPr>
          </a:lstStyle>
          <a:p>
            <a:r>
              <a:rPr lang="en-US" dirty="0"/>
              <a:t>Click to edit Master title style</a:t>
            </a:r>
          </a:p>
        </p:txBody>
      </p:sp>
      <p:sp>
        <p:nvSpPr>
          <p:cNvPr id="3" name="TextBox 2"/>
          <p:cNvSpPr txBox="1"/>
          <p:nvPr userDrawn="1"/>
        </p:nvSpPr>
        <p:spPr>
          <a:xfrm>
            <a:off x="178249" y="3994059"/>
            <a:ext cx="12192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a:ln>
                <a:noFill/>
              </a:ln>
              <a:solidFill>
                <a:srgbClr val="FFFFFF"/>
              </a:solidFill>
              <a:effectLst/>
              <a:uLnTx/>
              <a:uFillTx/>
              <a:latin typeface="Arial Narrow"/>
              <a:ea typeface="+mn-ea"/>
              <a:cs typeface="Arial Narrow"/>
            </a:endParaRPr>
          </a:p>
        </p:txBody>
      </p:sp>
      <p:sp>
        <p:nvSpPr>
          <p:cNvPr id="5" name="Content Placeholder 4"/>
          <p:cNvSpPr>
            <a:spLocks noGrp="1"/>
          </p:cNvSpPr>
          <p:nvPr>
            <p:ph sz="quarter" idx="10"/>
          </p:nvPr>
        </p:nvSpPr>
        <p:spPr>
          <a:xfrm>
            <a:off x="609600" y="868708"/>
            <a:ext cx="10972800" cy="5303520"/>
          </a:xfrm>
          <a:prstGeom prst="rect">
            <a:avLst/>
          </a:prstGeom>
        </p:spPr>
        <p:txBody>
          <a:bodyPr vert="horz"/>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294789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566400" cy="914400"/>
          </a:xfrm>
        </p:spPr>
        <p:txBody>
          <a:bodyPr>
            <a:normAutofit/>
          </a:bodyPr>
          <a:lstStyle>
            <a:lvl1pPr>
              <a:defRPr sz="3400">
                <a:latin typeface="Trade Gothic LT Std Bold" panose="020B08040505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812800" y="1600200"/>
            <a:ext cx="10566400" cy="4419600"/>
          </a:xfrm>
        </p:spPr>
        <p:txBody>
          <a:bodyPr/>
          <a:lstStyle>
            <a:lvl1pPr marL="347472" indent="-347472">
              <a:spcAft>
                <a:spcPts val="1800"/>
              </a:spcAft>
              <a:buSzPct val="85000"/>
              <a:buFont typeface="Wingdings" panose="05000000000000000000" pitchFamily="2" charset="2"/>
              <a:buChar char="§"/>
              <a:defRPr sz="2800">
                <a:solidFill>
                  <a:srgbClr val="1C5A7C"/>
                </a:solidFill>
                <a:latin typeface="Trade Gothic LT Std" panose="020B0503020502020204" pitchFamily="34" charset="0"/>
              </a:defRPr>
            </a:lvl1pPr>
            <a:lvl2pPr marL="640080" indent="-274320">
              <a:spcBef>
                <a:spcPts val="0"/>
              </a:spcBef>
              <a:spcAft>
                <a:spcPts val="1800"/>
              </a:spcAft>
              <a:buClr>
                <a:srgbClr val="1C5A7C"/>
              </a:buClr>
              <a:buSzPct val="120000"/>
              <a:buFont typeface="Trade Gothic LT Std" panose="020B0503020502020204" pitchFamily="34" charset="0"/>
              <a:buChar char="–"/>
              <a:defRPr sz="2400" baseline="0">
                <a:solidFill>
                  <a:srgbClr val="1C5A7C"/>
                </a:solidFill>
                <a:latin typeface="Trade Gothic LT Std" panose="020B0503020502020204" pitchFamily="34" charset="0"/>
              </a:defRPr>
            </a:lvl2pPr>
            <a:lvl3pPr marL="685800" indent="0">
              <a:buFontTx/>
              <a:buNone/>
              <a:defRPr>
                <a:solidFill>
                  <a:srgbClr val="1C5A7C"/>
                </a:solidFill>
                <a:latin typeface="TradeGothic" pitchFamily="34" charset="0"/>
              </a:defRPr>
            </a:lvl3pPr>
            <a:lvl4pPr marL="896112" indent="0">
              <a:buFontTx/>
              <a:buNone/>
              <a:defRPr>
                <a:solidFill>
                  <a:srgbClr val="1C5A7C"/>
                </a:solidFill>
                <a:latin typeface="TradeGothic" pitchFamily="34" charset="0"/>
              </a:defRPr>
            </a:lvl4pPr>
            <a:lvl5pPr marL="1097280" indent="0">
              <a:buFontTx/>
              <a:buNone/>
              <a:defRPr>
                <a:solidFill>
                  <a:srgbClr val="1C5A7C"/>
                </a:solidFill>
                <a:latin typeface="TradeGothic" pitchFamily="34" charset="0"/>
              </a:defRPr>
            </a:lvl5pPr>
          </a:lstStyle>
          <a:p>
            <a:pPr lvl="0"/>
            <a:r>
              <a:rPr lang="en-US"/>
              <a:t>Click to edit Master text styles</a:t>
            </a:r>
          </a:p>
          <a:p>
            <a:pPr lvl="1"/>
            <a:r>
              <a:rPr lang="en-US"/>
              <a:t>Second level</a:t>
            </a:r>
          </a:p>
        </p:txBody>
      </p:sp>
      <p:cxnSp>
        <p:nvCxnSpPr>
          <p:cNvPr id="8" name="Straight Connector 7"/>
          <p:cNvCxnSpPr/>
          <p:nvPr userDrawn="1"/>
        </p:nvCxnSpPr>
        <p:spPr>
          <a:xfrm>
            <a:off x="812800" y="1295400"/>
            <a:ext cx="10566400" cy="0"/>
          </a:xfrm>
          <a:prstGeom prst="line">
            <a:avLst/>
          </a:prstGeom>
          <a:ln w="15875">
            <a:solidFill>
              <a:srgbClr val="1C5A7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12800" y="6096000"/>
            <a:ext cx="10566400" cy="0"/>
          </a:xfrm>
          <a:prstGeom prst="line">
            <a:avLst/>
          </a:prstGeom>
          <a:ln w="15875">
            <a:solidFill>
              <a:srgbClr val="1C5A7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848600" y="6248400"/>
            <a:ext cx="3170040" cy="423328"/>
          </a:xfrm>
          <a:prstGeom prst="rect">
            <a:avLst/>
          </a:prstGeom>
        </p:spPr>
      </p:pic>
      <p:sp>
        <p:nvSpPr>
          <p:cNvPr id="11" name="Slide Number Placeholder 5"/>
          <p:cNvSpPr>
            <a:spLocks noGrp="1"/>
          </p:cNvSpPr>
          <p:nvPr>
            <p:ph type="sldNum" sz="quarter" idx="12"/>
          </p:nvPr>
        </p:nvSpPr>
        <p:spPr>
          <a:xfrm>
            <a:off x="11049000" y="6382512"/>
            <a:ext cx="457200" cy="283389"/>
          </a:xfrm>
          <a:prstGeom prst="rect">
            <a:avLst/>
          </a:prstGeom>
        </p:spPr>
        <p:txBody>
          <a:bodyPr/>
          <a:lstStyle>
            <a:lvl1pPr>
              <a:defRPr sz="1600" b="0">
                <a:solidFill>
                  <a:srgbClr val="1C5A7C"/>
                </a:solidFill>
                <a:latin typeface="Trade Gothic LT Std" panose="020B0503020502020204" pitchFamily="34" charset="0"/>
              </a:defRPr>
            </a:lvl1pPr>
          </a:lstStyle>
          <a:p>
            <a:fld id="{B210F02F-3F4F-4BF0-9905-39922DDC03F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ide with Picture on Righ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566400" cy="914400"/>
          </a:xfrm>
        </p:spPr>
        <p:txBody>
          <a:bodyPr>
            <a:normAutofit/>
          </a:bodyPr>
          <a:lstStyle>
            <a:lvl1pPr>
              <a:defRPr sz="3400">
                <a:latin typeface="Trade Gothic LT Std Bold" panose="020B0804050502020204" pitchFamily="34" charset="0"/>
              </a:defRPr>
            </a:lvl1pPr>
          </a:lstStyle>
          <a:p>
            <a:r>
              <a:rPr lang="en-US"/>
              <a:t>Click to edit Master title style</a:t>
            </a:r>
            <a:endParaRPr lang="en-US" dirty="0"/>
          </a:p>
        </p:txBody>
      </p:sp>
      <p:sp>
        <p:nvSpPr>
          <p:cNvPr id="8" name="Content Placeholder 2"/>
          <p:cNvSpPr>
            <a:spLocks noGrp="1"/>
          </p:cNvSpPr>
          <p:nvPr>
            <p:ph idx="13"/>
          </p:nvPr>
        </p:nvSpPr>
        <p:spPr>
          <a:xfrm>
            <a:off x="4876800" y="1600200"/>
            <a:ext cx="6502400" cy="4419600"/>
          </a:xfrm>
        </p:spPr>
        <p:txBody>
          <a:bodyPr/>
          <a:lstStyle>
            <a:lvl1pPr marL="68580" indent="0">
              <a:buFontTx/>
              <a:buNone/>
              <a:defRPr lang="en-US" dirty="0" smtClean="0">
                <a:latin typeface="Trade Gothic LT Std" panose="020B0503020502020204" pitchFamily="34" charset="0"/>
              </a:defRPr>
            </a:lvl1pPr>
            <a:lvl2pPr marL="708660" indent="-342900">
              <a:buClr>
                <a:srgbClr val="1C5A7C"/>
              </a:buClr>
              <a:buFont typeface="Wingdings" pitchFamily="2" charset="2"/>
              <a:buChar char="§"/>
              <a:defRPr>
                <a:solidFill>
                  <a:srgbClr val="1C5A7C"/>
                </a:solidFill>
                <a:latin typeface="TradeGothic" pitchFamily="34" charset="0"/>
              </a:defRPr>
            </a:lvl2pPr>
            <a:lvl3pPr marL="685800" indent="0">
              <a:buFontTx/>
              <a:buNone/>
              <a:defRPr>
                <a:solidFill>
                  <a:srgbClr val="1C5A7C"/>
                </a:solidFill>
                <a:latin typeface="TradeGothic" pitchFamily="34" charset="0"/>
              </a:defRPr>
            </a:lvl3pPr>
            <a:lvl4pPr marL="896112" indent="0">
              <a:buFontTx/>
              <a:buNone/>
              <a:defRPr>
                <a:solidFill>
                  <a:srgbClr val="1C5A7C"/>
                </a:solidFill>
                <a:latin typeface="TradeGothic" pitchFamily="34" charset="0"/>
              </a:defRPr>
            </a:lvl4pPr>
            <a:lvl5pPr marL="1097280" indent="0">
              <a:buFontTx/>
              <a:buNone/>
              <a:defRPr>
                <a:solidFill>
                  <a:srgbClr val="1C5A7C"/>
                </a:solidFill>
                <a:latin typeface="TradeGothic" pitchFamily="34" charset="0"/>
              </a:defRPr>
            </a:lvl5pPr>
          </a:lstStyle>
          <a:p>
            <a:pPr lvl="0"/>
            <a:r>
              <a:rPr lang="en-US"/>
              <a:t>Click to edit Master text styles</a:t>
            </a:r>
          </a:p>
        </p:txBody>
      </p:sp>
      <p:cxnSp>
        <p:nvCxnSpPr>
          <p:cNvPr id="9" name="Straight Connector 8"/>
          <p:cNvCxnSpPr/>
          <p:nvPr userDrawn="1"/>
        </p:nvCxnSpPr>
        <p:spPr>
          <a:xfrm>
            <a:off x="812800" y="1295400"/>
            <a:ext cx="10566400" cy="0"/>
          </a:xfrm>
          <a:prstGeom prst="line">
            <a:avLst/>
          </a:prstGeom>
          <a:ln w="15875">
            <a:solidFill>
              <a:srgbClr val="1C5A7C"/>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812800" y="1600200"/>
            <a:ext cx="4064000" cy="4419600"/>
          </a:xfrm>
        </p:spPr>
        <p:txBody>
          <a:bodyPr/>
          <a:lstStyle>
            <a:lvl1pPr marL="347472" indent="-347472">
              <a:spcAft>
                <a:spcPts val="1800"/>
              </a:spcAft>
              <a:buSzPct val="85000"/>
              <a:buFont typeface="Wingdings" panose="05000000000000000000" pitchFamily="2" charset="2"/>
              <a:buChar char="§"/>
              <a:defRPr sz="2400">
                <a:solidFill>
                  <a:srgbClr val="1C5A7C"/>
                </a:solidFill>
                <a:latin typeface="Trade Gothic LT Std" panose="020B0503020502020204" pitchFamily="34" charset="0"/>
              </a:defRPr>
            </a:lvl1pPr>
            <a:lvl2pPr marL="640080" indent="-274320">
              <a:spcBef>
                <a:spcPts val="0"/>
              </a:spcBef>
              <a:spcAft>
                <a:spcPts val="1800"/>
              </a:spcAft>
              <a:buClr>
                <a:srgbClr val="1C5A7C"/>
              </a:buClr>
              <a:buSzPct val="120000"/>
              <a:buFontTx/>
              <a:buChar char="–"/>
              <a:defRPr sz="2000" baseline="0">
                <a:solidFill>
                  <a:srgbClr val="1C5A7C"/>
                </a:solidFill>
                <a:latin typeface="Trade Gothic LT Std" panose="020B0503020502020204" pitchFamily="34" charset="0"/>
              </a:defRPr>
            </a:lvl2pPr>
            <a:lvl3pPr marL="685800" indent="0">
              <a:buFontTx/>
              <a:buNone/>
              <a:defRPr>
                <a:solidFill>
                  <a:srgbClr val="1C5A7C"/>
                </a:solidFill>
                <a:latin typeface="TradeGothic" pitchFamily="34" charset="0"/>
              </a:defRPr>
            </a:lvl3pPr>
            <a:lvl4pPr marL="896112" indent="0">
              <a:buFontTx/>
              <a:buNone/>
              <a:defRPr>
                <a:solidFill>
                  <a:srgbClr val="1C5A7C"/>
                </a:solidFill>
                <a:latin typeface="TradeGothic" pitchFamily="34" charset="0"/>
              </a:defRPr>
            </a:lvl4pPr>
            <a:lvl5pPr marL="1097280" indent="0">
              <a:buFontTx/>
              <a:buNone/>
              <a:defRPr>
                <a:solidFill>
                  <a:srgbClr val="1C5A7C"/>
                </a:solidFill>
                <a:latin typeface="TradeGothic" pitchFamily="34" charset="0"/>
              </a:defRPr>
            </a:lvl5pPr>
          </a:lstStyle>
          <a:p>
            <a:pPr lvl="0"/>
            <a:r>
              <a:rPr lang="en-US"/>
              <a:t>Click to edit Master text styles</a:t>
            </a:r>
          </a:p>
          <a:p>
            <a:pPr lvl="1"/>
            <a:r>
              <a:rPr lang="en-US"/>
              <a:t>Second level</a:t>
            </a:r>
          </a:p>
        </p:txBody>
      </p:sp>
      <p:cxnSp>
        <p:nvCxnSpPr>
          <p:cNvPr id="10" name="Straight Connector 9"/>
          <p:cNvCxnSpPr/>
          <p:nvPr userDrawn="1"/>
        </p:nvCxnSpPr>
        <p:spPr>
          <a:xfrm>
            <a:off x="812800" y="6096000"/>
            <a:ext cx="10566400" cy="0"/>
          </a:xfrm>
          <a:prstGeom prst="line">
            <a:avLst/>
          </a:prstGeom>
          <a:ln w="15875">
            <a:solidFill>
              <a:srgbClr val="1C5A7C"/>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7848600" y="6248400"/>
            <a:ext cx="3170040" cy="423328"/>
          </a:xfrm>
          <a:prstGeom prst="rect">
            <a:avLst/>
          </a:prstGeom>
        </p:spPr>
      </p:pic>
      <p:sp>
        <p:nvSpPr>
          <p:cNvPr id="15" name="Slide Number Placeholder 5"/>
          <p:cNvSpPr>
            <a:spLocks noGrp="1"/>
          </p:cNvSpPr>
          <p:nvPr>
            <p:ph type="sldNum" sz="quarter" idx="12"/>
          </p:nvPr>
        </p:nvSpPr>
        <p:spPr>
          <a:xfrm>
            <a:off x="11049000" y="6382512"/>
            <a:ext cx="457200" cy="283389"/>
          </a:xfrm>
          <a:prstGeom prst="rect">
            <a:avLst/>
          </a:prstGeom>
        </p:spPr>
        <p:txBody>
          <a:bodyPr/>
          <a:lstStyle>
            <a:lvl1pPr>
              <a:defRPr sz="1600" b="0">
                <a:solidFill>
                  <a:srgbClr val="1C5A7C"/>
                </a:solidFill>
                <a:latin typeface="Trade Gothic LT Std" panose="020B0503020502020204" pitchFamily="34" charset="0"/>
              </a:defRPr>
            </a:lvl1pPr>
          </a:lstStyle>
          <a:p>
            <a:fld id="{B210F02F-3F4F-4BF0-9905-39922DDC03F6}" type="slidenum">
              <a:rPr lang="en-US" smtClean="0"/>
              <a:pPr/>
              <a:t>‹#›</a:t>
            </a:fld>
            <a:endParaRPr lang="en-US" dirty="0"/>
          </a:p>
        </p:txBody>
      </p:sp>
    </p:spTree>
    <p:extLst>
      <p:ext uri="{BB962C8B-B14F-4D97-AF65-F5344CB8AC3E}">
        <p14:creationId xmlns:p14="http://schemas.microsoft.com/office/powerpoint/2010/main" val="125903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49985-A6A2-4E1E-97EE-833BEB2B8E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DE415A-D3CE-4263-B74F-274863C664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3A47F1-15D0-43C4-A39B-FF63BB04AEA1}"/>
              </a:ext>
            </a:extLst>
          </p:cNvPr>
          <p:cNvSpPr>
            <a:spLocks noGrp="1"/>
          </p:cNvSpPr>
          <p:nvPr>
            <p:ph type="dt" sz="half" idx="10"/>
          </p:nvPr>
        </p:nvSpPr>
        <p:spPr/>
        <p:txBody>
          <a:bodyPr/>
          <a:lstStyle/>
          <a:p>
            <a:fld id="{D46C459E-96DB-4EAD-96B3-C1660EC9E743}" type="datetimeFigureOut">
              <a:rPr lang="en-US" smtClean="0"/>
              <a:t>11/9/2022</a:t>
            </a:fld>
            <a:endParaRPr lang="en-US" dirty="0"/>
          </a:p>
        </p:txBody>
      </p:sp>
      <p:sp>
        <p:nvSpPr>
          <p:cNvPr id="5" name="Footer Placeholder 4">
            <a:extLst>
              <a:ext uri="{FF2B5EF4-FFF2-40B4-BE49-F238E27FC236}">
                <a16:creationId xmlns:a16="http://schemas.microsoft.com/office/drawing/2014/main" id="{FCE98FB3-D5FE-443E-869B-1FC0A1BE180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AA844A-8870-4354-B40D-DCBB1B7ABF85}"/>
              </a:ext>
            </a:extLst>
          </p:cNvPr>
          <p:cNvSpPr>
            <a:spLocks noGrp="1"/>
          </p:cNvSpPr>
          <p:nvPr>
            <p:ph type="sldNum" sz="quarter" idx="12"/>
          </p:nvPr>
        </p:nvSpPr>
        <p:spPr/>
        <p:txBody>
          <a:bodyPr/>
          <a:lstStyle/>
          <a:p>
            <a:fld id="{22DC74F7-8290-4E88-B9E2-14201CE84A1F}" type="slidenum">
              <a:rPr lang="en-US" smtClean="0"/>
              <a:t>‹#›</a:t>
            </a:fld>
            <a:endParaRPr lang="en-US" dirty="0"/>
          </a:p>
        </p:txBody>
      </p:sp>
    </p:spTree>
    <p:extLst>
      <p:ext uri="{BB962C8B-B14F-4D97-AF65-F5344CB8AC3E}">
        <p14:creationId xmlns:p14="http://schemas.microsoft.com/office/powerpoint/2010/main" val="3593833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7" descr="1382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33" y="947738"/>
            <a:ext cx="12238567" cy="419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20" descr="Depositphotos_6924588_edit.jpg"/>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648960" y="970351"/>
            <a:ext cx="2414301" cy="1874780"/>
          </a:xfrm>
          <a:prstGeom prst="rect">
            <a:avLst/>
          </a:prstGeom>
        </p:spPr>
      </p:pic>
      <p:pic>
        <p:nvPicPr>
          <p:cNvPr id="22" name="Picture 21" descr="Depositphotos_94325334_original.jpg"/>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049200" y="970280"/>
            <a:ext cx="4186825" cy="1879488"/>
          </a:xfrm>
          <a:prstGeom prst="rect">
            <a:avLst/>
          </a:prstGeom>
        </p:spPr>
      </p:pic>
      <p:pic>
        <p:nvPicPr>
          <p:cNvPr id="23" name="Picture 22" descr="Depositphotos_27602873_original.jpg"/>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15120" y="975259"/>
            <a:ext cx="2751751" cy="1871138"/>
          </a:xfrm>
          <a:prstGeom prst="rect">
            <a:avLst/>
          </a:prstGeom>
        </p:spPr>
      </p:pic>
      <p:pic>
        <p:nvPicPr>
          <p:cNvPr id="25" name="Picture 24" descr="Depositphotos_44284529_original.jpg"/>
          <p:cNvPicPr>
            <a:picLocks noChangeAspect="1"/>
          </p:cNvPicPr>
          <p:nvPr userDrawn="1"/>
        </p:nvPicPr>
        <p:blipFill rotWithShape="1">
          <a:blip r:embed="rId6" cstate="print">
            <a:extLst>
              <a:ext uri="{28A0092B-C50C-407E-A947-70E740481C1C}">
                <a14:useLocalDpi xmlns:a14="http://schemas.microsoft.com/office/drawing/2010/main" val="0"/>
              </a:ext>
            </a:extLst>
          </a:blip>
          <a:srcRect r="-2"/>
          <a:stretch/>
        </p:blipFill>
        <p:spPr>
          <a:xfrm>
            <a:off x="5650574" y="2837845"/>
            <a:ext cx="2428329" cy="2255642"/>
          </a:xfrm>
          <a:prstGeom prst="rect">
            <a:avLst/>
          </a:prstGeom>
        </p:spPr>
      </p:pic>
      <p:pic>
        <p:nvPicPr>
          <p:cNvPr id="26" name="Picture 25" descr="Depositphotos_9801369_original.jpg"/>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8055077" y="2839293"/>
            <a:ext cx="3643992" cy="2257081"/>
          </a:xfrm>
          <a:prstGeom prst="rect">
            <a:avLst/>
          </a:prstGeom>
        </p:spPr>
      </p:pic>
      <p:pic>
        <p:nvPicPr>
          <p:cNvPr id="27" name="Picture 14" descr="pumpwithleaves.JPG"/>
          <p:cNvPicPr>
            <a:picLocks noChangeAspect="1"/>
          </p:cNvPicPr>
          <p:nvPr userDrawn="1"/>
        </p:nvPicPr>
        <p:blipFill rotWithShape="1">
          <a:blip r:embed="rId8"/>
          <a:srcRect l="-1" r="59179"/>
          <a:stretch/>
        </p:blipFill>
        <p:spPr bwMode="auto">
          <a:xfrm>
            <a:off x="10315262" y="2835574"/>
            <a:ext cx="1913317" cy="2258049"/>
          </a:xfrm>
          <a:prstGeom prst="rect">
            <a:avLst/>
          </a:prstGeom>
          <a:noFill/>
          <a:ln w="9525">
            <a:noFill/>
            <a:miter lim="800000"/>
            <a:headEnd/>
            <a:tailEnd/>
          </a:ln>
        </p:spPr>
      </p:pic>
      <p:sp>
        <p:nvSpPr>
          <p:cNvPr id="8" name="Rectangle 7"/>
          <p:cNvSpPr/>
          <p:nvPr userDrawn="1"/>
        </p:nvSpPr>
        <p:spPr>
          <a:xfrm>
            <a:off x="0" y="0"/>
            <a:ext cx="12192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Calibri"/>
            </a:endParaRPr>
          </a:p>
        </p:txBody>
      </p:sp>
      <p:sp>
        <p:nvSpPr>
          <p:cNvPr id="9" name="Rectangle 8"/>
          <p:cNvSpPr/>
          <p:nvPr userDrawn="1"/>
        </p:nvSpPr>
        <p:spPr>
          <a:xfrm>
            <a:off x="0" y="6456364"/>
            <a:ext cx="12192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Calibri"/>
            </a:endParaRPr>
          </a:p>
        </p:txBody>
      </p:sp>
      <p:sp>
        <p:nvSpPr>
          <p:cNvPr id="10" name="Rectangle 9"/>
          <p:cNvSpPr/>
          <p:nvPr userDrawn="1"/>
        </p:nvSpPr>
        <p:spPr>
          <a:xfrm flipH="1">
            <a:off x="0" y="5092701"/>
            <a:ext cx="6096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Calibri"/>
            </a:endParaRPr>
          </a:p>
        </p:txBody>
      </p:sp>
      <p:sp>
        <p:nvSpPr>
          <p:cNvPr id="11" name="Rectangle 10"/>
          <p:cNvSpPr/>
          <p:nvPr userDrawn="1"/>
        </p:nvSpPr>
        <p:spPr>
          <a:xfrm flipH="1">
            <a:off x="6096001" y="5092701"/>
            <a:ext cx="1682751"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Calibri"/>
            </a:endParaRPr>
          </a:p>
        </p:txBody>
      </p:sp>
      <p:sp>
        <p:nvSpPr>
          <p:cNvPr id="12" name="Rectangle 11"/>
          <p:cNvSpPr/>
          <p:nvPr userDrawn="1"/>
        </p:nvSpPr>
        <p:spPr>
          <a:xfrm flipH="1">
            <a:off x="7778752" y="5092701"/>
            <a:ext cx="4413249"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Calibri"/>
            </a:endParaRPr>
          </a:p>
        </p:txBody>
      </p:sp>
      <p:grpSp>
        <p:nvGrpSpPr>
          <p:cNvPr id="4" name="Group 21"/>
          <p:cNvGrpSpPr>
            <a:grpSpLocks/>
          </p:cNvGrpSpPr>
          <p:nvPr userDrawn="1"/>
        </p:nvGrpSpPr>
        <p:grpSpPr bwMode="auto">
          <a:xfrm flipH="1" flipV="1">
            <a:off x="0" y="920751"/>
            <a:ext cx="12192000" cy="55563"/>
            <a:chOff x="0" y="832104"/>
            <a:chExt cx="9144000" cy="54864"/>
          </a:xfrm>
        </p:grpSpPr>
        <p:sp>
          <p:nvSpPr>
            <p:cNvPr id="14" name="Rectangle 13"/>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Calibri"/>
              </a:endParaRPr>
            </a:p>
          </p:txBody>
        </p:sp>
        <p:sp>
          <p:nvSpPr>
            <p:cNvPr id="15" name="Rectangle 14"/>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Calibri"/>
              </a:endParaRPr>
            </a:p>
          </p:txBody>
        </p:sp>
        <p:sp>
          <p:nvSpPr>
            <p:cNvPr id="16" name="Rectangle 15"/>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Calibri"/>
              </a:endParaRPr>
            </a:p>
          </p:txBody>
        </p:sp>
      </p:grpSp>
      <p:pic>
        <p:nvPicPr>
          <p:cNvPr id="17" name="Picture 32" descr="doe_logo_ppt.png"/>
          <p:cNvPicPr>
            <a:picLocks noChangeAspect="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161867" y="276225"/>
            <a:ext cx="3657600"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70240" y="147798"/>
            <a:ext cx="7502160" cy="603505"/>
          </a:xfrm>
          <a:prstGeom prst="rect">
            <a:avLst/>
          </a:prstGeom>
        </p:spPr>
        <p:txBody>
          <a:bodyPr lIns="0" rIns="0">
            <a:normAutofit/>
          </a:bodyPr>
          <a:lstStyle>
            <a:lvl1pPr algn="l">
              <a:defRPr sz="1600">
                <a:solidFill>
                  <a:srgbClr val="FFFFFF"/>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217395" y="5253120"/>
            <a:ext cx="5843067" cy="1175040"/>
          </a:xfrm>
          <a:prstGeom prst="rect">
            <a:avLst/>
          </a:prstGeom>
        </p:spPr>
        <p:txBody>
          <a:bodyPr>
            <a:normAutofit/>
          </a:bodyPr>
          <a:lstStyle>
            <a:lvl1pPr marL="0" indent="0" algn="l">
              <a:buNone/>
              <a:defRPr sz="2400" b="1" i="0">
                <a:solidFill>
                  <a:srgbClr val="FFFFFF"/>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8" name="Text Placeholder 17"/>
          <p:cNvSpPr>
            <a:spLocks noGrp="1"/>
          </p:cNvSpPr>
          <p:nvPr>
            <p:ph type="body" sz="quarter" idx="10"/>
          </p:nvPr>
        </p:nvSpPr>
        <p:spPr>
          <a:xfrm>
            <a:off x="8072667" y="5206076"/>
            <a:ext cx="4109733"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Calibri"/>
                <a:cs typeface="Calibri"/>
              </a:defRPr>
            </a:lvl1pPr>
          </a:lstStyle>
          <a:p>
            <a:pPr lvl="0"/>
            <a:r>
              <a:rPr lang="en-US" noProof="0" dirty="0"/>
              <a:t>Click to edit Master text styles</a:t>
            </a:r>
          </a:p>
        </p:txBody>
      </p:sp>
      <p:sp>
        <p:nvSpPr>
          <p:cNvPr id="24" name="Text Placeholder 22"/>
          <p:cNvSpPr>
            <a:spLocks noGrp="1"/>
          </p:cNvSpPr>
          <p:nvPr>
            <p:ph type="body" sz="quarter" idx="12"/>
          </p:nvPr>
        </p:nvSpPr>
        <p:spPr>
          <a:xfrm>
            <a:off x="8072600" y="5543500"/>
            <a:ext cx="411940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Calibri"/>
                <a:cs typeface="Calibri"/>
              </a:defRPr>
            </a:lvl1pPr>
          </a:lstStyle>
          <a:p>
            <a:pPr lvl="0"/>
            <a:r>
              <a:rPr lang="en-US" noProof="0" dirty="0"/>
              <a:t>Click to edit Master text styles</a:t>
            </a:r>
          </a:p>
        </p:txBody>
      </p:sp>
      <p:sp>
        <p:nvSpPr>
          <p:cNvPr id="19" name="Text Placeholder 18"/>
          <p:cNvSpPr>
            <a:spLocks noGrp="1"/>
          </p:cNvSpPr>
          <p:nvPr>
            <p:ph type="body" sz="quarter" idx="13"/>
          </p:nvPr>
        </p:nvSpPr>
        <p:spPr>
          <a:xfrm>
            <a:off x="224133" y="5672914"/>
            <a:ext cx="1854200" cy="288687"/>
          </a:xfrm>
        </p:spPr>
        <p:txBody>
          <a:bodyPr>
            <a:normAutofit/>
          </a:bodyPr>
          <a:lstStyle>
            <a:lvl1pPr>
              <a:buNone/>
              <a:defRPr sz="1200">
                <a:solidFill>
                  <a:schemeClr val="bg1"/>
                </a:solidFill>
                <a:latin typeface="Calibri"/>
              </a:defRPr>
            </a:lvl1pPr>
            <a:lvl5pPr>
              <a:defRPr/>
            </a:lvl5pPr>
          </a:lstStyle>
          <a:p>
            <a:pPr lvl="0"/>
            <a:r>
              <a:rPr lang="en-US" dirty="0"/>
              <a:t>Click to edit Master text styles</a:t>
            </a:r>
          </a:p>
        </p:txBody>
      </p:sp>
    </p:spTree>
    <p:extLst>
      <p:ext uri="{BB962C8B-B14F-4D97-AF65-F5344CB8AC3E}">
        <p14:creationId xmlns:p14="http://schemas.microsoft.com/office/powerpoint/2010/main" val="3413227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90675"/>
            <a:ext cx="10972800" cy="4876800"/>
          </a:xfrm>
          <a:prstGeom prst="rect">
            <a:avLst/>
          </a:prstGeom>
        </p:spPr>
        <p:txBody>
          <a:bodyPr/>
          <a:lstStyle>
            <a:lvl1pPr>
              <a:defRPr sz="2400"/>
            </a:lvl1pPr>
            <a:lvl2pPr>
              <a:defRPr sz="2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lvl1pPr>
              <a:defRPr b="1"/>
            </a:lvl1pPr>
          </a:lstStyle>
          <a:p>
            <a:r>
              <a:rPr lang="en-US" dirty="0"/>
              <a:t>Click to edit Master title style</a:t>
            </a:r>
          </a:p>
        </p:txBody>
      </p:sp>
      <p:sp>
        <p:nvSpPr>
          <p:cNvPr id="5" name="TextBox 4"/>
          <p:cNvSpPr txBox="1"/>
          <p:nvPr userDrawn="1"/>
        </p:nvSpPr>
        <p:spPr>
          <a:xfrm>
            <a:off x="5384800" y="6629400"/>
            <a:ext cx="4267200" cy="228600"/>
          </a:xfrm>
          <a:prstGeom prst="rect">
            <a:avLst/>
          </a:prstGeom>
        </p:spPr>
        <p:txBody>
          <a:bodyPr vert="horz" wrap="square" lIns="91440" tIns="45720" rIns="91440" bIns="45720" rtlCol="0">
            <a:normAutofit/>
          </a:bodyPr>
          <a:lstStyle/>
          <a:p>
            <a:pPr defTabSz="457200" fontAlgn="auto">
              <a:spcBef>
                <a:spcPct val="20000"/>
              </a:spcBef>
              <a:spcAft>
                <a:spcPts val="0"/>
              </a:spcAft>
              <a:buFont typeface="Arial"/>
              <a:buNone/>
            </a:pPr>
            <a:endParaRPr lang="en-US" sz="800" b="1" dirty="0">
              <a:solidFill>
                <a:srgbClr val="FFFFFF"/>
              </a:solidFill>
              <a:latin typeface="Calibri"/>
              <a:cs typeface="Calibri"/>
            </a:endParaRPr>
          </a:p>
        </p:txBody>
      </p:sp>
    </p:spTree>
    <p:extLst>
      <p:ext uri="{BB962C8B-B14F-4D97-AF65-F5344CB8AC3E}">
        <p14:creationId xmlns:p14="http://schemas.microsoft.com/office/powerpoint/2010/main" val="126678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590675"/>
            <a:ext cx="53848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7758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17097"/>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085975"/>
            <a:ext cx="5386917"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68" y="1317097"/>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85975"/>
            <a:ext cx="5389033"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94013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238251"/>
            <a:ext cx="6815667"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1908001"/>
            <a:ext cx="4011084"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60334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049000" y="6338074"/>
            <a:ext cx="457200" cy="283389"/>
          </a:xfrm>
          <a:prstGeom prst="rect">
            <a:avLst/>
          </a:prstGeom>
        </p:spPr>
        <p:txBody>
          <a:bodyPr/>
          <a:lstStyle>
            <a:lvl1pPr>
              <a:defRPr sz="1600" b="0">
                <a:solidFill>
                  <a:srgbClr val="1C5A7C"/>
                </a:solidFill>
                <a:latin typeface="Trade Gothic LT Std" panose="020B0503020502020204" pitchFamily="34" charset="0"/>
              </a:defRPr>
            </a:lvl1pPr>
          </a:lstStyle>
          <a:p>
            <a:fld id="{B210F02F-3F4F-4BF0-9905-39922DDC03F6}" type="slidenum">
              <a:rPr lang="en-US" smtClean="0"/>
              <a:pPr/>
              <a:t>‹#›</a:t>
            </a:fld>
            <a:endParaRPr lang="en-US" dirty="0"/>
          </a:p>
        </p:txBody>
      </p:sp>
      <p:pic>
        <p:nvPicPr>
          <p:cNvPr id="7" name="Picture 6"/>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7735186" y="6248400"/>
            <a:ext cx="3170040" cy="423328"/>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2" r:id="rId2"/>
    <p:sldLayoutId id="2147483665" r:id="rId3"/>
    <p:sldLayoutId id="2147483681" r:id="rId4"/>
  </p:sldLayoutIdLst>
  <p:hf hdr="0" ftr="0" dt="0"/>
  <p:txStyles>
    <p:titleStyle>
      <a:lvl1pPr algn="l" defTabSz="914400" rtl="0" eaLnBrk="1" latinLnBrk="0" hangingPunct="1">
        <a:spcBef>
          <a:spcPct val="0"/>
        </a:spcBef>
        <a:buNone/>
        <a:defRPr sz="4000" kern="1200">
          <a:solidFill>
            <a:srgbClr val="1C5A7C"/>
          </a:solidFill>
          <a:latin typeface="Trade Gothic LT Std" panose="020B05030205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7472" indent="-342900" algn="l" defTabSz="914400" rtl="0" eaLnBrk="1" latinLnBrk="0" hangingPunct="1">
        <a:lnSpc>
          <a:spcPct val="100000"/>
        </a:lnSpc>
        <a:spcBef>
          <a:spcPts val="0"/>
        </a:spcBef>
        <a:spcAft>
          <a:spcPts val="1800"/>
        </a:spcAft>
        <a:buClr>
          <a:srgbClr val="1C5A7C"/>
        </a:buClr>
        <a:buSzPct val="85000"/>
        <a:buFont typeface="Wingdings" panose="05000000000000000000" pitchFamily="2" charset="2"/>
        <a:buChar char="§"/>
        <a:defRPr sz="2800" kern="1200">
          <a:solidFill>
            <a:srgbClr val="1C5A7C"/>
          </a:solidFill>
          <a:latin typeface="Trade Gothic LT Std" panose="020B0503020502020204" pitchFamily="34" charset="0"/>
          <a:ea typeface="+mn-ea"/>
          <a:cs typeface="+mn-cs"/>
        </a:defRPr>
      </a:lvl1pPr>
      <a:lvl2pPr marL="640080" indent="-274320" algn="l" defTabSz="914400" rtl="0" eaLnBrk="1" latinLnBrk="0" hangingPunct="1">
        <a:spcBef>
          <a:spcPts val="0"/>
        </a:spcBef>
        <a:spcAft>
          <a:spcPts val="1800"/>
        </a:spcAft>
        <a:buClr>
          <a:srgbClr val="1C5A7C"/>
        </a:buClr>
        <a:buSzPct val="85000"/>
        <a:buFont typeface="Wingdings" pitchFamily="2" charset="2"/>
        <a:buChar char="§"/>
        <a:defRPr sz="2400" kern="1200">
          <a:solidFill>
            <a:srgbClr val="1C5A7C"/>
          </a:solidFill>
          <a:latin typeface="Trade Gothic LT Std" panose="020B0503020502020204" pitchFamily="34" charset="0"/>
          <a:ea typeface="+mn-ea"/>
          <a:cs typeface="+mn-cs"/>
        </a:defRPr>
      </a:lvl2pPr>
      <a:lvl3pPr marL="914400" indent="-228600" algn="l" defTabSz="914400" rtl="0" eaLnBrk="1" latinLnBrk="0" hangingPunct="1">
        <a:spcBef>
          <a:spcPts val="0"/>
        </a:spcBef>
        <a:spcAft>
          <a:spcPts val="1800"/>
        </a:spcAft>
        <a:buClr>
          <a:srgbClr val="1C5A7C"/>
        </a:buClr>
        <a:buSzPct val="85000"/>
        <a:buFont typeface="Wingdings" pitchFamily="2" charset="2"/>
        <a:buChar char="§"/>
        <a:defRPr sz="2000" kern="1200">
          <a:solidFill>
            <a:srgbClr val="1C5A7C"/>
          </a:solidFill>
          <a:latin typeface="Trade Gothic LT Std" panose="020B0503020502020204" pitchFamily="34" charset="0"/>
          <a:ea typeface="+mn-ea"/>
          <a:cs typeface="+mn-cs"/>
        </a:defRPr>
      </a:lvl3pPr>
      <a:lvl4pPr marL="1124712" indent="-228600" algn="l" defTabSz="914400" rtl="0" eaLnBrk="1" latinLnBrk="0" hangingPunct="1">
        <a:spcBef>
          <a:spcPts val="0"/>
        </a:spcBef>
        <a:spcAft>
          <a:spcPts val="1800"/>
        </a:spcAft>
        <a:buClr>
          <a:srgbClr val="1C5A7C"/>
        </a:buClr>
        <a:buSzPct val="85000"/>
        <a:buFont typeface="Wingdings" pitchFamily="2" charset="2"/>
        <a:buChar char="§"/>
        <a:defRPr sz="1800" kern="1200">
          <a:solidFill>
            <a:srgbClr val="1C5A7C"/>
          </a:solidFill>
          <a:latin typeface="Trade Gothic LT Std" panose="020B0503020502020204" pitchFamily="34" charset="0"/>
          <a:ea typeface="+mn-ea"/>
          <a:cs typeface="+mn-cs"/>
        </a:defRPr>
      </a:lvl4pPr>
      <a:lvl5pPr marL="1325880" indent="-228600" algn="l" defTabSz="914400" rtl="0" eaLnBrk="1" latinLnBrk="0" hangingPunct="1">
        <a:spcBef>
          <a:spcPts val="0"/>
        </a:spcBef>
        <a:spcAft>
          <a:spcPts val="600"/>
        </a:spcAft>
        <a:buClr>
          <a:srgbClr val="1C5A7C"/>
        </a:buClr>
        <a:buSzPct val="85000"/>
        <a:buFont typeface="Wingdings" pitchFamily="2" charset="2"/>
        <a:buChar char="§"/>
        <a:defRPr sz="1600" kern="1200" baseline="0">
          <a:solidFill>
            <a:srgbClr val="1C5A7C"/>
          </a:solidFill>
          <a:latin typeface="Trade Gothic LT Std" panose="020B0503020502020204"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12192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Calibri"/>
            </a:endParaRPr>
          </a:p>
        </p:txBody>
      </p:sp>
      <p:sp>
        <p:nvSpPr>
          <p:cNvPr id="16" name="Rectangle 15"/>
          <p:cNvSpPr/>
          <p:nvPr userDrawn="1"/>
        </p:nvSpPr>
        <p:spPr>
          <a:xfrm>
            <a:off x="0" y="6610350"/>
            <a:ext cx="12192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Calibri"/>
            </a:endParaRPr>
          </a:p>
        </p:txBody>
      </p:sp>
      <p:sp>
        <p:nvSpPr>
          <p:cNvPr id="1028" name="Title Placeholder 13"/>
          <p:cNvSpPr>
            <a:spLocks noGrp="1"/>
          </p:cNvSpPr>
          <p:nvPr>
            <p:ph type="title"/>
          </p:nvPr>
        </p:nvSpPr>
        <p:spPr bwMode="auto">
          <a:xfrm>
            <a:off x="237067" y="0"/>
            <a:ext cx="7552267" cy="90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9" name="Text Placeholder 14"/>
          <p:cNvSpPr>
            <a:spLocks noGrp="1"/>
          </p:cNvSpPr>
          <p:nvPr>
            <p:ph type="body" idx="1"/>
          </p:nvPr>
        </p:nvSpPr>
        <p:spPr bwMode="auto">
          <a:xfrm>
            <a:off x="609600" y="1590675"/>
            <a:ext cx="10972800" cy="4802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 name="Group 20"/>
          <p:cNvGrpSpPr>
            <a:grpSpLocks/>
          </p:cNvGrpSpPr>
          <p:nvPr/>
        </p:nvGrpSpPr>
        <p:grpSpPr bwMode="auto">
          <a:xfrm flipH="1" flipV="1">
            <a:off x="0" y="920751"/>
            <a:ext cx="12192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Calibri"/>
              </a:endParaRPr>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Calibri"/>
              </a:endParaRPr>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Calibri"/>
              </a:endParaRPr>
            </a:p>
          </p:txBody>
        </p:sp>
      </p:grpSp>
      <p:sp>
        <p:nvSpPr>
          <p:cNvPr id="1032" name="Text Placeholder 9"/>
          <p:cNvSpPr txBox="1">
            <a:spLocks/>
          </p:cNvSpPr>
          <p:nvPr/>
        </p:nvSpPr>
        <p:spPr bwMode="auto">
          <a:xfrm>
            <a:off x="7302501" y="6616700"/>
            <a:ext cx="48895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algn="r" eaLnBrk="1" fontAlgn="auto" hangingPunct="1">
              <a:lnSpc>
                <a:spcPct val="90000"/>
              </a:lnSpc>
              <a:spcBef>
                <a:spcPct val="20000"/>
              </a:spcBef>
              <a:spcAft>
                <a:spcPts val="0"/>
              </a:spcAft>
              <a:buFont typeface="Arial" pitchFamily="34" charset="0"/>
              <a:buNone/>
              <a:defRPr/>
            </a:pPr>
            <a:r>
              <a:rPr lang="en-US" sz="1000" dirty="0">
                <a:solidFill>
                  <a:prstClr val="white"/>
                </a:solidFill>
                <a:latin typeface="Calibri"/>
                <a:cs typeface="Calibri"/>
              </a:rPr>
              <a:t>eere.energy.gov</a:t>
            </a:r>
          </a:p>
        </p:txBody>
      </p:sp>
      <p:pic>
        <p:nvPicPr>
          <p:cNvPr id="1033" name="Picture 18" descr="doe_logo_ppt.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61867" y="276225"/>
            <a:ext cx="3657600"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Placeholder 9"/>
          <p:cNvSpPr txBox="1">
            <a:spLocks/>
          </p:cNvSpPr>
          <p:nvPr userDrawn="1"/>
        </p:nvSpPr>
        <p:spPr bwMode="auto">
          <a:xfrm>
            <a:off x="1" y="6616700"/>
            <a:ext cx="4889500" cy="24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ea typeface="ＭＳ Ｐゴシック"/>
                <a:cs typeface="ＭＳ Ｐゴシック"/>
              </a:defRPr>
            </a:lvl1pPr>
            <a:lvl2pPr marL="742950" indent="-285750" eaLnBrk="0" hangingPunct="0">
              <a:defRPr>
                <a:solidFill>
                  <a:schemeClr val="tx1"/>
                </a:solidFill>
                <a:latin typeface="Arial" pitchFamily="34" charset="0"/>
                <a:ea typeface="ＭＳ Ｐゴシック"/>
                <a:cs typeface="ＭＳ Ｐゴシック"/>
              </a:defRPr>
            </a:lvl2pPr>
            <a:lvl3pPr marL="1143000" indent="-228600" eaLnBrk="0" hangingPunct="0">
              <a:defRPr>
                <a:solidFill>
                  <a:schemeClr val="tx1"/>
                </a:solidFill>
                <a:latin typeface="Arial" pitchFamily="34" charset="0"/>
                <a:ea typeface="ＭＳ Ｐゴシック"/>
                <a:cs typeface="ＭＳ Ｐゴシック"/>
              </a:defRPr>
            </a:lvl3pPr>
            <a:lvl4pPr marL="1600200" indent="-228600" eaLnBrk="0" hangingPunct="0">
              <a:defRPr>
                <a:solidFill>
                  <a:schemeClr val="tx1"/>
                </a:solidFill>
                <a:latin typeface="Arial" pitchFamily="34" charset="0"/>
                <a:ea typeface="ＭＳ Ｐゴシック"/>
                <a:cs typeface="ＭＳ Ｐゴシック"/>
              </a:defRPr>
            </a:lvl4pPr>
            <a:lvl5pPr marL="2057400" indent="-228600" eaLnBrk="0" hangingPunct="0">
              <a:defRPr>
                <a:solidFill>
                  <a:schemeClr val="tx1"/>
                </a:solidFill>
                <a:latin typeface="Arial" pitchFamily="34" charset="0"/>
                <a:ea typeface="ＭＳ Ｐゴシック"/>
                <a:cs typeface="ＭＳ Ｐゴシック"/>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a:cs typeface="ＭＳ Ｐゴシック"/>
              </a:defRPr>
            </a:lvl9pPr>
          </a:lstStyle>
          <a:p>
            <a:pPr eaLnBrk="1" fontAlgn="auto" hangingPunct="1">
              <a:lnSpc>
                <a:spcPct val="90000"/>
              </a:lnSpc>
              <a:spcBef>
                <a:spcPct val="20000"/>
              </a:spcBef>
              <a:spcAft>
                <a:spcPts val="0"/>
              </a:spcAft>
              <a:buFont typeface="Arial" pitchFamily="34" charset="0"/>
              <a:buNone/>
              <a:defRPr/>
            </a:pPr>
            <a:fld id="{D3911481-8523-4F67-865E-67E6DDDA10EE}" type="slidenum">
              <a:rPr lang="en-US" sz="1000" smtClean="0">
                <a:solidFill>
                  <a:prstClr val="white"/>
                </a:solidFill>
                <a:latin typeface="Calibri"/>
                <a:cs typeface="Calibri"/>
              </a:rPr>
              <a:pPr eaLnBrk="1" fontAlgn="auto" hangingPunct="1">
                <a:lnSpc>
                  <a:spcPct val="90000"/>
                </a:lnSpc>
                <a:spcBef>
                  <a:spcPct val="20000"/>
                </a:spcBef>
                <a:spcAft>
                  <a:spcPts val="0"/>
                </a:spcAft>
                <a:buFont typeface="Arial" pitchFamily="34" charset="0"/>
                <a:buNone/>
                <a:defRPr/>
              </a:pPr>
              <a:t>‹#›</a:t>
            </a:fld>
            <a:endParaRPr lang="en-US" sz="1000" dirty="0">
              <a:solidFill>
                <a:prstClr val="white"/>
              </a:solidFill>
              <a:latin typeface="Calibri"/>
              <a:cs typeface="Calibri"/>
            </a:endParaRPr>
          </a:p>
        </p:txBody>
      </p:sp>
    </p:spTree>
    <p:extLst>
      <p:ext uri="{BB962C8B-B14F-4D97-AF65-F5344CB8AC3E}">
        <p14:creationId xmlns:p14="http://schemas.microsoft.com/office/powerpoint/2010/main" val="417549671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80" r:id="rId11"/>
  </p:sldLayoutIdLst>
  <p:hf sldNum="0" hdr="0" dt="0"/>
  <p:txStyles>
    <p:titleStyle>
      <a:lvl1pPr algn="l" defTabSz="457200" rtl="0" eaLnBrk="1" fontAlgn="base" hangingPunct="1">
        <a:lnSpc>
          <a:spcPts val="2800"/>
        </a:lnSpc>
        <a:spcBef>
          <a:spcPct val="0"/>
        </a:spcBef>
        <a:spcAft>
          <a:spcPct val="0"/>
        </a:spcAft>
        <a:defRPr sz="2600" b="1" kern="1200">
          <a:solidFill>
            <a:srgbClr val="FFFFFF"/>
          </a:solidFill>
          <a:latin typeface="Calibri"/>
          <a:ea typeface="ＭＳ Ｐゴシック" charset="-128"/>
          <a:cs typeface="ＭＳ Ｐゴシック" charset="-128"/>
        </a:defRPr>
      </a:lvl1pPr>
      <a:lvl2pPr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2pPr>
      <a:lvl3pPr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3pPr>
      <a:lvl4pPr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4pPr>
      <a:lvl5pPr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5pPr>
      <a:lvl6pPr marL="4572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6pPr>
      <a:lvl7pPr marL="9144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7pPr>
      <a:lvl8pPr marL="13716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8pPr>
      <a:lvl9pPr marL="1828800" algn="l" defTabSz="457200" rtl="0" eaLnBrk="1" fontAlgn="base" hangingPunct="1">
        <a:lnSpc>
          <a:spcPts val="2800"/>
        </a:lnSpc>
        <a:spcBef>
          <a:spcPct val="0"/>
        </a:spcBef>
        <a:spcAft>
          <a:spcPct val="0"/>
        </a:spcAft>
        <a:defRPr sz="2600">
          <a:solidFill>
            <a:srgbClr val="FFFFFF"/>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pitchFamily="34" charset="0"/>
        <a:buChar char="•"/>
        <a:defRPr sz="2400" kern="1200">
          <a:solidFill>
            <a:schemeClr val="tx1"/>
          </a:solidFill>
          <a:latin typeface="Calibri"/>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pitchFamily="34" charset="0"/>
        <a:buChar char="–"/>
        <a:defRPr sz="2000" kern="1200">
          <a:solidFill>
            <a:schemeClr val="tx1"/>
          </a:solidFill>
          <a:latin typeface="Calibri"/>
          <a:ea typeface="ＭＳ Ｐゴシック" charset="-128"/>
          <a:cs typeface="ＭＳ Ｐゴシック"/>
        </a:defRPr>
      </a:lvl2pPr>
      <a:lvl3pPr marL="1143000" indent="-228600" algn="l" defTabSz="457200" rtl="0" eaLnBrk="1" fontAlgn="base" hangingPunct="1">
        <a:spcBef>
          <a:spcPct val="20000"/>
        </a:spcBef>
        <a:spcAft>
          <a:spcPct val="0"/>
        </a:spcAft>
        <a:buFont typeface="Arial" pitchFamily="34" charset="0"/>
        <a:buChar char="•"/>
        <a:defRPr kern="1200">
          <a:solidFill>
            <a:schemeClr val="tx1"/>
          </a:solidFill>
          <a:latin typeface="Calibri"/>
          <a:ea typeface="ＭＳ Ｐゴシック" charset="-128"/>
          <a:cs typeface="ＭＳ Ｐゴシック"/>
        </a:defRPr>
      </a:lvl3pPr>
      <a:lvl4pPr marL="1600200" indent="-228600" algn="l" defTabSz="457200" rtl="0" eaLnBrk="1" fontAlgn="base" hangingPunct="1">
        <a:spcBef>
          <a:spcPct val="20000"/>
        </a:spcBef>
        <a:spcAft>
          <a:spcPct val="0"/>
        </a:spcAft>
        <a:buFont typeface="Arial" pitchFamily="34" charset="0"/>
        <a:buChar char="–"/>
        <a:defRPr kern="1200">
          <a:solidFill>
            <a:schemeClr val="tx1"/>
          </a:solidFill>
          <a:latin typeface="Calibri"/>
          <a:ea typeface="ＭＳ Ｐゴシック" charset="-128"/>
          <a:cs typeface="ＭＳ Ｐゴシック"/>
        </a:defRPr>
      </a:lvl4pPr>
      <a:lvl5pPr marL="2057400" indent="-228600" algn="l" defTabSz="457200" rtl="0" eaLnBrk="1" fontAlgn="base" hangingPunct="1">
        <a:spcBef>
          <a:spcPct val="20000"/>
        </a:spcBef>
        <a:spcAft>
          <a:spcPct val="0"/>
        </a:spcAft>
        <a:buFont typeface="Arial" pitchFamily="34" charset="0"/>
        <a:buChar char="»"/>
        <a:defRPr kern="1200">
          <a:solidFill>
            <a:schemeClr val="tx1"/>
          </a:solidFill>
          <a:latin typeface="Calibri"/>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5A7C"/>
        </a:solidFill>
        <a:effectLst/>
      </p:bgPr>
    </p:bg>
    <p:spTree>
      <p:nvGrpSpPr>
        <p:cNvPr id="1" name=""/>
        <p:cNvGrpSpPr/>
        <p:nvPr/>
      </p:nvGrpSpPr>
      <p:grpSpPr>
        <a:xfrm>
          <a:off x="0" y="0"/>
          <a:ext cx="0" cy="0"/>
          <a:chOff x="0" y="0"/>
          <a:chExt cx="0" cy="0"/>
        </a:xfrm>
      </p:grpSpPr>
      <p:sp>
        <p:nvSpPr>
          <p:cNvPr id="5" name="Rectangle 4"/>
          <p:cNvSpPr/>
          <p:nvPr/>
        </p:nvSpPr>
        <p:spPr>
          <a:xfrm>
            <a:off x="-152400" y="5486400"/>
            <a:ext cx="124968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adeGothic"/>
              <a:ea typeface="+mn-ea"/>
              <a:cs typeface="+mn-cs"/>
            </a:endParaRPr>
          </a:p>
        </p:txBody>
      </p:sp>
      <p:sp>
        <p:nvSpPr>
          <p:cNvPr id="6" name="Rectangle 5"/>
          <p:cNvSpPr/>
          <p:nvPr/>
        </p:nvSpPr>
        <p:spPr>
          <a:xfrm>
            <a:off x="5106176" y="5846445"/>
            <a:ext cx="258448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C5A7C"/>
                </a:solidFill>
                <a:effectLst/>
                <a:uLnTx/>
                <a:uFillTx/>
                <a:latin typeface="Trade Gothic LT Std Bold" panose="020B0804050502020204" pitchFamily="34" charset="0"/>
                <a:ea typeface="+mn-ea"/>
                <a:cs typeface="+mn-cs"/>
              </a:rPr>
              <a:t>@</a:t>
            </a:r>
            <a:r>
              <a:rPr kumimoji="0" lang="en-US" sz="4000" b="1" i="0" u="none" strike="noStrike" kern="1200" cap="none" spc="0" normalizeH="0" baseline="0" noProof="0" dirty="0" err="1">
                <a:ln>
                  <a:noFill/>
                </a:ln>
                <a:solidFill>
                  <a:srgbClr val="1C5A7C"/>
                </a:solidFill>
                <a:effectLst/>
                <a:uLnTx/>
                <a:uFillTx/>
                <a:latin typeface="Trade Gothic LT Std Bold" panose="020B0804050502020204" pitchFamily="34" charset="0"/>
                <a:ea typeface="+mn-ea"/>
                <a:cs typeface="+mn-cs"/>
              </a:rPr>
              <a:t>ITIFdc</a:t>
            </a:r>
            <a:r>
              <a:rPr kumimoji="0" lang="en-US" sz="4000" b="1" i="0" u="none" strike="noStrike" kern="1200" cap="none" spc="0" normalizeH="0" baseline="0" noProof="0" dirty="0">
                <a:ln>
                  <a:noFill/>
                </a:ln>
                <a:solidFill>
                  <a:srgbClr val="1C5A7C"/>
                </a:solidFill>
                <a:effectLst/>
                <a:uLnTx/>
                <a:uFillTx/>
                <a:latin typeface="Trade Gothic LT Std Bold" panose="020B0804050502020204" pitchFamily="34" charset="0"/>
                <a:ea typeface="+mn-ea"/>
                <a:cs typeface="+mn-cs"/>
              </a:rPr>
              <a:t> </a:t>
            </a:r>
          </a:p>
        </p:txBody>
      </p:sp>
      <p:cxnSp>
        <p:nvCxnSpPr>
          <p:cNvPr id="7" name="Straight Connector 6"/>
          <p:cNvCxnSpPr/>
          <p:nvPr/>
        </p:nvCxnSpPr>
        <p:spPr>
          <a:xfrm>
            <a:off x="-152400" y="5486400"/>
            <a:ext cx="12420600" cy="0"/>
          </a:xfrm>
          <a:prstGeom prst="line">
            <a:avLst/>
          </a:prstGeom>
          <a:ln w="50800">
            <a:solidFill>
              <a:srgbClr val="F98D29"/>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794666"/>
            <a:ext cx="4248150" cy="81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1143000" y="762000"/>
            <a:ext cx="9858882" cy="761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Trade Gothic LT Std Bold" panose="020B0804050502020204" pitchFamily="34" charset="0"/>
              <a:ea typeface="+mj-ea"/>
              <a:cs typeface="+mj-cs"/>
            </a:endParaRPr>
          </a:p>
        </p:txBody>
      </p:sp>
      <p:sp>
        <p:nvSpPr>
          <p:cNvPr id="10" name="Subtitle 2"/>
          <p:cNvSpPr txBox="1">
            <a:spLocks/>
          </p:cNvSpPr>
          <p:nvPr/>
        </p:nvSpPr>
        <p:spPr>
          <a:xfrm>
            <a:off x="2289643" y="3048000"/>
            <a:ext cx="7264439" cy="1524000"/>
          </a:xfrm>
          <a:prstGeom prst="rect">
            <a:avLst/>
          </a:prstGeom>
        </p:spPr>
        <p:txBody>
          <a:bodyPr vert="horz" lIns="91440" tIns="45720" rIns="91440" bIns="45720" rtlCol="0">
            <a:normAutofit fontScale="92500" lnSpcReduction="10000"/>
          </a:bodyPr>
          <a:lstStyle>
            <a:lvl1pPr marL="68580" indent="0" algn="l" defTabSz="914400" rtl="0" eaLnBrk="1" latinLnBrk="0" hangingPunct="1">
              <a:spcBef>
                <a:spcPct val="20000"/>
              </a:spcBef>
              <a:buClr>
                <a:srgbClr val="1C5A7C"/>
              </a:buClr>
              <a:buSzPct val="76000"/>
              <a:buFontTx/>
              <a:buNone/>
              <a:defRPr sz="2400" kern="1200">
                <a:solidFill>
                  <a:srgbClr val="1C5A7C"/>
                </a:solidFill>
                <a:latin typeface="TradeGothic" pitchFamily="34" charset="0"/>
                <a:ea typeface="+mn-ea"/>
                <a:cs typeface="+mn-cs"/>
              </a:defRPr>
            </a:lvl1pPr>
            <a:lvl2pPr marL="708660" indent="-342900" algn="l" defTabSz="914400" rtl="0" eaLnBrk="1" latinLnBrk="0" hangingPunct="1">
              <a:spcBef>
                <a:spcPct val="20000"/>
              </a:spcBef>
              <a:buClr>
                <a:srgbClr val="1C5A7C"/>
              </a:buClr>
              <a:buSzPct val="76000"/>
              <a:buFont typeface="Wingdings" pitchFamily="2" charset="2"/>
              <a:buChar char="§"/>
              <a:defRPr sz="2200" kern="1200">
                <a:solidFill>
                  <a:srgbClr val="1C5A7C"/>
                </a:solidFill>
                <a:latin typeface="TradeGothic" pitchFamily="34" charset="0"/>
                <a:ea typeface="+mn-ea"/>
                <a:cs typeface="+mn-cs"/>
              </a:defRPr>
            </a:lvl2pPr>
            <a:lvl3pPr marL="685800" indent="0" algn="l" defTabSz="914400" rtl="0" eaLnBrk="1" latinLnBrk="0" hangingPunct="1">
              <a:spcBef>
                <a:spcPct val="20000"/>
              </a:spcBef>
              <a:buClr>
                <a:srgbClr val="1C5A7C"/>
              </a:buClr>
              <a:buSzPct val="76000"/>
              <a:buFontTx/>
              <a:buNone/>
              <a:defRPr sz="2000" kern="1200">
                <a:solidFill>
                  <a:srgbClr val="1C5A7C"/>
                </a:solidFill>
                <a:latin typeface="TradeGothic" pitchFamily="34" charset="0"/>
                <a:ea typeface="+mn-ea"/>
                <a:cs typeface="+mn-cs"/>
              </a:defRPr>
            </a:lvl3pPr>
            <a:lvl4pPr marL="896112" indent="0" algn="l" defTabSz="914400" rtl="0" eaLnBrk="1" latinLnBrk="0" hangingPunct="1">
              <a:spcBef>
                <a:spcPct val="20000"/>
              </a:spcBef>
              <a:buClr>
                <a:srgbClr val="1C5A7C"/>
              </a:buClr>
              <a:buSzPct val="76000"/>
              <a:buFontTx/>
              <a:buNone/>
              <a:defRPr sz="1800" kern="1200">
                <a:solidFill>
                  <a:srgbClr val="1C5A7C"/>
                </a:solidFill>
                <a:latin typeface="TradeGothic" pitchFamily="34" charset="0"/>
                <a:ea typeface="+mn-ea"/>
                <a:cs typeface="+mn-cs"/>
              </a:defRPr>
            </a:lvl4pPr>
            <a:lvl5pPr marL="1097280" indent="0" algn="l" defTabSz="914400" rtl="0" eaLnBrk="1" latinLnBrk="0" hangingPunct="1">
              <a:spcBef>
                <a:spcPct val="20000"/>
              </a:spcBef>
              <a:buClr>
                <a:srgbClr val="1C5A7C"/>
              </a:buClr>
              <a:buSzPct val="76000"/>
              <a:buFontTx/>
              <a:buNone/>
              <a:defRPr sz="1600" kern="1200" baseline="0">
                <a:solidFill>
                  <a:srgbClr val="1C5A7C"/>
                </a:solidFill>
                <a:latin typeface="TradeGothic"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marR="0" lvl="0" indent="0" algn="ctr" defTabSz="914400" rtl="0" eaLnBrk="1" fontAlgn="auto" latinLnBrk="0" hangingPunct="1">
              <a:lnSpc>
                <a:spcPct val="100000"/>
              </a:lnSpc>
              <a:spcBef>
                <a:spcPct val="0"/>
              </a:spcBef>
              <a:spcAft>
                <a:spcPts val="0"/>
              </a:spcAft>
              <a:buClr>
                <a:srgbClr val="1C5A7C"/>
              </a:buClr>
              <a:buSzPct val="76000"/>
              <a:buFontTx/>
              <a:buNone/>
              <a:tabLst/>
              <a:defRPr/>
            </a:pPr>
            <a:endParaRPr kumimoji="0" lang="en-GB" sz="2800" b="0" i="0" u="none" strike="noStrike" kern="1200" cap="none" spc="0" normalizeH="0" baseline="0" noProof="0" dirty="0">
              <a:ln>
                <a:noFill/>
              </a:ln>
              <a:solidFill>
                <a:prstClr val="white"/>
              </a:solidFill>
              <a:effectLst/>
              <a:uLnTx/>
              <a:uFillTx/>
              <a:latin typeface="Trade Gothic LT Std" panose="020B0503020502020204" pitchFamily="34" charset="0"/>
              <a:ea typeface="+mn-ea"/>
              <a:cs typeface="+mn-cs"/>
            </a:endParaRPr>
          </a:p>
          <a:p>
            <a:pPr marL="68580" marR="0" lvl="0" indent="0" algn="ctr" defTabSz="914400" rtl="0" eaLnBrk="1" fontAlgn="auto" latinLnBrk="0" hangingPunct="1">
              <a:lnSpc>
                <a:spcPct val="100000"/>
              </a:lnSpc>
              <a:spcBef>
                <a:spcPct val="0"/>
              </a:spcBef>
              <a:spcAft>
                <a:spcPts val="0"/>
              </a:spcAft>
              <a:buClr>
                <a:srgbClr val="1C5A7C"/>
              </a:buClr>
              <a:buSzPct val="76000"/>
              <a:buFontTx/>
              <a:buNone/>
              <a:tabLst/>
              <a:defRPr/>
            </a:pPr>
            <a:r>
              <a:rPr kumimoji="0" lang="en-US" sz="2800" b="0" i="0" u="none" strike="noStrike" kern="1200" cap="none" spc="0" normalizeH="0" baseline="0" noProof="0" dirty="0">
                <a:ln>
                  <a:noFill/>
                </a:ln>
                <a:solidFill>
                  <a:srgbClr val="F98D29"/>
                </a:solidFill>
                <a:effectLst/>
                <a:uLnTx/>
                <a:uFillTx/>
                <a:latin typeface="TradeGothic" pitchFamily="34" charset="0"/>
                <a:ea typeface="+mn-ea"/>
                <a:cs typeface="+mn-cs"/>
              </a:rPr>
              <a:t>David M. Hart</a:t>
            </a:r>
            <a:r>
              <a:rPr kumimoji="0" lang="en-US" sz="2800" b="0" i="0" u="none" strike="noStrike" kern="1200" cap="none" spc="0" normalizeH="0" baseline="0" noProof="0">
                <a:ln>
                  <a:noFill/>
                </a:ln>
                <a:solidFill>
                  <a:srgbClr val="F98D29"/>
                </a:solidFill>
                <a:effectLst/>
                <a:uLnTx/>
                <a:uFillTx/>
                <a:latin typeface="TradeGothic" pitchFamily="34" charset="0"/>
                <a:ea typeface="+mn-ea"/>
                <a:cs typeface="+mn-cs"/>
              </a:rPr>
              <a:t>, Senior Fellow</a:t>
            </a:r>
            <a:endParaRPr kumimoji="0" lang="en-US" sz="2800" b="0" i="0" u="none" strike="noStrike" kern="1200" cap="none" spc="0" normalizeH="0" baseline="0" noProof="0" dirty="0">
              <a:ln>
                <a:noFill/>
              </a:ln>
              <a:solidFill>
                <a:srgbClr val="F98D29"/>
              </a:solidFill>
              <a:effectLst/>
              <a:uLnTx/>
              <a:uFillTx/>
              <a:latin typeface="TradeGothic" pitchFamily="34" charset="0"/>
              <a:ea typeface="+mn-ea"/>
              <a:cs typeface="+mn-cs"/>
            </a:endParaRPr>
          </a:p>
          <a:p>
            <a:pPr marL="68580" marR="0" lvl="0" indent="0" algn="ctr" defTabSz="914400" rtl="0" eaLnBrk="1" fontAlgn="auto" latinLnBrk="0" hangingPunct="1">
              <a:lnSpc>
                <a:spcPct val="100000"/>
              </a:lnSpc>
              <a:spcBef>
                <a:spcPct val="0"/>
              </a:spcBef>
              <a:spcAft>
                <a:spcPts val="0"/>
              </a:spcAft>
              <a:buClr>
                <a:srgbClr val="1C5A7C"/>
              </a:buClr>
              <a:buSzPct val="76000"/>
              <a:buFontTx/>
              <a:buNone/>
              <a:tabLst/>
              <a:defRPr/>
            </a:pPr>
            <a:r>
              <a:rPr lang="en-US" sz="2800" dirty="0">
                <a:solidFill>
                  <a:srgbClr val="F98D29"/>
                </a:solidFill>
              </a:rPr>
              <a:t>ITIF Center for Clean Energy Innovation</a:t>
            </a:r>
            <a:endParaRPr kumimoji="0" lang="en-US" sz="2800" b="0" i="0" u="none" strike="noStrike" kern="1200" cap="none" spc="0" normalizeH="0" baseline="0" noProof="0" dirty="0">
              <a:ln>
                <a:noFill/>
              </a:ln>
              <a:solidFill>
                <a:srgbClr val="F98D29"/>
              </a:solidFill>
              <a:effectLst/>
              <a:uLnTx/>
              <a:uFillTx/>
              <a:latin typeface="TradeGothic" pitchFamily="34" charset="0"/>
              <a:ea typeface="+mn-ea"/>
              <a:cs typeface="+mn-cs"/>
            </a:endParaRPr>
          </a:p>
          <a:p>
            <a:pPr marL="68580" marR="0" lvl="0" indent="0" algn="ctr" defTabSz="914400" rtl="0" eaLnBrk="1" fontAlgn="auto" latinLnBrk="0" hangingPunct="1">
              <a:lnSpc>
                <a:spcPct val="100000"/>
              </a:lnSpc>
              <a:spcBef>
                <a:spcPct val="0"/>
              </a:spcBef>
              <a:spcAft>
                <a:spcPts val="0"/>
              </a:spcAft>
              <a:buClr>
                <a:srgbClr val="1C5A7C"/>
              </a:buClr>
              <a:buSzPct val="76000"/>
              <a:buFontTx/>
              <a:buNone/>
              <a:tabLst/>
              <a:defRPr/>
            </a:pPr>
            <a:r>
              <a:rPr kumimoji="0" lang="en-US" sz="2800" b="0" i="0" u="none" strike="noStrike" kern="1200" cap="none" spc="0" normalizeH="0" baseline="0" noProof="0" dirty="0">
                <a:ln>
                  <a:noFill/>
                </a:ln>
                <a:solidFill>
                  <a:srgbClr val="F98D29"/>
                </a:solidFill>
                <a:effectLst/>
                <a:uLnTx/>
                <a:uFillTx/>
                <a:latin typeface="Trade Gothic LT Std" panose="020B0503020502020204" pitchFamily="34" charset="0"/>
                <a:ea typeface="+mn-ea"/>
                <a:cs typeface="+mn-cs"/>
              </a:rPr>
              <a:t>November 2022</a:t>
            </a:r>
          </a:p>
          <a:p>
            <a:pPr marL="68580" marR="0" lvl="0" indent="0" algn="ctr" defTabSz="914400" rtl="0" eaLnBrk="1" fontAlgn="auto" latinLnBrk="0" hangingPunct="1">
              <a:lnSpc>
                <a:spcPct val="100000"/>
              </a:lnSpc>
              <a:spcBef>
                <a:spcPct val="0"/>
              </a:spcBef>
              <a:spcAft>
                <a:spcPts val="0"/>
              </a:spcAft>
              <a:buClr>
                <a:srgbClr val="1C5A7C"/>
              </a:buClr>
              <a:buSzPct val="76000"/>
              <a:buFontTx/>
              <a:buNone/>
              <a:tabLst/>
              <a:defRPr/>
            </a:pPr>
            <a:endParaRPr kumimoji="0" lang="en-US" sz="2800" b="0" i="0" u="none" strike="noStrike" kern="1200" cap="none" spc="0" normalizeH="0" baseline="0" noProof="0" dirty="0">
              <a:ln>
                <a:noFill/>
              </a:ln>
              <a:solidFill>
                <a:srgbClr val="F98D29"/>
              </a:solidFill>
              <a:effectLst/>
              <a:uLnTx/>
              <a:uFillTx/>
              <a:latin typeface="Trade Gothic LT Std" panose="020B0503020502020204" pitchFamily="34" charset="0"/>
              <a:ea typeface="+mn-ea"/>
              <a:cs typeface="+mn-cs"/>
            </a:endParaRPr>
          </a:p>
        </p:txBody>
      </p:sp>
      <p:pic>
        <p:nvPicPr>
          <p:cNvPr id="3" name="Picture 2" descr="Text&#10;&#10;Description automatically generated">
            <a:extLst>
              <a:ext uri="{FF2B5EF4-FFF2-40B4-BE49-F238E27FC236}">
                <a16:creationId xmlns:a16="http://schemas.microsoft.com/office/drawing/2014/main" id="{19883578-D6B1-4657-9AB6-8ED993195A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57762" y="5549296"/>
            <a:ext cx="3919538" cy="1302183"/>
          </a:xfrm>
          <a:prstGeom prst="rect">
            <a:avLst/>
          </a:prstGeom>
        </p:spPr>
      </p:pic>
      <p:sp>
        <p:nvSpPr>
          <p:cNvPr id="11" name="Title 1">
            <a:extLst>
              <a:ext uri="{FF2B5EF4-FFF2-40B4-BE49-F238E27FC236}">
                <a16:creationId xmlns:a16="http://schemas.microsoft.com/office/drawing/2014/main" id="{145D0943-D2EB-41EF-BF2B-A45A6574C63D}"/>
              </a:ext>
            </a:extLst>
          </p:cNvPr>
          <p:cNvSpPr txBox="1">
            <a:spLocks/>
          </p:cNvSpPr>
          <p:nvPr/>
        </p:nvSpPr>
        <p:spPr>
          <a:xfrm>
            <a:off x="419100" y="1600200"/>
            <a:ext cx="11277600" cy="761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rade Gothic LT Std Bold" panose="020B0804050502020204" pitchFamily="34" charset="0"/>
                <a:ea typeface="+mj-ea"/>
                <a:cs typeface="+mj-cs"/>
              </a:rPr>
              <a:t>The Foundation for Energy Security and Innovation</a:t>
            </a:r>
          </a:p>
        </p:txBody>
      </p:sp>
    </p:spTree>
    <p:extLst>
      <p:ext uri="{BB962C8B-B14F-4D97-AF65-F5344CB8AC3E}">
        <p14:creationId xmlns:p14="http://schemas.microsoft.com/office/powerpoint/2010/main" val="2487824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6BF1D-51F2-4D26-B446-BC49A95049D0}"/>
              </a:ext>
            </a:extLst>
          </p:cNvPr>
          <p:cNvSpPr>
            <a:spLocks noGrp="1"/>
          </p:cNvSpPr>
          <p:nvPr>
            <p:ph type="title"/>
          </p:nvPr>
        </p:nvSpPr>
        <p:spPr/>
        <p:txBody>
          <a:bodyPr/>
          <a:lstStyle/>
          <a:p>
            <a:r>
              <a:rPr lang="en-US" dirty="0"/>
              <a:t>Three frameworks discussed during 2019 workshops</a:t>
            </a:r>
          </a:p>
        </p:txBody>
      </p:sp>
      <p:sp>
        <p:nvSpPr>
          <p:cNvPr id="4" name="Slide Number Placeholder 3">
            <a:extLst>
              <a:ext uri="{FF2B5EF4-FFF2-40B4-BE49-F238E27FC236}">
                <a16:creationId xmlns:a16="http://schemas.microsoft.com/office/drawing/2014/main" id="{7ADA87CB-1594-4418-AE5F-BEA229131DC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10F02F-3F4F-4BF0-9905-39922DDC03F6}" type="slidenum">
              <a:rPr kumimoji="0" lang="en-US" sz="1600" b="0" i="0" u="none" strike="noStrike" kern="1200" cap="none" spc="0" normalizeH="0" baseline="0" noProof="0" smtClean="0">
                <a:ln>
                  <a:noFill/>
                </a:ln>
                <a:solidFill>
                  <a:srgbClr val="1C5A7C"/>
                </a:solidFill>
                <a:effectLst/>
                <a:uLnTx/>
                <a:uFillTx/>
                <a:latin typeface="Trade Gothic LT Std" panose="020B05030205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1C5A7C"/>
              </a:solidFill>
              <a:effectLst/>
              <a:uLnTx/>
              <a:uFillTx/>
              <a:latin typeface="Trade Gothic LT Std" panose="020B0503020502020204" pitchFamily="34" charset="0"/>
              <a:ea typeface="+mn-ea"/>
              <a:cs typeface="+mn-cs"/>
            </a:endParaRPr>
          </a:p>
        </p:txBody>
      </p:sp>
      <p:sp>
        <p:nvSpPr>
          <p:cNvPr id="15" name="Freeform: Shape 14">
            <a:extLst>
              <a:ext uri="{FF2B5EF4-FFF2-40B4-BE49-F238E27FC236}">
                <a16:creationId xmlns:a16="http://schemas.microsoft.com/office/drawing/2014/main" id="{D3FCEEE2-CB89-4A58-8F41-D945AB75C6B3}"/>
              </a:ext>
            </a:extLst>
          </p:cNvPr>
          <p:cNvSpPr/>
          <p:nvPr/>
        </p:nvSpPr>
        <p:spPr>
          <a:xfrm>
            <a:off x="5029200" y="3668887"/>
            <a:ext cx="6142767" cy="1817513"/>
          </a:xfrm>
          <a:custGeom>
            <a:avLst/>
            <a:gdLst>
              <a:gd name="connsiteX0" fmla="*/ 0 w 6142767"/>
              <a:gd name="connsiteY0" fmla="*/ 190839 h 1817513"/>
              <a:gd name="connsiteX1" fmla="*/ 190839 w 6142767"/>
              <a:gd name="connsiteY1" fmla="*/ 0 h 1817513"/>
              <a:gd name="connsiteX2" fmla="*/ 5951928 w 6142767"/>
              <a:gd name="connsiteY2" fmla="*/ 0 h 1817513"/>
              <a:gd name="connsiteX3" fmla="*/ 6142767 w 6142767"/>
              <a:gd name="connsiteY3" fmla="*/ 190839 h 1817513"/>
              <a:gd name="connsiteX4" fmla="*/ 6142767 w 6142767"/>
              <a:gd name="connsiteY4" fmla="*/ 1626674 h 1817513"/>
              <a:gd name="connsiteX5" fmla="*/ 5951928 w 6142767"/>
              <a:gd name="connsiteY5" fmla="*/ 1817513 h 1817513"/>
              <a:gd name="connsiteX6" fmla="*/ 190839 w 6142767"/>
              <a:gd name="connsiteY6" fmla="*/ 1817513 h 1817513"/>
              <a:gd name="connsiteX7" fmla="*/ 0 w 6142767"/>
              <a:gd name="connsiteY7" fmla="*/ 1626674 h 1817513"/>
              <a:gd name="connsiteX8" fmla="*/ 0 w 6142767"/>
              <a:gd name="connsiteY8" fmla="*/ 190839 h 181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2767" h="1817513">
                <a:moveTo>
                  <a:pt x="0" y="190839"/>
                </a:moveTo>
                <a:cubicBezTo>
                  <a:pt x="0" y="85442"/>
                  <a:pt x="85442" y="0"/>
                  <a:pt x="190839" y="0"/>
                </a:cubicBezTo>
                <a:lnTo>
                  <a:pt x="5951928" y="0"/>
                </a:lnTo>
                <a:cubicBezTo>
                  <a:pt x="6057325" y="0"/>
                  <a:pt x="6142767" y="85442"/>
                  <a:pt x="6142767" y="190839"/>
                </a:cubicBezTo>
                <a:lnTo>
                  <a:pt x="6142767" y="1626674"/>
                </a:lnTo>
                <a:cubicBezTo>
                  <a:pt x="6142767" y="1732071"/>
                  <a:pt x="6057325" y="1817513"/>
                  <a:pt x="5951928" y="1817513"/>
                </a:cubicBezTo>
                <a:lnTo>
                  <a:pt x="190839" y="1817513"/>
                </a:lnTo>
                <a:cubicBezTo>
                  <a:pt x="85442" y="1817513"/>
                  <a:pt x="0" y="1732071"/>
                  <a:pt x="0" y="1626674"/>
                </a:cubicBezTo>
                <a:lnTo>
                  <a:pt x="0" y="190839"/>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4005" tIns="174005" rIns="174005" bIns="1081780" numCol="1" spcCol="1270" anchor="t" anchorCtr="0">
            <a:noAutofit/>
          </a:bodyPr>
          <a:lstStyle/>
          <a:p>
            <a:pPr marL="0" marR="0" lvl="0" indent="0" algn="l" defTabSz="1377950" rtl="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dirty="0">
              <a:ln>
                <a:noFill/>
              </a:ln>
              <a:solidFill>
                <a:prstClr val="white"/>
              </a:solidFill>
              <a:effectLst/>
              <a:uLnTx/>
              <a:uFillTx/>
              <a:latin typeface="TradeGothic"/>
              <a:ea typeface="+mn-ea"/>
              <a:cs typeface="+mn-cs"/>
            </a:endParaRPr>
          </a:p>
        </p:txBody>
      </p:sp>
      <p:grpSp>
        <p:nvGrpSpPr>
          <p:cNvPr id="6" name="Group 5">
            <a:extLst>
              <a:ext uri="{FF2B5EF4-FFF2-40B4-BE49-F238E27FC236}">
                <a16:creationId xmlns:a16="http://schemas.microsoft.com/office/drawing/2014/main" id="{66265D28-37B8-4712-A60E-6328F914DCA7}"/>
              </a:ext>
            </a:extLst>
          </p:cNvPr>
          <p:cNvGrpSpPr/>
          <p:nvPr/>
        </p:nvGrpSpPr>
        <p:grpSpPr>
          <a:xfrm>
            <a:off x="666750" y="1371601"/>
            <a:ext cx="11068050" cy="4543784"/>
            <a:chOff x="666750" y="1371601"/>
            <a:chExt cx="11068050" cy="4543784"/>
          </a:xfrm>
        </p:grpSpPr>
        <p:sp>
          <p:nvSpPr>
            <p:cNvPr id="9" name="Freeform: Shape 8">
              <a:extLst>
                <a:ext uri="{FF2B5EF4-FFF2-40B4-BE49-F238E27FC236}">
                  <a16:creationId xmlns:a16="http://schemas.microsoft.com/office/drawing/2014/main" id="{EFE6A7BE-6FDB-458C-B3F7-A8A2F717F9DB}"/>
                </a:ext>
              </a:extLst>
            </p:cNvPr>
            <p:cNvSpPr/>
            <p:nvPr/>
          </p:nvSpPr>
          <p:spPr>
            <a:xfrm>
              <a:off x="666750" y="1371601"/>
              <a:ext cx="11068050" cy="4543784"/>
            </a:xfrm>
            <a:custGeom>
              <a:avLst/>
              <a:gdLst>
                <a:gd name="connsiteX0" fmla="*/ 0 w 11068050"/>
                <a:gd name="connsiteY0" fmla="*/ 386222 h 4543784"/>
                <a:gd name="connsiteX1" fmla="*/ 386222 w 11068050"/>
                <a:gd name="connsiteY1" fmla="*/ 0 h 4543784"/>
                <a:gd name="connsiteX2" fmla="*/ 10681828 w 11068050"/>
                <a:gd name="connsiteY2" fmla="*/ 0 h 4543784"/>
                <a:gd name="connsiteX3" fmla="*/ 11068050 w 11068050"/>
                <a:gd name="connsiteY3" fmla="*/ 386222 h 4543784"/>
                <a:gd name="connsiteX4" fmla="*/ 11068050 w 11068050"/>
                <a:gd name="connsiteY4" fmla="*/ 4157562 h 4543784"/>
                <a:gd name="connsiteX5" fmla="*/ 10681828 w 11068050"/>
                <a:gd name="connsiteY5" fmla="*/ 4543784 h 4543784"/>
                <a:gd name="connsiteX6" fmla="*/ 386222 w 11068050"/>
                <a:gd name="connsiteY6" fmla="*/ 4543784 h 4543784"/>
                <a:gd name="connsiteX7" fmla="*/ 0 w 11068050"/>
                <a:gd name="connsiteY7" fmla="*/ 4157562 h 4543784"/>
                <a:gd name="connsiteX8" fmla="*/ 0 w 11068050"/>
                <a:gd name="connsiteY8" fmla="*/ 386222 h 4543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68050" h="4543784">
                  <a:moveTo>
                    <a:pt x="0" y="386222"/>
                  </a:moveTo>
                  <a:cubicBezTo>
                    <a:pt x="0" y="172917"/>
                    <a:pt x="172917" y="0"/>
                    <a:pt x="386222" y="0"/>
                  </a:cubicBezTo>
                  <a:lnTo>
                    <a:pt x="10681828" y="0"/>
                  </a:lnTo>
                  <a:cubicBezTo>
                    <a:pt x="10895133" y="0"/>
                    <a:pt x="11068050" y="172917"/>
                    <a:pt x="11068050" y="386222"/>
                  </a:cubicBezTo>
                  <a:lnTo>
                    <a:pt x="11068050" y="4157562"/>
                  </a:lnTo>
                  <a:cubicBezTo>
                    <a:pt x="11068050" y="4370867"/>
                    <a:pt x="10895133" y="4543784"/>
                    <a:pt x="10681828" y="4543784"/>
                  </a:cubicBezTo>
                  <a:lnTo>
                    <a:pt x="386222" y="4543784"/>
                  </a:lnTo>
                  <a:cubicBezTo>
                    <a:pt x="172917" y="4543784"/>
                    <a:pt x="0" y="4370867"/>
                    <a:pt x="0" y="4157562"/>
                  </a:cubicBezTo>
                  <a:lnTo>
                    <a:pt x="0" y="386222"/>
                  </a:lnTo>
                  <a:close/>
                </a:path>
              </a:pathLst>
            </a:custGeom>
            <a:solidFill>
              <a:schemeClr val="accent1">
                <a:hueOff val="0"/>
                <a:satOff val="0"/>
                <a:lumOff val="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1230" tIns="231230" rIns="231230" bIns="3639601" numCol="1" spcCol="1270" anchor="t" anchorCtr="0">
              <a:noAutofit/>
            </a:bodyPr>
            <a:lstStyle/>
            <a:p>
              <a:pPr marL="0" marR="0" lvl="0" indent="0" algn="l"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TradeGothic"/>
                  <a:ea typeface="+mn-ea"/>
                  <a:cs typeface="+mn-cs"/>
                </a:rPr>
                <a:t>Energy Technology Commercialization Foundation</a:t>
              </a:r>
            </a:p>
          </p:txBody>
        </p:sp>
        <p:sp>
          <p:nvSpPr>
            <p:cNvPr id="10" name="Freeform: Shape 9">
              <a:extLst>
                <a:ext uri="{FF2B5EF4-FFF2-40B4-BE49-F238E27FC236}">
                  <a16:creationId xmlns:a16="http://schemas.microsoft.com/office/drawing/2014/main" id="{C4B7ACF8-7F6E-4821-B036-E8B442497714}"/>
                </a:ext>
              </a:extLst>
            </p:cNvPr>
            <p:cNvSpPr/>
            <p:nvPr/>
          </p:nvSpPr>
          <p:spPr>
            <a:xfrm>
              <a:off x="943451" y="2507547"/>
              <a:ext cx="1660207" cy="3180648"/>
            </a:xfrm>
            <a:custGeom>
              <a:avLst/>
              <a:gdLst>
                <a:gd name="connsiteX0" fmla="*/ 0 w 1660207"/>
                <a:gd name="connsiteY0" fmla="*/ 174322 h 3180648"/>
                <a:gd name="connsiteX1" fmla="*/ 174322 w 1660207"/>
                <a:gd name="connsiteY1" fmla="*/ 0 h 3180648"/>
                <a:gd name="connsiteX2" fmla="*/ 1485885 w 1660207"/>
                <a:gd name="connsiteY2" fmla="*/ 0 h 3180648"/>
                <a:gd name="connsiteX3" fmla="*/ 1660207 w 1660207"/>
                <a:gd name="connsiteY3" fmla="*/ 174322 h 3180648"/>
                <a:gd name="connsiteX4" fmla="*/ 1660207 w 1660207"/>
                <a:gd name="connsiteY4" fmla="*/ 3006326 h 3180648"/>
                <a:gd name="connsiteX5" fmla="*/ 1485885 w 1660207"/>
                <a:gd name="connsiteY5" fmla="*/ 3180648 h 3180648"/>
                <a:gd name="connsiteX6" fmla="*/ 174322 w 1660207"/>
                <a:gd name="connsiteY6" fmla="*/ 3180648 h 3180648"/>
                <a:gd name="connsiteX7" fmla="*/ 0 w 1660207"/>
                <a:gd name="connsiteY7" fmla="*/ 3006326 h 3180648"/>
                <a:gd name="connsiteX8" fmla="*/ 0 w 1660207"/>
                <a:gd name="connsiteY8" fmla="*/ 174322 h 318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0207" h="3180648">
                  <a:moveTo>
                    <a:pt x="0" y="174322"/>
                  </a:moveTo>
                  <a:cubicBezTo>
                    <a:pt x="0" y="78047"/>
                    <a:pt x="78047" y="0"/>
                    <a:pt x="174322" y="0"/>
                  </a:cubicBezTo>
                  <a:lnTo>
                    <a:pt x="1485885" y="0"/>
                  </a:lnTo>
                  <a:cubicBezTo>
                    <a:pt x="1582160" y="0"/>
                    <a:pt x="1660207" y="78047"/>
                    <a:pt x="1660207" y="174322"/>
                  </a:cubicBezTo>
                  <a:lnTo>
                    <a:pt x="1660207" y="3006326"/>
                  </a:lnTo>
                  <a:cubicBezTo>
                    <a:pt x="1660207" y="3102601"/>
                    <a:pt x="1582160" y="3180648"/>
                    <a:pt x="1485885" y="3180648"/>
                  </a:cubicBezTo>
                  <a:lnTo>
                    <a:pt x="174322" y="3180648"/>
                  </a:lnTo>
                  <a:cubicBezTo>
                    <a:pt x="78047" y="3180648"/>
                    <a:pt x="0" y="3102601"/>
                    <a:pt x="0" y="3006326"/>
                  </a:cubicBezTo>
                  <a:lnTo>
                    <a:pt x="0" y="174322"/>
                  </a:lnTo>
                  <a:close/>
                </a:path>
              </a:pathLst>
            </a:custGeom>
            <a:solidFill>
              <a:srgbClr val="FBBB7F">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207" tIns="108207" rIns="108207" bIns="108207"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1C5A7C">
                      <a:hueOff val="0"/>
                      <a:satOff val="0"/>
                      <a:lumOff val="0"/>
                      <a:alphaOff val="0"/>
                    </a:srgbClr>
                  </a:solidFill>
                  <a:effectLst/>
                  <a:uLnTx/>
                  <a:uFillTx/>
                  <a:latin typeface="TradeGothic"/>
                  <a:ea typeface="+mn-ea"/>
                  <a:cs typeface="+mn-cs"/>
                </a:rPr>
                <a:t>Commercialize energy technology throughout the whole energy innovation ecosystem (including universities).</a:t>
              </a:r>
              <a:endParaRPr kumimoji="0" lang="en-US" sz="1800" b="0" i="0" u="none" strike="noStrike" kern="1200" cap="none" spc="0" normalizeH="0" baseline="0" noProof="0" dirty="0">
                <a:ln>
                  <a:noFill/>
                </a:ln>
                <a:solidFill>
                  <a:srgbClr val="1C5A7C">
                    <a:hueOff val="0"/>
                    <a:satOff val="0"/>
                    <a:lumOff val="0"/>
                    <a:alphaOff val="0"/>
                  </a:srgbClr>
                </a:solidFill>
                <a:effectLst/>
                <a:uLnTx/>
                <a:uFillTx/>
                <a:latin typeface="TradeGothic"/>
                <a:ea typeface="+mn-ea"/>
                <a:cs typeface="+mn-cs"/>
              </a:endParaRPr>
            </a:p>
          </p:txBody>
        </p:sp>
      </p:grpSp>
      <p:grpSp>
        <p:nvGrpSpPr>
          <p:cNvPr id="5" name="Group 4">
            <a:extLst>
              <a:ext uri="{FF2B5EF4-FFF2-40B4-BE49-F238E27FC236}">
                <a16:creationId xmlns:a16="http://schemas.microsoft.com/office/drawing/2014/main" id="{F7E3EA42-E1EE-44C2-9616-67E2647343F5}"/>
              </a:ext>
            </a:extLst>
          </p:cNvPr>
          <p:cNvGrpSpPr/>
          <p:nvPr/>
        </p:nvGrpSpPr>
        <p:grpSpPr>
          <a:xfrm>
            <a:off x="2880360" y="2507547"/>
            <a:ext cx="8577738" cy="3180648"/>
            <a:chOff x="2880360" y="2507547"/>
            <a:chExt cx="8577738" cy="3180648"/>
          </a:xfrm>
        </p:grpSpPr>
        <p:sp>
          <p:nvSpPr>
            <p:cNvPr id="11" name="Freeform: Shape 10">
              <a:extLst>
                <a:ext uri="{FF2B5EF4-FFF2-40B4-BE49-F238E27FC236}">
                  <a16:creationId xmlns:a16="http://schemas.microsoft.com/office/drawing/2014/main" id="{208EC395-0614-4498-A872-64EEF37CC08F}"/>
                </a:ext>
              </a:extLst>
            </p:cNvPr>
            <p:cNvSpPr/>
            <p:nvPr/>
          </p:nvSpPr>
          <p:spPr>
            <a:xfrm>
              <a:off x="2880360" y="2507547"/>
              <a:ext cx="8577738" cy="3180648"/>
            </a:xfrm>
            <a:custGeom>
              <a:avLst/>
              <a:gdLst>
                <a:gd name="connsiteX0" fmla="*/ 0 w 8577738"/>
                <a:gd name="connsiteY0" fmla="*/ 333968 h 3180648"/>
                <a:gd name="connsiteX1" fmla="*/ 333968 w 8577738"/>
                <a:gd name="connsiteY1" fmla="*/ 0 h 3180648"/>
                <a:gd name="connsiteX2" fmla="*/ 8243770 w 8577738"/>
                <a:gd name="connsiteY2" fmla="*/ 0 h 3180648"/>
                <a:gd name="connsiteX3" fmla="*/ 8577738 w 8577738"/>
                <a:gd name="connsiteY3" fmla="*/ 333968 h 3180648"/>
                <a:gd name="connsiteX4" fmla="*/ 8577738 w 8577738"/>
                <a:gd name="connsiteY4" fmla="*/ 2846680 h 3180648"/>
                <a:gd name="connsiteX5" fmla="*/ 8243770 w 8577738"/>
                <a:gd name="connsiteY5" fmla="*/ 3180648 h 3180648"/>
                <a:gd name="connsiteX6" fmla="*/ 333968 w 8577738"/>
                <a:gd name="connsiteY6" fmla="*/ 3180648 h 3180648"/>
                <a:gd name="connsiteX7" fmla="*/ 0 w 8577738"/>
                <a:gd name="connsiteY7" fmla="*/ 2846680 h 3180648"/>
                <a:gd name="connsiteX8" fmla="*/ 0 w 8577738"/>
                <a:gd name="connsiteY8" fmla="*/ 333968 h 318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7738" h="3180648">
                  <a:moveTo>
                    <a:pt x="0" y="333968"/>
                  </a:moveTo>
                  <a:cubicBezTo>
                    <a:pt x="0" y="149523"/>
                    <a:pt x="149523" y="0"/>
                    <a:pt x="333968" y="0"/>
                  </a:cubicBezTo>
                  <a:lnTo>
                    <a:pt x="8243770" y="0"/>
                  </a:lnTo>
                  <a:cubicBezTo>
                    <a:pt x="8428215" y="0"/>
                    <a:pt x="8577738" y="149523"/>
                    <a:pt x="8577738" y="333968"/>
                  </a:cubicBezTo>
                  <a:lnTo>
                    <a:pt x="8577738" y="2846680"/>
                  </a:lnTo>
                  <a:cubicBezTo>
                    <a:pt x="8577738" y="3031125"/>
                    <a:pt x="8428215" y="3180648"/>
                    <a:pt x="8243770" y="3180648"/>
                  </a:cubicBezTo>
                  <a:lnTo>
                    <a:pt x="333968" y="3180648"/>
                  </a:lnTo>
                  <a:cubicBezTo>
                    <a:pt x="149523" y="3180648"/>
                    <a:pt x="0" y="3031125"/>
                    <a:pt x="0" y="2846680"/>
                  </a:cubicBezTo>
                  <a:lnTo>
                    <a:pt x="0" y="33396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5926" tIns="215926" rIns="215926" bIns="2117528" numCol="1" spcCol="1270" anchor="t" anchorCtr="0">
              <a:noAutofit/>
            </a:bodyPr>
            <a:lstStyle/>
            <a:p>
              <a:pPr marL="0" marR="0" lvl="0" indent="0" algn="l"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TradeGothic"/>
                  <a:ea typeface="+mn-ea"/>
                  <a:cs typeface="+mn-cs"/>
                </a:rPr>
                <a:t>National Association of DOE Lab Foundations</a:t>
              </a:r>
            </a:p>
          </p:txBody>
        </p:sp>
        <p:sp>
          <p:nvSpPr>
            <p:cNvPr id="12" name="Freeform: Shape 11">
              <a:extLst>
                <a:ext uri="{FF2B5EF4-FFF2-40B4-BE49-F238E27FC236}">
                  <a16:creationId xmlns:a16="http://schemas.microsoft.com/office/drawing/2014/main" id="{FA200576-5FC3-4E89-995B-4215225E8C0A}"/>
                </a:ext>
              </a:extLst>
            </p:cNvPr>
            <p:cNvSpPr/>
            <p:nvPr/>
          </p:nvSpPr>
          <p:spPr>
            <a:xfrm>
              <a:off x="2971801" y="3200400"/>
              <a:ext cx="1982534" cy="2325447"/>
            </a:xfrm>
            <a:custGeom>
              <a:avLst/>
              <a:gdLst>
                <a:gd name="connsiteX0" fmla="*/ 0 w 1715547"/>
                <a:gd name="connsiteY0" fmla="*/ 180132 h 1828873"/>
                <a:gd name="connsiteX1" fmla="*/ 180132 w 1715547"/>
                <a:gd name="connsiteY1" fmla="*/ 0 h 1828873"/>
                <a:gd name="connsiteX2" fmla="*/ 1535415 w 1715547"/>
                <a:gd name="connsiteY2" fmla="*/ 0 h 1828873"/>
                <a:gd name="connsiteX3" fmla="*/ 1715547 w 1715547"/>
                <a:gd name="connsiteY3" fmla="*/ 180132 h 1828873"/>
                <a:gd name="connsiteX4" fmla="*/ 1715547 w 1715547"/>
                <a:gd name="connsiteY4" fmla="*/ 1648741 h 1828873"/>
                <a:gd name="connsiteX5" fmla="*/ 1535415 w 1715547"/>
                <a:gd name="connsiteY5" fmla="*/ 1828873 h 1828873"/>
                <a:gd name="connsiteX6" fmla="*/ 180132 w 1715547"/>
                <a:gd name="connsiteY6" fmla="*/ 1828873 h 1828873"/>
                <a:gd name="connsiteX7" fmla="*/ 0 w 1715547"/>
                <a:gd name="connsiteY7" fmla="*/ 1648741 h 1828873"/>
                <a:gd name="connsiteX8" fmla="*/ 0 w 1715547"/>
                <a:gd name="connsiteY8" fmla="*/ 180132 h 182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5547" h="1828873">
                  <a:moveTo>
                    <a:pt x="0" y="180132"/>
                  </a:moveTo>
                  <a:cubicBezTo>
                    <a:pt x="0" y="80648"/>
                    <a:pt x="80648" y="0"/>
                    <a:pt x="180132" y="0"/>
                  </a:cubicBezTo>
                  <a:lnTo>
                    <a:pt x="1535415" y="0"/>
                  </a:lnTo>
                  <a:cubicBezTo>
                    <a:pt x="1634899" y="0"/>
                    <a:pt x="1715547" y="80648"/>
                    <a:pt x="1715547" y="180132"/>
                  </a:cubicBezTo>
                  <a:lnTo>
                    <a:pt x="1715547" y="1648741"/>
                  </a:lnTo>
                  <a:cubicBezTo>
                    <a:pt x="1715547" y="1748225"/>
                    <a:pt x="1634899" y="1828873"/>
                    <a:pt x="1535415" y="1828873"/>
                  </a:cubicBezTo>
                  <a:lnTo>
                    <a:pt x="180132" y="1828873"/>
                  </a:lnTo>
                  <a:cubicBezTo>
                    <a:pt x="80648" y="1828873"/>
                    <a:pt x="0" y="1748225"/>
                    <a:pt x="0" y="1648741"/>
                  </a:cubicBezTo>
                  <a:lnTo>
                    <a:pt x="0" y="180132"/>
                  </a:lnTo>
                  <a:close/>
                </a:path>
              </a:pathLst>
            </a:custGeom>
            <a:solidFill>
              <a:srgbClr val="FBBB7F">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9909" tIns="109909" rIns="109909" bIns="109909"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1C5A7C">
                      <a:hueOff val="0"/>
                      <a:satOff val="0"/>
                      <a:lumOff val="0"/>
                      <a:alphaOff val="0"/>
                    </a:srgbClr>
                  </a:solidFill>
                  <a:effectLst/>
                  <a:uLnTx/>
                  <a:uFillTx/>
                  <a:latin typeface="TradeGothic"/>
                  <a:ea typeface="+mn-ea"/>
                  <a:cs typeface="+mn-cs"/>
                </a:rPr>
                <a:t>Support lab foundations, increase access to capabilities, and  commercialize lab-developed technology across lab complex. </a:t>
              </a:r>
              <a:endParaRPr kumimoji="0" lang="en-US" sz="1800" b="0" i="0" u="none" strike="noStrike" kern="1200" cap="none" spc="0" normalizeH="0" baseline="0" noProof="0" dirty="0">
                <a:ln>
                  <a:noFill/>
                </a:ln>
                <a:solidFill>
                  <a:srgbClr val="1C5A7C">
                    <a:hueOff val="0"/>
                    <a:satOff val="0"/>
                    <a:lumOff val="0"/>
                    <a:alphaOff val="0"/>
                  </a:srgbClr>
                </a:solidFill>
                <a:effectLst/>
                <a:uLnTx/>
                <a:uFillTx/>
                <a:latin typeface="TradeGothic"/>
                <a:ea typeface="+mn-ea"/>
                <a:cs typeface="+mn-cs"/>
              </a:endParaRPr>
            </a:p>
          </p:txBody>
        </p:sp>
      </p:grpSp>
      <p:grpSp>
        <p:nvGrpSpPr>
          <p:cNvPr id="3" name="Group 2">
            <a:extLst>
              <a:ext uri="{FF2B5EF4-FFF2-40B4-BE49-F238E27FC236}">
                <a16:creationId xmlns:a16="http://schemas.microsoft.com/office/drawing/2014/main" id="{2BBC4DB0-DCB1-4FF5-847A-A8A028D88817}"/>
              </a:ext>
            </a:extLst>
          </p:cNvPr>
          <p:cNvGrpSpPr/>
          <p:nvPr/>
        </p:nvGrpSpPr>
        <p:grpSpPr>
          <a:xfrm>
            <a:off x="5134833" y="3643493"/>
            <a:ext cx="6142767" cy="1817513"/>
            <a:chOff x="5038629" y="3643493"/>
            <a:chExt cx="6142767" cy="1817513"/>
          </a:xfrm>
        </p:grpSpPr>
        <p:sp>
          <p:nvSpPr>
            <p:cNvPr id="13" name="Freeform: Shape 12">
              <a:extLst>
                <a:ext uri="{FF2B5EF4-FFF2-40B4-BE49-F238E27FC236}">
                  <a16:creationId xmlns:a16="http://schemas.microsoft.com/office/drawing/2014/main" id="{B844036B-6E61-412A-9C91-5EC8CBA33126}"/>
                </a:ext>
              </a:extLst>
            </p:cNvPr>
            <p:cNvSpPr/>
            <p:nvPr/>
          </p:nvSpPr>
          <p:spPr>
            <a:xfrm>
              <a:off x="5038629" y="3643493"/>
              <a:ext cx="6142767" cy="1817513"/>
            </a:xfrm>
            <a:custGeom>
              <a:avLst/>
              <a:gdLst>
                <a:gd name="connsiteX0" fmla="*/ 0 w 6142767"/>
                <a:gd name="connsiteY0" fmla="*/ 190839 h 1817513"/>
                <a:gd name="connsiteX1" fmla="*/ 190839 w 6142767"/>
                <a:gd name="connsiteY1" fmla="*/ 0 h 1817513"/>
                <a:gd name="connsiteX2" fmla="*/ 5951928 w 6142767"/>
                <a:gd name="connsiteY2" fmla="*/ 0 h 1817513"/>
                <a:gd name="connsiteX3" fmla="*/ 6142767 w 6142767"/>
                <a:gd name="connsiteY3" fmla="*/ 190839 h 1817513"/>
                <a:gd name="connsiteX4" fmla="*/ 6142767 w 6142767"/>
                <a:gd name="connsiteY4" fmla="*/ 1626674 h 1817513"/>
                <a:gd name="connsiteX5" fmla="*/ 5951928 w 6142767"/>
                <a:gd name="connsiteY5" fmla="*/ 1817513 h 1817513"/>
                <a:gd name="connsiteX6" fmla="*/ 190839 w 6142767"/>
                <a:gd name="connsiteY6" fmla="*/ 1817513 h 1817513"/>
                <a:gd name="connsiteX7" fmla="*/ 0 w 6142767"/>
                <a:gd name="connsiteY7" fmla="*/ 1626674 h 1817513"/>
                <a:gd name="connsiteX8" fmla="*/ 0 w 6142767"/>
                <a:gd name="connsiteY8" fmla="*/ 190839 h 181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2767" h="1817513">
                  <a:moveTo>
                    <a:pt x="0" y="190839"/>
                  </a:moveTo>
                  <a:cubicBezTo>
                    <a:pt x="0" y="85442"/>
                    <a:pt x="85442" y="0"/>
                    <a:pt x="190839" y="0"/>
                  </a:cubicBezTo>
                  <a:lnTo>
                    <a:pt x="5951928" y="0"/>
                  </a:lnTo>
                  <a:cubicBezTo>
                    <a:pt x="6057325" y="0"/>
                    <a:pt x="6142767" y="85442"/>
                    <a:pt x="6142767" y="190839"/>
                  </a:cubicBezTo>
                  <a:lnTo>
                    <a:pt x="6142767" y="1626674"/>
                  </a:lnTo>
                  <a:cubicBezTo>
                    <a:pt x="6142767" y="1732071"/>
                    <a:pt x="6057325" y="1817513"/>
                    <a:pt x="5951928" y="1817513"/>
                  </a:cubicBezTo>
                  <a:lnTo>
                    <a:pt x="190839" y="1817513"/>
                  </a:lnTo>
                  <a:cubicBezTo>
                    <a:pt x="85442" y="1817513"/>
                    <a:pt x="0" y="1732071"/>
                    <a:pt x="0" y="1626674"/>
                  </a:cubicBezTo>
                  <a:lnTo>
                    <a:pt x="0" y="190839"/>
                  </a:lnTo>
                  <a:close/>
                </a:path>
              </a:pathLst>
            </a:custGeom>
            <a:solidFill>
              <a:srgbClr val="1C5A7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4005" tIns="174005" rIns="174005" bIns="1081780" numCol="1" spcCol="1270" anchor="t" anchorCtr="0">
              <a:noAutofit/>
            </a:bodyPr>
            <a:lstStyle/>
            <a:p>
              <a:pPr marL="0" marR="0" lvl="0" indent="0" algn="l" defTabSz="1377950" rtl="0" eaLnBrk="1" fontAlgn="auto" latinLnBrk="0" hangingPunct="1">
                <a:lnSpc>
                  <a:spcPct val="90000"/>
                </a:lnSpc>
                <a:spcBef>
                  <a:spcPct val="0"/>
                </a:spcBef>
                <a:spcAft>
                  <a:spcPct val="35000"/>
                </a:spcAft>
                <a:buClrTx/>
                <a:buSzTx/>
                <a:buFontTx/>
                <a:buNone/>
                <a:tabLst/>
                <a:defRPr/>
              </a:pPr>
              <a:r>
                <a:rPr kumimoji="0" lang="en-US" sz="3100" b="0" i="0" u="none" strike="noStrike" kern="1200" cap="none" spc="0" normalizeH="0" baseline="0" noProof="0" dirty="0">
                  <a:ln>
                    <a:noFill/>
                  </a:ln>
                  <a:solidFill>
                    <a:prstClr val="white"/>
                  </a:solidFill>
                  <a:effectLst/>
                  <a:uLnTx/>
                  <a:uFillTx/>
                  <a:latin typeface="TradeGothic"/>
                  <a:ea typeface="+mn-ea"/>
                  <a:cs typeface="+mn-cs"/>
                </a:rPr>
                <a:t>Individual National Lab Foundations</a:t>
              </a:r>
            </a:p>
          </p:txBody>
        </p:sp>
        <p:sp>
          <p:nvSpPr>
            <p:cNvPr id="14" name="Freeform: Shape 13">
              <a:extLst>
                <a:ext uri="{FF2B5EF4-FFF2-40B4-BE49-F238E27FC236}">
                  <a16:creationId xmlns:a16="http://schemas.microsoft.com/office/drawing/2014/main" id="{9D865C01-9BC0-4C4F-A7EE-62AC29BDF11F}"/>
                </a:ext>
              </a:extLst>
            </p:cNvPr>
            <p:cNvSpPr/>
            <p:nvPr/>
          </p:nvSpPr>
          <p:spPr>
            <a:xfrm>
              <a:off x="5192198" y="4461374"/>
              <a:ext cx="5835629" cy="817881"/>
            </a:xfrm>
            <a:custGeom>
              <a:avLst/>
              <a:gdLst>
                <a:gd name="connsiteX0" fmla="*/ 0 w 5835629"/>
                <a:gd name="connsiteY0" fmla="*/ 85878 h 817881"/>
                <a:gd name="connsiteX1" fmla="*/ 85878 w 5835629"/>
                <a:gd name="connsiteY1" fmla="*/ 0 h 817881"/>
                <a:gd name="connsiteX2" fmla="*/ 5749751 w 5835629"/>
                <a:gd name="connsiteY2" fmla="*/ 0 h 817881"/>
                <a:gd name="connsiteX3" fmla="*/ 5835629 w 5835629"/>
                <a:gd name="connsiteY3" fmla="*/ 85878 h 817881"/>
                <a:gd name="connsiteX4" fmla="*/ 5835629 w 5835629"/>
                <a:gd name="connsiteY4" fmla="*/ 732003 h 817881"/>
                <a:gd name="connsiteX5" fmla="*/ 5749751 w 5835629"/>
                <a:gd name="connsiteY5" fmla="*/ 817881 h 817881"/>
                <a:gd name="connsiteX6" fmla="*/ 85878 w 5835629"/>
                <a:gd name="connsiteY6" fmla="*/ 817881 h 817881"/>
                <a:gd name="connsiteX7" fmla="*/ 0 w 5835629"/>
                <a:gd name="connsiteY7" fmla="*/ 732003 h 817881"/>
                <a:gd name="connsiteX8" fmla="*/ 0 w 5835629"/>
                <a:gd name="connsiteY8" fmla="*/ 85878 h 81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5629" h="817881">
                  <a:moveTo>
                    <a:pt x="0" y="85878"/>
                  </a:moveTo>
                  <a:cubicBezTo>
                    <a:pt x="0" y="38449"/>
                    <a:pt x="38449" y="0"/>
                    <a:pt x="85878" y="0"/>
                  </a:cubicBezTo>
                  <a:lnTo>
                    <a:pt x="5749751" y="0"/>
                  </a:lnTo>
                  <a:cubicBezTo>
                    <a:pt x="5797180" y="0"/>
                    <a:pt x="5835629" y="38449"/>
                    <a:pt x="5835629" y="85878"/>
                  </a:cubicBezTo>
                  <a:lnTo>
                    <a:pt x="5835629" y="732003"/>
                  </a:lnTo>
                  <a:cubicBezTo>
                    <a:pt x="5835629" y="779432"/>
                    <a:pt x="5797180" y="817881"/>
                    <a:pt x="5749751" y="817881"/>
                  </a:cubicBezTo>
                  <a:lnTo>
                    <a:pt x="85878" y="817881"/>
                  </a:lnTo>
                  <a:cubicBezTo>
                    <a:pt x="38449" y="817881"/>
                    <a:pt x="0" y="779432"/>
                    <a:pt x="0" y="732003"/>
                  </a:cubicBezTo>
                  <a:lnTo>
                    <a:pt x="0" y="85878"/>
                  </a:lnTo>
                  <a:close/>
                </a:path>
              </a:pathLst>
            </a:custGeom>
            <a:solidFill>
              <a:srgbClr val="FBBB7F">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2303" tIns="82303" rIns="82303" bIns="82303"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rgbClr val="1C5A7C">
                      <a:hueOff val="0"/>
                      <a:satOff val="0"/>
                      <a:lumOff val="0"/>
                      <a:alphaOff val="0"/>
                    </a:srgbClr>
                  </a:solidFill>
                  <a:effectLst/>
                  <a:uLnTx/>
                  <a:uFillTx/>
                  <a:latin typeface="TradeGothic"/>
                  <a:ea typeface="+mn-ea"/>
                  <a:cs typeface="+mn-cs"/>
                </a:rPr>
                <a:t>Strengthen lab capabilities and connections to local and regional communities.</a:t>
              </a:r>
              <a:endParaRPr kumimoji="0" lang="en-US" sz="1800" b="0" i="0" u="none" strike="noStrike" kern="1200" cap="none" spc="0" normalizeH="0" baseline="0" noProof="0" dirty="0">
                <a:ln>
                  <a:noFill/>
                </a:ln>
                <a:solidFill>
                  <a:srgbClr val="1C5A7C">
                    <a:hueOff val="0"/>
                    <a:satOff val="0"/>
                    <a:lumOff val="0"/>
                    <a:alphaOff val="0"/>
                  </a:srgbClr>
                </a:solidFill>
                <a:effectLst/>
                <a:uLnTx/>
                <a:uFillTx/>
                <a:latin typeface="TradeGothic"/>
                <a:ea typeface="+mn-ea"/>
                <a:cs typeface="+mn-cs"/>
              </a:endParaRPr>
            </a:p>
          </p:txBody>
        </p:sp>
      </p:grpSp>
    </p:spTree>
    <p:extLst>
      <p:ext uri="{BB962C8B-B14F-4D97-AF65-F5344CB8AC3E}">
        <p14:creationId xmlns:p14="http://schemas.microsoft.com/office/powerpoint/2010/main" val="1123258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0CDBF9-E081-4622-B68C-C79DDFAA14DF}"/>
              </a:ext>
            </a:extLst>
          </p:cNvPr>
          <p:cNvSpPr>
            <a:spLocks noGrp="1"/>
          </p:cNvSpPr>
          <p:nvPr>
            <p:ph type="title"/>
          </p:nvPr>
        </p:nvSpPr>
        <p:spPr/>
        <p:txBody>
          <a:bodyPr>
            <a:normAutofit fontScale="90000"/>
          </a:bodyPr>
          <a:lstStyle/>
          <a:p>
            <a:r>
              <a:rPr lang="en-US" dirty="0"/>
              <a:t>ITIF Proposes an Energy Technology Commercialization Foundation (2020)</a:t>
            </a:r>
          </a:p>
        </p:txBody>
      </p:sp>
      <p:sp>
        <p:nvSpPr>
          <p:cNvPr id="6" name="Content Placeholder 5">
            <a:extLst>
              <a:ext uri="{FF2B5EF4-FFF2-40B4-BE49-F238E27FC236}">
                <a16:creationId xmlns:a16="http://schemas.microsoft.com/office/drawing/2014/main" id="{CC17180B-621A-4361-A5A3-ECEF9A05F00C}"/>
              </a:ext>
            </a:extLst>
          </p:cNvPr>
          <p:cNvSpPr>
            <a:spLocks noGrp="1"/>
          </p:cNvSpPr>
          <p:nvPr>
            <p:ph idx="1"/>
          </p:nvPr>
        </p:nvSpPr>
        <p:spPr>
          <a:xfrm>
            <a:off x="812800" y="1600200"/>
            <a:ext cx="5588000" cy="4419600"/>
          </a:xfrm>
        </p:spPr>
        <p:txBody>
          <a:bodyPr>
            <a:normAutofit/>
          </a:bodyPr>
          <a:lstStyle/>
          <a:p>
            <a:r>
              <a:rPr lang="en-US" dirty="0"/>
              <a:t>Sets forth a vision and design for a foundation to work with DOE for Congress to consider</a:t>
            </a:r>
          </a:p>
          <a:p>
            <a:r>
              <a:rPr lang="en-US" dirty="0"/>
              <a:t>Diagnoses commercialization gap in U.S. energy innovation system</a:t>
            </a:r>
          </a:p>
          <a:p>
            <a:r>
              <a:rPr lang="en-US" dirty="0"/>
              <a:t>Explores structure and functions of existing federal agency-related foundations</a:t>
            </a:r>
          </a:p>
        </p:txBody>
      </p:sp>
      <p:sp>
        <p:nvSpPr>
          <p:cNvPr id="4" name="Slide Number Placeholder 3">
            <a:extLst>
              <a:ext uri="{FF2B5EF4-FFF2-40B4-BE49-F238E27FC236}">
                <a16:creationId xmlns:a16="http://schemas.microsoft.com/office/drawing/2014/main" id="{313162CB-3E09-48B8-9EB1-3F5CCB1D71FA}"/>
              </a:ext>
            </a:extLst>
          </p:cNvPr>
          <p:cNvSpPr>
            <a:spLocks noGrp="1"/>
          </p:cNvSpPr>
          <p:nvPr>
            <p:ph type="sldNum" sz="quarter" idx="12"/>
          </p:nvPr>
        </p:nvSpPr>
        <p:spPr/>
        <p:txBody>
          <a:bodyPr/>
          <a:lstStyle/>
          <a:p>
            <a:fld id="{B210F02F-3F4F-4BF0-9905-39922DDC03F6}" type="slidenum">
              <a:rPr lang="en-US" smtClean="0"/>
              <a:pPr/>
              <a:t>11</a:t>
            </a:fld>
            <a:endParaRPr lang="en-US" dirty="0"/>
          </a:p>
        </p:txBody>
      </p:sp>
      <p:sp>
        <p:nvSpPr>
          <p:cNvPr id="9" name="TextBox 8">
            <a:extLst>
              <a:ext uri="{FF2B5EF4-FFF2-40B4-BE49-F238E27FC236}">
                <a16:creationId xmlns:a16="http://schemas.microsoft.com/office/drawing/2014/main" id="{DBC816B1-CFAF-4134-888A-D4C8B19ABDE0}"/>
              </a:ext>
            </a:extLst>
          </p:cNvPr>
          <p:cNvSpPr txBox="1"/>
          <p:nvPr/>
        </p:nvSpPr>
        <p:spPr>
          <a:xfrm rot="720000">
            <a:off x="6313319" y="1652110"/>
            <a:ext cx="4800600" cy="4278094"/>
          </a:xfrm>
          <a:prstGeom prst="rect">
            <a:avLst/>
          </a:prstGeom>
          <a:solidFill>
            <a:srgbClr val="F98D29">
              <a:alpha val="19000"/>
            </a:srgbClr>
          </a:solidFill>
        </p:spPr>
        <p:txBody>
          <a:bodyPr wrap="square" rtlCol="0">
            <a:spAutoFit/>
          </a:bodyPr>
          <a:lstStyle/>
          <a:p>
            <a:r>
              <a:rPr lang="en-US" sz="1600" dirty="0"/>
              <a:t>“The need for an Energy Technology Commercialization Foundation is urgent. The United States, in spite of its scientific prowess, is not making rapid enough progress toward solving the diverse and difficult decarbonization challenges it faces. ETCF’s creation would not solve all that ails the U.S. energy innovation system. But it would help DOE to lower the mortality rate of innovators seeking to cross the valley of death and encourage other actors in the system to take actions that would have that effect as well. </a:t>
            </a:r>
          </a:p>
          <a:p>
            <a:endParaRPr lang="en-US" sz="1600" dirty="0"/>
          </a:p>
          <a:p>
            <a:r>
              <a:rPr lang="en-US" sz="1600" dirty="0"/>
              <a:t>We call on Congress to authorize ETCF, provide it and DOE with the tools and incentives they need to work together harmoniously, and jump-start it with a modest one-time appropriation of $30 million, which would leverage substantially larger contributions from nongovernmental donors.”</a:t>
            </a:r>
          </a:p>
        </p:txBody>
      </p:sp>
    </p:spTree>
    <p:extLst>
      <p:ext uri="{BB962C8B-B14F-4D97-AF65-F5344CB8AC3E}">
        <p14:creationId xmlns:p14="http://schemas.microsoft.com/office/powerpoint/2010/main" val="1735338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D9953-F783-4FE1-8619-53FADFEF3952}"/>
              </a:ext>
            </a:extLst>
          </p:cNvPr>
          <p:cNvSpPr>
            <a:spLocks noGrp="1"/>
          </p:cNvSpPr>
          <p:nvPr>
            <p:ph type="title"/>
          </p:nvPr>
        </p:nvSpPr>
        <p:spPr/>
        <p:txBody>
          <a:bodyPr>
            <a:normAutofit/>
          </a:bodyPr>
          <a:lstStyle/>
          <a:p>
            <a:r>
              <a:rPr lang="en-US" dirty="0"/>
              <a:t>The Clean Energy Technology Commercialization Gap</a:t>
            </a:r>
          </a:p>
        </p:txBody>
      </p:sp>
      <p:pic>
        <p:nvPicPr>
          <p:cNvPr id="6" name="Content Placeholder 5">
            <a:extLst>
              <a:ext uri="{FF2B5EF4-FFF2-40B4-BE49-F238E27FC236}">
                <a16:creationId xmlns:a16="http://schemas.microsoft.com/office/drawing/2014/main" id="{75D1E451-9F78-4F44-8C84-F488B7A0D877}"/>
              </a:ext>
            </a:extLst>
          </p:cNvPr>
          <p:cNvPicPr>
            <a:picLocks noGrp="1" noChangeAspect="1"/>
          </p:cNvPicPr>
          <p:nvPr>
            <p:ph idx="13"/>
          </p:nvPr>
        </p:nvPicPr>
        <p:blipFill>
          <a:blip r:embed="rId2"/>
          <a:stretch>
            <a:fillRect/>
          </a:stretch>
        </p:blipFill>
        <p:spPr>
          <a:xfrm>
            <a:off x="4876800" y="2509856"/>
            <a:ext cx="6502400" cy="2600287"/>
          </a:xfrm>
          <a:prstGeom prst="rect">
            <a:avLst/>
          </a:prstGeom>
        </p:spPr>
      </p:pic>
      <p:sp>
        <p:nvSpPr>
          <p:cNvPr id="4" name="Content Placeholder 3">
            <a:extLst>
              <a:ext uri="{FF2B5EF4-FFF2-40B4-BE49-F238E27FC236}">
                <a16:creationId xmlns:a16="http://schemas.microsoft.com/office/drawing/2014/main" id="{20422565-954C-4756-BF1E-F08FADF0A947}"/>
              </a:ext>
            </a:extLst>
          </p:cNvPr>
          <p:cNvSpPr>
            <a:spLocks noGrp="1"/>
          </p:cNvSpPr>
          <p:nvPr>
            <p:ph idx="1"/>
          </p:nvPr>
        </p:nvSpPr>
        <p:spPr/>
        <p:txBody>
          <a:bodyPr>
            <a:normAutofit fontScale="92500" lnSpcReduction="20000"/>
          </a:bodyPr>
          <a:lstStyle/>
          <a:p>
            <a:r>
              <a:rPr lang="en-US" dirty="0"/>
              <a:t>Nobody in the United States is responsible for the middle phases of the innovation cycle.</a:t>
            </a:r>
          </a:p>
          <a:p>
            <a:r>
              <a:rPr lang="en-US" dirty="0"/>
              <a:t>Government and philanthropic funding tends to come too early for innovators to get to market.</a:t>
            </a:r>
          </a:p>
          <a:p>
            <a:r>
              <a:rPr lang="en-US" dirty="0"/>
              <a:t>Private funders (with a few exceptions) prefer investments that pay off more quickly and with more certainty.</a:t>
            </a:r>
          </a:p>
        </p:txBody>
      </p:sp>
      <p:sp>
        <p:nvSpPr>
          <p:cNvPr id="5" name="Slide Number Placeholder 4">
            <a:extLst>
              <a:ext uri="{FF2B5EF4-FFF2-40B4-BE49-F238E27FC236}">
                <a16:creationId xmlns:a16="http://schemas.microsoft.com/office/drawing/2014/main" id="{D5783C42-443D-46EE-BEEA-785CB75DAFB0}"/>
              </a:ext>
            </a:extLst>
          </p:cNvPr>
          <p:cNvSpPr>
            <a:spLocks noGrp="1"/>
          </p:cNvSpPr>
          <p:nvPr>
            <p:ph type="sldNum" sz="quarter" idx="12"/>
          </p:nvPr>
        </p:nvSpPr>
        <p:spPr/>
        <p:txBody>
          <a:bodyPr/>
          <a:lstStyle/>
          <a:p>
            <a:fld id="{B210F02F-3F4F-4BF0-9905-39922DDC03F6}" type="slidenum">
              <a:rPr lang="en-US" smtClean="0"/>
              <a:pPr/>
              <a:t>12</a:t>
            </a:fld>
            <a:endParaRPr lang="en-US" dirty="0"/>
          </a:p>
        </p:txBody>
      </p:sp>
    </p:spTree>
    <p:extLst>
      <p:ext uri="{BB962C8B-B14F-4D97-AF65-F5344CB8AC3E}">
        <p14:creationId xmlns:p14="http://schemas.microsoft.com/office/powerpoint/2010/main" val="1508865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C196C3F-1CA9-46F6-9F0B-975A0A12ACE4}"/>
              </a:ext>
            </a:extLst>
          </p:cNvPr>
          <p:cNvSpPr>
            <a:spLocks noGrp="1"/>
          </p:cNvSpPr>
          <p:nvPr>
            <p:ph type="title"/>
          </p:nvPr>
        </p:nvSpPr>
        <p:spPr/>
        <p:txBody>
          <a:bodyPr/>
          <a:lstStyle/>
          <a:p>
            <a:r>
              <a:rPr lang="en-US" dirty="0"/>
              <a:t>ETCF Could Fill the Gap </a:t>
            </a:r>
          </a:p>
        </p:txBody>
      </p:sp>
      <p:pic>
        <p:nvPicPr>
          <p:cNvPr id="9" name="Content Placeholder 8">
            <a:extLst>
              <a:ext uri="{FF2B5EF4-FFF2-40B4-BE49-F238E27FC236}">
                <a16:creationId xmlns:a16="http://schemas.microsoft.com/office/drawing/2014/main" id="{89CE9CFE-ADDA-4120-9F06-8F550A157F4E}"/>
              </a:ext>
            </a:extLst>
          </p:cNvPr>
          <p:cNvPicPr>
            <a:picLocks noGrp="1" noChangeAspect="1"/>
          </p:cNvPicPr>
          <p:nvPr>
            <p:ph idx="1"/>
          </p:nvPr>
        </p:nvPicPr>
        <p:blipFill>
          <a:blip r:embed="rId2"/>
          <a:stretch>
            <a:fillRect/>
          </a:stretch>
        </p:blipFill>
        <p:spPr>
          <a:xfrm>
            <a:off x="2112730" y="1600200"/>
            <a:ext cx="7966540" cy="4419600"/>
          </a:xfrm>
          <a:prstGeom prst="rect">
            <a:avLst/>
          </a:prstGeom>
        </p:spPr>
      </p:pic>
      <p:sp>
        <p:nvSpPr>
          <p:cNvPr id="5" name="Slide Number Placeholder 4">
            <a:extLst>
              <a:ext uri="{FF2B5EF4-FFF2-40B4-BE49-F238E27FC236}">
                <a16:creationId xmlns:a16="http://schemas.microsoft.com/office/drawing/2014/main" id="{2991FFDA-D93C-478D-87B3-5717D8CE6D8A}"/>
              </a:ext>
            </a:extLst>
          </p:cNvPr>
          <p:cNvSpPr>
            <a:spLocks noGrp="1"/>
          </p:cNvSpPr>
          <p:nvPr>
            <p:ph type="sldNum" sz="quarter" idx="12"/>
          </p:nvPr>
        </p:nvSpPr>
        <p:spPr/>
        <p:txBody>
          <a:bodyPr/>
          <a:lstStyle/>
          <a:p>
            <a:fld id="{B210F02F-3F4F-4BF0-9905-39922DDC03F6}" type="slidenum">
              <a:rPr lang="en-US" smtClean="0"/>
              <a:pPr/>
              <a:t>13</a:t>
            </a:fld>
            <a:endParaRPr lang="en-US" dirty="0"/>
          </a:p>
        </p:txBody>
      </p:sp>
    </p:spTree>
    <p:extLst>
      <p:ext uri="{BB962C8B-B14F-4D97-AF65-F5344CB8AC3E}">
        <p14:creationId xmlns:p14="http://schemas.microsoft.com/office/powerpoint/2010/main" val="3166528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E8B9F8D-6529-4EDE-9F6C-BAA5238E3062}"/>
              </a:ext>
            </a:extLst>
          </p:cNvPr>
          <p:cNvGrpSpPr/>
          <p:nvPr/>
        </p:nvGrpSpPr>
        <p:grpSpPr>
          <a:xfrm>
            <a:off x="178348" y="1371720"/>
            <a:ext cx="11738170" cy="4648080"/>
            <a:chOff x="-24852" y="164184"/>
            <a:chExt cx="11738170" cy="4648080"/>
          </a:xfrm>
        </p:grpSpPr>
        <p:sp>
          <p:nvSpPr>
            <p:cNvPr id="5" name="Rectangle 4">
              <a:extLst>
                <a:ext uri="{FF2B5EF4-FFF2-40B4-BE49-F238E27FC236}">
                  <a16:creationId xmlns:a16="http://schemas.microsoft.com/office/drawing/2014/main" id="{F91C4373-A132-4DC8-B8B9-3B46FB7014CC}"/>
                </a:ext>
              </a:extLst>
            </p:cNvPr>
            <p:cNvSpPr/>
            <p:nvPr/>
          </p:nvSpPr>
          <p:spPr>
            <a:xfrm>
              <a:off x="449806" y="3344988"/>
              <a:ext cx="11239329" cy="824075"/>
            </a:xfrm>
            <a:prstGeom prst="rect">
              <a:avLst/>
            </a:prstGeom>
            <a:gradFill flip="none" rotWithShape="1">
              <a:gsLst>
                <a:gs pos="0">
                  <a:schemeClr val="accent1">
                    <a:shade val="30000"/>
                    <a:satMod val="115000"/>
                  </a:schemeClr>
                </a:gs>
                <a:gs pos="31000">
                  <a:schemeClr val="accent1">
                    <a:shade val="67500"/>
                    <a:satMod val="115000"/>
                  </a:schemeClr>
                </a:gs>
                <a:gs pos="64000">
                  <a:srgbClr val="E4B392"/>
                </a:gs>
                <a:gs pos="97000">
                  <a:srgbClr val="C55A11"/>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5">
              <a:extLst>
                <a:ext uri="{FF2B5EF4-FFF2-40B4-BE49-F238E27FC236}">
                  <a16:creationId xmlns:a16="http://schemas.microsoft.com/office/drawing/2014/main" id="{0FC9DA6B-7708-4012-B100-31FDAA17F3FD}"/>
                </a:ext>
              </a:extLst>
            </p:cNvPr>
            <p:cNvSpPr/>
            <p:nvPr/>
          </p:nvSpPr>
          <p:spPr>
            <a:xfrm>
              <a:off x="449806" y="480295"/>
              <a:ext cx="3547240" cy="2917324"/>
            </a:xfrm>
            <a:custGeom>
              <a:avLst/>
              <a:gdLst>
                <a:gd name="connsiteX0" fmla="*/ 0 w 3542097"/>
                <a:gd name="connsiteY0" fmla="*/ 2675830 h 2675830"/>
                <a:gd name="connsiteX1" fmla="*/ 1732548 w 3542097"/>
                <a:gd name="connsiteY1" fmla="*/ 7 h 2675830"/>
                <a:gd name="connsiteX2" fmla="*/ 3542097 w 3542097"/>
                <a:gd name="connsiteY2" fmla="*/ 2646954 h 2675830"/>
                <a:gd name="connsiteX0" fmla="*/ 0 w 3542097"/>
                <a:gd name="connsiteY0" fmla="*/ 2675830 h 2675830"/>
                <a:gd name="connsiteX1" fmla="*/ 1761619 w 3542097"/>
                <a:gd name="connsiteY1" fmla="*/ 7 h 2675830"/>
                <a:gd name="connsiteX2" fmla="*/ 3542097 w 3542097"/>
                <a:gd name="connsiteY2" fmla="*/ 2646954 h 2675830"/>
                <a:gd name="connsiteX0" fmla="*/ 0 w 3571168"/>
                <a:gd name="connsiteY0" fmla="*/ 2685358 h 2685358"/>
                <a:gd name="connsiteX1" fmla="*/ 1790690 w 3571168"/>
                <a:gd name="connsiteY1" fmla="*/ 13 h 2685358"/>
                <a:gd name="connsiteX2" fmla="*/ 3571168 w 3571168"/>
                <a:gd name="connsiteY2" fmla="*/ 2646960 h 2685358"/>
                <a:gd name="connsiteX0" fmla="*/ 0 w 3571168"/>
                <a:gd name="connsiteY0" fmla="*/ 2685358 h 2685358"/>
                <a:gd name="connsiteX1" fmla="*/ 1790690 w 3571168"/>
                <a:gd name="connsiteY1" fmla="*/ 13 h 2685358"/>
                <a:gd name="connsiteX2" fmla="*/ 3571168 w 3571168"/>
                <a:gd name="connsiteY2" fmla="*/ 2646960 h 2685358"/>
                <a:gd name="connsiteX0" fmla="*/ 0 w 3571168"/>
                <a:gd name="connsiteY0" fmla="*/ 2685357 h 2685357"/>
                <a:gd name="connsiteX1" fmla="*/ 1790690 w 3571168"/>
                <a:gd name="connsiteY1" fmla="*/ 12 h 2685357"/>
                <a:gd name="connsiteX2" fmla="*/ 3571168 w 3571168"/>
                <a:gd name="connsiteY2" fmla="*/ 2646959 h 2685357"/>
                <a:gd name="connsiteX0" fmla="*/ 0 w 3571168"/>
                <a:gd name="connsiteY0" fmla="*/ 2686054 h 2686054"/>
                <a:gd name="connsiteX1" fmla="*/ 1790690 w 3571168"/>
                <a:gd name="connsiteY1" fmla="*/ 709 h 2686054"/>
                <a:gd name="connsiteX2" fmla="*/ 3571168 w 3571168"/>
                <a:gd name="connsiteY2" fmla="*/ 2647656 h 2686054"/>
                <a:gd name="connsiteX0" fmla="*/ 0 w 3571168"/>
                <a:gd name="connsiteY0" fmla="*/ 2686248 h 2686248"/>
                <a:gd name="connsiteX1" fmla="*/ 1790690 w 3571168"/>
                <a:gd name="connsiteY1" fmla="*/ 903 h 2686248"/>
                <a:gd name="connsiteX2" fmla="*/ 3571168 w 3571168"/>
                <a:gd name="connsiteY2" fmla="*/ 2647850 h 2686248"/>
              </a:gdLst>
              <a:ahLst/>
              <a:cxnLst>
                <a:cxn ang="0">
                  <a:pos x="connsiteX0" y="connsiteY0"/>
                </a:cxn>
                <a:cxn ang="0">
                  <a:pos x="connsiteX1" y="connsiteY1"/>
                </a:cxn>
                <a:cxn ang="0">
                  <a:pos x="connsiteX2" y="connsiteY2"/>
                </a:cxn>
              </a:cxnLst>
              <a:rect l="l" t="t" r="r" b="b"/>
              <a:pathLst>
                <a:path w="3571168" h="2686248">
                  <a:moveTo>
                    <a:pt x="0" y="2686248"/>
                  </a:moveTo>
                  <a:cubicBezTo>
                    <a:pt x="745522" y="2607716"/>
                    <a:pt x="604394" y="51617"/>
                    <a:pt x="1790690" y="903"/>
                  </a:cubicBezTo>
                  <a:cubicBezTo>
                    <a:pt x="2976986" y="-49811"/>
                    <a:pt x="2618729" y="2048653"/>
                    <a:pt x="3571168" y="2647850"/>
                  </a:cubicBezTo>
                </a:path>
              </a:pathLst>
            </a:custGeom>
            <a:solidFill>
              <a:schemeClr val="accent1">
                <a:alpha val="61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Shape 6">
              <a:extLst>
                <a:ext uri="{FF2B5EF4-FFF2-40B4-BE49-F238E27FC236}">
                  <a16:creationId xmlns:a16="http://schemas.microsoft.com/office/drawing/2014/main" id="{8BE8AF99-7444-45ED-8455-33414EC03E5B}"/>
                </a:ext>
              </a:extLst>
            </p:cNvPr>
            <p:cNvSpPr/>
            <p:nvPr/>
          </p:nvSpPr>
          <p:spPr>
            <a:xfrm>
              <a:off x="7439526" y="497825"/>
              <a:ext cx="4273792" cy="2878623"/>
            </a:xfrm>
            <a:custGeom>
              <a:avLst/>
              <a:gdLst>
                <a:gd name="connsiteX0" fmla="*/ 0 w 3542097"/>
                <a:gd name="connsiteY0" fmla="*/ 2675830 h 2675830"/>
                <a:gd name="connsiteX1" fmla="*/ 1732548 w 3542097"/>
                <a:gd name="connsiteY1" fmla="*/ 7 h 2675830"/>
                <a:gd name="connsiteX2" fmla="*/ 3542097 w 3542097"/>
                <a:gd name="connsiteY2" fmla="*/ 2646954 h 2675830"/>
                <a:gd name="connsiteX0" fmla="*/ 0 w 3542097"/>
                <a:gd name="connsiteY0" fmla="*/ 2675830 h 2675830"/>
                <a:gd name="connsiteX1" fmla="*/ 1761619 w 3542097"/>
                <a:gd name="connsiteY1" fmla="*/ 7 h 2675830"/>
                <a:gd name="connsiteX2" fmla="*/ 3542097 w 3542097"/>
                <a:gd name="connsiteY2" fmla="*/ 2646954 h 2675830"/>
                <a:gd name="connsiteX0" fmla="*/ 0 w 3571168"/>
                <a:gd name="connsiteY0" fmla="*/ 2685358 h 2685358"/>
                <a:gd name="connsiteX1" fmla="*/ 1790690 w 3571168"/>
                <a:gd name="connsiteY1" fmla="*/ 13 h 2685358"/>
                <a:gd name="connsiteX2" fmla="*/ 3571168 w 3571168"/>
                <a:gd name="connsiteY2" fmla="*/ 2646960 h 2685358"/>
                <a:gd name="connsiteX0" fmla="*/ 0 w 3571168"/>
                <a:gd name="connsiteY0" fmla="*/ 2685358 h 2685358"/>
                <a:gd name="connsiteX1" fmla="*/ 1790690 w 3571168"/>
                <a:gd name="connsiteY1" fmla="*/ 13 h 2685358"/>
                <a:gd name="connsiteX2" fmla="*/ 3571168 w 3571168"/>
                <a:gd name="connsiteY2" fmla="*/ 2646960 h 2685358"/>
                <a:gd name="connsiteX0" fmla="*/ 0 w 3571168"/>
                <a:gd name="connsiteY0" fmla="*/ 2685357 h 2685357"/>
                <a:gd name="connsiteX1" fmla="*/ 1790690 w 3571168"/>
                <a:gd name="connsiteY1" fmla="*/ 12 h 2685357"/>
                <a:gd name="connsiteX2" fmla="*/ 3571168 w 3571168"/>
                <a:gd name="connsiteY2" fmla="*/ 2646959 h 2685357"/>
                <a:gd name="connsiteX0" fmla="*/ 0 w 3571168"/>
                <a:gd name="connsiteY0" fmla="*/ 2686054 h 2686054"/>
                <a:gd name="connsiteX1" fmla="*/ 1790690 w 3571168"/>
                <a:gd name="connsiteY1" fmla="*/ 709 h 2686054"/>
                <a:gd name="connsiteX2" fmla="*/ 3571168 w 3571168"/>
                <a:gd name="connsiteY2" fmla="*/ 2647656 h 2686054"/>
                <a:gd name="connsiteX0" fmla="*/ 0 w 3571168"/>
                <a:gd name="connsiteY0" fmla="*/ 2686054 h 2686054"/>
                <a:gd name="connsiteX1" fmla="*/ 1790690 w 3571168"/>
                <a:gd name="connsiteY1" fmla="*/ 709 h 2686054"/>
                <a:gd name="connsiteX2" fmla="*/ 3571168 w 3571168"/>
                <a:gd name="connsiteY2" fmla="*/ 2647656 h 2686054"/>
                <a:gd name="connsiteX0" fmla="*/ 0 w 3571168"/>
                <a:gd name="connsiteY0" fmla="*/ 2686051 h 2686051"/>
                <a:gd name="connsiteX1" fmla="*/ 1790690 w 3571168"/>
                <a:gd name="connsiteY1" fmla="*/ 706 h 2686051"/>
                <a:gd name="connsiteX2" fmla="*/ 3571168 w 3571168"/>
                <a:gd name="connsiteY2" fmla="*/ 2647653 h 2686051"/>
                <a:gd name="connsiteX0" fmla="*/ 0 w 3571168"/>
                <a:gd name="connsiteY0" fmla="*/ 2686170 h 2686170"/>
                <a:gd name="connsiteX1" fmla="*/ 1790690 w 3571168"/>
                <a:gd name="connsiteY1" fmla="*/ 825 h 2686170"/>
                <a:gd name="connsiteX2" fmla="*/ 3571168 w 3571168"/>
                <a:gd name="connsiteY2" fmla="*/ 2647772 h 2686170"/>
                <a:gd name="connsiteX0" fmla="*/ 0 w 3571168"/>
                <a:gd name="connsiteY0" fmla="*/ 2686027 h 2686027"/>
                <a:gd name="connsiteX1" fmla="*/ 1790690 w 3571168"/>
                <a:gd name="connsiteY1" fmla="*/ 682 h 2686027"/>
                <a:gd name="connsiteX2" fmla="*/ 3571168 w 3571168"/>
                <a:gd name="connsiteY2" fmla="*/ 2647629 h 2686027"/>
                <a:gd name="connsiteX0" fmla="*/ 0 w 3571168"/>
                <a:gd name="connsiteY0" fmla="*/ 2686027 h 2686027"/>
                <a:gd name="connsiteX1" fmla="*/ 1790690 w 3571168"/>
                <a:gd name="connsiteY1" fmla="*/ 682 h 2686027"/>
                <a:gd name="connsiteX2" fmla="*/ 3571168 w 3571168"/>
                <a:gd name="connsiteY2" fmla="*/ 2647629 h 2686027"/>
                <a:gd name="connsiteX0" fmla="*/ 0 w 3571168"/>
                <a:gd name="connsiteY0" fmla="*/ 2695486 h 2695486"/>
                <a:gd name="connsiteX1" fmla="*/ 1790690 w 3571168"/>
                <a:gd name="connsiteY1" fmla="*/ 10141 h 2695486"/>
                <a:gd name="connsiteX2" fmla="*/ 3571168 w 3571168"/>
                <a:gd name="connsiteY2" fmla="*/ 2657088 h 2695486"/>
                <a:gd name="connsiteX0" fmla="*/ 0 w 3571168"/>
                <a:gd name="connsiteY0" fmla="*/ 2688117 h 2688117"/>
                <a:gd name="connsiteX1" fmla="*/ 1790690 w 3571168"/>
                <a:gd name="connsiteY1" fmla="*/ 2772 h 2688117"/>
                <a:gd name="connsiteX2" fmla="*/ 3571168 w 3571168"/>
                <a:gd name="connsiteY2" fmla="*/ 2649719 h 2688117"/>
                <a:gd name="connsiteX0" fmla="*/ 0 w 3571168"/>
                <a:gd name="connsiteY0" fmla="*/ 2696048 h 2696048"/>
                <a:gd name="connsiteX1" fmla="*/ 1790690 w 3571168"/>
                <a:gd name="connsiteY1" fmla="*/ 10703 h 2696048"/>
                <a:gd name="connsiteX2" fmla="*/ 3571168 w 3571168"/>
                <a:gd name="connsiteY2" fmla="*/ 2657650 h 2696048"/>
                <a:gd name="connsiteX0" fmla="*/ 0 w 3571168"/>
                <a:gd name="connsiteY0" fmla="*/ 2696048 h 2696048"/>
                <a:gd name="connsiteX1" fmla="*/ 1790690 w 3571168"/>
                <a:gd name="connsiteY1" fmla="*/ 10703 h 2696048"/>
                <a:gd name="connsiteX2" fmla="*/ 3571168 w 3571168"/>
                <a:gd name="connsiteY2" fmla="*/ 2657650 h 2696048"/>
                <a:gd name="connsiteX0" fmla="*/ 0 w 3571168"/>
                <a:gd name="connsiteY0" fmla="*/ 2724210 h 2724210"/>
                <a:gd name="connsiteX1" fmla="*/ 1790690 w 3571168"/>
                <a:gd name="connsiteY1" fmla="*/ 38865 h 2724210"/>
                <a:gd name="connsiteX2" fmla="*/ 3571168 w 3571168"/>
                <a:gd name="connsiteY2" fmla="*/ 2685812 h 2724210"/>
                <a:gd name="connsiteX0" fmla="*/ 0 w 3571168"/>
                <a:gd name="connsiteY0" fmla="*/ 2710716 h 2710716"/>
                <a:gd name="connsiteX1" fmla="*/ 1790690 w 3571168"/>
                <a:gd name="connsiteY1" fmla="*/ 25371 h 2710716"/>
                <a:gd name="connsiteX2" fmla="*/ 3571168 w 3571168"/>
                <a:gd name="connsiteY2" fmla="*/ 2672318 h 2710716"/>
                <a:gd name="connsiteX0" fmla="*/ 0 w 3571168"/>
                <a:gd name="connsiteY0" fmla="*/ 2685812 h 2685812"/>
                <a:gd name="connsiteX1" fmla="*/ 1790690 w 3571168"/>
                <a:gd name="connsiteY1" fmla="*/ 467 h 2685812"/>
                <a:gd name="connsiteX2" fmla="*/ 3571168 w 3571168"/>
                <a:gd name="connsiteY2" fmla="*/ 2647414 h 2685812"/>
                <a:gd name="connsiteX0" fmla="*/ 0 w 3571168"/>
                <a:gd name="connsiteY0" fmla="*/ 2716263 h 2716263"/>
                <a:gd name="connsiteX1" fmla="*/ 1790690 w 3571168"/>
                <a:gd name="connsiteY1" fmla="*/ 30918 h 2716263"/>
                <a:gd name="connsiteX2" fmla="*/ 3571168 w 3571168"/>
                <a:gd name="connsiteY2" fmla="*/ 2677865 h 2716263"/>
                <a:gd name="connsiteX0" fmla="*/ 0 w 3571168"/>
                <a:gd name="connsiteY0" fmla="*/ 2691879 h 2691879"/>
                <a:gd name="connsiteX1" fmla="*/ 1790690 w 3571168"/>
                <a:gd name="connsiteY1" fmla="*/ 6534 h 2691879"/>
                <a:gd name="connsiteX2" fmla="*/ 3571168 w 3571168"/>
                <a:gd name="connsiteY2" fmla="*/ 2653481 h 2691879"/>
                <a:gd name="connsiteX0" fmla="*/ 0 w 3571168"/>
                <a:gd name="connsiteY0" fmla="*/ 2686354 h 2686354"/>
                <a:gd name="connsiteX1" fmla="*/ 1790690 w 3571168"/>
                <a:gd name="connsiteY1" fmla="*/ 1009 h 2686354"/>
                <a:gd name="connsiteX2" fmla="*/ 3571168 w 3571168"/>
                <a:gd name="connsiteY2" fmla="*/ 2647956 h 2686354"/>
                <a:gd name="connsiteX0" fmla="*/ 0 w 3571168"/>
                <a:gd name="connsiteY0" fmla="*/ 2686354 h 2686354"/>
                <a:gd name="connsiteX1" fmla="*/ 1790690 w 3571168"/>
                <a:gd name="connsiteY1" fmla="*/ 1009 h 2686354"/>
                <a:gd name="connsiteX2" fmla="*/ 3571168 w 3571168"/>
                <a:gd name="connsiteY2" fmla="*/ 2647956 h 2686354"/>
                <a:gd name="connsiteX0" fmla="*/ 0 w 3508611"/>
                <a:gd name="connsiteY0" fmla="*/ 2616190 h 2650613"/>
                <a:gd name="connsiteX1" fmla="*/ 1728133 w 3508611"/>
                <a:gd name="connsiteY1" fmla="*/ 1009 h 2650613"/>
                <a:gd name="connsiteX2" fmla="*/ 3508611 w 3508611"/>
                <a:gd name="connsiteY2" fmla="*/ 2647956 h 2650613"/>
              </a:gdLst>
              <a:ahLst/>
              <a:cxnLst>
                <a:cxn ang="0">
                  <a:pos x="connsiteX0" y="connsiteY0"/>
                </a:cxn>
                <a:cxn ang="0">
                  <a:pos x="connsiteX1" y="connsiteY1"/>
                </a:cxn>
                <a:cxn ang="0">
                  <a:pos x="connsiteX2" y="connsiteY2"/>
                </a:cxn>
              </a:cxnLst>
              <a:rect l="l" t="t" r="r" b="b"/>
              <a:pathLst>
                <a:path w="3508611" h="2650613">
                  <a:moveTo>
                    <a:pt x="0" y="2616190"/>
                  </a:moveTo>
                  <a:cubicBezTo>
                    <a:pt x="1600064" y="2091455"/>
                    <a:pt x="683028" y="62910"/>
                    <a:pt x="1728133" y="1009"/>
                  </a:cubicBezTo>
                  <a:cubicBezTo>
                    <a:pt x="2773238" y="-60892"/>
                    <a:pt x="2828156" y="2748925"/>
                    <a:pt x="3508611" y="2647956"/>
                  </a:cubicBezTo>
                </a:path>
              </a:pathLst>
            </a:custGeom>
            <a:solidFill>
              <a:schemeClr val="accent2">
                <a:lumMod val="75000"/>
                <a:alpha val="46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0FB9CA-8DCF-4F7C-B918-8AF1AD0B2A1B}"/>
                </a:ext>
              </a:extLst>
            </p:cNvPr>
            <p:cNvSpPr/>
            <p:nvPr/>
          </p:nvSpPr>
          <p:spPr>
            <a:xfrm>
              <a:off x="1345151" y="1499447"/>
              <a:ext cx="1750928" cy="962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Trade Gothic LT Std" panose="020B0503020502020204" pitchFamily="34" charset="0"/>
                </a:rPr>
                <a:t>Government-</a:t>
              </a:r>
              <a:br>
                <a:rPr lang="en-US" sz="2000" dirty="0">
                  <a:solidFill>
                    <a:schemeClr val="bg1"/>
                  </a:solidFill>
                  <a:latin typeface="Trade Gothic LT Std" panose="020B0503020502020204" pitchFamily="34" charset="0"/>
                </a:rPr>
              </a:br>
              <a:r>
                <a:rPr lang="en-US" sz="2000" dirty="0">
                  <a:solidFill>
                    <a:schemeClr val="bg1"/>
                  </a:solidFill>
                  <a:latin typeface="Trade Gothic LT Std" panose="020B0503020502020204" pitchFamily="34" charset="0"/>
                </a:rPr>
                <a:t>Funded</a:t>
              </a:r>
              <a:br>
                <a:rPr lang="en-US" sz="2000" dirty="0">
                  <a:solidFill>
                    <a:schemeClr val="bg1"/>
                  </a:solidFill>
                  <a:latin typeface="Trade Gothic LT Std" panose="020B0503020502020204" pitchFamily="34" charset="0"/>
                </a:rPr>
              </a:br>
              <a:r>
                <a:rPr lang="en-US" sz="2000" dirty="0">
                  <a:solidFill>
                    <a:schemeClr val="bg1"/>
                  </a:solidFill>
                  <a:latin typeface="Trade Gothic LT Std" panose="020B0503020502020204" pitchFamily="34" charset="0"/>
                </a:rPr>
                <a:t>Academic and Lab Research</a:t>
              </a:r>
            </a:p>
          </p:txBody>
        </p:sp>
        <p:sp>
          <p:nvSpPr>
            <p:cNvPr id="9" name="Rectangle 8">
              <a:extLst>
                <a:ext uri="{FF2B5EF4-FFF2-40B4-BE49-F238E27FC236}">
                  <a16:creationId xmlns:a16="http://schemas.microsoft.com/office/drawing/2014/main" id="{F5F45056-43F2-4899-A237-3B441D265261}"/>
                </a:ext>
              </a:extLst>
            </p:cNvPr>
            <p:cNvSpPr/>
            <p:nvPr/>
          </p:nvSpPr>
          <p:spPr>
            <a:xfrm>
              <a:off x="8546867" y="1190712"/>
              <a:ext cx="2272612" cy="1076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Trade Gothic LT Std" panose="020B0503020502020204" pitchFamily="34" charset="0"/>
                </a:rPr>
                <a:t>Private-Sector</a:t>
              </a:r>
            </a:p>
            <a:p>
              <a:pPr algn="ctr"/>
              <a:r>
                <a:rPr lang="en-US" sz="2000" dirty="0">
                  <a:solidFill>
                    <a:schemeClr val="bg1"/>
                  </a:solidFill>
                  <a:latin typeface="Trade Gothic LT Std" panose="020B0503020502020204" pitchFamily="34" charset="0"/>
                </a:rPr>
                <a:t>Investment</a:t>
              </a:r>
            </a:p>
            <a:p>
              <a:pPr algn="ctr"/>
              <a:r>
                <a:rPr lang="en-US" sz="2000" dirty="0">
                  <a:solidFill>
                    <a:schemeClr val="bg1"/>
                  </a:solidFill>
                  <a:latin typeface="Trade Gothic LT Std" panose="020B0503020502020204" pitchFamily="34" charset="0"/>
                </a:rPr>
                <a:t>and Activities</a:t>
              </a:r>
            </a:p>
          </p:txBody>
        </p:sp>
        <p:grpSp>
          <p:nvGrpSpPr>
            <p:cNvPr id="10" name="Group 9">
              <a:extLst>
                <a:ext uri="{FF2B5EF4-FFF2-40B4-BE49-F238E27FC236}">
                  <a16:creationId xmlns:a16="http://schemas.microsoft.com/office/drawing/2014/main" id="{75C95866-5192-4A45-89A7-9265A2A24755}"/>
                </a:ext>
              </a:extLst>
            </p:cNvPr>
            <p:cNvGrpSpPr/>
            <p:nvPr/>
          </p:nvGrpSpPr>
          <p:grpSpPr>
            <a:xfrm>
              <a:off x="3653390" y="164184"/>
              <a:ext cx="4732293" cy="2850395"/>
              <a:chOff x="3780390" y="164184"/>
              <a:chExt cx="4732293" cy="2850395"/>
            </a:xfrm>
          </p:grpSpPr>
          <p:sp>
            <p:nvSpPr>
              <p:cNvPr id="19" name="Arrow: Curved Right 18">
                <a:extLst>
                  <a:ext uri="{FF2B5EF4-FFF2-40B4-BE49-F238E27FC236}">
                    <a16:creationId xmlns:a16="http://schemas.microsoft.com/office/drawing/2014/main" id="{22165493-5BC1-469F-BD99-2D5B9E95055D}"/>
                  </a:ext>
                </a:extLst>
              </p:cNvPr>
              <p:cNvSpPr/>
              <p:nvPr/>
            </p:nvSpPr>
            <p:spPr>
              <a:xfrm>
                <a:off x="3839866" y="449476"/>
                <a:ext cx="2272610" cy="2565103"/>
              </a:xfrm>
              <a:prstGeom prst="curvedRightArrow">
                <a:avLst>
                  <a:gd name="adj1" fmla="val 20705"/>
                  <a:gd name="adj2" fmla="val 50000"/>
                  <a:gd name="adj3" fmla="val 25000"/>
                </a:avLst>
              </a:prstGeom>
              <a:gradFill flip="none" rotWithShape="1">
                <a:gsLst>
                  <a:gs pos="0">
                    <a:srgbClr val="4472C4"/>
                  </a:gs>
                  <a:gs pos="30000">
                    <a:srgbClr val="4472C4"/>
                  </a:gs>
                  <a:gs pos="64000">
                    <a:srgbClr val="E4B392"/>
                  </a:gs>
                  <a:gs pos="97000">
                    <a:srgbClr val="C55A11"/>
                  </a:gs>
                </a:gsLst>
                <a:lin ang="5400000" scaled="1"/>
                <a:tileRect/>
              </a:gradFill>
              <a:ln>
                <a:gradFill>
                  <a:gsLst>
                    <a:gs pos="0">
                      <a:srgbClr val="4472C4"/>
                    </a:gs>
                    <a:gs pos="100000">
                      <a:srgbClr val="C55A1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20" name="Group 19">
                <a:extLst>
                  <a:ext uri="{FF2B5EF4-FFF2-40B4-BE49-F238E27FC236}">
                    <a16:creationId xmlns:a16="http://schemas.microsoft.com/office/drawing/2014/main" id="{8DF809B0-D3CA-44FF-9D83-5C98FAAFE4DB}"/>
                  </a:ext>
                </a:extLst>
              </p:cNvPr>
              <p:cNvGrpSpPr/>
              <p:nvPr/>
            </p:nvGrpSpPr>
            <p:grpSpPr>
              <a:xfrm>
                <a:off x="3780390" y="164184"/>
                <a:ext cx="4732293" cy="2565103"/>
                <a:chOff x="3780390" y="164184"/>
                <a:chExt cx="4732293" cy="2565103"/>
              </a:xfrm>
            </p:grpSpPr>
            <p:sp>
              <p:nvSpPr>
                <p:cNvPr id="21" name="Arrow: Curved Right 20">
                  <a:extLst>
                    <a:ext uri="{FF2B5EF4-FFF2-40B4-BE49-F238E27FC236}">
                      <a16:creationId xmlns:a16="http://schemas.microsoft.com/office/drawing/2014/main" id="{B1C44C1C-9BF2-4A4E-8E8A-46B95D077652}"/>
                    </a:ext>
                  </a:extLst>
                </p:cNvPr>
                <p:cNvSpPr/>
                <p:nvPr/>
              </p:nvSpPr>
              <p:spPr>
                <a:xfrm rot="10800000">
                  <a:off x="6119663" y="164184"/>
                  <a:ext cx="2272610" cy="2565103"/>
                </a:xfrm>
                <a:prstGeom prst="curvedRightArrow">
                  <a:avLst>
                    <a:gd name="adj1" fmla="val 20705"/>
                    <a:gd name="adj2" fmla="val 50000"/>
                    <a:gd name="adj3" fmla="val 25000"/>
                  </a:avLst>
                </a:prstGeom>
                <a:gradFill flip="none" rotWithShape="1">
                  <a:gsLst>
                    <a:gs pos="0">
                      <a:srgbClr val="4472C4"/>
                    </a:gs>
                    <a:gs pos="30000">
                      <a:srgbClr val="4472C4"/>
                    </a:gs>
                    <a:gs pos="64000">
                      <a:srgbClr val="E4B392"/>
                    </a:gs>
                    <a:gs pos="97000">
                      <a:srgbClr val="C55A11"/>
                    </a:gs>
                  </a:gsLst>
                  <a:lin ang="5400000" scaled="1"/>
                  <a:tileRect/>
                </a:gradFill>
                <a:ln>
                  <a:gradFill>
                    <a:gsLst>
                      <a:gs pos="0">
                        <a:srgbClr val="4472C4"/>
                      </a:gs>
                      <a:gs pos="100000">
                        <a:srgbClr val="C55A1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Rectangle 21">
                  <a:extLst>
                    <a:ext uri="{FF2B5EF4-FFF2-40B4-BE49-F238E27FC236}">
                      <a16:creationId xmlns:a16="http://schemas.microsoft.com/office/drawing/2014/main" id="{BEFA79E1-3D23-4760-8674-CC6B20C31C74}"/>
                    </a:ext>
                  </a:extLst>
                </p:cNvPr>
                <p:cNvSpPr/>
                <p:nvPr/>
              </p:nvSpPr>
              <p:spPr>
                <a:xfrm>
                  <a:off x="4406917" y="1099558"/>
                  <a:ext cx="3547240" cy="1009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n w="0"/>
                      <a:solidFill>
                        <a:schemeClr val="tx1"/>
                      </a:solidFill>
                      <a:latin typeface="Trade Gothic LT Std" panose="020B0503020502020204" pitchFamily="34" charset="0"/>
                    </a:rPr>
                    <a:t>Collaboration Strategies</a:t>
                  </a:r>
                </a:p>
              </p:txBody>
            </p:sp>
            <p:sp>
              <p:nvSpPr>
                <p:cNvPr id="23" name="Rectangle 22">
                  <a:extLst>
                    <a:ext uri="{FF2B5EF4-FFF2-40B4-BE49-F238E27FC236}">
                      <a16:creationId xmlns:a16="http://schemas.microsoft.com/office/drawing/2014/main" id="{74066E1E-702E-4786-9824-C97A9FEC63EF}"/>
                    </a:ext>
                  </a:extLst>
                </p:cNvPr>
                <p:cNvSpPr/>
                <p:nvPr/>
              </p:nvSpPr>
              <p:spPr>
                <a:xfrm rot="692381">
                  <a:off x="6121961" y="690015"/>
                  <a:ext cx="2090219" cy="352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Trade Gothic LT Std" panose="020B0503020502020204" pitchFamily="34" charset="0"/>
                    </a:rPr>
                    <a:t>Private-Sector Input</a:t>
                  </a:r>
                </a:p>
              </p:txBody>
            </p:sp>
            <p:sp>
              <p:nvSpPr>
                <p:cNvPr id="24" name="Rectangle 23">
                  <a:extLst>
                    <a:ext uri="{FF2B5EF4-FFF2-40B4-BE49-F238E27FC236}">
                      <a16:creationId xmlns:a16="http://schemas.microsoft.com/office/drawing/2014/main" id="{0B3F17E1-58C3-4355-933C-0A4D117692B6}"/>
                    </a:ext>
                  </a:extLst>
                </p:cNvPr>
                <p:cNvSpPr/>
                <p:nvPr/>
              </p:nvSpPr>
              <p:spPr>
                <a:xfrm rot="20700127">
                  <a:off x="3780390" y="695736"/>
                  <a:ext cx="2299241" cy="352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Trade Gothic LT Std" panose="020B0503020502020204" pitchFamily="34" charset="0"/>
                    </a:rPr>
                    <a:t>Research Learnings</a:t>
                  </a:r>
                </a:p>
              </p:txBody>
            </p:sp>
            <p:sp>
              <p:nvSpPr>
                <p:cNvPr id="25" name="Rectangle 24">
                  <a:extLst>
                    <a:ext uri="{FF2B5EF4-FFF2-40B4-BE49-F238E27FC236}">
                      <a16:creationId xmlns:a16="http://schemas.microsoft.com/office/drawing/2014/main" id="{E16DAD0E-A681-4913-9A5A-1AB480EF676C}"/>
                    </a:ext>
                  </a:extLst>
                </p:cNvPr>
                <p:cNvSpPr/>
                <p:nvPr/>
              </p:nvSpPr>
              <p:spPr>
                <a:xfrm rot="20700127">
                  <a:off x="5983518" y="2105360"/>
                  <a:ext cx="2529165" cy="352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Trade Gothic LT Std" panose="020B0503020502020204" pitchFamily="34" charset="0"/>
                    </a:rPr>
                    <a:t>Private-Sector Learnings</a:t>
                  </a:r>
                </a:p>
              </p:txBody>
            </p:sp>
            <p:sp>
              <p:nvSpPr>
                <p:cNvPr id="26" name="Rectangle 25">
                  <a:extLst>
                    <a:ext uri="{FF2B5EF4-FFF2-40B4-BE49-F238E27FC236}">
                      <a16:creationId xmlns:a16="http://schemas.microsoft.com/office/drawing/2014/main" id="{E370FFA3-742C-4809-A307-E0DB06E4663A}"/>
                    </a:ext>
                  </a:extLst>
                </p:cNvPr>
                <p:cNvSpPr/>
                <p:nvPr/>
              </p:nvSpPr>
              <p:spPr>
                <a:xfrm rot="692381">
                  <a:off x="3896000" y="2094052"/>
                  <a:ext cx="2299241" cy="352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Trade Gothic LT Std" panose="020B0503020502020204" pitchFamily="34" charset="0"/>
                    </a:rPr>
                    <a:t>Research Input</a:t>
                  </a:r>
                </a:p>
              </p:txBody>
            </p:sp>
          </p:grpSp>
        </p:grpSp>
        <p:grpSp>
          <p:nvGrpSpPr>
            <p:cNvPr id="11" name="Group 10">
              <a:extLst>
                <a:ext uri="{FF2B5EF4-FFF2-40B4-BE49-F238E27FC236}">
                  <a16:creationId xmlns:a16="http://schemas.microsoft.com/office/drawing/2014/main" id="{9386C6F6-3A44-4158-A68C-07D80BD5D738}"/>
                </a:ext>
              </a:extLst>
            </p:cNvPr>
            <p:cNvGrpSpPr/>
            <p:nvPr/>
          </p:nvGrpSpPr>
          <p:grpSpPr>
            <a:xfrm>
              <a:off x="925681" y="3468815"/>
              <a:ext cx="9808236" cy="577626"/>
              <a:chOff x="925681" y="3468815"/>
              <a:chExt cx="9808236" cy="577626"/>
            </a:xfrm>
          </p:grpSpPr>
          <p:sp>
            <p:nvSpPr>
              <p:cNvPr id="15" name="Rectangle 14">
                <a:extLst>
                  <a:ext uri="{FF2B5EF4-FFF2-40B4-BE49-F238E27FC236}">
                    <a16:creationId xmlns:a16="http://schemas.microsoft.com/office/drawing/2014/main" id="{9C7A65BE-CE4A-4C0D-ABAF-E40EA17C80CC}"/>
                  </a:ext>
                </a:extLst>
              </p:cNvPr>
              <p:cNvSpPr/>
              <p:nvPr/>
            </p:nvSpPr>
            <p:spPr>
              <a:xfrm>
                <a:off x="925681" y="3468815"/>
                <a:ext cx="2380583" cy="570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rade Gothic LT Std" panose="020B0503020502020204" pitchFamily="34" charset="0"/>
                  </a:rPr>
                  <a:t>Invention</a:t>
                </a:r>
              </a:p>
            </p:txBody>
          </p:sp>
          <p:sp>
            <p:nvSpPr>
              <p:cNvPr id="16" name="Rectangle 15">
                <a:extLst>
                  <a:ext uri="{FF2B5EF4-FFF2-40B4-BE49-F238E27FC236}">
                    <a16:creationId xmlns:a16="http://schemas.microsoft.com/office/drawing/2014/main" id="{C6FB2603-60AA-43F1-99DB-8CB0619A7184}"/>
                  </a:ext>
                </a:extLst>
              </p:cNvPr>
              <p:cNvSpPr/>
              <p:nvPr/>
            </p:nvSpPr>
            <p:spPr>
              <a:xfrm>
                <a:off x="3399506" y="3475859"/>
                <a:ext cx="2380583" cy="570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rade Gothic LT Std" panose="020B0503020502020204" pitchFamily="34" charset="0"/>
                  </a:rPr>
                  <a:t>Translation</a:t>
                </a:r>
              </a:p>
            </p:txBody>
          </p:sp>
          <p:sp>
            <p:nvSpPr>
              <p:cNvPr id="17" name="Rectangle 16">
                <a:extLst>
                  <a:ext uri="{FF2B5EF4-FFF2-40B4-BE49-F238E27FC236}">
                    <a16:creationId xmlns:a16="http://schemas.microsoft.com/office/drawing/2014/main" id="{A491A3C5-C541-4F5C-8A68-5FCD51FC8180}"/>
                  </a:ext>
                </a:extLst>
              </p:cNvPr>
              <p:cNvSpPr/>
              <p:nvPr/>
            </p:nvSpPr>
            <p:spPr>
              <a:xfrm>
                <a:off x="5879509" y="3468815"/>
                <a:ext cx="2380583" cy="570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rade Gothic LT Std" panose="020B0503020502020204" pitchFamily="34" charset="0"/>
                  </a:rPr>
                  <a:t>Adoption</a:t>
                </a:r>
              </a:p>
            </p:txBody>
          </p:sp>
          <p:sp>
            <p:nvSpPr>
              <p:cNvPr id="18" name="Rectangle 17">
                <a:extLst>
                  <a:ext uri="{FF2B5EF4-FFF2-40B4-BE49-F238E27FC236}">
                    <a16:creationId xmlns:a16="http://schemas.microsoft.com/office/drawing/2014/main" id="{D925400F-C23A-4789-A626-8281620EF0C1}"/>
                  </a:ext>
                </a:extLst>
              </p:cNvPr>
              <p:cNvSpPr/>
              <p:nvPr/>
            </p:nvSpPr>
            <p:spPr>
              <a:xfrm>
                <a:off x="8353334" y="3475859"/>
                <a:ext cx="2380583" cy="570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Trade Gothic LT Std" panose="020B0503020502020204" pitchFamily="34" charset="0"/>
                  </a:rPr>
                  <a:t>Diffusion</a:t>
                </a:r>
              </a:p>
            </p:txBody>
          </p:sp>
        </p:grpSp>
        <p:cxnSp>
          <p:nvCxnSpPr>
            <p:cNvPr id="12" name="Straight Arrow Connector 11">
              <a:extLst>
                <a:ext uri="{FF2B5EF4-FFF2-40B4-BE49-F238E27FC236}">
                  <a16:creationId xmlns:a16="http://schemas.microsoft.com/office/drawing/2014/main" id="{E2C209D5-2854-454E-8F04-7E4D86BFBD7E}"/>
                </a:ext>
              </a:extLst>
            </p:cNvPr>
            <p:cNvCxnSpPr/>
            <p:nvPr/>
          </p:nvCxnSpPr>
          <p:spPr>
            <a:xfrm flipV="1">
              <a:off x="475206" y="286161"/>
              <a:ext cx="0" cy="30588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57750824-5D80-4014-A346-705C49AF4A3A}"/>
                </a:ext>
              </a:extLst>
            </p:cNvPr>
            <p:cNvSpPr/>
            <p:nvPr/>
          </p:nvSpPr>
          <p:spPr>
            <a:xfrm>
              <a:off x="3572611" y="4241682"/>
              <a:ext cx="4639083" cy="570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rade Gothic LT Std" panose="020B0503020502020204" pitchFamily="34" charset="0"/>
                </a:rPr>
                <a:t>Process of Technological Innovation</a:t>
              </a:r>
            </a:p>
          </p:txBody>
        </p:sp>
        <p:sp>
          <p:nvSpPr>
            <p:cNvPr id="14" name="Rectangle 13">
              <a:extLst>
                <a:ext uri="{FF2B5EF4-FFF2-40B4-BE49-F238E27FC236}">
                  <a16:creationId xmlns:a16="http://schemas.microsoft.com/office/drawing/2014/main" id="{B65A2345-7FE4-4F5B-BC4C-B7A9C403F9FE}"/>
                </a:ext>
              </a:extLst>
            </p:cNvPr>
            <p:cNvSpPr/>
            <p:nvPr/>
          </p:nvSpPr>
          <p:spPr>
            <a:xfrm rot="16200000">
              <a:off x="-813706" y="1828264"/>
              <a:ext cx="1967424" cy="3897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Trade Gothic LT Std" panose="020B0503020502020204" pitchFamily="34" charset="0"/>
                </a:rPr>
                <a:t>Resources</a:t>
              </a:r>
            </a:p>
          </p:txBody>
        </p:sp>
      </p:grpSp>
      <p:sp>
        <p:nvSpPr>
          <p:cNvPr id="27" name="Title 1">
            <a:extLst>
              <a:ext uri="{FF2B5EF4-FFF2-40B4-BE49-F238E27FC236}">
                <a16:creationId xmlns:a16="http://schemas.microsoft.com/office/drawing/2014/main" id="{28E33EE2-E76F-40A4-AC2F-ABE7F546D604}"/>
              </a:ext>
            </a:extLst>
          </p:cNvPr>
          <p:cNvSpPr>
            <a:spLocks noGrp="1"/>
          </p:cNvSpPr>
          <p:nvPr>
            <p:ph type="title"/>
          </p:nvPr>
        </p:nvSpPr>
        <p:spPr>
          <a:xfrm>
            <a:off x="902208" y="304800"/>
            <a:ext cx="10476992" cy="914400"/>
          </a:xfrm>
        </p:spPr>
        <p:txBody>
          <a:bodyPr/>
          <a:lstStyle/>
          <a:p>
            <a:r>
              <a:rPr lang="en-US" dirty="0"/>
              <a:t>Core Concept: Catalyze Collaboration</a:t>
            </a:r>
          </a:p>
        </p:txBody>
      </p:sp>
      <p:sp>
        <p:nvSpPr>
          <p:cNvPr id="2" name="Slide Number Placeholder 1">
            <a:extLst>
              <a:ext uri="{FF2B5EF4-FFF2-40B4-BE49-F238E27FC236}">
                <a16:creationId xmlns:a16="http://schemas.microsoft.com/office/drawing/2014/main" id="{76897E2E-D2A1-4C7D-85C6-93746EC2E8A3}"/>
              </a:ext>
            </a:extLst>
          </p:cNvPr>
          <p:cNvSpPr>
            <a:spLocks noGrp="1"/>
          </p:cNvSpPr>
          <p:nvPr>
            <p:ph type="sldNum" sz="quarter" idx="12"/>
          </p:nvPr>
        </p:nvSpPr>
        <p:spPr/>
        <p:txBody>
          <a:bodyPr/>
          <a:lstStyle/>
          <a:p>
            <a:fld id="{B210F02F-3F4F-4BF0-9905-39922DDC03F6}" type="slidenum">
              <a:rPr lang="en-US" smtClean="0"/>
              <a:pPr/>
              <a:t>14</a:t>
            </a:fld>
            <a:endParaRPr lang="en-US" dirty="0"/>
          </a:p>
        </p:txBody>
      </p:sp>
    </p:spTree>
    <p:extLst>
      <p:ext uri="{BB962C8B-B14F-4D97-AF65-F5344CB8AC3E}">
        <p14:creationId xmlns:p14="http://schemas.microsoft.com/office/powerpoint/2010/main" val="4222832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F5D6-5FAD-41D3-B5BE-A19B530CABC8}"/>
              </a:ext>
            </a:extLst>
          </p:cNvPr>
          <p:cNvSpPr>
            <a:spLocks noGrp="1"/>
          </p:cNvSpPr>
          <p:nvPr>
            <p:ph type="title"/>
          </p:nvPr>
        </p:nvSpPr>
        <p:spPr>
          <a:xfrm>
            <a:off x="812800" y="304800"/>
            <a:ext cx="11379200" cy="914400"/>
          </a:xfrm>
        </p:spPr>
        <p:txBody>
          <a:bodyPr>
            <a:noAutofit/>
          </a:bodyPr>
          <a:lstStyle/>
          <a:p>
            <a:r>
              <a:rPr lang="en-US" sz="3600" dirty="0"/>
              <a:t>Potential Context: National Energy Innovation Challenges</a:t>
            </a:r>
          </a:p>
        </p:txBody>
      </p:sp>
      <p:sp>
        <p:nvSpPr>
          <p:cNvPr id="4" name="Slide Number Placeholder 3">
            <a:extLst>
              <a:ext uri="{FF2B5EF4-FFF2-40B4-BE49-F238E27FC236}">
                <a16:creationId xmlns:a16="http://schemas.microsoft.com/office/drawing/2014/main" id="{0B1CA17F-F4C9-4A08-9D3F-4210477D13F3}"/>
              </a:ext>
            </a:extLst>
          </p:cNvPr>
          <p:cNvSpPr>
            <a:spLocks noGrp="1"/>
          </p:cNvSpPr>
          <p:nvPr>
            <p:ph type="sldNum" sz="quarter" idx="12"/>
          </p:nvPr>
        </p:nvSpPr>
        <p:spPr/>
        <p:txBody>
          <a:bodyPr/>
          <a:lstStyle/>
          <a:p>
            <a:fld id="{B210F02F-3F4F-4BF0-9905-39922DDC03F6}" type="slidenum">
              <a:rPr lang="en-US" sz="1000" smtClean="0"/>
              <a:pPr/>
              <a:t>15</a:t>
            </a:fld>
            <a:endParaRPr lang="en-US" sz="1000" dirty="0"/>
          </a:p>
        </p:txBody>
      </p:sp>
      <p:pic>
        <p:nvPicPr>
          <p:cNvPr id="9" name="Picture 8">
            <a:extLst>
              <a:ext uri="{FF2B5EF4-FFF2-40B4-BE49-F238E27FC236}">
                <a16:creationId xmlns:a16="http://schemas.microsoft.com/office/drawing/2014/main" id="{C06B4B64-8EDD-4CC2-9E12-49379F4941D5}"/>
              </a:ext>
            </a:extLst>
          </p:cNvPr>
          <p:cNvPicPr>
            <a:picLocks noChangeAspect="1"/>
          </p:cNvPicPr>
          <p:nvPr/>
        </p:nvPicPr>
        <p:blipFill>
          <a:blip r:embed="rId3"/>
          <a:stretch>
            <a:fillRect/>
          </a:stretch>
        </p:blipFill>
        <p:spPr>
          <a:xfrm>
            <a:off x="1828800" y="1371600"/>
            <a:ext cx="7972425" cy="4638926"/>
          </a:xfrm>
          <a:prstGeom prst="rect">
            <a:avLst/>
          </a:prstGeom>
        </p:spPr>
      </p:pic>
      <p:sp>
        <p:nvSpPr>
          <p:cNvPr id="11" name="TextBox 10">
            <a:extLst>
              <a:ext uri="{FF2B5EF4-FFF2-40B4-BE49-F238E27FC236}">
                <a16:creationId xmlns:a16="http://schemas.microsoft.com/office/drawing/2014/main" id="{0548471F-2FB6-4193-8C17-6EB8AEC39917}"/>
              </a:ext>
            </a:extLst>
          </p:cNvPr>
          <p:cNvSpPr txBox="1"/>
          <p:nvPr/>
        </p:nvSpPr>
        <p:spPr>
          <a:xfrm>
            <a:off x="9372600" y="1600200"/>
            <a:ext cx="2514600" cy="246221"/>
          </a:xfrm>
          <a:prstGeom prst="rect">
            <a:avLst/>
          </a:prstGeom>
          <a:noFill/>
        </p:spPr>
        <p:txBody>
          <a:bodyPr wrap="square" rtlCol="0">
            <a:spAutoFit/>
          </a:bodyPr>
          <a:lstStyle/>
          <a:p>
            <a:r>
              <a:rPr lang="en-US" sz="1000" b="1" dirty="0"/>
              <a:t>Example: Decarbonizing Maritime Shipping</a:t>
            </a:r>
          </a:p>
        </p:txBody>
      </p:sp>
      <p:sp>
        <p:nvSpPr>
          <p:cNvPr id="12" name="TextBox 11">
            <a:extLst>
              <a:ext uri="{FF2B5EF4-FFF2-40B4-BE49-F238E27FC236}">
                <a16:creationId xmlns:a16="http://schemas.microsoft.com/office/drawing/2014/main" id="{FA3E6C62-4E82-4CEA-9F71-CA5BA4D0E6F7}"/>
              </a:ext>
            </a:extLst>
          </p:cNvPr>
          <p:cNvSpPr txBox="1"/>
          <p:nvPr/>
        </p:nvSpPr>
        <p:spPr>
          <a:xfrm>
            <a:off x="812800" y="6382512"/>
            <a:ext cx="6350000" cy="246221"/>
          </a:xfrm>
          <a:prstGeom prst="rect">
            <a:avLst/>
          </a:prstGeom>
          <a:noFill/>
        </p:spPr>
        <p:txBody>
          <a:bodyPr wrap="square" rtlCol="0">
            <a:spAutoFit/>
          </a:bodyPr>
          <a:lstStyle/>
          <a:p>
            <a:r>
              <a:rPr lang="en-US" sz="1000" dirty="0"/>
              <a:t>Source:  https://maritime-executive.com/editorials/the-three-maritime-value-chains-decarbonization-playbook-part-2</a:t>
            </a:r>
          </a:p>
        </p:txBody>
      </p:sp>
    </p:spTree>
    <p:extLst>
      <p:ext uri="{BB962C8B-B14F-4D97-AF65-F5344CB8AC3E}">
        <p14:creationId xmlns:p14="http://schemas.microsoft.com/office/powerpoint/2010/main" val="4080417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3F5D6-5FAD-41D3-B5BE-A19B530CABC8}"/>
              </a:ext>
            </a:extLst>
          </p:cNvPr>
          <p:cNvSpPr>
            <a:spLocks noGrp="1"/>
          </p:cNvSpPr>
          <p:nvPr>
            <p:ph type="title"/>
          </p:nvPr>
        </p:nvSpPr>
        <p:spPr>
          <a:xfrm>
            <a:off x="812800" y="304800"/>
            <a:ext cx="11379200" cy="914400"/>
          </a:xfrm>
        </p:spPr>
        <p:txBody>
          <a:bodyPr>
            <a:noAutofit/>
          </a:bodyPr>
          <a:lstStyle/>
          <a:p>
            <a:r>
              <a:rPr lang="en-US" dirty="0"/>
              <a:t>Potential Context: Regional Energy Innovation Ecosystems</a:t>
            </a:r>
          </a:p>
        </p:txBody>
      </p:sp>
      <p:sp>
        <p:nvSpPr>
          <p:cNvPr id="4" name="Slide Number Placeholder 3">
            <a:extLst>
              <a:ext uri="{FF2B5EF4-FFF2-40B4-BE49-F238E27FC236}">
                <a16:creationId xmlns:a16="http://schemas.microsoft.com/office/drawing/2014/main" id="{0B1CA17F-F4C9-4A08-9D3F-4210477D13F3}"/>
              </a:ext>
            </a:extLst>
          </p:cNvPr>
          <p:cNvSpPr>
            <a:spLocks noGrp="1"/>
          </p:cNvSpPr>
          <p:nvPr>
            <p:ph type="sldNum" sz="quarter" idx="12"/>
          </p:nvPr>
        </p:nvSpPr>
        <p:spPr/>
        <p:txBody>
          <a:bodyPr/>
          <a:lstStyle/>
          <a:p>
            <a:fld id="{B210F02F-3F4F-4BF0-9905-39922DDC03F6}" type="slidenum">
              <a:rPr lang="en-US" smtClean="0"/>
              <a:pPr/>
              <a:t>16</a:t>
            </a:fld>
            <a:endParaRPr lang="en-US" dirty="0"/>
          </a:p>
        </p:txBody>
      </p:sp>
      <p:pic>
        <p:nvPicPr>
          <p:cNvPr id="6" name="Picture 2" descr="Related image">
            <a:extLst>
              <a:ext uri="{FF2B5EF4-FFF2-40B4-BE49-F238E27FC236}">
                <a16:creationId xmlns:a16="http://schemas.microsoft.com/office/drawing/2014/main" id="{84E830C6-54E8-4892-962E-09BF83BEBF8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686800" y="2057400"/>
            <a:ext cx="3124200" cy="3276600"/>
          </a:xfrm>
          <a:prstGeom prst="rect">
            <a:avLst/>
          </a:prstGeom>
          <a:noFill/>
          <a:extLst>
            <a:ext uri="{909E8E84-426E-40DD-AFC4-6F175D3DCCD1}">
              <a14:hiddenFill xmlns:a14="http://schemas.microsoft.com/office/drawing/2010/main">
                <a:solidFill>
                  <a:srgbClr val="FFFFFF"/>
                </a:solidFill>
              </a14:hiddenFill>
            </a:ext>
          </a:extLst>
        </p:spPr>
      </p:pic>
      <p:sp>
        <p:nvSpPr>
          <p:cNvPr id="7" name="ee4pFootnotes">
            <a:extLst>
              <a:ext uri="{FF2B5EF4-FFF2-40B4-BE49-F238E27FC236}">
                <a16:creationId xmlns:a16="http://schemas.microsoft.com/office/drawing/2014/main" id="{1114A8BF-7F7B-458E-BAD7-EDBA0E5C91E6}"/>
              </a:ext>
            </a:extLst>
          </p:cNvPr>
          <p:cNvSpPr>
            <a:spLocks noChangeArrowheads="1"/>
          </p:cNvSpPr>
          <p:nvPr/>
        </p:nvSpPr>
        <p:spPr bwMode="auto">
          <a:xfrm>
            <a:off x="812800" y="6248400"/>
            <a:ext cx="6456601"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latin typeface="Trebuchet MS" panose="020B0603020202020204" pitchFamily="34" charset="0"/>
                <a:cs typeface="Arial" pitchFamily="34" charset="0"/>
              </a:rPr>
              <a:t>Source: Brookings-Battelle Clean Economy Database</a:t>
            </a:r>
            <a:br>
              <a:rPr lang="en-US" sz="1000" dirty="0">
                <a:latin typeface="Trebuchet MS" panose="020B0603020202020204" pitchFamily="34" charset="0"/>
                <a:cs typeface="Arial" pitchFamily="34" charset="0"/>
              </a:rPr>
            </a:br>
            <a:r>
              <a:rPr lang="en-US" sz="1000" dirty="0">
                <a:latin typeface="Trebuchet MS" panose="020B0603020202020204" pitchFamily="34" charset="0"/>
                <a:cs typeface="Arial" pitchFamily="34" charset="0"/>
              </a:rPr>
              <a:t>An establishment in a given segment is defined to be in a cluster if other establishments in the same county comprised at least one percent of all U.S. employment for the given segment. </a:t>
            </a:r>
            <a:endParaRPr lang="en-US" sz="1000" dirty="0"/>
          </a:p>
        </p:txBody>
      </p:sp>
      <p:pic>
        <p:nvPicPr>
          <p:cNvPr id="8" name="Picture 7">
            <a:extLst>
              <a:ext uri="{FF2B5EF4-FFF2-40B4-BE49-F238E27FC236}">
                <a16:creationId xmlns:a16="http://schemas.microsoft.com/office/drawing/2014/main" id="{827046DB-40C8-482D-85A8-4D689D136977}"/>
              </a:ext>
            </a:extLst>
          </p:cNvPr>
          <p:cNvPicPr>
            <a:picLocks noChangeAspect="1"/>
          </p:cNvPicPr>
          <p:nvPr/>
        </p:nvPicPr>
        <p:blipFill>
          <a:blip r:embed="rId4">
            <a:duotone>
              <a:schemeClr val="accent1">
                <a:shade val="45000"/>
                <a:satMod val="135000"/>
              </a:schemeClr>
              <a:prstClr val="white"/>
            </a:duotone>
          </a:blip>
          <a:stretch>
            <a:fillRect/>
          </a:stretch>
        </p:blipFill>
        <p:spPr>
          <a:xfrm>
            <a:off x="207100" y="1362727"/>
            <a:ext cx="8327300" cy="4504673"/>
          </a:xfrm>
          <a:prstGeom prst="rect">
            <a:avLst/>
          </a:prstGeom>
        </p:spPr>
      </p:pic>
    </p:spTree>
    <p:extLst>
      <p:ext uri="{BB962C8B-B14F-4D97-AF65-F5344CB8AC3E}">
        <p14:creationId xmlns:p14="http://schemas.microsoft.com/office/powerpoint/2010/main" val="176265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FCD9-8527-43E6-A6EC-D4EF84AF6784}"/>
              </a:ext>
            </a:extLst>
          </p:cNvPr>
          <p:cNvSpPr>
            <a:spLocks noGrp="1"/>
          </p:cNvSpPr>
          <p:nvPr>
            <p:ph type="title"/>
          </p:nvPr>
        </p:nvSpPr>
        <p:spPr/>
        <p:txBody>
          <a:bodyPr/>
          <a:lstStyle/>
          <a:p>
            <a:r>
              <a:rPr lang="en-US" dirty="0"/>
              <a:t>Some Endorsements and Actions on DOE Foundation</a:t>
            </a:r>
          </a:p>
        </p:txBody>
      </p:sp>
      <p:sp>
        <p:nvSpPr>
          <p:cNvPr id="3" name="Content Placeholder 2">
            <a:extLst>
              <a:ext uri="{FF2B5EF4-FFF2-40B4-BE49-F238E27FC236}">
                <a16:creationId xmlns:a16="http://schemas.microsoft.com/office/drawing/2014/main" id="{2D5F686E-7630-4CE7-B52B-E2B99EF1A782}"/>
              </a:ext>
            </a:extLst>
          </p:cNvPr>
          <p:cNvSpPr>
            <a:spLocks noGrp="1"/>
          </p:cNvSpPr>
          <p:nvPr>
            <p:ph idx="1"/>
          </p:nvPr>
        </p:nvSpPr>
        <p:spPr>
          <a:xfrm>
            <a:off x="812800" y="1447800"/>
            <a:ext cx="10998200" cy="4800600"/>
          </a:xfrm>
        </p:spPr>
        <p:txBody>
          <a:bodyPr>
            <a:normAutofit fontScale="77500" lnSpcReduction="20000"/>
          </a:bodyPr>
          <a:lstStyle/>
          <a:p>
            <a:r>
              <a:rPr lang="en-US" dirty="0"/>
              <a:t>House Select Committee on the Climate Crisis Report</a:t>
            </a:r>
          </a:p>
          <a:p>
            <a:pPr lvl="1"/>
            <a:r>
              <a:rPr lang="en-US" dirty="0"/>
              <a:t>“Congress should establish a DOE foundation to coordinate public-private philanthropic partnerships and fund clean energy innovation and commercialization.”</a:t>
            </a:r>
          </a:p>
          <a:p>
            <a:r>
              <a:rPr lang="en-US" dirty="0"/>
              <a:t>Bipartisan Policy Center/American Energy Innovation Council</a:t>
            </a:r>
          </a:p>
          <a:p>
            <a:r>
              <a:rPr lang="en-US" dirty="0"/>
              <a:t>National Academy of Public Administration study, recommended the creation of the DOE Foundation</a:t>
            </a:r>
          </a:p>
          <a:p>
            <a:r>
              <a:rPr lang="en-US" dirty="0"/>
              <a:t>Confluence Philanthropy</a:t>
            </a:r>
          </a:p>
          <a:p>
            <a:pPr lvl="1"/>
            <a:r>
              <a:rPr lang="en-US" dirty="0"/>
              <a:t>"Confluence Philanthropy has been closing following the development of the Foundation for Energy Security and Innovation and whole-heartedly endorses it...to accelerate the commercialization of energy technologies.”</a:t>
            </a:r>
          </a:p>
          <a:p>
            <a:r>
              <a:rPr lang="en-US" dirty="0"/>
              <a:t>Support letters to Congress and the White House with 80+ organizations (and growing)</a:t>
            </a:r>
          </a:p>
          <a:p>
            <a:endParaRPr lang="en-US" dirty="0"/>
          </a:p>
        </p:txBody>
      </p:sp>
      <p:sp>
        <p:nvSpPr>
          <p:cNvPr id="4" name="Slide Number Placeholder 3">
            <a:extLst>
              <a:ext uri="{FF2B5EF4-FFF2-40B4-BE49-F238E27FC236}">
                <a16:creationId xmlns:a16="http://schemas.microsoft.com/office/drawing/2014/main" id="{9F0AB6DF-7DF8-41A8-93CC-8877DFCB46D7}"/>
              </a:ext>
            </a:extLst>
          </p:cNvPr>
          <p:cNvSpPr>
            <a:spLocks noGrp="1"/>
          </p:cNvSpPr>
          <p:nvPr>
            <p:ph type="sldNum" sz="quarter" idx="12"/>
          </p:nvPr>
        </p:nvSpPr>
        <p:spPr/>
        <p:txBody>
          <a:bodyPr/>
          <a:lstStyle/>
          <a:p>
            <a:fld id="{B210F02F-3F4F-4BF0-9905-39922DDC03F6}" type="slidenum">
              <a:rPr lang="en-US" smtClean="0"/>
              <a:pPr/>
              <a:t>17</a:t>
            </a:fld>
            <a:endParaRPr lang="en-US" dirty="0"/>
          </a:p>
        </p:txBody>
      </p:sp>
    </p:spTree>
    <p:extLst>
      <p:ext uri="{BB962C8B-B14F-4D97-AF65-F5344CB8AC3E}">
        <p14:creationId xmlns:p14="http://schemas.microsoft.com/office/powerpoint/2010/main" val="4284007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0363-5D42-409F-9C5F-8386AD3F7334}"/>
              </a:ext>
            </a:extLst>
          </p:cNvPr>
          <p:cNvSpPr>
            <a:spLocks noGrp="1"/>
          </p:cNvSpPr>
          <p:nvPr>
            <p:ph type="title"/>
          </p:nvPr>
        </p:nvSpPr>
        <p:spPr/>
        <p:txBody>
          <a:bodyPr>
            <a:normAutofit/>
          </a:bodyPr>
          <a:lstStyle/>
          <a:p>
            <a:r>
              <a:rPr lang="en-US" dirty="0"/>
              <a:t>Major Congressional Actions on a DOE Foundation</a:t>
            </a:r>
          </a:p>
        </p:txBody>
      </p:sp>
      <p:sp>
        <p:nvSpPr>
          <p:cNvPr id="3" name="Content Placeholder 2">
            <a:extLst>
              <a:ext uri="{FF2B5EF4-FFF2-40B4-BE49-F238E27FC236}">
                <a16:creationId xmlns:a16="http://schemas.microsoft.com/office/drawing/2014/main" id="{E6DD679A-0154-465D-B496-ECD4F2B6FC09}"/>
              </a:ext>
            </a:extLst>
          </p:cNvPr>
          <p:cNvSpPr>
            <a:spLocks noGrp="1"/>
          </p:cNvSpPr>
          <p:nvPr>
            <p:ph idx="1"/>
          </p:nvPr>
        </p:nvSpPr>
        <p:spPr/>
        <p:txBody>
          <a:bodyPr>
            <a:noAutofit/>
          </a:bodyPr>
          <a:lstStyle/>
          <a:p>
            <a:r>
              <a:rPr lang="en-US" sz="2000" dirty="0"/>
              <a:t>2017: bipartisan, bicameral bills introduced</a:t>
            </a:r>
          </a:p>
          <a:p>
            <a:r>
              <a:rPr lang="en-US" sz="2000" dirty="0"/>
              <a:t>2019: appropriations request for NAPA to conduct a study on a DOE Foundation</a:t>
            </a:r>
          </a:p>
          <a:p>
            <a:r>
              <a:rPr lang="en-US" sz="2000" dirty="0"/>
              <a:t>2020: House Science Committee hearing, House passed authorization</a:t>
            </a:r>
          </a:p>
          <a:p>
            <a:r>
              <a:rPr lang="en-US" sz="2000" dirty="0"/>
              <a:t>2021:  Senate passed authorization (83-14 vote).</a:t>
            </a:r>
          </a:p>
          <a:p>
            <a:r>
              <a:rPr lang="en-US" sz="2000" dirty="0"/>
              <a:t>January 2022: House passed authorization again.</a:t>
            </a:r>
          </a:p>
          <a:p>
            <a:r>
              <a:rPr lang="en-US" sz="2000" dirty="0"/>
              <a:t>July 2022: Bipartisan Partnerships for Energy Security and Innovation Act incorporated into CHIPS Plus Science bill… </a:t>
            </a:r>
          </a:p>
          <a:p>
            <a:pPr marL="0" indent="0">
              <a:buNone/>
            </a:pPr>
            <a:r>
              <a:rPr lang="en-US" sz="2000" dirty="0"/>
              <a:t>					</a:t>
            </a:r>
            <a:r>
              <a:rPr lang="en-US" b="1" dirty="0">
                <a:solidFill>
                  <a:srgbClr val="FF0000"/>
                </a:solidFill>
              </a:rPr>
              <a:t>…..and is now law!</a:t>
            </a:r>
          </a:p>
          <a:p>
            <a:endParaRPr lang="en-US" sz="2000" dirty="0"/>
          </a:p>
        </p:txBody>
      </p:sp>
      <p:sp>
        <p:nvSpPr>
          <p:cNvPr id="4" name="Slide Number Placeholder 3">
            <a:extLst>
              <a:ext uri="{FF2B5EF4-FFF2-40B4-BE49-F238E27FC236}">
                <a16:creationId xmlns:a16="http://schemas.microsoft.com/office/drawing/2014/main" id="{585CF13C-49F4-46A0-865B-81EDE13F382A}"/>
              </a:ext>
            </a:extLst>
          </p:cNvPr>
          <p:cNvSpPr>
            <a:spLocks noGrp="1"/>
          </p:cNvSpPr>
          <p:nvPr>
            <p:ph type="sldNum" sz="quarter" idx="12"/>
          </p:nvPr>
        </p:nvSpPr>
        <p:spPr/>
        <p:txBody>
          <a:bodyPr/>
          <a:lstStyle/>
          <a:p>
            <a:fld id="{B210F02F-3F4F-4BF0-9905-39922DDC03F6}" type="slidenum">
              <a:rPr lang="en-US" smtClean="0"/>
              <a:pPr/>
              <a:t>18</a:t>
            </a:fld>
            <a:endParaRPr lang="en-US" dirty="0"/>
          </a:p>
        </p:txBody>
      </p:sp>
    </p:spTree>
    <p:extLst>
      <p:ext uri="{BB962C8B-B14F-4D97-AF65-F5344CB8AC3E}">
        <p14:creationId xmlns:p14="http://schemas.microsoft.com/office/powerpoint/2010/main" val="180013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29DD-E680-4C08-A6B1-B73B1DA72C3D}"/>
              </a:ext>
            </a:extLst>
          </p:cNvPr>
          <p:cNvSpPr>
            <a:spLocks noGrp="1"/>
          </p:cNvSpPr>
          <p:nvPr>
            <p:ph type="title"/>
          </p:nvPr>
        </p:nvSpPr>
        <p:spPr/>
        <p:txBody>
          <a:bodyPr/>
          <a:lstStyle/>
          <a:p>
            <a:r>
              <a:rPr lang="en-US" dirty="0"/>
              <a:t>Changes Since ITIF’s March 2020 Report</a:t>
            </a:r>
          </a:p>
        </p:txBody>
      </p:sp>
      <p:sp>
        <p:nvSpPr>
          <p:cNvPr id="3" name="Content Placeholder 2">
            <a:extLst>
              <a:ext uri="{FF2B5EF4-FFF2-40B4-BE49-F238E27FC236}">
                <a16:creationId xmlns:a16="http://schemas.microsoft.com/office/drawing/2014/main" id="{033F64DD-9363-41A0-A015-39D6531C08E6}"/>
              </a:ext>
            </a:extLst>
          </p:cNvPr>
          <p:cNvSpPr>
            <a:spLocks noGrp="1"/>
          </p:cNvSpPr>
          <p:nvPr>
            <p:ph idx="1"/>
          </p:nvPr>
        </p:nvSpPr>
        <p:spPr/>
        <p:txBody>
          <a:bodyPr/>
          <a:lstStyle/>
          <a:p>
            <a:r>
              <a:rPr lang="en-US" dirty="0"/>
              <a:t>New name: </a:t>
            </a:r>
            <a:r>
              <a:rPr lang="en-US" b="1" dirty="0">
                <a:solidFill>
                  <a:srgbClr val="F98D29"/>
                </a:solidFill>
              </a:rPr>
              <a:t>Foundation for Energy Security and Innovation</a:t>
            </a:r>
          </a:p>
          <a:p>
            <a:r>
              <a:rPr lang="en-US" dirty="0"/>
              <a:t>Full scope of DOE mission: Energy, environment, science, and security</a:t>
            </a:r>
          </a:p>
          <a:p>
            <a:r>
              <a:rPr lang="en-US" dirty="0"/>
              <a:t>Additional activities: Fellowships, support for basic research, STEM education, etc.</a:t>
            </a:r>
          </a:p>
          <a:p>
            <a:r>
              <a:rPr lang="en-US" dirty="0"/>
              <a:t>More interest in diversity, equity, and inclusion</a:t>
            </a:r>
          </a:p>
        </p:txBody>
      </p:sp>
      <p:sp>
        <p:nvSpPr>
          <p:cNvPr id="4" name="Slide Number Placeholder 3">
            <a:extLst>
              <a:ext uri="{FF2B5EF4-FFF2-40B4-BE49-F238E27FC236}">
                <a16:creationId xmlns:a16="http://schemas.microsoft.com/office/drawing/2014/main" id="{A7AD4085-8987-4CC3-B682-1BCE3ABBE8E8}"/>
              </a:ext>
            </a:extLst>
          </p:cNvPr>
          <p:cNvSpPr>
            <a:spLocks noGrp="1"/>
          </p:cNvSpPr>
          <p:nvPr>
            <p:ph type="sldNum" sz="quarter" idx="12"/>
          </p:nvPr>
        </p:nvSpPr>
        <p:spPr/>
        <p:txBody>
          <a:bodyPr/>
          <a:lstStyle/>
          <a:p>
            <a:fld id="{B210F02F-3F4F-4BF0-9905-39922DDC03F6}" type="slidenum">
              <a:rPr lang="en-US" smtClean="0"/>
              <a:pPr/>
              <a:t>19</a:t>
            </a:fld>
            <a:endParaRPr lang="en-US" dirty="0"/>
          </a:p>
        </p:txBody>
      </p:sp>
    </p:spTree>
    <p:extLst>
      <p:ext uri="{BB962C8B-B14F-4D97-AF65-F5344CB8AC3E}">
        <p14:creationId xmlns:p14="http://schemas.microsoft.com/office/powerpoint/2010/main" val="80118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10566400" cy="914400"/>
          </a:xfrm>
        </p:spPr>
        <p:txBody>
          <a:bodyPr>
            <a:normAutofit/>
          </a:bodyPr>
          <a:lstStyle/>
          <a:p>
            <a:r>
              <a:rPr lang="en-US" sz="3400" dirty="0">
                <a:latin typeface="Trade Gothic LT Std Bold" panose="020B0804050502020204" pitchFamily="34" charset="0"/>
              </a:rPr>
              <a:t>About ITIF</a:t>
            </a:r>
          </a:p>
        </p:txBody>
      </p:sp>
      <p:sp>
        <p:nvSpPr>
          <p:cNvPr id="6" name="Slide Number Placeholder 3"/>
          <p:cNvSpPr>
            <a:spLocks noGrp="1"/>
          </p:cNvSpPr>
          <p:nvPr>
            <p:ph type="sldNum" sz="quarter" idx="12"/>
          </p:nvPr>
        </p:nvSpPr>
        <p:spPr>
          <a:xfrm>
            <a:off x="11125200" y="6400800"/>
            <a:ext cx="711200" cy="283389"/>
          </a:xfrm>
        </p:spPr>
        <p:txBody>
          <a:bodyPr/>
          <a:lstStyle/>
          <a:p>
            <a:fld id="{B210F02F-3F4F-4BF0-9905-39922DDC03F6}" type="slidenum">
              <a:rPr lang="en-US" smtClean="0"/>
              <a:pPr/>
              <a:t>2</a:t>
            </a:fld>
            <a:endParaRPr lang="en-US" dirty="0"/>
          </a:p>
        </p:txBody>
      </p:sp>
      <p:sp>
        <p:nvSpPr>
          <p:cNvPr id="7" name="Content Placeholder 2">
            <a:extLst>
              <a:ext uri="{FF2B5EF4-FFF2-40B4-BE49-F238E27FC236}">
                <a16:creationId xmlns:a16="http://schemas.microsoft.com/office/drawing/2014/main" id="{BF4D68ED-3B84-4FF6-B8A4-F483D5E406D8}"/>
              </a:ext>
            </a:extLst>
          </p:cNvPr>
          <p:cNvSpPr>
            <a:spLocks noGrp="1"/>
          </p:cNvSpPr>
          <p:nvPr>
            <p:ph idx="1"/>
          </p:nvPr>
        </p:nvSpPr>
        <p:spPr/>
        <p:txBody>
          <a:bodyPr>
            <a:normAutofit fontScale="62500" lnSpcReduction="20000"/>
          </a:bodyPr>
          <a:lstStyle/>
          <a:p>
            <a:pPr>
              <a:buClr>
                <a:srgbClr val="F98D29"/>
              </a:buClr>
            </a:pPr>
            <a:r>
              <a:rPr lang="en-US" dirty="0"/>
              <a:t>Independent, nonpartisan research and education institute focusing on intersection of technological innovation and public policy, including:</a:t>
            </a:r>
          </a:p>
          <a:p>
            <a:pPr lvl="1">
              <a:buClr>
                <a:srgbClr val="F98D29"/>
              </a:buClr>
            </a:pPr>
            <a:r>
              <a:rPr lang="en-US" dirty="0"/>
              <a:t>Innovation and competitiveness</a:t>
            </a:r>
          </a:p>
          <a:p>
            <a:pPr lvl="1">
              <a:buClr>
                <a:srgbClr val="F98D29"/>
              </a:buClr>
            </a:pPr>
            <a:r>
              <a:rPr lang="en-US" dirty="0"/>
              <a:t>IT and data</a:t>
            </a:r>
          </a:p>
          <a:p>
            <a:pPr lvl="1">
              <a:buClr>
                <a:srgbClr val="F98D29"/>
              </a:buClr>
            </a:pPr>
            <a:r>
              <a:rPr lang="en-US" dirty="0"/>
              <a:t>Telecommunications</a:t>
            </a:r>
          </a:p>
          <a:p>
            <a:pPr lvl="1">
              <a:buClr>
                <a:srgbClr val="F98D29"/>
              </a:buClr>
            </a:pPr>
            <a:r>
              <a:rPr lang="en-US" dirty="0"/>
              <a:t>Trade and globalization</a:t>
            </a:r>
          </a:p>
          <a:p>
            <a:pPr lvl="1">
              <a:buClr>
                <a:srgbClr val="F98D29"/>
              </a:buClr>
            </a:pPr>
            <a:r>
              <a:rPr lang="en-US" dirty="0"/>
              <a:t>Life sciences and agricultural biotech</a:t>
            </a:r>
          </a:p>
          <a:p>
            <a:pPr lvl="1">
              <a:buClr>
                <a:srgbClr val="F98D29"/>
              </a:buClr>
            </a:pPr>
            <a:r>
              <a:rPr lang="en-US" dirty="0"/>
              <a:t>Clean energy innovation</a:t>
            </a:r>
          </a:p>
          <a:p>
            <a:pPr>
              <a:buClr>
                <a:srgbClr val="F98D29"/>
              </a:buClr>
            </a:pPr>
            <a:r>
              <a:rPr lang="en-US" dirty="0"/>
              <a:t>Formulates and promotes policy solutions that accelerate innovation and boost productivity to spur growth, opportunity, and progress</a:t>
            </a:r>
          </a:p>
          <a:p>
            <a:pPr>
              <a:buClr>
                <a:srgbClr val="F98D29"/>
              </a:buClr>
            </a:pPr>
            <a:r>
              <a:rPr lang="en-US" dirty="0"/>
              <a:t>World’s top think tank for science and technology policy, according to the University of Pennsylvania’s authoritative </a:t>
            </a:r>
            <a:r>
              <a:rPr lang="en-US" i="1" dirty="0"/>
              <a:t>Global Go To Think Tank </a:t>
            </a:r>
            <a:r>
              <a:rPr lang="en-US" dirty="0"/>
              <a:t>Index</a:t>
            </a:r>
          </a:p>
        </p:txBody>
      </p:sp>
    </p:spTree>
    <p:extLst>
      <p:ext uri="{BB962C8B-B14F-4D97-AF65-F5344CB8AC3E}">
        <p14:creationId xmlns:p14="http://schemas.microsoft.com/office/powerpoint/2010/main" val="419265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AC517-0B66-4B25-8ABC-FD672ABAB694}"/>
              </a:ext>
            </a:extLst>
          </p:cNvPr>
          <p:cNvSpPr>
            <a:spLocks noGrp="1"/>
          </p:cNvSpPr>
          <p:nvPr>
            <p:ph type="title"/>
          </p:nvPr>
        </p:nvSpPr>
        <p:spPr/>
        <p:txBody>
          <a:bodyPr/>
          <a:lstStyle/>
          <a:p>
            <a:r>
              <a:rPr lang="en-US" dirty="0"/>
              <a:t>Congressional Authorization for FESI (pp. 865-900 of bill)</a:t>
            </a:r>
          </a:p>
        </p:txBody>
      </p:sp>
      <p:sp>
        <p:nvSpPr>
          <p:cNvPr id="4" name="Content Placeholder 3">
            <a:extLst>
              <a:ext uri="{FF2B5EF4-FFF2-40B4-BE49-F238E27FC236}">
                <a16:creationId xmlns:a16="http://schemas.microsoft.com/office/drawing/2014/main" id="{613ABA14-A3A6-4390-BB0E-043A166CC23E}"/>
              </a:ext>
            </a:extLst>
          </p:cNvPr>
          <p:cNvSpPr>
            <a:spLocks noGrp="1"/>
          </p:cNvSpPr>
          <p:nvPr>
            <p:ph idx="1"/>
          </p:nvPr>
        </p:nvSpPr>
        <p:spPr>
          <a:xfrm>
            <a:off x="812800" y="1600200"/>
            <a:ext cx="10464800" cy="4419600"/>
          </a:xfrm>
        </p:spPr>
        <p:txBody>
          <a:bodyPr>
            <a:normAutofit fontScale="85000" lnSpcReduction="20000"/>
          </a:bodyPr>
          <a:lstStyle/>
          <a:p>
            <a:r>
              <a:rPr lang="en-US" dirty="0"/>
              <a:t>Instructs the Secretary of Energy to establish FESI within 180 days of enactment (February 5, 2023)</a:t>
            </a:r>
          </a:p>
          <a:p>
            <a:r>
              <a:rPr lang="en-US" dirty="0"/>
              <a:t>Assigns mission to support DOE and advance collaboration to accelerate commercialization of energy technologies</a:t>
            </a:r>
          </a:p>
          <a:p>
            <a:r>
              <a:rPr lang="en-US" dirty="0"/>
              <a:t>Specifies composition of governing board, designates 3 ex officio members from DOE, and gives the Secretary the power to appoint the initial board from a list provided by the National Academies</a:t>
            </a:r>
          </a:p>
          <a:p>
            <a:r>
              <a:rPr lang="en-US" dirty="0"/>
              <a:t>Lists activities including (but not strictly limited to): studies, competitions, and projects; fellowships and grants; accessing DOE and lab expertise; training and education; maturation funding; and stakeholder engagement</a:t>
            </a:r>
          </a:p>
          <a:p>
            <a:r>
              <a:rPr lang="en-US" dirty="0"/>
              <a:t>Requires collaboration with lab foundations (and authorizes NETL to create one).</a:t>
            </a:r>
          </a:p>
          <a:p>
            <a:r>
              <a:rPr lang="en-US" dirty="0"/>
              <a:t>Allows FESI to solicit and accept gifts.</a:t>
            </a:r>
          </a:p>
          <a:p>
            <a:endParaRPr lang="en-US" dirty="0"/>
          </a:p>
        </p:txBody>
      </p:sp>
      <p:sp>
        <p:nvSpPr>
          <p:cNvPr id="5" name="Slide Number Placeholder 4">
            <a:extLst>
              <a:ext uri="{FF2B5EF4-FFF2-40B4-BE49-F238E27FC236}">
                <a16:creationId xmlns:a16="http://schemas.microsoft.com/office/drawing/2014/main" id="{4961F766-6F95-4F9A-86B4-5682B91B1D04}"/>
              </a:ext>
            </a:extLst>
          </p:cNvPr>
          <p:cNvSpPr>
            <a:spLocks noGrp="1"/>
          </p:cNvSpPr>
          <p:nvPr>
            <p:ph type="sldNum" sz="quarter" idx="12"/>
          </p:nvPr>
        </p:nvSpPr>
        <p:spPr/>
        <p:txBody>
          <a:bodyPr/>
          <a:lstStyle/>
          <a:p>
            <a:fld id="{B210F02F-3F4F-4BF0-9905-39922DDC03F6}" type="slidenum">
              <a:rPr lang="en-US" smtClean="0"/>
              <a:pPr/>
              <a:t>20</a:t>
            </a:fld>
            <a:endParaRPr lang="en-US" dirty="0"/>
          </a:p>
        </p:txBody>
      </p:sp>
    </p:spTree>
    <p:extLst>
      <p:ext uri="{BB962C8B-B14F-4D97-AF65-F5344CB8AC3E}">
        <p14:creationId xmlns:p14="http://schemas.microsoft.com/office/powerpoint/2010/main" val="937503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63396B2-246A-481D-A337-6E4F700D9A91}"/>
              </a:ext>
            </a:extLst>
          </p:cNvPr>
          <p:cNvSpPr>
            <a:spLocks noGrp="1"/>
          </p:cNvSpPr>
          <p:nvPr>
            <p:ph type="title"/>
          </p:nvPr>
        </p:nvSpPr>
        <p:spPr/>
        <p:txBody>
          <a:bodyPr/>
          <a:lstStyle/>
          <a:p>
            <a:r>
              <a:rPr lang="en-US" dirty="0"/>
              <a:t>FESI Structure, Governance, and Management</a:t>
            </a:r>
          </a:p>
        </p:txBody>
      </p:sp>
      <p:sp>
        <p:nvSpPr>
          <p:cNvPr id="5" name="Slide Number Placeholder 4">
            <a:extLst>
              <a:ext uri="{FF2B5EF4-FFF2-40B4-BE49-F238E27FC236}">
                <a16:creationId xmlns:a16="http://schemas.microsoft.com/office/drawing/2014/main" id="{EA7521AE-2053-44DA-8D1F-9D5FF6C87D6A}"/>
              </a:ext>
            </a:extLst>
          </p:cNvPr>
          <p:cNvSpPr>
            <a:spLocks noGrp="1"/>
          </p:cNvSpPr>
          <p:nvPr>
            <p:ph type="sldNum" sz="quarter" idx="12"/>
          </p:nvPr>
        </p:nvSpPr>
        <p:spPr>
          <a:prstGeom prst="rect">
            <a:avLst/>
          </a:prstGeom>
        </p:spPr>
        <p:txBody>
          <a:bodyPr/>
          <a:lstStyle/>
          <a:p>
            <a:fld id="{B210F02F-3F4F-4BF0-9905-39922DDC03F6}" type="slidenum">
              <a:rPr lang="en-US" smtClean="0"/>
              <a:pPr/>
              <a:t>21</a:t>
            </a:fld>
            <a:endParaRPr lang="en-US" dirty="0"/>
          </a:p>
        </p:txBody>
      </p:sp>
      <p:sp>
        <p:nvSpPr>
          <p:cNvPr id="10" name="Content Placeholder 3">
            <a:extLst>
              <a:ext uri="{FF2B5EF4-FFF2-40B4-BE49-F238E27FC236}">
                <a16:creationId xmlns:a16="http://schemas.microsoft.com/office/drawing/2014/main" id="{4B757D91-7CE3-4B83-A4E0-6294F5823A8E}"/>
              </a:ext>
            </a:extLst>
          </p:cNvPr>
          <p:cNvSpPr txBox="1">
            <a:spLocks noGrp="1"/>
          </p:cNvSpPr>
          <p:nvPr>
            <p:ph idx="1"/>
          </p:nvPr>
        </p:nvSpPr>
        <p:spPr>
          <a:xfrm>
            <a:off x="812800" y="1600200"/>
            <a:ext cx="10566400" cy="4419600"/>
          </a:xfrm>
          <a:prstGeom prst="rect">
            <a:avLst/>
          </a:prstGeom>
        </p:spPr>
        <p:txBody>
          <a:bodyPr vert="horz" lIns="91440" tIns="45720" rIns="91440" bIns="45720" rtlCol="0">
            <a:normAutofit/>
          </a:bodyPr>
          <a:lstStyle>
            <a:lvl1pPr marL="347472" indent="-347472" algn="l" defTabSz="914400" rtl="0" eaLnBrk="1" latinLnBrk="0" hangingPunct="1">
              <a:lnSpc>
                <a:spcPct val="100000"/>
              </a:lnSpc>
              <a:spcBef>
                <a:spcPts val="0"/>
              </a:spcBef>
              <a:spcAft>
                <a:spcPts val="1800"/>
              </a:spcAft>
              <a:buClr>
                <a:srgbClr val="1C5A7C"/>
              </a:buClr>
              <a:buSzPct val="85000"/>
              <a:buFont typeface="Wingdings" panose="05000000000000000000" pitchFamily="2" charset="2"/>
              <a:buChar char="§"/>
              <a:defRPr sz="2400" kern="1200">
                <a:solidFill>
                  <a:srgbClr val="1C5A7C"/>
                </a:solidFill>
                <a:latin typeface="Trade Gothic LT Std" panose="020B0503020502020204" pitchFamily="34" charset="0"/>
                <a:ea typeface="+mn-ea"/>
                <a:cs typeface="+mn-cs"/>
              </a:defRPr>
            </a:lvl1pPr>
            <a:lvl2pPr marL="640080" indent="-274320" algn="l" defTabSz="914400" rtl="0" eaLnBrk="1" latinLnBrk="0" hangingPunct="1">
              <a:spcBef>
                <a:spcPts val="0"/>
              </a:spcBef>
              <a:spcAft>
                <a:spcPts val="1800"/>
              </a:spcAft>
              <a:buClr>
                <a:srgbClr val="1C5A7C"/>
              </a:buClr>
              <a:buSzPct val="120000"/>
              <a:buFontTx/>
              <a:buChar char="–"/>
              <a:defRPr sz="2000" kern="1200" baseline="0">
                <a:solidFill>
                  <a:srgbClr val="1C5A7C"/>
                </a:solidFill>
                <a:latin typeface="Trade Gothic LT Std" panose="020B0503020502020204" pitchFamily="34" charset="0"/>
                <a:ea typeface="+mn-ea"/>
                <a:cs typeface="+mn-cs"/>
              </a:defRPr>
            </a:lvl2pPr>
            <a:lvl3pPr marL="685800" indent="0" algn="l" defTabSz="914400" rtl="0" eaLnBrk="1" latinLnBrk="0" hangingPunct="1">
              <a:spcBef>
                <a:spcPts val="0"/>
              </a:spcBef>
              <a:spcAft>
                <a:spcPts val="1800"/>
              </a:spcAft>
              <a:buClr>
                <a:srgbClr val="1C5A7C"/>
              </a:buClr>
              <a:buSzPct val="85000"/>
              <a:buFontTx/>
              <a:buNone/>
              <a:defRPr sz="2000" kern="1200">
                <a:solidFill>
                  <a:srgbClr val="1C5A7C"/>
                </a:solidFill>
                <a:latin typeface="TradeGothic" pitchFamily="34" charset="0"/>
                <a:ea typeface="+mn-ea"/>
                <a:cs typeface="+mn-cs"/>
              </a:defRPr>
            </a:lvl3pPr>
            <a:lvl4pPr marL="896112" indent="0" algn="l" defTabSz="914400" rtl="0" eaLnBrk="1" latinLnBrk="0" hangingPunct="1">
              <a:spcBef>
                <a:spcPts val="0"/>
              </a:spcBef>
              <a:spcAft>
                <a:spcPts val="1800"/>
              </a:spcAft>
              <a:buClr>
                <a:srgbClr val="1C5A7C"/>
              </a:buClr>
              <a:buSzPct val="85000"/>
              <a:buFontTx/>
              <a:buNone/>
              <a:defRPr sz="1800" kern="1200">
                <a:solidFill>
                  <a:srgbClr val="1C5A7C"/>
                </a:solidFill>
                <a:latin typeface="TradeGothic" pitchFamily="34" charset="0"/>
                <a:ea typeface="+mn-ea"/>
                <a:cs typeface="+mn-cs"/>
              </a:defRPr>
            </a:lvl4pPr>
            <a:lvl5pPr marL="1097280" indent="0" algn="l" defTabSz="914400" rtl="0" eaLnBrk="1" latinLnBrk="0" hangingPunct="1">
              <a:spcBef>
                <a:spcPts val="0"/>
              </a:spcBef>
              <a:spcAft>
                <a:spcPts val="600"/>
              </a:spcAft>
              <a:buClr>
                <a:srgbClr val="1C5A7C"/>
              </a:buClr>
              <a:buSzPct val="85000"/>
              <a:buFontTx/>
              <a:buNone/>
              <a:defRPr sz="1600" kern="1200" baseline="0">
                <a:solidFill>
                  <a:srgbClr val="1C5A7C"/>
                </a:solidFill>
                <a:latin typeface="TradeGothic"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dirty="0"/>
              <a:t>Self-governing private nonprofit organization (501c3)</a:t>
            </a:r>
          </a:p>
          <a:p>
            <a:r>
              <a:rPr lang="en-US" dirty="0"/>
              <a:t>Governed by a diverse board representing key institutions in national energy innovation ecosystem and regions of the country (plus ex officio DOE leadership).</a:t>
            </a:r>
          </a:p>
          <a:p>
            <a:r>
              <a:rPr lang="en-US" dirty="0"/>
              <a:t>Board is self-perpetuating after initial appointment and must adhere to strict conflict of interest guidelines</a:t>
            </a:r>
          </a:p>
          <a:p>
            <a:r>
              <a:rPr lang="en-US" dirty="0"/>
              <a:t>Run by a staff with exceptional technical and business expertise and a strong understanding of DOE and the  philanthropic sector as well. </a:t>
            </a:r>
          </a:p>
          <a:p>
            <a:r>
              <a:rPr lang="en-US" dirty="0"/>
              <a:t>Must prepare strategic plan and annual report and be evaluated by GAO</a:t>
            </a:r>
          </a:p>
        </p:txBody>
      </p:sp>
    </p:spTree>
    <p:extLst>
      <p:ext uri="{BB962C8B-B14F-4D97-AF65-F5344CB8AC3E}">
        <p14:creationId xmlns:p14="http://schemas.microsoft.com/office/powerpoint/2010/main" val="320469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41811-CCB6-4983-BB0F-C9CF8F7E1F9A}"/>
              </a:ext>
            </a:extLst>
          </p:cNvPr>
          <p:cNvSpPr>
            <a:spLocks noGrp="1"/>
          </p:cNvSpPr>
          <p:nvPr>
            <p:ph type="title"/>
          </p:nvPr>
        </p:nvSpPr>
        <p:spPr/>
        <p:txBody>
          <a:bodyPr/>
          <a:lstStyle/>
          <a:p>
            <a:r>
              <a:rPr lang="en-US" dirty="0"/>
              <a:t>DOE Collaboration with FESI</a:t>
            </a:r>
          </a:p>
        </p:txBody>
      </p:sp>
      <p:sp>
        <p:nvSpPr>
          <p:cNvPr id="3" name="Content Placeholder 2">
            <a:extLst>
              <a:ext uri="{FF2B5EF4-FFF2-40B4-BE49-F238E27FC236}">
                <a16:creationId xmlns:a16="http://schemas.microsoft.com/office/drawing/2014/main" id="{0D211D83-5421-4707-8738-F979F3E01845}"/>
              </a:ext>
            </a:extLst>
          </p:cNvPr>
          <p:cNvSpPr>
            <a:spLocks noGrp="1"/>
          </p:cNvSpPr>
          <p:nvPr>
            <p:ph idx="1"/>
          </p:nvPr>
        </p:nvSpPr>
        <p:spPr/>
        <p:txBody>
          <a:bodyPr/>
          <a:lstStyle/>
          <a:p>
            <a:r>
              <a:rPr lang="en-US" dirty="0"/>
              <a:t>FESI should supplement and complement, not duplicate, DOE activities</a:t>
            </a:r>
          </a:p>
          <a:p>
            <a:r>
              <a:rPr lang="en-US" dirty="0"/>
              <a:t>National labs should have streamlined contracting with FESI, including transfer of equipment and funds from FESI</a:t>
            </a:r>
          </a:p>
          <a:p>
            <a:r>
              <a:rPr lang="en-US" dirty="0"/>
              <a:t>The Secretary shall appoint liaisons from across the Department to collaborate and coordinate with FESI</a:t>
            </a:r>
          </a:p>
          <a:p>
            <a:r>
              <a:rPr lang="en-US" dirty="0"/>
              <a:t>Not mentioned in statute, but necessary: internal orders and directives…but trust is ultimately essential</a:t>
            </a:r>
          </a:p>
        </p:txBody>
      </p:sp>
      <p:sp>
        <p:nvSpPr>
          <p:cNvPr id="4" name="Slide Number Placeholder 3">
            <a:extLst>
              <a:ext uri="{FF2B5EF4-FFF2-40B4-BE49-F238E27FC236}">
                <a16:creationId xmlns:a16="http://schemas.microsoft.com/office/drawing/2014/main" id="{A8A4F0FD-7FE0-4A5A-99CE-5009F925E551}"/>
              </a:ext>
            </a:extLst>
          </p:cNvPr>
          <p:cNvSpPr>
            <a:spLocks noGrp="1"/>
          </p:cNvSpPr>
          <p:nvPr>
            <p:ph type="sldNum" sz="quarter" idx="12"/>
          </p:nvPr>
        </p:nvSpPr>
        <p:spPr/>
        <p:txBody>
          <a:bodyPr/>
          <a:lstStyle/>
          <a:p>
            <a:fld id="{B210F02F-3F4F-4BF0-9905-39922DDC03F6}" type="slidenum">
              <a:rPr lang="en-US" smtClean="0"/>
              <a:pPr/>
              <a:t>22</a:t>
            </a:fld>
            <a:endParaRPr lang="en-US" dirty="0"/>
          </a:p>
        </p:txBody>
      </p:sp>
    </p:spTree>
    <p:extLst>
      <p:ext uri="{BB962C8B-B14F-4D97-AF65-F5344CB8AC3E}">
        <p14:creationId xmlns:p14="http://schemas.microsoft.com/office/powerpoint/2010/main" val="324656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C14F-64B6-470D-9905-76B79533D72D}"/>
              </a:ext>
            </a:extLst>
          </p:cNvPr>
          <p:cNvSpPr>
            <a:spLocks noGrp="1"/>
          </p:cNvSpPr>
          <p:nvPr>
            <p:ph type="title"/>
          </p:nvPr>
        </p:nvSpPr>
        <p:spPr/>
        <p:txBody>
          <a:bodyPr>
            <a:normAutofit/>
          </a:bodyPr>
          <a:lstStyle/>
          <a:p>
            <a:r>
              <a:rPr lang="en-US" dirty="0"/>
              <a:t>Next Steps</a:t>
            </a:r>
          </a:p>
        </p:txBody>
      </p:sp>
      <p:sp>
        <p:nvSpPr>
          <p:cNvPr id="3" name="Content Placeholder 2">
            <a:extLst>
              <a:ext uri="{FF2B5EF4-FFF2-40B4-BE49-F238E27FC236}">
                <a16:creationId xmlns:a16="http://schemas.microsoft.com/office/drawing/2014/main" id="{D5FB42CF-E8BD-4848-A7D3-371792B4F6A0}"/>
              </a:ext>
            </a:extLst>
          </p:cNvPr>
          <p:cNvSpPr>
            <a:spLocks noGrp="1"/>
          </p:cNvSpPr>
          <p:nvPr>
            <p:ph idx="1"/>
          </p:nvPr>
        </p:nvSpPr>
        <p:spPr>
          <a:xfrm>
            <a:off x="812800" y="1600200"/>
            <a:ext cx="10769600" cy="4419600"/>
          </a:xfrm>
        </p:spPr>
        <p:txBody>
          <a:bodyPr>
            <a:noAutofit/>
          </a:bodyPr>
          <a:lstStyle/>
          <a:p>
            <a:r>
              <a:rPr lang="en-US" sz="2400" dirty="0"/>
              <a:t>Work with advisors to develop proposals for FESI operations and activities</a:t>
            </a:r>
          </a:p>
          <a:p>
            <a:r>
              <a:rPr lang="en-US" sz="2400" dirty="0"/>
              <a:t>Work with industrial and philanthropic leaders to build visibility and interest among potential supporters, collaborators, and donors</a:t>
            </a:r>
          </a:p>
          <a:p>
            <a:r>
              <a:rPr lang="en-US" sz="2400" dirty="0"/>
              <a:t>Work with the broader stakeholder community to identify potential project opportunities and FESI board members</a:t>
            </a:r>
          </a:p>
          <a:p>
            <a:r>
              <a:rPr lang="en-US" sz="2400" dirty="0"/>
              <a:t>Expand stakeholder community through targeted and general outreach</a:t>
            </a:r>
          </a:p>
          <a:p>
            <a:r>
              <a:rPr lang="en-US" sz="2400" dirty="0"/>
              <a:t>Work to secure one-time start-up ($30M) and continuing annual appropriations ($1.5-3M)</a:t>
            </a:r>
          </a:p>
          <a:p>
            <a:r>
              <a:rPr lang="en-US" sz="2400" dirty="0"/>
              <a:t>Create FESI!</a:t>
            </a:r>
          </a:p>
        </p:txBody>
      </p:sp>
      <p:sp>
        <p:nvSpPr>
          <p:cNvPr id="4" name="Slide Number Placeholder 3">
            <a:extLst>
              <a:ext uri="{FF2B5EF4-FFF2-40B4-BE49-F238E27FC236}">
                <a16:creationId xmlns:a16="http://schemas.microsoft.com/office/drawing/2014/main" id="{6A40280F-16C5-4739-83CF-67567ADFBEAC}"/>
              </a:ext>
            </a:extLst>
          </p:cNvPr>
          <p:cNvSpPr>
            <a:spLocks noGrp="1"/>
          </p:cNvSpPr>
          <p:nvPr>
            <p:ph type="sldNum" sz="quarter" idx="12"/>
          </p:nvPr>
        </p:nvSpPr>
        <p:spPr/>
        <p:txBody>
          <a:bodyPr/>
          <a:lstStyle/>
          <a:p>
            <a:fld id="{B210F02F-3F4F-4BF0-9905-39922DDC03F6}" type="slidenum">
              <a:rPr lang="en-US" smtClean="0"/>
              <a:pPr/>
              <a:t>23</a:t>
            </a:fld>
            <a:endParaRPr lang="en-US" dirty="0"/>
          </a:p>
        </p:txBody>
      </p:sp>
    </p:spTree>
    <p:extLst>
      <p:ext uri="{BB962C8B-B14F-4D97-AF65-F5344CB8AC3E}">
        <p14:creationId xmlns:p14="http://schemas.microsoft.com/office/powerpoint/2010/main" val="2971362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98EDAFE-5C70-70A6-6D15-A3D70FC27C68}"/>
              </a:ext>
            </a:extLst>
          </p:cNvPr>
          <p:cNvGrpSpPr/>
          <p:nvPr/>
        </p:nvGrpSpPr>
        <p:grpSpPr>
          <a:xfrm>
            <a:off x="685800" y="4190999"/>
            <a:ext cx="11210326" cy="1524001"/>
            <a:chOff x="703496" y="2624490"/>
            <a:chExt cx="11210326" cy="434088"/>
          </a:xfrm>
        </p:grpSpPr>
        <p:sp>
          <p:nvSpPr>
            <p:cNvPr id="10" name="Freeform: Shape 9">
              <a:extLst>
                <a:ext uri="{FF2B5EF4-FFF2-40B4-BE49-F238E27FC236}">
                  <a16:creationId xmlns:a16="http://schemas.microsoft.com/office/drawing/2014/main" id="{D7AF4B58-9F13-839C-144A-69025259EA0B}"/>
                </a:ext>
              </a:extLst>
            </p:cNvPr>
            <p:cNvSpPr/>
            <p:nvPr/>
          </p:nvSpPr>
          <p:spPr>
            <a:xfrm>
              <a:off x="703496" y="2624490"/>
              <a:ext cx="2669125" cy="434088"/>
            </a:xfrm>
            <a:custGeom>
              <a:avLst/>
              <a:gdLst>
                <a:gd name="connsiteX0" fmla="*/ 0 w 2669125"/>
                <a:gd name="connsiteY0" fmla="*/ 0 h 1067650"/>
                <a:gd name="connsiteX1" fmla="*/ 2135300 w 2669125"/>
                <a:gd name="connsiteY1" fmla="*/ 0 h 1067650"/>
                <a:gd name="connsiteX2" fmla="*/ 2669125 w 2669125"/>
                <a:gd name="connsiteY2" fmla="*/ 533825 h 1067650"/>
                <a:gd name="connsiteX3" fmla="*/ 2135300 w 2669125"/>
                <a:gd name="connsiteY3" fmla="*/ 1067650 h 1067650"/>
                <a:gd name="connsiteX4" fmla="*/ 0 w 2669125"/>
                <a:gd name="connsiteY4" fmla="*/ 1067650 h 1067650"/>
                <a:gd name="connsiteX5" fmla="*/ 0 w 2669125"/>
                <a:gd name="connsiteY5" fmla="*/ 0 h 10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9125" h="1067650">
                  <a:moveTo>
                    <a:pt x="0" y="0"/>
                  </a:moveTo>
                  <a:lnTo>
                    <a:pt x="2135300" y="0"/>
                  </a:lnTo>
                  <a:lnTo>
                    <a:pt x="2669125" y="533825"/>
                  </a:lnTo>
                  <a:lnTo>
                    <a:pt x="2135300" y="1067650"/>
                  </a:lnTo>
                  <a:lnTo>
                    <a:pt x="0" y="1067650"/>
                  </a:lnTo>
                  <a:lnTo>
                    <a:pt x="0" y="0"/>
                  </a:lnTo>
                  <a:close/>
                </a:path>
              </a:pathLst>
            </a:custGeom>
            <a:gradFill>
              <a:gsLst>
                <a:gs pos="2000">
                  <a:schemeClr val="bg1"/>
                </a:gs>
                <a:gs pos="27000">
                  <a:srgbClr val="00B0F0"/>
                </a:gs>
              </a:gsLst>
              <a:lin ang="0" scaled="1"/>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682" tIns="61341" rIns="297583" bIns="61341" numCol="1" spcCol="1270" anchor="ctr" anchorCtr="0">
              <a:noAutofit/>
            </a:bodyPr>
            <a:lstStyle/>
            <a:p>
              <a:pPr marL="0" lvl="0" indent="0" defTabSz="1022350">
                <a:lnSpc>
                  <a:spcPct val="90000"/>
                </a:lnSpc>
                <a:spcBef>
                  <a:spcPct val="0"/>
                </a:spcBef>
                <a:spcAft>
                  <a:spcPct val="35000"/>
                </a:spcAft>
                <a:buNone/>
              </a:pPr>
              <a:r>
                <a:rPr lang="en-US" sz="2300" kern="1200" dirty="0"/>
                <a:t>Understanding</a:t>
              </a:r>
            </a:p>
            <a:p>
              <a:pPr marL="0" lvl="0" indent="0" defTabSz="1022350">
                <a:lnSpc>
                  <a:spcPct val="90000"/>
                </a:lnSpc>
                <a:spcBef>
                  <a:spcPct val="0"/>
                </a:spcBef>
                <a:spcAft>
                  <a:spcPct val="35000"/>
                </a:spcAft>
                <a:buNone/>
              </a:pPr>
              <a:r>
                <a:rPr lang="en-US" sz="2300" kern="1200" dirty="0"/>
                <a:t>the opportunity</a:t>
              </a:r>
              <a:endParaRPr lang="en-US" sz="1100" kern="1200" dirty="0"/>
            </a:p>
          </p:txBody>
        </p:sp>
        <p:sp>
          <p:nvSpPr>
            <p:cNvPr id="11" name="Freeform: Shape 10">
              <a:extLst>
                <a:ext uri="{FF2B5EF4-FFF2-40B4-BE49-F238E27FC236}">
                  <a16:creationId xmlns:a16="http://schemas.microsoft.com/office/drawing/2014/main" id="{03CAE2AD-775F-3A87-4959-84CE18069B1D}"/>
                </a:ext>
              </a:extLst>
            </p:cNvPr>
            <p:cNvSpPr/>
            <p:nvPr/>
          </p:nvSpPr>
          <p:spPr>
            <a:xfrm>
              <a:off x="2838797" y="2624490"/>
              <a:ext cx="2669125" cy="434088"/>
            </a:xfrm>
            <a:custGeom>
              <a:avLst/>
              <a:gdLst>
                <a:gd name="connsiteX0" fmla="*/ 0 w 2669125"/>
                <a:gd name="connsiteY0" fmla="*/ 0 h 1067650"/>
                <a:gd name="connsiteX1" fmla="*/ 2135300 w 2669125"/>
                <a:gd name="connsiteY1" fmla="*/ 0 h 1067650"/>
                <a:gd name="connsiteX2" fmla="*/ 2669125 w 2669125"/>
                <a:gd name="connsiteY2" fmla="*/ 533825 h 1067650"/>
                <a:gd name="connsiteX3" fmla="*/ 2135300 w 2669125"/>
                <a:gd name="connsiteY3" fmla="*/ 1067650 h 1067650"/>
                <a:gd name="connsiteX4" fmla="*/ 0 w 2669125"/>
                <a:gd name="connsiteY4" fmla="*/ 1067650 h 1067650"/>
                <a:gd name="connsiteX5" fmla="*/ 533825 w 2669125"/>
                <a:gd name="connsiteY5" fmla="*/ 533825 h 1067650"/>
                <a:gd name="connsiteX6" fmla="*/ 0 w 2669125"/>
                <a:gd name="connsiteY6" fmla="*/ 0 h 10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125" h="1067650">
                  <a:moveTo>
                    <a:pt x="0" y="0"/>
                  </a:moveTo>
                  <a:lnTo>
                    <a:pt x="2135300" y="0"/>
                  </a:lnTo>
                  <a:lnTo>
                    <a:pt x="2669125" y="533825"/>
                  </a:lnTo>
                  <a:lnTo>
                    <a:pt x="2135300" y="1067650"/>
                  </a:lnTo>
                  <a:lnTo>
                    <a:pt x="0" y="1067650"/>
                  </a:lnTo>
                  <a:lnTo>
                    <a:pt x="533825" y="533825"/>
                  </a:lnTo>
                  <a:lnTo>
                    <a:pt x="0" y="0"/>
                  </a:lnTo>
                  <a:close/>
                </a:path>
              </a:pathLst>
            </a:custGeom>
            <a:gradFill flip="none" rotWithShape="1">
              <a:gsLst>
                <a:gs pos="39000">
                  <a:srgbClr val="00B0F0"/>
                </a:gs>
                <a:gs pos="79000">
                  <a:srgbClr val="4472C4"/>
                </a:gs>
              </a:gsLst>
              <a:lin ang="0" scaled="1"/>
              <a:tileRect/>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1520" tIns="0" rIns="182880" bIns="0" numCol="1" spcCol="1270" anchor="ctr" anchorCtr="0">
              <a:noAutofit/>
            </a:bodyPr>
            <a:lstStyle/>
            <a:p>
              <a:pPr marL="0" lvl="0" indent="0" defTabSz="1022350">
                <a:lnSpc>
                  <a:spcPct val="90000"/>
                </a:lnSpc>
                <a:spcBef>
                  <a:spcPct val="0"/>
                </a:spcBef>
                <a:spcAft>
                  <a:spcPct val="35000"/>
                </a:spcAft>
                <a:buNone/>
              </a:pPr>
              <a:r>
                <a:rPr lang="en-US" sz="2300" kern="1200" dirty="0"/>
                <a:t>Seeding</a:t>
              </a:r>
            </a:p>
          </p:txBody>
        </p:sp>
        <p:sp>
          <p:nvSpPr>
            <p:cNvPr id="12" name="Freeform: Shape 11">
              <a:extLst>
                <a:ext uri="{FF2B5EF4-FFF2-40B4-BE49-F238E27FC236}">
                  <a16:creationId xmlns:a16="http://schemas.microsoft.com/office/drawing/2014/main" id="{1AC92C38-BD5D-527E-3D8C-C734D0D09C65}"/>
                </a:ext>
              </a:extLst>
            </p:cNvPr>
            <p:cNvSpPr/>
            <p:nvPr/>
          </p:nvSpPr>
          <p:spPr>
            <a:xfrm>
              <a:off x="4974097" y="2624490"/>
              <a:ext cx="2669125" cy="434088"/>
            </a:xfrm>
            <a:custGeom>
              <a:avLst/>
              <a:gdLst>
                <a:gd name="connsiteX0" fmla="*/ 0 w 2669125"/>
                <a:gd name="connsiteY0" fmla="*/ 0 h 1067650"/>
                <a:gd name="connsiteX1" fmla="*/ 2135300 w 2669125"/>
                <a:gd name="connsiteY1" fmla="*/ 0 h 1067650"/>
                <a:gd name="connsiteX2" fmla="*/ 2669125 w 2669125"/>
                <a:gd name="connsiteY2" fmla="*/ 533825 h 1067650"/>
                <a:gd name="connsiteX3" fmla="*/ 2135300 w 2669125"/>
                <a:gd name="connsiteY3" fmla="*/ 1067650 h 1067650"/>
                <a:gd name="connsiteX4" fmla="*/ 0 w 2669125"/>
                <a:gd name="connsiteY4" fmla="*/ 1067650 h 1067650"/>
                <a:gd name="connsiteX5" fmla="*/ 533825 w 2669125"/>
                <a:gd name="connsiteY5" fmla="*/ 533825 h 1067650"/>
                <a:gd name="connsiteX6" fmla="*/ 0 w 2669125"/>
                <a:gd name="connsiteY6" fmla="*/ 0 h 10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125" h="1067650">
                  <a:moveTo>
                    <a:pt x="0" y="0"/>
                  </a:moveTo>
                  <a:lnTo>
                    <a:pt x="2135300" y="0"/>
                  </a:lnTo>
                  <a:lnTo>
                    <a:pt x="2669125" y="533825"/>
                  </a:lnTo>
                  <a:lnTo>
                    <a:pt x="2135300" y="1067650"/>
                  </a:lnTo>
                  <a:lnTo>
                    <a:pt x="0" y="1067650"/>
                  </a:lnTo>
                  <a:lnTo>
                    <a:pt x="533825" y="533825"/>
                  </a:lnTo>
                  <a:lnTo>
                    <a:pt x="0" y="0"/>
                  </a:lnTo>
                  <a:close/>
                </a:path>
              </a:pathLst>
            </a:custGeom>
            <a:gradFill>
              <a:gsLst>
                <a:gs pos="30000">
                  <a:srgbClr val="4472C4"/>
                </a:gs>
                <a:gs pos="63000">
                  <a:schemeClr val="accent6">
                    <a:lumMod val="75000"/>
                  </a:schemeClr>
                </a:gs>
              </a:gsLst>
              <a:lin ang="0" scaled="1"/>
            </a:gra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837" tIns="61341" rIns="564496" bIns="61341" numCol="1" spcCol="1270" anchor="ctr" anchorCtr="0">
              <a:noAutofit/>
            </a:bodyPr>
            <a:lstStyle/>
            <a:p>
              <a:pPr marL="0" lvl="0" indent="0" defTabSz="1022350">
                <a:lnSpc>
                  <a:spcPct val="90000"/>
                </a:lnSpc>
                <a:spcBef>
                  <a:spcPct val="0"/>
                </a:spcBef>
                <a:spcAft>
                  <a:spcPct val="35000"/>
                </a:spcAft>
                <a:buNone/>
              </a:pPr>
              <a:r>
                <a:rPr lang="en-US" sz="2300" kern="1200" dirty="0"/>
                <a:t>Accelerating</a:t>
              </a:r>
            </a:p>
          </p:txBody>
        </p:sp>
        <p:sp>
          <p:nvSpPr>
            <p:cNvPr id="13" name="Freeform: Shape 12">
              <a:extLst>
                <a:ext uri="{FF2B5EF4-FFF2-40B4-BE49-F238E27FC236}">
                  <a16:creationId xmlns:a16="http://schemas.microsoft.com/office/drawing/2014/main" id="{80C69025-E562-551F-B5B6-49DDA1DCAFA2}"/>
                </a:ext>
              </a:extLst>
            </p:cNvPr>
            <p:cNvSpPr/>
            <p:nvPr/>
          </p:nvSpPr>
          <p:spPr>
            <a:xfrm>
              <a:off x="7109397" y="2624490"/>
              <a:ext cx="2669125" cy="434088"/>
            </a:xfrm>
            <a:custGeom>
              <a:avLst/>
              <a:gdLst>
                <a:gd name="connsiteX0" fmla="*/ 0 w 2669125"/>
                <a:gd name="connsiteY0" fmla="*/ 0 h 1067650"/>
                <a:gd name="connsiteX1" fmla="*/ 2135300 w 2669125"/>
                <a:gd name="connsiteY1" fmla="*/ 0 h 1067650"/>
                <a:gd name="connsiteX2" fmla="*/ 2669125 w 2669125"/>
                <a:gd name="connsiteY2" fmla="*/ 533825 h 1067650"/>
                <a:gd name="connsiteX3" fmla="*/ 2135300 w 2669125"/>
                <a:gd name="connsiteY3" fmla="*/ 1067650 h 1067650"/>
                <a:gd name="connsiteX4" fmla="*/ 0 w 2669125"/>
                <a:gd name="connsiteY4" fmla="*/ 1067650 h 1067650"/>
                <a:gd name="connsiteX5" fmla="*/ 533825 w 2669125"/>
                <a:gd name="connsiteY5" fmla="*/ 533825 h 1067650"/>
                <a:gd name="connsiteX6" fmla="*/ 0 w 2669125"/>
                <a:gd name="connsiteY6" fmla="*/ 0 h 10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125" h="1067650">
                  <a:moveTo>
                    <a:pt x="0" y="0"/>
                  </a:moveTo>
                  <a:lnTo>
                    <a:pt x="2135300" y="0"/>
                  </a:lnTo>
                  <a:lnTo>
                    <a:pt x="2669125" y="533825"/>
                  </a:lnTo>
                  <a:lnTo>
                    <a:pt x="2135300" y="1067650"/>
                  </a:lnTo>
                  <a:lnTo>
                    <a:pt x="0" y="1067650"/>
                  </a:lnTo>
                  <a:lnTo>
                    <a:pt x="533825" y="533825"/>
                  </a:lnTo>
                  <a:lnTo>
                    <a:pt x="0" y="0"/>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837" tIns="61341" rIns="564496" bIns="61341" numCol="1" spcCol="1270" anchor="ctr" anchorCtr="0">
              <a:noAutofit/>
            </a:bodyPr>
            <a:lstStyle/>
            <a:p>
              <a:pPr marL="0" lvl="0" indent="0" defTabSz="1022350">
                <a:lnSpc>
                  <a:spcPct val="90000"/>
                </a:lnSpc>
                <a:spcBef>
                  <a:spcPct val="0"/>
                </a:spcBef>
                <a:spcAft>
                  <a:spcPct val="35000"/>
                </a:spcAft>
                <a:buNone/>
              </a:pPr>
              <a:r>
                <a:rPr lang="en-US" sz="2300" kern="1200" dirty="0"/>
                <a:t>Establishing</a:t>
              </a:r>
            </a:p>
          </p:txBody>
        </p:sp>
        <p:sp>
          <p:nvSpPr>
            <p:cNvPr id="14" name="Freeform: Shape 13">
              <a:extLst>
                <a:ext uri="{FF2B5EF4-FFF2-40B4-BE49-F238E27FC236}">
                  <a16:creationId xmlns:a16="http://schemas.microsoft.com/office/drawing/2014/main" id="{9B584D7C-3C7C-ED11-277A-5A76A98F4FE2}"/>
                </a:ext>
              </a:extLst>
            </p:cNvPr>
            <p:cNvSpPr/>
            <p:nvPr/>
          </p:nvSpPr>
          <p:spPr>
            <a:xfrm>
              <a:off x="9244697" y="2624490"/>
              <a:ext cx="2669125" cy="434088"/>
            </a:xfrm>
            <a:custGeom>
              <a:avLst/>
              <a:gdLst>
                <a:gd name="connsiteX0" fmla="*/ 0 w 2669125"/>
                <a:gd name="connsiteY0" fmla="*/ 0 h 1067650"/>
                <a:gd name="connsiteX1" fmla="*/ 2135300 w 2669125"/>
                <a:gd name="connsiteY1" fmla="*/ 0 h 1067650"/>
                <a:gd name="connsiteX2" fmla="*/ 2669125 w 2669125"/>
                <a:gd name="connsiteY2" fmla="*/ 533825 h 1067650"/>
                <a:gd name="connsiteX3" fmla="*/ 2135300 w 2669125"/>
                <a:gd name="connsiteY3" fmla="*/ 1067650 h 1067650"/>
                <a:gd name="connsiteX4" fmla="*/ 0 w 2669125"/>
                <a:gd name="connsiteY4" fmla="*/ 1067650 h 1067650"/>
                <a:gd name="connsiteX5" fmla="*/ 533825 w 2669125"/>
                <a:gd name="connsiteY5" fmla="*/ 533825 h 1067650"/>
                <a:gd name="connsiteX6" fmla="*/ 0 w 2669125"/>
                <a:gd name="connsiteY6" fmla="*/ 0 h 106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9125" h="1067650">
                  <a:moveTo>
                    <a:pt x="0" y="0"/>
                  </a:moveTo>
                  <a:lnTo>
                    <a:pt x="2135300" y="0"/>
                  </a:lnTo>
                  <a:lnTo>
                    <a:pt x="2669125" y="533825"/>
                  </a:lnTo>
                  <a:lnTo>
                    <a:pt x="2135300" y="1067650"/>
                  </a:lnTo>
                  <a:lnTo>
                    <a:pt x="0" y="1067650"/>
                  </a:lnTo>
                  <a:lnTo>
                    <a:pt x="533825" y="533825"/>
                  </a:lnTo>
                  <a:lnTo>
                    <a:pt x="0" y="0"/>
                  </a:lnTo>
                  <a:close/>
                </a:path>
              </a:pathLst>
            </a:custGeom>
            <a:solidFill>
              <a:schemeClr val="accent6">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837" tIns="61341" rIns="564496" bIns="61341" numCol="1" spcCol="1270" anchor="ctr" anchorCtr="0">
              <a:noAutofit/>
            </a:bodyPr>
            <a:lstStyle/>
            <a:p>
              <a:pPr marL="0" lvl="0" indent="0" defTabSz="1022350">
                <a:lnSpc>
                  <a:spcPct val="90000"/>
                </a:lnSpc>
                <a:spcBef>
                  <a:spcPct val="0"/>
                </a:spcBef>
                <a:spcAft>
                  <a:spcPct val="35000"/>
                </a:spcAft>
                <a:buNone/>
              </a:pPr>
              <a:r>
                <a:rPr lang="en-US" sz="2300" kern="1200" dirty="0"/>
                <a:t>Growing</a:t>
              </a:r>
              <a:endParaRPr lang="en-US" sz="1200" dirty="0"/>
            </a:p>
          </p:txBody>
        </p:sp>
      </p:grpSp>
      <p:sp>
        <p:nvSpPr>
          <p:cNvPr id="5" name="Rectangle 4">
            <a:extLst>
              <a:ext uri="{FF2B5EF4-FFF2-40B4-BE49-F238E27FC236}">
                <a16:creationId xmlns:a16="http://schemas.microsoft.com/office/drawing/2014/main" id="{AFA1AC93-EBE8-0CEF-701C-013E31F3DB59}"/>
              </a:ext>
            </a:extLst>
          </p:cNvPr>
          <p:cNvSpPr/>
          <p:nvPr/>
        </p:nvSpPr>
        <p:spPr>
          <a:xfrm>
            <a:off x="790957" y="3842987"/>
            <a:ext cx="2017687" cy="34170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2019-2021</a:t>
            </a:r>
          </a:p>
        </p:txBody>
      </p:sp>
      <p:sp>
        <p:nvSpPr>
          <p:cNvPr id="6" name="Rectangle 5">
            <a:extLst>
              <a:ext uri="{FF2B5EF4-FFF2-40B4-BE49-F238E27FC236}">
                <a16:creationId xmlns:a16="http://schemas.microsoft.com/office/drawing/2014/main" id="{8B3B8813-3295-2AE6-CB8A-BDC0505F085C}"/>
              </a:ext>
            </a:extLst>
          </p:cNvPr>
          <p:cNvSpPr/>
          <p:nvPr/>
        </p:nvSpPr>
        <p:spPr>
          <a:xfrm>
            <a:off x="2808646" y="3842989"/>
            <a:ext cx="4283054" cy="34170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2021-2022</a:t>
            </a:r>
          </a:p>
        </p:txBody>
      </p:sp>
      <p:sp>
        <p:nvSpPr>
          <p:cNvPr id="7" name="Rectangle 6">
            <a:extLst>
              <a:ext uri="{FF2B5EF4-FFF2-40B4-BE49-F238E27FC236}">
                <a16:creationId xmlns:a16="http://schemas.microsoft.com/office/drawing/2014/main" id="{8D677247-6274-0514-562C-AB79B0E02C08}"/>
              </a:ext>
            </a:extLst>
          </p:cNvPr>
          <p:cNvSpPr/>
          <p:nvPr/>
        </p:nvSpPr>
        <p:spPr>
          <a:xfrm>
            <a:off x="7097875" y="3842985"/>
            <a:ext cx="2116250" cy="34170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2023</a:t>
            </a:r>
          </a:p>
        </p:txBody>
      </p:sp>
      <p:sp>
        <p:nvSpPr>
          <p:cNvPr id="8" name="Rectangle 7">
            <a:extLst>
              <a:ext uri="{FF2B5EF4-FFF2-40B4-BE49-F238E27FC236}">
                <a16:creationId xmlns:a16="http://schemas.microsoft.com/office/drawing/2014/main" id="{E3B0206C-2072-B893-0E27-B97A859B1C08}"/>
              </a:ext>
            </a:extLst>
          </p:cNvPr>
          <p:cNvSpPr/>
          <p:nvPr/>
        </p:nvSpPr>
        <p:spPr>
          <a:xfrm>
            <a:off x="9217475" y="3842985"/>
            <a:ext cx="2148175" cy="341701"/>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2024-2025</a:t>
            </a:r>
          </a:p>
        </p:txBody>
      </p:sp>
      <p:sp>
        <p:nvSpPr>
          <p:cNvPr id="15" name="Rectangle 14">
            <a:extLst>
              <a:ext uri="{FF2B5EF4-FFF2-40B4-BE49-F238E27FC236}">
                <a16:creationId xmlns:a16="http://schemas.microsoft.com/office/drawing/2014/main" id="{B88146DC-4576-9647-ADF3-D3DCFFACE472}"/>
              </a:ext>
            </a:extLst>
          </p:cNvPr>
          <p:cNvSpPr/>
          <p:nvPr/>
        </p:nvSpPr>
        <p:spPr>
          <a:xfrm>
            <a:off x="685799" y="1371596"/>
            <a:ext cx="2132371" cy="2460668"/>
          </a:xfrm>
          <a:prstGeom prst="rect">
            <a:avLst/>
          </a:prstGeom>
          <a:gradFill>
            <a:gsLst>
              <a:gs pos="2000">
                <a:schemeClr val="bg1"/>
              </a:gs>
              <a:gs pos="91000">
                <a:srgbClr val="00B0F0"/>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115</a:t>
            </a:r>
            <a:r>
              <a:rPr lang="en-US" sz="2000" baseline="30000" dirty="0"/>
              <a:t>th</a:t>
            </a:r>
            <a:r>
              <a:rPr lang="en-US" sz="2000" dirty="0"/>
              <a:t>-116</a:t>
            </a:r>
            <a:r>
              <a:rPr lang="en-US" sz="2000" baseline="30000" dirty="0"/>
              <a:t>th</a:t>
            </a:r>
            <a:r>
              <a:rPr lang="en-US" sz="2000" dirty="0"/>
              <a:t> Congresses</a:t>
            </a:r>
          </a:p>
          <a:p>
            <a:pPr algn="ctr"/>
            <a:r>
              <a:rPr lang="en-US" sz="2000" dirty="0"/>
              <a:t>Bipartisan bicameral bills Introduced</a:t>
            </a:r>
          </a:p>
        </p:txBody>
      </p:sp>
      <p:sp>
        <p:nvSpPr>
          <p:cNvPr id="16" name="Rectangle 15">
            <a:extLst>
              <a:ext uri="{FF2B5EF4-FFF2-40B4-BE49-F238E27FC236}">
                <a16:creationId xmlns:a16="http://schemas.microsoft.com/office/drawing/2014/main" id="{FEF8FE51-A479-18F3-A2C9-A95144CB435B}"/>
              </a:ext>
            </a:extLst>
          </p:cNvPr>
          <p:cNvSpPr/>
          <p:nvPr/>
        </p:nvSpPr>
        <p:spPr>
          <a:xfrm>
            <a:off x="2818171" y="1371600"/>
            <a:ext cx="4283054" cy="2460666"/>
          </a:xfrm>
          <a:prstGeom prst="rect">
            <a:avLst/>
          </a:prstGeom>
          <a:gradFill>
            <a:gsLst>
              <a:gs pos="68000">
                <a:srgbClr val="4472C4"/>
              </a:gs>
              <a:gs pos="92000">
                <a:srgbClr val="FBBC61"/>
              </a:gs>
              <a:gs pos="0">
                <a:srgbClr val="00B0F0"/>
              </a:gs>
            </a:gsLst>
            <a:lin ang="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117</a:t>
            </a:r>
            <a:r>
              <a:rPr lang="en-US" sz="2000" baseline="30000" dirty="0"/>
              <a:t>th</a:t>
            </a:r>
            <a:r>
              <a:rPr lang="en-US" sz="2000" dirty="0"/>
              <a:t> Congress</a:t>
            </a:r>
          </a:p>
          <a:p>
            <a:pPr algn="ctr"/>
            <a:r>
              <a:rPr lang="en-US" sz="2000" dirty="0"/>
              <a:t>Passage of authorization, seeking small operational appropriation for FY23, seeking philanthropic support. </a:t>
            </a:r>
          </a:p>
        </p:txBody>
      </p:sp>
      <p:sp>
        <p:nvSpPr>
          <p:cNvPr id="17" name="Rectangle 16">
            <a:extLst>
              <a:ext uri="{FF2B5EF4-FFF2-40B4-BE49-F238E27FC236}">
                <a16:creationId xmlns:a16="http://schemas.microsoft.com/office/drawing/2014/main" id="{DD2D6701-E5BE-8D60-F2CE-C611F5B9DA3F}"/>
              </a:ext>
            </a:extLst>
          </p:cNvPr>
          <p:cNvSpPr/>
          <p:nvPr/>
        </p:nvSpPr>
        <p:spPr>
          <a:xfrm>
            <a:off x="7101225" y="1371598"/>
            <a:ext cx="2116250" cy="2460666"/>
          </a:xfrm>
          <a:prstGeom prst="rect">
            <a:avLst/>
          </a:prstGeom>
          <a:solidFill>
            <a:srgbClr val="FBBC6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118</a:t>
            </a:r>
            <a:r>
              <a:rPr lang="en-US" sz="2000" baseline="30000" dirty="0"/>
              <a:t>th</a:t>
            </a:r>
            <a:r>
              <a:rPr lang="en-US" sz="2000" dirty="0"/>
              <a:t> Congress</a:t>
            </a:r>
          </a:p>
          <a:p>
            <a:pPr algn="ctr"/>
            <a:r>
              <a:rPr lang="en-US" sz="2000" dirty="0"/>
              <a:t>Launch with private contributions and $30M seed funding in FY24 appropriations.</a:t>
            </a:r>
          </a:p>
        </p:txBody>
      </p:sp>
      <p:sp>
        <p:nvSpPr>
          <p:cNvPr id="18" name="Rectangle 17">
            <a:extLst>
              <a:ext uri="{FF2B5EF4-FFF2-40B4-BE49-F238E27FC236}">
                <a16:creationId xmlns:a16="http://schemas.microsoft.com/office/drawing/2014/main" id="{264F0152-EBBE-2DB7-FDE7-E46DDDA9074B}"/>
              </a:ext>
            </a:extLst>
          </p:cNvPr>
          <p:cNvSpPr/>
          <p:nvPr/>
        </p:nvSpPr>
        <p:spPr>
          <a:xfrm>
            <a:off x="9227000" y="1371596"/>
            <a:ext cx="2148175" cy="2460666"/>
          </a:xfrm>
          <a:prstGeom prst="rect">
            <a:avLst/>
          </a:prstGeom>
          <a:solidFill>
            <a:srgbClr val="FBBC6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118</a:t>
            </a:r>
            <a:r>
              <a:rPr lang="en-US" sz="2000" baseline="30000" dirty="0"/>
              <a:t>th</a:t>
            </a:r>
            <a:r>
              <a:rPr lang="en-US" sz="2000" dirty="0"/>
              <a:t> -119</a:t>
            </a:r>
            <a:r>
              <a:rPr lang="en-US" sz="2000" baseline="30000" dirty="0"/>
              <a:t>th</a:t>
            </a:r>
            <a:r>
              <a:rPr lang="en-US" sz="2000" dirty="0"/>
              <a:t> Projects begin to achieve objectives, scale and scope expanding rapidly</a:t>
            </a:r>
          </a:p>
        </p:txBody>
      </p:sp>
      <p:sp>
        <p:nvSpPr>
          <p:cNvPr id="4" name="Title 3">
            <a:extLst>
              <a:ext uri="{FF2B5EF4-FFF2-40B4-BE49-F238E27FC236}">
                <a16:creationId xmlns:a16="http://schemas.microsoft.com/office/drawing/2014/main" id="{8B617A10-62A1-C256-C00F-6E4AA74CCDC2}"/>
              </a:ext>
            </a:extLst>
          </p:cNvPr>
          <p:cNvSpPr>
            <a:spLocks noGrp="1"/>
          </p:cNvSpPr>
          <p:nvPr>
            <p:ph type="title"/>
          </p:nvPr>
        </p:nvSpPr>
        <p:spPr>
          <a:xfrm>
            <a:off x="812800" y="304800"/>
            <a:ext cx="10566400" cy="838200"/>
          </a:xfrm>
        </p:spPr>
        <p:txBody>
          <a:bodyPr>
            <a:normAutofit/>
          </a:bodyPr>
          <a:lstStyle/>
          <a:p>
            <a:r>
              <a:rPr lang="en-US" dirty="0"/>
              <a:t>Timeline</a:t>
            </a:r>
          </a:p>
        </p:txBody>
      </p:sp>
    </p:spTree>
    <p:extLst>
      <p:ext uri="{BB962C8B-B14F-4D97-AF65-F5344CB8AC3E}">
        <p14:creationId xmlns:p14="http://schemas.microsoft.com/office/powerpoint/2010/main" val="434260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76326-A396-4B98-876C-3A78293FE42A}"/>
              </a:ext>
            </a:extLst>
          </p:cNvPr>
          <p:cNvSpPr>
            <a:spLocks noGrp="1"/>
          </p:cNvSpPr>
          <p:nvPr>
            <p:ph type="title"/>
          </p:nvPr>
        </p:nvSpPr>
        <p:spPr/>
        <p:txBody>
          <a:bodyPr/>
          <a:lstStyle/>
          <a:p>
            <a:r>
              <a:rPr lang="en-US" dirty="0"/>
              <a:t>What I Would Like to Learn from You </a:t>
            </a:r>
          </a:p>
        </p:txBody>
      </p:sp>
      <p:sp>
        <p:nvSpPr>
          <p:cNvPr id="3" name="Content Placeholder 2">
            <a:extLst>
              <a:ext uri="{FF2B5EF4-FFF2-40B4-BE49-F238E27FC236}">
                <a16:creationId xmlns:a16="http://schemas.microsoft.com/office/drawing/2014/main" id="{7B453FFD-D8FC-44BB-9CC4-0F5B1FF7922B}"/>
              </a:ext>
            </a:extLst>
          </p:cNvPr>
          <p:cNvSpPr>
            <a:spLocks noGrp="1"/>
          </p:cNvSpPr>
          <p:nvPr>
            <p:ph idx="1"/>
          </p:nvPr>
        </p:nvSpPr>
        <p:spPr/>
        <p:txBody>
          <a:bodyPr/>
          <a:lstStyle/>
          <a:p>
            <a:r>
              <a:rPr lang="en-US" dirty="0"/>
              <a:t>What does DOE need to do well, but doesn’t now (or isn’t allowed to) that FESI can help with?</a:t>
            </a:r>
          </a:p>
          <a:p>
            <a:r>
              <a:rPr lang="en-US" dirty="0"/>
              <a:t>What projects would benefit from public-private collaborations that FESI might broker? </a:t>
            </a:r>
          </a:p>
          <a:p>
            <a:r>
              <a:rPr lang="en-US" dirty="0"/>
              <a:t>Which projects might be well-suited to become “early wins” for FESI?</a:t>
            </a:r>
          </a:p>
          <a:p>
            <a:r>
              <a:rPr lang="en-US" dirty="0"/>
              <a:t>Who else should we be talking with?</a:t>
            </a:r>
          </a:p>
          <a:p>
            <a:endParaRPr lang="en-US" dirty="0"/>
          </a:p>
        </p:txBody>
      </p:sp>
      <p:sp>
        <p:nvSpPr>
          <p:cNvPr id="4" name="Slide Number Placeholder 3">
            <a:extLst>
              <a:ext uri="{FF2B5EF4-FFF2-40B4-BE49-F238E27FC236}">
                <a16:creationId xmlns:a16="http://schemas.microsoft.com/office/drawing/2014/main" id="{EE5A098F-1B7B-4EA1-B475-0338A3CF8648}"/>
              </a:ext>
            </a:extLst>
          </p:cNvPr>
          <p:cNvSpPr>
            <a:spLocks noGrp="1"/>
          </p:cNvSpPr>
          <p:nvPr>
            <p:ph type="sldNum" sz="quarter" idx="12"/>
          </p:nvPr>
        </p:nvSpPr>
        <p:spPr/>
        <p:txBody>
          <a:bodyPr/>
          <a:lstStyle/>
          <a:p>
            <a:fld id="{B210F02F-3F4F-4BF0-9905-39922DDC03F6}" type="slidenum">
              <a:rPr lang="en-US" smtClean="0"/>
              <a:pPr/>
              <a:t>25</a:t>
            </a:fld>
            <a:endParaRPr lang="en-US" dirty="0"/>
          </a:p>
        </p:txBody>
      </p:sp>
    </p:spTree>
    <p:extLst>
      <p:ext uri="{BB962C8B-B14F-4D97-AF65-F5344CB8AC3E}">
        <p14:creationId xmlns:p14="http://schemas.microsoft.com/office/powerpoint/2010/main" val="1068266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5A7C"/>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1676400" y="304801"/>
            <a:ext cx="8686800" cy="22590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rade Gothic LT Std Bold" panose="020B0804050502020204" pitchFamily="34" charset="0"/>
                <a:ea typeface="+mj-ea"/>
                <a:cs typeface="+mj-cs"/>
              </a:rPr>
              <a:t>Thank You!</a:t>
            </a:r>
          </a:p>
        </p:txBody>
      </p:sp>
      <p:sp>
        <p:nvSpPr>
          <p:cNvPr id="10" name="Subtitle 2"/>
          <p:cNvSpPr txBox="1">
            <a:spLocks/>
          </p:cNvSpPr>
          <p:nvPr/>
        </p:nvSpPr>
        <p:spPr>
          <a:xfrm>
            <a:off x="1828800" y="1908280"/>
            <a:ext cx="8763000" cy="609600"/>
          </a:xfrm>
          <a:prstGeom prst="rect">
            <a:avLst/>
          </a:prstGeom>
        </p:spPr>
        <p:txBody>
          <a:bodyPr vert="horz" lIns="91440" tIns="45720" rIns="91440" bIns="45720" rtlCol="0">
            <a:noAutofit/>
          </a:bodyPr>
          <a:lstStyle>
            <a:lvl1pPr marL="68580" indent="0" algn="l" defTabSz="914400" rtl="0" eaLnBrk="1" latinLnBrk="0" hangingPunct="1">
              <a:spcBef>
                <a:spcPct val="20000"/>
              </a:spcBef>
              <a:buClr>
                <a:srgbClr val="1C5A7C"/>
              </a:buClr>
              <a:buSzPct val="76000"/>
              <a:buFontTx/>
              <a:buNone/>
              <a:defRPr sz="2400" kern="1200">
                <a:solidFill>
                  <a:srgbClr val="1C5A7C"/>
                </a:solidFill>
                <a:latin typeface="TradeGothic" pitchFamily="34" charset="0"/>
                <a:ea typeface="+mn-ea"/>
                <a:cs typeface="+mn-cs"/>
              </a:defRPr>
            </a:lvl1pPr>
            <a:lvl2pPr marL="708660" indent="-342900" algn="l" defTabSz="914400" rtl="0" eaLnBrk="1" latinLnBrk="0" hangingPunct="1">
              <a:spcBef>
                <a:spcPct val="20000"/>
              </a:spcBef>
              <a:buClr>
                <a:srgbClr val="1C5A7C"/>
              </a:buClr>
              <a:buSzPct val="76000"/>
              <a:buFont typeface="Wingdings" pitchFamily="2" charset="2"/>
              <a:buChar char="§"/>
              <a:defRPr sz="2200" kern="1200">
                <a:solidFill>
                  <a:srgbClr val="1C5A7C"/>
                </a:solidFill>
                <a:latin typeface="TradeGothic" pitchFamily="34" charset="0"/>
                <a:ea typeface="+mn-ea"/>
                <a:cs typeface="+mn-cs"/>
              </a:defRPr>
            </a:lvl2pPr>
            <a:lvl3pPr marL="685800" indent="0" algn="l" defTabSz="914400" rtl="0" eaLnBrk="1" latinLnBrk="0" hangingPunct="1">
              <a:spcBef>
                <a:spcPct val="20000"/>
              </a:spcBef>
              <a:buClr>
                <a:srgbClr val="1C5A7C"/>
              </a:buClr>
              <a:buSzPct val="76000"/>
              <a:buFontTx/>
              <a:buNone/>
              <a:defRPr sz="2000" kern="1200">
                <a:solidFill>
                  <a:srgbClr val="1C5A7C"/>
                </a:solidFill>
                <a:latin typeface="TradeGothic" pitchFamily="34" charset="0"/>
                <a:ea typeface="+mn-ea"/>
                <a:cs typeface="+mn-cs"/>
              </a:defRPr>
            </a:lvl3pPr>
            <a:lvl4pPr marL="896112" indent="0" algn="l" defTabSz="914400" rtl="0" eaLnBrk="1" latinLnBrk="0" hangingPunct="1">
              <a:spcBef>
                <a:spcPct val="20000"/>
              </a:spcBef>
              <a:buClr>
                <a:srgbClr val="1C5A7C"/>
              </a:buClr>
              <a:buSzPct val="76000"/>
              <a:buFontTx/>
              <a:buNone/>
              <a:defRPr sz="1800" kern="1200">
                <a:solidFill>
                  <a:srgbClr val="1C5A7C"/>
                </a:solidFill>
                <a:latin typeface="TradeGothic" pitchFamily="34" charset="0"/>
                <a:ea typeface="+mn-ea"/>
                <a:cs typeface="+mn-cs"/>
              </a:defRPr>
            </a:lvl4pPr>
            <a:lvl5pPr marL="1097280" indent="0" algn="l" defTabSz="914400" rtl="0" eaLnBrk="1" latinLnBrk="0" hangingPunct="1">
              <a:spcBef>
                <a:spcPct val="20000"/>
              </a:spcBef>
              <a:buClr>
                <a:srgbClr val="1C5A7C"/>
              </a:buClr>
              <a:buSzPct val="76000"/>
              <a:buFontTx/>
              <a:buNone/>
              <a:defRPr sz="1600" kern="1200" baseline="0">
                <a:solidFill>
                  <a:srgbClr val="1C5A7C"/>
                </a:solidFill>
                <a:latin typeface="TradeGothic"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marR="0" lvl="0" indent="0" algn="ctr" defTabSz="914400" rtl="0" eaLnBrk="1" fontAlgn="auto" latinLnBrk="0" hangingPunct="1">
              <a:lnSpc>
                <a:spcPct val="100000"/>
              </a:lnSpc>
              <a:spcBef>
                <a:spcPct val="0"/>
              </a:spcBef>
              <a:spcAft>
                <a:spcPts val="0"/>
              </a:spcAft>
              <a:buClr>
                <a:srgbClr val="1C5A7C"/>
              </a:buClr>
              <a:buSzPct val="76000"/>
              <a:buFontTx/>
              <a:buNone/>
              <a:tabLst/>
              <a:defRPr/>
            </a:pPr>
            <a:r>
              <a:rPr kumimoji="0" lang="en-US" sz="2300" b="0" i="0" u="none" strike="noStrike" kern="1200" cap="none" spc="0" normalizeH="0" baseline="0" noProof="0" dirty="0">
                <a:ln>
                  <a:noFill/>
                </a:ln>
                <a:solidFill>
                  <a:prstClr val="white"/>
                </a:solidFill>
                <a:effectLst/>
                <a:uLnTx/>
                <a:uFillTx/>
                <a:latin typeface="Trade Gothic LT Std" panose="020B0503020502020204" pitchFamily="34" charset="0"/>
                <a:ea typeface="+mn-ea"/>
                <a:cs typeface="+mn-cs"/>
              </a:rPr>
              <a:t>Kerry Duggan </a:t>
            </a:r>
            <a:r>
              <a:rPr kumimoji="0" lang="en-US" sz="2300" b="0" i="0" u="none" strike="noStrike" kern="1200" cap="none" spc="0" normalizeH="0" baseline="0" noProof="0" dirty="0">
                <a:ln>
                  <a:noFill/>
                </a:ln>
                <a:solidFill>
                  <a:schemeClr val="bg1"/>
                </a:solidFill>
                <a:effectLst/>
                <a:uLnTx/>
                <a:uFillTx/>
                <a:latin typeface="Trade Gothic LT Std" panose="020B0503020502020204" pitchFamily="34" charset="0"/>
                <a:ea typeface="+mn-ea"/>
                <a:cs typeface="+mn-cs"/>
              </a:rPr>
              <a:t>| CEO |  </a:t>
            </a:r>
            <a:r>
              <a:rPr kumimoji="0" lang="en-US" sz="2300" b="0" i="0" u="none" strike="noStrike" kern="1200" cap="none" spc="0" normalizeH="0" baseline="0" noProof="0" dirty="0">
                <a:ln>
                  <a:noFill/>
                </a:ln>
                <a:solidFill>
                  <a:prstClr val="white"/>
                </a:solidFill>
                <a:effectLst/>
                <a:uLnTx/>
                <a:uFillTx/>
                <a:latin typeface="Trade Gothic LT Std" panose="020B0503020502020204" pitchFamily="34" charset="0"/>
                <a:ea typeface="+mn-ea"/>
                <a:cs typeface="+mn-cs"/>
              </a:rPr>
              <a:t>SustainabiliD</a:t>
            </a:r>
          </a:p>
          <a:p>
            <a:pPr marL="68580" marR="0" lvl="0" indent="0" algn="ctr" defTabSz="914400" rtl="0" eaLnBrk="1" fontAlgn="auto" latinLnBrk="0" hangingPunct="1">
              <a:lnSpc>
                <a:spcPct val="100000"/>
              </a:lnSpc>
              <a:spcBef>
                <a:spcPct val="0"/>
              </a:spcBef>
              <a:spcAft>
                <a:spcPts val="0"/>
              </a:spcAft>
              <a:buClr>
                <a:srgbClr val="1C5A7C"/>
              </a:buClr>
              <a:buSzPct val="76000"/>
              <a:buFontTx/>
              <a:buNone/>
              <a:tabLst/>
              <a:defRPr/>
            </a:pPr>
            <a:endParaRPr kumimoji="0" lang="en-US" sz="2300" b="0" i="0" u="none" strike="noStrike" kern="1200" cap="none" spc="0" normalizeH="0" baseline="0" noProof="0" dirty="0">
              <a:ln>
                <a:noFill/>
              </a:ln>
              <a:solidFill>
                <a:prstClr val="white"/>
              </a:solidFill>
              <a:effectLst/>
              <a:uLnTx/>
              <a:uFillTx/>
              <a:latin typeface="Trade Gothic LT Std" panose="020B0503020502020204" pitchFamily="34" charset="0"/>
              <a:ea typeface="+mn-ea"/>
              <a:cs typeface="+mn-cs"/>
            </a:endParaRPr>
          </a:p>
          <a:p>
            <a:pPr marL="68580" marR="0" lvl="0" indent="0" algn="ctr" defTabSz="914400" rtl="0" eaLnBrk="1" fontAlgn="auto" latinLnBrk="0" hangingPunct="1">
              <a:lnSpc>
                <a:spcPct val="100000"/>
              </a:lnSpc>
              <a:spcBef>
                <a:spcPct val="0"/>
              </a:spcBef>
              <a:spcAft>
                <a:spcPts val="0"/>
              </a:spcAft>
              <a:buClr>
                <a:srgbClr val="1C5A7C"/>
              </a:buClr>
              <a:buSzPct val="76000"/>
              <a:buFontTx/>
              <a:buNone/>
              <a:tabLst/>
              <a:defRPr/>
            </a:pPr>
            <a:r>
              <a:rPr kumimoji="0" lang="en-US" sz="2300" b="0" i="0" u="none" strike="noStrike" kern="1200" cap="none" spc="0" normalizeH="0" baseline="0" noProof="0" dirty="0">
                <a:ln>
                  <a:noFill/>
                </a:ln>
                <a:solidFill>
                  <a:prstClr val="white"/>
                </a:solidFill>
                <a:effectLst/>
                <a:uLnTx/>
                <a:uFillTx/>
                <a:latin typeface="Trade Gothic LT Std" panose="020B0503020502020204" pitchFamily="34" charset="0"/>
                <a:ea typeface="+mn-ea"/>
                <a:cs typeface="+mn-cs"/>
              </a:rPr>
              <a:t>David Hart </a:t>
            </a:r>
            <a:r>
              <a:rPr kumimoji="0" lang="en-US" sz="2300" b="0" i="0" u="none" strike="noStrike" kern="1200" cap="none" spc="0" normalizeH="0" baseline="0" noProof="0" dirty="0">
                <a:ln>
                  <a:noFill/>
                </a:ln>
                <a:solidFill>
                  <a:srgbClr val="F98D29"/>
                </a:solidFill>
                <a:effectLst/>
                <a:uLnTx/>
                <a:uFillTx/>
                <a:latin typeface="Trade Gothic LT Std" panose="020B0503020502020204" pitchFamily="34" charset="0"/>
                <a:ea typeface="+mn-ea"/>
                <a:cs typeface="+mn-cs"/>
              </a:rPr>
              <a:t>|</a:t>
            </a:r>
            <a:r>
              <a:rPr kumimoji="0" lang="en-US" sz="2300" b="0" i="0" u="none" strike="noStrike" kern="1200" cap="none" spc="0" normalizeH="0" baseline="0" noProof="0" dirty="0">
                <a:ln>
                  <a:noFill/>
                </a:ln>
                <a:solidFill>
                  <a:prstClr val="white"/>
                </a:solidFill>
                <a:effectLst/>
                <a:uLnTx/>
                <a:uFillTx/>
                <a:latin typeface="Trade Gothic LT Std" panose="020B0503020502020204" pitchFamily="34" charset="0"/>
                <a:ea typeface="+mn-ea"/>
                <a:cs typeface="+mn-cs"/>
              </a:rPr>
              <a:t> dhart@itif.org </a:t>
            </a:r>
            <a:r>
              <a:rPr kumimoji="0" lang="en-US" sz="2300" b="0" i="0" u="none" strike="noStrike" kern="1200" cap="none" spc="0" normalizeH="0" baseline="0" noProof="0" dirty="0">
                <a:ln>
                  <a:noFill/>
                </a:ln>
                <a:solidFill>
                  <a:srgbClr val="F98D29"/>
                </a:solidFill>
                <a:effectLst/>
                <a:uLnTx/>
                <a:uFillTx/>
                <a:latin typeface="Trade Gothic LT Std" panose="020B0503020502020204" pitchFamily="34" charset="0"/>
                <a:ea typeface="+mn-ea"/>
                <a:cs typeface="+mn-cs"/>
              </a:rPr>
              <a:t>|</a:t>
            </a:r>
            <a:r>
              <a:rPr kumimoji="0" lang="en-US" sz="2300" b="0" i="0" u="none" strike="noStrike" kern="1200" cap="none" spc="0" normalizeH="0" baseline="0" noProof="0" dirty="0">
                <a:ln>
                  <a:noFill/>
                </a:ln>
                <a:solidFill>
                  <a:prstClr val="white"/>
                </a:solidFill>
                <a:effectLst/>
                <a:uLnTx/>
                <a:uFillTx/>
                <a:latin typeface="Trade Gothic LT Std" panose="020B0503020502020204" pitchFamily="34" charset="0"/>
                <a:ea typeface="+mn-ea"/>
                <a:cs typeface="+mn-cs"/>
              </a:rPr>
              <a:t> @ProfDavidHart</a:t>
            </a:r>
          </a:p>
        </p:txBody>
      </p:sp>
      <p:sp>
        <p:nvSpPr>
          <p:cNvPr id="11" name="Rectangle 10"/>
          <p:cNvSpPr/>
          <p:nvPr/>
        </p:nvSpPr>
        <p:spPr>
          <a:xfrm>
            <a:off x="-152400" y="5486400"/>
            <a:ext cx="124968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adeGothic"/>
              <a:ea typeface="+mn-ea"/>
              <a:cs typeface="+mn-cs"/>
            </a:endParaRPr>
          </a:p>
        </p:txBody>
      </p:sp>
      <p:sp>
        <p:nvSpPr>
          <p:cNvPr id="12" name="Rectangle 11"/>
          <p:cNvSpPr/>
          <p:nvPr/>
        </p:nvSpPr>
        <p:spPr>
          <a:xfrm>
            <a:off x="9448800" y="5846445"/>
            <a:ext cx="258448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C5A7C"/>
                </a:solidFill>
                <a:effectLst/>
                <a:uLnTx/>
                <a:uFillTx/>
                <a:latin typeface="Trade Gothic LT Std Bold" panose="020B0804050502020204" pitchFamily="34" charset="0"/>
                <a:ea typeface="+mn-ea"/>
                <a:cs typeface="+mn-cs"/>
              </a:rPr>
              <a:t>@ITIFdc </a:t>
            </a:r>
          </a:p>
        </p:txBody>
      </p:sp>
      <p:cxnSp>
        <p:nvCxnSpPr>
          <p:cNvPr id="13" name="Straight Connector 12"/>
          <p:cNvCxnSpPr/>
          <p:nvPr/>
        </p:nvCxnSpPr>
        <p:spPr>
          <a:xfrm>
            <a:off x="-152400" y="5486400"/>
            <a:ext cx="12420600" cy="0"/>
          </a:xfrm>
          <a:prstGeom prst="line">
            <a:avLst/>
          </a:prstGeom>
          <a:ln w="50800">
            <a:solidFill>
              <a:srgbClr val="F98D29"/>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794666"/>
            <a:ext cx="4248150" cy="81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018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CD45-4AD4-42E5-B3BC-9D076BFDA8A7}"/>
              </a:ext>
            </a:extLst>
          </p:cNvPr>
          <p:cNvSpPr>
            <a:spLocks noGrp="1"/>
          </p:cNvSpPr>
          <p:nvPr>
            <p:ph type="title"/>
          </p:nvPr>
        </p:nvSpPr>
        <p:spPr/>
        <p:txBody>
          <a:bodyPr/>
          <a:lstStyle/>
          <a:p>
            <a:r>
              <a:rPr lang="en-US" dirty="0"/>
              <a:t>About ITIF’s Center for Clean Energy Innovation</a:t>
            </a:r>
          </a:p>
        </p:txBody>
      </p:sp>
      <p:pic>
        <p:nvPicPr>
          <p:cNvPr id="6" name="Content Placeholder 5">
            <a:extLst>
              <a:ext uri="{FF2B5EF4-FFF2-40B4-BE49-F238E27FC236}">
                <a16:creationId xmlns:a16="http://schemas.microsoft.com/office/drawing/2014/main" id="{DCA1FC63-D0E5-499C-948D-55AF397C2EE3}"/>
              </a:ext>
            </a:extLst>
          </p:cNvPr>
          <p:cNvPicPr>
            <a:picLocks noGrp="1" noChangeAspect="1"/>
          </p:cNvPicPr>
          <p:nvPr>
            <p:ph idx="13"/>
          </p:nvPr>
        </p:nvPicPr>
        <p:blipFill>
          <a:blip r:embed="rId3"/>
          <a:stretch>
            <a:fillRect/>
          </a:stretch>
        </p:blipFill>
        <p:spPr>
          <a:xfrm>
            <a:off x="4876800" y="1981200"/>
            <a:ext cx="6502400" cy="3657600"/>
          </a:xfrm>
          <a:prstGeom prst="rect">
            <a:avLst/>
          </a:prstGeom>
        </p:spPr>
      </p:pic>
      <p:sp>
        <p:nvSpPr>
          <p:cNvPr id="3" name="Content Placeholder 2">
            <a:extLst>
              <a:ext uri="{FF2B5EF4-FFF2-40B4-BE49-F238E27FC236}">
                <a16:creationId xmlns:a16="http://schemas.microsoft.com/office/drawing/2014/main" id="{B9A930BF-BA43-4DC5-91AA-4D811BD1E66B}"/>
              </a:ext>
            </a:extLst>
          </p:cNvPr>
          <p:cNvSpPr>
            <a:spLocks noGrp="1"/>
          </p:cNvSpPr>
          <p:nvPr>
            <p:ph idx="1"/>
          </p:nvPr>
        </p:nvSpPr>
        <p:spPr/>
        <p:txBody>
          <a:bodyPr>
            <a:normAutofit fontScale="92500" lnSpcReduction="10000"/>
          </a:bodyPr>
          <a:lstStyle/>
          <a:p>
            <a:r>
              <a:rPr lang="en-US" dirty="0"/>
              <a:t>ITIF’s Center for Clean Energy Innovation exists to elevate the climate innovation imperative in the policy debate in the United States and around the world. We conduct research, provide nonpartisan analysis, generate policy proposals, and convene members of the analytical and policymaking communities with this mission firmly in focus.</a:t>
            </a:r>
          </a:p>
        </p:txBody>
      </p:sp>
      <p:sp>
        <p:nvSpPr>
          <p:cNvPr id="4" name="Slide Number Placeholder 3">
            <a:extLst>
              <a:ext uri="{FF2B5EF4-FFF2-40B4-BE49-F238E27FC236}">
                <a16:creationId xmlns:a16="http://schemas.microsoft.com/office/drawing/2014/main" id="{08A40F93-DF66-4DBB-A0BA-07E6301D2BE5}"/>
              </a:ext>
            </a:extLst>
          </p:cNvPr>
          <p:cNvSpPr>
            <a:spLocks noGrp="1"/>
          </p:cNvSpPr>
          <p:nvPr>
            <p:ph type="sldNum" sz="quarter" idx="12"/>
          </p:nvPr>
        </p:nvSpPr>
        <p:spPr/>
        <p:txBody>
          <a:bodyPr/>
          <a:lstStyle/>
          <a:p>
            <a:fld id="{B210F02F-3F4F-4BF0-9905-39922DDC03F6}" type="slidenum">
              <a:rPr lang="en-US" smtClean="0"/>
              <a:pPr/>
              <a:t>3</a:t>
            </a:fld>
            <a:endParaRPr lang="en-US" dirty="0"/>
          </a:p>
        </p:txBody>
      </p:sp>
    </p:spTree>
    <p:extLst>
      <p:ext uri="{BB962C8B-B14F-4D97-AF65-F5344CB8AC3E}">
        <p14:creationId xmlns:p14="http://schemas.microsoft.com/office/powerpoint/2010/main" val="334255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1701-6254-70B6-ED97-C1EDA17D2CFC}"/>
              </a:ext>
            </a:extLst>
          </p:cNvPr>
          <p:cNvSpPr>
            <a:spLocks noGrp="1"/>
          </p:cNvSpPr>
          <p:nvPr>
            <p:ph type="title"/>
          </p:nvPr>
        </p:nvSpPr>
        <p:spPr/>
        <p:txBody>
          <a:bodyPr/>
          <a:lstStyle/>
          <a:p>
            <a:r>
              <a:rPr lang="en-US" dirty="0"/>
              <a:t>ITIF’s Current FESI Project</a:t>
            </a:r>
          </a:p>
        </p:txBody>
      </p:sp>
      <p:sp>
        <p:nvSpPr>
          <p:cNvPr id="6" name="Content Placeholder 5">
            <a:extLst>
              <a:ext uri="{FF2B5EF4-FFF2-40B4-BE49-F238E27FC236}">
                <a16:creationId xmlns:a16="http://schemas.microsoft.com/office/drawing/2014/main" id="{AA4B97E4-91C3-7972-B29E-56A1337FAA45}"/>
              </a:ext>
            </a:extLst>
          </p:cNvPr>
          <p:cNvSpPr>
            <a:spLocks noGrp="1"/>
          </p:cNvSpPr>
          <p:nvPr>
            <p:ph idx="1"/>
          </p:nvPr>
        </p:nvSpPr>
        <p:spPr/>
        <p:txBody>
          <a:bodyPr/>
          <a:lstStyle/>
          <a:p>
            <a:r>
              <a:rPr lang="en-US" dirty="0"/>
              <a:t>ITIF is working with SustainabiliD to accelerate FESI’s creation and ability to contribute to energy and climate innovation</a:t>
            </a:r>
          </a:p>
          <a:p>
            <a:r>
              <a:rPr lang="en-US" dirty="0"/>
              <a:t>Our project is a continuation of prior work that led to FESI’s recent authorization by Congress</a:t>
            </a:r>
          </a:p>
          <a:p>
            <a:r>
              <a:rPr lang="en-US" dirty="0"/>
              <a:t>It is funded by Schmidt Futures</a:t>
            </a:r>
          </a:p>
          <a:p>
            <a:r>
              <a:rPr lang="en-US" dirty="0"/>
              <a:t>It is not sanctioned or endorsed by the Department of Energy, which has set up a task force to determine its next steps in implementing FESI</a:t>
            </a:r>
          </a:p>
          <a:p>
            <a:endParaRPr lang="en-US" dirty="0"/>
          </a:p>
        </p:txBody>
      </p:sp>
      <p:sp>
        <p:nvSpPr>
          <p:cNvPr id="5" name="Slide Number Placeholder 4">
            <a:extLst>
              <a:ext uri="{FF2B5EF4-FFF2-40B4-BE49-F238E27FC236}">
                <a16:creationId xmlns:a16="http://schemas.microsoft.com/office/drawing/2014/main" id="{D683BEE8-CEBF-69A0-6D2B-758FBE4318DF}"/>
              </a:ext>
            </a:extLst>
          </p:cNvPr>
          <p:cNvSpPr>
            <a:spLocks noGrp="1"/>
          </p:cNvSpPr>
          <p:nvPr>
            <p:ph type="sldNum" sz="quarter" idx="12"/>
          </p:nvPr>
        </p:nvSpPr>
        <p:spPr/>
        <p:txBody>
          <a:bodyPr/>
          <a:lstStyle/>
          <a:p>
            <a:fld id="{B210F02F-3F4F-4BF0-9905-39922DDC03F6}" type="slidenum">
              <a:rPr lang="en-US" smtClean="0"/>
              <a:pPr/>
              <a:t>4</a:t>
            </a:fld>
            <a:endParaRPr lang="en-US" dirty="0"/>
          </a:p>
        </p:txBody>
      </p:sp>
    </p:spTree>
    <p:extLst>
      <p:ext uri="{BB962C8B-B14F-4D97-AF65-F5344CB8AC3E}">
        <p14:creationId xmlns:p14="http://schemas.microsoft.com/office/powerpoint/2010/main" val="283695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F97AF607-8E7A-4625-B2F4-5D46A06A7977}"/>
              </a:ext>
            </a:extLst>
          </p:cNvPr>
          <p:cNvPicPr>
            <a:picLocks noGrp="1" noChangeAspect="1"/>
          </p:cNvPicPr>
          <p:nvPr>
            <p:ph idx="1"/>
          </p:nvPr>
        </p:nvPicPr>
        <p:blipFill>
          <a:blip r:embed="rId2"/>
          <a:stretch>
            <a:fillRect/>
          </a:stretch>
        </p:blipFill>
        <p:spPr>
          <a:xfrm rot="-1380000">
            <a:off x="594324" y="1888685"/>
            <a:ext cx="4746546" cy="2652378"/>
          </a:xfrm>
        </p:spPr>
      </p:pic>
      <p:sp>
        <p:nvSpPr>
          <p:cNvPr id="2" name="Title 1">
            <a:extLst>
              <a:ext uri="{FF2B5EF4-FFF2-40B4-BE49-F238E27FC236}">
                <a16:creationId xmlns:a16="http://schemas.microsoft.com/office/drawing/2014/main" id="{2C29A52E-CCE0-4905-B8D9-6731EA369251}"/>
              </a:ext>
            </a:extLst>
          </p:cNvPr>
          <p:cNvSpPr>
            <a:spLocks noGrp="1"/>
          </p:cNvSpPr>
          <p:nvPr>
            <p:ph type="title"/>
          </p:nvPr>
        </p:nvSpPr>
        <p:spPr/>
        <p:txBody>
          <a:bodyPr/>
          <a:lstStyle/>
          <a:p>
            <a:r>
              <a:rPr lang="en-US" dirty="0"/>
              <a:t>The Origin Story</a:t>
            </a:r>
          </a:p>
        </p:txBody>
      </p:sp>
      <p:pic>
        <p:nvPicPr>
          <p:cNvPr id="7" name="Content Placeholder 6">
            <a:extLst>
              <a:ext uri="{FF2B5EF4-FFF2-40B4-BE49-F238E27FC236}">
                <a16:creationId xmlns:a16="http://schemas.microsoft.com/office/drawing/2014/main" id="{EFE81A96-D4CE-4897-BB10-54E6C51C005A}"/>
              </a:ext>
            </a:extLst>
          </p:cNvPr>
          <p:cNvPicPr>
            <a:picLocks noGrp="1" noChangeAspect="1"/>
          </p:cNvPicPr>
          <p:nvPr>
            <p:ph idx="13"/>
          </p:nvPr>
        </p:nvPicPr>
        <p:blipFill>
          <a:blip r:embed="rId3"/>
          <a:stretch>
            <a:fillRect/>
          </a:stretch>
        </p:blipFill>
        <p:spPr>
          <a:xfrm>
            <a:off x="4876800" y="914400"/>
            <a:ext cx="7041215" cy="3043237"/>
          </a:xfrm>
        </p:spPr>
      </p:pic>
      <p:sp>
        <p:nvSpPr>
          <p:cNvPr id="5" name="Slide Number Placeholder 4">
            <a:extLst>
              <a:ext uri="{FF2B5EF4-FFF2-40B4-BE49-F238E27FC236}">
                <a16:creationId xmlns:a16="http://schemas.microsoft.com/office/drawing/2014/main" id="{75673C9E-353F-4DA1-8441-93E482FC4E5A}"/>
              </a:ext>
            </a:extLst>
          </p:cNvPr>
          <p:cNvSpPr>
            <a:spLocks noGrp="1"/>
          </p:cNvSpPr>
          <p:nvPr>
            <p:ph type="sldNum" sz="quarter" idx="12"/>
          </p:nvPr>
        </p:nvSpPr>
        <p:spPr/>
        <p:txBody>
          <a:bodyPr/>
          <a:lstStyle/>
          <a:p>
            <a:fld id="{B210F02F-3F4F-4BF0-9905-39922DDC03F6}" type="slidenum">
              <a:rPr lang="en-US" smtClean="0"/>
              <a:pPr/>
              <a:t>5</a:t>
            </a:fld>
            <a:endParaRPr lang="en-US" dirty="0"/>
          </a:p>
        </p:txBody>
      </p:sp>
      <p:sp>
        <p:nvSpPr>
          <p:cNvPr id="8" name="Oval 7">
            <a:extLst>
              <a:ext uri="{FF2B5EF4-FFF2-40B4-BE49-F238E27FC236}">
                <a16:creationId xmlns:a16="http://schemas.microsoft.com/office/drawing/2014/main" id="{983394D6-E21B-4A91-B9EC-468F0E9C91F8}"/>
              </a:ext>
            </a:extLst>
          </p:cNvPr>
          <p:cNvSpPr/>
          <p:nvPr/>
        </p:nvSpPr>
        <p:spPr>
          <a:xfrm>
            <a:off x="5105400" y="3502819"/>
            <a:ext cx="5029200" cy="533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7644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66985-1BAF-439A-9CF3-E6213072C465}"/>
              </a:ext>
            </a:extLst>
          </p:cNvPr>
          <p:cNvSpPr>
            <a:spLocks noGrp="1"/>
          </p:cNvSpPr>
          <p:nvPr>
            <p:ph type="title"/>
          </p:nvPr>
        </p:nvSpPr>
        <p:spPr/>
        <p:txBody>
          <a:bodyPr>
            <a:normAutofit/>
          </a:bodyPr>
          <a:lstStyle/>
          <a:p>
            <a:r>
              <a:rPr lang="en-US" dirty="0"/>
              <a:t>2019-2020 DOE Foundation Project (led by Jetta Wong)</a:t>
            </a:r>
          </a:p>
        </p:txBody>
      </p:sp>
      <p:sp>
        <p:nvSpPr>
          <p:cNvPr id="3" name="Content Placeholder 2">
            <a:extLst>
              <a:ext uri="{FF2B5EF4-FFF2-40B4-BE49-F238E27FC236}">
                <a16:creationId xmlns:a16="http://schemas.microsoft.com/office/drawing/2014/main" id="{BDE2D9B5-ECE0-42F0-A58B-2B2DE26B2DC9}"/>
              </a:ext>
            </a:extLst>
          </p:cNvPr>
          <p:cNvSpPr>
            <a:spLocks noGrp="1"/>
          </p:cNvSpPr>
          <p:nvPr>
            <p:ph idx="1"/>
          </p:nvPr>
        </p:nvSpPr>
        <p:spPr>
          <a:xfrm>
            <a:off x="812800" y="1447800"/>
            <a:ext cx="10566400" cy="4419600"/>
          </a:xfrm>
        </p:spPr>
        <p:txBody>
          <a:bodyPr>
            <a:normAutofit/>
          </a:bodyPr>
          <a:lstStyle/>
          <a:p>
            <a:pPr lvl="0">
              <a:buClr>
                <a:srgbClr val="F98D29"/>
              </a:buClr>
            </a:pPr>
            <a:r>
              <a:rPr lang="en-US" sz="2400" dirty="0"/>
              <a:t>Understand how a Department of Energy Foundation (DOEF) should be organized and operated. </a:t>
            </a:r>
          </a:p>
          <a:p>
            <a:pPr lvl="0">
              <a:buClr>
                <a:srgbClr val="F98D29"/>
              </a:buClr>
            </a:pPr>
            <a:r>
              <a:rPr lang="en-US" sz="2400" dirty="0"/>
              <a:t>Share this understanding with and build support, if appropriate, for it among key stakeholders in a future DOEF.</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33CC175-18D5-4417-B24D-9F1D5633D7D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10F02F-3F4F-4BF0-9905-39922DDC03F6}" type="slidenum">
              <a:rPr kumimoji="0" lang="en-US" sz="1600" b="0" i="0" u="none" strike="noStrike" kern="1200" cap="none" spc="0" normalizeH="0" baseline="0" noProof="0" smtClean="0">
                <a:ln>
                  <a:noFill/>
                </a:ln>
                <a:solidFill>
                  <a:srgbClr val="1C5A7C"/>
                </a:solidFill>
                <a:effectLst/>
                <a:uLnTx/>
                <a:uFillTx/>
                <a:latin typeface="Trade Gothic LT Std" panose="020B05030205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dirty="0">
              <a:ln>
                <a:noFill/>
              </a:ln>
              <a:solidFill>
                <a:srgbClr val="1C5A7C"/>
              </a:solidFill>
              <a:effectLst/>
              <a:uLnTx/>
              <a:uFillTx/>
              <a:latin typeface="Trade Gothic LT Std" panose="020B0503020502020204" pitchFamily="34" charset="0"/>
              <a:ea typeface="+mn-ea"/>
              <a:cs typeface="+mn-cs"/>
            </a:endParaRPr>
          </a:p>
        </p:txBody>
      </p:sp>
      <p:grpSp>
        <p:nvGrpSpPr>
          <p:cNvPr id="5" name="Group 4">
            <a:extLst>
              <a:ext uri="{FF2B5EF4-FFF2-40B4-BE49-F238E27FC236}">
                <a16:creationId xmlns:a16="http://schemas.microsoft.com/office/drawing/2014/main" id="{2D5BE631-CD86-41FF-9D1F-F7434AAF7B7C}"/>
              </a:ext>
            </a:extLst>
          </p:cNvPr>
          <p:cNvGrpSpPr/>
          <p:nvPr/>
        </p:nvGrpSpPr>
        <p:grpSpPr>
          <a:xfrm>
            <a:off x="818492" y="3352800"/>
            <a:ext cx="10867899" cy="2623024"/>
            <a:chOff x="818492" y="2154942"/>
            <a:chExt cx="10867899" cy="2623024"/>
          </a:xfrm>
        </p:grpSpPr>
        <p:sp>
          <p:nvSpPr>
            <p:cNvPr id="6" name="Circle: Hollow 5">
              <a:extLst>
                <a:ext uri="{FF2B5EF4-FFF2-40B4-BE49-F238E27FC236}">
                  <a16:creationId xmlns:a16="http://schemas.microsoft.com/office/drawing/2014/main" id="{AB446DAD-BEDF-42EC-8FAC-797EBE74DA56}"/>
                </a:ext>
              </a:extLst>
            </p:cNvPr>
            <p:cNvSpPr/>
            <p:nvPr/>
          </p:nvSpPr>
          <p:spPr>
            <a:xfrm>
              <a:off x="818492" y="3064559"/>
              <a:ext cx="1186978" cy="1186978"/>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Freeform: Shape 6">
              <a:extLst>
                <a:ext uri="{FF2B5EF4-FFF2-40B4-BE49-F238E27FC236}">
                  <a16:creationId xmlns:a16="http://schemas.microsoft.com/office/drawing/2014/main" id="{2B1EE848-0988-413A-9994-A3256371698E}"/>
                </a:ext>
              </a:extLst>
            </p:cNvPr>
            <p:cNvSpPr/>
            <p:nvPr/>
          </p:nvSpPr>
          <p:spPr>
            <a:xfrm rot="19080000">
              <a:off x="1422273" y="2154942"/>
              <a:ext cx="1475545" cy="711098"/>
            </a:xfrm>
            <a:custGeom>
              <a:avLst/>
              <a:gdLst>
                <a:gd name="connsiteX0" fmla="*/ 0 w 1475545"/>
                <a:gd name="connsiteY0" fmla="*/ 0 h 711098"/>
                <a:gd name="connsiteX1" fmla="*/ 1475545 w 1475545"/>
                <a:gd name="connsiteY1" fmla="*/ 0 h 711098"/>
                <a:gd name="connsiteX2" fmla="*/ 1475545 w 1475545"/>
                <a:gd name="connsiteY2" fmla="*/ 711098 h 711098"/>
                <a:gd name="connsiteX3" fmla="*/ 0 w 1475545"/>
                <a:gd name="connsiteY3" fmla="*/ 711098 h 711098"/>
                <a:gd name="connsiteX4" fmla="*/ 0 w 1475545"/>
                <a:gd name="connsiteY4" fmla="*/ 0 h 71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545" h="711098">
                  <a:moveTo>
                    <a:pt x="0" y="0"/>
                  </a:moveTo>
                  <a:lnTo>
                    <a:pt x="1475545" y="0"/>
                  </a:lnTo>
                  <a:lnTo>
                    <a:pt x="1475545" y="711098"/>
                  </a:lnTo>
                  <a:lnTo>
                    <a:pt x="0" y="711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39" tIns="0" rIns="0" bIns="-1" numCol="1" spcCol="1270" anchor="ctr" anchorCtr="0">
              <a:noAutofit/>
            </a:bodyPr>
            <a:lstStyle/>
            <a:p>
              <a:pPr marL="0" lvl="0" indent="0" algn="l" defTabSz="711200">
                <a:lnSpc>
                  <a:spcPct val="90000"/>
                </a:lnSpc>
                <a:spcBef>
                  <a:spcPct val="0"/>
                </a:spcBef>
                <a:spcAft>
                  <a:spcPct val="35000"/>
                </a:spcAft>
                <a:buNone/>
              </a:pPr>
              <a:r>
                <a:rPr lang="en-US" sz="1600" kern="1200" dirty="0"/>
                <a:t>Research on models and pain points</a:t>
              </a:r>
            </a:p>
          </p:txBody>
        </p:sp>
        <p:sp>
          <p:nvSpPr>
            <p:cNvPr id="8" name="Oval 7">
              <a:extLst>
                <a:ext uri="{FF2B5EF4-FFF2-40B4-BE49-F238E27FC236}">
                  <a16:creationId xmlns:a16="http://schemas.microsoft.com/office/drawing/2014/main" id="{366BCAB6-FAB6-495A-8462-311F9D7269EC}"/>
                </a:ext>
              </a:extLst>
            </p:cNvPr>
            <p:cNvSpPr/>
            <p:nvPr/>
          </p:nvSpPr>
          <p:spPr>
            <a:xfrm>
              <a:off x="2094878" y="3349990"/>
              <a:ext cx="616116" cy="6161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9A965445-14FE-4D02-B1A3-416E88ACB393}"/>
                </a:ext>
              </a:extLst>
            </p:cNvPr>
            <p:cNvSpPr/>
            <p:nvPr/>
          </p:nvSpPr>
          <p:spPr>
            <a:xfrm rot="19140000">
              <a:off x="1290375" y="4152777"/>
              <a:ext cx="1276416" cy="615440"/>
            </a:xfrm>
            <a:custGeom>
              <a:avLst/>
              <a:gdLst>
                <a:gd name="connsiteX0" fmla="*/ 0 w 1276416"/>
                <a:gd name="connsiteY0" fmla="*/ 0 h 615440"/>
                <a:gd name="connsiteX1" fmla="*/ 1276416 w 1276416"/>
                <a:gd name="connsiteY1" fmla="*/ 0 h 615440"/>
                <a:gd name="connsiteX2" fmla="*/ 1276416 w 1276416"/>
                <a:gd name="connsiteY2" fmla="*/ 615440 h 615440"/>
                <a:gd name="connsiteX3" fmla="*/ 0 w 1276416"/>
                <a:gd name="connsiteY3" fmla="*/ 615440 h 615440"/>
                <a:gd name="connsiteX4" fmla="*/ 0 w 1276416"/>
                <a:gd name="connsiteY4" fmla="*/ 0 h 615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416" h="615440">
                  <a:moveTo>
                    <a:pt x="0" y="0"/>
                  </a:moveTo>
                  <a:lnTo>
                    <a:pt x="1276416" y="0"/>
                  </a:lnTo>
                  <a:lnTo>
                    <a:pt x="1276416" y="615440"/>
                  </a:lnTo>
                  <a:lnTo>
                    <a:pt x="0" y="615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5559" bIns="-1" numCol="1" spcCol="1270" anchor="ctr" anchorCtr="0">
              <a:noAutofit/>
            </a:bodyPr>
            <a:lstStyle/>
            <a:p>
              <a:pPr marL="0" lvl="0" indent="0" algn="r" defTabSz="622300">
                <a:lnSpc>
                  <a:spcPct val="90000"/>
                </a:lnSpc>
                <a:spcBef>
                  <a:spcPct val="0"/>
                </a:spcBef>
                <a:spcAft>
                  <a:spcPct val="35000"/>
                </a:spcAft>
                <a:buNone/>
              </a:pPr>
              <a:r>
                <a:rPr lang="en-US" sz="1400" kern="1200" dirty="0"/>
                <a:t>Agency-affiliated foundations</a:t>
              </a:r>
            </a:p>
          </p:txBody>
        </p:sp>
        <p:sp>
          <p:nvSpPr>
            <p:cNvPr id="10" name="Rectangle 9">
              <a:extLst>
                <a:ext uri="{FF2B5EF4-FFF2-40B4-BE49-F238E27FC236}">
                  <a16:creationId xmlns:a16="http://schemas.microsoft.com/office/drawing/2014/main" id="{574AE519-09BC-426D-BBF3-81496E84C38B}"/>
                </a:ext>
              </a:extLst>
            </p:cNvPr>
            <p:cNvSpPr/>
            <p:nvPr/>
          </p:nvSpPr>
          <p:spPr>
            <a:xfrm rot="17700000">
              <a:off x="2164284" y="2493129"/>
              <a:ext cx="1276416" cy="6154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Oval 10">
              <a:extLst>
                <a:ext uri="{FF2B5EF4-FFF2-40B4-BE49-F238E27FC236}">
                  <a16:creationId xmlns:a16="http://schemas.microsoft.com/office/drawing/2014/main" id="{07E85D2B-5E89-4B6E-BD46-FD4DAF057F5C}"/>
                </a:ext>
              </a:extLst>
            </p:cNvPr>
            <p:cNvSpPr/>
            <p:nvPr/>
          </p:nvSpPr>
          <p:spPr>
            <a:xfrm>
              <a:off x="2800307" y="3349990"/>
              <a:ext cx="616116" cy="6161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8895C21C-285C-489D-BB63-53E66325F53D}"/>
                </a:ext>
              </a:extLst>
            </p:cNvPr>
            <p:cNvSpPr/>
            <p:nvPr/>
          </p:nvSpPr>
          <p:spPr>
            <a:xfrm rot="19140000">
              <a:off x="2006886" y="4162526"/>
              <a:ext cx="1276416" cy="615440"/>
            </a:xfrm>
            <a:custGeom>
              <a:avLst/>
              <a:gdLst>
                <a:gd name="connsiteX0" fmla="*/ 0 w 1276416"/>
                <a:gd name="connsiteY0" fmla="*/ 0 h 615440"/>
                <a:gd name="connsiteX1" fmla="*/ 1276416 w 1276416"/>
                <a:gd name="connsiteY1" fmla="*/ 0 h 615440"/>
                <a:gd name="connsiteX2" fmla="*/ 1276416 w 1276416"/>
                <a:gd name="connsiteY2" fmla="*/ 615440 h 615440"/>
                <a:gd name="connsiteX3" fmla="*/ 0 w 1276416"/>
                <a:gd name="connsiteY3" fmla="*/ 615440 h 615440"/>
                <a:gd name="connsiteX4" fmla="*/ 0 w 1276416"/>
                <a:gd name="connsiteY4" fmla="*/ 0 h 615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416" h="615440">
                  <a:moveTo>
                    <a:pt x="0" y="0"/>
                  </a:moveTo>
                  <a:lnTo>
                    <a:pt x="1276416" y="0"/>
                  </a:lnTo>
                  <a:lnTo>
                    <a:pt x="1276416" y="615440"/>
                  </a:lnTo>
                  <a:lnTo>
                    <a:pt x="0" y="615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5560" bIns="0" numCol="1" spcCol="1270" anchor="ctr" anchorCtr="0">
              <a:noAutofit/>
            </a:bodyPr>
            <a:lstStyle/>
            <a:p>
              <a:pPr marL="0" lvl="0" indent="0" algn="r" defTabSz="622300">
                <a:lnSpc>
                  <a:spcPct val="90000"/>
                </a:lnSpc>
                <a:spcBef>
                  <a:spcPct val="0"/>
                </a:spcBef>
                <a:spcAft>
                  <a:spcPct val="35000"/>
                </a:spcAft>
                <a:buNone/>
              </a:pPr>
              <a:r>
                <a:rPr lang="en-US" sz="1400" kern="1200" dirty="0"/>
                <a:t>Interviews of stakeholders</a:t>
              </a:r>
            </a:p>
          </p:txBody>
        </p:sp>
        <p:sp>
          <p:nvSpPr>
            <p:cNvPr id="13" name="Rectangle 12">
              <a:extLst>
                <a:ext uri="{FF2B5EF4-FFF2-40B4-BE49-F238E27FC236}">
                  <a16:creationId xmlns:a16="http://schemas.microsoft.com/office/drawing/2014/main" id="{5971EAAE-7C4E-4AE4-A8F2-D1674F182562}"/>
                </a:ext>
              </a:extLst>
            </p:cNvPr>
            <p:cNvSpPr/>
            <p:nvPr/>
          </p:nvSpPr>
          <p:spPr>
            <a:xfrm rot="17700000">
              <a:off x="2869714" y="2493129"/>
              <a:ext cx="1276416" cy="6154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Circle: Hollow 13">
              <a:extLst>
                <a:ext uri="{FF2B5EF4-FFF2-40B4-BE49-F238E27FC236}">
                  <a16:creationId xmlns:a16="http://schemas.microsoft.com/office/drawing/2014/main" id="{C78B4DF5-39E9-492F-AE44-ABE581A534B9}"/>
                </a:ext>
              </a:extLst>
            </p:cNvPr>
            <p:cNvSpPr/>
            <p:nvPr/>
          </p:nvSpPr>
          <p:spPr>
            <a:xfrm>
              <a:off x="3505831" y="3064559"/>
              <a:ext cx="1186978" cy="1186978"/>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B1FBDDF4-313D-4A5B-9A5D-F87C5F11A0F9}"/>
                </a:ext>
              </a:extLst>
            </p:cNvPr>
            <p:cNvSpPr/>
            <p:nvPr/>
          </p:nvSpPr>
          <p:spPr>
            <a:xfrm rot="19080000">
              <a:off x="4130738" y="2259189"/>
              <a:ext cx="1475545" cy="711098"/>
            </a:xfrm>
            <a:custGeom>
              <a:avLst/>
              <a:gdLst>
                <a:gd name="connsiteX0" fmla="*/ 0 w 1475545"/>
                <a:gd name="connsiteY0" fmla="*/ 0 h 711098"/>
                <a:gd name="connsiteX1" fmla="*/ 1475545 w 1475545"/>
                <a:gd name="connsiteY1" fmla="*/ 0 h 711098"/>
                <a:gd name="connsiteX2" fmla="*/ 1475545 w 1475545"/>
                <a:gd name="connsiteY2" fmla="*/ 711098 h 711098"/>
                <a:gd name="connsiteX3" fmla="*/ 0 w 1475545"/>
                <a:gd name="connsiteY3" fmla="*/ 711098 h 711098"/>
                <a:gd name="connsiteX4" fmla="*/ 0 w 1475545"/>
                <a:gd name="connsiteY4" fmla="*/ 0 h 71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545" h="711098">
                  <a:moveTo>
                    <a:pt x="0" y="0"/>
                  </a:moveTo>
                  <a:lnTo>
                    <a:pt x="1475545" y="0"/>
                  </a:lnTo>
                  <a:lnTo>
                    <a:pt x="1475545" y="711098"/>
                  </a:lnTo>
                  <a:lnTo>
                    <a:pt x="0" y="711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39" tIns="0" rIns="0" bIns="-1" numCol="1" spcCol="1270" anchor="ctr" anchorCtr="0">
              <a:noAutofit/>
            </a:bodyPr>
            <a:lstStyle/>
            <a:p>
              <a:pPr marL="0" lvl="0" indent="0" algn="l" defTabSz="711200">
                <a:lnSpc>
                  <a:spcPct val="90000"/>
                </a:lnSpc>
                <a:spcBef>
                  <a:spcPct val="0"/>
                </a:spcBef>
                <a:spcAft>
                  <a:spcPct val="35000"/>
                </a:spcAft>
                <a:buNone/>
              </a:pPr>
              <a:r>
                <a:rPr lang="en-US" sz="1600" kern="1200" dirty="0"/>
                <a:t>Workshops</a:t>
              </a:r>
            </a:p>
          </p:txBody>
        </p:sp>
        <p:sp>
          <p:nvSpPr>
            <p:cNvPr id="16" name="Oval 15">
              <a:extLst>
                <a:ext uri="{FF2B5EF4-FFF2-40B4-BE49-F238E27FC236}">
                  <a16:creationId xmlns:a16="http://schemas.microsoft.com/office/drawing/2014/main" id="{D7AC7648-B13A-49DD-BDB0-746084B010F7}"/>
                </a:ext>
              </a:extLst>
            </p:cNvPr>
            <p:cNvSpPr/>
            <p:nvPr/>
          </p:nvSpPr>
          <p:spPr>
            <a:xfrm>
              <a:off x="4782217" y="3349990"/>
              <a:ext cx="616116" cy="6161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Freeform: Shape 16">
              <a:extLst>
                <a:ext uri="{FF2B5EF4-FFF2-40B4-BE49-F238E27FC236}">
                  <a16:creationId xmlns:a16="http://schemas.microsoft.com/office/drawing/2014/main" id="{7F064A0B-E055-41D6-B5A6-391A387FA291}"/>
                </a:ext>
              </a:extLst>
            </p:cNvPr>
            <p:cNvSpPr/>
            <p:nvPr/>
          </p:nvSpPr>
          <p:spPr>
            <a:xfrm rot="19140000">
              <a:off x="3953169" y="4152777"/>
              <a:ext cx="1276416" cy="615440"/>
            </a:xfrm>
            <a:custGeom>
              <a:avLst/>
              <a:gdLst>
                <a:gd name="connsiteX0" fmla="*/ 0 w 1276416"/>
                <a:gd name="connsiteY0" fmla="*/ 0 h 615440"/>
                <a:gd name="connsiteX1" fmla="*/ 1276416 w 1276416"/>
                <a:gd name="connsiteY1" fmla="*/ 0 h 615440"/>
                <a:gd name="connsiteX2" fmla="*/ 1276416 w 1276416"/>
                <a:gd name="connsiteY2" fmla="*/ 615440 h 615440"/>
                <a:gd name="connsiteX3" fmla="*/ 0 w 1276416"/>
                <a:gd name="connsiteY3" fmla="*/ 615440 h 615440"/>
                <a:gd name="connsiteX4" fmla="*/ 0 w 1276416"/>
                <a:gd name="connsiteY4" fmla="*/ 0 h 615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416" h="615440">
                  <a:moveTo>
                    <a:pt x="0" y="0"/>
                  </a:moveTo>
                  <a:lnTo>
                    <a:pt x="1276416" y="0"/>
                  </a:lnTo>
                  <a:lnTo>
                    <a:pt x="1276416" y="615440"/>
                  </a:lnTo>
                  <a:lnTo>
                    <a:pt x="0" y="615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35560" bIns="-1" numCol="1" spcCol="1270" anchor="ctr" anchorCtr="0">
              <a:noAutofit/>
            </a:bodyPr>
            <a:lstStyle/>
            <a:p>
              <a:pPr marL="0" lvl="0" indent="0" algn="r" defTabSz="622300">
                <a:lnSpc>
                  <a:spcPct val="90000"/>
                </a:lnSpc>
                <a:spcBef>
                  <a:spcPct val="0"/>
                </a:spcBef>
                <a:spcAft>
                  <a:spcPct val="35000"/>
                </a:spcAft>
                <a:buNone/>
              </a:pPr>
              <a:r>
                <a:rPr lang="en-US" sz="1400" kern="1200" dirty="0"/>
                <a:t>Workshop I</a:t>
              </a:r>
            </a:p>
          </p:txBody>
        </p:sp>
        <p:sp>
          <p:nvSpPr>
            <p:cNvPr id="18" name="Rectangle 17">
              <a:extLst>
                <a:ext uri="{FF2B5EF4-FFF2-40B4-BE49-F238E27FC236}">
                  <a16:creationId xmlns:a16="http://schemas.microsoft.com/office/drawing/2014/main" id="{0BD9D65C-AE54-4C00-81BC-849062E8F217}"/>
                </a:ext>
              </a:extLst>
            </p:cNvPr>
            <p:cNvSpPr/>
            <p:nvPr/>
          </p:nvSpPr>
          <p:spPr>
            <a:xfrm rot="17700000">
              <a:off x="4851623" y="2493129"/>
              <a:ext cx="1276416" cy="6154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9" name="Oval 18">
              <a:extLst>
                <a:ext uri="{FF2B5EF4-FFF2-40B4-BE49-F238E27FC236}">
                  <a16:creationId xmlns:a16="http://schemas.microsoft.com/office/drawing/2014/main" id="{493506F7-0F96-4610-9BE8-D836C5FAA489}"/>
                </a:ext>
              </a:extLst>
            </p:cNvPr>
            <p:cNvSpPr/>
            <p:nvPr/>
          </p:nvSpPr>
          <p:spPr>
            <a:xfrm>
              <a:off x="5487646" y="3349990"/>
              <a:ext cx="616116" cy="6161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Freeform: Shape 19">
              <a:extLst>
                <a:ext uri="{FF2B5EF4-FFF2-40B4-BE49-F238E27FC236}">
                  <a16:creationId xmlns:a16="http://schemas.microsoft.com/office/drawing/2014/main" id="{F4286184-6A69-4543-9E8E-4B40BE1B948B}"/>
                </a:ext>
              </a:extLst>
            </p:cNvPr>
            <p:cNvSpPr/>
            <p:nvPr/>
          </p:nvSpPr>
          <p:spPr>
            <a:xfrm rot="19140000">
              <a:off x="4658598" y="4152777"/>
              <a:ext cx="1276416" cy="615440"/>
            </a:xfrm>
            <a:custGeom>
              <a:avLst/>
              <a:gdLst>
                <a:gd name="connsiteX0" fmla="*/ 0 w 1276416"/>
                <a:gd name="connsiteY0" fmla="*/ 0 h 615440"/>
                <a:gd name="connsiteX1" fmla="*/ 1276416 w 1276416"/>
                <a:gd name="connsiteY1" fmla="*/ 0 h 615440"/>
                <a:gd name="connsiteX2" fmla="*/ 1276416 w 1276416"/>
                <a:gd name="connsiteY2" fmla="*/ 615440 h 615440"/>
                <a:gd name="connsiteX3" fmla="*/ 0 w 1276416"/>
                <a:gd name="connsiteY3" fmla="*/ 615440 h 615440"/>
                <a:gd name="connsiteX4" fmla="*/ 0 w 1276416"/>
                <a:gd name="connsiteY4" fmla="*/ 0 h 615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416" h="615440">
                  <a:moveTo>
                    <a:pt x="0" y="0"/>
                  </a:moveTo>
                  <a:lnTo>
                    <a:pt x="1276416" y="0"/>
                  </a:lnTo>
                  <a:lnTo>
                    <a:pt x="1276416" y="615440"/>
                  </a:lnTo>
                  <a:lnTo>
                    <a:pt x="0" y="615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35560" bIns="-1" numCol="1" spcCol="1270" anchor="ctr" anchorCtr="0">
              <a:noAutofit/>
            </a:bodyPr>
            <a:lstStyle/>
            <a:p>
              <a:pPr marL="0" lvl="0" indent="0" algn="r" defTabSz="622300">
                <a:lnSpc>
                  <a:spcPct val="90000"/>
                </a:lnSpc>
                <a:spcBef>
                  <a:spcPct val="0"/>
                </a:spcBef>
                <a:spcAft>
                  <a:spcPct val="35000"/>
                </a:spcAft>
                <a:buNone/>
              </a:pPr>
              <a:r>
                <a:rPr lang="en-US" sz="1400" kern="1200" dirty="0"/>
                <a:t>More interviews</a:t>
              </a:r>
            </a:p>
          </p:txBody>
        </p:sp>
        <p:sp>
          <p:nvSpPr>
            <p:cNvPr id="21" name="Rectangle 20">
              <a:extLst>
                <a:ext uri="{FF2B5EF4-FFF2-40B4-BE49-F238E27FC236}">
                  <a16:creationId xmlns:a16="http://schemas.microsoft.com/office/drawing/2014/main" id="{37F99296-5E76-4667-9BD9-8AC701DEC757}"/>
                </a:ext>
              </a:extLst>
            </p:cNvPr>
            <p:cNvSpPr/>
            <p:nvPr/>
          </p:nvSpPr>
          <p:spPr>
            <a:xfrm rot="17700000">
              <a:off x="5557053" y="2493129"/>
              <a:ext cx="1276416" cy="6154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Oval 21">
              <a:extLst>
                <a:ext uri="{FF2B5EF4-FFF2-40B4-BE49-F238E27FC236}">
                  <a16:creationId xmlns:a16="http://schemas.microsoft.com/office/drawing/2014/main" id="{183EEFB8-5423-4F27-8BE3-8E189742DC45}"/>
                </a:ext>
              </a:extLst>
            </p:cNvPr>
            <p:cNvSpPr/>
            <p:nvPr/>
          </p:nvSpPr>
          <p:spPr>
            <a:xfrm>
              <a:off x="6193076" y="3349990"/>
              <a:ext cx="616116" cy="6161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eform: Shape 22">
              <a:extLst>
                <a:ext uri="{FF2B5EF4-FFF2-40B4-BE49-F238E27FC236}">
                  <a16:creationId xmlns:a16="http://schemas.microsoft.com/office/drawing/2014/main" id="{16B9341C-B258-4772-9654-A5A611875BDF}"/>
                </a:ext>
              </a:extLst>
            </p:cNvPr>
            <p:cNvSpPr/>
            <p:nvPr/>
          </p:nvSpPr>
          <p:spPr>
            <a:xfrm rot="19140000">
              <a:off x="5364028" y="4152777"/>
              <a:ext cx="1276416" cy="615440"/>
            </a:xfrm>
            <a:custGeom>
              <a:avLst/>
              <a:gdLst>
                <a:gd name="connsiteX0" fmla="*/ 0 w 1276416"/>
                <a:gd name="connsiteY0" fmla="*/ 0 h 615440"/>
                <a:gd name="connsiteX1" fmla="*/ 1276416 w 1276416"/>
                <a:gd name="connsiteY1" fmla="*/ 0 h 615440"/>
                <a:gd name="connsiteX2" fmla="*/ 1276416 w 1276416"/>
                <a:gd name="connsiteY2" fmla="*/ 615440 h 615440"/>
                <a:gd name="connsiteX3" fmla="*/ 0 w 1276416"/>
                <a:gd name="connsiteY3" fmla="*/ 615440 h 615440"/>
                <a:gd name="connsiteX4" fmla="*/ 0 w 1276416"/>
                <a:gd name="connsiteY4" fmla="*/ 0 h 615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416" h="615440">
                  <a:moveTo>
                    <a:pt x="0" y="0"/>
                  </a:moveTo>
                  <a:lnTo>
                    <a:pt x="1276416" y="0"/>
                  </a:lnTo>
                  <a:lnTo>
                    <a:pt x="1276416" y="615440"/>
                  </a:lnTo>
                  <a:lnTo>
                    <a:pt x="0" y="615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35560" bIns="0" numCol="1" spcCol="1270" anchor="ctr" anchorCtr="0">
              <a:noAutofit/>
            </a:bodyPr>
            <a:lstStyle/>
            <a:p>
              <a:pPr marL="0" lvl="0" indent="0" algn="r" defTabSz="622300">
                <a:lnSpc>
                  <a:spcPct val="90000"/>
                </a:lnSpc>
                <a:spcBef>
                  <a:spcPct val="0"/>
                </a:spcBef>
                <a:spcAft>
                  <a:spcPct val="35000"/>
                </a:spcAft>
                <a:buNone/>
              </a:pPr>
              <a:r>
                <a:rPr lang="en-US" sz="1400" kern="1200" dirty="0"/>
                <a:t>Progress update</a:t>
              </a:r>
            </a:p>
          </p:txBody>
        </p:sp>
        <p:sp>
          <p:nvSpPr>
            <p:cNvPr id="24" name="Rectangle 23">
              <a:extLst>
                <a:ext uri="{FF2B5EF4-FFF2-40B4-BE49-F238E27FC236}">
                  <a16:creationId xmlns:a16="http://schemas.microsoft.com/office/drawing/2014/main" id="{16C014C3-CE09-4DF9-8745-08EBF3C1266B}"/>
                </a:ext>
              </a:extLst>
            </p:cNvPr>
            <p:cNvSpPr/>
            <p:nvPr/>
          </p:nvSpPr>
          <p:spPr>
            <a:xfrm rot="17700000">
              <a:off x="6262482" y="2493129"/>
              <a:ext cx="1276416" cy="6154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Oval 24">
              <a:extLst>
                <a:ext uri="{FF2B5EF4-FFF2-40B4-BE49-F238E27FC236}">
                  <a16:creationId xmlns:a16="http://schemas.microsoft.com/office/drawing/2014/main" id="{2526319E-DA9A-4876-B103-D7EAF469F123}"/>
                </a:ext>
              </a:extLst>
            </p:cNvPr>
            <p:cNvSpPr/>
            <p:nvPr/>
          </p:nvSpPr>
          <p:spPr>
            <a:xfrm>
              <a:off x="6898505" y="3349990"/>
              <a:ext cx="616116" cy="6161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Freeform: Shape 25">
              <a:extLst>
                <a:ext uri="{FF2B5EF4-FFF2-40B4-BE49-F238E27FC236}">
                  <a16:creationId xmlns:a16="http://schemas.microsoft.com/office/drawing/2014/main" id="{D6E0708B-52C2-4671-BDD3-555D6B5326ED}"/>
                </a:ext>
              </a:extLst>
            </p:cNvPr>
            <p:cNvSpPr/>
            <p:nvPr/>
          </p:nvSpPr>
          <p:spPr>
            <a:xfrm rot="19140000">
              <a:off x="6069457" y="4152777"/>
              <a:ext cx="1276416" cy="615440"/>
            </a:xfrm>
            <a:custGeom>
              <a:avLst/>
              <a:gdLst>
                <a:gd name="connsiteX0" fmla="*/ 0 w 1276416"/>
                <a:gd name="connsiteY0" fmla="*/ 0 h 615440"/>
                <a:gd name="connsiteX1" fmla="*/ 1276416 w 1276416"/>
                <a:gd name="connsiteY1" fmla="*/ 0 h 615440"/>
                <a:gd name="connsiteX2" fmla="*/ 1276416 w 1276416"/>
                <a:gd name="connsiteY2" fmla="*/ 615440 h 615440"/>
                <a:gd name="connsiteX3" fmla="*/ 0 w 1276416"/>
                <a:gd name="connsiteY3" fmla="*/ 615440 h 615440"/>
                <a:gd name="connsiteX4" fmla="*/ 0 w 1276416"/>
                <a:gd name="connsiteY4" fmla="*/ 0 h 615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416" h="615440">
                  <a:moveTo>
                    <a:pt x="0" y="0"/>
                  </a:moveTo>
                  <a:lnTo>
                    <a:pt x="1276416" y="0"/>
                  </a:lnTo>
                  <a:lnTo>
                    <a:pt x="1276416" y="615440"/>
                  </a:lnTo>
                  <a:lnTo>
                    <a:pt x="0" y="615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35560" bIns="-1" numCol="1" spcCol="1270" anchor="ctr" anchorCtr="0">
              <a:noAutofit/>
            </a:bodyPr>
            <a:lstStyle/>
            <a:p>
              <a:pPr marL="0" lvl="0" indent="0" algn="r" defTabSz="622300">
                <a:lnSpc>
                  <a:spcPct val="90000"/>
                </a:lnSpc>
                <a:spcBef>
                  <a:spcPct val="0"/>
                </a:spcBef>
                <a:spcAft>
                  <a:spcPct val="35000"/>
                </a:spcAft>
                <a:buNone/>
              </a:pPr>
              <a:r>
                <a:rPr lang="en-US" sz="1400" kern="1200" dirty="0"/>
                <a:t>Workshop II</a:t>
              </a:r>
            </a:p>
          </p:txBody>
        </p:sp>
        <p:sp>
          <p:nvSpPr>
            <p:cNvPr id="27" name="Rectangle 26">
              <a:extLst>
                <a:ext uri="{FF2B5EF4-FFF2-40B4-BE49-F238E27FC236}">
                  <a16:creationId xmlns:a16="http://schemas.microsoft.com/office/drawing/2014/main" id="{708102B2-4ADA-4B6C-BF56-9B420D9F6BD2}"/>
                </a:ext>
              </a:extLst>
            </p:cNvPr>
            <p:cNvSpPr/>
            <p:nvPr/>
          </p:nvSpPr>
          <p:spPr>
            <a:xfrm rot="17700000">
              <a:off x="6967911" y="2493129"/>
              <a:ext cx="1276416" cy="6154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Circle: Hollow 27">
              <a:extLst>
                <a:ext uri="{FF2B5EF4-FFF2-40B4-BE49-F238E27FC236}">
                  <a16:creationId xmlns:a16="http://schemas.microsoft.com/office/drawing/2014/main" id="{D61D86CA-07D4-49B6-BE8C-B8F497527324}"/>
                </a:ext>
              </a:extLst>
            </p:cNvPr>
            <p:cNvSpPr/>
            <p:nvPr/>
          </p:nvSpPr>
          <p:spPr>
            <a:xfrm>
              <a:off x="7604029" y="3064559"/>
              <a:ext cx="1186978" cy="1186978"/>
            </a:xfrm>
            <a:prstGeom prst="donut">
              <a:avLst>
                <a:gd name="adj" fmla="val 20000"/>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29" name="Freeform: Shape 28">
              <a:extLst>
                <a:ext uri="{FF2B5EF4-FFF2-40B4-BE49-F238E27FC236}">
                  <a16:creationId xmlns:a16="http://schemas.microsoft.com/office/drawing/2014/main" id="{80F1C230-9964-4693-B0EA-4C0523366C43}"/>
                </a:ext>
              </a:extLst>
            </p:cNvPr>
            <p:cNvSpPr/>
            <p:nvPr/>
          </p:nvSpPr>
          <p:spPr>
            <a:xfrm rot="19080000">
              <a:off x="8228936" y="2259189"/>
              <a:ext cx="1475545" cy="711098"/>
            </a:xfrm>
            <a:custGeom>
              <a:avLst/>
              <a:gdLst>
                <a:gd name="connsiteX0" fmla="*/ 0 w 1475545"/>
                <a:gd name="connsiteY0" fmla="*/ 0 h 711098"/>
                <a:gd name="connsiteX1" fmla="*/ 1475545 w 1475545"/>
                <a:gd name="connsiteY1" fmla="*/ 0 h 711098"/>
                <a:gd name="connsiteX2" fmla="*/ 1475545 w 1475545"/>
                <a:gd name="connsiteY2" fmla="*/ 711098 h 711098"/>
                <a:gd name="connsiteX3" fmla="*/ 0 w 1475545"/>
                <a:gd name="connsiteY3" fmla="*/ 711098 h 711098"/>
                <a:gd name="connsiteX4" fmla="*/ 0 w 1475545"/>
                <a:gd name="connsiteY4" fmla="*/ 0 h 71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545" h="711098">
                  <a:moveTo>
                    <a:pt x="0" y="0"/>
                  </a:moveTo>
                  <a:lnTo>
                    <a:pt x="1475545" y="0"/>
                  </a:lnTo>
                  <a:lnTo>
                    <a:pt x="1475545" y="711098"/>
                  </a:lnTo>
                  <a:lnTo>
                    <a:pt x="0" y="711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39" tIns="0" rIns="0" bIns="-1"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Write Report</a:t>
              </a:r>
            </a:p>
          </p:txBody>
        </p:sp>
        <p:sp>
          <p:nvSpPr>
            <p:cNvPr id="30" name="Oval 29">
              <a:extLst>
                <a:ext uri="{FF2B5EF4-FFF2-40B4-BE49-F238E27FC236}">
                  <a16:creationId xmlns:a16="http://schemas.microsoft.com/office/drawing/2014/main" id="{C0AE81D3-D79E-4280-900C-208AB069CDB9}"/>
                </a:ext>
              </a:extLst>
            </p:cNvPr>
            <p:cNvSpPr/>
            <p:nvPr/>
          </p:nvSpPr>
          <p:spPr>
            <a:xfrm>
              <a:off x="8880415" y="3349990"/>
              <a:ext cx="616116" cy="616116"/>
            </a:xfrm>
            <a:prstGeom prst="ellips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31" name="Freeform: Shape 30">
              <a:extLst>
                <a:ext uri="{FF2B5EF4-FFF2-40B4-BE49-F238E27FC236}">
                  <a16:creationId xmlns:a16="http://schemas.microsoft.com/office/drawing/2014/main" id="{F0352D3F-E20B-4706-B290-BED70C391925}"/>
                </a:ext>
              </a:extLst>
            </p:cNvPr>
            <p:cNvSpPr/>
            <p:nvPr/>
          </p:nvSpPr>
          <p:spPr>
            <a:xfrm rot="19140000">
              <a:off x="8051367" y="4152777"/>
              <a:ext cx="1276416" cy="615440"/>
            </a:xfrm>
            <a:custGeom>
              <a:avLst/>
              <a:gdLst>
                <a:gd name="connsiteX0" fmla="*/ 0 w 1276416"/>
                <a:gd name="connsiteY0" fmla="*/ 0 h 615440"/>
                <a:gd name="connsiteX1" fmla="*/ 1276416 w 1276416"/>
                <a:gd name="connsiteY1" fmla="*/ 0 h 615440"/>
                <a:gd name="connsiteX2" fmla="*/ 1276416 w 1276416"/>
                <a:gd name="connsiteY2" fmla="*/ 615440 h 615440"/>
                <a:gd name="connsiteX3" fmla="*/ 0 w 1276416"/>
                <a:gd name="connsiteY3" fmla="*/ 615440 h 615440"/>
                <a:gd name="connsiteX4" fmla="*/ 0 w 1276416"/>
                <a:gd name="connsiteY4" fmla="*/ 0 h 615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416" h="615440">
                  <a:moveTo>
                    <a:pt x="0" y="0"/>
                  </a:moveTo>
                  <a:lnTo>
                    <a:pt x="1276416" y="0"/>
                  </a:lnTo>
                  <a:lnTo>
                    <a:pt x="1276416" y="615440"/>
                  </a:lnTo>
                  <a:lnTo>
                    <a:pt x="0" y="6154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35560" bIns="-1" numCol="1" spcCol="1270" anchor="ctr" anchorCtr="0">
              <a:noAutofit/>
            </a:bodyPr>
            <a:lstStyle/>
            <a:p>
              <a:pPr marL="0" lvl="0" indent="0" algn="r" defTabSz="622300">
                <a:lnSpc>
                  <a:spcPct val="90000"/>
                </a:lnSpc>
                <a:spcBef>
                  <a:spcPct val="0"/>
                </a:spcBef>
                <a:spcAft>
                  <a:spcPct val="35000"/>
                </a:spcAft>
                <a:buNone/>
              </a:pPr>
              <a:r>
                <a:rPr lang="en-US" sz="1400" kern="1200" dirty="0">
                  <a:solidFill>
                    <a:schemeClr val="tx1"/>
                  </a:solidFill>
                </a:rPr>
                <a:t>Feedback on report</a:t>
              </a:r>
            </a:p>
          </p:txBody>
        </p:sp>
        <p:sp>
          <p:nvSpPr>
            <p:cNvPr id="32" name="Rectangle 31">
              <a:extLst>
                <a:ext uri="{FF2B5EF4-FFF2-40B4-BE49-F238E27FC236}">
                  <a16:creationId xmlns:a16="http://schemas.microsoft.com/office/drawing/2014/main" id="{C56BC678-AB51-4EA8-8782-9CC89CB2D3C4}"/>
                </a:ext>
              </a:extLst>
            </p:cNvPr>
            <p:cNvSpPr/>
            <p:nvPr/>
          </p:nvSpPr>
          <p:spPr>
            <a:xfrm rot="17700000">
              <a:off x="8949821" y="2493129"/>
              <a:ext cx="1276416" cy="61544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Circle: Hollow 32">
              <a:extLst>
                <a:ext uri="{FF2B5EF4-FFF2-40B4-BE49-F238E27FC236}">
                  <a16:creationId xmlns:a16="http://schemas.microsoft.com/office/drawing/2014/main" id="{DEF21191-A935-41EA-B0BC-D42A7D8FC336}"/>
                </a:ext>
              </a:extLst>
            </p:cNvPr>
            <p:cNvSpPr/>
            <p:nvPr/>
          </p:nvSpPr>
          <p:spPr>
            <a:xfrm>
              <a:off x="9585939" y="3064559"/>
              <a:ext cx="1186978" cy="1186978"/>
            </a:xfrm>
            <a:prstGeom prst="donut">
              <a:avLst>
                <a:gd name="adj" fmla="val 20000"/>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p>
          </p:txBody>
        </p:sp>
        <p:sp>
          <p:nvSpPr>
            <p:cNvPr id="34" name="Freeform: Shape 33">
              <a:extLst>
                <a:ext uri="{FF2B5EF4-FFF2-40B4-BE49-F238E27FC236}">
                  <a16:creationId xmlns:a16="http://schemas.microsoft.com/office/drawing/2014/main" id="{574ED651-2372-4498-8BAF-E82151E7D142}"/>
                </a:ext>
              </a:extLst>
            </p:cNvPr>
            <p:cNvSpPr/>
            <p:nvPr/>
          </p:nvSpPr>
          <p:spPr>
            <a:xfrm rot="19080000">
              <a:off x="10210846" y="2259189"/>
              <a:ext cx="1475545" cy="711098"/>
            </a:xfrm>
            <a:custGeom>
              <a:avLst/>
              <a:gdLst>
                <a:gd name="connsiteX0" fmla="*/ 0 w 1475545"/>
                <a:gd name="connsiteY0" fmla="*/ 0 h 711098"/>
                <a:gd name="connsiteX1" fmla="*/ 1475545 w 1475545"/>
                <a:gd name="connsiteY1" fmla="*/ 0 h 711098"/>
                <a:gd name="connsiteX2" fmla="*/ 1475545 w 1475545"/>
                <a:gd name="connsiteY2" fmla="*/ 711098 h 711098"/>
                <a:gd name="connsiteX3" fmla="*/ 0 w 1475545"/>
                <a:gd name="connsiteY3" fmla="*/ 711098 h 711098"/>
                <a:gd name="connsiteX4" fmla="*/ 0 w 1475545"/>
                <a:gd name="connsiteY4" fmla="*/ 0 h 71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5545" h="711098">
                  <a:moveTo>
                    <a:pt x="0" y="0"/>
                  </a:moveTo>
                  <a:lnTo>
                    <a:pt x="1475545" y="0"/>
                  </a:lnTo>
                  <a:lnTo>
                    <a:pt x="1475545" y="711098"/>
                  </a:lnTo>
                  <a:lnTo>
                    <a:pt x="0" y="711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0639" tIns="0" rIns="0" bIns="-1"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Rollout event</a:t>
              </a:r>
            </a:p>
          </p:txBody>
        </p:sp>
      </p:grpSp>
    </p:spTree>
    <p:extLst>
      <p:ext uri="{BB962C8B-B14F-4D97-AF65-F5344CB8AC3E}">
        <p14:creationId xmlns:p14="http://schemas.microsoft.com/office/powerpoint/2010/main" val="396206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2347D-759F-4E03-A0B9-D0D4785A9C7D}"/>
              </a:ext>
            </a:extLst>
          </p:cNvPr>
          <p:cNvSpPr>
            <a:spLocks noGrp="1"/>
          </p:cNvSpPr>
          <p:nvPr>
            <p:ph type="title"/>
          </p:nvPr>
        </p:nvSpPr>
        <p:spPr/>
        <p:txBody>
          <a:bodyPr>
            <a:normAutofit/>
          </a:bodyPr>
          <a:lstStyle/>
          <a:p>
            <a:r>
              <a:rPr lang="en-US" dirty="0"/>
              <a:t>Precedents from Established Agency-Related Foundations</a:t>
            </a:r>
          </a:p>
        </p:txBody>
      </p:sp>
      <p:sp>
        <p:nvSpPr>
          <p:cNvPr id="3" name="Content Placeholder 2">
            <a:extLst>
              <a:ext uri="{FF2B5EF4-FFF2-40B4-BE49-F238E27FC236}">
                <a16:creationId xmlns:a16="http://schemas.microsoft.com/office/drawing/2014/main" id="{4241396F-0692-4A85-A201-FE22AEAD09C3}"/>
              </a:ext>
            </a:extLst>
          </p:cNvPr>
          <p:cNvSpPr>
            <a:spLocks noGrp="1"/>
          </p:cNvSpPr>
          <p:nvPr>
            <p:ph idx="1"/>
          </p:nvPr>
        </p:nvSpPr>
        <p:spPr/>
        <p:txBody>
          <a:bodyPr/>
          <a:lstStyle/>
          <a:p>
            <a:r>
              <a:rPr lang="en-US" dirty="0"/>
              <a:t>National Park Foundation was established in 1935 and works with “friends” groups for individual parks around the country.</a:t>
            </a:r>
          </a:p>
          <a:p>
            <a:r>
              <a:rPr lang="en-US" dirty="0"/>
              <a:t>Foundation for the National Institutes of Health has raised over $1 billion and sustains public-private R&amp;D partnerships.</a:t>
            </a:r>
          </a:p>
          <a:p>
            <a:r>
              <a:rPr lang="en-US" dirty="0"/>
              <a:t>Foundation for Food and Agriculture works with the USDA and makes creative use of innovation prizes and challenges.</a:t>
            </a:r>
          </a:p>
          <a:p>
            <a:r>
              <a:rPr lang="en-US" dirty="0"/>
              <a:t>Many more! All different, reflecting varied missions.</a:t>
            </a:r>
          </a:p>
          <a:p>
            <a:endParaRPr lang="en-US" dirty="0"/>
          </a:p>
          <a:p>
            <a:endParaRPr lang="en-US" dirty="0"/>
          </a:p>
        </p:txBody>
      </p:sp>
      <p:sp>
        <p:nvSpPr>
          <p:cNvPr id="4" name="Slide Number Placeholder 3">
            <a:extLst>
              <a:ext uri="{FF2B5EF4-FFF2-40B4-BE49-F238E27FC236}">
                <a16:creationId xmlns:a16="http://schemas.microsoft.com/office/drawing/2014/main" id="{050BC779-2B39-4612-A2A4-A5D8AE665FD5}"/>
              </a:ext>
            </a:extLst>
          </p:cNvPr>
          <p:cNvSpPr>
            <a:spLocks noGrp="1"/>
          </p:cNvSpPr>
          <p:nvPr>
            <p:ph type="sldNum" sz="quarter" idx="12"/>
          </p:nvPr>
        </p:nvSpPr>
        <p:spPr/>
        <p:txBody>
          <a:bodyPr/>
          <a:lstStyle/>
          <a:p>
            <a:fld id="{B210F02F-3F4F-4BF0-9905-39922DDC03F6}" type="slidenum">
              <a:rPr lang="en-US" smtClean="0"/>
              <a:pPr/>
              <a:t>7</a:t>
            </a:fld>
            <a:endParaRPr lang="en-US" dirty="0"/>
          </a:p>
        </p:txBody>
      </p:sp>
    </p:spTree>
    <p:extLst>
      <p:ext uri="{BB962C8B-B14F-4D97-AF65-F5344CB8AC3E}">
        <p14:creationId xmlns:p14="http://schemas.microsoft.com/office/powerpoint/2010/main" val="3126583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3B6E-60D1-41E3-8CA7-792A16A99C5E}"/>
              </a:ext>
            </a:extLst>
          </p:cNvPr>
          <p:cNvSpPr>
            <a:spLocks noGrp="1"/>
          </p:cNvSpPr>
          <p:nvPr>
            <p:ph type="title"/>
          </p:nvPr>
        </p:nvSpPr>
        <p:spPr/>
        <p:txBody>
          <a:bodyPr/>
          <a:lstStyle/>
          <a:p>
            <a:r>
              <a:rPr lang="en-US" dirty="0"/>
              <a:t>Agency-Related Foundations: What makes them special?</a:t>
            </a:r>
          </a:p>
        </p:txBody>
      </p:sp>
      <p:sp>
        <p:nvSpPr>
          <p:cNvPr id="6" name="Content Placeholder 5">
            <a:extLst>
              <a:ext uri="{FF2B5EF4-FFF2-40B4-BE49-F238E27FC236}">
                <a16:creationId xmlns:a16="http://schemas.microsoft.com/office/drawing/2014/main" id="{5A3A9791-C611-4C9A-9E77-B7AADC5E5D7A}"/>
              </a:ext>
            </a:extLst>
          </p:cNvPr>
          <p:cNvSpPr>
            <a:spLocks noGrp="1"/>
          </p:cNvSpPr>
          <p:nvPr>
            <p:ph idx="1"/>
          </p:nvPr>
        </p:nvSpPr>
        <p:spPr>
          <a:xfrm>
            <a:off x="882374" y="1591056"/>
            <a:ext cx="5207000" cy="4419600"/>
          </a:xfrm>
          <a:ln w="34925">
            <a:solidFill>
              <a:srgbClr val="F98D29"/>
            </a:solidFill>
          </a:ln>
        </p:spPr>
        <p:txBody>
          <a:bodyPr>
            <a:normAutofit lnSpcReduction="10000"/>
          </a:bodyPr>
          <a:lstStyle/>
          <a:p>
            <a:pPr marL="0" indent="0">
              <a:spcAft>
                <a:spcPts val="1800"/>
              </a:spcAft>
              <a:buNone/>
            </a:pPr>
            <a:r>
              <a:rPr lang="en-US" sz="2800" b="1" dirty="0">
                <a:solidFill>
                  <a:srgbClr val="F98D29"/>
                </a:solidFill>
              </a:rPr>
              <a:t>Everyday Implementation of Congressional Authorization</a:t>
            </a:r>
          </a:p>
          <a:p>
            <a:pPr>
              <a:spcAft>
                <a:spcPts val="1800"/>
              </a:spcAft>
              <a:buClr>
                <a:srgbClr val="F98D29"/>
              </a:buClr>
            </a:pPr>
            <a:r>
              <a:rPr lang="en-US" dirty="0">
                <a:solidFill>
                  <a:srgbClr val="F98D29"/>
                </a:solidFill>
              </a:rPr>
              <a:t>Direct connection to agency</a:t>
            </a:r>
          </a:p>
          <a:p>
            <a:pPr>
              <a:spcAft>
                <a:spcPts val="1800"/>
              </a:spcAft>
              <a:buClr>
                <a:srgbClr val="F98D29"/>
              </a:buClr>
            </a:pPr>
            <a:r>
              <a:rPr lang="en-US" dirty="0">
                <a:solidFill>
                  <a:srgbClr val="F98D29"/>
                </a:solidFill>
              </a:rPr>
              <a:t>Public-private partnerships</a:t>
            </a:r>
          </a:p>
          <a:p>
            <a:pPr>
              <a:spcAft>
                <a:spcPts val="1800"/>
              </a:spcAft>
              <a:buClr>
                <a:srgbClr val="F98D29"/>
              </a:buClr>
            </a:pPr>
            <a:r>
              <a:rPr lang="en-US" dirty="0">
                <a:solidFill>
                  <a:srgbClr val="F98D29"/>
                </a:solidFill>
              </a:rPr>
              <a:t>Flexible and fast </a:t>
            </a:r>
          </a:p>
          <a:p>
            <a:pPr>
              <a:spcAft>
                <a:spcPts val="1800"/>
              </a:spcAft>
              <a:buClr>
                <a:srgbClr val="F98D29"/>
              </a:buClr>
            </a:pPr>
            <a:r>
              <a:rPr lang="en-US" dirty="0">
                <a:solidFill>
                  <a:srgbClr val="F98D29"/>
                </a:solidFill>
              </a:rPr>
              <a:t>“Official” imprimatur or prestige </a:t>
            </a:r>
          </a:p>
          <a:p>
            <a:pPr>
              <a:spcAft>
                <a:spcPts val="1800"/>
              </a:spcAft>
              <a:buClr>
                <a:srgbClr val="F98D29"/>
              </a:buClr>
            </a:pPr>
            <a:r>
              <a:rPr lang="en-US" dirty="0">
                <a:solidFill>
                  <a:srgbClr val="F98D29"/>
                </a:solidFill>
              </a:rPr>
              <a:t>501(c)3, so non-federal contract mechanisms </a:t>
            </a:r>
          </a:p>
          <a:p>
            <a:pPr lvl="1">
              <a:spcAft>
                <a:spcPts val="1800"/>
              </a:spcAft>
            </a:pPr>
            <a:endParaRPr lang="en-US" dirty="0">
              <a:solidFill>
                <a:srgbClr val="F98D29"/>
              </a:solidFill>
            </a:endParaRPr>
          </a:p>
          <a:p>
            <a:pPr lvl="1">
              <a:spcAft>
                <a:spcPts val="1800"/>
              </a:spcAft>
            </a:pPr>
            <a:endParaRPr lang="en-US" dirty="0">
              <a:solidFill>
                <a:srgbClr val="F98D29"/>
              </a:solidFill>
            </a:endParaRPr>
          </a:p>
        </p:txBody>
      </p:sp>
      <p:sp>
        <p:nvSpPr>
          <p:cNvPr id="5" name="Slide Number Placeholder 4">
            <a:extLst>
              <a:ext uri="{FF2B5EF4-FFF2-40B4-BE49-F238E27FC236}">
                <a16:creationId xmlns:a16="http://schemas.microsoft.com/office/drawing/2014/main" id="{917959D0-0158-45F5-B8C7-6D2161CBB0F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10F02F-3F4F-4BF0-9905-39922DDC03F6}" type="slidenum">
              <a:rPr kumimoji="0" lang="en-US" sz="1600" b="0" i="0" u="none" strike="noStrike" kern="1200" cap="none" spc="0" normalizeH="0" baseline="0" noProof="0" smtClean="0">
                <a:ln>
                  <a:noFill/>
                </a:ln>
                <a:solidFill>
                  <a:srgbClr val="1C5A7C"/>
                </a:solidFill>
                <a:effectLst/>
                <a:uLnTx/>
                <a:uFillTx/>
                <a:latin typeface="Trade Gothic LT Std" panose="020B05030205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600" b="0" i="0" u="none" strike="noStrike" kern="1200" cap="none" spc="0" normalizeH="0" baseline="0" noProof="0" dirty="0">
              <a:ln>
                <a:noFill/>
              </a:ln>
              <a:solidFill>
                <a:srgbClr val="1C5A7C"/>
              </a:solidFill>
              <a:effectLst/>
              <a:uLnTx/>
              <a:uFillTx/>
              <a:latin typeface="Trade Gothic LT Std" panose="020B0503020502020204" pitchFamily="34" charset="0"/>
              <a:ea typeface="+mn-ea"/>
              <a:cs typeface="+mn-cs"/>
            </a:endParaRPr>
          </a:p>
        </p:txBody>
      </p:sp>
      <p:pic>
        <p:nvPicPr>
          <p:cNvPr id="3" name="Picture 2" descr="nature valley national parks Coupons, Safeway Digital Coupons ...">
            <a:extLst>
              <a:ext uri="{FF2B5EF4-FFF2-40B4-BE49-F238E27FC236}">
                <a16:creationId xmlns:a16="http://schemas.microsoft.com/office/drawing/2014/main" id="{90101D42-4B6D-4653-B616-E68CAE7CC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971800"/>
            <a:ext cx="501015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Foundation for Food and Agriculture ResearchFoundation for ...">
            <a:extLst>
              <a:ext uri="{FF2B5EF4-FFF2-40B4-BE49-F238E27FC236}">
                <a16:creationId xmlns:a16="http://schemas.microsoft.com/office/drawing/2014/main" id="{F390FAA5-5A47-4661-B2D2-2FA5C2E1D5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7324" y="1371600"/>
            <a:ext cx="39719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45FFC6C-74C3-4DC0-91E2-021CDADBE4DB}"/>
              </a:ext>
            </a:extLst>
          </p:cNvPr>
          <p:cNvPicPr>
            <a:picLocks noChangeAspect="1"/>
          </p:cNvPicPr>
          <p:nvPr/>
        </p:nvPicPr>
        <p:blipFill>
          <a:blip r:embed="rId5"/>
          <a:stretch>
            <a:fillRect/>
          </a:stretch>
        </p:blipFill>
        <p:spPr>
          <a:xfrm>
            <a:off x="6567620" y="4191000"/>
            <a:ext cx="3288378" cy="1447800"/>
          </a:xfrm>
          <a:prstGeom prst="rect">
            <a:avLst/>
          </a:prstGeom>
        </p:spPr>
      </p:pic>
    </p:spTree>
    <p:extLst>
      <p:ext uri="{BB962C8B-B14F-4D97-AF65-F5344CB8AC3E}">
        <p14:creationId xmlns:p14="http://schemas.microsoft.com/office/powerpoint/2010/main" val="622216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6995-BBA4-49D0-AB19-ECA58452EC75}"/>
              </a:ext>
            </a:extLst>
          </p:cNvPr>
          <p:cNvSpPr>
            <a:spLocks noGrp="1"/>
          </p:cNvSpPr>
          <p:nvPr>
            <p:ph type="title"/>
          </p:nvPr>
        </p:nvSpPr>
        <p:spPr/>
        <p:txBody>
          <a:bodyPr/>
          <a:lstStyle/>
          <a:p>
            <a:r>
              <a:rPr lang="en-US" dirty="0"/>
              <a:t>Agency-Related Foundations In Action: COVID-19</a:t>
            </a:r>
          </a:p>
        </p:txBody>
      </p:sp>
      <p:sp>
        <p:nvSpPr>
          <p:cNvPr id="3" name="Content Placeholder 2">
            <a:extLst>
              <a:ext uri="{FF2B5EF4-FFF2-40B4-BE49-F238E27FC236}">
                <a16:creationId xmlns:a16="http://schemas.microsoft.com/office/drawing/2014/main" id="{DE033CFD-BCFF-42AE-9141-13FB92CB4645}"/>
              </a:ext>
            </a:extLst>
          </p:cNvPr>
          <p:cNvSpPr>
            <a:spLocks noGrp="1"/>
          </p:cNvSpPr>
          <p:nvPr>
            <p:ph idx="1"/>
          </p:nvPr>
        </p:nvSpPr>
        <p:spPr/>
        <p:txBody>
          <a:bodyPr>
            <a:normAutofit fontScale="85000" lnSpcReduction="10000"/>
          </a:bodyPr>
          <a:lstStyle/>
          <a:p>
            <a:r>
              <a:rPr lang="en-US" b="1" dirty="0"/>
              <a:t>CDC Foundation: Raised over $560 Million for pandemic response</a:t>
            </a:r>
          </a:p>
          <a:p>
            <a:pPr lvl="1"/>
            <a:r>
              <a:rPr lang="en-US" dirty="0"/>
              <a:t>investing in the work of those on the frontlines</a:t>
            </a:r>
          </a:p>
          <a:p>
            <a:pPr lvl="1"/>
            <a:r>
              <a:rPr lang="en-US" dirty="0"/>
              <a:t>health campaigns focused on promoting protective behaviors, and </a:t>
            </a:r>
          </a:p>
          <a:p>
            <a:pPr lvl="1"/>
            <a:r>
              <a:rPr lang="en-US" dirty="0"/>
              <a:t>research and projects to understand and address health equity issues.</a:t>
            </a:r>
          </a:p>
          <a:p>
            <a:r>
              <a:rPr lang="en-US" b="1" dirty="0"/>
              <a:t>Regan-Udall Foundation for FDA </a:t>
            </a:r>
          </a:p>
          <a:p>
            <a:pPr lvl="1"/>
            <a:r>
              <a:rPr lang="en-US" dirty="0"/>
              <a:t>COVID-19 Evidence Accelerator </a:t>
            </a:r>
          </a:p>
          <a:p>
            <a:r>
              <a:rPr lang="en-US" b="1" dirty="0"/>
              <a:t>Foundation for the National Institutes for Health</a:t>
            </a:r>
          </a:p>
          <a:p>
            <a:pPr lvl="1"/>
            <a:r>
              <a:rPr lang="en-US" dirty="0"/>
              <a:t>Accelerating COVID-19 Therapeutic Interventions and Vaccines (ACTIV)</a:t>
            </a:r>
          </a:p>
          <a:p>
            <a:pPr lvl="1"/>
            <a:endParaRPr lang="en-US" dirty="0"/>
          </a:p>
        </p:txBody>
      </p:sp>
      <p:sp>
        <p:nvSpPr>
          <p:cNvPr id="4" name="Slide Number Placeholder 3">
            <a:extLst>
              <a:ext uri="{FF2B5EF4-FFF2-40B4-BE49-F238E27FC236}">
                <a16:creationId xmlns:a16="http://schemas.microsoft.com/office/drawing/2014/main" id="{5199A636-8AF8-4628-949A-583FD69355FF}"/>
              </a:ext>
            </a:extLst>
          </p:cNvPr>
          <p:cNvSpPr>
            <a:spLocks noGrp="1"/>
          </p:cNvSpPr>
          <p:nvPr>
            <p:ph type="sldNum" sz="quarter" idx="12"/>
          </p:nvPr>
        </p:nvSpPr>
        <p:spPr/>
        <p:txBody>
          <a:bodyPr/>
          <a:lstStyle/>
          <a:p>
            <a:fld id="{B210F02F-3F4F-4BF0-9905-39922DDC03F6}" type="slidenum">
              <a:rPr lang="en-US" smtClean="0"/>
              <a:pPr/>
              <a:t>9</a:t>
            </a:fld>
            <a:endParaRPr lang="en-US" dirty="0"/>
          </a:p>
        </p:txBody>
      </p:sp>
    </p:spTree>
    <p:extLst>
      <p:ext uri="{BB962C8B-B14F-4D97-AF65-F5344CB8AC3E}">
        <p14:creationId xmlns:p14="http://schemas.microsoft.com/office/powerpoint/2010/main" val="405191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ITIF Colors">
      <a:dk1>
        <a:srgbClr val="1C5A7C"/>
      </a:dk1>
      <a:lt1>
        <a:sysClr val="window" lastClr="FFFFFF"/>
      </a:lt1>
      <a:dk2>
        <a:srgbClr val="1C5A7C"/>
      </a:dk2>
      <a:lt2>
        <a:srgbClr val="FFFFFF"/>
      </a:lt2>
      <a:accent1>
        <a:srgbClr val="1C5A7C"/>
      </a:accent1>
      <a:accent2>
        <a:srgbClr val="F98D29"/>
      </a:accent2>
      <a:accent3>
        <a:srgbClr val="86858A"/>
      </a:accent3>
      <a:accent4>
        <a:srgbClr val="E6E7E8"/>
      </a:accent4>
      <a:accent5>
        <a:srgbClr val="FFCB92"/>
      </a:accent5>
      <a:accent6>
        <a:srgbClr val="FEECD2"/>
      </a:accent6>
      <a:hlink>
        <a:srgbClr val="7F7F7F"/>
      </a:hlink>
      <a:folHlink>
        <a:srgbClr val="D8D8D8"/>
      </a:folHlink>
    </a:clrScheme>
    <a:fontScheme name="Custom 1">
      <a:majorFont>
        <a:latin typeface="TradeGothic"/>
        <a:ea typeface=""/>
        <a:cs typeface=""/>
      </a:majorFont>
      <a:minorFont>
        <a:latin typeface="TradeGothic"/>
        <a:ea typeface=""/>
        <a:cs typeface=""/>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PPT Template Wide Dimension" id="{4AD7B4C9-D10F-4B56-9913-8A11DEA3981A}" vid="{8656508D-E444-4074-8D21-56DF6134D9BA}"/>
    </a:ext>
  </a:extLst>
</a:theme>
</file>

<file path=ppt/theme/theme2.xml><?xml version="1.0" encoding="utf-8"?>
<a:theme xmlns:a="http://schemas.openxmlformats.org/drawingml/2006/main" name="2_eere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91440" tIns="45720" rIns="91440" bIns="45720" rtlCol="0">
        <a:normAutofit fontScale="925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1100" i="0" u="none" strike="noStrike" kern="1200" cap="none" spc="0" normalizeH="0" baseline="0" noProof="0" dirty="0" smtClean="0">
            <a:ln>
              <a:noFill/>
            </a:ln>
            <a:solidFill>
              <a:schemeClr val="tx1">
                <a:lumMod val="50000"/>
              </a:schemeClr>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1708</Words>
  <Application>Microsoft Office PowerPoint</Application>
  <PresentationFormat>Widescreen</PresentationFormat>
  <Paragraphs>208</Paragraphs>
  <Slides>26</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Arial</vt:lpstr>
      <vt:lpstr>Arial Narrow</vt:lpstr>
      <vt:lpstr>Calibri</vt:lpstr>
      <vt:lpstr>Trade Gothic LT Std</vt:lpstr>
      <vt:lpstr>Trade Gothic LT Std Bold</vt:lpstr>
      <vt:lpstr>TradeGothic</vt:lpstr>
      <vt:lpstr>Trebuchet MS</vt:lpstr>
      <vt:lpstr>Wingdings</vt:lpstr>
      <vt:lpstr>Wingdings 2</vt:lpstr>
      <vt:lpstr>Austin</vt:lpstr>
      <vt:lpstr>2_eere_template_blue</vt:lpstr>
      <vt:lpstr>PowerPoint Presentation</vt:lpstr>
      <vt:lpstr>About ITIF</vt:lpstr>
      <vt:lpstr>About ITIF’s Center for Clean Energy Innovation</vt:lpstr>
      <vt:lpstr>ITIF’s Current FESI Project</vt:lpstr>
      <vt:lpstr>The Origin Story</vt:lpstr>
      <vt:lpstr>2019-2020 DOE Foundation Project (led by Jetta Wong)</vt:lpstr>
      <vt:lpstr>Precedents from Established Agency-Related Foundations</vt:lpstr>
      <vt:lpstr>Agency-Related Foundations: What makes them special?</vt:lpstr>
      <vt:lpstr>Agency-Related Foundations In Action: COVID-19</vt:lpstr>
      <vt:lpstr>Three frameworks discussed during 2019 workshops</vt:lpstr>
      <vt:lpstr>ITIF Proposes an Energy Technology Commercialization Foundation (2020)</vt:lpstr>
      <vt:lpstr>The Clean Energy Technology Commercialization Gap</vt:lpstr>
      <vt:lpstr>ETCF Could Fill the Gap </vt:lpstr>
      <vt:lpstr>Core Concept: Catalyze Collaboration</vt:lpstr>
      <vt:lpstr>Potential Context: National Energy Innovation Challenges</vt:lpstr>
      <vt:lpstr>Potential Context: Regional Energy Innovation Ecosystems</vt:lpstr>
      <vt:lpstr>Some Endorsements and Actions on DOE Foundation</vt:lpstr>
      <vt:lpstr>Major Congressional Actions on a DOE Foundation</vt:lpstr>
      <vt:lpstr>Changes Since ITIF’s March 2020 Report</vt:lpstr>
      <vt:lpstr>Congressional Authorization for FESI (pp. 865-900 of bill)</vt:lpstr>
      <vt:lpstr>FESI Structure, Governance, and Management</vt:lpstr>
      <vt:lpstr>DOE Collaboration with FESI</vt:lpstr>
      <vt:lpstr>Next Steps</vt:lpstr>
      <vt:lpstr>Timeline</vt:lpstr>
      <vt:lpstr>What I Would Like to Learn from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Information Technology and Innovation Foundation (ITIF)</dc:creator>
  <cp:lastModifiedBy/>
  <cp:revision>1</cp:revision>
  <dcterms:created xsi:type="dcterms:W3CDTF">2022-09-14T21:04:18Z</dcterms:created>
  <dcterms:modified xsi:type="dcterms:W3CDTF">2022-11-09T20:11:27Z</dcterms:modified>
</cp:coreProperties>
</file>