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2" r:id="rId2"/>
    <p:sldId id="281" r:id="rId3"/>
    <p:sldId id="283" r:id="rId4"/>
    <p:sldId id="315" r:id="rId5"/>
    <p:sldId id="291" r:id="rId6"/>
    <p:sldId id="282" r:id="rId7"/>
    <p:sldId id="285" r:id="rId8"/>
    <p:sldId id="292" r:id="rId9"/>
    <p:sldId id="290" r:id="rId10"/>
    <p:sldId id="293" r:id="rId11"/>
    <p:sldId id="289" r:id="rId12"/>
    <p:sldId id="314" r:id="rId13"/>
    <p:sldId id="295" r:id="rId14"/>
    <p:sldId id="294" r:id="rId15"/>
    <p:sldId id="296" r:id="rId16"/>
    <p:sldId id="287" r:id="rId17"/>
    <p:sldId id="288" r:id="rId18"/>
    <p:sldId id="308" r:id="rId19"/>
    <p:sldId id="309" r:id="rId20"/>
    <p:sldId id="297" r:id="rId21"/>
    <p:sldId id="305" r:id="rId22"/>
    <p:sldId id="299" r:id="rId23"/>
    <p:sldId id="303" r:id="rId24"/>
    <p:sldId id="302" r:id="rId25"/>
    <p:sldId id="304" r:id="rId26"/>
    <p:sldId id="27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F9463B-9B8F-4569-A4C5-4DB69FBCD423}" v="9" dt="2025-11-20T21:38:06.686"/>
    <p1510:client id="{91D2DFF0-7789-4218-9186-F5E106538649}" v="3" dt="2025-11-20T20:59:47.3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07" autoAdjust="0"/>
    <p:restoredTop sz="88575" autoAdjust="0"/>
  </p:normalViewPr>
  <p:slideViewPr>
    <p:cSldViewPr snapToGrid="0">
      <p:cViewPr varScale="1">
        <p:scale>
          <a:sx n="80" d="100"/>
          <a:sy n="80" d="100"/>
        </p:scale>
        <p:origin x="88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3728CA-62CF-4814-95AB-41C410FFBC8C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873B9A-CA00-446B-BECA-62E36C3EC851}">
      <dgm:prSet phldrT="[Text]" phldr="0"/>
      <dgm:spPr/>
      <dgm:t>
        <a:bodyPr/>
        <a:lstStyle/>
        <a:p>
          <a:r>
            <a:rPr lang="en-US" dirty="0"/>
            <a:t>Is remaining the most powerful nation our top priority?</a:t>
          </a:r>
        </a:p>
      </dgm:t>
    </dgm:pt>
    <dgm:pt modelId="{B252790C-EA6F-45F7-A152-95A1B96E81E8}" type="parTrans" cxnId="{755F8409-8B90-4A51-B3BD-212BA6514BF2}">
      <dgm:prSet/>
      <dgm:spPr/>
      <dgm:t>
        <a:bodyPr/>
        <a:lstStyle/>
        <a:p>
          <a:endParaRPr lang="en-US"/>
        </a:p>
      </dgm:t>
    </dgm:pt>
    <dgm:pt modelId="{6A425148-C052-4062-AC03-537FFAB56EE4}" type="sibTrans" cxnId="{755F8409-8B90-4A51-B3BD-212BA6514BF2}">
      <dgm:prSet/>
      <dgm:spPr/>
      <dgm:t>
        <a:bodyPr/>
        <a:lstStyle/>
        <a:p>
          <a:endParaRPr lang="en-US"/>
        </a:p>
      </dgm:t>
    </dgm:pt>
    <dgm:pt modelId="{253D1F62-1409-46D5-BBB9-1692E3094518}">
      <dgm:prSet phldrT="[Text]" phldr="0"/>
      <dgm:spPr/>
      <dgm:t>
        <a:bodyPr/>
        <a:lstStyle/>
        <a:p>
          <a:r>
            <a:rPr lang="en-US" dirty="0"/>
            <a:t>Does that power come from a select set of industries?</a:t>
          </a:r>
        </a:p>
      </dgm:t>
    </dgm:pt>
    <dgm:pt modelId="{9E71F02C-A8E7-4111-83CE-750850FF73A3}" type="parTrans" cxnId="{D48EF14A-3B84-4BAE-A5BF-F381962EFA0E}">
      <dgm:prSet/>
      <dgm:spPr/>
      <dgm:t>
        <a:bodyPr/>
        <a:lstStyle/>
        <a:p>
          <a:endParaRPr lang="en-US"/>
        </a:p>
      </dgm:t>
    </dgm:pt>
    <dgm:pt modelId="{C8CD0424-8035-4655-B403-01D890A0825E}" type="sibTrans" cxnId="{D48EF14A-3B84-4BAE-A5BF-F381962EFA0E}">
      <dgm:prSet/>
      <dgm:spPr/>
      <dgm:t>
        <a:bodyPr/>
        <a:lstStyle/>
        <a:p>
          <a:endParaRPr lang="en-US"/>
        </a:p>
      </dgm:t>
    </dgm:pt>
    <dgm:pt modelId="{9D3C3E79-82AB-45E1-8E6F-E6A4B025F175}">
      <dgm:prSet phldrT="[Text]" phldr="0"/>
      <dgm:spPr/>
      <dgm:t>
        <a:bodyPr/>
        <a:lstStyle/>
        <a:p>
          <a:r>
            <a:rPr lang="en-US" dirty="0"/>
            <a:t>Is China gaining ground in those industries?</a:t>
          </a:r>
        </a:p>
      </dgm:t>
    </dgm:pt>
    <dgm:pt modelId="{3EA27488-EF54-4EA8-98DF-B625E88CCBC4}" type="parTrans" cxnId="{45F2227B-FD8F-42AD-8B39-3CB5A39998F7}">
      <dgm:prSet/>
      <dgm:spPr/>
      <dgm:t>
        <a:bodyPr/>
        <a:lstStyle/>
        <a:p>
          <a:endParaRPr lang="en-US"/>
        </a:p>
      </dgm:t>
    </dgm:pt>
    <dgm:pt modelId="{9CE4C564-EC71-496B-9902-CB0E8DE2CF52}" type="sibTrans" cxnId="{45F2227B-FD8F-42AD-8B39-3CB5A39998F7}">
      <dgm:prSet/>
      <dgm:spPr/>
      <dgm:t>
        <a:bodyPr/>
        <a:lstStyle/>
        <a:p>
          <a:endParaRPr lang="en-US"/>
        </a:p>
      </dgm:t>
    </dgm:pt>
    <dgm:pt modelId="{E4082908-A5E6-463D-AB12-14D0579F2116}">
      <dgm:prSet phldrT="[Text]" phldr="0"/>
      <dgm:spPr/>
      <dgm:t>
        <a:bodyPr/>
        <a:lstStyle/>
        <a:p>
          <a:r>
            <a:rPr lang="en-US" dirty="0"/>
            <a:t>Are China’s gains coming at America’s </a:t>
          </a:r>
          <a:r>
            <a:rPr lang="en-US"/>
            <a:t>expense?</a:t>
          </a:r>
          <a:endParaRPr lang="en-US" dirty="0"/>
        </a:p>
      </dgm:t>
    </dgm:pt>
    <dgm:pt modelId="{1B53529A-D0C2-47D1-A925-8520947FECD1}" type="parTrans" cxnId="{DB2ECF83-2D84-4DF9-B440-862FE6B5B39A}">
      <dgm:prSet/>
      <dgm:spPr/>
      <dgm:t>
        <a:bodyPr/>
        <a:lstStyle/>
        <a:p>
          <a:endParaRPr lang="en-US"/>
        </a:p>
      </dgm:t>
    </dgm:pt>
    <dgm:pt modelId="{6E185735-B244-4B19-8781-1BDBD434F4D5}" type="sibTrans" cxnId="{DB2ECF83-2D84-4DF9-B440-862FE6B5B39A}">
      <dgm:prSet/>
      <dgm:spPr/>
      <dgm:t>
        <a:bodyPr/>
        <a:lstStyle/>
        <a:p>
          <a:endParaRPr lang="en-US"/>
        </a:p>
      </dgm:t>
    </dgm:pt>
    <dgm:pt modelId="{94FEB436-CE7B-4CEF-835D-0BAB2D5D9C46}">
      <dgm:prSet phldrT="[Text]" phldr="0"/>
      <dgm:spPr/>
      <dgm:t>
        <a:bodyPr/>
        <a:lstStyle/>
        <a:p>
          <a:r>
            <a:rPr lang="en-US" dirty="0"/>
            <a:t>Are status quo policy doctrines the right answer?</a:t>
          </a:r>
        </a:p>
      </dgm:t>
    </dgm:pt>
    <dgm:pt modelId="{4B31EDF2-186D-43B1-A49D-03D7E18E1FF9}" type="parTrans" cxnId="{9C9FDB8B-5BCE-40E0-877F-9555A4C3B398}">
      <dgm:prSet/>
      <dgm:spPr/>
      <dgm:t>
        <a:bodyPr/>
        <a:lstStyle/>
        <a:p>
          <a:endParaRPr lang="en-US"/>
        </a:p>
      </dgm:t>
    </dgm:pt>
    <dgm:pt modelId="{263B4B9E-ECC7-435B-842F-2DDE166D00AD}" type="sibTrans" cxnId="{9C9FDB8B-5BCE-40E0-877F-9555A4C3B398}">
      <dgm:prSet/>
      <dgm:spPr/>
      <dgm:t>
        <a:bodyPr/>
        <a:lstStyle/>
        <a:p>
          <a:endParaRPr lang="en-US"/>
        </a:p>
      </dgm:t>
    </dgm:pt>
    <dgm:pt modelId="{BA16AD11-3C83-4E42-B31A-7C889C918AA3}" type="pres">
      <dgm:prSet presAssocID="{C33728CA-62CF-4814-95AB-41C410FFBC8C}" presName="rootnode" presStyleCnt="0">
        <dgm:presLayoutVars>
          <dgm:chMax/>
          <dgm:chPref/>
          <dgm:dir/>
          <dgm:animLvl val="lvl"/>
        </dgm:presLayoutVars>
      </dgm:prSet>
      <dgm:spPr/>
    </dgm:pt>
    <dgm:pt modelId="{D6E0B726-6E3D-4A95-8906-45F6E0F3AA61}" type="pres">
      <dgm:prSet presAssocID="{D6873B9A-CA00-446B-BECA-62E36C3EC851}" presName="composite" presStyleCnt="0"/>
      <dgm:spPr/>
    </dgm:pt>
    <dgm:pt modelId="{B6F26E14-68BF-44D6-8F25-9EEF9DC7C5FC}" type="pres">
      <dgm:prSet presAssocID="{D6873B9A-CA00-446B-BECA-62E36C3EC851}" presName="LShape" presStyleLbl="alignNode1" presStyleIdx="0" presStyleCnt="9"/>
      <dgm:spPr/>
    </dgm:pt>
    <dgm:pt modelId="{7EF250E2-70D7-4ED4-B253-58DCE896CD27}" type="pres">
      <dgm:prSet presAssocID="{D6873B9A-CA00-446B-BECA-62E36C3EC851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F4AD7BB9-E24C-4891-9E6D-2CFF1389D99F}" type="pres">
      <dgm:prSet presAssocID="{D6873B9A-CA00-446B-BECA-62E36C3EC851}" presName="Triangle" presStyleLbl="alignNode1" presStyleIdx="1" presStyleCnt="9"/>
      <dgm:spPr/>
    </dgm:pt>
    <dgm:pt modelId="{9C046C9E-5D66-43E6-9232-A38B4BEBF7EB}" type="pres">
      <dgm:prSet presAssocID="{6A425148-C052-4062-AC03-537FFAB56EE4}" presName="sibTrans" presStyleCnt="0"/>
      <dgm:spPr/>
    </dgm:pt>
    <dgm:pt modelId="{1BF03808-B426-4D95-8A95-D1893B61988F}" type="pres">
      <dgm:prSet presAssocID="{6A425148-C052-4062-AC03-537FFAB56EE4}" presName="space" presStyleCnt="0"/>
      <dgm:spPr/>
    </dgm:pt>
    <dgm:pt modelId="{8BF93124-3B9F-4F19-877A-AB9D641B6C31}" type="pres">
      <dgm:prSet presAssocID="{253D1F62-1409-46D5-BBB9-1692E3094518}" presName="composite" presStyleCnt="0"/>
      <dgm:spPr/>
    </dgm:pt>
    <dgm:pt modelId="{5550B88B-99B6-4BD1-B3B5-6463BEB7ABF8}" type="pres">
      <dgm:prSet presAssocID="{253D1F62-1409-46D5-BBB9-1692E3094518}" presName="LShape" presStyleLbl="alignNode1" presStyleIdx="2" presStyleCnt="9"/>
      <dgm:spPr/>
    </dgm:pt>
    <dgm:pt modelId="{892AB0A0-28E7-4A4B-8D35-9FFA322BFF5D}" type="pres">
      <dgm:prSet presAssocID="{253D1F62-1409-46D5-BBB9-1692E3094518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5D136549-06B8-4C37-8DA9-3F41E5A8164F}" type="pres">
      <dgm:prSet presAssocID="{253D1F62-1409-46D5-BBB9-1692E3094518}" presName="Triangle" presStyleLbl="alignNode1" presStyleIdx="3" presStyleCnt="9"/>
      <dgm:spPr/>
    </dgm:pt>
    <dgm:pt modelId="{7209A651-6C33-4003-BC5C-8E0C6FD387C9}" type="pres">
      <dgm:prSet presAssocID="{C8CD0424-8035-4655-B403-01D890A0825E}" presName="sibTrans" presStyleCnt="0"/>
      <dgm:spPr/>
    </dgm:pt>
    <dgm:pt modelId="{1C8170C5-D4FD-4465-B3AB-97114D0C6474}" type="pres">
      <dgm:prSet presAssocID="{C8CD0424-8035-4655-B403-01D890A0825E}" presName="space" presStyleCnt="0"/>
      <dgm:spPr/>
    </dgm:pt>
    <dgm:pt modelId="{9389E877-39FF-4917-BBA5-9C255FB1F66F}" type="pres">
      <dgm:prSet presAssocID="{9D3C3E79-82AB-45E1-8E6F-E6A4B025F175}" presName="composite" presStyleCnt="0"/>
      <dgm:spPr/>
    </dgm:pt>
    <dgm:pt modelId="{EEA71303-CC6C-47B5-A815-DA9F08217E49}" type="pres">
      <dgm:prSet presAssocID="{9D3C3E79-82AB-45E1-8E6F-E6A4B025F175}" presName="LShape" presStyleLbl="alignNode1" presStyleIdx="4" presStyleCnt="9"/>
      <dgm:spPr/>
    </dgm:pt>
    <dgm:pt modelId="{0E5F8F52-CFC4-417C-BD60-B108EF992111}" type="pres">
      <dgm:prSet presAssocID="{9D3C3E79-82AB-45E1-8E6F-E6A4B025F175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EA5967AA-F50E-487E-871F-6A7C43E9E76F}" type="pres">
      <dgm:prSet presAssocID="{9D3C3E79-82AB-45E1-8E6F-E6A4B025F175}" presName="Triangle" presStyleLbl="alignNode1" presStyleIdx="5" presStyleCnt="9"/>
      <dgm:spPr/>
    </dgm:pt>
    <dgm:pt modelId="{06DC69C4-D492-4110-8AC0-275D4B3F9047}" type="pres">
      <dgm:prSet presAssocID="{9CE4C564-EC71-496B-9902-CB0E8DE2CF52}" presName="sibTrans" presStyleCnt="0"/>
      <dgm:spPr/>
    </dgm:pt>
    <dgm:pt modelId="{29A7D777-9C7D-4489-9491-26EE72A68D9E}" type="pres">
      <dgm:prSet presAssocID="{9CE4C564-EC71-496B-9902-CB0E8DE2CF52}" presName="space" presStyleCnt="0"/>
      <dgm:spPr/>
    </dgm:pt>
    <dgm:pt modelId="{8C27430F-87F7-4B12-A71A-44F0363609C7}" type="pres">
      <dgm:prSet presAssocID="{E4082908-A5E6-463D-AB12-14D0579F2116}" presName="composite" presStyleCnt="0"/>
      <dgm:spPr/>
    </dgm:pt>
    <dgm:pt modelId="{6107ADC8-7015-404B-9ADA-E86FEC97F832}" type="pres">
      <dgm:prSet presAssocID="{E4082908-A5E6-463D-AB12-14D0579F2116}" presName="LShape" presStyleLbl="alignNode1" presStyleIdx="6" presStyleCnt="9"/>
      <dgm:spPr/>
    </dgm:pt>
    <dgm:pt modelId="{C1B7D639-6F9B-4428-A343-ADB99CBCD9DB}" type="pres">
      <dgm:prSet presAssocID="{E4082908-A5E6-463D-AB12-14D0579F2116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F3D56B5B-524E-499B-B5FD-0E92E73C8068}" type="pres">
      <dgm:prSet presAssocID="{E4082908-A5E6-463D-AB12-14D0579F2116}" presName="Triangle" presStyleLbl="alignNode1" presStyleIdx="7" presStyleCnt="9"/>
      <dgm:spPr/>
    </dgm:pt>
    <dgm:pt modelId="{1B1F58AE-05EB-4687-9D76-06723774DE00}" type="pres">
      <dgm:prSet presAssocID="{6E185735-B244-4B19-8781-1BDBD434F4D5}" presName="sibTrans" presStyleCnt="0"/>
      <dgm:spPr/>
    </dgm:pt>
    <dgm:pt modelId="{8F812F66-DCC4-4B5A-97C2-C700E01864B9}" type="pres">
      <dgm:prSet presAssocID="{6E185735-B244-4B19-8781-1BDBD434F4D5}" presName="space" presStyleCnt="0"/>
      <dgm:spPr/>
    </dgm:pt>
    <dgm:pt modelId="{3F65990D-B6C8-4948-A95D-DCEE59BDF84E}" type="pres">
      <dgm:prSet presAssocID="{94FEB436-CE7B-4CEF-835D-0BAB2D5D9C46}" presName="composite" presStyleCnt="0"/>
      <dgm:spPr/>
    </dgm:pt>
    <dgm:pt modelId="{B91775A3-3705-4BF1-B67D-64B3DC301F84}" type="pres">
      <dgm:prSet presAssocID="{94FEB436-CE7B-4CEF-835D-0BAB2D5D9C46}" presName="LShape" presStyleLbl="alignNode1" presStyleIdx="8" presStyleCnt="9"/>
      <dgm:spPr/>
    </dgm:pt>
    <dgm:pt modelId="{EA483E73-0D30-4851-B156-B04FC84C10FC}" type="pres">
      <dgm:prSet presAssocID="{94FEB436-CE7B-4CEF-835D-0BAB2D5D9C4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755F8409-8B90-4A51-B3BD-212BA6514BF2}" srcId="{C33728CA-62CF-4814-95AB-41C410FFBC8C}" destId="{D6873B9A-CA00-446B-BECA-62E36C3EC851}" srcOrd="0" destOrd="0" parTransId="{B252790C-EA6F-45F7-A152-95A1B96E81E8}" sibTransId="{6A425148-C052-4062-AC03-537FFAB56EE4}"/>
    <dgm:cxn modelId="{7C6F8409-75F3-41B5-B77D-6C38667250C1}" type="presOf" srcId="{253D1F62-1409-46D5-BBB9-1692E3094518}" destId="{892AB0A0-28E7-4A4B-8D35-9FFA322BFF5D}" srcOrd="0" destOrd="0" presId="urn:microsoft.com/office/officeart/2009/3/layout/StepUpProcess"/>
    <dgm:cxn modelId="{D93FD40B-E86A-4DFE-A563-B63A6A95D3F8}" type="presOf" srcId="{94FEB436-CE7B-4CEF-835D-0BAB2D5D9C46}" destId="{EA483E73-0D30-4851-B156-B04FC84C10FC}" srcOrd="0" destOrd="0" presId="urn:microsoft.com/office/officeart/2009/3/layout/StepUpProcess"/>
    <dgm:cxn modelId="{D48EF14A-3B84-4BAE-A5BF-F381962EFA0E}" srcId="{C33728CA-62CF-4814-95AB-41C410FFBC8C}" destId="{253D1F62-1409-46D5-BBB9-1692E3094518}" srcOrd="1" destOrd="0" parTransId="{9E71F02C-A8E7-4111-83CE-750850FF73A3}" sibTransId="{C8CD0424-8035-4655-B403-01D890A0825E}"/>
    <dgm:cxn modelId="{EA1EAF7A-5727-4D03-AA22-9AB28B14F572}" type="presOf" srcId="{C33728CA-62CF-4814-95AB-41C410FFBC8C}" destId="{BA16AD11-3C83-4E42-B31A-7C889C918AA3}" srcOrd="0" destOrd="0" presId="urn:microsoft.com/office/officeart/2009/3/layout/StepUpProcess"/>
    <dgm:cxn modelId="{45F2227B-FD8F-42AD-8B39-3CB5A39998F7}" srcId="{C33728CA-62CF-4814-95AB-41C410FFBC8C}" destId="{9D3C3E79-82AB-45E1-8E6F-E6A4B025F175}" srcOrd="2" destOrd="0" parTransId="{3EA27488-EF54-4EA8-98DF-B625E88CCBC4}" sibTransId="{9CE4C564-EC71-496B-9902-CB0E8DE2CF52}"/>
    <dgm:cxn modelId="{DB2ECF83-2D84-4DF9-B440-862FE6B5B39A}" srcId="{C33728CA-62CF-4814-95AB-41C410FFBC8C}" destId="{E4082908-A5E6-463D-AB12-14D0579F2116}" srcOrd="3" destOrd="0" parTransId="{1B53529A-D0C2-47D1-A925-8520947FECD1}" sibTransId="{6E185735-B244-4B19-8781-1BDBD434F4D5}"/>
    <dgm:cxn modelId="{9C9FDB8B-5BCE-40E0-877F-9555A4C3B398}" srcId="{C33728CA-62CF-4814-95AB-41C410FFBC8C}" destId="{94FEB436-CE7B-4CEF-835D-0BAB2D5D9C46}" srcOrd="4" destOrd="0" parTransId="{4B31EDF2-186D-43B1-A49D-03D7E18E1FF9}" sibTransId="{263B4B9E-ECC7-435B-842F-2DDE166D00AD}"/>
    <dgm:cxn modelId="{126EB6C4-CE02-4085-AED0-7F2F138D8358}" type="presOf" srcId="{9D3C3E79-82AB-45E1-8E6F-E6A4B025F175}" destId="{0E5F8F52-CFC4-417C-BD60-B108EF992111}" srcOrd="0" destOrd="0" presId="urn:microsoft.com/office/officeart/2009/3/layout/StepUpProcess"/>
    <dgm:cxn modelId="{7555D4D1-DE1D-452D-BC0E-191DFFD88786}" type="presOf" srcId="{E4082908-A5E6-463D-AB12-14D0579F2116}" destId="{C1B7D639-6F9B-4428-A343-ADB99CBCD9DB}" srcOrd="0" destOrd="0" presId="urn:microsoft.com/office/officeart/2009/3/layout/StepUpProcess"/>
    <dgm:cxn modelId="{C374B7DC-DE96-44DD-8FC9-C2DCB848B724}" type="presOf" srcId="{D6873B9A-CA00-446B-BECA-62E36C3EC851}" destId="{7EF250E2-70D7-4ED4-B253-58DCE896CD27}" srcOrd="0" destOrd="0" presId="urn:microsoft.com/office/officeart/2009/3/layout/StepUpProcess"/>
    <dgm:cxn modelId="{1E8ED8AA-4DEE-40CC-AF57-864A580426A1}" type="presParOf" srcId="{BA16AD11-3C83-4E42-B31A-7C889C918AA3}" destId="{D6E0B726-6E3D-4A95-8906-45F6E0F3AA61}" srcOrd="0" destOrd="0" presId="urn:microsoft.com/office/officeart/2009/3/layout/StepUpProcess"/>
    <dgm:cxn modelId="{4ED4EDB8-845F-4E4E-9CD4-19BC2E33DCC8}" type="presParOf" srcId="{D6E0B726-6E3D-4A95-8906-45F6E0F3AA61}" destId="{B6F26E14-68BF-44D6-8F25-9EEF9DC7C5FC}" srcOrd="0" destOrd="0" presId="urn:microsoft.com/office/officeart/2009/3/layout/StepUpProcess"/>
    <dgm:cxn modelId="{56112873-1468-42BF-97CA-22A7F385A838}" type="presParOf" srcId="{D6E0B726-6E3D-4A95-8906-45F6E0F3AA61}" destId="{7EF250E2-70D7-4ED4-B253-58DCE896CD27}" srcOrd="1" destOrd="0" presId="urn:microsoft.com/office/officeart/2009/3/layout/StepUpProcess"/>
    <dgm:cxn modelId="{DC6F68D9-F96A-40A5-B375-9A70D5869C51}" type="presParOf" srcId="{D6E0B726-6E3D-4A95-8906-45F6E0F3AA61}" destId="{F4AD7BB9-E24C-4891-9E6D-2CFF1389D99F}" srcOrd="2" destOrd="0" presId="urn:microsoft.com/office/officeart/2009/3/layout/StepUpProcess"/>
    <dgm:cxn modelId="{7135A529-9FCA-48CF-809A-FB5188BA5EE9}" type="presParOf" srcId="{BA16AD11-3C83-4E42-B31A-7C889C918AA3}" destId="{9C046C9E-5D66-43E6-9232-A38B4BEBF7EB}" srcOrd="1" destOrd="0" presId="urn:microsoft.com/office/officeart/2009/3/layout/StepUpProcess"/>
    <dgm:cxn modelId="{062E0C56-AE89-4F9C-B168-4CC30BC3F13C}" type="presParOf" srcId="{9C046C9E-5D66-43E6-9232-A38B4BEBF7EB}" destId="{1BF03808-B426-4D95-8A95-D1893B61988F}" srcOrd="0" destOrd="0" presId="urn:microsoft.com/office/officeart/2009/3/layout/StepUpProcess"/>
    <dgm:cxn modelId="{700DBF91-B869-4617-96AB-E301A8D1C05C}" type="presParOf" srcId="{BA16AD11-3C83-4E42-B31A-7C889C918AA3}" destId="{8BF93124-3B9F-4F19-877A-AB9D641B6C31}" srcOrd="2" destOrd="0" presId="urn:microsoft.com/office/officeart/2009/3/layout/StepUpProcess"/>
    <dgm:cxn modelId="{44B9FAE8-11E9-4873-8D1A-1BA86D433000}" type="presParOf" srcId="{8BF93124-3B9F-4F19-877A-AB9D641B6C31}" destId="{5550B88B-99B6-4BD1-B3B5-6463BEB7ABF8}" srcOrd="0" destOrd="0" presId="urn:microsoft.com/office/officeart/2009/3/layout/StepUpProcess"/>
    <dgm:cxn modelId="{95D268ED-E1B7-4DC0-B50B-F21F13144EC6}" type="presParOf" srcId="{8BF93124-3B9F-4F19-877A-AB9D641B6C31}" destId="{892AB0A0-28E7-4A4B-8D35-9FFA322BFF5D}" srcOrd="1" destOrd="0" presId="urn:microsoft.com/office/officeart/2009/3/layout/StepUpProcess"/>
    <dgm:cxn modelId="{01D55DCE-0D94-46A5-81C7-A29800AC4B21}" type="presParOf" srcId="{8BF93124-3B9F-4F19-877A-AB9D641B6C31}" destId="{5D136549-06B8-4C37-8DA9-3F41E5A8164F}" srcOrd="2" destOrd="0" presId="urn:microsoft.com/office/officeart/2009/3/layout/StepUpProcess"/>
    <dgm:cxn modelId="{42D69A39-07C7-40A9-9D8A-E9AF5EA370BC}" type="presParOf" srcId="{BA16AD11-3C83-4E42-B31A-7C889C918AA3}" destId="{7209A651-6C33-4003-BC5C-8E0C6FD387C9}" srcOrd="3" destOrd="0" presId="urn:microsoft.com/office/officeart/2009/3/layout/StepUpProcess"/>
    <dgm:cxn modelId="{420E6D95-E064-4986-A3E9-EFFF127F541B}" type="presParOf" srcId="{7209A651-6C33-4003-BC5C-8E0C6FD387C9}" destId="{1C8170C5-D4FD-4465-B3AB-97114D0C6474}" srcOrd="0" destOrd="0" presId="urn:microsoft.com/office/officeart/2009/3/layout/StepUpProcess"/>
    <dgm:cxn modelId="{3A99733C-6012-40CF-A897-E7A7ACF4A596}" type="presParOf" srcId="{BA16AD11-3C83-4E42-B31A-7C889C918AA3}" destId="{9389E877-39FF-4917-BBA5-9C255FB1F66F}" srcOrd="4" destOrd="0" presId="urn:microsoft.com/office/officeart/2009/3/layout/StepUpProcess"/>
    <dgm:cxn modelId="{430BC9BD-3452-4D5C-94E7-4B97A0923E13}" type="presParOf" srcId="{9389E877-39FF-4917-BBA5-9C255FB1F66F}" destId="{EEA71303-CC6C-47B5-A815-DA9F08217E49}" srcOrd="0" destOrd="0" presId="urn:microsoft.com/office/officeart/2009/3/layout/StepUpProcess"/>
    <dgm:cxn modelId="{220AF6BE-CF45-4158-B83B-77E7271F36B1}" type="presParOf" srcId="{9389E877-39FF-4917-BBA5-9C255FB1F66F}" destId="{0E5F8F52-CFC4-417C-BD60-B108EF992111}" srcOrd="1" destOrd="0" presId="urn:microsoft.com/office/officeart/2009/3/layout/StepUpProcess"/>
    <dgm:cxn modelId="{D6382294-54EC-4C74-A7BE-D64D16B2D707}" type="presParOf" srcId="{9389E877-39FF-4917-BBA5-9C255FB1F66F}" destId="{EA5967AA-F50E-487E-871F-6A7C43E9E76F}" srcOrd="2" destOrd="0" presId="urn:microsoft.com/office/officeart/2009/3/layout/StepUpProcess"/>
    <dgm:cxn modelId="{B5F4C10A-1AEC-4359-AFC4-BD581F8ECAC4}" type="presParOf" srcId="{BA16AD11-3C83-4E42-B31A-7C889C918AA3}" destId="{06DC69C4-D492-4110-8AC0-275D4B3F9047}" srcOrd="5" destOrd="0" presId="urn:microsoft.com/office/officeart/2009/3/layout/StepUpProcess"/>
    <dgm:cxn modelId="{8CA4C8F3-F6F3-41AD-8206-1EFC521EF469}" type="presParOf" srcId="{06DC69C4-D492-4110-8AC0-275D4B3F9047}" destId="{29A7D777-9C7D-4489-9491-26EE72A68D9E}" srcOrd="0" destOrd="0" presId="urn:microsoft.com/office/officeart/2009/3/layout/StepUpProcess"/>
    <dgm:cxn modelId="{7A4854A2-05D3-4F95-AB10-64572889A2A2}" type="presParOf" srcId="{BA16AD11-3C83-4E42-B31A-7C889C918AA3}" destId="{8C27430F-87F7-4B12-A71A-44F0363609C7}" srcOrd="6" destOrd="0" presId="urn:microsoft.com/office/officeart/2009/3/layout/StepUpProcess"/>
    <dgm:cxn modelId="{A403E393-0E9A-4D14-9FD6-0E8E22F6166B}" type="presParOf" srcId="{8C27430F-87F7-4B12-A71A-44F0363609C7}" destId="{6107ADC8-7015-404B-9ADA-E86FEC97F832}" srcOrd="0" destOrd="0" presId="urn:microsoft.com/office/officeart/2009/3/layout/StepUpProcess"/>
    <dgm:cxn modelId="{11ECB0BB-F0E2-4A7D-B916-38619A117DAB}" type="presParOf" srcId="{8C27430F-87F7-4B12-A71A-44F0363609C7}" destId="{C1B7D639-6F9B-4428-A343-ADB99CBCD9DB}" srcOrd="1" destOrd="0" presId="urn:microsoft.com/office/officeart/2009/3/layout/StepUpProcess"/>
    <dgm:cxn modelId="{CF5CEF94-DE80-4D10-9BD8-728B5C3D4A2A}" type="presParOf" srcId="{8C27430F-87F7-4B12-A71A-44F0363609C7}" destId="{F3D56B5B-524E-499B-B5FD-0E92E73C8068}" srcOrd="2" destOrd="0" presId="urn:microsoft.com/office/officeart/2009/3/layout/StepUpProcess"/>
    <dgm:cxn modelId="{E7F41C14-7993-4073-AAAA-69AAFFF9A6DD}" type="presParOf" srcId="{BA16AD11-3C83-4E42-B31A-7C889C918AA3}" destId="{1B1F58AE-05EB-4687-9D76-06723774DE00}" srcOrd="7" destOrd="0" presId="urn:microsoft.com/office/officeart/2009/3/layout/StepUpProcess"/>
    <dgm:cxn modelId="{37BF912A-0C71-4BE6-84A7-C74DA48F8E9F}" type="presParOf" srcId="{1B1F58AE-05EB-4687-9D76-06723774DE00}" destId="{8F812F66-DCC4-4B5A-97C2-C700E01864B9}" srcOrd="0" destOrd="0" presId="urn:microsoft.com/office/officeart/2009/3/layout/StepUpProcess"/>
    <dgm:cxn modelId="{FA9DF9D6-84C0-4791-BB67-AEC21CFD7715}" type="presParOf" srcId="{BA16AD11-3C83-4E42-B31A-7C889C918AA3}" destId="{3F65990D-B6C8-4948-A95D-DCEE59BDF84E}" srcOrd="8" destOrd="0" presId="urn:microsoft.com/office/officeart/2009/3/layout/StepUpProcess"/>
    <dgm:cxn modelId="{2F6ABA05-45A1-4CAC-8603-509DDC22D082}" type="presParOf" srcId="{3F65990D-B6C8-4948-A95D-DCEE59BDF84E}" destId="{B91775A3-3705-4BF1-B67D-64B3DC301F84}" srcOrd="0" destOrd="0" presId="urn:microsoft.com/office/officeart/2009/3/layout/StepUpProcess"/>
    <dgm:cxn modelId="{E94B0FFC-0544-4EE9-9CF8-AE93F33CAE18}" type="presParOf" srcId="{3F65990D-B6C8-4948-A95D-DCEE59BDF84E}" destId="{EA483E73-0D30-4851-B156-B04FC84C10F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271918-626E-43CF-8F91-333967857F97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230C43-BB2A-469A-A557-8C1CF466BDE0}">
      <dgm:prSet phldrT="[Text]"/>
      <dgm:spPr/>
      <dgm:t>
        <a:bodyPr/>
        <a:lstStyle/>
        <a:p>
          <a:pPr>
            <a:buNone/>
          </a:pPr>
          <a:r>
            <a:rPr lang="en-US" b="1" dirty="0"/>
            <a:t>Engagers: </a:t>
          </a:r>
          <a:br>
            <a:rPr lang="en-US" b="1" dirty="0"/>
          </a:br>
          <a:r>
            <a:rPr lang="en-US" b="0" dirty="0"/>
            <a:t>China is not a threat; let’s cooperate</a:t>
          </a:r>
        </a:p>
      </dgm:t>
    </dgm:pt>
    <dgm:pt modelId="{CEE828DD-722D-40F0-987D-4D0BC3864E74}" type="parTrans" cxnId="{2F782DCB-CC46-4662-B2CB-0CC770A72BAD}">
      <dgm:prSet/>
      <dgm:spPr/>
      <dgm:t>
        <a:bodyPr/>
        <a:lstStyle/>
        <a:p>
          <a:endParaRPr lang="en-US"/>
        </a:p>
      </dgm:t>
    </dgm:pt>
    <dgm:pt modelId="{A1F596AE-C21D-4CE1-9D47-6C4294674505}" type="sibTrans" cxnId="{2F782DCB-CC46-4662-B2CB-0CC770A72BAD}">
      <dgm:prSet/>
      <dgm:spPr/>
      <dgm:t>
        <a:bodyPr/>
        <a:lstStyle/>
        <a:p>
          <a:endParaRPr lang="en-US"/>
        </a:p>
      </dgm:t>
    </dgm:pt>
    <dgm:pt modelId="{4E9DFB11-6F51-4B02-8C65-CE205AC9686C}">
      <dgm:prSet phldrT="[Text]" phldr="0"/>
      <dgm:spPr/>
      <dgm:t>
        <a:bodyPr/>
        <a:lstStyle/>
        <a:p>
          <a:r>
            <a:rPr lang="en-US" b="1" dirty="0"/>
            <a:t>Deniers:</a:t>
          </a:r>
          <a:r>
            <a:rPr lang="en-US" dirty="0"/>
            <a:t> </a:t>
          </a:r>
          <a:br>
            <a:rPr lang="en-US" dirty="0"/>
          </a:br>
          <a:r>
            <a:rPr lang="en-US" dirty="0"/>
            <a:t>China will stagnate or collapse; just wait</a:t>
          </a:r>
        </a:p>
      </dgm:t>
    </dgm:pt>
    <dgm:pt modelId="{D1C2AB12-025E-4483-AB10-D34945E72574}" type="parTrans" cxnId="{8BFDCA48-E692-47C0-9FB3-517AE9B43230}">
      <dgm:prSet/>
      <dgm:spPr/>
      <dgm:t>
        <a:bodyPr/>
        <a:lstStyle/>
        <a:p>
          <a:endParaRPr lang="en-US"/>
        </a:p>
      </dgm:t>
    </dgm:pt>
    <dgm:pt modelId="{26BDBDA7-A35E-4607-92C0-29DF293A0BC0}" type="sibTrans" cxnId="{8BFDCA48-E692-47C0-9FB3-517AE9B43230}">
      <dgm:prSet/>
      <dgm:spPr/>
      <dgm:t>
        <a:bodyPr/>
        <a:lstStyle/>
        <a:p>
          <a:endParaRPr lang="en-US"/>
        </a:p>
      </dgm:t>
    </dgm:pt>
    <dgm:pt modelId="{B01CFD45-EAFB-4D19-ACE2-DC30A79CF2AA}">
      <dgm:prSet phldrT="[Text]" phldr="0"/>
      <dgm:spPr/>
      <dgm:t>
        <a:bodyPr/>
        <a:lstStyle/>
        <a:p>
          <a:r>
            <a:rPr lang="en-US" b="1" dirty="0"/>
            <a:t>Innovationists:</a:t>
          </a:r>
          <a:r>
            <a:rPr lang="en-US" b="0" dirty="0"/>
            <a:t> </a:t>
          </a:r>
          <a:br>
            <a:rPr lang="en-US" b="0" dirty="0"/>
          </a:br>
          <a:r>
            <a:rPr lang="en-US" b="0" dirty="0"/>
            <a:t>U.S. tech superiority will save us</a:t>
          </a:r>
          <a:endParaRPr lang="en-US" b="1" dirty="0"/>
        </a:p>
      </dgm:t>
    </dgm:pt>
    <dgm:pt modelId="{EF2C7BC5-F36F-4A80-B3E3-4EDC21959F40}" type="parTrans" cxnId="{82B7F7ED-8931-4284-A472-D762DDADA4CF}">
      <dgm:prSet/>
      <dgm:spPr/>
      <dgm:t>
        <a:bodyPr/>
        <a:lstStyle/>
        <a:p>
          <a:endParaRPr lang="en-US"/>
        </a:p>
      </dgm:t>
    </dgm:pt>
    <dgm:pt modelId="{D270A72D-52EC-4BC0-8B9C-38845308E4B5}" type="sibTrans" cxnId="{82B7F7ED-8931-4284-A472-D762DDADA4CF}">
      <dgm:prSet/>
      <dgm:spPr/>
      <dgm:t>
        <a:bodyPr/>
        <a:lstStyle/>
        <a:p>
          <a:endParaRPr lang="en-US"/>
        </a:p>
      </dgm:t>
    </dgm:pt>
    <dgm:pt modelId="{B50986F6-A126-4771-BB05-E054913D8E10}" type="pres">
      <dgm:prSet presAssocID="{B1271918-626E-43CF-8F91-333967857F97}" presName="Name0" presStyleCnt="0">
        <dgm:presLayoutVars>
          <dgm:dir/>
          <dgm:resizeHandles val="exact"/>
        </dgm:presLayoutVars>
      </dgm:prSet>
      <dgm:spPr/>
    </dgm:pt>
    <dgm:pt modelId="{6F4F84D0-FE69-45B2-ABDA-577BA9D71F74}" type="pres">
      <dgm:prSet presAssocID="{B1271918-626E-43CF-8F91-333967857F97}" presName="bkgdShp" presStyleLbl="alignAccFollowNode1" presStyleIdx="0" presStyleCnt="1"/>
      <dgm:spPr/>
    </dgm:pt>
    <dgm:pt modelId="{36E701A0-75A9-4DA2-9949-B0D0D39E2623}" type="pres">
      <dgm:prSet presAssocID="{B1271918-626E-43CF-8F91-333967857F97}" presName="linComp" presStyleCnt="0"/>
      <dgm:spPr/>
    </dgm:pt>
    <dgm:pt modelId="{C921A08E-7065-495F-B4B4-2FA6F202E05E}" type="pres">
      <dgm:prSet presAssocID="{BF230C43-BB2A-469A-A557-8C1CF466BDE0}" presName="compNode" presStyleCnt="0"/>
      <dgm:spPr/>
    </dgm:pt>
    <dgm:pt modelId="{8A63F160-4E20-44A6-8F1B-AC69DF565126}" type="pres">
      <dgm:prSet presAssocID="{BF230C43-BB2A-469A-A557-8C1CF466BDE0}" presName="node" presStyleLbl="node1" presStyleIdx="0" presStyleCnt="3">
        <dgm:presLayoutVars>
          <dgm:bulletEnabled val="1"/>
        </dgm:presLayoutVars>
      </dgm:prSet>
      <dgm:spPr/>
    </dgm:pt>
    <dgm:pt modelId="{3A755DF8-B418-4731-B86E-5F617E3178E2}" type="pres">
      <dgm:prSet presAssocID="{BF230C43-BB2A-469A-A557-8C1CF466BDE0}" presName="invisiNode" presStyleLbl="node1" presStyleIdx="0" presStyleCnt="3"/>
      <dgm:spPr/>
    </dgm:pt>
    <dgm:pt modelId="{CE4B6FE0-05C3-4295-866E-FDB23B5C4BA2}" type="pres">
      <dgm:prSet presAssocID="{BF230C43-BB2A-469A-A557-8C1CF466BDE0}" presName="imagNode" presStyleLbl="fgImgPlace1" presStyleIdx="0" presStyleCnt="3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5FE1B98-9EF7-49B2-A137-4FACE1A25D8E}" type="pres">
      <dgm:prSet presAssocID="{A1F596AE-C21D-4CE1-9D47-6C4294674505}" presName="sibTrans" presStyleLbl="sibTrans2D1" presStyleIdx="0" presStyleCnt="0"/>
      <dgm:spPr/>
    </dgm:pt>
    <dgm:pt modelId="{F3E63D4D-4B47-4E66-BE74-D30B8EDAE7A5}" type="pres">
      <dgm:prSet presAssocID="{4E9DFB11-6F51-4B02-8C65-CE205AC9686C}" presName="compNode" presStyleCnt="0"/>
      <dgm:spPr/>
    </dgm:pt>
    <dgm:pt modelId="{79A846A4-811E-4FDE-A669-CCC950BAF920}" type="pres">
      <dgm:prSet presAssocID="{4E9DFB11-6F51-4B02-8C65-CE205AC9686C}" presName="node" presStyleLbl="node1" presStyleIdx="1" presStyleCnt="3">
        <dgm:presLayoutVars>
          <dgm:bulletEnabled val="1"/>
        </dgm:presLayoutVars>
      </dgm:prSet>
      <dgm:spPr/>
    </dgm:pt>
    <dgm:pt modelId="{1B5C496F-FA05-43D5-9ABF-BE0437D5DBE7}" type="pres">
      <dgm:prSet presAssocID="{4E9DFB11-6F51-4B02-8C65-CE205AC9686C}" presName="invisiNode" presStyleLbl="node1" presStyleIdx="1" presStyleCnt="3"/>
      <dgm:spPr/>
    </dgm:pt>
    <dgm:pt modelId="{5A005E6E-4F0F-4EBA-B0B8-87C9693EF68A}" type="pres">
      <dgm:prSet presAssocID="{4E9DFB11-6F51-4B02-8C65-CE205AC9686C}" presName="imagNode" presStyleLbl="fgImgPlace1" presStyleIdx="1" presStyleCnt="3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371C750-6CF5-43BC-A4CF-2DF2FB65EA3D}" type="pres">
      <dgm:prSet presAssocID="{26BDBDA7-A35E-4607-92C0-29DF293A0BC0}" presName="sibTrans" presStyleLbl="sibTrans2D1" presStyleIdx="0" presStyleCnt="0"/>
      <dgm:spPr/>
    </dgm:pt>
    <dgm:pt modelId="{6932B86A-8163-49A1-B7B8-3435C7741BF8}" type="pres">
      <dgm:prSet presAssocID="{B01CFD45-EAFB-4D19-ACE2-DC30A79CF2AA}" presName="compNode" presStyleCnt="0"/>
      <dgm:spPr/>
    </dgm:pt>
    <dgm:pt modelId="{9B4BE0BB-59BF-48E7-8621-CA4D6B011F4E}" type="pres">
      <dgm:prSet presAssocID="{B01CFD45-EAFB-4D19-ACE2-DC30A79CF2AA}" presName="node" presStyleLbl="node1" presStyleIdx="2" presStyleCnt="3">
        <dgm:presLayoutVars>
          <dgm:bulletEnabled val="1"/>
        </dgm:presLayoutVars>
      </dgm:prSet>
      <dgm:spPr/>
    </dgm:pt>
    <dgm:pt modelId="{448F84B2-16FC-4F40-A60F-306BB9F71A47}" type="pres">
      <dgm:prSet presAssocID="{B01CFD45-EAFB-4D19-ACE2-DC30A79CF2AA}" presName="invisiNode" presStyleLbl="node1" presStyleIdx="2" presStyleCnt="3"/>
      <dgm:spPr/>
    </dgm:pt>
    <dgm:pt modelId="{F0ABB5FC-4B42-49BC-B0E4-FAB7A4188405}" type="pres">
      <dgm:prSet presAssocID="{B01CFD45-EAFB-4D19-ACE2-DC30A79CF2AA}" presName="imagNode" presStyleLbl="fgImgPlace1" presStyleIdx="2" presStyleCnt="3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3E8D6330-E9F8-4EFD-9DB1-EF06FAADE0BF}" type="presOf" srcId="{BF230C43-BB2A-469A-A557-8C1CF466BDE0}" destId="{8A63F160-4E20-44A6-8F1B-AC69DF565126}" srcOrd="0" destOrd="0" presId="urn:microsoft.com/office/officeart/2005/8/layout/pList2"/>
    <dgm:cxn modelId="{110A7746-A1B7-4183-8186-1F58F1F7FE1B}" type="presOf" srcId="{26BDBDA7-A35E-4607-92C0-29DF293A0BC0}" destId="{5371C750-6CF5-43BC-A4CF-2DF2FB65EA3D}" srcOrd="0" destOrd="0" presId="urn:microsoft.com/office/officeart/2005/8/layout/pList2"/>
    <dgm:cxn modelId="{8703C666-1AA5-46F0-BFAB-12BD9964F12C}" type="presOf" srcId="{B1271918-626E-43CF-8F91-333967857F97}" destId="{B50986F6-A126-4771-BB05-E054913D8E10}" srcOrd="0" destOrd="0" presId="urn:microsoft.com/office/officeart/2005/8/layout/pList2"/>
    <dgm:cxn modelId="{8BFDCA48-E692-47C0-9FB3-517AE9B43230}" srcId="{B1271918-626E-43CF-8F91-333967857F97}" destId="{4E9DFB11-6F51-4B02-8C65-CE205AC9686C}" srcOrd="1" destOrd="0" parTransId="{D1C2AB12-025E-4483-AB10-D34945E72574}" sibTransId="{26BDBDA7-A35E-4607-92C0-29DF293A0BC0}"/>
    <dgm:cxn modelId="{622BE74D-C0D1-438A-8BEE-8CC4F365E18E}" type="presOf" srcId="{A1F596AE-C21D-4CE1-9D47-6C4294674505}" destId="{65FE1B98-9EF7-49B2-A137-4FACE1A25D8E}" srcOrd="0" destOrd="0" presId="urn:microsoft.com/office/officeart/2005/8/layout/pList2"/>
    <dgm:cxn modelId="{3B7D6577-1BA5-4977-9D73-7A244A66EA52}" type="presOf" srcId="{B01CFD45-EAFB-4D19-ACE2-DC30A79CF2AA}" destId="{9B4BE0BB-59BF-48E7-8621-CA4D6B011F4E}" srcOrd="0" destOrd="0" presId="urn:microsoft.com/office/officeart/2005/8/layout/pList2"/>
    <dgm:cxn modelId="{A2336EA2-1706-4F52-821A-118F531EEB47}" type="presOf" srcId="{4E9DFB11-6F51-4B02-8C65-CE205AC9686C}" destId="{79A846A4-811E-4FDE-A669-CCC950BAF920}" srcOrd="0" destOrd="0" presId="urn:microsoft.com/office/officeart/2005/8/layout/pList2"/>
    <dgm:cxn modelId="{2F782DCB-CC46-4662-B2CB-0CC770A72BAD}" srcId="{B1271918-626E-43CF-8F91-333967857F97}" destId="{BF230C43-BB2A-469A-A557-8C1CF466BDE0}" srcOrd="0" destOrd="0" parTransId="{CEE828DD-722D-40F0-987D-4D0BC3864E74}" sibTransId="{A1F596AE-C21D-4CE1-9D47-6C4294674505}"/>
    <dgm:cxn modelId="{82B7F7ED-8931-4284-A472-D762DDADA4CF}" srcId="{B1271918-626E-43CF-8F91-333967857F97}" destId="{B01CFD45-EAFB-4D19-ACE2-DC30A79CF2AA}" srcOrd="2" destOrd="0" parTransId="{EF2C7BC5-F36F-4A80-B3E3-4EDC21959F40}" sibTransId="{D270A72D-52EC-4BC0-8B9C-38845308E4B5}"/>
    <dgm:cxn modelId="{C91F5612-323F-43DC-98BE-4BF86BB85B6B}" type="presParOf" srcId="{B50986F6-A126-4771-BB05-E054913D8E10}" destId="{6F4F84D0-FE69-45B2-ABDA-577BA9D71F74}" srcOrd="0" destOrd="0" presId="urn:microsoft.com/office/officeart/2005/8/layout/pList2"/>
    <dgm:cxn modelId="{38048F3F-FFE9-452F-8527-C1794372CF8D}" type="presParOf" srcId="{B50986F6-A126-4771-BB05-E054913D8E10}" destId="{36E701A0-75A9-4DA2-9949-B0D0D39E2623}" srcOrd="1" destOrd="0" presId="urn:microsoft.com/office/officeart/2005/8/layout/pList2"/>
    <dgm:cxn modelId="{E67F4899-5B53-4CC0-9360-E7604DC98139}" type="presParOf" srcId="{36E701A0-75A9-4DA2-9949-B0D0D39E2623}" destId="{C921A08E-7065-495F-B4B4-2FA6F202E05E}" srcOrd="0" destOrd="0" presId="urn:microsoft.com/office/officeart/2005/8/layout/pList2"/>
    <dgm:cxn modelId="{B18CC112-5CBC-4DBF-A3EC-24403109A56E}" type="presParOf" srcId="{C921A08E-7065-495F-B4B4-2FA6F202E05E}" destId="{8A63F160-4E20-44A6-8F1B-AC69DF565126}" srcOrd="0" destOrd="0" presId="urn:microsoft.com/office/officeart/2005/8/layout/pList2"/>
    <dgm:cxn modelId="{432AEA39-50A1-494B-91C0-A675BCE60343}" type="presParOf" srcId="{C921A08E-7065-495F-B4B4-2FA6F202E05E}" destId="{3A755DF8-B418-4731-B86E-5F617E3178E2}" srcOrd="1" destOrd="0" presId="urn:microsoft.com/office/officeart/2005/8/layout/pList2"/>
    <dgm:cxn modelId="{194C0DA8-9448-47B5-87DC-E65820C944FE}" type="presParOf" srcId="{C921A08E-7065-495F-B4B4-2FA6F202E05E}" destId="{CE4B6FE0-05C3-4295-866E-FDB23B5C4BA2}" srcOrd="2" destOrd="0" presId="urn:microsoft.com/office/officeart/2005/8/layout/pList2"/>
    <dgm:cxn modelId="{288A4940-4055-4B63-BD72-73A39E277355}" type="presParOf" srcId="{36E701A0-75A9-4DA2-9949-B0D0D39E2623}" destId="{65FE1B98-9EF7-49B2-A137-4FACE1A25D8E}" srcOrd="1" destOrd="0" presId="urn:microsoft.com/office/officeart/2005/8/layout/pList2"/>
    <dgm:cxn modelId="{C9493D4F-BA2E-425C-B73B-1E790C7B2780}" type="presParOf" srcId="{36E701A0-75A9-4DA2-9949-B0D0D39E2623}" destId="{F3E63D4D-4B47-4E66-BE74-D30B8EDAE7A5}" srcOrd="2" destOrd="0" presId="urn:microsoft.com/office/officeart/2005/8/layout/pList2"/>
    <dgm:cxn modelId="{35928FBE-AF71-4670-8BC3-2F263658A78E}" type="presParOf" srcId="{F3E63D4D-4B47-4E66-BE74-D30B8EDAE7A5}" destId="{79A846A4-811E-4FDE-A669-CCC950BAF920}" srcOrd="0" destOrd="0" presId="urn:microsoft.com/office/officeart/2005/8/layout/pList2"/>
    <dgm:cxn modelId="{079C334A-E107-4F27-898E-E764A192DC96}" type="presParOf" srcId="{F3E63D4D-4B47-4E66-BE74-D30B8EDAE7A5}" destId="{1B5C496F-FA05-43D5-9ABF-BE0437D5DBE7}" srcOrd="1" destOrd="0" presId="urn:microsoft.com/office/officeart/2005/8/layout/pList2"/>
    <dgm:cxn modelId="{5C146217-2947-4F98-A230-306BBB2638BA}" type="presParOf" srcId="{F3E63D4D-4B47-4E66-BE74-D30B8EDAE7A5}" destId="{5A005E6E-4F0F-4EBA-B0B8-87C9693EF68A}" srcOrd="2" destOrd="0" presId="urn:microsoft.com/office/officeart/2005/8/layout/pList2"/>
    <dgm:cxn modelId="{8DB1AA93-1C16-4E64-9C5F-21501F2A2A4A}" type="presParOf" srcId="{36E701A0-75A9-4DA2-9949-B0D0D39E2623}" destId="{5371C750-6CF5-43BC-A4CF-2DF2FB65EA3D}" srcOrd="3" destOrd="0" presId="urn:microsoft.com/office/officeart/2005/8/layout/pList2"/>
    <dgm:cxn modelId="{2FDD088B-B796-409E-B906-D0DEC08D1EF9}" type="presParOf" srcId="{36E701A0-75A9-4DA2-9949-B0D0D39E2623}" destId="{6932B86A-8163-49A1-B7B8-3435C7741BF8}" srcOrd="4" destOrd="0" presId="urn:microsoft.com/office/officeart/2005/8/layout/pList2"/>
    <dgm:cxn modelId="{E4EBA676-11F0-4822-82A8-6CFD3CA95EFE}" type="presParOf" srcId="{6932B86A-8163-49A1-B7B8-3435C7741BF8}" destId="{9B4BE0BB-59BF-48E7-8621-CA4D6B011F4E}" srcOrd="0" destOrd="0" presId="urn:microsoft.com/office/officeart/2005/8/layout/pList2"/>
    <dgm:cxn modelId="{7FBDBE87-2C7C-4DB2-B4BA-23B13354EEF8}" type="presParOf" srcId="{6932B86A-8163-49A1-B7B8-3435C7741BF8}" destId="{448F84B2-16FC-4F40-A60F-306BB9F71A47}" srcOrd="1" destOrd="0" presId="urn:microsoft.com/office/officeart/2005/8/layout/pList2"/>
    <dgm:cxn modelId="{46429909-3821-4E47-822E-851B838D4040}" type="presParOf" srcId="{6932B86A-8163-49A1-B7B8-3435C7741BF8}" destId="{F0ABB5FC-4B42-49BC-B0E4-FAB7A418840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BBD93E-BF10-4AFB-B811-899D0BDE4CE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2E2C85-F0E7-4C5F-8DE0-F2121B75798F}">
      <dgm:prSet phldrT="[Text]" phldr="0"/>
      <dgm:spPr/>
      <dgm:t>
        <a:bodyPr/>
        <a:lstStyle/>
        <a:p>
          <a:r>
            <a:rPr lang="en-US" dirty="0"/>
            <a:t>Neoclassical economics</a:t>
          </a:r>
        </a:p>
      </dgm:t>
    </dgm:pt>
    <dgm:pt modelId="{70C8285D-FFED-4C75-8C2E-539E426BAE34}" type="parTrans" cxnId="{5F9B96C6-7BAC-4868-8315-5CB6C80F6585}">
      <dgm:prSet/>
      <dgm:spPr/>
      <dgm:t>
        <a:bodyPr/>
        <a:lstStyle/>
        <a:p>
          <a:endParaRPr lang="en-US"/>
        </a:p>
      </dgm:t>
    </dgm:pt>
    <dgm:pt modelId="{4C1C0C16-871D-4A9F-83A1-E36BFE753E1D}" type="sibTrans" cxnId="{5F9B96C6-7BAC-4868-8315-5CB6C80F6585}">
      <dgm:prSet/>
      <dgm:spPr/>
      <dgm:t>
        <a:bodyPr/>
        <a:lstStyle/>
        <a:p>
          <a:endParaRPr lang="en-US"/>
        </a:p>
      </dgm:t>
    </dgm:pt>
    <dgm:pt modelId="{07DE6843-B17E-4666-90F7-126BFC84A164}">
      <dgm:prSet phldrT="[Text]"/>
      <dgm:spPr/>
      <dgm:t>
        <a:bodyPr/>
        <a:lstStyle/>
        <a:p>
          <a:r>
            <a:rPr lang="en-US" dirty="0"/>
            <a:t>Computer chips </a:t>
          </a:r>
          <a:br>
            <a:rPr lang="en-US" dirty="0"/>
          </a:br>
          <a:r>
            <a:rPr lang="en-US" dirty="0"/>
            <a:t>= potato chips</a:t>
          </a:r>
        </a:p>
      </dgm:t>
    </dgm:pt>
    <dgm:pt modelId="{F80C7CF7-94A1-4F30-A665-6E77A3CE3D38}" type="parTrans" cxnId="{ED90DF5D-5200-42D0-9B1F-641731D74D7A}">
      <dgm:prSet/>
      <dgm:spPr/>
      <dgm:t>
        <a:bodyPr/>
        <a:lstStyle/>
        <a:p>
          <a:endParaRPr lang="en-US"/>
        </a:p>
      </dgm:t>
    </dgm:pt>
    <dgm:pt modelId="{F44EE07F-B6D9-4D1E-8CC5-B9B898DAFC7A}" type="sibTrans" cxnId="{ED90DF5D-5200-42D0-9B1F-641731D74D7A}">
      <dgm:prSet/>
      <dgm:spPr/>
      <dgm:t>
        <a:bodyPr/>
        <a:lstStyle/>
        <a:p>
          <a:endParaRPr lang="en-US"/>
        </a:p>
      </dgm:t>
    </dgm:pt>
    <dgm:pt modelId="{B7D115E2-BF06-46F8-8733-AC8F6D5BA1F3}">
      <dgm:prSet phldrT="[Text]" phldr="0"/>
      <dgm:spPr/>
      <dgm:t>
        <a:bodyPr/>
        <a:lstStyle/>
        <a:p>
          <a:r>
            <a:rPr lang="en-US" dirty="0"/>
            <a:t>Progressive economics</a:t>
          </a:r>
        </a:p>
      </dgm:t>
    </dgm:pt>
    <dgm:pt modelId="{1D1D8F70-8A25-4613-87B3-6DEF513919C2}" type="parTrans" cxnId="{1B442C41-3144-4936-A32E-312EAC511424}">
      <dgm:prSet/>
      <dgm:spPr/>
      <dgm:t>
        <a:bodyPr/>
        <a:lstStyle/>
        <a:p>
          <a:endParaRPr lang="en-US"/>
        </a:p>
      </dgm:t>
    </dgm:pt>
    <dgm:pt modelId="{6D418FF3-2D82-4BC8-A2FE-6515F62E1195}" type="sibTrans" cxnId="{1B442C41-3144-4936-A32E-312EAC511424}">
      <dgm:prSet/>
      <dgm:spPr/>
      <dgm:t>
        <a:bodyPr/>
        <a:lstStyle/>
        <a:p>
          <a:endParaRPr lang="en-US"/>
        </a:p>
      </dgm:t>
    </dgm:pt>
    <dgm:pt modelId="{8B8C566F-E96F-4547-A093-0229FBE95F89}">
      <dgm:prSet phldrT="[Text]" phldr="0"/>
      <dgm:spPr/>
      <dgm:t>
        <a:bodyPr/>
        <a:lstStyle/>
        <a:p>
          <a:r>
            <a:rPr lang="en-US" dirty="0"/>
            <a:t>Prioritizes redistribution, social spending, and anticorporate regulation</a:t>
          </a:r>
        </a:p>
      </dgm:t>
    </dgm:pt>
    <dgm:pt modelId="{1870FC7E-4C34-4FF3-8E83-487047CA9AA3}" type="parTrans" cxnId="{1780D089-BE9C-434F-823E-726DCF995DD0}">
      <dgm:prSet/>
      <dgm:spPr/>
      <dgm:t>
        <a:bodyPr/>
        <a:lstStyle/>
        <a:p>
          <a:endParaRPr lang="en-US"/>
        </a:p>
      </dgm:t>
    </dgm:pt>
    <dgm:pt modelId="{956BB897-9D0F-43F8-8268-3664B4D2FA52}" type="sibTrans" cxnId="{1780D089-BE9C-434F-823E-726DCF995DD0}">
      <dgm:prSet/>
      <dgm:spPr/>
      <dgm:t>
        <a:bodyPr/>
        <a:lstStyle/>
        <a:p>
          <a:endParaRPr lang="en-US"/>
        </a:p>
      </dgm:t>
    </dgm:pt>
    <dgm:pt modelId="{22992AE0-36C1-4DF6-AB5D-F35DD2118782}">
      <dgm:prSet phldrT="[Text]" phldr="0"/>
      <dgm:spPr/>
      <dgm:t>
        <a:bodyPr/>
        <a:lstStyle/>
        <a:p>
          <a:r>
            <a:rPr lang="en-US" dirty="0"/>
            <a:t>Undermines national champions</a:t>
          </a:r>
        </a:p>
      </dgm:t>
    </dgm:pt>
    <dgm:pt modelId="{B301FB6A-3BFC-4295-8449-25F0391EF83D}" type="parTrans" cxnId="{FDB1AB1D-A3C5-4FEB-A499-E36CFF5184C5}">
      <dgm:prSet/>
      <dgm:spPr/>
      <dgm:t>
        <a:bodyPr/>
        <a:lstStyle/>
        <a:p>
          <a:endParaRPr lang="en-US"/>
        </a:p>
      </dgm:t>
    </dgm:pt>
    <dgm:pt modelId="{22CD74F3-0B17-49F2-B205-1369A498F26E}" type="sibTrans" cxnId="{FDB1AB1D-A3C5-4FEB-A499-E36CFF5184C5}">
      <dgm:prSet/>
      <dgm:spPr/>
      <dgm:t>
        <a:bodyPr/>
        <a:lstStyle/>
        <a:p>
          <a:endParaRPr lang="en-US"/>
        </a:p>
      </dgm:t>
    </dgm:pt>
    <dgm:pt modelId="{351DE925-3088-47E9-BC95-E5613F98D7CA}">
      <dgm:prSet phldrT="[Text]" phldr="0"/>
      <dgm:spPr/>
      <dgm:t>
        <a:bodyPr/>
        <a:lstStyle/>
        <a:p>
          <a:r>
            <a:rPr lang="en-US" dirty="0"/>
            <a:t>Competitiveness </a:t>
          </a:r>
          <a:br>
            <a:rPr lang="en-US" dirty="0"/>
          </a:br>
          <a:r>
            <a:rPr lang="en-US" dirty="0"/>
            <a:t>&amp; innovation policy</a:t>
          </a:r>
        </a:p>
      </dgm:t>
    </dgm:pt>
    <dgm:pt modelId="{B433321A-8885-41A4-8356-EA70E9563B26}" type="parTrans" cxnId="{EB986020-2FF9-4571-8312-B930F6C87E82}">
      <dgm:prSet/>
      <dgm:spPr/>
      <dgm:t>
        <a:bodyPr/>
        <a:lstStyle/>
        <a:p>
          <a:endParaRPr lang="en-US"/>
        </a:p>
      </dgm:t>
    </dgm:pt>
    <dgm:pt modelId="{71EB41C4-E040-4070-940C-0563CED32F33}" type="sibTrans" cxnId="{EB986020-2FF9-4571-8312-B930F6C87E82}">
      <dgm:prSet/>
      <dgm:spPr/>
      <dgm:t>
        <a:bodyPr/>
        <a:lstStyle/>
        <a:p>
          <a:endParaRPr lang="en-US"/>
        </a:p>
      </dgm:t>
    </dgm:pt>
    <dgm:pt modelId="{EB43D8A8-C61A-4AB9-B571-A2D10B52FC83}">
      <dgm:prSet phldrT="[Text]" phldr="0"/>
      <dgm:spPr/>
      <dgm:t>
        <a:bodyPr/>
        <a:lstStyle/>
        <a:p>
          <a:r>
            <a:rPr lang="en-US" dirty="0"/>
            <a:t>Focuses on inputs, not structure</a:t>
          </a:r>
        </a:p>
      </dgm:t>
    </dgm:pt>
    <dgm:pt modelId="{D3AF11ED-6F00-4A1F-B6F6-5BD136B500BC}" type="parTrans" cxnId="{CA7279C9-CEAC-4912-8F28-C25E436B9BB7}">
      <dgm:prSet/>
      <dgm:spPr/>
      <dgm:t>
        <a:bodyPr/>
        <a:lstStyle/>
        <a:p>
          <a:endParaRPr lang="en-US"/>
        </a:p>
      </dgm:t>
    </dgm:pt>
    <dgm:pt modelId="{04508DEF-A7CD-46A5-8DF2-72DE66602D64}" type="sibTrans" cxnId="{CA7279C9-CEAC-4912-8F28-C25E436B9BB7}">
      <dgm:prSet/>
      <dgm:spPr/>
      <dgm:t>
        <a:bodyPr/>
        <a:lstStyle/>
        <a:p>
          <a:endParaRPr lang="en-US"/>
        </a:p>
      </dgm:t>
    </dgm:pt>
    <dgm:pt modelId="{9E51315D-B316-4ABB-A842-27B83BFF73A5}">
      <dgm:prSet phldrT="[Text]"/>
      <dgm:spPr/>
      <dgm:t>
        <a:bodyPr/>
        <a:lstStyle/>
        <a:p>
          <a:r>
            <a:rPr lang="en-US" dirty="0"/>
            <a:t>Views foreign subsidies and offshoring as beneficial</a:t>
          </a:r>
        </a:p>
      </dgm:t>
    </dgm:pt>
    <dgm:pt modelId="{F5AA59FA-BEB4-4931-988B-A24A1A7D9FCA}" type="parTrans" cxnId="{BDE8CC69-7555-4DE6-9671-B8189AFE0680}">
      <dgm:prSet/>
      <dgm:spPr/>
      <dgm:t>
        <a:bodyPr/>
        <a:lstStyle/>
        <a:p>
          <a:endParaRPr lang="en-US"/>
        </a:p>
      </dgm:t>
    </dgm:pt>
    <dgm:pt modelId="{54EA76DC-9666-4682-A8AB-9E831B8AB020}" type="sibTrans" cxnId="{BDE8CC69-7555-4DE6-9671-B8189AFE0680}">
      <dgm:prSet/>
      <dgm:spPr/>
      <dgm:t>
        <a:bodyPr/>
        <a:lstStyle/>
        <a:p>
          <a:endParaRPr lang="en-US"/>
        </a:p>
      </dgm:t>
    </dgm:pt>
    <dgm:pt modelId="{382446DE-1342-4443-B697-F9619792DE5F}">
      <dgm:prSet phldrT="[Text]"/>
      <dgm:spPr/>
      <dgm:t>
        <a:bodyPr/>
        <a:lstStyle/>
        <a:p>
          <a:r>
            <a:rPr lang="en-US" dirty="0"/>
            <a:t>Assumes markets self-correct and will preserve strategic capabilities</a:t>
          </a:r>
        </a:p>
      </dgm:t>
    </dgm:pt>
    <dgm:pt modelId="{F88DB812-E66D-4FE7-81EA-AD2D6BDBBF4B}" type="parTrans" cxnId="{E6914B22-DA68-4235-B346-FBAF2B759942}">
      <dgm:prSet/>
      <dgm:spPr/>
      <dgm:t>
        <a:bodyPr/>
        <a:lstStyle/>
        <a:p>
          <a:endParaRPr lang="en-US"/>
        </a:p>
      </dgm:t>
    </dgm:pt>
    <dgm:pt modelId="{E8ABF71D-DDEB-428A-9159-4441CF907DE5}" type="sibTrans" cxnId="{E6914B22-DA68-4235-B346-FBAF2B759942}">
      <dgm:prSet/>
      <dgm:spPr/>
      <dgm:t>
        <a:bodyPr/>
        <a:lstStyle/>
        <a:p>
          <a:endParaRPr lang="en-US"/>
        </a:p>
      </dgm:t>
    </dgm:pt>
    <dgm:pt modelId="{B3CAEE58-368C-45D5-8E12-385CC924D264}">
      <dgm:prSet phldrT="[Text]"/>
      <dgm:spPr/>
      <dgm:t>
        <a:bodyPr/>
        <a:lstStyle/>
        <a:p>
          <a:r>
            <a:rPr lang="en-US" dirty="0"/>
            <a:t>Sees China’s state-driven industrial strategy as own-goal</a:t>
          </a:r>
        </a:p>
      </dgm:t>
    </dgm:pt>
    <dgm:pt modelId="{1BB42180-F620-4F54-830F-D3D7295BE71F}" type="parTrans" cxnId="{92073550-41E4-4296-823E-C80A62E830A9}">
      <dgm:prSet/>
      <dgm:spPr/>
      <dgm:t>
        <a:bodyPr/>
        <a:lstStyle/>
        <a:p>
          <a:endParaRPr lang="en-US"/>
        </a:p>
      </dgm:t>
    </dgm:pt>
    <dgm:pt modelId="{CE466748-18E2-4D39-A486-7DFE9E82B5B3}" type="sibTrans" cxnId="{92073550-41E4-4296-823E-C80A62E830A9}">
      <dgm:prSet/>
      <dgm:spPr/>
      <dgm:t>
        <a:bodyPr/>
        <a:lstStyle/>
        <a:p>
          <a:endParaRPr lang="en-US"/>
        </a:p>
      </dgm:t>
    </dgm:pt>
    <dgm:pt modelId="{D7AB3F17-CA12-46C0-8E67-9E4268FE3E50}">
      <dgm:prSet phldrT="[Text]" phldr="0"/>
      <dgm:spPr/>
      <dgm:t>
        <a:bodyPr/>
        <a:lstStyle/>
        <a:p>
          <a:r>
            <a:rPr lang="en-US" dirty="0"/>
            <a:t>Favors climate and health care over defense, dual-use, and enabling industries</a:t>
          </a:r>
        </a:p>
      </dgm:t>
    </dgm:pt>
    <dgm:pt modelId="{5BD60F25-F7EB-4096-AD18-266625F7D847}" type="parTrans" cxnId="{BEAA658B-FAC6-41BF-96BD-A21C694CF4B1}">
      <dgm:prSet/>
      <dgm:spPr/>
      <dgm:t>
        <a:bodyPr/>
        <a:lstStyle/>
        <a:p>
          <a:endParaRPr lang="en-US"/>
        </a:p>
      </dgm:t>
    </dgm:pt>
    <dgm:pt modelId="{8DA71D4E-1DE4-4255-A925-9FF4FBF4F95C}" type="sibTrans" cxnId="{BEAA658B-FAC6-41BF-96BD-A21C694CF4B1}">
      <dgm:prSet/>
      <dgm:spPr/>
      <dgm:t>
        <a:bodyPr/>
        <a:lstStyle/>
        <a:p>
          <a:endParaRPr lang="en-US"/>
        </a:p>
      </dgm:t>
    </dgm:pt>
    <dgm:pt modelId="{03652059-B13D-49A6-83B6-A26E28420345}">
      <dgm:prSet phldrT="[Text]" phldr="0"/>
      <dgm:spPr/>
      <dgm:t>
        <a:bodyPr/>
        <a:lstStyle/>
        <a:p>
          <a:r>
            <a:rPr lang="en-US" dirty="0"/>
            <a:t>Distrusts public-private industrial collaboration</a:t>
          </a:r>
        </a:p>
      </dgm:t>
    </dgm:pt>
    <dgm:pt modelId="{46E7274E-2EA5-4625-B72D-ADC63DE3FA78}" type="parTrans" cxnId="{EEABBD7F-727A-48F0-B75E-4825988A2BE5}">
      <dgm:prSet/>
      <dgm:spPr/>
      <dgm:t>
        <a:bodyPr/>
        <a:lstStyle/>
        <a:p>
          <a:endParaRPr lang="en-US"/>
        </a:p>
      </dgm:t>
    </dgm:pt>
    <dgm:pt modelId="{E6CF50D3-8D25-4D10-B3EA-2F10CD483C08}" type="sibTrans" cxnId="{EEABBD7F-727A-48F0-B75E-4825988A2BE5}">
      <dgm:prSet/>
      <dgm:spPr/>
      <dgm:t>
        <a:bodyPr/>
        <a:lstStyle/>
        <a:p>
          <a:endParaRPr lang="en-US"/>
        </a:p>
      </dgm:t>
    </dgm:pt>
    <dgm:pt modelId="{80EE89E6-0307-4193-B2BE-376BC1CF028C}">
      <dgm:prSet phldrT="[Text]" phldr="0"/>
      <dgm:spPr/>
      <dgm:t>
        <a:bodyPr/>
        <a:lstStyle/>
        <a:p>
          <a:r>
            <a:rPr lang="en-US" dirty="0"/>
            <a:t>Fails to address flawed capital market incentives</a:t>
          </a:r>
        </a:p>
      </dgm:t>
    </dgm:pt>
    <dgm:pt modelId="{0FF436A5-45C6-4D8A-9359-A17BF88BBF12}" type="parTrans" cxnId="{7B598305-9E1F-4795-B93B-D58D3CF9E5A2}">
      <dgm:prSet/>
      <dgm:spPr/>
      <dgm:t>
        <a:bodyPr/>
        <a:lstStyle/>
        <a:p>
          <a:endParaRPr lang="en-US"/>
        </a:p>
      </dgm:t>
    </dgm:pt>
    <dgm:pt modelId="{ECF10A9A-5244-4FE5-9493-5A4E4A46C288}" type="sibTrans" cxnId="{7B598305-9E1F-4795-B93B-D58D3CF9E5A2}">
      <dgm:prSet/>
      <dgm:spPr/>
      <dgm:t>
        <a:bodyPr/>
        <a:lstStyle/>
        <a:p>
          <a:endParaRPr lang="en-US"/>
        </a:p>
      </dgm:t>
    </dgm:pt>
    <dgm:pt modelId="{DC9C9251-FE83-4569-B352-A164F2B943D9}">
      <dgm:prSet phldrT="[Text]" phldr="0"/>
      <dgm:spPr/>
      <dgm:t>
        <a:bodyPr/>
        <a:lstStyle/>
        <a:p>
          <a:r>
            <a:rPr lang="en-US" dirty="0"/>
            <a:t>Ignores industry-specific strategies</a:t>
          </a:r>
        </a:p>
      </dgm:t>
    </dgm:pt>
    <dgm:pt modelId="{BA2C87BF-BD6C-4584-9C9C-EA1BAC0DD08E}" type="parTrans" cxnId="{69275BF3-6A6E-4E95-BC2B-9B627FCE099D}">
      <dgm:prSet/>
      <dgm:spPr/>
      <dgm:t>
        <a:bodyPr/>
        <a:lstStyle/>
        <a:p>
          <a:endParaRPr lang="en-US"/>
        </a:p>
      </dgm:t>
    </dgm:pt>
    <dgm:pt modelId="{AA028B6C-B79F-46B6-9BA1-C2B577B6503A}" type="sibTrans" cxnId="{69275BF3-6A6E-4E95-BC2B-9B627FCE099D}">
      <dgm:prSet/>
      <dgm:spPr/>
      <dgm:t>
        <a:bodyPr/>
        <a:lstStyle/>
        <a:p>
          <a:endParaRPr lang="en-US"/>
        </a:p>
      </dgm:t>
    </dgm:pt>
    <dgm:pt modelId="{913EA792-2335-4B10-91B9-1AD45CFBDC8E}">
      <dgm:prSet phldrT="[Text]" phldr="0"/>
      <dgm:spPr/>
      <dgm:t>
        <a:bodyPr/>
        <a:lstStyle/>
        <a:p>
          <a:r>
            <a:rPr lang="en-US" dirty="0"/>
            <a:t>Fails to prevent the PRC from capturing market share</a:t>
          </a:r>
        </a:p>
      </dgm:t>
    </dgm:pt>
    <dgm:pt modelId="{F9E5D80B-7F8F-44BD-A069-083832B79C1A}" type="parTrans" cxnId="{791E0CC0-E0E0-4922-8597-8AF8C64E4D76}">
      <dgm:prSet/>
      <dgm:spPr/>
      <dgm:t>
        <a:bodyPr/>
        <a:lstStyle/>
        <a:p>
          <a:endParaRPr lang="en-US"/>
        </a:p>
      </dgm:t>
    </dgm:pt>
    <dgm:pt modelId="{9E71DFA2-09B5-4B90-B004-8EE2831E3B8C}" type="sibTrans" cxnId="{791E0CC0-E0E0-4922-8597-8AF8C64E4D76}">
      <dgm:prSet/>
      <dgm:spPr/>
      <dgm:t>
        <a:bodyPr/>
        <a:lstStyle/>
        <a:p>
          <a:endParaRPr lang="en-US"/>
        </a:p>
      </dgm:t>
    </dgm:pt>
    <dgm:pt modelId="{0667325A-15B5-46D3-987B-2D27E3EAED6A}" type="pres">
      <dgm:prSet presAssocID="{B3BBD93E-BF10-4AFB-B811-899D0BDE4CE0}" presName="theList" presStyleCnt="0">
        <dgm:presLayoutVars>
          <dgm:dir/>
          <dgm:animLvl val="lvl"/>
          <dgm:resizeHandles val="exact"/>
        </dgm:presLayoutVars>
      </dgm:prSet>
      <dgm:spPr/>
    </dgm:pt>
    <dgm:pt modelId="{96B194D1-2631-4A91-BD8E-CE6D347952F4}" type="pres">
      <dgm:prSet presAssocID="{412E2C85-F0E7-4C5F-8DE0-F2121B75798F}" presName="compNode" presStyleCnt="0"/>
      <dgm:spPr/>
    </dgm:pt>
    <dgm:pt modelId="{DF17A8A5-1398-4954-BC35-8067085BC8DD}" type="pres">
      <dgm:prSet presAssocID="{412E2C85-F0E7-4C5F-8DE0-F2121B75798F}" presName="aNode" presStyleLbl="bgShp" presStyleIdx="0" presStyleCnt="3"/>
      <dgm:spPr/>
    </dgm:pt>
    <dgm:pt modelId="{006DCFDE-AF83-4129-8A57-28C07D3B9B3A}" type="pres">
      <dgm:prSet presAssocID="{412E2C85-F0E7-4C5F-8DE0-F2121B75798F}" presName="textNode" presStyleLbl="bgShp" presStyleIdx="0" presStyleCnt="3"/>
      <dgm:spPr/>
    </dgm:pt>
    <dgm:pt modelId="{6906917F-2AEE-4F5B-9039-ADD4AB47848B}" type="pres">
      <dgm:prSet presAssocID="{412E2C85-F0E7-4C5F-8DE0-F2121B75798F}" presName="compChildNode" presStyleCnt="0"/>
      <dgm:spPr/>
    </dgm:pt>
    <dgm:pt modelId="{70381357-1BAA-430E-A92A-8665F445FC7A}" type="pres">
      <dgm:prSet presAssocID="{412E2C85-F0E7-4C5F-8DE0-F2121B75798F}" presName="theInnerList" presStyleCnt="0"/>
      <dgm:spPr/>
    </dgm:pt>
    <dgm:pt modelId="{3C820D1C-1276-4099-8D71-213B0364A0E8}" type="pres">
      <dgm:prSet presAssocID="{07DE6843-B17E-4666-90F7-126BFC84A164}" presName="childNode" presStyleLbl="node1" presStyleIdx="0" presStyleCnt="12">
        <dgm:presLayoutVars>
          <dgm:bulletEnabled val="1"/>
        </dgm:presLayoutVars>
      </dgm:prSet>
      <dgm:spPr/>
    </dgm:pt>
    <dgm:pt modelId="{AC651308-3BE0-4262-A21B-B21E2ABB1928}" type="pres">
      <dgm:prSet presAssocID="{07DE6843-B17E-4666-90F7-126BFC84A164}" presName="aSpace2" presStyleCnt="0"/>
      <dgm:spPr/>
    </dgm:pt>
    <dgm:pt modelId="{70832B04-9324-4D1F-A1B3-7F7D3AEB7FB3}" type="pres">
      <dgm:prSet presAssocID="{9E51315D-B316-4ABB-A842-27B83BFF73A5}" presName="childNode" presStyleLbl="node1" presStyleIdx="1" presStyleCnt="12">
        <dgm:presLayoutVars>
          <dgm:bulletEnabled val="1"/>
        </dgm:presLayoutVars>
      </dgm:prSet>
      <dgm:spPr/>
    </dgm:pt>
    <dgm:pt modelId="{A79F59C5-3546-43A8-A62E-11B91FD79FCD}" type="pres">
      <dgm:prSet presAssocID="{9E51315D-B316-4ABB-A842-27B83BFF73A5}" presName="aSpace2" presStyleCnt="0"/>
      <dgm:spPr/>
    </dgm:pt>
    <dgm:pt modelId="{FFCD58D0-C243-4898-8AE5-1234F2A62321}" type="pres">
      <dgm:prSet presAssocID="{382446DE-1342-4443-B697-F9619792DE5F}" presName="childNode" presStyleLbl="node1" presStyleIdx="2" presStyleCnt="12">
        <dgm:presLayoutVars>
          <dgm:bulletEnabled val="1"/>
        </dgm:presLayoutVars>
      </dgm:prSet>
      <dgm:spPr/>
    </dgm:pt>
    <dgm:pt modelId="{C610B76F-1D3F-4C1B-BE97-01945CFA0CD5}" type="pres">
      <dgm:prSet presAssocID="{382446DE-1342-4443-B697-F9619792DE5F}" presName="aSpace2" presStyleCnt="0"/>
      <dgm:spPr/>
    </dgm:pt>
    <dgm:pt modelId="{8D852E80-8378-477E-9838-E5F20A344BA9}" type="pres">
      <dgm:prSet presAssocID="{B3CAEE58-368C-45D5-8E12-385CC924D264}" presName="childNode" presStyleLbl="node1" presStyleIdx="3" presStyleCnt="12">
        <dgm:presLayoutVars>
          <dgm:bulletEnabled val="1"/>
        </dgm:presLayoutVars>
      </dgm:prSet>
      <dgm:spPr/>
    </dgm:pt>
    <dgm:pt modelId="{BABB61AE-5E45-4CC2-A660-AB5359E706EC}" type="pres">
      <dgm:prSet presAssocID="{412E2C85-F0E7-4C5F-8DE0-F2121B75798F}" presName="aSpace" presStyleCnt="0"/>
      <dgm:spPr/>
    </dgm:pt>
    <dgm:pt modelId="{E2AD9674-DE78-4D67-8DA2-16FCCB0E99B8}" type="pres">
      <dgm:prSet presAssocID="{B7D115E2-BF06-46F8-8733-AC8F6D5BA1F3}" presName="compNode" presStyleCnt="0"/>
      <dgm:spPr/>
    </dgm:pt>
    <dgm:pt modelId="{0E737DE3-3A0A-4265-AAAD-4A19A00C85D9}" type="pres">
      <dgm:prSet presAssocID="{B7D115E2-BF06-46F8-8733-AC8F6D5BA1F3}" presName="aNode" presStyleLbl="bgShp" presStyleIdx="1" presStyleCnt="3"/>
      <dgm:spPr/>
    </dgm:pt>
    <dgm:pt modelId="{61294ABD-E25D-45EA-8FE8-297B584CA5DB}" type="pres">
      <dgm:prSet presAssocID="{B7D115E2-BF06-46F8-8733-AC8F6D5BA1F3}" presName="textNode" presStyleLbl="bgShp" presStyleIdx="1" presStyleCnt="3"/>
      <dgm:spPr/>
    </dgm:pt>
    <dgm:pt modelId="{11C068CA-CF3A-480F-AA63-EF1F40E1DB24}" type="pres">
      <dgm:prSet presAssocID="{B7D115E2-BF06-46F8-8733-AC8F6D5BA1F3}" presName="compChildNode" presStyleCnt="0"/>
      <dgm:spPr/>
    </dgm:pt>
    <dgm:pt modelId="{557F058B-2A84-4B25-8CFD-3C75B14FC13B}" type="pres">
      <dgm:prSet presAssocID="{B7D115E2-BF06-46F8-8733-AC8F6D5BA1F3}" presName="theInnerList" presStyleCnt="0"/>
      <dgm:spPr/>
    </dgm:pt>
    <dgm:pt modelId="{36A875B5-3433-4757-9682-F24EBCD72829}" type="pres">
      <dgm:prSet presAssocID="{8B8C566F-E96F-4547-A093-0229FBE95F89}" presName="childNode" presStyleLbl="node1" presStyleIdx="4" presStyleCnt="12">
        <dgm:presLayoutVars>
          <dgm:bulletEnabled val="1"/>
        </dgm:presLayoutVars>
      </dgm:prSet>
      <dgm:spPr/>
    </dgm:pt>
    <dgm:pt modelId="{A736F117-A1AB-438A-9D68-CD631E98420D}" type="pres">
      <dgm:prSet presAssocID="{8B8C566F-E96F-4547-A093-0229FBE95F89}" presName="aSpace2" presStyleCnt="0"/>
      <dgm:spPr/>
    </dgm:pt>
    <dgm:pt modelId="{8B327CB6-2857-4152-86C8-33391E6669ED}" type="pres">
      <dgm:prSet presAssocID="{22992AE0-36C1-4DF6-AB5D-F35DD2118782}" presName="childNode" presStyleLbl="node1" presStyleIdx="5" presStyleCnt="12">
        <dgm:presLayoutVars>
          <dgm:bulletEnabled val="1"/>
        </dgm:presLayoutVars>
      </dgm:prSet>
      <dgm:spPr/>
    </dgm:pt>
    <dgm:pt modelId="{FBC52CA4-D687-47C2-848A-E12E5FD41FD4}" type="pres">
      <dgm:prSet presAssocID="{22992AE0-36C1-4DF6-AB5D-F35DD2118782}" presName="aSpace2" presStyleCnt="0"/>
      <dgm:spPr/>
    </dgm:pt>
    <dgm:pt modelId="{9FDA97A5-3283-4DFD-854A-1BB56075EBCF}" type="pres">
      <dgm:prSet presAssocID="{D7AB3F17-CA12-46C0-8E67-9E4268FE3E50}" presName="childNode" presStyleLbl="node1" presStyleIdx="6" presStyleCnt="12">
        <dgm:presLayoutVars>
          <dgm:bulletEnabled val="1"/>
        </dgm:presLayoutVars>
      </dgm:prSet>
      <dgm:spPr/>
    </dgm:pt>
    <dgm:pt modelId="{6EBEE267-3277-4CC3-92BB-AECFCAF59424}" type="pres">
      <dgm:prSet presAssocID="{D7AB3F17-CA12-46C0-8E67-9E4268FE3E50}" presName="aSpace2" presStyleCnt="0"/>
      <dgm:spPr/>
    </dgm:pt>
    <dgm:pt modelId="{80E63F8F-331B-4882-AEA2-D3491F6DECD6}" type="pres">
      <dgm:prSet presAssocID="{03652059-B13D-49A6-83B6-A26E28420345}" presName="childNode" presStyleLbl="node1" presStyleIdx="7" presStyleCnt="12">
        <dgm:presLayoutVars>
          <dgm:bulletEnabled val="1"/>
        </dgm:presLayoutVars>
      </dgm:prSet>
      <dgm:spPr/>
    </dgm:pt>
    <dgm:pt modelId="{7AD28F6F-FB22-4A7D-B147-D96004D8FE38}" type="pres">
      <dgm:prSet presAssocID="{B7D115E2-BF06-46F8-8733-AC8F6D5BA1F3}" presName="aSpace" presStyleCnt="0"/>
      <dgm:spPr/>
    </dgm:pt>
    <dgm:pt modelId="{04F463EC-FBB8-4B2A-80C5-36EDFC1BDA6C}" type="pres">
      <dgm:prSet presAssocID="{351DE925-3088-47E9-BC95-E5613F98D7CA}" presName="compNode" presStyleCnt="0"/>
      <dgm:spPr/>
    </dgm:pt>
    <dgm:pt modelId="{5E3CC99D-8D57-4492-8B78-D0BA55DD8412}" type="pres">
      <dgm:prSet presAssocID="{351DE925-3088-47E9-BC95-E5613F98D7CA}" presName="aNode" presStyleLbl="bgShp" presStyleIdx="2" presStyleCnt="3"/>
      <dgm:spPr/>
    </dgm:pt>
    <dgm:pt modelId="{1816528B-4E32-42A6-8128-7DF4312DF888}" type="pres">
      <dgm:prSet presAssocID="{351DE925-3088-47E9-BC95-E5613F98D7CA}" presName="textNode" presStyleLbl="bgShp" presStyleIdx="2" presStyleCnt="3"/>
      <dgm:spPr/>
    </dgm:pt>
    <dgm:pt modelId="{6D43EAF1-FF4C-45D9-991C-A7F456289567}" type="pres">
      <dgm:prSet presAssocID="{351DE925-3088-47E9-BC95-E5613F98D7CA}" presName="compChildNode" presStyleCnt="0"/>
      <dgm:spPr/>
    </dgm:pt>
    <dgm:pt modelId="{08BDF75B-A25E-4D44-8B25-0AA46A46483B}" type="pres">
      <dgm:prSet presAssocID="{351DE925-3088-47E9-BC95-E5613F98D7CA}" presName="theInnerList" presStyleCnt="0"/>
      <dgm:spPr/>
    </dgm:pt>
    <dgm:pt modelId="{74384525-7CF5-4DC6-B29D-B0DEA6D65482}" type="pres">
      <dgm:prSet presAssocID="{EB43D8A8-C61A-4AB9-B571-A2D10B52FC83}" presName="childNode" presStyleLbl="node1" presStyleIdx="8" presStyleCnt="12">
        <dgm:presLayoutVars>
          <dgm:bulletEnabled val="1"/>
        </dgm:presLayoutVars>
      </dgm:prSet>
      <dgm:spPr/>
    </dgm:pt>
    <dgm:pt modelId="{410064C5-FBEB-4C43-A80A-55DB8A51CA2A}" type="pres">
      <dgm:prSet presAssocID="{EB43D8A8-C61A-4AB9-B571-A2D10B52FC83}" presName="aSpace2" presStyleCnt="0"/>
      <dgm:spPr/>
    </dgm:pt>
    <dgm:pt modelId="{E7BFF86E-D6E5-47AE-B903-504AC6794EBD}" type="pres">
      <dgm:prSet presAssocID="{80EE89E6-0307-4193-B2BE-376BC1CF028C}" presName="childNode" presStyleLbl="node1" presStyleIdx="9" presStyleCnt="12">
        <dgm:presLayoutVars>
          <dgm:bulletEnabled val="1"/>
        </dgm:presLayoutVars>
      </dgm:prSet>
      <dgm:spPr/>
    </dgm:pt>
    <dgm:pt modelId="{3A460C5B-1EE8-48D1-AA26-623C5D0D31D1}" type="pres">
      <dgm:prSet presAssocID="{80EE89E6-0307-4193-B2BE-376BC1CF028C}" presName="aSpace2" presStyleCnt="0"/>
      <dgm:spPr/>
    </dgm:pt>
    <dgm:pt modelId="{94529EEC-AAB3-4937-95B9-E7E9D48AA69E}" type="pres">
      <dgm:prSet presAssocID="{DC9C9251-FE83-4569-B352-A164F2B943D9}" presName="childNode" presStyleLbl="node1" presStyleIdx="10" presStyleCnt="12">
        <dgm:presLayoutVars>
          <dgm:bulletEnabled val="1"/>
        </dgm:presLayoutVars>
      </dgm:prSet>
      <dgm:spPr/>
    </dgm:pt>
    <dgm:pt modelId="{7DCC769F-28B4-4BD8-9669-E9E4BBE1FE41}" type="pres">
      <dgm:prSet presAssocID="{DC9C9251-FE83-4569-B352-A164F2B943D9}" presName="aSpace2" presStyleCnt="0"/>
      <dgm:spPr/>
    </dgm:pt>
    <dgm:pt modelId="{3858EB12-93A5-4D86-9758-E84BD8BBCDC4}" type="pres">
      <dgm:prSet presAssocID="{913EA792-2335-4B10-91B9-1AD45CFBDC8E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7B598305-9E1F-4795-B93B-D58D3CF9E5A2}" srcId="{351DE925-3088-47E9-BC95-E5613F98D7CA}" destId="{80EE89E6-0307-4193-B2BE-376BC1CF028C}" srcOrd="1" destOrd="0" parTransId="{0FF436A5-45C6-4D8A-9359-A17BF88BBF12}" sibTransId="{ECF10A9A-5244-4FE5-9493-5A4E4A46C288}"/>
    <dgm:cxn modelId="{DE08990B-E732-4441-B053-A6DD43EA9718}" type="presOf" srcId="{B3CAEE58-368C-45D5-8E12-385CC924D264}" destId="{8D852E80-8378-477E-9838-E5F20A344BA9}" srcOrd="0" destOrd="0" presId="urn:microsoft.com/office/officeart/2005/8/layout/lProcess2"/>
    <dgm:cxn modelId="{79FAD316-B0FE-479D-B7DE-12ACCF49571F}" type="presOf" srcId="{EB43D8A8-C61A-4AB9-B571-A2D10B52FC83}" destId="{74384525-7CF5-4DC6-B29D-B0DEA6D65482}" srcOrd="0" destOrd="0" presId="urn:microsoft.com/office/officeart/2005/8/layout/lProcess2"/>
    <dgm:cxn modelId="{FDB1AB1D-A3C5-4FEB-A499-E36CFF5184C5}" srcId="{B7D115E2-BF06-46F8-8733-AC8F6D5BA1F3}" destId="{22992AE0-36C1-4DF6-AB5D-F35DD2118782}" srcOrd="1" destOrd="0" parTransId="{B301FB6A-3BFC-4295-8449-25F0391EF83D}" sibTransId="{22CD74F3-0B17-49F2-B205-1369A498F26E}"/>
    <dgm:cxn modelId="{EB986020-2FF9-4571-8312-B930F6C87E82}" srcId="{B3BBD93E-BF10-4AFB-B811-899D0BDE4CE0}" destId="{351DE925-3088-47E9-BC95-E5613F98D7CA}" srcOrd="2" destOrd="0" parTransId="{B433321A-8885-41A4-8356-EA70E9563B26}" sibTransId="{71EB41C4-E040-4070-940C-0563CED32F33}"/>
    <dgm:cxn modelId="{E6914B22-DA68-4235-B346-FBAF2B759942}" srcId="{412E2C85-F0E7-4C5F-8DE0-F2121B75798F}" destId="{382446DE-1342-4443-B697-F9619792DE5F}" srcOrd="2" destOrd="0" parTransId="{F88DB812-E66D-4FE7-81EA-AD2D6BDBBF4B}" sibTransId="{E8ABF71D-DDEB-428A-9159-4441CF907DE5}"/>
    <dgm:cxn modelId="{B90CF935-BE36-4595-B8E4-6BD21182719B}" type="presOf" srcId="{412E2C85-F0E7-4C5F-8DE0-F2121B75798F}" destId="{006DCFDE-AF83-4129-8A57-28C07D3B9B3A}" srcOrd="1" destOrd="0" presId="urn:microsoft.com/office/officeart/2005/8/layout/lProcess2"/>
    <dgm:cxn modelId="{ED90DF5D-5200-42D0-9B1F-641731D74D7A}" srcId="{412E2C85-F0E7-4C5F-8DE0-F2121B75798F}" destId="{07DE6843-B17E-4666-90F7-126BFC84A164}" srcOrd="0" destOrd="0" parTransId="{F80C7CF7-94A1-4F30-A665-6E77A3CE3D38}" sibTransId="{F44EE07F-B6D9-4D1E-8CC5-B9B898DAFC7A}"/>
    <dgm:cxn modelId="{1B442C41-3144-4936-A32E-312EAC511424}" srcId="{B3BBD93E-BF10-4AFB-B811-899D0BDE4CE0}" destId="{B7D115E2-BF06-46F8-8733-AC8F6D5BA1F3}" srcOrd="1" destOrd="0" parTransId="{1D1D8F70-8A25-4613-87B3-6DEF513919C2}" sibTransId="{6D418FF3-2D82-4BC8-A2FE-6515F62E1195}"/>
    <dgm:cxn modelId="{21A9B667-5629-4C1A-A307-A8FE2DC6019D}" type="presOf" srcId="{07DE6843-B17E-4666-90F7-126BFC84A164}" destId="{3C820D1C-1276-4099-8D71-213B0364A0E8}" srcOrd="0" destOrd="0" presId="urn:microsoft.com/office/officeart/2005/8/layout/lProcess2"/>
    <dgm:cxn modelId="{BDE8CC69-7555-4DE6-9671-B8189AFE0680}" srcId="{412E2C85-F0E7-4C5F-8DE0-F2121B75798F}" destId="{9E51315D-B316-4ABB-A842-27B83BFF73A5}" srcOrd="1" destOrd="0" parTransId="{F5AA59FA-BEB4-4931-988B-A24A1A7D9FCA}" sibTransId="{54EA76DC-9666-4682-A8AB-9E831B8AB020}"/>
    <dgm:cxn modelId="{235D534B-9B97-44E3-B21E-A1AA5C78571A}" type="presOf" srcId="{8B8C566F-E96F-4547-A093-0229FBE95F89}" destId="{36A875B5-3433-4757-9682-F24EBCD72829}" srcOrd="0" destOrd="0" presId="urn:microsoft.com/office/officeart/2005/8/layout/lProcess2"/>
    <dgm:cxn modelId="{EF1D076F-AFF2-47B7-8719-0AE8D0AAE1C1}" type="presOf" srcId="{351DE925-3088-47E9-BC95-E5613F98D7CA}" destId="{5E3CC99D-8D57-4492-8B78-D0BA55DD8412}" srcOrd="0" destOrd="0" presId="urn:microsoft.com/office/officeart/2005/8/layout/lProcess2"/>
    <dgm:cxn modelId="{A63C864F-A71B-4F90-A0B2-4B721F5A6D5B}" type="presOf" srcId="{D7AB3F17-CA12-46C0-8E67-9E4268FE3E50}" destId="{9FDA97A5-3283-4DFD-854A-1BB56075EBCF}" srcOrd="0" destOrd="0" presId="urn:microsoft.com/office/officeart/2005/8/layout/lProcess2"/>
    <dgm:cxn modelId="{92073550-41E4-4296-823E-C80A62E830A9}" srcId="{412E2C85-F0E7-4C5F-8DE0-F2121B75798F}" destId="{B3CAEE58-368C-45D5-8E12-385CC924D264}" srcOrd="3" destOrd="0" parTransId="{1BB42180-F620-4F54-830F-D3D7295BE71F}" sibTransId="{CE466748-18E2-4D39-A486-7DFE9E82B5B3}"/>
    <dgm:cxn modelId="{B377D755-6E0C-4277-A474-1B0411363A28}" type="presOf" srcId="{B7D115E2-BF06-46F8-8733-AC8F6D5BA1F3}" destId="{61294ABD-E25D-45EA-8FE8-297B584CA5DB}" srcOrd="1" destOrd="0" presId="urn:microsoft.com/office/officeart/2005/8/layout/lProcess2"/>
    <dgm:cxn modelId="{EEABBD7F-727A-48F0-B75E-4825988A2BE5}" srcId="{B7D115E2-BF06-46F8-8733-AC8F6D5BA1F3}" destId="{03652059-B13D-49A6-83B6-A26E28420345}" srcOrd="3" destOrd="0" parTransId="{46E7274E-2EA5-4625-B72D-ADC63DE3FA78}" sibTransId="{E6CF50D3-8D25-4D10-B3EA-2F10CD483C08}"/>
    <dgm:cxn modelId="{DECDBC80-9707-425E-B6F1-CC13B8F1A159}" type="presOf" srcId="{22992AE0-36C1-4DF6-AB5D-F35DD2118782}" destId="{8B327CB6-2857-4152-86C8-33391E6669ED}" srcOrd="0" destOrd="0" presId="urn:microsoft.com/office/officeart/2005/8/layout/lProcess2"/>
    <dgm:cxn modelId="{7DB1B088-E512-411A-B250-AB2D816DF2EF}" type="presOf" srcId="{382446DE-1342-4443-B697-F9619792DE5F}" destId="{FFCD58D0-C243-4898-8AE5-1234F2A62321}" srcOrd="0" destOrd="0" presId="urn:microsoft.com/office/officeart/2005/8/layout/lProcess2"/>
    <dgm:cxn modelId="{1780D089-BE9C-434F-823E-726DCF995DD0}" srcId="{B7D115E2-BF06-46F8-8733-AC8F6D5BA1F3}" destId="{8B8C566F-E96F-4547-A093-0229FBE95F89}" srcOrd="0" destOrd="0" parTransId="{1870FC7E-4C34-4FF3-8E83-487047CA9AA3}" sibTransId="{956BB897-9D0F-43F8-8268-3664B4D2FA52}"/>
    <dgm:cxn modelId="{BEAA658B-FAC6-41BF-96BD-A21C694CF4B1}" srcId="{B7D115E2-BF06-46F8-8733-AC8F6D5BA1F3}" destId="{D7AB3F17-CA12-46C0-8E67-9E4268FE3E50}" srcOrd="2" destOrd="0" parTransId="{5BD60F25-F7EB-4096-AD18-266625F7D847}" sibTransId="{8DA71D4E-1DE4-4255-A925-9FF4FBF4F95C}"/>
    <dgm:cxn modelId="{3631AF93-0AE7-4EB1-9197-3673F90037CE}" type="presOf" srcId="{9E51315D-B316-4ABB-A842-27B83BFF73A5}" destId="{70832B04-9324-4D1F-A1B3-7F7D3AEB7FB3}" srcOrd="0" destOrd="0" presId="urn:microsoft.com/office/officeart/2005/8/layout/lProcess2"/>
    <dgm:cxn modelId="{A6D145A6-6724-40C0-A1ED-6BBC04607953}" type="presOf" srcId="{B7D115E2-BF06-46F8-8733-AC8F6D5BA1F3}" destId="{0E737DE3-3A0A-4265-AAAD-4A19A00C85D9}" srcOrd="0" destOrd="0" presId="urn:microsoft.com/office/officeart/2005/8/layout/lProcess2"/>
    <dgm:cxn modelId="{791E0CC0-E0E0-4922-8597-8AF8C64E4D76}" srcId="{351DE925-3088-47E9-BC95-E5613F98D7CA}" destId="{913EA792-2335-4B10-91B9-1AD45CFBDC8E}" srcOrd="3" destOrd="0" parTransId="{F9E5D80B-7F8F-44BD-A069-083832B79C1A}" sibTransId="{9E71DFA2-09B5-4B90-B004-8EE2831E3B8C}"/>
    <dgm:cxn modelId="{5F9B96C6-7BAC-4868-8315-5CB6C80F6585}" srcId="{B3BBD93E-BF10-4AFB-B811-899D0BDE4CE0}" destId="{412E2C85-F0E7-4C5F-8DE0-F2121B75798F}" srcOrd="0" destOrd="0" parTransId="{70C8285D-FFED-4C75-8C2E-539E426BAE34}" sibTransId="{4C1C0C16-871D-4A9F-83A1-E36BFE753E1D}"/>
    <dgm:cxn modelId="{CA7279C9-CEAC-4912-8F28-C25E436B9BB7}" srcId="{351DE925-3088-47E9-BC95-E5613F98D7CA}" destId="{EB43D8A8-C61A-4AB9-B571-A2D10B52FC83}" srcOrd="0" destOrd="0" parTransId="{D3AF11ED-6F00-4A1F-B6F6-5BD136B500BC}" sibTransId="{04508DEF-A7CD-46A5-8DF2-72DE66602D64}"/>
    <dgm:cxn modelId="{7DAE18D5-5A58-498A-9A5E-4A63F81C9F84}" type="presOf" srcId="{412E2C85-F0E7-4C5F-8DE0-F2121B75798F}" destId="{DF17A8A5-1398-4954-BC35-8067085BC8DD}" srcOrd="0" destOrd="0" presId="urn:microsoft.com/office/officeart/2005/8/layout/lProcess2"/>
    <dgm:cxn modelId="{4E4841D7-F2C8-4A2B-A0A9-C8BEE04DA24E}" type="presOf" srcId="{80EE89E6-0307-4193-B2BE-376BC1CF028C}" destId="{E7BFF86E-D6E5-47AE-B903-504AC6794EBD}" srcOrd="0" destOrd="0" presId="urn:microsoft.com/office/officeart/2005/8/layout/lProcess2"/>
    <dgm:cxn modelId="{CBC2B9DD-3E83-40D7-BDBB-21E9939729A9}" type="presOf" srcId="{913EA792-2335-4B10-91B9-1AD45CFBDC8E}" destId="{3858EB12-93A5-4D86-9758-E84BD8BBCDC4}" srcOrd="0" destOrd="0" presId="urn:microsoft.com/office/officeart/2005/8/layout/lProcess2"/>
    <dgm:cxn modelId="{EB2774EE-32F7-484C-BFE4-F2C3D223AEFF}" type="presOf" srcId="{03652059-B13D-49A6-83B6-A26E28420345}" destId="{80E63F8F-331B-4882-AEA2-D3491F6DECD6}" srcOrd="0" destOrd="0" presId="urn:microsoft.com/office/officeart/2005/8/layout/lProcess2"/>
    <dgm:cxn modelId="{657FE1EF-4B40-429D-98CF-F36E6BB08E22}" type="presOf" srcId="{351DE925-3088-47E9-BC95-E5613F98D7CA}" destId="{1816528B-4E32-42A6-8128-7DF4312DF888}" srcOrd="1" destOrd="0" presId="urn:microsoft.com/office/officeart/2005/8/layout/lProcess2"/>
    <dgm:cxn modelId="{69275BF3-6A6E-4E95-BC2B-9B627FCE099D}" srcId="{351DE925-3088-47E9-BC95-E5613F98D7CA}" destId="{DC9C9251-FE83-4569-B352-A164F2B943D9}" srcOrd="2" destOrd="0" parTransId="{BA2C87BF-BD6C-4584-9C9C-EA1BAC0DD08E}" sibTransId="{AA028B6C-B79F-46B6-9BA1-C2B577B6503A}"/>
    <dgm:cxn modelId="{A8F2EAF3-5098-4CF0-A8E4-405AE215D8EF}" type="presOf" srcId="{DC9C9251-FE83-4569-B352-A164F2B943D9}" destId="{94529EEC-AAB3-4937-95B9-E7E9D48AA69E}" srcOrd="0" destOrd="0" presId="urn:microsoft.com/office/officeart/2005/8/layout/lProcess2"/>
    <dgm:cxn modelId="{CB83E3F4-B2FC-4A4F-89B8-7ADBB32A8087}" type="presOf" srcId="{B3BBD93E-BF10-4AFB-B811-899D0BDE4CE0}" destId="{0667325A-15B5-46D3-987B-2D27E3EAED6A}" srcOrd="0" destOrd="0" presId="urn:microsoft.com/office/officeart/2005/8/layout/lProcess2"/>
    <dgm:cxn modelId="{A68951CE-07E3-44D5-AA71-3F3748ED9E59}" type="presParOf" srcId="{0667325A-15B5-46D3-987B-2D27E3EAED6A}" destId="{96B194D1-2631-4A91-BD8E-CE6D347952F4}" srcOrd="0" destOrd="0" presId="urn:microsoft.com/office/officeart/2005/8/layout/lProcess2"/>
    <dgm:cxn modelId="{FEE1140B-2650-4147-895C-CC47F029CC7A}" type="presParOf" srcId="{96B194D1-2631-4A91-BD8E-CE6D347952F4}" destId="{DF17A8A5-1398-4954-BC35-8067085BC8DD}" srcOrd="0" destOrd="0" presId="urn:microsoft.com/office/officeart/2005/8/layout/lProcess2"/>
    <dgm:cxn modelId="{FA5DADF9-91D7-4552-9D7D-A746288D9D93}" type="presParOf" srcId="{96B194D1-2631-4A91-BD8E-CE6D347952F4}" destId="{006DCFDE-AF83-4129-8A57-28C07D3B9B3A}" srcOrd="1" destOrd="0" presId="urn:microsoft.com/office/officeart/2005/8/layout/lProcess2"/>
    <dgm:cxn modelId="{CF70C10B-0C7A-4087-AD17-DBC1EBF831BA}" type="presParOf" srcId="{96B194D1-2631-4A91-BD8E-CE6D347952F4}" destId="{6906917F-2AEE-4F5B-9039-ADD4AB47848B}" srcOrd="2" destOrd="0" presId="urn:microsoft.com/office/officeart/2005/8/layout/lProcess2"/>
    <dgm:cxn modelId="{D5EA03BA-2433-47D0-9387-4A615012694B}" type="presParOf" srcId="{6906917F-2AEE-4F5B-9039-ADD4AB47848B}" destId="{70381357-1BAA-430E-A92A-8665F445FC7A}" srcOrd="0" destOrd="0" presId="urn:microsoft.com/office/officeart/2005/8/layout/lProcess2"/>
    <dgm:cxn modelId="{77C23171-E49D-45F5-9F19-2FA324BFD677}" type="presParOf" srcId="{70381357-1BAA-430E-A92A-8665F445FC7A}" destId="{3C820D1C-1276-4099-8D71-213B0364A0E8}" srcOrd="0" destOrd="0" presId="urn:microsoft.com/office/officeart/2005/8/layout/lProcess2"/>
    <dgm:cxn modelId="{C5C8819B-85B6-4D46-AE93-355A176923EC}" type="presParOf" srcId="{70381357-1BAA-430E-A92A-8665F445FC7A}" destId="{AC651308-3BE0-4262-A21B-B21E2ABB1928}" srcOrd="1" destOrd="0" presId="urn:microsoft.com/office/officeart/2005/8/layout/lProcess2"/>
    <dgm:cxn modelId="{A71C3335-C75D-490E-8409-B8BE786AAAFC}" type="presParOf" srcId="{70381357-1BAA-430E-A92A-8665F445FC7A}" destId="{70832B04-9324-4D1F-A1B3-7F7D3AEB7FB3}" srcOrd="2" destOrd="0" presId="urn:microsoft.com/office/officeart/2005/8/layout/lProcess2"/>
    <dgm:cxn modelId="{FD0FE045-2068-4617-B07A-206468151C27}" type="presParOf" srcId="{70381357-1BAA-430E-A92A-8665F445FC7A}" destId="{A79F59C5-3546-43A8-A62E-11B91FD79FCD}" srcOrd="3" destOrd="0" presId="urn:microsoft.com/office/officeart/2005/8/layout/lProcess2"/>
    <dgm:cxn modelId="{F2BD23CD-6C43-45B9-B776-AA7BD4705E0E}" type="presParOf" srcId="{70381357-1BAA-430E-A92A-8665F445FC7A}" destId="{FFCD58D0-C243-4898-8AE5-1234F2A62321}" srcOrd="4" destOrd="0" presId="urn:microsoft.com/office/officeart/2005/8/layout/lProcess2"/>
    <dgm:cxn modelId="{A85D0EC8-2D5C-43A9-AFD7-8E24D5B89991}" type="presParOf" srcId="{70381357-1BAA-430E-A92A-8665F445FC7A}" destId="{C610B76F-1D3F-4C1B-BE97-01945CFA0CD5}" srcOrd="5" destOrd="0" presId="urn:microsoft.com/office/officeart/2005/8/layout/lProcess2"/>
    <dgm:cxn modelId="{8FDFE1BA-F3E4-4E2F-8578-77FCBE923F78}" type="presParOf" srcId="{70381357-1BAA-430E-A92A-8665F445FC7A}" destId="{8D852E80-8378-477E-9838-E5F20A344BA9}" srcOrd="6" destOrd="0" presId="urn:microsoft.com/office/officeart/2005/8/layout/lProcess2"/>
    <dgm:cxn modelId="{3F9BCA66-0104-499A-98A8-22CD1136635A}" type="presParOf" srcId="{0667325A-15B5-46D3-987B-2D27E3EAED6A}" destId="{BABB61AE-5E45-4CC2-A660-AB5359E706EC}" srcOrd="1" destOrd="0" presId="urn:microsoft.com/office/officeart/2005/8/layout/lProcess2"/>
    <dgm:cxn modelId="{B65F2FB7-F896-4A14-AFBB-5642166EA587}" type="presParOf" srcId="{0667325A-15B5-46D3-987B-2D27E3EAED6A}" destId="{E2AD9674-DE78-4D67-8DA2-16FCCB0E99B8}" srcOrd="2" destOrd="0" presId="urn:microsoft.com/office/officeart/2005/8/layout/lProcess2"/>
    <dgm:cxn modelId="{B6A1EE48-D0CB-4C1D-A20B-7C6908AC1547}" type="presParOf" srcId="{E2AD9674-DE78-4D67-8DA2-16FCCB0E99B8}" destId="{0E737DE3-3A0A-4265-AAAD-4A19A00C85D9}" srcOrd="0" destOrd="0" presId="urn:microsoft.com/office/officeart/2005/8/layout/lProcess2"/>
    <dgm:cxn modelId="{603E4A34-1B30-4EA0-9BEE-77F838A0E5CB}" type="presParOf" srcId="{E2AD9674-DE78-4D67-8DA2-16FCCB0E99B8}" destId="{61294ABD-E25D-45EA-8FE8-297B584CA5DB}" srcOrd="1" destOrd="0" presId="urn:microsoft.com/office/officeart/2005/8/layout/lProcess2"/>
    <dgm:cxn modelId="{120BD61F-818C-46AB-B25E-37C7508DA539}" type="presParOf" srcId="{E2AD9674-DE78-4D67-8DA2-16FCCB0E99B8}" destId="{11C068CA-CF3A-480F-AA63-EF1F40E1DB24}" srcOrd="2" destOrd="0" presId="urn:microsoft.com/office/officeart/2005/8/layout/lProcess2"/>
    <dgm:cxn modelId="{EEBAF988-32AC-4436-9848-3F37732DD277}" type="presParOf" srcId="{11C068CA-CF3A-480F-AA63-EF1F40E1DB24}" destId="{557F058B-2A84-4B25-8CFD-3C75B14FC13B}" srcOrd="0" destOrd="0" presId="urn:microsoft.com/office/officeart/2005/8/layout/lProcess2"/>
    <dgm:cxn modelId="{717357FD-F830-4BDB-A2CD-A2B707255990}" type="presParOf" srcId="{557F058B-2A84-4B25-8CFD-3C75B14FC13B}" destId="{36A875B5-3433-4757-9682-F24EBCD72829}" srcOrd="0" destOrd="0" presId="urn:microsoft.com/office/officeart/2005/8/layout/lProcess2"/>
    <dgm:cxn modelId="{97FC1DE7-7B61-4E70-958F-C667AA6F7CEB}" type="presParOf" srcId="{557F058B-2A84-4B25-8CFD-3C75B14FC13B}" destId="{A736F117-A1AB-438A-9D68-CD631E98420D}" srcOrd="1" destOrd="0" presId="urn:microsoft.com/office/officeart/2005/8/layout/lProcess2"/>
    <dgm:cxn modelId="{7212A5AA-B9B5-43F6-A64A-ACAF1CAD1E6B}" type="presParOf" srcId="{557F058B-2A84-4B25-8CFD-3C75B14FC13B}" destId="{8B327CB6-2857-4152-86C8-33391E6669ED}" srcOrd="2" destOrd="0" presId="urn:microsoft.com/office/officeart/2005/8/layout/lProcess2"/>
    <dgm:cxn modelId="{3B054FC1-DD29-4B0F-87F9-FBFCB42ACCF1}" type="presParOf" srcId="{557F058B-2A84-4B25-8CFD-3C75B14FC13B}" destId="{FBC52CA4-D687-47C2-848A-E12E5FD41FD4}" srcOrd="3" destOrd="0" presId="urn:microsoft.com/office/officeart/2005/8/layout/lProcess2"/>
    <dgm:cxn modelId="{725373AE-F69A-482A-8A41-CAFB71B96301}" type="presParOf" srcId="{557F058B-2A84-4B25-8CFD-3C75B14FC13B}" destId="{9FDA97A5-3283-4DFD-854A-1BB56075EBCF}" srcOrd="4" destOrd="0" presId="urn:microsoft.com/office/officeart/2005/8/layout/lProcess2"/>
    <dgm:cxn modelId="{AFD35C8F-911C-488E-B10C-BCE410C4448C}" type="presParOf" srcId="{557F058B-2A84-4B25-8CFD-3C75B14FC13B}" destId="{6EBEE267-3277-4CC3-92BB-AECFCAF59424}" srcOrd="5" destOrd="0" presId="urn:microsoft.com/office/officeart/2005/8/layout/lProcess2"/>
    <dgm:cxn modelId="{98032DCD-C0EC-4A2C-BAA2-437245D7E74C}" type="presParOf" srcId="{557F058B-2A84-4B25-8CFD-3C75B14FC13B}" destId="{80E63F8F-331B-4882-AEA2-D3491F6DECD6}" srcOrd="6" destOrd="0" presId="urn:microsoft.com/office/officeart/2005/8/layout/lProcess2"/>
    <dgm:cxn modelId="{EEF64683-A9A7-4022-854F-30C65665F081}" type="presParOf" srcId="{0667325A-15B5-46D3-987B-2D27E3EAED6A}" destId="{7AD28F6F-FB22-4A7D-B147-D96004D8FE38}" srcOrd="3" destOrd="0" presId="urn:microsoft.com/office/officeart/2005/8/layout/lProcess2"/>
    <dgm:cxn modelId="{EB08AA8D-48D7-4864-8631-B9E4FDB8709E}" type="presParOf" srcId="{0667325A-15B5-46D3-987B-2D27E3EAED6A}" destId="{04F463EC-FBB8-4B2A-80C5-36EDFC1BDA6C}" srcOrd="4" destOrd="0" presId="urn:microsoft.com/office/officeart/2005/8/layout/lProcess2"/>
    <dgm:cxn modelId="{AEF2700F-5EFC-4078-A85F-69D95E2A8FEE}" type="presParOf" srcId="{04F463EC-FBB8-4B2A-80C5-36EDFC1BDA6C}" destId="{5E3CC99D-8D57-4492-8B78-D0BA55DD8412}" srcOrd="0" destOrd="0" presId="urn:microsoft.com/office/officeart/2005/8/layout/lProcess2"/>
    <dgm:cxn modelId="{A5685B0E-4195-482E-A3F4-393790B4ABAE}" type="presParOf" srcId="{04F463EC-FBB8-4B2A-80C5-36EDFC1BDA6C}" destId="{1816528B-4E32-42A6-8128-7DF4312DF888}" srcOrd="1" destOrd="0" presId="urn:microsoft.com/office/officeart/2005/8/layout/lProcess2"/>
    <dgm:cxn modelId="{69E39683-ACC4-42CD-BC5E-45F990EE5E83}" type="presParOf" srcId="{04F463EC-FBB8-4B2A-80C5-36EDFC1BDA6C}" destId="{6D43EAF1-FF4C-45D9-991C-A7F456289567}" srcOrd="2" destOrd="0" presId="urn:microsoft.com/office/officeart/2005/8/layout/lProcess2"/>
    <dgm:cxn modelId="{538B75AE-557E-4894-A5E8-CC2A7BEC5141}" type="presParOf" srcId="{6D43EAF1-FF4C-45D9-991C-A7F456289567}" destId="{08BDF75B-A25E-4D44-8B25-0AA46A46483B}" srcOrd="0" destOrd="0" presId="urn:microsoft.com/office/officeart/2005/8/layout/lProcess2"/>
    <dgm:cxn modelId="{7B4C9B41-6F22-456D-846C-545250D1E9E1}" type="presParOf" srcId="{08BDF75B-A25E-4D44-8B25-0AA46A46483B}" destId="{74384525-7CF5-4DC6-B29D-B0DEA6D65482}" srcOrd="0" destOrd="0" presId="urn:microsoft.com/office/officeart/2005/8/layout/lProcess2"/>
    <dgm:cxn modelId="{B44DBE1A-DE19-425F-905E-A40A1D535C06}" type="presParOf" srcId="{08BDF75B-A25E-4D44-8B25-0AA46A46483B}" destId="{410064C5-FBEB-4C43-A80A-55DB8A51CA2A}" srcOrd="1" destOrd="0" presId="urn:microsoft.com/office/officeart/2005/8/layout/lProcess2"/>
    <dgm:cxn modelId="{02B234FB-B639-404E-88C8-9E8E03BDDC67}" type="presParOf" srcId="{08BDF75B-A25E-4D44-8B25-0AA46A46483B}" destId="{E7BFF86E-D6E5-47AE-B903-504AC6794EBD}" srcOrd="2" destOrd="0" presId="urn:microsoft.com/office/officeart/2005/8/layout/lProcess2"/>
    <dgm:cxn modelId="{ABF671B3-B93B-4051-9769-B0B35855CC4F}" type="presParOf" srcId="{08BDF75B-A25E-4D44-8B25-0AA46A46483B}" destId="{3A460C5B-1EE8-48D1-AA26-623C5D0D31D1}" srcOrd="3" destOrd="0" presId="urn:microsoft.com/office/officeart/2005/8/layout/lProcess2"/>
    <dgm:cxn modelId="{28638D4C-6C46-4667-AD2A-91179DBBB793}" type="presParOf" srcId="{08BDF75B-A25E-4D44-8B25-0AA46A46483B}" destId="{94529EEC-AAB3-4937-95B9-E7E9D48AA69E}" srcOrd="4" destOrd="0" presId="urn:microsoft.com/office/officeart/2005/8/layout/lProcess2"/>
    <dgm:cxn modelId="{856ADF6A-670E-47BB-8217-23B719011D60}" type="presParOf" srcId="{08BDF75B-A25E-4D44-8B25-0AA46A46483B}" destId="{7DCC769F-28B4-4BD8-9669-E9E4BBE1FE41}" srcOrd="5" destOrd="0" presId="urn:microsoft.com/office/officeart/2005/8/layout/lProcess2"/>
    <dgm:cxn modelId="{316A6414-A265-4D41-9982-AC79B08BEB1F}" type="presParOf" srcId="{08BDF75B-A25E-4D44-8B25-0AA46A46483B}" destId="{3858EB12-93A5-4D86-9758-E84BD8BBCDC4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D21F21-A5A9-4819-8CD2-FA525447E03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51378A-9CDF-4188-8E42-CC75C98B27EC}">
      <dgm:prSet phldrT="[Text]"/>
      <dgm:spPr/>
      <dgm:t>
        <a:bodyPr/>
        <a:lstStyle/>
        <a:p>
          <a:pPr>
            <a:buNone/>
          </a:pPr>
          <a:r>
            <a:rPr lang="en-US" dirty="0"/>
            <a:t>Identify priority sectors</a:t>
          </a:r>
        </a:p>
      </dgm:t>
    </dgm:pt>
    <dgm:pt modelId="{C47B4B32-45B4-4CB7-A4BA-D7AF1736B8F3}" type="parTrans" cxnId="{7D8BF744-1802-4E4C-85C8-C8F9A132C74B}">
      <dgm:prSet/>
      <dgm:spPr/>
      <dgm:t>
        <a:bodyPr/>
        <a:lstStyle/>
        <a:p>
          <a:endParaRPr lang="en-US"/>
        </a:p>
      </dgm:t>
    </dgm:pt>
    <dgm:pt modelId="{9BA64259-71C3-4FEA-8F25-1F84CD6903C0}" type="sibTrans" cxnId="{7D8BF744-1802-4E4C-85C8-C8F9A132C74B}">
      <dgm:prSet/>
      <dgm:spPr/>
      <dgm:t>
        <a:bodyPr/>
        <a:lstStyle/>
        <a:p>
          <a:endParaRPr lang="en-US"/>
        </a:p>
      </dgm:t>
    </dgm:pt>
    <dgm:pt modelId="{E5C21879-B639-4822-B358-3701C43571C6}">
      <dgm:prSet/>
      <dgm:spPr/>
      <dgm:t>
        <a:bodyPr/>
        <a:lstStyle/>
        <a:p>
          <a:pPr>
            <a:buNone/>
          </a:pPr>
          <a:r>
            <a:rPr lang="en-US" dirty="0"/>
            <a:t>Support production, not just invention</a:t>
          </a:r>
        </a:p>
      </dgm:t>
    </dgm:pt>
    <dgm:pt modelId="{C9F9B897-FC18-4E32-A342-3213E5E7B3A5}" type="parTrans" cxnId="{C43B901B-D750-4E8E-8DCA-7DAC69BF42ED}">
      <dgm:prSet/>
      <dgm:spPr/>
      <dgm:t>
        <a:bodyPr/>
        <a:lstStyle/>
        <a:p>
          <a:endParaRPr lang="en-US"/>
        </a:p>
      </dgm:t>
    </dgm:pt>
    <dgm:pt modelId="{9E0EE823-C226-4F26-867D-625D9D9B9860}" type="sibTrans" cxnId="{C43B901B-D750-4E8E-8DCA-7DAC69BF42ED}">
      <dgm:prSet/>
      <dgm:spPr/>
      <dgm:t>
        <a:bodyPr/>
        <a:lstStyle/>
        <a:p>
          <a:endParaRPr lang="en-US"/>
        </a:p>
      </dgm:t>
    </dgm:pt>
    <dgm:pt modelId="{0669E06F-239A-4815-9BF4-71A6A405DF4B}">
      <dgm:prSet/>
      <dgm:spPr/>
      <dgm:t>
        <a:bodyPr/>
        <a:lstStyle/>
        <a:p>
          <a:pPr>
            <a:buNone/>
          </a:pPr>
          <a:r>
            <a:rPr lang="en-US" dirty="0"/>
            <a:t>Restrict unfairly traded Chinese goods</a:t>
          </a:r>
        </a:p>
      </dgm:t>
    </dgm:pt>
    <dgm:pt modelId="{4AC9A2B4-FDDC-4BD6-BF41-BE6E62CD4454}" type="parTrans" cxnId="{144EBF79-35B4-4F01-AA19-6DB0D9F8857B}">
      <dgm:prSet/>
      <dgm:spPr/>
      <dgm:t>
        <a:bodyPr/>
        <a:lstStyle/>
        <a:p>
          <a:endParaRPr lang="en-US"/>
        </a:p>
      </dgm:t>
    </dgm:pt>
    <dgm:pt modelId="{9B468D81-EC55-4927-BB7F-C109E3AAB463}" type="sibTrans" cxnId="{144EBF79-35B4-4F01-AA19-6DB0D9F8857B}">
      <dgm:prSet/>
      <dgm:spPr/>
      <dgm:t>
        <a:bodyPr/>
        <a:lstStyle/>
        <a:p>
          <a:endParaRPr lang="en-US"/>
        </a:p>
      </dgm:t>
    </dgm:pt>
    <dgm:pt modelId="{5B81A124-CD22-4472-9838-D132B78E832C}">
      <dgm:prSet/>
      <dgm:spPr/>
      <dgm:t>
        <a:bodyPr/>
        <a:lstStyle/>
        <a:p>
          <a:pPr>
            <a:buNone/>
          </a:pPr>
          <a:r>
            <a:rPr lang="en-US" dirty="0"/>
            <a:t>Mobilize public and private capital</a:t>
          </a:r>
        </a:p>
      </dgm:t>
    </dgm:pt>
    <dgm:pt modelId="{2E98CB6D-3112-431A-8331-840E475A7A96}" type="parTrans" cxnId="{CD03EA22-908C-43D8-B1C3-3B56C6A16D65}">
      <dgm:prSet/>
      <dgm:spPr/>
      <dgm:t>
        <a:bodyPr/>
        <a:lstStyle/>
        <a:p>
          <a:endParaRPr lang="en-US"/>
        </a:p>
      </dgm:t>
    </dgm:pt>
    <dgm:pt modelId="{7403C2FC-DECF-46A6-BE43-58FA40D60167}" type="sibTrans" cxnId="{CD03EA22-908C-43D8-B1C3-3B56C6A16D65}">
      <dgm:prSet/>
      <dgm:spPr/>
      <dgm:t>
        <a:bodyPr/>
        <a:lstStyle/>
        <a:p>
          <a:endParaRPr lang="en-US"/>
        </a:p>
      </dgm:t>
    </dgm:pt>
    <dgm:pt modelId="{C499F277-F19E-4945-8F02-23C4B44FEFB0}">
      <dgm:prSet/>
      <dgm:spPr/>
      <dgm:t>
        <a:bodyPr/>
        <a:lstStyle/>
        <a:p>
          <a:pPr>
            <a:buNone/>
          </a:pPr>
          <a:r>
            <a:rPr lang="en-US" dirty="0"/>
            <a:t>Prioritize long-term power over short-term efficiency</a:t>
          </a:r>
        </a:p>
      </dgm:t>
    </dgm:pt>
    <dgm:pt modelId="{C787D88C-CD07-45BF-A666-2D9A8E6F5107}" type="parTrans" cxnId="{441000E6-AA4F-4F63-96D1-C2D5F96645CC}">
      <dgm:prSet/>
      <dgm:spPr/>
      <dgm:t>
        <a:bodyPr/>
        <a:lstStyle/>
        <a:p>
          <a:endParaRPr lang="en-US"/>
        </a:p>
      </dgm:t>
    </dgm:pt>
    <dgm:pt modelId="{72190FA1-31A1-4538-A6C9-C46A44C336B1}" type="sibTrans" cxnId="{441000E6-AA4F-4F63-96D1-C2D5F96645CC}">
      <dgm:prSet/>
      <dgm:spPr/>
      <dgm:t>
        <a:bodyPr/>
        <a:lstStyle/>
        <a:p>
          <a:endParaRPr lang="en-US"/>
        </a:p>
      </dgm:t>
    </dgm:pt>
    <dgm:pt modelId="{425D8BB1-00D1-4672-9795-1C3916F00C98}" type="pres">
      <dgm:prSet presAssocID="{34D21F21-A5A9-4819-8CD2-FA525447E037}" presName="CompostProcess" presStyleCnt="0">
        <dgm:presLayoutVars>
          <dgm:dir/>
          <dgm:resizeHandles val="exact"/>
        </dgm:presLayoutVars>
      </dgm:prSet>
      <dgm:spPr/>
    </dgm:pt>
    <dgm:pt modelId="{E1422223-117C-42DB-9C0F-4D1E719839AB}" type="pres">
      <dgm:prSet presAssocID="{34D21F21-A5A9-4819-8CD2-FA525447E037}" presName="arrow" presStyleLbl="bgShp" presStyleIdx="0" presStyleCnt="1"/>
      <dgm:spPr/>
    </dgm:pt>
    <dgm:pt modelId="{324F97FF-26AA-45DF-916C-C4D31E334704}" type="pres">
      <dgm:prSet presAssocID="{34D21F21-A5A9-4819-8CD2-FA525447E037}" presName="linearProcess" presStyleCnt="0"/>
      <dgm:spPr/>
    </dgm:pt>
    <dgm:pt modelId="{6DC19081-3488-4378-B26B-DF39A5873AE9}" type="pres">
      <dgm:prSet presAssocID="{8851378A-9CDF-4188-8E42-CC75C98B27EC}" presName="textNode" presStyleLbl="node1" presStyleIdx="0" presStyleCnt="5">
        <dgm:presLayoutVars>
          <dgm:bulletEnabled val="1"/>
        </dgm:presLayoutVars>
      </dgm:prSet>
      <dgm:spPr/>
    </dgm:pt>
    <dgm:pt modelId="{EF2A52D1-75CA-4B8F-838D-DCB64861976C}" type="pres">
      <dgm:prSet presAssocID="{9BA64259-71C3-4FEA-8F25-1F84CD6903C0}" presName="sibTrans" presStyleCnt="0"/>
      <dgm:spPr/>
    </dgm:pt>
    <dgm:pt modelId="{D9B65B84-FC85-4889-870F-49A15C37D086}" type="pres">
      <dgm:prSet presAssocID="{E5C21879-B639-4822-B358-3701C43571C6}" presName="textNode" presStyleLbl="node1" presStyleIdx="1" presStyleCnt="5">
        <dgm:presLayoutVars>
          <dgm:bulletEnabled val="1"/>
        </dgm:presLayoutVars>
      </dgm:prSet>
      <dgm:spPr/>
    </dgm:pt>
    <dgm:pt modelId="{3C3FDCF6-934E-46B1-8570-EE02BA309222}" type="pres">
      <dgm:prSet presAssocID="{9E0EE823-C226-4F26-867D-625D9D9B9860}" presName="sibTrans" presStyleCnt="0"/>
      <dgm:spPr/>
    </dgm:pt>
    <dgm:pt modelId="{D404FC6F-D1DE-4CF7-A34A-B9FCCFC29A40}" type="pres">
      <dgm:prSet presAssocID="{0669E06F-239A-4815-9BF4-71A6A405DF4B}" presName="textNode" presStyleLbl="node1" presStyleIdx="2" presStyleCnt="5">
        <dgm:presLayoutVars>
          <dgm:bulletEnabled val="1"/>
        </dgm:presLayoutVars>
      </dgm:prSet>
      <dgm:spPr/>
    </dgm:pt>
    <dgm:pt modelId="{B86A2A68-74A6-4722-A66A-AA4CC017DF27}" type="pres">
      <dgm:prSet presAssocID="{9B468D81-EC55-4927-BB7F-C109E3AAB463}" presName="sibTrans" presStyleCnt="0"/>
      <dgm:spPr/>
    </dgm:pt>
    <dgm:pt modelId="{32FF6AA3-DED1-4DA8-BC89-ED6104B3C9F2}" type="pres">
      <dgm:prSet presAssocID="{5B81A124-CD22-4472-9838-D132B78E832C}" presName="textNode" presStyleLbl="node1" presStyleIdx="3" presStyleCnt="5">
        <dgm:presLayoutVars>
          <dgm:bulletEnabled val="1"/>
        </dgm:presLayoutVars>
      </dgm:prSet>
      <dgm:spPr/>
    </dgm:pt>
    <dgm:pt modelId="{4B680DF8-8EB0-4621-90A5-C4C05E26DF6D}" type="pres">
      <dgm:prSet presAssocID="{7403C2FC-DECF-46A6-BE43-58FA40D60167}" presName="sibTrans" presStyleCnt="0"/>
      <dgm:spPr/>
    </dgm:pt>
    <dgm:pt modelId="{53883FB5-9D74-482C-96B1-714D93793E59}" type="pres">
      <dgm:prSet presAssocID="{C499F277-F19E-4945-8F02-23C4B44FEFB0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C43B901B-D750-4E8E-8DCA-7DAC69BF42ED}" srcId="{34D21F21-A5A9-4819-8CD2-FA525447E037}" destId="{E5C21879-B639-4822-B358-3701C43571C6}" srcOrd="1" destOrd="0" parTransId="{C9F9B897-FC18-4E32-A342-3213E5E7B3A5}" sibTransId="{9E0EE823-C226-4F26-867D-625D9D9B9860}"/>
    <dgm:cxn modelId="{CD03EA22-908C-43D8-B1C3-3B56C6A16D65}" srcId="{34D21F21-A5A9-4819-8CD2-FA525447E037}" destId="{5B81A124-CD22-4472-9838-D132B78E832C}" srcOrd="3" destOrd="0" parTransId="{2E98CB6D-3112-431A-8331-840E475A7A96}" sibTransId="{7403C2FC-DECF-46A6-BE43-58FA40D60167}"/>
    <dgm:cxn modelId="{67334F2F-601D-4FFF-96A2-614A6DBE89E6}" type="presOf" srcId="{34D21F21-A5A9-4819-8CD2-FA525447E037}" destId="{425D8BB1-00D1-4672-9795-1C3916F00C98}" srcOrd="0" destOrd="0" presId="urn:microsoft.com/office/officeart/2005/8/layout/hProcess9"/>
    <dgm:cxn modelId="{7D8BF744-1802-4E4C-85C8-C8F9A132C74B}" srcId="{34D21F21-A5A9-4819-8CD2-FA525447E037}" destId="{8851378A-9CDF-4188-8E42-CC75C98B27EC}" srcOrd="0" destOrd="0" parTransId="{C47B4B32-45B4-4CB7-A4BA-D7AF1736B8F3}" sibTransId="{9BA64259-71C3-4FEA-8F25-1F84CD6903C0}"/>
    <dgm:cxn modelId="{144EBF79-35B4-4F01-AA19-6DB0D9F8857B}" srcId="{34D21F21-A5A9-4819-8CD2-FA525447E037}" destId="{0669E06F-239A-4815-9BF4-71A6A405DF4B}" srcOrd="2" destOrd="0" parTransId="{4AC9A2B4-FDDC-4BD6-BF41-BE6E62CD4454}" sibTransId="{9B468D81-EC55-4927-BB7F-C109E3AAB463}"/>
    <dgm:cxn modelId="{4A27658E-4C7A-4CC3-80C4-4CFFF5EBAFD6}" type="presOf" srcId="{0669E06F-239A-4815-9BF4-71A6A405DF4B}" destId="{D404FC6F-D1DE-4CF7-A34A-B9FCCFC29A40}" srcOrd="0" destOrd="0" presId="urn:microsoft.com/office/officeart/2005/8/layout/hProcess9"/>
    <dgm:cxn modelId="{B916B4A8-48AF-40D0-B21A-D21009E4D0A7}" type="presOf" srcId="{C499F277-F19E-4945-8F02-23C4B44FEFB0}" destId="{53883FB5-9D74-482C-96B1-714D93793E59}" srcOrd="0" destOrd="0" presId="urn:microsoft.com/office/officeart/2005/8/layout/hProcess9"/>
    <dgm:cxn modelId="{0C01FFDC-ADCA-4375-874F-F5EA85051FBC}" type="presOf" srcId="{E5C21879-B639-4822-B358-3701C43571C6}" destId="{D9B65B84-FC85-4889-870F-49A15C37D086}" srcOrd="0" destOrd="0" presId="urn:microsoft.com/office/officeart/2005/8/layout/hProcess9"/>
    <dgm:cxn modelId="{441000E6-AA4F-4F63-96D1-C2D5F96645CC}" srcId="{34D21F21-A5A9-4819-8CD2-FA525447E037}" destId="{C499F277-F19E-4945-8F02-23C4B44FEFB0}" srcOrd="4" destOrd="0" parTransId="{C787D88C-CD07-45BF-A666-2D9A8E6F5107}" sibTransId="{72190FA1-31A1-4538-A6C9-C46A44C336B1}"/>
    <dgm:cxn modelId="{7A5382F1-7237-4A26-925A-11E67C90AC6B}" type="presOf" srcId="{8851378A-9CDF-4188-8E42-CC75C98B27EC}" destId="{6DC19081-3488-4378-B26B-DF39A5873AE9}" srcOrd="0" destOrd="0" presId="urn:microsoft.com/office/officeart/2005/8/layout/hProcess9"/>
    <dgm:cxn modelId="{41D423FD-DD32-4C65-AE44-DBD122EA084D}" type="presOf" srcId="{5B81A124-CD22-4472-9838-D132B78E832C}" destId="{32FF6AA3-DED1-4DA8-BC89-ED6104B3C9F2}" srcOrd="0" destOrd="0" presId="urn:microsoft.com/office/officeart/2005/8/layout/hProcess9"/>
    <dgm:cxn modelId="{000F117E-B06D-478B-B97D-7B0D4506698A}" type="presParOf" srcId="{425D8BB1-00D1-4672-9795-1C3916F00C98}" destId="{E1422223-117C-42DB-9C0F-4D1E719839AB}" srcOrd="0" destOrd="0" presId="urn:microsoft.com/office/officeart/2005/8/layout/hProcess9"/>
    <dgm:cxn modelId="{C4114D85-3FE6-450F-9362-13C2A0417D1F}" type="presParOf" srcId="{425D8BB1-00D1-4672-9795-1C3916F00C98}" destId="{324F97FF-26AA-45DF-916C-C4D31E334704}" srcOrd="1" destOrd="0" presId="urn:microsoft.com/office/officeart/2005/8/layout/hProcess9"/>
    <dgm:cxn modelId="{9AE65C89-6C24-42CF-BA54-60B1089DCE17}" type="presParOf" srcId="{324F97FF-26AA-45DF-916C-C4D31E334704}" destId="{6DC19081-3488-4378-B26B-DF39A5873AE9}" srcOrd="0" destOrd="0" presId="urn:microsoft.com/office/officeart/2005/8/layout/hProcess9"/>
    <dgm:cxn modelId="{92149DEF-95C3-492D-9CA2-56F9D5A82768}" type="presParOf" srcId="{324F97FF-26AA-45DF-916C-C4D31E334704}" destId="{EF2A52D1-75CA-4B8F-838D-DCB64861976C}" srcOrd="1" destOrd="0" presId="urn:microsoft.com/office/officeart/2005/8/layout/hProcess9"/>
    <dgm:cxn modelId="{CDB97DB1-EBBC-4449-8DD4-1B242105C3D6}" type="presParOf" srcId="{324F97FF-26AA-45DF-916C-C4D31E334704}" destId="{D9B65B84-FC85-4889-870F-49A15C37D086}" srcOrd="2" destOrd="0" presId="urn:microsoft.com/office/officeart/2005/8/layout/hProcess9"/>
    <dgm:cxn modelId="{A3960E48-862A-4C44-A623-552343A6E710}" type="presParOf" srcId="{324F97FF-26AA-45DF-916C-C4D31E334704}" destId="{3C3FDCF6-934E-46B1-8570-EE02BA309222}" srcOrd="3" destOrd="0" presId="urn:microsoft.com/office/officeart/2005/8/layout/hProcess9"/>
    <dgm:cxn modelId="{426416CD-5D69-4681-BF14-C0FCE5D8EF4E}" type="presParOf" srcId="{324F97FF-26AA-45DF-916C-C4D31E334704}" destId="{D404FC6F-D1DE-4CF7-A34A-B9FCCFC29A40}" srcOrd="4" destOrd="0" presId="urn:microsoft.com/office/officeart/2005/8/layout/hProcess9"/>
    <dgm:cxn modelId="{D3631C00-6556-4C8D-91EF-4222DBECD7E3}" type="presParOf" srcId="{324F97FF-26AA-45DF-916C-C4D31E334704}" destId="{B86A2A68-74A6-4722-A66A-AA4CC017DF27}" srcOrd="5" destOrd="0" presId="urn:microsoft.com/office/officeart/2005/8/layout/hProcess9"/>
    <dgm:cxn modelId="{0306D54E-2CBF-4DD7-B178-52C82A6E6E5C}" type="presParOf" srcId="{324F97FF-26AA-45DF-916C-C4D31E334704}" destId="{32FF6AA3-DED1-4DA8-BC89-ED6104B3C9F2}" srcOrd="6" destOrd="0" presId="urn:microsoft.com/office/officeart/2005/8/layout/hProcess9"/>
    <dgm:cxn modelId="{A60DA246-4C00-4B71-ACCA-B1CDAC9C1997}" type="presParOf" srcId="{324F97FF-26AA-45DF-916C-C4D31E334704}" destId="{4B680DF8-8EB0-4621-90A5-C4C05E26DF6D}" srcOrd="7" destOrd="0" presId="urn:microsoft.com/office/officeart/2005/8/layout/hProcess9"/>
    <dgm:cxn modelId="{C9722722-5951-44D8-830A-F4110D67E04A}" type="presParOf" srcId="{324F97FF-26AA-45DF-916C-C4D31E334704}" destId="{53883FB5-9D74-482C-96B1-714D93793E59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F26E14-68BF-44D6-8F25-9EEF9DC7C5FC}">
      <dsp:nvSpPr>
        <dsp:cNvPr id="0" name=""/>
        <dsp:cNvSpPr/>
      </dsp:nvSpPr>
      <dsp:spPr>
        <a:xfrm rot="5400000">
          <a:off x="391690" y="2132936"/>
          <a:ext cx="1164208" cy="193721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F250E2-70D7-4ED4-B253-58DCE896CD27}">
      <dsp:nvSpPr>
        <dsp:cNvPr id="0" name=""/>
        <dsp:cNvSpPr/>
      </dsp:nvSpPr>
      <dsp:spPr>
        <a:xfrm>
          <a:off x="197355" y="2711746"/>
          <a:ext cx="1748930" cy="1533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Is remaining the most powerful nation our top priority?</a:t>
          </a:r>
        </a:p>
      </dsp:txBody>
      <dsp:txXfrm>
        <a:off x="197355" y="2711746"/>
        <a:ext cx="1748930" cy="1533039"/>
      </dsp:txXfrm>
    </dsp:sp>
    <dsp:sp modelId="{F4AD7BB9-E24C-4891-9E6D-2CFF1389D99F}">
      <dsp:nvSpPr>
        <dsp:cNvPr id="0" name=""/>
        <dsp:cNvSpPr/>
      </dsp:nvSpPr>
      <dsp:spPr>
        <a:xfrm>
          <a:off x="1616298" y="1990316"/>
          <a:ext cx="329986" cy="32998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50B88B-99B6-4BD1-B3B5-6463BEB7ABF8}">
      <dsp:nvSpPr>
        <dsp:cNvPr id="0" name=""/>
        <dsp:cNvSpPr/>
      </dsp:nvSpPr>
      <dsp:spPr>
        <a:xfrm rot="5400000">
          <a:off x="2532722" y="1603135"/>
          <a:ext cx="1164208" cy="193721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2AB0A0-28E7-4A4B-8D35-9FFA322BFF5D}">
      <dsp:nvSpPr>
        <dsp:cNvPr id="0" name=""/>
        <dsp:cNvSpPr/>
      </dsp:nvSpPr>
      <dsp:spPr>
        <a:xfrm>
          <a:off x="2338387" y="2181946"/>
          <a:ext cx="1748930" cy="1533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Does that power come from a select set of industries?</a:t>
          </a:r>
        </a:p>
      </dsp:txBody>
      <dsp:txXfrm>
        <a:off x="2338387" y="2181946"/>
        <a:ext cx="1748930" cy="1533039"/>
      </dsp:txXfrm>
    </dsp:sp>
    <dsp:sp modelId="{5D136549-06B8-4C37-8DA9-3F41E5A8164F}">
      <dsp:nvSpPr>
        <dsp:cNvPr id="0" name=""/>
        <dsp:cNvSpPr/>
      </dsp:nvSpPr>
      <dsp:spPr>
        <a:xfrm>
          <a:off x="3757330" y="1460515"/>
          <a:ext cx="329986" cy="32998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A71303-CC6C-47B5-A815-DA9F08217E49}">
      <dsp:nvSpPr>
        <dsp:cNvPr id="0" name=""/>
        <dsp:cNvSpPr/>
      </dsp:nvSpPr>
      <dsp:spPr>
        <a:xfrm rot="5400000">
          <a:off x="4673754" y="1073335"/>
          <a:ext cx="1164208" cy="193721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5F8F52-CFC4-417C-BD60-B108EF992111}">
      <dsp:nvSpPr>
        <dsp:cNvPr id="0" name=""/>
        <dsp:cNvSpPr/>
      </dsp:nvSpPr>
      <dsp:spPr>
        <a:xfrm>
          <a:off x="4479419" y="1652145"/>
          <a:ext cx="1748930" cy="1533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Is China gaining ground in those industries?</a:t>
          </a:r>
        </a:p>
      </dsp:txBody>
      <dsp:txXfrm>
        <a:off x="4479419" y="1652145"/>
        <a:ext cx="1748930" cy="1533039"/>
      </dsp:txXfrm>
    </dsp:sp>
    <dsp:sp modelId="{EA5967AA-F50E-487E-871F-6A7C43E9E76F}">
      <dsp:nvSpPr>
        <dsp:cNvPr id="0" name=""/>
        <dsp:cNvSpPr/>
      </dsp:nvSpPr>
      <dsp:spPr>
        <a:xfrm>
          <a:off x="5898362" y="930715"/>
          <a:ext cx="329986" cy="32998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7ADC8-7015-404B-9ADA-E86FEC97F832}">
      <dsp:nvSpPr>
        <dsp:cNvPr id="0" name=""/>
        <dsp:cNvSpPr/>
      </dsp:nvSpPr>
      <dsp:spPr>
        <a:xfrm rot="5400000">
          <a:off x="6814786" y="543534"/>
          <a:ext cx="1164208" cy="193721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B7D639-6F9B-4428-A343-ADB99CBCD9DB}">
      <dsp:nvSpPr>
        <dsp:cNvPr id="0" name=""/>
        <dsp:cNvSpPr/>
      </dsp:nvSpPr>
      <dsp:spPr>
        <a:xfrm>
          <a:off x="6620451" y="1122345"/>
          <a:ext cx="1748930" cy="1533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Are China’s gains coming at America’s </a:t>
          </a:r>
          <a:r>
            <a:rPr lang="en-US" sz="2000" kern="1200"/>
            <a:t>expense?</a:t>
          </a:r>
          <a:endParaRPr lang="en-US" sz="2000" kern="1200" dirty="0"/>
        </a:p>
      </dsp:txBody>
      <dsp:txXfrm>
        <a:off x="6620451" y="1122345"/>
        <a:ext cx="1748930" cy="1533039"/>
      </dsp:txXfrm>
    </dsp:sp>
    <dsp:sp modelId="{F3D56B5B-524E-499B-B5FD-0E92E73C8068}">
      <dsp:nvSpPr>
        <dsp:cNvPr id="0" name=""/>
        <dsp:cNvSpPr/>
      </dsp:nvSpPr>
      <dsp:spPr>
        <a:xfrm>
          <a:off x="8039394" y="400914"/>
          <a:ext cx="329986" cy="32998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1775A3-3705-4BF1-B67D-64B3DC301F84}">
      <dsp:nvSpPr>
        <dsp:cNvPr id="0" name=""/>
        <dsp:cNvSpPr/>
      </dsp:nvSpPr>
      <dsp:spPr>
        <a:xfrm rot="5400000">
          <a:off x="8955818" y="13734"/>
          <a:ext cx="1164208" cy="1937216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483E73-0D30-4851-B156-B04FC84C10FC}">
      <dsp:nvSpPr>
        <dsp:cNvPr id="0" name=""/>
        <dsp:cNvSpPr/>
      </dsp:nvSpPr>
      <dsp:spPr>
        <a:xfrm>
          <a:off x="8761483" y="592544"/>
          <a:ext cx="1748930" cy="15330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Are status quo policy doctrines the right answer?</a:t>
          </a:r>
        </a:p>
      </dsp:txBody>
      <dsp:txXfrm>
        <a:off x="8761483" y="592544"/>
        <a:ext cx="1748930" cy="15330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F84D0-FE69-45B2-ABDA-577BA9D71F74}">
      <dsp:nvSpPr>
        <dsp:cNvPr id="0" name=""/>
        <dsp:cNvSpPr/>
      </dsp:nvSpPr>
      <dsp:spPr>
        <a:xfrm>
          <a:off x="0" y="0"/>
          <a:ext cx="10515600" cy="2090261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4B6FE0-05C3-4295-866E-FDB23B5C4BA2}">
      <dsp:nvSpPr>
        <dsp:cNvPr id="0" name=""/>
        <dsp:cNvSpPr/>
      </dsp:nvSpPr>
      <dsp:spPr>
        <a:xfrm>
          <a:off x="315468" y="278701"/>
          <a:ext cx="3088957" cy="15328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63F160-4E20-44A6-8F1B-AC69DF565126}">
      <dsp:nvSpPr>
        <dsp:cNvPr id="0" name=""/>
        <dsp:cNvSpPr/>
      </dsp:nvSpPr>
      <dsp:spPr>
        <a:xfrm rot="10800000">
          <a:off x="315468" y="2090261"/>
          <a:ext cx="3088957" cy="255476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Engagers: </a:t>
          </a:r>
          <a:br>
            <a:rPr lang="en-US" sz="2800" b="1" kern="1200" dirty="0"/>
          </a:br>
          <a:r>
            <a:rPr lang="en-US" sz="2800" b="0" kern="1200" dirty="0"/>
            <a:t>China is not a threat; let’s cooperate</a:t>
          </a:r>
        </a:p>
      </dsp:txBody>
      <dsp:txXfrm rot="10800000">
        <a:off x="394036" y="2090261"/>
        <a:ext cx="2931821" cy="2476195"/>
      </dsp:txXfrm>
    </dsp:sp>
    <dsp:sp modelId="{5A005E6E-4F0F-4EBA-B0B8-87C9693EF68A}">
      <dsp:nvSpPr>
        <dsp:cNvPr id="0" name=""/>
        <dsp:cNvSpPr/>
      </dsp:nvSpPr>
      <dsp:spPr>
        <a:xfrm>
          <a:off x="3713321" y="278701"/>
          <a:ext cx="3088957" cy="15328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A846A4-811E-4FDE-A669-CCC950BAF920}">
      <dsp:nvSpPr>
        <dsp:cNvPr id="0" name=""/>
        <dsp:cNvSpPr/>
      </dsp:nvSpPr>
      <dsp:spPr>
        <a:xfrm rot="10800000">
          <a:off x="3713321" y="2090261"/>
          <a:ext cx="3088957" cy="255476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Deniers:</a:t>
          </a:r>
          <a:r>
            <a:rPr lang="en-US" sz="2800" kern="1200" dirty="0"/>
            <a:t> </a:t>
          </a:r>
          <a:br>
            <a:rPr lang="en-US" sz="2800" kern="1200" dirty="0"/>
          </a:br>
          <a:r>
            <a:rPr lang="en-US" sz="2800" kern="1200" dirty="0"/>
            <a:t>China will stagnate or collapse; just wait</a:t>
          </a:r>
        </a:p>
      </dsp:txBody>
      <dsp:txXfrm rot="10800000">
        <a:off x="3791889" y="2090261"/>
        <a:ext cx="2931821" cy="2476195"/>
      </dsp:txXfrm>
    </dsp:sp>
    <dsp:sp modelId="{F0ABB5FC-4B42-49BC-B0E4-FAB7A4188405}">
      <dsp:nvSpPr>
        <dsp:cNvPr id="0" name=""/>
        <dsp:cNvSpPr/>
      </dsp:nvSpPr>
      <dsp:spPr>
        <a:xfrm>
          <a:off x="7111174" y="278701"/>
          <a:ext cx="3088957" cy="153285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4BE0BB-59BF-48E7-8621-CA4D6B011F4E}">
      <dsp:nvSpPr>
        <dsp:cNvPr id="0" name=""/>
        <dsp:cNvSpPr/>
      </dsp:nvSpPr>
      <dsp:spPr>
        <a:xfrm rot="10800000">
          <a:off x="7111174" y="2090261"/>
          <a:ext cx="3088957" cy="255476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Innovationists:</a:t>
          </a:r>
          <a:r>
            <a:rPr lang="en-US" sz="2800" b="0" kern="1200" dirty="0"/>
            <a:t> </a:t>
          </a:r>
          <a:br>
            <a:rPr lang="en-US" sz="2800" b="0" kern="1200" dirty="0"/>
          </a:br>
          <a:r>
            <a:rPr lang="en-US" sz="2800" b="0" kern="1200" dirty="0"/>
            <a:t>U.S. tech superiority will save us</a:t>
          </a:r>
          <a:endParaRPr lang="en-US" sz="2800" b="1" kern="1200" dirty="0"/>
        </a:p>
      </dsp:txBody>
      <dsp:txXfrm rot="10800000">
        <a:off x="7189742" y="2090261"/>
        <a:ext cx="2931821" cy="24761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17A8A5-1398-4954-BC35-8067085BC8DD}">
      <dsp:nvSpPr>
        <dsp:cNvPr id="0" name=""/>
        <dsp:cNvSpPr/>
      </dsp:nvSpPr>
      <dsp:spPr>
        <a:xfrm>
          <a:off x="1283" y="0"/>
          <a:ext cx="3337470" cy="46450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Neoclassical economics</a:t>
          </a:r>
        </a:p>
      </dsp:txBody>
      <dsp:txXfrm>
        <a:off x="1283" y="0"/>
        <a:ext cx="3337470" cy="1393507"/>
      </dsp:txXfrm>
    </dsp:sp>
    <dsp:sp modelId="{3C820D1C-1276-4099-8D71-213B0364A0E8}">
      <dsp:nvSpPr>
        <dsp:cNvPr id="0" name=""/>
        <dsp:cNvSpPr/>
      </dsp:nvSpPr>
      <dsp:spPr>
        <a:xfrm>
          <a:off x="335030" y="1393620"/>
          <a:ext cx="2669976" cy="676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Computer chips </a:t>
          </a:r>
          <a:br>
            <a:rPr lang="en-US" sz="1400" kern="1200" dirty="0"/>
          </a:br>
          <a:r>
            <a:rPr lang="en-US" sz="1400" kern="1200" dirty="0"/>
            <a:t>= potato chips</a:t>
          </a:r>
        </a:p>
      </dsp:txBody>
      <dsp:txXfrm>
        <a:off x="354849" y="1413439"/>
        <a:ext cx="2630338" cy="637043"/>
      </dsp:txXfrm>
    </dsp:sp>
    <dsp:sp modelId="{70832B04-9324-4D1F-A1B3-7F7D3AEB7FB3}">
      <dsp:nvSpPr>
        <dsp:cNvPr id="0" name=""/>
        <dsp:cNvSpPr/>
      </dsp:nvSpPr>
      <dsp:spPr>
        <a:xfrm>
          <a:off x="335030" y="2174406"/>
          <a:ext cx="2669976" cy="676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Views foreign subsidies and offshoring as beneficial</a:t>
          </a:r>
        </a:p>
      </dsp:txBody>
      <dsp:txXfrm>
        <a:off x="354849" y="2194225"/>
        <a:ext cx="2630338" cy="637043"/>
      </dsp:txXfrm>
    </dsp:sp>
    <dsp:sp modelId="{FFCD58D0-C243-4898-8AE5-1234F2A62321}">
      <dsp:nvSpPr>
        <dsp:cNvPr id="0" name=""/>
        <dsp:cNvSpPr/>
      </dsp:nvSpPr>
      <dsp:spPr>
        <a:xfrm>
          <a:off x="335030" y="2955193"/>
          <a:ext cx="2669976" cy="676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Assumes markets self-correct and will preserve strategic capabilities</a:t>
          </a:r>
        </a:p>
      </dsp:txBody>
      <dsp:txXfrm>
        <a:off x="354849" y="2975012"/>
        <a:ext cx="2630338" cy="637043"/>
      </dsp:txXfrm>
    </dsp:sp>
    <dsp:sp modelId="{8D852E80-8378-477E-9838-E5F20A344BA9}">
      <dsp:nvSpPr>
        <dsp:cNvPr id="0" name=""/>
        <dsp:cNvSpPr/>
      </dsp:nvSpPr>
      <dsp:spPr>
        <a:xfrm>
          <a:off x="335030" y="3735979"/>
          <a:ext cx="2669976" cy="676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Sees China’s state-driven industrial strategy as own-goal</a:t>
          </a:r>
        </a:p>
      </dsp:txBody>
      <dsp:txXfrm>
        <a:off x="354849" y="3755798"/>
        <a:ext cx="2630338" cy="637043"/>
      </dsp:txXfrm>
    </dsp:sp>
    <dsp:sp modelId="{0E737DE3-3A0A-4265-AAAD-4A19A00C85D9}">
      <dsp:nvSpPr>
        <dsp:cNvPr id="0" name=""/>
        <dsp:cNvSpPr/>
      </dsp:nvSpPr>
      <dsp:spPr>
        <a:xfrm>
          <a:off x="3589064" y="0"/>
          <a:ext cx="3337470" cy="46450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Progressive economics</a:t>
          </a:r>
        </a:p>
      </dsp:txBody>
      <dsp:txXfrm>
        <a:off x="3589064" y="0"/>
        <a:ext cx="3337470" cy="1393507"/>
      </dsp:txXfrm>
    </dsp:sp>
    <dsp:sp modelId="{36A875B5-3433-4757-9682-F24EBCD72829}">
      <dsp:nvSpPr>
        <dsp:cNvPr id="0" name=""/>
        <dsp:cNvSpPr/>
      </dsp:nvSpPr>
      <dsp:spPr>
        <a:xfrm>
          <a:off x="3922811" y="1393620"/>
          <a:ext cx="2669976" cy="676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Prioritizes redistribution, social spending, and anticorporate regulation</a:t>
          </a:r>
        </a:p>
      </dsp:txBody>
      <dsp:txXfrm>
        <a:off x="3942630" y="1413439"/>
        <a:ext cx="2630338" cy="637043"/>
      </dsp:txXfrm>
    </dsp:sp>
    <dsp:sp modelId="{8B327CB6-2857-4152-86C8-33391E6669ED}">
      <dsp:nvSpPr>
        <dsp:cNvPr id="0" name=""/>
        <dsp:cNvSpPr/>
      </dsp:nvSpPr>
      <dsp:spPr>
        <a:xfrm>
          <a:off x="3922811" y="2174406"/>
          <a:ext cx="2669976" cy="676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Undermines national champions</a:t>
          </a:r>
        </a:p>
      </dsp:txBody>
      <dsp:txXfrm>
        <a:off x="3942630" y="2194225"/>
        <a:ext cx="2630338" cy="637043"/>
      </dsp:txXfrm>
    </dsp:sp>
    <dsp:sp modelId="{9FDA97A5-3283-4DFD-854A-1BB56075EBCF}">
      <dsp:nvSpPr>
        <dsp:cNvPr id="0" name=""/>
        <dsp:cNvSpPr/>
      </dsp:nvSpPr>
      <dsp:spPr>
        <a:xfrm>
          <a:off x="3922811" y="2955193"/>
          <a:ext cx="2669976" cy="676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Favors climate and health care over defense, dual-use, and enabling industries</a:t>
          </a:r>
        </a:p>
      </dsp:txBody>
      <dsp:txXfrm>
        <a:off x="3942630" y="2975012"/>
        <a:ext cx="2630338" cy="637043"/>
      </dsp:txXfrm>
    </dsp:sp>
    <dsp:sp modelId="{80E63F8F-331B-4882-AEA2-D3491F6DECD6}">
      <dsp:nvSpPr>
        <dsp:cNvPr id="0" name=""/>
        <dsp:cNvSpPr/>
      </dsp:nvSpPr>
      <dsp:spPr>
        <a:xfrm>
          <a:off x="3922811" y="3735979"/>
          <a:ext cx="2669976" cy="676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Distrusts public-private industrial collaboration</a:t>
          </a:r>
        </a:p>
      </dsp:txBody>
      <dsp:txXfrm>
        <a:off x="3942630" y="3755798"/>
        <a:ext cx="2630338" cy="637043"/>
      </dsp:txXfrm>
    </dsp:sp>
    <dsp:sp modelId="{5E3CC99D-8D57-4492-8B78-D0BA55DD8412}">
      <dsp:nvSpPr>
        <dsp:cNvPr id="0" name=""/>
        <dsp:cNvSpPr/>
      </dsp:nvSpPr>
      <dsp:spPr>
        <a:xfrm>
          <a:off x="7176845" y="0"/>
          <a:ext cx="3337470" cy="464502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Competitiveness </a:t>
          </a:r>
          <a:br>
            <a:rPr lang="en-US" sz="2900" kern="1200" dirty="0"/>
          </a:br>
          <a:r>
            <a:rPr lang="en-US" sz="2900" kern="1200" dirty="0"/>
            <a:t>&amp; innovation policy</a:t>
          </a:r>
        </a:p>
      </dsp:txBody>
      <dsp:txXfrm>
        <a:off x="7176845" y="0"/>
        <a:ext cx="3337470" cy="1393507"/>
      </dsp:txXfrm>
    </dsp:sp>
    <dsp:sp modelId="{74384525-7CF5-4DC6-B29D-B0DEA6D65482}">
      <dsp:nvSpPr>
        <dsp:cNvPr id="0" name=""/>
        <dsp:cNvSpPr/>
      </dsp:nvSpPr>
      <dsp:spPr>
        <a:xfrm>
          <a:off x="7510592" y="1393620"/>
          <a:ext cx="2669976" cy="676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Focuses on inputs, not structure</a:t>
          </a:r>
        </a:p>
      </dsp:txBody>
      <dsp:txXfrm>
        <a:off x="7530411" y="1413439"/>
        <a:ext cx="2630338" cy="637043"/>
      </dsp:txXfrm>
    </dsp:sp>
    <dsp:sp modelId="{E7BFF86E-D6E5-47AE-B903-504AC6794EBD}">
      <dsp:nvSpPr>
        <dsp:cNvPr id="0" name=""/>
        <dsp:cNvSpPr/>
      </dsp:nvSpPr>
      <dsp:spPr>
        <a:xfrm>
          <a:off x="7510592" y="2174406"/>
          <a:ext cx="2669976" cy="676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Fails to address flawed capital market incentives</a:t>
          </a:r>
        </a:p>
      </dsp:txBody>
      <dsp:txXfrm>
        <a:off x="7530411" y="2194225"/>
        <a:ext cx="2630338" cy="637043"/>
      </dsp:txXfrm>
    </dsp:sp>
    <dsp:sp modelId="{94529EEC-AAB3-4937-95B9-E7E9D48AA69E}">
      <dsp:nvSpPr>
        <dsp:cNvPr id="0" name=""/>
        <dsp:cNvSpPr/>
      </dsp:nvSpPr>
      <dsp:spPr>
        <a:xfrm>
          <a:off x="7510592" y="2955193"/>
          <a:ext cx="2669976" cy="676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Ignores industry-specific strategies</a:t>
          </a:r>
        </a:p>
      </dsp:txBody>
      <dsp:txXfrm>
        <a:off x="7530411" y="2975012"/>
        <a:ext cx="2630338" cy="637043"/>
      </dsp:txXfrm>
    </dsp:sp>
    <dsp:sp modelId="{3858EB12-93A5-4D86-9758-E84BD8BBCDC4}">
      <dsp:nvSpPr>
        <dsp:cNvPr id="0" name=""/>
        <dsp:cNvSpPr/>
      </dsp:nvSpPr>
      <dsp:spPr>
        <a:xfrm>
          <a:off x="7510592" y="3735979"/>
          <a:ext cx="2669976" cy="676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Fails to prevent the PRC from capturing market share</a:t>
          </a:r>
        </a:p>
      </dsp:txBody>
      <dsp:txXfrm>
        <a:off x="7530411" y="3755798"/>
        <a:ext cx="2630338" cy="6370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422223-117C-42DB-9C0F-4D1E719839AB}">
      <dsp:nvSpPr>
        <dsp:cNvPr id="0" name=""/>
        <dsp:cNvSpPr/>
      </dsp:nvSpPr>
      <dsp:spPr>
        <a:xfrm>
          <a:off x="788669" y="0"/>
          <a:ext cx="8938260" cy="46450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C19081-3488-4378-B26B-DF39A5873AE9}">
      <dsp:nvSpPr>
        <dsp:cNvPr id="0" name=""/>
        <dsp:cNvSpPr/>
      </dsp:nvSpPr>
      <dsp:spPr>
        <a:xfrm>
          <a:off x="4621" y="1393507"/>
          <a:ext cx="2020453" cy="18580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Identify priority sectors</a:t>
          </a:r>
        </a:p>
      </dsp:txBody>
      <dsp:txXfrm>
        <a:off x="95322" y="1484208"/>
        <a:ext cx="1839051" cy="1676608"/>
      </dsp:txXfrm>
    </dsp:sp>
    <dsp:sp modelId="{D9B65B84-FC85-4889-870F-49A15C37D086}">
      <dsp:nvSpPr>
        <dsp:cNvPr id="0" name=""/>
        <dsp:cNvSpPr/>
      </dsp:nvSpPr>
      <dsp:spPr>
        <a:xfrm>
          <a:off x="2126097" y="1393507"/>
          <a:ext cx="2020453" cy="18580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Support production, not just invention</a:t>
          </a:r>
        </a:p>
      </dsp:txBody>
      <dsp:txXfrm>
        <a:off x="2216798" y="1484208"/>
        <a:ext cx="1839051" cy="1676608"/>
      </dsp:txXfrm>
    </dsp:sp>
    <dsp:sp modelId="{D404FC6F-D1DE-4CF7-A34A-B9FCCFC29A40}">
      <dsp:nvSpPr>
        <dsp:cNvPr id="0" name=""/>
        <dsp:cNvSpPr/>
      </dsp:nvSpPr>
      <dsp:spPr>
        <a:xfrm>
          <a:off x="4247573" y="1393507"/>
          <a:ext cx="2020453" cy="18580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Restrict unfairly traded Chinese goods</a:t>
          </a:r>
        </a:p>
      </dsp:txBody>
      <dsp:txXfrm>
        <a:off x="4338274" y="1484208"/>
        <a:ext cx="1839051" cy="1676608"/>
      </dsp:txXfrm>
    </dsp:sp>
    <dsp:sp modelId="{32FF6AA3-DED1-4DA8-BC89-ED6104B3C9F2}">
      <dsp:nvSpPr>
        <dsp:cNvPr id="0" name=""/>
        <dsp:cNvSpPr/>
      </dsp:nvSpPr>
      <dsp:spPr>
        <a:xfrm>
          <a:off x="6369049" y="1393507"/>
          <a:ext cx="2020453" cy="18580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Mobilize public and private capital</a:t>
          </a:r>
        </a:p>
      </dsp:txBody>
      <dsp:txXfrm>
        <a:off x="6459750" y="1484208"/>
        <a:ext cx="1839051" cy="1676608"/>
      </dsp:txXfrm>
    </dsp:sp>
    <dsp:sp modelId="{53883FB5-9D74-482C-96B1-714D93793E59}">
      <dsp:nvSpPr>
        <dsp:cNvPr id="0" name=""/>
        <dsp:cNvSpPr/>
      </dsp:nvSpPr>
      <dsp:spPr>
        <a:xfrm>
          <a:off x="8490525" y="1393507"/>
          <a:ext cx="2020453" cy="18580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Prioritize long-term power over short-term efficiency</a:t>
          </a:r>
        </a:p>
      </dsp:txBody>
      <dsp:txXfrm>
        <a:off x="8581226" y="1484208"/>
        <a:ext cx="1839051" cy="1676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9E10B-AA49-4E06-B9BB-0960E4EF9C24}" type="datetimeFigureOut">
              <a:rPr lang="en-US" smtClean="0"/>
              <a:t>12/15/2025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4817D-3ADB-4060-9BFD-FBA11C1892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064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4817D-3ADB-4060-9BFD-FBA11C18928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768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4817D-3ADB-4060-9BFD-FBA11C18928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553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FE3D4-0525-C9BF-6DC3-A480B52AF3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DDAC25-ADC5-840D-9D64-E0074F5AB7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1B2877-A626-E402-5129-212F6CC08A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0B0A43-1E7A-735B-25EC-9F0E3D6544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4817D-3ADB-4060-9BFD-FBA11C18928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538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4817D-3ADB-4060-9BFD-FBA11C18928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195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4817D-3ADB-4060-9BFD-FBA11C18928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999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4817D-3ADB-4060-9BFD-FBA11C18928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533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4817D-3ADB-4060-9BFD-FBA11C18928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167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4817D-3ADB-4060-9BFD-FBA11C18928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191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4817D-3ADB-4060-9BFD-FBA11C18928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877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4817D-3ADB-4060-9BFD-FBA11C18928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81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4817D-3ADB-4060-9BFD-FBA11C18928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70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4817D-3ADB-4060-9BFD-FBA11C18928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4527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4817D-3ADB-4060-9BFD-FBA11C18928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1329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4817D-3ADB-4060-9BFD-FBA11C18928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276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4817D-3ADB-4060-9BFD-FBA11C18928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084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4817D-3ADB-4060-9BFD-FBA11C18928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8664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4817D-3ADB-4060-9BFD-FBA11C18928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14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4817D-3ADB-4060-9BFD-FBA11C1892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83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4817D-3ADB-4060-9BFD-FBA11C18928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411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4817D-3ADB-4060-9BFD-FBA11C18928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964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4817D-3ADB-4060-9BFD-FBA11C18928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628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4817D-3ADB-4060-9BFD-FBA11C18928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040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4817D-3ADB-4060-9BFD-FBA11C18928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28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64817D-3ADB-4060-9BFD-FBA11C18928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601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806C-FF96-DC2C-E320-95D2B3CC2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9AE95-92D9-42D6-03AE-96CBCA43489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 marL="1943100" indent="-341313">
              <a:buFont typeface="Courier New" panose="02070309020205020404" pitchFamily="49" charset="0"/>
              <a:buChar char="o"/>
              <a:defRPr sz="1600"/>
            </a:lvl5pPr>
          </a:lstStyle>
          <a:p>
            <a:pPr lvl="0"/>
            <a:r>
              <a:rPr lang="en-US" dirty="0"/>
              <a:t>Add bulleted text or full-sized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8444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C92A127-9057-EFD1-2280-6FCAFA10C954}"/>
              </a:ext>
            </a:extLst>
          </p:cNvPr>
          <p:cNvSpPr/>
          <p:nvPr userDrawn="1"/>
        </p:nvSpPr>
        <p:spPr>
          <a:xfrm>
            <a:off x="0" y="5449824"/>
            <a:ext cx="12192000" cy="1408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454D1-355E-D093-C639-57F15AEFA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832104"/>
            <a:ext cx="9144000" cy="1408176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2A9169-F7C7-F9D4-84DE-A857D8339B3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560320"/>
            <a:ext cx="9144000" cy="2057401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en-US" dirty="0"/>
              <a:t>Subtitle</a:t>
            </a:r>
          </a:p>
          <a:p>
            <a:pPr algn="ctr"/>
            <a:r>
              <a:rPr lang="en-US" dirty="0"/>
              <a:t>Etc.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70C906-1718-2C10-A509-5DEAE0660681}"/>
              </a:ext>
            </a:extLst>
          </p:cNvPr>
          <p:cNvSpPr/>
          <p:nvPr userDrawn="1"/>
        </p:nvSpPr>
        <p:spPr>
          <a:xfrm>
            <a:off x="9715501" y="5852214"/>
            <a:ext cx="1895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1C5A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@ITIFdc </a:t>
            </a:r>
            <a:endParaRPr lang="en-US" sz="36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F33141-66F7-B0AF-7B13-B4B8BB3E0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4" y="5775333"/>
            <a:ext cx="4114800" cy="86164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C79DEB-CC10-79FE-F08C-A8A3A2FF0120}"/>
              </a:ext>
            </a:extLst>
          </p:cNvPr>
          <p:cNvCxnSpPr/>
          <p:nvPr userDrawn="1"/>
        </p:nvCxnSpPr>
        <p:spPr>
          <a:xfrm>
            <a:off x="0" y="5449824"/>
            <a:ext cx="12192000" cy="0"/>
          </a:xfrm>
          <a:prstGeom prst="line">
            <a:avLst/>
          </a:prstGeom>
          <a:ln w="6032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785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806C-FF96-DC2C-E320-95D2B3CC2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9AE95-92D9-42D6-03AE-96CBCA43489E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517525" indent="-517525">
              <a:buFont typeface="+mj-lt"/>
              <a:buAutoNum type="arabicPeriod"/>
              <a:defRPr sz="2800"/>
            </a:lvl1pPr>
            <a:lvl2pPr marL="1027113" indent="-509588">
              <a:buFont typeface="+mj-lt"/>
              <a:buAutoNum type="alphaUcPeriod"/>
              <a:defRPr sz="2400"/>
            </a:lvl2pPr>
            <a:lvl3pPr marL="1371600" indent="-344488">
              <a:buFont typeface="+mj-lt"/>
              <a:buAutoNum type="romanLcPeriod"/>
              <a:defRPr sz="2000"/>
            </a:lvl3pPr>
            <a:lvl4pPr marL="1716088" indent="-339725">
              <a:buFont typeface="+mj-lt"/>
              <a:buAutoNum type="alphaLcPeriod"/>
              <a:defRPr sz="1800"/>
            </a:lvl4pPr>
            <a:lvl5pPr marL="2055813" indent="-339725">
              <a:buFont typeface="Arial" panose="020B0604020202020204" pitchFamily="34" charset="0"/>
              <a:buChar char="‒"/>
              <a:defRPr sz="1600"/>
            </a:lvl5pPr>
          </a:lstStyle>
          <a:p>
            <a:pPr lvl="0"/>
            <a:r>
              <a:rPr lang="en-US" dirty="0"/>
              <a:t>Add numbered text or full-sized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2351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CE309-44B1-A2D1-8A95-A0D424ED03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87871-27E8-746C-3F2D-C560AC6CAFF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536192"/>
            <a:ext cx="5181600" cy="4572000"/>
          </a:xfrm>
        </p:spPr>
        <p:txBody>
          <a:bodyPr/>
          <a:lstStyle>
            <a:lvl1pPr marL="342900" indent="-342900">
              <a:defRPr sz="2800"/>
            </a:lvl1pPr>
            <a:lvl2pPr marL="685800" indent="-342900">
              <a:defRPr sz="2400"/>
            </a:lvl2pPr>
            <a:lvl3pPr marL="1028700" indent="-342900">
              <a:defRPr sz="2000"/>
            </a:lvl3pPr>
            <a:lvl4pPr marL="1371600" indent="-342900">
              <a:defRPr sz="1800"/>
            </a:lvl4pPr>
            <a:lvl5pPr marL="1714500" indent="-3429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Add text or half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CB3B33-9CC1-1646-100D-DDEDD1332F3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536192"/>
            <a:ext cx="5181600" cy="4572000"/>
          </a:xfrm>
        </p:spPr>
        <p:txBody>
          <a:bodyPr/>
          <a:lstStyle>
            <a:lvl1pPr marL="342900" indent="-342900">
              <a:defRPr sz="2800"/>
            </a:lvl1pPr>
            <a:lvl2pPr marL="685800" indent="-342900">
              <a:defRPr sz="2400"/>
            </a:lvl2pPr>
            <a:lvl3pPr marL="1028700" indent="-342900">
              <a:defRPr sz="2000"/>
            </a:lvl3pPr>
            <a:lvl4pPr marL="1371600" indent="-342900">
              <a:defRPr sz="1800"/>
            </a:lvl4pPr>
            <a:lvl5pPr marL="1714500" indent="-3429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Add text or half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725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D20ED-E597-3FE1-664E-7BB5FEC2F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73751-C4EC-833A-9EF3-2F13354D069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371600"/>
            <a:ext cx="5157787" cy="699961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80BFB7-2FC8-576D-F091-CF8621F06C8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163636"/>
            <a:ext cx="5157787" cy="4010587"/>
          </a:xfrm>
        </p:spPr>
        <p:txBody>
          <a:bodyPr/>
          <a:lstStyle>
            <a:lvl1pPr marL="342900" indent="-342900">
              <a:defRPr sz="2800"/>
            </a:lvl1pPr>
            <a:lvl2pPr marL="800100" indent="-342900">
              <a:defRPr sz="2400"/>
            </a:lvl2pPr>
            <a:lvl3pPr marL="1143000" indent="-342900">
              <a:defRPr sz="2000"/>
            </a:lvl3pPr>
            <a:lvl4pPr marL="1485900" indent="-342900">
              <a:defRPr sz="1800"/>
            </a:lvl4pPr>
            <a:lvl5pPr marL="1828800" indent="-342900">
              <a:defRPr/>
            </a:lvl5pPr>
          </a:lstStyle>
          <a:p>
            <a:pPr lvl="0"/>
            <a:r>
              <a:rPr lang="en-US" dirty="0"/>
              <a:t>Add text or half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D19207-C23A-DF61-AE65-38D3532A3F6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371600"/>
            <a:ext cx="5183188" cy="699961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C97D5A4-8AA5-41E2-2738-AF8148F4E7F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72200" y="2163635"/>
            <a:ext cx="5180012" cy="4010587"/>
          </a:xfrm>
        </p:spPr>
        <p:txBody>
          <a:bodyPr/>
          <a:lstStyle>
            <a:lvl1pPr marL="342900" indent="-342900">
              <a:defRPr sz="2800"/>
            </a:lvl1pPr>
            <a:lvl2pPr marL="685800" indent="-342900">
              <a:defRPr sz="2400"/>
            </a:lvl2pPr>
            <a:lvl3pPr marL="1028700" indent="-342900">
              <a:defRPr sz="2000"/>
            </a:lvl3pPr>
            <a:lvl4pPr marL="1371600" indent="-342900">
              <a:defRPr sz="1800"/>
            </a:lvl4pPr>
            <a:lvl5pPr marL="1714500" indent="-342900">
              <a:defRPr/>
            </a:lvl5pPr>
          </a:lstStyle>
          <a:p>
            <a:pPr lvl="0"/>
            <a:r>
              <a:rPr lang="en-US" dirty="0"/>
              <a:t>Add text or half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061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62A32C-75E5-E6C7-D699-13C49C1681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88825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911643-2B1A-DE7B-1EE7-FBE41C61FA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" y="534457"/>
            <a:ext cx="12188952" cy="1046693"/>
          </a:xfrm>
          <a:solidFill>
            <a:schemeClr val="tx2">
              <a:alpha val="40000"/>
            </a:schemeClr>
          </a:solidFill>
        </p:spPr>
        <p:txBody>
          <a:bodyPr lIns="914400" rIns="914400" bIns="2286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11882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Text, Full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E44D92E-C68F-F463-99D5-0D51263090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BC3B3D-256D-302C-CABF-C42A5280D4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3436" y="916641"/>
            <a:ext cx="4800600" cy="5029200"/>
          </a:xfrm>
        </p:spPr>
        <p:txBody>
          <a:bodyPr/>
          <a:lstStyle>
            <a:lvl1pPr marL="342900" indent="-342900">
              <a:defRPr sz="2800"/>
            </a:lvl1pPr>
            <a:lvl2pPr marL="800100" indent="-342900">
              <a:defRPr sz="2400"/>
            </a:lvl2pPr>
            <a:lvl3pPr marL="1143000" indent="-342900">
              <a:defRPr sz="2000"/>
            </a:lvl3pPr>
            <a:lvl4pPr marL="1485900" indent="-342900">
              <a:defRPr sz="1800"/>
            </a:lvl4pPr>
            <a:lvl5pPr marL="1828800" indent="-342900"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1364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 Text, Full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9B49774-6233-B3D1-908D-BE794A8393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56925" y="914400"/>
            <a:ext cx="4800600" cy="5029200"/>
          </a:xfrm>
        </p:spPr>
        <p:txBody>
          <a:bodyPr/>
          <a:lstStyle>
            <a:lvl1pPr marL="342900" indent="-342900">
              <a:defRPr sz="2800"/>
            </a:lvl1pPr>
            <a:lvl2pPr marL="685800" indent="-342900">
              <a:defRPr sz="2400"/>
            </a:lvl2pPr>
            <a:lvl3pPr marL="1028700" indent="-342900">
              <a:defRPr sz="2000"/>
            </a:lvl3pPr>
            <a:lvl4pPr marL="1371600" indent="-342900">
              <a:defRPr sz="1800"/>
            </a:lvl4pPr>
            <a:lvl5pPr marL="1714500" indent="-342900">
              <a:defRPr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893D6F4-404B-134E-A6AB-9E5712ECFF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0262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11643-2B1A-DE7B-1EE7-FBE41C61FA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13811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C92A127-9057-EFD1-2280-6FCAFA10C954}"/>
              </a:ext>
            </a:extLst>
          </p:cNvPr>
          <p:cNvSpPr/>
          <p:nvPr userDrawn="1"/>
        </p:nvSpPr>
        <p:spPr>
          <a:xfrm>
            <a:off x="0" y="5449824"/>
            <a:ext cx="12192000" cy="1408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454D1-355E-D093-C639-57F15AEFAD3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931125"/>
            <a:ext cx="9144000" cy="1408176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2A9169-F7C7-F9D4-84DE-A857D8339B3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560320"/>
            <a:ext cx="9144000" cy="1408176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en-US" dirty="0"/>
              <a:t>Speaker Name</a:t>
            </a:r>
          </a:p>
          <a:p>
            <a:pPr algn="ctr"/>
            <a:r>
              <a:rPr lang="en-US" dirty="0"/>
              <a:t>Speaker Title</a:t>
            </a:r>
          </a:p>
          <a:p>
            <a:pPr algn="ctr"/>
            <a:r>
              <a:rPr lang="en-US" dirty="0"/>
              <a:t>@SpeakerHandle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70C906-1718-2C10-A509-5DEAE0660681}"/>
              </a:ext>
            </a:extLst>
          </p:cNvPr>
          <p:cNvSpPr/>
          <p:nvPr userDrawn="1"/>
        </p:nvSpPr>
        <p:spPr>
          <a:xfrm>
            <a:off x="9715501" y="5852214"/>
            <a:ext cx="18954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1C5A7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@ITIFdc </a:t>
            </a:r>
            <a:endParaRPr lang="en-US" sz="36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F33141-66F7-B0AF-7B13-B4B8BB3E0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4" y="5775333"/>
            <a:ext cx="4114800" cy="861648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9C79DEB-CC10-79FE-F08C-A8A3A2FF0120}"/>
              </a:ext>
            </a:extLst>
          </p:cNvPr>
          <p:cNvCxnSpPr>
            <a:cxnSpLocks/>
          </p:cNvCxnSpPr>
          <p:nvPr userDrawn="1"/>
        </p:nvCxnSpPr>
        <p:spPr>
          <a:xfrm>
            <a:off x="0" y="5449824"/>
            <a:ext cx="12192000" cy="0"/>
          </a:xfrm>
          <a:prstGeom prst="line">
            <a:avLst/>
          </a:prstGeom>
          <a:ln w="60325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E457B7-EE93-8B3C-FBD7-058F59B5E6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4189515"/>
            <a:ext cx="9144000" cy="52137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5"/>
                </a:solidFill>
              </a:defRPr>
            </a:lvl1pPr>
            <a:lvl2pPr marL="457200" indent="0">
              <a:buNone/>
              <a:defRPr>
                <a:solidFill>
                  <a:schemeClr val="accent2"/>
                </a:solidFill>
              </a:defRPr>
            </a:lvl2pPr>
            <a:lvl3pPr marL="914400" indent="0">
              <a:buNone/>
              <a:defRPr>
                <a:solidFill>
                  <a:schemeClr val="accent2"/>
                </a:solidFill>
              </a:defRPr>
            </a:lvl3pPr>
            <a:lvl4pPr marL="1254125" indent="0">
              <a:buNone/>
              <a:defRPr>
                <a:solidFill>
                  <a:schemeClr val="accent2"/>
                </a:solidFill>
              </a:defRPr>
            </a:lvl4pPr>
            <a:lvl5pPr marL="1601788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Month DD, </a:t>
            </a:r>
            <a:r>
              <a:rPr lang="en-US" dirty="0" err="1"/>
              <a:t>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57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6275B8-46C7-9662-F969-0317A9B25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4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Add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8F11A-8068-4F22-465E-C01C9005C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81327"/>
            <a:ext cx="10515600" cy="4644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Add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0FECA9-55F3-6711-916B-A2309477D997}"/>
              </a:ext>
            </a:extLst>
          </p:cNvPr>
          <p:cNvCxnSpPr/>
          <p:nvPr userDrawn="1"/>
        </p:nvCxnSpPr>
        <p:spPr>
          <a:xfrm>
            <a:off x="841375" y="1338791"/>
            <a:ext cx="10515600" cy="0"/>
          </a:xfrm>
          <a:prstGeom prst="line">
            <a:avLst/>
          </a:prstGeom>
          <a:ln w="15875">
            <a:solidFill>
              <a:srgbClr val="1C5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52" r:id="rId3"/>
    <p:sldLayoutId id="2147483653" r:id="rId4"/>
    <p:sldLayoutId id="2147483661" r:id="rId5"/>
    <p:sldLayoutId id="2147483662" r:id="rId6"/>
    <p:sldLayoutId id="2147483663" r:id="rId7"/>
    <p:sldLayoutId id="2147483654" r:id="rId8"/>
    <p:sldLayoutId id="2147483649" r:id="rId9"/>
    <p:sldLayoutId id="214748366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Wingdings" panose="05000000000000000000" pitchFamily="2" charset="2"/>
        <a:buChar char="§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−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252538" indent="-3381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1788" indent="-347663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941513" indent="-339725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C2FCB-17A5-A231-6BC3-6D8377788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Marshaling National Power </a:t>
            </a:r>
            <a:r>
              <a:rPr lang="en-US"/>
              <a:t>Industries </a:t>
            </a:r>
            <a:br>
              <a:rPr lang="en-US"/>
            </a:br>
            <a:r>
              <a:rPr lang="en-US"/>
              <a:t>to </a:t>
            </a:r>
            <a:r>
              <a:rPr lang="en-US" dirty="0"/>
              <a:t>Preserve America’s Strength and Thwart China’s Campaign for Global Dominance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93A57B-54E9-7657-8235-BB772B745E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Robert D. Atkinson</a:t>
            </a:r>
          </a:p>
          <a:p>
            <a:r>
              <a:rPr lang="en-US" dirty="0"/>
              <a:t>President, ITIF</a:t>
            </a:r>
          </a:p>
          <a:p>
            <a:r>
              <a:rPr lang="en-US" dirty="0"/>
              <a:t>@RobAtkinsonITIF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8BE4C4-7ACD-C24D-4AFA-5CF3682759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December 15, 2025</a:t>
            </a:r>
          </a:p>
        </p:txBody>
      </p:sp>
    </p:spTree>
    <p:extLst>
      <p:ext uri="{BB962C8B-B14F-4D97-AF65-F5344CB8AC3E}">
        <p14:creationId xmlns:p14="http://schemas.microsoft.com/office/powerpoint/2010/main" val="3185611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044F52A-BC1A-3D4F-BAC0-E3AE523C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an Industrial Commons</a:t>
            </a:r>
          </a:p>
        </p:txBody>
      </p:sp>
      <p:pic>
        <p:nvPicPr>
          <p:cNvPr id="8" name="Content Placeholder 7" descr="Components of an industrial commons">
            <a:extLst>
              <a:ext uri="{FF2B5EF4-FFF2-40B4-BE49-F238E27FC236}">
                <a16:creationId xmlns:a16="http://schemas.microsoft.com/office/drawing/2014/main" id="{5AE5212F-0B6F-CF14-0CE6-59651D0D96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1123" y="1481138"/>
            <a:ext cx="8909754" cy="5011737"/>
          </a:xfrm>
        </p:spPr>
      </p:pic>
    </p:spTree>
    <p:extLst>
      <p:ext uri="{BB962C8B-B14F-4D97-AF65-F5344CB8AC3E}">
        <p14:creationId xmlns:p14="http://schemas.microsoft.com/office/powerpoint/2010/main" val="2812986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7AA10-1991-056B-4BC9-2B939075B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Power Scale</a:t>
            </a:r>
          </a:p>
        </p:txBody>
      </p:sp>
      <p:pic>
        <p:nvPicPr>
          <p:cNvPr id="7" name="Content Placeholder 6" descr="National Power Industry Scale">
            <a:extLst>
              <a:ext uri="{FF2B5EF4-FFF2-40B4-BE49-F238E27FC236}">
                <a16:creationId xmlns:a16="http://schemas.microsoft.com/office/drawing/2014/main" id="{16610136-F94E-CD69-0131-836B308D8E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1531239"/>
            <a:ext cx="10461874" cy="4961636"/>
          </a:xfrm>
        </p:spPr>
      </p:pic>
    </p:spTree>
    <p:extLst>
      <p:ext uri="{BB962C8B-B14F-4D97-AF65-F5344CB8AC3E}">
        <p14:creationId xmlns:p14="http://schemas.microsoft.com/office/powerpoint/2010/main" val="1130954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9A7BE2-B45B-F65D-385F-746450B1E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6B776-8A18-2CF0-F27B-822AC7EAE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Once an Industry or Firm Is Lost, It’s Gone for Good</a:t>
            </a:r>
          </a:p>
        </p:txBody>
      </p:sp>
      <p:pic>
        <p:nvPicPr>
          <p:cNvPr id="1026" name="Picture 2" descr="Lucent - Crunchbase Company Profile ...">
            <a:extLst>
              <a:ext uri="{FF2B5EF4-FFF2-40B4-BE49-F238E27FC236}">
                <a16:creationId xmlns:a16="http://schemas.microsoft.com/office/drawing/2014/main" id="{36B986DE-3235-F350-D6C3-5A1CA799B2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283" y="1624507"/>
            <a:ext cx="2647950" cy="208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E Appliances, a Haier company | LinkedIn">
            <a:extLst>
              <a:ext uri="{FF2B5EF4-FFF2-40B4-BE49-F238E27FC236}">
                <a16:creationId xmlns:a16="http://schemas.microsoft.com/office/drawing/2014/main" id="{EDFBC3E4-F349-91CE-EA8D-1A72D8A1FB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" t="15195" r="4517" b="12861"/>
          <a:stretch>
            <a:fillRect/>
          </a:stretch>
        </p:blipFill>
        <p:spPr bwMode="auto">
          <a:xfrm>
            <a:off x="8150771" y="1802282"/>
            <a:ext cx="2656651" cy="209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Zenith Electronics Logo and symbol ...">
            <a:extLst>
              <a:ext uri="{FF2B5EF4-FFF2-40B4-BE49-F238E27FC236}">
                <a16:creationId xmlns:a16="http://schemas.microsoft.com/office/drawing/2014/main" id="{6BF32366-604E-78D1-A9DD-48F90A028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977" y="4476751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unPower Bankruptcy">
            <a:extLst>
              <a:ext uri="{FF2B5EF4-FFF2-40B4-BE49-F238E27FC236}">
                <a16:creationId xmlns:a16="http://schemas.microsoft.com/office/drawing/2014/main" id="{6737EB79-6466-75A2-6C86-0E069004C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233" y="4230040"/>
            <a:ext cx="17335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incinnati Milacron | Mizen Automation">
            <a:extLst>
              <a:ext uri="{FF2B5EF4-FFF2-40B4-BE49-F238E27FC236}">
                <a16:creationId xmlns:a16="http://schemas.microsoft.com/office/drawing/2014/main" id="{74B504AB-D418-DE4A-5805-647855486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4230040"/>
            <a:ext cx="26479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OTOROLA: Revisiting an Iconic Brand">
            <a:extLst>
              <a:ext uri="{FF2B5EF4-FFF2-40B4-BE49-F238E27FC236}">
                <a16:creationId xmlns:a16="http://schemas.microsoft.com/office/drawing/2014/main" id="{E269E289-38E1-EA73-F665-9F2958196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977" y="1802282"/>
            <a:ext cx="3143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036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737DC-194C-CA4F-36C3-6D56613EB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Downstream Impact of Losing Market Share</a:t>
            </a:r>
          </a:p>
        </p:txBody>
      </p:sp>
      <p:pic>
        <p:nvPicPr>
          <p:cNvPr id="5" name="Content Placeholder 4" descr="Downward cumulative causation">
            <a:extLst>
              <a:ext uri="{FF2B5EF4-FFF2-40B4-BE49-F238E27FC236}">
                <a16:creationId xmlns:a16="http://schemas.microsoft.com/office/drawing/2014/main" id="{E9E75869-6468-C3E4-F180-012DD35E9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88667" y="1613471"/>
            <a:ext cx="9414666" cy="4879404"/>
          </a:xfrm>
        </p:spPr>
      </p:pic>
    </p:spTree>
    <p:extLst>
      <p:ext uri="{BB962C8B-B14F-4D97-AF65-F5344CB8AC3E}">
        <p14:creationId xmlns:p14="http://schemas.microsoft.com/office/powerpoint/2010/main" val="2173135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CB809-7450-DFD7-1831-5AD0ECC57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Barriers to Reentry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718C5-7968-556B-A6F6-CA055D016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Technological and knowledge barriers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Capital and investment requirements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Market structure and competitive dynamics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Regulatory and compliance hurdles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Human capital and organizational capabilities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Supply chain and ecosystem dependencies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Political economy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Strategic timing and windows of opportunity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Downward cumulative causation</a:t>
            </a:r>
          </a:p>
        </p:txBody>
      </p:sp>
      <p:sp>
        <p:nvSpPr>
          <p:cNvPr id="7" name="&quot;Not Allowed&quot; Symbol 6">
            <a:extLst>
              <a:ext uri="{FF2B5EF4-FFF2-40B4-BE49-F238E27FC236}">
                <a16:creationId xmlns:a16="http://schemas.microsoft.com/office/drawing/2014/main" id="{4AA2E426-209A-5126-6596-651E6F24FBCE}"/>
              </a:ext>
            </a:extLst>
          </p:cNvPr>
          <p:cNvSpPr/>
          <p:nvPr/>
        </p:nvSpPr>
        <p:spPr>
          <a:xfrm>
            <a:off x="8814816" y="1591686"/>
            <a:ext cx="2538984" cy="2538984"/>
          </a:xfrm>
          <a:prstGeom prst="noSmoking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66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B0608-02D7-5F50-F2B7-B0C6A285B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9771F-4208-B9EB-384B-67FE71EB1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3BA8A-38D6-4F52-DCAB-37E362F67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r>
              <a:rPr lang="en-US" dirty="0"/>
              <a:t>China’s declaration of industrial war</a:t>
            </a:r>
          </a:p>
          <a:p>
            <a:r>
              <a:rPr lang="en-US" dirty="0"/>
              <a:t>The nature and importance of national power industries</a:t>
            </a:r>
          </a:p>
          <a:p>
            <a:r>
              <a:rPr lang="en-US" dirty="0">
                <a:solidFill>
                  <a:schemeClr val="accent4"/>
                </a:solidFill>
              </a:rPr>
              <a:t>America’s strategic options</a:t>
            </a:r>
          </a:p>
          <a:p>
            <a:r>
              <a:rPr lang="en-US" dirty="0"/>
              <a:t>Toward a national power industry strategy</a:t>
            </a:r>
          </a:p>
        </p:txBody>
      </p:sp>
    </p:spTree>
    <p:extLst>
      <p:ext uri="{BB962C8B-B14F-4D97-AF65-F5344CB8AC3E}">
        <p14:creationId xmlns:p14="http://schemas.microsoft.com/office/powerpoint/2010/main" val="1018944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3840E-596B-DCC9-1CD2-DC25B58E7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U.S. Policy Is Failing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70814-990C-44EA-15CF-E5926AB897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36192"/>
            <a:ext cx="633984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Ideological fallacies:</a:t>
            </a:r>
          </a:p>
          <a:p>
            <a:r>
              <a:rPr lang="en-US" dirty="0"/>
              <a:t>All industries are created equal</a:t>
            </a:r>
          </a:p>
          <a:p>
            <a:r>
              <a:rPr lang="en-US" dirty="0"/>
              <a:t>Trade is always win-win</a:t>
            </a:r>
          </a:p>
          <a:p>
            <a:r>
              <a:rPr lang="en-US" dirty="0"/>
              <a:t>Markets preserve strategic capacity</a:t>
            </a:r>
          </a:p>
          <a:p>
            <a:r>
              <a:rPr lang="en-US" dirty="0"/>
              <a:t>U.S. innovation &gt; China</a:t>
            </a:r>
          </a:p>
          <a:p>
            <a:r>
              <a:rPr lang="en-US" dirty="0"/>
              <a:t>China = “normal” competitor</a:t>
            </a:r>
          </a:p>
        </p:txBody>
      </p:sp>
      <p:pic>
        <p:nvPicPr>
          <p:cNvPr id="6" name="Content Placeholder 5" descr="A statue of a person sitting on a rock&#10;&#10;AI-generated content may be incorrect.">
            <a:extLst>
              <a:ext uri="{FF2B5EF4-FFF2-40B4-BE49-F238E27FC236}">
                <a16:creationId xmlns:a16="http://schemas.microsoft.com/office/drawing/2014/main" id="{FE1B4A37-F9B2-459B-E3EE-2D195E5A86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7439" y="1536700"/>
            <a:ext cx="3748381" cy="4572000"/>
          </a:xfrm>
        </p:spPr>
      </p:pic>
    </p:spTree>
    <p:extLst>
      <p:ext uri="{BB962C8B-B14F-4D97-AF65-F5344CB8AC3E}">
        <p14:creationId xmlns:p14="http://schemas.microsoft.com/office/powerpoint/2010/main" val="572566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67BA5B2-D9E9-C6CE-4F96-184C619CC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Flawed Strategic Foreign Policy Camps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7C0B9E5-C6DE-7AEF-A75B-A92B01615E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170747"/>
              </p:ext>
            </p:extLst>
          </p:nvPr>
        </p:nvGraphicFramePr>
        <p:xfrm>
          <a:off x="838200" y="1481138"/>
          <a:ext cx="10515600" cy="464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86762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A3776-BFB2-2723-01DE-F4359BDB3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Flawed Strategic Economic Frameworks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0BB9192-2084-3321-9ACC-C2714CD92B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4633971"/>
              </p:ext>
            </p:extLst>
          </p:nvPr>
        </p:nvGraphicFramePr>
        <p:xfrm>
          <a:off x="838200" y="1481138"/>
          <a:ext cx="10515600" cy="464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057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47750-88B5-5D7C-97B4-DCCFF353E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Strategy Is the Right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84B39-FA40-72CA-1774-C5A9FDBCEC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Views competition as a win-lose proposition</a:t>
            </a:r>
          </a:p>
          <a:p>
            <a:r>
              <a:rPr lang="en-US" dirty="0"/>
              <a:t>Accounts for barriers to entry</a:t>
            </a:r>
          </a:p>
          <a:p>
            <a:r>
              <a:rPr lang="en-US" dirty="0"/>
              <a:t>Focuses on chokepoints, scale economies, and learning curves</a:t>
            </a:r>
          </a:p>
          <a:p>
            <a:r>
              <a:rPr lang="en-US" dirty="0"/>
              <a:t>Addresses long-term positioning, not just short-term efficiency</a:t>
            </a:r>
          </a:p>
        </p:txBody>
      </p:sp>
      <p:pic>
        <p:nvPicPr>
          <p:cNvPr id="6" name="Content Placeholder 5" descr="Business strategy">
            <a:extLst>
              <a:ext uri="{FF2B5EF4-FFF2-40B4-BE49-F238E27FC236}">
                <a16:creationId xmlns:a16="http://schemas.microsoft.com/office/drawing/2014/main" id="{C75C7959-0F7F-9AC2-DFD6-3E32E176CC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71750" y="1710535"/>
            <a:ext cx="4682050" cy="3436930"/>
          </a:xfrm>
        </p:spPr>
      </p:pic>
    </p:spTree>
    <p:extLst>
      <p:ext uri="{BB962C8B-B14F-4D97-AF65-F5344CB8AC3E}">
        <p14:creationId xmlns:p14="http://schemas.microsoft.com/office/powerpoint/2010/main" val="3410018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23388-1CE6-30FB-8BD7-C411FF6CF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BB146-E213-871C-7121-1ED2D1FA5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Overview</a:t>
            </a:r>
          </a:p>
          <a:p>
            <a:r>
              <a:rPr lang="en-US" dirty="0"/>
              <a:t>China’s declaration of industrial war</a:t>
            </a:r>
          </a:p>
          <a:p>
            <a:r>
              <a:rPr lang="en-US" dirty="0"/>
              <a:t>The nature and importance of national power industries</a:t>
            </a:r>
          </a:p>
          <a:p>
            <a:r>
              <a:rPr lang="en-US" dirty="0"/>
              <a:t>America’s strategic options</a:t>
            </a:r>
          </a:p>
          <a:p>
            <a:r>
              <a:rPr lang="en-US" dirty="0"/>
              <a:t>Toward a national power industry strategy</a:t>
            </a:r>
          </a:p>
        </p:txBody>
      </p:sp>
    </p:spTree>
    <p:extLst>
      <p:ext uri="{BB962C8B-B14F-4D97-AF65-F5344CB8AC3E}">
        <p14:creationId xmlns:p14="http://schemas.microsoft.com/office/powerpoint/2010/main" val="3997413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A6C16-A1C8-74B3-23C1-4E1BC2056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Policymakers Must Recognize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37AD9-AF92-0015-D716-E59566230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36192"/>
            <a:ext cx="5811982" cy="4572000"/>
          </a:xfrm>
        </p:spPr>
        <p:txBody>
          <a:bodyPr/>
          <a:lstStyle/>
          <a:p>
            <a:r>
              <a:rPr lang="en-US" dirty="0"/>
              <a:t>Some industries matter more than others</a:t>
            </a:r>
          </a:p>
          <a:p>
            <a:r>
              <a:rPr lang="en-US" dirty="0"/>
              <a:t>Production matters, not just R&amp;D</a:t>
            </a:r>
          </a:p>
          <a:p>
            <a:r>
              <a:rPr lang="en-US" dirty="0"/>
              <a:t>Market forces alone will not protect strategic capacity</a:t>
            </a:r>
          </a:p>
          <a:p>
            <a:r>
              <a:rPr lang="en-US" dirty="0"/>
              <a:t>Government must strategically shape industrial structure</a:t>
            </a:r>
          </a:p>
        </p:txBody>
      </p:sp>
      <p:sp>
        <p:nvSpPr>
          <p:cNvPr id="9" name="Arrow: U-Turn 8">
            <a:extLst>
              <a:ext uri="{FF2B5EF4-FFF2-40B4-BE49-F238E27FC236}">
                <a16:creationId xmlns:a16="http://schemas.microsoft.com/office/drawing/2014/main" id="{B35184A7-6D83-3859-2DCF-6FA9492C0F90}"/>
              </a:ext>
            </a:extLst>
          </p:cNvPr>
          <p:cNvSpPr/>
          <p:nvPr/>
        </p:nvSpPr>
        <p:spPr>
          <a:xfrm>
            <a:off x="7493331" y="1723676"/>
            <a:ext cx="3456609" cy="3410647"/>
          </a:xfrm>
          <a:prstGeom prst="utur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800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885152-4DAA-7013-92C6-CF0C60E15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80EFE-886A-6A97-DA37-CE60449C9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BED81-90A2-967C-3F59-0800CC1C9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r>
              <a:rPr lang="en-US" dirty="0"/>
              <a:t>China’s declaration of industrial war</a:t>
            </a:r>
          </a:p>
          <a:p>
            <a:r>
              <a:rPr lang="en-US" dirty="0"/>
              <a:t>The nature and importance of national power industries</a:t>
            </a:r>
          </a:p>
          <a:p>
            <a:r>
              <a:rPr lang="en-US" dirty="0"/>
              <a:t>America’s strategic options</a:t>
            </a:r>
          </a:p>
          <a:p>
            <a:r>
              <a:rPr lang="en-US" dirty="0">
                <a:solidFill>
                  <a:schemeClr val="accent4"/>
                </a:solidFill>
              </a:rPr>
              <a:t>Toward a national power industry strategy</a:t>
            </a:r>
          </a:p>
        </p:txBody>
      </p:sp>
    </p:spTree>
    <p:extLst>
      <p:ext uri="{BB962C8B-B14F-4D97-AF65-F5344CB8AC3E}">
        <p14:creationId xmlns:p14="http://schemas.microsoft.com/office/powerpoint/2010/main" val="1247431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28CE4-ADF5-935F-00EC-613A54BB4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Power Industry Strategy in Practice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4803A41-27BC-1DD1-19B1-30C5191AB4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0476314"/>
              </p:ext>
            </p:extLst>
          </p:nvPr>
        </p:nvGraphicFramePr>
        <p:xfrm>
          <a:off x="838200" y="1481138"/>
          <a:ext cx="10515600" cy="464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9649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sts of action vs. inaction">
            <a:extLst>
              <a:ext uri="{FF2B5EF4-FFF2-40B4-BE49-F238E27FC236}">
                <a16:creationId xmlns:a16="http://schemas.microsoft.com/office/drawing/2014/main" id="{C54A1386-C9C4-0A84-FE6D-28B5F1D069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66970" y="4227143"/>
            <a:ext cx="7474387" cy="26308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817649-B007-ECC2-0A1A-0B0A7E719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Cost Calculation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F8C25-512F-DDCF-9FE5-6F6CC7BB1D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0976" y="1548427"/>
            <a:ext cx="4398818" cy="2761843"/>
          </a:xfrm>
        </p:spPr>
        <p:txBody>
          <a:bodyPr>
            <a:normAutofit fontScale="92500"/>
          </a:bodyPr>
          <a:lstStyle/>
          <a:p>
            <a:r>
              <a:rPr lang="en-US" dirty="0"/>
              <a:t>Higher consumer prices</a:t>
            </a:r>
          </a:p>
          <a:p>
            <a:r>
              <a:rPr lang="en-US" dirty="0"/>
              <a:t>More industrial spending</a:t>
            </a:r>
          </a:p>
          <a:p>
            <a:r>
              <a:rPr lang="en-US" dirty="0"/>
              <a:t>Less capital flow to nonstrategic sectors</a:t>
            </a:r>
          </a:p>
          <a:p>
            <a:r>
              <a:rPr lang="en-US" dirty="0"/>
              <a:t>Stronger state capacity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E7C17-84C0-5E87-8CF4-111BA4E346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06930"/>
            <a:ext cx="5181600" cy="2904348"/>
          </a:xfrm>
        </p:spPr>
        <p:txBody>
          <a:bodyPr>
            <a:normAutofit fontScale="92500"/>
          </a:bodyPr>
          <a:lstStyle/>
          <a:p>
            <a:r>
              <a:rPr lang="en-US" dirty="0"/>
              <a:t>China dominates key industries</a:t>
            </a:r>
          </a:p>
          <a:p>
            <a:r>
              <a:rPr lang="en-US" dirty="0"/>
              <a:t>America becomes dependent</a:t>
            </a:r>
          </a:p>
          <a:p>
            <a:r>
              <a:rPr lang="en-US" dirty="0"/>
              <a:t>Defense costs skyrocket</a:t>
            </a:r>
          </a:p>
          <a:p>
            <a:r>
              <a:rPr lang="en-US" dirty="0"/>
              <a:t>Allies drift or submit</a:t>
            </a:r>
          </a:p>
          <a:p>
            <a:r>
              <a:rPr lang="en-US" dirty="0"/>
              <a:t>Liberal order collapses</a:t>
            </a:r>
          </a:p>
        </p:txBody>
      </p:sp>
    </p:spTree>
    <p:extLst>
      <p:ext uri="{BB962C8B-B14F-4D97-AF65-F5344CB8AC3E}">
        <p14:creationId xmlns:p14="http://schemas.microsoft.com/office/powerpoint/2010/main" val="371618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flag flying in the wind&#10;&#10;AI-generated content may be incorrect.">
            <a:extLst>
              <a:ext uri="{FF2B5EF4-FFF2-40B4-BE49-F238E27FC236}">
                <a16:creationId xmlns:a16="http://schemas.microsoft.com/office/drawing/2014/main" id="{221BB76C-992B-31C9-4DA6-71126D02219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F1BA17-ECEB-846D-8C38-8BC6395E29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Historical precedent:</a:t>
            </a:r>
          </a:p>
          <a:p>
            <a:r>
              <a:rPr lang="en-US" dirty="0"/>
              <a:t>Post-1812 industrialization</a:t>
            </a:r>
          </a:p>
          <a:p>
            <a:r>
              <a:rPr lang="en-US" dirty="0"/>
              <a:t>Post-Civil War manufacturing revolution</a:t>
            </a:r>
          </a:p>
          <a:p>
            <a:r>
              <a:rPr lang="en-US" dirty="0"/>
              <a:t>WWII + Cold War science and defense buildup</a:t>
            </a:r>
          </a:p>
        </p:txBody>
      </p:sp>
    </p:spTree>
    <p:extLst>
      <p:ext uri="{BB962C8B-B14F-4D97-AF65-F5344CB8AC3E}">
        <p14:creationId xmlns:p14="http://schemas.microsoft.com/office/powerpoint/2010/main" val="3012150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21494-A965-5D72-60D5-8B1C7CCC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Charge to Policymakers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C062A-D10D-2E0A-CCD9-945B6CC804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36192"/>
            <a:ext cx="6417623" cy="4572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We must:</a:t>
            </a:r>
          </a:p>
          <a:p>
            <a:r>
              <a:rPr lang="en-US" dirty="0"/>
              <a:t>Abandon outdated dogmas</a:t>
            </a:r>
          </a:p>
          <a:p>
            <a:r>
              <a:rPr lang="en-US" dirty="0"/>
              <a:t>Rebuild strategic industrial capacity</a:t>
            </a:r>
          </a:p>
          <a:p>
            <a:r>
              <a:rPr lang="en-US" dirty="0"/>
              <a:t>Invest at scale</a:t>
            </a:r>
          </a:p>
          <a:p>
            <a:r>
              <a:rPr lang="en-US" dirty="0"/>
              <a:t>Align allies</a:t>
            </a:r>
          </a:p>
          <a:p>
            <a:r>
              <a:rPr lang="en-US" dirty="0"/>
              <a:t>Accept costs of leadership</a:t>
            </a:r>
          </a:p>
          <a:p>
            <a:pPr marL="0" indent="0">
              <a:buNone/>
            </a:pPr>
            <a:r>
              <a:rPr lang="en-US" b="1" dirty="0"/>
              <a:t>Read more at itif.org</a:t>
            </a:r>
          </a:p>
        </p:txBody>
      </p:sp>
      <p:pic>
        <p:nvPicPr>
          <p:cNvPr id="10" name="Content Placeholder 9" descr="Robert D. Atkinson, &quot;Marshaling National Power Industries to Preserve America’s Strength and Thwart China’s Bid for Global Dominance&quot; (ITIF, November 2025), https://itif.org/publications/2025/11/17/marshaling-national-power-industries-to-preserve-us-strength-and-thwart-china/">
            <a:extLst>
              <a:ext uri="{FF2B5EF4-FFF2-40B4-BE49-F238E27FC236}">
                <a16:creationId xmlns:a16="http://schemas.microsoft.com/office/drawing/2014/main" id="{A11ADB6F-E86F-C08F-BE49-764112EFC6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2188" y="1536700"/>
            <a:ext cx="3532909" cy="4572000"/>
          </a:xfrm>
        </p:spPr>
      </p:pic>
    </p:spTree>
    <p:extLst>
      <p:ext uri="{BB962C8B-B14F-4D97-AF65-F5344CB8AC3E}">
        <p14:creationId xmlns:p14="http://schemas.microsoft.com/office/powerpoint/2010/main" val="2854225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B49EE-44BD-7BAE-91D7-540BCB8A56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DC44BC-B815-C2F8-1C8C-86F86FBCE9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Robert D. Atkinson</a:t>
            </a:r>
          </a:p>
          <a:p>
            <a:r>
              <a:rPr lang="en-US" dirty="0"/>
              <a:t>President, ITIF</a:t>
            </a:r>
          </a:p>
          <a:p>
            <a:r>
              <a:rPr lang="en-US" dirty="0"/>
              <a:t>ratkinson@itif.org  |  @RobAtkinsonITIF</a:t>
            </a:r>
          </a:p>
        </p:txBody>
      </p:sp>
    </p:spTree>
    <p:extLst>
      <p:ext uri="{BB962C8B-B14F-4D97-AF65-F5344CB8AC3E}">
        <p14:creationId xmlns:p14="http://schemas.microsoft.com/office/powerpoint/2010/main" val="3218520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9E11A-71C6-C2D6-B431-99BF64612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127CB-39A8-8C8A-3839-B89C5B717D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China is executing a long-term techno-economic campaign to dominate the industries that underpin U.S. national power</a:t>
            </a:r>
          </a:p>
          <a:p>
            <a:r>
              <a:rPr lang="en-US" dirty="0"/>
              <a:t>America can’t rely on legacy economic doctrines or innovation alone</a:t>
            </a:r>
          </a:p>
          <a:p>
            <a:r>
              <a:rPr lang="en-US" dirty="0"/>
              <a:t>Policymakers must adopt a National Power Industry Strategy</a:t>
            </a:r>
          </a:p>
        </p:txBody>
      </p:sp>
      <p:pic>
        <p:nvPicPr>
          <p:cNvPr id="9" name="Content Placeholder 8" descr="ITIF Report: &quot;Marshaling National Power Industries to Preserve America’s Strength and Thwart China’s Campaign for Global Dominance&quot;">
            <a:extLst>
              <a:ext uri="{FF2B5EF4-FFF2-40B4-BE49-F238E27FC236}">
                <a16:creationId xmlns:a16="http://schemas.microsoft.com/office/drawing/2014/main" id="{E8B4FA48-DDF1-F24B-878D-7364F60C43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201" y="1536192"/>
            <a:ext cx="3532909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7152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2C534-A1C4-0B5C-29AF-F6D58B12C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Immutable Logic Chain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1FE248F-A2A8-4CF0-58E8-48B29C4334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481138"/>
          <a:ext cx="10515600" cy="464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992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F26E14-68BF-44D6-8F25-9EEF9DC7C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AD7BB9-E24C-4891-9E6D-2CFF1389D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F250E2-70D7-4ED4-B253-58DCE896CD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50B88B-99B6-4BD1-B3B5-6463BEB7AB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136549-06B8-4C37-8DA9-3F41E5A816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2AB0A0-28E7-4A4B-8D35-9FFA322BF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5967AA-F50E-487E-871F-6A7C43E9E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EA71303-CC6C-47B5-A815-DA9F08217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5F8F52-CFC4-417C-BD60-B108EF992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107ADC8-7015-404B-9ADA-E86FEC97F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D56B5B-524E-499B-B5FD-0E92E73C80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B7D639-6F9B-4428-A343-ADB99CBCD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1775A3-3705-4BF1-B67D-64B3DC301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483E73-0D30-4851-B156-B04FC84C1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5190F-44B9-6343-A2EC-8EED00083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DF2FB-950E-2B18-5776-A1DDDE71E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633E1-EBE6-8B26-81FA-92E897C8D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r>
              <a:rPr lang="en-US" dirty="0">
                <a:solidFill>
                  <a:schemeClr val="accent4"/>
                </a:solidFill>
              </a:rPr>
              <a:t>China’s declaration of industrial war</a:t>
            </a:r>
          </a:p>
          <a:p>
            <a:r>
              <a:rPr lang="en-US" dirty="0"/>
              <a:t>The nature and importance of national power industries</a:t>
            </a:r>
          </a:p>
          <a:p>
            <a:r>
              <a:rPr lang="en-US" dirty="0"/>
              <a:t>America’s strategic options</a:t>
            </a:r>
          </a:p>
          <a:p>
            <a:r>
              <a:rPr lang="en-US" dirty="0"/>
              <a:t>Toward a national power industry strategy</a:t>
            </a:r>
          </a:p>
        </p:txBody>
      </p:sp>
    </p:spTree>
    <p:extLst>
      <p:ext uri="{BB962C8B-B14F-4D97-AF65-F5344CB8AC3E}">
        <p14:creationId xmlns:p14="http://schemas.microsoft.com/office/powerpoint/2010/main" val="463248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Xi Jinping delivers a report to the 20th National Congress of the Communist Party of China (CPC)">
            <a:extLst>
              <a:ext uri="{FF2B5EF4-FFF2-40B4-BE49-F238E27FC236}">
                <a16:creationId xmlns:a16="http://schemas.microsoft.com/office/drawing/2014/main" id="{B0ACECEE-541C-90AF-5183-16C0783D1DD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9EC62-F2DF-7C22-5321-C2D8A80E33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3436" y="1600199"/>
            <a:ext cx="4800600" cy="4345641"/>
          </a:xfrm>
        </p:spPr>
        <p:txBody>
          <a:bodyPr>
            <a:normAutofit fontScale="92500"/>
          </a:bodyPr>
          <a:lstStyle/>
          <a:p>
            <a:r>
              <a:rPr lang="en-US" dirty="0"/>
              <a:t>“Seize the initiative, win </a:t>
            </a:r>
            <a:br>
              <a:rPr lang="en-US" dirty="0"/>
            </a:br>
            <a:r>
              <a:rPr lang="en-US" dirty="0"/>
              <a:t>the competitive edge, and secure our future…”</a:t>
            </a:r>
          </a:p>
          <a:p>
            <a:r>
              <a:rPr lang="en-US" dirty="0"/>
              <a:t>“Technological innovation has become the main battleground of the global playing field, and competition for tech dominance will grow unprecedentedly fierce.”</a:t>
            </a:r>
          </a:p>
          <a:p>
            <a:pPr marL="0" indent="0" algn="r">
              <a:buNone/>
            </a:pPr>
            <a:r>
              <a:rPr lang="en-US" dirty="0"/>
              <a:t>— Xi Jinping</a:t>
            </a:r>
          </a:p>
        </p:txBody>
      </p:sp>
    </p:spTree>
    <p:extLst>
      <p:ext uri="{BB962C8B-B14F-4D97-AF65-F5344CB8AC3E}">
        <p14:creationId xmlns:p14="http://schemas.microsoft.com/office/powerpoint/2010/main" val="3309778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BEDAD-2FAD-676D-7589-3B66B612F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CCP Playbook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BBEFF-95B7-3619-C2B8-E62D5EA3C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36192"/>
            <a:ext cx="5583148" cy="45720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Attract foreign investment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Coerce technology transfer  and steal IP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massive subsidies + protected domestic markets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Push Chinese firms to dominate global markets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Create irreversible dependence</a:t>
            </a:r>
          </a:p>
        </p:txBody>
      </p:sp>
      <p:pic>
        <p:nvPicPr>
          <p:cNvPr id="6" name="Content Placeholder 5" descr="1958 CCP poster exhorting Chinese workers and companies to “surpass Britain in 15 years” in industrial production">
            <a:extLst>
              <a:ext uri="{FF2B5EF4-FFF2-40B4-BE49-F238E27FC236}">
                <a16:creationId xmlns:a16="http://schemas.microsoft.com/office/drawing/2014/main" id="{DDFC48FF-8C31-3427-7C57-5BA89A8925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0390" y="1536700"/>
            <a:ext cx="3145220" cy="4572000"/>
          </a:xfrm>
        </p:spPr>
      </p:pic>
    </p:spTree>
    <p:extLst>
      <p:ext uri="{BB962C8B-B14F-4D97-AF65-F5344CB8AC3E}">
        <p14:creationId xmlns:p14="http://schemas.microsoft.com/office/powerpoint/2010/main" val="3909586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86D08-2D93-77B5-5D32-916900B545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A5878-4B94-8B18-E6C0-2FE5E65DD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5CA95-7FB1-CE87-9CC9-F114ADFC7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r>
              <a:rPr lang="en-US" dirty="0"/>
              <a:t>China’s declaration of industrial war</a:t>
            </a:r>
          </a:p>
          <a:p>
            <a:r>
              <a:rPr lang="en-US" dirty="0">
                <a:solidFill>
                  <a:schemeClr val="accent4"/>
                </a:solidFill>
              </a:rPr>
              <a:t>The nature and importance of national power industries</a:t>
            </a:r>
          </a:p>
          <a:p>
            <a:r>
              <a:rPr lang="en-US" dirty="0"/>
              <a:t>America’s strategic options</a:t>
            </a:r>
          </a:p>
          <a:p>
            <a:r>
              <a:rPr lang="en-US" dirty="0"/>
              <a:t>Toward a national power industry strategy</a:t>
            </a:r>
          </a:p>
        </p:txBody>
      </p:sp>
    </p:spTree>
    <p:extLst>
      <p:ext uri="{BB962C8B-B14F-4D97-AF65-F5344CB8AC3E}">
        <p14:creationId xmlns:p14="http://schemas.microsoft.com/office/powerpoint/2010/main" val="360783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D6B66-17FD-82A0-A08A-60E2408DA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Power Industry Typology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227B2-DBCD-9683-2B92-76AF6734804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Power industries include:</a:t>
            </a:r>
          </a:p>
          <a:p>
            <a:pPr lvl="1"/>
            <a:r>
              <a:rPr lang="en-US" b="1" dirty="0"/>
              <a:t>Defense </a:t>
            </a:r>
            <a:r>
              <a:rPr lang="en-US" dirty="0"/>
              <a:t>production</a:t>
            </a:r>
          </a:p>
          <a:p>
            <a:pPr lvl="1"/>
            <a:r>
              <a:rPr lang="en-US" b="1" dirty="0"/>
              <a:t>Dual-use </a:t>
            </a:r>
            <a:r>
              <a:rPr lang="en-US" dirty="0"/>
              <a:t>technologies with military and commercial applications</a:t>
            </a:r>
          </a:p>
          <a:p>
            <a:pPr lvl="1"/>
            <a:r>
              <a:rPr lang="en-US" b="1" dirty="0"/>
              <a:t>Enabling</a:t>
            </a:r>
            <a:r>
              <a:rPr lang="en-US" dirty="0"/>
              <a:t> technologies that support the industrial commons</a:t>
            </a:r>
          </a:p>
          <a:p>
            <a:r>
              <a:rPr lang="en-US" b="1" dirty="0"/>
              <a:t>22% of all industries</a:t>
            </a:r>
            <a:endParaRPr lang="en-US" dirty="0"/>
          </a:p>
          <a:p>
            <a:r>
              <a:rPr lang="en-US" b="1" dirty="0"/>
              <a:t>Must be the focus of a national power industry strategy</a:t>
            </a:r>
          </a:p>
        </p:txBody>
      </p:sp>
      <p:pic>
        <p:nvPicPr>
          <p:cNvPr id="6" name="Content Placeholder 5" descr="National Power Industry Typology">
            <a:extLst>
              <a:ext uri="{FF2B5EF4-FFF2-40B4-BE49-F238E27FC236}">
                <a16:creationId xmlns:a16="http://schemas.microsoft.com/office/drawing/2014/main" id="{FFF48592-18EB-5D89-B65F-5CBAB46172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415598"/>
            <a:ext cx="6019800" cy="5077278"/>
          </a:xfrm>
        </p:spPr>
      </p:pic>
    </p:spTree>
    <p:extLst>
      <p:ext uri="{BB962C8B-B14F-4D97-AF65-F5344CB8AC3E}">
        <p14:creationId xmlns:p14="http://schemas.microsoft.com/office/powerpoint/2010/main" val="3087868648"/>
      </p:ext>
    </p:extLst>
  </p:cSld>
  <p:clrMapOvr>
    <a:masterClrMapping/>
  </p:clrMapOvr>
</p:sld>
</file>

<file path=ppt/theme/theme1.xml><?xml version="1.0" encoding="utf-8"?>
<a:theme xmlns:a="http://schemas.openxmlformats.org/drawingml/2006/main" name="ITIF Theme">
  <a:themeElements>
    <a:clrScheme name="ITIF Color Palette">
      <a:dk1>
        <a:srgbClr val="404040"/>
      </a:dk1>
      <a:lt1>
        <a:srgbClr val="FFFFFF"/>
      </a:lt1>
      <a:dk2>
        <a:srgbClr val="000000"/>
      </a:dk2>
      <a:lt2>
        <a:srgbClr val="D9D9D9"/>
      </a:lt2>
      <a:accent1>
        <a:srgbClr val="1C5A7C"/>
      </a:accent1>
      <a:accent2>
        <a:srgbClr val="F98D29"/>
      </a:accent2>
      <a:accent3>
        <a:srgbClr val="A6A6A6"/>
      </a:accent3>
      <a:accent4>
        <a:srgbClr val="7C1C2A"/>
      </a:accent4>
      <a:accent5>
        <a:srgbClr val="FFC000"/>
      </a:accent5>
      <a:accent6>
        <a:srgbClr val="1C7C6E"/>
      </a:accent6>
      <a:hlink>
        <a:srgbClr val="7C1C2A"/>
      </a:hlink>
      <a:folHlink>
        <a:srgbClr val="7C1C2A"/>
      </a:folHlink>
    </a:clrScheme>
    <a:fontScheme name="Custom 1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IF Template_PPTs_2025-07-14 Update" id="{9505D56A-86E8-4B1B-82D6-087CF4454D63}" vid="{8AD8DE0E-BF80-4BC4-95A0-1540D46A94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ITIF Template_PPTs_2025-07-14 Update</Template>
  <TotalTime>809</TotalTime>
  <Words>811</Words>
  <Application>Microsoft Office PowerPoint</Application>
  <PresentationFormat>Widescreen</PresentationFormat>
  <Paragraphs>168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Aptos</vt:lpstr>
      <vt:lpstr>Arial</vt:lpstr>
      <vt:lpstr>Arial Narrow</vt:lpstr>
      <vt:lpstr>Courier New</vt:lpstr>
      <vt:lpstr>Wingdings</vt:lpstr>
      <vt:lpstr>ITIF Theme</vt:lpstr>
      <vt:lpstr>Marshaling National Power Industries  to Preserve America’s Strength and Thwart China’s Campaign for Global Dominance</vt:lpstr>
      <vt:lpstr>Contents</vt:lpstr>
      <vt:lpstr>The Big Picture</vt:lpstr>
      <vt:lpstr>Immutable Logic Chain</vt:lpstr>
      <vt:lpstr>Contents</vt:lpstr>
      <vt:lpstr>PowerPoint Presentation</vt:lpstr>
      <vt:lpstr>CCP Playbook</vt:lpstr>
      <vt:lpstr>Contents</vt:lpstr>
      <vt:lpstr>National Power Industry Typology</vt:lpstr>
      <vt:lpstr>Components of an Industrial Commons</vt:lpstr>
      <vt:lpstr>Industrial Power Scale</vt:lpstr>
      <vt:lpstr>Once an Industry or Firm Is Lost, It’s Gone for Good</vt:lpstr>
      <vt:lpstr>Downstream Impact of Losing Market Share</vt:lpstr>
      <vt:lpstr>Major Barriers to Reentry</vt:lpstr>
      <vt:lpstr>Contents</vt:lpstr>
      <vt:lpstr>Why U.S. Policy Is Failing</vt:lpstr>
      <vt:lpstr>Three Flawed Strategic Foreign Policy Camps</vt:lpstr>
      <vt:lpstr>Three Flawed Strategic Economic Frameworks</vt:lpstr>
      <vt:lpstr>Business Strategy Is the Right Framework</vt:lpstr>
      <vt:lpstr>What Policymakers Must Recognize</vt:lpstr>
      <vt:lpstr>Contents</vt:lpstr>
      <vt:lpstr>National Power Industry Strategy in Practice</vt:lpstr>
      <vt:lpstr>Strategic Cost Calculation</vt:lpstr>
      <vt:lpstr>PowerPoint Presentation</vt:lpstr>
      <vt:lpstr>The Charge to Policymakers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Randolph Court;ratkinson@itif.org</dc:creator>
  <cp:lastModifiedBy>Randolph Court</cp:lastModifiedBy>
  <cp:revision>13</cp:revision>
  <dcterms:created xsi:type="dcterms:W3CDTF">2025-11-17T18:00:05Z</dcterms:created>
  <dcterms:modified xsi:type="dcterms:W3CDTF">2025-12-15T14:17:38Z</dcterms:modified>
</cp:coreProperties>
</file>