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1" r:id="rId4"/>
    <p:sldMasterId id="2147483677" r:id="rId5"/>
    <p:sldMasterId id="2147483681" r:id="rId6"/>
    <p:sldMasterId id="2147483683" r:id="rId7"/>
    <p:sldMasterId id="2147483685" r:id="rId8"/>
    <p:sldMasterId id="2147483687" r:id="rId9"/>
    <p:sldMasterId id="2147483694" r:id="rId10"/>
    <p:sldMasterId id="2147483696" r:id="rId11"/>
    <p:sldMasterId id="2147483710" r:id="rId12"/>
  </p:sldMasterIdLst>
  <p:notesMasterIdLst>
    <p:notesMasterId r:id="rId57"/>
  </p:notesMasterIdLst>
  <p:sldIdLst>
    <p:sldId id="257" r:id="rId13"/>
    <p:sldId id="351" r:id="rId14"/>
    <p:sldId id="350" r:id="rId15"/>
    <p:sldId id="352" r:id="rId16"/>
    <p:sldId id="2147480308" r:id="rId17"/>
    <p:sldId id="265" r:id="rId18"/>
    <p:sldId id="260" r:id="rId19"/>
    <p:sldId id="256" r:id="rId20"/>
    <p:sldId id="268" r:id="rId21"/>
    <p:sldId id="269" r:id="rId22"/>
    <p:sldId id="270" r:id="rId23"/>
    <p:sldId id="343" r:id="rId24"/>
    <p:sldId id="271" r:id="rId25"/>
    <p:sldId id="327" r:id="rId26"/>
    <p:sldId id="347" r:id="rId27"/>
    <p:sldId id="348" r:id="rId28"/>
    <p:sldId id="341" r:id="rId29"/>
    <p:sldId id="328" r:id="rId30"/>
    <p:sldId id="344" r:id="rId31"/>
    <p:sldId id="292" r:id="rId32"/>
    <p:sldId id="345" r:id="rId33"/>
    <p:sldId id="346" r:id="rId34"/>
    <p:sldId id="278" r:id="rId35"/>
    <p:sldId id="273" r:id="rId36"/>
    <p:sldId id="340" r:id="rId37"/>
    <p:sldId id="330" r:id="rId38"/>
    <p:sldId id="331" r:id="rId39"/>
    <p:sldId id="329" r:id="rId40"/>
    <p:sldId id="274" r:id="rId41"/>
    <p:sldId id="332" r:id="rId42"/>
    <p:sldId id="338" r:id="rId43"/>
    <p:sldId id="339" r:id="rId44"/>
    <p:sldId id="275" r:id="rId45"/>
    <p:sldId id="333" r:id="rId46"/>
    <p:sldId id="334" r:id="rId47"/>
    <p:sldId id="281" r:id="rId48"/>
    <p:sldId id="335" r:id="rId49"/>
    <p:sldId id="349" r:id="rId50"/>
    <p:sldId id="336" r:id="rId51"/>
    <p:sldId id="277" r:id="rId52"/>
    <p:sldId id="2147480309" r:id="rId53"/>
    <p:sldId id="280" r:id="rId54"/>
    <p:sldId id="337" r:id="rId55"/>
    <p:sldId id="2147480307" r:id="rId56"/>
  </p:sldIdLst>
  <p:sldSz cx="12192000" cy="6858000"/>
  <p:notesSz cx="6858000" cy="9144000"/>
  <p:embeddedFontLst>
    <p:embeddedFont>
      <p:font typeface="Avenir Next" panose="020B0604020202020204" charset="0"/>
      <p:regular r:id="rId58"/>
      <p:bold r:id="rId59"/>
      <p:italic r:id="rId60"/>
      <p:boldItalic r:id="rId61"/>
    </p:embeddedFont>
    <p:embeddedFont>
      <p:font typeface="Raleway" pitchFamily="2" charset="0"/>
      <p:regular r:id="rId62"/>
      <p:bold r:id="rId63"/>
      <p:italic r:id="rId64"/>
      <p:boldItalic r:id="rId65"/>
    </p:embeddedFont>
    <p:embeddedFont>
      <p:font typeface="Raleway Medium" pitchFamily="2" charset="0"/>
      <p:regular r:id="rId66"/>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8BC70C-E2BB-6B6D-AC59-194643457F2E}" name="Kim Nir" initials="KN" userId="S::knir@mjhlifesciences.com::c145215e-8578-40f1-969f-6601db869f73" providerId="AD"/>
  <p188:author id="{2564D129-E2DB-CB66-D450-5886AB876817}" name="Rania Emara" initials="RE" userId="S::remara@accc-cancer.org::9ae66e6e-9821-4393-bc25-f22e5e41039d" providerId="AD"/>
  <p188:author id="{C12D4ED9-212D-C995-6B5D-F6F38D2AAE35}" name="Michael Simpson" initials="MS" userId="S::msimpson@accc-cancer.org::5bb92b73-0a63-4f8e-8277-38fc9f819c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E0C5"/>
    <a:srgbClr val="FFF0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527EBD-4378-76DC-691C-45ADCFCA706F}" v="62" dt="2026-05-12T21:57:48.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50" autoAdjust="0"/>
  </p:normalViewPr>
  <p:slideViewPr>
    <p:cSldViewPr snapToGrid="0">
      <p:cViewPr varScale="1">
        <p:scale>
          <a:sx n="87" d="100"/>
          <a:sy n="87" d="100"/>
        </p:scale>
        <p:origin x="147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6.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font" Target="fonts/font1.fntdata"/><Relationship Id="rId66" Type="http://schemas.openxmlformats.org/officeDocument/2006/relationships/font" Target="fonts/font9.fntdata"/><Relationship Id="rId5" Type="http://schemas.openxmlformats.org/officeDocument/2006/relationships/slideMaster" Target="slideMasters/slideMaster2.xml"/><Relationship Id="rId61" Type="http://schemas.openxmlformats.org/officeDocument/2006/relationships/font" Target="fonts/font4.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font" Target="fonts/font7.fntdata"/><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5.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3.fntdata"/><Relationship Id="rId65" Type="http://schemas.openxmlformats.org/officeDocument/2006/relationships/font" Target="fonts/font8.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4.xml"/><Relationship Id="rId7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BF193-9B30-43AF-AB9A-D43662B40120}"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4565E3-ADEA-4296-AB89-5B1566DC7309}" type="slidenum">
              <a:rPr lang="en-US" smtClean="0"/>
              <a:t>‹#›</a:t>
            </a:fld>
            <a:endParaRPr lang="en-US"/>
          </a:p>
        </p:txBody>
      </p:sp>
    </p:spTree>
    <p:extLst>
      <p:ext uri="{BB962C8B-B14F-4D97-AF65-F5344CB8AC3E}">
        <p14:creationId xmlns:p14="http://schemas.microsoft.com/office/powerpoint/2010/main" val="738486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 Bires.  Clinical Social Worker. Talking about the Future of Psychosocial Oncology, especially </a:t>
            </a:r>
            <a:r>
              <a:rPr lang="en-US" kern="1200">
                <a:solidFill>
                  <a:schemeClr val="tx1"/>
                </a:solidFill>
                <a:effectLst/>
              </a:rPr>
              <a:t>as </a:t>
            </a:r>
            <a:r>
              <a:rPr lang="en-US"/>
              <a:t>it relates to AI </a:t>
            </a:r>
            <a:r>
              <a:rPr lang="en-US" kern="1200">
                <a:solidFill>
                  <a:schemeClr val="tx1"/>
                </a:solidFill>
                <a:effectLst/>
              </a:rPr>
              <a:t>and </a:t>
            </a:r>
            <a:r>
              <a:rPr lang="en-US"/>
              <a:t>digital solutions</a:t>
            </a:r>
          </a:p>
          <a:p>
            <a:r>
              <a:rPr lang="en-US" dirty="0"/>
              <a:t> </a:t>
            </a:r>
            <a:r>
              <a:rPr lang="en-US" kern="1200" dirty="0">
                <a:solidFill>
                  <a:schemeClr val="tx1"/>
                </a:solidFill>
                <a:effectLst/>
              </a:rPr>
              <a:t>I am </a:t>
            </a:r>
            <a:r>
              <a:rPr lang="en-US" dirty="0"/>
              <a:t>hoping today </a:t>
            </a:r>
            <a:r>
              <a:rPr lang="en-US" kern="1200" dirty="0">
                <a:solidFill>
                  <a:schemeClr val="tx1"/>
                </a:solidFill>
                <a:effectLst/>
              </a:rPr>
              <a:t>I </a:t>
            </a:r>
            <a:r>
              <a:rPr lang="en-US" dirty="0"/>
              <a:t>can educate you in a way that will allow you </a:t>
            </a:r>
            <a:r>
              <a:rPr lang="en-US" kern="1200" dirty="0">
                <a:solidFill>
                  <a:schemeClr val="tx1"/>
                </a:solidFill>
                <a:effectLst/>
              </a:rPr>
              <a:t>to ask better questions.</a:t>
            </a:r>
            <a:endParaRPr lang="en-US" dirty="0">
              <a:ea typeface="Calibri"/>
              <a:cs typeface="Calibri"/>
            </a:endParaRPr>
          </a:p>
          <a:p>
            <a:r>
              <a:rPr lang="en-US" dirty="0"/>
              <a:t> but might even get you excited about what is possible and maybe even excited about influencing what comes next </a:t>
            </a:r>
            <a:endParaRPr lang="en-US" dirty="0">
              <a:ea typeface="Calibri" panose="020F0502020204030204"/>
              <a:cs typeface="Calibri" panose="020F0502020204030204"/>
            </a:endParaRPr>
          </a:p>
          <a:p>
            <a:r>
              <a:rPr lang="en-US" dirty="0"/>
              <a:t>We’ll move into learning objectives next, but if people can put in the chat who they work for and their discipline if it’s relevant. it would be great to know who is in the room </a:t>
            </a:r>
            <a:endParaRPr lang="en-US" dirty="0">
              <a:ea typeface="Calibri" panose="020F0502020204030204"/>
              <a:cs typeface="Calibri" panose="020F0502020204030204"/>
            </a:endParaRPr>
          </a:p>
          <a:p>
            <a:pPr lvl="0"/>
            <a:endParaRPr lang="en-US" sz="1200" kern="1200" dirty="0">
              <a:solidFill>
                <a:schemeClr val="tx1"/>
              </a:solidFill>
              <a:effectLst/>
              <a:latin typeface="+mn-lt"/>
              <a:ea typeface="Calibri"/>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65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AAB7F-77CB-B899-5478-1D5AFBB042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D995C-EFB1-CC20-B9B5-290EACF89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E26BB-21CE-9053-95AC-3D95F700F887}"/>
              </a:ext>
            </a:extLst>
          </p:cNvPr>
          <p:cNvSpPr>
            <a:spLocks noGrp="1"/>
          </p:cNvSpPr>
          <p:nvPr>
            <p:ph type="body" idx="1"/>
          </p:nvPr>
        </p:nvSpPr>
        <p:spPr/>
        <p:txBody>
          <a:bodyPr/>
          <a:lstStyle/>
          <a:p>
            <a:r>
              <a:rPr lang="en-US"/>
              <a:t>Maria’s story </a:t>
            </a:r>
            <a:r>
              <a:rPr lang="en-US" kern="1200">
                <a:solidFill>
                  <a:schemeClr val="tx1"/>
                </a:solidFill>
                <a:effectLst/>
              </a:rPr>
              <a:t>continued</a:t>
            </a:r>
            <a:r>
              <a:rPr lang="en-US"/>
              <a:t>: </a:t>
            </a:r>
            <a:endParaRPr lang="en-US">
              <a:ea typeface="+mn-ea"/>
              <a:cs typeface="+mn-cs"/>
            </a:endParaRPr>
          </a:p>
          <a:p>
            <a:r>
              <a:rPr lang="en-US" dirty="0"/>
              <a:t>It's </a:t>
            </a:r>
            <a:r>
              <a:rPr lang="en-US" kern="1200" dirty="0">
                <a:solidFill>
                  <a:schemeClr val="tx1"/>
                </a:solidFill>
                <a:effectLst/>
              </a:rPr>
              <a:t>2am. </a:t>
            </a:r>
            <a:r>
              <a:rPr lang="en-US" dirty="0"/>
              <a:t>She's lying in bed, </a:t>
            </a:r>
            <a:r>
              <a:rPr lang="en-US" kern="1200" dirty="0">
                <a:solidFill>
                  <a:schemeClr val="tx1"/>
                </a:solidFill>
                <a:effectLst/>
              </a:rPr>
              <a:t>phone</a:t>
            </a:r>
            <a:r>
              <a:rPr lang="en-US" dirty="0"/>
              <a:t> in hand</a:t>
            </a:r>
            <a:r>
              <a:rPr lang="en-US" kern="1200" dirty="0">
                <a:solidFill>
                  <a:schemeClr val="tx1"/>
                </a:solidFill>
                <a:effectLst/>
              </a:rPr>
              <a:t>. </a:t>
            </a:r>
            <a:r>
              <a:rPr lang="en-US" dirty="0"/>
              <a:t>And She's scared </a:t>
            </a:r>
            <a:r>
              <a:rPr lang="en-US" kern="1200" dirty="0">
                <a:solidFill>
                  <a:schemeClr val="tx1"/>
                </a:solidFill>
                <a:effectLst/>
              </a:rPr>
              <a:t>— she </a:t>
            </a:r>
            <a:r>
              <a:rPr lang="en-US" dirty="0"/>
              <a:t>has questions no one has answered yet. So </a:t>
            </a:r>
            <a:r>
              <a:rPr lang="en-US" kern="1200" dirty="0">
                <a:solidFill>
                  <a:schemeClr val="tx1"/>
                </a:solidFill>
                <a:effectLst/>
              </a:rPr>
              <a:t>she </a:t>
            </a:r>
            <a:r>
              <a:rPr lang="en-US" dirty="0"/>
              <a:t>opens </a:t>
            </a:r>
            <a:r>
              <a:rPr lang="en-US" kern="1200" dirty="0">
                <a:solidFill>
                  <a:schemeClr val="tx1"/>
                </a:solidFill>
                <a:effectLst/>
              </a:rPr>
              <a:t>a chat window</a:t>
            </a:r>
            <a:r>
              <a:rPr lang="en-US" dirty="0"/>
              <a:t> and types</a:t>
            </a:r>
            <a:r>
              <a:rPr lang="en-US" kern="1200" dirty="0">
                <a:solidFill>
                  <a:schemeClr val="tx1"/>
                </a:solidFill>
                <a:effectLst/>
              </a:rPr>
              <a:t>: </a:t>
            </a:r>
            <a:r>
              <a:rPr lang="en-US" i="1" dirty="0"/>
              <a:t>"I </a:t>
            </a:r>
            <a:r>
              <a:rPr lang="en-US" i="1" kern="1200" dirty="0">
                <a:solidFill>
                  <a:schemeClr val="tx1"/>
                </a:solidFill>
                <a:effectLst/>
              </a:rPr>
              <a:t>can't stop thinking about dying</a:t>
            </a:r>
            <a:r>
              <a:rPr lang="en-US" i="1" dirty="0"/>
              <a:t>."</a:t>
            </a:r>
            <a:endParaRPr lang="en-US" dirty="0"/>
          </a:p>
          <a:p>
            <a:r>
              <a:rPr lang="en-US" kern="1200">
                <a:solidFill>
                  <a:schemeClr val="tx1"/>
                </a:solidFill>
                <a:effectLst/>
              </a:rPr>
              <a:t>What happens next depends entirely on what is on the other end of that conversation.</a:t>
            </a:r>
            <a:endParaRPr lang="en-US"/>
          </a:p>
          <a:p>
            <a:r>
              <a:rPr lang="en-US"/>
              <a:t>Take a moment with that. What </a:t>
            </a:r>
            <a:r>
              <a:rPr lang="en-US" kern="1200">
                <a:solidFill>
                  <a:schemeClr val="tx1"/>
                </a:solidFill>
                <a:effectLst/>
              </a:rPr>
              <a:t>do you hope is </a:t>
            </a:r>
            <a:r>
              <a:rPr lang="en-US"/>
              <a:t>there</a:t>
            </a:r>
            <a:r>
              <a:rPr lang="en-US" kern="1200">
                <a:solidFill>
                  <a:schemeClr val="tx1"/>
                </a:solidFill>
                <a:effectLst/>
              </a:rPr>
              <a:t>? What do you fear is </a:t>
            </a:r>
            <a:r>
              <a:rPr lang="en-US"/>
              <a:t>there?</a:t>
            </a:r>
          </a:p>
          <a:p>
            <a:r>
              <a:rPr lang="en-US"/>
              <a:t>That scenario is not hypothetical. It is happening tonight — in thousands of homes — and the chatbot </a:t>
            </a:r>
            <a:r>
              <a:rPr lang="en-US" kern="1200">
                <a:solidFill>
                  <a:schemeClr val="tx1"/>
                </a:solidFill>
                <a:effectLst/>
              </a:rPr>
              <a:t>on the other end</a:t>
            </a:r>
            <a:r>
              <a:rPr lang="en-US"/>
              <a:t> may be any one of these three generations.</a:t>
            </a:r>
          </a:p>
          <a:p>
            <a:r>
              <a:rPr lang="en-US"/>
              <a:t>A Gen 1 rule-based system will follow its script. It might say: "It sounds like you're having a hard time. Would you like to connect with a counselor?" Predictable. Limited. But safe. It cannot go off-script, which means it cannot improvise something harmful.</a:t>
            </a:r>
          </a:p>
          <a:p>
            <a:r>
              <a:rPr lang="en-US"/>
              <a:t>A Gen 2 system learned from patterns in data. It may respond with something more flexible, more personalized — but what it learned depends entirely on what it was trained on. Bias and gaps in the training data become bias and gaps in the response.</a:t>
            </a:r>
            <a:endParaRPr lang="en-US">
              <a:ea typeface="+mn-ea"/>
              <a:cs typeface="+mn-cs"/>
            </a:endParaRPr>
          </a:p>
          <a:p>
            <a:r>
              <a:rPr lang="en-US"/>
              <a:t>A Gen 3 LLM will generate something that feels genuinely human. It may be warm, nuanced, even moving. It might feel like exactly what Maria needed to hear at 2am. But there is some risk in that</a:t>
            </a:r>
            <a:endParaRPr lang="en-US">
              <a:ea typeface="+mn-ea"/>
              <a:cs typeface="+mn-cs"/>
            </a:endParaRPr>
          </a:p>
          <a:p>
            <a:r>
              <a:rPr lang="en-US" kern="1200">
                <a:solidFill>
                  <a:schemeClr val="tx1"/>
                </a:solidFill>
                <a:effectLst/>
              </a:rPr>
              <a:t>The more human an AI feels, the more a distressed patient will trust it</a:t>
            </a:r>
            <a:r>
              <a:rPr lang="en-US"/>
              <a:t>. And</a:t>
            </a:r>
            <a:r>
              <a:rPr lang="en-US" kern="1200">
                <a:solidFill>
                  <a:schemeClr val="tx1"/>
                </a:solidFill>
                <a:effectLst/>
              </a:rPr>
              <a:t> the more harm it can do if it gets the response wrong. A chatbot that says </a:t>
            </a:r>
            <a:r>
              <a:rPr lang="en-US"/>
              <a:t>the wrong thing to someone in crisis at 2am is not </a:t>
            </a:r>
            <a:r>
              <a:rPr lang="en-US" kern="1200">
                <a:solidFill>
                  <a:schemeClr val="tx1"/>
                </a:solidFill>
                <a:effectLst/>
              </a:rPr>
              <a:t>a </a:t>
            </a:r>
            <a:r>
              <a:rPr lang="en-US"/>
              <a:t>minor product flaw. It </a:t>
            </a:r>
            <a:r>
              <a:rPr lang="en-US" kern="1200">
                <a:solidFill>
                  <a:schemeClr val="tx1"/>
                </a:solidFill>
                <a:effectLst/>
              </a:rPr>
              <a:t>is </a:t>
            </a:r>
            <a:r>
              <a:rPr lang="en-US"/>
              <a:t>a clinical event</a:t>
            </a:r>
            <a:r>
              <a:rPr lang="en-US" kern="1200">
                <a:solidFill>
                  <a:schemeClr val="tx1"/>
                </a:solidFill>
                <a:effectLst/>
              </a:rPr>
              <a:t>.</a:t>
            </a:r>
            <a:endParaRPr lang="en-US"/>
          </a:p>
          <a:p>
            <a:r>
              <a:rPr lang="en-US" kern="1200" dirty="0">
                <a:solidFill>
                  <a:schemeClr val="tx1"/>
                </a:solidFill>
                <a:effectLst/>
              </a:rPr>
              <a:t>This is </a:t>
            </a:r>
            <a:r>
              <a:rPr lang="en-US" dirty="0"/>
              <a:t>not theoretical. In December 2024, the APA filed a complaint with </a:t>
            </a:r>
            <a:r>
              <a:rPr lang="en-US" kern="1200" dirty="0">
                <a:solidFill>
                  <a:schemeClr val="tx1"/>
                </a:solidFill>
                <a:effectLst/>
              </a:rPr>
              <a:t>the </a:t>
            </a:r>
            <a:r>
              <a:rPr lang="en-US" dirty="0"/>
              <a:t>FTC regarding a generative AI chatbot that caused measurable harm to children. That complaint exists because clinicians were not in </a:t>
            </a:r>
            <a:r>
              <a:rPr lang="en-US" kern="1200" dirty="0">
                <a:solidFill>
                  <a:schemeClr val="tx1"/>
                </a:solidFill>
                <a:effectLst/>
              </a:rPr>
              <a:t>the </a:t>
            </a:r>
            <a:r>
              <a:rPr lang="en-US" dirty="0"/>
              <a:t>room when that product was designed, tested, or deployed. Which can be a cost of our absence from these conversations</a:t>
            </a:r>
            <a:r>
              <a:rPr lang="en-US" kern="1200" dirty="0">
                <a:solidFill>
                  <a:schemeClr val="tx1"/>
                </a:solidFill>
                <a:effectLst/>
              </a:rPr>
              <a:t>.</a:t>
            </a:r>
            <a:endParaRPr lang="en-US" dirty="0">
              <a:ea typeface="Calibri"/>
              <a:cs typeface="Calibri"/>
            </a:endParaRPr>
          </a:p>
          <a:p>
            <a:r>
              <a:rPr lang="en-US" kern="1200" dirty="0">
                <a:solidFill>
                  <a:schemeClr val="tx1"/>
                </a:solidFill>
                <a:effectLst/>
              </a:rPr>
              <a:t>Not all chatbots are created equal</a:t>
            </a:r>
            <a:r>
              <a:rPr lang="en-US" dirty="0"/>
              <a:t>. And </a:t>
            </a:r>
            <a:r>
              <a:rPr lang="en-US" kern="1200" dirty="0">
                <a:solidFill>
                  <a:schemeClr val="tx1"/>
                </a:solidFill>
                <a:effectLst/>
              </a:rPr>
              <a:t>marketing language is not clinical evidence. </a:t>
            </a:r>
            <a:r>
              <a:rPr lang="en-US" dirty="0"/>
              <a:t>Our job — as </a:t>
            </a:r>
            <a:r>
              <a:rPr lang="en-US" kern="1200" dirty="0">
                <a:solidFill>
                  <a:schemeClr val="tx1"/>
                </a:solidFill>
                <a:effectLst/>
              </a:rPr>
              <a:t>the </a:t>
            </a:r>
            <a:r>
              <a:rPr lang="en-US" dirty="0"/>
              <a:t>people who understand what distressed humans actually need — is </a:t>
            </a:r>
            <a:r>
              <a:rPr lang="en-US" kern="1200" dirty="0">
                <a:solidFill>
                  <a:schemeClr val="tx1"/>
                </a:solidFill>
                <a:effectLst/>
              </a:rPr>
              <a:t>to </a:t>
            </a:r>
            <a:r>
              <a:rPr lang="en-US" dirty="0"/>
              <a:t>know </a:t>
            </a:r>
            <a:r>
              <a:rPr lang="en-US" kern="1200" dirty="0">
                <a:solidFill>
                  <a:schemeClr val="tx1"/>
                </a:solidFill>
                <a:effectLst/>
              </a:rPr>
              <a:t>the </a:t>
            </a:r>
            <a:r>
              <a:rPr lang="en-US" dirty="0"/>
              <a:t>difference.  But it </a:t>
            </a:r>
            <a:r>
              <a:rPr lang="en-US" kern="1200" dirty="0">
                <a:solidFill>
                  <a:schemeClr val="tx1"/>
                </a:solidFill>
                <a:effectLst/>
              </a:rPr>
              <a:t>is </a:t>
            </a:r>
            <a:r>
              <a:rPr lang="en-US" dirty="0"/>
              <a:t>also our job </a:t>
            </a:r>
            <a:r>
              <a:rPr lang="en-US" kern="1200" dirty="0">
                <a:solidFill>
                  <a:schemeClr val="tx1"/>
                </a:solidFill>
                <a:effectLst/>
              </a:rPr>
              <a:t>to </a:t>
            </a:r>
            <a:r>
              <a:rPr lang="en-US" dirty="0"/>
              <a:t>start assessing patients for chatbot use and educating them on the limits.  </a:t>
            </a:r>
            <a:endParaRPr lang="en-US" dirty="0">
              <a:ea typeface="Calibri"/>
              <a:cs typeface="Calibri"/>
            </a:endParaRPr>
          </a:p>
          <a:p>
            <a:endParaRPr lang="en-US" sz="1200" b="1" kern="1200" dirty="0">
              <a:solidFill>
                <a:schemeClr val="tx1"/>
              </a:solidFill>
              <a:effectLst/>
              <a:latin typeface="+mn-lt"/>
              <a:ea typeface="Calibri"/>
              <a:cs typeface="Calibri"/>
            </a:endParaRPr>
          </a:p>
          <a:p>
            <a:pPr lvl="0"/>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A060B2AF-57C4-3D0A-C42B-E7507135D1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6586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ECC3-EEEC-4BBD-C41D-FA6A51864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7F283-47E0-682F-95C6-B2CD043E5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67774-C70E-E395-E79E-2355491D09EE}"/>
              </a:ext>
            </a:extLst>
          </p:cNvPr>
          <p:cNvSpPr>
            <a:spLocks noGrp="1"/>
          </p:cNvSpPr>
          <p:nvPr>
            <p:ph type="body" idx="1"/>
          </p:nvPr>
        </p:nvSpPr>
        <p:spPr/>
        <p:txBody>
          <a:bodyPr/>
          <a:lstStyle/>
          <a:p>
            <a:r>
              <a:rPr lang="en-US" i="1" dirty="0"/>
              <a:t>When we look at research we want to make sure we are paying attention </a:t>
            </a:r>
            <a:r>
              <a:rPr lang="en-US" i="1" kern="1200" dirty="0">
                <a:solidFill>
                  <a:schemeClr val="tx1"/>
                </a:solidFill>
                <a:effectLst/>
              </a:rPr>
              <a:t>to </a:t>
            </a:r>
            <a:r>
              <a:rPr lang="en-US" i="1" dirty="0"/>
              <a:t>what is being researched</a:t>
            </a:r>
            <a:r>
              <a:rPr lang="en-US" i="1" kern="1200" dirty="0">
                <a:solidFill>
                  <a:schemeClr val="tx1"/>
                </a:solidFill>
                <a:effectLst/>
              </a:rPr>
              <a:t>. </a:t>
            </a:r>
            <a:endParaRPr lang="en-US" dirty="0"/>
          </a:p>
          <a:p>
            <a:r>
              <a:rPr lang="en-US" i="1" dirty="0"/>
              <a:t>  </a:t>
            </a:r>
            <a:endParaRPr lang="en-US" dirty="0"/>
          </a:p>
          <a:p>
            <a:r>
              <a:rPr lang="en-US" dirty="0"/>
              <a:t>The </a:t>
            </a:r>
            <a:r>
              <a:rPr lang="en-US" dirty="0" err="1"/>
              <a:t>Therabot</a:t>
            </a:r>
            <a:r>
              <a:rPr lang="en-US" dirty="0"/>
              <a:t> randomized controlled trial evaluated:</a:t>
            </a:r>
            <a:endParaRPr lang="en-US" dirty="0">
              <a:ea typeface="Calibri"/>
              <a:cs typeface="Calibri"/>
            </a:endParaRPr>
          </a:p>
          <a:p>
            <a:r>
              <a:rPr lang="en-US"/>
              <a:t>A </a:t>
            </a:r>
            <a:r>
              <a:rPr lang="en-US" b="1"/>
              <a:t>generative AI chatbot (LLM-based)</a:t>
            </a:r>
            <a:r>
              <a:rPr lang="en-US" dirty="0"/>
              <a:t> </a:t>
            </a:r>
            <a:endParaRPr lang="en-US" dirty="0">
              <a:ea typeface="Calibri"/>
              <a:cs typeface="Calibri"/>
            </a:endParaRPr>
          </a:p>
          <a:p>
            <a:r>
              <a:rPr lang="en-US"/>
              <a:t>Delivered </a:t>
            </a:r>
            <a:r>
              <a:rPr lang="en-US" b="1"/>
              <a:t>CBT-informed interactions</a:t>
            </a:r>
            <a:r>
              <a:rPr lang="en-US"/>
              <a:t> (</a:t>
            </a:r>
            <a:r>
              <a:rPr lang="en-US" kern="1200">
                <a:solidFill>
                  <a:schemeClr val="tx1"/>
                </a:solidFill>
                <a:effectLst/>
              </a:rPr>
              <a:t>not </a:t>
            </a:r>
            <a:r>
              <a:rPr lang="en-US"/>
              <a:t>a rigid script) </a:t>
            </a:r>
          </a:p>
          <a:p>
            <a:r>
              <a:rPr lang="en-US"/>
              <a:t>Designed </a:t>
            </a:r>
            <a:r>
              <a:rPr lang="en-US" kern="1200">
                <a:solidFill>
                  <a:schemeClr val="tx1"/>
                </a:solidFill>
                <a:effectLst/>
              </a:rPr>
              <a:t>to </a:t>
            </a:r>
            <a:r>
              <a:rPr lang="en-US"/>
              <a:t>simulate elements of therapy: </a:t>
            </a:r>
          </a:p>
          <a:p>
            <a:r>
              <a:rPr lang="en-US"/>
              <a:t>Cognitive reframing </a:t>
            </a:r>
          </a:p>
          <a:p>
            <a:r>
              <a:rPr lang="en-US"/>
              <a:t>Behavioral activation </a:t>
            </a:r>
          </a:p>
          <a:p>
            <a:r>
              <a:rPr lang="en-US"/>
              <a:t>Emotional reflection </a:t>
            </a:r>
          </a:p>
          <a:p>
            <a:r>
              <a:rPr lang="en-US" b="1"/>
              <a:t>On-demand, asynchronous</a:t>
            </a:r>
            <a:r>
              <a:rPr lang="en-US" kern="1200">
                <a:solidFill>
                  <a:schemeClr val="tx1"/>
                </a:solidFill>
                <a:effectLst/>
              </a:rPr>
              <a:t>, </a:t>
            </a:r>
            <a:r>
              <a:rPr lang="en-US"/>
              <a:t>text-based support</a:t>
            </a:r>
            <a:endParaRPr lang="en-US">
              <a:ea typeface="+mn-ea"/>
              <a:cs typeface="+mn-cs"/>
            </a:endParaRPr>
          </a:p>
          <a:p>
            <a:r>
              <a:rPr lang="en-US" dirty="0"/>
              <a:t>Use of the </a:t>
            </a:r>
            <a:r>
              <a:rPr lang="en-US" dirty="0" err="1"/>
              <a:t>therabot</a:t>
            </a:r>
            <a:r>
              <a:rPr lang="en-US" dirty="0"/>
              <a:t> showed a clinically significant reduction </a:t>
            </a:r>
            <a:r>
              <a:rPr lang="en-US" kern="1200" dirty="0">
                <a:solidFill>
                  <a:schemeClr val="tx1"/>
                </a:solidFill>
                <a:effectLst/>
              </a:rPr>
              <a:t>in </a:t>
            </a:r>
            <a:r>
              <a:rPr lang="en-US" dirty="0"/>
              <a:t>depression.</a:t>
            </a:r>
            <a:endParaRPr lang="en-US" dirty="0">
              <a:ea typeface="Calibri"/>
              <a:cs typeface="Calibri"/>
            </a:endParaRPr>
          </a:p>
          <a:p>
            <a:r>
              <a:rPr lang="en-US" b="1"/>
              <a:t>Compared to Cognitive Behavioral Therapy (CBT)</a:t>
            </a:r>
            <a:endParaRPr lang="en-US"/>
          </a:p>
          <a:p>
            <a:r>
              <a:rPr lang="en-US"/>
              <a:t>Gold standard: Cognitive Behavioral Therapy </a:t>
            </a:r>
          </a:p>
          <a:p>
            <a:r>
              <a:rPr lang="en-US"/>
              <a:t>Typical effect size: </a:t>
            </a:r>
            <a:r>
              <a:rPr lang="en-US" b="1"/>
              <a:t>~0.6–1.0 (moderate to large)</a:t>
            </a:r>
            <a:r>
              <a:rPr lang="en-US" dirty="0"/>
              <a:t> </a:t>
            </a:r>
            <a:endParaRPr lang="en-US" dirty="0">
              <a:ea typeface="Calibri"/>
              <a:cs typeface="Calibri"/>
            </a:endParaRPr>
          </a:p>
          <a:p>
            <a:r>
              <a:rPr lang="en-US" dirty="0"/>
              <a:t>Strong evidence for </a:t>
            </a:r>
            <a:r>
              <a:rPr lang="en-US" b="1" dirty="0"/>
              <a:t>durability over time</a:t>
            </a:r>
            <a:r>
              <a:rPr lang="en-US" dirty="0"/>
              <a:t> </a:t>
            </a:r>
            <a:endParaRPr lang="en-US" dirty="0">
              <a:ea typeface="Calibri"/>
              <a:cs typeface="Calibri"/>
            </a:endParaRPr>
          </a:p>
          <a:p>
            <a:r>
              <a:rPr lang="en-US" b="1" dirty="0" err="1"/>
              <a:t>Therabot</a:t>
            </a:r>
            <a:r>
              <a:rPr lang="en-US" b="1" dirty="0"/>
              <a:t> comparison:</a:t>
            </a:r>
            <a:endParaRPr lang="en-US" dirty="0">
              <a:ea typeface="+mn-ea"/>
              <a:cs typeface="+mn-cs"/>
            </a:endParaRPr>
          </a:p>
          <a:p>
            <a:r>
              <a:rPr lang="en-US"/>
              <a:t>Effect size: </a:t>
            </a:r>
            <a:r>
              <a:rPr lang="en-US" b="1"/>
              <a:t>~0.4–0.6 (moderate range)</a:t>
            </a:r>
            <a:r>
              <a:rPr lang="en-US" dirty="0"/>
              <a:t> </a:t>
            </a:r>
            <a:endParaRPr lang="en-US" dirty="0">
              <a:ea typeface="Calibri"/>
              <a:cs typeface="Calibri"/>
            </a:endParaRPr>
          </a:p>
          <a:p>
            <a:r>
              <a:rPr lang="en-US"/>
              <a:t>Suggests </a:t>
            </a:r>
            <a:r>
              <a:rPr lang="en-US" b="1"/>
              <a:t>approaching lower bound of CBT</a:t>
            </a:r>
            <a:r>
              <a:rPr lang="en-US"/>
              <a:t>, but </a:t>
            </a:r>
            <a:r>
              <a:rPr lang="en-US" kern="1200">
                <a:solidFill>
                  <a:schemeClr val="tx1"/>
                </a:solidFill>
                <a:effectLst/>
              </a:rPr>
              <a:t>not </a:t>
            </a:r>
            <a:r>
              <a:rPr lang="en-US"/>
              <a:t>equivalent </a:t>
            </a:r>
          </a:p>
          <a:p>
            <a:r>
              <a:rPr lang="en-US"/>
              <a:t>Lacks: </a:t>
            </a:r>
          </a:p>
          <a:p>
            <a:r>
              <a:rPr lang="en-US"/>
              <a:t>Human therapeutic alliance </a:t>
            </a:r>
          </a:p>
          <a:p>
            <a:r>
              <a:rPr lang="en-US"/>
              <a:t>Long-term outcome data </a:t>
            </a:r>
          </a:p>
          <a:p>
            <a:r>
              <a:rPr lang="en-US"/>
              <a:t>👉 Takeaway:</a:t>
            </a:r>
          </a:p>
          <a:p>
            <a:r>
              <a:rPr lang="en-US" b="1"/>
              <a:t>Promising, but </a:t>
            </a:r>
            <a:r>
              <a:rPr lang="en-US" b="1" kern="1200">
                <a:solidFill>
                  <a:schemeClr val="tx1"/>
                </a:solidFill>
                <a:effectLst/>
              </a:rPr>
              <a:t>not </a:t>
            </a:r>
            <a:r>
              <a:rPr lang="en-US" b="1"/>
              <a:t>a replacement for CBT</a:t>
            </a:r>
            <a:r>
              <a:rPr lang="en-US" dirty="0"/>
              <a:t> </a:t>
            </a:r>
            <a:endParaRPr lang="en-US" dirty="0">
              <a:ea typeface="Calibri"/>
              <a:cs typeface="Calibri"/>
            </a:endParaRPr>
          </a:p>
          <a:p>
            <a:r>
              <a:rPr lang="en-US" dirty="0"/>
              <a:t>Could function as a </a:t>
            </a:r>
            <a:r>
              <a:rPr lang="en-US" b="1" dirty="0"/>
              <a:t>scalable adjunct or step-care option</a:t>
            </a:r>
            <a:endParaRPr lang="en-US" dirty="0">
              <a:ea typeface="+mn-ea"/>
              <a:cs typeface="+mn-cs"/>
            </a:endParaRPr>
          </a:p>
          <a:p>
            <a:r>
              <a:rPr lang="en-US"/>
              <a:t>Of </a:t>
            </a:r>
            <a:r>
              <a:rPr lang="en-US" kern="1200">
                <a:solidFill>
                  <a:schemeClr val="tx1"/>
                </a:solidFill>
                <a:effectLst/>
              </a:rPr>
              <a:t>all the LLM-based mental health chatbots on the market right now, only 16% have been tested in clinical efficacy trials. That means 84% of what is being sold to patients and institutions has not yet been proven to help</a:t>
            </a:r>
            <a:r>
              <a:rPr lang="en-US"/>
              <a:t>.</a:t>
            </a:r>
            <a:endParaRPr lang="en-US">
              <a:ea typeface="+mn-ea"/>
              <a:cs typeface="+mn-cs"/>
            </a:endParaRPr>
          </a:p>
          <a:p>
            <a:r>
              <a:rPr lang="en-US" b="1" kern="1200">
                <a:solidFill>
                  <a:schemeClr val="tx1"/>
                </a:solidFill>
                <a:effectLst/>
              </a:rPr>
              <a:t>→</a:t>
            </a:r>
            <a:r>
              <a:rPr lang="en-US" b="1"/>
              <a:t> </a:t>
            </a:r>
            <a:r>
              <a:rPr lang="en-US" b="1" kern="1200">
                <a:solidFill>
                  <a:schemeClr val="tx1"/>
                </a:solidFill>
                <a:effectLst/>
              </a:rPr>
              <a:t> WHAT THIS LOOKS LIKE IN YOUR CLINIC</a:t>
            </a:r>
            <a:endParaRPr lang="en-US"/>
          </a:p>
          <a:p>
            <a:r>
              <a:rPr lang="en-US" kern="1200">
                <a:solidFill>
                  <a:schemeClr val="tx1"/>
                </a:solidFill>
                <a:effectLst/>
              </a:rPr>
              <a:t>When a patient tells you they have been using a mental health chatbot, ask: 'What has it been like for you?' Do not assume it helped. Do not assume it hurt. Listen first. Then look up whether the specific tool has been clinically tested</a:t>
            </a:r>
            <a:endParaRPr lang="en-US"/>
          </a:p>
          <a:p>
            <a:endParaRPr lang="en-US" sz="1200" i="1" dirty="0">
              <a:effectLst/>
              <a:ea typeface="Calibri"/>
              <a:cs typeface="Calibri"/>
            </a:endParaRPr>
          </a:p>
          <a:p>
            <a:endParaRPr lang="en-US" sz="1200">
              <a:effectLst/>
            </a:endParaRPr>
          </a:p>
          <a:p>
            <a:endParaRPr lang="en-US" sz="1200">
              <a:effectLst/>
            </a:endParaRPr>
          </a:p>
        </p:txBody>
      </p:sp>
      <p:sp>
        <p:nvSpPr>
          <p:cNvPr id="4" name="Slide Number Placeholder 3">
            <a:extLst>
              <a:ext uri="{FF2B5EF4-FFF2-40B4-BE49-F238E27FC236}">
                <a16:creationId xmlns:a16="http://schemas.microsoft.com/office/drawing/2014/main" id="{E3D8627D-7F29-7285-9475-37F1D26F98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403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ECC3-EEEC-4BBD-C41D-FA6A51864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7F283-47E0-682F-95C6-B2CD043E5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67774-C70E-E395-E79E-2355491D09EE}"/>
              </a:ext>
            </a:extLst>
          </p:cNvPr>
          <p:cNvSpPr>
            <a:spLocks noGrp="1"/>
          </p:cNvSpPr>
          <p:nvPr>
            <p:ph type="body" idx="1"/>
          </p:nvPr>
        </p:nvSpPr>
        <p:spPr/>
        <p:txBody>
          <a:bodyPr/>
          <a:lstStyle/>
          <a:p>
            <a:pPr>
              <a:defRPr/>
            </a:pPr>
            <a:r>
              <a:rPr lang="en-US" b="1"/>
              <a:t>Read the studies</a:t>
            </a:r>
            <a:endParaRPr lang="en-US">
              <a:ea typeface="+mn-ea"/>
              <a:cs typeface="+mn-cs"/>
            </a:endParaRPr>
          </a:p>
          <a:p>
            <a:r>
              <a:rPr lang="en-US" b="1"/>
              <a:t>THE</a:t>
            </a:r>
            <a:r>
              <a:rPr lang="en-US" b="1" kern="1200">
                <a:solidFill>
                  <a:schemeClr val="tx1"/>
                </a:solidFill>
                <a:effectLst/>
              </a:rPr>
              <a:t> MIXED EVIDENCE STORY — THIS IS THE HONEST FRAMING</a:t>
            </a:r>
            <a:endParaRPr lang="en-US"/>
          </a:p>
          <a:p>
            <a:r>
              <a:rPr lang="en-US" kern="1200">
                <a:solidFill>
                  <a:schemeClr val="tx1"/>
                </a:solidFill>
                <a:effectLst/>
              </a:rPr>
              <a:t>Psychosocial oncology studies are small by design — cancer populations are heterogeneous and hard to recruit at scale. Pair these small oncology studies with larger mental health RCTs and you get the full picture: the mechanism works (mental health data); the question is how to adapt it for our patients (oncology data).</a:t>
            </a:r>
            <a:endParaRPr lang="en-US"/>
          </a:p>
          <a:p>
            <a:endParaRPr lang="en-US" i="1" dirty="0">
              <a:solidFill>
                <a:srgbClr val="886600"/>
              </a:solidFill>
              <a:latin typeface="Arial"/>
              <a:cs typeface="Arial"/>
            </a:endParaRPr>
          </a:p>
          <a:p>
            <a:endParaRPr lang="en-US"/>
          </a:p>
        </p:txBody>
      </p:sp>
      <p:sp>
        <p:nvSpPr>
          <p:cNvPr id="4" name="Slide Number Placeholder 3">
            <a:extLst>
              <a:ext uri="{FF2B5EF4-FFF2-40B4-BE49-F238E27FC236}">
                <a16:creationId xmlns:a16="http://schemas.microsoft.com/office/drawing/2014/main" id="{E3D8627D-7F29-7285-9475-37F1D26F98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403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5DC68-A7AB-45C9-392A-49E7844D5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4FFCA-DDA4-700C-C74E-A2E5DDBA7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25EF4-988B-FB79-7087-C03703417032}"/>
              </a:ext>
            </a:extLst>
          </p:cNvPr>
          <p:cNvSpPr>
            <a:spLocks noGrp="1"/>
          </p:cNvSpPr>
          <p:nvPr>
            <p:ph type="body" idx="1"/>
          </p:nvPr>
        </p:nvSpPr>
        <p:spPr/>
        <p:txBody>
          <a:bodyPr/>
          <a:lstStyle/>
          <a:p>
            <a:r>
              <a:rPr lang="en-US" kern="1200" dirty="0">
                <a:solidFill>
                  <a:schemeClr val="tx1"/>
                </a:solidFill>
                <a:effectLst/>
              </a:rPr>
              <a:t>Why do these tools works.</a:t>
            </a:r>
            <a:r>
              <a:rPr lang="en-US" dirty="0"/>
              <a:t> </a:t>
            </a:r>
            <a:r>
              <a:rPr lang="en-US" kern="1200" dirty="0">
                <a:solidFill>
                  <a:schemeClr val="tx1"/>
                </a:solidFill>
                <a:effectLst/>
              </a:rPr>
              <a:t> CBT chatbots are not doing something magical. They are delivering behavioral activation, thought records, mood monitoring, and psychoeducation — the same tools we use. The difference is availability: 24/7, no waitlist, no cost at point of use. The therapeutic alliance is thinner. But the tools are real.</a:t>
            </a:r>
            <a:endParaRPr lang="en-US" dirty="0"/>
          </a:p>
          <a:p>
            <a:r>
              <a:rPr lang="en-US" kern="1200" dirty="0">
                <a:solidFill>
                  <a:schemeClr val="tx1"/>
                </a:solidFill>
                <a:effectLst/>
              </a:rPr>
              <a:t>Reflection — 30 seconds, no typing needed:</a:t>
            </a:r>
            <a:r>
              <a:rPr lang="en-US" dirty="0"/>
              <a:t> </a:t>
            </a:r>
            <a:r>
              <a:rPr lang="en-US" kern="1200" dirty="0">
                <a:solidFill>
                  <a:schemeClr val="tx1"/>
                </a:solidFill>
                <a:effectLst/>
              </a:rPr>
              <a:t> 'Think about a patient from the last month you were worried about between sessions. What specific skill from your clinical toolkit would have been most useful for them to access at 2am — if you could have sent it home with them?'</a:t>
            </a:r>
            <a:r>
              <a:rPr lang="en-US" dirty="0"/>
              <a:t> </a:t>
            </a:r>
            <a:r>
              <a:rPr lang="en-US" kern="1200" dirty="0">
                <a:solidFill>
                  <a:schemeClr val="tx1"/>
                </a:solidFill>
                <a:effectLst/>
              </a:rPr>
              <a:t> 'That skill — that is what a digital therapeutic is attempting to deliver. The question is whether it delivers it well enough, and safely enough, for your patient population.’</a:t>
            </a:r>
            <a:endParaRPr lang="en-US" dirty="0"/>
          </a:p>
          <a:p>
            <a:r>
              <a:rPr lang="en-US" kern="1200" dirty="0">
                <a:solidFill>
                  <a:schemeClr val="tx1"/>
                </a:solidFill>
                <a:effectLst/>
              </a:rPr>
              <a:t>'I can see people thinking. That is the right response. When we can name what our patients need between sessions, we can start evaluating whether any technology is actually providing it.'</a:t>
            </a:r>
            <a:endParaRPr lang="en-US" dirty="0"/>
          </a:p>
          <a:p>
            <a:endParaRPr lang="en-US" sz="1200" kern="1200" dirty="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FE4CF7D4-7622-D461-FE3A-272D53D50B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5303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D5C24-33DF-C553-487A-9619BD3148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D28CBB-A8DE-33CF-1B1E-20690F09D4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DD274-C8CF-668E-C4F3-3850344A3BC2}"/>
              </a:ext>
            </a:extLst>
          </p:cNvPr>
          <p:cNvSpPr>
            <a:spLocks noGrp="1"/>
          </p:cNvSpPr>
          <p:nvPr>
            <p:ph type="body" idx="1"/>
          </p:nvPr>
        </p:nvSpPr>
        <p:spPr/>
        <p:txBody>
          <a:bodyPr/>
          <a:lstStyle/>
          <a:p>
            <a:r>
              <a:rPr lang="en-US" b="1" cap="all">
                <a:ea typeface="Calibri"/>
                <a:cs typeface="Calibri"/>
              </a:rPr>
              <a:t>Have you ever wished...</a:t>
            </a:r>
            <a:endParaRPr lang="en-US" b="1" cap="all" dirty="0"/>
          </a:p>
          <a:p>
            <a:endParaRPr lang="en-US" b="1" cap="all" dirty="0"/>
          </a:p>
          <a:p>
            <a:r>
              <a:rPr lang="en-US" b="1" kern="1200" cap="all">
                <a:solidFill>
                  <a:schemeClr val="tx1"/>
                </a:solidFill>
                <a:effectLst/>
              </a:rPr>
              <a:t>MARIA'S STORY — continued</a:t>
            </a:r>
            <a:endParaRPr lang="en-US">
              <a:ea typeface="Calibri"/>
              <a:cs typeface="Calibri"/>
            </a:endParaRPr>
          </a:p>
          <a:p>
            <a:r>
              <a:rPr lang="en-US" i="1" kern="1200" cap="all">
                <a:solidFill>
                  <a:schemeClr val="tx1"/>
                </a:solidFill>
                <a:effectLst/>
              </a:rPr>
              <a:t>What if the system had known Maria was high-risk before she even called? Her diagnosis type, her proximity to treatment center, her prior PHQ-9 score, her housing situation — all of it pointing toward: this patient needs a proactive outreach. Not on Monday. Now.</a:t>
            </a:r>
            <a:endParaRPr lang="en-US" i="1" cap="all">
              <a:effectLst/>
            </a:endParaRPr>
          </a:p>
          <a:p>
            <a:r>
              <a:rPr lang="en-US" i="1" cap="all"/>
              <a:t>Have you ever wished </a:t>
            </a:r>
            <a:endParaRPr lang="en-US"/>
          </a:p>
          <a:p>
            <a:endParaRPr lang="en-US" b="1" cap="all" dirty="0">
              <a:ea typeface="Calibri"/>
              <a:cs typeface="Calibri"/>
            </a:endParaRPr>
          </a:p>
        </p:txBody>
      </p:sp>
      <p:sp>
        <p:nvSpPr>
          <p:cNvPr id="4" name="Slide Number Placeholder 3">
            <a:extLst>
              <a:ext uri="{FF2B5EF4-FFF2-40B4-BE49-F238E27FC236}">
                <a16:creationId xmlns:a16="http://schemas.microsoft.com/office/drawing/2014/main" id="{377397F8-2C52-15C8-1155-C475A06BB2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439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91DCB-7AD2-4726-9118-126720B2D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CA5C0-B90E-E570-CF7F-5A015B662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0C3BB-E680-E6C0-80DB-5241031A7CF8}"/>
              </a:ext>
            </a:extLst>
          </p:cNvPr>
          <p:cNvSpPr>
            <a:spLocks noGrp="1"/>
          </p:cNvSpPr>
          <p:nvPr>
            <p:ph type="body" idx="1"/>
          </p:nvPr>
        </p:nvSpPr>
        <p:spPr/>
        <p:txBody>
          <a:bodyPr/>
          <a:lstStyle/>
          <a:p>
            <a:r>
              <a:rPr lang="en-US" b="1" dirty="0"/>
              <a:t>Don’t read the slide </a:t>
            </a:r>
            <a:endParaRPr lang="en-US" dirty="0"/>
          </a:p>
          <a:p>
            <a:r>
              <a:rPr lang="en-US" b="1"/>
              <a:t>  </a:t>
            </a:r>
            <a:r>
              <a:rPr lang="en-US" b="1" kern="1200">
                <a:solidFill>
                  <a:schemeClr val="tx1"/>
                </a:solidFill>
                <a:effectLst/>
              </a:rPr>
              <a:t>WHAT THIS LOOKS LIKE IN YOUR CLINIC</a:t>
            </a:r>
            <a:endParaRPr lang="en-US"/>
          </a:p>
          <a:p>
            <a:r>
              <a:rPr lang="en-US" kern="1200">
                <a:solidFill>
                  <a:schemeClr val="tx1"/>
                </a:solidFill>
                <a:effectLst/>
              </a:rPr>
              <a:t>Imagine a dashboard flag appears in the EHR: 'Based on this patient's profile and PRO data, she has a 78% probability of significant distress in the next 4 weeks.' You would act on that. That is what predictive analytics can offer — if built on the right data.</a:t>
            </a:r>
            <a:endParaRPr lang="en-US"/>
          </a:p>
          <a:p>
            <a:r>
              <a:rPr lang="en-US" kern="1200">
                <a:solidFill>
                  <a:schemeClr val="tx1"/>
                </a:solidFill>
                <a:effectLst/>
              </a:rPr>
              <a:t>Earlier identification means earlier intervention, which means fewer crisis presentations, better treatment adherence, lower readmission rates. Predictive distress analytics is not just a clinical good — it is an economic one.</a:t>
            </a:r>
            <a:endParaRPr lang="en-US"/>
          </a:p>
          <a:p>
            <a:r>
              <a:rPr lang="en-US" kern="1200" dirty="0">
                <a:solidFill>
                  <a:schemeClr val="tx1"/>
                </a:solidFill>
                <a:effectLst/>
              </a:rPr>
              <a:t>: it’s like a vital sign. A blood pressure reading does not replace the clinician's judgment — it informs it. Predictive distress analytics works the same way.</a:t>
            </a:r>
            <a:endParaRPr lang="en-US" dirty="0">
              <a:ea typeface="Calibri"/>
              <a:cs typeface="Calibri"/>
            </a:endParaRPr>
          </a:p>
          <a:p>
            <a:endParaRPr lang="en-US" sz="1200" b="1" kern="1200" dirty="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008D17F4-9683-9104-698C-160A1D91FD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2672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B687D-B371-7AB8-A298-39B80B7C5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E4DB5-6469-8C0B-B837-2A515413F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16C33-D90D-B097-7EDE-53070085F9DD}"/>
              </a:ext>
            </a:extLst>
          </p:cNvPr>
          <p:cNvSpPr>
            <a:spLocks noGrp="1"/>
          </p:cNvSpPr>
          <p:nvPr>
            <p:ph type="body" idx="1"/>
          </p:nvPr>
        </p:nvSpPr>
        <p:spPr/>
        <p:txBody>
          <a:bodyPr/>
          <a:lstStyle/>
          <a:p>
            <a:r>
              <a:rPr lang="en-US" b="1" kern="1200" cap="all">
                <a:solidFill>
                  <a:schemeClr val="tx1"/>
                </a:solidFill>
                <a:effectLst/>
              </a:rPr>
              <a:t>MARIA'S STORY — continued</a:t>
            </a:r>
            <a:endParaRPr lang="en-US"/>
          </a:p>
          <a:p>
            <a:r>
              <a:rPr lang="en-US" i="1" kern="1200" cap="all">
                <a:solidFill>
                  <a:schemeClr val="tx1"/>
                </a:solidFill>
                <a:effectLst/>
              </a:rPr>
              <a:t>Maria comes to her 3-month oncology appointment. She says she is 'doing okay.' She looks okay. But her Fitbit data tells a different story: she has averaged 3 hours of sleep a night for 6 weeks. Her step count dropped 70%. Her resting heart rate is elevated. Her body has been screaming what her words were not saying.</a:t>
            </a:r>
            <a:endParaRPr lang="en-US"/>
          </a:p>
          <a:p>
            <a:r>
              <a:rPr lang="en-US" kern="1200" cap="all">
                <a:solidFill>
                  <a:schemeClr val="tx1"/>
                </a:solidFill>
                <a:effectLst/>
              </a:rPr>
              <a:t>The wearable story is compelling because it shifts monitoring from episodic (clinic visits) to continuous. A patient who looks 'fine' at their 3-month oncology visit may be sleeping 3 hours a night and barely leaving the house. A wearable knows that.</a:t>
            </a:r>
            <a:endParaRPr lang="en-US"/>
          </a:p>
          <a:p>
            <a:r>
              <a:rPr lang="en-US" kern="1200" cap="all">
                <a:solidFill>
                  <a:schemeClr val="tx1"/>
                </a:solidFill>
                <a:effectLst/>
              </a:rPr>
              <a:t>limitations: device burden, cost equity (who can afford a smartwatch?), data privacy, and the unsolved challenge of integrating continuous data streams into clinical EHR workflows without overwhelming care teams.</a:t>
            </a:r>
            <a:r>
              <a:rPr lang="en-US" cap="all"/>
              <a:t> – we also recently did a fitness study with a fitbit – and we were able to catch some cardiac irregularities – which then forced us to ask the question what is our responsibility with this data, how quickly do we need to respond to it… </a:t>
            </a:r>
            <a:endParaRPr lang="en-US"/>
          </a:p>
          <a:p>
            <a:endParaRPr lang="en-US" sz="1200" b="1" kern="1200" cap="all" dirty="0">
              <a:solidFill>
                <a:schemeClr val="tx1"/>
              </a:solidFill>
              <a:effectLst/>
              <a:latin typeface="+mn-lt"/>
              <a:ea typeface="Calibri"/>
              <a:cs typeface="Calibri"/>
            </a:endParaRPr>
          </a:p>
          <a:p>
            <a:endParaRPr lang="en-US" b="1" cap="all" dirty="0">
              <a:ea typeface="Calibri"/>
              <a:cs typeface="Calibri"/>
            </a:endParaRPr>
          </a:p>
          <a:p>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819902D8-CCC5-06BD-89EB-1CCE0BCDD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1265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5DC68-A7AB-45C9-392A-49E7844D5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4FFCA-DDA4-700C-C74E-A2E5DDBA7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25EF4-988B-FB79-7087-C03703417032}"/>
              </a:ext>
            </a:extLst>
          </p:cNvPr>
          <p:cNvSpPr>
            <a:spLocks noGrp="1"/>
          </p:cNvSpPr>
          <p:nvPr>
            <p:ph type="body" idx="1"/>
          </p:nvPr>
        </p:nvSpPr>
        <p:spPr/>
        <p:txBody>
          <a:bodyPr/>
          <a:lstStyle/>
          <a:p>
            <a:pPr>
              <a:defRPr/>
            </a:pPr>
            <a:r>
              <a:rPr lang="en-US" dirty="0"/>
              <a:t>Read the slide: Note</a:t>
            </a:r>
            <a:r>
              <a:rPr lang="en-US" dirty="0">
                <a:effectLst/>
              </a:rPr>
              <a:t>: Most studies validation-stage; oncology-specific wearable mental health research remains sparse</a:t>
            </a:r>
            <a:r>
              <a:rPr lang="en-US" dirty="0"/>
              <a:t> – read </a:t>
            </a:r>
            <a:r>
              <a:rPr lang="en-US" kern="1200" dirty="0">
                <a:solidFill>
                  <a:schemeClr val="tx1"/>
                </a:solidFill>
                <a:effectLst/>
              </a:rPr>
              <a:t>the </a:t>
            </a:r>
            <a:r>
              <a:rPr lang="en-US" dirty="0"/>
              <a:t>slide</a:t>
            </a:r>
          </a:p>
          <a:p>
            <a:endParaRPr lang="en-US" dirty="0">
              <a:ea typeface="Calibri"/>
              <a:cs typeface="Calibri"/>
            </a:endParaRPr>
          </a:p>
          <a:p>
            <a:endParaRPr lang="en-US"/>
          </a:p>
        </p:txBody>
      </p:sp>
      <p:sp>
        <p:nvSpPr>
          <p:cNvPr id="4" name="Slide Number Placeholder 3">
            <a:extLst>
              <a:ext uri="{FF2B5EF4-FFF2-40B4-BE49-F238E27FC236}">
                <a16:creationId xmlns:a16="http://schemas.microsoft.com/office/drawing/2014/main" id="{FE4CF7D4-7622-D461-FE3A-272D53D50B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5303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ECC3-EEEC-4BBD-C41D-FA6A51864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07F283-47E0-682F-95C6-B2CD043E5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67774-C70E-E395-E79E-2355491D09EE}"/>
              </a:ext>
            </a:extLst>
          </p:cNvPr>
          <p:cNvSpPr>
            <a:spLocks noGrp="1"/>
          </p:cNvSpPr>
          <p:nvPr>
            <p:ph type="body" idx="1"/>
          </p:nvPr>
        </p:nvSpPr>
        <p:spPr/>
        <p:txBody>
          <a:bodyPr/>
          <a:lstStyle/>
          <a:p>
            <a:r>
              <a:rPr lang="en-US" b="1" kern="1200" cap="all">
                <a:solidFill>
                  <a:schemeClr val="tx1"/>
                </a:solidFill>
                <a:effectLst/>
              </a:rPr>
              <a:t>MARIA'S STORY — continued</a:t>
            </a:r>
            <a:endParaRPr lang="en-US"/>
          </a:p>
          <a:p>
            <a:r>
              <a:rPr lang="en-US" i="1" kern="1200" cap="all">
                <a:solidFill>
                  <a:schemeClr val="tx1"/>
                </a:solidFill>
                <a:effectLst/>
              </a:rPr>
              <a:t>It is 2am. Maria is awake. She opens an app her care team recommended. It walks her through a breathing exercise, then a thought record. She names the fear. She challenges it. She falls asleep at 3am instead of 5am. When she comes to session Thursday, she has something to bring. The therapeutic hour was extended — not replaced.</a:t>
            </a:r>
            <a:endParaRPr lang="en-US" cap="all"/>
          </a:p>
          <a:p>
            <a:pPr>
              <a:defRPr/>
            </a:pPr>
            <a:r>
              <a:rPr lang="en-US" cap="all">
                <a:effectLst/>
              </a:rPr>
              <a:t>Study 1: </a:t>
            </a:r>
            <a:r>
              <a:rPr lang="en-US" i="1" cap="all">
                <a:solidFill>
                  <a:srgbClr val="886600"/>
                </a:solidFill>
                <a:effectLst/>
              </a:rPr>
              <a:t>Industry-funded (Blue Note Therapeutics) — important to disclose. But the double-blind design is genuinely rigorous.</a:t>
            </a:r>
            <a:r>
              <a:rPr lang="en-US" i="1" cap="all">
                <a:solidFill>
                  <a:srgbClr val="886600"/>
                </a:solidFill>
              </a:rPr>
              <a:t> - </a:t>
            </a:r>
            <a:r>
              <a:rPr lang="en-US" cap="all">
                <a:solidFill>
                  <a:srgbClr val="444444"/>
                </a:solidFill>
              </a:rPr>
              <a:t>The CBSM arm produced significant reductions in anxiety and depression</a:t>
            </a:r>
            <a:endParaRPr lang="en-US"/>
          </a:p>
          <a:p>
            <a:pPr>
              <a:defRPr/>
            </a:pPr>
            <a:r>
              <a:rPr lang="en-US" i="1" cap="all">
                <a:solidFill>
                  <a:srgbClr val="886600"/>
                </a:solidFill>
                <a:effectLst/>
              </a:rPr>
              <a:t>Study 2: Honest take: German healthcare context. Replication in the U.S. system is needed.</a:t>
            </a:r>
            <a:r>
              <a:rPr lang="en-US" i="1" cap="all" dirty="0">
                <a:solidFill>
                  <a:srgbClr val="444444"/>
                </a:solidFill>
              </a:rPr>
              <a:t>  </a:t>
            </a:r>
            <a:r>
              <a:rPr lang="en-US" kern="1200" cap="all">
                <a:solidFill>
                  <a:schemeClr val="tx1"/>
                </a:solidFill>
                <a:effectLst/>
              </a:rPr>
              <a:t>Mika is notable because it targets the full cancer trajectory. Distress fluctuates enormously — at diagnosis, during treatment, at recurrence, in survivorship. A tool designed to adapt across that arc </a:t>
            </a:r>
            <a:r>
              <a:rPr lang="en-US" cap="all"/>
              <a:t>could be a really </a:t>
            </a:r>
            <a:r>
              <a:rPr lang="en-US" kern="1200" cap="all">
                <a:solidFill>
                  <a:schemeClr val="tx1"/>
                </a:solidFill>
                <a:effectLst/>
              </a:rPr>
              <a:t>useful</a:t>
            </a:r>
            <a:r>
              <a:rPr lang="en-US" cap="all"/>
              <a:t> tool</a:t>
            </a:r>
            <a:r>
              <a:rPr lang="en-US" kern="1200" cap="all">
                <a:solidFill>
                  <a:schemeClr val="tx1"/>
                </a:solidFill>
                <a:effectLst/>
              </a:rPr>
              <a:t>.</a:t>
            </a:r>
            <a:endParaRPr lang="en-US" cap="all"/>
          </a:p>
          <a:p>
            <a:r>
              <a:rPr lang="en-US" kern="1200" cap="all">
                <a:solidFill>
                  <a:schemeClr val="tx1"/>
                </a:solidFill>
                <a:effectLst/>
              </a:rPr>
              <a:t>The Maria scenario at the top is important — instead of talking about 'technology replacing therapy’ we’re talking about 'technology extending the therapeutic hour.'.</a:t>
            </a:r>
            <a:endParaRPr lang="en-US" cap="all"/>
          </a:p>
          <a:p>
            <a:endParaRPr lang="en-US" sz="1200" b="1" kern="1200" cap="all" dirty="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E3D8627D-7F29-7285-9475-37F1D26F98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9403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B57BB-7286-E4EE-0AAE-104E489F2B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10C6E-30FF-5015-35AC-3E922CD51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5C963-8A12-5861-4543-F6411A53ACEF}"/>
              </a:ext>
            </a:extLst>
          </p:cNvPr>
          <p:cNvSpPr>
            <a:spLocks noGrp="1"/>
          </p:cNvSpPr>
          <p:nvPr>
            <p:ph type="body" idx="1"/>
          </p:nvPr>
        </p:nvSpPr>
        <p:spPr/>
        <p:txBody>
          <a:bodyPr/>
          <a:lstStyle/>
          <a:p>
            <a:r>
              <a:rPr lang="en-US"/>
              <a:t>In the Chat </a:t>
            </a:r>
          </a:p>
          <a:p>
            <a:endParaRPr lang="en-US"/>
          </a:p>
          <a:p>
            <a:r>
              <a:rPr lang="en-US"/>
              <a:t>YES  /  NO  /  I WASN'T SURE WHICH TO RECOMMEND </a:t>
            </a:r>
          </a:p>
          <a:p>
            <a:endParaRPr lang="en-US"/>
          </a:p>
          <a:p>
            <a:r>
              <a:rPr lang="en-US"/>
              <a:t>'I wasn't sure which to recommend' — that is exactly why evidence standards matter.</a:t>
            </a:r>
          </a:p>
        </p:txBody>
      </p:sp>
      <p:sp>
        <p:nvSpPr>
          <p:cNvPr id="4" name="Slide Number Placeholder 3">
            <a:extLst>
              <a:ext uri="{FF2B5EF4-FFF2-40B4-BE49-F238E27FC236}">
                <a16:creationId xmlns:a16="http://schemas.microsoft.com/office/drawing/2014/main" id="{C717D79C-23CA-9F15-8237-FFAB0E2D3D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671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t>
            </a:r>
            <a:r>
              <a:rPr lang="en-US" kern="1200" dirty="0">
                <a:solidFill>
                  <a:schemeClr val="tx1"/>
                </a:solidFill>
                <a:effectLst/>
              </a:rPr>
              <a:t>our </a:t>
            </a:r>
            <a:r>
              <a:rPr lang="en-US" dirty="0"/>
              <a:t>learning objectives for the day</a:t>
            </a:r>
            <a:r>
              <a:rPr lang="en-US" kern="1200" dirty="0">
                <a:solidFill>
                  <a:schemeClr val="tx1"/>
                </a:solidFill>
                <a:effectLst/>
              </a:rPr>
              <a:t>. </a:t>
            </a:r>
            <a:r>
              <a:rPr lang="en-US" dirty="0"/>
              <a:t>Like probably many of you, </a:t>
            </a:r>
            <a:r>
              <a:rPr lang="en-US" kern="1200" dirty="0">
                <a:solidFill>
                  <a:schemeClr val="tx1"/>
                </a:solidFill>
                <a:effectLst/>
              </a:rPr>
              <a:t>I have spent </a:t>
            </a:r>
            <a:r>
              <a:rPr lang="en-US" dirty="0"/>
              <a:t>to many </a:t>
            </a:r>
            <a:r>
              <a:rPr lang="en-US" kern="1200" dirty="0">
                <a:solidFill>
                  <a:schemeClr val="tx1"/>
                </a:solidFill>
                <a:effectLst/>
              </a:rPr>
              <a:t>years watching people navigate cancer diagnoses with inadequate psychosocial support: long wait times, after-hours gaps, geographic barriers.</a:t>
            </a:r>
            <a:r>
              <a:rPr lang="en-US" dirty="0"/>
              <a:t>  I’m hoping at the end of today you’ll have a better idea of how</a:t>
            </a:r>
            <a:r>
              <a:rPr lang="en-US" kern="1200" dirty="0">
                <a:solidFill>
                  <a:schemeClr val="tx1"/>
                </a:solidFill>
                <a:effectLst/>
              </a:rPr>
              <a:t> AI </a:t>
            </a:r>
            <a:r>
              <a:rPr lang="en-US" dirty="0"/>
              <a:t>can better support some of these gaps, and what your role can be in assessing the evidence behind tools as well as their potential impact. </a:t>
            </a:r>
          </a:p>
          <a:p>
            <a:r>
              <a:rPr lang="en-US"/>
              <a:t>AI </a:t>
            </a:r>
            <a:r>
              <a:rPr lang="en-US" kern="1200">
                <a:solidFill>
                  <a:schemeClr val="tx1"/>
                </a:solidFill>
                <a:effectLst/>
              </a:rPr>
              <a:t>is not a cure for all of that. But it is a tool — and the question is not whether to use it. It is how to use it wisely.</a:t>
            </a:r>
            <a:endParaRPr lang="en-US"/>
          </a:p>
          <a:p>
            <a:endParaRPr lang="en-US" b="1" dirty="0">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6404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F6793-D29B-31E2-1AAD-71210003B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094E4-FA35-EA99-1F4C-C97D000F3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809A3-7381-1987-1E16-F9E6BC8DB9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DA10F4-9FB1-526B-4E08-2319BC124AD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307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5DC68-A7AB-45C9-392A-49E7844D5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4FFCA-DDA4-700C-C74E-A2E5DDBA7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25EF4-988B-FB79-7087-C03703417032}"/>
              </a:ext>
            </a:extLst>
          </p:cNvPr>
          <p:cNvSpPr>
            <a:spLocks noGrp="1"/>
          </p:cNvSpPr>
          <p:nvPr>
            <p:ph type="body" idx="1"/>
          </p:nvPr>
        </p:nvSpPr>
        <p:spPr/>
        <p:txBody>
          <a:bodyPr/>
          <a:lstStyle/>
          <a:p>
            <a:r>
              <a:rPr lang="en-US" kern="1200">
                <a:solidFill>
                  <a:schemeClr val="tx1"/>
                </a:solidFill>
                <a:effectLst/>
              </a:rPr>
              <a:t>Tier 1 evidence is not bad. Every tool starts there. But Tier 1 evidence at Tier 3 prices and Tier 3 clinical trust is the problem.</a:t>
            </a:r>
            <a:endParaRPr lang="en-US"/>
          </a:p>
          <a:p>
            <a:endParaRPr lang="en-US" i="1" dirty="0">
              <a:ea typeface="Calibri"/>
              <a:cs typeface="Calibri"/>
            </a:endParaRPr>
          </a:p>
        </p:txBody>
      </p:sp>
      <p:sp>
        <p:nvSpPr>
          <p:cNvPr id="4" name="Slide Number Placeholder 3">
            <a:extLst>
              <a:ext uri="{FF2B5EF4-FFF2-40B4-BE49-F238E27FC236}">
                <a16:creationId xmlns:a16="http://schemas.microsoft.com/office/drawing/2014/main" id="{FE4CF7D4-7622-D461-FE3A-272D53D50B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5303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DCA60-AF84-99F3-2600-A08E8EB3F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A642E-3E52-14B9-6E86-5299808FD3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2A8F97-C541-B4E0-9436-BB6D1CEB3343}"/>
              </a:ext>
            </a:extLst>
          </p:cNvPr>
          <p:cNvSpPr>
            <a:spLocks noGrp="1"/>
          </p:cNvSpPr>
          <p:nvPr>
            <p:ph type="body" idx="1"/>
          </p:nvPr>
        </p:nvSpPr>
        <p:spPr/>
        <p:txBody>
          <a:bodyPr/>
          <a:lstStyle/>
          <a:p>
            <a:endParaRPr lang="en-US" sz="1200" b="1" kern="1200" dirty="0">
              <a:solidFill>
                <a:schemeClr val="tx1"/>
              </a:solidFill>
              <a:effectLst/>
              <a:latin typeface="+mn-lt"/>
              <a:ea typeface="Calibri"/>
              <a:cs typeface="Calibri"/>
            </a:endParaRPr>
          </a:p>
          <a:p>
            <a:r>
              <a:rPr lang="en-US" dirty="0">
                <a:ea typeface="Calibri"/>
                <a:cs typeface="Calibri"/>
              </a:rPr>
              <a:t>Mental health trials are helpful and give us a starting point, but until data is validated in oncology patients, we have to proceed with caution. </a:t>
            </a:r>
            <a:endParaRPr lang="en-US"/>
          </a:p>
        </p:txBody>
      </p:sp>
      <p:sp>
        <p:nvSpPr>
          <p:cNvPr id="4" name="Slide Number Placeholder 3">
            <a:extLst>
              <a:ext uri="{FF2B5EF4-FFF2-40B4-BE49-F238E27FC236}">
                <a16:creationId xmlns:a16="http://schemas.microsoft.com/office/drawing/2014/main" id="{1F4C435C-CCCF-849E-6B76-1C1EFF1AE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773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8EC08-C150-6670-4845-C66E128F5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46DEF-9FDB-93FA-63C1-A6999F75F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DE55D-3D49-4B43-432D-AA9D72F2407D}"/>
              </a:ext>
            </a:extLst>
          </p:cNvPr>
          <p:cNvSpPr>
            <a:spLocks noGrp="1"/>
          </p:cNvSpPr>
          <p:nvPr>
            <p:ph type="body" idx="1"/>
          </p:nvPr>
        </p:nvSpPr>
        <p:spPr/>
        <p:txBody>
          <a:bodyPr/>
          <a:lstStyle/>
          <a:p>
            <a:r>
              <a:rPr lang="en-US"/>
              <a:t>Long-term outcomes: Almost no digital health studies follow patients beyond 3–6 months. We do not know if improvements last.</a:t>
            </a:r>
            <a:endParaRPr lang="en-US">
              <a:ea typeface="+mn-ea"/>
              <a:cs typeface="+mn-cs"/>
            </a:endParaRPr>
          </a:p>
          <a:p>
            <a:r>
              <a:rPr lang="en-US"/>
              <a:t>Oncology subpopulation fit: Most chatbot RCTs were </a:t>
            </a:r>
            <a:r>
              <a:rPr lang="en-US" kern="1200">
                <a:solidFill>
                  <a:schemeClr val="tx1"/>
                </a:solidFill>
                <a:effectLst/>
              </a:rPr>
              <a:t>in </a:t>
            </a:r>
            <a:r>
              <a:rPr lang="en-US"/>
              <a:t>sub-clinical or </a:t>
            </a:r>
            <a:r>
              <a:rPr lang="en-US" kern="1200">
                <a:solidFill>
                  <a:schemeClr val="tx1"/>
                </a:solidFill>
                <a:effectLst/>
              </a:rPr>
              <a:t>general anxiety </a:t>
            </a:r>
            <a:r>
              <a:rPr lang="en-US"/>
              <a:t>populations. Cancer patients face existential distress, grief, mortality fear, and treatment toxicity — dimensions that app-based CBT has not been fully tested against.</a:t>
            </a:r>
          </a:p>
          <a:p>
            <a:r>
              <a:rPr lang="en-US"/>
              <a:t>Engagement data </a:t>
            </a:r>
            <a:r>
              <a:rPr lang="en-US" kern="1200">
                <a:solidFill>
                  <a:schemeClr val="tx1"/>
                </a:solidFill>
                <a:effectLst/>
              </a:rPr>
              <a:t>is </a:t>
            </a:r>
            <a:r>
              <a:rPr lang="en-US"/>
              <a:t>often missing or underreported</a:t>
            </a:r>
            <a:r>
              <a:rPr lang="en-US" kern="1200">
                <a:solidFill>
                  <a:schemeClr val="tx1"/>
                </a:solidFill>
                <a:effectLst/>
              </a:rPr>
              <a:t>. </a:t>
            </a:r>
            <a:r>
              <a:rPr lang="en-US"/>
              <a:t>Apps that show good outcomes for completers may have high dropout rates among the most distressed patients.</a:t>
            </a:r>
          </a:p>
          <a:p>
            <a:r>
              <a:rPr lang="en-US" dirty="0"/>
              <a:t>The therapeutic alliance question: No </a:t>
            </a:r>
            <a:r>
              <a:rPr lang="en-US" kern="1200" dirty="0">
                <a:solidFill>
                  <a:schemeClr val="tx1"/>
                </a:solidFill>
                <a:effectLst/>
              </a:rPr>
              <a:t>study </a:t>
            </a:r>
            <a:r>
              <a:rPr lang="en-US" dirty="0"/>
              <a:t>has yet measured what happens to the human therapeutic relationship when </a:t>
            </a:r>
            <a:r>
              <a:rPr lang="en-US" kern="1200" dirty="0">
                <a:solidFill>
                  <a:schemeClr val="tx1"/>
                </a:solidFill>
                <a:effectLst/>
              </a:rPr>
              <a:t>patients </a:t>
            </a:r>
            <a:r>
              <a:rPr lang="en-US" dirty="0"/>
              <a:t>also use AI support tools. Does it help? Does </a:t>
            </a:r>
            <a:r>
              <a:rPr lang="en-US" kern="1200" dirty="0">
                <a:solidFill>
                  <a:schemeClr val="tx1"/>
                </a:solidFill>
                <a:effectLst/>
              </a:rPr>
              <a:t>it </a:t>
            </a:r>
            <a:r>
              <a:rPr lang="en-US" dirty="0"/>
              <a:t>change the relationship? We can’t say yet. </a:t>
            </a:r>
            <a:endParaRPr lang="en-US" dirty="0">
              <a:ea typeface="Calibri"/>
              <a:cs typeface="Calibri"/>
            </a:endParaRPr>
          </a:p>
          <a:p>
            <a:r>
              <a:rPr lang="en-US"/>
              <a:t>These are not arguments against the technology</a:t>
            </a:r>
            <a:r>
              <a:rPr lang="en-US" kern="1200">
                <a:solidFill>
                  <a:schemeClr val="tx1"/>
                </a:solidFill>
                <a:effectLst/>
              </a:rPr>
              <a:t>. </a:t>
            </a:r>
            <a:r>
              <a:rPr lang="en-US"/>
              <a:t>They are the questions that should drive the next generation of research </a:t>
            </a:r>
            <a:r>
              <a:rPr lang="en-US" kern="1200">
                <a:solidFill>
                  <a:schemeClr val="tx1"/>
                </a:solidFill>
                <a:effectLst/>
              </a:rPr>
              <a:t>— </a:t>
            </a:r>
            <a:r>
              <a:rPr lang="en-US"/>
              <a:t>and that </a:t>
            </a:r>
            <a:r>
              <a:rPr lang="en-US" kern="1200">
                <a:solidFill>
                  <a:schemeClr val="tx1"/>
                </a:solidFill>
                <a:effectLst/>
              </a:rPr>
              <a:t>should </a:t>
            </a:r>
            <a:r>
              <a:rPr lang="en-US"/>
              <a:t>inform how carefully you introduce these tools to patients</a:t>
            </a:r>
            <a:r>
              <a:rPr lang="en-US" kern="1200">
                <a:solidFill>
                  <a:schemeClr val="tx1"/>
                </a:solidFill>
                <a:effectLst/>
              </a:rPr>
              <a:t>.</a:t>
            </a:r>
            <a:endParaRPr lang="en-US"/>
          </a:p>
          <a:p>
            <a:endParaRPr lang="en-US" sz="1200" b="1" kern="1200" dirty="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22AAC68D-C146-F4B7-E787-7B23380D73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36291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803F6-684A-CFCE-BBFB-B74DFE57A5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646D4-A8DD-BC5D-A209-96C75278F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181C4-70F9-8BF2-172A-27BC5168A7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CD274A6E-BBC9-4626-0426-8CB26F3518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5073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07630-8DBB-8B43-31C2-033A1D473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C5A3D-B8C1-6D4F-ED51-38BCF9560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1121C-18DC-C643-C2B4-01702EF5E7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A730D7-09F6-2CF1-1A7C-89E3DA4CB7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3733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09B35-2F21-06B0-34FA-B53BC117D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37C81-4E33-0D26-121B-C37DA6E39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81411D-4EFA-77BA-DC48-60E48BDF9E39}"/>
              </a:ext>
            </a:extLst>
          </p:cNvPr>
          <p:cNvSpPr>
            <a:spLocks noGrp="1"/>
          </p:cNvSpPr>
          <p:nvPr>
            <p:ph type="body" idx="1"/>
          </p:nvPr>
        </p:nvSpPr>
        <p:spPr/>
        <p:txBody>
          <a:bodyPr/>
          <a:lstStyle/>
          <a:p>
            <a:r>
              <a:rPr lang="en-US" b="1" kern="1200" cap="all">
                <a:solidFill>
                  <a:schemeClr val="tx1"/>
                </a:solidFill>
                <a:effectLst/>
              </a:rPr>
              <a:t>MARIA'S STORY — continued</a:t>
            </a:r>
            <a:endParaRPr lang="en-US"/>
          </a:p>
          <a:p>
            <a:r>
              <a:rPr lang="en-US" i="1" kern="1200" cap="all">
                <a:solidFill>
                  <a:schemeClr val="tx1"/>
                </a:solidFill>
                <a:effectLst/>
              </a:rPr>
              <a:t>Now imagine a different Maria. She is 52, works two jobs, has a limited smartphone data plan, and her first language around medical topics is not English. Every AI tool we have discussed today was designed with someone else in mind. That is not a reason to abandon these technologies. It is a mandate to demand better ones.</a:t>
            </a:r>
            <a:endParaRPr lang="en-US" cap="all"/>
          </a:p>
          <a:p>
            <a:pPr lvl="0" algn="l" defTabSz="914400">
              <a:lnSpc>
                <a:spcPct val="100000"/>
              </a:lnSpc>
              <a:spcBef>
                <a:spcPts val="0"/>
              </a:spcBef>
              <a:spcAft>
                <a:spcPts val="0"/>
              </a:spcAft>
              <a:buNone/>
              <a:tabLst/>
              <a:defRPr/>
            </a:pPr>
            <a:r>
              <a:rPr lang="en-US" kern="1200" cap="all" dirty="0">
                <a:solidFill>
                  <a:schemeClr val="tx1"/>
                </a:solidFill>
                <a:effectLst/>
              </a:rPr>
              <a:t>In the previous poll many of you told us equity was your biggest concern. You were right.'</a:t>
            </a:r>
            <a:endParaRPr lang="en-US" cap="all" dirty="0">
              <a:ea typeface="Calibri"/>
              <a:cs typeface="Calibri"/>
            </a:endParaRPr>
          </a:p>
          <a:p>
            <a:r>
              <a:rPr lang="en-US" cap="all" dirty="0"/>
              <a:t>A landmark Science study found that commercial health algorithms using cost as a proxy for illness systematically under-identified the health needs of Black patients — directing fewer resources to sicker Black patients relative to healthier White patients - </a:t>
            </a:r>
            <a:r>
              <a:rPr lang="en-US" kern="1200" cap="all" dirty="0">
                <a:solidFill>
                  <a:schemeClr val="tx1"/>
                </a:solidFill>
                <a:effectLst/>
              </a:rPr>
              <a:t>'This is not a mental health AI study. It is a general health algorithm study. But it shows us — in peer-reviewed Science — that AI bias causes real harm to real Black patients. </a:t>
            </a:r>
            <a:r>
              <a:rPr lang="en-US" cap="all" dirty="0"/>
              <a:t> (Obermeyer et al., 2019).</a:t>
            </a:r>
            <a:endParaRPr lang="en-US" cap="all" dirty="0">
              <a:ea typeface="Calibri"/>
              <a:cs typeface="Calibri"/>
            </a:endParaRPr>
          </a:p>
          <a:p>
            <a:pPr lvl="0"/>
            <a:r>
              <a:rPr lang="en-US" cap="all"/>
              <a:t>NLP-based mental health AI reflects the biases in its training data — including racial, gender, and socioeconomic biases embedded in clinical documentation (Straw &amp; Callison-Burch, 2020).</a:t>
            </a:r>
          </a:p>
          <a:p>
            <a:pPr lvl="0"/>
            <a:r>
              <a:rPr lang="en-US" cap="all" dirty="0"/>
              <a:t>The digital divide is a clinical divide: wearables and apps require smartphones, data plans, and digital literacy — the patients most likely to need psychosocial support are often the least likely to have equitable access.</a:t>
            </a:r>
            <a:endParaRPr lang="en-US" cap="all" dirty="0">
              <a:ea typeface="Calibri"/>
              <a:cs typeface="Calibri"/>
            </a:endParaRPr>
          </a:p>
          <a:p>
            <a:pPr>
              <a:defRPr/>
            </a:pPr>
            <a:r>
              <a:rPr lang="en-US" kern="1200" cap="all" dirty="0">
                <a:solidFill>
                  <a:schemeClr val="tx1"/>
                </a:solidFill>
                <a:effectLst/>
              </a:rPr>
              <a:t>If an AI distress screening tool was trained on EHR data from a predominantly White, English-speaking, commercially insured cancer center — what does it miss about your patients? This is not a hypothetical. It is a question to </a:t>
            </a:r>
            <a:r>
              <a:rPr lang="en-US" cap="all" dirty="0"/>
              <a:t>ask about available tools</a:t>
            </a:r>
            <a:r>
              <a:rPr lang="en-US" kern="1200" cap="all" dirty="0">
                <a:solidFill>
                  <a:schemeClr val="tx1"/>
                </a:solidFill>
                <a:effectLst/>
              </a:rPr>
              <a:t>.</a:t>
            </a:r>
            <a:r>
              <a:rPr lang="en-US" cap="all" dirty="0"/>
              <a:t> </a:t>
            </a:r>
            <a:endParaRPr lang="en-US" dirty="0">
              <a:ea typeface="+mn-ea"/>
              <a:cs typeface="+mn-cs"/>
            </a:endParaRPr>
          </a:p>
          <a:p>
            <a:endParaRPr lang="en-US" sz="1200" b="1" kern="1200" cap="all" dirty="0">
              <a:solidFill>
                <a:schemeClr val="tx1"/>
              </a:solidFill>
              <a:effectLst/>
              <a:latin typeface="+mn-lt"/>
              <a:ea typeface="Calibri"/>
              <a:cs typeface="Calibri"/>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B2204075-9027-7B5B-7483-0B30462904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4811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2C22C-F040-93C3-6262-F7EAE63CA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02FF2-BA86-1F38-396E-31EC28C73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801CB-84D9-CCA9-8D23-7EB21A55FD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D436685B-FC7F-257B-A44B-68924A32CF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671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5DC68-A7AB-45C9-392A-49E7844D54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64FFCA-DDA4-700C-C74E-A2E5DDBA7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25EF4-988B-FB79-7087-C03703417032}"/>
              </a:ext>
            </a:extLst>
          </p:cNvPr>
          <p:cNvSpPr>
            <a:spLocks noGrp="1"/>
          </p:cNvSpPr>
          <p:nvPr>
            <p:ph type="body" idx="1"/>
          </p:nvPr>
        </p:nvSpPr>
        <p:spPr/>
        <p:txBody>
          <a:bodyPr/>
          <a:lstStyle/>
          <a:p>
            <a:r>
              <a:rPr lang="en-US"/>
              <a:t>What are some </a:t>
            </a:r>
            <a:r>
              <a:rPr lang="en-US" kern="1200">
                <a:solidFill>
                  <a:schemeClr val="tx1"/>
                </a:solidFill>
                <a:effectLst/>
              </a:rPr>
              <a:t>questions </a:t>
            </a:r>
            <a:r>
              <a:rPr lang="en-US"/>
              <a:t>we can </a:t>
            </a:r>
            <a:r>
              <a:rPr lang="en-US" kern="1200">
                <a:solidFill>
                  <a:schemeClr val="tx1"/>
                </a:solidFill>
                <a:effectLst/>
              </a:rPr>
              <a:t>ask to </a:t>
            </a:r>
            <a:r>
              <a:rPr lang="en-US"/>
              <a:t>start evaluating available technology? </a:t>
            </a:r>
          </a:p>
          <a:p>
            <a:endParaRPr lang="en-US" sz="1200" b="1" kern="1200" dirty="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FE4CF7D4-7622-D461-FE3A-272D53D50B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5303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8EA73-BECF-6465-F27A-8A4F784293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49EC1-D753-4C20-878E-DAA62551D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7A31A6-F64D-196B-32A6-501571B200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DEB09C-4EB1-B2DA-3B8B-A4ECCA0F57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7228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 to warm us up:</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4344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E4122-19EC-197B-AD72-AD1FDC71A3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C46A8E-133C-1C60-EEC2-85FEB48F4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F9C39-B9DF-C832-085D-19375C907203}"/>
              </a:ext>
            </a:extLst>
          </p:cNvPr>
          <p:cNvSpPr>
            <a:spLocks noGrp="1"/>
          </p:cNvSpPr>
          <p:nvPr>
            <p:ph type="body" idx="1"/>
          </p:nvPr>
        </p:nvSpPr>
        <p:spPr/>
        <p:txBody>
          <a:bodyPr/>
          <a:lstStyle/>
          <a:p>
            <a:pPr lvl="0" algn="l" defTabSz="914400">
              <a:lnSpc>
                <a:spcPct val="100000"/>
              </a:lnSpc>
              <a:spcBef>
                <a:spcPts val="0"/>
              </a:spcBef>
              <a:spcAft>
                <a:spcPts val="0"/>
              </a:spcAft>
              <a:buNone/>
              <a:tabLst/>
              <a:defRPr/>
            </a:pPr>
            <a:r>
              <a:rPr lang="en-US"/>
              <a:t>Most clinicians are not asking. Most patients are using tools anyway. You want to know.</a:t>
            </a:r>
          </a:p>
          <a:p>
            <a:pPr lvl="0" algn="l" defTabSz="914400">
              <a:lnSpc>
                <a:spcPct val="100000"/>
              </a:lnSpc>
              <a:spcBef>
                <a:spcPts val="0"/>
              </a:spcBef>
              <a:spcAft>
                <a:spcPts val="0"/>
              </a:spcAft>
              <a:buNone/>
              <a:tabLst/>
              <a:defRPr/>
            </a:pPr>
            <a:r>
              <a:rPr lang="en-US"/>
              <a:t>Ask what it has been like for them. Then look up whether the tool has clinical evidence behind it.</a:t>
            </a:r>
          </a:p>
          <a:p>
            <a:pPr lvl="0" algn="l" defTabSz="914400">
              <a:lnSpc>
                <a:spcPct val="100000"/>
              </a:lnSpc>
              <a:spcBef>
                <a:spcPts val="0"/>
              </a:spcBef>
              <a:spcAft>
                <a:spcPts val="0"/>
              </a:spcAft>
              <a:buNone/>
              <a:tabLst/>
              <a:defRPr/>
            </a:pPr>
            <a:r>
              <a:rPr lang="en-US"/>
              <a:t>It is part of their care context and affects your clinical picture.</a:t>
            </a:r>
          </a:p>
          <a:p>
            <a:pPr>
              <a:defRPr/>
            </a:pPr>
            <a:r>
              <a:rPr lang="en-US"/>
              <a:t>before recommending any app, ask yourself — do I know what tier the evidence is at?</a:t>
            </a:r>
          </a:p>
          <a:p>
            <a:pPr marL="0" marR="0" lvl="0" indent="0" algn="l" defTabSz="914400">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a:extLst>
              <a:ext uri="{FF2B5EF4-FFF2-40B4-BE49-F238E27FC236}">
                <a16:creationId xmlns:a16="http://schemas.microsoft.com/office/drawing/2014/main" id="{033DCAF0-B888-1E8A-822C-1B3E5E233C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79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A5EDA-5270-2130-A759-75CB880B3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392BA-827E-822F-0B74-586CAB72C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B39DF-8FA6-DD7F-8B7E-A57145B78633}"/>
              </a:ext>
            </a:extLst>
          </p:cNvPr>
          <p:cNvSpPr>
            <a:spLocks noGrp="1"/>
          </p:cNvSpPr>
          <p:nvPr>
            <p:ph type="body" idx="1"/>
          </p:nvPr>
        </p:nvSpPr>
        <p:spPr/>
        <p:txBody>
          <a:bodyPr/>
          <a:lstStyle/>
          <a:p>
            <a:pPr lvl="0"/>
            <a:r>
              <a:rPr lang="en-US"/>
              <a:t>Join your organization's AI or digital health committee — and if one does not exist, say so out loud. Advocate for creating one with clinical representation.</a:t>
            </a:r>
          </a:p>
          <a:p>
            <a:pPr lvl="0"/>
            <a:r>
              <a:rPr lang="en-US"/>
              <a:t>The next time an AI tool is discussed in any meeting: ask what the training data demographics look like. Even if you are the only one who asks. Especially if you are the only one who asks.</a:t>
            </a:r>
          </a:p>
          <a:p>
            <a:pPr lvl="0"/>
            <a:r>
              <a:rPr lang="en-US"/>
              <a:t>Advocate for psychosocial outcomes to be measured in any digital health initiative — physical metrics alone are not the full picture.</a:t>
            </a:r>
          </a:p>
          <a:p>
            <a:pPr lvl="0"/>
            <a:r>
              <a:rPr lang="en-US"/>
              <a:t>Protect the therapeutic relationship. Use AI as augmentation. The hour you have with a patient is not replicable by any technology — protect it.</a:t>
            </a:r>
          </a:p>
          <a:p>
            <a:r>
              <a:rPr lang="en-US" kern="1200">
                <a:solidFill>
                  <a:schemeClr val="tx1"/>
                </a:solidFill>
                <a:effectLst/>
              </a:rPr>
              <a:t>Story: 'The year I started asking patients about app use, I was surprised by two things: how many were using them, and how relieved they were that I asked. It made them feel like their whole experience — not just the clinical piece — was visible to me.'</a:t>
            </a:r>
            <a:endParaRPr lang="en-US"/>
          </a:p>
          <a:p>
            <a:endParaRPr lang="en-US" sz="120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43D4D9AC-3C01-3D1B-EA5E-8C49D4B90E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0164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259D4-D70C-DB9B-58E9-C9D29CC12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9DE5B-8B79-CF1C-2E3D-D7AE69AAB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A4067-5E8D-5BFE-C5B6-C45264D6525A}"/>
              </a:ext>
            </a:extLst>
          </p:cNvPr>
          <p:cNvSpPr>
            <a:spLocks noGrp="1"/>
          </p:cNvSpPr>
          <p:nvPr>
            <p:ph type="body" idx="1"/>
          </p:nvPr>
        </p:nvSpPr>
        <p:spPr/>
        <p:txBody>
          <a:bodyPr/>
          <a:lstStyle/>
          <a:p>
            <a:pPr lvl="0"/>
            <a:r>
              <a:rPr lang="en-US" b="1"/>
              <a:t>BEFORE YOU BUY: </a:t>
            </a:r>
            <a:r>
              <a:rPr lang="en-US"/>
              <a:t>Build governance before deployment — not after an incident. Include clinicians, legal, ethics, IT, patient advocates, and DEI staff.</a:t>
            </a:r>
          </a:p>
          <a:p>
            <a:pPr lvl="0"/>
            <a:r>
              <a:rPr lang="en-US" b="1"/>
              <a:t>EVIDENCE STANDARD: </a:t>
            </a:r>
            <a:r>
              <a:rPr lang="en-US"/>
              <a:t>Require Tier 3 evidence for any patient-facing mental health AI tool. Vendor white papers are not clinical evidence.</a:t>
            </a:r>
          </a:p>
          <a:p>
            <a:pPr lvl="0"/>
            <a:r>
              <a:rPr lang="en-US" b="1"/>
              <a:t>EQUITY FIRST: </a:t>
            </a:r>
            <a:r>
              <a:rPr lang="en-US"/>
              <a:t>Conduct an equity impact analysis: Who in your patient population cannot access this tool? Design around them from the start — not as an afterthought.</a:t>
            </a:r>
          </a:p>
          <a:p>
            <a:pPr lvl="0"/>
            <a:r>
              <a:rPr lang="en-US" b="1"/>
              <a:t>MONITORING: </a:t>
            </a:r>
            <a:r>
              <a:rPr lang="en-US"/>
              <a:t>Build in outcome monitoring: patient-reported outcomes and adverse event tracking related to AI tool use should be part of your quality infrastructure.</a:t>
            </a:r>
          </a:p>
          <a:p>
            <a:pPr lvl="0"/>
            <a:r>
              <a:rPr lang="en-US" b="1"/>
              <a:t>WORKFORCE: </a:t>
            </a:r>
            <a:r>
              <a:rPr lang="en-US"/>
              <a:t>Invest in clinical staff training — staff need to know what tools exist, how they work, and how to support patients who are using them.</a:t>
            </a:r>
          </a:p>
          <a:p>
            <a:r>
              <a:rPr lang="en-US" kern="1200">
                <a:solidFill>
                  <a:schemeClr val="tx1"/>
                </a:solidFill>
                <a:effectLst/>
              </a:rPr>
              <a:t>Earlier distress identification means earlier intervention. Earlier intervention correlates with better treatment adherence, fewer crisis presentations, and potentially lower readmission rates. Responsible investment in psychosocial AI is not just clinically right. It is economically defensible.</a:t>
            </a:r>
            <a:endParaRPr lang="en-US"/>
          </a:p>
          <a:p>
            <a:pPr lvl="0"/>
            <a:endParaRPr lang="en-US" dirty="0">
              <a:ea typeface="Calibri"/>
              <a:cs typeface="Calibri"/>
            </a:endParaRPr>
          </a:p>
          <a:p>
            <a:endParaRPr lang="en-US"/>
          </a:p>
        </p:txBody>
      </p:sp>
      <p:sp>
        <p:nvSpPr>
          <p:cNvPr id="4" name="Slide Number Placeholder 3">
            <a:extLst>
              <a:ext uri="{FF2B5EF4-FFF2-40B4-BE49-F238E27FC236}">
                <a16:creationId xmlns:a16="http://schemas.microsoft.com/office/drawing/2014/main" id="{E8C6F6FD-967B-EFA5-DC22-9D88EEB685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0607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39D59-89A6-0493-C075-58FEABC4E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3CFEDC-6465-0334-0113-04AA1904D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567176-5B19-6395-C0E8-57F78FF56F5F}"/>
              </a:ext>
            </a:extLst>
          </p:cNvPr>
          <p:cNvSpPr>
            <a:spLocks noGrp="1"/>
          </p:cNvSpPr>
          <p:nvPr>
            <p:ph type="body" idx="1"/>
          </p:nvPr>
        </p:nvSpPr>
        <p:spPr/>
        <p:txBody>
          <a:bodyPr/>
          <a:lstStyle/>
          <a:p>
            <a:r>
              <a:rPr lang="en-US" b="1" kern="1200" cap="all">
                <a:solidFill>
                  <a:schemeClr val="tx1"/>
                </a:solidFill>
                <a:effectLst/>
              </a:rPr>
              <a:t>MARIA'S STORY — continued</a:t>
            </a:r>
            <a:endParaRPr lang="en-US"/>
          </a:p>
          <a:p>
            <a:r>
              <a:rPr lang="en-US" i="1" kern="1200" cap="all">
                <a:solidFill>
                  <a:schemeClr val="tx1"/>
                </a:solidFill>
                <a:effectLst/>
              </a:rPr>
              <a:t>It is Friday evening at 6pm. Maria picks up her phone. This time: she opens an app her care team introduced her to at her first appointment. She types how she is feeling. The app walks her through a thought record — the same one her therapist taught her. It notices she has not slept well this week and flags her care team dashboard gently. By Monday morning, her clinician already knows. And the conversation starts there — not from zero.</a:t>
            </a:r>
            <a:endParaRPr lang="en-US" cap="all"/>
          </a:p>
          <a:p>
            <a:r>
              <a:rPr lang="en-US" b="1" kern="1200" cap="all">
                <a:solidFill>
                  <a:schemeClr val="tx1"/>
                </a:solidFill>
                <a:effectLst/>
              </a:rPr>
              <a:t>THE NORTH STAR</a:t>
            </a:r>
            <a:endParaRPr lang="en-US" cap="all"/>
          </a:p>
          <a:p>
            <a:r>
              <a:rPr lang="en-US" kern="1200" cap="all">
                <a:solidFill>
                  <a:schemeClr val="tx1"/>
                </a:solidFill>
                <a:effectLst/>
              </a:rPr>
              <a:t>Technology does not replace the clinician. It extends the clinician's reach to 2am on a Friday night. That is the future we are building toward. And it requires people like you — clinicians and administrators who know the stakes — to help shape it</a:t>
            </a:r>
            <a:endParaRPr lang="en-US" cap="all"/>
          </a:p>
          <a:p>
            <a:endParaRPr lang="en-US"/>
          </a:p>
        </p:txBody>
      </p:sp>
      <p:sp>
        <p:nvSpPr>
          <p:cNvPr id="4" name="Slide Number Placeholder 3">
            <a:extLst>
              <a:ext uri="{FF2B5EF4-FFF2-40B4-BE49-F238E27FC236}">
                <a16:creationId xmlns:a16="http://schemas.microsoft.com/office/drawing/2014/main" id="{0ECE6D64-0C4C-2F3D-7CFF-B2D67E5467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4231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F9870-83BB-9416-DBBE-6510B8763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67F0B-1153-8556-6396-7B70C0D76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31C44-063F-9C36-C759-B449C9E41BC2}"/>
              </a:ext>
            </a:extLst>
          </p:cNvPr>
          <p:cNvSpPr>
            <a:spLocks noGrp="1"/>
          </p:cNvSpPr>
          <p:nvPr>
            <p:ph type="body" idx="1"/>
          </p:nvPr>
        </p:nvSpPr>
        <p:spPr/>
        <p:txBody>
          <a:bodyPr/>
          <a:lstStyle/>
          <a:p>
            <a:pPr lvl="0"/>
            <a:r>
              <a:rPr lang="en-US" sz="1200" kern="1200">
                <a:solidFill>
                  <a:schemeClr val="tx1"/>
                </a:solidFill>
                <a:effectLst/>
                <a:latin typeface="+mn-lt"/>
                <a:ea typeface="+mn-ea"/>
                <a:cs typeface="+mn-cs"/>
              </a:rPr>
              <a:t>The evidence is real but uneven — apply clinical rigor to every tool claim</a:t>
            </a:r>
          </a:p>
          <a:p>
            <a:pPr lvl="0"/>
            <a:r>
              <a:rPr lang="en-US" sz="1200" kern="1200">
                <a:solidFill>
                  <a:schemeClr val="tx1"/>
                </a:solidFill>
                <a:effectLst/>
                <a:latin typeface="+mn-lt"/>
                <a:ea typeface="+mn-ea"/>
                <a:cs typeface="+mn-cs"/>
              </a:rPr>
              <a:t>Small oncology studies paired with larger mental health trials give us the full picture</a:t>
            </a:r>
          </a:p>
          <a:p>
            <a:pPr lvl="0"/>
            <a:r>
              <a:rPr lang="en-US" sz="1200" kern="1200">
                <a:solidFill>
                  <a:schemeClr val="tx1"/>
                </a:solidFill>
                <a:effectLst/>
                <a:latin typeface="+mn-lt"/>
                <a:ea typeface="+mn-ea"/>
                <a:cs typeface="+mn-cs"/>
              </a:rPr>
              <a:t>Ethics and equity are not obstacles to innovation — they are the conditions for innovation worth trusting</a:t>
            </a:r>
          </a:p>
          <a:p>
            <a:pPr lvl="0"/>
            <a:r>
              <a:rPr lang="en-US" sz="1200" kern="1200">
                <a:solidFill>
                  <a:schemeClr val="tx1"/>
                </a:solidFill>
                <a:effectLst/>
                <a:latin typeface="+mn-lt"/>
                <a:ea typeface="+mn-ea"/>
                <a:cs typeface="+mn-cs"/>
              </a:rPr>
              <a:t>Clinicians and administrators must be in the room when these decisions are made. Your patients need you there.</a:t>
            </a:r>
          </a:p>
          <a:p>
            <a:endParaRPr lang="en-US"/>
          </a:p>
        </p:txBody>
      </p:sp>
      <p:sp>
        <p:nvSpPr>
          <p:cNvPr id="4" name="Slide Number Placeholder 3">
            <a:extLst>
              <a:ext uri="{FF2B5EF4-FFF2-40B4-BE49-F238E27FC236}">
                <a16:creationId xmlns:a16="http://schemas.microsoft.com/office/drawing/2014/main" id="{E8CA720C-67AD-F349-843D-AEABD869C7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972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028A7-CB76-9ACA-76DA-F91CCBFA5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0DE7D-415F-C82A-100A-F42E92500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66CCA-997F-4564-77F1-07A630A6FC78}"/>
              </a:ext>
            </a:extLst>
          </p:cNvPr>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While the poll loads: I want to start by telling you something honest. I am genuinely excited about what AI can offer our patients. AND I have seen enough to know that excitement without discernment is dangerous. So today we are going to hold both of those things at the same time.’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Poll Results: If most are skeptical — great, that skepticism will serve your patients. If most are already using tools — great, today we get to build the evidence language to go with your instincts.</a:t>
            </a:r>
          </a:p>
          <a:p>
            <a:endParaRPr lang="en-US"/>
          </a:p>
          <a:p>
            <a:r>
              <a:rPr lang="en-US" sz="1200" i="1" kern="1200">
                <a:solidFill>
                  <a:schemeClr val="tx1"/>
                </a:solidFill>
                <a:effectLst/>
                <a:latin typeface="+mn-lt"/>
                <a:ea typeface="+mn-ea"/>
                <a:cs typeface="+mn-cs"/>
              </a:rPr>
              <a:t>Maria is 47. She was diagnosed with Stage 3 breast cancer three weeks ago. Two kids at home, husband working nights, lives 45 minutes from the cancer center. On a Friday evening at 6pm, she picks up her phone. She does not call a friend. She does not call her husband. She calls our office — and gets our voicemail. She leaves a message. She spends the next 60 hours alone with her fear. By Monday morning when we call back, she has been on Google for two days reading survival statistics at 2am.</a:t>
            </a:r>
          </a:p>
          <a:p>
            <a:endParaRPr lang="en-US" sz="1200" i="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is not an abstract problem. Every clinician in this room has their version of Maria. Technology does not replace what we do Monday morning — but it has the potential to reach her Friday night.</a:t>
            </a:r>
          </a:p>
          <a:p>
            <a:endParaRPr lang="en-US" sz="1200" i="1" kern="1200">
              <a:solidFill>
                <a:schemeClr val="tx1"/>
              </a:solidFill>
              <a:effectLst/>
              <a:latin typeface="+mn-lt"/>
              <a:ea typeface="+mn-ea"/>
              <a:cs typeface="+mn-cs"/>
            </a:endParaRPr>
          </a:p>
          <a:p>
            <a:endParaRPr lang="en-US" sz="1200" i="1"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The gap between when patients need support and when we can provide it is real, measurable, and harmful</a:t>
            </a:r>
          </a:p>
          <a:p>
            <a:pPr lvl="0"/>
            <a:r>
              <a:rPr lang="en-US" sz="1200" kern="1200">
                <a:solidFill>
                  <a:schemeClr val="tx1"/>
                </a:solidFill>
                <a:effectLst/>
                <a:latin typeface="+mn-lt"/>
                <a:ea typeface="+mn-ea"/>
                <a:cs typeface="+mn-cs"/>
              </a:rPr>
              <a:t>It is not a failure of clinicians — it is a structural failure we inherited</a:t>
            </a:r>
          </a:p>
          <a:p>
            <a:pPr lvl="0"/>
            <a:r>
              <a:rPr lang="en-US" sz="1200" kern="1200">
                <a:solidFill>
                  <a:schemeClr val="tx1"/>
                </a:solidFill>
                <a:effectLst/>
                <a:latin typeface="+mn-lt"/>
                <a:ea typeface="+mn-ea"/>
                <a:cs typeface="+mn-cs"/>
              </a:rPr>
              <a:t>The question this entire webinar is trying to answer: Can technology close any part of that gap? And if so, how do we make sure it does so safely and equitably?</a:t>
            </a:r>
          </a:p>
          <a:p>
            <a:endParaRPr lang="en-US"/>
          </a:p>
          <a:p>
            <a:endParaRPr lang="en-US"/>
          </a:p>
        </p:txBody>
      </p:sp>
      <p:sp>
        <p:nvSpPr>
          <p:cNvPr id="4" name="Slide Number Placeholder 3">
            <a:extLst>
              <a:ext uri="{FF2B5EF4-FFF2-40B4-BE49-F238E27FC236}">
                <a16:creationId xmlns:a16="http://schemas.microsoft.com/office/drawing/2014/main" id="{D7020993-9CEE-6E9E-2B4F-0AFD40DECC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7466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31344-9E03-4B06-3C40-E22C8BA0B0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6F44E1-1D42-0720-607C-08F73FDF9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F8838-59BD-2A83-4E9A-CCD9AB7652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615861-E830-5F58-3F73-7B70C636B0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878570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1BB7A-D035-0A3A-1DFF-17347B8C56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98FC9-CB34-0BE8-519C-D7DB8F8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E5B92-9A5C-66FA-DB51-751D1C09EF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BBED4D-463D-6BCA-DABF-677C4CD58A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58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kern="1200" dirty="0">
                <a:solidFill>
                  <a:schemeClr val="tx1"/>
                </a:solidFill>
                <a:effectLst/>
              </a:rPr>
              <a:t>I am excited about what AI can offer our patients. AND I have seen enough to know that excitement without discernment is dangerous. So today we are going to hold both of those things at the same time.’</a:t>
            </a:r>
            <a:r>
              <a:rPr lang="en-US" dirty="0"/>
              <a:t> – something we ask our patients to do every day. </a:t>
            </a:r>
            <a:endParaRPr lang="en-US" dirty="0">
              <a:ea typeface="+mn-ea"/>
              <a:cs typeface="+mn-cs"/>
            </a:endParaRPr>
          </a:p>
          <a:p>
            <a:r>
              <a:rPr lang="en-US" dirty="0"/>
              <a:t>To our skeptics on the call – I’m so glad you’re here</a:t>
            </a:r>
            <a:r>
              <a:rPr lang="en-US" kern="1200" dirty="0">
                <a:solidFill>
                  <a:schemeClr val="tx1"/>
                </a:solidFill>
                <a:effectLst/>
              </a:rPr>
              <a:t>—that skepticism will serve patients</a:t>
            </a:r>
            <a:r>
              <a:rPr lang="en-US" dirty="0"/>
              <a:t> well</a:t>
            </a:r>
            <a:r>
              <a:rPr lang="en-US" kern="1200" dirty="0">
                <a:solidFill>
                  <a:schemeClr val="tx1"/>
                </a:solidFill>
                <a:effectLst/>
              </a:rPr>
              <a:t>. </a:t>
            </a:r>
            <a:r>
              <a:rPr lang="en-US" dirty="0"/>
              <a:t>For those </a:t>
            </a:r>
            <a:r>
              <a:rPr lang="en-US" kern="1200" dirty="0">
                <a:solidFill>
                  <a:schemeClr val="tx1"/>
                </a:solidFill>
                <a:effectLst/>
              </a:rPr>
              <a:t>already using tools </a:t>
            </a:r>
            <a:r>
              <a:rPr lang="en-US" dirty="0"/>
              <a:t>at various levels or ready to get started,   </a:t>
            </a:r>
            <a:r>
              <a:rPr lang="en-US" kern="1200" dirty="0">
                <a:solidFill>
                  <a:schemeClr val="tx1"/>
                </a:solidFill>
                <a:effectLst/>
              </a:rPr>
              <a:t>—today we get to build the evidence language to </a:t>
            </a:r>
            <a:r>
              <a:rPr lang="en-US" dirty="0"/>
              <a:t>help support that use</a:t>
            </a:r>
            <a:r>
              <a:rPr lang="en-US" kern="1200" dirty="0">
                <a:solidFill>
                  <a:schemeClr val="tx1"/>
                </a:solidFill>
                <a:effectLst/>
              </a:rPr>
              <a:t>.</a:t>
            </a:r>
            <a:endParaRPr lang="en-US" dirty="0">
              <a:ea typeface="Calibri"/>
              <a:cs typeface="Calibri"/>
            </a:endParaRPr>
          </a:p>
          <a:p>
            <a:r>
              <a:rPr lang="en-US" i="1" dirty="0"/>
              <a:t>I want to center us with a patient story:  </a:t>
            </a:r>
            <a:r>
              <a:rPr lang="en-US" i="1" kern="1200" dirty="0">
                <a:solidFill>
                  <a:schemeClr val="tx1"/>
                </a:solidFill>
                <a:effectLst/>
              </a:rPr>
              <a:t>Maria is 47. She was diagnosed with Stage 3 breast cancer three weeks ago. Two kids at home, husband working nights, lives 45 minutes from the cancer center. On a Friday evening at 6pm, she picks up her phone. She does not call a friend. She does not call her husband. She calls our office — and gets our voicemail. She leaves a message. She spends the next 60 hours alone with her fear. By Monday morning when we call back, she has been on Google for two days reading survival statistics at 2am.</a:t>
            </a:r>
            <a:endParaRPr lang="en-US" dirty="0"/>
          </a:p>
          <a:p>
            <a:pPr lvl="0" algn="l" defTabSz="914400">
              <a:lnSpc>
                <a:spcPct val="100000"/>
              </a:lnSpc>
              <a:spcBef>
                <a:spcPts val="0"/>
              </a:spcBef>
              <a:spcAft>
                <a:spcPts val="0"/>
              </a:spcAft>
              <a:buNone/>
              <a:tabLst/>
              <a:defRPr/>
            </a:pPr>
            <a:r>
              <a:rPr lang="en-US" kern="1200" dirty="0">
                <a:solidFill>
                  <a:schemeClr val="tx1"/>
                </a:solidFill>
                <a:effectLst/>
              </a:rPr>
              <a:t>This is not an abstract problem. Every clinician in this room has their version of Maria. Technology does not replace what we do Monday morning — but it has the potential to reach her Friday night.</a:t>
            </a:r>
            <a:endParaRPr lang="en-US" dirty="0"/>
          </a:p>
          <a:p>
            <a:r>
              <a:rPr lang="en-US" kern="1200" dirty="0">
                <a:solidFill>
                  <a:schemeClr val="tx1"/>
                </a:solidFill>
                <a:effectLst/>
              </a:rPr>
              <a:t>The gap between when patients need support and when we can provide it is real, measurable, and </a:t>
            </a:r>
            <a:r>
              <a:rPr lang="en-US" dirty="0"/>
              <a:t>can be </a:t>
            </a:r>
            <a:r>
              <a:rPr lang="en-US" kern="1200" dirty="0">
                <a:solidFill>
                  <a:schemeClr val="tx1"/>
                </a:solidFill>
                <a:effectLst/>
              </a:rPr>
              <a:t>harmful</a:t>
            </a:r>
            <a:endParaRPr lang="en-US" dirty="0"/>
          </a:p>
          <a:p>
            <a:r>
              <a:rPr lang="en-US" kern="1200" dirty="0">
                <a:solidFill>
                  <a:schemeClr val="tx1"/>
                </a:solidFill>
                <a:effectLst/>
              </a:rPr>
              <a:t>It is not a failure of clinicians — it is a failure </a:t>
            </a:r>
            <a:r>
              <a:rPr lang="en-US" dirty="0"/>
              <a:t>of the current tools </a:t>
            </a:r>
            <a:r>
              <a:rPr lang="en-US" kern="1200" dirty="0">
                <a:solidFill>
                  <a:schemeClr val="tx1"/>
                </a:solidFill>
                <a:effectLst/>
              </a:rPr>
              <a:t>we </a:t>
            </a:r>
            <a:r>
              <a:rPr lang="en-US" dirty="0"/>
              <a:t>have available today and perhaps  even institutional priorities, national policies and reimbursement. </a:t>
            </a:r>
            <a:endParaRPr lang="en-US" dirty="0">
              <a:ea typeface="Calibri"/>
              <a:cs typeface="Calibri"/>
            </a:endParaRPr>
          </a:p>
          <a:p>
            <a:r>
              <a:rPr lang="en-US" kern="1200" dirty="0">
                <a:solidFill>
                  <a:schemeClr val="tx1"/>
                </a:solidFill>
                <a:effectLst/>
              </a:rPr>
              <a:t>The question this webinar is trying to answer</a:t>
            </a:r>
            <a:r>
              <a:rPr lang="en-US" dirty="0"/>
              <a:t> is</a:t>
            </a:r>
            <a:r>
              <a:rPr lang="en-US" kern="1200" dirty="0">
                <a:solidFill>
                  <a:schemeClr val="tx1"/>
                </a:solidFill>
                <a:effectLst/>
              </a:rPr>
              <a:t>: </a:t>
            </a:r>
            <a:r>
              <a:rPr lang="en-US" dirty="0"/>
              <a:t>How can </a:t>
            </a:r>
            <a:r>
              <a:rPr lang="en-US" kern="1200" dirty="0">
                <a:solidFill>
                  <a:schemeClr val="tx1"/>
                </a:solidFill>
                <a:effectLst/>
              </a:rPr>
              <a:t>technology close any part of that gap? </a:t>
            </a:r>
            <a:r>
              <a:rPr lang="en-US" dirty="0"/>
              <a:t>Can it be a part of the solution to problems we all know exist?  </a:t>
            </a:r>
            <a:r>
              <a:rPr lang="en-US" kern="1200" dirty="0">
                <a:solidFill>
                  <a:schemeClr val="tx1"/>
                </a:solidFill>
                <a:effectLst/>
              </a:rPr>
              <a:t>And if so, how do we make sure it does so safely and equitably?</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309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E47C3-4172-2A0F-6AEE-7B9BADC401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1F4DB-E1C8-1250-D658-A34AAD1260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42BF5A-7F9B-76BD-7708-A9312D47DA5A}"/>
              </a:ext>
            </a:extLst>
          </p:cNvPr>
          <p:cNvSpPr>
            <a:spLocks noGrp="1"/>
          </p:cNvSpPr>
          <p:nvPr>
            <p:ph type="body" idx="1"/>
          </p:nvPr>
        </p:nvSpPr>
        <p:spPr/>
        <p:txBody>
          <a:bodyPr/>
          <a:lstStyle/>
          <a:p>
            <a:r>
              <a:rPr lang="en-US" kern="1200" dirty="0">
                <a:solidFill>
                  <a:schemeClr val="tx1"/>
                </a:solidFill>
                <a:effectLst/>
              </a:rPr>
              <a:t>I </a:t>
            </a:r>
            <a:r>
              <a:rPr lang="en-US" dirty="0"/>
              <a:t>want to highlight that we’ve reached a point where </a:t>
            </a:r>
            <a:r>
              <a:rPr lang="en-US" kern="1200" dirty="0">
                <a:solidFill>
                  <a:schemeClr val="tx1"/>
                </a:solidFill>
                <a:effectLst/>
              </a:rPr>
              <a:t>this conversation is </a:t>
            </a:r>
            <a:r>
              <a:rPr lang="en-US" dirty="0"/>
              <a:t>no longer </a:t>
            </a:r>
            <a:r>
              <a:rPr lang="en-US" kern="1200" dirty="0">
                <a:solidFill>
                  <a:schemeClr val="tx1"/>
                </a:solidFill>
                <a:effectLst/>
              </a:rPr>
              <a:t>optional. </a:t>
            </a:r>
            <a:endParaRPr lang="en-US" dirty="0"/>
          </a:p>
          <a:p>
            <a:r>
              <a:rPr lang="en-US" kern="1200">
                <a:solidFill>
                  <a:schemeClr val="tx1"/>
                </a:solidFill>
                <a:effectLst/>
              </a:rPr>
              <a:t>Decisions about AI in healthcare are being made right now — in board rooms, vendor contracts, </a:t>
            </a:r>
            <a:r>
              <a:rPr lang="en-US"/>
              <a:t>and </a:t>
            </a:r>
            <a:r>
              <a:rPr lang="en-US" kern="1200">
                <a:solidFill>
                  <a:schemeClr val="tx1"/>
                </a:solidFill>
                <a:effectLst/>
              </a:rPr>
              <a:t>procurement committees. The question is not </a:t>
            </a:r>
            <a:r>
              <a:rPr lang="en-US"/>
              <a:t>"will </a:t>
            </a:r>
            <a:r>
              <a:rPr lang="en-US" kern="1200">
                <a:solidFill>
                  <a:schemeClr val="tx1"/>
                </a:solidFill>
                <a:effectLst/>
              </a:rPr>
              <a:t>AI come to your organization</a:t>
            </a:r>
            <a:r>
              <a:rPr lang="en-US"/>
              <a:t>?" </a:t>
            </a:r>
            <a:r>
              <a:rPr lang="en-US" kern="1200">
                <a:solidFill>
                  <a:schemeClr val="tx1"/>
                </a:solidFill>
                <a:effectLst/>
              </a:rPr>
              <a:t>It is </a:t>
            </a:r>
            <a:r>
              <a:rPr lang="en-US"/>
              <a:t>"will </a:t>
            </a:r>
            <a:r>
              <a:rPr lang="en-US" kern="1200">
                <a:solidFill>
                  <a:schemeClr val="tx1"/>
                </a:solidFill>
                <a:effectLst/>
              </a:rPr>
              <a:t>clinicians have a voice in how it arrives</a:t>
            </a:r>
            <a:r>
              <a:rPr lang="en-US"/>
              <a:t>?"</a:t>
            </a:r>
            <a:endParaRPr lang="en-US">
              <a:ea typeface="+mn-ea"/>
              <a:cs typeface="+mn-cs"/>
            </a:endParaRPr>
          </a:p>
          <a:p>
            <a:r>
              <a:rPr lang="en-US" dirty="0"/>
              <a:t>And it is arriving fast. We're seeing dramatic shifts in both how patients are accessing mental health information and the solutions vendors are bringing </a:t>
            </a:r>
            <a:r>
              <a:rPr lang="en-US" kern="1200" dirty="0">
                <a:solidFill>
                  <a:schemeClr val="tx1"/>
                </a:solidFill>
                <a:effectLst/>
              </a:rPr>
              <a:t>to </a:t>
            </a:r>
            <a:r>
              <a:rPr lang="en-US" dirty="0"/>
              <a:t>market.</a:t>
            </a:r>
            <a:endParaRPr lang="en-US" dirty="0">
              <a:ea typeface="Calibri"/>
              <a:cs typeface="Calibri"/>
            </a:endParaRPr>
          </a:p>
          <a:p>
            <a:r>
              <a:rPr lang="en-US" dirty="0"/>
              <a:t>Chatbots are not new — but what they </a:t>
            </a:r>
            <a:r>
              <a:rPr lang="en-US" kern="1200" dirty="0">
                <a:solidFill>
                  <a:schemeClr val="tx1"/>
                </a:solidFill>
                <a:effectLst/>
              </a:rPr>
              <a:t>can </a:t>
            </a:r>
            <a:r>
              <a:rPr lang="en-US" dirty="0"/>
              <a:t>do has changed fundamentally. Earlier </a:t>
            </a:r>
            <a:r>
              <a:rPr lang="en-US" kern="1200" dirty="0">
                <a:solidFill>
                  <a:schemeClr val="tx1"/>
                </a:solidFill>
                <a:effectLst/>
              </a:rPr>
              <a:t>rule-based chatbots</a:t>
            </a:r>
            <a:r>
              <a:rPr lang="en-US" dirty="0"/>
              <a:t> followed rigid scripts. If you said </a:t>
            </a:r>
            <a:r>
              <a:rPr lang="en-US" i="1" dirty="0"/>
              <a:t>this</a:t>
            </a:r>
            <a:r>
              <a:rPr lang="en-US" dirty="0"/>
              <a:t>, they said </a:t>
            </a:r>
            <a:r>
              <a:rPr lang="en-US" i="1" dirty="0"/>
              <a:t>that</a:t>
            </a:r>
            <a:r>
              <a:rPr lang="en-US" dirty="0"/>
              <a:t>. They were essentially decision trees dressed up as conversation. LLM-based chatbots are different. They generate flexible, contextually responsive language in real time. The conversation can go anywhere</a:t>
            </a:r>
            <a:r>
              <a:rPr lang="en-US" kern="1200" dirty="0">
                <a:solidFill>
                  <a:schemeClr val="tx1"/>
                </a:solidFill>
                <a:effectLst/>
              </a:rPr>
              <a:t>. They </a:t>
            </a:r>
            <a:r>
              <a:rPr lang="en-US" dirty="0"/>
              <a:t>can hold nuance, follow emotional threads, and adapt their tone.</a:t>
            </a:r>
            <a:endParaRPr lang="en-US" dirty="0">
              <a:ea typeface="Calibri"/>
              <a:cs typeface="Calibri"/>
            </a:endParaRPr>
          </a:p>
          <a:p>
            <a:r>
              <a:rPr lang="en-US"/>
              <a:t>They </a:t>
            </a:r>
            <a:r>
              <a:rPr lang="en-US" kern="1200">
                <a:solidFill>
                  <a:schemeClr val="tx1"/>
                </a:solidFill>
                <a:effectLst/>
              </a:rPr>
              <a:t>feel more human. </a:t>
            </a:r>
            <a:r>
              <a:rPr lang="en-US"/>
              <a:t>And that </a:t>
            </a:r>
            <a:r>
              <a:rPr lang="en-US" kern="1200">
                <a:solidFill>
                  <a:schemeClr val="tx1"/>
                </a:solidFill>
                <a:effectLst/>
              </a:rPr>
              <a:t>is both the opportunity and the risk.</a:t>
            </a:r>
            <a:endParaRPr lang="en-US"/>
          </a:p>
          <a:p>
            <a:r>
              <a:rPr lang="en-US"/>
              <a:t>The research reflects how quickly this shift is happening. LLM-based chatbots jumped from 16% of new mental health chatbot studies in 2022 to 45% in 2024. Rule-based systems dominated the literature until just last year. That is not a gradual trend — that is a field reorganizing itself in real time.</a:t>
            </a:r>
          </a:p>
          <a:p>
            <a:r>
              <a:rPr lang="en-US"/>
              <a:t>Regulators are moving too. The FDA has now cleared over 1,000 AI and machine learning-enabled medical devices. The infrastructure for these tools is being built whether we engage with it or not.</a:t>
            </a:r>
          </a:p>
          <a:p>
            <a:r>
              <a:rPr lang="en-US" dirty="0"/>
              <a:t>The pace of that shift is outrunning our clinical and regulatory frameworks. That gap — between what's being deployed and what</a:t>
            </a:r>
            <a:r>
              <a:rPr lang="en-US" kern="1200" dirty="0">
                <a:solidFill>
                  <a:schemeClr val="tx1"/>
                </a:solidFill>
                <a:effectLst/>
              </a:rPr>
              <a:t> we </a:t>
            </a:r>
            <a:r>
              <a:rPr lang="en-US" dirty="0"/>
              <a:t>actually know is safe and effective — needs to be top of mind</a:t>
            </a:r>
            <a:r>
              <a:rPr lang="en-US" kern="1200" dirty="0">
                <a:solidFill>
                  <a:schemeClr val="tx1"/>
                </a:solidFill>
                <a:effectLst/>
              </a:rPr>
              <a:t>.</a:t>
            </a:r>
            <a:endParaRPr lang="en-US" dirty="0">
              <a:ea typeface="Calibri"/>
              <a:cs typeface="Calibri"/>
            </a:endParaRPr>
          </a:p>
          <a:p>
            <a:endParaRPr lang="en-US" sz="120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83C040E4-465C-B0BB-B2CC-B8494A0D97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1237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9D97C-BC57-4EFC-ED64-601FAAAB2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5A040-B2E7-EA89-797E-986A67237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CACB3D-02AD-4758-906B-7042BFE0928E}"/>
              </a:ext>
            </a:extLst>
          </p:cNvPr>
          <p:cNvSpPr>
            <a:spLocks noGrp="1"/>
          </p:cNvSpPr>
          <p:nvPr>
            <p:ph type="body" idx="1"/>
          </p:nvPr>
        </p:nvSpPr>
        <p:spPr/>
        <p:txBody>
          <a:bodyPr/>
          <a:lstStyle/>
          <a:p>
            <a:endParaRPr lang="en-US"/>
          </a:p>
          <a:p>
            <a:endParaRPr lang="en-US" sz="1200" i="1" kern="1200">
              <a:solidFill>
                <a:schemeClr val="tx1"/>
              </a:solidFill>
              <a:effectLst/>
              <a:latin typeface="+mn-lt"/>
              <a:ea typeface="+mn-ea"/>
              <a:cs typeface="+mn-cs"/>
            </a:endParaRPr>
          </a:p>
          <a:p>
            <a:endParaRPr lang="en-US" sz="1200" i="1" kern="1200">
              <a:solidFill>
                <a:schemeClr val="tx1"/>
              </a:solidFill>
              <a:effectLst/>
              <a:latin typeface="+mn-lt"/>
              <a:ea typeface="+mn-ea"/>
              <a:cs typeface="+mn-cs"/>
            </a:endParaRPr>
          </a:p>
          <a:p>
            <a:pPr lvl="0"/>
            <a:endParaRPr lang="en-US"/>
          </a:p>
          <a:p>
            <a:endParaRPr lang="en-US"/>
          </a:p>
        </p:txBody>
      </p:sp>
      <p:sp>
        <p:nvSpPr>
          <p:cNvPr id="4" name="Slide Number Placeholder 3">
            <a:extLst>
              <a:ext uri="{FF2B5EF4-FFF2-40B4-BE49-F238E27FC236}">
                <a16:creationId xmlns:a16="http://schemas.microsoft.com/office/drawing/2014/main" id="{8B46D879-2397-3532-44CF-C1B2B5A0B2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9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573A-EE74-0E41-E6B7-2572ACAFA0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EAB6F-446F-A08F-6BFC-1D1DA2874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611344-97BE-CDD5-967B-B8106175F25D}"/>
              </a:ext>
            </a:extLst>
          </p:cNvPr>
          <p:cNvSpPr>
            <a:spLocks noGrp="1"/>
          </p:cNvSpPr>
          <p:nvPr>
            <p:ph type="body" idx="1"/>
          </p:nvPr>
        </p:nvSpPr>
        <p:spPr/>
        <p:txBody>
          <a:bodyPr/>
          <a:lstStyle/>
          <a:p>
            <a:r>
              <a:rPr lang="en-US" i="1" kern="1200" dirty="0">
                <a:solidFill>
                  <a:schemeClr val="tx1"/>
                </a:solidFill>
                <a:effectLst/>
              </a:rPr>
              <a:t>“</a:t>
            </a:r>
            <a:r>
              <a:rPr lang="en-US" dirty="0"/>
              <a:t>Distress </a:t>
            </a:r>
            <a:r>
              <a:rPr lang="en-US" kern="1200" dirty="0">
                <a:solidFill>
                  <a:schemeClr val="tx1"/>
                </a:solidFill>
                <a:effectLst/>
              </a:rPr>
              <a:t>is </a:t>
            </a:r>
            <a:r>
              <a:rPr lang="en-US" dirty="0"/>
              <a:t>high</a:t>
            </a:r>
            <a:r>
              <a:rPr lang="en-US" kern="1200" dirty="0">
                <a:solidFill>
                  <a:schemeClr val="tx1"/>
                </a:solidFill>
                <a:effectLst/>
              </a:rPr>
              <a:t>.</a:t>
            </a:r>
            <a:r>
              <a:rPr lang="en-US" dirty="0"/>
              <a:t>  The majority of patients are never making it to psychosocial care</a:t>
            </a:r>
            <a:r>
              <a:rPr lang="en-US" kern="1200" dirty="0">
                <a:solidFill>
                  <a:schemeClr val="tx1"/>
                </a:solidFill>
                <a:effectLst/>
              </a:rPr>
              <a:t>.</a:t>
            </a:r>
            <a:r>
              <a:rPr lang="en-US" dirty="0"/>
              <a:t>  Even if they try,</a:t>
            </a:r>
            <a:r>
              <a:rPr lang="en-US" kern="1200" dirty="0">
                <a:solidFill>
                  <a:schemeClr val="tx1"/>
                </a:solidFill>
                <a:effectLst/>
              </a:rPr>
              <a:t> there are </a:t>
            </a:r>
            <a:r>
              <a:rPr lang="en-US" dirty="0"/>
              <a:t>not enough trained clinicians, and the </a:t>
            </a:r>
            <a:r>
              <a:rPr lang="en-US" kern="1200" dirty="0">
                <a:solidFill>
                  <a:schemeClr val="tx1"/>
                </a:solidFill>
                <a:effectLst/>
              </a:rPr>
              <a:t>wait </a:t>
            </a:r>
            <a:r>
              <a:rPr lang="en-US" dirty="0"/>
              <a:t>times don’t allow many of us to respond in a timely manner that we know is needed. </a:t>
            </a:r>
            <a:endParaRPr lang="en-US" dirty="0">
              <a:ea typeface="+mn-ea"/>
              <a:cs typeface="+mn-cs"/>
            </a:endParaRPr>
          </a:p>
          <a:p>
            <a:r>
              <a:rPr lang="en-US" kern="1200">
                <a:solidFill>
                  <a:schemeClr val="tx1"/>
                </a:solidFill>
                <a:effectLst/>
              </a:rPr>
              <a:t>This is the honest reality of our workforce right now.</a:t>
            </a:r>
            <a:endParaRPr lang="en-US"/>
          </a:p>
          <a:p>
            <a:r>
              <a:rPr lang="en-US"/>
              <a:t> I want </a:t>
            </a:r>
            <a:r>
              <a:rPr lang="en-US" kern="1200">
                <a:solidFill>
                  <a:schemeClr val="tx1"/>
                </a:solidFill>
                <a:effectLst/>
              </a:rPr>
              <a:t>to </a:t>
            </a:r>
            <a:r>
              <a:rPr lang="en-US"/>
              <a:t>take </a:t>
            </a:r>
            <a:r>
              <a:rPr lang="en-US" kern="1200">
                <a:solidFill>
                  <a:schemeClr val="tx1"/>
                </a:solidFill>
                <a:effectLst/>
              </a:rPr>
              <a:t>you </a:t>
            </a:r>
            <a:r>
              <a:rPr lang="en-US"/>
              <a:t>through the </a:t>
            </a:r>
            <a:r>
              <a:rPr lang="en-US" kern="1200">
                <a:solidFill>
                  <a:schemeClr val="tx1"/>
                </a:solidFill>
                <a:effectLst/>
              </a:rPr>
              <a:t>categories of technology </a:t>
            </a:r>
            <a:r>
              <a:rPr lang="en-US"/>
              <a:t>that </a:t>
            </a:r>
            <a:r>
              <a:rPr lang="en-US" kern="1200">
                <a:solidFill>
                  <a:schemeClr val="tx1"/>
                </a:solidFill>
                <a:effectLst/>
              </a:rPr>
              <a:t>are </a:t>
            </a:r>
            <a:r>
              <a:rPr lang="en-US"/>
              <a:t>being developed </a:t>
            </a:r>
            <a:r>
              <a:rPr lang="en-US" kern="1200">
                <a:solidFill>
                  <a:schemeClr val="tx1"/>
                </a:solidFill>
                <a:effectLst/>
              </a:rPr>
              <a:t>to </a:t>
            </a:r>
            <a:r>
              <a:rPr lang="en-US"/>
              <a:t>meet </a:t>
            </a:r>
            <a:r>
              <a:rPr lang="en-US" kern="1200">
                <a:solidFill>
                  <a:schemeClr val="tx1"/>
                </a:solidFill>
                <a:effectLst/>
              </a:rPr>
              <a:t>this </a:t>
            </a:r>
            <a:r>
              <a:rPr lang="en-US"/>
              <a:t>gap.  </a:t>
            </a:r>
          </a:p>
          <a:p>
            <a:endParaRPr lang="en-US" sz="1200" i="1" kern="1200" dirty="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FAA6CBA0-8938-0315-D02D-14146D0550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3060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91DCB-7AD2-4726-9118-126720B2D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CA5C0-B90E-E570-CF7F-5A015B662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0C3BB-E680-E6C0-80DB-5241031A7CF8}"/>
              </a:ext>
            </a:extLst>
          </p:cNvPr>
          <p:cNvSpPr>
            <a:spLocks noGrp="1"/>
          </p:cNvSpPr>
          <p:nvPr>
            <p:ph type="body" idx="1"/>
          </p:nvPr>
        </p:nvSpPr>
        <p:spPr/>
        <p:txBody>
          <a:bodyPr/>
          <a:lstStyle/>
          <a:p>
            <a:r>
              <a:rPr lang="en-US" dirty="0"/>
              <a:t>Each </a:t>
            </a:r>
            <a:r>
              <a:rPr lang="en-US" kern="1200" dirty="0">
                <a:solidFill>
                  <a:schemeClr val="tx1"/>
                </a:solidFill>
                <a:effectLst/>
              </a:rPr>
              <a:t>of these four technologies represents a different answer to the same question: how do we reach Maria before Monday morning?’ </a:t>
            </a:r>
            <a:endParaRPr lang="en-US" dirty="0"/>
          </a:p>
          <a:p>
            <a:r>
              <a:rPr lang="en-US" kern="1200">
                <a:solidFill>
                  <a:schemeClr val="tx1"/>
                </a:solidFill>
                <a:effectLst/>
              </a:rPr>
              <a:t>AI Chatbots: Could have been there when Maria called Friday night</a:t>
            </a:r>
            <a:endParaRPr lang="en-US"/>
          </a:p>
          <a:p>
            <a:r>
              <a:rPr lang="en-US" kern="1200" dirty="0">
                <a:solidFill>
                  <a:schemeClr val="tx1"/>
                </a:solidFill>
                <a:effectLst/>
              </a:rPr>
              <a:t>Predictive Analytics:</a:t>
            </a:r>
            <a:r>
              <a:rPr lang="en-US" dirty="0"/>
              <a:t> </a:t>
            </a:r>
            <a:r>
              <a:rPr lang="en-US" kern="1200" dirty="0">
                <a:solidFill>
                  <a:schemeClr val="tx1"/>
                </a:solidFill>
                <a:effectLst/>
              </a:rPr>
              <a:t> Could have flagged Maria as high risk before she spiraled</a:t>
            </a:r>
            <a:endParaRPr lang="en-US" dirty="0">
              <a:ea typeface="Calibri"/>
              <a:cs typeface="Calibri"/>
            </a:endParaRPr>
          </a:p>
          <a:p>
            <a:r>
              <a:rPr lang="en-US" kern="1200">
                <a:solidFill>
                  <a:schemeClr val="tx1"/>
                </a:solidFill>
                <a:effectLst/>
              </a:rPr>
              <a:t>Wearables: Could have shown us Maria was not sleeping – weeks before she said anything</a:t>
            </a:r>
            <a:endParaRPr lang="en-US"/>
          </a:p>
          <a:p>
            <a:r>
              <a:rPr lang="en-US" kern="1200">
                <a:solidFill>
                  <a:schemeClr val="tx1"/>
                </a:solidFill>
                <a:effectLst/>
              </a:rPr>
              <a:t>Digital Therapeutics: Could have given Maria skills to use at 2am </a:t>
            </a:r>
            <a:endParaRPr lang="en-US"/>
          </a:p>
          <a:p>
            <a:r>
              <a:rPr lang="en-US" kern="1200" dirty="0">
                <a:solidFill>
                  <a:schemeClr val="tx1"/>
                </a:solidFill>
                <a:effectLst/>
              </a:rPr>
              <a:t>evidence varies considerably across these categories — some have robust RCT data, others are still in feasibility stage, especially in oncology-specific populations. We’ll look at some of the evidence that exists next</a:t>
            </a:r>
            <a:r>
              <a:rPr lang="en-US" dirty="0"/>
              <a:t>.</a:t>
            </a:r>
            <a:endParaRPr lang="en-US" dirty="0">
              <a:ea typeface="Calibri"/>
              <a:cs typeface="Calibri"/>
            </a:endParaRPr>
          </a:p>
          <a:p>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08D17F4-9683-9104-698C-160A1D91FD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267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BC613-12E6-E772-49DD-9A9786CFD2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E9D78-A98B-CFDF-0DDC-E56FCB977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17559-3DC7-EE50-7A48-9A7371D3D2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2957C9-7D49-6A58-8C56-774723DCAF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7BD2B-A69E-4FA2-BEB9-3B3A5597A33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3079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22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lvl1pPr>
              <a:defRPr>
                <a:latin typeface="Avenir Next" panose="020B0503020202020204" pitchFamily="34" charset="0"/>
              </a:defRPr>
            </a:lvl1pPr>
            <a:lvl2pPr>
              <a:defRPr>
                <a:latin typeface="Avenir Next" panose="020B0503020202020204" pitchFamily="34" charset="0"/>
              </a:defRPr>
            </a:lvl2pPr>
            <a:lvl3pPr>
              <a:defRPr>
                <a:latin typeface="Avenir Next" panose="020B0503020202020204" pitchFamily="34" charset="0"/>
              </a:defRPr>
            </a:lvl3pPr>
            <a:lvl4pPr>
              <a:defRPr>
                <a:latin typeface="Avenir Next" panose="020B0503020202020204" pitchFamily="34" charset="0"/>
              </a:defRPr>
            </a:lvl4pPr>
            <a:lvl5pPr>
              <a:defRPr>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6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102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102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3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391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391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216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6817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76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E7CC-B47E-27AD-662F-B0B5F2355579}"/>
              </a:ext>
            </a:extLst>
          </p:cNvPr>
          <p:cNvSpPr>
            <a:spLocks noGrp="1"/>
          </p:cNvSpPr>
          <p:nvPr>
            <p:ph type="ctrTitle"/>
          </p:nvPr>
        </p:nvSpPr>
        <p:spPr>
          <a:xfrm>
            <a:off x="1524000" y="1122363"/>
            <a:ext cx="9144000" cy="2387600"/>
          </a:xfrm>
        </p:spPr>
        <p:txBody>
          <a:bodyPr anchor="b"/>
          <a:lstStyle>
            <a:lvl1pPr algn="ctr">
              <a:defRPr sz="6000" b="1" i="0">
                <a:latin typeface="Avenir Next Demi Bold" panose="020B0503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570BA77-1229-C4D2-5539-07F5E6C44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EA6EB-24A4-F033-83F4-C8168F1A9E9D}"/>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8A605196-5955-C3FD-B262-959CD4A76C8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88256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E7CC-B47E-27AD-662F-B0B5F23555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0BA77-1229-C4D2-5539-07F5E6C44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EA6EB-24A4-F033-83F4-C8168F1A9E9D}"/>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8A605196-5955-C3FD-B262-959CD4A76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D09F8-DA4A-5CE1-DC00-84C46CB74061}"/>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182328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4F41-C046-9285-8BF7-31649540D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6F6796-57C5-CB5D-3F50-19EFF5B61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BACA3-0E1B-63D8-13FE-B2EB320F711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FB6FFF94-83AC-D723-7102-E3ECFBDC3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0F4C-1003-89D1-2B21-E907C5EA9EC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603366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9853-41F4-0960-11C1-E04564649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BFDE5-3A19-ED4A-E346-9516896180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228C0F-1102-44C3-8087-4059B64E2EBF}"/>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6DA5286A-144E-BBA5-6324-651EA4968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B0F1-C936-A382-CDCA-1B5FD1ED61CD}"/>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684819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9FB9-4BE8-6EC4-CCFE-8D12DEE0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6087E-E11A-FD67-9553-9DD0EA63E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798CA7-1555-9853-778C-3402DE8424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FCF9-F958-A296-4E2D-4DD7B16D828B}"/>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6" name="Footer Placeholder 5">
            <a:extLst>
              <a:ext uri="{FF2B5EF4-FFF2-40B4-BE49-F238E27FC236}">
                <a16:creationId xmlns:a16="http://schemas.microsoft.com/office/drawing/2014/main" id="{D50B1D6E-C529-9EB6-B6AF-D204AE592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723FD-C678-BE46-DEB5-168F4823E230}"/>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031562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102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102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6970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B0BF-19C7-3C18-6819-53CCA0BA9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C8A6C4-81D9-1E07-826A-AC12373876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B376-7611-21CF-C008-A3737AB6A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42006-E1C4-41D1-020B-BF837C6DA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5C92B4-2780-E38D-5094-10B9153600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1BF6C8-6D57-4CEF-4A87-3F6F303735D6}"/>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8" name="Footer Placeholder 7">
            <a:extLst>
              <a:ext uri="{FF2B5EF4-FFF2-40B4-BE49-F238E27FC236}">
                <a16:creationId xmlns:a16="http://schemas.microsoft.com/office/drawing/2014/main" id="{1543DDFD-AE4F-F30D-DD1D-0A114CB75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AB700E-8B58-7EDD-0C23-20061FD732C3}"/>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142775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614460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838200" y="1887470"/>
            <a:ext cx="1603513" cy="1603029"/>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2651124"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2651124" y="269055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9" name="Picture Placeholder 11">
            <a:extLst>
              <a:ext uri="{FF2B5EF4-FFF2-40B4-BE49-F238E27FC236}">
                <a16:creationId xmlns:a16="http://schemas.microsoft.com/office/drawing/2014/main" id="{79E94F43-13F3-C744-D373-420B0DCBD48F}"/>
              </a:ext>
            </a:extLst>
          </p:cNvPr>
          <p:cNvSpPr>
            <a:spLocks noGrp="1"/>
          </p:cNvSpPr>
          <p:nvPr>
            <p:ph type="pic" sz="quarter" idx="17"/>
          </p:nvPr>
        </p:nvSpPr>
        <p:spPr>
          <a:xfrm>
            <a:off x="838200" y="4034322"/>
            <a:ext cx="1603513" cy="1603029"/>
          </a:xfrm>
          <a:prstGeom prst="ellipse">
            <a:avLst/>
          </a:prstGeom>
          <a:solidFill>
            <a:schemeClr val="accent2"/>
          </a:solidFill>
          <a:ln w="28575">
            <a:solidFill>
              <a:schemeClr val="accent1"/>
            </a:solidFill>
          </a:ln>
        </p:spPr>
        <p:txBody>
          <a:bodyPr/>
          <a:lstStyle/>
          <a:p>
            <a:endParaRPr lang="en-US"/>
          </a:p>
        </p:txBody>
      </p:sp>
      <p:sp>
        <p:nvSpPr>
          <p:cNvPr id="10" name="Text Placeholder 14">
            <a:extLst>
              <a:ext uri="{FF2B5EF4-FFF2-40B4-BE49-F238E27FC236}">
                <a16:creationId xmlns:a16="http://schemas.microsoft.com/office/drawing/2014/main" id="{B44E8A38-774C-0DDB-ADB9-0C29FE2E0FE5}"/>
              </a:ext>
            </a:extLst>
          </p:cNvPr>
          <p:cNvSpPr>
            <a:spLocks noGrp="1"/>
          </p:cNvSpPr>
          <p:nvPr>
            <p:ph type="body" sz="quarter" idx="18"/>
          </p:nvPr>
        </p:nvSpPr>
        <p:spPr>
          <a:xfrm>
            <a:off x="2651124"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1" name="Text Placeholder 14">
            <a:extLst>
              <a:ext uri="{FF2B5EF4-FFF2-40B4-BE49-F238E27FC236}">
                <a16:creationId xmlns:a16="http://schemas.microsoft.com/office/drawing/2014/main" id="{763A60D7-3BF4-FD19-5BFB-86F93B7D0841}"/>
              </a:ext>
            </a:extLst>
          </p:cNvPr>
          <p:cNvSpPr>
            <a:spLocks noGrp="1"/>
          </p:cNvSpPr>
          <p:nvPr>
            <p:ph type="body" sz="quarter" idx="19"/>
          </p:nvPr>
        </p:nvSpPr>
        <p:spPr>
          <a:xfrm>
            <a:off x="2651124" y="485799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12" name="Picture Placeholder 11">
            <a:extLst>
              <a:ext uri="{FF2B5EF4-FFF2-40B4-BE49-F238E27FC236}">
                <a16:creationId xmlns:a16="http://schemas.microsoft.com/office/drawing/2014/main" id="{4A57D1BB-6AF0-6F2C-1ED0-13A64C78CF99}"/>
              </a:ext>
            </a:extLst>
          </p:cNvPr>
          <p:cNvSpPr>
            <a:spLocks noGrp="1"/>
          </p:cNvSpPr>
          <p:nvPr>
            <p:ph type="pic" sz="quarter" idx="20"/>
          </p:nvPr>
        </p:nvSpPr>
        <p:spPr>
          <a:xfrm>
            <a:off x="6470374" y="1887470"/>
            <a:ext cx="1603513" cy="1603029"/>
          </a:xfrm>
          <a:prstGeom prst="ellipse">
            <a:avLst/>
          </a:prstGeom>
          <a:solidFill>
            <a:schemeClr val="accent2"/>
          </a:solidFill>
          <a:ln w="28575">
            <a:solidFill>
              <a:schemeClr val="accent1"/>
            </a:solidFill>
          </a:ln>
        </p:spPr>
        <p:txBody>
          <a:bodyPr/>
          <a:lstStyle/>
          <a:p>
            <a:endParaRPr lang="en-US"/>
          </a:p>
        </p:txBody>
      </p:sp>
      <p:sp>
        <p:nvSpPr>
          <p:cNvPr id="13" name="Text Placeholder 14">
            <a:extLst>
              <a:ext uri="{FF2B5EF4-FFF2-40B4-BE49-F238E27FC236}">
                <a16:creationId xmlns:a16="http://schemas.microsoft.com/office/drawing/2014/main" id="{A5A4B90C-399D-C7A0-E619-0F58B644C78F}"/>
              </a:ext>
            </a:extLst>
          </p:cNvPr>
          <p:cNvSpPr>
            <a:spLocks noGrp="1"/>
          </p:cNvSpPr>
          <p:nvPr>
            <p:ph type="body" sz="quarter" idx="21"/>
          </p:nvPr>
        </p:nvSpPr>
        <p:spPr>
          <a:xfrm>
            <a:off x="8283298"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4" name="Text Placeholder 14">
            <a:extLst>
              <a:ext uri="{FF2B5EF4-FFF2-40B4-BE49-F238E27FC236}">
                <a16:creationId xmlns:a16="http://schemas.microsoft.com/office/drawing/2014/main" id="{743ABB3B-B38A-4FA7-BB5A-E0C269A060FF}"/>
              </a:ext>
            </a:extLst>
          </p:cNvPr>
          <p:cNvSpPr>
            <a:spLocks noGrp="1"/>
          </p:cNvSpPr>
          <p:nvPr>
            <p:ph type="body" sz="quarter" idx="22"/>
          </p:nvPr>
        </p:nvSpPr>
        <p:spPr>
          <a:xfrm>
            <a:off x="8283298" y="269055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
        <p:nvSpPr>
          <p:cNvPr id="15" name="Picture Placeholder 11">
            <a:extLst>
              <a:ext uri="{FF2B5EF4-FFF2-40B4-BE49-F238E27FC236}">
                <a16:creationId xmlns:a16="http://schemas.microsoft.com/office/drawing/2014/main" id="{9078E5B5-E25B-AE51-3DF8-C42F102EA97F}"/>
              </a:ext>
            </a:extLst>
          </p:cNvPr>
          <p:cNvSpPr>
            <a:spLocks noGrp="1"/>
          </p:cNvSpPr>
          <p:nvPr>
            <p:ph type="pic" sz="quarter" idx="23"/>
          </p:nvPr>
        </p:nvSpPr>
        <p:spPr>
          <a:xfrm>
            <a:off x="6470374" y="4034322"/>
            <a:ext cx="1603513" cy="1603029"/>
          </a:xfrm>
          <a:prstGeom prst="ellipse">
            <a:avLst/>
          </a:prstGeom>
          <a:solidFill>
            <a:schemeClr val="accent2"/>
          </a:solidFill>
          <a:ln w="28575">
            <a:solidFill>
              <a:schemeClr val="accent1"/>
            </a:solidFill>
          </a:ln>
        </p:spPr>
        <p:txBody>
          <a:bodyPr/>
          <a:lstStyle/>
          <a:p>
            <a:endParaRPr lang="en-US"/>
          </a:p>
        </p:txBody>
      </p:sp>
      <p:sp>
        <p:nvSpPr>
          <p:cNvPr id="16" name="Text Placeholder 14">
            <a:extLst>
              <a:ext uri="{FF2B5EF4-FFF2-40B4-BE49-F238E27FC236}">
                <a16:creationId xmlns:a16="http://schemas.microsoft.com/office/drawing/2014/main" id="{58BDBBD5-1630-BB9A-07CC-B132C97470C4}"/>
              </a:ext>
            </a:extLst>
          </p:cNvPr>
          <p:cNvSpPr>
            <a:spLocks noGrp="1"/>
          </p:cNvSpPr>
          <p:nvPr>
            <p:ph type="body" sz="quarter" idx="24"/>
          </p:nvPr>
        </p:nvSpPr>
        <p:spPr>
          <a:xfrm>
            <a:off x="8283298"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17" name="Text Placeholder 14">
            <a:extLst>
              <a:ext uri="{FF2B5EF4-FFF2-40B4-BE49-F238E27FC236}">
                <a16:creationId xmlns:a16="http://schemas.microsoft.com/office/drawing/2014/main" id="{DF728224-B60C-075F-47DB-6EDCD0C78FE6}"/>
              </a:ext>
            </a:extLst>
          </p:cNvPr>
          <p:cNvSpPr>
            <a:spLocks noGrp="1"/>
          </p:cNvSpPr>
          <p:nvPr>
            <p:ph type="body" sz="quarter" idx="25"/>
          </p:nvPr>
        </p:nvSpPr>
        <p:spPr>
          <a:xfrm>
            <a:off x="8283298" y="4857994"/>
            <a:ext cx="2954545" cy="365126"/>
          </a:xfrm>
        </p:spPr>
        <p:txBody>
          <a:bodyPr>
            <a:normAutofit/>
          </a:bodyPr>
          <a:lstStyle>
            <a:lvl1pPr marL="0" indent="0">
              <a:buNone/>
              <a:defRPr sz="16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57306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1805608" y="1983404"/>
            <a:ext cx="2594113" cy="2593330"/>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838200"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838200" y="5246621"/>
            <a:ext cx="4717774" cy="365125"/>
          </a:xfrm>
        </p:spPr>
        <p:txBody>
          <a:bodyPr>
            <a:normAutofit/>
          </a:bodyPr>
          <a:lstStyle>
            <a:lvl1pPr marL="0" indent="0" algn="ctr">
              <a:buNone/>
              <a:defRPr sz="1600"/>
            </a:lvl1pPr>
            <a:lvl2pPr marL="457200" indent="0">
              <a:buNone/>
              <a:defRPr/>
            </a:lvl2pPr>
          </a:lstStyle>
          <a:p>
            <a:pPr lvl="0"/>
            <a:r>
              <a:rPr lang="en-US"/>
              <a:t>Click to edit Master text styles</a:t>
            </a:r>
          </a:p>
        </p:txBody>
      </p:sp>
      <p:sp>
        <p:nvSpPr>
          <p:cNvPr id="18" name="Picture Placeholder 11">
            <a:extLst>
              <a:ext uri="{FF2B5EF4-FFF2-40B4-BE49-F238E27FC236}">
                <a16:creationId xmlns:a16="http://schemas.microsoft.com/office/drawing/2014/main" id="{56286BEB-A4B0-D5AD-32D6-60779830F991}"/>
              </a:ext>
            </a:extLst>
          </p:cNvPr>
          <p:cNvSpPr>
            <a:spLocks noGrp="1"/>
          </p:cNvSpPr>
          <p:nvPr>
            <p:ph type="pic" sz="quarter" idx="17"/>
          </p:nvPr>
        </p:nvSpPr>
        <p:spPr>
          <a:xfrm>
            <a:off x="7769088" y="1983404"/>
            <a:ext cx="2594113" cy="2593330"/>
          </a:xfrm>
          <a:prstGeom prst="ellipse">
            <a:avLst/>
          </a:prstGeom>
          <a:solidFill>
            <a:schemeClr val="accent2"/>
          </a:solidFill>
          <a:ln w="28575">
            <a:solidFill>
              <a:schemeClr val="accent1"/>
            </a:solidFill>
          </a:ln>
        </p:spPr>
        <p:txBody>
          <a:bodyPr/>
          <a:lstStyle/>
          <a:p>
            <a:endParaRPr lang="en-US"/>
          </a:p>
        </p:txBody>
      </p:sp>
      <p:sp>
        <p:nvSpPr>
          <p:cNvPr id="19" name="Text Placeholder 14">
            <a:extLst>
              <a:ext uri="{FF2B5EF4-FFF2-40B4-BE49-F238E27FC236}">
                <a16:creationId xmlns:a16="http://schemas.microsoft.com/office/drawing/2014/main" id="{E86B7217-9136-6AEC-55BA-089E4DBEFDDB}"/>
              </a:ext>
            </a:extLst>
          </p:cNvPr>
          <p:cNvSpPr>
            <a:spLocks noGrp="1"/>
          </p:cNvSpPr>
          <p:nvPr>
            <p:ph type="body" sz="quarter" idx="18"/>
          </p:nvPr>
        </p:nvSpPr>
        <p:spPr>
          <a:xfrm>
            <a:off x="6636026"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a:t>Click to edit Master text styles</a:t>
            </a:r>
          </a:p>
        </p:txBody>
      </p:sp>
      <p:sp>
        <p:nvSpPr>
          <p:cNvPr id="20" name="Text Placeholder 14">
            <a:extLst>
              <a:ext uri="{FF2B5EF4-FFF2-40B4-BE49-F238E27FC236}">
                <a16:creationId xmlns:a16="http://schemas.microsoft.com/office/drawing/2014/main" id="{BAA4ABE1-8FE4-84BE-E26E-B72F3CD40861}"/>
              </a:ext>
            </a:extLst>
          </p:cNvPr>
          <p:cNvSpPr>
            <a:spLocks noGrp="1"/>
          </p:cNvSpPr>
          <p:nvPr>
            <p:ph type="body" sz="quarter" idx="19"/>
          </p:nvPr>
        </p:nvSpPr>
        <p:spPr>
          <a:xfrm>
            <a:off x="6636026" y="5246621"/>
            <a:ext cx="4717774" cy="365125"/>
          </a:xfrm>
        </p:spPr>
        <p:txBody>
          <a:bodyPr>
            <a:normAutofit/>
          </a:bodyPr>
          <a:lstStyle>
            <a:lvl1pPr marL="0" indent="0" algn="ctr">
              <a:buNone/>
              <a:defRPr sz="16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04405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C6E7E-C144-BE29-AFF2-C47360EAC93A}"/>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3" name="Footer Placeholder 2">
            <a:extLst>
              <a:ext uri="{FF2B5EF4-FFF2-40B4-BE49-F238E27FC236}">
                <a16:creationId xmlns:a16="http://schemas.microsoft.com/office/drawing/2014/main" id="{39368A9C-3511-37A2-095A-964B473B6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A98F6-52D8-3501-9322-8B15B9E327EC}"/>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207419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B824-AD90-7207-74C1-CD5E25F35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D94608-D918-4DD5-FE0A-CAFDA4C06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678219-F700-9A27-9262-C8070645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2935D9-8F83-C365-3D8F-F92C3AC7B8D6}"/>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6" name="Footer Placeholder 5">
            <a:extLst>
              <a:ext uri="{FF2B5EF4-FFF2-40B4-BE49-F238E27FC236}">
                <a16:creationId xmlns:a16="http://schemas.microsoft.com/office/drawing/2014/main" id="{E78935D5-7A71-8B26-8263-32A59897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08E6A-3F53-B0F0-1C23-589F650AC18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442866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2E82-3EFB-91D1-2AC5-B42998427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5D4B08-3064-299B-1F6B-9E0007113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B3E6CC-4F71-9DC2-03F2-800107F86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CCDD3-6E6B-891E-66F3-1403FA931E11}"/>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6" name="Footer Placeholder 5">
            <a:extLst>
              <a:ext uri="{FF2B5EF4-FFF2-40B4-BE49-F238E27FC236}">
                <a16:creationId xmlns:a16="http://schemas.microsoft.com/office/drawing/2014/main" id="{89BFDA36-EAEF-50AC-8496-7954BFB64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E0306-3BE3-A335-92CB-67F6724FA84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781106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F3CC-CD74-36E5-ABA8-6A589151F7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D8B7D-18C5-26DB-BC90-FF6E2D700F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2315C-87F3-3EDF-0FB4-E24BCD53326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48DC83E1-C3C4-4B8F-96D2-5DB503693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3CF17-7901-1F0B-219B-AF98E7A4DCD2}"/>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738642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F6D653-C286-4CE4-DE46-575BA9655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C20621-3C8C-BF19-4986-20E654DC3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7C3B-6782-4427-05E2-66A78272DE62}"/>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F3B7D8C9-2DB6-95CA-C0CE-9A9FD48B5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28FF1-D0F6-6A9C-8D51-AC7B5BF9E4C9}"/>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461428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E7CC-B47E-27AD-662F-B0B5F23555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70BA77-1229-C4D2-5539-07F5E6C44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EA6EB-24A4-F033-83F4-C8168F1A9E9D}"/>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8A605196-5955-C3FD-B262-959CD4A76C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D09F8-DA4A-5CE1-DC00-84C46CB74061}"/>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238178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391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391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9701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4F41-C046-9285-8BF7-31649540DB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6F6796-57C5-CB5D-3F50-19EFF5B61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4BACA3-0E1B-63D8-13FE-B2EB320F711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FB6FFF94-83AC-D723-7102-E3ECFBDC3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10F4C-1003-89D1-2B21-E907C5EA9EC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588389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19853-41F4-0960-11C1-E04564649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BFDE5-3A19-ED4A-E346-9516896180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228C0F-1102-44C3-8087-4059B64E2EBF}"/>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6DA5286A-144E-BBA5-6324-651EA4968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B0F1-C936-A382-CDCA-1B5FD1ED61CD}"/>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638927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E9FB9-4BE8-6EC4-CCFE-8D12DEE0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16087E-E11A-FD67-9553-9DD0EA63E2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798CA7-1555-9853-778C-3402DE8424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FCF9-F958-A296-4E2D-4DD7B16D828B}"/>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6" name="Footer Placeholder 5">
            <a:extLst>
              <a:ext uri="{FF2B5EF4-FFF2-40B4-BE49-F238E27FC236}">
                <a16:creationId xmlns:a16="http://schemas.microsoft.com/office/drawing/2014/main" id="{D50B1D6E-C529-9EB6-B6AF-D204AE592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F723FD-C678-BE46-DEB5-168F4823E230}"/>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4026260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B0BF-19C7-3C18-6819-53CCA0BA99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C8A6C4-81D9-1E07-826A-AC12373876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EB376-7611-21CF-C008-A3737AB6A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342006-E1C4-41D1-020B-BF837C6DAD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5C92B4-2780-E38D-5094-10B9153600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1BF6C8-6D57-4CEF-4A87-3F6F303735D6}"/>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8" name="Footer Placeholder 7">
            <a:extLst>
              <a:ext uri="{FF2B5EF4-FFF2-40B4-BE49-F238E27FC236}">
                <a16:creationId xmlns:a16="http://schemas.microsoft.com/office/drawing/2014/main" id="{1543DDFD-AE4F-F30D-DD1D-0A114CB75A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AB700E-8B58-7EDD-0C23-20061FD732C3}"/>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365181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3715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838200" y="1887470"/>
            <a:ext cx="1603513" cy="1603029"/>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2651124"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dirty="0"/>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2651124" y="2690554"/>
            <a:ext cx="2954545" cy="365126"/>
          </a:xfrm>
        </p:spPr>
        <p:txBody>
          <a:bodyPr>
            <a:normAutofit/>
          </a:bodyPr>
          <a:lstStyle>
            <a:lvl1pPr marL="0" indent="0">
              <a:buNone/>
              <a:defRPr sz="1600"/>
            </a:lvl1pPr>
            <a:lvl2pPr marL="457200" indent="0">
              <a:buNone/>
              <a:defRPr/>
            </a:lvl2pPr>
          </a:lstStyle>
          <a:p>
            <a:pPr lvl="0"/>
            <a:r>
              <a:rPr lang="en-US" dirty="0"/>
              <a:t>Click to edit Master text styles</a:t>
            </a:r>
          </a:p>
        </p:txBody>
      </p:sp>
      <p:sp>
        <p:nvSpPr>
          <p:cNvPr id="9" name="Picture Placeholder 11">
            <a:extLst>
              <a:ext uri="{FF2B5EF4-FFF2-40B4-BE49-F238E27FC236}">
                <a16:creationId xmlns:a16="http://schemas.microsoft.com/office/drawing/2014/main" id="{79E94F43-13F3-C744-D373-420B0DCBD48F}"/>
              </a:ext>
            </a:extLst>
          </p:cNvPr>
          <p:cNvSpPr>
            <a:spLocks noGrp="1"/>
          </p:cNvSpPr>
          <p:nvPr>
            <p:ph type="pic" sz="quarter" idx="17"/>
          </p:nvPr>
        </p:nvSpPr>
        <p:spPr>
          <a:xfrm>
            <a:off x="838200" y="4034322"/>
            <a:ext cx="1603513" cy="1603029"/>
          </a:xfrm>
          <a:prstGeom prst="ellipse">
            <a:avLst/>
          </a:prstGeom>
          <a:solidFill>
            <a:schemeClr val="accent2"/>
          </a:solidFill>
          <a:ln w="28575">
            <a:solidFill>
              <a:schemeClr val="accent1"/>
            </a:solidFill>
          </a:ln>
        </p:spPr>
        <p:txBody>
          <a:bodyPr/>
          <a:lstStyle/>
          <a:p>
            <a:endParaRPr lang="en-US"/>
          </a:p>
        </p:txBody>
      </p:sp>
      <p:sp>
        <p:nvSpPr>
          <p:cNvPr id="10" name="Text Placeholder 14">
            <a:extLst>
              <a:ext uri="{FF2B5EF4-FFF2-40B4-BE49-F238E27FC236}">
                <a16:creationId xmlns:a16="http://schemas.microsoft.com/office/drawing/2014/main" id="{B44E8A38-774C-0DDB-ADB9-0C29FE2E0FE5}"/>
              </a:ext>
            </a:extLst>
          </p:cNvPr>
          <p:cNvSpPr>
            <a:spLocks noGrp="1"/>
          </p:cNvSpPr>
          <p:nvPr>
            <p:ph type="body" sz="quarter" idx="18"/>
          </p:nvPr>
        </p:nvSpPr>
        <p:spPr>
          <a:xfrm>
            <a:off x="2651124"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dirty="0"/>
              <a:t>Click to edit Master text styles</a:t>
            </a:r>
          </a:p>
        </p:txBody>
      </p:sp>
      <p:sp>
        <p:nvSpPr>
          <p:cNvPr id="11" name="Text Placeholder 14">
            <a:extLst>
              <a:ext uri="{FF2B5EF4-FFF2-40B4-BE49-F238E27FC236}">
                <a16:creationId xmlns:a16="http://schemas.microsoft.com/office/drawing/2014/main" id="{763A60D7-3BF4-FD19-5BFB-86F93B7D0841}"/>
              </a:ext>
            </a:extLst>
          </p:cNvPr>
          <p:cNvSpPr>
            <a:spLocks noGrp="1"/>
          </p:cNvSpPr>
          <p:nvPr>
            <p:ph type="body" sz="quarter" idx="19"/>
          </p:nvPr>
        </p:nvSpPr>
        <p:spPr>
          <a:xfrm>
            <a:off x="2651124" y="4857994"/>
            <a:ext cx="2954545" cy="365126"/>
          </a:xfrm>
        </p:spPr>
        <p:txBody>
          <a:bodyPr>
            <a:normAutofit/>
          </a:bodyPr>
          <a:lstStyle>
            <a:lvl1pPr marL="0" indent="0">
              <a:buNone/>
              <a:defRPr sz="1600"/>
            </a:lvl1pPr>
            <a:lvl2pPr marL="457200" indent="0">
              <a:buNone/>
              <a:defRPr/>
            </a:lvl2pPr>
          </a:lstStyle>
          <a:p>
            <a:pPr lvl="0"/>
            <a:r>
              <a:rPr lang="en-US" dirty="0"/>
              <a:t>Click to edit Master text styles</a:t>
            </a:r>
          </a:p>
        </p:txBody>
      </p:sp>
      <p:sp>
        <p:nvSpPr>
          <p:cNvPr id="12" name="Picture Placeholder 11">
            <a:extLst>
              <a:ext uri="{FF2B5EF4-FFF2-40B4-BE49-F238E27FC236}">
                <a16:creationId xmlns:a16="http://schemas.microsoft.com/office/drawing/2014/main" id="{4A57D1BB-6AF0-6F2C-1ED0-13A64C78CF99}"/>
              </a:ext>
            </a:extLst>
          </p:cNvPr>
          <p:cNvSpPr>
            <a:spLocks noGrp="1"/>
          </p:cNvSpPr>
          <p:nvPr>
            <p:ph type="pic" sz="quarter" idx="20"/>
          </p:nvPr>
        </p:nvSpPr>
        <p:spPr>
          <a:xfrm>
            <a:off x="6470374" y="1887470"/>
            <a:ext cx="1603513" cy="1603029"/>
          </a:xfrm>
          <a:prstGeom prst="ellipse">
            <a:avLst/>
          </a:prstGeom>
          <a:solidFill>
            <a:schemeClr val="accent2"/>
          </a:solidFill>
          <a:ln w="28575">
            <a:solidFill>
              <a:schemeClr val="accent1"/>
            </a:solidFill>
          </a:ln>
        </p:spPr>
        <p:txBody>
          <a:bodyPr/>
          <a:lstStyle/>
          <a:p>
            <a:endParaRPr lang="en-US"/>
          </a:p>
        </p:txBody>
      </p:sp>
      <p:sp>
        <p:nvSpPr>
          <p:cNvPr id="13" name="Text Placeholder 14">
            <a:extLst>
              <a:ext uri="{FF2B5EF4-FFF2-40B4-BE49-F238E27FC236}">
                <a16:creationId xmlns:a16="http://schemas.microsoft.com/office/drawing/2014/main" id="{A5A4B90C-399D-C7A0-E619-0F58B644C78F}"/>
              </a:ext>
            </a:extLst>
          </p:cNvPr>
          <p:cNvSpPr>
            <a:spLocks noGrp="1"/>
          </p:cNvSpPr>
          <p:nvPr>
            <p:ph type="body" sz="quarter" idx="21"/>
          </p:nvPr>
        </p:nvSpPr>
        <p:spPr>
          <a:xfrm>
            <a:off x="8283298" y="225323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dirty="0"/>
              <a:t>Click to edit Master text styles</a:t>
            </a:r>
          </a:p>
        </p:txBody>
      </p:sp>
      <p:sp>
        <p:nvSpPr>
          <p:cNvPr id="14" name="Text Placeholder 14">
            <a:extLst>
              <a:ext uri="{FF2B5EF4-FFF2-40B4-BE49-F238E27FC236}">
                <a16:creationId xmlns:a16="http://schemas.microsoft.com/office/drawing/2014/main" id="{743ABB3B-B38A-4FA7-BB5A-E0C269A060FF}"/>
              </a:ext>
            </a:extLst>
          </p:cNvPr>
          <p:cNvSpPr>
            <a:spLocks noGrp="1"/>
          </p:cNvSpPr>
          <p:nvPr>
            <p:ph type="body" sz="quarter" idx="22"/>
          </p:nvPr>
        </p:nvSpPr>
        <p:spPr>
          <a:xfrm>
            <a:off x="8283298" y="2690554"/>
            <a:ext cx="2954545" cy="365126"/>
          </a:xfrm>
        </p:spPr>
        <p:txBody>
          <a:bodyPr>
            <a:normAutofit/>
          </a:bodyPr>
          <a:lstStyle>
            <a:lvl1pPr marL="0" indent="0">
              <a:buNone/>
              <a:defRPr sz="1600"/>
            </a:lvl1pPr>
            <a:lvl2pPr marL="457200" indent="0">
              <a:buNone/>
              <a:defRPr/>
            </a:lvl2pPr>
          </a:lstStyle>
          <a:p>
            <a:pPr lvl="0"/>
            <a:r>
              <a:rPr lang="en-US" dirty="0"/>
              <a:t>Click to edit Master text styles</a:t>
            </a:r>
          </a:p>
        </p:txBody>
      </p:sp>
      <p:sp>
        <p:nvSpPr>
          <p:cNvPr id="15" name="Picture Placeholder 11">
            <a:extLst>
              <a:ext uri="{FF2B5EF4-FFF2-40B4-BE49-F238E27FC236}">
                <a16:creationId xmlns:a16="http://schemas.microsoft.com/office/drawing/2014/main" id="{9078E5B5-E25B-AE51-3DF8-C42F102EA97F}"/>
              </a:ext>
            </a:extLst>
          </p:cNvPr>
          <p:cNvSpPr>
            <a:spLocks noGrp="1"/>
          </p:cNvSpPr>
          <p:nvPr>
            <p:ph type="pic" sz="quarter" idx="23"/>
          </p:nvPr>
        </p:nvSpPr>
        <p:spPr>
          <a:xfrm>
            <a:off x="6470374" y="4034322"/>
            <a:ext cx="1603513" cy="1603029"/>
          </a:xfrm>
          <a:prstGeom prst="ellipse">
            <a:avLst/>
          </a:prstGeom>
          <a:solidFill>
            <a:schemeClr val="accent2"/>
          </a:solidFill>
          <a:ln w="28575">
            <a:solidFill>
              <a:schemeClr val="accent1"/>
            </a:solidFill>
          </a:ln>
        </p:spPr>
        <p:txBody>
          <a:bodyPr/>
          <a:lstStyle/>
          <a:p>
            <a:endParaRPr lang="en-US"/>
          </a:p>
        </p:txBody>
      </p:sp>
      <p:sp>
        <p:nvSpPr>
          <p:cNvPr id="16" name="Text Placeholder 14">
            <a:extLst>
              <a:ext uri="{FF2B5EF4-FFF2-40B4-BE49-F238E27FC236}">
                <a16:creationId xmlns:a16="http://schemas.microsoft.com/office/drawing/2014/main" id="{58BDBBD5-1630-BB9A-07CC-B132C97470C4}"/>
              </a:ext>
            </a:extLst>
          </p:cNvPr>
          <p:cNvSpPr>
            <a:spLocks noGrp="1"/>
          </p:cNvSpPr>
          <p:nvPr>
            <p:ph type="body" sz="quarter" idx="24"/>
          </p:nvPr>
        </p:nvSpPr>
        <p:spPr>
          <a:xfrm>
            <a:off x="8283298" y="4420672"/>
            <a:ext cx="3073815" cy="365126"/>
          </a:xfrm>
        </p:spPr>
        <p:txBody>
          <a:bodyPr>
            <a:normAutofit/>
          </a:bodyPr>
          <a:lstStyle>
            <a:lvl1pPr marL="0" indent="0">
              <a:buNone/>
              <a:defRPr sz="1600" b="1" i="0">
                <a:latin typeface="Avenir Next Demi Bold" panose="020B0503020202020204" pitchFamily="34" charset="0"/>
              </a:defRPr>
            </a:lvl1pPr>
            <a:lvl2pPr marL="457200" indent="0">
              <a:buNone/>
              <a:defRPr/>
            </a:lvl2pPr>
          </a:lstStyle>
          <a:p>
            <a:pPr lvl="0"/>
            <a:r>
              <a:rPr lang="en-US" dirty="0"/>
              <a:t>Click to edit Master text styles</a:t>
            </a:r>
          </a:p>
        </p:txBody>
      </p:sp>
      <p:sp>
        <p:nvSpPr>
          <p:cNvPr id="17" name="Text Placeholder 14">
            <a:extLst>
              <a:ext uri="{FF2B5EF4-FFF2-40B4-BE49-F238E27FC236}">
                <a16:creationId xmlns:a16="http://schemas.microsoft.com/office/drawing/2014/main" id="{DF728224-B60C-075F-47DB-6EDCD0C78FE6}"/>
              </a:ext>
            </a:extLst>
          </p:cNvPr>
          <p:cNvSpPr>
            <a:spLocks noGrp="1"/>
          </p:cNvSpPr>
          <p:nvPr>
            <p:ph type="body" sz="quarter" idx="25"/>
          </p:nvPr>
        </p:nvSpPr>
        <p:spPr>
          <a:xfrm>
            <a:off x="8283298" y="4857994"/>
            <a:ext cx="2954545" cy="365126"/>
          </a:xfrm>
        </p:spPr>
        <p:txBody>
          <a:bodyPr>
            <a:normAutofit/>
          </a:bodyPr>
          <a:lstStyle>
            <a:lvl1pPr marL="0" indent="0">
              <a:buNone/>
              <a:defRPr sz="1600"/>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067195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FDB-198A-03AB-2F03-A32CD9F6E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9A3373-B4C8-8DB4-D7C9-90517013D12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4" name="Footer Placeholder 3">
            <a:extLst>
              <a:ext uri="{FF2B5EF4-FFF2-40B4-BE49-F238E27FC236}">
                <a16:creationId xmlns:a16="http://schemas.microsoft.com/office/drawing/2014/main" id="{0DA114EA-77ED-890A-ABE8-180782BA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B6C31-7123-6884-91E8-102B1F2BD54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
        <p:nvSpPr>
          <p:cNvPr id="6" name="Picture Placeholder 11">
            <a:extLst>
              <a:ext uri="{FF2B5EF4-FFF2-40B4-BE49-F238E27FC236}">
                <a16:creationId xmlns:a16="http://schemas.microsoft.com/office/drawing/2014/main" id="{F845807F-3416-74C2-3BB3-8CD7D19E4112}"/>
              </a:ext>
            </a:extLst>
          </p:cNvPr>
          <p:cNvSpPr>
            <a:spLocks noGrp="1"/>
          </p:cNvSpPr>
          <p:nvPr>
            <p:ph type="pic" sz="quarter" idx="13"/>
          </p:nvPr>
        </p:nvSpPr>
        <p:spPr>
          <a:xfrm>
            <a:off x="1805608" y="1983404"/>
            <a:ext cx="2594113" cy="2593330"/>
          </a:xfrm>
          <a:prstGeom prst="ellipse">
            <a:avLst/>
          </a:prstGeom>
          <a:solidFill>
            <a:schemeClr val="accent2"/>
          </a:solidFill>
          <a:ln w="28575">
            <a:solidFill>
              <a:schemeClr val="accent1"/>
            </a:solidFill>
          </a:ln>
        </p:spPr>
        <p:txBody>
          <a:bodyPr/>
          <a:lstStyle/>
          <a:p>
            <a:endParaRPr lang="en-US"/>
          </a:p>
        </p:txBody>
      </p:sp>
      <p:sp>
        <p:nvSpPr>
          <p:cNvPr id="7" name="Text Placeholder 14">
            <a:extLst>
              <a:ext uri="{FF2B5EF4-FFF2-40B4-BE49-F238E27FC236}">
                <a16:creationId xmlns:a16="http://schemas.microsoft.com/office/drawing/2014/main" id="{3D13E9EC-6278-0156-EBE5-12531B35BB8F}"/>
              </a:ext>
            </a:extLst>
          </p:cNvPr>
          <p:cNvSpPr>
            <a:spLocks noGrp="1"/>
          </p:cNvSpPr>
          <p:nvPr>
            <p:ph type="body" sz="quarter" idx="15"/>
          </p:nvPr>
        </p:nvSpPr>
        <p:spPr>
          <a:xfrm>
            <a:off x="838200"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dirty="0"/>
              <a:t>Click to edit Master text styles</a:t>
            </a:r>
          </a:p>
        </p:txBody>
      </p:sp>
      <p:sp>
        <p:nvSpPr>
          <p:cNvPr id="8" name="Text Placeholder 14">
            <a:extLst>
              <a:ext uri="{FF2B5EF4-FFF2-40B4-BE49-F238E27FC236}">
                <a16:creationId xmlns:a16="http://schemas.microsoft.com/office/drawing/2014/main" id="{321B352F-78D6-76A4-553F-2DDBAA1F4ABE}"/>
              </a:ext>
            </a:extLst>
          </p:cNvPr>
          <p:cNvSpPr>
            <a:spLocks noGrp="1"/>
          </p:cNvSpPr>
          <p:nvPr>
            <p:ph type="body" sz="quarter" idx="16"/>
          </p:nvPr>
        </p:nvSpPr>
        <p:spPr>
          <a:xfrm>
            <a:off x="838200" y="5246621"/>
            <a:ext cx="4717774" cy="365125"/>
          </a:xfrm>
        </p:spPr>
        <p:txBody>
          <a:bodyPr>
            <a:normAutofit/>
          </a:bodyPr>
          <a:lstStyle>
            <a:lvl1pPr marL="0" indent="0" algn="ctr">
              <a:buNone/>
              <a:defRPr sz="1600"/>
            </a:lvl1pPr>
            <a:lvl2pPr marL="457200" indent="0">
              <a:buNone/>
              <a:defRPr/>
            </a:lvl2pPr>
          </a:lstStyle>
          <a:p>
            <a:pPr lvl="0"/>
            <a:r>
              <a:rPr lang="en-US" dirty="0"/>
              <a:t>Click to edit Master text styles</a:t>
            </a:r>
          </a:p>
        </p:txBody>
      </p:sp>
      <p:sp>
        <p:nvSpPr>
          <p:cNvPr id="18" name="Picture Placeholder 11">
            <a:extLst>
              <a:ext uri="{FF2B5EF4-FFF2-40B4-BE49-F238E27FC236}">
                <a16:creationId xmlns:a16="http://schemas.microsoft.com/office/drawing/2014/main" id="{56286BEB-A4B0-D5AD-32D6-60779830F991}"/>
              </a:ext>
            </a:extLst>
          </p:cNvPr>
          <p:cNvSpPr>
            <a:spLocks noGrp="1"/>
          </p:cNvSpPr>
          <p:nvPr>
            <p:ph type="pic" sz="quarter" idx="17"/>
          </p:nvPr>
        </p:nvSpPr>
        <p:spPr>
          <a:xfrm>
            <a:off x="7769088" y="1983404"/>
            <a:ext cx="2594113" cy="2593330"/>
          </a:xfrm>
          <a:prstGeom prst="ellipse">
            <a:avLst/>
          </a:prstGeom>
          <a:solidFill>
            <a:schemeClr val="accent2"/>
          </a:solidFill>
          <a:ln w="28575">
            <a:solidFill>
              <a:schemeClr val="accent1"/>
            </a:solidFill>
          </a:ln>
        </p:spPr>
        <p:txBody>
          <a:bodyPr/>
          <a:lstStyle/>
          <a:p>
            <a:endParaRPr lang="en-US"/>
          </a:p>
        </p:txBody>
      </p:sp>
      <p:sp>
        <p:nvSpPr>
          <p:cNvPr id="19" name="Text Placeholder 14">
            <a:extLst>
              <a:ext uri="{FF2B5EF4-FFF2-40B4-BE49-F238E27FC236}">
                <a16:creationId xmlns:a16="http://schemas.microsoft.com/office/drawing/2014/main" id="{E86B7217-9136-6AEC-55BA-089E4DBEFDDB}"/>
              </a:ext>
            </a:extLst>
          </p:cNvPr>
          <p:cNvSpPr>
            <a:spLocks noGrp="1"/>
          </p:cNvSpPr>
          <p:nvPr>
            <p:ph type="body" sz="quarter" idx="18"/>
          </p:nvPr>
        </p:nvSpPr>
        <p:spPr>
          <a:xfrm>
            <a:off x="6636026" y="4869450"/>
            <a:ext cx="4717774" cy="365125"/>
          </a:xfrm>
        </p:spPr>
        <p:txBody>
          <a:bodyPr>
            <a:normAutofit/>
          </a:bodyPr>
          <a:lstStyle>
            <a:lvl1pPr marL="0" indent="0" algn="ctr">
              <a:buNone/>
              <a:defRPr sz="1600" b="1" i="0">
                <a:latin typeface="Avenir Next Demi Bold" panose="020B0503020202020204" pitchFamily="34" charset="0"/>
              </a:defRPr>
            </a:lvl1pPr>
            <a:lvl2pPr marL="457200" indent="0">
              <a:buNone/>
              <a:defRPr/>
            </a:lvl2pPr>
          </a:lstStyle>
          <a:p>
            <a:pPr lvl="0"/>
            <a:r>
              <a:rPr lang="en-US" dirty="0"/>
              <a:t>Click to edit Master text styles</a:t>
            </a:r>
          </a:p>
        </p:txBody>
      </p:sp>
      <p:sp>
        <p:nvSpPr>
          <p:cNvPr id="20" name="Text Placeholder 14">
            <a:extLst>
              <a:ext uri="{FF2B5EF4-FFF2-40B4-BE49-F238E27FC236}">
                <a16:creationId xmlns:a16="http://schemas.microsoft.com/office/drawing/2014/main" id="{BAA4ABE1-8FE4-84BE-E26E-B72F3CD40861}"/>
              </a:ext>
            </a:extLst>
          </p:cNvPr>
          <p:cNvSpPr>
            <a:spLocks noGrp="1"/>
          </p:cNvSpPr>
          <p:nvPr>
            <p:ph type="body" sz="quarter" idx="19"/>
          </p:nvPr>
        </p:nvSpPr>
        <p:spPr>
          <a:xfrm>
            <a:off x="6636026" y="5246621"/>
            <a:ext cx="4717774" cy="365125"/>
          </a:xfrm>
        </p:spPr>
        <p:txBody>
          <a:bodyPr>
            <a:normAutofit/>
          </a:bodyPr>
          <a:lstStyle>
            <a:lvl1pPr marL="0" indent="0" algn="ctr">
              <a:buNone/>
              <a:defRPr sz="1600"/>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25382405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C6E7E-C144-BE29-AFF2-C47360EAC93A}"/>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3" name="Footer Placeholder 2">
            <a:extLst>
              <a:ext uri="{FF2B5EF4-FFF2-40B4-BE49-F238E27FC236}">
                <a16:creationId xmlns:a16="http://schemas.microsoft.com/office/drawing/2014/main" id="{39368A9C-3511-37A2-095A-964B473B6D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0A98F6-52D8-3501-9322-8B15B9E327EC}"/>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7304777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BB824-AD90-7207-74C1-CD5E25F35C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D94608-D918-4DD5-FE0A-CAFDA4C06D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678219-F700-9A27-9262-C80706453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2935D9-8F83-C365-3D8F-F92C3AC7B8D6}"/>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6" name="Footer Placeholder 5">
            <a:extLst>
              <a:ext uri="{FF2B5EF4-FFF2-40B4-BE49-F238E27FC236}">
                <a16:creationId xmlns:a16="http://schemas.microsoft.com/office/drawing/2014/main" id="{E78935D5-7A71-8B26-8263-32A59897E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D08E6A-3F53-B0F0-1C23-589F650AC18E}"/>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955661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42E82-3EFB-91D1-2AC5-B42998427C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5D4B08-3064-299B-1F6B-9E0007113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B3E6CC-4F71-9DC2-03F2-800107F86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CCDD3-6E6B-891E-66F3-1403FA931E11}"/>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6" name="Footer Placeholder 5">
            <a:extLst>
              <a:ext uri="{FF2B5EF4-FFF2-40B4-BE49-F238E27FC236}">
                <a16:creationId xmlns:a16="http://schemas.microsoft.com/office/drawing/2014/main" id="{89BFDA36-EAEF-50AC-8496-7954BFB646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E0306-3BE3-A335-92CB-67F6724FA84A}"/>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5663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26513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F3CC-CD74-36E5-ABA8-6A589151F7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DD8B7D-18C5-26DB-BC90-FF6E2D700F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2315C-87F3-3EDF-0FB4-E24BCD533264}"/>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48DC83E1-C3C4-4B8F-96D2-5DB503693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3CF17-7901-1F0B-219B-AF98E7A4DCD2}"/>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1465773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F6D653-C286-4CE4-DE46-575BA9655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C20621-3C8C-BF19-4986-20E654DC3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A7C3B-6782-4427-05E2-66A78272DE62}"/>
              </a:ext>
            </a:extLst>
          </p:cNvPr>
          <p:cNvSpPr>
            <a:spLocks noGrp="1"/>
          </p:cNvSpPr>
          <p:nvPr>
            <p:ph type="dt" sz="half" idx="10"/>
          </p:nvPr>
        </p:nvSpPr>
        <p:spPr/>
        <p:txBody>
          <a:bodyPr/>
          <a:lstStyle/>
          <a:p>
            <a:fld id="{50CA6347-6F20-5043-8C08-212E7903333B}" type="datetimeFigureOut">
              <a:rPr lang="en-US" smtClean="0"/>
              <a:t>5/27/2026</a:t>
            </a:fld>
            <a:endParaRPr lang="en-US"/>
          </a:p>
        </p:txBody>
      </p:sp>
      <p:sp>
        <p:nvSpPr>
          <p:cNvPr id="5" name="Footer Placeholder 4">
            <a:extLst>
              <a:ext uri="{FF2B5EF4-FFF2-40B4-BE49-F238E27FC236}">
                <a16:creationId xmlns:a16="http://schemas.microsoft.com/office/drawing/2014/main" id="{F3B7D8C9-2DB6-95CA-C0CE-9A9FD48B5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28FF1-D0F6-6A9C-8D51-AC7B5BF9E4C9}"/>
              </a:ext>
            </a:extLst>
          </p:cNvPr>
          <p:cNvSpPr>
            <a:spLocks noGrp="1"/>
          </p:cNvSpPr>
          <p:nvPr>
            <p:ph type="sldNum" sz="quarter" idx="12"/>
          </p:nvPr>
        </p:nvSpPr>
        <p:spPr>
          <a:xfrm>
            <a:off x="8610600" y="6356350"/>
            <a:ext cx="2743200" cy="365125"/>
          </a:xfrm>
          <a:prstGeom prst="rect">
            <a:avLst/>
          </a:prstGeom>
        </p:spPr>
        <p:txBody>
          <a:bodyPr/>
          <a:lstStyle/>
          <a:p>
            <a:fld id="{0D52CEBF-E1EB-AF42-97BA-E0F2692462F9}" type="slidenum">
              <a:rPr lang="en-US" smtClean="0"/>
              <a:t>‹#›</a:t>
            </a:fld>
            <a:endParaRPr lang="en-US"/>
          </a:p>
        </p:txBody>
      </p:sp>
    </p:spTree>
    <p:extLst>
      <p:ext uri="{BB962C8B-B14F-4D97-AF65-F5344CB8AC3E}">
        <p14:creationId xmlns:p14="http://schemas.microsoft.com/office/powerpoint/2010/main" val="327588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85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9FC0-81FD-C6A6-5D85-1CD17FD08851}"/>
              </a:ext>
            </a:extLst>
          </p:cNvPr>
          <p:cNvSpPr>
            <a:spLocks noGrp="1"/>
          </p:cNvSpPr>
          <p:nvPr>
            <p:ph type="title"/>
          </p:nvPr>
        </p:nvSpPr>
        <p:spPr>
          <a:xfrm>
            <a:off x="1271747" y="882869"/>
            <a:ext cx="9637221" cy="2743200"/>
          </a:xfrm>
        </p:spPr>
        <p:txBody>
          <a:bodyPr anchor="b">
            <a:normAutofit/>
          </a:bodyPr>
          <a:lstStyle>
            <a:lvl1pPr algn="ctr">
              <a:defRPr sz="4400" b="1" i="0">
                <a:solidFill>
                  <a:schemeClr val="accent1"/>
                </a:solidFill>
                <a:latin typeface="Raleway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37F693EC-7DF6-A8A4-465B-F62B019BF0E4}"/>
              </a:ext>
            </a:extLst>
          </p:cNvPr>
          <p:cNvSpPr>
            <a:spLocks noGrp="1"/>
          </p:cNvSpPr>
          <p:nvPr>
            <p:ph type="body" idx="1"/>
          </p:nvPr>
        </p:nvSpPr>
        <p:spPr>
          <a:xfrm>
            <a:off x="1271749" y="3778987"/>
            <a:ext cx="9637220" cy="1500187"/>
          </a:xfrm>
        </p:spPr>
        <p:txBody>
          <a:bodyPr>
            <a:normAutofit/>
          </a:bodyPr>
          <a:lstStyle>
            <a:lvl1pPr marL="0" indent="0" algn="ctr">
              <a:buNone/>
              <a:defRPr sz="2000">
                <a:solidFill>
                  <a:schemeClr val="tx1">
                    <a:lumMod val="75000"/>
                    <a:lumOff val="25000"/>
                  </a:schemeClr>
                </a:solidFill>
                <a:latin typeface="Raleway"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44288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9FC0-81FD-C6A6-5D85-1CD17FD08851}"/>
              </a:ext>
            </a:extLst>
          </p:cNvPr>
          <p:cNvSpPr>
            <a:spLocks noGrp="1"/>
          </p:cNvSpPr>
          <p:nvPr>
            <p:ph type="title"/>
          </p:nvPr>
        </p:nvSpPr>
        <p:spPr>
          <a:xfrm>
            <a:off x="1271747" y="882869"/>
            <a:ext cx="9637221" cy="2743200"/>
          </a:xfrm>
        </p:spPr>
        <p:txBody>
          <a:bodyPr anchor="b">
            <a:normAutofit/>
          </a:bodyPr>
          <a:lstStyle>
            <a:lvl1pPr algn="ctr">
              <a:defRPr sz="4400" b="1" i="0">
                <a:solidFill>
                  <a:schemeClr val="accent1"/>
                </a:solidFill>
                <a:latin typeface="Raleway SemiBold" pitchFamily="2" charset="77"/>
              </a:defRPr>
            </a:lvl1pPr>
          </a:lstStyle>
          <a:p>
            <a:r>
              <a:rPr lang="en-US"/>
              <a:t>Click to edit Master title style</a:t>
            </a:r>
          </a:p>
        </p:txBody>
      </p:sp>
      <p:sp>
        <p:nvSpPr>
          <p:cNvPr id="3" name="Text Placeholder 2">
            <a:extLst>
              <a:ext uri="{FF2B5EF4-FFF2-40B4-BE49-F238E27FC236}">
                <a16:creationId xmlns:a16="http://schemas.microsoft.com/office/drawing/2014/main" id="{37F693EC-7DF6-A8A4-465B-F62B019BF0E4}"/>
              </a:ext>
            </a:extLst>
          </p:cNvPr>
          <p:cNvSpPr>
            <a:spLocks noGrp="1"/>
          </p:cNvSpPr>
          <p:nvPr>
            <p:ph type="body" idx="1"/>
          </p:nvPr>
        </p:nvSpPr>
        <p:spPr>
          <a:xfrm>
            <a:off x="1271749" y="3778987"/>
            <a:ext cx="9637220" cy="1500187"/>
          </a:xfrm>
        </p:spPr>
        <p:txBody>
          <a:bodyPr>
            <a:normAutofit/>
          </a:bodyPr>
          <a:lstStyle>
            <a:lvl1pPr marL="0" indent="0" algn="ctr">
              <a:buNone/>
              <a:defRPr sz="2000">
                <a:solidFill>
                  <a:schemeClr val="tx1">
                    <a:lumMod val="75000"/>
                    <a:lumOff val="25000"/>
                  </a:schemeClr>
                </a:solidFill>
                <a:latin typeface="Raleway"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6541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9FC0-81FD-C6A6-5D85-1CD17FD08851}"/>
              </a:ext>
            </a:extLst>
          </p:cNvPr>
          <p:cNvSpPr>
            <a:spLocks noGrp="1"/>
          </p:cNvSpPr>
          <p:nvPr>
            <p:ph type="title"/>
          </p:nvPr>
        </p:nvSpPr>
        <p:spPr>
          <a:xfrm>
            <a:off x="714704" y="1250731"/>
            <a:ext cx="10762592" cy="4540469"/>
          </a:xfrm>
        </p:spPr>
        <p:txBody>
          <a:bodyPr anchor="t">
            <a:normAutofit/>
          </a:bodyPr>
          <a:lstStyle>
            <a:lvl1pPr algn="l">
              <a:defRPr sz="5400" b="1" i="0">
                <a:solidFill>
                  <a:schemeClr val="bg1"/>
                </a:solidFill>
                <a:latin typeface="Raleway SemiBold" pitchFamily="2" charset="77"/>
              </a:defRPr>
            </a:lvl1pPr>
          </a:lstStyle>
          <a:p>
            <a:r>
              <a:rPr lang="en-US"/>
              <a:t>Click to edit Master title style</a:t>
            </a:r>
          </a:p>
        </p:txBody>
      </p:sp>
    </p:spTree>
    <p:extLst>
      <p:ext uri="{BB962C8B-B14F-4D97-AF65-F5344CB8AC3E}">
        <p14:creationId xmlns:p14="http://schemas.microsoft.com/office/powerpoint/2010/main" val="2576847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9FC0-81FD-C6A6-5D85-1CD17FD08851}"/>
              </a:ext>
            </a:extLst>
          </p:cNvPr>
          <p:cNvSpPr>
            <a:spLocks noGrp="1"/>
          </p:cNvSpPr>
          <p:nvPr>
            <p:ph type="title"/>
          </p:nvPr>
        </p:nvSpPr>
        <p:spPr>
          <a:xfrm>
            <a:off x="714704" y="1250731"/>
            <a:ext cx="10762592" cy="4540469"/>
          </a:xfrm>
        </p:spPr>
        <p:txBody>
          <a:bodyPr anchor="t">
            <a:normAutofit/>
          </a:bodyPr>
          <a:lstStyle>
            <a:lvl1pPr algn="l">
              <a:defRPr sz="5400" b="1" i="0">
                <a:solidFill>
                  <a:schemeClr val="accent1"/>
                </a:solidFill>
                <a:latin typeface="Raleway SemiBold" pitchFamily="2" charset="77"/>
              </a:defRPr>
            </a:lvl1pPr>
          </a:lstStyle>
          <a:p>
            <a:r>
              <a:rPr lang="en-US"/>
              <a:t>Click to edit Master title style</a:t>
            </a:r>
          </a:p>
        </p:txBody>
      </p:sp>
    </p:spTree>
    <p:extLst>
      <p:ext uri="{BB962C8B-B14F-4D97-AF65-F5344CB8AC3E}">
        <p14:creationId xmlns:p14="http://schemas.microsoft.com/office/powerpoint/2010/main" val="3838928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6.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15.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8.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10.png"/><Relationship Id="rId2" Type="http://schemas.openxmlformats.org/officeDocument/2006/relationships/slideLayout" Target="../slideLayouts/slideLayout30.xml"/><Relationship Id="rId16" Type="http://schemas.openxmlformats.org/officeDocument/2006/relationships/image" Target="../media/image9.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7.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ack dots&#10;&#10;Description automatically generated">
            <a:extLst>
              <a:ext uri="{FF2B5EF4-FFF2-40B4-BE49-F238E27FC236}">
                <a16:creationId xmlns:a16="http://schemas.microsoft.com/office/drawing/2014/main" id="{2058F4DA-01A5-034A-75E4-7AFDA2D68A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199" y="365125"/>
            <a:ext cx="1095440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4"/>
            <a:ext cx="10954406" cy="41547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5174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Lst>
  <p:txStyles>
    <p:titleStyle>
      <a:lvl1pPr algn="l" defTabSz="914400" rtl="0" eaLnBrk="1" latinLnBrk="0" hangingPunct="1">
        <a:lnSpc>
          <a:spcPct val="90000"/>
        </a:lnSpc>
        <a:spcBef>
          <a:spcPct val="0"/>
        </a:spcBef>
        <a:buNone/>
        <a:defRPr sz="4400" b="0" i="0" kern="1200">
          <a:solidFill>
            <a:schemeClr val="accent1"/>
          </a:solidFill>
          <a:latin typeface="Raleway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panose="020B0503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panose="020B0503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panose="020B0503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B0503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panose="020B0503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urple and white rectangle&#10;&#10;Description automatically generated">
            <a:extLst>
              <a:ext uri="{FF2B5EF4-FFF2-40B4-BE49-F238E27FC236}">
                <a16:creationId xmlns:a16="http://schemas.microsoft.com/office/drawing/2014/main" id="{5FC08547-5128-C110-72A8-5C30A25E04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77A900A-E7E3-0327-0005-43076CC5D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6C8DA9-124C-9E09-B0D5-3BE8A0E49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162958"/>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yellow and white rectangle&#10;&#10;Description automatically generated">
            <a:extLst>
              <a:ext uri="{FF2B5EF4-FFF2-40B4-BE49-F238E27FC236}">
                <a16:creationId xmlns:a16="http://schemas.microsoft.com/office/drawing/2014/main" id="{E7CB1B7E-4980-C377-F390-0427EC90ED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77A900A-E7E3-0327-0005-43076CC5D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6C8DA9-124C-9E09-B0D5-3BE8A0E49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832751"/>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Ralew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urple and white background&#10;&#10;Description automatically generated">
            <a:extLst>
              <a:ext uri="{FF2B5EF4-FFF2-40B4-BE49-F238E27FC236}">
                <a16:creationId xmlns:a16="http://schemas.microsoft.com/office/drawing/2014/main" id="{0C939C00-C98F-292C-24C4-6C462D27EB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77A900A-E7E3-0327-0005-43076CC5D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6C8DA9-124C-9E09-B0D5-3BE8A0E49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4536829"/>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bg1"/>
          </a:solidFill>
          <a:latin typeface="Ralew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alew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yellow and white background&#10;&#10;Description automatically generated">
            <a:extLst>
              <a:ext uri="{FF2B5EF4-FFF2-40B4-BE49-F238E27FC236}">
                <a16:creationId xmlns:a16="http://schemas.microsoft.com/office/drawing/2014/main" id="{8A1DEFF6-33BD-B5AF-0B10-D60B46C076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77A900A-E7E3-0327-0005-43076CC5D3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6C8DA9-124C-9E09-B0D5-3BE8A0E49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054035"/>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accent1"/>
          </a:solidFill>
          <a:latin typeface="Ralew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Ralew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Ralew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Ralew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Ralew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ack dots&#10;&#10;Description automatically generated">
            <a:extLst>
              <a:ext uri="{FF2B5EF4-FFF2-40B4-BE49-F238E27FC236}">
                <a16:creationId xmlns:a16="http://schemas.microsoft.com/office/drawing/2014/main" id="{2058F4DA-01A5-034A-75E4-7AFDA2D68A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199" y="365125"/>
            <a:ext cx="1095440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4"/>
            <a:ext cx="10954406" cy="41547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66011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lgn="l" defTabSz="914400" rtl="0" eaLnBrk="1" latinLnBrk="0" hangingPunct="1">
        <a:lnSpc>
          <a:spcPct val="90000"/>
        </a:lnSpc>
        <a:spcBef>
          <a:spcPct val="0"/>
        </a:spcBef>
        <a:buNone/>
        <a:defRPr sz="4400" b="0" i="0" kern="1200">
          <a:solidFill>
            <a:schemeClr val="accent1"/>
          </a:solidFill>
          <a:latin typeface="Raleway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33BEFF-A8CA-EE15-E508-3AC8FFBCAFBA}"/>
              </a:ext>
            </a:extLst>
          </p:cNvPr>
          <p:cNvPicPr>
            <a:picLocks noChangeAspect="1"/>
          </p:cNvPicPr>
          <p:nvPr userDrawn="1"/>
        </p:nvPicPr>
        <p:blipFill>
          <a:blip r:embed="rId3"/>
          <a:stretch>
            <a:fillRect/>
          </a:stretch>
        </p:blipFill>
        <p:spPr>
          <a:xfrm flipH="1">
            <a:off x="-1" y="-1"/>
            <a:ext cx="12191999" cy="7152237"/>
          </a:xfrm>
          <a:prstGeom prst="rect">
            <a:avLst/>
          </a:prstGeom>
        </p:spPr>
      </p:pic>
      <p:sp>
        <p:nvSpPr>
          <p:cNvPr id="2" name="Title Placeholder 1">
            <a:extLst>
              <a:ext uri="{FF2B5EF4-FFF2-40B4-BE49-F238E27FC236}">
                <a16:creationId xmlns:a16="http://schemas.microsoft.com/office/drawing/2014/main" id="{02D22B3B-16BC-0CBF-94CE-1D9926460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0C5AF2-904E-F0B7-7416-5F9CE388E360}"/>
              </a:ext>
            </a:extLst>
          </p:cNvPr>
          <p:cNvSpPr>
            <a:spLocks noGrp="1"/>
          </p:cNvSpPr>
          <p:nvPr>
            <p:ph type="body" idx="1"/>
          </p:nvPr>
        </p:nvSpPr>
        <p:spPr>
          <a:xfrm>
            <a:off x="838200" y="1825625"/>
            <a:ext cx="10515600" cy="4124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1F565-61BB-0540-45EF-602FD8BE0B0F}"/>
              </a:ext>
            </a:extLst>
          </p:cNvPr>
          <p:cNvSpPr>
            <a:spLocks noGrp="1"/>
          </p:cNvSpPr>
          <p:nvPr>
            <p:ph type="dt" sz="half" idx="2"/>
          </p:nvPr>
        </p:nvSpPr>
        <p:spPr>
          <a:xfrm>
            <a:off x="838200" y="6117814"/>
            <a:ext cx="2743200" cy="365125"/>
          </a:xfrm>
          <a:prstGeom prst="rect">
            <a:avLst/>
          </a:prstGeom>
        </p:spPr>
        <p:txBody>
          <a:bodyPr vert="horz" lIns="91440" tIns="45720" rIns="91440" bIns="45720" rtlCol="0" anchor="ctr"/>
          <a:lstStyle>
            <a:lvl1pPr algn="l">
              <a:defRPr sz="1200" b="1" i="0">
                <a:solidFill>
                  <a:schemeClr val="bg1"/>
                </a:solidFill>
                <a:latin typeface="Avenir Next Demi Bold" panose="020B0503020202020204" pitchFamily="34" charset="0"/>
              </a:defRPr>
            </a:lvl1pPr>
          </a:lstStyle>
          <a:p>
            <a:fld id="{50CA6347-6F20-5043-8C08-212E7903333B}" type="datetimeFigureOut">
              <a:rPr lang="en-US" smtClean="0"/>
              <a:pPr/>
              <a:t>5/27/2026</a:t>
            </a:fld>
            <a:endParaRPr lang="en-US"/>
          </a:p>
        </p:txBody>
      </p:sp>
      <p:sp>
        <p:nvSpPr>
          <p:cNvPr id="5" name="Footer Placeholder 4">
            <a:extLst>
              <a:ext uri="{FF2B5EF4-FFF2-40B4-BE49-F238E27FC236}">
                <a16:creationId xmlns:a16="http://schemas.microsoft.com/office/drawing/2014/main" id="{3EF5D297-BB03-C7AC-6D13-CA3CB2E3FDFF}"/>
              </a:ext>
            </a:extLst>
          </p:cNvPr>
          <p:cNvSpPr>
            <a:spLocks noGrp="1"/>
          </p:cNvSpPr>
          <p:nvPr>
            <p:ph type="ftr" sz="quarter" idx="3"/>
          </p:nvPr>
        </p:nvSpPr>
        <p:spPr>
          <a:xfrm>
            <a:off x="4038600" y="6117814"/>
            <a:ext cx="4114800" cy="365125"/>
          </a:xfrm>
          <a:prstGeom prst="rect">
            <a:avLst/>
          </a:prstGeom>
        </p:spPr>
        <p:txBody>
          <a:bodyPr vert="horz" lIns="91440" tIns="45720" rIns="91440" bIns="45720" rtlCol="0" anchor="ctr"/>
          <a:lstStyle>
            <a:lvl1pPr algn="ctr">
              <a:defRPr sz="1200" b="1" i="0">
                <a:solidFill>
                  <a:schemeClr val="bg1"/>
                </a:solidFill>
                <a:latin typeface="Avenir Next Demi Bold" panose="020B0503020202020204" pitchFamily="34" charset="0"/>
              </a:defRPr>
            </a:lvl1pPr>
          </a:lstStyle>
          <a:p>
            <a:endParaRPr lang="en-US"/>
          </a:p>
        </p:txBody>
      </p:sp>
      <p:pic>
        <p:nvPicPr>
          <p:cNvPr id="10" name="Picture 9" descr="A black and white logo&#10;&#10;AI-generated content may be incorrect.">
            <a:extLst>
              <a:ext uri="{FF2B5EF4-FFF2-40B4-BE49-F238E27FC236}">
                <a16:creationId xmlns:a16="http://schemas.microsoft.com/office/drawing/2014/main" id="{19AB7B09-17B9-2F1A-CCA9-86E825CF4F7A}"/>
              </a:ext>
            </a:extLst>
          </p:cNvPr>
          <p:cNvPicPr>
            <a:picLocks noChangeAspect="1"/>
          </p:cNvPicPr>
          <p:nvPr userDrawn="1"/>
        </p:nvPicPr>
        <p:blipFill>
          <a:blip r:embed="rId4"/>
          <a:stretch>
            <a:fillRect/>
          </a:stretch>
        </p:blipFill>
        <p:spPr>
          <a:xfrm>
            <a:off x="9770165" y="6005879"/>
            <a:ext cx="1683026" cy="601916"/>
          </a:xfrm>
          <a:prstGeom prst="rect">
            <a:avLst/>
          </a:prstGeom>
        </p:spPr>
      </p:pic>
    </p:spTree>
    <p:extLst>
      <p:ext uri="{BB962C8B-B14F-4D97-AF65-F5344CB8AC3E}">
        <p14:creationId xmlns:p14="http://schemas.microsoft.com/office/powerpoint/2010/main" val="549850973"/>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bg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883E5-FF46-48C3-651B-3697E08579E4}"/>
              </a:ext>
            </a:extLst>
          </p:cNvPr>
          <p:cNvPicPr>
            <a:picLocks noChangeAspect="1"/>
          </p:cNvPicPr>
          <p:nvPr userDrawn="1"/>
        </p:nvPicPr>
        <p:blipFill>
          <a:blip r:embed="rId15"/>
          <a:srcRect b="-23295"/>
          <a:stretch>
            <a:fillRect/>
          </a:stretch>
        </p:blipFill>
        <p:spPr>
          <a:xfrm flipH="1">
            <a:off x="0" y="6198774"/>
            <a:ext cx="12192000" cy="812800"/>
          </a:xfrm>
          <a:prstGeom prst="rect">
            <a:avLst/>
          </a:prstGeom>
        </p:spPr>
      </p:pic>
      <p:sp>
        <p:nvSpPr>
          <p:cNvPr id="2" name="Title Placeholder 1">
            <a:extLst>
              <a:ext uri="{FF2B5EF4-FFF2-40B4-BE49-F238E27FC236}">
                <a16:creationId xmlns:a16="http://schemas.microsoft.com/office/drawing/2014/main" id="{02D22B3B-16BC-0CBF-94CE-1D9926460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0C5AF2-904E-F0B7-7416-5F9CE388E360}"/>
              </a:ext>
            </a:extLst>
          </p:cNvPr>
          <p:cNvSpPr>
            <a:spLocks noGrp="1"/>
          </p:cNvSpPr>
          <p:nvPr>
            <p:ph type="body" idx="1"/>
          </p:nvPr>
        </p:nvSpPr>
        <p:spPr>
          <a:xfrm>
            <a:off x="838200" y="1825625"/>
            <a:ext cx="10515600" cy="41246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1F565-61BB-0540-45EF-602FD8BE0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bg1"/>
                </a:solidFill>
                <a:latin typeface="Avenir Next Demi Bold" panose="020B0503020202020204" pitchFamily="34" charset="0"/>
              </a:defRPr>
            </a:lvl1pPr>
          </a:lstStyle>
          <a:p>
            <a:fld id="{50CA6347-6F20-5043-8C08-212E7903333B}" type="datetimeFigureOut">
              <a:rPr lang="en-US" smtClean="0"/>
              <a:pPr/>
              <a:t>5/27/2026</a:t>
            </a:fld>
            <a:endParaRPr lang="en-US"/>
          </a:p>
        </p:txBody>
      </p:sp>
      <p:sp>
        <p:nvSpPr>
          <p:cNvPr id="5" name="Footer Placeholder 4">
            <a:extLst>
              <a:ext uri="{FF2B5EF4-FFF2-40B4-BE49-F238E27FC236}">
                <a16:creationId xmlns:a16="http://schemas.microsoft.com/office/drawing/2014/main" id="{3EF5D297-BB03-C7AC-6D13-CA3CB2E3F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bg1"/>
                </a:solidFill>
                <a:latin typeface="Avenir Next Demi Bold" panose="020B0503020202020204" pitchFamily="34" charset="0"/>
              </a:defRPr>
            </a:lvl1pPr>
          </a:lstStyle>
          <a:p>
            <a:endParaRPr lang="en-US"/>
          </a:p>
        </p:txBody>
      </p:sp>
      <p:pic>
        <p:nvPicPr>
          <p:cNvPr id="9" name="Picture 8" descr="A black and white logo&#10;&#10;AI-generated content may be incorrect.">
            <a:extLst>
              <a:ext uri="{FF2B5EF4-FFF2-40B4-BE49-F238E27FC236}">
                <a16:creationId xmlns:a16="http://schemas.microsoft.com/office/drawing/2014/main" id="{B29D0732-5583-605F-9630-1274C3B734F5}"/>
              </a:ext>
            </a:extLst>
          </p:cNvPr>
          <p:cNvPicPr>
            <a:picLocks noChangeAspect="1"/>
          </p:cNvPicPr>
          <p:nvPr userDrawn="1"/>
        </p:nvPicPr>
        <p:blipFill>
          <a:blip r:embed="rId16"/>
          <a:stretch>
            <a:fillRect/>
          </a:stretch>
        </p:blipFill>
        <p:spPr>
          <a:xfrm>
            <a:off x="10180983" y="6288824"/>
            <a:ext cx="1265582" cy="452622"/>
          </a:xfrm>
          <a:prstGeom prst="rect">
            <a:avLst/>
          </a:prstGeom>
        </p:spPr>
      </p:pic>
    </p:spTree>
    <p:extLst>
      <p:ext uri="{BB962C8B-B14F-4D97-AF65-F5344CB8AC3E}">
        <p14:creationId xmlns:p14="http://schemas.microsoft.com/office/powerpoint/2010/main" val="26168962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D22B3B-16BC-0CBF-94CE-1D99264607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0C5AF2-904E-F0B7-7416-5F9CE388E360}"/>
              </a:ext>
            </a:extLst>
          </p:cNvPr>
          <p:cNvSpPr>
            <a:spLocks noGrp="1"/>
          </p:cNvSpPr>
          <p:nvPr>
            <p:ph type="body" idx="1"/>
          </p:nvPr>
        </p:nvSpPr>
        <p:spPr>
          <a:xfrm>
            <a:off x="838200" y="1825625"/>
            <a:ext cx="10515600" cy="41246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B1F565-61BB-0540-45EF-602FD8BE0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bg1"/>
                </a:solidFill>
                <a:latin typeface="Avenir Next Demi Bold" panose="020B0503020202020204" pitchFamily="34" charset="0"/>
              </a:defRPr>
            </a:lvl1pPr>
          </a:lstStyle>
          <a:p>
            <a:fld id="{50CA6347-6F20-5043-8C08-212E7903333B}" type="datetimeFigureOut">
              <a:rPr lang="en-US" smtClean="0"/>
              <a:pPr/>
              <a:t>5/27/2026</a:t>
            </a:fld>
            <a:endParaRPr lang="en-US"/>
          </a:p>
        </p:txBody>
      </p:sp>
      <p:sp>
        <p:nvSpPr>
          <p:cNvPr id="5" name="Footer Placeholder 4">
            <a:extLst>
              <a:ext uri="{FF2B5EF4-FFF2-40B4-BE49-F238E27FC236}">
                <a16:creationId xmlns:a16="http://schemas.microsoft.com/office/drawing/2014/main" id="{3EF5D297-BB03-C7AC-6D13-CA3CB2E3F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bg1"/>
                </a:solidFill>
                <a:latin typeface="Avenir Next Demi Bold" panose="020B0503020202020204" pitchFamily="34" charset="0"/>
              </a:defRPr>
            </a:lvl1pPr>
          </a:lstStyle>
          <a:p>
            <a:endParaRPr lang="en-US" dirty="0"/>
          </a:p>
        </p:txBody>
      </p:sp>
      <p:pic>
        <p:nvPicPr>
          <p:cNvPr id="9" name="Picture 8" descr="A black and white logo&#10;&#10;AI-generated content may be incorrect.">
            <a:extLst>
              <a:ext uri="{FF2B5EF4-FFF2-40B4-BE49-F238E27FC236}">
                <a16:creationId xmlns:a16="http://schemas.microsoft.com/office/drawing/2014/main" id="{B29D0732-5583-605F-9630-1274C3B734F5}"/>
              </a:ext>
            </a:extLst>
          </p:cNvPr>
          <p:cNvPicPr>
            <a:picLocks noChangeAspect="1"/>
          </p:cNvPicPr>
          <p:nvPr userDrawn="1"/>
        </p:nvPicPr>
        <p:blipFill>
          <a:blip r:embed="rId15"/>
          <a:stretch>
            <a:fillRect/>
          </a:stretch>
        </p:blipFill>
        <p:spPr>
          <a:xfrm>
            <a:off x="10180983" y="6288824"/>
            <a:ext cx="1265582" cy="452622"/>
          </a:xfrm>
          <a:prstGeom prst="rect">
            <a:avLst/>
          </a:prstGeom>
        </p:spPr>
      </p:pic>
      <p:pic>
        <p:nvPicPr>
          <p:cNvPr id="6" name="Picture 5">
            <a:extLst>
              <a:ext uri="{FF2B5EF4-FFF2-40B4-BE49-F238E27FC236}">
                <a16:creationId xmlns:a16="http://schemas.microsoft.com/office/drawing/2014/main" id="{1DE60942-4BAA-97B6-D0F9-B768C6C1283F}"/>
              </a:ext>
            </a:extLst>
          </p:cNvPr>
          <p:cNvPicPr>
            <a:picLocks noChangeAspect="1"/>
          </p:cNvPicPr>
          <p:nvPr userDrawn="1"/>
        </p:nvPicPr>
        <p:blipFill>
          <a:blip r:embed="rId16"/>
          <a:srcRect b="19195"/>
          <a:stretch/>
        </p:blipFill>
        <p:spPr>
          <a:xfrm rot="5400000">
            <a:off x="-3243596" y="3243593"/>
            <a:ext cx="6858003" cy="370815"/>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7C4BFBFE-4560-69CC-C086-1BD5A312280B}"/>
              </a:ext>
            </a:extLst>
          </p:cNvPr>
          <p:cNvPicPr>
            <a:picLocks noChangeAspect="1"/>
          </p:cNvPicPr>
          <p:nvPr userDrawn="1"/>
        </p:nvPicPr>
        <p:blipFill>
          <a:blip r:embed="rId17"/>
          <a:stretch>
            <a:fillRect/>
          </a:stretch>
        </p:blipFill>
        <p:spPr>
          <a:xfrm>
            <a:off x="9944100" y="6205347"/>
            <a:ext cx="1409700" cy="504164"/>
          </a:xfrm>
          <a:prstGeom prst="rect">
            <a:avLst/>
          </a:prstGeom>
        </p:spPr>
      </p:pic>
      <p:pic>
        <p:nvPicPr>
          <p:cNvPr id="8" name="Picture 7">
            <a:extLst>
              <a:ext uri="{FF2B5EF4-FFF2-40B4-BE49-F238E27FC236}">
                <a16:creationId xmlns:a16="http://schemas.microsoft.com/office/drawing/2014/main" id="{C9D66828-7388-999F-C15D-B6EE3D3E09A2}"/>
              </a:ext>
            </a:extLst>
          </p:cNvPr>
          <p:cNvPicPr>
            <a:picLocks noChangeAspect="1"/>
          </p:cNvPicPr>
          <p:nvPr userDrawn="1"/>
        </p:nvPicPr>
        <p:blipFill>
          <a:blip r:embed="rId18"/>
          <a:stretch>
            <a:fillRect/>
          </a:stretch>
        </p:blipFill>
        <p:spPr>
          <a:xfrm rot="5400000">
            <a:off x="-3276600" y="3200400"/>
            <a:ext cx="6858000" cy="457200"/>
          </a:xfrm>
          <a:prstGeom prst="rect">
            <a:avLst/>
          </a:prstGeom>
        </p:spPr>
      </p:pic>
    </p:spTree>
    <p:extLst>
      <p:ext uri="{BB962C8B-B14F-4D97-AF65-F5344CB8AC3E}">
        <p14:creationId xmlns:p14="http://schemas.microsoft.com/office/powerpoint/2010/main" val="287884871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l" defTabSz="914400" rtl="0" eaLnBrk="1" latinLnBrk="0" hangingPunct="1">
        <a:lnSpc>
          <a:spcPct val="90000"/>
        </a:lnSpc>
        <a:spcBef>
          <a:spcPct val="0"/>
        </a:spcBef>
        <a:buNone/>
        <a:defRPr sz="4400" kern="1200">
          <a:solidFill>
            <a:schemeClr val="tx1"/>
          </a:solidFill>
          <a:latin typeface="Avenir Next" panose="020B05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4.xml"/><Relationship Id="rId5" Type="http://schemas.openxmlformats.org/officeDocument/2006/relationships/image" Target="../media/image14.jp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www.thehemingwayreport.com/" TargetMode="External"/><Relationship Id="rId2" Type="http://schemas.openxmlformats.org/officeDocument/2006/relationships/hyperlink" Target="https://www.accc-cancer.org/AI" TargetMode="Externa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hyperlink" Target="https://www.accc-cancer.org/AI-Tip-Sheet" TargetMode="External"/><Relationship Id="rId2" Type="http://schemas.openxmlformats.org/officeDocument/2006/relationships/image" Target="../media/image16.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hyperlink" Target="https://www.accc-cancer.org/AI-Survey" TargetMode="Externa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hyperlink" Target="https://www.ama-assn.org/press-center/ama-press-releases/ama-issues-new-principles-ai-development-deployment-use?utm_source=chatgpt.com" TargetMode="External"/><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hyperlink" Target="https://data.hrsa.gov/?utm_source=chatgpt.com"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1133E-D854-FDAD-1BD4-3BF0EF3B434B}"/>
              </a:ext>
            </a:extLst>
          </p:cNvPr>
          <p:cNvSpPr>
            <a:spLocks noGrp="1"/>
          </p:cNvSpPr>
          <p:nvPr>
            <p:ph type="ctrTitle"/>
          </p:nvPr>
        </p:nvSpPr>
        <p:spPr/>
        <p:txBody>
          <a:bodyPr>
            <a:noAutofit/>
          </a:bodyPr>
          <a:lstStyle/>
          <a:p>
            <a:r>
              <a:rPr lang="en-US" sz="4400"/>
              <a:t>The Future of Psychosocial Oncology: AI, Innovation, and</a:t>
            </a:r>
            <a:br>
              <a:rPr lang="en-US" sz="4400"/>
            </a:br>
            <a:r>
              <a:rPr lang="en-US" sz="4400"/>
              <a:t>the Next Era of Supportive Care</a:t>
            </a:r>
          </a:p>
        </p:txBody>
      </p:sp>
      <p:sp>
        <p:nvSpPr>
          <p:cNvPr id="3" name="Subtitle 2">
            <a:extLst>
              <a:ext uri="{FF2B5EF4-FFF2-40B4-BE49-F238E27FC236}">
                <a16:creationId xmlns:a16="http://schemas.microsoft.com/office/drawing/2014/main" id="{8EFCD57E-AF1C-AA98-A217-4F12CF67A1CC}"/>
              </a:ext>
            </a:extLst>
          </p:cNvPr>
          <p:cNvSpPr>
            <a:spLocks noGrp="1"/>
          </p:cNvSpPr>
          <p:nvPr>
            <p:ph type="subTitle" idx="1"/>
          </p:nvPr>
        </p:nvSpPr>
        <p:spPr/>
        <p:txBody>
          <a:bodyPr/>
          <a:lstStyle/>
          <a:p>
            <a:r>
              <a:rPr lang="en-US"/>
              <a:t>Jennifer Bires, MSW, LCSW, OSW-C, CST</a:t>
            </a:r>
          </a:p>
          <a:p>
            <a:r>
              <a:rPr lang="en-US"/>
              <a:t>Executive Director, Peterson Life with Cancer</a:t>
            </a:r>
          </a:p>
          <a:p>
            <a:r>
              <a:rPr lang="en-US" i="1"/>
              <a:t>Inova Schar Cancer Institute</a:t>
            </a:r>
          </a:p>
        </p:txBody>
      </p:sp>
    </p:spTree>
    <p:extLst>
      <p:ext uri="{BB962C8B-B14F-4D97-AF65-F5344CB8AC3E}">
        <p14:creationId xmlns:p14="http://schemas.microsoft.com/office/powerpoint/2010/main" val="70819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71BC1-D76E-D5FD-C508-967306A69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3DEB8-8BD8-5C71-FBB8-789F6E4AA9EB}"/>
              </a:ext>
            </a:extLst>
          </p:cNvPr>
          <p:cNvSpPr>
            <a:spLocks noGrp="1"/>
          </p:cNvSpPr>
          <p:nvPr>
            <p:ph type="ctrTitle"/>
          </p:nvPr>
        </p:nvSpPr>
        <p:spPr>
          <a:xfrm>
            <a:off x="1524000" y="1911350"/>
            <a:ext cx="9144000" cy="2387600"/>
          </a:xfrm>
        </p:spPr>
        <p:txBody>
          <a:bodyPr>
            <a:normAutofit/>
          </a:bodyPr>
          <a:lstStyle/>
          <a:p>
            <a:r>
              <a:rPr lang="en-US" sz="4400">
                <a:solidFill>
                  <a:srgbClr val="000000"/>
                </a:solidFill>
              </a:rPr>
              <a:t>In 1 or 2 words, describe what your patients most often need </a:t>
            </a:r>
            <a:r>
              <a:rPr lang="en-US" sz="4400">
                <a:solidFill>
                  <a:srgbClr val="000000"/>
                </a:solidFill>
                <a:latin typeface="Avenir Next Demi Bold" panose="020B0703020202020204" pitchFamily="34" charset="0"/>
              </a:rPr>
              <a:t>between </a:t>
            </a:r>
            <a:r>
              <a:rPr lang="en-US" sz="4400">
                <a:solidFill>
                  <a:srgbClr val="000000"/>
                </a:solidFill>
              </a:rPr>
              <a:t>your sessions with them.</a:t>
            </a:r>
          </a:p>
        </p:txBody>
      </p:sp>
    </p:spTree>
    <p:extLst>
      <p:ext uri="{BB962C8B-B14F-4D97-AF65-F5344CB8AC3E}">
        <p14:creationId xmlns:p14="http://schemas.microsoft.com/office/powerpoint/2010/main" val="4286072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E397B-5DAF-937B-645A-774A3C5691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32FF2-87B1-2F6A-4DCF-0ABB986BCFFA}"/>
              </a:ext>
            </a:extLst>
          </p:cNvPr>
          <p:cNvSpPr>
            <a:spLocks noGrp="1"/>
          </p:cNvSpPr>
          <p:nvPr>
            <p:ph type="title"/>
          </p:nvPr>
        </p:nvSpPr>
        <p:spPr/>
        <p:txBody>
          <a:bodyPr>
            <a:normAutofit/>
          </a:bodyPr>
          <a:lstStyle/>
          <a:p>
            <a:r>
              <a:rPr lang="en-US" sz="4000">
                <a:latin typeface="Avenir Next Demi Bold" panose="020B0703020202020204" pitchFamily="34" charset="0"/>
              </a:rPr>
              <a:t>The Problem We Are Trying to Solve</a:t>
            </a:r>
          </a:p>
        </p:txBody>
      </p:sp>
      <p:sp>
        <p:nvSpPr>
          <p:cNvPr id="3" name="Content Placeholder 2">
            <a:extLst>
              <a:ext uri="{FF2B5EF4-FFF2-40B4-BE49-F238E27FC236}">
                <a16:creationId xmlns:a16="http://schemas.microsoft.com/office/drawing/2014/main" id="{81D84120-B6FD-69DB-F84D-DCAEFA970564}"/>
              </a:ext>
            </a:extLst>
          </p:cNvPr>
          <p:cNvSpPr>
            <a:spLocks noGrp="1"/>
          </p:cNvSpPr>
          <p:nvPr>
            <p:ph idx="1"/>
          </p:nvPr>
        </p:nvSpPr>
        <p:spPr/>
        <p:txBody>
          <a:bodyPr>
            <a:normAutofit/>
          </a:bodyPr>
          <a:lstStyle/>
          <a:p>
            <a:pPr>
              <a:lnSpc>
                <a:spcPct val="100000"/>
              </a:lnSpc>
            </a:pPr>
            <a:r>
              <a:rPr lang="en-US" sz="1800"/>
              <a:t>~40% of patients with cancer experience clinically significant psychosocial distress</a:t>
            </a:r>
            <a:br>
              <a:rPr lang="en-US" sz="1800"/>
            </a:br>
            <a:r>
              <a:rPr lang="en-US" sz="1800"/>
              <a:t>(Deshields et al, 2021).</a:t>
            </a:r>
          </a:p>
          <a:p>
            <a:pPr>
              <a:lnSpc>
                <a:spcPct val="100000"/>
              </a:lnSpc>
            </a:pPr>
            <a:r>
              <a:rPr lang="en-US" sz="1800"/>
              <a:t>The majority of those patients never receive any psychosocial care.</a:t>
            </a:r>
          </a:p>
          <a:p>
            <a:pPr>
              <a:lnSpc>
                <a:spcPct val="100000"/>
              </a:lnSpc>
            </a:pPr>
            <a:r>
              <a:rPr lang="en-US" sz="1800"/>
              <a:t>Over 150 million Americans live in areas with too few mental health providers to meet</a:t>
            </a:r>
            <a:br>
              <a:rPr lang="en-US" sz="1800"/>
            </a:br>
            <a:r>
              <a:rPr lang="en-US" sz="1800"/>
              <a:t>demand (HSRA, 2024).</a:t>
            </a:r>
          </a:p>
          <a:p>
            <a:pPr>
              <a:lnSpc>
                <a:spcPct val="100000"/>
              </a:lnSpc>
            </a:pPr>
            <a:r>
              <a:rPr lang="en-US" sz="1800"/>
              <a:t>On average, patients wait 3 to 6 weeks for a first mental health appointment after a</a:t>
            </a:r>
            <a:br>
              <a:rPr lang="en-US" sz="1800"/>
            </a:br>
            <a:r>
              <a:rPr lang="en-US" sz="1800"/>
              <a:t>cancer diagnosis.</a:t>
            </a:r>
          </a:p>
          <a:p>
            <a:pPr>
              <a:lnSpc>
                <a:spcPct val="100000"/>
              </a:lnSpc>
            </a:pPr>
            <a:endParaRPr lang="en-US" sz="1800"/>
          </a:p>
        </p:txBody>
      </p:sp>
    </p:spTree>
    <p:extLst>
      <p:ext uri="{BB962C8B-B14F-4D97-AF65-F5344CB8AC3E}">
        <p14:creationId xmlns:p14="http://schemas.microsoft.com/office/powerpoint/2010/main" val="3336597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709A3-4B6A-1FC0-3E3E-CB71E4F11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28D8B-AE29-BDF3-DB1E-50A301800286}"/>
              </a:ext>
            </a:extLst>
          </p:cNvPr>
          <p:cNvSpPr>
            <a:spLocks noGrp="1"/>
          </p:cNvSpPr>
          <p:nvPr>
            <p:ph type="title"/>
          </p:nvPr>
        </p:nvSpPr>
        <p:spPr/>
        <p:txBody>
          <a:bodyPr>
            <a:normAutofit/>
          </a:bodyPr>
          <a:lstStyle/>
          <a:p>
            <a:r>
              <a:rPr lang="en-US" sz="4000">
                <a:latin typeface="Avenir Next Demi Bold" panose="020B0703020202020204" pitchFamily="34" charset="0"/>
              </a:rPr>
              <a:t>What Is Being Built</a:t>
            </a:r>
          </a:p>
        </p:txBody>
      </p:sp>
      <p:graphicFrame>
        <p:nvGraphicFramePr>
          <p:cNvPr id="6" name="Table 5">
            <a:extLst>
              <a:ext uri="{FF2B5EF4-FFF2-40B4-BE49-F238E27FC236}">
                <a16:creationId xmlns:a16="http://schemas.microsoft.com/office/drawing/2014/main" id="{527CEB08-CEE2-2E3E-955C-AE730F99319C}"/>
              </a:ext>
            </a:extLst>
          </p:cNvPr>
          <p:cNvGraphicFramePr>
            <a:graphicFrameLocks noGrp="1"/>
          </p:cNvGraphicFramePr>
          <p:nvPr/>
        </p:nvGraphicFramePr>
        <p:xfrm>
          <a:off x="838200" y="2270234"/>
          <a:ext cx="10515600" cy="3587641"/>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2164760470"/>
                    </a:ext>
                  </a:extLst>
                </a:gridCol>
                <a:gridCol w="5257800">
                  <a:extLst>
                    <a:ext uri="{9D8B030D-6E8A-4147-A177-3AD203B41FA5}">
                      <a16:colId xmlns:a16="http://schemas.microsoft.com/office/drawing/2014/main" val="1141221748"/>
                    </a:ext>
                  </a:extLst>
                </a:gridCol>
              </a:tblGrid>
              <a:tr h="1807960">
                <a:tc>
                  <a:txBody>
                    <a:bodyPr/>
                    <a:lstStyle/>
                    <a:p>
                      <a:pPr marL="0" marR="0">
                        <a:spcAft>
                          <a:spcPts val="300"/>
                        </a:spcAft>
                        <a:buNone/>
                      </a:pPr>
                      <a:r>
                        <a:rPr lang="en-US" sz="1800" b="0" u="none">
                          <a:effectLst/>
                          <a:latin typeface="Avenir Next Demi Bold" panose="020B0703020202020204" pitchFamily="34" charset="0"/>
                        </a:rPr>
                        <a:t>🤖  </a:t>
                      </a:r>
                      <a:r>
                        <a:rPr lang="en-US" sz="1800" b="0" i="0" u="none">
                          <a:effectLst/>
                          <a:latin typeface="Avenir Next Demi Bold" panose="020B0703020202020204" pitchFamily="34" charset="0"/>
                        </a:rPr>
                        <a:t>AI Chatbots and Virtual Companions</a:t>
                      </a:r>
                    </a:p>
                    <a:p>
                      <a:pPr marL="0" marR="0">
                        <a:buNone/>
                      </a:pPr>
                      <a:r>
                        <a:rPr lang="en-US" sz="1800" b="0">
                          <a:effectLst/>
                          <a:latin typeface="Avenir Next" panose="020B0503020202020204" pitchFamily="34" charset="0"/>
                        </a:rPr>
                        <a:t>Conversational agents delivering psychoeducation, cognitive behavioral therapy (CBT)-based support, and emotional companionship</a:t>
                      </a:r>
                      <a:endParaRPr lang="en-US" sz="1800" b="0">
                        <a:solidFill>
                          <a:srgbClr val="444444"/>
                        </a:solidFill>
                        <a:effectLst/>
                        <a:latin typeface="Avenir Next" panose="020B0503020202020204" pitchFamily="34" charset="0"/>
                        <a:ea typeface="Arial" panose="020B0604020202020204" pitchFamily="34" charset="0"/>
                      </a:endParaRPr>
                    </a:p>
                  </a:txBody>
                  <a:tcPr marL="114300" marR="114300" marT="88900" marB="88900"/>
                </a:tc>
                <a:tc>
                  <a:txBody>
                    <a:bodyPr/>
                    <a:lstStyle/>
                    <a:p>
                      <a:pPr marL="0" marR="0">
                        <a:spcAft>
                          <a:spcPts val="300"/>
                        </a:spcAft>
                        <a:buNone/>
                      </a:pPr>
                      <a:r>
                        <a:rPr lang="en-US" sz="2400" b="0">
                          <a:solidFill>
                            <a:srgbClr val="000000"/>
                          </a:solidFill>
                          <a:effectLst/>
                        </a:rPr>
                        <a:t>📊  </a:t>
                      </a:r>
                      <a:r>
                        <a:rPr lang="en-US" sz="1800" b="0" u="none">
                          <a:solidFill>
                            <a:srgbClr val="000000"/>
                          </a:solidFill>
                          <a:effectLst/>
                          <a:latin typeface="Avenir Next Demi Bold" panose="020B0703020202020204" pitchFamily="34" charset="0"/>
                        </a:rPr>
                        <a:t>Predictive Analytics and Early Screening</a:t>
                      </a:r>
                    </a:p>
                    <a:p>
                      <a:pPr marL="0" marR="0">
                        <a:buNone/>
                      </a:pPr>
                      <a:r>
                        <a:rPr lang="en-US" sz="1800" b="0">
                          <a:solidFill>
                            <a:srgbClr val="000000"/>
                          </a:solidFill>
                          <a:effectLst/>
                          <a:latin typeface="Avenir Next" panose="020B0503020202020204" pitchFamily="34" charset="0"/>
                        </a:rPr>
                        <a:t>ML models identifying patients at risk for distress, depression, or symptom escalation before crisis</a:t>
                      </a:r>
                      <a:endParaRPr lang="en-US" sz="1800" b="0">
                        <a:solidFill>
                          <a:srgbClr val="000000"/>
                        </a:solidFill>
                        <a:effectLst/>
                        <a:latin typeface="Avenir Next" panose="020B0503020202020204" pitchFamily="34" charset="0"/>
                        <a:ea typeface="Arial" panose="020B0604020202020204" pitchFamily="34" charset="0"/>
                      </a:endParaRPr>
                    </a:p>
                  </a:txBody>
                  <a:tcPr marL="114300" marR="114300" marT="88900" marB="88900">
                    <a:solidFill>
                      <a:schemeClr val="tx2"/>
                    </a:solidFill>
                  </a:tcPr>
                </a:tc>
                <a:extLst>
                  <a:ext uri="{0D108BD9-81ED-4DB2-BD59-A6C34878D82A}">
                    <a16:rowId xmlns:a16="http://schemas.microsoft.com/office/drawing/2014/main" val="330617295"/>
                  </a:ext>
                </a:extLst>
              </a:tr>
              <a:tr h="1779681">
                <a:tc>
                  <a:txBody>
                    <a:bodyPr/>
                    <a:lstStyle/>
                    <a:p>
                      <a:pPr marL="0" marR="0">
                        <a:spcAft>
                          <a:spcPts val="300"/>
                        </a:spcAft>
                        <a:buNone/>
                      </a:pPr>
                      <a:r>
                        <a:rPr lang="en-US" sz="1800" b="0" u="none">
                          <a:solidFill>
                            <a:schemeClr val="bg1"/>
                          </a:solidFill>
                          <a:effectLst/>
                          <a:latin typeface="Avenir Next Demi Bold" panose="020B0703020202020204" pitchFamily="34" charset="0"/>
                        </a:rPr>
                        <a:t>⌚  Wearables and Remote Monitoring</a:t>
                      </a:r>
                    </a:p>
                    <a:p>
                      <a:pPr marL="0" marR="0">
                        <a:buNone/>
                      </a:pPr>
                      <a:r>
                        <a:rPr lang="en-US" sz="1800" b="0">
                          <a:solidFill>
                            <a:schemeClr val="bg1"/>
                          </a:solidFill>
                          <a:effectLst/>
                          <a:latin typeface="Avenir Next" panose="020B0503020202020204" pitchFamily="34" charset="0"/>
                        </a:rPr>
                        <a:t>Biosensors tracking physiological markers (</a:t>
                      </a:r>
                      <a:r>
                        <a:rPr lang="en-US" sz="1800" b="0" err="1">
                          <a:solidFill>
                            <a:schemeClr val="bg1"/>
                          </a:solidFill>
                          <a:effectLst/>
                          <a:latin typeface="Avenir Next" panose="020B0503020202020204" pitchFamily="34" charset="0"/>
                        </a:rPr>
                        <a:t>eg</a:t>
                      </a:r>
                      <a:r>
                        <a:rPr lang="en-US" sz="1800" b="0">
                          <a:solidFill>
                            <a:schemeClr val="bg1"/>
                          </a:solidFill>
                          <a:effectLst/>
                          <a:latin typeface="Avenir Next" panose="020B0503020202020204" pitchFamily="34" charset="0"/>
                        </a:rPr>
                        <a:t>, heart rate variability [HRV], sleep, activity) as proxies for mental health status</a:t>
                      </a:r>
                      <a:endParaRPr lang="en-US" sz="1800" b="0">
                        <a:solidFill>
                          <a:schemeClr val="bg1"/>
                        </a:solidFill>
                        <a:effectLst/>
                        <a:latin typeface="Avenir Next" panose="020B0503020202020204" pitchFamily="34" charset="0"/>
                        <a:ea typeface="Arial" panose="020B0604020202020204" pitchFamily="34" charset="0"/>
                      </a:endParaRPr>
                    </a:p>
                  </a:txBody>
                  <a:tcPr marL="114300" marR="114300" marT="88900" marB="88900">
                    <a:solidFill>
                      <a:schemeClr val="accent2"/>
                    </a:solidFill>
                  </a:tcPr>
                </a:tc>
                <a:tc>
                  <a:txBody>
                    <a:bodyPr/>
                    <a:lstStyle/>
                    <a:p>
                      <a:pPr marL="0" marR="0">
                        <a:spcAft>
                          <a:spcPts val="300"/>
                        </a:spcAft>
                        <a:buNone/>
                      </a:pPr>
                      <a:r>
                        <a:rPr lang="en-US" sz="1800" b="0" u="none">
                          <a:solidFill>
                            <a:srgbClr val="000000"/>
                          </a:solidFill>
                          <a:effectLst/>
                          <a:latin typeface="Avenir Next Demi Bold" panose="020B0703020202020204" pitchFamily="34" charset="0"/>
                        </a:rPr>
                        <a:t>📱  Digital Therapeutics and Apps</a:t>
                      </a:r>
                    </a:p>
                    <a:p>
                      <a:pPr marL="0" marR="0">
                        <a:buNone/>
                      </a:pPr>
                      <a:r>
                        <a:rPr lang="en-US" sz="1800" b="0">
                          <a:solidFill>
                            <a:srgbClr val="000000"/>
                          </a:solidFill>
                          <a:effectLst/>
                          <a:latin typeface="Avenir Next" panose="020B0503020202020204" pitchFamily="34" charset="0"/>
                        </a:rPr>
                        <a:t>Evidence-based platforms delivering structured psychological interventions (</a:t>
                      </a:r>
                      <a:r>
                        <a:rPr lang="en-US" sz="1800" b="0" err="1">
                          <a:solidFill>
                            <a:srgbClr val="000000"/>
                          </a:solidFill>
                          <a:effectLst/>
                          <a:latin typeface="Avenir Next" panose="020B0503020202020204" pitchFamily="34" charset="0"/>
                        </a:rPr>
                        <a:t>eg</a:t>
                      </a:r>
                      <a:r>
                        <a:rPr lang="en-US" sz="1800" b="0">
                          <a:solidFill>
                            <a:srgbClr val="000000"/>
                          </a:solidFill>
                          <a:effectLst/>
                          <a:latin typeface="Avenir Next" panose="020B0503020202020204" pitchFamily="34" charset="0"/>
                        </a:rPr>
                        <a:t>, CBT, mindfulness)</a:t>
                      </a:r>
                      <a:endParaRPr lang="en-US" sz="1800" b="0">
                        <a:solidFill>
                          <a:srgbClr val="000000"/>
                        </a:solidFill>
                        <a:effectLst/>
                        <a:latin typeface="Avenir Next" panose="020B0503020202020204" pitchFamily="34" charset="0"/>
                        <a:ea typeface="Arial" panose="020B0604020202020204" pitchFamily="34" charset="0"/>
                      </a:endParaRPr>
                    </a:p>
                  </a:txBody>
                  <a:tcPr marL="114300" marR="114300" marT="88900" marB="88900">
                    <a:solidFill>
                      <a:schemeClr val="bg1">
                        <a:lumMod val="75000"/>
                      </a:schemeClr>
                    </a:solidFill>
                  </a:tcPr>
                </a:tc>
                <a:extLst>
                  <a:ext uri="{0D108BD9-81ED-4DB2-BD59-A6C34878D82A}">
                    <a16:rowId xmlns:a16="http://schemas.microsoft.com/office/drawing/2014/main" val="694800788"/>
                  </a:ext>
                </a:extLst>
              </a:tr>
            </a:tbl>
          </a:graphicData>
        </a:graphic>
      </p:graphicFrame>
      <p:sp>
        <p:nvSpPr>
          <p:cNvPr id="7" name="TextBox 6">
            <a:extLst>
              <a:ext uri="{FF2B5EF4-FFF2-40B4-BE49-F238E27FC236}">
                <a16:creationId xmlns:a16="http://schemas.microsoft.com/office/drawing/2014/main" id="{EDB5B37E-A86F-EE3B-63C9-3DB45350871C}"/>
              </a:ext>
            </a:extLst>
          </p:cNvPr>
          <p:cNvSpPr txBox="1"/>
          <p:nvPr/>
        </p:nvSpPr>
        <p:spPr>
          <a:xfrm>
            <a:off x="838201" y="1473756"/>
            <a:ext cx="105156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275"/>
              </a:spcBef>
              <a:spcAft>
                <a:spcPts val="275"/>
              </a:spcAft>
              <a:buClrTx/>
              <a:buSzTx/>
              <a:buFontTx/>
              <a:buNone/>
              <a:tabLst/>
              <a:defRPr/>
            </a:pPr>
            <a: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Four categories of AI-enabled technology are actively being studied and deployed</a:t>
            </a:r>
            <a:b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br>
            <a: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in psychosocial care:</a:t>
            </a:r>
          </a:p>
        </p:txBody>
      </p:sp>
    </p:spTree>
    <p:extLst>
      <p:ext uri="{BB962C8B-B14F-4D97-AF65-F5344CB8AC3E}">
        <p14:creationId xmlns:p14="http://schemas.microsoft.com/office/powerpoint/2010/main" val="868514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A2824-EC56-4D12-85B0-F345E0D167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237AE-78D4-3878-692E-8EC0AD5C92EE}"/>
              </a:ext>
            </a:extLst>
          </p:cNvPr>
          <p:cNvSpPr>
            <a:spLocks noGrp="1"/>
          </p:cNvSpPr>
          <p:nvPr>
            <p:ph type="ctrTitle"/>
          </p:nvPr>
        </p:nvSpPr>
        <p:spPr/>
        <p:txBody>
          <a:bodyPr>
            <a:normAutofit/>
          </a:bodyPr>
          <a:lstStyle/>
          <a:p>
            <a:r>
              <a:rPr lang="en-US" sz="4400">
                <a:latin typeface="Avenir Next Demi Bold" panose="020B0703020202020204" pitchFamily="34" charset="0"/>
              </a:rPr>
              <a:t>The Technology Landscape</a:t>
            </a:r>
          </a:p>
        </p:txBody>
      </p:sp>
      <p:sp>
        <p:nvSpPr>
          <p:cNvPr id="3" name="Subtitle 2">
            <a:extLst>
              <a:ext uri="{FF2B5EF4-FFF2-40B4-BE49-F238E27FC236}">
                <a16:creationId xmlns:a16="http://schemas.microsoft.com/office/drawing/2014/main" id="{8ADAD6CF-D068-7E19-1BF0-888581CFBA64}"/>
              </a:ext>
            </a:extLst>
          </p:cNvPr>
          <p:cNvSpPr>
            <a:spLocks noGrp="1"/>
          </p:cNvSpPr>
          <p:nvPr>
            <p:ph type="subTitle" idx="1"/>
          </p:nvPr>
        </p:nvSpPr>
        <p:spPr/>
        <p:txBody>
          <a:bodyPr/>
          <a:lstStyle/>
          <a:p>
            <a:r>
              <a:rPr lang="en-US"/>
              <a:t>What Is Being Built?</a:t>
            </a:r>
          </a:p>
        </p:txBody>
      </p:sp>
    </p:spTree>
    <p:extLst>
      <p:ext uri="{BB962C8B-B14F-4D97-AF65-F5344CB8AC3E}">
        <p14:creationId xmlns:p14="http://schemas.microsoft.com/office/powerpoint/2010/main" val="3389011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C8B2-AFFC-E0AF-DB56-AB29EF248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E26D7-E8DE-7CE3-210B-DF5227C8BD6E}"/>
              </a:ext>
            </a:extLst>
          </p:cNvPr>
          <p:cNvSpPr>
            <a:spLocks noGrp="1"/>
          </p:cNvSpPr>
          <p:nvPr>
            <p:ph type="title"/>
          </p:nvPr>
        </p:nvSpPr>
        <p:spPr/>
        <p:txBody>
          <a:bodyPr>
            <a:normAutofit/>
          </a:bodyPr>
          <a:lstStyle/>
          <a:p>
            <a:r>
              <a:rPr lang="en-US" sz="4000">
                <a:latin typeface="Avenir Next Demi Bold" panose="020B0703020202020204" pitchFamily="34" charset="0"/>
              </a:rPr>
              <a:t>AI Chatbots—What They Actually Are</a:t>
            </a:r>
          </a:p>
        </p:txBody>
      </p:sp>
      <p:sp>
        <p:nvSpPr>
          <p:cNvPr id="3" name="Content Placeholder 2">
            <a:extLst>
              <a:ext uri="{FF2B5EF4-FFF2-40B4-BE49-F238E27FC236}">
                <a16:creationId xmlns:a16="http://schemas.microsoft.com/office/drawing/2014/main" id="{8A8D8E82-4AFC-4948-D00F-BFD19F257C49}"/>
              </a:ext>
            </a:extLst>
          </p:cNvPr>
          <p:cNvSpPr>
            <a:spLocks noGrp="1"/>
          </p:cNvSpPr>
          <p:nvPr>
            <p:ph idx="1"/>
          </p:nvPr>
        </p:nvSpPr>
        <p:spPr/>
        <p:txBody>
          <a:bodyPr>
            <a:normAutofit/>
          </a:bodyPr>
          <a:lstStyle/>
          <a:p>
            <a:pPr>
              <a:lnSpc>
                <a:spcPct val="100000"/>
              </a:lnSpc>
            </a:pPr>
            <a:r>
              <a:rPr lang="en-US" sz="1800"/>
              <a:t>Not all AI chatbots are the same</a:t>
            </a:r>
          </a:p>
          <a:p>
            <a:pPr>
              <a:lnSpc>
                <a:spcPct val="100000"/>
              </a:lnSpc>
            </a:pPr>
            <a:r>
              <a:rPr lang="en-US" sz="1800"/>
              <a:t>Three generations of mental health chatbots—understanding the difference matters clinically.</a:t>
            </a:r>
          </a:p>
          <a:p>
            <a:pPr lvl="1">
              <a:lnSpc>
                <a:spcPct val="100000"/>
              </a:lnSpc>
            </a:pPr>
            <a:r>
              <a:rPr lang="en-US" sz="1400">
                <a:latin typeface="Avenir Next Demi Bold" panose="020B0703020202020204" pitchFamily="34" charset="0"/>
              </a:rPr>
              <a:t>Gen 1</a:t>
            </a:r>
            <a:r>
              <a:rPr lang="en-US" sz="1400"/>
              <a:t>—Rule-Based Systems: Follow scripted decision trees. Safe and predictable. Example: early </a:t>
            </a:r>
            <a:r>
              <a:rPr lang="en-US" sz="1400" err="1"/>
              <a:t>Woebot</a:t>
            </a:r>
            <a:r>
              <a:rPr lang="en-US" sz="1400"/>
              <a:t>. They cannot go off-script, which is both their protection and their limitation.</a:t>
            </a:r>
          </a:p>
          <a:p>
            <a:pPr lvl="1">
              <a:lnSpc>
                <a:spcPct val="100000"/>
              </a:lnSpc>
            </a:pPr>
            <a:r>
              <a:rPr lang="en-US" sz="1400">
                <a:latin typeface="Avenir Next Demi Bold" panose="020B0703020202020204" pitchFamily="34" charset="0"/>
              </a:rPr>
              <a:t>Gen 2</a:t>
            </a:r>
            <a:r>
              <a:rPr lang="en-US" sz="1400"/>
              <a:t>—ML Systems: Learned patterns from data. More flexible. But what they learned depends entirely on what data they were trained on. </a:t>
            </a:r>
          </a:p>
          <a:p>
            <a:pPr lvl="1">
              <a:lnSpc>
                <a:spcPct val="100000"/>
              </a:lnSpc>
            </a:pPr>
            <a:r>
              <a:rPr lang="en-US" sz="1400">
                <a:latin typeface="Avenir Next Demi Bold" panose="020B0703020202020204" pitchFamily="34" charset="0"/>
              </a:rPr>
              <a:t>Gen 3</a:t>
            </a:r>
            <a:r>
              <a:rPr lang="en-US" sz="1400"/>
              <a:t>—LLMs: Generative, conversational, contextually aware. They feel genuinely human. ChatGPT, GPT-4, and similar engines. This is both the most exciting development and the one that requires the most clinical scrutiny.</a:t>
            </a:r>
          </a:p>
        </p:txBody>
      </p:sp>
    </p:spTree>
    <p:extLst>
      <p:ext uri="{BB962C8B-B14F-4D97-AF65-F5344CB8AC3E}">
        <p14:creationId xmlns:p14="http://schemas.microsoft.com/office/powerpoint/2010/main" val="3193523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DAE64-9A4E-8B05-051B-2802B6F59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6F14A-DE00-13A8-721E-1A44B3F8E6B5}"/>
              </a:ext>
            </a:extLst>
          </p:cNvPr>
          <p:cNvSpPr>
            <a:spLocks noGrp="1"/>
          </p:cNvSpPr>
          <p:nvPr>
            <p:ph type="title"/>
          </p:nvPr>
        </p:nvSpPr>
        <p:spPr/>
        <p:txBody>
          <a:bodyPr>
            <a:normAutofit/>
          </a:bodyPr>
          <a:lstStyle/>
          <a:p>
            <a:r>
              <a:rPr lang="en-US">
                <a:latin typeface="Avenir Next Demi Bold" panose="020B0703020202020204" pitchFamily="34" charset="0"/>
              </a:rPr>
              <a:t>Chatbots—What the Research Shows</a:t>
            </a:r>
          </a:p>
        </p:txBody>
      </p:sp>
      <p:graphicFrame>
        <p:nvGraphicFramePr>
          <p:cNvPr id="7" name="Content Placeholder 6">
            <a:extLst>
              <a:ext uri="{FF2B5EF4-FFF2-40B4-BE49-F238E27FC236}">
                <a16:creationId xmlns:a16="http://schemas.microsoft.com/office/drawing/2014/main" id="{F6C35462-2CBD-421B-BF22-7B641E6B790E}"/>
              </a:ext>
            </a:extLst>
          </p:cNvPr>
          <p:cNvGraphicFramePr>
            <a:graphicFrameLocks noGrp="1"/>
          </p:cNvGraphicFramePr>
          <p:nvPr>
            <p:ph idx="1"/>
            <p:extLst>
              <p:ext uri="{D42A27DB-BD31-4B8C-83A1-F6EECF244321}">
                <p14:modId xmlns:p14="http://schemas.microsoft.com/office/powerpoint/2010/main" val="3021102734"/>
              </p:ext>
            </p:extLst>
          </p:nvPr>
        </p:nvGraphicFramePr>
        <p:xfrm>
          <a:off x="838200" y="1825625"/>
          <a:ext cx="10515600" cy="2194560"/>
        </p:xfrm>
        <a:graphic>
          <a:graphicData uri="http://schemas.openxmlformats.org/drawingml/2006/table">
            <a:tbl>
              <a:tblPr firstRow="1" bandRow="1">
                <a:tableStyleId>{5C22544A-7EE6-4342-B048-85BDC9FD1C3A}</a:tableStyleId>
              </a:tblPr>
              <a:tblGrid>
                <a:gridCol w="2314903">
                  <a:extLst>
                    <a:ext uri="{9D8B030D-6E8A-4147-A177-3AD203B41FA5}">
                      <a16:colId xmlns:a16="http://schemas.microsoft.com/office/drawing/2014/main" val="2889756461"/>
                    </a:ext>
                  </a:extLst>
                </a:gridCol>
                <a:gridCol w="8200697">
                  <a:extLst>
                    <a:ext uri="{9D8B030D-6E8A-4147-A177-3AD203B41FA5}">
                      <a16:colId xmlns:a16="http://schemas.microsoft.com/office/drawing/2014/main" val="4072931876"/>
                    </a:ext>
                  </a:extLst>
                </a:gridCol>
              </a:tblGrid>
              <a:tr h="370840">
                <a:tc>
                  <a:txBody>
                    <a:bodyPr/>
                    <a:lstStyle/>
                    <a:p>
                      <a:r>
                        <a:rPr lang="en-US">
                          <a:latin typeface="Avenir Next Demi Bold" panose="020B0703020202020204" pitchFamily="34" charset="0"/>
                        </a:rPr>
                        <a:t>The Study</a:t>
                      </a:r>
                    </a:p>
                    <a:p>
                      <a:pPr lvl="0">
                        <a:buNone/>
                      </a:pPr>
                      <a:endParaRPr lang="en-US">
                        <a:latin typeface="Avenir Next Demi Bold"/>
                      </a:endParaRPr>
                    </a:p>
                    <a:p>
                      <a:pPr lvl="0">
                        <a:buNone/>
                      </a:pPr>
                      <a:endParaRPr lang="en-US">
                        <a:latin typeface="Avenir Next Demi Bold"/>
                      </a:endParaRPr>
                    </a:p>
                    <a:p>
                      <a:pPr lvl="0" algn="l">
                        <a:lnSpc>
                          <a:spcPct val="100000"/>
                        </a:lnSpc>
                        <a:spcBef>
                          <a:spcPts val="0"/>
                        </a:spcBef>
                        <a:spcAft>
                          <a:spcPts val="0"/>
                        </a:spcAft>
                        <a:buNone/>
                      </a:pPr>
                      <a:r>
                        <a:rPr lang="en-US" sz="1400" b="0" i="1" u="none" strike="noStrike" noProof="0">
                          <a:solidFill>
                            <a:srgbClr val="FFFFFF"/>
                          </a:solidFill>
                          <a:latin typeface="Arial"/>
                          <a:cs typeface="Arial"/>
                        </a:rPr>
                        <a:t>Heinz et al. (2025). NEJM AI</a:t>
                      </a:r>
                      <a:endParaRPr lang="en-US"/>
                    </a:p>
                    <a:p>
                      <a:pPr lvl="0">
                        <a:buNone/>
                      </a:pPr>
                      <a:endParaRPr lang="en-US" dirty="0"/>
                    </a:p>
                  </a:txBody>
                  <a:tcPr/>
                </a:tc>
                <a:tc>
                  <a:txBody>
                    <a:bodyPr/>
                    <a:lstStyle/>
                    <a:p>
                      <a:pPr lvl="0" algn="l">
                        <a:lnSpc>
                          <a:spcPct val="100000"/>
                        </a:lnSpc>
                        <a:spcBef>
                          <a:spcPts val="0"/>
                        </a:spcBef>
                        <a:spcAft>
                          <a:spcPts val="0"/>
                        </a:spcAft>
                        <a:buNone/>
                      </a:pPr>
                      <a:r>
                        <a:rPr lang="en-US" sz="2000" b="1" i="0" u="none" strike="noStrike" noProof="0">
                          <a:solidFill>
                            <a:srgbClr val="000000"/>
                          </a:solidFill>
                          <a:latin typeface="Arial"/>
                          <a:cs typeface="Arial"/>
                        </a:rPr>
                        <a:t>Therabot RCT </a:t>
                      </a:r>
                      <a:endParaRPr lang="en-US">
                        <a:solidFill>
                          <a:srgbClr val="000000"/>
                        </a:solidFill>
                        <a:latin typeface="Avenir Next Demi Bold" panose="020B0703020202020204" pitchFamily="34" charset="0"/>
                      </a:endParaRPr>
                    </a:p>
                    <a:p>
                      <a:pPr lvl="0" algn="l">
                        <a:lnSpc>
                          <a:spcPct val="100000"/>
                        </a:lnSpc>
                        <a:spcBef>
                          <a:spcPts val="0"/>
                        </a:spcBef>
                        <a:spcAft>
                          <a:spcPts val="0"/>
                        </a:spcAft>
                        <a:buNone/>
                      </a:pPr>
                      <a:r>
                        <a:rPr lang="en-US" sz="2000" b="0" i="0" u="none" strike="noStrike" noProof="0">
                          <a:solidFill>
                            <a:srgbClr val="000000"/>
                          </a:solidFill>
                          <a:latin typeface="Arial"/>
                          <a:cs typeface="Arial"/>
                        </a:rPr>
                        <a:t>•N ≈ 200 adults with clinical depression</a:t>
                      </a:r>
                      <a:endParaRPr lang="en-US" sz="2000" i="0" u="none" strike="noStrike" noProof="0">
                        <a:latin typeface="Arial"/>
                        <a:cs typeface="Arial"/>
                      </a:endParaRPr>
                    </a:p>
                    <a:p>
                      <a:pPr lvl="0" algn="l">
                        <a:lnSpc>
                          <a:spcPct val="100000"/>
                        </a:lnSpc>
                        <a:spcBef>
                          <a:spcPts val="0"/>
                        </a:spcBef>
                        <a:spcAft>
                          <a:spcPts val="0"/>
                        </a:spcAft>
                        <a:buNone/>
                      </a:pPr>
                      <a:r>
                        <a:rPr lang="en-US" sz="2000" b="0" i="0" u="none" strike="noStrike" noProof="0">
                          <a:solidFill>
                            <a:srgbClr val="000000"/>
                          </a:solidFill>
                          <a:latin typeface="Arial"/>
                          <a:cs typeface="Arial"/>
                        </a:rPr>
                        <a:t>•Statistically significant reductions in depressive symptoms vs control</a:t>
                      </a:r>
                      <a:endParaRPr lang="en-US"/>
                    </a:p>
                    <a:p>
                      <a:pPr lvl="0" algn="l">
                        <a:lnSpc>
                          <a:spcPct val="100000"/>
                        </a:lnSpc>
                        <a:spcBef>
                          <a:spcPts val="0"/>
                        </a:spcBef>
                        <a:spcAft>
                          <a:spcPts val="0"/>
                        </a:spcAft>
                        <a:buNone/>
                      </a:pPr>
                      <a:r>
                        <a:rPr lang="en-US" sz="2000" b="0" i="0" u="none" strike="noStrike" noProof="0">
                          <a:solidFill>
                            <a:srgbClr val="000000"/>
                          </a:solidFill>
                          <a:latin typeface="Arial"/>
                          <a:cs typeface="Arial"/>
                        </a:rPr>
                        <a:t>•Effect sizes in the moderate range, with a subset achieving clinically meaningful improvement</a:t>
                      </a:r>
                      <a:endParaRPr lang="en-US"/>
                    </a:p>
                    <a:p>
                      <a:pPr lvl="0" algn="l">
                        <a:lnSpc>
                          <a:spcPct val="100000"/>
                        </a:lnSpc>
                        <a:spcBef>
                          <a:spcPts val="0"/>
                        </a:spcBef>
                        <a:spcAft>
                          <a:spcPts val="0"/>
                        </a:spcAft>
                        <a:buNone/>
                      </a:pPr>
                      <a:r>
                        <a:rPr lang="en-US" sz="2000" b="0" i="0" u="none" strike="noStrike" noProof="0">
                          <a:solidFill>
                            <a:srgbClr val="000000"/>
                          </a:solidFill>
                          <a:latin typeface="Arial"/>
                          <a:cs typeface="Arial"/>
                        </a:rPr>
                        <a:t>•Durability effects unclear</a:t>
                      </a:r>
                      <a:endParaRPr lang="en-US"/>
                    </a:p>
                    <a:p>
                      <a:pPr lvl="0">
                        <a:buNone/>
                      </a:pPr>
                      <a:endParaRPr lang="en-US" dirty="0">
                        <a:solidFill>
                          <a:srgbClr val="000000"/>
                        </a:solidFill>
                        <a:latin typeface="Avenir Next Demi Bold"/>
                      </a:endParaRPr>
                    </a:p>
                  </a:txBody>
                  <a:tcPr>
                    <a:solidFill>
                      <a:schemeClr val="accent1">
                        <a:lumMod val="40000"/>
                        <a:lumOff val="60000"/>
                      </a:schemeClr>
                    </a:solidFill>
                  </a:tcPr>
                </a:tc>
                <a:extLst>
                  <a:ext uri="{0D108BD9-81ED-4DB2-BD59-A6C34878D82A}">
                    <a16:rowId xmlns:a16="http://schemas.microsoft.com/office/drawing/2014/main" val="2708625098"/>
                  </a:ext>
                </a:extLst>
              </a:tr>
            </a:tbl>
          </a:graphicData>
        </a:graphic>
      </p:graphicFrame>
      <p:graphicFrame>
        <p:nvGraphicFramePr>
          <p:cNvPr id="8" name="Content Placeholder 6">
            <a:extLst>
              <a:ext uri="{FF2B5EF4-FFF2-40B4-BE49-F238E27FC236}">
                <a16:creationId xmlns:a16="http://schemas.microsoft.com/office/drawing/2014/main" id="{F0FCC30A-1D0A-3A73-E35E-C427FAF05378}"/>
              </a:ext>
            </a:extLst>
          </p:cNvPr>
          <p:cNvGraphicFramePr>
            <a:graphicFrameLocks/>
          </p:cNvGraphicFramePr>
          <p:nvPr>
            <p:extLst>
              <p:ext uri="{D42A27DB-BD31-4B8C-83A1-F6EECF244321}">
                <p14:modId xmlns:p14="http://schemas.microsoft.com/office/powerpoint/2010/main" val="3484569150"/>
              </p:ext>
            </p:extLst>
          </p:nvPr>
        </p:nvGraphicFramePr>
        <p:xfrm>
          <a:off x="838200" y="4417940"/>
          <a:ext cx="10515600" cy="1280160"/>
        </p:xfrm>
        <a:graphic>
          <a:graphicData uri="http://schemas.openxmlformats.org/drawingml/2006/table">
            <a:tbl>
              <a:tblPr firstRow="1" bandRow="1">
                <a:tableStyleId>{5C22544A-7EE6-4342-B048-85BDC9FD1C3A}</a:tableStyleId>
              </a:tblPr>
              <a:tblGrid>
                <a:gridCol w="2314903">
                  <a:extLst>
                    <a:ext uri="{9D8B030D-6E8A-4147-A177-3AD203B41FA5}">
                      <a16:colId xmlns:a16="http://schemas.microsoft.com/office/drawing/2014/main" val="2889756461"/>
                    </a:ext>
                  </a:extLst>
                </a:gridCol>
                <a:gridCol w="8200697">
                  <a:extLst>
                    <a:ext uri="{9D8B030D-6E8A-4147-A177-3AD203B41FA5}">
                      <a16:colId xmlns:a16="http://schemas.microsoft.com/office/drawing/2014/main" val="4072931876"/>
                    </a:ext>
                  </a:extLst>
                </a:gridCol>
              </a:tblGrid>
              <a:tr h="370840">
                <a:tc>
                  <a:txBody>
                    <a:bodyPr/>
                    <a:lstStyle/>
                    <a:p>
                      <a:r>
                        <a:rPr lang="en-US">
                          <a:latin typeface="Avenir Next Demi Bold" panose="020B0703020202020204" pitchFamily="34" charset="0"/>
                        </a:rPr>
                        <a:t>The Study</a:t>
                      </a:r>
                    </a:p>
                    <a:p>
                      <a:endParaRPr lang="en-US"/>
                    </a:p>
                    <a:p>
                      <a:r>
                        <a:rPr lang="en-US" sz="1400" b="0" i="1">
                          <a:latin typeface="Avenir Next" panose="020B0503020202020204" pitchFamily="34" charset="0"/>
                        </a:rPr>
                        <a:t>Straw et al. PMC Systematic Review—160 studies, 2020-2024, 2025.</a:t>
                      </a:r>
                    </a:p>
                  </a:txBody>
                  <a:tcPr/>
                </a:tc>
                <a:tc>
                  <a:txBody>
                    <a:bodyPr/>
                    <a:lstStyle/>
                    <a:p>
                      <a:pPr marL="0" indent="0">
                        <a:buFont typeface="Arial" panose="020B0604020202020204" pitchFamily="34" charset="0"/>
                        <a:buNone/>
                      </a:pPr>
                      <a:r>
                        <a:rPr lang="en-US" b="0">
                          <a:solidFill>
                            <a:srgbClr val="000000"/>
                          </a:solidFill>
                          <a:latin typeface="Avenir Next" panose="020B0503020202020204" pitchFamily="34" charset="0"/>
                        </a:rPr>
                        <a:t>LLM-based chatbots now represent 45% of new studies. But only 16% of LLM chatbot studies have undergone clinical efficacy testing; 77% are still in early validation.</a:t>
                      </a:r>
                    </a:p>
                  </a:txBody>
                  <a:tcPr>
                    <a:solidFill>
                      <a:schemeClr val="accent1">
                        <a:lumMod val="40000"/>
                        <a:lumOff val="60000"/>
                      </a:schemeClr>
                    </a:solidFill>
                  </a:tcPr>
                </a:tc>
                <a:extLst>
                  <a:ext uri="{0D108BD9-81ED-4DB2-BD59-A6C34878D82A}">
                    <a16:rowId xmlns:a16="http://schemas.microsoft.com/office/drawing/2014/main" val="2708625098"/>
                  </a:ext>
                </a:extLst>
              </a:tr>
            </a:tbl>
          </a:graphicData>
        </a:graphic>
      </p:graphicFrame>
      <p:sp>
        <p:nvSpPr>
          <p:cNvPr id="10" name="TextBox 9">
            <a:extLst>
              <a:ext uri="{FF2B5EF4-FFF2-40B4-BE49-F238E27FC236}">
                <a16:creationId xmlns:a16="http://schemas.microsoft.com/office/drawing/2014/main" id="{FEC63AB6-C834-230A-28AA-7AC8DDA2E1FD}"/>
              </a:ext>
            </a:extLst>
          </p:cNvPr>
          <p:cNvSpPr txBox="1"/>
          <p:nvPr/>
        </p:nvSpPr>
        <p:spPr>
          <a:xfrm>
            <a:off x="838200" y="132135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venir Next" panose="020B0503020202020204" pitchFamily="34" charset="0"/>
                <a:ea typeface="+mn-ea"/>
                <a:cs typeface="+mn-cs"/>
              </a:rPr>
              <a:t>Mental Health</a:t>
            </a:r>
            <a:endParaRPr kumimoji="0" lang="en-US" sz="1800" b="0" i="0" u="none" strike="noStrike" kern="1200" cap="none" spc="0" normalizeH="0" baseline="0" noProof="0">
              <a:ln>
                <a:noFill/>
              </a:ln>
              <a:solidFill>
                <a:srgbClr val="223E7C"/>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9121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DAE64-9A4E-8B05-051B-2802B6F59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6F14A-DE00-13A8-721E-1A44B3F8E6B5}"/>
              </a:ext>
            </a:extLst>
          </p:cNvPr>
          <p:cNvSpPr>
            <a:spLocks noGrp="1"/>
          </p:cNvSpPr>
          <p:nvPr>
            <p:ph type="title"/>
          </p:nvPr>
        </p:nvSpPr>
        <p:spPr/>
        <p:txBody>
          <a:bodyPr>
            <a:normAutofit/>
          </a:bodyPr>
          <a:lstStyle/>
          <a:p>
            <a:r>
              <a:rPr lang="en-US">
                <a:latin typeface="Avenir Next Demi Bold" panose="020B0703020202020204" pitchFamily="34" charset="0"/>
              </a:rPr>
              <a:t>What Does the Oncology Research Actually Show?</a:t>
            </a:r>
          </a:p>
        </p:txBody>
      </p:sp>
      <p:graphicFrame>
        <p:nvGraphicFramePr>
          <p:cNvPr id="7" name="Content Placeholder 6">
            <a:extLst>
              <a:ext uri="{FF2B5EF4-FFF2-40B4-BE49-F238E27FC236}">
                <a16:creationId xmlns:a16="http://schemas.microsoft.com/office/drawing/2014/main" id="{F6C35462-2CBD-421B-BF22-7B641E6B790E}"/>
              </a:ext>
            </a:extLst>
          </p:cNvPr>
          <p:cNvGraphicFramePr>
            <a:graphicFrameLocks noGrp="1"/>
          </p:cNvGraphicFramePr>
          <p:nvPr>
            <p:ph idx="1"/>
            <p:extLst>
              <p:ext uri="{D42A27DB-BD31-4B8C-83A1-F6EECF244321}">
                <p14:modId xmlns:p14="http://schemas.microsoft.com/office/powerpoint/2010/main" val="4187958241"/>
              </p:ext>
            </p:extLst>
          </p:nvPr>
        </p:nvGraphicFramePr>
        <p:xfrm>
          <a:off x="838200" y="1825625"/>
          <a:ext cx="10515600" cy="1463040"/>
        </p:xfrm>
        <a:graphic>
          <a:graphicData uri="http://schemas.openxmlformats.org/drawingml/2006/table">
            <a:tbl>
              <a:tblPr firstRow="1" bandRow="1">
                <a:tableStyleId>{5C22544A-7EE6-4342-B048-85BDC9FD1C3A}</a:tableStyleId>
              </a:tblPr>
              <a:tblGrid>
                <a:gridCol w="2314903">
                  <a:extLst>
                    <a:ext uri="{9D8B030D-6E8A-4147-A177-3AD203B41FA5}">
                      <a16:colId xmlns:a16="http://schemas.microsoft.com/office/drawing/2014/main" val="2889756461"/>
                    </a:ext>
                  </a:extLst>
                </a:gridCol>
                <a:gridCol w="8200697">
                  <a:extLst>
                    <a:ext uri="{9D8B030D-6E8A-4147-A177-3AD203B41FA5}">
                      <a16:colId xmlns:a16="http://schemas.microsoft.com/office/drawing/2014/main" val="4072931876"/>
                    </a:ext>
                  </a:extLst>
                </a:gridCol>
              </a:tblGrid>
              <a:tr h="370840">
                <a:tc>
                  <a:txBody>
                    <a:bodyPr/>
                    <a:lstStyle/>
                    <a:p>
                      <a:r>
                        <a:rPr lang="en-US">
                          <a:latin typeface="Avenir Next Demi Bold" panose="020B0703020202020204" pitchFamily="34" charset="0"/>
                        </a:rPr>
                        <a:t>The Study</a:t>
                      </a:r>
                    </a:p>
                    <a:p>
                      <a:endParaRPr lang="en-US"/>
                    </a:p>
                    <a:p>
                      <a:r>
                        <a:rPr lang="en-US" sz="1400" b="0" i="1">
                          <a:latin typeface="Avenir Next"/>
                        </a:rPr>
                        <a:t>Akdogan et al. European Journal of Cancer</a:t>
                      </a:r>
                      <a:r>
                        <a:rPr lang="en-US" sz="1400" b="0" i="1" dirty="0">
                          <a:latin typeface="Avenir Next"/>
                        </a:rPr>
                        <a:t> 2025. ChatGPT RCT, N=160.</a:t>
                      </a:r>
                    </a:p>
                  </a:txBody>
                  <a:tcPr/>
                </a:tc>
                <a:tc>
                  <a:txBody>
                    <a:bodyPr/>
                    <a:lstStyle/>
                    <a:p>
                      <a:r>
                        <a:rPr lang="en-US">
                          <a:solidFill>
                            <a:srgbClr val="000000"/>
                          </a:solidFill>
                          <a:latin typeface="Avenir Next Demi Bold" panose="020B0703020202020204" pitchFamily="34" charset="0"/>
                        </a:rPr>
                        <a:t>First oncology LLM chatbot RCT—newly diagnosed patients</a:t>
                      </a:r>
                    </a:p>
                    <a:p>
                      <a:pPr marL="285750" indent="-285750">
                        <a:buFont typeface="Arial" panose="020B0604020202020204" pitchFamily="34" charset="0"/>
                        <a:buChar char="•"/>
                      </a:pPr>
                      <a:r>
                        <a:rPr lang="en-US" b="0">
                          <a:solidFill>
                            <a:srgbClr val="000000"/>
                          </a:solidFill>
                          <a:latin typeface="Avenir Next" panose="020B0503020202020204" pitchFamily="34" charset="0"/>
                        </a:rPr>
                        <a:t>Newly diagnosed patients with cancer beginning chemotherapy were randomly assigned to ChatGPT-assisted counseling vs standard education.</a:t>
                      </a:r>
                    </a:p>
                    <a:p>
                      <a:pPr marL="285750" indent="-285750">
                        <a:buFont typeface="Arial" panose="020B0604020202020204" pitchFamily="34" charset="0"/>
                        <a:buChar char="•"/>
                      </a:pPr>
                      <a:r>
                        <a:rPr lang="en-US" b="0">
                          <a:solidFill>
                            <a:srgbClr val="000000"/>
                          </a:solidFill>
                          <a:latin typeface="Avenir Next" panose="020B0503020202020204" pitchFamily="34" charset="0"/>
                        </a:rPr>
                        <a:t>The ChatGPT group had significantly lower anxiety </a:t>
                      </a:r>
                      <a:r>
                        <a:rPr lang="en-US" b="0" i="1">
                          <a:solidFill>
                            <a:srgbClr val="000000"/>
                          </a:solidFill>
                          <a:latin typeface="Avenir Next" panose="020B0503020202020204" pitchFamily="34" charset="0"/>
                        </a:rPr>
                        <a:t>and</a:t>
                      </a:r>
                      <a:r>
                        <a:rPr lang="en-US" b="0" i="0">
                          <a:solidFill>
                            <a:srgbClr val="000000"/>
                          </a:solidFill>
                          <a:latin typeface="Avenir Next" panose="020B0503020202020204" pitchFamily="34" charset="0"/>
                        </a:rPr>
                        <a:t> depression scores (HADS) before their second chemo cycle.</a:t>
                      </a:r>
                      <a:endParaRPr lang="en-US" b="0">
                        <a:solidFill>
                          <a:srgbClr val="000000"/>
                        </a:solidFill>
                        <a:latin typeface="Avenir Next" panose="020B0503020202020204" pitchFamily="34" charset="0"/>
                      </a:endParaRPr>
                    </a:p>
                  </a:txBody>
                  <a:tcPr>
                    <a:solidFill>
                      <a:schemeClr val="accent1">
                        <a:lumMod val="40000"/>
                        <a:lumOff val="60000"/>
                      </a:schemeClr>
                    </a:solidFill>
                  </a:tcPr>
                </a:tc>
                <a:extLst>
                  <a:ext uri="{0D108BD9-81ED-4DB2-BD59-A6C34878D82A}">
                    <a16:rowId xmlns:a16="http://schemas.microsoft.com/office/drawing/2014/main" val="2708625098"/>
                  </a:ext>
                </a:extLst>
              </a:tr>
            </a:tbl>
          </a:graphicData>
        </a:graphic>
      </p:graphicFrame>
      <p:graphicFrame>
        <p:nvGraphicFramePr>
          <p:cNvPr id="8" name="Content Placeholder 6">
            <a:extLst>
              <a:ext uri="{FF2B5EF4-FFF2-40B4-BE49-F238E27FC236}">
                <a16:creationId xmlns:a16="http://schemas.microsoft.com/office/drawing/2014/main" id="{F0FCC30A-1D0A-3A73-E35E-C427FAF05378}"/>
              </a:ext>
            </a:extLst>
          </p:cNvPr>
          <p:cNvGraphicFramePr>
            <a:graphicFrameLocks/>
          </p:cNvGraphicFramePr>
          <p:nvPr/>
        </p:nvGraphicFramePr>
        <p:xfrm>
          <a:off x="838200" y="3972242"/>
          <a:ext cx="10515600" cy="2011680"/>
        </p:xfrm>
        <a:graphic>
          <a:graphicData uri="http://schemas.openxmlformats.org/drawingml/2006/table">
            <a:tbl>
              <a:tblPr firstRow="1" bandRow="1">
                <a:tableStyleId>{5C22544A-7EE6-4342-B048-85BDC9FD1C3A}</a:tableStyleId>
              </a:tblPr>
              <a:tblGrid>
                <a:gridCol w="2314903">
                  <a:extLst>
                    <a:ext uri="{9D8B030D-6E8A-4147-A177-3AD203B41FA5}">
                      <a16:colId xmlns:a16="http://schemas.microsoft.com/office/drawing/2014/main" val="2889756461"/>
                    </a:ext>
                  </a:extLst>
                </a:gridCol>
                <a:gridCol w="8200697">
                  <a:extLst>
                    <a:ext uri="{9D8B030D-6E8A-4147-A177-3AD203B41FA5}">
                      <a16:colId xmlns:a16="http://schemas.microsoft.com/office/drawing/2014/main" val="4072931876"/>
                    </a:ext>
                  </a:extLst>
                </a:gridCol>
              </a:tblGrid>
              <a:tr h="370840">
                <a:tc>
                  <a:txBody>
                    <a:bodyPr/>
                    <a:lstStyle/>
                    <a:p>
                      <a:r>
                        <a:rPr lang="en-US">
                          <a:latin typeface="Avenir Next Demi Bold" panose="020B0703020202020204" pitchFamily="34" charset="0"/>
                        </a:rPr>
                        <a:t>The Study</a:t>
                      </a:r>
                    </a:p>
                    <a:p>
                      <a:endParaRPr lang="en-US"/>
                    </a:p>
                    <a:p>
                      <a:r>
                        <a:rPr lang="en-US" sz="1400" b="0" i="1">
                          <a:latin typeface="Avenir Next" panose="020B0503020202020204" pitchFamily="34" charset="0"/>
                        </a:rPr>
                        <a:t>Schmidmaier et al. JMIR Cancer, 2026. AYA melanoma evaluation study.</a:t>
                      </a:r>
                    </a:p>
                  </a:txBody>
                  <a:tcPr/>
                </a:tc>
                <a:tc>
                  <a:txBody>
                    <a:bodyPr/>
                    <a:lstStyle/>
                    <a:p>
                      <a:r>
                        <a:rPr lang="en-US">
                          <a:solidFill>
                            <a:srgbClr val="000000"/>
                          </a:solidFill>
                          <a:latin typeface="Avenir Next Demi Bold" panose="020B0703020202020204" pitchFamily="34" charset="0"/>
                        </a:rPr>
                        <a:t>AYA patients with cancer and chatbot literacy—a caution</a:t>
                      </a:r>
                    </a:p>
                    <a:p>
                      <a:pPr marL="285750" indent="-285750">
                        <a:buFont typeface="Arial" panose="020B0604020202020204" pitchFamily="34" charset="0"/>
                        <a:buChar char="•"/>
                      </a:pPr>
                      <a:r>
                        <a:rPr lang="en-US" b="0">
                          <a:solidFill>
                            <a:srgbClr val="000000"/>
                          </a:solidFill>
                          <a:latin typeface="Avenir Next" panose="020B0503020202020204" pitchFamily="34" charset="0"/>
                        </a:rPr>
                        <a:t>Researchers tested AI chatbot responses to the top unmet needs of adolescent and young adult (AYA) patients with melanoma.</a:t>
                      </a:r>
                    </a:p>
                    <a:p>
                      <a:pPr marL="285750" indent="-285750">
                        <a:buFont typeface="Arial" panose="020B0604020202020204" pitchFamily="34" charset="0"/>
                        <a:buChar char="•"/>
                      </a:pPr>
                      <a:r>
                        <a:rPr lang="en-US" b="0">
                          <a:solidFill>
                            <a:srgbClr val="000000"/>
                          </a:solidFill>
                          <a:latin typeface="Avenir Next" panose="020B0503020202020204" pitchFamily="34" charset="0"/>
                        </a:rPr>
                        <a:t>Empathy ratings were acceptable.</a:t>
                      </a:r>
                    </a:p>
                    <a:p>
                      <a:pPr marL="285750" indent="-285750">
                        <a:buFont typeface="Arial" panose="020B0604020202020204" pitchFamily="34" charset="0"/>
                        <a:buChar char="•"/>
                      </a:pPr>
                      <a:r>
                        <a:rPr lang="en-US" b="0">
                          <a:solidFill>
                            <a:srgbClr val="000000"/>
                          </a:solidFill>
                          <a:latin typeface="Avenir Next" panose="020B0503020202020204" pitchFamily="34" charset="0"/>
                        </a:rPr>
                        <a:t>Readability often exceeded the recommended eight-grade target.</a:t>
                      </a:r>
                    </a:p>
                    <a:p>
                      <a:pPr marL="285750" indent="-285750">
                        <a:buFont typeface="Arial" panose="020B0604020202020204" pitchFamily="34" charset="0"/>
                        <a:buChar char="•"/>
                      </a:pPr>
                      <a:r>
                        <a:rPr lang="en-US" b="0">
                          <a:solidFill>
                            <a:srgbClr val="000000"/>
                          </a:solidFill>
                          <a:latin typeface="Avenir Next" panose="020B0503020202020204" pitchFamily="34" charset="0"/>
                        </a:rPr>
                        <a:t>~25%-28% of AYA survivors have cancer-related cognitive impairment that makes complex text even harder to process.</a:t>
                      </a:r>
                    </a:p>
                  </a:txBody>
                  <a:tcPr>
                    <a:solidFill>
                      <a:schemeClr val="accent1">
                        <a:lumMod val="40000"/>
                        <a:lumOff val="60000"/>
                      </a:schemeClr>
                    </a:solidFill>
                  </a:tcPr>
                </a:tc>
                <a:extLst>
                  <a:ext uri="{0D108BD9-81ED-4DB2-BD59-A6C34878D82A}">
                    <a16:rowId xmlns:a16="http://schemas.microsoft.com/office/drawing/2014/main" val="2708625098"/>
                  </a:ext>
                </a:extLst>
              </a:tr>
            </a:tbl>
          </a:graphicData>
        </a:graphic>
      </p:graphicFrame>
    </p:spTree>
    <p:extLst>
      <p:ext uri="{BB962C8B-B14F-4D97-AF65-F5344CB8AC3E}">
        <p14:creationId xmlns:p14="http://schemas.microsoft.com/office/powerpoint/2010/main" val="93894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11DC1-4C4F-E771-AD24-D0BFF2651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2B78B-FA2F-E246-00BA-24B4344DECE5}"/>
              </a:ext>
            </a:extLst>
          </p:cNvPr>
          <p:cNvSpPr>
            <a:spLocks noGrp="1"/>
          </p:cNvSpPr>
          <p:nvPr>
            <p:ph type="title"/>
          </p:nvPr>
        </p:nvSpPr>
        <p:spPr/>
        <p:txBody>
          <a:bodyPr>
            <a:normAutofit/>
          </a:bodyPr>
          <a:lstStyle/>
          <a:p>
            <a:r>
              <a:rPr lang="en-US">
                <a:latin typeface="Avenir Next Demi Bold" panose="020B0703020202020204" pitchFamily="34" charset="0"/>
              </a:rPr>
              <a:t>CBT Chatbots—The Mechanism Behind the Results</a:t>
            </a:r>
          </a:p>
        </p:txBody>
      </p:sp>
      <p:graphicFrame>
        <p:nvGraphicFramePr>
          <p:cNvPr id="5" name="Content Placeholder 4">
            <a:extLst>
              <a:ext uri="{FF2B5EF4-FFF2-40B4-BE49-F238E27FC236}">
                <a16:creationId xmlns:a16="http://schemas.microsoft.com/office/drawing/2014/main" id="{47A41D63-DA98-3EC3-137C-EF2EB43166F7}"/>
              </a:ext>
            </a:extLst>
          </p:cNvPr>
          <p:cNvGraphicFramePr>
            <a:graphicFrameLocks noGrp="1"/>
          </p:cNvGraphicFramePr>
          <p:nvPr>
            <p:ph idx="1"/>
            <p:extLst>
              <p:ext uri="{D42A27DB-BD31-4B8C-83A1-F6EECF244321}">
                <p14:modId xmlns:p14="http://schemas.microsoft.com/office/powerpoint/2010/main" val="3565735855"/>
              </p:ext>
            </p:extLst>
          </p:nvPr>
        </p:nvGraphicFramePr>
        <p:xfrm>
          <a:off x="1328738" y="2061210"/>
          <a:ext cx="9534525" cy="3594582"/>
        </p:xfrm>
        <a:graphic>
          <a:graphicData uri="http://schemas.openxmlformats.org/drawingml/2006/table">
            <a:tbl>
              <a:tblPr firstRow="1" bandRow="1">
                <a:tableStyleId>{5C22544A-7EE6-4342-B048-85BDC9FD1C3A}</a:tableStyleId>
              </a:tblPr>
              <a:tblGrid>
                <a:gridCol w="3311311">
                  <a:extLst>
                    <a:ext uri="{9D8B030D-6E8A-4147-A177-3AD203B41FA5}">
                      <a16:colId xmlns:a16="http://schemas.microsoft.com/office/drawing/2014/main" val="38778902"/>
                    </a:ext>
                  </a:extLst>
                </a:gridCol>
                <a:gridCol w="3051941">
                  <a:extLst>
                    <a:ext uri="{9D8B030D-6E8A-4147-A177-3AD203B41FA5}">
                      <a16:colId xmlns:a16="http://schemas.microsoft.com/office/drawing/2014/main" val="1871056535"/>
                    </a:ext>
                  </a:extLst>
                </a:gridCol>
                <a:gridCol w="3171273">
                  <a:extLst>
                    <a:ext uri="{9D8B030D-6E8A-4147-A177-3AD203B41FA5}">
                      <a16:colId xmlns:a16="http://schemas.microsoft.com/office/drawing/2014/main" val="66688687"/>
                    </a:ext>
                  </a:extLst>
                </a:gridCol>
              </a:tblGrid>
              <a:tr h="734542">
                <a:tc>
                  <a:txBody>
                    <a:bodyPr/>
                    <a:lstStyle/>
                    <a:p>
                      <a:pPr algn="l"/>
                      <a:r>
                        <a:rPr lang="en-US" sz="1600">
                          <a:latin typeface="Avenir Next Demi Bold" panose="020B0703020202020204" pitchFamily="34" charset="0"/>
                        </a:rPr>
                        <a:t>Behavioral Activation Works</a:t>
                      </a:r>
                      <a:br>
                        <a:rPr lang="en-US" sz="1600">
                          <a:latin typeface="Avenir Next Demi Bold" panose="020B0703020202020204" pitchFamily="34" charset="0"/>
                        </a:rPr>
                      </a:br>
                      <a:r>
                        <a:rPr lang="en-US" sz="1600">
                          <a:latin typeface="Avenir Next Demi Bold" panose="020B0703020202020204" pitchFamily="34" charset="0"/>
                        </a:rPr>
                        <a:t>in Apps</a:t>
                      </a:r>
                    </a:p>
                  </a:txBody>
                  <a:tcPr/>
                </a:tc>
                <a:tc>
                  <a:txBody>
                    <a:bodyPr/>
                    <a:lstStyle/>
                    <a:p>
                      <a:pPr algn="l"/>
                      <a:r>
                        <a:rPr lang="en-US" sz="1600" err="1">
                          <a:solidFill>
                            <a:srgbClr val="000000"/>
                          </a:solidFill>
                          <a:latin typeface="Avenir Next Demi Bold" panose="020B0703020202020204" pitchFamily="34" charset="0"/>
                        </a:rPr>
                        <a:t>Wysa</a:t>
                      </a:r>
                      <a:r>
                        <a:rPr lang="en-US" sz="1600">
                          <a:solidFill>
                            <a:srgbClr val="000000"/>
                          </a:solidFill>
                          <a:latin typeface="Avenir Next Demi Bold" panose="020B0703020202020204" pitchFamily="34" charset="0"/>
                        </a:rPr>
                        <a:t> RCT—Chronic Disease</a:t>
                      </a:r>
                    </a:p>
                  </a:txBody>
                  <a:tcPr>
                    <a:solidFill>
                      <a:schemeClr val="tx2"/>
                    </a:solidFill>
                  </a:tcPr>
                </a:tc>
                <a:tc>
                  <a:txBody>
                    <a:bodyPr/>
                    <a:lstStyle/>
                    <a:p>
                      <a:pPr algn="l"/>
                      <a:r>
                        <a:rPr lang="en-US" sz="1600">
                          <a:solidFill>
                            <a:schemeClr val="bg1"/>
                          </a:solidFill>
                          <a:latin typeface="Avenir Next Demi Bold" panose="020B0703020202020204" pitchFamily="34" charset="0"/>
                        </a:rPr>
                        <a:t>NEJM AI—Generative</a:t>
                      </a:r>
                      <a:br>
                        <a:rPr lang="en-US" sz="1600">
                          <a:solidFill>
                            <a:schemeClr val="bg1"/>
                          </a:solidFill>
                          <a:latin typeface="Avenir Next Demi Bold" panose="020B0703020202020204" pitchFamily="34" charset="0"/>
                        </a:rPr>
                      </a:br>
                      <a:r>
                        <a:rPr lang="en-US" sz="1600">
                          <a:solidFill>
                            <a:schemeClr val="bg1"/>
                          </a:solidFill>
                          <a:latin typeface="Avenir Next Demi Bold" panose="020B0703020202020204" pitchFamily="34" charset="0"/>
                        </a:rPr>
                        <a:t>Chatbot RCT</a:t>
                      </a:r>
                    </a:p>
                  </a:txBody>
                  <a:tcPr>
                    <a:solidFill>
                      <a:schemeClr val="tx1"/>
                    </a:solidFill>
                  </a:tcPr>
                </a:tc>
                <a:extLst>
                  <a:ext uri="{0D108BD9-81ED-4DB2-BD59-A6C34878D82A}">
                    <a16:rowId xmlns:a16="http://schemas.microsoft.com/office/drawing/2014/main" val="3193313188"/>
                  </a:ext>
                </a:extLst>
              </a:tr>
              <a:tr h="2860040">
                <a:tc>
                  <a:txBody>
                    <a:bodyPr/>
                    <a:lstStyle/>
                    <a:p>
                      <a:pPr marL="0" marR="0" lvl="0" indent="0" algn="l" defTabSz="914400" rtl="0" eaLnBrk="1" fontAlgn="auto" latinLnBrk="0" hangingPunct="1">
                        <a:lnSpc>
                          <a:spcPct val="100000"/>
                        </a:lnSpc>
                        <a:spcBef>
                          <a:spcPts val="0"/>
                        </a:spcBef>
                        <a:spcAft>
                          <a:spcPts val="250"/>
                        </a:spcAft>
                        <a:buClrTx/>
                        <a:buSzTx/>
                        <a:buFontTx/>
                        <a:buNone/>
                        <a:tabLst/>
                        <a:defRPr/>
                      </a:pPr>
                      <a:r>
                        <a:rPr lang="en-US" sz="1100" b="0" i="1" err="1">
                          <a:solidFill>
                            <a:srgbClr val="000000"/>
                          </a:solidFill>
                          <a:effectLst/>
                          <a:latin typeface="Avenir Next" panose="020B0503020202020204" pitchFamily="34" charset="0"/>
                          <a:ea typeface="Arial" panose="020B0604020202020204" pitchFamily="34" charset="0"/>
                        </a:rPr>
                        <a:t>Im</a:t>
                      </a:r>
                      <a:r>
                        <a:rPr lang="en-US" sz="1100" b="0" i="1">
                          <a:solidFill>
                            <a:srgbClr val="000000"/>
                          </a:solidFill>
                          <a:effectLst/>
                          <a:latin typeface="Avenir Next" panose="020B0503020202020204" pitchFamily="34" charset="0"/>
                          <a:ea typeface="Arial" panose="020B0604020202020204" pitchFamily="34" charset="0"/>
                        </a:rPr>
                        <a:t> C-H, et al. JMIR Mental Health. 2025(12).</a:t>
                      </a:r>
                    </a:p>
                    <a:p>
                      <a:pPr marL="0" marR="0">
                        <a:spcAft>
                          <a:spcPts val="250"/>
                        </a:spcAft>
                        <a:buNone/>
                      </a:pPr>
                      <a:r>
                        <a:rPr lang="en-US" sz="1100" b="0" i="1">
                          <a:solidFill>
                            <a:srgbClr val="000000"/>
                          </a:solidFill>
                          <a:effectLst/>
                          <a:latin typeface="Avenir Next" panose="020B0503020202020204" pitchFamily="34" charset="0"/>
                          <a:ea typeface="Arial" panose="020B0604020202020204" pitchFamily="34" charset="0"/>
                        </a:rPr>
                        <a:t>Narrative review, 12 studies, 2015-2025.</a:t>
                      </a:r>
                    </a:p>
                    <a:p>
                      <a:pPr marL="0" marR="0">
                        <a:spcAft>
                          <a:spcPts val="250"/>
                        </a:spcAft>
                        <a:buNone/>
                      </a:pPr>
                      <a:endParaRPr lang="en-US" sz="1400" b="0">
                        <a:solidFill>
                          <a:srgbClr val="000000"/>
                        </a:solidFill>
                        <a:effectLst/>
                        <a:latin typeface="Avenir Next" panose="020B0503020202020204" pitchFamily="34" charset="0"/>
                        <a:ea typeface="Arial" panose="020B0604020202020204" pitchFamily="34" charset="0"/>
                      </a:endParaRPr>
                    </a:p>
                    <a:p>
                      <a:pPr marL="0" marR="0">
                        <a:buNone/>
                      </a:pPr>
                      <a:r>
                        <a:rPr lang="en-US" sz="1400" b="0">
                          <a:solidFill>
                            <a:srgbClr val="000000"/>
                          </a:solidFill>
                          <a:effectLst/>
                          <a:latin typeface="Avenir Next" panose="020B0503020202020204" pitchFamily="34" charset="0"/>
                          <a:ea typeface="Arial" panose="020B0604020202020204" pitchFamily="34" charset="0"/>
                        </a:rPr>
                        <a:t>Apps delivering goal-setting, mood tracking, and scheduled pleasant activities produced PHQ-9 reductions of 3-5 points. Clinically meaningful improvement through the same mechanism we use in session.</a:t>
                      </a:r>
                    </a:p>
                  </a:txBody>
                  <a:tcPr/>
                </a:tc>
                <a:tc>
                  <a:txBody>
                    <a:bodyPr/>
                    <a:lstStyle/>
                    <a:p>
                      <a:pPr marL="0" marR="0" lvl="0" indent="0" algn="l" defTabSz="914400" rtl="0" eaLnBrk="1" fontAlgn="auto" latinLnBrk="0" hangingPunct="1">
                        <a:lnSpc>
                          <a:spcPct val="100000"/>
                        </a:lnSpc>
                        <a:spcBef>
                          <a:spcPts val="0"/>
                        </a:spcBef>
                        <a:spcAft>
                          <a:spcPts val="250"/>
                        </a:spcAft>
                        <a:buClrTx/>
                        <a:buSzTx/>
                        <a:buFontTx/>
                        <a:buNone/>
                        <a:tabLst/>
                        <a:defRPr/>
                      </a:pPr>
                      <a:r>
                        <a:rPr kumimoji="0" lang="en-US" sz="1100" b="0" i="1" u="none" strike="noStrike" kern="1200" cap="none" spc="0" normalizeH="0" baseline="0" noProof="0" err="1">
                          <a:ln>
                            <a:noFill/>
                          </a:ln>
                          <a:solidFill>
                            <a:srgbClr val="000000"/>
                          </a:solidFill>
                          <a:effectLst/>
                          <a:uLnTx/>
                          <a:uFillTx/>
                          <a:latin typeface="Avenir Next" panose="020B0503020202020204" pitchFamily="34" charset="0"/>
                          <a:ea typeface="Arial" panose="020B0604020202020204" pitchFamily="34" charset="0"/>
                          <a:cs typeface="+mn-cs"/>
                        </a:rPr>
                        <a:t>Im</a:t>
                      </a:r>
                      <a:r>
                        <a:rPr kumimoji="0" lang="en-US" sz="1100" b="0" i="1"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 C-H, et al. JMIR Mental Health. 2025(12).</a:t>
                      </a:r>
                    </a:p>
                    <a:p>
                      <a:pPr marL="0" marR="0" lvl="0" indent="0" algn="l" defTabSz="914400" rtl="0" eaLnBrk="1" fontAlgn="auto" latinLnBrk="0" hangingPunct="1">
                        <a:lnSpc>
                          <a:spcPct val="100000"/>
                        </a:lnSpc>
                        <a:spcBef>
                          <a:spcPts val="0"/>
                        </a:spcBef>
                        <a:spcAft>
                          <a:spcPts val="25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Narrative review, 12 studies, 2015-2025.</a:t>
                      </a:r>
                    </a:p>
                    <a:p>
                      <a:pPr marL="0" marR="0" lvl="0" indent="0" algn="l" defTabSz="914400" rtl="0" eaLnBrk="1" fontAlgn="auto" latinLnBrk="0" hangingPunct="1">
                        <a:lnSpc>
                          <a:spcPct val="100000"/>
                        </a:lnSpc>
                        <a:spcBef>
                          <a:spcPts val="0"/>
                        </a:spcBef>
                        <a:spcAft>
                          <a:spcPts val="25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Apps delivering goal-setting, mood tracking, and scheduled pleasant activities produced PHQ-9 reductions of 3-5 points. Clinically meaningful improvement through the same mechanism we use in session.</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25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NEJM AI. 2025. Generative AI chatbot mental</a:t>
                      </a:r>
                      <a:br>
                        <a:rPr kumimoji="0" lang="en-US" sz="1100" b="0" i="1"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br>
                      <a:r>
                        <a:rPr kumimoji="0" lang="en-US" sz="1100" b="0" i="1"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health RCT.</a:t>
                      </a:r>
                    </a:p>
                    <a:p>
                      <a:pPr marL="0" marR="0" lvl="0" indent="0" algn="l" defTabSz="914400" rtl="0" eaLnBrk="1" fontAlgn="auto" latinLnBrk="0" hangingPunct="1">
                        <a:lnSpc>
                          <a:spcPct val="100000"/>
                        </a:lnSpc>
                        <a:spcBef>
                          <a:spcPts val="0"/>
                        </a:spcBef>
                        <a:spcAft>
                          <a:spcPts val="25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Publication in NEJM AI signals the field has arrived at mainstream clinical credibility. </a:t>
                      </a:r>
                      <a:endParaRPr lang="en-US"/>
                    </a:p>
                  </a:txBody>
                  <a:tcPr>
                    <a:solidFill>
                      <a:schemeClr val="tx1">
                        <a:lumMod val="40000"/>
                        <a:lumOff val="60000"/>
                      </a:schemeClr>
                    </a:solidFill>
                  </a:tcPr>
                </a:tc>
                <a:extLst>
                  <a:ext uri="{0D108BD9-81ED-4DB2-BD59-A6C34878D82A}">
                    <a16:rowId xmlns:a16="http://schemas.microsoft.com/office/drawing/2014/main" val="1660075718"/>
                  </a:ext>
                </a:extLst>
              </a:tr>
            </a:tbl>
          </a:graphicData>
        </a:graphic>
      </p:graphicFrame>
    </p:spTree>
    <p:extLst>
      <p:ext uri="{BB962C8B-B14F-4D97-AF65-F5344CB8AC3E}">
        <p14:creationId xmlns:p14="http://schemas.microsoft.com/office/powerpoint/2010/main" val="230356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C70D-11DA-1332-F359-D34080FAC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C92AC3-E1D2-45AE-357C-797CE0A6A724}"/>
              </a:ext>
            </a:extLst>
          </p:cNvPr>
          <p:cNvSpPr>
            <a:spLocks noGrp="1"/>
          </p:cNvSpPr>
          <p:nvPr>
            <p:ph type="title"/>
          </p:nvPr>
        </p:nvSpPr>
        <p:spPr/>
        <p:txBody>
          <a:bodyPr>
            <a:normAutofit/>
          </a:bodyPr>
          <a:lstStyle/>
          <a:p>
            <a:r>
              <a:rPr lang="en-US" sz="3800">
                <a:latin typeface="Avenir Next Demi Bold" panose="020B0703020202020204" pitchFamily="34" charset="0"/>
              </a:rPr>
              <a:t>Predictive Analytics—Seeing Distress Coming</a:t>
            </a:r>
          </a:p>
        </p:txBody>
      </p:sp>
      <p:sp>
        <p:nvSpPr>
          <p:cNvPr id="3" name="Content Placeholder 2">
            <a:extLst>
              <a:ext uri="{FF2B5EF4-FFF2-40B4-BE49-F238E27FC236}">
                <a16:creationId xmlns:a16="http://schemas.microsoft.com/office/drawing/2014/main" id="{5F2BE7B9-0220-5AA1-D250-23A7F8D79540}"/>
              </a:ext>
            </a:extLst>
          </p:cNvPr>
          <p:cNvSpPr>
            <a:spLocks noGrp="1"/>
          </p:cNvSpPr>
          <p:nvPr>
            <p:ph idx="1"/>
          </p:nvPr>
        </p:nvSpPr>
        <p:spPr/>
        <p:txBody>
          <a:bodyPr>
            <a:normAutofit/>
          </a:bodyPr>
          <a:lstStyle/>
          <a:p>
            <a:pPr marL="0" indent="0">
              <a:lnSpc>
                <a:spcPct val="100000"/>
              </a:lnSpc>
              <a:buNone/>
            </a:pPr>
            <a:r>
              <a:rPr lang="en-US" sz="1800">
                <a:latin typeface="Avenir Next Demi Bold" panose="020B0703020202020204" pitchFamily="34" charset="0"/>
              </a:rPr>
              <a:t>ML as a Clinical Early Warning System</a:t>
            </a:r>
          </a:p>
          <a:p>
            <a:pPr>
              <a:lnSpc>
                <a:spcPct val="100000"/>
              </a:lnSpc>
            </a:pPr>
            <a:r>
              <a:rPr lang="en-US" sz="1800"/>
              <a:t>ML models trained on electronic health record (EHR) data, patient-reported outcomes (PROs), and social determinants of health can identify which patients are most likely to experience distress escalation. </a:t>
            </a:r>
          </a:p>
          <a:p>
            <a:pPr>
              <a:lnSpc>
                <a:spcPct val="100000"/>
              </a:lnSpc>
            </a:pPr>
            <a:r>
              <a:rPr lang="en-US" sz="1800"/>
              <a:t>Natural language processing (NLP) applied to clinical notes can flag distress signals that may not appear in a structured screening tool. </a:t>
            </a:r>
          </a:p>
          <a:p>
            <a:pPr>
              <a:lnSpc>
                <a:spcPct val="100000"/>
              </a:lnSpc>
            </a:pPr>
            <a:r>
              <a:rPr lang="en-US" sz="1800"/>
              <a:t>Deep learning models have been applied to daily self-reported symptom logs during chemotherapy to predict escalation—including fatigue, nausea, pain, and psychological distress.</a:t>
            </a:r>
            <a:endParaRPr lang="en-US" sz="1400"/>
          </a:p>
        </p:txBody>
      </p:sp>
    </p:spTree>
    <p:extLst>
      <p:ext uri="{BB962C8B-B14F-4D97-AF65-F5344CB8AC3E}">
        <p14:creationId xmlns:p14="http://schemas.microsoft.com/office/powerpoint/2010/main" val="3165429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709A3-4B6A-1FC0-3E3E-CB71E4F11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628D8B-AE29-BDF3-DB1E-50A301800286}"/>
              </a:ext>
            </a:extLst>
          </p:cNvPr>
          <p:cNvSpPr>
            <a:spLocks noGrp="1"/>
          </p:cNvSpPr>
          <p:nvPr>
            <p:ph type="title"/>
          </p:nvPr>
        </p:nvSpPr>
        <p:spPr/>
        <p:txBody>
          <a:bodyPr>
            <a:normAutofit/>
          </a:bodyPr>
          <a:lstStyle/>
          <a:p>
            <a:r>
              <a:rPr lang="en-US" sz="4000">
                <a:latin typeface="Avenir Next Demi Bold" panose="020B0703020202020204" pitchFamily="34" charset="0"/>
              </a:rPr>
              <a:t>Identifying Distress Before It Escalates</a:t>
            </a:r>
          </a:p>
        </p:txBody>
      </p:sp>
      <p:graphicFrame>
        <p:nvGraphicFramePr>
          <p:cNvPr id="5" name="Content Placeholder 4">
            <a:extLst>
              <a:ext uri="{FF2B5EF4-FFF2-40B4-BE49-F238E27FC236}">
                <a16:creationId xmlns:a16="http://schemas.microsoft.com/office/drawing/2014/main" id="{C4CAA40B-FCE1-9F56-7676-AC2A94C6BFB8}"/>
              </a:ext>
            </a:extLst>
          </p:cNvPr>
          <p:cNvGraphicFramePr>
            <a:graphicFrameLocks noGrp="1"/>
          </p:cNvGraphicFramePr>
          <p:nvPr>
            <p:ph idx="1"/>
          </p:nvPr>
        </p:nvGraphicFramePr>
        <p:xfrm>
          <a:off x="838200" y="1825625"/>
          <a:ext cx="10320652" cy="3449320"/>
        </p:xfrm>
        <a:graphic>
          <a:graphicData uri="http://schemas.openxmlformats.org/drawingml/2006/table">
            <a:tbl>
              <a:tblPr firstRow="1" bandRow="1">
                <a:tableStyleId>{5C22544A-7EE6-4342-B048-85BDC9FD1C3A}</a:tableStyleId>
              </a:tblPr>
              <a:tblGrid>
                <a:gridCol w="2433955">
                  <a:extLst>
                    <a:ext uri="{9D8B030D-6E8A-4147-A177-3AD203B41FA5}">
                      <a16:colId xmlns:a16="http://schemas.microsoft.com/office/drawing/2014/main" val="38778902"/>
                    </a:ext>
                  </a:extLst>
                </a:gridCol>
                <a:gridCol w="7886697">
                  <a:extLst>
                    <a:ext uri="{9D8B030D-6E8A-4147-A177-3AD203B41FA5}">
                      <a16:colId xmlns:a16="http://schemas.microsoft.com/office/drawing/2014/main" val="1871056535"/>
                    </a:ext>
                  </a:extLst>
                </a:gridCol>
              </a:tblGrid>
              <a:tr h="370840">
                <a:tc gridSpan="2">
                  <a:txBody>
                    <a:bodyPr/>
                    <a:lstStyle/>
                    <a:p>
                      <a:r>
                        <a:rPr lang="en-US">
                          <a:latin typeface="Avenir Next Demi Bold" panose="020B0703020202020204" pitchFamily="34" charset="0"/>
                        </a:rPr>
                        <a:t>Study Spotlight</a:t>
                      </a:r>
                    </a:p>
                  </a:txBody>
                  <a:tcPr/>
                </a:tc>
                <a:tc hMerge="1">
                  <a:txBody>
                    <a:bodyPr/>
                    <a:lstStyle/>
                    <a:p>
                      <a:endParaRPr/>
                    </a:p>
                  </a:txBody>
                  <a:tcPr/>
                </a:tc>
                <a:extLst>
                  <a:ext uri="{0D108BD9-81ED-4DB2-BD59-A6C34878D82A}">
                    <a16:rowId xmlns:a16="http://schemas.microsoft.com/office/drawing/2014/main" val="3193313188"/>
                  </a:ext>
                </a:extLst>
              </a:tr>
              <a:tr h="1854200">
                <a:tc>
                  <a:txBody>
                    <a:bodyPr/>
                    <a:lstStyle/>
                    <a:p>
                      <a:r>
                        <a:rPr lang="en-US" sz="1400">
                          <a:solidFill>
                            <a:srgbClr val="000000"/>
                          </a:solidFill>
                          <a:latin typeface="Avenir Next Demi Bold" panose="020B0703020202020204" pitchFamily="34" charset="0"/>
                        </a:rPr>
                        <a:t>Citation</a:t>
                      </a:r>
                    </a:p>
                    <a:p>
                      <a:r>
                        <a:rPr lang="en-US" sz="1400" i="1">
                          <a:solidFill>
                            <a:srgbClr val="000000"/>
                          </a:solidFill>
                          <a:latin typeface="Avenir Next" panose="020B0503020202020204" pitchFamily="34" charset="0"/>
                        </a:rPr>
                        <a:t>Zeinali et al. JMIR Cancer. 2024;10:e52322.</a:t>
                      </a:r>
                    </a:p>
                    <a:p>
                      <a:endParaRPr lang="en-US" sz="1400" i="0">
                        <a:solidFill>
                          <a:srgbClr val="000000"/>
                        </a:solidFill>
                        <a:latin typeface="Avenir Next Demi Bold" panose="020B0703020202020204" pitchFamily="34" charset="0"/>
                      </a:endParaRPr>
                    </a:p>
                    <a:p>
                      <a:r>
                        <a:rPr lang="en-US" sz="1400" i="0">
                          <a:solidFill>
                            <a:srgbClr val="000000"/>
                          </a:solidFill>
                          <a:latin typeface="Avenir Next Demi Bold" panose="020B0703020202020204" pitchFamily="34" charset="0"/>
                        </a:rPr>
                        <a:t>Population</a:t>
                      </a:r>
                    </a:p>
                    <a:p>
                      <a:r>
                        <a:rPr lang="en-US" sz="1400" i="0">
                          <a:solidFill>
                            <a:srgbClr val="000000"/>
                          </a:solidFill>
                          <a:latin typeface="Avenir Next" panose="020B0503020202020204" pitchFamily="34" charset="0"/>
                        </a:rPr>
                        <a:t>People with cancer experiencing treatment-related symptoms—systematic review</a:t>
                      </a:r>
                    </a:p>
                    <a:p>
                      <a:endParaRPr lang="en-US" sz="1400" i="0">
                        <a:solidFill>
                          <a:srgbClr val="000000"/>
                        </a:solidFill>
                        <a:latin typeface="Avenir Next Demi Bold" panose="020B0703020202020204" pitchFamily="34" charset="0"/>
                      </a:endParaRPr>
                    </a:p>
                    <a:p>
                      <a:r>
                        <a:rPr lang="en-US" sz="1400" i="0">
                          <a:solidFill>
                            <a:srgbClr val="000000"/>
                          </a:solidFill>
                          <a:latin typeface="Avenir Next Demi Bold" panose="020B0703020202020204" pitchFamily="34" charset="0"/>
                        </a:rPr>
                        <a:t>Design</a:t>
                      </a:r>
                    </a:p>
                    <a:p>
                      <a:r>
                        <a:rPr lang="en-US" sz="1400" b="0">
                          <a:solidFill>
                            <a:srgbClr val="000000"/>
                          </a:solidFill>
                          <a:latin typeface="Avenir Next" panose="020B0503020202020204" pitchFamily="34" charset="0"/>
                        </a:rPr>
                        <a:t>Systematic review (PRISMA); database search spanning 1984-2023</a:t>
                      </a:r>
                    </a:p>
                  </a:txBody>
                  <a:tcPr/>
                </a:tc>
                <a:tc>
                  <a:txBody>
                    <a:bodyPr/>
                    <a:lstStyle/>
                    <a:p>
                      <a:r>
                        <a:rPr lang="en-US" sz="1800">
                          <a:solidFill>
                            <a:srgbClr val="000000"/>
                          </a:solidFill>
                          <a:latin typeface="Avenir Next Demi Bold" panose="020B0703020202020204" pitchFamily="34" charset="0"/>
                        </a:rPr>
                        <a:t>Key Finding: </a:t>
                      </a:r>
                    </a:p>
                    <a:p>
                      <a:pPr marL="285750" indent="-285750">
                        <a:buFont typeface="Arial" panose="020B0604020202020204" pitchFamily="34" charset="0"/>
                        <a:buChar char="•"/>
                      </a:pPr>
                      <a:r>
                        <a:rPr lang="en-US" sz="1800">
                          <a:solidFill>
                            <a:srgbClr val="000000"/>
                          </a:solidFill>
                          <a:latin typeface="Avenir Next" panose="020B0503020202020204" pitchFamily="34" charset="0"/>
                        </a:rPr>
                        <a:t>ML algorithms can predict cancer symptom development with meaningful accuracy. </a:t>
                      </a:r>
                    </a:p>
                    <a:p>
                      <a:pPr marL="285750" indent="-285750">
                        <a:buFont typeface="Arial" panose="020B0604020202020204" pitchFamily="34" charset="0"/>
                        <a:buChar char="•"/>
                      </a:pPr>
                      <a:r>
                        <a:rPr lang="en-US" sz="1800">
                          <a:solidFill>
                            <a:srgbClr val="000000"/>
                          </a:solidFill>
                          <a:latin typeface="Avenir Next" panose="020B0503020202020204" pitchFamily="34" charset="0"/>
                        </a:rPr>
                        <a:t>Key predictors include prior system burden, PRO data, and treatment variables.</a:t>
                      </a:r>
                    </a:p>
                    <a:p>
                      <a:pPr marL="285750" indent="-285750">
                        <a:buFont typeface="Arial" panose="020B0604020202020204" pitchFamily="34" charset="0"/>
                        <a:buChar char="•"/>
                      </a:pPr>
                      <a:r>
                        <a:rPr lang="en-US" sz="1800">
                          <a:solidFill>
                            <a:srgbClr val="000000"/>
                          </a:solidFill>
                          <a:latin typeface="Avenir Next" panose="020B0503020202020204" pitchFamily="34" charset="0"/>
                        </a:rPr>
                        <a:t>Gap: Most studies focus on physical symptoms—psychosocial symptom prediction significantly lags behind physical symptom modeling.</a:t>
                      </a:r>
                    </a:p>
                  </a:txBody>
                  <a:tcPr/>
                </a:tc>
                <a:extLst>
                  <a:ext uri="{0D108BD9-81ED-4DB2-BD59-A6C34878D82A}">
                    <a16:rowId xmlns:a16="http://schemas.microsoft.com/office/drawing/2014/main" val="1169232353"/>
                  </a:ext>
                </a:extLst>
              </a:tr>
            </a:tbl>
          </a:graphicData>
        </a:graphic>
      </p:graphicFrame>
    </p:spTree>
    <p:extLst>
      <p:ext uri="{BB962C8B-B14F-4D97-AF65-F5344CB8AC3E}">
        <p14:creationId xmlns:p14="http://schemas.microsoft.com/office/powerpoint/2010/main" val="2786545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D18F-D9C0-D776-CFC5-9B20DE560B74}"/>
              </a:ext>
            </a:extLst>
          </p:cNvPr>
          <p:cNvSpPr>
            <a:spLocks noGrp="1"/>
          </p:cNvSpPr>
          <p:nvPr>
            <p:ph type="title"/>
          </p:nvPr>
        </p:nvSpPr>
        <p:spPr>
          <a:xfrm>
            <a:off x="838200" y="365125"/>
            <a:ext cx="10515600" cy="1325563"/>
          </a:xfrm>
        </p:spPr>
        <p:txBody>
          <a:bodyPr anchor="t"/>
          <a:lstStyle/>
          <a:p>
            <a:r>
              <a:rPr lang="en-US" dirty="0">
                <a:latin typeface="Avenir Next Demi Bold" panose="020B0703020202020204" pitchFamily="34" charset="0"/>
              </a:rPr>
              <a:t>Association of Cancer Care Centers</a:t>
            </a:r>
          </a:p>
        </p:txBody>
      </p:sp>
      <p:sp>
        <p:nvSpPr>
          <p:cNvPr id="12" name="TextBox 11">
            <a:extLst>
              <a:ext uri="{FF2B5EF4-FFF2-40B4-BE49-F238E27FC236}">
                <a16:creationId xmlns:a16="http://schemas.microsoft.com/office/drawing/2014/main" id="{D8EF8C57-B1C5-9C01-34D6-A31F39C26A89}"/>
              </a:ext>
            </a:extLst>
          </p:cNvPr>
          <p:cNvSpPr txBox="1"/>
          <p:nvPr/>
        </p:nvSpPr>
        <p:spPr>
          <a:xfrm>
            <a:off x="842454" y="1069083"/>
            <a:ext cx="110262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D4733"/>
                </a:solidFill>
                <a:effectLst/>
                <a:uLnTx/>
                <a:uFillTx/>
                <a:latin typeface="Avenir Next" panose="020B0503020202020204" pitchFamily="34" charset="0"/>
                <a:ea typeface="+mn-ea"/>
                <a:cs typeface="+mn-cs"/>
              </a:rPr>
              <a:t>Leading education and advocacy for the cancer care community</a:t>
            </a:r>
          </a:p>
        </p:txBody>
      </p:sp>
      <p:sp>
        <p:nvSpPr>
          <p:cNvPr id="13" name="Google Shape;84;p18">
            <a:extLst>
              <a:ext uri="{FF2B5EF4-FFF2-40B4-BE49-F238E27FC236}">
                <a16:creationId xmlns:a16="http://schemas.microsoft.com/office/drawing/2014/main" id="{061A264F-A9FD-0976-8615-198678A73B58}"/>
              </a:ext>
            </a:extLst>
          </p:cNvPr>
          <p:cNvSpPr txBox="1">
            <a:spLocks/>
          </p:cNvSpPr>
          <p:nvPr/>
        </p:nvSpPr>
        <p:spPr>
          <a:xfrm>
            <a:off x="4583330" y="1785216"/>
            <a:ext cx="3180080" cy="2644314"/>
          </a:xfrm>
          <a:prstGeom prst="rect">
            <a:avLst/>
          </a:prstGeom>
          <a:noFill/>
          <a:ln>
            <a:noFill/>
          </a:ln>
        </p:spPr>
        <p:txBody>
          <a:bodyPr spcFirstLastPara="1" vert="horz" wrap="square" lIns="34275" tIns="17151" rIns="34275" bIns="17151"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26365" marR="0" lvl="0" indent="0" algn="l" defTabSz="914400" rtl="0" eaLnBrk="1" fontAlgn="auto" latinLnBrk="0" hangingPunct="1">
              <a:lnSpc>
                <a:spcPct val="100000"/>
              </a:lnSpc>
              <a:spcBef>
                <a:spcPts val="7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223E7C"/>
                </a:solidFill>
                <a:effectLst/>
                <a:uLnTx/>
                <a:uFillTx/>
                <a:latin typeface="Avenir Next Demi Bold" panose="020B0703020202020204" pitchFamily="34" charset="0"/>
                <a:ea typeface="Gill Sans"/>
                <a:cs typeface="Gill Sans"/>
                <a:sym typeface="Gill Sans"/>
              </a:rPr>
              <a:t>ACCC is a community</a:t>
            </a:r>
            <a:br>
              <a:rPr kumimoji="0" lang="en-US" sz="1600" b="1" i="0" u="none" strike="noStrike" kern="1200" cap="none" spc="0" normalizeH="0" baseline="0" noProof="0" dirty="0">
                <a:ln>
                  <a:noFill/>
                </a:ln>
                <a:solidFill>
                  <a:srgbClr val="223E7C"/>
                </a:solidFill>
                <a:effectLst/>
                <a:uLnTx/>
                <a:uFillTx/>
                <a:latin typeface="Avenir Next Demi Bold" panose="020B0703020202020204" pitchFamily="34" charset="0"/>
                <a:ea typeface="Gill Sans"/>
                <a:cs typeface="Gill Sans"/>
                <a:sym typeface="Gill Sans"/>
              </a:rPr>
            </a:br>
            <a:r>
              <a:rPr kumimoji="0" lang="en-US" sz="1600" b="1" i="0" u="none" strike="noStrike" kern="1200" cap="none" spc="0" normalizeH="0" baseline="0" noProof="0" dirty="0">
                <a:ln>
                  <a:noFill/>
                </a:ln>
                <a:solidFill>
                  <a:srgbClr val="223E7C"/>
                </a:solidFill>
                <a:effectLst/>
                <a:uLnTx/>
                <a:uFillTx/>
                <a:latin typeface="Avenir Next Demi Bold" panose="020B0703020202020204" pitchFamily="34" charset="0"/>
                <a:ea typeface="Gill Sans"/>
                <a:cs typeface="Gill Sans"/>
                <a:sym typeface="Gill Sans"/>
              </a:rPr>
              <a:t>of cancer centers</a:t>
            </a:r>
          </a:p>
          <a:p>
            <a:pPr marL="126365" marR="0" lvl="0" indent="0" algn="l" defTabSz="914400" rtl="0" eaLnBrk="1" fontAlgn="auto" latinLnBrk="0" hangingPunct="1">
              <a:lnSpc>
                <a:spcPct val="100000"/>
              </a:lnSpc>
              <a:spcBef>
                <a:spcPts val="7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Gill Sans"/>
                <a:cs typeface="Gill Sans"/>
                <a:sym typeface="Poppins"/>
              </a:rPr>
              <a:t>R</a:t>
            </a: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Poppins"/>
              </a:rPr>
              <a:t>epresenting more than 1,700 </a:t>
            </a: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private practices, hospital-based cancer programs, large healthcare systems, and major academic centers across the country.</a:t>
            </a:r>
            <a:endPar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Calibri"/>
            </a:endParaRPr>
          </a:p>
          <a:p>
            <a:pPr marL="126997" marR="0" lvl="0" indent="0" algn="l" defTabSz="914400" rtl="0" eaLnBrk="1" fontAlgn="auto" latinLnBrk="0" hangingPunct="1">
              <a:lnSpc>
                <a:spcPct val="100000"/>
              </a:lnSpc>
              <a:spcBef>
                <a:spcPts val="7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3E3E3E"/>
              </a:solidFill>
              <a:effectLst/>
              <a:uLnTx/>
              <a:uFillTx/>
              <a:latin typeface="Raleway" pitchFamily="2" charset="0"/>
              <a:ea typeface="+mn-ea"/>
              <a:cs typeface="Calibri"/>
            </a:endParaRPr>
          </a:p>
        </p:txBody>
      </p:sp>
      <p:sp>
        <p:nvSpPr>
          <p:cNvPr id="14" name="TextBox 13">
            <a:extLst>
              <a:ext uri="{FF2B5EF4-FFF2-40B4-BE49-F238E27FC236}">
                <a16:creationId xmlns:a16="http://schemas.microsoft.com/office/drawing/2014/main" id="{1B6FF515-315D-36B1-F23C-82554A80F987}"/>
              </a:ext>
            </a:extLst>
          </p:cNvPr>
          <p:cNvSpPr txBox="1"/>
          <p:nvPr/>
        </p:nvSpPr>
        <p:spPr>
          <a:xfrm>
            <a:off x="8222538" y="1785216"/>
            <a:ext cx="3450893" cy="2151871"/>
          </a:xfrm>
          <a:prstGeom prst="rect">
            <a:avLst/>
          </a:prstGeom>
          <a:noFill/>
        </p:spPr>
        <p:txBody>
          <a:bodyPr wrap="square">
            <a:spAutoFit/>
          </a:bodyPr>
          <a:lstStyle/>
          <a:p>
            <a:pPr marL="126365" marR="0" lvl="0" indent="0" algn="l" defTabSz="914400" rtl="0" eaLnBrk="1" fontAlgn="auto" latinLnBrk="0" hangingPunct="1">
              <a:lnSpc>
                <a:spcPct val="100000"/>
              </a:lnSpc>
              <a:spcBef>
                <a:spcPts val="700"/>
              </a:spcBef>
              <a:spcAft>
                <a:spcPts val="0"/>
              </a:spcAft>
              <a:buClrTx/>
              <a:buSzTx/>
              <a:buFontTx/>
              <a:buNone/>
              <a:tabLst/>
              <a:defRPr/>
            </a:pPr>
            <a:r>
              <a:rPr kumimoji="0" lang="en-US" sz="1600" b="1" i="0" u="none" strike="noStrike" kern="1200" cap="none" spc="0" normalizeH="0" baseline="0" noProof="0" dirty="0">
                <a:ln>
                  <a:noFill/>
                </a:ln>
                <a:solidFill>
                  <a:srgbClr val="223E7C"/>
                </a:solidFill>
                <a:effectLst/>
                <a:uLnTx/>
                <a:uFillTx/>
                <a:latin typeface="Avenir Next Demi Bold" panose="020B0703020202020204" pitchFamily="34" charset="0"/>
                <a:ea typeface="Gill Sans"/>
                <a:cs typeface="Gill Sans"/>
                <a:sym typeface="Gill Sans"/>
              </a:rPr>
              <a:t>ACCC is a</a:t>
            </a:r>
            <a:br>
              <a:rPr kumimoji="0" lang="en-US" sz="1600" b="1" i="0" u="none" strike="noStrike" kern="1200" cap="none" spc="0" normalizeH="0" baseline="0" noProof="0" dirty="0">
                <a:ln>
                  <a:noFill/>
                </a:ln>
                <a:solidFill>
                  <a:srgbClr val="223E7C"/>
                </a:solidFill>
                <a:effectLst/>
                <a:uLnTx/>
                <a:uFillTx/>
                <a:latin typeface="Avenir Next Demi Bold" panose="020B0703020202020204" pitchFamily="34" charset="0"/>
                <a:ea typeface="Gill Sans"/>
                <a:cs typeface="Gill Sans"/>
                <a:sym typeface="Gill Sans"/>
              </a:rPr>
            </a:br>
            <a:r>
              <a:rPr kumimoji="0" lang="en-US" sz="1600" b="1" i="0" u="none" strike="noStrike" kern="1200" cap="none" spc="0" normalizeH="0" baseline="0" noProof="0" dirty="0">
                <a:ln>
                  <a:noFill/>
                </a:ln>
                <a:solidFill>
                  <a:srgbClr val="223E7C"/>
                </a:solidFill>
                <a:effectLst/>
                <a:uLnTx/>
                <a:uFillTx/>
                <a:latin typeface="Avenir Next Demi Bold" panose="020B0703020202020204" pitchFamily="34" charset="0"/>
                <a:ea typeface="Gill Sans"/>
                <a:cs typeface="Gill Sans"/>
                <a:sym typeface="Gill Sans"/>
              </a:rPr>
              <a:t>multidisciplinary association </a:t>
            </a:r>
          </a:p>
          <a:p>
            <a:pPr marL="126365" marR="0" lvl="0" indent="0" algn="l" defTabSz="914400" rtl="0" eaLnBrk="1" fontAlgn="auto" latinLnBrk="0" hangingPunct="1">
              <a:lnSpc>
                <a:spcPct val="100000"/>
              </a:lnSpc>
              <a:spcBef>
                <a:spcPts val="7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sym typeface="Poppins"/>
              </a:rPr>
              <a:t>Representing 40,000+ practitioners from clinicians to researchers, hospital executives, administrators, advanced practitioners, financial advocates, supportive care staff, and more.</a:t>
            </a:r>
            <a:endPar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sp>
        <p:nvSpPr>
          <p:cNvPr id="15" name="TextBox 14">
            <a:extLst>
              <a:ext uri="{FF2B5EF4-FFF2-40B4-BE49-F238E27FC236}">
                <a16:creationId xmlns:a16="http://schemas.microsoft.com/office/drawing/2014/main" id="{655202EC-7244-5917-6EA6-551E2E87B20D}"/>
              </a:ext>
            </a:extLst>
          </p:cNvPr>
          <p:cNvSpPr txBox="1"/>
          <p:nvPr/>
        </p:nvSpPr>
        <p:spPr>
          <a:xfrm>
            <a:off x="730761" y="1799821"/>
            <a:ext cx="3393441" cy="2398092"/>
          </a:xfrm>
          <a:prstGeom prst="rect">
            <a:avLst/>
          </a:prstGeom>
          <a:noFill/>
        </p:spPr>
        <p:txBody>
          <a:bodyPr wrap="square">
            <a:spAutoFit/>
          </a:bodyPr>
          <a:lstStyle/>
          <a:p>
            <a:pPr marL="126365" marR="0" lvl="0" indent="0" algn="l" defTabSz="914400" rtl="0" eaLnBrk="1" fontAlgn="auto" latinLnBrk="0" hangingPunct="1">
              <a:lnSpc>
                <a:spcPct val="100000"/>
              </a:lnSpc>
              <a:spcBef>
                <a:spcPts val="700"/>
              </a:spcBef>
              <a:spcAft>
                <a:spcPts val="0"/>
              </a:spcAft>
              <a:buClrTx/>
              <a:buSzTx/>
              <a:buFontTx/>
              <a:buNone/>
              <a:tabLst/>
              <a:defRPr/>
            </a:pPr>
            <a:r>
              <a:rPr kumimoji="0" lang="en-US" sz="1600" b="1" i="0" u="none" strike="noStrike" kern="1200" cap="none" spc="0" normalizeH="0" baseline="0" noProof="0" dirty="0">
                <a:ln>
                  <a:noFill/>
                </a:ln>
                <a:solidFill>
                  <a:srgbClr val="223E7C"/>
                </a:solidFill>
                <a:effectLst/>
                <a:uLnTx/>
                <a:uFillTx/>
                <a:latin typeface="Avenir Next Demi Bold" panose="020B0703020202020204" pitchFamily="34" charset="0"/>
                <a:ea typeface="+mn-ea"/>
                <a:cs typeface="+mn-cs"/>
              </a:rPr>
              <a:t>ACCC translates clinical findings into “how-to” action</a:t>
            </a:r>
          </a:p>
          <a:p>
            <a:pPr marL="126365" marR="0" lvl="0" indent="0" algn="l" defTabSz="914400" rtl="0" eaLnBrk="1" fontAlgn="auto" latinLnBrk="0" hangingPunct="1">
              <a:lnSpc>
                <a:spcPct val="100000"/>
              </a:lnSpc>
              <a:spcBef>
                <a:spcPts val="7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Designing quality and process improvement programs to help the cancer team accelerate</a:t>
            </a:r>
            <a:b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the integration of effective practices, guidelines, new treatment paradigms, and technical solutions into practice.  </a:t>
            </a:r>
            <a:endParaRPr kumimoji="0" lang="en-US" sz="16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Calibri"/>
            </a:endParaRPr>
          </a:p>
        </p:txBody>
      </p:sp>
      <p:cxnSp>
        <p:nvCxnSpPr>
          <p:cNvPr id="16" name="Straight Connector 15">
            <a:extLst>
              <a:ext uri="{FF2B5EF4-FFF2-40B4-BE49-F238E27FC236}">
                <a16:creationId xmlns:a16="http://schemas.microsoft.com/office/drawing/2014/main" id="{00038553-DB53-C755-DC48-063E81724276}"/>
              </a:ext>
            </a:extLst>
          </p:cNvPr>
          <p:cNvCxnSpPr>
            <a:cxnSpLocks/>
          </p:cNvCxnSpPr>
          <p:nvPr/>
        </p:nvCxnSpPr>
        <p:spPr>
          <a:xfrm flipV="1">
            <a:off x="4353766" y="2031770"/>
            <a:ext cx="0" cy="1698401"/>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17" name="Straight Connector 16">
            <a:extLst>
              <a:ext uri="{FF2B5EF4-FFF2-40B4-BE49-F238E27FC236}">
                <a16:creationId xmlns:a16="http://schemas.microsoft.com/office/drawing/2014/main" id="{736B6B90-58E6-6AB2-74CC-4163C86C3E20}"/>
              </a:ext>
            </a:extLst>
          </p:cNvPr>
          <p:cNvCxnSpPr>
            <a:cxnSpLocks/>
          </p:cNvCxnSpPr>
          <p:nvPr/>
        </p:nvCxnSpPr>
        <p:spPr>
          <a:xfrm flipV="1">
            <a:off x="7992974" y="2041667"/>
            <a:ext cx="0" cy="1659476"/>
          </a:xfrm>
          <a:prstGeom prst="line">
            <a:avLst/>
          </a:prstGeom>
          <a:ln/>
        </p:spPr>
        <p:style>
          <a:lnRef idx="1">
            <a:schemeClr val="accent3"/>
          </a:lnRef>
          <a:fillRef idx="0">
            <a:schemeClr val="accent3"/>
          </a:fillRef>
          <a:effectRef idx="0">
            <a:schemeClr val="accent3"/>
          </a:effectRef>
          <a:fontRef idx="minor">
            <a:schemeClr val="tx1"/>
          </a:fontRef>
        </p:style>
      </p:cxnSp>
      <p:sp>
        <p:nvSpPr>
          <p:cNvPr id="18" name="TextBox 17">
            <a:extLst>
              <a:ext uri="{FF2B5EF4-FFF2-40B4-BE49-F238E27FC236}">
                <a16:creationId xmlns:a16="http://schemas.microsoft.com/office/drawing/2014/main" id="{C52E5791-C638-AA0B-9976-F85A185EF59B}"/>
              </a:ext>
            </a:extLst>
          </p:cNvPr>
          <p:cNvSpPr txBox="1"/>
          <p:nvPr/>
        </p:nvSpPr>
        <p:spPr>
          <a:xfrm>
            <a:off x="838200" y="5177107"/>
            <a:ext cx="1062913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venir Next Demi Bold" panose="020B0703020202020204" pitchFamily="34" charset="0"/>
                <a:ea typeface="Calibri" panose="020F0502020204030204" pitchFamily="34" charset="0"/>
                <a:cs typeface="Times New Roman" panose="02020603050405020304" pitchFamily="18" charset="0"/>
              </a:rPr>
              <a:t>*ACCC has changed its name in 2024 from "Association of Community Cancer Centers" to the "Association of Cancer Care Centers.”</a:t>
            </a:r>
            <a:r>
              <a:rPr kumimoji="0" lang="en-US" sz="1200" b="1" i="0" u="none" strike="noStrike" kern="1200" cap="none" spc="0" normalizeH="0" baseline="0" noProof="0" dirty="0">
                <a:ln>
                  <a:noFill/>
                </a:ln>
                <a:solidFill>
                  <a:srgbClr val="000000"/>
                </a:solidFill>
                <a:effectLst/>
                <a:uLnTx/>
                <a:uFillTx/>
                <a:latin typeface="Avenir Next" panose="020B0503020202020204" pitchFamily="34" charset="0"/>
                <a:ea typeface="Calibri" panose="020F0502020204030204" pitchFamily="34" charset="0"/>
                <a:cs typeface="Times New Roman" panose="02020603050405020304" pitchFamily="18" charset="0"/>
              </a:rPr>
              <a:t> </a:t>
            </a:r>
            <a:r>
              <a:rPr kumimoji="0" lang="en-US" sz="1200" b="0" i="0" u="none" strike="noStrike" kern="100" cap="none" spc="0" normalizeH="0" baseline="0" noProof="0" dirty="0">
                <a:ln>
                  <a:noFill/>
                </a:ln>
                <a:solidFill>
                  <a:srgbClr val="000000"/>
                </a:solidFill>
                <a:effectLst/>
                <a:uLnTx/>
                <a:uFillTx/>
                <a:latin typeface="Avenir Next" panose="020B0503020202020204" pitchFamily="34" charset="0"/>
                <a:ea typeface="Calibri" panose="020F0502020204030204" pitchFamily="34" charset="0"/>
                <a:cs typeface="Times New Roman" panose="02020603050405020304" pitchFamily="18" charset="0"/>
              </a:rPr>
              <a:t>The change is a step forward to better align with the dynamic landscape of cancer care, while assuring our members, stakeholders, and the broader community that the values and principles we stand for remain unchanged.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23E7C">
                  <a:lumMod val="65000"/>
                  <a:lumOff val="35000"/>
                </a:srgbClr>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68064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D51DD-E31E-347B-E4C7-7A783AB27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635A65-59BB-F42F-7CD4-D704D24F09AA}"/>
              </a:ext>
            </a:extLst>
          </p:cNvPr>
          <p:cNvSpPr>
            <a:spLocks noGrp="1"/>
          </p:cNvSpPr>
          <p:nvPr>
            <p:ph type="title"/>
          </p:nvPr>
        </p:nvSpPr>
        <p:spPr/>
        <p:txBody>
          <a:bodyPr>
            <a:normAutofit/>
          </a:bodyPr>
          <a:lstStyle/>
          <a:p>
            <a:r>
              <a:rPr lang="en-US" sz="3800">
                <a:latin typeface="Avenir Next Demi Bold" panose="020B0703020202020204" pitchFamily="34" charset="0"/>
              </a:rPr>
              <a:t>Wearables—When the Body Tells You What the Patient Will Not</a:t>
            </a:r>
          </a:p>
        </p:txBody>
      </p:sp>
      <p:sp>
        <p:nvSpPr>
          <p:cNvPr id="3" name="Content Placeholder 2">
            <a:extLst>
              <a:ext uri="{FF2B5EF4-FFF2-40B4-BE49-F238E27FC236}">
                <a16:creationId xmlns:a16="http://schemas.microsoft.com/office/drawing/2014/main" id="{DB948F51-149C-0187-0E1B-3CB3B79B7BB0}"/>
              </a:ext>
            </a:extLst>
          </p:cNvPr>
          <p:cNvSpPr>
            <a:spLocks noGrp="1"/>
          </p:cNvSpPr>
          <p:nvPr>
            <p:ph idx="1"/>
          </p:nvPr>
        </p:nvSpPr>
        <p:spPr/>
        <p:txBody>
          <a:bodyPr>
            <a:normAutofit/>
          </a:bodyPr>
          <a:lstStyle/>
          <a:p>
            <a:pPr marL="0" indent="0">
              <a:lnSpc>
                <a:spcPct val="100000"/>
              </a:lnSpc>
              <a:buNone/>
            </a:pPr>
            <a:r>
              <a:rPr lang="en-US" sz="1800">
                <a:latin typeface="Avenir Next Demi Bold" panose="020B0703020202020204" pitchFamily="34" charset="0"/>
              </a:rPr>
              <a:t>Wearables as Psychosocial Signal</a:t>
            </a:r>
          </a:p>
          <a:p>
            <a:pPr>
              <a:lnSpc>
                <a:spcPct val="100000"/>
              </a:lnSpc>
            </a:pPr>
            <a:r>
              <a:rPr lang="en-US" sz="1800"/>
              <a:t>HRV—autonomic nervous system stress marker, sensitive to anxiety and depression</a:t>
            </a:r>
          </a:p>
          <a:p>
            <a:pPr>
              <a:lnSpc>
                <a:spcPct val="100000"/>
              </a:lnSpc>
            </a:pPr>
            <a:r>
              <a:rPr lang="en-US" sz="1800"/>
              <a:t>Electrodermal activity/galvanic skin response—arousal and emotional stress signal</a:t>
            </a:r>
          </a:p>
          <a:p>
            <a:pPr>
              <a:lnSpc>
                <a:spcPct val="100000"/>
              </a:lnSpc>
            </a:pPr>
            <a:r>
              <a:rPr lang="en-US" sz="1800"/>
              <a:t>Sleep disruption and actigraphy—among the strongest depression and fatigue proxies available passively</a:t>
            </a:r>
          </a:p>
          <a:p>
            <a:pPr>
              <a:lnSpc>
                <a:spcPct val="100000"/>
              </a:lnSpc>
            </a:pPr>
            <a:r>
              <a:rPr lang="en-US" sz="1800"/>
              <a:t>Daily step counts in oncology—positively correlated with provider-assessed performance status, quality of life, fatigue, an depressive symptoms.</a:t>
            </a:r>
            <a:endParaRPr lang="en-US" sz="1400"/>
          </a:p>
        </p:txBody>
      </p:sp>
    </p:spTree>
    <p:extLst>
      <p:ext uri="{BB962C8B-B14F-4D97-AF65-F5344CB8AC3E}">
        <p14:creationId xmlns:p14="http://schemas.microsoft.com/office/powerpoint/2010/main" val="133400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11DC1-4C4F-E771-AD24-D0BFF2651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2B78B-FA2F-E246-00BA-24B4344DECE5}"/>
              </a:ext>
            </a:extLst>
          </p:cNvPr>
          <p:cNvSpPr>
            <a:spLocks noGrp="1"/>
          </p:cNvSpPr>
          <p:nvPr>
            <p:ph type="title"/>
          </p:nvPr>
        </p:nvSpPr>
        <p:spPr/>
        <p:txBody>
          <a:bodyPr>
            <a:normAutofit/>
          </a:bodyPr>
          <a:lstStyle/>
          <a:p>
            <a:r>
              <a:rPr lang="en-US">
                <a:latin typeface="Avenir Next Demi Bold" panose="020B0703020202020204" pitchFamily="34" charset="0"/>
              </a:rPr>
              <a:t>Identifying Distress Before It Escalates</a:t>
            </a:r>
          </a:p>
        </p:txBody>
      </p:sp>
      <p:graphicFrame>
        <p:nvGraphicFramePr>
          <p:cNvPr id="5" name="Content Placeholder 4">
            <a:extLst>
              <a:ext uri="{FF2B5EF4-FFF2-40B4-BE49-F238E27FC236}">
                <a16:creationId xmlns:a16="http://schemas.microsoft.com/office/drawing/2014/main" id="{47A41D63-DA98-3EC3-137C-EF2EB43166F7}"/>
              </a:ext>
            </a:extLst>
          </p:cNvPr>
          <p:cNvGraphicFramePr>
            <a:graphicFrameLocks noGrp="1"/>
          </p:cNvGraphicFramePr>
          <p:nvPr>
            <p:ph idx="1"/>
          </p:nvPr>
        </p:nvGraphicFramePr>
        <p:xfrm>
          <a:off x="1328738" y="2061210"/>
          <a:ext cx="9534525" cy="3594582"/>
        </p:xfrm>
        <a:graphic>
          <a:graphicData uri="http://schemas.openxmlformats.org/drawingml/2006/table">
            <a:tbl>
              <a:tblPr firstRow="1" bandRow="1">
                <a:tableStyleId>{5C22544A-7EE6-4342-B048-85BDC9FD1C3A}</a:tableStyleId>
              </a:tblPr>
              <a:tblGrid>
                <a:gridCol w="3311311">
                  <a:extLst>
                    <a:ext uri="{9D8B030D-6E8A-4147-A177-3AD203B41FA5}">
                      <a16:colId xmlns:a16="http://schemas.microsoft.com/office/drawing/2014/main" val="38778902"/>
                    </a:ext>
                  </a:extLst>
                </a:gridCol>
                <a:gridCol w="3051941">
                  <a:extLst>
                    <a:ext uri="{9D8B030D-6E8A-4147-A177-3AD203B41FA5}">
                      <a16:colId xmlns:a16="http://schemas.microsoft.com/office/drawing/2014/main" val="1871056535"/>
                    </a:ext>
                  </a:extLst>
                </a:gridCol>
                <a:gridCol w="3171273">
                  <a:extLst>
                    <a:ext uri="{9D8B030D-6E8A-4147-A177-3AD203B41FA5}">
                      <a16:colId xmlns:a16="http://schemas.microsoft.com/office/drawing/2014/main" val="66688687"/>
                    </a:ext>
                  </a:extLst>
                </a:gridCol>
              </a:tblGrid>
              <a:tr h="734542">
                <a:tc>
                  <a:txBody>
                    <a:bodyPr/>
                    <a:lstStyle/>
                    <a:p>
                      <a:pPr algn="l"/>
                      <a:r>
                        <a:rPr lang="en-US" sz="1600">
                          <a:latin typeface="Avenir Next Demi Bold" panose="020B0703020202020204" pitchFamily="34" charset="0"/>
                        </a:rPr>
                        <a:t>Systematic Review: Wearable Sensors and Mental Health</a:t>
                      </a:r>
                    </a:p>
                  </a:txBody>
                  <a:tcPr/>
                </a:tc>
                <a:tc>
                  <a:txBody>
                    <a:bodyPr/>
                    <a:lstStyle/>
                    <a:p>
                      <a:pPr algn="l"/>
                      <a:r>
                        <a:rPr lang="en-US" sz="1600">
                          <a:solidFill>
                            <a:srgbClr val="000000"/>
                          </a:solidFill>
                          <a:latin typeface="Avenir Next Demi Bold" panose="020B0703020202020204" pitchFamily="34" charset="0"/>
                        </a:rPr>
                        <a:t>Wearable AI for</a:t>
                      </a:r>
                      <a:br>
                        <a:rPr lang="en-US" sz="1600">
                          <a:solidFill>
                            <a:srgbClr val="000000"/>
                          </a:solidFill>
                          <a:latin typeface="Avenir Next Demi Bold" panose="020B0703020202020204" pitchFamily="34" charset="0"/>
                        </a:rPr>
                      </a:br>
                      <a:r>
                        <a:rPr lang="en-US" sz="1600">
                          <a:solidFill>
                            <a:srgbClr val="000000"/>
                          </a:solidFill>
                          <a:latin typeface="Avenir Next Demi Bold" panose="020B0703020202020204" pitchFamily="34" charset="0"/>
                        </a:rPr>
                        <a:t>Depression Detection</a:t>
                      </a:r>
                    </a:p>
                  </a:txBody>
                  <a:tcPr>
                    <a:solidFill>
                      <a:schemeClr val="tx2"/>
                    </a:solidFill>
                  </a:tcPr>
                </a:tc>
                <a:tc>
                  <a:txBody>
                    <a:bodyPr/>
                    <a:lstStyle/>
                    <a:p>
                      <a:pPr algn="l"/>
                      <a:r>
                        <a:rPr lang="en-US" sz="1600">
                          <a:solidFill>
                            <a:schemeClr val="bg1"/>
                          </a:solidFill>
                          <a:latin typeface="Avenir Next Demi Bold" panose="020B0703020202020204" pitchFamily="34" charset="0"/>
                        </a:rPr>
                        <a:t>Fitbit Feasibility in</a:t>
                      </a:r>
                      <a:br>
                        <a:rPr lang="en-US" sz="1600">
                          <a:solidFill>
                            <a:schemeClr val="bg1"/>
                          </a:solidFill>
                          <a:latin typeface="Avenir Next Demi Bold" panose="020B0703020202020204" pitchFamily="34" charset="0"/>
                        </a:rPr>
                      </a:br>
                      <a:r>
                        <a:rPr lang="en-US" sz="1600">
                          <a:solidFill>
                            <a:schemeClr val="bg1"/>
                          </a:solidFill>
                          <a:latin typeface="Avenir Next Demi Bold" panose="020B0703020202020204" pitchFamily="34" charset="0"/>
                        </a:rPr>
                        <a:t>Cancer Survivors</a:t>
                      </a:r>
                    </a:p>
                  </a:txBody>
                  <a:tcPr>
                    <a:solidFill>
                      <a:schemeClr val="tx1"/>
                    </a:solidFill>
                  </a:tcPr>
                </a:tc>
                <a:extLst>
                  <a:ext uri="{0D108BD9-81ED-4DB2-BD59-A6C34878D82A}">
                    <a16:rowId xmlns:a16="http://schemas.microsoft.com/office/drawing/2014/main" val="3193313188"/>
                  </a:ext>
                </a:extLst>
              </a:tr>
              <a:tr h="2860040">
                <a:tc>
                  <a:txBody>
                    <a:bodyPr/>
                    <a:lstStyle/>
                    <a:p>
                      <a:pPr marL="0" marR="0" lvl="0" indent="0" algn="l" defTabSz="914400" rtl="0" eaLnBrk="1" fontAlgn="auto" latinLnBrk="0" hangingPunct="1">
                        <a:lnSpc>
                          <a:spcPct val="100000"/>
                        </a:lnSpc>
                        <a:spcBef>
                          <a:spcPts val="0"/>
                        </a:spcBef>
                        <a:spcAft>
                          <a:spcPts val="250"/>
                        </a:spcAft>
                        <a:buClrTx/>
                        <a:buSzTx/>
                        <a:buFontTx/>
                        <a:buNone/>
                        <a:tabLst/>
                        <a:defRPr/>
                      </a:pPr>
                      <a:r>
                        <a:rPr lang="en-US" sz="1100" b="0" i="1">
                          <a:solidFill>
                            <a:srgbClr val="000000"/>
                          </a:solidFill>
                          <a:effectLst/>
                          <a:latin typeface="Avenir Next" panose="020B0503020202020204" pitchFamily="34" charset="0"/>
                          <a:ea typeface="Arial" panose="020B0604020202020204" pitchFamily="34" charset="0"/>
                        </a:rPr>
                        <a:t>Gomes et al. Sensors. 2023;23(3):1330.</a:t>
                      </a:r>
                      <a:br>
                        <a:rPr lang="en-US" sz="1100" b="0" i="1">
                          <a:solidFill>
                            <a:srgbClr val="000000"/>
                          </a:solidFill>
                          <a:effectLst/>
                          <a:latin typeface="Avenir Next" panose="020B0503020202020204" pitchFamily="34" charset="0"/>
                          <a:ea typeface="Arial" panose="020B0604020202020204" pitchFamily="34" charset="0"/>
                        </a:rPr>
                      </a:br>
                      <a:endParaRPr lang="en-US" sz="1100" b="0" i="1">
                        <a:solidFill>
                          <a:srgbClr val="000000"/>
                        </a:solidFill>
                        <a:effectLst/>
                        <a:latin typeface="Avenir Next" panose="020B0503020202020204" pitchFamily="34" charset="0"/>
                        <a:ea typeface="Arial" panose="020B0604020202020204" pitchFamily="34" charset="0"/>
                      </a:endParaRPr>
                    </a:p>
                    <a:p>
                      <a:pPr marL="0" marR="0">
                        <a:spcAft>
                          <a:spcPts val="250"/>
                        </a:spcAft>
                        <a:buNone/>
                      </a:pPr>
                      <a:endParaRPr lang="en-US" sz="1400" b="0">
                        <a:solidFill>
                          <a:srgbClr val="000000"/>
                        </a:solidFill>
                        <a:effectLst/>
                        <a:latin typeface="Avenir Next" panose="020B0503020202020204" pitchFamily="34" charset="0"/>
                        <a:ea typeface="Arial" panose="020B0604020202020204" pitchFamily="34" charset="0"/>
                      </a:endParaRPr>
                    </a:p>
                    <a:p>
                      <a:pPr marL="0" marR="0">
                        <a:buNone/>
                      </a:pPr>
                      <a:r>
                        <a:rPr lang="en-US" sz="1400" b="0">
                          <a:solidFill>
                            <a:srgbClr val="000000"/>
                          </a:solidFill>
                          <a:effectLst/>
                          <a:latin typeface="Avenir Next" panose="020B0503020202020204" pitchFamily="34" charset="0"/>
                          <a:ea typeface="Arial" panose="020B0604020202020204" pitchFamily="34" charset="0"/>
                        </a:rPr>
                        <a:t>HRV, sleep, and accelerometry data are validated mental health biomarkers. Most studies still in feasibility stage.</a:t>
                      </a:r>
                    </a:p>
                  </a:txBody>
                  <a:tcPr/>
                </a:tc>
                <a:tc>
                  <a:txBody>
                    <a:bodyPr/>
                    <a:lstStyle/>
                    <a:p>
                      <a:pPr marL="0" marR="0" lvl="0" indent="0" algn="l" defTabSz="914400" rtl="0" eaLnBrk="1" fontAlgn="auto" latinLnBrk="0" hangingPunct="1">
                        <a:lnSpc>
                          <a:spcPct val="100000"/>
                        </a:lnSpc>
                        <a:spcBef>
                          <a:spcPts val="0"/>
                        </a:spcBef>
                        <a:spcAft>
                          <a:spcPts val="25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Abd-Alrazaq et al. NPJ Dig Med. 2023;6:84.</a:t>
                      </a:r>
                      <a:br>
                        <a:rPr kumimoji="0" lang="en-US" sz="1100" b="0" i="1"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br>
                      <a:endParaRPr kumimoji="0" lang="en-US" sz="1100" b="0" i="1"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25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Meta-analysis: Wearable AI shows meaningful performance in detecting depression. HRV and sleep most predictive.</a:t>
                      </a:r>
                    </a:p>
                  </a:txBody>
                  <a:tcPr>
                    <a:solidFill>
                      <a:schemeClr val="tx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25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Liao et al. Am Soc Clin Oncol Educ Book. 2019;39:115-121.</a:t>
                      </a:r>
                    </a:p>
                    <a:p>
                      <a:pPr marL="0" marR="0" lvl="0" indent="0" algn="l" defTabSz="914400" rtl="0" eaLnBrk="1" fontAlgn="auto" latinLnBrk="0" hangingPunct="1">
                        <a:lnSpc>
                          <a:spcPct val="100000"/>
                        </a:lnSpc>
                        <a:spcBef>
                          <a:spcPts val="0"/>
                        </a:spcBef>
                        <a:spcAft>
                          <a:spcPts val="25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venir Next" panose="020B0503020202020204" pitchFamily="34" charset="0"/>
                          <a:ea typeface="Arial" panose="020B0604020202020204" pitchFamily="34" charset="0"/>
                          <a:cs typeface="+mn-cs"/>
                        </a:rPr>
                        <a:t>Activity-monitor data correlates with provider-assessed performance status and depressive symptoms in cancer populations.</a:t>
                      </a:r>
                      <a:endParaRPr lang="en-US"/>
                    </a:p>
                  </a:txBody>
                  <a:tcPr>
                    <a:solidFill>
                      <a:schemeClr val="tx1">
                        <a:lumMod val="40000"/>
                        <a:lumOff val="60000"/>
                      </a:schemeClr>
                    </a:solidFill>
                  </a:tcPr>
                </a:tc>
                <a:extLst>
                  <a:ext uri="{0D108BD9-81ED-4DB2-BD59-A6C34878D82A}">
                    <a16:rowId xmlns:a16="http://schemas.microsoft.com/office/drawing/2014/main" val="1660075718"/>
                  </a:ext>
                </a:extLst>
              </a:tr>
            </a:tbl>
          </a:graphicData>
        </a:graphic>
      </p:graphicFrame>
    </p:spTree>
    <p:extLst>
      <p:ext uri="{BB962C8B-B14F-4D97-AF65-F5344CB8AC3E}">
        <p14:creationId xmlns:p14="http://schemas.microsoft.com/office/powerpoint/2010/main" val="2160121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DAE64-9A4E-8B05-051B-2802B6F59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86F14A-DE00-13A8-721E-1A44B3F8E6B5}"/>
              </a:ext>
            </a:extLst>
          </p:cNvPr>
          <p:cNvSpPr>
            <a:spLocks noGrp="1"/>
          </p:cNvSpPr>
          <p:nvPr>
            <p:ph type="title"/>
          </p:nvPr>
        </p:nvSpPr>
        <p:spPr/>
        <p:txBody>
          <a:bodyPr>
            <a:normAutofit/>
          </a:bodyPr>
          <a:lstStyle/>
          <a:p>
            <a:r>
              <a:rPr lang="en-US" dirty="0">
                <a:latin typeface="Avenir Next Demi Bold"/>
              </a:rPr>
              <a:t>The Strongest Oncology Evidence—App-Based Digital </a:t>
            </a:r>
            <a:r>
              <a:rPr lang="en-US">
                <a:latin typeface="Avenir Next Demi Bold"/>
              </a:rPr>
              <a:t>Therapeutics</a:t>
            </a:r>
            <a:endParaRPr lang="en-US">
              <a:latin typeface="Avenir Next Demi Bold" panose="020B0703020202020204" pitchFamily="34" charset="0"/>
            </a:endParaRPr>
          </a:p>
        </p:txBody>
      </p:sp>
      <p:graphicFrame>
        <p:nvGraphicFramePr>
          <p:cNvPr id="7" name="Content Placeholder 6">
            <a:extLst>
              <a:ext uri="{FF2B5EF4-FFF2-40B4-BE49-F238E27FC236}">
                <a16:creationId xmlns:a16="http://schemas.microsoft.com/office/drawing/2014/main" id="{F6C35462-2CBD-421B-BF22-7B641E6B790E}"/>
              </a:ext>
            </a:extLst>
          </p:cNvPr>
          <p:cNvGraphicFramePr>
            <a:graphicFrameLocks noGrp="1"/>
          </p:cNvGraphicFramePr>
          <p:nvPr>
            <p:ph idx="1"/>
            <p:extLst>
              <p:ext uri="{D42A27DB-BD31-4B8C-83A1-F6EECF244321}">
                <p14:modId xmlns:p14="http://schemas.microsoft.com/office/powerpoint/2010/main" val="2909988173"/>
              </p:ext>
            </p:extLst>
          </p:nvPr>
        </p:nvGraphicFramePr>
        <p:xfrm>
          <a:off x="838200" y="1825625"/>
          <a:ext cx="10515600" cy="2011680"/>
        </p:xfrm>
        <a:graphic>
          <a:graphicData uri="http://schemas.openxmlformats.org/drawingml/2006/table">
            <a:tbl>
              <a:tblPr firstRow="1" bandRow="1">
                <a:tableStyleId>{5C22544A-7EE6-4342-B048-85BDC9FD1C3A}</a:tableStyleId>
              </a:tblPr>
              <a:tblGrid>
                <a:gridCol w="2314903">
                  <a:extLst>
                    <a:ext uri="{9D8B030D-6E8A-4147-A177-3AD203B41FA5}">
                      <a16:colId xmlns:a16="http://schemas.microsoft.com/office/drawing/2014/main" val="2889756461"/>
                    </a:ext>
                  </a:extLst>
                </a:gridCol>
                <a:gridCol w="8200697">
                  <a:extLst>
                    <a:ext uri="{9D8B030D-6E8A-4147-A177-3AD203B41FA5}">
                      <a16:colId xmlns:a16="http://schemas.microsoft.com/office/drawing/2014/main" val="4072931876"/>
                    </a:ext>
                  </a:extLst>
                </a:gridCol>
              </a:tblGrid>
              <a:tr h="370840">
                <a:tc>
                  <a:txBody>
                    <a:bodyPr/>
                    <a:lstStyle/>
                    <a:p>
                      <a:r>
                        <a:rPr lang="en-US">
                          <a:latin typeface="Avenir Next Demi Bold" panose="020B0703020202020204" pitchFamily="34" charset="0"/>
                        </a:rPr>
                        <a:t>The Study</a:t>
                      </a:r>
                    </a:p>
                    <a:p>
                      <a:endParaRPr lang="en-US"/>
                    </a:p>
                    <a:p>
                      <a:r>
                        <a:rPr lang="en-US" sz="1400" b="0" i="1">
                          <a:latin typeface="Avenir Next" panose="020B0503020202020204" pitchFamily="34" charset="0"/>
                        </a:rPr>
                        <a:t>Zion et al. JCO </a:t>
                      </a:r>
                      <a:r>
                        <a:rPr lang="en-US" sz="1400" b="0" i="1" err="1">
                          <a:latin typeface="Avenir Next" panose="020B0503020202020204" pitchFamily="34" charset="0"/>
                        </a:rPr>
                        <a:t>Onc</a:t>
                      </a:r>
                      <a:r>
                        <a:rPr lang="en-US" sz="1400" b="0" i="1">
                          <a:latin typeface="Avenir Next" panose="020B0503020202020204" pitchFamily="34" charset="0"/>
                        </a:rPr>
                        <a:t> </a:t>
                      </a:r>
                      <a:r>
                        <a:rPr lang="en-US" sz="1400" b="0" i="1" err="1">
                          <a:latin typeface="Avenir Next" panose="020B0503020202020204" pitchFamily="34" charset="0"/>
                        </a:rPr>
                        <a:t>Pract</a:t>
                      </a:r>
                      <a:r>
                        <a:rPr lang="en-US" sz="1400" b="0" i="1">
                          <a:latin typeface="Avenir Next" panose="020B0503020202020204" pitchFamily="34" charset="0"/>
                        </a:rPr>
                        <a:t>. 2023;19(12):1179-1189.</a:t>
                      </a:r>
                    </a:p>
                  </a:txBody>
                  <a:tcPr/>
                </a:tc>
                <a:tc>
                  <a:txBody>
                    <a:bodyPr/>
                    <a:lstStyle/>
                    <a:p>
                      <a:r>
                        <a:rPr lang="en-US">
                          <a:solidFill>
                            <a:srgbClr val="000000"/>
                          </a:solidFill>
                          <a:latin typeface="Avenir Next Demi Bold" panose="020B0703020202020204" pitchFamily="34" charset="0"/>
                        </a:rPr>
                        <a:t>CBSM app for patients with cancer—a double-blind RCT</a:t>
                      </a:r>
                    </a:p>
                    <a:p>
                      <a:endParaRPr lang="en-US">
                        <a:solidFill>
                          <a:srgbClr val="000000"/>
                        </a:solidFill>
                        <a:latin typeface="Avenir Next Demi Bold" panose="020B0703020202020204" pitchFamily="34" charset="0"/>
                      </a:endParaRPr>
                    </a:p>
                    <a:p>
                      <a:pPr marL="285750" indent="-285750">
                        <a:buFont typeface="Arial" panose="020B0604020202020204" pitchFamily="34" charset="0"/>
                        <a:buChar char="•"/>
                      </a:pPr>
                      <a:r>
                        <a:rPr lang="en-US" b="0">
                          <a:solidFill>
                            <a:srgbClr val="000000"/>
                          </a:solidFill>
                          <a:latin typeface="Avenir Next" panose="020B0503020202020204" pitchFamily="34" charset="0"/>
                        </a:rPr>
                        <a:t>A CBT-based Cognitive Behavioral Stress Management (CBSM) app vs a health education sham app</a:t>
                      </a:r>
                    </a:p>
                    <a:p>
                      <a:pPr marL="285750" indent="-285750">
                        <a:buFont typeface="Arial" panose="020B0604020202020204" pitchFamily="34" charset="0"/>
                        <a:buChar char="•"/>
                      </a:pPr>
                      <a:r>
                        <a:rPr lang="en-US" b="0">
                          <a:solidFill>
                            <a:srgbClr val="000000"/>
                          </a:solidFill>
                          <a:latin typeface="Avenir Next" panose="020B0503020202020204" pitchFamily="34" charset="0"/>
                        </a:rPr>
                        <a:t>The CBSM arm produced significant reductions in anxiety and depression.</a:t>
                      </a:r>
                    </a:p>
                    <a:p>
                      <a:pPr marL="285750" indent="-285750">
                        <a:buFont typeface="Arial" panose="020B0604020202020204" pitchFamily="34" charset="0"/>
                        <a:buChar char="•"/>
                      </a:pPr>
                      <a:r>
                        <a:rPr lang="en-US" b="0">
                          <a:solidFill>
                            <a:srgbClr val="000000"/>
                          </a:solidFill>
                          <a:latin typeface="Avenir Next" panose="020B0503020202020204" pitchFamily="34" charset="0"/>
                        </a:rPr>
                        <a:t>Double-blinding controls for the placebo effect of simply having an app—and the active arm still won</a:t>
                      </a:r>
                    </a:p>
                  </a:txBody>
                  <a:tcPr>
                    <a:solidFill>
                      <a:schemeClr val="accent1">
                        <a:lumMod val="40000"/>
                        <a:lumOff val="60000"/>
                      </a:schemeClr>
                    </a:solidFill>
                  </a:tcPr>
                </a:tc>
                <a:extLst>
                  <a:ext uri="{0D108BD9-81ED-4DB2-BD59-A6C34878D82A}">
                    <a16:rowId xmlns:a16="http://schemas.microsoft.com/office/drawing/2014/main" val="2708625098"/>
                  </a:ext>
                </a:extLst>
              </a:tr>
            </a:tbl>
          </a:graphicData>
        </a:graphic>
      </p:graphicFrame>
      <p:graphicFrame>
        <p:nvGraphicFramePr>
          <p:cNvPr id="8" name="Content Placeholder 6">
            <a:extLst>
              <a:ext uri="{FF2B5EF4-FFF2-40B4-BE49-F238E27FC236}">
                <a16:creationId xmlns:a16="http://schemas.microsoft.com/office/drawing/2014/main" id="{F0FCC30A-1D0A-3A73-E35E-C427FAF05378}"/>
              </a:ext>
            </a:extLst>
          </p:cNvPr>
          <p:cNvGraphicFramePr>
            <a:graphicFrameLocks/>
          </p:cNvGraphicFramePr>
          <p:nvPr/>
        </p:nvGraphicFramePr>
        <p:xfrm>
          <a:off x="838200" y="3972242"/>
          <a:ext cx="10515600" cy="2011680"/>
        </p:xfrm>
        <a:graphic>
          <a:graphicData uri="http://schemas.openxmlformats.org/drawingml/2006/table">
            <a:tbl>
              <a:tblPr firstRow="1" bandRow="1">
                <a:tableStyleId>{5C22544A-7EE6-4342-B048-85BDC9FD1C3A}</a:tableStyleId>
              </a:tblPr>
              <a:tblGrid>
                <a:gridCol w="2314903">
                  <a:extLst>
                    <a:ext uri="{9D8B030D-6E8A-4147-A177-3AD203B41FA5}">
                      <a16:colId xmlns:a16="http://schemas.microsoft.com/office/drawing/2014/main" val="2889756461"/>
                    </a:ext>
                  </a:extLst>
                </a:gridCol>
                <a:gridCol w="8200697">
                  <a:extLst>
                    <a:ext uri="{9D8B030D-6E8A-4147-A177-3AD203B41FA5}">
                      <a16:colId xmlns:a16="http://schemas.microsoft.com/office/drawing/2014/main" val="4072931876"/>
                    </a:ext>
                  </a:extLst>
                </a:gridCol>
              </a:tblGrid>
              <a:tr h="370840">
                <a:tc>
                  <a:txBody>
                    <a:bodyPr/>
                    <a:lstStyle/>
                    <a:p>
                      <a:r>
                        <a:rPr lang="en-US">
                          <a:latin typeface="Avenir Next Demi Bold" panose="020B0703020202020204" pitchFamily="34" charset="0"/>
                        </a:rPr>
                        <a:t>The Study</a:t>
                      </a:r>
                    </a:p>
                    <a:p>
                      <a:endParaRPr lang="en-US"/>
                    </a:p>
                    <a:p>
                      <a:r>
                        <a:rPr lang="en-US" sz="1400" b="0" i="1">
                          <a:latin typeface="Avenir Next" panose="020B0503020202020204" pitchFamily="34" charset="0"/>
                        </a:rPr>
                        <a:t>Springer et al. J Med Internet Res. 2024;26:e51949.</a:t>
                      </a:r>
                    </a:p>
                  </a:txBody>
                  <a:tcPr/>
                </a:tc>
                <a:tc>
                  <a:txBody>
                    <a:bodyPr/>
                    <a:lstStyle/>
                    <a:p>
                      <a:r>
                        <a:rPr lang="en-US">
                          <a:solidFill>
                            <a:srgbClr val="000000"/>
                          </a:solidFill>
                          <a:latin typeface="Avenir Next Demi Bold" panose="020B0703020202020204" pitchFamily="34" charset="0"/>
                        </a:rPr>
                        <a:t>Mika app—nationwide oncology RCT (waitlist) across all cancer types</a:t>
                      </a:r>
                    </a:p>
                    <a:p>
                      <a:endParaRPr lang="en-US">
                        <a:solidFill>
                          <a:srgbClr val="000000"/>
                        </a:solidFill>
                        <a:latin typeface="Avenir Next Demi Bold" panose="020B0703020202020204" pitchFamily="34" charset="0"/>
                      </a:endParaRPr>
                    </a:p>
                    <a:p>
                      <a:pPr marL="285750" indent="-285750">
                        <a:buFont typeface="Arial" panose="020B0604020202020204" pitchFamily="34" charset="0"/>
                        <a:buChar char="•"/>
                      </a:pPr>
                      <a:r>
                        <a:rPr lang="en-US" b="0">
                          <a:solidFill>
                            <a:srgbClr val="000000"/>
                          </a:solidFill>
                          <a:latin typeface="Avenir Next" panose="020B0503020202020204" pitchFamily="34" charset="0"/>
                        </a:rPr>
                        <a:t>Mika (an app designed specifically for oncology distress)</a:t>
                      </a:r>
                    </a:p>
                    <a:p>
                      <a:pPr marL="285750" indent="-285750">
                        <a:buFont typeface="Arial" panose="020B0604020202020204" pitchFamily="34" charset="0"/>
                        <a:buChar char="•"/>
                      </a:pPr>
                      <a:r>
                        <a:rPr lang="en-US" b="0">
                          <a:solidFill>
                            <a:srgbClr val="000000"/>
                          </a:solidFill>
                          <a:latin typeface="Avenir Next" panose="020B0503020202020204" pitchFamily="34" charset="0"/>
                        </a:rPr>
                        <a:t>Significantly reduced NCCN Distress Thermometer scores at 12 weeks vs control.</a:t>
                      </a:r>
                    </a:p>
                    <a:p>
                      <a:pPr marL="285750" indent="-285750">
                        <a:buFont typeface="Arial" panose="020B0604020202020204" pitchFamily="34" charset="0"/>
                        <a:buChar char="•"/>
                      </a:pPr>
                      <a:r>
                        <a:rPr lang="en-US" b="0">
                          <a:solidFill>
                            <a:srgbClr val="000000"/>
                          </a:solidFill>
                          <a:latin typeface="Avenir Next" panose="020B0503020202020204" pitchFamily="34" charset="0"/>
                        </a:rPr>
                        <a:t>Improved depression, anxiety, fatigue.</a:t>
                      </a:r>
                    </a:p>
                    <a:p>
                      <a:pPr marL="285750" indent="-285750">
                        <a:buFont typeface="Arial" panose="020B0604020202020204" pitchFamily="34" charset="0"/>
                        <a:buChar char="•"/>
                      </a:pPr>
                      <a:r>
                        <a:rPr lang="en-US" b="0">
                          <a:solidFill>
                            <a:srgbClr val="000000"/>
                          </a:solidFill>
                          <a:latin typeface="Avenir Next" panose="020B0503020202020204" pitchFamily="34" charset="0"/>
                        </a:rPr>
                        <a:t>Designed for the full cancer trajectory—not just 1 phase.</a:t>
                      </a:r>
                    </a:p>
                  </a:txBody>
                  <a:tcPr>
                    <a:solidFill>
                      <a:schemeClr val="accent1">
                        <a:lumMod val="40000"/>
                        <a:lumOff val="60000"/>
                      </a:schemeClr>
                    </a:solidFill>
                  </a:tcPr>
                </a:tc>
                <a:extLst>
                  <a:ext uri="{0D108BD9-81ED-4DB2-BD59-A6C34878D82A}">
                    <a16:rowId xmlns:a16="http://schemas.microsoft.com/office/drawing/2014/main" val="2708625098"/>
                  </a:ext>
                </a:extLst>
              </a:tr>
            </a:tbl>
          </a:graphicData>
        </a:graphic>
      </p:graphicFrame>
    </p:spTree>
    <p:extLst>
      <p:ext uri="{BB962C8B-B14F-4D97-AF65-F5344CB8AC3E}">
        <p14:creationId xmlns:p14="http://schemas.microsoft.com/office/powerpoint/2010/main" val="3867393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14AE4-A6B9-867A-79FB-F0A5F56E8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A66FA-C601-BA63-C22E-3637FCB967D7}"/>
              </a:ext>
            </a:extLst>
          </p:cNvPr>
          <p:cNvSpPr>
            <a:spLocks noGrp="1"/>
          </p:cNvSpPr>
          <p:nvPr>
            <p:ph type="ctrTitle"/>
          </p:nvPr>
        </p:nvSpPr>
        <p:spPr>
          <a:xfrm>
            <a:off x="1524000" y="1673225"/>
            <a:ext cx="9144000" cy="2387600"/>
          </a:xfrm>
        </p:spPr>
        <p:txBody>
          <a:bodyPr>
            <a:normAutofit/>
          </a:bodyPr>
          <a:lstStyle/>
          <a:p>
            <a:pPr>
              <a:lnSpc>
                <a:spcPct val="100000"/>
              </a:lnSpc>
            </a:pPr>
            <a:r>
              <a:rPr lang="en-US" sz="4400">
                <a:solidFill>
                  <a:srgbClr val="000000"/>
                </a:solidFill>
              </a:rPr>
              <a:t>Have you recommended any mental health apps to a</a:t>
            </a:r>
            <a:br>
              <a:rPr lang="en-US" sz="4400">
                <a:solidFill>
                  <a:srgbClr val="000000"/>
                </a:solidFill>
              </a:rPr>
            </a:br>
            <a:r>
              <a:rPr lang="en-US" sz="4400">
                <a:solidFill>
                  <a:srgbClr val="000000"/>
                </a:solidFill>
              </a:rPr>
              <a:t>patient in the last year?</a:t>
            </a:r>
          </a:p>
        </p:txBody>
      </p:sp>
    </p:spTree>
    <p:extLst>
      <p:ext uri="{BB962C8B-B14F-4D97-AF65-F5344CB8AC3E}">
        <p14:creationId xmlns:p14="http://schemas.microsoft.com/office/powerpoint/2010/main" val="3933433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552F5-2FF9-8657-DC8F-C8945E14A4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B3C4BA-03EB-3D41-D01C-8B880FC70371}"/>
              </a:ext>
            </a:extLst>
          </p:cNvPr>
          <p:cNvSpPr>
            <a:spLocks noGrp="1"/>
          </p:cNvSpPr>
          <p:nvPr>
            <p:ph type="ctrTitle"/>
          </p:nvPr>
        </p:nvSpPr>
        <p:spPr/>
        <p:txBody>
          <a:bodyPr>
            <a:normAutofit/>
          </a:bodyPr>
          <a:lstStyle/>
          <a:p>
            <a:r>
              <a:rPr lang="en-US" sz="4400">
                <a:latin typeface="Avenir Next Demi Bold" panose="020B0703020202020204" pitchFamily="34" charset="0"/>
              </a:rPr>
              <a:t>The Evidence</a:t>
            </a:r>
          </a:p>
        </p:txBody>
      </p:sp>
      <p:sp>
        <p:nvSpPr>
          <p:cNvPr id="3" name="Subtitle 2">
            <a:extLst>
              <a:ext uri="{FF2B5EF4-FFF2-40B4-BE49-F238E27FC236}">
                <a16:creationId xmlns:a16="http://schemas.microsoft.com/office/drawing/2014/main" id="{409CD5AA-5270-CAF5-2EFC-30828D878343}"/>
              </a:ext>
            </a:extLst>
          </p:cNvPr>
          <p:cNvSpPr>
            <a:spLocks noGrp="1"/>
          </p:cNvSpPr>
          <p:nvPr>
            <p:ph type="subTitle" idx="1"/>
          </p:nvPr>
        </p:nvSpPr>
        <p:spPr/>
        <p:txBody>
          <a:bodyPr/>
          <a:lstStyle/>
          <a:p>
            <a:r>
              <a:rPr lang="en-US"/>
              <a:t>What Does the Research Show?</a:t>
            </a:r>
          </a:p>
        </p:txBody>
      </p:sp>
    </p:spTree>
    <p:extLst>
      <p:ext uri="{BB962C8B-B14F-4D97-AF65-F5344CB8AC3E}">
        <p14:creationId xmlns:p14="http://schemas.microsoft.com/office/powerpoint/2010/main" val="319276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11DC1-4C4F-E771-AD24-D0BFF2651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2B78B-FA2F-E246-00BA-24B4344DECE5}"/>
              </a:ext>
            </a:extLst>
          </p:cNvPr>
          <p:cNvSpPr>
            <a:spLocks noGrp="1"/>
          </p:cNvSpPr>
          <p:nvPr>
            <p:ph type="title"/>
          </p:nvPr>
        </p:nvSpPr>
        <p:spPr/>
        <p:txBody>
          <a:bodyPr>
            <a:normAutofit/>
          </a:bodyPr>
          <a:lstStyle/>
          <a:p>
            <a:r>
              <a:rPr lang="en-US" sz="3600">
                <a:latin typeface="Avenir Next Demi Bold" panose="020B0703020202020204" pitchFamily="34" charset="0"/>
              </a:rPr>
              <a:t>Reading the Evidence—A Clinician’s Framework</a:t>
            </a:r>
          </a:p>
        </p:txBody>
      </p:sp>
      <p:graphicFrame>
        <p:nvGraphicFramePr>
          <p:cNvPr id="5" name="Content Placeholder 4">
            <a:extLst>
              <a:ext uri="{FF2B5EF4-FFF2-40B4-BE49-F238E27FC236}">
                <a16:creationId xmlns:a16="http://schemas.microsoft.com/office/drawing/2014/main" id="{47A41D63-DA98-3EC3-137C-EF2EB43166F7}"/>
              </a:ext>
            </a:extLst>
          </p:cNvPr>
          <p:cNvGraphicFramePr>
            <a:graphicFrameLocks noGrp="1"/>
          </p:cNvGraphicFramePr>
          <p:nvPr>
            <p:ph idx="1"/>
          </p:nvPr>
        </p:nvGraphicFramePr>
        <p:xfrm>
          <a:off x="838200" y="2187575"/>
          <a:ext cx="10515596" cy="192532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38778902"/>
                    </a:ext>
                  </a:extLst>
                </a:gridCol>
                <a:gridCol w="2628899">
                  <a:extLst>
                    <a:ext uri="{9D8B030D-6E8A-4147-A177-3AD203B41FA5}">
                      <a16:colId xmlns:a16="http://schemas.microsoft.com/office/drawing/2014/main" val="1871056535"/>
                    </a:ext>
                  </a:extLst>
                </a:gridCol>
                <a:gridCol w="2628899">
                  <a:extLst>
                    <a:ext uri="{9D8B030D-6E8A-4147-A177-3AD203B41FA5}">
                      <a16:colId xmlns:a16="http://schemas.microsoft.com/office/drawing/2014/main" val="66688687"/>
                    </a:ext>
                  </a:extLst>
                </a:gridCol>
                <a:gridCol w="2628899">
                  <a:extLst>
                    <a:ext uri="{9D8B030D-6E8A-4147-A177-3AD203B41FA5}">
                      <a16:colId xmlns:a16="http://schemas.microsoft.com/office/drawing/2014/main" val="3772803224"/>
                    </a:ext>
                  </a:extLst>
                </a:gridCol>
              </a:tblGrid>
              <a:tr h="370840">
                <a:tc>
                  <a:txBody>
                    <a:bodyPr/>
                    <a:lstStyle/>
                    <a:p>
                      <a:r>
                        <a:rPr lang="en-US">
                          <a:latin typeface="Avenir Next Demi Bold" panose="020B0703020202020204" pitchFamily="34" charset="0"/>
                        </a:rPr>
                        <a:t>Tier</a:t>
                      </a:r>
                    </a:p>
                  </a:txBody>
                  <a:tcPr/>
                </a:tc>
                <a:tc>
                  <a:txBody>
                    <a:bodyPr/>
                    <a:lstStyle/>
                    <a:p>
                      <a:r>
                        <a:rPr lang="en-US">
                          <a:latin typeface="Avenir Next Demi Bold" panose="020B0703020202020204" pitchFamily="34" charset="0"/>
                        </a:rPr>
                        <a:t>Name</a:t>
                      </a:r>
                    </a:p>
                  </a:txBody>
                  <a:tcPr/>
                </a:tc>
                <a:tc>
                  <a:txBody>
                    <a:bodyPr/>
                    <a:lstStyle/>
                    <a:p>
                      <a:r>
                        <a:rPr lang="en-US">
                          <a:latin typeface="Avenir Next Demi Bold" panose="020B0703020202020204" pitchFamily="34" charset="0"/>
                        </a:rPr>
                        <a:t>Question</a:t>
                      </a:r>
                    </a:p>
                  </a:txBody>
                  <a:tcPr/>
                </a:tc>
                <a:tc>
                  <a:txBody>
                    <a:bodyPr/>
                    <a:lstStyle/>
                    <a:p>
                      <a:r>
                        <a:rPr lang="en-US">
                          <a:latin typeface="Avenir Next Demi Bold" panose="020B0703020202020204" pitchFamily="34" charset="0"/>
                        </a:rPr>
                        <a:t>What It Means for You</a:t>
                      </a:r>
                    </a:p>
                  </a:txBody>
                  <a:tcPr/>
                </a:tc>
                <a:extLst>
                  <a:ext uri="{0D108BD9-81ED-4DB2-BD59-A6C34878D82A}">
                    <a16:rowId xmlns:a16="http://schemas.microsoft.com/office/drawing/2014/main" val="3193313188"/>
                  </a:ext>
                </a:extLst>
              </a:tr>
              <a:tr h="370840">
                <a:tc>
                  <a:txBody>
                    <a:bodyPr/>
                    <a:lstStyle/>
                    <a:p>
                      <a:r>
                        <a:rPr lang="en-US" sz="1400">
                          <a:solidFill>
                            <a:srgbClr val="000000"/>
                          </a:solidFill>
                          <a:latin typeface="Avenir Next Demi Bold" panose="020B0703020202020204" pitchFamily="34" charset="0"/>
                        </a:rPr>
                        <a:t>Tier 1</a:t>
                      </a:r>
                    </a:p>
                  </a:txBody>
                  <a:tcPr/>
                </a:tc>
                <a:tc>
                  <a:txBody>
                    <a:bodyPr/>
                    <a:lstStyle/>
                    <a:p>
                      <a:r>
                        <a:rPr lang="en-US" sz="1400">
                          <a:solidFill>
                            <a:srgbClr val="000000"/>
                          </a:solidFill>
                          <a:latin typeface="Avenir Next" panose="020B0503020202020204" pitchFamily="34" charset="0"/>
                        </a:rPr>
                        <a:t>Technical validation</a:t>
                      </a:r>
                    </a:p>
                  </a:txBody>
                  <a:tcPr/>
                </a:tc>
                <a:tc>
                  <a:txBody>
                    <a:bodyPr/>
                    <a:lstStyle/>
                    <a:p>
                      <a:r>
                        <a:rPr lang="en-US" sz="1400">
                          <a:solidFill>
                            <a:srgbClr val="000000"/>
                          </a:solidFill>
                          <a:latin typeface="Avenir Next" panose="020B0503020202020204" pitchFamily="34" charset="0"/>
                        </a:rPr>
                        <a:t>Does it work technically? Is the NLP accurate? Is it safe?</a:t>
                      </a:r>
                    </a:p>
                  </a:txBody>
                  <a:tcPr/>
                </a:tc>
                <a:tc>
                  <a:txBody>
                    <a:bodyPr/>
                    <a:lstStyle/>
                    <a:p>
                      <a:r>
                        <a:rPr lang="en-US" sz="1400">
                          <a:solidFill>
                            <a:srgbClr val="000000"/>
                          </a:solidFill>
                          <a:latin typeface="Avenir Next" panose="020B0503020202020204" pitchFamily="34" charset="0"/>
                        </a:rPr>
                        <a:t>Most studies are here. This is a starting point.</a:t>
                      </a:r>
                    </a:p>
                  </a:txBody>
                  <a:tcPr/>
                </a:tc>
                <a:extLst>
                  <a:ext uri="{0D108BD9-81ED-4DB2-BD59-A6C34878D82A}">
                    <a16:rowId xmlns:a16="http://schemas.microsoft.com/office/drawing/2014/main" val="1169232353"/>
                  </a:ext>
                </a:extLst>
              </a:tr>
              <a:tr h="370840">
                <a:tc>
                  <a:txBody>
                    <a:bodyPr/>
                    <a:lstStyle/>
                    <a:p>
                      <a:r>
                        <a:rPr lang="en-US" sz="1400">
                          <a:solidFill>
                            <a:srgbClr val="000000"/>
                          </a:solidFill>
                          <a:latin typeface="Avenir Next Demi Bold" panose="020B0703020202020204" pitchFamily="34" charset="0"/>
                        </a:rPr>
                        <a:t>Tier 2</a:t>
                      </a:r>
                    </a:p>
                  </a:txBody>
                  <a:tcPr/>
                </a:tc>
                <a:tc>
                  <a:txBody>
                    <a:bodyPr/>
                    <a:lstStyle/>
                    <a:p>
                      <a:r>
                        <a:rPr lang="en-US" sz="1400">
                          <a:solidFill>
                            <a:srgbClr val="000000"/>
                          </a:solidFill>
                          <a:latin typeface="Avenir Next" panose="020B0503020202020204" pitchFamily="34" charset="0"/>
                        </a:rPr>
                        <a:t>Pilot feasibility</a:t>
                      </a:r>
                    </a:p>
                  </a:txBody>
                  <a:tcPr/>
                </a:tc>
                <a:tc>
                  <a:txBody>
                    <a:bodyPr/>
                    <a:lstStyle/>
                    <a:p>
                      <a:r>
                        <a:rPr lang="en-US" sz="1400">
                          <a:solidFill>
                            <a:srgbClr val="000000"/>
                          </a:solidFill>
                          <a:latin typeface="Avenir Next" panose="020B0503020202020204" pitchFamily="34" charset="0"/>
                        </a:rPr>
                        <a:t>Is it usable? Do patients engage? Is it accessible?</a:t>
                      </a:r>
                    </a:p>
                  </a:txBody>
                  <a:tcPr/>
                </a:tc>
                <a:tc>
                  <a:txBody>
                    <a:bodyPr/>
                    <a:lstStyle/>
                    <a:p>
                      <a:r>
                        <a:rPr lang="en-US" sz="1400">
                          <a:solidFill>
                            <a:srgbClr val="000000"/>
                          </a:solidFill>
                          <a:latin typeface="Avenir Next" panose="020B0503020202020204" pitchFamily="34" charset="0"/>
                        </a:rPr>
                        <a:t>Promising; watch for next studies</a:t>
                      </a:r>
                    </a:p>
                  </a:txBody>
                  <a:tcPr/>
                </a:tc>
                <a:extLst>
                  <a:ext uri="{0D108BD9-81ED-4DB2-BD59-A6C34878D82A}">
                    <a16:rowId xmlns:a16="http://schemas.microsoft.com/office/drawing/2014/main" val="1902569792"/>
                  </a:ext>
                </a:extLst>
              </a:tr>
              <a:tr h="370840">
                <a:tc>
                  <a:txBody>
                    <a:bodyPr/>
                    <a:lstStyle/>
                    <a:p>
                      <a:r>
                        <a:rPr lang="en-US" sz="1400">
                          <a:solidFill>
                            <a:srgbClr val="000000"/>
                          </a:solidFill>
                          <a:latin typeface="Avenir Next Demi Bold" panose="020B0703020202020204" pitchFamily="34" charset="0"/>
                        </a:rPr>
                        <a:t>Tier 3</a:t>
                      </a:r>
                    </a:p>
                  </a:txBody>
                  <a:tcPr/>
                </a:tc>
                <a:tc>
                  <a:txBody>
                    <a:bodyPr/>
                    <a:lstStyle/>
                    <a:p>
                      <a:r>
                        <a:rPr lang="en-US" sz="1400">
                          <a:solidFill>
                            <a:srgbClr val="000000"/>
                          </a:solidFill>
                          <a:latin typeface="Avenir Next" panose="020B0503020202020204" pitchFamily="34" charset="0"/>
                        </a:rPr>
                        <a:t>Clinical efficacy testing</a:t>
                      </a:r>
                    </a:p>
                  </a:txBody>
                  <a:tcPr/>
                </a:tc>
                <a:tc>
                  <a:txBody>
                    <a:bodyPr/>
                    <a:lstStyle/>
                    <a:p>
                      <a:r>
                        <a:rPr lang="en-US" sz="1400">
                          <a:solidFill>
                            <a:srgbClr val="000000"/>
                          </a:solidFill>
                          <a:latin typeface="Avenir Next" panose="020B0503020202020204" pitchFamily="34" charset="0"/>
                        </a:rPr>
                        <a:t>Does it actually improve patient outcomes?</a:t>
                      </a:r>
                    </a:p>
                  </a:txBody>
                  <a:tcPr/>
                </a:tc>
                <a:tc>
                  <a:txBody>
                    <a:bodyPr/>
                    <a:lstStyle/>
                    <a:p>
                      <a:r>
                        <a:rPr lang="en-US" sz="1400">
                          <a:solidFill>
                            <a:srgbClr val="000000"/>
                          </a:solidFill>
                          <a:latin typeface="Avenir Next" panose="020B0503020202020204" pitchFamily="34" charset="0"/>
                        </a:rPr>
                        <a:t>This is what you need before recommending it.</a:t>
                      </a:r>
                    </a:p>
                  </a:txBody>
                  <a:tcPr/>
                </a:tc>
                <a:extLst>
                  <a:ext uri="{0D108BD9-81ED-4DB2-BD59-A6C34878D82A}">
                    <a16:rowId xmlns:a16="http://schemas.microsoft.com/office/drawing/2014/main" val="2095747076"/>
                  </a:ext>
                </a:extLst>
              </a:tr>
            </a:tbl>
          </a:graphicData>
        </a:graphic>
      </p:graphicFrame>
      <p:sp>
        <p:nvSpPr>
          <p:cNvPr id="7" name="TextBox 6">
            <a:extLst>
              <a:ext uri="{FF2B5EF4-FFF2-40B4-BE49-F238E27FC236}">
                <a16:creationId xmlns:a16="http://schemas.microsoft.com/office/drawing/2014/main" id="{55C59EF4-9BD7-4725-230B-30BFA56C4009}"/>
              </a:ext>
            </a:extLst>
          </p:cNvPr>
          <p:cNvSpPr txBox="1"/>
          <p:nvPr/>
        </p:nvSpPr>
        <p:spPr>
          <a:xfrm>
            <a:off x="838200" y="1690688"/>
            <a:ext cx="696277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venir Next Demi Bold" panose="020B0703020202020204" pitchFamily="34" charset="0"/>
                <a:ea typeface="+mn-ea"/>
                <a:cs typeface="+mn-cs"/>
              </a:rPr>
              <a:t>Before We Review Studies: 3-Tier Evaluation Framework</a:t>
            </a:r>
            <a:endParaRPr kumimoji="0" lang="en-US" sz="1800" b="0" i="0" u="none" strike="noStrike" kern="1200" cap="none" spc="0" normalizeH="0" baseline="0" noProof="0">
              <a:ln>
                <a:noFill/>
              </a:ln>
              <a:solidFill>
                <a:srgbClr val="223E7C"/>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7557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E4121-70B3-B900-4953-806D96EB22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C64133-E317-31F5-A44D-990C6F762B40}"/>
              </a:ext>
            </a:extLst>
          </p:cNvPr>
          <p:cNvSpPr>
            <a:spLocks noGrp="1"/>
          </p:cNvSpPr>
          <p:nvPr>
            <p:ph type="title"/>
          </p:nvPr>
        </p:nvSpPr>
        <p:spPr/>
        <p:txBody>
          <a:bodyPr>
            <a:normAutofit/>
          </a:bodyPr>
          <a:lstStyle/>
          <a:p>
            <a:r>
              <a:rPr lang="en-US">
                <a:latin typeface="Avenir Next Demi Bold" panose="020B0703020202020204" pitchFamily="34" charset="0"/>
              </a:rPr>
              <a:t>Why Both Mental Health and Oncology Research Matter</a:t>
            </a:r>
          </a:p>
        </p:txBody>
      </p:sp>
      <p:sp>
        <p:nvSpPr>
          <p:cNvPr id="3" name="Content Placeholder 2">
            <a:extLst>
              <a:ext uri="{FF2B5EF4-FFF2-40B4-BE49-F238E27FC236}">
                <a16:creationId xmlns:a16="http://schemas.microsoft.com/office/drawing/2014/main" id="{E7209423-EA2E-A948-B871-E1E7C1B5CDFD}"/>
              </a:ext>
            </a:extLst>
          </p:cNvPr>
          <p:cNvSpPr>
            <a:spLocks noGrp="1"/>
          </p:cNvSpPr>
          <p:nvPr>
            <p:ph idx="1"/>
          </p:nvPr>
        </p:nvSpPr>
        <p:spPr/>
        <p:txBody>
          <a:bodyPr vert="horz" lIns="91440" tIns="45720" rIns="91440" bIns="45720" rtlCol="0" anchor="t">
            <a:normAutofit/>
          </a:bodyPr>
          <a:lstStyle/>
          <a:p>
            <a:pPr marL="0" indent="0">
              <a:lnSpc>
                <a:spcPct val="100000"/>
              </a:lnSpc>
              <a:buNone/>
            </a:pPr>
            <a:r>
              <a:rPr lang="en-US" sz="1800">
                <a:latin typeface="Avenir Next Demi Bold" panose="020B0703020202020204" pitchFamily="34" charset="0"/>
              </a:rPr>
              <a:t>The Mixed Evidence Story—Reading Across Fields</a:t>
            </a:r>
          </a:p>
          <a:p>
            <a:pPr>
              <a:lnSpc>
                <a:spcPct val="100000"/>
              </a:lnSpc>
            </a:pPr>
            <a:r>
              <a:rPr lang="en-US" sz="1800">
                <a:latin typeface="Avenir Next"/>
                <a:cs typeface="Avenir Next"/>
              </a:rPr>
              <a:t>Psychosocial oncology trials are small by design; cancer populations are diagnosis-specific, treatment-variable, and hard to recruit at scale. </a:t>
            </a:r>
          </a:p>
          <a:p>
            <a:pPr>
              <a:lnSpc>
                <a:spcPct val="100000"/>
              </a:lnSpc>
            </a:pPr>
            <a:r>
              <a:rPr lang="en-US" sz="1800">
                <a:latin typeface="Avenir Next"/>
                <a:cs typeface="Avenir Next"/>
              </a:rPr>
              <a:t>Larger mental health trials tell us the mechanism works. If CBT-based behavioral activation reduces depression in a 1000-person mental health trial, that same mechanism is available when the tool is used by a cancer survivor. </a:t>
            </a:r>
          </a:p>
          <a:p>
            <a:pPr>
              <a:lnSpc>
                <a:spcPct val="100000"/>
              </a:lnSpc>
            </a:pPr>
            <a:r>
              <a:rPr lang="en-US" sz="1800">
                <a:latin typeface="Avenir Next"/>
                <a:cs typeface="Avenir Next"/>
              </a:rPr>
              <a:t>Mental health research gives us the foundation; oncology research gives us the clinical fit and the feasibility signal.</a:t>
            </a:r>
          </a:p>
        </p:txBody>
      </p:sp>
    </p:spTree>
    <p:extLst>
      <p:ext uri="{BB962C8B-B14F-4D97-AF65-F5344CB8AC3E}">
        <p14:creationId xmlns:p14="http://schemas.microsoft.com/office/powerpoint/2010/main" val="1100029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0243-87D9-15F6-61B7-1E963BD90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3C5151-0951-B952-B0FE-D7B4E0BAC6B6}"/>
              </a:ext>
            </a:extLst>
          </p:cNvPr>
          <p:cNvSpPr>
            <a:spLocks noGrp="1"/>
          </p:cNvSpPr>
          <p:nvPr>
            <p:ph type="title"/>
          </p:nvPr>
        </p:nvSpPr>
        <p:spPr/>
        <p:txBody>
          <a:bodyPr>
            <a:normAutofit/>
          </a:bodyPr>
          <a:lstStyle/>
          <a:p>
            <a:r>
              <a:rPr lang="en-US">
                <a:latin typeface="Avenir Next Demi Bold" panose="020B0703020202020204" pitchFamily="34" charset="0"/>
              </a:rPr>
              <a:t>What the Science Cannot Yet Tell Us</a:t>
            </a:r>
          </a:p>
        </p:txBody>
      </p:sp>
      <p:sp>
        <p:nvSpPr>
          <p:cNvPr id="3" name="Content Placeholder 2">
            <a:extLst>
              <a:ext uri="{FF2B5EF4-FFF2-40B4-BE49-F238E27FC236}">
                <a16:creationId xmlns:a16="http://schemas.microsoft.com/office/drawing/2014/main" id="{3C872F86-B5EB-B0F5-AA7F-E360735860AF}"/>
              </a:ext>
            </a:extLst>
          </p:cNvPr>
          <p:cNvSpPr>
            <a:spLocks noGrp="1"/>
          </p:cNvSpPr>
          <p:nvPr>
            <p:ph idx="1"/>
          </p:nvPr>
        </p:nvSpPr>
        <p:spPr/>
        <p:txBody>
          <a:bodyPr>
            <a:normAutofit/>
          </a:bodyPr>
          <a:lstStyle/>
          <a:p>
            <a:pPr>
              <a:lnSpc>
                <a:spcPct val="100000"/>
              </a:lnSpc>
            </a:pPr>
            <a:r>
              <a:rPr lang="en-US" sz="1800"/>
              <a:t>Long-term outcomes</a:t>
            </a:r>
          </a:p>
          <a:p>
            <a:pPr>
              <a:lnSpc>
                <a:spcPct val="100000"/>
              </a:lnSpc>
            </a:pPr>
            <a:r>
              <a:rPr lang="en-US" sz="1800"/>
              <a:t>Oncology subpopulation fit</a:t>
            </a:r>
          </a:p>
          <a:p>
            <a:pPr>
              <a:lnSpc>
                <a:spcPct val="100000"/>
              </a:lnSpc>
            </a:pPr>
            <a:r>
              <a:rPr lang="en-US" sz="1800"/>
              <a:t>Who drops out</a:t>
            </a:r>
          </a:p>
          <a:p>
            <a:pPr>
              <a:lnSpc>
                <a:spcPct val="100000"/>
              </a:lnSpc>
            </a:pPr>
            <a:r>
              <a:rPr lang="en-US" sz="1800"/>
              <a:t>The therapeutic alliance question.</a:t>
            </a:r>
          </a:p>
        </p:txBody>
      </p:sp>
    </p:spTree>
    <p:extLst>
      <p:ext uri="{BB962C8B-B14F-4D97-AF65-F5344CB8AC3E}">
        <p14:creationId xmlns:p14="http://schemas.microsoft.com/office/powerpoint/2010/main" val="2851763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1BB82-A097-016A-C901-BF57D2345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EAFF1-63AD-4ABF-24E8-9FE2E71EDDAB}"/>
              </a:ext>
            </a:extLst>
          </p:cNvPr>
          <p:cNvSpPr>
            <a:spLocks noGrp="1"/>
          </p:cNvSpPr>
          <p:nvPr>
            <p:ph type="title"/>
          </p:nvPr>
        </p:nvSpPr>
        <p:spPr/>
        <p:txBody>
          <a:bodyPr/>
          <a:lstStyle/>
          <a:p>
            <a:r>
              <a:rPr lang="en-US">
                <a:latin typeface="Avenir Next Demi Bold" panose="020B0703020202020204" pitchFamily="34" charset="0"/>
              </a:rPr>
              <a:t>Poll</a:t>
            </a:r>
          </a:p>
        </p:txBody>
      </p:sp>
      <p:sp>
        <p:nvSpPr>
          <p:cNvPr id="3" name="Content Placeholder 2">
            <a:extLst>
              <a:ext uri="{FF2B5EF4-FFF2-40B4-BE49-F238E27FC236}">
                <a16:creationId xmlns:a16="http://schemas.microsoft.com/office/drawing/2014/main" id="{E56EFA8F-F748-D344-6E68-FEB6208165E4}"/>
              </a:ext>
            </a:extLst>
          </p:cNvPr>
          <p:cNvSpPr>
            <a:spLocks noGrp="1"/>
          </p:cNvSpPr>
          <p:nvPr>
            <p:ph idx="1"/>
          </p:nvPr>
        </p:nvSpPr>
        <p:spPr/>
        <p:txBody>
          <a:bodyPr>
            <a:normAutofit/>
          </a:bodyPr>
          <a:lstStyle/>
          <a:p>
            <a:pPr marL="0" indent="0">
              <a:lnSpc>
                <a:spcPct val="100000"/>
              </a:lnSpc>
              <a:buNone/>
            </a:pPr>
            <a:r>
              <a:rPr lang="en-US" sz="1800"/>
              <a:t>What is your biggest concern about AI tools in your setting right now?</a:t>
            </a:r>
          </a:p>
          <a:p>
            <a:pPr marL="342900" indent="-342900">
              <a:lnSpc>
                <a:spcPct val="100000"/>
              </a:lnSpc>
              <a:buFont typeface="+mj-lt"/>
              <a:buAutoNum type="alphaUcPeriod"/>
            </a:pPr>
            <a:r>
              <a:rPr lang="en-US" sz="1800"/>
              <a:t>Patient safety and crisis response</a:t>
            </a:r>
          </a:p>
          <a:p>
            <a:pPr marL="342900" indent="-342900">
              <a:lnSpc>
                <a:spcPct val="100000"/>
              </a:lnSpc>
              <a:buFont typeface="+mj-lt"/>
              <a:buAutoNum type="alphaUcPeriod"/>
            </a:pPr>
            <a:r>
              <a:rPr lang="en-US" sz="1800"/>
              <a:t>Lack of strong clinical evidence</a:t>
            </a:r>
          </a:p>
          <a:p>
            <a:pPr marL="342900" indent="-342900">
              <a:lnSpc>
                <a:spcPct val="100000"/>
              </a:lnSpc>
              <a:buFont typeface="+mj-lt"/>
              <a:buAutoNum type="alphaUcPeriod"/>
            </a:pPr>
            <a:r>
              <a:rPr lang="en-US" sz="1800"/>
              <a:t>Privacy and data security</a:t>
            </a:r>
          </a:p>
          <a:p>
            <a:pPr marL="342900" indent="-342900">
              <a:lnSpc>
                <a:spcPct val="100000"/>
              </a:lnSpc>
              <a:buFont typeface="+mj-lt"/>
              <a:buAutoNum type="alphaUcPeriod"/>
            </a:pPr>
            <a:r>
              <a:rPr lang="en-US" sz="1800"/>
              <a:t>Equity—not all my patients can access these tools</a:t>
            </a:r>
          </a:p>
          <a:p>
            <a:pPr marL="342900" indent="-342900">
              <a:lnSpc>
                <a:spcPct val="100000"/>
              </a:lnSpc>
              <a:buFont typeface="+mj-lt"/>
              <a:buAutoNum type="alphaUcPeriod"/>
            </a:pPr>
            <a:r>
              <a:rPr lang="en-US" sz="1800"/>
              <a:t>Staff time and workflow integration.</a:t>
            </a:r>
          </a:p>
        </p:txBody>
      </p:sp>
    </p:spTree>
    <p:extLst>
      <p:ext uri="{BB962C8B-B14F-4D97-AF65-F5344CB8AC3E}">
        <p14:creationId xmlns:p14="http://schemas.microsoft.com/office/powerpoint/2010/main" val="3463579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8EC36-5BA2-5026-96AB-8C2924E36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C6715-DEC1-6CC8-7E68-867058D61FF0}"/>
              </a:ext>
            </a:extLst>
          </p:cNvPr>
          <p:cNvSpPr>
            <a:spLocks noGrp="1"/>
          </p:cNvSpPr>
          <p:nvPr>
            <p:ph type="ctrTitle"/>
          </p:nvPr>
        </p:nvSpPr>
        <p:spPr/>
        <p:txBody>
          <a:bodyPr>
            <a:normAutofit/>
          </a:bodyPr>
          <a:lstStyle/>
          <a:p>
            <a:r>
              <a:rPr lang="en-US" sz="4400">
                <a:latin typeface="Avenir Next Demi Bold" panose="020B0703020202020204" pitchFamily="34" charset="0"/>
              </a:rPr>
              <a:t>Ethics, Bias, and Concerns</a:t>
            </a:r>
          </a:p>
        </p:txBody>
      </p:sp>
      <p:sp>
        <p:nvSpPr>
          <p:cNvPr id="3" name="Subtitle 2">
            <a:extLst>
              <a:ext uri="{FF2B5EF4-FFF2-40B4-BE49-F238E27FC236}">
                <a16:creationId xmlns:a16="http://schemas.microsoft.com/office/drawing/2014/main" id="{135BB8C0-9DDD-9AD3-AD55-82F70E2D9322}"/>
              </a:ext>
            </a:extLst>
          </p:cNvPr>
          <p:cNvSpPr>
            <a:spLocks noGrp="1"/>
          </p:cNvSpPr>
          <p:nvPr>
            <p:ph type="subTitle" idx="1"/>
          </p:nvPr>
        </p:nvSpPr>
        <p:spPr/>
        <p:txBody>
          <a:bodyPr/>
          <a:lstStyle/>
          <a:p>
            <a:r>
              <a:rPr lang="en-US"/>
              <a:t>The Critical Conversation</a:t>
            </a:r>
          </a:p>
        </p:txBody>
      </p:sp>
    </p:spTree>
    <p:extLst>
      <p:ext uri="{BB962C8B-B14F-4D97-AF65-F5344CB8AC3E}">
        <p14:creationId xmlns:p14="http://schemas.microsoft.com/office/powerpoint/2010/main" val="319249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FB2B741-24A0-C58F-6825-4A9FFD4FEF8E}"/>
              </a:ext>
            </a:extLst>
          </p:cNvPr>
          <p:cNvPicPr>
            <a:picLocks noChangeAspect="1"/>
          </p:cNvPicPr>
          <p:nvPr/>
        </p:nvPicPr>
        <p:blipFill>
          <a:blip r:embed="rId2"/>
          <a:stretch>
            <a:fillRect/>
          </a:stretch>
        </p:blipFill>
        <p:spPr>
          <a:xfrm>
            <a:off x="3041085" y="2168912"/>
            <a:ext cx="1092765" cy="999880"/>
          </a:xfrm>
          <a:prstGeom prst="rect">
            <a:avLst/>
          </a:prstGeom>
        </p:spPr>
      </p:pic>
      <p:sp>
        <p:nvSpPr>
          <p:cNvPr id="2" name="Title 1">
            <a:extLst>
              <a:ext uri="{FF2B5EF4-FFF2-40B4-BE49-F238E27FC236}">
                <a16:creationId xmlns:a16="http://schemas.microsoft.com/office/drawing/2014/main" id="{D33D0E38-B381-1036-6377-AC04263C71F6}"/>
              </a:ext>
            </a:extLst>
          </p:cNvPr>
          <p:cNvSpPr>
            <a:spLocks noGrp="1"/>
          </p:cNvSpPr>
          <p:nvPr>
            <p:ph type="title"/>
          </p:nvPr>
        </p:nvSpPr>
        <p:spPr/>
        <p:txBody>
          <a:bodyPr anchor="t"/>
          <a:lstStyle/>
          <a:p>
            <a:r>
              <a:rPr lang="en-US" dirty="0">
                <a:latin typeface="Avenir Next Demi Bold" panose="020B0703020202020204" pitchFamily="34" charset="0"/>
              </a:rPr>
              <a:t>Webinar Supporters</a:t>
            </a:r>
          </a:p>
        </p:txBody>
      </p:sp>
      <p:sp>
        <p:nvSpPr>
          <p:cNvPr id="4" name="Content Placeholder 2">
            <a:extLst>
              <a:ext uri="{FF2B5EF4-FFF2-40B4-BE49-F238E27FC236}">
                <a16:creationId xmlns:a16="http://schemas.microsoft.com/office/drawing/2014/main" id="{5E45770F-D31C-96F0-6FAE-1CCBCF3DF568}"/>
              </a:ext>
            </a:extLst>
          </p:cNvPr>
          <p:cNvSpPr txBox="1">
            <a:spLocks/>
          </p:cNvSpPr>
          <p:nvPr/>
        </p:nvSpPr>
        <p:spPr>
          <a:xfrm>
            <a:off x="838200" y="1825624"/>
            <a:ext cx="10954406" cy="26294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In partnership with:</a:t>
            </a:r>
          </a:p>
        </p:txBody>
      </p:sp>
      <p:sp>
        <p:nvSpPr>
          <p:cNvPr id="5" name="Title 1">
            <a:extLst>
              <a:ext uri="{FF2B5EF4-FFF2-40B4-BE49-F238E27FC236}">
                <a16:creationId xmlns:a16="http://schemas.microsoft.com/office/drawing/2014/main" id="{ACD16DF5-6FE4-4B34-5C36-A42DD6365194}"/>
              </a:ext>
            </a:extLst>
          </p:cNvPr>
          <p:cNvSpPr txBox="1">
            <a:spLocks/>
          </p:cNvSpPr>
          <p:nvPr/>
        </p:nvSpPr>
        <p:spPr>
          <a:xfrm>
            <a:off x="838198" y="1013324"/>
            <a:ext cx="10954407" cy="6012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kern="1200">
                <a:solidFill>
                  <a:schemeClr val="accent1"/>
                </a:solidFill>
                <a:latin typeface="Raleway Medium"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DD4733"/>
                </a:solidFill>
                <a:effectLst/>
                <a:uLnTx/>
                <a:uFillTx/>
                <a:latin typeface="Avenir Next" panose="020B0503020202020204" pitchFamily="34" charset="0"/>
                <a:ea typeface="+mj-ea"/>
                <a:cs typeface="+mj-cs"/>
              </a:rPr>
              <a:t>Thank You on Behalf of the ACCC Team</a:t>
            </a:r>
          </a:p>
        </p:txBody>
      </p:sp>
      <p:sp>
        <p:nvSpPr>
          <p:cNvPr id="9" name="Content Placeholder 2">
            <a:extLst>
              <a:ext uri="{FF2B5EF4-FFF2-40B4-BE49-F238E27FC236}">
                <a16:creationId xmlns:a16="http://schemas.microsoft.com/office/drawing/2014/main" id="{8B5EC01B-3701-2ACC-EF42-0FD8CB895D8C}"/>
              </a:ext>
            </a:extLst>
          </p:cNvPr>
          <p:cNvSpPr txBox="1">
            <a:spLocks/>
          </p:cNvSpPr>
          <p:nvPr/>
        </p:nvSpPr>
        <p:spPr>
          <a:xfrm>
            <a:off x="838200" y="4111624"/>
            <a:ext cx="10954406" cy="26294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Made possible with support from:</a:t>
            </a:r>
          </a:p>
        </p:txBody>
      </p:sp>
      <p:pic>
        <p:nvPicPr>
          <p:cNvPr id="14" name="Picture 13">
            <a:extLst>
              <a:ext uri="{FF2B5EF4-FFF2-40B4-BE49-F238E27FC236}">
                <a16:creationId xmlns:a16="http://schemas.microsoft.com/office/drawing/2014/main" id="{A50EFFE1-2D28-08B4-66B5-1F00CDFBA3AC}"/>
              </a:ext>
            </a:extLst>
          </p:cNvPr>
          <p:cNvPicPr>
            <a:picLocks noChangeAspect="1"/>
          </p:cNvPicPr>
          <p:nvPr/>
        </p:nvPicPr>
        <p:blipFill>
          <a:blip r:embed="rId3"/>
          <a:srcRect l="7539" r="7449"/>
          <a:stretch>
            <a:fillRect/>
          </a:stretch>
        </p:blipFill>
        <p:spPr>
          <a:xfrm>
            <a:off x="954099" y="4532281"/>
            <a:ext cx="1640175" cy="596931"/>
          </a:xfrm>
          <a:prstGeom prst="rect">
            <a:avLst/>
          </a:prstGeom>
        </p:spPr>
      </p:pic>
      <p:pic>
        <p:nvPicPr>
          <p:cNvPr id="16" name="Picture 15">
            <a:extLst>
              <a:ext uri="{FF2B5EF4-FFF2-40B4-BE49-F238E27FC236}">
                <a16:creationId xmlns:a16="http://schemas.microsoft.com/office/drawing/2014/main" id="{BD4170C6-DE19-0874-E7E2-CC60AB9369A4}"/>
              </a:ext>
            </a:extLst>
          </p:cNvPr>
          <p:cNvPicPr>
            <a:picLocks noChangeAspect="1"/>
          </p:cNvPicPr>
          <p:nvPr/>
        </p:nvPicPr>
        <p:blipFill>
          <a:blip r:embed="rId4"/>
          <a:stretch>
            <a:fillRect/>
          </a:stretch>
        </p:blipFill>
        <p:spPr>
          <a:xfrm>
            <a:off x="3044537" y="4549615"/>
            <a:ext cx="1446233" cy="596931"/>
          </a:xfrm>
          <a:prstGeom prst="rect">
            <a:avLst/>
          </a:prstGeom>
        </p:spPr>
      </p:pic>
      <p:pic>
        <p:nvPicPr>
          <p:cNvPr id="18" name="Picture 17">
            <a:extLst>
              <a:ext uri="{FF2B5EF4-FFF2-40B4-BE49-F238E27FC236}">
                <a16:creationId xmlns:a16="http://schemas.microsoft.com/office/drawing/2014/main" id="{57D8A082-A12D-A495-825B-05C273E2286E}"/>
              </a:ext>
            </a:extLst>
          </p:cNvPr>
          <p:cNvPicPr>
            <a:picLocks noChangeAspect="1"/>
          </p:cNvPicPr>
          <p:nvPr/>
        </p:nvPicPr>
        <p:blipFill>
          <a:blip r:embed="rId5"/>
          <a:stretch>
            <a:fillRect/>
          </a:stretch>
        </p:blipFill>
        <p:spPr>
          <a:xfrm>
            <a:off x="954099" y="2262754"/>
            <a:ext cx="1640175" cy="318330"/>
          </a:xfrm>
          <a:prstGeom prst="rect">
            <a:avLst/>
          </a:prstGeom>
        </p:spPr>
      </p:pic>
    </p:spTree>
    <p:extLst>
      <p:ext uri="{BB962C8B-B14F-4D97-AF65-F5344CB8AC3E}">
        <p14:creationId xmlns:p14="http://schemas.microsoft.com/office/powerpoint/2010/main" val="158546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0D962-89D2-D9EE-6693-2E0FB9E2D1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2F17EC-562E-C7B7-0F92-B1E96284C831}"/>
              </a:ext>
            </a:extLst>
          </p:cNvPr>
          <p:cNvSpPr>
            <a:spLocks noGrp="1"/>
          </p:cNvSpPr>
          <p:nvPr>
            <p:ph type="title"/>
          </p:nvPr>
        </p:nvSpPr>
        <p:spPr/>
        <p:txBody>
          <a:bodyPr>
            <a:normAutofit/>
          </a:bodyPr>
          <a:lstStyle/>
          <a:p>
            <a:r>
              <a:rPr lang="en-US" sz="4000">
                <a:latin typeface="Avenir Next Demi Bold" panose="020B0703020202020204" pitchFamily="34" charset="0"/>
              </a:rPr>
              <a:t>Bias Is Not Hypothetical, It Is Documented</a:t>
            </a:r>
          </a:p>
        </p:txBody>
      </p:sp>
      <p:sp>
        <p:nvSpPr>
          <p:cNvPr id="3" name="Content Placeholder 2">
            <a:extLst>
              <a:ext uri="{FF2B5EF4-FFF2-40B4-BE49-F238E27FC236}">
                <a16:creationId xmlns:a16="http://schemas.microsoft.com/office/drawing/2014/main" id="{D4FF346F-2057-663E-2ADC-11D29BA5C02C}"/>
              </a:ext>
            </a:extLst>
          </p:cNvPr>
          <p:cNvSpPr>
            <a:spLocks noGrp="1"/>
          </p:cNvSpPr>
          <p:nvPr>
            <p:ph idx="1"/>
          </p:nvPr>
        </p:nvSpPr>
        <p:spPr/>
        <p:txBody>
          <a:bodyPr vert="horz" lIns="91440" tIns="45720" rIns="91440" bIns="45720" rtlCol="0" anchor="t">
            <a:normAutofit/>
          </a:bodyPr>
          <a:lstStyle/>
          <a:p>
            <a:pPr>
              <a:lnSpc>
                <a:spcPct val="100000"/>
              </a:lnSpc>
            </a:pPr>
            <a:r>
              <a:rPr lang="en-US" sz="1800" dirty="0">
                <a:latin typeface="Avenir Next"/>
                <a:cs typeface="Avenir Next"/>
              </a:rPr>
              <a:t>A landmark </a:t>
            </a:r>
            <a:r>
              <a:rPr lang="en-US" sz="1800" i="1" dirty="0">
                <a:latin typeface="Avenir Next"/>
                <a:cs typeface="Avenir Next"/>
              </a:rPr>
              <a:t>Science </a:t>
            </a:r>
            <a:r>
              <a:rPr lang="en-US" sz="1800" dirty="0">
                <a:latin typeface="Avenir Next"/>
                <a:cs typeface="Avenir Next"/>
              </a:rPr>
              <a:t>study found that commercial health algorithms using cost as a proxy for illness systematically under identified the health needs of Black patients (Obermeyer et al, 2019).</a:t>
            </a:r>
          </a:p>
          <a:p>
            <a:pPr>
              <a:lnSpc>
                <a:spcPct val="100000"/>
              </a:lnSpc>
            </a:pPr>
            <a:r>
              <a:rPr lang="en-US" sz="1800"/>
              <a:t>NLP-based mental health AI reflects the biases in its training data, including racial, gender, and socioeconomic biases embedded in clinical documentation (Straw and Callison-Burch, 2020).</a:t>
            </a:r>
          </a:p>
          <a:p>
            <a:pPr>
              <a:lnSpc>
                <a:spcPct val="100000"/>
              </a:lnSpc>
            </a:pPr>
            <a:r>
              <a:rPr lang="en-US" sz="1800" dirty="0">
                <a:latin typeface="Avenir Next"/>
                <a:cs typeface="Avenir Next"/>
              </a:rPr>
              <a:t>The digital divide is a clinical divide: Wearables and apps require smartphones, data plans, and digital literacy.</a:t>
            </a:r>
          </a:p>
        </p:txBody>
      </p:sp>
    </p:spTree>
    <p:extLst>
      <p:ext uri="{BB962C8B-B14F-4D97-AF65-F5344CB8AC3E}">
        <p14:creationId xmlns:p14="http://schemas.microsoft.com/office/powerpoint/2010/main" val="2971181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F2CB4-0FCF-A099-6C22-0F085622B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4E068-C5AF-C0C4-FCD6-4FAE4250127A}"/>
              </a:ext>
            </a:extLst>
          </p:cNvPr>
          <p:cNvSpPr>
            <a:spLocks noGrp="1"/>
          </p:cNvSpPr>
          <p:nvPr>
            <p:ph type="title"/>
          </p:nvPr>
        </p:nvSpPr>
        <p:spPr/>
        <p:txBody>
          <a:bodyPr>
            <a:normAutofit/>
          </a:bodyPr>
          <a:lstStyle/>
          <a:p>
            <a:r>
              <a:rPr lang="en-US" sz="4000">
                <a:latin typeface="Avenir Next Demi Bold" panose="020B0703020202020204" pitchFamily="34" charset="0"/>
              </a:rPr>
              <a:t>The Ethical Infrastructure We Cannot Skip</a:t>
            </a:r>
          </a:p>
        </p:txBody>
      </p:sp>
      <p:sp>
        <p:nvSpPr>
          <p:cNvPr id="3" name="Content Placeholder 2">
            <a:extLst>
              <a:ext uri="{FF2B5EF4-FFF2-40B4-BE49-F238E27FC236}">
                <a16:creationId xmlns:a16="http://schemas.microsoft.com/office/drawing/2014/main" id="{3EFE94FB-4A6D-7A70-AD49-8696AF997C8C}"/>
              </a:ext>
            </a:extLst>
          </p:cNvPr>
          <p:cNvSpPr>
            <a:spLocks noGrp="1"/>
          </p:cNvSpPr>
          <p:nvPr>
            <p:ph idx="1"/>
          </p:nvPr>
        </p:nvSpPr>
        <p:spPr/>
        <p:txBody>
          <a:bodyPr>
            <a:normAutofit fontScale="77500" lnSpcReduction="20000"/>
          </a:bodyPr>
          <a:lstStyle/>
          <a:p>
            <a:pPr marL="0" indent="0">
              <a:lnSpc>
                <a:spcPct val="100000"/>
              </a:lnSpc>
              <a:buNone/>
            </a:pPr>
            <a:r>
              <a:rPr lang="en-US" sz="2300">
                <a:latin typeface="Avenir Next Demi Bold" panose="020B0703020202020204" pitchFamily="34" charset="0"/>
              </a:rPr>
              <a:t>Privacy</a:t>
            </a:r>
          </a:p>
          <a:p>
            <a:pPr>
              <a:lnSpc>
                <a:spcPct val="100000"/>
              </a:lnSpc>
            </a:pPr>
            <a:r>
              <a:rPr lang="en-US" sz="1800"/>
              <a:t>Mental health data is among the most sensitive data that exist.</a:t>
            </a:r>
          </a:p>
          <a:p>
            <a:pPr>
              <a:lnSpc>
                <a:spcPct val="100000"/>
              </a:lnSpc>
            </a:pPr>
            <a:r>
              <a:rPr lang="en-US" sz="1800"/>
              <a:t>Many consumer mental health apps collect behavioral, linguistic, and biometric data far beyond what HIPAA covers.</a:t>
            </a:r>
          </a:p>
          <a:p>
            <a:pPr>
              <a:lnSpc>
                <a:spcPct val="100000"/>
              </a:lnSpc>
            </a:pPr>
            <a:r>
              <a:rPr lang="en-US" sz="1800"/>
              <a:t>Patients disclose to AI what they will not tell a clinician.</a:t>
            </a:r>
          </a:p>
          <a:p>
            <a:pPr marL="0" indent="0">
              <a:lnSpc>
                <a:spcPct val="100000"/>
              </a:lnSpc>
              <a:buNone/>
            </a:pPr>
            <a:r>
              <a:rPr lang="en-US" sz="2300">
                <a:latin typeface="Avenir Next Demi Bold" panose="020B0703020202020204" pitchFamily="34" charset="0"/>
              </a:rPr>
              <a:t>Informed Consent</a:t>
            </a:r>
          </a:p>
          <a:p>
            <a:pPr>
              <a:lnSpc>
                <a:spcPct val="100000"/>
              </a:lnSpc>
            </a:pPr>
            <a:r>
              <a:rPr lang="en-US" sz="1800"/>
              <a:t>Patients often do not know they are talking to AI.</a:t>
            </a:r>
          </a:p>
          <a:p>
            <a:pPr>
              <a:lnSpc>
                <a:spcPct val="100000"/>
              </a:lnSpc>
            </a:pPr>
            <a:r>
              <a:rPr lang="en-US" sz="1800"/>
              <a:t>Consent must cover what data are collected, who sees it, how it is used, and critically.</a:t>
            </a:r>
          </a:p>
          <a:p>
            <a:pPr>
              <a:lnSpc>
                <a:spcPct val="100000"/>
              </a:lnSpc>
            </a:pPr>
            <a:r>
              <a:rPr lang="en-US" sz="1800"/>
              <a:t>LLMs can generate plausible-sounding but clinically wrong information—documented in oncology chatbot evaluations.</a:t>
            </a:r>
          </a:p>
          <a:p>
            <a:pPr>
              <a:lnSpc>
                <a:spcPct val="100000"/>
              </a:lnSpc>
            </a:pPr>
            <a:r>
              <a:rPr lang="en-US" sz="1800"/>
              <a:t>ChatGPT produced NCCN-inconsistent treatment recommendations in 12.5% of outputs in one study (</a:t>
            </a:r>
            <a:r>
              <a:rPr lang="en-US" sz="1800" err="1"/>
              <a:t>Verlingue</a:t>
            </a:r>
            <a:r>
              <a:rPr lang="en-US" sz="1800"/>
              <a:t> et al, 2024).</a:t>
            </a:r>
          </a:p>
          <a:p>
            <a:pPr marL="0" indent="0">
              <a:lnSpc>
                <a:spcPct val="100000"/>
              </a:lnSpc>
              <a:buNone/>
            </a:pPr>
            <a:r>
              <a:rPr lang="en-US" sz="2300">
                <a:latin typeface="Avenir Next Demi Bold" panose="020B0703020202020204" pitchFamily="34" charset="0"/>
              </a:rPr>
              <a:t>Accountability</a:t>
            </a:r>
          </a:p>
          <a:p>
            <a:pPr>
              <a:lnSpc>
                <a:spcPct val="100000"/>
              </a:lnSpc>
            </a:pPr>
            <a:r>
              <a:rPr lang="en-US" sz="1800"/>
              <a:t>Who is responsible when AI misses suicidal ideation? This remains legally and ethically unresolved.</a:t>
            </a:r>
          </a:p>
          <a:p>
            <a:pPr>
              <a:lnSpc>
                <a:spcPct val="100000"/>
              </a:lnSpc>
            </a:pPr>
            <a:r>
              <a:rPr lang="en-US" sz="1800"/>
              <a:t>In 2023, the AMA committed to developing policies addressing unforeseen conflicts in AI-driven health care, but that process is not yet complete.</a:t>
            </a:r>
            <a:endParaRPr lang="en-US" sz="1400"/>
          </a:p>
        </p:txBody>
      </p:sp>
    </p:spTree>
    <p:extLst>
      <p:ext uri="{BB962C8B-B14F-4D97-AF65-F5344CB8AC3E}">
        <p14:creationId xmlns:p14="http://schemas.microsoft.com/office/powerpoint/2010/main" val="12719213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11DC1-4C4F-E771-AD24-D0BFF2651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2B78B-FA2F-E246-00BA-24B4344DECE5}"/>
              </a:ext>
            </a:extLst>
          </p:cNvPr>
          <p:cNvSpPr>
            <a:spLocks noGrp="1"/>
          </p:cNvSpPr>
          <p:nvPr>
            <p:ph type="title"/>
          </p:nvPr>
        </p:nvSpPr>
        <p:spPr/>
        <p:txBody>
          <a:bodyPr>
            <a:normAutofit/>
          </a:bodyPr>
          <a:lstStyle/>
          <a:p>
            <a:r>
              <a:rPr lang="en-US">
                <a:latin typeface="Avenir Next Demi Bold" panose="020B0703020202020204" pitchFamily="34" charset="0"/>
              </a:rPr>
              <a:t>Six Questions to Ask Before Adopting Any AI Tool</a:t>
            </a:r>
          </a:p>
        </p:txBody>
      </p:sp>
      <p:graphicFrame>
        <p:nvGraphicFramePr>
          <p:cNvPr id="5" name="Content Placeholder 4">
            <a:extLst>
              <a:ext uri="{FF2B5EF4-FFF2-40B4-BE49-F238E27FC236}">
                <a16:creationId xmlns:a16="http://schemas.microsoft.com/office/drawing/2014/main" id="{47A41D63-DA98-3EC3-137C-EF2EB43166F7}"/>
              </a:ext>
            </a:extLst>
          </p:cNvPr>
          <p:cNvGraphicFramePr>
            <a:graphicFrameLocks noGrp="1"/>
          </p:cNvGraphicFramePr>
          <p:nvPr>
            <p:ph idx="1"/>
          </p:nvPr>
        </p:nvGraphicFramePr>
        <p:xfrm>
          <a:off x="838200" y="1825625"/>
          <a:ext cx="10515597" cy="34798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38778902"/>
                    </a:ext>
                  </a:extLst>
                </a:gridCol>
                <a:gridCol w="3505199">
                  <a:extLst>
                    <a:ext uri="{9D8B030D-6E8A-4147-A177-3AD203B41FA5}">
                      <a16:colId xmlns:a16="http://schemas.microsoft.com/office/drawing/2014/main" val="1871056535"/>
                    </a:ext>
                  </a:extLst>
                </a:gridCol>
                <a:gridCol w="3505199">
                  <a:extLst>
                    <a:ext uri="{9D8B030D-6E8A-4147-A177-3AD203B41FA5}">
                      <a16:colId xmlns:a16="http://schemas.microsoft.com/office/drawing/2014/main" val="66688687"/>
                    </a:ext>
                  </a:extLst>
                </a:gridCol>
              </a:tblGrid>
              <a:tr h="370840">
                <a:tc>
                  <a:txBody>
                    <a:bodyPr/>
                    <a:lstStyle/>
                    <a:p>
                      <a:r>
                        <a:rPr lang="en-US">
                          <a:latin typeface="Avenir Next Demi Bold" panose="020B0703020202020204" pitchFamily="34" charset="0"/>
                        </a:rPr>
                        <a:t>Question</a:t>
                      </a:r>
                    </a:p>
                  </a:txBody>
                  <a:tcPr/>
                </a:tc>
                <a:tc>
                  <a:txBody>
                    <a:bodyPr/>
                    <a:lstStyle/>
                    <a:p>
                      <a:r>
                        <a:rPr lang="en-US">
                          <a:latin typeface="Avenir Next Demi Bold" panose="020B0703020202020204" pitchFamily="34" charset="0"/>
                        </a:rPr>
                        <a:t>Red Flag</a:t>
                      </a:r>
                    </a:p>
                  </a:txBody>
                  <a:tcPr/>
                </a:tc>
                <a:tc>
                  <a:txBody>
                    <a:bodyPr/>
                    <a:lstStyle/>
                    <a:p>
                      <a:r>
                        <a:rPr lang="en-US">
                          <a:latin typeface="Avenir Next Demi Bold" panose="020B0703020202020204" pitchFamily="34" charset="0"/>
                        </a:rPr>
                        <a:t>Green Flag</a:t>
                      </a:r>
                    </a:p>
                  </a:txBody>
                  <a:tcPr/>
                </a:tc>
                <a:extLst>
                  <a:ext uri="{0D108BD9-81ED-4DB2-BD59-A6C34878D82A}">
                    <a16:rowId xmlns:a16="http://schemas.microsoft.com/office/drawing/2014/main" val="3193313188"/>
                  </a:ext>
                </a:extLst>
              </a:tr>
              <a:tr h="370840">
                <a:tc>
                  <a:txBody>
                    <a:bodyPr/>
                    <a:lstStyle/>
                    <a:p>
                      <a:r>
                        <a:rPr lang="en-US" sz="1400">
                          <a:solidFill>
                            <a:srgbClr val="000000"/>
                          </a:solidFill>
                          <a:latin typeface="Avenir Next Demi Bold" panose="020B0703020202020204" pitchFamily="34" charset="0"/>
                        </a:rPr>
                        <a:t>What tier is the evidence?</a:t>
                      </a:r>
                    </a:p>
                  </a:txBody>
                  <a:tcPr/>
                </a:tc>
                <a:tc>
                  <a:txBody>
                    <a:bodyPr/>
                    <a:lstStyle/>
                    <a:p>
                      <a:r>
                        <a:rPr lang="en-US" sz="1400">
                          <a:solidFill>
                            <a:srgbClr val="000000"/>
                          </a:solidFill>
                          <a:latin typeface="Avenir Next" panose="020B0503020202020204" pitchFamily="34" charset="0"/>
                        </a:rPr>
                        <a:t>White papers and testimonials only</a:t>
                      </a:r>
                    </a:p>
                  </a:txBody>
                  <a:tcPr/>
                </a:tc>
                <a:tc>
                  <a:txBody>
                    <a:bodyPr/>
                    <a:lstStyle/>
                    <a:p>
                      <a:r>
                        <a:rPr lang="en-US" sz="1400">
                          <a:solidFill>
                            <a:srgbClr val="000000"/>
                          </a:solidFill>
                          <a:latin typeface="Avenir Next" panose="020B0503020202020204" pitchFamily="34" charset="0"/>
                        </a:rPr>
                        <a:t>Peer-reviewed RCTs;</a:t>
                      </a:r>
                      <a:br>
                        <a:rPr lang="en-US" sz="1400">
                          <a:solidFill>
                            <a:srgbClr val="000000"/>
                          </a:solidFill>
                          <a:latin typeface="Avenir Next" panose="020B0503020202020204" pitchFamily="34" charset="0"/>
                        </a:rPr>
                      </a:br>
                      <a:r>
                        <a:rPr lang="en-US" sz="1400">
                          <a:solidFill>
                            <a:srgbClr val="000000"/>
                          </a:solidFill>
                          <a:latin typeface="Avenir Next" panose="020B0503020202020204" pitchFamily="34" charset="0"/>
                        </a:rPr>
                        <a:t>independent replication</a:t>
                      </a:r>
                    </a:p>
                  </a:txBody>
                  <a:tcPr/>
                </a:tc>
                <a:extLst>
                  <a:ext uri="{0D108BD9-81ED-4DB2-BD59-A6C34878D82A}">
                    <a16:rowId xmlns:a16="http://schemas.microsoft.com/office/drawing/2014/main" val="1169232353"/>
                  </a:ext>
                </a:extLst>
              </a:tr>
              <a:tr h="370840">
                <a:tc>
                  <a:txBody>
                    <a:bodyPr/>
                    <a:lstStyle/>
                    <a:p>
                      <a:r>
                        <a:rPr lang="en-US" sz="1400">
                          <a:solidFill>
                            <a:srgbClr val="000000"/>
                          </a:solidFill>
                          <a:latin typeface="Avenir Next Demi Bold" panose="020B0703020202020204" pitchFamily="34" charset="0"/>
                        </a:rPr>
                        <a:t>Who is in the training data?</a:t>
                      </a:r>
                    </a:p>
                  </a:txBody>
                  <a:tcPr/>
                </a:tc>
                <a:tc>
                  <a:txBody>
                    <a:bodyPr/>
                    <a:lstStyle/>
                    <a:p>
                      <a:r>
                        <a:rPr lang="en-US" sz="1400">
                          <a:solidFill>
                            <a:srgbClr val="000000"/>
                          </a:solidFill>
                          <a:latin typeface="Avenir Next" panose="020B0503020202020204" pitchFamily="34" charset="0"/>
                        </a:rPr>
                        <a:t>No demographic disclosure</a:t>
                      </a:r>
                    </a:p>
                  </a:txBody>
                  <a:tcPr/>
                </a:tc>
                <a:tc>
                  <a:txBody>
                    <a:bodyPr/>
                    <a:lstStyle/>
                    <a:p>
                      <a:r>
                        <a:rPr lang="en-US" sz="1400">
                          <a:solidFill>
                            <a:srgbClr val="000000"/>
                          </a:solidFill>
                          <a:latin typeface="Avenir Next" panose="020B0503020202020204" pitchFamily="34" charset="0"/>
                        </a:rPr>
                        <a:t>Diverse, representative</a:t>
                      </a:r>
                      <a:br>
                        <a:rPr lang="en-US" sz="1400">
                          <a:solidFill>
                            <a:srgbClr val="000000"/>
                          </a:solidFill>
                          <a:latin typeface="Avenir Next" panose="020B0503020202020204" pitchFamily="34" charset="0"/>
                        </a:rPr>
                      </a:br>
                      <a:r>
                        <a:rPr lang="en-US" sz="1400">
                          <a:solidFill>
                            <a:srgbClr val="000000"/>
                          </a:solidFill>
                          <a:latin typeface="Avenir Next" panose="020B0503020202020204" pitchFamily="34" charset="0"/>
                        </a:rPr>
                        <a:t>datasets documented</a:t>
                      </a:r>
                    </a:p>
                  </a:txBody>
                  <a:tcPr/>
                </a:tc>
                <a:extLst>
                  <a:ext uri="{0D108BD9-81ED-4DB2-BD59-A6C34878D82A}">
                    <a16:rowId xmlns:a16="http://schemas.microsoft.com/office/drawing/2014/main" val="1902569792"/>
                  </a:ext>
                </a:extLst>
              </a:tr>
              <a:tr h="370840">
                <a:tc>
                  <a:txBody>
                    <a:bodyPr/>
                    <a:lstStyle/>
                    <a:p>
                      <a:r>
                        <a:rPr lang="en-US" sz="1400">
                          <a:solidFill>
                            <a:srgbClr val="000000"/>
                          </a:solidFill>
                          <a:latin typeface="Avenir Next Demi Bold" panose="020B0703020202020204" pitchFamily="34" charset="0"/>
                        </a:rPr>
                        <a:t>How are crises handled?</a:t>
                      </a:r>
                    </a:p>
                  </a:txBody>
                  <a:tcPr/>
                </a:tc>
                <a:tc>
                  <a:txBody>
                    <a:bodyPr/>
                    <a:lstStyle/>
                    <a:p>
                      <a:r>
                        <a:rPr lang="en-US" sz="1400">
                          <a:solidFill>
                            <a:srgbClr val="000000"/>
                          </a:solidFill>
                          <a:latin typeface="Avenir Next" panose="020B0503020202020204" pitchFamily="34" charset="0"/>
                        </a:rPr>
                        <a:t>Vague answers; no escalation protocol</a:t>
                      </a:r>
                    </a:p>
                  </a:txBody>
                  <a:tcPr/>
                </a:tc>
                <a:tc>
                  <a:txBody>
                    <a:bodyPr/>
                    <a:lstStyle/>
                    <a:p>
                      <a:r>
                        <a:rPr lang="en-US" sz="1400">
                          <a:solidFill>
                            <a:srgbClr val="000000"/>
                          </a:solidFill>
                          <a:latin typeface="Avenir Next" panose="020B0503020202020204" pitchFamily="34" charset="0"/>
                        </a:rPr>
                        <a:t>Documented crisis detection + human escalation pathway</a:t>
                      </a:r>
                    </a:p>
                  </a:txBody>
                  <a:tcPr/>
                </a:tc>
                <a:extLst>
                  <a:ext uri="{0D108BD9-81ED-4DB2-BD59-A6C34878D82A}">
                    <a16:rowId xmlns:a16="http://schemas.microsoft.com/office/drawing/2014/main" val="2095747076"/>
                  </a:ext>
                </a:extLst>
              </a:tr>
              <a:tr h="370840">
                <a:tc>
                  <a:txBody>
                    <a:bodyPr/>
                    <a:lstStyle/>
                    <a:p>
                      <a:r>
                        <a:rPr lang="en-US" sz="1400">
                          <a:solidFill>
                            <a:srgbClr val="000000"/>
                          </a:solidFill>
                          <a:latin typeface="Avenir Next Demi Bold" panose="020B0703020202020204" pitchFamily="34" charset="0"/>
                        </a:rPr>
                        <a:t>Is AI disclosure built in?</a:t>
                      </a:r>
                    </a:p>
                  </a:txBody>
                  <a:tcPr/>
                </a:tc>
                <a:tc>
                  <a:txBody>
                    <a:bodyPr/>
                    <a:lstStyle/>
                    <a:p>
                      <a:r>
                        <a:rPr lang="en-US" sz="1400">
                          <a:solidFill>
                            <a:srgbClr val="000000"/>
                          </a:solidFill>
                          <a:latin typeface="Avenir Next" panose="020B0503020202020204" pitchFamily="34" charset="0"/>
                        </a:rPr>
                        <a:t>Designed to feel human</a:t>
                      </a:r>
                      <a:br>
                        <a:rPr lang="en-US" sz="1400">
                          <a:solidFill>
                            <a:srgbClr val="000000"/>
                          </a:solidFill>
                          <a:latin typeface="Avenir Next" panose="020B0503020202020204" pitchFamily="34" charset="0"/>
                        </a:rPr>
                      </a:br>
                      <a:r>
                        <a:rPr lang="en-US" sz="1400">
                          <a:solidFill>
                            <a:srgbClr val="000000"/>
                          </a:solidFill>
                          <a:latin typeface="Avenir Next" panose="020B0503020202020204" pitchFamily="34" charset="0"/>
                        </a:rPr>
                        <a:t>without disclosure</a:t>
                      </a:r>
                    </a:p>
                  </a:txBody>
                  <a:tcPr/>
                </a:tc>
                <a:tc>
                  <a:txBody>
                    <a:bodyPr/>
                    <a:lstStyle/>
                    <a:p>
                      <a:r>
                        <a:rPr lang="en-US" sz="1400">
                          <a:solidFill>
                            <a:srgbClr val="000000"/>
                          </a:solidFill>
                          <a:latin typeface="Avenir Next" panose="020B0503020202020204" pitchFamily="34" charset="0"/>
                        </a:rPr>
                        <a:t>Explicit disclosure; consent</a:t>
                      </a:r>
                      <a:br>
                        <a:rPr lang="en-US" sz="1400">
                          <a:solidFill>
                            <a:srgbClr val="000000"/>
                          </a:solidFill>
                          <a:latin typeface="Avenir Next" panose="020B0503020202020204" pitchFamily="34" charset="0"/>
                        </a:rPr>
                      </a:br>
                      <a:r>
                        <a:rPr lang="en-US" sz="1400">
                          <a:solidFill>
                            <a:srgbClr val="000000"/>
                          </a:solidFill>
                          <a:latin typeface="Avenir Next" panose="020B0503020202020204" pitchFamily="34" charset="0"/>
                        </a:rPr>
                        <a:t>workflow documented</a:t>
                      </a:r>
                    </a:p>
                  </a:txBody>
                  <a:tcPr/>
                </a:tc>
                <a:extLst>
                  <a:ext uri="{0D108BD9-81ED-4DB2-BD59-A6C34878D82A}">
                    <a16:rowId xmlns:a16="http://schemas.microsoft.com/office/drawing/2014/main" val="2837506440"/>
                  </a:ext>
                </a:extLst>
              </a:tr>
              <a:tr h="370840">
                <a:tc>
                  <a:txBody>
                    <a:bodyPr/>
                    <a:lstStyle/>
                    <a:p>
                      <a:r>
                        <a:rPr lang="en-US" sz="1400">
                          <a:solidFill>
                            <a:srgbClr val="000000"/>
                          </a:solidFill>
                          <a:latin typeface="Avenir Next Demi Bold" panose="020B0703020202020204" pitchFamily="34" charset="0"/>
                        </a:rPr>
                        <a:t>Who owns patient data?</a:t>
                      </a:r>
                    </a:p>
                  </a:txBody>
                  <a:tcPr/>
                </a:tc>
                <a:tc>
                  <a:txBody>
                    <a:bodyPr/>
                    <a:lstStyle/>
                    <a:p>
                      <a:r>
                        <a:rPr lang="en-US" sz="1400">
                          <a:solidFill>
                            <a:srgbClr val="000000"/>
                          </a:solidFill>
                          <a:latin typeface="Avenir Next" panose="020B0503020202020204" pitchFamily="34" charset="0"/>
                        </a:rPr>
                        <a:t>Vendor retains all data</a:t>
                      </a:r>
                    </a:p>
                  </a:txBody>
                  <a:tcPr/>
                </a:tc>
                <a:tc>
                  <a:txBody>
                    <a:bodyPr/>
                    <a:lstStyle/>
                    <a:p>
                      <a:r>
                        <a:rPr lang="en-US" sz="1400">
                          <a:solidFill>
                            <a:srgbClr val="000000"/>
                          </a:solidFill>
                          <a:latin typeface="Avenir Next" panose="020B0503020202020204" pitchFamily="34" charset="0"/>
                        </a:rPr>
                        <a:t>Patient data ownership; clear governance policy</a:t>
                      </a:r>
                    </a:p>
                  </a:txBody>
                  <a:tcPr/>
                </a:tc>
                <a:extLst>
                  <a:ext uri="{0D108BD9-81ED-4DB2-BD59-A6C34878D82A}">
                    <a16:rowId xmlns:a16="http://schemas.microsoft.com/office/drawing/2014/main" val="1920461940"/>
                  </a:ext>
                </a:extLst>
              </a:tr>
              <a:tr h="370840">
                <a:tc>
                  <a:txBody>
                    <a:bodyPr/>
                    <a:lstStyle/>
                    <a:p>
                      <a:r>
                        <a:rPr lang="en-US" sz="1400">
                          <a:solidFill>
                            <a:srgbClr val="000000"/>
                          </a:solidFill>
                          <a:latin typeface="Avenir Next Demi Bold" panose="020B0703020202020204" pitchFamily="34" charset="0"/>
                        </a:rPr>
                        <a:t>Was bias tested across demographics?</a:t>
                      </a:r>
                    </a:p>
                  </a:txBody>
                  <a:tcPr/>
                </a:tc>
                <a:tc>
                  <a:txBody>
                    <a:bodyPr/>
                    <a:lstStyle/>
                    <a:p>
                      <a:r>
                        <a:rPr lang="en-US" sz="1400">
                          <a:solidFill>
                            <a:srgbClr val="000000"/>
                          </a:solidFill>
                          <a:latin typeface="Avenir Next" panose="020B0503020202020204" pitchFamily="34" charset="0"/>
                        </a:rPr>
                        <a:t>Not mentioned</a:t>
                      </a:r>
                    </a:p>
                  </a:txBody>
                  <a:tcPr/>
                </a:tc>
                <a:tc>
                  <a:txBody>
                    <a:bodyPr/>
                    <a:lstStyle/>
                    <a:p>
                      <a:r>
                        <a:rPr lang="en-US" sz="1400">
                          <a:solidFill>
                            <a:srgbClr val="000000"/>
                          </a:solidFill>
                          <a:latin typeface="Avenir Next" panose="020B0503020202020204" pitchFamily="34" charset="0"/>
                        </a:rPr>
                        <a:t>Bias testing across race, gender, socioeconomic status, and language</a:t>
                      </a:r>
                    </a:p>
                  </a:txBody>
                  <a:tcPr/>
                </a:tc>
                <a:extLst>
                  <a:ext uri="{0D108BD9-81ED-4DB2-BD59-A6C34878D82A}">
                    <a16:rowId xmlns:a16="http://schemas.microsoft.com/office/drawing/2014/main" val="3480588564"/>
                  </a:ext>
                </a:extLst>
              </a:tr>
            </a:tbl>
          </a:graphicData>
        </a:graphic>
      </p:graphicFrame>
    </p:spTree>
    <p:extLst>
      <p:ext uri="{BB962C8B-B14F-4D97-AF65-F5344CB8AC3E}">
        <p14:creationId xmlns:p14="http://schemas.microsoft.com/office/powerpoint/2010/main" val="1143366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C0DE2-A339-CC3C-3DA4-4D6E3A5678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13C8A-2C98-D1B8-8BBF-D24E5345EAC8}"/>
              </a:ext>
            </a:extLst>
          </p:cNvPr>
          <p:cNvSpPr>
            <a:spLocks noGrp="1"/>
          </p:cNvSpPr>
          <p:nvPr>
            <p:ph type="ctrTitle"/>
          </p:nvPr>
        </p:nvSpPr>
        <p:spPr/>
        <p:txBody>
          <a:bodyPr>
            <a:normAutofit/>
          </a:bodyPr>
          <a:lstStyle/>
          <a:p>
            <a:r>
              <a:rPr lang="en-US" sz="4400">
                <a:latin typeface="Avenir Next Demi Bold" panose="020B0703020202020204" pitchFamily="34" charset="0"/>
              </a:rPr>
              <a:t>The Road Ahead</a:t>
            </a:r>
          </a:p>
        </p:txBody>
      </p:sp>
      <p:sp>
        <p:nvSpPr>
          <p:cNvPr id="3" name="Subtitle 2">
            <a:extLst>
              <a:ext uri="{FF2B5EF4-FFF2-40B4-BE49-F238E27FC236}">
                <a16:creationId xmlns:a16="http://schemas.microsoft.com/office/drawing/2014/main" id="{425C33C8-75FF-50F0-11B5-F67B7B12571C}"/>
              </a:ext>
            </a:extLst>
          </p:cNvPr>
          <p:cNvSpPr>
            <a:spLocks noGrp="1"/>
          </p:cNvSpPr>
          <p:nvPr>
            <p:ph type="subTitle" idx="1"/>
          </p:nvPr>
        </p:nvSpPr>
        <p:spPr/>
        <p:txBody>
          <a:bodyPr/>
          <a:lstStyle/>
          <a:p>
            <a:r>
              <a:rPr lang="en-US"/>
              <a:t>Your Role as a Clinician Leader</a:t>
            </a:r>
          </a:p>
        </p:txBody>
      </p:sp>
    </p:spTree>
    <p:extLst>
      <p:ext uri="{BB962C8B-B14F-4D97-AF65-F5344CB8AC3E}">
        <p14:creationId xmlns:p14="http://schemas.microsoft.com/office/powerpoint/2010/main" val="99228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A7393-2CCB-1B4A-D464-6539DD2DDD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ACA29-419A-4805-AA51-766E57AF5769}"/>
              </a:ext>
            </a:extLst>
          </p:cNvPr>
          <p:cNvSpPr>
            <a:spLocks noGrp="1"/>
          </p:cNvSpPr>
          <p:nvPr>
            <p:ph type="title"/>
          </p:nvPr>
        </p:nvSpPr>
        <p:spPr/>
        <p:txBody>
          <a:bodyPr/>
          <a:lstStyle/>
          <a:p>
            <a:r>
              <a:rPr lang="en-US">
                <a:latin typeface="Avenir Next Demi Bold" panose="020B0703020202020204" pitchFamily="34" charset="0"/>
              </a:rPr>
              <a:t>What You Can Do—Clinicians</a:t>
            </a:r>
          </a:p>
        </p:txBody>
      </p:sp>
      <p:sp>
        <p:nvSpPr>
          <p:cNvPr id="3" name="Content Placeholder 2">
            <a:extLst>
              <a:ext uri="{FF2B5EF4-FFF2-40B4-BE49-F238E27FC236}">
                <a16:creationId xmlns:a16="http://schemas.microsoft.com/office/drawing/2014/main" id="{6D7521FF-2821-AF68-FE61-5158E2A38D25}"/>
              </a:ext>
            </a:extLst>
          </p:cNvPr>
          <p:cNvSpPr>
            <a:spLocks noGrp="1"/>
          </p:cNvSpPr>
          <p:nvPr>
            <p:ph idx="1"/>
          </p:nvPr>
        </p:nvSpPr>
        <p:spPr/>
        <p:txBody>
          <a:bodyPr>
            <a:normAutofit/>
          </a:bodyPr>
          <a:lstStyle/>
          <a:p>
            <a:pPr marL="0" indent="0">
              <a:lnSpc>
                <a:spcPct val="100000"/>
              </a:lnSpc>
              <a:buNone/>
            </a:pPr>
            <a:r>
              <a:rPr lang="en-US" sz="1800"/>
              <a:t>In your clinical practice:</a:t>
            </a:r>
          </a:p>
          <a:p>
            <a:pPr>
              <a:lnSpc>
                <a:spcPct val="100000"/>
              </a:lnSpc>
            </a:pPr>
            <a:r>
              <a:rPr lang="en-US" sz="1800"/>
              <a:t>Ask the question, “Are you using any health apps or AI tools to manage your care?”</a:t>
            </a:r>
          </a:p>
          <a:p>
            <a:pPr>
              <a:lnSpc>
                <a:spcPct val="100000"/>
              </a:lnSpc>
            </a:pPr>
            <a:r>
              <a:rPr lang="en-US" sz="1800"/>
              <a:t>If a patient is using a tool, listen before you evaluate.</a:t>
            </a:r>
          </a:p>
          <a:p>
            <a:pPr>
              <a:lnSpc>
                <a:spcPct val="100000"/>
              </a:lnSpc>
            </a:pPr>
            <a:r>
              <a:rPr lang="en-US" sz="1800"/>
              <a:t>Document patient use of digital tools in your clinical notes.</a:t>
            </a:r>
          </a:p>
          <a:p>
            <a:pPr>
              <a:lnSpc>
                <a:spcPct val="100000"/>
              </a:lnSpc>
            </a:pPr>
            <a:r>
              <a:rPr lang="en-US" sz="1800"/>
              <a:t>Use the tier framework before recommending any app.</a:t>
            </a:r>
          </a:p>
        </p:txBody>
      </p:sp>
    </p:spTree>
    <p:extLst>
      <p:ext uri="{BB962C8B-B14F-4D97-AF65-F5344CB8AC3E}">
        <p14:creationId xmlns:p14="http://schemas.microsoft.com/office/powerpoint/2010/main" val="3647418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7BFD3-0976-917F-6E85-BB1084404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283DEE-F98E-1886-E65B-B0B66A2961FD}"/>
              </a:ext>
            </a:extLst>
          </p:cNvPr>
          <p:cNvSpPr>
            <a:spLocks noGrp="1"/>
          </p:cNvSpPr>
          <p:nvPr>
            <p:ph type="title"/>
          </p:nvPr>
        </p:nvSpPr>
        <p:spPr/>
        <p:txBody>
          <a:bodyPr/>
          <a:lstStyle/>
          <a:p>
            <a:r>
              <a:rPr lang="en-US">
                <a:latin typeface="Avenir Next Demi Bold" panose="020B0703020202020204" pitchFamily="34" charset="0"/>
              </a:rPr>
              <a:t>What You Can Do</a:t>
            </a:r>
          </a:p>
        </p:txBody>
      </p:sp>
      <p:sp>
        <p:nvSpPr>
          <p:cNvPr id="3" name="Content Placeholder 2">
            <a:extLst>
              <a:ext uri="{FF2B5EF4-FFF2-40B4-BE49-F238E27FC236}">
                <a16:creationId xmlns:a16="http://schemas.microsoft.com/office/drawing/2014/main" id="{411CDF17-896B-7ECC-B4C5-CDBA7AD97345}"/>
              </a:ext>
            </a:extLst>
          </p:cNvPr>
          <p:cNvSpPr>
            <a:spLocks noGrp="1"/>
          </p:cNvSpPr>
          <p:nvPr>
            <p:ph idx="1"/>
          </p:nvPr>
        </p:nvSpPr>
        <p:spPr/>
        <p:txBody>
          <a:bodyPr>
            <a:normAutofit/>
          </a:bodyPr>
          <a:lstStyle/>
          <a:p>
            <a:pPr>
              <a:lnSpc>
                <a:spcPct val="100000"/>
              </a:lnSpc>
            </a:pPr>
            <a:r>
              <a:rPr lang="en-US" sz="1800"/>
              <a:t>Join your organization’s AI or digital health committee.</a:t>
            </a:r>
          </a:p>
          <a:p>
            <a:pPr>
              <a:lnSpc>
                <a:spcPct val="100000"/>
              </a:lnSpc>
            </a:pPr>
            <a:r>
              <a:rPr lang="en-US" sz="1800"/>
              <a:t>The next time an AI tool is discussed in any meeting, ask what the training data demographics look like. </a:t>
            </a:r>
          </a:p>
          <a:p>
            <a:pPr>
              <a:lnSpc>
                <a:spcPct val="100000"/>
              </a:lnSpc>
            </a:pPr>
            <a:r>
              <a:rPr lang="en-US" sz="1800"/>
              <a:t>Advocate for psychosocial outcomes to be measured in any digital health initiative.</a:t>
            </a:r>
          </a:p>
          <a:p>
            <a:pPr>
              <a:lnSpc>
                <a:spcPct val="100000"/>
              </a:lnSpc>
            </a:pPr>
            <a:r>
              <a:rPr lang="en-US" sz="1800"/>
              <a:t>Protect the therapeutic relationship.</a:t>
            </a:r>
          </a:p>
        </p:txBody>
      </p:sp>
    </p:spTree>
    <p:extLst>
      <p:ext uri="{BB962C8B-B14F-4D97-AF65-F5344CB8AC3E}">
        <p14:creationId xmlns:p14="http://schemas.microsoft.com/office/powerpoint/2010/main" val="3677433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D85D-279B-2068-5A9B-B9178BFCD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B52C2-3C69-F19D-3202-ACF4C0BFDDA4}"/>
              </a:ext>
            </a:extLst>
          </p:cNvPr>
          <p:cNvSpPr>
            <a:spLocks noGrp="1"/>
          </p:cNvSpPr>
          <p:nvPr>
            <p:ph type="title"/>
          </p:nvPr>
        </p:nvSpPr>
        <p:spPr/>
        <p:txBody>
          <a:bodyPr>
            <a:normAutofit/>
          </a:bodyPr>
          <a:lstStyle/>
          <a:p>
            <a:r>
              <a:rPr lang="en-US" sz="3600">
                <a:latin typeface="Avenir Next Demi Bold" panose="020B0703020202020204" pitchFamily="34" charset="0"/>
              </a:rPr>
              <a:t>Leadership Road Map for Responsible Adoption</a:t>
            </a:r>
          </a:p>
        </p:txBody>
      </p:sp>
      <p:sp>
        <p:nvSpPr>
          <p:cNvPr id="3" name="Content Placeholder 2">
            <a:extLst>
              <a:ext uri="{FF2B5EF4-FFF2-40B4-BE49-F238E27FC236}">
                <a16:creationId xmlns:a16="http://schemas.microsoft.com/office/drawing/2014/main" id="{9A67851E-FEB4-E80C-7BF5-9431844B55B7}"/>
              </a:ext>
            </a:extLst>
          </p:cNvPr>
          <p:cNvSpPr>
            <a:spLocks noGrp="1"/>
          </p:cNvSpPr>
          <p:nvPr>
            <p:ph idx="1"/>
          </p:nvPr>
        </p:nvSpPr>
        <p:spPr/>
        <p:txBody>
          <a:bodyPr vert="horz" lIns="91440" tIns="45720" rIns="91440" bIns="45720" rtlCol="0" anchor="t">
            <a:normAutofit/>
          </a:bodyPr>
          <a:lstStyle/>
          <a:p>
            <a:pPr>
              <a:lnSpc>
                <a:spcPct val="100000"/>
              </a:lnSpc>
            </a:pPr>
            <a:r>
              <a:rPr lang="en-US" sz="1800">
                <a:latin typeface="Avenir Next Demi Bold" panose="020B0703020202020204" pitchFamily="34" charset="0"/>
              </a:rPr>
              <a:t>Before You Buy: </a:t>
            </a:r>
            <a:r>
              <a:rPr lang="en-US" sz="1800"/>
              <a:t>Build governance before deployment.</a:t>
            </a:r>
          </a:p>
          <a:p>
            <a:pPr>
              <a:lnSpc>
                <a:spcPct val="100000"/>
              </a:lnSpc>
            </a:pPr>
            <a:r>
              <a:rPr lang="en-US" sz="1800" dirty="0">
                <a:latin typeface="Avenir Next Demi Bold"/>
              </a:rPr>
              <a:t>Evidence Standard: </a:t>
            </a:r>
            <a:r>
              <a:rPr lang="en-US" sz="1800" dirty="0">
                <a:latin typeface="Avenir Next"/>
                <a:cs typeface="Avenir Next"/>
              </a:rPr>
              <a:t>Understand the evidence for any patient-facing mental health AI tool.</a:t>
            </a:r>
          </a:p>
          <a:p>
            <a:pPr>
              <a:lnSpc>
                <a:spcPct val="100000"/>
              </a:lnSpc>
            </a:pPr>
            <a:r>
              <a:rPr lang="en-US" sz="1800">
                <a:latin typeface="Avenir Next Demi Bold" panose="020B0703020202020204" pitchFamily="34" charset="0"/>
              </a:rPr>
              <a:t>Equity First: </a:t>
            </a:r>
            <a:r>
              <a:rPr lang="en-US" sz="1800"/>
              <a:t>Conduct an equity impact analysis. Who in your patient population cannot access this tool?</a:t>
            </a:r>
          </a:p>
          <a:p>
            <a:pPr>
              <a:lnSpc>
                <a:spcPct val="100000"/>
              </a:lnSpc>
            </a:pPr>
            <a:r>
              <a:rPr lang="en-US" sz="1800">
                <a:latin typeface="Avenir Next Demi Bold" panose="020B0703020202020204" pitchFamily="34" charset="0"/>
              </a:rPr>
              <a:t>Monitoring: </a:t>
            </a:r>
            <a:r>
              <a:rPr lang="en-US" sz="1800"/>
              <a:t>Build in outcome monitoring. Patient-reported outcomes and adverse-event tracking related to AI tool use should be part of your quality infrastructure.</a:t>
            </a:r>
          </a:p>
          <a:p>
            <a:pPr>
              <a:lnSpc>
                <a:spcPct val="100000"/>
              </a:lnSpc>
            </a:pPr>
            <a:r>
              <a:rPr lang="en-US" sz="1800">
                <a:latin typeface="Avenir Next Demi Bold" panose="020B0703020202020204" pitchFamily="34" charset="0"/>
              </a:rPr>
              <a:t>Workforce: </a:t>
            </a:r>
            <a:r>
              <a:rPr lang="en-US" sz="1800"/>
              <a:t>Invest in clinical staff training.</a:t>
            </a:r>
          </a:p>
        </p:txBody>
      </p:sp>
    </p:spTree>
    <p:extLst>
      <p:ext uri="{BB962C8B-B14F-4D97-AF65-F5344CB8AC3E}">
        <p14:creationId xmlns:p14="http://schemas.microsoft.com/office/powerpoint/2010/main" val="1579777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73644-61DB-A174-DAB6-C0D65D1AA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8E6613-AFAD-EB62-7290-5E6E48D700BC}"/>
              </a:ext>
            </a:extLst>
          </p:cNvPr>
          <p:cNvSpPr>
            <a:spLocks noGrp="1"/>
          </p:cNvSpPr>
          <p:nvPr>
            <p:ph type="title"/>
          </p:nvPr>
        </p:nvSpPr>
        <p:spPr/>
        <p:txBody>
          <a:bodyPr/>
          <a:lstStyle/>
          <a:p>
            <a:r>
              <a:rPr lang="en-US">
                <a:latin typeface="Avenir Next Demi Bold" panose="020B0703020202020204" pitchFamily="34" charset="0"/>
              </a:rPr>
              <a:t>The Future</a:t>
            </a:r>
          </a:p>
        </p:txBody>
      </p:sp>
      <p:sp>
        <p:nvSpPr>
          <p:cNvPr id="3" name="Content Placeholder 2">
            <a:extLst>
              <a:ext uri="{FF2B5EF4-FFF2-40B4-BE49-F238E27FC236}">
                <a16:creationId xmlns:a16="http://schemas.microsoft.com/office/drawing/2014/main" id="{F79ED6C6-18B6-5CA9-8C0B-A56670B9988F}"/>
              </a:ext>
            </a:extLst>
          </p:cNvPr>
          <p:cNvSpPr>
            <a:spLocks noGrp="1"/>
          </p:cNvSpPr>
          <p:nvPr>
            <p:ph idx="1"/>
          </p:nvPr>
        </p:nvSpPr>
        <p:spPr/>
        <p:txBody>
          <a:bodyPr>
            <a:normAutofit/>
          </a:bodyPr>
          <a:lstStyle/>
          <a:p>
            <a:pPr>
              <a:lnSpc>
                <a:spcPct val="100000"/>
              </a:lnSpc>
            </a:pPr>
            <a:r>
              <a:rPr lang="en-US" sz="1800"/>
              <a:t>AI check-ins in the first 24 hours after diagnosis</a:t>
            </a:r>
          </a:p>
          <a:p>
            <a:pPr>
              <a:lnSpc>
                <a:spcPct val="100000"/>
              </a:lnSpc>
            </a:pPr>
            <a:r>
              <a:rPr lang="en-US" sz="1800"/>
              <a:t>Wearable data that tells us what the patient cannot put into words</a:t>
            </a:r>
          </a:p>
          <a:p>
            <a:pPr>
              <a:lnSpc>
                <a:spcPct val="100000"/>
              </a:lnSpc>
            </a:pPr>
            <a:r>
              <a:rPr lang="en-US" sz="1800"/>
              <a:t>Predictive models that identify the patient who is quietly spiraling before the next visit</a:t>
            </a:r>
          </a:p>
          <a:p>
            <a:pPr>
              <a:lnSpc>
                <a:spcPct val="100000"/>
              </a:lnSpc>
            </a:pPr>
            <a:r>
              <a:rPr lang="en-US" sz="1800"/>
              <a:t>Digital therapeutics that extend the therapeutic hour into the spaces between sessions</a:t>
            </a:r>
          </a:p>
          <a:p>
            <a:pPr>
              <a:lnSpc>
                <a:spcPct val="100000"/>
              </a:lnSpc>
            </a:pPr>
            <a:r>
              <a:rPr lang="en-US" sz="1800"/>
              <a:t>All of it </a:t>
            </a:r>
            <a:r>
              <a:rPr lang="en-US" sz="1800" dirty="0"/>
              <a:t>is </a:t>
            </a:r>
            <a:r>
              <a:rPr lang="en-US" sz="1800"/>
              <a:t>transparent, based on consent, equity-centered, and with human clinical oversight at every critical point.</a:t>
            </a:r>
          </a:p>
        </p:txBody>
      </p:sp>
    </p:spTree>
    <p:extLst>
      <p:ext uri="{BB962C8B-B14F-4D97-AF65-F5344CB8AC3E}">
        <p14:creationId xmlns:p14="http://schemas.microsoft.com/office/powerpoint/2010/main" val="2589215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DE3F-EC6C-D568-D32F-062D52278D7D}"/>
              </a:ext>
            </a:extLst>
          </p:cNvPr>
          <p:cNvSpPr>
            <a:spLocks noGrp="1"/>
          </p:cNvSpPr>
          <p:nvPr>
            <p:ph type="title"/>
          </p:nvPr>
        </p:nvSpPr>
        <p:spPr/>
        <p:txBody>
          <a:bodyPr/>
          <a:lstStyle/>
          <a:p>
            <a:r>
              <a:rPr lang="en-US" dirty="0">
                <a:latin typeface="Avenir Next Demi Bold" panose="020B0703020202020204" pitchFamily="34" charset="0"/>
              </a:rPr>
              <a:t>How I Try to Stay Up to Date</a:t>
            </a:r>
          </a:p>
        </p:txBody>
      </p:sp>
      <p:sp>
        <p:nvSpPr>
          <p:cNvPr id="3" name="Content Placeholder 2">
            <a:extLst>
              <a:ext uri="{FF2B5EF4-FFF2-40B4-BE49-F238E27FC236}">
                <a16:creationId xmlns:a16="http://schemas.microsoft.com/office/drawing/2014/main" id="{99ACC105-539A-BFB7-99DF-1E538030BCD2}"/>
              </a:ext>
            </a:extLst>
          </p:cNvPr>
          <p:cNvSpPr>
            <a:spLocks noGrp="1"/>
          </p:cNvSpPr>
          <p:nvPr>
            <p:ph idx="1"/>
          </p:nvPr>
        </p:nvSpPr>
        <p:spPr>
          <a:xfrm>
            <a:off x="838200" y="1825625"/>
            <a:ext cx="10920984" cy="4124601"/>
          </a:xfrm>
        </p:spPr>
        <p:txBody>
          <a:bodyPr>
            <a:normAutofit/>
          </a:bodyPr>
          <a:lstStyle/>
          <a:p>
            <a:pPr>
              <a:lnSpc>
                <a:spcPct val="100000"/>
              </a:lnSpc>
            </a:pPr>
            <a:r>
              <a:rPr lang="en-US" sz="1800" dirty="0"/>
              <a:t>ACCC: AI in Cancer Care (</a:t>
            </a:r>
            <a:r>
              <a:rPr lang="en-US" sz="1800" dirty="0">
                <a:hlinkClick r:id="rId2"/>
              </a:rPr>
              <a:t>accc-cancer.org/AI</a:t>
            </a:r>
            <a:r>
              <a:rPr lang="en-US" sz="1800" dirty="0"/>
              <a:t>)</a:t>
            </a:r>
          </a:p>
          <a:p>
            <a:pPr>
              <a:lnSpc>
                <a:spcPct val="100000"/>
              </a:lnSpc>
            </a:pPr>
            <a:r>
              <a:rPr lang="en-US" sz="1800" dirty="0"/>
              <a:t>Steve Duke:  The Hemingway Report (</a:t>
            </a:r>
            <a:r>
              <a:rPr lang="en-US" sz="1800" dirty="0">
                <a:hlinkClick r:id="rId3"/>
              </a:rPr>
              <a:t>thehemingwayreport.com</a:t>
            </a:r>
            <a:r>
              <a:rPr lang="en-US" sz="1800" dirty="0"/>
              <a:t>)</a:t>
            </a:r>
          </a:p>
          <a:p>
            <a:pPr>
              <a:lnSpc>
                <a:spcPct val="100000"/>
              </a:lnSpc>
            </a:pPr>
            <a:r>
              <a:rPr lang="en-US" sz="1800" dirty="0"/>
              <a:t>Library at Institution: Weekly articles on AI and mental health</a:t>
            </a:r>
          </a:p>
          <a:p>
            <a:pPr>
              <a:lnSpc>
                <a:spcPct val="100000"/>
              </a:lnSpc>
            </a:pPr>
            <a:r>
              <a:rPr lang="en-US" sz="1800" dirty="0"/>
              <a:t>AI to learn about AI</a:t>
            </a:r>
          </a:p>
          <a:p>
            <a:pPr>
              <a:lnSpc>
                <a:spcPct val="100000"/>
              </a:lnSpc>
            </a:pPr>
            <a:r>
              <a:rPr lang="en-US" sz="1800" dirty="0"/>
              <a:t>LinkedIn</a:t>
            </a:r>
          </a:p>
          <a:p>
            <a:pPr lvl="1">
              <a:lnSpc>
                <a:spcPct val="100000"/>
              </a:lnSpc>
            </a:pPr>
            <a:r>
              <a:rPr lang="en-US" sz="1400" dirty="0"/>
              <a:t>Bertalan Mesko</a:t>
            </a:r>
          </a:p>
          <a:p>
            <a:pPr lvl="1">
              <a:lnSpc>
                <a:spcPct val="100000"/>
              </a:lnSpc>
            </a:pPr>
            <a:r>
              <a:rPr lang="en-US" sz="1400" dirty="0"/>
              <a:t>John Torous</a:t>
            </a:r>
          </a:p>
          <a:p>
            <a:pPr lvl="1">
              <a:lnSpc>
                <a:spcPct val="100000"/>
              </a:lnSpc>
            </a:pPr>
            <a:r>
              <a:rPr lang="en-US" sz="1400" dirty="0"/>
              <a:t>Scott Wallace</a:t>
            </a:r>
          </a:p>
          <a:p>
            <a:pPr lvl="1">
              <a:lnSpc>
                <a:spcPct val="100000"/>
              </a:lnSpc>
            </a:pPr>
            <a:r>
              <a:rPr lang="en-US" sz="1400" dirty="0"/>
              <a:t>Xuan Zhao </a:t>
            </a:r>
          </a:p>
          <a:p>
            <a:pPr>
              <a:lnSpc>
                <a:spcPct val="100000"/>
              </a:lnSpc>
            </a:pPr>
            <a:endParaRPr lang="en-US" dirty="0"/>
          </a:p>
          <a:p>
            <a:pPr>
              <a:lnSpc>
                <a:spcPct val="100000"/>
              </a:lnSpc>
            </a:pPr>
            <a:endParaRPr lang="en-US" dirty="0"/>
          </a:p>
        </p:txBody>
      </p:sp>
    </p:spTree>
    <p:extLst>
      <p:ext uri="{BB962C8B-B14F-4D97-AF65-F5344CB8AC3E}">
        <p14:creationId xmlns:p14="http://schemas.microsoft.com/office/powerpoint/2010/main" val="702471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E89AB-0D25-5FE8-8DAC-C166E4131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FFD51B-3204-017A-929E-3217F3380481}"/>
              </a:ext>
            </a:extLst>
          </p:cNvPr>
          <p:cNvSpPr>
            <a:spLocks noGrp="1"/>
          </p:cNvSpPr>
          <p:nvPr>
            <p:ph type="title"/>
          </p:nvPr>
        </p:nvSpPr>
        <p:spPr/>
        <p:txBody>
          <a:bodyPr/>
          <a:lstStyle/>
          <a:p>
            <a:r>
              <a:rPr lang="en-US">
                <a:latin typeface="Avenir Next Demi Bold" panose="020B0703020202020204" pitchFamily="34" charset="0"/>
              </a:rPr>
              <a:t>Choose Your Own Adventure</a:t>
            </a:r>
          </a:p>
        </p:txBody>
      </p:sp>
      <p:sp>
        <p:nvSpPr>
          <p:cNvPr id="3" name="Content Placeholder 2">
            <a:extLst>
              <a:ext uri="{FF2B5EF4-FFF2-40B4-BE49-F238E27FC236}">
                <a16:creationId xmlns:a16="http://schemas.microsoft.com/office/drawing/2014/main" id="{61C2F323-9A20-9AE4-3F78-23FAE0A4815C}"/>
              </a:ext>
            </a:extLst>
          </p:cNvPr>
          <p:cNvSpPr>
            <a:spLocks noGrp="1"/>
          </p:cNvSpPr>
          <p:nvPr>
            <p:ph idx="1"/>
          </p:nvPr>
        </p:nvSpPr>
        <p:spPr/>
        <p:txBody>
          <a:bodyPr>
            <a:normAutofit/>
          </a:bodyPr>
          <a:lstStyle/>
          <a:p>
            <a:pPr marL="342900" indent="-342900">
              <a:lnSpc>
                <a:spcPct val="100000"/>
              </a:lnSpc>
              <a:buFont typeface="+mj-lt"/>
              <a:buAutoNum type="arabicPeriod"/>
            </a:pPr>
            <a:r>
              <a:rPr lang="en-US" sz="1800"/>
              <a:t>What is 1 thing you are taking away from today’s conversation?</a:t>
            </a:r>
          </a:p>
          <a:p>
            <a:pPr marL="342900" indent="-342900">
              <a:lnSpc>
                <a:spcPct val="100000"/>
              </a:lnSpc>
              <a:buFont typeface="+mj-lt"/>
              <a:buAutoNum type="arabicPeriod"/>
            </a:pPr>
            <a:r>
              <a:rPr lang="en-US" sz="1800"/>
              <a:t>What is 1 thing you want to learn more about based on what you heard today?</a:t>
            </a:r>
          </a:p>
        </p:txBody>
      </p:sp>
    </p:spTree>
    <p:extLst>
      <p:ext uri="{BB962C8B-B14F-4D97-AF65-F5344CB8AC3E}">
        <p14:creationId xmlns:p14="http://schemas.microsoft.com/office/powerpoint/2010/main" val="3718780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DCDB4-3E6D-683D-680D-5F693DE2DB3F}"/>
              </a:ext>
            </a:extLst>
          </p:cNvPr>
          <p:cNvSpPr>
            <a:spLocks noGrp="1"/>
          </p:cNvSpPr>
          <p:nvPr>
            <p:ph type="title"/>
          </p:nvPr>
        </p:nvSpPr>
        <p:spPr/>
        <p:txBody>
          <a:bodyPr/>
          <a:lstStyle/>
          <a:p>
            <a:r>
              <a:rPr lang="en-US" dirty="0">
                <a:latin typeface="Avenir Next Demi Bold" panose="020B0703020202020204" pitchFamily="34" charset="0"/>
              </a:rPr>
              <a:t>Meet the Faculty</a:t>
            </a:r>
          </a:p>
        </p:txBody>
      </p:sp>
      <p:pic>
        <p:nvPicPr>
          <p:cNvPr id="10" name="Picture Placeholder 9">
            <a:extLst>
              <a:ext uri="{FF2B5EF4-FFF2-40B4-BE49-F238E27FC236}">
                <a16:creationId xmlns:a16="http://schemas.microsoft.com/office/drawing/2014/main" id="{184BD034-2881-5521-747C-2DC0C27E097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136" b="19680"/>
          <a:stretch>
            <a:fillRect/>
          </a:stretch>
        </p:blipFill>
        <p:spPr>
          <a:xfrm>
            <a:off x="838200" y="1983404"/>
            <a:ext cx="2594113" cy="2593330"/>
          </a:xfrm>
          <a:prstGeom prst="ellipse">
            <a:avLst/>
          </a:prstGeom>
          <a:solidFill>
            <a:srgbClr val="223E7C"/>
          </a:solidFill>
          <a:ln w="28575">
            <a:solidFill>
              <a:srgbClr val="DD4733"/>
            </a:solidFill>
          </a:ln>
        </p:spPr>
      </p:pic>
      <p:sp>
        <p:nvSpPr>
          <p:cNvPr id="4" name="Text Placeholder 3">
            <a:extLst>
              <a:ext uri="{FF2B5EF4-FFF2-40B4-BE49-F238E27FC236}">
                <a16:creationId xmlns:a16="http://schemas.microsoft.com/office/drawing/2014/main" id="{72DB1FA0-5787-5949-47EE-5F5543CC6059}"/>
              </a:ext>
            </a:extLst>
          </p:cNvPr>
          <p:cNvSpPr>
            <a:spLocks noGrp="1"/>
          </p:cNvSpPr>
          <p:nvPr>
            <p:ph type="body" sz="quarter" idx="15"/>
          </p:nvPr>
        </p:nvSpPr>
        <p:spPr>
          <a:xfrm>
            <a:off x="3784424" y="2821194"/>
            <a:ext cx="4717774" cy="365125"/>
          </a:xfrm>
        </p:spPr>
        <p:txBody>
          <a:bodyPr>
            <a:normAutofit/>
          </a:bodyPr>
          <a:lstStyle/>
          <a:p>
            <a:pPr algn="l"/>
            <a:r>
              <a:rPr lang="en-US" sz="1800" dirty="0"/>
              <a:t>Jennifer Bires, MSW, LCSW, OSW-C, CST </a:t>
            </a:r>
          </a:p>
        </p:txBody>
      </p:sp>
      <p:sp>
        <p:nvSpPr>
          <p:cNvPr id="5" name="Text Placeholder 4">
            <a:extLst>
              <a:ext uri="{FF2B5EF4-FFF2-40B4-BE49-F238E27FC236}">
                <a16:creationId xmlns:a16="http://schemas.microsoft.com/office/drawing/2014/main" id="{9048D005-FFA0-92B5-4E56-CF309B63585E}"/>
              </a:ext>
            </a:extLst>
          </p:cNvPr>
          <p:cNvSpPr>
            <a:spLocks noGrp="1"/>
          </p:cNvSpPr>
          <p:nvPr>
            <p:ph type="body" sz="quarter" idx="16"/>
          </p:nvPr>
        </p:nvSpPr>
        <p:spPr>
          <a:xfrm>
            <a:off x="3784424" y="3198365"/>
            <a:ext cx="4717774" cy="715267"/>
          </a:xfrm>
        </p:spPr>
        <p:txBody>
          <a:bodyPr>
            <a:normAutofit fontScale="92500"/>
          </a:bodyPr>
          <a:lstStyle/>
          <a:p>
            <a:pPr algn="l"/>
            <a:r>
              <a:rPr lang="en-US" sz="1800" dirty="0"/>
              <a:t>Executive Director, Peterson Life with Cancer</a:t>
            </a:r>
          </a:p>
          <a:p>
            <a:pPr algn="l"/>
            <a:r>
              <a:rPr lang="en-US" sz="1800" i="1" dirty="0"/>
              <a:t>Inova Schar Cancer Institute</a:t>
            </a:r>
          </a:p>
          <a:p>
            <a:pPr algn="l"/>
            <a:endParaRPr lang="en-US" dirty="0"/>
          </a:p>
        </p:txBody>
      </p:sp>
    </p:spTree>
    <p:extLst>
      <p:ext uri="{BB962C8B-B14F-4D97-AF65-F5344CB8AC3E}">
        <p14:creationId xmlns:p14="http://schemas.microsoft.com/office/powerpoint/2010/main" val="4241876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31C00-E999-8002-4977-51815F0F3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4977B-9148-BD6D-3079-8A88AB3A25B0}"/>
              </a:ext>
            </a:extLst>
          </p:cNvPr>
          <p:cNvSpPr>
            <a:spLocks noGrp="1"/>
          </p:cNvSpPr>
          <p:nvPr>
            <p:ph type="ctrTitle"/>
          </p:nvPr>
        </p:nvSpPr>
        <p:spPr/>
        <p:txBody>
          <a:bodyPr>
            <a:normAutofit/>
          </a:bodyPr>
          <a:lstStyle/>
          <a:p>
            <a:r>
              <a:rPr lang="en-US" sz="4400">
                <a:latin typeface="Avenir Next Demi Bold" panose="020B0703020202020204" pitchFamily="34" charset="0"/>
              </a:rPr>
              <a:t>Questions?</a:t>
            </a:r>
          </a:p>
        </p:txBody>
      </p:sp>
      <p:sp>
        <p:nvSpPr>
          <p:cNvPr id="3" name="Subtitle 2">
            <a:extLst>
              <a:ext uri="{FF2B5EF4-FFF2-40B4-BE49-F238E27FC236}">
                <a16:creationId xmlns:a16="http://schemas.microsoft.com/office/drawing/2014/main" id="{C47317A0-81BB-F5C8-FE39-C47AF5187220}"/>
              </a:ext>
            </a:extLst>
          </p:cNvPr>
          <p:cNvSpPr>
            <a:spLocks noGrp="1"/>
          </p:cNvSpPr>
          <p:nvPr>
            <p:ph type="subTitle" idx="1"/>
          </p:nvPr>
        </p:nvSpPr>
        <p:spPr/>
        <p:txBody>
          <a:bodyPr/>
          <a:lstStyle/>
          <a:p>
            <a:r>
              <a:rPr lang="en-US"/>
              <a:t>Please share via the chat or unmute yourself.</a:t>
            </a:r>
          </a:p>
        </p:txBody>
      </p:sp>
    </p:spTree>
    <p:extLst>
      <p:ext uri="{BB962C8B-B14F-4D97-AF65-F5344CB8AC3E}">
        <p14:creationId xmlns:p14="http://schemas.microsoft.com/office/powerpoint/2010/main" val="68384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D9D2F-30A3-F033-4FDE-306AEC7F16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FF040-3772-B737-A508-CC7432FE72DF}"/>
              </a:ext>
            </a:extLst>
          </p:cNvPr>
          <p:cNvSpPr>
            <a:spLocks noGrp="1"/>
          </p:cNvSpPr>
          <p:nvPr>
            <p:ph type="title"/>
          </p:nvPr>
        </p:nvSpPr>
        <p:spPr/>
        <p:txBody>
          <a:bodyPr/>
          <a:lstStyle/>
          <a:p>
            <a:r>
              <a:rPr lang="en-US" dirty="0">
                <a:latin typeface="Avenir Next Demi Bold" panose="020B0703020202020204" pitchFamily="34" charset="0"/>
              </a:rPr>
              <a:t>Additional ACCC Resources</a:t>
            </a:r>
          </a:p>
        </p:txBody>
      </p:sp>
      <p:grpSp>
        <p:nvGrpSpPr>
          <p:cNvPr id="35" name="Group 34">
            <a:extLst>
              <a:ext uri="{FF2B5EF4-FFF2-40B4-BE49-F238E27FC236}">
                <a16:creationId xmlns:a16="http://schemas.microsoft.com/office/drawing/2014/main" id="{E1154192-AB0E-D091-34B8-41E2DCAF87B3}"/>
              </a:ext>
            </a:extLst>
          </p:cNvPr>
          <p:cNvGrpSpPr/>
          <p:nvPr/>
        </p:nvGrpSpPr>
        <p:grpSpPr>
          <a:xfrm>
            <a:off x="754381" y="1860837"/>
            <a:ext cx="10683239" cy="3788026"/>
            <a:chOff x="838200" y="1860837"/>
            <a:chExt cx="10683239" cy="3788026"/>
          </a:xfrm>
        </p:grpSpPr>
        <p:grpSp>
          <p:nvGrpSpPr>
            <p:cNvPr id="32" name="Group 31">
              <a:extLst>
                <a:ext uri="{FF2B5EF4-FFF2-40B4-BE49-F238E27FC236}">
                  <a16:creationId xmlns:a16="http://schemas.microsoft.com/office/drawing/2014/main" id="{A49B5914-20BB-2501-A584-7BB55245D667}"/>
                </a:ext>
              </a:extLst>
            </p:cNvPr>
            <p:cNvGrpSpPr/>
            <p:nvPr/>
          </p:nvGrpSpPr>
          <p:grpSpPr>
            <a:xfrm>
              <a:off x="838200" y="1860838"/>
              <a:ext cx="4645642" cy="2040463"/>
              <a:chOff x="838200" y="1860838"/>
              <a:chExt cx="4645642" cy="2040463"/>
            </a:xfrm>
          </p:grpSpPr>
          <p:grpSp>
            <p:nvGrpSpPr>
              <p:cNvPr id="21" name="Group 20">
                <a:extLst>
                  <a:ext uri="{FF2B5EF4-FFF2-40B4-BE49-F238E27FC236}">
                    <a16:creationId xmlns:a16="http://schemas.microsoft.com/office/drawing/2014/main" id="{F3525390-8A7A-B152-4764-F68BCD02521D}"/>
                  </a:ext>
                </a:extLst>
              </p:cNvPr>
              <p:cNvGrpSpPr/>
              <p:nvPr/>
            </p:nvGrpSpPr>
            <p:grpSpPr>
              <a:xfrm>
                <a:off x="905506" y="2575737"/>
                <a:ext cx="4578336" cy="1325564"/>
                <a:chOff x="6572820" y="1697519"/>
                <a:chExt cx="4234088" cy="1325564"/>
              </a:xfrm>
            </p:grpSpPr>
            <p:sp>
              <p:nvSpPr>
                <p:cNvPr id="22" name="Content Placeholder 2">
                  <a:extLst>
                    <a:ext uri="{FF2B5EF4-FFF2-40B4-BE49-F238E27FC236}">
                      <a16:creationId xmlns:a16="http://schemas.microsoft.com/office/drawing/2014/main" id="{735F55BE-30C2-9465-411D-0964A07537E1}"/>
                    </a:ext>
                  </a:extLst>
                </p:cNvPr>
                <p:cNvSpPr txBox="1">
                  <a:spLocks/>
                </p:cNvSpPr>
                <p:nvPr/>
              </p:nvSpPr>
              <p:spPr>
                <a:xfrm>
                  <a:off x="7936670" y="1697519"/>
                  <a:ext cx="2870238" cy="132556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Cutting Through the Noise: Practical Insights About AI in Cancer Care</a:t>
                  </a:r>
                </a:p>
              </p:txBody>
            </p:sp>
            <p:pic>
              <p:nvPicPr>
                <p:cNvPr id="23" name="Picture 22">
                  <a:extLst>
                    <a:ext uri="{FF2B5EF4-FFF2-40B4-BE49-F238E27FC236}">
                      <a16:creationId xmlns:a16="http://schemas.microsoft.com/office/drawing/2014/main" id="{ED0365E9-2560-3C4E-168B-736E4F03AB7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72820" y="1825625"/>
                  <a:ext cx="1107420" cy="1197458"/>
                </a:xfrm>
                <a:prstGeom prst="rect">
                  <a:avLst/>
                </a:prstGeom>
              </p:spPr>
            </p:pic>
          </p:grpSp>
          <p:sp>
            <p:nvSpPr>
              <p:cNvPr id="27" name="TextBox 26">
                <a:extLst>
                  <a:ext uri="{FF2B5EF4-FFF2-40B4-BE49-F238E27FC236}">
                    <a16:creationId xmlns:a16="http://schemas.microsoft.com/office/drawing/2014/main" id="{6BCD3181-007A-4ECC-20DB-FFDDFE5303E4}"/>
                  </a:ext>
                </a:extLst>
              </p:cNvPr>
              <p:cNvSpPr txBox="1"/>
              <p:nvPr/>
            </p:nvSpPr>
            <p:spPr>
              <a:xfrm>
                <a:off x="838200" y="1860838"/>
                <a:ext cx="4645639" cy="646331"/>
              </a:xfrm>
              <a:prstGeom prst="rect">
                <a:avLst/>
              </a:prstGeom>
              <a:noFill/>
            </p:spPr>
            <p:txBody>
              <a:bodyPr wrap="square">
                <a:spAutoFit/>
              </a:bodyPr>
              <a:lstStyle/>
              <a:p>
                <a:r>
                  <a:rPr kumimoji="0" lang="en-US" sz="1800" b="0" u="none" strike="noStrike" kern="1200" cap="none" spc="0" normalizeH="0" baseline="0" noProof="0" dirty="0">
                    <a:ln>
                      <a:noFill/>
                    </a:ln>
                    <a:solidFill>
                      <a:srgbClr val="000000"/>
                    </a:solidFill>
                    <a:effectLst/>
                    <a:uLnTx/>
                    <a:uFillTx/>
                    <a:latin typeface="Avenir Next Demi Bold" panose="020B0703020202020204" pitchFamily="34" charset="0"/>
                  </a:rPr>
                  <a:t>Live Streaming Webinar:</a:t>
                </a:r>
                <a:br>
                  <a:rPr kumimoji="0" lang="en-US" sz="1800" b="0" u="none" strike="noStrike" kern="1200" cap="none" spc="0" normalizeH="0" baseline="0" noProof="0" dirty="0">
                    <a:ln>
                      <a:noFill/>
                    </a:ln>
                    <a:solidFill>
                      <a:srgbClr val="000000"/>
                    </a:solidFill>
                    <a:effectLst/>
                    <a:uLnTx/>
                    <a:uFillTx/>
                    <a:latin typeface="Avenir Next Demi Bold" panose="020B0703020202020204" pitchFamily="34" charset="0"/>
                  </a:rPr>
                </a:br>
                <a:r>
                  <a:rPr kumimoji="0" lang="en-US" sz="1800" b="0" u="none" strike="noStrike" kern="1200" cap="none" spc="0" normalizeH="0" baseline="0" noProof="0" dirty="0">
                    <a:ln>
                      <a:noFill/>
                    </a:ln>
                    <a:solidFill>
                      <a:srgbClr val="000000"/>
                    </a:solidFill>
                    <a:effectLst/>
                    <a:uLnTx/>
                    <a:uFillTx/>
                    <a:latin typeface="Avenir Next Demi Bold" panose="020B0703020202020204" pitchFamily="34" charset="0"/>
                  </a:rPr>
                  <a:t>May 21, 2026</a:t>
                </a:r>
                <a:endParaRPr lang="en-US" dirty="0">
                  <a:latin typeface="Avenir Next Demi Bold" panose="020B0703020202020204" pitchFamily="34" charset="0"/>
                </a:endParaRPr>
              </a:p>
            </p:txBody>
          </p:sp>
        </p:grpSp>
        <p:grpSp>
          <p:nvGrpSpPr>
            <p:cNvPr id="33" name="Group 32">
              <a:extLst>
                <a:ext uri="{FF2B5EF4-FFF2-40B4-BE49-F238E27FC236}">
                  <a16:creationId xmlns:a16="http://schemas.microsoft.com/office/drawing/2014/main" id="{A1D25122-4F5E-AD4E-279E-FF135721B88F}"/>
                </a:ext>
              </a:extLst>
            </p:cNvPr>
            <p:cNvGrpSpPr/>
            <p:nvPr/>
          </p:nvGrpSpPr>
          <p:grpSpPr>
            <a:xfrm>
              <a:off x="6913114" y="1860837"/>
              <a:ext cx="4608325" cy="3736354"/>
              <a:chOff x="7187434" y="1860837"/>
              <a:chExt cx="4608325" cy="3736354"/>
            </a:xfrm>
          </p:grpSpPr>
          <p:grpSp>
            <p:nvGrpSpPr>
              <p:cNvPr id="12" name="Group 11">
                <a:extLst>
                  <a:ext uri="{FF2B5EF4-FFF2-40B4-BE49-F238E27FC236}">
                    <a16:creationId xmlns:a16="http://schemas.microsoft.com/office/drawing/2014/main" id="{D385F4CF-8DB7-298F-0815-3DD4803EB983}"/>
                  </a:ext>
                </a:extLst>
              </p:cNvPr>
              <p:cNvGrpSpPr/>
              <p:nvPr/>
            </p:nvGrpSpPr>
            <p:grpSpPr>
              <a:xfrm>
                <a:off x="7187434" y="2524064"/>
                <a:ext cx="4608325" cy="1325564"/>
                <a:chOff x="6572820" y="1697519"/>
                <a:chExt cx="4978489" cy="1325564"/>
              </a:xfrm>
            </p:grpSpPr>
            <p:sp>
              <p:nvSpPr>
                <p:cNvPr id="13" name="Content Placeholder 2">
                  <a:extLst>
                    <a:ext uri="{FF2B5EF4-FFF2-40B4-BE49-F238E27FC236}">
                      <a16:creationId xmlns:a16="http://schemas.microsoft.com/office/drawing/2014/main" id="{2C00DE94-9180-1290-3C34-107732A10695}"/>
                    </a:ext>
                  </a:extLst>
                </p:cNvPr>
                <p:cNvSpPr txBox="1">
                  <a:spLocks/>
                </p:cNvSpPr>
                <p:nvPr/>
              </p:nvSpPr>
              <p:spPr>
                <a:xfrm>
                  <a:off x="7936670" y="1697519"/>
                  <a:ext cx="3614639" cy="132556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Tip Sheet: Getting</a:t>
                  </a:r>
                  <a:br>
                    <a:rPr kumimoji="0" lang="en-US" sz="1800" b="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800" b="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Started</a:t>
                  </a:r>
                  <a:r>
                    <a:rPr lang="en-US" dirty="0"/>
                    <a:t> </a:t>
                  </a:r>
                  <a:r>
                    <a:rPr kumimoji="0" lang="en-US" sz="1800" b="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With Generative AI</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lang="en-US" dirty="0">
                      <a:hlinkClick r:id="rId3"/>
                    </a:rPr>
                    <a:t>accc-cancer.org/AI-Tip-Sheet</a:t>
                  </a:r>
                  <a:endPar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pic>
              <p:nvPicPr>
                <p:cNvPr id="14" name="Picture 13">
                  <a:extLst>
                    <a:ext uri="{FF2B5EF4-FFF2-40B4-BE49-F238E27FC236}">
                      <a16:creationId xmlns:a16="http://schemas.microsoft.com/office/drawing/2014/main" id="{275C1AD7-F8B6-B008-0A3B-855D6E2031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72820" y="1825625"/>
                  <a:ext cx="1107420" cy="1197458"/>
                </a:xfrm>
                <a:prstGeom prst="rect">
                  <a:avLst/>
                </a:prstGeom>
              </p:spPr>
            </p:pic>
          </p:grpSp>
          <p:grpSp>
            <p:nvGrpSpPr>
              <p:cNvPr id="18" name="Group 17">
                <a:extLst>
                  <a:ext uri="{FF2B5EF4-FFF2-40B4-BE49-F238E27FC236}">
                    <a16:creationId xmlns:a16="http://schemas.microsoft.com/office/drawing/2014/main" id="{F23D60AB-9F8D-6A6F-4E71-06129B100305}"/>
                  </a:ext>
                </a:extLst>
              </p:cNvPr>
              <p:cNvGrpSpPr/>
              <p:nvPr/>
            </p:nvGrpSpPr>
            <p:grpSpPr>
              <a:xfrm>
                <a:off x="7187434" y="4271627"/>
                <a:ext cx="4608325" cy="1325564"/>
                <a:chOff x="6572820" y="1697519"/>
                <a:chExt cx="4978489" cy="1325564"/>
              </a:xfrm>
            </p:grpSpPr>
            <p:sp>
              <p:nvSpPr>
                <p:cNvPr id="19" name="Content Placeholder 2">
                  <a:extLst>
                    <a:ext uri="{FF2B5EF4-FFF2-40B4-BE49-F238E27FC236}">
                      <a16:creationId xmlns:a16="http://schemas.microsoft.com/office/drawing/2014/main" id="{39DBBB42-9EC4-D00B-3BB5-A12878BD454C}"/>
                    </a:ext>
                  </a:extLst>
                </p:cNvPr>
                <p:cNvSpPr txBox="1">
                  <a:spLocks/>
                </p:cNvSpPr>
                <p:nvPr/>
              </p:nvSpPr>
              <p:spPr>
                <a:xfrm>
                  <a:off x="7936670" y="1697519"/>
                  <a:ext cx="3614639" cy="1325563"/>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0000"/>
                      </a:solidFill>
                      <a:latin typeface="Avenir Next" panose="020B05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Avenir Next" panose="020B05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Avenir Next" panose="020B05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rgbClr val="000000"/>
                      </a:solidFill>
                      <a:latin typeface="Avenir Next" panose="020B05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0000"/>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Survey: AI in</a:t>
                  </a:r>
                  <a:br>
                    <a:rPr kumimoji="0" lang="en-US" sz="1800" b="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800" b="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Cancer Care Delivery </a:t>
                  </a:r>
                  <a:b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hlinkClick r:id="rId5"/>
                    </a:rPr>
                    <a:t>accc-cancer.org/AI-Survey</a:t>
                  </a:r>
                  <a:endParaRPr kumimoji="0" lang="en-US" sz="1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pic>
              <p:nvPicPr>
                <p:cNvPr id="20" name="Picture 19">
                  <a:extLst>
                    <a:ext uri="{FF2B5EF4-FFF2-40B4-BE49-F238E27FC236}">
                      <a16:creationId xmlns:a16="http://schemas.microsoft.com/office/drawing/2014/main" id="{DF48D0ED-14BF-C81F-4B64-F473A4E73F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72820" y="1825625"/>
                  <a:ext cx="1107420" cy="1197458"/>
                </a:xfrm>
                <a:prstGeom prst="rect">
                  <a:avLst/>
                </a:prstGeom>
              </p:spPr>
            </p:pic>
          </p:grpSp>
          <p:sp>
            <p:nvSpPr>
              <p:cNvPr id="25" name="TextBox 24">
                <a:extLst>
                  <a:ext uri="{FF2B5EF4-FFF2-40B4-BE49-F238E27FC236}">
                    <a16:creationId xmlns:a16="http://schemas.microsoft.com/office/drawing/2014/main" id="{D36FE718-90AC-6A22-84D8-697244690788}"/>
                  </a:ext>
                </a:extLst>
              </p:cNvPr>
              <p:cNvSpPr txBox="1"/>
              <p:nvPr/>
            </p:nvSpPr>
            <p:spPr>
              <a:xfrm>
                <a:off x="7187434" y="1860837"/>
                <a:ext cx="4608325" cy="379955"/>
              </a:xfrm>
              <a:prstGeom prst="rect">
                <a:avLst/>
              </a:prstGeom>
              <a:noFill/>
            </p:spPr>
            <p:txBody>
              <a:bodyPr wrap="square">
                <a:spAutoFit/>
              </a:bodyPr>
              <a:lstStyle/>
              <a:p>
                <a:r>
                  <a:rPr kumimoji="0" lang="en-US" sz="1800" b="0" u="none" strike="noStrike" kern="1200" cap="none" spc="0" normalizeH="0" baseline="0" noProof="0" dirty="0">
                    <a:ln>
                      <a:noFill/>
                    </a:ln>
                    <a:solidFill>
                      <a:srgbClr val="000000"/>
                    </a:solidFill>
                    <a:effectLst/>
                    <a:uLnTx/>
                    <a:uFillTx/>
                    <a:latin typeface="Avenir Next Demi Bold" panose="020B0703020202020204" pitchFamily="34" charset="0"/>
                  </a:rPr>
                  <a:t>Downloadable PDFs</a:t>
                </a:r>
                <a:endParaRPr lang="en-US" dirty="0">
                  <a:latin typeface="Avenir Next Demi Bold" panose="020B0703020202020204" pitchFamily="34" charset="0"/>
                </a:endParaRPr>
              </a:p>
            </p:txBody>
          </p:sp>
        </p:grpSp>
        <p:cxnSp>
          <p:nvCxnSpPr>
            <p:cNvPr id="29" name="Straight Connector 28">
              <a:extLst>
                <a:ext uri="{FF2B5EF4-FFF2-40B4-BE49-F238E27FC236}">
                  <a16:creationId xmlns:a16="http://schemas.microsoft.com/office/drawing/2014/main" id="{041CAC69-1E6E-605D-915B-2D48A90D6723}"/>
                </a:ext>
              </a:extLst>
            </p:cNvPr>
            <p:cNvCxnSpPr/>
            <p:nvPr/>
          </p:nvCxnSpPr>
          <p:spPr>
            <a:xfrm>
              <a:off x="6198478" y="2281843"/>
              <a:ext cx="0" cy="3367020"/>
            </a:xfrm>
            <a:prstGeom prst="line">
              <a:avLst/>
            </a:prstGeom>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505249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9A297-3A0A-252C-19A1-7867D9022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5B2A0D-571B-F230-E10A-46F7A8B395E1}"/>
              </a:ext>
            </a:extLst>
          </p:cNvPr>
          <p:cNvSpPr>
            <a:spLocks noGrp="1"/>
          </p:cNvSpPr>
          <p:nvPr>
            <p:ph type="title"/>
          </p:nvPr>
        </p:nvSpPr>
        <p:spPr/>
        <p:txBody>
          <a:bodyPr/>
          <a:lstStyle/>
          <a:p>
            <a:r>
              <a:rPr lang="en-US" dirty="0">
                <a:latin typeface="Avenir Next Demi Bold" panose="020B0703020202020204" pitchFamily="34" charset="0"/>
              </a:rPr>
              <a:t>References</a:t>
            </a:r>
          </a:p>
        </p:txBody>
      </p:sp>
      <p:sp>
        <p:nvSpPr>
          <p:cNvPr id="3" name="Content Placeholder 2">
            <a:extLst>
              <a:ext uri="{FF2B5EF4-FFF2-40B4-BE49-F238E27FC236}">
                <a16:creationId xmlns:a16="http://schemas.microsoft.com/office/drawing/2014/main" id="{DE652AED-729C-F36C-E06F-A0AEA06A4B61}"/>
              </a:ext>
            </a:extLst>
          </p:cNvPr>
          <p:cNvSpPr>
            <a:spLocks noGrp="1"/>
          </p:cNvSpPr>
          <p:nvPr>
            <p:ph idx="1"/>
          </p:nvPr>
        </p:nvSpPr>
        <p:spPr>
          <a:xfrm>
            <a:off x="838200" y="1825625"/>
            <a:ext cx="10515600" cy="4298950"/>
          </a:xfrm>
        </p:spPr>
        <p:txBody>
          <a:bodyPr vert="horz" lIns="91440" tIns="45720" rIns="91440" bIns="45720" rtlCol="0" anchor="t">
            <a:normAutofit fontScale="70000" lnSpcReduction="20000"/>
          </a:bodyPr>
          <a:lstStyle/>
          <a:p>
            <a:r>
              <a:rPr lang="en-US" sz="1800" dirty="0">
                <a:latin typeface="Avenir Next"/>
                <a:cs typeface="Avenir Next"/>
              </a:rPr>
              <a:t>Abd-Alrazaq A, AlSaad R, </a:t>
            </a:r>
            <a:r>
              <a:rPr lang="en-US" sz="1800" dirty="0" err="1">
                <a:latin typeface="Avenir Next"/>
                <a:cs typeface="Avenir Next"/>
              </a:rPr>
              <a:t>Shuweihdi</a:t>
            </a:r>
            <a:r>
              <a:rPr lang="en-US" sz="1800" dirty="0">
                <a:latin typeface="Avenir Next"/>
                <a:cs typeface="Avenir Next"/>
              </a:rPr>
              <a:t> F, Ahmed A, Aziz S, Sheikh J. Systematic review and meta-analysis of performance of wearable artificial intelligence in detecting and predicting depression. </a:t>
            </a:r>
            <a:r>
              <a:rPr lang="en-US" sz="1800" i="1" dirty="0">
                <a:latin typeface="Avenir Next"/>
                <a:cs typeface="Avenir Next"/>
              </a:rPr>
              <a:t>NPJ Digital Medicine.</a:t>
            </a:r>
            <a:r>
              <a:rPr lang="en-US" sz="1800" dirty="0">
                <a:latin typeface="Avenir Next"/>
                <a:cs typeface="Avenir Next"/>
              </a:rPr>
              <a:t> 2023;6:84. doi:10.1038/s41746-023-00828-5</a:t>
            </a:r>
          </a:p>
          <a:p>
            <a:r>
              <a:rPr lang="en-US" sz="1800" dirty="0" err="1">
                <a:latin typeface="Avenir Next"/>
                <a:cs typeface="Avenir Next"/>
              </a:rPr>
              <a:t>Akdogan</a:t>
            </a:r>
            <a:r>
              <a:rPr lang="en-US" sz="1800" dirty="0">
                <a:latin typeface="Avenir Next"/>
                <a:cs typeface="Avenir Next"/>
              </a:rPr>
              <a:t> O, Uyar GC, </a:t>
            </a:r>
            <a:r>
              <a:rPr lang="en-US" sz="1800" dirty="0" err="1">
                <a:latin typeface="Avenir Next"/>
                <a:cs typeface="Avenir Next"/>
              </a:rPr>
              <a:t>Yesilbas</a:t>
            </a:r>
            <a:r>
              <a:rPr lang="en-US" sz="1800" dirty="0">
                <a:latin typeface="Avenir Next"/>
                <a:cs typeface="Avenir Next"/>
              </a:rPr>
              <a:t> E, </a:t>
            </a:r>
            <a:r>
              <a:rPr lang="en-US" sz="1800" dirty="0" err="1">
                <a:latin typeface="Avenir Next"/>
                <a:cs typeface="Avenir Next"/>
              </a:rPr>
              <a:t>Baskurt</a:t>
            </a:r>
            <a:r>
              <a:rPr lang="en-US" sz="1800" dirty="0">
                <a:latin typeface="Avenir Next"/>
                <a:cs typeface="Avenir Next"/>
              </a:rPr>
              <a:t> K, </a:t>
            </a:r>
            <a:r>
              <a:rPr lang="en-US" sz="1800" dirty="0" err="1">
                <a:latin typeface="Avenir Next"/>
                <a:cs typeface="Avenir Next"/>
              </a:rPr>
              <a:t>Malkoc</a:t>
            </a:r>
            <a:r>
              <a:rPr lang="en-US" sz="1800" dirty="0">
                <a:latin typeface="Avenir Next"/>
                <a:cs typeface="Avenir Next"/>
              </a:rPr>
              <a:t> NA, Ozdemir N, et al. Effect of a ChatGPT-based digital counseling intervention on anxiety and depression in patients with cancer: a prospective, randomized trial. </a:t>
            </a:r>
            <a:r>
              <a:rPr lang="en-US" sz="1800" i="1" dirty="0">
                <a:latin typeface="Avenir Next"/>
                <a:cs typeface="Avenir Next"/>
              </a:rPr>
              <a:t>European Journal of Cancer.</a:t>
            </a:r>
            <a:r>
              <a:rPr lang="en-US" sz="1800" dirty="0">
                <a:latin typeface="Avenir Next"/>
                <a:cs typeface="Avenir Next"/>
              </a:rPr>
              <a:t> 2025;221:115408. doi:10.1016/j.ejca.2025.115408</a:t>
            </a:r>
            <a:endParaRPr lang="en-US" dirty="0">
              <a:latin typeface="Avenir Next"/>
            </a:endParaRPr>
          </a:p>
          <a:p>
            <a:r>
              <a:rPr lang="en-US" sz="1800" dirty="0">
                <a:latin typeface="Avenir Next"/>
                <a:cs typeface="Avenir Next"/>
              </a:rPr>
              <a:t>American Medical Association. AMA issues new principles for AI development, deployment and use. American Medical Association. Published November 28, 2023. Accessed May 12, 2026. </a:t>
            </a:r>
            <a:r>
              <a:rPr lang="en-US" sz="1800" dirty="0">
                <a:latin typeface="Avenir Next"/>
                <a:cs typeface="Avenir Next"/>
                <a:hlinkClick r:id="rId3"/>
              </a:rPr>
              <a:t>https://www.ama-assn.org/press-center/ama-press-releases/ama-issues-new-principles-ai-development-deployment-use</a:t>
            </a:r>
            <a:endParaRPr lang="en-US">
              <a:latin typeface="Avenir Next"/>
            </a:endParaRPr>
          </a:p>
          <a:p>
            <a:r>
              <a:rPr lang="en-US" sz="1800" dirty="0">
                <a:latin typeface="Avenir Next"/>
                <a:cs typeface="Avenir Next"/>
              </a:rPr>
              <a:t>Deshields TL, Wells-Di Gregorio S, Flowers SR, Irwin KE, Nipp R, Padgett L, </a:t>
            </a:r>
            <a:r>
              <a:rPr lang="en-US" sz="1800" dirty="0" err="1">
                <a:latin typeface="Avenir Next"/>
                <a:cs typeface="Avenir Next"/>
              </a:rPr>
              <a:t>Zebrack</a:t>
            </a:r>
            <a:r>
              <a:rPr lang="en-US" sz="1800" dirty="0">
                <a:latin typeface="Avenir Next"/>
                <a:cs typeface="Avenir Next"/>
              </a:rPr>
              <a:t> B. Addressing distress management challenges: recommendations from the consensus panel of the American Psychosocial Oncology Society and the Association of Oncology Social Work. </a:t>
            </a:r>
            <a:r>
              <a:rPr lang="en-US" sz="1800" i="1" dirty="0">
                <a:latin typeface="Avenir Next"/>
                <a:cs typeface="Avenir Next"/>
              </a:rPr>
              <a:t>CA: A Cancer Journal for Clinicians.</a:t>
            </a:r>
            <a:r>
              <a:rPr lang="en-US" sz="1800" dirty="0">
                <a:latin typeface="Avenir Next"/>
                <a:cs typeface="Avenir Next"/>
              </a:rPr>
              <a:t> 2021;71(5):407-436. doi:10.3322/caac.21672</a:t>
            </a:r>
            <a:endParaRPr lang="en-US" dirty="0">
              <a:latin typeface="Avenir Next"/>
            </a:endParaRPr>
          </a:p>
          <a:p>
            <a:r>
              <a:rPr lang="en-US" sz="1800">
                <a:latin typeface="Avenir Next"/>
                <a:cs typeface="Avenir Next"/>
              </a:rPr>
              <a:t>Gomes N, Pato M, Lourenco AR, Datia N. A survey on wearable sensors for mental health monitoring. </a:t>
            </a:r>
            <a:r>
              <a:rPr lang="en-US" sz="1800" i="1">
                <a:latin typeface="Avenir Next"/>
                <a:cs typeface="Avenir Next"/>
              </a:rPr>
              <a:t>Sensors.</a:t>
            </a:r>
            <a:r>
              <a:rPr lang="en-US" sz="1800" dirty="0">
                <a:latin typeface="Avenir Next"/>
                <a:cs typeface="Avenir Next"/>
              </a:rPr>
              <a:t> </a:t>
            </a:r>
            <a:r>
              <a:rPr lang="en-US" sz="1800">
                <a:latin typeface="Avenir Next"/>
                <a:cs typeface="Avenir Next"/>
              </a:rPr>
              <a:t>2023;23(3):1330. doi:10.3390/s23031330</a:t>
            </a:r>
            <a:endParaRPr lang="en-US">
              <a:latin typeface="Avenir Next"/>
            </a:endParaRPr>
          </a:p>
          <a:p>
            <a:r>
              <a:rPr lang="en-US" sz="1800">
                <a:cs typeface="Avenir Next"/>
              </a:rPr>
              <a:t>Health Resources and Services Administration. Designated health professional shortage areas statistics. U.S. Department of Health and Human Services. Published 2024. Accessed May 12, 2026. </a:t>
            </a:r>
            <a:r>
              <a:rPr lang="en-US" sz="1800" dirty="0">
                <a:cs typeface="Avenir Next"/>
                <a:hlinkClick r:id="rId4"/>
              </a:rPr>
              <a:t>https://data.hrsa.gov</a:t>
            </a:r>
            <a:endParaRPr lang="en-US"/>
          </a:p>
          <a:p>
            <a:r>
              <a:rPr lang="en-US" sz="1800">
                <a:cs typeface="Avenir Next"/>
              </a:rPr>
              <a:t>Heinz MV, Mackin DM, Trudeau BM, Bhattacharya S, Wang Y, Banta HA, et al. Randomized trial of a generative AI chatbot for mental health treatment. </a:t>
            </a:r>
            <a:r>
              <a:rPr lang="en-US" sz="1800" i="1">
                <a:cs typeface="Avenir Next"/>
              </a:rPr>
              <a:t>NEJM AI.</a:t>
            </a:r>
            <a:r>
              <a:rPr lang="en-US" sz="1800">
                <a:cs typeface="Avenir Next"/>
              </a:rPr>
              <a:t> 2025;2(4):AIoa2400802. doi:10.1056/AIoa2400802</a:t>
            </a:r>
            <a:endParaRPr lang="en-US"/>
          </a:p>
          <a:p>
            <a:r>
              <a:rPr lang="en-US" sz="1800" dirty="0">
                <a:latin typeface="Avenir Next"/>
                <a:cs typeface="Avenir Next"/>
              </a:rPr>
              <a:t>Hua Y, </a:t>
            </a:r>
            <a:r>
              <a:rPr lang="en-US" sz="1800" dirty="0" err="1">
                <a:latin typeface="Avenir Next"/>
                <a:cs typeface="Avenir Next"/>
              </a:rPr>
              <a:t>Siddals</a:t>
            </a:r>
            <a:r>
              <a:rPr lang="en-US" sz="1800" dirty="0">
                <a:latin typeface="Avenir Next"/>
                <a:cs typeface="Avenir Next"/>
              </a:rPr>
              <a:t> S, Ma Z, </a:t>
            </a:r>
            <a:r>
              <a:rPr lang="en-US" sz="1800" dirty="0" err="1">
                <a:latin typeface="Avenir Next"/>
                <a:cs typeface="Avenir Next"/>
              </a:rPr>
              <a:t>Galatzer</a:t>
            </a:r>
            <a:r>
              <a:rPr lang="en-US" sz="1800" dirty="0">
                <a:latin typeface="Avenir Next"/>
                <a:cs typeface="Avenir Next"/>
              </a:rPr>
              <a:t>-Levy I, Xia W, Hau C, Na H, Flathers M, </a:t>
            </a:r>
            <a:r>
              <a:rPr lang="en-US" sz="1800" dirty="0" err="1">
                <a:latin typeface="Avenir Next"/>
                <a:cs typeface="Avenir Next"/>
              </a:rPr>
              <a:t>Linardon</a:t>
            </a:r>
            <a:r>
              <a:rPr lang="en-US" sz="1800" dirty="0">
                <a:latin typeface="Avenir Next"/>
                <a:cs typeface="Avenir Next"/>
              </a:rPr>
              <a:t> J, </a:t>
            </a:r>
            <a:r>
              <a:rPr lang="en-US" sz="1800" dirty="0" err="1">
                <a:latin typeface="Avenir Next"/>
                <a:cs typeface="Avenir Next"/>
              </a:rPr>
              <a:t>Ayubcha</a:t>
            </a:r>
            <a:r>
              <a:rPr lang="en-US" sz="1800" dirty="0">
                <a:latin typeface="Avenir Next"/>
                <a:cs typeface="Avenir Next"/>
              </a:rPr>
              <a:t> C, </a:t>
            </a:r>
            <a:r>
              <a:rPr lang="en-US" sz="1800" dirty="0" err="1">
                <a:latin typeface="Avenir Next"/>
                <a:cs typeface="Avenir Next"/>
              </a:rPr>
              <a:t>Torous</a:t>
            </a:r>
            <a:r>
              <a:rPr lang="en-US" sz="1800" dirty="0">
                <a:latin typeface="Avenir Next"/>
                <a:cs typeface="Avenir Next"/>
              </a:rPr>
              <a:t> J. </a:t>
            </a:r>
            <a:r>
              <a:rPr lang="en-US" sz="1800" i="1" dirty="0">
                <a:latin typeface="Avenir Next"/>
                <a:cs typeface="Avenir Next"/>
              </a:rPr>
              <a:t>Charting the evolution of artificial intelligence mental health chatbots from rule-based systems to large language models: a systematic review.</a:t>
            </a:r>
            <a:r>
              <a:rPr lang="en-US" sz="1800" dirty="0">
                <a:latin typeface="Avenir Next"/>
                <a:cs typeface="Avenir Next"/>
              </a:rPr>
              <a:t> World Psychiatry 2025</a:t>
            </a:r>
          </a:p>
          <a:p>
            <a:r>
              <a:rPr lang="en-US" sz="1800" dirty="0" err="1">
                <a:latin typeface="Avenir Next"/>
                <a:cs typeface="Avenir Next"/>
              </a:rPr>
              <a:t>Im</a:t>
            </a:r>
            <a:r>
              <a:rPr lang="en-US" sz="1800" dirty="0">
                <a:latin typeface="Avenir Next"/>
                <a:cs typeface="Avenir Next"/>
              </a:rPr>
              <a:t> CH, Woo M. Clinical efficacy, therapeutic mechanisms, and implementation features of cognitive behavioral therapy-based chatbots for depression and anxiety: narrative review. </a:t>
            </a:r>
            <a:r>
              <a:rPr lang="en-US" sz="1800" i="1" dirty="0">
                <a:latin typeface="Avenir Next"/>
                <a:cs typeface="Avenir Next"/>
              </a:rPr>
              <a:t>JMIR Mental Health.</a:t>
            </a:r>
            <a:r>
              <a:rPr lang="en-US" sz="1800" dirty="0">
                <a:latin typeface="Avenir Next"/>
                <a:cs typeface="Avenir Next"/>
              </a:rPr>
              <a:t> 2025;12:e78340. doi:10.2196/78340</a:t>
            </a:r>
            <a:endParaRPr lang="en-US" dirty="0">
              <a:latin typeface="Avenir Next"/>
            </a:endParaRPr>
          </a:p>
          <a:p>
            <a:pPr>
              <a:lnSpc>
                <a:spcPct val="120000"/>
              </a:lnSpc>
            </a:pPr>
            <a:endParaRPr lang="en-US" sz="1800" dirty="0">
              <a:cs typeface="Avenir Next"/>
            </a:endParaRPr>
          </a:p>
          <a:p>
            <a:pPr>
              <a:lnSpc>
                <a:spcPct val="120000"/>
              </a:lnSpc>
            </a:pPr>
            <a:endParaRPr lang="en-US" sz="1800" dirty="0"/>
          </a:p>
        </p:txBody>
      </p:sp>
    </p:spTree>
    <p:extLst>
      <p:ext uri="{BB962C8B-B14F-4D97-AF65-F5344CB8AC3E}">
        <p14:creationId xmlns:p14="http://schemas.microsoft.com/office/powerpoint/2010/main" val="411618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FD8CA-79AF-6C87-5317-6C96F3BC7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067CE2-C9D9-F856-850E-CE9DF571272D}"/>
              </a:ext>
            </a:extLst>
          </p:cNvPr>
          <p:cNvSpPr>
            <a:spLocks noGrp="1"/>
          </p:cNvSpPr>
          <p:nvPr>
            <p:ph type="title"/>
          </p:nvPr>
        </p:nvSpPr>
        <p:spPr/>
        <p:txBody>
          <a:bodyPr/>
          <a:lstStyle/>
          <a:p>
            <a:r>
              <a:rPr lang="en-US">
                <a:latin typeface="Avenir Next Demi Bold" panose="020B0703020202020204" pitchFamily="34" charset="0"/>
              </a:rPr>
              <a:t>References</a:t>
            </a:r>
          </a:p>
        </p:txBody>
      </p:sp>
      <p:sp>
        <p:nvSpPr>
          <p:cNvPr id="3" name="Content Placeholder 2">
            <a:extLst>
              <a:ext uri="{FF2B5EF4-FFF2-40B4-BE49-F238E27FC236}">
                <a16:creationId xmlns:a16="http://schemas.microsoft.com/office/drawing/2014/main" id="{D2AC3C17-DE67-FE66-8E6F-2AC8727939E7}"/>
              </a:ext>
            </a:extLst>
          </p:cNvPr>
          <p:cNvSpPr>
            <a:spLocks noGrp="1"/>
          </p:cNvSpPr>
          <p:nvPr>
            <p:ph idx="1"/>
          </p:nvPr>
        </p:nvSpPr>
        <p:spPr>
          <a:xfrm>
            <a:off x="768016" y="1474704"/>
            <a:ext cx="10515600" cy="4605864"/>
          </a:xfrm>
        </p:spPr>
        <p:txBody>
          <a:bodyPr vert="horz" lIns="91440" tIns="45720" rIns="91440" bIns="45720" rtlCol="0" anchor="t">
            <a:noAutofit/>
          </a:bodyPr>
          <a:lstStyle/>
          <a:p>
            <a:r>
              <a:rPr lang="en-US" sz="1400" dirty="0" err="1">
                <a:latin typeface="Avenir Next"/>
                <a:cs typeface="Avenir Next"/>
              </a:rPr>
              <a:t>Jafarnia</a:t>
            </a:r>
            <a:r>
              <a:rPr lang="en-US" sz="1400" dirty="0">
                <a:latin typeface="Avenir Next"/>
                <a:cs typeface="Avenir Next"/>
              </a:rPr>
              <a:t> JL, Haff PL, Moore RP, Osheim AL, Riley KM, Zheng S, Roth M, Salge MH, Nelson KC. Quality, empathy, and readability of AI chatbot responses to the survivorship needs of adolescents and young adults with melanoma: evaluation study. </a:t>
            </a:r>
            <a:r>
              <a:rPr lang="en-US" sz="1400" i="1" dirty="0">
                <a:latin typeface="Avenir Next"/>
                <a:cs typeface="Avenir Next"/>
              </a:rPr>
              <a:t>JMIR Cancer.</a:t>
            </a:r>
            <a:r>
              <a:rPr lang="en-US" sz="1400" dirty="0">
                <a:latin typeface="Avenir Next"/>
                <a:cs typeface="Avenir Next"/>
              </a:rPr>
              <a:t> 2026;12:e84234. doi:10.2196/84234</a:t>
            </a:r>
          </a:p>
          <a:p>
            <a:r>
              <a:rPr lang="en-US" sz="1400" dirty="0">
                <a:latin typeface="Avenir Next"/>
                <a:cs typeface="Avenir Next"/>
              </a:rPr>
              <a:t>Joshi G, Jain A, </a:t>
            </a:r>
            <a:r>
              <a:rPr lang="en-US" sz="1400" dirty="0" err="1">
                <a:latin typeface="Avenir Next"/>
                <a:cs typeface="Avenir Next"/>
              </a:rPr>
              <a:t>Araveeti</a:t>
            </a:r>
            <a:r>
              <a:rPr lang="en-US" sz="1400" dirty="0">
                <a:latin typeface="Avenir Next"/>
                <a:cs typeface="Avenir Next"/>
              </a:rPr>
              <a:t> SR, Adhikari S, Garg H, Bhandari M. FDA-approved artificial intelligence and machine learning (AI/ML)-enabled medical devices: an updated landscape. </a:t>
            </a:r>
            <a:r>
              <a:rPr lang="en-US" sz="1400" i="1" dirty="0">
                <a:latin typeface="Avenir Next"/>
                <a:cs typeface="Avenir Next"/>
              </a:rPr>
              <a:t>Electronics.</a:t>
            </a:r>
            <a:r>
              <a:rPr lang="en-US" sz="1400" dirty="0">
                <a:latin typeface="Avenir Next"/>
                <a:cs typeface="Avenir Next"/>
              </a:rPr>
              <a:t> 2024;13(3):498. doi:10.3390/electronics13030498</a:t>
            </a:r>
            <a:endParaRPr lang="en-US" sz="1400">
              <a:latin typeface="Avenir Next"/>
              <a:cs typeface="Avenir Next"/>
            </a:endParaRPr>
          </a:p>
          <a:p>
            <a:r>
              <a:rPr lang="en-US" sz="1400" dirty="0">
                <a:latin typeface="Avenir Next"/>
                <a:cs typeface="Avenir Next"/>
              </a:rPr>
              <a:t>Liao Y, Thompson C, Peterson S, </a:t>
            </a:r>
            <a:r>
              <a:rPr lang="en-US" sz="1400" dirty="0" err="1">
                <a:latin typeface="Avenir Next"/>
                <a:cs typeface="Avenir Next"/>
              </a:rPr>
              <a:t>Mandrola</a:t>
            </a:r>
            <a:r>
              <a:rPr lang="en-US" sz="1400" dirty="0">
                <a:latin typeface="Avenir Next"/>
                <a:cs typeface="Avenir Next"/>
              </a:rPr>
              <a:t> J, Beg MS. The future of wearable technologies and remote monitoring in health care. </a:t>
            </a:r>
            <a:r>
              <a:rPr lang="en-US" sz="1400" i="1" dirty="0">
                <a:latin typeface="Avenir Next"/>
                <a:cs typeface="Avenir Next"/>
              </a:rPr>
              <a:t>American Society of Clinical Oncology Educational Book.</a:t>
            </a:r>
            <a:r>
              <a:rPr lang="en-US" sz="1400" dirty="0">
                <a:latin typeface="Avenir Next"/>
                <a:cs typeface="Avenir Next"/>
              </a:rPr>
              <a:t> 2019;39:115-121. doi:10.1200/EDBK_238919</a:t>
            </a:r>
            <a:endParaRPr lang="en-US" sz="1400">
              <a:latin typeface="Avenir Next"/>
              <a:cs typeface="Avenir Next"/>
            </a:endParaRPr>
          </a:p>
          <a:p>
            <a:r>
              <a:rPr lang="en-US" sz="1400">
                <a:latin typeface="Avenir Next"/>
                <a:cs typeface="Avenir Next"/>
              </a:rPr>
              <a:t>Obermeyer Z, Powers B, Vogeli C, Mullainathan S. Dissecting racial bias in an algorithm used to manage the health of populations. </a:t>
            </a:r>
            <a:r>
              <a:rPr lang="en-US" sz="1400" i="1">
                <a:latin typeface="Avenir Next"/>
                <a:cs typeface="Avenir Next"/>
              </a:rPr>
              <a:t>Science.</a:t>
            </a:r>
            <a:r>
              <a:rPr lang="en-US" sz="1400">
                <a:latin typeface="Avenir Next"/>
                <a:cs typeface="Avenir Next"/>
              </a:rPr>
              <a:t> 2019;366(6464):447-453. doi:10.1126/science.aax2342</a:t>
            </a:r>
          </a:p>
          <a:p>
            <a:r>
              <a:rPr lang="en-US" sz="1400">
                <a:latin typeface="Avenir Next"/>
                <a:cs typeface="Avenir Next"/>
              </a:rPr>
              <a:t>Springer F, Maier A, Friedrich M, et al. Digital therapeutic (Mika) targeting distress in patients with cancer: results from a nationwide waitlist randomized controlled trial. </a:t>
            </a:r>
            <a:r>
              <a:rPr lang="en-US" sz="1400" i="1">
                <a:latin typeface="Avenir Next"/>
                <a:cs typeface="Avenir Next"/>
              </a:rPr>
              <a:t>Journal of Medical Internet Research.</a:t>
            </a:r>
            <a:r>
              <a:rPr lang="en-US" sz="1400">
                <a:latin typeface="Avenir Next"/>
                <a:cs typeface="Avenir Next"/>
              </a:rPr>
              <a:t> 2024;26:e51949. doi:10.2196/51949</a:t>
            </a:r>
          </a:p>
          <a:p>
            <a:r>
              <a:rPr lang="en-US" sz="1400">
                <a:latin typeface="Avenir Next"/>
                <a:cs typeface="Avenir Next"/>
              </a:rPr>
              <a:t>Straw I, Callison-Burch C. Artificial intelligence in mental health and the biases of language-based models. </a:t>
            </a:r>
            <a:r>
              <a:rPr lang="en-US" sz="1400" i="1">
                <a:latin typeface="Avenir Next"/>
                <a:cs typeface="Avenir Next"/>
              </a:rPr>
              <a:t>PLOS One.</a:t>
            </a:r>
            <a:r>
              <a:rPr lang="en-US" sz="1400" dirty="0">
                <a:latin typeface="Avenir Next"/>
                <a:cs typeface="Avenir Next"/>
              </a:rPr>
              <a:t> </a:t>
            </a:r>
            <a:r>
              <a:rPr lang="en-US" sz="1400">
                <a:latin typeface="Avenir Next"/>
                <a:cs typeface="Avenir Next"/>
              </a:rPr>
              <a:t>2020;15(12):e0240376. doi:10.1371/journal.pone.0240376</a:t>
            </a:r>
          </a:p>
          <a:p>
            <a:r>
              <a:rPr lang="en-US" sz="1400" dirty="0" err="1">
                <a:latin typeface="Avenir Next"/>
                <a:cs typeface="Avenir Next"/>
              </a:rPr>
              <a:t>Verlingue</a:t>
            </a:r>
            <a:r>
              <a:rPr lang="en-US" sz="1400" dirty="0">
                <a:latin typeface="Avenir Next"/>
                <a:cs typeface="Avenir Next"/>
              </a:rPr>
              <a:t> L, Boyer C, </a:t>
            </a:r>
            <a:r>
              <a:rPr lang="en-US" sz="1400" dirty="0" err="1">
                <a:latin typeface="Avenir Next"/>
                <a:cs typeface="Avenir Next"/>
              </a:rPr>
              <a:t>Olgiati</a:t>
            </a:r>
            <a:r>
              <a:rPr lang="en-US" sz="1400" dirty="0">
                <a:latin typeface="Avenir Next"/>
                <a:cs typeface="Avenir Next"/>
              </a:rPr>
              <a:t> L, et al. Artificial intelligence in oncology: ensuring safe and effective integration of language models in clinical practice. </a:t>
            </a:r>
            <a:r>
              <a:rPr lang="en-US" sz="1400" i="1" dirty="0">
                <a:latin typeface="Avenir Next"/>
                <a:cs typeface="Avenir Next"/>
              </a:rPr>
              <a:t>The Lancet Regional Health – Europe.</a:t>
            </a:r>
            <a:r>
              <a:rPr lang="en-US" sz="1400" dirty="0">
                <a:latin typeface="Avenir Next"/>
                <a:cs typeface="Avenir Next"/>
              </a:rPr>
              <a:t> 2024;46:101064. doi:10.1016/j.lanepe.2024.101064</a:t>
            </a:r>
            <a:endParaRPr lang="en-US" sz="1400">
              <a:latin typeface="Avenir Next"/>
              <a:cs typeface="Avenir Next"/>
            </a:endParaRPr>
          </a:p>
          <a:p>
            <a:r>
              <a:rPr lang="en-US" sz="1400" dirty="0">
                <a:latin typeface="Avenir Next"/>
                <a:cs typeface="Avenir Next"/>
              </a:rPr>
              <a:t>Zeinali N, Youn N, </a:t>
            </a:r>
            <a:r>
              <a:rPr lang="en-US" sz="1400" dirty="0" err="1">
                <a:latin typeface="Avenir Next"/>
                <a:cs typeface="Avenir Next"/>
              </a:rPr>
              <a:t>Albashayreh</a:t>
            </a:r>
            <a:r>
              <a:rPr lang="en-US" sz="1400" dirty="0">
                <a:latin typeface="Avenir Next"/>
                <a:cs typeface="Avenir Next"/>
              </a:rPr>
              <a:t> A, Fan W, Gilbertson White S. Machine learning approaches to predict symptoms in people with cancer: systematic review. </a:t>
            </a:r>
            <a:r>
              <a:rPr lang="en-US" sz="1400" i="1" dirty="0">
                <a:latin typeface="Avenir Next"/>
                <a:cs typeface="Avenir Next"/>
              </a:rPr>
              <a:t>JMIR Cancer.</a:t>
            </a:r>
            <a:r>
              <a:rPr lang="en-US" sz="1400" dirty="0">
                <a:latin typeface="Avenir Next"/>
                <a:cs typeface="Avenir Next"/>
              </a:rPr>
              <a:t> 2024;10:e52322. doi:10.2196/52322</a:t>
            </a:r>
            <a:endParaRPr lang="en-US" sz="1400">
              <a:latin typeface="Avenir Next"/>
              <a:cs typeface="Avenir Next"/>
            </a:endParaRPr>
          </a:p>
          <a:p>
            <a:r>
              <a:rPr lang="en-US" sz="1400">
                <a:latin typeface="Avenir Next"/>
                <a:cs typeface="Avenir Next"/>
              </a:rPr>
              <a:t>Zion SR, Taub CJ, Heathcote LC, et al. Effects of a cognitive behavioral digital therapeutic on anxiety and depression symptoms in patients with cancer: a randomized controlled trial. </a:t>
            </a:r>
            <a:r>
              <a:rPr lang="en-US" sz="1400" i="1">
                <a:latin typeface="Avenir Next"/>
                <a:cs typeface="Avenir Next"/>
              </a:rPr>
              <a:t>JCO Oncology Practice.</a:t>
            </a:r>
            <a:r>
              <a:rPr lang="en-US" sz="1400">
                <a:latin typeface="Avenir Next"/>
                <a:cs typeface="Avenir Next"/>
              </a:rPr>
              <a:t> 2023;19(12):1179-1189. doi:10.1200/OP.23.00210</a:t>
            </a:r>
            <a:endParaRPr lang="en-US" sz="1400">
              <a:latin typeface="Avenir Next"/>
            </a:endParaRPr>
          </a:p>
          <a:p>
            <a:pPr>
              <a:lnSpc>
                <a:spcPct val="120000"/>
              </a:lnSpc>
            </a:pPr>
            <a:endParaRPr lang="en-US" sz="900" dirty="0">
              <a:cs typeface="Avenir Next"/>
            </a:endParaRPr>
          </a:p>
        </p:txBody>
      </p:sp>
    </p:spTree>
    <p:extLst>
      <p:ext uri="{BB962C8B-B14F-4D97-AF65-F5344CB8AC3E}">
        <p14:creationId xmlns:p14="http://schemas.microsoft.com/office/powerpoint/2010/main" val="3203909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27D62-B12A-CACA-59CB-1C4A475AF205}"/>
              </a:ext>
            </a:extLst>
          </p:cNvPr>
          <p:cNvSpPr>
            <a:spLocks noGrp="1"/>
          </p:cNvSpPr>
          <p:nvPr>
            <p:ph type="title"/>
          </p:nvPr>
        </p:nvSpPr>
        <p:spPr/>
        <p:txBody>
          <a:bodyPr/>
          <a:lstStyle/>
          <a:p>
            <a:endParaRPr lang="en-US"/>
          </a:p>
        </p:txBody>
      </p:sp>
      <p:pic>
        <p:nvPicPr>
          <p:cNvPr id="5" name="Content Placeholder 4" descr="A red and orange advertisement with a tall building&#10;&#10;AI-generated content may be incorrect.">
            <a:extLst>
              <a:ext uri="{FF2B5EF4-FFF2-40B4-BE49-F238E27FC236}">
                <a16:creationId xmlns:a16="http://schemas.microsoft.com/office/drawing/2014/main" id="{D83D7FEA-4B76-954F-7DD3-FE826BBAD98D}"/>
              </a:ext>
            </a:extLst>
          </p:cNvPr>
          <p:cNvPicPr>
            <a:picLocks noGrp="1" noChangeAspect="1"/>
          </p:cNvPicPr>
          <p:nvPr>
            <p:ph sz="half" idx="1"/>
          </p:nvPr>
        </p:nvPicPr>
        <p:blipFill>
          <a:blip r:embed="rId2"/>
          <a:stretch>
            <a:fillRect/>
          </a:stretch>
        </p:blipFill>
        <p:spPr>
          <a:xfrm>
            <a:off x="-1030" y="-460"/>
            <a:ext cx="12214654" cy="6868812"/>
          </a:xfrm>
          <a:prstGeom prst="rect">
            <a:avLst/>
          </a:prstGeom>
        </p:spPr>
      </p:pic>
    </p:spTree>
    <p:extLst>
      <p:ext uri="{BB962C8B-B14F-4D97-AF65-F5344CB8AC3E}">
        <p14:creationId xmlns:p14="http://schemas.microsoft.com/office/powerpoint/2010/main" val="828627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A32C-A4CC-56D0-5C89-CD77C66BEE92}"/>
              </a:ext>
            </a:extLst>
          </p:cNvPr>
          <p:cNvSpPr>
            <a:spLocks noGrp="1"/>
          </p:cNvSpPr>
          <p:nvPr>
            <p:ph type="title"/>
          </p:nvPr>
        </p:nvSpPr>
        <p:spPr/>
        <p:txBody>
          <a:bodyPr/>
          <a:lstStyle/>
          <a:p>
            <a:r>
              <a:rPr lang="en-US" dirty="0">
                <a:latin typeface="Avenir Next Demi Bold" panose="020B0703020202020204" pitchFamily="34" charset="0"/>
              </a:rPr>
              <a:t>Disclosures</a:t>
            </a:r>
          </a:p>
        </p:txBody>
      </p:sp>
      <p:sp>
        <p:nvSpPr>
          <p:cNvPr id="3" name="Content Placeholder 2">
            <a:extLst>
              <a:ext uri="{FF2B5EF4-FFF2-40B4-BE49-F238E27FC236}">
                <a16:creationId xmlns:a16="http://schemas.microsoft.com/office/drawing/2014/main" id="{1A601D23-E413-69A8-B22D-9D4EEA37DFC2}"/>
              </a:ext>
            </a:extLst>
          </p:cNvPr>
          <p:cNvSpPr>
            <a:spLocks noGrp="1"/>
          </p:cNvSpPr>
          <p:nvPr>
            <p:ph idx="1"/>
          </p:nvPr>
        </p:nvSpPr>
        <p:spPr/>
        <p:txBody>
          <a:bodyPr/>
          <a:lstStyle/>
          <a:p>
            <a:r>
              <a:rPr lang="en-US" dirty="0"/>
              <a:t>Nothing to disclose.</a:t>
            </a:r>
          </a:p>
        </p:txBody>
      </p:sp>
    </p:spTree>
    <p:extLst>
      <p:ext uri="{BB962C8B-B14F-4D97-AF65-F5344CB8AC3E}">
        <p14:creationId xmlns:p14="http://schemas.microsoft.com/office/powerpoint/2010/main" val="3375306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517F4-3CEC-805D-F546-C59406590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C32CA3-B334-720F-8366-686BD4949D73}"/>
              </a:ext>
            </a:extLst>
          </p:cNvPr>
          <p:cNvSpPr>
            <a:spLocks noGrp="1"/>
          </p:cNvSpPr>
          <p:nvPr>
            <p:ph type="title"/>
          </p:nvPr>
        </p:nvSpPr>
        <p:spPr/>
        <p:txBody>
          <a:bodyPr/>
          <a:lstStyle/>
          <a:p>
            <a:r>
              <a:rPr lang="en-US">
                <a:latin typeface="Avenir Next Demi Bold" panose="020B0703020202020204" pitchFamily="34" charset="0"/>
              </a:rPr>
              <a:t>Learning Objectives</a:t>
            </a:r>
          </a:p>
        </p:txBody>
      </p:sp>
      <p:sp>
        <p:nvSpPr>
          <p:cNvPr id="3" name="Content Placeholder 2">
            <a:extLst>
              <a:ext uri="{FF2B5EF4-FFF2-40B4-BE49-F238E27FC236}">
                <a16:creationId xmlns:a16="http://schemas.microsoft.com/office/drawing/2014/main" id="{FA0B5870-1DD8-CB7B-29FF-2336A228E878}"/>
              </a:ext>
            </a:extLst>
          </p:cNvPr>
          <p:cNvSpPr>
            <a:spLocks noGrp="1"/>
          </p:cNvSpPr>
          <p:nvPr>
            <p:ph idx="1"/>
          </p:nvPr>
        </p:nvSpPr>
        <p:spPr/>
        <p:txBody>
          <a:bodyPr>
            <a:normAutofit/>
          </a:bodyPr>
          <a:lstStyle/>
          <a:p>
            <a:pPr>
              <a:lnSpc>
                <a:spcPct val="100000"/>
              </a:lnSpc>
            </a:pPr>
            <a:r>
              <a:rPr lang="en-US" sz="1800"/>
              <a:t>Name 4 categories of artificial intelligence (AI)-enabled psychosocial technology and </a:t>
            </a:r>
            <a:br>
              <a:rPr lang="en-US" sz="1800"/>
            </a:br>
            <a:r>
              <a:rPr lang="en-US" sz="1800"/>
              <a:t>what they do</a:t>
            </a:r>
          </a:p>
          <a:p>
            <a:pPr>
              <a:lnSpc>
                <a:spcPct val="100000"/>
              </a:lnSpc>
            </a:pPr>
            <a:r>
              <a:rPr lang="en-US" sz="1800"/>
              <a:t>Describe what the research says—and what it does not say—about these tools</a:t>
            </a:r>
          </a:p>
          <a:p>
            <a:pPr>
              <a:lnSpc>
                <a:spcPct val="100000"/>
              </a:lnSpc>
            </a:pPr>
            <a:r>
              <a:rPr lang="en-US" sz="1800"/>
              <a:t>Identify ethical questions every clinician and administrator should be asking right now</a:t>
            </a:r>
          </a:p>
          <a:p>
            <a:pPr>
              <a:lnSpc>
                <a:spcPct val="100000"/>
              </a:lnSpc>
            </a:pPr>
            <a:r>
              <a:rPr lang="en-US" sz="1800"/>
              <a:t>Leave with 1 concrete action you can take in the next 30 days.</a:t>
            </a:r>
          </a:p>
        </p:txBody>
      </p:sp>
    </p:spTree>
    <p:extLst>
      <p:ext uri="{BB962C8B-B14F-4D97-AF65-F5344CB8AC3E}">
        <p14:creationId xmlns:p14="http://schemas.microsoft.com/office/powerpoint/2010/main" val="858149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7CAAC-285A-798E-BF14-4390A80AD611}"/>
              </a:ext>
            </a:extLst>
          </p:cNvPr>
          <p:cNvSpPr>
            <a:spLocks noGrp="1"/>
          </p:cNvSpPr>
          <p:nvPr>
            <p:ph type="title"/>
          </p:nvPr>
        </p:nvSpPr>
        <p:spPr/>
        <p:txBody>
          <a:bodyPr/>
          <a:lstStyle/>
          <a:p>
            <a:r>
              <a:rPr lang="en-US">
                <a:latin typeface="Avenir Next Demi Bold" panose="020B0703020202020204" pitchFamily="34" charset="0"/>
              </a:rPr>
              <a:t>Poll</a:t>
            </a:r>
          </a:p>
        </p:txBody>
      </p:sp>
      <p:sp>
        <p:nvSpPr>
          <p:cNvPr id="3" name="Content Placeholder 2">
            <a:extLst>
              <a:ext uri="{FF2B5EF4-FFF2-40B4-BE49-F238E27FC236}">
                <a16:creationId xmlns:a16="http://schemas.microsoft.com/office/drawing/2014/main" id="{98581DD5-C323-848A-4FE2-BC8511D25208}"/>
              </a:ext>
            </a:extLst>
          </p:cNvPr>
          <p:cNvSpPr>
            <a:spLocks noGrp="1"/>
          </p:cNvSpPr>
          <p:nvPr>
            <p:ph idx="1"/>
          </p:nvPr>
        </p:nvSpPr>
        <p:spPr/>
        <p:txBody>
          <a:bodyPr>
            <a:normAutofit/>
          </a:bodyPr>
          <a:lstStyle/>
          <a:p>
            <a:pPr marL="0" indent="0">
              <a:lnSpc>
                <a:spcPct val="100000"/>
              </a:lnSpc>
              <a:buNone/>
            </a:pPr>
            <a:r>
              <a:rPr lang="en-US" sz="1800"/>
              <a:t>How familiar are you with artificial intelligence (AI) tools in clinical care?</a:t>
            </a:r>
          </a:p>
          <a:p>
            <a:pPr marL="342900" indent="-342900">
              <a:lnSpc>
                <a:spcPct val="100000"/>
              </a:lnSpc>
              <a:buFont typeface="+mj-lt"/>
              <a:buAutoNum type="alphaUcPeriod"/>
            </a:pPr>
            <a:r>
              <a:rPr lang="en-US" sz="1800"/>
              <a:t>I use them regularly.</a:t>
            </a:r>
          </a:p>
          <a:p>
            <a:pPr marL="342900" indent="-342900">
              <a:lnSpc>
                <a:spcPct val="100000"/>
              </a:lnSpc>
              <a:buFont typeface="+mj-lt"/>
              <a:buAutoNum type="alphaUcPeriod"/>
            </a:pPr>
            <a:r>
              <a:rPr lang="en-US" sz="1800"/>
              <a:t>I have tried a few.</a:t>
            </a:r>
          </a:p>
          <a:p>
            <a:pPr marL="342900" indent="-342900">
              <a:lnSpc>
                <a:spcPct val="100000"/>
              </a:lnSpc>
              <a:buFont typeface="+mj-lt"/>
              <a:buAutoNum type="alphaUcPeriod"/>
            </a:pPr>
            <a:r>
              <a:rPr lang="en-US" sz="1800"/>
              <a:t>I know they exist but have not tried them.</a:t>
            </a:r>
          </a:p>
          <a:p>
            <a:pPr marL="342900" indent="-342900">
              <a:lnSpc>
                <a:spcPct val="100000"/>
              </a:lnSpc>
              <a:buFont typeface="+mj-lt"/>
              <a:buAutoNum type="alphaUcPeriod"/>
            </a:pPr>
            <a:r>
              <a:rPr lang="en-US" sz="1800"/>
              <a:t>I am skeptical and want to learn more.</a:t>
            </a:r>
          </a:p>
        </p:txBody>
      </p:sp>
    </p:spTree>
    <p:extLst>
      <p:ext uri="{BB962C8B-B14F-4D97-AF65-F5344CB8AC3E}">
        <p14:creationId xmlns:p14="http://schemas.microsoft.com/office/powerpoint/2010/main" val="471472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C54C-D4E8-C2B6-D57A-4F6B03BCAEA3}"/>
              </a:ext>
            </a:extLst>
          </p:cNvPr>
          <p:cNvSpPr>
            <a:spLocks noGrp="1"/>
          </p:cNvSpPr>
          <p:nvPr>
            <p:ph type="ctrTitle"/>
          </p:nvPr>
        </p:nvSpPr>
        <p:spPr/>
        <p:txBody>
          <a:bodyPr>
            <a:normAutofit/>
          </a:bodyPr>
          <a:lstStyle/>
          <a:p>
            <a:r>
              <a:rPr lang="en-US" sz="4400">
                <a:latin typeface="Avenir Next Demi Bold" panose="020B0703020202020204" pitchFamily="34" charset="0"/>
              </a:rPr>
              <a:t>Setting the Stage</a:t>
            </a:r>
          </a:p>
        </p:txBody>
      </p:sp>
      <p:sp>
        <p:nvSpPr>
          <p:cNvPr id="3" name="Subtitle 2">
            <a:extLst>
              <a:ext uri="{FF2B5EF4-FFF2-40B4-BE49-F238E27FC236}">
                <a16:creationId xmlns:a16="http://schemas.microsoft.com/office/drawing/2014/main" id="{5C3B0030-F820-A890-8008-3DA6847227D8}"/>
              </a:ext>
            </a:extLst>
          </p:cNvPr>
          <p:cNvSpPr>
            <a:spLocks noGrp="1"/>
          </p:cNvSpPr>
          <p:nvPr>
            <p:ph type="subTitle" idx="1"/>
          </p:nvPr>
        </p:nvSpPr>
        <p:spPr/>
        <p:txBody>
          <a:bodyPr/>
          <a:lstStyle/>
          <a:p>
            <a:r>
              <a:rPr lang="en-US"/>
              <a:t>Why This Moment Matters</a:t>
            </a:r>
          </a:p>
        </p:txBody>
      </p:sp>
    </p:spTree>
    <p:extLst>
      <p:ext uri="{BB962C8B-B14F-4D97-AF65-F5344CB8AC3E}">
        <p14:creationId xmlns:p14="http://schemas.microsoft.com/office/powerpoint/2010/main" val="219716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F9FC9-2290-2581-E624-24A219FB5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90CBED-18D6-3DE3-AB4B-929E9CD8D296}"/>
              </a:ext>
            </a:extLst>
          </p:cNvPr>
          <p:cNvSpPr>
            <a:spLocks noGrp="1"/>
          </p:cNvSpPr>
          <p:nvPr>
            <p:ph type="title"/>
          </p:nvPr>
        </p:nvSpPr>
        <p:spPr/>
        <p:txBody>
          <a:bodyPr>
            <a:normAutofit/>
          </a:bodyPr>
          <a:lstStyle/>
          <a:p>
            <a:r>
              <a:rPr lang="en-US" sz="4000">
                <a:latin typeface="Avenir Next Demi Bold" panose="020B0703020202020204" pitchFamily="34" charset="0"/>
              </a:rPr>
              <a:t>Why Do We Need to Have This Conversation Now?</a:t>
            </a:r>
          </a:p>
        </p:txBody>
      </p:sp>
      <p:sp>
        <p:nvSpPr>
          <p:cNvPr id="3" name="Content Placeholder 2">
            <a:extLst>
              <a:ext uri="{FF2B5EF4-FFF2-40B4-BE49-F238E27FC236}">
                <a16:creationId xmlns:a16="http://schemas.microsoft.com/office/drawing/2014/main" id="{639BB4D6-5269-201D-38E2-5CD17C1ADFFF}"/>
              </a:ext>
            </a:extLst>
          </p:cNvPr>
          <p:cNvSpPr>
            <a:spLocks noGrp="1"/>
          </p:cNvSpPr>
          <p:nvPr>
            <p:ph idx="1"/>
          </p:nvPr>
        </p:nvSpPr>
        <p:spPr/>
        <p:txBody>
          <a:bodyPr vert="horz" lIns="91440" tIns="45720" rIns="91440" bIns="45720" rtlCol="0" anchor="t">
            <a:normAutofit/>
          </a:bodyPr>
          <a:lstStyle/>
          <a:p>
            <a:pPr>
              <a:lnSpc>
                <a:spcPct val="100000"/>
              </a:lnSpc>
            </a:pPr>
            <a:r>
              <a:rPr lang="en-US" sz="1800">
                <a:latin typeface="Avenir Next"/>
                <a:cs typeface="Avenir Next"/>
              </a:rPr>
              <a:t>Research Shift: Large language model (LLM)-based chatbots surged to 45% of new mental health chatbot studies in 2024—up from just 16% in 2022. </a:t>
            </a:r>
            <a:endParaRPr lang="en-US" sz="1800" dirty="0">
              <a:latin typeface="Avenir Next"/>
              <a:cs typeface="Avenir Next"/>
            </a:endParaRPr>
          </a:p>
          <a:p>
            <a:pPr lvl="1">
              <a:lnSpc>
                <a:spcPct val="100000"/>
              </a:lnSpc>
            </a:pPr>
            <a:r>
              <a:rPr lang="en-US" sz="1800">
                <a:latin typeface="Avenir Next"/>
                <a:cs typeface="Avenir Next"/>
              </a:rPr>
              <a:t>Systematic review of 160 studies (2020-2024): rule-based systems dominated until 2023; LLMs now leading (Hua et al, 2025)</a:t>
            </a:r>
            <a:endParaRPr lang="en-US" sz="1800" dirty="0">
              <a:latin typeface="Avenir Next"/>
              <a:cs typeface="Avenir Next"/>
            </a:endParaRPr>
          </a:p>
          <a:p>
            <a:pPr>
              <a:lnSpc>
                <a:spcPct val="100000"/>
              </a:lnSpc>
            </a:pPr>
            <a:r>
              <a:rPr lang="en-US" sz="1800">
                <a:latin typeface="Avenir Next"/>
                <a:cs typeface="Avenir Next"/>
              </a:rPr>
              <a:t>Regulatory Moment: As of late 2024, the FDA has approved over 1016 AI/machine learning (ML)-enabled medical devices in the US (Joshi et al, 2024).</a:t>
            </a:r>
            <a:endParaRPr lang="en-US" sz="1800" dirty="0">
              <a:latin typeface="Avenir Next"/>
              <a:cs typeface="Avenir Next"/>
            </a:endParaRPr>
          </a:p>
          <a:p>
            <a:pPr>
              <a:lnSpc>
                <a:spcPct val="100000"/>
              </a:lnSpc>
            </a:pPr>
            <a:r>
              <a:rPr lang="en-US" sz="1800" dirty="0">
                <a:latin typeface="Avenir Next"/>
                <a:cs typeface="Avenir Next"/>
              </a:rPr>
              <a:t>Institutional Reality: Health care institutions are making procurement decisions—whether or not clinicians are at the table. </a:t>
            </a:r>
          </a:p>
        </p:txBody>
      </p:sp>
    </p:spTree>
    <p:extLst>
      <p:ext uri="{BB962C8B-B14F-4D97-AF65-F5344CB8AC3E}">
        <p14:creationId xmlns:p14="http://schemas.microsoft.com/office/powerpoint/2010/main" val="1413843484"/>
      </p:ext>
    </p:extLst>
  </p:cSld>
  <p:clrMapOvr>
    <a:masterClrMapping/>
  </p:clrMapOvr>
</p:sld>
</file>

<file path=ppt/theme/theme1.xml><?xml version="1.0" encoding="utf-8"?>
<a:theme xmlns:a="http://schemas.openxmlformats.org/drawingml/2006/main" name="Left_Strip_General">
  <a:themeElements>
    <a:clrScheme name="ACCC General 2024">
      <a:dk1>
        <a:srgbClr val="000000"/>
      </a:dk1>
      <a:lt1>
        <a:srgbClr val="FFFFFF"/>
      </a:lt1>
      <a:dk2>
        <a:srgbClr val="222779"/>
      </a:dk2>
      <a:lt2>
        <a:srgbClr val="FFFFFF"/>
      </a:lt2>
      <a:accent1>
        <a:srgbClr val="222779"/>
      </a:accent1>
      <a:accent2>
        <a:srgbClr val="663399"/>
      </a:accent2>
      <a:accent3>
        <a:srgbClr val="7853A9"/>
      </a:accent3>
      <a:accent4>
        <a:srgbClr val="FF7B18"/>
      </a:accent4>
      <a:accent5>
        <a:srgbClr val="FFB62A"/>
      </a:accent5>
      <a:accent6>
        <a:srgbClr val="2227A7"/>
      </a:accent6>
      <a:hlink>
        <a:srgbClr val="6C73EB"/>
      </a:hlink>
      <a:folHlink>
        <a:srgbClr val="AC87E8"/>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ner_Title_Purple">
  <a:themeElements>
    <a:clrScheme name="ACCC General 2024">
      <a:dk1>
        <a:srgbClr val="000000"/>
      </a:dk1>
      <a:lt1>
        <a:srgbClr val="FFFFFF"/>
      </a:lt1>
      <a:dk2>
        <a:srgbClr val="222779"/>
      </a:dk2>
      <a:lt2>
        <a:srgbClr val="FFFFFF"/>
      </a:lt2>
      <a:accent1>
        <a:srgbClr val="222779"/>
      </a:accent1>
      <a:accent2>
        <a:srgbClr val="663399"/>
      </a:accent2>
      <a:accent3>
        <a:srgbClr val="7853A9"/>
      </a:accent3>
      <a:accent4>
        <a:srgbClr val="FF7B18"/>
      </a:accent4>
      <a:accent5>
        <a:srgbClr val="FFB62A"/>
      </a:accent5>
      <a:accent6>
        <a:srgbClr val="2227A7"/>
      </a:accent6>
      <a:hlink>
        <a:srgbClr val="6C73EB"/>
      </a:hlink>
      <a:folHlink>
        <a:srgbClr val="AC87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ner_Title_Yellow">
  <a:themeElements>
    <a:clrScheme name="ACCC General 2024">
      <a:dk1>
        <a:srgbClr val="000000"/>
      </a:dk1>
      <a:lt1>
        <a:srgbClr val="FFFFFF"/>
      </a:lt1>
      <a:dk2>
        <a:srgbClr val="222779"/>
      </a:dk2>
      <a:lt2>
        <a:srgbClr val="FFFFFF"/>
      </a:lt2>
      <a:accent1>
        <a:srgbClr val="222779"/>
      </a:accent1>
      <a:accent2>
        <a:srgbClr val="663399"/>
      </a:accent2>
      <a:accent3>
        <a:srgbClr val="7853A9"/>
      </a:accent3>
      <a:accent4>
        <a:srgbClr val="FF7B18"/>
      </a:accent4>
      <a:accent5>
        <a:srgbClr val="FFB62A"/>
      </a:accent5>
      <a:accent6>
        <a:srgbClr val="2227A7"/>
      </a:accent6>
      <a:hlink>
        <a:srgbClr val="6C73EB"/>
      </a:hlink>
      <a:folHlink>
        <a:srgbClr val="AC87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pener_Purple">
  <a:themeElements>
    <a:clrScheme name="ACCC General 2024">
      <a:dk1>
        <a:srgbClr val="000000"/>
      </a:dk1>
      <a:lt1>
        <a:srgbClr val="FFFFFF"/>
      </a:lt1>
      <a:dk2>
        <a:srgbClr val="222779"/>
      </a:dk2>
      <a:lt2>
        <a:srgbClr val="FFFFFF"/>
      </a:lt2>
      <a:accent1>
        <a:srgbClr val="222779"/>
      </a:accent1>
      <a:accent2>
        <a:srgbClr val="663399"/>
      </a:accent2>
      <a:accent3>
        <a:srgbClr val="7853A9"/>
      </a:accent3>
      <a:accent4>
        <a:srgbClr val="FF7B18"/>
      </a:accent4>
      <a:accent5>
        <a:srgbClr val="FFB62A"/>
      </a:accent5>
      <a:accent6>
        <a:srgbClr val="2227A7"/>
      </a:accent6>
      <a:hlink>
        <a:srgbClr val="6C73EB"/>
      </a:hlink>
      <a:folHlink>
        <a:srgbClr val="AC87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pener_Yellow">
  <a:themeElements>
    <a:clrScheme name="ACCC General 2024">
      <a:dk1>
        <a:srgbClr val="000000"/>
      </a:dk1>
      <a:lt1>
        <a:srgbClr val="FFFFFF"/>
      </a:lt1>
      <a:dk2>
        <a:srgbClr val="222779"/>
      </a:dk2>
      <a:lt2>
        <a:srgbClr val="FFFFFF"/>
      </a:lt2>
      <a:accent1>
        <a:srgbClr val="222779"/>
      </a:accent1>
      <a:accent2>
        <a:srgbClr val="663399"/>
      </a:accent2>
      <a:accent3>
        <a:srgbClr val="7853A9"/>
      </a:accent3>
      <a:accent4>
        <a:srgbClr val="FF7B18"/>
      </a:accent4>
      <a:accent5>
        <a:srgbClr val="FFB62A"/>
      </a:accent5>
      <a:accent6>
        <a:srgbClr val="2227A7"/>
      </a:accent6>
      <a:hlink>
        <a:srgbClr val="6C73EB"/>
      </a:hlink>
      <a:folHlink>
        <a:srgbClr val="AC87E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ft_Strip_General">
  <a:themeElements>
    <a:clrScheme name="ACCC General 2024">
      <a:dk1>
        <a:srgbClr val="000000"/>
      </a:dk1>
      <a:lt1>
        <a:srgbClr val="FFFFFF"/>
      </a:lt1>
      <a:dk2>
        <a:srgbClr val="222779"/>
      </a:dk2>
      <a:lt2>
        <a:srgbClr val="FFFFFF"/>
      </a:lt2>
      <a:accent1>
        <a:srgbClr val="222779"/>
      </a:accent1>
      <a:accent2>
        <a:srgbClr val="663399"/>
      </a:accent2>
      <a:accent3>
        <a:srgbClr val="7853A9"/>
      </a:accent3>
      <a:accent4>
        <a:srgbClr val="FF7B18"/>
      </a:accent4>
      <a:accent5>
        <a:srgbClr val="FFB62A"/>
      </a:accent5>
      <a:accent6>
        <a:srgbClr val="2227A7"/>
      </a:accent6>
      <a:hlink>
        <a:srgbClr val="6C73EB"/>
      </a:hlink>
      <a:folHlink>
        <a:srgbClr val="AC87E8"/>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1_Office Theme">
  <a:themeElements>
    <a:clrScheme name="EHR">
      <a:dk1>
        <a:srgbClr val="223E7C"/>
      </a:dk1>
      <a:lt1>
        <a:srgbClr val="FEFFFF"/>
      </a:lt1>
      <a:dk2>
        <a:srgbClr val="F78F41"/>
      </a:dk2>
      <a:lt2>
        <a:srgbClr val="FEFFFF"/>
      </a:lt2>
      <a:accent1>
        <a:srgbClr val="DD4733"/>
      </a:accent1>
      <a:accent2>
        <a:srgbClr val="223E7C"/>
      </a:accent2>
      <a:accent3>
        <a:srgbClr val="F78F41"/>
      </a:accent3>
      <a:accent4>
        <a:srgbClr val="DD4733"/>
      </a:accent4>
      <a:accent5>
        <a:srgbClr val="223E7C"/>
      </a:accent5>
      <a:accent6>
        <a:srgbClr val="F78F41"/>
      </a:accent6>
      <a:hlink>
        <a:srgbClr val="DD4733"/>
      </a:hlink>
      <a:folHlink>
        <a:srgbClr val="223E7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EHR">
      <a:dk1>
        <a:srgbClr val="223E7C"/>
      </a:dk1>
      <a:lt1>
        <a:srgbClr val="FEFFFF"/>
      </a:lt1>
      <a:dk2>
        <a:srgbClr val="F78F41"/>
      </a:dk2>
      <a:lt2>
        <a:srgbClr val="FEFFFF"/>
      </a:lt2>
      <a:accent1>
        <a:srgbClr val="DD4733"/>
      </a:accent1>
      <a:accent2>
        <a:srgbClr val="223E7C"/>
      </a:accent2>
      <a:accent3>
        <a:srgbClr val="F78F41"/>
      </a:accent3>
      <a:accent4>
        <a:srgbClr val="DD4733"/>
      </a:accent4>
      <a:accent5>
        <a:srgbClr val="223E7C"/>
      </a:accent5>
      <a:accent6>
        <a:srgbClr val="F78F41"/>
      </a:accent6>
      <a:hlink>
        <a:srgbClr val="DD4733"/>
      </a:hlink>
      <a:folHlink>
        <a:srgbClr val="223E7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Office Theme">
  <a:themeElements>
    <a:clrScheme name="EHR">
      <a:dk1>
        <a:srgbClr val="223E7C"/>
      </a:dk1>
      <a:lt1>
        <a:srgbClr val="FEFFFF"/>
      </a:lt1>
      <a:dk2>
        <a:srgbClr val="F78F41"/>
      </a:dk2>
      <a:lt2>
        <a:srgbClr val="FEFFFF"/>
      </a:lt2>
      <a:accent1>
        <a:srgbClr val="DD4733"/>
      </a:accent1>
      <a:accent2>
        <a:srgbClr val="223E7C"/>
      </a:accent2>
      <a:accent3>
        <a:srgbClr val="F78F41"/>
      </a:accent3>
      <a:accent4>
        <a:srgbClr val="DD4733"/>
      </a:accent4>
      <a:accent5>
        <a:srgbClr val="223E7C"/>
      </a:accent5>
      <a:accent6>
        <a:srgbClr val="F78F41"/>
      </a:accent6>
      <a:hlink>
        <a:srgbClr val="DD4733"/>
      </a:hlink>
      <a:folHlink>
        <a:srgbClr val="223E7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5FB8FEEB870F41BEE520B4BF5850B9" ma:contentTypeVersion="12" ma:contentTypeDescription="Create a new document." ma:contentTypeScope="" ma:versionID="5d79befab1d00d6fe078e332cac07087">
  <xsd:schema xmlns:xsd="http://www.w3.org/2001/XMLSchema" xmlns:xs="http://www.w3.org/2001/XMLSchema" xmlns:p="http://schemas.microsoft.com/office/2006/metadata/properties" xmlns:ns2="391bb2d3-c5b8-4fc4-ab17-6579ba2c287a" xmlns:ns3="ef5d6b9c-1b9a-4cdd-ac5d-b64e71b0179b" targetNamespace="http://schemas.microsoft.com/office/2006/metadata/properties" ma:root="true" ma:fieldsID="a551a19352c93b32e5cfcd9d465bbbbd" ns2:_="" ns3:_="">
    <xsd:import namespace="391bb2d3-c5b8-4fc4-ab17-6579ba2c287a"/>
    <xsd:import namespace="ef5d6b9c-1b9a-4cdd-ac5d-b64e71b017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1bb2d3-c5b8-4fc4-ab17-6579ba2c28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daa770b-274f-4e4a-afff-5f5d15b22ac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5d6b9c-1b9a-4cdd-ac5d-b64e71b0179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ec650f1-f5f0-41f5-b6f2-e9d73566a818}" ma:internalName="TaxCatchAll" ma:showField="CatchAllData" ma:web="ef5d6b9c-1b9a-4cdd-ac5d-b64e71b017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f5d6b9c-1b9a-4cdd-ac5d-b64e71b0179b" xsi:nil="true"/>
    <lcf76f155ced4ddcb4097134ff3c332f xmlns="391bb2d3-c5b8-4fc4-ab17-6579ba2c287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806A1A-A318-41D8-85E9-8A34A0682BC8}">
  <ds:schemaRefs>
    <ds:schemaRef ds:uri="391bb2d3-c5b8-4fc4-ab17-6579ba2c287a"/>
    <ds:schemaRef ds:uri="ef5d6b9c-1b9a-4cdd-ac5d-b64e71b017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F8A74C-13E1-4CD2-A005-6AEB4CABD799}">
  <ds:schemaRefs>
    <ds:schemaRef ds:uri="http://purl.org/dc/dcmitype/"/>
    <ds:schemaRef ds:uri="http://schemas.microsoft.com/office/2006/metadata/properties"/>
    <ds:schemaRef ds:uri="http://purl.org/dc/elements/1.1/"/>
    <ds:schemaRef ds:uri="http://schemas.microsoft.com/office/2006/documentManagement/types"/>
    <ds:schemaRef ds:uri="ef5d6b9c-1b9a-4cdd-ac5d-b64e71b0179b"/>
    <ds:schemaRef ds:uri="http://schemas.openxmlformats.org/package/2006/metadata/core-properties"/>
    <ds:schemaRef ds:uri="http://www.w3.org/XML/1998/namespace"/>
    <ds:schemaRef ds:uri="http://purl.org/dc/terms/"/>
    <ds:schemaRef ds:uri="http://schemas.microsoft.com/office/infopath/2007/PartnerControls"/>
    <ds:schemaRef ds:uri="391bb2d3-c5b8-4fc4-ab17-6579ba2c287a"/>
  </ds:schemaRefs>
</ds:datastoreItem>
</file>

<file path=customXml/itemProps3.xml><?xml version="1.0" encoding="utf-8"?>
<ds:datastoreItem xmlns:ds="http://schemas.openxmlformats.org/officeDocument/2006/customXml" ds:itemID="{1962A6BE-FF97-4D8D-BB7C-153623E6683A}">
  <ds:schemaRefs>
    <ds:schemaRef ds:uri="http://schemas.microsoft.com/sharepoint/v3/contenttype/forms"/>
  </ds:schemaRefs>
</ds:datastoreItem>
</file>

<file path=docMetadata/LabelInfo.xml><?xml version="1.0" encoding="utf-8"?>
<clbl:labelList xmlns:clbl="http://schemas.microsoft.com/office/2020/mipLabelMetadata">
  <clbl:label id="{0a1a57ea-95cf-4b26-ae4d-b186c793574d}" enabled="0" method="" siteId="{0a1a57ea-95cf-4b26-ae4d-b186c793574d}" removed="1"/>
  <clbl:label id="{17467e5f-984a-456e-8868-2bdb9a096b1b}" enabled="0" method="" siteId="{17467e5f-984a-456e-8868-2bdb9a096b1b}" removed="1"/>
</clbl:labelList>
</file>

<file path=docProps/app.xml><?xml version="1.0" encoding="utf-8"?>
<Properties xmlns="http://schemas.openxmlformats.org/officeDocument/2006/extended-properties" xmlns:vt="http://schemas.openxmlformats.org/officeDocument/2006/docPropsVTypes">
  <TotalTime>0</TotalTime>
  <Words>7998</Words>
  <Application>Microsoft Office PowerPoint</Application>
  <PresentationFormat>Widescreen</PresentationFormat>
  <Paragraphs>519</Paragraphs>
  <Slides>44</Slides>
  <Notes>37</Notes>
  <HiddenSlides>0</HiddenSlides>
  <MMClips>0</MMClips>
  <ScaleCrop>false</ScaleCrop>
  <HeadingPairs>
    <vt:vector size="4" baseType="variant">
      <vt:variant>
        <vt:lpstr>Theme</vt:lpstr>
      </vt:variant>
      <vt:variant>
        <vt:i4>9</vt:i4>
      </vt:variant>
      <vt:variant>
        <vt:lpstr>Slide Titles</vt:lpstr>
      </vt:variant>
      <vt:variant>
        <vt:i4>44</vt:i4>
      </vt:variant>
    </vt:vector>
  </HeadingPairs>
  <TitlesOfParts>
    <vt:vector size="53" baseType="lpstr">
      <vt:lpstr>Left_Strip_General</vt:lpstr>
      <vt:lpstr>Inner_Title_Purple</vt:lpstr>
      <vt:lpstr>Inner_Title_Yellow</vt:lpstr>
      <vt:lpstr>Opener_Purple</vt:lpstr>
      <vt:lpstr>Opener_Yellow</vt:lpstr>
      <vt:lpstr>1_Left_Strip_General</vt:lpstr>
      <vt:lpstr>1_Office Theme</vt:lpstr>
      <vt:lpstr>Office Theme</vt:lpstr>
      <vt:lpstr>2_Office Theme</vt:lpstr>
      <vt:lpstr>The Future of Psychosocial Oncology: AI, Innovation, and the Next Era of Supportive Care</vt:lpstr>
      <vt:lpstr>Association of Cancer Care Centers</vt:lpstr>
      <vt:lpstr>Webinar Supporters</vt:lpstr>
      <vt:lpstr>Meet the Faculty</vt:lpstr>
      <vt:lpstr>Disclosures</vt:lpstr>
      <vt:lpstr>Learning Objectives</vt:lpstr>
      <vt:lpstr>Poll</vt:lpstr>
      <vt:lpstr>Setting the Stage</vt:lpstr>
      <vt:lpstr>Why Do We Need to Have This Conversation Now?</vt:lpstr>
      <vt:lpstr>In 1 or 2 words, describe what your patients most often need between your sessions with them.</vt:lpstr>
      <vt:lpstr>The Problem We Are Trying to Solve</vt:lpstr>
      <vt:lpstr>What Is Being Built</vt:lpstr>
      <vt:lpstr>The Technology Landscape</vt:lpstr>
      <vt:lpstr>AI Chatbots—What They Actually Are</vt:lpstr>
      <vt:lpstr>Chatbots—What the Research Shows</vt:lpstr>
      <vt:lpstr>What Does the Oncology Research Actually Show?</vt:lpstr>
      <vt:lpstr>CBT Chatbots—The Mechanism Behind the Results</vt:lpstr>
      <vt:lpstr>Predictive Analytics—Seeing Distress Coming</vt:lpstr>
      <vt:lpstr>Identifying Distress Before It Escalates</vt:lpstr>
      <vt:lpstr>Wearables—When the Body Tells You What the Patient Will Not</vt:lpstr>
      <vt:lpstr>Identifying Distress Before It Escalates</vt:lpstr>
      <vt:lpstr>The Strongest Oncology Evidence—App-Based Digital Therapeutics</vt:lpstr>
      <vt:lpstr>Have you recommended any mental health apps to a patient in the last year?</vt:lpstr>
      <vt:lpstr>The Evidence</vt:lpstr>
      <vt:lpstr>Reading the Evidence—A Clinician’s Framework</vt:lpstr>
      <vt:lpstr>Why Both Mental Health and Oncology Research Matter</vt:lpstr>
      <vt:lpstr>What the Science Cannot Yet Tell Us</vt:lpstr>
      <vt:lpstr>Poll</vt:lpstr>
      <vt:lpstr>Ethics, Bias, and Concerns</vt:lpstr>
      <vt:lpstr>Bias Is Not Hypothetical, It Is Documented</vt:lpstr>
      <vt:lpstr>The Ethical Infrastructure We Cannot Skip</vt:lpstr>
      <vt:lpstr>Six Questions to Ask Before Adopting Any AI Tool</vt:lpstr>
      <vt:lpstr>The Road Ahead</vt:lpstr>
      <vt:lpstr>What You Can Do—Clinicians</vt:lpstr>
      <vt:lpstr>What You Can Do</vt:lpstr>
      <vt:lpstr>Leadership Road Map for Responsible Adoption</vt:lpstr>
      <vt:lpstr>The Future</vt:lpstr>
      <vt:lpstr>How I Try to Stay Up to Date</vt:lpstr>
      <vt:lpstr>Choose Your Own Adventure</vt:lpstr>
      <vt:lpstr>Questions?</vt:lpstr>
      <vt:lpstr>Additional ACCC Resources</vt:lpstr>
      <vt:lpstr>References</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Reimagining ACCC</dc:title>
  <dc:creator>Douglas Hutton</dc:creator>
  <cp:lastModifiedBy>Teresa Van Oort</cp:lastModifiedBy>
  <cp:revision>20</cp:revision>
  <dcterms:created xsi:type="dcterms:W3CDTF">2024-01-11T13:33:48Z</dcterms:created>
  <dcterms:modified xsi:type="dcterms:W3CDTF">2026-05-27T19:36:38Z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0x010100ED5FB8FEEB870F41BEE520B4BF5850B9</vt:lpwstr>
  </property>
  <property fmtid="{D5CDD505-2E9C-101B-9397-08002B2CF9AE}" pid="3" name="MediaServiceImageTags">
    <vt:lpwstr/>
  </property>
</Properties>
</file>