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7" r:id="rId4"/>
    <p:sldMasterId id="2147483743" r:id="rId5"/>
    <p:sldMasterId id="2147483791" r:id="rId6"/>
    <p:sldMasterId id="2147483779" r:id="rId7"/>
    <p:sldMasterId id="2147483755" r:id="rId8"/>
    <p:sldMasterId id="2147483785" r:id="rId9"/>
    <p:sldMasterId id="2147483771" r:id="rId10"/>
    <p:sldMasterId id="2147483797" r:id="rId11"/>
  </p:sldMasterIdLst>
  <p:notesMasterIdLst>
    <p:notesMasterId r:id="rId50"/>
  </p:notesMasterIdLst>
  <p:handoutMasterIdLst>
    <p:handoutMasterId r:id="rId51"/>
  </p:handoutMasterIdLst>
  <p:sldIdLst>
    <p:sldId id="539" r:id="rId12"/>
    <p:sldId id="540" r:id="rId13"/>
    <p:sldId id="1583" r:id="rId14"/>
    <p:sldId id="1588" r:id="rId15"/>
    <p:sldId id="541" r:id="rId16"/>
    <p:sldId id="2147473775" r:id="rId17"/>
    <p:sldId id="553" r:id="rId18"/>
    <p:sldId id="2147473771" r:id="rId19"/>
    <p:sldId id="2147473772" r:id="rId20"/>
    <p:sldId id="260" r:id="rId21"/>
    <p:sldId id="261" r:id="rId22"/>
    <p:sldId id="274" r:id="rId23"/>
    <p:sldId id="2147474264" r:id="rId24"/>
    <p:sldId id="277" r:id="rId25"/>
    <p:sldId id="2147474270" r:id="rId26"/>
    <p:sldId id="2147474267" r:id="rId27"/>
    <p:sldId id="286" r:id="rId28"/>
    <p:sldId id="2147473774" r:id="rId29"/>
    <p:sldId id="288" r:id="rId30"/>
    <p:sldId id="264" r:id="rId31"/>
    <p:sldId id="2147474254" r:id="rId32"/>
    <p:sldId id="266" r:id="rId33"/>
    <p:sldId id="282" r:id="rId34"/>
    <p:sldId id="285" r:id="rId35"/>
    <p:sldId id="280" r:id="rId36"/>
    <p:sldId id="1595" r:id="rId37"/>
    <p:sldId id="2147474265" r:id="rId38"/>
    <p:sldId id="1596" r:id="rId39"/>
    <p:sldId id="290" r:id="rId40"/>
    <p:sldId id="1593" r:id="rId41"/>
    <p:sldId id="1564" r:id="rId42"/>
    <p:sldId id="2147474258" r:id="rId43"/>
    <p:sldId id="2147474259" r:id="rId44"/>
    <p:sldId id="2147474260" r:id="rId45"/>
    <p:sldId id="2147474261" r:id="rId46"/>
    <p:sldId id="2147474262" r:id="rId47"/>
    <p:sldId id="1569" r:id="rId48"/>
    <p:sldId id="1571" r:id="rId49"/>
  </p:sldIdLst>
  <p:sldSz cx="12192000" cy="6858000"/>
  <p:notesSz cx="6858000" cy="9144000"/>
  <p:embeddedFontLst>
    <p:embeddedFont>
      <p:font typeface="Cambria" panose="02040503050406030204" pitchFamily="18" charset="0"/>
      <p:regular r:id="rId52"/>
      <p:bold r:id="rId53"/>
      <p:italic r:id="rId54"/>
      <p:boldItalic r:id="rId55"/>
    </p:embeddedFont>
    <p:embeddedFont>
      <p:font typeface="Gotham Bold" panose="020B0604020202020204" charset="0"/>
      <p:regular r:id="rId56"/>
      <p:bold r:id="rId57"/>
      <p:italic r:id="rId58"/>
      <p:boldItalic r:id="rId59"/>
    </p:embeddedFont>
    <p:embeddedFont>
      <p:font typeface="Gotham Book" panose="020B0604020202020204" charset="0"/>
      <p:regular r:id="rId60"/>
      <p:bold r:id="rId61"/>
      <p:italic r:id="rId62"/>
      <p:boldItalic r:id="rId63"/>
    </p:embeddedFont>
    <p:embeddedFont>
      <p:font typeface="Segoe UI" panose="020B0502040204020203"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D13A2F-F86A-C8AB-EE97-1F1F2871DA12}" name="O'Brien, Katelyn" initials="OK" userId="S::katelyn.o'brien@bmc.org::c80fbaa2-8ee9-408b-a134-4c7a0b13c1f8" providerId="AD"/>
  <p188:author id="{C4208ADE-D79D-5868-5A00-8947C91AF6C4}" name="Rose Buszka" initials="RB" userId="S::RNamissa@pharmacytimes.com::265757e2-b594-4644-83b7-2f7bf8578408" providerId="AD"/>
  <p188:author id="{B1BD36DF-2513-6341-5524-BE5F57658409}" name="Sue Pordon" initials="SP" userId="S::spordon@pharmacytimes.com::5d861982-5c13-4796-af26-fcd4042fc1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Pordon" initials="SP" lastIdx="7" clrIdx="0">
    <p:extLst>
      <p:ext uri="{19B8F6BF-5375-455C-9EA6-DF929625EA0E}">
        <p15:presenceInfo xmlns:p15="http://schemas.microsoft.com/office/powerpoint/2012/main" userId="S-1-5-21-2889837170-3025844707-336737523-2667" providerId="AD"/>
      </p:ext>
    </p:extLst>
  </p:cmAuthor>
  <p:cmAuthor id="2" name="Dipti Desai" initials="DD" lastIdx="20" clrIdx="1">
    <p:extLst>
      <p:ext uri="{19B8F6BF-5375-455C-9EA6-DF929625EA0E}">
        <p15:presenceInfo xmlns:p15="http://schemas.microsoft.com/office/powerpoint/2012/main" userId="Dipti Desai" providerId="None"/>
      </p:ext>
    </p:extLst>
  </p:cmAuthor>
  <p:cmAuthor id="3" name="Kristin Grogg" initials="KG" lastIdx="6" clrIdx="2">
    <p:extLst>
      <p:ext uri="{19B8F6BF-5375-455C-9EA6-DF929625EA0E}">
        <p15:presenceInfo xmlns:p15="http://schemas.microsoft.com/office/powerpoint/2012/main" userId="S::kgrogg@mdmag.com::2b495109-3cf0-4dbf-bb86-616aee352a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E7F7F8"/>
    <a:srgbClr val="192E57"/>
    <a:srgbClr val="00E599"/>
    <a:srgbClr val="269BD1"/>
    <a:srgbClr val="AED8F3"/>
    <a:srgbClr val="F8AECD"/>
    <a:srgbClr val="003462"/>
    <a:srgbClr val="56B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69424" autoAdjust="0"/>
  </p:normalViewPr>
  <p:slideViewPr>
    <p:cSldViewPr snapToGrid="0" snapToObjects="1">
      <p:cViewPr varScale="1">
        <p:scale>
          <a:sx n="41" d="100"/>
          <a:sy n="41" d="100"/>
        </p:scale>
        <p:origin x="472" y="36"/>
      </p:cViewPr>
      <p:guideLst/>
    </p:cSldViewPr>
  </p:slideViewPr>
  <p:outlineViewPr>
    <p:cViewPr>
      <p:scale>
        <a:sx n="40" d="100"/>
        <a:sy n="40"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font" Target="fonts/font12.fntdata"/><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Master" Target="slideMasters/slideMaster2.xml"/><Relationship Id="rId61" Type="http://schemas.openxmlformats.org/officeDocument/2006/relationships/font" Target="fonts/font10.fntdata"/><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font" Target="fonts/font6.fntdata"/><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Master" Target="slideMasters/slideMaster4.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01B90-AF56-41A1-AFC1-D36EB0CE9B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B271F449-EFB0-4B34-8178-955B60F4C1E1}">
      <dgm:prSet phldrT="[Text]" custT="1"/>
      <dgm:spPr/>
      <dgm:t>
        <a:bodyPr/>
        <a:lstStyle/>
        <a:p>
          <a:r>
            <a:rPr lang="en-US" sz="4000" dirty="0"/>
            <a:t>System</a:t>
          </a:r>
        </a:p>
      </dgm:t>
    </dgm:pt>
    <dgm:pt modelId="{22BEA172-D2B7-42EA-88CE-CF52A2A13D7E}" type="parTrans" cxnId="{FDB4F3F6-58CC-4802-B826-A6990B2695E2}">
      <dgm:prSet/>
      <dgm:spPr/>
      <dgm:t>
        <a:bodyPr/>
        <a:lstStyle/>
        <a:p>
          <a:endParaRPr lang="en-US"/>
        </a:p>
      </dgm:t>
    </dgm:pt>
    <dgm:pt modelId="{D665111F-49E3-4203-9A7D-959D41E8D8D3}" type="sibTrans" cxnId="{FDB4F3F6-58CC-4802-B826-A6990B2695E2}">
      <dgm:prSet/>
      <dgm:spPr/>
      <dgm:t>
        <a:bodyPr/>
        <a:lstStyle/>
        <a:p>
          <a:endParaRPr lang="en-US"/>
        </a:p>
      </dgm:t>
    </dgm:pt>
    <dgm:pt modelId="{9E9CCD55-30FE-4C13-AAEF-F0FAA8181D5C}">
      <dgm:prSet phldrT="[Text]" custT="1"/>
      <dgm:spPr/>
      <dgm:t>
        <a:bodyPr/>
        <a:lstStyle/>
        <a:p>
          <a:r>
            <a:rPr lang="en-US" sz="2000" dirty="0"/>
            <a:t>Population Health</a:t>
          </a:r>
        </a:p>
      </dgm:t>
    </dgm:pt>
    <dgm:pt modelId="{00ABE1F5-8CE9-4219-AB8D-0425D5320CD6}" type="parTrans" cxnId="{1238D120-9069-4F2B-AB66-DB1D264416AA}">
      <dgm:prSet/>
      <dgm:spPr/>
      <dgm:t>
        <a:bodyPr/>
        <a:lstStyle/>
        <a:p>
          <a:endParaRPr lang="en-US"/>
        </a:p>
      </dgm:t>
    </dgm:pt>
    <dgm:pt modelId="{55425F1A-870C-4461-9CAE-3E9BA6207B5E}" type="sibTrans" cxnId="{1238D120-9069-4F2B-AB66-DB1D264416AA}">
      <dgm:prSet/>
      <dgm:spPr/>
      <dgm:t>
        <a:bodyPr/>
        <a:lstStyle/>
        <a:p>
          <a:endParaRPr lang="en-US"/>
        </a:p>
      </dgm:t>
    </dgm:pt>
    <dgm:pt modelId="{7B9C9DAB-E3A0-44FA-AF3A-685CBC7E91BF}">
      <dgm:prSet phldrT="[Text]" custT="1"/>
      <dgm:spPr/>
      <dgm:t>
        <a:bodyPr/>
        <a:lstStyle/>
        <a:p>
          <a:r>
            <a:rPr lang="en-US" sz="2000" dirty="0"/>
            <a:t>EMR Optimization</a:t>
          </a:r>
        </a:p>
      </dgm:t>
    </dgm:pt>
    <dgm:pt modelId="{FC86B29E-FF52-4EE6-81B5-09FE747DCF75}" type="parTrans" cxnId="{077CEE0A-4BC4-4D4D-AF48-BE68824D145A}">
      <dgm:prSet/>
      <dgm:spPr/>
      <dgm:t>
        <a:bodyPr/>
        <a:lstStyle/>
        <a:p>
          <a:endParaRPr lang="en-US"/>
        </a:p>
      </dgm:t>
    </dgm:pt>
    <dgm:pt modelId="{22A67734-27BE-41C1-A456-2B3D5AE935ED}" type="sibTrans" cxnId="{077CEE0A-4BC4-4D4D-AF48-BE68824D145A}">
      <dgm:prSet/>
      <dgm:spPr/>
      <dgm:t>
        <a:bodyPr/>
        <a:lstStyle/>
        <a:p>
          <a:endParaRPr lang="en-US"/>
        </a:p>
      </dgm:t>
    </dgm:pt>
    <dgm:pt modelId="{26C6D77D-744C-40E0-B377-EC107734ED57}">
      <dgm:prSet phldrT="[Text]" custT="1"/>
      <dgm:spPr/>
      <dgm:t>
        <a:bodyPr/>
        <a:lstStyle/>
        <a:p>
          <a:r>
            <a:rPr lang="en-US" sz="4000" dirty="0"/>
            <a:t>Patient</a:t>
          </a:r>
        </a:p>
      </dgm:t>
    </dgm:pt>
    <dgm:pt modelId="{1244A1AB-F5D2-4AF6-B31D-20B80E8FD6BA}" type="parTrans" cxnId="{5C9F70F7-4F20-4AB4-89E4-FC7FE70A9A28}">
      <dgm:prSet/>
      <dgm:spPr/>
      <dgm:t>
        <a:bodyPr/>
        <a:lstStyle/>
        <a:p>
          <a:endParaRPr lang="en-US"/>
        </a:p>
      </dgm:t>
    </dgm:pt>
    <dgm:pt modelId="{5823AC76-4730-44EB-AEF7-7118F66845E8}" type="sibTrans" cxnId="{5C9F70F7-4F20-4AB4-89E4-FC7FE70A9A28}">
      <dgm:prSet/>
      <dgm:spPr/>
      <dgm:t>
        <a:bodyPr/>
        <a:lstStyle/>
        <a:p>
          <a:endParaRPr lang="en-US"/>
        </a:p>
      </dgm:t>
    </dgm:pt>
    <dgm:pt modelId="{93825812-264D-4842-86E7-9B72DE3D0B75}">
      <dgm:prSet phldrT="[Text]" custT="1"/>
      <dgm:spPr/>
      <dgm:t>
        <a:bodyPr/>
        <a:lstStyle/>
        <a:p>
          <a:r>
            <a:rPr lang="en-US" sz="2000" dirty="0"/>
            <a:t>Demonstration</a:t>
          </a:r>
        </a:p>
      </dgm:t>
    </dgm:pt>
    <dgm:pt modelId="{5A33CACA-B593-4FFC-B4C8-81360AE55494}" type="parTrans" cxnId="{1E58D39E-1162-40E6-8F76-B9C98F2AA6AB}">
      <dgm:prSet/>
      <dgm:spPr/>
      <dgm:t>
        <a:bodyPr/>
        <a:lstStyle/>
        <a:p>
          <a:endParaRPr lang="en-US"/>
        </a:p>
      </dgm:t>
    </dgm:pt>
    <dgm:pt modelId="{5EC5324F-28AB-4ACE-B9C0-FB4D877C6445}" type="sibTrans" cxnId="{1E58D39E-1162-40E6-8F76-B9C98F2AA6AB}">
      <dgm:prSet/>
      <dgm:spPr/>
      <dgm:t>
        <a:bodyPr/>
        <a:lstStyle/>
        <a:p>
          <a:endParaRPr lang="en-US"/>
        </a:p>
      </dgm:t>
    </dgm:pt>
    <dgm:pt modelId="{486A86FE-F315-4B3A-9144-8D1B33175C52}">
      <dgm:prSet phldrT="[Text]" custT="1"/>
      <dgm:spPr/>
      <dgm:t>
        <a:bodyPr/>
        <a:lstStyle/>
        <a:p>
          <a:r>
            <a:rPr lang="en-US" sz="2000" dirty="0"/>
            <a:t>Education</a:t>
          </a:r>
        </a:p>
      </dgm:t>
    </dgm:pt>
    <dgm:pt modelId="{BC442318-4C46-427B-8D17-B96A426AFB2B}" type="parTrans" cxnId="{13C82C36-B99C-4DE9-AF31-40EF071589A2}">
      <dgm:prSet/>
      <dgm:spPr/>
      <dgm:t>
        <a:bodyPr/>
        <a:lstStyle/>
        <a:p>
          <a:endParaRPr lang="en-US"/>
        </a:p>
      </dgm:t>
    </dgm:pt>
    <dgm:pt modelId="{DA9545E4-26E3-4DBE-BE77-BA2457A5DB4C}" type="sibTrans" cxnId="{13C82C36-B99C-4DE9-AF31-40EF071589A2}">
      <dgm:prSet/>
      <dgm:spPr/>
      <dgm:t>
        <a:bodyPr/>
        <a:lstStyle/>
        <a:p>
          <a:endParaRPr lang="en-US"/>
        </a:p>
      </dgm:t>
    </dgm:pt>
    <dgm:pt modelId="{0F2E6AFA-CF6C-4527-970D-646B2D6983A1}">
      <dgm:prSet phldrT="[Text]" custT="1"/>
      <dgm:spPr/>
      <dgm:t>
        <a:bodyPr/>
        <a:lstStyle/>
        <a:p>
          <a:r>
            <a:rPr lang="en-US" sz="4000" dirty="0"/>
            <a:t>Provider</a:t>
          </a:r>
        </a:p>
      </dgm:t>
    </dgm:pt>
    <dgm:pt modelId="{32B9B9C5-F857-4EA5-9659-3F589E398078}" type="parTrans" cxnId="{64934A0E-4228-41E7-A892-3116FBEDF526}">
      <dgm:prSet/>
      <dgm:spPr/>
      <dgm:t>
        <a:bodyPr/>
        <a:lstStyle/>
        <a:p>
          <a:endParaRPr lang="en-US"/>
        </a:p>
      </dgm:t>
    </dgm:pt>
    <dgm:pt modelId="{A8A5A9A6-0365-4CBB-8093-9ACA8C998073}" type="sibTrans" cxnId="{64934A0E-4228-41E7-A892-3116FBEDF526}">
      <dgm:prSet/>
      <dgm:spPr/>
      <dgm:t>
        <a:bodyPr/>
        <a:lstStyle/>
        <a:p>
          <a:endParaRPr lang="en-US"/>
        </a:p>
      </dgm:t>
    </dgm:pt>
    <dgm:pt modelId="{180001DB-C94B-40B6-A7F3-7056429ADEB2}">
      <dgm:prSet phldrT="[Text]" custT="1"/>
      <dgm:spPr/>
      <dgm:t>
        <a:bodyPr/>
        <a:lstStyle/>
        <a:p>
          <a:r>
            <a:rPr lang="en-US" sz="2000" dirty="0"/>
            <a:t>Education</a:t>
          </a:r>
        </a:p>
      </dgm:t>
    </dgm:pt>
    <dgm:pt modelId="{236BD6FA-A9D2-4615-B9CF-6328604B92BD}" type="parTrans" cxnId="{29A77844-2683-4EC1-9950-68D6D41D4531}">
      <dgm:prSet/>
      <dgm:spPr/>
      <dgm:t>
        <a:bodyPr/>
        <a:lstStyle/>
        <a:p>
          <a:endParaRPr lang="en-US"/>
        </a:p>
      </dgm:t>
    </dgm:pt>
    <dgm:pt modelId="{D092F340-3218-4427-8AD5-75D4E488D429}" type="sibTrans" cxnId="{29A77844-2683-4EC1-9950-68D6D41D4531}">
      <dgm:prSet/>
      <dgm:spPr/>
      <dgm:t>
        <a:bodyPr/>
        <a:lstStyle/>
        <a:p>
          <a:endParaRPr lang="en-US"/>
        </a:p>
      </dgm:t>
    </dgm:pt>
    <dgm:pt modelId="{E4F43494-F3F7-4D20-89DF-99883BEC996D}">
      <dgm:prSet phldrT="[Text]" custT="1"/>
      <dgm:spPr/>
      <dgm:t>
        <a:bodyPr/>
        <a:lstStyle/>
        <a:p>
          <a:r>
            <a:rPr lang="en-US" sz="1900" dirty="0"/>
            <a:t>Interdisciplinary</a:t>
          </a:r>
          <a:r>
            <a:rPr lang="en-US" sz="2000" dirty="0"/>
            <a:t> Support</a:t>
          </a:r>
        </a:p>
      </dgm:t>
    </dgm:pt>
    <dgm:pt modelId="{A3BA66BE-7437-40D9-BCC4-556E7A890AB6}" type="parTrans" cxnId="{F642C134-DFF2-4726-A17F-5827D04B9A71}">
      <dgm:prSet/>
      <dgm:spPr/>
      <dgm:t>
        <a:bodyPr/>
        <a:lstStyle/>
        <a:p>
          <a:endParaRPr lang="en-US"/>
        </a:p>
      </dgm:t>
    </dgm:pt>
    <dgm:pt modelId="{92CB5E9A-3AA8-4AF3-8469-A71438203ECA}" type="sibTrans" cxnId="{F642C134-DFF2-4726-A17F-5827D04B9A71}">
      <dgm:prSet/>
      <dgm:spPr/>
      <dgm:t>
        <a:bodyPr/>
        <a:lstStyle/>
        <a:p>
          <a:endParaRPr lang="en-US"/>
        </a:p>
      </dgm:t>
    </dgm:pt>
    <dgm:pt modelId="{CD6D933E-519D-4E6B-B899-8664E9614C33}">
      <dgm:prSet phldrT="[Text]" custT="1"/>
      <dgm:spPr/>
      <dgm:t>
        <a:bodyPr/>
        <a:lstStyle/>
        <a:p>
          <a:r>
            <a:rPr lang="en-US" sz="2000" dirty="0"/>
            <a:t>Close Follow-Up</a:t>
          </a:r>
        </a:p>
      </dgm:t>
    </dgm:pt>
    <dgm:pt modelId="{3FC0C950-04B5-408D-9B87-6E5932CFCA03}" type="parTrans" cxnId="{DB785557-94DF-4CF0-9F5E-14B0C0FC06B7}">
      <dgm:prSet/>
      <dgm:spPr/>
      <dgm:t>
        <a:bodyPr/>
        <a:lstStyle/>
        <a:p>
          <a:endParaRPr lang="en-US"/>
        </a:p>
      </dgm:t>
    </dgm:pt>
    <dgm:pt modelId="{E8E55366-8F97-4BDC-A117-074C477FBFF6}" type="sibTrans" cxnId="{DB785557-94DF-4CF0-9F5E-14B0C0FC06B7}">
      <dgm:prSet/>
      <dgm:spPr/>
      <dgm:t>
        <a:bodyPr/>
        <a:lstStyle/>
        <a:p>
          <a:endParaRPr lang="en-US"/>
        </a:p>
      </dgm:t>
    </dgm:pt>
    <dgm:pt modelId="{B28EC9EA-9FC8-44F7-B221-D2D9B4FF6D29}">
      <dgm:prSet phldrT="[Text]" custT="1"/>
      <dgm:spPr/>
      <dgm:t>
        <a:bodyPr/>
        <a:lstStyle/>
        <a:p>
          <a:r>
            <a:rPr lang="en-US" sz="2000" dirty="0"/>
            <a:t>Utilization of Telemedicine</a:t>
          </a:r>
        </a:p>
      </dgm:t>
    </dgm:pt>
    <dgm:pt modelId="{4FF734C6-688E-4C33-AA17-3C054491C31D}" type="parTrans" cxnId="{7ED77399-C08A-4D4E-8541-3F345C5FD703}">
      <dgm:prSet/>
      <dgm:spPr/>
      <dgm:t>
        <a:bodyPr/>
        <a:lstStyle/>
        <a:p>
          <a:endParaRPr lang="en-US"/>
        </a:p>
      </dgm:t>
    </dgm:pt>
    <dgm:pt modelId="{0E5DE826-CB19-49B1-A30B-346C7E4F964B}" type="sibTrans" cxnId="{7ED77399-C08A-4D4E-8541-3F345C5FD703}">
      <dgm:prSet/>
      <dgm:spPr/>
      <dgm:t>
        <a:bodyPr/>
        <a:lstStyle/>
        <a:p>
          <a:endParaRPr lang="en-US"/>
        </a:p>
      </dgm:t>
    </dgm:pt>
    <dgm:pt modelId="{DEE40D4C-92E1-4F7D-89DC-48E9718D4032}">
      <dgm:prSet phldrT="[Text]" custT="1"/>
      <dgm:spPr/>
      <dgm:t>
        <a:bodyPr/>
        <a:lstStyle/>
        <a:p>
          <a:r>
            <a:rPr lang="en-US" sz="2000" dirty="0"/>
            <a:t>Engage in Shared Decision-Making</a:t>
          </a:r>
        </a:p>
      </dgm:t>
    </dgm:pt>
    <dgm:pt modelId="{3DCEA05F-3D42-4D43-9D10-0CC04613C0EB}" type="parTrans" cxnId="{246AA84D-E186-43CF-9E3E-C88F74A016FD}">
      <dgm:prSet/>
      <dgm:spPr/>
      <dgm:t>
        <a:bodyPr/>
        <a:lstStyle/>
        <a:p>
          <a:endParaRPr lang="en-US"/>
        </a:p>
      </dgm:t>
    </dgm:pt>
    <dgm:pt modelId="{6794D2D6-AE08-45DA-9875-6E2EF364C0CF}" type="sibTrans" cxnId="{246AA84D-E186-43CF-9E3E-C88F74A016FD}">
      <dgm:prSet/>
      <dgm:spPr/>
      <dgm:t>
        <a:bodyPr/>
        <a:lstStyle/>
        <a:p>
          <a:endParaRPr lang="en-US"/>
        </a:p>
      </dgm:t>
    </dgm:pt>
    <dgm:pt modelId="{4B793FDD-B34C-47C2-A079-D3792470A166}" type="pres">
      <dgm:prSet presAssocID="{88701B90-AF56-41A1-AFC1-D36EB0CE9B0F}" presName="Name0" presStyleCnt="0">
        <dgm:presLayoutVars>
          <dgm:chPref val="3"/>
          <dgm:dir/>
          <dgm:animLvl val="lvl"/>
          <dgm:resizeHandles/>
        </dgm:presLayoutVars>
      </dgm:prSet>
      <dgm:spPr/>
    </dgm:pt>
    <dgm:pt modelId="{2839B109-D4F9-44F8-8363-04D86DE3B9D8}" type="pres">
      <dgm:prSet presAssocID="{B271F449-EFB0-4B34-8178-955B60F4C1E1}" presName="horFlow" presStyleCnt="0"/>
      <dgm:spPr/>
    </dgm:pt>
    <dgm:pt modelId="{46938963-CD22-43E2-BBF8-B02002D840E5}" type="pres">
      <dgm:prSet presAssocID="{B271F449-EFB0-4B34-8178-955B60F4C1E1}" presName="bigChev" presStyleLbl="node1" presStyleIdx="0" presStyleCnt="3"/>
      <dgm:spPr/>
    </dgm:pt>
    <dgm:pt modelId="{3D9875D6-133A-46E2-98CF-0FCA5350943F}" type="pres">
      <dgm:prSet presAssocID="{00ABE1F5-8CE9-4219-AB8D-0425D5320CD6}" presName="parTrans" presStyleCnt="0"/>
      <dgm:spPr/>
    </dgm:pt>
    <dgm:pt modelId="{49491661-3A3B-42A9-B385-EBECF72BFC3E}" type="pres">
      <dgm:prSet presAssocID="{9E9CCD55-30FE-4C13-AAEF-F0FAA8181D5C}" presName="node" presStyleLbl="alignAccFollowNode1" presStyleIdx="0" presStyleCnt="9">
        <dgm:presLayoutVars>
          <dgm:bulletEnabled val="1"/>
        </dgm:presLayoutVars>
      </dgm:prSet>
      <dgm:spPr/>
    </dgm:pt>
    <dgm:pt modelId="{19F7F3B8-0BF6-4D2F-853F-B4B0628773E6}" type="pres">
      <dgm:prSet presAssocID="{55425F1A-870C-4461-9CAE-3E9BA6207B5E}" presName="sibTrans" presStyleCnt="0"/>
      <dgm:spPr/>
    </dgm:pt>
    <dgm:pt modelId="{1A3C3B09-F689-4189-B555-4CCA9042A564}" type="pres">
      <dgm:prSet presAssocID="{7B9C9DAB-E3A0-44FA-AF3A-685CBC7E91BF}" presName="node" presStyleLbl="alignAccFollowNode1" presStyleIdx="1" presStyleCnt="9">
        <dgm:presLayoutVars>
          <dgm:bulletEnabled val="1"/>
        </dgm:presLayoutVars>
      </dgm:prSet>
      <dgm:spPr/>
    </dgm:pt>
    <dgm:pt modelId="{F250D265-553B-4F61-A1F8-578BDAFB8051}" type="pres">
      <dgm:prSet presAssocID="{22A67734-27BE-41C1-A456-2B3D5AE935ED}" presName="sibTrans" presStyleCnt="0"/>
      <dgm:spPr/>
    </dgm:pt>
    <dgm:pt modelId="{03D41A2D-99CB-4653-92A7-39FAE0225B5B}" type="pres">
      <dgm:prSet presAssocID="{B28EC9EA-9FC8-44F7-B221-D2D9B4FF6D29}" presName="node" presStyleLbl="alignAccFollowNode1" presStyleIdx="2" presStyleCnt="9">
        <dgm:presLayoutVars>
          <dgm:bulletEnabled val="1"/>
        </dgm:presLayoutVars>
      </dgm:prSet>
      <dgm:spPr/>
    </dgm:pt>
    <dgm:pt modelId="{AB50E347-7F6D-4651-9F58-9B40EDBA0423}" type="pres">
      <dgm:prSet presAssocID="{B271F449-EFB0-4B34-8178-955B60F4C1E1}" presName="vSp" presStyleCnt="0"/>
      <dgm:spPr/>
    </dgm:pt>
    <dgm:pt modelId="{E2D148B3-EBE8-4188-AA63-718E81EF2586}" type="pres">
      <dgm:prSet presAssocID="{26C6D77D-744C-40E0-B377-EC107734ED57}" presName="horFlow" presStyleCnt="0"/>
      <dgm:spPr/>
    </dgm:pt>
    <dgm:pt modelId="{284B3F53-E8DB-4044-B605-8FA104C094A6}" type="pres">
      <dgm:prSet presAssocID="{26C6D77D-744C-40E0-B377-EC107734ED57}" presName="bigChev" presStyleLbl="node1" presStyleIdx="1" presStyleCnt="3"/>
      <dgm:spPr/>
    </dgm:pt>
    <dgm:pt modelId="{28D6B9F5-228E-4BD5-A528-3D3406AC545E}" type="pres">
      <dgm:prSet presAssocID="{5A33CACA-B593-4FFC-B4C8-81360AE55494}" presName="parTrans" presStyleCnt="0"/>
      <dgm:spPr/>
    </dgm:pt>
    <dgm:pt modelId="{AC811D56-F4D9-4D0C-B7F3-8492E9C23525}" type="pres">
      <dgm:prSet presAssocID="{93825812-264D-4842-86E7-9B72DE3D0B75}" presName="node" presStyleLbl="alignAccFollowNode1" presStyleIdx="3" presStyleCnt="9">
        <dgm:presLayoutVars>
          <dgm:bulletEnabled val="1"/>
        </dgm:presLayoutVars>
      </dgm:prSet>
      <dgm:spPr/>
    </dgm:pt>
    <dgm:pt modelId="{492C0725-7F6D-4250-AB2C-8F6225053FBF}" type="pres">
      <dgm:prSet presAssocID="{5EC5324F-28AB-4ACE-B9C0-FB4D877C6445}" presName="sibTrans" presStyleCnt="0"/>
      <dgm:spPr/>
    </dgm:pt>
    <dgm:pt modelId="{9ADA016C-7010-4CB4-A855-082A99C29AB1}" type="pres">
      <dgm:prSet presAssocID="{486A86FE-F315-4B3A-9144-8D1B33175C52}" presName="node" presStyleLbl="alignAccFollowNode1" presStyleIdx="4" presStyleCnt="9">
        <dgm:presLayoutVars>
          <dgm:bulletEnabled val="1"/>
        </dgm:presLayoutVars>
      </dgm:prSet>
      <dgm:spPr/>
    </dgm:pt>
    <dgm:pt modelId="{BDC11AC2-48EC-4FFC-85E9-1499E9F13835}" type="pres">
      <dgm:prSet presAssocID="{DA9545E4-26E3-4DBE-BE77-BA2457A5DB4C}" presName="sibTrans" presStyleCnt="0"/>
      <dgm:spPr/>
    </dgm:pt>
    <dgm:pt modelId="{79EE9286-F2AD-4AE7-AF55-1FB2F6DF4949}" type="pres">
      <dgm:prSet presAssocID="{CD6D933E-519D-4E6B-B899-8664E9614C33}" presName="node" presStyleLbl="alignAccFollowNode1" presStyleIdx="5" presStyleCnt="9">
        <dgm:presLayoutVars>
          <dgm:bulletEnabled val="1"/>
        </dgm:presLayoutVars>
      </dgm:prSet>
      <dgm:spPr/>
    </dgm:pt>
    <dgm:pt modelId="{2016F797-7AF7-43AE-B746-1A479F8A82C6}" type="pres">
      <dgm:prSet presAssocID="{26C6D77D-744C-40E0-B377-EC107734ED57}" presName="vSp" presStyleCnt="0"/>
      <dgm:spPr/>
    </dgm:pt>
    <dgm:pt modelId="{7F163BCC-9C9E-48A6-8C41-84D1C52B5EEA}" type="pres">
      <dgm:prSet presAssocID="{0F2E6AFA-CF6C-4527-970D-646B2D6983A1}" presName="horFlow" presStyleCnt="0"/>
      <dgm:spPr/>
    </dgm:pt>
    <dgm:pt modelId="{35414C1D-3000-4846-B8B4-3F67EADEB8DE}" type="pres">
      <dgm:prSet presAssocID="{0F2E6AFA-CF6C-4527-970D-646B2D6983A1}" presName="bigChev" presStyleLbl="node1" presStyleIdx="2" presStyleCnt="3"/>
      <dgm:spPr/>
    </dgm:pt>
    <dgm:pt modelId="{CAB77524-C8B9-449C-B1F2-E3132AB0CDB9}" type="pres">
      <dgm:prSet presAssocID="{236BD6FA-A9D2-4615-B9CF-6328604B92BD}" presName="parTrans" presStyleCnt="0"/>
      <dgm:spPr/>
    </dgm:pt>
    <dgm:pt modelId="{7512B7AC-4E52-4B2D-BCD0-D0A85E0A194D}" type="pres">
      <dgm:prSet presAssocID="{180001DB-C94B-40B6-A7F3-7056429ADEB2}" presName="node" presStyleLbl="alignAccFollowNode1" presStyleIdx="6" presStyleCnt="9">
        <dgm:presLayoutVars>
          <dgm:bulletEnabled val="1"/>
        </dgm:presLayoutVars>
      </dgm:prSet>
      <dgm:spPr/>
    </dgm:pt>
    <dgm:pt modelId="{B60FF899-9D12-4439-90AD-66AAD66460CE}" type="pres">
      <dgm:prSet presAssocID="{D092F340-3218-4427-8AD5-75D4E488D429}" presName="sibTrans" presStyleCnt="0"/>
      <dgm:spPr/>
    </dgm:pt>
    <dgm:pt modelId="{2ADB88D8-8FBC-4867-9E06-52B5E84E20AB}" type="pres">
      <dgm:prSet presAssocID="{E4F43494-F3F7-4D20-89DF-99883BEC996D}" presName="node" presStyleLbl="alignAccFollowNode1" presStyleIdx="7" presStyleCnt="9">
        <dgm:presLayoutVars>
          <dgm:bulletEnabled val="1"/>
        </dgm:presLayoutVars>
      </dgm:prSet>
      <dgm:spPr/>
    </dgm:pt>
    <dgm:pt modelId="{DE3F4E12-64B1-4A9B-8A1D-04212BE9DD6B}" type="pres">
      <dgm:prSet presAssocID="{92CB5E9A-3AA8-4AF3-8469-A71438203ECA}" presName="sibTrans" presStyleCnt="0"/>
      <dgm:spPr/>
    </dgm:pt>
    <dgm:pt modelId="{B948B2B9-C163-4A13-9E38-BDA2A58E32B4}" type="pres">
      <dgm:prSet presAssocID="{DEE40D4C-92E1-4F7D-89DC-48E9718D4032}" presName="node" presStyleLbl="alignAccFollowNode1" presStyleIdx="8" presStyleCnt="9">
        <dgm:presLayoutVars>
          <dgm:bulletEnabled val="1"/>
        </dgm:presLayoutVars>
      </dgm:prSet>
      <dgm:spPr/>
    </dgm:pt>
  </dgm:ptLst>
  <dgm:cxnLst>
    <dgm:cxn modelId="{077CEE0A-4BC4-4D4D-AF48-BE68824D145A}" srcId="{B271F449-EFB0-4B34-8178-955B60F4C1E1}" destId="{7B9C9DAB-E3A0-44FA-AF3A-685CBC7E91BF}" srcOrd="1" destOrd="0" parTransId="{FC86B29E-FF52-4EE6-81B5-09FE747DCF75}" sibTransId="{22A67734-27BE-41C1-A456-2B3D5AE935ED}"/>
    <dgm:cxn modelId="{64934A0E-4228-41E7-A892-3116FBEDF526}" srcId="{88701B90-AF56-41A1-AFC1-D36EB0CE9B0F}" destId="{0F2E6AFA-CF6C-4527-970D-646B2D6983A1}" srcOrd="2" destOrd="0" parTransId="{32B9B9C5-F857-4EA5-9659-3F589E398078}" sibTransId="{A8A5A9A6-0365-4CBB-8093-9ACA8C998073}"/>
    <dgm:cxn modelId="{8A8A9216-FD17-47AE-AE4B-7189739A26EE}" type="presOf" srcId="{B28EC9EA-9FC8-44F7-B221-D2D9B4FF6D29}" destId="{03D41A2D-99CB-4653-92A7-39FAE0225B5B}" srcOrd="0" destOrd="0" presId="urn:microsoft.com/office/officeart/2005/8/layout/lProcess3"/>
    <dgm:cxn modelId="{1238D120-9069-4F2B-AB66-DB1D264416AA}" srcId="{B271F449-EFB0-4B34-8178-955B60F4C1E1}" destId="{9E9CCD55-30FE-4C13-AAEF-F0FAA8181D5C}" srcOrd="0" destOrd="0" parTransId="{00ABE1F5-8CE9-4219-AB8D-0425D5320CD6}" sibTransId="{55425F1A-870C-4461-9CAE-3E9BA6207B5E}"/>
    <dgm:cxn modelId="{F642C134-DFF2-4726-A17F-5827D04B9A71}" srcId="{0F2E6AFA-CF6C-4527-970D-646B2D6983A1}" destId="{E4F43494-F3F7-4D20-89DF-99883BEC996D}" srcOrd="1" destOrd="0" parTransId="{A3BA66BE-7437-40D9-BCC4-556E7A890AB6}" sibTransId="{92CB5E9A-3AA8-4AF3-8469-A71438203ECA}"/>
    <dgm:cxn modelId="{13C82C36-B99C-4DE9-AF31-40EF071589A2}" srcId="{26C6D77D-744C-40E0-B377-EC107734ED57}" destId="{486A86FE-F315-4B3A-9144-8D1B33175C52}" srcOrd="1" destOrd="0" parTransId="{BC442318-4C46-427B-8D17-B96A426AFB2B}" sibTransId="{DA9545E4-26E3-4DBE-BE77-BA2457A5DB4C}"/>
    <dgm:cxn modelId="{76F64C43-8E38-4B3E-9794-9FA09DAC48FF}" type="presOf" srcId="{7B9C9DAB-E3A0-44FA-AF3A-685CBC7E91BF}" destId="{1A3C3B09-F689-4189-B555-4CCA9042A564}" srcOrd="0" destOrd="0" presId="urn:microsoft.com/office/officeart/2005/8/layout/lProcess3"/>
    <dgm:cxn modelId="{29A77844-2683-4EC1-9950-68D6D41D4531}" srcId="{0F2E6AFA-CF6C-4527-970D-646B2D6983A1}" destId="{180001DB-C94B-40B6-A7F3-7056429ADEB2}" srcOrd="0" destOrd="0" parTransId="{236BD6FA-A9D2-4615-B9CF-6328604B92BD}" sibTransId="{D092F340-3218-4427-8AD5-75D4E488D429}"/>
    <dgm:cxn modelId="{CD4BB267-CB55-40D2-BCAB-53ABB2972863}" type="presOf" srcId="{88701B90-AF56-41A1-AFC1-D36EB0CE9B0F}" destId="{4B793FDD-B34C-47C2-A079-D3792470A166}" srcOrd="0" destOrd="0" presId="urn:microsoft.com/office/officeart/2005/8/layout/lProcess3"/>
    <dgm:cxn modelId="{29830249-C25F-417D-8FFC-DEA8386FAEAF}" type="presOf" srcId="{0F2E6AFA-CF6C-4527-970D-646B2D6983A1}" destId="{35414C1D-3000-4846-B8B4-3F67EADEB8DE}" srcOrd="0" destOrd="0" presId="urn:microsoft.com/office/officeart/2005/8/layout/lProcess3"/>
    <dgm:cxn modelId="{246AA84D-E186-43CF-9E3E-C88F74A016FD}" srcId="{0F2E6AFA-CF6C-4527-970D-646B2D6983A1}" destId="{DEE40D4C-92E1-4F7D-89DC-48E9718D4032}" srcOrd="2" destOrd="0" parTransId="{3DCEA05F-3D42-4D43-9D10-0CC04613C0EB}" sibTransId="{6794D2D6-AE08-45DA-9875-6E2EF364C0CF}"/>
    <dgm:cxn modelId="{CA475F54-7C7B-4EE0-876A-E8B7082B96F9}" type="presOf" srcId="{9E9CCD55-30FE-4C13-AAEF-F0FAA8181D5C}" destId="{49491661-3A3B-42A9-B385-EBECF72BFC3E}" srcOrd="0" destOrd="0" presId="urn:microsoft.com/office/officeart/2005/8/layout/lProcess3"/>
    <dgm:cxn modelId="{DB785557-94DF-4CF0-9F5E-14B0C0FC06B7}" srcId="{26C6D77D-744C-40E0-B377-EC107734ED57}" destId="{CD6D933E-519D-4E6B-B899-8664E9614C33}" srcOrd="2" destOrd="0" parTransId="{3FC0C950-04B5-408D-9B87-6E5932CFCA03}" sibTransId="{E8E55366-8F97-4BDC-A117-074C477FBFF6}"/>
    <dgm:cxn modelId="{6F9CCC58-BA02-4938-8941-8ED16F0601C8}" type="presOf" srcId="{180001DB-C94B-40B6-A7F3-7056429ADEB2}" destId="{7512B7AC-4E52-4B2D-BCD0-D0A85E0A194D}" srcOrd="0" destOrd="0" presId="urn:microsoft.com/office/officeart/2005/8/layout/lProcess3"/>
    <dgm:cxn modelId="{41662C8A-DD32-4E83-90E8-BF4F06FFED79}" type="presOf" srcId="{E4F43494-F3F7-4D20-89DF-99883BEC996D}" destId="{2ADB88D8-8FBC-4867-9E06-52B5E84E20AB}" srcOrd="0" destOrd="0" presId="urn:microsoft.com/office/officeart/2005/8/layout/lProcess3"/>
    <dgm:cxn modelId="{7ED77399-C08A-4D4E-8541-3F345C5FD703}" srcId="{B271F449-EFB0-4B34-8178-955B60F4C1E1}" destId="{B28EC9EA-9FC8-44F7-B221-D2D9B4FF6D29}" srcOrd="2" destOrd="0" parTransId="{4FF734C6-688E-4C33-AA17-3C054491C31D}" sibTransId="{0E5DE826-CB19-49B1-A30B-346C7E4F964B}"/>
    <dgm:cxn modelId="{1E58D39E-1162-40E6-8F76-B9C98F2AA6AB}" srcId="{26C6D77D-744C-40E0-B377-EC107734ED57}" destId="{93825812-264D-4842-86E7-9B72DE3D0B75}" srcOrd="0" destOrd="0" parTransId="{5A33CACA-B593-4FFC-B4C8-81360AE55494}" sibTransId="{5EC5324F-28AB-4ACE-B9C0-FB4D877C6445}"/>
    <dgm:cxn modelId="{54F668A5-70B6-4446-9865-04DA9D7F13A9}" type="presOf" srcId="{DEE40D4C-92E1-4F7D-89DC-48E9718D4032}" destId="{B948B2B9-C163-4A13-9E38-BDA2A58E32B4}" srcOrd="0" destOrd="0" presId="urn:microsoft.com/office/officeart/2005/8/layout/lProcess3"/>
    <dgm:cxn modelId="{E8245EAE-06EE-4156-8656-36DA2D19E2BD}" type="presOf" srcId="{B271F449-EFB0-4B34-8178-955B60F4C1E1}" destId="{46938963-CD22-43E2-BBF8-B02002D840E5}" srcOrd="0" destOrd="0" presId="urn:microsoft.com/office/officeart/2005/8/layout/lProcess3"/>
    <dgm:cxn modelId="{655C2DC0-0633-495D-BBB3-7ED99A067FCF}" type="presOf" srcId="{CD6D933E-519D-4E6B-B899-8664E9614C33}" destId="{79EE9286-F2AD-4AE7-AF55-1FB2F6DF4949}" srcOrd="0" destOrd="0" presId="urn:microsoft.com/office/officeart/2005/8/layout/lProcess3"/>
    <dgm:cxn modelId="{BFDBFBD1-0225-45CC-BCB1-E31CCB732B82}" type="presOf" srcId="{93825812-264D-4842-86E7-9B72DE3D0B75}" destId="{AC811D56-F4D9-4D0C-B7F3-8492E9C23525}" srcOrd="0" destOrd="0" presId="urn:microsoft.com/office/officeart/2005/8/layout/lProcess3"/>
    <dgm:cxn modelId="{5D73D0E0-C3CC-4D55-8EEB-8F03E95E62EA}" type="presOf" srcId="{26C6D77D-744C-40E0-B377-EC107734ED57}" destId="{284B3F53-E8DB-4044-B605-8FA104C094A6}" srcOrd="0" destOrd="0" presId="urn:microsoft.com/office/officeart/2005/8/layout/lProcess3"/>
    <dgm:cxn modelId="{77B288E1-CD3D-42FB-84FF-07BBB79B846A}" type="presOf" srcId="{486A86FE-F315-4B3A-9144-8D1B33175C52}" destId="{9ADA016C-7010-4CB4-A855-082A99C29AB1}" srcOrd="0" destOrd="0" presId="urn:microsoft.com/office/officeart/2005/8/layout/lProcess3"/>
    <dgm:cxn modelId="{FDB4F3F6-58CC-4802-B826-A6990B2695E2}" srcId="{88701B90-AF56-41A1-AFC1-D36EB0CE9B0F}" destId="{B271F449-EFB0-4B34-8178-955B60F4C1E1}" srcOrd="0" destOrd="0" parTransId="{22BEA172-D2B7-42EA-88CE-CF52A2A13D7E}" sibTransId="{D665111F-49E3-4203-9A7D-959D41E8D8D3}"/>
    <dgm:cxn modelId="{5C9F70F7-4F20-4AB4-89E4-FC7FE70A9A28}" srcId="{88701B90-AF56-41A1-AFC1-D36EB0CE9B0F}" destId="{26C6D77D-744C-40E0-B377-EC107734ED57}" srcOrd="1" destOrd="0" parTransId="{1244A1AB-F5D2-4AF6-B31D-20B80E8FD6BA}" sibTransId="{5823AC76-4730-44EB-AEF7-7118F66845E8}"/>
    <dgm:cxn modelId="{1BC3C6F6-EC66-41D7-B0EB-133A2A6EECBA}" type="presParOf" srcId="{4B793FDD-B34C-47C2-A079-D3792470A166}" destId="{2839B109-D4F9-44F8-8363-04D86DE3B9D8}" srcOrd="0" destOrd="0" presId="urn:microsoft.com/office/officeart/2005/8/layout/lProcess3"/>
    <dgm:cxn modelId="{6E2BF1C8-FA78-4D12-8EF5-758F68A0C058}" type="presParOf" srcId="{2839B109-D4F9-44F8-8363-04D86DE3B9D8}" destId="{46938963-CD22-43E2-BBF8-B02002D840E5}" srcOrd="0" destOrd="0" presId="urn:microsoft.com/office/officeart/2005/8/layout/lProcess3"/>
    <dgm:cxn modelId="{486FC4BB-8524-4924-82BA-A9F50DD90E1F}" type="presParOf" srcId="{2839B109-D4F9-44F8-8363-04D86DE3B9D8}" destId="{3D9875D6-133A-46E2-98CF-0FCA5350943F}" srcOrd="1" destOrd="0" presId="urn:microsoft.com/office/officeart/2005/8/layout/lProcess3"/>
    <dgm:cxn modelId="{91A3CB49-6859-42DE-8D7C-07CD24FFCFF6}" type="presParOf" srcId="{2839B109-D4F9-44F8-8363-04D86DE3B9D8}" destId="{49491661-3A3B-42A9-B385-EBECF72BFC3E}" srcOrd="2" destOrd="0" presId="urn:microsoft.com/office/officeart/2005/8/layout/lProcess3"/>
    <dgm:cxn modelId="{E5B6935E-4E05-46AC-AA93-975F92391B46}" type="presParOf" srcId="{2839B109-D4F9-44F8-8363-04D86DE3B9D8}" destId="{19F7F3B8-0BF6-4D2F-853F-B4B0628773E6}" srcOrd="3" destOrd="0" presId="urn:microsoft.com/office/officeart/2005/8/layout/lProcess3"/>
    <dgm:cxn modelId="{52FA8A27-C1D0-4A6A-AAF3-01DE70D829DF}" type="presParOf" srcId="{2839B109-D4F9-44F8-8363-04D86DE3B9D8}" destId="{1A3C3B09-F689-4189-B555-4CCA9042A564}" srcOrd="4" destOrd="0" presId="urn:microsoft.com/office/officeart/2005/8/layout/lProcess3"/>
    <dgm:cxn modelId="{951BE493-955F-4EA7-93BB-A94B03A1894E}" type="presParOf" srcId="{2839B109-D4F9-44F8-8363-04D86DE3B9D8}" destId="{F250D265-553B-4F61-A1F8-578BDAFB8051}" srcOrd="5" destOrd="0" presId="urn:microsoft.com/office/officeart/2005/8/layout/lProcess3"/>
    <dgm:cxn modelId="{8E719BF1-836F-4CE6-B1DA-3C4456B8A2C3}" type="presParOf" srcId="{2839B109-D4F9-44F8-8363-04D86DE3B9D8}" destId="{03D41A2D-99CB-4653-92A7-39FAE0225B5B}" srcOrd="6" destOrd="0" presId="urn:microsoft.com/office/officeart/2005/8/layout/lProcess3"/>
    <dgm:cxn modelId="{0086C8A0-3B17-4D9D-A466-AFD960F0136E}" type="presParOf" srcId="{4B793FDD-B34C-47C2-A079-D3792470A166}" destId="{AB50E347-7F6D-4651-9F58-9B40EDBA0423}" srcOrd="1" destOrd="0" presId="urn:microsoft.com/office/officeart/2005/8/layout/lProcess3"/>
    <dgm:cxn modelId="{FDEFDF5D-5D59-4436-A8A2-6D49DFF908EF}" type="presParOf" srcId="{4B793FDD-B34C-47C2-A079-D3792470A166}" destId="{E2D148B3-EBE8-4188-AA63-718E81EF2586}" srcOrd="2" destOrd="0" presId="urn:microsoft.com/office/officeart/2005/8/layout/lProcess3"/>
    <dgm:cxn modelId="{F802B3D4-BD8F-4236-9813-C6C3D002626E}" type="presParOf" srcId="{E2D148B3-EBE8-4188-AA63-718E81EF2586}" destId="{284B3F53-E8DB-4044-B605-8FA104C094A6}" srcOrd="0" destOrd="0" presId="urn:microsoft.com/office/officeart/2005/8/layout/lProcess3"/>
    <dgm:cxn modelId="{CE4143EB-5365-442F-BA79-61D64F35DA50}" type="presParOf" srcId="{E2D148B3-EBE8-4188-AA63-718E81EF2586}" destId="{28D6B9F5-228E-4BD5-A528-3D3406AC545E}" srcOrd="1" destOrd="0" presId="urn:microsoft.com/office/officeart/2005/8/layout/lProcess3"/>
    <dgm:cxn modelId="{4667AC09-664C-4737-8B2A-9628A51D9366}" type="presParOf" srcId="{E2D148B3-EBE8-4188-AA63-718E81EF2586}" destId="{AC811D56-F4D9-4D0C-B7F3-8492E9C23525}" srcOrd="2" destOrd="0" presId="urn:microsoft.com/office/officeart/2005/8/layout/lProcess3"/>
    <dgm:cxn modelId="{044362C8-AB03-4254-A693-9A9550DDF85D}" type="presParOf" srcId="{E2D148B3-EBE8-4188-AA63-718E81EF2586}" destId="{492C0725-7F6D-4250-AB2C-8F6225053FBF}" srcOrd="3" destOrd="0" presId="urn:microsoft.com/office/officeart/2005/8/layout/lProcess3"/>
    <dgm:cxn modelId="{DB934863-F2BA-4E29-898C-46219028F029}" type="presParOf" srcId="{E2D148B3-EBE8-4188-AA63-718E81EF2586}" destId="{9ADA016C-7010-4CB4-A855-082A99C29AB1}" srcOrd="4" destOrd="0" presId="urn:microsoft.com/office/officeart/2005/8/layout/lProcess3"/>
    <dgm:cxn modelId="{EBE23663-188B-4F71-8862-7A5F0EEC3272}" type="presParOf" srcId="{E2D148B3-EBE8-4188-AA63-718E81EF2586}" destId="{BDC11AC2-48EC-4FFC-85E9-1499E9F13835}" srcOrd="5" destOrd="0" presId="urn:microsoft.com/office/officeart/2005/8/layout/lProcess3"/>
    <dgm:cxn modelId="{90C3A80B-F4F2-48BB-B592-8086ABCFD34F}" type="presParOf" srcId="{E2D148B3-EBE8-4188-AA63-718E81EF2586}" destId="{79EE9286-F2AD-4AE7-AF55-1FB2F6DF4949}" srcOrd="6" destOrd="0" presId="urn:microsoft.com/office/officeart/2005/8/layout/lProcess3"/>
    <dgm:cxn modelId="{A834CE10-C9AE-4F81-A381-550A59D06DAF}" type="presParOf" srcId="{4B793FDD-B34C-47C2-A079-D3792470A166}" destId="{2016F797-7AF7-43AE-B746-1A479F8A82C6}" srcOrd="3" destOrd="0" presId="urn:microsoft.com/office/officeart/2005/8/layout/lProcess3"/>
    <dgm:cxn modelId="{7302ABEF-8B4A-4AE1-8449-8F4CECE4E07F}" type="presParOf" srcId="{4B793FDD-B34C-47C2-A079-D3792470A166}" destId="{7F163BCC-9C9E-48A6-8C41-84D1C52B5EEA}" srcOrd="4" destOrd="0" presId="urn:microsoft.com/office/officeart/2005/8/layout/lProcess3"/>
    <dgm:cxn modelId="{662B38B9-85F2-4CC5-A75A-88ACFCFBF53B}" type="presParOf" srcId="{7F163BCC-9C9E-48A6-8C41-84D1C52B5EEA}" destId="{35414C1D-3000-4846-B8B4-3F67EADEB8DE}" srcOrd="0" destOrd="0" presId="urn:microsoft.com/office/officeart/2005/8/layout/lProcess3"/>
    <dgm:cxn modelId="{151F7657-6F23-457D-B375-8C84CF2ED82C}" type="presParOf" srcId="{7F163BCC-9C9E-48A6-8C41-84D1C52B5EEA}" destId="{CAB77524-C8B9-449C-B1F2-E3132AB0CDB9}" srcOrd="1" destOrd="0" presId="urn:microsoft.com/office/officeart/2005/8/layout/lProcess3"/>
    <dgm:cxn modelId="{824EF6D8-1EAD-4388-B45C-8854CA038EA3}" type="presParOf" srcId="{7F163BCC-9C9E-48A6-8C41-84D1C52B5EEA}" destId="{7512B7AC-4E52-4B2D-BCD0-D0A85E0A194D}" srcOrd="2" destOrd="0" presId="urn:microsoft.com/office/officeart/2005/8/layout/lProcess3"/>
    <dgm:cxn modelId="{58321A7A-590F-459C-94F0-67B33757A6D6}" type="presParOf" srcId="{7F163BCC-9C9E-48A6-8C41-84D1C52B5EEA}" destId="{B60FF899-9D12-4439-90AD-66AAD66460CE}" srcOrd="3" destOrd="0" presId="urn:microsoft.com/office/officeart/2005/8/layout/lProcess3"/>
    <dgm:cxn modelId="{C3EFCD2E-59E4-4058-B5D6-8ACCBC5CB3BB}" type="presParOf" srcId="{7F163BCC-9C9E-48A6-8C41-84D1C52B5EEA}" destId="{2ADB88D8-8FBC-4867-9E06-52B5E84E20AB}" srcOrd="4" destOrd="0" presId="urn:microsoft.com/office/officeart/2005/8/layout/lProcess3"/>
    <dgm:cxn modelId="{EE6CA462-79D5-400D-A8B4-083A52077376}" type="presParOf" srcId="{7F163BCC-9C9E-48A6-8C41-84D1C52B5EEA}" destId="{DE3F4E12-64B1-4A9B-8A1D-04212BE9DD6B}" srcOrd="5" destOrd="0" presId="urn:microsoft.com/office/officeart/2005/8/layout/lProcess3"/>
    <dgm:cxn modelId="{6DFC8679-5703-4A06-9F6B-CC8A82A032B9}" type="presParOf" srcId="{7F163BCC-9C9E-48A6-8C41-84D1C52B5EEA}" destId="{B948B2B9-C163-4A13-9E38-BDA2A58E32B4}"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7014C-4BF5-4CAE-8A5D-35E89851E4F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333F44-82C5-4679-A452-F0637A4C4371}">
      <dgm:prSet phldrT="[Text]" phldr="0" custT="1"/>
      <dgm:spPr/>
      <dgm:t>
        <a:bodyPr/>
        <a:lstStyle/>
        <a:p>
          <a:r>
            <a:rPr lang="en-US" sz="3200" dirty="0">
              <a:solidFill>
                <a:schemeClr val="tx1"/>
              </a:solidFill>
              <a:latin typeface="+mj-lt"/>
            </a:rPr>
            <a:t>Nausea</a:t>
          </a:r>
        </a:p>
      </dgm:t>
    </dgm:pt>
    <dgm:pt modelId="{BDCAA780-5C49-4BD6-AF0A-3671BF987B2F}" type="parTrans" cxnId="{F14D180A-2EB8-476C-8EE3-03860059637B}">
      <dgm:prSet/>
      <dgm:spPr/>
      <dgm:t>
        <a:bodyPr/>
        <a:lstStyle/>
        <a:p>
          <a:endParaRPr lang="en-US" sz="3200">
            <a:solidFill>
              <a:schemeClr val="tx1"/>
            </a:solidFill>
            <a:latin typeface="+mj-lt"/>
          </a:endParaRPr>
        </a:p>
      </dgm:t>
    </dgm:pt>
    <dgm:pt modelId="{37FC1014-915F-4FAD-83E1-B1ED08EEC59D}" type="sibTrans" cxnId="{F14D180A-2EB8-476C-8EE3-03860059637B}">
      <dgm:prSet/>
      <dgm:spPr/>
      <dgm:t>
        <a:bodyPr/>
        <a:lstStyle/>
        <a:p>
          <a:endParaRPr lang="en-US" sz="3200">
            <a:solidFill>
              <a:schemeClr val="tx1"/>
            </a:solidFill>
            <a:latin typeface="+mj-lt"/>
          </a:endParaRPr>
        </a:p>
      </dgm:t>
    </dgm:pt>
    <dgm:pt modelId="{B480644B-30D0-43CA-AF7C-D5D273B298D6}">
      <dgm:prSet phldrT="[Text]" phldr="0" custT="1"/>
      <dgm:spPr/>
      <dgm:t>
        <a:bodyPr/>
        <a:lstStyle/>
        <a:p>
          <a:r>
            <a:rPr lang="en-US" sz="3200" dirty="0">
              <a:solidFill>
                <a:schemeClr val="tx1"/>
              </a:solidFill>
              <a:latin typeface="+mj-lt"/>
            </a:rPr>
            <a:t>Vomiting</a:t>
          </a:r>
        </a:p>
      </dgm:t>
    </dgm:pt>
    <dgm:pt modelId="{4607600E-D5C3-447A-9370-AB61D8F43239}" type="parTrans" cxnId="{06318B25-AB20-4985-BC86-88B98D310A9A}">
      <dgm:prSet/>
      <dgm:spPr/>
      <dgm:t>
        <a:bodyPr/>
        <a:lstStyle/>
        <a:p>
          <a:endParaRPr lang="en-US" sz="3200">
            <a:solidFill>
              <a:schemeClr val="tx1"/>
            </a:solidFill>
            <a:latin typeface="+mj-lt"/>
          </a:endParaRPr>
        </a:p>
      </dgm:t>
    </dgm:pt>
    <dgm:pt modelId="{B9A21418-CC30-4B6B-A189-4DB86E537344}" type="sibTrans" cxnId="{06318B25-AB20-4985-BC86-88B98D310A9A}">
      <dgm:prSet/>
      <dgm:spPr/>
      <dgm:t>
        <a:bodyPr/>
        <a:lstStyle/>
        <a:p>
          <a:endParaRPr lang="en-US" sz="3200">
            <a:solidFill>
              <a:schemeClr val="tx1"/>
            </a:solidFill>
            <a:latin typeface="+mj-lt"/>
          </a:endParaRPr>
        </a:p>
      </dgm:t>
    </dgm:pt>
    <dgm:pt modelId="{95AEE0FE-B482-4C8B-9F50-1C88E47FFE2E}">
      <dgm:prSet phldrT="[Text]" phldr="0" custT="1"/>
      <dgm:spPr/>
      <dgm:t>
        <a:bodyPr/>
        <a:lstStyle/>
        <a:p>
          <a:r>
            <a:rPr lang="en-US" sz="3200" dirty="0">
              <a:solidFill>
                <a:schemeClr val="tx1"/>
              </a:solidFill>
              <a:latin typeface="+mj-lt"/>
            </a:rPr>
            <a:t>Constipation</a:t>
          </a:r>
        </a:p>
      </dgm:t>
    </dgm:pt>
    <dgm:pt modelId="{4696FA70-65E8-4B3C-A6ED-AC5D4D243C15}" type="parTrans" cxnId="{65DD4128-7873-4DF4-9A54-14E727CD3D49}">
      <dgm:prSet/>
      <dgm:spPr/>
      <dgm:t>
        <a:bodyPr/>
        <a:lstStyle/>
        <a:p>
          <a:endParaRPr lang="en-US" sz="3200">
            <a:solidFill>
              <a:schemeClr val="tx1"/>
            </a:solidFill>
            <a:latin typeface="+mj-lt"/>
          </a:endParaRPr>
        </a:p>
      </dgm:t>
    </dgm:pt>
    <dgm:pt modelId="{9E84391A-887B-46A8-B7E5-BE4A00B3903B}" type="sibTrans" cxnId="{65DD4128-7873-4DF4-9A54-14E727CD3D49}">
      <dgm:prSet/>
      <dgm:spPr/>
      <dgm:t>
        <a:bodyPr/>
        <a:lstStyle/>
        <a:p>
          <a:endParaRPr lang="en-US" sz="3200">
            <a:solidFill>
              <a:schemeClr val="tx1"/>
            </a:solidFill>
            <a:latin typeface="+mj-lt"/>
          </a:endParaRPr>
        </a:p>
      </dgm:t>
    </dgm:pt>
    <dgm:pt modelId="{639E3F22-6E76-43F8-BD4E-6E5D7C4909EC}">
      <dgm:prSet phldrT="[Text]" phldr="0" custT="1"/>
      <dgm:spPr/>
      <dgm:t>
        <a:bodyPr/>
        <a:lstStyle/>
        <a:p>
          <a:r>
            <a:rPr lang="en-US" sz="3200" dirty="0">
              <a:solidFill>
                <a:schemeClr val="tx1"/>
              </a:solidFill>
              <a:latin typeface="+mj-lt"/>
            </a:rPr>
            <a:t>Diarrhea</a:t>
          </a:r>
        </a:p>
      </dgm:t>
    </dgm:pt>
    <dgm:pt modelId="{142F2DBB-4E3D-4D3C-BFEF-B04BB12858C1}" type="parTrans" cxnId="{33068BCF-6DD8-49EF-A639-14C79D46DE28}">
      <dgm:prSet/>
      <dgm:spPr/>
      <dgm:t>
        <a:bodyPr/>
        <a:lstStyle/>
        <a:p>
          <a:endParaRPr lang="en-US" sz="3200">
            <a:solidFill>
              <a:schemeClr val="tx1"/>
            </a:solidFill>
            <a:latin typeface="+mj-lt"/>
          </a:endParaRPr>
        </a:p>
      </dgm:t>
    </dgm:pt>
    <dgm:pt modelId="{A381538D-7ACB-4DAC-9045-D2A4A06159D5}" type="sibTrans" cxnId="{33068BCF-6DD8-49EF-A639-14C79D46DE28}">
      <dgm:prSet/>
      <dgm:spPr/>
      <dgm:t>
        <a:bodyPr/>
        <a:lstStyle/>
        <a:p>
          <a:endParaRPr lang="en-US" sz="3200">
            <a:solidFill>
              <a:schemeClr val="tx1"/>
            </a:solidFill>
            <a:latin typeface="+mj-lt"/>
          </a:endParaRPr>
        </a:p>
      </dgm:t>
    </dgm:pt>
    <dgm:pt modelId="{C8257B21-AB40-435B-8104-990D6243CA37}">
      <dgm:prSet phldrT="[Text]" phldr="0" custT="1"/>
      <dgm:spPr/>
      <dgm:t>
        <a:bodyPr/>
        <a:lstStyle/>
        <a:p>
          <a:r>
            <a:rPr lang="en-US" sz="3200" dirty="0">
              <a:solidFill>
                <a:schemeClr val="tx1"/>
              </a:solidFill>
              <a:latin typeface="+mj-lt"/>
            </a:rPr>
            <a:t>Headache</a:t>
          </a:r>
        </a:p>
      </dgm:t>
    </dgm:pt>
    <dgm:pt modelId="{231D7E90-B85F-4E55-935D-6688F2609CDD}" type="parTrans" cxnId="{BA0D47D8-23AA-4819-A1FC-32ACC378B21B}">
      <dgm:prSet/>
      <dgm:spPr/>
      <dgm:t>
        <a:bodyPr/>
        <a:lstStyle/>
        <a:p>
          <a:endParaRPr lang="en-US" sz="3200">
            <a:solidFill>
              <a:schemeClr val="tx1"/>
            </a:solidFill>
            <a:latin typeface="+mj-lt"/>
          </a:endParaRPr>
        </a:p>
      </dgm:t>
    </dgm:pt>
    <dgm:pt modelId="{E3AC59D8-BBDD-4F61-A7B3-2754BA4DAF7F}" type="sibTrans" cxnId="{BA0D47D8-23AA-4819-A1FC-32ACC378B21B}">
      <dgm:prSet/>
      <dgm:spPr/>
      <dgm:t>
        <a:bodyPr/>
        <a:lstStyle/>
        <a:p>
          <a:endParaRPr lang="en-US" sz="3200">
            <a:solidFill>
              <a:schemeClr val="tx1"/>
            </a:solidFill>
            <a:latin typeface="+mj-lt"/>
          </a:endParaRPr>
        </a:p>
      </dgm:t>
    </dgm:pt>
    <dgm:pt modelId="{6CEDF4A1-1856-6D40-B138-8A5FCAF3B833}">
      <dgm:prSet phldrT="[Text]" phldr="0" custT="1"/>
      <dgm:spPr/>
      <dgm:t>
        <a:bodyPr/>
        <a:lstStyle/>
        <a:p>
          <a:r>
            <a:rPr lang="en-US" sz="3200" dirty="0">
              <a:solidFill>
                <a:schemeClr val="tx1"/>
              </a:solidFill>
              <a:latin typeface="+mj-lt"/>
            </a:rPr>
            <a:t>Nutrition deficiencies</a:t>
          </a:r>
        </a:p>
      </dgm:t>
    </dgm:pt>
    <dgm:pt modelId="{CC323A3A-0C6A-6E4D-8147-17991C118B00}" type="parTrans" cxnId="{A7E936E5-188D-FC45-AC4B-26688F2EEDE1}">
      <dgm:prSet/>
      <dgm:spPr/>
      <dgm:t>
        <a:bodyPr/>
        <a:lstStyle/>
        <a:p>
          <a:endParaRPr lang="en-US" sz="3200">
            <a:solidFill>
              <a:schemeClr val="tx1"/>
            </a:solidFill>
            <a:latin typeface="+mj-lt"/>
          </a:endParaRPr>
        </a:p>
      </dgm:t>
    </dgm:pt>
    <dgm:pt modelId="{EC6E33E5-7B6A-7147-AE1B-07BF947E1BC2}" type="sibTrans" cxnId="{A7E936E5-188D-FC45-AC4B-26688F2EEDE1}">
      <dgm:prSet/>
      <dgm:spPr/>
      <dgm:t>
        <a:bodyPr/>
        <a:lstStyle/>
        <a:p>
          <a:endParaRPr lang="en-US" sz="3200">
            <a:solidFill>
              <a:schemeClr val="tx1"/>
            </a:solidFill>
            <a:latin typeface="+mj-lt"/>
          </a:endParaRPr>
        </a:p>
      </dgm:t>
    </dgm:pt>
    <dgm:pt modelId="{43BBDE9A-7D1B-A340-902A-A6D479D6BBE3}">
      <dgm:prSet phldrT="[Text]" phldr="0" custT="1"/>
      <dgm:spPr/>
      <dgm:t>
        <a:bodyPr/>
        <a:lstStyle/>
        <a:p>
          <a:r>
            <a:rPr lang="en-US" sz="3200" dirty="0">
              <a:solidFill>
                <a:schemeClr val="tx1"/>
              </a:solidFill>
              <a:latin typeface="+mj-lt"/>
            </a:rPr>
            <a:t>Fatigue</a:t>
          </a:r>
        </a:p>
      </dgm:t>
    </dgm:pt>
    <dgm:pt modelId="{5AC067F6-9404-B747-BB28-6A03DF925C5A}" type="parTrans" cxnId="{CB8480F7-BB57-1447-A757-71F8C40836C2}">
      <dgm:prSet/>
      <dgm:spPr/>
      <dgm:t>
        <a:bodyPr/>
        <a:lstStyle/>
        <a:p>
          <a:endParaRPr lang="en-US" sz="3200">
            <a:solidFill>
              <a:schemeClr val="tx1"/>
            </a:solidFill>
            <a:latin typeface="+mj-lt"/>
          </a:endParaRPr>
        </a:p>
      </dgm:t>
    </dgm:pt>
    <dgm:pt modelId="{ECC8A02C-E420-E54A-8A23-BB1F1181ECA6}" type="sibTrans" cxnId="{CB8480F7-BB57-1447-A757-71F8C40836C2}">
      <dgm:prSet/>
      <dgm:spPr/>
      <dgm:t>
        <a:bodyPr/>
        <a:lstStyle/>
        <a:p>
          <a:endParaRPr lang="en-US" sz="3200">
            <a:solidFill>
              <a:schemeClr val="tx1"/>
            </a:solidFill>
            <a:latin typeface="+mj-lt"/>
          </a:endParaRPr>
        </a:p>
      </dgm:t>
    </dgm:pt>
    <dgm:pt modelId="{0805002B-3670-46DA-8E03-00C28B6210EC}" type="pres">
      <dgm:prSet presAssocID="{CBE7014C-4BF5-4CAE-8A5D-35E89851E4FE}" presName="diagram" presStyleCnt="0">
        <dgm:presLayoutVars>
          <dgm:dir/>
          <dgm:resizeHandles val="exact"/>
        </dgm:presLayoutVars>
      </dgm:prSet>
      <dgm:spPr/>
    </dgm:pt>
    <dgm:pt modelId="{53BC3B20-C470-4C47-86A8-7899F07BA48C}" type="pres">
      <dgm:prSet presAssocID="{05333F44-82C5-4679-A452-F0637A4C4371}" presName="node" presStyleLbl="node1" presStyleIdx="0" presStyleCnt="7">
        <dgm:presLayoutVars>
          <dgm:bulletEnabled val="1"/>
        </dgm:presLayoutVars>
      </dgm:prSet>
      <dgm:spPr/>
    </dgm:pt>
    <dgm:pt modelId="{418B7877-124D-4383-B394-0DAEDAFCFA41}" type="pres">
      <dgm:prSet presAssocID="{37FC1014-915F-4FAD-83E1-B1ED08EEC59D}" presName="sibTrans" presStyleCnt="0"/>
      <dgm:spPr/>
    </dgm:pt>
    <dgm:pt modelId="{C0935BDE-917F-472D-80D8-A16CE90E2939}" type="pres">
      <dgm:prSet presAssocID="{B480644B-30D0-43CA-AF7C-D5D273B298D6}" presName="node" presStyleLbl="node1" presStyleIdx="1" presStyleCnt="7">
        <dgm:presLayoutVars>
          <dgm:bulletEnabled val="1"/>
        </dgm:presLayoutVars>
      </dgm:prSet>
      <dgm:spPr/>
    </dgm:pt>
    <dgm:pt modelId="{95000969-6F3B-4A79-B4B1-58E461B9B7D6}" type="pres">
      <dgm:prSet presAssocID="{B9A21418-CC30-4B6B-A189-4DB86E537344}" presName="sibTrans" presStyleCnt="0"/>
      <dgm:spPr/>
    </dgm:pt>
    <dgm:pt modelId="{B3EE6A47-A406-48B9-A5C2-79521550F357}" type="pres">
      <dgm:prSet presAssocID="{95AEE0FE-B482-4C8B-9F50-1C88E47FFE2E}" presName="node" presStyleLbl="node1" presStyleIdx="2" presStyleCnt="7">
        <dgm:presLayoutVars>
          <dgm:bulletEnabled val="1"/>
        </dgm:presLayoutVars>
      </dgm:prSet>
      <dgm:spPr/>
    </dgm:pt>
    <dgm:pt modelId="{6AFA56A2-9E1B-42A4-9612-B3E04F84A220}" type="pres">
      <dgm:prSet presAssocID="{9E84391A-887B-46A8-B7E5-BE4A00B3903B}" presName="sibTrans" presStyleCnt="0"/>
      <dgm:spPr/>
    </dgm:pt>
    <dgm:pt modelId="{206E43CA-46BA-4E1F-B61D-EB0E061E02BB}" type="pres">
      <dgm:prSet presAssocID="{639E3F22-6E76-43F8-BD4E-6E5D7C4909EC}" presName="node" presStyleLbl="node1" presStyleIdx="3" presStyleCnt="7">
        <dgm:presLayoutVars>
          <dgm:bulletEnabled val="1"/>
        </dgm:presLayoutVars>
      </dgm:prSet>
      <dgm:spPr/>
    </dgm:pt>
    <dgm:pt modelId="{7050B690-E62D-435B-80CE-43F7E4D894BC}" type="pres">
      <dgm:prSet presAssocID="{A381538D-7ACB-4DAC-9045-D2A4A06159D5}" presName="sibTrans" presStyleCnt="0"/>
      <dgm:spPr/>
    </dgm:pt>
    <dgm:pt modelId="{843A0B92-FEE2-426A-B43F-178578EB93A7}" type="pres">
      <dgm:prSet presAssocID="{C8257B21-AB40-435B-8104-990D6243CA37}" presName="node" presStyleLbl="node1" presStyleIdx="4" presStyleCnt="7">
        <dgm:presLayoutVars>
          <dgm:bulletEnabled val="1"/>
        </dgm:presLayoutVars>
      </dgm:prSet>
      <dgm:spPr/>
    </dgm:pt>
    <dgm:pt modelId="{93FAA919-FCB3-0347-A092-04AE2819B4A7}" type="pres">
      <dgm:prSet presAssocID="{E3AC59D8-BBDD-4F61-A7B3-2754BA4DAF7F}" presName="sibTrans" presStyleCnt="0"/>
      <dgm:spPr/>
    </dgm:pt>
    <dgm:pt modelId="{9C88383A-14E4-374A-AF9E-7B068E8DDB01}" type="pres">
      <dgm:prSet presAssocID="{6CEDF4A1-1856-6D40-B138-8A5FCAF3B833}" presName="node" presStyleLbl="node1" presStyleIdx="5" presStyleCnt="7">
        <dgm:presLayoutVars>
          <dgm:bulletEnabled val="1"/>
        </dgm:presLayoutVars>
      </dgm:prSet>
      <dgm:spPr/>
    </dgm:pt>
    <dgm:pt modelId="{EC8BD930-22EF-8240-8ED3-2753A93FCF6C}" type="pres">
      <dgm:prSet presAssocID="{EC6E33E5-7B6A-7147-AE1B-07BF947E1BC2}" presName="sibTrans" presStyleCnt="0"/>
      <dgm:spPr/>
    </dgm:pt>
    <dgm:pt modelId="{1F4DF538-65D8-6146-8F00-C06C5D472029}" type="pres">
      <dgm:prSet presAssocID="{43BBDE9A-7D1B-A340-902A-A6D479D6BBE3}" presName="node" presStyleLbl="node1" presStyleIdx="6" presStyleCnt="7">
        <dgm:presLayoutVars>
          <dgm:bulletEnabled val="1"/>
        </dgm:presLayoutVars>
      </dgm:prSet>
      <dgm:spPr/>
    </dgm:pt>
  </dgm:ptLst>
  <dgm:cxnLst>
    <dgm:cxn modelId="{1C884F00-5AB8-44D6-A3A8-1D492D31B7AD}" type="presOf" srcId="{639E3F22-6E76-43F8-BD4E-6E5D7C4909EC}" destId="{206E43CA-46BA-4E1F-B61D-EB0E061E02BB}" srcOrd="0" destOrd="0" presId="urn:microsoft.com/office/officeart/2005/8/layout/default"/>
    <dgm:cxn modelId="{C8C8A203-3EB8-42B1-B5C7-3874610A7418}" type="presOf" srcId="{05333F44-82C5-4679-A452-F0637A4C4371}" destId="{53BC3B20-C470-4C47-86A8-7899F07BA48C}" srcOrd="0" destOrd="0" presId="urn:microsoft.com/office/officeart/2005/8/layout/default"/>
    <dgm:cxn modelId="{8F360507-AA62-8740-8AFD-DBE8FC1F8F84}" type="presOf" srcId="{6CEDF4A1-1856-6D40-B138-8A5FCAF3B833}" destId="{9C88383A-14E4-374A-AF9E-7B068E8DDB01}" srcOrd="0" destOrd="0" presId="urn:microsoft.com/office/officeart/2005/8/layout/default"/>
    <dgm:cxn modelId="{F14D180A-2EB8-476C-8EE3-03860059637B}" srcId="{CBE7014C-4BF5-4CAE-8A5D-35E89851E4FE}" destId="{05333F44-82C5-4679-A452-F0637A4C4371}" srcOrd="0" destOrd="0" parTransId="{BDCAA780-5C49-4BD6-AF0A-3671BF987B2F}" sibTransId="{37FC1014-915F-4FAD-83E1-B1ED08EEC59D}"/>
    <dgm:cxn modelId="{06318B25-AB20-4985-BC86-88B98D310A9A}" srcId="{CBE7014C-4BF5-4CAE-8A5D-35E89851E4FE}" destId="{B480644B-30D0-43CA-AF7C-D5D273B298D6}" srcOrd="1" destOrd="0" parTransId="{4607600E-D5C3-447A-9370-AB61D8F43239}" sibTransId="{B9A21418-CC30-4B6B-A189-4DB86E537344}"/>
    <dgm:cxn modelId="{65DD4128-7873-4DF4-9A54-14E727CD3D49}" srcId="{CBE7014C-4BF5-4CAE-8A5D-35E89851E4FE}" destId="{95AEE0FE-B482-4C8B-9F50-1C88E47FFE2E}" srcOrd="2" destOrd="0" parTransId="{4696FA70-65E8-4B3C-A6ED-AC5D4D243C15}" sibTransId="{9E84391A-887B-46A8-B7E5-BE4A00B3903B}"/>
    <dgm:cxn modelId="{63ED7D9E-686E-4B12-94C0-1977AD12E7E9}" type="presOf" srcId="{95AEE0FE-B482-4C8B-9F50-1C88E47FFE2E}" destId="{B3EE6A47-A406-48B9-A5C2-79521550F357}" srcOrd="0" destOrd="0" presId="urn:microsoft.com/office/officeart/2005/8/layout/default"/>
    <dgm:cxn modelId="{E0E1DC9E-03A4-4D58-BE71-1157648FFB7A}" type="presOf" srcId="{B480644B-30D0-43CA-AF7C-D5D273B298D6}" destId="{C0935BDE-917F-472D-80D8-A16CE90E2939}" srcOrd="0" destOrd="0" presId="urn:microsoft.com/office/officeart/2005/8/layout/default"/>
    <dgm:cxn modelId="{1A757BC5-283E-46A7-9DF7-ECB323DC298C}" type="presOf" srcId="{CBE7014C-4BF5-4CAE-8A5D-35E89851E4FE}" destId="{0805002B-3670-46DA-8E03-00C28B6210EC}" srcOrd="0" destOrd="0" presId="urn:microsoft.com/office/officeart/2005/8/layout/default"/>
    <dgm:cxn modelId="{453BEEC7-5917-4BB8-A437-1EF48132C9DE}" type="presOf" srcId="{C8257B21-AB40-435B-8104-990D6243CA37}" destId="{843A0B92-FEE2-426A-B43F-178578EB93A7}" srcOrd="0" destOrd="0" presId="urn:microsoft.com/office/officeart/2005/8/layout/default"/>
    <dgm:cxn modelId="{33068BCF-6DD8-49EF-A639-14C79D46DE28}" srcId="{CBE7014C-4BF5-4CAE-8A5D-35E89851E4FE}" destId="{639E3F22-6E76-43F8-BD4E-6E5D7C4909EC}" srcOrd="3" destOrd="0" parTransId="{142F2DBB-4E3D-4D3C-BFEF-B04BB12858C1}" sibTransId="{A381538D-7ACB-4DAC-9045-D2A4A06159D5}"/>
    <dgm:cxn modelId="{BA0D47D8-23AA-4819-A1FC-32ACC378B21B}" srcId="{CBE7014C-4BF5-4CAE-8A5D-35E89851E4FE}" destId="{C8257B21-AB40-435B-8104-990D6243CA37}" srcOrd="4" destOrd="0" parTransId="{231D7E90-B85F-4E55-935D-6688F2609CDD}" sibTransId="{E3AC59D8-BBDD-4F61-A7B3-2754BA4DAF7F}"/>
    <dgm:cxn modelId="{A7E936E5-188D-FC45-AC4B-26688F2EEDE1}" srcId="{CBE7014C-4BF5-4CAE-8A5D-35E89851E4FE}" destId="{6CEDF4A1-1856-6D40-B138-8A5FCAF3B833}" srcOrd="5" destOrd="0" parTransId="{CC323A3A-0C6A-6E4D-8147-17991C118B00}" sibTransId="{EC6E33E5-7B6A-7147-AE1B-07BF947E1BC2}"/>
    <dgm:cxn modelId="{8FEB90F3-8FC2-6647-85C8-75EB8F498C72}" type="presOf" srcId="{43BBDE9A-7D1B-A340-902A-A6D479D6BBE3}" destId="{1F4DF538-65D8-6146-8F00-C06C5D472029}" srcOrd="0" destOrd="0" presId="urn:microsoft.com/office/officeart/2005/8/layout/default"/>
    <dgm:cxn modelId="{CB8480F7-BB57-1447-A757-71F8C40836C2}" srcId="{CBE7014C-4BF5-4CAE-8A5D-35E89851E4FE}" destId="{43BBDE9A-7D1B-A340-902A-A6D479D6BBE3}" srcOrd="6" destOrd="0" parTransId="{5AC067F6-9404-B747-BB28-6A03DF925C5A}" sibTransId="{ECC8A02C-E420-E54A-8A23-BB1F1181ECA6}"/>
    <dgm:cxn modelId="{E71158ED-10CC-4027-AA95-BB343C92AA68}" type="presParOf" srcId="{0805002B-3670-46DA-8E03-00C28B6210EC}" destId="{53BC3B20-C470-4C47-86A8-7899F07BA48C}" srcOrd="0" destOrd="0" presId="urn:microsoft.com/office/officeart/2005/8/layout/default"/>
    <dgm:cxn modelId="{6BFCA1B5-C743-4AE6-8197-680A2278F695}" type="presParOf" srcId="{0805002B-3670-46DA-8E03-00C28B6210EC}" destId="{418B7877-124D-4383-B394-0DAEDAFCFA41}" srcOrd="1" destOrd="0" presId="urn:microsoft.com/office/officeart/2005/8/layout/default"/>
    <dgm:cxn modelId="{219DD5C2-729E-49E1-8BF6-2A81F085F9C9}" type="presParOf" srcId="{0805002B-3670-46DA-8E03-00C28B6210EC}" destId="{C0935BDE-917F-472D-80D8-A16CE90E2939}" srcOrd="2" destOrd="0" presId="urn:microsoft.com/office/officeart/2005/8/layout/default"/>
    <dgm:cxn modelId="{3FA5356C-FBC9-4904-9FC9-8BBA26A12D1F}" type="presParOf" srcId="{0805002B-3670-46DA-8E03-00C28B6210EC}" destId="{95000969-6F3B-4A79-B4B1-58E461B9B7D6}" srcOrd="3" destOrd="0" presId="urn:microsoft.com/office/officeart/2005/8/layout/default"/>
    <dgm:cxn modelId="{AEA71223-5C56-42F9-A6E9-A9884769062E}" type="presParOf" srcId="{0805002B-3670-46DA-8E03-00C28B6210EC}" destId="{B3EE6A47-A406-48B9-A5C2-79521550F357}" srcOrd="4" destOrd="0" presId="urn:microsoft.com/office/officeart/2005/8/layout/default"/>
    <dgm:cxn modelId="{C0C4EC29-3465-4D73-8F6D-36390C61269D}" type="presParOf" srcId="{0805002B-3670-46DA-8E03-00C28B6210EC}" destId="{6AFA56A2-9E1B-42A4-9612-B3E04F84A220}" srcOrd="5" destOrd="0" presId="urn:microsoft.com/office/officeart/2005/8/layout/default"/>
    <dgm:cxn modelId="{0539E21C-538F-4AAA-9CF1-78A6B87B2E8C}" type="presParOf" srcId="{0805002B-3670-46DA-8E03-00C28B6210EC}" destId="{206E43CA-46BA-4E1F-B61D-EB0E061E02BB}" srcOrd="6" destOrd="0" presId="urn:microsoft.com/office/officeart/2005/8/layout/default"/>
    <dgm:cxn modelId="{7640D89D-63E9-41A8-8889-0EECB97D5C1E}" type="presParOf" srcId="{0805002B-3670-46DA-8E03-00C28B6210EC}" destId="{7050B690-E62D-435B-80CE-43F7E4D894BC}" srcOrd="7" destOrd="0" presId="urn:microsoft.com/office/officeart/2005/8/layout/default"/>
    <dgm:cxn modelId="{4911D1B1-1A1B-4F61-911F-1986A94A819A}" type="presParOf" srcId="{0805002B-3670-46DA-8E03-00C28B6210EC}" destId="{843A0B92-FEE2-426A-B43F-178578EB93A7}" srcOrd="8" destOrd="0" presId="urn:microsoft.com/office/officeart/2005/8/layout/default"/>
    <dgm:cxn modelId="{6E0AC5C8-3736-7949-BB6C-D633D519306F}" type="presParOf" srcId="{0805002B-3670-46DA-8E03-00C28B6210EC}" destId="{93FAA919-FCB3-0347-A092-04AE2819B4A7}" srcOrd="9" destOrd="0" presId="urn:microsoft.com/office/officeart/2005/8/layout/default"/>
    <dgm:cxn modelId="{A3AD3726-27A5-1545-A50C-86DC04532CAE}" type="presParOf" srcId="{0805002B-3670-46DA-8E03-00C28B6210EC}" destId="{9C88383A-14E4-374A-AF9E-7B068E8DDB01}" srcOrd="10" destOrd="0" presId="urn:microsoft.com/office/officeart/2005/8/layout/default"/>
    <dgm:cxn modelId="{37ECE245-A93F-3E40-845B-276E35341730}" type="presParOf" srcId="{0805002B-3670-46DA-8E03-00C28B6210EC}" destId="{EC8BD930-22EF-8240-8ED3-2753A93FCF6C}" srcOrd="11" destOrd="0" presId="urn:microsoft.com/office/officeart/2005/8/layout/default"/>
    <dgm:cxn modelId="{1DB6C4C2-F2B8-D443-9F12-6086B153E658}" type="presParOf" srcId="{0805002B-3670-46DA-8E03-00C28B6210EC}" destId="{1F4DF538-65D8-6146-8F00-C06C5D47202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38963-CD22-43E2-BBF8-B02002D840E5}">
      <dsp:nvSpPr>
        <dsp:cNvPr id="0" name=""/>
        <dsp:cNvSpPr/>
      </dsp:nvSpPr>
      <dsp:spPr>
        <a:xfrm>
          <a:off x="708912" y="2328"/>
          <a:ext cx="3313019" cy="132520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System</a:t>
          </a:r>
        </a:p>
      </dsp:txBody>
      <dsp:txXfrm>
        <a:off x="1371516" y="2328"/>
        <a:ext cx="1987812" cy="1325207"/>
      </dsp:txXfrm>
    </dsp:sp>
    <dsp:sp modelId="{49491661-3A3B-42A9-B385-EBECF72BFC3E}">
      <dsp:nvSpPr>
        <dsp:cNvPr id="0" name=""/>
        <dsp:cNvSpPr/>
      </dsp:nvSpPr>
      <dsp:spPr>
        <a:xfrm>
          <a:off x="3591239" y="114971"/>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Population Health</a:t>
          </a:r>
        </a:p>
      </dsp:txBody>
      <dsp:txXfrm>
        <a:off x="4141200" y="114971"/>
        <a:ext cx="1649883" cy="1099922"/>
      </dsp:txXfrm>
    </dsp:sp>
    <dsp:sp modelId="{1A3C3B09-F689-4189-B555-4CCA9042A564}">
      <dsp:nvSpPr>
        <dsp:cNvPr id="0" name=""/>
        <dsp:cNvSpPr/>
      </dsp:nvSpPr>
      <dsp:spPr>
        <a:xfrm>
          <a:off x="5956072" y="114971"/>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EMR Optimization</a:t>
          </a:r>
        </a:p>
      </dsp:txBody>
      <dsp:txXfrm>
        <a:off x="6506033" y="114971"/>
        <a:ext cx="1649883" cy="1099922"/>
      </dsp:txXfrm>
    </dsp:sp>
    <dsp:sp modelId="{03D41A2D-99CB-4653-92A7-39FAE0225B5B}">
      <dsp:nvSpPr>
        <dsp:cNvPr id="0" name=""/>
        <dsp:cNvSpPr/>
      </dsp:nvSpPr>
      <dsp:spPr>
        <a:xfrm>
          <a:off x="8320905" y="114971"/>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Utilization of Telemedicine</a:t>
          </a:r>
        </a:p>
      </dsp:txBody>
      <dsp:txXfrm>
        <a:off x="8870866" y="114971"/>
        <a:ext cx="1649883" cy="1099922"/>
      </dsp:txXfrm>
    </dsp:sp>
    <dsp:sp modelId="{284B3F53-E8DB-4044-B605-8FA104C094A6}">
      <dsp:nvSpPr>
        <dsp:cNvPr id="0" name=""/>
        <dsp:cNvSpPr/>
      </dsp:nvSpPr>
      <dsp:spPr>
        <a:xfrm>
          <a:off x="708912" y="1513065"/>
          <a:ext cx="3313019" cy="132520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Patient</a:t>
          </a:r>
        </a:p>
      </dsp:txBody>
      <dsp:txXfrm>
        <a:off x="1371516" y="1513065"/>
        <a:ext cx="1987812" cy="1325207"/>
      </dsp:txXfrm>
    </dsp:sp>
    <dsp:sp modelId="{AC811D56-F4D9-4D0C-B7F3-8492E9C23525}">
      <dsp:nvSpPr>
        <dsp:cNvPr id="0" name=""/>
        <dsp:cNvSpPr/>
      </dsp:nvSpPr>
      <dsp:spPr>
        <a:xfrm>
          <a:off x="3591239" y="1625707"/>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Demonstration</a:t>
          </a:r>
        </a:p>
      </dsp:txBody>
      <dsp:txXfrm>
        <a:off x="4141200" y="1625707"/>
        <a:ext cx="1649883" cy="1099922"/>
      </dsp:txXfrm>
    </dsp:sp>
    <dsp:sp modelId="{9ADA016C-7010-4CB4-A855-082A99C29AB1}">
      <dsp:nvSpPr>
        <dsp:cNvPr id="0" name=""/>
        <dsp:cNvSpPr/>
      </dsp:nvSpPr>
      <dsp:spPr>
        <a:xfrm>
          <a:off x="5956072" y="1625707"/>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6506033" y="1625707"/>
        <a:ext cx="1649883" cy="1099922"/>
      </dsp:txXfrm>
    </dsp:sp>
    <dsp:sp modelId="{79EE9286-F2AD-4AE7-AF55-1FB2F6DF4949}">
      <dsp:nvSpPr>
        <dsp:cNvPr id="0" name=""/>
        <dsp:cNvSpPr/>
      </dsp:nvSpPr>
      <dsp:spPr>
        <a:xfrm>
          <a:off x="8320905" y="1625707"/>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Close Follow-Up</a:t>
          </a:r>
        </a:p>
      </dsp:txBody>
      <dsp:txXfrm>
        <a:off x="8870866" y="1625707"/>
        <a:ext cx="1649883" cy="1099922"/>
      </dsp:txXfrm>
    </dsp:sp>
    <dsp:sp modelId="{35414C1D-3000-4846-B8B4-3F67EADEB8DE}">
      <dsp:nvSpPr>
        <dsp:cNvPr id="0" name=""/>
        <dsp:cNvSpPr/>
      </dsp:nvSpPr>
      <dsp:spPr>
        <a:xfrm>
          <a:off x="708912" y="3023801"/>
          <a:ext cx="3313019" cy="132520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25400" rIns="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Provider</a:t>
          </a:r>
        </a:p>
      </dsp:txBody>
      <dsp:txXfrm>
        <a:off x="1371516" y="3023801"/>
        <a:ext cx="1987812" cy="1325207"/>
      </dsp:txXfrm>
    </dsp:sp>
    <dsp:sp modelId="{7512B7AC-4E52-4B2D-BCD0-D0A85E0A194D}">
      <dsp:nvSpPr>
        <dsp:cNvPr id="0" name=""/>
        <dsp:cNvSpPr/>
      </dsp:nvSpPr>
      <dsp:spPr>
        <a:xfrm>
          <a:off x="3591239" y="3136444"/>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4141200" y="3136444"/>
        <a:ext cx="1649883" cy="1099922"/>
      </dsp:txXfrm>
    </dsp:sp>
    <dsp:sp modelId="{2ADB88D8-8FBC-4867-9E06-52B5E84E20AB}">
      <dsp:nvSpPr>
        <dsp:cNvPr id="0" name=""/>
        <dsp:cNvSpPr/>
      </dsp:nvSpPr>
      <dsp:spPr>
        <a:xfrm>
          <a:off x="5956072" y="3136444"/>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Interdisciplinary</a:t>
          </a:r>
          <a:r>
            <a:rPr lang="en-US" sz="2000" kern="1200" dirty="0"/>
            <a:t> Support</a:t>
          </a:r>
        </a:p>
      </dsp:txBody>
      <dsp:txXfrm>
        <a:off x="6506033" y="3136444"/>
        <a:ext cx="1649883" cy="1099922"/>
      </dsp:txXfrm>
    </dsp:sp>
    <dsp:sp modelId="{B948B2B9-C163-4A13-9E38-BDA2A58E32B4}">
      <dsp:nvSpPr>
        <dsp:cNvPr id="0" name=""/>
        <dsp:cNvSpPr/>
      </dsp:nvSpPr>
      <dsp:spPr>
        <a:xfrm>
          <a:off x="8320905" y="3136444"/>
          <a:ext cx="2749805" cy="1099922"/>
        </a:xfrm>
        <a:prstGeom prst="chevron">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Engage in Shared Decision-Making</a:t>
          </a:r>
        </a:p>
      </dsp:txBody>
      <dsp:txXfrm>
        <a:off x="8870866" y="3136444"/>
        <a:ext cx="1649883" cy="1099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C3B20-C470-4C47-86A8-7899F07BA48C}">
      <dsp:nvSpPr>
        <dsp:cNvPr id="0" name=""/>
        <dsp:cNvSpPr/>
      </dsp:nvSpPr>
      <dsp:spPr>
        <a:xfrm>
          <a:off x="3212" y="774320"/>
          <a:ext cx="2548227" cy="1528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Nausea</a:t>
          </a:r>
        </a:p>
      </dsp:txBody>
      <dsp:txXfrm>
        <a:off x="3212" y="774320"/>
        <a:ext cx="2548227" cy="1528936"/>
      </dsp:txXfrm>
    </dsp:sp>
    <dsp:sp modelId="{C0935BDE-917F-472D-80D8-A16CE90E2939}">
      <dsp:nvSpPr>
        <dsp:cNvPr id="0" name=""/>
        <dsp:cNvSpPr/>
      </dsp:nvSpPr>
      <dsp:spPr>
        <a:xfrm>
          <a:off x="2806262" y="774320"/>
          <a:ext cx="2548227" cy="1528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Vomiting</a:t>
          </a:r>
        </a:p>
      </dsp:txBody>
      <dsp:txXfrm>
        <a:off x="2806262" y="774320"/>
        <a:ext cx="2548227" cy="1528936"/>
      </dsp:txXfrm>
    </dsp:sp>
    <dsp:sp modelId="{B3EE6A47-A406-48B9-A5C2-79521550F357}">
      <dsp:nvSpPr>
        <dsp:cNvPr id="0" name=""/>
        <dsp:cNvSpPr/>
      </dsp:nvSpPr>
      <dsp:spPr>
        <a:xfrm>
          <a:off x="5609313" y="774320"/>
          <a:ext cx="2548227" cy="15289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Constipation</a:t>
          </a:r>
        </a:p>
      </dsp:txBody>
      <dsp:txXfrm>
        <a:off x="5609313" y="774320"/>
        <a:ext cx="2548227" cy="1528936"/>
      </dsp:txXfrm>
    </dsp:sp>
    <dsp:sp modelId="{206E43CA-46BA-4E1F-B61D-EB0E061E02BB}">
      <dsp:nvSpPr>
        <dsp:cNvPr id="0" name=""/>
        <dsp:cNvSpPr/>
      </dsp:nvSpPr>
      <dsp:spPr>
        <a:xfrm>
          <a:off x="8412364" y="774320"/>
          <a:ext cx="2548227" cy="15289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Diarrhea</a:t>
          </a:r>
        </a:p>
      </dsp:txBody>
      <dsp:txXfrm>
        <a:off x="8412364" y="774320"/>
        <a:ext cx="2548227" cy="1528936"/>
      </dsp:txXfrm>
    </dsp:sp>
    <dsp:sp modelId="{843A0B92-FEE2-426A-B43F-178578EB93A7}">
      <dsp:nvSpPr>
        <dsp:cNvPr id="0" name=""/>
        <dsp:cNvSpPr/>
      </dsp:nvSpPr>
      <dsp:spPr>
        <a:xfrm>
          <a:off x="1404737" y="2558080"/>
          <a:ext cx="2548227" cy="15289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Headache</a:t>
          </a:r>
        </a:p>
      </dsp:txBody>
      <dsp:txXfrm>
        <a:off x="1404737" y="2558080"/>
        <a:ext cx="2548227" cy="1528936"/>
      </dsp:txXfrm>
    </dsp:sp>
    <dsp:sp modelId="{9C88383A-14E4-374A-AF9E-7B068E8DDB01}">
      <dsp:nvSpPr>
        <dsp:cNvPr id="0" name=""/>
        <dsp:cNvSpPr/>
      </dsp:nvSpPr>
      <dsp:spPr>
        <a:xfrm>
          <a:off x="4207788" y="2558080"/>
          <a:ext cx="2548227" cy="1528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Nutrition deficiencies</a:t>
          </a:r>
        </a:p>
      </dsp:txBody>
      <dsp:txXfrm>
        <a:off x="4207788" y="2558080"/>
        <a:ext cx="2548227" cy="1528936"/>
      </dsp:txXfrm>
    </dsp:sp>
    <dsp:sp modelId="{1F4DF538-65D8-6146-8F00-C06C5D472029}">
      <dsp:nvSpPr>
        <dsp:cNvPr id="0" name=""/>
        <dsp:cNvSpPr/>
      </dsp:nvSpPr>
      <dsp:spPr>
        <a:xfrm>
          <a:off x="7010838" y="2558080"/>
          <a:ext cx="2548227" cy="1528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mj-lt"/>
            </a:rPr>
            <a:t>Fatigue</a:t>
          </a:r>
        </a:p>
      </dsp:txBody>
      <dsp:txXfrm>
        <a:off x="7010838" y="2558080"/>
        <a:ext cx="2548227" cy="15289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9ADD2-E33C-C540-9ED1-1F502DF11A09}" type="datetimeFigureOut">
              <a:rPr lang="en-US" smtClean="0"/>
              <a:t>10/27/2025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C5E915-6C85-084E-B2B0-F654F6C9B79E}" type="slidenum">
              <a:rPr lang="en-US" smtClean="0"/>
              <a:t>‹#›</a:t>
            </a:fld>
            <a:endParaRPr lang="en-US" dirty="0"/>
          </a:p>
        </p:txBody>
      </p:sp>
    </p:spTree>
    <p:extLst>
      <p:ext uri="{BB962C8B-B14F-4D97-AF65-F5344CB8AC3E}">
        <p14:creationId xmlns:p14="http://schemas.microsoft.com/office/powerpoint/2010/main" val="2111248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7C26F-1B36-7848-93E6-50008DABC28C}" type="datetimeFigureOut">
              <a:rPr lang="en-US" smtClean="0"/>
              <a:t>10/27/2025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27D9C-05F1-354C-A2E5-9EF33083FE9C}" type="slidenum">
              <a:rPr lang="en-US" smtClean="0"/>
              <a:t>‹#›</a:t>
            </a:fld>
            <a:endParaRPr lang="en-US" dirty="0"/>
          </a:p>
        </p:txBody>
      </p:sp>
    </p:spTree>
    <p:extLst>
      <p:ext uri="{BB962C8B-B14F-4D97-AF65-F5344CB8AC3E}">
        <p14:creationId xmlns:p14="http://schemas.microsoft.com/office/powerpoint/2010/main" val="8493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ofessional.diabetes.org/professional-development/overcoming-therapeutic-inerti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1</a:t>
            </a:fld>
            <a:endParaRPr lang="en-US" dirty="0"/>
          </a:p>
        </p:txBody>
      </p:sp>
    </p:spTree>
    <p:extLst>
      <p:ext uri="{BB962C8B-B14F-4D97-AF65-F5344CB8AC3E}">
        <p14:creationId xmlns:p14="http://schemas.microsoft.com/office/powerpoint/2010/main" val="3945690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CE59-4292-4ACF-2588-A1E0F6D77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4808A-E41D-5749-7B32-45CDA4DFA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D6C89-AEA1-256D-C140-5FDEBA9F9B23}"/>
              </a:ext>
            </a:extLst>
          </p:cNvPr>
          <p:cNvSpPr>
            <a:spLocks noGrp="1"/>
          </p:cNvSpPr>
          <p:nvPr>
            <p:ph type="body" idx="1"/>
          </p:nvPr>
        </p:nvSpPr>
        <p:spPr/>
        <p:txBody>
          <a:bodyPr/>
          <a:lstStyle/>
          <a:p>
            <a:r>
              <a:rPr lang="en-US" b="1" dirty="0"/>
              <a:t>Speaker notes: </a:t>
            </a:r>
            <a:r>
              <a:rPr lang="en-US" b="0" dirty="0"/>
              <a:t>a</a:t>
            </a:r>
            <a:r>
              <a:rPr lang="en-US" dirty="0"/>
              <a:t> person-centered shared decision-making approach should guide the choice of glucose-lowering medications for adults with type 2 diabetes. Use medications that provide sufficient effectiveness to achieve and maintain intended treatment goals with consideration of the effects on cardiovascular, kidney, weight, and other relevant comorbidities; hypoglycemia risk; cost and access; risk for adverse reactions and tolerability; and individual preferences.</a:t>
            </a:r>
            <a:endParaRPr lang="en-US" dirty="0">
              <a:solidFill>
                <a:srgbClr val="444444"/>
              </a:solidFill>
            </a:endParaRPr>
          </a:p>
          <a:p>
            <a:endParaRPr lang="en-US" dirty="0">
              <a:solidFill>
                <a:srgbClr val="444444"/>
              </a:solidFill>
            </a:endParaRPr>
          </a:p>
          <a:p>
            <a:r>
              <a:rPr lang="en-US" dirty="0"/>
              <a:t>Choice of glucose-lowering therapy modification should take into consideration individualized glycemic and weight goals, presence of comorbidities (cardiovascular, kidney, liver, and other metabolic comorbidities), and the risk of hypoglycemia</a:t>
            </a:r>
            <a:endParaRPr lang="en-US" dirty="0">
              <a:ea typeface="Calibri"/>
              <a:cs typeface="Calibri"/>
            </a:endParaRPr>
          </a:p>
          <a:p>
            <a:endParaRPr lang="en-US" dirty="0">
              <a:ea typeface="Calibri"/>
              <a:cs typeface="Calibri"/>
            </a:endParaRPr>
          </a:p>
          <a:p>
            <a:r>
              <a:rPr lang="en-US" dirty="0">
                <a:ea typeface="Calibri"/>
                <a:cs typeface="Calibri"/>
              </a:rPr>
              <a:t>Incretin therapies are recommended throughout the ADA Standards of Care Pharmacotherapy</a:t>
            </a:r>
            <a:r>
              <a:rPr lang="en-US" baseline="0" dirty="0">
                <a:ea typeface="Calibri"/>
                <a:cs typeface="Calibri"/>
              </a:rPr>
              <a:t> Algorithm. </a:t>
            </a:r>
            <a:r>
              <a:rPr lang="en-US" sz="1200" b="0" i="0" kern="1200" dirty="0">
                <a:solidFill>
                  <a:schemeClr val="tx1"/>
                </a:solidFill>
                <a:effectLst/>
                <a:latin typeface="+mn-lt"/>
                <a:ea typeface="+mn-ea"/>
                <a:cs typeface="+mn-cs"/>
              </a:rPr>
              <a:t>In adults with type 2 diabetes and established or high risk of atherosclerotic cardiovascular disease (ASCVD), HF, and/or chronic kidney disease (CKD), the treatment plan should include agents that reduce cardiovascular and kidney disease risk. </a:t>
            </a:r>
            <a:r>
              <a:rPr lang="en-US" dirty="0"/>
              <a:t>ASCVD encompasses coronary heart disease, NSTEMI, stroke, CAD, PAD, etc. Individuals that are at high risk for ASCVD includes older age, smoking, obesity, HTN, family history. </a:t>
            </a:r>
            <a:endParaRPr lang="en-US" dirty="0">
              <a:ea typeface="Calibri"/>
              <a:cs typeface="Calibri"/>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HF (preserved</a:t>
            </a:r>
            <a:r>
              <a:rPr lang="en-US" sz="1200" b="0" i="0" kern="1200" baseline="0" dirty="0">
                <a:solidFill>
                  <a:schemeClr val="tx1"/>
                </a:solidFill>
                <a:effectLst/>
                <a:latin typeface="+mn-lt"/>
                <a:ea typeface="+mn-ea"/>
                <a:cs typeface="+mn-cs"/>
              </a:rPr>
              <a:t> or reduced EF): SGLT2i are recommended for prevention of HF hospitalizations irrespective of A1C. For those that have both obesity and HF, incretin therapies with demonstrated benefits in HF should be recommended (</a:t>
            </a:r>
            <a:r>
              <a:rPr lang="en-US" sz="1200" b="0" i="0" kern="1200" baseline="0" dirty="0" err="1">
                <a:solidFill>
                  <a:schemeClr val="tx1"/>
                </a:solidFill>
                <a:effectLst/>
                <a:latin typeface="+mn-lt"/>
                <a:ea typeface="+mn-ea"/>
                <a:cs typeface="+mn-cs"/>
              </a:rPr>
              <a:t>semaglutide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tirzepatide</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 adults with T2D and CKD – treatment should be SGLT2i or GLP1-RA (</a:t>
            </a:r>
            <a:r>
              <a:rPr lang="en-US" sz="1200" b="0" i="0" kern="1200" baseline="0" dirty="0" err="1">
                <a:solidFill>
                  <a:schemeClr val="tx1"/>
                </a:solidFill>
                <a:effectLst/>
                <a:latin typeface="+mn-lt"/>
                <a:ea typeface="+mn-ea"/>
                <a:cs typeface="+mn-cs"/>
              </a:rPr>
              <a:t>semaglutide</a:t>
            </a:r>
            <a:r>
              <a:rPr lang="en-US" sz="1200" b="0" i="0" kern="1200" baseline="0" dirty="0">
                <a:solidFill>
                  <a:schemeClr val="tx1"/>
                </a:solidFill>
                <a:effectLst/>
                <a:latin typeface="+mn-lt"/>
                <a:ea typeface="+mn-ea"/>
                <a:cs typeface="+mn-cs"/>
              </a:rPr>
              <a:t>) with CKD benefit. While SGLT2 inhibitors lose glucose lowering efficacy with EGFR &lt;45, </a:t>
            </a:r>
            <a:r>
              <a:rPr lang="en-US" sz="1200" b="0" i="0" kern="1200" baseline="0" dirty="0" err="1">
                <a:solidFill>
                  <a:schemeClr val="tx1"/>
                </a:solidFill>
                <a:effectLst/>
                <a:latin typeface="+mn-lt"/>
                <a:ea typeface="+mn-ea"/>
                <a:cs typeface="+mn-cs"/>
              </a:rPr>
              <a:t>semaglutide</a:t>
            </a:r>
            <a:r>
              <a:rPr lang="en-US" sz="1200" b="0" i="0" kern="1200" baseline="0" dirty="0">
                <a:solidFill>
                  <a:schemeClr val="tx1"/>
                </a:solidFill>
                <a:effectLst/>
                <a:latin typeface="+mn-lt"/>
                <a:ea typeface="+mn-ea"/>
                <a:cs typeface="+mn-cs"/>
              </a:rPr>
              <a:t> would be an appropriate recommendation for an individual with CKD that necessitates glucose/A1C lowering.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Patients with MASLD/MASH that have overweight or obesity will benefit from incretin therapies not only for A1C and weight reduction benefits, but also outcomes in liver disease (SYNERGY NASH – </a:t>
            </a:r>
            <a:r>
              <a:rPr lang="en-US" sz="1200" b="0" i="0" kern="1200" baseline="0" dirty="0" err="1">
                <a:solidFill>
                  <a:schemeClr val="tx1"/>
                </a:solidFill>
                <a:effectLst/>
                <a:latin typeface="+mn-lt"/>
                <a:ea typeface="+mn-ea"/>
                <a:cs typeface="+mn-cs"/>
              </a:rPr>
              <a:t>tirzepatide</a:t>
            </a:r>
            <a:r>
              <a:rPr lang="en-US" sz="1200" b="0" i="0" kern="1200" baseline="0" dirty="0">
                <a:solidFill>
                  <a:schemeClr val="tx1"/>
                </a:solidFill>
                <a:effectLst/>
                <a:latin typeface="+mn-lt"/>
                <a:ea typeface="+mn-ea"/>
                <a:cs typeface="+mn-cs"/>
              </a:rPr>
              <a:t> and ESSENCE trial – </a:t>
            </a:r>
            <a:r>
              <a:rPr lang="en-US" sz="1200" b="0" i="0" kern="1200" baseline="0" dirty="0" err="1">
                <a:solidFill>
                  <a:schemeClr val="tx1"/>
                </a:solidFill>
                <a:effectLst/>
                <a:latin typeface="+mn-lt"/>
                <a:ea typeface="+mn-ea"/>
                <a:cs typeface="+mn-cs"/>
              </a:rPr>
              <a:t>Semaglutide</a:t>
            </a:r>
            <a:r>
              <a:rPr lang="en-US" sz="1200" b="0" i="0" kern="1200" baseline="0" dirty="0">
                <a:solidFill>
                  <a:schemeClr val="tx1"/>
                </a:solidFill>
                <a:effectLst/>
                <a:latin typeface="+mn-lt"/>
                <a:ea typeface="+mn-ea"/>
                <a:cs typeface="+mn-cs"/>
              </a:rPr>
              <a:t>)</a:t>
            </a:r>
            <a:endParaRPr lang="en-US" dirty="0">
              <a:ea typeface="Calibri"/>
              <a:cs typeface="Calibri"/>
            </a:endParaRPr>
          </a:p>
        </p:txBody>
      </p:sp>
      <p:sp>
        <p:nvSpPr>
          <p:cNvPr id="4" name="Slide Number Placeholder 3">
            <a:extLst>
              <a:ext uri="{FF2B5EF4-FFF2-40B4-BE49-F238E27FC236}">
                <a16:creationId xmlns:a16="http://schemas.microsoft.com/office/drawing/2014/main" id="{44474C1D-88C2-7BEA-AFAA-808F47C9DC6E}"/>
              </a:ext>
            </a:extLst>
          </p:cNvPr>
          <p:cNvSpPr>
            <a:spLocks noGrp="1"/>
          </p:cNvSpPr>
          <p:nvPr>
            <p:ph type="sldNum" sz="quarter" idx="5"/>
          </p:nvPr>
        </p:nvSpPr>
        <p:spPr/>
        <p:txBody>
          <a:bodyPr/>
          <a:lstStyle/>
          <a:p>
            <a:fld id="{F19156AD-F64C-4F42-8D0B-62E432B690BB}" type="slidenum">
              <a:rPr lang="en-US" smtClean="0"/>
              <a:t>10</a:t>
            </a:fld>
            <a:endParaRPr lang="en-US"/>
          </a:p>
        </p:txBody>
      </p:sp>
    </p:spTree>
    <p:extLst>
      <p:ext uri="{BB962C8B-B14F-4D97-AF65-F5344CB8AC3E}">
        <p14:creationId xmlns:p14="http://schemas.microsoft.com/office/powerpoint/2010/main" val="341115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1905-59A0-795D-56C5-F1222D460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516F0-251E-2EBB-24A9-67E9A2C6E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B0837-1EF7-D600-2F82-8915ABF0DD08}"/>
              </a:ext>
            </a:extLst>
          </p:cNvPr>
          <p:cNvSpPr>
            <a:spLocks noGrp="1"/>
          </p:cNvSpPr>
          <p:nvPr>
            <p:ph type="body" idx="1"/>
          </p:nvPr>
        </p:nvSpPr>
        <p:spPr/>
        <p:txBody>
          <a:bodyPr/>
          <a:lstStyle/>
          <a:p>
            <a:r>
              <a:rPr lang="en-US" b="1" dirty="0">
                <a:ea typeface="Calibri"/>
                <a:cs typeface="Calibri"/>
              </a:rPr>
              <a:t>Speaker</a:t>
            </a:r>
            <a:r>
              <a:rPr lang="en-US" b="1" baseline="0" dirty="0">
                <a:ea typeface="Calibri"/>
                <a:cs typeface="Calibri"/>
              </a:rPr>
              <a:t> notes: </a:t>
            </a:r>
            <a:r>
              <a:rPr lang="en-US" baseline="0" dirty="0">
                <a:ea typeface="Calibri"/>
                <a:cs typeface="Calibri"/>
              </a:rPr>
              <a:t>incretin therapies should also be prioritized when the treatments goals are focused on weight management or for achieving glycemic goals. Incretin clinical trials show an A1C reduction over 1% in most studies and over 2% in </a:t>
            </a:r>
            <a:r>
              <a:rPr lang="en-US" baseline="0" dirty="0" err="1">
                <a:ea typeface="Calibri"/>
                <a:cs typeface="Calibri"/>
              </a:rPr>
              <a:t>semaglutide</a:t>
            </a:r>
            <a:r>
              <a:rPr lang="en-US" baseline="0" dirty="0">
                <a:ea typeface="Calibri"/>
                <a:cs typeface="Calibri"/>
              </a:rPr>
              <a:t> and </a:t>
            </a:r>
            <a:r>
              <a:rPr lang="en-US" baseline="0" dirty="0" err="1">
                <a:ea typeface="Calibri"/>
                <a:cs typeface="Calibri"/>
              </a:rPr>
              <a:t>tirzepatide</a:t>
            </a:r>
            <a:r>
              <a:rPr lang="en-US" baseline="0" dirty="0">
                <a:ea typeface="Calibri"/>
                <a:cs typeface="Calibri"/>
              </a:rPr>
              <a:t> trials. </a:t>
            </a:r>
            <a:endParaRPr lang="en-US" dirty="0">
              <a:ea typeface="Calibri"/>
              <a:cs typeface="Calibri"/>
            </a:endParaRPr>
          </a:p>
        </p:txBody>
      </p:sp>
      <p:sp>
        <p:nvSpPr>
          <p:cNvPr id="4" name="Slide Number Placeholder 3">
            <a:extLst>
              <a:ext uri="{FF2B5EF4-FFF2-40B4-BE49-F238E27FC236}">
                <a16:creationId xmlns:a16="http://schemas.microsoft.com/office/drawing/2014/main" id="{5E4031F9-CC4D-D952-4FC8-3F157462DCDE}"/>
              </a:ext>
            </a:extLst>
          </p:cNvPr>
          <p:cNvSpPr>
            <a:spLocks noGrp="1"/>
          </p:cNvSpPr>
          <p:nvPr>
            <p:ph type="sldNum" sz="quarter" idx="5"/>
          </p:nvPr>
        </p:nvSpPr>
        <p:spPr/>
        <p:txBody>
          <a:bodyPr/>
          <a:lstStyle/>
          <a:p>
            <a:fld id="{F19156AD-F64C-4F42-8D0B-62E432B690BB}" type="slidenum">
              <a:rPr lang="en-US" smtClean="0"/>
              <a:t>11</a:t>
            </a:fld>
            <a:endParaRPr lang="en-US"/>
          </a:p>
        </p:txBody>
      </p:sp>
    </p:spTree>
    <p:extLst>
      <p:ext uri="{BB962C8B-B14F-4D97-AF65-F5344CB8AC3E}">
        <p14:creationId xmlns:p14="http://schemas.microsoft.com/office/powerpoint/2010/main" val="177006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DF96C-39CB-CFCE-45C9-7CA8D848C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DE5AA1-E642-A700-2CA1-6481E67BA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5C9A0-E457-E6D4-D90D-F15ECB8851D5}"/>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Speaker</a:t>
            </a:r>
            <a:r>
              <a:rPr lang="en-US" sz="1200" b="1" i="0" kern="1200" baseline="0" dirty="0">
                <a:solidFill>
                  <a:schemeClr val="tx1"/>
                </a:solidFill>
                <a:effectLst/>
                <a:latin typeface="+mn-lt"/>
                <a:ea typeface="+mn-ea"/>
                <a:cs typeface="+mn-cs"/>
              </a:rPr>
              <a:t> notes: </a:t>
            </a:r>
            <a:r>
              <a:rPr lang="en-US" b="0" dirty="0"/>
              <a:t>In 2008, the FDA mandated cardiovascular outcomes trials (CVOTs) for all new diabetes medications following concerns about rosiglitazone and myocardial infarction risk. The requirement was to demonstrate safety, but many GLP-1 RA trials have shown superiority in reducing cardiovascular events.</a:t>
            </a:r>
          </a:p>
          <a:p>
            <a:endParaRPr lang="en-US" b="0" dirty="0"/>
          </a:p>
          <a:p>
            <a:pPr marL="171450" indent="-171450">
              <a:buFont typeface="Arial" panose="020B0604020202020204" pitchFamily="34" charset="0"/>
              <a:buChar char="•"/>
            </a:pPr>
            <a:r>
              <a:rPr lang="en-US" b="0" dirty="0"/>
              <a:t>LEADER (2016) was the first GLP-1 RA trial to show superiority, with liraglutide reducing 3-point MACE by 13% vs placebo, and importantly, reducing both CV and all-cause mortality. This was a landmark finding because prior agents, such as exenatide, had only shown non-inferiority.</a:t>
            </a:r>
          </a:p>
          <a:p>
            <a:pPr marL="171450" indent="-171450">
              <a:buFont typeface="Arial" panose="020B0604020202020204" pitchFamily="34" charset="0"/>
              <a:buChar char="•"/>
            </a:pPr>
            <a:r>
              <a:rPr lang="en-US" b="0" dirty="0"/>
              <a:t>SUSTAIN-6 (2016) with </a:t>
            </a:r>
            <a:r>
              <a:rPr lang="en-US" b="0" dirty="0" err="1"/>
              <a:t>semaglutide</a:t>
            </a:r>
            <a:r>
              <a:rPr lang="en-US" b="0" dirty="0"/>
              <a:t> showed a 26% reduction in MACE, largely driven by a reduction in nonfatal stroke. This trial reinforced </a:t>
            </a:r>
            <a:r>
              <a:rPr lang="en-US" b="0" dirty="0" err="1"/>
              <a:t>semaglutide</a:t>
            </a:r>
            <a:r>
              <a:rPr lang="en-US" b="0" dirty="0"/>
              <a:t> as one of the most potent GLP-1 RAs for CV protection.</a:t>
            </a:r>
          </a:p>
          <a:p>
            <a:pPr marL="171450" indent="-171450">
              <a:buFont typeface="Arial" panose="020B0604020202020204" pitchFamily="34" charset="0"/>
              <a:buChar char="•"/>
            </a:pPr>
            <a:r>
              <a:rPr lang="en-US" b="0" dirty="0"/>
              <a:t>REWIND (2019) with dulaglutide reduced MACE by 12%, and uniquely, it included a lower-risk population—only about 31% had established CV disease at baseline. This demonstrated benefit extended beyond secondary prevention to primary prevention populations.</a:t>
            </a:r>
          </a:p>
          <a:p>
            <a:pPr marL="171450" indent="-171450">
              <a:buFont typeface="Arial" panose="020B0604020202020204" pitchFamily="34" charset="0"/>
              <a:buChar char="•"/>
            </a:pPr>
            <a:r>
              <a:rPr lang="en-US" b="0" dirty="0"/>
              <a:t>For oral </a:t>
            </a:r>
            <a:r>
              <a:rPr lang="en-US" b="0" dirty="0" err="1"/>
              <a:t>semaglutide</a:t>
            </a:r>
            <a:r>
              <a:rPr lang="en-US" b="0" dirty="0"/>
              <a:t>, the PIONEER 6 trial showed non-inferiority for CV outcomes, meaning it was safe but not superior. However, the SOUL trial (2025) demonstrated a 14% reduction in MACE, establishing oral </a:t>
            </a:r>
            <a:r>
              <a:rPr lang="en-US" b="0" dirty="0" err="1"/>
              <a:t>semaglutide</a:t>
            </a:r>
            <a:r>
              <a:rPr lang="en-US" b="0" dirty="0"/>
              <a:t> as beneficial for cardiovascular outcomes. Novo Nordisk has submitted these data to the FDA for a label update, which could expand use and payer coverage, especially for patients who prefer oral therapy over injectables.</a:t>
            </a:r>
          </a:p>
          <a:p>
            <a:pPr marL="171450" indent="-171450">
              <a:buFont typeface="Arial" panose="020B0604020202020204" pitchFamily="34" charset="0"/>
              <a:buChar char="•"/>
            </a:pPr>
            <a:r>
              <a:rPr lang="en-US" b="0" dirty="0"/>
              <a:t>SURPASS-CVOT (</a:t>
            </a:r>
            <a:r>
              <a:rPr lang="en-US" b="0" dirty="0" err="1"/>
              <a:t>tirzepatide</a:t>
            </a:r>
            <a:r>
              <a:rPr lang="en-US" b="0" dirty="0"/>
              <a:t>, topline results only): Enrolled more than 13,000 patients with type 2 diabetes and established ASCVD. </a:t>
            </a:r>
            <a:r>
              <a:rPr lang="en-US" b="0" dirty="0" err="1"/>
              <a:t>Tirzepatide</a:t>
            </a:r>
            <a:r>
              <a:rPr lang="en-US" b="0" dirty="0"/>
              <a:t> was compared head-to-head with dulaglutide. The trial met its non-inferiority requirement, with about an 8% reduction in MACE (HR 0.92, 95% CI 0.83–1.01; p=0.086). While this did not reach statistical significance, it trended toward benefit. Importantly, </a:t>
            </a:r>
            <a:r>
              <a:rPr lang="en-US" b="0" dirty="0" err="1"/>
              <a:t>tirzepatide</a:t>
            </a:r>
            <a:r>
              <a:rPr lang="en-US" b="0" dirty="0"/>
              <a:t> was associated with a 16% lower risk of all-cause mortality compared with dulaglutide. Full peer-reviewed results have not yet been published, but this is the first large-scale cardiovascular outcomes trial of a dual GIP/GLP-1 agonist.</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228600" indent="-228600">
              <a:buAutoNum type="arabicPeriod"/>
            </a:pPr>
            <a:endParaRPr lang="en-US" dirty="0"/>
          </a:p>
          <a:p>
            <a:pPr marL="228600" indent="-228600">
              <a:buAutoNum type="arabicPeriod"/>
            </a:pPr>
            <a:r>
              <a:rPr lang="en-US" sz="1200" b="0" i="0" kern="1200" dirty="0">
                <a:solidFill>
                  <a:schemeClr val="tx1"/>
                </a:solidFill>
                <a:effectLst/>
                <a:latin typeface="+mn-lt"/>
                <a:ea typeface="+mn-ea"/>
                <a:cs typeface="+mn-cs"/>
              </a:rPr>
              <a:t>Marso SP, Daniels GH, Brown-Frandsen K, et al. Liraglutide and Cardiovascular Outcomes in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2016;375(4):311-322. doi:10.1056/NEJMoa1603827</a:t>
            </a:r>
          </a:p>
          <a:p>
            <a:pPr marL="228600" indent="-228600">
              <a:buAutoNum type="arabicPeriod"/>
            </a:pPr>
            <a:r>
              <a:rPr lang="en-US" sz="1200" b="0" i="0" kern="1200" dirty="0">
                <a:solidFill>
                  <a:schemeClr val="tx1"/>
                </a:solidFill>
                <a:effectLst/>
                <a:latin typeface="+mn-lt"/>
                <a:ea typeface="+mn-ea"/>
                <a:cs typeface="+mn-cs"/>
              </a:rPr>
              <a:t>Marso SP, Bain SC, Consoli A, et al. Semaglutide and Cardiovascular Outcomes in Patients with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2016;375(19):1834-1844. doi:10.1056/NEJMoa1607141</a:t>
            </a:r>
          </a:p>
          <a:p>
            <a:pPr marL="228600" indent="-228600">
              <a:buAutoNum type="arabicPeriod"/>
            </a:pPr>
            <a:r>
              <a:rPr lang="en-US" sz="1200" b="0" i="0" kern="1200" dirty="0">
                <a:solidFill>
                  <a:schemeClr val="tx1"/>
                </a:solidFill>
                <a:effectLst/>
                <a:latin typeface="+mn-lt"/>
                <a:ea typeface="+mn-ea"/>
                <a:cs typeface="+mn-cs"/>
              </a:rPr>
              <a:t>Gerstein HC, Colhoun HM, Dagenais GR, et al. Dulaglutide and cardiovascular outcomes in type 2 diabetes (REWIND): a double-blind, randomised placebo-controlled trial.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2019;394(10193):121-130. doi:10.1016/S0140-6736(19)31149-3</a:t>
            </a:r>
          </a:p>
          <a:p>
            <a:pPr marL="228600" indent="-228600">
              <a:buAutoNum type="arabicPeriod"/>
            </a:pPr>
            <a:r>
              <a:rPr lang="en-US" sz="1200" b="0" i="0" kern="1200" dirty="0">
                <a:solidFill>
                  <a:schemeClr val="tx1"/>
                </a:solidFill>
                <a:effectLst/>
                <a:latin typeface="+mn-lt"/>
                <a:ea typeface="+mn-ea"/>
                <a:cs typeface="+mn-cs"/>
              </a:rPr>
              <a:t>McGuire DK, Marx N, </a:t>
            </a:r>
            <a:r>
              <a:rPr lang="en-US" sz="1200" b="0" i="0" kern="1200" dirty="0" err="1">
                <a:solidFill>
                  <a:schemeClr val="tx1"/>
                </a:solidFill>
                <a:effectLst/>
                <a:latin typeface="+mn-lt"/>
                <a:ea typeface="+mn-ea"/>
                <a:cs typeface="+mn-cs"/>
              </a:rPr>
              <a:t>Mulvagh</a:t>
            </a:r>
            <a:r>
              <a:rPr lang="en-US" sz="1200" b="0" i="0" kern="1200" dirty="0">
                <a:solidFill>
                  <a:schemeClr val="tx1"/>
                </a:solidFill>
                <a:effectLst/>
                <a:latin typeface="+mn-lt"/>
                <a:ea typeface="+mn-ea"/>
                <a:cs typeface="+mn-cs"/>
              </a:rPr>
              <a:t> SL, et al. Oral Semaglutide and Cardiovascular Outcomes in High-Risk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2025;392(20):2001-2012. doi:10.1056/NEJMoa2501006</a:t>
            </a:r>
          </a:p>
          <a:p>
            <a:endParaRPr lang="en-US" dirty="0"/>
          </a:p>
        </p:txBody>
      </p:sp>
      <p:sp>
        <p:nvSpPr>
          <p:cNvPr id="4" name="Slide Number Placeholder 3">
            <a:extLst>
              <a:ext uri="{FF2B5EF4-FFF2-40B4-BE49-F238E27FC236}">
                <a16:creationId xmlns:a16="http://schemas.microsoft.com/office/drawing/2014/main" id="{84D6D4D6-5872-8267-4423-2341FEACB27D}"/>
              </a:ext>
            </a:extLst>
          </p:cNvPr>
          <p:cNvSpPr>
            <a:spLocks noGrp="1"/>
          </p:cNvSpPr>
          <p:nvPr>
            <p:ph type="sldNum" sz="quarter" idx="5"/>
          </p:nvPr>
        </p:nvSpPr>
        <p:spPr/>
        <p:txBody>
          <a:bodyPr/>
          <a:lstStyle/>
          <a:p>
            <a:fld id="{F19156AD-F64C-4F42-8D0B-62E432B690BB}" type="slidenum">
              <a:rPr lang="en-US" smtClean="0"/>
              <a:t>12</a:t>
            </a:fld>
            <a:endParaRPr lang="en-US"/>
          </a:p>
        </p:txBody>
      </p:sp>
    </p:spTree>
    <p:extLst>
      <p:ext uri="{BB962C8B-B14F-4D97-AF65-F5344CB8AC3E}">
        <p14:creationId xmlns:p14="http://schemas.microsoft.com/office/powerpoint/2010/main" val="393263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D5E7-5598-44E2-76BB-3E567EF87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DB5B0-A107-24AC-911D-90EA72F2A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51429-5C62-42F2-F6AB-232F3553D565}"/>
              </a:ext>
            </a:extLst>
          </p:cNvPr>
          <p:cNvSpPr>
            <a:spLocks noGrp="1"/>
          </p:cNvSpPr>
          <p:nvPr>
            <p:ph type="body" idx="1"/>
          </p:nvPr>
        </p:nvSpPr>
        <p:spPr/>
        <p:txBody>
          <a:bodyPr/>
          <a:lstStyle/>
          <a:p>
            <a:pPr marL="0" indent="0">
              <a:buFont typeface="Arial" panose="020B0604020202020204" pitchFamily="34" charset="0"/>
              <a:buNone/>
            </a:pPr>
            <a:r>
              <a:rPr lang="en-US" sz="1200" b="1" i="0" kern="1200" dirty="0">
                <a:solidFill>
                  <a:schemeClr val="tx1"/>
                </a:solidFill>
                <a:effectLst/>
                <a:latin typeface="+mn-lt"/>
                <a:ea typeface="+mn-ea"/>
                <a:cs typeface="+mn-cs"/>
              </a:rPr>
              <a:t>Speaker</a:t>
            </a:r>
            <a:r>
              <a:rPr lang="en-US" sz="1200" b="1" i="0" kern="1200" baseline="0" dirty="0">
                <a:solidFill>
                  <a:schemeClr val="tx1"/>
                </a:solidFill>
                <a:effectLst/>
                <a:latin typeface="+mn-lt"/>
                <a:ea typeface="+mn-ea"/>
                <a:cs typeface="+mn-cs"/>
              </a:rPr>
              <a:t> notes: </a:t>
            </a:r>
            <a:r>
              <a:rPr lang="en-US" sz="1200" b="0" i="0" kern="1200" baseline="0" dirty="0">
                <a:solidFill>
                  <a:schemeClr val="tx1"/>
                </a:solidFill>
                <a:effectLst/>
                <a:latin typeface="+mn-lt"/>
                <a:ea typeface="+mn-ea"/>
                <a:cs typeface="+mn-cs"/>
              </a:rPr>
              <a:t>T</a:t>
            </a:r>
            <a:r>
              <a:rPr lang="en-US" b="0" dirty="0"/>
              <a:t>hese cardiovascular outcomes trials demonstrate that incretin therapies provide consistent cardiovascular benefit, reshaping their role in diabetes management. While GLP-1 RAs remain the gold standard with proven CV outcomes data, </a:t>
            </a:r>
            <a:r>
              <a:rPr lang="en-US" b="0" dirty="0" err="1"/>
              <a:t>tirzepatide</a:t>
            </a:r>
            <a:r>
              <a:rPr lang="en-US" b="0" dirty="0"/>
              <a:t> shows promise as the next incretin therapy with potential to provide both potent glycemic control and cardiovascular risk reduction once full results are available.</a:t>
            </a:r>
          </a:p>
          <a:p>
            <a:pPr marL="0" indent="0">
              <a:buFont typeface="Arial" panose="020B0604020202020204" pitchFamily="34" charset="0"/>
              <a:buNone/>
            </a:pPr>
            <a:endParaRPr lang="en-US" b="0" dirty="0"/>
          </a:p>
          <a:p>
            <a:pPr marL="0" indent="0">
              <a:buNone/>
            </a:pPr>
            <a:endParaRPr lang="en-US" dirty="0"/>
          </a:p>
          <a:p>
            <a:pPr marL="228600" indent="-228600">
              <a:buAutoNum type="arabicPeriod"/>
            </a:pPr>
            <a:r>
              <a:rPr lang="en-US" sz="1200" b="0" i="0" kern="1200" dirty="0">
                <a:solidFill>
                  <a:schemeClr val="tx1"/>
                </a:solidFill>
                <a:effectLst/>
                <a:latin typeface="+mn-lt"/>
                <a:ea typeface="+mn-ea"/>
                <a:cs typeface="+mn-cs"/>
              </a:rPr>
              <a:t>Marso SP, Daniels GH, Brown-Frandsen K, et al. Liraglutide and Cardiovascular Outcomes in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2016;375(4):311-322. doi:10.1056/NEJMoa1603827</a:t>
            </a:r>
          </a:p>
          <a:p>
            <a:pPr marL="228600" indent="-228600">
              <a:buAutoNum type="arabicPeriod"/>
            </a:pPr>
            <a:r>
              <a:rPr lang="en-US" sz="1200" b="0" i="0" kern="1200" dirty="0">
                <a:solidFill>
                  <a:schemeClr val="tx1"/>
                </a:solidFill>
                <a:effectLst/>
                <a:latin typeface="+mn-lt"/>
                <a:ea typeface="+mn-ea"/>
                <a:cs typeface="+mn-cs"/>
              </a:rPr>
              <a:t>Marso SP, Bain SC, Consoli A, et al. Semaglutide and Cardiovascular Outcomes in Patients with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2016;375(19):1834-1844. doi:10.1056/NEJMoa1607141</a:t>
            </a:r>
          </a:p>
          <a:p>
            <a:pPr marL="228600" indent="-228600">
              <a:buAutoNum type="arabicPeriod"/>
            </a:pPr>
            <a:r>
              <a:rPr lang="en-US" sz="1200" b="0" i="0" kern="1200" dirty="0">
                <a:solidFill>
                  <a:schemeClr val="tx1"/>
                </a:solidFill>
                <a:effectLst/>
                <a:latin typeface="+mn-lt"/>
                <a:ea typeface="+mn-ea"/>
                <a:cs typeface="+mn-cs"/>
              </a:rPr>
              <a:t>Gerstein HC, Colhoun HM, Dagenais GR, et al. Dulaglutide and cardiovascular outcomes in type 2 diabetes (REWIND): a double-blind, randomised placebo-controlled trial. </a:t>
            </a:r>
            <a:r>
              <a:rPr lang="en-US" sz="1200" b="0" i="1" kern="1200" dirty="0">
                <a:solidFill>
                  <a:schemeClr val="tx1"/>
                </a:solidFill>
                <a:effectLst/>
                <a:latin typeface="+mn-lt"/>
                <a:ea typeface="+mn-ea"/>
                <a:cs typeface="+mn-cs"/>
              </a:rPr>
              <a:t>Lancet</a:t>
            </a:r>
            <a:r>
              <a:rPr lang="en-US" sz="1200" b="0" i="0" kern="1200" dirty="0">
                <a:solidFill>
                  <a:schemeClr val="tx1"/>
                </a:solidFill>
                <a:effectLst/>
                <a:latin typeface="+mn-lt"/>
                <a:ea typeface="+mn-ea"/>
                <a:cs typeface="+mn-cs"/>
              </a:rPr>
              <a:t>. 2019;394(10193):121-130. doi:10.1016/S0140-6736(19)31149-3</a:t>
            </a:r>
          </a:p>
          <a:p>
            <a:pPr marL="228600" indent="-228600">
              <a:buAutoNum type="arabicPeriod"/>
            </a:pPr>
            <a:r>
              <a:rPr lang="en-US" sz="1200" b="0" i="0" kern="1200" dirty="0">
                <a:solidFill>
                  <a:schemeClr val="tx1"/>
                </a:solidFill>
                <a:effectLst/>
                <a:latin typeface="+mn-lt"/>
                <a:ea typeface="+mn-ea"/>
                <a:cs typeface="+mn-cs"/>
              </a:rPr>
              <a:t>McGuire DK, Marx N, </a:t>
            </a:r>
            <a:r>
              <a:rPr lang="en-US" sz="1200" b="0" i="0" kern="1200" dirty="0" err="1">
                <a:solidFill>
                  <a:schemeClr val="tx1"/>
                </a:solidFill>
                <a:effectLst/>
                <a:latin typeface="+mn-lt"/>
                <a:ea typeface="+mn-ea"/>
                <a:cs typeface="+mn-cs"/>
              </a:rPr>
              <a:t>Mulvagh</a:t>
            </a:r>
            <a:r>
              <a:rPr lang="en-US" sz="1200" b="0" i="0" kern="1200" dirty="0">
                <a:solidFill>
                  <a:schemeClr val="tx1"/>
                </a:solidFill>
                <a:effectLst/>
                <a:latin typeface="+mn-lt"/>
                <a:ea typeface="+mn-ea"/>
                <a:cs typeface="+mn-cs"/>
              </a:rPr>
              <a:t> SL, et al. Oral Semaglutide and Cardiovascular Outcomes in High-Risk Type 2 Diabetes. </a:t>
            </a:r>
            <a:r>
              <a:rPr lang="en-US" sz="1200" b="0" i="1" kern="1200" dirty="0">
                <a:solidFill>
                  <a:schemeClr val="tx1"/>
                </a:solidFill>
                <a:effectLst/>
                <a:latin typeface="+mn-lt"/>
                <a:ea typeface="+mn-ea"/>
                <a:cs typeface="+mn-cs"/>
              </a:rPr>
              <a:t>N Engl J Med</a:t>
            </a:r>
            <a:r>
              <a:rPr lang="en-US" sz="1200" b="0" i="0" kern="1200" dirty="0">
                <a:solidFill>
                  <a:schemeClr val="tx1"/>
                </a:solidFill>
                <a:effectLst/>
                <a:latin typeface="+mn-lt"/>
                <a:ea typeface="+mn-ea"/>
                <a:cs typeface="+mn-cs"/>
              </a:rPr>
              <a:t>. 2025;392(20):2001-2012. doi:10.1056/NEJMoa2501006</a:t>
            </a:r>
          </a:p>
          <a:p>
            <a:endParaRPr lang="en-US" dirty="0"/>
          </a:p>
        </p:txBody>
      </p:sp>
      <p:sp>
        <p:nvSpPr>
          <p:cNvPr id="4" name="Slide Number Placeholder 3">
            <a:extLst>
              <a:ext uri="{FF2B5EF4-FFF2-40B4-BE49-F238E27FC236}">
                <a16:creationId xmlns:a16="http://schemas.microsoft.com/office/drawing/2014/main" id="{C7C36E39-0EEF-ED94-224A-387BB75DF3BD}"/>
              </a:ext>
            </a:extLst>
          </p:cNvPr>
          <p:cNvSpPr>
            <a:spLocks noGrp="1"/>
          </p:cNvSpPr>
          <p:nvPr>
            <p:ph type="sldNum" sz="quarter" idx="5"/>
          </p:nvPr>
        </p:nvSpPr>
        <p:spPr/>
        <p:txBody>
          <a:bodyPr/>
          <a:lstStyle/>
          <a:p>
            <a:fld id="{F19156AD-F64C-4F42-8D0B-62E432B690BB}" type="slidenum">
              <a:rPr lang="en-US" smtClean="0"/>
              <a:t>13</a:t>
            </a:fld>
            <a:endParaRPr lang="en-US"/>
          </a:p>
        </p:txBody>
      </p:sp>
    </p:spTree>
    <p:extLst>
      <p:ext uri="{BB962C8B-B14F-4D97-AF65-F5344CB8AC3E}">
        <p14:creationId xmlns:p14="http://schemas.microsoft.com/office/powerpoint/2010/main" val="81994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682B-B813-766B-FE41-37B634C95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96116-A61F-086B-A0CC-55062EC78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9949C-DFC8-9C8A-AEB9-94A0C233AAC0}"/>
              </a:ext>
            </a:extLst>
          </p:cNvPr>
          <p:cNvSpPr>
            <a:spLocks noGrp="1"/>
          </p:cNvSpPr>
          <p:nvPr>
            <p:ph type="body" idx="1"/>
          </p:nvPr>
        </p:nvSpPr>
        <p:spPr/>
        <p:txBody>
          <a:bodyPr/>
          <a:lstStyle/>
          <a:p>
            <a:pPr>
              <a:defRPr/>
            </a:pPr>
            <a:r>
              <a:rPr lang="en-US" b="1" dirty="0">
                <a:solidFill>
                  <a:srgbClr val="4D4D4D"/>
                </a:solidFill>
              </a:rPr>
              <a:t>Speaker</a:t>
            </a:r>
            <a:r>
              <a:rPr lang="en-US" b="1" baseline="0" dirty="0">
                <a:solidFill>
                  <a:srgbClr val="4D4D4D"/>
                </a:solidFill>
              </a:rPr>
              <a:t> notes: </a:t>
            </a:r>
            <a:r>
              <a:rPr lang="en-US" baseline="0" dirty="0">
                <a:solidFill>
                  <a:srgbClr val="4D4D4D"/>
                </a:solidFill>
              </a:rPr>
              <a:t>The </a:t>
            </a:r>
            <a:r>
              <a:rPr lang="en-US" dirty="0">
                <a:solidFill>
                  <a:srgbClr val="4D4D4D"/>
                </a:solidFill>
              </a:rPr>
              <a:t>FLOW Trial is the first renal outcomes trial that we have seen for incretin therapy. It studied </a:t>
            </a:r>
            <a:r>
              <a:rPr lang="en-US" dirty="0" err="1">
                <a:solidFill>
                  <a:srgbClr val="4D4D4D"/>
                </a:solidFill>
              </a:rPr>
              <a:t>semaglutide</a:t>
            </a:r>
            <a:r>
              <a:rPr lang="en-US" dirty="0">
                <a:solidFill>
                  <a:srgbClr val="4D4D4D"/>
                </a:solidFill>
              </a:rPr>
              <a:t> 1mg for those with CKD (baseline enrolled stage 3 CKD</a:t>
            </a:r>
            <a:r>
              <a:rPr lang="en-US" baseline="0" dirty="0">
                <a:solidFill>
                  <a:srgbClr val="4D4D4D"/>
                </a:solidFill>
              </a:rPr>
              <a:t> with EGFR 47 and UACR of 567.6)</a:t>
            </a:r>
            <a:endParaRPr lang="en-US" dirty="0">
              <a:solidFill>
                <a:srgbClr val="4D4D4D"/>
              </a:solidFill>
            </a:endParaRPr>
          </a:p>
          <a:p>
            <a:pPr>
              <a:defRPr/>
            </a:pPr>
            <a:endParaRPr lang="en-US" dirty="0">
              <a:solidFill>
                <a:srgbClr val="4D4D4D"/>
              </a:solidFill>
            </a:endParaRPr>
          </a:p>
          <a:p>
            <a:r>
              <a:rPr lang="en-US" sz="1200" b="0" i="0" u="none" strike="noStrike" kern="1200" baseline="0" dirty="0">
                <a:solidFill>
                  <a:schemeClr val="tx1"/>
                </a:solidFill>
                <a:latin typeface="+mn-lt"/>
                <a:ea typeface="+mn-ea"/>
                <a:cs typeface="+mn-cs"/>
              </a:rPr>
              <a:t>The primary outcome was major kidney disease events, a composite of onset of kidney failure (initiation of long-term dialysis, kidney transplantation, or a reduction in the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to &lt;15 ml per minute per 1.73 m2 sustained for ≥28 days), a sustained (for ≥28 days) 50% or greater reduction in </a:t>
            </a:r>
            <a:r>
              <a:rPr lang="en-US" sz="1200" b="0" i="0" u="none" strike="noStrike" kern="1200" baseline="0" dirty="0" err="1">
                <a:solidFill>
                  <a:schemeClr val="tx1"/>
                </a:solidFill>
                <a:latin typeface="+mn-lt"/>
                <a:ea typeface="+mn-ea"/>
                <a:cs typeface="+mn-cs"/>
              </a:rPr>
              <a:t>eGFR</a:t>
            </a:r>
            <a:r>
              <a:rPr lang="en-US" sz="1200" b="0" i="0" u="none" strike="noStrike" kern="1200" baseline="0" dirty="0">
                <a:solidFill>
                  <a:schemeClr val="tx1"/>
                </a:solidFill>
                <a:latin typeface="+mn-lt"/>
                <a:ea typeface="+mn-ea"/>
                <a:cs typeface="+mn-cs"/>
              </a:rPr>
              <a:t> from baseline, or death from kidney-related or cardiovascular causes.</a:t>
            </a:r>
            <a:endParaRPr lang="en-US" dirty="0">
              <a:solidFill>
                <a:srgbClr val="4D4D4D"/>
              </a:solidFill>
            </a:endParaRPr>
          </a:p>
          <a:p>
            <a:pPr>
              <a:defRPr/>
            </a:pPr>
            <a:endParaRPr lang="en-US" dirty="0">
              <a:solidFill>
                <a:srgbClr val="4D4D4D"/>
              </a:solidFill>
            </a:endParaRPr>
          </a:p>
          <a:p>
            <a:r>
              <a:rPr lang="en-US" dirty="0">
                <a:solidFill>
                  <a:srgbClr val="4D4D4D"/>
                </a:solidFill>
              </a:rPr>
              <a:t>The study was stopped at interim analysis</a:t>
            </a:r>
            <a:r>
              <a:rPr lang="en-US" baseline="0" dirty="0">
                <a:solidFill>
                  <a:srgbClr val="4D4D4D"/>
                </a:solidFill>
              </a:rPr>
              <a:t> due to clear benefit of </a:t>
            </a:r>
            <a:r>
              <a:rPr lang="en-US" baseline="0" dirty="0" err="1">
                <a:solidFill>
                  <a:srgbClr val="4D4D4D"/>
                </a:solidFill>
              </a:rPr>
              <a:t>semaglutide</a:t>
            </a:r>
            <a:r>
              <a:rPr lang="en-US" baseline="0" dirty="0">
                <a:solidFill>
                  <a:srgbClr val="4D4D4D"/>
                </a:solidFill>
              </a:rPr>
              <a:t>. The results of the primary outcome were a 24% relative risk reduction (</a:t>
            </a:r>
            <a:r>
              <a:rPr lang="en-US" sz="1200" b="0" i="0" u="none" strike="noStrike" kern="1200" baseline="0" dirty="0">
                <a:solidFill>
                  <a:schemeClr val="tx1"/>
                </a:solidFill>
                <a:latin typeface="+mn-lt"/>
                <a:ea typeface="+mn-ea"/>
                <a:cs typeface="+mn-cs"/>
              </a:rPr>
              <a:t>hazard ratio, 0.76; 95% confidence </a:t>
            </a:r>
            <a:r>
              <a:rPr lang="it-IT" sz="1200" b="0" i="0" u="none" strike="noStrike" kern="1200" baseline="0" dirty="0">
                <a:solidFill>
                  <a:schemeClr val="tx1"/>
                </a:solidFill>
                <a:latin typeface="+mn-lt"/>
                <a:ea typeface="+mn-ea"/>
                <a:cs typeface="+mn-cs"/>
              </a:rPr>
              <a:t>interval [CI], 0.66 to 0.88; P = 0.0003) for patients treated with semaglutide compared to placebo. </a:t>
            </a:r>
            <a:endParaRPr lang="en-US" dirty="0">
              <a:solidFill>
                <a:srgbClr val="4D4D4D"/>
              </a:solidFill>
            </a:endParaRPr>
          </a:p>
        </p:txBody>
      </p:sp>
      <p:sp>
        <p:nvSpPr>
          <p:cNvPr id="4" name="Slide Number Placeholder 3">
            <a:extLst>
              <a:ext uri="{FF2B5EF4-FFF2-40B4-BE49-F238E27FC236}">
                <a16:creationId xmlns:a16="http://schemas.microsoft.com/office/drawing/2014/main" id="{C474E8B4-87CF-EC2C-6AA2-6DA2590E3FDB}"/>
              </a:ext>
            </a:extLst>
          </p:cNvPr>
          <p:cNvSpPr>
            <a:spLocks noGrp="1"/>
          </p:cNvSpPr>
          <p:nvPr>
            <p:ph type="sldNum" sz="quarter" idx="5"/>
          </p:nvPr>
        </p:nvSpPr>
        <p:spPr/>
        <p:txBody>
          <a:bodyPr/>
          <a:lstStyle/>
          <a:p>
            <a:fld id="{F19156AD-F64C-4F42-8D0B-62E432B690BB}" type="slidenum">
              <a:rPr lang="en-US" smtClean="0"/>
              <a:t>14</a:t>
            </a:fld>
            <a:endParaRPr lang="en-US"/>
          </a:p>
        </p:txBody>
      </p:sp>
    </p:spTree>
    <p:extLst>
      <p:ext uri="{BB962C8B-B14F-4D97-AF65-F5344CB8AC3E}">
        <p14:creationId xmlns:p14="http://schemas.microsoft.com/office/powerpoint/2010/main" val="327044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1E25F-DA20-23ED-697C-FEE782E8D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5A231-155F-2FBA-1D63-3279B3211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F383E-4154-E699-E0FD-64156673DC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baseline="0" dirty="0"/>
              <a:t>As literature continues to be published and trials are completed, we continue to see the growing body of evidence for the use of incretin therapies beyond their anti-hyperglycemic benefits. To orient you to this table, the checkmarks here reflect current FDA approvals, while the hourglasses highlight areas where emerging data may lead to future label updates. </a:t>
            </a:r>
          </a:p>
          <a:p>
            <a:endParaRPr lang="en-US" baseline="0" dirty="0"/>
          </a:p>
          <a:p>
            <a:r>
              <a:rPr lang="en-US" baseline="0" dirty="0"/>
              <a:t>It should be noted that </a:t>
            </a:r>
            <a:r>
              <a:rPr lang="en-US" baseline="0" dirty="0" err="1"/>
              <a:t>semaglutide</a:t>
            </a:r>
            <a:r>
              <a:rPr lang="en-US" baseline="0" dirty="0"/>
              <a:t>, </a:t>
            </a:r>
            <a:r>
              <a:rPr lang="en-US" baseline="0" dirty="0" err="1"/>
              <a:t>tirzepatide</a:t>
            </a:r>
            <a:r>
              <a:rPr lang="en-US" baseline="0" dirty="0"/>
              <a:t>, and liraglutide are all approved for T2D and also obesity but under different brand names. With </a:t>
            </a:r>
            <a:r>
              <a:rPr lang="en-US" baseline="0" dirty="0" err="1"/>
              <a:t>tirzepatide</a:t>
            </a:r>
            <a:r>
              <a:rPr lang="en-US" baseline="0" dirty="0"/>
              <a:t> for obesity, it also has an indication for sleep apnea. For </a:t>
            </a:r>
            <a:r>
              <a:rPr lang="en-US" baseline="0" dirty="0" err="1"/>
              <a:t>semaglutide</a:t>
            </a:r>
            <a:r>
              <a:rPr lang="en-US" baseline="0" dirty="0"/>
              <a:t> for obesity, it has indications for ASCVD risk reduction and MASH. </a:t>
            </a:r>
            <a:r>
              <a:rPr lang="en-US" baseline="0" dirty="0" err="1"/>
              <a:t>Semaglutide</a:t>
            </a:r>
            <a:r>
              <a:rPr lang="en-US" baseline="0" dirty="0"/>
              <a:t> for diabetes has an indication to reduce progression of diabetic kidney disease.</a:t>
            </a:r>
          </a:p>
          <a:p>
            <a:endParaRPr lang="en-US" baseline="0" dirty="0"/>
          </a:p>
          <a:p>
            <a:r>
              <a:rPr lang="en-US" baseline="0" dirty="0"/>
              <a:t>Oral </a:t>
            </a:r>
            <a:r>
              <a:rPr lang="en-US" baseline="0" dirty="0" err="1"/>
              <a:t>semaglutide</a:t>
            </a:r>
            <a:r>
              <a:rPr lang="en-US" baseline="0" dirty="0"/>
              <a:t> recently received an FDA indication expansion for cardiovascular risk reduction in adults with type 2 diabetes at high CV risk, based on the results of the SOUL trial.</a:t>
            </a:r>
          </a:p>
          <a:p>
            <a:endParaRPr lang="en-US" baseline="0" dirty="0"/>
          </a:p>
          <a:p>
            <a:r>
              <a:rPr lang="en-US" baseline="0" dirty="0"/>
              <a:t>Of note, in the US, </a:t>
            </a:r>
            <a:r>
              <a:rPr lang="en-US" baseline="0" dirty="0" err="1"/>
              <a:t>lixisenatide</a:t>
            </a:r>
            <a:r>
              <a:rPr lang="en-US" baseline="0" dirty="0"/>
              <a:t> is no longer available as a stand-alone product but remains available as a fixed-ratio combination product with insulin glargine under the brand name </a:t>
            </a:r>
            <a:r>
              <a:rPr lang="en-US" baseline="0" dirty="0" err="1"/>
              <a:t>Soliqua</a:t>
            </a:r>
            <a:r>
              <a:rPr lang="en-US" baseline="0" dirty="0"/>
              <a:t>.</a:t>
            </a:r>
          </a:p>
          <a:p>
            <a:endParaRPr lang="en-US" baseline="0" dirty="0"/>
          </a:p>
          <a:p>
            <a:r>
              <a:rPr lang="en-US" baseline="0" dirty="0" err="1"/>
              <a:t>Tirzepatide</a:t>
            </a:r>
            <a:r>
              <a:rPr lang="en-US" baseline="0" dirty="0"/>
              <a:t> is also moving into expanded use, with ongoing and recently reported trials in CV and renal outcomes. The goal here is to illustrate not only where these therapies stand today, but also how the evidence pipeline is likely to expand their role well beyond glycemic control.</a:t>
            </a:r>
            <a:endParaRPr lang="en-US" dirty="0"/>
          </a:p>
        </p:txBody>
      </p:sp>
      <p:sp>
        <p:nvSpPr>
          <p:cNvPr id="4" name="Slide Number Placeholder 3">
            <a:extLst>
              <a:ext uri="{FF2B5EF4-FFF2-40B4-BE49-F238E27FC236}">
                <a16:creationId xmlns:a16="http://schemas.microsoft.com/office/drawing/2014/main" id="{42D49445-1F68-FE6A-F965-910DE77761F6}"/>
              </a:ext>
            </a:extLst>
          </p:cNvPr>
          <p:cNvSpPr>
            <a:spLocks noGrp="1"/>
          </p:cNvSpPr>
          <p:nvPr>
            <p:ph type="sldNum" sz="quarter" idx="5"/>
          </p:nvPr>
        </p:nvSpPr>
        <p:spPr/>
        <p:txBody>
          <a:bodyPr/>
          <a:lstStyle/>
          <a:p>
            <a:fld id="{84926135-F782-4F1C-8A15-56A105A83DE6}" type="slidenum">
              <a:rPr lang="en-US" smtClean="0"/>
              <a:t>15</a:t>
            </a:fld>
            <a:endParaRPr lang="en-US" dirty="0"/>
          </a:p>
        </p:txBody>
      </p:sp>
    </p:spTree>
    <p:extLst>
      <p:ext uri="{BB962C8B-B14F-4D97-AF65-F5344CB8AC3E}">
        <p14:creationId xmlns:p14="http://schemas.microsoft.com/office/powerpoint/2010/main" val="96789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 </a:t>
            </a:r>
            <a:r>
              <a:rPr lang="en-US" b="0" dirty="0"/>
              <a:t>SGLT2 inhibitors remain a cornerstone for patients with diabetes, ASCVD, heart failure, or CKD due to their strong cardiorenal benefits. Multiple agents (canagliflozin, dapagliflozin, empagliflozin, ertugliflozin, </a:t>
            </a:r>
            <a:r>
              <a:rPr lang="en-US" b="0" dirty="0" err="1"/>
              <a:t>bexagliflozin</a:t>
            </a:r>
            <a:r>
              <a:rPr lang="en-US" b="0" dirty="0"/>
              <a:t>, </a:t>
            </a:r>
            <a:r>
              <a:rPr lang="en-US" b="0" dirty="0" err="1"/>
              <a:t>sotagliflozin</a:t>
            </a:r>
            <a:r>
              <a:rPr lang="en-US" b="0" dirty="0"/>
              <a:t>) are now FDA approved with varying labels. These agents reduce risk of MACE in patients with T2D and ASCVD (class effect supported by EMPA-REG and CANVAS). They have robust data for heart failure both </a:t>
            </a:r>
            <a:r>
              <a:rPr lang="en-US" b="0" dirty="0" err="1"/>
              <a:t>HFrEF</a:t>
            </a:r>
            <a:r>
              <a:rPr lang="en-US" b="0" dirty="0"/>
              <a:t> and HFpEF populations regardless of diabetes status. Consistent benefit is also seen in slowing CKD progression and reducing renal endpoints, reinforcing SGLT2i use alongside or even before incretin therapies in appropriate patients. It is important to note that </a:t>
            </a:r>
            <a:r>
              <a:rPr lang="en-US" sz="1200" kern="1200" dirty="0">
                <a:solidFill>
                  <a:schemeClr val="tx1"/>
                </a:solidFill>
                <a:effectLst/>
                <a:latin typeface="+mn-lt"/>
                <a:ea typeface="+mn-ea"/>
                <a:cs typeface="+mn-cs"/>
              </a:rPr>
              <a:t>SGLT2i’s have decreased A1C lowering activity in patients with eGFR &lt; 30 ml/min), </a:t>
            </a:r>
            <a:r>
              <a:rPr lang="en-US" b="0" dirty="0"/>
              <a:t>Pharmacists play a key role in recognizing overlap and differences in approved indications when tailoring therapy.</a:t>
            </a:r>
          </a:p>
          <a:p>
            <a:endParaRPr lang="en-US" dirty="0"/>
          </a:p>
        </p:txBody>
      </p:sp>
      <p:sp>
        <p:nvSpPr>
          <p:cNvPr id="4" name="Slide Number Placeholder 3"/>
          <p:cNvSpPr>
            <a:spLocks noGrp="1"/>
          </p:cNvSpPr>
          <p:nvPr>
            <p:ph type="sldNum" sz="quarter" idx="5"/>
          </p:nvPr>
        </p:nvSpPr>
        <p:spPr/>
        <p:txBody>
          <a:bodyPr/>
          <a:lstStyle/>
          <a:p>
            <a:fld id="{84926135-F782-4F1C-8A15-56A105A83DE6}" type="slidenum">
              <a:rPr lang="en-US" smtClean="0"/>
              <a:t>16</a:t>
            </a:fld>
            <a:endParaRPr lang="en-US" dirty="0"/>
          </a:p>
        </p:txBody>
      </p:sp>
    </p:spTree>
    <p:extLst>
      <p:ext uri="{BB962C8B-B14F-4D97-AF65-F5344CB8AC3E}">
        <p14:creationId xmlns:p14="http://schemas.microsoft.com/office/powerpoint/2010/main" val="419006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baseline="0" dirty="0"/>
              <a:t>Despite advancements in therapeutic classes of medications and diabetes technologies, NHANES data from 2023 shows the mean A1C for adults with T2D in 2017-2020 was 7.31% and increased to 7.60% for 2021-2023</a:t>
            </a:r>
            <a:r>
              <a:rPr lang="en-US" dirty="0"/>
              <a:t>. (</a:t>
            </a:r>
            <a:r>
              <a:rPr lang="en-US" sz="1200" b="0" i="0" kern="1200" dirty="0">
                <a:solidFill>
                  <a:schemeClr val="tx1"/>
                </a:solidFill>
                <a:effectLst/>
                <a:latin typeface="+mn-lt"/>
                <a:ea typeface="+mn-ea"/>
                <a:cs typeface="+mn-cs"/>
              </a:rPr>
              <a:t>Inoue K, Liu M, Aggarwal R, Marinacci LX, </a:t>
            </a:r>
            <a:r>
              <a:rPr lang="en-US" sz="1200" b="0" i="0" kern="1200" dirty="0" err="1">
                <a:solidFill>
                  <a:schemeClr val="tx1"/>
                </a:solidFill>
                <a:effectLst/>
                <a:latin typeface="+mn-lt"/>
                <a:ea typeface="+mn-ea"/>
                <a:cs typeface="+mn-cs"/>
              </a:rPr>
              <a:t>Wadhera</a:t>
            </a:r>
            <a:r>
              <a:rPr lang="en-US" sz="1200" b="0" i="0" kern="1200" dirty="0">
                <a:solidFill>
                  <a:schemeClr val="tx1"/>
                </a:solidFill>
                <a:effectLst/>
                <a:latin typeface="+mn-lt"/>
                <a:ea typeface="+mn-ea"/>
                <a:cs typeface="+mn-cs"/>
              </a:rPr>
              <a:t> RK. Prevalence and Control of Diabetes Among US Adults, 2013 to 2023. </a:t>
            </a:r>
            <a:r>
              <a:rPr lang="en-US" sz="1200" b="0" i="1" kern="1200" dirty="0">
                <a:solidFill>
                  <a:schemeClr val="tx1"/>
                </a:solidFill>
                <a:effectLst/>
                <a:latin typeface="+mn-lt"/>
                <a:ea typeface="+mn-ea"/>
                <a:cs typeface="+mn-cs"/>
              </a:rPr>
              <a:t>JAMA.</a:t>
            </a:r>
            <a:r>
              <a:rPr lang="en-US" sz="1200" b="0" i="0" kern="1200" dirty="0">
                <a:solidFill>
                  <a:schemeClr val="tx1"/>
                </a:solidFill>
                <a:effectLst/>
                <a:latin typeface="+mn-lt"/>
                <a:ea typeface="+mn-ea"/>
                <a:cs typeface="+mn-cs"/>
              </a:rPr>
              <a:t> 2025;333(14):1255–1257. doi:10.1001/jama.2024.28513</a:t>
            </a:r>
            <a:r>
              <a:rPr lang="en-US" dirty="0"/>
              <a:t>)</a:t>
            </a:r>
            <a:endParaRPr lang="en-US" dirty="0">
              <a:ea typeface="+mn-ea"/>
              <a:cs typeface="+mn-cs"/>
            </a:endParaRPr>
          </a:p>
          <a:p>
            <a:endParaRPr lang="en-US" sz="1200" b="0" i="0" kern="1200" dirty="0">
              <a:solidFill>
                <a:schemeClr val="tx1"/>
              </a:solidFill>
              <a:effectLst/>
              <a:latin typeface="+mn-lt"/>
              <a:ea typeface="Calibri"/>
              <a:cs typeface="Calibri"/>
            </a:endParaRPr>
          </a:p>
          <a:p>
            <a:r>
              <a:rPr lang="en-US" dirty="0"/>
              <a:t>It is important to distinguish between </a:t>
            </a:r>
            <a:r>
              <a:rPr lang="en-US" b="0" dirty="0"/>
              <a:t>clinical inertia and therapeutic inertia:</a:t>
            </a:r>
          </a:p>
          <a:p>
            <a:pPr marL="171450" indent="-171450">
              <a:buFont typeface="Arial" panose="020B0604020202020204" pitchFamily="34" charset="0"/>
              <a:buChar char="•"/>
            </a:pPr>
            <a:r>
              <a:rPr lang="en-US" i="1" dirty="0"/>
              <a:t>Clinical inertia</a:t>
            </a:r>
            <a:r>
              <a:rPr lang="en-US" dirty="0"/>
              <a:t> is the broader concept, describing the failure to initiate, intensify, or de-intensify a patient’s overall care plan to meet treatment goals. This includes not only medications, but also lifestyle interventions, screenings, referrals, and management of comorbidities and complications.</a:t>
            </a:r>
          </a:p>
          <a:p>
            <a:pPr marL="171450" indent="-171450">
              <a:buFont typeface="Arial" panose="020B0604020202020204" pitchFamily="34" charset="0"/>
              <a:buChar char="•"/>
            </a:pPr>
            <a:r>
              <a:rPr lang="en-US" i="1" dirty="0"/>
              <a:t>Therapeutic inertia</a:t>
            </a:r>
            <a:r>
              <a:rPr lang="en-US" dirty="0"/>
              <a:t> is more specific, referring to the failure to appropriately adjust medications or therapies when patients are not meeting glycemic or cardiometabolic goals.</a:t>
            </a:r>
          </a:p>
          <a:p>
            <a:pPr marL="171450" indent="-171450">
              <a:buFont typeface="Arial" panose="020B0604020202020204" pitchFamily="34" charset="0"/>
              <a:buChar char="•"/>
            </a:pPr>
            <a:r>
              <a:rPr lang="en-US" dirty="0"/>
              <a:t>The American Diabetes Association (ADA) increasingly uses the term “therapeutic inertia,” but acknowledges that </a:t>
            </a:r>
            <a:r>
              <a:rPr lang="en-US" i="1" dirty="0"/>
              <a:t>clinical inertia</a:t>
            </a:r>
            <a:r>
              <a:rPr lang="en-US" dirty="0"/>
              <a:t> is the overarching issue that spans both pharmacologic and non-pharmacologic management.</a:t>
            </a:r>
          </a:p>
          <a:p>
            <a:endParaRPr lang="en-US" sz="1200" b="0" i="0" kern="1200" dirty="0">
              <a:solidFill>
                <a:schemeClr val="tx1"/>
              </a:solidFill>
              <a:effectLst/>
              <a:latin typeface="+mn-lt"/>
              <a:ea typeface="Calibri"/>
              <a:cs typeface="Calibri"/>
            </a:endParaRPr>
          </a:p>
          <a:p>
            <a:r>
              <a:rPr lang="en-US" dirty="0">
                <a:ea typeface="Calibri"/>
                <a:cs typeface="Calibri"/>
              </a:rPr>
              <a:t>Therapeutic Inertia can occur when treatment goals are not clearly defined. Which may lead to a clinician not modifying therapy. The American Diabetes Association has a number of tools and resources to identify therapeutic inertia in your practice in their "Overcoming Therapeutic Inertia" campaign. </a:t>
            </a:r>
            <a:r>
              <a:rPr lang="en-US" dirty="0">
                <a:hlinkClick r:id="rId3"/>
              </a:rPr>
              <a:t>https://professional.diabetes.org/professional-development/overcoming-therapeutic-inertia</a:t>
            </a:r>
            <a:r>
              <a:rPr lang="en-US" dirty="0"/>
              <a:t>.</a:t>
            </a:r>
            <a:endParaRPr lang="en-US" dirty="0">
              <a:ea typeface="Calibri"/>
              <a:cs typeface="Calibri"/>
            </a:endParaRPr>
          </a:p>
          <a:p>
            <a:endParaRPr lang="en-US" dirty="0">
              <a:ea typeface="Calibri"/>
              <a:cs typeface="Calibri"/>
            </a:endParaRPr>
          </a:p>
          <a:p>
            <a:r>
              <a:rPr lang="en-US" dirty="0">
                <a:solidFill>
                  <a:srgbClr val="383636"/>
                </a:solidFill>
              </a:rPr>
              <a:t>Overtreatment and failure to de-intensify therapy are other components of therapeutic inertia especially important in caring for older adults with type 2 diabetes who are at high risk for hypoglycemia and adverse consequences from hypoglycemia. This is why establishing a treatment goal is important as well. </a:t>
            </a:r>
            <a:endParaRPr lang="en-US" dirty="0">
              <a:solidFill>
                <a:srgbClr val="000000"/>
              </a:solidFill>
              <a:ea typeface="Calibri"/>
              <a:cs typeface="Calibri"/>
            </a:endParaRPr>
          </a:p>
          <a:p>
            <a:endParaRPr lang="en-US" dirty="0"/>
          </a:p>
          <a:p>
            <a:r>
              <a:rPr lang="en-US" dirty="0"/>
              <a:t>Causes</a:t>
            </a:r>
            <a:r>
              <a:rPr lang="en-US" baseline="0" dirty="0"/>
              <a:t> of therapeutic inertia are </a:t>
            </a:r>
            <a:r>
              <a:rPr lang="en-US" dirty="0"/>
              <a:t>multi-factorial</a:t>
            </a:r>
            <a:r>
              <a:rPr lang="en-US" baseline="0" dirty="0"/>
              <a:t>. The most frequently cited contributors of therapeutic inertia in diabetes management for</a:t>
            </a:r>
          </a:p>
          <a:p>
            <a:pPr marL="228600" indent="-228600">
              <a:buAutoNum type="arabicPeriod"/>
            </a:pPr>
            <a:r>
              <a:rPr lang="en-US" baseline="0" dirty="0"/>
              <a:t>PWD </a:t>
            </a:r>
            <a:r>
              <a:rPr lang="en-US" baseline="0" dirty="0">
                <a:sym typeface="Wingdings" panose="05000000000000000000" pitchFamily="2" charset="2"/>
              </a:rPr>
              <a:t> SDOH including medication/technology access or access to healthy food options and limited health literacy and understanding of chronic / progressive nature which may require changes to medications over time</a:t>
            </a:r>
          </a:p>
          <a:p>
            <a:pPr marL="228600" indent="-228600">
              <a:buAutoNum type="arabicPeriod"/>
            </a:pPr>
            <a:r>
              <a:rPr lang="en-US" baseline="0" dirty="0">
                <a:sym typeface="Wingdings" panose="05000000000000000000" pitchFamily="2" charset="2"/>
              </a:rPr>
              <a:t>Clinicians  time constraints, fear of hypoglycemia when intensifying therapies, awareness of new guidelines or awareness of what is covered, not referring to MNT/DSME</a:t>
            </a:r>
          </a:p>
          <a:p>
            <a:pPr marL="228600" indent="-228600">
              <a:buAutoNum type="arabicPeriod"/>
            </a:pPr>
            <a:r>
              <a:rPr lang="en-US" baseline="0" dirty="0">
                <a:sym typeface="Wingdings" panose="05000000000000000000" pitchFamily="2" charset="2"/>
              </a:rPr>
              <a:t>System failing to identify patients not meeting targets, lack of transparency or accuracy in formulary at point of care, lacking team approach/resources (such as DSMES) </a:t>
            </a:r>
          </a:p>
          <a:p>
            <a:pPr marL="228600" indent="-228600">
              <a:buAutoNum type="arabicPeriod"/>
            </a:pPr>
            <a:r>
              <a:rPr lang="en-US" baseline="0" dirty="0">
                <a:sym typeface="Wingdings" panose="05000000000000000000" pitchFamily="2" charset="2"/>
              </a:rPr>
              <a:t>Payor  coverage of DSMES services, constantly changing formularies </a:t>
            </a:r>
          </a:p>
          <a:p>
            <a:pPr marL="228600" indent="-228600">
              <a:buAutoNum type="arabicPeriod"/>
            </a:pPr>
            <a:endParaRPr lang="en-US" baseline="0" dirty="0">
              <a:sym typeface="Wingdings" panose="05000000000000000000" pitchFamily="2" charset="2"/>
            </a:endParaRPr>
          </a:p>
          <a:p>
            <a:pPr marL="0" indent="0">
              <a:buNone/>
            </a:pPr>
            <a:endParaRPr lang="en-US" dirty="0"/>
          </a:p>
        </p:txBody>
      </p:sp>
      <p:sp>
        <p:nvSpPr>
          <p:cNvPr id="4" name="Slide Number Placeholder 3"/>
          <p:cNvSpPr>
            <a:spLocks noGrp="1"/>
          </p:cNvSpPr>
          <p:nvPr>
            <p:ph type="sldNum" sz="quarter" idx="10"/>
          </p:nvPr>
        </p:nvSpPr>
        <p:spPr/>
        <p:txBody>
          <a:bodyPr/>
          <a:lstStyle/>
          <a:p>
            <a:fld id="{158BFD48-4A12-4C04-A76E-EF8D0925395E}" type="slidenum">
              <a:rPr lang="en-US" smtClean="0"/>
              <a:t>17</a:t>
            </a:fld>
            <a:endParaRPr lang="en-US"/>
          </a:p>
        </p:txBody>
      </p:sp>
    </p:spTree>
    <p:extLst>
      <p:ext uri="{BB962C8B-B14F-4D97-AF65-F5344CB8AC3E}">
        <p14:creationId xmlns:p14="http://schemas.microsoft.com/office/powerpoint/2010/main" val="37937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b="0" dirty="0"/>
              <a:t>On the previous slide, we reviewed the drivers of therapeutic inertia across patients, clinicians, systems, and payers. This slide shows how therapeutic inertia can actually be identified in practice. A common indicator is a lack of A1C measurement within the last 6 months, or an A1C remaining above 8% for several months without changes to therapy.</a:t>
            </a:r>
          </a:p>
          <a:p>
            <a:r>
              <a:rPr lang="en-US" b="0" dirty="0"/>
              <a:t>Other indicators include:</a:t>
            </a:r>
          </a:p>
          <a:p>
            <a:pPr marL="171450" indent="-171450">
              <a:buFont typeface="Arial" panose="020B0604020202020204" pitchFamily="34" charset="0"/>
              <a:buChar char="•"/>
            </a:pPr>
            <a:r>
              <a:rPr lang="en-US" b="0" dirty="0"/>
              <a:t>No changes in medications despite suboptimal control.</a:t>
            </a:r>
          </a:p>
          <a:p>
            <a:pPr marL="171450" indent="-171450">
              <a:buFont typeface="Arial" panose="020B0604020202020204" pitchFamily="34" charset="0"/>
              <a:buChar char="•"/>
            </a:pPr>
            <a:r>
              <a:rPr lang="en-US" b="0" dirty="0"/>
              <a:t>Gaps in follow-up — no appointment within the last 6 months or no follow-up scheduled.</a:t>
            </a:r>
          </a:p>
          <a:p>
            <a:pPr marL="171450" indent="-171450">
              <a:buFont typeface="Arial" panose="020B0604020202020204" pitchFamily="34" charset="0"/>
              <a:buChar char="•"/>
            </a:pPr>
            <a:r>
              <a:rPr lang="en-US" b="0" dirty="0"/>
              <a:t>Patients with high-risk comorbidities such as ASCVD, HF, or proteinuric CKD who are not on a GLP-1 RA or SGLT2i despite proven benefit.</a:t>
            </a:r>
          </a:p>
          <a:p>
            <a:pPr marL="171450" indent="-171450">
              <a:buFont typeface="Arial" panose="020B0604020202020204" pitchFamily="34" charset="0"/>
              <a:buChar char="•"/>
            </a:pPr>
            <a:r>
              <a:rPr lang="en-US" b="0" dirty="0"/>
              <a:t>Lack of referral to a diabetes educator or diabetes care team within the last year.</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Collectively, these criteria help us recognize when patients are not receiving timely, evidence-based intensification or optimization of therapy, even though resources and guidelines are available.</a:t>
            </a:r>
          </a:p>
          <a:p>
            <a:endParaRPr lang="en-US" b="1" dirty="0"/>
          </a:p>
          <a:p>
            <a:r>
              <a:rPr lang="en-US" dirty="0"/>
              <a:t>https://professionaleducation.diabetes.org/Listing/OTI-Electronic-Health-Records-EHR-Practice-Guide-14210?</a:t>
            </a:r>
          </a:p>
        </p:txBody>
      </p:sp>
      <p:sp>
        <p:nvSpPr>
          <p:cNvPr id="4" name="Slide Number Placeholder 3"/>
          <p:cNvSpPr>
            <a:spLocks noGrp="1"/>
          </p:cNvSpPr>
          <p:nvPr>
            <p:ph type="sldNum" sz="quarter" idx="5"/>
          </p:nvPr>
        </p:nvSpPr>
        <p:spPr/>
        <p:txBody>
          <a:bodyPr/>
          <a:lstStyle/>
          <a:p>
            <a:fld id="{E9427D9C-05F1-354C-A2E5-9EF33083FE9C}" type="slidenum">
              <a:rPr lang="en-US" smtClean="0"/>
              <a:t>18</a:t>
            </a:fld>
            <a:endParaRPr lang="en-US" dirty="0"/>
          </a:p>
        </p:txBody>
      </p:sp>
    </p:spTree>
    <p:extLst>
      <p:ext uri="{BB962C8B-B14F-4D97-AF65-F5344CB8AC3E}">
        <p14:creationId xmlns:p14="http://schemas.microsoft.com/office/powerpoint/2010/main" val="430451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In a meta-analysis of 36 studies categorized by primary type of intervention demonstrated that pharmacists, nurses, and diabetes educators can improve A1C and reduce therapeutic inertia. </a:t>
            </a:r>
            <a:endParaRPr lang="en-US" dirty="0">
              <a:solidFill>
                <a:srgbClr val="444444"/>
              </a:solidFill>
            </a:endParaRPr>
          </a:p>
          <a:p>
            <a:endParaRPr lang="en-US" dirty="0">
              <a:solidFill>
                <a:srgbClr val="444444"/>
              </a:solidFill>
            </a:endParaRPr>
          </a:p>
          <a:p>
            <a:r>
              <a:rPr lang="en-US" dirty="0"/>
              <a:t>Pharmacists in several states can work under collaborative practice agreements and can prescribe and adjust medications for chronic disease state management which can help to increase population health level prescribing for evidence based therapies.</a:t>
            </a:r>
            <a:endParaRPr lang="en-US" dirty="0">
              <a:ea typeface="Calibri"/>
              <a:cs typeface="Calibri"/>
            </a:endParaRPr>
          </a:p>
          <a:p>
            <a:endParaRPr lang="en-US" dirty="0"/>
          </a:p>
          <a:p>
            <a:r>
              <a:rPr lang="en-US" dirty="0"/>
              <a:t>This cross-sectional analysis (retrospective) of patients seen between June 2019 and May 2020 at an academic medical center published by Truman and colleagues shows</a:t>
            </a:r>
            <a:r>
              <a:rPr lang="en-US" baseline="0" dirty="0"/>
              <a:t> including pharmacists on a care team not only improve A1C but also increase prescribing of agents with CV benefits</a:t>
            </a:r>
            <a:r>
              <a:rPr lang="en-US" dirty="0"/>
              <a:t> in people with T2DM and ASCVD</a:t>
            </a:r>
            <a:r>
              <a:rPr lang="en-US" baseline="0" dirty="0"/>
              <a:t>. And can often be a solution to therapeutic inertia. </a:t>
            </a:r>
            <a:r>
              <a:rPr lang="en-US" dirty="0"/>
              <a:t>Patients that were referred to a pharmacist had more frequent and focused visits on medication management and resulted in making guideline directed medication adjustments. Patients in the usual care arm saw primary care providers.</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158BFD48-4A12-4C04-A76E-EF8D0925395E}" type="slidenum">
              <a:rPr lang="en-US" smtClean="0"/>
              <a:t>19</a:t>
            </a:fld>
            <a:endParaRPr lang="en-US"/>
          </a:p>
        </p:txBody>
      </p:sp>
    </p:spTree>
    <p:extLst>
      <p:ext uri="{BB962C8B-B14F-4D97-AF65-F5344CB8AC3E}">
        <p14:creationId xmlns:p14="http://schemas.microsoft.com/office/powerpoint/2010/main" val="418586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9427D9C-05F1-354C-A2E5-9EF33083FE9C}" type="slidenum">
              <a:rPr lang="en-US" smtClean="0"/>
              <a:t>2</a:t>
            </a:fld>
            <a:endParaRPr lang="en-US" dirty="0"/>
          </a:p>
        </p:txBody>
      </p:sp>
    </p:spTree>
    <p:extLst>
      <p:ext uri="{BB962C8B-B14F-4D97-AF65-F5344CB8AC3E}">
        <p14:creationId xmlns:p14="http://schemas.microsoft.com/office/powerpoint/2010/main" val="56139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r>
              <a:rPr lang="en-US" b="1" baseline="0" dirty="0"/>
              <a:t> notes: </a:t>
            </a:r>
            <a:r>
              <a:rPr lang="en-US" baseline="0" dirty="0"/>
              <a:t>ways to overcome inertia include opportunities at many levels including system, patient, and provider. </a:t>
            </a:r>
          </a:p>
          <a:p>
            <a:endParaRPr lang="en-US" baseline="0" dirty="0"/>
          </a:p>
          <a:p>
            <a:r>
              <a:rPr lang="en-US" baseline="0" dirty="0"/>
              <a:t>At the system level, there can be population health initiatives that help to identify patients not meeting A1C goals as an opportunity to refer to PharmD. EMR can be optimized (ex EPIC real time benefits tool) to help identify when therapies need a PA or not preferred or building decision support tool in EMR (ex: pull in BMI, EGFR/UMA to help guide treatment decisions). Telemedicine is a way pharmacists can help to overcome inertia and have close follow-up to continue incretin titrations to meet glycemic goals and help patients feel supported and provide on going education. Patients often site fear of injection as a reason to not consider these therapies, however, often when shown the pen, depending on the device the patient may change their minds as many devices do not see the needle at all and when offered weekly injections they feel more empowered to administer these medications. </a:t>
            </a:r>
            <a:r>
              <a:rPr lang="en-US" dirty="0"/>
              <a:t>Another reason patients may not want to consider therapies is potential for medication side effects. Pharmacists can help educate on side effect management and take slower titrations to avoid GI ADR and help patients maintain on therapy. </a:t>
            </a:r>
            <a:r>
              <a:rPr lang="en-US" baseline="0" dirty="0"/>
              <a:t>For health care providers, often need continuing education as diabetes guidelines are updated annually, given limited time they benefit from interdisciplinary support after engaging patients in share decisions making to help get a patients started on GLP. Often in primary care patients are booked with a physician every 3-6 months which lends itself to therapeutic inertia. Pharmacists can see patients between providers and use telemedicine to reduce SDOH (needing to commute to a clinic, pay for parking, take time off from work) </a:t>
            </a:r>
            <a:r>
              <a:rPr lang="en-US" baseline="0" dirty="0" err="1"/>
              <a:t>etc</a:t>
            </a:r>
            <a:r>
              <a:rPr lang="en-US" baseline="0" dirty="0"/>
              <a:t> and work with individuals to optimize medications at a frequent cadence to reach glycemic goals sooner and reduce complications.</a:t>
            </a:r>
            <a:r>
              <a:rPr lang="en-US" dirty="0"/>
              <a:t> Given many states PharmD can work in a CDTM/CPA - our role can be on prescribing guideline recommended/evidence based treatments and optimizing these therapies and reducing agents that may lead to hypoglycemia or weight gain. </a:t>
            </a:r>
            <a:endParaRPr lang="en-US" baseline="0" dirty="0">
              <a:ea typeface="Calibri"/>
              <a:cs typeface="Calibri"/>
            </a:endParaRPr>
          </a:p>
        </p:txBody>
      </p:sp>
      <p:sp>
        <p:nvSpPr>
          <p:cNvPr id="4" name="Slide Number Placeholder 3"/>
          <p:cNvSpPr>
            <a:spLocks noGrp="1"/>
          </p:cNvSpPr>
          <p:nvPr>
            <p:ph type="sldNum" sz="quarter" idx="10"/>
          </p:nvPr>
        </p:nvSpPr>
        <p:spPr/>
        <p:txBody>
          <a:bodyPr/>
          <a:lstStyle/>
          <a:p>
            <a:fld id="{158BFD48-4A12-4C04-A76E-EF8D0925395E}" type="slidenum">
              <a:rPr lang="en-US" smtClean="0"/>
              <a:t>20</a:t>
            </a:fld>
            <a:endParaRPr lang="en-US"/>
          </a:p>
        </p:txBody>
      </p:sp>
    </p:spTree>
    <p:extLst>
      <p:ext uri="{BB962C8B-B14F-4D97-AF65-F5344CB8AC3E}">
        <p14:creationId xmlns:p14="http://schemas.microsoft.com/office/powerpoint/2010/main" val="310961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When initiating a GLP-1 receptor agonist in patients already on insulin, adjustments to existing insulin therapy are often necessary to minimize the risk of hypoglycemia.</a:t>
            </a:r>
          </a:p>
          <a:p>
            <a:pPr marL="171450" indent="-171450">
              <a:buFont typeface="Arial" panose="020B0604020202020204" pitchFamily="34" charset="0"/>
              <a:buChar char="•"/>
            </a:pPr>
            <a:r>
              <a:rPr lang="en-US" dirty="0"/>
              <a:t>For patients with an A1C &lt;7% (or average FPG &lt;130 mg/dL), guidance suggest reducing basal insulin by about 20% and bolus insulin by 50%.</a:t>
            </a:r>
          </a:p>
          <a:p>
            <a:pPr marL="171450" indent="-171450">
              <a:buFont typeface="Arial" panose="020B0604020202020204" pitchFamily="34" charset="0"/>
              <a:buChar char="•"/>
            </a:pPr>
            <a:r>
              <a:rPr lang="en-US" dirty="0"/>
              <a:t>For those with A1C between 7.1–8% (FPG 130–200 mg/dL), basal insulin is typically reduced by 10–20% and bolus insulin by 25%.</a:t>
            </a:r>
          </a:p>
          <a:p>
            <a:pPr marL="171450" indent="-171450">
              <a:buFont typeface="Arial" panose="020B0604020202020204" pitchFamily="34" charset="0"/>
              <a:buChar char="•"/>
            </a:pPr>
            <a:r>
              <a:rPr lang="en-US" dirty="0"/>
              <a:t>In patients with A1C &gt;8% and evidence of glycemic variability, hypoglycemia unawareness, or prior hypoglycemic events, basal insulin is generally reduced by 10% and bolus by 25%.</a:t>
            </a:r>
          </a:p>
          <a:p>
            <a:pPr marL="171450" indent="-171450">
              <a:buFont typeface="Arial" panose="020B0604020202020204" pitchFamily="34" charset="0"/>
              <a:buChar char="•"/>
            </a:pPr>
            <a:r>
              <a:rPr lang="en-US" dirty="0"/>
              <a:t>In patients with A1C &gt;8% but without variability or hypoglycemia risk, basal insulin may not need adjustment, with bolus reduced by 10–20%.</a:t>
            </a:r>
          </a:p>
          <a:p>
            <a:r>
              <a:rPr lang="en-US" dirty="0"/>
              <a:t>These recommendations are based on published consensus guidance and highlight that insulin dose adjustments should be individualized according to baseline glycemic control and risk of hypoglycemia.</a:t>
            </a:r>
          </a:p>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21</a:t>
            </a:fld>
            <a:endParaRPr lang="en-US" dirty="0"/>
          </a:p>
        </p:txBody>
      </p:sp>
    </p:spTree>
    <p:extLst>
      <p:ext uri="{BB962C8B-B14F-4D97-AF65-F5344CB8AC3E}">
        <p14:creationId xmlns:p14="http://schemas.microsoft.com/office/powerpoint/2010/main" val="178705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r>
              <a:rPr lang="en-US" b="1" baseline="0" dirty="0"/>
              <a:t> notes: </a:t>
            </a:r>
            <a:r>
              <a:rPr lang="en-US" baseline="0" dirty="0"/>
              <a:t>while pharmacists can submit PA, it is often a better use of resources for a pharmacist to be involved in medication titrations and chronic disease state management. This study published in </a:t>
            </a:r>
            <a:r>
              <a:rPr lang="en-US" baseline="0" dirty="0" err="1"/>
              <a:t>JAPhA</a:t>
            </a:r>
            <a:r>
              <a:rPr lang="en-US" baseline="0" dirty="0"/>
              <a:t> demonstrated the success of pharmacy technicians in PA approval process and should be considered how one can be integrated into the diabetes care team to improve medication access with frequent changes to formularies and still the majority of diabetes medications being brand names.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patients with commercial insurance they are eligible for manufacturer</a:t>
            </a:r>
            <a:r>
              <a:rPr lang="en-US" baseline="0" dirty="0"/>
              <a:t> coupons. Both Lilly and Novo Nordisk have Patient assistance programs – patients can apply and must meet income criteria. Liraglutide became generic in 2024.</a:t>
            </a:r>
            <a:endParaRPr lang="en-US" dirty="0"/>
          </a:p>
          <a:p>
            <a:endParaRPr lang="en-US" dirty="0"/>
          </a:p>
        </p:txBody>
      </p:sp>
      <p:sp>
        <p:nvSpPr>
          <p:cNvPr id="4" name="Slide Number Placeholder 3"/>
          <p:cNvSpPr>
            <a:spLocks noGrp="1"/>
          </p:cNvSpPr>
          <p:nvPr>
            <p:ph type="sldNum" sz="quarter" idx="10"/>
          </p:nvPr>
        </p:nvSpPr>
        <p:spPr/>
        <p:txBody>
          <a:bodyPr/>
          <a:lstStyle/>
          <a:p>
            <a:fld id="{158BFD48-4A12-4C04-A76E-EF8D0925395E}" type="slidenum">
              <a:rPr lang="en-US" smtClean="0"/>
              <a:t>22</a:t>
            </a:fld>
            <a:endParaRPr lang="en-US"/>
          </a:p>
        </p:txBody>
      </p:sp>
    </p:spTree>
    <p:extLst>
      <p:ext uri="{BB962C8B-B14F-4D97-AF65-F5344CB8AC3E}">
        <p14:creationId xmlns:p14="http://schemas.microsoft.com/office/powerpoint/2010/main" val="706310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r>
              <a:rPr lang="en-US" b="1" baseline="0" dirty="0"/>
              <a:t> notes: </a:t>
            </a:r>
            <a:r>
              <a:rPr lang="en-US" baseline="0" dirty="0"/>
              <a:t>Pharmacists have a role in medication counseling and using non-pharmacological approaches to side effect management. Pharmacists should encourage patients using incretin therapies to remain hydrated and stop eating when full to avoid nausea/vomiting, and bloating. When medication ADR occur the pharmacist can evaluate severity and impact on QOL and work with the patient to reduce dose, discontinue therapy, and consider alternative incretin therapies to trial. </a:t>
            </a:r>
            <a:endParaRPr lang="en-US" dirty="0"/>
          </a:p>
          <a:p>
            <a:endParaRPr lang="en-US" dirty="0"/>
          </a:p>
        </p:txBody>
      </p:sp>
      <p:sp>
        <p:nvSpPr>
          <p:cNvPr id="4" name="Slide Number Placeholder 3"/>
          <p:cNvSpPr>
            <a:spLocks noGrp="1"/>
          </p:cNvSpPr>
          <p:nvPr>
            <p:ph type="sldNum" sz="quarter" idx="5"/>
          </p:nvPr>
        </p:nvSpPr>
        <p:spPr/>
        <p:txBody>
          <a:bodyPr/>
          <a:lstStyle/>
          <a:p>
            <a:fld id="{0C9614E1-92E2-4CF4-B31E-063F78A97A66}" type="slidenum">
              <a:rPr lang="en-US" smtClean="0"/>
              <a:t>23</a:t>
            </a:fld>
            <a:endParaRPr lang="en-US"/>
          </a:p>
        </p:txBody>
      </p:sp>
    </p:spTree>
    <p:extLst>
      <p:ext uri="{BB962C8B-B14F-4D97-AF65-F5344CB8AC3E}">
        <p14:creationId xmlns:p14="http://schemas.microsoft.com/office/powerpoint/2010/main" val="120906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r>
              <a:rPr lang="en-US" b="1" baseline="0" dirty="0"/>
              <a:t> notes: </a:t>
            </a:r>
            <a:r>
              <a:rPr lang="en-US" baseline="0" dirty="0"/>
              <a:t>Pharmacists are key to incretin therapy initiation and education. Pharmacists can educate on proper injection technique, rotating injection sites, sharps disposal. It is key to review expectations for when to anticipating glucose lowering, side effect resolution, and weight reductions as well as plan for titration if additional glucose lowering is necessary. Pharmacists also should educate patients on when to monitor glucose and work with patients to determine if adjustments to other medications (sulfonylureas and insulin, and stopping DPP4i) are needed prior to initiation and after. Non-pharmacological counseling can be done by the pharmacists including but not limited to eating small meals and avoid foods that may trigger side effects, ensuring proper hydration and fiber/protein intake along with doing strength exercises to maintain muscle mass. </a:t>
            </a:r>
            <a:r>
              <a:rPr lang="en-US" dirty="0"/>
              <a:t>Pharmacists should also counsel women on OCP to use back up method during dose titrations of </a:t>
            </a:r>
            <a:r>
              <a:rPr lang="en-US" dirty="0" err="1"/>
              <a:t>tirzepatide</a:t>
            </a:r>
            <a:r>
              <a:rPr lang="en-US" dirty="0"/>
              <a:t> due to the delayed gastric emptying impact on OCP efficacy. Pharmacists should follow-up with patients following initiation of incretin therapies and assess for efficacy and need for dose adjustments as well as tolerability and adequate nutrition intake.</a:t>
            </a:r>
          </a:p>
        </p:txBody>
      </p:sp>
      <p:sp>
        <p:nvSpPr>
          <p:cNvPr id="4" name="Slide Number Placeholder 3"/>
          <p:cNvSpPr>
            <a:spLocks noGrp="1"/>
          </p:cNvSpPr>
          <p:nvPr>
            <p:ph type="sldNum" sz="quarter" idx="10"/>
          </p:nvPr>
        </p:nvSpPr>
        <p:spPr/>
        <p:txBody>
          <a:bodyPr/>
          <a:lstStyle/>
          <a:p>
            <a:fld id="{158BFD48-4A12-4C04-A76E-EF8D0925395E}" type="slidenum">
              <a:rPr lang="en-US" smtClean="0"/>
              <a:t>24</a:t>
            </a:fld>
            <a:endParaRPr lang="en-US"/>
          </a:p>
        </p:txBody>
      </p:sp>
    </p:spTree>
    <p:extLst>
      <p:ext uri="{BB962C8B-B14F-4D97-AF65-F5344CB8AC3E}">
        <p14:creationId xmlns:p14="http://schemas.microsoft.com/office/powerpoint/2010/main" val="164519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a:t>
            </a:r>
            <a:r>
              <a:rPr lang="en-US" b="1" baseline="0" dirty="0"/>
              <a:t> notes: </a:t>
            </a:r>
            <a:r>
              <a:rPr lang="en-US" baseline="0" dirty="0"/>
              <a:t>emerging therapies continue to be studied and developed. </a:t>
            </a:r>
            <a:r>
              <a:rPr lang="en-US" baseline="0" dirty="0" err="1"/>
              <a:t>Retatrutide</a:t>
            </a:r>
            <a:r>
              <a:rPr lang="en-US" baseline="0" dirty="0"/>
              <a:t> is in phase 3 trial and thus far has demonstrated A1C reductions and weight reductions which may be more significant that what is currently on the market. Lilly also has an oral GLP1RA which is a small molecule, so unlike oral </a:t>
            </a:r>
            <a:r>
              <a:rPr lang="en-US" baseline="0" dirty="0" err="1"/>
              <a:t>semaglutide</a:t>
            </a:r>
            <a:r>
              <a:rPr lang="en-US" baseline="0" dirty="0"/>
              <a:t> does not have strict administration instructions, perhaps making it easier/more flexible to take for patients to take. Cagrilintide/semaglutide combination is being studied for both diabetes and obesity indications. And MariTide unlike other incretins being a GLP1 receptor antagonist is a receptor agonist and is a once monthly injection which may considerably improve patient adherence.</a:t>
            </a:r>
            <a:r>
              <a:rPr lang="en-US" dirty="0"/>
              <a:t> Additionally, current available incretin therapies are continuously underdoing studies for additional indications such as PCOS, SUD, dementia/AD etc and should be anticipated we see broader indications in the future. </a:t>
            </a:r>
          </a:p>
        </p:txBody>
      </p:sp>
      <p:sp>
        <p:nvSpPr>
          <p:cNvPr id="4" name="Slide Number Placeholder 3"/>
          <p:cNvSpPr>
            <a:spLocks noGrp="1"/>
          </p:cNvSpPr>
          <p:nvPr>
            <p:ph type="sldNum" sz="quarter" idx="10"/>
          </p:nvPr>
        </p:nvSpPr>
        <p:spPr/>
        <p:txBody>
          <a:bodyPr/>
          <a:lstStyle/>
          <a:p>
            <a:fld id="{158BFD48-4A12-4C04-A76E-EF8D0925395E}" type="slidenum">
              <a:rPr lang="en-US" smtClean="0"/>
              <a:t>25</a:t>
            </a:fld>
            <a:endParaRPr lang="en-US"/>
          </a:p>
        </p:txBody>
      </p:sp>
    </p:spTree>
    <p:extLst>
      <p:ext uri="{BB962C8B-B14F-4D97-AF65-F5344CB8AC3E}">
        <p14:creationId xmlns:p14="http://schemas.microsoft.com/office/powerpoint/2010/main" val="47108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audience will be split into 3 or more break-out groups of approximately 5-7 participants for case-based workshops.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20 minutes, each group will collaboratively work through a real-world patient case presented by faculty, addressing key barriers in T2D management, including: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Overcoming clinical inertia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Optimizing cardiovascular and renal outcomes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 Navigating access challenges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Attendees will be encouraged to share collaborative solutions and real-world practice approaches within the group break-out session.</a:t>
            </a:r>
          </a:p>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26</a:t>
            </a:fld>
            <a:endParaRPr lang="en-US" dirty="0"/>
          </a:p>
        </p:txBody>
      </p:sp>
    </p:spTree>
    <p:extLst>
      <p:ext uri="{BB962C8B-B14F-4D97-AF65-F5344CB8AC3E}">
        <p14:creationId xmlns:p14="http://schemas.microsoft.com/office/powerpoint/2010/main" val="2295547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27</a:t>
            </a:fld>
            <a:endParaRPr lang="en-US" dirty="0"/>
          </a:p>
        </p:txBody>
      </p:sp>
    </p:spTree>
    <p:extLst>
      <p:ext uri="{BB962C8B-B14F-4D97-AF65-F5344CB8AC3E}">
        <p14:creationId xmlns:p14="http://schemas.microsoft.com/office/powerpoint/2010/main" val="509756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After 20 minutes, each group will present their clinical approach. Faculty will review how each group managed the case- data and provide feedback to reinforce appropriate decision-making and encourage reflection on alternative strategies.</a:t>
            </a:r>
          </a:p>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28</a:t>
            </a:fld>
            <a:endParaRPr lang="en-US" dirty="0"/>
          </a:p>
        </p:txBody>
      </p:sp>
    </p:spTree>
    <p:extLst>
      <p:ext uri="{BB962C8B-B14F-4D97-AF65-F5344CB8AC3E}">
        <p14:creationId xmlns:p14="http://schemas.microsoft.com/office/powerpoint/2010/main" val="113864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a:t>
            </a:r>
            <a:r>
              <a:rPr lang="en-US" baseline="0" dirty="0"/>
              <a:t>r notes: summarize role of PharmD and benefits of PharmD prescribing evidence based treatment strategies to improve outcomes, reduce risk, and avoid clinical inertia. </a:t>
            </a:r>
            <a:endParaRPr lang="en-US" dirty="0"/>
          </a:p>
        </p:txBody>
      </p:sp>
      <p:sp>
        <p:nvSpPr>
          <p:cNvPr id="4" name="Slide Number Placeholder 3"/>
          <p:cNvSpPr>
            <a:spLocks noGrp="1"/>
          </p:cNvSpPr>
          <p:nvPr>
            <p:ph type="sldNum" sz="quarter" idx="10"/>
          </p:nvPr>
        </p:nvSpPr>
        <p:spPr/>
        <p:txBody>
          <a:bodyPr/>
          <a:lstStyle/>
          <a:p>
            <a:fld id="{158BFD48-4A12-4C04-A76E-EF8D0925395E}" type="slidenum">
              <a:rPr lang="en-US" smtClean="0"/>
              <a:t>29</a:t>
            </a:fld>
            <a:endParaRPr lang="en-US"/>
          </a:p>
        </p:txBody>
      </p:sp>
    </p:spTree>
    <p:extLst>
      <p:ext uri="{BB962C8B-B14F-4D97-AF65-F5344CB8AC3E}">
        <p14:creationId xmlns:p14="http://schemas.microsoft.com/office/powerpoint/2010/main" val="265564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a:t>
            </a:fld>
            <a:endParaRPr lang="en-US" dirty="0"/>
          </a:p>
        </p:txBody>
      </p:sp>
    </p:spTree>
    <p:extLst>
      <p:ext uri="{BB962C8B-B14F-4D97-AF65-F5344CB8AC3E}">
        <p14:creationId xmlns:p14="http://schemas.microsoft.com/office/powerpoint/2010/main" val="3147347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30</a:t>
            </a:fld>
            <a:endParaRPr lang="en-US" dirty="0"/>
          </a:p>
        </p:txBody>
      </p:sp>
    </p:spTree>
    <p:extLst>
      <p:ext uri="{BB962C8B-B14F-4D97-AF65-F5344CB8AC3E}">
        <p14:creationId xmlns:p14="http://schemas.microsoft.com/office/powerpoint/2010/main" val="883541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31</a:t>
            </a:fld>
            <a:endParaRPr lang="en-US" dirty="0"/>
          </a:p>
        </p:txBody>
      </p:sp>
    </p:spTree>
    <p:extLst>
      <p:ext uri="{BB962C8B-B14F-4D97-AF65-F5344CB8AC3E}">
        <p14:creationId xmlns:p14="http://schemas.microsoft.com/office/powerpoint/2010/main" val="83546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4E724-266A-440D-81CB-D2D5E3F71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DF3B0-27D3-6AE2-304A-AF1006433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80FF2-AD77-A3EB-6EB0-9C5493D73960}"/>
              </a:ext>
            </a:extLst>
          </p:cNvPr>
          <p:cNvSpPr>
            <a:spLocks noGrp="1"/>
          </p:cNvSpPr>
          <p:nvPr>
            <p:ph type="body" idx="1"/>
          </p:nvPr>
        </p:nvSpPr>
        <p:spPr/>
        <p:txBody>
          <a:bodyPr/>
          <a:lstStyle/>
          <a:p>
            <a:r>
              <a:rPr lang="en-US" dirty="0"/>
              <a:t>Learning Objective Number: 1) Apply knowledge of the clinical and economic burden of type 2 diabetes (T2D) and its associated complications to inform patient care decisions and advocate for timely glycemic control. </a:t>
            </a:r>
          </a:p>
          <a:p>
            <a:r>
              <a:rPr lang="en-US" dirty="0"/>
              <a:t>Answer: C</a:t>
            </a:r>
            <a:endParaRPr lang="en-US" dirty="0">
              <a:ea typeface="Calibri"/>
              <a:cs typeface="Calibri"/>
            </a:endParaRPr>
          </a:p>
          <a:p>
            <a:r>
              <a:rPr lang="en-US" dirty="0"/>
              <a:t>Rationale: While obesity (A), hypertension (B), and cardiovascular-related hospitalizations (D) reflect the overall burden of T2D, the fact that nearly half of patients (C) have an A1C above 7% directly underscores the need for timely therapy intensification. Poor glycemic control is the key driver of microvascular complications and contributes to macrovascular and economic burden, reinforcing why pharmacists must advocate for early interventions.</a:t>
            </a:r>
          </a:p>
        </p:txBody>
      </p:sp>
      <p:sp>
        <p:nvSpPr>
          <p:cNvPr id="4" name="Slide Number Placeholder 3">
            <a:extLst>
              <a:ext uri="{FF2B5EF4-FFF2-40B4-BE49-F238E27FC236}">
                <a16:creationId xmlns:a16="http://schemas.microsoft.com/office/drawing/2014/main" id="{DC9A4D1F-7C6D-3B36-FE0F-1EB6DD8E5382}"/>
              </a:ext>
            </a:extLst>
          </p:cNvPr>
          <p:cNvSpPr>
            <a:spLocks noGrp="1"/>
          </p:cNvSpPr>
          <p:nvPr>
            <p:ph type="sldNum" sz="quarter" idx="5"/>
          </p:nvPr>
        </p:nvSpPr>
        <p:spPr/>
        <p:txBody>
          <a:bodyPr/>
          <a:lstStyle/>
          <a:p>
            <a:fld id="{E9427D9C-05F1-354C-A2E5-9EF33083FE9C}" type="slidenum">
              <a:rPr lang="en-US" smtClean="0"/>
              <a:t>32</a:t>
            </a:fld>
            <a:endParaRPr lang="en-US" dirty="0"/>
          </a:p>
        </p:txBody>
      </p:sp>
    </p:spTree>
    <p:extLst>
      <p:ext uri="{BB962C8B-B14F-4D97-AF65-F5344CB8AC3E}">
        <p14:creationId xmlns:p14="http://schemas.microsoft.com/office/powerpoint/2010/main" val="3238299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4109-7A90-C278-FC56-B3743A72D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C1CFE-8115-597E-3379-B4DF61447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4E488-914D-9FB9-7633-E1CBEF9A2740}"/>
              </a:ext>
            </a:extLst>
          </p:cNvPr>
          <p:cNvSpPr>
            <a:spLocks noGrp="1"/>
          </p:cNvSpPr>
          <p:nvPr>
            <p:ph type="body" idx="1"/>
          </p:nvPr>
        </p:nvSpPr>
        <p:spPr/>
        <p:txBody>
          <a:bodyPr/>
          <a:lstStyle/>
          <a:p>
            <a:r>
              <a:rPr lang="en-US" dirty="0"/>
              <a:t>Learning Objective Number: 2) Explore evidence-based recommendations for the integration of approved and emerging incretin-based therapies in diabetes management plans.</a:t>
            </a:r>
          </a:p>
          <a:p>
            <a:r>
              <a:rPr lang="en-US" dirty="0"/>
              <a:t>Answer: C</a:t>
            </a:r>
            <a:endParaRPr lang="en-US" dirty="0">
              <a:ea typeface="Calibri"/>
              <a:cs typeface="Calibri"/>
            </a:endParaRPr>
          </a:p>
          <a:p>
            <a:r>
              <a:rPr lang="en-US" dirty="0"/>
              <a:t>Rationale: Referring to ADA SOC Pharmacotherapy </a:t>
            </a:r>
            <a:r>
              <a:rPr lang="en-US" dirty="0" err="1"/>
              <a:t>Algorithim</a:t>
            </a:r>
            <a:r>
              <a:rPr lang="en-US" dirty="0"/>
              <a:t>, we should be considering agents that will help to reach A1C goal (incretin and insulins most potent), help with weight reduction (</a:t>
            </a:r>
            <a:r>
              <a:rPr lang="en-US" dirty="0" err="1"/>
              <a:t>semaglutide</a:t>
            </a:r>
            <a:r>
              <a:rPr lang="en-US" dirty="0"/>
              <a:t> and </a:t>
            </a:r>
            <a:r>
              <a:rPr lang="en-US" dirty="0" err="1"/>
              <a:t>tirzepatide</a:t>
            </a:r>
            <a:r>
              <a:rPr lang="en-US" dirty="0"/>
              <a:t> most potent), and reduce renal risks (SGLT2i or incretins with DKD data). </a:t>
            </a:r>
            <a:r>
              <a:rPr lang="en-US" dirty="0" err="1"/>
              <a:t>Semaglutide</a:t>
            </a:r>
            <a:r>
              <a:rPr lang="en-US" dirty="0"/>
              <a:t> (C) has FDA labeled indication for T2D with Chronic Kidney Disease based on results from the FLOW Trial. His UACR and EGFR put him stage 3a CKD. While options A and B may get his A1c to a goal of &lt;7%, they are both weight promoting medications and should not be prioritized. Option C while appropriate to use in individuals with CKD, is not the best agent to reduce cardio-renal-and metabolic risk present in this case with CKD and obesity.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5DD4D03-05F9-D7A6-88A9-671F5A85A52F}"/>
              </a:ext>
            </a:extLst>
          </p:cNvPr>
          <p:cNvSpPr>
            <a:spLocks noGrp="1"/>
          </p:cNvSpPr>
          <p:nvPr>
            <p:ph type="sldNum" sz="quarter" idx="5"/>
          </p:nvPr>
        </p:nvSpPr>
        <p:spPr/>
        <p:txBody>
          <a:bodyPr/>
          <a:lstStyle/>
          <a:p>
            <a:fld id="{E9427D9C-05F1-354C-A2E5-9EF33083FE9C}" type="slidenum">
              <a:rPr lang="en-US" smtClean="0"/>
              <a:t>33</a:t>
            </a:fld>
            <a:endParaRPr lang="en-US" dirty="0"/>
          </a:p>
        </p:txBody>
      </p:sp>
    </p:spTree>
    <p:extLst>
      <p:ext uri="{BB962C8B-B14F-4D97-AF65-F5344CB8AC3E}">
        <p14:creationId xmlns:p14="http://schemas.microsoft.com/office/powerpoint/2010/main" val="1969598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CA9E2-D9A8-6839-402F-5B61AB976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EA073-10D0-4572-33EF-7DB85A047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6DE93F-8D91-1930-D211-285510B622A7}"/>
              </a:ext>
            </a:extLst>
          </p:cNvPr>
          <p:cNvSpPr>
            <a:spLocks noGrp="1"/>
          </p:cNvSpPr>
          <p:nvPr>
            <p:ph type="body" idx="1"/>
          </p:nvPr>
        </p:nvSpPr>
        <p:spPr/>
        <p:txBody>
          <a:bodyPr/>
          <a:lstStyle/>
          <a:p>
            <a:r>
              <a:rPr lang="en-US" dirty="0"/>
              <a:t>Learning Objective Number: 3) Analyze the evidence for cardiorenal-metabolic benefits of guideline-recommended treatments for T2D.</a:t>
            </a:r>
          </a:p>
          <a:p>
            <a:r>
              <a:rPr lang="en-US" dirty="0"/>
              <a:t>Answer: B</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Rationale: In SURPASS-2, </a:t>
            </a:r>
            <a:r>
              <a:rPr lang="en-US" b="0" dirty="0" err="1"/>
              <a:t>tirzepatide</a:t>
            </a:r>
            <a:r>
              <a:rPr lang="en-US" b="0" dirty="0"/>
              <a:t> demonstrated significantly greater reductions in A1C and weight compared with </a:t>
            </a:r>
            <a:r>
              <a:rPr lang="en-US" b="0" dirty="0" err="1"/>
              <a:t>semaglutide</a:t>
            </a:r>
            <a:r>
              <a:rPr lang="en-US" b="0" dirty="0"/>
              <a:t> 1 mg weekly in patients with T2D on metformin. Cardiovascular and renal outcomes are currently being studied in SURPASS-CVOT and other ongoing trials. Thus, </a:t>
            </a:r>
            <a:r>
              <a:rPr lang="en-US" b="0" dirty="0" err="1"/>
              <a:t>tirzepatide</a:t>
            </a:r>
            <a:r>
              <a:rPr lang="en-US" b="0" dirty="0"/>
              <a:t> represents an emerging incretin-based therapy with strong metabolic benefits and cardiorenal outcome evidence is forthcoming.</a:t>
            </a:r>
          </a:p>
          <a:p>
            <a:endParaRPr lang="en-US" dirty="0"/>
          </a:p>
        </p:txBody>
      </p:sp>
      <p:sp>
        <p:nvSpPr>
          <p:cNvPr id="4" name="Slide Number Placeholder 3">
            <a:extLst>
              <a:ext uri="{FF2B5EF4-FFF2-40B4-BE49-F238E27FC236}">
                <a16:creationId xmlns:a16="http://schemas.microsoft.com/office/drawing/2014/main" id="{FAABF5B2-FB93-3026-1C09-C33C6A2B6388}"/>
              </a:ext>
            </a:extLst>
          </p:cNvPr>
          <p:cNvSpPr>
            <a:spLocks noGrp="1"/>
          </p:cNvSpPr>
          <p:nvPr>
            <p:ph type="sldNum" sz="quarter" idx="5"/>
          </p:nvPr>
        </p:nvSpPr>
        <p:spPr/>
        <p:txBody>
          <a:bodyPr/>
          <a:lstStyle/>
          <a:p>
            <a:fld id="{E9427D9C-05F1-354C-A2E5-9EF33083FE9C}" type="slidenum">
              <a:rPr lang="en-US" smtClean="0"/>
              <a:t>34</a:t>
            </a:fld>
            <a:endParaRPr lang="en-US" dirty="0"/>
          </a:p>
        </p:txBody>
      </p:sp>
    </p:spTree>
    <p:extLst>
      <p:ext uri="{BB962C8B-B14F-4D97-AF65-F5344CB8AC3E}">
        <p14:creationId xmlns:p14="http://schemas.microsoft.com/office/powerpoint/2010/main" val="1581039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62191-318E-81A9-DDFF-DB2F78276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BC597-CFD4-B508-A37D-5B87087CF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BB2BB-1125-4C69-7169-6BDA1803EF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Number: 4) Implement pharmacist-driven strategies to prevent therapeutic inertia in diabetes management.</a:t>
            </a:r>
          </a:p>
          <a:p>
            <a:r>
              <a:rPr lang="en-US" dirty="0"/>
              <a:t>Answer: D</a:t>
            </a:r>
            <a:endParaRPr lang="en-US" dirty="0">
              <a:ea typeface="Calibri"/>
              <a:cs typeface="Calibri"/>
            </a:endParaRPr>
          </a:p>
          <a:p>
            <a:r>
              <a:rPr lang="en-US" b="0" dirty="0"/>
              <a:t>Rationale: Patient D meets clear criteria for therapeutic inertia: overdue A1C (&gt;6 months), uncontrolled diabetes (A1C &gt;8%), and no therapy intensification despite CV risk. Patient A, though not on a GLP-1 RA or SGLT2i, is reasonable because they have no ASCVD/CKD/HF and are near glycemic goal on metformin alone. Patients B and C are on guideline-directed therapies with recent A1C monitoring. Only Patient D requires intervention to address therapeutic inertia.</a:t>
            </a:r>
          </a:p>
          <a:p>
            <a:endParaRPr lang="en-US" dirty="0"/>
          </a:p>
        </p:txBody>
      </p:sp>
      <p:sp>
        <p:nvSpPr>
          <p:cNvPr id="4" name="Slide Number Placeholder 3">
            <a:extLst>
              <a:ext uri="{FF2B5EF4-FFF2-40B4-BE49-F238E27FC236}">
                <a16:creationId xmlns:a16="http://schemas.microsoft.com/office/drawing/2014/main" id="{20EFFB37-3BFC-FC61-DBB0-3E00FD05907F}"/>
              </a:ext>
            </a:extLst>
          </p:cNvPr>
          <p:cNvSpPr>
            <a:spLocks noGrp="1"/>
          </p:cNvSpPr>
          <p:nvPr>
            <p:ph type="sldNum" sz="quarter" idx="5"/>
          </p:nvPr>
        </p:nvSpPr>
        <p:spPr/>
        <p:txBody>
          <a:bodyPr/>
          <a:lstStyle/>
          <a:p>
            <a:fld id="{E9427D9C-05F1-354C-A2E5-9EF33083FE9C}" type="slidenum">
              <a:rPr lang="en-US" smtClean="0"/>
              <a:t>35</a:t>
            </a:fld>
            <a:endParaRPr lang="en-US" dirty="0"/>
          </a:p>
        </p:txBody>
      </p:sp>
    </p:spTree>
    <p:extLst>
      <p:ext uri="{BB962C8B-B14F-4D97-AF65-F5344CB8AC3E}">
        <p14:creationId xmlns:p14="http://schemas.microsoft.com/office/powerpoint/2010/main" val="1934409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0ABB-7C38-7B15-10D2-7C073CE22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43DB1-99C7-21EA-4E0F-C80664932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B88DD-EECE-C6AE-F1A4-FE08A1E7E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5BDC6-DEDE-B9AB-A6E0-48ACD543B234}"/>
              </a:ext>
            </a:extLst>
          </p:cNvPr>
          <p:cNvSpPr>
            <a:spLocks noGrp="1"/>
          </p:cNvSpPr>
          <p:nvPr>
            <p:ph type="sldNum" sz="quarter" idx="5"/>
          </p:nvPr>
        </p:nvSpPr>
        <p:spPr/>
        <p:txBody>
          <a:bodyPr/>
          <a:lstStyle/>
          <a:p>
            <a:fld id="{E9427D9C-05F1-354C-A2E5-9EF33083FE9C}" type="slidenum">
              <a:rPr lang="en-US" smtClean="0"/>
              <a:t>36</a:t>
            </a:fld>
            <a:endParaRPr lang="en-US" dirty="0"/>
          </a:p>
        </p:txBody>
      </p:sp>
    </p:spTree>
    <p:extLst>
      <p:ext uri="{BB962C8B-B14F-4D97-AF65-F5344CB8AC3E}">
        <p14:creationId xmlns:p14="http://schemas.microsoft.com/office/powerpoint/2010/main" val="320072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427D9C-05F1-354C-A2E5-9EF33083FE9C}" type="slidenum">
              <a:rPr lang="en-US" smtClean="0"/>
              <a:t>37</a:t>
            </a:fld>
            <a:endParaRPr lang="en-US" dirty="0"/>
          </a:p>
        </p:txBody>
      </p:sp>
    </p:spTree>
    <p:extLst>
      <p:ext uri="{BB962C8B-B14F-4D97-AF65-F5344CB8AC3E}">
        <p14:creationId xmlns:p14="http://schemas.microsoft.com/office/powerpoint/2010/main" val="81271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38</a:t>
            </a:fld>
            <a:endParaRPr lang="en-US" dirty="0"/>
          </a:p>
        </p:txBody>
      </p:sp>
    </p:spTree>
    <p:extLst>
      <p:ext uri="{BB962C8B-B14F-4D97-AF65-F5344CB8AC3E}">
        <p14:creationId xmlns:p14="http://schemas.microsoft.com/office/powerpoint/2010/main" val="412191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4</a:t>
            </a:fld>
            <a:endParaRPr lang="en-US" dirty="0"/>
          </a:p>
        </p:txBody>
      </p:sp>
    </p:spTree>
    <p:extLst>
      <p:ext uri="{BB962C8B-B14F-4D97-AF65-F5344CB8AC3E}">
        <p14:creationId xmlns:p14="http://schemas.microsoft.com/office/powerpoint/2010/main" val="369744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5</a:t>
            </a:fld>
            <a:endParaRPr lang="en-US" dirty="0"/>
          </a:p>
        </p:txBody>
      </p:sp>
    </p:spTree>
    <p:extLst>
      <p:ext uri="{BB962C8B-B14F-4D97-AF65-F5344CB8AC3E}">
        <p14:creationId xmlns:p14="http://schemas.microsoft.com/office/powerpoint/2010/main" val="69614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 </a:t>
            </a:r>
            <a:r>
              <a:rPr lang="en-US" dirty="0"/>
              <a:t>this slide summarizes the key abbreviations that will appear throughout today’s program. Keep this slide in mind as a reference; we’ll revisit many of these terms as we move through cases and guideline recommendations.</a:t>
            </a:r>
          </a:p>
        </p:txBody>
      </p:sp>
      <p:sp>
        <p:nvSpPr>
          <p:cNvPr id="4" name="Slide Number Placeholder 3"/>
          <p:cNvSpPr>
            <a:spLocks noGrp="1"/>
          </p:cNvSpPr>
          <p:nvPr>
            <p:ph type="sldNum" sz="quarter" idx="5"/>
          </p:nvPr>
        </p:nvSpPr>
        <p:spPr/>
        <p:txBody>
          <a:bodyPr/>
          <a:lstStyle/>
          <a:p>
            <a:fld id="{E9427D9C-05F1-354C-A2E5-9EF33083FE9C}" type="slidenum">
              <a:rPr lang="en-US" smtClean="0"/>
              <a:t>6</a:t>
            </a:fld>
            <a:endParaRPr lang="en-US" dirty="0"/>
          </a:p>
        </p:txBody>
      </p:sp>
    </p:spTree>
    <p:extLst>
      <p:ext uri="{BB962C8B-B14F-4D97-AF65-F5344CB8AC3E}">
        <p14:creationId xmlns:p14="http://schemas.microsoft.com/office/powerpoint/2010/main" val="240142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7</a:t>
            </a:fld>
            <a:endParaRPr lang="en-US" dirty="0"/>
          </a:p>
        </p:txBody>
      </p:sp>
    </p:spTree>
    <p:extLst>
      <p:ext uri="{BB962C8B-B14F-4D97-AF65-F5344CB8AC3E}">
        <p14:creationId xmlns:p14="http://schemas.microsoft.com/office/powerpoint/2010/main" val="157540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Speaker notes: </a:t>
            </a:r>
            <a:r>
              <a:rPr lang="en-US" dirty="0">
                <a:ea typeface="Calibri"/>
                <a:cs typeface="Calibri"/>
              </a:rPr>
              <a:t>based on the most recent available data, more than 38 million Americans are living with diabetes. The majority of adults with diabetes have overweight (</a:t>
            </a:r>
            <a:r>
              <a:rPr lang="en-US" dirty="0">
                <a:solidFill>
                  <a:srgbClr val="1C1D1F"/>
                </a:solidFill>
              </a:rPr>
              <a:t>26.9%</a:t>
            </a:r>
            <a:r>
              <a:rPr lang="en-US" dirty="0">
                <a:ea typeface="Calibri"/>
                <a:cs typeface="Calibri"/>
              </a:rPr>
              <a:t>) or obesity </a:t>
            </a:r>
            <a:r>
              <a:rPr lang="en-US" dirty="0">
                <a:solidFill>
                  <a:srgbClr val="000000"/>
                </a:solidFill>
              </a:rPr>
              <a:t>(</a:t>
            </a:r>
            <a:r>
              <a:rPr lang="en-US" dirty="0">
                <a:solidFill>
                  <a:srgbClr val="1C1D1F"/>
                </a:solidFill>
              </a:rPr>
              <a:t>47.1% had BMI of 30.0 to 39.9 kg/m</a:t>
            </a:r>
            <a:r>
              <a:rPr lang="en-US" baseline="30000" dirty="0">
                <a:solidFill>
                  <a:srgbClr val="1C1D1F"/>
                </a:solidFill>
              </a:rPr>
              <a:t>2 and </a:t>
            </a:r>
            <a:r>
              <a:rPr lang="en-US" dirty="0">
                <a:solidFill>
                  <a:srgbClr val="1C1D1F"/>
                </a:solidFill>
              </a:rPr>
              <a:t>15.7% had BMI of 40.0 kg/m</a:t>
            </a:r>
            <a:r>
              <a:rPr lang="en-US" baseline="30000" dirty="0">
                <a:solidFill>
                  <a:srgbClr val="1C1D1F"/>
                </a:solidFill>
              </a:rPr>
              <a:t>2</a:t>
            </a:r>
            <a:r>
              <a:rPr lang="en-US" dirty="0">
                <a:solidFill>
                  <a:srgbClr val="1C1D1F"/>
                </a:solidFill>
              </a:rPr>
              <a:t> or higher) </a:t>
            </a:r>
            <a:r>
              <a:rPr lang="en-US" dirty="0">
                <a:ea typeface="Calibri"/>
                <a:cs typeface="Calibri"/>
              </a:rPr>
              <a:t>based on BMI. More than 70% have SBP &gt;140 mmHg or have prescription medication for the treatment of HTN. Almost half of adults with diabetes have an A1C above 7%. </a:t>
            </a:r>
            <a:r>
              <a:rPr lang="en-US" dirty="0">
                <a:solidFill>
                  <a:srgbClr val="000000"/>
                </a:solidFill>
              </a:rPr>
              <a:t>With </a:t>
            </a:r>
            <a:r>
              <a:rPr lang="en-US" dirty="0">
                <a:solidFill>
                  <a:srgbClr val="1C1D1F"/>
                </a:solidFill>
              </a:rPr>
              <a:t>22.9% having an A1C value of 7.0% to 7.9%. 11.5% having an A1C value of 8.0% to 9.0%. and 13.0% having an A1C value higher than 9.0%. Close to 40% of adults with diabetes have CKD (Stages 1-4). </a:t>
            </a:r>
            <a:r>
              <a:rPr lang="en-US" dirty="0">
                <a:solidFill>
                  <a:srgbClr val="000000"/>
                </a:solidFill>
              </a:rPr>
              <a:t>In the United States, MASLD affects about 70% of people with type 2 diabetes. Alarmingly, about half of these individuals are affected by a more progressive form (metabolic-dysfunction-associated steatohepatitis, or MASH). </a:t>
            </a:r>
            <a:r>
              <a:rPr lang="en-US" dirty="0">
                <a:solidFill>
                  <a:srgbClr val="1C1D1F"/>
                </a:solidFill>
              </a:rPr>
              <a:t>Of nearly 8 million ho</a:t>
            </a:r>
            <a:r>
              <a:rPr lang="en-US" dirty="0"/>
              <a:t>spital discharges in 2020, approximately 1.7 million diabetes related discharges were attributed to cardiovascular disease. 368,000 for ischemic heart disease (15.7 per 1,000 adults with diabetes) and 321,000 for stroke (13.7 per 1,000 adults with diabetes). Despite advancements in diabetes technologies and therapies that not only lower glucose but also offer cardio renal and metabolic benefits, we still see the vast majority of people living with diabetes not meeting glycemic outcomes and experiencing complications. </a:t>
            </a:r>
            <a:endParaRPr lang="en-US" dirty="0">
              <a:ea typeface="Calibri"/>
              <a:cs typeface="Calibri"/>
            </a:endParaRPr>
          </a:p>
          <a:p>
            <a:endParaRPr lang="en-US" dirty="0">
              <a:solidFill>
                <a:srgbClr val="1C1D1F"/>
              </a:solidFill>
              <a:ea typeface="Calibri"/>
              <a:cs typeface="Calibri"/>
            </a:endParaRPr>
          </a:p>
          <a:p>
            <a:br>
              <a:rPr lang="en-US" dirty="0"/>
            </a:b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427D9C-05F1-354C-A2E5-9EF33083FE9C}" type="slidenum">
              <a:rPr lang="en-US" smtClean="0"/>
              <a:t>8</a:t>
            </a:fld>
            <a:endParaRPr lang="en-US" dirty="0"/>
          </a:p>
        </p:txBody>
      </p:sp>
    </p:spTree>
    <p:extLst>
      <p:ext uri="{BB962C8B-B14F-4D97-AF65-F5344CB8AC3E}">
        <p14:creationId xmlns:p14="http://schemas.microsoft.com/office/powerpoint/2010/main" val="325422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Speaker notes: </a:t>
            </a:r>
            <a:r>
              <a:rPr lang="en-US" dirty="0">
                <a:ea typeface="Calibri"/>
                <a:cs typeface="Calibri"/>
              </a:rPr>
              <a:t>the glycemic outcomes for most non-pregnant adults is an A1C of &lt;7%. This goal stems from several landmark trials such as the DCCT (type 1DM) and UKPDS (type 2DM) which compared the effects of tight glycemic control vs standard of care. These studies showed that better glycemic control was associated with a reduction in microvascular complications such as retinopathy, nephropathy, and neuropathy. </a:t>
            </a:r>
            <a:r>
              <a:rPr lang="en-US" dirty="0"/>
              <a:t>The DCCT trial shows that a 1% lowering in A1C results in a reduction of retinopathy by 37%.</a:t>
            </a:r>
            <a:r>
              <a:rPr lang="en-US" dirty="0">
                <a:ea typeface="Calibri"/>
                <a:cs typeface="Calibri"/>
              </a:rPr>
              <a:t> In long term follow-up of these trials </a:t>
            </a:r>
            <a:r>
              <a:rPr lang="en-US" dirty="0"/>
              <a:t>demonstrated persistence of these microvascular benefits over time regardless if A1C remained in tight control or if control dissipated. It is important to note that glycemic control did not impact macrovascular complications. </a:t>
            </a:r>
          </a:p>
          <a:p>
            <a:endParaRPr lang="en-US" dirty="0"/>
          </a:p>
          <a:p>
            <a:r>
              <a:rPr lang="en-US" dirty="0"/>
              <a:t>Additionally, diabetes control during the first year after diagnosis correlates with decreased future risk of complications which underscores the importance of early interventions and treatment modifications (</a:t>
            </a:r>
            <a:r>
              <a:rPr lang="en-US" dirty="0" err="1"/>
              <a:t>Laiteerapong</a:t>
            </a:r>
            <a:r>
              <a:rPr lang="en-US" dirty="0"/>
              <a:t> N, Ham S, Goo Y, et al. Diabetes Care 2019;42:416-0426) A retrospective claims analysis of &gt;21,000 adults with type 2 diabetes followed for 18 months found that if their providers did not take action to intensify therapy within the first 6 months of treatment, their outpatient costs were 60% higher than when providers acted in the first 6 months to intensify therapy. (Mehta R, et al. Journal of Clinical &amp; Translational Endocrinology. 19 (2020)).</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427D9C-05F1-354C-A2E5-9EF33083FE9C}" type="slidenum">
              <a:rPr lang="en-US" smtClean="0"/>
              <a:t>9</a:t>
            </a:fld>
            <a:endParaRPr lang="en-US" dirty="0"/>
          </a:p>
        </p:txBody>
      </p:sp>
    </p:spTree>
    <p:extLst>
      <p:ext uri="{BB962C8B-B14F-4D97-AF65-F5344CB8AC3E}">
        <p14:creationId xmlns:p14="http://schemas.microsoft.com/office/powerpoint/2010/main" val="348132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38F7-889E-9549-B584-17A67AE99FE7}"/>
              </a:ext>
            </a:extLst>
          </p:cNvPr>
          <p:cNvSpPr>
            <a:spLocks noGrp="1"/>
          </p:cNvSpPr>
          <p:nvPr>
            <p:ph type="ctrTitle"/>
          </p:nvPr>
        </p:nvSpPr>
        <p:spPr>
          <a:xfrm>
            <a:off x="640082" y="1122363"/>
            <a:ext cx="6860470" cy="2387600"/>
          </a:xfrm>
        </p:spPr>
        <p:txBody>
          <a:bodyPr anchor="b">
            <a:normAutofit/>
          </a:bodyPr>
          <a:lstStyle>
            <a:lvl1pPr algn="l">
              <a:defRPr sz="4400" b="1" i="0">
                <a:solidFill>
                  <a:schemeClr val="bg1"/>
                </a:solidFill>
                <a:latin typeface="+mn-lt"/>
                <a:cs typeface="Gotham 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443E08A-0A8A-1B4D-A729-897566E66343}"/>
              </a:ext>
            </a:extLst>
          </p:cNvPr>
          <p:cNvSpPr>
            <a:spLocks noGrp="1"/>
          </p:cNvSpPr>
          <p:nvPr>
            <p:ph type="subTitle" idx="1"/>
          </p:nvPr>
        </p:nvSpPr>
        <p:spPr>
          <a:xfrm>
            <a:off x="640082" y="3602038"/>
            <a:ext cx="6860470" cy="1655762"/>
          </a:xfrm>
        </p:spPr>
        <p:txBody>
          <a:bodyPr/>
          <a:lstStyle>
            <a:lvl1pPr marL="0" indent="0" algn="l">
              <a:buNone/>
              <a:defRPr sz="2400" b="0" i="0">
                <a:solidFill>
                  <a:schemeClr val="bg1"/>
                </a:solidFill>
                <a:latin typeface="+mn-lt"/>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6814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299"/>
            <a:ext cx="10982960" cy="382461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B05374F-8FA5-9B0E-EBD7-412C3653D0D5}"/>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93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6633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10266"/>
            <a:ext cx="12192000" cy="612775"/>
          </a:xfrm>
        </p:spPr>
        <p:txBody>
          <a:bodyPr/>
          <a:lstStyle/>
          <a:p>
            <a:r>
              <a:rPr lang="en-US" dirty="0"/>
              <a:t>Click to edit Master title style</a:t>
            </a:r>
          </a:p>
        </p:txBody>
      </p:sp>
      <p:sp>
        <p:nvSpPr>
          <p:cNvPr id="3" name="Content Placeholder 2"/>
          <p:cNvSpPr>
            <a:spLocks noGrp="1"/>
          </p:cNvSpPr>
          <p:nvPr>
            <p:ph sz="half" idx="1"/>
          </p:nvPr>
        </p:nvSpPr>
        <p:spPr>
          <a:xfrm>
            <a:off x="974034" y="1393825"/>
            <a:ext cx="5045765" cy="4049443"/>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49443"/>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5920F41B-186F-14EE-1B86-EBE1578EAB0C}"/>
              </a:ext>
            </a:extLst>
          </p:cNvPr>
          <p:cNvSpPr>
            <a:spLocks noGrp="1"/>
          </p:cNvSpPr>
          <p:nvPr>
            <p:ph type="body" sz="quarter" idx="12" hasCustomPrompt="1"/>
          </p:nvPr>
        </p:nvSpPr>
        <p:spPr>
          <a:xfrm>
            <a:off x="967870" y="5814077"/>
            <a:ext cx="10250098"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06815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7585BDD-BC6A-063A-15B9-320D6D9E0BB3}"/>
              </a:ext>
            </a:extLst>
          </p:cNvPr>
          <p:cNvSpPr>
            <a:spLocks noGrp="1"/>
          </p:cNvSpPr>
          <p:nvPr>
            <p:ph type="body" sz="quarter" idx="13"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39788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9872CDFB-1E08-EA4A-BA43-3E33E86FD813}"/>
              </a:ext>
            </a:extLst>
          </p:cNvPr>
          <p:cNvSpPr>
            <a:spLocks noGrp="1"/>
          </p:cNvSpPr>
          <p:nvPr>
            <p:ph type="ftr" sz="quarter" idx="3"/>
          </p:nvPr>
        </p:nvSpPr>
        <p:spPr>
          <a:xfrm>
            <a:off x="640081" y="6141703"/>
            <a:ext cx="8046720" cy="716297"/>
          </a:xfrm>
          <a:prstGeom prst="rect">
            <a:avLst/>
          </a:prstGeom>
        </p:spPr>
        <p:txBody>
          <a:bodyPr vert="horz" lIns="91440" tIns="45720" rIns="91440" bIns="45720" rtlCol="0" anchor="ctr"/>
          <a:lstStyle>
            <a:lvl1pPr algn="l">
              <a:defRPr sz="800" b="0" i="0">
                <a:solidFill>
                  <a:schemeClr val="tx1"/>
                </a:solidFill>
                <a:latin typeface="+mn-lt"/>
                <a:ea typeface="Gotham Book" pitchFamily="2" charset="0"/>
                <a:cs typeface="Gotham Book" pitchFamily="2" charset="0"/>
              </a:defRPr>
            </a:lvl1pPr>
          </a:lstStyle>
          <a:p>
            <a:r>
              <a:rPr lang="en-US"/>
              <a:t>© 2024. All rights reserved.
No part of this report may be reproduced or distributed without the expressed written permission of </a:t>
            </a:r>
            <a:r>
              <a:rPr lang="en-US" i="1"/>
              <a:t>PT</a:t>
            </a:r>
            <a:r>
              <a:rPr lang="en-US"/>
              <a:t>CE.</a:t>
            </a:r>
            <a:endParaRPr lang="en-US" dirty="0"/>
          </a:p>
        </p:txBody>
      </p:sp>
    </p:spTree>
    <p:extLst>
      <p:ext uri="{BB962C8B-B14F-4D97-AF65-F5344CB8AC3E}">
        <p14:creationId xmlns:p14="http://schemas.microsoft.com/office/powerpoint/2010/main" val="143495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CB1C7-58B7-4B0B-9E1C-4934D038792F}" type="datetimeFigureOut">
              <a:rPr lang="en-US" smtClean="0"/>
              <a:t>10/27/2025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98B5D-29E0-4841-80F4-CC19CEE250E2}" type="slidenum">
              <a:rPr lang="en-US" smtClean="0"/>
              <a:t>‹#›</a:t>
            </a:fld>
            <a:endParaRPr lang="en-US"/>
          </a:p>
        </p:txBody>
      </p:sp>
    </p:spTree>
    <p:extLst>
      <p:ext uri="{BB962C8B-B14F-4D97-AF65-F5344CB8AC3E}">
        <p14:creationId xmlns:p14="http://schemas.microsoft.com/office/powerpoint/2010/main" val="277635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1CB1C7-58B7-4B0B-9E1C-4934D038792F}" type="datetimeFigureOut">
              <a:rPr lang="en-US" smtClean="0"/>
              <a:t>10/27/2025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98B5D-29E0-4841-80F4-CC19CEE250E2}" type="slidenum">
              <a:rPr lang="en-US" smtClean="0"/>
              <a:t>‹#›</a:t>
            </a:fld>
            <a:endParaRPr lang="en-US"/>
          </a:p>
        </p:txBody>
      </p:sp>
    </p:spTree>
    <p:extLst>
      <p:ext uri="{BB962C8B-B14F-4D97-AF65-F5344CB8AC3E}">
        <p14:creationId xmlns:p14="http://schemas.microsoft.com/office/powerpoint/2010/main" val="233073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CB1C7-58B7-4B0B-9E1C-4934D038792F}" type="datetimeFigureOut">
              <a:rPr lang="en-US" smtClean="0"/>
              <a:t>10/27/2025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98B5D-29E0-4841-80F4-CC19CEE250E2}" type="slidenum">
              <a:rPr lang="en-US" smtClean="0"/>
              <a:t>‹#›</a:t>
            </a:fld>
            <a:endParaRPr lang="en-US"/>
          </a:p>
        </p:txBody>
      </p:sp>
    </p:spTree>
    <p:extLst>
      <p:ext uri="{BB962C8B-B14F-4D97-AF65-F5344CB8AC3E}">
        <p14:creationId xmlns:p14="http://schemas.microsoft.com/office/powerpoint/2010/main" val="47230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9220BE4-767D-4B5F-8A54-E18D412F9C7C}"/>
              </a:ext>
            </a:extLst>
          </p:cNvPr>
          <p:cNvGraphicFramePr>
            <a:graphicFrameLocks noChangeAspect="1"/>
          </p:cNvGraphicFramePr>
          <p:nvPr userDrawn="1">
            <p:custDataLst>
              <p:tags r:id="rId1"/>
            </p:custDataLst>
            <p:extLst>
              <p:ext uri="{D42A27DB-BD31-4B8C-83A1-F6EECF244321}">
                <p14:modId xmlns:p14="http://schemas.microsoft.com/office/powerpoint/2010/main" val="270678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72" imgH="272" progId="TCLayout.ActiveDocument.1">
                  <p:embed/>
                </p:oleObj>
              </mc:Choice>
              <mc:Fallback>
                <p:oleObj name="think-cell Slide" r:id="rId3" imgW="272" imgH="272" progId="TCLayout.ActiveDocument.1">
                  <p:embed/>
                  <p:pic>
                    <p:nvPicPr>
                      <p:cNvPr id="7" name="Object 6" hidden="1">
                        <a:extLst>
                          <a:ext uri="{FF2B5EF4-FFF2-40B4-BE49-F238E27FC236}">
                            <a16:creationId xmlns:a16="http://schemas.microsoft.com/office/drawing/2014/main" id="{09220BE4-767D-4B5F-8A54-E18D412F9C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EC6790-E65B-4EB6-81FF-A6C8A128544E}"/>
              </a:ext>
            </a:extLst>
          </p:cNvPr>
          <p:cNvSpPr>
            <a:spLocks noGrp="1"/>
          </p:cNvSpPr>
          <p:nvPr>
            <p:ph type="title"/>
          </p:nvPr>
        </p:nvSpPr>
        <p:spPr>
          <a:xfrm>
            <a:off x="340093" y="527632"/>
            <a:ext cx="11511814" cy="492443"/>
          </a:xfrm>
        </p:spPr>
        <p:txBody>
          <a:bodyPr vert="horz" lIns="0" tIns="0" rIns="0" bIns="0" anchor="ctr" anchorCtr="0">
            <a:spAutoFit/>
          </a:bodyPr>
          <a:lstStyle>
            <a:lvl1pPr>
              <a:defRPr sz="3200" b="0">
                <a:solidFill>
                  <a:schemeClr val="accent6"/>
                </a:solidFill>
                <a:latin typeface="+mj-lt"/>
                <a:ea typeface="Cambria" panose="02040503050406030204" pitchFamily="18" charset="0"/>
              </a:defRPr>
            </a:lvl1pPr>
          </a:lstStyle>
          <a:p>
            <a:r>
              <a:rPr lang="en-US"/>
              <a:t>Click to edit Master title style</a:t>
            </a:r>
          </a:p>
        </p:txBody>
      </p:sp>
      <p:sp>
        <p:nvSpPr>
          <p:cNvPr id="10" name="Text Placeholder 9">
            <a:extLst>
              <a:ext uri="{FF2B5EF4-FFF2-40B4-BE49-F238E27FC236}">
                <a16:creationId xmlns:a16="http://schemas.microsoft.com/office/drawing/2014/main" id="{DD8E8F3D-FAAA-4F38-AF67-D67A30E77F6E}"/>
              </a:ext>
            </a:extLst>
          </p:cNvPr>
          <p:cNvSpPr>
            <a:spLocks noGrp="1"/>
          </p:cNvSpPr>
          <p:nvPr>
            <p:ph type="body" sz="quarter" idx="11"/>
          </p:nvPr>
        </p:nvSpPr>
        <p:spPr>
          <a:xfrm>
            <a:off x="340093" y="1384614"/>
            <a:ext cx="11511814" cy="1846659"/>
          </a:xfrm>
        </p:spPr>
        <p:txBody>
          <a:bodyPr/>
          <a:lstStyle>
            <a:lvl1pPr marL="0" indent="0">
              <a:spcAft>
                <a:spcPts val="600"/>
              </a:spcAft>
              <a:buNone/>
              <a:defRPr/>
            </a:lvl1pPr>
            <a:lvl2pPr marL="228600" indent="-228600">
              <a:spcAft>
                <a:spcPts val="600"/>
              </a:spcAft>
              <a:defRPr/>
            </a:lvl2pPr>
            <a:lvl3pPr marL="457200" indent="-228600">
              <a:spcAft>
                <a:spcPts val="600"/>
              </a:spcAft>
              <a:defRPr/>
            </a:lvl3pPr>
            <a:lvl4pPr marL="685800" indent="-228600">
              <a:spcAft>
                <a:spcPts val="600"/>
              </a:spcAft>
              <a:buFont typeface="Arial" panose="020B0604020202020204" pitchFamily="34" charset="0"/>
              <a:buChar char="•"/>
              <a:defRPr/>
            </a:lvl4pPr>
            <a:lvl5pPr>
              <a:spcAft>
                <a:spcPts val="600"/>
              </a:spcAft>
              <a:defRPr/>
            </a:lvl5pPr>
            <a:lvl6pPr>
              <a:spcAft>
                <a:spcPts val="600"/>
              </a:spcAf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1798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2390C1A-D973-6E4C-B3C9-6C38C0195514}"/>
              </a:ext>
            </a:extLst>
          </p:cNvPr>
          <p:cNvSpPr>
            <a:spLocks noGrp="1"/>
          </p:cNvSpPr>
          <p:nvPr>
            <p:ph type="body" sz="quarter" idx="12" hasCustomPrompt="1"/>
          </p:nvPr>
        </p:nvSpPr>
        <p:spPr>
          <a:xfrm>
            <a:off x="640081" y="5584836"/>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00715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38F7-889E-9549-B584-17A67AE99FE7}"/>
              </a:ext>
            </a:extLst>
          </p:cNvPr>
          <p:cNvSpPr>
            <a:spLocks noGrp="1"/>
          </p:cNvSpPr>
          <p:nvPr>
            <p:ph type="ctrTitle"/>
          </p:nvPr>
        </p:nvSpPr>
        <p:spPr>
          <a:xfrm>
            <a:off x="640082" y="1041400"/>
            <a:ext cx="6860470" cy="2387600"/>
          </a:xfrm>
        </p:spPr>
        <p:txBody>
          <a:bodyPr anchor="b">
            <a:normAutofit/>
          </a:bodyPr>
          <a:lstStyle>
            <a:lvl1pPr algn="l">
              <a:defRPr sz="4400" b="1" i="0">
                <a:solidFill>
                  <a:schemeClr val="bg1"/>
                </a:solidFill>
                <a:latin typeface="+mn-lt"/>
                <a:cs typeface="Gotham 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443E08A-0A8A-1B4D-A729-897566E66343}"/>
              </a:ext>
            </a:extLst>
          </p:cNvPr>
          <p:cNvSpPr>
            <a:spLocks noGrp="1"/>
          </p:cNvSpPr>
          <p:nvPr>
            <p:ph type="subTitle" idx="1"/>
          </p:nvPr>
        </p:nvSpPr>
        <p:spPr>
          <a:xfrm>
            <a:off x="640082" y="3521075"/>
            <a:ext cx="6860470" cy="1109662"/>
          </a:xfrm>
        </p:spPr>
        <p:txBody>
          <a:bodyPr>
            <a:normAutofit/>
          </a:bodyPr>
          <a:lstStyle>
            <a:lvl1pPr marL="0" indent="0" algn="l">
              <a:buNone/>
              <a:defRPr sz="2000" b="0" i="0">
                <a:solidFill>
                  <a:schemeClr val="bg1"/>
                </a:solidFill>
                <a:latin typeface="+mn-lt"/>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733760C9-518F-1446-8077-EB1E8C8E1191}"/>
              </a:ext>
            </a:extLst>
          </p:cNvPr>
          <p:cNvSpPr>
            <a:spLocks noGrp="1"/>
          </p:cNvSpPr>
          <p:nvPr>
            <p:ph type="body" sz="quarter" idx="10" hasCustomPrompt="1"/>
          </p:nvPr>
        </p:nvSpPr>
        <p:spPr>
          <a:xfrm>
            <a:off x="639763" y="4724401"/>
            <a:ext cx="6860470" cy="660400"/>
          </a:xfrm>
        </p:spPr>
        <p:txBody>
          <a:bodyPr>
            <a:normAutofit/>
          </a:bodyPr>
          <a:lstStyle>
            <a:lvl1pPr marL="0" indent="0">
              <a:buNone/>
              <a:defRPr sz="1600" b="0" i="0">
                <a:solidFill>
                  <a:schemeClr val="bg1"/>
                </a:solidFill>
                <a:latin typeface="+mn-lt"/>
                <a:cs typeface="Gotham Book" pitchFamily="2" charset="0"/>
              </a:defRPr>
            </a:lvl1pPr>
            <a:lvl2pPr marL="457200" indent="0">
              <a:buNone/>
              <a:defRPr/>
            </a:lvl2pPr>
          </a:lstStyle>
          <a:p>
            <a:pPr lvl="0"/>
            <a:r>
              <a:rPr lang="en-US" dirty="0"/>
              <a:t>Click to add date</a:t>
            </a:r>
          </a:p>
        </p:txBody>
      </p:sp>
    </p:spTree>
    <p:extLst>
      <p:ext uri="{BB962C8B-B14F-4D97-AF65-F5344CB8AC3E}">
        <p14:creationId xmlns:p14="http://schemas.microsoft.com/office/powerpoint/2010/main" val="24195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98296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067877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37974"/>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5DC1499A-B595-3282-6650-B1BF2741BF51}"/>
              </a:ext>
            </a:extLst>
          </p:cNvPr>
          <p:cNvSpPr>
            <a:spLocks noGrp="1"/>
          </p:cNvSpPr>
          <p:nvPr>
            <p:ph type="body" sz="quarter" idx="13" hasCustomPrompt="1"/>
          </p:nvPr>
        </p:nvSpPr>
        <p:spPr>
          <a:xfrm>
            <a:off x="640080" y="5814077"/>
            <a:ext cx="1098296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816795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59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55630"/>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5563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5484AC2C-C18C-DD80-4C24-93F599D4162D}"/>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2" name="Text Placeholder 5">
            <a:extLst>
              <a:ext uri="{FF2B5EF4-FFF2-40B4-BE49-F238E27FC236}">
                <a16:creationId xmlns:a16="http://schemas.microsoft.com/office/drawing/2014/main" id="{0CC7524C-9DE0-3909-AE9B-9DF71D605119}"/>
              </a:ext>
            </a:extLst>
          </p:cNvPr>
          <p:cNvSpPr>
            <a:spLocks noGrp="1"/>
          </p:cNvSpPr>
          <p:nvPr>
            <p:ph type="body" sz="quarter" idx="12" hasCustomPrompt="1"/>
          </p:nvPr>
        </p:nvSpPr>
        <p:spPr>
          <a:xfrm>
            <a:off x="959243" y="5814077"/>
            <a:ext cx="10258725"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4867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D7CFC182-077A-3CF6-60B8-86A76A82D6AE}"/>
              </a:ext>
            </a:extLst>
          </p:cNvPr>
          <p:cNvSpPr>
            <a:spLocks noGrp="1"/>
          </p:cNvSpPr>
          <p:nvPr>
            <p:ph type="body" sz="quarter" idx="13"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5423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8225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7D9D53-A535-444E-8C1E-1CF6433F1173}"/>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E67B94EF-C103-9542-B46C-ECFA547CAFC5}"/>
              </a:ext>
            </a:extLst>
          </p:cNvPr>
          <p:cNvSpPr>
            <a:spLocks noGrp="1"/>
          </p:cNvSpPr>
          <p:nvPr>
            <p:ph idx="1"/>
          </p:nvPr>
        </p:nvSpPr>
        <p:spPr>
          <a:xfrm>
            <a:off x="640080" y="1765300"/>
            <a:ext cx="10982960" cy="3850496"/>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5">
            <a:extLst>
              <a:ext uri="{FF2B5EF4-FFF2-40B4-BE49-F238E27FC236}">
                <a16:creationId xmlns:a16="http://schemas.microsoft.com/office/drawing/2014/main" id="{0CAE4D67-FB13-3C68-5226-CD69FA102C06}"/>
              </a:ext>
            </a:extLst>
          </p:cNvPr>
          <p:cNvSpPr>
            <a:spLocks noGrp="1"/>
          </p:cNvSpPr>
          <p:nvPr>
            <p:ph type="body" sz="quarter" idx="12" hasCustomPrompt="1"/>
          </p:nvPr>
        </p:nvSpPr>
        <p:spPr>
          <a:xfrm>
            <a:off x="640079" y="5814077"/>
            <a:ext cx="10982959"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501781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8283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0080" y="1393825"/>
            <a:ext cx="5379720" cy="4204718"/>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204718"/>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5828C63D-CF58-CD2E-C560-19D4542C3B96}"/>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2" name="Text Placeholder 5">
            <a:extLst>
              <a:ext uri="{FF2B5EF4-FFF2-40B4-BE49-F238E27FC236}">
                <a16:creationId xmlns:a16="http://schemas.microsoft.com/office/drawing/2014/main" id="{BF939FA5-BAE4-BE14-E832-27E5984E6762}"/>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701947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2C09A2A5-2786-351A-DCEB-59273222B43A}"/>
              </a:ext>
            </a:extLst>
          </p:cNvPr>
          <p:cNvSpPr>
            <a:spLocks noGrp="1"/>
          </p:cNvSpPr>
          <p:nvPr>
            <p:ph type="body" sz="quarter" idx="12"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2895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50574" y="1765300"/>
            <a:ext cx="11172466" cy="3690620"/>
          </a:xfrm>
        </p:spPr>
        <p:txBody>
          <a:bodyPr/>
          <a:lstStyle>
            <a:lvl1pPr marL="285750" indent="-285750" algn="l">
              <a:buFont typeface="Arial" charset="0"/>
              <a:buChar char="•"/>
              <a:defRPr sz="2400" i="0">
                <a:solidFill>
                  <a:schemeClr val="bg1"/>
                </a:solidFill>
                <a:latin typeface="+mn-lt"/>
              </a:defRPr>
            </a:lvl1pPr>
            <a:lvl2pPr marL="742950" indent="-285750">
              <a:buFont typeface="Arial" charset="0"/>
              <a:buChar char="•"/>
              <a:defRPr sz="2000" i="0">
                <a:solidFill>
                  <a:schemeClr val="bg1"/>
                </a:solidFill>
                <a:latin typeface="+mn-lt"/>
              </a:defRPr>
            </a:lvl2pPr>
            <a:lvl3pPr marL="1200150" indent="-285750">
              <a:buFont typeface="Arial" charset="0"/>
              <a:buChar char="•"/>
              <a:defRPr i="0">
                <a:solidFill>
                  <a:schemeClr val="bg1"/>
                </a:solidFill>
                <a:latin typeface="+mn-lt"/>
              </a:defRPr>
            </a:lvl3pPr>
            <a:lvl4pPr marL="1657350" indent="-285750">
              <a:buFont typeface="Arial" charset="0"/>
              <a:buChar char="•"/>
              <a:defRPr sz="1600" i="0">
                <a:solidFill>
                  <a:schemeClr val="bg1"/>
                </a:solidFill>
                <a:latin typeface="+mn-lt"/>
              </a:defRPr>
            </a:lvl4pPr>
            <a:lvl5pPr marL="2114550" indent="-285750">
              <a:buFont typeface="Arial" charset="0"/>
              <a:buChar char="•"/>
              <a:defRPr sz="1600" i="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50574" y="5843253"/>
            <a:ext cx="11172466" cy="298450"/>
          </a:xfrm>
        </p:spPr>
        <p:txBody>
          <a:bodyPr anchor="b"/>
          <a:lstStyle>
            <a:lvl1pPr marL="0" indent="0" algn="l">
              <a:spcBef>
                <a:spcPts val="600"/>
              </a:spcBef>
              <a:buNone/>
              <a:defRPr sz="1200" i="0">
                <a:solidFill>
                  <a:schemeClr val="bg1"/>
                </a:solidFill>
                <a:latin typeface="+mn-lt"/>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167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5014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40080" y="1393825"/>
            <a:ext cx="5379720" cy="4256477"/>
          </a:xfrm>
        </p:spPr>
        <p:txBody>
          <a:bodyPr>
            <a:normAutofit/>
          </a:bodyPr>
          <a:lstStyle>
            <a:lvl1pPr marL="285750" indent="-285750" algn="l">
              <a:buFont typeface="Arial" charset="0"/>
              <a:buChar char="•"/>
              <a:defRPr sz="2400" i="0">
                <a:solidFill>
                  <a:schemeClr val="tx1"/>
                </a:solidFill>
                <a:latin typeface="Calibri" panose="020F0502020204030204" pitchFamily="34" charset="0"/>
                <a:cs typeface="Calibri" panose="020F0502020204030204" pitchFamily="34" charset="0"/>
              </a:defRPr>
            </a:lvl1pPr>
            <a:lvl2pPr marL="742950" indent="-285750">
              <a:buFont typeface="Arial" charset="0"/>
              <a:buChar char="•"/>
              <a:defRPr sz="2000" i="0">
                <a:solidFill>
                  <a:schemeClr val="tx1"/>
                </a:solidFill>
                <a:latin typeface="Calibri" panose="020F0502020204030204" pitchFamily="34" charset="0"/>
                <a:cs typeface="Calibri" panose="020F0502020204030204" pitchFamily="34" charset="0"/>
              </a:defRPr>
            </a:lvl2pPr>
            <a:lvl3pPr marL="1200150" indent="-285750">
              <a:buFont typeface="Arial" charset="0"/>
              <a:buChar char="•"/>
              <a:defRPr sz="1800" i="0">
                <a:solidFill>
                  <a:schemeClr val="tx1"/>
                </a:solidFill>
                <a:latin typeface="Calibri" panose="020F0502020204030204" pitchFamily="34" charset="0"/>
                <a:cs typeface="Calibri" panose="020F0502020204030204" pitchFamily="34" charset="0"/>
              </a:defRPr>
            </a:lvl3pPr>
            <a:lvl4pPr marL="1657350" indent="-285750">
              <a:buFont typeface="Arial" charset="0"/>
              <a:buChar char="•"/>
              <a:defRPr sz="1600" i="0">
                <a:solidFill>
                  <a:schemeClr val="tx1"/>
                </a:solidFill>
                <a:latin typeface="Calibri" panose="020F0502020204030204" pitchFamily="34" charset="0"/>
                <a:cs typeface="Calibri" panose="020F0502020204030204" pitchFamily="34" charset="0"/>
              </a:defRPr>
            </a:lvl4pPr>
            <a:lvl5pPr marL="2114550" indent="-285750">
              <a:buFont typeface="Arial" charset="0"/>
              <a:buChar char="•"/>
              <a:defRPr sz="1600" i="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256477"/>
          </a:xfrm>
        </p:spPr>
        <p:txBody>
          <a:bodyPr/>
          <a:lstStyle>
            <a:lvl1pPr marL="285750" indent="-285750" algn="l">
              <a:buFont typeface="Arial" charset="0"/>
              <a:buChar char="•"/>
              <a:defRPr sz="2400" i="0">
                <a:solidFill>
                  <a:schemeClr val="tx1"/>
                </a:solidFill>
                <a:latin typeface="Calibri" panose="020F0502020204030204" pitchFamily="34" charset="0"/>
                <a:cs typeface="Calibri" panose="020F0502020204030204" pitchFamily="34" charset="0"/>
              </a:defRPr>
            </a:lvl1pPr>
            <a:lvl2pPr marL="742950" indent="-285750">
              <a:buFont typeface="Arial" charset="0"/>
              <a:buChar char="•"/>
              <a:defRPr sz="2000" i="0">
                <a:solidFill>
                  <a:schemeClr val="tx1"/>
                </a:solidFill>
                <a:latin typeface="Calibri" panose="020F0502020204030204" pitchFamily="34" charset="0"/>
                <a:cs typeface="Calibri" panose="020F0502020204030204" pitchFamily="34" charset="0"/>
              </a:defRPr>
            </a:lvl2pPr>
            <a:lvl3pPr marL="1200150" indent="-285750">
              <a:buFont typeface="Arial" charset="0"/>
              <a:buChar char="•"/>
              <a:defRPr i="0">
                <a:solidFill>
                  <a:schemeClr val="tx1"/>
                </a:solidFill>
                <a:latin typeface="Calibri" panose="020F0502020204030204" pitchFamily="34" charset="0"/>
                <a:cs typeface="Calibri" panose="020F0502020204030204" pitchFamily="34" charset="0"/>
              </a:defRPr>
            </a:lvl3pPr>
            <a:lvl4pPr marL="1657350" indent="-285750">
              <a:buFont typeface="Arial" charset="0"/>
              <a:buChar char="•"/>
              <a:defRPr sz="1600" i="0">
                <a:solidFill>
                  <a:schemeClr val="tx1"/>
                </a:solidFill>
                <a:latin typeface="Calibri" panose="020F0502020204030204" pitchFamily="34" charset="0"/>
                <a:cs typeface="Calibri" panose="020F0502020204030204" pitchFamily="34" charset="0"/>
              </a:defRPr>
            </a:lvl4pPr>
            <a:lvl5pPr marL="2114550" indent="-285750">
              <a:buFont typeface="Arial" charset="0"/>
              <a:buChar char="•"/>
              <a:defRPr sz="1600" i="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AE6270-9FD2-928E-5E62-55D918DEB46A}"/>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20024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7D9D53-A535-444E-8C1E-1CF6433F1173}"/>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E67B94EF-C103-9542-B46C-ECFA547CAFC5}"/>
              </a:ext>
            </a:extLst>
          </p:cNvPr>
          <p:cNvSpPr>
            <a:spLocks noGrp="1"/>
          </p:cNvSpPr>
          <p:nvPr>
            <p:ph idx="1"/>
          </p:nvPr>
        </p:nvSpPr>
        <p:spPr>
          <a:xfrm>
            <a:off x="640080" y="1765300"/>
            <a:ext cx="10982960" cy="384187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5">
            <a:extLst>
              <a:ext uri="{FF2B5EF4-FFF2-40B4-BE49-F238E27FC236}">
                <a16:creationId xmlns:a16="http://schemas.microsoft.com/office/drawing/2014/main" id="{10B17880-4BAF-50DC-769C-792EA5A13420}"/>
              </a:ext>
            </a:extLst>
          </p:cNvPr>
          <p:cNvSpPr>
            <a:spLocks noGrp="1"/>
          </p:cNvSpPr>
          <p:nvPr>
            <p:ph type="body" sz="quarter" idx="13" hasCustomPrompt="1"/>
          </p:nvPr>
        </p:nvSpPr>
        <p:spPr>
          <a:xfrm>
            <a:off x="640080" y="5814077"/>
            <a:ext cx="1098296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15644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77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40080" y="1393825"/>
            <a:ext cx="5379720" cy="4351338"/>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351338"/>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2EBDE1F8-1A5D-321E-3A89-23140AD51F37}"/>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877536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7076A20-F6A3-4D30-FA73-19A372A60484}"/>
              </a:ext>
            </a:extLst>
          </p:cNvPr>
          <p:cNvSpPr>
            <a:spLocks noGrp="1"/>
          </p:cNvSpPr>
          <p:nvPr>
            <p:ph type="body" sz="quarter" idx="12" hasCustomPrompt="1"/>
          </p:nvPr>
        </p:nvSpPr>
        <p:spPr>
          <a:xfrm>
            <a:off x="640080" y="5814077"/>
            <a:ext cx="1091069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127033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5101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B052BF-C623-E343-AA30-02EE45F2D05D}"/>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49C19784-36C9-AB48-9C4A-86C8D60321FC}"/>
              </a:ext>
            </a:extLst>
          </p:cNvPr>
          <p:cNvSpPr>
            <a:spLocks noGrp="1"/>
          </p:cNvSpPr>
          <p:nvPr>
            <p:ph idx="1"/>
          </p:nvPr>
        </p:nvSpPr>
        <p:spPr>
          <a:xfrm>
            <a:off x="640080" y="1765300"/>
            <a:ext cx="10982960" cy="3690620"/>
          </a:xfrm>
        </p:spPr>
        <p:txBody>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E5E751F5-29B5-AF46-AE76-2F45980F8E23}"/>
              </a:ext>
            </a:extLst>
          </p:cNvPr>
          <p:cNvSpPr>
            <a:spLocks noGrp="1"/>
          </p:cNvSpPr>
          <p:nvPr>
            <p:ph type="body" sz="quarter" idx="12" hasCustomPrompt="1"/>
          </p:nvPr>
        </p:nvSpPr>
        <p:spPr>
          <a:xfrm>
            <a:off x="640080" y="5555366"/>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27231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84263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2ED299AF-A3BD-DF40-923F-02110B365DC8}"/>
              </a:ext>
            </a:extLst>
          </p:cNvPr>
          <p:cNvSpPr>
            <a:spLocks noGrp="1"/>
          </p:cNvSpPr>
          <p:nvPr>
            <p:ph type="body" sz="quarter" idx="14" hasCustomPrompt="1"/>
          </p:nvPr>
        </p:nvSpPr>
        <p:spPr>
          <a:xfrm>
            <a:off x="640080" y="5598181"/>
            <a:ext cx="10675620" cy="298450"/>
          </a:xfrm>
        </p:spPr>
        <p:txBody>
          <a:bodyPr anchor="b">
            <a:normAutofit/>
          </a:bodyPr>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D5857995-9464-B145-9001-E523C0F59782}"/>
              </a:ext>
            </a:extLst>
          </p:cNvPr>
          <p:cNvSpPr>
            <a:spLocks noGrp="1"/>
          </p:cNvSpPr>
          <p:nvPr>
            <p:ph type="title"/>
          </p:nvPr>
        </p:nvSpPr>
        <p:spPr>
          <a:xfrm>
            <a:off x="0" y="387764"/>
            <a:ext cx="12192000" cy="612775"/>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F39B6404-C5DC-934C-8284-5D43000AE04C}"/>
              </a:ext>
            </a:extLst>
          </p:cNvPr>
          <p:cNvSpPr>
            <a:spLocks noGrp="1"/>
          </p:cNvSpPr>
          <p:nvPr>
            <p:ph sz="half" idx="1"/>
          </p:nvPr>
        </p:nvSpPr>
        <p:spPr>
          <a:xfrm>
            <a:off x="640080" y="1224929"/>
            <a:ext cx="5379720" cy="4221784"/>
          </a:xfrm>
        </p:spPr>
        <p:txBody>
          <a:bodyPr>
            <a:normAutofit/>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sz="1800"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60612EA2-F940-FD4F-8558-0E4FE6041C27}"/>
              </a:ext>
            </a:extLst>
          </p:cNvPr>
          <p:cNvSpPr>
            <a:spLocks noGrp="1"/>
          </p:cNvSpPr>
          <p:nvPr>
            <p:ph sz="half" idx="2"/>
          </p:nvPr>
        </p:nvSpPr>
        <p:spPr>
          <a:xfrm>
            <a:off x="6172200" y="1224929"/>
            <a:ext cx="5379720" cy="4221784"/>
          </a:xfrm>
        </p:spPr>
        <p:txBody>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84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37157"/>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3715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ED517085-0B81-1495-368B-47131F21E146}"/>
              </a:ext>
            </a:extLst>
          </p:cNvPr>
          <p:cNvSpPr>
            <a:spLocks noGrp="1"/>
          </p:cNvSpPr>
          <p:nvPr>
            <p:ph type="body" sz="quarter" idx="12" hasCustomPrompt="1"/>
          </p:nvPr>
        </p:nvSpPr>
        <p:spPr>
          <a:xfrm>
            <a:off x="974033" y="5584836"/>
            <a:ext cx="10243935"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A4769120-275A-666E-AD86-32BD063BABEB}"/>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Tree>
    <p:extLst>
      <p:ext uri="{BB962C8B-B14F-4D97-AF65-F5344CB8AC3E}">
        <p14:creationId xmlns:p14="http://schemas.microsoft.com/office/powerpoint/2010/main" val="285162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5F2572EC-0413-9D41-B84E-3FAA2E3C03D8}"/>
              </a:ext>
            </a:extLst>
          </p:cNvPr>
          <p:cNvSpPr>
            <a:spLocks noGrp="1"/>
          </p:cNvSpPr>
          <p:nvPr>
            <p:ph type="body" sz="quarter" idx="12" hasCustomPrompt="1"/>
          </p:nvPr>
        </p:nvSpPr>
        <p:spPr>
          <a:xfrm>
            <a:off x="640081" y="5596181"/>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961605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5">
            <a:extLst>
              <a:ext uri="{FF2B5EF4-FFF2-40B4-BE49-F238E27FC236}">
                <a16:creationId xmlns:a16="http://schemas.microsoft.com/office/drawing/2014/main" id="{6DD910C7-3DF9-064F-AD2B-4C2A812A3718}"/>
              </a:ext>
            </a:extLst>
          </p:cNvPr>
          <p:cNvSpPr>
            <a:spLocks noGrp="1"/>
          </p:cNvSpPr>
          <p:nvPr>
            <p:ph type="body" sz="quarter" idx="12" hasCustomPrompt="1"/>
          </p:nvPr>
        </p:nvSpPr>
        <p:spPr>
          <a:xfrm>
            <a:off x="640081" y="5595592"/>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583466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98296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988707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83677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37157"/>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3715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ED517085-0B81-1495-368B-47131F21E146}"/>
              </a:ext>
            </a:extLst>
          </p:cNvPr>
          <p:cNvSpPr>
            <a:spLocks noGrp="1"/>
          </p:cNvSpPr>
          <p:nvPr>
            <p:ph type="body" sz="quarter" idx="12" hasCustomPrompt="1"/>
          </p:nvPr>
        </p:nvSpPr>
        <p:spPr>
          <a:xfrm>
            <a:off x="974033" y="5584836"/>
            <a:ext cx="10243935"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A4769120-275A-666E-AD86-32BD063BABEB}"/>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Tree>
    <p:extLst>
      <p:ext uri="{BB962C8B-B14F-4D97-AF65-F5344CB8AC3E}">
        <p14:creationId xmlns:p14="http://schemas.microsoft.com/office/powerpoint/2010/main" val="4022597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2390C1A-D973-6E4C-B3C9-6C38C0195514}"/>
              </a:ext>
            </a:extLst>
          </p:cNvPr>
          <p:cNvSpPr>
            <a:spLocks noGrp="1"/>
          </p:cNvSpPr>
          <p:nvPr>
            <p:ph type="body" sz="quarter" idx="12" hasCustomPrompt="1"/>
          </p:nvPr>
        </p:nvSpPr>
        <p:spPr>
          <a:xfrm>
            <a:off x="640081" y="5584836"/>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594819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724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98296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00593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150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37157"/>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3715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ED517085-0B81-1495-368B-47131F21E146}"/>
              </a:ext>
            </a:extLst>
          </p:cNvPr>
          <p:cNvSpPr>
            <a:spLocks noGrp="1"/>
          </p:cNvSpPr>
          <p:nvPr>
            <p:ph type="body" sz="quarter" idx="12" hasCustomPrompt="1"/>
          </p:nvPr>
        </p:nvSpPr>
        <p:spPr>
          <a:xfrm>
            <a:off x="974033" y="5584836"/>
            <a:ext cx="10243935"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A4769120-275A-666E-AD86-32BD063BABEB}"/>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Tree>
    <p:extLst>
      <p:ext uri="{BB962C8B-B14F-4D97-AF65-F5344CB8AC3E}">
        <p14:creationId xmlns:p14="http://schemas.microsoft.com/office/powerpoint/2010/main" val="254167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2390C1A-D973-6E4C-B3C9-6C38C0195514}"/>
              </a:ext>
            </a:extLst>
          </p:cNvPr>
          <p:cNvSpPr>
            <a:spLocks noGrp="1"/>
          </p:cNvSpPr>
          <p:nvPr>
            <p:ph type="body" sz="quarter" idx="12" hasCustomPrompt="1"/>
          </p:nvPr>
        </p:nvSpPr>
        <p:spPr>
          <a:xfrm>
            <a:off x="640081" y="5584836"/>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5876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2237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7.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8.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8.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EDA54ABD-4ADF-3A40-A2F5-F178D2270BEC}"/>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1A48DE2-E592-4F43-B84C-DC4B7A10BC4F}"/>
              </a:ext>
            </a:extLst>
          </p:cNvPr>
          <p:cNvSpPr>
            <a:spLocks noGrp="1"/>
          </p:cNvSpPr>
          <p:nvPr>
            <p:ph type="title"/>
          </p:nvPr>
        </p:nvSpPr>
        <p:spPr>
          <a:xfrm>
            <a:off x="450574" y="365125"/>
            <a:ext cx="887233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445656-C743-C940-82D9-AA1A56AC5504}"/>
              </a:ext>
            </a:extLst>
          </p:cNvPr>
          <p:cNvSpPr>
            <a:spLocks noGrp="1"/>
          </p:cNvSpPr>
          <p:nvPr>
            <p:ph type="body" idx="1"/>
          </p:nvPr>
        </p:nvSpPr>
        <p:spPr>
          <a:xfrm>
            <a:off x="450574" y="1825625"/>
            <a:ext cx="88723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67C328-5882-414C-8536-13FE931B5888}"/>
              </a:ext>
            </a:extLst>
          </p:cNvPr>
          <p:cNvSpPr>
            <a:spLocks noGrp="1"/>
          </p:cNvSpPr>
          <p:nvPr>
            <p:ph type="dt" sz="half" idx="2"/>
          </p:nvPr>
        </p:nvSpPr>
        <p:spPr>
          <a:xfrm>
            <a:off x="450574" y="6360043"/>
            <a:ext cx="2743200" cy="365125"/>
          </a:xfrm>
          <a:prstGeom prst="rect">
            <a:avLst/>
          </a:prstGeom>
        </p:spPr>
        <p:txBody>
          <a:bodyPr vert="horz" lIns="91440" tIns="45720" rIns="91440" bIns="45720" rtlCol="0" anchor="ctr"/>
          <a:lstStyle>
            <a:lvl1pPr algn="l">
              <a:defRPr sz="1000" b="0" i="0">
                <a:solidFill>
                  <a:schemeClr val="bg1"/>
                </a:solidFill>
                <a:latin typeface="+mn-lt"/>
                <a:cs typeface="Gotham Book" pitchFamily="2" charset="0"/>
              </a:defRPr>
            </a:lvl1pPr>
          </a:lstStyle>
          <a:p>
            <a:fld id="{12A3CA51-8458-8242-B338-D529037D5760}" type="datetimeFigureOut">
              <a:rPr lang="en-US" smtClean="0"/>
              <a:pPr/>
              <a:t>10/27/2025</a:t>
            </a:fld>
            <a:endParaRPr lang="en-US" dirty="0"/>
          </a:p>
        </p:txBody>
      </p:sp>
      <p:sp>
        <p:nvSpPr>
          <p:cNvPr id="5" name="Footer Placeholder 4">
            <a:extLst>
              <a:ext uri="{FF2B5EF4-FFF2-40B4-BE49-F238E27FC236}">
                <a16:creationId xmlns:a16="http://schemas.microsoft.com/office/drawing/2014/main" id="{8AAD81B5-8546-1342-9C7E-4A5B8387B29A}"/>
              </a:ext>
            </a:extLst>
          </p:cNvPr>
          <p:cNvSpPr>
            <a:spLocks noGrp="1"/>
          </p:cNvSpPr>
          <p:nvPr>
            <p:ph type="ftr" sz="quarter" idx="3"/>
          </p:nvPr>
        </p:nvSpPr>
        <p:spPr>
          <a:xfrm>
            <a:off x="4398395" y="6356350"/>
            <a:ext cx="2434424" cy="365125"/>
          </a:xfrm>
          <a:prstGeom prst="rect">
            <a:avLst/>
          </a:prstGeom>
        </p:spPr>
        <p:txBody>
          <a:bodyPr vert="horz" lIns="91440" tIns="45720" rIns="91440" bIns="45720" rtlCol="0" anchor="ctr"/>
          <a:lstStyle>
            <a:lvl1pPr algn="ctr">
              <a:defRPr sz="1000" b="0" i="0">
                <a:solidFill>
                  <a:schemeClr val="bg1"/>
                </a:solidFill>
                <a:latin typeface="+mn-lt"/>
                <a:cs typeface="Gotham Book" pitchFamily="2" charset="0"/>
              </a:defRPr>
            </a:lvl1pPr>
          </a:lstStyle>
          <a:p>
            <a:endParaRPr lang="en-US" dirty="0"/>
          </a:p>
        </p:txBody>
      </p:sp>
    </p:spTree>
    <p:extLst>
      <p:ext uri="{BB962C8B-B14F-4D97-AF65-F5344CB8AC3E}">
        <p14:creationId xmlns:p14="http://schemas.microsoft.com/office/powerpoint/2010/main" val="209018024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7" r:id="rId3"/>
    <p:sldLayoutId id="2147483807" r:id="rId4"/>
  </p:sldLayoutIdLst>
  <p:txStyles>
    <p:titleStyle>
      <a:lvl1pPr algn="l" defTabSz="914400" rtl="0" eaLnBrk="1" latinLnBrk="0" hangingPunct="1">
        <a:lnSpc>
          <a:spcPct val="90000"/>
        </a:lnSpc>
        <a:spcBef>
          <a:spcPct val="0"/>
        </a:spcBef>
        <a:buNone/>
        <a:defRPr sz="4400" b="1" i="0" kern="1200">
          <a:solidFill>
            <a:schemeClr val="bg1"/>
          </a:solidFill>
          <a:latin typeface="+mn-lt"/>
          <a:ea typeface="+mj-ea"/>
          <a:cs typeface="Gotham Bold" pitchFamily="2" charset="0"/>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b="0" i="0" kern="1200">
          <a:solidFill>
            <a:schemeClr val="bg1"/>
          </a:solidFill>
          <a:latin typeface="+mn-lt"/>
          <a:ea typeface="+mn-ea"/>
          <a:cs typeface="Gotham Book" pitchFamily="2"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b="0" i="0" kern="1200">
          <a:solidFill>
            <a:schemeClr val="bg1"/>
          </a:solidFill>
          <a:latin typeface="+mn-lt"/>
          <a:ea typeface="+mn-ea"/>
          <a:cs typeface="Gotham Book" pitchFamily="2"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bg1"/>
          </a:solidFill>
          <a:latin typeface="+mn-lt"/>
          <a:ea typeface="+mn-ea"/>
          <a:cs typeface="Gotham Book" pitchFamily="2"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mn-lt"/>
          <a:ea typeface="+mn-ea"/>
          <a:cs typeface="Gotham Book" pitchFamily="2"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and blue background&#10;&#10;Description automatically generated">
            <a:extLst>
              <a:ext uri="{FF2B5EF4-FFF2-40B4-BE49-F238E27FC236}">
                <a16:creationId xmlns:a16="http://schemas.microsoft.com/office/drawing/2014/main" id="{3455653B-AFF5-744D-BD2B-2FF0CCA5BEE1}"/>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13234507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circle on a black background&#10;&#10;Description automatically generated">
            <a:extLst>
              <a:ext uri="{FF2B5EF4-FFF2-40B4-BE49-F238E27FC236}">
                <a16:creationId xmlns:a16="http://schemas.microsoft.com/office/drawing/2014/main" id="{96580FAC-C023-8A4A-8650-057425C2596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18355223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803" r:id="rId6"/>
    <p:sldLayoutId id="2147483804" r:id="rId7"/>
    <p:sldLayoutId id="2147483805" r:id="rId8"/>
    <p:sldLayoutId id="2147483806" r:id="rId9"/>
    <p:sldLayoutId id="2147483808" r:id="rId10"/>
    <p:sldLayoutId id="2147483809" r:id="rId11"/>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62A22353-1207-ED40-B890-A1DEF80202A9}"/>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356573392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background with a black border&#10;&#10;Description automatically generated">
            <a:extLst>
              <a:ext uri="{FF2B5EF4-FFF2-40B4-BE49-F238E27FC236}">
                <a16:creationId xmlns:a16="http://schemas.microsoft.com/office/drawing/2014/main" id="{7E0C9AC0-88CF-D341-A7DD-802766EB1ED8}"/>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7948422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78" r:id="rId6"/>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border&#10;&#10;Description automatically generated">
            <a:extLst>
              <a:ext uri="{FF2B5EF4-FFF2-40B4-BE49-F238E27FC236}">
                <a16:creationId xmlns:a16="http://schemas.microsoft.com/office/drawing/2014/main" id="{68A48C0A-3AAF-5D45-BFC9-39A6BB16814C}"/>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07450784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9AA6BD48-8D3C-0040-806C-7FB014C5B21F}"/>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3778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04775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419506079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sldNum="0" hdr="0" dt="0"/>
  <p:txStyles>
    <p:titleStyle>
      <a:lvl1pPr algn="ctr" defTabSz="914400" rtl="0" eaLnBrk="1" latinLnBrk="0" hangingPunct="1">
        <a:lnSpc>
          <a:spcPct val="90000"/>
        </a:lnSpc>
        <a:spcBef>
          <a:spcPct val="0"/>
        </a:spcBef>
        <a:buNone/>
        <a:defRPr sz="4000" b="1" i="0" kern="1200">
          <a:solidFill>
            <a:schemeClr val="bg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bg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and blue background&#10;&#10;Description automatically generated">
            <a:extLst>
              <a:ext uri="{FF2B5EF4-FFF2-40B4-BE49-F238E27FC236}">
                <a16:creationId xmlns:a16="http://schemas.microsoft.com/office/drawing/2014/main" id="{3455653B-AFF5-744D-BD2B-2FF0CCA5BEE1}"/>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1211063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professional.diabetes.org/professional-development/overcoming-therapeutic-inertia"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hyperlink" Target="https://cme.bu.edu/glp1penteaching" TargetMode="External"/><Relationship Id="rId4" Type="http://schemas.openxmlformats.org/officeDocument/2006/relationships/hyperlink" Target="https://diabetesjournals.org/clinical/article/41/3/467/148676/Special-Report-Potential-Strategies-for-Address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09A00-B57E-3E47-BE17-A3C510E96F95}"/>
              </a:ext>
            </a:extLst>
          </p:cNvPr>
          <p:cNvSpPr>
            <a:spLocks noGrp="1"/>
          </p:cNvSpPr>
          <p:nvPr>
            <p:ph type="ctrTitle"/>
          </p:nvPr>
        </p:nvSpPr>
        <p:spPr/>
        <p:txBody>
          <a:bodyPr>
            <a:normAutofit fontScale="90000"/>
          </a:bodyPr>
          <a:lstStyle/>
          <a:p>
            <a:br>
              <a:rPr lang="en-US" b="1" dirty="0">
                <a:cs typeface="Gotham Bold" pitchFamily="2" charset="0"/>
              </a:rPr>
            </a:br>
            <a:r>
              <a:rPr lang="en-US" b="1" dirty="0">
                <a:cs typeface="Gotham Bold" pitchFamily="2" charset="0"/>
              </a:rPr>
              <a:t>Pharmacist Interventions to Optimize T2D Care: Breaking Through Clinical Inertia </a:t>
            </a:r>
          </a:p>
        </p:txBody>
      </p:sp>
      <p:sp>
        <p:nvSpPr>
          <p:cNvPr id="8" name="Subtitle 7">
            <a:extLst>
              <a:ext uri="{FF2B5EF4-FFF2-40B4-BE49-F238E27FC236}">
                <a16:creationId xmlns:a16="http://schemas.microsoft.com/office/drawing/2014/main" id="{5E8F4D94-2671-734F-B7BA-BB7D5AC8CEE5}"/>
              </a:ext>
            </a:extLst>
          </p:cNvPr>
          <p:cNvSpPr>
            <a:spLocks noGrp="1"/>
          </p:cNvSpPr>
          <p:nvPr>
            <p:ph type="subTitle" idx="1"/>
          </p:nvPr>
        </p:nvSpPr>
        <p:spPr/>
        <p:txBody>
          <a:bodyPr/>
          <a:lstStyle/>
          <a:p>
            <a:r>
              <a:rPr lang="en-US" dirty="0">
                <a:cs typeface="Gotham Book" pitchFamily="2" charset="0"/>
              </a:rPr>
              <a:t>An Interactive Workshop</a:t>
            </a:r>
          </a:p>
        </p:txBody>
      </p:sp>
      <p:sp>
        <p:nvSpPr>
          <p:cNvPr id="9" name="Text Placeholder 8">
            <a:extLst>
              <a:ext uri="{FF2B5EF4-FFF2-40B4-BE49-F238E27FC236}">
                <a16:creationId xmlns:a16="http://schemas.microsoft.com/office/drawing/2014/main" id="{F3861875-E533-B44E-85DB-D5A0FB806D19}"/>
              </a:ext>
            </a:extLst>
          </p:cNvPr>
          <p:cNvSpPr>
            <a:spLocks noGrp="1"/>
          </p:cNvSpPr>
          <p:nvPr>
            <p:ph type="body" sz="quarter" idx="10"/>
          </p:nvPr>
        </p:nvSpPr>
        <p:spPr/>
        <p:txBody>
          <a:bodyPr/>
          <a:lstStyle/>
          <a:p>
            <a:endParaRPr lang="en-US" dirty="0">
              <a:cs typeface="Gotham Book" pitchFamily="2" charset="0"/>
            </a:endParaRPr>
          </a:p>
        </p:txBody>
      </p:sp>
      <p:sp>
        <p:nvSpPr>
          <p:cNvPr id="6" name="Footer Placeholder 4">
            <a:extLst>
              <a:ext uri="{FF2B5EF4-FFF2-40B4-BE49-F238E27FC236}">
                <a16:creationId xmlns:a16="http://schemas.microsoft.com/office/drawing/2014/main" id="{7D21F7CA-C39C-CE49-BEA4-D45F7480F75B}"/>
              </a:ext>
            </a:extLst>
          </p:cNvPr>
          <p:cNvSpPr txBox="1">
            <a:spLocks/>
          </p:cNvSpPr>
          <p:nvPr/>
        </p:nvSpPr>
        <p:spPr>
          <a:xfrm>
            <a:off x="639763" y="5926138"/>
            <a:ext cx="3616927" cy="8382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mn-lt"/>
                <a:cs typeface="Gotham Book" pitchFamily="2" charset="0"/>
              </a:rPr>
              <a:t>© 2025. All rights reserved.
No part of this report may be reproduced or distributed without the expressed written permission of </a:t>
            </a:r>
            <a:r>
              <a:rPr lang="en-US" sz="900" i="1" dirty="0">
                <a:latin typeface="+mn-lt"/>
                <a:cs typeface="Gotham Book" pitchFamily="2" charset="0"/>
              </a:rPr>
              <a:t>PT</a:t>
            </a:r>
            <a:r>
              <a:rPr lang="en-US" sz="900" dirty="0">
                <a:latin typeface="+mn-lt"/>
                <a:cs typeface="Gotham Book" pitchFamily="2" charset="0"/>
              </a:rPr>
              <a:t>CE.</a:t>
            </a:r>
          </a:p>
        </p:txBody>
      </p:sp>
    </p:spTree>
    <p:extLst>
      <p:ext uri="{BB962C8B-B14F-4D97-AF65-F5344CB8AC3E}">
        <p14:creationId xmlns:p14="http://schemas.microsoft.com/office/powerpoint/2010/main" val="1643650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DA2A-9AC3-5A6C-1A23-6A80AEDCC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B3E77-DF68-E960-2753-0EC1CBA99997}"/>
              </a:ext>
            </a:extLst>
          </p:cNvPr>
          <p:cNvSpPr>
            <a:spLocks noGrp="1"/>
          </p:cNvSpPr>
          <p:nvPr>
            <p:ph type="title"/>
          </p:nvPr>
        </p:nvSpPr>
        <p:spPr>
          <a:xfrm>
            <a:off x="0" y="536502"/>
            <a:ext cx="12192000" cy="612775"/>
          </a:xfrm>
        </p:spPr>
        <p:txBody>
          <a:bodyPr lIns="91440" tIns="45720" rIns="91440" bIns="45720" anchor="t">
            <a:noAutofit/>
          </a:bodyPr>
          <a:lstStyle/>
          <a:p>
            <a:r>
              <a:rPr lang="en-US" dirty="0">
                <a:cs typeface="Gotham Bold"/>
              </a:rPr>
              <a:t>ADA </a:t>
            </a:r>
            <a:r>
              <a:rPr lang="en-US" i="1" dirty="0">
                <a:cs typeface="Gotham Bold"/>
              </a:rPr>
              <a:t>Standards of Care </a:t>
            </a:r>
            <a:r>
              <a:rPr lang="en-US" dirty="0">
                <a:cs typeface="Gotham Bold"/>
              </a:rPr>
              <a:t>2025: </a:t>
            </a:r>
            <a:br>
              <a:rPr lang="en-US" dirty="0">
                <a:cs typeface="Gotham Bold"/>
              </a:rPr>
            </a:br>
            <a:r>
              <a:rPr lang="en-US" dirty="0">
                <a:cs typeface="Gotham Bold"/>
              </a:rPr>
              <a:t>Pharmacologic Approach</a:t>
            </a:r>
            <a:endParaRPr lang="en-US" dirty="0">
              <a:ea typeface="Calibri Light" panose="020F0302020204030204"/>
              <a:cs typeface="Gotham Bold"/>
            </a:endParaRPr>
          </a:p>
        </p:txBody>
      </p:sp>
      <p:sp>
        <p:nvSpPr>
          <p:cNvPr id="6" name="Text Placeholder 5">
            <a:extLst>
              <a:ext uri="{FF2B5EF4-FFF2-40B4-BE49-F238E27FC236}">
                <a16:creationId xmlns:a16="http://schemas.microsoft.com/office/drawing/2014/main" id="{8FACA425-6D91-F50E-6015-6F92A7CA795F}"/>
              </a:ext>
            </a:extLst>
          </p:cNvPr>
          <p:cNvSpPr>
            <a:spLocks noGrp="1"/>
          </p:cNvSpPr>
          <p:nvPr>
            <p:ph type="body" sz="quarter" idx="13"/>
          </p:nvPr>
        </p:nvSpPr>
        <p:spPr>
          <a:xfrm>
            <a:off x="645838" y="6386427"/>
            <a:ext cx="10377762" cy="298450"/>
          </a:xfrm>
        </p:spPr>
        <p:txBody>
          <a:bodyPr>
            <a:noAutofit/>
          </a:bodyPr>
          <a:lstStyle/>
          <a:p>
            <a:r>
              <a:rPr lang="en-US" sz="1300" dirty="0"/>
              <a:t>ADA, American Diabetes Association; ASCVD, atherosclerotic cardiovascular disease; CVD, cardiovascular disease; GLP-1 RA, glucagon-like peptide-1 receptor agonist; SGLT2i, sodium-glucose cotransporter 2 inhibitor; MASLD, metabolic dysfunction-associated steatotic liver disease; MASH, metabolic dysfunction-associated steatohepatitis; GIP, glucose-dependent insulinotropic polypeptide; CKD, chronic kidney disease.</a:t>
            </a:r>
          </a:p>
          <a:p>
            <a:r>
              <a:rPr lang="en-US" dirty="0"/>
              <a:t>Standards of Care in Diabetes. </a:t>
            </a:r>
            <a:r>
              <a:rPr lang="en-US" i="1" dirty="0"/>
              <a:t>Diabetes Care</a:t>
            </a:r>
            <a:r>
              <a:rPr lang="en-US" dirty="0"/>
              <a:t>. 2025.</a:t>
            </a:r>
          </a:p>
        </p:txBody>
      </p:sp>
      <p:sp>
        <p:nvSpPr>
          <p:cNvPr id="743" name="Rectangle: Rounded Corners 742">
            <a:extLst>
              <a:ext uri="{FF2B5EF4-FFF2-40B4-BE49-F238E27FC236}">
                <a16:creationId xmlns:a16="http://schemas.microsoft.com/office/drawing/2014/main" id="{67403734-5EEF-A93F-EAEA-32D7B027226E}"/>
              </a:ext>
            </a:extLst>
          </p:cNvPr>
          <p:cNvSpPr/>
          <p:nvPr/>
        </p:nvSpPr>
        <p:spPr>
          <a:xfrm>
            <a:off x="911799" y="1926473"/>
            <a:ext cx="2684004" cy="732175"/>
          </a:xfrm>
          <a:prstGeom prst="round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2000" dirty="0">
                <a:solidFill>
                  <a:schemeClr val="tx1"/>
                </a:solidFill>
                <a:ea typeface="Calibri"/>
                <a:cs typeface="Calibri"/>
              </a:rPr>
              <a:t>ASCVD or</a:t>
            </a:r>
            <a:br>
              <a:rPr lang="en-US" sz="2000" dirty="0">
                <a:solidFill>
                  <a:schemeClr val="tx1"/>
                </a:solidFill>
                <a:ea typeface="Calibri"/>
                <a:cs typeface="Calibri"/>
              </a:rPr>
            </a:br>
            <a:r>
              <a:rPr lang="en-US" sz="2000" dirty="0">
                <a:solidFill>
                  <a:schemeClr val="tx1"/>
                </a:solidFill>
                <a:ea typeface="Calibri"/>
                <a:cs typeface="Calibri"/>
              </a:rPr>
              <a:t>High Risk of ASCVD   </a:t>
            </a:r>
            <a:endParaRPr lang="en-US" dirty="0">
              <a:solidFill>
                <a:schemeClr val="tx1"/>
              </a:solidFill>
            </a:endParaRPr>
          </a:p>
        </p:txBody>
      </p:sp>
      <p:sp>
        <p:nvSpPr>
          <p:cNvPr id="745" name="Rectangle: Rounded Corners 744">
            <a:extLst>
              <a:ext uri="{FF2B5EF4-FFF2-40B4-BE49-F238E27FC236}">
                <a16:creationId xmlns:a16="http://schemas.microsoft.com/office/drawing/2014/main" id="{AE61153F-C6D4-3876-9088-01F9BC3C5495}"/>
              </a:ext>
            </a:extLst>
          </p:cNvPr>
          <p:cNvSpPr/>
          <p:nvPr/>
        </p:nvSpPr>
        <p:spPr>
          <a:xfrm>
            <a:off x="4441782" y="1926290"/>
            <a:ext cx="2684004" cy="758206"/>
          </a:xfrm>
          <a:prstGeom prst="round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2000" baseline="0" dirty="0">
                <a:solidFill>
                  <a:schemeClr val="tx1"/>
                </a:solidFill>
                <a:latin typeface="Calibri"/>
              </a:rPr>
              <a:t>Chronic Kidney </a:t>
            </a:r>
            <a:r>
              <a:rPr lang="en-US" sz="2000" dirty="0">
                <a:solidFill>
                  <a:schemeClr val="tx1"/>
                </a:solidFill>
                <a:latin typeface="Calibri"/>
              </a:rPr>
              <a:t>Disease</a:t>
            </a:r>
            <a:endParaRPr lang="en-US" sz="2000" dirty="0">
              <a:solidFill>
                <a:schemeClr val="tx1"/>
              </a:solidFill>
              <a:ea typeface="Calibri"/>
              <a:cs typeface="Calibri"/>
            </a:endParaRPr>
          </a:p>
        </p:txBody>
      </p:sp>
      <p:sp>
        <p:nvSpPr>
          <p:cNvPr id="753" name="Rectangle: Rounded Corners 752">
            <a:extLst>
              <a:ext uri="{FF2B5EF4-FFF2-40B4-BE49-F238E27FC236}">
                <a16:creationId xmlns:a16="http://schemas.microsoft.com/office/drawing/2014/main" id="{6522E190-016D-F20E-3BA5-9F191ABEEC95}"/>
              </a:ext>
            </a:extLst>
          </p:cNvPr>
          <p:cNvSpPr/>
          <p:nvPr/>
        </p:nvSpPr>
        <p:spPr>
          <a:xfrm>
            <a:off x="7825479" y="1946189"/>
            <a:ext cx="2674189" cy="743828"/>
          </a:xfrm>
          <a:prstGeom prst="round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2000" baseline="0" dirty="0">
                <a:solidFill>
                  <a:schemeClr val="tx1"/>
                </a:solidFill>
                <a:latin typeface="Calibri"/>
              </a:rPr>
              <a:t>MASLD or MASH</a:t>
            </a:r>
            <a:r>
              <a:rPr lang="en-US" sz="2000" dirty="0">
                <a:solidFill>
                  <a:schemeClr val="tx1"/>
                </a:solidFill>
                <a:latin typeface="Calibri"/>
                <a:ea typeface="Calibri"/>
                <a:cs typeface="Calibri"/>
              </a:rPr>
              <a:t>​</a:t>
            </a:r>
            <a:endParaRPr lang="en-US" sz="2000" dirty="0">
              <a:solidFill>
                <a:schemeClr val="tx1"/>
              </a:solidFill>
              <a:ea typeface="Calibri" panose="020F0502020204030204"/>
              <a:cs typeface="Calibri" panose="020F0502020204030204"/>
            </a:endParaRPr>
          </a:p>
        </p:txBody>
      </p:sp>
      <p:sp>
        <p:nvSpPr>
          <p:cNvPr id="755" name="Rectangle: Rounded Corners 754">
            <a:extLst>
              <a:ext uri="{FF2B5EF4-FFF2-40B4-BE49-F238E27FC236}">
                <a16:creationId xmlns:a16="http://schemas.microsoft.com/office/drawing/2014/main" id="{B770E445-74BD-120D-E63E-F9F897DF19F5}"/>
              </a:ext>
            </a:extLst>
          </p:cNvPr>
          <p:cNvSpPr/>
          <p:nvPr/>
        </p:nvSpPr>
        <p:spPr>
          <a:xfrm>
            <a:off x="912006" y="2867117"/>
            <a:ext cx="2684005" cy="2637212"/>
          </a:xfrm>
          <a:prstGeom prst="roundRect">
            <a:avLst/>
          </a:prstGeom>
          <a:solidFill>
            <a:schemeClr val="accent1">
              <a:lumMod val="40000"/>
              <a:lumOff val="6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algn="ctr"/>
            <a:r>
              <a:rPr lang="en-US" sz="2200" dirty="0">
                <a:solidFill>
                  <a:schemeClr val="tx1"/>
                </a:solidFill>
                <a:ea typeface="Calibri"/>
                <a:cs typeface="Calibri"/>
              </a:rPr>
              <a:t>SGLT2i or </a:t>
            </a:r>
            <a:r>
              <a:rPr lang="en-US" sz="2200" dirty="0">
                <a:ea typeface="Segoe UI"/>
                <a:cs typeface="Segoe UI"/>
              </a:rPr>
              <a:t>GLP-1 RA or dual (GIP)/GLP-1 RA or combination </a:t>
            </a:r>
            <a:r>
              <a:rPr lang="en-US" sz="2200" dirty="0">
                <a:solidFill>
                  <a:schemeClr val="tx1"/>
                </a:solidFill>
                <a:ea typeface="Calibri"/>
                <a:cs typeface="Calibri"/>
              </a:rPr>
              <a:t>with demonstrated benefits to reduce cardiovascular events</a:t>
            </a:r>
          </a:p>
        </p:txBody>
      </p:sp>
      <p:sp>
        <p:nvSpPr>
          <p:cNvPr id="3" name="Rectangle: Rounded Corners 2">
            <a:extLst>
              <a:ext uri="{FF2B5EF4-FFF2-40B4-BE49-F238E27FC236}">
                <a16:creationId xmlns:a16="http://schemas.microsoft.com/office/drawing/2014/main" id="{D0011D24-CBD3-A4CA-D6B3-325380170C32}"/>
              </a:ext>
            </a:extLst>
          </p:cNvPr>
          <p:cNvSpPr/>
          <p:nvPr/>
        </p:nvSpPr>
        <p:spPr>
          <a:xfrm>
            <a:off x="4438912" y="2882732"/>
            <a:ext cx="2687232" cy="2635779"/>
          </a:xfrm>
          <a:prstGeom prst="roundRect">
            <a:avLst/>
          </a:prstGeom>
          <a:solidFill>
            <a:schemeClr val="accent1">
              <a:lumMod val="40000"/>
              <a:lumOff val="6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algn="ctr"/>
            <a:r>
              <a:rPr lang="en-US" sz="2200" baseline="0" dirty="0">
                <a:latin typeface="Calibri"/>
              </a:rPr>
              <a:t>SGLT2i or</a:t>
            </a:r>
            <a:r>
              <a:rPr lang="en-US" sz="2200" dirty="0">
                <a:latin typeface="Calibri"/>
                <a:ea typeface="Calibri"/>
                <a:cs typeface="Calibri"/>
              </a:rPr>
              <a:t>​</a:t>
            </a:r>
            <a:br>
              <a:rPr lang="en-US" sz="2200" dirty="0">
                <a:latin typeface="Calibri"/>
                <a:ea typeface="Calibri"/>
                <a:cs typeface="Calibri"/>
              </a:rPr>
            </a:br>
            <a:r>
              <a:rPr lang="en-US" sz="2200" baseline="0" dirty="0">
                <a:latin typeface="Calibri"/>
              </a:rPr>
              <a:t>GLP-1 RA* with demonstrated benefits</a:t>
            </a:r>
            <a:r>
              <a:rPr lang="en-US" sz="2200" dirty="0"/>
              <a:t> </a:t>
            </a:r>
            <a:endParaRPr lang="en-US" sz="2200" dirty="0">
              <a:solidFill>
                <a:schemeClr val="tx1"/>
              </a:solidFill>
              <a:ea typeface="Calibri"/>
              <a:cs typeface="Calibri"/>
            </a:endParaRPr>
          </a:p>
        </p:txBody>
      </p:sp>
      <p:sp>
        <p:nvSpPr>
          <p:cNvPr id="4" name="Rectangle: Rounded Corners 3">
            <a:extLst>
              <a:ext uri="{FF2B5EF4-FFF2-40B4-BE49-F238E27FC236}">
                <a16:creationId xmlns:a16="http://schemas.microsoft.com/office/drawing/2014/main" id="{A6942FB4-7A07-78C6-B9B0-5D9B9E2DA808}"/>
              </a:ext>
            </a:extLst>
          </p:cNvPr>
          <p:cNvSpPr/>
          <p:nvPr/>
        </p:nvSpPr>
        <p:spPr>
          <a:xfrm>
            <a:off x="7830041" y="2884866"/>
            <a:ext cx="2684005" cy="2639701"/>
          </a:xfrm>
          <a:prstGeom prst="roundRect">
            <a:avLst/>
          </a:prstGeom>
          <a:solidFill>
            <a:schemeClr val="accent1">
              <a:lumMod val="40000"/>
              <a:lumOff val="60000"/>
            </a:schemeClr>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algn="ctr"/>
            <a:r>
              <a:rPr lang="en-US" sz="2200" baseline="0" dirty="0">
                <a:latin typeface="Calibri"/>
                <a:ea typeface="Segoe UI"/>
                <a:cs typeface="Segoe UI"/>
              </a:rPr>
              <a:t>GLP-1 RA or dual (GIP)/GLP-1 RA or combination of GLP-1 RA with pioglitazone</a:t>
            </a:r>
            <a:endParaRPr lang="en-US" sz="2200" dirty="0">
              <a:ea typeface="Calibri"/>
              <a:cs typeface="Calibri"/>
            </a:endParaRPr>
          </a:p>
        </p:txBody>
      </p:sp>
      <p:sp>
        <p:nvSpPr>
          <p:cNvPr id="7" name="Flowchart: Terminator 6">
            <a:extLst>
              <a:ext uri="{FF2B5EF4-FFF2-40B4-BE49-F238E27FC236}">
                <a16:creationId xmlns:a16="http://schemas.microsoft.com/office/drawing/2014/main" id="{D8DA9AEF-DC50-6B77-752A-1FE75DEE80A6}"/>
              </a:ext>
            </a:extLst>
          </p:cNvPr>
          <p:cNvSpPr/>
          <p:nvPr/>
        </p:nvSpPr>
        <p:spPr>
          <a:xfrm>
            <a:off x="4805082" y="4590471"/>
            <a:ext cx="2684004" cy="1138475"/>
          </a:xfrm>
          <a:prstGeom prst="flowChartTerminator">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ysClr val="windowText" lastClr="000000"/>
                </a:solidFill>
              </a:rPr>
              <a:t>*GLP-1 RAs are preferred for glycemic management in advanced CKD</a:t>
            </a:r>
          </a:p>
        </p:txBody>
      </p:sp>
    </p:spTree>
    <p:extLst>
      <p:ext uri="{BB962C8B-B14F-4D97-AF65-F5344CB8AC3E}">
        <p14:creationId xmlns:p14="http://schemas.microsoft.com/office/powerpoint/2010/main" val="257391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450B-AD16-D092-B1C8-BC0DB710A548}"/>
            </a:ext>
          </a:extLst>
        </p:cNvPr>
        <p:cNvGrpSpPr/>
        <p:nvPr/>
      </p:nvGrpSpPr>
      <p:grpSpPr>
        <a:xfrm>
          <a:off x="0" y="0"/>
          <a:ext cx="0" cy="0"/>
          <a:chOff x="0" y="0"/>
          <a:chExt cx="0" cy="0"/>
        </a:xfrm>
      </p:grpSpPr>
      <p:sp>
        <p:nvSpPr>
          <p:cNvPr id="745" name="Rectangle: Rounded Corners 744">
            <a:extLst>
              <a:ext uri="{FF2B5EF4-FFF2-40B4-BE49-F238E27FC236}">
                <a16:creationId xmlns:a16="http://schemas.microsoft.com/office/drawing/2014/main" id="{064B7A30-A06F-801C-530D-6AC3198C7C14}"/>
              </a:ext>
            </a:extLst>
          </p:cNvPr>
          <p:cNvSpPr/>
          <p:nvPr/>
        </p:nvSpPr>
        <p:spPr>
          <a:xfrm>
            <a:off x="1371480" y="1931646"/>
            <a:ext cx="4039641" cy="671942"/>
          </a:xfrm>
          <a:prstGeom prst="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2000" dirty="0">
                <a:solidFill>
                  <a:schemeClr val="tx1"/>
                </a:solidFill>
                <a:ea typeface="Calibri"/>
                <a:cs typeface="Calibri"/>
              </a:rPr>
              <a:t>Weight Management</a:t>
            </a:r>
          </a:p>
        </p:txBody>
      </p:sp>
      <p:sp>
        <p:nvSpPr>
          <p:cNvPr id="5" name="Rectangle: Rounded Corners 744">
            <a:extLst>
              <a:ext uri="{FF2B5EF4-FFF2-40B4-BE49-F238E27FC236}">
                <a16:creationId xmlns:a16="http://schemas.microsoft.com/office/drawing/2014/main" id="{3E013A83-2281-4C0E-1F1C-E351AFE5F2AE}"/>
              </a:ext>
            </a:extLst>
          </p:cNvPr>
          <p:cNvSpPr/>
          <p:nvPr/>
        </p:nvSpPr>
        <p:spPr>
          <a:xfrm>
            <a:off x="5649115" y="1931645"/>
            <a:ext cx="5493180" cy="695763"/>
          </a:xfrm>
          <a:prstGeom prst="rect">
            <a:avLst/>
          </a:prstGeom>
          <a:solidFill>
            <a:schemeClr val="accent6"/>
          </a:solidFill>
        </p:spPr>
        <p:style>
          <a:lnRef idx="0">
            <a:schemeClr val="accent2"/>
          </a:lnRef>
          <a:fillRef idx="3">
            <a:schemeClr val="accent2"/>
          </a:fillRef>
          <a:effectRef idx="3">
            <a:schemeClr val="accent2"/>
          </a:effectRef>
          <a:fontRef idx="minor">
            <a:schemeClr val="lt1"/>
          </a:fontRef>
        </p:style>
        <p:txBody>
          <a:bodyPr lIns="91440" tIns="45720" rIns="91440" bIns="45720" rtlCol="0" anchor="ctr"/>
          <a:lstStyle/>
          <a:p>
            <a:pPr algn="ctr"/>
            <a:r>
              <a:rPr lang="en-US" sz="2000" dirty="0">
                <a:solidFill>
                  <a:schemeClr val="tx1"/>
                </a:solidFill>
                <a:ea typeface="Calibri"/>
                <a:cs typeface="Calibri"/>
              </a:rPr>
              <a:t>Achievement and Maintenance of Glycemic Goals</a:t>
            </a:r>
          </a:p>
        </p:txBody>
      </p:sp>
      <p:sp>
        <p:nvSpPr>
          <p:cNvPr id="6" name="Arrow: Down 5">
            <a:extLst>
              <a:ext uri="{FF2B5EF4-FFF2-40B4-BE49-F238E27FC236}">
                <a16:creationId xmlns:a16="http://schemas.microsoft.com/office/drawing/2014/main" id="{77E84190-8916-5B06-877F-84F0A98A00C8}"/>
              </a:ext>
            </a:extLst>
          </p:cNvPr>
          <p:cNvSpPr/>
          <p:nvPr/>
        </p:nvSpPr>
        <p:spPr>
          <a:xfrm>
            <a:off x="3047631" y="2626711"/>
            <a:ext cx="560036" cy="524193"/>
          </a:xfrm>
          <a:prstGeom prst="downArrow">
            <a:avLst/>
          </a:prstGeom>
          <a:solidFill>
            <a:srgbClr val="192D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0991D16-EB21-BDD6-7035-B13CAD8C4F59}"/>
              </a:ext>
            </a:extLst>
          </p:cNvPr>
          <p:cNvSpPr/>
          <p:nvPr/>
        </p:nvSpPr>
        <p:spPr>
          <a:xfrm>
            <a:off x="8221439" y="2626711"/>
            <a:ext cx="560036" cy="524192"/>
          </a:xfrm>
          <a:prstGeom prst="downArrow">
            <a:avLst/>
          </a:prstGeom>
          <a:solidFill>
            <a:srgbClr val="192D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A76A0C40-A78C-CF6C-12BE-66A2C43F76BF}"/>
              </a:ext>
            </a:extLst>
          </p:cNvPr>
          <p:cNvGraphicFramePr>
            <a:graphicFrameLocks noGrp="1"/>
          </p:cNvGraphicFramePr>
          <p:nvPr>
            <p:extLst>
              <p:ext uri="{D42A27DB-BD31-4B8C-83A1-F6EECF244321}">
                <p14:modId xmlns:p14="http://schemas.microsoft.com/office/powerpoint/2010/main" val="2900011160"/>
              </p:ext>
            </p:extLst>
          </p:nvPr>
        </p:nvGraphicFramePr>
        <p:xfrm>
          <a:off x="1350747" y="3174027"/>
          <a:ext cx="4060374" cy="1828800"/>
        </p:xfrm>
        <a:graphic>
          <a:graphicData uri="http://schemas.openxmlformats.org/drawingml/2006/table">
            <a:tbl>
              <a:tblPr firstRow="1" bandRow="1">
                <a:tableStyleId>{5C22544A-7EE6-4342-B048-85BDC9FD1C3A}</a:tableStyleId>
              </a:tblPr>
              <a:tblGrid>
                <a:gridCol w="4060374">
                  <a:extLst>
                    <a:ext uri="{9D8B030D-6E8A-4147-A177-3AD203B41FA5}">
                      <a16:colId xmlns:a16="http://schemas.microsoft.com/office/drawing/2014/main" val="639156095"/>
                    </a:ext>
                  </a:extLst>
                </a:gridCol>
              </a:tblGrid>
              <a:tr h="277222">
                <a:tc>
                  <a:txBody>
                    <a:bodyPr/>
                    <a:lstStyle/>
                    <a:p>
                      <a:r>
                        <a:rPr lang="en-US" dirty="0"/>
                        <a:t>Efficacy for Weight Loss</a:t>
                      </a:r>
                    </a:p>
                  </a:txBody>
                  <a:tcPr/>
                </a:tc>
                <a:extLst>
                  <a:ext uri="{0D108BD9-81ED-4DB2-BD59-A6C34878D82A}">
                    <a16:rowId xmlns:a16="http://schemas.microsoft.com/office/drawing/2014/main" val="575652846"/>
                  </a:ext>
                </a:extLst>
              </a:tr>
              <a:tr h="277222">
                <a:tc>
                  <a:txBody>
                    <a:bodyPr/>
                    <a:lstStyle/>
                    <a:p>
                      <a:pPr lvl="0">
                        <a:buNone/>
                      </a:pPr>
                      <a:r>
                        <a:rPr lang="en-US" b="1" dirty="0"/>
                        <a:t>Very high</a:t>
                      </a:r>
                      <a:r>
                        <a:rPr lang="en-US" dirty="0"/>
                        <a:t>: semaglutide, </a:t>
                      </a:r>
                      <a:r>
                        <a:rPr lang="en-US" dirty="0" err="1"/>
                        <a:t>tirzepatide</a:t>
                      </a:r>
                      <a:r>
                        <a:rPr lang="en-US" baseline="0" dirty="0"/>
                        <a:t>*</a:t>
                      </a:r>
                      <a:r>
                        <a:rPr lang="en-US" dirty="0"/>
                        <a:t> </a:t>
                      </a:r>
                    </a:p>
                  </a:txBody>
                  <a:tcPr/>
                </a:tc>
                <a:extLst>
                  <a:ext uri="{0D108BD9-81ED-4DB2-BD59-A6C34878D82A}">
                    <a16:rowId xmlns:a16="http://schemas.microsoft.com/office/drawing/2014/main" val="4232814944"/>
                  </a:ext>
                </a:extLst>
              </a:tr>
              <a:tr h="277222">
                <a:tc>
                  <a:txBody>
                    <a:bodyPr/>
                    <a:lstStyle/>
                    <a:p>
                      <a:r>
                        <a:rPr lang="en-US" b="1" dirty="0"/>
                        <a:t>High</a:t>
                      </a:r>
                      <a:r>
                        <a:rPr lang="en-US" dirty="0"/>
                        <a:t>: dulaglutide, liraglutide</a:t>
                      </a:r>
                    </a:p>
                  </a:txBody>
                  <a:tcPr/>
                </a:tc>
                <a:extLst>
                  <a:ext uri="{0D108BD9-81ED-4DB2-BD59-A6C34878D82A}">
                    <a16:rowId xmlns:a16="http://schemas.microsoft.com/office/drawing/2014/main" val="1955829393"/>
                  </a:ext>
                </a:extLst>
              </a:tr>
              <a:tr h="277222">
                <a:tc>
                  <a:txBody>
                    <a:bodyPr/>
                    <a:lstStyle/>
                    <a:p>
                      <a:r>
                        <a:rPr lang="en-US" b="1" dirty="0"/>
                        <a:t>Intermediate</a:t>
                      </a:r>
                      <a:r>
                        <a:rPr lang="en-US" dirty="0"/>
                        <a:t>: exenatide, SGLT2i</a:t>
                      </a:r>
                    </a:p>
                  </a:txBody>
                  <a:tcPr/>
                </a:tc>
                <a:extLst>
                  <a:ext uri="{0D108BD9-81ED-4DB2-BD59-A6C34878D82A}">
                    <a16:rowId xmlns:a16="http://schemas.microsoft.com/office/drawing/2014/main" val="864332089"/>
                  </a:ext>
                </a:extLst>
              </a:tr>
              <a:tr h="277222">
                <a:tc>
                  <a:txBody>
                    <a:bodyPr/>
                    <a:lstStyle/>
                    <a:p>
                      <a:r>
                        <a:rPr lang="en-US" b="1" dirty="0"/>
                        <a:t>Neutral</a:t>
                      </a:r>
                      <a:r>
                        <a:rPr lang="en-US" dirty="0"/>
                        <a:t>: metformin, DPP4-I</a:t>
                      </a:r>
                    </a:p>
                  </a:txBody>
                  <a:tcPr/>
                </a:tc>
                <a:extLst>
                  <a:ext uri="{0D108BD9-81ED-4DB2-BD59-A6C34878D82A}">
                    <a16:rowId xmlns:a16="http://schemas.microsoft.com/office/drawing/2014/main" val="4100323501"/>
                  </a:ext>
                </a:extLst>
              </a:tr>
            </a:tbl>
          </a:graphicData>
        </a:graphic>
      </p:graphicFrame>
      <p:graphicFrame>
        <p:nvGraphicFramePr>
          <p:cNvPr id="3" name="Table 2">
            <a:extLst>
              <a:ext uri="{FF2B5EF4-FFF2-40B4-BE49-F238E27FC236}">
                <a16:creationId xmlns:a16="http://schemas.microsoft.com/office/drawing/2014/main" id="{15425D87-4C27-7C66-B96A-7608EBCF53F5}"/>
              </a:ext>
            </a:extLst>
          </p:cNvPr>
          <p:cNvGraphicFramePr>
            <a:graphicFrameLocks noGrp="1"/>
          </p:cNvGraphicFramePr>
          <p:nvPr>
            <p:extLst>
              <p:ext uri="{D42A27DB-BD31-4B8C-83A1-F6EECF244321}">
                <p14:modId xmlns:p14="http://schemas.microsoft.com/office/powerpoint/2010/main" val="161699379"/>
              </p:ext>
            </p:extLst>
          </p:nvPr>
        </p:nvGraphicFramePr>
        <p:xfrm>
          <a:off x="5649115" y="3196772"/>
          <a:ext cx="5704685" cy="2286000"/>
        </p:xfrm>
        <a:graphic>
          <a:graphicData uri="http://schemas.openxmlformats.org/drawingml/2006/table">
            <a:tbl>
              <a:tblPr firstRow="1" bandRow="1">
                <a:tableStyleId>{5C22544A-7EE6-4342-B048-85BDC9FD1C3A}</a:tableStyleId>
              </a:tblPr>
              <a:tblGrid>
                <a:gridCol w="5704685">
                  <a:extLst>
                    <a:ext uri="{9D8B030D-6E8A-4147-A177-3AD203B41FA5}">
                      <a16:colId xmlns:a16="http://schemas.microsoft.com/office/drawing/2014/main" val="639156095"/>
                    </a:ext>
                  </a:extLst>
                </a:gridCol>
              </a:tblGrid>
              <a:tr h="317782">
                <a:tc>
                  <a:txBody>
                    <a:bodyPr/>
                    <a:lstStyle/>
                    <a:p>
                      <a:r>
                        <a:rPr lang="en-US" dirty="0"/>
                        <a:t>Efficacy for Glucose Lowering</a:t>
                      </a:r>
                    </a:p>
                  </a:txBody>
                  <a:tcPr/>
                </a:tc>
                <a:extLst>
                  <a:ext uri="{0D108BD9-81ED-4DB2-BD59-A6C34878D82A}">
                    <a16:rowId xmlns:a16="http://schemas.microsoft.com/office/drawing/2014/main" val="575652846"/>
                  </a:ext>
                </a:extLst>
              </a:tr>
              <a:tr h="562229">
                <a:tc>
                  <a:txBody>
                    <a:bodyPr/>
                    <a:lstStyle/>
                    <a:p>
                      <a:r>
                        <a:rPr lang="en-US" b="1" dirty="0"/>
                        <a:t>Very high</a:t>
                      </a:r>
                      <a:r>
                        <a:rPr lang="en-US" dirty="0"/>
                        <a:t>: dulaglutide (high dose), semaglutide, tirzepatide, insulin; combination oral, combination injectable</a:t>
                      </a:r>
                    </a:p>
                  </a:txBody>
                  <a:tcPr/>
                </a:tc>
                <a:extLst>
                  <a:ext uri="{0D108BD9-81ED-4DB2-BD59-A6C34878D82A}">
                    <a16:rowId xmlns:a16="http://schemas.microsoft.com/office/drawing/2014/main" val="1955829393"/>
                  </a:ext>
                </a:extLst>
              </a:tr>
              <a:tr h="562229">
                <a:tc>
                  <a:txBody>
                    <a:bodyPr/>
                    <a:lstStyle/>
                    <a:p>
                      <a:r>
                        <a:rPr lang="en-US" b="1" dirty="0"/>
                        <a:t>High</a:t>
                      </a:r>
                      <a:r>
                        <a:rPr lang="en-US" b="0" dirty="0"/>
                        <a:t>:</a:t>
                      </a:r>
                      <a:r>
                        <a:rPr lang="en-US" b="1" dirty="0"/>
                        <a:t> </a:t>
                      </a:r>
                      <a:r>
                        <a:rPr lang="en-US" b="0" dirty="0"/>
                        <a:t>liraglutide, exenatide,</a:t>
                      </a:r>
                      <a:r>
                        <a:rPr lang="en-US" b="1" dirty="0"/>
                        <a:t> </a:t>
                      </a:r>
                      <a:r>
                        <a:rPr lang="en-US" dirty="0"/>
                        <a:t>metformin, pioglitazone, SGLT2i, sulfonylureas</a:t>
                      </a:r>
                    </a:p>
                  </a:txBody>
                  <a:tcPr/>
                </a:tc>
                <a:extLst>
                  <a:ext uri="{0D108BD9-81ED-4DB2-BD59-A6C34878D82A}">
                    <a16:rowId xmlns:a16="http://schemas.microsoft.com/office/drawing/2014/main" val="864332089"/>
                  </a:ext>
                </a:extLst>
              </a:tr>
              <a:tr h="317782">
                <a:tc>
                  <a:txBody>
                    <a:bodyPr/>
                    <a:lstStyle/>
                    <a:p>
                      <a:r>
                        <a:rPr lang="en-US" b="1" dirty="0"/>
                        <a:t>Intermediate</a:t>
                      </a:r>
                      <a:r>
                        <a:rPr lang="en-US" dirty="0"/>
                        <a:t>: DPP4-I</a:t>
                      </a:r>
                    </a:p>
                  </a:txBody>
                  <a:tcPr/>
                </a:tc>
                <a:extLst>
                  <a:ext uri="{0D108BD9-81ED-4DB2-BD59-A6C34878D82A}">
                    <a16:rowId xmlns:a16="http://schemas.microsoft.com/office/drawing/2014/main" val="4100323501"/>
                  </a:ext>
                </a:extLst>
              </a:tr>
            </a:tbl>
          </a:graphicData>
        </a:graphic>
      </p:graphicFrame>
      <p:sp>
        <p:nvSpPr>
          <p:cNvPr id="4" name="Rectangle: Rounded Corners 3">
            <a:extLst>
              <a:ext uri="{FF2B5EF4-FFF2-40B4-BE49-F238E27FC236}">
                <a16:creationId xmlns:a16="http://schemas.microsoft.com/office/drawing/2014/main" id="{65E22B85-6770-B987-6AC9-7DD10FA81426}"/>
              </a:ext>
            </a:extLst>
          </p:cNvPr>
          <p:cNvSpPr/>
          <p:nvPr/>
        </p:nvSpPr>
        <p:spPr>
          <a:xfrm>
            <a:off x="1371480" y="5339604"/>
            <a:ext cx="3142592" cy="34079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*Dual GIP/GLP-1 receptor agonists.</a:t>
            </a:r>
          </a:p>
        </p:txBody>
      </p:sp>
      <p:sp>
        <p:nvSpPr>
          <p:cNvPr id="11" name="Text Placeholder 10">
            <a:extLst>
              <a:ext uri="{FF2B5EF4-FFF2-40B4-BE49-F238E27FC236}">
                <a16:creationId xmlns:a16="http://schemas.microsoft.com/office/drawing/2014/main" id="{5C70F236-2F25-CD15-487E-73C91297E952}"/>
              </a:ext>
            </a:extLst>
          </p:cNvPr>
          <p:cNvSpPr>
            <a:spLocks noGrp="1"/>
          </p:cNvSpPr>
          <p:nvPr>
            <p:ph type="body" sz="quarter" idx="13"/>
          </p:nvPr>
        </p:nvSpPr>
        <p:spPr>
          <a:xfrm>
            <a:off x="645838" y="6193667"/>
            <a:ext cx="10977202" cy="298450"/>
          </a:xfrm>
        </p:spPr>
        <p:txBody>
          <a:bodyPr>
            <a:noAutofit/>
          </a:bodyPr>
          <a:lstStyle/>
          <a:p>
            <a:r>
              <a:rPr lang="en-US" sz="1400" dirty="0"/>
              <a:t>DPP4-I, dipeptidyl peptidase-4 inhibitor. </a:t>
            </a:r>
          </a:p>
          <a:p>
            <a:r>
              <a:rPr lang="en-US" dirty="0"/>
              <a:t>American Diabetes Association Professional Practice Committee. Standards of Care in Diabetes. </a:t>
            </a:r>
            <a:r>
              <a:rPr lang="en-US" i="1" dirty="0"/>
              <a:t>Diabetes Care</a:t>
            </a:r>
            <a:r>
              <a:rPr lang="en-US" dirty="0"/>
              <a:t>. 2025.</a:t>
            </a:r>
          </a:p>
        </p:txBody>
      </p:sp>
      <p:sp>
        <p:nvSpPr>
          <p:cNvPr id="12" name="Title 1">
            <a:extLst>
              <a:ext uri="{FF2B5EF4-FFF2-40B4-BE49-F238E27FC236}">
                <a16:creationId xmlns:a16="http://schemas.microsoft.com/office/drawing/2014/main" id="{257F7239-3750-DC96-8516-CC133766665A}"/>
              </a:ext>
            </a:extLst>
          </p:cNvPr>
          <p:cNvSpPr>
            <a:spLocks noGrp="1"/>
          </p:cNvSpPr>
          <p:nvPr>
            <p:ph type="title"/>
          </p:nvPr>
        </p:nvSpPr>
        <p:spPr>
          <a:xfrm>
            <a:off x="0" y="536502"/>
            <a:ext cx="12192000" cy="612775"/>
          </a:xfrm>
        </p:spPr>
        <p:txBody>
          <a:bodyPr lIns="91440" tIns="45720" rIns="91440" bIns="45720" anchor="t">
            <a:noAutofit/>
          </a:bodyPr>
          <a:lstStyle/>
          <a:p>
            <a:r>
              <a:rPr lang="en-US" dirty="0">
                <a:cs typeface="Gotham Bold"/>
              </a:rPr>
              <a:t>ADA </a:t>
            </a:r>
            <a:r>
              <a:rPr lang="en-US" i="1" dirty="0">
                <a:cs typeface="Gotham Bold"/>
              </a:rPr>
              <a:t>Standards of Care </a:t>
            </a:r>
            <a:r>
              <a:rPr lang="en-US" dirty="0">
                <a:cs typeface="Gotham Bold"/>
              </a:rPr>
              <a:t>2025: </a:t>
            </a:r>
            <a:br>
              <a:rPr lang="en-US" dirty="0">
                <a:cs typeface="Gotham Bold"/>
              </a:rPr>
            </a:br>
            <a:r>
              <a:rPr lang="en-US" dirty="0">
                <a:cs typeface="Gotham Bold"/>
              </a:rPr>
              <a:t>Pharmacologic Approach</a:t>
            </a:r>
            <a:endParaRPr lang="en-US" dirty="0">
              <a:ea typeface="Calibri Light" panose="020F0302020204030204"/>
              <a:cs typeface="Gotham Bold"/>
            </a:endParaRPr>
          </a:p>
        </p:txBody>
      </p:sp>
    </p:spTree>
    <p:extLst>
      <p:ext uri="{BB962C8B-B14F-4D97-AF65-F5344CB8AC3E}">
        <p14:creationId xmlns:p14="http://schemas.microsoft.com/office/powerpoint/2010/main" val="251350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B308-1341-EF83-574D-90EA770EAE8E}"/>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71F366-F418-2B11-9B43-5AAB15B69CAA}"/>
              </a:ext>
            </a:extLst>
          </p:cNvPr>
          <p:cNvGraphicFramePr>
            <a:graphicFrameLocks noGrp="1"/>
          </p:cNvGraphicFramePr>
          <p:nvPr>
            <p:extLst>
              <p:ext uri="{D42A27DB-BD31-4B8C-83A1-F6EECF244321}">
                <p14:modId xmlns:p14="http://schemas.microsoft.com/office/powerpoint/2010/main" val="1035698150"/>
              </p:ext>
            </p:extLst>
          </p:nvPr>
        </p:nvGraphicFramePr>
        <p:xfrm>
          <a:off x="107575" y="769581"/>
          <a:ext cx="11929640" cy="5089103"/>
        </p:xfrm>
        <a:graphic>
          <a:graphicData uri="http://schemas.openxmlformats.org/drawingml/2006/table">
            <a:tbl>
              <a:tblPr firstRow="1" bandRow="1">
                <a:tableStyleId>{5C22544A-7EE6-4342-B048-85BDC9FD1C3A}</a:tableStyleId>
              </a:tblPr>
              <a:tblGrid>
                <a:gridCol w="1170363">
                  <a:extLst>
                    <a:ext uri="{9D8B030D-6E8A-4147-A177-3AD203B41FA5}">
                      <a16:colId xmlns:a16="http://schemas.microsoft.com/office/drawing/2014/main" val="2710524523"/>
                    </a:ext>
                  </a:extLst>
                </a:gridCol>
                <a:gridCol w="1465262">
                  <a:extLst>
                    <a:ext uri="{9D8B030D-6E8A-4147-A177-3AD203B41FA5}">
                      <a16:colId xmlns:a16="http://schemas.microsoft.com/office/drawing/2014/main" val="2398463238"/>
                    </a:ext>
                  </a:extLst>
                </a:gridCol>
                <a:gridCol w="1400915">
                  <a:extLst>
                    <a:ext uri="{9D8B030D-6E8A-4147-A177-3AD203B41FA5}">
                      <a16:colId xmlns:a16="http://schemas.microsoft.com/office/drawing/2014/main" val="2084174476"/>
                    </a:ext>
                  </a:extLst>
                </a:gridCol>
                <a:gridCol w="2310473">
                  <a:extLst>
                    <a:ext uri="{9D8B030D-6E8A-4147-A177-3AD203B41FA5}">
                      <a16:colId xmlns:a16="http://schemas.microsoft.com/office/drawing/2014/main" val="1744974369"/>
                    </a:ext>
                  </a:extLst>
                </a:gridCol>
                <a:gridCol w="1308847">
                  <a:extLst>
                    <a:ext uri="{9D8B030D-6E8A-4147-A177-3AD203B41FA5}">
                      <a16:colId xmlns:a16="http://schemas.microsoft.com/office/drawing/2014/main" val="3829821561"/>
                    </a:ext>
                  </a:extLst>
                </a:gridCol>
                <a:gridCol w="4273780">
                  <a:extLst>
                    <a:ext uri="{9D8B030D-6E8A-4147-A177-3AD203B41FA5}">
                      <a16:colId xmlns:a16="http://schemas.microsoft.com/office/drawing/2014/main" val="2513541244"/>
                    </a:ext>
                  </a:extLst>
                </a:gridCol>
              </a:tblGrid>
              <a:tr h="562560">
                <a:tc>
                  <a:txBody>
                    <a:bodyPr/>
                    <a:lstStyle/>
                    <a:p>
                      <a:pPr algn="ctr"/>
                      <a:r>
                        <a:rPr lang="en-US" sz="1500" b="1" dirty="0">
                          <a:solidFill>
                            <a:schemeClr val="bg1"/>
                          </a:solidFill>
                        </a:rPr>
                        <a:t>Trial</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GLP-1 RA Studied</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Population</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Baseline CV Risk</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Primary Outcome</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Key Findings</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51475511"/>
                  </a:ext>
                </a:extLst>
              </a:tr>
              <a:tr h="1036295">
                <a:tc>
                  <a:txBody>
                    <a:bodyPr/>
                    <a:lstStyle/>
                    <a:p>
                      <a:pPr algn="ctr"/>
                      <a:r>
                        <a:rPr lang="en-US" sz="1500" b="1" dirty="0"/>
                        <a:t>LEADER</a:t>
                      </a:r>
                      <a:r>
                        <a:rPr lang="en-US" sz="1500" b="0" baseline="30000" dirty="0"/>
                        <a:t>1</a:t>
                      </a:r>
                      <a:endParaRPr lang="en-US" sz="1500" b="0" dirty="0"/>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Liraglutide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Patients with T2D (n=9340)</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sym typeface="Symbol" panose="05050102010706020507" pitchFamily="18" charset="2"/>
                        </a:rPr>
                        <a:t></a:t>
                      </a:r>
                      <a:r>
                        <a:rPr lang="en-US" sz="1500" dirty="0"/>
                        <a:t>72.4% with established CV disease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3-point MACE*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a:r>
                        <a:rPr lang="en-US" sz="1500" b="1" dirty="0"/>
                        <a:t>↓ MACE by 13% </a:t>
                      </a:r>
                      <a:r>
                        <a:rPr lang="en-US" sz="1500" dirty="0"/>
                        <a:t>vs placebo </a:t>
                      </a:r>
                      <a:br>
                        <a:rPr lang="en-US" sz="1500" dirty="0"/>
                      </a:br>
                      <a:r>
                        <a:rPr lang="en-US" sz="1500" dirty="0"/>
                        <a:t>(HR, 0.87); significant CV </a:t>
                      </a:r>
                      <a:br>
                        <a:rPr lang="en-US" sz="1500" dirty="0"/>
                      </a:br>
                      <a:r>
                        <a:rPr lang="en-US" sz="1500" dirty="0"/>
                        <a:t>(</a:t>
                      </a:r>
                      <a:r>
                        <a:rPr lang="en-US" sz="1500" i="1" dirty="0"/>
                        <a:t>P</a:t>
                      </a:r>
                      <a:r>
                        <a:rPr lang="en-US" sz="1500" i="0" dirty="0"/>
                        <a:t> = 0.007)</a:t>
                      </a:r>
                      <a:r>
                        <a:rPr lang="en-US" sz="1500" dirty="0"/>
                        <a:t> and all-cause mortality </a:t>
                      </a:r>
                      <a:br>
                        <a:rPr lang="en-US" sz="1500" dirty="0"/>
                      </a:br>
                      <a:r>
                        <a:rPr lang="en-US" sz="1500" dirty="0"/>
                        <a:t>(</a:t>
                      </a:r>
                      <a:r>
                        <a:rPr lang="en-US" sz="1500" i="1" dirty="0"/>
                        <a:t>P</a:t>
                      </a:r>
                      <a:r>
                        <a:rPr lang="en-US" sz="1500" i="0" dirty="0"/>
                        <a:t> = 0.02)</a:t>
                      </a:r>
                      <a:r>
                        <a:rPr lang="en-US" sz="1500" dirty="0"/>
                        <a:t> benefit</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144786227"/>
                  </a:ext>
                </a:extLst>
              </a:tr>
              <a:tr h="799428">
                <a:tc>
                  <a:txBody>
                    <a:bodyPr/>
                    <a:lstStyle/>
                    <a:p>
                      <a:pPr algn="ctr"/>
                      <a:r>
                        <a:rPr lang="en-US" sz="1500" b="1" dirty="0"/>
                        <a:t>SUSTAIN-6</a:t>
                      </a:r>
                      <a:r>
                        <a:rPr lang="en-US" sz="1500" b="0" baseline="30000" dirty="0"/>
                        <a:t>2</a:t>
                      </a:r>
                      <a:endParaRPr lang="en-US" sz="1500" b="0" dirty="0"/>
                    </a:p>
                  </a:txBody>
                  <a:tcPr anchor="ctr">
                    <a:solidFill>
                      <a:schemeClr val="accent1">
                        <a:lumMod val="60000"/>
                        <a:lumOff val="40000"/>
                      </a:schemeClr>
                    </a:solidFill>
                  </a:tcPr>
                </a:tc>
                <a:tc>
                  <a:txBody>
                    <a:bodyPr/>
                    <a:lstStyle/>
                    <a:p>
                      <a:pPr algn="ctr"/>
                      <a:r>
                        <a:rPr lang="en-US" sz="1500" dirty="0"/>
                        <a:t>Semaglutide</a:t>
                      </a:r>
                    </a:p>
                  </a:txBody>
                  <a:tcPr anchor="ctr">
                    <a:solidFill>
                      <a:schemeClr val="accent1">
                        <a:lumMod val="60000"/>
                        <a:lumOff val="40000"/>
                      </a:schemeClr>
                    </a:solidFill>
                  </a:tcPr>
                </a:tc>
                <a:tc>
                  <a:txBody>
                    <a:bodyPr/>
                    <a:lstStyle/>
                    <a:p>
                      <a:pPr algn="ctr"/>
                      <a:r>
                        <a:rPr lang="en-US" sz="1500" dirty="0"/>
                        <a:t>Patients with T2D (n=3297)</a:t>
                      </a:r>
                    </a:p>
                  </a:txBody>
                  <a:tcPr anchor="ctr">
                    <a:solidFill>
                      <a:schemeClr val="accent1">
                        <a:lumMod val="60000"/>
                        <a:lumOff val="40000"/>
                      </a:schemeClr>
                    </a:solidFill>
                  </a:tcPr>
                </a:tc>
                <a:tc>
                  <a:txBody>
                    <a:bodyPr/>
                    <a:lstStyle/>
                    <a:p>
                      <a:pPr algn="ctr"/>
                      <a:r>
                        <a:rPr lang="en-US" sz="1500" dirty="0">
                          <a:sym typeface="Symbol" panose="05050102010706020507" pitchFamily="18" charset="2"/>
                        </a:rPr>
                        <a:t></a:t>
                      </a:r>
                      <a:r>
                        <a:rPr lang="en-US" sz="1500" dirty="0"/>
                        <a:t>83% with established CV disease</a:t>
                      </a:r>
                    </a:p>
                  </a:txBody>
                  <a:tcPr anchor="ctr">
                    <a:solidFill>
                      <a:schemeClr val="accent1">
                        <a:lumMod val="60000"/>
                        <a:lumOff val="40000"/>
                      </a:schemeClr>
                    </a:solidFill>
                  </a:tcPr>
                </a:tc>
                <a:tc>
                  <a:txBody>
                    <a:bodyPr/>
                    <a:lstStyle/>
                    <a:p>
                      <a:pPr algn="ctr"/>
                      <a:r>
                        <a:rPr lang="en-US" sz="1500" dirty="0"/>
                        <a:t>3-point MACE*</a:t>
                      </a:r>
                    </a:p>
                  </a:txBody>
                  <a:tcPr anchor="ctr">
                    <a:solidFill>
                      <a:schemeClr val="accent1">
                        <a:lumMod val="60000"/>
                        <a:lumOff val="40000"/>
                      </a:schemeClr>
                    </a:solidFill>
                  </a:tcPr>
                </a:tc>
                <a:tc>
                  <a:txBody>
                    <a:bodyPr/>
                    <a:lstStyle/>
                    <a:p>
                      <a:pPr algn="l"/>
                      <a:r>
                        <a:rPr lang="en-US" sz="1500" b="1" dirty="0"/>
                        <a:t>↓ MACE by 26% </a:t>
                      </a:r>
                      <a:r>
                        <a:rPr lang="en-US" sz="1500" dirty="0"/>
                        <a:t>vs placebo </a:t>
                      </a:r>
                      <a:br>
                        <a:rPr lang="en-US" sz="1500" dirty="0"/>
                      </a:br>
                      <a:r>
                        <a:rPr lang="en-US" sz="1500" dirty="0"/>
                        <a:t>(HR, 0.74); significant ↓ in nonfatal stroke (</a:t>
                      </a:r>
                      <a:r>
                        <a:rPr lang="en-US" sz="1500" b="0" i="1" kern="1200" dirty="0">
                          <a:solidFill>
                            <a:schemeClr val="dk1"/>
                          </a:solidFill>
                          <a:effectLst/>
                          <a:latin typeface="+mn-lt"/>
                          <a:ea typeface="+mn-ea"/>
                          <a:cs typeface="+mn-cs"/>
                        </a:rPr>
                        <a:t>P </a:t>
                      </a:r>
                      <a:r>
                        <a:rPr lang="en-US" sz="1500" b="0" i="0" kern="1200" dirty="0">
                          <a:solidFill>
                            <a:schemeClr val="dk1"/>
                          </a:solidFill>
                          <a:effectLst/>
                          <a:latin typeface="+mn-lt"/>
                          <a:ea typeface="+mn-ea"/>
                          <a:cs typeface="+mn-cs"/>
                        </a:rPr>
                        <a:t>= 0.04)</a:t>
                      </a:r>
                      <a:endParaRPr lang="en-US" sz="1500" dirty="0"/>
                    </a:p>
                  </a:txBody>
                  <a:tcPr anchor="ctr">
                    <a:solidFill>
                      <a:schemeClr val="accent1">
                        <a:lumMod val="60000"/>
                        <a:lumOff val="40000"/>
                      </a:schemeClr>
                    </a:solidFill>
                  </a:tcPr>
                </a:tc>
                <a:extLst>
                  <a:ext uri="{0D108BD9-81ED-4DB2-BD59-A6C34878D82A}">
                    <a16:rowId xmlns:a16="http://schemas.microsoft.com/office/drawing/2014/main" val="2772848632"/>
                  </a:ext>
                </a:extLst>
              </a:tr>
              <a:tr h="799428">
                <a:tc>
                  <a:txBody>
                    <a:bodyPr/>
                    <a:lstStyle/>
                    <a:p>
                      <a:pPr algn="ctr"/>
                      <a:r>
                        <a:rPr lang="en-US" sz="1500" b="1" dirty="0"/>
                        <a:t>REWIND</a:t>
                      </a:r>
                      <a:r>
                        <a:rPr lang="en-US" sz="1500" b="0" baseline="30000" dirty="0"/>
                        <a:t>3</a:t>
                      </a:r>
                      <a:endParaRPr lang="en-US" sz="1500" b="0" dirty="0"/>
                    </a:p>
                  </a:txBody>
                  <a:tcPr anchor="ctr">
                    <a:solidFill>
                      <a:schemeClr val="accent6">
                        <a:lumMod val="60000"/>
                        <a:lumOff val="40000"/>
                      </a:schemeClr>
                    </a:solidFill>
                  </a:tcPr>
                </a:tc>
                <a:tc>
                  <a:txBody>
                    <a:bodyPr/>
                    <a:lstStyle/>
                    <a:p>
                      <a:pPr algn="ctr"/>
                      <a:r>
                        <a:rPr lang="en-US" sz="1500" dirty="0"/>
                        <a:t>Dulaglutide</a:t>
                      </a:r>
                    </a:p>
                  </a:txBody>
                  <a:tcPr anchor="ctr">
                    <a:solidFill>
                      <a:schemeClr val="accent6">
                        <a:lumMod val="60000"/>
                        <a:lumOff val="40000"/>
                      </a:schemeClr>
                    </a:solidFill>
                  </a:tcPr>
                </a:tc>
                <a:tc>
                  <a:txBody>
                    <a:bodyPr/>
                    <a:lstStyle/>
                    <a:p>
                      <a:pPr algn="ctr"/>
                      <a:r>
                        <a:rPr lang="en-US" sz="1500" dirty="0"/>
                        <a:t>Patients with T2D (n=9901)</a:t>
                      </a:r>
                    </a:p>
                  </a:txBody>
                  <a:tcPr anchor="ctr">
                    <a:solidFill>
                      <a:schemeClr val="accent6">
                        <a:lumMod val="60000"/>
                        <a:lumOff val="40000"/>
                      </a:schemeClr>
                    </a:solidFill>
                  </a:tcPr>
                </a:tc>
                <a:tc>
                  <a:txBody>
                    <a:bodyPr/>
                    <a:lstStyle/>
                    <a:p>
                      <a:pPr algn="ctr"/>
                      <a:r>
                        <a:rPr lang="en-US" sz="1500" dirty="0">
                          <a:sym typeface="Symbol" panose="05050102010706020507" pitchFamily="18" charset="2"/>
                        </a:rPr>
                        <a:t></a:t>
                      </a:r>
                      <a:r>
                        <a:rPr lang="en-US" sz="1500" dirty="0"/>
                        <a:t>31% with established CV disease</a:t>
                      </a:r>
                    </a:p>
                  </a:txBody>
                  <a:tcPr anchor="ctr">
                    <a:solidFill>
                      <a:schemeClr val="accent6">
                        <a:lumMod val="60000"/>
                        <a:lumOff val="40000"/>
                      </a:schemeClr>
                    </a:solidFill>
                  </a:tcPr>
                </a:tc>
                <a:tc>
                  <a:txBody>
                    <a:bodyPr/>
                    <a:lstStyle/>
                    <a:p>
                      <a:pPr algn="ctr"/>
                      <a:r>
                        <a:rPr lang="en-US" sz="1500" dirty="0"/>
                        <a:t>3-point MACE*</a:t>
                      </a:r>
                    </a:p>
                  </a:txBody>
                  <a:tcPr anchor="ctr">
                    <a:solidFill>
                      <a:schemeClr val="accent6">
                        <a:lumMod val="60000"/>
                        <a:lumOff val="40000"/>
                      </a:schemeClr>
                    </a:solidFill>
                  </a:tcPr>
                </a:tc>
                <a:tc>
                  <a:txBody>
                    <a:bodyPr/>
                    <a:lstStyle/>
                    <a:p>
                      <a:pPr algn="l"/>
                      <a:r>
                        <a:rPr lang="en-US" sz="1500" b="1" dirty="0"/>
                        <a:t>↓ MACE by 12% </a:t>
                      </a:r>
                      <a:r>
                        <a:rPr lang="en-US" sz="1500" dirty="0"/>
                        <a:t>vs placebo </a:t>
                      </a:r>
                      <a:br>
                        <a:rPr lang="en-US" sz="1500" dirty="0"/>
                      </a:br>
                      <a:r>
                        <a:rPr lang="en-US" sz="1500" dirty="0"/>
                        <a:t>(HR, 0.88); benefit extended to lower-risk populations</a:t>
                      </a:r>
                    </a:p>
                  </a:txBody>
                  <a:tcPr anchor="ctr">
                    <a:solidFill>
                      <a:schemeClr val="accent6">
                        <a:lumMod val="60000"/>
                        <a:lumOff val="40000"/>
                      </a:schemeClr>
                    </a:solidFill>
                  </a:tcPr>
                </a:tc>
                <a:extLst>
                  <a:ext uri="{0D108BD9-81ED-4DB2-BD59-A6C34878D82A}">
                    <a16:rowId xmlns:a16="http://schemas.microsoft.com/office/drawing/2014/main" val="3076574178"/>
                  </a:ext>
                </a:extLst>
              </a:tr>
              <a:tr h="945696">
                <a:tc>
                  <a:txBody>
                    <a:bodyPr/>
                    <a:lstStyle/>
                    <a:p>
                      <a:pPr algn="ctr"/>
                      <a:r>
                        <a:rPr lang="en-US" sz="1500" b="1" dirty="0">
                          <a:solidFill>
                            <a:schemeClr val="tx1"/>
                          </a:solidFill>
                          <a:ea typeface="Calibri"/>
                          <a:cs typeface="Calibri"/>
                        </a:rPr>
                        <a:t>SOUL</a:t>
                      </a:r>
                      <a:r>
                        <a:rPr lang="en-US" sz="1500" b="0" baseline="30000" dirty="0">
                          <a:solidFill>
                            <a:schemeClr val="tx1"/>
                          </a:solidFill>
                          <a:ea typeface="Calibri"/>
                          <a:cs typeface="Calibri"/>
                        </a:rPr>
                        <a:t>4</a:t>
                      </a:r>
                      <a:endParaRPr lang="en-US" sz="1500" b="0" dirty="0"/>
                    </a:p>
                  </a:txBody>
                  <a:tcPr anchor="ctr">
                    <a:solidFill>
                      <a:schemeClr val="accent2">
                        <a:lumMod val="60000"/>
                        <a:lumOff val="40000"/>
                      </a:schemeClr>
                    </a:solidFill>
                  </a:tcPr>
                </a:tc>
                <a:tc>
                  <a:txBody>
                    <a:bodyPr/>
                    <a:lstStyle/>
                    <a:p>
                      <a:pPr algn="ctr"/>
                      <a:r>
                        <a:rPr lang="en-US" sz="1500" b="0" dirty="0">
                          <a:solidFill>
                            <a:schemeClr val="tx1"/>
                          </a:solidFill>
                          <a:ea typeface="Calibri"/>
                          <a:cs typeface="Calibri"/>
                        </a:rPr>
                        <a:t>oral semaglutide</a:t>
                      </a:r>
                      <a:endParaRPr lang="en-US" sz="1500" b="0" dirty="0"/>
                    </a:p>
                  </a:txBody>
                  <a:tcPr anchor="ctr">
                    <a:solidFill>
                      <a:schemeClr val="accent2">
                        <a:lumMod val="60000"/>
                        <a:lumOff val="40000"/>
                      </a:schemeClr>
                    </a:solidFill>
                  </a:tcPr>
                </a:tc>
                <a:tc>
                  <a:txBody>
                    <a:bodyPr/>
                    <a:lstStyle/>
                    <a:p>
                      <a:pPr algn="ctr"/>
                      <a:r>
                        <a:rPr lang="en-US" sz="1500" dirty="0"/>
                        <a:t>Patients with T2D (n=</a:t>
                      </a:r>
                      <a:r>
                        <a:rPr lang="en-US" sz="1500" b="0" i="0" kern="1200" dirty="0">
                          <a:solidFill>
                            <a:schemeClr val="dk1"/>
                          </a:solidFill>
                          <a:effectLst/>
                          <a:latin typeface="+mn-lt"/>
                          <a:ea typeface="+mn-ea"/>
                          <a:cs typeface="+mn-cs"/>
                        </a:rPr>
                        <a:t>9650</a:t>
                      </a:r>
                      <a:r>
                        <a:rPr lang="en-US" sz="1500" dirty="0"/>
                        <a:t>)</a:t>
                      </a:r>
                    </a:p>
                  </a:txBody>
                  <a:tcPr anchor="ctr">
                    <a:solidFill>
                      <a:schemeClr val="accent2">
                        <a:lumMod val="60000"/>
                        <a:lumOff val="40000"/>
                      </a:schemeClr>
                    </a:solidFill>
                  </a:tcPr>
                </a:tc>
                <a:tc>
                  <a:txBody>
                    <a:bodyPr/>
                    <a:lstStyle/>
                    <a:p>
                      <a:pPr algn="ctr"/>
                      <a:r>
                        <a:rPr lang="en-US" sz="1500" b="0" i="0" u="none" strike="noStrike" kern="1200" baseline="0" dirty="0">
                          <a:solidFill>
                            <a:schemeClr val="dk1"/>
                          </a:solidFill>
                          <a:latin typeface="+mn-lt"/>
                          <a:ea typeface="+mn-ea"/>
                          <a:cs typeface="+mn-cs"/>
                        </a:rPr>
                        <a:t>All participants had T2D and either ASCVD, CKD, or both</a:t>
                      </a:r>
                      <a:endParaRPr lang="en-US" sz="150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3-point MACE*</a:t>
                      </a:r>
                    </a:p>
                  </a:txBody>
                  <a:tcPr anchor="ctr">
                    <a:solidFill>
                      <a:schemeClr val="accent2">
                        <a:lumMod val="60000"/>
                        <a:lumOff val="40000"/>
                      </a:schemeClr>
                    </a:solidFill>
                  </a:tcPr>
                </a:tc>
                <a:tc>
                  <a:txBody>
                    <a:bodyPr/>
                    <a:lstStyle/>
                    <a:p>
                      <a:pPr algn="l"/>
                      <a:r>
                        <a:rPr lang="en-US" sz="1500" b="1" dirty="0"/>
                        <a:t>↓ MACE by 14% </a:t>
                      </a:r>
                      <a:r>
                        <a:rPr lang="en-US" sz="1500" dirty="0"/>
                        <a:t>vs placebo (HR, 0.86) </a:t>
                      </a:r>
                    </a:p>
                  </a:txBody>
                  <a:tcPr anchor="ctr">
                    <a:solidFill>
                      <a:schemeClr val="accent2">
                        <a:lumMod val="60000"/>
                        <a:lumOff val="40000"/>
                      </a:schemeClr>
                    </a:solidFill>
                  </a:tcPr>
                </a:tc>
                <a:extLst>
                  <a:ext uri="{0D108BD9-81ED-4DB2-BD59-A6C34878D82A}">
                    <a16:rowId xmlns:a16="http://schemas.microsoft.com/office/drawing/2014/main" val="3363009841"/>
                  </a:ext>
                </a:extLst>
              </a:tr>
              <a:tr h="945696">
                <a:tc>
                  <a:txBody>
                    <a:bodyPr/>
                    <a:lstStyle/>
                    <a:p>
                      <a:pPr algn="ctr"/>
                      <a:r>
                        <a:rPr lang="en-US" sz="1500" b="1" dirty="0"/>
                        <a:t>SURPASS-CVOT</a:t>
                      </a:r>
                      <a:r>
                        <a:rPr lang="en-US" sz="1500" b="0" baseline="30000" dirty="0"/>
                        <a:t>5 </a:t>
                      </a:r>
                      <a:r>
                        <a:rPr lang="en-US" sz="1500" dirty="0"/>
                        <a:t>†</a:t>
                      </a:r>
                      <a:endParaRPr lang="en-US" sz="1500" b="0" baseline="30000" dirty="0"/>
                    </a:p>
                  </a:txBody>
                  <a:tcPr anchor="ctr">
                    <a:solidFill>
                      <a:schemeClr val="accent6">
                        <a:lumMod val="20000"/>
                        <a:lumOff val="80000"/>
                      </a:schemeClr>
                    </a:solidFill>
                  </a:tcPr>
                </a:tc>
                <a:tc>
                  <a:txBody>
                    <a:bodyPr/>
                    <a:lstStyle/>
                    <a:p>
                      <a:pPr algn="ctr"/>
                      <a:r>
                        <a:rPr lang="en-US" sz="1500" b="0" dirty="0"/>
                        <a:t>Tirzepatide (dual GIP/GLP-1 RA)</a:t>
                      </a:r>
                    </a:p>
                  </a:txBody>
                  <a:tcPr anchor="ctr">
                    <a:solidFill>
                      <a:schemeClr val="accent6">
                        <a:lumMod val="20000"/>
                        <a:lumOff val="80000"/>
                      </a:schemeClr>
                    </a:solidFill>
                  </a:tcPr>
                </a:tc>
                <a:tc>
                  <a:txBody>
                    <a:bodyPr/>
                    <a:lstStyle/>
                    <a:p>
                      <a:pPr algn="ctr"/>
                      <a:r>
                        <a:rPr lang="en-US" sz="1500" dirty="0"/>
                        <a:t>Patients with T2D (n=13,299)</a:t>
                      </a:r>
                    </a:p>
                  </a:txBody>
                  <a:tcPr anchor="ctr">
                    <a:solidFill>
                      <a:schemeClr val="accent6">
                        <a:lumMod val="20000"/>
                        <a:lumOff val="80000"/>
                      </a:schemeClr>
                    </a:solidFill>
                  </a:tcPr>
                </a:tc>
                <a:tc>
                  <a:txBody>
                    <a:bodyPr/>
                    <a:lstStyle/>
                    <a:p>
                      <a:pPr algn="ctr"/>
                      <a:r>
                        <a:rPr lang="en-US" sz="1500" dirty="0"/>
                        <a:t>All participants with established ASCVD</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3-point MACE*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nchor="ctr">
                    <a:solidFill>
                      <a:schemeClr val="accent6">
                        <a:lumMod val="20000"/>
                        <a:lumOff val="80000"/>
                      </a:schemeClr>
                    </a:solidFill>
                  </a:tcPr>
                </a:tc>
                <a:tc>
                  <a:txBody>
                    <a:bodyPr/>
                    <a:lstStyle/>
                    <a:p>
                      <a:pPr algn="l"/>
                      <a:r>
                        <a:rPr lang="en-US" sz="1500" dirty="0"/>
                        <a:t>Noninferior to dulaglutide; 8% risk reduction (HR, 0.92; 95% CI, 0.83–1.01; </a:t>
                      </a:r>
                      <a:r>
                        <a:rPr lang="en-US" sz="1500" i="1" dirty="0"/>
                        <a:t>P</a:t>
                      </a:r>
                      <a:r>
                        <a:rPr lang="en-US" sz="1500" dirty="0"/>
                        <a:t>=0.086); ↓ all-cause death by 16%</a:t>
                      </a:r>
                    </a:p>
                  </a:txBody>
                  <a:tcPr anchor="ctr">
                    <a:solidFill>
                      <a:schemeClr val="accent6">
                        <a:lumMod val="20000"/>
                        <a:lumOff val="80000"/>
                      </a:schemeClr>
                    </a:solidFill>
                  </a:tcPr>
                </a:tc>
                <a:extLst>
                  <a:ext uri="{0D108BD9-81ED-4DB2-BD59-A6C34878D82A}">
                    <a16:rowId xmlns:a16="http://schemas.microsoft.com/office/drawing/2014/main" val="2547653160"/>
                  </a:ext>
                </a:extLst>
              </a:tr>
            </a:tbl>
          </a:graphicData>
        </a:graphic>
      </p:graphicFrame>
      <p:sp>
        <p:nvSpPr>
          <p:cNvPr id="6" name="TextBox 5">
            <a:extLst>
              <a:ext uri="{FF2B5EF4-FFF2-40B4-BE49-F238E27FC236}">
                <a16:creationId xmlns:a16="http://schemas.microsoft.com/office/drawing/2014/main" id="{B1AF736E-7733-275D-2D70-A5B2DF1144FD}"/>
              </a:ext>
            </a:extLst>
          </p:cNvPr>
          <p:cNvSpPr txBox="1"/>
          <p:nvPr/>
        </p:nvSpPr>
        <p:spPr>
          <a:xfrm>
            <a:off x="7460365" y="6006246"/>
            <a:ext cx="4469275" cy="307777"/>
          </a:xfrm>
          <a:prstGeom prst="rect">
            <a:avLst/>
          </a:prstGeom>
          <a:solidFill>
            <a:schemeClr val="bg2">
              <a:lumMod val="90000"/>
            </a:schemeClr>
          </a:solidFill>
          <a:ln w="38100">
            <a:solidFill>
              <a:srgbClr val="FF0000"/>
            </a:solidFill>
          </a:ln>
        </p:spPr>
        <p:txBody>
          <a:bodyPr wrap="square" rtlCol="0">
            <a:spAutoFit/>
          </a:bodyPr>
          <a:lstStyle/>
          <a:p>
            <a:pPr algn="r"/>
            <a:r>
              <a:rPr lang="en-US" sz="1400" dirty="0"/>
              <a:t>*3-point MACE = CV death, nonfatal MI, or nonfatal stroke.</a:t>
            </a:r>
          </a:p>
        </p:txBody>
      </p:sp>
      <p:sp>
        <p:nvSpPr>
          <p:cNvPr id="2" name="Title 1">
            <a:extLst>
              <a:ext uri="{FF2B5EF4-FFF2-40B4-BE49-F238E27FC236}">
                <a16:creationId xmlns:a16="http://schemas.microsoft.com/office/drawing/2014/main" id="{E82F5877-D751-61B3-AC71-E477321FEADF}"/>
              </a:ext>
            </a:extLst>
          </p:cNvPr>
          <p:cNvSpPr>
            <a:spLocks noGrp="1"/>
          </p:cNvSpPr>
          <p:nvPr>
            <p:ph type="title"/>
          </p:nvPr>
        </p:nvSpPr>
        <p:spPr>
          <a:xfrm>
            <a:off x="0" y="138877"/>
            <a:ext cx="12192000" cy="612775"/>
          </a:xfrm>
        </p:spPr>
        <p:txBody>
          <a:bodyPr/>
          <a:lstStyle/>
          <a:p>
            <a:r>
              <a:rPr lang="en-US" dirty="0"/>
              <a:t>Pivotal Data: Cardiovascular Outcome Trials </a:t>
            </a:r>
            <a:br>
              <a:rPr lang="en-US" dirty="0"/>
            </a:br>
            <a:endParaRPr lang="en-US" dirty="0"/>
          </a:p>
        </p:txBody>
      </p:sp>
      <p:sp>
        <p:nvSpPr>
          <p:cNvPr id="8" name="Text Placeholder 7">
            <a:extLst>
              <a:ext uri="{FF2B5EF4-FFF2-40B4-BE49-F238E27FC236}">
                <a16:creationId xmlns:a16="http://schemas.microsoft.com/office/drawing/2014/main" id="{E0B68ED8-8AFE-641F-C0A0-6DDAFF99EFB0}"/>
              </a:ext>
            </a:extLst>
          </p:cNvPr>
          <p:cNvSpPr>
            <a:spLocks noGrp="1"/>
          </p:cNvSpPr>
          <p:nvPr>
            <p:ph type="body" sz="quarter" idx="13"/>
          </p:nvPr>
        </p:nvSpPr>
        <p:spPr>
          <a:xfrm>
            <a:off x="357291" y="6515936"/>
            <a:ext cx="10625034" cy="298450"/>
          </a:xfrm>
        </p:spPr>
        <p:txBody>
          <a:bodyPr>
            <a:noAutofit/>
          </a:bodyPr>
          <a:lstStyle/>
          <a:p>
            <a:r>
              <a:rPr lang="en-US" sz="1600" dirty="0"/>
              <a:t>†Preliminary topline results only; full publication pending.</a:t>
            </a:r>
          </a:p>
          <a:p>
            <a:r>
              <a:rPr lang="en-US" sz="1300" dirty="0"/>
              <a:t>MACE, major adverse cardiovascular events; HR, hazard ratio.</a:t>
            </a:r>
          </a:p>
          <a:p>
            <a:r>
              <a:rPr lang="en-US" dirty="0"/>
              <a:t>1. Marso SP et al. </a:t>
            </a:r>
            <a:r>
              <a:rPr lang="en-US" i="1" dirty="0"/>
              <a:t>N Engl J Med</a:t>
            </a:r>
            <a:r>
              <a:rPr lang="en-US" dirty="0"/>
              <a:t>. 2016;375(4):311-322. 2. Marso SP et al. </a:t>
            </a:r>
            <a:r>
              <a:rPr lang="en-US" i="1" dirty="0"/>
              <a:t>N Engl J Med</a:t>
            </a:r>
            <a:r>
              <a:rPr lang="en-US" dirty="0"/>
              <a:t>. 2016;375(19):1834-1844. 3. Gerstein HC et al. </a:t>
            </a:r>
            <a:r>
              <a:rPr lang="en-US" i="1" dirty="0"/>
              <a:t>Lancet.</a:t>
            </a:r>
            <a:r>
              <a:rPr lang="en-US" dirty="0"/>
              <a:t> 2019;394(10193):121-130.  4. McGuire DK et al. </a:t>
            </a:r>
            <a:r>
              <a:rPr lang="en-US" i="1" dirty="0"/>
              <a:t>N Engl J Med</a:t>
            </a:r>
            <a:r>
              <a:rPr lang="en-US" dirty="0"/>
              <a:t>. 2025;392(20):2001-2012. 5. </a:t>
            </a:r>
            <a:r>
              <a:rPr lang="en-US" dirty="0" err="1"/>
              <a:t>Ṁounjaro</a:t>
            </a:r>
            <a:r>
              <a:rPr lang="en-US" dirty="0"/>
              <a:t> demonstrated CV benefit in T2D with ASCVD. Press release. Lilly. July 31, 2025.</a:t>
            </a:r>
          </a:p>
        </p:txBody>
      </p:sp>
    </p:spTree>
    <p:extLst>
      <p:ext uri="{BB962C8B-B14F-4D97-AF65-F5344CB8AC3E}">
        <p14:creationId xmlns:p14="http://schemas.microsoft.com/office/powerpoint/2010/main" val="2336171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584F-B0DB-C065-12E1-D85787677DD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2DC47E-2AA0-4BE3-814A-5B8D34ACA0A3}"/>
              </a:ext>
            </a:extLst>
          </p:cNvPr>
          <p:cNvGraphicFramePr>
            <a:graphicFrameLocks noGrp="1"/>
          </p:cNvGraphicFramePr>
          <p:nvPr>
            <p:extLst>
              <p:ext uri="{D42A27DB-BD31-4B8C-83A1-F6EECF244321}">
                <p14:modId xmlns:p14="http://schemas.microsoft.com/office/powerpoint/2010/main" val="1516626194"/>
              </p:ext>
            </p:extLst>
          </p:nvPr>
        </p:nvGraphicFramePr>
        <p:xfrm>
          <a:off x="107575" y="769581"/>
          <a:ext cx="11929640" cy="5089103"/>
        </p:xfrm>
        <a:graphic>
          <a:graphicData uri="http://schemas.openxmlformats.org/drawingml/2006/table">
            <a:tbl>
              <a:tblPr firstRow="1" bandRow="1">
                <a:tableStyleId>{5C22544A-7EE6-4342-B048-85BDC9FD1C3A}</a:tableStyleId>
              </a:tblPr>
              <a:tblGrid>
                <a:gridCol w="1170363">
                  <a:extLst>
                    <a:ext uri="{9D8B030D-6E8A-4147-A177-3AD203B41FA5}">
                      <a16:colId xmlns:a16="http://schemas.microsoft.com/office/drawing/2014/main" val="2710524523"/>
                    </a:ext>
                  </a:extLst>
                </a:gridCol>
                <a:gridCol w="1465262">
                  <a:extLst>
                    <a:ext uri="{9D8B030D-6E8A-4147-A177-3AD203B41FA5}">
                      <a16:colId xmlns:a16="http://schemas.microsoft.com/office/drawing/2014/main" val="2398463238"/>
                    </a:ext>
                  </a:extLst>
                </a:gridCol>
                <a:gridCol w="1400915">
                  <a:extLst>
                    <a:ext uri="{9D8B030D-6E8A-4147-A177-3AD203B41FA5}">
                      <a16:colId xmlns:a16="http://schemas.microsoft.com/office/drawing/2014/main" val="2084174476"/>
                    </a:ext>
                  </a:extLst>
                </a:gridCol>
                <a:gridCol w="2310473">
                  <a:extLst>
                    <a:ext uri="{9D8B030D-6E8A-4147-A177-3AD203B41FA5}">
                      <a16:colId xmlns:a16="http://schemas.microsoft.com/office/drawing/2014/main" val="1744974369"/>
                    </a:ext>
                  </a:extLst>
                </a:gridCol>
                <a:gridCol w="1308847">
                  <a:extLst>
                    <a:ext uri="{9D8B030D-6E8A-4147-A177-3AD203B41FA5}">
                      <a16:colId xmlns:a16="http://schemas.microsoft.com/office/drawing/2014/main" val="3829821561"/>
                    </a:ext>
                  </a:extLst>
                </a:gridCol>
                <a:gridCol w="4273780">
                  <a:extLst>
                    <a:ext uri="{9D8B030D-6E8A-4147-A177-3AD203B41FA5}">
                      <a16:colId xmlns:a16="http://schemas.microsoft.com/office/drawing/2014/main" val="2513541244"/>
                    </a:ext>
                  </a:extLst>
                </a:gridCol>
              </a:tblGrid>
              <a:tr h="562560">
                <a:tc>
                  <a:txBody>
                    <a:bodyPr/>
                    <a:lstStyle/>
                    <a:p>
                      <a:pPr algn="ctr"/>
                      <a:r>
                        <a:rPr lang="en-US" sz="1500" b="1" dirty="0">
                          <a:solidFill>
                            <a:schemeClr val="bg1"/>
                          </a:solidFill>
                        </a:rPr>
                        <a:t>Trial</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GLP-1 RA Studied</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Population</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Baseline CV Risk</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Primary Outcome</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500" b="1" dirty="0">
                          <a:solidFill>
                            <a:schemeClr val="bg1"/>
                          </a:solidFill>
                        </a:rPr>
                        <a:t>Key Findings</a:t>
                      </a:r>
                      <a:endParaRPr lang="en-US" sz="15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51475511"/>
                  </a:ext>
                </a:extLst>
              </a:tr>
              <a:tr h="1036295">
                <a:tc>
                  <a:txBody>
                    <a:bodyPr/>
                    <a:lstStyle/>
                    <a:p>
                      <a:pPr algn="ctr"/>
                      <a:r>
                        <a:rPr lang="en-US" sz="1500" b="1" dirty="0"/>
                        <a:t>LEADER</a:t>
                      </a:r>
                      <a:r>
                        <a:rPr lang="en-US" sz="1500" b="0" baseline="30000" dirty="0"/>
                        <a:t>1</a:t>
                      </a:r>
                      <a:endParaRPr lang="en-US" sz="1500" b="0" dirty="0"/>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Liraglutide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Patients with T2D (n=9340)</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~72.4% with established CV disease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500" dirty="0"/>
                        <a:t>3-point MACE*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a:r>
                        <a:rPr lang="en-US" sz="1500" b="1" dirty="0"/>
                        <a:t>↓ MACE by 13% </a:t>
                      </a:r>
                      <a:r>
                        <a:rPr lang="en-US" sz="1500" dirty="0"/>
                        <a:t>vs placebo </a:t>
                      </a:r>
                      <a:br>
                        <a:rPr lang="en-US" sz="1500" dirty="0"/>
                      </a:br>
                      <a:r>
                        <a:rPr lang="en-US" sz="1500" dirty="0"/>
                        <a:t>(HR, 0.87); significant CV </a:t>
                      </a:r>
                      <a:br>
                        <a:rPr lang="en-US" sz="1500" dirty="0"/>
                      </a:br>
                      <a:r>
                        <a:rPr lang="en-US" sz="1500" dirty="0"/>
                        <a:t>(</a:t>
                      </a:r>
                      <a:r>
                        <a:rPr lang="en-US" sz="1500" i="1" dirty="0"/>
                        <a:t>P</a:t>
                      </a:r>
                      <a:r>
                        <a:rPr lang="en-US" sz="1500" i="0" dirty="0"/>
                        <a:t> = 0.007)</a:t>
                      </a:r>
                      <a:r>
                        <a:rPr lang="en-US" sz="1500" dirty="0"/>
                        <a:t> and all-cause mortality </a:t>
                      </a:r>
                      <a:br>
                        <a:rPr lang="en-US" sz="1500" dirty="0"/>
                      </a:br>
                      <a:r>
                        <a:rPr lang="en-US" sz="1500" dirty="0"/>
                        <a:t>(</a:t>
                      </a:r>
                      <a:r>
                        <a:rPr lang="en-US" sz="1500" i="1" dirty="0"/>
                        <a:t>P</a:t>
                      </a:r>
                      <a:r>
                        <a:rPr lang="en-US" sz="1500" i="0" dirty="0"/>
                        <a:t> = 0.02)</a:t>
                      </a:r>
                      <a:r>
                        <a:rPr lang="en-US" sz="1500" dirty="0"/>
                        <a:t> benefit</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144786227"/>
                  </a:ext>
                </a:extLst>
              </a:tr>
              <a:tr h="799428">
                <a:tc>
                  <a:txBody>
                    <a:bodyPr/>
                    <a:lstStyle/>
                    <a:p>
                      <a:pPr algn="ctr"/>
                      <a:r>
                        <a:rPr lang="en-US" sz="1500" b="1" dirty="0"/>
                        <a:t>SUSTAIN-6</a:t>
                      </a:r>
                      <a:r>
                        <a:rPr lang="en-US" sz="1500" b="0" baseline="30000" dirty="0"/>
                        <a:t>2</a:t>
                      </a:r>
                      <a:endParaRPr lang="en-US" sz="1500" b="0" dirty="0"/>
                    </a:p>
                  </a:txBody>
                  <a:tcPr anchor="ctr">
                    <a:solidFill>
                      <a:schemeClr val="accent1">
                        <a:lumMod val="60000"/>
                        <a:lumOff val="40000"/>
                      </a:schemeClr>
                    </a:solidFill>
                  </a:tcPr>
                </a:tc>
                <a:tc>
                  <a:txBody>
                    <a:bodyPr/>
                    <a:lstStyle/>
                    <a:p>
                      <a:pPr algn="ctr"/>
                      <a:r>
                        <a:rPr lang="en-US" sz="1500" dirty="0"/>
                        <a:t>Semaglutide</a:t>
                      </a:r>
                    </a:p>
                  </a:txBody>
                  <a:tcPr anchor="ctr">
                    <a:solidFill>
                      <a:schemeClr val="accent1">
                        <a:lumMod val="60000"/>
                        <a:lumOff val="40000"/>
                      </a:schemeClr>
                    </a:solidFill>
                  </a:tcPr>
                </a:tc>
                <a:tc>
                  <a:txBody>
                    <a:bodyPr/>
                    <a:lstStyle/>
                    <a:p>
                      <a:pPr algn="ctr"/>
                      <a:r>
                        <a:rPr lang="en-US" sz="1500" dirty="0"/>
                        <a:t>Patients with T2D (n=3297)</a:t>
                      </a:r>
                    </a:p>
                  </a:txBody>
                  <a:tcPr anchor="ctr">
                    <a:solidFill>
                      <a:schemeClr val="accent1">
                        <a:lumMod val="60000"/>
                        <a:lumOff val="40000"/>
                      </a:schemeClr>
                    </a:solidFill>
                  </a:tcPr>
                </a:tc>
                <a:tc>
                  <a:txBody>
                    <a:bodyPr/>
                    <a:lstStyle/>
                    <a:p>
                      <a:pPr algn="ctr"/>
                      <a:r>
                        <a:rPr lang="en-US" sz="1500" dirty="0"/>
                        <a:t>~83% with established CV disease</a:t>
                      </a:r>
                    </a:p>
                  </a:txBody>
                  <a:tcPr anchor="ctr">
                    <a:solidFill>
                      <a:schemeClr val="accent1">
                        <a:lumMod val="60000"/>
                        <a:lumOff val="40000"/>
                      </a:schemeClr>
                    </a:solidFill>
                  </a:tcPr>
                </a:tc>
                <a:tc>
                  <a:txBody>
                    <a:bodyPr/>
                    <a:lstStyle/>
                    <a:p>
                      <a:pPr algn="ctr"/>
                      <a:r>
                        <a:rPr lang="en-US" sz="1500" dirty="0"/>
                        <a:t>3-point MACE*</a:t>
                      </a:r>
                    </a:p>
                  </a:txBody>
                  <a:tcPr anchor="ctr">
                    <a:solidFill>
                      <a:schemeClr val="accent1">
                        <a:lumMod val="60000"/>
                        <a:lumOff val="40000"/>
                      </a:schemeClr>
                    </a:solidFill>
                  </a:tcPr>
                </a:tc>
                <a:tc>
                  <a:txBody>
                    <a:bodyPr/>
                    <a:lstStyle/>
                    <a:p>
                      <a:pPr algn="l"/>
                      <a:r>
                        <a:rPr lang="en-US" sz="1500" b="1" dirty="0"/>
                        <a:t>↓ MACE by 26% </a:t>
                      </a:r>
                      <a:r>
                        <a:rPr lang="en-US" sz="1500" dirty="0"/>
                        <a:t>vs placebo </a:t>
                      </a:r>
                      <a:br>
                        <a:rPr lang="en-US" sz="1500" dirty="0"/>
                      </a:br>
                      <a:r>
                        <a:rPr lang="en-US" sz="1500" dirty="0"/>
                        <a:t>(HR 0.74); significant ↓ in nonfatal stroke (</a:t>
                      </a:r>
                      <a:r>
                        <a:rPr lang="en-US" sz="1500" b="0" i="1" kern="1200" dirty="0">
                          <a:solidFill>
                            <a:schemeClr val="dk1"/>
                          </a:solidFill>
                          <a:effectLst/>
                          <a:latin typeface="+mn-lt"/>
                          <a:ea typeface="+mn-ea"/>
                          <a:cs typeface="+mn-cs"/>
                        </a:rPr>
                        <a:t>P </a:t>
                      </a:r>
                      <a:r>
                        <a:rPr lang="en-US" sz="1500" b="0" i="0" kern="1200" dirty="0">
                          <a:solidFill>
                            <a:schemeClr val="dk1"/>
                          </a:solidFill>
                          <a:effectLst/>
                          <a:latin typeface="+mn-lt"/>
                          <a:ea typeface="+mn-ea"/>
                          <a:cs typeface="+mn-cs"/>
                        </a:rPr>
                        <a:t>= .04)</a:t>
                      </a:r>
                      <a:endParaRPr lang="en-US" sz="1500" dirty="0"/>
                    </a:p>
                  </a:txBody>
                  <a:tcPr anchor="ctr">
                    <a:solidFill>
                      <a:schemeClr val="accent1">
                        <a:lumMod val="60000"/>
                        <a:lumOff val="40000"/>
                      </a:schemeClr>
                    </a:solidFill>
                  </a:tcPr>
                </a:tc>
                <a:extLst>
                  <a:ext uri="{0D108BD9-81ED-4DB2-BD59-A6C34878D82A}">
                    <a16:rowId xmlns:a16="http://schemas.microsoft.com/office/drawing/2014/main" val="2772848632"/>
                  </a:ext>
                </a:extLst>
              </a:tr>
              <a:tr h="799428">
                <a:tc>
                  <a:txBody>
                    <a:bodyPr/>
                    <a:lstStyle/>
                    <a:p>
                      <a:pPr algn="ctr"/>
                      <a:r>
                        <a:rPr lang="en-US" sz="1500" b="1" dirty="0"/>
                        <a:t>REWIND</a:t>
                      </a:r>
                      <a:r>
                        <a:rPr lang="en-US" sz="1500" b="0" baseline="30000" dirty="0"/>
                        <a:t>3</a:t>
                      </a:r>
                      <a:endParaRPr lang="en-US" sz="1500" b="0" dirty="0"/>
                    </a:p>
                  </a:txBody>
                  <a:tcPr anchor="ctr">
                    <a:solidFill>
                      <a:schemeClr val="accent6">
                        <a:lumMod val="60000"/>
                        <a:lumOff val="40000"/>
                      </a:schemeClr>
                    </a:solidFill>
                  </a:tcPr>
                </a:tc>
                <a:tc>
                  <a:txBody>
                    <a:bodyPr/>
                    <a:lstStyle/>
                    <a:p>
                      <a:pPr algn="ctr"/>
                      <a:r>
                        <a:rPr lang="en-US" sz="1500" dirty="0"/>
                        <a:t>Dulaglutide</a:t>
                      </a:r>
                    </a:p>
                  </a:txBody>
                  <a:tcPr anchor="ctr">
                    <a:solidFill>
                      <a:schemeClr val="accent6">
                        <a:lumMod val="60000"/>
                        <a:lumOff val="40000"/>
                      </a:schemeClr>
                    </a:solidFill>
                  </a:tcPr>
                </a:tc>
                <a:tc>
                  <a:txBody>
                    <a:bodyPr/>
                    <a:lstStyle/>
                    <a:p>
                      <a:pPr algn="ctr"/>
                      <a:r>
                        <a:rPr lang="en-US" sz="1500" dirty="0"/>
                        <a:t>T2D patients (n=9,901)</a:t>
                      </a:r>
                    </a:p>
                  </a:txBody>
                  <a:tcPr anchor="ctr">
                    <a:solidFill>
                      <a:schemeClr val="accent6">
                        <a:lumMod val="60000"/>
                        <a:lumOff val="40000"/>
                      </a:schemeClr>
                    </a:solidFill>
                  </a:tcPr>
                </a:tc>
                <a:tc>
                  <a:txBody>
                    <a:bodyPr/>
                    <a:lstStyle/>
                    <a:p>
                      <a:pPr algn="ctr"/>
                      <a:r>
                        <a:rPr lang="en-US" sz="1500" dirty="0"/>
                        <a:t>~31% with established CV disease</a:t>
                      </a:r>
                    </a:p>
                  </a:txBody>
                  <a:tcPr anchor="ctr">
                    <a:solidFill>
                      <a:schemeClr val="accent6">
                        <a:lumMod val="60000"/>
                        <a:lumOff val="40000"/>
                      </a:schemeClr>
                    </a:solidFill>
                  </a:tcPr>
                </a:tc>
                <a:tc>
                  <a:txBody>
                    <a:bodyPr/>
                    <a:lstStyle/>
                    <a:p>
                      <a:pPr algn="ctr"/>
                      <a:r>
                        <a:rPr lang="en-US" sz="1500" dirty="0"/>
                        <a:t>3-point MACE*</a:t>
                      </a:r>
                    </a:p>
                  </a:txBody>
                  <a:tcPr anchor="ctr">
                    <a:solidFill>
                      <a:schemeClr val="accent6">
                        <a:lumMod val="60000"/>
                        <a:lumOff val="40000"/>
                      </a:schemeClr>
                    </a:solidFill>
                  </a:tcPr>
                </a:tc>
                <a:tc>
                  <a:txBody>
                    <a:bodyPr/>
                    <a:lstStyle/>
                    <a:p>
                      <a:pPr algn="l"/>
                      <a:r>
                        <a:rPr lang="en-US" sz="1500" b="1" dirty="0"/>
                        <a:t>↓ MACE by 12% </a:t>
                      </a:r>
                      <a:r>
                        <a:rPr lang="en-US" sz="1500" dirty="0"/>
                        <a:t>vs placebo </a:t>
                      </a:r>
                      <a:br>
                        <a:rPr lang="en-US" sz="1500" dirty="0"/>
                      </a:br>
                      <a:r>
                        <a:rPr lang="en-US" sz="1500" dirty="0"/>
                        <a:t>(HR 0.88); benefit extended to lower-risk populations</a:t>
                      </a:r>
                    </a:p>
                  </a:txBody>
                  <a:tcPr anchor="ctr">
                    <a:solidFill>
                      <a:schemeClr val="accent6">
                        <a:lumMod val="60000"/>
                        <a:lumOff val="40000"/>
                      </a:schemeClr>
                    </a:solidFill>
                  </a:tcPr>
                </a:tc>
                <a:extLst>
                  <a:ext uri="{0D108BD9-81ED-4DB2-BD59-A6C34878D82A}">
                    <a16:rowId xmlns:a16="http://schemas.microsoft.com/office/drawing/2014/main" val="3076574178"/>
                  </a:ext>
                </a:extLst>
              </a:tr>
              <a:tr h="945696">
                <a:tc>
                  <a:txBody>
                    <a:bodyPr/>
                    <a:lstStyle/>
                    <a:p>
                      <a:pPr algn="ctr"/>
                      <a:r>
                        <a:rPr lang="en-US" sz="1500" b="1" dirty="0">
                          <a:solidFill>
                            <a:schemeClr val="tx1"/>
                          </a:solidFill>
                          <a:ea typeface="Calibri"/>
                          <a:cs typeface="Calibri"/>
                        </a:rPr>
                        <a:t>SOUL</a:t>
                      </a:r>
                      <a:r>
                        <a:rPr lang="en-US" sz="1500" b="0" baseline="30000" dirty="0">
                          <a:solidFill>
                            <a:schemeClr val="tx1"/>
                          </a:solidFill>
                          <a:ea typeface="Calibri"/>
                          <a:cs typeface="Calibri"/>
                        </a:rPr>
                        <a:t>4</a:t>
                      </a:r>
                      <a:endParaRPr lang="en-US" sz="1500" b="0" dirty="0"/>
                    </a:p>
                  </a:txBody>
                  <a:tcPr anchor="ctr">
                    <a:solidFill>
                      <a:schemeClr val="accent2">
                        <a:lumMod val="60000"/>
                        <a:lumOff val="40000"/>
                      </a:schemeClr>
                    </a:solidFill>
                  </a:tcPr>
                </a:tc>
                <a:tc>
                  <a:txBody>
                    <a:bodyPr/>
                    <a:lstStyle/>
                    <a:p>
                      <a:pPr algn="ctr"/>
                      <a:r>
                        <a:rPr lang="en-US" sz="1500" b="0" dirty="0">
                          <a:solidFill>
                            <a:schemeClr val="tx1"/>
                          </a:solidFill>
                          <a:ea typeface="Calibri"/>
                          <a:cs typeface="Calibri"/>
                        </a:rPr>
                        <a:t>oral semaglutide</a:t>
                      </a:r>
                      <a:endParaRPr lang="en-US" sz="1500" b="0" dirty="0"/>
                    </a:p>
                  </a:txBody>
                  <a:tcPr anchor="ctr">
                    <a:solidFill>
                      <a:schemeClr val="accent2">
                        <a:lumMod val="60000"/>
                        <a:lumOff val="40000"/>
                      </a:schemeClr>
                    </a:solidFill>
                  </a:tcPr>
                </a:tc>
                <a:tc>
                  <a:txBody>
                    <a:bodyPr/>
                    <a:lstStyle/>
                    <a:p>
                      <a:pPr algn="ctr"/>
                      <a:r>
                        <a:rPr lang="en-US" sz="1500" dirty="0"/>
                        <a:t>T2D patients </a:t>
                      </a:r>
                      <a:br>
                        <a:rPr lang="en-US" sz="1500" dirty="0"/>
                      </a:br>
                      <a:r>
                        <a:rPr lang="en-US" sz="1500" dirty="0"/>
                        <a:t>(n=</a:t>
                      </a:r>
                      <a:r>
                        <a:rPr lang="en-US" sz="1500" b="0" i="0" kern="1200" dirty="0">
                          <a:solidFill>
                            <a:schemeClr val="dk1"/>
                          </a:solidFill>
                          <a:effectLst/>
                          <a:latin typeface="+mn-lt"/>
                          <a:ea typeface="+mn-ea"/>
                          <a:cs typeface="+mn-cs"/>
                        </a:rPr>
                        <a:t>9650</a:t>
                      </a:r>
                      <a:r>
                        <a:rPr lang="en-US" sz="1500" dirty="0"/>
                        <a:t>)</a:t>
                      </a:r>
                    </a:p>
                  </a:txBody>
                  <a:tcPr anchor="ctr">
                    <a:solidFill>
                      <a:schemeClr val="accent2">
                        <a:lumMod val="60000"/>
                        <a:lumOff val="40000"/>
                      </a:schemeClr>
                    </a:solidFill>
                  </a:tcPr>
                </a:tc>
                <a:tc>
                  <a:txBody>
                    <a:bodyPr/>
                    <a:lstStyle/>
                    <a:p>
                      <a:pPr algn="ctr"/>
                      <a:r>
                        <a:rPr lang="en-US" sz="1500" b="0" i="0" u="none" strike="noStrike" kern="1200" baseline="0" dirty="0">
                          <a:solidFill>
                            <a:schemeClr val="dk1"/>
                          </a:solidFill>
                          <a:latin typeface="+mn-lt"/>
                          <a:ea typeface="+mn-ea"/>
                          <a:cs typeface="+mn-cs"/>
                        </a:rPr>
                        <a:t>All participants had T2D and either ASCVD, CKD, or both</a:t>
                      </a:r>
                      <a:endParaRPr lang="en-US" sz="1500" dirty="0"/>
                    </a:p>
                  </a:txBody>
                  <a:tcPr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3-point MACE*</a:t>
                      </a:r>
                    </a:p>
                  </a:txBody>
                  <a:tcPr anchor="ctr">
                    <a:solidFill>
                      <a:schemeClr val="accent2">
                        <a:lumMod val="60000"/>
                        <a:lumOff val="40000"/>
                      </a:schemeClr>
                    </a:solidFill>
                  </a:tcPr>
                </a:tc>
                <a:tc>
                  <a:txBody>
                    <a:bodyPr/>
                    <a:lstStyle/>
                    <a:p>
                      <a:pPr algn="l"/>
                      <a:r>
                        <a:rPr lang="en-US" sz="1500" b="1" dirty="0"/>
                        <a:t>↓ MACE by 12% </a:t>
                      </a:r>
                      <a:r>
                        <a:rPr lang="en-US" sz="1500" dirty="0"/>
                        <a:t>vs placebo (HR 0.86) </a:t>
                      </a:r>
                    </a:p>
                  </a:txBody>
                  <a:tcPr anchor="ctr">
                    <a:solidFill>
                      <a:schemeClr val="accent2">
                        <a:lumMod val="60000"/>
                        <a:lumOff val="40000"/>
                      </a:schemeClr>
                    </a:solidFill>
                  </a:tcPr>
                </a:tc>
                <a:extLst>
                  <a:ext uri="{0D108BD9-81ED-4DB2-BD59-A6C34878D82A}">
                    <a16:rowId xmlns:a16="http://schemas.microsoft.com/office/drawing/2014/main" val="3363009841"/>
                  </a:ext>
                </a:extLst>
              </a:tr>
              <a:tr h="945696">
                <a:tc>
                  <a:txBody>
                    <a:bodyPr/>
                    <a:lstStyle/>
                    <a:p>
                      <a:pPr algn="ctr"/>
                      <a:r>
                        <a:rPr lang="en-US" sz="1500" b="1" dirty="0"/>
                        <a:t>SURPASS-CVOT</a:t>
                      </a:r>
                      <a:r>
                        <a:rPr lang="en-US" sz="1500" b="0" baseline="30000" dirty="0"/>
                        <a:t>5 </a:t>
                      </a:r>
                      <a:r>
                        <a:rPr lang="en-US" sz="1500" dirty="0"/>
                        <a:t>†</a:t>
                      </a:r>
                      <a:endParaRPr lang="en-US" sz="1500" b="0" baseline="30000" dirty="0"/>
                    </a:p>
                  </a:txBody>
                  <a:tcPr anchor="ctr">
                    <a:solidFill>
                      <a:schemeClr val="accent6">
                        <a:lumMod val="20000"/>
                        <a:lumOff val="80000"/>
                      </a:schemeClr>
                    </a:solidFill>
                  </a:tcPr>
                </a:tc>
                <a:tc>
                  <a:txBody>
                    <a:bodyPr/>
                    <a:lstStyle/>
                    <a:p>
                      <a:pPr algn="ctr"/>
                      <a:r>
                        <a:rPr lang="en-US" sz="1500" b="0" dirty="0"/>
                        <a:t>Tirzepatide (dual GIP/GLP-1 RA)</a:t>
                      </a:r>
                    </a:p>
                  </a:txBody>
                  <a:tcPr anchor="ctr">
                    <a:solidFill>
                      <a:schemeClr val="accent6">
                        <a:lumMod val="20000"/>
                        <a:lumOff val="80000"/>
                      </a:schemeClr>
                    </a:solidFill>
                  </a:tcPr>
                </a:tc>
                <a:tc>
                  <a:txBody>
                    <a:bodyPr/>
                    <a:lstStyle/>
                    <a:p>
                      <a:pPr algn="ctr"/>
                      <a:r>
                        <a:rPr lang="en-US" sz="1500" dirty="0"/>
                        <a:t>Patients with T2D (n=13,299)</a:t>
                      </a:r>
                    </a:p>
                  </a:txBody>
                  <a:tcPr anchor="ctr">
                    <a:solidFill>
                      <a:schemeClr val="accent6">
                        <a:lumMod val="20000"/>
                        <a:lumOff val="80000"/>
                      </a:schemeClr>
                    </a:solidFill>
                  </a:tcPr>
                </a:tc>
                <a:tc>
                  <a:txBody>
                    <a:bodyPr/>
                    <a:lstStyle/>
                    <a:p>
                      <a:pPr algn="ctr"/>
                      <a:r>
                        <a:rPr lang="en-US" sz="1500" dirty="0"/>
                        <a:t>All participants with established ASCVD</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3-point MACE*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nchor="ctr">
                    <a:solidFill>
                      <a:schemeClr val="accent6">
                        <a:lumMod val="20000"/>
                        <a:lumOff val="80000"/>
                      </a:schemeClr>
                    </a:solidFill>
                  </a:tcPr>
                </a:tc>
                <a:tc>
                  <a:txBody>
                    <a:bodyPr/>
                    <a:lstStyle/>
                    <a:p>
                      <a:pPr algn="l"/>
                      <a:r>
                        <a:rPr lang="en-US" sz="1500" dirty="0"/>
                        <a:t>Noninferior to dulaglutide; 8% risk reduction (HR, 0.92; 95% CI, 0.83–1.01; </a:t>
                      </a:r>
                      <a:r>
                        <a:rPr lang="en-US" sz="1500" i="1" dirty="0"/>
                        <a:t>P</a:t>
                      </a:r>
                      <a:r>
                        <a:rPr lang="en-US" sz="1500" dirty="0"/>
                        <a:t>=0.086); ↓ all-cause death by 16%</a:t>
                      </a:r>
                    </a:p>
                  </a:txBody>
                  <a:tcPr anchor="ctr">
                    <a:solidFill>
                      <a:schemeClr val="accent6">
                        <a:lumMod val="20000"/>
                        <a:lumOff val="80000"/>
                      </a:schemeClr>
                    </a:solidFill>
                  </a:tcPr>
                </a:tc>
                <a:extLst>
                  <a:ext uri="{0D108BD9-81ED-4DB2-BD59-A6C34878D82A}">
                    <a16:rowId xmlns:a16="http://schemas.microsoft.com/office/drawing/2014/main" val="2547653160"/>
                  </a:ext>
                </a:extLst>
              </a:tr>
            </a:tbl>
          </a:graphicData>
        </a:graphic>
      </p:graphicFrame>
      <p:sp>
        <p:nvSpPr>
          <p:cNvPr id="6" name="TextBox 5">
            <a:extLst>
              <a:ext uri="{FF2B5EF4-FFF2-40B4-BE49-F238E27FC236}">
                <a16:creationId xmlns:a16="http://schemas.microsoft.com/office/drawing/2014/main" id="{495063FB-B82A-793D-716C-5D9CC73FDA09}"/>
              </a:ext>
            </a:extLst>
          </p:cNvPr>
          <p:cNvSpPr txBox="1"/>
          <p:nvPr/>
        </p:nvSpPr>
        <p:spPr>
          <a:xfrm>
            <a:off x="7460365" y="6006246"/>
            <a:ext cx="4469275" cy="307777"/>
          </a:xfrm>
          <a:prstGeom prst="rect">
            <a:avLst/>
          </a:prstGeom>
          <a:solidFill>
            <a:schemeClr val="bg2">
              <a:lumMod val="90000"/>
            </a:schemeClr>
          </a:solidFill>
          <a:ln w="38100">
            <a:solidFill>
              <a:srgbClr val="FF0000"/>
            </a:solidFill>
          </a:ln>
        </p:spPr>
        <p:txBody>
          <a:bodyPr wrap="square" rtlCol="0">
            <a:spAutoFit/>
          </a:bodyPr>
          <a:lstStyle/>
          <a:p>
            <a:pPr algn="r"/>
            <a:r>
              <a:rPr lang="en-US" sz="1400" dirty="0"/>
              <a:t>*3-point MACE = CV death, nonfatal MI, or nonfatal stroke.</a:t>
            </a:r>
          </a:p>
        </p:txBody>
      </p:sp>
      <p:sp>
        <p:nvSpPr>
          <p:cNvPr id="2" name="Title 1">
            <a:extLst>
              <a:ext uri="{FF2B5EF4-FFF2-40B4-BE49-F238E27FC236}">
                <a16:creationId xmlns:a16="http://schemas.microsoft.com/office/drawing/2014/main" id="{B6055EA7-7872-CE5D-B475-6C825319DA9F}"/>
              </a:ext>
            </a:extLst>
          </p:cNvPr>
          <p:cNvSpPr>
            <a:spLocks noGrp="1"/>
          </p:cNvSpPr>
          <p:nvPr>
            <p:ph type="title"/>
          </p:nvPr>
        </p:nvSpPr>
        <p:spPr>
          <a:xfrm>
            <a:off x="0" y="138877"/>
            <a:ext cx="12192000" cy="612775"/>
          </a:xfrm>
        </p:spPr>
        <p:txBody>
          <a:bodyPr/>
          <a:lstStyle/>
          <a:p>
            <a:r>
              <a:rPr lang="en-US" dirty="0"/>
              <a:t>Pivotal Data: Cardiovascular Outcome Trials </a:t>
            </a:r>
            <a:br>
              <a:rPr lang="en-US" dirty="0"/>
            </a:br>
            <a:endParaRPr lang="en-US" dirty="0"/>
          </a:p>
        </p:txBody>
      </p:sp>
      <p:sp>
        <p:nvSpPr>
          <p:cNvPr id="8" name="Text Placeholder 7">
            <a:extLst>
              <a:ext uri="{FF2B5EF4-FFF2-40B4-BE49-F238E27FC236}">
                <a16:creationId xmlns:a16="http://schemas.microsoft.com/office/drawing/2014/main" id="{A666AE43-B261-E491-DFBD-E7E7EE245C0E}"/>
              </a:ext>
            </a:extLst>
          </p:cNvPr>
          <p:cNvSpPr>
            <a:spLocks noGrp="1"/>
          </p:cNvSpPr>
          <p:nvPr>
            <p:ph type="body" sz="quarter" idx="13"/>
          </p:nvPr>
        </p:nvSpPr>
        <p:spPr>
          <a:xfrm>
            <a:off x="357291" y="6515936"/>
            <a:ext cx="10634559" cy="298450"/>
          </a:xfrm>
        </p:spPr>
        <p:txBody>
          <a:bodyPr>
            <a:noAutofit/>
          </a:bodyPr>
          <a:lstStyle/>
          <a:p>
            <a:r>
              <a:rPr lang="en-US" sz="1600" dirty="0"/>
              <a:t>†Preliminary topline results only; full publication pending.</a:t>
            </a:r>
          </a:p>
          <a:p>
            <a:r>
              <a:rPr lang="en-US" sz="1300" dirty="0"/>
              <a:t>MACE, major adverse cardiovascular events; HR, hazard ratio.</a:t>
            </a:r>
          </a:p>
          <a:p>
            <a:r>
              <a:rPr lang="en-US" dirty="0"/>
              <a:t>1. Marso SP et al. </a:t>
            </a:r>
            <a:r>
              <a:rPr lang="en-US" i="1" dirty="0"/>
              <a:t>N Engl J Med</a:t>
            </a:r>
            <a:r>
              <a:rPr lang="en-US" dirty="0"/>
              <a:t>. 2016;375(4):311-322. 2. Marso SP et al. </a:t>
            </a:r>
            <a:r>
              <a:rPr lang="en-US" i="1" dirty="0"/>
              <a:t>N Engl J Med</a:t>
            </a:r>
            <a:r>
              <a:rPr lang="en-US" dirty="0"/>
              <a:t>. 2016;375(19):1834-1844. 3. Gerstein HC et al. </a:t>
            </a:r>
            <a:r>
              <a:rPr lang="en-US" i="1" dirty="0"/>
              <a:t>Lancet.</a:t>
            </a:r>
            <a:r>
              <a:rPr lang="en-US" dirty="0"/>
              <a:t> 2019;394(10193):121-130.  4. McGuire DK et al. </a:t>
            </a:r>
            <a:r>
              <a:rPr lang="en-US" i="1" dirty="0"/>
              <a:t>N Engl J Med</a:t>
            </a:r>
            <a:r>
              <a:rPr lang="en-US" dirty="0"/>
              <a:t>. 2025;392(20):2001-2012. 5. </a:t>
            </a:r>
            <a:r>
              <a:rPr lang="en-US" dirty="0" err="1"/>
              <a:t>Ṁounjaro</a:t>
            </a:r>
            <a:r>
              <a:rPr lang="en-US" dirty="0"/>
              <a:t> demonstrated CV benefit in T2D with ASCVD. Press release. Lilly. July 31, 2025.</a:t>
            </a:r>
          </a:p>
        </p:txBody>
      </p:sp>
      <p:sp>
        <p:nvSpPr>
          <p:cNvPr id="3" name="Rectangle: Rounded Corners 2">
            <a:extLst>
              <a:ext uri="{FF2B5EF4-FFF2-40B4-BE49-F238E27FC236}">
                <a16:creationId xmlns:a16="http://schemas.microsoft.com/office/drawing/2014/main" id="{C28BA1FE-34B1-77FB-88AC-2DD4B388A1A9}"/>
              </a:ext>
            </a:extLst>
          </p:cNvPr>
          <p:cNvSpPr/>
          <p:nvPr/>
        </p:nvSpPr>
        <p:spPr>
          <a:xfrm>
            <a:off x="275805" y="2969997"/>
            <a:ext cx="11640387" cy="16136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60425" indent="-233363" algn="ctr"/>
            <a:r>
              <a:rPr lang="en-US" sz="2200" b="1" dirty="0"/>
              <a:t>Key takeaway: Incretin-based therapies consistently reduce major cardiovascular events, reinforcing their role beyond glucose control. Preliminary SURPASS-CVOT data show tirzepatide is as safe as dulaglutide with a trend toward benefit and lower all-cause mortality, pending full results.</a:t>
            </a:r>
          </a:p>
        </p:txBody>
      </p:sp>
      <p:pic>
        <p:nvPicPr>
          <p:cNvPr id="5" name="Graphic 4" descr="Lights On with solid fill">
            <a:extLst>
              <a:ext uri="{FF2B5EF4-FFF2-40B4-BE49-F238E27FC236}">
                <a16:creationId xmlns:a16="http://schemas.microsoft.com/office/drawing/2014/main" id="{4D65BF21-7FC9-2661-6233-9FFA68AAA8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048" y="3151096"/>
            <a:ext cx="914400" cy="914400"/>
          </a:xfrm>
          <a:prstGeom prst="rect">
            <a:avLst/>
          </a:prstGeom>
        </p:spPr>
      </p:pic>
    </p:spTree>
    <p:extLst>
      <p:ext uri="{BB962C8B-B14F-4D97-AF65-F5344CB8AC3E}">
        <p14:creationId xmlns:p14="http://schemas.microsoft.com/office/powerpoint/2010/main" val="1389891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4E54D-2F0E-4AC8-9295-FA83E6BFE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A9A711-CFB7-26BE-98D4-EDCA4F98DEBB}"/>
              </a:ext>
            </a:extLst>
          </p:cNvPr>
          <p:cNvSpPr>
            <a:spLocks noGrp="1"/>
          </p:cNvSpPr>
          <p:nvPr>
            <p:ph type="title"/>
          </p:nvPr>
        </p:nvSpPr>
        <p:spPr/>
        <p:txBody>
          <a:bodyPr lIns="91440" tIns="45720" rIns="91440" bIns="45720" anchor="t"/>
          <a:lstStyle/>
          <a:p>
            <a:r>
              <a:rPr lang="en-US" dirty="0"/>
              <a:t>Completed Renal Outcome Trials</a:t>
            </a:r>
          </a:p>
        </p:txBody>
      </p:sp>
      <p:sp>
        <p:nvSpPr>
          <p:cNvPr id="4" name="Text Placeholder 3">
            <a:extLst>
              <a:ext uri="{FF2B5EF4-FFF2-40B4-BE49-F238E27FC236}">
                <a16:creationId xmlns:a16="http://schemas.microsoft.com/office/drawing/2014/main" id="{A7C0B7CD-2988-54EA-ADE9-F7AB0957090E}"/>
              </a:ext>
            </a:extLst>
          </p:cNvPr>
          <p:cNvSpPr>
            <a:spLocks noGrp="1"/>
          </p:cNvSpPr>
          <p:nvPr>
            <p:ph type="body" sz="quarter" idx="13"/>
          </p:nvPr>
        </p:nvSpPr>
        <p:spPr/>
        <p:txBody>
          <a:bodyPr>
            <a:noAutofit/>
          </a:bodyPr>
          <a:lstStyle/>
          <a:p>
            <a:r>
              <a:rPr lang="en-US" sz="1400" dirty="0"/>
              <a:t>RAAS, renin-angiotensin-aldosterone system.</a:t>
            </a:r>
          </a:p>
          <a:p>
            <a:r>
              <a:rPr lang="en-US" dirty="0"/>
              <a:t>Perkovic V et al; FLOW Trial Committees and Investigators. </a:t>
            </a:r>
            <a:r>
              <a:rPr lang="en-US" i="1" dirty="0"/>
              <a:t>N Engl J Med</a:t>
            </a:r>
            <a:r>
              <a:rPr lang="en-US" dirty="0"/>
              <a:t>. 2024;391(2):109-121. </a:t>
            </a:r>
          </a:p>
        </p:txBody>
      </p:sp>
      <p:graphicFrame>
        <p:nvGraphicFramePr>
          <p:cNvPr id="3" name="Table 2">
            <a:extLst>
              <a:ext uri="{FF2B5EF4-FFF2-40B4-BE49-F238E27FC236}">
                <a16:creationId xmlns:a16="http://schemas.microsoft.com/office/drawing/2014/main" id="{ED6B6E1C-5504-D630-B3F6-373B7139417C}"/>
              </a:ext>
            </a:extLst>
          </p:cNvPr>
          <p:cNvGraphicFramePr>
            <a:graphicFrameLocks noGrp="1"/>
          </p:cNvGraphicFramePr>
          <p:nvPr>
            <p:extLst>
              <p:ext uri="{D42A27DB-BD31-4B8C-83A1-F6EECF244321}">
                <p14:modId xmlns:p14="http://schemas.microsoft.com/office/powerpoint/2010/main" val="8336029"/>
              </p:ext>
            </p:extLst>
          </p:nvPr>
        </p:nvGraphicFramePr>
        <p:xfrm>
          <a:off x="426948" y="1643433"/>
          <a:ext cx="11414982" cy="1828800"/>
        </p:xfrm>
        <a:graphic>
          <a:graphicData uri="http://schemas.openxmlformats.org/drawingml/2006/table">
            <a:tbl>
              <a:tblPr firstRow="1" bandRow="1">
                <a:tableStyleId>{5C22544A-7EE6-4342-B048-85BDC9FD1C3A}</a:tableStyleId>
              </a:tblPr>
              <a:tblGrid>
                <a:gridCol w="1119872">
                  <a:extLst>
                    <a:ext uri="{9D8B030D-6E8A-4147-A177-3AD203B41FA5}">
                      <a16:colId xmlns:a16="http://schemas.microsoft.com/office/drawing/2014/main" val="2710524523"/>
                    </a:ext>
                  </a:extLst>
                </a:gridCol>
                <a:gridCol w="1402049">
                  <a:extLst>
                    <a:ext uri="{9D8B030D-6E8A-4147-A177-3AD203B41FA5}">
                      <a16:colId xmlns:a16="http://schemas.microsoft.com/office/drawing/2014/main" val="2398463238"/>
                    </a:ext>
                  </a:extLst>
                </a:gridCol>
                <a:gridCol w="1340478">
                  <a:extLst>
                    <a:ext uri="{9D8B030D-6E8A-4147-A177-3AD203B41FA5}">
                      <a16:colId xmlns:a16="http://schemas.microsoft.com/office/drawing/2014/main" val="2084174476"/>
                    </a:ext>
                  </a:extLst>
                </a:gridCol>
                <a:gridCol w="2210797">
                  <a:extLst>
                    <a:ext uri="{9D8B030D-6E8A-4147-A177-3AD203B41FA5}">
                      <a16:colId xmlns:a16="http://schemas.microsoft.com/office/drawing/2014/main" val="1744974369"/>
                    </a:ext>
                  </a:extLst>
                </a:gridCol>
                <a:gridCol w="1252382">
                  <a:extLst>
                    <a:ext uri="{9D8B030D-6E8A-4147-A177-3AD203B41FA5}">
                      <a16:colId xmlns:a16="http://schemas.microsoft.com/office/drawing/2014/main" val="3829821561"/>
                    </a:ext>
                  </a:extLst>
                </a:gridCol>
                <a:gridCol w="4089404">
                  <a:extLst>
                    <a:ext uri="{9D8B030D-6E8A-4147-A177-3AD203B41FA5}">
                      <a16:colId xmlns:a16="http://schemas.microsoft.com/office/drawing/2014/main" val="2513541244"/>
                    </a:ext>
                  </a:extLst>
                </a:gridCol>
              </a:tblGrid>
              <a:tr h="562560">
                <a:tc>
                  <a:txBody>
                    <a:bodyPr/>
                    <a:lstStyle/>
                    <a:p>
                      <a:pPr algn="ctr"/>
                      <a:r>
                        <a:rPr lang="en-US" sz="1800" b="1" dirty="0">
                          <a:solidFill>
                            <a:schemeClr val="bg1"/>
                          </a:solidFill>
                        </a:rPr>
                        <a:t>Trial</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GLP-1 RA Studied</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Population</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Baseline Risk</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Primary Outcome</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Key Findings</a:t>
                      </a:r>
                      <a:endParaRPr lang="en-US" sz="1800" dirty="0">
                        <a:solidFill>
                          <a:schemeClr val="bg1"/>
                        </a:solidFill>
                      </a:endParaRPr>
                    </a:p>
                  </a:txBody>
                  <a:tcPr anchor="ct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51475511"/>
                  </a:ext>
                </a:extLst>
              </a:tr>
              <a:tr h="934791">
                <a:tc>
                  <a:txBody>
                    <a:bodyPr/>
                    <a:lstStyle/>
                    <a:p>
                      <a:r>
                        <a:rPr lang="en-US" sz="2000" dirty="0"/>
                        <a:t>FLOW </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800" dirty="0" err="1"/>
                        <a:t>Semaglutide</a:t>
                      </a:r>
                      <a:endParaRPr lang="en-US" sz="1800" dirty="0"/>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800" dirty="0"/>
                        <a:t>T2D with CKD progression (n=3533)</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800" dirty="0"/>
                        <a:t>eGFR 25–75 and UACR 300–5000 mg/g; all on RAAS therapy</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ctr"/>
                      <a:r>
                        <a:rPr lang="en-US" sz="1800" dirty="0"/>
                        <a:t>Composite kidney outcome*</a:t>
                      </a:r>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a:r>
                        <a:rPr lang="en-US" sz="1800" b="0" dirty="0"/>
                        <a:t>24% relative risk reduction in major kidney disease events for patients treated with semaglutide compared to placebo. </a:t>
                      </a:r>
                      <a:r>
                        <a:rPr lang="it-IT" sz="1800" b="0" dirty="0"/>
                        <a:t>HR, 0.76 (95% CI, 0.66–0.88); </a:t>
                      </a:r>
                      <a:r>
                        <a:rPr lang="it-IT" sz="1800" b="0" i="1" dirty="0"/>
                        <a:t>P</a:t>
                      </a:r>
                      <a:r>
                        <a:rPr lang="it-IT" sz="1800" b="0" dirty="0"/>
                        <a:t> &lt;0.001</a:t>
                      </a:r>
                      <a:endParaRPr lang="en-US" sz="1800" b="0" dirty="0"/>
                    </a:p>
                  </a:txBody>
                  <a:tcPr anchor="ctr">
                    <a:lnT w="12700" cap="flat" cmpd="sng" algn="ctr">
                      <a:solidFill>
                        <a:schemeClr val="tx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1144786227"/>
                  </a:ext>
                </a:extLst>
              </a:tr>
            </a:tbl>
          </a:graphicData>
        </a:graphic>
      </p:graphicFrame>
      <p:sp>
        <p:nvSpPr>
          <p:cNvPr id="7" name="TextBox 6">
            <a:extLst>
              <a:ext uri="{FF2B5EF4-FFF2-40B4-BE49-F238E27FC236}">
                <a16:creationId xmlns:a16="http://schemas.microsoft.com/office/drawing/2014/main" id="{F658024D-0C89-72BF-647E-AA2594F85386}"/>
              </a:ext>
            </a:extLst>
          </p:cNvPr>
          <p:cNvSpPr txBox="1"/>
          <p:nvPr/>
        </p:nvSpPr>
        <p:spPr>
          <a:xfrm>
            <a:off x="426948" y="3596727"/>
            <a:ext cx="10977201" cy="369332"/>
          </a:xfrm>
          <a:prstGeom prst="rect">
            <a:avLst/>
          </a:prstGeom>
          <a:noFill/>
        </p:spPr>
        <p:txBody>
          <a:bodyPr wrap="square">
            <a:spAutoFit/>
          </a:bodyPr>
          <a:lstStyle/>
          <a:p>
            <a:r>
              <a:rPr lang="en-US" dirty="0"/>
              <a:t>*Composite kidney outcome = sustained ≥50% decline in eGFR, kidney failure, or renal/CV death.</a:t>
            </a:r>
          </a:p>
        </p:txBody>
      </p:sp>
    </p:spTree>
    <p:extLst>
      <p:ext uri="{BB962C8B-B14F-4D97-AF65-F5344CB8AC3E}">
        <p14:creationId xmlns:p14="http://schemas.microsoft.com/office/powerpoint/2010/main" val="419108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229CA-9CAA-6D74-C44D-36B62ABF4D9D}"/>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51DC310-C028-A0A2-7278-AE870971B062}"/>
              </a:ext>
            </a:extLst>
          </p:cNvPr>
          <p:cNvGraphicFramePr>
            <a:graphicFrameLocks noGrp="1"/>
          </p:cNvGraphicFramePr>
          <p:nvPr/>
        </p:nvGraphicFramePr>
        <p:xfrm>
          <a:off x="1" y="1148505"/>
          <a:ext cx="12192004" cy="5159746"/>
        </p:xfrm>
        <a:graphic>
          <a:graphicData uri="http://schemas.openxmlformats.org/drawingml/2006/table">
            <a:tbl>
              <a:tblPr firstRow="1" bandRow="1">
                <a:tableStyleId>{93296810-A885-4BE3-A3E7-6D5BEEA58F35}</a:tableStyleId>
              </a:tblPr>
              <a:tblGrid>
                <a:gridCol w="1687287">
                  <a:extLst>
                    <a:ext uri="{9D8B030D-6E8A-4147-A177-3AD203B41FA5}">
                      <a16:colId xmlns:a16="http://schemas.microsoft.com/office/drawing/2014/main" val="911675222"/>
                    </a:ext>
                  </a:extLst>
                </a:gridCol>
                <a:gridCol w="1303371">
                  <a:extLst>
                    <a:ext uri="{9D8B030D-6E8A-4147-A177-3AD203B41FA5}">
                      <a16:colId xmlns:a16="http://schemas.microsoft.com/office/drawing/2014/main" val="1496386161"/>
                    </a:ext>
                  </a:extLst>
                </a:gridCol>
                <a:gridCol w="4260793">
                  <a:extLst>
                    <a:ext uri="{9D8B030D-6E8A-4147-A177-3AD203B41FA5}">
                      <a16:colId xmlns:a16="http://schemas.microsoft.com/office/drawing/2014/main" val="398033560"/>
                    </a:ext>
                  </a:extLst>
                </a:gridCol>
                <a:gridCol w="1097895">
                  <a:extLst>
                    <a:ext uri="{9D8B030D-6E8A-4147-A177-3AD203B41FA5}">
                      <a16:colId xmlns:a16="http://schemas.microsoft.com/office/drawing/2014/main" val="3112814695"/>
                    </a:ext>
                  </a:extLst>
                </a:gridCol>
                <a:gridCol w="2068287">
                  <a:extLst>
                    <a:ext uri="{9D8B030D-6E8A-4147-A177-3AD203B41FA5}">
                      <a16:colId xmlns:a16="http://schemas.microsoft.com/office/drawing/2014/main" val="450532862"/>
                    </a:ext>
                  </a:extLst>
                </a:gridCol>
                <a:gridCol w="1774371">
                  <a:extLst>
                    <a:ext uri="{9D8B030D-6E8A-4147-A177-3AD203B41FA5}">
                      <a16:colId xmlns:a16="http://schemas.microsoft.com/office/drawing/2014/main" val="2164482530"/>
                    </a:ext>
                  </a:extLst>
                </a:gridCol>
              </a:tblGrid>
              <a:tr h="404631">
                <a:tc rowSpan="2">
                  <a:txBody>
                    <a:bodyPr/>
                    <a:lstStyle/>
                    <a:p>
                      <a:r>
                        <a:rPr lang="en-US" sz="2000" dirty="0">
                          <a:solidFill>
                            <a:schemeClr val="bg1"/>
                          </a:solidFill>
                          <a:latin typeface="+mj-lt"/>
                        </a:rPr>
                        <a:t>Drug</a:t>
                      </a:r>
                    </a:p>
                  </a:txBody>
                  <a:tcPr/>
                </a:tc>
                <a:tc rowSpan="2">
                  <a:txBody>
                    <a:bodyPr/>
                    <a:lstStyle/>
                    <a:p>
                      <a:r>
                        <a:rPr lang="en-US" sz="2000" dirty="0">
                          <a:solidFill>
                            <a:schemeClr val="bg1"/>
                          </a:solidFill>
                          <a:latin typeface="+mj-lt"/>
                        </a:rPr>
                        <a:t>Glucose Lowering </a:t>
                      </a:r>
                    </a:p>
                  </a:txBody>
                  <a:tcPr/>
                </a:tc>
                <a:tc gridSpan="2">
                  <a:txBody>
                    <a:bodyPr/>
                    <a:lstStyle/>
                    <a:p>
                      <a:r>
                        <a:rPr lang="en-US" sz="2000" dirty="0">
                          <a:solidFill>
                            <a:schemeClr val="bg1"/>
                          </a:solidFill>
                          <a:latin typeface="+mj-lt"/>
                        </a:rPr>
                        <a:t>Cardiovascular Effects </a:t>
                      </a:r>
                    </a:p>
                  </a:txBody>
                  <a:tcPr/>
                </a:tc>
                <a:tc hMerge="1">
                  <a:txBody>
                    <a:bodyPr/>
                    <a:lstStyle/>
                    <a:p>
                      <a:endParaRPr lang="en-US"/>
                    </a:p>
                  </a:txBody>
                  <a:tcPr/>
                </a:tc>
                <a:tc>
                  <a:txBody>
                    <a:bodyPr/>
                    <a:lstStyle/>
                    <a:p>
                      <a:r>
                        <a:rPr lang="en-US" sz="2000" dirty="0">
                          <a:solidFill>
                            <a:schemeClr val="bg1"/>
                          </a:solidFill>
                          <a:latin typeface="+mj-lt"/>
                        </a:rPr>
                        <a:t>Kidney Effects</a:t>
                      </a:r>
                    </a:p>
                  </a:txBody>
                  <a:tcPr/>
                </a:tc>
                <a:tc>
                  <a:txBody>
                    <a:bodyPr/>
                    <a:lstStyle/>
                    <a:p>
                      <a:r>
                        <a:rPr lang="en-US" sz="2000" dirty="0">
                          <a:solidFill>
                            <a:schemeClr val="bg1"/>
                          </a:solidFill>
                          <a:latin typeface="+mj-lt"/>
                        </a:rPr>
                        <a:t>Liver Disease </a:t>
                      </a:r>
                    </a:p>
                  </a:txBody>
                  <a:tcPr/>
                </a:tc>
                <a:extLst>
                  <a:ext uri="{0D108BD9-81ED-4DB2-BD59-A6C34878D82A}">
                    <a16:rowId xmlns:a16="http://schemas.microsoft.com/office/drawing/2014/main" val="2877988534"/>
                  </a:ext>
                </a:extLst>
              </a:tr>
              <a:tr h="1036555">
                <a:tc vMerge="1">
                  <a:txBody>
                    <a:bodyPr/>
                    <a:lstStyle/>
                    <a:p>
                      <a:endParaRPr lang="en-US"/>
                    </a:p>
                  </a:txBody>
                  <a:tcPr/>
                </a:tc>
                <a:tc vMerge="1">
                  <a:txBody>
                    <a:bodyPr/>
                    <a:lstStyle/>
                    <a:p>
                      <a:endParaRPr lang="en-US"/>
                    </a:p>
                  </a:txBody>
                  <a:tcPr/>
                </a:tc>
                <a:tc>
                  <a:txBody>
                    <a:bodyPr/>
                    <a:lstStyle/>
                    <a:p>
                      <a:r>
                        <a:rPr lang="en-US" sz="2000" dirty="0">
                          <a:solidFill>
                            <a:schemeClr val="tx1"/>
                          </a:solidFill>
                          <a:latin typeface="+mj-lt"/>
                        </a:rPr>
                        <a:t>MACE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mj-lt"/>
                        </a:rPr>
                        <a:t>To reduce the risk of death in T2D and established CV  </a:t>
                      </a:r>
                    </a:p>
                  </a:txBody>
                  <a:tcPr/>
                </a:tc>
                <a:tc>
                  <a:txBody>
                    <a:bodyPr/>
                    <a:lstStyle/>
                    <a:p>
                      <a:r>
                        <a:rPr lang="en-US" sz="2000" dirty="0">
                          <a:solidFill>
                            <a:schemeClr val="tx1"/>
                          </a:solidFill>
                          <a:latin typeface="+mj-lt"/>
                        </a:rPr>
                        <a:t>HF</a:t>
                      </a:r>
                    </a:p>
                  </a:txBody>
                  <a:tcPr/>
                </a:tc>
                <a:tc>
                  <a:txBody>
                    <a:bodyPr/>
                    <a:lstStyle/>
                    <a:p>
                      <a:r>
                        <a:rPr lang="en-US" sz="2000" dirty="0">
                          <a:solidFill>
                            <a:schemeClr val="tx1"/>
                          </a:solidFill>
                          <a:latin typeface="+mj-lt"/>
                        </a:rPr>
                        <a:t>Slow progression of DKD</a:t>
                      </a:r>
                    </a:p>
                  </a:txBody>
                  <a:tcPr/>
                </a:tc>
                <a:tc>
                  <a:txBody>
                    <a:bodyPr/>
                    <a:lstStyle/>
                    <a:p>
                      <a:r>
                        <a:rPr lang="en-US" sz="2000" dirty="0">
                          <a:solidFill>
                            <a:schemeClr val="tx1"/>
                          </a:solidFill>
                          <a:latin typeface="+mj-lt"/>
                        </a:rPr>
                        <a:t>MASH </a:t>
                      </a:r>
                    </a:p>
                  </a:txBody>
                  <a:tcPr/>
                </a:tc>
                <a:extLst>
                  <a:ext uri="{0D108BD9-81ED-4DB2-BD59-A6C34878D82A}">
                    <a16:rowId xmlns:a16="http://schemas.microsoft.com/office/drawing/2014/main" val="3106230892"/>
                  </a:ext>
                </a:extLst>
              </a:tr>
              <a:tr h="579120">
                <a:tc>
                  <a:txBody>
                    <a:bodyPr/>
                    <a:lstStyle/>
                    <a:p>
                      <a:r>
                        <a:rPr lang="en-US" altLang="en-US" sz="2000" b="1" dirty="0">
                          <a:latin typeface="+mj-lt"/>
                        </a:rPr>
                        <a:t>Semaglutide (injectable) </a:t>
                      </a:r>
                      <a:endParaRPr lang="en-US" sz="20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algn="ctr"/>
                      <a:endParaRPr lang="en-US" sz="3200" dirty="0">
                        <a:solidFill>
                          <a:schemeClr val="tx1"/>
                        </a:solidFill>
                        <a:latin typeface="+mj-lt"/>
                      </a:endParaRPr>
                    </a:p>
                  </a:txBody>
                  <a:tcPr>
                    <a:solidFill>
                      <a:srgbClr val="AED8F3"/>
                    </a:solidFill>
                  </a:tcPr>
                </a:tc>
                <a:tc>
                  <a:txBody>
                    <a:bodyPr/>
                    <a:lstStyle/>
                    <a:p>
                      <a:pPr algn="ct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algn="ct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extLst>
                  <a:ext uri="{0D108BD9-81ED-4DB2-BD59-A6C34878D82A}">
                    <a16:rowId xmlns:a16="http://schemas.microsoft.com/office/drawing/2014/main" val="1204427584"/>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j-lt"/>
                        </a:rPr>
                        <a:t>Liraglutide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extLst>
                  <a:ext uri="{0D108BD9-81ED-4DB2-BD59-A6C34878D82A}">
                    <a16:rowId xmlns:a16="http://schemas.microsoft.com/office/drawing/2014/main" val="73965730"/>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err="1">
                          <a:latin typeface="+mj-lt"/>
                        </a:rPr>
                        <a:t>Tirzepatide</a:t>
                      </a:r>
                      <a:r>
                        <a:rPr lang="en-US" altLang="en-US" sz="2000" b="1" dirty="0">
                          <a:latin typeface="+mj-lt"/>
                        </a:rPr>
                        <a:t>*</a:t>
                      </a:r>
                      <a:endParaRPr lang="en-US" sz="20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solidFill>
                          <a:schemeClr val="tx1"/>
                        </a:solidFill>
                        <a:latin typeface="+mj-lt"/>
                      </a:endParaRPr>
                    </a:p>
                  </a:txBody>
                  <a:tcPr>
                    <a:solidFill>
                      <a:srgbClr val="AED8F3"/>
                    </a:solidFill>
                  </a:tcPr>
                </a:tc>
                <a:tc>
                  <a:txBody>
                    <a:bodyPr/>
                    <a:lstStyle/>
                    <a:p>
                      <a:pPr algn="ctr"/>
                      <a:endParaRPr lang="en-US" sz="3200" dirty="0">
                        <a:solidFill>
                          <a:schemeClr val="tx1"/>
                        </a:solidFill>
                        <a:latin typeface="+mj-lt"/>
                      </a:endParaRPr>
                    </a:p>
                  </a:txBody>
                  <a:tcPr>
                    <a:solidFill>
                      <a:srgbClr val="AED8F3"/>
                    </a:solidFill>
                  </a:tcPr>
                </a:tc>
                <a:tc>
                  <a:txBody>
                    <a:bodyPr/>
                    <a:lstStyle/>
                    <a:p>
                      <a:pPr algn="ctr"/>
                      <a:endParaRPr lang="en-US" sz="3200" dirty="0">
                        <a:solidFill>
                          <a:schemeClr val="tx1"/>
                        </a:solidFill>
                        <a:latin typeface="+mj-lt"/>
                      </a:endParaRPr>
                    </a:p>
                  </a:txBody>
                  <a:tcPr>
                    <a:solidFill>
                      <a:srgbClr val="AED8F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dirty="0">
                        <a:solidFill>
                          <a:schemeClr val="tx1"/>
                        </a:solidFill>
                        <a:latin typeface="+mj-lt"/>
                      </a:endParaRPr>
                    </a:p>
                  </a:txBody>
                  <a:tcPr>
                    <a:solidFill>
                      <a:srgbClr val="AED8F3"/>
                    </a:solidFill>
                  </a:tcPr>
                </a:tc>
                <a:extLst>
                  <a:ext uri="{0D108BD9-81ED-4DB2-BD59-A6C34878D82A}">
                    <a16:rowId xmlns:a16="http://schemas.microsoft.com/office/drawing/2014/main" val="3759766355"/>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latin typeface="+mj-lt"/>
                        </a:rPr>
                        <a:t>Exenatide</a:t>
                      </a:r>
                      <a:endParaRPr lang="en-US" sz="2000" b="1" dirty="0">
                        <a:solidFill>
                          <a:schemeClr val="tx1"/>
                        </a:solidFill>
                        <a:latin typeface="+mj-lt"/>
                      </a:endParaRPr>
                    </a:p>
                  </a:txBody>
                  <a:tcPr/>
                </a:tc>
                <a:tc>
                  <a:txBody>
                    <a:bodyPr/>
                    <a:lstStyle/>
                    <a:p>
                      <a:pPr algn="ct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chemeClr val="tx1"/>
                        </a:solidFill>
                        <a:latin typeface="+mj-lt"/>
                      </a:endParaRPr>
                    </a:p>
                  </a:txBody>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extLst>
                  <a:ext uri="{0D108BD9-81ED-4DB2-BD59-A6C34878D82A}">
                    <a16:rowId xmlns:a16="http://schemas.microsoft.com/office/drawing/2014/main" val="351699922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latin typeface="+mj-lt"/>
                        </a:rPr>
                        <a:t>Dulaglutide</a:t>
                      </a:r>
                      <a:endParaRPr lang="en-US" sz="20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extLst>
                  <a:ext uri="{0D108BD9-81ED-4DB2-BD59-A6C34878D82A}">
                    <a16:rowId xmlns:a16="http://schemas.microsoft.com/office/drawing/2014/main" val="1029083157"/>
                  </a:ext>
                </a:extLst>
              </a:tr>
              <a:tr h="701040">
                <a:tc>
                  <a:txBody>
                    <a:bodyPr/>
                    <a:lstStyle/>
                    <a:p>
                      <a:r>
                        <a:rPr lang="en-US" altLang="en-US" sz="2000" b="1" dirty="0">
                          <a:latin typeface="+mj-lt"/>
                        </a:rPr>
                        <a:t>Semaglutide (oral)</a:t>
                      </a:r>
                      <a:endParaRPr lang="en-US" sz="2000" b="1"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1"/>
                          </a:solidFill>
                          <a:latin typeface="+mj-lt"/>
                          <a:sym typeface="Wingdings" panose="05000000000000000000" pitchFamily="2" charset="2"/>
                        </a:rPr>
                        <a:t></a:t>
                      </a:r>
                      <a:r>
                        <a:rPr lang="en-US" sz="3200" dirty="0">
                          <a:solidFill>
                            <a:schemeClr val="tx1"/>
                          </a:solidFill>
                          <a:latin typeface="+mj-lt"/>
                        </a:rPr>
                        <a:t> </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5"/>
                    </a:solidFill>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tc>
                  <a:txBody>
                    <a:bodyPr/>
                    <a:lstStyle/>
                    <a:p>
                      <a:pPr algn="ctr"/>
                      <a:endParaRPr lang="en-US" sz="3200" dirty="0">
                        <a:solidFill>
                          <a:schemeClr val="tx1"/>
                        </a:solidFill>
                        <a:latin typeface="+mj-lt"/>
                      </a:endParaRPr>
                    </a:p>
                  </a:txBody>
                  <a:tcPr/>
                </a:tc>
                <a:extLst>
                  <a:ext uri="{0D108BD9-81ED-4DB2-BD59-A6C34878D82A}">
                    <a16:rowId xmlns:a16="http://schemas.microsoft.com/office/drawing/2014/main" val="3848011005"/>
                  </a:ext>
                </a:extLst>
              </a:tr>
            </a:tbl>
          </a:graphicData>
        </a:graphic>
      </p:graphicFrame>
      <p:sp>
        <p:nvSpPr>
          <p:cNvPr id="3" name="Title 2">
            <a:extLst>
              <a:ext uri="{FF2B5EF4-FFF2-40B4-BE49-F238E27FC236}">
                <a16:creationId xmlns:a16="http://schemas.microsoft.com/office/drawing/2014/main" id="{EFC7EC9E-D517-1F6B-38C7-B0C4ABB07309}"/>
              </a:ext>
            </a:extLst>
          </p:cNvPr>
          <p:cNvSpPr>
            <a:spLocks noGrp="1"/>
          </p:cNvSpPr>
          <p:nvPr>
            <p:ph type="title" idx="4294967295"/>
          </p:nvPr>
        </p:nvSpPr>
        <p:spPr>
          <a:xfrm>
            <a:off x="1" y="400336"/>
            <a:ext cx="12191999" cy="59875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a:t>Incretin Receptor Agonist Indication Comparison</a:t>
            </a:r>
          </a:p>
        </p:txBody>
      </p:sp>
      <p:sp>
        <p:nvSpPr>
          <p:cNvPr id="6" name="Google Shape;426;p20">
            <a:extLst>
              <a:ext uri="{FF2B5EF4-FFF2-40B4-BE49-F238E27FC236}">
                <a16:creationId xmlns:a16="http://schemas.microsoft.com/office/drawing/2014/main" id="{9107BC09-23CF-79D6-0524-9B072378898A}"/>
              </a:ext>
            </a:extLst>
          </p:cNvPr>
          <p:cNvSpPr txBox="1">
            <a:spLocks/>
          </p:cNvSpPr>
          <p:nvPr/>
        </p:nvSpPr>
        <p:spPr>
          <a:xfrm>
            <a:off x="476901" y="6329991"/>
            <a:ext cx="10434639" cy="505110"/>
          </a:xfrm>
          <a:prstGeom prst="rect">
            <a:avLst/>
          </a:prstGeom>
          <a:noFill/>
          <a:ln>
            <a:noFill/>
          </a:ln>
        </p:spPr>
        <p:txBody>
          <a:bodyPr spcFirstLastPara="1" vert="horz" wrap="square" lIns="0" tIns="0" rIns="0" bIns="0" rtlCol="0" anchor="ctr" anchorCtr="0">
            <a:noAutofit/>
          </a:bodyPr>
          <a:lstStyle>
            <a:defPPr>
              <a:defRPr lang="en-US"/>
            </a:defPPr>
            <a:lvl1pPr marL="0" indent="-228600" algn="ctr" defTabSz="914400" rtl="0" eaLnBrk="1" latinLnBrk="0" hangingPunct="1">
              <a:lnSpc>
                <a:spcPct val="90000"/>
              </a:lnSpc>
              <a:spcBef>
                <a:spcPts val="1000"/>
              </a:spcBef>
              <a:buClr>
                <a:srgbClr val="4BC15E"/>
              </a:buClr>
              <a:buFont typeface="Arial" panose="020B0604020202020204" pitchFamily="34" charset="0"/>
              <a:buChar char="•"/>
              <a:defRPr sz="1200" kern="1200">
                <a:solidFill>
                  <a:schemeClr val="tx1">
                    <a:tint val="75000"/>
                  </a:schemeClr>
                </a:solidFill>
                <a:latin typeface="+mn-lt"/>
                <a:ea typeface="+mn-ea"/>
                <a:cs typeface="+mn-cs"/>
              </a:defRPr>
            </a:lvl1pPr>
            <a:lvl2pPr marL="457200" indent="-228600" algn="l" defTabSz="914400" rtl="0" eaLnBrk="1" latinLnBrk="0" hangingPunct="1">
              <a:lnSpc>
                <a:spcPct val="90000"/>
              </a:lnSpc>
              <a:spcBef>
                <a:spcPts val="500"/>
              </a:spcBef>
              <a:buClr>
                <a:srgbClr val="4BC15E"/>
              </a:buClr>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4BC15E"/>
              </a:buClr>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Clr>
                <a:srgbClr val="4BC15E"/>
              </a:buClr>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Clr>
                <a:srgbClr val="4BC15E"/>
              </a:buClr>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l">
              <a:spcBef>
                <a:spcPts val="0"/>
              </a:spcBef>
              <a:buNone/>
            </a:pPr>
            <a:r>
              <a:rPr lang="en-US" dirty="0">
                <a:solidFill>
                  <a:schemeClr val="tx1"/>
                </a:solidFill>
              </a:rPr>
              <a:t>Novo Nordisk. FDA approves Novo Nordisk’s oral </a:t>
            </a:r>
            <a:r>
              <a:rPr lang="en-US" dirty="0" err="1">
                <a:solidFill>
                  <a:schemeClr val="tx1"/>
                </a:solidFill>
              </a:rPr>
              <a:t>semaglutide</a:t>
            </a:r>
            <a:r>
              <a:rPr lang="en-US" dirty="0">
                <a:solidFill>
                  <a:schemeClr val="tx1"/>
                </a:solidFill>
              </a:rPr>
              <a:t> for cardiovascular (CV) risk reduction in adults with type 2 diabetes who are at high risk, including those who have not had a prior CV event. Published on: October 17, 2025. Accessed on: October 22, 2025.</a:t>
            </a:r>
            <a:endParaRPr lang="en-US" sz="1100" dirty="0">
              <a:solidFill>
                <a:schemeClr val="tx1"/>
              </a:solidFill>
              <a:ea typeface="Arial"/>
              <a:cs typeface="Arial"/>
              <a:sym typeface="Arial"/>
            </a:endParaRPr>
          </a:p>
        </p:txBody>
      </p:sp>
      <p:sp>
        <p:nvSpPr>
          <p:cNvPr id="4" name="Rectangle: Rounded Corners 3">
            <a:extLst>
              <a:ext uri="{FF2B5EF4-FFF2-40B4-BE49-F238E27FC236}">
                <a16:creationId xmlns:a16="http://schemas.microsoft.com/office/drawing/2014/main" id="{DEFE0C3C-08E0-AE00-DDDA-C391B926B708}"/>
              </a:ext>
            </a:extLst>
          </p:cNvPr>
          <p:cNvSpPr/>
          <p:nvPr/>
        </p:nvSpPr>
        <p:spPr>
          <a:xfrm>
            <a:off x="8919373" y="6016903"/>
            <a:ext cx="3142592" cy="34079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*Dual GIP/GLP-1 receptor agonist.</a:t>
            </a:r>
          </a:p>
        </p:txBody>
      </p:sp>
      <p:pic>
        <p:nvPicPr>
          <p:cNvPr id="7" name="Graphic 6" descr="Hourglass 60% with solid fill">
            <a:extLst>
              <a:ext uri="{FF2B5EF4-FFF2-40B4-BE49-F238E27FC236}">
                <a16:creationId xmlns:a16="http://schemas.microsoft.com/office/drawing/2014/main" id="{A35E35BA-6760-2FC3-986D-3F87F084D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4511" y="3927764"/>
            <a:ext cx="457200" cy="457200"/>
          </a:xfrm>
          <a:prstGeom prst="rect">
            <a:avLst/>
          </a:prstGeom>
        </p:spPr>
      </p:pic>
      <p:pic>
        <p:nvPicPr>
          <p:cNvPr id="9" name="Graphic 8" descr="Hourglass 60% with solid fill">
            <a:extLst>
              <a:ext uri="{FF2B5EF4-FFF2-40B4-BE49-F238E27FC236}">
                <a16:creationId xmlns:a16="http://schemas.microsoft.com/office/drawing/2014/main" id="{6D794E03-229E-A78C-2C03-BF9FCEA82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5365" y="2694710"/>
            <a:ext cx="457200" cy="457200"/>
          </a:xfrm>
          <a:prstGeom prst="rect">
            <a:avLst/>
          </a:prstGeom>
        </p:spPr>
      </p:pic>
      <p:pic>
        <p:nvPicPr>
          <p:cNvPr id="10" name="Graphic 9" descr="Hourglass 60% with solid fill">
            <a:extLst>
              <a:ext uri="{FF2B5EF4-FFF2-40B4-BE49-F238E27FC236}">
                <a16:creationId xmlns:a16="http://schemas.microsoft.com/office/drawing/2014/main" id="{7CC8CECA-3123-3BD2-DEBC-A1C902A439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5365" y="3927764"/>
            <a:ext cx="457200" cy="457200"/>
          </a:xfrm>
          <a:prstGeom prst="rect">
            <a:avLst/>
          </a:prstGeom>
        </p:spPr>
      </p:pic>
      <p:pic>
        <p:nvPicPr>
          <p:cNvPr id="11" name="Graphic 10" descr="Hourglass 60% with solid fill">
            <a:extLst>
              <a:ext uri="{FF2B5EF4-FFF2-40B4-BE49-F238E27FC236}">
                <a16:creationId xmlns:a16="http://schemas.microsoft.com/office/drawing/2014/main" id="{8B2DC546-199B-25F6-1748-9A8B35066A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7857" y="3927764"/>
            <a:ext cx="457200" cy="457200"/>
          </a:xfrm>
          <a:prstGeom prst="rect">
            <a:avLst/>
          </a:prstGeom>
        </p:spPr>
      </p:pic>
      <p:pic>
        <p:nvPicPr>
          <p:cNvPr id="12" name="Graphic 11" descr="Hourglass 60% with solid fill">
            <a:extLst>
              <a:ext uri="{FF2B5EF4-FFF2-40B4-BE49-F238E27FC236}">
                <a16:creationId xmlns:a16="http://schemas.microsoft.com/office/drawing/2014/main" id="{6044F41B-E8E0-920A-9447-0717D85B1E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84721" y="3927764"/>
            <a:ext cx="457200" cy="457200"/>
          </a:xfrm>
          <a:prstGeom prst="rect">
            <a:avLst/>
          </a:prstGeom>
        </p:spPr>
      </p:pic>
    </p:spTree>
    <p:extLst>
      <p:ext uri="{BB962C8B-B14F-4D97-AF65-F5344CB8AC3E}">
        <p14:creationId xmlns:p14="http://schemas.microsoft.com/office/powerpoint/2010/main" val="58078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948D72F-E51F-458A-6168-87882844BFB8}"/>
              </a:ext>
            </a:extLst>
          </p:cNvPr>
          <p:cNvGraphicFramePr>
            <a:graphicFrameLocks noGrp="1"/>
          </p:cNvGraphicFramePr>
          <p:nvPr/>
        </p:nvGraphicFramePr>
        <p:xfrm>
          <a:off x="0" y="1057509"/>
          <a:ext cx="12191998" cy="5189991"/>
        </p:xfrm>
        <a:graphic>
          <a:graphicData uri="http://schemas.openxmlformats.org/drawingml/2006/table">
            <a:tbl>
              <a:tblPr firstRow="1" bandRow="1">
                <a:tableStyleId>{93296810-A885-4BE3-A3E7-6D5BEEA58F35}</a:tableStyleId>
              </a:tblPr>
              <a:tblGrid>
                <a:gridCol w="2560319">
                  <a:extLst>
                    <a:ext uri="{9D8B030D-6E8A-4147-A177-3AD203B41FA5}">
                      <a16:colId xmlns:a16="http://schemas.microsoft.com/office/drawing/2014/main" val="911675222"/>
                    </a:ext>
                  </a:extLst>
                </a:gridCol>
                <a:gridCol w="1485207">
                  <a:extLst>
                    <a:ext uri="{9D8B030D-6E8A-4147-A177-3AD203B41FA5}">
                      <a16:colId xmlns:a16="http://schemas.microsoft.com/office/drawing/2014/main" val="1496386161"/>
                    </a:ext>
                  </a:extLst>
                </a:gridCol>
                <a:gridCol w="3646516">
                  <a:extLst>
                    <a:ext uri="{9D8B030D-6E8A-4147-A177-3AD203B41FA5}">
                      <a16:colId xmlns:a16="http://schemas.microsoft.com/office/drawing/2014/main" val="398033560"/>
                    </a:ext>
                  </a:extLst>
                </a:gridCol>
                <a:gridCol w="1252452">
                  <a:extLst>
                    <a:ext uri="{9D8B030D-6E8A-4147-A177-3AD203B41FA5}">
                      <a16:colId xmlns:a16="http://schemas.microsoft.com/office/drawing/2014/main" val="3112814695"/>
                    </a:ext>
                  </a:extLst>
                </a:gridCol>
                <a:gridCol w="3247504">
                  <a:extLst>
                    <a:ext uri="{9D8B030D-6E8A-4147-A177-3AD203B41FA5}">
                      <a16:colId xmlns:a16="http://schemas.microsoft.com/office/drawing/2014/main" val="450532862"/>
                    </a:ext>
                  </a:extLst>
                </a:gridCol>
              </a:tblGrid>
              <a:tr h="404631">
                <a:tc rowSpan="2">
                  <a:txBody>
                    <a:bodyPr/>
                    <a:lstStyle/>
                    <a:p>
                      <a:r>
                        <a:rPr lang="en-US" sz="2000" dirty="0">
                          <a:solidFill>
                            <a:schemeClr val="bg1"/>
                          </a:solidFill>
                        </a:rPr>
                        <a:t>SGLT2 Inhibitor </a:t>
                      </a:r>
                    </a:p>
                  </a:txBody>
                  <a:tcPr/>
                </a:tc>
                <a:tc rowSpan="2">
                  <a:txBody>
                    <a:bodyPr/>
                    <a:lstStyle/>
                    <a:p>
                      <a:r>
                        <a:rPr lang="en-US" sz="2000" dirty="0">
                          <a:solidFill>
                            <a:schemeClr val="bg1"/>
                          </a:solidFill>
                        </a:rPr>
                        <a:t>Glucose  Lowering </a:t>
                      </a:r>
                    </a:p>
                  </a:txBody>
                  <a:tcPr/>
                </a:tc>
                <a:tc gridSpan="2">
                  <a:txBody>
                    <a:bodyPr/>
                    <a:lstStyle/>
                    <a:p>
                      <a:r>
                        <a:rPr lang="en-US" sz="2000" dirty="0">
                          <a:solidFill>
                            <a:schemeClr val="bg1"/>
                          </a:solidFill>
                        </a:rPr>
                        <a:t>Cardiovascular Effects </a:t>
                      </a:r>
                    </a:p>
                  </a:txBody>
                  <a:tcPr/>
                </a:tc>
                <a:tc hMerge="1">
                  <a:txBody>
                    <a:bodyPr/>
                    <a:lstStyle/>
                    <a:p>
                      <a:endParaRPr lang="en-US"/>
                    </a:p>
                  </a:txBody>
                  <a:tcPr/>
                </a:tc>
                <a:tc>
                  <a:txBody>
                    <a:bodyPr/>
                    <a:lstStyle/>
                    <a:p>
                      <a:r>
                        <a:rPr lang="en-US" sz="2000" dirty="0">
                          <a:solidFill>
                            <a:schemeClr val="bg1"/>
                          </a:solidFill>
                        </a:rPr>
                        <a:t>Kidney Effects</a:t>
                      </a:r>
                    </a:p>
                  </a:txBody>
                  <a:tcPr/>
                </a:tc>
                <a:extLst>
                  <a:ext uri="{0D108BD9-81ED-4DB2-BD59-A6C34878D82A}">
                    <a16:rowId xmlns:a16="http://schemas.microsoft.com/office/drawing/2014/main" val="2877988534"/>
                  </a:ext>
                </a:extLst>
              </a:tr>
              <a:tr h="1310640">
                <a:tc vMerge="1">
                  <a:txBody>
                    <a:bodyPr/>
                    <a:lstStyle/>
                    <a:p>
                      <a:endParaRPr lang="en-US"/>
                    </a:p>
                  </a:txBody>
                  <a:tcPr/>
                </a:tc>
                <a:tc vMerge="1">
                  <a:txBody>
                    <a:bodyPr/>
                    <a:lstStyle/>
                    <a:p>
                      <a:endParaRPr lang="en-US"/>
                    </a:p>
                  </a:txBody>
                  <a:tcPr/>
                </a:tc>
                <a:tc>
                  <a:txBody>
                    <a:bodyPr/>
                    <a:lstStyle/>
                    <a:p>
                      <a:r>
                        <a:rPr lang="en-US" sz="2000" dirty="0">
                          <a:solidFill>
                            <a:schemeClr val="tx1"/>
                          </a:solidFill>
                        </a:rPr>
                        <a:t>MACE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To reduce the risk of death in T2D and established CV  </a:t>
                      </a:r>
                    </a:p>
                  </a:txBody>
                  <a:tcPr/>
                </a:tc>
                <a:tc>
                  <a:txBody>
                    <a:bodyPr/>
                    <a:lstStyle/>
                    <a:p>
                      <a:r>
                        <a:rPr lang="en-US" sz="2000" dirty="0">
                          <a:solidFill>
                            <a:schemeClr val="tx1"/>
                          </a:solidFill>
                        </a:rPr>
                        <a:t>HF</a:t>
                      </a:r>
                    </a:p>
                  </a:txBody>
                  <a:tcPr/>
                </a:tc>
                <a:tc>
                  <a:txBody>
                    <a:bodyPr/>
                    <a:lstStyle/>
                    <a:p>
                      <a:r>
                        <a:rPr lang="en-US" sz="2000" dirty="0">
                          <a:solidFill>
                            <a:schemeClr val="tx1"/>
                          </a:solidFill>
                        </a:rPr>
                        <a:t>Slow progression of DKD</a:t>
                      </a:r>
                    </a:p>
                  </a:txBody>
                  <a:tcPr/>
                </a:tc>
                <a:extLst>
                  <a:ext uri="{0D108BD9-81ED-4DB2-BD59-A6C34878D82A}">
                    <a16:rowId xmlns:a16="http://schemas.microsoft.com/office/drawing/2014/main" val="3106230892"/>
                  </a:ext>
                </a:extLst>
              </a:tr>
              <a:tr h="579120">
                <a:tc>
                  <a:txBody>
                    <a:bodyPr/>
                    <a:lstStyle/>
                    <a:p>
                      <a:r>
                        <a:rPr lang="en-US" sz="2000" b="1" dirty="0">
                          <a:solidFill>
                            <a:schemeClr val="tx1"/>
                          </a:solidFill>
                        </a:rPr>
                        <a:t>Canagliflozin</a:t>
                      </a: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extLst>
                  <a:ext uri="{0D108BD9-81ED-4DB2-BD59-A6C34878D82A}">
                    <a16:rowId xmlns:a16="http://schemas.microsoft.com/office/drawing/2014/main" val="3516999221"/>
                  </a:ext>
                </a:extLst>
              </a:tr>
              <a:tr h="579120">
                <a:tc>
                  <a:txBody>
                    <a:bodyPr/>
                    <a:lstStyle/>
                    <a:p>
                      <a:r>
                        <a:rPr lang="en-US" sz="2000" b="1" dirty="0">
                          <a:solidFill>
                            <a:schemeClr val="tx1"/>
                          </a:solidFill>
                        </a:rPr>
                        <a:t>Dapagliflozin</a:t>
                      </a: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endParaRPr lang="en-US" sz="3200" dirty="0">
                        <a:solidFill>
                          <a:schemeClr val="tx1"/>
                        </a:solidFill>
                      </a:endParaRP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extLst>
                  <a:ext uri="{0D108BD9-81ED-4DB2-BD59-A6C34878D82A}">
                    <a16:rowId xmlns:a16="http://schemas.microsoft.com/office/drawing/2014/main" val="1029083157"/>
                  </a:ext>
                </a:extLst>
              </a:tr>
              <a:tr h="579120">
                <a:tc>
                  <a:txBody>
                    <a:bodyPr/>
                    <a:lstStyle/>
                    <a:p>
                      <a:r>
                        <a:rPr lang="en-US" sz="2000" b="1" dirty="0">
                          <a:solidFill>
                            <a:schemeClr val="tx1"/>
                          </a:solidFill>
                        </a:rPr>
                        <a:t>Empagliflozin</a:t>
                      </a: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extLst>
                  <a:ext uri="{0D108BD9-81ED-4DB2-BD59-A6C34878D82A}">
                    <a16:rowId xmlns:a16="http://schemas.microsoft.com/office/drawing/2014/main" val="3848011005"/>
                  </a:ext>
                </a:extLst>
              </a:tr>
              <a:tr h="579120">
                <a:tc>
                  <a:txBody>
                    <a:bodyPr/>
                    <a:lstStyle/>
                    <a:p>
                      <a:r>
                        <a:rPr lang="en-US" sz="2000" b="1" dirty="0">
                          <a:solidFill>
                            <a:schemeClr val="tx1"/>
                          </a:solidFill>
                        </a:rPr>
                        <a:t>Ertugliflozin</a:t>
                      </a: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endParaRPr lang="en-US" sz="3200" dirty="0">
                        <a:solidFill>
                          <a:schemeClr val="tx1"/>
                        </a:solidFill>
                      </a:endParaRP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endParaRPr lang="en-US" sz="3200" dirty="0">
                        <a:solidFill>
                          <a:schemeClr val="tx1"/>
                        </a:solidFill>
                      </a:endParaRPr>
                    </a:p>
                  </a:txBody>
                  <a:tcPr/>
                </a:tc>
                <a:extLst>
                  <a:ext uri="{0D108BD9-81ED-4DB2-BD59-A6C34878D82A}">
                    <a16:rowId xmlns:a16="http://schemas.microsoft.com/office/drawing/2014/main" val="4074546336"/>
                  </a:ext>
                </a:extLst>
              </a:tr>
              <a:tr h="579120">
                <a:tc>
                  <a:txBody>
                    <a:bodyPr/>
                    <a:lstStyle/>
                    <a:p>
                      <a:r>
                        <a:rPr lang="en-US" sz="2000" b="1" dirty="0">
                          <a:solidFill>
                            <a:schemeClr val="tx1"/>
                          </a:solidFill>
                        </a:rPr>
                        <a:t>Bexagliflozin</a:t>
                      </a: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endParaRPr lang="en-US" sz="3200" dirty="0">
                        <a:solidFill>
                          <a:schemeClr val="tx1"/>
                        </a:solidFill>
                      </a:endParaRPr>
                    </a:p>
                  </a:txBody>
                  <a:tcPr/>
                </a:tc>
                <a:tc>
                  <a:txBody>
                    <a:bodyPr/>
                    <a:lstStyle/>
                    <a:p>
                      <a:endParaRPr lang="en-US" sz="3200" dirty="0">
                        <a:solidFill>
                          <a:schemeClr val="tx1"/>
                        </a:solidFill>
                      </a:endParaRPr>
                    </a:p>
                  </a:txBody>
                  <a:tcPr/>
                </a:tc>
                <a:tc>
                  <a:txBody>
                    <a:bodyPr/>
                    <a:lstStyle/>
                    <a:p>
                      <a:endParaRPr lang="en-US" sz="3200" dirty="0">
                        <a:solidFill>
                          <a:schemeClr val="tx1"/>
                        </a:solidFill>
                      </a:endParaRPr>
                    </a:p>
                  </a:txBody>
                  <a:tcPr/>
                </a:tc>
                <a:extLst>
                  <a:ext uri="{0D108BD9-81ED-4DB2-BD59-A6C34878D82A}">
                    <a16:rowId xmlns:a16="http://schemas.microsoft.com/office/drawing/2014/main" val="1182631066"/>
                  </a:ext>
                </a:extLst>
              </a:tr>
              <a:tr h="579120">
                <a:tc>
                  <a:txBody>
                    <a:bodyPr/>
                    <a:lstStyle/>
                    <a:p>
                      <a:r>
                        <a:rPr lang="en-US" sz="2000" b="1" dirty="0">
                          <a:solidFill>
                            <a:schemeClr val="tx1"/>
                          </a:solidFill>
                        </a:rPr>
                        <a:t>Sotagliflozin</a:t>
                      </a:r>
                    </a:p>
                  </a:txBody>
                  <a:tcPr/>
                </a:tc>
                <a:tc>
                  <a:txBody>
                    <a:bodyPr/>
                    <a:lstStyle/>
                    <a:p>
                      <a:endParaRPr lang="en-US" sz="3200" dirty="0">
                        <a:solidFill>
                          <a:schemeClr val="tx1"/>
                        </a:solidFill>
                      </a:endParaRPr>
                    </a:p>
                  </a:txBody>
                  <a:tcPr/>
                </a:tc>
                <a:tc>
                  <a:txBody>
                    <a:bodyPr/>
                    <a:lstStyle/>
                    <a:p>
                      <a:endParaRPr lang="en-US" sz="3200" dirty="0">
                        <a:solidFill>
                          <a:schemeClr val="tx1"/>
                        </a:solidFill>
                      </a:endParaRPr>
                    </a:p>
                  </a:txBody>
                  <a:tcPr/>
                </a:tc>
                <a:tc>
                  <a:txBody>
                    <a:bodyPr/>
                    <a:lstStyle/>
                    <a:p>
                      <a:pPr algn="ctr"/>
                      <a:r>
                        <a:rPr lang="en-US" sz="3200" kern="1200" dirty="0">
                          <a:solidFill>
                            <a:schemeClr val="tx1"/>
                          </a:solidFill>
                          <a:latin typeface="+mn-lt"/>
                          <a:ea typeface="+mn-ea"/>
                          <a:cs typeface="+mn-cs"/>
                          <a:sym typeface="Wingdings" panose="05000000000000000000" pitchFamily="2" charset="2"/>
                        </a:rPr>
                        <a:t></a:t>
                      </a:r>
                      <a:r>
                        <a:rPr lang="en-US" sz="3200" kern="1200" dirty="0">
                          <a:solidFill>
                            <a:schemeClr val="tx1"/>
                          </a:solidFill>
                          <a:latin typeface="+mn-lt"/>
                          <a:ea typeface="+mn-ea"/>
                          <a:cs typeface="+mn-cs"/>
                        </a:rPr>
                        <a:t> </a:t>
                      </a:r>
                    </a:p>
                  </a:txBody>
                  <a:tcPr>
                    <a:solidFill>
                      <a:schemeClr val="accent6"/>
                    </a:solidFill>
                  </a:tcPr>
                </a:tc>
                <a:tc>
                  <a:txBody>
                    <a:bodyPr/>
                    <a:lstStyle/>
                    <a:p>
                      <a:endParaRPr lang="en-US" sz="3200" dirty="0">
                        <a:solidFill>
                          <a:schemeClr val="tx1"/>
                        </a:solidFill>
                      </a:endParaRPr>
                    </a:p>
                  </a:txBody>
                  <a:tcPr/>
                </a:tc>
                <a:extLst>
                  <a:ext uri="{0D108BD9-81ED-4DB2-BD59-A6C34878D82A}">
                    <a16:rowId xmlns:a16="http://schemas.microsoft.com/office/drawing/2014/main" val="3483247354"/>
                  </a:ext>
                </a:extLst>
              </a:tr>
            </a:tbl>
          </a:graphicData>
        </a:graphic>
      </p:graphicFrame>
      <p:sp>
        <p:nvSpPr>
          <p:cNvPr id="3" name="Title 2">
            <a:extLst>
              <a:ext uri="{FF2B5EF4-FFF2-40B4-BE49-F238E27FC236}">
                <a16:creationId xmlns:a16="http://schemas.microsoft.com/office/drawing/2014/main" id="{5F2CB4A7-E52C-4130-AC04-6728E2114686}"/>
              </a:ext>
            </a:extLst>
          </p:cNvPr>
          <p:cNvSpPr>
            <a:spLocks noGrp="1"/>
          </p:cNvSpPr>
          <p:nvPr>
            <p:ph type="title"/>
          </p:nvPr>
        </p:nvSpPr>
        <p:spPr>
          <a:xfrm>
            <a:off x="0" y="286685"/>
            <a:ext cx="12192000" cy="61277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a:t>SGLT2 Inhibitor Indication Comparison</a:t>
            </a:r>
          </a:p>
        </p:txBody>
      </p:sp>
      <p:sp>
        <p:nvSpPr>
          <p:cNvPr id="5" name="Text Placeholder 4">
            <a:extLst>
              <a:ext uri="{FF2B5EF4-FFF2-40B4-BE49-F238E27FC236}">
                <a16:creationId xmlns:a16="http://schemas.microsoft.com/office/drawing/2014/main" id="{E9BDE2B4-5E69-17C5-DA9A-DE1B214B4830}"/>
              </a:ext>
            </a:extLst>
          </p:cNvPr>
          <p:cNvSpPr>
            <a:spLocks noGrp="1"/>
          </p:cNvSpPr>
          <p:nvPr>
            <p:ph type="body" sz="quarter" idx="13"/>
          </p:nvPr>
        </p:nvSpPr>
        <p:spPr>
          <a:xfrm>
            <a:off x="524463" y="6272865"/>
            <a:ext cx="10977202" cy="298450"/>
          </a:xfrm>
        </p:spPr>
        <p:txBody>
          <a:bodyPr/>
          <a:lstStyle/>
          <a:p>
            <a:r>
              <a:rPr lang="en-US" dirty="0"/>
              <a:t>American Diabetes Association. Standards of Medical Care in Diabetes 2025. </a:t>
            </a:r>
            <a:r>
              <a:rPr lang="en-US" i="1" dirty="0"/>
              <a:t>Diabetes Care</a:t>
            </a:r>
            <a:r>
              <a:rPr lang="en-US" dirty="0"/>
              <a:t>. 2025;48(suppl 1).</a:t>
            </a:r>
          </a:p>
        </p:txBody>
      </p:sp>
    </p:spTree>
    <p:extLst>
      <p:ext uri="{BB962C8B-B14F-4D97-AF65-F5344CB8AC3E}">
        <p14:creationId xmlns:p14="http://schemas.microsoft.com/office/powerpoint/2010/main" val="176097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Inertia</a:t>
            </a:r>
          </a:p>
        </p:txBody>
      </p:sp>
      <p:sp>
        <p:nvSpPr>
          <p:cNvPr id="21" name="Text Placeholder 20">
            <a:extLst>
              <a:ext uri="{FF2B5EF4-FFF2-40B4-BE49-F238E27FC236}">
                <a16:creationId xmlns:a16="http://schemas.microsoft.com/office/drawing/2014/main" id="{231A37AD-CAF1-213B-7993-265C63969F7E}"/>
              </a:ext>
            </a:extLst>
          </p:cNvPr>
          <p:cNvSpPr>
            <a:spLocks noGrp="1"/>
          </p:cNvSpPr>
          <p:nvPr>
            <p:ph type="body" sz="quarter" idx="13"/>
          </p:nvPr>
        </p:nvSpPr>
        <p:spPr>
          <a:xfrm>
            <a:off x="683683" y="6264927"/>
            <a:ext cx="10125488" cy="298450"/>
          </a:xfrm>
        </p:spPr>
        <p:txBody>
          <a:bodyPr>
            <a:noAutofit/>
          </a:bodyPr>
          <a:lstStyle/>
          <a:p>
            <a:r>
              <a:rPr lang="en-US" dirty="0">
                <a:ea typeface="Helvetica Neue"/>
                <a:cs typeface="Helvetica Neue"/>
                <a:sym typeface="Helvetica Neue"/>
              </a:rPr>
              <a:t>Philips LS et al. </a:t>
            </a:r>
            <a:r>
              <a:rPr lang="en-US" i="1" dirty="0">
                <a:ea typeface="Helvetica Neue"/>
                <a:cs typeface="Helvetica Neue"/>
                <a:sym typeface="Helvetica Neue"/>
              </a:rPr>
              <a:t>Ann Intern Med</a:t>
            </a:r>
            <a:r>
              <a:rPr lang="en-US" dirty="0">
                <a:ea typeface="Helvetica Neue"/>
                <a:cs typeface="Helvetica Neue"/>
                <a:sym typeface="Helvetica Neue"/>
              </a:rPr>
              <a:t>. 2001;135:825; </a:t>
            </a:r>
            <a:r>
              <a:rPr lang="en-US" dirty="0" err="1"/>
              <a:t>Khunti</a:t>
            </a:r>
            <a:r>
              <a:rPr lang="en-US" dirty="0"/>
              <a:t> K et al. </a:t>
            </a:r>
            <a:r>
              <a:rPr lang="en-US" i="1" dirty="0"/>
              <a:t>Diabetes </a:t>
            </a:r>
            <a:r>
              <a:rPr lang="en-US" i="1" dirty="0" err="1"/>
              <a:t>Obes</a:t>
            </a:r>
            <a:r>
              <a:rPr lang="en-US" i="1" dirty="0"/>
              <a:t> </a:t>
            </a:r>
            <a:r>
              <a:rPr lang="en-US" i="1" dirty="0" err="1"/>
              <a:t>Metab</a:t>
            </a:r>
            <a:r>
              <a:rPr lang="en-US" i="1" dirty="0"/>
              <a:t>. </a:t>
            </a:r>
            <a:r>
              <a:rPr lang="en-US" dirty="0"/>
              <a:t>2018;20:427-437</a:t>
            </a:r>
            <a:r>
              <a:rPr lang="en-US" dirty="0">
                <a:sym typeface="Helvetica Neue"/>
              </a:rPr>
              <a:t>; </a:t>
            </a:r>
            <a:r>
              <a:rPr lang="en-US" dirty="0"/>
              <a:t>Reach G et al. </a:t>
            </a:r>
            <a:r>
              <a:rPr lang="en-US" i="1" dirty="0"/>
              <a:t>Diabetes </a:t>
            </a:r>
            <a:r>
              <a:rPr lang="en-US" i="1" dirty="0" err="1"/>
              <a:t>Meta</a:t>
            </a:r>
            <a:r>
              <a:rPr lang="en-US" dirty="0" err="1"/>
              <a:t>b</a:t>
            </a:r>
            <a:r>
              <a:rPr lang="en-US" dirty="0"/>
              <a:t>. 2017;43(6):501-511; Gabbay RA et al. </a:t>
            </a:r>
            <a:r>
              <a:rPr lang="en-US" i="1" dirty="0"/>
              <a:t>Clin Diabetes. </a:t>
            </a:r>
            <a:r>
              <a:rPr lang="en-US" dirty="0"/>
              <a:t>2020;38(4):371-381.</a:t>
            </a:r>
          </a:p>
        </p:txBody>
      </p:sp>
      <p:grpSp>
        <p:nvGrpSpPr>
          <p:cNvPr id="4" name="Group 3">
            <a:extLst>
              <a:ext uri="{FF2B5EF4-FFF2-40B4-BE49-F238E27FC236}">
                <a16:creationId xmlns:a16="http://schemas.microsoft.com/office/drawing/2014/main" id="{4BD13066-C215-E92B-DFC5-844032A2F85C}"/>
              </a:ext>
            </a:extLst>
          </p:cNvPr>
          <p:cNvGrpSpPr/>
          <p:nvPr/>
        </p:nvGrpSpPr>
        <p:grpSpPr>
          <a:xfrm>
            <a:off x="836252" y="3468626"/>
            <a:ext cx="10824633" cy="2294281"/>
            <a:chOff x="838200" y="1825625"/>
            <a:chExt cx="10515600" cy="3750528"/>
          </a:xfrm>
        </p:grpSpPr>
        <p:grpSp>
          <p:nvGrpSpPr>
            <p:cNvPr id="3" name="Group 2">
              <a:extLst>
                <a:ext uri="{FF2B5EF4-FFF2-40B4-BE49-F238E27FC236}">
                  <a16:creationId xmlns:a16="http://schemas.microsoft.com/office/drawing/2014/main" id="{C9589A0D-6D68-35B4-B52A-26E962A98D21}"/>
                </a:ext>
              </a:extLst>
            </p:cNvPr>
            <p:cNvGrpSpPr/>
            <p:nvPr/>
          </p:nvGrpSpPr>
          <p:grpSpPr>
            <a:xfrm>
              <a:off x="838200" y="1825625"/>
              <a:ext cx="10515600" cy="3750528"/>
              <a:chOff x="838200" y="1825625"/>
              <a:chExt cx="10515600" cy="3750528"/>
            </a:xfrm>
          </p:grpSpPr>
          <p:grpSp>
            <p:nvGrpSpPr>
              <p:cNvPr id="5" name="Group 4"/>
              <p:cNvGrpSpPr/>
              <p:nvPr/>
            </p:nvGrpSpPr>
            <p:grpSpPr>
              <a:xfrm>
                <a:off x="838200" y="1825625"/>
                <a:ext cx="10515600" cy="3750528"/>
                <a:chOff x="838200" y="1825625"/>
                <a:chExt cx="10515600" cy="3750528"/>
              </a:xfrm>
            </p:grpSpPr>
            <p:sp>
              <p:nvSpPr>
                <p:cNvPr id="6" name="Rounded Rectangle 5"/>
                <p:cNvSpPr/>
                <p:nvPr/>
              </p:nvSpPr>
              <p:spPr>
                <a:xfrm>
                  <a:off x="838200" y="1825625"/>
                  <a:ext cx="10515600" cy="1958102"/>
                </a:xfrm>
                <a:prstGeom prst="roundRect">
                  <a:avLst>
                    <a:gd name="adj" fmla="val 10000"/>
                  </a:avLst>
                </a:prstGeom>
                <a:ln>
                  <a:solidFill>
                    <a:schemeClr val="accent6"/>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solidFill>
                      <a:schemeClr val="tx1"/>
                    </a:solidFill>
                  </a:endParaRPr>
                </a:p>
              </p:txBody>
            </p:sp>
            <p:sp>
              <p:nvSpPr>
                <p:cNvPr id="7" name="Rounded Rectangle 6"/>
                <p:cNvSpPr/>
                <p:nvPr/>
              </p:nvSpPr>
              <p:spPr>
                <a:xfrm>
                  <a:off x="1218343" y="2086704"/>
                  <a:ext cx="2099588" cy="1312297"/>
                </a:xfrm>
                <a:prstGeom prst="roundRect">
                  <a:avLst>
                    <a:gd name="adj" fmla="val 10000"/>
                  </a:avLst>
                </a:prstGeom>
                <a:ln>
                  <a:solidFill>
                    <a:schemeClr val="accent6"/>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schemeClr val="tx1"/>
                    </a:solidFill>
                  </a:endParaRPr>
                </a:p>
              </p:txBody>
            </p:sp>
            <p:sp>
              <p:nvSpPr>
                <p:cNvPr id="8" name="Freeform 7"/>
                <p:cNvSpPr/>
                <p:nvPr/>
              </p:nvSpPr>
              <p:spPr>
                <a:xfrm>
                  <a:off x="1156563" y="3783727"/>
                  <a:ext cx="2297412" cy="1792424"/>
                </a:xfrm>
                <a:custGeom>
                  <a:avLst/>
                  <a:gdLst>
                    <a:gd name="connsiteX0" fmla="*/ 241228 w 2297412"/>
                    <a:gd name="connsiteY0" fmla="*/ 0 h 2393235"/>
                    <a:gd name="connsiteX1" fmla="*/ 2056184 w 2297412"/>
                    <a:gd name="connsiteY1" fmla="*/ 0 h 2393235"/>
                    <a:gd name="connsiteX2" fmla="*/ 2297412 w 2297412"/>
                    <a:gd name="connsiteY2" fmla="*/ 241228 h 2393235"/>
                    <a:gd name="connsiteX3" fmla="*/ 2297412 w 2297412"/>
                    <a:gd name="connsiteY3" fmla="*/ 2393235 h 2393235"/>
                    <a:gd name="connsiteX4" fmla="*/ 2297412 w 2297412"/>
                    <a:gd name="connsiteY4" fmla="*/ 2393235 h 2393235"/>
                    <a:gd name="connsiteX5" fmla="*/ 0 w 2297412"/>
                    <a:gd name="connsiteY5" fmla="*/ 2393235 h 2393235"/>
                    <a:gd name="connsiteX6" fmla="*/ 0 w 2297412"/>
                    <a:gd name="connsiteY6" fmla="*/ 2393235 h 2393235"/>
                    <a:gd name="connsiteX7" fmla="*/ 0 w 2297412"/>
                    <a:gd name="connsiteY7" fmla="*/ 241228 h 2393235"/>
                    <a:gd name="connsiteX8" fmla="*/ 241228 w 229741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393235">
                      <a:moveTo>
                        <a:pt x="2056184" y="2393235"/>
                      </a:moveTo>
                      <a:lnTo>
                        <a:pt x="241228" y="2393235"/>
                      </a:lnTo>
                      <a:cubicBezTo>
                        <a:pt x="108001" y="2393235"/>
                        <a:pt x="0" y="2285234"/>
                        <a:pt x="0" y="2152007"/>
                      </a:cubicBezTo>
                      <a:lnTo>
                        <a:pt x="0" y="0"/>
                      </a:lnTo>
                      <a:lnTo>
                        <a:pt x="0" y="0"/>
                      </a:lnTo>
                      <a:lnTo>
                        <a:pt x="2297412" y="0"/>
                      </a:lnTo>
                      <a:lnTo>
                        <a:pt x="2297412" y="0"/>
                      </a:lnTo>
                      <a:lnTo>
                        <a:pt x="2297412" y="2152007"/>
                      </a:lnTo>
                      <a:cubicBezTo>
                        <a:pt x="2297412" y="2285234"/>
                        <a:pt x="2189411" y="2393235"/>
                        <a:pt x="2056184" y="2393235"/>
                      </a:cubicBezTo>
                      <a:close/>
                    </a:path>
                  </a:pathLst>
                </a:custGeom>
                <a:solidFill>
                  <a:schemeClr val="accent1">
                    <a:lumMod val="60000"/>
                    <a:lumOff val="40000"/>
                  </a:schemeClr>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013" tIns="213360" rIns="284013" bIns="284013" numCol="1" spcCol="1270" anchor="t" anchorCtr="0">
                  <a:noAutofit/>
                </a:bodyPr>
                <a:lstStyle/>
                <a:p>
                  <a:pPr lvl="0" algn="ctr" defTabSz="1333500">
                    <a:lnSpc>
                      <a:spcPct val="90000"/>
                    </a:lnSpc>
                    <a:spcBef>
                      <a:spcPct val="0"/>
                    </a:spcBef>
                    <a:spcAft>
                      <a:spcPct val="35000"/>
                    </a:spcAft>
                  </a:pPr>
                  <a:r>
                    <a:rPr lang="en-US" sz="2200" kern="1200">
                      <a:solidFill>
                        <a:schemeClr val="tx1"/>
                      </a:solidFill>
                    </a:rPr>
                    <a:t>People With </a:t>
                  </a:r>
                  <a:r>
                    <a:rPr lang="en-US" sz="2200" dirty="0">
                      <a:solidFill>
                        <a:schemeClr val="tx1"/>
                      </a:solidFill>
                    </a:rPr>
                    <a:t>D</a:t>
                  </a:r>
                  <a:r>
                    <a:rPr lang="en-US" sz="2200" kern="1200">
                      <a:solidFill>
                        <a:schemeClr val="tx1"/>
                      </a:solidFill>
                    </a:rPr>
                    <a:t>iabetes</a:t>
                  </a:r>
                  <a:endParaRPr lang="en-US" sz="2200" kern="1200" dirty="0">
                    <a:solidFill>
                      <a:schemeClr val="tx1"/>
                    </a:solidFill>
                  </a:endParaRPr>
                </a:p>
              </p:txBody>
            </p:sp>
            <p:sp>
              <p:nvSpPr>
                <p:cNvPr id="9" name="Rounded Rectangle 8"/>
                <p:cNvSpPr/>
                <p:nvPr/>
              </p:nvSpPr>
              <p:spPr>
                <a:xfrm>
                  <a:off x="3745497" y="2086704"/>
                  <a:ext cx="2099588" cy="1312297"/>
                </a:xfrm>
                <a:prstGeom prst="roundRect">
                  <a:avLst>
                    <a:gd name="adj" fmla="val 10000"/>
                  </a:avLst>
                </a:prstGeom>
                <a:ln>
                  <a:solidFill>
                    <a:schemeClr val="accent6"/>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schemeClr val="tx1"/>
                    </a:solidFill>
                  </a:endParaRPr>
                </a:p>
              </p:txBody>
            </p:sp>
            <p:sp>
              <p:nvSpPr>
                <p:cNvPr id="10" name="Freeform 9"/>
                <p:cNvSpPr/>
                <p:nvPr/>
              </p:nvSpPr>
              <p:spPr>
                <a:xfrm>
                  <a:off x="3683717" y="3783727"/>
                  <a:ext cx="2297412" cy="1792426"/>
                </a:xfrm>
                <a:custGeom>
                  <a:avLst/>
                  <a:gdLst>
                    <a:gd name="connsiteX0" fmla="*/ 241228 w 2297412"/>
                    <a:gd name="connsiteY0" fmla="*/ 0 h 2393235"/>
                    <a:gd name="connsiteX1" fmla="*/ 2056184 w 2297412"/>
                    <a:gd name="connsiteY1" fmla="*/ 0 h 2393235"/>
                    <a:gd name="connsiteX2" fmla="*/ 2297412 w 2297412"/>
                    <a:gd name="connsiteY2" fmla="*/ 241228 h 2393235"/>
                    <a:gd name="connsiteX3" fmla="*/ 2297412 w 2297412"/>
                    <a:gd name="connsiteY3" fmla="*/ 2393235 h 2393235"/>
                    <a:gd name="connsiteX4" fmla="*/ 2297412 w 2297412"/>
                    <a:gd name="connsiteY4" fmla="*/ 2393235 h 2393235"/>
                    <a:gd name="connsiteX5" fmla="*/ 0 w 2297412"/>
                    <a:gd name="connsiteY5" fmla="*/ 2393235 h 2393235"/>
                    <a:gd name="connsiteX6" fmla="*/ 0 w 2297412"/>
                    <a:gd name="connsiteY6" fmla="*/ 2393235 h 2393235"/>
                    <a:gd name="connsiteX7" fmla="*/ 0 w 2297412"/>
                    <a:gd name="connsiteY7" fmla="*/ 241228 h 2393235"/>
                    <a:gd name="connsiteX8" fmla="*/ 241228 w 229741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393235">
                      <a:moveTo>
                        <a:pt x="2056184" y="2393235"/>
                      </a:moveTo>
                      <a:lnTo>
                        <a:pt x="241228" y="2393235"/>
                      </a:lnTo>
                      <a:cubicBezTo>
                        <a:pt x="108001" y="2393235"/>
                        <a:pt x="0" y="2285234"/>
                        <a:pt x="0" y="2152007"/>
                      </a:cubicBezTo>
                      <a:lnTo>
                        <a:pt x="0" y="0"/>
                      </a:lnTo>
                      <a:lnTo>
                        <a:pt x="0" y="0"/>
                      </a:lnTo>
                      <a:lnTo>
                        <a:pt x="2297412" y="0"/>
                      </a:lnTo>
                      <a:lnTo>
                        <a:pt x="2297412" y="0"/>
                      </a:lnTo>
                      <a:lnTo>
                        <a:pt x="2297412" y="2152007"/>
                      </a:lnTo>
                      <a:cubicBezTo>
                        <a:pt x="2297412" y="2285234"/>
                        <a:pt x="2189411" y="2393235"/>
                        <a:pt x="2056184" y="2393235"/>
                      </a:cubicBezTo>
                      <a:close/>
                    </a:path>
                  </a:pathLst>
                </a:custGeom>
                <a:solidFill>
                  <a:schemeClr val="accent1">
                    <a:lumMod val="60000"/>
                    <a:lumOff val="40000"/>
                  </a:schemeClr>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013" tIns="213361" rIns="284013" bIns="284013" numCol="1" spcCol="1270" anchor="ctr" anchorCtr="0">
                  <a:noAutofit/>
                </a:bodyPr>
                <a:lstStyle/>
                <a:p>
                  <a:pPr lvl="0" algn="ctr" defTabSz="1333500">
                    <a:lnSpc>
                      <a:spcPct val="90000"/>
                    </a:lnSpc>
                    <a:spcBef>
                      <a:spcPct val="0"/>
                    </a:spcBef>
                    <a:spcAft>
                      <a:spcPct val="35000"/>
                    </a:spcAft>
                  </a:pPr>
                  <a:r>
                    <a:rPr lang="en-US" sz="2200" kern="1200" dirty="0">
                      <a:solidFill>
                        <a:schemeClr val="tx1"/>
                      </a:solidFill>
                    </a:rPr>
                    <a:t>Clinicians/ Health Care Providers</a:t>
                  </a:r>
                </a:p>
              </p:txBody>
            </p:sp>
            <p:sp>
              <p:nvSpPr>
                <p:cNvPr id="11" name="Rounded Rectangle 10"/>
                <p:cNvSpPr/>
                <p:nvPr/>
              </p:nvSpPr>
              <p:spPr>
                <a:xfrm>
                  <a:off x="6210870" y="2086704"/>
                  <a:ext cx="2099588" cy="1312297"/>
                </a:xfrm>
                <a:prstGeom prst="roundRect">
                  <a:avLst>
                    <a:gd name="adj" fmla="val 10000"/>
                  </a:avLst>
                </a:prstGeom>
                <a:ln>
                  <a:solidFill>
                    <a:schemeClr val="accent6"/>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solidFill>
                      <a:schemeClr val="tx1"/>
                    </a:solidFill>
                  </a:endParaRPr>
                </a:p>
              </p:txBody>
            </p:sp>
            <p:sp>
              <p:nvSpPr>
                <p:cNvPr id="12" name="Freeform 11"/>
                <p:cNvSpPr/>
                <p:nvPr/>
              </p:nvSpPr>
              <p:spPr>
                <a:xfrm>
                  <a:off x="6210870" y="3783727"/>
                  <a:ext cx="2297413" cy="1792424"/>
                </a:xfrm>
                <a:custGeom>
                  <a:avLst/>
                  <a:gdLst>
                    <a:gd name="connsiteX0" fmla="*/ 241228 w 2297412"/>
                    <a:gd name="connsiteY0" fmla="*/ 0 h 2393235"/>
                    <a:gd name="connsiteX1" fmla="*/ 2056184 w 2297412"/>
                    <a:gd name="connsiteY1" fmla="*/ 0 h 2393235"/>
                    <a:gd name="connsiteX2" fmla="*/ 2297412 w 2297412"/>
                    <a:gd name="connsiteY2" fmla="*/ 241228 h 2393235"/>
                    <a:gd name="connsiteX3" fmla="*/ 2297412 w 2297412"/>
                    <a:gd name="connsiteY3" fmla="*/ 2393235 h 2393235"/>
                    <a:gd name="connsiteX4" fmla="*/ 2297412 w 2297412"/>
                    <a:gd name="connsiteY4" fmla="*/ 2393235 h 2393235"/>
                    <a:gd name="connsiteX5" fmla="*/ 0 w 2297412"/>
                    <a:gd name="connsiteY5" fmla="*/ 2393235 h 2393235"/>
                    <a:gd name="connsiteX6" fmla="*/ 0 w 2297412"/>
                    <a:gd name="connsiteY6" fmla="*/ 2393235 h 2393235"/>
                    <a:gd name="connsiteX7" fmla="*/ 0 w 2297412"/>
                    <a:gd name="connsiteY7" fmla="*/ 241228 h 2393235"/>
                    <a:gd name="connsiteX8" fmla="*/ 241228 w 229741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393235">
                      <a:moveTo>
                        <a:pt x="2056184" y="2393235"/>
                      </a:moveTo>
                      <a:lnTo>
                        <a:pt x="241228" y="2393235"/>
                      </a:lnTo>
                      <a:cubicBezTo>
                        <a:pt x="108001" y="2393235"/>
                        <a:pt x="0" y="2285234"/>
                        <a:pt x="0" y="2152007"/>
                      </a:cubicBezTo>
                      <a:lnTo>
                        <a:pt x="0" y="0"/>
                      </a:lnTo>
                      <a:lnTo>
                        <a:pt x="0" y="0"/>
                      </a:lnTo>
                      <a:lnTo>
                        <a:pt x="2297412" y="0"/>
                      </a:lnTo>
                      <a:lnTo>
                        <a:pt x="2297412" y="0"/>
                      </a:lnTo>
                      <a:lnTo>
                        <a:pt x="2297412" y="2152007"/>
                      </a:lnTo>
                      <a:cubicBezTo>
                        <a:pt x="2297412" y="2285234"/>
                        <a:pt x="2189411" y="2393235"/>
                        <a:pt x="2056184" y="2393235"/>
                      </a:cubicBezTo>
                      <a:close/>
                    </a:path>
                  </a:pathLst>
                </a:custGeom>
                <a:solidFill>
                  <a:schemeClr val="accent1">
                    <a:lumMod val="60000"/>
                    <a:lumOff val="40000"/>
                  </a:schemeClr>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013" tIns="213360" rIns="284014" bIns="284013" numCol="1" spcCol="1270" anchor="t" anchorCtr="0">
                  <a:noAutofit/>
                </a:bodyPr>
                <a:lstStyle/>
                <a:p>
                  <a:pPr lvl="0" algn="ctr" defTabSz="1333500">
                    <a:lnSpc>
                      <a:spcPct val="90000"/>
                    </a:lnSpc>
                    <a:spcBef>
                      <a:spcPct val="0"/>
                    </a:spcBef>
                    <a:spcAft>
                      <a:spcPct val="35000"/>
                    </a:spcAft>
                  </a:pPr>
                  <a:r>
                    <a:rPr lang="en-US" sz="2200" kern="1200" dirty="0">
                      <a:solidFill>
                        <a:schemeClr val="tx1"/>
                      </a:solidFill>
                    </a:rPr>
                    <a:t>Health Care System</a:t>
                  </a:r>
                </a:p>
              </p:txBody>
            </p:sp>
            <p:sp>
              <p:nvSpPr>
                <p:cNvPr id="13" name="Rounded Rectangle 12"/>
                <p:cNvSpPr/>
                <p:nvPr/>
              </p:nvSpPr>
              <p:spPr>
                <a:xfrm>
                  <a:off x="8738023" y="2086704"/>
                  <a:ext cx="2099588" cy="1312297"/>
                </a:xfrm>
                <a:prstGeom prst="roundRect">
                  <a:avLst>
                    <a:gd name="adj" fmla="val 10000"/>
                  </a:avLst>
                </a:prstGeom>
                <a:ln>
                  <a:solidFill>
                    <a:schemeClr val="accent6"/>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solidFill>
                      <a:schemeClr val="tx1"/>
                    </a:solidFill>
                  </a:endParaRPr>
                </a:p>
              </p:txBody>
            </p:sp>
            <p:sp>
              <p:nvSpPr>
                <p:cNvPr id="14" name="Freeform 13"/>
                <p:cNvSpPr/>
                <p:nvPr/>
              </p:nvSpPr>
              <p:spPr>
                <a:xfrm>
                  <a:off x="8738023" y="3783727"/>
                  <a:ext cx="2297412" cy="1792424"/>
                </a:xfrm>
                <a:custGeom>
                  <a:avLst/>
                  <a:gdLst>
                    <a:gd name="connsiteX0" fmla="*/ 241228 w 2297412"/>
                    <a:gd name="connsiteY0" fmla="*/ 0 h 2393235"/>
                    <a:gd name="connsiteX1" fmla="*/ 2056184 w 2297412"/>
                    <a:gd name="connsiteY1" fmla="*/ 0 h 2393235"/>
                    <a:gd name="connsiteX2" fmla="*/ 2297412 w 2297412"/>
                    <a:gd name="connsiteY2" fmla="*/ 241228 h 2393235"/>
                    <a:gd name="connsiteX3" fmla="*/ 2297412 w 2297412"/>
                    <a:gd name="connsiteY3" fmla="*/ 2393235 h 2393235"/>
                    <a:gd name="connsiteX4" fmla="*/ 2297412 w 2297412"/>
                    <a:gd name="connsiteY4" fmla="*/ 2393235 h 2393235"/>
                    <a:gd name="connsiteX5" fmla="*/ 0 w 2297412"/>
                    <a:gd name="connsiteY5" fmla="*/ 2393235 h 2393235"/>
                    <a:gd name="connsiteX6" fmla="*/ 0 w 2297412"/>
                    <a:gd name="connsiteY6" fmla="*/ 2393235 h 2393235"/>
                    <a:gd name="connsiteX7" fmla="*/ 0 w 2297412"/>
                    <a:gd name="connsiteY7" fmla="*/ 241228 h 2393235"/>
                    <a:gd name="connsiteX8" fmla="*/ 241228 w 2297412"/>
                    <a:gd name="connsiteY8" fmla="*/ 0 h 239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393235">
                      <a:moveTo>
                        <a:pt x="2056184" y="2393235"/>
                      </a:moveTo>
                      <a:lnTo>
                        <a:pt x="241228" y="2393235"/>
                      </a:lnTo>
                      <a:cubicBezTo>
                        <a:pt x="108001" y="2393235"/>
                        <a:pt x="0" y="2285234"/>
                        <a:pt x="0" y="2152007"/>
                      </a:cubicBezTo>
                      <a:lnTo>
                        <a:pt x="0" y="0"/>
                      </a:lnTo>
                      <a:lnTo>
                        <a:pt x="0" y="0"/>
                      </a:lnTo>
                      <a:lnTo>
                        <a:pt x="2297412" y="0"/>
                      </a:lnTo>
                      <a:lnTo>
                        <a:pt x="2297412" y="0"/>
                      </a:lnTo>
                      <a:lnTo>
                        <a:pt x="2297412" y="2152007"/>
                      </a:lnTo>
                      <a:cubicBezTo>
                        <a:pt x="2297412" y="2285234"/>
                        <a:pt x="2189411" y="2393235"/>
                        <a:pt x="2056184" y="2393235"/>
                      </a:cubicBezTo>
                      <a:close/>
                    </a:path>
                  </a:pathLst>
                </a:custGeom>
                <a:solidFill>
                  <a:schemeClr val="accent1">
                    <a:lumMod val="60000"/>
                    <a:lumOff val="40000"/>
                  </a:schemeClr>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013" tIns="213360" rIns="284013" bIns="284013" numCol="1" spcCol="1270" anchor="t" anchorCtr="0">
                  <a:noAutofit/>
                </a:bodyPr>
                <a:lstStyle/>
                <a:p>
                  <a:pPr lvl="0" algn="ctr" defTabSz="1333500">
                    <a:lnSpc>
                      <a:spcPct val="90000"/>
                    </a:lnSpc>
                    <a:spcBef>
                      <a:spcPct val="0"/>
                    </a:spcBef>
                    <a:spcAft>
                      <a:spcPct val="35000"/>
                    </a:spcAft>
                  </a:pPr>
                  <a:r>
                    <a:rPr lang="en-US" sz="2200" kern="1200" dirty="0">
                      <a:solidFill>
                        <a:schemeClr val="tx1"/>
                      </a:solidFill>
                    </a:rPr>
                    <a:t>Payers</a:t>
                  </a:r>
                </a:p>
              </p:txBody>
            </p:sp>
          </p:grpSp>
          <p:pic>
            <p:nvPicPr>
              <p:cNvPr id="16" name="Content Placeholder 7">
                <a:extLst>
                  <a:ext uri="{FF2B5EF4-FFF2-40B4-BE49-F238E27FC236}">
                    <a16:creationId xmlns:a16="http://schemas.microsoft.com/office/drawing/2014/main" id="{F9BC9103-BF92-6711-AAE0-1B2F259E48A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881776" y="2326753"/>
                <a:ext cx="955600" cy="955844"/>
              </a:xfrm>
              <a:prstGeom prst="rect">
                <a:avLst/>
              </a:prstGeom>
            </p:spPr>
          </p:pic>
          <p:pic>
            <p:nvPicPr>
              <p:cNvPr id="17" name="Graphic 54">
                <a:extLst>
                  <a:ext uri="{FF2B5EF4-FFF2-40B4-BE49-F238E27FC236}">
                    <a16:creationId xmlns:a16="http://schemas.microsoft.com/office/drawing/2014/main" id="{32D9B226-6911-0B55-E56D-F0CC3222819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7873" y="2398540"/>
                <a:ext cx="734791" cy="812269"/>
              </a:xfrm>
              <a:prstGeom prst="rect">
                <a:avLst/>
              </a:prstGeom>
            </p:spPr>
          </p:pic>
          <p:pic>
            <p:nvPicPr>
              <p:cNvPr id="18" name="Content Placeholder 7">
                <a:extLst>
                  <a:ext uri="{FF2B5EF4-FFF2-40B4-BE49-F238E27FC236}">
                    <a16:creationId xmlns:a16="http://schemas.microsoft.com/office/drawing/2014/main" id="{663F75D3-24AC-E092-DA65-FAE35C44706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354594" y="2409355"/>
                <a:ext cx="955657" cy="955901"/>
              </a:xfrm>
              <a:prstGeom prst="rect">
                <a:avLst/>
              </a:prstGeom>
            </p:spPr>
          </p:pic>
        </p:grpSp>
        <p:pic>
          <p:nvPicPr>
            <p:cNvPr id="19" name="Graphic 37">
              <a:extLst>
                <a:ext uri="{FF2B5EF4-FFF2-40B4-BE49-F238E27FC236}">
                  <a16:creationId xmlns:a16="http://schemas.microsoft.com/office/drawing/2014/main" id="{D7077511-F289-79BC-B0F0-FA3C2C0578B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56321" y="2409355"/>
              <a:ext cx="860816" cy="805194"/>
            </a:xfrm>
            <a:prstGeom prst="rect">
              <a:avLst/>
            </a:prstGeom>
          </p:spPr>
        </p:pic>
      </p:grpSp>
      <p:grpSp>
        <p:nvGrpSpPr>
          <p:cNvPr id="24" name="Group 23">
            <a:extLst>
              <a:ext uri="{FF2B5EF4-FFF2-40B4-BE49-F238E27FC236}">
                <a16:creationId xmlns:a16="http://schemas.microsoft.com/office/drawing/2014/main" id="{561DBADE-F11D-239C-B9FE-7AE4210BCEDD}"/>
              </a:ext>
            </a:extLst>
          </p:cNvPr>
          <p:cNvGrpSpPr/>
          <p:nvPr/>
        </p:nvGrpSpPr>
        <p:grpSpPr>
          <a:xfrm>
            <a:off x="651887" y="1435293"/>
            <a:ext cx="10761040" cy="1565018"/>
            <a:chOff x="651887" y="1522983"/>
            <a:chExt cx="10761040" cy="1477328"/>
          </a:xfrm>
        </p:grpSpPr>
        <p:sp>
          <p:nvSpPr>
            <p:cNvPr id="25" name="Freeform: Shape 24">
              <a:extLst>
                <a:ext uri="{FF2B5EF4-FFF2-40B4-BE49-F238E27FC236}">
                  <a16:creationId xmlns:a16="http://schemas.microsoft.com/office/drawing/2014/main" id="{25744944-6B05-8700-89E7-78D7FD2D06DF}"/>
                </a:ext>
              </a:extLst>
            </p:cNvPr>
            <p:cNvSpPr/>
            <p:nvPr/>
          </p:nvSpPr>
          <p:spPr>
            <a:xfrm>
              <a:off x="4525861" y="1670716"/>
              <a:ext cx="6887066" cy="1181863"/>
            </a:xfrm>
            <a:custGeom>
              <a:avLst/>
              <a:gdLst>
                <a:gd name="connsiteX0" fmla="*/ 196981 w 1181862"/>
                <a:gd name="connsiteY0" fmla="*/ 0 h 6887065"/>
                <a:gd name="connsiteX1" fmla="*/ 984881 w 1181862"/>
                <a:gd name="connsiteY1" fmla="*/ 0 h 6887065"/>
                <a:gd name="connsiteX2" fmla="*/ 1181862 w 1181862"/>
                <a:gd name="connsiteY2" fmla="*/ 196981 h 6887065"/>
                <a:gd name="connsiteX3" fmla="*/ 1181862 w 1181862"/>
                <a:gd name="connsiteY3" fmla="*/ 6887065 h 6887065"/>
                <a:gd name="connsiteX4" fmla="*/ 1181862 w 1181862"/>
                <a:gd name="connsiteY4" fmla="*/ 6887065 h 6887065"/>
                <a:gd name="connsiteX5" fmla="*/ 0 w 1181862"/>
                <a:gd name="connsiteY5" fmla="*/ 6887065 h 6887065"/>
                <a:gd name="connsiteX6" fmla="*/ 0 w 1181862"/>
                <a:gd name="connsiteY6" fmla="*/ 6887065 h 6887065"/>
                <a:gd name="connsiteX7" fmla="*/ 0 w 1181862"/>
                <a:gd name="connsiteY7" fmla="*/ 196981 h 6887065"/>
                <a:gd name="connsiteX8" fmla="*/ 196981 w 1181862"/>
                <a:gd name="connsiteY8" fmla="*/ 0 h 688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1862" h="6887065">
                  <a:moveTo>
                    <a:pt x="1181862" y="1147869"/>
                  </a:moveTo>
                  <a:lnTo>
                    <a:pt x="1181862" y="5739196"/>
                  </a:lnTo>
                  <a:cubicBezTo>
                    <a:pt x="1181862" y="6373147"/>
                    <a:pt x="1166728" y="6887062"/>
                    <a:pt x="1148059" y="6887062"/>
                  </a:cubicBezTo>
                  <a:lnTo>
                    <a:pt x="0" y="6887062"/>
                  </a:lnTo>
                  <a:lnTo>
                    <a:pt x="0" y="6887062"/>
                  </a:lnTo>
                  <a:lnTo>
                    <a:pt x="0" y="3"/>
                  </a:lnTo>
                  <a:lnTo>
                    <a:pt x="0" y="3"/>
                  </a:lnTo>
                  <a:lnTo>
                    <a:pt x="1148059" y="3"/>
                  </a:lnTo>
                  <a:cubicBezTo>
                    <a:pt x="1166728" y="3"/>
                    <a:pt x="1181862" y="513918"/>
                    <a:pt x="1181862" y="1147869"/>
                  </a:cubicBezTo>
                  <a:close/>
                </a:path>
              </a:pathLst>
            </a:custGeom>
            <a:ln>
              <a:solidFill>
                <a:schemeClr val="accent1">
                  <a:lumMod val="40000"/>
                  <a:lumOff val="60000"/>
                  <a:alpha val="90000"/>
                </a:schemeClr>
              </a:solidFill>
            </a:ln>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1" tIns="88174" rIns="118654" bIns="88175" numCol="1" spcCol="1270" anchor="ctr" anchorCtr="0">
              <a:noAutofit/>
            </a:bodyPr>
            <a:lstStyle/>
            <a:p>
              <a:pPr marL="171450" lvl="1" indent="-171450" algn="l" defTabSz="711200">
                <a:lnSpc>
                  <a:spcPct val="90000"/>
                </a:lnSpc>
                <a:spcBef>
                  <a:spcPct val="0"/>
                </a:spcBef>
                <a:spcAft>
                  <a:spcPct val="15000"/>
                </a:spcAft>
                <a:buChar char="•"/>
              </a:pPr>
              <a:r>
                <a:rPr lang="en-US" kern="1200" dirty="0">
                  <a:solidFill>
                    <a:schemeClr val="tx1"/>
                  </a:solidFill>
                </a:rPr>
                <a:t>Clear definition of appropriate targets</a:t>
              </a:r>
            </a:p>
            <a:p>
              <a:pPr marL="171450" lvl="1" indent="-171450" algn="l" defTabSz="711200">
                <a:lnSpc>
                  <a:spcPct val="90000"/>
                </a:lnSpc>
                <a:spcBef>
                  <a:spcPct val="0"/>
                </a:spcBef>
                <a:spcAft>
                  <a:spcPct val="15000"/>
                </a:spcAft>
                <a:buChar char="•"/>
              </a:pPr>
              <a:r>
                <a:rPr lang="en-US" kern="1200" dirty="0">
                  <a:solidFill>
                    <a:schemeClr val="tx1"/>
                  </a:solidFill>
                </a:rPr>
                <a:t>Benefits of achieving the targets are well established</a:t>
              </a:r>
            </a:p>
            <a:p>
              <a:pPr marL="171450" lvl="1" indent="-171450" algn="l" defTabSz="711200">
                <a:lnSpc>
                  <a:spcPct val="90000"/>
                </a:lnSpc>
                <a:spcBef>
                  <a:spcPct val="0"/>
                </a:spcBef>
                <a:spcAft>
                  <a:spcPct val="15000"/>
                </a:spcAft>
                <a:buChar char="•"/>
              </a:pPr>
              <a:r>
                <a:rPr lang="en-US" kern="1200" dirty="0">
                  <a:solidFill>
                    <a:schemeClr val="tx1"/>
                  </a:solidFill>
                </a:rPr>
                <a:t>Effective therapies are available </a:t>
              </a:r>
            </a:p>
            <a:p>
              <a:pPr marL="171450" lvl="1" indent="-171450" algn="l" defTabSz="711200">
                <a:lnSpc>
                  <a:spcPct val="90000"/>
                </a:lnSpc>
                <a:spcBef>
                  <a:spcPct val="0"/>
                </a:spcBef>
                <a:spcAft>
                  <a:spcPct val="15000"/>
                </a:spcAft>
                <a:buChar char="•"/>
              </a:pPr>
              <a:r>
                <a:rPr lang="en-US" kern="1200" dirty="0">
                  <a:solidFill>
                    <a:schemeClr val="tx1"/>
                  </a:solidFill>
                </a:rPr>
                <a:t>Evidence-based clinical guidelines/algorithms are widely disseminated</a:t>
              </a:r>
            </a:p>
          </p:txBody>
        </p:sp>
        <p:sp>
          <p:nvSpPr>
            <p:cNvPr id="26" name="Freeform: Shape 25">
              <a:extLst>
                <a:ext uri="{FF2B5EF4-FFF2-40B4-BE49-F238E27FC236}">
                  <a16:creationId xmlns:a16="http://schemas.microsoft.com/office/drawing/2014/main" id="{7145CCE8-8DED-326D-997C-FF711BBED4A8}"/>
                </a:ext>
              </a:extLst>
            </p:cNvPr>
            <p:cNvSpPr/>
            <p:nvPr/>
          </p:nvSpPr>
          <p:spPr>
            <a:xfrm>
              <a:off x="651887" y="1522983"/>
              <a:ext cx="3873974" cy="1477328"/>
            </a:xfrm>
            <a:custGeom>
              <a:avLst/>
              <a:gdLst>
                <a:gd name="connsiteX0" fmla="*/ 0 w 3873974"/>
                <a:gd name="connsiteY0" fmla="*/ 246226 h 1477328"/>
                <a:gd name="connsiteX1" fmla="*/ 246226 w 3873974"/>
                <a:gd name="connsiteY1" fmla="*/ 0 h 1477328"/>
                <a:gd name="connsiteX2" fmla="*/ 3627748 w 3873974"/>
                <a:gd name="connsiteY2" fmla="*/ 0 h 1477328"/>
                <a:gd name="connsiteX3" fmla="*/ 3873974 w 3873974"/>
                <a:gd name="connsiteY3" fmla="*/ 246226 h 1477328"/>
                <a:gd name="connsiteX4" fmla="*/ 3873974 w 3873974"/>
                <a:gd name="connsiteY4" fmla="*/ 1231102 h 1477328"/>
                <a:gd name="connsiteX5" fmla="*/ 3627748 w 3873974"/>
                <a:gd name="connsiteY5" fmla="*/ 1477328 h 1477328"/>
                <a:gd name="connsiteX6" fmla="*/ 246226 w 3873974"/>
                <a:gd name="connsiteY6" fmla="*/ 1477328 h 1477328"/>
                <a:gd name="connsiteX7" fmla="*/ 0 w 3873974"/>
                <a:gd name="connsiteY7" fmla="*/ 1231102 h 1477328"/>
                <a:gd name="connsiteX8" fmla="*/ 0 w 3873974"/>
                <a:gd name="connsiteY8" fmla="*/ 246226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974" h="1477328">
                  <a:moveTo>
                    <a:pt x="0" y="246226"/>
                  </a:moveTo>
                  <a:cubicBezTo>
                    <a:pt x="0" y="110239"/>
                    <a:pt x="110239" y="0"/>
                    <a:pt x="246226" y="0"/>
                  </a:cubicBezTo>
                  <a:lnTo>
                    <a:pt x="3627748" y="0"/>
                  </a:lnTo>
                  <a:cubicBezTo>
                    <a:pt x="3763735" y="0"/>
                    <a:pt x="3873974" y="110239"/>
                    <a:pt x="3873974" y="246226"/>
                  </a:cubicBezTo>
                  <a:lnTo>
                    <a:pt x="3873974" y="1231102"/>
                  </a:lnTo>
                  <a:cubicBezTo>
                    <a:pt x="3873974" y="1367089"/>
                    <a:pt x="3763735" y="1477328"/>
                    <a:pt x="3627748" y="1477328"/>
                  </a:cubicBezTo>
                  <a:lnTo>
                    <a:pt x="246226" y="1477328"/>
                  </a:lnTo>
                  <a:cubicBezTo>
                    <a:pt x="110239" y="1477328"/>
                    <a:pt x="0" y="1367089"/>
                    <a:pt x="0" y="1231102"/>
                  </a:cubicBezTo>
                  <a:lnTo>
                    <a:pt x="0" y="246226"/>
                  </a:lnTo>
                  <a:close/>
                </a:path>
              </a:pathLst>
            </a:custGeom>
            <a:ln>
              <a:solidFill>
                <a:schemeClr val="accent1">
                  <a:lumMod val="40000"/>
                  <a:lumOff val="60000"/>
                </a:schemeClr>
              </a:solidFill>
            </a:ln>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155937" tIns="114027" rIns="155937" bIns="114027"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Failure to initiate or intensify therapy when health parameters are not met, despite:</a:t>
              </a:r>
              <a:endParaRPr lang="en-US" sz="2200" kern="1200" dirty="0">
                <a:solidFill>
                  <a:schemeClr val="tx1"/>
                </a:solidFill>
              </a:endParaRPr>
            </a:p>
          </p:txBody>
        </p:sp>
      </p:grpSp>
      <p:sp>
        <p:nvSpPr>
          <p:cNvPr id="27" name="Rectangle: Rounded Corners 26">
            <a:extLst>
              <a:ext uri="{FF2B5EF4-FFF2-40B4-BE49-F238E27FC236}">
                <a16:creationId xmlns:a16="http://schemas.microsoft.com/office/drawing/2014/main" id="{A0ABABDD-39B6-C4CC-6356-D85182CA0CAF}"/>
              </a:ext>
            </a:extLst>
          </p:cNvPr>
          <p:cNvSpPr/>
          <p:nvPr/>
        </p:nvSpPr>
        <p:spPr>
          <a:xfrm>
            <a:off x="683683" y="3179761"/>
            <a:ext cx="2705175" cy="33575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Drivers of Inertia</a:t>
            </a:r>
          </a:p>
        </p:txBody>
      </p:sp>
    </p:spTree>
    <p:extLst>
      <p:ext uri="{BB962C8B-B14F-4D97-AF65-F5344CB8AC3E}">
        <p14:creationId xmlns:p14="http://schemas.microsoft.com/office/powerpoint/2010/main" val="427419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8A2663-2656-9B51-1166-345C5C3FA7B7}"/>
              </a:ext>
            </a:extLst>
          </p:cNvPr>
          <p:cNvSpPr>
            <a:spLocks noGrp="1"/>
          </p:cNvSpPr>
          <p:nvPr>
            <p:ph type="title"/>
          </p:nvPr>
        </p:nvSpPr>
        <p:spPr/>
        <p:txBody>
          <a:bodyPr/>
          <a:lstStyle/>
          <a:p>
            <a:r>
              <a:rPr lang="en-US" dirty="0"/>
              <a:t>Indicators of Therapeutic Inertia</a:t>
            </a:r>
          </a:p>
        </p:txBody>
      </p:sp>
      <p:grpSp>
        <p:nvGrpSpPr>
          <p:cNvPr id="21" name="Group 20">
            <a:extLst>
              <a:ext uri="{FF2B5EF4-FFF2-40B4-BE49-F238E27FC236}">
                <a16:creationId xmlns:a16="http://schemas.microsoft.com/office/drawing/2014/main" id="{ED718F42-EC3A-A776-B6DF-F6DA6CB9C209}"/>
              </a:ext>
            </a:extLst>
          </p:cNvPr>
          <p:cNvGrpSpPr/>
          <p:nvPr/>
        </p:nvGrpSpPr>
        <p:grpSpPr>
          <a:xfrm>
            <a:off x="645838" y="1510538"/>
            <a:ext cx="10977202" cy="3972194"/>
            <a:chOff x="6490812" y="900482"/>
            <a:chExt cx="5132228" cy="4582250"/>
          </a:xfrm>
        </p:grpSpPr>
        <p:sp>
          <p:nvSpPr>
            <p:cNvPr id="22" name="Freeform: Shape 21">
              <a:extLst>
                <a:ext uri="{FF2B5EF4-FFF2-40B4-BE49-F238E27FC236}">
                  <a16:creationId xmlns:a16="http://schemas.microsoft.com/office/drawing/2014/main" id="{AE7A8E9B-763F-A8AC-EA8F-A98822D01329}"/>
                </a:ext>
              </a:extLst>
            </p:cNvPr>
            <p:cNvSpPr/>
            <p:nvPr/>
          </p:nvSpPr>
          <p:spPr>
            <a:xfrm>
              <a:off x="6490866" y="900482"/>
              <a:ext cx="5132174" cy="610056"/>
            </a:xfrm>
            <a:custGeom>
              <a:avLst/>
              <a:gdLst>
                <a:gd name="connsiteX0" fmla="*/ 0 w 5132174"/>
                <a:gd name="connsiteY0" fmla="*/ 0 h 610056"/>
                <a:gd name="connsiteX1" fmla="*/ 5132174 w 5132174"/>
                <a:gd name="connsiteY1" fmla="*/ 0 h 610056"/>
                <a:gd name="connsiteX2" fmla="*/ 5132174 w 5132174"/>
                <a:gd name="connsiteY2" fmla="*/ 610056 h 610056"/>
                <a:gd name="connsiteX3" fmla="*/ 0 w 5132174"/>
                <a:gd name="connsiteY3" fmla="*/ 610056 h 610056"/>
                <a:gd name="connsiteX4" fmla="*/ 0 w 5132174"/>
                <a:gd name="connsiteY4" fmla="*/ 0 h 6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610056">
                  <a:moveTo>
                    <a:pt x="0" y="0"/>
                  </a:moveTo>
                  <a:lnTo>
                    <a:pt x="5132174" y="0"/>
                  </a:lnTo>
                  <a:lnTo>
                    <a:pt x="5132174" y="610056"/>
                  </a:lnTo>
                  <a:lnTo>
                    <a:pt x="0" y="610056"/>
                  </a:lnTo>
                  <a:lnTo>
                    <a:pt x="0" y="0"/>
                  </a:lnTo>
                  <a:close/>
                </a:path>
              </a:pathLst>
            </a:custGeom>
            <a:solidFill>
              <a:schemeClr val="accent6"/>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b="0" i="0" kern="1200" dirty="0">
                  <a:solidFill>
                    <a:schemeClr val="tx1"/>
                  </a:solidFill>
                </a:rPr>
                <a:t>No A1</a:t>
              </a:r>
              <a:r>
                <a:rPr lang="en-US" sz="2400" dirty="0">
                  <a:solidFill>
                    <a:schemeClr val="tx1"/>
                  </a:solidFill>
                </a:rPr>
                <a:t>C</a:t>
              </a:r>
              <a:r>
                <a:rPr lang="en-US" sz="2400" b="0" i="0" kern="1200" dirty="0">
                  <a:solidFill>
                    <a:schemeClr val="tx1"/>
                  </a:solidFill>
                </a:rPr>
                <a:t> within past 6 months or last A1</a:t>
              </a:r>
              <a:r>
                <a:rPr lang="en-US" sz="2400" dirty="0">
                  <a:solidFill>
                    <a:schemeClr val="tx1"/>
                  </a:solidFill>
                </a:rPr>
                <a:t>C</a:t>
              </a:r>
              <a:r>
                <a:rPr lang="en-US" sz="2400" b="0" i="0" kern="1200" dirty="0">
                  <a:solidFill>
                    <a:schemeClr val="tx1"/>
                  </a:solidFill>
                </a:rPr>
                <a:t> was ≥8% at 3 months from date of review</a:t>
              </a:r>
              <a:endParaRPr lang="en-US" sz="2400" kern="1200" dirty="0">
                <a:solidFill>
                  <a:schemeClr val="tx1"/>
                </a:solidFill>
              </a:endParaRPr>
            </a:p>
          </p:txBody>
        </p:sp>
        <p:sp>
          <p:nvSpPr>
            <p:cNvPr id="24" name="Freeform: Shape 23">
              <a:extLst>
                <a:ext uri="{FF2B5EF4-FFF2-40B4-BE49-F238E27FC236}">
                  <a16:creationId xmlns:a16="http://schemas.microsoft.com/office/drawing/2014/main" id="{282E6772-A301-4BA2-6E18-EA1D727B032D}"/>
                </a:ext>
              </a:extLst>
            </p:cNvPr>
            <p:cNvSpPr/>
            <p:nvPr/>
          </p:nvSpPr>
          <p:spPr>
            <a:xfrm>
              <a:off x="6490812" y="1710436"/>
              <a:ext cx="5132174" cy="610056"/>
            </a:xfrm>
            <a:custGeom>
              <a:avLst/>
              <a:gdLst>
                <a:gd name="connsiteX0" fmla="*/ 0 w 5132174"/>
                <a:gd name="connsiteY0" fmla="*/ 0 h 610056"/>
                <a:gd name="connsiteX1" fmla="*/ 5132174 w 5132174"/>
                <a:gd name="connsiteY1" fmla="*/ 0 h 610056"/>
                <a:gd name="connsiteX2" fmla="*/ 5132174 w 5132174"/>
                <a:gd name="connsiteY2" fmla="*/ 610056 h 610056"/>
                <a:gd name="connsiteX3" fmla="*/ 0 w 5132174"/>
                <a:gd name="connsiteY3" fmla="*/ 610056 h 610056"/>
                <a:gd name="connsiteX4" fmla="*/ 0 w 5132174"/>
                <a:gd name="connsiteY4" fmla="*/ 0 h 610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610056">
                  <a:moveTo>
                    <a:pt x="0" y="0"/>
                  </a:moveTo>
                  <a:lnTo>
                    <a:pt x="5132174" y="0"/>
                  </a:lnTo>
                  <a:lnTo>
                    <a:pt x="5132174" y="610056"/>
                  </a:lnTo>
                  <a:lnTo>
                    <a:pt x="0" y="610056"/>
                  </a:lnTo>
                  <a:lnTo>
                    <a:pt x="0" y="0"/>
                  </a:lnTo>
                  <a:close/>
                </a:path>
              </a:pathLst>
            </a:custGeom>
            <a:solidFill>
              <a:schemeClr val="accent6"/>
            </a:solidFill>
            <a:ln>
              <a:solidFill>
                <a:schemeClr val="bg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b="0" i="1" kern="1200">
                  <a:solidFill>
                    <a:schemeClr val="tx1"/>
                  </a:solidFill>
                </a:rPr>
                <a:t>PLUS</a:t>
              </a:r>
              <a:r>
                <a:rPr lang="en-US" sz="2400" b="0" i="0" kern="1200">
                  <a:solidFill>
                    <a:schemeClr val="tx1"/>
                  </a:solidFill>
                </a:rPr>
                <a:t> one or more criteria below:</a:t>
              </a:r>
              <a:endParaRPr lang="en-US" sz="2400" kern="1200">
                <a:solidFill>
                  <a:schemeClr val="tx1"/>
                </a:solidFill>
              </a:endParaRPr>
            </a:p>
          </p:txBody>
        </p:sp>
        <p:sp>
          <p:nvSpPr>
            <p:cNvPr id="25" name="Freeform: Shape 24">
              <a:extLst>
                <a:ext uri="{FF2B5EF4-FFF2-40B4-BE49-F238E27FC236}">
                  <a16:creationId xmlns:a16="http://schemas.microsoft.com/office/drawing/2014/main" id="{00A26A30-FA76-15FC-19FB-C258B2618EB1}"/>
                </a:ext>
              </a:extLst>
            </p:cNvPr>
            <p:cNvSpPr/>
            <p:nvPr/>
          </p:nvSpPr>
          <p:spPr>
            <a:xfrm>
              <a:off x="6490812" y="2320492"/>
              <a:ext cx="5132174" cy="3162240"/>
            </a:xfrm>
            <a:custGeom>
              <a:avLst/>
              <a:gdLst>
                <a:gd name="connsiteX0" fmla="*/ 0 w 5132174"/>
                <a:gd name="connsiteY0" fmla="*/ 0 h 3162240"/>
                <a:gd name="connsiteX1" fmla="*/ 5132174 w 5132174"/>
                <a:gd name="connsiteY1" fmla="*/ 0 h 3162240"/>
                <a:gd name="connsiteX2" fmla="*/ 5132174 w 5132174"/>
                <a:gd name="connsiteY2" fmla="*/ 3162240 h 3162240"/>
                <a:gd name="connsiteX3" fmla="*/ 0 w 5132174"/>
                <a:gd name="connsiteY3" fmla="*/ 3162240 h 3162240"/>
                <a:gd name="connsiteX4" fmla="*/ 0 w 5132174"/>
                <a:gd name="connsiteY4" fmla="*/ 0 h 316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3162240">
                  <a:moveTo>
                    <a:pt x="0" y="0"/>
                  </a:moveTo>
                  <a:lnTo>
                    <a:pt x="5132174" y="0"/>
                  </a:lnTo>
                  <a:lnTo>
                    <a:pt x="5132174" y="3162240"/>
                  </a:lnTo>
                  <a:lnTo>
                    <a:pt x="0" y="3162240"/>
                  </a:lnTo>
                  <a:lnTo>
                    <a:pt x="0" y="0"/>
                  </a:lnTo>
                  <a:close/>
                </a:path>
              </a:pathLst>
            </a:custGeom>
            <a:solidFill>
              <a:schemeClr val="accent6">
                <a:lumMod val="20000"/>
                <a:lumOff val="80000"/>
                <a:alpha val="90000"/>
              </a:schemeClr>
            </a:solidFill>
            <a:ln>
              <a:solidFill>
                <a:schemeClr val="bg1"/>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No medications changing in the past 6 months (adding another drug class, discontinuing 1 drug class and adding another, change in dose of an existing drug class)</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No appointment with clinician in past 6 months</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No follow-up appointment with clinician in next 6 months</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Has any of the following conditions and not on a GLP-1 RA and/or an SGLT2i with proven benefit</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Diagnosed with ASCVD or HF </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High risk for ASCVD*</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Diagnosed with proteinuric CKD</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No referral or appointment with a diabetes care and education specialist in the past 12 months</a:t>
              </a:r>
              <a:endParaRPr lang="en-US" kern="1200" dirty="0">
                <a:solidFill>
                  <a:schemeClr val="tx1"/>
                </a:solidFill>
              </a:endParaRPr>
            </a:p>
          </p:txBody>
        </p:sp>
      </p:grpSp>
      <p:sp>
        <p:nvSpPr>
          <p:cNvPr id="6" name="Text Placeholder 5">
            <a:extLst>
              <a:ext uri="{FF2B5EF4-FFF2-40B4-BE49-F238E27FC236}">
                <a16:creationId xmlns:a16="http://schemas.microsoft.com/office/drawing/2014/main" id="{22A6BC73-9A54-A4B2-A198-2ABE700CA033}"/>
              </a:ext>
            </a:extLst>
          </p:cNvPr>
          <p:cNvSpPr>
            <a:spLocks noGrp="1"/>
          </p:cNvSpPr>
          <p:nvPr>
            <p:ph type="body" sz="quarter" idx="13"/>
          </p:nvPr>
        </p:nvSpPr>
        <p:spPr>
          <a:xfrm>
            <a:off x="645838" y="6348692"/>
            <a:ext cx="10234598" cy="298450"/>
          </a:xfrm>
        </p:spPr>
        <p:txBody>
          <a:bodyPr>
            <a:noAutofit/>
          </a:bodyPr>
          <a:lstStyle/>
          <a:p>
            <a:r>
              <a:rPr lang="en-US" sz="1400" dirty="0"/>
              <a:t>*High risk for ASCVD includes longer duration of diabetes, overweight/obesity, hypertension, dyslipidemia, smoking, family history of premature coronary diagnosis, CKD, presence of albuminuria. </a:t>
            </a:r>
          </a:p>
          <a:p>
            <a:r>
              <a:rPr lang="en-US" dirty="0"/>
              <a:t>EHR, electronic health record; HF, heart failure. </a:t>
            </a:r>
          </a:p>
          <a:p>
            <a:r>
              <a:rPr lang="en-US" dirty="0"/>
              <a:t>American Diabetes Association. Overcoming Therapeutic Inertia: Electronic Health Records Practice Guide. Based on the Standards of Care in Diabetes—2024. Accessed September 17, 2025. https://professionaleducation.diabetes.org/ProductInfo/EHRGuide</a:t>
            </a:r>
          </a:p>
        </p:txBody>
      </p:sp>
    </p:spTree>
    <p:extLst>
      <p:ext uri="{BB962C8B-B14F-4D97-AF65-F5344CB8AC3E}">
        <p14:creationId xmlns:p14="http://schemas.microsoft.com/office/powerpoint/2010/main" val="75937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Pharmacists: Overcoming Therapeutic Inertia</a:t>
            </a:r>
          </a:p>
        </p:txBody>
      </p:sp>
      <p:grpSp>
        <p:nvGrpSpPr>
          <p:cNvPr id="8" name="Group 7">
            <a:extLst>
              <a:ext uri="{FF2B5EF4-FFF2-40B4-BE49-F238E27FC236}">
                <a16:creationId xmlns:a16="http://schemas.microsoft.com/office/drawing/2014/main" id="{723DCA36-088E-E318-DB32-EE284C057808}"/>
              </a:ext>
            </a:extLst>
          </p:cNvPr>
          <p:cNvGrpSpPr/>
          <p:nvPr/>
        </p:nvGrpSpPr>
        <p:grpSpPr>
          <a:xfrm>
            <a:off x="645838" y="2917787"/>
            <a:ext cx="10983912" cy="2816640"/>
            <a:chOff x="639763" y="3150476"/>
            <a:chExt cx="10983912" cy="2816640"/>
          </a:xfrm>
        </p:grpSpPr>
        <p:sp>
          <p:nvSpPr>
            <p:cNvPr id="9" name="Rectangle 8">
              <a:extLst>
                <a:ext uri="{FF2B5EF4-FFF2-40B4-BE49-F238E27FC236}">
                  <a16:creationId xmlns:a16="http://schemas.microsoft.com/office/drawing/2014/main" id="{B9A97AFD-ACEB-158D-8670-A76106E86C1A}"/>
                </a:ext>
              </a:extLst>
            </p:cNvPr>
            <p:cNvSpPr/>
            <p:nvPr/>
          </p:nvSpPr>
          <p:spPr>
            <a:xfrm>
              <a:off x="639763" y="3386636"/>
              <a:ext cx="10983912" cy="4032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000"/>
            </a:p>
          </p:txBody>
        </p:sp>
        <p:sp>
          <p:nvSpPr>
            <p:cNvPr id="10" name="Freeform: Shape 9">
              <a:extLst>
                <a:ext uri="{FF2B5EF4-FFF2-40B4-BE49-F238E27FC236}">
                  <a16:creationId xmlns:a16="http://schemas.microsoft.com/office/drawing/2014/main" id="{8FA520D5-4A97-BD5D-2A04-E9AC9B7C735C}"/>
                </a:ext>
              </a:extLst>
            </p:cNvPr>
            <p:cNvSpPr/>
            <p:nvPr/>
          </p:nvSpPr>
          <p:spPr>
            <a:xfrm>
              <a:off x="1188957" y="3150476"/>
              <a:ext cx="9239886" cy="472320"/>
            </a:xfrm>
            <a:custGeom>
              <a:avLst/>
              <a:gdLst>
                <a:gd name="connsiteX0" fmla="*/ 0 w 7688738"/>
                <a:gd name="connsiteY0" fmla="*/ 78722 h 472320"/>
                <a:gd name="connsiteX1" fmla="*/ 78722 w 7688738"/>
                <a:gd name="connsiteY1" fmla="*/ 0 h 472320"/>
                <a:gd name="connsiteX2" fmla="*/ 7610016 w 7688738"/>
                <a:gd name="connsiteY2" fmla="*/ 0 h 472320"/>
                <a:gd name="connsiteX3" fmla="*/ 7688738 w 7688738"/>
                <a:gd name="connsiteY3" fmla="*/ 78722 h 472320"/>
                <a:gd name="connsiteX4" fmla="*/ 7688738 w 7688738"/>
                <a:gd name="connsiteY4" fmla="*/ 393598 h 472320"/>
                <a:gd name="connsiteX5" fmla="*/ 7610016 w 7688738"/>
                <a:gd name="connsiteY5" fmla="*/ 472320 h 472320"/>
                <a:gd name="connsiteX6" fmla="*/ 78722 w 7688738"/>
                <a:gd name="connsiteY6" fmla="*/ 472320 h 472320"/>
                <a:gd name="connsiteX7" fmla="*/ 0 w 7688738"/>
                <a:gd name="connsiteY7" fmla="*/ 393598 h 472320"/>
                <a:gd name="connsiteX8" fmla="*/ 0 w 76887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738" h="472320">
                  <a:moveTo>
                    <a:pt x="0" y="78722"/>
                  </a:moveTo>
                  <a:cubicBezTo>
                    <a:pt x="0" y="35245"/>
                    <a:pt x="35245" y="0"/>
                    <a:pt x="78722" y="0"/>
                  </a:cubicBezTo>
                  <a:lnTo>
                    <a:pt x="7610016" y="0"/>
                  </a:lnTo>
                  <a:cubicBezTo>
                    <a:pt x="7653493" y="0"/>
                    <a:pt x="7688738" y="35245"/>
                    <a:pt x="7688738" y="78722"/>
                  </a:cubicBezTo>
                  <a:lnTo>
                    <a:pt x="7688738" y="393598"/>
                  </a:lnTo>
                  <a:cubicBezTo>
                    <a:pt x="7688738" y="437075"/>
                    <a:pt x="7653493" y="472320"/>
                    <a:pt x="7610016"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673" tIns="23057" rIns="313673" bIns="23057" numCol="1" spcCol="1270" anchor="ctr" anchorCtr="0">
              <a:noAutofit/>
            </a:bodyPr>
            <a:lstStyle/>
            <a:p>
              <a:pPr marL="0" lvl="0" indent="0" algn="l" defTabSz="711200">
                <a:lnSpc>
                  <a:spcPct val="90000"/>
                </a:lnSpc>
                <a:spcBef>
                  <a:spcPct val="0"/>
                </a:spcBef>
                <a:spcAft>
                  <a:spcPct val="35000"/>
                </a:spcAft>
                <a:buNone/>
              </a:pPr>
              <a:r>
                <a:rPr lang="en-US" sz="2000" kern="1200" dirty="0">
                  <a:solidFill>
                    <a:schemeClr val="tx1"/>
                  </a:solidFill>
                  <a:ea typeface="+mn-ea"/>
                  <a:cs typeface="+mn-cs"/>
                </a:rPr>
                <a:t>Academic medical </a:t>
              </a:r>
              <a:r>
                <a:rPr lang="en-US" sz="2000" dirty="0">
                  <a:solidFill>
                    <a:schemeClr val="tx1"/>
                  </a:solidFill>
                </a:rPr>
                <a:t>c</a:t>
              </a:r>
              <a:r>
                <a:rPr lang="en-US" sz="2000" kern="1200" dirty="0">
                  <a:solidFill>
                    <a:schemeClr val="tx1"/>
                  </a:solidFill>
                  <a:ea typeface="+mn-ea"/>
                  <a:cs typeface="+mn-cs"/>
                </a:rPr>
                <a:t>enter, primary care clinic</a:t>
              </a:r>
            </a:p>
          </p:txBody>
        </p:sp>
        <p:sp>
          <p:nvSpPr>
            <p:cNvPr id="11" name="Rectangle 10">
              <a:extLst>
                <a:ext uri="{FF2B5EF4-FFF2-40B4-BE49-F238E27FC236}">
                  <a16:creationId xmlns:a16="http://schemas.microsoft.com/office/drawing/2014/main" id="{38BF2C84-A1E0-F91C-7CD7-081092F874CB}"/>
                </a:ext>
              </a:extLst>
            </p:cNvPr>
            <p:cNvSpPr/>
            <p:nvPr/>
          </p:nvSpPr>
          <p:spPr>
            <a:xfrm>
              <a:off x="639763" y="4112396"/>
              <a:ext cx="10983912" cy="4032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000"/>
            </a:p>
          </p:txBody>
        </p:sp>
        <p:sp>
          <p:nvSpPr>
            <p:cNvPr id="12" name="Freeform: Shape 11">
              <a:extLst>
                <a:ext uri="{FF2B5EF4-FFF2-40B4-BE49-F238E27FC236}">
                  <a16:creationId xmlns:a16="http://schemas.microsoft.com/office/drawing/2014/main" id="{5E466AEE-5909-0BA1-3D8A-646F3C6462FB}"/>
                </a:ext>
              </a:extLst>
            </p:cNvPr>
            <p:cNvSpPr/>
            <p:nvPr/>
          </p:nvSpPr>
          <p:spPr>
            <a:xfrm>
              <a:off x="1188957" y="3876236"/>
              <a:ext cx="9239886" cy="472320"/>
            </a:xfrm>
            <a:custGeom>
              <a:avLst/>
              <a:gdLst>
                <a:gd name="connsiteX0" fmla="*/ 0 w 7688738"/>
                <a:gd name="connsiteY0" fmla="*/ 78722 h 472320"/>
                <a:gd name="connsiteX1" fmla="*/ 78722 w 7688738"/>
                <a:gd name="connsiteY1" fmla="*/ 0 h 472320"/>
                <a:gd name="connsiteX2" fmla="*/ 7610016 w 7688738"/>
                <a:gd name="connsiteY2" fmla="*/ 0 h 472320"/>
                <a:gd name="connsiteX3" fmla="*/ 7688738 w 7688738"/>
                <a:gd name="connsiteY3" fmla="*/ 78722 h 472320"/>
                <a:gd name="connsiteX4" fmla="*/ 7688738 w 7688738"/>
                <a:gd name="connsiteY4" fmla="*/ 393598 h 472320"/>
                <a:gd name="connsiteX5" fmla="*/ 7610016 w 7688738"/>
                <a:gd name="connsiteY5" fmla="*/ 472320 h 472320"/>
                <a:gd name="connsiteX6" fmla="*/ 78722 w 7688738"/>
                <a:gd name="connsiteY6" fmla="*/ 472320 h 472320"/>
                <a:gd name="connsiteX7" fmla="*/ 0 w 7688738"/>
                <a:gd name="connsiteY7" fmla="*/ 393598 h 472320"/>
                <a:gd name="connsiteX8" fmla="*/ 0 w 76887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738" h="472320">
                  <a:moveTo>
                    <a:pt x="0" y="78722"/>
                  </a:moveTo>
                  <a:cubicBezTo>
                    <a:pt x="0" y="35245"/>
                    <a:pt x="35245" y="0"/>
                    <a:pt x="78722" y="0"/>
                  </a:cubicBezTo>
                  <a:lnTo>
                    <a:pt x="7610016" y="0"/>
                  </a:lnTo>
                  <a:cubicBezTo>
                    <a:pt x="7653493" y="0"/>
                    <a:pt x="7688738" y="35245"/>
                    <a:pt x="7688738" y="78722"/>
                  </a:cubicBezTo>
                  <a:lnTo>
                    <a:pt x="7688738" y="393598"/>
                  </a:lnTo>
                  <a:cubicBezTo>
                    <a:pt x="7688738" y="437075"/>
                    <a:pt x="7653493" y="472320"/>
                    <a:pt x="7610016"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673" tIns="23057" rIns="313673" bIns="23057" numCol="1" spcCol="1270" anchor="ctr" anchorCtr="0">
              <a:noAutofit/>
            </a:bodyPr>
            <a:lstStyle/>
            <a:p>
              <a:pPr marL="0" lvl="0" indent="0" algn="l" defTabSz="711200">
                <a:lnSpc>
                  <a:spcPct val="90000"/>
                </a:lnSpc>
                <a:spcBef>
                  <a:spcPct val="0"/>
                </a:spcBef>
                <a:spcAft>
                  <a:spcPct val="35000"/>
                </a:spcAft>
                <a:buNone/>
              </a:pPr>
              <a:r>
                <a:rPr lang="en-US" sz="2000" kern="1200">
                  <a:solidFill>
                    <a:schemeClr val="tx1"/>
                  </a:solidFill>
                  <a:ea typeface="+mn-ea"/>
                  <a:cs typeface="+mn-cs"/>
                </a:rPr>
                <a:t>1497 patients with T2D and ASCVD included</a:t>
              </a:r>
              <a:endParaRPr lang="en-US" sz="2000" kern="1200" dirty="0">
                <a:solidFill>
                  <a:schemeClr val="tx1"/>
                </a:solidFill>
                <a:ea typeface="+mn-ea"/>
                <a:cs typeface="+mn-cs"/>
              </a:endParaRPr>
            </a:p>
          </p:txBody>
        </p:sp>
        <p:sp>
          <p:nvSpPr>
            <p:cNvPr id="13" name="Rectangle 12">
              <a:extLst>
                <a:ext uri="{FF2B5EF4-FFF2-40B4-BE49-F238E27FC236}">
                  <a16:creationId xmlns:a16="http://schemas.microsoft.com/office/drawing/2014/main" id="{16AD8E81-764E-291F-6AFB-5D43F541789D}"/>
                </a:ext>
              </a:extLst>
            </p:cNvPr>
            <p:cNvSpPr/>
            <p:nvPr/>
          </p:nvSpPr>
          <p:spPr>
            <a:xfrm>
              <a:off x="639763" y="4838156"/>
              <a:ext cx="10983912" cy="4032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000"/>
            </a:p>
          </p:txBody>
        </p:sp>
        <p:sp>
          <p:nvSpPr>
            <p:cNvPr id="14" name="Freeform: Shape 13">
              <a:extLst>
                <a:ext uri="{FF2B5EF4-FFF2-40B4-BE49-F238E27FC236}">
                  <a16:creationId xmlns:a16="http://schemas.microsoft.com/office/drawing/2014/main" id="{5DADE611-082A-C084-15FF-1730F009F7DD}"/>
                </a:ext>
              </a:extLst>
            </p:cNvPr>
            <p:cNvSpPr/>
            <p:nvPr/>
          </p:nvSpPr>
          <p:spPr>
            <a:xfrm>
              <a:off x="1188957" y="4601996"/>
              <a:ext cx="9239886" cy="472320"/>
            </a:xfrm>
            <a:custGeom>
              <a:avLst/>
              <a:gdLst>
                <a:gd name="connsiteX0" fmla="*/ 0 w 7688738"/>
                <a:gd name="connsiteY0" fmla="*/ 78722 h 472320"/>
                <a:gd name="connsiteX1" fmla="*/ 78722 w 7688738"/>
                <a:gd name="connsiteY1" fmla="*/ 0 h 472320"/>
                <a:gd name="connsiteX2" fmla="*/ 7610016 w 7688738"/>
                <a:gd name="connsiteY2" fmla="*/ 0 h 472320"/>
                <a:gd name="connsiteX3" fmla="*/ 7688738 w 7688738"/>
                <a:gd name="connsiteY3" fmla="*/ 78722 h 472320"/>
                <a:gd name="connsiteX4" fmla="*/ 7688738 w 7688738"/>
                <a:gd name="connsiteY4" fmla="*/ 393598 h 472320"/>
                <a:gd name="connsiteX5" fmla="*/ 7610016 w 7688738"/>
                <a:gd name="connsiteY5" fmla="*/ 472320 h 472320"/>
                <a:gd name="connsiteX6" fmla="*/ 78722 w 7688738"/>
                <a:gd name="connsiteY6" fmla="*/ 472320 h 472320"/>
                <a:gd name="connsiteX7" fmla="*/ 0 w 7688738"/>
                <a:gd name="connsiteY7" fmla="*/ 393598 h 472320"/>
                <a:gd name="connsiteX8" fmla="*/ 0 w 76887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738" h="472320">
                  <a:moveTo>
                    <a:pt x="0" y="78722"/>
                  </a:moveTo>
                  <a:cubicBezTo>
                    <a:pt x="0" y="35245"/>
                    <a:pt x="35245" y="0"/>
                    <a:pt x="78722" y="0"/>
                  </a:cubicBezTo>
                  <a:lnTo>
                    <a:pt x="7610016" y="0"/>
                  </a:lnTo>
                  <a:cubicBezTo>
                    <a:pt x="7653493" y="0"/>
                    <a:pt x="7688738" y="35245"/>
                    <a:pt x="7688738" y="78722"/>
                  </a:cubicBezTo>
                  <a:lnTo>
                    <a:pt x="7688738" y="393598"/>
                  </a:lnTo>
                  <a:cubicBezTo>
                    <a:pt x="7688738" y="437075"/>
                    <a:pt x="7653493" y="472320"/>
                    <a:pt x="7610016"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673" tIns="23057" rIns="313673" bIns="23057" numCol="1" spcCol="1270" anchor="ctr" anchorCtr="0">
              <a:noAutofit/>
            </a:bodyPr>
            <a:lstStyle/>
            <a:p>
              <a:pPr marL="0" lvl="0" indent="0" algn="l" defTabSz="711200">
                <a:lnSpc>
                  <a:spcPct val="90000"/>
                </a:lnSpc>
                <a:spcBef>
                  <a:spcPct val="0"/>
                </a:spcBef>
                <a:spcAft>
                  <a:spcPct val="35000"/>
                </a:spcAft>
                <a:buNone/>
              </a:pPr>
              <a:r>
                <a:rPr lang="en-US" sz="2000" kern="1200" dirty="0">
                  <a:solidFill>
                    <a:schemeClr val="tx1"/>
                  </a:solidFill>
                  <a:ea typeface="+mn-ea"/>
                  <a:cs typeface="+mn-cs"/>
                </a:rPr>
                <a:t>Usual care: 1283 patients (85.7%) vs pharmacist group 214 patients (14.3%)</a:t>
              </a:r>
            </a:p>
          </p:txBody>
        </p:sp>
        <p:sp>
          <p:nvSpPr>
            <p:cNvPr id="15" name="Rectangle 14">
              <a:extLst>
                <a:ext uri="{FF2B5EF4-FFF2-40B4-BE49-F238E27FC236}">
                  <a16:creationId xmlns:a16="http://schemas.microsoft.com/office/drawing/2014/main" id="{9AC44EB6-26D7-A252-4B49-5CFD366233FE}"/>
                </a:ext>
              </a:extLst>
            </p:cNvPr>
            <p:cNvSpPr/>
            <p:nvPr/>
          </p:nvSpPr>
          <p:spPr>
            <a:xfrm>
              <a:off x="639763" y="5563916"/>
              <a:ext cx="10983912" cy="4032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2000"/>
            </a:p>
          </p:txBody>
        </p:sp>
        <p:sp>
          <p:nvSpPr>
            <p:cNvPr id="16" name="Freeform: Shape 15">
              <a:extLst>
                <a:ext uri="{FF2B5EF4-FFF2-40B4-BE49-F238E27FC236}">
                  <a16:creationId xmlns:a16="http://schemas.microsoft.com/office/drawing/2014/main" id="{ECA79C5E-2B0B-F3E2-3B43-B1CF79C474C4}"/>
                </a:ext>
              </a:extLst>
            </p:cNvPr>
            <p:cNvSpPr/>
            <p:nvPr/>
          </p:nvSpPr>
          <p:spPr>
            <a:xfrm>
              <a:off x="1188957" y="5327755"/>
              <a:ext cx="9239886" cy="472320"/>
            </a:xfrm>
            <a:custGeom>
              <a:avLst/>
              <a:gdLst>
                <a:gd name="connsiteX0" fmla="*/ 0 w 7688738"/>
                <a:gd name="connsiteY0" fmla="*/ 78722 h 472320"/>
                <a:gd name="connsiteX1" fmla="*/ 78722 w 7688738"/>
                <a:gd name="connsiteY1" fmla="*/ 0 h 472320"/>
                <a:gd name="connsiteX2" fmla="*/ 7610016 w 7688738"/>
                <a:gd name="connsiteY2" fmla="*/ 0 h 472320"/>
                <a:gd name="connsiteX3" fmla="*/ 7688738 w 7688738"/>
                <a:gd name="connsiteY3" fmla="*/ 78722 h 472320"/>
                <a:gd name="connsiteX4" fmla="*/ 7688738 w 7688738"/>
                <a:gd name="connsiteY4" fmla="*/ 393598 h 472320"/>
                <a:gd name="connsiteX5" fmla="*/ 7610016 w 7688738"/>
                <a:gd name="connsiteY5" fmla="*/ 472320 h 472320"/>
                <a:gd name="connsiteX6" fmla="*/ 78722 w 7688738"/>
                <a:gd name="connsiteY6" fmla="*/ 472320 h 472320"/>
                <a:gd name="connsiteX7" fmla="*/ 0 w 7688738"/>
                <a:gd name="connsiteY7" fmla="*/ 393598 h 472320"/>
                <a:gd name="connsiteX8" fmla="*/ 0 w 7688738"/>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738" h="472320">
                  <a:moveTo>
                    <a:pt x="0" y="78722"/>
                  </a:moveTo>
                  <a:cubicBezTo>
                    <a:pt x="0" y="35245"/>
                    <a:pt x="35245" y="0"/>
                    <a:pt x="78722" y="0"/>
                  </a:cubicBezTo>
                  <a:lnTo>
                    <a:pt x="7610016" y="0"/>
                  </a:lnTo>
                  <a:cubicBezTo>
                    <a:pt x="7653493" y="0"/>
                    <a:pt x="7688738" y="35245"/>
                    <a:pt x="7688738" y="78722"/>
                  </a:cubicBezTo>
                  <a:lnTo>
                    <a:pt x="7688738" y="393598"/>
                  </a:lnTo>
                  <a:cubicBezTo>
                    <a:pt x="7688738" y="437075"/>
                    <a:pt x="7653493" y="472320"/>
                    <a:pt x="7610016"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3673" tIns="23057" rIns="313673" bIns="23057" numCol="1" spcCol="1270" anchor="ctr" anchorCtr="0">
              <a:noAutofit/>
            </a:bodyPr>
            <a:lstStyle/>
            <a:p>
              <a:pPr marL="0" lvl="0" indent="0" algn="l" defTabSz="711200" rtl="0">
                <a:lnSpc>
                  <a:spcPct val="90000"/>
                </a:lnSpc>
                <a:spcBef>
                  <a:spcPct val="0"/>
                </a:spcBef>
                <a:spcAft>
                  <a:spcPct val="35000"/>
                </a:spcAft>
                <a:buNone/>
              </a:pPr>
              <a:r>
                <a:rPr lang="en-US" sz="2000" kern="1200" dirty="0">
                  <a:solidFill>
                    <a:schemeClr val="tx1"/>
                  </a:solidFill>
                  <a:ea typeface="+mn-ea"/>
                  <a:cs typeface="+mn-cs"/>
                </a:rPr>
                <a:t>Pharmacist group: 50.5% prescribed GLP or SGLT2 vs usual care 17.9%</a:t>
              </a:r>
              <a:r>
                <a:rPr lang="en-US" sz="2000" kern="1200" dirty="0">
                  <a:solidFill>
                    <a:schemeClr val="tx1"/>
                  </a:solidFill>
                  <a:latin typeface="Calibri" panose="020F0502020204030204"/>
                  <a:ea typeface="+mn-ea"/>
                  <a:cs typeface="+mn-cs"/>
                </a:rPr>
                <a:t> (</a:t>
              </a:r>
              <a:r>
                <a:rPr lang="en-US" sz="2000" i="1" kern="1200" dirty="0">
                  <a:solidFill>
                    <a:schemeClr val="tx1"/>
                  </a:solidFill>
                  <a:latin typeface="Calibri" panose="020F0502020204030204"/>
                  <a:ea typeface="+mn-ea"/>
                  <a:cs typeface="+mn-cs"/>
                </a:rPr>
                <a:t>P</a:t>
              </a:r>
              <a:r>
                <a:rPr lang="en-US" sz="2000" kern="1200" dirty="0">
                  <a:solidFill>
                    <a:schemeClr val="tx1"/>
                  </a:solidFill>
                  <a:latin typeface="Calibri" panose="020F0502020204030204"/>
                  <a:ea typeface="+mn-ea"/>
                  <a:cs typeface="+mn-cs"/>
                </a:rPr>
                <a:t> &lt;0.001)</a:t>
              </a:r>
              <a:endParaRPr lang="en-US" sz="2000" kern="1200" dirty="0">
                <a:solidFill>
                  <a:schemeClr val="tx1"/>
                </a:solidFill>
                <a:ea typeface="+mn-ea"/>
                <a:cs typeface="+mn-cs"/>
              </a:endParaRPr>
            </a:p>
          </p:txBody>
        </p:sp>
      </p:grpSp>
      <p:sp>
        <p:nvSpPr>
          <p:cNvPr id="3" name="Text Placeholder 2">
            <a:extLst>
              <a:ext uri="{FF2B5EF4-FFF2-40B4-BE49-F238E27FC236}">
                <a16:creationId xmlns:a16="http://schemas.microsoft.com/office/drawing/2014/main" id="{DE40F701-979A-D0D6-76D8-C7370D73985E}"/>
              </a:ext>
            </a:extLst>
          </p:cNvPr>
          <p:cNvSpPr>
            <a:spLocks noGrp="1"/>
          </p:cNvSpPr>
          <p:nvPr>
            <p:ph type="body" sz="quarter" idx="13"/>
          </p:nvPr>
        </p:nvSpPr>
        <p:spPr>
          <a:xfrm>
            <a:off x="645838" y="5966477"/>
            <a:ext cx="10576344" cy="298450"/>
          </a:xfrm>
        </p:spPr>
        <p:txBody>
          <a:bodyPr>
            <a:noAutofit/>
          </a:bodyPr>
          <a:lstStyle/>
          <a:p>
            <a:r>
              <a:rPr lang="en-US" dirty="0">
                <a:solidFill>
                  <a:srgbClr val="212121"/>
                </a:solidFill>
                <a:latin typeface="+mj-lt"/>
              </a:rPr>
              <a:t>Trueman C et al. Pharmacist impact on evidence-based prescribing of diabetes medications in patients with clinical atherosclerotic cardiovascular disease. </a:t>
            </a:r>
            <a:r>
              <a:rPr lang="en-US" i="1" dirty="0">
                <a:solidFill>
                  <a:srgbClr val="212121"/>
                </a:solidFill>
                <a:latin typeface="+mj-lt"/>
              </a:rPr>
              <a:t>J Manag Care Spec Pharm</a:t>
            </a:r>
            <a:r>
              <a:rPr lang="en-US" dirty="0">
                <a:solidFill>
                  <a:srgbClr val="212121"/>
                </a:solidFill>
                <a:latin typeface="+mj-lt"/>
              </a:rPr>
              <a:t>. 2023;29(12):1275-1283.</a:t>
            </a:r>
            <a:endParaRPr lang="en-US" dirty="0">
              <a:latin typeface="+mj-lt"/>
            </a:endParaRPr>
          </a:p>
        </p:txBody>
      </p:sp>
      <p:sp>
        <p:nvSpPr>
          <p:cNvPr id="6" name="Rectangle 5"/>
          <p:cNvSpPr/>
          <p:nvPr/>
        </p:nvSpPr>
        <p:spPr>
          <a:xfrm>
            <a:off x="-36513" y="6129249"/>
            <a:ext cx="10471431" cy="369332"/>
          </a:xfrm>
          <a:prstGeom prst="rect">
            <a:avLst/>
          </a:prstGeom>
        </p:spPr>
        <p:txBody>
          <a:bodyPr wrap="square">
            <a:spAutoFit/>
          </a:bodyPr>
          <a:lstStyle/>
          <a:p>
            <a:endParaRPr lang="en-US" dirty="0"/>
          </a:p>
        </p:txBody>
      </p:sp>
      <p:sp>
        <p:nvSpPr>
          <p:cNvPr id="5" name="TextBox 4">
            <a:extLst>
              <a:ext uri="{FF2B5EF4-FFF2-40B4-BE49-F238E27FC236}">
                <a16:creationId xmlns:a16="http://schemas.microsoft.com/office/drawing/2014/main" id="{E2548D7F-EE0E-525E-DFAF-979C738FBB43}"/>
              </a:ext>
            </a:extLst>
          </p:cNvPr>
          <p:cNvSpPr txBox="1"/>
          <p:nvPr/>
        </p:nvSpPr>
        <p:spPr>
          <a:xfrm>
            <a:off x="927719" y="1542690"/>
            <a:ext cx="10413440" cy="1175706"/>
          </a:xfrm>
          <a:prstGeom prst="rect">
            <a:avLst/>
          </a:prstGeom>
          <a:noFill/>
        </p:spPr>
        <p:txBody>
          <a:bodyPr wrap="square">
            <a:spAutoFit/>
          </a:bodyPr>
          <a:lstStyle/>
          <a:p>
            <a:pPr defTabSz="914446">
              <a:lnSpc>
                <a:spcPct val="120000"/>
              </a:lnSpc>
              <a:buClr>
                <a:srgbClr val="000000"/>
              </a:buClr>
              <a:defRPr/>
            </a:pPr>
            <a:r>
              <a:rPr lang="en-US" sz="2000" kern="0" dirty="0">
                <a:solidFill>
                  <a:srgbClr val="000000"/>
                </a:solidFill>
                <a:cs typeface="Arial"/>
                <a:sym typeface="Arial"/>
              </a:rPr>
              <a:t>The most effective approaches to mitigating therapeutic inertia and improving A1C were those that engaged health care professionals such as pharmacists, nurses, and diabetes educators to initiate and intensify treatment independently, supported by appropriate guidelines.</a:t>
            </a:r>
          </a:p>
        </p:txBody>
      </p:sp>
    </p:spTree>
    <p:extLst>
      <p:ext uri="{BB962C8B-B14F-4D97-AF65-F5344CB8AC3E}">
        <p14:creationId xmlns:p14="http://schemas.microsoft.com/office/powerpoint/2010/main" val="367755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A897-22BC-C04C-B5EB-7FEDE19C3832}"/>
              </a:ext>
            </a:extLst>
          </p:cNvPr>
          <p:cNvSpPr>
            <a:spLocks noGrp="1"/>
          </p:cNvSpPr>
          <p:nvPr>
            <p:ph type="title"/>
          </p:nvPr>
        </p:nvSpPr>
        <p:spPr/>
        <p:txBody>
          <a:bodyPr/>
          <a:lstStyle/>
          <a:p>
            <a:r>
              <a:rPr lang="en-US" dirty="0"/>
              <a:t>Faculty Information </a:t>
            </a:r>
            <a:endParaRPr lang="en-US" dirty="0">
              <a:cs typeface="Gotham Bold" pitchFamily="2" charset="0"/>
            </a:endParaRPr>
          </a:p>
        </p:txBody>
      </p:sp>
      <p:sp>
        <p:nvSpPr>
          <p:cNvPr id="3" name="Content Placeholder 2">
            <a:extLst>
              <a:ext uri="{FF2B5EF4-FFF2-40B4-BE49-F238E27FC236}">
                <a16:creationId xmlns:a16="http://schemas.microsoft.com/office/drawing/2014/main" id="{50D260E4-1C11-468E-BF83-A5BED80FF673}"/>
              </a:ext>
            </a:extLst>
          </p:cNvPr>
          <p:cNvSpPr>
            <a:spLocks noGrp="1"/>
          </p:cNvSpPr>
          <p:nvPr>
            <p:ph idx="1"/>
          </p:nvPr>
        </p:nvSpPr>
        <p:spPr/>
        <p:txBody>
          <a:bodyPr vert="horz" lIns="91440" tIns="45720" rIns="91440" bIns="45720" rtlCol="0" anchor="t">
            <a:noAutofit/>
          </a:bodyPr>
          <a:lstStyle/>
          <a:p>
            <a:pPr marL="0" indent="0">
              <a:buNone/>
            </a:pPr>
            <a:r>
              <a:rPr lang="en-US" b="1" dirty="0"/>
              <a:t>Content Development</a:t>
            </a:r>
          </a:p>
          <a:p>
            <a:pPr marL="0" indent="0">
              <a:buNone/>
            </a:pPr>
            <a:r>
              <a:rPr lang="en-US" b="1" dirty="0"/>
              <a:t>Katelyn O’Brien, PharmD, BCPS, CDCES, BC-ADM </a:t>
            </a:r>
          </a:p>
          <a:p>
            <a:pPr marL="0" indent="0">
              <a:buNone/>
            </a:pPr>
            <a:r>
              <a:rPr lang="en-US" dirty="0">
                <a:cs typeface="Gotham Book"/>
              </a:rPr>
              <a:t>Clinical Pharmacy Specialist, Endocrinology </a:t>
            </a:r>
            <a:endParaRPr lang="en-US" dirty="0"/>
          </a:p>
          <a:p>
            <a:pPr marL="0" indent="0">
              <a:buNone/>
            </a:pPr>
            <a:r>
              <a:rPr lang="en-US" dirty="0">
                <a:cs typeface="Gotham Book"/>
              </a:rPr>
              <a:t>Boston Medical Center</a:t>
            </a:r>
            <a:endParaRPr lang="en-US" dirty="0"/>
          </a:p>
          <a:p>
            <a:pPr marL="0" indent="0">
              <a:buNone/>
            </a:pPr>
            <a:r>
              <a:rPr lang="en-US" dirty="0"/>
              <a:t>Boston, MA</a:t>
            </a:r>
          </a:p>
          <a:p>
            <a:endParaRPr lang="en-US" dirty="0"/>
          </a:p>
        </p:txBody>
      </p:sp>
    </p:spTree>
    <p:extLst>
      <p:ext uri="{BB962C8B-B14F-4D97-AF65-F5344CB8AC3E}">
        <p14:creationId xmlns:p14="http://schemas.microsoft.com/office/powerpoint/2010/main" val="291369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Barriers to Incretin Initiation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8926336"/>
              </p:ext>
            </p:extLst>
          </p:nvPr>
        </p:nvGraphicFramePr>
        <p:xfrm>
          <a:off x="206188" y="1630831"/>
          <a:ext cx="1177962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EFC1D52-3A09-9F1B-CC43-C03680577947}"/>
              </a:ext>
            </a:extLst>
          </p:cNvPr>
          <p:cNvSpPr txBox="1"/>
          <p:nvPr/>
        </p:nvSpPr>
        <p:spPr>
          <a:xfrm>
            <a:off x="838200" y="6393800"/>
            <a:ext cx="6094070" cy="307777"/>
          </a:xfrm>
          <a:prstGeom prst="rect">
            <a:avLst/>
          </a:prstGeom>
          <a:noFill/>
        </p:spPr>
        <p:txBody>
          <a:bodyPr wrap="square">
            <a:spAutoFit/>
          </a:bodyPr>
          <a:lstStyle/>
          <a:p>
            <a:r>
              <a:rPr lang="en-US" sz="1400" dirty="0"/>
              <a:t>EMR, electronic medical record.</a:t>
            </a:r>
            <a:endParaRPr lang="en-US" sz="1400" baseline="0" dirty="0"/>
          </a:p>
        </p:txBody>
      </p:sp>
    </p:spTree>
    <p:extLst>
      <p:ext uri="{BB962C8B-B14F-4D97-AF65-F5344CB8AC3E}">
        <p14:creationId xmlns:p14="http://schemas.microsoft.com/office/powerpoint/2010/main" val="20822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D1FB29-6CB9-CE05-EBCF-E913D03E5E1A}"/>
              </a:ext>
            </a:extLst>
          </p:cNvPr>
          <p:cNvSpPr>
            <a:spLocks noGrp="1"/>
          </p:cNvSpPr>
          <p:nvPr>
            <p:ph type="title"/>
          </p:nvPr>
        </p:nvSpPr>
        <p:spPr/>
        <p:txBody>
          <a:bodyPr/>
          <a:lstStyle/>
          <a:p>
            <a:r>
              <a:rPr lang="en-US" dirty="0"/>
              <a:t>Deprescribing Insulin With GLP-1 RA</a:t>
            </a:r>
          </a:p>
        </p:txBody>
      </p:sp>
      <p:sp>
        <p:nvSpPr>
          <p:cNvPr id="5" name="Content Placeholder 4">
            <a:extLst>
              <a:ext uri="{FF2B5EF4-FFF2-40B4-BE49-F238E27FC236}">
                <a16:creationId xmlns:a16="http://schemas.microsoft.com/office/drawing/2014/main" id="{B9752037-5974-6C2E-5F12-35ED5A1A9A26}"/>
              </a:ext>
            </a:extLst>
          </p:cNvPr>
          <p:cNvSpPr>
            <a:spLocks noGrp="1"/>
          </p:cNvSpPr>
          <p:nvPr>
            <p:ph idx="1"/>
          </p:nvPr>
        </p:nvSpPr>
        <p:spPr/>
        <p:txBody>
          <a:bodyPr/>
          <a:lstStyle/>
          <a:p>
            <a:pPr marL="0" indent="0">
              <a:buNone/>
            </a:pPr>
            <a:r>
              <a:rPr lang="en-US" dirty="0"/>
              <a:t>Recommendations for basal and bolus dose reductions during GLP-1 RA initiation </a:t>
            </a:r>
          </a:p>
          <a:p>
            <a:pPr marL="0" indent="0">
              <a:buNone/>
            </a:pPr>
            <a:endParaRPr lang="en-US" dirty="0"/>
          </a:p>
        </p:txBody>
      </p:sp>
      <p:sp>
        <p:nvSpPr>
          <p:cNvPr id="6" name="Text Placeholder 5">
            <a:extLst>
              <a:ext uri="{FF2B5EF4-FFF2-40B4-BE49-F238E27FC236}">
                <a16:creationId xmlns:a16="http://schemas.microsoft.com/office/drawing/2014/main" id="{C8690E73-8AEC-BFC0-4488-6A441F57B14D}"/>
              </a:ext>
            </a:extLst>
          </p:cNvPr>
          <p:cNvSpPr>
            <a:spLocks noGrp="1"/>
          </p:cNvSpPr>
          <p:nvPr>
            <p:ph type="body" sz="quarter" idx="13"/>
          </p:nvPr>
        </p:nvSpPr>
        <p:spPr/>
        <p:txBody>
          <a:bodyPr>
            <a:noAutofit/>
          </a:bodyPr>
          <a:lstStyle/>
          <a:p>
            <a:r>
              <a:rPr lang="en-US" dirty="0">
                <a:solidFill>
                  <a:srgbClr val="000000"/>
                </a:solidFill>
              </a:rPr>
              <a:t>Van </a:t>
            </a:r>
            <a:r>
              <a:rPr lang="en-US" dirty="0" err="1">
                <a:solidFill>
                  <a:srgbClr val="000000"/>
                </a:solidFill>
              </a:rPr>
              <a:t>Dril</a:t>
            </a:r>
            <a:r>
              <a:rPr lang="en-US" dirty="0">
                <a:solidFill>
                  <a:srgbClr val="000000"/>
                </a:solidFill>
              </a:rPr>
              <a:t> E et al. </a:t>
            </a:r>
            <a:r>
              <a:rPr lang="en-US" i="1" dirty="0">
                <a:solidFill>
                  <a:srgbClr val="000000"/>
                </a:solidFill>
              </a:rPr>
              <a:t>Am Heart J Card Res Pract. </a:t>
            </a:r>
            <a:r>
              <a:rPr lang="en-US" dirty="0">
                <a:solidFill>
                  <a:srgbClr val="000000"/>
                </a:solidFill>
              </a:rPr>
              <a:t>2022;17:100163.</a:t>
            </a:r>
            <a:endParaRPr lang="en-US" dirty="0"/>
          </a:p>
        </p:txBody>
      </p:sp>
      <p:graphicFrame>
        <p:nvGraphicFramePr>
          <p:cNvPr id="7" name="Table 6">
            <a:extLst>
              <a:ext uri="{FF2B5EF4-FFF2-40B4-BE49-F238E27FC236}">
                <a16:creationId xmlns:a16="http://schemas.microsoft.com/office/drawing/2014/main" id="{3BC9F0F0-44B3-23A3-72C0-0A54F88CE918}"/>
              </a:ext>
            </a:extLst>
          </p:cNvPr>
          <p:cNvGraphicFramePr>
            <a:graphicFrameLocks noGrp="1"/>
          </p:cNvGraphicFramePr>
          <p:nvPr>
            <p:extLst>
              <p:ext uri="{D42A27DB-BD31-4B8C-83A1-F6EECF244321}">
                <p14:modId xmlns:p14="http://schemas.microsoft.com/office/powerpoint/2010/main" val="4204948139"/>
              </p:ext>
            </p:extLst>
          </p:nvPr>
        </p:nvGraphicFramePr>
        <p:xfrm>
          <a:off x="735153" y="2281928"/>
          <a:ext cx="9982466" cy="3095790"/>
        </p:xfrm>
        <a:graphic>
          <a:graphicData uri="http://schemas.openxmlformats.org/drawingml/2006/table">
            <a:tbl>
              <a:tblPr firstRow="1" bandRow="1">
                <a:tableStyleId>{93296810-A885-4BE3-A3E7-6D5BEEA58F35}</a:tableStyleId>
              </a:tblPr>
              <a:tblGrid>
                <a:gridCol w="6128724">
                  <a:extLst>
                    <a:ext uri="{9D8B030D-6E8A-4147-A177-3AD203B41FA5}">
                      <a16:colId xmlns:a16="http://schemas.microsoft.com/office/drawing/2014/main" val="474156852"/>
                    </a:ext>
                  </a:extLst>
                </a:gridCol>
                <a:gridCol w="2078864">
                  <a:extLst>
                    <a:ext uri="{9D8B030D-6E8A-4147-A177-3AD203B41FA5}">
                      <a16:colId xmlns:a16="http://schemas.microsoft.com/office/drawing/2014/main" val="886553732"/>
                    </a:ext>
                  </a:extLst>
                </a:gridCol>
                <a:gridCol w="1774878">
                  <a:extLst>
                    <a:ext uri="{9D8B030D-6E8A-4147-A177-3AD203B41FA5}">
                      <a16:colId xmlns:a16="http://schemas.microsoft.com/office/drawing/2014/main" val="881486748"/>
                    </a:ext>
                  </a:extLst>
                </a:gridCol>
              </a:tblGrid>
              <a:tr h="874062">
                <a:tc>
                  <a:txBody>
                    <a:bodyPr/>
                    <a:lstStyle/>
                    <a:p>
                      <a:endParaRPr lang="en-US" sz="1800" dirty="0"/>
                    </a:p>
                  </a:txBody>
                  <a:tcPr marL="68580" marR="68580" marT="34290" marB="34290"/>
                </a:tc>
                <a:tc>
                  <a:txBody>
                    <a:bodyPr/>
                    <a:lstStyle/>
                    <a:p>
                      <a:r>
                        <a:rPr lang="en-US" sz="1800" dirty="0"/>
                        <a:t>Basal dose reduction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Bolus dose reduction (%)</a:t>
                      </a:r>
                    </a:p>
                    <a:p>
                      <a:endParaRPr lang="en-US" sz="1800" dirty="0"/>
                    </a:p>
                  </a:txBody>
                  <a:tcPr marL="68580" marR="68580" marT="34290" marB="34290"/>
                </a:tc>
                <a:extLst>
                  <a:ext uri="{0D108BD9-81ED-4DB2-BD59-A6C34878D82A}">
                    <a16:rowId xmlns:a16="http://schemas.microsoft.com/office/drawing/2014/main" val="3508538548"/>
                  </a:ext>
                </a:extLst>
              </a:tr>
              <a:tr h="347745">
                <a:tc>
                  <a:txBody>
                    <a:bodyPr/>
                    <a:lstStyle/>
                    <a:p>
                      <a:r>
                        <a:rPr lang="en-US" sz="1800" dirty="0"/>
                        <a:t>A1C &lt;7% (or average FPG &lt;130 mg/dL)</a:t>
                      </a:r>
                    </a:p>
                  </a:txBody>
                  <a:tcPr marL="68580" marR="68580" marT="34290" marB="34290"/>
                </a:tc>
                <a:tc>
                  <a:txBody>
                    <a:bodyPr/>
                    <a:lstStyle/>
                    <a:p>
                      <a:r>
                        <a:rPr lang="en-US" sz="1800" dirty="0"/>
                        <a:t>20</a:t>
                      </a:r>
                    </a:p>
                  </a:txBody>
                  <a:tcPr marL="68580" marR="68580" marT="34290" marB="34290"/>
                </a:tc>
                <a:tc>
                  <a:txBody>
                    <a:bodyPr/>
                    <a:lstStyle/>
                    <a:p>
                      <a:r>
                        <a:rPr lang="en-US" sz="1800" dirty="0"/>
                        <a:t>50</a:t>
                      </a:r>
                    </a:p>
                  </a:txBody>
                  <a:tcPr marL="68580" marR="68580" marT="34290" marB="34290"/>
                </a:tc>
                <a:extLst>
                  <a:ext uri="{0D108BD9-81ED-4DB2-BD59-A6C34878D82A}">
                    <a16:rowId xmlns:a16="http://schemas.microsoft.com/office/drawing/2014/main" val="1060518320"/>
                  </a:ext>
                </a:extLst>
              </a:tr>
              <a:tr h="347745">
                <a:tc>
                  <a:txBody>
                    <a:bodyPr/>
                    <a:lstStyle/>
                    <a:p>
                      <a:r>
                        <a:rPr lang="en-US" sz="1800" dirty="0"/>
                        <a:t>A1C 7.1 to 8% (or average FPG 130 to 200 mg/dL)</a:t>
                      </a:r>
                    </a:p>
                  </a:txBody>
                  <a:tcPr marL="68580" marR="68580" marT="34290" marB="34290"/>
                </a:tc>
                <a:tc>
                  <a:txBody>
                    <a:bodyPr/>
                    <a:lstStyle/>
                    <a:p>
                      <a:r>
                        <a:rPr lang="en-US" sz="1800" dirty="0"/>
                        <a:t>10 to 20</a:t>
                      </a:r>
                    </a:p>
                  </a:txBody>
                  <a:tcPr marL="68580" marR="68580" marT="34290" marB="34290"/>
                </a:tc>
                <a:tc>
                  <a:txBody>
                    <a:bodyPr/>
                    <a:lstStyle/>
                    <a:p>
                      <a:r>
                        <a:rPr lang="en-US" sz="1800" dirty="0"/>
                        <a:t>25</a:t>
                      </a:r>
                    </a:p>
                  </a:txBody>
                  <a:tcPr marL="68580" marR="68580" marT="34290" marB="34290"/>
                </a:tc>
                <a:extLst>
                  <a:ext uri="{0D108BD9-81ED-4DB2-BD59-A6C34878D82A}">
                    <a16:rowId xmlns:a16="http://schemas.microsoft.com/office/drawing/2014/main" val="1584891260"/>
                  </a:ext>
                </a:extLst>
              </a:tr>
              <a:tr h="610903">
                <a:tc>
                  <a:txBody>
                    <a:bodyPr/>
                    <a:lstStyle/>
                    <a:p>
                      <a:r>
                        <a:rPr lang="en-US" sz="1800" dirty="0"/>
                        <a:t>A1C &gt;8% (or average FPG &gt;200 mg/dL with glycemic variability, hypoglycemia unawareness, or severe hypoglycemic events)</a:t>
                      </a:r>
                    </a:p>
                  </a:txBody>
                  <a:tcPr marL="68580" marR="68580" marT="34290" marB="34290"/>
                </a:tc>
                <a:tc>
                  <a:txBody>
                    <a:bodyPr/>
                    <a:lstStyle/>
                    <a:p>
                      <a:r>
                        <a:rPr lang="en-US" sz="1800" dirty="0"/>
                        <a:t>10</a:t>
                      </a:r>
                    </a:p>
                  </a:txBody>
                  <a:tcPr marL="68580" marR="68580" marT="34290" marB="34290"/>
                </a:tc>
                <a:tc>
                  <a:txBody>
                    <a:bodyPr/>
                    <a:lstStyle/>
                    <a:p>
                      <a:r>
                        <a:rPr lang="en-US" sz="1800" dirty="0"/>
                        <a:t>25</a:t>
                      </a:r>
                    </a:p>
                  </a:txBody>
                  <a:tcPr marL="68580" marR="68580" marT="34290" marB="34290"/>
                </a:tc>
                <a:extLst>
                  <a:ext uri="{0D108BD9-81ED-4DB2-BD59-A6C34878D82A}">
                    <a16:rowId xmlns:a16="http://schemas.microsoft.com/office/drawing/2014/main" val="188560928"/>
                  </a:ext>
                </a:extLst>
              </a:tr>
              <a:tr h="610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A1C &gt;8% (or average FPG &gt;200 mg/dL without glycemic variability, hypoglycemia unawareness, or severe hypoglycemic events)</a:t>
                      </a:r>
                    </a:p>
                  </a:txBody>
                  <a:tcPr marL="68580" marR="68580" marT="34290" marB="34290"/>
                </a:tc>
                <a:tc>
                  <a:txBody>
                    <a:bodyPr/>
                    <a:lstStyle/>
                    <a:p>
                      <a:r>
                        <a:rPr lang="en-US" sz="1800" dirty="0"/>
                        <a:t>No adjustment </a:t>
                      </a:r>
                    </a:p>
                  </a:txBody>
                  <a:tcPr marL="68580" marR="68580" marT="34290" marB="34290"/>
                </a:tc>
                <a:tc>
                  <a:txBody>
                    <a:bodyPr/>
                    <a:lstStyle/>
                    <a:p>
                      <a:r>
                        <a:rPr lang="en-US" sz="1800" dirty="0"/>
                        <a:t>10 to 20</a:t>
                      </a:r>
                    </a:p>
                  </a:txBody>
                  <a:tcPr marL="68580" marR="68580" marT="34290" marB="34290"/>
                </a:tc>
                <a:extLst>
                  <a:ext uri="{0D108BD9-81ED-4DB2-BD59-A6C34878D82A}">
                    <a16:rowId xmlns:a16="http://schemas.microsoft.com/office/drawing/2014/main" val="3418221651"/>
                  </a:ext>
                </a:extLst>
              </a:tr>
            </a:tbl>
          </a:graphicData>
        </a:graphic>
      </p:graphicFrame>
      <p:sp>
        <p:nvSpPr>
          <p:cNvPr id="8" name="TextBox 7">
            <a:extLst>
              <a:ext uri="{FF2B5EF4-FFF2-40B4-BE49-F238E27FC236}">
                <a16:creationId xmlns:a16="http://schemas.microsoft.com/office/drawing/2014/main" id="{0DD2A4B0-F055-93BC-35DC-8F8231C5792F}"/>
              </a:ext>
            </a:extLst>
          </p:cNvPr>
          <p:cNvSpPr txBox="1"/>
          <p:nvPr/>
        </p:nvSpPr>
        <p:spPr>
          <a:xfrm>
            <a:off x="735153" y="5478114"/>
            <a:ext cx="2207336" cy="300082"/>
          </a:xfrm>
          <a:prstGeom prst="rect">
            <a:avLst/>
          </a:prstGeom>
          <a:solidFill>
            <a:schemeClr val="accent4">
              <a:lumMod val="20000"/>
              <a:lumOff val="80000"/>
            </a:schemeClr>
          </a:solidFill>
        </p:spPr>
        <p:txBody>
          <a:bodyPr wrap="none" rtlCol="0">
            <a:spAutoFit/>
          </a:bodyPr>
          <a:lstStyle/>
          <a:p>
            <a:r>
              <a:rPr lang="en-US" sz="1350" dirty="0">
                <a:solidFill>
                  <a:srgbClr val="000000"/>
                </a:solidFill>
              </a:rPr>
              <a:t>FPG, fasting plasma glucose. </a:t>
            </a:r>
            <a:endParaRPr lang="en-US" sz="1350" dirty="0"/>
          </a:p>
        </p:txBody>
      </p:sp>
    </p:spTree>
    <p:extLst>
      <p:ext uri="{BB962C8B-B14F-4D97-AF65-F5344CB8AC3E}">
        <p14:creationId xmlns:p14="http://schemas.microsoft.com/office/powerpoint/2010/main" val="39136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Authorizations and Cost Considerations</a:t>
            </a:r>
          </a:p>
        </p:txBody>
      </p:sp>
      <p:grpSp>
        <p:nvGrpSpPr>
          <p:cNvPr id="6" name="Group 5">
            <a:extLst>
              <a:ext uri="{FF2B5EF4-FFF2-40B4-BE49-F238E27FC236}">
                <a16:creationId xmlns:a16="http://schemas.microsoft.com/office/drawing/2014/main" id="{C7B2B852-8B32-1397-390F-720CCA9D5833}"/>
              </a:ext>
            </a:extLst>
          </p:cNvPr>
          <p:cNvGrpSpPr/>
          <p:nvPr/>
        </p:nvGrpSpPr>
        <p:grpSpPr>
          <a:xfrm>
            <a:off x="546914" y="1617479"/>
            <a:ext cx="11175050" cy="4030285"/>
            <a:chOff x="1037825" y="1866087"/>
            <a:chExt cx="10585161" cy="3623040"/>
          </a:xfrm>
        </p:grpSpPr>
        <p:sp>
          <p:nvSpPr>
            <p:cNvPr id="7" name="Freeform: Shape 6">
              <a:extLst>
                <a:ext uri="{FF2B5EF4-FFF2-40B4-BE49-F238E27FC236}">
                  <a16:creationId xmlns:a16="http://schemas.microsoft.com/office/drawing/2014/main" id="{50BE29FC-8803-8653-6B0F-9E6480CD1569}"/>
                </a:ext>
              </a:extLst>
            </p:cNvPr>
            <p:cNvSpPr/>
            <p:nvPr/>
          </p:nvSpPr>
          <p:spPr>
            <a:xfrm>
              <a:off x="1037825" y="1866087"/>
              <a:ext cx="5132174" cy="460800"/>
            </a:xfrm>
            <a:custGeom>
              <a:avLst/>
              <a:gdLst>
                <a:gd name="connsiteX0" fmla="*/ 0 w 5132174"/>
                <a:gd name="connsiteY0" fmla="*/ 0 h 460800"/>
                <a:gd name="connsiteX1" fmla="*/ 5132174 w 5132174"/>
                <a:gd name="connsiteY1" fmla="*/ 0 h 460800"/>
                <a:gd name="connsiteX2" fmla="*/ 5132174 w 5132174"/>
                <a:gd name="connsiteY2" fmla="*/ 460800 h 460800"/>
                <a:gd name="connsiteX3" fmla="*/ 0 w 5132174"/>
                <a:gd name="connsiteY3" fmla="*/ 460800 h 460800"/>
                <a:gd name="connsiteX4" fmla="*/ 0 w 5132174"/>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460800">
                  <a:moveTo>
                    <a:pt x="0" y="0"/>
                  </a:moveTo>
                  <a:lnTo>
                    <a:pt x="5132174" y="0"/>
                  </a:lnTo>
                  <a:lnTo>
                    <a:pt x="5132174" y="460800"/>
                  </a:lnTo>
                  <a:lnTo>
                    <a:pt x="0" y="4608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b="1" i="0" kern="1200" dirty="0">
                  <a:solidFill>
                    <a:schemeClr val="tx1"/>
                  </a:solidFill>
                </a:rPr>
                <a:t>Prior Authorizations</a:t>
              </a:r>
              <a:endParaRPr lang="en-US" sz="2400" b="1" kern="1200" dirty="0">
                <a:solidFill>
                  <a:schemeClr val="tx1"/>
                </a:solidFill>
              </a:endParaRPr>
            </a:p>
          </p:txBody>
        </p:sp>
        <p:sp>
          <p:nvSpPr>
            <p:cNvPr id="8" name="Freeform: Shape 7">
              <a:extLst>
                <a:ext uri="{FF2B5EF4-FFF2-40B4-BE49-F238E27FC236}">
                  <a16:creationId xmlns:a16="http://schemas.microsoft.com/office/drawing/2014/main" id="{DC49D481-B69E-D40F-E4F8-24F12A3F58E3}"/>
                </a:ext>
              </a:extLst>
            </p:cNvPr>
            <p:cNvSpPr/>
            <p:nvPr/>
          </p:nvSpPr>
          <p:spPr>
            <a:xfrm>
              <a:off x="1037825" y="2326887"/>
              <a:ext cx="5132174" cy="3162240"/>
            </a:xfrm>
            <a:custGeom>
              <a:avLst/>
              <a:gdLst>
                <a:gd name="connsiteX0" fmla="*/ 0 w 5132174"/>
                <a:gd name="connsiteY0" fmla="*/ 0 h 3162240"/>
                <a:gd name="connsiteX1" fmla="*/ 5132174 w 5132174"/>
                <a:gd name="connsiteY1" fmla="*/ 0 h 3162240"/>
                <a:gd name="connsiteX2" fmla="*/ 5132174 w 5132174"/>
                <a:gd name="connsiteY2" fmla="*/ 3162240 h 3162240"/>
                <a:gd name="connsiteX3" fmla="*/ 0 w 5132174"/>
                <a:gd name="connsiteY3" fmla="*/ 3162240 h 3162240"/>
                <a:gd name="connsiteX4" fmla="*/ 0 w 5132174"/>
                <a:gd name="connsiteY4" fmla="*/ 0 h 316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3162240">
                  <a:moveTo>
                    <a:pt x="0" y="0"/>
                  </a:moveTo>
                  <a:lnTo>
                    <a:pt x="5132174" y="0"/>
                  </a:lnTo>
                  <a:lnTo>
                    <a:pt x="5132174" y="3162240"/>
                  </a:lnTo>
                  <a:lnTo>
                    <a:pt x="0" y="316224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May lead to delays in initiating pharmacotherapy </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Can be done by pharmacists, nurses, medical assistants, pharmacy technicians, etc</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Pharmacy technicians across 3 clinics submitted 720 PA requests in 3 months </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Initially 88.6% of PAs were approved on first response</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After providing additional information, 93.5% were approved</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Median time to first response was 0 business days, regardless of clinic </a:t>
              </a: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In 75% of cases, first response was within 1 business day</a:t>
              </a:r>
              <a:endParaRPr lang="en-US" kern="1200" dirty="0">
                <a:solidFill>
                  <a:schemeClr val="tx1"/>
                </a:solidFill>
              </a:endParaRPr>
            </a:p>
          </p:txBody>
        </p:sp>
        <p:sp>
          <p:nvSpPr>
            <p:cNvPr id="9" name="Freeform: Shape 8">
              <a:extLst>
                <a:ext uri="{FF2B5EF4-FFF2-40B4-BE49-F238E27FC236}">
                  <a16:creationId xmlns:a16="http://schemas.microsoft.com/office/drawing/2014/main" id="{F6B26DE1-34F9-96DB-8CC4-601CD828A5C7}"/>
                </a:ext>
              </a:extLst>
            </p:cNvPr>
            <p:cNvSpPr/>
            <p:nvPr/>
          </p:nvSpPr>
          <p:spPr>
            <a:xfrm>
              <a:off x="6490812" y="1866087"/>
              <a:ext cx="5132174" cy="460800"/>
            </a:xfrm>
            <a:custGeom>
              <a:avLst/>
              <a:gdLst>
                <a:gd name="connsiteX0" fmla="*/ 0 w 5132174"/>
                <a:gd name="connsiteY0" fmla="*/ 0 h 460800"/>
                <a:gd name="connsiteX1" fmla="*/ 5132174 w 5132174"/>
                <a:gd name="connsiteY1" fmla="*/ 0 h 460800"/>
                <a:gd name="connsiteX2" fmla="*/ 5132174 w 5132174"/>
                <a:gd name="connsiteY2" fmla="*/ 460800 h 460800"/>
                <a:gd name="connsiteX3" fmla="*/ 0 w 5132174"/>
                <a:gd name="connsiteY3" fmla="*/ 460800 h 460800"/>
                <a:gd name="connsiteX4" fmla="*/ 0 w 5132174"/>
                <a:gd name="connsiteY4" fmla="*/ 0 h 4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460800">
                  <a:moveTo>
                    <a:pt x="0" y="0"/>
                  </a:moveTo>
                  <a:lnTo>
                    <a:pt x="5132174" y="0"/>
                  </a:lnTo>
                  <a:lnTo>
                    <a:pt x="5132174" y="460800"/>
                  </a:lnTo>
                  <a:lnTo>
                    <a:pt x="0" y="460800"/>
                  </a:lnTo>
                  <a:lnTo>
                    <a:pt x="0" y="0"/>
                  </a:lnTo>
                  <a:close/>
                </a:path>
              </a:pathLst>
            </a:custGeom>
          </p:spPr>
          <p:style>
            <a:lnRef idx="2">
              <a:schemeClr val="accent3">
                <a:hueOff val="-1137357"/>
                <a:satOff val="-4689"/>
                <a:lumOff val="-983"/>
                <a:alphaOff val="0"/>
              </a:schemeClr>
            </a:lnRef>
            <a:fillRef idx="1">
              <a:schemeClr val="accent3">
                <a:hueOff val="-1137357"/>
                <a:satOff val="-4689"/>
                <a:lumOff val="-983"/>
                <a:alphaOff val="0"/>
              </a:schemeClr>
            </a:fillRef>
            <a:effectRef idx="0">
              <a:schemeClr val="accent3">
                <a:hueOff val="-1137357"/>
                <a:satOff val="-4689"/>
                <a:lumOff val="-983"/>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2400" b="1" i="0" kern="1200">
                  <a:solidFill>
                    <a:schemeClr val="tx1"/>
                  </a:solidFill>
                </a:rPr>
                <a:t>Cost</a:t>
              </a:r>
              <a:endParaRPr lang="en-US" sz="2400" b="1" kern="1200">
                <a:solidFill>
                  <a:schemeClr val="tx1"/>
                </a:solidFill>
              </a:endParaRPr>
            </a:p>
          </p:txBody>
        </p:sp>
        <p:sp>
          <p:nvSpPr>
            <p:cNvPr id="10" name="Freeform: Shape 9">
              <a:extLst>
                <a:ext uri="{FF2B5EF4-FFF2-40B4-BE49-F238E27FC236}">
                  <a16:creationId xmlns:a16="http://schemas.microsoft.com/office/drawing/2014/main" id="{14599157-BC22-76CD-CADC-0F2BA8A005D7}"/>
                </a:ext>
              </a:extLst>
            </p:cNvPr>
            <p:cNvSpPr/>
            <p:nvPr/>
          </p:nvSpPr>
          <p:spPr>
            <a:xfrm>
              <a:off x="6490812" y="2326887"/>
              <a:ext cx="5132174" cy="3162240"/>
            </a:xfrm>
            <a:custGeom>
              <a:avLst/>
              <a:gdLst>
                <a:gd name="connsiteX0" fmla="*/ 0 w 5132174"/>
                <a:gd name="connsiteY0" fmla="*/ 0 h 3162240"/>
                <a:gd name="connsiteX1" fmla="*/ 5132174 w 5132174"/>
                <a:gd name="connsiteY1" fmla="*/ 0 h 3162240"/>
                <a:gd name="connsiteX2" fmla="*/ 5132174 w 5132174"/>
                <a:gd name="connsiteY2" fmla="*/ 3162240 h 3162240"/>
                <a:gd name="connsiteX3" fmla="*/ 0 w 5132174"/>
                <a:gd name="connsiteY3" fmla="*/ 3162240 h 3162240"/>
                <a:gd name="connsiteX4" fmla="*/ 0 w 5132174"/>
                <a:gd name="connsiteY4" fmla="*/ 0 h 3162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174" h="3162240">
                  <a:moveTo>
                    <a:pt x="0" y="0"/>
                  </a:moveTo>
                  <a:lnTo>
                    <a:pt x="5132174" y="0"/>
                  </a:lnTo>
                  <a:lnTo>
                    <a:pt x="5132174" y="3162240"/>
                  </a:lnTo>
                  <a:lnTo>
                    <a:pt x="0" y="3162240"/>
                  </a:lnTo>
                  <a:lnTo>
                    <a:pt x="0" y="0"/>
                  </a:lnTo>
                  <a:close/>
                </a:path>
              </a:pathLst>
            </a:custGeom>
          </p:spPr>
          <p:style>
            <a:lnRef idx="2">
              <a:schemeClr val="accent3">
                <a:tint val="40000"/>
                <a:alpha val="90000"/>
                <a:hueOff val="-1932354"/>
                <a:satOff val="-7827"/>
                <a:lumOff val="-648"/>
                <a:alphaOff val="0"/>
              </a:schemeClr>
            </a:lnRef>
            <a:fillRef idx="1">
              <a:schemeClr val="accent3">
                <a:tint val="40000"/>
                <a:alpha val="90000"/>
                <a:hueOff val="-1932354"/>
                <a:satOff val="-7827"/>
                <a:lumOff val="-648"/>
                <a:alphaOff val="0"/>
              </a:schemeClr>
            </a:fillRef>
            <a:effectRef idx="0">
              <a:schemeClr val="accent3">
                <a:tint val="40000"/>
                <a:alpha val="90000"/>
                <a:hueOff val="-1932354"/>
                <a:satOff val="-7827"/>
                <a:lumOff val="-648"/>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Good Rx, manufacturer </a:t>
              </a:r>
              <a:r>
                <a:rPr lang="en-US" dirty="0">
                  <a:solidFill>
                    <a:schemeClr val="tx1"/>
                  </a:solidFill>
                </a:rPr>
                <a:t>c</a:t>
              </a:r>
              <a:r>
                <a:rPr lang="en-US" b="0" i="0" kern="1200" dirty="0">
                  <a:solidFill>
                    <a:schemeClr val="tx1"/>
                  </a:solidFill>
                </a:rPr>
                <a:t>oupons</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Patient assistance </a:t>
              </a:r>
              <a:r>
                <a:rPr lang="en-US" dirty="0">
                  <a:solidFill>
                    <a:schemeClr val="tx1"/>
                  </a:solidFill>
                </a:rPr>
                <a:t>p</a:t>
              </a:r>
              <a:r>
                <a:rPr lang="en-US" b="0" i="0" kern="1200" dirty="0">
                  <a:solidFill>
                    <a:schemeClr val="tx1"/>
                  </a:solidFill>
                </a:rPr>
                <a:t>rograms (PAPs)</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Lilly Cares</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err="1">
                  <a:solidFill>
                    <a:schemeClr val="tx1"/>
                  </a:solidFill>
                </a:rPr>
                <a:t>NovoCare</a:t>
              </a:r>
              <a:r>
                <a:rPr lang="en-US" b="0" i="0" kern="1200" dirty="0">
                  <a:solidFill>
                    <a:schemeClr val="tx1"/>
                  </a:solidFill>
                </a:rPr>
                <a:t> </a:t>
              </a:r>
              <a:endParaRPr lang="en-US" kern="1200" dirty="0">
                <a:solidFill>
                  <a:schemeClr val="tx1"/>
                </a:solidFill>
              </a:endParaRPr>
            </a:p>
            <a:p>
              <a:pPr marL="285750" lvl="1"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Liraglutide is generic now</a:t>
              </a:r>
              <a:endParaRPr lang="en-US" kern="1200" dirty="0">
                <a:solidFill>
                  <a:schemeClr val="tx1"/>
                </a:solidFill>
              </a:endParaRPr>
            </a:p>
            <a:p>
              <a:pPr marL="457200" lvl="2" indent="-285750" algn="l" defTabSz="711200">
                <a:lnSpc>
                  <a:spcPct val="90000"/>
                </a:lnSpc>
                <a:spcBef>
                  <a:spcPct val="0"/>
                </a:spcBef>
                <a:spcAft>
                  <a:spcPct val="15000"/>
                </a:spcAft>
                <a:buFont typeface="Arial" panose="020B0604020202020204" pitchFamily="34" charset="0"/>
                <a:buChar char="•"/>
              </a:pPr>
              <a:r>
                <a:rPr lang="en-US" b="0" i="0" kern="1200" dirty="0">
                  <a:solidFill>
                    <a:schemeClr val="tx1"/>
                  </a:solidFill>
                </a:rPr>
                <a:t>Available on Cost Plus Drugs $171.40</a:t>
              </a:r>
              <a:endParaRPr lang="en-US" kern="1200" dirty="0">
                <a:solidFill>
                  <a:schemeClr val="tx1"/>
                </a:solidFill>
              </a:endParaRPr>
            </a:p>
          </p:txBody>
        </p:sp>
      </p:grpSp>
      <p:sp>
        <p:nvSpPr>
          <p:cNvPr id="5" name="Text Placeholder 4">
            <a:extLst>
              <a:ext uri="{FF2B5EF4-FFF2-40B4-BE49-F238E27FC236}">
                <a16:creationId xmlns:a16="http://schemas.microsoft.com/office/drawing/2014/main" id="{388D34C8-5F35-BD9B-C99E-59B3A84D6A61}"/>
              </a:ext>
            </a:extLst>
          </p:cNvPr>
          <p:cNvSpPr>
            <a:spLocks noGrp="1"/>
          </p:cNvSpPr>
          <p:nvPr>
            <p:ph type="body" sz="quarter" idx="13"/>
          </p:nvPr>
        </p:nvSpPr>
        <p:spPr>
          <a:xfrm>
            <a:off x="645838" y="6177866"/>
            <a:ext cx="10977202" cy="212186"/>
          </a:xfrm>
        </p:spPr>
        <p:txBody>
          <a:bodyPr>
            <a:noAutofit/>
          </a:bodyPr>
          <a:lstStyle/>
          <a:p>
            <a:r>
              <a:rPr lang="en-US" dirty="0">
                <a:solidFill>
                  <a:srgbClr val="333333"/>
                </a:solidFill>
                <a:latin typeface="+mj-lt"/>
              </a:rPr>
              <a:t>Carico R Jr et al. </a:t>
            </a:r>
            <a:r>
              <a:rPr lang="en-US" i="1" dirty="0">
                <a:solidFill>
                  <a:srgbClr val="333333"/>
                </a:solidFill>
                <a:latin typeface="+mj-lt"/>
              </a:rPr>
              <a:t>J Am Pharm Assoc. </a:t>
            </a:r>
            <a:r>
              <a:rPr lang="en-US" dirty="0">
                <a:solidFill>
                  <a:srgbClr val="333333"/>
                </a:solidFill>
                <a:latin typeface="+mj-lt"/>
              </a:rPr>
              <a:t>2021;61(4):425-431; Lilly Cares Foundation. </a:t>
            </a:r>
            <a:r>
              <a:rPr lang="en-US" dirty="0"/>
              <a:t>www.lillycares.com/lilly-cares-application; </a:t>
            </a:r>
            <a:r>
              <a:rPr lang="en-US" dirty="0" err="1"/>
              <a:t>NovoCare</a:t>
            </a:r>
            <a:r>
              <a:rPr lang="en-US" dirty="0"/>
              <a:t>. www.novocare.com/diabetes/help-with-costs/pap.html; Cost Plus Drug Company. www.costplusdrugs.com/medications/liraglutide-18-mg_3ml-solution-pen-injector-6/</a:t>
            </a:r>
          </a:p>
          <a:p>
            <a:endParaRPr lang="en-US" dirty="0"/>
          </a:p>
        </p:txBody>
      </p:sp>
    </p:spTree>
    <p:extLst>
      <p:ext uri="{BB962C8B-B14F-4D97-AF65-F5344CB8AC3E}">
        <p14:creationId xmlns:p14="http://schemas.microsoft.com/office/powerpoint/2010/main" val="87876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1068-3DA3-4486-FD54-B02B10EB585D}"/>
              </a:ext>
            </a:extLst>
          </p:cNvPr>
          <p:cNvSpPr>
            <a:spLocks noGrp="1"/>
          </p:cNvSpPr>
          <p:nvPr>
            <p:ph type="title"/>
          </p:nvPr>
        </p:nvSpPr>
        <p:spPr/>
        <p:txBody>
          <a:bodyPr/>
          <a:lstStyle/>
          <a:p>
            <a:pPr algn="ctr"/>
            <a:r>
              <a:rPr lang="en-US" dirty="0">
                <a:ea typeface="Cambria"/>
              </a:rPr>
              <a:t>Incretin Therapy: Common Adverse Effects</a:t>
            </a:r>
            <a:endParaRPr lang="en-US" baseline="30000" dirty="0"/>
          </a:p>
        </p:txBody>
      </p:sp>
      <p:graphicFrame>
        <p:nvGraphicFramePr>
          <p:cNvPr id="3" name="Diagram 2">
            <a:extLst>
              <a:ext uri="{FF2B5EF4-FFF2-40B4-BE49-F238E27FC236}">
                <a16:creationId xmlns:a16="http://schemas.microsoft.com/office/drawing/2014/main" id="{D409A1BE-643D-F23A-0337-D96896DD8619}"/>
              </a:ext>
            </a:extLst>
          </p:cNvPr>
          <p:cNvGraphicFramePr/>
          <p:nvPr>
            <p:extLst>
              <p:ext uri="{D42A27DB-BD31-4B8C-83A1-F6EECF244321}">
                <p14:modId xmlns:p14="http://schemas.microsoft.com/office/powerpoint/2010/main" val="3396605988"/>
              </p:ext>
            </p:extLst>
          </p:nvPr>
        </p:nvGraphicFramePr>
        <p:xfrm>
          <a:off x="614098" y="1469030"/>
          <a:ext cx="10963804" cy="486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06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3C2E-C78B-8DCC-82DF-01A199C7793D}"/>
              </a:ext>
            </a:extLst>
          </p:cNvPr>
          <p:cNvSpPr>
            <a:spLocks noGrp="1"/>
          </p:cNvSpPr>
          <p:nvPr>
            <p:ph type="title"/>
          </p:nvPr>
        </p:nvSpPr>
        <p:spPr/>
        <p:txBody>
          <a:bodyPr>
            <a:noAutofit/>
          </a:bodyPr>
          <a:lstStyle/>
          <a:p>
            <a:pPr algn="ctr"/>
            <a:r>
              <a:rPr lang="en-US" dirty="0">
                <a:ea typeface="Cambria"/>
              </a:rPr>
              <a:t>Medication Education and AE Management: </a:t>
            </a:r>
            <a:br>
              <a:rPr lang="en-US" dirty="0">
                <a:ea typeface="Cambria"/>
              </a:rPr>
            </a:br>
            <a:r>
              <a:rPr lang="en-US" i="1" dirty="0">
                <a:ea typeface="Cambria"/>
              </a:rPr>
              <a:t>Incretin Therapy</a:t>
            </a:r>
            <a:endParaRPr lang="en-US" i="1" dirty="0"/>
          </a:p>
        </p:txBody>
      </p:sp>
      <p:sp>
        <p:nvSpPr>
          <p:cNvPr id="5" name="Text Placeholder 4">
            <a:extLst>
              <a:ext uri="{FF2B5EF4-FFF2-40B4-BE49-F238E27FC236}">
                <a16:creationId xmlns:a16="http://schemas.microsoft.com/office/drawing/2014/main" id="{8718AC47-94FE-BF81-9D0B-D7B71FF89910}"/>
              </a:ext>
            </a:extLst>
          </p:cNvPr>
          <p:cNvSpPr>
            <a:spLocks noGrp="1"/>
          </p:cNvSpPr>
          <p:nvPr>
            <p:ph type="body" sz="quarter" idx="13"/>
          </p:nvPr>
        </p:nvSpPr>
        <p:spPr/>
        <p:txBody>
          <a:bodyPr>
            <a:normAutofit/>
          </a:bodyPr>
          <a:lstStyle/>
          <a:p>
            <a:r>
              <a:rPr lang="en-US" sz="1400" dirty="0"/>
              <a:t>AE, adverse effect.</a:t>
            </a:r>
          </a:p>
        </p:txBody>
      </p:sp>
      <p:grpSp>
        <p:nvGrpSpPr>
          <p:cNvPr id="6" name="Group 5">
            <a:extLst>
              <a:ext uri="{FF2B5EF4-FFF2-40B4-BE49-F238E27FC236}">
                <a16:creationId xmlns:a16="http://schemas.microsoft.com/office/drawing/2014/main" id="{4872A94C-5C4C-45DC-A0E0-8CD9FC14BADD}"/>
              </a:ext>
            </a:extLst>
          </p:cNvPr>
          <p:cNvGrpSpPr/>
          <p:nvPr/>
        </p:nvGrpSpPr>
        <p:grpSpPr>
          <a:xfrm>
            <a:off x="607399" y="2001011"/>
            <a:ext cx="10977202" cy="3823097"/>
            <a:chOff x="1390649" y="2001011"/>
            <a:chExt cx="9410700" cy="3823097"/>
          </a:xfrm>
        </p:grpSpPr>
        <p:sp>
          <p:nvSpPr>
            <p:cNvPr id="7" name="Freeform: Shape 6">
              <a:extLst>
                <a:ext uri="{FF2B5EF4-FFF2-40B4-BE49-F238E27FC236}">
                  <a16:creationId xmlns:a16="http://schemas.microsoft.com/office/drawing/2014/main" id="{A3CC7340-7427-FB24-B24B-FA0DCD5931E5}"/>
                </a:ext>
              </a:extLst>
            </p:cNvPr>
            <p:cNvSpPr/>
            <p:nvPr/>
          </p:nvSpPr>
          <p:spPr>
            <a:xfrm>
              <a:off x="1390649" y="2001011"/>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Injection </a:t>
              </a:r>
              <a:r>
                <a:rPr lang="en-US" sz="2600" dirty="0">
                  <a:solidFill>
                    <a:schemeClr val="tx1"/>
                  </a:solidFill>
                </a:rPr>
                <a:t>t</a:t>
              </a:r>
              <a:r>
                <a:rPr lang="en-US" sz="2600" kern="1200" dirty="0">
                  <a:solidFill>
                    <a:schemeClr val="tx1"/>
                  </a:solidFill>
                </a:rPr>
                <a:t>echnique/ pen use</a:t>
              </a:r>
            </a:p>
          </p:txBody>
        </p:sp>
        <p:sp>
          <p:nvSpPr>
            <p:cNvPr id="8" name="Freeform: Shape 7">
              <a:extLst>
                <a:ext uri="{FF2B5EF4-FFF2-40B4-BE49-F238E27FC236}">
                  <a16:creationId xmlns:a16="http://schemas.microsoft.com/office/drawing/2014/main" id="{10CC24DD-A6A8-D6E7-D4BB-2D12EB065A27}"/>
                </a:ext>
              </a:extLst>
            </p:cNvPr>
            <p:cNvSpPr/>
            <p:nvPr/>
          </p:nvSpPr>
          <p:spPr>
            <a:xfrm>
              <a:off x="4625578" y="2001011"/>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sz="2600" kern="1200" dirty="0">
                  <a:solidFill>
                    <a:schemeClr val="tx1"/>
                  </a:solidFill>
                </a:rPr>
                <a:t>Titration plan</a:t>
              </a:r>
              <a:r>
                <a:rPr lang="en-US" sz="2600" dirty="0">
                  <a:solidFill>
                    <a:schemeClr val="tx1"/>
                  </a:solidFill>
                </a:rPr>
                <a:t>, managing missed doses </a:t>
              </a:r>
              <a:endParaRPr lang="en-US" sz="2600" kern="1200" dirty="0">
                <a:solidFill>
                  <a:schemeClr val="tx1"/>
                </a:solidFill>
              </a:endParaRPr>
            </a:p>
          </p:txBody>
        </p:sp>
        <p:sp>
          <p:nvSpPr>
            <p:cNvPr id="9" name="Freeform: Shape 8">
              <a:extLst>
                <a:ext uri="{FF2B5EF4-FFF2-40B4-BE49-F238E27FC236}">
                  <a16:creationId xmlns:a16="http://schemas.microsoft.com/office/drawing/2014/main" id="{01114EC8-8B82-99F9-FC30-92DA93AB3E96}"/>
                </a:ext>
              </a:extLst>
            </p:cNvPr>
            <p:cNvSpPr/>
            <p:nvPr/>
          </p:nvSpPr>
          <p:spPr>
            <a:xfrm>
              <a:off x="7860506" y="2001011"/>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en-US" sz="2600" kern="1200" dirty="0">
                  <a:solidFill>
                    <a:schemeClr val="tx1"/>
                  </a:solidFill>
                </a:rPr>
                <a:t>Monitoring glucose/ </a:t>
              </a:r>
              <a:r>
                <a:rPr lang="en-US" sz="2600" dirty="0">
                  <a:solidFill>
                    <a:schemeClr val="tx1"/>
                  </a:solidFill>
                </a:rPr>
                <a:t>h</a:t>
              </a:r>
              <a:r>
                <a:rPr lang="en-US" sz="2600" kern="1200" dirty="0">
                  <a:solidFill>
                    <a:schemeClr val="tx1"/>
                  </a:solidFill>
                </a:rPr>
                <a:t>ypoglycemia if on </a:t>
              </a:r>
              <a:r>
                <a:rPr lang="en-US" sz="2600" kern="1200">
                  <a:solidFill>
                    <a:schemeClr val="tx1"/>
                  </a:solidFill>
                </a:rPr>
                <a:t>insulin</a:t>
              </a:r>
              <a:r>
                <a:rPr lang="en-US" sz="2600">
                  <a:solidFill>
                    <a:schemeClr val="tx1"/>
                  </a:solidFill>
                </a:rPr>
                <a:t> or sulfonylureas</a:t>
              </a:r>
              <a:endParaRPr lang="en-US" sz="2600" kern="1200" dirty="0">
                <a:solidFill>
                  <a:schemeClr val="tx1"/>
                </a:solidFill>
              </a:endParaRPr>
            </a:p>
          </p:txBody>
        </p:sp>
        <p:sp>
          <p:nvSpPr>
            <p:cNvPr id="10" name="Freeform: Shape 9">
              <a:extLst>
                <a:ext uri="{FF2B5EF4-FFF2-40B4-BE49-F238E27FC236}">
                  <a16:creationId xmlns:a16="http://schemas.microsoft.com/office/drawing/2014/main" id="{050970B6-AEE7-7C9C-C56E-1566889EAC14}"/>
                </a:ext>
              </a:extLst>
            </p:cNvPr>
            <p:cNvSpPr/>
            <p:nvPr/>
          </p:nvSpPr>
          <p:spPr>
            <a:xfrm>
              <a:off x="1390649" y="4059602"/>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Small frequent meals, easily digestible foods, avoiding high-fat foods</a:t>
              </a:r>
            </a:p>
          </p:txBody>
        </p:sp>
        <p:sp>
          <p:nvSpPr>
            <p:cNvPr id="11" name="Freeform: Shape 10">
              <a:extLst>
                <a:ext uri="{FF2B5EF4-FFF2-40B4-BE49-F238E27FC236}">
                  <a16:creationId xmlns:a16="http://schemas.microsoft.com/office/drawing/2014/main" id="{A416BDDC-2713-AC4E-811B-78F94D79BA5A}"/>
                </a:ext>
              </a:extLst>
            </p:cNvPr>
            <p:cNvSpPr/>
            <p:nvPr/>
          </p:nvSpPr>
          <p:spPr>
            <a:xfrm>
              <a:off x="4625578" y="4059602"/>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Hydration</a:t>
              </a:r>
            </a:p>
          </p:txBody>
        </p:sp>
        <p:sp>
          <p:nvSpPr>
            <p:cNvPr id="12" name="Freeform: Shape 11">
              <a:extLst>
                <a:ext uri="{FF2B5EF4-FFF2-40B4-BE49-F238E27FC236}">
                  <a16:creationId xmlns:a16="http://schemas.microsoft.com/office/drawing/2014/main" id="{40403976-B98B-AEC5-67E2-9140184A6769}"/>
                </a:ext>
              </a:extLst>
            </p:cNvPr>
            <p:cNvSpPr/>
            <p:nvPr/>
          </p:nvSpPr>
          <p:spPr>
            <a:xfrm>
              <a:off x="7860506" y="4059602"/>
              <a:ext cx="2940843" cy="1764506"/>
            </a:xfrm>
            <a:custGeom>
              <a:avLst/>
              <a:gdLst>
                <a:gd name="connsiteX0" fmla="*/ 0 w 2940843"/>
                <a:gd name="connsiteY0" fmla="*/ 0 h 1764506"/>
                <a:gd name="connsiteX1" fmla="*/ 2940843 w 2940843"/>
                <a:gd name="connsiteY1" fmla="*/ 0 h 1764506"/>
                <a:gd name="connsiteX2" fmla="*/ 2940843 w 2940843"/>
                <a:gd name="connsiteY2" fmla="*/ 1764506 h 1764506"/>
                <a:gd name="connsiteX3" fmla="*/ 0 w 2940843"/>
                <a:gd name="connsiteY3" fmla="*/ 1764506 h 1764506"/>
                <a:gd name="connsiteX4" fmla="*/ 0 w 2940843"/>
                <a:gd name="connsiteY4" fmla="*/ 0 h 17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0843" h="1764506">
                  <a:moveTo>
                    <a:pt x="0" y="0"/>
                  </a:moveTo>
                  <a:lnTo>
                    <a:pt x="2940843" y="0"/>
                  </a:lnTo>
                  <a:lnTo>
                    <a:pt x="2940843" y="1764506"/>
                  </a:lnTo>
                  <a:lnTo>
                    <a:pt x="0" y="1764506"/>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Strength/resistance </a:t>
              </a:r>
              <a:r>
                <a:rPr lang="en-US" sz="2600" dirty="0">
                  <a:solidFill>
                    <a:schemeClr val="tx1"/>
                  </a:solidFill>
                </a:rPr>
                <a:t>e</a:t>
              </a:r>
              <a:r>
                <a:rPr lang="en-US" sz="2600" kern="1200" dirty="0">
                  <a:solidFill>
                    <a:schemeClr val="tx1"/>
                  </a:solidFill>
                </a:rPr>
                <a:t>xercises</a:t>
              </a:r>
            </a:p>
          </p:txBody>
        </p:sp>
      </p:grpSp>
    </p:spTree>
    <p:extLst>
      <p:ext uri="{BB962C8B-B14F-4D97-AF65-F5344CB8AC3E}">
        <p14:creationId xmlns:p14="http://schemas.microsoft.com/office/powerpoint/2010/main" val="790658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Therapies</a:t>
            </a:r>
          </a:p>
        </p:txBody>
      </p:sp>
      <p:sp>
        <p:nvSpPr>
          <p:cNvPr id="3" name="Content Placeholder 2"/>
          <p:cNvSpPr>
            <a:spLocks noGrp="1"/>
          </p:cNvSpPr>
          <p:nvPr>
            <p:ph idx="1"/>
          </p:nvPr>
        </p:nvSpPr>
        <p:spPr>
          <a:xfrm>
            <a:off x="640080" y="1765299"/>
            <a:ext cx="10265343" cy="3824617"/>
          </a:xfrm>
        </p:spPr>
        <p:txBody>
          <a:bodyPr/>
          <a:lstStyle/>
          <a:p>
            <a:r>
              <a:rPr lang="en-US" dirty="0"/>
              <a:t>Retatrutide (Lilly): “triple agonists” GLP/GIP/glucagon</a:t>
            </a:r>
          </a:p>
          <a:p>
            <a:r>
              <a:rPr lang="en-US" dirty="0"/>
              <a:t>Orforglipron (Lilly): small-molecule oral GLP-1 RA</a:t>
            </a:r>
          </a:p>
          <a:p>
            <a:r>
              <a:rPr lang="en-US" dirty="0"/>
              <a:t>Cagrilintide-semaglutide (Novo Nordisk): combination of amylin receptor and GLP-1 RA</a:t>
            </a:r>
          </a:p>
          <a:p>
            <a:r>
              <a:rPr lang="en-US" dirty="0"/>
              <a:t>Maridebart cafraglutide (MariTide; Amgen): GLP-1 receptor agonist and GIP receptor antagonist</a:t>
            </a:r>
          </a:p>
        </p:txBody>
      </p:sp>
      <p:sp>
        <p:nvSpPr>
          <p:cNvPr id="4" name="Text Placeholder 3">
            <a:extLst>
              <a:ext uri="{FF2B5EF4-FFF2-40B4-BE49-F238E27FC236}">
                <a16:creationId xmlns:a16="http://schemas.microsoft.com/office/drawing/2014/main" id="{592D8FCA-B746-712F-88A9-7A76BA0F3C71}"/>
              </a:ext>
            </a:extLst>
          </p:cNvPr>
          <p:cNvSpPr>
            <a:spLocks noGrp="1"/>
          </p:cNvSpPr>
          <p:nvPr>
            <p:ph type="body" sz="quarter" idx="13"/>
          </p:nvPr>
        </p:nvSpPr>
        <p:spPr>
          <a:xfrm>
            <a:off x="645838" y="5966477"/>
            <a:ext cx="9787947" cy="298450"/>
          </a:xfrm>
        </p:spPr>
        <p:txBody>
          <a:bodyPr>
            <a:noAutofit/>
          </a:bodyPr>
          <a:lstStyle/>
          <a:p>
            <a:r>
              <a:rPr lang="en-US" dirty="0" err="1"/>
              <a:t>Jastreboff</a:t>
            </a:r>
            <a:r>
              <a:rPr lang="en-US" dirty="0"/>
              <a:t> AM et al. </a:t>
            </a:r>
            <a:r>
              <a:rPr lang="en-US" i="1" dirty="0"/>
              <a:t>N Engl J Med. </a:t>
            </a:r>
            <a:r>
              <a:rPr lang="en-US" dirty="0"/>
              <a:t>2023;389(6):514-526; Wharton S et al. </a:t>
            </a:r>
            <a:r>
              <a:rPr lang="en-US" i="1" dirty="0"/>
              <a:t>N Engl J Med</a:t>
            </a:r>
            <a:r>
              <a:rPr lang="en-US" dirty="0"/>
              <a:t>. Published online September 16, 2025. doi:10.1056/NEJMoa2511774; Garvey WT et al. </a:t>
            </a:r>
            <a:r>
              <a:rPr lang="en-US" i="1" dirty="0"/>
              <a:t>N Engl J Med</a:t>
            </a:r>
            <a:r>
              <a:rPr lang="en-US" dirty="0"/>
              <a:t>. 2025;393:635-647; </a:t>
            </a:r>
            <a:r>
              <a:rPr lang="en-US" dirty="0" err="1"/>
              <a:t>Jastreboff</a:t>
            </a:r>
            <a:r>
              <a:rPr lang="en-US" dirty="0"/>
              <a:t> AM et al. </a:t>
            </a:r>
            <a:r>
              <a:rPr lang="en-US" i="1" dirty="0"/>
              <a:t>N Engl J Med</a:t>
            </a:r>
            <a:r>
              <a:rPr lang="en-US" dirty="0"/>
              <a:t>. 2025;393(9):843-857.</a:t>
            </a:r>
          </a:p>
        </p:txBody>
      </p:sp>
    </p:spTree>
    <p:extLst>
      <p:ext uri="{BB962C8B-B14F-4D97-AF65-F5344CB8AC3E}">
        <p14:creationId xmlns:p14="http://schemas.microsoft.com/office/powerpoint/2010/main" val="126919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361F9B-CF65-6F00-F377-16122D1BDA76}"/>
              </a:ext>
            </a:extLst>
          </p:cNvPr>
          <p:cNvSpPr>
            <a:spLocks noGrp="1"/>
          </p:cNvSpPr>
          <p:nvPr>
            <p:ph type="title"/>
          </p:nvPr>
        </p:nvSpPr>
        <p:spPr/>
        <p:txBody>
          <a:bodyPr/>
          <a:lstStyle/>
          <a:p>
            <a:r>
              <a:rPr lang="en-US" dirty="0"/>
              <a:t>Small Group Case Discussion</a:t>
            </a:r>
          </a:p>
        </p:txBody>
      </p:sp>
      <p:sp>
        <p:nvSpPr>
          <p:cNvPr id="9" name="Text Placeholder 8">
            <a:extLst>
              <a:ext uri="{FF2B5EF4-FFF2-40B4-BE49-F238E27FC236}">
                <a16:creationId xmlns:a16="http://schemas.microsoft.com/office/drawing/2014/main" id="{2B7D5CA4-B2DC-2E65-C5AD-44FBE254C3B2}"/>
              </a:ext>
            </a:extLst>
          </p:cNvPr>
          <p:cNvSpPr>
            <a:spLocks noGrp="1"/>
          </p:cNvSpPr>
          <p:nvPr>
            <p:ph type="body" sz="quarter" idx="13"/>
          </p:nvPr>
        </p:nvSpPr>
        <p:spPr>
          <a:xfrm>
            <a:off x="645838" y="5503630"/>
            <a:ext cx="10977202" cy="298450"/>
          </a:xfrm>
        </p:spPr>
        <p:txBody>
          <a:bodyPr>
            <a:noAutofit/>
          </a:bodyPr>
          <a:lstStyle/>
          <a:p>
            <a:pPr algn="ctr"/>
            <a:r>
              <a:rPr lang="en-US" sz="3600" b="1" dirty="0"/>
              <a:t>20 minutes</a:t>
            </a:r>
          </a:p>
        </p:txBody>
      </p:sp>
      <p:pic>
        <p:nvPicPr>
          <p:cNvPr id="10" name="Graphic 9" descr="Group brainstorm with solid fill">
            <a:extLst>
              <a:ext uri="{FF2B5EF4-FFF2-40B4-BE49-F238E27FC236}">
                <a16:creationId xmlns:a16="http://schemas.microsoft.com/office/drawing/2014/main" id="{47FDBC2D-7924-D715-9135-1D3CC7326D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872" y="1452418"/>
            <a:ext cx="3953163" cy="3953163"/>
          </a:xfrm>
          <a:prstGeom prst="rect">
            <a:avLst/>
          </a:prstGeom>
        </p:spPr>
      </p:pic>
    </p:spTree>
    <p:extLst>
      <p:ext uri="{BB962C8B-B14F-4D97-AF65-F5344CB8AC3E}">
        <p14:creationId xmlns:p14="http://schemas.microsoft.com/office/powerpoint/2010/main" val="417423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98ED4-3ECF-D1D2-60D1-6D72B215F675}"/>
              </a:ext>
            </a:extLst>
          </p:cNvPr>
          <p:cNvSpPr>
            <a:spLocks noGrp="1"/>
          </p:cNvSpPr>
          <p:nvPr>
            <p:ph type="title"/>
          </p:nvPr>
        </p:nvSpPr>
        <p:spPr/>
        <p:txBody>
          <a:bodyPr/>
          <a:lstStyle/>
          <a:p>
            <a:r>
              <a:rPr lang="en-US" dirty="0"/>
              <a:t>Instructions</a:t>
            </a:r>
          </a:p>
        </p:txBody>
      </p:sp>
      <p:sp>
        <p:nvSpPr>
          <p:cNvPr id="5" name="Content Placeholder 4">
            <a:extLst>
              <a:ext uri="{FF2B5EF4-FFF2-40B4-BE49-F238E27FC236}">
                <a16:creationId xmlns:a16="http://schemas.microsoft.com/office/drawing/2014/main" id="{B50266BA-9AF5-A34F-9FB3-C51F75453312}"/>
              </a:ext>
            </a:extLst>
          </p:cNvPr>
          <p:cNvSpPr>
            <a:spLocks noGrp="1"/>
          </p:cNvSpPr>
          <p:nvPr>
            <p:ph idx="1"/>
          </p:nvPr>
        </p:nvSpPr>
        <p:spPr/>
        <p:txBody>
          <a:bodyPr/>
          <a:lstStyle/>
          <a:p>
            <a:r>
              <a:rPr lang="en-US" sz="3200" dirty="0"/>
              <a:t>Form small groups of 6–8 people at your tables.</a:t>
            </a:r>
          </a:p>
          <a:p>
            <a:r>
              <a:rPr lang="en-US" sz="3200" dirty="0"/>
              <a:t>Use the case handout provided to walk through the scenario and discuss the questions as a group.</a:t>
            </a:r>
          </a:p>
          <a:p>
            <a:r>
              <a:rPr lang="en-US" sz="3200" dirty="0"/>
              <a:t>Assign one notetaker to capture key points from your discussion.</a:t>
            </a:r>
          </a:p>
          <a:p>
            <a:r>
              <a:rPr lang="en-US" sz="3200" dirty="0"/>
              <a:t>Assign one speaker to present your group’s findings during the report-out.</a:t>
            </a:r>
          </a:p>
          <a:p>
            <a:pPr marL="0" indent="0">
              <a:buNone/>
            </a:pPr>
            <a:endParaRPr lang="en-US" dirty="0"/>
          </a:p>
        </p:txBody>
      </p:sp>
      <p:sp>
        <p:nvSpPr>
          <p:cNvPr id="6" name="Text Placeholder 5">
            <a:extLst>
              <a:ext uri="{FF2B5EF4-FFF2-40B4-BE49-F238E27FC236}">
                <a16:creationId xmlns:a16="http://schemas.microsoft.com/office/drawing/2014/main" id="{1DDB19B7-F9DB-D02D-A3A8-0449094826A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33958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A2BA-167A-BE4A-7DC5-7E9A6DC3804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A2D259A-0A4D-41B1-ED4E-B1EE427CA694}"/>
              </a:ext>
            </a:extLst>
          </p:cNvPr>
          <p:cNvSpPr>
            <a:spLocks noGrp="1"/>
          </p:cNvSpPr>
          <p:nvPr>
            <p:ph type="title"/>
          </p:nvPr>
        </p:nvSpPr>
        <p:spPr/>
        <p:txBody>
          <a:bodyPr/>
          <a:lstStyle/>
          <a:p>
            <a:r>
              <a:rPr lang="en-US" dirty="0"/>
              <a:t>Report Out</a:t>
            </a:r>
          </a:p>
        </p:txBody>
      </p:sp>
      <p:sp>
        <p:nvSpPr>
          <p:cNvPr id="9" name="Text Placeholder 8">
            <a:extLst>
              <a:ext uri="{FF2B5EF4-FFF2-40B4-BE49-F238E27FC236}">
                <a16:creationId xmlns:a16="http://schemas.microsoft.com/office/drawing/2014/main" id="{F1E4AC04-5E82-8397-F366-F8579F07C2BE}"/>
              </a:ext>
            </a:extLst>
          </p:cNvPr>
          <p:cNvSpPr>
            <a:spLocks noGrp="1"/>
          </p:cNvSpPr>
          <p:nvPr>
            <p:ph type="body" sz="quarter" idx="13"/>
          </p:nvPr>
        </p:nvSpPr>
        <p:spPr>
          <a:xfrm>
            <a:off x="645838" y="5503630"/>
            <a:ext cx="10977202" cy="298450"/>
          </a:xfrm>
        </p:spPr>
        <p:txBody>
          <a:bodyPr>
            <a:noAutofit/>
          </a:bodyPr>
          <a:lstStyle/>
          <a:p>
            <a:pPr algn="ctr"/>
            <a:r>
              <a:rPr lang="en-US" sz="3600" b="1" dirty="0"/>
              <a:t>3-5 minutes per group</a:t>
            </a:r>
          </a:p>
        </p:txBody>
      </p:sp>
      <p:pic>
        <p:nvPicPr>
          <p:cNvPr id="2" name="Content Placeholder 5" descr="Teacher with solid fill">
            <a:extLst>
              <a:ext uri="{FF2B5EF4-FFF2-40B4-BE49-F238E27FC236}">
                <a16:creationId xmlns:a16="http://schemas.microsoft.com/office/drawing/2014/main" id="{A53A3ADB-FFBC-4643-5562-5B0CDA8B810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109156" y="1664185"/>
            <a:ext cx="3529630" cy="3529630"/>
          </a:xfrm>
        </p:spPr>
      </p:pic>
    </p:spTree>
    <p:extLst>
      <p:ext uri="{BB962C8B-B14F-4D97-AF65-F5344CB8AC3E}">
        <p14:creationId xmlns:p14="http://schemas.microsoft.com/office/powerpoint/2010/main" val="202683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Pharmacists are medication experts and have vital roles on the diabetes care team</a:t>
            </a:r>
          </a:p>
          <a:p>
            <a:r>
              <a:rPr lang="en-US" dirty="0"/>
              <a:t>Pharmacists can help avoid therapeutic inertia and optimize evidence-based treatment selection to reduce cardiovascular, kidney, and metabolic complications associated with T2D</a:t>
            </a:r>
          </a:p>
          <a:p>
            <a:r>
              <a:rPr lang="en-US" dirty="0"/>
              <a:t>Pharmacists have an important role in counseling patients about incretin therapy including, but not limited to, proper medication storage and injection technique, adverse effect management, importance of physical activity and nutrition intake given these medications have an effect on appetite and muscle loss</a:t>
            </a:r>
          </a:p>
        </p:txBody>
      </p:sp>
      <p:sp>
        <p:nvSpPr>
          <p:cNvPr id="4" name="Text Placeholder 3">
            <a:extLst>
              <a:ext uri="{FF2B5EF4-FFF2-40B4-BE49-F238E27FC236}">
                <a16:creationId xmlns:a16="http://schemas.microsoft.com/office/drawing/2014/main" id="{E0E1246F-A952-B81B-D427-4D71DE82D3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9745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FD4-B89A-387A-8633-802F373ECA18}"/>
              </a:ext>
            </a:extLst>
          </p:cNvPr>
          <p:cNvSpPr>
            <a:spLocks noGrp="1"/>
          </p:cNvSpPr>
          <p:nvPr>
            <p:ph type="title"/>
          </p:nvPr>
        </p:nvSpPr>
        <p:spPr/>
        <p:txBody>
          <a:bodyPr/>
          <a:lstStyle/>
          <a:p>
            <a:r>
              <a:rPr lang="en-US" dirty="0"/>
              <a:t>Faculty and Staff Disclosures </a:t>
            </a:r>
          </a:p>
        </p:txBody>
      </p:sp>
      <p:sp>
        <p:nvSpPr>
          <p:cNvPr id="3" name="Content Placeholder 2">
            <a:extLst>
              <a:ext uri="{FF2B5EF4-FFF2-40B4-BE49-F238E27FC236}">
                <a16:creationId xmlns:a16="http://schemas.microsoft.com/office/drawing/2014/main" id="{24E15BF7-2C6D-7EFA-8E33-094A00F998C8}"/>
              </a:ext>
            </a:extLst>
          </p:cNvPr>
          <p:cNvSpPr>
            <a:spLocks noGrp="1"/>
          </p:cNvSpPr>
          <p:nvPr>
            <p:ph idx="1"/>
          </p:nvPr>
        </p:nvSpPr>
        <p:spPr>
          <a:xfrm>
            <a:off x="819374" y="1391171"/>
            <a:ext cx="10982960" cy="4653165"/>
          </a:xfrm>
        </p:spPr>
        <p:txBody>
          <a:bodyPr vert="horz" lIns="91440" tIns="45720" rIns="91440" bIns="45720" rtlCol="0" anchor="t">
            <a:noAutofit/>
          </a:bodyPr>
          <a:lstStyle/>
          <a:p>
            <a:pPr marL="0" indent="0">
              <a:lnSpc>
                <a:spcPct val="100000"/>
              </a:lnSpc>
              <a:spcBef>
                <a:spcPts val="600"/>
              </a:spcBef>
              <a:spcAft>
                <a:spcPts val="600"/>
              </a:spcAft>
              <a:buNone/>
            </a:pPr>
            <a:r>
              <a:rPr lang="en-US" sz="2000" b="1" dirty="0">
                <a:cs typeface="Gotham Book"/>
              </a:rPr>
              <a:t>Katelyn O’Brien, PharmD, BCPS, CDCES, BC-ADM, </a:t>
            </a:r>
            <a:r>
              <a:rPr lang="en-US" sz="2000" dirty="0">
                <a:cs typeface="Gotham Book"/>
              </a:rPr>
              <a:t>has the following relevant financial relationships with ineligible companies to disclose: </a:t>
            </a:r>
            <a:r>
              <a:rPr lang="en-US" sz="2000" i="1" dirty="0">
                <a:cs typeface="Gotham Book"/>
              </a:rPr>
              <a:t>Advisory Board: </a:t>
            </a:r>
            <a:r>
              <a:rPr lang="en-US" sz="2000" dirty="0">
                <a:cs typeface="Gotham Book"/>
              </a:rPr>
              <a:t>Insulet, Lilly, Sanofi; </a:t>
            </a:r>
            <a:r>
              <a:rPr lang="en-US" sz="2000" i="1" dirty="0">
                <a:cs typeface="Gotham Book"/>
              </a:rPr>
              <a:t>Speakers Bureau: </a:t>
            </a:r>
            <a:r>
              <a:rPr lang="en-US" sz="2000" dirty="0" err="1">
                <a:cs typeface="Gotham Book"/>
              </a:rPr>
              <a:t>CeQur</a:t>
            </a:r>
            <a:r>
              <a:rPr lang="en-US" sz="2000" dirty="0">
                <a:cs typeface="Gotham Book"/>
              </a:rPr>
              <a:t>, Insulet. </a:t>
            </a:r>
          </a:p>
          <a:p>
            <a:pPr marL="0" indent="0">
              <a:lnSpc>
                <a:spcPct val="100000"/>
              </a:lnSpc>
              <a:spcBef>
                <a:spcPts val="600"/>
              </a:spcBef>
              <a:spcAft>
                <a:spcPts val="600"/>
              </a:spcAft>
              <a:buNone/>
            </a:pPr>
            <a:r>
              <a:rPr lang="en-US" sz="2000" b="1" i="1" dirty="0"/>
              <a:t>Pharmacy Times </a:t>
            </a:r>
            <a:r>
              <a:rPr lang="en-US" sz="2000" b="1" dirty="0"/>
              <a:t>Continuing Education™ Planning Staff:</a:t>
            </a:r>
            <a:r>
              <a:rPr lang="en-US" sz="2000" dirty="0"/>
              <a:t> Jim Palatine, RPh, MBA; Rose Buszka, PharmD, BCPS, CHCP; Crissy Wilson; Kylie Ferrentino; Susan Pordon; Brianna Winters; and Chloe Taccetta have no financial relationships with ineligible companies to disclose.</a:t>
            </a:r>
          </a:p>
          <a:p>
            <a:pPr marL="0" indent="0">
              <a:lnSpc>
                <a:spcPct val="100000"/>
              </a:lnSpc>
              <a:spcBef>
                <a:spcPts val="600"/>
              </a:spcBef>
              <a:spcAft>
                <a:spcPts val="600"/>
              </a:spcAft>
              <a:buNone/>
            </a:pPr>
            <a:r>
              <a:rPr lang="en-US" sz="2000" i="1" dirty="0"/>
              <a:t>Any relevant financial relationships listed for these individuals have been mitigated. </a:t>
            </a:r>
          </a:p>
          <a:p>
            <a:pPr marL="0" indent="0">
              <a:lnSpc>
                <a:spcPct val="100000"/>
              </a:lnSpc>
              <a:spcBef>
                <a:spcPts val="600"/>
              </a:spcBef>
              <a:spcAft>
                <a:spcPts val="600"/>
              </a:spcAft>
              <a:buNone/>
            </a:pPr>
            <a:r>
              <a:rPr lang="en-US" sz="2000" i="1" dirty="0"/>
              <a:t>At least one anonymous peer reviewer has been used as part of content validation and conflict resolution. The peer reviewer has no relevant financial relationships with ineligible companies to disclose.</a:t>
            </a:r>
          </a:p>
          <a:p>
            <a:pPr marL="0" indent="0">
              <a:lnSpc>
                <a:spcPct val="100000"/>
              </a:lnSpc>
              <a:spcBef>
                <a:spcPts val="600"/>
              </a:spcBef>
              <a:spcAft>
                <a:spcPts val="600"/>
              </a:spcAft>
              <a:buNone/>
            </a:pPr>
            <a:r>
              <a:rPr lang="en-US" sz="2000" i="1" dirty="0"/>
              <a:t>The content of this activity may include information regarding the use of products that may be inconsistent with, or outside the approved labeling for, these products in the United States. Pharmacists should note that the use of these products outside current approved labeling is considered experimental and are advised to consult the prescribing information for these products.</a:t>
            </a:r>
          </a:p>
          <a:p>
            <a:endParaRPr lang="en-US" sz="1800" dirty="0"/>
          </a:p>
        </p:txBody>
      </p:sp>
    </p:spTree>
    <p:extLst>
      <p:ext uri="{BB962C8B-B14F-4D97-AF65-F5344CB8AC3E}">
        <p14:creationId xmlns:p14="http://schemas.microsoft.com/office/powerpoint/2010/main" val="226213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D238-E644-EA8D-CAB8-60B1E373582A}"/>
              </a:ext>
            </a:extLst>
          </p:cNvPr>
          <p:cNvSpPr>
            <a:spLocks noGrp="1"/>
          </p:cNvSpPr>
          <p:nvPr>
            <p:ph type="title"/>
          </p:nvPr>
        </p:nvSpPr>
        <p:spPr/>
        <p:txBody>
          <a:bodyPr/>
          <a:lstStyle/>
          <a:p>
            <a:r>
              <a:rPr lang="en-US" dirty="0"/>
              <a:t>Additional Resources</a:t>
            </a:r>
          </a:p>
        </p:txBody>
      </p:sp>
      <p:graphicFrame>
        <p:nvGraphicFramePr>
          <p:cNvPr id="7" name="Content Placeholder 6">
            <a:extLst>
              <a:ext uri="{FF2B5EF4-FFF2-40B4-BE49-F238E27FC236}">
                <a16:creationId xmlns:a16="http://schemas.microsoft.com/office/drawing/2014/main" id="{0AF454C8-DF2C-17C6-9FAF-25B2D0F65DD2}"/>
              </a:ext>
            </a:extLst>
          </p:cNvPr>
          <p:cNvGraphicFramePr>
            <a:graphicFrameLocks noGrp="1"/>
          </p:cNvGraphicFramePr>
          <p:nvPr>
            <p:ph idx="1"/>
            <p:extLst>
              <p:ext uri="{D42A27DB-BD31-4B8C-83A1-F6EECF244321}">
                <p14:modId xmlns:p14="http://schemas.microsoft.com/office/powerpoint/2010/main" val="3321145683"/>
              </p:ext>
            </p:extLst>
          </p:nvPr>
        </p:nvGraphicFramePr>
        <p:xfrm>
          <a:off x="311888" y="1544556"/>
          <a:ext cx="11568224" cy="4876828"/>
        </p:xfrm>
        <a:graphic>
          <a:graphicData uri="http://schemas.openxmlformats.org/drawingml/2006/table">
            <a:tbl>
              <a:tblPr firstRow="1" bandRow="1">
                <a:tableStyleId>{5C22544A-7EE6-4342-B048-85BDC9FD1C3A}</a:tableStyleId>
              </a:tblPr>
              <a:tblGrid>
                <a:gridCol w="5238307">
                  <a:extLst>
                    <a:ext uri="{9D8B030D-6E8A-4147-A177-3AD203B41FA5}">
                      <a16:colId xmlns:a16="http://schemas.microsoft.com/office/drawing/2014/main" val="70654938"/>
                    </a:ext>
                  </a:extLst>
                </a:gridCol>
                <a:gridCol w="6329917">
                  <a:extLst>
                    <a:ext uri="{9D8B030D-6E8A-4147-A177-3AD203B41FA5}">
                      <a16:colId xmlns:a16="http://schemas.microsoft.com/office/drawing/2014/main" val="2077802861"/>
                    </a:ext>
                  </a:extLst>
                </a:gridCol>
              </a:tblGrid>
              <a:tr h="408883">
                <a:tc>
                  <a:txBody>
                    <a:bodyPr/>
                    <a:lstStyle/>
                    <a:p>
                      <a:r>
                        <a:rPr lang="en-US" sz="2400" dirty="0"/>
                        <a:t>Resource</a:t>
                      </a:r>
                    </a:p>
                  </a:txBody>
                  <a:tcPr/>
                </a:tc>
                <a:tc>
                  <a:txBody>
                    <a:bodyPr/>
                    <a:lstStyle/>
                    <a:p>
                      <a:r>
                        <a:rPr lang="en-US" sz="2400" dirty="0"/>
                        <a:t>Link</a:t>
                      </a:r>
                    </a:p>
                  </a:txBody>
                  <a:tcPr/>
                </a:tc>
                <a:extLst>
                  <a:ext uri="{0D108BD9-81ED-4DB2-BD59-A6C34878D82A}">
                    <a16:rowId xmlns:a16="http://schemas.microsoft.com/office/drawing/2014/main" val="3269069931"/>
                  </a:ext>
                </a:extLst>
              </a:tr>
              <a:tr h="1310668">
                <a:tc>
                  <a:txBody>
                    <a:bodyPr/>
                    <a:lstStyle/>
                    <a:p>
                      <a:r>
                        <a:rPr lang="en-US" sz="2400" b="0" dirty="0"/>
                        <a:t>ADA’s </a:t>
                      </a:r>
                      <a:r>
                        <a:rPr lang="en-US" sz="2400" b="0" i="0" kern="1200" dirty="0">
                          <a:solidFill>
                            <a:schemeClr val="dk1"/>
                          </a:solidFill>
                          <a:effectLst/>
                          <a:latin typeface="+mn-lt"/>
                          <a:ea typeface="+mn-ea"/>
                          <a:cs typeface="+mn-cs"/>
                        </a:rPr>
                        <a:t>Tools and Resources to Combat Therapeutic Inertia for Professionals</a:t>
                      </a:r>
                    </a:p>
                    <a:p>
                      <a:endParaRPr lang="en-US" sz="2400" dirty="0"/>
                    </a:p>
                  </a:txBody>
                  <a:tcPr/>
                </a:tc>
                <a:tc>
                  <a:txBody>
                    <a:bodyPr/>
                    <a:lstStyle/>
                    <a:p>
                      <a:r>
                        <a:rPr lang="en-US" sz="2400" dirty="0">
                          <a:hlinkClick r:id="rId3"/>
                        </a:rPr>
                        <a:t>https://professional.diabetes.org/professional-development/overcoming-therapeutic-inertia</a:t>
                      </a:r>
                      <a:endParaRPr lang="en-US" sz="2400" dirty="0"/>
                    </a:p>
                  </a:txBody>
                  <a:tcPr/>
                </a:tc>
                <a:extLst>
                  <a:ext uri="{0D108BD9-81ED-4DB2-BD59-A6C34878D82A}">
                    <a16:rowId xmlns:a16="http://schemas.microsoft.com/office/drawing/2014/main" val="1255587003"/>
                  </a:ext>
                </a:extLst>
              </a:tr>
              <a:tr h="705744">
                <a:tc>
                  <a:txBody>
                    <a:bodyPr/>
                    <a:lstStyle/>
                    <a:p>
                      <a:r>
                        <a:rPr lang="en-US" sz="2400" dirty="0"/>
                        <a:t>Potential Strategies for Addressing GLP-1 Shortages &amp; Switching Guidance</a:t>
                      </a:r>
                    </a:p>
                  </a:txBody>
                  <a:tcPr/>
                </a:tc>
                <a:tc>
                  <a:txBody>
                    <a:bodyPr/>
                    <a:lstStyle/>
                    <a:p>
                      <a:r>
                        <a:rPr lang="en-US" sz="2400" kern="1200" dirty="0">
                          <a:solidFill>
                            <a:schemeClr val="dk1"/>
                          </a:solidFill>
                          <a:effectLst/>
                          <a:latin typeface="+mn-lt"/>
                          <a:ea typeface="+mn-ea"/>
                          <a:cs typeface="+mn-cs"/>
                          <a:hlinkClick r:id="rId4"/>
                        </a:rPr>
                        <a:t>https://diabetesjournals.org/clinical/article/41/3/467/148676/Special-Report-Potential-Strategies-for-Addressing</a:t>
                      </a:r>
                      <a:r>
                        <a:rPr lang="en-US" sz="2400" kern="1200" dirty="0">
                          <a:solidFill>
                            <a:schemeClr val="dk1"/>
                          </a:solidFill>
                          <a:effectLst/>
                          <a:latin typeface="+mn-lt"/>
                          <a:ea typeface="+mn-ea"/>
                          <a:cs typeface="+mn-cs"/>
                        </a:rPr>
                        <a:t> </a:t>
                      </a:r>
                    </a:p>
                    <a:p>
                      <a:endParaRPr lang="en-US" sz="2400" dirty="0"/>
                    </a:p>
                  </a:txBody>
                  <a:tcPr/>
                </a:tc>
                <a:extLst>
                  <a:ext uri="{0D108BD9-81ED-4DB2-BD59-A6C34878D82A}">
                    <a16:rowId xmlns:a16="http://schemas.microsoft.com/office/drawing/2014/main" val="3729424936"/>
                  </a:ext>
                </a:extLst>
              </a:tr>
              <a:tr h="1310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0" dirty="0"/>
                        <a:t>Patient-Friendly GLP-1 Pen Demonstration Videos (English, Spanish, Haitian-Creole, and Cape Verdean Creole)</a:t>
                      </a:r>
                    </a:p>
                  </a:txBody>
                  <a:tcPr/>
                </a:tc>
                <a:tc>
                  <a:txBody>
                    <a:bodyPr/>
                    <a:lstStyle/>
                    <a:p>
                      <a:r>
                        <a:rPr lang="en-US" sz="2400" kern="1200" dirty="0">
                          <a:solidFill>
                            <a:schemeClr val="dk1"/>
                          </a:solidFill>
                          <a:effectLst/>
                          <a:latin typeface="+mn-lt"/>
                          <a:ea typeface="+mn-ea"/>
                          <a:cs typeface="+mn-cs"/>
                          <a:hlinkClick r:id="rId5"/>
                        </a:rPr>
                        <a:t>https://cme.bu.edu/glp1penteaching</a:t>
                      </a:r>
                      <a:endParaRPr lang="en-US" sz="2400" kern="1200" dirty="0">
                        <a:solidFill>
                          <a:schemeClr val="dk1"/>
                        </a:solidFill>
                        <a:effectLst/>
                        <a:latin typeface="+mn-lt"/>
                        <a:ea typeface="+mn-ea"/>
                        <a:cs typeface="+mn-cs"/>
                      </a:endParaRPr>
                    </a:p>
                    <a:p>
                      <a:endParaRPr lang="en-US" sz="2400" kern="1200" dirty="0">
                        <a:solidFill>
                          <a:schemeClr val="dk1"/>
                        </a:solidFill>
                        <a:effectLst/>
                        <a:latin typeface="+mn-lt"/>
                        <a:ea typeface="+mn-ea"/>
                        <a:cs typeface="+mn-cs"/>
                      </a:endParaRPr>
                    </a:p>
                    <a:p>
                      <a:endParaRPr lang="en-US" sz="2400" dirty="0"/>
                    </a:p>
                  </a:txBody>
                  <a:tcPr/>
                </a:tc>
                <a:extLst>
                  <a:ext uri="{0D108BD9-81ED-4DB2-BD59-A6C34878D82A}">
                    <a16:rowId xmlns:a16="http://schemas.microsoft.com/office/drawing/2014/main" val="695876932"/>
                  </a:ext>
                </a:extLst>
              </a:tr>
            </a:tbl>
          </a:graphicData>
        </a:graphic>
      </p:graphicFrame>
    </p:spTree>
    <p:extLst>
      <p:ext uri="{BB962C8B-B14F-4D97-AF65-F5344CB8AC3E}">
        <p14:creationId xmlns:p14="http://schemas.microsoft.com/office/powerpoint/2010/main" val="335685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AA67-1FF9-4CD1-BD18-6BA9E0BE38CD}"/>
              </a:ext>
            </a:extLst>
          </p:cNvPr>
          <p:cNvSpPr>
            <a:spLocks noGrp="1"/>
          </p:cNvSpPr>
          <p:nvPr>
            <p:ph type="title"/>
          </p:nvPr>
        </p:nvSpPr>
        <p:spPr/>
        <p:txBody>
          <a:bodyPr>
            <a:normAutofit fontScale="90000"/>
          </a:bodyPr>
          <a:lstStyle/>
          <a:p>
            <a:pPr algn="ctr"/>
            <a:r>
              <a:rPr lang="en-US" sz="5400" dirty="0"/>
              <a:t>Posttest Questions</a:t>
            </a:r>
          </a:p>
        </p:txBody>
      </p:sp>
      <p:sp>
        <p:nvSpPr>
          <p:cNvPr id="4" name="Text Placeholder 3">
            <a:extLst>
              <a:ext uri="{FF2B5EF4-FFF2-40B4-BE49-F238E27FC236}">
                <a16:creationId xmlns:a16="http://schemas.microsoft.com/office/drawing/2014/main" id="{F4B69ED9-415C-E5D0-21D1-895E8E443EE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54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6F17E-55CB-DC45-81A3-5D67E76AC6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8A0A9E-4D32-60B4-1AFE-1CC94925551B}"/>
              </a:ext>
            </a:extLst>
          </p:cNvPr>
          <p:cNvSpPr>
            <a:spLocks noGrp="1"/>
          </p:cNvSpPr>
          <p:nvPr>
            <p:ph type="title"/>
          </p:nvPr>
        </p:nvSpPr>
        <p:spPr/>
        <p:txBody>
          <a:bodyPr/>
          <a:lstStyle/>
          <a:p>
            <a:r>
              <a:rPr lang="en-US" dirty="0">
                <a:cs typeface="Gotham Bold"/>
              </a:rPr>
              <a:t>Posttest Question 1</a:t>
            </a:r>
          </a:p>
        </p:txBody>
      </p:sp>
      <p:sp>
        <p:nvSpPr>
          <p:cNvPr id="5" name="Content Placeholder 4">
            <a:extLst>
              <a:ext uri="{FF2B5EF4-FFF2-40B4-BE49-F238E27FC236}">
                <a16:creationId xmlns:a16="http://schemas.microsoft.com/office/drawing/2014/main" id="{17724462-A9C0-DA45-4262-7A359298D5E0}"/>
              </a:ext>
            </a:extLst>
          </p:cNvPr>
          <p:cNvSpPr>
            <a:spLocks noGrp="1"/>
          </p:cNvSpPr>
          <p:nvPr>
            <p:ph idx="1"/>
          </p:nvPr>
        </p:nvSpPr>
        <p:spPr/>
        <p:txBody>
          <a:bodyPr/>
          <a:lstStyle/>
          <a:p>
            <a:pPr marL="0" indent="0">
              <a:buNone/>
            </a:pPr>
            <a:r>
              <a:rPr lang="en-US" b="1" dirty="0"/>
              <a:t>Which of the following statistics most directly highlights the clinical need for timely glycemic control in type 2 diabetes (T2D)?</a:t>
            </a:r>
          </a:p>
          <a:p>
            <a:pPr marL="457200" indent="-457200">
              <a:buAutoNum type="alphaUcPeriod"/>
            </a:pPr>
            <a:r>
              <a:rPr lang="en-US" dirty="0"/>
              <a:t>Nearly 90% of individuals with diabetes are overweight or obese.</a:t>
            </a:r>
          </a:p>
          <a:p>
            <a:pPr marL="457200" indent="-457200">
              <a:buAutoNum type="alphaUcPeriod"/>
            </a:pPr>
            <a:r>
              <a:rPr lang="en-US" dirty="0"/>
              <a:t>More than 70% of individuals with diabetes also have hypertension.</a:t>
            </a:r>
          </a:p>
          <a:p>
            <a:pPr marL="457200" indent="-457200">
              <a:buAutoNum type="alphaUcPeriod"/>
            </a:pPr>
            <a:r>
              <a:rPr lang="en-US" dirty="0"/>
              <a:t>47.4% of individuals with diabetes have an HbA1C above 7%.</a:t>
            </a:r>
          </a:p>
          <a:p>
            <a:pPr marL="457200" indent="-457200">
              <a:buAutoNum type="alphaUcPeriod"/>
            </a:pPr>
            <a:r>
              <a:rPr lang="en-US" dirty="0"/>
              <a:t>1.68 million diabetes-related hospital discharges are attributed to cardiovascular disease each year.</a:t>
            </a:r>
          </a:p>
        </p:txBody>
      </p:sp>
      <p:sp>
        <p:nvSpPr>
          <p:cNvPr id="6" name="Text Placeholder 5">
            <a:extLst>
              <a:ext uri="{FF2B5EF4-FFF2-40B4-BE49-F238E27FC236}">
                <a16:creationId xmlns:a16="http://schemas.microsoft.com/office/drawing/2014/main" id="{0B17159C-AA38-B1BE-DBC0-0EBA4C95387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322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807B8-FA2D-9206-A37F-9D4293A59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46654-4E60-945B-CB7A-4CE41BA2FD52}"/>
              </a:ext>
            </a:extLst>
          </p:cNvPr>
          <p:cNvSpPr>
            <a:spLocks noGrp="1"/>
          </p:cNvSpPr>
          <p:nvPr>
            <p:ph type="title"/>
          </p:nvPr>
        </p:nvSpPr>
        <p:spPr/>
        <p:txBody>
          <a:bodyPr/>
          <a:lstStyle/>
          <a:p>
            <a:r>
              <a:rPr lang="en-US" dirty="0"/>
              <a:t>Posttest Question 2</a:t>
            </a:r>
          </a:p>
        </p:txBody>
      </p:sp>
      <p:sp>
        <p:nvSpPr>
          <p:cNvPr id="3" name="Content Placeholder 2">
            <a:extLst>
              <a:ext uri="{FF2B5EF4-FFF2-40B4-BE49-F238E27FC236}">
                <a16:creationId xmlns:a16="http://schemas.microsoft.com/office/drawing/2014/main" id="{22A1A2EE-8D62-7746-2E30-D35ADB52DA02}"/>
              </a:ext>
            </a:extLst>
          </p:cNvPr>
          <p:cNvSpPr>
            <a:spLocks noGrp="1"/>
          </p:cNvSpPr>
          <p:nvPr>
            <p:ph idx="1"/>
          </p:nvPr>
        </p:nvSpPr>
        <p:spPr>
          <a:xfrm>
            <a:off x="611325" y="1416063"/>
            <a:ext cx="10696755" cy="3824617"/>
          </a:xfrm>
        </p:spPr>
        <p:txBody>
          <a:bodyPr vert="horz" lIns="91440" tIns="45720" rIns="91440" bIns="45720" rtlCol="0" anchor="t">
            <a:noAutofit/>
          </a:bodyPr>
          <a:lstStyle/>
          <a:p>
            <a:pPr marL="0" indent="0">
              <a:buNone/>
            </a:pPr>
            <a:r>
              <a:rPr lang="en-US" b="1" dirty="0">
                <a:cs typeface="Gotham Book"/>
              </a:rPr>
              <a:t>JM is a 51-year-old man with T2D diagnosed in 2022 with an A1C of 8.2%, at which time he was initiated on metformin XR 750 mg once daily. His dose of metformin was maximized 3 months after diagnosis, and he started going to the gym 3-4 days a week. When his A1C was checked at PCP visit, it was 7.6%. No other changes have been made since then. </a:t>
            </a:r>
            <a:endParaRPr lang="en-US" b="1" dirty="0"/>
          </a:p>
          <a:p>
            <a:pPr marL="0" indent="0">
              <a:buNone/>
            </a:pPr>
            <a:r>
              <a:rPr lang="en-US" b="1" dirty="0">
                <a:cs typeface="Gotham Book"/>
              </a:rPr>
              <a:t>His A1C today is 8.1%, LDL 101 mg/dL, eGFR 47 mL/min/1.73m², UACR 225 mg/g, BP 132/88 mm Hg, and BMI 32.5.</a:t>
            </a:r>
            <a:endParaRPr lang="en-US" b="1" dirty="0"/>
          </a:p>
          <a:p>
            <a:pPr marL="0" indent="0">
              <a:buNone/>
            </a:pPr>
            <a:r>
              <a:rPr lang="en-US" b="1" dirty="0">
                <a:cs typeface="Gotham Book"/>
              </a:rPr>
              <a:t>Which agent is most appropriate to add to JM’s metformin?</a:t>
            </a:r>
          </a:p>
          <a:p>
            <a:pPr marL="457200" indent="-457200">
              <a:buAutoNum type="alphaUcPeriod"/>
            </a:pPr>
            <a:r>
              <a:rPr lang="en-US" dirty="0">
                <a:cs typeface="Gotham Book"/>
              </a:rPr>
              <a:t>Glipizide 5 mg ER once daily</a:t>
            </a:r>
            <a:endParaRPr lang="en-US" dirty="0"/>
          </a:p>
          <a:p>
            <a:pPr marL="457200" indent="-457200">
              <a:buAutoNum type="alphaUcPeriod"/>
            </a:pPr>
            <a:r>
              <a:rPr lang="en-US" dirty="0">
                <a:cs typeface="Gotham Book"/>
              </a:rPr>
              <a:t>Pioglitazone 15 mg once daily</a:t>
            </a:r>
            <a:endParaRPr lang="en-US" dirty="0"/>
          </a:p>
          <a:p>
            <a:pPr marL="457200" indent="-457200">
              <a:buAutoNum type="alphaUcPeriod"/>
            </a:pPr>
            <a:r>
              <a:rPr lang="en-US" dirty="0">
                <a:cs typeface="Gotham Book"/>
              </a:rPr>
              <a:t>Semaglutide 0.25 mg weekly</a:t>
            </a:r>
            <a:endParaRPr lang="en-US" dirty="0"/>
          </a:p>
          <a:p>
            <a:pPr marL="457200" indent="-457200">
              <a:buAutoNum type="alphaUcPeriod"/>
            </a:pPr>
            <a:r>
              <a:rPr lang="en-US" dirty="0">
                <a:cs typeface="Gotham Book"/>
              </a:rPr>
              <a:t>Linagliptin 5 mg once daily</a:t>
            </a:r>
            <a:endParaRPr lang="en-US" dirty="0"/>
          </a:p>
        </p:txBody>
      </p:sp>
    </p:spTree>
    <p:extLst>
      <p:ext uri="{BB962C8B-B14F-4D97-AF65-F5344CB8AC3E}">
        <p14:creationId xmlns:p14="http://schemas.microsoft.com/office/powerpoint/2010/main" val="312824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0B845-370A-F9A1-FE38-FC400AC120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F73D38-C42F-A33F-0D8C-8AE2574BF8EF}"/>
              </a:ext>
            </a:extLst>
          </p:cNvPr>
          <p:cNvSpPr>
            <a:spLocks noGrp="1"/>
          </p:cNvSpPr>
          <p:nvPr>
            <p:ph type="title"/>
          </p:nvPr>
        </p:nvSpPr>
        <p:spPr/>
        <p:txBody>
          <a:bodyPr/>
          <a:lstStyle/>
          <a:p>
            <a:r>
              <a:rPr lang="en-US" dirty="0">
                <a:cs typeface="Gotham Bold"/>
              </a:rPr>
              <a:t>Posttest Question 3</a:t>
            </a:r>
          </a:p>
        </p:txBody>
      </p:sp>
      <p:sp>
        <p:nvSpPr>
          <p:cNvPr id="6" name="Text Placeholder 5">
            <a:extLst>
              <a:ext uri="{FF2B5EF4-FFF2-40B4-BE49-F238E27FC236}">
                <a16:creationId xmlns:a16="http://schemas.microsoft.com/office/drawing/2014/main" id="{6025C01D-85A8-BFFB-2091-8A55F63B0133}"/>
              </a:ext>
            </a:extLst>
          </p:cNvPr>
          <p:cNvSpPr>
            <a:spLocks noGrp="1"/>
          </p:cNvSpPr>
          <p:nvPr>
            <p:ph type="body" sz="quarter" idx="13"/>
          </p:nvPr>
        </p:nvSpPr>
        <p:spPr/>
        <p:txBody>
          <a:bodyPr/>
          <a:lstStyle/>
          <a:p>
            <a:endParaRPr lang="en-US"/>
          </a:p>
        </p:txBody>
      </p:sp>
      <p:sp>
        <p:nvSpPr>
          <p:cNvPr id="8" name="Content Placeholder 4">
            <a:extLst>
              <a:ext uri="{FF2B5EF4-FFF2-40B4-BE49-F238E27FC236}">
                <a16:creationId xmlns:a16="http://schemas.microsoft.com/office/drawing/2014/main" id="{D03DE9BF-EBDC-84EA-7BD9-DAB7256E5DAC}"/>
              </a:ext>
            </a:extLst>
          </p:cNvPr>
          <p:cNvSpPr>
            <a:spLocks noGrp="1"/>
          </p:cNvSpPr>
          <p:nvPr>
            <p:ph idx="1"/>
          </p:nvPr>
        </p:nvSpPr>
        <p:spPr>
          <a:xfrm>
            <a:off x="640080" y="1765299"/>
            <a:ext cx="10982960" cy="3824617"/>
          </a:xfrm>
        </p:spPr>
        <p:txBody>
          <a:bodyPr/>
          <a:lstStyle/>
          <a:p>
            <a:pPr marL="0" indent="0">
              <a:buNone/>
            </a:pPr>
            <a:r>
              <a:rPr lang="en-US" b="1" dirty="0"/>
              <a:t>Which option best describes the clinical evidence for tirzepatide in T2D?</a:t>
            </a:r>
          </a:p>
          <a:p>
            <a:pPr marL="457200" indent="-457200">
              <a:buFont typeface="+mj-lt"/>
              <a:buAutoNum type="alphaUcPeriod"/>
            </a:pPr>
            <a:r>
              <a:rPr lang="en-US" dirty="0"/>
              <a:t>Lowers A1C and weight modestly, with proven reduction in major adverse cardiovascular events.</a:t>
            </a:r>
          </a:p>
          <a:p>
            <a:pPr marL="457200" indent="-457200">
              <a:buFont typeface="+mj-lt"/>
              <a:buAutoNum type="alphaUcPeriod"/>
            </a:pPr>
            <a:r>
              <a:rPr lang="en-US" dirty="0"/>
              <a:t>Provides greater A1C and weight reduction than GLP-1 receptor agonists, with cardiovascular and renal outcomes currently under study. </a:t>
            </a:r>
          </a:p>
          <a:p>
            <a:pPr marL="457200" indent="-457200">
              <a:buFont typeface="+mj-lt"/>
              <a:buAutoNum type="alphaUcPeriod"/>
            </a:pPr>
            <a:r>
              <a:rPr lang="en-US" dirty="0"/>
              <a:t>Shows neutral effects on A1C and weight but slows progression of kidney disease.</a:t>
            </a:r>
          </a:p>
          <a:p>
            <a:pPr marL="457200" indent="-457200">
              <a:buFont typeface="+mj-lt"/>
              <a:buAutoNum type="alphaUcPeriod"/>
            </a:pPr>
            <a:r>
              <a:rPr lang="en-US" dirty="0"/>
              <a:t>Has FDA approval to reduce cardiorenal risk in type 2 diabetes with chronic kidney disease</a:t>
            </a:r>
          </a:p>
          <a:p>
            <a:pPr marL="0" indent="0">
              <a:buNone/>
            </a:pPr>
            <a:endParaRPr lang="en-US" dirty="0"/>
          </a:p>
        </p:txBody>
      </p:sp>
    </p:spTree>
    <p:extLst>
      <p:ext uri="{BB962C8B-B14F-4D97-AF65-F5344CB8AC3E}">
        <p14:creationId xmlns:p14="http://schemas.microsoft.com/office/powerpoint/2010/main" val="27142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B8A8-7AB8-695F-9784-44C3BB537D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3BAA6E-CABA-A1C5-9690-16FDA6C5A0E0}"/>
              </a:ext>
            </a:extLst>
          </p:cNvPr>
          <p:cNvSpPr>
            <a:spLocks noGrp="1"/>
          </p:cNvSpPr>
          <p:nvPr>
            <p:ph type="title"/>
          </p:nvPr>
        </p:nvSpPr>
        <p:spPr/>
        <p:txBody>
          <a:bodyPr/>
          <a:lstStyle/>
          <a:p>
            <a:r>
              <a:rPr lang="en-US" dirty="0"/>
              <a:t>Posttest Question 4</a:t>
            </a:r>
          </a:p>
        </p:txBody>
      </p:sp>
      <p:sp>
        <p:nvSpPr>
          <p:cNvPr id="5" name="Content Placeholder 4">
            <a:extLst>
              <a:ext uri="{FF2B5EF4-FFF2-40B4-BE49-F238E27FC236}">
                <a16:creationId xmlns:a16="http://schemas.microsoft.com/office/drawing/2014/main" id="{C1AADBB3-8F12-DCF3-7CDA-38D16E3638CF}"/>
              </a:ext>
            </a:extLst>
          </p:cNvPr>
          <p:cNvSpPr>
            <a:spLocks noGrp="1"/>
          </p:cNvSpPr>
          <p:nvPr>
            <p:ph idx="1"/>
          </p:nvPr>
        </p:nvSpPr>
        <p:spPr/>
        <p:txBody>
          <a:bodyPr vert="horz" lIns="91440" tIns="45720" rIns="91440" bIns="45720" rtlCol="0" anchor="t">
            <a:noAutofit/>
          </a:bodyPr>
          <a:lstStyle/>
          <a:p>
            <a:pPr marL="0" indent="0">
              <a:buNone/>
            </a:pPr>
            <a:r>
              <a:rPr lang="en-US" b="1" dirty="0"/>
              <a:t>You are creating a pharmacist-driven EHR protocol to flag patients with T2D at risk for therapeutic inertia. Which patient profile should be prioritized for intervention?</a:t>
            </a:r>
          </a:p>
          <a:p>
            <a:pPr marL="457200" indent="-457200">
              <a:buAutoNum type="alphaUcPeriod"/>
            </a:pPr>
            <a:r>
              <a:rPr lang="en-US" dirty="0"/>
              <a:t>A 62-year-old with T2D, last A1C 6.9% three months ago, currently on metformin, no ASCVD, CKD, or heart failure</a:t>
            </a:r>
          </a:p>
          <a:p>
            <a:pPr marL="457200" indent="-457200">
              <a:buAutoNum type="alphaUcPeriod"/>
            </a:pPr>
            <a:r>
              <a:rPr lang="en-US" dirty="0"/>
              <a:t>A 48-year-old with T2D, A1C 7.4% two months ago, managed with metformin and tirzepatide</a:t>
            </a:r>
          </a:p>
          <a:p>
            <a:pPr marL="457200" indent="-457200">
              <a:buFont typeface="Arial" charset="0"/>
              <a:buAutoNum type="alphaUcPeriod"/>
            </a:pPr>
            <a:r>
              <a:rPr lang="en-US" dirty="0">
                <a:cs typeface="Gotham Book"/>
              </a:rPr>
              <a:t>A 67-year-old with T2D and CKD, A1C 7.1% four months ago, on metformin and empagliflozin</a:t>
            </a:r>
          </a:p>
          <a:p>
            <a:pPr marL="457200" indent="-457200">
              <a:buFont typeface="Arial" charset="0"/>
              <a:buAutoNum type="alphaUcPeriod"/>
            </a:pPr>
            <a:r>
              <a:rPr lang="en-US" dirty="0"/>
              <a:t>A 55-year-old with T2D and ASCVD, last A1C 8.4% documented 8 months ago, currently on metformin </a:t>
            </a:r>
          </a:p>
          <a:p>
            <a:pPr marL="457200" indent="-457200">
              <a:buAutoNum type="alphaUcPeriod"/>
            </a:pPr>
            <a:endParaRPr lang="en-US" dirty="0"/>
          </a:p>
          <a:p>
            <a:pPr marL="0" indent="0">
              <a:buNone/>
            </a:pPr>
            <a:endParaRPr lang="en-US" dirty="0"/>
          </a:p>
        </p:txBody>
      </p:sp>
    </p:spTree>
    <p:extLst>
      <p:ext uri="{BB962C8B-B14F-4D97-AF65-F5344CB8AC3E}">
        <p14:creationId xmlns:p14="http://schemas.microsoft.com/office/powerpoint/2010/main" val="309801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35EF0-8FFB-49DD-24B1-5DE4A21E3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6F4F5-548B-78E3-94FA-585C697A134A}"/>
              </a:ext>
            </a:extLst>
          </p:cNvPr>
          <p:cNvSpPr>
            <a:spLocks noGrp="1"/>
          </p:cNvSpPr>
          <p:nvPr>
            <p:ph type="title"/>
          </p:nvPr>
        </p:nvSpPr>
        <p:spPr/>
        <p:txBody>
          <a:bodyPr/>
          <a:lstStyle/>
          <a:p>
            <a:r>
              <a:rPr lang="en-US" dirty="0"/>
              <a:t>Posttest Question 5</a:t>
            </a:r>
          </a:p>
        </p:txBody>
      </p:sp>
      <p:sp>
        <p:nvSpPr>
          <p:cNvPr id="3" name="Content Placeholder 2">
            <a:extLst>
              <a:ext uri="{FF2B5EF4-FFF2-40B4-BE49-F238E27FC236}">
                <a16:creationId xmlns:a16="http://schemas.microsoft.com/office/drawing/2014/main" id="{C183C41B-3750-7150-5648-BD2F3C5AFBE9}"/>
              </a:ext>
            </a:extLst>
          </p:cNvPr>
          <p:cNvSpPr>
            <a:spLocks noGrp="1"/>
          </p:cNvSpPr>
          <p:nvPr>
            <p:ph idx="1"/>
          </p:nvPr>
        </p:nvSpPr>
        <p:spPr/>
        <p:txBody>
          <a:bodyPr/>
          <a:lstStyle/>
          <a:p>
            <a:pPr marL="0" indent="0">
              <a:buNone/>
            </a:pPr>
            <a:r>
              <a:rPr lang="en-US" b="1" dirty="0"/>
              <a:t>After participating in this activity, how confident are you in your ability to recognize people with diabetes at high risk for clinical inertia and apply guideline-directed strategies to optimize their care?</a:t>
            </a:r>
          </a:p>
          <a:p>
            <a:pPr marL="457200" indent="-457200">
              <a:buFont typeface="+mj-lt"/>
              <a:buAutoNum type="alphaUcPeriod"/>
            </a:pPr>
            <a:r>
              <a:rPr lang="en-US" dirty="0"/>
              <a:t>Not at all</a:t>
            </a:r>
          </a:p>
          <a:p>
            <a:pPr marL="457200" indent="-457200">
              <a:buAutoNum type="alphaUcPeriod"/>
            </a:pPr>
            <a:r>
              <a:rPr lang="en-US" dirty="0"/>
              <a:t>Somewhat</a:t>
            </a:r>
          </a:p>
          <a:p>
            <a:pPr marL="457200" indent="-457200">
              <a:buAutoNum type="alphaUcPeriod"/>
            </a:pPr>
            <a:r>
              <a:rPr lang="en-US" dirty="0"/>
              <a:t>Moderately </a:t>
            </a:r>
          </a:p>
          <a:p>
            <a:pPr marL="457200" indent="-457200">
              <a:buAutoNum type="alphaUcPeriod"/>
            </a:pPr>
            <a:r>
              <a:rPr lang="en-US" dirty="0"/>
              <a:t>Very </a:t>
            </a:r>
          </a:p>
          <a:p>
            <a:pPr marL="457200" indent="-457200">
              <a:buAutoNum type="alphaUcPeriod"/>
            </a:pPr>
            <a:r>
              <a:rPr lang="en-US" dirty="0"/>
              <a:t>Extremely</a:t>
            </a:r>
          </a:p>
        </p:txBody>
      </p:sp>
      <p:sp>
        <p:nvSpPr>
          <p:cNvPr id="5" name="Text Placeholder 4">
            <a:extLst>
              <a:ext uri="{FF2B5EF4-FFF2-40B4-BE49-F238E27FC236}">
                <a16:creationId xmlns:a16="http://schemas.microsoft.com/office/drawing/2014/main" id="{8AF342EB-36F0-A87C-EAA5-BF4DDC68BD27}"/>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66475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p:txBody>
          <a:bodyPr/>
          <a:lstStyle/>
          <a:p>
            <a:r>
              <a:rPr lang="en-US" dirty="0"/>
              <a:t>Question and Answer Session</a:t>
            </a:r>
          </a:p>
        </p:txBody>
      </p:sp>
      <p:sp>
        <p:nvSpPr>
          <p:cNvPr id="5" name="Text Placeholder 4">
            <a:extLst>
              <a:ext uri="{FF2B5EF4-FFF2-40B4-BE49-F238E27FC236}">
                <a16:creationId xmlns:a16="http://schemas.microsoft.com/office/drawing/2014/main" id="{DB36CEE5-9609-D695-344E-656236CA87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348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C8B5D8A2-BC4F-1772-5A5E-9983046036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127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EDCC-0A1B-97FB-CF64-A342F6AEABB8}"/>
              </a:ext>
            </a:extLst>
          </p:cNvPr>
          <p:cNvSpPr>
            <a:spLocks noGrp="1"/>
          </p:cNvSpPr>
          <p:nvPr>
            <p:ph type="ctrTitle"/>
          </p:nvPr>
        </p:nvSpPr>
        <p:spPr>
          <a:xfrm>
            <a:off x="1524000" y="1481078"/>
            <a:ext cx="9144000" cy="2387600"/>
          </a:xfrm>
        </p:spPr>
        <p:txBody>
          <a:bodyPr/>
          <a:lstStyle/>
          <a:p>
            <a:r>
              <a:rPr lang="en-US" dirty="0">
                <a:solidFill>
                  <a:schemeClr val="tx1"/>
                </a:solidFill>
              </a:rPr>
              <a:t>This activity is supported by an educational grant from Lilly.</a:t>
            </a:r>
          </a:p>
        </p:txBody>
      </p:sp>
    </p:spTree>
    <p:extLst>
      <p:ext uri="{BB962C8B-B14F-4D97-AF65-F5344CB8AC3E}">
        <p14:creationId xmlns:p14="http://schemas.microsoft.com/office/powerpoint/2010/main" val="399689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2F86-600F-0644-9921-DA84B255044A}"/>
              </a:ext>
            </a:extLst>
          </p:cNvPr>
          <p:cNvSpPr>
            <a:spLocks noGrp="1"/>
          </p:cNvSpPr>
          <p:nvPr>
            <p:ph type="title"/>
          </p:nvPr>
        </p:nvSpPr>
        <p:spPr/>
        <p:txBody>
          <a:bodyPr/>
          <a:lstStyle/>
          <a:p>
            <a:r>
              <a:rPr lang="en-US" dirty="0"/>
              <a:t>Educational Objectives</a:t>
            </a:r>
            <a:endParaRPr lang="en-US" dirty="0">
              <a:cs typeface="Gotham Bold" pitchFamily="2" charset="0"/>
            </a:endParaRPr>
          </a:p>
        </p:txBody>
      </p:sp>
      <p:sp>
        <p:nvSpPr>
          <p:cNvPr id="5" name="Content Placeholder 4">
            <a:extLst>
              <a:ext uri="{FF2B5EF4-FFF2-40B4-BE49-F238E27FC236}">
                <a16:creationId xmlns:a16="http://schemas.microsoft.com/office/drawing/2014/main" id="{2D997071-6AFC-DC99-04E3-6642AA71AAEC}"/>
              </a:ext>
            </a:extLst>
          </p:cNvPr>
          <p:cNvSpPr>
            <a:spLocks noGrp="1"/>
          </p:cNvSpPr>
          <p:nvPr>
            <p:ph idx="1"/>
          </p:nvPr>
        </p:nvSpPr>
        <p:spPr/>
        <p:txBody>
          <a:bodyPr/>
          <a:lstStyle/>
          <a:p>
            <a:pPr marL="0" indent="0">
              <a:buNone/>
            </a:pPr>
            <a:r>
              <a:rPr lang="en-US" i="1" dirty="0"/>
              <a:t>After completion of this activity, participants will be able to:</a:t>
            </a:r>
          </a:p>
          <a:p>
            <a:r>
              <a:rPr lang="en-US" dirty="0"/>
              <a:t>Apply knowledge of the clinical and economic burden of type 2 diabetes (T2D) and its associated complications to inform patient care decisions and advocate for timely glycemic control </a:t>
            </a:r>
          </a:p>
          <a:p>
            <a:r>
              <a:rPr lang="en-US" dirty="0"/>
              <a:t>Explore evidence-based recommendations for the integration of approved and emerging incretin-based therapies in diabetes management plans</a:t>
            </a:r>
          </a:p>
          <a:p>
            <a:r>
              <a:rPr lang="en-US" dirty="0"/>
              <a:t>Analyze the evidence for cardiorenal-metabolic benefits of guideline-recommended treatments for T2D</a:t>
            </a:r>
          </a:p>
          <a:p>
            <a:r>
              <a:rPr lang="en-US" dirty="0"/>
              <a:t>Implement pharmacist-driven strategies to prevent therapeutic inertia in diabetes management</a:t>
            </a:r>
          </a:p>
        </p:txBody>
      </p:sp>
      <p:sp>
        <p:nvSpPr>
          <p:cNvPr id="4" name="Content Placeholder 3">
            <a:extLst>
              <a:ext uri="{FF2B5EF4-FFF2-40B4-BE49-F238E27FC236}">
                <a16:creationId xmlns:a16="http://schemas.microsoft.com/office/drawing/2014/main" id="{2D7F87AD-6260-42DC-E751-E8858DB72F05}"/>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6427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775BD-CC10-3392-3DBE-C05F8418406E}"/>
              </a:ext>
            </a:extLst>
          </p:cNvPr>
          <p:cNvSpPr>
            <a:spLocks noGrp="1"/>
          </p:cNvSpPr>
          <p:nvPr>
            <p:ph type="title"/>
          </p:nvPr>
        </p:nvSpPr>
        <p:spPr/>
        <p:txBody>
          <a:bodyPr/>
          <a:lstStyle/>
          <a:p>
            <a:r>
              <a:rPr lang="en-US" dirty="0"/>
              <a:t>Abbreviations</a:t>
            </a:r>
          </a:p>
        </p:txBody>
      </p:sp>
      <p:sp>
        <p:nvSpPr>
          <p:cNvPr id="11" name="Content Placeholder 10">
            <a:extLst>
              <a:ext uri="{FF2B5EF4-FFF2-40B4-BE49-F238E27FC236}">
                <a16:creationId xmlns:a16="http://schemas.microsoft.com/office/drawing/2014/main" id="{A9A0B895-2D78-95F9-BA04-6455D53C7CAD}"/>
              </a:ext>
            </a:extLst>
          </p:cNvPr>
          <p:cNvSpPr>
            <a:spLocks noGrp="1"/>
          </p:cNvSpPr>
          <p:nvPr>
            <p:ph idx="1"/>
          </p:nvPr>
        </p:nvSpPr>
        <p:spPr>
          <a:xfrm>
            <a:off x="396853" y="1516691"/>
            <a:ext cx="11398294" cy="3824617"/>
          </a:xfrm>
        </p:spPr>
        <p:txBody>
          <a:bodyPr numCol="3"/>
          <a:lstStyle/>
          <a:p>
            <a:pPr lvl="0"/>
            <a:r>
              <a:rPr lang="en-US" sz="1800" b="1" dirty="0">
                <a:solidFill>
                  <a:srgbClr val="2F528F"/>
                </a:solidFill>
              </a:rPr>
              <a:t>HbA1C</a:t>
            </a:r>
            <a:r>
              <a:rPr lang="en-US" sz="1800" dirty="0"/>
              <a:t> – Hemoglobin A1C</a:t>
            </a:r>
          </a:p>
          <a:p>
            <a:pPr lvl="0"/>
            <a:r>
              <a:rPr lang="en-US" sz="1800" b="1" dirty="0">
                <a:solidFill>
                  <a:srgbClr val="2F528F"/>
                </a:solidFill>
              </a:rPr>
              <a:t>ADA</a:t>
            </a:r>
            <a:r>
              <a:rPr lang="en-US" sz="1800" dirty="0"/>
              <a:t> – American Diabetes Association</a:t>
            </a:r>
          </a:p>
          <a:p>
            <a:pPr lvl="0"/>
            <a:r>
              <a:rPr lang="en-US" sz="1800" b="1" dirty="0">
                <a:solidFill>
                  <a:srgbClr val="2F528F"/>
                </a:solidFill>
              </a:rPr>
              <a:t>AE</a:t>
            </a:r>
            <a:r>
              <a:rPr lang="en-US" sz="1800" dirty="0"/>
              <a:t> – Adverse effect</a:t>
            </a:r>
          </a:p>
          <a:p>
            <a:pPr lvl="0"/>
            <a:r>
              <a:rPr lang="en-US" sz="1800" b="1" dirty="0">
                <a:solidFill>
                  <a:srgbClr val="2F528F"/>
                </a:solidFill>
              </a:rPr>
              <a:t>ASCVD</a:t>
            </a:r>
            <a:r>
              <a:rPr lang="en-US" sz="1800" dirty="0"/>
              <a:t> – Atherosclerotic cardiovascular disease</a:t>
            </a:r>
          </a:p>
          <a:p>
            <a:pPr lvl="0"/>
            <a:r>
              <a:rPr lang="en-US" sz="1800" b="1" dirty="0">
                <a:solidFill>
                  <a:srgbClr val="2F528F"/>
                </a:solidFill>
              </a:rPr>
              <a:t>BMI</a:t>
            </a:r>
            <a:r>
              <a:rPr lang="en-US" sz="1800" b="1" dirty="0"/>
              <a:t> </a:t>
            </a:r>
            <a:r>
              <a:rPr lang="en-US" sz="1800" dirty="0"/>
              <a:t>– Body mass index</a:t>
            </a:r>
          </a:p>
          <a:p>
            <a:pPr lvl="0"/>
            <a:r>
              <a:rPr lang="en-US" sz="1800" b="1" dirty="0">
                <a:solidFill>
                  <a:srgbClr val="2F528F"/>
                </a:solidFill>
              </a:rPr>
              <a:t>BP</a:t>
            </a:r>
            <a:r>
              <a:rPr lang="en-US" sz="1800" dirty="0"/>
              <a:t> – Blood pressure</a:t>
            </a:r>
          </a:p>
          <a:p>
            <a:pPr lvl="0"/>
            <a:r>
              <a:rPr lang="en-US" sz="1800" b="1" dirty="0">
                <a:solidFill>
                  <a:srgbClr val="2F528F"/>
                </a:solidFill>
              </a:rPr>
              <a:t>CKD</a:t>
            </a:r>
            <a:r>
              <a:rPr lang="en-US" sz="1800" b="1" dirty="0"/>
              <a:t> </a:t>
            </a:r>
            <a:r>
              <a:rPr lang="en-US" sz="1800" dirty="0"/>
              <a:t>– Chronic kidney disease</a:t>
            </a:r>
          </a:p>
          <a:p>
            <a:pPr lvl="0"/>
            <a:r>
              <a:rPr lang="en-US" sz="1800" b="1" dirty="0">
                <a:solidFill>
                  <a:srgbClr val="2F528F"/>
                </a:solidFill>
              </a:rPr>
              <a:t>CGM</a:t>
            </a:r>
            <a:r>
              <a:rPr lang="en-US" sz="1800" dirty="0"/>
              <a:t> – Continuous glucose monitor</a:t>
            </a:r>
          </a:p>
          <a:p>
            <a:pPr lvl="0"/>
            <a:r>
              <a:rPr lang="en-US" sz="1800" b="1" dirty="0">
                <a:solidFill>
                  <a:srgbClr val="2F528F"/>
                </a:solidFill>
              </a:rPr>
              <a:t>CVD</a:t>
            </a:r>
            <a:r>
              <a:rPr lang="en-US" sz="1800" b="1" dirty="0"/>
              <a:t> – </a:t>
            </a:r>
            <a:r>
              <a:rPr lang="en-US" sz="1800" dirty="0"/>
              <a:t>Cardiovascular disease</a:t>
            </a:r>
          </a:p>
          <a:p>
            <a:pPr lvl="0"/>
            <a:r>
              <a:rPr lang="en-US" sz="1800" b="1" dirty="0">
                <a:solidFill>
                  <a:srgbClr val="2F528F"/>
                </a:solidFill>
              </a:rPr>
              <a:t>CVOT</a:t>
            </a:r>
            <a:r>
              <a:rPr lang="en-US" sz="1800" dirty="0"/>
              <a:t> – Cardiovascular outcomes trial</a:t>
            </a:r>
          </a:p>
          <a:p>
            <a:pPr lvl="0"/>
            <a:r>
              <a:rPr lang="en-US" sz="1800" b="1" dirty="0">
                <a:solidFill>
                  <a:srgbClr val="2F528F"/>
                </a:solidFill>
              </a:rPr>
              <a:t>DPP-4i </a:t>
            </a:r>
            <a:r>
              <a:rPr lang="en-US" sz="1800" dirty="0"/>
              <a:t>– Dipeptidyl peptidase-4 inhibitor</a:t>
            </a:r>
          </a:p>
          <a:p>
            <a:pPr lvl="0"/>
            <a:r>
              <a:rPr lang="en-US" sz="1800" b="1" dirty="0">
                <a:solidFill>
                  <a:srgbClr val="2F528F"/>
                </a:solidFill>
              </a:rPr>
              <a:t>EF</a:t>
            </a:r>
            <a:r>
              <a:rPr lang="en-US" sz="1800" dirty="0"/>
              <a:t> – Ejection fraction</a:t>
            </a:r>
          </a:p>
          <a:p>
            <a:pPr lvl="0"/>
            <a:r>
              <a:rPr lang="en-US" sz="1800" b="1" dirty="0">
                <a:solidFill>
                  <a:srgbClr val="2F528F"/>
                </a:solidFill>
              </a:rPr>
              <a:t>EHR / EMR </a:t>
            </a:r>
            <a:r>
              <a:rPr lang="en-US" sz="1800" dirty="0"/>
              <a:t>– Electronic health record / electronic medical record</a:t>
            </a:r>
          </a:p>
          <a:p>
            <a:pPr lvl="0"/>
            <a:r>
              <a:rPr lang="en-US" sz="1800" b="1" dirty="0">
                <a:solidFill>
                  <a:srgbClr val="2F528F"/>
                </a:solidFill>
              </a:rPr>
              <a:t>eGFR</a:t>
            </a:r>
            <a:r>
              <a:rPr lang="en-US" sz="1800" dirty="0"/>
              <a:t> – Estimated glomerular filtration rate</a:t>
            </a:r>
          </a:p>
          <a:p>
            <a:pPr lvl="0"/>
            <a:r>
              <a:rPr lang="en-US" sz="1800" b="1" dirty="0">
                <a:solidFill>
                  <a:srgbClr val="2F528F"/>
                </a:solidFill>
              </a:rPr>
              <a:t>FDA – </a:t>
            </a:r>
            <a:r>
              <a:rPr lang="en-US" sz="1800" dirty="0"/>
              <a:t>Food and Drug Administration</a:t>
            </a:r>
          </a:p>
          <a:p>
            <a:pPr lvl="0"/>
            <a:r>
              <a:rPr lang="en-US" sz="1800" b="1" dirty="0">
                <a:solidFill>
                  <a:srgbClr val="2F528F"/>
                </a:solidFill>
              </a:rPr>
              <a:t>GIP</a:t>
            </a:r>
            <a:r>
              <a:rPr lang="en-US" sz="1800" dirty="0"/>
              <a:t> – Glucose-dependent insulinotropic polypeptide</a:t>
            </a:r>
          </a:p>
          <a:p>
            <a:pPr lvl="0"/>
            <a:r>
              <a:rPr lang="en-US" sz="1800" b="1" dirty="0">
                <a:solidFill>
                  <a:srgbClr val="2F528F"/>
                </a:solidFill>
              </a:rPr>
              <a:t>GLP-1 RA </a:t>
            </a:r>
            <a:r>
              <a:rPr lang="en-US" sz="1800" dirty="0"/>
              <a:t>– Glucagon-like peptide-1 receptor agonist</a:t>
            </a:r>
          </a:p>
          <a:p>
            <a:pPr lvl="0"/>
            <a:r>
              <a:rPr lang="en-US" sz="1800" b="1" dirty="0">
                <a:solidFill>
                  <a:srgbClr val="2F528F"/>
                </a:solidFill>
              </a:rPr>
              <a:t>HF</a:t>
            </a:r>
            <a:r>
              <a:rPr lang="en-US" sz="1800" dirty="0"/>
              <a:t> – Heart failure</a:t>
            </a:r>
          </a:p>
          <a:p>
            <a:pPr lvl="0"/>
            <a:r>
              <a:rPr lang="en-US" sz="1800" b="1" dirty="0">
                <a:solidFill>
                  <a:srgbClr val="2F528F"/>
                </a:solidFill>
              </a:rPr>
              <a:t>HFH</a:t>
            </a:r>
            <a:r>
              <a:rPr lang="en-US" sz="1800" dirty="0"/>
              <a:t> – Heart failure hospitalization</a:t>
            </a:r>
          </a:p>
          <a:p>
            <a:pPr lvl="0"/>
            <a:r>
              <a:rPr lang="en-US" sz="1800" b="1" dirty="0">
                <a:solidFill>
                  <a:srgbClr val="2F528F"/>
                </a:solidFill>
              </a:rPr>
              <a:t>HFpEF</a:t>
            </a:r>
            <a:r>
              <a:rPr lang="en-US" sz="1800" dirty="0"/>
              <a:t> – Heart failure with preserved ejection fraction</a:t>
            </a:r>
          </a:p>
          <a:p>
            <a:pPr lvl="0"/>
            <a:r>
              <a:rPr lang="en-US" sz="1800" b="1" dirty="0">
                <a:solidFill>
                  <a:srgbClr val="2F528F"/>
                </a:solidFill>
              </a:rPr>
              <a:t>HTN</a:t>
            </a:r>
            <a:r>
              <a:rPr lang="en-US" sz="1800" dirty="0"/>
              <a:t> – Hypertension</a:t>
            </a:r>
          </a:p>
          <a:p>
            <a:pPr lvl="0"/>
            <a:r>
              <a:rPr lang="en-US" sz="1800" b="1" dirty="0">
                <a:solidFill>
                  <a:srgbClr val="2F528F"/>
                </a:solidFill>
              </a:rPr>
              <a:t>LDL</a:t>
            </a:r>
            <a:r>
              <a:rPr lang="en-US" sz="1800" dirty="0"/>
              <a:t> – Low-density lipoprotein</a:t>
            </a:r>
          </a:p>
          <a:p>
            <a:pPr lvl="0"/>
            <a:r>
              <a:rPr lang="en-US" sz="1800" b="1" dirty="0">
                <a:solidFill>
                  <a:srgbClr val="2F528F"/>
                </a:solidFill>
              </a:rPr>
              <a:t>MACE</a:t>
            </a:r>
            <a:r>
              <a:rPr lang="en-US" sz="1800" dirty="0"/>
              <a:t> – Major adverse cardiovascular events</a:t>
            </a:r>
          </a:p>
          <a:p>
            <a:pPr lvl="0"/>
            <a:r>
              <a:rPr lang="en-US" sz="1800" b="1" dirty="0">
                <a:solidFill>
                  <a:srgbClr val="2F528F"/>
                </a:solidFill>
              </a:rPr>
              <a:t>MASLD</a:t>
            </a:r>
            <a:r>
              <a:rPr lang="en-US" sz="1800" dirty="0"/>
              <a:t> – Metabolic dysfunction-associated steatotic liver disease</a:t>
            </a:r>
          </a:p>
          <a:p>
            <a:pPr lvl="0"/>
            <a:r>
              <a:rPr lang="en-US" sz="1800" b="1" dirty="0">
                <a:solidFill>
                  <a:srgbClr val="2F528F"/>
                </a:solidFill>
              </a:rPr>
              <a:t>MASH</a:t>
            </a:r>
            <a:r>
              <a:rPr lang="en-US" sz="1800" dirty="0"/>
              <a:t> – Metabolic dysfunction-associated steatohepatitis</a:t>
            </a:r>
          </a:p>
          <a:p>
            <a:pPr lvl="0"/>
            <a:r>
              <a:rPr lang="en-US" sz="1800" b="1" dirty="0">
                <a:solidFill>
                  <a:srgbClr val="2F528F"/>
                </a:solidFill>
              </a:rPr>
              <a:t>NYHA</a:t>
            </a:r>
            <a:r>
              <a:rPr lang="en-US" sz="1800" dirty="0"/>
              <a:t> – New York Heart Association</a:t>
            </a:r>
          </a:p>
          <a:p>
            <a:pPr lvl="0"/>
            <a:r>
              <a:rPr lang="en-US" sz="1800" b="1" dirty="0">
                <a:solidFill>
                  <a:srgbClr val="2F528F"/>
                </a:solidFill>
              </a:rPr>
              <a:t>PA</a:t>
            </a:r>
            <a:r>
              <a:rPr lang="en-US" sz="1800" dirty="0"/>
              <a:t> – Prior authorization</a:t>
            </a:r>
          </a:p>
          <a:p>
            <a:pPr lvl="0"/>
            <a:r>
              <a:rPr lang="en-US" sz="1800" b="1" dirty="0">
                <a:solidFill>
                  <a:srgbClr val="2F528F"/>
                </a:solidFill>
              </a:rPr>
              <a:t>PAP</a:t>
            </a:r>
            <a:r>
              <a:rPr lang="en-US" sz="1800" dirty="0"/>
              <a:t> – Patient assistance program</a:t>
            </a:r>
          </a:p>
          <a:p>
            <a:pPr lvl="0"/>
            <a:r>
              <a:rPr lang="en-US" sz="1800" b="1" dirty="0">
                <a:solidFill>
                  <a:srgbClr val="2F528F"/>
                </a:solidFill>
              </a:rPr>
              <a:t>SGLT2i</a:t>
            </a:r>
            <a:r>
              <a:rPr lang="en-US" sz="1800" dirty="0"/>
              <a:t> – Sodium–glucose cotransporter 2 inhibitor</a:t>
            </a:r>
          </a:p>
          <a:p>
            <a:pPr lvl="0"/>
            <a:r>
              <a:rPr lang="en-US" sz="1800" b="1" dirty="0">
                <a:solidFill>
                  <a:srgbClr val="2F528F"/>
                </a:solidFill>
              </a:rPr>
              <a:t>T2D</a:t>
            </a:r>
            <a:r>
              <a:rPr lang="en-US" sz="1800" dirty="0"/>
              <a:t> – Type 2 diabetes</a:t>
            </a:r>
          </a:p>
          <a:p>
            <a:pPr lvl="0"/>
            <a:r>
              <a:rPr lang="en-US" sz="1800" b="1" dirty="0">
                <a:solidFill>
                  <a:srgbClr val="2F528F"/>
                </a:solidFill>
              </a:rPr>
              <a:t>UACR</a:t>
            </a:r>
            <a:r>
              <a:rPr lang="en-US" sz="1800" dirty="0"/>
              <a:t> – Urine albumin-to-creatinine ratio</a:t>
            </a:r>
          </a:p>
        </p:txBody>
      </p:sp>
    </p:spTree>
    <p:extLst>
      <p:ext uri="{BB962C8B-B14F-4D97-AF65-F5344CB8AC3E}">
        <p14:creationId xmlns:p14="http://schemas.microsoft.com/office/powerpoint/2010/main" val="154867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358-0DA2-4D0F-A3B6-0382712E6CBB}"/>
              </a:ext>
            </a:extLst>
          </p:cNvPr>
          <p:cNvSpPr>
            <a:spLocks noGrp="1"/>
          </p:cNvSpPr>
          <p:nvPr>
            <p:ph type="title"/>
          </p:nvPr>
        </p:nvSpPr>
        <p:spPr/>
        <p:txBody>
          <a:bodyPr/>
          <a:lstStyle/>
          <a:p>
            <a:r>
              <a:rPr lang="en-US" dirty="0"/>
              <a:t>Optimizing Care in Type 2 Diabetes</a:t>
            </a:r>
          </a:p>
        </p:txBody>
      </p:sp>
    </p:spTree>
    <p:extLst>
      <p:ext uri="{BB962C8B-B14F-4D97-AF65-F5344CB8AC3E}">
        <p14:creationId xmlns:p14="http://schemas.microsoft.com/office/powerpoint/2010/main" val="315711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6CE0E8-E5E3-3075-65EE-E4B1CC09BF81}"/>
              </a:ext>
            </a:extLst>
          </p:cNvPr>
          <p:cNvSpPr>
            <a:spLocks noGrp="1"/>
          </p:cNvSpPr>
          <p:nvPr>
            <p:ph type="title"/>
          </p:nvPr>
        </p:nvSpPr>
        <p:spPr/>
        <p:txBody>
          <a:bodyPr/>
          <a:lstStyle/>
          <a:p>
            <a:r>
              <a:rPr lang="en-US" dirty="0">
                <a:cs typeface="Gotham Bold"/>
              </a:rPr>
              <a:t>Diabetes by the Numbers</a:t>
            </a:r>
            <a:endParaRPr lang="en-US" dirty="0"/>
          </a:p>
        </p:txBody>
      </p:sp>
      <p:sp>
        <p:nvSpPr>
          <p:cNvPr id="4" name="Text Placeholder 3">
            <a:extLst>
              <a:ext uri="{FF2B5EF4-FFF2-40B4-BE49-F238E27FC236}">
                <a16:creationId xmlns:a16="http://schemas.microsoft.com/office/drawing/2014/main" id="{FD226005-BB37-F0DF-DE0D-C9F46E1D9539}"/>
              </a:ext>
            </a:extLst>
          </p:cNvPr>
          <p:cNvSpPr>
            <a:spLocks noGrp="1"/>
          </p:cNvSpPr>
          <p:nvPr>
            <p:ph type="body" sz="quarter" idx="13"/>
          </p:nvPr>
        </p:nvSpPr>
        <p:spPr>
          <a:xfrm>
            <a:off x="645838" y="6281437"/>
            <a:ext cx="10977202" cy="298450"/>
          </a:xfrm>
        </p:spPr>
        <p:txBody>
          <a:bodyPr>
            <a:noAutofit/>
          </a:bodyPr>
          <a:lstStyle/>
          <a:p>
            <a:r>
              <a:rPr lang="en-US" sz="1400" dirty="0">
                <a:ea typeface="+mn-lt"/>
                <a:cs typeface="+mn-lt"/>
              </a:rPr>
              <a:t>CKD, chronic kidney disease; HTN, hypertension; CVD, cardiovascular disease; MASLD, metabolic dysfunction-associated steatotic liver disease.</a:t>
            </a:r>
          </a:p>
          <a:p>
            <a:r>
              <a:rPr lang="en-US" dirty="0"/>
              <a:t>CDC. National Diabetes Statistics Report. May 15, 2024. Accessed September 14, 2025. </a:t>
            </a:r>
            <a:r>
              <a:rPr lang="en-US" dirty="0">
                <a:ea typeface="+mn-lt"/>
                <a:cs typeface="+mn-lt"/>
              </a:rPr>
              <a:t>www.cdc.gov/diabetes/php/data-research/index.html </a:t>
            </a:r>
            <a:endParaRPr lang="en-US" dirty="0"/>
          </a:p>
        </p:txBody>
      </p:sp>
      <p:grpSp>
        <p:nvGrpSpPr>
          <p:cNvPr id="12" name="Group 11">
            <a:extLst>
              <a:ext uri="{FF2B5EF4-FFF2-40B4-BE49-F238E27FC236}">
                <a16:creationId xmlns:a16="http://schemas.microsoft.com/office/drawing/2014/main" id="{5C42583E-CA15-19D7-50D1-4AE39C62498E}"/>
              </a:ext>
            </a:extLst>
          </p:cNvPr>
          <p:cNvGrpSpPr/>
          <p:nvPr/>
        </p:nvGrpSpPr>
        <p:grpSpPr>
          <a:xfrm>
            <a:off x="394448" y="1674729"/>
            <a:ext cx="11479982" cy="3955106"/>
            <a:chOff x="394448" y="1674729"/>
            <a:chExt cx="11479982" cy="3645178"/>
          </a:xfrm>
        </p:grpSpPr>
        <p:grpSp>
          <p:nvGrpSpPr>
            <p:cNvPr id="2" name="Group 1">
              <a:extLst>
                <a:ext uri="{FF2B5EF4-FFF2-40B4-BE49-F238E27FC236}">
                  <a16:creationId xmlns:a16="http://schemas.microsoft.com/office/drawing/2014/main" id="{A03B98D0-DD53-FDCD-373E-5DFF239B6699}"/>
                </a:ext>
              </a:extLst>
            </p:cNvPr>
            <p:cNvGrpSpPr/>
            <p:nvPr/>
          </p:nvGrpSpPr>
          <p:grpSpPr>
            <a:xfrm>
              <a:off x="394448" y="1674729"/>
              <a:ext cx="11479982" cy="3645178"/>
              <a:chOff x="1764474" y="1767058"/>
              <a:chExt cx="9835743" cy="3645178"/>
            </a:xfrm>
          </p:grpSpPr>
          <p:sp>
            <p:nvSpPr>
              <p:cNvPr id="3" name="Freeform: Shape 2">
                <a:extLst>
                  <a:ext uri="{FF2B5EF4-FFF2-40B4-BE49-F238E27FC236}">
                    <a16:creationId xmlns:a16="http://schemas.microsoft.com/office/drawing/2014/main" id="{E1B461E4-9AF1-6A85-146D-F38D9E3FDCAD}"/>
                  </a:ext>
                </a:extLst>
              </p:cNvPr>
              <p:cNvSpPr/>
              <p:nvPr/>
            </p:nvSpPr>
            <p:spPr>
              <a:xfrm>
                <a:off x="1764474" y="1767058"/>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600" kern="1200" dirty="0">
                    <a:solidFill>
                      <a:schemeClr val="tx1"/>
                    </a:solidFill>
                    <a:latin typeface="Calibri" panose="020F0502020204030204"/>
                  </a:rPr>
                  <a:t>38 million</a:t>
                </a:r>
                <a:endParaRPr lang="en-US" sz="2600" kern="1200" dirty="0">
                  <a:solidFill>
                    <a:schemeClr val="tx1"/>
                  </a:solidFill>
                </a:endParaRPr>
              </a:p>
            </p:txBody>
          </p:sp>
          <p:sp>
            <p:nvSpPr>
              <p:cNvPr id="5" name="Freeform: Shape 4">
                <a:extLst>
                  <a:ext uri="{FF2B5EF4-FFF2-40B4-BE49-F238E27FC236}">
                    <a16:creationId xmlns:a16="http://schemas.microsoft.com/office/drawing/2014/main" id="{5DC21C4D-91FF-888A-28A8-79A56F22F213}"/>
                  </a:ext>
                </a:extLst>
              </p:cNvPr>
              <p:cNvSpPr/>
              <p:nvPr/>
            </p:nvSpPr>
            <p:spPr>
              <a:xfrm>
                <a:off x="4259051" y="1767058"/>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600" kern="1200" dirty="0">
                    <a:solidFill>
                      <a:schemeClr val="tx1"/>
                    </a:solidFill>
                    <a:latin typeface="Calibri" panose="020F0502020204030204"/>
                  </a:rPr>
                  <a:t>89.8% with overweight or obesity</a:t>
                </a:r>
                <a:endParaRPr lang="en-US" sz="2600" kern="1200" dirty="0">
                  <a:solidFill>
                    <a:schemeClr val="tx1"/>
                  </a:solidFill>
                </a:endParaRPr>
              </a:p>
            </p:txBody>
          </p:sp>
          <p:sp>
            <p:nvSpPr>
              <p:cNvPr id="7" name="Freeform: Shape 6">
                <a:extLst>
                  <a:ext uri="{FF2B5EF4-FFF2-40B4-BE49-F238E27FC236}">
                    <a16:creationId xmlns:a16="http://schemas.microsoft.com/office/drawing/2014/main" id="{9754ED75-7286-A3B9-D117-CE15F0294573}"/>
                  </a:ext>
                </a:extLst>
              </p:cNvPr>
              <p:cNvSpPr/>
              <p:nvPr/>
            </p:nvSpPr>
            <p:spPr>
              <a:xfrm>
                <a:off x="6753628" y="1767058"/>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600" kern="1200" dirty="0">
                    <a:solidFill>
                      <a:schemeClr val="tx1"/>
                    </a:solidFill>
                    <a:latin typeface="Calibri" panose="020F0502020204030204"/>
                  </a:rPr>
                  <a:t>&gt;70% with HTN</a:t>
                </a:r>
                <a:endParaRPr lang="en-US" sz="2600" kern="1200" dirty="0">
                  <a:solidFill>
                    <a:schemeClr val="tx1"/>
                  </a:solidFill>
                </a:endParaRPr>
              </a:p>
            </p:txBody>
          </p:sp>
          <p:sp>
            <p:nvSpPr>
              <p:cNvPr id="9" name="Freeform: Shape 8">
                <a:extLst>
                  <a:ext uri="{FF2B5EF4-FFF2-40B4-BE49-F238E27FC236}">
                    <a16:creationId xmlns:a16="http://schemas.microsoft.com/office/drawing/2014/main" id="{0816FE7C-269A-8AF9-0C10-D10BCB5DB3C5}"/>
                  </a:ext>
                </a:extLst>
              </p:cNvPr>
              <p:cNvSpPr/>
              <p:nvPr/>
            </p:nvSpPr>
            <p:spPr>
              <a:xfrm>
                <a:off x="9248205" y="1767058"/>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600" kern="1200" dirty="0">
                    <a:solidFill>
                      <a:schemeClr val="tx1"/>
                    </a:solidFill>
                    <a:latin typeface="Calibri" panose="020F0502020204030204"/>
                  </a:rPr>
                  <a:t>47.4% with A1C &gt;7%</a:t>
                </a:r>
                <a:endParaRPr lang="en-US" sz="2600" kern="1200" dirty="0">
                  <a:solidFill>
                    <a:schemeClr val="tx1"/>
                  </a:solidFill>
                </a:endParaRPr>
              </a:p>
            </p:txBody>
          </p:sp>
          <p:sp>
            <p:nvSpPr>
              <p:cNvPr id="10" name="Freeform: Shape 9">
                <a:extLst>
                  <a:ext uri="{FF2B5EF4-FFF2-40B4-BE49-F238E27FC236}">
                    <a16:creationId xmlns:a16="http://schemas.microsoft.com/office/drawing/2014/main" id="{44C9AE2F-DC0B-5B9A-09C3-773E0DEB9129}"/>
                  </a:ext>
                </a:extLst>
              </p:cNvPr>
              <p:cNvSpPr/>
              <p:nvPr/>
            </p:nvSpPr>
            <p:spPr>
              <a:xfrm>
                <a:off x="3113105" y="3648804"/>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600" kern="1200" dirty="0">
                    <a:solidFill>
                      <a:schemeClr val="tx1"/>
                    </a:solidFill>
                    <a:latin typeface="Calibri" panose="020F0502020204030204"/>
                  </a:rPr>
                  <a:t> 39% have CKD</a:t>
                </a:r>
                <a:endParaRPr lang="en-US" sz="2600" kern="1200" dirty="0">
                  <a:solidFill>
                    <a:schemeClr val="tx1"/>
                  </a:solidFill>
                </a:endParaRPr>
              </a:p>
            </p:txBody>
          </p:sp>
          <p:sp>
            <p:nvSpPr>
              <p:cNvPr id="11" name="Freeform: Shape 10">
                <a:extLst>
                  <a:ext uri="{FF2B5EF4-FFF2-40B4-BE49-F238E27FC236}">
                    <a16:creationId xmlns:a16="http://schemas.microsoft.com/office/drawing/2014/main" id="{EBBA65B2-341C-5FE8-85B2-853F94DA8D1A}"/>
                  </a:ext>
                </a:extLst>
              </p:cNvPr>
              <p:cNvSpPr/>
              <p:nvPr/>
            </p:nvSpPr>
            <p:spPr>
              <a:xfrm>
                <a:off x="5582844" y="3648804"/>
                <a:ext cx="2352012"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600" dirty="0">
                    <a:solidFill>
                      <a:schemeClr val="tx1"/>
                    </a:solidFill>
                  </a:rPr>
                  <a:t>70% have MASLD</a:t>
                </a:r>
                <a:endParaRPr lang="en-US" sz="2600" kern="1200" dirty="0">
                  <a:solidFill>
                    <a:schemeClr val="tx1"/>
                  </a:solidFill>
                  <a:latin typeface="Calibri" panose="020F0502020204030204"/>
                </a:endParaRPr>
              </a:p>
            </p:txBody>
          </p:sp>
        </p:grpSp>
        <p:sp>
          <p:nvSpPr>
            <p:cNvPr id="6" name="Freeform: Shape 5">
              <a:extLst>
                <a:ext uri="{FF2B5EF4-FFF2-40B4-BE49-F238E27FC236}">
                  <a16:creationId xmlns:a16="http://schemas.microsoft.com/office/drawing/2014/main" id="{CBFDFEF9-DEA4-2FAF-B453-EF963A975529}"/>
                </a:ext>
              </a:extLst>
            </p:cNvPr>
            <p:cNvSpPr/>
            <p:nvPr/>
          </p:nvSpPr>
          <p:spPr>
            <a:xfrm>
              <a:off x="7751667" y="3556475"/>
              <a:ext cx="2745197" cy="1763432"/>
            </a:xfrm>
            <a:custGeom>
              <a:avLst/>
              <a:gdLst>
                <a:gd name="connsiteX0" fmla="*/ 0 w 2939054"/>
                <a:gd name="connsiteY0" fmla="*/ 0 h 1763432"/>
                <a:gd name="connsiteX1" fmla="*/ 2939054 w 2939054"/>
                <a:gd name="connsiteY1" fmla="*/ 0 h 1763432"/>
                <a:gd name="connsiteX2" fmla="*/ 2939054 w 2939054"/>
                <a:gd name="connsiteY2" fmla="*/ 1763432 h 1763432"/>
                <a:gd name="connsiteX3" fmla="*/ 0 w 2939054"/>
                <a:gd name="connsiteY3" fmla="*/ 1763432 h 1763432"/>
                <a:gd name="connsiteX4" fmla="*/ 0 w 2939054"/>
                <a:gd name="connsiteY4" fmla="*/ 0 h 176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054" h="1763432">
                  <a:moveTo>
                    <a:pt x="0" y="0"/>
                  </a:moveTo>
                  <a:lnTo>
                    <a:pt x="2939054" y="0"/>
                  </a:lnTo>
                  <a:lnTo>
                    <a:pt x="2939054" y="1763432"/>
                  </a:lnTo>
                  <a:lnTo>
                    <a:pt x="0" y="1763432"/>
                  </a:lnTo>
                  <a:lnTo>
                    <a:pt x="0" y="0"/>
                  </a:lnTo>
                  <a:close/>
                </a:path>
              </a:pathLst>
            </a:custGeom>
            <a:solidFill>
              <a:schemeClr val="accent3"/>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5250" tIns="95250" rIns="95250" bIns="95250" numCol="1" spcCol="1270" anchor="ctr" anchorCtr="0">
              <a:noAutofit/>
            </a:bodyPr>
            <a:lstStyle/>
            <a:p>
              <a:pPr algn="ctr" defTabSz="1111250">
                <a:lnSpc>
                  <a:spcPct val="90000"/>
                </a:lnSpc>
                <a:spcBef>
                  <a:spcPct val="0"/>
                </a:spcBef>
                <a:spcAft>
                  <a:spcPct val="35000"/>
                </a:spcAft>
              </a:pPr>
              <a:endParaRPr lang="en-US" sz="2600" dirty="0">
                <a:solidFill>
                  <a:schemeClr val="tx1"/>
                </a:solidFill>
              </a:endParaRPr>
            </a:p>
            <a:p>
              <a:pPr algn="ctr" defTabSz="1111250">
                <a:lnSpc>
                  <a:spcPct val="90000"/>
                </a:lnSpc>
                <a:spcBef>
                  <a:spcPct val="0"/>
                </a:spcBef>
                <a:spcAft>
                  <a:spcPct val="35000"/>
                </a:spcAft>
              </a:pPr>
              <a:r>
                <a:rPr lang="en-US" sz="2600" dirty="0">
                  <a:solidFill>
                    <a:schemeClr val="tx1"/>
                  </a:solidFill>
                </a:rPr>
                <a:t>1.7 million diabetes-related hospital discharges              attributed to CVD</a:t>
              </a:r>
            </a:p>
            <a:p>
              <a:pPr marL="0" lvl="0" indent="0" algn="ctr" defTabSz="1111250" rtl="0">
                <a:lnSpc>
                  <a:spcPct val="90000"/>
                </a:lnSpc>
                <a:spcBef>
                  <a:spcPct val="0"/>
                </a:spcBef>
                <a:spcAft>
                  <a:spcPct val="35000"/>
                </a:spcAft>
                <a:buNone/>
              </a:pPr>
              <a:endParaRPr lang="en-US" sz="2600" kern="1200" dirty="0">
                <a:solidFill>
                  <a:schemeClr val="tx1"/>
                </a:solidFill>
              </a:endParaRPr>
            </a:p>
          </p:txBody>
        </p:sp>
      </p:grpSp>
    </p:spTree>
    <p:extLst>
      <p:ext uri="{BB962C8B-B14F-4D97-AF65-F5344CB8AC3E}">
        <p14:creationId xmlns:p14="http://schemas.microsoft.com/office/powerpoint/2010/main" val="25890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103A-D69A-6BB7-54CE-FFAF919512B7}"/>
              </a:ext>
            </a:extLst>
          </p:cNvPr>
          <p:cNvSpPr>
            <a:spLocks noGrp="1"/>
          </p:cNvSpPr>
          <p:nvPr>
            <p:ph type="title"/>
          </p:nvPr>
        </p:nvSpPr>
        <p:spPr/>
        <p:txBody>
          <a:bodyPr/>
          <a:lstStyle/>
          <a:p>
            <a:r>
              <a:rPr lang="en-US" dirty="0">
                <a:cs typeface="Gotham Bold"/>
              </a:rPr>
              <a:t>Glycemic Goals and Outcomes</a:t>
            </a:r>
            <a:endParaRPr lang="en-US" dirty="0"/>
          </a:p>
        </p:txBody>
      </p:sp>
      <p:sp>
        <p:nvSpPr>
          <p:cNvPr id="3" name="Text Placeholder 2">
            <a:extLst>
              <a:ext uri="{FF2B5EF4-FFF2-40B4-BE49-F238E27FC236}">
                <a16:creationId xmlns:a16="http://schemas.microsoft.com/office/drawing/2014/main" id="{B2DB7733-6EA9-AAC8-4B69-FEEC79B84DC5}"/>
              </a:ext>
            </a:extLst>
          </p:cNvPr>
          <p:cNvSpPr>
            <a:spLocks noGrp="1"/>
          </p:cNvSpPr>
          <p:nvPr>
            <p:ph type="body" sz="quarter" idx="13"/>
          </p:nvPr>
        </p:nvSpPr>
        <p:spPr>
          <a:xfrm>
            <a:off x="645838" y="6190062"/>
            <a:ext cx="10977202" cy="298450"/>
          </a:xfrm>
        </p:spPr>
        <p:txBody>
          <a:bodyPr>
            <a:noAutofit/>
          </a:bodyPr>
          <a:lstStyle/>
          <a:p>
            <a:r>
              <a:rPr lang="en-US" sz="1400" dirty="0">
                <a:solidFill>
                  <a:srgbClr val="383636"/>
                </a:solidFill>
                <a:ea typeface="+mn-lt"/>
                <a:cs typeface="+mn-lt"/>
              </a:rPr>
              <a:t>mg, milligrams; dL, deciliter. </a:t>
            </a:r>
          </a:p>
          <a:p>
            <a:r>
              <a:rPr lang="en-US" dirty="0">
                <a:ea typeface="+mn-lt"/>
                <a:cs typeface="+mn-lt"/>
              </a:rPr>
              <a:t>Glycemic Goals and Hypoglycemia: Standards of Care in Diabetes—2025. </a:t>
            </a:r>
            <a:r>
              <a:rPr lang="en-US" i="1" dirty="0">
                <a:ea typeface="+mn-lt"/>
                <a:cs typeface="+mn-lt"/>
              </a:rPr>
              <a:t>Diabetes Care.</a:t>
            </a:r>
            <a:r>
              <a:rPr lang="en-US" dirty="0">
                <a:ea typeface="+mn-lt"/>
                <a:cs typeface="+mn-lt"/>
              </a:rPr>
              <a:t> 2025;48(suppl_1): S128-S145.</a:t>
            </a:r>
          </a:p>
        </p:txBody>
      </p:sp>
      <p:graphicFrame>
        <p:nvGraphicFramePr>
          <p:cNvPr id="14" name="Content Placeholder 13">
            <a:extLst>
              <a:ext uri="{FF2B5EF4-FFF2-40B4-BE49-F238E27FC236}">
                <a16:creationId xmlns:a16="http://schemas.microsoft.com/office/drawing/2014/main" id="{BAC7E873-E90F-0E36-D321-BDBC35B8AB1B}"/>
              </a:ext>
            </a:extLst>
          </p:cNvPr>
          <p:cNvGraphicFramePr>
            <a:graphicFrameLocks noGrp="1"/>
          </p:cNvGraphicFramePr>
          <p:nvPr>
            <p:ph idx="1"/>
            <p:extLst>
              <p:ext uri="{D42A27DB-BD31-4B8C-83A1-F6EECF244321}">
                <p14:modId xmlns:p14="http://schemas.microsoft.com/office/powerpoint/2010/main" val="731067714"/>
              </p:ext>
            </p:extLst>
          </p:nvPr>
        </p:nvGraphicFramePr>
        <p:xfrm>
          <a:off x="710981" y="1520772"/>
          <a:ext cx="10846916" cy="4459157"/>
        </p:xfrm>
        <a:graphic>
          <a:graphicData uri="http://schemas.openxmlformats.org/drawingml/2006/table">
            <a:tbl>
              <a:tblPr firstRow="1" firstCol="1" bandRow="1">
                <a:tableStyleId>{93296810-A885-4BE3-A3E7-6D5BEEA58F35}</a:tableStyleId>
              </a:tblPr>
              <a:tblGrid>
                <a:gridCol w="4470619">
                  <a:extLst>
                    <a:ext uri="{9D8B030D-6E8A-4147-A177-3AD203B41FA5}">
                      <a16:colId xmlns:a16="http://schemas.microsoft.com/office/drawing/2014/main" val="3780595407"/>
                    </a:ext>
                  </a:extLst>
                </a:gridCol>
                <a:gridCol w="6376297">
                  <a:extLst>
                    <a:ext uri="{9D8B030D-6E8A-4147-A177-3AD203B41FA5}">
                      <a16:colId xmlns:a16="http://schemas.microsoft.com/office/drawing/2014/main" val="3295488603"/>
                    </a:ext>
                  </a:extLst>
                </a:gridCol>
              </a:tblGrid>
              <a:tr h="495463">
                <a:tc>
                  <a:txBody>
                    <a:bodyPr/>
                    <a:lstStyle/>
                    <a:p>
                      <a:r>
                        <a:rPr lang="en-US" sz="2400" b="1" dirty="0">
                          <a:solidFill>
                            <a:schemeClr val="tx1"/>
                          </a:solidFill>
                        </a:rPr>
                        <a:t>Glycemic measure</a:t>
                      </a:r>
                    </a:p>
                  </a:txBody>
                  <a:tcPr/>
                </a:tc>
                <a:tc>
                  <a:txBody>
                    <a:bodyPr/>
                    <a:lstStyle/>
                    <a:p>
                      <a:r>
                        <a:rPr lang="en-US" sz="2400" dirty="0">
                          <a:solidFill>
                            <a:schemeClr val="tx1"/>
                          </a:solidFill>
                        </a:rPr>
                        <a:t>Goal for non-pregnant adults</a:t>
                      </a:r>
                    </a:p>
                  </a:txBody>
                  <a:tcPr/>
                </a:tc>
                <a:extLst>
                  <a:ext uri="{0D108BD9-81ED-4DB2-BD59-A6C34878D82A}">
                    <a16:rowId xmlns:a16="http://schemas.microsoft.com/office/drawing/2014/main" val="3017547463"/>
                  </a:ext>
                </a:extLst>
              </a:tr>
              <a:tr h="495463">
                <a:tc>
                  <a:txBody>
                    <a:bodyPr/>
                    <a:lstStyle/>
                    <a:p>
                      <a:r>
                        <a:rPr lang="en-US" sz="2400" b="1" dirty="0">
                          <a:solidFill>
                            <a:schemeClr val="tx1"/>
                          </a:solidFill>
                        </a:rPr>
                        <a:t>A1C</a:t>
                      </a:r>
                    </a:p>
                  </a:txBody>
                  <a:tcPr/>
                </a:tc>
                <a:tc>
                  <a:txBody>
                    <a:bodyPr/>
                    <a:lstStyle/>
                    <a:p>
                      <a:r>
                        <a:rPr lang="en-US" sz="2400" dirty="0">
                          <a:solidFill>
                            <a:schemeClr val="tx1"/>
                          </a:solidFill>
                        </a:rPr>
                        <a:t>&lt;7.0%</a:t>
                      </a:r>
                    </a:p>
                  </a:txBody>
                  <a:tcPr/>
                </a:tc>
                <a:extLst>
                  <a:ext uri="{0D108BD9-81ED-4DB2-BD59-A6C34878D82A}">
                    <a16:rowId xmlns:a16="http://schemas.microsoft.com/office/drawing/2014/main" val="2239002151"/>
                  </a:ext>
                </a:extLst>
              </a:tr>
              <a:tr h="495463">
                <a:tc>
                  <a:txBody>
                    <a:bodyPr/>
                    <a:lstStyle/>
                    <a:p>
                      <a:r>
                        <a:rPr lang="en-US" sz="2400" b="1" dirty="0">
                          <a:solidFill>
                            <a:schemeClr val="tx1"/>
                          </a:solidFill>
                        </a:rPr>
                        <a:t>Fasting glucose</a:t>
                      </a:r>
                    </a:p>
                  </a:txBody>
                  <a:tcPr/>
                </a:tc>
                <a:tc>
                  <a:txBody>
                    <a:bodyPr/>
                    <a:lstStyle/>
                    <a:p>
                      <a:r>
                        <a:rPr lang="en-US" sz="2400" dirty="0">
                          <a:solidFill>
                            <a:schemeClr val="tx1"/>
                          </a:solidFill>
                        </a:rPr>
                        <a:t>80-130 mg/dL</a:t>
                      </a:r>
                    </a:p>
                  </a:txBody>
                  <a:tcPr/>
                </a:tc>
                <a:extLst>
                  <a:ext uri="{0D108BD9-81ED-4DB2-BD59-A6C34878D82A}">
                    <a16:rowId xmlns:a16="http://schemas.microsoft.com/office/drawing/2014/main" val="4262387530"/>
                  </a:ext>
                </a:extLst>
              </a:tr>
              <a:tr h="495463">
                <a:tc>
                  <a:txBody>
                    <a:bodyPr/>
                    <a:lstStyle/>
                    <a:p>
                      <a:pPr lvl="0">
                        <a:buNone/>
                      </a:pPr>
                      <a:r>
                        <a:rPr lang="en-US" sz="2400" b="1" dirty="0">
                          <a:solidFill>
                            <a:schemeClr val="tx1"/>
                          </a:solidFill>
                        </a:rPr>
                        <a:t>2-hour post-prandial glucose</a:t>
                      </a:r>
                    </a:p>
                  </a:txBody>
                  <a:tcPr/>
                </a:tc>
                <a:tc>
                  <a:txBody>
                    <a:bodyPr/>
                    <a:lstStyle/>
                    <a:p>
                      <a:pPr lvl="0">
                        <a:buNone/>
                      </a:pPr>
                      <a:r>
                        <a:rPr lang="en-US" sz="2400" dirty="0">
                          <a:solidFill>
                            <a:schemeClr val="tx1"/>
                          </a:solidFill>
                        </a:rPr>
                        <a:t>&lt;180 mg/dL</a:t>
                      </a:r>
                    </a:p>
                  </a:txBody>
                  <a:tcPr/>
                </a:tc>
                <a:extLst>
                  <a:ext uri="{0D108BD9-81ED-4DB2-BD59-A6C34878D82A}">
                    <a16:rowId xmlns:a16="http://schemas.microsoft.com/office/drawing/2014/main" val="3632386693"/>
                  </a:ext>
                </a:extLst>
              </a:tr>
              <a:tr h="495461">
                <a:tc>
                  <a:txBody>
                    <a:bodyPr/>
                    <a:lstStyle/>
                    <a:p>
                      <a:pPr lvl="0">
                        <a:buNone/>
                      </a:pPr>
                      <a:r>
                        <a:rPr lang="en-US" sz="2400" b="1" dirty="0">
                          <a:solidFill>
                            <a:schemeClr val="tx1"/>
                          </a:solidFill>
                        </a:rPr>
                        <a:t>Time above range: &gt;250 </a:t>
                      </a:r>
                      <a:r>
                        <a:rPr lang="en-US" sz="2400" b="1" u="none" strike="noStrike" noProof="0" dirty="0">
                          <a:solidFill>
                            <a:schemeClr val="tx1"/>
                          </a:solidFill>
                        </a:rPr>
                        <a:t>mg/dL</a:t>
                      </a:r>
                      <a:endParaRPr lang="en-US" sz="2400" b="1" dirty="0">
                        <a:solidFill>
                          <a:schemeClr val="tx1"/>
                        </a:solidFill>
                      </a:endParaRPr>
                    </a:p>
                  </a:txBody>
                  <a:tcPr/>
                </a:tc>
                <a:tc>
                  <a:txBody>
                    <a:bodyPr/>
                    <a:lstStyle/>
                    <a:p>
                      <a:pPr lvl="0">
                        <a:buNone/>
                      </a:pPr>
                      <a:r>
                        <a:rPr lang="en-US" sz="2400" dirty="0">
                          <a:solidFill>
                            <a:schemeClr val="tx1"/>
                          </a:solidFill>
                        </a:rPr>
                        <a:t>&lt;5%</a:t>
                      </a:r>
                    </a:p>
                  </a:txBody>
                  <a:tcPr/>
                </a:tc>
                <a:extLst>
                  <a:ext uri="{0D108BD9-81ED-4DB2-BD59-A6C34878D82A}">
                    <a16:rowId xmlns:a16="http://schemas.microsoft.com/office/drawing/2014/main" val="1236387212"/>
                  </a:ext>
                </a:extLst>
              </a:tr>
              <a:tr h="495461">
                <a:tc>
                  <a:txBody>
                    <a:bodyPr/>
                    <a:lstStyle/>
                    <a:p>
                      <a:pPr lvl="0">
                        <a:buNone/>
                      </a:pPr>
                      <a:r>
                        <a:rPr lang="en-US" sz="2400" b="1" dirty="0">
                          <a:solidFill>
                            <a:schemeClr val="tx1"/>
                          </a:solidFill>
                        </a:rPr>
                        <a:t>Time above range: &gt;181 </a:t>
                      </a:r>
                      <a:r>
                        <a:rPr lang="en-US" sz="2400" b="1" u="none" strike="noStrike" noProof="0" dirty="0">
                          <a:solidFill>
                            <a:schemeClr val="tx1"/>
                          </a:solidFill>
                        </a:rPr>
                        <a:t>mg/dL</a:t>
                      </a:r>
                      <a:endParaRPr lang="en-US" sz="2400" b="1" dirty="0">
                        <a:solidFill>
                          <a:schemeClr val="tx1"/>
                        </a:solidFill>
                      </a:endParaRPr>
                    </a:p>
                  </a:txBody>
                  <a:tcPr/>
                </a:tc>
                <a:tc>
                  <a:txBody>
                    <a:bodyPr/>
                    <a:lstStyle/>
                    <a:p>
                      <a:pPr lvl="0">
                        <a:buNone/>
                      </a:pPr>
                      <a:r>
                        <a:rPr lang="en-US" sz="2400" dirty="0">
                          <a:solidFill>
                            <a:schemeClr val="tx1"/>
                          </a:solidFill>
                        </a:rPr>
                        <a:t>&lt;25%</a:t>
                      </a:r>
                    </a:p>
                  </a:txBody>
                  <a:tcPr/>
                </a:tc>
                <a:extLst>
                  <a:ext uri="{0D108BD9-81ED-4DB2-BD59-A6C34878D82A}">
                    <a16:rowId xmlns:a16="http://schemas.microsoft.com/office/drawing/2014/main" val="2007441380"/>
                  </a:ext>
                </a:extLst>
              </a:tr>
              <a:tr h="495461">
                <a:tc>
                  <a:txBody>
                    <a:bodyPr/>
                    <a:lstStyle/>
                    <a:p>
                      <a:pPr lvl="0">
                        <a:buNone/>
                      </a:pPr>
                      <a:r>
                        <a:rPr lang="en-US" sz="2400" b="1" dirty="0">
                          <a:solidFill>
                            <a:schemeClr val="tx1"/>
                          </a:solidFill>
                        </a:rPr>
                        <a:t>Time in range: 70-180 </a:t>
                      </a:r>
                      <a:r>
                        <a:rPr lang="en-US" sz="2400" b="1" u="none" strike="noStrike" noProof="0" dirty="0">
                          <a:solidFill>
                            <a:schemeClr val="tx1"/>
                          </a:solidFill>
                        </a:rPr>
                        <a:t>mg/dL</a:t>
                      </a:r>
                      <a:endParaRPr lang="en-US" sz="2400" b="1" dirty="0">
                        <a:solidFill>
                          <a:schemeClr val="tx1"/>
                        </a:solidFill>
                      </a:endParaRPr>
                    </a:p>
                  </a:txBody>
                  <a:tcPr/>
                </a:tc>
                <a:tc>
                  <a:txBody>
                    <a:bodyPr/>
                    <a:lstStyle/>
                    <a:p>
                      <a:pPr lvl="0">
                        <a:buNone/>
                      </a:pPr>
                      <a:r>
                        <a:rPr lang="en-US" sz="2400" dirty="0">
                          <a:solidFill>
                            <a:schemeClr val="tx1"/>
                          </a:solidFill>
                        </a:rPr>
                        <a:t>&gt;70%</a:t>
                      </a:r>
                    </a:p>
                  </a:txBody>
                  <a:tcPr/>
                </a:tc>
                <a:extLst>
                  <a:ext uri="{0D108BD9-81ED-4DB2-BD59-A6C34878D82A}">
                    <a16:rowId xmlns:a16="http://schemas.microsoft.com/office/drawing/2014/main" val="184884023"/>
                  </a:ext>
                </a:extLst>
              </a:tr>
              <a:tr h="495461">
                <a:tc>
                  <a:txBody>
                    <a:bodyPr/>
                    <a:lstStyle/>
                    <a:p>
                      <a:pPr lvl="0">
                        <a:buNone/>
                      </a:pPr>
                      <a:r>
                        <a:rPr lang="en-US" sz="2400" b="1" dirty="0">
                          <a:solidFill>
                            <a:schemeClr val="tx1"/>
                          </a:solidFill>
                        </a:rPr>
                        <a:t>Time below range: 54-69 mg/dL</a:t>
                      </a:r>
                    </a:p>
                  </a:txBody>
                  <a:tcPr/>
                </a:tc>
                <a:tc>
                  <a:txBody>
                    <a:bodyPr/>
                    <a:lstStyle/>
                    <a:p>
                      <a:pPr lvl="0">
                        <a:buNone/>
                      </a:pPr>
                      <a:r>
                        <a:rPr lang="en-US" sz="2400" dirty="0">
                          <a:solidFill>
                            <a:schemeClr val="tx1"/>
                          </a:solidFill>
                        </a:rPr>
                        <a:t>&lt;4%</a:t>
                      </a:r>
                    </a:p>
                  </a:txBody>
                  <a:tcPr/>
                </a:tc>
                <a:extLst>
                  <a:ext uri="{0D108BD9-81ED-4DB2-BD59-A6C34878D82A}">
                    <a16:rowId xmlns:a16="http://schemas.microsoft.com/office/drawing/2014/main" val="2265706489"/>
                  </a:ext>
                </a:extLst>
              </a:tr>
              <a:tr h="495461">
                <a:tc>
                  <a:txBody>
                    <a:bodyPr/>
                    <a:lstStyle/>
                    <a:p>
                      <a:pPr lvl="0">
                        <a:buNone/>
                      </a:pPr>
                      <a:r>
                        <a:rPr lang="en-US" sz="2400" b="1" dirty="0">
                          <a:solidFill>
                            <a:schemeClr val="tx1"/>
                          </a:solidFill>
                        </a:rPr>
                        <a:t>Time below range: &lt;55 </a:t>
                      </a:r>
                      <a:r>
                        <a:rPr lang="en-US" sz="2400" b="1" u="none" strike="noStrike" noProof="0" dirty="0">
                          <a:solidFill>
                            <a:schemeClr val="tx1"/>
                          </a:solidFill>
                        </a:rPr>
                        <a:t>mg/dL</a:t>
                      </a:r>
                      <a:endParaRPr lang="en-US" sz="2400" b="1" dirty="0">
                        <a:solidFill>
                          <a:schemeClr val="tx1"/>
                        </a:solidFill>
                      </a:endParaRPr>
                    </a:p>
                  </a:txBody>
                  <a:tcPr/>
                </a:tc>
                <a:tc>
                  <a:txBody>
                    <a:bodyPr/>
                    <a:lstStyle/>
                    <a:p>
                      <a:pPr lvl="0">
                        <a:buNone/>
                      </a:pPr>
                      <a:r>
                        <a:rPr lang="en-US" sz="2400" dirty="0">
                          <a:solidFill>
                            <a:schemeClr val="tx1"/>
                          </a:solidFill>
                        </a:rPr>
                        <a:t>&lt;1%</a:t>
                      </a:r>
                    </a:p>
                  </a:txBody>
                  <a:tcPr/>
                </a:tc>
                <a:extLst>
                  <a:ext uri="{0D108BD9-81ED-4DB2-BD59-A6C34878D82A}">
                    <a16:rowId xmlns:a16="http://schemas.microsoft.com/office/drawing/2014/main" val="2405311920"/>
                  </a:ext>
                </a:extLst>
              </a:tr>
            </a:tbl>
          </a:graphicData>
        </a:graphic>
      </p:graphicFrame>
    </p:spTree>
    <p:extLst>
      <p:ext uri="{BB962C8B-B14F-4D97-AF65-F5344CB8AC3E}">
        <p14:creationId xmlns:p14="http://schemas.microsoft.com/office/powerpoint/2010/main" val="794366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ver_Ligh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lover_Ligh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rkerRule_Logo">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26ba5a4-dc13-4f1e-aecf-f7e657dee8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680F94E0378E4DA547E397E4FF7444" ma:contentTypeVersion="13" ma:contentTypeDescription="Create a new document." ma:contentTypeScope="" ma:versionID="91124205a22139cd565b31be3bcf325a">
  <xsd:schema xmlns:xsd="http://www.w3.org/2001/XMLSchema" xmlns:xs="http://www.w3.org/2001/XMLSchema" xmlns:p="http://schemas.microsoft.com/office/2006/metadata/properties" xmlns:ns3="a26ba5a4-dc13-4f1e-aecf-f7e657dee8a6" xmlns:ns4="0f87e38d-5a79-4823-9784-f16a8415b53b" targetNamespace="http://schemas.microsoft.com/office/2006/metadata/properties" ma:root="true" ma:fieldsID="0c336f8b6959d9bf32ccbeee4b2eeebf" ns3:_="" ns4:_="">
    <xsd:import namespace="a26ba5a4-dc13-4f1e-aecf-f7e657dee8a6"/>
    <xsd:import namespace="0f87e38d-5a79-4823-9784-f16a8415b53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LengthInSecond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ba5a4-dc13-4f1e-aecf-f7e657dee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87e38d-5a79-4823-9784-f16a8415b5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735D8E-D19A-4712-AEA1-63439B786DE1}">
  <ds:schemaRefs>
    <ds:schemaRef ds:uri="http://schemas.microsoft.com/sharepoint/v3/contenttype/forms"/>
  </ds:schemaRefs>
</ds:datastoreItem>
</file>

<file path=customXml/itemProps2.xml><?xml version="1.0" encoding="utf-8"?>
<ds:datastoreItem xmlns:ds="http://schemas.openxmlformats.org/officeDocument/2006/customXml" ds:itemID="{87BC3AB2-828C-4915-A01E-4D19950464EA}">
  <ds:schemaRefs>
    <ds:schemaRef ds:uri="http://purl.org/dc/elements/1.1/"/>
    <ds:schemaRef ds:uri="http://schemas.microsoft.com/office/2006/documentManagement/types"/>
    <ds:schemaRef ds:uri="http://schemas.openxmlformats.org/package/2006/metadata/core-properties"/>
    <ds:schemaRef ds:uri="0f87e38d-5a79-4823-9784-f16a8415b53b"/>
    <ds:schemaRef ds:uri="http://purl.org/dc/dcmitype/"/>
    <ds:schemaRef ds:uri="http://www.w3.org/XML/1998/namespace"/>
    <ds:schemaRef ds:uri="http://schemas.microsoft.com/office/infopath/2007/PartnerControls"/>
    <ds:schemaRef ds:uri="http://purl.org/dc/terms/"/>
    <ds:schemaRef ds:uri="a26ba5a4-dc13-4f1e-aecf-f7e657dee8a6"/>
    <ds:schemaRef ds:uri="http://schemas.microsoft.com/office/2006/metadata/properties"/>
  </ds:schemaRefs>
</ds:datastoreItem>
</file>

<file path=customXml/itemProps3.xml><?xml version="1.0" encoding="utf-8"?>
<ds:datastoreItem xmlns:ds="http://schemas.openxmlformats.org/officeDocument/2006/customXml" ds:itemID="{5307C021-EBCE-436B-BB10-60A6A34F04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ba5a4-dc13-4f1e-aecf-f7e657dee8a6"/>
    <ds:schemaRef ds:uri="0f87e38d-5a79-4823-9784-f16a8415b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21235</TotalTime>
  <Words>8507</Words>
  <Application>Microsoft Office PowerPoint</Application>
  <PresentationFormat>Widescreen</PresentationFormat>
  <Paragraphs>591</Paragraphs>
  <Slides>38</Slides>
  <Notes>38</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38</vt:i4>
      </vt:variant>
    </vt:vector>
  </HeadingPairs>
  <TitlesOfParts>
    <vt:vector size="57" baseType="lpstr">
      <vt:lpstr>Gotham Bold</vt:lpstr>
      <vt:lpstr>Gotham Book</vt:lpstr>
      <vt:lpstr>Cambria</vt:lpstr>
      <vt:lpstr>Wingdings</vt:lpstr>
      <vt:lpstr>Segoe UI</vt:lpstr>
      <vt:lpstr>Calibri</vt:lpstr>
      <vt:lpstr>Symbol</vt:lpstr>
      <vt:lpstr>Arial</vt:lpstr>
      <vt:lpstr>Helvetica Neue</vt:lpstr>
      <vt:lpstr>Calibri Light</vt:lpstr>
      <vt:lpstr>Title</vt:lpstr>
      <vt:lpstr>Clover_Bold</vt:lpstr>
      <vt:lpstr>2_Clover_Bold</vt:lpstr>
      <vt:lpstr>1_Clover_Bold</vt:lpstr>
      <vt:lpstr>Clover_Light</vt:lpstr>
      <vt:lpstr>1_Clover_Light</vt:lpstr>
      <vt:lpstr>MarkerRule_Logo</vt:lpstr>
      <vt:lpstr>3_Clover_Bold</vt:lpstr>
      <vt:lpstr>think-cell Slide</vt:lpstr>
      <vt:lpstr> Pharmacist Interventions to Optimize T2D Care: Breaking Through Clinical Inertia </vt:lpstr>
      <vt:lpstr>Faculty Information </vt:lpstr>
      <vt:lpstr>Faculty and Staff Disclosures </vt:lpstr>
      <vt:lpstr>This activity is supported by an educational grant from Lilly.</vt:lpstr>
      <vt:lpstr>Educational Objectives</vt:lpstr>
      <vt:lpstr>Abbreviations</vt:lpstr>
      <vt:lpstr>Optimizing Care in Type 2 Diabetes</vt:lpstr>
      <vt:lpstr>Diabetes by the Numbers</vt:lpstr>
      <vt:lpstr>Glycemic Goals and Outcomes</vt:lpstr>
      <vt:lpstr>ADA Standards of Care 2025:  Pharmacologic Approach</vt:lpstr>
      <vt:lpstr>ADA Standards of Care 2025:  Pharmacologic Approach</vt:lpstr>
      <vt:lpstr>Pivotal Data: Cardiovascular Outcome Trials  </vt:lpstr>
      <vt:lpstr>Pivotal Data: Cardiovascular Outcome Trials  </vt:lpstr>
      <vt:lpstr>Completed Renal Outcome Trials</vt:lpstr>
      <vt:lpstr>Incretin Receptor Agonist Indication Comparison</vt:lpstr>
      <vt:lpstr>SGLT2 Inhibitor Indication Comparison</vt:lpstr>
      <vt:lpstr>Therapeutic Inertia</vt:lpstr>
      <vt:lpstr>Indicators of Therapeutic Inertia</vt:lpstr>
      <vt:lpstr>Pharmacists: Overcoming Therapeutic Inertia</vt:lpstr>
      <vt:lpstr>Overcoming Barriers to Incretin Initiation</vt:lpstr>
      <vt:lpstr>Deprescribing Insulin With GLP-1 RA</vt:lpstr>
      <vt:lpstr>Prior Authorizations and Cost Considerations</vt:lpstr>
      <vt:lpstr>Incretin Therapy: Common Adverse Effects</vt:lpstr>
      <vt:lpstr>Medication Education and AE Management:  Incretin Therapy</vt:lpstr>
      <vt:lpstr>Emerging Therapies</vt:lpstr>
      <vt:lpstr>Small Group Case Discussion</vt:lpstr>
      <vt:lpstr>Instructions</vt:lpstr>
      <vt:lpstr>Report Out</vt:lpstr>
      <vt:lpstr>Conclusion</vt:lpstr>
      <vt:lpstr>Additional Resources</vt:lpstr>
      <vt:lpstr>Posttest Questions</vt:lpstr>
      <vt:lpstr>Posttest Question 1</vt:lpstr>
      <vt:lpstr>Posttest Question 2</vt:lpstr>
      <vt:lpstr>Posttest Question 3</vt:lpstr>
      <vt:lpstr>Posttest Question 4</vt:lpstr>
      <vt:lpstr>Posttest Question 5</vt:lpstr>
      <vt:lpstr>Question and Answer Session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Julianne Magnan</dc:creator>
  <cp:lastModifiedBy>Rose Buszka</cp:lastModifiedBy>
  <cp:revision>1284</cp:revision>
  <dcterms:created xsi:type="dcterms:W3CDTF">2017-09-27T18:23:44Z</dcterms:created>
  <dcterms:modified xsi:type="dcterms:W3CDTF">2025-10-27T20:32:21Z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0x0101006C680F94E0378E4DA547E397E4FF7444</vt:lpwstr>
  </property>
</Properties>
</file>