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514309" r:id="rId3"/>
  </p:sldMasterIdLst>
  <p:notesMasterIdLst>
    <p:notesMasterId r:id="rId54"/>
  </p:notesMasterIdLst>
  <p:handoutMasterIdLst>
    <p:handoutMasterId r:id="rId55"/>
  </p:handoutMasterIdLst>
  <p:sldIdLst>
    <p:sldId id="256" r:id="rId4"/>
    <p:sldId id="2135715160" r:id="rId5"/>
    <p:sldId id="2135715148" r:id="rId6"/>
    <p:sldId id="2135715158" r:id="rId7"/>
    <p:sldId id="709" r:id="rId8"/>
    <p:sldId id="2135715129" r:id="rId9"/>
    <p:sldId id="2135715146" r:id="rId10"/>
    <p:sldId id="811" r:id="rId11"/>
    <p:sldId id="386" r:id="rId12"/>
    <p:sldId id="663" r:id="rId13"/>
    <p:sldId id="2135715144" r:id="rId14"/>
    <p:sldId id="2135715145" r:id="rId15"/>
    <p:sldId id="2135715154" r:id="rId16"/>
    <p:sldId id="2135715155" r:id="rId17"/>
    <p:sldId id="855" r:id="rId18"/>
    <p:sldId id="952" r:id="rId19"/>
    <p:sldId id="764" r:id="rId20"/>
    <p:sldId id="1747256720" r:id="rId21"/>
    <p:sldId id="2135715151" r:id="rId22"/>
    <p:sldId id="2135715152" r:id="rId23"/>
    <p:sldId id="2135715153" r:id="rId24"/>
    <p:sldId id="2135715156" r:id="rId25"/>
    <p:sldId id="2135715147" r:id="rId26"/>
    <p:sldId id="10157" r:id="rId27"/>
    <p:sldId id="10158" r:id="rId28"/>
    <p:sldId id="10159" r:id="rId29"/>
    <p:sldId id="2135715142" r:id="rId30"/>
    <p:sldId id="2135715132" r:id="rId31"/>
    <p:sldId id="2135715141" r:id="rId32"/>
    <p:sldId id="2135715133" r:id="rId33"/>
    <p:sldId id="2135715134" r:id="rId34"/>
    <p:sldId id="2135715135" r:id="rId35"/>
    <p:sldId id="2135715136" r:id="rId36"/>
    <p:sldId id="2135715137" r:id="rId37"/>
    <p:sldId id="2135715138" r:id="rId38"/>
    <p:sldId id="894" r:id="rId39"/>
    <p:sldId id="261" r:id="rId40"/>
    <p:sldId id="10156" r:id="rId41"/>
    <p:sldId id="10164" r:id="rId42"/>
    <p:sldId id="2145706436" r:id="rId43"/>
    <p:sldId id="2145706438" r:id="rId44"/>
    <p:sldId id="2145706439" r:id="rId45"/>
    <p:sldId id="10166" r:id="rId46"/>
    <p:sldId id="2135715161" r:id="rId47"/>
    <p:sldId id="363" r:id="rId48"/>
    <p:sldId id="2595" r:id="rId49"/>
    <p:sldId id="2145706440" r:id="rId50"/>
    <p:sldId id="687" r:id="rId51"/>
    <p:sldId id="2135715150" r:id="rId52"/>
    <p:sldId id="2135715157" r:id="rId53"/>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624" userDrawn="1">
          <p15:clr>
            <a:srgbClr val="A4A3A4"/>
          </p15:clr>
        </p15:guide>
        <p15:guide id="2" pos="3840">
          <p15:clr>
            <a:srgbClr val="A4A3A4"/>
          </p15:clr>
        </p15:guide>
        <p15:guide id="3" orient="horz" pos="528" userDrawn="1">
          <p15:clr>
            <a:srgbClr val="A4A3A4"/>
          </p15:clr>
        </p15:guide>
        <p15:guide id="4" orient="horz" pos="3984" userDrawn="1">
          <p15:clr>
            <a:srgbClr val="A4A3A4"/>
          </p15:clr>
        </p15:guide>
        <p15:guide id="5" orient="horz" pos="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1F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34"/>
    <p:restoredTop sz="94674"/>
  </p:normalViewPr>
  <p:slideViewPr>
    <p:cSldViewPr showGuides="1">
      <p:cViewPr varScale="1">
        <p:scale>
          <a:sx n="87" d="100"/>
          <a:sy n="87" d="100"/>
        </p:scale>
        <p:origin x="114" y="246"/>
      </p:cViewPr>
      <p:guideLst>
        <p:guide orient="horz" pos="624"/>
        <p:guide pos="3840"/>
        <p:guide orient="horz" pos="528"/>
        <p:guide orient="horz" pos="3984"/>
        <p:guide orient="horz" pos="816"/>
      </p:guideLst>
    </p:cSldViewPr>
  </p:slideViewPr>
  <p:outlineViewPr>
    <p:cViewPr>
      <p:scale>
        <a:sx n="33" d="100"/>
        <a:sy n="33" d="100"/>
      </p:scale>
      <p:origin x="0" y="-1056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handoutMaster" Target="handoutMasters/handoutMaster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 Peck" userId="904e0207acc3a1a6" providerId="LiveId" clId="{148600E3-60D9-46CD-82CD-54B9C30C1E93}"/>
    <pc:docChg chg="addSld delSld modSld">
      <pc:chgData name="Susan Peck" userId="904e0207acc3a1a6" providerId="LiveId" clId="{148600E3-60D9-46CD-82CD-54B9C30C1E93}" dt="2024-11-06T21:03:45.140" v="4"/>
      <pc:docMkLst>
        <pc:docMk/>
      </pc:docMkLst>
      <pc:sldChg chg="del">
        <pc:chgData name="Susan Peck" userId="904e0207acc3a1a6" providerId="LiveId" clId="{148600E3-60D9-46CD-82CD-54B9C30C1E93}" dt="2024-11-06T21:03:30.910" v="2" actId="47"/>
        <pc:sldMkLst>
          <pc:docMk/>
          <pc:sldMk cId="0" sldId="568"/>
        </pc:sldMkLst>
      </pc:sldChg>
      <pc:sldChg chg="add del">
        <pc:chgData name="Susan Peck" userId="904e0207acc3a1a6" providerId="LiveId" clId="{148600E3-60D9-46CD-82CD-54B9C30C1E93}" dt="2024-11-06T21:03:45.140" v="4"/>
        <pc:sldMkLst>
          <pc:docMk/>
          <pc:sldMk cId="0" sldId="687"/>
        </pc:sldMkLst>
      </pc:sldChg>
      <pc:sldChg chg="del">
        <pc:chgData name="Susan Peck" userId="904e0207acc3a1a6" providerId="LiveId" clId="{148600E3-60D9-46CD-82CD-54B9C30C1E93}" dt="2024-11-06T21:03:30.910" v="2" actId="47"/>
        <pc:sldMkLst>
          <pc:docMk/>
          <pc:sldMk cId="0" sldId="697"/>
        </pc:sldMkLst>
      </pc:sldChg>
      <pc:sldChg chg="del">
        <pc:chgData name="Susan Peck" userId="904e0207acc3a1a6" providerId="LiveId" clId="{148600E3-60D9-46CD-82CD-54B9C30C1E93}" dt="2024-11-06T21:03:30.910" v="2" actId="47"/>
        <pc:sldMkLst>
          <pc:docMk/>
          <pc:sldMk cId="0" sldId="892"/>
        </pc:sldMkLst>
      </pc:sldChg>
      <pc:sldChg chg="modSp mod modShow">
        <pc:chgData name="Susan Peck" userId="904e0207acc3a1a6" providerId="LiveId" clId="{148600E3-60D9-46CD-82CD-54B9C30C1E93}" dt="2024-11-06T21:03:05.568" v="1" actId="20577"/>
        <pc:sldMkLst>
          <pc:docMk/>
          <pc:sldMk cId="3219253242" sldId="2595"/>
        </pc:sldMkLst>
        <pc:spChg chg="mod">
          <ac:chgData name="Susan Peck" userId="904e0207acc3a1a6" providerId="LiveId" clId="{148600E3-60D9-46CD-82CD-54B9C30C1E93}" dt="2024-11-06T21:03:05.568" v="1" actId="20577"/>
          <ac:spMkLst>
            <pc:docMk/>
            <pc:sldMk cId="3219253242" sldId="2595"/>
            <ac:spMk id="2" creationId="{F75851A1-DAE7-5F40-A6A6-370510838E89}"/>
          </ac:spMkLst>
        </pc:spChg>
      </pc:sldChg>
      <pc:sldChg chg="del">
        <pc:chgData name="Susan Peck" userId="904e0207acc3a1a6" providerId="LiveId" clId="{148600E3-60D9-46CD-82CD-54B9C30C1E93}" dt="2024-11-06T21:03:30.910" v="2" actId="47"/>
        <pc:sldMkLst>
          <pc:docMk/>
          <pc:sldMk cId="0" sldId="10160"/>
        </pc:sldMkLst>
      </pc:sldChg>
      <pc:sldChg chg="del">
        <pc:chgData name="Susan Peck" userId="904e0207acc3a1a6" providerId="LiveId" clId="{148600E3-60D9-46CD-82CD-54B9C30C1E93}" dt="2024-11-06T21:03:30.910" v="2" actId="47"/>
        <pc:sldMkLst>
          <pc:docMk/>
          <pc:sldMk cId="0" sldId="10174"/>
        </pc:sldMkLst>
      </pc:sldChg>
      <pc:sldChg chg="del">
        <pc:chgData name="Susan Peck" userId="904e0207acc3a1a6" providerId="LiveId" clId="{148600E3-60D9-46CD-82CD-54B9C30C1E93}" dt="2024-11-06T21:03:30.910" v="2" actId="47"/>
        <pc:sldMkLst>
          <pc:docMk/>
          <pc:sldMk cId="0" sldId="10175"/>
        </pc:sldMkLst>
      </pc:sldChg>
      <pc:sldChg chg="del">
        <pc:chgData name="Susan Peck" userId="904e0207acc3a1a6" providerId="LiveId" clId="{148600E3-60D9-46CD-82CD-54B9C30C1E93}" dt="2024-11-06T21:03:30.910" v="2" actId="47"/>
        <pc:sldMkLst>
          <pc:docMk/>
          <pc:sldMk cId="3326512209" sldId="1747256725"/>
        </pc:sldMkLst>
      </pc:sldChg>
      <pc:sldChg chg="del">
        <pc:chgData name="Susan Peck" userId="904e0207acc3a1a6" providerId="LiveId" clId="{148600E3-60D9-46CD-82CD-54B9C30C1E93}" dt="2024-11-06T21:03:30.910" v="2" actId="47"/>
        <pc:sldMkLst>
          <pc:docMk/>
          <pc:sldMk cId="0" sldId="2135715143"/>
        </pc:sldMkLst>
      </pc:sldChg>
      <pc:sldChg chg="del">
        <pc:chgData name="Susan Peck" userId="904e0207acc3a1a6" providerId="LiveId" clId="{148600E3-60D9-46CD-82CD-54B9C30C1E93}" dt="2024-11-06T21:03:30.910" v="2" actId="47"/>
        <pc:sldMkLst>
          <pc:docMk/>
          <pc:sldMk cId="3164054239" sldId="2135715149"/>
        </pc:sldMkLst>
      </pc:sldChg>
      <pc:sldMasterChg chg="delSldLayout">
        <pc:chgData name="Susan Peck" userId="904e0207acc3a1a6" providerId="LiveId" clId="{148600E3-60D9-46CD-82CD-54B9C30C1E93}" dt="2024-11-06T21:03:30.910" v="2" actId="47"/>
        <pc:sldMasterMkLst>
          <pc:docMk/>
          <pc:sldMasterMk cId="1666487534" sldId="2147514309"/>
        </pc:sldMasterMkLst>
        <pc:sldLayoutChg chg="del">
          <pc:chgData name="Susan Peck" userId="904e0207acc3a1a6" providerId="LiveId" clId="{148600E3-60D9-46CD-82CD-54B9C30C1E93}" dt="2024-11-06T21:03:30.910" v="2" actId="47"/>
          <pc:sldLayoutMkLst>
            <pc:docMk/>
            <pc:sldMasterMk cId="1666487534" sldId="2147514309"/>
            <pc:sldLayoutMk cId="2876283513" sldId="2147514321"/>
          </pc:sldLayoutMkLst>
        </pc:sldLayoutChg>
      </pc:sldMasterChg>
    </pc:docChg>
  </pc:docChgLst>
  <pc:docChgLst>
    <pc:chgData name="Susan Peck" userId="904e0207acc3a1a6" providerId="LiveId" clId="{4ED246C9-F7F9-4B4A-9589-5CC7875C4632}"/>
    <pc:docChg chg="modSld">
      <pc:chgData name="Susan Peck" userId="904e0207acc3a1a6" providerId="LiveId" clId="{4ED246C9-F7F9-4B4A-9589-5CC7875C4632}" dt="2024-12-18T17:54:26.705" v="1" actId="20577"/>
      <pc:docMkLst>
        <pc:docMk/>
      </pc:docMkLst>
      <pc:sldChg chg="modSp mod">
        <pc:chgData name="Susan Peck" userId="904e0207acc3a1a6" providerId="LiveId" clId="{4ED246C9-F7F9-4B4A-9589-5CC7875C4632}" dt="2024-12-18T17:54:26.705" v="1" actId="20577"/>
        <pc:sldMkLst>
          <pc:docMk/>
          <pc:sldMk cId="2437753794" sldId="2135715157"/>
        </pc:sldMkLst>
        <pc:graphicFrameChg chg="modGraphic">
          <ac:chgData name="Susan Peck" userId="904e0207acc3a1a6" providerId="LiveId" clId="{4ED246C9-F7F9-4B4A-9589-5CC7875C4632}" dt="2024-12-18T17:54:26.705" v="1" actId="20577"/>
          <ac:graphicFrameMkLst>
            <pc:docMk/>
            <pc:sldMk cId="2437753794" sldId="2135715157"/>
            <ac:graphicFrameMk id="5" creationId="{A7E043FE-0898-C4DE-03CA-683D4F5DE4BA}"/>
          </ac:graphicFrameMkLst>
        </pc:graphicFrameChg>
      </pc:sldChg>
    </pc:docChg>
  </pc:docChgLst>
  <pc:docChgLst>
    <pc:chgData name="Susan Peck" userId="904e0207acc3a1a6" providerId="LiveId" clId="{809C1406-9C78-455C-814F-FE0AFA9DC01E}"/>
    <pc:docChg chg="undo custSel modSld">
      <pc:chgData name="Susan Peck" userId="904e0207acc3a1a6" providerId="LiveId" clId="{809C1406-9C78-455C-814F-FE0AFA9DC01E}" dt="2024-11-05T01:27:43.719" v="76" actId="20577"/>
      <pc:docMkLst>
        <pc:docMk/>
      </pc:docMkLst>
      <pc:sldChg chg="addSp modSp mod">
        <pc:chgData name="Susan Peck" userId="904e0207acc3a1a6" providerId="LiveId" clId="{809C1406-9C78-455C-814F-FE0AFA9DC01E}" dt="2024-11-05T01:24:47.048" v="66" actId="14100"/>
        <pc:sldMkLst>
          <pc:docMk/>
          <pc:sldMk cId="1020563582" sldId="363"/>
        </pc:sldMkLst>
        <pc:spChg chg="mod">
          <ac:chgData name="Susan Peck" userId="904e0207acc3a1a6" providerId="LiveId" clId="{809C1406-9C78-455C-814F-FE0AFA9DC01E}" dt="2024-11-05T01:24:16.677" v="62" actId="20577"/>
          <ac:spMkLst>
            <pc:docMk/>
            <pc:sldMk cId="1020563582" sldId="363"/>
            <ac:spMk id="2" creationId="{6EA079B7-F387-DA8D-DDDF-03D4AA56CC6B}"/>
          </ac:spMkLst>
        </pc:spChg>
        <pc:spChg chg="add mod">
          <ac:chgData name="Susan Peck" userId="904e0207acc3a1a6" providerId="LiveId" clId="{809C1406-9C78-455C-814F-FE0AFA9DC01E}" dt="2024-11-05T01:23:56.662" v="61"/>
          <ac:spMkLst>
            <pc:docMk/>
            <pc:sldMk cId="1020563582" sldId="363"/>
            <ac:spMk id="3" creationId="{4D609E34-B526-DA63-8EDC-B4FCC8211086}"/>
          </ac:spMkLst>
        </pc:spChg>
        <pc:spChg chg="mod">
          <ac:chgData name="Susan Peck" userId="904e0207acc3a1a6" providerId="LiveId" clId="{809C1406-9C78-455C-814F-FE0AFA9DC01E}" dt="2024-11-05T01:24:47.048" v="66" actId="14100"/>
          <ac:spMkLst>
            <pc:docMk/>
            <pc:sldMk cId="1020563582" sldId="363"/>
            <ac:spMk id="19" creationId="{00000000-0000-0000-0000-000000000000}"/>
          </ac:spMkLst>
        </pc:spChg>
      </pc:sldChg>
      <pc:sldChg chg="addSp modSp mod">
        <pc:chgData name="Susan Peck" userId="904e0207acc3a1a6" providerId="LiveId" clId="{809C1406-9C78-455C-814F-FE0AFA9DC01E}" dt="2024-11-05T01:25:06.116" v="69" actId="404"/>
        <pc:sldMkLst>
          <pc:docMk/>
          <pc:sldMk cId="3219253242" sldId="2595"/>
        </pc:sldMkLst>
        <pc:spChg chg="mod">
          <ac:chgData name="Susan Peck" userId="904e0207acc3a1a6" providerId="LiveId" clId="{809C1406-9C78-455C-814F-FE0AFA9DC01E}" dt="2024-11-05T01:25:06.116" v="69" actId="404"/>
          <ac:spMkLst>
            <pc:docMk/>
            <pc:sldMk cId="3219253242" sldId="2595"/>
            <ac:spMk id="2" creationId="{F75851A1-DAE7-5F40-A6A6-370510838E89}"/>
          </ac:spMkLst>
        </pc:spChg>
        <pc:spChg chg="add mod">
          <ac:chgData name="Susan Peck" userId="904e0207acc3a1a6" providerId="LiveId" clId="{809C1406-9C78-455C-814F-FE0AFA9DC01E}" dt="2024-11-05T01:24:55.571" v="67"/>
          <ac:spMkLst>
            <pc:docMk/>
            <pc:sldMk cId="3219253242" sldId="2595"/>
            <ac:spMk id="3" creationId="{D62279A4-8AB1-634A-D8E6-50139889E21D}"/>
          </ac:spMkLst>
        </pc:spChg>
      </pc:sldChg>
      <pc:sldChg chg="modSp mod">
        <pc:chgData name="Susan Peck" userId="904e0207acc3a1a6" providerId="LiveId" clId="{809C1406-9C78-455C-814F-FE0AFA9DC01E}" dt="2024-11-05T01:13:29.481" v="13" actId="20577"/>
        <pc:sldMkLst>
          <pc:docMk/>
          <pc:sldMk cId="0" sldId="2135715129"/>
        </pc:sldMkLst>
        <pc:spChg chg="mod">
          <ac:chgData name="Susan Peck" userId="904e0207acc3a1a6" providerId="LiveId" clId="{809C1406-9C78-455C-814F-FE0AFA9DC01E}" dt="2024-11-05T01:13:29.481" v="13" actId="20577"/>
          <ac:spMkLst>
            <pc:docMk/>
            <pc:sldMk cId="0" sldId="2135715129"/>
            <ac:spMk id="9" creationId="{DB4A94E3-FAC2-274A-94A3-760DCDB899BA}"/>
          </ac:spMkLst>
        </pc:spChg>
      </pc:sldChg>
      <pc:sldChg chg="modSp mod">
        <pc:chgData name="Susan Peck" userId="904e0207acc3a1a6" providerId="LiveId" clId="{809C1406-9C78-455C-814F-FE0AFA9DC01E}" dt="2024-11-05T01:21:52.057" v="57" actId="20577"/>
        <pc:sldMkLst>
          <pc:docMk/>
          <pc:sldMk cId="0" sldId="2135715135"/>
        </pc:sldMkLst>
        <pc:spChg chg="mod">
          <ac:chgData name="Susan Peck" userId="904e0207acc3a1a6" providerId="LiveId" clId="{809C1406-9C78-455C-814F-FE0AFA9DC01E}" dt="2024-11-05T01:21:52.057" v="57" actId="20577"/>
          <ac:spMkLst>
            <pc:docMk/>
            <pc:sldMk cId="0" sldId="2135715135"/>
            <ac:spMk id="3" creationId="{ADD31CF4-3123-5245-BF4E-DCB8F9771886}"/>
          </ac:spMkLst>
        </pc:spChg>
      </pc:sldChg>
      <pc:sldChg chg="modSp mod">
        <pc:chgData name="Susan Peck" userId="904e0207acc3a1a6" providerId="LiveId" clId="{809C1406-9C78-455C-814F-FE0AFA9DC01E}" dt="2024-11-05T01:18:09.003" v="14" actId="20577"/>
        <pc:sldMkLst>
          <pc:docMk/>
          <pc:sldMk cId="1833941999" sldId="2135715152"/>
        </pc:sldMkLst>
        <pc:spChg chg="mod">
          <ac:chgData name="Susan Peck" userId="904e0207acc3a1a6" providerId="LiveId" clId="{809C1406-9C78-455C-814F-FE0AFA9DC01E}" dt="2024-11-05T01:18:09.003" v="14" actId="20577"/>
          <ac:spMkLst>
            <pc:docMk/>
            <pc:sldMk cId="1833941999" sldId="2135715152"/>
            <ac:spMk id="7" creationId="{99A14F2D-824E-2D96-CF32-1F5C3B445831}"/>
          </ac:spMkLst>
        </pc:spChg>
      </pc:sldChg>
      <pc:sldChg chg="modSp mod">
        <pc:chgData name="Susan Peck" userId="904e0207acc3a1a6" providerId="LiveId" clId="{809C1406-9C78-455C-814F-FE0AFA9DC01E}" dt="2024-11-05T01:18:45.359" v="15" actId="2711"/>
        <pc:sldMkLst>
          <pc:docMk/>
          <pc:sldMk cId="164064347" sldId="2135715153"/>
        </pc:sldMkLst>
        <pc:spChg chg="mod">
          <ac:chgData name="Susan Peck" userId="904e0207acc3a1a6" providerId="LiveId" clId="{809C1406-9C78-455C-814F-FE0AFA9DC01E}" dt="2024-11-05T01:18:45.359" v="15" actId="2711"/>
          <ac:spMkLst>
            <pc:docMk/>
            <pc:sldMk cId="164064347" sldId="2135715153"/>
            <ac:spMk id="5" creationId="{9282E09A-57AC-2686-BA83-10F460BC9856}"/>
          </ac:spMkLst>
        </pc:spChg>
      </pc:sldChg>
      <pc:sldChg chg="modSp mod">
        <pc:chgData name="Susan Peck" userId="904e0207acc3a1a6" providerId="LiveId" clId="{809C1406-9C78-455C-814F-FE0AFA9DC01E}" dt="2024-11-05T01:27:43.719" v="76" actId="20577"/>
        <pc:sldMkLst>
          <pc:docMk/>
          <pc:sldMk cId="2437753794" sldId="2135715157"/>
        </pc:sldMkLst>
        <pc:graphicFrameChg chg="modGraphic">
          <ac:chgData name="Susan Peck" userId="904e0207acc3a1a6" providerId="LiveId" clId="{809C1406-9C78-455C-814F-FE0AFA9DC01E}" dt="2024-11-05T01:27:43.719" v="76" actId="20577"/>
          <ac:graphicFrameMkLst>
            <pc:docMk/>
            <pc:sldMk cId="2437753794" sldId="2135715157"/>
            <ac:graphicFrameMk id="5" creationId="{A7E043FE-0898-C4DE-03CA-683D4F5DE4BA}"/>
          </ac:graphicFrameMkLst>
        </pc:graphicFrameChg>
      </pc:sldChg>
      <pc:sldChg chg="modSp mod">
        <pc:chgData name="Susan Peck" userId="904e0207acc3a1a6" providerId="LiveId" clId="{809C1406-9C78-455C-814F-FE0AFA9DC01E}" dt="2024-11-05T01:11:42.873" v="2" actId="207"/>
        <pc:sldMkLst>
          <pc:docMk/>
          <pc:sldMk cId="1372907690" sldId="2135715158"/>
        </pc:sldMkLst>
        <pc:spChg chg="mod">
          <ac:chgData name="Susan Peck" userId="904e0207acc3a1a6" providerId="LiveId" clId="{809C1406-9C78-455C-814F-FE0AFA9DC01E}" dt="2024-11-05T01:11:42.873" v="2" actId="207"/>
          <ac:spMkLst>
            <pc:docMk/>
            <pc:sldMk cId="1372907690" sldId="2135715158"/>
            <ac:spMk id="5" creationId="{7275624A-EC4C-4D82-AA36-2ED304DEB83B}"/>
          </ac:spMkLst>
        </pc:spChg>
      </pc:sldChg>
      <pc:sldChg chg="modSp mod">
        <pc:chgData name="Susan Peck" userId="904e0207acc3a1a6" providerId="LiveId" clId="{809C1406-9C78-455C-814F-FE0AFA9DC01E}" dt="2024-11-05T01:10:50.436" v="1" actId="20577"/>
        <pc:sldMkLst>
          <pc:docMk/>
          <pc:sldMk cId="1618046697" sldId="2135715160"/>
        </pc:sldMkLst>
        <pc:spChg chg="mod">
          <ac:chgData name="Susan Peck" userId="904e0207acc3a1a6" providerId="LiveId" clId="{809C1406-9C78-455C-814F-FE0AFA9DC01E}" dt="2024-11-05T01:10:50.436" v="1" actId="20577"/>
          <ac:spMkLst>
            <pc:docMk/>
            <pc:sldMk cId="1618046697" sldId="2135715160"/>
            <ac:spMk id="4" creationId="{503090BA-90D9-ED79-365A-62C28B5837D7}"/>
          </ac:spMkLst>
        </pc:spChg>
      </pc:sldChg>
      <pc:sldChg chg="addSp modSp mod">
        <pc:chgData name="Susan Peck" userId="904e0207acc3a1a6" providerId="LiveId" clId="{809C1406-9C78-455C-814F-FE0AFA9DC01E}" dt="2024-11-05T01:23:18.284" v="60" actId="207"/>
        <pc:sldMkLst>
          <pc:docMk/>
          <pc:sldMk cId="1972635568" sldId="2145706439"/>
        </pc:sldMkLst>
        <pc:spChg chg="add mod">
          <ac:chgData name="Susan Peck" userId="904e0207acc3a1a6" providerId="LiveId" clId="{809C1406-9C78-455C-814F-FE0AFA9DC01E}" dt="2024-11-05T01:23:05.671" v="58"/>
          <ac:spMkLst>
            <pc:docMk/>
            <pc:sldMk cId="1972635568" sldId="2145706439"/>
            <ac:spMk id="3" creationId="{0D71FDDB-61CE-3B80-D3B5-9CF9C1E97A23}"/>
          </ac:spMkLst>
        </pc:spChg>
        <pc:spChg chg="mod">
          <ac:chgData name="Susan Peck" userId="904e0207acc3a1a6" providerId="LiveId" clId="{809C1406-9C78-455C-814F-FE0AFA9DC01E}" dt="2024-11-05T01:23:18.284" v="60" actId="207"/>
          <ac:spMkLst>
            <pc:docMk/>
            <pc:sldMk cId="1972635568" sldId="2145706439"/>
            <ac:spMk id="4" creationId="{45BD6EAC-E5A7-1701-E862-74031FAD0385}"/>
          </ac:spMkLst>
        </pc:spChg>
      </pc:sldChg>
      <pc:sldChg chg="addSp modSp mod">
        <pc:chgData name="Susan Peck" userId="904e0207acc3a1a6" providerId="LiveId" clId="{809C1406-9C78-455C-814F-FE0AFA9DC01E}" dt="2024-11-05T01:25:50.051" v="75" actId="1076"/>
        <pc:sldMkLst>
          <pc:docMk/>
          <pc:sldMk cId="352181657" sldId="2145706440"/>
        </pc:sldMkLst>
        <pc:spChg chg="mod">
          <ac:chgData name="Susan Peck" userId="904e0207acc3a1a6" providerId="LiveId" clId="{809C1406-9C78-455C-814F-FE0AFA9DC01E}" dt="2024-11-05T01:25:37.916" v="74" actId="1076"/>
          <ac:spMkLst>
            <pc:docMk/>
            <pc:sldMk cId="352181657" sldId="2145706440"/>
            <ac:spMk id="6" creationId="{E4C19FCE-C72F-FE5B-CB2C-4986C66B9490}"/>
          </ac:spMkLst>
        </pc:spChg>
        <pc:spChg chg="add mod">
          <ac:chgData name="Susan Peck" userId="904e0207acc3a1a6" providerId="LiveId" clId="{809C1406-9C78-455C-814F-FE0AFA9DC01E}" dt="2024-11-05T01:25:25.989" v="70"/>
          <ac:spMkLst>
            <pc:docMk/>
            <pc:sldMk cId="352181657" sldId="2145706440"/>
            <ac:spMk id="7" creationId="{D909234F-5EAB-D3EA-5E08-4508197E5C46}"/>
          </ac:spMkLst>
        </pc:spChg>
        <pc:spChg chg="mod">
          <ac:chgData name="Susan Peck" userId="904e0207acc3a1a6" providerId="LiveId" clId="{809C1406-9C78-455C-814F-FE0AFA9DC01E}" dt="2024-11-05T01:25:50.051" v="75" actId="1076"/>
          <ac:spMkLst>
            <pc:docMk/>
            <pc:sldMk cId="352181657" sldId="2145706440"/>
            <ac:spMk id="9" creationId="{1A17A214-F3FB-3341-B987-E0E2AB3E299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FD7C2A-A3A8-F148-8214-813AF3F301E2}"/>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0"/>
                <a:cs typeface="ＭＳ Ｐゴシック" charset="0"/>
              </a:defRPr>
            </a:lvl1pPr>
          </a:lstStyle>
          <a:p>
            <a:pPr>
              <a:defRPr/>
            </a:pPr>
            <a:endParaRPr lang="en-US" dirty="0"/>
          </a:p>
        </p:txBody>
      </p:sp>
      <p:sp>
        <p:nvSpPr>
          <p:cNvPr id="3" name="Date Placeholder 2">
            <a:extLst>
              <a:ext uri="{FF2B5EF4-FFF2-40B4-BE49-F238E27FC236}">
                <a16:creationId xmlns:a16="http://schemas.microsoft.com/office/drawing/2014/main" id="{D0E73A63-DF8B-1849-96C3-C81A6E61437B}"/>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3B14E87F-2E5A-F742-8391-CC9B12332057}" type="datetimeFigureOut">
              <a:rPr lang="en-US" altLang="en-US"/>
              <a:pPr>
                <a:defRPr/>
              </a:pPr>
              <a:t>12/18/2024</a:t>
            </a:fld>
            <a:endParaRPr lang="en-US" altLang="en-US" dirty="0"/>
          </a:p>
        </p:txBody>
      </p:sp>
      <p:sp>
        <p:nvSpPr>
          <p:cNvPr id="4" name="Footer Placeholder 3">
            <a:extLst>
              <a:ext uri="{FF2B5EF4-FFF2-40B4-BE49-F238E27FC236}">
                <a16:creationId xmlns:a16="http://schemas.microsoft.com/office/drawing/2014/main" id="{2BF9747C-B04A-D74C-A937-5167AC8B63F5}"/>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0"/>
                <a:cs typeface="ＭＳ Ｐゴシック" charset="0"/>
              </a:defRPr>
            </a:lvl1pPr>
          </a:lstStyle>
          <a:p>
            <a:pPr>
              <a:defRPr/>
            </a:pPr>
            <a:endParaRPr lang="en-US" dirty="0"/>
          </a:p>
        </p:txBody>
      </p:sp>
      <p:sp>
        <p:nvSpPr>
          <p:cNvPr id="5" name="Slide Number Placeholder 4">
            <a:extLst>
              <a:ext uri="{FF2B5EF4-FFF2-40B4-BE49-F238E27FC236}">
                <a16:creationId xmlns:a16="http://schemas.microsoft.com/office/drawing/2014/main" id="{16C8D3CC-E7BB-7441-AAB8-B38EF118ABA9}"/>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42F62A4F-276F-0148-BBE5-060795C50B81}"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5440694-2875-014B-860D-9ADFA06E23E5}"/>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dirty="0"/>
          </a:p>
        </p:txBody>
      </p:sp>
      <p:sp>
        <p:nvSpPr>
          <p:cNvPr id="3" name="Date Placeholder 2">
            <a:extLst>
              <a:ext uri="{FF2B5EF4-FFF2-40B4-BE49-F238E27FC236}">
                <a16:creationId xmlns:a16="http://schemas.microsoft.com/office/drawing/2014/main" id="{A2007006-514D-544F-9CC7-5A28C469F8B9}"/>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cs typeface="Arial" pitchFamily="34" charset="0"/>
              </a:defRPr>
            </a:lvl1pPr>
          </a:lstStyle>
          <a:p>
            <a:pPr>
              <a:defRPr/>
            </a:pPr>
            <a:fld id="{A52910B9-48BE-ED41-9D22-980CD6D880B6}" type="datetimeFigureOut">
              <a:rPr lang="en-US" altLang="en-US"/>
              <a:pPr>
                <a:defRPr/>
              </a:pPr>
              <a:t>12/18/2024</a:t>
            </a:fld>
            <a:endParaRPr lang="en-US" altLang="en-US" dirty="0"/>
          </a:p>
        </p:txBody>
      </p:sp>
      <p:sp>
        <p:nvSpPr>
          <p:cNvPr id="4" name="Slide Image Placeholder 3">
            <a:extLst>
              <a:ext uri="{FF2B5EF4-FFF2-40B4-BE49-F238E27FC236}">
                <a16:creationId xmlns:a16="http://schemas.microsoft.com/office/drawing/2014/main" id="{9741F872-9EEE-E74B-A653-0386C889E0F0}"/>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62C0459F-4623-9E43-8E86-2DC72BEB3F59}"/>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B70C28B-FFE7-2E4D-AE62-B3031646BDC2}"/>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dirty="0"/>
          </a:p>
        </p:txBody>
      </p:sp>
      <p:sp>
        <p:nvSpPr>
          <p:cNvPr id="7" name="Slide Number Placeholder 6">
            <a:extLst>
              <a:ext uri="{FF2B5EF4-FFF2-40B4-BE49-F238E27FC236}">
                <a16:creationId xmlns:a16="http://schemas.microsoft.com/office/drawing/2014/main" id="{01C9BA12-5EFB-1C4C-81A9-0747048AC3A1}"/>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pPr>
              <a:defRPr/>
            </a:pPr>
            <a:fld id="{3DA5CE76-7170-AF4C-A656-36E70459B185}"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5BA14F8C-5B1D-E24C-8C1B-97385268E2F1}"/>
              </a:ext>
            </a:extLst>
          </p:cNvPr>
          <p:cNvSpPr>
            <a:spLocks noGrp="1" noRot="1" noChangeAspect="1" noChangeArrowheads="1" noTextEdit="1"/>
          </p:cNvSpPr>
          <p:nvPr>
            <p:ph type="sldImg"/>
          </p:nvPr>
        </p:nvSpPr>
        <p:spPr>
          <a:ln/>
        </p:spPr>
      </p:sp>
      <p:sp>
        <p:nvSpPr>
          <p:cNvPr id="63490" name="Notes Placeholder 2">
            <a:extLst>
              <a:ext uri="{FF2B5EF4-FFF2-40B4-BE49-F238E27FC236}">
                <a16:creationId xmlns:a16="http://schemas.microsoft.com/office/drawing/2014/main" id="{AD25A261-7B89-B347-A1E4-A0AEBBCC8E3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When evaluating outcomes by breast cancer subtype, weekly paclitaxel was associated with improved outcomes. </a:t>
            </a:r>
          </a:p>
          <a:p>
            <a:pPr>
              <a:buFontTx/>
              <a:buChar char="•"/>
            </a:pPr>
            <a:r>
              <a:rPr lang="en-US" altLang="en-US">
                <a:ea typeface="ＭＳ Ｐゴシック" panose="020B0600070205080204" pitchFamily="34" charset="-128"/>
              </a:rPr>
              <a:t>(Advance) Weekly paclitaxel was associated with improved 10 year OS rate from 66% to 75%.</a:t>
            </a:r>
          </a:p>
          <a:p>
            <a:pPr>
              <a:buFontTx/>
              <a:buChar char="•"/>
            </a:pPr>
            <a:r>
              <a:rPr lang="en-US" altLang="en-US">
                <a:ea typeface="ＭＳ Ｐゴシック" panose="020B0600070205080204" pitchFamily="34" charset="-128"/>
              </a:rPr>
              <a:t>(Advance) The hazard ratio was 0.69 for this comparison.</a:t>
            </a:r>
          </a:p>
          <a:p>
            <a:pPr>
              <a:buFontTx/>
              <a:buChar char="•"/>
            </a:pPr>
            <a:r>
              <a:rPr lang="en-US" altLang="en-US">
                <a:ea typeface="ＭＳ Ｐゴシック" panose="020B0600070205080204" pitchFamily="34" charset="-128"/>
              </a:rPr>
              <a:t>(Advance) 10 year DFS rates improved from 59% to 69% with weekly paclitaxel, (advance) with a similar hazard ratio of 0.69.</a:t>
            </a:r>
          </a:p>
          <a:p>
            <a:pPr>
              <a:buFontTx/>
              <a:buChar char="•"/>
            </a:pPr>
            <a:r>
              <a:rPr lang="en-US" altLang="en-US">
                <a:ea typeface="ＭＳ Ｐゴシック" panose="020B0600070205080204" pitchFamily="34" charset="-128"/>
              </a:rPr>
              <a:t>Similar benefits were not observed for every 3 week docetaxel. </a:t>
            </a:r>
          </a:p>
          <a:p>
            <a:pPr>
              <a:buFontTx/>
              <a:buChar char="•"/>
            </a:pPr>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
        <p:nvSpPr>
          <p:cNvPr id="63491" name="Header Placeholder 3">
            <a:extLst>
              <a:ext uri="{FF2B5EF4-FFF2-40B4-BE49-F238E27FC236}">
                <a16:creationId xmlns:a16="http://schemas.microsoft.com/office/drawing/2014/main" id="{809715E3-32A3-454C-8A24-3AB6EBB3D25A}"/>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000" b="1">
                <a:solidFill>
                  <a:schemeClr val="tx2"/>
                </a:solidFill>
                <a:latin typeface="Arial" panose="020B0604020202020204" pitchFamily="34" charset="0"/>
                <a:ea typeface="ＭＳ Ｐゴシック" panose="020B0600070205080204" pitchFamily="34" charset="-128"/>
              </a:defRPr>
            </a:lvl1pPr>
            <a:lvl2pPr marL="742950" indent="-285750" defTabSz="931863">
              <a:defRPr sz="2000" b="1">
                <a:solidFill>
                  <a:schemeClr val="tx2"/>
                </a:solidFill>
                <a:latin typeface="Arial" panose="020B0604020202020204" pitchFamily="34" charset="0"/>
                <a:ea typeface="ＭＳ Ｐゴシック" panose="020B0600070205080204" pitchFamily="34" charset="-128"/>
              </a:defRPr>
            </a:lvl2pPr>
            <a:lvl3pPr marL="1143000" indent="-228600" defTabSz="931863">
              <a:defRPr sz="2000" b="1">
                <a:solidFill>
                  <a:schemeClr val="tx2"/>
                </a:solidFill>
                <a:latin typeface="Arial" panose="020B0604020202020204" pitchFamily="34" charset="0"/>
                <a:ea typeface="ＭＳ Ｐゴシック" panose="020B0600070205080204" pitchFamily="34" charset="-128"/>
              </a:defRPr>
            </a:lvl3pPr>
            <a:lvl4pPr marL="1600200" indent="-228600" defTabSz="931863">
              <a:defRPr sz="2000" b="1">
                <a:solidFill>
                  <a:schemeClr val="tx2"/>
                </a:solidFill>
                <a:latin typeface="Arial" panose="020B0604020202020204" pitchFamily="34" charset="0"/>
                <a:ea typeface="ＭＳ Ｐゴシック" panose="020B0600070205080204" pitchFamily="34" charset="-128"/>
              </a:defRPr>
            </a:lvl4pPr>
            <a:lvl5pPr marL="2057400" indent="-228600" defTabSz="931863">
              <a:defRPr sz="2000" b="1">
                <a:solidFill>
                  <a:schemeClr val="tx2"/>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000" b="1">
                <a:solidFill>
                  <a:schemeClr val="tx2"/>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000" b="1">
                <a:solidFill>
                  <a:schemeClr val="tx2"/>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000" b="1">
                <a:solidFill>
                  <a:schemeClr val="tx2"/>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000" b="1">
                <a:solidFill>
                  <a:schemeClr val="tx2"/>
                </a:solidFill>
                <a:latin typeface="Arial" panose="020B0604020202020204" pitchFamily="34" charset="0"/>
                <a:ea typeface="ＭＳ Ｐゴシック" panose="020B0600070205080204" pitchFamily="34" charset="-128"/>
              </a:defRPr>
            </a:lvl9pPr>
          </a:lstStyle>
          <a:p>
            <a:r>
              <a:rPr lang="en-US" altLang="en-US" sz="1200" b="0">
                <a:solidFill>
                  <a:schemeClr val="tx1"/>
                </a:solidFill>
                <a:latin typeface="Times New Roman" panose="02020603050405020304" pitchFamily="18" charset="0"/>
              </a:rPr>
              <a:t>San Antonio Breast Cancer Symposium, December 9-13, 2014 </a:t>
            </a:r>
          </a:p>
        </p:txBody>
      </p:sp>
      <p:sp>
        <p:nvSpPr>
          <p:cNvPr id="63492" name="Footer Placeholder 4">
            <a:extLst>
              <a:ext uri="{FF2B5EF4-FFF2-40B4-BE49-F238E27FC236}">
                <a16:creationId xmlns:a16="http://schemas.microsoft.com/office/drawing/2014/main" id="{4EEABC42-120F-0F47-93C0-00FB141E049D}"/>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000" b="1">
                <a:solidFill>
                  <a:schemeClr val="tx2"/>
                </a:solidFill>
                <a:latin typeface="Arial" panose="020B0604020202020204" pitchFamily="34" charset="0"/>
                <a:ea typeface="ＭＳ Ｐゴシック" panose="020B0600070205080204" pitchFamily="34" charset="-128"/>
              </a:defRPr>
            </a:lvl1pPr>
            <a:lvl2pPr marL="742950" indent="-285750" defTabSz="931863">
              <a:defRPr sz="2000" b="1">
                <a:solidFill>
                  <a:schemeClr val="tx2"/>
                </a:solidFill>
                <a:latin typeface="Arial" panose="020B0604020202020204" pitchFamily="34" charset="0"/>
                <a:ea typeface="ＭＳ Ｐゴシック" panose="020B0600070205080204" pitchFamily="34" charset="-128"/>
              </a:defRPr>
            </a:lvl2pPr>
            <a:lvl3pPr marL="1143000" indent="-228600" defTabSz="931863">
              <a:defRPr sz="2000" b="1">
                <a:solidFill>
                  <a:schemeClr val="tx2"/>
                </a:solidFill>
                <a:latin typeface="Arial" panose="020B0604020202020204" pitchFamily="34" charset="0"/>
                <a:ea typeface="ＭＳ Ｐゴシック" panose="020B0600070205080204" pitchFamily="34" charset="-128"/>
              </a:defRPr>
            </a:lvl3pPr>
            <a:lvl4pPr marL="1600200" indent="-228600" defTabSz="931863">
              <a:defRPr sz="2000" b="1">
                <a:solidFill>
                  <a:schemeClr val="tx2"/>
                </a:solidFill>
                <a:latin typeface="Arial" panose="020B0604020202020204" pitchFamily="34" charset="0"/>
                <a:ea typeface="ＭＳ Ｐゴシック" panose="020B0600070205080204" pitchFamily="34" charset="-128"/>
              </a:defRPr>
            </a:lvl4pPr>
            <a:lvl5pPr marL="2057400" indent="-228600" defTabSz="931863">
              <a:defRPr sz="2000" b="1">
                <a:solidFill>
                  <a:schemeClr val="tx2"/>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000" b="1">
                <a:solidFill>
                  <a:schemeClr val="tx2"/>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000" b="1">
                <a:solidFill>
                  <a:schemeClr val="tx2"/>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000" b="1">
                <a:solidFill>
                  <a:schemeClr val="tx2"/>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000" b="1">
                <a:solidFill>
                  <a:schemeClr val="tx2"/>
                </a:solidFill>
                <a:latin typeface="Arial" panose="020B0604020202020204" pitchFamily="34" charset="0"/>
                <a:ea typeface="ＭＳ Ｐゴシック" panose="020B0600070205080204" pitchFamily="34" charset="-128"/>
              </a:defRPr>
            </a:lvl9pPr>
          </a:lstStyle>
          <a:p>
            <a:r>
              <a:rPr lang="en-US" altLang="en-US" sz="1200" b="0">
                <a:solidFill>
                  <a:schemeClr val="tx1"/>
                </a:solidFill>
                <a:latin typeface="Times New Roman" panose="02020603050405020304" pitchFamily="18" charset="0"/>
              </a:rPr>
              <a:t>This presentation is the intellectual property of the author/presenter. Contact them at jsparano@montefiore.org to reprint and/or distribute. </a:t>
            </a:r>
          </a:p>
        </p:txBody>
      </p:sp>
    </p:spTree>
    <p:extLst>
      <p:ext uri="{BB962C8B-B14F-4D97-AF65-F5344CB8AC3E}">
        <p14:creationId xmlns:p14="http://schemas.microsoft.com/office/powerpoint/2010/main" val="1613154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a:extLst>
              <a:ext uri="{FF2B5EF4-FFF2-40B4-BE49-F238E27FC236}">
                <a16:creationId xmlns:a16="http://schemas.microsoft.com/office/drawing/2014/main" id="{6CDD97F8-2EA1-9C4F-B2C7-36C4714F31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1475" name="Notes Placeholder 2">
            <a:extLst>
              <a:ext uri="{FF2B5EF4-FFF2-40B4-BE49-F238E27FC236}">
                <a16:creationId xmlns:a16="http://schemas.microsoft.com/office/drawing/2014/main" id="{8E6799D7-CC85-6E4C-900D-8753045E8D8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latin typeface="Times New Roman" panose="02020603050405020304" pitchFamily="18" charset="0"/>
              <a:ea typeface="ＭＳ Ｐゴシック" panose="020B0600070205080204" pitchFamily="34" charset="-128"/>
            </a:endParaRPr>
          </a:p>
        </p:txBody>
      </p:sp>
      <p:sp>
        <p:nvSpPr>
          <p:cNvPr id="361476" name="Slide Number Placeholder 3">
            <a:extLst>
              <a:ext uri="{FF2B5EF4-FFF2-40B4-BE49-F238E27FC236}">
                <a16:creationId xmlns:a16="http://schemas.microsoft.com/office/drawing/2014/main" id="{60EEB421-BEC7-E44A-BEA6-26CA0AAD650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555891A-B084-DC47-AB91-C6C417647DD2}" type="slidenum">
              <a:rPr lang="en-US" altLang="en-US" smtClean="0">
                <a:latin typeface="Times New Roman" panose="02020603050405020304" pitchFamily="18" charset="0"/>
              </a:rPr>
              <a:pPr>
                <a:spcBef>
                  <a:spcPct val="0"/>
                </a:spcBef>
              </a:pPr>
              <a:t>48</a:t>
            </a:fld>
            <a:endParaRPr lang="en-US" altLang="en-US" dirty="0">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a:extLst>
              <a:ext uri="{FF2B5EF4-FFF2-40B4-BE49-F238E27FC236}">
                <a16:creationId xmlns:a16="http://schemas.microsoft.com/office/drawing/2014/main" id="{3E72459C-04BF-3047-8025-DD0CB73B8C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4371" name="Notes Placeholder 2">
            <a:extLst>
              <a:ext uri="{FF2B5EF4-FFF2-40B4-BE49-F238E27FC236}">
                <a16:creationId xmlns:a16="http://schemas.microsoft.com/office/drawing/2014/main" id="{ED27CBC2-C8B0-2445-A096-0C11A9B6E7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latin typeface="Times New Roman" panose="02020603050405020304" pitchFamily="18" charset="0"/>
              <a:ea typeface="ＭＳ Ｐゴシック" panose="020B0600070205080204" pitchFamily="34" charset="-128"/>
            </a:endParaRPr>
          </a:p>
        </p:txBody>
      </p:sp>
      <p:sp>
        <p:nvSpPr>
          <p:cNvPr id="314372" name="Slide Number Placeholder 3">
            <a:extLst>
              <a:ext uri="{FF2B5EF4-FFF2-40B4-BE49-F238E27FC236}">
                <a16:creationId xmlns:a16="http://schemas.microsoft.com/office/drawing/2014/main" id="{BCC9021D-D8E4-C040-901A-943E4CDF15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84427DC-FD3A-884E-91C6-8380DD62BB1E}" type="slidenum">
              <a:rPr lang="en-US" altLang="en-US" smtClean="0">
                <a:latin typeface="Times New Roman" panose="02020603050405020304" pitchFamily="18" charset="0"/>
              </a:rPr>
              <a:pPr>
                <a:spcBef>
                  <a:spcPct val="0"/>
                </a:spcBef>
              </a:pPr>
              <a:t>9</a:t>
            </a:fld>
            <a:endParaRPr lang="en-US" altLang="en-US">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Slide Image Placeholder 1">
            <a:extLst>
              <a:ext uri="{FF2B5EF4-FFF2-40B4-BE49-F238E27FC236}">
                <a16:creationId xmlns:a16="http://schemas.microsoft.com/office/drawing/2014/main" id="{E5F367FF-BBB3-8ADD-296A-361F7C12E9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5987" name="Notes Placeholder 2">
            <a:extLst>
              <a:ext uri="{FF2B5EF4-FFF2-40B4-BE49-F238E27FC236}">
                <a16:creationId xmlns:a16="http://schemas.microsoft.com/office/drawing/2014/main" id="{C7CFCC5E-68E0-C018-8CD7-6D85E5A58E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425988" name="Slide Number Placeholder 3">
            <a:extLst>
              <a:ext uri="{FF2B5EF4-FFF2-40B4-BE49-F238E27FC236}">
                <a16:creationId xmlns:a16="http://schemas.microsoft.com/office/drawing/2014/main" id="{0C7F211F-BE5A-03E7-DC13-0D7D5494B2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ED51A77-8219-F841-9805-B6546CA5B2BF}" type="slidenum">
              <a:rPr lang="en-US" altLang="en-US"/>
              <a:pPr>
                <a:spcBef>
                  <a:spcPct val="0"/>
                </a:spcBef>
              </a:pPr>
              <a:t>10</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DA5CE76-7170-AF4C-A656-36E70459B185}" type="slidenum">
              <a:rPr lang="en-US" altLang="en-US" smtClean="0"/>
              <a:pPr>
                <a:defRPr/>
              </a:pPr>
              <a:t>16</a:t>
            </a:fld>
            <a:endParaRPr lang="en-US" altLang="en-US" dirty="0"/>
          </a:p>
        </p:txBody>
      </p:sp>
    </p:spTree>
    <p:extLst>
      <p:ext uri="{BB962C8B-B14F-4D97-AF65-F5344CB8AC3E}">
        <p14:creationId xmlns:p14="http://schemas.microsoft.com/office/powerpoint/2010/main" val="1767802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a:extLst>
              <a:ext uri="{FF2B5EF4-FFF2-40B4-BE49-F238E27FC236}">
                <a16:creationId xmlns:a16="http://schemas.microsoft.com/office/drawing/2014/main" id="{26F6AD37-5E3A-E24E-A5B0-35CDB20F19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1539" name="Notes Placeholder 2">
            <a:extLst>
              <a:ext uri="{FF2B5EF4-FFF2-40B4-BE49-F238E27FC236}">
                <a16:creationId xmlns:a16="http://schemas.microsoft.com/office/drawing/2014/main" id="{E28AE443-FD01-0E49-9729-3F03A9260E1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
        <p:nvSpPr>
          <p:cNvPr id="321540" name="Slide Number Placeholder 3">
            <a:extLst>
              <a:ext uri="{FF2B5EF4-FFF2-40B4-BE49-F238E27FC236}">
                <a16:creationId xmlns:a16="http://schemas.microsoft.com/office/drawing/2014/main" id="{03018503-7458-854D-B9BC-89470D203E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8DEC7DB-BADC-4145-BFBB-FDC33A2AD58C}" type="slidenum">
              <a:rPr lang="en-US" altLang="en-US" smtClean="0">
                <a:solidFill>
                  <a:srgbClr val="000000"/>
                </a:solidFill>
                <a:latin typeface="Times New Roman" panose="02020603050405020304" pitchFamily="18" charset="0"/>
              </a:rPr>
              <a:pPr>
                <a:spcBef>
                  <a:spcPct val="0"/>
                </a:spcBef>
              </a:pPr>
              <a:t>17</a:t>
            </a:fld>
            <a:endParaRPr lang="en-US" altLang="en-US">
              <a:solidFill>
                <a:srgbClr val="000000"/>
              </a:solidFill>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1297416-D582-4B6D-94E9-705D3666B338}" type="slidenum">
              <a:rPr lang="en-US" smtClean="0"/>
              <a:t>18</a:t>
            </a:fld>
            <a:endParaRPr lang="en-US"/>
          </a:p>
        </p:txBody>
      </p:sp>
    </p:spTree>
    <p:extLst>
      <p:ext uri="{BB962C8B-B14F-4D97-AF65-F5344CB8AC3E}">
        <p14:creationId xmlns:p14="http://schemas.microsoft.com/office/powerpoint/2010/main" val="1089560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a:extLst>
              <a:ext uri="{FF2B5EF4-FFF2-40B4-BE49-F238E27FC236}">
                <a16:creationId xmlns:a16="http://schemas.microsoft.com/office/drawing/2014/main" id="{24B865FF-03EB-F64D-8E89-FF1F8D04EA2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6115" name="Notes Placeholder 2">
            <a:extLst>
              <a:ext uri="{FF2B5EF4-FFF2-40B4-BE49-F238E27FC236}">
                <a16:creationId xmlns:a16="http://schemas.microsoft.com/office/drawing/2014/main" id="{D459226C-D6AC-D24C-A62D-79DB7620FB6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4" name="Header Placeholder 3">
            <a:extLst>
              <a:ext uri="{FF2B5EF4-FFF2-40B4-BE49-F238E27FC236}">
                <a16:creationId xmlns:a16="http://schemas.microsoft.com/office/drawing/2014/main" id="{6A64B263-5E8C-4E4B-B2E5-7877078E80FF}"/>
              </a:ext>
            </a:extLst>
          </p:cNvPr>
          <p:cNvSpPr>
            <a:spLocks noGrp="1"/>
          </p:cNvSpPr>
          <p:nvPr>
            <p:ph type="hdr" sz="quarter"/>
          </p:nvPr>
        </p:nvSpPr>
        <p:spPr/>
        <p:txBody>
          <a:bodyPr/>
          <a:lstStyle/>
          <a:p>
            <a:pPr>
              <a:defRPr/>
            </a:pPr>
            <a:endParaRPr lang="en-US" dirty="0"/>
          </a:p>
        </p:txBody>
      </p:sp>
      <p:sp>
        <p:nvSpPr>
          <p:cNvPr id="5" name="Footer Placeholder 4">
            <a:extLst>
              <a:ext uri="{FF2B5EF4-FFF2-40B4-BE49-F238E27FC236}">
                <a16:creationId xmlns:a16="http://schemas.microsoft.com/office/drawing/2014/main" id="{9978B8FF-5DD3-F945-B907-BA60BB43735A}"/>
              </a:ext>
            </a:extLst>
          </p:cNvPr>
          <p:cNvSpPr>
            <a:spLocks noGrp="1"/>
          </p:cNvSpPr>
          <p:nvPr>
            <p:ph type="ftr" sz="quarter" idx="4"/>
          </p:nvPr>
        </p:nvSpPr>
        <p:spPr/>
        <p:txBody>
          <a:bodyPr/>
          <a:lstStyle/>
          <a:p>
            <a:pPr>
              <a:defRPr/>
            </a:pPr>
            <a:endParaRPr lang="en-US" dirty="0"/>
          </a:p>
        </p:txBody>
      </p:sp>
      <p:sp>
        <p:nvSpPr>
          <p:cNvPr id="346118" name="Slide Number Placeholder 5">
            <a:extLst>
              <a:ext uri="{FF2B5EF4-FFF2-40B4-BE49-F238E27FC236}">
                <a16:creationId xmlns:a16="http://schemas.microsoft.com/office/drawing/2014/main" id="{E466397F-CD58-B647-B150-37CFB2A92B7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0F42F12-BAA5-7B49-B6B7-33FCE304ED8F}" type="slidenum">
              <a:rPr lang="en-US" altLang="en-US" smtClean="0">
                <a:latin typeface="Calibri" panose="020F0502020204030204" pitchFamily="34" charset="0"/>
              </a:rPr>
              <a:pPr/>
              <a:t>37</a:t>
            </a:fld>
            <a:endParaRPr lang="en-US" altLang="en-US" dirty="0">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DA5CE76-7170-AF4C-A656-36E70459B185}" type="slidenum">
              <a:rPr lang="en-US" altLang="en-US" smtClean="0"/>
              <a:pPr>
                <a:defRPr/>
              </a:pPr>
              <a:t>44</a:t>
            </a:fld>
            <a:endParaRPr lang="en-US" altLang="en-US" dirty="0"/>
          </a:p>
        </p:txBody>
      </p:sp>
    </p:spTree>
    <p:extLst>
      <p:ext uri="{BB962C8B-B14F-4D97-AF65-F5344CB8AC3E}">
        <p14:creationId xmlns:p14="http://schemas.microsoft.com/office/powerpoint/2010/main" val="897178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Slide Image Placeholder 1"/>
          <p:cNvSpPr>
            <a:spLocks noGrp="1" noRot="1" noChangeAspect="1" noTextEdit="1"/>
          </p:cNvSpPr>
          <p:nvPr>
            <p:ph type="sldImg"/>
          </p:nvPr>
        </p:nvSpPr>
        <p:spPr bwMode="auto">
          <a:xfrm>
            <a:off x="674688" y="931863"/>
            <a:ext cx="5672137" cy="31908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8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200">
              <a:buClr>
                <a:srgbClr val="000000"/>
              </a:buClr>
              <a:buFont typeface="Times New Roman" panose="02020603050405020304" pitchFamily="18" charset="0"/>
              <a:buNone/>
            </a:pPr>
            <a:endParaRPr lang="es-ES" altLang="en-US"/>
          </a:p>
        </p:txBody>
      </p:sp>
      <p:sp>
        <p:nvSpPr>
          <p:cNvPr id="4" name="Date Placeholder 3"/>
          <p:cNvSpPr>
            <a:spLocks noGrp="1"/>
          </p:cNvSpPr>
          <p:nvPr>
            <p:ph type="dt" sz="quarter" idx="1"/>
          </p:nvPr>
        </p:nvSpPr>
        <p:spPr/>
        <p:txBody>
          <a:bodyPr lIns="83750" tIns="41875" rIns="83750" bIns="41875"/>
          <a:lstStyle/>
          <a:p>
            <a:pPr marL="0" marR="0" lvl="0" indent="0" algn="r" defTabSz="685800" rtl="0" eaLnBrk="1" fontAlgn="auto" latinLnBrk="0" hangingPunct="1">
              <a:lnSpc>
                <a:spcPct val="100000"/>
              </a:lnSpc>
              <a:spcBef>
                <a:spcPts val="0"/>
              </a:spcBef>
              <a:spcAft>
                <a:spcPts val="0"/>
              </a:spcAft>
              <a:buClrTx/>
              <a:buSzTx/>
              <a:buFontTx/>
              <a:buNone/>
              <a:tabLst/>
              <a:defRPr/>
            </a:pPr>
            <a:fld id="{6A453B76-649C-1047-AB39-06CD9CC3743F}" type="datetime1">
              <a:rPr kumimoji="0" lang="en-US" sz="135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12/18/2024</a:t>
            </a:fld>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lIns="83750" tIns="41875" rIns="83750" bIns="41875"/>
          <a:lstStyle/>
          <a:p>
            <a:pPr marL="0" marR="0" lvl="0" indent="0" algn="r" defTabSz="685800" rtl="0" eaLnBrk="1" fontAlgn="auto" latinLnBrk="0" hangingPunct="1">
              <a:lnSpc>
                <a:spcPct val="100000"/>
              </a:lnSpc>
              <a:spcBef>
                <a:spcPts val="0"/>
              </a:spcBef>
              <a:spcAft>
                <a:spcPts val="0"/>
              </a:spcAft>
              <a:buClrTx/>
              <a:buSzTx/>
              <a:buFontTx/>
              <a:buNone/>
              <a:tabLst/>
              <a:defRPr/>
            </a:pPr>
            <a:fld id="{2F2400FF-15A3-43C8-B2DD-7C701BE2AF46}" type="slidenum">
              <a:rPr kumimoji="0" lang="en-US" sz="135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45</a:t>
            </a:fld>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7131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63D61-94D4-E343-BE88-B3E4548909A1}"/>
              </a:ext>
            </a:extLst>
          </p:cNvPr>
          <p:cNvSpPr>
            <a:spLocks noGrp="1"/>
          </p:cNvSpPr>
          <p:nvPr>
            <p:ph type="ctrTitle"/>
          </p:nvPr>
        </p:nvSpPr>
        <p:spPr>
          <a:xfrm>
            <a:off x="1524000" y="1122363"/>
            <a:ext cx="9144000" cy="2387600"/>
          </a:xfrm>
        </p:spPr>
        <p:txBody>
          <a:bodyPr anchor="b">
            <a:normAutofit/>
          </a:bodyPr>
          <a:lstStyle>
            <a:lvl1pPr algn="ctr">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78C05FC-CC5F-5D4C-9E9A-698A83353E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156B6E-AEE5-6E4E-BD3B-4C7BC739DF5A}"/>
              </a:ext>
            </a:extLst>
          </p:cNvPr>
          <p:cNvSpPr>
            <a:spLocks noGrp="1"/>
          </p:cNvSpPr>
          <p:nvPr>
            <p:ph type="dt" sz="half" idx="10"/>
          </p:nvPr>
        </p:nvSpPr>
        <p:spPr/>
        <p:txBody>
          <a:bodyPr/>
          <a:lstStyle/>
          <a:p>
            <a:pPr>
              <a:defRPr/>
            </a:pPr>
            <a:fld id="{1EFEA9F7-8BB9-2643-A4F1-EA882124C6B7}" type="datetime1">
              <a:rPr lang="en-US" altLang="en-US" smtClean="0"/>
              <a:pPr>
                <a:defRPr/>
              </a:pPr>
              <a:t>12/18/2024</a:t>
            </a:fld>
            <a:endParaRPr lang="en-US" altLang="en-US" dirty="0"/>
          </a:p>
        </p:txBody>
      </p:sp>
      <p:sp>
        <p:nvSpPr>
          <p:cNvPr id="5" name="Footer Placeholder 4">
            <a:extLst>
              <a:ext uri="{FF2B5EF4-FFF2-40B4-BE49-F238E27FC236}">
                <a16:creationId xmlns:a16="http://schemas.microsoft.com/office/drawing/2014/main" id="{BE38AE82-94BF-4443-BC64-544F7129EE7E}"/>
              </a:ext>
            </a:extLst>
          </p:cNvPr>
          <p:cNvSpPr>
            <a:spLocks noGrp="1"/>
          </p:cNvSpPr>
          <p:nvPr>
            <p:ph type="ftr" sz="quarter" idx="11"/>
          </p:nvPr>
        </p:nvSpPr>
        <p:spPr/>
        <p:txBody>
          <a:bodyPr/>
          <a:lstStyle/>
          <a:p>
            <a:pPr>
              <a:defRPr/>
            </a:pPr>
            <a:r>
              <a:rPr lang="en-US" dirty="0"/>
              <a:t>Presented by:</a:t>
            </a:r>
          </a:p>
        </p:txBody>
      </p:sp>
      <p:sp>
        <p:nvSpPr>
          <p:cNvPr id="6" name="Slide Number Placeholder 5">
            <a:extLst>
              <a:ext uri="{FF2B5EF4-FFF2-40B4-BE49-F238E27FC236}">
                <a16:creationId xmlns:a16="http://schemas.microsoft.com/office/drawing/2014/main" id="{5FC9314D-2F7E-3849-9FC4-955718496753}"/>
              </a:ext>
            </a:extLst>
          </p:cNvPr>
          <p:cNvSpPr>
            <a:spLocks noGrp="1"/>
          </p:cNvSpPr>
          <p:nvPr>
            <p:ph type="sldNum" sz="quarter" idx="12"/>
          </p:nvPr>
        </p:nvSpPr>
        <p:spPr/>
        <p:txBody>
          <a:bodyPr/>
          <a:lstStyle/>
          <a:p>
            <a:pPr>
              <a:defRPr/>
            </a:pPr>
            <a:fld id="{8FE6821E-A563-FD47-BDF0-E11AFFE85BE5}" type="slidenum">
              <a:rPr lang="en-US" altLang="en-US" smtClean="0"/>
              <a:pPr>
                <a:defRPr/>
              </a:pPr>
              <a:t>‹#›</a:t>
            </a:fld>
            <a:endParaRPr lang="en-US" altLang="en-US" dirty="0"/>
          </a:p>
        </p:txBody>
      </p:sp>
    </p:spTree>
    <p:extLst>
      <p:ext uri="{BB962C8B-B14F-4D97-AF65-F5344CB8AC3E}">
        <p14:creationId xmlns:p14="http://schemas.microsoft.com/office/powerpoint/2010/main" val="102298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4E133-8D16-1548-98A3-D0CF529930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1B34EA-1B75-4E46-96E4-64D6AF6196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04D591-CA63-8040-8414-FD7BA967C733}"/>
              </a:ext>
            </a:extLst>
          </p:cNvPr>
          <p:cNvSpPr>
            <a:spLocks noGrp="1"/>
          </p:cNvSpPr>
          <p:nvPr>
            <p:ph type="dt" sz="half" idx="10"/>
          </p:nvPr>
        </p:nvSpPr>
        <p:spPr/>
        <p:txBody>
          <a:bodyPr/>
          <a:lstStyle/>
          <a:p>
            <a:pPr>
              <a:defRPr/>
            </a:pPr>
            <a:fld id="{B95F4C8A-E73D-4747-8673-E81AA891CA69}" type="datetime1">
              <a:rPr lang="en-US" altLang="en-US" smtClean="0"/>
              <a:pPr>
                <a:defRPr/>
              </a:pPr>
              <a:t>12/18/2024</a:t>
            </a:fld>
            <a:endParaRPr lang="en-US" altLang="en-US" dirty="0"/>
          </a:p>
        </p:txBody>
      </p:sp>
      <p:sp>
        <p:nvSpPr>
          <p:cNvPr id="5" name="Footer Placeholder 4">
            <a:extLst>
              <a:ext uri="{FF2B5EF4-FFF2-40B4-BE49-F238E27FC236}">
                <a16:creationId xmlns:a16="http://schemas.microsoft.com/office/drawing/2014/main" id="{792F111E-96DC-2344-890A-54386B6E144A}"/>
              </a:ext>
            </a:extLst>
          </p:cNvPr>
          <p:cNvSpPr>
            <a:spLocks noGrp="1"/>
          </p:cNvSpPr>
          <p:nvPr>
            <p:ph type="ftr" sz="quarter" idx="11"/>
          </p:nvPr>
        </p:nvSpPr>
        <p:spPr/>
        <p:txBody>
          <a:bodyPr/>
          <a:lstStyle/>
          <a:p>
            <a:pPr>
              <a:defRPr/>
            </a:pPr>
            <a:r>
              <a:rPr lang="en-US" dirty="0"/>
              <a:t>Presented by:</a:t>
            </a:r>
          </a:p>
        </p:txBody>
      </p:sp>
      <p:sp>
        <p:nvSpPr>
          <p:cNvPr id="6" name="Slide Number Placeholder 5">
            <a:extLst>
              <a:ext uri="{FF2B5EF4-FFF2-40B4-BE49-F238E27FC236}">
                <a16:creationId xmlns:a16="http://schemas.microsoft.com/office/drawing/2014/main" id="{7AC4977E-6080-E644-A184-AC4F8DB46506}"/>
              </a:ext>
            </a:extLst>
          </p:cNvPr>
          <p:cNvSpPr>
            <a:spLocks noGrp="1"/>
          </p:cNvSpPr>
          <p:nvPr>
            <p:ph type="sldNum" sz="quarter" idx="12"/>
          </p:nvPr>
        </p:nvSpPr>
        <p:spPr/>
        <p:txBody>
          <a:bodyPr/>
          <a:lstStyle/>
          <a:p>
            <a:pPr>
              <a:defRPr/>
            </a:pPr>
            <a:fld id="{44DABE04-AAF5-8B4B-A22A-2C1CD98A12FD}" type="slidenum">
              <a:rPr lang="en-US" altLang="en-US" smtClean="0"/>
              <a:pPr>
                <a:defRPr/>
              </a:pPr>
              <a:t>‹#›</a:t>
            </a:fld>
            <a:endParaRPr lang="en-US" altLang="en-US" dirty="0"/>
          </a:p>
        </p:txBody>
      </p:sp>
    </p:spTree>
    <p:extLst>
      <p:ext uri="{BB962C8B-B14F-4D97-AF65-F5344CB8AC3E}">
        <p14:creationId xmlns:p14="http://schemas.microsoft.com/office/powerpoint/2010/main" val="1594310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9CD204-BFA2-784A-AEC8-2C3F44D436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16BCF8-F4F2-C847-9E68-080B47D84C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9CE595-0D9D-E445-AAC2-9EDE2D344C57}"/>
              </a:ext>
            </a:extLst>
          </p:cNvPr>
          <p:cNvSpPr>
            <a:spLocks noGrp="1"/>
          </p:cNvSpPr>
          <p:nvPr>
            <p:ph type="dt" sz="half" idx="10"/>
          </p:nvPr>
        </p:nvSpPr>
        <p:spPr/>
        <p:txBody>
          <a:bodyPr/>
          <a:lstStyle/>
          <a:p>
            <a:pPr>
              <a:defRPr/>
            </a:pPr>
            <a:fld id="{4DA7A793-DAD1-DA4C-A024-3C2E5B5B0BB2}" type="datetime1">
              <a:rPr lang="en-US" altLang="en-US" smtClean="0"/>
              <a:pPr>
                <a:defRPr/>
              </a:pPr>
              <a:t>12/18/2024</a:t>
            </a:fld>
            <a:endParaRPr lang="en-US" altLang="en-US" dirty="0"/>
          </a:p>
        </p:txBody>
      </p:sp>
      <p:sp>
        <p:nvSpPr>
          <p:cNvPr id="5" name="Footer Placeholder 4">
            <a:extLst>
              <a:ext uri="{FF2B5EF4-FFF2-40B4-BE49-F238E27FC236}">
                <a16:creationId xmlns:a16="http://schemas.microsoft.com/office/drawing/2014/main" id="{AB8229FF-E35C-FB4C-AB12-20D33B8F7D87}"/>
              </a:ext>
            </a:extLst>
          </p:cNvPr>
          <p:cNvSpPr>
            <a:spLocks noGrp="1"/>
          </p:cNvSpPr>
          <p:nvPr>
            <p:ph type="ftr" sz="quarter" idx="11"/>
          </p:nvPr>
        </p:nvSpPr>
        <p:spPr/>
        <p:txBody>
          <a:bodyPr/>
          <a:lstStyle/>
          <a:p>
            <a:pPr>
              <a:defRPr/>
            </a:pPr>
            <a:r>
              <a:rPr lang="en-US" dirty="0"/>
              <a:t>Presented by:</a:t>
            </a:r>
          </a:p>
        </p:txBody>
      </p:sp>
      <p:sp>
        <p:nvSpPr>
          <p:cNvPr id="6" name="Slide Number Placeholder 5">
            <a:extLst>
              <a:ext uri="{FF2B5EF4-FFF2-40B4-BE49-F238E27FC236}">
                <a16:creationId xmlns:a16="http://schemas.microsoft.com/office/drawing/2014/main" id="{E7C68BA4-2848-124F-8283-52DC1751ED63}"/>
              </a:ext>
            </a:extLst>
          </p:cNvPr>
          <p:cNvSpPr>
            <a:spLocks noGrp="1"/>
          </p:cNvSpPr>
          <p:nvPr>
            <p:ph type="sldNum" sz="quarter" idx="12"/>
          </p:nvPr>
        </p:nvSpPr>
        <p:spPr/>
        <p:txBody>
          <a:bodyPr/>
          <a:lstStyle/>
          <a:p>
            <a:pPr>
              <a:defRPr/>
            </a:pPr>
            <a:fld id="{CFF663CF-DC07-044B-BC5C-63F57B69BF89}" type="slidenum">
              <a:rPr lang="en-US" altLang="en-US" smtClean="0"/>
              <a:pPr>
                <a:defRPr/>
              </a:pPr>
              <a:t>‹#›</a:t>
            </a:fld>
            <a:endParaRPr lang="en-US" altLang="en-US" dirty="0"/>
          </a:p>
        </p:txBody>
      </p:sp>
    </p:spTree>
    <p:extLst>
      <p:ext uri="{BB962C8B-B14F-4D97-AF65-F5344CB8AC3E}">
        <p14:creationId xmlns:p14="http://schemas.microsoft.com/office/powerpoint/2010/main" val="67267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asic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783803"/>
            <a:ext cx="10820400" cy="3976917"/>
          </a:xfrm>
          <a:prstGeom prst="rect">
            <a:avLst/>
          </a:prstGeom>
        </p:spPr>
        <p:txBody>
          <a:bodyPr>
            <a:normAutofit/>
          </a:bodyPr>
          <a:lstStyle>
            <a:lvl1pPr marL="0" indent="0">
              <a:spcBef>
                <a:spcPts val="900"/>
              </a:spcBef>
              <a:buNone/>
              <a:defRPr sz="13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47168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4" y="1493838"/>
            <a:ext cx="10769601" cy="4478338"/>
          </a:xfrm>
        </p:spPr>
        <p:txBody>
          <a:bodyPr/>
          <a:lstStyle>
            <a:lvl1pPr marL="265113" indent="-265113">
              <a:buClr>
                <a:schemeClr val="accent3"/>
              </a:buClr>
              <a:buFont typeface="Calibri" panose="020F0502020204030204" pitchFamily="34" charset="0"/>
              <a:buChar char="•"/>
              <a:defRPr>
                <a:solidFill>
                  <a:srgbClr val="223341"/>
                </a:solidFill>
              </a:defRPr>
            </a:lvl1pPr>
            <a:lvl2pPr marL="625475" indent="-265113">
              <a:buClr>
                <a:schemeClr val="accent3"/>
              </a:buClr>
              <a:tabLst/>
              <a:defRPr>
                <a:solidFill>
                  <a:srgbClr val="223341"/>
                </a:solidFill>
              </a:defRPr>
            </a:lvl2pPr>
            <a:lvl3pPr marL="898525" indent="-184150">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394696"/>
            <a:ext cx="10790872"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1257874378"/>
      </p:ext>
    </p:extLst>
  </p:cSld>
  <p:clrMapOvr>
    <a:masterClrMapping/>
  </p:clrMapOvr>
  <p:extLst>
    <p:ext uri="{DCECCB84-F9BA-43D5-87BE-67443E8EF086}">
      <p15:sldGuideLst xmlns:p15="http://schemas.microsoft.com/office/powerpoint/2012/main">
        <p15:guide id="1" orient="horz" pos="4178">
          <p15:clr>
            <a:srgbClr val="FBAE40"/>
          </p15:clr>
        </p15:guide>
        <p15:guide id="2" orient="horz" pos="2160">
          <p15:clr>
            <a:srgbClr val="FBAE40"/>
          </p15:clr>
        </p15:guide>
        <p15:guide id="3"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0CA13-0818-B34A-9699-E95C2469E88F}"/>
              </a:ext>
            </a:extLst>
          </p:cNvPr>
          <p:cNvSpPr>
            <a:spLocks noGrp="1"/>
          </p:cNvSpPr>
          <p:nvPr>
            <p:ph type="title"/>
          </p:nvPr>
        </p:nvSpPr>
        <p:spPr>
          <a:xfrm>
            <a:off x="838200" y="518977"/>
            <a:ext cx="10515600" cy="752475"/>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858040E-9F0F-2243-81D4-D8BAD86B4984}"/>
              </a:ext>
            </a:extLst>
          </p:cNvPr>
          <p:cNvSpPr>
            <a:spLocks noGrp="1"/>
          </p:cNvSpPr>
          <p:nvPr>
            <p:ph idx="1"/>
          </p:nvPr>
        </p:nvSpPr>
        <p:spPr/>
        <p:txBody>
          <a:bodyPr/>
          <a:lstStyle>
            <a:lvl1pPr>
              <a:buClr>
                <a:srgbClr val="990001"/>
              </a:buClr>
              <a:defRPr/>
            </a:lvl1pPr>
            <a:lvl2pPr>
              <a:buClr>
                <a:srgbClr val="990001"/>
              </a:buClr>
              <a:defRPr/>
            </a:lvl2pPr>
            <a:lvl3pPr>
              <a:buClr>
                <a:srgbClr val="990001"/>
              </a:buClr>
              <a:defRPr/>
            </a:lvl3pPr>
            <a:lvl4pPr>
              <a:buClr>
                <a:srgbClr val="990001"/>
              </a:buClr>
              <a:defRPr/>
            </a:lvl4pPr>
            <a:lvl5pPr>
              <a:buClr>
                <a:srgbClr val="99000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FFB33A2-1224-4A40-932A-C1843BC71BBF}"/>
              </a:ext>
            </a:extLst>
          </p:cNvPr>
          <p:cNvSpPr>
            <a:spLocks noGrp="1"/>
          </p:cNvSpPr>
          <p:nvPr>
            <p:ph type="dt" sz="half" idx="10"/>
          </p:nvPr>
        </p:nvSpPr>
        <p:spPr/>
        <p:txBody>
          <a:bodyPr/>
          <a:lstStyle/>
          <a:p>
            <a:pPr>
              <a:defRPr/>
            </a:pPr>
            <a:fld id="{7FFFEBD1-4F19-B04F-A480-EA534D5F4EBC}" type="datetime1">
              <a:rPr lang="en-US" altLang="en-US" smtClean="0"/>
              <a:pPr>
                <a:defRPr/>
              </a:pPr>
              <a:t>12/18/2024</a:t>
            </a:fld>
            <a:endParaRPr lang="en-US" altLang="en-US" dirty="0"/>
          </a:p>
        </p:txBody>
      </p:sp>
      <p:sp>
        <p:nvSpPr>
          <p:cNvPr id="5" name="Footer Placeholder 4">
            <a:extLst>
              <a:ext uri="{FF2B5EF4-FFF2-40B4-BE49-F238E27FC236}">
                <a16:creationId xmlns:a16="http://schemas.microsoft.com/office/drawing/2014/main" id="{DA7E76C9-3A73-9040-9214-ED3ADC3B7061}"/>
              </a:ext>
            </a:extLst>
          </p:cNvPr>
          <p:cNvSpPr>
            <a:spLocks noGrp="1"/>
          </p:cNvSpPr>
          <p:nvPr>
            <p:ph type="ftr" sz="quarter" idx="11"/>
          </p:nvPr>
        </p:nvSpPr>
        <p:spPr/>
        <p:txBody>
          <a:bodyPr/>
          <a:lstStyle/>
          <a:p>
            <a:pPr>
              <a:defRPr/>
            </a:pPr>
            <a:r>
              <a:rPr lang="en-US" dirty="0"/>
              <a:t>Presented by:</a:t>
            </a:r>
          </a:p>
        </p:txBody>
      </p:sp>
      <p:sp>
        <p:nvSpPr>
          <p:cNvPr id="6" name="Slide Number Placeholder 5">
            <a:extLst>
              <a:ext uri="{FF2B5EF4-FFF2-40B4-BE49-F238E27FC236}">
                <a16:creationId xmlns:a16="http://schemas.microsoft.com/office/drawing/2014/main" id="{CAFB9FB5-4BC7-1846-86D0-3116D266802F}"/>
              </a:ext>
            </a:extLst>
          </p:cNvPr>
          <p:cNvSpPr>
            <a:spLocks noGrp="1"/>
          </p:cNvSpPr>
          <p:nvPr>
            <p:ph type="sldNum" sz="quarter" idx="12"/>
          </p:nvPr>
        </p:nvSpPr>
        <p:spPr/>
        <p:txBody>
          <a:bodyPr/>
          <a:lstStyle/>
          <a:p>
            <a:pPr>
              <a:defRPr/>
            </a:pPr>
            <a:fld id="{693EA0DD-7DFA-E44C-B9F9-4918099EC5E5}" type="slidenum">
              <a:rPr lang="en-US" altLang="en-US" smtClean="0"/>
              <a:pPr>
                <a:defRPr/>
              </a:pPr>
              <a:t>‹#›</a:t>
            </a:fld>
            <a:endParaRPr lang="en-US" altLang="en-US" dirty="0"/>
          </a:p>
        </p:txBody>
      </p:sp>
    </p:spTree>
    <p:extLst>
      <p:ext uri="{BB962C8B-B14F-4D97-AF65-F5344CB8AC3E}">
        <p14:creationId xmlns:p14="http://schemas.microsoft.com/office/powerpoint/2010/main" val="3311070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14478-4779-1B4F-805B-9062B5FF57F9}"/>
              </a:ext>
            </a:extLst>
          </p:cNvPr>
          <p:cNvSpPr>
            <a:spLocks noGrp="1"/>
          </p:cNvSpPr>
          <p:nvPr>
            <p:ph type="title"/>
          </p:nvPr>
        </p:nvSpPr>
        <p:spPr>
          <a:xfrm>
            <a:off x="831850" y="1709739"/>
            <a:ext cx="10515600" cy="2133600"/>
          </a:xfrm>
        </p:spPr>
        <p:txBody>
          <a:bodyPr anchor="b">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13A229F-AD87-964D-B3FC-A43C3DBF16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54B820-2ED0-0A47-ADB6-3A8CE9503136}"/>
              </a:ext>
            </a:extLst>
          </p:cNvPr>
          <p:cNvSpPr>
            <a:spLocks noGrp="1"/>
          </p:cNvSpPr>
          <p:nvPr>
            <p:ph type="dt" sz="half" idx="10"/>
          </p:nvPr>
        </p:nvSpPr>
        <p:spPr/>
        <p:txBody>
          <a:bodyPr/>
          <a:lstStyle/>
          <a:p>
            <a:pPr>
              <a:defRPr/>
            </a:pPr>
            <a:fld id="{217DCFC5-0E41-C94D-B6F0-170E4945EF07}" type="datetime1">
              <a:rPr lang="en-US" altLang="en-US" smtClean="0"/>
              <a:pPr>
                <a:defRPr/>
              </a:pPr>
              <a:t>12/18/2024</a:t>
            </a:fld>
            <a:endParaRPr lang="en-US" altLang="en-US" dirty="0"/>
          </a:p>
        </p:txBody>
      </p:sp>
      <p:sp>
        <p:nvSpPr>
          <p:cNvPr id="5" name="Footer Placeholder 4">
            <a:extLst>
              <a:ext uri="{FF2B5EF4-FFF2-40B4-BE49-F238E27FC236}">
                <a16:creationId xmlns:a16="http://schemas.microsoft.com/office/drawing/2014/main" id="{F19D9A6C-323E-1445-B684-C44F3C932BED}"/>
              </a:ext>
            </a:extLst>
          </p:cNvPr>
          <p:cNvSpPr>
            <a:spLocks noGrp="1"/>
          </p:cNvSpPr>
          <p:nvPr>
            <p:ph type="ftr" sz="quarter" idx="11"/>
          </p:nvPr>
        </p:nvSpPr>
        <p:spPr/>
        <p:txBody>
          <a:bodyPr/>
          <a:lstStyle/>
          <a:p>
            <a:pPr>
              <a:defRPr/>
            </a:pPr>
            <a:r>
              <a:rPr lang="en-US" dirty="0"/>
              <a:t>Presented by:</a:t>
            </a:r>
          </a:p>
        </p:txBody>
      </p:sp>
      <p:sp>
        <p:nvSpPr>
          <p:cNvPr id="6" name="Slide Number Placeholder 5">
            <a:extLst>
              <a:ext uri="{FF2B5EF4-FFF2-40B4-BE49-F238E27FC236}">
                <a16:creationId xmlns:a16="http://schemas.microsoft.com/office/drawing/2014/main" id="{07762D77-2001-1147-A342-5203F287693C}"/>
              </a:ext>
            </a:extLst>
          </p:cNvPr>
          <p:cNvSpPr>
            <a:spLocks noGrp="1"/>
          </p:cNvSpPr>
          <p:nvPr>
            <p:ph type="sldNum" sz="quarter" idx="12"/>
          </p:nvPr>
        </p:nvSpPr>
        <p:spPr/>
        <p:txBody>
          <a:bodyPr/>
          <a:lstStyle/>
          <a:p>
            <a:pPr>
              <a:defRPr/>
            </a:pPr>
            <a:fld id="{7596B17B-824A-6845-B43C-86C18CCBB88C}" type="slidenum">
              <a:rPr lang="en-US" altLang="en-US" smtClean="0"/>
              <a:pPr>
                <a:defRPr/>
              </a:pPr>
              <a:t>‹#›</a:t>
            </a:fld>
            <a:endParaRPr lang="en-US" altLang="en-US" dirty="0"/>
          </a:p>
        </p:txBody>
      </p:sp>
    </p:spTree>
    <p:extLst>
      <p:ext uri="{BB962C8B-B14F-4D97-AF65-F5344CB8AC3E}">
        <p14:creationId xmlns:p14="http://schemas.microsoft.com/office/powerpoint/2010/main" val="1386052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41A2E-05FC-2B40-872B-259970E2FD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FAFEA6-023C-C349-8A1A-9DCDE4237F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744E1B-D586-ED46-BD74-3B63245E41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79B4C8-E3B9-7A44-9EC0-095B15A04CA1}"/>
              </a:ext>
            </a:extLst>
          </p:cNvPr>
          <p:cNvSpPr>
            <a:spLocks noGrp="1"/>
          </p:cNvSpPr>
          <p:nvPr>
            <p:ph type="dt" sz="half" idx="10"/>
          </p:nvPr>
        </p:nvSpPr>
        <p:spPr/>
        <p:txBody>
          <a:bodyPr/>
          <a:lstStyle/>
          <a:p>
            <a:pPr>
              <a:defRPr/>
            </a:pPr>
            <a:fld id="{6DDFFC40-3B87-0040-ACC8-B18E34147529}" type="datetime1">
              <a:rPr lang="en-US" altLang="en-US" smtClean="0"/>
              <a:pPr>
                <a:defRPr/>
              </a:pPr>
              <a:t>12/18/2024</a:t>
            </a:fld>
            <a:endParaRPr lang="en-US" altLang="en-US" dirty="0"/>
          </a:p>
        </p:txBody>
      </p:sp>
      <p:sp>
        <p:nvSpPr>
          <p:cNvPr id="6" name="Footer Placeholder 5">
            <a:extLst>
              <a:ext uri="{FF2B5EF4-FFF2-40B4-BE49-F238E27FC236}">
                <a16:creationId xmlns:a16="http://schemas.microsoft.com/office/drawing/2014/main" id="{2AC20274-5DE3-434B-8181-86915F686C81}"/>
              </a:ext>
            </a:extLst>
          </p:cNvPr>
          <p:cNvSpPr>
            <a:spLocks noGrp="1"/>
          </p:cNvSpPr>
          <p:nvPr>
            <p:ph type="ftr" sz="quarter" idx="11"/>
          </p:nvPr>
        </p:nvSpPr>
        <p:spPr/>
        <p:txBody>
          <a:bodyPr/>
          <a:lstStyle/>
          <a:p>
            <a:pPr>
              <a:defRPr/>
            </a:pPr>
            <a:r>
              <a:rPr lang="en-US" dirty="0"/>
              <a:t>Presented by:</a:t>
            </a:r>
          </a:p>
        </p:txBody>
      </p:sp>
      <p:sp>
        <p:nvSpPr>
          <p:cNvPr id="7" name="Slide Number Placeholder 6">
            <a:extLst>
              <a:ext uri="{FF2B5EF4-FFF2-40B4-BE49-F238E27FC236}">
                <a16:creationId xmlns:a16="http://schemas.microsoft.com/office/drawing/2014/main" id="{91E78790-1D32-A941-8269-AFC48CE2F43C}"/>
              </a:ext>
            </a:extLst>
          </p:cNvPr>
          <p:cNvSpPr>
            <a:spLocks noGrp="1"/>
          </p:cNvSpPr>
          <p:nvPr>
            <p:ph type="sldNum" sz="quarter" idx="12"/>
          </p:nvPr>
        </p:nvSpPr>
        <p:spPr/>
        <p:txBody>
          <a:bodyPr/>
          <a:lstStyle/>
          <a:p>
            <a:pPr>
              <a:defRPr/>
            </a:pPr>
            <a:fld id="{C4C3E163-E0F5-AD46-89EE-15A93C3DC303}" type="slidenum">
              <a:rPr lang="en-US" altLang="en-US" smtClean="0"/>
              <a:pPr>
                <a:defRPr/>
              </a:pPr>
              <a:t>‹#›</a:t>
            </a:fld>
            <a:endParaRPr lang="en-US" altLang="en-US" dirty="0"/>
          </a:p>
        </p:txBody>
      </p:sp>
    </p:spTree>
    <p:extLst>
      <p:ext uri="{BB962C8B-B14F-4D97-AF65-F5344CB8AC3E}">
        <p14:creationId xmlns:p14="http://schemas.microsoft.com/office/powerpoint/2010/main" val="2737558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0BB31-C101-8347-84B8-DCCEA19374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FFA407-56B7-484C-864C-22B72829A6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9FBD14-5CF7-C842-8908-A45EC1D859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F6B5C8-2FB9-4D45-9C9D-443E50120D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38A935-69CE-4B45-99F1-2CFD7278C1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8AC2E9-2E4E-AD4A-B1D5-849819D98B2C}"/>
              </a:ext>
            </a:extLst>
          </p:cNvPr>
          <p:cNvSpPr>
            <a:spLocks noGrp="1"/>
          </p:cNvSpPr>
          <p:nvPr>
            <p:ph type="dt" sz="half" idx="10"/>
          </p:nvPr>
        </p:nvSpPr>
        <p:spPr/>
        <p:txBody>
          <a:bodyPr/>
          <a:lstStyle/>
          <a:p>
            <a:pPr>
              <a:defRPr/>
            </a:pPr>
            <a:fld id="{BE2E40D1-377A-1546-8A01-8658420E5718}" type="datetime1">
              <a:rPr lang="en-US" altLang="en-US" smtClean="0"/>
              <a:pPr>
                <a:defRPr/>
              </a:pPr>
              <a:t>12/18/2024</a:t>
            </a:fld>
            <a:endParaRPr lang="en-US" altLang="en-US" dirty="0"/>
          </a:p>
        </p:txBody>
      </p:sp>
      <p:sp>
        <p:nvSpPr>
          <p:cNvPr id="8" name="Footer Placeholder 7">
            <a:extLst>
              <a:ext uri="{FF2B5EF4-FFF2-40B4-BE49-F238E27FC236}">
                <a16:creationId xmlns:a16="http://schemas.microsoft.com/office/drawing/2014/main" id="{618D9FFF-DCE3-9240-98AF-CEB0B602C838}"/>
              </a:ext>
            </a:extLst>
          </p:cNvPr>
          <p:cNvSpPr>
            <a:spLocks noGrp="1"/>
          </p:cNvSpPr>
          <p:nvPr>
            <p:ph type="ftr" sz="quarter" idx="11"/>
          </p:nvPr>
        </p:nvSpPr>
        <p:spPr/>
        <p:txBody>
          <a:bodyPr/>
          <a:lstStyle/>
          <a:p>
            <a:pPr>
              <a:defRPr/>
            </a:pPr>
            <a:r>
              <a:rPr lang="en-US" dirty="0"/>
              <a:t>Presented by:</a:t>
            </a:r>
          </a:p>
        </p:txBody>
      </p:sp>
      <p:sp>
        <p:nvSpPr>
          <p:cNvPr id="9" name="Slide Number Placeholder 8">
            <a:extLst>
              <a:ext uri="{FF2B5EF4-FFF2-40B4-BE49-F238E27FC236}">
                <a16:creationId xmlns:a16="http://schemas.microsoft.com/office/drawing/2014/main" id="{74346589-E983-7643-A496-766680CA513C}"/>
              </a:ext>
            </a:extLst>
          </p:cNvPr>
          <p:cNvSpPr>
            <a:spLocks noGrp="1"/>
          </p:cNvSpPr>
          <p:nvPr>
            <p:ph type="sldNum" sz="quarter" idx="12"/>
          </p:nvPr>
        </p:nvSpPr>
        <p:spPr/>
        <p:txBody>
          <a:bodyPr/>
          <a:lstStyle/>
          <a:p>
            <a:pPr>
              <a:defRPr/>
            </a:pPr>
            <a:fld id="{3164B170-FDD6-0543-AC1D-44976B5905F9}" type="slidenum">
              <a:rPr lang="en-US" altLang="en-US" smtClean="0"/>
              <a:pPr>
                <a:defRPr/>
              </a:pPr>
              <a:t>‹#›</a:t>
            </a:fld>
            <a:endParaRPr lang="en-US" altLang="en-US" dirty="0"/>
          </a:p>
        </p:txBody>
      </p:sp>
    </p:spTree>
    <p:extLst>
      <p:ext uri="{BB962C8B-B14F-4D97-AF65-F5344CB8AC3E}">
        <p14:creationId xmlns:p14="http://schemas.microsoft.com/office/powerpoint/2010/main" val="432758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91D56-B1D6-C14C-91F4-D77A9E9484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C69948-A77C-6C4C-8D2C-3E4B63E04AB4}"/>
              </a:ext>
            </a:extLst>
          </p:cNvPr>
          <p:cNvSpPr>
            <a:spLocks noGrp="1"/>
          </p:cNvSpPr>
          <p:nvPr>
            <p:ph type="dt" sz="half" idx="10"/>
          </p:nvPr>
        </p:nvSpPr>
        <p:spPr/>
        <p:txBody>
          <a:bodyPr/>
          <a:lstStyle/>
          <a:p>
            <a:pPr>
              <a:defRPr/>
            </a:pPr>
            <a:fld id="{6977CA7C-055E-8E4D-89FE-5F9AC55D3884}" type="datetime1">
              <a:rPr lang="en-US" altLang="en-US" smtClean="0"/>
              <a:pPr>
                <a:defRPr/>
              </a:pPr>
              <a:t>12/18/2024</a:t>
            </a:fld>
            <a:endParaRPr lang="en-US" altLang="en-US" dirty="0"/>
          </a:p>
        </p:txBody>
      </p:sp>
      <p:sp>
        <p:nvSpPr>
          <p:cNvPr id="4" name="Footer Placeholder 3">
            <a:extLst>
              <a:ext uri="{FF2B5EF4-FFF2-40B4-BE49-F238E27FC236}">
                <a16:creationId xmlns:a16="http://schemas.microsoft.com/office/drawing/2014/main" id="{A17E3853-B1F5-4D45-8C5A-B31AFCCD86D1}"/>
              </a:ext>
            </a:extLst>
          </p:cNvPr>
          <p:cNvSpPr>
            <a:spLocks noGrp="1"/>
          </p:cNvSpPr>
          <p:nvPr>
            <p:ph type="ftr" sz="quarter" idx="11"/>
          </p:nvPr>
        </p:nvSpPr>
        <p:spPr/>
        <p:txBody>
          <a:bodyPr/>
          <a:lstStyle/>
          <a:p>
            <a:pPr>
              <a:defRPr/>
            </a:pPr>
            <a:r>
              <a:rPr lang="en-US" dirty="0"/>
              <a:t>Presented by:</a:t>
            </a:r>
          </a:p>
        </p:txBody>
      </p:sp>
      <p:sp>
        <p:nvSpPr>
          <p:cNvPr id="5" name="Slide Number Placeholder 4">
            <a:extLst>
              <a:ext uri="{FF2B5EF4-FFF2-40B4-BE49-F238E27FC236}">
                <a16:creationId xmlns:a16="http://schemas.microsoft.com/office/drawing/2014/main" id="{6E9730FC-F745-A441-AA3C-5380DB7F23FD}"/>
              </a:ext>
            </a:extLst>
          </p:cNvPr>
          <p:cNvSpPr>
            <a:spLocks noGrp="1"/>
          </p:cNvSpPr>
          <p:nvPr>
            <p:ph type="sldNum" sz="quarter" idx="12"/>
          </p:nvPr>
        </p:nvSpPr>
        <p:spPr/>
        <p:txBody>
          <a:bodyPr/>
          <a:lstStyle/>
          <a:p>
            <a:pPr>
              <a:defRPr/>
            </a:pPr>
            <a:fld id="{8BC2FC38-0212-3D4B-BE73-735D0C6CB8CF}" type="slidenum">
              <a:rPr lang="en-US" altLang="en-US" smtClean="0"/>
              <a:pPr>
                <a:defRPr/>
              </a:pPr>
              <a:t>‹#›</a:t>
            </a:fld>
            <a:endParaRPr lang="en-US" altLang="en-US" dirty="0"/>
          </a:p>
        </p:txBody>
      </p:sp>
    </p:spTree>
    <p:extLst>
      <p:ext uri="{BB962C8B-B14F-4D97-AF65-F5344CB8AC3E}">
        <p14:creationId xmlns:p14="http://schemas.microsoft.com/office/powerpoint/2010/main" val="1073467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35BAD8-F340-7C43-A9CC-1B33AD8B2DFE}"/>
              </a:ext>
            </a:extLst>
          </p:cNvPr>
          <p:cNvSpPr>
            <a:spLocks noGrp="1"/>
          </p:cNvSpPr>
          <p:nvPr>
            <p:ph type="dt" sz="half" idx="10"/>
          </p:nvPr>
        </p:nvSpPr>
        <p:spPr/>
        <p:txBody>
          <a:bodyPr/>
          <a:lstStyle/>
          <a:p>
            <a:pPr>
              <a:defRPr/>
            </a:pPr>
            <a:fld id="{6675B94B-E65E-FC46-850E-E4377A7297F9}" type="datetime1">
              <a:rPr lang="en-US" altLang="en-US" smtClean="0"/>
              <a:pPr>
                <a:defRPr/>
              </a:pPr>
              <a:t>12/18/2024</a:t>
            </a:fld>
            <a:endParaRPr lang="en-US" altLang="en-US" dirty="0"/>
          </a:p>
        </p:txBody>
      </p:sp>
      <p:sp>
        <p:nvSpPr>
          <p:cNvPr id="3" name="Footer Placeholder 2">
            <a:extLst>
              <a:ext uri="{FF2B5EF4-FFF2-40B4-BE49-F238E27FC236}">
                <a16:creationId xmlns:a16="http://schemas.microsoft.com/office/drawing/2014/main" id="{F6507C8E-ED89-FF47-9008-4CE5DBB17655}"/>
              </a:ext>
            </a:extLst>
          </p:cNvPr>
          <p:cNvSpPr>
            <a:spLocks noGrp="1"/>
          </p:cNvSpPr>
          <p:nvPr>
            <p:ph type="ftr" sz="quarter" idx="11"/>
          </p:nvPr>
        </p:nvSpPr>
        <p:spPr/>
        <p:txBody>
          <a:bodyPr/>
          <a:lstStyle/>
          <a:p>
            <a:pPr>
              <a:defRPr/>
            </a:pPr>
            <a:r>
              <a:rPr lang="en-US" dirty="0"/>
              <a:t>Presented by:</a:t>
            </a:r>
          </a:p>
        </p:txBody>
      </p:sp>
      <p:sp>
        <p:nvSpPr>
          <p:cNvPr id="4" name="Slide Number Placeholder 3">
            <a:extLst>
              <a:ext uri="{FF2B5EF4-FFF2-40B4-BE49-F238E27FC236}">
                <a16:creationId xmlns:a16="http://schemas.microsoft.com/office/drawing/2014/main" id="{C7704B37-8D08-6549-8F53-219C728BD7EC}"/>
              </a:ext>
            </a:extLst>
          </p:cNvPr>
          <p:cNvSpPr>
            <a:spLocks noGrp="1"/>
          </p:cNvSpPr>
          <p:nvPr>
            <p:ph type="sldNum" sz="quarter" idx="12"/>
          </p:nvPr>
        </p:nvSpPr>
        <p:spPr/>
        <p:txBody>
          <a:bodyPr/>
          <a:lstStyle/>
          <a:p>
            <a:pPr>
              <a:defRPr/>
            </a:pPr>
            <a:fld id="{32059BF4-F782-D44B-9F18-B15D7CFF7055}" type="slidenum">
              <a:rPr lang="en-US" altLang="en-US" smtClean="0"/>
              <a:pPr>
                <a:defRPr/>
              </a:pPr>
              <a:t>‹#›</a:t>
            </a:fld>
            <a:endParaRPr lang="en-US" altLang="en-US" dirty="0"/>
          </a:p>
        </p:txBody>
      </p:sp>
    </p:spTree>
    <p:extLst>
      <p:ext uri="{BB962C8B-B14F-4D97-AF65-F5344CB8AC3E}">
        <p14:creationId xmlns:p14="http://schemas.microsoft.com/office/powerpoint/2010/main" val="1104657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0B7F1-1602-A84E-A45A-F468C8A41E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4D5870-AAF5-2B46-8FE2-72BEF3B2FB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2FFA7E-4350-A143-B695-2A5DE2CFDB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877408-01A1-2E4D-B9ED-F0A88927EE3D}"/>
              </a:ext>
            </a:extLst>
          </p:cNvPr>
          <p:cNvSpPr>
            <a:spLocks noGrp="1"/>
          </p:cNvSpPr>
          <p:nvPr>
            <p:ph type="dt" sz="half" idx="10"/>
          </p:nvPr>
        </p:nvSpPr>
        <p:spPr/>
        <p:txBody>
          <a:bodyPr/>
          <a:lstStyle/>
          <a:p>
            <a:pPr>
              <a:defRPr/>
            </a:pPr>
            <a:fld id="{BCA310EB-D2C8-D340-A1B9-C499C07822DF}" type="datetime1">
              <a:rPr lang="en-US" altLang="en-US" smtClean="0"/>
              <a:pPr>
                <a:defRPr/>
              </a:pPr>
              <a:t>12/18/2024</a:t>
            </a:fld>
            <a:endParaRPr lang="en-US" altLang="en-US" dirty="0"/>
          </a:p>
        </p:txBody>
      </p:sp>
      <p:sp>
        <p:nvSpPr>
          <p:cNvPr id="6" name="Footer Placeholder 5">
            <a:extLst>
              <a:ext uri="{FF2B5EF4-FFF2-40B4-BE49-F238E27FC236}">
                <a16:creationId xmlns:a16="http://schemas.microsoft.com/office/drawing/2014/main" id="{6DAE1294-6E6C-6F42-B563-A37EEDB6A077}"/>
              </a:ext>
            </a:extLst>
          </p:cNvPr>
          <p:cNvSpPr>
            <a:spLocks noGrp="1"/>
          </p:cNvSpPr>
          <p:nvPr>
            <p:ph type="ftr" sz="quarter" idx="11"/>
          </p:nvPr>
        </p:nvSpPr>
        <p:spPr/>
        <p:txBody>
          <a:bodyPr/>
          <a:lstStyle/>
          <a:p>
            <a:pPr>
              <a:defRPr/>
            </a:pPr>
            <a:r>
              <a:rPr lang="en-US" dirty="0"/>
              <a:t>Presented by:</a:t>
            </a:r>
          </a:p>
        </p:txBody>
      </p:sp>
      <p:sp>
        <p:nvSpPr>
          <p:cNvPr id="7" name="Slide Number Placeholder 6">
            <a:extLst>
              <a:ext uri="{FF2B5EF4-FFF2-40B4-BE49-F238E27FC236}">
                <a16:creationId xmlns:a16="http://schemas.microsoft.com/office/drawing/2014/main" id="{01149B92-1BB5-654A-AE17-09DCAC795B8B}"/>
              </a:ext>
            </a:extLst>
          </p:cNvPr>
          <p:cNvSpPr>
            <a:spLocks noGrp="1"/>
          </p:cNvSpPr>
          <p:nvPr>
            <p:ph type="sldNum" sz="quarter" idx="12"/>
          </p:nvPr>
        </p:nvSpPr>
        <p:spPr/>
        <p:txBody>
          <a:bodyPr/>
          <a:lstStyle/>
          <a:p>
            <a:pPr>
              <a:defRPr/>
            </a:pPr>
            <a:fld id="{9E10D3F3-F34E-944C-B433-C491C3969684}" type="slidenum">
              <a:rPr lang="en-US" altLang="en-US" smtClean="0"/>
              <a:pPr>
                <a:defRPr/>
              </a:pPr>
              <a:t>‹#›</a:t>
            </a:fld>
            <a:endParaRPr lang="en-US" altLang="en-US" dirty="0"/>
          </a:p>
        </p:txBody>
      </p:sp>
    </p:spTree>
    <p:extLst>
      <p:ext uri="{BB962C8B-B14F-4D97-AF65-F5344CB8AC3E}">
        <p14:creationId xmlns:p14="http://schemas.microsoft.com/office/powerpoint/2010/main" val="1312275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8D136-EB08-5F49-B7D0-4A1B4AB9BA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92399D-369C-074B-B3C9-00AAE1299E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F8588392-0C30-C64A-9668-2AE7FA1ED3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E75FB8-987C-474A-8B71-EA7470BCD593}"/>
              </a:ext>
            </a:extLst>
          </p:cNvPr>
          <p:cNvSpPr>
            <a:spLocks noGrp="1"/>
          </p:cNvSpPr>
          <p:nvPr>
            <p:ph type="dt" sz="half" idx="10"/>
          </p:nvPr>
        </p:nvSpPr>
        <p:spPr/>
        <p:txBody>
          <a:bodyPr/>
          <a:lstStyle/>
          <a:p>
            <a:pPr>
              <a:defRPr/>
            </a:pPr>
            <a:fld id="{F985A1B2-86FD-4745-8F49-37546ACADA45}" type="datetime1">
              <a:rPr lang="en-US" altLang="en-US" smtClean="0"/>
              <a:pPr>
                <a:defRPr/>
              </a:pPr>
              <a:t>12/18/2024</a:t>
            </a:fld>
            <a:endParaRPr lang="en-US" altLang="en-US" dirty="0"/>
          </a:p>
        </p:txBody>
      </p:sp>
      <p:sp>
        <p:nvSpPr>
          <p:cNvPr id="6" name="Footer Placeholder 5">
            <a:extLst>
              <a:ext uri="{FF2B5EF4-FFF2-40B4-BE49-F238E27FC236}">
                <a16:creationId xmlns:a16="http://schemas.microsoft.com/office/drawing/2014/main" id="{B6ECFC20-76A4-AD4A-BD3D-A2A2196F7C7C}"/>
              </a:ext>
            </a:extLst>
          </p:cNvPr>
          <p:cNvSpPr>
            <a:spLocks noGrp="1"/>
          </p:cNvSpPr>
          <p:nvPr>
            <p:ph type="ftr" sz="quarter" idx="11"/>
          </p:nvPr>
        </p:nvSpPr>
        <p:spPr/>
        <p:txBody>
          <a:bodyPr/>
          <a:lstStyle/>
          <a:p>
            <a:pPr>
              <a:defRPr/>
            </a:pPr>
            <a:r>
              <a:rPr lang="en-US" dirty="0"/>
              <a:t>Presented by:</a:t>
            </a:r>
          </a:p>
        </p:txBody>
      </p:sp>
      <p:sp>
        <p:nvSpPr>
          <p:cNvPr id="7" name="Slide Number Placeholder 6">
            <a:extLst>
              <a:ext uri="{FF2B5EF4-FFF2-40B4-BE49-F238E27FC236}">
                <a16:creationId xmlns:a16="http://schemas.microsoft.com/office/drawing/2014/main" id="{9B78FB56-D8ED-D34C-B5E5-9A14F6FF4A4E}"/>
              </a:ext>
            </a:extLst>
          </p:cNvPr>
          <p:cNvSpPr>
            <a:spLocks noGrp="1"/>
          </p:cNvSpPr>
          <p:nvPr>
            <p:ph type="sldNum" sz="quarter" idx="12"/>
          </p:nvPr>
        </p:nvSpPr>
        <p:spPr/>
        <p:txBody>
          <a:bodyPr/>
          <a:lstStyle/>
          <a:p>
            <a:pPr>
              <a:defRPr/>
            </a:pPr>
            <a:fld id="{970DC68F-2038-CC40-A57A-3B50A15F6D83}" type="slidenum">
              <a:rPr lang="en-US" altLang="en-US" smtClean="0"/>
              <a:pPr>
                <a:defRPr/>
              </a:pPr>
              <a:t>‹#›</a:t>
            </a:fld>
            <a:endParaRPr lang="en-US" altLang="en-US" dirty="0"/>
          </a:p>
        </p:txBody>
      </p:sp>
    </p:spTree>
    <p:extLst>
      <p:ext uri="{BB962C8B-B14F-4D97-AF65-F5344CB8AC3E}">
        <p14:creationId xmlns:p14="http://schemas.microsoft.com/office/powerpoint/2010/main" val="3528523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41000">
              <a:srgbClr val="F9F0D3"/>
            </a:gs>
            <a:gs pos="100000">
              <a:srgbClr val="FFC000">
                <a:alpha val="7000"/>
                <a:lumMod val="55000"/>
                <a:lumOff val="45000"/>
              </a:srgbClr>
            </a:gs>
          </a:gsLst>
          <a:lin ang="2700000" scaled="1"/>
          <a:tileRect/>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47C1455-0D0D-CA4D-A6CC-374C65A16DA2}"/>
              </a:ext>
            </a:extLst>
          </p:cNvPr>
          <p:cNvSpPr/>
          <p:nvPr/>
        </p:nvSpPr>
        <p:spPr bwMode="auto">
          <a:xfrm>
            <a:off x="0" y="325120"/>
            <a:ext cx="12192000" cy="92659"/>
          </a:xfrm>
          <a:prstGeom prst="rect">
            <a:avLst/>
          </a:prstGeom>
          <a:solidFill>
            <a:srgbClr val="FFC000"/>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ndParaRPr>
          </a:p>
        </p:txBody>
      </p:sp>
      <p:sp>
        <p:nvSpPr>
          <p:cNvPr id="2" name="Title Placeholder 1">
            <a:extLst>
              <a:ext uri="{FF2B5EF4-FFF2-40B4-BE49-F238E27FC236}">
                <a16:creationId xmlns:a16="http://schemas.microsoft.com/office/drawing/2014/main" id="{6E10BD0C-A7C5-9D4E-BC5D-C055A88CF231}"/>
              </a:ext>
            </a:extLst>
          </p:cNvPr>
          <p:cNvSpPr>
            <a:spLocks noGrp="1"/>
          </p:cNvSpPr>
          <p:nvPr>
            <p:ph type="title"/>
          </p:nvPr>
        </p:nvSpPr>
        <p:spPr>
          <a:xfrm>
            <a:off x="838200" y="623481"/>
            <a:ext cx="10515600" cy="7524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9C2303A-C844-7D45-8EBF-E6A6706717CF}"/>
              </a:ext>
            </a:extLst>
          </p:cNvPr>
          <p:cNvSpPr>
            <a:spLocks noGrp="1"/>
          </p:cNvSpPr>
          <p:nvPr>
            <p:ph type="body" idx="1"/>
          </p:nvPr>
        </p:nvSpPr>
        <p:spPr>
          <a:xfrm>
            <a:off x="838200" y="1727200"/>
            <a:ext cx="10515600" cy="4449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B0DBA2-C12B-104B-B0B3-B51E90C8BC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D52F813-D443-F24F-8504-17A843BBD3DA}" type="datetime1">
              <a:rPr lang="en-US" altLang="en-US" smtClean="0"/>
              <a:pPr>
                <a:defRPr/>
              </a:pPr>
              <a:t>12/18/2024</a:t>
            </a:fld>
            <a:endParaRPr lang="en-US" altLang="en-US" dirty="0"/>
          </a:p>
        </p:txBody>
      </p:sp>
      <p:sp>
        <p:nvSpPr>
          <p:cNvPr id="5" name="Footer Placeholder 4">
            <a:extLst>
              <a:ext uri="{FF2B5EF4-FFF2-40B4-BE49-F238E27FC236}">
                <a16:creationId xmlns:a16="http://schemas.microsoft.com/office/drawing/2014/main" id="{0E1BF445-C744-EE4E-9836-411F8768EF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dirty="0"/>
              <a:t>Presented by:</a:t>
            </a:r>
          </a:p>
        </p:txBody>
      </p:sp>
      <p:sp>
        <p:nvSpPr>
          <p:cNvPr id="6" name="Slide Number Placeholder 5">
            <a:extLst>
              <a:ext uri="{FF2B5EF4-FFF2-40B4-BE49-F238E27FC236}">
                <a16:creationId xmlns:a16="http://schemas.microsoft.com/office/drawing/2014/main" id="{BA728457-5570-2146-909C-D382C69D5BC6}"/>
              </a:ext>
            </a:extLst>
          </p:cNvPr>
          <p:cNvSpPr>
            <a:spLocks noGrp="1"/>
          </p:cNvSpPr>
          <p:nvPr>
            <p:ph type="sldNum" sz="quarter" idx="4"/>
          </p:nvPr>
        </p:nvSpPr>
        <p:spPr>
          <a:xfrm>
            <a:off x="11649997" y="6108949"/>
            <a:ext cx="4673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265F2C3-6C8D-3B4C-AA16-34C281EBEE8C}" type="slidenum">
              <a:rPr lang="en-US" altLang="en-US" smtClean="0"/>
              <a:pPr>
                <a:defRPr/>
              </a:pPr>
              <a:t>‹#›</a:t>
            </a:fld>
            <a:endParaRPr lang="en-US" altLang="en-US" dirty="0"/>
          </a:p>
        </p:txBody>
      </p:sp>
      <p:pic>
        <p:nvPicPr>
          <p:cNvPr id="7" name="Picture 2">
            <a:extLst>
              <a:ext uri="{FF2B5EF4-FFF2-40B4-BE49-F238E27FC236}">
                <a16:creationId xmlns:a16="http://schemas.microsoft.com/office/drawing/2014/main" id="{BA0D52E2-3FEA-D143-B65A-4AA7273DE8C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p:blipFill>
        <p:spPr bwMode="auto">
          <a:xfrm>
            <a:off x="11190776" y="6473439"/>
            <a:ext cx="926581"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close up of a logo&#10;&#10;Description automatically generated">
            <a:extLst>
              <a:ext uri="{FF2B5EF4-FFF2-40B4-BE49-F238E27FC236}">
                <a16:creationId xmlns:a16="http://schemas.microsoft.com/office/drawing/2014/main" id="{174152F9-CB9C-BD42-BEB8-4DC0280D1DD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800627" y="414336"/>
            <a:ext cx="1391373" cy="1391373"/>
          </a:xfrm>
          <a:prstGeom prst="rect">
            <a:avLst/>
          </a:prstGeom>
          <a:noFill/>
          <a:effectLst>
            <a:reflection blurRad="6350" stA="52000" endA="300" endPos="35000" dir="5400000" sy="-100000" algn="bl" rotWithShape="0"/>
          </a:effectLst>
        </p:spPr>
      </p:pic>
      <p:sp>
        <p:nvSpPr>
          <p:cNvPr id="9" name="Rectangle 8">
            <a:extLst>
              <a:ext uri="{FF2B5EF4-FFF2-40B4-BE49-F238E27FC236}">
                <a16:creationId xmlns:a16="http://schemas.microsoft.com/office/drawing/2014/main" id="{AEF1A376-408C-E243-8B85-12EF75E44B3B}"/>
              </a:ext>
            </a:extLst>
          </p:cNvPr>
          <p:cNvSpPr/>
          <p:nvPr/>
        </p:nvSpPr>
        <p:spPr bwMode="auto">
          <a:xfrm>
            <a:off x="0" y="0"/>
            <a:ext cx="12192000" cy="365125"/>
          </a:xfrm>
          <a:prstGeom prst="rect">
            <a:avLst/>
          </a:prstGeom>
          <a:solidFill>
            <a:srgbClr val="7A0000"/>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ndParaRPr>
          </a:p>
        </p:txBody>
      </p:sp>
      <p:sp>
        <p:nvSpPr>
          <p:cNvPr id="11" name="Rectangle 10">
            <a:extLst>
              <a:ext uri="{FF2B5EF4-FFF2-40B4-BE49-F238E27FC236}">
                <a16:creationId xmlns:a16="http://schemas.microsoft.com/office/drawing/2014/main" id="{440F29B0-074E-CD4C-8196-9672BA6AB4B8}"/>
              </a:ext>
            </a:extLst>
          </p:cNvPr>
          <p:cNvSpPr/>
          <p:nvPr/>
        </p:nvSpPr>
        <p:spPr>
          <a:xfrm>
            <a:off x="165100" y="6582975"/>
            <a:ext cx="9253963" cy="307777"/>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13" name="Picture 12">
            <a:extLst>
              <a:ext uri="{FF2B5EF4-FFF2-40B4-BE49-F238E27FC236}">
                <a16:creationId xmlns:a16="http://schemas.microsoft.com/office/drawing/2014/main" id="{DC8A0CCD-3149-884F-8601-6742DE9F0B3F}"/>
              </a:ext>
            </a:extLst>
          </p:cNvPr>
          <p:cNvPicPr>
            <a:picLocks noChangeAspect="1"/>
          </p:cNvPicPr>
          <p:nvPr/>
        </p:nvPicPr>
        <p:blipFill>
          <a:blip r:embed="rId17"/>
          <a:stretch>
            <a:fillRect/>
          </a:stretch>
        </p:blipFill>
        <p:spPr>
          <a:xfrm>
            <a:off x="165100" y="29388"/>
            <a:ext cx="2688338" cy="307777"/>
          </a:xfrm>
          <a:prstGeom prst="rect">
            <a:avLst/>
          </a:prstGeom>
        </p:spPr>
      </p:pic>
    </p:spTree>
    <p:extLst>
      <p:ext uri="{BB962C8B-B14F-4D97-AF65-F5344CB8AC3E}">
        <p14:creationId xmlns:p14="http://schemas.microsoft.com/office/powerpoint/2010/main" val="1666487534"/>
      </p:ext>
    </p:extLst>
  </p:cSld>
  <p:clrMap bg1="lt1" tx1="dk1" bg2="lt2" tx2="dk2" accent1="accent1" accent2="accent2" accent3="accent3" accent4="accent4" accent5="accent5" accent6="accent6" hlink="hlink" folHlink="folHlink"/>
  <p:sldLayoutIdLst>
    <p:sldLayoutId id="2147514310" r:id="rId1"/>
    <p:sldLayoutId id="2147514311" r:id="rId2"/>
    <p:sldLayoutId id="2147514312" r:id="rId3"/>
    <p:sldLayoutId id="2147514313" r:id="rId4"/>
    <p:sldLayoutId id="2147514314" r:id="rId5"/>
    <p:sldLayoutId id="2147514315" r:id="rId6"/>
    <p:sldLayoutId id="2147514316" r:id="rId7"/>
    <p:sldLayoutId id="2147514317" r:id="rId8"/>
    <p:sldLayoutId id="2147514318" r:id="rId9"/>
    <p:sldLayoutId id="2147514319" r:id="rId10"/>
    <p:sldLayoutId id="2147514320" r:id="rId11"/>
    <p:sldLayoutId id="2147514322" r:id="rId12"/>
    <p:sldLayoutId id="2147514323" r:id="rId13"/>
  </p:sldLayoutIdLst>
  <p:hf hdr="0" ftr="0" dt="0"/>
  <p:txStyles>
    <p:title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9.emf"/><Relationship Id="rId4" Type="http://schemas.openxmlformats.org/officeDocument/2006/relationships/image" Target="../media/image28.emf"/></Relationships>
</file>

<file path=ppt/slides/_rels/slide17.xml.rels><?xml version="1.0" encoding="UTF-8" standalone="yes"?>
<Relationships xmlns="http://schemas.openxmlformats.org/package/2006/relationships"><Relationship Id="rId3" Type="http://schemas.openxmlformats.org/officeDocument/2006/relationships/hyperlink" Target="http://www3.mdanderson.org/app/medcalc/index.cfm?pagename=jsconvert3"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tiff"/><Relationship Id="rId4" Type="http://schemas.openxmlformats.org/officeDocument/2006/relationships/image" Target="../media/image34.tiff"/></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6.xml"/><Relationship Id="rId5" Type="http://schemas.openxmlformats.org/officeDocument/2006/relationships/image" Target="../media/image54.emf"/><Relationship Id="rId4" Type="http://schemas.openxmlformats.org/officeDocument/2006/relationships/image" Target="../media/image53.emf"/></Relationships>
</file>

<file path=ppt/slides/_rels/slide27.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8.tif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6FD4D7-3529-6740-8601-C6006B785C6F}"/>
              </a:ext>
            </a:extLst>
          </p:cNvPr>
          <p:cNvPicPr>
            <a:picLocks noChangeAspect="1"/>
          </p:cNvPicPr>
          <p:nvPr/>
        </p:nvPicPr>
        <p:blipFill>
          <a:blip r:embed="rId2"/>
          <a:srcRect/>
          <a:stretch/>
        </p:blipFill>
        <p:spPr>
          <a:xfrm>
            <a:off x="0" y="1"/>
            <a:ext cx="12191999" cy="6857999"/>
          </a:xfrm>
          <a:prstGeom prst="rect">
            <a:avLst/>
          </a:prstGeom>
        </p:spPr>
      </p:pic>
      <p:sp>
        <p:nvSpPr>
          <p:cNvPr id="5" name="Slide Number Placeholder 4">
            <a:extLst>
              <a:ext uri="{FF2B5EF4-FFF2-40B4-BE49-F238E27FC236}">
                <a16:creationId xmlns:a16="http://schemas.microsoft.com/office/drawing/2014/main" id="{110256D2-44D8-F940-93A4-FDEBBAEA4AEB}"/>
              </a:ext>
            </a:extLst>
          </p:cNvPr>
          <p:cNvSpPr>
            <a:spLocks noGrp="1"/>
          </p:cNvSpPr>
          <p:nvPr>
            <p:ph type="sldNum" sz="quarter" idx="12"/>
          </p:nvPr>
        </p:nvSpPr>
        <p:spPr>
          <a:xfrm>
            <a:off x="11649997" y="6108949"/>
            <a:ext cx="467360" cy="365125"/>
          </a:xfrm>
        </p:spPr>
        <p:txBody>
          <a:bodyPr/>
          <a:lstStyle/>
          <a:p>
            <a:fld id="{9CF06D28-0BE3-284D-A172-81E312E501C2}" type="slidenum">
              <a:rPr lang="en-US" smtClean="0"/>
              <a:pPr/>
              <a:t>1</a:t>
            </a:fld>
            <a:endParaRPr lang="en-US" dirty="0"/>
          </a:p>
        </p:txBody>
      </p:sp>
      <p:sp>
        <p:nvSpPr>
          <p:cNvPr id="6" name="TextBox 4">
            <a:extLst>
              <a:ext uri="{FF2B5EF4-FFF2-40B4-BE49-F238E27FC236}">
                <a16:creationId xmlns:a16="http://schemas.microsoft.com/office/drawing/2014/main" id="{6A76DEC0-2C47-4F43-ACA0-4C5EAD9CFB3C}"/>
              </a:ext>
            </a:extLst>
          </p:cNvPr>
          <p:cNvSpPr txBox="1">
            <a:spLocks noChangeArrowheads="1"/>
          </p:cNvSpPr>
          <p:nvPr/>
        </p:nvSpPr>
        <p:spPr bwMode="auto">
          <a:xfrm>
            <a:off x="1937535" y="5804262"/>
            <a:ext cx="85947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Arial" panose="020B0604020202020204" pitchFamily="34" charset="0"/>
              </a:defRPr>
            </a:lvl1pPr>
            <a:lvl2pPr marL="742950" indent="-285750">
              <a:defRPr sz="2400" b="1">
                <a:solidFill>
                  <a:srgbClr val="FFFFFF"/>
                </a:solidFill>
                <a:latin typeface="Arial" panose="020B0604020202020204" pitchFamily="34" charset="0"/>
              </a:defRPr>
            </a:lvl2pPr>
            <a:lvl3pPr marL="1143000" indent="-228600">
              <a:defRPr sz="2400" b="1">
                <a:solidFill>
                  <a:srgbClr val="FFFFFF"/>
                </a:solidFill>
                <a:latin typeface="Arial" panose="020B0604020202020204" pitchFamily="34" charset="0"/>
              </a:defRPr>
            </a:lvl3pPr>
            <a:lvl4pPr marL="1600200" indent="-228600">
              <a:defRPr sz="2400" b="1">
                <a:solidFill>
                  <a:srgbClr val="FFFFFF"/>
                </a:solidFill>
                <a:latin typeface="Arial" panose="020B0604020202020204" pitchFamily="34" charset="0"/>
              </a:defRPr>
            </a:lvl4pPr>
            <a:lvl5pPr marL="2057400" indent="-228600">
              <a:defRPr sz="2400" b="1">
                <a:solidFill>
                  <a:srgbClr val="FFFFFF"/>
                </a:solidFill>
                <a:latin typeface="Arial" panose="020B0604020202020204" pitchFamily="34" charset="0"/>
              </a:defRPr>
            </a:lvl5pPr>
            <a:lvl6pPr marL="2514600" indent="-228600" eaLnBrk="0" fontAlgn="base" hangingPunct="0">
              <a:spcBef>
                <a:spcPct val="0"/>
              </a:spcBef>
              <a:spcAft>
                <a:spcPct val="0"/>
              </a:spcAft>
              <a:defRPr sz="2400" b="1">
                <a:solidFill>
                  <a:srgbClr val="FFFFFF"/>
                </a:solidFill>
                <a:latin typeface="Arial" panose="020B0604020202020204" pitchFamily="34" charset="0"/>
              </a:defRPr>
            </a:lvl6pPr>
            <a:lvl7pPr marL="2971800" indent="-228600" eaLnBrk="0" fontAlgn="base" hangingPunct="0">
              <a:spcBef>
                <a:spcPct val="0"/>
              </a:spcBef>
              <a:spcAft>
                <a:spcPct val="0"/>
              </a:spcAft>
              <a:defRPr sz="2400" b="1">
                <a:solidFill>
                  <a:srgbClr val="FFFFFF"/>
                </a:solidFill>
                <a:latin typeface="Arial" panose="020B0604020202020204" pitchFamily="34" charset="0"/>
              </a:defRPr>
            </a:lvl7pPr>
            <a:lvl8pPr marL="3429000" indent="-228600" eaLnBrk="0" fontAlgn="base" hangingPunct="0">
              <a:spcBef>
                <a:spcPct val="0"/>
              </a:spcBef>
              <a:spcAft>
                <a:spcPct val="0"/>
              </a:spcAft>
              <a:defRPr sz="2400" b="1">
                <a:solidFill>
                  <a:srgbClr val="FFFFFF"/>
                </a:solidFill>
                <a:latin typeface="Arial" panose="020B0604020202020204" pitchFamily="34" charset="0"/>
              </a:defRPr>
            </a:lvl8pPr>
            <a:lvl9pPr marL="3886200" indent="-228600" eaLnBrk="0" fontAlgn="base" hangingPunct="0">
              <a:spcBef>
                <a:spcPct val="0"/>
              </a:spcBef>
              <a:spcAft>
                <a:spcPct val="0"/>
              </a:spcAft>
              <a:defRPr sz="2400" b="1">
                <a:solidFill>
                  <a:srgbClr val="FFFFFF"/>
                </a:solidFill>
                <a:latin typeface="Arial" panose="020B0604020202020204" pitchFamily="34" charset="0"/>
              </a:defRPr>
            </a:lvl9pPr>
          </a:lstStyle>
          <a:p>
            <a:pPr algn="ctr"/>
            <a:r>
              <a:rPr lang="en-US" sz="900" dirty="0"/>
              <a:t>Disclaimer:  This presentation is intended for personal use and for informational purposes only and does not replace independent professional judgment.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sp>
        <p:nvSpPr>
          <p:cNvPr id="11" name="Rectangle 2">
            <a:extLst>
              <a:ext uri="{FF2B5EF4-FFF2-40B4-BE49-F238E27FC236}">
                <a16:creationId xmlns:a16="http://schemas.microsoft.com/office/drawing/2014/main" id="{00BFCBA4-A9A0-5742-A6B3-596068284B7C}"/>
              </a:ext>
            </a:extLst>
          </p:cNvPr>
          <p:cNvSpPr txBox="1">
            <a:spLocks noChangeArrowheads="1"/>
          </p:cNvSpPr>
          <p:nvPr/>
        </p:nvSpPr>
        <p:spPr>
          <a:xfrm>
            <a:off x="533400" y="2362200"/>
            <a:ext cx="10896600" cy="1625952"/>
          </a:xfrm>
          <a:prstGeom prst="rect">
            <a:avLst/>
          </a:prstGeom>
        </p:spPr>
        <p:txBody>
          <a:bodyPr>
            <a:noAutofit/>
          </a:bodyPr>
          <a:lstStyle>
            <a:lvl1pPr algn="ctr" defTabSz="914400" rtl="0" eaLnBrk="1" latinLnBrk="0" hangingPunct="1">
              <a:lnSpc>
                <a:spcPct val="90000"/>
              </a:lnSpc>
              <a:spcBef>
                <a:spcPct val="0"/>
              </a:spcBef>
              <a:buNone/>
              <a:defRPr sz="3600" b="1" kern="1200">
                <a:solidFill>
                  <a:srgbClr val="990001"/>
                </a:solidFill>
                <a:latin typeface="Arial" panose="020B0604020202020204" pitchFamily="34" charset="0"/>
                <a:ea typeface="+mj-ea"/>
                <a:cs typeface="Arial" panose="020B0604020202020204" pitchFamily="34" charset="0"/>
              </a:defRPr>
            </a:lvl1pPr>
          </a:lstStyle>
          <a:p>
            <a:pPr algn="l">
              <a:defRPr/>
            </a:pPr>
            <a:r>
              <a:rPr lang="en-US" sz="2800" dirty="0"/>
              <a:t>Considerations in Systemic Neoadjuvant and </a:t>
            </a:r>
            <a:r>
              <a:rPr lang="en-US" sz="2800" dirty="0" err="1"/>
              <a:t>Postneoadjuvant</a:t>
            </a:r>
            <a:r>
              <a:rPr lang="en-US" sz="2800" dirty="0"/>
              <a:t> Therapy for Localized Triple Negative Breast Cancer</a:t>
            </a:r>
            <a:br>
              <a:rPr lang="en-US" sz="2000" dirty="0"/>
            </a:br>
            <a:endParaRPr lang="en-US" sz="2000" i="1" dirty="0">
              <a:solidFill>
                <a:schemeClr val="accent2"/>
              </a:solidFill>
              <a:effectLst>
                <a:outerShdw blurRad="38100" dist="38100" dir="2700000" algn="tl">
                  <a:srgbClr val="000000"/>
                </a:outerShdw>
              </a:effectLst>
              <a:cs typeface="+mj-cs"/>
            </a:endParaRPr>
          </a:p>
        </p:txBody>
      </p:sp>
      <p:sp>
        <p:nvSpPr>
          <p:cNvPr id="7" name="Rectangle 2">
            <a:extLst>
              <a:ext uri="{FF2B5EF4-FFF2-40B4-BE49-F238E27FC236}">
                <a16:creationId xmlns:a16="http://schemas.microsoft.com/office/drawing/2014/main" id="{DE267DE0-9AE4-834E-9E0C-9FD435524EF3}"/>
              </a:ext>
            </a:extLst>
          </p:cNvPr>
          <p:cNvSpPr txBox="1">
            <a:spLocks noChangeArrowheads="1"/>
          </p:cNvSpPr>
          <p:nvPr/>
        </p:nvSpPr>
        <p:spPr>
          <a:xfrm>
            <a:off x="3048000" y="3988152"/>
            <a:ext cx="8713694" cy="1625952"/>
          </a:xfrm>
          <a:prstGeom prst="rect">
            <a:avLst/>
          </a:prstGeom>
        </p:spPr>
        <p:txBody>
          <a:bodyPr>
            <a:noAutofit/>
          </a:bodyPr>
          <a:lstStyle>
            <a:lvl1pPr algn="ctr" defTabSz="914400" rtl="0" eaLnBrk="1" latinLnBrk="0" hangingPunct="1">
              <a:lnSpc>
                <a:spcPct val="90000"/>
              </a:lnSpc>
              <a:spcBef>
                <a:spcPct val="0"/>
              </a:spcBef>
              <a:buNone/>
              <a:defRPr sz="3600" b="1" kern="1200">
                <a:solidFill>
                  <a:srgbClr val="990001"/>
                </a:solidFill>
                <a:latin typeface="Arial" panose="020B0604020202020204" pitchFamily="34" charset="0"/>
                <a:ea typeface="+mj-ea"/>
                <a:cs typeface="Arial" panose="020B0604020202020204" pitchFamily="34" charset="0"/>
              </a:defRPr>
            </a:lvl1pPr>
          </a:lstStyle>
          <a:p>
            <a:pPr algn="l">
              <a:defRPr/>
            </a:pPr>
            <a:r>
              <a:rPr lang="en-US" sz="1600">
                <a:solidFill>
                  <a:schemeClr val="tx1"/>
                </a:solidFill>
              </a:rPr>
              <a:t>Joseph A. Sparano, MD</a:t>
            </a:r>
            <a:br>
              <a:rPr lang="en-US" sz="1600">
                <a:solidFill>
                  <a:schemeClr val="tx1"/>
                </a:solidFill>
              </a:rPr>
            </a:br>
            <a:r>
              <a:rPr lang="en-US" sz="1600" b="0">
                <a:solidFill>
                  <a:schemeClr val="tx1"/>
                </a:solidFill>
              </a:rPr>
              <a:t>Ezra Greenspan MD Professor in Clinical Cancer Therapeutics</a:t>
            </a:r>
            <a:br>
              <a:rPr lang="en-US" sz="1600" b="0">
                <a:solidFill>
                  <a:schemeClr val="tx1"/>
                </a:solidFill>
              </a:rPr>
            </a:br>
            <a:r>
              <a:rPr lang="en-US" sz="1600" b="0">
                <a:solidFill>
                  <a:schemeClr val="tx1"/>
                </a:solidFill>
              </a:rPr>
              <a:t>Icahn School of Medicine at Mt. Sinai</a:t>
            </a:r>
            <a:br>
              <a:rPr lang="en-US" sz="1600" b="0">
                <a:solidFill>
                  <a:schemeClr val="tx1"/>
                </a:solidFill>
              </a:rPr>
            </a:br>
            <a:r>
              <a:rPr lang="en-US" sz="1600" b="0">
                <a:solidFill>
                  <a:schemeClr val="tx1"/>
                </a:solidFill>
              </a:rPr>
              <a:t>Chief, Division of Hematology/Oncology</a:t>
            </a:r>
            <a:br>
              <a:rPr lang="en-US" sz="1600" b="0">
                <a:solidFill>
                  <a:schemeClr val="tx1"/>
                </a:solidFill>
              </a:rPr>
            </a:br>
            <a:r>
              <a:rPr lang="en-US" sz="1600" b="0">
                <a:solidFill>
                  <a:schemeClr val="tx1"/>
                </a:solidFill>
              </a:rPr>
              <a:t>Deputy Director, Tisch Cancer Institute </a:t>
            </a:r>
            <a:br>
              <a:rPr lang="en-US" sz="1600" b="0">
                <a:solidFill>
                  <a:schemeClr val="tx1"/>
                </a:solidFill>
              </a:rPr>
            </a:br>
            <a:r>
              <a:rPr lang="en-US" sz="1600" b="0">
                <a:solidFill>
                  <a:schemeClr val="tx1"/>
                </a:solidFill>
              </a:rPr>
              <a:t>New York, NY, USA</a:t>
            </a:r>
            <a:br>
              <a:rPr lang="en-US" sz="2000"/>
            </a:br>
            <a:endParaRPr lang="en-US" sz="2000" i="1">
              <a:solidFill>
                <a:schemeClr val="accent2"/>
              </a:solidFill>
              <a:effectLst>
                <a:outerShdw blurRad="38100" dist="38100" dir="2700000" algn="tl">
                  <a:srgbClr val="000000"/>
                </a:outerShdw>
              </a:effectLst>
              <a:cs typeface="+mj-cs"/>
            </a:endParaRPr>
          </a:p>
        </p:txBody>
      </p:sp>
      <p:pic>
        <p:nvPicPr>
          <p:cNvPr id="8" name="Picture 4">
            <a:extLst>
              <a:ext uri="{FF2B5EF4-FFF2-40B4-BE49-F238E27FC236}">
                <a16:creationId xmlns:a16="http://schemas.microsoft.com/office/drawing/2014/main" id="{A384479E-621F-624A-8EAA-EDC81ACF9C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2887" y="3988152"/>
            <a:ext cx="260079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286CE4DA-F7B7-737D-53B0-B4ACC9A3F02C}"/>
              </a:ext>
            </a:extLst>
          </p:cNvPr>
          <p:cNvSpPr/>
          <p:nvPr/>
        </p:nvSpPr>
        <p:spPr>
          <a:xfrm>
            <a:off x="1524000" y="1676400"/>
            <a:ext cx="1981200" cy="3810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5157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a:extLst>
              <a:ext uri="{FF2B5EF4-FFF2-40B4-BE49-F238E27FC236}">
                <a16:creationId xmlns:a16="http://schemas.microsoft.com/office/drawing/2014/main" id="{534E215F-91E9-AFEF-C5FE-FB27098765AB}"/>
              </a:ext>
            </a:extLst>
          </p:cNvPr>
          <p:cNvSpPr>
            <a:spLocks noGrp="1" noChangeArrowheads="1"/>
          </p:cNvSpPr>
          <p:nvPr>
            <p:ph type="title"/>
          </p:nvPr>
        </p:nvSpPr>
        <p:spPr>
          <a:xfrm>
            <a:off x="152400" y="213841"/>
            <a:ext cx="11582400" cy="1143000"/>
          </a:xfrm>
          <a:noFill/>
        </p:spPr>
        <p:txBody>
          <a:bodyPr>
            <a:normAutofit/>
          </a:bodyPr>
          <a:lstStyle/>
          <a:p>
            <a:r>
              <a:rPr lang="en-US" altLang="en-US" sz="2000" dirty="0">
                <a:ea typeface="ＭＳ Ｐゴシック" panose="020B0600070205080204" pitchFamily="34" charset="-128"/>
              </a:rPr>
              <a:t>Placement of Radiopaque Clips for Tumor Localization in Patients Undergoing </a:t>
            </a:r>
            <a:br>
              <a:rPr lang="en-US" altLang="en-US" sz="2000" dirty="0">
                <a:ea typeface="ＭＳ Ｐゴシック" panose="020B0600070205080204" pitchFamily="34" charset="-128"/>
              </a:rPr>
            </a:br>
            <a:r>
              <a:rPr lang="en-US" altLang="en-US" sz="2000" dirty="0">
                <a:ea typeface="ＭＳ Ｐゴシック" panose="020B0600070205080204" pitchFamily="34" charset="-128"/>
              </a:rPr>
              <a:t>Neoadjuvant Chemotherapy for Breast Conservation Therapy  </a:t>
            </a:r>
          </a:p>
        </p:txBody>
      </p:sp>
      <p:sp>
        <p:nvSpPr>
          <p:cNvPr id="272387" name="Line 3">
            <a:extLst>
              <a:ext uri="{FF2B5EF4-FFF2-40B4-BE49-F238E27FC236}">
                <a16:creationId xmlns:a16="http://schemas.microsoft.com/office/drawing/2014/main" id="{493AD4F6-4C8D-0124-CCD8-F024F8703CD4}"/>
              </a:ext>
            </a:extLst>
          </p:cNvPr>
          <p:cNvSpPr>
            <a:spLocks noChangeShapeType="1"/>
          </p:cNvSpPr>
          <p:nvPr/>
        </p:nvSpPr>
        <p:spPr bwMode="auto">
          <a:xfrm>
            <a:off x="1981200" y="1295400"/>
            <a:ext cx="8305800" cy="0"/>
          </a:xfrm>
          <a:prstGeom prst="line">
            <a:avLst/>
          </a:prstGeom>
          <a:noFill/>
          <a:ln w="57150">
            <a:solidFill>
              <a:srgbClr val="CC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atin typeface="Arial" charset="0"/>
              <a:ea typeface="ＭＳ Ｐゴシック" charset="0"/>
              <a:cs typeface="ＭＳ Ｐゴシック" charset="0"/>
            </a:endParaRPr>
          </a:p>
        </p:txBody>
      </p:sp>
      <p:pic>
        <p:nvPicPr>
          <p:cNvPr id="347140" name="Picture 2">
            <a:extLst>
              <a:ext uri="{FF2B5EF4-FFF2-40B4-BE49-F238E27FC236}">
                <a16:creationId xmlns:a16="http://schemas.microsoft.com/office/drawing/2014/main" id="{44D99FA4-27AC-9A19-96B3-BE2E03B02C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2763" y="2715764"/>
            <a:ext cx="4686300"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7141" name="Picture 3">
            <a:extLst>
              <a:ext uri="{FF2B5EF4-FFF2-40B4-BE49-F238E27FC236}">
                <a16:creationId xmlns:a16="http://schemas.microsoft.com/office/drawing/2014/main" id="{7D4DCEBC-77F6-66B1-485B-7142858432A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696570"/>
            <a:ext cx="4343400"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7143" name="TextBox 5">
            <a:extLst>
              <a:ext uri="{FF2B5EF4-FFF2-40B4-BE49-F238E27FC236}">
                <a16:creationId xmlns:a16="http://schemas.microsoft.com/office/drawing/2014/main" id="{C25F52B2-2021-C777-56FC-0E7A95408032}"/>
              </a:ext>
            </a:extLst>
          </p:cNvPr>
          <p:cNvSpPr txBox="1">
            <a:spLocks noChangeArrowheads="1"/>
          </p:cNvSpPr>
          <p:nvPr/>
        </p:nvSpPr>
        <p:spPr bwMode="auto">
          <a:xfrm>
            <a:off x="6477000" y="6291511"/>
            <a:ext cx="4267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kumimoji="1" sz="3200" b="1">
                <a:solidFill>
                  <a:schemeClr val="tx2"/>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Char char="•"/>
              <a:defRPr kumimoji="1" sz="2800" b="1">
                <a:solidFill>
                  <a:schemeClr val="tx2"/>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Char char="•"/>
              <a:defRPr kumimoji="1" sz="2400" b="1">
                <a:solidFill>
                  <a:schemeClr val="tx2"/>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None/>
            </a:pPr>
            <a:r>
              <a:rPr kumimoji="0" lang="en-US" altLang="en-US" sz="1200" b="0" dirty="0">
                <a:solidFill>
                  <a:schemeClr val="tx1"/>
                </a:solidFill>
                <a:cs typeface="Arial" panose="020B0604020202020204" pitchFamily="34" charset="0"/>
              </a:rPr>
              <a:t>Oh et al. Cancer 2007 (</a:t>
            </a:r>
            <a:r>
              <a:rPr lang="en-US" sz="1200" b="0" i="0" u="none" strike="noStrike" dirty="0">
                <a:solidFill>
                  <a:schemeClr val="tx1"/>
                </a:solidFill>
                <a:effectLst/>
                <a:cs typeface="Arial" panose="020B0604020202020204" pitchFamily="34" charset="0"/>
              </a:rPr>
              <a:t>PMID: 17941034)</a:t>
            </a:r>
          </a:p>
        </p:txBody>
      </p:sp>
      <p:sp>
        <p:nvSpPr>
          <p:cNvPr id="347144" name="TextBox 6">
            <a:extLst>
              <a:ext uri="{FF2B5EF4-FFF2-40B4-BE49-F238E27FC236}">
                <a16:creationId xmlns:a16="http://schemas.microsoft.com/office/drawing/2014/main" id="{D0E9EAB6-E0A4-7BCC-F382-0FEB3344BD4A}"/>
              </a:ext>
            </a:extLst>
          </p:cNvPr>
          <p:cNvSpPr txBox="1">
            <a:spLocks noChangeArrowheads="1"/>
          </p:cNvSpPr>
          <p:nvPr/>
        </p:nvSpPr>
        <p:spPr bwMode="auto">
          <a:xfrm>
            <a:off x="2895600" y="3732321"/>
            <a:ext cx="2895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kumimoji="1" sz="3200" b="1">
                <a:solidFill>
                  <a:schemeClr val="tx2"/>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Char char="•"/>
              <a:defRPr kumimoji="1" sz="2800" b="1">
                <a:solidFill>
                  <a:schemeClr val="tx2"/>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Char char="•"/>
              <a:defRPr kumimoji="1" sz="2400" b="1">
                <a:solidFill>
                  <a:schemeClr val="tx2"/>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kumimoji="0" lang="en-US" altLang="en-US" sz="1800" b="0" dirty="0">
                <a:solidFill>
                  <a:srgbClr val="FF0000"/>
                </a:solidFill>
              </a:rPr>
              <a:t>Residual disease &gt; 1 cm </a:t>
            </a:r>
          </a:p>
        </p:txBody>
      </p:sp>
      <p:sp>
        <p:nvSpPr>
          <p:cNvPr id="347145" name="TextBox 11">
            <a:extLst>
              <a:ext uri="{FF2B5EF4-FFF2-40B4-BE49-F238E27FC236}">
                <a16:creationId xmlns:a16="http://schemas.microsoft.com/office/drawing/2014/main" id="{35E167D0-2115-FD3F-48B0-844A72E750AF}"/>
              </a:ext>
            </a:extLst>
          </p:cNvPr>
          <p:cNvSpPr txBox="1">
            <a:spLocks noChangeArrowheads="1"/>
          </p:cNvSpPr>
          <p:nvPr/>
        </p:nvSpPr>
        <p:spPr bwMode="auto">
          <a:xfrm>
            <a:off x="7063509" y="3547377"/>
            <a:ext cx="3505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kumimoji="1" sz="3200" b="1">
                <a:solidFill>
                  <a:schemeClr val="tx2"/>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Char char="•"/>
              <a:defRPr kumimoji="1" sz="2800" b="1">
                <a:solidFill>
                  <a:schemeClr val="tx2"/>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Char char="•"/>
              <a:defRPr kumimoji="1" sz="2400" b="1">
                <a:solidFill>
                  <a:schemeClr val="tx2"/>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kumimoji="0" lang="en-US" altLang="en-US" sz="1800" b="0" dirty="0">
                <a:solidFill>
                  <a:srgbClr val="FF0000"/>
                </a:solidFill>
              </a:rPr>
              <a:t>pCR or residual disease &lt; 1 cm </a:t>
            </a:r>
          </a:p>
        </p:txBody>
      </p:sp>
      <p:sp>
        <p:nvSpPr>
          <p:cNvPr id="347146" name="TextBox 7">
            <a:extLst>
              <a:ext uri="{FF2B5EF4-FFF2-40B4-BE49-F238E27FC236}">
                <a16:creationId xmlns:a16="http://schemas.microsoft.com/office/drawing/2014/main" id="{F276954B-38FE-56F0-EAF5-43CAEE779D19}"/>
              </a:ext>
            </a:extLst>
          </p:cNvPr>
          <p:cNvSpPr txBox="1">
            <a:spLocks noChangeArrowheads="1"/>
          </p:cNvSpPr>
          <p:nvPr/>
        </p:nvSpPr>
        <p:spPr bwMode="auto">
          <a:xfrm>
            <a:off x="78658" y="1356841"/>
            <a:ext cx="11658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lr>
                <a:schemeClr val="tx2"/>
              </a:buClr>
              <a:buChar char="•"/>
              <a:defRPr kumimoji="1" sz="3200" b="1">
                <a:solidFill>
                  <a:schemeClr val="tx2"/>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Char char="•"/>
              <a:defRPr kumimoji="1" sz="2800" b="1">
                <a:solidFill>
                  <a:schemeClr val="tx2"/>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Char char="•"/>
              <a:defRPr kumimoji="1" sz="2400" b="1">
                <a:solidFill>
                  <a:schemeClr val="tx2"/>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pPr>
            <a:r>
              <a:rPr kumimoji="0" lang="en-US" altLang="en-US" sz="1600" b="0" dirty="0">
                <a:solidFill>
                  <a:schemeClr val="tx1"/>
                </a:solidFill>
              </a:rPr>
              <a:t>Retrospective review of 373 patients who received neoadjuvant doxorubicin-containing chemotherapy between 1990-2005</a:t>
            </a:r>
          </a:p>
          <a:p>
            <a:pPr eaLnBrk="1" hangingPunct="1">
              <a:spcBef>
                <a:spcPct val="0"/>
              </a:spcBef>
              <a:buClrTx/>
            </a:pPr>
            <a:endParaRPr kumimoji="0" lang="en-US" altLang="en-US" sz="1600" b="0" dirty="0">
              <a:solidFill>
                <a:schemeClr val="tx1"/>
              </a:solidFill>
            </a:endParaRPr>
          </a:p>
          <a:p>
            <a:pPr eaLnBrk="1" hangingPunct="1">
              <a:spcBef>
                <a:spcPct val="0"/>
              </a:spcBef>
              <a:buClrTx/>
            </a:pPr>
            <a:r>
              <a:rPr kumimoji="0" lang="en-US" altLang="en-US" sz="1600" b="0" dirty="0">
                <a:solidFill>
                  <a:schemeClr val="tx1"/>
                </a:solidFill>
              </a:rPr>
              <a:t>Locoregional recurrence patterns evaluated in patients with (N=138) and without (N=211) clip placement </a:t>
            </a:r>
          </a:p>
          <a:p>
            <a:pPr eaLnBrk="1" hangingPunct="1">
              <a:spcBef>
                <a:spcPct val="0"/>
              </a:spcBef>
              <a:buClrTx/>
            </a:pPr>
            <a:endParaRPr kumimoji="0" lang="en-US" altLang="en-US" sz="1600" b="0" dirty="0">
              <a:solidFill>
                <a:schemeClr val="tx1"/>
              </a:solidFill>
            </a:endParaRPr>
          </a:p>
          <a:p>
            <a:pPr eaLnBrk="1" hangingPunct="1">
              <a:spcBef>
                <a:spcPct val="0"/>
              </a:spcBef>
              <a:buClrTx/>
            </a:pPr>
            <a:r>
              <a:rPr kumimoji="0" lang="en-US" altLang="en-US" sz="1600" b="0" dirty="0">
                <a:solidFill>
                  <a:schemeClr val="tx1"/>
                </a:solidFill>
              </a:rPr>
              <a:t>Clip placement more likely to be node-negative (52% vs. 31%)  and less likely to have stage III disease (20% vs. 38%)</a:t>
            </a:r>
          </a:p>
        </p:txBody>
      </p:sp>
      <p:sp>
        <p:nvSpPr>
          <p:cNvPr id="347147" name="Slide Number Placeholder 1">
            <a:extLst>
              <a:ext uri="{FF2B5EF4-FFF2-40B4-BE49-F238E27FC236}">
                <a16:creationId xmlns:a16="http://schemas.microsoft.com/office/drawing/2014/main" id="{3C5D3AF4-F45E-E9CA-0DDC-6D01D2A60CCE}"/>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200" b="1">
                <a:solidFill>
                  <a:schemeClr val="tx2"/>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Char char="•"/>
              <a:defRPr kumimoji="1" sz="2800" b="1">
                <a:solidFill>
                  <a:schemeClr val="tx2"/>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Char char="•"/>
              <a:defRPr kumimoji="1" sz="2400" b="1">
                <a:solidFill>
                  <a:schemeClr val="tx2"/>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9pPr>
          </a:lstStyle>
          <a:p>
            <a:pPr>
              <a:spcBef>
                <a:spcPct val="0"/>
              </a:spcBef>
              <a:buClrTx/>
              <a:buFontTx/>
              <a:buNone/>
            </a:pPr>
            <a:fld id="{7B0C57D7-D621-964B-8D3A-E464A63EDCE5}" type="slidenum">
              <a:rPr kumimoji="0" lang="en-US" altLang="en-US" sz="1400" b="0">
                <a:solidFill>
                  <a:srgbClr val="ECF70D"/>
                </a:solidFill>
                <a:latin typeface="Times New Roman" panose="02020603050405020304" pitchFamily="18" charset="0"/>
              </a:rPr>
              <a:pPr>
                <a:spcBef>
                  <a:spcPct val="0"/>
                </a:spcBef>
                <a:buClrTx/>
                <a:buFontTx/>
                <a:buNone/>
              </a:pPr>
              <a:t>10</a:t>
            </a:fld>
            <a:endParaRPr kumimoji="0" lang="en-US" altLang="en-US" sz="1400" b="0">
              <a:solidFill>
                <a:srgbClr val="ECF70D"/>
              </a:solidFill>
              <a:latin typeface="Times New Roman" panose="02020603050405020304" pitchFamily="18" charset="0"/>
            </a:endParaRPr>
          </a:p>
        </p:txBody>
      </p:sp>
      <p:sp>
        <p:nvSpPr>
          <p:cNvPr id="2" name="Rectangle 1">
            <a:extLst>
              <a:ext uri="{FF2B5EF4-FFF2-40B4-BE49-F238E27FC236}">
                <a16:creationId xmlns:a16="http://schemas.microsoft.com/office/drawing/2014/main" id="{2DE32F16-D815-DA51-1125-710677562A7C}"/>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CFF7B-1471-6687-AE35-60EB41BA8F3A}"/>
              </a:ext>
            </a:extLst>
          </p:cNvPr>
          <p:cNvSpPr>
            <a:spLocks noGrp="1"/>
          </p:cNvSpPr>
          <p:nvPr>
            <p:ph type="title"/>
          </p:nvPr>
        </p:nvSpPr>
        <p:spPr>
          <a:xfrm>
            <a:off x="12843" y="914400"/>
            <a:ext cx="11353800" cy="752475"/>
          </a:xfrm>
        </p:spPr>
        <p:txBody>
          <a:bodyPr>
            <a:noAutofit/>
          </a:bodyPr>
          <a:lstStyle/>
          <a:p>
            <a:r>
              <a:rPr lang="en-US" sz="2800">
                <a:effectLst/>
                <a:latin typeface="Helvetica" pitchFamily="2" charset="0"/>
              </a:rPr>
              <a:t>Neoadjuvant Chemotherapy, Endocrine Therapy,</a:t>
            </a:r>
            <a:br>
              <a:rPr lang="en-US" sz="2800">
                <a:effectLst/>
                <a:latin typeface="Helvetica" pitchFamily="2" charset="0"/>
              </a:rPr>
            </a:br>
            <a:r>
              <a:rPr lang="en-US" sz="2800">
                <a:effectLst/>
                <a:latin typeface="Helvetica" pitchFamily="2" charset="0"/>
              </a:rPr>
              <a:t>and Targeted Therapy for Breast Cancer: ASCO Guideline</a:t>
            </a:r>
            <a:br>
              <a:rPr lang="en-US" sz="2800">
                <a:effectLst/>
                <a:latin typeface="Helvetica" pitchFamily="2" charset="0"/>
              </a:rPr>
            </a:br>
            <a:endParaRPr lang="en-US" sz="2800"/>
          </a:p>
        </p:txBody>
      </p:sp>
      <p:sp>
        <p:nvSpPr>
          <p:cNvPr id="3" name="Slide Number Placeholder 2">
            <a:extLst>
              <a:ext uri="{FF2B5EF4-FFF2-40B4-BE49-F238E27FC236}">
                <a16:creationId xmlns:a16="http://schemas.microsoft.com/office/drawing/2014/main" id="{F73A548E-AC4F-AD82-1E6F-1713BF1CB8C1}"/>
              </a:ext>
            </a:extLst>
          </p:cNvPr>
          <p:cNvSpPr>
            <a:spLocks noGrp="1"/>
          </p:cNvSpPr>
          <p:nvPr>
            <p:ph type="sldNum" sz="quarter" idx="12"/>
          </p:nvPr>
        </p:nvSpPr>
        <p:spPr/>
        <p:txBody>
          <a:bodyPr/>
          <a:lstStyle/>
          <a:p>
            <a:pPr>
              <a:defRPr/>
            </a:pPr>
            <a:fld id="{8BC2FC38-0212-3D4B-BE73-735D0C6CB8CF}" type="slidenum">
              <a:rPr lang="en-US" altLang="en-US" smtClean="0"/>
              <a:pPr>
                <a:defRPr/>
              </a:pPr>
              <a:t>11</a:t>
            </a:fld>
            <a:endParaRPr lang="en-US" altLang="en-US"/>
          </a:p>
        </p:txBody>
      </p:sp>
      <p:pic>
        <p:nvPicPr>
          <p:cNvPr id="4" name="Picture 3">
            <a:extLst>
              <a:ext uri="{FF2B5EF4-FFF2-40B4-BE49-F238E27FC236}">
                <a16:creationId xmlns:a16="http://schemas.microsoft.com/office/drawing/2014/main" id="{DFA3D4E7-30E4-4CF3-423A-9DA572739648}"/>
              </a:ext>
            </a:extLst>
          </p:cNvPr>
          <p:cNvPicPr>
            <a:picLocks noChangeAspect="1"/>
          </p:cNvPicPr>
          <p:nvPr/>
        </p:nvPicPr>
        <p:blipFill>
          <a:blip r:embed="rId2"/>
          <a:stretch>
            <a:fillRect/>
          </a:stretch>
        </p:blipFill>
        <p:spPr>
          <a:xfrm>
            <a:off x="304925" y="1712887"/>
            <a:ext cx="11187323" cy="4065764"/>
          </a:xfrm>
          <a:prstGeom prst="rect">
            <a:avLst/>
          </a:prstGeom>
        </p:spPr>
      </p:pic>
      <p:sp>
        <p:nvSpPr>
          <p:cNvPr id="5" name="TextBox 4">
            <a:extLst>
              <a:ext uri="{FF2B5EF4-FFF2-40B4-BE49-F238E27FC236}">
                <a16:creationId xmlns:a16="http://schemas.microsoft.com/office/drawing/2014/main" id="{FD6AABBE-18F7-E8B0-3AE0-99E1916752E3}"/>
              </a:ext>
            </a:extLst>
          </p:cNvPr>
          <p:cNvSpPr txBox="1"/>
          <p:nvPr/>
        </p:nvSpPr>
        <p:spPr>
          <a:xfrm>
            <a:off x="533400" y="6135417"/>
            <a:ext cx="5791200" cy="307777"/>
          </a:xfrm>
          <a:prstGeom prst="rect">
            <a:avLst/>
          </a:prstGeom>
          <a:noFill/>
        </p:spPr>
        <p:txBody>
          <a:bodyPr wrap="square" rtlCol="0">
            <a:spAutoFit/>
          </a:bodyPr>
          <a:lstStyle/>
          <a:p>
            <a:r>
              <a:rPr lang="en-US" sz="1400" dirty="0" err="1">
                <a:cs typeface="Arial" panose="020B0604020202020204" pitchFamily="34" charset="0"/>
              </a:rPr>
              <a:t>Korde</a:t>
            </a:r>
            <a:r>
              <a:rPr lang="en-US" sz="1400" dirty="0">
                <a:cs typeface="Arial" panose="020B0604020202020204" pitchFamily="34" charset="0"/>
              </a:rPr>
              <a:t> et al. J Clin Oncol. 2021 (</a:t>
            </a:r>
            <a:r>
              <a:rPr lang="en-US" sz="1400" b="0" i="0" u="none" strike="noStrike" dirty="0">
                <a:effectLst/>
                <a:cs typeface="Arial" panose="020B0604020202020204" pitchFamily="34" charset="0"/>
              </a:rPr>
              <a:t>PMID: 33507815)</a:t>
            </a:r>
            <a:r>
              <a:rPr lang="en-US" sz="1400" dirty="0">
                <a:cs typeface="Arial" panose="020B0604020202020204" pitchFamily="34" charset="0"/>
              </a:rPr>
              <a:t> </a:t>
            </a:r>
          </a:p>
        </p:txBody>
      </p:sp>
      <p:sp>
        <p:nvSpPr>
          <p:cNvPr id="6" name="TextBox 5">
            <a:extLst>
              <a:ext uri="{FF2B5EF4-FFF2-40B4-BE49-F238E27FC236}">
                <a16:creationId xmlns:a16="http://schemas.microsoft.com/office/drawing/2014/main" id="{16AFEC0C-3AD1-D4CF-B505-545AAB1F16FF}"/>
              </a:ext>
            </a:extLst>
          </p:cNvPr>
          <p:cNvSpPr txBox="1"/>
          <p:nvPr/>
        </p:nvSpPr>
        <p:spPr>
          <a:xfrm>
            <a:off x="5074400" y="2743200"/>
            <a:ext cx="4450600" cy="316468"/>
          </a:xfrm>
          <a:prstGeom prst="rect">
            <a:avLst/>
          </a:prstGeom>
          <a:noFill/>
          <a:ln w="53975">
            <a:solidFill>
              <a:srgbClr val="FF0000"/>
            </a:solidFill>
          </a:ln>
        </p:spPr>
        <p:txBody>
          <a:bodyPr wrap="square" rtlCol="0">
            <a:spAutoFit/>
          </a:bodyPr>
          <a:lstStyle/>
          <a:p>
            <a:endParaRPr lang="en-US"/>
          </a:p>
        </p:txBody>
      </p:sp>
      <p:sp>
        <p:nvSpPr>
          <p:cNvPr id="7" name="TextBox 6">
            <a:extLst>
              <a:ext uri="{FF2B5EF4-FFF2-40B4-BE49-F238E27FC236}">
                <a16:creationId xmlns:a16="http://schemas.microsoft.com/office/drawing/2014/main" id="{CDCCE358-68F7-A67C-C7FD-4F54DBAB9BF5}"/>
              </a:ext>
            </a:extLst>
          </p:cNvPr>
          <p:cNvSpPr txBox="1"/>
          <p:nvPr/>
        </p:nvSpPr>
        <p:spPr>
          <a:xfrm>
            <a:off x="273800" y="3059668"/>
            <a:ext cx="4298199" cy="216932"/>
          </a:xfrm>
          <a:prstGeom prst="rect">
            <a:avLst/>
          </a:prstGeom>
          <a:noFill/>
          <a:ln w="53975">
            <a:solidFill>
              <a:srgbClr val="FF0000"/>
            </a:solidFill>
          </a:ln>
        </p:spPr>
        <p:txBody>
          <a:bodyPr wrap="square" rtlCol="0">
            <a:spAutoFit/>
          </a:bodyPr>
          <a:lstStyle/>
          <a:p>
            <a:endParaRPr lang="en-US"/>
          </a:p>
        </p:txBody>
      </p:sp>
      <p:sp>
        <p:nvSpPr>
          <p:cNvPr id="8" name="TextBox 7">
            <a:extLst>
              <a:ext uri="{FF2B5EF4-FFF2-40B4-BE49-F238E27FC236}">
                <a16:creationId xmlns:a16="http://schemas.microsoft.com/office/drawing/2014/main" id="{59FF3476-6C31-3D34-4527-B8BA72C98FFD}"/>
              </a:ext>
            </a:extLst>
          </p:cNvPr>
          <p:cNvSpPr txBox="1"/>
          <p:nvPr/>
        </p:nvSpPr>
        <p:spPr>
          <a:xfrm>
            <a:off x="2346698" y="3587535"/>
            <a:ext cx="7940301" cy="316468"/>
          </a:xfrm>
          <a:prstGeom prst="rect">
            <a:avLst/>
          </a:prstGeom>
          <a:noFill/>
          <a:ln w="53975">
            <a:solidFill>
              <a:srgbClr val="FF0000"/>
            </a:solidFill>
          </a:ln>
        </p:spPr>
        <p:txBody>
          <a:bodyPr wrap="square" rtlCol="0">
            <a:spAutoFit/>
          </a:bodyPr>
          <a:lstStyle/>
          <a:p>
            <a:endParaRPr lang="en-US"/>
          </a:p>
        </p:txBody>
      </p:sp>
      <p:sp>
        <p:nvSpPr>
          <p:cNvPr id="9" name="TextBox 8">
            <a:extLst>
              <a:ext uri="{FF2B5EF4-FFF2-40B4-BE49-F238E27FC236}">
                <a16:creationId xmlns:a16="http://schemas.microsoft.com/office/drawing/2014/main" id="{91268C32-5FEF-4C36-A367-1456D64CF070}"/>
              </a:ext>
            </a:extLst>
          </p:cNvPr>
          <p:cNvSpPr txBox="1"/>
          <p:nvPr/>
        </p:nvSpPr>
        <p:spPr>
          <a:xfrm>
            <a:off x="2366017" y="4170400"/>
            <a:ext cx="5787384" cy="282061"/>
          </a:xfrm>
          <a:prstGeom prst="rect">
            <a:avLst/>
          </a:prstGeom>
          <a:noFill/>
          <a:ln w="53975">
            <a:solidFill>
              <a:srgbClr val="FF0000"/>
            </a:solidFill>
          </a:ln>
        </p:spPr>
        <p:txBody>
          <a:bodyPr wrap="square" rtlCol="0">
            <a:spAutoFit/>
          </a:bodyPr>
          <a:lstStyle/>
          <a:p>
            <a:endParaRPr lang="en-US"/>
          </a:p>
        </p:txBody>
      </p:sp>
      <p:sp>
        <p:nvSpPr>
          <p:cNvPr id="10" name="TextBox 9">
            <a:extLst>
              <a:ext uri="{FF2B5EF4-FFF2-40B4-BE49-F238E27FC236}">
                <a16:creationId xmlns:a16="http://schemas.microsoft.com/office/drawing/2014/main" id="{35A439E9-7D91-E203-50CD-DBF8429ACACF}"/>
              </a:ext>
            </a:extLst>
          </p:cNvPr>
          <p:cNvSpPr txBox="1"/>
          <p:nvPr/>
        </p:nvSpPr>
        <p:spPr>
          <a:xfrm>
            <a:off x="2366016" y="5004082"/>
            <a:ext cx="8759184" cy="316468"/>
          </a:xfrm>
          <a:prstGeom prst="rect">
            <a:avLst/>
          </a:prstGeom>
          <a:noFill/>
          <a:ln w="53975">
            <a:solidFill>
              <a:srgbClr val="FF0000"/>
            </a:solidFill>
          </a:ln>
        </p:spPr>
        <p:txBody>
          <a:bodyPr wrap="square" rtlCol="0">
            <a:spAutoFit/>
          </a:bodyPr>
          <a:lstStyle/>
          <a:p>
            <a:endParaRPr lang="en-US"/>
          </a:p>
        </p:txBody>
      </p:sp>
      <p:sp>
        <p:nvSpPr>
          <p:cNvPr id="11" name="Rectangle 10">
            <a:extLst>
              <a:ext uri="{FF2B5EF4-FFF2-40B4-BE49-F238E27FC236}">
                <a16:creationId xmlns:a16="http://schemas.microsoft.com/office/drawing/2014/main" id="{7EE3B5CE-D2EF-4081-20C6-8E954110CD68}"/>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2605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4EBEA-B156-A5A9-7F90-B501445B2EC9}"/>
              </a:ext>
            </a:extLst>
          </p:cNvPr>
          <p:cNvSpPr>
            <a:spLocks noGrp="1"/>
          </p:cNvSpPr>
          <p:nvPr>
            <p:ph type="title"/>
          </p:nvPr>
        </p:nvSpPr>
        <p:spPr>
          <a:xfrm>
            <a:off x="778170" y="453016"/>
            <a:ext cx="10515600" cy="752475"/>
          </a:xfrm>
        </p:spPr>
        <p:txBody>
          <a:bodyPr/>
          <a:lstStyle/>
          <a:p>
            <a:r>
              <a:rPr lang="en-US" dirty="0"/>
              <a:t>NCCN Guidelines V5.2024 (10/15/24)</a:t>
            </a:r>
          </a:p>
        </p:txBody>
      </p:sp>
      <p:sp>
        <p:nvSpPr>
          <p:cNvPr id="3" name="Slide Number Placeholder 2">
            <a:extLst>
              <a:ext uri="{FF2B5EF4-FFF2-40B4-BE49-F238E27FC236}">
                <a16:creationId xmlns:a16="http://schemas.microsoft.com/office/drawing/2014/main" id="{A1B9D302-66CC-7579-BA50-A6D2C9670736}"/>
              </a:ext>
            </a:extLst>
          </p:cNvPr>
          <p:cNvSpPr>
            <a:spLocks noGrp="1"/>
          </p:cNvSpPr>
          <p:nvPr>
            <p:ph type="sldNum" sz="quarter" idx="12"/>
          </p:nvPr>
        </p:nvSpPr>
        <p:spPr/>
        <p:txBody>
          <a:bodyPr/>
          <a:lstStyle/>
          <a:p>
            <a:pPr>
              <a:defRPr/>
            </a:pPr>
            <a:fld id="{8BC2FC38-0212-3D4B-BE73-735D0C6CB8CF}" type="slidenum">
              <a:rPr lang="en-US" altLang="en-US" smtClean="0"/>
              <a:pPr>
                <a:defRPr/>
              </a:pPr>
              <a:t>12</a:t>
            </a:fld>
            <a:endParaRPr lang="en-US" altLang="en-US"/>
          </a:p>
        </p:txBody>
      </p:sp>
      <p:sp>
        <p:nvSpPr>
          <p:cNvPr id="8" name="TextBox 7">
            <a:extLst>
              <a:ext uri="{FF2B5EF4-FFF2-40B4-BE49-F238E27FC236}">
                <a16:creationId xmlns:a16="http://schemas.microsoft.com/office/drawing/2014/main" id="{EB114A64-0689-81CA-25EC-59C7869D186D}"/>
              </a:ext>
            </a:extLst>
          </p:cNvPr>
          <p:cNvSpPr txBox="1"/>
          <p:nvPr/>
        </p:nvSpPr>
        <p:spPr>
          <a:xfrm>
            <a:off x="1044870" y="6023732"/>
            <a:ext cx="9982200" cy="307777"/>
          </a:xfrm>
          <a:prstGeom prst="rect">
            <a:avLst/>
          </a:prstGeom>
          <a:noFill/>
        </p:spPr>
        <p:txBody>
          <a:bodyPr wrap="square" rtlCol="0">
            <a:spAutoFit/>
          </a:bodyPr>
          <a:lstStyle/>
          <a:p>
            <a:r>
              <a:rPr lang="en-US" sz="1400" b="1">
                <a:solidFill>
                  <a:srgbClr val="FF0000"/>
                </a:solidFill>
              </a:rPr>
              <a:t>High risk: clinical stage II-III TNBC; the use of adjuvant pembrolizumab (category 2A) may be individualized</a:t>
            </a:r>
          </a:p>
        </p:txBody>
      </p:sp>
      <p:sp>
        <p:nvSpPr>
          <p:cNvPr id="4" name="Rectangle 3">
            <a:extLst>
              <a:ext uri="{FF2B5EF4-FFF2-40B4-BE49-F238E27FC236}">
                <a16:creationId xmlns:a16="http://schemas.microsoft.com/office/drawing/2014/main" id="{74106110-7380-1DAE-72A4-D33F3725F773}"/>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C52FA0-20AA-4D9B-7B7A-B0B6D3A0A84B}"/>
              </a:ext>
            </a:extLst>
          </p:cNvPr>
          <p:cNvPicPr>
            <a:picLocks noChangeAspect="1"/>
          </p:cNvPicPr>
          <p:nvPr/>
        </p:nvPicPr>
        <p:blipFill>
          <a:blip r:embed="rId2"/>
          <a:stretch>
            <a:fillRect/>
          </a:stretch>
        </p:blipFill>
        <p:spPr>
          <a:xfrm>
            <a:off x="-36635" y="1447800"/>
            <a:ext cx="12038135" cy="4038600"/>
          </a:xfrm>
          <a:prstGeom prst="rect">
            <a:avLst/>
          </a:prstGeom>
        </p:spPr>
      </p:pic>
      <p:sp>
        <p:nvSpPr>
          <p:cNvPr id="6" name="TextBox 5">
            <a:extLst>
              <a:ext uri="{FF2B5EF4-FFF2-40B4-BE49-F238E27FC236}">
                <a16:creationId xmlns:a16="http://schemas.microsoft.com/office/drawing/2014/main" id="{4B301019-76A6-5FAF-4A0F-F68B54EA5470}"/>
              </a:ext>
            </a:extLst>
          </p:cNvPr>
          <p:cNvSpPr txBox="1"/>
          <p:nvPr/>
        </p:nvSpPr>
        <p:spPr>
          <a:xfrm>
            <a:off x="73846" y="3436706"/>
            <a:ext cx="11817172" cy="646331"/>
          </a:xfrm>
          <a:prstGeom prst="rect">
            <a:avLst/>
          </a:prstGeom>
          <a:noFill/>
          <a:ln w="53975">
            <a:solidFill>
              <a:srgbClr val="FF0000"/>
            </a:solidFill>
          </a:ln>
        </p:spPr>
        <p:txBody>
          <a:bodyPr wrap="square" rtlCol="0">
            <a:spAutoFit/>
          </a:bodyPr>
          <a:lstStyle/>
          <a:p>
            <a:endParaRPr lang="en-US"/>
          </a:p>
          <a:p>
            <a:endParaRPr lang="en-US"/>
          </a:p>
        </p:txBody>
      </p:sp>
    </p:spTree>
    <p:extLst>
      <p:ext uri="{BB962C8B-B14F-4D97-AF65-F5344CB8AC3E}">
        <p14:creationId xmlns:p14="http://schemas.microsoft.com/office/powerpoint/2010/main" val="2498486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B3CB8D-CC5F-570D-803F-B9E264620CFE}"/>
              </a:ext>
            </a:extLst>
          </p:cNvPr>
          <p:cNvSpPr>
            <a:spLocks noGrp="1"/>
          </p:cNvSpPr>
          <p:nvPr>
            <p:ph type="title"/>
          </p:nvPr>
        </p:nvSpPr>
        <p:spPr>
          <a:xfrm>
            <a:off x="0" y="518978"/>
            <a:ext cx="11353800" cy="369332"/>
          </a:xfrm>
        </p:spPr>
        <p:txBody>
          <a:bodyPr>
            <a:normAutofit fontScale="90000"/>
          </a:bodyPr>
          <a:lstStyle/>
          <a:p>
            <a:r>
              <a:rPr lang="en-US" sz="2800"/>
              <a:t>Neoadjuvant Chemotherapy Facilitates Breast Conservation</a:t>
            </a:r>
          </a:p>
        </p:txBody>
      </p:sp>
      <p:pic>
        <p:nvPicPr>
          <p:cNvPr id="6" name="Picture 5">
            <a:extLst>
              <a:ext uri="{FF2B5EF4-FFF2-40B4-BE49-F238E27FC236}">
                <a16:creationId xmlns:a16="http://schemas.microsoft.com/office/drawing/2014/main" id="{684D4959-DC90-B700-AF2E-3AF999761B54}"/>
              </a:ext>
            </a:extLst>
          </p:cNvPr>
          <p:cNvPicPr>
            <a:picLocks noChangeAspect="1"/>
          </p:cNvPicPr>
          <p:nvPr/>
        </p:nvPicPr>
        <p:blipFill>
          <a:blip r:embed="rId2"/>
          <a:stretch>
            <a:fillRect/>
          </a:stretch>
        </p:blipFill>
        <p:spPr>
          <a:xfrm>
            <a:off x="381000" y="924832"/>
            <a:ext cx="5943600" cy="2830286"/>
          </a:xfrm>
          <a:prstGeom prst="rect">
            <a:avLst/>
          </a:prstGeom>
        </p:spPr>
      </p:pic>
      <p:sp>
        <p:nvSpPr>
          <p:cNvPr id="7" name="TextBox 6">
            <a:extLst>
              <a:ext uri="{FF2B5EF4-FFF2-40B4-BE49-F238E27FC236}">
                <a16:creationId xmlns:a16="http://schemas.microsoft.com/office/drawing/2014/main" id="{2C9AB185-EB32-7F63-0388-1EDE6099122B}"/>
              </a:ext>
            </a:extLst>
          </p:cNvPr>
          <p:cNvSpPr txBox="1"/>
          <p:nvPr/>
        </p:nvSpPr>
        <p:spPr>
          <a:xfrm>
            <a:off x="381000" y="6154356"/>
            <a:ext cx="5638800" cy="307777"/>
          </a:xfrm>
          <a:prstGeom prst="rect">
            <a:avLst/>
          </a:prstGeom>
          <a:noFill/>
        </p:spPr>
        <p:txBody>
          <a:bodyPr wrap="square" rtlCol="0">
            <a:spAutoFit/>
          </a:bodyPr>
          <a:lstStyle/>
          <a:p>
            <a:r>
              <a:rPr lang="en-US" sz="1400" dirty="0"/>
              <a:t>Golshan et al. JAMA Surgery 2020 (PMID: 31913413)</a:t>
            </a:r>
          </a:p>
        </p:txBody>
      </p:sp>
      <p:sp>
        <p:nvSpPr>
          <p:cNvPr id="8" name="TextBox 7">
            <a:extLst>
              <a:ext uri="{FF2B5EF4-FFF2-40B4-BE49-F238E27FC236}">
                <a16:creationId xmlns:a16="http://schemas.microsoft.com/office/drawing/2014/main" id="{BE04F63A-A5C4-B7D2-F4D9-090BAD9DE0FB}"/>
              </a:ext>
            </a:extLst>
          </p:cNvPr>
          <p:cNvSpPr txBox="1"/>
          <p:nvPr/>
        </p:nvSpPr>
        <p:spPr>
          <a:xfrm>
            <a:off x="76200" y="3755118"/>
            <a:ext cx="6235700" cy="1754326"/>
          </a:xfrm>
          <a:prstGeom prst="rect">
            <a:avLst/>
          </a:prstGeom>
          <a:noFill/>
          <a:ln>
            <a:solidFill>
              <a:srgbClr val="C00000"/>
            </a:solidFill>
          </a:ln>
        </p:spPr>
        <p:txBody>
          <a:bodyPr wrap="square" rtlCol="0">
            <a:spAutoFit/>
          </a:bodyPr>
          <a:lstStyle/>
          <a:p>
            <a:pPr marL="285750" indent="-285750">
              <a:buFont typeface="Arial" panose="020B0604020202020204" pitchFamily="34" charset="0"/>
              <a:buChar char="•"/>
            </a:pPr>
            <a:r>
              <a:rPr lang="en-US" err="1"/>
              <a:t>BrightNess</a:t>
            </a:r>
            <a:r>
              <a:rPr lang="en-US"/>
              <a:t> trial - 634 randomized</a:t>
            </a:r>
          </a:p>
          <a:p>
            <a:pPr marL="285750" indent="-285750">
              <a:buFont typeface="Arial" panose="020B0604020202020204" pitchFamily="34" charset="0"/>
              <a:buChar char="•"/>
            </a:pPr>
            <a:r>
              <a:rPr lang="en-US"/>
              <a:t>604 had prospective pre- and post-NST assessments</a:t>
            </a:r>
          </a:p>
          <a:p>
            <a:pPr marL="285750" indent="-285750">
              <a:buFont typeface="Arial" panose="020B0604020202020204" pitchFamily="34" charset="0"/>
              <a:buChar char="•"/>
            </a:pPr>
            <a:r>
              <a:rPr lang="en-US"/>
              <a:t>BCT eligibility rate increased 76% to 88%</a:t>
            </a:r>
          </a:p>
          <a:p>
            <a:pPr marL="285750" indent="-285750">
              <a:buFont typeface="Arial" panose="020B0604020202020204" pitchFamily="34" charset="0"/>
              <a:buChar char="•"/>
            </a:pPr>
            <a:r>
              <a:rPr lang="en-US"/>
              <a:t>342/502 (68%) deemed BCT eligible after NST had BCT</a:t>
            </a:r>
          </a:p>
          <a:p>
            <a:pPr marL="285750" indent="-285750">
              <a:buFont typeface="Arial" panose="020B0604020202020204" pitchFamily="34" charset="0"/>
              <a:buChar char="•"/>
            </a:pPr>
            <a:r>
              <a:rPr lang="en-US">
                <a:solidFill>
                  <a:srgbClr val="C00000"/>
                </a:solidFill>
              </a:rPr>
              <a:t>141 (23%) deemed BCT ineligible at baseline</a:t>
            </a:r>
          </a:p>
          <a:p>
            <a:pPr marL="1200150" lvl="2" indent="-285750">
              <a:buFont typeface="Arial" panose="020B0604020202020204" pitchFamily="34" charset="0"/>
              <a:buChar char="•"/>
            </a:pPr>
            <a:r>
              <a:rPr lang="en-US">
                <a:solidFill>
                  <a:srgbClr val="C00000"/>
                </a:solidFill>
              </a:rPr>
              <a:t>75 (53%) converted to BCT eligible </a:t>
            </a:r>
          </a:p>
        </p:txBody>
      </p:sp>
      <p:sp>
        <p:nvSpPr>
          <p:cNvPr id="10" name="TextBox 9">
            <a:extLst>
              <a:ext uri="{FF2B5EF4-FFF2-40B4-BE49-F238E27FC236}">
                <a16:creationId xmlns:a16="http://schemas.microsoft.com/office/drawing/2014/main" id="{FE5BCD72-3BF3-E18A-36AE-F3E8B02A833F}"/>
              </a:ext>
            </a:extLst>
          </p:cNvPr>
          <p:cNvSpPr txBox="1"/>
          <p:nvPr/>
        </p:nvSpPr>
        <p:spPr>
          <a:xfrm>
            <a:off x="3314700" y="2335239"/>
            <a:ext cx="1485900" cy="1200329"/>
          </a:xfrm>
          <a:prstGeom prst="rect">
            <a:avLst/>
          </a:prstGeom>
          <a:noFill/>
          <a:ln w="63500">
            <a:solidFill>
              <a:srgbClr val="FF0000"/>
            </a:solidFill>
          </a:ln>
        </p:spPr>
        <p:txBody>
          <a:bodyPr wrap="square" rtlCol="0">
            <a:spAutoFit/>
          </a:bodyPr>
          <a:lstStyle/>
          <a:p>
            <a:endParaRPr lang="en-US"/>
          </a:p>
          <a:p>
            <a:endParaRPr lang="en-US"/>
          </a:p>
          <a:p>
            <a:endParaRPr lang="en-US"/>
          </a:p>
          <a:p>
            <a:endParaRPr lang="en-US"/>
          </a:p>
        </p:txBody>
      </p:sp>
      <p:sp>
        <p:nvSpPr>
          <p:cNvPr id="13" name="TextBox 12">
            <a:extLst>
              <a:ext uri="{FF2B5EF4-FFF2-40B4-BE49-F238E27FC236}">
                <a16:creationId xmlns:a16="http://schemas.microsoft.com/office/drawing/2014/main" id="{EBA18EDF-439C-E92F-82E8-F5993DF4B738}"/>
              </a:ext>
            </a:extLst>
          </p:cNvPr>
          <p:cNvSpPr txBox="1"/>
          <p:nvPr/>
        </p:nvSpPr>
        <p:spPr>
          <a:xfrm>
            <a:off x="6324600" y="6185923"/>
            <a:ext cx="5638800" cy="307777"/>
          </a:xfrm>
          <a:prstGeom prst="rect">
            <a:avLst/>
          </a:prstGeom>
          <a:noFill/>
        </p:spPr>
        <p:txBody>
          <a:bodyPr wrap="square" rtlCol="0">
            <a:spAutoFit/>
          </a:bodyPr>
          <a:lstStyle/>
          <a:p>
            <a:r>
              <a:rPr lang="en-US" sz="1400"/>
              <a:t>Golshan et al.  Ann Surg 2015 (PMID: 26222764)</a:t>
            </a:r>
          </a:p>
        </p:txBody>
      </p:sp>
      <p:sp>
        <p:nvSpPr>
          <p:cNvPr id="15" name="TextBox 14">
            <a:extLst>
              <a:ext uri="{FF2B5EF4-FFF2-40B4-BE49-F238E27FC236}">
                <a16:creationId xmlns:a16="http://schemas.microsoft.com/office/drawing/2014/main" id="{33716026-ED62-6BDB-154F-CB7E317734A7}"/>
              </a:ext>
            </a:extLst>
          </p:cNvPr>
          <p:cNvSpPr txBox="1"/>
          <p:nvPr/>
        </p:nvSpPr>
        <p:spPr>
          <a:xfrm>
            <a:off x="6426200" y="3782216"/>
            <a:ext cx="5549900" cy="2031325"/>
          </a:xfrm>
          <a:prstGeom prst="rect">
            <a:avLst/>
          </a:prstGeom>
          <a:noFill/>
          <a:ln>
            <a:solidFill>
              <a:srgbClr val="C00000"/>
            </a:solidFill>
          </a:ln>
        </p:spPr>
        <p:txBody>
          <a:bodyPr wrap="square">
            <a:spAutoFit/>
          </a:bodyPr>
          <a:lstStyle/>
          <a:p>
            <a:pPr marL="285750" indent="-285750">
              <a:buFont typeface="Arial" panose="020B0604020202020204" pitchFamily="34" charset="0"/>
              <a:buChar char="•"/>
            </a:pPr>
            <a:r>
              <a:rPr lang="en-US" b="0" i="0" u="none" strike="noStrike">
                <a:solidFill>
                  <a:srgbClr val="212121"/>
                </a:solidFill>
                <a:effectLst/>
                <a:cs typeface="Arial" panose="020B0604020202020204" pitchFamily="34" charset="0"/>
              </a:rPr>
              <a:t>C40603 trial - 443 randomized</a:t>
            </a:r>
          </a:p>
          <a:p>
            <a:pPr marL="285750" indent="-285750">
              <a:buFont typeface="Arial" panose="020B0604020202020204" pitchFamily="34" charset="0"/>
              <a:buChar char="•"/>
            </a:pPr>
            <a:r>
              <a:rPr lang="en-US">
                <a:solidFill>
                  <a:srgbClr val="212121"/>
                </a:solidFill>
                <a:cs typeface="Arial" panose="020B0604020202020204" pitchFamily="34" charset="0"/>
              </a:rPr>
              <a:t>404 assessable for surgical outcomes</a:t>
            </a:r>
          </a:p>
          <a:p>
            <a:pPr marL="285750" indent="-285750">
              <a:buFont typeface="Arial" panose="020B0604020202020204" pitchFamily="34" charset="0"/>
              <a:buChar char="•"/>
            </a:pPr>
            <a:r>
              <a:rPr lang="en-US" b="0" i="0" u="none" strike="noStrike">
                <a:solidFill>
                  <a:srgbClr val="212121"/>
                </a:solidFill>
                <a:effectLst/>
                <a:cs typeface="Arial" panose="020B0604020202020204" pitchFamily="34" charset="0"/>
              </a:rPr>
              <a:t>BCT eligibility rate increased 54% to 68%</a:t>
            </a:r>
          </a:p>
          <a:p>
            <a:pPr marL="285750" indent="-285750">
              <a:buFont typeface="Arial" panose="020B0604020202020204" pitchFamily="34" charset="0"/>
              <a:buChar char="•"/>
            </a:pPr>
            <a:r>
              <a:rPr lang="en-US" b="0" i="0" u="none" strike="noStrike">
                <a:solidFill>
                  <a:srgbClr val="C00000"/>
                </a:solidFill>
                <a:effectLst/>
                <a:cs typeface="Arial" panose="020B0604020202020204" pitchFamily="34" charset="0"/>
              </a:rPr>
              <a:t>185 (46%) deemed BCT ineligible at baseline</a:t>
            </a:r>
          </a:p>
          <a:p>
            <a:pPr marL="1200150" lvl="2" indent="-285750">
              <a:buFont typeface="Arial" panose="020B0604020202020204" pitchFamily="34" charset="0"/>
              <a:buChar char="•"/>
            </a:pPr>
            <a:r>
              <a:rPr lang="en-US" b="0" i="0" u="none" strike="noStrike">
                <a:solidFill>
                  <a:srgbClr val="C00000"/>
                </a:solidFill>
                <a:effectLst/>
                <a:cs typeface="Arial" panose="020B0604020202020204" pitchFamily="34" charset="0"/>
              </a:rPr>
              <a:t>78 (42%) converted to BCT eligible</a:t>
            </a:r>
          </a:p>
          <a:p>
            <a:pPr marL="1200150" lvl="2" indent="-285750">
              <a:buFont typeface="Arial" panose="020B0604020202020204" pitchFamily="34" charset="0"/>
              <a:buChar char="•"/>
            </a:pPr>
            <a:r>
              <a:rPr lang="en-US" b="0" i="0" u="none" strike="noStrike">
                <a:solidFill>
                  <a:srgbClr val="C00000"/>
                </a:solidFill>
                <a:effectLst/>
                <a:cs typeface="Arial" panose="020B0604020202020204" pitchFamily="34" charset="0"/>
              </a:rPr>
              <a:t>53 (29%) chose BCT</a:t>
            </a:r>
          </a:p>
          <a:p>
            <a:pPr marL="1200150" lvl="2" indent="-285750">
              <a:buFont typeface="Arial" panose="020B0604020202020204" pitchFamily="34" charset="0"/>
              <a:buChar char="•"/>
            </a:pPr>
            <a:r>
              <a:rPr lang="en-US" b="0" i="0" u="none" strike="noStrike">
                <a:solidFill>
                  <a:srgbClr val="C00000"/>
                </a:solidFill>
                <a:effectLst/>
                <a:cs typeface="Arial" panose="020B0604020202020204" pitchFamily="34" charset="0"/>
              </a:rPr>
              <a:t>48 (26%) had successful BCT</a:t>
            </a:r>
          </a:p>
        </p:txBody>
      </p:sp>
      <p:pic>
        <p:nvPicPr>
          <p:cNvPr id="16" name="Picture 15">
            <a:extLst>
              <a:ext uri="{FF2B5EF4-FFF2-40B4-BE49-F238E27FC236}">
                <a16:creationId xmlns:a16="http://schemas.microsoft.com/office/drawing/2014/main" id="{9A9ED8E7-1B39-DAD2-5EFE-4B2D86469425}"/>
              </a:ext>
            </a:extLst>
          </p:cNvPr>
          <p:cNvPicPr>
            <a:picLocks noChangeAspect="1"/>
          </p:cNvPicPr>
          <p:nvPr/>
        </p:nvPicPr>
        <p:blipFill>
          <a:blip r:embed="rId3"/>
          <a:stretch>
            <a:fillRect/>
          </a:stretch>
        </p:blipFill>
        <p:spPr>
          <a:xfrm>
            <a:off x="6350000" y="1778591"/>
            <a:ext cx="5695466" cy="1951042"/>
          </a:xfrm>
          <a:prstGeom prst="rect">
            <a:avLst/>
          </a:prstGeom>
        </p:spPr>
      </p:pic>
      <p:sp>
        <p:nvSpPr>
          <p:cNvPr id="17" name="TextBox 16">
            <a:extLst>
              <a:ext uri="{FF2B5EF4-FFF2-40B4-BE49-F238E27FC236}">
                <a16:creationId xmlns:a16="http://schemas.microsoft.com/office/drawing/2014/main" id="{2D68F3F9-7160-141A-A62F-E5F7368FCB91}"/>
              </a:ext>
            </a:extLst>
          </p:cNvPr>
          <p:cNvSpPr txBox="1"/>
          <p:nvPr/>
        </p:nvSpPr>
        <p:spPr>
          <a:xfrm>
            <a:off x="3810000" y="1325365"/>
            <a:ext cx="1981200" cy="923330"/>
          </a:xfrm>
          <a:prstGeom prst="rect">
            <a:avLst/>
          </a:prstGeom>
          <a:noFill/>
          <a:ln w="63500">
            <a:solidFill>
              <a:srgbClr val="FF0000"/>
            </a:solidFill>
          </a:ln>
        </p:spPr>
        <p:txBody>
          <a:bodyPr wrap="square" rtlCol="0">
            <a:spAutoFit/>
          </a:bodyPr>
          <a:lstStyle/>
          <a:p>
            <a:endParaRPr lang="en-US"/>
          </a:p>
          <a:p>
            <a:endParaRPr lang="en-US"/>
          </a:p>
          <a:p>
            <a:endParaRPr lang="en-US"/>
          </a:p>
        </p:txBody>
      </p:sp>
      <p:sp>
        <p:nvSpPr>
          <p:cNvPr id="18" name="TextBox 17">
            <a:extLst>
              <a:ext uri="{FF2B5EF4-FFF2-40B4-BE49-F238E27FC236}">
                <a16:creationId xmlns:a16="http://schemas.microsoft.com/office/drawing/2014/main" id="{634A8C34-AE3D-3782-97E3-DF94BCA0BDF4}"/>
              </a:ext>
            </a:extLst>
          </p:cNvPr>
          <p:cNvSpPr txBox="1"/>
          <p:nvPr/>
        </p:nvSpPr>
        <p:spPr>
          <a:xfrm>
            <a:off x="6438900" y="3293715"/>
            <a:ext cx="5410200" cy="282675"/>
          </a:xfrm>
          <a:prstGeom prst="rect">
            <a:avLst/>
          </a:prstGeom>
          <a:noFill/>
          <a:ln w="63500">
            <a:solidFill>
              <a:srgbClr val="FF0000"/>
            </a:solidFill>
          </a:ln>
        </p:spPr>
        <p:txBody>
          <a:bodyPr wrap="square" rtlCol="0">
            <a:spAutoFit/>
          </a:bodyPr>
          <a:lstStyle/>
          <a:p>
            <a:endParaRPr lang="en-US"/>
          </a:p>
        </p:txBody>
      </p:sp>
      <p:sp>
        <p:nvSpPr>
          <p:cNvPr id="2" name="Rectangle 1">
            <a:extLst>
              <a:ext uri="{FF2B5EF4-FFF2-40B4-BE49-F238E27FC236}">
                <a16:creationId xmlns:a16="http://schemas.microsoft.com/office/drawing/2014/main" id="{5A285976-C59D-946D-3F5A-C72269E66EB3}"/>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6007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3916-7237-4A81-2009-40CB7A791D32}"/>
              </a:ext>
            </a:extLst>
          </p:cNvPr>
          <p:cNvSpPr>
            <a:spLocks noGrp="1"/>
          </p:cNvSpPr>
          <p:nvPr>
            <p:ph type="title"/>
          </p:nvPr>
        </p:nvSpPr>
        <p:spPr>
          <a:xfrm>
            <a:off x="304799" y="533400"/>
            <a:ext cx="10210801" cy="381000"/>
          </a:xfrm>
        </p:spPr>
        <p:txBody>
          <a:bodyPr>
            <a:noAutofit/>
          </a:bodyPr>
          <a:lstStyle/>
          <a:p>
            <a:r>
              <a:rPr lang="en-US" sz="2800"/>
              <a:t>Management of the Axilla after Neoadjuvant Chemotherapy</a:t>
            </a:r>
          </a:p>
        </p:txBody>
      </p:sp>
      <p:sp>
        <p:nvSpPr>
          <p:cNvPr id="4" name="Slide Number Placeholder 3">
            <a:extLst>
              <a:ext uri="{FF2B5EF4-FFF2-40B4-BE49-F238E27FC236}">
                <a16:creationId xmlns:a16="http://schemas.microsoft.com/office/drawing/2014/main" id="{210E0E6C-D4D8-A8FD-5784-9048EE94F0A4}"/>
              </a:ext>
            </a:extLst>
          </p:cNvPr>
          <p:cNvSpPr>
            <a:spLocks noGrp="1"/>
          </p:cNvSpPr>
          <p:nvPr>
            <p:ph type="sldNum" sz="quarter" idx="12"/>
          </p:nvPr>
        </p:nvSpPr>
        <p:spPr/>
        <p:txBody>
          <a:bodyPr/>
          <a:lstStyle/>
          <a:p>
            <a:pPr>
              <a:defRPr/>
            </a:pPr>
            <a:fld id="{693EA0DD-7DFA-E44C-B9F9-4918099EC5E5}" type="slidenum">
              <a:rPr lang="en-US" altLang="en-US" smtClean="0"/>
              <a:pPr>
                <a:defRPr/>
              </a:pPr>
              <a:t>14</a:t>
            </a:fld>
            <a:endParaRPr lang="en-US" altLang="en-US"/>
          </a:p>
        </p:txBody>
      </p:sp>
      <p:pic>
        <p:nvPicPr>
          <p:cNvPr id="5" name="Picture 4">
            <a:extLst>
              <a:ext uri="{FF2B5EF4-FFF2-40B4-BE49-F238E27FC236}">
                <a16:creationId xmlns:a16="http://schemas.microsoft.com/office/drawing/2014/main" id="{0D38BDD5-CDB7-81BC-F617-05A132CC1FAD}"/>
              </a:ext>
            </a:extLst>
          </p:cNvPr>
          <p:cNvPicPr>
            <a:picLocks noChangeAspect="1"/>
          </p:cNvPicPr>
          <p:nvPr/>
        </p:nvPicPr>
        <p:blipFill>
          <a:blip r:embed="rId2"/>
          <a:stretch>
            <a:fillRect/>
          </a:stretch>
        </p:blipFill>
        <p:spPr>
          <a:xfrm>
            <a:off x="304798" y="927100"/>
            <a:ext cx="5181601" cy="2966280"/>
          </a:xfrm>
          <a:prstGeom prst="rect">
            <a:avLst/>
          </a:prstGeom>
        </p:spPr>
      </p:pic>
      <p:pic>
        <p:nvPicPr>
          <p:cNvPr id="7" name="Picture 6">
            <a:extLst>
              <a:ext uri="{FF2B5EF4-FFF2-40B4-BE49-F238E27FC236}">
                <a16:creationId xmlns:a16="http://schemas.microsoft.com/office/drawing/2014/main" id="{E494EC87-4BF7-7A9C-465E-8E7C50D58F6E}"/>
              </a:ext>
            </a:extLst>
          </p:cNvPr>
          <p:cNvPicPr>
            <a:picLocks noChangeAspect="1"/>
          </p:cNvPicPr>
          <p:nvPr/>
        </p:nvPicPr>
        <p:blipFill>
          <a:blip r:embed="rId3"/>
          <a:stretch>
            <a:fillRect/>
          </a:stretch>
        </p:blipFill>
        <p:spPr>
          <a:xfrm>
            <a:off x="5494307" y="1626462"/>
            <a:ext cx="6623050" cy="3784600"/>
          </a:xfrm>
          <a:prstGeom prst="rect">
            <a:avLst/>
          </a:prstGeom>
          <a:ln>
            <a:solidFill>
              <a:srgbClr val="C00000"/>
            </a:solidFill>
          </a:ln>
        </p:spPr>
      </p:pic>
      <p:sp>
        <p:nvSpPr>
          <p:cNvPr id="8" name="TextBox 7">
            <a:extLst>
              <a:ext uri="{FF2B5EF4-FFF2-40B4-BE49-F238E27FC236}">
                <a16:creationId xmlns:a16="http://schemas.microsoft.com/office/drawing/2014/main" id="{80B77E7F-DC3D-7AD9-1F2F-695F4960CB1B}"/>
              </a:ext>
            </a:extLst>
          </p:cNvPr>
          <p:cNvSpPr txBox="1"/>
          <p:nvPr/>
        </p:nvSpPr>
        <p:spPr>
          <a:xfrm>
            <a:off x="3962400" y="1697854"/>
            <a:ext cx="609600" cy="1524000"/>
          </a:xfrm>
          <a:prstGeom prst="rect">
            <a:avLst/>
          </a:prstGeom>
          <a:noFill/>
          <a:ln w="63500">
            <a:solidFill>
              <a:srgbClr val="FF0000"/>
            </a:solidFill>
          </a:ln>
        </p:spPr>
        <p:txBody>
          <a:bodyPr wrap="square" rtlCol="0">
            <a:spAutoFit/>
          </a:bodyPr>
          <a:lstStyle/>
          <a:p>
            <a:endParaRPr lang="en-US">
              <a:solidFill>
                <a:srgbClr val="FF0000"/>
              </a:solidFill>
            </a:endParaRPr>
          </a:p>
        </p:txBody>
      </p:sp>
      <p:sp>
        <p:nvSpPr>
          <p:cNvPr id="9" name="TextBox 8">
            <a:extLst>
              <a:ext uri="{FF2B5EF4-FFF2-40B4-BE49-F238E27FC236}">
                <a16:creationId xmlns:a16="http://schemas.microsoft.com/office/drawing/2014/main" id="{15890424-B2CB-9B8C-3774-2D7860768F74}"/>
              </a:ext>
            </a:extLst>
          </p:cNvPr>
          <p:cNvSpPr txBox="1"/>
          <p:nvPr/>
        </p:nvSpPr>
        <p:spPr>
          <a:xfrm>
            <a:off x="215899" y="3962596"/>
            <a:ext cx="5181600" cy="2308324"/>
          </a:xfrm>
          <a:prstGeom prst="rect">
            <a:avLst/>
          </a:prstGeom>
          <a:noFill/>
          <a:ln w="63500">
            <a:solidFill>
              <a:srgbClr val="C00000"/>
            </a:solidFill>
          </a:ln>
        </p:spPr>
        <p:txBody>
          <a:bodyPr wrap="square" rtlCol="0">
            <a:spAutoFit/>
          </a:bodyPr>
          <a:lstStyle/>
          <a:p>
            <a:pPr algn="ctr"/>
            <a:r>
              <a:rPr lang="en-US" b="1">
                <a:solidFill>
                  <a:srgbClr val="C00000"/>
                </a:solidFill>
              </a:rPr>
              <a:t>Proposed Criteria for SLNB after NAC For </a:t>
            </a:r>
            <a:r>
              <a:rPr lang="en-US" b="1" u="sng">
                <a:solidFill>
                  <a:srgbClr val="C00000"/>
                </a:solidFill>
              </a:rPr>
              <a:t>Nodal Disease at Presentation</a:t>
            </a:r>
          </a:p>
          <a:p>
            <a:pPr marL="285750" indent="-285750">
              <a:buFont typeface="Arial" panose="020B0604020202020204" pitchFamily="34" charset="0"/>
              <a:buChar char="•"/>
            </a:pPr>
            <a:r>
              <a:rPr lang="en-US"/>
              <a:t>Limit to N1 disease at presentation</a:t>
            </a:r>
          </a:p>
          <a:p>
            <a:pPr marL="285750" indent="-285750">
              <a:buFont typeface="Arial" panose="020B0604020202020204" pitchFamily="34" charset="0"/>
              <a:buChar char="•"/>
            </a:pPr>
            <a:r>
              <a:rPr lang="en-US"/>
              <a:t>Clinically node negative after NAC</a:t>
            </a:r>
          </a:p>
          <a:p>
            <a:pPr marL="285750" indent="-285750">
              <a:buFont typeface="Arial" panose="020B0604020202020204" pitchFamily="34" charset="0"/>
              <a:buChar char="•"/>
            </a:pPr>
            <a:r>
              <a:rPr lang="en-US"/>
              <a:t>Well versed team in sentinel node procedures</a:t>
            </a:r>
          </a:p>
          <a:p>
            <a:pPr marL="285750" indent="-285750">
              <a:buFont typeface="Arial" panose="020B0604020202020204" pitchFamily="34" charset="0"/>
              <a:buChar char="•"/>
            </a:pPr>
            <a:r>
              <a:rPr lang="en-US"/>
              <a:t>Use of dual mapping techniques</a:t>
            </a:r>
          </a:p>
          <a:p>
            <a:pPr marL="285750" indent="-285750">
              <a:buFont typeface="Arial" panose="020B0604020202020204" pitchFamily="34" charset="0"/>
              <a:buChar char="•"/>
            </a:pPr>
            <a:r>
              <a:rPr lang="en-US"/>
              <a:t>Resect all sentinel nodes/harvest </a:t>
            </a:r>
            <a:r>
              <a:rPr lang="en-US" u="sng"/>
              <a:t>&gt;</a:t>
            </a:r>
            <a:r>
              <a:rPr lang="en-US"/>
              <a:t>3 nodes</a:t>
            </a:r>
          </a:p>
          <a:p>
            <a:pPr marL="285750" indent="-285750">
              <a:buFont typeface="Arial" panose="020B0604020202020204" pitchFamily="34" charset="0"/>
              <a:buChar char="•"/>
            </a:pPr>
            <a:r>
              <a:rPr lang="en-US"/>
              <a:t>Evaluate for treatment effect in SN</a:t>
            </a:r>
          </a:p>
        </p:txBody>
      </p:sp>
      <p:sp>
        <p:nvSpPr>
          <p:cNvPr id="10" name="TextBox 9">
            <a:extLst>
              <a:ext uri="{FF2B5EF4-FFF2-40B4-BE49-F238E27FC236}">
                <a16:creationId xmlns:a16="http://schemas.microsoft.com/office/drawing/2014/main" id="{128E3850-12B9-2702-7A9E-DB4CAA82D6C0}"/>
              </a:ext>
            </a:extLst>
          </p:cNvPr>
          <p:cNvSpPr txBox="1"/>
          <p:nvPr/>
        </p:nvSpPr>
        <p:spPr>
          <a:xfrm>
            <a:off x="5494307" y="6016823"/>
            <a:ext cx="6850093" cy="307777"/>
          </a:xfrm>
          <a:prstGeom prst="rect">
            <a:avLst/>
          </a:prstGeom>
          <a:noFill/>
        </p:spPr>
        <p:txBody>
          <a:bodyPr wrap="square" rtlCol="0">
            <a:spAutoFit/>
          </a:bodyPr>
          <a:lstStyle/>
          <a:p>
            <a:r>
              <a:rPr lang="en-US" sz="1400" dirty="0"/>
              <a:t>El Tamer M, Kovacs T. NPJ Breast Cancer 2022 (PMID: 35637226)</a:t>
            </a:r>
          </a:p>
        </p:txBody>
      </p:sp>
      <p:sp>
        <p:nvSpPr>
          <p:cNvPr id="3" name="Rectangle 2">
            <a:extLst>
              <a:ext uri="{FF2B5EF4-FFF2-40B4-BE49-F238E27FC236}">
                <a16:creationId xmlns:a16="http://schemas.microsoft.com/office/drawing/2014/main" id="{4528BBC1-614F-424B-8DDA-65813955E6C5}"/>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1330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95ECCE-3FBA-6C4B-B4C7-745DBBF60666}"/>
              </a:ext>
            </a:extLst>
          </p:cNvPr>
          <p:cNvGrpSpPr/>
          <p:nvPr/>
        </p:nvGrpSpPr>
        <p:grpSpPr>
          <a:xfrm>
            <a:off x="2019300" y="533400"/>
            <a:ext cx="8153400" cy="5715873"/>
            <a:chOff x="1524000" y="0"/>
            <a:chExt cx="9144000" cy="6410325"/>
          </a:xfrm>
        </p:grpSpPr>
        <p:pic>
          <p:nvPicPr>
            <p:cNvPr id="317442" name="Picture 1">
              <a:extLst>
                <a:ext uri="{FF2B5EF4-FFF2-40B4-BE49-F238E27FC236}">
                  <a16:creationId xmlns:a16="http://schemas.microsoft.com/office/drawing/2014/main" id="{164B6243-510D-A843-886C-016F41120F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0"/>
              <a:ext cx="5821363" cy="419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43" name="Picture 1">
              <a:extLst>
                <a:ext uri="{FF2B5EF4-FFF2-40B4-BE49-F238E27FC236}">
                  <a16:creationId xmlns:a16="http://schemas.microsoft.com/office/drawing/2014/main" id="{DFDCA2E6-EB79-EE4C-8BC4-EBCEA1773C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47913" y="1460500"/>
              <a:ext cx="763905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44" name="Picture 2">
              <a:extLst>
                <a:ext uri="{FF2B5EF4-FFF2-40B4-BE49-F238E27FC236}">
                  <a16:creationId xmlns:a16="http://schemas.microsoft.com/office/drawing/2014/main" id="{A1BC340C-6822-AA4E-9CB8-90F908F4858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509838"/>
              <a:ext cx="9144000"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a:extLst>
                <a:ext uri="{FF2B5EF4-FFF2-40B4-BE49-F238E27FC236}">
                  <a16:creationId xmlns:a16="http://schemas.microsoft.com/office/drawing/2014/main" id="{A793A13E-33C9-BE4E-8FF2-9F3C3666ED72}"/>
                </a:ext>
              </a:extLst>
            </p:cNvPr>
            <p:cNvSpPr txBox="1">
              <a:spLocks noChangeArrowheads="1"/>
            </p:cNvSpPr>
            <p:nvPr/>
          </p:nvSpPr>
          <p:spPr bwMode="auto">
            <a:xfrm>
              <a:off x="7243032" y="3549858"/>
              <a:ext cx="2890615" cy="310653"/>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1200">
                  <a:solidFill>
                    <a:srgbClr val="000EB3"/>
                  </a:solidFill>
                </a:rPr>
                <a:t>N Engl J Med. 2012;366: 2438-41</a:t>
              </a:r>
            </a:p>
          </p:txBody>
        </p:sp>
        <p:pic>
          <p:nvPicPr>
            <p:cNvPr id="317446" name="Picture 1">
              <a:extLst>
                <a:ext uri="{FF2B5EF4-FFF2-40B4-BE49-F238E27FC236}">
                  <a16:creationId xmlns:a16="http://schemas.microsoft.com/office/drawing/2014/main" id="{DC29E19A-0C0E-824A-B747-5F3AC498ABD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3984625"/>
              <a:ext cx="807720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7447" name="TextBox 9">
            <a:extLst>
              <a:ext uri="{FF2B5EF4-FFF2-40B4-BE49-F238E27FC236}">
                <a16:creationId xmlns:a16="http://schemas.microsoft.com/office/drawing/2014/main" id="{3ABFBED6-4F85-834D-A8B0-0F758FEA9B07}"/>
              </a:ext>
            </a:extLst>
          </p:cNvPr>
          <p:cNvSpPr txBox="1">
            <a:spLocks noChangeArrowheads="1"/>
          </p:cNvSpPr>
          <p:nvPr/>
        </p:nvSpPr>
        <p:spPr bwMode="auto">
          <a:xfrm>
            <a:off x="6477000" y="6324600"/>
            <a:ext cx="4724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89000"/>
              </a:lnSpc>
              <a:spcBef>
                <a:spcPct val="30000"/>
              </a:spcBef>
              <a:buChar char="•"/>
              <a:defRPr sz="2400" b="1">
                <a:solidFill>
                  <a:schemeClr val="tx1"/>
                </a:solidFill>
                <a:latin typeface="Arial" panose="020B0604020202020204" pitchFamily="34" charset="0"/>
                <a:ea typeface="ＭＳ Ｐゴシック" panose="020B0600070205080204" pitchFamily="34" charset="-128"/>
              </a:defRPr>
            </a:lvl1pPr>
            <a:lvl2pPr marL="742950" indent="-285750">
              <a:lnSpc>
                <a:spcPct val="89000"/>
              </a:lnSpc>
              <a:spcBef>
                <a:spcPct val="3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lnSpc>
                <a:spcPct val="89000"/>
              </a:lnSpc>
              <a:spcBef>
                <a:spcPct val="30000"/>
              </a:spcBef>
              <a:buChar char="»"/>
              <a:defRPr b="1">
                <a:solidFill>
                  <a:schemeClr val="tx1"/>
                </a:solidFill>
                <a:latin typeface="Arial" panose="020B0604020202020204" pitchFamily="34" charset="0"/>
                <a:ea typeface="ＭＳ Ｐゴシック" panose="020B0600070205080204" pitchFamily="34" charset="-128"/>
              </a:defRPr>
            </a:lvl3pPr>
            <a:lvl4pPr marL="1600200" indent="-228600">
              <a:lnSpc>
                <a:spcPct val="89000"/>
              </a:lnSpc>
              <a:spcBef>
                <a:spcPct val="3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lnSpc>
                <a:spcPct val="89000"/>
              </a:lnSpc>
              <a:spcBef>
                <a:spcPct val="30000"/>
              </a:spcBef>
              <a:buChar char="–"/>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89000"/>
              </a:lnSpc>
              <a:spcBef>
                <a:spcPct val="30000"/>
              </a:spcBef>
              <a:spcAft>
                <a:spcPct val="0"/>
              </a:spcAft>
              <a:buChar char="–"/>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89000"/>
              </a:lnSpc>
              <a:spcBef>
                <a:spcPct val="30000"/>
              </a:spcBef>
              <a:spcAft>
                <a:spcPct val="0"/>
              </a:spcAft>
              <a:buChar char="–"/>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89000"/>
              </a:lnSpc>
              <a:spcBef>
                <a:spcPct val="30000"/>
              </a:spcBef>
              <a:spcAft>
                <a:spcPct val="0"/>
              </a:spcAft>
              <a:buChar char="–"/>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89000"/>
              </a:lnSpc>
              <a:spcBef>
                <a:spcPct val="30000"/>
              </a:spcBef>
              <a:spcAft>
                <a:spcPct val="0"/>
              </a:spcAft>
              <a:buChar char="–"/>
              <a:defRPr sz="1400" b="1">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spcBef>
                <a:spcPct val="0"/>
              </a:spcBef>
              <a:buFontTx/>
              <a:buNone/>
            </a:pPr>
            <a:r>
              <a:rPr lang="en-US" altLang="en-US" sz="1200" b="0" dirty="0"/>
              <a:t>Cortazar et al. Lancet. 2014 (PMID: 24529560)</a:t>
            </a:r>
          </a:p>
        </p:txBody>
      </p:sp>
      <p:sp>
        <p:nvSpPr>
          <p:cNvPr id="3" name="Rectangle 2">
            <a:extLst>
              <a:ext uri="{FF2B5EF4-FFF2-40B4-BE49-F238E27FC236}">
                <a16:creationId xmlns:a16="http://schemas.microsoft.com/office/drawing/2014/main" id="{9415EF61-F91E-D377-8D77-FBC25C54A9F6}"/>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Title 5">
            <a:extLst>
              <a:ext uri="{FF2B5EF4-FFF2-40B4-BE49-F238E27FC236}">
                <a16:creationId xmlns:a16="http://schemas.microsoft.com/office/drawing/2014/main" id="{33CF3880-F5DC-4347-9FC2-2A71E0E67967}"/>
              </a:ext>
            </a:extLst>
          </p:cNvPr>
          <p:cNvSpPr>
            <a:spLocks noGrp="1" noChangeArrowheads="1"/>
          </p:cNvSpPr>
          <p:nvPr>
            <p:ph type="title"/>
          </p:nvPr>
        </p:nvSpPr>
        <p:spPr>
          <a:xfrm>
            <a:off x="-29497" y="417306"/>
            <a:ext cx="11887200" cy="762000"/>
          </a:xfrm>
        </p:spPr>
        <p:txBody>
          <a:bodyPr>
            <a:normAutofit fontScale="90000"/>
          </a:bodyPr>
          <a:lstStyle/>
          <a:p>
            <a:r>
              <a:rPr lang="en-US" altLang="en-US" sz="2000" dirty="0">
                <a:ea typeface="ＭＳ Ｐゴシック" panose="020B0600070205080204" pitchFamily="34" charset="-128"/>
              </a:rPr>
              <a:t>Metaanalysis: pCR after neoadjuvant chemotherapy and impact on breast cancer recurrence and mortality </a:t>
            </a:r>
            <a:br>
              <a:rPr lang="en-US" altLang="en-US" sz="2000" dirty="0">
                <a:ea typeface="ＭＳ Ｐゴシック" panose="020B0600070205080204" pitchFamily="34" charset="-128"/>
              </a:rPr>
            </a:br>
            <a:r>
              <a:rPr lang="en-US" altLang="en-US" sz="2000" dirty="0">
                <a:ea typeface="ＭＳ Ｐゴシック" panose="020B0600070205080204" pitchFamily="34" charset="-128"/>
              </a:rPr>
              <a:t>stratified by breast cancer subtypes and adjuvant chemotherapy usage: </a:t>
            </a:r>
            <a:br>
              <a:rPr lang="en-US" altLang="en-US" sz="2000" dirty="0">
                <a:ea typeface="ＭＳ Ｐゴシック" panose="020B0600070205080204" pitchFamily="34" charset="-128"/>
              </a:rPr>
            </a:br>
            <a:r>
              <a:rPr lang="en-US" altLang="en-US" sz="2000" dirty="0">
                <a:ea typeface="ＭＳ Ｐゴシック" panose="020B0600070205080204" pitchFamily="34" charset="-128"/>
              </a:rPr>
              <a:t>Individual patient-level meta-analyses of over 27,000 patients</a:t>
            </a:r>
          </a:p>
        </p:txBody>
      </p:sp>
      <p:pic>
        <p:nvPicPr>
          <p:cNvPr id="319491" name="Picture 2">
            <a:extLst>
              <a:ext uri="{FF2B5EF4-FFF2-40B4-BE49-F238E27FC236}">
                <a16:creationId xmlns:a16="http://schemas.microsoft.com/office/drawing/2014/main" id="{B89E6A32-DD2C-3A4C-BA51-C42A782C29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685" y="1301999"/>
            <a:ext cx="3913269" cy="2935494"/>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319492" name="Picture 3">
            <a:extLst>
              <a:ext uri="{FF2B5EF4-FFF2-40B4-BE49-F238E27FC236}">
                <a16:creationId xmlns:a16="http://schemas.microsoft.com/office/drawing/2014/main" id="{011F9C50-767A-BF4F-8EBF-D18A1683F3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8437" y="1301999"/>
            <a:ext cx="3886108" cy="2915119"/>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319493" name="Picture 4">
            <a:extLst>
              <a:ext uri="{FF2B5EF4-FFF2-40B4-BE49-F238E27FC236}">
                <a16:creationId xmlns:a16="http://schemas.microsoft.com/office/drawing/2014/main" id="{320DD359-11F8-5C4E-B669-A78E7F1508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1882" y="1301999"/>
            <a:ext cx="3913993" cy="2935494"/>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3A44D8D-FE36-2340-92C3-E124BB00A6BC}"/>
              </a:ext>
            </a:extLst>
          </p:cNvPr>
          <p:cNvSpPr txBox="1"/>
          <p:nvPr/>
        </p:nvSpPr>
        <p:spPr>
          <a:xfrm>
            <a:off x="223685" y="4238886"/>
            <a:ext cx="11658600" cy="2308324"/>
          </a:xfrm>
          <a:prstGeom prst="rect">
            <a:avLst/>
          </a:prstGeom>
          <a:noFill/>
        </p:spPr>
        <p:txBody>
          <a:bodyPr>
            <a:spAutoFit/>
          </a:bodyPr>
          <a:lstStyle/>
          <a:p>
            <a:pPr>
              <a:defRPr/>
            </a:pPr>
            <a:r>
              <a:rPr lang="en-US" sz="1600" b="1" dirty="0">
                <a:solidFill>
                  <a:srgbClr val="C00000"/>
                </a:solidFill>
              </a:rPr>
              <a:t>Confirmed conclusion of original metaanalysis (that included </a:t>
            </a:r>
            <a:r>
              <a:rPr lang="en-US" altLang="en-US" sz="1600" dirty="0">
                <a:solidFill>
                  <a:srgbClr val="C00000"/>
                </a:solidFill>
                <a:ea typeface="ＭＳ Ｐゴシック" panose="020B0600070205080204" pitchFamily="34" charset="-128"/>
              </a:rPr>
              <a:t>12 randomized neoadjuvant trials including 12,993 patients)</a:t>
            </a:r>
            <a:endParaRPr lang="en-US" sz="1600" b="1" dirty="0">
              <a:solidFill>
                <a:srgbClr val="C00000"/>
              </a:solidFill>
            </a:endParaRPr>
          </a:p>
          <a:p>
            <a:pPr marL="285750" indent="-285750">
              <a:buFont typeface="Arial" panose="020B0604020202020204" pitchFamily="34" charset="0"/>
              <a:buChar char="•"/>
              <a:defRPr/>
            </a:pPr>
            <a:r>
              <a:rPr lang="en-US" sz="1600" dirty="0"/>
              <a:t>Now including nearly 2-fold more patients (27,895), but with most new data derived from retrospective cohort studies</a:t>
            </a:r>
          </a:p>
          <a:p>
            <a:pPr marL="285750" indent="-285750">
              <a:buFont typeface="Arial" panose="020B0604020202020204" pitchFamily="34" charset="0"/>
              <a:buChar char="•"/>
              <a:defRPr/>
            </a:pPr>
            <a:r>
              <a:rPr lang="en-US" sz="1600" dirty="0"/>
              <a:t>Novel analytical method that simulates individual patient data analysis without requiring the actual data</a:t>
            </a:r>
            <a:endParaRPr lang="en-US" sz="1600" b="1" dirty="0">
              <a:solidFill>
                <a:srgbClr val="FF0000"/>
              </a:solidFill>
            </a:endParaRPr>
          </a:p>
          <a:p>
            <a:pPr>
              <a:defRPr/>
            </a:pPr>
            <a:r>
              <a:rPr lang="en-US" sz="1600" b="1" dirty="0">
                <a:solidFill>
                  <a:srgbClr val="C00000"/>
                </a:solidFill>
              </a:rPr>
              <a:t>New information </a:t>
            </a:r>
          </a:p>
          <a:p>
            <a:pPr marL="285750" indent="-285750">
              <a:buFont typeface="Arial" panose="020B0604020202020204" pitchFamily="34" charset="0"/>
              <a:buChar char="•"/>
              <a:defRPr/>
            </a:pPr>
            <a:r>
              <a:rPr lang="en-US" sz="1600" dirty="0"/>
              <a:t>No benefit from additional adjuvant chemotherapy if pCR to NACT</a:t>
            </a:r>
          </a:p>
          <a:p>
            <a:pPr marL="285750" indent="-285750">
              <a:buFont typeface="Arial" panose="020B0604020202020204" pitchFamily="34" charset="0"/>
              <a:buChar char="•"/>
              <a:defRPr/>
            </a:pPr>
            <a:r>
              <a:rPr lang="en-US" sz="1600" dirty="0"/>
              <a:t>Model to project trial level EFS improvement associated with improved pCR rates</a:t>
            </a:r>
          </a:p>
          <a:p>
            <a:pPr>
              <a:defRPr/>
            </a:pPr>
            <a:r>
              <a:rPr lang="en-US" sz="1600" b="1" dirty="0">
                <a:solidFill>
                  <a:srgbClr val="C00000"/>
                </a:solidFill>
              </a:rPr>
              <a:t>Remaining challenges</a:t>
            </a:r>
          </a:p>
          <a:p>
            <a:pPr marL="285750" indent="-285750">
              <a:buFont typeface="Arial" panose="020B0604020202020204" pitchFamily="34" charset="0"/>
              <a:buChar char="•"/>
              <a:defRPr/>
            </a:pPr>
            <a:r>
              <a:rPr lang="en-US" sz="1600" dirty="0"/>
              <a:t>Large improvements in pCR (&gt; 20%) required to achieve detectable and clinically meaningful improvements in EFS at the trial level</a:t>
            </a:r>
          </a:p>
        </p:txBody>
      </p:sp>
      <p:sp>
        <p:nvSpPr>
          <p:cNvPr id="319495" name="TextBox 7">
            <a:extLst>
              <a:ext uri="{FF2B5EF4-FFF2-40B4-BE49-F238E27FC236}">
                <a16:creationId xmlns:a16="http://schemas.microsoft.com/office/drawing/2014/main" id="{D7C44647-2980-F843-B414-5D66472BC58D}"/>
              </a:ext>
            </a:extLst>
          </p:cNvPr>
          <p:cNvSpPr txBox="1">
            <a:spLocks noChangeArrowheads="1"/>
          </p:cNvSpPr>
          <p:nvPr/>
        </p:nvSpPr>
        <p:spPr bwMode="auto">
          <a:xfrm>
            <a:off x="2900516" y="6396335"/>
            <a:ext cx="84532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200" b="0" dirty="0"/>
              <a:t>Cortazar et al. Lancet. 2014 (PMID: 24529560); </a:t>
            </a:r>
            <a:r>
              <a:rPr lang="en-US" altLang="en-US" sz="1200" dirty="0"/>
              <a:t>Spring et al. SABCS 2018; Clin Cancer Res 2020 (PMID: 32046998)</a:t>
            </a:r>
          </a:p>
        </p:txBody>
      </p:sp>
      <p:sp>
        <p:nvSpPr>
          <p:cNvPr id="2" name="Rectangle 1">
            <a:extLst>
              <a:ext uri="{FF2B5EF4-FFF2-40B4-BE49-F238E27FC236}">
                <a16:creationId xmlns:a16="http://schemas.microsoft.com/office/drawing/2014/main" id="{D96EF7F8-6003-26CD-EEFA-DBBA771E7255}"/>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9BEF778-40B6-1FB7-CC06-F3BA9E413C69}"/>
              </a:ext>
            </a:extLst>
          </p:cNvPr>
          <p:cNvSpPr txBox="1"/>
          <p:nvPr/>
        </p:nvSpPr>
        <p:spPr>
          <a:xfrm>
            <a:off x="4267200" y="1908794"/>
            <a:ext cx="1295400" cy="1520206"/>
          </a:xfrm>
          <a:prstGeom prst="rect">
            <a:avLst/>
          </a:prstGeom>
          <a:noFill/>
          <a:ln w="44450">
            <a:solidFill>
              <a:srgbClr val="C00000"/>
            </a:solidFill>
          </a:ln>
        </p:spPr>
        <p:txBody>
          <a:bodyPr wrap="square" rtlCol="0">
            <a:spAutoFit/>
          </a:bodyPr>
          <a:lstStyle/>
          <a:p>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Title 1">
            <a:extLst>
              <a:ext uri="{FF2B5EF4-FFF2-40B4-BE49-F238E27FC236}">
                <a16:creationId xmlns:a16="http://schemas.microsoft.com/office/drawing/2014/main" id="{60BAABE8-07DC-9E48-9805-A32DB4D79BF6}"/>
              </a:ext>
            </a:extLst>
          </p:cNvPr>
          <p:cNvSpPr>
            <a:spLocks noGrp="1" noChangeArrowheads="1"/>
          </p:cNvSpPr>
          <p:nvPr>
            <p:ph type="title"/>
          </p:nvPr>
        </p:nvSpPr>
        <p:spPr>
          <a:xfrm>
            <a:off x="1676400" y="695661"/>
            <a:ext cx="8839200" cy="1295400"/>
          </a:xfrm>
        </p:spPr>
        <p:txBody>
          <a:bodyPr>
            <a:normAutofit fontScale="90000"/>
          </a:bodyPr>
          <a:lstStyle/>
          <a:p>
            <a:pPr eaLnBrk="1" hangingPunct="1"/>
            <a:r>
              <a:rPr lang="en-US" altLang="en-US" sz="2400">
                <a:ea typeface="ＭＳ Ｐゴシック" panose="020B0600070205080204" pitchFamily="34" charset="-128"/>
                <a:cs typeface="Arial" panose="020B0604020202020204" pitchFamily="34" charset="0"/>
              </a:rPr>
              <a:t>Measurement of Residual Breast Cancer Burden to Predict</a:t>
            </a:r>
            <a:br>
              <a:rPr lang="en-US" altLang="en-US" sz="2400">
                <a:ea typeface="ＭＳ Ｐゴシック" panose="020B0600070205080204" pitchFamily="34" charset="-128"/>
                <a:cs typeface="Arial" panose="020B0604020202020204" pitchFamily="34" charset="0"/>
              </a:rPr>
            </a:br>
            <a:r>
              <a:rPr lang="en-US" altLang="en-US" sz="2400">
                <a:ea typeface="ＭＳ Ｐゴシック" panose="020B0600070205080204" pitchFamily="34" charset="-128"/>
                <a:cs typeface="Arial" panose="020B0604020202020204" pitchFamily="34" charset="0"/>
              </a:rPr>
              <a:t>Survival After Neoadjuvant Chemotherapy</a:t>
            </a:r>
            <a:br>
              <a:rPr lang="en-US" altLang="en-US" sz="2400">
                <a:solidFill>
                  <a:schemeClr val="tx1"/>
                </a:solidFill>
                <a:ea typeface="ＭＳ Ｐゴシック" panose="020B0600070205080204" pitchFamily="34" charset="-128"/>
                <a:cs typeface="Arial" panose="020B0604020202020204" pitchFamily="34" charset="0"/>
              </a:rPr>
            </a:br>
            <a:r>
              <a:rPr lang="en-US" altLang="en-US" sz="2800" u="sng">
                <a:latin typeface="Times New Roman" panose="02020603050405020304" pitchFamily="18" charset="0"/>
                <a:ea typeface="ＭＳ Ｐゴシック" panose="020B0600070205080204" pitchFamily="34" charset="-128"/>
                <a:hlinkClick r:id="rId3"/>
              </a:rPr>
              <a:t> </a:t>
            </a:r>
            <a:r>
              <a:rPr lang="en-US" altLang="en-US" sz="2000" u="sng">
                <a:latin typeface="Times New Roman" panose="02020603050405020304" pitchFamily="18" charset="0"/>
                <a:ea typeface="ＭＳ Ｐゴシック" panose="020B0600070205080204" pitchFamily="34" charset="-128"/>
                <a:hlinkClick r:id="rId3"/>
              </a:rPr>
              <a:t>http://www3.mdanderson.org/app/medcalc/index.cfm?pagename=jsconvert3</a:t>
            </a:r>
            <a:br>
              <a:rPr lang="en-US" altLang="en-US" sz="2800">
                <a:latin typeface="Times New Roman" panose="02020603050405020304" pitchFamily="18" charset="0"/>
                <a:ea typeface="ＭＳ Ｐゴシック" panose="020B0600070205080204" pitchFamily="34" charset="-128"/>
              </a:rPr>
            </a:br>
            <a:br>
              <a:rPr lang="en-US" altLang="en-US" sz="2800" i="1">
                <a:solidFill>
                  <a:schemeClr val="tx1"/>
                </a:solidFill>
                <a:latin typeface="Times New Roman" panose="02020603050405020304" pitchFamily="18" charset="0"/>
                <a:ea typeface="ＭＳ Ｐゴシック" panose="020B0600070205080204" pitchFamily="34" charset="-128"/>
              </a:rPr>
            </a:br>
            <a:endParaRPr lang="en-US" altLang="en-US" sz="2800">
              <a:solidFill>
                <a:schemeClr val="tx1"/>
              </a:solidFill>
              <a:latin typeface="Times New Roman" panose="02020603050405020304" pitchFamily="18" charset="0"/>
              <a:ea typeface="ＭＳ Ｐゴシック" panose="020B0600070205080204" pitchFamily="34" charset="-128"/>
            </a:endParaRPr>
          </a:p>
        </p:txBody>
      </p:sp>
      <p:pic>
        <p:nvPicPr>
          <p:cNvPr id="320517" name="Table 6">
            <a:extLst>
              <a:ext uri="{FF2B5EF4-FFF2-40B4-BE49-F238E27FC236}">
                <a16:creationId xmlns:a16="http://schemas.microsoft.com/office/drawing/2014/main" id="{1318761A-212C-B44B-9044-3C15AFD54F42}"/>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578304"/>
            <a:ext cx="7620000" cy="148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F9D16357-1ADF-E04C-9DE3-38C9FA076538}"/>
              </a:ext>
            </a:extLst>
          </p:cNvPr>
          <p:cNvGrpSpPr/>
          <p:nvPr/>
        </p:nvGrpSpPr>
        <p:grpSpPr>
          <a:xfrm>
            <a:off x="2895600" y="3200400"/>
            <a:ext cx="6933901" cy="2961939"/>
            <a:chOff x="2133600" y="2806700"/>
            <a:chExt cx="7893503" cy="3371850"/>
          </a:xfrm>
        </p:grpSpPr>
        <p:pic>
          <p:nvPicPr>
            <p:cNvPr id="320515" name="Picture 3">
              <a:extLst>
                <a:ext uri="{FF2B5EF4-FFF2-40B4-BE49-F238E27FC236}">
                  <a16:creationId xmlns:a16="http://schemas.microsoft.com/office/drawing/2014/main" id="{AE1D78E2-4186-A341-97C3-61892D2839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2806700"/>
              <a:ext cx="357187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0516" name="Picture 4">
              <a:extLst>
                <a:ext uri="{FF2B5EF4-FFF2-40B4-BE49-F238E27FC236}">
                  <a16:creationId xmlns:a16="http://schemas.microsoft.com/office/drawing/2014/main" id="{B274A77D-A962-2C40-AF9A-44BDC4CC09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7075" y="2806700"/>
              <a:ext cx="361315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0518" name="TextBox 8">
              <a:extLst>
                <a:ext uri="{FF2B5EF4-FFF2-40B4-BE49-F238E27FC236}">
                  <a16:creationId xmlns:a16="http://schemas.microsoft.com/office/drawing/2014/main" id="{FCFE067D-0B15-BC45-A6B2-C62D42034AE7}"/>
                </a:ext>
              </a:extLst>
            </p:cNvPr>
            <p:cNvSpPr txBox="1">
              <a:spLocks noChangeArrowheads="1"/>
            </p:cNvSpPr>
            <p:nvPr/>
          </p:nvSpPr>
          <p:spPr bwMode="auto">
            <a:xfrm>
              <a:off x="7239001" y="4648199"/>
              <a:ext cx="1574006" cy="52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89000"/>
                </a:lnSpc>
                <a:spcBef>
                  <a:spcPct val="30000"/>
                </a:spcBef>
                <a:buChar char="•"/>
                <a:defRPr sz="2400" b="1">
                  <a:solidFill>
                    <a:schemeClr val="tx1"/>
                  </a:solidFill>
                  <a:latin typeface="Arial" panose="020B0604020202020204" pitchFamily="34" charset="0"/>
                  <a:ea typeface="ＭＳ Ｐゴシック" panose="020B0600070205080204" pitchFamily="34" charset="-128"/>
                </a:defRPr>
              </a:lvl1pPr>
              <a:lvl2pPr marL="742950" indent="-285750">
                <a:lnSpc>
                  <a:spcPct val="89000"/>
                </a:lnSpc>
                <a:spcBef>
                  <a:spcPct val="3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lnSpc>
                  <a:spcPct val="89000"/>
                </a:lnSpc>
                <a:spcBef>
                  <a:spcPct val="30000"/>
                </a:spcBef>
                <a:buChar char="»"/>
                <a:defRPr b="1">
                  <a:solidFill>
                    <a:schemeClr val="tx1"/>
                  </a:solidFill>
                  <a:latin typeface="Arial" panose="020B0604020202020204" pitchFamily="34" charset="0"/>
                  <a:ea typeface="ＭＳ Ｐゴシック" panose="020B0600070205080204" pitchFamily="34" charset="-128"/>
                </a:defRPr>
              </a:lvl3pPr>
              <a:lvl4pPr marL="1600200" indent="-228600">
                <a:lnSpc>
                  <a:spcPct val="89000"/>
                </a:lnSpc>
                <a:spcBef>
                  <a:spcPct val="3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lnSpc>
                  <a:spcPct val="89000"/>
                </a:lnSpc>
                <a:spcBef>
                  <a:spcPct val="30000"/>
                </a:spcBef>
                <a:buChar char="–"/>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89000"/>
                </a:lnSpc>
                <a:spcBef>
                  <a:spcPct val="30000"/>
                </a:spcBef>
                <a:spcAft>
                  <a:spcPct val="0"/>
                </a:spcAft>
                <a:buChar char="–"/>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89000"/>
                </a:lnSpc>
                <a:spcBef>
                  <a:spcPct val="30000"/>
                </a:spcBef>
                <a:spcAft>
                  <a:spcPct val="0"/>
                </a:spcAft>
                <a:buChar char="–"/>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89000"/>
                </a:lnSpc>
                <a:spcBef>
                  <a:spcPct val="30000"/>
                </a:spcBef>
                <a:spcAft>
                  <a:spcPct val="0"/>
                </a:spcAft>
                <a:buChar char="–"/>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89000"/>
                </a:lnSpc>
                <a:spcBef>
                  <a:spcPct val="30000"/>
                </a:spcBef>
                <a:spcAft>
                  <a:spcPct val="0"/>
                </a:spcAft>
                <a:buChar char="–"/>
                <a:defRPr sz="1400" b="1">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spcBef>
                  <a:spcPct val="0"/>
                </a:spcBef>
                <a:buFontTx/>
                <a:buNone/>
              </a:pPr>
              <a:r>
                <a:rPr lang="en-US" altLang="en-US" b="0">
                  <a:solidFill>
                    <a:srgbClr val="00ADAD"/>
                  </a:solidFill>
                  <a:latin typeface="Times New Roman" panose="02020603050405020304" pitchFamily="18" charset="0"/>
                </a:rPr>
                <a:t>ER-Neg</a:t>
              </a:r>
            </a:p>
          </p:txBody>
        </p:sp>
        <p:sp>
          <p:nvSpPr>
            <p:cNvPr id="320519" name="TextBox 9">
              <a:extLst>
                <a:ext uri="{FF2B5EF4-FFF2-40B4-BE49-F238E27FC236}">
                  <a16:creationId xmlns:a16="http://schemas.microsoft.com/office/drawing/2014/main" id="{6B27BDF5-D3E2-1C4D-B4F9-A0D3071D3E82}"/>
                </a:ext>
              </a:extLst>
            </p:cNvPr>
            <p:cNvSpPr txBox="1">
              <a:spLocks noChangeArrowheads="1"/>
            </p:cNvSpPr>
            <p:nvPr/>
          </p:nvSpPr>
          <p:spPr bwMode="auto">
            <a:xfrm>
              <a:off x="8639515" y="4910977"/>
              <a:ext cx="1387588" cy="52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89000"/>
                </a:lnSpc>
                <a:spcBef>
                  <a:spcPct val="30000"/>
                </a:spcBef>
                <a:buChar char="•"/>
                <a:defRPr sz="2400" b="1">
                  <a:solidFill>
                    <a:schemeClr val="tx1"/>
                  </a:solidFill>
                  <a:latin typeface="Arial" panose="020B0604020202020204" pitchFamily="34" charset="0"/>
                  <a:ea typeface="ＭＳ Ｐゴシック" panose="020B0600070205080204" pitchFamily="34" charset="-128"/>
                </a:defRPr>
              </a:lvl1pPr>
              <a:lvl2pPr marL="742950" indent="-285750">
                <a:lnSpc>
                  <a:spcPct val="89000"/>
                </a:lnSpc>
                <a:spcBef>
                  <a:spcPct val="3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lnSpc>
                  <a:spcPct val="89000"/>
                </a:lnSpc>
                <a:spcBef>
                  <a:spcPct val="30000"/>
                </a:spcBef>
                <a:buChar char="»"/>
                <a:defRPr b="1">
                  <a:solidFill>
                    <a:schemeClr val="tx1"/>
                  </a:solidFill>
                  <a:latin typeface="Arial" panose="020B0604020202020204" pitchFamily="34" charset="0"/>
                  <a:ea typeface="ＭＳ Ｐゴシック" panose="020B0600070205080204" pitchFamily="34" charset="-128"/>
                </a:defRPr>
              </a:lvl3pPr>
              <a:lvl4pPr marL="1600200" indent="-228600">
                <a:lnSpc>
                  <a:spcPct val="89000"/>
                </a:lnSpc>
                <a:spcBef>
                  <a:spcPct val="3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lnSpc>
                  <a:spcPct val="89000"/>
                </a:lnSpc>
                <a:spcBef>
                  <a:spcPct val="30000"/>
                </a:spcBef>
                <a:buChar char="–"/>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89000"/>
                </a:lnSpc>
                <a:spcBef>
                  <a:spcPct val="30000"/>
                </a:spcBef>
                <a:spcAft>
                  <a:spcPct val="0"/>
                </a:spcAft>
                <a:buChar char="–"/>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89000"/>
                </a:lnSpc>
                <a:spcBef>
                  <a:spcPct val="30000"/>
                </a:spcBef>
                <a:spcAft>
                  <a:spcPct val="0"/>
                </a:spcAft>
                <a:buChar char="–"/>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89000"/>
                </a:lnSpc>
                <a:spcBef>
                  <a:spcPct val="30000"/>
                </a:spcBef>
                <a:spcAft>
                  <a:spcPct val="0"/>
                </a:spcAft>
                <a:buChar char="–"/>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89000"/>
                </a:lnSpc>
                <a:spcBef>
                  <a:spcPct val="30000"/>
                </a:spcBef>
                <a:spcAft>
                  <a:spcPct val="0"/>
                </a:spcAft>
                <a:buChar char="–"/>
                <a:defRPr sz="1400" b="1">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spcBef>
                  <a:spcPct val="0"/>
                </a:spcBef>
                <a:buFontTx/>
                <a:buNone/>
              </a:pPr>
              <a:r>
                <a:rPr lang="en-US" altLang="en-US" b="0" dirty="0">
                  <a:solidFill>
                    <a:srgbClr val="C00000"/>
                  </a:solidFill>
                  <a:latin typeface="Times New Roman" panose="02020603050405020304" pitchFamily="18" charset="0"/>
                </a:rPr>
                <a:t>ER-Pos</a:t>
              </a:r>
            </a:p>
          </p:txBody>
        </p:sp>
        <p:sp>
          <p:nvSpPr>
            <p:cNvPr id="320520" name="TextBox 10">
              <a:extLst>
                <a:ext uri="{FF2B5EF4-FFF2-40B4-BE49-F238E27FC236}">
                  <a16:creationId xmlns:a16="http://schemas.microsoft.com/office/drawing/2014/main" id="{33B1093D-7DA3-9543-9D00-57913076873A}"/>
                </a:ext>
              </a:extLst>
            </p:cNvPr>
            <p:cNvSpPr txBox="1">
              <a:spLocks noChangeArrowheads="1"/>
            </p:cNvSpPr>
            <p:nvPr/>
          </p:nvSpPr>
          <p:spPr bwMode="auto">
            <a:xfrm>
              <a:off x="3261292" y="4648199"/>
              <a:ext cx="1996508" cy="52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89000"/>
                </a:lnSpc>
                <a:spcBef>
                  <a:spcPct val="30000"/>
                </a:spcBef>
                <a:buChar char="•"/>
                <a:defRPr sz="2400" b="1">
                  <a:solidFill>
                    <a:schemeClr val="tx1"/>
                  </a:solidFill>
                  <a:latin typeface="Arial" panose="020B0604020202020204" pitchFamily="34" charset="0"/>
                  <a:ea typeface="ＭＳ Ｐゴシック" panose="020B0600070205080204" pitchFamily="34" charset="-128"/>
                </a:defRPr>
              </a:lvl1pPr>
              <a:lvl2pPr marL="742950" indent="-285750">
                <a:lnSpc>
                  <a:spcPct val="89000"/>
                </a:lnSpc>
                <a:spcBef>
                  <a:spcPct val="3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lnSpc>
                  <a:spcPct val="89000"/>
                </a:lnSpc>
                <a:spcBef>
                  <a:spcPct val="30000"/>
                </a:spcBef>
                <a:buChar char="»"/>
                <a:defRPr b="1">
                  <a:solidFill>
                    <a:schemeClr val="tx1"/>
                  </a:solidFill>
                  <a:latin typeface="Arial" panose="020B0604020202020204" pitchFamily="34" charset="0"/>
                  <a:ea typeface="ＭＳ Ｐゴシック" panose="020B0600070205080204" pitchFamily="34" charset="-128"/>
                </a:defRPr>
              </a:lvl3pPr>
              <a:lvl4pPr marL="1600200" indent="-228600">
                <a:lnSpc>
                  <a:spcPct val="89000"/>
                </a:lnSpc>
                <a:spcBef>
                  <a:spcPct val="3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lnSpc>
                  <a:spcPct val="89000"/>
                </a:lnSpc>
                <a:spcBef>
                  <a:spcPct val="30000"/>
                </a:spcBef>
                <a:buChar char="–"/>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89000"/>
                </a:lnSpc>
                <a:spcBef>
                  <a:spcPct val="30000"/>
                </a:spcBef>
                <a:spcAft>
                  <a:spcPct val="0"/>
                </a:spcAft>
                <a:buChar char="–"/>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89000"/>
                </a:lnSpc>
                <a:spcBef>
                  <a:spcPct val="30000"/>
                </a:spcBef>
                <a:spcAft>
                  <a:spcPct val="0"/>
                </a:spcAft>
                <a:buChar char="–"/>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89000"/>
                </a:lnSpc>
                <a:spcBef>
                  <a:spcPct val="30000"/>
                </a:spcBef>
                <a:spcAft>
                  <a:spcPct val="0"/>
                </a:spcAft>
                <a:buChar char="–"/>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89000"/>
                </a:lnSpc>
                <a:spcBef>
                  <a:spcPct val="30000"/>
                </a:spcBef>
                <a:spcAft>
                  <a:spcPct val="0"/>
                </a:spcAft>
                <a:buChar char="–"/>
                <a:defRPr sz="1400" b="1">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00000"/>
                </a:lnSpc>
                <a:spcBef>
                  <a:spcPct val="0"/>
                </a:spcBef>
                <a:buFontTx/>
                <a:buNone/>
              </a:pPr>
              <a:r>
                <a:rPr lang="en-US" altLang="en-US" b="0">
                  <a:solidFill>
                    <a:srgbClr val="2929FF"/>
                  </a:solidFill>
                  <a:latin typeface="Times New Roman" panose="02020603050405020304" pitchFamily="18" charset="0"/>
                </a:rPr>
                <a:t>All Patients</a:t>
              </a:r>
            </a:p>
          </p:txBody>
        </p:sp>
      </p:grpSp>
      <p:sp>
        <p:nvSpPr>
          <p:cNvPr id="320521" name="TextBox 1">
            <a:extLst>
              <a:ext uri="{FF2B5EF4-FFF2-40B4-BE49-F238E27FC236}">
                <a16:creationId xmlns:a16="http://schemas.microsoft.com/office/drawing/2014/main" id="{7073D63E-0630-CA4C-80E3-F517C9569F29}"/>
              </a:ext>
            </a:extLst>
          </p:cNvPr>
          <p:cNvSpPr txBox="1">
            <a:spLocks noChangeArrowheads="1"/>
          </p:cNvSpPr>
          <p:nvPr/>
        </p:nvSpPr>
        <p:spPr bwMode="auto">
          <a:xfrm>
            <a:off x="2286000" y="6301501"/>
            <a:ext cx="7620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200" err="1">
                <a:cs typeface="Arial" panose="020B0604020202020204" pitchFamily="34" charset="0"/>
              </a:rPr>
              <a:t>Symmans</a:t>
            </a:r>
            <a:r>
              <a:rPr lang="en-US" altLang="en-US" sz="1200">
                <a:cs typeface="Arial" panose="020B0604020202020204" pitchFamily="34" charset="0"/>
              </a:rPr>
              <a:t> et al. J Clin Oncol 2007  (PMID: 17785706)</a:t>
            </a:r>
            <a:endParaRPr lang="en-US" altLang="en-US" sz="1200"/>
          </a:p>
        </p:txBody>
      </p:sp>
      <p:sp>
        <p:nvSpPr>
          <p:cNvPr id="3" name="Rectangle 2">
            <a:extLst>
              <a:ext uri="{FF2B5EF4-FFF2-40B4-BE49-F238E27FC236}">
                <a16:creationId xmlns:a16="http://schemas.microsoft.com/office/drawing/2014/main" id="{C0AA38DA-41E8-6874-E5BA-4422154B7EEF}"/>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5C3905-82A9-CD4B-AD2C-359C621AB4D6}"/>
              </a:ext>
            </a:extLst>
          </p:cNvPr>
          <p:cNvPicPr>
            <a:picLocks noChangeAspect="1"/>
          </p:cNvPicPr>
          <p:nvPr/>
        </p:nvPicPr>
        <p:blipFill>
          <a:blip r:embed="rId3"/>
          <a:stretch>
            <a:fillRect/>
          </a:stretch>
        </p:blipFill>
        <p:spPr>
          <a:xfrm>
            <a:off x="163381" y="2638444"/>
            <a:ext cx="3040380" cy="3211830"/>
          </a:xfrm>
          <a:prstGeom prst="rect">
            <a:avLst/>
          </a:prstGeom>
        </p:spPr>
      </p:pic>
      <p:pic>
        <p:nvPicPr>
          <p:cNvPr id="19" name="Picture 18">
            <a:extLst>
              <a:ext uri="{FF2B5EF4-FFF2-40B4-BE49-F238E27FC236}">
                <a16:creationId xmlns:a16="http://schemas.microsoft.com/office/drawing/2014/main" id="{8B37F99F-4161-F64C-8D5D-6F0F090D4D91}"/>
              </a:ext>
            </a:extLst>
          </p:cNvPr>
          <p:cNvPicPr>
            <a:picLocks noChangeAspect="1"/>
          </p:cNvPicPr>
          <p:nvPr/>
        </p:nvPicPr>
        <p:blipFill rotWithShape="1">
          <a:blip r:embed="rId4"/>
          <a:srcRect b="20880"/>
          <a:stretch/>
        </p:blipFill>
        <p:spPr>
          <a:xfrm>
            <a:off x="3437066" y="2889820"/>
            <a:ext cx="4143375" cy="2705501"/>
          </a:xfrm>
          <a:prstGeom prst="rect">
            <a:avLst/>
          </a:prstGeom>
        </p:spPr>
      </p:pic>
      <p:sp>
        <p:nvSpPr>
          <p:cNvPr id="11" name="TextBox 10">
            <a:extLst>
              <a:ext uri="{FF2B5EF4-FFF2-40B4-BE49-F238E27FC236}">
                <a16:creationId xmlns:a16="http://schemas.microsoft.com/office/drawing/2014/main" id="{CB20E87F-82E8-9C40-89B7-EB839B4ABCC4}"/>
              </a:ext>
            </a:extLst>
          </p:cNvPr>
          <p:cNvSpPr txBox="1"/>
          <p:nvPr/>
        </p:nvSpPr>
        <p:spPr>
          <a:xfrm>
            <a:off x="161932" y="1618711"/>
            <a:ext cx="4143375" cy="1200329"/>
          </a:xfrm>
          <a:prstGeom prst="rect">
            <a:avLst/>
          </a:prstGeom>
          <a:noFill/>
        </p:spPr>
        <p:txBody>
          <a:bodyPr wrap="square" rtlCol="0">
            <a:spAutoFit/>
          </a:bodyPr>
          <a:lstStyle/>
          <a:p>
            <a:pPr marL="285750" indent="-285750">
              <a:buFont typeface="Arial" panose="020B0604020202020204" pitchFamily="34" charset="0"/>
              <a:buChar char="•"/>
            </a:pPr>
            <a:r>
              <a:rPr lang="en-US" sz="1400" dirty="0"/>
              <a:t>2x2 factorial randomized phase II (n=443)</a:t>
            </a:r>
          </a:p>
          <a:p>
            <a:pPr marL="285750" indent="-285750">
              <a:buFont typeface="Arial" panose="020B0604020202020204" pitchFamily="34" charset="0"/>
              <a:buChar char="•"/>
            </a:pPr>
            <a:r>
              <a:rPr lang="en-US" sz="1400" dirty="0"/>
              <a:t>pCR increased: 41% to </a:t>
            </a:r>
            <a:r>
              <a:rPr lang="en-US" sz="1400" b="1" dirty="0"/>
              <a:t>54%</a:t>
            </a:r>
            <a:r>
              <a:rPr lang="en-US" sz="1400" dirty="0"/>
              <a:t> (p=0.003)</a:t>
            </a:r>
          </a:p>
          <a:p>
            <a:pPr marL="285750" indent="-285750">
              <a:buFont typeface="Arial" panose="020B0604020202020204" pitchFamily="34" charset="0"/>
              <a:buChar char="•"/>
            </a:pPr>
            <a:r>
              <a:rPr lang="en-US" sz="1400" dirty="0">
                <a:solidFill>
                  <a:srgbClr val="C00000"/>
                </a:solidFill>
              </a:rPr>
              <a:t>Addition of </a:t>
            </a:r>
            <a:r>
              <a:rPr lang="en-US" sz="1400" dirty="0" err="1">
                <a:solidFill>
                  <a:srgbClr val="C00000"/>
                </a:solidFill>
              </a:rPr>
              <a:t>Cb</a:t>
            </a:r>
            <a:r>
              <a:rPr lang="en-US" sz="1400" dirty="0">
                <a:solidFill>
                  <a:srgbClr val="C00000"/>
                </a:solidFill>
              </a:rPr>
              <a:t> did </a:t>
            </a:r>
            <a:r>
              <a:rPr lang="en-US" sz="1400" b="1" i="1" dirty="0">
                <a:solidFill>
                  <a:srgbClr val="C00000"/>
                </a:solidFill>
              </a:rPr>
              <a:t>not</a:t>
            </a:r>
            <a:r>
              <a:rPr lang="en-US" sz="1400" dirty="0">
                <a:solidFill>
                  <a:srgbClr val="C00000"/>
                </a:solidFill>
              </a:rPr>
              <a:t> improve EFS:</a:t>
            </a:r>
          </a:p>
          <a:p>
            <a:r>
              <a:rPr lang="en-US" sz="1400" dirty="0">
                <a:solidFill>
                  <a:srgbClr val="C00000"/>
                </a:solidFill>
              </a:rPr>
              <a:t>     5-yr EFS HR 0.99 (0.70-1.40)</a:t>
            </a:r>
          </a:p>
          <a:p>
            <a:endParaRPr lang="en-US" sz="1600" dirty="0"/>
          </a:p>
        </p:txBody>
      </p:sp>
      <p:sp>
        <p:nvSpPr>
          <p:cNvPr id="13" name="TextBox 5">
            <a:extLst>
              <a:ext uri="{FF2B5EF4-FFF2-40B4-BE49-F238E27FC236}">
                <a16:creationId xmlns:a16="http://schemas.microsoft.com/office/drawing/2014/main" id="{51FCFEC1-9CA4-694E-9CE3-BF1FA1DCAB40}"/>
              </a:ext>
            </a:extLst>
          </p:cNvPr>
          <p:cNvSpPr txBox="1">
            <a:spLocks noChangeArrowheads="1"/>
          </p:cNvSpPr>
          <p:nvPr/>
        </p:nvSpPr>
        <p:spPr bwMode="auto">
          <a:xfrm>
            <a:off x="-92292" y="1290217"/>
            <a:ext cx="4230688" cy="400110"/>
          </a:xfrm>
          <a:prstGeom prst="rect">
            <a:avLst/>
          </a:prstGeom>
          <a:noFill/>
          <a:ln w="9525">
            <a:noFill/>
            <a:miter lim="800000"/>
            <a:headEnd/>
            <a:tailEnd/>
          </a:ln>
        </p:spPr>
        <p:txBody>
          <a:bodyPr>
            <a:spAutoFit/>
          </a:bodyPr>
          <a:lstStyle/>
          <a:p>
            <a:pPr algn="ctr" eaLnBrk="1" hangingPunct="1"/>
            <a:r>
              <a:rPr lang="en-US" altLang="en-US" sz="2000" b="1"/>
              <a:t>CALGB 40603</a:t>
            </a:r>
          </a:p>
        </p:txBody>
      </p:sp>
      <p:sp>
        <p:nvSpPr>
          <p:cNvPr id="14" name="TextBox 5">
            <a:extLst>
              <a:ext uri="{FF2B5EF4-FFF2-40B4-BE49-F238E27FC236}">
                <a16:creationId xmlns:a16="http://schemas.microsoft.com/office/drawing/2014/main" id="{C1946905-B7F6-6643-A6F0-FBFBD0E45C6D}"/>
              </a:ext>
            </a:extLst>
          </p:cNvPr>
          <p:cNvSpPr txBox="1">
            <a:spLocks noChangeArrowheads="1"/>
          </p:cNvSpPr>
          <p:nvPr/>
        </p:nvSpPr>
        <p:spPr bwMode="auto">
          <a:xfrm>
            <a:off x="3884842" y="1273122"/>
            <a:ext cx="3773242" cy="400110"/>
          </a:xfrm>
          <a:prstGeom prst="rect">
            <a:avLst/>
          </a:prstGeom>
          <a:noFill/>
          <a:ln w="9525">
            <a:noFill/>
            <a:miter lim="800000"/>
            <a:headEnd/>
            <a:tailEnd/>
          </a:ln>
        </p:spPr>
        <p:txBody>
          <a:bodyPr wrap="square">
            <a:spAutoFit/>
          </a:bodyPr>
          <a:lstStyle/>
          <a:p>
            <a:pPr algn="ctr" eaLnBrk="1" hangingPunct="1"/>
            <a:r>
              <a:rPr lang="en-US" altLang="en-US" sz="2000" b="1" err="1"/>
              <a:t>GeparSixto</a:t>
            </a:r>
            <a:endParaRPr lang="en-US" altLang="en-US" sz="2000" b="1"/>
          </a:p>
        </p:txBody>
      </p:sp>
      <p:sp>
        <p:nvSpPr>
          <p:cNvPr id="17" name="TextBox 16">
            <a:extLst>
              <a:ext uri="{FF2B5EF4-FFF2-40B4-BE49-F238E27FC236}">
                <a16:creationId xmlns:a16="http://schemas.microsoft.com/office/drawing/2014/main" id="{E7BDAF4D-932D-194E-A207-9A66269B4E0E}"/>
              </a:ext>
            </a:extLst>
          </p:cNvPr>
          <p:cNvSpPr txBox="1"/>
          <p:nvPr/>
        </p:nvSpPr>
        <p:spPr>
          <a:xfrm>
            <a:off x="3862216" y="1678208"/>
            <a:ext cx="3901365" cy="1200329"/>
          </a:xfrm>
          <a:prstGeom prst="rect">
            <a:avLst/>
          </a:prstGeom>
          <a:noFill/>
        </p:spPr>
        <p:txBody>
          <a:bodyPr wrap="square" rtlCol="0">
            <a:spAutoFit/>
          </a:bodyPr>
          <a:lstStyle/>
          <a:p>
            <a:pPr marL="285750" indent="-285750">
              <a:buFont typeface="Arial" panose="020B0604020202020204" pitchFamily="34" charset="0"/>
              <a:buChar char="•"/>
            </a:pPr>
            <a:r>
              <a:rPr lang="en-US" sz="1400" dirty="0"/>
              <a:t>Randomized phase II (n=588)</a:t>
            </a:r>
          </a:p>
          <a:p>
            <a:pPr marL="285750" indent="-285750">
              <a:buFont typeface="Arial" panose="020B0604020202020204" pitchFamily="34" charset="0"/>
              <a:buChar char="•"/>
            </a:pPr>
            <a:r>
              <a:rPr lang="en-US" sz="1400" dirty="0"/>
              <a:t>pCR: 43% to </a:t>
            </a:r>
            <a:r>
              <a:rPr lang="en-US" sz="1400" b="1" dirty="0"/>
              <a:t>53%</a:t>
            </a:r>
            <a:r>
              <a:rPr lang="en-US" sz="1400" dirty="0"/>
              <a:t> (p=0.015)</a:t>
            </a:r>
          </a:p>
          <a:p>
            <a:pPr marL="285750" indent="-285750">
              <a:buFont typeface="Arial" panose="020B0604020202020204" pitchFamily="34" charset="0"/>
              <a:buChar char="•"/>
            </a:pPr>
            <a:r>
              <a:rPr lang="en-US" sz="1400" dirty="0">
                <a:solidFill>
                  <a:srgbClr val="C00000"/>
                </a:solidFill>
              </a:rPr>
              <a:t>Addition of </a:t>
            </a:r>
            <a:r>
              <a:rPr lang="en-US" sz="1400" dirty="0" err="1">
                <a:solidFill>
                  <a:srgbClr val="C00000"/>
                </a:solidFill>
              </a:rPr>
              <a:t>Cb</a:t>
            </a:r>
            <a:r>
              <a:rPr lang="en-US" sz="1400" dirty="0">
                <a:solidFill>
                  <a:srgbClr val="C00000"/>
                </a:solidFill>
              </a:rPr>
              <a:t> </a:t>
            </a:r>
            <a:r>
              <a:rPr lang="en-US" sz="1400" b="1" i="1" dirty="0">
                <a:solidFill>
                  <a:srgbClr val="C00000"/>
                </a:solidFill>
              </a:rPr>
              <a:t>improved</a:t>
            </a:r>
            <a:r>
              <a:rPr lang="en-US" sz="1400" dirty="0">
                <a:solidFill>
                  <a:srgbClr val="C00000"/>
                </a:solidFill>
              </a:rPr>
              <a:t> DFS (not OS): </a:t>
            </a:r>
          </a:p>
          <a:p>
            <a:r>
              <a:rPr lang="en-US" sz="1400" dirty="0">
                <a:solidFill>
                  <a:srgbClr val="C00000"/>
                </a:solidFill>
              </a:rPr>
              <a:t>     3-yr DFS HR 0.56 (0.34-0.93): 76% to 86%</a:t>
            </a:r>
          </a:p>
          <a:p>
            <a:endParaRPr lang="en-US" sz="1600" dirty="0"/>
          </a:p>
        </p:txBody>
      </p:sp>
      <p:sp>
        <p:nvSpPr>
          <p:cNvPr id="21" name="Text Box 78">
            <a:extLst>
              <a:ext uri="{FF2B5EF4-FFF2-40B4-BE49-F238E27FC236}">
                <a16:creationId xmlns:a16="http://schemas.microsoft.com/office/drawing/2014/main" id="{6E382F9C-5933-0B45-B792-C5B1226D90C0}"/>
              </a:ext>
            </a:extLst>
          </p:cNvPr>
          <p:cNvSpPr txBox="1">
            <a:spLocks noChangeArrowheads="1"/>
          </p:cNvSpPr>
          <p:nvPr/>
        </p:nvSpPr>
        <p:spPr bwMode="auto">
          <a:xfrm>
            <a:off x="0" y="5940310"/>
            <a:ext cx="11893743" cy="21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39428" tIns="35630" rIns="39428" bIns="35630">
            <a:spAutoFit/>
          </a:bodyPr>
          <a:lstStyle>
            <a:lvl1pPr defTabSz="912813">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eaLnBrk="1" hangingPunct="1">
              <a:lnSpc>
                <a:spcPct val="90000"/>
              </a:lnSpc>
              <a:spcBef>
                <a:spcPct val="0"/>
              </a:spcBef>
              <a:buFontTx/>
              <a:buNone/>
            </a:pPr>
            <a:r>
              <a:rPr lang="en-US" altLang="en-US" sz="1050" dirty="0" err="1">
                <a:latin typeface="+mn-lt"/>
              </a:rPr>
              <a:t>Sikov</a:t>
            </a:r>
            <a:r>
              <a:rPr lang="en-US" altLang="en-US" sz="1050" dirty="0">
                <a:latin typeface="+mn-lt"/>
              </a:rPr>
              <a:t> W et al. J Clin Oncol. 2015; </a:t>
            </a:r>
            <a:r>
              <a:rPr lang="en-US" altLang="en-US" sz="1050" dirty="0" err="1">
                <a:latin typeface="+mn-lt"/>
              </a:rPr>
              <a:t>Sikov</a:t>
            </a:r>
            <a:r>
              <a:rPr lang="en-US" altLang="en-US" sz="1050" dirty="0">
                <a:latin typeface="+mn-lt"/>
              </a:rPr>
              <a:t> W et al. ASCO 2019; Modified from von </a:t>
            </a:r>
            <a:r>
              <a:rPr lang="en-US" altLang="en-US" sz="1050" dirty="0" err="1">
                <a:latin typeface="+mn-lt"/>
              </a:rPr>
              <a:t>Minckwitz</a:t>
            </a:r>
            <a:r>
              <a:rPr lang="en-US" altLang="en-US" sz="1050" dirty="0">
                <a:latin typeface="+mn-lt"/>
              </a:rPr>
              <a:t> G et al. Lancet Oncol. 2014; </a:t>
            </a:r>
            <a:r>
              <a:rPr lang="en-US" altLang="en-US" sz="1050" dirty="0" err="1">
                <a:latin typeface="+mn-lt"/>
              </a:rPr>
              <a:t>Loibl</a:t>
            </a:r>
            <a:r>
              <a:rPr lang="en-US" altLang="en-US" sz="1050" dirty="0">
                <a:latin typeface="+mn-lt"/>
              </a:rPr>
              <a:t> S et al. Ann Oncol. 2018; </a:t>
            </a:r>
            <a:r>
              <a:rPr lang="en-US" altLang="en-US" sz="1050" dirty="0" err="1">
                <a:latin typeface="+mn-lt"/>
              </a:rPr>
              <a:t>Loibl</a:t>
            </a:r>
            <a:r>
              <a:rPr lang="en-US" altLang="en-US" sz="1050" dirty="0">
                <a:latin typeface="+mn-lt"/>
              </a:rPr>
              <a:t> S et al. Lancet Oncol. 2018; Geyer CE et al. Ann Oncol. 2022</a:t>
            </a:r>
          </a:p>
        </p:txBody>
      </p:sp>
      <p:sp>
        <p:nvSpPr>
          <p:cNvPr id="23" name="Title 1">
            <a:extLst>
              <a:ext uri="{FF2B5EF4-FFF2-40B4-BE49-F238E27FC236}">
                <a16:creationId xmlns:a16="http://schemas.microsoft.com/office/drawing/2014/main" id="{73678973-D071-EF4B-A589-77741C691B68}"/>
              </a:ext>
            </a:extLst>
          </p:cNvPr>
          <p:cNvSpPr txBox="1">
            <a:spLocks/>
          </p:cNvSpPr>
          <p:nvPr/>
        </p:nvSpPr>
        <p:spPr>
          <a:xfrm>
            <a:off x="1" y="734369"/>
            <a:ext cx="11893742" cy="26891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400" b="0" kern="1200">
                <a:solidFill>
                  <a:schemeClr val="tx2"/>
                </a:solidFill>
                <a:latin typeface="+mj-lt"/>
                <a:ea typeface="+mj-ea"/>
                <a:cs typeface="+mj-cs"/>
              </a:defRPr>
            </a:lvl1pPr>
          </a:lstStyle>
          <a:p>
            <a:r>
              <a:rPr lang="en-US" b="1" dirty="0">
                <a:solidFill>
                  <a:srgbClr val="C00000"/>
                </a:solidFill>
                <a:latin typeface="Arial" panose="020B0604020202020204" pitchFamily="34" charset="0"/>
                <a:cs typeface="Arial" panose="020B0604020202020204" pitchFamily="34" charset="0"/>
              </a:rPr>
              <a:t>Addition of neoadjuvant carboplatin to taxanes/anthracycline regimens in TNBC</a:t>
            </a:r>
          </a:p>
        </p:txBody>
      </p:sp>
      <p:pic>
        <p:nvPicPr>
          <p:cNvPr id="10" name="Picture 9">
            <a:extLst>
              <a:ext uri="{FF2B5EF4-FFF2-40B4-BE49-F238E27FC236}">
                <a16:creationId xmlns:a16="http://schemas.microsoft.com/office/drawing/2014/main" id="{EE669158-684F-B448-A97C-0FED1F9AAB72}"/>
              </a:ext>
            </a:extLst>
          </p:cNvPr>
          <p:cNvPicPr>
            <a:picLocks noChangeAspect="1"/>
          </p:cNvPicPr>
          <p:nvPr/>
        </p:nvPicPr>
        <p:blipFill>
          <a:blip r:embed="rId5"/>
          <a:stretch>
            <a:fillRect/>
          </a:stretch>
        </p:blipFill>
        <p:spPr>
          <a:xfrm>
            <a:off x="1080321" y="3429000"/>
            <a:ext cx="1206500" cy="368300"/>
          </a:xfrm>
          <a:prstGeom prst="rect">
            <a:avLst/>
          </a:prstGeom>
        </p:spPr>
      </p:pic>
      <p:sp>
        <p:nvSpPr>
          <p:cNvPr id="2" name="TextBox 5">
            <a:extLst>
              <a:ext uri="{FF2B5EF4-FFF2-40B4-BE49-F238E27FC236}">
                <a16:creationId xmlns:a16="http://schemas.microsoft.com/office/drawing/2014/main" id="{8B15590A-94F9-CF6C-E37D-6B616F4252C8}"/>
              </a:ext>
            </a:extLst>
          </p:cNvPr>
          <p:cNvSpPr txBox="1">
            <a:spLocks noChangeArrowheads="1"/>
          </p:cNvSpPr>
          <p:nvPr/>
        </p:nvSpPr>
        <p:spPr bwMode="auto">
          <a:xfrm>
            <a:off x="7886694" y="1273122"/>
            <a:ext cx="3773242" cy="400110"/>
          </a:xfrm>
          <a:prstGeom prst="rect">
            <a:avLst/>
          </a:prstGeom>
          <a:noFill/>
          <a:ln w="9525">
            <a:noFill/>
            <a:miter lim="800000"/>
            <a:headEnd/>
            <a:tailEnd/>
          </a:ln>
        </p:spPr>
        <p:txBody>
          <a:bodyPr wrap="square">
            <a:spAutoFit/>
          </a:bodyPr>
          <a:lstStyle/>
          <a:p>
            <a:pPr algn="ctr" eaLnBrk="1" hangingPunct="1"/>
            <a:r>
              <a:rPr lang="en-US" altLang="en-US" sz="2000" b="1" err="1"/>
              <a:t>BrighTNess</a:t>
            </a:r>
            <a:endParaRPr lang="en-US" altLang="en-US" sz="2000" b="1"/>
          </a:p>
        </p:txBody>
      </p:sp>
      <p:sp>
        <p:nvSpPr>
          <p:cNvPr id="3" name="TextBox 2">
            <a:extLst>
              <a:ext uri="{FF2B5EF4-FFF2-40B4-BE49-F238E27FC236}">
                <a16:creationId xmlns:a16="http://schemas.microsoft.com/office/drawing/2014/main" id="{37D77CD5-654F-DBD5-D3A1-19429B87B8B2}"/>
              </a:ext>
            </a:extLst>
          </p:cNvPr>
          <p:cNvSpPr txBox="1"/>
          <p:nvPr/>
        </p:nvSpPr>
        <p:spPr>
          <a:xfrm>
            <a:off x="7442393" y="1661912"/>
            <a:ext cx="4629150" cy="1169551"/>
          </a:xfrm>
          <a:prstGeom prst="rect">
            <a:avLst/>
          </a:prstGeom>
          <a:noFill/>
        </p:spPr>
        <p:txBody>
          <a:bodyPr wrap="square" rtlCol="0">
            <a:spAutoFit/>
          </a:bodyPr>
          <a:lstStyle/>
          <a:p>
            <a:pPr marL="285750" indent="-285750">
              <a:buFont typeface="Arial" panose="020B0604020202020204" pitchFamily="34" charset="0"/>
              <a:buChar char="•"/>
            </a:pPr>
            <a:r>
              <a:rPr lang="en-US" sz="1400" dirty="0"/>
              <a:t>Randomized phase III (n=634)</a:t>
            </a:r>
          </a:p>
          <a:p>
            <a:pPr marL="285750" indent="-285750">
              <a:buFont typeface="Arial" panose="020B0604020202020204" pitchFamily="34" charset="0"/>
              <a:buChar char="•"/>
            </a:pPr>
            <a:r>
              <a:rPr lang="en-US" sz="1400" dirty="0"/>
              <a:t>pCR increased: 49% (T), </a:t>
            </a:r>
            <a:r>
              <a:rPr lang="en-US" sz="1400" b="1" dirty="0"/>
              <a:t>58%</a:t>
            </a:r>
            <a:r>
              <a:rPr lang="en-US" sz="1400" dirty="0"/>
              <a:t> (</a:t>
            </a:r>
            <a:r>
              <a:rPr lang="en-US" sz="1400" dirty="0" err="1"/>
              <a:t>TCb</a:t>
            </a:r>
            <a:r>
              <a:rPr lang="en-US" sz="1400" dirty="0"/>
              <a:t>), 53% (</a:t>
            </a:r>
            <a:r>
              <a:rPr lang="en-US" sz="1400" dirty="0" err="1"/>
              <a:t>TCbV</a:t>
            </a:r>
            <a:r>
              <a:rPr lang="en-US" sz="1400" dirty="0"/>
              <a:t>)</a:t>
            </a:r>
          </a:p>
          <a:p>
            <a:pPr marL="285750" indent="-285750">
              <a:buFont typeface="Arial" panose="020B0604020202020204" pitchFamily="34" charset="0"/>
              <a:buChar char="•"/>
            </a:pPr>
            <a:r>
              <a:rPr lang="en-US" sz="1400" dirty="0">
                <a:solidFill>
                  <a:srgbClr val="C00000"/>
                </a:solidFill>
              </a:rPr>
              <a:t>Addition of </a:t>
            </a:r>
            <a:r>
              <a:rPr lang="en-US" sz="1400" dirty="0" err="1">
                <a:solidFill>
                  <a:srgbClr val="C00000"/>
                </a:solidFill>
              </a:rPr>
              <a:t>Cb</a:t>
            </a:r>
            <a:r>
              <a:rPr lang="en-US" sz="1400" dirty="0">
                <a:solidFill>
                  <a:srgbClr val="C00000"/>
                </a:solidFill>
              </a:rPr>
              <a:t> </a:t>
            </a:r>
            <a:r>
              <a:rPr lang="en-US" sz="1400" b="1" i="1" dirty="0">
                <a:solidFill>
                  <a:srgbClr val="C00000"/>
                </a:solidFill>
              </a:rPr>
              <a:t>improved</a:t>
            </a:r>
            <a:r>
              <a:rPr lang="en-US" sz="1400" dirty="0">
                <a:solidFill>
                  <a:srgbClr val="C00000"/>
                </a:solidFill>
              </a:rPr>
              <a:t> EFS (not OS): 4-yr EFS</a:t>
            </a:r>
          </a:p>
          <a:p>
            <a:pPr marL="742950" lvl="1" indent="-285750">
              <a:buFont typeface="Arial" panose="020B0604020202020204" pitchFamily="34" charset="0"/>
              <a:buChar char="•"/>
            </a:pPr>
            <a:r>
              <a:rPr lang="en-US" sz="1400" dirty="0"/>
              <a:t>T vs. </a:t>
            </a:r>
            <a:r>
              <a:rPr lang="en-US" sz="1400" dirty="0" err="1"/>
              <a:t>TCbV</a:t>
            </a:r>
            <a:r>
              <a:rPr lang="en-US" sz="1400" dirty="0"/>
              <a:t>: HR 0.63 (0.43-0.92): 69% to 78%</a:t>
            </a:r>
          </a:p>
          <a:p>
            <a:pPr marL="742950" lvl="1" indent="-285750">
              <a:buFont typeface="Arial" panose="020B0604020202020204" pitchFamily="34" charset="0"/>
              <a:buChar char="•"/>
            </a:pPr>
            <a:r>
              <a:rPr lang="en-US" sz="1400" dirty="0"/>
              <a:t>T vs. </a:t>
            </a:r>
            <a:r>
              <a:rPr lang="en-US" sz="1400" dirty="0" err="1"/>
              <a:t>TCb</a:t>
            </a:r>
            <a:r>
              <a:rPr lang="en-US" sz="1400" dirty="0"/>
              <a:t>: HR 0.57 (0.36-0.91): 69% to 79%</a:t>
            </a:r>
          </a:p>
        </p:txBody>
      </p:sp>
      <p:pic>
        <p:nvPicPr>
          <p:cNvPr id="5" name="Picture 4">
            <a:extLst>
              <a:ext uri="{FF2B5EF4-FFF2-40B4-BE49-F238E27FC236}">
                <a16:creationId xmlns:a16="http://schemas.microsoft.com/office/drawing/2014/main" id="{0DB1A399-D510-DDC2-FA81-6A6D1B4047F4}"/>
              </a:ext>
            </a:extLst>
          </p:cNvPr>
          <p:cNvPicPr>
            <a:picLocks noChangeAspect="1"/>
          </p:cNvPicPr>
          <p:nvPr/>
        </p:nvPicPr>
        <p:blipFill rotWithShape="1">
          <a:blip r:embed="rId6"/>
          <a:srcRect l="-313"/>
          <a:stretch/>
        </p:blipFill>
        <p:spPr>
          <a:xfrm>
            <a:off x="7544564" y="3090285"/>
            <a:ext cx="4629150" cy="2286000"/>
          </a:xfrm>
          <a:prstGeom prst="rect">
            <a:avLst/>
          </a:prstGeom>
        </p:spPr>
      </p:pic>
      <p:pic>
        <p:nvPicPr>
          <p:cNvPr id="6" name="Picture 5">
            <a:extLst>
              <a:ext uri="{FF2B5EF4-FFF2-40B4-BE49-F238E27FC236}">
                <a16:creationId xmlns:a16="http://schemas.microsoft.com/office/drawing/2014/main" id="{B5C8BBB1-7D6B-D6DA-7565-8B1E6D561265}"/>
              </a:ext>
            </a:extLst>
          </p:cNvPr>
          <p:cNvPicPr>
            <a:picLocks noChangeAspect="1"/>
          </p:cNvPicPr>
          <p:nvPr/>
        </p:nvPicPr>
        <p:blipFill rotWithShape="1">
          <a:blip r:embed="rId4"/>
          <a:srcRect t="92327" b="-912"/>
          <a:stretch/>
        </p:blipFill>
        <p:spPr>
          <a:xfrm>
            <a:off x="3589466" y="5513514"/>
            <a:ext cx="4143375" cy="293555"/>
          </a:xfrm>
          <a:prstGeom prst="rect">
            <a:avLst/>
          </a:prstGeom>
        </p:spPr>
      </p:pic>
      <p:sp>
        <p:nvSpPr>
          <p:cNvPr id="4" name="Rectangle 3">
            <a:extLst>
              <a:ext uri="{FF2B5EF4-FFF2-40B4-BE49-F238E27FC236}">
                <a16:creationId xmlns:a16="http://schemas.microsoft.com/office/drawing/2014/main" id="{41C6A8D8-AA8F-BB02-1B32-BC7B6C31765A}"/>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2308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DD4B35-3B48-D615-5146-8FDA71791B76}"/>
              </a:ext>
            </a:extLst>
          </p:cNvPr>
          <p:cNvSpPr>
            <a:spLocks noGrp="1"/>
          </p:cNvSpPr>
          <p:nvPr>
            <p:ph type="sldNum" sz="quarter" idx="12"/>
          </p:nvPr>
        </p:nvSpPr>
        <p:spPr/>
        <p:txBody>
          <a:bodyPr/>
          <a:lstStyle/>
          <a:p>
            <a:pPr>
              <a:defRPr/>
            </a:pPr>
            <a:fld id="{8BC2FC38-0212-3D4B-BE73-735D0C6CB8CF}" type="slidenum">
              <a:rPr lang="en-US" altLang="en-US" smtClean="0"/>
              <a:pPr>
                <a:defRPr/>
              </a:pPr>
              <a:t>19</a:t>
            </a:fld>
            <a:endParaRPr lang="en-US" altLang="en-US"/>
          </a:p>
        </p:txBody>
      </p:sp>
      <p:sp>
        <p:nvSpPr>
          <p:cNvPr id="4" name="Rectangle 3">
            <a:extLst>
              <a:ext uri="{FF2B5EF4-FFF2-40B4-BE49-F238E27FC236}">
                <a16:creationId xmlns:a16="http://schemas.microsoft.com/office/drawing/2014/main" id="{B6CAD716-9038-F955-6878-0B6109EA9547}"/>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EC99B89-EBBD-B927-7598-45015AB28405}"/>
              </a:ext>
            </a:extLst>
          </p:cNvPr>
          <p:cNvPicPr>
            <a:picLocks noChangeAspect="1"/>
          </p:cNvPicPr>
          <p:nvPr/>
        </p:nvPicPr>
        <p:blipFill>
          <a:blip r:embed="rId2"/>
          <a:stretch>
            <a:fillRect/>
          </a:stretch>
        </p:blipFill>
        <p:spPr>
          <a:xfrm>
            <a:off x="476892" y="428263"/>
            <a:ext cx="10058400" cy="4477473"/>
          </a:xfrm>
          <a:prstGeom prst="rect">
            <a:avLst/>
          </a:prstGeom>
        </p:spPr>
      </p:pic>
      <p:pic>
        <p:nvPicPr>
          <p:cNvPr id="11" name="Picture 10">
            <a:extLst>
              <a:ext uri="{FF2B5EF4-FFF2-40B4-BE49-F238E27FC236}">
                <a16:creationId xmlns:a16="http://schemas.microsoft.com/office/drawing/2014/main" id="{9A56CCFB-8FA1-7DCE-B5AC-DBC575E2DE14}"/>
              </a:ext>
            </a:extLst>
          </p:cNvPr>
          <p:cNvPicPr>
            <a:picLocks noChangeAspect="1"/>
          </p:cNvPicPr>
          <p:nvPr/>
        </p:nvPicPr>
        <p:blipFill>
          <a:blip r:embed="rId3"/>
          <a:stretch>
            <a:fillRect/>
          </a:stretch>
        </p:blipFill>
        <p:spPr>
          <a:xfrm>
            <a:off x="591192" y="2057400"/>
            <a:ext cx="9829800" cy="228600"/>
          </a:xfrm>
          <a:prstGeom prst="rect">
            <a:avLst/>
          </a:prstGeom>
          <a:ln w="38100">
            <a:solidFill>
              <a:srgbClr val="FF0000"/>
            </a:solidFill>
          </a:ln>
        </p:spPr>
      </p:pic>
      <p:pic>
        <p:nvPicPr>
          <p:cNvPr id="12" name="Picture 11">
            <a:extLst>
              <a:ext uri="{FF2B5EF4-FFF2-40B4-BE49-F238E27FC236}">
                <a16:creationId xmlns:a16="http://schemas.microsoft.com/office/drawing/2014/main" id="{10D7B4F9-5A0C-2A1A-0149-71152B05B212}"/>
              </a:ext>
            </a:extLst>
          </p:cNvPr>
          <p:cNvPicPr>
            <a:picLocks noChangeAspect="1"/>
          </p:cNvPicPr>
          <p:nvPr/>
        </p:nvPicPr>
        <p:blipFill>
          <a:blip r:embed="rId4"/>
          <a:stretch>
            <a:fillRect/>
          </a:stretch>
        </p:blipFill>
        <p:spPr>
          <a:xfrm>
            <a:off x="107813" y="5029199"/>
            <a:ext cx="11976374" cy="925327"/>
          </a:xfrm>
          <a:prstGeom prst="rect">
            <a:avLst/>
          </a:prstGeom>
          <a:ln w="38100">
            <a:solidFill>
              <a:srgbClr val="FF0000"/>
            </a:solidFill>
          </a:ln>
        </p:spPr>
      </p:pic>
    </p:spTree>
    <p:extLst>
      <p:ext uri="{BB962C8B-B14F-4D97-AF65-F5344CB8AC3E}">
        <p14:creationId xmlns:p14="http://schemas.microsoft.com/office/powerpoint/2010/main" val="2285473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560C27-2693-3A01-0F2C-1F529F9B50DA}"/>
              </a:ext>
            </a:extLst>
          </p:cNvPr>
          <p:cNvSpPr>
            <a:spLocks noGrp="1"/>
          </p:cNvSpPr>
          <p:nvPr>
            <p:ph type="title"/>
          </p:nvPr>
        </p:nvSpPr>
        <p:spPr>
          <a:xfrm>
            <a:off x="152400" y="518977"/>
            <a:ext cx="11201400" cy="752475"/>
          </a:xfrm>
        </p:spPr>
        <p:txBody>
          <a:bodyPr>
            <a:noAutofit/>
          </a:bodyPr>
          <a:lstStyle/>
          <a:p>
            <a:r>
              <a:rPr lang="en-US" sz="2800" dirty="0">
                <a:latin typeface="Arial" charset="0"/>
                <a:ea typeface="ＭＳ Ｐゴシック" charset="0"/>
                <a:cs typeface="ＭＳ Ｐゴシック" charset="0"/>
              </a:rPr>
              <a:t>Triple-Negative Breast Cancer Compared with Other Phenotypes in the California Cancer Registry Study</a:t>
            </a:r>
            <a:endParaRPr lang="en-US" sz="2800" dirty="0"/>
          </a:p>
        </p:txBody>
      </p:sp>
      <p:sp>
        <p:nvSpPr>
          <p:cNvPr id="4" name="Content Placeholder 3">
            <a:extLst>
              <a:ext uri="{FF2B5EF4-FFF2-40B4-BE49-F238E27FC236}">
                <a16:creationId xmlns:a16="http://schemas.microsoft.com/office/drawing/2014/main" id="{503090BA-90D9-ED79-365A-62C28B5837D7}"/>
              </a:ext>
            </a:extLst>
          </p:cNvPr>
          <p:cNvSpPr>
            <a:spLocks noGrp="1"/>
          </p:cNvSpPr>
          <p:nvPr>
            <p:ph idx="1"/>
          </p:nvPr>
        </p:nvSpPr>
        <p:spPr>
          <a:xfrm>
            <a:off x="228599" y="1727200"/>
            <a:ext cx="11421397" cy="4449763"/>
          </a:xfrm>
        </p:spPr>
        <p:txBody>
          <a:bodyPr/>
          <a:lstStyle/>
          <a:p>
            <a:r>
              <a:rPr lang="en-US" sz="2400" b="1" dirty="0">
                <a:solidFill>
                  <a:srgbClr val="C00000"/>
                </a:solidFill>
                <a:latin typeface="Arial" charset="0"/>
                <a:ea typeface="ＭＳ Ｐゴシック" charset="0"/>
                <a:cs typeface="ＭＳ Ｐゴシック" charset="0"/>
              </a:rPr>
              <a:t>Population-based study</a:t>
            </a:r>
          </a:p>
          <a:p>
            <a:pPr lvl="1"/>
            <a:r>
              <a:rPr lang="en-US" dirty="0">
                <a:latin typeface="Arial" charset="0"/>
                <a:ea typeface="ＭＳ Ｐゴシック" charset="0"/>
              </a:rPr>
              <a:t> 6370 with </a:t>
            </a:r>
            <a:r>
              <a:rPr lang="ja-JP" altLang="en-US" dirty="0">
                <a:latin typeface="Arial" charset="0"/>
                <a:ea typeface="ＭＳ Ｐゴシック" charset="0"/>
              </a:rPr>
              <a:t>“</a:t>
            </a:r>
            <a:r>
              <a:rPr lang="en-US" altLang="ja-JP" dirty="0">
                <a:latin typeface="Arial" charset="0"/>
                <a:ea typeface="ＭＳ Ｐゴシック" charset="0"/>
              </a:rPr>
              <a:t>triple-negative</a:t>
            </a:r>
            <a:r>
              <a:rPr lang="ja-JP" altLang="en-US" dirty="0">
                <a:latin typeface="Arial" charset="0"/>
                <a:ea typeface="ＭＳ Ｐゴシック" charset="0"/>
              </a:rPr>
              <a:t>”</a:t>
            </a:r>
            <a:r>
              <a:rPr lang="en-US" altLang="ja-JP" dirty="0">
                <a:latin typeface="Arial" charset="0"/>
                <a:ea typeface="ＭＳ Ｐゴシック" charset="0"/>
              </a:rPr>
              <a:t> disease (12%) vs. with 44,704 </a:t>
            </a:r>
            <a:r>
              <a:rPr lang="ja-JP" altLang="en-US" dirty="0">
                <a:latin typeface="Arial" charset="0"/>
                <a:ea typeface="ＭＳ Ｐゴシック" charset="0"/>
              </a:rPr>
              <a:t>“</a:t>
            </a:r>
            <a:r>
              <a:rPr lang="en-US" altLang="ja-JP" dirty="0">
                <a:latin typeface="Arial" charset="0"/>
                <a:ea typeface="ＭＳ Ｐゴシック" charset="0"/>
              </a:rPr>
              <a:t>other</a:t>
            </a:r>
            <a:r>
              <a:rPr lang="ja-JP" altLang="en-US" dirty="0">
                <a:latin typeface="Arial" charset="0"/>
                <a:ea typeface="ＭＳ Ｐゴシック" charset="0"/>
              </a:rPr>
              <a:t>”</a:t>
            </a:r>
            <a:r>
              <a:rPr lang="en-US" altLang="ja-JP" dirty="0">
                <a:latin typeface="Arial" charset="0"/>
                <a:ea typeface="ＭＳ Ｐゴシック" charset="0"/>
              </a:rPr>
              <a:t> cases </a:t>
            </a:r>
          </a:p>
          <a:p>
            <a:pPr lvl="1"/>
            <a:endParaRPr lang="en-US" b="1" dirty="0">
              <a:solidFill>
                <a:srgbClr val="C00000"/>
              </a:solidFill>
              <a:latin typeface="Arial" charset="0"/>
              <a:ea typeface="ＭＳ Ｐゴシック" charset="0"/>
              <a:cs typeface="ＭＳ Ｐゴシック" charset="0"/>
            </a:endParaRPr>
          </a:p>
          <a:p>
            <a:r>
              <a:rPr lang="en-US" sz="2400" b="1" dirty="0">
                <a:solidFill>
                  <a:srgbClr val="C00000"/>
                </a:solidFill>
                <a:latin typeface="Arial" charset="0"/>
                <a:ea typeface="ＭＳ Ｐゴシック" charset="0"/>
                <a:cs typeface="ＭＳ Ｐゴシック" charset="0"/>
              </a:rPr>
              <a:t>TNBC more likely to be associated with</a:t>
            </a:r>
          </a:p>
          <a:p>
            <a:pPr lvl="1"/>
            <a:r>
              <a:rPr lang="en-US" dirty="0">
                <a:latin typeface="Arial" charset="0"/>
                <a:ea typeface="ＭＳ Ｐゴシック" charset="0"/>
              </a:rPr>
              <a:t>Younger age (&lt;40): OR 1.53</a:t>
            </a:r>
          </a:p>
          <a:p>
            <a:pPr lvl="1"/>
            <a:r>
              <a:rPr lang="en-US" dirty="0">
                <a:latin typeface="Arial" charset="0"/>
                <a:ea typeface="ＭＳ Ｐゴシック" charset="0"/>
              </a:rPr>
              <a:t>Non-Hispanic black (OR 1.77) or Hispanic (OR 1.23)</a:t>
            </a:r>
          </a:p>
          <a:p>
            <a:pPr lvl="1"/>
            <a:r>
              <a:rPr lang="en-US" dirty="0">
                <a:latin typeface="Arial" charset="0"/>
                <a:ea typeface="ＭＳ Ｐゴシック" charset="0"/>
              </a:rPr>
              <a:t>Higher grade (72% grade 3)</a:t>
            </a:r>
          </a:p>
          <a:p>
            <a:pPr lvl="1"/>
            <a:r>
              <a:rPr lang="en-US" dirty="0">
                <a:latin typeface="Arial" charset="0"/>
                <a:ea typeface="ＭＳ Ｐゴシック" charset="0"/>
              </a:rPr>
              <a:t>More advanced stage (66% </a:t>
            </a:r>
            <a:r>
              <a:rPr lang="en-US" u="sng" dirty="0">
                <a:latin typeface="Arial" charset="0"/>
                <a:ea typeface="ＭＳ Ｐゴシック" charset="0"/>
              </a:rPr>
              <a:t>&gt;</a:t>
            </a:r>
            <a:r>
              <a:rPr lang="en-US" dirty="0">
                <a:latin typeface="Arial" charset="0"/>
                <a:ea typeface="ＭＳ Ｐゴシック" charset="0"/>
              </a:rPr>
              <a:t> stage II vs. 50% ER+HER2-)</a:t>
            </a:r>
          </a:p>
          <a:p>
            <a:pPr lvl="1"/>
            <a:r>
              <a:rPr lang="en-US" dirty="0">
                <a:latin typeface="Arial" charset="0"/>
                <a:ea typeface="ＭＳ Ｐゴシック" charset="0"/>
              </a:rPr>
              <a:t>Poorer 5-year RFI irrespective of stage</a:t>
            </a:r>
          </a:p>
          <a:p>
            <a:pPr lvl="2"/>
            <a:r>
              <a:rPr lang="en-US" sz="2400" dirty="0">
                <a:latin typeface="Arial" charset="0"/>
                <a:ea typeface="ＭＳ Ｐゴシック" charset="0"/>
              </a:rPr>
              <a:t>TNBC: 76% (similar to 76% for HER2-Pos)</a:t>
            </a:r>
          </a:p>
          <a:p>
            <a:pPr lvl="2"/>
            <a:r>
              <a:rPr lang="en-US" sz="2400" dirty="0">
                <a:latin typeface="Arial" charset="0"/>
                <a:ea typeface="ＭＳ Ｐゴシック" charset="0"/>
              </a:rPr>
              <a:t>HR-Pos, HER2-Neg: 94%</a:t>
            </a:r>
          </a:p>
          <a:p>
            <a:endParaRPr lang="en-US" dirty="0"/>
          </a:p>
        </p:txBody>
      </p:sp>
      <p:sp>
        <p:nvSpPr>
          <p:cNvPr id="2" name="Slide Number Placeholder 1">
            <a:extLst>
              <a:ext uri="{FF2B5EF4-FFF2-40B4-BE49-F238E27FC236}">
                <a16:creationId xmlns:a16="http://schemas.microsoft.com/office/drawing/2014/main" id="{83852EBF-D927-46FE-80E0-9059C5AFB039}"/>
              </a:ext>
            </a:extLst>
          </p:cNvPr>
          <p:cNvSpPr>
            <a:spLocks noGrp="1"/>
          </p:cNvSpPr>
          <p:nvPr>
            <p:ph type="sldNum" sz="quarter" idx="12"/>
          </p:nvPr>
        </p:nvSpPr>
        <p:spPr/>
        <p:txBody>
          <a:bodyPr/>
          <a:lstStyle/>
          <a:p>
            <a:pPr>
              <a:defRPr/>
            </a:pPr>
            <a:fld id="{32059BF4-F782-D44B-9F18-B15D7CFF7055}" type="slidenum">
              <a:rPr lang="en-US" altLang="en-US" smtClean="0"/>
              <a:pPr>
                <a:defRPr/>
              </a:pPr>
              <a:t>2</a:t>
            </a:fld>
            <a:endParaRPr lang="en-US" altLang="en-US" dirty="0"/>
          </a:p>
        </p:txBody>
      </p:sp>
      <p:sp>
        <p:nvSpPr>
          <p:cNvPr id="5" name="TextBox 4">
            <a:extLst>
              <a:ext uri="{FF2B5EF4-FFF2-40B4-BE49-F238E27FC236}">
                <a16:creationId xmlns:a16="http://schemas.microsoft.com/office/drawing/2014/main" id="{165096E5-3E64-3386-D2E6-6407244D527B}"/>
              </a:ext>
            </a:extLst>
          </p:cNvPr>
          <p:cNvSpPr txBox="1"/>
          <p:nvPr/>
        </p:nvSpPr>
        <p:spPr>
          <a:xfrm>
            <a:off x="2209800" y="6176963"/>
            <a:ext cx="8534400" cy="276999"/>
          </a:xfrm>
          <a:prstGeom prst="rect">
            <a:avLst/>
          </a:prstGeom>
          <a:noFill/>
        </p:spPr>
        <p:txBody>
          <a:bodyPr wrap="square" rtlCol="0">
            <a:spAutoFit/>
          </a:bodyPr>
          <a:lstStyle/>
          <a:p>
            <a:r>
              <a:rPr lang="en-US" sz="1200" dirty="0">
                <a:latin typeface="Arial" charset="0"/>
                <a:ea typeface="ＭＳ Ｐゴシック" charset="0"/>
                <a:cs typeface="ＭＳ Ｐゴシック" charset="0"/>
              </a:rPr>
              <a:t>Bauer KR et al. Cancer 2007 (PMID: 17387718); Parise CA et al. The Breast Journal 2009 (PMID: 19764994)</a:t>
            </a:r>
            <a:endParaRPr lang="en-US" sz="1200" dirty="0"/>
          </a:p>
        </p:txBody>
      </p:sp>
      <p:sp>
        <p:nvSpPr>
          <p:cNvPr id="6" name="Rectangle 5">
            <a:extLst>
              <a:ext uri="{FF2B5EF4-FFF2-40B4-BE49-F238E27FC236}">
                <a16:creationId xmlns:a16="http://schemas.microsoft.com/office/drawing/2014/main" id="{5868D0EA-7F4F-0176-94E1-0F1CF2718270}"/>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8046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00DDB-1A2C-31C5-DB83-BD98B4AE8481}"/>
              </a:ext>
            </a:extLst>
          </p:cNvPr>
          <p:cNvSpPr>
            <a:spLocks noGrp="1"/>
          </p:cNvSpPr>
          <p:nvPr>
            <p:ph type="sldNum" sz="quarter" idx="12"/>
          </p:nvPr>
        </p:nvSpPr>
        <p:spPr/>
        <p:txBody>
          <a:bodyPr/>
          <a:lstStyle/>
          <a:p>
            <a:pPr>
              <a:defRPr/>
            </a:pPr>
            <a:fld id="{8BC2FC38-0212-3D4B-BE73-735D0C6CB8CF}" type="slidenum">
              <a:rPr lang="en-US" altLang="en-US" smtClean="0"/>
              <a:pPr>
                <a:defRPr/>
              </a:pPr>
              <a:t>20</a:t>
            </a:fld>
            <a:endParaRPr lang="en-US" altLang="en-US"/>
          </a:p>
        </p:txBody>
      </p:sp>
      <p:pic>
        <p:nvPicPr>
          <p:cNvPr id="4" name="Picture 3">
            <a:extLst>
              <a:ext uri="{FF2B5EF4-FFF2-40B4-BE49-F238E27FC236}">
                <a16:creationId xmlns:a16="http://schemas.microsoft.com/office/drawing/2014/main" id="{31C0BF86-A13E-7BA2-5D2F-591162DA9A36}"/>
              </a:ext>
            </a:extLst>
          </p:cNvPr>
          <p:cNvPicPr>
            <a:picLocks noChangeAspect="1"/>
          </p:cNvPicPr>
          <p:nvPr/>
        </p:nvPicPr>
        <p:blipFill>
          <a:blip r:embed="rId2"/>
          <a:stretch>
            <a:fillRect/>
          </a:stretch>
        </p:blipFill>
        <p:spPr>
          <a:xfrm>
            <a:off x="152400" y="533400"/>
            <a:ext cx="6769100" cy="2120900"/>
          </a:xfrm>
          <a:prstGeom prst="rect">
            <a:avLst/>
          </a:prstGeom>
        </p:spPr>
      </p:pic>
      <p:pic>
        <p:nvPicPr>
          <p:cNvPr id="5" name="Picture 4">
            <a:extLst>
              <a:ext uri="{FF2B5EF4-FFF2-40B4-BE49-F238E27FC236}">
                <a16:creationId xmlns:a16="http://schemas.microsoft.com/office/drawing/2014/main" id="{B90AFD47-EF69-799E-C8A6-99FBDB4A7E64}"/>
              </a:ext>
            </a:extLst>
          </p:cNvPr>
          <p:cNvPicPr>
            <a:picLocks noChangeAspect="1"/>
          </p:cNvPicPr>
          <p:nvPr/>
        </p:nvPicPr>
        <p:blipFill>
          <a:blip r:embed="rId3"/>
          <a:stretch>
            <a:fillRect/>
          </a:stretch>
        </p:blipFill>
        <p:spPr>
          <a:xfrm>
            <a:off x="0" y="2866092"/>
            <a:ext cx="11582400" cy="3303129"/>
          </a:xfrm>
          <a:prstGeom prst="rect">
            <a:avLst/>
          </a:prstGeom>
        </p:spPr>
      </p:pic>
      <p:sp>
        <p:nvSpPr>
          <p:cNvPr id="6" name="TextBox 5">
            <a:extLst>
              <a:ext uri="{FF2B5EF4-FFF2-40B4-BE49-F238E27FC236}">
                <a16:creationId xmlns:a16="http://schemas.microsoft.com/office/drawing/2014/main" id="{266F42C2-5008-2B5F-7F06-F23081989702}"/>
              </a:ext>
            </a:extLst>
          </p:cNvPr>
          <p:cNvSpPr txBox="1"/>
          <p:nvPr/>
        </p:nvSpPr>
        <p:spPr>
          <a:xfrm>
            <a:off x="10058400" y="3352800"/>
            <a:ext cx="1371600" cy="2585323"/>
          </a:xfrm>
          <a:prstGeom prst="rect">
            <a:avLst/>
          </a:prstGeom>
          <a:noFill/>
          <a:ln w="63500">
            <a:solidFill>
              <a:srgbClr val="FF0000"/>
            </a:solidFill>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TextBox 6">
            <a:extLst>
              <a:ext uri="{FF2B5EF4-FFF2-40B4-BE49-F238E27FC236}">
                <a16:creationId xmlns:a16="http://schemas.microsoft.com/office/drawing/2014/main" id="{99A14F2D-824E-2D96-CF32-1F5C3B445831}"/>
              </a:ext>
            </a:extLst>
          </p:cNvPr>
          <p:cNvSpPr txBox="1"/>
          <p:nvPr/>
        </p:nvSpPr>
        <p:spPr>
          <a:xfrm>
            <a:off x="6921500" y="383926"/>
            <a:ext cx="5346700" cy="2585323"/>
          </a:xfrm>
          <a:prstGeom prst="rect">
            <a:avLst/>
          </a:prstGeom>
          <a:noFill/>
        </p:spPr>
        <p:txBody>
          <a:bodyPr wrap="square" rtlCol="0">
            <a:spAutoFit/>
          </a:bodyPr>
          <a:lstStyle/>
          <a:p>
            <a:pPr algn="ctr"/>
            <a:r>
              <a:rPr lang="en-US" b="1" u="sng" dirty="0"/>
              <a:t>PET/CT as Staging Test</a:t>
            </a:r>
          </a:p>
          <a:p>
            <a:pPr marL="285750" indent="-285750">
              <a:buFont typeface="Arial" panose="020B0604020202020204" pitchFamily="34" charset="0"/>
              <a:buChar char="•"/>
            </a:pPr>
            <a:r>
              <a:rPr lang="en-US" dirty="0"/>
              <a:t>195 patients - neoadjuvant therapy (35% TNBC)</a:t>
            </a:r>
          </a:p>
          <a:p>
            <a:pPr marL="285750" indent="-285750">
              <a:buFont typeface="Arial" panose="020B0604020202020204" pitchFamily="34" charset="0"/>
              <a:buChar char="•"/>
            </a:pPr>
            <a:r>
              <a:rPr lang="en-US" dirty="0"/>
              <a:t>Single center – retrospective review PET/CT</a:t>
            </a:r>
          </a:p>
          <a:p>
            <a:pPr marL="285750" indent="-285750">
              <a:buFont typeface="Arial" panose="020B0604020202020204" pitchFamily="34" charset="0"/>
              <a:buChar char="•"/>
            </a:pPr>
            <a:r>
              <a:rPr lang="en-US" dirty="0"/>
              <a:t>Upstaging rate: 37% for LR and distant disease</a:t>
            </a:r>
          </a:p>
          <a:p>
            <a:pPr marL="285750" indent="-285750">
              <a:buFont typeface="Arial" panose="020B0604020202020204" pitchFamily="34" charset="0"/>
              <a:buChar char="•"/>
            </a:pPr>
            <a:r>
              <a:rPr lang="en-US" dirty="0"/>
              <a:t>Advantages of PET/CT</a:t>
            </a:r>
          </a:p>
          <a:p>
            <a:pPr marL="742950" lvl="1" indent="-285750">
              <a:buFont typeface="Arial" panose="020B0604020202020204" pitchFamily="34" charset="0"/>
              <a:buChar char="•"/>
            </a:pPr>
            <a:r>
              <a:rPr lang="en-US" dirty="0"/>
              <a:t>Convenience: 1 vs. 2 procedures</a:t>
            </a:r>
          </a:p>
          <a:p>
            <a:pPr marL="742950" lvl="1" indent="-285750">
              <a:buFont typeface="Arial" panose="020B0604020202020204" pitchFamily="34" charset="0"/>
              <a:buChar char="•"/>
            </a:pPr>
            <a:r>
              <a:rPr lang="en-US" dirty="0"/>
              <a:t>Safety: no contrast</a:t>
            </a:r>
          </a:p>
          <a:p>
            <a:pPr marL="742950" lvl="1" indent="-285750">
              <a:buFont typeface="Arial" panose="020B0604020202020204" pitchFamily="34" charset="0"/>
              <a:buChar char="•"/>
            </a:pPr>
            <a:r>
              <a:rPr lang="en-US" dirty="0"/>
              <a:t>Lower radiation dose: 14 vs. 21 </a:t>
            </a:r>
            <a:r>
              <a:rPr lang="en-US" dirty="0" err="1"/>
              <a:t>mSV</a:t>
            </a:r>
            <a:endParaRPr lang="en-US" dirty="0"/>
          </a:p>
          <a:p>
            <a:pPr marL="742950" lvl="1" indent="-285750">
              <a:buFont typeface="Arial" panose="020B0604020202020204" pitchFamily="34" charset="0"/>
              <a:buChar char="•"/>
            </a:pPr>
            <a:r>
              <a:rPr lang="en-US" dirty="0"/>
              <a:t>Lower cost: $1,604 vs. $1,680 (Medicare)</a:t>
            </a:r>
          </a:p>
        </p:txBody>
      </p:sp>
      <p:sp>
        <p:nvSpPr>
          <p:cNvPr id="8" name="TextBox 7">
            <a:extLst>
              <a:ext uri="{FF2B5EF4-FFF2-40B4-BE49-F238E27FC236}">
                <a16:creationId xmlns:a16="http://schemas.microsoft.com/office/drawing/2014/main" id="{38C8B27A-13BC-BB09-CAF2-C9D35DA9EC99}"/>
              </a:ext>
            </a:extLst>
          </p:cNvPr>
          <p:cNvSpPr txBox="1"/>
          <p:nvPr/>
        </p:nvSpPr>
        <p:spPr>
          <a:xfrm>
            <a:off x="4876800" y="6291511"/>
            <a:ext cx="6324600" cy="276999"/>
          </a:xfrm>
          <a:prstGeom prst="rect">
            <a:avLst/>
          </a:prstGeom>
          <a:noFill/>
        </p:spPr>
        <p:txBody>
          <a:bodyPr wrap="square" rtlCol="0">
            <a:spAutoFit/>
          </a:bodyPr>
          <a:lstStyle/>
          <a:p>
            <a:r>
              <a:rPr lang="en-US" sz="1200" dirty="0"/>
              <a:t>Ko et al. J Natl </a:t>
            </a:r>
            <a:r>
              <a:rPr lang="en-US" sz="1200" dirty="0" err="1"/>
              <a:t>Compr</a:t>
            </a:r>
            <a:r>
              <a:rPr lang="en-US" sz="1200" dirty="0"/>
              <a:t> </a:t>
            </a:r>
            <a:r>
              <a:rPr lang="en-US" sz="1200" dirty="0" err="1"/>
              <a:t>Canc</a:t>
            </a:r>
            <a:r>
              <a:rPr lang="en-US" sz="1200" dirty="0"/>
              <a:t> </a:t>
            </a:r>
            <a:r>
              <a:rPr lang="en-US" sz="1200" dirty="0" err="1"/>
              <a:t>Netw</a:t>
            </a:r>
            <a:r>
              <a:rPr lang="en-US" sz="1200" dirty="0"/>
              <a:t>. 2020 (PMID: 32886897) </a:t>
            </a:r>
          </a:p>
        </p:txBody>
      </p:sp>
      <p:sp>
        <p:nvSpPr>
          <p:cNvPr id="2" name="Rectangle 1">
            <a:extLst>
              <a:ext uri="{FF2B5EF4-FFF2-40B4-BE49-F238E27FC236}">
                <a16:creationId xmlns:a16="http://schemas.microsoft.com/office/drawing/2014/main" id="{1CBA8888-0C9E-633E-D536-E1A2B90CDF5A}"/>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3941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2691218-5285-95F0-E666-85F2DBA7E518}"/>
              </a:ext>
            </a:extLst>
          </p:cNvPr>
          <p:cNvSpPr>
            <a:spLocks noGrp="1"/>
          </p:cNvSpPr>
          <p:nvPr>
            <p:ph type="sldNum" sz="quarter" idx="12"/>
          </p:nvPr>
        </p:nvSpPr>
        <p:spPr/>
        <p:txBody>
          <a:bodyPr/>
          <a:lstStyle/>
          <a:p>
            <a:pPr>
              <a:defRPr/>
            </a:pPr>
            <a:fld id="{8BC2FC38-0212-3D4B-BE73-735D0C6CB8CF}" type="slidenum">
              <a:rPr lang="en-US" altLang="en-US" smtClean="0"/>
              <a:pPr>
                <a:defRPr/>
              </a:pPr>
              <a:t>21</a:t>
            </a:fld>
            <a:endParaRPr lang="en-US" altLang="en-US"/>
          </a:p>
        </p:txBody>
      </p:sp>
      <p:pic>
        <p:nvPicPr>
          <p:cNvPr id="4" name="Picture 3">
            <a:extLst>
              <a:ext uri="{FF2B5EF4-FFF2-40B4-BE49-F238E27FC236}">
                <a16:creationId xmlns:a16="http://schemas.microsoft.com/office/drawing/2014/main" id="{986DC0B6-971B-78FB-AB03-094DD06D05E8}"/>
              </a:ext>
            </a:extLst>
          </p:cNvPr>
          <p:cNvPicPr>
            <a:picLocks noChangeAspect="1"/>
          </p:cNvPicPr>
          <p:nvPr/>
        </p:nvPicPr>
        <p:blipFill>
          <a:blip r:embed="rId2"/>
          <a:stretch>
            <a:fillRect/>
          </a:stretch>
        </p:blipFill>
        <p:spPr>
          <a:xfrm>
            <a:off x="25400" y="457200"/>
            <a:ext cx="6794500" cy="2324100"/>
          </a:xfrm>
          <a:prstGeom prst="rect">
            <a:avLst/>
          </a:prstGeom>
        </p:spPr>
      </p:pic>
      <p:sp>
        <p:nvSpPr>
          <p:cNvPr id="5" name="TextBox 4">
            <a:extLst>
              <a:ext uri="{FF2B5EF4-FFF2-40B4-BE49-F238E27FC236}">
                <a16:creationId xmlns:a16="http://schemas.microsoft.com/office/drawing/2014/main" id="{9282E09A-57AC-2686-BA83-10F460BC9856}"/>
              </a:ext>
            </a:extLst>
          </p:cNvPr>
          <p:cNvSpPr txBox="1"/>
          <p:nvPr/>
        </p:nvSpPr>
        <p:spPr>
          <a:xfrm>
            <a:off x="4191000" y="6291511"/>
            <a:ext cx="6705600" cy="276999"/>
          </a:xfrm>
          <a:prstGeom prst="rect">
            <a:avLst/>
          </a:prstGeom>
          <a:noFill/>
        </p:spPr>
        <p:txBody>
          <a:bodyPr wrap="square" rtlCol="0">
            <a:spAutoFit/>
          </a:bodyPr>
          <a:lstStyle/>
          <a:p>
            <a:r>
              <a:rPr lang="en-US" sz="1200" dirty="0"/>
              <a:t>Hyland et al. J Natl </a:t>
            </a:r>
            <a:r>
              <a:rPr lang="en-US" sz="1200" dirty="0" err="1"/>
              <a:t>Compr</a:t>
            </a:r>
            <a:r>
              <a:rPr lang="en-US" sz="1200" dirty="0"/>
              <a:t> </a:t>
            </a:r>
            <a:r>
              <a:rPr lang="en-US" sz="1200" dirty="0" err="1"/>
              <a:t>Canc</a:t>
            </a:r>
            <a:r>
              <a:rPr lang="en-US" sz="1200" dirty="0"/>
              <a:t> </a:t>
            </a:r>
            <a:r>
              <a:rPr lang="en-US" sz="1200" dirty="0" err="1"/>
              <a:t>Netw</a:t>
            </a:r>
            <a:r>
              <a:rPr lang="en-US" sz="1200" dirty="0"/>
              <a:t>. 2020 </a:t>
            </a:r>
            <a:r>
              <a:rPr lang="en-US" sz="1200" dirty="0">
                <a:cs typeface="Arial" panose="020B0604020202020204" pitchFamily="34" charset="0"/>
              </a:rPr>
              <a:t>(</a:t>
            </a:r>
            <a:r>
              <a:rPr lang="en-US" sz="1200" b="0" i="0" u="none" strike="noStrike" dirty="0">
                <a:solidFill>
                  <a:srgbClr val="212121"/>
                </a:solidFill>
                <a:effectLst/>
                <a:cs typeface="Arial" panose="020B0604020202020204" pitchFamily="34" charset="0"/>
              </a:rPr>
              <a:t>PMID: 33152704</a:t>
            </a:r>
            <a:r>
              <a:rPr lang="en-US" sz="1200" dirty="0">
                <a:cs typeface="Arial" panose="020B0604020202020204" pitchFamily="34" charset="0"/>
              </a:rPr>
              <a:t>) </a:t>
            </a:r>
          </a:p>
        </p:txBody>
      </p:sp>
      <p:pic>
        <p:nvPicPr>
          <p:cNvPr id="6" name="Picture 5">
            <a:extLst>
              <a:ext uri="{FF2B5EF4-FFF2-40B4-BE49-F238E27FC236}">
                <a16:creationId xmlns:a16="http://schemas.microsoft.com/office/drawing/2014/main" id="{E09AED01-CB79-FDD2-E131-45D58783AF24}"/>
              </a:ext>
            </a:extLst>
          </p:cNvPr>
          <p:cNvPicPr>
            <a:picLocks noChangeAspect="1"/>
          </p:cNvPicPr>
          <p:nvPr/>
        </p:nvPicPr>
        <p:blipFill>
          <a:blip r:embed="rId3"/>
          <a:stretch>
            <a:fillRect/>
          </a:stretch>
        </p:blipFill>
        <p:spPr>
          <a:xfrm>
            <a:off x="924560" y="2917129"/>
            <a:ext cx="10668000" cy="3331271"/>
          </a:xfrm>
          <a:prstGeom prst="rect">
            <a:avLst/>
          </a:prstGeom>
        </p:spPr>
      </p:pic>
      <p:sp>
        <p:nvSpPr>
          <p:cNvPr id="7" name="TextBox 6">
            <a:extLst>
              <a:ext uri="{FF2B5EF4-FFF2-40B4-BE49-F238E27FC236}">
                <a16:creationId xmlns:a16="http://schemas.microsoft.com/office/drawing/2014/main" id="{931F69C6-F2DB-065F-FEEF-EBFC91FDFD37}"/>
              </a:ext>
            </a:extLst>
          </p:cNvPr>
          <p:cNvSpPr txBox="1"/>
          <p:nvPr/>
        </p:nvSpPr>
        <p:spPr>
          <a:xfrm>
            <a:off x="6819900" y="609600"/>
            <a:ext cx="5063777" cy="2308324"/>
          </a:xfrm>
          <a:prstGeom prst="rect">
            <a:avLst/>
          </a:prstGeom>
          <a:noFill/>
        </p:spPr>
        <p:txBody>
          <a:bodyPr wrap="square" rtlCol="0">
            <a:spAutoFit/>
          </a:bodyPr>
          <a:lstStyle/>
          <a:p>
            <a:pPr algn="ctr"/>
            <a:r>
              <a:rPr lang="en-US" b="1" u="sng"/>
              <a:t>PET/CT vs. CT C/A/P + BS (SoC) in Staging</a:t>
            </a:r>
          </a:p>
          <a:p>
            <a:pPr marL="285750" indent="-285750">
              <a:buFont typeface="Arial" panose="020B0604020202020204" pitchFamily="34" charset="0"/>
              <a:buChar char="•"/>
            </a:pPr>
            <a:r>
              <a:rPr lang="en-US"/>
              <a:t>529 patients in I-SPY trial (32% TNBC)</a:t>
            </a:r>
          </a:p>
          <a:p>
            <a:pPr marL="285750" indent="-285750">
              <a:buFont typeface="Arial" panose="020B0604020202020204" pitchFamily="34" charset="0"/>
              <a:buChar char="•"/>
            </a:pPr>
            <a:r>
              <a:rPr lang="en-US"/>
              <a:t>4 centers – retrospective review</a:t>
            </a:r>
          </a:p>
          <a:p>
            <a:pPr marL="285750" indent="-285750">
              <a:buFont typeface="Arial" panose="020B0604020202020204" pitchFamily="34" charset="0"/>
              <a:buChar char="•"/>
            </a:pPr>
            <a:r>
              <a:rPr lang="en-US"/>
              <a:t>Advantages of PET/CT</a:t>
            </a:r>
          </a:p>
          <a:p>
            <a:pPr marL="742950" lvl="1" indent="-285750">
              <a:buFont typeface="Arial" panose="020B0604020202020204" pitchFamily="34" charset="0"/>
              <a:buChar char="•"/>
            </a:pPr>
            <a:r>
              <a:rPr lang="en-US"/>
              <a:t>Reduce false pos risk by 50%</a:t>
            </a:r>
          </a:p>
          <a:p>
            <a:pPr marL="742950" lvl="1" indent="-285750">
              <a:buFont typeface="Arial" panose="020B0604020202020204" pitchFamily="34" charset="0"/>
              <a:buChar char="•"/>
            </a:pPr>
            <a:r>
              <a:rPr lang="en-US"/>
              <a:t>Decreased workup of incidental ﬁndings</a:t>
            </a:r>
          </a:p>
          <a:p>
            <a:pPr marL="742950" lvl="1" indent="-285750">
              <a:buFont typeface="Arial" panose="020B0604020202020204" pitchFamily="34" charset="0"/>
              <a:buChar char="•"/>
            </a:pPr>
            <a:r>
              <a:rPr lang="en-US"/>
              <a:t>Allowed earlier treatment</a:t>
            </a:r>
          </a:p>
          <a:p>
            <a:pPr marL="742950" lvl="1" indent="-285750">
              <a:buFont typeface="Arial" panose="020B0604020202020204" pitchFamily="34" charset="0"/>
              <a:buChar char="•"/>
            </a:pPr>
            <a:r>
              <a:rPr lang="en-US"/>
              <a:t>Cost-effective or saving</a:t>
            </a:r>
          </a:p>
        </p:txBody>
      </p:sp>
      <p:sp>
        <p:nvSpPr>
          <p:cNvPr id="2" name="Rectangle 1">
            <a:extLst>
              <a:ext uri="{FF2B5EF4-FFF2-40B4-BE49-F238E27FC236}">
                <a16:creationId xmlns:a16="http://schemas.microsoft.com/office/drawing/2014/main" id="{7175BE8B-05B2-4B77-A571-32C4953372DD}"/>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0643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F0FE2-319B-7379-7C81-C9F14C01F2BD}"/>
              </a:ext>
            </a:extLst>
          </p:cNvPr>
          <p:cNvSpPr>
            <a:spLocks noGrp="1"/>
          </p:cNvSpPr>
          <p:nvPr>
            <p:ph type="title"/>
          </p:nvPr>
        </p:nvSpPr>
        <p:spPr>
          <a:xfrm>
            <a:off x="0" y="762000"/>
            <a:ext cx="11353800" cy="752475"/>
          </a:xfrm>
        </p:spPr>
        <p:txBody>
          <a:bodyPr>
            <a:normAutofit fontScale="90000"/>
          </a:bodyPr>
          <a:lstStyle/>
          <a:p>
            <a:r>
              <a:rPr lang="en-US" sz="2200" dirty="0">
                <a:effectLst/>
                <a:latin typeface="Helvetica" pitchFamily="2" charset="0"/>
              </a:rPr>
              <a:t>Impact of 18F-Labeled Fluorodeoxyglucose Positron Emission Tomography Computed Tomography Versus Conventional Staging in Patients With Locally Advanced</a:t>
            </a:r>
            <a:r>
              <a:rPr lang="en-US" sz="2200" dirty="0">
                <a:latin typeface="Helvetica" pitchFamily="2" charset="0"/>
              </a:rPr>
              <a:t> </a:t>
            </a:r>
            <a:r>
              <a:rPr lang="en-US" sz="2200" dirty="0">
                <a:effectLst/>
                <a:latin typeface="Helvetica" pitchFamily="2" charset="0"/>
              </a:rPr>
              <a:t>Breast Cancer</a:t>
            </a:r>
            <a:br>
              <a:rPr lang="en-US" dirty="0">
                <a:effectLst/>
                <a:latin typeface="Helvetica" pitchFamily="2" charset="0"/>
              </a:rPr>
            </a:br>
            <a:endParaRPr lang="en-US" dirty="0"/>
          </a:p>
        </p:txBody>
      </p:sp>
      <p:sp>
        <p:nvSpPr>
          <p:cNvPr id="3" name="Slide Number Placeholder 2">
            <a:extLst>
              <a:ext uri="{FF2B5EF4-FFF2-40B4-BE49-F238E27FC236}">
                <a16:creationId xmlns:a16="http://schemas.microsoft.com/office/drawing/2014/main" id="{F57656DC-6C06-31CC-4810-F7FEC6CEFA1F}"/>
              </a:ext>
            </a:extLst>
          </p:cNvPr>
          <p:cNvSpPr>
            <a:spLocks noGrp="1"/>
          </p:cNvSpPr>
          <p:nvPr>
            <p:ph type="sldNum" sz="quarter" idx="12"/>
          </p:nvPr>
        </p:nvSpPr>
        <p:spPr/>
        <p:txBody>
          <a:bodyPr/>
          <a:lstStyle/>
          <a:p>
            <a:pPr>
              <a:defRPr/>
            </a:pPr>
            <a:fld id="{8BC2FC38-0212-3D4B-BE73-735D0C6CB8CF}" type="slidenum">
              <a:rPr lang="en-US" altLang="en-US" smtClean="0"/>
              <a:pPr>
                <a:defRPr/>
              </a:pPr>
              <a:t>22</a:t>
            </a:fld>
            <a:endParaRPr lang="en-US" altLang="en-US"/>
          </a:p>
        </p:txBody>
      </p:sp>
      <p:sp>
        <p:nvSpPr>
          <p:cNvPr id="4" name="TextBox 3">
            <a:extLst>
              <a:ext uri="{FF2B5EF4-FFF2-40B4-BE49-F238E27FC236}">
                <a16:creationId xmlns:a16="http://schemas.microsoft.com/office/drawing/2014/main" id="{A83DA84B-967A-B29C-6D9A-EFA31B1AA248}"/>
              </a:ext>
            </a:extLst>
          </p:cNvPr>
          <p:cNvSpPr txBox="1"/>
          <p:nvPr/>
        </p:nvSpPr>
        <p:spPr>
          <a:xfrm>
            <a:off x="129153" y="1295400"/>
            <a:ext cx="4038600" cy="2308324"/>
          </a:xfrm>
          <a:prstGeom prst="rect">
            <a:avLst/>
          </a:prstGeom>
          <a:noFill/>
          <a:ln>
            <a:solidFill>
              <a:srgbClr val="C00000"/>
            </a:solidFill>
          </a:ln>
        </p:spPr>
        <p:txBody>
          <a:bodyPr wrap="square" rtlCol="0">
            <a:spAutoFit/>
          </a:bodyPr>
          <a:lstStyle/>
          <a:p>
            <a:pPr algn="ctr"/>
            <a:r>
              <a:rPr lang="en-US" b="1" u="sng">
                <a:solidFill>
                  <a:srgbClr val="C00000"/>
                </a:solidFill>
              </a:rPr>
              <a:t>Study Design:</a:t>
            </a:r>
          </a:p>
          <a:p>
            <a:r>
              <a:rPr lang="en-US" sz="1400" b="1">
                <a:solidFill>
                  <a:srgbClr val="C00000"/>
                </a:solidFill>
              </a:rPr>
              <a:t>Inclusion Criteria:</a:t>
            </a:r>
          </a:p>
          <a:p>
            <a:r>
              <a:rPr lang="en-US" sz="1400">
                <a:effectLst/>
                <a:cs typeface="Arial" panose="020B0604020202020204" pitchFamily="34" charset="0"/>
              </a:rPr>
              <a:t>- IDC TNM stage III or IIB (T3N0, but not T2N1)</a:t>
            </a:r>
          </a:p>
          <a:p>
            <a:r>
              <a:rPr lang="en-US" sz="1400" b="1">
                <a:solidFill>
                  <a:srgbClr val="C00000"/>
                </a:solidFill>
                <a:effectLst/>
                <a:cs typeface="Arial" panose="020B0604020202020204" pitchFamily="34" charset="0"/>
              </a:rPr>
              <a:t>Randomized to:</a:t>
            </a:r>
          </a:p>
          <a:p>
            <a:pPr marL="628650" lvl="1" indent="-171450">
              <a:buFont typeface="Arial" panose="020B0604020202020204" pitchFamily="34" charset="0"/>
              <a:buChar char="•"/>
            </a:pPr>
            <a:r>
              <a:rPr lang="en-US" sz="1400">
                <a:effectLst/>
                <a:cs typeface="Arial" panose="020B0604020202020204" pitchFamily="34" charset="0"/>
              </a:rPr>
              <a:t>18F-labeled fluorodeoxyglucose PET-CT</a:t>
            </a:r>
          </a:p>
          <a:p>
            <a:pPr marL="628650" lvl="1" indent="-171450">
              <a:buFont typeface="Arial" panose="020B0604020202020204" pitchFamily="34" charset="0"/>
              <a:buChar char="•"/>
            </a:pPr>
            <a:r>
              <a:rPr lang="en-US" sz="1400">
                <a:effectLst/>
                <a:cs typeface="Arial" panose="020B0604020202020204" pitchFamily="34" charset="0"/>
              </a:rPr>
              <a:t>Bone scan, CT-C/A/P</a:t>
            </a:r>
            <a:endParaRPr lang="en-US" sz="1400">
              <a:cs typeface="Arial" panose="020B0604020202020204" pitchFamily="34" charset="0"/>
            </a:endParaRPr>
          </a:p>
          <a:p>
            <a:r>
              <a:rPr lang="en-US" sz="1400" b="1">
                <a:solidFill>
                  <a:srgbClr val="C00000"/>
                </a:solidFill>
                <a:effectLst/>
                <a:cs typeface="Arial" panose="020B0604020202020204" pitchFamily="34" charset="0"/>
              </a:rPr>
              <a:t>Primary end point:</a:t>
            </a:r>
          </a:p>
          <a:p>
            <a:pPr marL="285750" indent="-285750">
              <a:buFont typeface="Arial" panose="020B0604020202020204" pitchFamily="34" charset="0"/>
              <a:buChar char="•"/>
            </a:pPr>
            <a:r>
              <a:rPr lang="en-US" sz="1400">
                <a:effectLst/>
                <a:cs typeface="Arial" panose="020B0604020202020204" pitchFamily="34" charset="0"/>
              </a:rPr>
              <a:t>Upstaging to stage IV</a:t>
            </a:r>
            <a:endParaRPr lang="en-US" sz="1400" b="1">
              <a:solidFill>
                <a:srgbClr val="C00000"/>
              </a:solidFill>
              <a:cs typeface="Arial" panose="020B0604020202020204" pitchFamily="34" charset="0"/>
            </a:endParaRPr>
          </a:p>
          <a:p>
            <a:r>
              <a:rPr lang="en-US" sz="1400" b="1">
                <a:solidFill>
                  <a:srgbClr val="C00000"/>
                </a:solidFill>
                <a:effectLst/>
                <a:cs typeface="Arial" panose="020B0604020202020204" pitchFamily="34" charset="0"/>
              </a:rPr>
              <a:t>Secondary endpoint:</a:t>
            </a:r>
          </a:p>
          <a:p>
            <a:pPr marL="285750" indent="-285750">
              <a:buFont typeface="Arial" panose="020B0604020202020204" pitchFamily="34" charset="0"/>
              <a:buChar char="•"/>
            </a:pPr>
            <a:r>
              <a:rPr lang="en-US" sz="1400">
                <a:cs typeface="Arial" panose="020B0604020202020204" pitchFamily="34" charset="0"/>
              </a:rPr>
              <a:t>C</a:t>
            </a:r>
            <a:r>
              <a:rPr lang="en-US" sz="1400">
                <a:effectLst/>
                <a:cs typeface="Arial" panose="020B0604020202020204" pitchFamily="34" charset="0"/>
              </a:rPr>
              <a:t>urative intent combined modality therapy</a:t>
            </a:r>
          </a:p>
        </p:txBody>
      </p:sp>
      <p:sp>
        <p:nvSpPr>
          <p:cNvPr id="5" name="TextBox 4">
            <a:extLst>
              <a:ext uri="{FF2B5EF4-FFF2-40B4-BE49-F238E27FC236}">
                <a16:creationId xmlns:a16="http://schemas.microsoft.com/office/drawing/2014/main" id="{199F2A1D-BDAB-545D-B518-11556ED66B0C}"/>
              </a:ext>
            </a:extLst>
          </p:cNvPr>
          <p:cNvSpPr txBox="1"/>
          <p:nvPr/>
        </p:nvSpPr>
        <p:spPr>
          <a:xfrm>
            <a:off x="6014131" y="6284987"/>
            <a:ext cx="5034869" cy="276999"/>
          </a:xfrm>
          <a:prstGeom prst="rect">
            <a:avLst/>
          </a:prstGeom>
          <a:noFill/>
        </p:spPr>
        <p:txBody>
          <a:bodyPr wrap="square" rtlCol="0">
            <a:spAutoFit/>
          </a:bodyPr>
          <a:lstStyle/>
          <a:p>
            <a:r>
              <a:rPr lang="en-US" sz="1200" dirty="0" err="1"/>
              <a:t>Dayes</a:t>
            </a:r>
            <a:r>
              <a:rPr lang="en-US" sz="1200" dirty="0"/>
              <a:t> et al. J Clin Oncol. 2023 (PMID: 37235845)</a:t>
            </a:r>
          </a:p>
        </p:txBody>
      </p:sp>
      <p:pic>
        <p:nvPicPr>
          <p:cNvPr id="8" name="Picture 7">
            <a:extLst>
              <a:ext uri="{FF2B5EF4-FFF2-40B4-BE49-F238E27FC236}">
                <a16:creationId xmlns:a16="http://schemas.microsoft.com/office/drawing/2014/main" id="{7CC8377D-D1FB-9430-D266-595BC3AD9612}"/>
              </a:ext>
            </a:extLst>
          </p:cNvPr>
          <p:cNvPicPr>
            <a:picLocks noChangeAspect="1"/>
          </p:cNvPicPr>
          <p:nvPr/>
        </p:nvPicPr>
        <p:blipFill>
          <a:blip r:embed="rId2"/>
          <a:stretch>
            <a:fillRect/>
          </a:stretch>
        </p:blipFill>
        <p:spPr>
          <a:xfrm>
            <a:off x="158515" y="3715555"/>
            <a:ext cx="3980261" cy="2540592"/>
          </a:xfrm>
          <a:prstGeom prst="rect">
            <a:avLst/>
          </a:prstGeom>
          <a:ln>
            <a:solidFill>
              <a:srgbClr val="C00000"/>
            </a:solidFill>
          </a:ln>
        </p:spPr>
      </p:pic>
      <p:sp>
        <p:nvSpPr>
          <p:cNvPr id="9" name="TextBox 8">
            <a:extLst>
              <a:ext uri="{FF2B5EF4-FFF2-40B4-BE49-F238E27FC236}">
                <a16:creationId xmlns:a16="http://schemas.microsoft.com/office/drawing/2014/main" id="{5959F76C-EEB4-5039-5D19-22EF30DC6046}"/>
              </a:ext>
            </a:extLst>
          </p:cNvPr>
          <p:cNvSpPr txBox="1"/>
          <p:nvPr/>
        </p:nvSpPr>
        <p:spPr>
          <a:xfrm>
            <a:off x="114106" y="5377668"/>
            <a:ext cx="4068693" cy="923330"/>
          </a:xfrm>
          <a:prstGeom prst="rect">
            <a:avLst/>
          </a:prstGeom>
          <a:noFill/>
          <a:ln w="63500">
            <a:solidFill>
              <a:srgbClr val="C00000"/>
            </a:solidFill>
          </a:ln>
        </p:spPr>
        <p:txBody>
          <a:bodyPr wrap="square" rtlCol="0">
            <a:spAutoFit/>
          </a:bodyPr>
          <a:lstStyle/>
          <a:p>
            <a:endParaRPr lang="en-US"/>
          </a:p>
          <a:p>
            <a:endParaRPr lang="en-US"/>
          </a:p>
          <a:p>
            <a:endParaRPr lang="en-US"/>
          </a:p>
        </p:txBody>
      </p:sp>
      <p:pic>
        <p:nvPicPr>
          <p:cNvPr id="10" name="Picture 9">
            <a:extLst>
              <a:ext uri="{FF2B5EF4-FFF2-40B4-BE49-F238E27FC236}">
                <a16:creationId xmlns:a16="http://schemas.microsoft.com/office/drawing/2014/main" id="{05849ADC-1D6F-3CF3-2D69-B0D9DF6F9482}"/>
              </a:ext>
            </a:extLst>
          </p:cNvPr>
          <p:cNvPicPr>
            <a:picLocks noChangeAspect="1"/>
          </p:cNvPicPr>
          <p:nvPr/>
        </p:nvPicPr>
        <p:blipFill>
          <a:blip r:embed="rId3"/>
          <a:stretch>
            <a:fillRect/>
          </a:stretch>
        </p:blipFill>
        <p:spPr>
          <a:xfrm>
            <a:off x="4712776" y="1298604"/>
            <a:ext cx="6096000" cy="4926419"/>
          </a:xfrm>
          <a:prstGeom prst="rect">
            <a:avLst/>
          </a:prstGeom>
        </p:spPr>
      </p:pic>
      <p:sp>
        <p:nvSpPr>
          <p:cNvPr id="11" name="TextBox 10">
            <a:extLst>
              <a:ext uri="{FF2B5EF4-FFF2-40B4-BE49-F238E27FC236}">
                <a16:creationId xmlns:a16="http://schemas.microsoft.com/office/drawing/2014/main" id="{895EB550-E116-8C4B-3D5C-628AB7F43E4F}"/>
              </a:ext>
            </a:extLst>
          </p:cNvPr>
          <p:cNvSpPr txBox="1"/>
          <p:nvPr/>
        </p:nvSpPr>
        <p:spPr>
          <a:xfrm>
            <a:off x="4876800" y="4524186"/>
            <a:ext cx="5791200" cy="1200329"/>
          </a:xfrm>
          <a:prstGeom prst="rect">
            <a:avLst/>
          </a:prstGeom>
          <a:noFill/>
          <a:ln w="63500">
            <a:solidFill>
              <a:srgbClr val="C00000"/>
            </a:solidFill>
          </a:ln>
        </p:spPr>
        <p:txBody>
          <a:bodyPr wrap="square" rtlCol="0">
            <a:spAutoFit/>
          </a:bodyPr>
          <a:lstStyle/>
          <a:p>
            <a:endParaRPr lang="en-US"/>
          </a:p>
          <a:p>
            <a:endParaRPr lang="en-US"/>
          </a:p>
          <a:p>
            <a:endParaRPr lang="en-US"/>
          </a:p>
          <a:p>
            <a:endParaRPr lang="en-US"/>
          </a:p>
        </p:txBody>
      </p:sp>
      <p:sp>
        <p:nvSpPr>
          <p:cNvPr id="6" name="Rectangle 5">
            <a:extLst>
              <a:ext uri="{FF2B5EF4-FFF2-40B4-BE49-F238E27FC236}">
                <a16:creationId xmlns:a16="http://schemas.microsoft.com/office/drawing/2014/main" id="{EDC078BA-A359-4BA5-2BDE-44941EAC2FA9}"/>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8568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384E0-5037-5929-E265-DB0FF1BA862B}"/>
              </a:ext>
            </a:extLst>
          </p:cNvPr>
          <p:cNvSpPr>
            <a:spLocks noGrp="1"/>
          </p:cNvSpPr>
          <p:nvPr>
            <p:ph type="title"/>
          </p:nvPr>
        </p:nvSpPr>
        <p:spPr>
          <a:xfrm>
            <a:off x="838200" y="2676525"/>
            <a:ext cx="10515600" cy="752475"/>
          </a:xfrm>
        </p:spPr>
        <p:txBody>
          <a:bodyPr>
            <a:normAutofit fontScale="90000"/>
          </a:bodyPr>
          <a:lstStyle/>
          <a:p>
            <a:r>
              <a:rPr lang="en-US"/>
              <a:t>Adjuvant Therapy</a:t>
            </a:r>
            <a:br>
              <a:rPr lang="en-US"/>
            </a:br>
            <a:r>
              <a:rPr lang="en-US"/>
              <a:t>after Prior Neoadjuvant Chemotherapy</a:t>
            </a:r>
          </a:p>
        </p:txBody>
      </p:sp>
      <p:sp>
        <p:nvSpPr>
          <p:cNvPr id="3" name="Slide Number Placeholder 2">
            <a:extLst>
              <a:ext uri="{FF2B5EF4-FFF2-40B4-BE49-F238E27FC236}">
                <a16:creationId xmlns:a16="http://schemas.microsoft.com/office/drawing/2014/main" id="{408529D8-2EE2-87AE-8D57-B7283747AECE}"/>
              </a:ext>
            </a:extLst>
          </p:cNvPr>
          <p:cNvSpPr>
            <a:spLocks noGrp="1"/>
          </p:cNvSpPr>
          <p:nvPr>
            <p:ph type="sldNum" sz="quarter" idx="12"/>
          </p:nvPr>
        </p:nvSpPr>
        <p:spPr/>
        <p:txBody>
          <a:bodyPr/>
          <a:lstStyle/>
          <a:p>
            <a:pPr>
              <a:defRPr/>
            </a:pPr>
            <a:fld id="{8BC2FC38-0212-3D4B-BE73-735D0C6CB8CF}" type="slidenum">
              <a:rPr lang="en-US" altLang="en-US" smtClean="0"/>
              <a:pPr>
                <a:defRPr/>
              </a:pPr>
              <a:t>23</a:t>
            </a:fld>
            <a:endParaRPr lang="en-US" altLang="en-US"/>
          </a:p>
        </p:txBody>
      </p:sp>
      <p:sp>
        <p:nvSpPr>
          <p:cNvPr id="4" name="Rectangle 3">
            <a:extLst>
              <a:ext uri="{FF2B5EF4-FFF2-40B4-BE49-F238E27FC236}">
                <a16:creationId xmlns:a16="http://schemas.microsoft.com/office/drawing/2014/main" id="{369DDD7D-9903-F840-05F6-2052A720F559}"/>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1358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Title 1">
            <a:extLst>
              <a:ext uri="{FF2B5EF4-FFF2-40B4-BE49-F238E27FC236}">
                <a16:creationId xmlns:a16="http://schemas.microsoft.com/office/drawing/2014/main" id="{6A3DFBA2-ABE4-6846-812C-AE2382D4B5E8}"/>
              </a:ext>
            </a:extLst>
          </p:cNvPr>
          <p:cNvSpPr>
            <a:spLocks noGrp="1" noChangeArrowheads="1"/>
          </p:cNvSpPr>
          <p:nvPr>
            <p:ph type="title"/>
          </p:nvPr>
        </p:nvSpPr>
        <p:spPr>
          <a:xfrm>
            <a:off x="1524000" y="577925"/>
            <a:ext cx="9144000" cy="381000"/>
          </a:xfrm>
        </p:spPr>
        <p:txBody>
          <a:bodyPr>
            <a:noAutofit/>
          </a:bodyPr>
          <a:lstStyle/>
          <a:p>
            <a:r>
              <a:rPr lang="en-US" altLang="en-US" sz="2400">
                <a:ea typeface="ＭＳ Ｐゴシック" panose="020B0600070205080204" pitchFamily="34" charset="-128"/>
              </a:rPr>
              <a:t>Adjuvant Capecitabine for Breast Cancer after </a:t>
            </a:r>
            <a:br>
              <a:rPr lang="en-US" altLang="en-US" sz="2400">
                <a:ea typeface="ＭＳ Ｐゴシック" panose="020B0600070205080204" pitchFamily="34" charset="-128"/>
              </a:rPr>
            </a:br>
            <a:r>
              <a:rPr lang="en-US" altLang="en-US" sz="2400">
                <a:ea typeface="ＭＳ Ｐゴシック" panose="020B0600070205080204" pitchFamily="34" charset="-128"/>
              </a:rPr>
              <a:t>Preoperative Chemotherapy</a:t>
            </a:r>
          </a:p>
        </p:txBody>
      </p:sp>
      <p:sp>
        <p:nvSpPr>
          <p:cNvPr id="330757" name="TextBox 8">
            <a:extLst>
              <a:ext uri="{FF2B5EF4-FFF2-40B4-BE49-F238E27FC236}">
                <a16:creationId xmlns:a16="http://schemas.microsoft.com/office/drawing/2014/main" id="{66CB4DE8-9076-BD45-8A5D-84DA8D99B5F1}"/>
              </a:ext>
            </a:extLst>
          </p:cNvPr>
          <p:cNvSpPr txBox="1">
            <a:spLocks noChangeArrowheads="1"/>
          </p:cNvSpPr>
          <p:nvPr/>
        </p:nvSpPr>
        <p:spPr bwMode="auto">
          <a:xfrm>
            <a:off x="3962400" y="6249454"/>
            <a:ext cx="5638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89000"/>
              </a:lnSpc>
              <a:spcBef>
                <a:spcPct val="30000"/>
              </a:spcBef>
              <a:buChar char="•"/>
              <a:defRPr sz="2400" b="1">
                <a:solidFill>
                  <a:schemeClr val="tx1"/>
                </a:solidFill>
                <a:latin typeface="Arial" panose="020B0604020202020204" pitchFamily="34" charset="0"/>
                <a:ea typeface="ＭＳ Ｐゴシック" panose="020B0600070205080204" pitchFamily="34" charset="-128"/>
              </a:defRPr>
            </a:lvl1pPr>
            <a:lvl2pPr marL="742950" indent="-285750">
              <a:lnSpc>
                <a:spcPct val="89000"/>
              </a:lnSpc>
              <a:spcBef>
                <a:spcPct val="3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lnSpc>
                <a:spcPct val="89000"/>
              </a:lnSpc>
              <a:spcBef>
                <a:spcPct val="30000"/>
              </a:spcBef>
              <a:buChar char="»"/>
              <a:defRPr b="1">
                <a:solidFill>
                  <a:schemeClr val="tx1"/>
                </a:solidFill>
                <a:latin typeface="Arial" panose="020B0604020202020204" pitchFamily="34" charset="0"/>
                <a:ea typeface="ＭＳ Ｐゴシック" panose="020B0600070205080204" pitchFamily="34" charset="-128"/>
              </a:defRPr>
            </a:lvl3pPr>
            <a:lvl4pPr marL="1600200" indent="-228600">
              <a:lnSpc>
                <a:spcPct val="89000"/>
              </a:lnSpc>
              <a:spcBef>
                <a:spcPct val="3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lnSpc>
                <a:spcPct val="89000"/>
              </a:lnSpc>
              <a:spcBef>
                <a:spcPct val="30000"/>
              </a:spcBef>
              <a:buChar char="–"/>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89000"/>
              </a:lnSpc>
              <a:spcBef>
                <a:spcPct val="30000"/>
              </a:spcBef>
              <a:spcAft>
                <a:spcPct val="0"/>
              </a:spcAft>
              <a:buChar char="–"/>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89000"/>
              </a:lnSpc>
              <a:spcBef>
                <a:spcPct val="30000"/>
              </a:spcBef>
              <a:spcAft>
                <a:spcPct val="0"/>
              </a:spcAft>
              <a:buChar char="–"/>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89000"/>
              </a:lnSpc>
              <a:spcBef>
                <a:spcPct val="30000"/>
              </a:spcBef>
              <a:spcAft>
                <a:spcPct val="0"/>
              </a:spcAft>
              <a:buChar char="–"/>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89000"/>
              </a:lnSpc>
              <a:spcBef>
                <a:spcPct val="30000"/>
              </a:spcBef>
              <a:spcAft>
                <a:spcPct val="0"/>
              </a:spcAft>
              <a:buChar char="–"/>
              <a:defRPr sz="1400" b="1">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spcBef>
                <a:spcPct val="0"/>
              </a:spcBef>
              <a:buFontTx/>
              <a:buNone/>
            </a:pPr>
            <a:r>
              <a:rPr lang="en-US" altLang="en-US" sz="1200" b="0">
                <a:latin typeface="ArialMT"/>
              </a:rPr>
              <a:t>Masuda et al. N </a:t>
            </a:r>
            <a:r>
              <a:rPr lang="en-US" altLang="en-US" sz="1200" b="0" err="1">
                <a:latin typeface="ArialMT"/>
              </a:rPr>
              <a:t>Engl</a:t>
            </a:r>
            <a:r>
              <a:rPr lang="en-US" altLang="en-US" sz="1200" b="0">
                <a:latin typeface="ArialMT"/>
              </a:rPr>
              <a:t> J Med. 2017 (PMID: 28564564)</a:t>
            </a:r>
            <a:endParaRPr lang="en-US" altLang="en-US" sz="1200" b="0"/>
          </a:p>
        </p:txBody>
      </p:sp>
      <p:grpSp>
        <p:nvGrpSpPr>
          <p:cNvPr id="2" name="Group 1">
            <a:extLst>
              <a:ext uri="{FF2B5EF4-FFF2-40B4-BE49-F238E27FC236}">
                <a16:creationId xmlns:a16="http://schemas.microsoft.com/office/drawing/2014/main" id="{A0C023E6-9DFF-DB47-98DD-4F785E9C6CBE}"/>
              </a:ext>
            </a:extLst>
          </p:cNvPr>
          <p:cNvGrpSpPr/>
          <p:nvPr/>
        </p:nvGrpSpPr>
        <p:grpSpPr>
          <a:xfrm>
            <a:off x="2247900" y="1098755"/>
            <a:ext cx="7696200" cy="5033262"/>
            <a:chOff x="1524000" y="381000"/>
            <a:chExt cx="9144000" cy="5980113"/>
          </a:xfrm>
        </p:grpSpPr>
        <p:pic>
          <p:nvPicPr>
            <p:cNvPr id="330755" name="Picture 6">
              <a:extLst>
                <a:ext uri="{FF2B5EF4-FFF2-40B4-BE49-F238E27FC236}">
                  <a16:creationId xmlns:a16="http://schemas.microsoft.com/office/drawing/2014/main" id="{DAF46943-A220-A642-A462-7CF2E336BB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743200"/>
              <a:ext cx="9144000" cy="361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0756" name="Picture 1">
              <a:extLst>
                <a:ext uri="{FF2B5EF4-FFF2-40B4-BE49-F238E27FC236}">
                  <a16:creationId xmlns:a16="http://schemas.microsoft.com/office/drawing/2014/main" id="{CDFFBCCD-16B5-834F-A54F-FC283A584D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81000"/>
              <a:ext cx="2971800"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0758" name="Picture 10">
              <a:extLst>
                <a:ext uri="{FF2B5EF4-FFF2-40B4-BE49-F238E27FC236}">
                  <a16:creationId xmlns:a16="http://schemas.microsoft.com/office/drawing/2014/main" id="{BEA421DC-7055-5845-9695-0B17B1027FA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65700" y="609600"/>
              <a:ext cx="56689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0759" name="Picture 11">
              <a:extLst>
                <a:ext uri="{FF2B5EF4-FFF2-40B4-BE49-F238E27FC236}">
                  <a16:creationId xmlns:a16="http://schemas.microsoft.com/office/drawing/2014/main" id="{4DFC0C67-4637-4540-99D3-413C32084D9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99050" y="1600200"/>
              <a:ext cx="5535613"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2">
            <a:extLst>
              <a:ext uri="{FF2B5EF4-FFF2-40B4-BE49-F238E27FC236}">
                <a16:creationId xmlns:a16="http://schemas.microsoft.com/office/drawing/2014/main" id="{10AD84FD-9451-57FE-F3EA-9CEA0D45E7A9}"/>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8" name="Picture 4">
            <a:extLst>
              <a:ext uri="{FF2B5EF4-FFF2-40B4-BE49-F238E27FC236}">
                <a16:creationId xmlns:a16="http://schemas.microsoft.com/office/drawing/2014/main" id="{298CF2D6-D37E-374C-AA25-7731FCA559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642937"/>
            <a:ext cx="9906000"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779" name="TextBox 5">
            <a:extLst>
              <a:ext uri="{FF2B5EF4-FFF2-40B4-BE49-F238E27FC236}">
                <a16:creationId xmlns:a16="http://schemas.microsoft.com/office/drawing/2014/main" id="{A94BDE08-09D7-AB45-AB05-166A247812A1}"/>
              </a:ext>
            </a:extLst>
          </p:cNvPr>
          <p:cNvSpPr txBox="1">
            <a:spLocks noChangeArrowheads="1"/>
          </p:cNvSpPr>
          <p:nvPr/>
        </p:nvSpPr>
        <p:spPr bwMode="auto">
          <a:xfrm>
            <a:off x="3733800" y="6324600"/>
            <a:ext cx="4800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200"/>
              <a:t>Mayer et al. J Clin Oncol 2021 (PMID: 34092112)</a:t>
            </a:r>
          </a:p>
        </p:txBody>
      </p:sp>
      <p:sp>
        <p:nvSpPr>
          <p:cNvPr id="2" name="Rectangle 1">
            <a:extLst>
              <a:ext uri="{FF2B5EF4-FFF2-40B4-BE49-F238E27FC236}">
                <a16:creationId xmlns:a16="http://schemas.microsoft.com/office/drawing/2014/main" id="{BA34CB25-BBCA-CD72-9821-4CCB477267C5}"/>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Title 1">
            <a:extLst>
              <a:ext uri="{FF2B5EF4-FFF2-40B4-BE49-F238E27FC236}">
                <a16:creationId xmlns:a16="http://schemas.microsoft.com/office/drawing/2014/main" id="{B831EE12-90E0-044B-B0B2-C19C82D49528}"/>
              </a:ext>
            </a:extLst>
          </p:cNvPr>
          <p:cNvSpPr>
            <a:spLocks noGrp="1" noChangeArrowheads="1"/>
          </p:cNvSpPr>
          <p:nvPr>
            <p:ph type="title"/>
          </p:nvPr>
        </p:nvSpPr>
        <p:spPr>
          <a:xfrm>
            <a:off x="76200" y="637389"/>
            <a:ext cx="12039600" cy="206375"/>
          </a:xfrm>
        </p:spPr>
        <p:txBody>
          <a:bodyPr>
            <a:normAutofit fontScale="90000"/>
          </a:bodyPr>
          <a:lstStyle/>
          <a:p>
            <a:r>
              <a:rPr lang="en-US" altLang="en-US" sz="2400">
                <a:ea typeface="ＭＳ Ｐゴシック" panose="020B0600070205080204" pitchFamily="34" charset="-128"/>
              </a:rPr>
              <a:t>EA1131 – Results: Adjuvant platinum not better than capecitabine in residual </a:t>
            </a:r>
            <a:br>
              <a:rPr lang="en-US" altLang="en-US" sz="2400">
                <a:ea typeface="ＭＳ Ｐゴシック" panose="020B0600070205080204" pitchFamily="34" charset="-128"/>
              </a:rPr>
            </a:br>
            <a:r>
              <a:rPr lang="en-US" altLang="en-US" sz="2400">
                <a:ea typeface="ＭＳ Ｐゴシック" panose="020B0600070205080204" pitchFamily="34" charset="-128"/>
              </a:rPr>
              <a:t>TNBC after prior taxane-containing neoadjuvant chemotherapy</a:t>
            </a:r>
          </a:p>
        </p:txBody>
      </p:sp>
      <p:grpSp>
        <p:nvGrpSpPr>
          <p:cNvPr id="2" name="Group 1">
            <a:extLst>
              <a:ext uri="{FF2B5EF4-FFF2-40B4-BE49-F238E27FC236}">
                <a16:creationId xmlns:a16="http://schemas.microsoft.com/office/drawing/2014/main" id="{9FB67797-1378-5D4E-A719-0A299200711A}"/>
              </a:ext>
            </a:extLst>
          </p:cNvPr>
          <p:cNvGrpSpPr/>
          <p:nvPr/>
        </p:nvGrpSpPr>
        <p:grpSpPr>
          <a:xfrm>
            <a:off x="1679575" y="1219200"/>
            <a:ext cx="8832850" cy="5001411"/>
            <a:chOff x="844550" y="777875"/>
            <a:chExt cx="9899650" cy="5605463"/>
          </a:xfrm>
        </p:grpSpPr>
        <p:pic>
          <p:nvPicPr>
            <p:cNvPr id="332803" name="Picture 3">
              <a:extLst>
                <a:ext uri="{FF2B5EF4-FFF2-40B4-BE49-F238E27FC236}">
                  <a16:creationId xmlns:a16="http://schemas.microsoft.com/office/drawing/2014/main" id="{8C240858-2F96-B848-BA29-768FA012D2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013" y="777875"/>
              <a:ext cx="4876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2804" name="Picture 5">
              <a:extLst>
                <a:ext uri="{FF2B5EF4-FFF2-40B4-BE49-F238E27FC236}">
                  <a16:creationId xmlns:a16="http://schemas.microsoft.com/office/drawing/2014/main" id="{CAE31F8F-A1F2-A94E-9208-E5586B0483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550" y="3640138"/>
              <a:ext cx="4876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2805" name="Picture 6">
              <a:extLst>
                <a:ext uri="{FF2B5EF4-FFF2-40B4-BE49-F238E27FC236}">
                  <a16:creationId xmlns:a16="http://schemas.microsoft.com/office/drawing/2014/main" id="{53D79E87-0774-C041-9F70-433A58FB33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831850"/>
              <a:ext cx="4876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2806" name="Picture 7">
              <a:extLst>
                <a:ext uri="{FF2B5EF4-FFF2-40B4-BE49-F238E27FC236}">
                  <a16:creationId xmlns:a16="http://schemas.microsoft.com/office/drawing/2014/main" id="{289C9E1B-D2E3-9B42-8F93-3E0F2F2EE3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3640138"/>
              <a:ext cx="4876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2807" name="TextBox 8">
            <a:extLst>
              <a:ext uri="{FF2B5EF4-FFF2-40B4-BE49-F238E27FC236}">
                <a16:creationId xmlns:a16="http://schemas.microsoft.com/office/drawing/2014/main" id="{EFECD847-8AB1-BB40-9A01-77EA39516818}"/>
              </a:ext>
            </a:extLst>
          </p:cNvPr>
          <p:cNvSpPr txBox="1">
            <a:spLocks noChangeArrowheads="1"/>
          </p:cNvSpPr>
          <p:nvPr/>
        </p:nvSpPr>
        <p:spPr bwMode="auto">
          <a:xfrm>
            <a:off x="723900" y="6311882"/>
            <a:ext cx="10744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200"/>
              <a:t>Mayer et al. J Clin Oncol 2021 (PMID: 34092112)</a:t>
            </a:r>
          </a:p>
        </p:txBody>
      </p:sp>
      <p:sp>
        <p:nvSpPr>
          <p:cNvPr id="3" name="Rectangle 2">
            <a:extLst>
              <a:ext uri="{FF2B5EF4-FFF2-40B4-BE49-F238E27FC236}">
                <a16:creationId xmlns:a16="http://schemas.microsoft.com/office/drawing/2014/main" id="{8A99EDB1-71F1-1B43-8C25-2768D6F32CB5}"/>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3">
            <a:extLst>
              <a:ext uri="{FF2B5EF4-FFF2-40B4-BE49-F238E27FC236}">
                <a16:creationId xmlns:a16="http://schemas.microsoft.com/office/drawing/2014/main" id="{16566B49-FC16-B64A-B516-F90BE9FB5B2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19201" y="846385"/>
            <a:ext cx="9753599" cy="548777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06EF817-B839-6F48-A4D0-EE5C0801955F}"/>
              </a:ext>
            </a:extLst>
          </p:cNvPr>
          <p:cNvSpPr txBox="1"/>
          <p:nvPr/>
        </p:nvSpPr>
        <p:spPr>
          <a:xfrm>
            <a:off x="8077200" y="6349705"/>
            <a:ext cx="3048000" cy="276999"/>
          </a:xfrm>
          <a:prstGeom prst="rect">
            <a:avLst/>
          </a:prstGeom>
          <a:noFill/>
        </p:spPr>
        <p:txBody>
          <a:bodyPr wrap="square" rtlCol="0">
            <a:spAutoFit/>
          </a:bodyPr>
          <a:lstStyle/>
          <a:p>
            <a:r>
              <a:rPr lang="en-US" sz="1200"/>
              <a:t>Tutt et al. NEJM 2021 (PMID: 34081848) </a:t>
            </a:r>
          </a:p>
        </p:txBody>
      </p:sp>
      <p:sp>
        <p:nvSpPr>
          <p:cNvPr id="3" name="Rectangle 2">
            <a:extLst>
              <a:ext uri="{FF2B5EF4-FFF2-40B4-BE49-F238E27FC236}">
                <a16:creationId xmlns:a16="http://schemas.microsoft.com/office/drawing/2014/main" id="{FB51AF6C-2E5C-08E1-0A82-06F5BA3E491D}"/>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4" name="Picture 3">
            <a:extLst>
              <a:ext uri="{FF2B5EF4-FFF2-40B4-BE49-F238E27FC236}">
                <a16:creationId xmlns:a16="http://schemas.microsoft.com/office/drawing/2014/main" id="{D75CCD7D-E817-5A47-BEB9-07DA9DC95DF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97847" y="812800"/>
            <a:ext cx="9796306" cy="5511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23B54E9-182C-1445-993F-BFA0E87C8485}"/>
              </a:ext>
            </a:extLst>
          </p:cNvPr>
          <p:cNvSpPr txBox="1"/>
          <p:nvPr/>
        </p:nvSpPr>
        <p:spPr>
          <a:xfrm>
            <a:off x="8077200" y="6400800"/>
            <a:ext cx="3048000" cy="276999"/>
          </a:xfrm>
          <a:prstGeom prst="rect">
            <a:avLst/>
          </a:prstGeom>
          <a:noFill/>
        </p:spPr>
        <p:txBody>
          <a:bodyPr wrap="square" rtlCol="0">
            <a:spAutoFit/>
          </a:bodyPr>
          <a:lstStyle/>
          <a:p>
            <a:r>
              <a:rPr lang="en-US" sz="1200" dirty="0"/>
              <a:t>Tutt et al. NEJM 2021 (PMID: 34081848) </a:t>
            </a:r>
          </a:p>
        </p:txBody>
      </p:sp>
      <p:sp>
        <p:nvSpPr>
          <p:cNvPr id="2" name="TextBox 1">
            <a:extLst>
              <a:ext uri="{FF2B5EF4-FFF2-40B4-BE49-F238E27FC236}">
                <a16:creationId xmlns:a16="http://schemas.microsoft.com/office/drawing/2014/main" id="{3AB7628E-08B4-4F40-F741-BFB8F9A9A9DD}"/>
              </a:ext>
            </a:extLst>
          </p:cNvPr>
          <p:cNvSpPr txBox="1"/>
          <p:nvPr/>
        </p:nvSpPr>
        <p:spPr>
          <a:xfrm>
            <a:off x="2514600" y="2438400"/>
            <a:ext cx="7086600" cy="369332"/>
          </a:xfrm>
          <a:prstGeom prst="rect">
            <a:avLst/>
          </a:prstGeom>
          <a:noFill/>
          <a:ln w="41275">
            <a:solidFill>
              <a:srgbClr val="FF0000"/>
            </a:solidFill>
          </a:ln>
        </p:spPr>
        <p:txBody>
          <a:bodyPr wrap="square" rtlCol="0">
            <a:spAutoFit/>
          </a:bodyPr>
          <a:lstStyle/>
          <a:p>
            <a:endParaRPr lang="en-US" dirty="0"/>
          </a:p>
        </p:txBody>
      </p:sp>
      <p:sp>
        <p:nvSpPr>
          <p:cNvPr id="5" name="TextBox 4">
            <a:extLst>
              <a:ext uri="{FF2B5EF4-FFF2-40B4-BE49-F238E27FC236}">
                <a16:creationId xmlns:a16="http://schemas.microsoft.com/office/drawing/2014/main" id="{D60547FC-51A9-1E76-7768-772FE3B64C81}"/>
              </a:ext>
            </a:extLst>
          </p:cNvPr>
          <p:cNvSpPr txBox="1"/>
          <p:nvPr/>
        </p:nvSpPr>
        <p:spPr>
          <a:xfrm>
            <a:off x="2514600" y="3865603"/>
            <a:ext cx="7086600" cy="369332"/>
          </a:xfrm>
          <a:prstGeom prst="rect">
            <a:avLst/>
          </a:prstGeom>
          <a:noFill/>
          <a:ln w="41275">
            <a:solidFill>
              <a:srgbClr val="FF0000"/>
            </a:solidFill>
          </a:ln>
        </p:spPr>
        <p:txBody>
          <a:bodyPr wrap="square" rtlCol="0">
            <a:spAutoFit/>
          </a:bodyPr>
          <a:lstStyle/>
          <a:p>
            <a:endParaRPr lang="en-US" dirty="0"/>
          </a:p>
        </p:txBody>
      </p:sp>
      <p:sp>
        <p:nvSpPr>
          <p:cNvPr id="4" name="Rectangle 3">
            <a:extLst>
              <a:ext uri="{FF2B5EF4-FFF2-40B4-BE49-F238E27FC236}">
                <a16:creationId xmlns:a16="http://schemas.microsoft.com/office/drawing/2014/main" id="{07A5FB77-E65E-8ED1-42C4-F98DAB579D10}"/>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1">
            <a:extLst>
              <a:ext uri="{FF2B5EF4-FFF2-40B4-BE49-F238E27FC236}">
                <a16:creationId xmlns:a16="http://schemas.microsoft.com/office/drawing/2014/main" id="{01499FC2-C958-8841-9E9D-74FC22A8D66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19200" y="838200"/>
            <a:ext cx="9751161" cy="5486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491ABAA9-A083-7843-BD69-9FAAB6E0224D}"/>
              </a:ext>
            </a:extLst>
          </p:cNvPr>
          <p:cNvSpPr txBox="1"/>
          <p:nvPr/>
        </p:nvSpPr>
        <p:spPr>
          <a:xfrm>
            <a:off x="8077200" y="6349705"/>
            <a:ext cx="3048000" cy="276999"/>
          </a:xfrm>
          <a:prstGeom prst="rect">
            <a:avLst/>
          </a:prstGeom>
          <a:noFill/>
        </p:spPr>
        <p:txBody>
          <a:bodyPr wrap="square" rtlCol="0">
            <a:spAutoFit/>
          </a:bodyPr>
          <a:lstStyle/>
          <a:p>
            <a:r>
              <a:rPr lang="en-US" sz="1200" dirty="0"/>
              <a:t>Tutt et al. NEJM 2021 (PMID: 34081848) </a:t>
            </a:r>
          </a:p>
        </p:txBody>
      </p:sp>
      <p:sp>
        <p:nvSpPr>
          <p:cNvPr id="2" name="Rectangle 1">
            <a:extLst>
              <a:ext uri="{FF2B5EF4-FFF2-40B4-BE49-F238E27FC236}">
                <a16:creationId xmlns:a16="http://schemas.microsoft.com/office/drawing/2014/main" id="{2FE19A20-C0D9-8980-91BA-557E274A7C9D}"/>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4FCF5-5969-BBEA-531F-1FDA89BC7C98}"/>
              </a:ext>
            </a:extLst>
          </p:cNvPr>
          <p:cNvSpPr>
            <a:spLocks noGrp="1"/>
          </p:cNvSpPr>
          <p:nvPr>
            <p:ph type="title"/>
          </p:nvPr>
        </p:nvSpPr>
        <p:spPr>
          <a:xfrm>
            <a:off x="838200" y="2663825"/>
            <a:ext cx="10515600" cy="752475"/>
          </a:xfrm>
        </p:spPr>
        <p:txBody>
          <a:bodyPr>
            <a:normAutofit fontScale="90000"/>
          </a:bodyPr>
          <a:lstStyle/>
          <a:p>
            <a:r>
              <a:rPr lang="en-US"/>
              <a:t>Adjuvant Therapy</a:t>
            </a:r>
            <a:br>
              <a:rPr lang="en-US"/>
            </a:br>
            <a:r>
              <a:rPr lang="en-US"/>
              <a:t>Without Prior Neoadjuvant Chemotherapy</a:t>
            </a:r>
          </a:p>
        </p:txBody>
      </p:sp>
      <p:sp>
        <p:nvSpPr>
          <p:cNvPr id="3" name="Slide Number Placeholder 2">
            <a:extLst>
              <a:ext uri="{FF2B5EF4-FFF2-40B4-BE49-F238E27FC236}">
                <a16:creationId xmlns:a16="http://schemas.microsoft.com/office/drawing/2014/main" id="{3B0BF9DB-A060-FDDA-0138-BB7D49829F62}"/>
              </a:ext>
            </a:extLst>
          </p:cNvPr>
          <p:cNvSpPr>
            <a:spLocks noGrp="1"/>
          </p:cNvSpPr>
          <p:nvPr>
            <p:ph type="sldNum" sz="quarter" idx="12"/>
          </p:nvPr>
        </p:nvSpPr>
        <p:spPr/>
        <p:txBody>
          <a:bodyPr/>
          <a:lstStyle/>
          <a:p>
            <a:pPr>
              <a:defRPr/>
            </a:pPr>
            <a:fld id="{8BC2FC38-0212-3D4B-BE73-735D0C6CB8CF}" type="slidenum">
              <a:rPr lang="en-US" altLang="en-US" smtClean="0"/>
              <a:pPr>
                <a:defRPr/>
              </a:pPr>
              <a:t>3</a:t>
            </a:fld>
            <a:endParaRPr lang="en-US" altLang="en-US"/>
          </a:p>
        </p:txBody>
      </p:sp>
      <p:sp>
        <p:nvSpPr>
          <p:cNvPr id="4" name="Rectangle 3">
            <a:extLst>
              <a:ext uri="{FF2B5EF4-FFF2-40B4-BE49-F238E27FC236}">
                <a16:creationId xmlns:a16="http://schemas.microsoft.com/office/drawing/2014/main" id="{FC72F3B1-312F-24C1-E37A-8C669EEBF564}"/>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6352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2" name="Picture 3">
            <a:extLst>
              <a:ext uri="{FF2B5EF4-FFF2-40B4-BE49-F238E27FC236}">
                <a16:creationId xmlns:a16="http://schemas.microsoft.com/office/drawing/2014/main" id="{9DA14EC7-F065-304D-916C-06A99FBF00E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20419" y="838200"/>
            <a:ext cx="9751161" cy="5486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8CE13CA-F910-9243-8234-F4AA27ECE3F0}"/>
              </a:ext>
            </a:extLst>
          </p:cNvPr>
          <p:cNvSpPr txBox="1"/>
          <p:nvPr/>
        </p:nvSpPr>
        <p:spPr>
          <a:xfrm>
            <a:off x="8077200" y="6349705"/>
            <a:ext cx="3048000" cy="276999"/>
          </a:xfrm>
          <a:prstGeom prst="rect">
            <a:avLst/>
          </a:prstGeom>
          <a:noFill/>
        </p:spPr>
        <p:txBody>
          <a:bodyPr wrap="square" rtlCol="0">
            <a:spAutoFit/>
          </a:bodyPr>
          <a:lstStyle/>
          <a:p>
            <a:r>
              <a:rPr lang="en-US" sz="1200" dirty="0"/>
              <a:t>Tutt et al. NEJM 2021 (PMID: 34081848) </a:t>
            </a:r>
          </a:p>
        </p:txBody>
      </p:sp>
      <p:sp>
        <p:nvSpPr>
          <p:cNvPr id="2" name="Rectangle 1">
            <a:extLst>
              <a:ext uri="{FF2B5EF4-FFF2-40B4-BE49-F238E27FC236}">
                <a16:creationId xmlns:a16="http://schemas.microsoft.com/office/drawing/2014/main" id="{1375CA8F-90FD-B123-AE57-CCBAC920A14A}"/>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3">
            <a:extLst>
              <a:ext uri="{FF2B5EF4-FFF2-40B4-BE49-F238E27FC236}">
                <a16:creationId xmlns:a16="http://schemas.microsoft.com/office/drawing/2014/main" id="{2F885776-0969-F146-B871-DDC85A1A7F5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20419" y="838200"/>
            <a:ext cx="9751161" cy="5486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D3ED904-1A74-FE4F-8034-5E5130A64319}"/>
              </a:ext>
            </a:extLst>
          </p:cNvPr>
          <p:cNvSpPr txBox="1"/>
          <p:nvPr/>
        </p:nvSpPr>
        <p:spPr>
          <a:xfrm>
            <a:off x="8077200" y="6349705"/>
            <a:ext cx="3048000" cy="276999"/>
          </a:xfrm>
          <a:prstGeom prst="rect">
            <a:avLst/>
          </a:prstGeom>
          <a:noFill/>
        </p:spPr>
        <p:txBody>
          <a:bodyPr wrap="square" rtlCol="0">
            <a:spAutoFit/>
          </a:bodyPr>
          <a:lstStyle/>
          <a:p>
            <a:r>
              <a:rPr lang="en-US" sz="1200" dirty="0"/>
              <a:t>Tutt et al. NEJM 2021 (PMID: 34081848) </a:t>
            </a:r>
          </a:p>
        </p:txBody>
      </p:sp>
      <p:sp>
        <p:nvSpPr>
          <p:cNvPr id="2" name="Rectangle 1">
            <a:extLst>
              <a:ext uri="{FF2B5EF4-FFF2-40B4-BE49-F238E27FC236}">
                <a16:creationId xmlns:a16="http://schemas.microsoft.com/office/drawing/2014/main" id="{CD9A5A9E-8E40-9E75-B942-86A4CE06B158}"/>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0" name="Picture 3">
            <a:extLst>
              <a:ext uri="{FF2B5EF4-FFF2-40B4-BE49-F238E27FC236}">
                <a16:creationId xmlns:a16="http://schemas.microsoft.com/office/drawing/2014/main" id="{7E65AD71-A831-A24A-A743-49AA83969AD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99066" y="825500"/>
            <a:ext cx="9773734" cy="5499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DD31CF4-3123-5245-BF4E-DCB8F9771886}"/>
              </a:ext>
            </a:extLst>
          </p:cNvPr>
          <p:cNvSpPr txBox="1"/>
          <p:nvPr/>
        </p:nvSpPr>
        <p:spPr>
          <a:xfrm>
            <a:off x="4876800" y="6349705"/>
            <a:ext cx="6248400" cy="276999"/>
          </a:xfrm>
          <a:prstGeom prst="rect">
            <a:avLst/>
          </a:prstGeom>
          <a:noFill/>
        </p:spPr>
        <p:txBody>
          <a:bodyPr wrap="square" rtlCol="0">
            <a:spAutoFit/>
          </a:bodyPr>
          <a:lstStyle/>
          <a:p>
            <a:r>
              <a:rPr lang="en-US" sz="1200" dirty="0"/>
              <a:t>Tutt et al. NEJM 2021 (PMID: 34081848); Geyer et al. Ann Oncol 2022 (PMID: 36228963) </a:t>
            </a:r>
          </a:p>
        </p:txBody>
      </p:sp>
      <p:sp>
        <p:nvSpPr>
          <p:cNvPr id="5" name="TextBox 4">
            <a:extLst>
              <a:ext uri="{FF2B5EF4-FFF2-40B4-BE49-F238E27FC236}">
                <a16:creationId xmlns:a16="http://schemas.microsoft.com/office/drawing/2014/main" id="{816A0E2E-F927-B927-E2AF-1B1F8B7C3A51}"/>
              </a:ext>
            </a:extLst>
          </p:cNvPr>
          <p:cNvSpPr txBox="1"/>
          <p:nvPr/>
        </p:nvSpPr>
        <p:spPr>
          <a:xfrm>
            <a:off x="7810500" y="2667000"/>
            <a:ext cx="4343400" cy="1323439"/>
          </a:xfrm>
          <a:prstGeom prst="rect">
            <a:avLst/>
          </a:prstGeom>
          <a:noFill/>
          <a:ln w="63500">
            <a:solidFill>
              <a:srgbClr val="C00000"/>
            </a:solidFill>
          </a:ln>
        </p:spPr>
        <p:txBody>
          <a:bodyPr wrap="square">
            <a:spAutoFit/>
          </a:bodyPr>
          <a:lstStyle/>
          <a:p>
            <a:pPr algn="ctr"/>
            <a:r>
              <a:rPr lang="en-US" sz="1600" b="1" u="sng" dirty="0">
                <a:solidFill>
                  <a:srgbClr val="C00000"/>
                </a:solidFill>
                <a:latin typeface="Roboto" panose="02000000000000000000" pitchFamily="2" charset="0"/>
              </a:rPr>
              <a:t>ESMO Virtual Plenary March 2022</a:t>
            </a:r>
            <a:endParaRPr lang="en-US" sz="1600" b="1" i="0" u="sng" strike="noStrike" dirty="0">
              <a:solidFill>
                <a:srgbClr val="C00000"/>
              </a:solidFill>
              <a:effectLst/>
              <a:latin typeface="Roboto" panose="02000000000000000000" pitchFamily="2" charset="0"/>
            </a:endParaRPr>
          </a:p>
          <a:p>
            <a:pPr marL="285750" indent="-285750">
              <a:buFont typeface="Arial" panose="020B0604020202020204" pitchFamily="34" charset="0"/>
              <a:buChar char="•"/>
            </a:pPr>
            <a:r>
              <a:rPr lang="en-US" sz="1600" dirty="0">
                <a:solidFill>
                  <a:srgbClr val="333333"/>
                </a:solidFill>
                <a:latin typeface="Roboto" panose="02000000000000000000" pitchFamily="2" charset="0"/>
              </a:rPr>
              <a:t>S</a:t>
            </a:r>
            <a:r>
              <a:rPr lang="en-US" sz="1600" b="0" i="0" u="none" strike="noStrike" dirty="0">
                <a:solidFill>
                  <a:srgbClr val="333333"/>
                </a:solidFill>
                <a:effectLst/>
                <a:latin typeface="Roboto" panose="02000000000000000000" pitchFamily="2" charset="0"/>
              </a:rPr>
              <a:t>econd prespecified event-driven analysis</a:t>
            </a:r>
          </a:p>
          <a:p>
            <a:pPr marL="285750" indent="-285750">
              <a:buFont typeface="Arial" panose="020B0604020202020204" pitchFamily="34" charset="0"/>
              <a:buChar char="•"/>
            </a:pPr>
            <a:r>
              <a:rPr lang="en-US" sz="1600" b="0" i="0" u="none" strike="noStrike" dirty="0">
                <a:solidFill>
                  <a:srgbClr val="333333"/>
                </a:solidFill>
                <a:effectLst/>
                <a:latin typeface="Roboto" panose="02000000000000000000" pitchFamily="2" charset="0"/>
              </a:rPr>
              <a:t>Olaparib significantly improved OS </a:t>
            </a:r>
          </a:p>
          <a:p>
            <a:pPr marL="285750" indent="-285750">
              <a:buFont typeface="Arial" panose="020B0604020202020204" pitchFamily="34" charset="0"/>
              <a:buChar char="•"/>
            </a:pPr>
            <a:r>
              <a:rPr lang="en-US" sz="1600" dirty="0">
                <a:solidFill>
                  <a:srgbClr val="333333"/>
                </a:solidFill>
                <a:latin typeface="Roboto" panose="02000000000000000000" pitchFamily="2" charset="0"/>
              </a:rPr>
              <a:t>H</a:t>
            </a:r>
            <a:r>
              <a:rPr lang="en-US" sz="1600" b="0" i="0" u="none" strike="noStrike" dirty="0">
                <a:solidFill>
                  <a:srgbClr val="333333"/>
                </a:solidFill>
                <a:effectLst/>
                <a:latin typeface="Roboto" panose="02000000000000000000" pitchFamily="2" charset="0"/>
              </a:rPr>
              <a:t>azard ratio = 0.68 (</a:t>
            </a:r>
            <a:r>
              <a:rPr lang="en-US" sz="1600" b="0" i="1" u="none" strike="noStrike" dirty="0">
                <a:solidFill>
                  <a:srgbClr val="333333"/>
                </a:solidFill>
                <a:effectLst/>
                <a:latin typeface="Roboto" panose="02000000000000000000" pitchFamily="2" charset="0"/>
              </a:rPr>
              <a:t>P</a:t>
            </a:r>
            <a:r>
              <a:rPr lang="en-US" sz="1600" b="0" i="0" u="none" strike="noStrike" dirty="0">
                <a:solidFill>
                  <a:srgbClr val="333333"/>
                </a:solidFill>
                <a:effectLst/>
                <a:latin typeface="Roboto" panose="02000000000000000000" pitchFamily="2" charset="0"/>
              </a:rPr>
              <a:t> = .009)</a:t>
            </a:r>
          </a:p>
          <a:p>
            <a:pPr marL="285750" indent="-285750">
              <a:buFont typeface="Arial" panose="020B0604020202020204" pitchFamily="34" charset="0"/>
              <a:buChar char="•"/>
            </a:pPr>
            <a:r>
              <a:rPr lang="en-US" sz="1600" b="0" i="0" u="none" strike="noStrike" dirty="0">
                <a:solidFill>
                  <a:srgbClr val="333333"/>
                </a:solidFill>
                <a:effectLst/>
                <a:latin typeface="Roboto" panose="02000000000000000000" pitchFamily="2" charset="0"/>
              </a:rPr>
              <a:t>3.8% absolute improvement</a:t>
            </a:r>
          </a:p>
        </p:txBody>
      </p:sp>
      <p:sp>
        <p:nvSpPr>
          <p:cNvPr id="2" name="Rectangle 1">
            <a:extLst>
              <a:ext uri="{FF2B5EF4-FFF2-40B4-BE49-F238E27FC236}">
                <a16:creationId xmlns:a16="http://schemas.microsoft.com/office/drawing/2014/main" id="{25C4A1DA-6BE5-6E1B-F2FA-F943AAD8B52E}"/>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4" name="Picture 3">
            <a:extLst>
              <a:ext uri="{FF2B5EF4-FFF2-40B4-BE49-F238E27FC236}">
                <a16:creationId xmlns:a16="http://schemas.microsoft.com/office/drawing/2014/main" id="{9E224AAB-B75E-0945-AB9B-8A0E6700780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99066" y="825500"/>
            <a:ext cx="9773734" cy="5499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975EA83-ADB6-9BB7-F38F-49BC91C8C1A2}"/>
              </a:ext>
            </a:extLst>
          </p:cNvPr>
          <p:cNvSpPr txBox="1"/>
          <p:nvPr/>
        </p:nvSpPr>
        <p:spPr>
          <a:xfrm>
            <a:off x="2209800" y="1752600"/>
            <a:ext cx="8153400" cy="1200329"/>
          </a:xfrm>
          <a:prstGeom prst="rect">
            <a:avLst/>
          </a:prstGeom>
          <a:noFill/>
          <a:ln w="41275">
            <a:solidFill>
              <a:srgbClr val="FF0000"/>
            </a:solidFill>
          </a:ln>
        </p:spPr>
        <p:txBody>
          <a:bodyPr wrap="square" rtlCol="0">
            <a:spAutoFit/>
          </a:bodyPr>
          <a:lstStyle/>
          <a:p>
            <a:endParaRPr lang="en-US" dirty="0"/>
          </a:p>
          <a:p>
            <a:endParaRPr lang="en-US" dirty="0"/>
          </a:p>
          <a:p>
            <a:endParaRPr lang="en-US" dirty="0"/>
          </a:p>
          <a:p>
            <a:endParaRPr lang="en-US" dirty="0"/>
          </a:p>
        </p:txBody>
      </p:sp>
      <p:sp>
        <p:nvSpPr>
          <p:cNvPr id="3" name="Rectangle 2">
            <a:extLst>
              <a:ext uri="{FF2B5EF4-FFF2-40B4-BE49-F238E27FC236}">
                <a16:creationId xmlns:a16="http://schemas.microsoft.com/office/drawing/2014/main" id="{BC8EAAAC-DD20-2F9C-75D9-EAEE770C630E}"/>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2679AB4-EA65-E524-6AA8-542AFBA85B6E}"/>
              </a:ext>
            </a:extLst>
          </p:cNvPr>
          <p:cNvSpPr txBox="1"/>
          <p:nvPr/>
        </p:nvSpPr>
        <p:spPr>
          <a:xfrm>
            <a:off x="8077200" y="6349705"/>
            <a:ext cx="3048000" cy="276999"/>
          </a:xfrm>
          <a:prstGeom prst="rect">
            <a:avLst/>
          </a:prstGeom>
          <a:noFill/>
        </p:spPr>
        <p:txBody>
          <a:bodyPr wrap="square" rtlCol="0">
            <a:spAutoFit/>
          </a:bodyPr>
          <a:lstStyle/>
          <a:p>
            <a:r>
              <a:rPr lang="en-US" sz="1200" dirty="0"/>
              <a:t>Tutt et al. NEJM 2021 (PMID: 34081848)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Picture 3">
            <a:extLst>
              <a:ext uri="{FF2B5EF4-FFF2-40B4-BE49-F238E27FC236}">
                <a16:creationId xmlns:a16="http://schemas.microsoft.com/office/drawing/2014/main" id="{5FAC99FD-8792-384A-905E-F9C02F5A4A1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19200" y="838200"/>
            <a:ext cx="9751161" cy="5486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AAB9878-6C3D-264B-BB6F-72F3CC16B1F8}"/>
              </a:ext>
            </a:extLst>
          </p:cNvPr>
          <p:cNvSpPr txBox="1"/>
          <p:nvPr/>
        </p:nvSpPr>
        <p:spPr>
          <a:xfrm>
            <a:off x="8077200" y="6349705"/>
            <a:ext cx="3048000" cy="276999"/>
          </a:xfrm>
          <a:prstGeom prst="rect">
            <a:avLst/>
          </a:prstGeom>
          <a:noFill/>
        </p:spPr>
        <p:txBody>
          <a:bodyPr wrap="square" rtlCol="0">
            <a:spAutoFit/>
          </a:bodyPr>
          <a:lstStyle/>
          <a:p>
            <a:r>
              <a:rPr lang="en-US" sz="1200" dirty="0"/>
              <a:t>Tutt et al. NEJM 2021 (PMID: 34081848) </a:t>
            </a:r>
          </a:p>
        </p:txBody>
      </p:sp>
      <p:sp>
        <p:nvSpPr>
          <p:cNvPr id="2" name="Rectangle 1">
            <a:extLst>
              <a:ext uri="{FF2B5EF4-FFF2-40B4-BE49-F238E27FC236}">
                <a16:creationId xmlns:a16="http://schemas.microsoft.com/office/drawing/2014/main" id="{C2307999-7B76-A176-11D8-03C2DA280C09}"/>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ECF7B38-802E-A40F-8D5E-D46F9C273062}"/>
              </a:ext>
            </a:extLst>
          </p:cNvPr>
          <p:cNvSpPr txBox="1"/>
          <p:nvPr/>
        </p:nvSpPr>
        <p:spPr>
          <a:xfrm>
            <a:off x="8305800" y="1676400"/>
            <a:ext cx="2895600" cy="646331"/>
          </a:xfrm>
          <a:prstGeom prst="rect">
            <a:avLst/>
          </a:prstGeom>
          <a:noFill/>
        </p:spPr>
        <p:txBody>
          <a:bodyPr wrap="square" rtlCol="0">
            <a:spAutoFit/>
          </a:bodyPr>
          <a:lstStyle/>
          <a:p>
            <a:r>
              <a:rPr lang="en-US" dirty="0">
                <a:solidFill>
                  <a:srgbClr val="FF0000"/>
                </a:solidFill>
              </a:rPr>
              <a:t>Antiemetic therapy often required with olaparib</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3">
            <a:extLst>
              <a:ext uri="{FF2B5EF4-FFF2-40B4-BE49-F238E27FC236}">
                <a16:creationId xmlns:a16="http://schemas.microsoft.com/office/drawing/2014/main" id="{982811C1-B1A6-964A-9CF5-89723FF61FA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20419" y="838200"/>
            <a:ext cx="9751161" cy="5486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40B9F980-E61A-6445-A1C9-7C65BE8FA2D6}"/>
              </a:ext>
            </a:extLst>
          </p:cNvPr>
          <p:cNvSpPr txBox="1"/>
          <p:nvPr/>
        </p:nvSpPr>
        <p:spPr>
          <a:xfrm>
            <a:off x="8077200" y="6349705"/>
            <a:ext cx="3048000" cy="276999"/>
          </a:xfrm>
          <a:prstGeom prst="rect">
            <a:avLst/>
          </a:prstGeom>
          <a:noFill/>
        </p:spPr>
        <p:txBody>
          <a:bodyPr wrap="square" rtlCol="0">
            <a:spAutoFit/>
          </a:bodyPr>
          <a:lstStyle/>
          <a:p>
            <a:r>
              <a:rPr lang="en-US" sz="1200" dirty="0"/>
              <a:t>Tutt et al. NEJM 2021 (PMID: 34081848) </a:t>
            </a:r>
          </a:p>
        </p:txBody>
      </p:sp>
      <p:sp>
        <p:nvSpPr>
          <p:cNvPr id="2" name="Rectangle 1">
            <a:extLst>
              <a:ext uri="{FF2B5EF4-FFF2-40B4-BE49-F238E27FC236}">
                <a16:creationId xmlns:a16="http://schemas.microsoft.com/office/drawing/2014/main" id="{356B3008-201C-D235-40B1-5727871DAB57}"/>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Title 4">
            <a:extLst>
              <a:ext uri="{FF2B5EF4-FFF2-40B4-BE49-F238E27FC236}">
                <a16:creationId xmlns:a16="http://schemas.microsoft.com/office/drawing/2014/main" id="{10DC7935-F86C-924E-835B-38DAB92128F3}"/>
              </a:ext>
            </a:extLst>
          </p:cNvPr>
          <p:cNvSpPr>
            <a:spLocks noGrp="1" noChangeArrowheads="1"/>
          </p:cNvSpPr>
          <p:nvPr>
            <p:ph type="title"/>
          </p:nvPr>
        </p:nvSpPr>
        <p:spPr>
          <a:xfrm>
            <a:off x="2133600" y="2667000"/>
            <a:ext cx="7772400" cy="1143000"/>
          </a:xfrm>
        </p:spPr>
        <p:txBody>
          <a:bodyPr>
            <a:normAutofit/>
          </a:bodyPr>
          <a:lstStyle/>
          <a:p>
            <a:r>
              <a:rPr lang="en-US" altLang="en-US" dirty="0">
                <a:ea typeface="ＭＳ Ｐゴシック" panose="020B0600070205080204" pitchFamily="34" charset="-128"/>
              </a:rPr>
              <a:t>Neoadjuvant and Adjuvant</a:t>
            </a:r>
            <a:br>
              <a:rPr lang="en-US" altLang="en-US" dirty="0">
                <a:ea typeface="ＭＳ Ｐゴシック" panose="020B0600070205080204" pitchFamily="34" charset="-128"/>
              </a:rPr>
            </a:br>
            <a:r>
              <a:rPr lang="en-US" altLang="en-US" dirty="0">
                <a:ea typeface="ＭＳ Ｐゴシック" panose="020B0600070205080204" pitchFamily="34" charset="-128"/>
              </a:rPr>
              <a:t>Immune Checkpoint Blockade</a:t>
            </a:r>
          </a:p>
        </p:txBody>
      </p:sp>
      <p:sp>
        <p:nvSpPr>
          <p:cNvPr id="2" name="Rectangle 1">
            <a:extLst>
              <a:ext uri="{FF2B5EF4-FFF2-40B4-BE49-F238E27FC236}">
                <a16:creationId xmlns:a16="http://schemas.microsoft.com/office/drawing/2014/main" id="{2941C7F9-0D1B-6C86-FC40-5F18AE9481CB}"/>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descr="Slide5">
            <a:extLst>
              <a:ext uri="{FF2B5EF4-FFF2-40B4-BE49-F238E27FC236}">
                <a16:creationId xmlns:a16="http://schemas.microsoft.com/office/drawing/2014/main" id="{F12CA414-FF8A-AE4B-9029-452FE1F8F90D}"/>
              </a:ext>
            </a:extLst>
          </p:cNvPr>
          <p:cNvPicPr>
            <a:picLocks noGrp="1" noChangeAspect="1" noChangeArrowheads="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1207920" y="685800"/>
            <a:ext cx="9776159" cy="5499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5091" name="TextBox 2">
            <a:extLst>
              <a:ext uri="{FF2B5EF4-FFF2-40B4-BE49-F238E27FC236}">
                <a16:creationId xmlns:a16="http://schemas.microsoft.com/office/drawing/2014/main" id="{2853121F-3994-1343-B7F9-2A5BAB2E90CA}"/>
              </a:ext>
            </a:extLst>
          </p:cNvPr>
          <p:cNvSpPr txBox="1">
            <a:spLocks noChangeArrowheads="1"/>
          </p:cNvSpPr>
          <p:nvPr/>
        </p:nvSpPr>
        <p:spPr bwMode="auto">
          <a:xfrm>
            <a:off x="1233320" y="6220970"/>
            <a:ext cx="97761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200" dirty="0"/>
              <a:t>Schmid et al. N Engl J Med 2020  (PMID: 32101663)</a:t>
            </a:r>
          </a:p>
        </p:txBody>
      </p:sp>
      <p:sp>
        <p:nvSpPr>
          <p:cNvPr id="2" name="Rectangle 1">
            <a:extLst>
              <a:ext uri="{FF2B5EF4-FFF2-40B4-BE49-F238E27FC236}">
                <a16:creationId xmlns:a16="http://schemas.microsoft.com/office/drawing/2014/main" id="{1E66C0E9-E05B-008E-F072-ACD269801183}"/>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Number Placeholder 1">
            <a:extLst>
              <a:ext uri="{FF2B5EF4-FFF2-40B4-BE49-F238E27FC236}">
                <a16:creationId xmlns:a16="http://schemas.microsoft.com/office/drawing/2014/main" id="{7F414051-AFF0-6041-AE13-A4C180756628}"/>
              </a:ext>
            </a:extLst>
          </p:cNvPr>
          <p:cNvSpPr>
            <a:spLocks noGrp="1" noChangeArrowheads="1"/>
          </p:cNvSpPr>
          <p:nvPr>
            <p:ph type="sldNum" sz="quarter" idx="12"/>
          </p:nvPr>
        </p:nvSpPr>
        <p:spPr>
          <a:xfrm>
            <a:off x="8740775" y="4710113"/>
            <a:ext cx="287338" cy="273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lstStyle>
            <a:lvl1pPr defTabSz="685800">
              <a:lnSpc>
                <a:spcPct val="89000"/>
              </a:lnSpc>
              <a:spcBef>
                <a:spcPct val="30000"/>
              </a:spcBef>
              <a:buChar char="•"/>
              <a:defRPr sz="2400" b="1">
                <a:solidFill>
                  <a:schemeClr val="tx1"/>
                </a:solidFill>
                <a:latin typeface="Arial" panose="020B0604020202020204" pitchFamily="34" charset="0"/>
                <a:ea typeface="ＭＳ Ｐゴシック" panose="020B0600070205080204" pitchFamily="34" charset="-128"/>
              </a:defRPr>
            </a:lvl1pPr>
            <a:lvl2pPr marL="342900" indent="-228600" defTabSz="685800">
              <a:lnSpc>
                <a:spcPct val="89000"/>
              </a:lnSpc>
              <a:spcBef>
                <a:spcPct val="30000"/>
              </a:spcBef>
              <a:buChar char="–"/>
              <a:defRPr b="1">
                <a:solidFill>
                  <a:schemeClr val="tx1"/>
                </a:solidFill>
                <a:latin typeface="Arial" panose="020B0604020202020204" pitchFamily="34" charset="0"/>
                <a:ea typeface="ＭＳ Ｐゴシック" panose="020B0600070205080204" pitchFamily="34" charset="-128"/>
              </a:defRPr>
            </a:lvl2pPr>
            <a:lvl3pPr marL="685800" indent="-228600" defTabSz="685800">
              <a:lnSpc>
                <a:spcPct val="89000"/>
              </a:lnSpc>
              <a:spcBef>
                <a:spcPct val="30000"/>
              </a:spcBef>
              <a:buChar char="»"/>
              <a:defRPr b="1">
                <a:solidFill>
                  <a:schemeClr val="tx1"/>
                </a:solidFill>
                <a:latin typeface="Arial" panose="020B0604020202020204" pitchFamily="34" charset="0"/>
                <a:ea typeface="ＭＳ Ｐゴシック" panose="020B0600070205080204" pitchFamily="34" charset="-128"/>
              </a:defRPr>
            </a:lvl3pPr>
            <a:lvl4pPr marL="1028700" indent="-171450" defTabSz="685800">
              <a:lnSpc>
                <a:spcPct val="89000"/>
              </a:lnSpc>
              <a:spcBef>
                <a:spcPct val="30000"/>
              </a:spcBef>
              <a:buChar char="•"/>
              <a:defRPr sz="1400" b="1">
                <a:solidFill>
                  <a:schemeClr val="tx1"/>
                </a:solidFill>
                <a:latin typeface="Arial" panose="020B0604020202020204" pitchFamily="34" charset="0"/>
                <a:ea typeface="ＭＳ Ｐゴシック" panose="020B0600070205080204" pitchFamily="34" charset="-128"/>
              </a:defRPr>
            </a:lvl4pPr>
            <a:lvl5pPr marL="1371600" indent="-171450" defTabSz="685800">
              <a:lnSpc>
                <a:spcPct val="89000"/>
              </a:lnSpc>
              <a:spcBef>
                <a:spcPct val="30000"/>
              </a:spcBef>
              <a:buChar char="–"/>
              <a:defRPr sz="1400" b="1">
                <a:solidFill>
                  <a:schemeClr val="tx1"/>
                </a:solidFill>
                <a:latin typeface="Arial" panose="020B0604020202020204" pitchFamily="34" charset="0"/>
                <a:ea typeface="ＭＳ Ｐゴシック" panose="020B0600070205080204" pitchFamily="34" charset="-128"/>
              </a:defRPr>
            </a:lvl5pPr>
            <a:lvl6pPr marL="1828800" indent="-171450" defTabSz="685800" eaLnBrk="0" fontAlgn="base" hangingPunct="0">
              <a:lnSpc>
                <a:spcPct val="89000"/>
              </a:lnSpc>
              <a:spcBef>
                <a:spcPct val="30000"/>
              </a:spcBef>
              <a:spcAft>
                <a:spcPct val="0"/>
              </a:spcAft>
              <a:buChar char="–"/>
              <a:defRPr sz="1400" b="1">
                <a:solidFill>
                  <a:schemeClr val="tx1"/>
                </a:solidFill>
                <a:latin typeface="Arial" panose="020B0604020202020204" pitchFamily="34" charset="0"/>
                <a:ea typeface="ＭＳ Ｐゴシック" panose="020B0600070205080204" pitchFamily="34" charset="-128"/>
              </a:defRPr>
            </a:lvl6pPr>
            <a:lvl7pPr marL="2286000" indent="-171450" defTabSz="685800" eaLnBrk="0" fontAlgn="base" hangingPunct="0">
              <a:lnSpc>
                <a:spcPct val="89000"/>
              </a:lnSpc>
              <a:spcBef>
                <a:spcPct val="30000"/>
              </a:spcBef>
              <a:spcAft>
                <a:spcPct val="0"/>
              </a:spcAft>
              <a:buChar char="–"/>
              <a:defRPr sz="1400" b="1">
                <a:solidFill>
                  <a:schemeClr val="tx1"/>
                </a:solidFill>
                <a:latin typeface="Arial" panose="020B0604020202020204" pitchFamily="34" charset="0"/>
                <a:ea typeface="ＭＳ Ｐゴシック" panose="020B0600070205080204" pitchFamily="34" charset="-128"/>
              </a:defRPr>
            </a:lvl7pPr>
            <a:lvl8pPr marL="2743200" indent="-171450" defTabSz="685800" eaLnBrk="0" fontAlgn="base" hangingPunct="0">
              <a:lnSpc>
                <a:spcPct val="89000"/>
              </a:lnSpc>
              <a:spcBef>
                <a:spcPct val="30000"/>
              </a:spcBef>
              <a:spcAft>
                <a:spcPct val="0"/>
              </a:spcAft>
              <a:buChar char="–"/>
              <a:defRPr sz="1400" b="1">
                <a:solidFill>
                  <a:schemeClr val="tx1"/>
                </a:solidFill>
                <a:latin typeface="Arial" panose="020B0604020202020204" pitchFamily="34" charset="0"/>
                <a:ea typeface="ＭＳ Ｐゴシック" panose="020B0600070205080204" pitchFamily="34" charset="-128"/>
              </a:defRPr>
            </a:lvl8pPr>
            <a:lvl9pPr marL="3200400" indent="-171450" defTabSz="685800" eaLnBrk="0" fontAlgn="base" hangingPunct="0">
              <a:lnSpc>
                <a:spcPct val="89000"/>
              </a:lnSpc>
              <a:spcBef>
                <a:spcPct val="30000"/>
              </a:spcBef>
              <a:spcAft>
                <a:spcPct val="0"/>
              </a:spcAft>
              <a:buChar char="–"/>
              <a:defRPr sz="1400" b="1">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fld id="{544399E6-BB09-6F48-909A-4C0F00DCA98B}" type="slidenum">
              <a:rPr lang="en-US" altLang="en-US" sz="900" smtClean="0">
                <a:solidFill>
                  <a:srgbClr val="FFFFFF"/>
                </a:solidFill>
              </a:rPr>
              <a:pPr>
                <a:lnSpc>
                  <a:spcPct val="100000"/>
                </a:lnSpc>
                <a:spcBef>
                  <a:spcPct val="0"/>
                </a:spcBef>
                <a:buFontTx/>
                <a:buNone/>
              </a:pPr>
              <a:t>38</a:t>
            </a:fld>
            <a:endParaRPr lang="en-US" altLang="en-US" sz="900" dirty="0">
              <a:solidFill>
                <a:srgbClr val="FFFFFF"/>
              </a:solidFill>
            </a:endParaRPr>
          </a:p>
        </p:txBody>
      </p:sp>
      <p:sp>
        <p:nvSpPr>
          <p:cNvPr id="347139" name="Title 1">
            <a:extLst>
              <a:ext uri="{FF2B5EF4-FFF2-40B4-BE49-F238E27FC236}">
                <a16:creationId xmlns:a16="http://schemas.microsoft.com/office/drawing/2014/main" id="{058A16F2-3365-6440-9B8E-974A494B079C}"/>
              </a:ext>
            </a:extLst>
          </p:cNvPr>
          <p:cNvSpPr txBox="1">
            <a:spLocks noChangeArrowheads="1"/>
          </p:cNvSpPr>
          <p:nvPr/>
        </p:nvSpPr>
        <p:spPr bwMode="auto">
          <a:xfrm>
            <a:off x="-71438" y="523875"/>
            <a:ext cx="12415838"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ea typeface="ＭＳ Ｐゴシック" panose="020B0600070205080204" pitchFamily="34" charset="-128"/>
              </a:defRPr>
            </a:lvl1pPr>
            <a:lvl2pPr marL="742950" indent="-285750" defTabSz="685800">
              <a:defRPr>
                <a:solidFill>
                  <a:schemeClr val="tx1"/>
                </a:solidFill>
                <a:latin typeface="Arial" panose="020B0604020202020204" pitchFamily="34" charset="0"/>
                <a:ea typeface="ＭＳ Ｐゴシック" panose="020B0600070205080204" pitchFamily="34" charset="-128"/>
              </a:defRPr>
            </a:lvl2pPr>
            <a:lvl3pPr marL="1143000" indent="-228600" defTabSz="685800">
              <a:defRPr>
                <a:solidFill>
                  <a:schemeClr val="tx1"/>
                </a:solidFill>
                <a:latin typeface="Arial" panose="020B0604020202020204" pitchFamily="34" charset="0"/>
                <a:ea typeface="ＭＳ Ｐゴシック" panose="020B0600070205080204" pitchFamily="34" charset="-128"/>
              </a:defRPr>
            </a:lvl3pPr>
            <a:lvl4pPr marL="1600200" indent="-228600" defTabSz="685800">
              <a:defRPr>
                <a:solidFill>
                  <a:schemeClr val="tx1"/>
                </a:solidFill>
                <a:latin typeface="Arial" panose="020B0604020202020204" pitchFamily="34" charset="0"/>
                <a:ea typeface="ＭＳ Ｐゴシック" panose="020B0600070205080204" pitchFamily="34" charset="-128"/>
              </a:defRPr>
            </a:lvl4pPr>
            <a:lvl5pPr marL="2057400" indent="-228600" defTabSz="685800">
              <a:defRPr>
                <a:solidFill>
                  <a:schemeClr val="tx1"/>
                </a:solidFill>
                <a:latin typeface="Arial" panose="020B0604020202020204" pitchFamily="34" charset="0"/>
                <a:ea typeface="ＭＳ Ｐゴシック" panose="020B0600070205080204" pitchFamily="34" charset="-128"/>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pPr>
            <a:r>
              <a:rPr lang="en-US" altLang="en-US" sz="2800" b="1" dirty="0"/>
              <a:t>Keynote 522 – Results at IA1 and IA2: Improved pCR and EFS</a:t>
            </a:r>
          </a:p>
        </p:txBody>
      </p:sp>
      <p:pic>
        <p:nvPicPr>
          <p:cNvPr id="347140" name="Picture 5">
            <a:extLst>
              <a:ext uri="{FF2B5EF4-FFF2-40B4-BE49-F238E27FC236}">
                <a16:creationId xmlns:a16="http://schemas.microsoft.com/office/drawing/2014/main" id="{538A856F-CCAA-6E4B-98A9-F6BFA52348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987" y="1295400"/>
            <a:ext cx="9852025" cy="4945967"/>
          </a:xfrm>
          <a:prstGeom prst="rect">
            <a:avLst/>
          </a:prstGeom>
          <a:noFill/>
          <a:ln>
            <a:noFill/>
          </a:ln>
        </p:spPr>
      </p:pic>
      <p:sp>
        <p:nvSpPr>
          <p:cNvPr id="347141" name="TextBox 7">
            <a:extLst>
              <a:ext uri="{FF2B5EF4-FFF2-40B4-BE49-F238E27FC236}">
                <a16:creationId xmlns:a16="http://schemas.microsoft.com/office/drawing/2014/main" id="{2E1FC399-EB0F-A94B-831B-ABC41131A68A}"/>
              </a:ext>
            </a:extLst>
          </p:cNvPr>
          <p:cNvSpPr txBox="1">
            <a:spLocks noChangeArrowheads="1"/>
          </p:cNvSpPr>
          <p:nvPr/>
        </p:nvSpPr>
        <p:spPr bwMode="auto">
          <a:xfrm>
            <a:off x="147637" y="6324600"/>
            <a:ext cx="118967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200" dirty="0"/>
              <a:t>Schmid et al. N Engl J Med 2020 (PMID: 32101663)</a:t>
            </a:r>
          </a:p>
        </p:txBody>
      </p:sp>
      <p:sp>
        <p:nvSpPr>
          <p:cNvPr id="2" name="Rectangle 1">
            <a:extLst>
              <a:ext uri="{FF2B5EF4-FFF2-40B4-BE49-F238E27FC236}">
                <a16:creationId xmlns:a16="http://schemas.microsoft.com/office/drawing/2014/main" id="{B8E38007-3E9C-88FC-D486-AEDC1169D613}"/>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Number Placeholder 1">
            <a:extLst>
              <a:ext uri="{FF2B5EF4-FFF2-40B4-BE49-F238E27FC236}">
                <a16:creationId xmlns:a16="http://schemas.microsoft.com/office/drawing/2014/main" id="{871955E1-E822-7F42-BE3A-44032C516CC5}"/>
              </a:ext>
            </a:extLst>
          </p:cNvPr>
          <p:cNvSpPr>
            <a:spLocks noGrp="1" noChangeArrowheads="1"/>
          </p:cNvSpPr>
          <p:nvPr>
            <p:ph type="sldNum" sz="quarter" idx="12"/>
          </p:nvPr>
        </p:nvSpPr>
        <p:spPr>
          <a:xfrm>
            <a:off x="8740775" y="4710113"/>
            <a:ext cx="287338" cy="273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lstStyle>
            <a:lvl1pPr defTabSz="685800">
              <a:lnSpc>
                <a:spcPct val="89000"/>
              </a:lnSpc>
              <a:spcBef>
                <a:spcPct val="30000"/>
              </a:spcBef>
              <a:buChar char="•"/>
              <a:defRPr sz="2400" b="1">
                <a:solidFill>
                  <a:schemeClr val="tx1"/>
                </a:solidFill>
                <a:latin typeface="Arial" panose="020B0604020202020204" pitchFamily="34" charset="0"/>
                <a:ea typeface="ＭＳ Ｐゴシック" panose="020B0600070205080204" pitchFamily="34" charset="-128"/>
              </a:defRPr>
            </a:lvl1pPr>
            <a:lvl2pPr marL="342900" indent="-228600" defTabSz="685800">
              <a:lnSpc>
                <a:spcPct val="89000"/>
              </a:lnSpc>
              <a:spcBef>
                <a:spcPct val="30000"/>
              </a:spcBef>
              <a:buChar char="–"/>
              <a:defRPr b="1">
                <a:solidFill>
                  <a:schemeClr val="tx1"/>
                </a:solidFill>
                <a:latin typeface="Arial" panose="020B0604020202020204" pitchFamily="34" charset="0"/>
                <a:ea typeface="ＭＳ Ｐゴシック" panose="020B0600070205080204" pitchFamily="34" charset="-128"/>
              </a:defRPr>
            </a:lvl2pPr>
            <a:lvl3pPr marL="685800" indent="-228600" defTabSz="685800">
              <a:lnSpc>
                <a:spcPct val="89000"/>
              </a:lnSpc>
              <a:spcBef>
                <a:spcPct val="30000"/>
              </a:spcBef>
              <a:buChar char="»"/>
              <a:defRPr b="1">
                <a:solidFill>
                  <a:schemeClr val="tx1"/>
                </a:solidFill>
                <a:latin typeface="Arial" panose="020B0604020202020204" pitchFamily="34" charset="0"/>
                <a:ea typeface="ＭＳ Ｐゴシック" panose="020B0600070205080204" pitchFamily="34" charset="-128"/>
              </a:defRPr>
            </a:lvl3pPr>
            <a:lvl4pPr marL="1028700" indent="-171450" defTabSz="685800">
              <a:lnSpc>
                <a:spcPct val="89000"/>
              </a:lnSpc>
              <a:spcBef>
                <a:spcPct val="30000"/>
              </a:spcBef>
              <a:buChar char="•"/>
              <a:defRPr sz="1400" b="1">
                <a:solidFill>
                  <a:schemeClr val="tx1"/>
                </a:solidFill>
                <a:latin typeface="Arial" panose="020B0604020202020204" pitchFamily="34" charset="0"/>
                <a:ea typeface="ＭＳ Ｐゴシック" panose="020B0600070205080204" pitchFamily="34" charset="-128"/>
              </a:defRPr>
            </a:lvl4pPr>
            <a:lvl5pPr marL="1371600" indent="-171450" defTabSz="685800">
              <a:lnSpc>
                <a:spcPct val="89000"/>
              </a:lnSpc>
              <a:spcBef>
                <a:spcPct val="30000"/>
              </a:spcBef>
              <a:buChar char="–"/>
              <a:defRPr sz="1400" b="1">
                <a:solidFill>
                  <a:schemeClr val="tx1"/>
                </a:solidFill>
                <a:latin typeface="Arial" panose="020B0604020202020204" pitchFamily="34" charset="0"/>
                <a:ea typeface="ＭＳ Ｐゴシック" panose="020B0600070205080204" pitchFamily="34" charset="-128"/>
              </a:defRPr>
            </a:lvl5pPr>
            <a:lvl6pPr marL="1828800" indent="-171450" defTabSz="685800" eaLnBrk="0" fontAlgn="base" hangingPunct="0">
              <a:lnSpc>
                <a:spcPct val="89000"/>
              </a:lnSpc>
              <a:spcBef>
                <a:spcPct val="30000"/>
              </a:spcBef>
              <a:spcAft>
                <a:spcPct val="0"/>
              </a:spcAft>
              <a:buChar char="–"/>
              <a:defRPr sz="1400" b="1">
                <a:solidFill>
                  <a:schemeClr val="tx1"/>
                </a:solidFill>
                <a:latin typeface="Arial" panose="020B0604020202020204" pitchFamily="34" charset="0"/>
                <a:ea typeface="ＭＳ Ｐゴシック" panose="020B0600070205080204" pitchFamily="34" charset="-128"/>
              </a:defRPr>
            </a:lvl6pPr>
            <a:lvl7pPr marL="2286000" indent="-171450" defTabSz="685800" eaLnBrk="0" fontAlgn="base" hangingPunct="0">
              <a:lnSpc>
                <a:spcPct val="89000"/>
              </a:lnSpc>
              <a:spcBef>
                <a:spcPct val="30000"/>
              </a:spcBef>
              <a:spcAft>
                <a:spcPct val="0"/>
              </a:spcAft>
              <a:buChar char="–"/>
              <a:defRPr sz="1400" b="1">
                <a:solidFill>
                  <a:schemeClr val="tx1"/>
                </a:solidFill>
                <a:latin typeface="Arial" panose="020B0604020202020204" pitchFamily="34" charset="0"/>
                <a:ea typeface="ＭＳ Ｐゴシック" panose="020B0600070205080204" pitchFamily="34" charset="-128"/>
              </a:defRPr>
            </a:lvl7pPr>
            <a:lvl8pPr marL="2743200" indent="-171450" defTabSz="685800" eaLnBrk="0" fontAlgn="base" hangingPunct="0">
              <a:lnSpc>
                <a:spcPct val="89000"/>
              </a:lnSpc>
              <a:spcBef>
                <a:spcPct val="30000"/>
              </a:spcBef>
              <a:spcAft>
                <a:spcPct val="0"/>
              </a:spcAft>
              <a:buChar char="–"/>
              <a:defRPr sz="1400" b="1">
                <a:solidFill>
                  <a:schemeClr val="tx1"/>
                </a:solidFill>
                <a:latin typeface="Arial" panose="020B0604020202020204" pitchFamily="34" charset="0"/>
                <a:ea typeface="ＭＳ Ｐゴシック" panose="020B0600070205080204" pitchFamily="34" charset="-128"/>
              </a:defRPr>
            </a:lvl8pPr>
            <a:lvl9pPr marL="3200400" indent="-171450" defTabSz="685800" eaLnBrk="0" fontAlgn="base" hangingPunct="0">
              <a:lnSpc>
                <a:spcPct val="89000"/>
              </a:lnSpc>
              <a:spcBef>
                <a:spcPct val="30000"/>
              </a:spcBef>
              <a:spcAft>
                <a:spcPct val="0"/>
              </a:spcAft>
              <a:buChar char="–"/>
              <a:defRPr sz="1400" b="1">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fld id="{B958369C-AB6A-934D-99F1-49ED3769C2CF}" type="slidenum">
              <a:rPr lang="en-US" altLang="en-US" sz="900" smtClean="0">
                <a:solidFill>
                  <a:srgbClr val="FFFFFF"/>
                </a:solidFill>
              </a:rPr>
              <a:pPr>
                <a:lnSpc>
                  <a:spcPct val="100000"/>
                </a:lnSpc>
                <a:spcBef>
                  <a:spcPct val="0"/>
                </a:spcBef>
                <a:buFontTx/>
                <a:buNone/>
              </a:pPr>
              <a:t>39</a:t>
            </a:fld>
            <a:endParaRPr lang="en-US" altLang="en-US" sz="900" dirty="0">
              <a:solidFill>
                <a:srgbClr val="FFFFFF"/>
              </a:solidFill>
            </a:endParaRPr>
          </a:p>
        </p:txBody>
      </p:sp>
      <p:sp>
        <p:nvSpPr>
          <p:cNvPr id="350211" name="Title 1">
            <a:extLst>
              <a:ext uri="{FF2B5EF4-FFF2-40B4-BE49-F238E27FC236}">
                <a16:creationId xmlns:a16="http://schemas.microsoft.com/office/drawing/2014/main" id="{732EF898-6151-B149-B0BB-618246A89DB7}"/>
              </a:ext>
            </a:extLst>
          </p:cNvPr>
          <p:cNvSpPr txBox="1">
            <a:spLocks noChangeArrowheads="1"/>
          </p:cNvSpPr>
          <p:nvPr/>
        </p:nvSpPr>
        <p:spPr bwMode="auto">
          <a:xfrm>
            <a:off x="0" y="541337"/>
            <a:ext cx="12415838"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ea typeface="ＭＳ Ｐゴシック" panose="020B0600070205080204" pitchFamily="34" charset="-128"/>
              </a:defRPr>
            </a:lvl1pPr>
            <a:lvl2pPr marL="742950" indent="-285750" defTabSz="685800">
              <a:defRPr>
                <a:solidFill>
                  <a:schemeClr val="tx1"/>
                </a:solidFill>
                <a:latin typeface="Arial" panose="020B0604020202020204" pitchFamily="34" charset="0"/>
                <a:ea typeface="ＭＳ Ｐゴシック" panose="020B0600070205080204" pitchFamily="34" charset="-128"/>
              </a:defRPr>
            </a:lvl2pPr>
            <a:lvl3pPr marL="1143000" indent="-228600" defTabSz="685800">
              <a:defRPr>
                <a:solidFill>
                  <a:schemeClr val="tx1"/>
                </a:solidFill>
                <a:latin typeface="Arial" panose="020B0604020202020204" pitchFamily="34" charset="0"/>
                <a:ea typeface="ＭＳ Ｐゴシック" panose="020B0600070205080204" pitchFamily="34" charset="-128"/>
              </a:defRPr>
            </a:lvl3pPr>
            <a:lvl4pPr marL="1600200" indent="-228600" defTabSz="685800">
              <a:defRPr>
                <a:solidFill>
                  <a:schemeClr val="tx1"/>
                </a:solidFill>
                <a:latin typeface="Arial" panose="020B0604020202020204" pitchFamily="34" charset="0"/>
                <a:ea typeface="ＭＳ Ｐゴシック" panose="020B0600070205080204" pitchFamily="34" charset="-128"/>
              </a:defRPr>
            </a:lvl4pPr>
            <a:lvl5pPr marL="2057400" indent="-228600" defTabSz="685800">
              <a:defRPr>
                <a:solidFill>
                  <a:schemeClr val="tx1"/>
                </a:solidFill>
                <a:latin typeface="Arial" panose="020B0604020202020204" pitchFamily="34" charset="0"/>
                <a:ea typeface="ＭＳ Ｐゴシック" panose="020B0600070205080204" pitchFamily="34" charset="-128"/>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pPr>
            <a:r>
              <a:rPr lang="en-US" altLang="en-US" sz="2400" b="1" dirty="0"/>
              <a:t>Keynote 522 – Results: PD-L1 (CPS Score) Prognostic but Not </a:t>
            </a:r>
            <a:br>
              <a:rPr lang="en-US" altLang="en-US" sz="2400" b="1" dirty="0"/>
            </a:br>
            <a:r>
              <a:rPr lang="en-US" altLang="en-US" sz="2400" b="1" dirty="0"/>
              <a:t>Predictive of Benefit from Pembrolizumab for both pCR or EFS</a:t>
            </a:r>
          </a:p>
        </p:txBody>
      </p:sp>
      <p:pic>
        <p:nvPicPr>
          <p:cNvPr id="350212" name="Picture 6">
            <a:extLst>
              <a:ext uri="{FF2B5EF4-FFF2-40B4-BE49-F238E27FC236}">
                <a16:creationId xmlns:a16="http://schemas.microsoft.com/office/drawing/2014/main" id="{D5C3F0FE-73F7-EE49-B860-0EFEBF0BBE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38" y="1841500"/>
            <a:ext cx="5656262"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0213" name="TextBox 7">
            <a:extLst>
              <a:ext uri="{FF2B5EF4-FFF2-40B4-BE49-F238E27FC236}">
                <a16:creationId xmlns:a16="http://schemas.microsoft.com/office/drawing/2014/main" id="{071B3D9B-50A6-214C-A967-32F02B437AB9}"/>
              </a:ext>
            </a:extLst>
          </p:cNvPr>
          <p:cNvSpPr txBox="1">
            <a:spLocks noChangeArrowheads="1"/>
          </p:cNvSpPr>
          <p:nvPr/>
        </p:nvSpPr>
        <p:spPr bwMode="auto">
          <a:xfrm>
            <a:off x="147637" y="6109940"/>
            <a:ext cx="118967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200" dirty="0"/>
              <a:t>Schmid et al. N Engl J Med 2020 (PMID: 32101663): Schmid et al. NEJM 2022 (PMID: 35139274) and ESMO Virtual Plenary Session 7/16/21 (Interim Analysis IA4) </a:t>
            </a:r>
          </a:p>
        </p:txBody>
      </p:sp>
      <p:pic>
        <p:nvPicPr>
          <p:cNvPr id="350214" name="Picture 8">
            <a:extLst>
              <a:ext uri="{FF2B5EF4-FFF2-40B4-BE49-F238E27FC236}">
                <a16:creationId xmlns:a16="http://schemas.microsoft.com/office/drawing/2014/main" id="{22C15975-0976-934F-A459-40DB4683A2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57875" y="1841500"/>
            <a:ext cx="6340475" cy="41783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50215" name="TextBox 9">
            <a:extLst>
              <a:ext uri="{FF2B5EF4-FFF2-40B4-BE49-F238E27FC236}">
                <a16:creationId xmlns:a16="http://schemas.microsoft.com/office/drawing/2014/main" id="{5AABF6CF-BF01-CE4C-A80C-EE9D4773FF40}"/>
              </a:ext>
            </a:extLst>
          </p:cNvPr>
          <p:cNvSpPr txBox="1">
            <a:spLocks noChangeArrowheads="1"/>
          </p:cNvSpPr>
          <p:nvPr/>
        </p:nvSpPr>
        <p:spPr bwMode="auto">
          <a:xfrm>
            <a:off x="5857875" y="3846513"/>
            <a:ext cx="6275388" cy="617537"/>
          </a:xfrm>
          <a:prstGeom prst="rect">
            <a:avLst/>
          </a:prstGeom>
          <a:noFill/>
          <a:ln w="635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dirty="0"/>
          </a:p>
        </p:txBody>
      </p:sp>
      <p:sp>
        <p:nvSpPr>
          <p:cNvPr id="2" name="Rectangle 1">
            <a:extLst>
              <a:ext uri="{FF2B5EF4-FFF2-40B4-BE49-F238E27FC236}">
                <a16:creationId xmlns:a16="http://schemas.microsoft.com/office/drawing/2014/main" id="{B75FE6DD-02D8-49C6-D2CF-E01089A8A6A9}"/>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56C5E-47CE-5DA0-6E75-D333E4BE8A9A}"/>
              </a:ext>
            </a:extLst>
          </p:cNvPr>
          <p:cNvSpPr>
            <a:spLocks noGrp="1"/>
          </p:cNvSpPr>
          <p:nvPr>
            <p:ph type="title"/>
          </p:nvPr>
        </p:nvSpPr>
        <p:spPr/>
        <p:txBody>
          <a:bodyPr/>
          <a:lstStyle/>
          <a:p>
            <a:r>
              <a:rPr lang="en-US" dirty="0"/>
              <a:t>Timing of Adjuvant Chemotherapy in TNBC</a:t>
            </a:r>
          </a:p>
        </p:txBody>
      </p:sp>
      <p:sp>
        <p:nvSpPr>
          <p:cNvPr id="3" name="Content Placeholder 2">
            <a:extLst>
              <a:ext uri="{FF2B5EF4-FFF2-40B4-BE49-F238E27FC236}">
                <a16:creationId xmlns:a16="http://schemas.microsoft.com/office/drawing/2014/main" id="{5E190967-74B3-DA2B-FEFF-C947F434FFB5}"/>
              </a:ext>
            </a:extLst>
          </p:cNvPr>
          <p:cNvSpPr>
            <a:spLocks noGrp="1"/>
          </p:cNvSpPr>
          <p:nvPr>
            <p:ph idx="1"/>
          </p:nvPr>
        </p:nvSpPr>
        <p:spPr>
          <a:xfrm>
            <a:off x="262846" y="1127035"/>
            <a:ext cx="11421397" cy="4449763"/>
          </a:xfrm>
        </p:spPr>
        <p:txBody>
          <a:bodyPr>
            <a:normAutofit fontScale="25000" lnSpcReduction="20000"/>
          </a:bodyPr>
          <a:lstStyle/>
          <a:p>
            <a:pPr>
              <a:lnSpc>
                <a:spcPct val="120000"/>
              </a:lnSpc>
            </a:pPr>
            <a:r>
              <a:rPr lang="en-US" sz="8000" dirty="0">
                <a:latin typeface="Arial" panose="020B0604020202020204" pitchFamily="34" charset="0"/>
                <a:cs typeface="Arial" panose="020B0604020202020204" pitchFamily="34" charset="0"/>
              </a:rPr>
              <a:t>Interval of &lt; 120 days between diagnosis and ACT quality metric for stage II-III ER/PR-neg BC in women &lt; 70 years (National Quality Forum, ASCO, NCCN)</a:t>
            </a:r>
            <a:r>
              <a:rPr lang="en-US" sz="8000" baseline="30000" dirty="0">
                <a:latin typeface="Arial" panose="020B0604020202020204" pitchFamily="34" charset="0"/>
                <a:cs typeface="Arial" panose="020B0604020202020204" pitchFamily="34" charset="0"/>
              </a:rPr>
              <a:t>1</a:t>
            </a:r>
          </a:p>
          <a:p>
            <a:pPr>
              <a:lnSpc>
                <a:spcPct val="120000"/>
              </a:lnSpc>
            </a:pPr>
            <a:endParaRPr lang="en-US" sz="8000" dirty="0">
              <a:latin typeface="Arial" panose="020B0604020202020204" pitchFamily="34" charset="0"/>
              <a:cs typeface="Arial" panose="020B0604020202020204" pitchFamily="34" charset="0"/>
            </a:endParaRPr>
          </a:p>
          <a:p>
            <a:pPr>
              <a:lnSpc>
                <a:spcPct val="120000"/>
              </a:lnSpc>
            </a:pPr>
            <a:r>
              <a:rPr lang="en-US" sz="8000" dirty="0">
                <a:latin typeface="Arial" panose="020B0604020202020204" pitchFamily="34" charset="0"/>
                <a:cs typeface="Arial" panose="020B0604020202020204" pitchFamily="34" charset="0"/>
              </a:rPr>
              <a:t>Population-based studies have shown &gt; 90 day interval between surgery and ACT associated with inferior BCSS in TNBC</a:t>
            </a:r>
            <a:r>
              <a:rPr lang="en-US" sz="8000" baseline="30000" dirty="0">
                <a:latin typeface="Arial" panose="020B0604020202020204" pitchFamily="34" charset="0"/>
                <a:cs typeface="Arial" panose="020B0604020202020204" pitchFamily="34" charset="0"/>
              </a:rPr>
              <a:t>2</a:t>
            </a:r>
            <a:r>
              <a:rPr lang="en-US" sz="8000" dirty="0">
                <a:latin typeface="Arial" panose="020B0604020202020204" pitchFamily="34" charset="0"/>
                <a:cs typeface="Arial" panose="020B0604020202020204" pitchFamily="34" charset="0"/>
              </a:rPr>
              <a:t> </a:t>
            </a:r>
          </a:p>
          <a:p>
            <a:pPr marL="0" indent="0">
              <a:lnSpc>
                <a:spcPct val="120000"/>
              </a:lnSpc>
              <a:buNone/>
            </a:pPr>
            <a:endParaRPr lang="en-US" sz="8000" dirty="0">
              <a:latin typeface="Arial" panose="020B0604020202020204" pitchFamily="34" charset="0"/>
              <a:cs typeface="Arial" panose="020B0604020202020204" pitchFamily="34" charset="0"/>
            </a:endParaRPr>
          </a:p>
          <a:p>
            <a:pPr>
              <a:lnSpc>
                <a:spcPct val="120000"/>
              </a:lnSpc>
            </a:pPr>
            <a:r>
              <a:rPr lang="en-US" sz="8000" dirty="0">
                <a:latin typeface="Arial" panose="020B0604020202020204" pitchFamily="34" charset="0"/>
                <a:cs typeface="Arial" panose="020B0604020202020204" pitchFamily="34" charset="0"/>
              </a:rPr>
              <a:t>Systematic review and metaanalysis</a:t>
            </a:r>
            <a:r>
              <a:rPr lang="en-US" sz="8000" baseline="30000" dirty="0">
                <a:latin typeface="Arial" panose="020B0604020202020204" pitchFamily="34" charset="0"/>
                <a:cs typeface="Arial" panose="020B0604020202020204" pitchFamily="34" charset="0"/>
              </a:rPr>
              <a:t>3</a:t>
            </a:r>
            <a:r>
              <a:rPr lang="en-US" sz="8000" dirty="0">
                <a:latin typeface="Arial" panose="020B0604020202020204" pitchFamily="34" charset="0"/>
                <a:cs typeface="Arial" panose="020B0604020202020204" pitchFamily="34" charset="0"/>
              </a:rPr>
              <a:t> </a:t>
            </a:r>
          </a:p>
          <a:p>
            <a:pPr lvl="1">
              <a:lnSpc>
                <a:spcPct val="120000"/>
              </a:lnSpc>
            </a:pPr>
            <a:r>
              <a:rPr lang="en-US" sz="8000" dirty="0">
                <a:latin typeface="Arial" panose="020B0604020202020204" pitchFamily="34" charset="0"/>
                <a:cs typeface="Arial" panose="020B0604020202020204" pitchFamily="34" charset="0"/>
              </a:rPr>
              <a:t>78,462 patients in 12 reports</a:t>
            </a:r>
          </a:p>
          <a:p>
            <a:pPr lvl="1">
              <a:lnSpc>
                <a:spcPct val="120000"/>
              </a:lnSpc>
            </a:pPr>
            <a:r>
              <a:rPr lang="en-US" sz="8000" dirty="0">
                <a:latin typeface="Arial" panose="020B0604020202020204" pitchFamily="34" charset="0"/>
                <a:cs typeface="Arial" panose="020B0604020202020204" pitchFamily="34" charset="0"/>
              </a:rPr>
              <a:t>Compared interval &lt;/= 30 days vs. 31-60 days</a:t>
            </a:r>
          </a:p>
          <a:p>
            <a:pPr lvl="1">
              <a:lnSpc>
                <a:spcPct val="120000"/>
              </a:lnSpc>
            </a:pPr>
            <a:r>
              <a:rPr lang="en-US" sz="8000" dirty="0">
                <a:latin typeface="Arial" panose="020B0604020202020204" pitchFamily="34" charset="0"/>
                <a:cs typeface="Arial" panose="020B0604020202020204" pitchFamily="34" charset="0"/>
              </a:rPr>
              <a:t>Inferior OS in TNBC (HR 1.26, 95% CI 1.08-1.48)</a:t>
            </a:r>
          </a:p>
          <a:p>
            <a:pPr lvl="1">
              <a:lnSpc>
                <a:spcPct val="120000"/>
              </a:lnSpc>
            </a:pPr>
            <a:r>
              <a:rPr lang="en-US" sz="8000" dirty="0">
                <a:latin typeface="Arial" panose="020B0604020202020204" pitchFamily="34" charset="0"/>
                <a:cs typeface="Arial" panose="020B0604020202020204" pitchFamily="34" charset="0"/>
              </a:rPr>
              <a:t>No impact on OS in HER2+ or ER+ BC </a:t>
            </a:r>
          </a:p>
          <a:p>
            <a:pPr lvl="1">
              <a:lnSpc>
                <a:spcPct val="120000"/>
              </a:lnSpc>
            </a:pPr>
            <a:r>
              <a:rPr lang="en-US" sz="8000" dirty="0">
                <a:latin typeface="Arial" panose="020B0604020202020204" pitchFamily="34" charset="0"/>
                <a:cs typeface="Arial" panose="020B0604020202020204" pitchFamily="34" charset="0"/>
              </a:rPr>
              <a:t>Not adjusted for comorbidities or type of surgery </a:t>
            </a:r>
          </a:p>
          <a:p>
            <a:endParaRPr lang="en-US" dirty="0"/>
          </a:p>
        </p:txBody>
      </p:sp>
      <p:sp>
        <p:nvSpPr>
          <p:cNvPr id="4" name="Slide Number Placeholder 3">
            <a:extLst>
              <a:ext uri="{FF2B5EF4-FFF2-40B4-BE49-F238E27FC236}">
                <a16:creationId xmlns:a16="http://schemas.microsoft.com/office/drawing/2014/main" id="{C2DD0086-453F-647D-6CDA-A833A2384F0B}"/>
              </a:ext>
            </a:extLst>
          </p:cNvPr>
          <p:cNvSpPr>
            <a:spLocks noGrp="1"/>
          </p:cNvSpPr>
          <p:nvPr>
            <p:ph type="sldNum" sz="quarter" idx="12"/>
          </p:nvPr>
        </p:nvSpPr>
        <p:spPr/>
        <p:txBody>
          <a:bodyPr/>
          <a:lstStyle/>
          <a:p>
            <a:pPr>
              <a:defRPr/>
            </a:pPr>
            <a:fld id="{693EA0DD-7DFA-E44C-B9F9-4918099EC5E5}" type="slidenum">
              <a:rPr lang="en-US" altLang="en-US" smtClean="0"/>
              <a:pPr>
                <a:defRPr/>
              </a:pPr>
              <a:t>4</a:t>
            </a:fld>
            <a:endParaRPr lang="en-US" altLang="en-US" dirty="0"/>
          </a:p>
        </p:txBody>
      </p:sp>
      <p:sp>
        <p:nvSpPr>
          <p:cNvPr id="5" name="TextBox 4">
            <a:extLst>
              <a:ext uri="{FF2B5EF4-FFF2-40B4-BE49-F238E27FC236}">
                <a16:creationId xmlns:a16="http://schemas.microsoft.com/office/drawing/2014/main" id="{7275624A-EC4C-4D82-AA36-2ED304DEB83B}"/>
              </a:ext>
            </a:extLst>
          </p:cNvPr>
          <p:cNvSpPr txBox="1"/>
          <p:nvPr/>
        </p:nvSpPr>
        <p:spPr>
          <a:xfrm>
            <a:off x="533400" y="5766137"/>
            <a:ext cx="9982200" cy="1015663"/>
          </a:xfrm>
          <a:prstGeom prst="rect">
            <a:avLst/>
          </a:prstGeom>
          <a:noFill/>
        </p:spPr>
        <p:txBody>
          <a:bodyPr wrap="square" rtlCol="0">
            <a:spAutoFit/>
          </a:bodyPr>
          <a:lstStyle/>
          <a:p>
            <a:pPr>
              <a:tabLst>
                <a:tab pos="804305" algn="l"/>
                <a:tab pos="1608611" algn="l"/>
                <a:tab pos="2412916" algn="l"/>
                <a:tab pos="3217220" algn="l"/>
                <a:tab pos="4021526" algn="l"/>
                <a:tab pos="4825832" algn="l"/>
                <a:tab pos="5630136" algn="l"/>
                <a:tab pos="6434441" algn="l"/>
                <a:tab pos="7238747" algn="l"/>
              </a:tabLst>
              <a:defRPr/>
            </a:pPr>
            <a:r>
              <a:rPr lang="en-US" sz="1400" dirty="0">
                <a:solidFill>
                  <a:srgbClr val="000000"/>
                </a:solidFill>
                <a:latin typeface="Arial" panose="020B0604020202020204" pitchFamily="34" charset="0"/>
                <a:cs typeface="Arial" panose="020B0604020202020204" pitchFamily="34" charset="0"/>
              </a:rPr>
              <a:t>1. </a:t>
            </a:r>
            <a:r>
              <a:rPr lang="en-US" sz="1400" dirty="0" err="1">
                <a:solidFill>
                  <a:srgbClr val="000000"/>
                </a:solidFill>
                <a:latin typeface="Arial" panose="020B0604020202020204" pitchFamily="34" charset="0"/>
                <a:cs typeface="Arial" panose="020B0604020202020204" pitchFamily="34" charset="0"/>
              </a:rPr>
              <a:t>Desch</a:t>
            </a:r>
            <a:r>
              <a:rPr lang="en-US" sz="1400" dirty="0">
                <a:solidFill>
                  <a:srgbClr val="000000"/>
                </a:solidFill>
                <a:latin typeface="Arial" panose="020B0604020202020204" pitchFamily="34" charset="0"/>
                <a:cs typeface="Arial" panose="020B0604020202020204" pitchFamily="34" charset="0"/>
              </a:rPr>
              <a:t> et al. J Clin Oncol 2018 (PMID:</a:t>
            </a:r>
            <a:r>
              <a:rPr lang="en-US" sz="1400" dirty="0">
                <a:latin typeface="Arial" panose="020B0604020202020204" pitchFamily="34" charset="0"/>
                <a:cs typeface="Arial" panose="020B0604020202020204" pitchFamily="34" charset="0"/>
              </a:rPr>
              <a:t>18640941).</a:t>
            </a:r>
          </a:p>
          <a:p>
            <a:pPr>
              <a:tabLst>
                <a:tab pos="804305" algn="l"/>
                <a:tab pos="1608611" algn="l"/>
                <a:tab pos="2412916" algn="l"/>
                <a:tab pos="3217220" algn="l"/>
                <a:tab pos="4021526" algn="l"/>
                <a:tab pos="4825832" algn="l"/>
                <a:tab pos="5630136" algn="l"/>
                <a:tab pos="6434441" algn="l"/>
                <a:tab pos="7238747" algn="l"/>
              </a:tabLst>
              <a:defRPr/>
            </a:pPr>
            <a:r>
              <a:rPr lang="en-US" sz="1400" dirty="0">
                <a:cs typeface="Arial" panose="020B0604020202020204" pitchFamily="34" charset="0"/>
              </a:rPr>
              <a:t>2.</a:t>
            </a:r>
            <a:r>
              <a:rPr lang="en-US" sz="1400" dirty="0">
                <a:latin typeface="Arial" panose="020B0604020202020204" pitchFamily="34" charset="0"/>
                <a:cs typeface="Arial" panose="020B0604020202020204" pitchFamily="34" charset="0"/>
              </a:rPr>
              <a:t> </a:t>
            </a:r>
            <a:r>
              <a:rPr lang="en-US" sz="1400" dirty="0">
                <a:solidFill>
                  <a:srgbClr val="000000"/>
                </a:solidFill>
                <a:latin typeface="Arial" panose="020B0604020202020204" pitchFamily="34" charset="0"/>
                <a:cs typeface="Arial" panose="020B0604020202020204" pitchFamily="34" charset="0"/>
              </a:rPr>
              <a:t>Chavez-MacGregor et al. JAMA Oncol 2016 (PMID: 26659132).</a:t>
            </a:r>
          </a:p>
          <a:p>
            <a:pPr>
              <a:tabLst>
                <a:tab pos="804305" algn="l"/>
                <a:tab pos="1608611" algn="l"/>
                <a:tab pos="2412916" algn="l"/>
                <a:tab pos="3217220" algn="l"/>
                <a:tab pos="4021526" algn="l"/>
                <a:tab pos="4825832" algn="l"/>
                <a:tab pos="5630136" algn="l"/>
                <a:tab pos="6434441" algn="l"/>
                <a:tab pos="7238747" algn="l"/>
              </a:tabLst>
              <a:defRPr/>
            </a:pPr>
            <a:r>
              <a:rPr lang="en-US" sz="1400" dirty="0">
                <a:solidFill>
                  <a:srgbClr val="000000"/>
                </a:solidFill>
                <a:cs typeface="Arial" panose="020B0604020202020204" pitchFamily="34" charset="0"/>
              </a:rPr>
              <a:t>3 . </a:t>
            </a:r>
            <a:r>
              <a:rPr lang="en-US" sz="1400" dirty="0">
                <a:solidFill>
                  <a:srgbClr val="000000"/>
                </a:solidFill>
                <a:latin typeface="Arial" panose="020B0604020202020204" pitchFamily="34" charset="0"/>
                <a:cs typeface="Arial" panose="020B0604020202020204" pitchFamily="34" charset="0"/>
              </a:rPr>
              <a:t>Zhan et al. </a:t>
            </a:r>
            <a:r>
              <a:rPr lang="en-US" sz="1400" dirty="0" err="1">
                <a:solidFill>
                  <a:srgbClr val="000000"/>
                </a:solidFill>
                <a:latin typeface="Arial" panose="020B0604020202020204" pitchFamily="34" charset="0"/>
                <a:cs typeface="Arial" panose="020B0604020202020204" pitchFamily="34" charset="0"/>
              </a:rPr>
              <a:t>Oncotarget</a:t>
            </a:r>
            <a:r>
              <a:rPr lang="en-US" sz="1400" dirty="0">
                <a:solidFill>
                  <a:srgbClr val="000000"/>
                </a:solidFill>
                <a:latin typeface="Arial" panose="020B0604020202020204" pitchFamily="34" charset="0"/>
                <a:cs typeface="Arial" panose="020B0604020202020204" pitchFamily="34" charset="0"/>
              </a:rPr>
              <a:t> 2017 (PMID: </a:t>
            </a:r>
            <a:r>
              <a:rPr lang="en-US" sz="1400" dirty="0">
                <a:latin typeface="Arial" panose="020B0604020202020204" pitchFamily="34" charset="0"/>
                <a:cs typeface="Arial" panose="020B0604020202020204" pitchFamily="34" charset="0"/>
              </a:rPr>
              <a:t>29416807) </a:t>
            </a:r>
          </a:p>
          <a:p>
            <a:endParaRPr lang="en-US" dirty="0"/>
          </a:p>
        </p:txBody>
      </p:sp>
      <p:sp>
        <p:nvSpPr>
          <p:cNvPr id="6" name="Rectangle 5">
            <a:extLst>
              <a:ext uri="{FF2B5EF4-FFF2-40B4-BE49-F238E27FC236}">
                <a16:creationId xmlns:a16="http://schemas.microsoft.com/office/drawing/2014/main" id="{943AEA89-1E50-EA38-EC82-6E678C550559}"/>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29076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1C514-00BC-6225-BEC4-C568E2DFF9EE}"/>
              </a:ext>
            </a:extLst>
          </p:cNvPr>
          <p:cNvSpPr>
            <a:spLocks noGrp="1"/>
          </p:cNvSpPr>
          <p:nvPr>
            <p:ph type="title"/>
          </p:nvPr>
        </p:nvSpPr>
        <p:spPr>
          <a:xfrm>
            <a:off x="611998" y="425453"/>
            <a:ext cx="10541423" cy="1314322"/>
          </a:xfrm>
        </p:spPr>
        <p:txBody>
          <a:bodyPr anchor="t"/>
          <a:lstStyle/>
          <a:p>
            <a:r>
              <a:rPr lang="en-GB" sz="2800" dirty="0">
                <a:solidFill>
                  <a:schemeClr val="tx1"/>
                </a:solidFill>
              </a:rPr>
              <a:t>KEYNOTE-522 (Phase 3): Efficacy – EFS </a:t>
            </a:r>
          </a:p>
        </p:txBody>
      </p:sp>
      <p:sp>
        <p:nvSpPr>
          <p:cNvPr id="4" name="Text Placeholder 3">
            <a:extLst>
              <a:ext uri="{FF2B5EF4-FFF2-40B4-BE49-F238E27FC236}">
                <a16:creationId xmlns:a16="http://schemas.microsoft.com/office/drawing/2014/main" id="{085CACF9-C9CE-C51F-0DF6-CFF9C70D1C02}"/>
              </a:ext>
            </a:extLst>
          </p:cNvPr>
          <p:cNvSpPr>
            <a:spLocks noGrp="1"/>
          </p:cNvSpPr>
          <p:nvPr>
            <p:ph type="body" sz="quarter" idx="10"/>
          </p:nvPr>
        </p:nvSpPr>
        <p:spPr>
          <a:xfrm>
            <a:off x="616903" y="6401953"/>
            <a:ext cx="11176168" cy="231923"/>
          </a:xfrm>
        </p:spPr>
        <p:txBody>
          <a:bodyPr/>
          <a:lstStyle/>
          <a:p>
            <a:pPr>
              <a:spcBef>
                <a:spcPts val="0"/>
              </a:spcBef>
            </a:pPr>
            <a:r>
              <a:rPr lang="en-GB" dirty="0"/>
              <a:t>Schmid P, et al. ESMO 2023. Abstract LBA18</a:t>
            </a:r>
          </a:p>
        </p:txBody>
      </p:sp>
      <p:pic>
        <p:nvPicPr>
          <p:cNvPr id="3" name="Picture 2">
            <a:extLst>
              <a:ext uri="{FF2B5EF4-FFF2-40B4-BE49-F238E27FC236}">
                <a16:creationId xmlns:a16="http://schemas.microsoft.com/office/drawing/2014/main" id="{ADCCA23E-39E6-B114-5084-C5C84F9512C5}"/>
              </a:ext>
            </a:extLst>
          </p:cNvPr>
          <p:cNvPicPr>
            <a:picLocks noChangeAspect="1"/>
          </p:cNvPicPr>
          <p:nvPr/>
        </p:nvPicPr>
        <p:blipFill rotWithShape="1">
          <a:blip r:embed="rId2"/>
          <a:srcRect l="6956" t="13144" r="3326" b="11428"/>
          <a:stretch/>
        </p:blipFill>
        <p:spPr>
          <a:xfrm>
            <a:off x="842710" y="827152"/>
            <a:ext cx="10080000" cy="4946462"/>
          </a:xfrm>
          <a:prstGeom prst="rect">
            <a:avLst/>
          </a:prstGeom>
        </p:spPr>
      </p:pic>
      <p:sp>
        <p:nvSpPr>
          <p:cNvPr id="5" name="Content Placeholder 2">
            <a:extLst>
              <a:ext uri="{FF2B5EF4-FFF2-40B4-BE49-F238E27FC236}">
                <a16:creationId xmlns:a16="http://schemas.microsoft.com/office/drawing/2014/main" id="{693E77CD-F4AB-706C-7DD2-9C234755565C}"/>
              </a:ext>
            </a:extLst>
          </p:cNvPr>
          <p:cNvSpPr>
            <a:spLocks noGrp="1"/>
          </p:cNvSpPr>
          <p:nvPr>
            <p:ph idx="1"/>
          </p:nvPr>
        </p:nvSpPr>
        <p:spPr>
          <a:xfrm>
            <a:off x="624736" y="5869690"/>
            <a:ext cx="10950361" cy="562857"/>
          </a:xfrm>
          <a:solidFill>
            <a:schemeClr val="tx2">
              <a:lumMod val="10000"/>
              <a:lumOff val="90000"/>
            </a:schemeClr>
          </a:solidFill>
        </p:spPr>
        <p:txBody>
          <a:bodyPr lIns="72000" anchor="ctr"/>
          <a:lstStyle/>
          <a:p>
            <a:pPr>
              <a:spcBef>
                <a:spcPts val="600"/>
              </a:spcBef>
            </a:pPr>
            <a:r>
              <a:rPr lang="en-GB" sz="1600" dirty="0"/>
              <a:t>EFS subgroup analyses: benefit with </a:t>
            </a:r>
            <a:r>
              <a:rPr lang="en-GB" sz="1600" dirty="0" err="1"/>
              <a:t>Pembro</a:t>
            </a:r>
            <a:r>
              <a:rPr lang="en-GB" sz="1600" dirty="0"/>
              <a:t> was generally consistent across prespecified subgroups, including those defined by PD-L1 expression and nodal involvement</a:t>
            </a:r>
          </a:p>
        </p:txBody>
      </p:sp>
      <p:sp>
        <p:nvSpPr>
          <p:cNvPr id="6" name="Rectangle 5">
            <a:extLst>
              <a:ext uri="{FF2B5EF4-FFF2-40B4-BE49-F238E27FC236}">
                <a16:creationId xmlns:a16="http://schemas.microsoft.com/office/drawing/2014/main" id="{2FED8CEE-484F-1BF6-324A-85D2D6292356}"/>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895366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1C514-00BC-6225-BEC4-C568E2DFF9EE}"/>
              </a:ext>
            </a:extLst>
          </p:cNvPr>
          <p:cNvSpPr>
            <a:spLocks noGrp="1"/>
          </p:cNvSpPr>
          <p:nvPr>
            <p:ph type="title"/>
          </p:nvPr>
        </p:nvSpPr>
        <p:spPr>
          <a:xfrm>
            <a:off x="76200" y="520974"/>
            <a:ext cx="11887199" cy="701967"/>
          </a:xfrm>
        </p:spPr>
        <p:txBody>
          <a:bodyPr anchor="t"/>
          <a:lstStyle/>
          <a:p>
            <a:r>
              <a:rPr lang="en-GB" sz="2800" dirty="0">
                <a:solidFill>
                  <a:schemeClr val="tx1"/>
                </a:solidFill>
              </a:rPr>
              <a:t>KEYNOTE-522 (Phase 3): Efficacy – EFS by </a:t>
            </a:r>
            <a:r>
              <a:rPr lang="en-GB" sz="2800" dirty="0" err="1">
                <a:solidFill>
                  <a:schemeClr val="tx1"/>
                </a:solidFill>
              </a:rPr>
              <a:t>pCR</a:t>
            </a:r>
            <a:r>
              <a:rPr lang="en-GB" sz="2800" dirty="0">
                <a:solidFill>
                  <a:schemeClr val="tx1"/>
                </a:solidFill>
              </a:rPr>
              <a:t> (ypT0Tis ypN0)</a:t>
            </a:r>
          </a:p>
        </p:txBody>
      </p:sp>
      <p:sp>
        <p:nvSpPr>
          <p:cNvPr id="4" name="Text Placeholder 3">
            <a:extLst>
              <a:ext uri="{FF2B5EF4-FFF2-40B4-BE49-F238E27FC236}">
                <a16:creationId xmlns:a16="http://schemas.microsoft.com/office/drawing/2014/main" id="{085CACF9-C9CE-C51F-0DF6-CFF9C70D1C02}"/>
              </a:ext>
            </a:extLst>
          </p:cNvPr>
          <p:cNvSpPr>
            <a:spLocks noGrp="1"/>
          </p:cNvSpPr>
          <p:nvPr>
            <p:ph type="body" sz="quarter" idx="10"/>
          </p:nvPr>
        </p:nvSpPr>
        <p:spPr>
          <a:xfrm>
            <a:off x="616903" y="6401953"/>
            <a:ext cx="11176168" cy="231923"/>
          </a:xfrm>
        </p:spPr>
        <p:txBody>
          <a:bodyPr/>
          <a:lstStyle/>
          <a:p>
            <a:pPr>
              <a:spcBef>
                <a:spcPts val="0"/>
              </a:spcBef>
            </a:pPr>
            <a:r>
              <a:rPr lang="en-GB" dirty="0"/>
              <a:t>Schmid P, et al. ESMO 2023. Abstract LBA18</a:t>
            </a:r>
          </a:p>
        </p:txBody>
      </p:sp>
      <p:pic>
        <p:nvPicPr>
          <p:cNvPr id="3" name="Picture 2">
            <a:extLst>
              <a:ext uri="{FF2B5EF4-FFF2-40B4-BE49-F238E27FC236}">
                <a16:creationId xmlns:a16="http://schemas.microsoft.com/office/drawing/2014/main" id="{C4124E35-42D4-5CC5-D87D-95ABE37D8812}"/>
              </a:ext>
            </a:extLst>
          </p:cNvPr>
          <p:cNvPicPr>
            <a:picLocks noChangeAspect="1"/>
          </p:cNvPicPr>
          <p:nvPr/>
        </p:nvPicPr>
        <p:blipFill rotWithShape="1">
          <a:blip r:embed="rId2"/>
          <a:srcRect l="1447" t="13683" b="2217"/>
          <a:stretch/>
        </p:blipFill>
        <p:spPr>
          <a:xfrm>
            <a:off x="827384" y="1159480"/>
            <a:ext cx="10110652" cy="4826562"/>
          </a:xfrm>
          <a:prstGeom prst="rect">
            <a:avLst/>
          </a:prstGeom>
        </p:spPr>
      </p:pic>
      <p:sp>
        <p:nvSpPr>
          <p:cNvPr id="5" name="Rectangle 4">
            <a:extLst>
              <a:ext uri="{FF2B5EF4-FFF2-40B4-BE49-F238E27FC236}">
                <a16:creationId xmlns:a16="http://schemas.microsoft.com/office/drawing/2014/main" id="{921C16FE-57BD-AFC7-95BF-6FCB8BBF1352}"/>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982642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0BBD7-7201-8B95-77E9-5C6129046ABB}"/>
              </a:ext>
            </a:extLst>
          </p:cNvPr>
          <p:cNvSpPr>
            <a:spLocks noGrp="1"/>
          </p:cNvSpPr>
          <p:nvPr>
            <p:ph type="title"/>
          </p:nvPr>
        </p:nvSpPr>
        <p:spPr>
          <a:xfrm>
            <a:off x="990600" y="476563"/>
            <a:ext cx="9093600" cy="460338"/>
          </a:xfrm>
        </p:spPr>
        <p:txBody>
          <a:bodyPr>
            <a:normAutofit fontScale="90000"/>
          </a:bodyPr>
          <a:lstStyle/>
          <a:p>
            <a:r>
              <a:rPr lang="en-US" dirty="0">
                <a:solidFill>
                  <a:schemeClr val="tx1"/>
                </a:solidFill>
              </a:rPr>
              <a:t>KEYNOTE-522 (Phase 3): FINAL EFS &amp; OS </a:t>
            </a:r>
          </a:p>
        </p:txBody>
      </p:sp>
      <p:sp>
        <p:nvSpPr>
          <p:cNvPr id="4" name="Text Placeholder 3">
            <a:extLst>
              <a:ext uri="{FF2B5EF4-FFF2-40B4-BE49-F238E27FC236}">
                <a16:creationId xmlns:a16="http://schemas.microsoft.com/office/drawing/2014/main" id="{45BD6EAC-E5A7-1701-E862-74031FAD0385}"/>
              </a:ext>
            </a:extLst>
          </p:cNvPr>
          <p:cNvSpPr>
            <a:spLocks noGrp="1"/>
          </p:cNvSpPr>
          <p:nvPr>
            <p:ph type="body" sz="quarter" idx="10"/>
          </p:nvPr>
        </p:nvSpPr>
        <p:spPr>
          <a:xfrm>
            <a:off x="385293" y="6349195"/>
            <a:ext cx="10790872" cy="213456"/>
          </a:xfrm>
        </p:spPr>
        <p:txBody>
          <a:bodyPr/>
          <a:lstStyle/>
          <a:p>
            <a:r>
              <a:rPr lang="en-US" dirty="0"/>
              <a:t>Schmid et al. NEJM 2024 (PMID </a:t>
            </a:r>
            <a:r>
              <a:rPr lang="en-US" b="0" i="0" u="none" strike="noStrike" dirty="0">
                <a:effectLst/>
                <a:latin typeface="BlinkMacSystemFont"/>
              </a:rPr>
              <a:t>39282906)</a:t>
            </a:r>
            <a:endParaRPr lang="en-US" dirty="0"/>
          </a:p>
        </p:txBody>
      </p:sp>
      <p:pic>
        <p:nvPicPr>
          <p:cNvPr id="5" name="Picture 4">
            <a:extLst>
              <a:ext uri="{FF2B5EF4-FFF2-40B4-BE49-F238E27FC236}">
                <a16:creationId xmlns:a16="http://schemas.microsoft.com/office/drawing/2014/main" id="{40DEB996-CC80-9CE5-74E1-7844D72CD658}"/>
              </a:ext>
            </a:extLst>
          </p:cNvPr>
          <p:cNvPicPr>
            <a:picLocks noChangeAspect="1"/>
          </p:cNvPicPr>
          <p:nvPr/>
        </p:nvPicPr>
        <p:blipFill>
          <a:blip r:embed="rId2"/>
          <a:stretch>
            <a:fillRect/>
          </a:stretch>
        </p:blipFill>
        <p:spPr>
          <a:xfrm>
            <a:off x="152400" y="945487"/>
            <a:ext cx="4419600" cy="5286467"/>
          </a:xfrm>
          <a:prstGeom prst="rect">
            <a:avLst/>
          </a:prstGeom>
          <a:ln w="38100">
            <a:solidFill>
              <a:srgbClr val="FF0000"/>
            </a:solidFill>
          </a:ln>
        </p:spPr>
      </p:pic>
      <p:pic>
        <p:nvPicPr>
          <p:cNvPr id="6" name="Picture 5">
            <a:extLst>
              <a:ext uri="{FF2B5EF4-FFF2-40B4-BE49-F238E27FC236}">
                <a16:creationId xmlns:a16="http://schemas.microsoft.com/office/drawing/2014/main" id="{448CD58A-3EF4-BE03-D76F-A0E397ADF2B6}"/>
              </a:ext>
            </a:extLst>
          </p:cNvPr>
          <p:cNvPicPr>
            <a:picLocks noChangeAspect="1"/>
          </p:cNvPicPr>
          <p:nvPr/>
        </p:nvPicPr>
        <p:blipFill>
          <a:blip r:embed="rId3"/>
          <a:stretch>
            <a:fillRect/>
          </a:stretch>
        </p:blipFill>
        <p:spPr>
          <a:xfrm>
            <a:off x="4648200" y="945488"/>
            <a:ext cx="4393578" cy="5286466"/>
          </a:xfrm>
          <a:prstGeom prst="rect">
            <a:avLst/>
          </a:prstGeom>
          <a:ln w="38100">
            <a:solidFill>
              <a:srgbClr val="FF0000"/>
            </a:solidFill>
          </a:ln>
        </p:spPr>
      </p:pic>
      <p:sp>
        <p:nvSpPr>
          <p:cNvPr id="7" name="TextBox 6">
            <a:extLst>
              <a:ext uri="{FF2B5EF4-FFF2-40B4-BE49-F238E27FC236}">
                <a16:creationId xmlns:a16="http://schemas.microsoft.com/office/drawing/2014/main" id="{0625A8C3-6BE2-FB0E-728D-3439C2010501}"/>
              </a:ext>
            </a:extLst>
          </p:cNvPr>
          <p:cNvSpPr txBox="1"/>
          <p:nvPr/>
        </p:nvSpPr>
        <p:spPr>
          <a:xfrm>
            <a:off x="381000" y="1828800"/>
            <a:ext cx="762000" cy="369332"/>
          </a:xfrm>
          <a:prstGeom prst="rect">
            <a:avLst/>
          </a:prstGeom>
          <a:noFill/>
          <a:ln w="38100">
            <a:solidFill>
              <a:srgbClr val="FF0000"/>
            </a:solidFill>
          </a:ln>
        </p:spPr>
        <p:txBody>
          <a:bodyPr wrap="square" rtlCol="0">
            <a:spAutoFit/>
          </a:bodyPr>
          <a:lstStyle/>
          <a:p>
            <a:pPr algn="ctr"/>
            <a:r>
              <a:rPr lang="en-US" b="1" dirty="0">
                <a:solidFill>
                  <a:srgbClr val="FF0000"/>
                </a:solidFill>
              </a:rPr>
              <a:t>EFS</a:t>
            </a:r>
          </a:p>
        </p:txBody>
      </p:sp>
      <p:sp>
        <p:nvSpPr>
          <p:cNvPr id="8" name="TextBox 7">
            <a:extLst>
              <a:ext uri="{FF2B5EF4-FFF2-40B4-BE49-F238E27FC236}">
                <a16:creationId xmlns:a16="http://schemas.microsoft.com/office/drawing/2014/main" id="{35F6CD70-6EF4-7CF0-989E-3150CB0F01EF}"/>
              </a:ext>
            </a:extLst>
          </p:cNvPr>
          <p:cNvSpPr txBox="1"/>
          <p:nvPr/>
        </p:nvSpPr>
        <p:spPr>
          <a:xfrm>
            <a:off x="4800600" y="1858920"/>
            <a:ext cx="762000" cy="369332"/>
          </a:xfrm>
          <a:prstGeom prst="rect">
            <a:avLst/>
          </a:prstGeom>
          <a:noFill/>
          <a:ln w="38100">
            <a:solidFill>
              <a:srgbClr val="FF0000"/>
            </a:solidFill>
          </a:ln>
        </p:spPr>
        <p:txBody>
          <a:bodyPr wrap="square" rtlCol="0">
            <a:spAutoFit/>
          </a:bodyPr>
          <a:lstStyle/>
          <a:p>
            <a:pPr algn="ctr"/>
            <a:r>
              <a:rPr lang="en-US" b="1" dirty="0">
                <a:solidFill>
                  <a:srgbClr val="FF0000"/>
                </a:solidFill>
              </a:rPr>
              <a:t>OS</a:t>
            </a:r>
          </a:p>
        </p:txBody>
      </p:sp>
      <p:pic>
        <p:nvPicPr>
          <p:cNvPr id="9" name="Picture 8">
            <a:extLst>
              <a:ext uri="{FF2B5EF4-FFF2-40B4-BE49-F238E27FC236}">
                <a16:creationId xmlns:a16="http://schemas.microsoft.com/office/drawing/2014/main" id="{F5CF7108-8991-D79A-63F2-6F8A87BB61EC}"/>
              </a:ext>
            </a:extLst>
          </p:cNvPr>
          <p:cNvPicPr>
            <a:picLocks noChangeAspect="1"/>
          </p:cNvPicPr>
          <p:nvPr/>
        </p:nvPicPr>
        <p:blipFill>
          <a:blip r:embed="rId4"/>
          <a:stretch>
            <a:fillRect/>
          </a:stretch>
        </p:blipFill>
        <p:spPr>
          <a:xfrm>
            <a:off x="9220200" y="2485170"/>
            <a:ext cx="2819400" cy="1775680"/>
          </a:xfrm>
          <a:prstGeom prst="rect">
            <a:avLst/>
          </a:prstGeom>
          <a:ln w="38100">
            <a:solidFill>
              <a:srgbClr val="FF0000"/>
            </a:solidFill>
          </a:ln>
        </p:spPr>
      </p:pic>
      <p:sp>
        <p:nvSpPr>
          <p:cNvPr id="3" name="Rectangle 2">
            <a:extLst>
              <a:ext uri="{FF2B5EF4-FFF2-40B4-BE49-F238E27FC236}">
                <a16:creationId xmlns:a16="http://schemas.microsoft.com/office/drawing/2014/main" id="{0D71FDDB-61CE-3B80-D3B5-9CF9C1E97A23}"/>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726355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Title 1">
            <a:extLst>
              <a:ext uri="{FF2B5EF4-FFF2-40B4-BE49-F238E27FC236}">
                <a16:creationId xmlns:a16="http://schemas.microsoft.com/office/drawing/2014/main" id="{F9EED23A-1E3F-F146-BB98-2E02C6B3CB41}"/>
              </a:ext>
            </a:extLst>
          </p:cNvPr>
          <p:cNvSpPr txBox="1">
            <a:spLocks noChangeArrowheads="1"/>
          </p:cNvSpPr>
          <p:nvPr/>
        </p:nvSpPr>
        <p:spPr bwMode="auto">
          <a:xfrm>
            <a:off x="-111919" y="522287"/>
            <a:ext cx="12415838"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ea typeface="ＭＳ Ｐゴシック" panose="020B0600070205080204" pitchFamily="34" charset="-128"/>
              </a:defRPr>
            </a:lvl1pPr>
            <a:lvl2pPr marL="742950" indent="-285750" defTabSz="685800">
              <a:defRPr>
                <a:solidFill>
                  <a:schemeClr val="tx1"/>
                </a:solidFill>
                <a:latin typeface="Arial" panose="020B0604020202020204" pitchFamily="34" charset="0"/>
                <a:ea typeface="ＭＳ Ｐゴシック" panose="020B0600070205080204" pitchFamily="34" charset="-128"/>
              </a:defRPr>
            </a:lvl2pPr>
            <a:lvl3pPr marL="1143000" indent="-228600" defTabSz="685800">
              <a:defRPr>
                <a:solidFill>
                  <a:schemeClr val="tx1"/>
                </a:solidFill>
                <a:latin typeface="Arial" panose="020B0604020202020204" pitchFamily="34" charset="0"/>
                <a:ea typeface="ＭＳ Ｐゴシック" panose="020B0600070205080204" pitchFamily="34" charset="-128"/>
              </a:defRPr>
            </a:lvl3pPr>
            <a:lvl4pPr marL="1600200" indent="-228600" defTabSz="685800">
              <a:defRPr>
                <a:solidFill>
                  <a:schemeClr val="tx1"/>
                </a:solidFill>
                <a:latin typeface="Arial" panose="020B0604020202020204" pitchFamily="34" charset="0"/>
                <a:ea typeface="ＭＳ Ｐゴシック" panose="020B0600070205080204" pitchFamily="34" charset="-128"/>
              </a:defRPr>
            </a:lvl4pPr>
            <a:lvl5pPr marL="2057400" indent="-228600" defTabSz="685800">
              <a:defRPr>
                <a:solidFill>
                  <a:schemeClr val="tx1"/>
                </a:solidFill>
                <a:latin typeface="Arial" panose="020B0604020202020204" pitchFamily="34" charset="0"/>
                <a:ea typeface="ＭＳ Ｐゴシック" panose="020B0600070205080204" pitchFamily="34" charset="-128"/>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pPr>
            <a:r>
              <a:rPr lang="en-US" altLang="en-US" sz="2400" b="1" dirty="0"/>
              <a:t>Keynote 522 – Results: More Adverse Events with Pembrolizumab</a:t>
            </a:r>
          </a:p>
        </p:txBody>
      </p:sp>
      <p:sp>
        <p:nvSpPr>
          <p:cNvPr id="351235" name="TextBox 3">
            <a:extLst>
              <a:ext uri="{FF2B5EF4-FFF2-40B4-BE49-F238E27FC236}">
                <a16:creationId xmlns:a16="http://schemas.microsoft.com/office/drawing/2014/main" id="{E5A7F25F-BA7C-AA49-87AC-139F95EA753D}"/>
              </a:ext>
            </a:extLst>
          </p:cNvPr>
          <p:cNvSpPr txBox="1">
            <a:spLocks noChangeArrowheads="1"/>
          </p:cNvSpPr>
          <p:nvPr/>
        </p:nvSpPr>
        <p:spPr bwMode="auto">
          <a:xfrm>
            <a:off x="147637" y="6335713"/>
            <a:ext cx="118967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200" dirty="0"/>
              <a:t>Schmid P, et al. N Engl J Med 2020;382:810-21 (PMID: 32101663); IA4 presented at ESMO Virtual Plenary Session 7/16/21 </a:t>
            </a:r>
          </a:p>
        </p:txBody>
      </p:sp>
      <p:pic>
        <p:nvPicPr>
          <p:cNvPr id="351236" name="Picture 2" descr="Slide16">
            <a:extLst>
              <a:ext uri="{FF2B5EF4-FFF2-40B4-BE49-F238E27FC236}">
                <a16:creationId xmlns:a16="http://schemas.microsoft.com/office/drawing/2014/main" id="{A13AF399-E7FF-E942-89A4-D783CF2FDFB3}"/>
              </a:ext>
            </a:extLst>
          </p:cNvPr>
          <p:cNvPicPr>
            <a:picLocks noGrp="1" noChangeAspect="1" noChangeArrowheads="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47637" y="1007111"/>
            <a:ext cx="4946302" cy="2782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1237" name="Picture 2" descr="Slide17">
            <a:extLst>
              <a:ext uri="{FF2B5EF4-FFF2-40B4-BE49-F238E27FC236}">
                <a16:creationId xmlns:a16="http://schemas.microsoft.com/office/drawing/2014/main" id="{8EA1EB9E-4FA6-B949-9D18-9C40A1ED68E0}"/>
              </a:ext>
            </a:extLst>
          </p:cNvPr>
          <p:cNvPicPr>
            <a:picLocks noGrp="1" noChangeAspect="1" noChangeArrowheads="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147637" y="3666306"/>
            <a:ext cx="4873044" cy="2741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1238" name="Picture 2" descr="Slide18">
            <a:extLst>
              <a:ext uri="{FF2B5EF4-FFF2-40B4-BE49-F238E27FC236}">
                <a16:creationId xmlns:a16="http://schemas.microsoft.com/office/drawing/2014/main" id="{5DF427B1-55E8-BB44-BFBA-5AF60F1F2D70}"/>
              </a:ext>
            </a:extLst>
          </p:cNvPr>
          <p:cNvPicPr>
            <a:picLocks noGrp="1" noChangeAspect="1" noChangeArrowheads="1"/>
          </p:cNvPicPr>
          <p:nvPr isPhoto="1"/>
        </p:nvPicPr>
        <p:blipFill>
          <a:blip r:embed="rId4">
            <a:extLst>
              <a:ext uri="{28A0092B-C50C-407E-A947-70E740481C1C}">
                <a14:useLocalDpi xmlns:a14="http://schemas.microsoft.com/office/drawing/2010/main" val="0"/>
              </a:ext>
            </a:extLst>
          </a:blip>
          <a:srcRect/>
          <a:stretch>
            <a:fillRect/>
          </a:stretch>
        </p:blipFill>
        <p:spPr bwMode="auto">
          <a:xfrm>
            <a:off x="5173141" y="2133600"/>
            <a:ext cx="6798737" cy="382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51EEB8B-193F-5215-DE3A-123EF656660B}"/>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BD71BE-6C03-632A-3674-076A85B08035}"/>
              </a:ext>
            </a:extLst>
          </p:cNvPr>
          <p:cNvSpPr>
            <a:spLocks noGrp="1"/>
          </p:cNvSpPr>
          <p:nvPr>
            <p:ph type="title"/>
          </p:nvPr>
        </p:nvSpPr>
        <p:spPr>
          <a:xfrm>
            <a:off x="457200" y="533401"/>
            <a:ext cx="10515600" cy="381000"/>
          </a:xfrm>
        </p:spPr>
        <p:txBody>
          <a:bodyPr>
            <a:normAutofit fontScale="90000"/>
          </a:bodyPr>
          <a:lstStyle/>
          <a:p>
            <a:r>
              <a:rPr lang="en-US" sz="2800" dirty="0"/>
              <a:t>Timing and Severity of Immune Adverse Events</a:t>
            </a:r>
          </a:p>
        </p:txBody>
      </p:sp>
      <p:sp>
        <p:nvSpPr>
          <p:cNvPr id="2" name="Slide Number Placeholder 1">
            <a:extLst>
              <a:ext uri="{FF2B5EF4-FFF2-40B4-BE49-F238E27FC236}">
                <a16:creationId xmlns:a16="http://schemas.microsoft.com/office/drawing/2014/main" id="{AE886679-7C8F-2CD8-E5C1-7600276E836B}"/>
              </a:ext>
            </a:extLst>
          </p:cNvPr>
          <p:cNvSpPr>
            <a:spLocks noGrp="1"/>
          </p:cNvSpPr>
          <p:nvPr>
            <p:ph type="sldNum" sz="quarter" idx="12"/>
          </p:nvPr>
        </p:nvSpPr>
        <p:spPr/>
        <p:txBody>
          <a:bodyPr/>
          <a:lstStyle/>
          <a:p>
            <a:pPr>
              <a:defRPr/>
            </a:pPr>
            <a:fld id="{32059BF4-F782-D44B-9F18-B15D7CFF7055}" type="slidenum">
              <a:rPr lang="en-US" altLang="en-US" smtClean="0"/>
              <a:pPr>
                <a:defRPr/>
              </a:pPr>
              <a:t>44</a:t>
            </a:fld>
            <a:endParaRPr lang="en-US" altLang="en-US" dirty="0"/>
          </a:p>
        </p:txBody>
      </p:sp>
      <p:sp>
        <p:nvSpPr>
          <p:cNvPr id="3" name="TextBox 2">
            <a:extLst>
              <a:ext uri="{FF2B5EF4-FFF2-40B4-BE49-F238E27FC236}">
                <a16:creationId xmlns:a16="http://schemas.microsoft.com/office/drawing/2014/main" id="{D3DF3720-FB6E-CFF9-CCF7-DB231C0903E5}"/>
              </a:ext>
            </a:extLst>
          </p:cNvPr>
          <p:cNvSpPr txBox="1"/>
          <p:nvPr/>
        </p:nvSpPr>
        <p:spPr>
          <a:xfrm>
            <a:off x="5638800" y="6248400"/>
            <a:ext cx="5791200" cy="276999"/>
          </a:xfrm>
          <a:prstGeom prst="rect">
            <a:avLst/>
          </a:prstGeom>
          <a:noFill/>
        </p:spPr>
        <p:txBody>
          <a:bodyPr wrap="square" rtlCol="0">
            <a:spAutoFit/>
          </a:bodyPr>
          <a:lstStyle/>
          <a:p>
            <a:r>
              <a:rPr lang="en-US" sz="1200" dirty="0"/>
              <a:t>Martins et al. Nature Reviews Clinical Oncology 2019 (PMID: 31092901)</a:t>
            </a:r>
          </a:p>
        </p:txBody>
      </p:sp>
      <p:pic>
        <p:nvPicPr>
          <p:cNvPr id="10" name="Picture 9">
            <a:extLst>
              <a:ext uri="{FF2B5EF4-FFF2-40B4-BE49-F238E27FC236}">
                <a16:creationId xmlns:a16="http://schemas.microsoft.com/office/drawing/2014/main" id="{3CE29337-A015-9E1B-DD0E-E4D88BDEFEB9}"/>
              </a:ext>
            </a:extLst>
          </p:cNvPr>
          <p:cNvPicPr>
            <a:picLocks noChangeAspect="1"/>
          </p:cNvPicPr>
          <p:nvPr/>
        </p:nvPicPr>
        <p:blipFill>
          <a:blip r:embed="rId3"/>
          <a:stretch>
            <a:fillRect/>
          </a:stretch>
        </p:blipFill>
        <p:spPr>
          <a:xfrm>
            <a:off x="304800" y="1350663"/>
            <a:ext cx="4245429" cy="4973936"/>
          </a:xfrm>
          <a:prstGeom prst="rect">
            <a:avLst/>
          </a:prstGeom>
        </p:spPr>
      </p:pic>
      <p:pic>
        <p:nvPicPr>
          <p:cNvPr id="12" name="Picture 11">
            <a:extLst>
              <a:ext uri="{FF2B5EF4-FFF2-40B4-BE49-F238E27FC236}">
                <a16:creationId xmlns:a16="http://schemas.microsoft.com/office/drawing/2014/main" id="{845F5698-AE3B-D44F-FEF1-26D917C7A916}"/>
              </a:ext>
            </a:extLst>
          </p:cNvPr>
          <p:cNvPicPr>
            <a:picLocks noChangeAspect="1"/>
          </p:cNvPicPr>
          <p:nvPr/>
        </p:nvPicPr>
        <p:blipFill>
          <a:blip r:embed="rId4"/>
          <a:stretch>
            <a:fillRect/>
          </a:stretch>
        </p:blipFill>
        <p:spPr>
          <a:xfrm>
            <a:off x="4953000" y="1395504"/>
            <a:ext cx="6152147" cy="4820239"/>
          </a:xfrm>
          <a:prstGeom prst="rect">
            <a:avLst/>
          </a:prstGeom>
        </p:spPr>
      </p:pic>
      <p:sp>
        <p:nvSpPr>
          <p:cNvPr id="5" name="Rectangle 4">
            <a:extLst>
              <a:ext uri="{FF2B5EF4-FFF2-40B4-BE49-F238E27FC236}">
                <a16:creationId xmlns:a16="http://schemas.microsoft.com/office/drawing/2014/main" id="{BBFD297D-69E4-4433-ABC8-3834111B5A59}"/>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74257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1"/>
          <p:cNvSpPr>
            <a:spLocks noChangeArrowheads="1"/>
          </p:cNvSpPr>
          <p:nvPr/>
        </p:nvSpPr>
        <p:spPr bwMode="auto">
          <a:xfrm>
            <a:off x="33006" y="6153971"/>
            <a:ext cx="27863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algn="r" defTabSz="914400" rtl="0" eaLnBrk="1" fontAlgn="auto"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Adapted from </a:t>
            </a:r>
            <a:r>
              <a:rPr kumimoji="0" lang="en-US" altLang="en-US" sz="12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Brahmer</a:t>
            </a:r>
            <a:r>
              <a:rPr kumimoji="0" lang="en-US" alt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et al, JCO 2018</a:t>
            </a:r>
          </a:p>
        </p:txBody>
      </p:sp>
      <p:sp>
        <p:nvSpPr>
          <p:cNvPr id="60" name="Title 1"/>
          <p:cNvSpPr>
            <a:spLocks noGrp="1"/>
          </p:cNvSpPr>
          <p:nvPr>
            <p:ph type="title"/>
          </p:nvPr>
        </p:nvSpPr>
        <p:spPr>
          <a:xfrm>
            <a:off x="0" y="558481"/>
            <a:ext cx="12358540" cy="549275"/>
          </a:xfrm>
        </p:spPr>
        <p:txBody>
          <a:bodyPr>
            <a:noAutofit/>
          </a:bodyPr>
          <a:lstStyle/>
          <a:p>
            <a:pPr algn="ctr"/>
            <a:r>
              <a:rPr lang="it-IT" sz="3600" b="1" dirty="0">
                <a:solidFill>
                  <a:srgbClr val="002060"/>
                </a:solidFill>
                <a:latin typeface="Arial" panose="020B0604020202020204" pitchFamily="34" charset="0"/>
                <a:cs typeface="Arial" panose="020B0604020202020204" pitchFamily="34" charset="0"/>
              </a:rPr>
              <a:t>Key points in the management of irAEs</a:t>
            </a:r>
          </a:p>
        </p:txBody>
      </p:sp>
      <p:sp>
        <p:nvSpPr>
          <p:cNvPr id="6" name="Segnaposto testo 2"/>
          <p:cNvSpPr txBox="1">
            <a:spLocks/>
          </p:cNvSpPr>
          <p:nvPr/>
        </p:nvSpPr>
        <p:spPr>
          <a:xfrm>
            <a:off x="685800" y="1034883"/>
            <a:ext cx="11214424" cy="4887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Organ-specific system-based toxicity management is recommended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it-IT"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8" name="Tabella 5"/>
          <p:cNvGraphicFramePr>
            <a:graphicFrameLocks noGrp="1"/>
          </p:cNvGraphicFramePr>
          <p:nvPr>
            <p:extLst>
              <p:ext uri="{D42A27DB-BD31-4B8C-83A1-F6EECF244321}">
                <p14:modId xmlns:p14="http://schemas.microsoft.com/office/powerpoint/2010/main" val="1086826172"/>
              </p:ext>
            </p:extLst>
          </p:nvPr>
        </p:nvGraphicFramePr>
        <p:xfrm>
          <a:off x="33006" y="1701689"/>
          <a:ext cx="12125987" cy="4366604"/>
        </p:xfrm>
        <a:graphic>
          <a:graphicData uri="http://schemas.openxmlformats.org/drawingml/2006/table">
            <a:tbl>
              <a:tblPr firstRow="1" bandRow="1">
                <a:tableStyleId>{073A0DAA-6AF3-43AB-8588-CEC1D06C72B9}</a:tableStyleId>
              </a:tblPr>
              <a:tblGrid>
                <a:gridCol w="1169871">
                  <a:extLst>
                    <a:ext uri="{9D8B030D-6E8A-4147-A177-3AD203B41FA5}">
                      <a16:colId xmlns:a16="http://schemas.microsoft.com/office/drawing/2014/main" val="379342749"/>
                    </a:ext>
                  </a:extLst>
                </a:gridCol>
                <a:gridCol w="4079297">
                  <a:extLst>
                    <a:ext uri="{9D8B030D-6E8A-4147-A177-3AD203B41FA5}">
                      <a16:colId xmlns:a16="http://schemas.microsoft.com/office/drawing/2014/main" val="2873403597"/>
                    </a:ext>
                  </a:extLst>
                </a:gridCol>
                <a:gridCol w="4408885">
                  <a:extLst>
                    <a:ext uri="{9D8B030D-6E8A-4147-A177-3AD203B41FA5}">
                      <a16:colId xmlns:a16="http://schemas.microsoft.com/office/drawing/2014/main" val="3105802409"/>
                    </a:ext>
                  </a:extLst>
                </a:gridCol>
                <a:gridCol w="2467934">
                  <a:extLst>
                    <a:ext uri="{9D8B030D-6E8A-4147-A177-3AD203B41FA5}">
                      <a16:colId xmlns:a16="http://schemas.microsoft.com/office/drawing/2014/main" val="623269544"/>
                    </a:ext>
                  </a:extLst>
                </a:gridCol>
              </a:tblGrid>
              <a:tr h="399809">
                <a:tc>
                  <a:txBody>
                    <a:bodyPr/>
                    <a:lstStyle/>
                    <a:p>
                      <a:pPr algn="ctr"/>
                      <a:endParaRPr lang="it-IT" sz="2400" dirty="0">
                        <a:latin typeface="Arial" panose="020B0604020202020204" pitchFamily="34" charset="0"/>
                        <a:cs typeface="Arial" panose="020B0604020202020204" pitchFamily="34" charset="0"/>
                      </a:endParaRPr>
                    </a:p>
                  </a:txBody>
                  <a:tcPr marL="121920" marR="121920" marT="60960" marB="60960"/>
                </a:tc>
                <a:tc>
                  <a:txBody>
                    <a:bodyPr/>
                    <a:lstStyle/>
                    <a:p>
                      <a:pPr algn="ctr"/>
                      <a:r>
                        <a:rPr lang="it-IT" sz="2400" dirty="0"/>
                        <a:t>ICI </a:t>
                      </a:r>
                      <a:r>
                        <a:rPr lang="it-IT" sz="2400" dirty="0" err="1"/>
                        <a:t>therapy</a:t>
                      </a:r>
                      <a:endParaRPr lang="it-IT" sz="2400" dirty="0">
                        <a:latin typeface="Arial" panose="020B0604020202020204" pitchFamily="34" charset="0"/>
                        <a:cs typeface="Arial" panose="020B0604020202020204" pitchFamily="34" charset="0"/>
                      </a:endParaRPr>
                    </a:p>
                  </a:txBody>
                  <a:tcPr marL="121920" marR="121920" marT="60960" marB="60960"/>
                </a:tc>
                <a:tc>
                  <a:txBody>
                    <a:bodyPr/>
                    <a:lstStyle/>
                    <a:p>
                      <a:pPr algn="ctr"/>
                      <a:r>
                        <a:rPr lang="it-IT" sz="2400" dirty="0" err="1"/>
                        <a:t>irAE</a:t>
                      </a:r>
                      <a:r>
                        <a:rPr lang="it-IT" sz="2400" dirty="0"/>
                        <a:t> treatment</a:t>
                      </a:r>
                      <a:endParaRPr lang="it-IT" sz="2400" dirty="0">
                        <a:latin typeface="Arial" panose="020B0604020202020204" pitchFamily="34" charset="0"/>
                        <a:cs typeface="Arial" panose="020B0604020202020204" pitchFamily="34" charset="0"/>
                      </a:endParaRPr>
                    </a:p>
                  </a:txBody>
                  <a:tcPr marL="121920" marR="121920" marT="60960" marB="60960"/>
                </a:tc>
                <a:tc>
                  <a:txBody>
                    <a:bodyPr/>
                    <a:lstStyle/>
                    <a:p>
                      <a:pPr algn="ctr"/>
                      <a:r>
                        <a:rPr lang="it-IT" sz="2400" dirty="0" err="1"/>
                        <a:t>Exception</a:t>
                      </a:r>
                      <a:endParaRPr lang="it-IT" sz="2400" dirty="0">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1925357653"/>
                  </a:ext>
                </a:extLst>
              </a:tr>
              <a:tr h="970964">
                <a:tc>
                  <a:txBody>
                    <a:bodyPr/>
                    <a:lstStyle/>
                    <a:p>
                      <a:pPr algn="ctr"/>
                      <a:r>
                        <a:rPr lang="it-IT" sz="2000" b="1" dirty="0"/>
                        <a:t>Grade 1</a:t>
                      </a:r>
                      <a:endParaRPr lang="it-IT" sz="2000" b="1" dirty="0">
                        <a:latin typeface="Arial" panose="020B0604020202020204" pitchFamily="34" charset="0"/>
                        <a:cs typeface="Arial" panose="020B0604020202020204" pitchFamily="34" charset="0"/>
                      </a:endParaRPr>
                    </a:p>
                  </a:txBody>
                  <a:tcPr marL="121920" marR="121920" marT="60960" marB="60960"/>
                </a:tc>
                <a:tc>
                  <a:txBody>
                    <a:bodyPr/>
                    <a:lstStyle/>
                    <a:p>
                      <a:pPr algn="ctr"/>
                      <a:r>
                        <a:rPr lang="en-US" sz="2000" dirty="0"/>
                        <a:t>Continue with close monitoring </a:t>
                      </a:r>
                      <a:endParaRPr lang="it-IT" sz="2000" dirty="0">
                        <a:latin typeface="Arial" panose="020B0604020202020204" pitchFamily="34" charset="0"/>
                        <a:cs typeface="Arial" panose="020B0604020202020204" pitchFamily="34" charset="0"/>
                      </a:endParaRPr>
                    </a:p>
                  </a:txBody>
                  <a:tcPr marL="121920" marR="121920" marT="60960" marB="60960"/>
                </a:tc>
                <a:tc>
                  <a:txBody>
                    <a:bodyPr/>
                    <a:lstStyle/>
                    <a:p>
                      <a:pPr algn="ctr"/>
                      <a:endParaRPr lang="it-IT" sz="2000" dirty="0">
                        <a:latin typeface="Arial" panose="020B0604020202020204" pitchFamily="34" charset="0"/>
                        <a:cs typeface="Arial" panose="020B0604020202020204" pitchFamily="34" charset="0"/>
                      </a:endParaRPr>
                    </a:p>
                  </a:txBody>
                  <a:tcPr marL="121920" marR="121920" marT="60960" marB="60960"/>
                </a:tc>
                <a:tc>
                  <a:txBody>
                    <a:bodyPr/>
                    <a:lstStyle/>
                    <a:p>
                      <a:pPr algn="ctr"/>
                      <a:r>
                        <a:rPr lang="en-US" sz="2000" dirty="0"/>
                        <a:t>Some neuro, heme, &amp;  cardiac</a:t>
                      </a:r>
                      <a:endParaRPr lang="en-US" sz="2000" dirty="0">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2392501161"/>
                  </a:ext>
                </a:extLst>
              </a:tr>
              <a:tr h="39196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2000" b="1" dirty="0"/>
                        <a:t>Grade 2</a:t>
                      </a:r>
                    </a:p>
                  </a:txBody>
                  <a:tcPr marL="121920" marR="121920" marT="60960" marB="60960"/>
                </a:tc>
                <a:tc>
                  <a:txBody>
                    <a:bodyPr/>
                    <a:lstStyle/>
                    <a:p>
                      <a:pPr algn="ctr"/>
                      <a:r>
                        <a:rPr lang="en-US" sz="2000" dirty="0"/>
                        <a:t>Hold until reverts to &lt;/= G1</a:t>
                      </a:r>
                    </a:p>
                    <a:p>
                      <a:pPr algn="ctr"/>
                      <a:r>
                        <a:rPr lang="en-US" sz="2000" dirty="0">
                          <a:latin typeface="Arial" panose="020B0604020202020204" pitchFamily="34" charset="0"/>
                          <a:cs typeface="Arial" panose="020B0604020202020204" pitchFamily="34" charset="0"/>
                        </a:rPr>
                        <a:t>May rechallenge</a:t>
                      </a:r>
                      <a:endParaRPr lang="it-IT" sz="2000" dirty="0">
                        <a:latin typeface="Arial" panose="020B0604020202020204" pitchFamily="34" charset="0"/>
                        <a:cs typeface="Arial" panose="020B0604020202020204" pitchFamily="34" charset="0"/>
                      </a:endParaRPr>
                    </a:p>
                  </a:txBody>
                  <a:tcPr marL="121920" marR="121920" marT="60960" marB="60960"/>
                </a:tc>
                <a:tc>
                  <a:txBody>
                    <a:bodyPr/>
                    <a:lstStyle/>
                    <a:p>
                      <a:pPr algn="ctr"/>
                      <a:r>
                        <a:rPr lang="en-US" sz="2000" dirty="0"/>
                        <a:t>Steroids</a:t>
                      </a:r>
                      <a:endParaRPr lang="it-IT" sz="2000" dirty="0">
                        <a:latin typeface="Arial" panose="020B0604020202020204" pitchFamily="34" charset="0"/>
                        <a:cs typeface="Arial" panose="020B0604020202020204" pitchFamily="34" charset="0"/>
                      </a:endParaRPr>
                    </a:p>
                  </a:txBody>
                  <a:tcPr marL="121920" marR="121920" marT="60960" marB="60960"/>
                </a:tc>
                <a:tc>
                  <a:txBody>
                    <a:bodyPr/>
                    <a:lstStyle/>
                    <a:p>
                      <a:pPr algn="ctr"/>
                      <a:endParaRPr lang="it-IT" sz="2000" dirty="0">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1280419287"/>
                  </a:ext>
                </a:extLst>
              </a:tr>
              <a:tr h="1542119">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2000" b="1" dirty="0"/>
                        <a:t>Grade 3</a:t>
                      </a:r>
                    </a:p>
                    <a:p>
                      <a:pPr algn="ctr"/>
                      <a:endParaRPr lang="it-IT" sz="2000" b="1" dirty="0">
                        <a:latin typeface="Arial" panose="020B0604020202020204" pitchFamily="34" charset="0"/>
                        <a:cs typeface="Arial" panose="020B0604020202020204" pitchFamily="34" charset="0"/>
                      </a:endParaRPr>
                    </a:p>
                  </a:txBody>
                  <a:tcPr marL="121920" marR="121920" marT="60960" marB="6096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t>Hold until  to &lt;/-G1</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Consider rechallenge</a:t>
                      </a:r>
                      <a:endParaRPr lang="it-IT" sz="2000" dirty="0">
                        <a:latin typeface="Arial" panose="020B0604020202020204" pitchFamily="34" charset="0"/>
                        <a:cs typeface="Arial" panose="020B0604020202020204" pitchFamily="34" charset="0"/>
                      </a:endParaRPr>
                    </a:p>
                  </a:txBody>
                  <a:tcPr marL="121920" marR="121920" marT="60960" marB="6096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t>High-dose steroids until &lt;/= G1</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t>Add other immunosuppressives s if not improved in 1-3 days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t>Slow taper over 2-4 </a:t>
                      </a:r>
                      <a:r>
                        <a:rPr lang="en-US" sz="2000" dirty="0" err="1"/>
                        <a:t>wks</a:t>
                      </a:r>
                      <a:r>
                        <a:rPr lang="en-US" sz="2000" dirty="0"/>
                        <a:t> or longer </a:t>
                      </a:r>
                    </a:p>
                  </a:txBody>
                  <a:tcPr marL="121920" marR="121920" marT="60960" marB="60960"/>
                </a:tc>
                <a:tc>
                  <a:txBody>
                    <a:bodyPr/>
                    <a:lstStyle/>
                    <a:p>
                      <a:pPr algn="ctr"/>
                      <a:endParaRPr lang="it-IT" sz="2000" dirty="0">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2318267190"/>
                  </a:ext>
                </a:extLst>
              </a:tr>
              <a:tr h="63432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2000" b="1" dirty="0"/>
                        <a:t>Grade 4</a:t>
                      </a:r>
                    </a:p>
                  </a:txBody>
                  <a:tcPr marL="121920" marR="121920" marT="60960" marB="60960"/>
                </a:tc>
                <a:tc>
                  <a:txBody>
                    <a:bodyPr/>
                    <a:lstStyle/>
                    <a:p>
                      <a:pPr algn="ctr"/>
                      <a:r>
                        <a:rPr lang="en-US" sz="2000" dirty="0"/>
                        <a:t>Permanently discontinue</a:t>
                      </a:r>
                      <a:endParaRPr lang="it-IT" sz="2000" dirty="0">
                        <a:latin typeface="Arial" panose="020B0604020202020204" pitchFamily="34" charset="0"/>
                        <a:cs typeface="Arial" panose="020B0604020202020204" pitchFamily="34" charset="0"/>
                      </a:endParaRPr>
                    </a:p>
                  </a:txBody>
                  <a:tcPr marL="121920" marR="121920" marT="60960" marB="60960"/>
                </a:tc>
                <a:tc>
                  <a:txBody>
                    <a:bodyPr/>
                    <a:lstStyle/>
                    <a:p>
                      <a:pPr algn="ctr"/>
                      <a:endParaRPr lang="it-IT" sz="2000" dirty="0">
                        <a:latin typeface="Arial" panose="020B0604020202020204" pitchFamily="34" charset="0"/>
                        <a:cs typeface="Arial" panose="020B0604020202020204" pitchFamily="34" charset="0"/>
                      </a:endParaRPr>
                    </a:p>
                  </a:txBody>
                  <a:tcPr marL="121920" marR="121920" marT="60960" marB="6096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t>Endocrinopathies</a:t>
                      </a:r>
                      <a:endParaRPr lang="it-IT" sz="2000" dirty="0">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38813190"/>
                  </a:ext>
                </a:extLst>
              </a:tr>
            </a:tbl>
          </a:graphicData>
        </a:graphic>
      </p:graphicFrame>
      <p:sp>
        <p:nvSpPr>
          <p:cNvPr id="2" name="Rectangle 11">
            <a:extLst>
              <a:ext uri="{FF2B5EF4-FFF2-40B4-BE49-F238E27FC236}">
                <a16:creationId xmlns:a16="http://schemas.microsoft.com/office/drawing/2014/main" id="{6EA079B7-F387-DA8D-DDDF-03D4AA56CC6B}"/>
              </a:ext>
            </a:extLst>
          </p:cNvPr>
          <p:cNvSpPr>
            <a:spLocks noChangeArrowheads="1"/>
          </p:cNvSpPr>
          <p:nvPr/>
        </p:nvSpPr>
        <p:spPr bwMode="auto">
          <a:xfrm>
            <a:off x="685240" y="6207430"/>
            <a:ext cx="1122290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algn="r" defTabSz="914400" rtl="0" eaLnBrk="0" fontAlgn="auto" latinLnBrk="0" hangingPunct="0">
              <a:lnSpc>
                <a:spcPct val="100000"/>
              </a:lnSpc>
              <a:spcBef>
                <a:spcPct val="2000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Brahmer JR, et al. J Clin Oncol 2018; Haanen JB, et al. Ann Oncol 2017; Thompson JA, et al. JNCCN 2020</a:t>
            </a:r>
          </a:p>
        </p:txBody>
      </p:sp>
      <p:sp>
        <p:nvSpPr>
          <p:cNvPr id="3" name="Rectangle 2">
            <a:extLst>
              <a:ext uri="{FF2B5EF4-FFF2-40B4-BE49-F238E27FC236}">
                <a16:creationId xmlns:a16="http://schemas.microsoft.com/office/drawing/2014/main" id="{4D609E34-B526-DA63-8EDC-B4FCC8211086}"/>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0563582"/>
      </p:ext>
    </p:extLst>
  </p:cSld>
  <p:clrMapOvr>
    <a:masterClrMapping/>
  </p:clrMapOvr>
  <p:transition spd="slow" advTm="39307"/>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851A1-DAE7-5F40-A6A6-370510838E89}"/>
              </a:ext>
            </a:extLst>
          </p:cNvPr>
          <p:cNvSpPr>
            <a:spLocks noGrp="1"/>
          </p:cNvSpPr>
          <p:nvPr>
            <p:ph type="title"/>
          </p:nvPr>
        </p:nvSpPr>
        <p:spPr>
          <a:xfrm>
            <a:off x="76200" y="533400"/>
            <a:ext cx="11887200" cy="1143000"/>
          </a:xfrm>
        </p:spPr>
        <p:txBody>
          <a:bodyPr>
            <a:noAutofit/>
          </a:bodyPr>
          <a:lstStyle/>
          <a:p>
            <a:r>
              <a:rPr lang="en-US" sz="2800" b="1" dirty="0">
                <a:solidFill>
                  <a:srgbClr val="002060"/>
                </a:solidFill>
              </a:rPr>
              <a:t>Is there a role for </a:t>
            </a:r>
            <a:r>
              <a:rPr lang="en-US" sz="2800" b="1" dirty="0" err="1">
                <a:solidFill>
                  <a:srgbClr val="002060"/>
                </a:solidFill>
              </a:rPr>
              <a:t>PARPi</a:t>
            </a:r>
            <a:r>
              <a:rPr lang="en-US" sz="2800" b="1" dirty="0">
                <a:solidFill>
                  <a:srgbClr val="002060"/>
                </a:solidFill>
              </a:rPr>
              <a:t> + checkpoint inhibitor maintenance therapy in the metastatic setting?</a:t>
            </a:r>
            <a:br>
              <a:rPr lang="en-US" sz="2000" b="1" dirty="0">
                <a:solidFill>
                  <a:srgbClr val="002060"/>
                </a:solidFill>
              </a:rPr>
            </a:br>
            <a:br>
              <a:rPr lang="en-US" sz="1400" b="1" dirty="0">
                <a:solidFill>
                  <a:srgbClr val="002060"/>
                </a:solidFill>
              </a:rPr>
            </a:br>
            <a:r>
              <a:rPr lang="en-US" sz="1400" b="1" dirty="0">
                <a:solidFill>
                  <a:srgbClr val="002060"/>
                </a:solidFill>
              </a:rPr>
              <a:t>KEYLYNK-009: </a:t>
            </a:r>
            <a:r>
              <a:rPr lang="en-US" sz="1400" b="1" dirty="0" err="1">
                <a:solidFill>
                  <a:srgbClr val="002060"/>
                </a:solidFill>
              </a:rPr>
              <a:t>Olaparib</a:t>
            </a:r>
            <a:r>
              <a:rPr lang="en-US" sz="1400" b="1" dirty="0">
                <a:solidFill>
                  <a:srgbClr val="002060"/>
                </a:solidFill>
              </a:rPr>
              <a:t> + Pembrolizumab vs Chemotherapy + Pembrolizumab after Induction with 1L Chemotherapy + Pembrolizumab</a:t>
            </a:r>
          </a:p>
        </p:txBody>
      </p:sp>
      <p:pic>
        <p:nvPicPr>
          <p:cNvPr id="4" name="Picture 3">
            <a:extLst>
              <a:ext uri="{FF2B5EF4-FFF2-40B4-BE49-F238E27FC236}">
                <a16:creationId xmlns:a16="http://schemas.microsoft.com/office/drawing/2014/main" id="{8C9D1939-C523-BB46-818C-E60A4296496E}"/>
              </a:ext>
            </a:extLst>
          </p:cNvPr>
          <p:cNvPicPr>
            <a:picLocks noChangeAspect="1"/>
          </p:cNvPicPr>
          <p:nvPr/>
        </p:nvPicPr>
        <p:blipFill rotWithShape="1">
          <a:blip r:embed="rId2"/>
          <a:srcRect t="7421"/>
          <a:stretch/>
        </p:blipFill>
        <p:spPr>
          <a:xfrm>
            <a:off x="381000" y="2057400"/>
            <a:ext cx="11049000" cy="4627418"/>
          </a:xfrm>
          <a:prstGeom prst="rect">
            <a:avLst/>
          </a:prstGeom>
        </p:spPr>
      </p:pic>
      <p:sp>
        <p:nvSpPr>
          <p:cNvPr id="3" name="Rectangle 2">
            <a:extLst>
              <a:ext uri="{FF2B5EF4-FFF2-40B4-BE49-F238E27FC236}">
                <a16:creationId xmlns:a16="http://schemas.microsoft.com/office/drawing/2014/main" id="{D62279A4-8AB1-634A-D8E6-50139889E21D}"/>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192532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284C4-6767-4244-2A8C-82A370864FA1}"/>
              </a:ext>
            </a:extLst>
          </p:cNvPr>
          <p:cNvSpPr>
            <a:spLocks noGrp="1"/>
          </p:cNvSpPr>
          <p:nvPr>
            <p:ph type="title"/>
          </p:nvPr>
        </p:nvSpPr>
        <p:spPr>
          <a:xfrm>
            <a:off x="228600" y="623481"/>
            <a:ext cx="11125200" cy="752475"/>
          </a:xfrm>
        </p:spPr>
        <p:txBody>
          <a:bodyPr>
            <a:normAutofit fontScale="90000"/>
          </a:bodyPr>
          <a:lstStyle/>
          <a:p>
            <a:r>
              <a:rPr lang="en-US" dirty="0"/>
              <a:t>Phase II </a:t>
            </a:r>
            <a:r>
              <a:rPr lang="en-US" dirty="0" err="1"/>
              <a:t>NeoPACT</a:t>
            </a:r>
            <a:r>
              <a:rPr lang="en-US" dirty="0"/>
              <a:t>: Neoadjuvant Pembrolizumab + Carboplatin/Docetaxel without Anthracyclines (n=115)</a:t>
            </a:r>
          </a:p>
        </p:txBody>
      </p:sp>
      <p:sp>
        <p:nvSpPr>
          <p:cNvPr id="3" name="Slide Number Placeholder 2">
            <a:extLst>
              <a:ext uri="{FF2B5EF4-FFF2-40B4-BE49-F238E27FC236}">
                <a16:creationId xmlns:a16="http://schemas.microsoft.com/office/drawing/2014/main" id="{16C858EB-5B67-56B5-40EC-96AB46C5170A}"/>
              </a:ext>
            </a:extLst>
          </p:cNvPr>
          <p:cNvSpPr>
            <a:spLocks noGrp="1"/>
          </p:cNvSpPr>
          <p:nvPr>
            <p:ph type="sldNum" sz="quarter" idx="12"/>
          </p:nvPr>
        </p:nvSpPr>
        <p:spPr/>
        <p:txBody>
          <a:bodyPr/>
          <a:lstStyle/>
          <a:p>
            <a:pPr>
              <a:defRPr/>
            </a:pPr>
            <a:fld id="{8BC2FC38-0212-3D4B-BE73-735D0C6CB8CF}" type="slidenum">
              <a:rPr lang="en-US" altLang="en-US" smtClean="0"/>
              <a:pPr>
                <a:defRPr/>
              </a:pPr>
              <a:t>47</a:t>
            </a:fld>
            <a:endParaRPr lang="en-US" altLang="en-US" dirty="0"/>
          </a:p>
        </p:txBody>
      </p:sp>
      <p:pic>
        <p:nvPicPr>
          <p:cNvPr id="4" name="Content Placeholder 6">
            <a:extLst>
              <a:ext uri="{FF2B5EF4-FFF2-40B4-BE49-F238E27FC236}">
                <a16:creationId xmlns:a16="http://schemas.microsoft.com/office/drawing/2014/main" id="{71BC2A44-32F0-6AD2-E124-791B12E81D41}"/>
              </a:ext>
            </a:extLst>
          </p:cNvPr>
          <p:cNvPicPr>
            <a:picLocks noChangeAspect="1"/>
          </p:cNvPicPr>
          <p:nvPr/>
        </p:nvPicPr>
        <p:blipFill>
          <a:blip r:embed="rId2"/>
          <a:stretch>
            <a:fillRect/>
          </a:stretch>
        </p:blipFill>
        <p:spPr>
          <a:xfrm>
            <a:off x="0" y="2049422"/>
            <a:ext cx="6284557" cy="3553493"/>
          </a:xfrm>
          <a:prstGeom prst="rect">
            <a:avLst/>
          </a:prstGeom>
        </p:spPr>
      </p:pic>
      <p:pic>
        <p:nvPicPr>
          <p:cNvPr id="5" name="Content Placeholder 6">
            <a:extLst>
              <a:ext uri="{FF2B5EF4-FFF2-40B4-BE49-F238E27FC236}">
                <a16:creationId xmlns:a16="http://schemas.microsoft.com/office/drawing/2014/main" id="{4CEA41CD-0787-63D2-10F6-C907197E96EC}"/>
              </a:ext>
            </a:extLst>
          </p:cNvPr>
          <p:cNvPicPr>
            <a:picLocks noChangeAspect="1"/>
          </p:cNvPicPr>
          <p:nvPr/>
        </p:nvPicPr>
        <p:blipFill>
          <a:blip r:embed="rId3"/>
          <a:stretch>
            <a:fillRect/>
          </a:stretch>
        </p:blipFill>
        <p:spPr>
          <a:xfrm>
            <a:off x="6454516" y="1759244"/>
            <a:ext cx="5435600" cy="4133851"/>
          </a:xfrm>
          <a:prstGeom prst="rect">
            <a:avLst/>
          </a:prstGeom>
        </p:spPr>
      </p:pic>
      <p:sp>
        <p:nvSpPr>
          <p:cNvPr id="6" name="TextBox 5">
            <a:extLst>
              <a:ext uri="{FF2B5EF4-FFF2-40B4-BE49-F238E27FC236}">
                <a16:creationId xmlns:a16="http://schemas.microsoft.com/office/drawing/2014/main" id="{E4C19FCE-C72F-FE5B-CB2C-4986C66B9490}"/>
              </a:ext>
            </a:extLst>
          </p:cNvPr>
          <p:cNvSpPr txBox="1"/>
          <p:nvPr/>
        </p:nvSpPr>
        <p:spPr>
          <a:xfrm>
            <a:off x="215096" y="6276381"/>
            <a:ext cx="6629400" cy="276999"/>
          </a:xfrm>
          <a:prstGeom prst="rect">
            <a:avLst/>
          </a:prstGeom>
          <a:noFill/>
        </p:spPr>
        <p:txBody>
          <a:bodyPr wrap="square" rtlCol="0">
            <a:spAutoFit/>
          </a:bodyPr>
          <a:lstStyle/>
          <a:p>
            <a:r>
              <a:rPr lang="en-US" sz="1200" dirty="0"/>
              <a:t>Sharma et al. JAMA Oncol 2024 (PMID: 37991778)</a:t>
            </a:r>
          </a:p>
        </p:txBody>
      </p:sp>
      <p:sp>
        <p:nvSpPr>
          <p:cNvPr id="9" name="TextBox 8">
            <a:extLst>
              <a:ext uri="{FF2B5EF4-FFF2-40B4-BE49-F238E27FC236}">
                <a16:creationId xmlns:a16="http://schemas.microsoft.com/office/drawing/2014/main" id="{1A17A214-F3FB-3341-B987-E0E2AB3E2999}"/>
              </a:ext>
            </a:extLst>
          </p:cNvPr>
          <p:cNvSpPr txBox="1"/>
          <p:nvPr/>
        </p:nvSpPr>
        <p:spPr>
          <a:xfrm>
            <a:off x="6915748" y="5908894"/>
            <a:ext cx="3118161" cy="400110"/>
          </a:xfrm>
          <a:prstGeom prst="rect">
            <a:avLst/>
          </a:prstGeom>
          <a:noFill/>
        </p:spPr>
        <p:txBody>
          <a:bodyPr wrap="none" rtlCol="0">
            <a:spAutoFit/>
          </a:bodyPr>
          <a:lstStyle/>
          <a:p>
            <a:r>
              <a:rPr lang="en-US" sz="2000" b="1" dirty="0"/>
              <a:t>Median FU 27.4 months </a:t>
            </a:r>
          </a:p>
        </p:txBody>
      </p:sp>
      <p:sp>
        <p:nvSpPr>
          <p:cNvPr id="10" name="TextBox 9">
            <a:extLst>
              <a:ext uri="{FF2B5EF4-FFF2-40B4-BE49-F238E27FC236}">
                <a16:creationId xmlns:a16="http://schemas.microsoft.com/office/drawing/2014/main" id="{6F4E7351-7F18-E67A-E63B-BD4A4CA4AA7F}"/>
              </a:ext>
            </a:extLst>
          </p:cNvPr>
          <p:cNvSpPr txBox="1"/>
          <p:nvPr/>
        </p:nvSpPr>
        <p:spPr>
          <a:xfrm>
            <a:off x="1676400" y="1515126"/>
            <a:ext cx="2648482" cy="461665"/>
          </a:xfrm>
          <a:prstGeom prst="rect">
            <a:avLst/>
          </a:prstGeom>
          <a:noFill/>
          <a:ln w="38100">
            <a:solidFill>
              <a:schemeClr val="tx1"/>
            </a:solidFill>
          </a:ln>
        </p:spPr>
        <p:txBody>
          <a:bodyPr wrap="none" rtlCol="0">
            <a:spAutoFit/>
          </a:bodyPr>
          <a:lstStyle/>
          <a:p>
            <a:r>
              <a:rPr lang="en-US" sz="2400" b="1" dirty="0">
                <a:solidFill>
                  <a:srgbClr val="FF0000"/>
                </a:solidFill>
              </a:rPr>
              <a:t>Overall pCR 58%</a:t>
            </a:r>
          </a:p>
        </p:txBody>
      </p:sp>
      <p:sp>
        <p:nvSpPr>
          <p:cNvPr id="11" name="TextBox 10">
            <a:extLst>
              <a:ext uri="{FF2B5EF4-FFF2-40B4-BE49-F238E27FC236}">
                <a16:creationId xmlns:a16="http://schemas.microsoft.com/office/drawing/2014/main" id="{46932C99-6C80-AB44-3BD0-19AD9AF649F4}"/>
              </a:ext>
            </a:extLst>
          </p:cNvPr>
          <p:cNvSpPr txBox="1"/>
          <p:nvPr/>
        </p:nvSpPr>
        <p:spPr>
          <a:xfrm>
            <a:off x="1323213" y="5701586"/>
            <a:ext cx="3724484" cy="369332"/>
          </a:xfrm>
          <a:prstGeom prst="rect">
            <a:avLst/>
          </a:prstGeom>
          <a:noFill/>
          <a:ln w="38100">
            <a:solidFill>
              <a:srgbClr val="FF0000"/>
            </a:solidFill>
          </a:ln>
        </p:spPr>
        <p:txBody>
          <a:bodyPr wrap="square" rtlCol="0">
            <a:spAutoFit/>
          </a:bodyPr>
          <a:lstStyle/>
          <a:p>
            <a:pPr algn="ctr"/>
            <a:r>
              <a:rPr lang="en-US" b="1" u="sng" dirty="0">
                <a:solidFill>
                  <a:srgbClr val="FF0000"/>
                </a:solidFill>
              </a:rPr>
              <a:t>&gt;</a:t>
            </a:r>
            <a:r>
              <a:rPr lang="en-US" b="1" dirty="0">
                <a:solidFill>
                  <a:srgbClr val="FF0000"/>
                </a:solidFill>
              </a:rPr>
              <a:t>Grade 3 IRAEs  3.8%</a:t>
            </a:r>
          </a:p>
        </p:txBody>
      </p:sp>
      <p:sp>
        <p:nvSpPr>
          <p:cNvPr id="12" name="TextBox 11">
            <a:extLst>
              <a:ext uri="{FF2B5EF4-FFF2-40B4-BE49-F238E27FC236}">
                <a16:creationId xmlns:a16="http://schemas.microsoft.com/office/drawing/2014/main" id="{077B5240-D49C-6E81-2083-853D9053BC75}"/>
              </a:ext>
            </a:extLst>
          </p:cNvPr>
          <p:cNvSpPr txBox="1"/>
          <p:nvPr/>
        </p:nvSpPr>
        <p:spPr>
          <a:xfrm>
            <a:off x="2590800" y="2819400"/>
            <a:ext cx="1295400" cy="2783515"/>
          </a:xfrm>
          <a:prstGeom prst="rect">
            <a:avLst/>
          </a:prstGeom>
          <a:noFill/>
          <a:ln w="38100">
            <a:solidFill>
              <a:srgbClr val="FF0000"/>
            </a:solidFill>
          </a:ln>
        </p:spPr>
        <p:txBody>
          <a:bodyPr wrap="square" rtlCol="0">
            <a:spAutoFit/>
          </a:bodyPr>
          <a:lstStyle/>
          <a:p>
            <a:endParaRPr lang="en-US" dirty="0"/>
          </a:p>
        </p:txBody>
      </p:sp>
      <p:sp>
        <p:nvSpPr>
          <p:cNvPr id="13" name="TextBox 12">
            <a:extLst>
              <a:ext uri="{FF2B5EF4-FFF2-40B4-BE49-F238E27FC236}">
                <a16:creationId xmlns:a16="http://schemas.microsoft.com/office/drawing/2014/main" id="{47EB5A83-BDDE-4AF4-A0CC-5E8E27A25EA8}"/>
              </a:ext>
            </a:extLst>
          </p:cNvPr>
          <p:cNvSpPr txBox="1"/>
          <p:nvPr/>
        </p:nvSpPr>
        <p:spPr>
          <a:xfrm>
            <a:off x="4010331" y="2810144"/>
            <a:ext cx="1295400" cy="2783515"/>
          </a:xfrm>
          <a:prstGeom prst="rect">
            <a:avLst/>
          </a:prstGeom>
          <a:noFill/>
          <a:ln w="38100">
            <a:solidFill>
              <a:srgbClr val="FF0000"/>
            </a:solidFill>
          </a:ln>
        </p:spPr>
        <p:txBody>
          <a:bodyPr wrap="square" rtlCol="0">
            <a:spAutoFit/>
          </a:bodyPr>
          <a:lstStyle/>
          <a:p>
            <a:endParaRPr lang="en-US" dirty="0"/>
          </a:p>
        </p:txBody>
      </p:sp>
      <p:sp>
        <p:nvSpPr>
          <p:cNvPr id="7" name="Rectangle 6">
            <a:extLst>
              <a:ext uri="{FF2B5EF4-FFF2-40B4-BE49-F238E27FC236}">
                <a16:creationId xmlns:a16="http://schemas.microsoft.com/office/drawing/2014/main" id="{D909234F-5EAB-D3EA-5E08-4508197E5C46}"/>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218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Title 1">
            <a:extLst>
              <a:ext uri="{FF2B5EF4-FFF2-40B4-BE49-F238E27FC236}">
                <a16:creationId xmlns:a16="http://schemas.microsoft.com/office/drawing/2014/main" id="{386858ED-CA3F-6B46-B694-67ADFBED10A1}"/>
              </a:ext>
            </a:extLst>
          </p:cNvPr>
          <p:cNvSpPr>
            <a:spLocks noGrp="1"/>
          </p:cNvSpPr>
          <p:nvPr>
            <p:ph type="title"/>
          </p:nvPr>
        </p:nvSpPr>
        <p:spPr>
          <a:xfrm>
            <a:off x="152400" y="425521"/>
            <a:ext cx="10820400" cy="685800"/>
          </a:xfrm>
          <a:ln>
            <a:noFill/>
          </a:ln>
          <a:extLs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pPr eaLnBrk="1" hangingPunct="1"/>
            <a:r>
              <a:rPr lang="en-US" altLang="en-US" sz="2700" dirty="0">
                <a:ea typeface="ＭＳ Ｐゴシック" panose="020B0600070205080204" pitchFamily="34" charset="-128"/>
                <a:cs typeface="Arial" panose="020B0604020202020204" pitchFamily="34" charset="0"/>
              </a:rPr>
              <a:t>Take Home Messages</a:t>
            </a:r>
            <a:br>
              <a:rPr lang="en-US" altLang="en-US" sz="3600" dirty="0">
                <a:ea typeface="ＭＳ Ｐゴシック" panose="020B0600070205080204" pitchFamily="34" charset="-128"/>
                <a:cs typeface="Arial" panose="020B0604020202020204" pitchFamily="34" charset="0"/>
              </a:rPr>
            </a:br>
            <a:r>
              <a:rPr lang="en-US" altLang="en-US" sz="2000" dirty="0">
                <a:ea typeface="ＭＳ Ｐゴシック" panose="020B0600070205080204" pitchFamily="34" charset="-128"/>
                <a:cs typeface="Arial" panose="020B0604020202020204" pitchFamily="34" charset="0"/>
              </a:rPr>
              <a:t>Systemic Neoadjuvant and Post-neoadjuvant Therapy for Localized Triple Negative Breast Cancer</a:t>
            </a:r>
          </a:p>
        </p:txBody>
      </p:sp>
      <p:sp>
        <p:nvSpPr>
          <p:cNvPr id="360451" name="Content Placeholder 2">
            <a:extLst>
              <a:ext uri="{FF2B5EF4-FFF2-40B4-BE49-F238E27FC236}">
                <a16:creationId xmlns:a16="http://schemas.microsoft.com/office/drawing/2014/main" id="{8DA0DCAE-2578-EF43-929F-6AB684C2997A}"/>
              </a:ext>
            </a:extLst>
          </p:cNvPr>
          <p:cNvSpPr>
            <a:spLocks noGrp="1" noChangeArrowheads="1"/>
          </p:cNvSpPr>
          <p:nvPr>
            <p:ph idx="1"/>
          </p:nvPr>
        </p:nvSpPr>
        <p:spPr>
          <a:xfrm>
            <a:off x="188360" y="1200363"/>
            <a:ext cx="11963400" cy="4114800"/>
          </a:xfrm>
        </p:spPr>
        <p:txBody>
          <a:bodyPr>
            <a:noAutofit/>
          </a:bodyPr>
          <a:lstStyle/>
          <a:p>
            <a:pPr eaLnBrk="1" hangingPunct="1"/>
            <a:r>
              <a:rPr lang="en-US" altLang="en-US" sz="1600" b="1" dirty="0">
                <a:solidFill>
                  <a:srgbClr val="C00000"/>
                </a:solidFill>
                <a:latin typeface="Arial" panose="020B0604020202020204" pitchFamily="34" charset="0"/>
                <a:ea typeface="ＭＳ Ｐゴシック" panose="020B0600070205080204" pitchFamily="34" charset="-128"/>
                <a:cs typeface="Arial" panose="020B0604020202020204" pitchFamily="34" charset="0"/>
              </a:rPr>
              <a:t>Initial workup should include</a:t>
            </a:r>
          </a:p>
          <a:p>
            <a:pPr lvl="1"/>
            <a:r>
              <a:rPr lang="en-US" altLang="en-US" sz="1600" dirty="0">
                <a:latin typeface="Arial" panose="020B0604020202020204" pitchFamily="34" charset="0"/>
                <a:ea typeface="ＭＳ Ｐゴシック" panose="020B0600070205080204" pitchFamily="34" charset="-128"/>
                <a:cs typeface="Arial" panose="020B0604020202020204" pitchFamily="34" charset="0"/>
              </a:rPr>
              <a:t>Biopsy confirmation of breast and axillary nodes (if suspected) with biomarkers (ER, PR, HER)</a:t>
            </a:r>
          </a:p>
          <a:p>
            <a:pPr lvl="1"/>
            <a:r>
              <a:rPr lang="en-US" altLang="en-US" sz="1600" dirty="0">
                <a:latin typeface="Arial" panose="020B0604020202020204" pitchFamily="34" charset="0"/>
                <a:ea typeface="ＭＳ Ｐゴシック" panose="020B0600070205080204" pitchFamily="34" charset="-128"/>
                <a:cs typeface="Arial" panose="020B0604020202020204" pitchFamily="34" charset="0"/>
              </a:rPr>
              <a:t>Clip placement in tumor bed and suspicious/positive axillary node</a:t>
            </a:r>
          </a:p>
          <a:p>
            <a:pPr lvl="1"/>
            <a:r>
              <a:rPr lang="en-US" altLang="en-US" sz="1600" dirty="0">
                <a:latin typeface="Arial" panose="020B0604020202020204" pitchFamily="34" charset="0"/>
                <a:ea typeface="ＭＳ Ｐゴシック" panose="020B0600070205080204" pitchFamily="34" charset="-128"/>
                <a:cs typeface="Arial" panose="020B0604020202020204" pitchFamily="34" charset="0"/>
              </a:rPr>
              <a:t>Radiographic assessment of breast and axilla (mammo, sonogram, and MRI in selected cases)</a:t>
            </a:r>
          </a:p>
          <a:p>
            <a:pPr lvl="1"/>
            <a:r>
              <a:rPr lang="en-US" altLang="en-US" sz="1600" dirty="0">
                <a:latin typeface="Arial" panose="020B0604020202020204" pitchFamily="34" charset="0"/>
                <a:ea typeface="ＭＳ Ｐゴシック" panose="020B0600070205080204" pitchFamily="34" charset="-128"/>
                <a:cs typeface="Arial" panose="020B0604020202020204" pitchFamily="34" charset="0"/>
              </a:rPr>
              <a:t>Systemic workup to assess for distant and locoregional metastases (CT+BS or PET-CT)</a:t>
            </a:r>
          </a:p>
          <a:p>
            <a:pPr lvl="1"/>
            <a:r>
              <a:rPr lang="en-US" altLang="en-US" sz="1600" dirty="0">
                <a:latin typeface="Arial" panose="020B0604020202020204" pitchFamily="34" charset="0"/>
                <a:ea typeface="ＭＳ Ｐゴシック" panose="020B0600070205080204" pitchFamily="34" charset="-128"/>
                <a:cs typeface="Arial" panose="020B0604020202020204" pitchFamily="34" charset="0"/>
              </a:rPr>
              <a:t>Genetic testing for germline BRCA mutation status</a:t>
            </a:r>
          </a:p>
          <a:p>
            <a:pPr eaLnBrk="1" hangingPunct="1"/>
            <a:r>
              <a:rPr lang="en-US" altLang="en-US" sz="1600" b="1" dirty="0">
                <a:solidFill>
                  <a:srgbClr val="C00000"/>
                </a:solidFill>
                <a:latin typeface="Arial" panose="020B0604020202020204" pitchFamily="34" charset="0"/>
                <a:ea typeface="ＭＳ Ｐゴシック" panose="020B0600070205080204" pitchFamily="34" charset="-128"/>
                <a:cs typeface="Arial" panose="020B0604020202020204" pitchFamily="34" charset="0"/>
              </a:rPr>
              <a:t>Neoadjuvant systemic chemotherapy recommended for majority of women with localized TNBC</a:t>
            </a:r>
          </a:p>
          <a:p>
            <a:pPr lvl="1" eaLnBrk="1" hangingPunct="1"/>
            <a:r>
              <a:rPr lang="en-US" altLang="en-US" sz="1600" dirty="0">
                <a:latin typeface="Arial" panose="020B0604020202020204" pitchFamily="34" charset="0"/>
                <a:ea typeface="ＭＳ Ｐゴシック" panose="020B0600070205080204" pitchFamily="34" charset="-128"/>
                <a:cs typeface="Arial" panose="020B0604020202020204" pitchFamily="34" charset="0"/>
              </a:rPr>
              <a:t>Histologically confirmed positive nodes and/or primary tumor &gt; 1.5 cm</a:t>
            </a:r>
          </a:p>
          <a:p>
            <a:pPr lvl="1" eaLnBrk="1" hangingPunct="1"/>
            <a:r>
              <a:rPr lang="en-US" altLang="en-US" sz="16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Sequential anthracycline/cyclophosphamide-taxane regimen recommended</a:t>
            </a:r>
          </a:p>
          <a:p>
            <a:pPr lvl="1" eaLnBrk="1" hangingPunct="1"/>
            <a:r>
              <a:rPr lang="en-US" altLang="en-US" sz="1600" dirty="0">
                <a:latin typeface="Arial" panose="020B0604020202020204" pitchFamily="34" charset="0"/>
                <a:ea typeface="ＭＳ Ｐゴシック" panose="020B0600070205080204" pitchFamily="34" charset="-128"/>
                <a:cs typeface="Arial" panose="020B0604020202020204" pitchFamily="34" charset="0"/>
              </a:rPr>
              <a:t>Addition of carboplatin improves pCR rate, reduces distant recurrence, improves EFS (in absence of immunotherapy)</a:t>
            </a:r>
          </a:p>
          <a:p>
            <a:pPr lvl="1" eaLnBrk="1" hangingPunct="1"/>
            <a:r>
              <a:rPr lang="en-US" altLang="en-US" sz="1600" dirty="0">
                <a:latin typeface="Arial" panose="020B0604020202020204" pitchFamily="34" charset="0"/>
                <a:ea typeface="ＭＳ Ｐゴシック" panose="020B0600070205080204" pitchFamily="34" charset="-128"/>
                <a:cs typeface="Arial" panose="020B0604020202020204" pitchFamily="34" charset="0"/>
              </a:rPr>
              <a:t>Facilitates breast conservation, downstages axilla, and spares axillary dissection in selected patients</a:t>
            </a:r>
          </a:p>
          <a:p>
            <a:pPr eaLnBrk="1" hangingPunct="1"/>
            <a:r>
              <a:rPr lang="en-US" altLang="en-US" sz="1600" b="1" dirty="0">
                <a:solidFill>
                  <a:srgbClr val="C00000"/>
                </a:solidFill>
                <a:latin typeface="Arial" panose="020B0604020202020204" pitchFamily="34" charset="0"/>
                <a:ea typeface="ＭＳ Ｐゴシック" panose="020B0600070205080204" pitchFamily="34" charset="-128"/>
                <a:cs typeface="Arial" panose="020B0604020202020204" pitchFamily="34" charset="0"/>
              </a:rPr>
              <a:t>Immune checkpoint blockade (pembrolizumab) – neoadjuvant/adjuvant</a:t>
            </a:r>
          </a:p>
          <a:p>
            <a:pPr lvl="1" eaLnBrk="1" hangingPunct="1"/>
            <a:r>
              <a:rPr lang="en-US" altLang="en-US" sz="1600" dirty="0">
                <a:latin typeface="Arial" panose="020B0604020202020204" pitchFamily="34" charset="0"/>
                <a:ea typeface="ＭＳ Ｐゴシック" panose="020B0600070205080204" pitchFamily="34" charset="-128"/>
                <a:cs typeface="Arial" panose="020B0604020202020204" pitchFamily="34" charset="0"/>
              </a:rPr>
              <a:t>Improves pathCR rates,  EFS , and OS – recommended for higher risk stage II-IIIC disease</a:t>
            </a:r>
          </a:p>
          <a:p>
            <a:pPr lvl="1" eaLnBrk="1" hangingPunct="1"/>
            <a:r>
              <a:rPr lang="en-US" altLang="en-US" sz="1600" dirty="0">
                <a:latin typeface="Arial" panose="020B0604020202020204" pitchFamily="34" charset="0"/>
                <a:ea typeface="ＭＳ Ｐゴシック" panose="020B0600070205080204" pitchFamily="34" charset="-128"/>
                <a:cs typeface="Arial" panose="020B0604020202020204" pitchFamily="34" charset="0"/>
              </a:rPr>
              <a:t>In contrast to MBC, PD-L1 CPS Score (</a:t>
            </a:r>
            <a:r>
              <a:rPr lang="en-US" altLang="en-US" sz="1600" u="sng" dirty="0">
                <a:latin typeface="Arial" panose="020B0604020202020204" pitchFamily="34" charset="0"/>
                <a:ea typeface="ＭＳ Ｐゴシック" panose="020B0600070205080204" pitchFamily="34" charset="-128"/>
                <a:cs typeface="Arial" panose="020B0604020202020204" pitchFamily="34" charset="0"/>
              </a:rPr>
              <a:t>&gt;</a:t>
            </a:r>
            <a:r>
              <a:rPr lang="en-US" altLang="en-US" sz="1600" dirty="0">
                <a:latin typeface="Arial" panose="020B0604020202020204" pitchFamily="34" charset="0"/>
                <a:ea typeface="ＭＳ Ｐゴシック" panose="020B0600070205080204" pitchFamily="34" charset="-128"/>
                <a:cs typeface="Arial" panose="020B0604020202020204" pitchFamily="34" charset="0"/>
              </a:rPr>
              <a:t>10) not predictive for pembrolizumab benefit </a:t>
            </a:r>
          </a:p>
          <a:p>
            <a:r>
              <a:rPr lang="en-US" altLang="en-US" sz="1600" b="1" dirty="0">
                <a:solidFill>
                  <a:srgbClr val="C00000"/>
                </a:solidFill>
                <a:latin typeface="Arial" panose="020B0604020202020204" pitchFamily="34" charset="0"/>
                <a:ea typeface="ＭＳ Ｐゴシック" panose="020B0600070205080204" pitchFamily="34" charset="-128"/>
                <a:cs typeface="Arial" panose="020B0604020202020204" pitchFamily="34" charset="0"/>
              </a:rPr>
              <a:t>Adjuvant therapy after neoadjuvant therapy</a:t>
            </a:r>
          </a:p>
          <a:p>
            <a:pPr lvl="1"/>
            <a:r>
              <a:rPr lang="en-US" altLang="en-US" sz="1600" dirty="0">
                <a:latin typeface="Arial" panose="020B0604020202020204" pitchFamily="34" charset="0"/>
                <a:ea typeface="ＭＳ Ｐゴシック" panose="020B0600070205080204" pitchFamily="34" charset="-128"/>
                <a:cs typeface="Arial" panose="020B0604020202020204" pitchFamily="34" charset="0"/>
              </a:rPr>
              <a:t>Adjuvant pembrolizumab recommended after neoadjuvant pembrolizumab + NAC (if no prior serious IRAE)</a:t>
            </a:r>
          </a:p>
          <a:p>
            <a:pPr lvl="1"/>
            <a:r>
              <a:rPr lang="en-US" altLang="en-US" sz="1600" dirty="0">
                <a:latin typeface="Arial" panose="020B0604020202020204" pitchFamily="34" charset="0"/>
                <a:ea typeface="ＭＳ Ｐゴシック" panose="020B0600070205080204" pitchFamily="34" charset="-128"/>
                <a:cs typeface="Arial" panose="020B0604020202020204" pitchFamily="34" charset="0"/>
              </a:rPr>
              <a:t>Capecitabine recommended if residual disease – benefit unclear if neoadjuvant/adjuvant pembrolizumab used</a:t>
            </a:r>
          </a:p>
          <a:p>
            <a:pPr lvl="1"/>
            <a:r>
              <a:rPr lang="en-US" altLang="en-US" sz="1600" dirty="0">
                <a:latin typeface="Arial" panose="020B0604020202020204" pitchFamily="34" charset="0"/>
                <a:ea typeface="ＭＳ Ｐゴシック" panose="020B0600070205080204" pitchFamily="34" charset="-128"/>
                <a:cs typeface="Arial" panose="020B0604020202020204" pitchFamily="34" charset="0"/>
              </a:rPr>
              <a:t>Adjuvant olaparib improved DDFS and OS in BRCA mutation carriers</a:t>
            </a:r>
          </a:p>
        </p:txBody>
      </p:sp>
      <p:sp>
        <p:nvSpPr>
          <p:cNvPr id="2" name="Rectangle 1">
            <a:extLst>
              <a:ext uri="{FF2B5EF4-FFF2-40B4-BE49-F238E27FC236}">
                <a16:creationId xmlns:a16="http://schemas.microsoft.com/office/drawing/2014/main" id="{B66AE221-23FB-244E-B081-385077D4A87B}"/>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206D-0D5B-356F-64E3-D0ECB1DCFEBB}"/>
              </a:ext>
            </a:extLst>
          </p:cNvPr>
          <p:cNvSpPr>
            <a:spLocks noGrp="1"/>
          </p:cNvSpPr>
          <p:nvPr>
            <p:ph type="title"/>
          </p:nvPr>
        </p:nvSpPr>
        <p:spPr>
          <a:xfrm>
            <a:off x="-152401" y="518977"/>
            <a:ext cx="12269757" cy="752475"/>
          </a:xfrm>
        </p:spPr>
        <p:txBody>
          <a:bodyPr>
            <a:normAutofit fontScale="90000"/>
          </a:bodyPr>
          <a:lstStyle/>
          <a:p>
            <a:br>
              <a:rPr lang="en-US" dirty="0">
                <a:effectLst/>
                <a:latin typeface="Times New Roman" panose="02020603050405020304" pitchFamily="18" charset="0"/>
              </a:rPr>
            </a:br>
            <a:br>
              <a:rPr lang="en-US" dirty="0">
                <a:effectLst/>
                <a:latin typeface="Times New Roman" panose="02020603050405020304" pitchFamily="18" charset="0"/>
              </a:rPr>
            </a:br>
            <a:br>
              <a:rPr lang="en-US" dirty="0">
                <a:effectLst/>
                <a:latin typeface="Times New Roman" panose="02020603050405020304" pitchFamily="18" charset="0"/>
              </a:rPr>
            </a:br>
            <a:br>
              <a:rPr lang="en-US" dirty="0">
                <a:effectLst/>
                <a:latin typeface="Times New Roman" panose="02020603050405020304" pitchFamily="18" charset="0"/>
              </a:rPr>
            </a:br>
            <a:br>
              <a:rPr lang="en-US" dirty="0">
                <a:effectLst/>
                <a:latin typeface="Times New Roman" panose="02020603050405020304" pitchFamily="18" charset="0"/>
              </a:rPr>
            </a:br>
            <a:br>
              <a:rPr lang="en-US" dirty="0">
                <a:effectLst/>
                <a:latin typeface="Times New Roman" panose="02020603050405020304" pitchFamily="18" charset="0"/>
              </a:rPr>
            </a:br>
            <a:br>
              <a:rPr lang="en-US" dirty="0">
                <a:effectLst/>
                <a:latin typeface="Times New Roman" panose="02020603050405020304" pitchFamily="18" charset="0"/>
              </a:rPr>
            </a:br>
            <a:r>
              <a:rPr lang="en-US" dirty="0">
                <a:solidFill>
                  <a:srgbClr val="C00000"/>
                </a:solidFill>
                <a:effectLst/>
              </a:rPr>
              <a:t>Clinical Questions Raised by Recent Trials in TNBC</a:t>
            </a:r>
            <a:br>
              <a:rPr lang="en-US" dirty="0">
                <a:effectLst/>
                <a:latin typeface="Times New Roman" panose="02020603050405020304" pitchFamily="18" charset="0"/>
              </a:rPr>
            </a:br>
            <a:br>
              <a:rPr lang="en-US" dirty="0">
                <a:effectLst/>
                <a:latin typeface="Times New Roman" panose="02020603050405020304" pitchFamily="18" charset="0"/>
              </a:rPr>
            </a:br>
            <a:br>
              <a:rPr lang="en-US" dirty="0">
                <a:effectLst/>
                <a:latin typeface="Times New Roman" panose="02020603050405020304" pitchFamily="18" charset="0"/>
              </a:rPr>
            </a:br>
            <a:br>
              <a:rPr lang="en-US" dirty="0">
                <a:effectLst/>
                <a:latin typeface="Times New Roman" panose="02020603050405020304" pitchFamily="18" charset="0"/>
              </a:rPr>
            </a:br>
            <a:br>
              <a:rPr lang="en-US" sz="2700" dirty="0">
                <a:effectLst/>
              </a:rPr>
            </a:br>
            <a:br>
              <a:rPr lang="en-US" dirty="0">
                <a:effectLst/>
                <a:latin typeface="Times New Roman" panose="02020603050405020304" pitchFamily="18" charset="0"/>
              </a:rPr>
            </a:br>
            <a:br>
              <a:rPr lang="en-US" dirty="0">
                <a:effectLst/>
                <a:latin typeface="Times New Roman" panose="02020603050405020304" pitchFamily="18" charset="0"/>
              </a:rPr>
            </a:br>
            <a:br>
              <a:rPr lang="en-US" dirty="0">
                <a:effectLst/>
                <a:latin typeface="Times New Roman" panose="02020603050405020304" pitchFamily="18" charset="0"/>
              </a:rPr>
            </a:br>
            <a:endParaRPr lang="en-US" dirty="0"/>
          </a:p>
        </p:txBody>
      </p:sp>
      <p:sp>
        <p:nvSpPr>
          <p:cNvPr id="7" name="Content Placeholder 6">
            <a:extLst>
              <a:ext uri="{FF2B5EF4-FFF2-40B4-BE49-F238E27FC236}">
                <a16:creationId xmlns:a16="http://schemas.microsoft.com/office/drawing/2014/main" id="{53408BFF-E514-1ACB-EE6E-099863865FB7}"/>
              </a:ext>
            </a:extLst>
          </p:cNvPr>
          <p:cNvSpPr>
            <a:spLocks noGrp="1"/>
          </p:cNvSpPr>
          <p:nvPr>
            <p:ph idx="1"/>
          </p:nvPr>
        </p:nvSpPr>
        <p:spPr>
          <a:xfrm>
            <a:off x="37828" y="1143000"/>
            <a:ext cx="12042713" cy="4449763"/>
          </a:xfrm>
        </p:spPr>
        <p:txBody>
          <a:bodyPr>
            <a:noAutofit/>
          </a:bodyPr>
          <a:lstStyle/>
          <a:p>
            <a:r>
              <a:rPr lang="en-US" sz="1600" b="1" dirty="0">
                <a:solidFill>
                  <a:srgbClr val="C00000"/>
                </a:solidFill>
                <a:latin typeface="Arial" panose="020B0604020202020204" pitchFamily="34" charset="0"/>
                <a:cs typeface="Arial" panose="020B0604020202020204" pitchFamily="34" charset="0"/>
              </a:rPr>
              <a:t>Chemotherapy de-escalation: </a:t>
            </a:r>
            <a:r>
              <a:rPr lang="en-US" sz="1600" dirty="0">
                <a:latin typeface="Arial" panose="020B0604020202020204" pitchFamily="34" charset="0"/>
                <a:cs typeface="Arial" panose="020B0604020202020204" pitchFamily="34" charset="0"/>
              </a:rPr>
              <a:t>When pembrolizumab is used as a component of neoadjuvant systemic therapy for TNBC, what is the optimal chemotherapy regimen and can fewer chemotherapy agents be used without comprising results?</a:t>
            </a:r>
          </a:p>
          <a:p>
            <a:endParaRPr lang="en-US" sz="1600" dirty="0">
              <a:latin typeface="Arial" panose="020B0604020202020204" pitchFamily="34" charset="0"/>
              <a:cs typeface="Arial" panose="020B0604020202020204" pitchFamily="34" charset="0"/>
            </a:endParaRPr>
          </a:p>
          <a:p>
            <a:r>
              <a:rPr lang="en-US" sz="1600" b="1" dirty="0">
                <a:solidFill>
                  <a:srgbClr val="C00000"/>
                </a:solidFill>
                <a:latin typeface="Arial" panose="020B0604020202020204" pitchFamily="34" charset="0"/>
                <a:cs typeface="Arial" panose="020B0604020202020204" pitchFamily="34" charset="0"/>
              </a:rPr>
              <a:t>Role of adjuvant pembrolizumab: </a:t>
            </a:r>
            <a:r>
              <a:rPr lang="en-US" sz="1600" dirty="0">
                <a:latin typeface="Arial" panose="020B0604020202020204" pitchFamily="34" charset="0"/>
                <a:cs typeface="Arial" panose="020B0604020202020204" pitchFamily="34" charset="0"/>
              </a:rPr>
              <a:t>Is adjuvant pembrolizumab necessary after neoadjuvant pembrolizumab plus chemotherapy, especially in those who have achieved a pCR?</a:t>
            </a:r>
          </a:p>
          <a:p>
            <a:endParaRPr lang="en-US" sz="1600" dirty="0">
              <a:latin typeface="Arial" panose="020B0604020202020204" pitchFamily="34" charset="0"/>
              <a:cs typeface="Arial" panose="020B0604020202020204" pitchFamily="34" charset="0"/>
            </a:endParaRPr>
          </a:p>
          <a:p>
            <a:r>
              <a:rPr lang="en-US" sz="1600" b="1" dirty="0">
                <a:solidFill>
                  <a:srgbClr val="C00000"/>
                </a:solidFill>
                <a:latin typeface="Arial" panose="020B0604020202020204" pitchFamily="34" charset="0"/>
                <a:cs typeface="Arial" panose="020B0604020202020204" pitchFamily="34" charset="0"/>
              </a:rPr>
              <a:t>Role of adjuvant capecitabine: </a:t>
            </a:r>
            <a:r>
              <a:rPr lang="en-US" sz="1600" dirty="0">
                <a:latin typeface="Arial" panose="020B0604020202020204" pitchFamily="34" charset="0"/>
                <a:cs typeface="Arial" panose="020B0604020202020204" pitchFamily="34" charset="0"/>
              </a:rPr>
              <a:t>For those treated with neoadjuvant chemoimmunotherapy who have residual disease at surgery and do not have a pathogenic germline BRCA1/2 variant, is adjuvant capecitabine beneﬁcial, and should it be combined with adjuvant pembrolizumab?</a:t>
            </a:r>
          </a:p>
          <a:p>
            <a:endParaRPr lang="en-US" sz="1600" dirty="0">
              <a:latin typeface="Arial" panose="020B0604020202020204" pitchFamily="34" charset="0"/>
              <a:cs typeface="Arial" panose="020B0604020202020204" pitchFamily="34" charset="0"/>
            </a:endParaRPr>
          </a:p>
          <a:p>
            <a:r>
              <a:rPr lang="en-US" sz="1600" b="1" dirty="0">
                <a:solidFill>
                  <a:srgbClr val="C00000"/>
                </a:solidFill>
                <a:latin typeface="Arial" panose="020B0604020202020204" pitchFamily="34" charset="0"/>
                <a:cs typeface="Arial" panose="020B0604020202020204" pitchFamily="34" charset="0"/>
              </a:rPr>
              <a:t>Management of pathogenic BRCA variants</a:t>
            </a:r>
            <a:r>
              <a:rPr lang="en-US" sz="1600" dirty="0">
                <a:latin typeface="Arial" panose="020B0604020202020204" pitchFamily="34" charset="0"/>
                <a:cs typeface="Arial" panose="020B0604020202020204" pitchFamily="34" charset="0"/>
              </a:rPr>
              <a:t>: For those treated with neoadjuvant chemoimmunotherapy who have residual disease at surgery and have a pathogenic germline BRCA1/2 variant, is adjuvant olaparib beneﬁcial, and should it be combined with adjuvant pembrolizumab?</a:t>
            </a:r>
          </a:p>
          <a:p>
            <a:endParaRPr lang="en-US" sz="1600" dirty="0">
              <a:latin typeface="Arial" panose="020B0604020202020204" pitchFamily="34" charset="0"/>
              <a:cs typeface="Arial" panose="020B0604020202020204" pitchFamily="34" charset="0"/>
            </a:endParaRPr>
          </a:p>
          <a:p>
            <a:r>
              <a:rPr lang="en-US" sz="1600" b="1" dirty="0">
                <a:solidFill>
                  <a:srgbClr val="C00000"/>
                </a:solidFill>
                <a:latin typeface="Arial" panose="020B0604020202020204" pitchFamily="34" charset="0"/>
                <a:cs typeface="Arial" panose="020B0604020202020204" pitchFamily="34" charset="0"/>
              </a:rPr>
              <a:t>Role of antibody drug conjugates: </a:t>
            </a:r>
            <a:r>
              <a:rPr lang="en-US" sz="1600" dirty="0">
                <a:latin typeface="Arial" panose="020B0604020202020204" pitchFamily="34" charset="0"/>
                <a:cs typeface="Arial" panose="020B0604020202020204" pitchFamily="34" charset="0"/>
              </a:rPr>
              <a:t>Will sacituzumab govitecan be effective as adjuvant therapy in those with residual disease after neoadjuvant chemotherapy (with or without immunotherapy), and can it be combined with immunotherapy in this context, as well as in metastatic TNBC?</a:t>
            </a:r>
          </a:p>
        </p:txBody>
      </p:sp>
      <p:sp>
        <p:nvSpPr>
          <p:cNvPr id="3" name="Slide Number Placeholder 2">
            <a:extLst>
              <a:ext uri="{FF2B5EF4-FFF2-40B4-BE49-F238E27FC236}">
                <a16:creationId xmlns:a16="http://schemas.microsoft.com/office/drawing/2014/main" id="{0853D7CA-AEAA-246A-D42F-8A7612BA5121}"/>
              </a:ext>
            </a:extLst>
          </p:cNvPr>
          <p:cNvSpPr>
            <a:spLocks noGrp="1"/>
          </p:cNvSpPr>
          <p:nvPr>
            <p:ph type="sldNum" sz="quarter" idx="12"/>
          </p:nvPr>
        </p:nvSpPr>
        <p:spPr/>
        <p:txBody>
          <a:bodyPr/>
          <a:lstStyle/>
          <a:p>
            <a:pPr>
              <a:defRPr/>
            </a:pPr>
            <a:fld id="{8BC2FC38-0212-3D4B-BE73-735D0C6CB8CF}" type="slidenum">
              <a:rPr lang="en-US" altLang="en-US" smtClean="0"/>
              <a:pPr>
                <a:defRPr/>
              </a:pPr>
              <a:t>49</a:t>
            </a:fld>
            <a:endParaRPr lang="en-US" altLang="en-US" dirty="0"/>
          </a:p>
        </p:txBody>
      </p:sp>
      <p:sp>
        <p:nvSpPr>
          <p:cNvPr id="4" name="TextBox 3">
            <a:extLst>
              <a:ext uri="{FF2B5EF4-FFF2-40B4-BE49-F238E27FC236}">
                <a16:creationId xmlns:a16="http://schemas.microsoft.com/office/drawing/2014/main" id="{EAC3EA5D-426C-DD1C-E236-C6D88D64B212}"/>
              </a:ext>
            </a:extLst>
          </p:cNvPr>
          <p:cNvSpPr txBox="1"/>
          <p:nvPr/>
        </p:nvSpPr>
        <p:spPr>
          <a:xfrm>
            <a:off x="457200" y="6150908"/>
            <a:ext cx="9982200" cy="307777"/>
          </a:xfrm>
          <a:prstGeom prst="rect">
            <a:avLst/>
          </a:prstGeom>
          <a:noFill/>
        </p:spPr>
        <p:txBody>
          <a:bodyPr wrap="square" rtlCol="0">
            <a:spAutoFit/>
          </a:bodyPr>
          <a:lstStyle/>
          <a:p>
            <a:r>
              <a:rPr lang="en-US" sz="1400" dirty="0"/>
              <a:t>Kessler A, Sparano J. Critical Reviews in Oncology and Hematology 2022  (PMID: 35093499)</a:t>
            </a:r>
          </a:p>
        </p:txBody>
      </p:sp>
      <p:sp>
        <p:nvSpPr>
          <p:cNvPr id="5" name="Rectangle 4">
            <a:extLst>
              <a:ext uri="{FF2B5EF4-FFF2-40B4-BE49-F238E27FC236}">
                <a16:creationId xmlns:a16="http://schemas.microsoft.com/office/drawing/2014/main" id="{B28DA005-38B8-3389-3854-72D559EF54C2}"/>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54920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a:extLst>
              <a:ext uri="{FF2B5EF4-FFF2-40B4-BE49-F238E27FC236}">
                <a16:creationId xmlns:a16="http://schemas.microsoft.com/office/drawing/2014/main" id="{6A984B69-A37B-C641-83AC-7A383D14DE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969" y="1143000"/>
            <a:ext cx="4356864" cy="3475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8">
            <a:extLst>
              <a:ext uri="{FF2B5EF4-FFF2-40B4-BE49-F238E27FC236}">
                <a16:creationId xmlns:a16="http://schemas.microsoft.com/office/drawing/2014/main" id="{1B4F40D8-C88A-6F47-B93D-568B32534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9700" y="4629409"/>
            <a:ext cx="4298675" cy="1644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1">
            <a:extLst>
              <a:ext uri="{FF2B5EF4-FFF2-40B4-BE49-F238E27FC236}">
                <a16:creationId xmlns:a16="http://schemas.microsoft.com/office/drawing/2014/main" id="{2570F2C8-08C5-0346-B3DE-65D50BE1A1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1173077"/>
            <a:ext cx="4261438" cy="3475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4">
            <a:extLst>
              <a:ext uri="{FF2B5EF4-FFF2-40B4-BE49-F238E27FC236}">
                <a16:creationId xmlns:a16="http://schemas.microsoft.com/office/drawing/2014/main" id="{6FC2F72A-0A41-8640-AC67-D46E384793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6363" y="4647340"/>
            <a:ext cx="4227675" cy="1679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FA6BE52-CDDA-5603-A91A-EB66F79F1C0B}"/>
              </a:ext>
            </a:extLst>
          </p:cNvPr>
          <p:cNvSpPr txBox="1"/>
          <p:nvPr/>
        </p:nvSpPr>
        <p:spPr>
          <a:xfrm>
            <a:off x="1106969" y="6284583"/>
            <a:ext cx="9214438" cy="307777"/>
          </a:xfrm>
          <a:prstGeom prst="rect">
            <a:avLst/>
          </a:prstGeom>
          <a:noFill/>
        </p:spPr>
        <p:txBody>
          <a:bodyPr wrap="square" rtlCol="0">
            <a:spAutoFit/>
          </a:bodyPr>
          <a:lstStyle/>
          <a:p>
            <a:r>
              <a:rPr lang="en-US" sz="1400" dirty="0"/>
              <a:t>Sparano et al. N </a:t>
            </a:r>
            <a:r>
              <a:rPr lang="en-US" sz="1400" dirty="0" err="1"/>
              <a:t>Engl</a:t>
            </a:r>
            <a:r>
              <a:rPr lang="en-US" sz="1400" dirty="0"/>
              <a:t> J Med. 2008 (PMID: 18420499); Sparano et al. J Clin Oncol. 2015 (PMID: 26077235)</a:t>
            </a:r>
          </a:p>
        </p:txBody>
      </p:sp>
      <p:sp>
        <p:nvSpPr>
          <p:cNvPr id="3" name="Title 1">
            <a:extLst>
              <a:ext uri="{FF2B5EF4-FFF2-40B4-BE49-F238E27FC236}">
                <a16:creationId xmlns:a16="http://schemas.microsoft.com/office/drawing/2014/main" id="{78082994-1DFB-EEAE-D4E3-55491F3B944E}"/>
              </a:ext>
            </a:extLst>
          </p:cNvPr>
          <p:cNvSpPr txBox="1">
            <a:spLocks/>
          </p:cNvSpPr>
          <p:nvPr/>
        </p:nvSpPr>
        <p:spPr bwMode="auto">
          <a:xfrm>
            <a:off x="130429" y="406400"/>
            <a:ext cx="1103415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dirty="0"/>
              <a:t>E1199: AC followed by Paclitaxel or Docetaxel (Weekly vs. Every 3 Weeks)</a:t>
            </a:r>
          </a:p>
          <a:p>
            <a:pPr algn="ctr">
              <a:spcBef>
                <a:spcPct val="0"/>
              </a:spcBef>
              <a:buFontTx/>
              <a:buNone/>
            </a:pPr>
            <a:r>
              <a:rPr lang="en-US" altLang="en-US" sz="1800" dirty="0">
                <a:solidFill>
                  <a:srgbClr val="C00000"/>
                </a:solidFill>
              </a:rPr>
              <a:t>Exploratory Analysis in TNBC (N=1025) – Weekly Paclitaxel Associated with Improved DFS and OS</a:t>
            </a:r>
          </a:p>
        </p:txBody>
      </p:sp>
      <p:sp>
        <p:nvSpPr>
          <p:cNvPr id="4" name="Rectangle 3">
            <a:extLst>
              <a:ext uri="{FF2B5EF4-FFF2-40B4-BE49-F238E27FC236}">
                <a16:creationId xmlns:a16="http://schemas.microsoft.com/office/drawing/2014/main" id="{6FDA4396-4308-5546-5945-4262A24BF4C3}"/>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0759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53A08-D9DF-13BD-D17B-5F9D05AB6E07}"/>
              </a:ext>
            </a:extLst>
          </p:cNvPr>
          <p:cNvSpPr>
            <a:spLocks noGrp="1"/>
          </p:cNvSpPr>
          <p:nvPr>
            <p:ph type="title"/>
          </p:nvPr>
        </p:nvSpPr>
        <p:spPr>
          <a:xfrm>
            <a:off x="838200" y="518977"/>
            <a:ext cx="10515600" cy="395423"/>
          </a:xfrm>
        </p:spPr>
        <p:txBody>
          <a:bodyPr>
            <a:normAutofit fontScale="90000"/>
          </a:bodyPr>
          <a:lstStyle/>
          <a:p>
            <a:r>
              <a:rPr lang="en-US" dirty="0"/>
              <a:t>Ongoing Post-Neoadjuvant Studies </a:t>
            </a:r>
          </a:p>
        </p:txBody>
      </p:sp>
      <p:graphicFrame>
        <p:nvGraphicFramePr>
          <p:cNvPr id="5" name="Content Placeholder 4">
            <a:extLst>
              <a:ext uri="{FF2B5EF4-FFF2-40B4-BE49-F238E27FC236}">
                <a16:creationId xmlns:a16="http://schemas.microsoft.com/office/drawing/2014/main" id="{A7E043FE-0898-C4DE-03CA-683D4F5DE4BA}"/>
              </a:ext>
            </a:extLst>
          </p:cNvPr>
          <p:cNvGraphicFramePr>
            <a:graphicFrameLocks noGrp="1"/>
          </p:cNvGraphicFramePr>
          <p:nvPr>
            <p:ph idx="1"/>
            <p:extLst>
              <p:ext uri="{D42A27DB-BD31-4B8C-83A1-F6EECF244321}">
                <p14:modId xmlns:p14="http://schemas.microsoft.com/office/powerpoint/2010/main" val="835073667"/>
              </p:ext>
            </p:extLst>
          </p:nvPr>
        </p:nvGraphicFramePr>
        <p:xfrm>
          <a:off x="533400" y="1107112"/>
          <a:ext cx="11506200" cy="5059680"/>
        </p:xfrm>
        <a:graphic>
          <a:graphicData uri="http://schemas.openxmlformats.org/drawingml/2006/table">
            <a:tbl>
              <a:tblPr firstRow="1" bandRow="1">
                <a:tableStyleId>{5C22544A-7EE6-4342-B048-85BDC9FD1C3A}</a:tableStyleId>
              </a:tblPr>
              <a:tblGrid>
                <a:gridCol w="4977684">
                  <a:extLst>
                    <a:ext uri="{9D8B030D-6E8A-4147-A177-3AD203B41FA5}">
                      <a16:colId xmlns:a16="http://schemas.microsoft.com/office/drawing/2014/main" val="214855594"/>
                    </a:ext>
                  </a:extLst>
                </a:gridCol>
                <a:gridCol w="6528516">
                  <a:extLst>
                    <a:ext uri="{9D8B030D-6E8A-4147-A177-3AD203B41FA5}">
                      <a16:colId xmlns:a16="http://schemas.microsoft.com/office/drawing/2014/main" val="176576651"/>
                    </a:ext>
                  </a:extLst>
                </a:gridCol>
              </a:tblGrid>
              <a:tr h="381000">
                <a:tc>
                  <a:txBody>
                    <a:bodyPr/>
                    <a:lstStyle/>
                    <a:p>
                      <a:r>
                        <a:rPr lang="en-US" dirty="0"/>
                        <a:t>Study</a:t>
                      </a:r>
                    </a:p>
                  </a:txBody>
                  <a:tcPr/>
                </a:tc>
                <a:tc>
                  <a:txBody>
                    <a:bodyPr/>
                    <a:lstStyle/>
                    <a:p>
                      <a:r>
                        <a:rPr lang="en-US" dirty="0"/>
                        <a:t>Treatment Arms</a:t>
                      </a:r>
                    </a:p>
                  </a:txBody>
                  <a:tcPr/>
                </a:tc>
                <a:extLst>
                  <a:ext uri="{0D108BD9-81ED-4DB2-BD59-A6C34878D82A}">
                    <a16:rowId xmlns:a16="http://schemas.microsoft.com/office/drawing/2014/main" val="1935311962"/>
                  </a:ext>
                </a:extLst>
              </a:tr>
              <a:tr h="370840">
                <a:tc gridSpan="2">
                  <a:txBody>
                    <a:bodyPr/>
                    <a:lstStyle/>
                    <a:p>
                      <a:pPr algn="ctr"/>
                      <a:r>
                        <a:rPr lang="en-US" b="1" dirty="0">
                          <a:solidFill>
                            <a:srgbClr val="C00000"/>
                          </a:solidFill>
                          <a:latin typeface="Arial" panose="020B0604020202020204" pitchFamily="34" charset="0"/>
                          <a:cs typeface="Arial" panose="020B0604020202020204" pitchFamily="34" charset="0"/>
                        </a:rPr>
                        <a:t>Pathologic Complete Response After Prior Neoadjuvant Chemotherapy Plus Pembrolizumab</a:t>
                      </a:r>
                    </a:p>
                  </a:txBody>
                  <a:tcPr/>
                </a:tc>
                <a:tc hMerge="1">
                  <a:txBody>
                    <a:bodyPr/>
                    <a:lstStyle/>
                    <a:p>
                      <a:pPr algn="ctr"/>
                      <a:endParaRPr lang="en-US" b="1" dirty="0">
                        <a:solidFill>
                          <a:srgbClr val="C00000"/>
                        </a:solidFill>
                      </a:endParaRPr>
                    </a:p>
                  </a:txBody>
                  <a:tcPr/>
                </a:tc>
                <a:extLst>
                  <a:ext uri="{0D108BD9-81ED-4DB2-BD59-A6C34878D82A}">
                    <a16:rowId xmlns:a16="http://schemas.microsoft.com/office/drawing/2014/main" val="1535434259"/>
                  </a:ext>
                </a:extLst>
              </a:tr>
              <a:tr h="370840">
                <a:tc>
                  <a:txBody>
                    <a:bodyPr/>
                    <a:lstStyle/>
                    <a:p>
                      <a:r>
                        <a:rPr lang="en-US" b="1" dirty="0">
                          <a:latin typeface="Arial" panose="020B0604020202020204" pitchFamily="34" charset="0"/>
                          <a:cs typeface="Arial" panose="020B0604020202020204" pitchFamily="34" charset="0"/>
                        </a:rPr>
                        <a:t>OptimICE (Alliance) </a:t>
                      </a:r>
                    </a:p>
                    <a:p>
                      <a:r>
                        <a:rPr lang="en-US" sz="1800" b="1" i="0" u="none" strike="noStrike" kern="1200" dirty="0">
                          <a:solidFill>
                            <a:schemeClr val="dk1"/>
                          </a:solidFill>
                          <a:effectLst/>
                          <a:latin typeface="Arial" panose="020B0604020202020204" pitchFamily="34" charset="0"/>
                          <a:ea typeface="+mn-ea"/>
                          <a:cs typeface="Arial" panose="020B0604020202020204" pitchFamily="34" charset="0"/>
                        </a:rPr>
                        <a:t>NCT05812807</a:t>
                      </a:r>
                      <a:endParaRPr lang="en-US" b="1" dirty="0">
                        <a:latin typeface="Arial" panose="020B0604020202020204" pitchFamily="34" charset="0"/>
                        <a:cs typeface="Arial" panose="020B0604020202020204" pitchFamily="34" charset="0"/>
                      </a:endParaRPr>
                    </a:p>
                  </a:txBody>
                  <a:tcPr/>
                </a:tc>
                <a:tc>
                  <a:txBody>
                    <a:bodyPr/>
                    <a:lstStyle/>
                    <a:p>
                      <a:r>
                        <a:rPr lang="en-US" dirty="0">
                          <a:latin typeface="Arial" panose="020B0604020202020204" pitchFamily="34" charset="0"/>
                          <a:cs typeface="Arial" panose="020B0604020202020204" pitchFamily="34" charset="0"/>
                        </a:rPr>
                        <a:t>Adjuvant pembrolizumab x 9 cycles </a:t>
                      </a:r>
                    </a:p>
                    <a:p>
                      <a:r>
                        <a:rPr lang="en-US" dirty="0">
                          <a:latin typeface="Arial" panose="020B0604020202020204" pitchFamily="34" charset="0"/>
                          <a:cs typeface="Arial" panose="020B0604020202020204" pitchFamily="34" charset="0"/>
                        </a:rPr>
                        <a:t>vs.</a:t>
                      </a:r>
                    </a:p>
                    <a:p>
                      <a:r>
                        <a:rPr lang="en-US" dirty="0">
                          <a:latin typeface="Arial" panose="020B0604020202020204" pitchFamily="34" charset="0"/>
                          <a:cs typeface="Arial" panose="020B0604020202020204" pitchFamily="34" charset="0"/>
                        </a:rPr>
                        <a:t>No </a:t>
                      </a:r>
                      <a:r>
                        <a:rPr lang="en-US">
                          <a:latin typeface="Arial" panose="020B0604020202020204" pitchFamily="34" charset="0"/>
                          <a:cs typeface="Arial" panose="020B0604020202020204" pitchFamily="34" charset="0"/>
                        </a:rPr>
                        <a:t>further pembrolizumab</a:t>
                      </a:r>
                      <a:endParaRPr lang="en-US" dirty="0"/>
                    </a:p>
                  </a:txBody>
                  <a:tcPr/>
                </a:tc>
                <a:extLst>
                  <a:ext uri="{0D108BD9-81ED-4DB2-BD59-A6C34878D82A}">
                    <a16:rowId xmlns:a16="http://schemas.microsoft.com/office/drawing/2014/main" val="2530317861"/>
                  </a:ext>
                </a:extLst>
              </a:tr>
              <a:tr h="370840">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p>
                  </a:txBody>
                  <a:tcPr/>
                </a:tc>
                <a:extLst>
                  <a:ext uri="{0D108BD9-81ED-4DB2-BD59-A6C34878D82A}">
                    <a16:rowId xmlns:a16="http://schemas.microsoft.com/office/drawing/2014/main" val="4168026278"/>
                  </a:ext>
                </a:extLst>
              </a:tr>
              <a:tr h="370840">
                <a:tc gridSpan="2">
                  <a:txBody>
                    <a:bodyPr/>
                    <a:lstStyle/>
                    <a:p>
                      <a:pPr algn="ctr"/>
                      <a:r>
                        <a:rPr lang="en-US" b="1" dirty="0">
                          <a:solidFill>
                            <a:srgbClr val="C00000"/>
                          </a:solidFill>
                          <a:latin typeface="Arial" panose="020B0604020202020204" pitchFamily="34" charset="0"/>
                          <a:cs typeface="Arial" panose="020B0604020202020204" pitchFamily="34" charset="0"/>
                        </a:rPr>
                        <a:t>Residual Disease After Prior Neoadjuvant Chemotherapy </a:t>
                      </a:r>
                    </a:p>
                  </a:txBody>
                  <a:tcPr/>
                </a:tc>
                <a:tc hMerge="1">
                  <a:txBody>
                    <a:bodyPr/>
                    <a:lstStyle/>
                    <a:p>
                      <a:endParaRPr lang="en-US" dirty="0"/>
                    </a:p>
                  </a:txBody>
                  <a:tcPr/>
                </a:tc>
                <a:extLst>
                  <a:ext uri="{0D108BD9-81ED-4DB2-BD59-A6C34878D82A}">
                    <a16:rowId xmlns:a16="http://schemas.microsoft.com/office/drawing/2014/main" val="66199329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Arial" panose="020B0604020202020204" pitchFamily="34" charset="0"/>
                          <a:ea typeface="+mn-ea"/>
                          <a:cs typeface="Arial" panose="020B0604020202020204" pitchFamily="34" charset="0"/>
                        </a:rPr>
                        <a:t>ASCENT-05/OptimICE-RD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Arial" panose="020B0604020202020204" pitchFamily="34" charset="0"/>
                          <a:ea typeface="+mn-ea"/>
                          <a:cs typeface="Arial" panose="020B0604020202020204" pitchFamily="34" charset="0"/>
                        </a:rPr>
                        <a:t>NCT05633654</a:t>
                      </a:r>
                      <a:endParaRPr lang="en-US" sz="1800" kern="1200" dirty="0">
                        <a:solidFill>
                          <a:schemeClr val="dk1"/>
                        </a:solidFill>
                        <a:effectLst/>
                        <a:latin typeface="Arial" panose="020B0604020202020204" pitchFamily="34" charset="0"/>
                        <a:ea typeface="+mn-ea"/>
                        <a:cs typeface="Arial" panose="020B0604020202020204" pitchFamily="34" charset="0"/>
                      </a:endParaRPr>
                    </a:p>
                    <a:p>
                      <a:endParaRPr lang="en-US"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Arial" panose="020B0604020202020204" pitchFamily="34" charset="0"/>
                          <a:ea typeface="+mn-ea"/>
                          <a:cs typeface="Arial" panose="020B0604020202020204" pitchFamily="34" charset="0"/>
                        </a:rPr>
                        <a:t>Sacituzumab Govitecan-</a:t>
                      </a:r>
                      <a:r>
                        <a:rPr lang="en-US" sz="1800" kern="1200" dirty="0" err="1">
                          <a:solidFill>
                            <a:schemeClr val="dk1"/>
                          </a:solidFill>
                          <a:effectLst/>
                          <a:latin typeface="Arial" panose="020B0604020202020204" pitchFamily="34" charset="0"/>
                          <a:ea typeface="+mn-ea"/>
                          <a:cs typeface="Arial" panose="020B0604020202020204" pitchFamily="34" charset="0"/>
                        </a:rPr>
                        <a:t>hziy</a:t>
                      </a:r>
                      <a:r>
                        <a:rPr lang="en-US" sz="1800" kern="1200" dirty="0">
                          <a:solidFill>
                            <a:schemeClr val="dk1"/>
                          </a:solidFill>
                          <a:effectLst/>
                          <a:latin typeface="Arial" panose="020B0604020202020204" pitchFamily="34" charset="0"/>
                          <a:ea typeface="+mn-ea"/>
                          <a:cs typeface="Arial" panose="020B0604020202020204" pitchFamily="34" charset="0"/>
                        </a:rPr>
                        <a:t> and Pembrolizumab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Arial" panose="020B0604020202020204" pitchFamily="34" charset="0"/>
                          <a:ea typeface="+mn-ea"/>
                          <a:cs typeface="Arial" panose="020B0604020202020204" pitchFamily="34" charset="0"/>
                        </a:rPr>
                        <a:t>Vs.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Arial" panose="020B0604020202020204" pitchFamily="34" charset="0"/>
                          <a:ea typeface="+mn-ea"/>
                          <a:cs typeface="Arial" panose="020B0604020202020204" pitchFamily="34" charset="0"/>
                        </a:rPr>
                        <a:t>Treatment of Physician's Choice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75119199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kern="1200" dirty="0">
                          <a:solidFill>
                            <a:schemeClr val="dk1"/>
                          </a:solidFill>
                          <a:effectLst/>
                          <a:latin typeface="Arial" panose="020B0604020202020204" pitchFamily="34" charset="0"/>
                          <a:ea typeface="+mn-ea"/>
                          <a:cs typeface="Arial" panose="020B0604020202020204" pitchFamily="34" charset="0"/>
                        </a:rPr>
                        <a:t>TROPION-Breast03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Arial" panose="020B0604020202020204" pitchFamily="34" charset="0"/>
                          <a:ea typeface="+mn-ea"/>
                          <a:cs typeface="Arial" panose="020B0604020202020204" pitchFamily="34" charset="0"/>
                        </a:rPr>
                        <a:t>NCT05629585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dk1"/>
                          </a:solidFill>
                          <a:effectLst/>
                          <a:latin typeface="Arial" panose="020B0604020202020204" pitchFamily="34" charset="0"/>
                          <a:ea typeface="+mn-ea"/>
                          <a:cs typeface="Arial" panose="020B0604020202020204" pitchFamily="34" charset="0"/>
                        </a:rPr>
                        <a:t>Dato-DXd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dk1"/>
                          </a:solidFill>
                          <a:effectLst/>
                          <a:latin typeface="Arial" panose="020B0604020202020204" pitchFamily="34" charset="0"/>
                          <a:ea typeface="+mn-ea"/>
                          <a:cs typeface="Arial" panose="020B0604020202020204" pitchFamily="34" charset="0"/>
                        </a:rPr>
                        <a:t>Vs.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dk1"/>
                          </a:solidFill>
                          <a:effectLst/>
                          <a:latin typeface="Arial" panose="020B0604020202020204" pitchFamily="34" charset="0"/>
                          <a:ea typeface="+mn-ea"/>
                          <a:cs typeface="Arial" panose="020B0604020202020204" pitchFamily="34" charset="0"/>
                        </a:rPr>
                        <a:t>Dato-</a:t>
                      </a:r>
                      <a:r>
                        <a:rPr lang="en-US" sz="1800" b="0" i="0" u="none" strike="noStrike" kern="1200" dirty="0" err="1">
                          <a:solidFill>
                            <a:schemeClr val="dk1"/>
                          </a:solidFill>
                          <a:effectLst/>
                          <a:latin typeface="Arial" panose="020B0604020202020204" pitchFamily="34" charset="0"/>
                          <a:ea typeface="+mn-ea"/>
                          <a:cs typeface="Arial" panose="020B0604020202020204" pitchFamily="34" charset="0"/>
                        </a:rPr>
                        <a:t>DXd</a:t>
                      </a:r>
                      <a:r>
                        <a:rPr lang="en-US" sz="1800" b="0" i="0" u="none" strike="noStrike" kern="1200" dirty="0">
                          <a:solidFill>
                            <a:schemeClr val="dk1"/>
                          </a:solidFill>
                          <a:effectLst/>
                          <a:latin typeface="Arial" panose="020B0604020202020204" pitchFamily="34" charset="0"/>
                          <a:ea typeface="+mn-ea"/>
                          <a:cs typeface="Arial" panose="020B0604020202020204" pitchFamily="34" charset="0"/>
                        </a:rPr>
                        <a:t> plus Durvalumab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dk1"/>
                          </a:solidFill>
                          <a:effectLst/>
                          <a:latin typeface="Arial" panose="020B0604020202020204" pitchFamily="34" charset="0"/>
                          <a:ea typeface="+mn-ea"/>
                          <a:cs typeface="Arial" panose="020B0604020202020204" pitchFamily="34" charset="0"/>
                        </a:rPr>
                        <a:t>Vs.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dk1"/>
                          </a:solidFill>
                          <a:effectLst/>
                          <a:latin typeface="Arial" panose="020B0604020202020204" pitchFamily="34" charset="0"/>
                          <a:ea typeface="+mn-ea"/>
                          <a:cs typeface="Arial" panose="020B0604020202020204" pitchFamily="34" charset="0"/>
                        </a:rPr>
                        <a:t>Investigator's Choice of Therapy</a:t>
                      </a:r>
                    </a:p>
                  </a:txBody>
                  <a:tcPr/>
                </a:tc>
                <a:extLst>
                  <a:ext uri="{0D108BD9-81ED-4DB2-BD59-A6C34878D82A}">
                    <a16:rowId xmlns:a16="http://schemas.microsoft.com/office/drawing/2014/main" val="890764472"/>
                  </a:ext>
                </a:extLst>
              </a:tr>
            </a:tbl>
          </a:graphicData>
        </a:graphic>
      </p:graphicFrame>
      <p:sp>
        <p:nvSpPr>
          <p:cNvPr id="4" name="Slide Number Placeholder 3">
            <a:extLst>
              <a:ext uri="{FF2B5EF4-FFF2-40B4-BE49-F238E27FC236}">
                <a16:creationId xmlns:a16="http://schemas.microsoft.com/office/drawing/2014/main" id="{8980341D-777A-5E3C-4B51-C28234465A46}"/>
              </a:ext>
            </a:extLst>
          </p:cNvPr>
          <p:cNvSpPr>
            <a:spLocks noGrp="1"/>
          </p:cNvSpPr>
          <p:nvPr>
            <p:ph type="sldNum" sz="quarter" idx="12"/>
          </p:nvPr>
        </p:nvSpPr>
        <p:spPr/>
        <p:txBody>
          <a:bodyPr/>
          <a:lstStyle/>
          <a:p>
            <a:pPr>
              <a:defRPr/>
            </a:pPr>
            <a:fld id="{693EA0DD-7DFA-E44C-B9F9-4918099EC5E5}" type="slidenum">
              <a:rPr lang="en-US" altLang="en-US" smtClean="0"/>
              <a:pPr>
                <a:defRPr/>
              </a:pPr>
              <a:t>50</a:t>
            </a:fld>
            <a:endParaRPr lang="en-US" altLang="en-US" dirty="0"/>
          </a:p>
        </p:txBody>
      </p:sp>
      <p:sp>
        <p:nvSpPr>
          <p:cNvPr id="3" name="Rectangle 2">
            <a:extLst>
              <a:ext uri="{FF2B5EF4-FFF2-40B4-BE49-F238E27FC236}">
                <a16:creationId xmlns:a16="http://schemas.microsoft.com/office/drawing/2014/main" id="{9A8BE77D-90AF-6BDD-B612-984DB23B816B}"/>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7753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Title 1">
            <a:extLst>
              <a:ext uri="{FF2B5EF4-FFF2-40B4-BE49-F238E27FC236}">
                <a16:creationId xmlns:a16="http://schemas.microsoft.com/office/drawing/2014/main" id="{D73E0986-EB7D-EE41-A31C-C5BD22FC39FE}"/>
              </a:ext>
            </a:extLst>
          </p:cNvPr>
          <p:cNvSpPr>
            <a:spLocks noGrp="1" noChangeArrowheads="1"/>
          </p:cNvSpPr>
          <p:nvPr>
            <p:ph type="title"/>
          </p:nvPr>
        </p:nvSpPr>
        <p:spPr>
          <a:xfrm>
            <a:off x="228600" y="404018"/>
            <a:ext cx="6134100" cy="1325563"/>
          </a:xfrm>
        </p:spPr>
        <p:txBody>
          <a:bodyPr>
            <a:normAutofit/>
          </a:bodyPr>
          <a:lstStyle/>
          <a:p>
            <a:r>
              <a:rPr lang="en-US" altLang="en-US" sz="3200">
                <a:ea typeface="ＭＳ Ｐゴシック" panose="020B0600070205080204" pitchFamily="34" charset="-128"/>
              </a:rPr>
              <a:t>Adjuvant Paclitaxel + Carboplatin in Early TNBC</a:t>
            </a:r>
          </a:p>
        </p:txBody>
      </p:sp>
      <p:pic>
        <p:nvPicPr>
          <p:cNvPr id="333827" name="Picture 4">
            <a:extLst>
              <a:ext uri="{FF2B5EF4-FFF2-40B4-BE49-F238E27FC236}">
                <a16:creationId xmlns:a16="http://schemas.microsoft.com/office/drawing/2014/main" id="{E0FFA474-2117-964C-8E0B-273F7B8871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609600"/>
            <a:ext cx="3985013"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3828" name="Picture 5">
            <a:extLst>
              <a:ext uri="{FF2B5EF4-FFF2-40B4-BE49-F238E27FC236}">
                <a16:creationId xmlns:a16="http://schemas.microsoft.com/office/drawing/2014/main" id="{FC1D5969-E799-C149-A423-58B13FAF85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635803"/>
            <a:ext cx="4876800" cy="253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3829" name="TextBox 7">
            <a:extLst>
              <a:ext uri="{FF2B5EF4-FFF2-40B4-BE49-F238E27FC236}">
                <a16:creationId xmlns:a16="http://schemas.microsoft.com/office/drawing/2014/main" id="{2D644CE7-574C-E249-9862-C24D2E614C06}"/>
              </a:ext>
            </a:extLst>
          </p:cNvPr>
          <p:cNvSpPr txBox="1">
            <a:spLocks noChangeArrowheads="1"/>
          </p:cNvSpPr>
          <p:nvPr/>
        </p:nvSpPr>
        <p:spPr bwMode="auto">
          <a:xfrm>
            <a:off x="1158875" y="2643188"/>
            <a:ext cx="33782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t>74% Node- &amp; 26% Node+</a:t>
            </a:r>
          </a:p>
          <a:p>
            <a:r>
              <a:rPr lang="en-US" altLang="en-US"/>
              <a:t>54% T1 &amp; 46% T2/T3</a:t>
            </a:r>
          </a:p>
          <a:p>
            <a:r>
              <a:rPr lang="en-US" altLang="en-US"/>
              <a:t>27% Grade 1/2 &amp; 73% Grade 3</a:t>
            </a:r>
          </a:p>
        </p:txBody>
      </p:sp>
      <p:sp>
        <p:nvSpPr>
          <p:cNvPr id="9" name="TextBox 8">
            <a:extLst>
              <a:ext uri="{FF2B5EF4-FFF2-40B4-BE49-F238E27FC236}">
                <a16:creationId xmlns:a16="http://schemas.microsoft.com/office/drawing/2014/main" id="{DB4A94E3-FAC2-274A-94A3-760DCDB899BA}"/>
              </a:ext>
            </a:extLst>
          </p:cNvPr>
          <p:cNvSpPr txBox="1"/>
          <p:nvPr/>
        </p:nvSpPr>
        <p:spPr>
          <a:xfrm>
            <a:off x="76200" y="1720851"/>
            <a:ext cx="7162800" cy="922337"/>
          </a:xfrm>
          <a:prstGeom prst="rect">
            <a:avLst/>
          </a:prstGeom>
          <a:noFill/>
        </p:spPr>
        <p:txBody>
          <a:bodyPr>
            <a:spAutoFit/>
          </a:bodyPr>
          <a:lstStyle/>
          <a:p>
            <a:pPr>
              <a:defRPr/>
            </a:pPr>
            <a:r>
              <a:rPr lang="en-US" dirty="0"/>
              <a:t>N=647 1:1 randomization to (mg/m2)</a:t>
            </a:r>
          </a:p>
          <a:p>
            <a:pPr marL="285750" indent="-285750">
              <a:buFont typeface="Arial" panose="020B0604020202020204" pitchFamily="34" charset="0"/>
              <a:buChar char="•"/>
              <a:defRPr/>
            </a:pPr>
            <a:r>
              <a:rPr lang="en-US" dirty="0"/>
              <a:t>Weekly paclitaxel 80/carboplatin AUC 2 D1, 8, 15 q28d x 6 cycles</a:t>
            </a:r>
          </a:p>
          <a:p>
            <a:pPr marL="285750" indent="-285750">
              <a:buFont typeface="Arial" panose="020B0604020202020204" pitchFamily="34" charset="0"/>
              <a:buChar char="•"/>
              <a:defRPr/>
            </a:pPr>
            <a:r>
              <a:rPr lang="en-US" dirty="0"/>
              <a:t>CEF (500/100/500) x3 cycles then docetaxel 100 x 3 cycles </a:t>
            </a:r>
          </a:p>
        </p:txBody>
      </p:sp>
      <p:sp>
        <p:nvSpPr>
          <p:cNvPr id="333831" name="TextBox 2">
            <a:extLst>
              <a:ext uri="{FF2B5EF4-FFF2-40B4-BE49-F238E27FC236}">
                <a16:creationId xmlns:a16="http://schemas.microsoft.com/office/drawing/2014/main" id="{8BAEE8F0-CFB8-7049-9CAA-DEAE46E207E4}"/>
              </a:ext>
            </a:extLst>
          </p:cNvPr>
          <p:cNvSpPr txBox="1">
            <a:spLocks noChangeArrowheads="1"/>
          </p:cNvSpPr>
          <p:nvPr/>
        </p:nvSpPr>
        <p:spPr bwMode="auto">
          <a:xfrm>
            <a:off x="676274" y="6200001"/>
            <a:ext cx="46577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200" dirty="0"/>
              <a:t>Yu et al. JAMA Oncol. 2020 (PMID: 32789480)  </a:t>
            </a:r>
          </a:p>
        </p:txBody>
      </p:sp>
      <p:sp>
        <p:nvSpPr>
          <p:cNvPr id="2" name="Rectangle 1">
            <a:extLst>
              <a:ext uri="{FF2B5EF4-FFF2-40B4-BE49-F238E27FC236}">
                <a16:creationId xmlns:a16="http://schemas.microsoft.com/office/drawing/2014/main" id="{65254188-96FD-4D8B-7F94-68A1B652CC25}"/>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C5CE4-07B8-F56D-189D-68516FBB90BA}"/>
              </a:ext>
            </a:extLst>
          </p:cNvPr>
          <p:cNvSpPr>
            <a:spLocks noGrp="1"/>
          </p:cNvSpPr>
          <p:nvPr>
            <p:ph type="title"/>
          </p:nvPr>
        </p:nvSpPr>
        <p:spPr>
          <a:xfrm>
            <a:off x="838200" y="2714625"/>
            <a:ext cx="10515600" cy="752475"/>
          </a:xfrm>
        </p:spPr>
        <p:txBody>
          <a:bodyPr/>
          <a:lstStyle/>
          <a:p>
            <a:r>
              <a:rPr lang="en-US"/>
              <a:t>Neoadjuvant Chemotherapy</a:t>
            </a:r>
          </a:p>
        </p:txBody>
      </p:sp>
      <p:sp>
        <p:nvSpPr>
          <p:cNvPr id="3" name="Slide Number Placeholder 2">
            <a:extLst>
              <a:ext uri="{FF2B5EF4-FFF2-40B4-BE49-F238E27FC236}">
                <a16:creationId xmlns:a16="http://schemas.microsoft.com/office/drawing/2014/main" id="{5BDE8432-1B03-A167-8854-BFB7F637804E}"/>
              </a:ext>
            </a:extLst>
          </p:cNvPr>
          <p:cNvSpPr>
            <a:spLocks noGrp="1"/>
          </p:cNvSpPr>
          <p:nvPr>
            <p:ph type="sldNum" sz="quarter" idx="12"/>
          </p:nvPr>
        </p:nvSpPr>
        <p:spPr/>
        <p:txBody>
          <a:bodyPr/>
          <a:lstStyle/>
          <a:p>
            <a:pPr>
              <a:defRPr/>
            </a:pPr>
            <a:fld id="{8BC2FC38-0212-3D4B-BE73-735D0C6CB8CF}" type="slidenum">
              <a:rPr lang="en-US" altLang="en-US" smtClean="0"/>
              <a:pPr>
                <a:defRPr/>
              </a:pPr>
              <a:t>7</a:t>
            </a:fld>
            <a:endParaRPr lang="en-US" altLang="en-US"/>
          </a:p>
        </p:txBody>
      </p:sp>
      <p:sp>
        <p:nvSpPr>
          <p:cNvPr id="4" name="Rectangle 3">
            <a:extLst>
              <a:ext uri="{FF2B5EF4-FFF2-40B4-BE49-F238E27FC236}">
                <a16:creationId xmlns:a16="http://schemas.microsoft.com/office/drawing/2014/main" id="{4D9E1994-FAEF-1AFC-82A1-F0985B44FB6B}"/>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8538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Title 1">
            <a:extLst>
              <a:ext uri="{FF2B5EF4-FFF2-40B4-BE49-F238E27FC236}">
                <a16:creationId xmlns:a16="http://schemas.microsoft.com/office/drawing/2014/main" id="{A6BB8EAF-5889-F345-95BD-D9F2EB433575}"/>
              </a:ext>
            </a:extLst>
          </p:cNvPr>
          <p:cNvSpPr>
            <a:spLocks noGrp="1" noChangeArrowheads="1"/>
          </p:cNvSpPr>
          <p:nvPr>
            <p:ph type="title"/>
          </p:nvPr>
        </p:nvSpPr>
        <p:spPr>
          <a:xfrm>
            <a:off x="1524000" y="609600"/>
            <a:ext cx="9144000" cy="685800"/>
          </a:xfrm>
        </p:spPr>
        <p:txBody>
          <a:bodyPr/>
          <a:lstStyle/>
          <a:p>
            <a:r>
              <a:rPr lang="en-US" altLang="en-US" sz="3200">
                <a:ea typeface="ＭＳ Ｐゴシック" panose="020B0600070205080204" pitchFamily="34" charset="-128"/>
              </a:rPr>
              <a:t>Pros and Cons of Neoadjuvant Chemotherapy</a:t>
            </a:r>
          </a:p>
        </p:txBody>
      </p:sp>
      <p:sp>
        <p:nvSpPr>
          <p:cNvPr id="311299" name="Content Placeholder 2">
            <a:extLst>
              <a:ext uri="{FF2B5EF4-FFF2-40B4-BE49-F238E27FC236}">
                <a16:creationId xmlns:a16="http://schemas.microsoft.com/office/drawing/2014/main" id="{4497B52A-0F3A-2B48-96EE-7D32DD29BCA6}"/>
              </a:ext>
            </a:extLst>
          </p:cNvPr>
          <p:cNvSpPr>
            <a:spLocks noGrp="1" noChangeArrowheads="1"/>
          </p:cNvSpPr>
          <p:nvPr>
            <p:ph idx="1"/>
          </p:nvPr>
        </p:nvSpPr>
        <p:spPr>
          <a:xfrm>
            <a:off x="0" y="1320800"/>
            <a:ext cx="12039600" cy="5105400"/>
          </a:xfrm>
        </p:spPr>
        <p:txBody>
          <a:bodyPr>
            <a:normAutofit/>
          </a:bodyPr>
          <a:lstStyle/>
          <a:p>
            <a:r>
              <a:rPr lang="en-US" altLang="en-US" sz="2000" b="1">
                <a:solidFill>
                  <a:srgbClr val="C00000"/>
                </a:solidFill>
                <a:latin typeface="Arial" panose="020B0604020202020204" pitchFamily="34" charset="0"/>
                <a:ea typeface="ＭＳ Ｐゴシック" panose="020B0600070205080204" pitchFamily="34" charset="-128"/>
                <a:cs typeface="Arial" panose="020B0604020202020204" pitchFamily="34" charset="0"/>
              </a:rPr>
              <a:t>Pros</a:t>
            </a:r>
          </a:p>
          <a:p>
            <a:pPr lvl="1"/>
            <a:r>
              <a:rPr lang="en-US" altLang="en-US" sz="2000">
                <a:latin typeface="Arial" panose="020B0604020202020204" pitchFamily="34" charset="0"/>
                <a:ea typeface="ＭＳ Ｐゴシック" panose="020B0600070205080204" pitchFamily="34" charset="-128"/>
                <a:cs typeface="Arial" panose="020B0604020202020204" pitchFamily="34" charset="0"/>
              </a:rPr>
              <a:t>High clinical response rates</a:t>
            </a:r>
          </a:p>
          <a:p>
            <a:pPr lvl="1"/>
            <a:r>
              <a:rPr lang="en-US" altLang="en-US" sz="2000">
                <a:latin typeface="Arial" panose="020B0604020202020204" pitchFamily="34" charset="0"/>
                <a:ea typeface="ＭＳ Ｐゴシック" panose="020B0600070205080204" pitchFamily="34" charset="-128"/>
                <a:cs typeface="Arial" panose="020B0604020202020204" pitchFamily="34" charset="0"/>
              </a:rPr>
              <a:t>Downstaging in breast and regional nodes</a:t>
            </a:r>
          </a:p>
          <a:p>
            <a:pPr lvl="2"/>
            <a:r>
              <a:rPr lang="en-US" altLang="en-US" sz="2000">
                <a:latin typeface="Arial" panose="020B0604020202020204" pitchFamily="34" charset="0"/>
                <a:ea typeface="ＭＳ Ｐゴシック" panose="020B0600070205080204" pitchFamily="34" charset="-128"/>
                <a:cs typeface="Arial" panose="020B0604020202020204" pitchFamily="34" charset="0"/>
              </a:rPr>
              <a:t>Facilitates breast conservation</a:t>
            </a:r>
          </a:p>
          <a:p>
            <a:pPr lvl="2"/>
            <a:r>
              <a:rPr lang="en-US" altLang="en-US">
                <a:latin typeface="Arial" panose="020B0604020202020204" pitchFamily="34" charset="0"/>
                <a:ea typeface="ＭＳ Ｐゴシック" panose="020B0600070205080204" pitchFamily="34" charset="-128"/>
                <a:cs typeface="Arial" panose="020B0604020202020204" pitchFamily="34" charset="0"/>
              </a:rPr>
              <a:t>Facilitates sparing of</a:t>
            </a:r>
            <a:r>
              <a:rPr lang="en-US" altLang="en-US" sz="2000">
                <a:latin typeface="Arial" panose="020B0604020202020204" pitchFamily="34" charset="0"/>
                <a:ea typeface="ＭＳ Ｐゴシック" panose="020B0600070205080204" pitchFamily="34" charset="-128"/>
                <a:cs typeface="Arial" panose="020B0604020202020204" pitchFamily="34" charset="0"/>
              </a:rPr>
              <a:t> axillary dissection  </a:t>
            </a:r>
          </a:p>
          <a:p>
            <a:pPr lvl="1"/>
            <a:r>
              <a:rPr lang="en-US" altLang="en-US" sz="2000">
                <a:latin typeface="Arial" panose="020B0604020202020204" pitchFamily="34" charset="0"/>
                <a:ea typeface="ＭＳ Ｐゴシック" panose="020B0600070205080204" pitchFamily="34" charset="-128"/>
                <a:cs typeface="Arial" panose="020B0604020202020204" pitchFamily="34" charset="0"/>
              </a:rPr>
              <a:t>Pharmacodynamic biomarker - prognostic based on presence/absence of residual disease</a:t>
            </a:r>
          </a:p>
          <a:p>
            <a:pPr lvl="2"/>
            <a:r>
              <a:rPr lang="en-US" altLang="en-US">
                <a:latin typeface="Arial" panose="020B0604020202020204" pitchFamily="34" charset="0"/>
                <a:ea typeface="ＭＳ Ｐゴシック" panose="020B0600070205080204" pitchFamily="34" charset="-128"/>
                <a:cs typeface="Arial" panose="020B0604020202020204" pitchFamily="34" charset="0"/>
              </a:rPr>
              <a:t>Provides opportunity to tailor adjuvant therapy </a:t>
            </a:r>
          </a:p>
          <a:p>
            <a:pPr lvl="2"/>
            <a:r>
              <a:rPr lang="en-US" altLang="en-US" sz="2000">
                <a:latin typeface="Arial" panose="020B0604020202020204" pitchFamily="34" charset="0"/>
                <a:ea typeface="ＭＳ Ｐゴシック" panose="020B0600070205080204" pitchFamily="34" charset="-128"/>
                <a:cs typeface="Arial" panose="020B0604020202020204" pitchFamily="34" charset="0"/>
              </a:rPr>
              <a:t>Additional time for genetic testing may inform local therapy decisions</a:t>
            </a:r>
            <a:endParaRPr lang="en-US" altLang="en-US" sz="2000">
              <a:solidFill>
                <a:schemeClr val="tx2"/>
              </a:solidFill>
              <a:latin typeface="Arial" panose="020B0604020202020204" pitchFamily="34" charset="0"/>
              <a:ea typeface="ＭＳ Ｐゴシック" panose="020B0600070205080204" pitchFamily="34" charset="-128"/>
              <a:cs typeface="Arial" panose="020B0604020202020204" pitchFamily="34" charset="0"/>
            </a:endParaRPr>
          </a:p>
          <a:p>
            <a:r>
              <a:rPr lang="en-US" altLang="en-US" sz="2000" b="1">
                <a:solidFill>
                  <a:srgbClr val="C00000"/>
                </a:solidFill>
                <a:latin typeface="Arial" panose="020B0604020202020204" pitchFamily="34" charset="0"/>
                <a:ea typeface="ＭＳ Ｐゴシック" panose="020B0600070205080204" pitchFamily="34" charset="-128"/>
                <a:cs typeface="Arial" panose="020B0604020202020204" pitchFamily="34" charset="0"/>
              </a:rPr>
              <a:t>Cons</a:t>
            </a:r>
          </a:p>
          <a:p>
            <a:pPr lvl="1"/>
            <a:r>
              <a:rPr lang="en-US" altLang="en-US" sz="2000">
                <a:latin typeface="Arial" panose="020B0604020202020204" pitchFamily="34" charset="0"/>
                <a:ea typeface="ＭＳ Ｐゴシック" panose="020B0600070205080204" pitchFamily="34" charset="-128"/>
                <a:cs typeface="Arial" panose="020B0604020202020204" pitchFamily="34" charset="0"/>
              </a:rPr>
              <a:t>Some experience disease progression</a:t>
            </a:r>
          </a:p>
          <a:p>
            <a:pPr lvl="1"/>
            <a:r>
              <a:rPr lang="en-US" altLang="en-US" sz="2000">
                <a:latin typeface="Arial" panose="020B0604020202020204" pitchFamily="34" charset="0"/>
                <a:ea typeface="ＭＳ Ｐゴシック" panose="020B0600070205080204" pitchFamily="34" charset="-128"/>
                <a:cs typeface="Arial" panose="020B0604020202020204" pitchFamily="34" charset="0"/>
              </a:rPr>
              <a:t>Serious toxicities could lead to delays in potentially curable surgery </a:t>
            </a:r>
          </a:p>
          <a:p>
            <a:pPr lvl="1"/>
            <a:r>
              <a:rPr lang="en-US" altLang="en-US" sz="2000">
                <a:latin typeface="Arial" panose="020B0604020202020204" pitchFamily="34" charset="0"/>
                <a:ea typeface="ＭＳ Ｐゴシック" panose="020B0600070205080204" pitchFamily="34" charset="-128"/>
                <a:cs typeface="Arial" panose="020B0604020202020204" pitchFamily="34" charset="0"/>
              </a:rPr>
              <a:t>Higher false negative sentinel node biopsy rates</a:t>
            </a:r>
          </a:p>
          <a:p>
            <a:pPr lvl="1"/>
            <a:r>
              <a:rPr lang="en-US" altLang="en-US" sz="2000">
                <a:latin typeface="Arial" panose="020B0604020202020204" pitchFamily="34" charset="0"/>
                <a:ea typeface="ＭＳ Ｐゴシック" panose="020B0600070205080204" pitchFamily="34" charset="-128"/>
                <a:cs typeface="Arial" panose="020B0604020202020204" pitchFamily="34" charset="0"/>
              </a:rPr>
              <a:t>Compared with same treatment given as adjuvant therapy, there is no recurrence or survival advantage and higher local recurrence rates for breast conservation surgery if there is not proper attention to primary tumor and nodal clip placement</a:t>
            </a:r>
          </a:p>
        </p:txBody>
      </p:sp>
      <p:sp>
        <p:nvSpPr>
          <p:cNvPr id="2" name="Rectangle 1">
            <a:extLst>
              <a:ext uri="{FF2B5EF4-FFF2-40B4-BE49-F238E27FC236}">
                <a16:creationId xmlns:a16="http://schemas.microsoft.com/office/drawing/2014/main" id="{8E0A77F0-7167-3677-A00F-AB332E7BFB47}"/>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Title 1">
            <a:extLst>
              <a:ext uri="{FF2B5EF4-FFF2-40B4-BE49-F238E27FC236}">
                <a16:creationId xmlns:a16="http://schemas.microsoft.com/office/drawing/2014/main" id="{7ABB833D-69E9-8445-953F-1BB0284883C1}"/>
              </a:ext>
            </a:extLst>
          </p:cNvPr>
          <p:cNvSpPr>
            <a:spLocks noGrp="1"/>
          </p:cNvSpPr>
          <p:nvPr>
            <p:ph type="title"/>
          </p:nvPr>
        </p:nvSpPr>
        <p:spPr>
          <a:xfrm>
            <a:off x="25400" y="497780"/>
            <a:ext cx="12039600" cy="276999"/>
          </a:xfrm>
          <a:ln>
            <a:noFill/>
          </a:ln>
          <a:extLs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pPr eaLnBrk="1" hangingPunct="1"/>
            <a:r>
              <a:rPr lang="en-US" altLang="en-US" sz="2000" err="1">
                <a:ea typeface="ＭＳ Ｐゴシック" panose="020B0600070205080204" pitchFamily="34" charset="-128"/>
                <a:cs typeface="Arial" panose="020B0604020202020204" pitchFamily="34" charset="0"/>
              </a:rPr>
              <a:t>Metaanalyses</a:t>
            </a:r>
            <a:r>
              <a:rPr lang="en-US" altLang="en-US" sz="2000">
                <a:ea typeface="ＭＳ Ｐゴシック" panose="020B0600070205080204" pitchFamily="34" charset="-128"/>
                <a:cs typeface="Arial" panose="020B0604020202020204" pitchFamily="34" charset="0"/>
              </a:rPr>
              <a:t> of Randomized Trials Comparing Pre vs. Postoperative Systemic Chemotherapy</a:t>
            </a:r>
            <a:endParaRPr lang="en-US" altLang="en-US" sz="2000" i="1">
              <a:solidFill>
                <a:schemeClr val="tx2"/>
              </a:solidFill>
              <a:ea typeface="ＭＳ Ｐゴシック" panose="020B0600070205080204" pitchFamily="34" charset="-128"/>
              <a:cs typeface="Arial" panose="020B0604020202020204" pitchFamily="34" charset="0"/>
            </a:endParaRPr>
          </a:p>
        </p:txBody>
      </p:sp>
      <p:sp>
        <p:nvSpPr>
          <p:cNvPr id="313349" name="Slide Number Placeholder 1">
            <a:extLst>
              <a:ext uri="{FF2B5EF4-FFF2-40B4-BE49-F238E27FC236}">
                <a16:creationId xmlns:a16="http://schemas.microsoft.com/office/drawing/2014/main" id="{2F058F7E-3088-0B4D-887D-EFC383CA79AA}"/>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200" b="1">
                <a:solidFill>
                  <a:schemeClr val="tx2"/>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Char char="•"/>
              <a:defRPr kumimoji="1" sz="2800" b="1">
                <a:solidFill>
                  <a:schemeClr val="tx2"/>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Char char="•"/>
              <a:defRPr kumimoji="1" sz="2400" b="1">
                <a:solidFill>
                  <a:schemeClr val="tx2"/>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9pPr>
          </a:lstStyle>
          <a:p>
            <a:pPr>
              <a:spcBef>
                <a:spcPct val="0"/>
              </a:spcBef>
              <a:buClrTx/>
              <a:buFontTx/>
              <a:buNone/>
            </a:pPr>
            <a:fld id="{E55DC965-DEF1-4940-B085-9EE53BF38396}" type="slidenum">
              <a:rPr kumimoji="0" lang="en-US" altLang="en-US" sz="1400" b="0" smtClean="0">
                <a:solidFill>
                  <a:srgbClr val="ECF70D"/>
                </a:solidFill>
                <a:latin typeface="Times New Roman" panose="02020603050405020304" pitchFamily="18" charset="0"/>
              </a:rPr>
              <a:pPr>
                <a:spcBef>
                  <a:spcPct val="0"/>
                </a:spcBef>
                <a:buClrTx/>
                <a:buFontTx/>
                <a:buNone/>
              </a:pPr>
              <a:t>9</a:t>
            </a:fld>
            <a:endParaRPr kumimoji="0" lang="en-US" altLang="en-US" sz="1400" b="0">
              <a:solidFill>
                <a:srgbClr val="ECF70D"/>
              </a:solidFill>
              <a:latin typeface="Times New Roman" panose="02020603050405020304" pitchFamily="18" charset="0"/>
            </a:endParaRPr>
          </a:p>
        </p:txBody>
      </p:sp>
      <p:grpSp>
        <p:nvGrpSpPr>
          <p:cNvPr id="2" name="Group 1">
            <a:extLst>
              <a:ext uri="{FF2B5EF4-FFF2-40B4-BE49-F238E27FC236}">
                <a16:creationId xmlns:a16="http://schemas.microsoft.com/office/drawing/2014/main" id="{12BB73E5-B7A6-A642-911C-1FD83B24A05E}"/>
              </a:ext>
            </a:extLst>
          </p:cNvPr>
          <p:cNvGrpSpPr/>
          <p:nvPr/>
        </p:nvGrpSpPr>
        <p:grpSpPr>
          <a:xfrm>
            <a:off x="304993" y="1641916"/>
            <a:ext cx="4076700" cy="3204289"/>
            <a:chOff x="2105025" y="990600"/>
            <a:chExt cx="7827963" cy="5181600"/>
          </a:xfrm>
        </p:grpSpPr>
        <p:pic>
          <p:nvPicPr>
            <p:cNvPr id="313347" name="Picture 2">
              <a:extLst>
                <a:ext uri="{FF2B5EF4-FFF2-40B4-BE49-F238E27FC236}">
                  <a16:creationId xmlns:a16="http://schemas.microsoft.com/office/drawing/2014/main" id="{D647DE51-E1CF-AC4A-8598-F76B0D42AC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5025" y="990600"/>
              <a:ext cx="7827963" cy="518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 name="Left Arrow 3">
              <a:extLst>
                <a:ext uri="{FF2B5EF4-FFF2-40B4-BE49-F238E27FC236}">
                  <a16:creationId xmlns:a16="http://schemas.microsoft.com/office/drawing/2014/main" id="{AB27778D-67C6-D145-B94E-FE0FF8A5CE6C}"/>
                </a:ext>
              </a:extLst>
            </p:cNvPr>
            <p:cNvSpPr/>
            <p:nvPr/>
          </p:nvSpPr>
          <p:spPr>
            <a:xfrm>
              <a:off x="8810625" y="5410200"/>
              <a:ext cx="609600" cy="2286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313350" name="TextBox 1">
            <a:extLst>
              <a:ext uri="{FF2B5EF4-FFF2-40B4-BE49-F238E27FC236}">
                <a16:creationId xmlns:a16="http://schemas.microsoft.com/office/drawing/2014/main" id="{7E021004-F9C8-8849-8F91-93A6ADE58A90}"/>
              </a:ext>
            </a:extLst>
          </p:cNvPr>
          <p:cNvSpPr txBox="1">
            <a:spLocks noChangeArrowheads="1"/>
          </p:cNvSpPr>
          <p:nvPr/>
        </p:nvSpPr>
        <p:spPr bwMode="auto">
          <a:xfrm>
            <a:off x="292293" y="6104980"/>
            <a:ext cx="42256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Char char="•"/>
              <a:defRPr kumimoji="1" sz="3200" b="1">
                <a:solidFill>
                  <a:schemeClr val="tx2"/>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Char char="•"/>
              <a:defRPr kumimoji="1" sz="2800" b="1">
                <a:solidFill>
                  <a:schemeClr val="tx2"/>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Char char="•"/>
              <a:defRPr kumimoji="1" sz="2400" b="1">
                <a:solidFill>
                  <a:schemeClr val="tx2"/>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9pPr>
          </a:lstStyle>
          <a:p>
            <a:pPr>
              <a:spcBef>
                <a:spcPct val="0"/>
              </a:spcBef>
              <a:buClrTx/>
              <a:buFontTx/>
              <a:buNone/>
            </a:pPr>
            <a:r>
              <a:rPr kumimoji="0" lang="en-US" altLang="en-US" sz="1200" b="0" dirty="0">
                <a:cs typeface="Arial" panose="020B0604020202020204" pitchFamily="34" charset="0"/>
              </a:rPr>
              <a:t>Mauri et al. JNCI 2005;97:188-194 (PMID: 15687361)</a:t>
            </a:r>
            <a:endParaRPr kumimoji="0" lang="en-US" altLang="en-US" sz="1200" b="0" dirty="0">
              <a:solidFill>
                <a:schemeClr val="tx1"/>
              </a:solidFill>
              <a:cs typeface="Arial" panose="020B0604020202020204" pitchFamily="34" charset="0"/>
            </a:endParaRPr>
          </a:p>
        </p:txBody>
      </p:sp>
      <p:pic>
        <p:nvPicPr>
          <p:cNvPr id="3" name="Picture 2">
            <a:extLst>
              <a:ext uri="{FF2B5EF4-FFF2-40B4-BE49-F238E27FC236}">
                <a16:creationId xmlns:a16="http://schemas.microsoft.com/office/drawing/2014/main" id="{8F9413FD-B346-DA12-DB35-FA237C2D2BF8}"/>
              </a:ext>
            </a:extLst>
          </p:cNvPr>
          <p:cNvPicPr>
            <a:picLocks noChangeAspect="1"/>
          </p:cNvPicPr>
          <p:nvPr/>
        </p:nvPicPr>
        <p:blipFill>
          <a:blip r:embed="rId4"/>
          <a:stretch>
            <a:fillRect/>
          </a:stretch>
        </p:blipFill>
        <p:spPr>
          <a:xfrm>
            <a:off x="4483100" y="893256"/>
            <a:ext cx="3785287" cy="4701610"/>
          </a:xfrm>
          <a:prstGeom prst="rect">
            <a:avLst/>
          </a:prstGeom>
          <a:ln>
            <a:solidFill>
              <a:srgbClr val="FF0000"/>
            </a:solidFill>
          </a:ln>
        </p:spPr>
      </p:pic>
      <p:sp>
        <p:nvSpPr>
          <p:cNvPr id="6" name="TextBox 5">
            <a:extLst>
              <a:ext uri="{FF2B5EF4-FFF2-40B4-BE49-F238E27FC236}">
                <a16:creationId xmlns:a16="http://schemas.microsoft.com/office/drawing/2014/main" id="{EBCDE1DA-C52E-DEF7-B9AC-8F6853AF044E}"/>
              </a:ext>
            </a:extLst>
          </p:cNvPr>
          <p:cNvSpPr txBox="1"/>
          <p:nvPr/>
        </p:nvSpPr>
        <p:spPr>
          <a:xfrm>
            <a:off x="329648" y="4927071"/>
            <a:ext cx="3987993" cy="369332"/>
          </a:xfrm>
          <a:prstGeom prst="rect">
            <a:avLst/>
          </a:prstGeom>
          <a:noFill/>
          <a:ln>
            <a:solidFill>
              <a:srgbClr val="C00000"/>
            </a:solidFill>
          </a:ln>
        </p:spPr>
        <p:txBody>
          <a:bodyPr wrap="square" rtlCol="0">
            <a:spAutoFit/>
          </a:bodyPr>
          <a:lstStyle/>
          <a:p>
            <a:pPr algn="ctr"/>
            <a:r>
              <a:rPr lang="en-US" altLang="en-US" sz="1800" dirty="0">
                <a:solidFill>
                  <a:srgbClr val="C00000"/>
                </a:solidFill>
                <a:ea typeface="ＭＳ Ｐゴシック" panose="020B0600070205080204" pitchFamily="34" charset="-128"/>
                <a:cs typeface="Arial" panose="020B0604020202020204" pitchFamily="34" charset="0"/>
              </a:rPr>
              <a:t>9 trials, 3046 patients</a:t>
            </a:r>
            <a:endParaRPr lang="en-US" dirty="0">
              <a:solidFill>
                <a:srgbClr val="C00000"/>
              </a:solidFill>
            </a:endParaRPr>
          </a:p>
        </p:txBody>
      </p:sp>
      <p:sp>
        <p:nvSpPr>
          <p:cNvPr id="7" name="TextBox 1">
            <a:extLst>
              <a:ext uri="{FF2B5EF4-FFF2-40B4-BE49-F238E27FC236}">
                <a16:creationId xmlns:a16="http://schemas.microsoft.com/office/drawing/2014/main" id="{00D7E60F-11B0-D10D-6C91-50F94231A0FB}"/>
              </a:ext>
            </a:extLst>
          </p:cNvPr>
          <p:cNvSpPr txBox="1">
            <a:spLocks noChangeArrowheads="1"/>
          </p:cNvSpPr>
          <p:nvPr/>
        </p:nvSpPr>
        <p:spPr bwMode="auto">
          <a:xfrm>
            <a:off x="4470400" y="6291929"/>
            <a:ext cx="4521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Char char="•"/>
              <a:defRPr kumimoji="1" sz="3200" b="1">
                <a:solidFill>
                  <a:schemeClr val="tx2"/>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Char char="•"/>
              <a:defRPr kumimoji="1" sz="2800" b="1">
                <a:solidFill>
                  <a:schemeClr val="tx2"/>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Char char="•"/>
              <a:defRPr kumimoji="1" sz="2400" b="1">
                <a:solidFill>
                  <a:schemeClr val="tx2"/>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9pPr>
          </a:lstStyle>
          <a:p>
            <a:pPr>
              <a:spcBef>
                <a:spcPct val="0"/>
              </a:spcBef>
              <a:buClrTx/>
              <a:buFontTx/>
              <a:buNone/>
            </a:pPr>
            <a:r>
              <a:rPr kumimoji="0" lang="en-US" altLang="en-US" sz="1200" b="0" dirty="0">
                <a:cs typeface="Arial" panose="020B0604020202020204" pitchFamily="34" charset="0"/>
              </a:rPr>
              <a:t>EBCTCG. Lancet Oncol 2018;19(1):27-39 (PMID: 29242041)</a:t>
            </a:r>
            <a:endParaRPr kumimoji="0" lang="en-US" altLang="en-US" sz="1200" b="0" dirty="0">
              <a:solidFill>
                <a:schemeClr val="tx1"/>
              </a:solidFill>
              <a:cs typeface="Arial" panose="020B0604020202020204" pitchFamily="34" charset="0"/>
            </a:endParaRPr>
          </a:p>
        </p:txBody>
      </p:sp>
      <p:sp>
        <p:nvSpPr>
          <p:cNvPr id="8" name="TextBox 7">
            <a:extLst>
              <a:ext uri="{FF2B5EF4-FFF2-40B4-BE49-F238E27FC236}">
                <a16:creationId xmlns:a16="http://schemas.microsoft.com/office/drawing/2014/main" id="{05688BD7-7110-3383-CF53-ED56E35C9D42}"/>
              </a:ext>
            </a:extLst>
          </p:cNvPr>
          <p:cNvSpPr txBox="1"/>
          <p:nvPr/>
        </p:nvSpPr>
        <p:spPr>
          <a:xfrm>
            <a:off x="4301625" y="5944617"/>
            <a:ext cx="7785054" cy="307777"/>
          </a:xfrm>
          <a:prstGeom prst="rect">
            <a:avLst/>
          </a:prstGeom>
          <a:noFill/>
          <a:ln>
            <a:solidFill>
              <a:srgbClr val="C00000"/>
            </a:solidFill>
          </a:ln>
        </p:spPr>
        <p:txBody>
          <a:bodyPr wrap="square" rtlCol="0">
            <a:spAutoFit/>
          </a:bodyPr>
          <a:lstStyle/>
          <a:p>
            <a:pPr algn="ctr"/>
            <a:r>
              <a:rPr lang="en-US" altLang="en-US" sz="1400" dirty="0">
                <a:solidFill>
                  <a:srgbClr val="C00000"/>
                </a:solidFill>
                <a:ea typeface="ＭＳ Ｐゴシック" panose="020B0600070205080204" pitchFamily="34" charset="-128"/>
                <a:cs typeface="Arial" panose="020B0604020202020204" pitchFamily="34" charset="0"/>
              </a:rPr>
              <a:t>10 trials conducted between 1983-2002 including 4756 patients (m</a:t>
            </a:r>
            <a:r>
              <a:rPr lang="en-US" sz="1400" dirty="0">
                <a:solidFill>
                  <a:srgbClr val="C00000"/>
                </a:solidFill>
                <a:cs typeface="Arial" panose="020B0604020202020204" pitchFamily="34" charset="0"/>
              </a:rPr>
              <a:t>edian followup 9 years)</a:t>
            </a:r>
            <a:endParaRPr lang="en-US" sz="1400" dirty="0">
              <a:solidFill>
                <a:srgbClr val="C00000"/>
              </a:solidFill>
            </a:endParaRPr>
          </a:p>
        </p:txBody>
      </p:sp>
      <p:pic>
        <p:nvPicPr>
          <p:cNvPr id="10" name="Picture 9">
            <a:extLst>
              <a:ext uri="{FF2B5EF4-FFF2-40B4-BE49-F238E27FC236}">
                <a16:creationId xmlns:a16="http://schemas.microsoft.com/office/drawing/2014/main" id="{D792780D-DD9D-1D73-CB8D-669FC62FB9C0}"/>
              </a:ext>
            </a:extLst>
          </p:cNvPr>
          <p:cNvPicPr>
            <a:picLocks noChangeAspect="1"/>
          </p:cNvPicPr>
          <p:nvPr/>
        </p:nvPicPr>
        <p:blipFill>
          <a:blip r:embed="rId5"/>
          <a:stretch>
            <a:fillRect/>
          </a:stretch>
        </p:blipFill>
        <p:spPr>
          <a:xfrm>
            <a:off x="8305634" y="861310"/>
            <a:ext cx="3886366" cy="4701610"/>
          </a:xfrm>
          <a:prstGeom prst="rect">
            <a:avLst/>
          </a:prstGeom>
          <a:ln>
            <a:solidFill>
              <a:srgbClr val="C00000"/>
            </a:solidFill>
          </a:ln>
        </p:spPr>
      </p:pic>
      <p:sp>
        <p:nvSpPr>
          <p:cNvPr id="11" name="TextBox 10">
            <a:extLst>
              <a:ext uri="{FF2B5EF4-FFF2-40B4-BE49-F238E27FC236}">
                <a16:creationId xmlns:a16="http://schemas.microsoft.com/office/drawing/2014/main" id="{CA6CFFC6-4FF7-D327-DC43-38E129C830C0}"/>
              </a:ext>
            </a:extLst>
          </p:cNvPr>
          <p:cNvSpPr txBox="1"/>
          <p:nvPr/>
        </p:nvSpPr>
        <p:spPr>
          <a:xfrm>
            <a:off x="4317641" y="5549465"/>
            <a:ext cx="3987993" cy="307777"/>
          </a:xfrm>
          <a:prstGeom prst="rect">
            <a:avLst/>
          </a:prstGeom>
          <a:noFill/>
          <a:ln>
            <a:solidFill>
              <a:srgbClr val="C00000"/>
            </a:solidFill>
          </a:ln>
        </p:spPr>
        <p:txBody>
          <a:bodyPr wrap="square" rtlCol="0">
            <a:spAutoFit/>
          </a:bodyPr>
          <a:lstStyle/>
          <a:p>
            <a:pPr algn="ctr"/>
            <a:r>
              <a:rPr lang="en-US" altLang="en-US" sz="1400" dirty="0">
                <a:solidFill>
                  <a:srgbClr val="C00000"/>
                </a:solidFill>
                <a:cs typeface="Arial" panose="020B0604020202020204" pitchFamily="34" charset="0"/>
              </a:rPr>
              <a:t>Higher local recurrence rates with NACT</a:t>
            </a:r>
          </a:p>
        </p:txBody>
      </p:sp>
      <p:sp>
        <p:nvSpPr>
          <p:cNvPr id="12" name="TextBox 11">
            <a:extLst>
              <a:ext uri="{FF2B5EF4-FFF2-40B4-BE49-F238E27FC236}">
                <a16:creationId xmlns:a16="http://schemas.microsoft.com/office/drawing/2014/main" id="{2FABE3C9-6BA5-60EF-1AD8-B7AECAB7AEF8}"/>
              </a:ext>
            </a:extLst>
          </p:cNvPr>
          <p:cNvSpPr txBox="1"/>
          <p:nvPr/>
        </p:nvSpPr>
        <p:spPr>
          <a:xfrm>
            <a:off x="4470400" y="893256"/>
            <a:ext cx="1905343" cy="2350804"/>
          </a:xfrm>
          <a:prstGeom prst="rect">
            <a:avLst/>
          </a:prstGeom>
          <a:noFill/>
          <a:ln w="63500">
            <a:solidFill>
              <a:srgbClr val="FF0000"/>
            </a:solidFill>
          </a:ln>
        </p:spPr>
        <p:txBody>
          <a:bodyPr wrap="square" rtlCol="0">
            <a:spAutoFit/>
          </a:bodyPr>
          <a:lstStyle/>
          <a:p>
            <a:endParaRPr lang="en-US"/>
          </a:p>
        </p:txBody>
      </p:sp>
      <p:sp>
        <p:nvSpPr>
          <p:cNvPr id="13" name="TextBox 12">
            <a:extLst>
              <a:ext uri="{FF2B5EF4-FFF2-40B4-BE49-F238E27FC236}">
                <a16:creationId xmlns:a16="http://schemas.microsoft.com/office/drawing/2014/main" id="{9F654B90-68F1-9FAB-CC9F-18B01408A5D5}"/>
              </a:ext>
            </a:extLst>
          </p:cNvPr>
          <p:cNvSpPr txBox="1"/>
          <p:nvPr/>
        </p:nvSpPr>
        <p:spPr>
          <a:xfrm>
            <a:off x="8300471" y="2362200"/>
            <a:ext cx="3816886" cy="646331"/>
          </a:xfrm>
          <a:prstGeom prst="rect">
            <a:avLst/>
          </a:prstGeom>
          <a:noFill/>
          <a:ln w="63500">
            <a:solidFill>
              <a:srgbClr val="FF0000"/>
            </a:solidFill>
          </a:ln>
        </p:spPr>
        <p:txBody>
          <a:bodyPr wrap="square" rtlCol="0">
            <a:spAutoFit/>
          </a:bodyPr>
          <a:lstStyle/>
          <a:p>
            <a:endParaRPr lang="en-US"/>
          </a:p>
          <a:p>
            <a:endParaRPr lang="en-US"/>
          </a:p>
        </p:txBody>
      </p:sp>
      <p:sp>
        <p:nvSpPr>
          <p:cNvPr id="14" name="TextBox 13">
            <a:extLst>
              <a:ext uri="{FF2B5EF4-FFF2-40B4-BE49-F238E27FC236}">
                <a16:creationId xmlns:a16="http://schemas.microsoft.com/office/drawing/2014/main" id="{6E2C9676-B641-EF96-F52B-A383A63B9946}"/>
              </a:ext>
            </a:extLst>
          </p:cNvPr>
          <p:cNvSpPr txBox="1"/>
          <p:nvPr/>
        </p:nvSpPr>
        <p:spPr>
          <a:xfrm>
            <a:off x="8394341" y="5529352"/>
            <a:ext cx="3740725" cy="307777"/>
          </a:xfrm>
          <a:prstGeom prst="rect">
            <a:avLst/>
          </a:prstGeom>
          <a:noFill/>
          <a:ln>
            <a:solidFill>
              <a:srgbClr val="C00000"/>
            </a:solidFill>
          </a:ln>
        </p:spPr>
        <p:txBody>
          <a:bodyPr wrap="square" rtlCol="0">
            <a:spAutoFit/>
          </a:bodyPr>
          <a:lstStyle/>
          <a:p>
            <a:pPr algn="ctr"/>
            <a:r>
              <a:rPr lang="en-US" altLang="en-US" sz="1400" dirty="0">
                <a:solidFill>
                  <a:srgbClr val="C00000"/>
                </a:solidFill>
                <a:cs typeface="Arial" panose="020B0604020202020204" pitchFamily="34" charset="0"/>
              </a:rPr>
              <a:t>LRR stratified by ER/PR status</a:t>
            </a:r>
          </a:p>
        </p:txBody>
      </p:sp>
      <p:sp>
        <p:nvSpPr>
          <p:cNvPr id="5" name="Rectangle 4">
            <a:extLst>
              <a:ext uri="{FF2B5EF4-FFF2-40B4-BE49-F238E27FC236}">
                <a16:creationId xmlns:a16="http://schemas.microsoft.com/office/drawing/2014/main" id="{D646CD0F-0886-B0C0-00AA-71544B2013A0}"/>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168233A-7D99-C9E7-CF1F-B45D976B7360}"/>
              </a:ext>
            </a:extLst>
          </p:cNvPr>
          <p:cNvSpPr txBox="1"/>
          <p:nvPr/>
        </p:nvSpPr>
        <p:spPr>
          <a:xfrm>
            <a:off x="4800600" y="1447800"/>
            <a:ext cx="1663850" cy="307777"/>
          </a:xfrm>
          <a:prstGeom prst="rect">
            <a:avLst/>
          </a:prstGeom>
          <a:noFill/>
        </p:spPr>
        <p:txBody>
          <a:bodyPr wrap="square" rtlCol="0">
            <a:spAutoFit/>
          </a:bodyPr>
          <a:lstStyle/>
          <a:p>
            <a:r>
              <a:rPr lang="en-US" sz="1400" dirty="0">
                <a:solidFill>
                  <a:srgbClr val="FF0000"/>
                </a:solidFill>
              </a:rPr>
              <a:t>LRR Recurrence</a:t>
            </a:r>
          </a:p>
        </p:txBody>
      </p:sp>
      <p:sp>
        <p:nvSpPr>
          <p:cNvPr id="15" name="TextBox 14">
            <a:extLst>
              <a:ext uri="{FF2B5EF4-FFF2-40B4-BE49-F238E27FC236}">
                <a16:creationId xmlns:a16="http://schemas.microsoft.com/office/drawing/2014/main" id="{256D227C-AC6D-BF45-5DAA-764BC4D2903E}"/>
              </a:ext>
            </a:extLst>
          </p:cNvPr>
          <p:cNvSpPr txBox="1"/>
          <p:nvPr/>
        </p:nvSpPr>
        <p:spPr>
          <a:xfrm>
            <a:off x="4664054" y="3584066"/>
            <a:ext cx="1663850" cy="307777"/>
          </a:xfrm>
          <a:prstGeom prst="rect">
            <a:avLst/>
          </a:prstGeom>
          <a:noFill/>
        </p:spPr>
        <p:txBody>
          <a:bodyPr wrap="square" rtlCol="0">
            <a:spAutoFit/>
          </a:bodyPr>
          <a:lstStyle/>
          <a:p>
            <a:r>
              <a:rPr lang="en-US" sz="1400" dirty="0">
                <a:solidFill>
                  <a:srgbClr val="FF0000"/>
                </a:solidFill>
              </a:rPr>
              <a:t>BCA Mortality</a:t>
            </a:r>
          </a:p>
        </p:txBody>
      </p:sp>
      <p:sp>
        <p:nvSpPr>
          <p:cNvPr id="16" name="TextBox 15">
            <a:extLst>
              <a:ext uri="{FF2B5EF4-FFF2-40B4-BE49-F238E27FC236}">
                <a16:creationId xmlns:a16="http://schemas.microsoft.com/office/drawing/2014/main" id="{BE3BA7C9-B735-57E6-980A-720CF80CD230}"/>
              </a:ext>
            </a:extLst>
          </p:cNvPr>
          <p:cNvSpPr txBox="1"/>
          <p:nvPr/>
        </p:nvSpPr>
        <p:spPr>
          <a:xfrm>
            <a:off x="6541202" y="3572583"/>
            <a:ext cx="1663850" cy="307777"/>
          </a:xfrm>
          <a:prstGeom prst="rect">
            <a:avLst/>
          </a:prstGeom>
          <a:noFill/>
        </p:spPr>
        <p:txBody>
          <a:bodyPr wrap="square" rtlCol="0">
            <a:spAutoFit/>
          </a:bodyPr>
          <a:lstStyle/>
          <a:p>
            <a:r>
              <a:rPr lang="en-US" sz="1400" dirty="0">
                <a:solidFill>
                  <a:srgbClr val="FF0000"/>
                </a:solidFill>
              </a:rPr>
              <a:t>Overall  Mortality</a:t>
            </a:r>
          </a:p>
        </p:txBody>
      </p:sp>
      <p:sp>
        <p:nvSpPr>
          <p:cNvPr id="17" name="TextBox 16">
            <a:extLst>
              <a:ext uri="{FF2B5EF4-FFF2-40B4-BE49-F238E27FC236}">
                <a16:creationId xmlns:a16="http://schemas.microsoft.com/office/drawing/2014/main" id="{179BCE86-E5AB-9138-EEC7-62757DA32F8D}"/>
              </a:ext>
            </a:extLst>
          </p:cNvPr>
          <p:cNvSpPr txBox="1"/>
          <p:nvPr/>
        </p:nvSpPr>
        <p:spPr>
          <a:xfrm>
            <a:off x="6541202" y="1164860"/>
            <a:ext cx="1663850" cy="523220"/>
          </a:xfrm>
          <a:prstGeom prst="rect">
            <a:avLst/>
          </a:prstGeom>
          <a:noFill/>
        </p:spPr>
        <p:txBody>
          <a:bodyPr wrap="square" rtlCol="0">
            <a:spAutoFit/>
          </a:bodyPr>
          <a:lstStyle/>
          <a:p>
            <a:r>
              <a:rPr lang="en-US" sz="1400" dirty="0">
                <a:solidFill>
                  <a:srgbClr val="FF0000"/>
                </a:solidFill>
              </a:rPr>
              <a:t>Distant Recurrence</a:t>
            </a:r>
          </a:p>
        </p:txBody>
      </p:sp>
      <p:sp>
        <p:nvSpPr>
          <p:cNvPr id="18" name="TextBox 17">
            <a:extLst>
              <a:ext uri="{FF2B5EF4-FFF2-40B4-BE49-F238E27FC236}">
                <a16:creationId xmlns:a16="http://schemas.microsoft.com/office/drawing/2014/main" id="{A716D11D-EDA1-0535-58E2-D995873EA787}"/>
              </a:ext>
            </a:extLst>
          </p:cNvPr>
          <p:cNvSpPr txBox="1"/>
          <p:nvPr/>
        </p:nvSpPr>
        <p:spPr>
          <a:xfrm>
            <a:off x="617234" y="1563575"/>
            <a:ext cx="1663850" cy="307777"/>
          </a:xfrm>
          <a:prstGeom prst="rect">
            <a:avLst/>
          </a:prstGeom>
          <a:noFill/>
        </p:spPr>
        <p:txBody>
          <a:bodyPr wrap="square" rtlCol="0">
            <a:spAutoFit/>
          </a:bodyPr>
          <a:lstStyle/>
          <a:p>
            <a:pPr algn="ctr"/>
            <a:r>
              <a:rPr lang="en-US" sz="1400" dirty="0">
                <a:solidFill>
                  <a:srgbClr val="FF0000"/>
                </a:solidFill>
              </a:rPr>
              <a:t>Death </a:t>
            </a:r>
          </a:p>
        </p:txBody>
      </p:sp>
      <p:sp>
        <p:nvSpPr>
          <p:cNvPr id="19" name="TextBox 18">
            <a:extLst>
              <a:ext uri="{FF2B5EF4-FFF2-40B4-BE49-F238E27FC236}">
                <a16:creationId xmlns:a16="http://schemas.microsoft.com/office/drawing/2014/main" id="{A584E70A-0226-B2C8-01CB-B993DE5C453B}"/>
              </a:ext>
            </a:extLst>
          </p:cNvPr>
          <p:cNvSpPr txBox="1"/>
          <p:nvPr/>
        </p:nvSpPr>
        <p:spPr>
          <a:xfrm>
            <a:off x="2849204" y="3140674"/>
            <a:ext cx="1663850" cy="307777"/>
          </a:xfrm>
          <a:prstGeom prst="rect">
            <a:avLst/>
          </a:prstGeom>
          <a:noFill/>
        </p:spPr>
        <p:txBody>
          <a:bodyPr wrap="square" rtlCol="0">
            <a:spAutoFit/>
          </a:bodyPr>
          <a:lstStyle/>
          <a:p>
            <a:pPr algn="ctr"/>
            <a:r>
              <a:rPr lang="en-US" sz="1400" dirty="0">
                <a:solidFill>
                  <a:srgbClr val="FF0000"/>
                </a:solidFill>
              </a:rPr>
              <a:t>LRR Recurrence </a:t>
            </a:r>
          </a:p>
        </p:txBody>
      </p:sp>
      <p:sp>
        <p:nvSpPr>
          <p:cNvPr id="20" name="TextBox 19">
            <a:extLst>
              <a:ext uri="{FF2B5EF4-FFF2-40B4-BE49-F238E27FC236}">
                <a16:creationId xmlns:a16="http://schemas.microsoft.com/office/drawing/2014/main" id="{844319EE-3621-3EE9-3252-423B6B97E17C}"/>
              </a:ext>
            </a:extLst>
          </p:cNvPr>
          <p:cNvSpPr txBox="1"/>
          <p:nvPr/>
        </p:nvSpPr>
        <p:spPr>
          <a:xfrm>
            <a:off x="2769303" y="1564532"/>
            <a:ext cx="1663850" cy="307777"/>
          </a:xfrm>
          <a:prstGeom prst="rect">
            <a:avLst/>
          </a:prstGeom>
          <a:noFill/>
        </p:spPr>
        <p:txBody>
          <a:bodyPr wrap="square" rtlCol="0">
            <a:spAutoFit/>
          </a:bodyPr>
          <a:lstStyle/>
          <a:p>
            <a:pPr algn="ctr"/>
            <a:r>
              <a:rPr lang="en-US" sz="1400" dirty="0">
                <a:solidFill>
                  <a:srgbClr val="FF0000"/>
                </a:solidFill>
              </a:rPr>
              <a:t>Progression  </a:t>
            </a:r>
          </a:p>
        </p:txBody>
      </p:sp>
      <p:sp>
        <p:nvSpPr>
          <p:cNvPr id="21" name="TextBox 20">
            <a:extLst>
              <a:ext uri="{FF2B5EF4-FFF2-40B4-BE49-F238E27FC236}">
                <a16:creationId xmlns:a16="http://schemas.microsoft.com/office/drawing/2014/main" id="{7AFD5D25-D9E0-5E53-CEF1-6F2E9D594A77}"/>
              </a:ext>
            </a:extLst>
          </p:cNvPr>
          <p:cNvSpPr txBox="1"/>
          <p:nvPr/>
        </p:nvSpPr>
        <p:spPr>
          <a:xfrm>
            <a:off x="769634" y="3186302"/>
            <a:ext cx="1663850" cy="307777"/>
          </a:xfrm>
          <a:prstGeom prst="rect">
            <a:avLst/>
          </a:prstGeom>
          <a:noFill/>
        </p:spPr>
        <p:txBody>
          <a:bodyPr wrap="square" rtlCol="0">
            <a:spAutoFit/>
          </a:bodyPr>
          <a:lstStyle/>
          <a:p>
            <a:pPr algn="ctr"/>
            <a:r>
              <a:rPr lang="en-US" sz="1400" dirty="0">
                <a:solidFill>
                  <a:srgbClr val="FF0000"/>
                </a:solidFill>
              </a:rPr>
              <a:t>Recurrence </a:t>
            </a:r>
          </a:p>
        </p:txBody>
      </p:sp>
      <p:sp>
        <p:nvSpPr>
          <p:cNvPr id="22" name="TextBox 21">
            <a:extLst>
              <a:ext uri="{FF2B5EF4-FFF2-40B4-BE49-F238E27FC236}">
                <a16:creationId xmlns:a16="http://schemas.microsoft.com/office/drawing/2014/main" id="{402AF7C5-0648-D186-60E2-A2BDBD53D003}"/>
              </a:ext>
            </a:extLst>
          </p:cNvPr>
          <p:cNvSpPr txBox="1"/>
          <p:nvPr/>
        </p:nvSpPr>
        <p:spPr>
          <a:xfrm>
            <a:off x="2470731" y="3118895"/>
            <a:ext cx="1923662" cy="1747423"/>
          </a:xfrm>
          <a:prstGeom prst="rect">
            <a:avLst/>
          </a:prstGeom>
          <a:noFill/>
          <a:ln w="63500">
            <a:solidFill>
              <a:srgbClr val="FF0000"/>
            </a:solidFill>
          </a:ln>
        </p:spPr>
        <p:txBody>
          <a:bodyPr wrap="square" rtlCol="0">
            <a:spAutoFit/>
          </a:bodyPr>
          <a:lstStyle/>
          <a:p>
            <a:endParaRPr lang="en-US"/>
          </a:p>
        </p:txBody>
      </p:sp>
    </p:spTree>
  </p:cSld>
  <p:clrMapOvr>
    <a:masterClrMapping/>
  </p:clrMapOvr>
</p:sld>
</file>

<file path=ppt/theme/theme1.xml><?xml version="1.0" encoding="utf-8"?>
<a:theme xmlns:a="http://schemas.openxmlformats.org/drawingml/2006/main" name="SoboSlideLibraryMaster0708">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3F8A357-DDF5-194C-8FBF-112D7826B0E8}" vid="{AF3A6D0D-91FD-E340-9E40-5B3B17E0DA9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C9E166F0CC97B47B53690FEF2A49C61" ma:contentTypeVersion="16" ma:contentTypeDescription="Create a new document." ma:contentTypeScope="" ma:versionID="45b9b9b388e3fa9bf1e4ebdddd333b31">
  <xsd:schema xmlns:xsd="http://www.w3.org/2001/XMLSchema" xmlns:xs="http://www.w3.org/2001/XMLSchema" xmlns:p="http://schemas.microsoft.com/office/2006/metadata/properties" xmlns:ns2="45e9ec89-519e-4911-95c9-484d5e7a405c" xmlns:ns3="810f3a55-5827-4867-b053-f8bf38e98e1a" targetNamespace="http://schemas.microsoft.com/office/2006/metadata/properties" ma:root="true" ma:fieldsID="f7a20e744d22b4b2dae1502f02aff4af" ns2:_="" ns3:_="">
    <xsd:import namespace="45e9ec89-519e-4911-95c9-484d5e7a405c"/>
    <xsd:import namespace="810f3a55-5827-4867-b053-f8bf38e98e1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e9ec89-519e-4911-95c9-484d5e7a40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daa770b-274f-4e4a-afff-5f5d15b22ac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0f3a55-5827-4867-b053-f8bf38e98e1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d9185a4-0929-4e2e-b0c0-6e8acd2f8ff4}" ma:internalName="TaxCatchAll" ma:showField="CatchAllData" ma:web="810f3a55-5827-4867-b053-f8bf38e98e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8A954E-35DC-41FD-8114-0860BC6118CB}">
  <ds:schemaRefs>
    <ds:schemaRef ds:uri="http://schemas.microsoft.com/sharepoint/v3/contenttype/forms"/>
  </ds:schemaRefs>
</ds:datastoreItem>
</file>

<file path=customXml/itemProps2.xml><?xml version="1.0" encoding="utf-8"?>
<ds:datastoreItem xmlns:ds="http://schemas.openxmlformats.org/officeDocument/2006/customXml" ds:itemID="{4A08D6BC-939F-4F3F-B3DF-804C44D4C4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e9ec89-519e-4911-95c9-484d5e7a405c"/>
    <ds:schemaRef ds:uri="810f3a55-5827-4867-b053-f8bf38e98e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Default Theme.thmx</Template>
  <TotalTime>17314</TotalTime>
  <Words>3172</Words>
  <Application>Microsoft Office PowerPoint</Application>
  <PresentationFormat>Widescreen</PresentationFormat>
  <Paragraphs>350</Paragraphs>
  <Slides>50</Slides>
  <Notes>10</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50</vt:i4>
      </vt:variant>
    </vt:vector>
  </HeadingPairs>
  <TitlesOfParts>
    <vt:vector size="59" baseType="lpstr">
      <vt:lpstr>ＭＳ Ｐゴシック</vt:lpstr>
      <vt:lpstr>Arial</vt:lpstr>
      <vt:lpstr>ArialMT</vt:lpstr>
      <vt:lpstr>BlinkMacSystemFont</vt:lpstr>
      <vt:lpstr>Calibri</vt:lpstr>
      <vt:lpstr>Helvetica</vt:lpstr>
      <vt:lpstr>Roboto</vt:lpstr>
      <vt:lpstr>Times New Roman</vt:lpstr>
      <vt:lpstr>SoboSlideLibraryMaster0708</vt:lpstr>
      <vt:lpstr>PowerPoint Presentation</vt:lpstr>
      <vt:lpstr>Triple-Negative Breast Cancer Compared with Other Phenotypes in the California Cancer Registry Study</vt:lpstr>
      <vt:lpstr>Adjuvant Therapy Without Prior Neoadjuvant Chemotherapy</vt:lpstr>
      <vt:lpstr>Timing of Adjuvant Chemotherapy in TNBC</vt:lpstr>
      <vt:lpstr>PowerPoint Presentation</vt:lpstr>
      <vt:lpstr>Adjuvant Paclitaxel + Carboplatin in Early TNBC</vt:lpstr>
      <vt:lpstr>Neoadjuvant Chemotherapy</vt:lpstr>
      <vt:lpstr>Pros and Cons of Neoadjuvant Chemotherapy</vt:lpstr>
      <vt:lpstr>Metaanalyses of Randomized Trials Comparing Pre vs. Postoperative Systemic Chemotherapy</vt:lpstr>
      <vt:lpstr>Placement of Radiopaque Clips for Tumor Localization in Patients Undergoing  Neoadjuvant Chemotherapy for Breast Conservation Therapy  </vt:lpstr>
      <vt:lpstr>Neoadjuvant Chemotherapy, Endocrine Therapy, and Targeted Therapy for Breast Cancer: ASCO Guideline </vt:lpstr>
      <vt:lpstr>NCCN Guidelines V5.2024 (10/15/24)</vt:lpstr>
      <vt:lpstr>Neoadjuvant Chemotherapy Facilitates Breast Conservation</vt:lpstr>
      <vt:lpstr>Management of the Axilla after Neoadjuvant Chemotherapy</vt:lpstr>
      <vt:lpstr>PowerPoint Presentation</vt:lpstr>
      <vt:lpstr>Metaanalysis: pCR after neoadjuvant chemotherapy and impact on breast cancer recurrence and mortality  stratified by breast cancer subtypes and adjuvant chemotherapy usage:  Individual patient-level meta-analyses of over 27,000 patients</vt:lpstr>
      <vt:lpstr>Measurement of Residual Breast Cancer Burden to Predict Survival After Neoadjuvant Chemotherapy  http://www3.mdanderson.org/app/medcalc/index.cfm?pagename=jsconvert3  </vt:lpstr>
      <vt:lpstr>PowerPoint Presentation</vt:lpstr>
      <vt:lpstr>PowerPoint Presentation</vt:lpstr>
      <vt:lpstr>PowerPoint Presentation</vt:lpstr>
      <vt:lpstr>PowerPoint Presentation</vt:lpstr>
      <vt:lpstr>Impact of 18F-Labeled Fluorodeoxyglucose Positron Emission Tomography Computed Tomography Versus Conventional Staging in Patients With Locally Advanced Breast Cancer </vt:lpstr>
      <vt:lpstr>Adjuvant Therapy after Prior Neoadjuvant Chemotherapy</vt:lpstr>
      <vt:lpstr>Adjuvant Capecitabine for Breast Cancer after  Preoperative Chemotherapy</vt:lpstr>
      <vt:lpstr>PowerPoint Presentation</vt:lpstr>
      <vt:lpstr>EA1131 – Results: Adjuvant platinum not better than capecitabine in residual  TNBC after prior taxane-containing neoadjuvant chemotherapy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Neoadjuvant and Adjuvant Immune Checkpoint Blockade</vt:lpstr>
      <vt:lpstr>PowerPoint Presentation</vt:lpstr>
      <vt:lpstr>PowerPoint Presentation</vt:lpstr>
      <vt:lpstr>PowerPoint Presentation</vt:lpstr>
      <vt:lpstr>KEYNOTE-522 (Phase 3): Efficacy – EFS </vt:lpstr>
      <vt:lpstr>KEYNOTE-522 (Phase 3): Efficacy – EFS by pCR (ypT0Tis ypN0)</vt:lpstr>
      <vt:lpstr>KEYNOTE-522 (Phase 3): FINAL EFS &amp; OS </vt:lpstr>
      <vt:lpstr>PowerPoint Presentation</vt:lpstr>
      <vt:lpstr>Timing and Severity of Immune Adverse Events</vt:lpstr>
      <vt:lpstr>Key points in the management of irAEs</vt:lpstr>
      <vt:lpstr>Is there a role for PARPi + checkpoint inhibitor maintenance therapy in the metastatic setting?  KEYLYNK-009: Olaparib + Pembrolizumab vs Chemotherapy + Pembrolizumab after Induction with 1L Chemotherapy + Pembrolizumab</vt:lpstr>
      <vt:lpstr>Phase II NeoPACT: Neoadjuvant Pembrolizumab + Carboplatin/Docetaxel without Anthracyclines (n=115)</vt:lpstr>
      <vt:lpstr>Take Home Messages Systemic Neoadjuvant and Post-neoadjuvant Therapy for Localized Triple Negative Breast Cancer</vt:lpstr>
      <vt:lpstr>       Clinical Questions Raised by Recent Trials in TNBC        </vt:lpstr>
      <vt:lpstr>Ongoing Post-Neoadjuvant Studies </vt:lpstr>
    </vt:vector>
  </TitlesOfParts>
  <Company>Partners HealthCare System,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Partners Information Systems</dc:creator>
  <cp:lastModifiedBy>Susan Peck</cp:lastModifiedBy>
  <cp:revision>489</cp:revision>
  <cp:lastPrinted>2023-11-01T21:31:41Z</cp:lastPrinted>
  <dcterms:created xsi:type="dcterms:W3CDTF">2012-10-08T16:55:58Z</dcterms:created>
  <dcterms:modified xsi:type="dcterms:W3CDTF">2024-12-18T17:54:27Z</dcterms:modified>
</cp:coreProperties>
</file>