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5"/>
  </p:notesMasterIdLst>
  <p:handoutMasterIdLst>
    <p:handoutMasterId r:id="rId106"/>
  </p:handoutMasterIdLst>
  <p:sldIdLst>
    <p:sldId id="2145706501" r:id="rId5"/>
    <p:sldId id="940" r:id="rId6"/>
    <p:sldId id="1031" r:id="rId7"/>
    <p:sldId id="1032" r:id="rId8"/>
    <p:sldId id="1033" r:id="rId9"/>
    <p:sldId id="1034" r:id="rId10"/>
    <p:sldId id="1035" r:id="rId11"/>
    <p:sldId id="306" r:id="rId12"/>
    <p:sldId id="308" r:id="rId13"/>
    <p:sldId id="318" r:id="rId14"/>
    <p:sldId id="941" r:id="rId15"/>
    <p:sldId id="942" r:id="rId16"/>
    <p:sldId id="943" r:id="rId17"/>
    <p:sldId id="2145706503" r:id="rId18"/>
    <p:sldId id="2145706567" r:id="rId19"/>
    <p:sldId id="2145706568" r:id="rId20"/>
    <p:sldId id="2145706562" r:id="rId21"/>
    <p:sldId id="418" r:id="rId22"/>
    <p:sldId id="325" r:id="rId23"/>
    <p:sldId id="2145706505" r:id="rId24"/>
    <p:sldId id="355" r:id="rId25"/>
    <p:sldId id="945" r:id="rId26"/>
    <p:sldId id="337" r:id="rId27"/>
    <p:sldId id="340" r:id="rId28"/>
    <p:sldId id="946" r:id="rId29"/>
    <p:sldId id="947" r:id="rId30"/>
    <p:sldId id="984" r:id="rId31"/>
    <p:sldId id="344" r:id="rId32"/>
    <p:sldId id="346" r:id="rId33"/>
    <p:sldId id="404" r:id="rId34"/>
    <p:sldId id="349" r:id="rId35"/>
    <p:sldId id="350" r:id="rId36"/>
    <p:sldId id="351" r:id="rId37"/>
    <p:sldId id="948" r:id="rId38"/>
    <p:sldId id="949" r:id="rId39"/>
    <p:sldId id="994" r:id="rId40"/>
    <p:sldId id="2145706506" r:id="rId41"/>
    <p:sldId id="2145706521" r:id="rId42"/>
    <p:sldId id="348" r:id="rId43"/>
    <p:sldId id="2145706507" r:id="rId44"/>
    <p:sldId id="353" r:id="rId45"/>
    <p:sldId id="1003" r:id="rId46"/>
    <p:sldId id="2145706579" r:id="rId47"/>
    <p:sldId id="2145706580" r:id="rId48"/>
    <p:sldId id="359" r:id="rId49"/>
    <p:sldId id="2145706508" r:id="rId50"/>
    <p:sldId id="2145706509" r:id="rId51"/>
    <p:sldId id="2145706510" r:id="rId52"/>
    <p:sldId id="2145706511" r:id="rId53"/>
    <p:sldId id="2145706512" r:id="rId54"/>
    <p:sldId id="2145706523" r:id="rId55"/>
    <p:sldId id="2145706524" r:id="rId56"/>
    <p:sldId id="2145706513" r:id="rId57"/>
    <p:sldId id="2145706514" r:id="rId58"/>
    <p:sldId id="961" r:id="rId59"/>
    <p:sldId id="1007" r:id="rId60"/>
    <p:sldId id="1048" r:id="rId61"/>
    <p:sldId id="2145706515" r:id="rId62"/>
    <p:sldId id="2145706516" r:id="rId63"/>
    <p:sldId id="1015" r:id="rId64"/>
    <p:sldId id="1026" r:id="rId65"/>
    <p:sldId id="476" r:id="rId66"/>
    <p:sldId id="2145706518" r:id="rId67"/>
    <p:sldId id="369" r:id="rId68"/>
    <p:sldId id="967" r:id="rId69"/>
    <p:sldId id="2145706581" r:id="rId70"/>
    <p:sldId id="935" r:id="rId71"/>
    <p:sldId id="372" r:id="rId72"/>
    <p:sldId id="467" r:id="rId73"/>
    <p:sldId id="1018" r:id="rId74"/>
    <p:sldId id="972" r:id="rId75"/>
    <p:sldId id="1029" r:id="rId76"/>
    <p:sldId id="1030" r:id="rId77"/>
    <p:sldId id="1042" r:id="rId78"/>
    <p:sldId id="1044" r:id="rId79"/>
    <p:sldId id="1045" r:id="rId80"/>
    <p:sldId id="1046" r:id="rId81"/>
    <p:sldId id="2145706525" r:id="rId82"/>
    <p:sldId id="2145706560" r:id="rId83"/>
    <p:sldId id="2145706569" r:id="rId84"/>
    <p:sldId id="2145706571" r:id="rId85"/>
    <p:sldId id="2145706574" r:id="rId86"/>
    <p:sldId id="2145706578" r:id="rId87"/>
    <p:sldId id="2145706557" r:id="rId88"/>
    <p:sldId id="2145706550" r:id="rId89"/>
    <p:sldId id="1361" r:id="rId90"/>
    <p:sldId id="2145706566" r:id="rId91"/>
    <p:sldId id="2145706551" r:id="rId92"/>
    <p:sldId id="2145706570" r:id="rId93"/>
    <p:sldId id="2145706576" r:id="rId94"/>
    <p:sldId id="2145706555" r:id="rId95"/>
    <p:sldId id="2145706573" r:id="rId96"/>
    <p:sldId id="2145706572" r:id="rId97"/>
    <p:sldId id="466" r:id="rId98"/>
    <p:sldId id="2145706520" r:id="rId99"/>
    <p:sldId id="371" r:id="rId100"/>
    <p:sldId id="1020" r:id="rId101"/>
    <p:sldId id="1021" r:id="rId102"/>
    <p:sldId id="2145706534" r:id="rId103"/>
    <p:sldId id="383" r:id="rId104"/>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768">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58"/>
    <a:srgbClr val="FFCC00"/>
    <a:srgbClr val="FF3300"/>
    <a:srgbClr val="012C8D"/>
    <a:srgbClr val="003399"/>
    <a:srgbClr val="1E3C78"/>
    <a:srgbClr val="002776"/>
    <a:srgbClr val="0069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84" autoAdjust="0"/>
    <p:restoredTop sz="94558" autoAdjust="0"/>
  </p:normalViewPr>
  <p:slideViewPr>
    <p:cSldViewPr>
      <p:cViewPr varScale="1">
        <p:scale>
          <a:sx n="63" d="100"/>
          <a:sy n="63" d="100"/>
        </p:scale>
        <p:origin x="1564" y="56"/>
      </p:cViewPr>
      <p:guideLst>
        <p:guide orient="horz" pos="768"/>
        <p:guide pos="2880"/>
      </p:guideLst>
    </p:cSldViewPr>
  </p:slideViewPr>
  <p:notesTextViewPr>
    <p:cViewPr>
      <p:scale>
        <a:sx n="100" d="100"/>
        <a:sy n="100" d="100"/>
      </p:scale>
      <p:origin x="0" y="0"/>
    </p:cViewPr>
  </p:notesTextViewPr>
  <p:sorterViewPr>
    <p:cViewPr>
      <p:scale>
        <a:sx n="120" d="100"/>
        <a:sy n="120" d="100"/>
      </p:scale>
      <p:origin x="0" y="-316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8/10/relationships/authors" Target="authors.xml"/><Relationship Id="rId16" Type="http://schemas.openxmlformats.org/officeDocument/2006/relationships/slide" Target="slides/slide12.xml"/><Relationship Id="rId107" Type="http://schemas.openxmlformats.org/officeDocument/2006/relationships/commentAuthors" Target="commentAuthor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028440" cy="3505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7171" name="Rectangle 3"/>
          <p:cNvSpPr>
            <a:spLocks noGrp="1" noChangeArrowheads="1"/>
          </p:cNvSpPr>
          <p:nvPr>
            <p:ph type="dt" sz="quarter" idx="1"/>
          </p:nvPr>
        </p:nvSpPr>
        <p:spPr bwMode="auto">
          <a:xfrm>
            <a:off x="5265809" y="0"/>
            <a:ext cx="4028440" cy="3505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fld id="{4651E605-5037-4DF5-9758-1F5925B7CED5}" type="datetime1">
              <a:rPr lang="en-US"/>
              <a:pPr/>
              <a:t>11/5/2025</a:t>
            </a:fld>
            <a:endParaRPr lang="en-US"/>
          </a:p>
        </p:txBody>
      </p:sp>
      <p:sp>
        <p:nvSpPr>
          <p:cNvPr id="7172" name="Rectangle 4"/>
          <p:cNvSpPr>
            <a:spLocks noGrp="1" noChangeArrowheads="1"/>
          </p:cNvSpPr>
          <p:nvPr>
            <p:ph type="ftr" sz="quarter" idx="2"/>
          </p:nvPr>
        </p:nvSpPr>
        <p:spPr bwMode="auto">
          <a:xfrm>
            <a:off x="0" y="6658664"/>
            <a:ext cx="4028440" cy="3505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7173" name="Rectangle 5"/>
          <p:cNvSpPr>
            <a:spLocks noGrp="1" noChangeArrowheads="1"/>
          </p:cNvSpPr>
          <p:nvPr>
            <p:ph type="sldNum" sz="quarter" idx="3"/>
          </p:nvPr>
        </p:nvSpPr>
        <p:spPr bwMode="auto">
          <a:xfrm>
            <a:off x="5265809" y="6658664"/>
            <a:ext cx="4028440" cy="3505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688A2E5F-15D8-4481-894D-1CED1D094E99}" type="slidenum">
              <a:rPr lang="en-US"/>
              <a:pPr/>
              <a:t>‹#›</a:t>
            </a:fld>
            <a:endParaRPr lang="en-US"/>
          </a:p>
        </p:txBody>
      </p:sp>
    </p:spTree>
    <p:extLst>
      <p:ext uri="{BB962C8B-B14F-4D97-AF65-F5344CB8AC3E}">
        <p14:creationId xmlns:p14="http://schemas.microsoft.com/office/powerpoint/2010/main" val="1855911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28440" cy="3505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5265809" y="0"/>
            <a:ext cx="4028440" cy="3505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fld id="{223EB414-1608-4764-A49A-312AE40B9A27}" type="datetime1">
              <a:rPr lang="en-US"/>
              <a:pPr/>
              <a:t>11/5/2025</a:t>
            </a:fld>
            <a:endParaRPr lang="en-US"/>
          </a:p>
        </p:txBody>
      </p:sp>
      <p:sp>
        <p:nvSpPr>
          <p:cNvPr id="3076"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29640" y="3329940"/>
            <a:ext cx="7437120" cy="31546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6658664"/>
            <a:ext cx="4028440" cy="3505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5265809" y="6658664"/>
            <a:ext cx="4028440" cy="3505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806444EE-8B77-4DCF-8105-5125AFD5A2E2}" type="slidenum">
              <a:rPr lang="en-US"/>
              <a:pPr/>
              <a:t>‹#›</a:t>
            </a:fld>
            <a:endParaRPr lang="en-US"/>
          </a:p>
        </p:txBody>
      </p:sp>
    </p:spTree>
    <p:extLst>
      <p:ext uri="{BB962C8B-B14F-4D97-AF65-F5344CB8AC3E}">
        <p14:creationId xmlns:p14="http://schemas.microsoft.com/office/powerpoint/2010/main" val="19438359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BAEF8425-5342-4E29-91EF-8AD40BF33A60}" type="slidenum">
              <a:rPr lang="en-US" sz="1200"/>
              <a:pPr algn="r"/>
              <a:t>2</a:t>
            </a:fld>
            <a:endParaRPr lang="en-US" sz="1200"/>
          </a:p>
        </p:txBody>
      </p:sp>
      <p:sp>
        <p:nvSpPr>
          <p:cNvPr id="372739" name="Rectangle 2"/>
          <p:cNvSpPr>
            <a:spLocks noGrp="1" noRot="1" noChangeAspect="1" noChangeArrowheads="1" noTextEdit="1"/>
          </p:cNvSpPr>
          <p:nvPr>
            <p:ph type="sldImg"/>
          </p:nvPr>
        </p:nvSpPr>
        <p:spPr>
          <a:xfrm>
            <a:off x="2895600" y="527050"/>
            <a:ext cx="3505200" cy="2628900"/>
          </a:xfrm>
          <a:ln/>
        </p:spPr>
      </p:sp>
      <p:sp>
        <p:nvSpPr>
          <p:cNvPr id="372740"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3662577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EE84D-E5D6-B8B2-ACD7-12788CD986B2}"/>
            </a:ext>
          </a:extLst>
        </p:cNvPr>
        <p:cNvGrpSpPr/>
        <p:nvPr/>
      </p:nvGrpSpPr>
      <p:grpSpPr>
        <a:xfrm>
          <a:off x="0" y="0"/>
          <a:ext cx="0" cy="0"/>
          <a:chOff x="0" y="0"/>
          <a:chExt cx="0" cy="0"/>
        </a:xfrm>
      </p:grpSpPr>
      <p:sp>
        <p:nvSpPr>
          <p:cNvPr id="435202" name="Rectangle 7">
            <a:extLst>
              <a:ext uri="{FF2B5EF4-FFF2-40B4-BE49-F238E27FC236}">
                <a16:creationId xmlns:a16="http://schemas.microsoft.com/office/drawing/2014/main" id="{619427CD-055D-3130-36DD-AE64BDF9A220}"/>
              </a:ext>
            </a:extLst>
          </p:cNvPr>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1B1B113D-0D44-4570-98D5-E4152F8DF4A0}" type="slidenum">
              <a:rPr lang="en-US" sz="1200"/>
              <a:pPr algn="r"/>
              <a:t>43</a:t>
            </a:fld>
            <a:endParaRPr lang="en-US" sz="1200"/>
          </a:p>
        </p:txBody>
      </p:sp>
      <p:sp>
        <p:nvSpPr>
          <p:cNvPr id="435203" name="Rectangle 2">
            <a:extLst>
              <a:ext uri="{FF2B5EF4-FFF2-40B4-BE49-F238E27FC236}">
                <a16:creationId xmlns:a16="http://schemas.microsoft.com/office/drawing/2014/main" id="{907E99F6-3D5E-1AC4-A534-907F1EA58E7E}"/>
              </a:ext>
            </a:extLst>
          </p:cNvPr>
          <p:cNvSpPr>
            <a:spLocks noGrp="1" noRot="1" noChangeAspect="1" noChangeArrowheads="1" noTextEdit="1"/>
          </p:cNvSpPr>
          <p:nvPr>
            <p:ph type="sldImg"/>
          </p:nvPr>
        </p:nvSpPr>
        <p:spPr>
          <a:xfrm>
            <a:off x="2895600" y="527050"/>
            <a:ext cx="3505200" cy="2628900"/>
          </a:xfrm>
          <a:ln/>
        </p:spPr>
      </p:sp>
      <p:sp>
        <p:nvSpPr>
          <p:cNvPr id="435204" name="Rectangle 3">
            <a:extLst>
              <a:ext uri="{FF2B5EF4-FFF2-40B4-BE49-F238E27FC236}">
                <a16:creationId xmlns:a16="http://schemas.microsoft.com/office/drawing/2014/main" id="{74968496-FCCF-CB88-3E08-F491AABFEFCE}"/>
              </a:ext>
            </a:extLst>
          </p:cNvPr>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215876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7CDE6-06BD-2D85-29EB-E34469E2F63F}"/>
            </a:ext>
          </a:extLst>
        </p:cNvPr>
        <p:cNvGrpSpPr/>
        <p:nvPr/>
      </p:nvGrpSpPr>
      <p:grpSpPr>
        <a:xfrm>
          <a:off x="0" y="0"/>
          <a:ext cx="0" cy="0"/>
          <a:chOff x="0" y="0"/>
          <a:chExt cx="0" cy="0"/>
        </a:xfrm>
      </p:grpSpPr>
      <p:sp>
        <p:nvSpPr>
          <p:cNvPr id="435202" name="Rectangle 7">
            <a:extLst>
              <a:ext uri="{FF2B5EF4-FFF2-40B4-BE49-F238E27FC236}">
                <a16:creationId xmlns:a16="http://schemas.microsoft.com/office/drawing/2014/main" id="{86D9A760-761C-E8B8-3F4B-37A158834592}"/>
              </a:ext>
            </a:extLst>
          </p:cNvPr>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1B1B113D-0D44-4570-98D5-E4152F8DF4A0}" type="slidenum">
              <a:rPr lang="en-US" sz="1200"/>
              <a:pPr algn="r"/>
              <a:t>44</a:t>
            </a:fld>
            <a:endParaRPr lang="en-US" sz="1200"/>
          </a:p>
        </p:txBody>
      </p:sp>
      <p:sp>
        <p:nvSpPr>
          <p:cNvPr id="435203" name="Rectangle 2">
            <a:extLst>
              <a:ext uri="{FF2B5EF4-FFF2-40B4-BE49-F238E27FC236}">
                <a16:creationId xmlns:a16="http://schemas.microsoft.com/office/drawing/2014/main" id="{0C6A7C6E-0800-7DB3-53F3-D9A2CA06B378}"/>
              </a:ext>
            </a:extLst>
          </p:cNvPr>
          <p:cNvSpPr>
            <a:spLocks noGrp="1" noRot="1" noChangeAspect="1" noChangeArrowheads="1" noTextEdit="1"/>
          </p:cNvSpPr>
          <p:nvPr>
            <p:ph type="sldImg"/>
          </p:nvPr>
        </p:nvSpPr>
        <p:spPr>
          <a:xfrm>
            <a:off x="2895600" y="527050"/>
            <a:ext cx="3505200" cy="2628900"/>
          </a:xfrm>
          <a:ln/>
        </p:spPr>
      </p:sp>
      <p:sp>
        <p:nvSpPr>
          <p:cNvPr id="435204" name="Rectangle 3">
            <a:extLst>
              <a:ext uri="{FF2B5EF4-FFF2-40B4-BE49-F238E27FC236}">
                <a16:creationId xmlns:a16="http://schemas.microsoft.com/office/drawing/2014/main" id="{F82F0037-6DB7-2F02-25FD-6E48BDC6AA4A}"/>
              </a:ext>
            </a:extLst>
          </p:cNvPr>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242292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1C67E062-9F0D-41AC-B5EA-C9EBBEC93AD9}" type="slidenum">
              <a:rPr lang="en-US" sz="1200"/>
              <a:pPr algn="r"/>
              <a:t>53</a:t>
            </a:fld>
            <a:endParaRPr lang="en-US" sz="1200"/>
          </a:p>
        </p:txBody>
      </p:sp>
      <p:sp>
        <p:nvSpPr>
          <p:cNvPr id="451587" name="Rectangle 2"/>
          <p:cNvSpPr>
            <a:spLocks noGrp="1" noRot="1" noChangeAspect="1" noChangeArrowheads="1" noTextEdit="1"/>
          </p:cNvSpPr>
          <p:nvPr>
            <p:ph type="sldImg"/>
          </p:nvPr>
        </p:nvSpPr>
        <p:spPr>
          <a:xfrm>
            <a:off x="2895600" y="527050"/>
            <a:ext cx="3505200" cy="2628900"/>
          </a:xfrm>
          <a:ln/>
        </p:spPr>
      </p:sp>
      <p:sp>
        <p:nvSpPr>
          <p:cNvPr id="451588"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176964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1C67E062-9F0D-41AC-B5EA-C9EBBEC93AD9}" type="slidenum">
              <a:rPr lang="en-US" sz="1200"/>
              <a:pPr algn="r"/>
              <a:t>54</a:t>
            </a:fld>
            <a:endParaRPr lang="en-US" sz="1200"/>
          </a:p>
        </p:txBody>
      </p:sp>
      <p:sp>
        <p:nvSpPr>
          <p:cNvPr id="451587" name="Rectangle 2"/>
          <p:cNvSpPr>
            <a:spLocks noGrp="1" noRot="1" noChangeAspect="1" noChangeArrowheads="1" noTextEdit="1"/>
          </p:cNvSpPr>
          <p:nvPr>
            <p:ph type="sldImg"/>
          </p:nvPr>
        </p:nvSpPr>
        <p:spPr>
          <a:xfrm>
            <a:off x="2895600" y="527050"/>
            <a:ext cx="3505200" cy="2628900"/>
          </a:xfrm>
          <a:ln/>
        </p:spPr>
      </p:sp>
      <p:sp>
        <p:nvSpPr>
          <p:cNvPr id="451588"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2486742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6502E003-E7FD-4B68-A6DA-D8E0B67C7019}" type="slidenum">
              <a:rPr lang="en-US" sz="1200"/>
              <a:pPr algn="r"/>
              <a:t>69</a:t>
            </a:fld>
            <a:endParaRPr lang="en-US" sz="1200"/>
          </a:p>
        </p:txBody>
      </p:sp>
      <p:sp>
        <p:nvSpPr>
          <p:cNvPr id="466947" name="Rectangle 2"/>
          <p:cNvSpPr>
            <a:spLocks noGrp="1" noRot="1" noChangeAspect="1" noChangeArrowheads="1" noTextEdit="1"/>
          </p:cNvSpPr>
          <p:nvPr>
            <p:ph type="sldImg"/>
          </p:nvPr>
        </p:nvSpPr>
        <p:spPr>
          <a:xfrm>
            <a:off x="2895600" y="527050"/>
            <a:ext cx="3505200" cy="2628900"/>
          </a:xfrm>
          <a:ln/>
        </p:spPr>
      </p:sp>
      <p:sp>
        <p:nvSpPr>
          <p:cNvPr id="466948"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2876614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6502E003-E7FD-4B68-A6DA-D8E0B67C7019}" type="slidenum">
              <a:rPr lang="en-US" sz="1200"/>
              <a:pPr algn="r"/>
              <a:t>70</a:t>
            </a:fld>
            <a:endParaRPr lang="en-US" sz="1200"/>
          </a:p>
        </p:txBody>
      </p:sp>
      <p:sp>
        <p:nvSpPr>
          <p:cNvPr id="466947" name="Rectangle 2"/>
          <p:cNvSpPr>
            <a:spLocks noGrp="1" noRot="1" noChangeAspect="1" noChangeArrowheads="1" noTextEdit="1"/>
          </p:cNvSpPr>
          <p:nvPr>
            <p:ph type="sldImg"/>
          </p:nvPr>
        </p:nvSpPr>
        <p:spPr>
          <a:xfrm>
            <a:off x="2895600" y="527050"/>
            <a:ext cx="3505200" cy="2628900"/>
          </a:xfrm>
          <a:ln/>
        </p:spPr>
      </p:sp>
      <p:sp>
        <p:nvSpPr>
          <p:cNvPr id="466948"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3458940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4875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444EE-8B77-4DCF-8105-5125AFD5A2E2}" type="slidenum">
              <a:rPr lang="en-US" smtClean="0"/>
              <a:pPr/>
              <a:t>85</a:t>
            </a:fld>
            <a:endParaRPr lang="en-US"/>
          </a:p>
        </p:txBody>
      </p:sp>
    </p:spTree>
    <p:extLst>
      <p:ext uri="{BB962C8B-B14F-4D97-AF65-F5344CB8AC3E}">
        <p14:creationId xmlns:p14="http://schemas.microsoft.com/office/powerpoint/2010/main" val="2555733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p:cNvSpPr>
          <p:nvPr>
            <p:ph type="sldImg"/>
          </p:nvPr>
        </p:nvSpPr>
        <p:spPr>
          <a:xfrm>
            <a:off x="1152525" y="692150"/>
            <a:ext cx="4554538" cy="3416300"/>
          </a:xfrm>
          <a:solidFill>
            <a:srgbClr val="FFFFFF"/>
          </a:solidFill>
          <a:ln/>
        </p:spPr>
      </p:sp>
      <p:sp>
        <p:nvSpPr>
          <p:cNvPr id="614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328882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4156BFA3-380D-49E8-B619-EC1207342F23}" type="slidenum">
              <a:rPr lang="en-US" sz="1200"/>
              <a:pPr algn="r"/>
              <a:t>96</a:t>
            </a:fld>
            <a:endParaRPr lang="en-US" sz="1200"/>
          </a:p>
        </p:txBody>
      </p:sp>
      <p:sp>
        <p:nvSpPr>
          <p:cNvPr id="462851" name="Rectangle 2"/>
          <p:cNvSpPr>
            <a:spLocks noGrp="1" noRot="1" noChangeAspect="1" noChangeArrowheads="1" noTextEdit="1"/>
          </p:cNvSpPr>
          <p:nvPr>
            <p:ph type="sldImg"/>
          </p:nvPr>
        </p:nvSpPr>
        <p:spPr>
          <a:xfrm>
            <a:off x="2895600" y="527050"/>
            <a:ext cx="3505200" cy="2628900"/>
          </a:xfrm>
          <a:ln/>
        </p:spPr>
      </p:sp>
      <p:sp>
        <p:nvSpPr>
          <p:cNvPr id="462852"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424742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BAEF8425-5342-4E29-91EF-8AD40BF33A60}" type="slidenum">
              <a:rPr lang="en-US" sz="1200"/>
              <a:pPr algn="r"/>
              <a:t>3</a:t>
            </a:fld>
            <a:endParaRPr lang="en-US" sz="1200"/>
          </a:p>
        </p:txBody>
      </p:sp>
      <p:sp>
        <p:nvSpPr>
          <p:cNvPr id="372739" name="Rectangle 2"/>
          <p:cNvSpPr>
            <a:spLocks noGrp="1" noRot="1" noChangeAspect="1" noChangeArrowheads="1" noTextEdit="1"/>
          </p:cNvSpPr>
          <p:nvPr>
            <p:ph type="sldImg"/>
          </p:nvPr>
        </p:nvSpPr>
        <p:spPr>
          <a:xfrm>
            <a:off x="2895600" y="527050"/>
            <a:ext cx="3505200" cy="2628900"/>
          </a:xfrm>
          <a:ln/>
        </p:spPr>
      </p:sp>
      <p:sp>
        <p:nvSpPr>
          <p:cNvPr id="372740"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2795571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4156BFA3-380D-49E8-B619-EC1207342F23}" type="slidenum">
              <a:rPr lang="en-US" sz="1200"/>
              <a:pPr algn="r"/>
              <a:t>97</a:t>
            </a:fld>
            <a:endParaRPr lang="en-US" sz="1200"/>
          </a:p>
        </p:txBody>
      </p:sp>
      <p:sp>
        <p:nvSpPr>
          <p:cNvPr id="462851" name="Rectangle 2"/>
          <p:cNvSpPr>
            <a:spLocks noGrp="1" noRot="1" noChangeAspect="1" noChangeArrowheads="1" noTextEdit="1"/>
          </p:cNvSpPr>
          <p:nvPr>
            <p:ph type="sldImg"/>
          </p:nvPr>
        </p:nvSpPr>
        <p:spPr>
          <a:xfrm>
            <a:off x="2895600" y="527050"/>
            <a:ext cx="3505200" cy="2628900"/>
          </a:xfrm>
          <a:ln/>
        </p:spPr>
      </p:sp>
      <p:sp>
        <p:nvSpPr>
          <p:cNvPr id="462852"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2684739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4156BFA3-380D-49E8-B619-EC1207342F23}" type="slidenum">
              <a:rPr lang="en-US" sz="1200"/>
              <a:pPr algn="r"/>
              <a:t>98</a:t>
            </a:fld>
            <a:endParaRPr lang="en-US" sz="1200"/>
          </a:p>
        </p:txBody>
      </p:sp>
      <p:sp>
        <p:nvSpPr>
          <p:cNvPr id="462851" name="Rectangle 2"/>
          <p:cNvSpPr>
            <a:spLocks noGrp="1" noRot="1" noChangeAspect="1" noChangeArrowheads="1" noTextEdit="1"/>
          </p:cNvSpPr>
          <p:nvPr>
            <p:ph type="sldImg"/>
          </p:nvPr>
        </p:nvSpPr>
        <p:spPr>
          <a:xfrm>
            <a:off x="2895600" y="527050"/>
            <a:ext cx="3505200" cy="2628900"/>
          </a:xfrm>
          <a:ln/>
        </p:spPr>
      </p:sp>
      <p:sp>
        <p:nvSpPr>
          <p:cNvPr id="462852"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2380021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BAEF8425-5342-4E29-91EF-8AD40BF33A60}" type="slidenum">
              <a:rPr lang="en-US" sz="1200"/>
              <a:pPr algn="r"/>
              <a:t>4</a:t>
            </a:fld>
            <a:endParaRPr lang="en-US" sz="1200"/>
          </a:p>
        </p:txBody>
      </p:sp>
      <p:sp>
        <p:nvSpPr>
          <p:cNvPr id="372739" name="Rectangle 2"/>
          <p:cNvSpPr>
            <a:spLocks noGrp="1" noRot="1" noChangeAspect="1" noChangeArrowheads="1" noTextEdit="1"/>
          </p:cNvSpPr>
          <p:nvPr>
            <p:ph type="sldImg"/>
          </p:nvPr>
        </p:nvSpPr>
        <p:spPr>
          <a:xfrm>
            <a:off x="2895600" y="527050"/>
            <a:ext cx="3505200" cy="2628900"/>
          </a:xfrm>
          <a:ln/>
        </p:spPr>
      </p:sp>
      <p:sp>
        <p:nvSpPr>
          <p:cNvPr id="372740"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269625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BAEF8425-5342-4E29-91EF-8AD40BF33A60}" type="slidenum">
              <a:rPr lang="en-US" sz="1200"/>
              <a:pPr algn="r"/>
              <a:t>5</a:t>
            </a:fld>
            <a:endParaRPr lang="en-US" sz="1200"/>
          </a:p>
        </p:txBody>
      </p:sp>
      <p:sp>
        <p:nvSpPr>
          <p:cNvPr id="372739" name="Rectangle 2"/>
          <p:cNvSpPr>
            <a:spLocks noGrp="1" noRot="1" noChangeAspect="1" noChangeArrowheads="1" noTextEdit="1"/>
          </p:cNvSpPr>
          <p:nvPr>
            <p:ph type="sldImg"/>
          </p:nvPr>
        </p:nvSpPr>
        <p:spPr>
          <a:xfrm>
            <a:off x="2895600" y="527050"/>
            <a:ext cx="3505200" cy="2628900"/>
          </a:xfrm>
          <a:ln/>
        </p:spPr>
      </p:sp>
      <p:sp>
        <p:nvSpPr>
          <p:cNvPr id="372740"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2993213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BAEF8425-5342-4E29-91EF-8AD40BF33A60}" type="slidenum">
              <a:rPr lang="en-US" sz="1200"/>
              <a:pPr algn="r"/>
              <a:t>6</a:t>
            </a:fld>
            <a:endParaRPr lang="en-US" sz="1200"/>
          </a:p>
        </p:txBody>
      </p:sp>
      <p:sp>
        <p:nvSpPr>
          <p:cNvPr id="372739" name="Rectangle 2"/>
          <p:cNvSpPr>
            <a:spLocks noGrp="1" noRot="1" noChangeAspect="1" noChangeArrowheads="1" noTextEdit="1"/>
          </p:cNvSpPr>
          <p:nvPr>
            <p:ph type="sldImg"/>
          </p:nvPr>
        </p:nvSpPr>
        <p:spPr>
          <a:xfrm>
            <a:off x="2895600" y="527050"/>
            <a:ext cx="3505200" cy="2628900"/>
          </a:xfrm>
          <a:ln/>
        </p:spPr>
      </p:sp>
      <p:sp>
        <p:nvSpPr>
          <p:cNvPr id="372740"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3148954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BAEF8425-5342-4E29-91EF-8AD40BF33A60}" type="slidenum">
              <a:rPr lang="en-US" sz="1200"/>
              <a:pPr algn="r"/>
              <a:t>7</a:t>
            </a:fld>
            <a:endParaRPr lang="en-US" sz="1200"/>
          </a:p>
        </p:txBody>
      </p:sp>
      <p:sp>
        <p:nvSpPr>
          <p:cNvPr id="372739" name="Rectangle 2"/>
          <p:cNvSpPr>
            <a:spLocks noGrp="1" noRot="1" noChangeAspect="1" noChangeArrowheads="1" noTextEdit="1"/>
          </p:cNvSpPr>
          <p:nvPr>
            <p:ph type="sldImg"/>
          </p:nvPr>
        </p:nvSpPr>
        <p:spPr>
          <a:xfrm>
            <a:off x="2895600" y="527050"/>
            <a:ext cx="3505200" cy="2628900"/>
          </a:xfrm>
          <a:ln/>
        </p:spPr>
      </p:sp>
      <p:sp>
        <p:nvSpPr>
          <p:cNvPr id="372740"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315929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CD300378-29FA-45FE-8971-B3038C60BD4A}" type="slidenum">
              <a:rPr lang="en-US" sz="1200"/>
              <a:pPr algn="r"/>
              <a:t>8</a:t>
            </a:fld>
            <a:endParaRPr lang="en-US" sz="1200"/>
          </a:p>
        </p:txBody>
      </p:sp>
      <p:sp>
        <p:nvSpPr>
          <p:cNvPr id="379907" name="Rectangle 2"/>
          <p:cNvSpPr>
            <a:spLocks noGrp="1" noRot="1" noChangeAspect="1" noChangeArrowheads="1" noTextEdit="1"/>
          </p:cNvSpPr>
          <p:nvPr>
            <p:ph type="sldImg"/>
          </p:nvPr>
        </p:nvSpPr>
        <p:spPr>
          <a:xfrm>
            <a:off x="2895600" y="527050"/>
            <a:ext cx="3505200" cy="2628900"/>
          </a:xfrm>
          <a:ln/>
        </p:spPr>
      </p:sp>
      <p:sp>
        <p:nvSpPr>
          <p:cNvPr id="379908"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1175707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1B1B113D-0D44-4570-98D5-E4152F8DF4A0}" type="slidenum">
              <a:rPr lang="en-US" sz="1200"/>
              <a:pPr algn="r"/>
              <a:t>41</a:t>
            </a:fld>
            <a:endParaRPr lang="en-US" sz="1200"/>
          </a:p>
        </p:txBody>
      </p:sp>
      <p:sp>
        <p:nvSpPr>
          <p:cNvPr id="435203" name="Rectangle 2"/>
          <p:cNvSpPr>
            <a:spLocks noGrp="1" noRot="1" noChangeAspect="1" noChangeArrowheads="1" noTextEdit="1"/>
          </p:cNvSpPr>
          <p:nvPr>
            <p:ph type="sldImg"/>
          </p:nvPr>
        </p:nvSpPr>
        <p:spPr>
          <a:xfrm>
            <a:off x="2895600" y="527050"/>
            <a:ext cx="3505200" cy="2628900"/>
          </a:xfrm>
          <a:ln/>
        </p:spPr>
      </p:sp>
      <p:sp>
        <p:nvSpPr>
          <p:cNvPr id="435204"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3206819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4063" tIns="47031" rIns="94063" bIns="47031" anchor="b"/>
          <a:lstStyle/>
          <a:p>
            <a:pPr algn="r"/>
            <a:fld id="{1B1B113D-0D44-4570-98D5-E4152F8DF4A0}" type="slidenum">
              <a:rPr lang="en-US" sz="1200"/>
              <a:pPr algn="r"/>
              <a:t>42</a:t>
            </a:fld>
            <a:endParaRPr lang="en-US" sz="1200"/>
          </a:p>
        </p:txBody>
      </p:sp>
      <p:sp>
        <p:nvSpPr>
          <p:cNvPr id="435203" name="Rectangle 2"/>
          <p:cNvSpPr>
            <a:spLocks noGrp="1" noRot="1" noChangeAspect="1" noChangeArrowheads="1" noTextEdit="1"/>
          </p:cNvSpPr>
          <p:nvPr>
            <p:ph type="sldImg"/>
          </p:nvPr>
        </p:nvSpPr>
        <p:spPr>
          <a:xfrm>
            <a:off x="2895600" y="527050"/>
            <a:ext cx="3505200" cy="2628900"/>
          </a:xfrm>
          <a:ln/>
        </p:spPr>
      </p:sp>
      <p:sp>
        <p:nvSpPr>
          <p:cNvPr id="435204" name="Rectangle 3"/>
          <p:cNvSpPr>
            <a:spLocks noGrp="1" noChangeArrowheads="1"/>
          </p:cNvSpPr>
          <p:nvPr>
            <p:ph type="body" idx="1"/>
          </p:nvPr>
        </p:nvSpPr>
        <p:spPr>
          <a:xfrm>
            <a:off x="929640" y="3329940"/>
            <a:ext cx="7437120" cy="3153464"/>
          </a:xfrm>
        </p:spPr>
        <p:txBody>
          <a:bodyPr lIns="94063" tIns="47031" rIns="94063" bIns="47031"/>
          <a:lstStyle/>
          <a:p>
            <a:endParaRPr lang="en-US"/>
          </a:p>
        </p:txBody>
      </p:sp>
    </p:spTree>
    <p:extLst>
      <p:ext uri="{BB962C8B-B14F-4D97-AF65-F5344CB8AC3E}">
        <p14:creationId xmlns:p14="http://schemas.microsoft.com/office/powerpoint/2010/main" val="777391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457200"/>
            <a:ext cx="20764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769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2133600"/>
            <a:ext cx="4038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2133600"/>
            <a:ext cx="4038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E3C78"/>
            </a:gs>
            <a:gs pos="100000">
              <a:srgbClr val="1E3C78">
                <a:gamma/>
                <a:shade val="0"/>
                <a:invGamma/>
              </a:srgbClr>
            </a:gs>
          </a:gsLst>
          <a:lin ang="5400000" scaled="1"/>
        </a:gradFill>
        <a:effectLst/>
      </p:bgPr>
    </p:bg>
    <p:spTree>
      <p:nvGrpSpPr>
        <p:cNvPr id="1" name=""/>
        <p:cNvGrpSpPr/>
        <p:nvPr/>
      </p:nvGrpSpPr>
      <p:grpSpPr>
        <a:xfrm>
          <a:off x="0" y="0"/>
          <a:ext cx="0" cy="0"/>
          <a:chOff x="0" y="0"/>
          <a:chExt cx="0" cy="0"/>
        </a:xfrm>
      </p:grpSpPr>
      <p:sp>
        <p:nvSpPr>
          <p:cNvPr id="1051" name="Rectangle 27"/>
          <p:cNvSpPr>
            <a:spLocks noChangeArrowheads="1"/>
          </p:cNvSpPr>
          <p:nvPr/>
        </p:nvSpPr>
        <p:spPr bwMode="auto">
          <a:xfrm>
            <a:off x="0" y="0"/>
            <a:ext cx="9144000" cy="304800"/>
          </a:xfrm>
          <a:prstGeom prst="rect">
            <a:avLst/>
          </a:prstGeom>
          <a:gradFill rotWithShape="1">
            <a:gsLst>
              <a:gs pos="0">
                <a:srgbClr val="5F93D3"/>
              </a:gs>
              <a:gs pos="100000">
                <a:srgbClr val="244C88"/>
              </a:gs>
            </a:gsLst>
            <a:lin ang="0" scaled="1"/>
          </a:gradFill>
          <a:ln w="9525">
            <a:noFill/>
            <a:miter lim="800000"/>
            <a:headEnd/>
            <a:tailEnd/>
          </a:ln>
          <a:effectLst/>
        </p:spPr>
        <p:txBody>
          <a:bodyPr wrap="none" anchor="ctr"/>
          <a:lstStyle/>
          <a:p>
            <a:endParaRPr lang="en-US"/>
          </a:p>
        </p:txBody>
      </p:sp>
      <p:sp>
        <p:nvSpPr>
          <p:cNvPr id="1026" name="Rectangle 2"/>
          <p:cNvSpPr>
            <a:spLocks noGrp="1" noChangeArrowheads="1"/>
          </p:cNvSpPr>
          <p:nvPr>
            <p:ph type="title"/>
          </p:nvPr>
        </p:nvSpPr>
        <p:spPr bwMode="auto">
          <a:xfrm>
            <a:off x="457200" y="4572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533400" y="2133600"/>
            <a:ext cx="8229600" cy="3429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62" name="Group 38"/>
          <p:cNvGrpSpPr>
            <a:grpSpLocks/>
          </p:cNvGrpSpPr>
          <p:nvPr/>
        </p:nvGrpSpPr>
        <p:grpSpPr bwMode="auto">
          <a:xfrm rot="10800000">
            <a:off x="-7938" y="5868988"/>
            <a:ext cx="9194801" cy="989012"/>
            <a:chOff x="-5" y="-5"/>
            <a:chExt cx="5765" cy="623"/>
          </a:xfrm>
        </p:grpSpPr>
        <p:sp>
          <p:nvSpPr>
            <p:cNvPr id="1063" name="Freeform 39"/>
            <p:cNvSpPr>
              <a:spLocks/>
            </p:cNvSpPr>
            <p:nvPr/>
          </p:nvSpPr>
          <p:spPr bwMode="auto">
            <a:xfrm>
              <a:off x="-5" y="-5"/>
              <a:ext cx="5765" cy="438"/>
            </a:xfrm>
            <a:custGeom>
              <a:avLst/>
              <a:gdLst/>
              <a:ahLst/>
              <a:cxnLst>
                <a:cxn ang="0">
                  <a:pos x="5765" y="279"/>
                </a:cxn>
                <a:cxn ang="0">
                  <a:pos x="4949" y="427"/>
                </a:cxn>
                <a:cxn ang="0">
                  <a:pos x="4413" y="438"/>
                </a:cxn>
                <a:cxn ang="0">
                  <a:pos x="3923" y="416"/>
                </a:cxn>
                <a:cxn ang="0">
                  <a:pos x="3444" y="347"/>
                </a:cxn>
                <a:cxn ang="0">
                  <a:pos x="2940" y="257"/>
                </a:cxn>
                <a:cxn ang="0">
                  <a:pos x="2366" y="233"/>
                </a:cxn>
                <a:cxn ang="0">
                  <a:pos x="652" y="252"/>
                </a:cxn>
                <a:cxn ang="0">
                  <a:pos x="0" y="301"/>
                </a:cxn>
                <a:cxn ang="0">
                  <a:pos x="0" y="0"/>
                </a:cxn>
                <a:cxn ang="0">
                  <a:pos x="5765" y="0"/>
                </a:cxn>
                <a:cxn ang="0">
                  <a:pos x="5765" y="313"/>
                </a:cxn>
                <a:cxn ang="0">
                  <a:pos x="5765" y="279"/>
                </a:cxn>
              </a:cxnLst>
              <a:rect l="0" t="0" r="r" b="b"/>
              <a:pathLst>
                <a:path w="5765" h="438">
                  <a:moveTo>
                    <a:pt x="5765" y="279"/>
                  </a:moveTo>
                  <a:lnTo>
                    <a:pt x="4949" y="427"/>
                  </a:lnTo>
                  <a:lnTo>
                    <a:pt x="4413" y="438"/>
                  </a:lnTo>
                  <a:lnTo>
                    <a:pt x="3923" y="416"/>
                  </a:lnTo>
                  <a:lnTo>
                    <a:pt x="3444" y="347"/>
                  </a:lnTo>
                  <a:lnTo>
                    <a:pt x="2940" y="257"/>
                  </a:lnTo>
                  <a:lnTo>
                    <a:pt x="2366" y="233"/>
                  </a:lnTo>
                  <a:lnTo>
                    <a:pt x="652" y="252"/>
                  </a:lnTo>
                  <a:lnTo>
                    <a:pt x="0" y="301"/>
                  </a:lnTo>
                  <a:lnTo>
                    <a:pt x="0" y="0"/>
                  </a:lnTo>
                  <a:lnTo>
                    <a:pt x="5765" y="0"/>
                  </a:lnTo>
                  <a:lnTo>
                    <a:pt x="5765" y="313"/>
                  </a:lnTo>
                  <a:lnTo>
                    <a:pt x="5765" y="279"/>
                  </a:lnTo>
                  <a:close/>
                </a:path>
              </a:pathLst>
            </a:custGeom>
            <a:gradFill rotWithShape="1">
              <a:gsLst>
                <a:gs pos="0">
                  <a:srgbClr val="5F93D3"/>
                </a:gs>
                <a:gs pos="100000">
                  <a:srgbClr val="336699"/>
                </a:gs>
              </a:gsLst>
              <a:lin ang="0" scaled="1"/>
            </a:gradFill>
            <a:ln w="9525">
              <a:noFill/>
              <a:round/>
              <a:headEnd/>
              <a:tailEnd/>
            </a:ln>
            <a:effectLst/>
          </p:spPr>
          <p:txBody>
            <a:bodyPr/>
            <a:lstStyle/>
            <a:p>
              <a:endParaRPr lang="en-US"/>
            </a:p>
          </p:txBody>
        </p:sp>
        <p:pic>
          <p:nvPicPr>
            <p:cNvPr id="1064" name="Picture 40" descr="swirl transp"/>
            <p:cNvPicPr>
              <a:picLocks noChangeAspect="1" noChangeArrowheads="1"/>
            </p:cNvPicPr>
            <p:nvPr/>
          </p:nvPicPr>
          <p:blipFill>
            <a:blip r:embed="rId13" cstate="screen"/>
            <a:srcRect/>
            <a:stretch>
              <a:fillRect/>
            </a:stretch>
          </p:blipFill>
          <p:spPr bwMode="auto">
            <a:xfrm>
              <a:off x="0" y="138"/>
              <a:ext cx="5760" cy="480"/>
            </a:xfrm>
            <a:prstGeom prst="rect">
              <a:avLst/>
            </a:prstGeom>
            <a:noFill/>
          </p:spPr>
        </p:pic>
      </p:grpSp>
      <p:pic>
        <p:nvPicPr>
          <p:cNvPr id="1053" name="Picture 2115" descr="SOM Logo"/>
          <p:cNvPicPr>
            <a:picLocks noChangeAspect="1" noChangeArrowheads="1"/>
          </p:cNvPicPr>
          <p:nvPr/>
        </p:nvPicPr>
        <p:blipFill>
          <a:blip r:embed="rId14" cstate="screen"/>
          <a:srcRect/>
          <a:stretch>
            <a:fillRect/>
          </a:stretch>
        </p:blipFill>
        <p:spPr bwMode="auto">
          <a:xfrm>
            <a:off x="457200" y="6400800"/>
            <a:ext cx="838200" cy="349250"/>
          </a:xfrm>
          <a:prstGeom prst="rect">
            <a:avLst/>
          </a:prstGeom>
          <a:noFill/>
          <a:ln w="9525">
            <a:noFill/>
            <a:miter lim="800000"/>
            <a:headEnd/>
            <a:tailEnd/>
          </a:ln>
        </p:spPr>
      </p:pic>
      <p:sp>
        <p:nvSpPr>
          <p:cNvPr id="5" name="Rectangle 4">
            <a:extLst>
              <a:ext uri="{FF2B5EF4-FFF2-40B4-BE49-F238E27FC236}">
                <a16:creationId xmlns:a16="http://schemas.microsoft.com/office/drawing/2014/main" id="{C67DECE0-5A64-3F0D-12CC-896AD89175DD}"/>
              </a:ext>
            </a:extLst>
          </p:cNvPr>
          <p:cNvSpPr/>
          <p:nvPr userDrawn="1"/>
        </p:nvSpPr>
        <p:spPr>
          <a:xfrm>
            <a:off x="-7938" y="0"/>
            <a:ext cx="9380538" cy="4438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9942B22-2417-D959-48FA-C7C1854F0C46}"/>
              </a:ext>
            </a:extLst>
          </p:cNvPr>
          <p:cNvSpPr/>
          <p:nvPr userDrawn="1"/>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a:extLst>
              <a:ext uri="{FF2B5EF4-FFF2-40B4-BE49-F238E27FC236}">
                <a16:creationId xmlns:a16="http://schemas.microsoft.com/office/drawing/2014/main" id="{9D1E996B-8E1E-A8AF-F069-2A755B845AC1}"/>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33130" y="56804"/>
            <a:ext cx="2699632" cy="346768"/>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EACCBD5D-D92C-CF41-A91A-D2B65CBC2EC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000" b="1">
          <a:solidFill>
            <a:srgbClr val="FFFF00"/>
          </a:solidFill>
          <a:latin typeface="+mj-lt"/>
          <a:ea typeface="+mj-ea"/>
          <a:cs typeface="+mj-cs"/>
        </a:defRPr>
      </a:lvl1pPr>
      <a:lvl2pPr algn="ctr" rtl="0" fontAlgn="base">
        <a:spcBef>
          <a:spcPct val="0"/>
        </a:spcBef>
        <a:spcAft>
          <a:spcPct val="0"/>
        </a:spcAft>
        <a:defRPr sz="4000" b="1">
          <a:solidFill>
            <a:srgbClr val="FFCC00"/>
          </a:solidFill>
          <a:latin typeface="Arial" charset="0"/>
        </a:defRPr>
      </a:lvl2pPr>
      <a:lvl3pPr algn="ctr" rtl="0" fontAlgn="base">
        <a:spcBef>
          <a:spcPct val="0"/>
        </a:spcBef>
        <a:spcAft>
          <a:spcPct val="0"/>
        </a:spcAft>
        <a:defRPr sz="4000" b="1">
          <a:solidFill>
            <a:srgbClr val="FFCC00"/>
          </a:solidFill>
          <a:latin typeface="Arial" charset="0"/>
        </a:defRPr>
      </a:lvl3pPr>
      <a:lvl4pPr algn="ctr" rtl="0" fontAlgn="base">
        <a:spcBef>
          <a:spcPct val="0"/>
        </a:spcBef>
        <a:spcAft>
          <a:spcPct val="0"/>
        </a:spcAft>
        <a:defRPr sz="4000" b="1">
          <a:solidFill>
            <a:srgbClr val="FFCC00"/>
          </a:solidFill>
          <a:latin typeface="Arial" charset="0"/>
        </a:defRPr>
      </a:lvl4pPr>
      <a:lvl5pPr algn="ctr" rtl="0" fontAlgn="base">
        <a:spcBef>
          <a:spcPct val="0"/>
        </a:spcBef>
        <a:spcAft>
          <a:spcPct val="0"/>
        </a:spcAft>
        <a:defRPr sz="4000" b="1">
          <a:solidFill>
            <a:srgbClr val="FFCC00"/>
          </a:solidFill>
          <a:latin typeface="Arial" charset="0"/>
        </a:defRPr>
      </a:lvl5pPr>
      <a:lvl6pPr marL="457200" algn="ctr" rtl="0" fontAlgn="base">
        <a:spcBef>
          <a:spcPct val="0"/>
        </a:spcBef>
        <a:spcAft>
          <a:spcPct val="0"/>
        </a:spcAft>
        <a:defRPr sz="4000" b="1">
          <a:solidFill>
            <a:srgbClr val="FFCC00"/>
          </a:solidFill>
          <a:latin typeface="Arial" charset="0"/>
        </a:defRPr>
      </a:lvl6pPr>
      <a:lvl7pPr marL="914400" algn="ctr" rtl="0" fontAlgn="base">
        <a:spcBef>
          <a:spcPct val="0"/>
        </a:spcBef>
        <a:spcAft>
          <a:spcPct val="0"/>
        </a:spcAft>
        <a:defRPr sz="4000" b="1">
          <a:solidFill>
            <a:srgbClr val="FFCC00"/>
          </a:solidFill>
          <a:latin typeface="Arial" charset="0"/>
        </a:defRPr>
      </a:lvl7pPr>
      <a:lvl8pPr marL="1371600" algn="ctr" rtl="0" fontAlgn="base">
        <a:spcBef>
          <a:spcPct val="0"/>
        </a:spcBef>
        <a:spcAft>
          <a:spcPct val="0"/>
        </a:spcAft>
        <a:defRPr sz="4000" b="1">
          <a:solidFill>
            <a:srgbClr val="FFCC00"/>
          </a:solidFill>
          <a:latin typeface="Arial" charset="0"/>
        </a:defRPr>
      </a:lvl8pPr>
      <a:lvl9pPr marL="1828800" algn="ctr" rtl="0" fontAlgn="base">
        <a:spcBef>
          <a:spcPct val="0"/>
        </a:spcBef>
        <a:spcAft>
          <a:spcPct val="0"/>
        </a:spcAft>
        <a:defRPr sz="4000" b="1">
          <a:solidFill>
            <a:srgbClr val="FFCC00"/>
          </a:solidFill>
          <a:latin typeface="Arial" charset="0"/>
        </a:defRPr>
      </a:lvl9pPr>
    </p:titleStyle>
    <p:bodyStyle>
      <a:lvl1pPr marL="342900" indent="-342900" algn="l" rtl="0" fontAlgn="base">
        <a:spcBef>
          <a:spcPct val="20000"/>
        </a:spcBef>
        <a:spcAft>
          <a:spcPct val="0"/>
        </a:spcAft>
        <a:buClr>
          <a:srgbClr val="FFCC00"/>
        </a:buClr>
        <a:buChar char="•"/>
        <a:defRPr sz="2800">
          <a:solidFill>
            <a:schemeClr val="bg1"/>
          </a:solidFill>
          <a:latin typeface="+mn-lt"/>
          <a:ea typeface="+mn-ea"/>
          <a:cs typeface="+mn-cs"/>
        </a:defRPr>
      </a:lvl1pPr>
      <a:lvl2pPr marL="742950" indent="-285750" algn="l" rtl="0" fontAlgn="base">
        <a:spcBef>
          <a:spcPct val="20000"/>
        </a:spcBef>
        <a:spcAft>
          <a:spcPct val="0"/>
        </a:spcAft>
        <a:buClr>
          <a:schemeClr val="bg1"/>
        </a:buClr>
        <a:buFont typeface="Arial" charset="0"/>
        <a:buChar char="–"/>
        <a:defRPr sz="2800">
          <a:solidFill>
            <a:schemeClr val="bg1"/>
          </a:solidFill>
          <a:latin typeface="+mn-lt"/>
        </a:defRPr>
      </a:lvl2pPr>
      <a:lvl3pPr marL="1143000" indent="-228600" algn="l" rtl="0" fontAlgn="base">
        <a:spcBef>
          <a:spcPct val="20000"/>
        </a:spcBef>
        <a:spcAft>
          <a:spcPct val="0"/>
        </a:spcAft>
        <a:buClr>
          <a:schemeClr val="bg1"/>
        </a:buClr>
        <a:buChar char="•"/>
        <a:defRPr sz="2800">
          <a:solidFill>
            <a:schemeClr val="bg1"/>
          </a:solidFill>
          <a:latin typeface="+mn-lt"/>
        </a:defRPr>
      </a:lvl3pPr>
      <a:lvl4pPr marL="1600200" indent="-228600" algn="l" rtl="0" fontAlgn="base">
        <a:spcBef>
          <a:spcPct val="20000"/>
        </a:spcBef>
        <a:spcAft>
          <a:spcPct val="0"/>
        </a:spcAft>
        <a:buClr>
          <a:srgbClr val="FFCC00"/>
        </a:buClr>
        <a:buFont typeface="Arial" charset="0"/>
        <a:buChar char="–"/>
        <a:defRPr sz="2800">
          <a:solidFill>
            <a:schemeClr val="bg1"/>
          </a:solidFill>
          <a:latin typeface="+mn-lt"/>
        </a:defRPr>
      </a:lvl4pPr>
      <a:lvl5pPr marL="2057400" indent="-228600" algn="l" rtl="0" fontAlgn="base">
        <a:spcBef>
          <a:spcPct val="20000"/>
        </a:spcBef>
        <a:spcAft>
          <a:spcPct val="0"/>
        </a:spcAft>
        <a:buClr>
          <a:srgbClr val="1C3D66"/>
        </a:buClr>
        <a:buChar char="»"/>
        <a:defRPr sz="2800">
          <a:solidFill>
            <a:schemeClr val="bg1"/>
          </a:solidFill>
          <a:latin typeface="+mn-lt"/>
        </a:defRPr>
      </a:lvl5pPr>
      <a:lvl6pPr marL="2514600" indent="-228600" algn="l" rtl="0" fontAlgn="base">
        <a:spcBef>
          <a:spcPct val="20000"/>
        </a:spcBef>
        <a:spcAft>
          <a:spcPct val="0"/>
        </a:spcAft>
        <a:buClr>
          <a:srgbClr val="1C3D66"/>
        </a:buClr>
        <a:buChar char="»"/>
        <a:defRPr sz="2800">
          <a:solidFill>
            <a:schemeClr val="bg1"/>
          </a:solidFill>
          <a:latin typeface="+mn-lt"/>
        </a:defRPr>
      </a:lvl6pPr>
      <a:lvl7pPr marL="2971800" indent="-228600" algn="l" rtl="0" fontAlgn="base">
        <a:spcBef>
          <a:spcPct val="20000"/>
        </a:spcBef>
        <a:spcAft>
          <a:spcPct val="0"/>
        </a:spcAft>
        <a:buClr>
          <a:srgbClr val="1C3D66"/>
        </a:buClr>
        <a:buChar char="»"/>
        <a:defRPr sz="2800">
          <a:solidFill>
            <a:schemeClr val="bg1"/>
          </a:solidFill>
          <a:latin typeface="+mn-lt"/>
        </a:defRPr>
      </a:lvl7pPr>
      <a:lvl8pPr marL="3429000" indent="-228600" algn="l" rtl="0" fontAlgn="base">
        <a:spcBef>
          <a:spcPct val="20000"/>
        </a:spcBef>
        <a:spcAft>
          <a:spcPct val="0"/>
        </a:spcAft>
        <a:buClr>
          <a:srgbClr val="1C3D66"/>
        </a:buClr>
        <a:buChar char="»"/>
        <a:defRPr sz="2800">
          <a:solidFill>
            <a:schemeClr val="bg1"/>
          </a:solidFill>
          <a:latin typeface="+mn-lt"/>
        </a:defRPr>
      </a:lvl8pPr>
      <a:lvl9pPr marL="3886200" indent="-228600" algn="l" rtl="0" fontAlgn="base">
        <a:spcBef>
          <a:spcPct val="20000"/>
        </a:spcBef>
        <a:spcAft>
          <a:spcPct val="0"/>
        </a:spcAft>
        <a:buClr>
          <a:srgbClr val="1C3D66"/>
        </a:buClr>
        <a:buChar char="»"/>
        <a:defRPr sz="28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emf"/><Relationship Id="rId18" Type="http://schemas.openxmlformats.org/officeDocument/2006/relationships/image" Target="../media/image49.png"/><Relationship Id="rId3" Type="http://schemas.openxmlformats.org/officeDocument/2006/relationships/notesSlide" Target="../notesSlides/notesSlide16.xml"/><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jpg"/><Relationship Id="rId2" Type="http://schemas.openxmlformats.org/officeDocument/2006/relationships/slideLayout" Target="../slideLayouts/slideLayout7.xml"/><Relationship Id="rId16" Type="http://schemas.openxmlformats.org/officeDocument/2006/relationships/image" Target="../media/image47.png"/><Relationship Id="rId1" Type="http://schemas.openxmlformats.org/officeDocument/2006/relationships/tags" Target="../tags/tag3.xml"/><Relationship Id="rId6" Type="http://schemas.openxmlformats.org/officeDocument/2006/relationships/image" Target="../media/image37.emf"/><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emf"/><Relationship Id="rId10" Type="http://schemas.openxmlformats.org/officeDocument/2006/relationships/image" Target="../media/image41.sv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5.emf"/><Relationship Id="rId4" Type="http://schemas.openxmlformats.org/officeDocument/2006/relationships/image" Target="../media/image49.png"/></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62.png"/><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red logo&#10;&#10;Description automatically generated with medium confidence">
            <a:extLst>
              <a:ext uri="{FF2B5EF4-FFF2-40B4-BE49-F238E27FC236}">
                <a16:creationId xmlns:a16="http://schemas.microsoft.com/office/drawing/2014/main" id="{F174E687-ED02-8E60-74D2-A8F8C7AAE601}"/>
              </a:ext>
            </a:extLst>
          </p:cNvPr>
          <p:cNvPicPr>
            <a:picLocks noChangeAspect="1"/>
          </p:cNvPicPr>
          <p:nvPr/>
        </p:nvPicPr>
        <p:blipFill>
          <a:blip r:embed="rId2"/>
          <a:stretch>
            <a:fillRect/>
          </a:stretch>
        </p:blipFill>
        <p:spPr>
          <a:xfrm>
            <a:off x="0" y="-73375"/>
            <a:ext cx="12322444" cy="6931375"/>
          </a:xfrm>
          <a:prstGeom prst="rect">
            <a:avLst/>
          </a:prstGeom>
        </p:spPr>
      </p:pic>
      <p:sp>
        <p:nvSpPr>
          <p:cNvPr id="3" name="TextBox 4">
            <a:extLst>
              <a:ext uri="{FF2B5EF4-FFF2-40B4-BE49-F238E27FC236}">
                <a16:creationId xmlns:a16="http://schemas.microsoft.com/office/drawing/2014/main" id="{46D3A0A5-D14A-6169-B23B-E25A345FED83}"/>
              </a:ext>
            </a:extLst>
          </p:cNvPr>
          <p:cNvSpPr txBox="1">
            <a:spLocks noChangeArrowheads="1"/>
          </p:cNvSpPr>
          <p:nvPr/>
        </p:nvSpPr>
        <p:spPr bwMode="auto">
          <a:xfrm>
            <a:off x="2052283" y="57661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4" name="Rectangle 2">
            <a:extLst>
              <a:ext uri="{FF2B5EF4-FFF2-40B4-BE49-F238E27FC236}">
                <a16:creationId xmlns:a16="http://schemas.microsoft.com/office/drawing/2014/main" id="{A4BDB135-3FEB-D67B-A95A-5AAD7C236479}"/>
              </a:ext>
            </a:extLst>
          </p:cNvPr>
          <p:cNvSpPr txBox="1">
            <a:spLocks noChangeArrowheads="1"/>
          </p:cNvSpPr>
          <p:nvPr/>
        </p:nvSpPr>
        <p:spPr>
          <a:xfrm>
            <a:off x="685800" y="1016762"/>
            <a:ext cx="8713694" cy="1625952"/>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800" dirty="0"/>
              <a:t>Clinical Utility of PET in</a:t>
            </a:r>
            <a:br>
              <a:rPr lang="en-US" sz="2800" dirty="0"/>
            </a:br>
            <a:r>
              <a:rPr lang="en-US" sz="2800" dirty="0"/>
              <a:t>Breast Cancer Management  </a:t>
            </a:r>
          </a:p>
          <a:p>
            <a:pPr algn="l">
              <a:defRPr/>
            </a:pPr>
            <a:br>
              <a:rPr lang="en-US" sz="2800" dirty="0"/>
            </a:br>
            <a:r>
              <a:rPr lang="en-US" sz="2000" dirty="0">
                <a:solidFill>
                  <a:schemeClr val="tx1"/>
                </a:solidFill>
              </a:rPr>
              <a:t>David Schuster, MD</a:t>
            </a:r>
          </a:p>
          <a:p>
            <a:pPr algn="l">
              <a:defRPr/>
            </a:pPr>
            <a:r>
              <a:rPr lang="en-US" sz="2000" dirty="0">
                <a:solidFill>
                  <a:schemeClr val="tx1"/>
                </a:solidFill>
              </a:rPr>
              <a:t>Director, Division of Nuclear Medicine and Molecular Imaging</a:t>
            </a:r>
          </a:p>
          <a:p>
            <a:pPr algn="l">
              <a:defRPr/>
            </a:pPr>
            <a:r>
              <a:rPr lang="en-US" sz="2000" dirty="0">
                <a:solidFill>
                  <a:schemeClr val="tx1"/>
                </a:solidFill>
              </a:rPr>
              <a:t>Department of Radiology and Imaging Sciences</a:t>
            </a:r>
          </a:p>
          <a:p>
            <a:pPr algn="l">
              <a:defRPr/>
            </a:pPr>
            <a:r>
              <a:rPr lang="en-US" sz="2000" dirty="0">
                <a:solidFill>
                  <a:schemeClr val="tx1"/>
                </a:solidFill>
              </a:rPr>
              <a:t>Emory University </a:t>
            </a:r>
          </a:p>
          <a:p>
            <a:pPr algn="l">
              <a:defRPr/>
            </a:pPr>
            <a:endParaRPr lang="en-US" sz="1600" i="1" dirty="0">
              <a:solidFill>
                <a:schemeClr val="accent2"/>
              </a:solidFill>
              <a:effectLst>
                <a:outerShdw blurRad="38100" dist="38100" dir="2700000" algn="tl">
                  <a:srgbClr val="000000"/>
                </a:outerShdw>
              </a:effectLst>
              <a:cs typeface="+mj-cs"/>
            </a:endParaRPr>
          </a:p>
        </p:txBody>
      </p:sp>
      <p:pic>
        <p:nvPicPr>
          <p:cNvPr id="5" name="Picture 4" descr="A black background with red text&#10;&#10;Description automatically generated">
            <a:extLst>
              <a:ext uri="{FF2B5EF4-FFF2-40B4-BE49-F238E27FC236}">
                <a16:creationId xmlns:a16="http://schemas.microsoft.com/office/drawing/2014/main" id="{51056284-145B-80DE-694D-CEFFA0EFD93F}"/>
              </a:ext>
            </a:extLst>
          </p:cNvPr>
          <p:cNvPicPr>
            <a:picLocks noChangeAspect="1"/>
          </p:cNvPicPr>
          <p:nvPr/>
        </p:nvPicPr>
        <p:blipFill>
          <a:blip r:embed="rId3"/>
          <a:stretch>
            <a:fillRect/>
          </a:stretch>
        </p:blipFill>
        <p:spPr>
          <a:xfrm>
            <a:off x="3984935" y="4205908"/>
            <a:ext cx="2354190" cy="1102415"/>
          </a:xfrm>
          <a:prstGeom prst="rect">
            <a:avLst/>
          </a:prstGeom>
        </p:spPr>
      </p:pic>
      <p:sp>
        <p:nvSpPr>
          <p:cNvPr id="6" name="Rectangle 7">
            <a:extLst>
              <a:ext uri="{FF2B5EF4-FFF2-40B4-BE49-F238E27FC236}">
                <a16:creationId xmlns:a16="http://schemas.microsoft.com/office/drawing/2014/main" id="{2152A9F1-59F4-0271-BFA0-07A899B677BA}"/>
              </a:ext>
            </a:extLst>
          </p:cNvPr>
          <p:cNvSpPr>
            <a:spLocks noChangeArrowheads="1"/>
          </p:cNvSpPr>
          <p:nvPr/>
        </p:nvSpPr>
        <p:spPr bwMode="auto">
          <a:xfrm>
            <a:off x="661182" y="3451085"/>
            <a:ext cx="5083969" cy="341632"/>
          </a:xfrm>
          <a:prstGeom prst="rect">
            <a:avLst/>
          </a:prstGeom>
          <a:noFill/>
          <a:ln w="9525">
            <a:noFill/>
            <a:miter lim="800000"/>
            <a:headEnd/>
            <a:tailEnd/>
          </a:ln>
        </p:spPr>
        <p:txBody>
          <a:bodyPr wrap="square">
            <a:spAutoFit/>
          </a:bodyPr>
          <a:lstStyle/>
          <a:p>
            <a:pPr marL="342900" indent="-342900">
              <a:lnSpc>
                <a:spcPct val="90000"/>
              </a:lnSpc>
              <a:spcBef>
                <a:spcPct val="20000"/>
              </a:spcBef>
              <a:buClr>
                <a:schemeClr val="bg2"/>
              </a:buClr>
              <a:buSzPct val="70000"/>
              <a:buFont typeface="Wingdings" pitchFamily="2" charset="2"/>
              <a:buNone/>
            </a:pPr>
            <a:r>
              <a:rPr lang="en-US" i="1" dirty="0">
                <a:latin typeface="Times New Roman" pitchFamily="18" charset="0"/>
              </a:rPr>
              <a:t>In Memory: Edward V. </a:t>
            </a:r>
            <a:r>
              <a:rPr lang="en-US" i="1" dirty="0" err="1">
                <a:latin typeface="Times New Roman" pitchFamily="18" charset="0"/>
              </a:rPr>
              <a:t>Staab</a:t>
            </a:r>
            <a:r>
              <a:rPr lang="en-US" i="1" dirty="0">
                <a:latin typeface="Times New Roman" pitchFamily="18" charset="0"/>
              </a:rPr>
              <a:t>, M.D., co-author</a:t>
            </a:r>
            <a:r>
              <a:rPr lang="en-US" dirty="0"/>
              <a:t> </a:t>
            </a:r>
          </a:p>
        </p:txBody>
      </p:sp>
      <p:pic>
        <p:nvPicPr>
          <p:cNvPr id="7" name="Picture 2" descr="About | Emory School of Medicine">
            <a:extLst>
              <a:ext uri="{FF2B5EF4-FFF2-40B4-BE49-F238E27FC236}">
                <a16:creationId xmlns:a16="http://schemas.microsoft.com/office/drawing/2014/main" id="{CC834F7E-D938-2FCC-0463-E4F77A8082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9843" y="4215287"/>
            <a:ext cx="2197165" cy="115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513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idx="4294967295"/>
          </p:nvPr>
        </p:nvSpPr>
        <p:spPr>
          <a:xfrm>
            <a:off x="0" y="228600"/>
            <a:ext cx="8229600" cy="1143000"/>
          </a:xfrm>
        </p:spPr>
        <p:txBody>
          <a:bodyPr/>
          <a:lstStyle/>
          <a:p>
            <a:r>
              <a:rPr lang="en-US" dirty="0">
                <a:solidFill>
                  <a:srgbClr val="FFFF00"/>
                </a:solidFill>
                <a:effectLst>
                  <a:outerShdw blurRad="38100" dist="38100" dir="2700000" algn="tl">
                    <a:srgbClr val="000000">
                      <a:alpha val="43137"/>
                    </a:srgbClr>
                  </a:outerShdw>
                </a:effectLst>
              </a:rPr>
              <a:t>FDG Uptake in Breast – Variants</a:t>
            </a:r>
          </a:p>
        </p:txBody>
      </p:sp>
      <p:sp>
        <p:nvSpPr>
          <p:cNvPr id="393219" name="Rectangle 3"/>
          <p:cNvSpPr>
            <a:spLocks noGrp="1" noChangeArrowheads="1"/>
          </p:cNvSpPr>
          <p:nvPr>
            <p:ph type="body" sz="half" idx="4294967295"/>
          </p:nvPr>
        </p:nvSpPr>
        <p:spPr>
          <a:xfrm>
            <a:off x="0" y="1003300"/>
            <a:ext cx="4267200" cy="4851400"/>
          </a:xfrm>
        </p:spPr>
        <p:txBody>
          <a:bodyPr/>
          <a:lstStyle/>
          <a:p>
            <a:pPr marL="171450" indent="-171450">
              <a:lnSpc>
                <a:spcPct val="120000"/>
              </a:lnSpc>
              <a:spcBef>
                <a:spcPct val="0"/>
              </a:spcBef>
              <a:buFont typeface="Arial" charset="0"/>
              <a:buChar char="•"/>
            </a:pPr>
            <a:r>
              <a:rPr lang="en-US" sz="2400" kern="1200" dirty="0">
                <a:effectLst>
                  <a:outerShdw blurRad="38100" dist="38100" dir="2700000" algn="tl">
                    <a:srgbClr val="000000">
                      <a:alpha val="43137"/>
                    </a:srgbClr>
                  </a:outerShdw>
                </a:effectLst>
              </a:rPr>
              <a:t>False positives:</a:t>
            </a:r>
          </a:p>
          <a:p>
            <a:pPr lvl="1">
              <a:lnSpc>
                <a:spcPct val="90000"/>
              </a:lnSpc>
            </a:pPr>
            <a:r>
              <a:rPr lang="en-US" sz="2400" dirty="0">
                <a:effectLst>
                  <a:outerShdw blurRad="38100" dist="38100" dir="2700000" algn="tl">
                    <a:srgbClr val="000000">
                      <a:alpha val="43137"/>
                    </a:srgbClr>
                  </a:outerShdw>
                </a:effectLst>
              </a:rPr>
              <a:t>Dysplasia</a:t>
            </a:r>
          </a:p>
          <a:p>
            <a:pPr lvl="1">
              <a:lnSpc>
                <a:spcPct val="90000"/>
              </a:lnSpc>
            </a:pPr>
            <a:r>
              <a:rPr lang="en-US" sz="2400" dirty="0">
                <a:effectLst>
                  <a:outerShdw blurRad="38100" dist="38100" dir="2700000" algn="tl">
                    <a:srgbClr val="000000">
                      <a:alpha val="43137"/>
                    </a:srgbClr>
                  </a:outerShdw>
                </a:effectLst>
              </a:rPr>
              <a:t>10% fibroadenomas</a:t>
            </a:r>
          </a:p>
          <a:p>
            <a:pPr lvl="3">
              <a:lnSpc>
                <a:spcPct val="90000"/>
              </a:lnSpc>
            </a:pPr>
            <a:r>
              <a:rPr lang="en-US" sz="1800" dirty="0">
                <a:effectLst>
                  <a:outerShdw blurRad="38100" dist="38100" dir="2700000" algn="tl">
                    <a:srgbClr val="000000">
                      <a:alpha val="43137"/>
                    </a:srgbClr>
                  </a:outerShdw>
                </a:effectLst>
              </a:rPr>
              <a:t>usually mild</a:t>
            </a:r>
          </a:p>
          <a:p>
            <a:pPr lvl="1">
              <a:lnSpc>
                <a:spcPct val="90000"/>
              </a:lnSpc>
            </a:pPr>
            <a:r>
              <a:rPr lang="en-US" sz="2400" dirty="0">
                <a:effectLst>
                  <a:outerShdw blurRad="38100" dist="38100" dir="2700000" algn="tl">
                    <a:srgbClr val="000000">
                      <a:alpha val="43137"/>
                    </a:srgbClr>
                  </a:outerShdw>
                </a:effectLst>
              </a:rPr>
              <a:t>Ductal ectasia</a:t>
            </a:r>
          </a:p>
          <a:p>
            <a:pPr lvl="1">
              <a:lnSpc>
                <a:spcPct val="90000"/>
              </a:lnSpc>
            </a:pPr>
            <a:r>
              <a:rPr lang="en-US" sz="2400" dirty="0">
                <a:effectLst>
                  <a:outerShdw blurRad="38100" dist="38100" dir="2700000" algn="tl">
                    <a:srgbClr val="000000">
                      <a:alpha val="43137"/>
                    </a:srgbClr>
                  </a:outerShdw>
                </a:effectLst>
              </a:rPr>
              <a:t>Complex cysts</a:t>
            </a:r>
          </a:p>
          <a:p>
            <a:pPr lvl="1">
              <a:lnSpc>
                <a:spcPct val="90000"/>
              </a:lnSpc>
            </a:pPr>
            <a:r>
              <a:rPr lang="en-US" sz="2400" dirty="0">
                <a:effectLst>
                  <a:outerShdw blurRad="38100" dist="38100" dir="2700000" algn="tl">
                    <a:srgbClr val="000000">
                      <a:alpha val="43137"/>
                    </a:srgbClr>
                  </a:outerShdw>
                </a:effectLst>
              </a:rPr>
              <a:t>Fibrocystic change</a:t>
            </a:r>
          </a:p>
          <a:p>
            <a:pPr lvl="1">
              <a:lnSpc>
                <a:spcPct val="90000"/>
              </a:lnSpc>
            </a:pPr>
            <a:r>
              <a:rPr lang="en-US" sz="2400" dirty="0">
                <a:effectLst>
                  <a:outerShdw blurRad="38100" dist="38100" dir="2700000" algn="tl">
                    <a:srgbClr val="000000">
                      <a:alpha val="43137"/>
                    </a:srgbClr>
                  </a:outerShdw>
                </a:effectLst>
              </a:rPr>
              <a:t>Inflammation/infection</a:t>
            </a:r>
          </a:p>
          <a:p>
            <a:pPr lvl="1">
              <a:lnSpc>
                <a:spcPct val="90000"/>
              </a:lnSpc>
            </a:pPr>
            <a:r>
              <a:rPr lang="en-US" sz="2400" dirty="0">
                <a:effectLst>
                  <a:outerShdw blurRad="38100" dist="38100" dir="2700000" algn="tl">
                    <a:srgbClr val="000000">
                      <a:alpha val="43137"/>
                    </a:srgbClr>
                  </a:outerShdw>
                </a:effectLst>
              </a:rPr>
              <a:t>Post-surgical/hematoma</a:t>
            </a:r>
          </a:p>
          <a:p>
            <a:pPr lvl="1">
              <a:lnSpc>
                <a:spcPct val="90000"/>
              </a:lnSpc>
            </a:pPr>
            <a:r>
              <a:rPr lang="en-US" sz="2400" dirty="0">
                <a:effectLst>
                  <a:outerShdw blurRad="38100" dist="38100" dir="2700000" algn="tl">
                    <a:srgbClr val="000000">
                      <a:alpha val="43137"/>
                    </a:srgbClr>
                  </a:outerShdw>
                </a:effectLst>
              </a:rPr>
              <a:t>Silicon leak</a:t>
            </a:r>
          </a:p>
          <a:p>
            <a:pPr lvl="1">
              <a:lnSpc>
                <a:spcPct val="90000"/>
              </a:lnSpc>
            </a:pPr>
            <a:r>
              <a:rPr lang="en-US" sz="2400" dirty="0">
                <a:effectLst>
                  <a:outerShdw blurRad="38100" dist="38100" dir="2700000" algn="tl">
                    <a:srgbClr val="000000">
                      <a:alpha val="43137"/>
                    </a:srgbClr>
                  </a:outerShdw>
                </a:effectLst>
              </a:rPr>
              <a:t>Fat necrosis</a:t>
            </a:r>
          </a:p>
          <a:p>
            <a:pPr lvl="1">
              <a:lnSpc>
                <a:spcPct val="90000"/>
              </a:lnSpc>
            </a:pPr>
            <a:r>
              <a:rPr lang="en-US" sz="2400" dirty="0">
                <a:effectLst>
                  <a:outerShdw blurRad="38100" dist="38100" dir="2700000" algn="tl">
                    <a:srgbClr val="000000">
                      <a:alpha val="43137"/>
                    </a:srgbClr>
                  </a:outerShdw>
                </a:effectLst>
              </a:rPr>
              <a:t>Even a bee sting</a:t>
            </a:r>
          </a:p>
        </p:txBody>
      </p:sp>
      <p:sp>
        <p:nvSpPr>
          <p:cNvPr id="2" name="TextBox 1"/>
          <p:cNvSpPr txBox="1"/>
          <p:nvPr/>
        </p:nvSpPr>
        <p:spPr>
          <a:xfrm>
            <a:off x="3962400" y="5472030"/>
            <a:ext cx="4953000" cy="646331"/>
          </a:xfrm>
          <a:prstGeom prst="rect">
            <a:avLst/>
          </a:prstGeom>
          <a:noFill/>
        </p:spPr>
        <p:txBody>
          <a:bodyPr wrap="square" rtlCol="0">
            <a:spAutoFit/>
          </a:bodyPr>
          <a:lstStyle/>
          <a:p>
            <a:r>
              <a:rPr lang="en-US" i="1" dirty="0" err="1">
                <a:solidFill>
                  <a:srgbClr val="FFC000"/>
                </a:solidFill>
              </a:rPr>
              <a:t>Benveniste</a:t>
            </a:r>
            <a:r>
              <a:rPr lang="en-US" i="1" dirty="0">
                <a:solidFill>
                  <a:srgbClr val="FFC000"/>
                </a:solidFill>
              </a:rPr>
              <a:t> et al. Eur J Rad 2014;83:919</a:t>
            </a:r>
          </a:p>
          <a:p>
            <a:r>
              <a:rPr lang="en-US" i="1" dirty="0">
                <a:solidFill>
                  <a:srgbClr val="FFC000"/>
                </a:solidFill>
              </a:rPr>
              <a:t>Miyake et al. Br Ca Res Treat 2018;169:437</a:t>
            </a:r>
          </a:p>
        </p:txBody>
      </p:sp>
      <p:sp>
        <p:nvSpPr>
          <p:cNvPr id="3" name="Rectangle 2">
            <a:extLst>
              <a:ext uri="{FF2B5EF4-FFF2-40B4-BE49-F238E27FC236}">
                <a16:creationId xmlns:a16="http://schemas.microsoft.com/office/drawing/2014/main" id="{967D1161-EBF8-E577-97F9-0D06F023F6CF}"/>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0" name="Picture 4" descr="MMj02363030000[1]"/>
          <p:cNvPicPr>
            <a:picLocks noChangeAspect="1" noChangeArrowheads="1" noCrop="1"/>
          </p:cNvPicPr>
          <p:nvPr/>
        </p:nvPicPr>
        <p:blipFill>
          <a:blip r:embed="rId2" cstate="print"/>
          <a:srcRect/>
          <a:stretch>
            <a:fillRect/>
          </a:stretch>
        </p:blipFill>
        <p:spPr bwMode="auto">
          <a:xfrm>
            <a:off x="2819400" y="1828800"/>
            <a:ext cx="3505200" cy="3247465"/>
          </a:xfrm>
          <a:prstGeom prst="rect">
            <a:avLst/>
          </a:prstGeom>
          <a:noFill/>
          <a:ln w="9525">
            <a:noFill/>
            <a:miter lim="800000"/>
            <a:headEnd/>
            <a:tailEnd/>
          </a:ln>
        </p:spPr>
      </p:pic>
      <p:sp>
        <p:nvSpPr>
          <p:cNvPr id="2" name="Rectangle 1">
            <a:extLst>
              <a:ext uri="{FF2B5EF4-FFF2-40B4-BE49-F238E27FC236}">
                <a16:creationId xmlns:a16="http://schemas.microsoft.com/office/drawing/2014/main" id="{4B51465D-7B45-F322-87C7-0AF5D5956BF1}"/>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idx="4294967295"/>
          </p:nvPr>
        </p:nvSpPr>
        <p:spPr>
          <a:xfrm>
            <a:off x="0" y="304800"/>
            <a:ext cx="8229600" cy="1143000"/>
          </a:xfrm>
        </p:spPr>
        <p:txBody>
          <a:bodyPr/>
          <a:lstStyle/>
          <a:p>
            <a:r>
              <a:rPr lang="en-US" dirty="0">
                <a:solidFill>
                  <a:srgbClr val="FFFF00"/>
                </a:solidFill>
                <a:effectLst>
                  <a:outerShdw blurRad="38100" dist="38100" dir="2700000" algn="tl">
                    <a:srgbClr val="000000">
                      <a:alpha val="43137"/>
                    </a:srgbClr>
                  </a:outerShdw>
                </a:effectLst>
              </a:rPr>
              <a:t>FDG Uptake in Breast – Variants</a:t>
            </a:r>
          </a:p>
        </p:txBody>
      </p:sp>
      <p:sp>
        <p:nvSpPr>
          <p:cNvPr id="393220" name="Rectangle 4"/>
          <p:cNvSpPr>
            <a:spLocks noGrp="1" noChangeArrowheads="1"/>
          </p:cNvSpPr>
          <p:nvPr>
            <p:ph type="body" sz="half" idx="4294967295"/>
          </p:nvPr>
        </p:nvSpPr>
        <p:spPr>
          <a:xfrm>
            <a:off x="5105400" y="1168400"/>
            <a:ext cx="4038600" cy="2565400"/>
          </a:xfrm>
        </p:spPr>
        <p:txBody>
          <a:bodyPr>
            <a:normAutofit lnSpcReduction="10000"/>
          </a:bodyPr>
          <a:lstStyle/>
          <a:p>
            <a:pPr marL="171450" indent="-171450">
              <a:lnSpc>
                <a:spcPct val="120000"/>
              </a:lnSpc>
              <a:spcBef>
                <a:spcPct val="0"/>
              </a:spcBef>
              <a:buFont typeface="Arial" charset="0"/>
              <a:buChar char="•"/>
            </a:pPr>
            <a:r>
              <a:rPr lang="en-US" sz="2400" kern="1200" dirty="0">
                <a:effectLst>
                  <a:outerShdw blurRad="38100" dist="38100" dir="2700000" algn="tl">
                    <a:srgbClr val="000000">
                      <a:alpha val="43137"/>
                    </a:srgbClr>
                  </a:outerShdw>
                </a:effectLst>
              </a:rPr>
              <a:t>False negatives:</a:t>
            </a:r>
          </a:p>
          <a:p>
            <a:pPr lvl="1"/>
            <a:r>
              <a:rPr lang="en-US" sz="2400" dirty="0">
                <a:effectLst>
                  <a:outerShdw blurRad="38100" dist="38100" dir="2700000" algn="tl">
                    <a:srgbClr val="000000">
                      <a:alpha val="43137"/>
                    </a:srgbClr>
                  </a:outerShdw>
                </a:effectLst>
              </a:rPr>
              <a:t>Lesions &lt; 1 cm</a:t>
            </a:r>
          </a:p>
          <a:p>
            <a:pPr lvl="1"/>
            <a:r>
              <a:rPr lang="en-US" sz="2400" dirty="0">
                <a:effectLst>
                  <a:outerShdw blurRad="38100" dist="38100" dir="2700000" algn="tl">
                    <a:srgbClr val="000000">
                      <a:alpha val="43137"/>
                    </a:srgbClr>
                  </a:outerShdw>
                </a:effectLst>
              </a:rPr>
              <a:t>Tubular carcinoma</a:t>
            </a:r>
          </a:p>
          <a:p>
            <a:pPr lvl="1"/>
            <a:r>
              <a:rPr lang="en-US" sz="2400" dirty="0">
                <a:effectLst>
                  <a:outerShdw blurRad="38100" dist="38100" dir="2700000" algn="tl">
                    <a:srgbClr val="000000">
                      <a:alpha val="43137"/>
                    </a:srgbClr>
                  </a:outerShdw>
                </a:effectLst>
              </a:rPr>
              <a:t>Lobular carcinoma</a:t>
            </a:r>
          </a:p>
          <a:p>
            <a:pPr lvl="2"/>
            <a:r>
              <a:rPr lang="en-US" sz="1900" dirty="0">
                <a:effectLst>
                  <a:outerShdw blurRad="38100" dist="38100" dir="2700000" algn="tl">
                    <a:srgbClr val="000000">
                      <a:alpha val="43137"/>
                    </a:srgbClr>
                  </a:outerShdw>
                </a:effectLst>
              </a:rPr>
              <a:t>primary and metastases</a:t>
            </a:r>
          </a:p>
          <a:p>
            <a:pPr lvl="1"/>
            <a:r>
              <a:rPr lang="en-US" sz="2400" dirty="0">
                <a:effectLst>
                  <a:outerShdw blurRad="38100" dist="38100" dir="2700000" algn="tl">
                    <a:srgbClr val="000000">
                      <a:alpha val="43137"/>
                    </a:srgbClr>
                  </a:outerShdw>
                </a:effectLst>
              </a:rPr>
              <a:t>Carcinoma in-situ</a:t>
            </a:r>
          </a:p>
        </p:txBody>
      </p:sp>
      <p:sp>
        <p:nvSpPr>
          <p:cNvPr id="2" name="TextBox 1"/>
          <p:cNvSpPr txBox="1"/>
          <p:nvPr/>
        </p:nvSpPr>
        <p:spPr>
          <a:xfrm>
            <a:off x="3962400" y="5472030"/>
            <a:ext cx="4953000" cy="646331"/>
          </a:xfrm>
          <a:prstGeom prst="rect">
            <a:avLst/>
          </a:prstGeom>
          <a:noFill/>
        </p:spPr>
        <p:txBody>
          <a:bodyPr wrap="square" rtlCol="0">
            <a:spAutoFit/>
          </a:bodyPr>
          <a:lstStyle/>
          <a:p>
            <a:r>
              <a:rPr lang="en-US" i="1" dirty="0" err="1">
                <a:solidFill>
                  <a:srgbClr val="FFC000"/>
                </a:solidFill>
              </a:rPr>
              <a:t>Benveniste</a:t>
            </a:r>
            <a:r>
              <a:rPr lang="en-US" i="1" dirty="0">
                <a:solidFill>
                  <a:srgbClr val="FFC000"/>
                </a:solidFill>
              </a:rPr>
              <a:t> et al. Eur J Rad 2014;83:919</a:t>
            </a:r>
          </a:p>
          <a:p>
            <a:r>
              <a:rPr lang="en-US" i="1" dirty="0">
                <a:solidFill>
                  <a:srgbClr val="FFC000"/>
                </a:solidFill>
              </a:rPr>
              <a:t>Miyake et al. Br Ca Res Treat 2018;169:437</a:t>
            </a:r>
          </a:p>
        </p:txBody>
      </p:sp>
      <p:sp>
        <p:nvSpPr>
          <p:cNvPr id="3" name="Rectangle 2">
            <a:extLst>
              <a:ext uri="{FF2B5EF4-FFF2-40B4-BE49-F238E27FC236}">
                <a16:creationId xmlns:a16="http://schemas.microsoft.com/office/drawing/2014/main" id="{C1F34C50-1119-79CA-5A7E-8167211FFB61}"/>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254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idx="4294967295"/>
          </p:nvPr>
        </p:nvSpPr>
        <p:spPr>
          <a:xfrm>
            <a:off x="0" y="381000"/>
            <a:ext cx="8229600" cy="1143000"/>
          </a:xfrm>
        </p:spPr>
        <p:txBody>
          <a:bodyPr/>
          <a:lstStyle/>
          <a:p>
            <a:r>
              <a:rPr lang="en-US" dirty="0">
                <a:solidFill>
                  <a:srgbClr val="FFFF00"/>
                </a:solidFill>
                <a:effectLst>
                  <a:outerShdw blurRad="38100" dist="38100" dir="2700000" algn="tl">
                    <a:srgbClr val="000000">
                      <a:alpha val="43137"/>
                    </a:srgbClr>
                  </a:outerShdw>
                </a:effectLst>
              </a:rPr>
              <a:t>FDG Uptake in Breast – Variants</a:t>
            </a:r>
          </a:p>
        </p:txBody>
      </p:sp>
      <p:sp>
        <p:nvSpPr>
          <p:cNvPr id="393221" name="Rectangle 4"/>
          <p:cNvSpPr>
            <a:spLocks noChangeArrowheads="1"/>
          </p:cNvSpPr>
          <p:nvPr/>
        </p:nvSpPr>
        <p:spPr bwMode="auto">
          <a:xfrm>
            <a:off x="4648200" y="3215818"/>
            <a:ext cx="4343400" cy="2200539"/>
          </a:xfrm>
          <a:prstGeom prst="rect">
            <a:avLst/>
          </a:prstGeom>
          <a:noFill/>
          <a:ln w="9525">
            <a:noFill/>
            <a:miter lim="800000"/>
            <a:headEnd/>
            <a:tailEnd/>
          </a:ln>
        </p:spPr>
        <p:txBody>
          <a:bodyPr wrap="square">
            <a:spAutoFit/>
          </a:bodyPr>
          <a:lstStyle/>
          <a:p>
            <a:pPr marL="171450" indent="-171450">
              <a:lnSpc>
                <a:spcPct val="120000"/>
              </a:lnSpc>
              <a:buClr>
                <a:srgbClr val="FFCC00"/>
              </a:buClr>
              <a:buFont typeface="Arial" charset="0"/>
              <a:buChar char="•"/>
            </a:pPr>
            <a:r>
              <a:rPr lang="en-US" sz="2400" dirty="0">
                <a:solidFill>
                  <a:schemeClr val="bg1"/>
                </a:solidFill>
                <a:latin typeface="+mn-lt"/>
              </a:rPr>
              <a:t>Diffuse Uptake</a:t>
            </a:r>
          </a:p>
          <a:p>
            <a:pPr marL="687388" lvl="1" indent="-230188">
              <a:lnSpc>
                <a:spcPct val="120000"/>
              </a:lnSpc>
              <a:buFont typeface="Arial" charset="0"/>
              <a:buChar char="–"/>
            </a:pPr>
            <a:r>
              <a:rPr lang="en-US" sz="2400" dirty="0">
                <a:solidFill>
                  <a:schemeClr val="bg1"/>
                </a:solidFill>
                <a:latin typeface="+mn-lt"/>
              </a:rPr>
              <a:t>Dense breasts  </a:t>
            </a:r>
          </a:p>
          <a:p>
            <a:pPr marL="687388" lvl="1" indent="-230188">
              <a:lnSpc>
                <a:spcPct val="120000"/>
              </a:lnSpc>
              <a:buFont typeface="Arial" charset="0"/>
              <a:buChar char="–"/>
            </a:pPr>
            <a:r>
              <a:rPr lang="en-US" sz="2400" dirty="0">
                <a:solidFill>
                  <a:schemeClr val="bg1"/>
                </a:solidFill>
                <a:latin typeface="+mn-lt"/>
              </a:rPr>
              <a:t>Lactating breasts</a:t>
            </a:r>
          </a:p>
          <a:p>
            <a:pPr marL="687388" lvl="1" indent="-230188">
              <a:lnSpc>
                <a:spcPct val="120000"/>
              </a:lnSpc>
              <a:buFont typeface="Arial" charset="0"/>
              <a:buChar char="–"/>
            </a:pPr>
            <a:r>
              <a:rPr lang="en-US" sz="2400" dirty="0">
                <a:solidFill>
                  <a:schemeClr val="bg1"/>
                </a:solidFill>
                <a:latin typeface="+mn-lt"/>
              </a:rPr>
              <a:t>Menstrual cycle</a:t>
            </a:r>
          </a:p>
          <a:p>
            <a:pPr marL="1144588" lvl="2" indent="-230188">
              <a:lnSpc>
                <a:spcPct val="120000"/>
              </a:lnSpc>
              <a:buFont typeface="Arial" charset="0"/>
              <a:buChar char="–"/>
            </a:pPr>
            <a:r>
              <a:rPr lang="en-US" sz="2000" dirty="0">
                <a:solidFill>
                  <a:schemeClr val="bg1"/>
                </a:solidFill>
                <a:latin typeface="+mn-lt"/>
              </a:rPr>
              <a:t>Luminal A lesion </a:t>
            </a:r>
            <a:r>
              <a:rPr lang="en-US" sz="2000" dirty="0" err="1">
                <a:solidFill>
                  <a:schemeClr val="bg1"/>
                </a:solidFill>
                <a:latin typeface="+mn-lt"/>
              </a:rPr>
              <a:t>SUVmax</a:t>
            </a:r>
            <a:r>
              <a:rPr lang="en-US" sz="2000" dirty="0">
                <a:solidFill>
                  <a:schemeClr val="bg1"/>
                </a:solidFill>
                <a:latin typeface="+mn-lt"/>
              </a:rPr>
              <a:t> </a:t>
            </a:r>
          </a:p>
        </p:txBody>
      </p:sp>
      <p:sp>
        <p:nvSpPr>
          <p:cNvPr id="2" name="TextBox 1"/>
          <p:cNvSpPr txBox="1"/>
          <p:nvPr/>
        </p:nvSpPr>
        <p:spPr>
          <a:xfrm>
            <a:off x="3962400" y="5472030"/>
            <a:ext cx="4953000" cy="646331"/>
          </a:xfrm>
          <a:prstGeom prst="rect">
            <a:avLst/>
          </a:prstGeom>
          <a:noFill/>
        </p:spPr>
        <p:txBody>
          <a:bodyPr wrap="square" rtlCol="0">
            <a:spAutoFit/>
          </a:bodyPr>
          <a:lstStyle/>
          <a:p>
            <a:r>
              <a:rPr lang="en-US" i="1" dirty="0" err="1">
                <a:solidFill>
                  <a:srgbClr val="FFC000"/>
                </a:solidFill>
              </a:rPr>
              <a:t>Benveniste</a:t>
            </a:r>
            <a:r>
              <a:rPr lang="en-US" i="1" dirty="0">
                <a:solidFill>
                  <a:srgbClr val="FFC000"/>
                </a:solidFill>
              </a:rPr>
              <a:t> et al. Eur J Rad 2014;83:919</a:t>
            </a:r>
          </a:p>
          <a:p>
            <a:r>
              <a:rPr lang="en-US" i="1" dirty="0">
                <a:solidFill>
                  <a:srgbClr val="FFC000"/>
                </a:solidFill>
              </a:rPr>
              <a:t>Miyake et al. Br Ca Res Treat 2018;169:437</a:t>
            </a:r>
          </a:p>
        </p:txBody>
      </p:sp>
      <p:sp>
        <p:nvSpPr>
          <p:cNvPr id="3" name="Rectangle 2">
            <a:extLst>
              <a:ext uri="{FF2B5EF4-FFF2-40B4-BE49-F238E27FC236}">
                <a16:creationId xmlns:a16="http://schemas.microsoft.com/office/drawing/2014/main" id="{291551ED-1586-337F-1D6A-6174735A28EF}"/>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638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idx="4294967295"/>
          </p:nvPr>
        </p:nvSpPr>
        <p:spPr>
          <a:xfrm>
            <a:off x="0" y="381000"/>
            <a:ext cx="8229600" cy="1143000"/>
          </a:xfrm>
        </p:spPr>
        <p:txBody>
          <a:bodyPr/>
          <a:lstStyle/>
          <a:p>
            <a:r>
              <a:rPr lang="en-US" dirty="0">
                <a:solidFill>
                  <a:srgbClr val="FFFF00"/>
                </a:solidFill>
                <a:effectLst>
                  <a:outerShdw blurRad="38100" dist="38100" dir="2700000" algn="tl">
                    <a:srgbClr val="000000">
                      <a:alpha val="43137"/>
                    </a:srgbClr>
                  </a:outerShdw>
                </a:effectLst>
              </a:rPr>
              <a:t>FDG Uptake in Breast – Variants</a:t>
            </a:r>
          </a:p>
        </p:txBody>
      </p:sp>
      <p:sp>
        <p:nvSpPr>
          <p:cNvPr id="2" name="TextBox 1"/>
          <p:cNvSpPr txBox="1"/>
          <p:nvPr/>
        </p:nvSpPr>
        <p:spPr>
          <a:xfrm>
            <a:off x="3962400" y="5472030"/>
            <a:ext cx="4953000" cy="646331"/>
          </a:xfrm>
          <a:prstGeom prst="rect">
            <a:avLst/>
          </a:prstGeom>
          <a:noFill/>
        </p:spPr>
        <p:txBody>
          <a:bodyPr wrap="square" rtlCol="0">
            <a:spAutoFit/>
          </a:bodyPr>
          <a:lstStyle/>
          <a:p>
            <a:r>
              <a:rPr lang="en-US" i="1" dirty="0" err="1">
                <a:solidFill>
                  <a:srgbClr val="FFC000"/>
                </a:solidFill>
              </a:rPr>
              <a:t>Benveniste</a:t>
            </a:r>
            <a:r>
              <a:rPr lang="en-US" i="1" dirty="0">
                <a:solidFill>
                  <a:srgbClr val="FFC000"/>
                </a:solidFill>
              </a:rPr>
              <a:t> et al. Eur J Rad 2014;83:919</a:t>
            </a:r>
          </a:p>
          <a:p>
            <a:r>
              <a:rPr lang="en-US" i="1" dirty="0">
                <a:solidFill>
                  <a:srgbClr val="FFC000"/>
                </a:solidFill>
              </a:rPr>
              <a:t>Miyake et al. Br Ca Res Treat 2018;169:437</a:t>
            </a:r>
          </a:p>
        </p:txBody>
      </p:sp>
      <p:sp>
        <p:nvSpPr>
          <p:cNvPr id="3" name="Rectangle 2">
            <a:extLst>
              <a:ext uri="{FF2B5EF4-FFF2-40B4-BE49-F238E27FC236}">
                <a16:creationId xmlns:a16="http://schemas.microsoft.com/office/drawing/2014/main" id="{8AFC1953-F583-4B79-BED3-E12ACDEBAB68}"/>
              </a:ext>
            </a:extLst>
          </p:cNvPr>
          <p:cNvSpPr/>
          <p:nvPr/>
        </p:nvSpPr>
        <p:spPr>
          <a:xfrm>
            <a:off x="762000" y="2305943"/>
            <a:ext cx="4572000" cy="2462213"/>
          </a:xfrm>
          <a:prstGeom prst="rect">
            <a:avLst/>
          </a:prstGeom>
        </p:spPr>
        <p:txBody>
          <a:bodyPr>
            <a:spAutoFit/>
          </a:bodyPr>
          <a:lstStyle/>
          <a:p>
            <a:pPr>
              <a:spcAft>
                <a:spcPts val="600"/>
              </a:spcAft>
            </a:pPr>
            <a:r>
              <a:rPr lang="en-US" altLang="en-US" sz="2400" dirty="0">
                <a:solidFill>
                  <a:schemeClr val="bg1"/>
                </a:solidFill>
              </a:rPr>
              <a:t>GCSF within 2-3 weeks and chemotherapy within 10 days may alter FDG uptake.</a:t>
            </a:r>
          </a:p>
          <a:p>
            <a:pPr>
              <a:spcAft>
                <a:spcPts val="600"/>
              </a:spcAft>
            </a:pPr>
            <a:endParaRPr lang="en-US" altLang="en-US" sz="2400" dirty="0">
              <a:solidFill>
                <a:schemeClr val="bg1"/>
              </a:solidFill>
            </a:endParaRPr>
          </a:p>
          <a:p>
            <a:pPr>
              <a:spcAft>
                <a:spcPts val="600"/>
              </a:spcAft>
            </a:pPr>
            <a:r>
              <a:rPr lang="en-US" altLang="en-US" sz="2400" dirty="0">
                <a:solidFill>
                  <a:schemeClr val="bg1"/>
                </a:solidFill>
              </a:rPr>
              <a:t>Wait 3 months &gt; RT for field recurrence.</a:t>
            </a:r>
          </a:p>
        </p:txBody>
      </p:sp>
      <p:sp>
        <p:nvSpPr>
          <p:cNvPr id="4" name="Rectangle 3">
            <a:extLst>
              <a:ext uri="{FF2B5EF4-FFF2-40B4-BE49-F238E27FC236}">
                <a16:creationId xmlns:a16="http://schemas.microsoft.com/office/drawing/2014/main" id="{58E60D64-EF75-0DC4-023E-FD1C51ACB8B8}"/>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723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1772"/>
            <a:ext cx="8229600" cy="1143000"/>
          </a:xfrm>
        </p:spPr>
        <p:txBody>
          <a:bodyPr/>
          <a:lstStyle/>
          <a:p>
            <a:r>
              <a:rPr lang="en-US" dirty="0">
                <a:solidFill>
                  <a:srgbClr val="FFFF00"/>
                </a:solidFill>
              </a:rPr>
              <a:t>NCCN 4.2025</a:t>
            </a:r>
          </a:p>
        </p:txBody>
      </p:sp>
      <p:sp>
        <p:nvSpPr>
          <p:cNvPr id="3" name="Rectangle 2">
            <a:extLst>
              <a:ext uri="{FF2B5EF4-FFF2-40B4-BE49-F238E27FC236}">
                <a16:creationId xmlns:a16="http://schemas.microsoft.com/office/drawing/2014/main" id="{CEB5EF7D-7254-C8F9-D202-016380C32E2A}"/>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78A9FAE-DEA9-0057-1228-E96753BAC925}"/>
              </a:ext>
            </a:extLst>
          </p:cNvPr>
          <p:cNvSpPr txBox="1"/>
          <p:nvPr/>
        </p:nvSpPr>
        <p:spPr>
          <a:xfrm>
            <a:off x="91108" y="4648200"/>
            <a:ext cx="8961783" cy="1600438"/>
          </a:xfrm>
          <a:prstGeom prst="rect">
            <a:avLst/>
          </a:prstGeom>
          <a:noFill/>
        </p:spPr>
        <p:txBody>
          <a:bodyPr wrap="square">
            <a:spAutoFit/>
          </a:bodyPr>
          <a:lstStyle/>
          <a:p>
            <a:r>
              <a:rPr lang="en-US" sz="1400" b="1" i="0" u="none" strike="noStrike" baseline="0" dirty="0">
                <a:highlight>
                  <a:srgbClr val="FFFF00"/>
                </a:highlight>
                <a:latin typeface="Arial" panose="020B0604020202020204" pitchFamily="34" charset="0"/>
              </a:rPr>
              <a:t>FDG-PET/CT is most beneficial and accurate for advanced disease (stage III) and invasive ductal (compared to lobular) histology but may be useful in selected circumstances of earlier stage disease (stage IIA disease: T1N1, T2N0) such as: equivocal CT+ bone scan results; suspicion of undetected nodal and/or distant disease; and treatment response assessment. An FDG-PET/CT may be utilized as an adjunct to, or in lieu of, initial standard staging and may be performed simultaneously with diagnostic CT. Conversely, a bone scan or sodium fluoride PET/CT may not be needed if an upfront FDG-PET/CT clearly indicates consistent findings on both PET and CT components.</a:t>
            </a:r>
          </a:p>
        </p:txBody>
      </p:sp>
      <p:pic>
        <p:nvPicPr>
          <p:cNvPr id="5" name="Picture 4">
            <a:extLst>
              <a:ext uri="{FF2B5EF4-FFF2-40B4-BE49-F238E27FC236}">
                <a16:creationId xmlns:a16="http://schemas.microsoft.com/office/drawing/2014/main" id="{083EA587-81CA-3866-85CB-A829761F08D8}"/>
              </a:ext>
            </a:extLst>
          </p:cNvPr>
          <p:cNvPicPr>
            <a:picLocks noChangeAspect="1"/>
          </p:cNvPicPr>
          <p:nvPr/>
        </p:nvPicPr>
        <p:blipFill>
          <a:blip r:embed="rId2"/>
          <a:stretch>
            <a:fillRect/>
          </a:stretch>
        </p:blipFill>
        <p:spPr>
          <a:xfrm>
            <a:off x="629470" y="1041272"/>
            <a:ext cx="7885057" cy="3570107"/>
          </a:xfrm>
          <a:prstGeom prst="rect">
            <a:avLst/>
          </a:prstGeom>
        </p:spPr>
      </p:pic>
    </p:spTree>
    <p:extLst>
      <p:ext uri="{BB962C8B-B14F-4D97-AF65-F5344CB8AC3E}">
        <p14:creationId xmlns:p14="http://schemas.microsoft.com/office/powerpoint/2010/main" val="856230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D3347-6127-28B2-E414-7941D12C2215}"/>
              </a:ext>
            </a:extLst>
          </p:cNvPr>
          <p:cNvSpPr>
            <a:spLocks noGrp="1"/>
          </p:cNvSpPr>
          <p:nvPr>
            <p:ph type="title"/>
          </p:nvPr>
        </p:nvSpPr>
        <p:spPr/>
        <p:txBody>
          <a:bodyPr/>
          <a:lstStyle/>
          <a:p>
            <a:r>
              <a:rPr lang="en-US" dirty="0"/>
              <a:t>Joint EANM-SNMMI Guidelines</a:t>
            </a:r>
          </a:p>
        </p:txBody>
      </p:sp>
      <p:sp>
        <p:nvSpPr>
          <p:cNvPr id="3" name="TextBox 2">
            <a:extLst>
              <a:ext uri="{FF2B5EF4-FFF2-40B4-BE49-F238E27FC236}">
                <a16:creationId xmlns:a16="http://schemas.microsoft.com/office/drawing/2014/main" id="{9C867BB7-8E77-2ECD-4789-D7E1195EB3B9}"/>
              </a:ext>
            </a:extLst>
          </p:cNvPr>
          <p:cNvSpPr txBox="1"/>
          <p:nvPr/>
        </p:nvSpPr>
        <p:spPr>
          <a:xfrm>
            <a:off x="4359765" y="6470257"/>
            <a:ext cx="4800600" cy="369332"/>
          </a:xfrm>
          <a:prstGeom prst="rect">
            <a:avLst/>
          </a:prstGeom>
          <a:noFill/>
        </p:spPr>
        <p:txBody>
          <a:bodyPr wrap="square" rtlCol="0">
            <a:spAutoFit/>
          </a:bodyPr>
          <a:lstStyle/>
          <a:p>
            <a:r>
              <a:rPr lang="en-US" i="1" dirty="0">
                <a:solidFill>
                  <a:srgbClr val="FFC000"/>
                </a:solidFill>
                <a:highlight>
                  <a:srgbClr val="000080"/>
                </a:highlight>
              </a:rPr>
              <a:t>Vaz et al. EJNMMI 2024;51(9):2701-2705</a:t>
            </a:r>
          </a:p>
        </p:txBody>
      </p:sp>
      <p:pic>
        <p:nvPicPr>
          <p:cNvPr id="7" name="Picture 6">
            <a:extLst>
              <a:ext uri="{FF2B5EF4-FFF2-40B4-BE49-F238E27FC236}">
                <a16:creationId xmlns:a16="http://schemas.microsoft.com/office/drawing/2014/main" id="{CCE74B15-E2DC-F685-B3B4-DB36C71A7049}"/>
              </a:ext>
            </a:extLst>
          </p:cNvPr>
          <p:cNvPicPr>
            <a:picLocks noChangeAspect="1"/>
          </p:cNvPicPr>
          <p:nvPr/>
        </p:nvPicPr>
        <p:blipFill>
          <a:blip r:embed="rId2"/>
          <a:stretch>
            <a:fillRect/>
          </a:stretch>
        </p:blipFill>
        <p:spPr>
          <a:xfrm>
            <a:off x="2036065" y="3810000"/>
            <a:ext cx="5694404" cy="1903466"/>
          </a:xfrm>
          <a:prstGeom prst="rect">
            <a:avLst/>
          </a:prstGeom>
        </p:spPr>
      </p:pic>
      <p:pic>
        <p:nvPicPr>
          <p:cNvPr id="9" name="Picture 8">
            <a:extLst>
              <a:ext uri="{FF2B5EF4-FFF2-40B4-BE49-F238E27FC236}">
                <a16:creationId xmlns:a16="http://schemas.microsoft.com/office/drawing/2014/main" id="{0D044B73-1949-9FA2-F33A-6B1C57C93BDC}"/>
              </a:ext>
            </a:extLst>
          </p:cNvPr>
          <p:cNvPicPr>
            <a:picLocks noChangeAspect="1"/>
          </p:cNvPicPr>
          <p:nvPr/>
        </p:nvPicPr>
        <p:blipFill>
          <a:blip r:embed="rId3"/>
          <a:stretch>
            <a:fillRect/>
          </a:stretch>
        </p:blipFill>
        <p:spPr>
          <a:xfrm>
            <a:off x="2037455" y="1524000"/>
            <a:ext cx="5693014" cy="1981200"/>
          </a:xfrm>
          <a:prstGeom prst="rect">
            <a:avLst/>
          </a:prstGeom>
        </p:spPr>
      </p:pic>
    </p:spTree>
    <p:extLst>
      <p:ext uri="{BB962C8B-B14F-4D97-AF65-F5344CB8AC3E}">
        <p14:creationId xmlns:p14="http://schemas.microsoft.com/office/powerpoint/2010/main" val="799105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AADCC-702E-624A-E5B7-838D112784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34DCB2-A213-2B50-FB11-0957EECA5693}"/>
              </a:ext>
            </a:extLst>
          </p:cNvPr>
          <p:cNvSpPr>
            <a:spLocks noGrp="1"/>
          </p:cNvSpPr>
          <p:nvPr>
            <p:ph type="title"/>
          </p:nvPr>
        </p:nvSpPr>
        <p:spPr/>
        <p:txBody>
          <a:bodyPr/>
          <a:lstStyle/>
          <a:p>
            <a:r>
              <a:rPr lang="en-US" dirty="0"/>
              <a:t>Joint EANM-SNMMI Guidelines</a:t>
            </a:r>
          </a:p>
        </p:txBody>
      </p:sp>
      <p:sp>
        <p:nvSpPr>
          <p:cNvPr id="3" name="TextBox 2">
            <a:extLst>
              <a:ext uri="{FF2B5EF4-FFF2-40B4-BE49-F238E27FC236}">
                <a16:creationId xmlns:a16="http://schemas.microsoft.com/office/drawing/2014/main" id="{41A76B26-B560-32F4-A7E9-09310ACD8FDE}"/>
              </a:ext>
            </a:extLst>
          </p:cNvPr>
          <p:cNvSpPr txBox="1"/>
          <p:nvPr/>
        </p:nvSpPr>
        <p:spPr>
          <a:xfrm>
            <a:off x="4359765" y="6470257"/>
            <a:ext cx="4800600" cy="369332"/>
          </a:xfrm>
          <a:prstGeom prst="rect">
            <a:avLst/>
          </a:prstGeom>
          <a:noFill/>
        </p:spPr>
        <p:txBody>
          <a:bodyPr wrap="square" rtlCol="0">
            <a:spAutoFit/>
          </a:bodyPr>
          <a:lstStyle/>
          <a:p>
            <a:r>
              <a:rPr lang="en-US" i="1" dirty="0">
                <a:solidFill>
                  <a:srgbClr val="FFC000"/>
                </a:solidFill>
                <a:highlight>
                  <a:srgbClr val="000080"/>
                </a:highlight>
              </a:rPr>
              <a:t>Vaz et al. EJNMMI 2024;51(9):2701-2705</a:t>
            </a:r>
          </a:p>
        </p:txBody>
      </p:sp>
      <p:pic>
        <p:nvPicPr>
          <p:cNvPr id="5" name="Picture 4">
            <a:extLst>
              <a:ext uri="{FF2B5EF4-FFF2-40B4-BE49-F238E27FC236}">
                <a16:creationId xmlns:a16="http://schemas.microsoft.com/office/drawing/2014/main" id="{C56BFB45-A060-25DE-E538-0C3BEBF4990A}"/>
              </a:ext>
            </a:extLst>
          </p:cNvPr>
          <p:cNvPicPr>
            <a:picLocks noChangeAspect="1"/>
          </p:cNvPicPr>
          <p:nvPr/>
        </p:nvPicPr>
        <p:blipFill>
          <a:blip r:embed="rId2"/>
          <a:stretch>
            <a:fillRect/>
          </a:stretch>
        </p:blipFill>
        <p:spPr>
          <a:xfrm>
            <a:off x="1752600" y="1447800"/>
            <a:ext cx="6007750" cy="3810000"/>
          </a:xfrm>
          <a:prstGeom prst="rect">
            <a:avLst/>
          </a:prstGeom>
        </p:spPr>
      </p:pic>
      <p:sp>
        <p:nvSpPr>
          <p:cNvPr id="6" name="TextBox 5">
            <a:extLst>
              <a:ext uri="{FF2B5EF4-FFF2-40B4-BE49-F238E27FC236}">
                <a16:creationId xmlns:a16="http://schemas.microsoft.com/office/drawing/2014/main" id="{134FD495-DB55-FE3E-68A2-60AB22FFB18C}"/>
              </a:ext>
            </a:extLst>
          </p:cNvPr>
          <p:cNvSpPr txBox="1"/>
          <p:nvPr/>
        </p:nvSpPr>
        <p:spPr>
          <a:xfrm>
            <a:off x="1969150" y="5334000"/>
            <a:ext cx="5791200" cy="646331"/>
          </a:xfrm>
          <a:prstGeom prst="rect">
            <a:avLst/>
          </a:prstGeom>
          <a:noFill/>
        </p:spPr>
        <p:txBody>
          <a:bodyPr wrap="square" rtlCol="0">
            <a:spAutoFit/>
          </a:bodyPr>
          <a:lstStyle/>
          <a:p>
            <a:r>
              <a:rPr lang="en-US" dirty="0">
                <a:highlight>
                  <a:srgbClr val="FFFF00"/>
                </a:highlight>
              </a:rPr>
              <a:t>PET has much higher diagnostic performance than CI. </a:t>
            </a:r>
            <a:r>
              <a:rPr lang="en-US" i="1" dirty="0">
                <a:highlight>
                  <a:srgbClr val="FFFF00"/>
                </a:highlight>
              </a:rPr>
              <a:t>Instead of </a:t>
            </a:r>
            <a:r>
              <a:rPr lang="en-US" dirty="0">
                <a:highlight>
                  <a:srgbClr val="FFFF00"/>
                </a:highlight>
              </a:rPr>
              <a:t>makes more sense than combination.  </a:t>
            </a:r>
          </a:p>
        </p:txBody>
      </p:sp>
    </p:spTree>
    <p:extLst>
      <p:ext uri="{BB962C8B-B14F-4D97-AF65-F5344CB8AC3E}">
        <p14:creationId xmlns:p14="http://schemas.microsoft.com/office/powerpoint/2010/main" val="137917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D130F-BB14-4785-A682-56A3A72FE47E}"/>
              </a:ext>
            </a:extLst>
          </p:cNvPr>
          <p:cNvSpPr>
            <a:spLocks noGrp="1"/>
          </p:cNvSpPr>
          <p:nvPr>
            <p:ph type="title"/>
          </p:nvPr>
        </p:nvSpPr>
        <p:spPr/>
        <p:txBody>
          <a:bodyPr>
            <a:normAutofit/>
          </a:bodyPr>
          <a:lstStyle/>
          <a:p>
            <a:r>
              <a:rPr lang="en-US" dirty="0"/>
              <a:t>What is the evidence?</a:t>
            </a:r>
          </a:p>
        </p:txBody>
      </p:sp>
      <p:sp>
        <p:nvSpPr>
          <p:cNvPr id="3" name="Content Placeholder 2">
            <a:extLst>
              <a:ext uri="{FF2B5EF4-FFF2-40B4-BE49-F238E27FC236}">
                <a16:creationId xmlns:a16="http://schemas.microsoft.com/office/drawing/2014/main" id="{8B39F73D-62BB-4197-ABD2-C907431CBEBF}"/>
              </a:ext>
            </a:extLst>
          </p:cNvPr>
          <p:cNvSpPr>
            <a:spLocks noGrp="1"/>
          </p:cNvSpPr>
          <p:nvPr>
            <p:ph idx="1"/>
          </p:nvPr>
        </p:nvSpPr>
        <p:spPr>
          <a:xfrm>
            <a:off x="609600" y="2057400"/>
            <a:ext cx="7848600" cy="2938463"/>
          </a:xfrm>
        </p:spPr>
        <p:txBody>
          <a:bodyPr>
            <a:normAutofit fontScale="92500"/>
          </a:bodyPr>
          <a:lstStyle/>
          <a:p>
            <a:r>
              <a:rPr lang="en-US" dirty="0"/>
              <a:t>Meta-analysis 4276 patients FDG PET</a:t>
            </a:r>
          </a:p>
          <a:p>
            <a:pPr lvl="1"/>
            <a:r>
              <a:rPr lang="it-IT" dirty="0"/>
              <a:t>Stage change</a:t>
            </a:r>
          </a:p>
          <a:p>
            <a:pPr lvl="2"/>
            <a:r>
              <a:rPr lang="it-IT" dirty="0"/>
              <a:t>11% stage I; 20% stage II; 34% in stage III</a:t>
            </a:r>
            <a:endParaRPr lang="en-US" dirty="0"/>
          </a:p>
          <a:p>
            <a:pPr lvl="1"/>
            <a:r>
              <a:rPr lang="en-US" dirty="0">
                <a:highlight>
                  <a:srgbClr val="FF00FF"/>
                </a:highlight>
              </a:rPr>
              <a:t>For studies that reported HR status, majority of subjects were ER+</a:t>
            </a:r>
          </a:p>
          <a:p>
            <a:pPr lvl="3"/>
            <a:r>
              <a:rPr lang="en-US" sz="1600" i="1" dirty="0">
                <a:solidFill>
                  <a:srgbClr val="FFFF00"/>
                </a:solidFill>
              </a:rPr>
              <a:t>Han et al. Clin </a:t>
            </a:r>
            <a:r>
              <a:rPr lang="en-US" sz="1600" i="1" dirty="0" err="1">
                <a:solidFill>
                  <a:srgbClr val="FFFF00"/>
                </a:solidFill>
              </a:rPr>
              <a:t>Nucl</a:t>
            </a:r>
            <a:r>
              <a:rPr lang="en-US" sz="1600" i="1" dirty="0">
                <a:solidFill>
                  <a:srgbClr val="FFFF00"/>
                </a:solidFill>
              </a:rPr>
              <a:t> Med 2021;46:271–282</a:t>
            </a:r>
          </a:p>
          <a:p>
            <a:pPr lvl="3"/>
            <a:r>
              <a:rPr lang="en-US" sz="1600" i="1" dirty="0">
                <a:solidFill>
                  <a:srgbClr val="FFFF00"/>
                </a:solidFill>
              </a:rPr>
              <a:t>Editorial: Ulaner et al. Clin </a:t>
            </a:r>
            <a:r>
              <a:rPr lang="en-US" sz="1600" i="1" dirty="0" err="1">
                <a:solidFill>
                  <a:srgbClr val="FFFF00"/>
                </a:solidFill>
              </a:rPr>
              <a:t>Nucl</a:t>
            </a:r>
            <a:r>
              <a:rPr lang="en-US" sz="1600" i="1" dirty="0">
                <a:solidFill>
                  <a:srgbClr val="FFFF00"/>
                </a:solidFill>
              </a:rPr>
              <a:t> Med 2021;46:569.</a:t>
            </a:r>
          </a:p>
          <a:p>
            <a:pPr lvl="3"/>
            <a:endParaRPr lang="en-US" sz="1200" i="1" dirty="0">
              <a:solidFill>
                <a:srgbClr val="FFC000"/>
              </a:solidFill>
            </a:endParaRPr>
          </a:p>
          <a:p>
            <a:pPr lvl="3"/>
            <a:endParaRPr lang="en-US" sz="1125" i="1" dirty="0">
              <a:solidFill>
                <a:srgbClr val="FFC000"/>
              </a:solidFill>
            </a:endParaRPr>
          </a:p>
        </p:txBody>
      </p:sp>
    </p:spTree>
    <p:extLst>
      <p:ext uri="{BB962C8B-B14F-4D97-AF65-F5344CB8AC3E}">
        <p14:creationId xmlns:p14="http://schemas.microsoft.com/office/powerpoint/2010/main" val="1945916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78166"/>
            <a:ext cx="7772400" cy="1470025"/>
          </a:xfrm>
        </p:spPr>
        <p:txBody>
          <a:bodyPr/>
          <a:lstStyle/>
          <a:p>
            <a:r>
              <a:rPr lang="en-US" dirty="0">
                <a:solidFill>
                  <a:srgbClr val="FFFF00"/>
                </a:solidFill>
                <a:effectLst>
                  <a:outerShdw blurRad="38100" dist="38100" dir="2700000" algn="tl">
                    <a:srgbClr val="000000">
                      <a:alpha val="43137"/>
                    </a:srgbClr>
                  </a:outerShdw>
                </a:effectLst>
              </a:rPr>
              <a:t>Let’s Break it Down</a:t>
            </a:r>
          </a:p>
        </p:txBody>
      </p:sp>
      <p:pic>
        <p:nvPicPr>
          <p:cNvPr id="388099"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676400" y="2133600"/>
            <a:ext cx="5715000" cy="345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A2B6D731-51C4-AB66-0F89-8AA83FA78678}"/>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540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ext Box 2"/>
          <p:cNvSpPr txBox="1">
            <a:spLocks noChangeArrowheads="1"/>
          </p:cNvSpPr>
          <p:nvPr/>
        </p:nvSpPr>
        <p:spPr bwMode="auto">
          <a:xfrm>
            <a:off x="685800" y="748653"/>
            <a:ext cx="7924800" cy="993775"/>
          </a:xfrm>
          <a:prstGeom prst="rect">
            <a:avLst/>
          </a:prstGeom>
          <a:noFill/>
          <a:ln w="38100">
            <a:noFill/>
            <a:miter lim="800000"/>
            <a:headEnd/>
            <a:tailEnd/>
          </a:ln>
        </p:spPr>
        <p:txBody>
          <a:bodyPr>
            <a:spAutoFit/>
          </a:bodyPr>
          <a:lstStyle/>
          <a:p>
            <a:pPr algn="ctr">
              <a:lnSpc>
                <a:spcPct val="85000"/>
              </a:lnSpc>
              <a:spcBef>
                <a:spcPct val="20000"/>
              </a:spcBef>
            </a:pPr>
            <a:r>
              <a:rPr lang="en-US" sz="4000" b="1" dirty="0">
                <a:solidFill>
                  <a:srgbClr val="FFFF00"/>
                </a:solidFill>
                <a:effectLst>
                  <a:outerShdw blurRad="38100" dist="38100" dir="2700000" algn="tl">
                    <a:srgbClr val="000000"/>
                  </a:outerShdw>
                </a:effectLst>
              </a:rPr>
              <a:t>FDG PET in Breast Cancer</a:t>
            </a:r>
          </a:p>
          <a:p>
            <a:pPr algn="ctr">
              <a:lnSpc>
                <a:spcPct val="85000"/>
              </a:lnSpc>
              <a:spcBef>
                <a:spcPct val="20000"/>
              </a:spcBef>
            </a:pPr>
            <a:r>
              <a:rPr lang="en-US" sz="2400" dirty="0">
                <a:solidFill>
                  <a:srgbClr val="FFFF00"/>
                </a:solidFill>
                <a:effectLst>
                  <a:outerShdw blurRad="38100" dist="38100" dir="2700000" algn="tl">
                    <a:srgbClr val="000000"/>
                  </a:outerShdw>
                </a:effectLst>
              </a:rPr>
              <a:t>Clinical Applications</a:t>
            </a:r>
          </a:p>
        </p:txBody>
      </p:sp>
      <p:sp>
        <p:nvSpPr>
          <p:cNvPr id="400387" name="Text Box 4"/>
          <p:cNvSpPr txBox="1">
            <a:spLocks noChangeArrowheads="1"/>
          </p:cNvSpPr>
          <p:nvPr/>
        </p:nvSpPr>
        <p:spPr bwMode="auto">
          <a:xfrm>
            <a:off x="76201" y="1981200"/>
            <a:ext cx="8973670" cy="3754874"/>
          </a:xfrm>
          <a:prstGeom prst="rect">
            <a:avLst/>
          </a:prstGeom>
          <a:noFill/>
          <a:ln w="38100">
            <a:noFill/>
            <a:miter lim="800000"/>
            <a:headEnd/>
            <a:tailEnd/>
          </a:ln>
        </p:spPr>
        <p:txBody>
          <a:bodyPr wrap="square">
            <a:spAutoFit/>
          </a:bodyPr>
          <a:lstStyle/>
          <a:p>
            <a:pPr>
              <a:spcBef>
                <a:spcPct val="50000"/>
              </a:spcBef>
            </a:pPr>
            <a:r>
              <a:rPr lang="en-US" sz="2800" dirty="0">
                <a:solidFill>
                  <a:schemeClr val="bg1"/>
                </a:solidFill>
                <a:effectLst>
                  <a:outerShdw blurRad="38100" dist="38100" dir="2700000" algn="tl">
                    <a:srgbClr val="000000">
                      <a:alpha val="43137"/>
                    </a:srgbClr>
                  </a:outerShdw>
                </a:effectLst>
              </a:rPr>
              <a:t>Detection of the Primary Lesion</a:t>
            </a:r>
          </a:p>
          <a:p>
            <a:pPr>
              <a:spcBef>
                <a:spcPct val="50000"/>
              </a:spcBef>
            </a:pPr>
            <a:r>
              <a:rPr lang="en-US" sz="2800" dirty="0">
                <a:solidFill>
                  <a:srgbClr val="FFCC00"/>
                </a:solidFill>
                <a:effectLst>
                  <a:outerShdw blurRad="38100" dist="38100" dir="2700000" algn="tl">
                    <a:srgbClr val="000000">
                      <a:alpha val="43137"/>
                    </a:srgbClr>
                  </a:outerShdw>
                </a:effectLst>
              </a:rPr>
              <a:t>Initial Lymph Node Assessment</a:t>
            </a:r>
          </a:p>
          <a:p>
            <a:pPr>
              <a:spcBef>
                <a:spcPct val="50000"/>
              </a:spcBef>
            </a:pPr>
            <a:r>
              <a:rPr lang="en-US" sz="2800" dirty="0">
                <a:solidFill>
                  <a:srgbClr val="FFCC00"/>
                </a:solidFill>
                <a:effectLst>
                  <a:outerShdw blurRad="38100" dist="38100" dir="2700000" algn="tl">
                    <a:srgbClr val="000000">
                      <a:alpha val="43137"/>
                    </a:srgbClr>
                  </a:outerShdw>
                </a:effectLst>
              </a:rPr>
              <a:t>Evaluation of Distant Metastasis / Bone Metastasis</a:t>
            </a:r>
          </a:p>
          <a:p>
            <a:pPr>
              <a:spcBef>
                <a:spcPct val="50000"/>
              </a:spcBef>
            </a:pPr>
            <a:r>
              <a:rPr lang="en-US" sz="2800" dirty="0">
                <a:solidFill>
                  <a:srgbClr val="FFCC00"/>
                </a:solidFill>
                <a:effectLst>
                  <a:outerShdw blurRad="38100" dist="38100" dir="2700000" algn="tl">
                    <a:srgbClr val="000000">
                      <a:alpha val="43137"/>
                    </a:srgbClr>
                  </a:outerShdw>
                </a:effectLst>
              </a:rPr>
              <a:t>Monitoring Response to Chemotherapy</a:t>
            </a:r>
          </a:p>
          <a:p>
            <a:pPr>
              <a:spcBef>
                <a:spcPct val="50000"/>
              </a:spcBef>
            </a:pPr>
            <a:r>
              <a:rPr lang="en-US" sz="2800" dirty="0">
                <a:solidFill>
                  <a:srgbClr val="FFCC00"/>
                </a:solidFill>
                <a:effectLst>
                  <a:outerShdw blurRad="38100" dist="38100" dir="2700000" algn="tl">
                    <a:srgbClr val="000000">
                      <a:alpha val="43137"/>
                    </a:srgbClr>
                  </a:outerShdw>
                </a:effectLst>
              </a:rPr>
              <a:t>Monitoring Response to Hormonal / Targeted / Immune</a:t>
            </a:r>
          </a:p>
          <a:p>
            <a:pPr>
              <a:spcBef>
                <a:spcPct val="50000"/>
              </a:spcBef>
            </a:pPr>
            <a:r>
              <a:rPr lang="en-US" sz="2800" dirty="0">
                <a:solidFill>
                  <a:srgbClr val="FFCC00"/>
                </a:solidFill>
                <a:effectLst>
                  <a:outerShdw blurRad="38100" dist="38100" dir="2700000" algn="tl">
                    <a:srgbClr val="000000">
                      <a:alpha val="43137"/>
                    </a:srgbClr>
                  </a:outerShdw>
                </a:effectLst>
              </a:rPr>
              <a:t>Recurrence</a:t>
            </a:r>
          </a:p>
        </p:txBody>
      </p:sp>
      <p:sp>
        <p:nvSpPr>
          <p:cNvPr id="2" name="Rectangle 1">
            <a:extLst>
              <a:ext uri="{FF2B5EF4-FFF2-40B4-BE49-F238E27FC236}">
                <a16:creationId xmlns:a16="http://schemas.microsoft.com/office/drawing/2014/main" id="{C6EC06DC-EAEC-E9CC-0686-AD97AB0FDA67}"/>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714" name="AutoShape 2"/>
          <p:cNvSpPr>
            <a:spLocks noGrp="1" noChangeArrowheads="1"/>
          </p:cNvSpPr>
          <p:nvPr>
            <p:ph type="title" idx="4294967295"/>
          </p:nvPr>
        </p:nvSpPr>
        <p:spPr>
          <a:xfrm>
            <a:off x="0" y="304800"/>
            <a:ext cx="8229600" cy="1143000"/>
          </a:xfrm>
        </p:spPr>
        <p:txBody>
          <a:bodyPr/>
          <a:lstStyle/>
          <a:p>
            <a:r>
              <a:rPr lang="en-US" dirty="0">
                <a:solidFill>
                  <a:srgbClr val="FFFF00"/>
                </a:solidFill>
                <a:effectLst>
                  <a:outerShdw blurRad="38100" dist="38100" dir="2700000" algn="tl">
                    <a:srgbClr val="000000">
                      <a:alpha val="43137"/>
                    </a:srgbClr>
                  </a:outerShdw>
                </a:effectLst>
              </a:rPr>
              <a:t>Take </a:t>
            </a:r>
            <a:r>
              <a:rPr lang="en-US" dirty="0" err="1">
                <a:solidFill>
                  <a:srgbClr val="FFFF00"/>
                </a:solidFill>
                <a:effectLst>
                  <a:outerShdw blurRad="38100" dist="38100" dir="2700000" algn="tl">
                    <a:srgbClr val="000000">
                      <a:alpha val="43137"/>
                    </a:srgbClr>
                  </a:outerShdw>
                </a:effectLst>
              </a:rPr>
              <a:t>Aways</a:t>
            </a:r>
            <a:endParaRPr lang="en-US" dirty="0">
              <a:solidFill>
                <a:srgbClr val="FFFF00"/>
              </a:solidFill>
              <a:effectLst>
                <a:outerShdw blurRad="38100" dist="38100" dir="2700000" algn="tl">
                  <a:srgbClr val="000000">
                    <a:alpha val="43137"/>
                  </a:srgbClr>
                </a:outerShdw>
              </a:effectLst>
            </a:endParaRPr>
          </a:p>
        </p:txBody>
      </p:sp>
      <p:sp>
        <p:nvSpPr>
          <p:cNvPr id="371715" name="Rectangle 3"/>
          <p:cNvSpPr>
            <a:spLocks noGrp="1" noChangeArrowheads="1"/>
          </p:cNvSpPr>
          <p:nvPr>
            <p:ph type="body" idx="4294967295"/>
          </p:nvPr>
        </p:nvSpPr>
        <p:spPr>
          <a:xfrm>
            <a:off x="533400" y="1371600"/>
            <a:ext cx="8610600" cy="4343400"/>
          </a:xfrm>
        </p:spPr>
        <p:txBody>
          <a:bodyPr/>
          <a:lstStyle/>
          <a:p>
            <a:pPr>
              <a:lnSpc>
                <a:spcPct val="90000"/>
              </a:lnSpc>
            </a:pPr>
            <a:r>
              <a:rPr lang="en-US" dirty="0">
                <a:effectLst>
                  <a:outerShdw blurRad="38100" dist="38100" dir="2700000" algn="tl">
                    <a:srgbClr val="000000">
                      <a:alpha val="43137"/>
                    </a:srgbClr>
                  </a:outerShdw>
                </a:effectLst>
              </a:rPr>
              <a:t>FDG PET:</a:t>
            </a:r>
          </a:p>
          <a:p>
            <a:pPr lvl="1">
              <a:lnSpc>
                <a:spcPct val="90000"/>
              </a:lnSpc>
            </a:pPr>
            <a:r>
              <a:rPr lang="en-US" dirty="0">
                <a:effectLst>
                  <a:outerShdw blurRad="38100" dist="38100" dir="2700000" algn="tl">
                    <a:srgbClr val="000000">
                      <a:alpha val="43137"/>
                    </a:srgbClr>
                  </a:outerShdw>
                </a:effectLst>
              </a:rPr>
              <a:t>Indicates level of glycolysis in normal and abnormal tissues</a:t>
            </a:r>
          </a:p>
          <a:p>
            <a:pPr lvl="1">
              <a:lnSpc>
                <a:spcPct val="90000"/>
              </a:lnSpc>
            </a:pPr>
            <a:endParaRPr lang="en-US" dirty="0">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3C4C3D2D-F0D3-AAF5-8016-18DF1BA03958}"/>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441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idx="4294967295"/>
          </p:nvPr>
        </p:nvSpPr>
        <p:spPr>
          <a:xfrm>
            <a:off x="0" y="549275"/>
            <a:ext cx="9144000" cy="1630363"/>
          </a:xfrm>
        </p:spPr>
        <p:txBody>
          <a:bodyPr/>
          <a:lstStyle/>
          <a:p>
            <a:r>
              <a:rPr lang="en-US" sz="3600" dirty="0">
                <a:solidFill>
                  <a:srgbClr val="FFFF00"/>
                </a:solidFill>
                <a:effectLst>
                  <a:outerShdw blurRad="38100" dist="38100" dir="2700000" algn="tl">
                    <a:srgbClr val="000000"/>
                  </a:outerShdw>
                </a:effectLst>
              </a:rPr>
              <a:t>Whole body PET not useful for primary tumor screening/detection</a:t>
            </a:r>
          </a:p>
        </p:txBody>
      </p:sp>
      <p:pic>
        <p:nvPicPr>
          <p:cNvPr id="405508" name="Picture 4" descr="Tiff for figure 2"/>
          <p:cNvPicPr>
            <a:picLocks noChangeAspect="1" noChangeArrowheads="1"/>
          </p:cNvPicPr>
          <p:nvPr/>
        </p:nvPicPr>
        <p:blipFill>
          <a:blip r:embed="rId2" cstate="print"/>
          <a:srcRect/>
          <a:stretch>
            <a:fillRect/>
          </a:stretch>
        </p:blipFill>
        <p:spPr bwMode="auto">
          <a:xfrm>
            <a:off x="762000" y="2095500"/>
            <a:ext cx="3200400" cy="2400300"/>
          </a:xfrm>
          <a:prstGeom prst="rect">
            <a:avLst/>
          </a:prstGeom>
          <a:noFill/>
          <a:ln w="9525">
            <a:noFill/>
            <a:miter lim="800000"/>
            <a:headEnd/>
            <a:tailEnd/>
          </a:ln>
        </p:spPr>
      </p:pic>
      <p:sp>
        <p:nvSpPr>
          <p:cNvPr id="3" name="Rectangle 2"/>
          <p:cNvSpPr/>
          <p:nvPr/>
        </p:nvSpPr>
        <p:spPr>
          <a:xfrm>
            <a:off x="4191000" y="2857500"/>
            <a:ext cx="4572000" cy="830997"/>
          </a:xfrm>
          <a:prstGeom prst="rect">
            <a:avLst/>
          </a:prstGeom>
        </p:spPr>
        <p:txBody>
          <a:bodyPr>
            <a:spAutoFit/>
          </a:bodyPr>
          <a:lstStyle/>
          <a:p>
            <a:pPr lvl="0"/>
            <a:r>
              <a:rPr lang="en-US" sz="2400" dirty="0">
                <a:solidFill>
                  <a:srgbClr val="FFFFFF"/>
                </a:solidFill>
              </a:rPr>
              <a:t>PEM and BSGI/MBI subjects of a separate talk.</a:t>
            </a:r>
          </a:p>
        </p:txBody>
      </p:sp>
      <p:sp>
        <p:nvSpPr>
          <p:cNvPr id="2" name="Rectangle 1">
            <a:extLst>
              <a:ext uri="{FF2B5EF4-FFF2-40B4-BE49-F238E27FC236}">
                <a16:creationId xmlns:a16="http://schemas.microsoft.com/office/drawing/2014/main" id="{15109580-7B34-9AC4-97A1-72D0E83763FC}"/>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a:xfrm>
            <a:off x="457200" y="152400"/>
            <a:ext cx="8229600" cy="1143000"/>
          </a:xfrm>
        </p:spPr>
        <p:txBody>
          <a:bodyPr/>
          <a:lstStyle/>
          <a:p>
            <a:r>
              <a:rPr lang="en-US" dirty="0">
                <a:solidFill>
                  <a:srgbClr val="FFFF00"/>
                </a:solidFill>
                <a:effectLst>
                  <a:outerShdw blurRad="38100" dist="38100" dir="2700000" algn="tl">
                    <a:srgbClr val="000000"/>
                  </a:outerShdw>
                </a:effectLst>
              </a:rPr>
              <a:t>Incidental Cancers</a:t>
            </a:r>
          </a:p>
        </p:txBody>
      </p:sp>
      <p:sp>
        <p:nvSpPr>
          <p:cNvPr id="2" name="Content Placeholder 1"/>
          <p:cNvSpPr>
            <a:spLocks noGrp="1"/>
          </p:cNvSpPr>
          <p:nvPr>
            <p:ph sz="half" idx="1"/>
          </p:nvPr>
        </p:nvSpPr>
        <p:spPr>
          <a:xfrm>
            <a:off x="152400" y="1524000"/>
            <a:ext cx="4724400" cy="3886200"/>
          </a:xfrm>
        </p:spPr>
        <p:txBody>
          <a:bodyPr/>
          <a:lstStyle/>
          <a:p>
            <a:pPr marL="230188" indent="-230188">
              <a:lnSpc>
                <a:spcPct val="90000"/>
              </a:lnSpc>
            </a:pPr>
            <a:r>
              <a:rPr lang="en-US" sz="2400" dirty="0">
                <a:effectLst>
                  <a:outerShdw blurRad="38100" dist="38100" dir="2700000" algn="tl">
                    <a:srgbClr val="000000">
                      <a:alpha val="43137"/>
                    </a:srgbClr>
                  </a:outerShdw>
                </a:effectLst>
              </a:rPr>
              <a:t>Any incidental FDG avid breast lesion merits evaluation</a:t>
            </a:r>
          </a:p>
          <a:p>
            <a:pPr lvl="1">
              <a:lnSpc>
                <a:spcPct val="90000"/>
              </a:lnSpc>
            </a:pPr>
            <a:r>
              <a:rPr lang="en-US" dirty="0">
                <a:effectLst>
                  <a:outerShdw blurRad="38100" dist="38100" dir="2700000" algn="tl">
                    <a:srgbClr val="000000">
                      <a:alpha val="43137"/>
                    </a:srgbClr>
                  </a:outerShdw>
                </a:effectLst>
              </a:rPr>
              <a:t>Cancer in 29.7-56% incidental breast uptake on PET </a:t>
            </a:r>
          </a:p>
          <a:p>
            <a:pPr lvl="3">
              <a:lnSpc>
                <a:spcPct val="90000"/>
              </a:lnSpc>
            </a:pPr>
            <a:r>
              <a:rPr lang="en-US" sz="1600" i="1" dirty="0">
                <a:solidFill>
                  <a:srgbClr val="FFCC00"/>
                </a:solidFill>
                <a:effectLst>
                  <a:outerShdw blurRad="38100" dist="38100" dir="2700000" algn="tl">
                    <a:srgbClr val="000000">
                      <a:alpha val="43137"/>
                    </a:srgbClr>
                  </a:outerShdw>
                </a:effectLst>
              </a:rPr>
              <a:t>Kang et al. AJR 2011;197:341 </a:t>
            </a:r>
          </a:p>
          <a:p>
            <a:pPr lvl="3">
              <a:lnSpc>
                <a:spcPct val="90000"/>
              </a:lnSpc>
              <a:spcBef>
                <a:spcPts val="0"/>
              </a:spcBef>
              <a:spcAft>
                <a:spcPts val="0"/>
              </a:spcAft>
            </a:pPr>
            <a:r>
              <a:rPr lang="en-US" sz="1600" i="1" dirty="0">
                <a:solidFill>
                  <a:srgbClr val="FFCC00"/>
                </a:solidFill>
                <a:effectLst>
                  <a:outerShdw blurRad="38100" dist="38100" dir="2700000" algn="tl">
                    <a:srgbClr val="000000">
                      <a:alpha val="43137"/>
                    </a:srgbClr>
                  </a:outerShdw>
                </a:effectLst>
              </a:rPr>
              <a:t>Kim et al. </a:t>
            </a:r>
            <a:r>
              <a:rPr lang="en-US" sz="1600" i="1" dirty="0" err="1">
                <a:solidFill>
                  <a:srgbClr val="FFCC00"/>
                </a:solidFill>
                <a:effectLst>
                  <a:outerShdw blurRad="38100" dist="38100" dir="2700000" algn="tl">
                    <a:srgbClr val="000000">
                      <a:alpha val="43137"/>
                    </a:srgbClr>
                  </a:outerShdw>
                </a:effectLst>
              </a:rPr>
              <a:t>Acta</a:t>
            </a:r>
            <a:r>
              <a:rPr lang="en-US" sz="1600" i="1" dirty="0">
                <a:solidFill>
                  <a:srgbClr val="FFCC00"/>
                </a:solidFill>
                <a:effectLst>
                  <a:outerShdw blurRad="38100" dist="38100" dir="2700000" algn="tl">
                    <a:srgbClr val="000000">
                      <a:alpha val="43137"/>
                    </a:srgbClr>
                  </a:outerShdw>
                </a:effectLst>
              </a:rPr>
              <a:t> </a:t>
            </a:r>
            <a:r>
              <a:rPr lang="en-US" sz="1600" i="1" dirty="0" err="1">
                <a:solidFill>
                  <a:srgbClr val="FFCC00"/>
                </a:solidFill>
                <a:effectLst>
                  <a:outerShdw blurRad="38100" dist="38100" dir="2700000" algn="tl">
                    <a:srgbClr val="000000">
                      <a:alpha val="43137"/>
                    </a:srgbClr>
                  </a:outerShdw>
                </a:effectLst>
              </a:rPr>
              <a:t>Radiol</a:t>
            </a:r>
            <a:r>
              <a:rPr lang="en-US" sz="1600" i="1" dirty="0">
                <a:solidFill>
                  <a:srgbClr val="FFCC00"/>
                </a:solidFill>
                <a:effectLst>
                  <a:outerShdw blurRad="38100" dist="38100" dir="2700000" algn="tl">
                    <a:srgbClr val="000000">
                      <a:alpha val="43137"/>
                    </a:srgbClr>
                  </a:outerShdw>
                </a:effectLst>
              </a:rPr>
              <a:t> 2012;53:249</a:t>
            </a:r>
          </a:p>
          <a:p>
            <a:pPr lvl="3">
              <a:lnSpc>
                <a:spcPct val="90000"/>
              </a:lnSpc>
              <a:spcBef>
                <a:spcPts val="0"/>
              </a:spcBef>
              <a:spcAft>
                <a:spcPts val="0"/>
              </a:spcAft>
            </a:pPr>
            <a:r>
              <a:rPr lang="en-US" sz="1600" i="1" dirty="0">
                <a:solidFill>
                  <a:srgbClr val="FFCC00"/>
                </a:solidFill>
                <a:effectLst>
                  <a:outerShdw blurRad="38100" dist="38100" dir="2700000" algn="tl">
                    <a:srgbClr val="000000">
                      <a:alpha val="43137"/>
                    </a:srgbClr>
                  </a:outerShdw>
                </a:effectLst>
              </a:rPr>
              <a:t>Dunne et al. Br J </a:t>
            </a:r>
            <a:r>
              <a:rPr lang="en-US" sz="1600" i="1" dirty="0" err="1">
                <a:solidFill>
                  <a:srgbClr val="FFCC00"/>
                </a:solidFill>
                <a:effectLst>
                  <a:outerShdw blurRad="38100" dist="38100" dir="2700000" algn="tl">
                    <a:srgbClr val="000000">
                      <a:alpha val="43137"/>
                    </a:srgbClr>
                  </a:outerShdw>
                </a:effectLst>
              </a:rPr>
              <a:t>Radiol</a:t>
            </a:r>
            <a:r>
              <a:rPr lang="en-US" sz="1600" i="1" dirty="0">
                <a:solidFill>
                  <a:srgbClr val="FFCC00"/>
                </a:solidFill>
                <a:effectLst>
                  <a:outerShdw blurRad="38100" dist="38100" dir="2700000" algn="tl">
                    <a:srgbClr val="000000">
                      <a:alpha val="43137"/>
                    </a:srgbClr>
                  </a:outerShdw>
                </a:effectLst>
              </a:rPr>
              <a:t> 2013;86:20130034</a:t>
            </a:r>
          </a:p>
          <a:p>
            <a:pPr lvl="3">
              <a:lnSpc>
                <a:spcPct val="90000"/>
              </a:lnSpc>
              <a:spcBef>
                <a:spcPts val="0"/>
              </a:spcBef>
              <a:spcAft>
                <a:spcPts val="0"/>
              </a:spcAft>
            </a:pPr>
            <a:r>
              <a:rPr lang="en-US" sz="1600" i="1" dirty="0">
                <a:solidFill>
                  <a:srgbClr val="FFCC00"/>
                </a:solidFill>
                <a:effectLst>
                  <a:outerShdw blurRad="38100" dist="38100" dir="2700000" algn="tl">
                    <a:srgbClr val="000000">
                      <a:alpha val="43137"/>
                    </a:srgbClr>
                  </a:outerShdw>
                </a:effectLst>
              </a:rPr>
              <a:t>Shin et al. J Breast Ca 2015;18:73</a:t>
            </a:r>
          </a:p>
          <a:p>
            <a:pPr lvl="3">
              <a:lnSpc>
                <a:spcPct val="90000"/>
              </a:lnSpc>
              <a:spcBef>
                <a:spcPts val="0"/>
              </a:spcBef>
              <a:spcAft>
                <a:spcPts val="0"/>
              </a:spcAft>
            </a:pPr>
            <a:endParaRPr lang="en-US" sz="1600" i="1" dirty="0">
              <a:solidFill>
                <a:srgbClr val="FFCC00"/>
              </a:solidFill>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02227210-81B7-0C15-255D-4C16EF365257}"/>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a:xfrm>
            <a:off x="457200" y="152400"/>
            <a:ext cx="8229600" cy="1143000"/>
          </a:xfrm>
        </p:spPr>
        <p:txBody>
          <a:bodyPr/>
          <a:lstStyle/>
          <a:p>
            <a:r>
              <a:rPr lang="en-US" dirty="0">
                <a:solidFill>
                  <a:srgbClr val="FFFF00"/>
                </a:solidFill>
                <a:effectLst>
                  <a:outerShdw blurRad="38100" dist="38100" dir="2700000" algn="tl">
                    <a:srgbClr val="000000"/>
                  </a:outerShdw>
                </a:effectLst>
              </a:rPr>
              <a:t>Incidental Cancers</a:t>
            </a:r>
          </a:p>
        </p:txBody>
      </p:sp>
      <p:sp>
        <p:nvSpPr>
          <p:cNvPr id="2" name="Content Placeholder 1"/>
          <p:cNvSpPr>
            <a:spLocks noGrp="1"/>
          </p:cNvSpPr>
          <p:nvPr>
            <p:ph sz="half" idx="1"/>
          </p:nvPr>
        </p:nvSpPr>
        <p:spPr>
          <a:xfrm>
            <a:off x="152400" y="1524000"/>
            <a:ext cx="4724400" cy="3886200"/>
          </a:xfrm>
        </p:spPr>
        <p:txBody>
          <a:bodyPr/>
          <a:lstStyle/>
          <a:p>
            <a:pPr marL="230188" indent="-230188">
              <a:lnSpc>
                <a:spcPct val="90000"/>
              </a:lnSpc>
            </a:pPr>
            <a:r>
              <a:rPr lang="en-US" sz="2400" dirty="0">
                <a:effectLst>
                  <a:outerShdw blurRad="38100" dist="38100" dir="2700000" algn="tl">
                    <a:srgbClr val="000000">
                      <a:alpha val="43137"/>
                    </a:srgbClr>
                  </a:outerShdw>
                </a:effectLst>
              </a:rPr>
              <a:t>Any incidental FDG avid breast lesion merits evaluation</a:t>
            </a:r>
          </a:p>
          <a:p>
            <a:pPr lvl="1">
              <a:lnSpc>
                <a:spcPct val="90000"/>
              </a:lnSpc>
            </a:pPr>
            <a:r>
              <a:rPr lang="en-US" dirty="0">
                <a:effectLst>
                  <a:outerShdw blurRad="38100" dist="38100" dir="2700000" algn="tl">
                    <a:srgbClr val="000000">
                      <a:alpha val="43137"/>
                    </a:srgbClr>
                  </a:outerShdw>
                </a:effectLst>
              </a:rPr>
              <a:t>Cancer in 29.7-56% incidental breast uptake on PET </a:t>
            </a:r>
          </a:p>
          <a:p>
            <a:pPr lvl="3">
              <a:lnSpc>
                <a:spcPct val="90000"/>
              </a:lnSpc>
            </a:pPr>
            <a:r>
              <a:rPr lang="en-US" sz="1600" i="1" dirty="0">
                <a:solidFill>
                  <a:srgbClr val="FFCC00"/>
                </a:solidFill>
                <a:effectLst>
                  <a:outerShdw blurRad="38100" dist="38100" dir="2700000" algn="tl">
                    <a:srgbClr val="000000">
                      <a:alpha val="43137"/>
                    </a:srgbClr>
                  </a:outerShdw>
                </a:effectLst>
              </a:rPr>
              <a:t>Kang et al. AJR 2011;197:341 </a:t>
            </a:r>
          </a:p>
          <a:p>
            <a:pPr lvl="3">
              <a:lnSpc>
                <a:spcPct val="90000"/>
              </a:lnSpc>
              <a:spcBef>
                <a:spcPts val="0"/>
              </a:spcBef>
              <a:spcAft>
                <a:spcPts val="0"/>
              </a:spcAft>
            </a:pPr>
            <a:r>
              <a:rPr lang="en-US" sz="1600" i="1" dirty="0">
                <a:solidFill>
                  <a:srgbClr val="FFCC00"/>
                </a:solidFill>
                <a:effectLst>
                  <a:outerShdw blurRad="38100" dist="38100" dir="2700000" algn="tl">
                    <a:srgbClr val="000000">
                      <a:alpha val="43137"/>
                    </a:srgbClr>
                  </a:outerShdw>
                </a:effectLst>
              </a:rPr>
              <a:t>Kim et al. </a:t>
            </a:r>
            <a:r>
              <a:rPr lang="en-US" sz="1600" i="1" dirty="0" err="1">
                <a:solidFill>
                  <a:srgbClr val="FFCC00"/>
                </a:solidFill>
                <a:effectLst>
                  <a:outerShdw blurRad="38100" dist="38100" dir="2700000" algn="tl">
                    <a:srgbClr val="000000">
                      <a:alpha val="43137"/>
                    </a:srgbClr>
                  </a:outerShdw>
                </a:effectLst>
              </a:rPr>
              <a:t>Acta</a:t>
            </a:r>
            <a:r>
              <a:rPr lang="en-US" sz="1600" i="1" dirty="0">
                <a:solidFill>
                  <a:srgbClr val="FFCC00"/>
                </a:solidFill>
                <a:effectLst>
                  <a:outerShdw blurRad="38100" dist="38100" dir="2700000" algn="tl">
                    <a:srgbClr val="000000">
                      <a:alpha val="43137"/>
                    </a:srgbClr>
                  </a:outerShdw>
                </a:effectLst>
              </a:rPr>
              <a:t> </a:t>
            </a:r>
            <a:r>
              <a:rPr lang="en-US" sz="1600" i="1" dirty="0" err="1">
                <a:solidFill>
                  <a:srgbClr val="FFCC00"/>
                </a:solidFill>
                <a:effectLst>
                  <a:outerShdw blurRad="38100" dist="38100" dir="2700000" algn="tl">
                    <a:srgbClr val="000000">
                      <a:alpha val="43137"/>
                    </a:srgbClr>
                  </a:outerShdw>
                </a:effectLst>
              </a:rPr>
              <a:t>Radiol</a:t>
            </a:r>
            <a:r>
              <a:rPr lang="en-US" sz="1600" i="1" dirty="0">
                <a:solidFill>
                  <a:srgbClr val="FFCC00"/>
                </a:solidFill>
                <a:effectLst>
                  <a:outerShdw blurRad="38100" dist="38100" dir="2700000" algn="tl">
                    <a:srgbClr val="000000">
                      <a:alpha val="43137"/>
                    </a:srgbClr>
                  </a:outerShdw>
                </a:effectLst>
              </a:rPr>
              <a:t> 2012;53:249</a:t>
            </a:r>
          </a:p>
          <a:p>
            <a:pPr lvl="3">
              <a:lnSpc>
                <a:spcPct val="90000"/>
              </a:lnSpc>
              <a:spcBef>
                <a:spcPts val="0"/>
              </a:spcBef>
              <a:spcAft>
                <a:spcPts val="0"/>
              </a:spcAft>
            </a:pPr>
            <a:r>
              <a:rPr lang="en-US" sz="1600" i="1" dirty="0">
                <a:solidFill>
                  <a:srgbClr val="FFCC00"/>
                </a:solidFill>
                <a:effectLst>
                  <a:outerShdw blurRad="38100" dist="38100" dir="2700000" algn="tl">
                    <a:srgbClr val="000000">
                      <a:alpha val="43137"/>
                    </a:srgbClr>
                  </a:outerShdw>
                </a:effectLst>
              </a:rPr>
              <a:t>Dunne et al. Br J </a:t>
            </a:r>
            <a:r>
              <a:rPr lang="en-US" sz="1600" i="1" dirty="0" err="1">
                <a:solidFill>
                  <a:srgbClr val="FFCC00"/>
                </a:solidFill>
                <a:effectLst>
                  <a:outerShdw blurRad="38100" dist="38100" dir="2700000" algn="tl">
                    <a:srgbClr val="000000">
                      <a:alpha val="43137"/>
                    </a:srgbClr>
                  </a:outerShdw>
                </a:effectLst>
              </a:rPr>
              <a:t>Radiol</a:t>
            </a:r>
            <a:r>
              <a:rPr lang="en-US" sz="1600" i="1" dirty="0">
                <a:solidFill>
                  <a:srgbClr val="FFCC00"/>
                </a:solidFill>
                <a:effectLst>
                  <a:outerShdw blurRad="38100" dist="38100" dir="2700000" algn="tl">
                    <a:srgbClr val="000000">
                      <a:alpha val="43137"/>
                    </a:srgbClr>
                  </a:outerShdw>
                </a:effectLst>
              </a:rPr>
              <a:t> 2013;86:20130034</a:t>
            </a:r>
          </a:p>
          <a:p>
            <a:pPr lvl="3">
              <a:lnSpc>
                <a:spcPct val="90000"/>
              </a:lnSpc>
              <a:spcBef>
                <a:spcPts val="0"/>
              </a:spcBef>
              <a:spcAft>
                <a:spcPts val="0"/>
              </a:spcAft>
            </a:pPr>
            <a:r>
              <a:rPr lang="en-US" sz="1600" i="1" dirty="0">
                <a:solidFill>
                  <a:srgbClr val="FFCC00"/>
                </a:solidFill>
                <a:effectLst>
                  <a:outerShdw blurRad="38100" dist="38100" dir="2700000" algn="tl">
                    <a:srgbClr val="000000">
                      <a:alpha val="43137"/>
                    </a:srgbClr>
                  </a:outerShdw>
                </a:effectLst>
              </a:rPr>
              <a:t>Shin et al. J Breast Ca 2015;18:73</a:t>
            </a:r>
          </a:p>
          <a:p>
            <a:pPr lvl="3">
              <a:lnSpc>
                <a:spcPct val="90000"/>
              </a:lnSpc>
              <a:spcBef>
                <a:spcPts val="0"/>
              </a:spcBef>
              <a:spcAft>
                <a:spcPts val="0"/>
              </a:spcAft>
            </a:pPr>
            <a:endParaRPr lang="en-US" sz="1600" i="1" dirty="0">
              <a:solidFill>
                <a:srgbClr val="FFCC00"/>
              </a:solidFill>
              <a:effectLst>
                <a:outerShdw blurRad="38100" dist="38100" dir="2700000" algn="tl">
                  <a:srgbClr val="000000">
                    <a:alpha val="43137"/>
                  </a:srgbClr>
                </a:outerShdw>
              </a:effectLst>
            </a:endParaRPr>
          </a:p>
        </p:txBody>
      </p:sp>
      <p:sp>
        <p:nvSpPr>
          <p:cNvPr id="437251" name="Text Box 9"/>
          <p:cNvSpPr txBox="1">
            <a:spLocks noChangeArrowheads="1"/>
          </p:cNvSpPr>
          <p:nvPr/>
        </p:nvSpPr>
        <p:spPr bwMode="auto">
          <a:xfrm>
            <a:off x="4953000" y="2667000"/>
            <a:ext cx="2438400" cy="1631216"/>
          </a:xfrm>
          <a:prstGeom prst="rect">
            <a:avLst/>
          </a:prstGeom>
          <a:noFill/>
          <a:ln w="9525">
            <a:noFill/>
            <a:miter lim="800000"/>
            <a:headEnd/>
            <a:tailEnd/>
          </a:ln>
        </p:spPr>
        <p:txBody>
          <a:bodyPr wrap="square">
            <a:spAutoFit/>
          </a:bodyPr>
          <a:lstStyle/>
          <a:p>
            <a:pPr>
              <a:spcBef>
                <a:spcPct val="50000"/>
              </a:spcBef>
            </a:pPr>
            <a:r>
              <a:rPr lang="en-US" sz="2000" dirty="0">
                <a:solidFill>
                  <a:schemeClr val="bg1"/>
                </a:solidFill>
                <a:effectLst>
                  <a:outerShdw blurRad="38100" dist="38100" dir="2700000" algn="tl">
                    <a:srgbClr val="000000"/>
                  </a:outerShdw>
                </a:effectLst>
              </a:rPr>
              <a:t>Incidental bilateral ovarian cancer found during staging for breast cancer</a:t>
            </a:r>
          </a:p>
        </p:txBody>
      </p:sp>
      <p:grpSp>
        <p:nvGrpSpPr>
          <p:cNvPr id="437252" name="Group 8"/>
          <p:cNvGrpSpPr>
            <a:grpSpLocks/>
          </p:cNvGrpSpPr>
          <p:nvPr/>
        </p:nvGrpSpPr>
        <p:grpSpPr bwMode="auto">
          <a:xfrm>
            <a:off x="5029200" y="4381500"/>
            <a:ext cx="1981200" cy="1295400"/>
            <a:chOff x="5840568" y="4953000"/>
            <a:chExt cx="2133622" cy="1295400"/>
          </a:xfrm>
        </p:grpSpPr>
        <p:pic>
          <p:nvPicPr>
            <p:cNvPr id="437253" name="Picture 8" descr="breast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40568" y="4953000"/>
              <a:ext cx="2133622" cy="1295400"/>
            </a:xfrm>
            <a:prstGeom prst="rect">
              <a:avLst/>
            </a:prstGeom>
            <a:noFill/>
            <a:ln w="9525">
              <a:noFill/>
              <a:miter lim="800000"/>
              <a:headEnd/>
              <a:tailEnd/>
            </a:ln>
          </p:spPr>
        </p:pic>
        <p:pic>
          <p:nvPicPr>
            <p:cNvPr id="437254" name="Picture 8" descr="breast1"/>
            <p:cNvPicPr>
              <a:picLocks noChangeAspect="1" noChangeArrowheads="1"/>
            </p:cNvPicPr>
            <p:nvPr/>
          </p:nvPicPr>
          <p:blipFill rotWithShape="1">
            <a:blip r:embed="rId3"/>
            <a:srcRect/>
            <a:stretch/>
          </p:blipFill>
          <p:spPr bwMode="auto">
            <a:xfrm>
              <a:off x="5856286" y="4953000"/>
              <a:ext cx="42693" cy="1295400"/>
            </a:xfrm>
            <a:prstGeom prst="rect">
              <a:avLst/>
            </a:prstGeom>
            <a:noFill/>
            <a:ln w="9525">
              <a:noFill/>
              <a:miter lim="800000"/>
              <a:headEnd/>
              <a:tailEnd/>
            </a:ln>
          </p:spPr>
        </p:pic>
      </p:grpSp>
      <p:pic>
        <p:nvPicPr>
          <p:cNvPr id="437255" name="Picture 8" descr="breast1"/>
          <p:cNvPicPr>
            <a:picLocks noChangeAspect="1" noChangeArrowheads="1"/>
          </p:cNvPicPr>
          <p:nvPr/>
        </p:nvPicPr>
        <p:blipFill>
          <a:blip r:embed="rId4" cstate="print"/>
          <a:srcRect/>
          <a:stretch>
            <a:fillRect/>
          </a:stretch>
        </p:blipFill>
        <p:spPr bwMode="auto">
          <a:xfrm>
            <a:off x="7162800" y="2438399"/>
            <a:ext cx="1828800" cy="3064103"/>
          </a:xfrm>
          <a:prstGeom prst="rect">
            <a:avLst/>
          </a:prstGeom>
          <a:noFill/>
          <a:ln w="9525">
            <a:noFill/>
            <a:miter lim="800000"/>
            <a:headEnd/>
            <a:tailEnd/>
          </a:ln>
        </p:spPr>
      </p:pic>
      <p:sp>
        <p:nvSpPr>
          <p:cNvPr id="6" name="Rectangle 5"/>
          <p:cNvSpPr/>
          <p:nvPr/>
        </p:nvSpPr>
        <p:spPr>
          <a:xfrm>
            <a:off x="4724400" y="1143000"/>
            <a:ext cx="4572000" cy="1089529"/>
          </a:xfrm>
          <a:prstGeom prst="rect">
            <a:avLst/>
          </a:prstGeom>
        </p:spPr>
        <p:txBody>
          <a:bodyPr>
            <a:spAutoFit/>
          </a:bodyPr>
          <a:lstStyle/>
          <a:p>
            <a:pPr marL="230188" lvl="0" indent="-230188">
              <a:lnSpc>
                <a:spcPct val="90000"/>
              </a:lnSpc>
              <a:spcBef>
                <a:spcPct val="20000"/>
              </a:spcBef>
              <a:buClr>
                <a:srgbClr val="FFCC00"/>
              </a:buClr>
              <a:buFontTx/>
              <a:buChar char="•"/>
            </a:pPr>
            <a:r>
              <a:rPr lang="en-US" sz="2400" kern="0" dirty="0">
                <a:solidFill>
                  <a:srgbClr val="FFFFFF"/>
                </a:solidFill>
                <a:effectLst>
                  <a:outerShdw blurRad="38100" dist="38100" dir="2700000" algn="tl">
                    <a:srgbClr val="000000">
                      <a:alpha val="43137"/>
                    </a:srgbClr>
                  </a:outerShdw>
                </a:effectLst>
                <a:latin typeface="Arial"/>
              </a:rPr>
              <a:t>Also, incidental other primary cancers found on PET for breast cancer management</a:t>
            </a:r>
          </a:p>
        </p:txBody>
      </p:sp>
      <p:sp>
        <p:nvSpPr>
          <p:cNvPr id="3" name="Rectangle 2">
            <a:extLst>
              <a:ext uri="{FF2B5EF4-FFF2-40B4-BE49-F238E27FC236}">
                <a16:creationId xmlns:a16="http://schemas.microsoft.com/office/drawing/2014/main" id="{9B49E617-FEBE-BC20-6757-370D60E773D7}"/>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053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ext Box 2"/>
          <p:cNvSpPr txBox="1">
            <a:spLocks noChangeArrowheads="1"/>
          </p:cNvSpPr>
          <p:nvPr/>
        </p:nvSpPr>
        <p:spPr bwMode="auto">
          <a:xfrm>
            <a:off x="609600" y="758178"/>
            <a:ext cx="7924800" cy="993775"/>
          </a:xfrm>
          <a:prstGeom prst="rect">
            <a:avLst/>
          </a:prstGeom>
          <a:noFill/>
          <a:ln w="38100">
            <a:noFill/>
            <a:miter lim="800000"/>
            <a:headEnd/>
            <a:tailEnd/>
          </a:ln>
        </p:spPr>
        <p:txBody>
          <a:bodyPr>
            <a:spAutoFit/>
          </a:bodyPr>
          <a:lstStyle/>
          <a:p>
            <a:pPr algn="ctr">
              <a:lnSpc>
                <a:spcPct val="85000"/>
              </a:lnSpc>
              <a:spcBef>
                <a:spcPct val="20000"/>
              </a:spcBef>
            </a:pPr>
            <a:r>
              <a:rPr lang="en-US" sz="4000" b="1" dirty="0">
                <a:solidFill>
                  <a:srgbClr val="FFFF00"/>
                </a:solidFill>
                <a:effectLst>
                  <a:outerShdw blurRad="38100" dist="38100" dir="2700000" algn="tl">
                    <a:srgbClr val="000000"/>
                  </a:outerShdw>
                </a:effectLst>
              </a:rPr>
              <a:t>FDG PET in Breast Cancer</a:t>
            </a:r>
          </a:p>
          <a:p>
            <a:pPr algn="ctr">
              <a:lnSpc>
                <a:spcPct val="85000"/>
              </a:lnSpc>
              <a:spcBef>
                <a:spcPct val="20000"/>
              </a:spcBef>
            </a:pPr>
            <a:r>
              <a:rPr lang="en-US" sz="2400" dirty="0">
                <a:solidFill>
                  <a:srgbClr val="FFFF00"/>
                </a:solidFill>
                <a:effectLst>
                  <a:outerShdw blurRad="38100" dist="38100" dir="2700000" algn="tl">
                    <a:srgbClr val="000000"/>
                  </a:outerShdw>
                </a:effectLst>
              </a:rPr>
              <a:t>Clinical Applications</a:t>
            </a:r>
          </a:p>
        </p:txBody>
      </p:sp>
      <p:sp>
        <p:nvSpPr>
          <p:cNvPr id="416771" name="Text Box 4"/>
          <p:cNvSpPr txBox="1">
            <a:spLocks noChangeArrowheads="1"/>
          </p:cNvSpPr>
          <p:nvPr/>
        </p:nvSpPr>
        <p:spPr bwMode="auto">
          <a:xfrm>
            <a:off x="76200" y="1828800"/>
            <a:ext cx="8915400" cy="3754874"/>
          </a:xfrm>
          <a:prstGeom prst="rect">
            <a:avLst/>
          </a:prstGeom>
          <a:noFill/>
          <a:ln w="38100">
            <a:noFill/>
            <a:miter lim="800000"/>
            <a:headEnd/>
            <a:tailEnd/>
          </a:ln>
        </p:spPr>
        <p:txBody>
          <a:bodyPr wrap="square">
            <a:spAutoFit/>
          </a:bodyPr>
          <a:lstStyle/>
          <a:p>
            <a:pPr>
              <a:spcBef>
                <a:spcPct val="50000"/>
              </a:spcBef>
            </a:pPr>
            <a:r>
              <a:rPr lang="en-US" sz="2800" dirty="0">
                <a:solidFill>
                  <a:srgbClr val="FFCC00"/>
                </a:solidFill>
                <a:effectLst>
                  <a:outerShdw blurRad="38100" dist="38100" dir="2700000" algn="tl">
                    <a:srgbClr val="000000">
                      <a:alpha val="43137"/>
                    </a:srgbClr>
                  </a:outerShdw>
                </a:effectLst>
              </a:rPr>
              <a:t>Detection of the Primary Lesion</a:t>
            </a:r>
          </a:p>
          <a:p>
            <a:pPr>
              <a:spcBef>
                <a:spcPct val="50000"/>
              </a:spcBef>
            </a:pPr>
            <a:r>
              <a:rPr lang="en-US" sz="2800" dirty="0">
                <a:solidFill>
                  <a:schemeClr val="bg1"/>
                </a:solidFill>
                <a:effectLst>
                  <a:outerShdw blurRad="38100" dist="38100" dir="2700000" algn="tl">
                    <a:srgbClr val="000000">
                      <a:alpha val="43137"/>
                    </a:srgbClr>
                  </a:outerShdw>
                </a:effectLst>
              </a:rPr>
              <a:t>Initial Lymph Node Assessment</a:t>
            </a:r>
          </a:p>
          <a:p>
            <a:pPr>
              <a:spcBef>
                <a:spcPct val="50000"/>
              </a:spcBef>
            </a:pPr>
            <a:r>
              <a:rPr lang="en-US" sz="2800" dirty="0">
                <a:solidFill>
                  <a:srgbClr val="FFCC00"/>
                </a:solidFill>
                <a:effectLst>
                  <a:outerShdw blurRad="38100" dist="38100" dir="2700000" algn="tl">
                    <a:srgbClr val="000000">
                      <a:alpha val="43137"/>
                    </a:srgbClr>
                  </a:outerShdw>
                </a:effectLst>
              </a:rPr>
              <a:t>Evaluation of Distant Metastasis / Bone Metastasis</a:t>
            </a:r>
          </a:p>
          <a:p>
            <a:pPr>
              <a:spcBef>
                <a:spcPct val="50000"/>
              </a:spcBef>
            </a:pPr>
            <a:r>
              <a:rPr lang="en-US" sz="2800" dirty="0">
                <a:solidFill>
                  <a:srgbClr val="FFCC00"/>
                </a:solidFill>
                <a:effectLst>
                  <a:outerShdw blurRad="38100" dist="38100" dir="2700000" algn="tl">
                    <a:srgbClr val="000000">
                      <a:alpha val="43137"/>
                    </a:srgbClr>
                  </a:outerShdw>
                </a:effectLst>
              </a:rPr>
              <a:t>Monitoring Response to Chemotherapy</a:t>
            </a:r>
          </a:p>
          <a:p>
            <a:pPr>
              <a:spcBef>
                <a:spcPct val="50000"/>
              </a:spcBef>
            </a:pPr>
            <a:r>
              <a:rPr lang="en-US" sz="2800" dirty="0">
                <a:solidFill>
                  <a:srgbClr val="FFCC00"/>
                </a:solidFill>
                <a:effectLst>
                  <a:outerShdw blurRad="38100" dist="38100" dir="2700000" algn="tl">
                    <a:srgbClr val="000000">
                      <a:alpha val="43137"/>
                    </a:srgbClr>
                  </a:outerShdw>
                </a:effectLst>
              </a:rPr>
              <a:t>Monitoring Response to Hormonal / Targeted / Immune</a:t>
            </a:r>
          </a:p>
          <a:p>
            <a:pPr>
              <a:spcBef>
                <a:spcPct val="50000"/>
              </a:spcBef>
            </a:pPr>
            <a:r>
              <a:rPr lang="en-US" sz="2800" dirty="0">
                <a:solidFill>
                  <a:srgbClr val="FFCC00"/>
                </a:solidFill>
                <a:effectLst>
                  <a:outerShdw blurRad="38100" dist="38100" dir="2700000" algn="tl">
                    <a:srgbClr val="000000">
                      <a:alpha val="43137"/>
                    </a:srgbClr>
                  </a:outerShdw>
                </a:effectLst>
              </a:rPr>
              <a:t>Recurrence</a:t>
            </a:r>
          </a:p>
        </p:txBody>
      </p:sp>
      <p:sp>
        <p:nvSpPr>
          <p:cNvPr id="2" name="Rectangle 1">
            <a:extLst>
              <a:ext uri="{FF2B5EF4-FFF2-40B4-BE49-F238E27FC236}">
                <a16:creationId xmlns:a16="http://schemas.microsoft.com/office/drawing/2014/main" id="{1D21DE8F-C13B-D2F0-675F-3CD520C38D3B}"/>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Title 1"/>
          <p:cNvSpPr>
            <a:spLocks noGrp="1"/>
          </p:cNvSpPr>
          <p:nvPr>
            <p:ph type="title" idx="4294967295"/>
          </p:nvPr>
        </p:nvSpPr>
        <p:spPr>
          <a:xfrm>
            <a:off x="0" y="609600"/>
            <a:ext cx="8229600" cy="1143000"/>
          </a:xfrm>
        </p:spPr>
        <p:txBody>
          <a:bodyPr/>
          <a:lstStyle/>
          <a:p>
            <a:pPr lvl="1">
              <a:lnSpc>
                <a:spcPct val="85000"/>
              </a:lnSpc>
              <a:spcBef>
                <a:spcPct val="20000"/>
              </a:spcBef>
            </a:pPr>
            <a:r>
              <a:rPr lang="en-US" dirty="0">
                <a:solidFill>
                  <a:srgbClr val="FFFF00"/>
                </a:solidFill>
                <a:effectLst>
                  <a:outerShdw blurRad="38100" dist="38100" dir="2700000" algn="tl">
                    <a:srgbClr val="000000"/>
                  </a:outerShdw>
                </a:effectLst>
              </a:rPr>
              <a:t>Can PET take Place of Axillary Nodal Dissection/SLN?</a:t>
            </a:r>
          </a:p>
        </p:txBody>
      </p:sp>
      <p:sp>
        <p:nvSpPr>
          <p:cNvPr id="2" name="Rectangle 1">
            <a:extLst>
              <a:ext uri="{FF2B5EF4-FFF2-40B4-BE49-F238E27FC236}">
                <a16:creationId xmlns:a16="http://schemas.microsoft.com/office/drawing/2014/main" id="{70EF6189-1256-F070-83F6-DA84028CC2C7}"/>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Title 1"/>
          <p:cNvSpPr>
            <a:spLocks noGrp="1"/>
          </p:cNvSpPr>
          <p:nvPr>
            <p:ph type="title" idx="4294967295"/>
          </p:nvPr>
        </p:nvSpPr>
        <p:spPr>
          <a:xfrm>
            <a:off x="0" y="609600"/>
            <a:ext cx="8229600" cy="1143000"/>
          </a:xfrm>
        </p:spPr>
        <p:txBody>
          <a:bodyPr/>
          <a:lstStyle/>
          <a:p>
            <a:pPr lvl="1">
              <a:lnSpc>
                <a:spcPct val="85000"/>
              </a:lnSpc>
              <a:spcBef>
                <a:spcPct val="20000"/>
              </a:spcBef>
            </a:pPr>
            <a:r>
              <a:rPr lang="en-US" dirty="0">
                <a:solidFill>
                  <a:srgbClr val="FFFF00"/>
                </a:solidFill>
                <a:effectLst>
                  <a:outerShdw blurRad="38100" dist="38100" dir="2700000" algn="tl">
                    <a:srgbClr val="000000"/>
                  </a:outerShdw>
                </a:effectLst>
              </a:rPr>
              <a:t>Can PET take Place of Axillary Nodal Dissection/SLN?</a:t>
            </a:r>
          </a:p>
        </p:txBody>
      </p:sp>
      <p:sp>
        <p:nvSpPr>
          <p:cNvPr id="419843" name="Content Placeholder 2"/>
          <p:cNvSpPr>
            <a:spLocks noGrp="1"/>
          </p:cNvSpPr>
          <p:nvPr>
            <p:ph idx="4294967295"/>
          </p:nvPr>
        </p:nvSpPr>
        <p:spPr>
          <a:xfrm>
            <a:off x="0" y="1752600"/>
            <a:ext cx="7924800" cy="4114800"/>
          </a:xfrm>
        </p:spPr>
        <p:txBody>
          <a:bodyPr>
            <a:normAutofit/>
          </a:bodyPr>
          <a:lstStyle/>
          <a:p>
            <a:pPr marL="230188" indent="-230188">
              <a:spcBef>
                <a:spcPts val="0"/>
              </a:spcBef>
              <a:spcAft>
                <a:spcPts val="600"/>
              </a:spcAft>
            </a:pPr>
            <a:r>
              <a:rPr lang="en-US" dirty="0">
                <a:effectLst>
                  <a:outerShdw blurRad="38100" dist="38100" dir="2700000" algn="tl">
                    <a:srgbClr val="000000">
                      <a:alpha val="43137"/>
                    </a:srgbClr>
                  </a:outerShdw>
                </a:effectLst>
              </a:rPr>
              <a:t>Consensus is NO</a:t>
            </a:r>
          </a:p>
          <a:p>
            <a:pPr marL="230188" indent="-230188">
              <a:spcBef>
                <a:spcPts val="0"/>
              </a:spcBef>
              <a:spcAft>
                <a:spcPts val="600"/>
              </a:spcAft>
            </a:pPr>
            <a:endParaRPr lang="en-US" dirty="0">
              <a:effectLst>
                <a:outerShdw blurRad="38100" dist="38100" dir="2700000" algn="tl">
                  <a:srgbClr val="000000">
                    <a:alpha val="43137"/>
                  </a:srgbClr>
                </a:outerShdw>
              </a:effectLst>
            </a:endParaRPr>
          </a:p>
          <a:p>
            <a:pPr lvl="2">
              <a:spcBef>
                <a:spcPts val="0"/>
              </a:spcBef>
              <a:spcAft>
                <a:spcPts val="600"/>
              </a:spcAft>
            </a:pPr>
            <a:endParaRPr lang="en-US" sz="2200" dirty="0">
              <a:effectLst>
                <a:outerShdw blurRad="38100" dist="38100" dir="2700000" algn="tl">
                  <a:srgbClr val="000000">
                    <a:alpha val="43137"/>
                  </a:srgbClr>
                </a:outerShdw>
              </a:effectLst>
            </a:endParaRPr>
          </a:p>
          <a:p>
            <a:pPr lvl="1">
              <a:spcBef>
                <a:spcPts val="0"/>
              </a:spcBef>
              <a:spcAft>
                <a:spcPts val="600"/>
              </a:spcAft>
            </a:pPr>
            <a:endParaRPr lang="en-US" sz="2000" dirty="0"/>
          </a:p>
        </p:txBody>
      </p:sp>
      <p:sp>
        <p:nvSpPr>
          <p:cNvPr id="2" name="Rectangle 1">
            <a:extLst>
              <a:ext uri="{FF2B5EF4-FFF2-40B4-BE49-F238E27FC236}">
                <a16:creationId xmlns:a16="http://schemas.microsoft.com/office/drawing/2014/main" id="{6A85F583-6127-0A77-892D-B91280B15B23}"/>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868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Title 1"/>
          <p:cNvSpPr>
            <a:spLocks noGrp="1"/>
          </p:cNvSpPr>
          <p:nvPr>
            <p:ph type="title" idx="4294967295"/>
          </p:nvPr>
        </p:nvSpPr>
        <p:spPr>
          <a:xfrm>
            <a:off x="457200" y="599902"/>
            <a:ext cx="8229600" cy="1143000"/>
          </a:xfrm>
        </p:spPr>
        <p:txBody>
          <a:bodyPr/>
          <a:lstStyle/>
          <a:p>
            <a:pPr lvl="1">
              <a:lnSpc>
                <a:spcPct val="85000"/>
              </a:lnSpc>
              <a:spcBef>
                <a:spcPct val="20000"/>
              </a:spcBef>
            </a:pPr>
            <a:r>
              <a:rPr lang="en-US" dirty="0">
                <a:solidFill>
                  <a:srgbClr val="FFFF00"/>
                </a:solidFill>
                <a:effectLst>
                  <a:outerShdw blurRad="38100" dist="38100" dir="2700000" algn="tl">
                    <a:srgbClr val="000000"/>
                  </a:outerShdw>
                </a:effectLst>
              </a:rPr>
              <a:t>Can PET take Place of Axillary Nodal Dissection/SLN?</a:t>
            </a:r>
          </a:p>
        </p:txBody>
      </p:sp>
      <p:sp>
        <p:nvSpPr>
          <p:cNvPr id="419843" name="Content Placeholder 2"/>
          <p:cNvSpPr>
            <a:spLocks noGrp="1"/>
          </p:cNvSpPr>
          <p:nvPr>
            <p:ph idx="4294967295"/>
          </p:nvPr>
        </p:nvSpPr>
        <p:spPr>
          <a:xfrm>
            <a:off x="533400" y="1756757"/>
            <a:ext cx="7924800" cy="4114800"/>
          </a:xfrm>
        </p:spPr>
        <p:txBody>
          <a:bodyPr>
            <a:normAutofit/>
          </a:bodyPr>
          <a:lstStyle/>
          <a:p>
            <a:pPr marL="230188" indent="-230188">
              <a:spcBef>
                <a:spcPts val="0"/>
              </a:spcBef>
              <a:spcAft>
                <a:spcPts val="600"/>
              </a:spcAft>
            </a:pPr>
            <a:r>
              <a:rPr lang="en-US" dirty="0">
                <a:effectLst>
                  <a:outerShdw blurRad="38100" dist="38100" dir="2700000" algn="tl">
                    <a:srgbClr val="000000">
                      <a:alpha val="43137"/>
                    </a:srgbClr>
                  </a:outerShdw>
                </a:effectLst>
              </a:rPr>
              <a:t>Consensus is NO</a:t>
            </a:r>
          </a:p>
          <a:p>
            <a:pPr marL="230188" indent="-230188">
              <a:spcBef>
                <a:spcPts val="0"/>
              </a:spcBef>
              <a:spcAft>
                <a:spcPts val="600"/>
              </a:spcAft>
            </a:pPr>
            <a:endParaRPr lang="en-US" dirty="0">
              <a:effectLst>
                <a:outerShdw blurRad="38100" dist="38100" dir="2700000" algn="tl">
                  <a:srgbClr val="000000">
                    <a:alpha val="43137"/>
                  </a:srgbClr>
                </a:outerShdw>
              </a:effectLst>
            </a:endParaRPr>
          </a:p>
          <a:p>
            <a:pPr marL="230188" indent="-230188"/>
            <a:r>
              <a:rPr lang="en-US" i="1" dirty="0">
                <a:solidFill>
                  <a:srgbClr val="FFCC00"/>
                </a:solidFill>
                <a:effectLst>
                  <a:outerShdw blurRad="38100" dist="38100" dir="2700000" algn="tl">
                    <a:srgbClr val="000000">
                      <a:alpha val="43137"/>
                    </a:srgbClr>
                  </a:outerShdw>
                </a:effectLst>
              </a:rPr>
              <a:t>Veronesi et al. Annals </a:t>
            </a:r>
            <a:r>
              <a:rPr lang="en-US" i="1" dirty="0" err="1">
                <a:solidFill>
                  <a:srgbClr val="FFCC00"/>
                </a:solidFill>
                <a:effectLst>
                  <a:outerShdw blurRad="38100" dist="38100" dir="2700000" algn="tl">
                    <a:srgbClr val="000000">
                      <a:alpha val="43137"/>
                    </a:srgbClr>
                  </a:outerShdw>
                </a:effectLst>
              </a:rPr>
              <a:t>Onc</a:t>
            </a:r>
            <a:r>
              <a:rPr lang="en-US" i="1" dirty="0">
                <a:solidFill>
                  <a:srgbClr val="FFCC00"/>
                </a:solidFill>
                <a:effectLst>
                  <a:outerShdw blurRad="38100" dist="38100" dir="2700000" algn="tl">
                    <a:srgbClr val="000000">
                      <a:alpha val="43137"/>
                    </a:srgbClr>
                  </a:outerShdw>
                </a:effectLst>
              </a:rPr>
              <a:t> 2007;18:473</a:t>
            </a:r>
          </a:p>
          <a:p>
            <a:pPr lvl="1"/>
            <a:r>
              <a:rPr lang="en-US" sz="2200" dirty="0">
                <a:effectLst>
                  <a:outerShdw blurRad="38100" dist="38100" dir="2700000" algn="tl">
                    <a:srgbClr val="000000">
                      <a:alpha val="43137"/>
                    </a:srgbClr>
                  </a:outerShdw>
                </a:effectLst>
              </a:rPr>
              <a:t>236 patients; PET-CT</a:t>
            </a:r>
          </a:p>
          <a:p>
            <a:pPr lvl="1"/>
            <a:r>
              <a:rPr lang="en-US" sz="2200" dirty="0">
                <a:effectLst>
                  <a:outerShdw blurRad="38100" dist="38100" dir="2700000" algn="tl">
                    <a:srgbClr val="000000">
                      <a:alpha val="43137"/>
                    </a:srgbClr>
                  </a:outerShdw>
                </a:effectLst>
              </a:rPr>
              <a:t>Interpretation geared for highest sensitivity</a:t>
            </a:r>
          </a:p>
          <a:p>
            <a:pPr lvl="1"/>
            <a:r>
              <a:rPr lang="en-US" sz="2200" dirty="0">
                <a:effectLst>
                  <a:outerShdw blurRad="38100" dist="38100" dir="2700000" algn="tl">
                    <a:srgbClr val="000000">
                      <a:alpha val="43137"/>
                    </a:srgbClr>
                  </a:outerShdw>
                </a:effectLst>
              </a:rPr>
              <a:t>All SLN; full ALND if PET or SLN positive</a:t>
            </a:r>
          </a:p>
          <a:p>
            <a:pPr lvl="1">
              <a:spcBef>
                <a:spcPts val="0"/>
              </a:spcBef>
              <a:spcAft>
                <a:spcPts val="600"/>
              </a:spcAft>
            </a:pPr>
            <a:r>
              <a:rPr lang="en-US" sz="2200" dirty="0">
                <a:effectLst>
                  <a:outerShdw blurRad="38100" dist="38100" dir="2700000" algn="tl">
                    <a:srgbClr val="000000">
                      <a:alpha val="43137"/>
                    </a:srgbClr>
                  </a:outerShdw>
                </a:effectLst>
              </a:rPr>
              <a:t>37% sensitivity; 96% specificity</a:t>
            </a:r>
          </a:p>
          <a:p>
            <a:pPr lvl="2">
              <a:spcBef>
                <a:spcPts val="0"/>
              </a:spcBef>
              <a:spcAft>
                <a:spcPts val="600"/>
              </a:spcAft>
            </a:pPr>
            <a:r>
              <a:rPr lang="en-US" sz="2000" dirty="0">
                <a:effectLst>
                  <a:outerShdw blurRad="38100" dist="38100" dir="2700000" algn="tl">
                    <a:srgbClr val="000000">
                      <a:alpha val="43137"/>
                    </a:srgbClr>
                  </a:outerShdw>
                </a:effectLst>
              </a:rPr>
              <a:t>Many other studies show good PPV for ax nodes.</a:t>
            </a:r>
          </a:p>
          <a:p>
            <a:pPr lvl="2">
              <a:spcBef>
                <a:spcPts val="0"/>
              </a:spcBef>
              <a:spcAft>
                <a:spcPts val="600"/>
              </a:spcAft>
            </a:pPr>
            <a:endParaRPr lang="en-US" sz="2200" dirty="0">
              <a:effectLst>
                <a:outerShdw blurRad="38100" dist="38100" dir="2700000" algn="tl">
                  <a:srgbClr val="000000">
                    <a:alpha val="43137"/>
                  </a:srgbClr>
                </a:outerShdw>
              </a:effectLst>
            </a:endParaRPr>
          </a:p>
          <a:p>
            <a:pPr lvl="1">
              <a:spcBef>
                <a:spcPts val="0"/>
              </a:spcBef>
              <a:spcAft>
                <a:spcPts val="600"/>
              </a:spcAft>
            </a:pPr>
            <a:endParaRPr lang="en-US" sz="2000" dirty="0"/>
          </a:p>
        </p:txBody>
      </p:sp>
      <p:sp>
        <p:nvSpPr>
          <p:cNvPr id="2" name="Rectangle 1">
            <a:extLst>
              <a:ext uri="{FF2B5EF4-FFF2-40B4-BE49-F238E27FC236}">
                <a16:creationId xmlns:a16="http://schemas.microsoft.com/office/drawing/2014/main" id="{5347AB26-1F32-EAE1-6163-D97B3FFC5567}"/>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305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Title 1"/>
          <p:cNvSpPr>
            <a:spLocks noGrp="1"/>
          </p:cNvSpPr>
          <p:nvPr>
            <p:ph type="title" idx="4294967295"/>
          </p:nvPr>
        </p:nvSpPr>
        <p:spPr>
          <a:xfrm>
            <a:off x="457200" y="533400"/>
            <a:ext cx="8229600" cy="1143000"/>
          </a:xfrm>
        </p:spPr>
        <p:txBody>
          <a:bodyPr/>
          <a:lstStyle/>
          <a:p>
            <a:pPr lvl="1">
              <a:lnSpc>
                <a:spcPct val="85000"/>
              </a:lnSpc>
              <a:spcBef>
                <a:spcPct val="20000"/>
              </a:spcBef>
            </a:pPr>
            <a:r>
              <a:rPr lang="en-US" dirty="0">
                <a:solidFill>
                  <a:srgbClr val="FFFF00"/>
                </a:solidFill>
                <a:effectLst>
                  <a:outerShdw blurRad="38100" dist="38100" dir="2700000" algn="tl">
                    <a:srgbClr val="000000"/>
                  </a:outerShdw>
                </a:effectLst>
              </a:rPr>
              <a:t>What if PET positive and ultrasound negative?</a:t>
            </a:r>
          </a:p>
        </p:txBody>
      </p:sp>
      <p:sp>
        <p:nvSpPr>
          <p:cNvPr id="419843" name="Content Placeholder 2"/>
          <p:cNvSpPr>
            <a:spLocks noGrp="1"/>
          </p:cNvSpPr>
          <p:nvPr>
            <p:ph idx="4294967295"/>
          </p:nvPr>
        </p:nvSpPr>
        <p:spPr>
          <a:xfrm>
            <a:off x="609600" y="2438400"/>
            <a:ext cx="7924800" cy="2447925"/>
          </a:xfrm>
        </p:spPr>
        <p:txBody>
          <a:bodyPr>
            <a:normAutofit/>
          </a:bodyPr>
          <a:lstStyle/>
          <a:p>
            <a:pPr>
              <a:spcBef>
                <a:spcPts val="0"/>
              </a:spcBef>
              <a:spcAft>
                <a:spcPts val="600"/>
              </a:spcAft>
            </a:pPr>
            <a:r>
              <a:rPr lang="en-US" sz="3200" dirty="0">
                <a:effectLst>
                  <a:outerShdw blurRad="38100" dist="38100" dir="2700000" algn="tl">
                    <a:srgbClr val="000000">
                      <a:alpha val="43137"/>
                    </a:srgbClr>
                  </a:outerShdw>
                </a:effectLst>
              </a:rPr>
              <a:t>560 patients reviewed </a:t>
            </a:r>
          </a:p>
          <a:p>
            <a:pPr lvl="1">
              <a:spcBef>
                <a:spcPts val="0"/>
              </a:spcBef>
              <a:spcAft>
                <a:spcPts val="600"/>
              </a:spcAft>
            </a:pPr>
            <a:r>
              <a:rPr lang="en-US" sz="2400" dirty="0">
                <a:effectLst>
                  <a:outerShdw blurRad="38100" dist="38100" dir="2700000" algn="tl">
                    <a:srgbClr val="000000">
                      <a:alpha val="43137"/>
                    </a:srgbClr>
                  </a:outerShdw>
                </a:effectLst>
              </a:rPr>
              <a:t>Divergent PET (+) and US (-) in 20</a:t>
            </a:r>
          </a:p>
          <a:p>
            <a:pPr lvl="2">
              <a:spcBef>
                <a:spcPts val="0"/>
              </a:spcBef>
              <a:spcAft>
                <a:spcPts val="600"/>
              </a:spcAft>
            </a:pPr>
            <a:r>
              <a:rPr lang="en-US" sz="2400" dirty="0">
                <a:effectLst>
                  <a:outerShdw blurRad="38100" dist="38100" dir="2700000" algn="tl">
                    <a:srgbClr val="000000">
                      <a:alpha val="43137"/>
                    </a:srgbClr>
                  </a:outerShdw>
                </a:effectLst>
              </a:rPr>
              <a:t>17/20 had positive histology</a:t>
            </a:r>
          </a:p>
          <a:p>
            <a:pPr lvl="3">
              <a:spcBef>
                <a:spcPts val="0"/>
              </a:spcBef>
              <a:spcAft>
                <a:spcPts val="600"/>
              </a:spcAft>
            </a:pPr>
            <a:r>
              <a:rPr lang="en-US" sz="1600" i="1" dirty="0">
                <a:solidFill>
                  <a:srgbClr val="FFC000"/>
                </a:solidFill>
                <a:effectLst>
                  <a:outerShdw blurRad="38100" dist="38100" dir="2700000" algn="tl">
                    <a:srgbClr val="000000">
                      <a:alpha val="43137"/>
                    </a:srgbClr>
                  </a:outerShdw>
                </a:effectLst>
              </a:rPr>
              <a:t>Parisse-Di Martino et al. Ca Treat Res Comm 2021;27:100344</a:t>
            </a:r>
            <a:endParaRPr lang="en-US" sz="1600" i="1" dirty="0">
              <a:solidFill>
                <a:srgbClr val="FFC000"/>
              </a:solidFill>
              <a:effectLst>
                <a:outerShdw blurRad="38100" dist="38100" dir="2700000" algn="tl">
                  <a:srgbClr val="000000">
                    <a:alpha val="43137"/>
                  </a:srgbClr>
                </a:outerShdw>
              </a:effectLst>
              <a:cs typeface="Arial"/>
            </a:endParaRPr>
          </a:p>
          <a:p>
            <a:pPr>
              <a:spcBef>
                <a:spcPts val="0"/>
              </a:spcBef>
              <a:spcAft>
                <a:spcPts val="600"/>
              </a:spcAft>
            </a:pPr>
            <a:r>
              <a:rPr lang="en-US" sz="2400" dirty="0">
                <a:solidFill>
                  <a:srgbClr val="FFFF00"/>
                </a:solidFill>
                <a:effectLst>
                  <a:outerShdw blurRad="38100" dist="38100" dir="2700000" algn="tl">
                    <a:srgbClr val="000000">
                      <a:alpha val="43137"/>
                    </a:srgbClr>
                  </a:outerShdw>
                </a:effectLst>
              </a:rPr>
              <a:t>Recommend repeat focused US with core if possible.</a:t>
            </a:r>
          </a:p>
          <a:p>
            <a:pPr>
              <a:spcBef>
                <a:spcPts val="0"/>
              </a:spcBef>
              <a:spcAft>
                <a:spcPts val="600"/>
              </a:spcAft>
            </a:pPr>
            <a:endParaRPr lang="en-US" sz="2400" dirty="0">
              <a:solidFill>
                <a:srgbClr val="FFFF00"/>
              </a:solidFill>
              <a:effectLst>
                <a:outerShdw blurRad="38100" dist="38100" dir="2700000" algn="tl">
                  <a:srgbClr val="000000">
                    <a:alpha val="43137"/>
                  </a:srgbClr>
                </a:outerShdw>
              </a:effectLst>
              <a:cs typeface="Arial"/>
            </a:endParaRPr>
          </a:p>
          <a:p>
            <a:pPr lvl="3">
              <a:spcBef>
                <a:spcPts val="0"/>
              </a:spcBef>
              <a:spcAft>
                <a:spcPts val="600"/>
              </a:spcAft>
            </a:pPr>
            <a:endParaRPr lang="en-US" sz="1600" i="1" dirty="0">
              <a:solidFill>
                <a:srgbClr val="FFC000"/>
              </a:solidFill>
              <a:effectLst>
                <a:outerShdw blurRad="38100" dist="38100" dir="2700000" algn="tl">
                  <a:srgbClr val="000000">
                    <a:alpha val="43137"/>
                  </a:srgbClr>
                </a:outerShdw>
              </a:effectLst>
              <a:cs typeface="Arial"/>
            </a:endParaRPr>
          </a:p>
          <a:p>
            <a:pPr lvl="3">
              <a:spcBef>
                <a:spcPts val="0"/>
              </a:spcBef>
              <a:spcAft>
                <a:spcPts val="600"/>
              </a:spcAft>
            </a:pPr>
            <a:endParaRPr lang="en-US" sz="1600" i="1" dirty="0">
              <a:solidFill>
                <a:srgbClr val="FFC000"/>
              </a:solidFill>
              <a:effectLst>
                <a:outerShdw blurRad="38100" dist="38100" dir="2700000" algn="tl">
                  <a:srgbClr val="000000">
                    <a:alpha val="43137"/>
                  </a:srgbClr>
                </a:outerShdw>
              </a:effectLst>
              <a:cs typeface="Arial"/>
            </a:endParaRPr>
          </a:p>
          <a:p>
            <a:pPr marL="457200" lvl="1" indent="0">
              <a:spcBef>
                <a:spcPts val="0"/>
              </a:spcBef>
              <a:spcAft>
                <a:spcPts val="600"/>
              </a:spcAft>
              <a:buNone/>
            </a:pPr>
            <a:endParaRPr lang="en-US" sz="2000" dirty="0">
              <a:cs typeface="Arial"/>
            </a:endParaRPr>
          </a:p>
        </p:txBody>
      </p:sp>
      <p:sp>
        <p:nvSpPr>
          <p:cNvPr id="2" name="Rectangle 1">
            <a:extLst>
              <a:ext uri="{FF2B5EF4-FFF2-40B4-BE49-F238E27FC236}">
                <a16:creationId xmlns:a16="http://schemas.microsoft.com/office/drawing/2014/main" id="{39095390-9FAB-A22F-EDE0-999A00CBD6A4}"/>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993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Title 1"/>
          <p:cNvSpPr>
            <a:spLocks noGrp="1"/>
          </p:cNvSpPr>
          <p:nvPr>
            <p:ph type="title" idx="4294967295"/>
          </p:nvPr>
        </p:nvSpPr>
        <p:spPr>
          <a:xfrm>
            <a:off x="0" y="533400"/>
            <a:ext cx="8915400" cy="1143000"/>
          </a:xfrm>
        </p:spPr>
        <p:txBody>
          <a:bodyPr/>
          <a:lstStyle/>
          <a:p>
            <a:r>
              <a:rPr lang="en-US" dirty="0">
                <a:solidFill>
                  <a:srgbClr val="FFFF00"/>
                </a:solidFill>
                <a:effectLst>
                  <a:outerShdw blurRad="38100" dist="38100" dir="2700000" algn="tl">
                    <a:srgbClr val="000000"/>
                  </a:outerShdw>
                </a:effectLst>
              </a:rPr>
              <a:t>PET Excellent for Mediastinal </a:t>
            </a:r>
            <a:br>
              <a:rPr lang="en-US" dirty="0">
                <a:solidFill>
                  <a:srgbClr val="FFFF00"/>
                </a:solidFill>
                <a:effectLst>
                  <a:outerShdw blurRad="38100" dist="38100" dir="2700000" algn="tl">
                    <a:srgbClr val="000000"/>
                  </a:outerShdw>
                </a:effectLst>
              </a:rPr>
            </a:br>
            <a:r>
              <a:rPr lang="en-US" dirty="0">
                <a:solidFill>
                  <a:srgbClr val="FFFF00"/>
                </a:solidFill>
                <a:effectLst>
                  <a:outerShdw blurRad="38100" dist="38100" dir="2700000" algn="tl">
                    <a:srgbClr val="000000"/>
                  </a:outerShdw>
                </a:effectLst>
              </a:rPr>
              <a:t>or IM Metastases</a:t>
            </a:r>
          </a:p>
        </p:txBody>
      </p:sp>
      <p:sp>
        <p:nvSpPr>
          <p:cNvPr id="423939" name="Content Placeholder 2"/>
          <p:cNvSpPr>
            <a:spLocks noGrp="1"/>
          </p:cNvSpPr>
          <p:nvPr>
            <p:ph idx="4294967295"/>
          </p:nvPr>
        </p:nvSpPr>
        <p:spPr>
          <a:xfrm>
            <a:off x="0" y="1676400"/>
            <a:ext cx="8458200" cy="4419600"/>
          </a:xfrm>
        </p:spPr>
        <p:txBody>
          <a:bodyPr>
            <a:normAutofit lnSpcReduction="10000"/>
          </a:bodyPr>
          <a:lstStyle/>
          <a:p>
            <a:r>
              <a:rPr lang="en-US" sz="2400" i="1" dirty="0">
                <a:solidFill>
                  <a:srgbClr val="FFCC00"/>
                </a:solidFill>
                <a:effectLst>
                  <a:outerShdw blurRad="38100" dist="38100" dir="2700000" algn="tl">
                    <a:srgbClr val="000000">
                      <a:alpha val="43137"/>
                    </a:srgbClr>
                  </a:outerShdw>
                </a:effectLst>
              </a:rPr>
              <a:t>Eubank et al. J Clin </a:t>
            </a:r>
            <a:r>
              <a:rPr lang="en-US" sz="2400" i="1" dirty="0" err="1">
                <a:solidFill>
                  <a:srgbClr val="FFCC00"/>
                </a:solidFill>
                <a:effectLst>
                  <a:outerShdw blurRad="38100" dist="38100" dir="2700000" algn="tl">
                    <a:srgbClr val="000000">
                      <a:alpha val="43137"/>
                    </a:srgbClr>
                  </a:outerShdw>
                </a:effectLst>
              </a:rPr>
              <a:t>Oncol</a:t>
            </a:r>
            <a:r>
              <a:rPr lang="en-US" sz="2400" i="1" dirty="0">
                <a:solidFill>
                  <a:srgbClr val="FFCC00"/>
                </a:solidFill>
                <a:effectLst>
                  <a:outerShdw blurRad="38100" dist="38100" dir="2700000" algn="tl">
                    <a:srgbClr val="000000">
                      <a:alpha val="43137"/>
                    </a:srgbClr>
                  </a:outerShdw>
                </a:effectLst>
              </a:rPr>
              <a:t> 2001;19:3516</a:t>
            </a:r>
          </a:p>
          <a:p>
            <a:pPr lvl="1"/>
            <a:r>
              <a:rPr lang="en-US" sz="2000" dirty="0">
                <a:effectLst>
                  <a:outerShdw blurRad="38100" dist="38100" dir="2700000" algn="tl">
                    <a:srgbClr val="000000">
                      <a:alpha val="43137"/>
                    </a:srgbClr>
                  </a:outerShdw>
                </a:effectLst>
              </a:rPr>
              <a:t>PET: 85% </a:t>
            </a:r>
            <a:r>
              <a:rPr lang="en-US" sz="2000" dirty="0" err="1">
                <a:effectLst>
                  <a:outerShdw blurRad="38100" dist="38100" dir="2700000" algn="tl">
                    <a:srgbClr val="000000">
                      <a:alpha val="43137"/>
                    </a:srgbClr>
                  </a:outerShdw>
                </a:effectLst>
              </a:rPr>
              <a:t>sens</a:t>
            </a:r>
            <a:r>
              <a:rPr lang="en-US" sz="2000" dirty="0">
                <a:effectLst>
                  <a:outerShdw blurRad="38100" dist="38100" dir="2700000" algn="tl">
                    <a:srgbClr val="000000">
                      <a:alpha val="43137"/>
                    </a:srgbClr>
                  </a:outerShdw>
                </a:effectLst>
              </a:rPr>
              <a:t>; 90% spec; 88% accuracy; upstaged 10/33</a:t>
            </a:r>
          </a:p>
          <a:p>
            <a:pPr lvl="1"/>
            <a:r>
              <a:rPr lang="en-US" sz="2000" dirty="0">
                <a:effectLst>
                  <a:outerShdw blurRad="38100" dist="38100" dir="2700000" algn="tl">
                    <a:srgbClr val="000000">
                      <a:alpha val="43137"/>
                    </a:srgbClr>
                  </a:outerShdw>
                </a:effectLst>
              </a:rPr>
              <a:t>CT: 50% </a:t>
            </a:r>
            <a:r>
              <a:rPr lang="en-US" sz="2000" dirty="0" err="1">
                <a:effectLst>
                  <a:outerShdw blurRad="38100" dist="38100" dir="2700000" algn="tl">
                    <a:srgbClr val="000000">
                      <a:alpha val="43137"/>
                    </a:srgbClr>
                  </a:outerShdw>
                </a:effectLst>
              </a:rPr>
              <a:t>sens</a:t>
            </a:r>
            <a:r>
              <a:rPr lang="en-US" sz="2000" dirty="0">
                <a:effectLst>
                  <a:outerShdw blurRad="38100" dist="38100" dir="2700000" algn="tl">
                    <a:srgbClr val="000000">
                      <a:alpha val="43137"/>
                    </a:srgbClr>
                  </a:outerShdw>
                </a:effectLst>
              </a:rPr>
              <a:t>; 83% spec; 70% accuracy</a:t>
            </a:r>
          </a:p>
          <a:p>
            <a:r>
              <a:rPr lang="en-US" sz="2400" i="1" dirty="0" err="1">
                <a:solidFill>
                  <a:srgbClr val="FFCC00"/>
                </a:solidFill>
                <a:effectLst>
                  <a:outerShdw blurRad="38100" dist="38100" dir="2700000" algn="tl">
                    <a:srgbClr val="000000">
                      <a:alpha val="43137"/>
                    </a:srgbClr>
                  </a:outerShdw>
                </a:effectLst>
              </a:rPr>
              <a:t>Seo</a:t>
            </a:r>
            <a:r>
              <a:rPr lang="en-US" sz="2400" i="1" dirty="0">
                <a:solidFill>
                  <a:srgbClr val="FFCC00"/>
                </a:solidFill>
                <a:effectLst>
                  <a:outerShdw blurRad="38100" dist="38100" dir="2700000" algn="tl">
                    <a:srgbClr val="000000">
                      <a:alpha val="43137"/>
                    </a:srgbClr>
                  </a:outerShdw>
                </a:effectLst>
              </a:rPr>
              <a:t> et al. EJNM 2014;41:438</a:t>
            </a:r>
          </a:p>
          <a:p>
            <a:pPr lvl="1"/>
            <a:r>
              <a:rPr lang="en-US" sz="2000" dirty="0">
                <a:effectLst>
                  <a:outerShdw blurRad="38100" dist="38100" dir="2700000" algn="tl">
                    <a:srgbClr val="000000">
                      <a:alpha val="43137"/>
                    </a:srgbClr>
                  </a:outerShdw>
                </a:effectLst>
              </a:rPr>
              <a:t>Used any minimal IM uptake as positive; PPV 87.1%</a:t>
            </a:r>
          </a:p>
          <a:p>
            <a:r>
              <a:rPr lang="en-US" sz="2400" i="1" dirty="0">
                <a:solidFill>
                  <a:srgbClr val="FFCC00"/>
                </a:solidFill>
                <a:effectLst>
                  <a:outerShdw blurRad="38100" dist="38100" dir="2700000" algn="tl">
                    <a:srgbClr val="000000">
                      <a:alpha val="43137"/>
                    </a:srgbClr>
                  </a:outerShdw>
                </a:effectLst>
              </a:rPr>
              <a:t>Sutton et al. Radiology 2015;277:381</a:t>
            </a:r>
          </a:p>
          <a:p>
            <a:pPr lvl="1"/>
            <a:r>
              <a:rPr lang="en-US" sz="2000" dirty="0">
                <a:effectLst>
                  <a:outerShdw blurRad="38100" dist="38100" dir="2700000" algn="tl">
                    <a:srgbClr val="000000">
                      <a:alpha val="43137"/>
                    </a:srgbClr>
                  </a:outerShdw>
                </a:effectLst>
              </a:rPr>
              <a:t>Benign uptake common with implants</a:t>
            </a:r>
          </a:p>
          <a:p>
            <a:pPr marL="457200" lvl="1" indent="0">
              <a:buNone/>
            </a:pPr>
            <a:endParaRPr lang="en-US" sz="2400" dirty="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Guide decision and field for radiation therapy in high-risk disease by detecting level 3, supraclavicular and IM nodes</a:t>
            </a:r>
          </a:p>
          <a:p>
            <a:pPr lvl="1"/>
            <a:r>
              <a:rPr lang="en-US" sz="1800" i="1" dirty="0" err="1">
                <a:solidFill>
                  <a:srgbClr val="FFCC00"/>
                </a:solidFill>
                <a:effectLst>
                  <a:outerShdw blurRad="38100" dist="38100" dir="2700000" algn="tl">
                    <a:srgbClr val="000000">
                      <a:alpha val="43137"/>
                    </a:srgbClr>
                  </a:outerShdw>
                </a:effectLst>
                <a:ea typeface="+mn-ea"/>
                <a:cs typeface="+mn-cs"/>
              </a:rPr>
              <a:t>Koolen</a:t>
            </a:r>
            <a:r>
              <a:rPr lang="en-US" sz="1800" i="1" dirty="0">
                <a:solidFill>
                  <a:srgbClr val="FFCC00"/>
                </a:solidFill>
                <a:effectLst>
                  <a:outerShdw blurRad="38100" dist="38100" dir="2700000" algn="tl">
                    <a:srgbClr val="000000">
                      <a:alpha val="43137"/>
                    </a:srgbClr>
                  </a:outerShdw>
                </a:effectLst>
                <a:ea typeface="+mn-ea"/>
                <a:cs typeface="+mn-cs"/>
              </a:rPr>
              <a:t> et al. Br Ca Res </a:t>
            </a:r>
            <a:r>
              <a:rPr lang="en-US" sz="1800" i="1" dirty="0" err="1">
                <a:solidFill>
                  <a:srgbClr val="FFCC00"/>
                </a:solidFill>
                <a:effectLst>
                  <a:outerShdw blurRad="38100" dist="38100" dir="2700000" algn="tl">
                    <a:srgbClr val="000000">
                      <a:alpha val="43137"/>
                    </a:srgbClr>
                  </a:outerShdw>
                </a:effectLst>
                <a:ea typeface="+mn-ea"/>
                <a:cs typeface="+mn-cs"/>
              </a:rPr>
              <a:t>Tr</a:t>
            </a:r>
            <a:r>
              <a:rPr lang="en-US" sz="1800" i="1" dirty="0">
                <a:solidFill>
                  <a:srgbClr val="FFCC00"/>
                </a:solidFill>
                <a:effectLst>
                  <a:outerShdw blurRad="38100" dist="38100" dir="2700000" algn="tl">
                    <a:srgbClr val="000000">
                      <a:alpha val="43137"/>
                    </a:srgbClr>
                  </a:outerShdw>
                </a:effectLst>
                <a:ea typeface="+mn-ea"/>
                <a:cs typeface="+mn-cs"/>
              </a:rPr>
              <a:t> 2012;135:231</a:t>
            </a:r>
          </a:p>
          <a:p>
            <a:pPr lvl="1"/>
            <a:r>
              <a:rPr lang="en-US" sz="1800" i="1" dirty="0">
                <a:solidFill>
                  <a:srgbClr val="FFCC00"/>
                </a:solidFill>
                <a:effectLst>
                  <a:outerShdw blurRad="38100" dist="38100" dir="2700000" algn="tl">
                    <a:srgbClr val="000000">
                      <a:alpha val="43137"/>
                    </a:srgbClr>
                  </a:outerShdw>
                </a:effectLst>
                <a:ea typeface="+mn-ea"/>
                <a:cs typeface="+mn-cs"/>
              </a:rPr>
              <a:t>Choi et al. J Breast Ca 2013;16:202.</a:t>
            </a:r>
          </a:p>
        </p:txBody>
      </p:sp>
      <p:sp>
        <p:nvSpPr>
          <p:cNvPr id="2" name="Rectangle 1">
            <a:extLst>
              <a:ext uri="{FF2B5EF4-FFF2-40B4-BE49-F238E27FC236}">
                <a16:creationId xmlns:a16="http://schemas.microsoft.com/office/drawing/2014/main" id="{7151E98A-7589-A464-AD4E-9E1A9BEE29FC}"/>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Text Box 2"/>
          <p:cNvSpPr txBox="1">
            <a:spLocks noChangeArrowheads="1"/>
          </p:cNvSpPr>
          <p:nvPr/>
        </p:nvSpPr>
        <p:spPr bwMode="auto">
          <a:xfrm>
            <a:off x="609600" y="758825"/>
            <a:ext cx="7924800" cy="993775"/>
          </a:xfrm>
          <a:prstGeom prst="rect">
            <a:avLst/>
          </a:prstGeom>
          <a:noFill/>
          <a:ln w="38100">
            <a:noFill/>
            <a:miter lim="800000"/>
            <a:headEnd/>
            <a:tailEnd/>
          </a:ln>
        </p:spPr>
        <p:txBody>
          <a:bodyPr>
            <a:spAutoFit/>
          </a:bodyPr>
          <a:lstStyle/>
          <a:p>
            <a:pPr algn="ctr">
              <a:lnSpc>
                <a:spcPct val="85000"/>
              </a:lnSpc>
              <a:spcBef>
                <a:spcPct val="20000"/>
              </a:spcBef>
            </a:pPr>
            <a:r>
              <a:rPr lang="en-US" sz="4000" b="1" dirty="0">
                <a:solidFill>
                  <a:srgbClr val="FFFF00"/>
                </a:solidFill>
                <a:effectLst>
                  <a:outerShdw blurRad="38100" dist="38100" dir="2700000" algn="tl">
                    <a:srgbClr val="000000"/>
                  </a:outerShdw>
                </a:effectLst>
              </a:rPr>
              <a:t>FDG PET in Breast Cancer</a:t>
            </a:r>
          </a:p>
          <a:p>
            <a:pPr algn="ctr">
              <a:lnSpc>
                <a:spcPct val="85000"/>
              </a:lnSpc>
              <a:spcBef>
                <a:spcPct val="20000"/>
              </a:spcBef>
            </a:pPr>
            <a:r>
              <a:rPr lang="en-US" sz="2400" dirty="0">
                <a:solidFill>
                  <a:srgbClr val="FFFF00"/>
                </a:solidFill>
                <a:effectLst>
                  <a:outerShdw blurRad="38100" dist="38100" dir="2700000" algn="tl">
                    <a:srgbClr val="000000"/>
                  </a:outerShdw>
                </a:effectLst>
              </a:rPr>
              <a:t>Clinical Applications</a:t>
            </a:r>
          </a:p>
        </p:txBody>
      </p:sp>
      <p:sp>
        <p:nvSpPr>
          <p:cNvPr id="425987" name="Text Box 4"/>
          <p:cNvSpPr txBox="1">
            <a:spLocks noChangeArrowheads="1"/>
          </p:cNvSpPr>
          <p:nvPr/>
        </p:nvSpPr>
        <p:spPr bwMode="auto">
          <a:xfrm>
            <a:off x="114300" y="1981200"/>
            <a:ext cx="8915400" cy="3754874"/>
          </a:xfrm>
          <a:prstGeom prst="rect">
            <a:avLst/>
          </a:prstGeom>
          <a:noFill/>
          <a:ln w="38100">
            <a:noFill/>
            <a:miter lim="800000"/>
            <a:headEnd/>
            <a:tailEnd/>
          </a:ln>
        </p:spPr>
        <p:txBody>
          <a:bodyPr wrap="square">
            <a:spAutoFit/>
          </a:bodyPr>
          <a:lstStyle/>
          <a:p>
            <a:pPr>
              <a:spcBef>
                <a:spcPct val="50000"/>
              </a:spcBef>
            </a:pPr>
            <a:r>
              <a:rPr lang="en-US" sz="2800" dirty="0">
                <a:solidFill>
                  <a:srgbClr val="FFCC00"/>
                </a:solidFill>
                <a:effectLst>
                  <a:outerShdw blurRad="38100" dist="38100" dir="2700000" algn="tl">
                    <a:srgbClr val="000000">
                      <a:alpha val="43137"/>
                    </a:srgbClr>
                  </a:outerShdw>
                </a:effectLst>
              </a:rPr>
              <a:t>Detection of the Primary Lesion</a:t>
            </a:r>
          </a:p>
          <a:p>
            <a:pPr>
              <a:spcBef>
                <a:spcPct val="50000"/>
              </a:spcBef>
            </a:pPr>
            <a:r>
              <a:rPr lang="en-US" sz="2800" dirty="0">
                <a:solidFill>
                  <a:srgbClr val="FFCC00"/>
                </a:solidFill>
                <a:effectLst>
                  <a:outerShdw blurRad="38100" dist="38100" dir="2700000" algn="tl">
                    <a:srgbClr val="000000">
                      <a:alpha val="43137"/>
                    </a:srgbClr>
                  </a:outerShdw>
                </a:effectLst>
              </a:rPr>
              <a:t>Lymph Node Assessment</a:t>
            </a:r>
          </a:p>
          <a:p>
            <a:pPr>
              <a:spcBef>
                <a:spcPct val="50000"/>
              </a:spcBef>
            </a:pPr>
            <a:r>
              <a:rPr lang="en-US" sz="2800" dirty="0">
                <a:solidFill>
                  <a:schemeClr val="bg1"/>
                </a:solidFill>
                <a:effectLst>
                  <a:outerShdw blurRad="38100" dist="38100" dir="2700000" algn="tl">
                    <a:srgbClr val="000000">
                      <a:alpha val="43137"/>
                    </a:srgbClr>
                  </a:outerShdw>
                </a:effectLst>
              </a:rPr>
              <a:t>Evaluation of Distant Metastasis / Bone Metastasis</a:t>
            </a:r>
          </a:p>
          <a:p>
            <a:pPr>
              <a:spcBef>
                <a:spcPct val="50000"/>
              </a:spcBef>
            </a:pPr>
            <a:r>
              <a:rPr lang="en-US" sz="2800" dirty="0">
                <a:solidFill>
                  <a:srgbClr val="FFCC00"/>
                </a:solidFill>
                <a:effectLst>
                  <a:outerShdw blurRad="38100" dist="38100" dir="2700000" algn="tl">
                    <a:srgbClr val="000000">
                      <a:alpha val="43137"/>
                    </a:srgbClr>
                  </a:outerShdw>
                </a:effectLst>
              </a:rPr>
              <a:t>Monitoring Response to Chemotherapy</a:t>
            </a:r>
          </a:p>
          <a:p>
            <a:pPr>
              <a:spcBef>
                <a:spcPct val="50000"/>
              </a:spcBef>
            </a:pPr>
            <a:r>
              <a:rPr lang="en-US" sz="2800" dirty="0">
                <a:solidFill>
                  <a:srgbClr val="FFCC00"/>
                </a:solidFill>
                <a:effectLst>
                  <a:outerShdw blurRad="38100" dist="38100" dir="2700000" algn="tl">
                    <a:srgbClr val="000000">
                      <a:alpha val="43137"/>
                    </a:srgbClr>
                  </a:outerShdw>
                </a:effectLst>
              </a:rPr>
              <a:t>Monitoring Response to Hormonal / Targeted / Immune</a:t>
            </a:r>
          </a:p>
          <a:p>
            <a:pPr>
              <a:spcBef>
                <a:spcPct val="50000"/>
              </a:spcBef>
            </a:pPr>
            <a:r>
              <a:rPr lang="en-US" sz="2800" dirty="0">
                <a:solidFill>
                  <a:srgbClr val="FFCC00"/>
                </a:solidFill>
                <a:effectLst>
                  <a:outerShdw blurRad="38100" dist="38100" dir="2700000" algn="tl">
                    <a:srgbClr val="000000">
                      <a:alpha val="43137"/>
                    </a:srgbClr>
                  </a:outerShdw>
                </a:effectLst>
              </a:rPr>
              <a:t>Recurrence</a:t>
            </a:r>
          </a:p>
        </p:txBody>
      </p:sp>
      <p:sp>
        <p:nvSpPr>
          <p:cNvPr id="2" name="Rectangle 1">
            <a:extLst>
              <a:ext uri="{FF2B5EF4-FFF2-40B4-BE49-F238E27FC236}">
                <a16:creationId xmlns:a16="http://schemas.microsoft.com/office/drawing/2014/main" id="{88CD365A-A691-DC86-6F7C-122EACCBDFD1}"/>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714" name="AutoShape 2"/>
          <p:cNvSpPr>
            <a:spLocks noGrp="1" noChangeArrowheads="1"/>
          </p:cNvSpPr>
          <p:nvPr>
            <p:ph type="title" idx="4294967295"/>
          </p:nvPr>
        </p:nvSpPr>
        <p:spPr>
          <a:xfrm>
            <a:off x="0" y="304800"/>
            <a:ext cx="8229600" cy="1143000"/>
          </a:xfrm>
        </p:spPr>
        <p:txBody>
          <a:bodyPr/>
          <a:lstStyle/>
          <a:p>
            <a:r>
              <a:rPr lang="en-US" dirty="0">
                <a:solidFill>
                  <a:srgbClr val="FFFF00"/>
                </a:solidFill>
                <a:effectLst>
                  <a:outerShdw blurRad="38100" dist="38100" dir="2700000" algn="tl">
                    <a:srgbClr val="000000">
                      <a:alpha val="43137"/>
                    </a:srgbClr>
                  </a:outerShdw>
                </a:effectLst>
              </a:rPr>
              <a:t>Take </a:t>
            </a:r>
            <a:r>
              <a:rPr lang="en-US" dirty="0" err="1">
                <a:solidFill>
                  <a:srgbClr val="FFFF00"/>
                </a:solidFill>
                <a:effectLst>
                  <a:outerShdw blurRad="38100" dist="38100" dir="2700000" algn="tl">
                    <a:srgbClr val="000000">
                      <a:alpha val="43137"/>
                    </a:srgbClr>
                  </a:outerShdw>
                </a:effectLst>
              </a:rPr>
              <a:t>Aways</a:t>
            </a:r>
            <a:endParaRPr lang="en-US" dirty="0">
              <a:solidFill>
                <a:srgbClr val="FFFF00"/>
              </a:solidFill>
              <a:effectLst>
                <a:outerShdw blurRad="38100" dist="38100" dir="2700000" algn="tl">
                  <a:srgbClr val="000000">
                    <a:alpha val="43137"/>
                  </a:srgbClr>
                </a:outerShdw>
              </a:effectLst>
            </a:endParaRPr>
          </a:p>
        </p:txBody>
      </p:sp>
      <p:sp>
        <p:nvSpPr>
          <p:cNvPr id="371715" name="Rectangle 3"/>
          <p:cNvSpPr>
            <a:spLocks noGrp="1" noChangeArrowheads="1"/>
          </p:cNvSpPr>
          <p:nvPr>
            <p:ph type="body" idx="4294967295"/>
          </p:nvPr>
        </p:nvSpPr>
        <p:spPr>
          <a:xfrm>
            <a:off x="533400" y="1371600"/>
            <a:ext cx="8610600" cy="4343400"/>
          </a:xfrm>
        </p:spPr>
        <p:txBody>
          <a:bodyPr/>
          <a:lstStyle/>
          <a:p>
            <a:pPr>
              <a:lnSpc>
                <a:spcPct val="90000"/>
              </a:lnSpc>
            </a:pPr>
            <a:r>
              <a:rPr lang="en-US" dirty="0">
                <a:effectLst>
                  <a:outerShdw blurRad="38100" dist="38100" dir="2700000" algn="tl">
                    <a:srgbClr val="000000">
                      <a:alpha val="43137"/>
                    </a:srgbClr>
                  </a:outerShdw>
                </a:effectLst>
              </a:rPr>
              <a:t>FDG PET:</a:t>
            </a:r>
          </a:p>
          <a:p>
            <a:pPr lvl="1">
              <a:lnSpc>
                <a:spcPct val="90000"/>
              </a:lnSpc>
            </a:pPr>
            <a:r>
              <a:rPr lang="en-US" dirty="0">
                <a:effectLst>
                  <a:outerShdw blurRad="38100" dist="38100" dir="2700000" algn="tl">
                    <a:srgbClr val="000000">
                      <a:alpha val="43137"/>
                    </a:srgbClr>
                  </a:outerShdw>
                </a:effectLst>
              </a:rPr>
              <a:t>Indicates level of glycolysis in normal and abnormal tissues</a:t>
            </a:r>
          </a:p>
          <a:p>
            <a:pPr lvl="1">
              <a:lnSpc>
                <a:spcPct val="90000"/>
              </a:lnSpc>
            </a:pPr>
            <a:r>
              <a:rPr lang="en-US" dirty="0">
                <a:effectLst>
                  <a:outerShdw blurRad="38100" dist="38100" dir="2700000" algn="tl">
                    <a:srgbClr val="000000">
                      <a:alpha val="43137"/>
                    </a:srgbClr>
                  </a:outerShdw>
                </a:effectLst>
              </a:rPr>
              <a:t>Whole body imaging has limited value in detection and initial axillary nodal staging</a:t>
            </a:r>
          </a:p>
        </p:txBody>
      </p:sp>
      <p:sp>
        <p:nvSpPr>
          <p:cNvPr id="2" name="Rectangle 1">
            <a:extLst>
              <a:ext uri="{FF2B5EF4-FFF2-40B4-BE49-F238E27FC236}">
                <a16:creationId xmlns:a16="http://schemas.microsoft.com/office/drawing/2014/main" id="{936D82D2-E913-C360-7E6F-009E4D6ACA78}"/>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052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itle 1"/>
          <p:cNvSpPr>
            <a:spLocks noGrp="1"/>
          </p:cNvSpPr>
          <p:nvPr>
            <p:ph type="title" idx="4294967295"/>
          </p:nvPr>
        </p:nvSpPr>
        <p:spPr>
          <a:xfrm>
            <a:off x="0" y="228600"/>
            <a:ext cx="9144000" cy="1143000"/>
          </a:xfrm>
        </p:spPr>
        <p:txBody>
          <a:bodyPr/>
          <a:lstStyle/>
          <a:p>
            <a:r>
              <a:rPr lang="en-US" dirty="0">
                <a:solidFill>
                  <a:srgbClr val="FFFF00"/>
                </a:solidFill>
                <a:effectLst>
                  <a:outerShdw blurRad="38100" dist="38100" dir="2700000" algn="tl">
                    <a:srgbClr val="000000"/>
                  </a:outerShdw>
                </a:effectLst>
              </a:rPr>
              <a:t>Distant Disease</a:t>
            </a:r>
          </a:p>
        </p:txBody>
      </p:sp>
      <p:sp>
        <p:nvSpPr>
          <p:cNvPr id="385027" name="Content Placeholder 2"/>
          <p:cNvSpPr>
            <a:spLocks noGrp="1"/>
          </p:cNvSpPr>
          <p:nvPr>
            <p:ph idx="4294967295"/>
          </p:nvPr>
        </p:nvSpPr>
        <p:spPr>
          <a:xfrm>
            <a:off x="0" y="1905000"/>
            <a:ext cx="8763000" cy="3429000"/>
          </a:xfrm>
        </p:spPr>
        <p:txBody>
          <a:bodyPr>
            <a:normAutofit fontScale="92500" lnSpcReduction="10000"/>
          </a:bodyPr>
          <a:lstStyle/>
          <a:p>
            <a:pPr>
              <a:buClr>
                <a:srgbClr val="FFFFFF"/>
              </a:buClr>
            </a:pPr>
            <a:r>
              <a:rPr lang="en-US" dirty="0">
                <a:solidFill>
                  <a:srgbClr val="FFFFFF"/>
                </a:solidFill>
                <a:effectLst>
                  <a:outerShdw blurRad="38100" dist="38100" dir="2700000" algn="tl">
                    <a:srgbClr val="000000">
                      <a:alpha val="43137"/>
                    </a:srgbClr>
                  </a:outerShdw>
                </a:effectLst>
              </a:rPr>
              <a:t>6 comparative studies (664 patients) for distant disease</a:t>
            </a:r>
          </a:p>
          <a:p>
            <a:pPr lvl="2">
              <a:buClr>
                <a:srgbClr val="FFFFFF"/>
              </a:buClr>
            </a:pPr>
            <a:r>
              <a:rPr lang="en-US" sz="2200" dirty="0">
                <a:solidFill>
                  <a:srgbClr val="FFFFFF"/>
                </a:solidFill>
                <a:effectLst>
                  <a:outerShdw blurRad="38100" dist="38100" dir="2700000" algn="tl">
                    <a:srgbClr val="000000">
                      <a:alpha val="43137"/>
                    </a:srgbClr>
                  </a:outerShdw>
                </a:effectLst>
              </a:rPr>
              <a:t>Sensitivity/specificity of PET-CT 97%/95%</a:t>
            </a:r>
          </a:p>
          <a:p>
            <a:pPr lvl="2">
              <a:buClr>
                <a:srgbClr val="FFFFFF"/>
              </a:buClr>
            </a:pPr>
            <a:r>
              <a:rPr lang="en-US" sz="2200" dirty="0">
                <a:solidFill>
                  <a:srgbClr val="FFFFFF"/>
                </a:solidFill>
                <a:effectLst>
                  <a:outerShdw blurRad="38100" dist="38100" dir="2700000" algn="tl">
                    <a:srgbClr val="000000">
                      <a:alpha val="43137"/>
                    </a:srgbClr>
                  </a:outerShdw>
                </a:effectLst>
              </a:rPr>
              <a:t>Conventional imaging 56%/91%.</a:t>
            </a:r>
          </a:p>
          <a:p>
            <a:pPr lvl="3"/>
            <a:r>
              <a:rPr lang="en-US" sz="2200" i="1" dirty="0">
                <a:solidFill>
                  <a:srgbClr val="FFCC00"/>
                </a:solidFill>
                <a:effectLst>
                  <a:outerShdw blurRad="38100" dist="38100" dir="2700000" algn="tl">
                    <a:srgbClr val="000000">
                      <a:alpha val="43137"/>
                    </a:srgbClr>
                  </a:outerShdw>
                </a:effectLst>
              </a:rPr>
              <a:t>Hong et al. </a:t>
            </a:r>
            <a:r>
              <a:rPr lang="es-ES" sz="2200" i="1" dirty="0" err="1">
                <a:solidFill>
                  <a:srgbClr val="FFCC00"/>
                </a:solidFill>
                <a:effectLst>
                  <a:outerShdw blurRad="38100" dist="38100" dir="2700000" algn="tl">
                    <a:srgbClr val="000000">
                      <a:alpha val="43137"/>
                    </a:srgbClr>
                  </a:outerShdw>
                </a:effectLst>
              </a:rPr>
              <a:t>Surg</a:t>
            </a:r>
            <a:r>
              <a:rPr lang="es-ES" sz="2200" i="1" dirty="0">
                <a:solidFill>
                  <a:srgbClr val="FFCC00"/>
                </a:solidFill>
                <a:effectLst>
                  <a:outerShdw blurRad="38100" dist="38100" dir="2700000" algn="tl">
                    <a:srgbClr val="000000">
                      <a:alpha val="43137"/>
                    </a:srgbClr>
                  </a:outerShdw>
                </a:effectLst>
              </a:rPr>
              <a:t> Oncol 2013;22(2):139-43</a:t>
            </a:r>
          </a:p>
          <a:p>
            <a:pPr lvl="2">
              <a:buClr>
                <a:srgbClr val="FFFFFF"/>
              </a:buClr>
            </a:pPr>
            <a:endParaRPr lang="en-US" sz="2200" dirty="0">
              <a:solidFill>
                <a:srgbClr val="FFFFFF"/>
              </a:solidFill>
              <a:effectLst>
                <a:outerShdw blurRad="38100" dist="38100" dir="2700000" algn="tl">
                  <a:srgbClr val="000000">
                    <a:alpha val="43137"/>
                  </a:srgbClr>
                </a:outerShdw>
              </a:effectLst>
            </a:endParaRPr>
          </a:p>
          <a:p>
            <a:pPr>
              <a:buClr>
                <a:srgbClr val="FFFFFF"/>
              </a:buClr>
            </a:pPr>
            <a:r>
              <a:rPr lang="en-US" dirty="0">
                <a:solidFill>
                  <a:srgbClr val="FFFFFF"/>
                </a:solidFill>
                <a:effectLst>
                  <a:outerShdw blurRad="38100" dist="38100" dir="2700000" algn="tl">
                    <a:srgbClr val="000000">
                      <a:alpha val="43137"/>
                    </a:srgbClr>
                  </a:outerShdw>
                </a:effectLst>
              </a:rPr>
              <a:t>PET is superior to CI for confirming oligometastatic disease.</a:t>
            </a:r>
          </a:p>
          <a:p>
            <a:pPr lvl="1">
              <a:buClr>
                <a:srgbClr val="FFFFFF"/>
              </a:buClr>
            </a:pPr>
            <a:r>
              <a:rPr lang="en-US" sz="2200" i="1" dirty="0">
                <a:solidFill>
                  <a:srgbClr val="FFCC00"/>
                </a:solidFill>
                <a:effectLst>
                  <a:outerShdw blurRad="38100" dist="38100" dir="2700000" algn="tl">
                    <a:srgbClr val="000000">
                      <a:alpha val="43137"/>
                    </a:srgbClr>
                  </a:outerShdw>
                </a:effectLst>
              </a:rPr>
              <a:t>Moser et al. J </a:t>
            </a:r>
            <a:r>
              <a:rPr lang="en-US" sz="2200" i="1" dirty="0" err="1">
                <a:solidFill>
                  <a:srgbClr val="FFCC00"/>
                </a:solidFill>
                <a:effectLst>
                  <a:outerShdw blurRad="38100" dist="38100" dir="2700000" algn="tl">
                    <a:srgbClr val="000000">
                      <a:alpha val="43137"/>
                    </a:srgbClr>
                  </a:outerShdw>
                </a:effectLst>
              </a:rPr>
              <a:t>Nucl</a:t>
            </a:r>
            <a:r>
              <a:rPr lang="en-US" sz="2200" i="1" dirty="0">
                <a:solidFill>
                  <a:srgbClr val="FFCC00"/>
                </a:solidFill>
                <a:effectLst>
                  <a:outerShdw blurRad="38100" dist="38100" dir="2700000" algn="tl">
                    <a:srgbClr val="000000">
                      <a:alpha val="43137"/>
                    </a:srgbClr>
                  </a:outerShdw>
                </a:effectLst>
              </a:rPr>
              <a:t> Med 2024;65:845</a:t>
            </a:r>
          </a:p>
          <a:p>
            <a:pPr lvl="1">
              <a:buClr>
                <a:srgbClr val="FFFFFF"/>
              </a:buClr>
            </a:pPr>
            <a:r>
              <a:rPr lang="en-US" sz="2200" i="1" dirty="0" err="1">
                <a:solidFill>
                  <a:srgbClr val="FFCC00"/>
                </a:solidFill>
                <a:effectLst>
                  <a:outerShdw blurRad="38100" dist="38100" dir="2700000" algn="tl">
                    <a:srgbClr val="000000">
                      <a:alpha val="43137"/>
                    </a:srgbClr>
                  </a:outerShdw>
                </a:effectLst>
              </a:rPr>
              <a:t>Metser</a:t>
            </a:r>
            <a:r>
              <a:rPr lang="en-US" sz="2200" i="1" dirty="0">
                <a:solidFill>
                  <a:srgbClr val="FFCC00"/>
                </a:solidFill>
                <a:effectLst>
                  <a:outerShdw blurRad="38100" dist="38100" dir="2700000" algn="tl">
                    <a:srgbClr val="000000">
                      <a:alpha val="43137"/>
                    </a:srgbClr>
                  </a:outerShdw>
                </a:effectLst>
              </a:rPr>
              <a:t> et al. Radiology 2025;316(2):e243788</a:t>
            </a:r>
          </a:p>
        </p:txBody>
      </p:sp>
      <p:sp>
        <p:nvSpPr>
          <p:cNvPr id="2" name="Rectangle 1">
            <a:extLst>
              <a:ext uri="{FF2B5EF4-FFF2-40B4-BE49-F238E27FC236}">
                <a16:creationId xmlns:a16="http://schemas.microsoft.com/office/drawing/2014/main" id="{02464F5C-DDDE-F90F-7531-9C3CB8FFE8D9}"/>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3"/>
          <p:cNvSpPr txBox="1">
            <a:spLocks noChangeArrowheads="1"/>
          </p:cNvSpPr>
          <p:nvPr/>
        </p:nvSpPr>
        <p:spPr bwMode="auto">
          <a:xfrm>
            <a:off x="2073965" y="411162"/>
            <a:ext cx="4724400" cy="701675"/>
          </a:xfrm>
          <a:prstGeom prst="rect">
            <a:avLst/>
          </a:prstGeom>
          <a:noFill/>
          <a:ln w="38100">
            <a:noFill/>
            <a:miter lim="800000"/>
            <a:headEnd/>
            <a:tailEnd/>
          </a:ln>
        </p:spPr>
        <p:txBody>
          <a:bodyPr>
            <a:spAutoFit/>
          </a:bodyPr>
          <a:lstStyle/>
          <a:p>
            <a:pPr algn="ctr"/>
            <a:r>
              <a:rPr lang="en-US" sz="4000" b="1" dirty="0">
                <a:solidFill>
                  <a:srgbClr val="FFFF00"/>
                </a:solidFill>
                <a:effectLst>
                  <a:outerShdw blurRad="38100" dist="38100" dir="2700000" algn="tl">
                    <a:srgbClr val="000000"/>
                  </a:outerShdw>
                </a:effectLst>
              </a:rPr>
              <a:t>Bone Scan</a:t>
            </a:r>
          </a:p>
        </p:txBody>
      </p:sp>
      <p:pic>
        <p:nvPicPr>
          <p:cNvPr id="429059" name="Picture 4" descr="bressBS"/>
          <p:cNvPicPr>
            <a:picLocks noChangeAspect="1" noChangeArrowheads="1"/>
          </p:cNvPicPr>
          <p:nvPr/>
        </p:nvPicPr>
        <p:blipFill>
          <a:blip r:embed="rId2" cstate="screen">
            <a:extLst>
              <a:ext uri="{28A0092B-C50C-407E-A947-70E740481C1C}">
                <a14:useLocalDpi xmlns:a14="http://schemas.microsoft.com/office/drawing/2010/main"/>
              </a:ext>
            </a:extLst>
          </a:blip>
          <a:srcRect r="33766"/>
          <a:stretch>
            <a:fillRect/>
          </a:stretch>
        </p:blipFill>
        <p:spPr bwMode="auto">
          <a:xfrm>
            <a:off x="1219200" y="1328738"/>
            <a:ext cx="3886200" cy="4767262"/>
          </a:xfrm>
          <a:prstGeom prst="rect">
            <a:avLst/>
          </a:prstGeom>
          <a:noFill/>
          <a:ln w="9525">
            <a:noFill/>
            <a:miter lim="800000"/>
            <a:headEnd/>
            <a:tailEnd/>
          </a:ln>
        </p:spPr>
      </p:pic>
      <p:sp>
        <p:nvSpPr>
          <p:cNvPr id="429060" name="Text Box 5"/>
          <p:cNvSpPr txBox="1">
            <a:spLocks noChangeArrowheads="1"/>
          </p:cNvSpPr>
          <p:nvPr/>
        </p:nvSpPr>
        <p:spPr bwMode="auto">
          <a:xfrm>
            <a:off x="5181600" y="1524000"/>
            <a:ext cx="3657600" cy="2308324"/>
          </a:xfrm>
          <a:prstGeom prst="rect">
            <a:avLst/>
          </a:prstGeom>
          <a:noFill/>
          <a:ln w="38100">
            <a:noFill/>
            <a:miter lim="800000"/>
            <a:headEnd/>
            <a:tailEnd/>
          </a:ln>
        </p:spPr>
        <p:txBody>
          <a:bodyPr wrap="square">
            <a:spAutoFit/>
          </a:bodyPr>
          <a:lstStyle/>
          <a:p>
            <a:pPr>
              <a:spcBef>
                <a:spcPct val="50000"/>
              </a:spcBef>
            </a:pPr>
            <a:r>
              <a:rPr lang="en-US" sz="2400" dirty="0">
                <a:solidFill>
                  <a:schemeClr val="bg1"/>
                </a:solidFill>
                <a:effectLst>
                  <a:outerShdw blurRad="38100" dist="38100" dir="2700000" algn="tl">
                    <a:srgbClr val="000000">
                      <a:alpha val="43137"/>
                    </a:srgbClr>
                  </a:outerShdw>
                </a:effectLst>
              </a:rPr>
              <a:t>33 y/o woman, invasive ductal carcinoma, s/p partial right mastectomy, axillary dissection, chemotherapy and radiation therapy</a:t>
            </a:r>
          </a:p>
        </p:txBody>
      </p:sp>
      <p:sp>
        <p:nvSpPr>
          <p:cNvPr id="2" name="Rectangle 1">
            <a:extLst>
              <a:ext uri="{FF2B5EF4-FFF2-40B4-BE49-F238E27FC236}">
                <a16:creationId xmlns:a16="http://schemas.microsoft.com/office/drawing/2014/main" id="{B1096CD1-282E-5BE5-F780-670C148C4158}"/>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ext Box 3"/>
          <p:cNvSpPr txBox="1">
            <a:spLocks noChangeArrowheads="1"/>
          </p:cNvSpPr>
          <p:nvPr/>
        </p:nvSpPr>
        <p:spPr bwMode="auto">
          <a:xfrm>
            <a:off x="2209800" y="525462"/>
            <a:ext cx="4724400" cy="701675"/>
          </a:xfrm>
          <a:prstGeom prst="rect">
            <a:avLst/>
          </a:prstGeom>
          <a:noFill/>
          <a:ln w="38100">
            <a:noFill/>
            <a:miter lim="800000"/>
            <a:headEnd/>
            <a:tailEnd/>
          </a:ln>
        </p:spPr>
        <p:txBody>
          <a:bodyPr>
            <a:spAutoFit/>
          </a:bodyPr>
          <a:lstStyle/>
          <a:p>
            <a:pPr algn="ctr"/>
            <a:r>
              <a:rPr lang="en-US" sz="4000" b="1" dirty="0">
                <a:solidFill>
                  <a:srgbClr val="FFFF00"/>
                </a:solidFill>
                <a:effectLst>
                  <a:outerShdw blurRad="38100" dist="38100" dir="2700000" algn="tl">
                    <a:srgbClr val="000000"/>
                  </a:outerShdw>
                </a:effectLst>
              </a:rPr>
              <a:t>FDG PET</a:t>
            </a:r>
          </a:p>
        </p:txBody>
      </p:sp>
      <p:pic>
        <p:nvPicPr>
          <p:cNvPr id="430083" name="Picture 4" descr="Picture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19400" y="1371600"/>
            <a:ext cx="3505200" cy="4648200"/>
          </a:xfrm>
          <a:prstGeom prst="rect">
            <a:avLst/>
          </a:prstGeom>
          <a:noFill/>
          <a:ln w="9525">
            <a:noFill/>
            <a:miter lim="800000"/>
            <a:headEnd/>
            <a:tailEnd/>
          </a:ln>
        </p:spPr>
      </p:pic>
      <p:sp>
        <p:nvSpPr>
          <p:cNvPr id="2" name="Rectangle 1">
            <a:extLst>
              <a:ext uri="{FF2B5EF4-FFF2-40B4-BE49-F238E27FC236}">
                <a16:creationId xmlns:a16="http://schemas.microsoft.com/office/drawing/2014/main" id="{C5DD629B-F0D3-D79E-7725-6228DB8A49BA}"/>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descr="Bressman_adenopathy"/>
          <p:cNvPicPr>
            <a:picLocks noChangeAspect="1" noChangeArrowheads="1"/>
          </p:cNvPicPr>
          <p:nvPr/>
        </p:nvPicPr>
        <p:blipFill>
          <a:blip r:embed="rId3" cstate="screen"/>
          <a:srcRect/>
          <a:stretch>
            <a:fillRect/>
          </a:stretch>
        </p:blipFill>
        <p:spPr bwMode="auto">
          <a:xfrm>
            <a:off x="6019800" y="1724025"/>
            <a:ext cx="2590800" cy="1330325"/>
          </a:xfrm>
          <a:prstGeom prst="rect">
            <a:avLst/>
          </a:prstGeom>
          <a:noFill/>
          <a:ln w="9525">
            <a:noFill/>
            <a:miter lim="800000"/>
            <a:headEnd/>
            <a:tailEnd/>
          </a:ln>
        </p:spPr>
      </p:pic>
      <p:sp>
        <p:nvSpPr>
          <p:cNvPr id="431107" name="Text Box 3"/>
          <p:cNvSpPr txBox="1">
            <a:spLocks noChangeArrowheads="1"/>
          </p:cNvSpPr>
          <p:nvPr/>
        </p:nvSpPr>
        <p:spPr bwMode="auto">
          <a:xfrm>
            <a:off x="381000" y="1343025"/>
            <a:ext cx="4648200" cy="396875"/>
          </a:xfrm>
          <a:prstGeom prst="rect">
            <a:avLst/>
          </a:prstGeom>
          <a:noFill/>
          <a:ln w="38100">
            <a:noFill/>
            <a:miter lim="800000"/>
            <a:headEnd/>
            <a:tailEnd/>
          </a:ln>
        </p:spPr>
        <p:txBody>
          <a:bodyPr>
            <a:spAutoFit/>
          </a:bodyPr>
          <a:lstStyle/>
          <a:p>
            <a:pPr>
              <a:spcBef>
                <a:spcPct val="50000"/>
              </a:spcBef>
            </a:pPr>
            <a:r>
              <a:rPr lang="en-US" sz="2000" dirty="0">
                <a:solidFill>
                  <a:schemeClr val="bg1"/>
                </a:solidFill>
                <a:effectLst>
                  <a:outerShdw blurRad="38100" dist="38100" dir="2700000" algn="tl">
                    <a:srgbClr val="000000">
                      <a:alpha val="43137"/>
                    </a:srgbClr>
                  </a:outerShdw>
                </a:effectLst>
              </a:rPr>
              <a:t>Extensive malignant lymphadenopathy</a:t>
            </a:r>
          </a:p>
        </p:txBody>
      </p:sp>
      <p:pic>
        <p:nvPicPr>
          <p:cNvPr id="431108" name="Picture 2" descr="Bressman_adenopathy"/>
          <p:cNvPicPr>
            <a:picLocks noChangeAspect="1" noChangeArrowheads="1"/>
          </p:cNvPicPr>
          <p:nvPr/>
        </p:nvPicPr>
        <p:blipFill>
          <a:blip r:embed="rId4" cstate="screen"/>
          <a:srcRect/>
          <a:stretch>
            <a:fillRect/>
          </a:stretch>
        </p:blipFill>
        <p:spPr bwMode="auto">
          <a:xfrm>
            <a:off x="762000" y="1724025"/>
            <a:ext cx="5257800" cy="1331913"/>
          </a:xfrm>
          <a:prstGeom prst="rect">
            <a:avLst/>
          </a:prstGeom>
          <a:noFill/>
          <a:ln w="9525">
            <a:noFill/>
            <a:miter lim="800000"/>
            <a:headEnd/>
            <a:tailEnd/>
          </a:ln>
        </p:spPr>
      </p:pic>
      <p:sp>
        <p:nvSpPr>
          <p:cNvPr id="431109" name="Title 4"/>
          <p:cNvSpPr>
            <a:spLocks noGrp="1"/>
          </p:cNvSpPr>
          <p:nvPr>
            <p:ph type="title" idx="4294967295"/>
          </p:nvPr>
        </p:nvSpPr>
        <p:spPr>
          <a:xfrm>
            <a:off x="0" y="366713"/>
            <a:ext cx="7924800" cy="990600"/>
          </a:xfrm>
        </p:spPr>
        <p:txBody>
          <a:bodyPr/>
          <a:lstStyle/>
          <a:p>
            <a:r>
              <a:rPr lang="en-US" dirty="0">
                <a:solidFill>
                  <a:srgbClr val="FFFF00"/>
                </a:solidFill>
                <a:effectLst>
                  <a:outerShdw blurRad="38100" dist="38100" dir="2700000" algn="tl">
                    <a:srgbClr val="000000"/>
                  </a:outerShdw>
                </a:effectLst>
              </a:rPr>
              <a:t>Unsuspected Disease</a:t>
            </a:r>
          </a:p>
        </p:txBody>
      </p:sp>
      <p:sp>
        <p:nvSpPr>
          <p:cNvPr id="2" name="Rectangle 1">
            <a:extLst>
              <a:ext uri="{FF2B5EF4-FFF2-40B4-BE49-F238E27FC236}">
                <a16:creationId xmlns:a16="http://schemas.microsoft.com/office/drawing/2014/main" id="{B22FFF72-B6BE-6098-9D08-6B324A40E0DB}"/>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descr="Bressman_adenopathy"/>
          <p:cNvPicPr>
            <a:picLocks noChangeAspect="1" noChangeArrowheads="1"/>
          </p:cNvPicPr>
          <p:nvPr/>
        </p:nvPicPr>
        <p:blipFill>
          <a:blip r:embed="rId3" cstate="screen"/>
          <a:srcRect/>
          <a:stretch>
            <a:fillRect/>
          </a:stretch>
        </p:blipFill>
        <p:spPr bwMode="auto">
          <a:xfrm>
            <a:off x="6019800" y="1724025"/>
            <a:ext cx="2590800" cy="1330325"/>
          </a:xfrm>
          <a:prstGeom prst="rect">
            <a:avLst/>
          </a:prstGeom>
          <a:noFill/>
          <a:ln w="9525">
            <a:noFill/>
            <a:miter lim="800000"/>
            <a:headEnd/>
            <a:tailEnd/>
          </a:ln>
        </p:spPr>
      </p:pic>
      <p:sp>
        <p:nvSpPr>
          <p:cNvPr id="431107" name="Text Box 3"/>
          <p:cNvSpPr txBox="1">
            <a:spLocks noChangeArrowheads="1"/>
          </p:cNvSpPr>
          <p:nvPr/>
        </p:nvSpPr>
        <p:spPr bwMode="auto">
          <a:xfrm>
            <a:off x="381000" y="1343025"/>
            <a:ext cx="4648200" cy="396875"/>
          </a:xfrm>
          <a:prstGeom prst="rect">
            <a:avLst/>
          </a:prstGeom>
          <a:noFill/>
          <a:ln w="38100">
            <a:noFill/>
            <a:miter lim="800000"/>
            <a:headEnd/>
            <a:tailEnd/>
          </a:ln>
        </p:spPr>
        <p:txBody>
          <a:bodyPr>
            <a:spAutoFit/>
          </a:bodyPr>
          <a:lstStyle/>
          <a:p>
            <a:pPr>
              <a:spcBef>
                <a:spcPct val="50000"/>
              </a:spcBef>
            </a:pPr>
            <a:r>
              <a:rPr lang="en-US" sz="2000" dirty="0">
                <a:solidFill>
                  <a:schemeClr val="bg1"/>
                </a:solidFill>
                <a:effectLst>
                  <a:outerShdw blurRad="38100" dist="38100" dir="2700000" algn="tl">
                    <a:srgbClr val="000000">
                      <a:alpha val="43137"/>
                    </a:srgbClr>
                  </a:outerShdw>
                </a:effectLst>
              </a:rPr>
              <a:t>Extensive malignant lymphadenopathy</a:t>
            </a:r>
          </a:p>
        </p:txBody>
      </p:sp>
      <p:pic>
        <p:nvPicPr>
          <p:cNvPr id="431108" name="Picture 2" descr="Bressman_adenopathy"/>
          <p:cNvPicPr>
            <a:picLocks noChangeAspect="1" noChangeArrowheads="1"/>
          </p:cNvPicPr>
          <p:nvPr/>
        </p:nvPicPr>
        <p:blipFill>
          <a:blip r:embed="rId4" cstate="screen"/>
          <a:srcRect/>
          <a:stretch>
            <a:fillRect/>
          </a:stretch>
        </p:blipFill>
        <p:spPr bwMode="auto">
          <a:xfrm>
            <a:off x="762000" y="1724025"/>
            <a:ext cx="5257800" cy="1331913"/>
          </a:xfrm>
          <a:prstGeom prst="rect">
            <a:avLst/>
          </a:prstGeom>
          <a:noFill/>
          <a:ln w="9525">
            <a:noFill/>
            <a:miter lim="800000"/>
            <a:headEnd/>
            <a:tailEnd/>
          </a:ln>
        </p:spPr>
      </p:pic>
      <p:sp>
        <p:nvSpPr>
          <p:cNvPr id="431109" name="Title 4"/>
          <p:cNvSpPr>
            <a:spLocks noGrp="1"/>
          </p:cNvSpPr>
          <p:nvPr>
            <p:ph type="title" idx="4294967295"/>
          </p:nvPr>
        </p:nvSpPr>
        <p:spPr>
          <a:xfrm>
            <a:off x="0" y="374650"/>
            <a:ext cx="7924800" cy="990600"/>
          </a:xfrm>
        </p:spPr>
        <p:txBody>
          <a:bodyPr/>
          <a:lstStyle/>
          <a:p>
            <a:r>
              <a:rPr lang="en-US" dirty="0">
                <a:solidFill>
                  <a:srgbClr val="FFFF00"/>
                </a:solidFill>
                <a:effectLst>
                  <a:outerShdw blurRad="38100" dist="38100" dir="2700000" algn="tl">
                    <a:srgbClr val="000000"/>
                  </a:outerShdw>
                </a:effectLst>
              </a:rPr>
              <a:t>Unsuspected Disease</a:t>
            </a:r>
          </a:p>
        </p:txBody>
      </p:sp>
      <p:grpSp>
        <p:nvGrpSpPr>
          <p:cNvPr id="2" name="Group 7"/>
          <p:cNvGrpSpPr>
            <a:grpSpLocks/>
          </p:cNvGrpSpPr>
          <p:nvPr/>
        </p:nvGrpSpPr>
        <p:grpSpPr bwMode="auto">
          <a:xfrm>
            <a:off x="1828800" y="3124200"/>
            <a:ext cx="6781800" cy="1371600"/>
            <a:chOff x="609600" y="3505200"/>
            <a:chExt cx="7162800" cy="1621825"/>
          </a:xfrm>
        </p:grpSpPr>
        <p:pic>
          <p:nvPicPr>
            <p:cNvPr id="431111" name="Picture 2" descr="Bressman_bone"/>
            <p:cNvPicPr>
              <a:picLocks noChangeAspect="1" noChangeArrowheads="1"/>
            </p:cNvPicPr>
            <p:nvPr/>
          </p:nvPicPr>
          <p:blipFill>
            <a:blip r:embed="rId5" cstate="screen"/>
            <a:srcRect/>
            <a:stretch>
              <a:fillRect/>
            </a:stretch>
          </p:blipFill>
          <p:spPr bwMode="auto">
            <a:xfrm>
              <a:off x="609600" y="3505200"/>
              <a:ext cx="4800600" cy="1621825"/>
            </a:xfrm>
            <a:prstGeom prst="rect">
              <a:avLst/>
            </a:prstGeom>
            <a:noFill/>
            <a:ln w="9525">
              <a:noFill/>
              <a:miter lim="800000"/>
              <a:headEnd/>
              <a:tailEnd/>
            </a:ln>
          </p:spPr>
        </p:pic>
        <p:pic>
          <p:nvPicPr>
            <p:cNvPr id="431112" name="Picture 2" descr="Bressman_bone"/>
            <p:cNvPicPr>
              <a:picLocks noChangeAspect="1" noChangeArrowheads="1"/>
            </p:cNvPicPr>
            <p:nvPr/>
          </p:nvPicPr>
          <p:blipFill>
            <a:blip r:embed="rId6" cstate="screen"/>
            <a:srcRect/>
            <a:stretch>
              <a:fillRect/>
            </a:stretch>
          </p:blipFill>
          <p:spPr bwMode="auto">
            <a:xfrm>
              <a:off x="5410200" y="3505200"/>
              <a:ext cx="2362200" cy="1616242"/>
            </a:xfrm>
            <a:prstGeom prst="rect">
              <a:avLst/>
            </a:prstGeom>
            <a:noFill/>
            <a:ln w="9525">
              <a:noFill/>
              <a:miter lim="800000"/>
              <a:headEnd/>
              <a:tailEnd/>
            </a:ln>
          </p:spPr>
        </p:pic>
      </p:grpSp>
      <p:grpSp>
        <p:nvGrpSpPr>
          <p:cNvPr id="3" name="Group 10"/>
          <p:cNvGrpSpPr>
            <a:grpSpLocks/>
          </p:cNvGrpSpPr>
          <p:nvPr/>
        </p:nvGrpSpPr>
        <p:grpSpPr bwMode="auto">
          <a:xfrm>
            <a:off x="2725948" y="4572000"/>
            <a:ext cx="5889625" cy="1422400"/>
            <a:chOff x="1600200" y="4648200"/>
            <a:chExt cx="5889171" cy="1422400"/>
          </a:xfrm>
        </p:grpSpPr>
        <p:pic>
          <p:nvPicPr>
            <p:cNvPr id="431114" name="Picture 2" descr="Bressman_bonenlCT"/>
            <p:cNvPicPr>
              <a:picLocks noChangeAspect="1" noChangeArrowheads="1"/>
            </p:cNvPicPr>
            <p:nvPr/>
          </p:nvPicPr>
          <p:blipFill>
            <a:blip r:embed="rId7" cstate="screen"/>
            <a:srcRect/>
            <a:stretch>
              <a:fillRect/>
            </a:stretch>
          </p:blipFill>
          <p:spPr bwMode="auto">
            <a:xfrm>
              <a:off x="1600200" y="4648200"/>
              <a:ext cx="3962400" cy="1422400"/>
            </a:xfrm>
            <a:prstGeom prst="rect">
              <a:avLst/>
            </a:prstGeom>
            <a:noFill/>
            <a:ln w="9525">
              <a:noFill/>
              <a:miter lim="800000"/>
              <a:headEnd/>
              <a:tailEnd/>
            </a:ln>
          </p:spPr>
        </p:pic>
        <p:pic>
          <p:nvPicPr>
            <p:cNvPr id="431115" name="Picture 2" descr="Bressman_bonenlCT"/>
            <p:cNvPicPr>
              <a:picLocks noChangeAspect="1" noChangeArrowheads="1"/>
            </p:cNvPicPr>
            <p:nvPr/>
          </p:nvPicPr>
          <p:blipFill>
            <a:blip r:embed="rId8" cstate="screen"/>
            <a:srcRect/>
            <a:stretch>
              <a:fillRect/>
            </a:stretch>
          </p:blipFill>
          <p:spPr bwMode="auto">
            <a:xfrm>
              <a:off x="5562600" y="4648200"/>
              <a:ext cx="1926771" cy="1419726"/>
            </a:xfrm>
            <a:prstGeom prst="rect">
              <a:avLst/>
            </a:prstGeom>
            <a:noFill/>
            <a:ln w="9525">
              <a:noFill/>
              <a:miter lim="800000"/>
              <a:headEnd/>
              <a:tailEnd/>
            </a:ln>
          </p:spPr>
        </p:pic>
      </p:grpSp>
      <p:sp>
        <p:nvSpPr>
          <p:cNvPr id="12" name="Text Box 3"/>
          <p:cNvSpPr txBox="1">
            <a:spLocks noChangeArrowheads="1"/>
          </p:cNvSpPr>
          <p:nvPr/>
        </p:nvSpPr>
        <p:spPr bwMode="auto">
          <a:xfrm>
            <a:off x="1143000" y="4648200"/>
            <a:ext cx="1905000" cy="1311275"/>
          </a:xfrm>
          <a:prstGeom prst="rect">
            <a:avLst/>
          </a:prstGeom>
          <a:noFill/>
          <a:ln w="38100">
            <a:noFill/>
            <a:miter lim="800000"/>
            <a:headEnd/>
            <a:tailEnd/>
          </a:ln>
        </p:spPr>
        <p:txBody>
          <a:bodyPr>
            <a:spAutoFit/>
          </a:bodyPr>
          <a:lstStyle/>
          <a:p>
            <a:pPr>
              <a:spcBef>
                <a:spcPct val="50000"/>
              </a:spcBef>
            </a:pPr>
            <a:r>
              <a:rPr lang="en-US" sz="2000" dirty="0">
                <a:solidFill>
                  <a:schemeClr val="bg1"/>
                </a:solidFill>
                <a:effectLst>
                  <a:outerShdw blurRad="38100" dist="38100" dir="2700000" algn="tl">
                    <a:srgbClr val="000000">
                      <a:alpha val="43137"/>
                    </a:srgbClr>
                  </a:outerShdw>
                </a:effectLst>
              </a:rPr>
              <a:t>Skeletal metastasis unsuspected on CT.</a:t>
            </a:r>
          </a:p>
        </p:txBody>
      </p:sp>
      <p:sp>
        <p:nvSpPr>
          <p:cNvPr id="4" name="Rectangle 3">
            <a:extLst>
              <a:ext uri="{FF2B5EF4-FFF2-40B4-BE49-F238E27FC236}">
                <a16:creationId xmlns:a16="http://schemas.microsoft.com/office/drawing/2014/main" id="{262AA093-E793-5725-4101-247A736F1A80}"/>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47766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639"/>
            <a:ext cx="8229600" cy="1143000"/>
          </a:xfrm>
        </p:spPr>
        <p:txBody>
          <a:bodyPr/>
          <a:lstStyle/>
          <a:p>
            <a:r>
              <a:rPr lang="en-US" dirty="0">
                <a:solidFill>
                  <a:srgbClr val="FFFF00"/>
                </a:solidFill>
                <a:effectLst>
                  <a:outerShdw blurRad="38100" dist="38100" dir="2700000" algn="tl">
                    <a:srgbClr val="000000">
                      <a:alpha val="43137"/>
                    </a:srgbClr>
                  </a:outerShdw>
                </a:effectLst>
              </a:rPr>
              <a:t>Controversy: PET in Early-Stage Breast Carcinoma</a:t>
            </a:r>
          </a:p>
        </p:txBody>
      </p:sp>
      <p:sp>
        <p:nvSpPr>
          <p:cNvPr id="3" name="Content Placeholder 2"/>
          <p:cNvSpPr>
            <a:spLocks noGrp="1"/>
          </p:cNvSpPr>
          <p:nvPr>
            <p:ph idx="1"/>
          </p:nvPr>
        </p:nvSpPr>
        <p:spPr>
          <a:xfrm>
            <a:off x="228600" y="1752600"/>
            <a:ext cx="8686800" cy="4267200"/>
          </a:xfrm>
        </p:spPr>
        <p:txBody>
          <a:bodyPr/>
          <a:lstStyle/>
          <a:p>
            <a:r>
              <a:rPr lang="en-US" sz="2400" i="1" dirty="0">
                <a:solidFill>
                  <a:srgbClr val="FFCC00"/>
                </a:solidFill>
                <a:effectLst>
                  <a:outerShdw blurRad="38100" dist="38100" dir="2700000" algn="tl">
                    <a:srgbClr val="000000">
                      <a:alpha val="43137"/>
                    </a:srgbClr>
                  </a:outerShdw>
                </a:effectLst>
              </a:rPr>
              <a:t>Pritchard, et al. J </a:t>
            </a:r>
            <a:r>
              <a:rPr lang="en-US" sz="2400" i="1" dirty="0" err="1">
                <a:solidFill>
                  <a:srgbClr val="FFCC00"/>
                </a:solidFill>
                <a:effectLst>
                  <a:outerShdw blurRad="38100" dist="38100" dir="2700000" algn="tl">
                    <a:srgbClr val="000000">
                      <a:alpha val="43137"/>
                    </a:srgbClr>
                  </a:outerShdw>
                </a:effectLst>
              </a:rPr>
              <a:t>Clin</a:t>
            </a:r>
            <a:r>
              <a:rPr lang="en-US" sz="2400" i="1" dirty="0">
                <a:solidFill>
                  <a:srgbClr val="FFCC00"/>
                </a:solidFill>
                <a:effectLst>
                  <a:outerShdw blurRad="38100" dist="38100" dir="2700000" algn="tl">
                    <a:srgbClr val="000000">
                      <a:alpha val="43137"/>
                    </a:srgbClr>
                  </a:outerShdw>
                </a:effectLst>
              </a:rPr>
              <a:t> </a:t>
            </a:r>
            <a:r>
              <a:rPr lang="en-US" sz="2400" i="1" dirty="0" err="1">
                <a:solidFill>
                  <a:srgbClr val="FFCC00"/>
                </a:solidFill>
                <a:effectLst>
                  <a:outerShdw blurRad="38100" dist="38100" dir="2700000" algn="tl">
                    <a:srgbClr val="000000">
                      <a:alpha val="43137"/>
                    </a:srgbClr>
                  </a:outerShdw>
                </a:effectLst>
              </a:rPr>
              <a:t>Onc</a:t>
            </a:r>
            <a:r>
              <a:rPr lang="en-US" sz="2400" i="1" dirty="0">
                <a:solidFill>
                  <a:srgbClr val="FFCC00"/>
                </a:solidFill>
                <a:effectLst>
                  <a:outerShdw blurRad="38100" dist="38100" dir="2700000" algn="tl">
                    <a:srgbClr val="000000">
                      <a:alpha val="43137"/>
                    </a:srgbClr>
                  </a:outerShdw>
                </a:effectLst>
              </a:rPr>
              <a:t> 2012;30:1274</a:t>
            </a:r>
          </a:p>
          <a:p>
            <a:pPr lvl="1"/>
            <a:r>
              <a:rPr lang="en-US" sz="2400" dirty="0">
                <a:effectLst>
                  <a:outerShdw blurRad="38100" dist="38100" dir="2700000" algn="tl">
                    <a:srgbClr val="000000">
                      <a:alpha val="43137"/>
                    </a:srgbClr>
                  </a:outerShdw>
                </a:effectLst>
                <a:ea typeface="+mn-ea"/>
                <a:cs typeface="+mn-cs"/>
              </a:rPr>
              <a:t>325 patient prospective multicenter early stage </a:t>
            </a:r>
          </a:p>
          <a:p>
            <a:pPr lvl="2"/>
            <a:r>
              <a:rPr lang="en-US" sz="2000" dirty="0">
                <a:effectLst>
                  <a:outerShdw blurRad="38100" dist="38100" dir="2700000" algn="tl">
                    <a:srgbClr val="000000">
                      <a:alpha val="43137"/>
                    </a:srgbClr>
                  </a:outerShdw>
                </a:effectLst>
                <a:ea typeface="+mn-ea"/>
                <a:cs typeface="+mn-cs"/>
              </a:rPr>
              <a:t>T1=207, T2=110, T3=8 </a:t>
            </a:r>
          </a:p>
          <a:p>
            <a:pPr lvl="2">
              <a:spcBef>
                <a:spcPts val="0"/>
              </a:spcBef>
              <a:spcAft>
                <a:spcPts val="1800"/>
              </a:spcAft>
            </a:pPr>
            <a:r>
              <a:rPr lang="en-US" sz="2000" dirty="0">
                <a:effectLst>
                  <a:outerShdw blurRad="38100" dist="38100" dir="2700000" algn="tl">
                    <a:srgbClr val="000000">
                      <a:alpha val="43137"/>
                    </a:srgbClr>
                  </a:outerShdw>
                </a:effectLst>
                <a:ea typeface="+mn-ea"/>
                <a:cs typeface="+mn-cs"/>
              </a:rPr>
              <a:t>PET positive 13 patients for distant mets: TP=3, FP=10 </a:t>
            </a:r>
            <a:endParaRPr lang="en-US" sz="2400" dirty="0">
              <a:effectLst>
                <a:outerShdw blurRad="38100" dist="38100" dir="2700000" algn="tl">
                  <a:srgbClr val="000000">
                    <a:alpha val="43137"/>
                  </a:srgbClr>
                </a:outerShdw>
              </a:effectLst>
              <a:ea typeface="+mn-ea"/>
              <a:cs typeface="+mn-cs"/>
            </a:endParaRPr>
          </a:p>
        </p:txBody>
      </p:sp>
      <p:sp>
        <p:nvSpPr>
          <p:cNvPr id="4" name="Rectangle 3">
            <a:extLst>
              <a:ext uri="{FF2B5EF4-FFF2-40B4-BE49-F238E27FC236}">
                <a16:creationId xmlns:a16="http://schemas.microsoft.com/office/drawing/2014/main" id="{795C324E-9B53-2181-2FB3-12D6367C7994}"/>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133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9444"/>
            <a:ext cx="8229600" cy="1143000"/>
          </a:xfrm>
        </p:spPr>
        <p:txBody>
          <a:bodyPr/>
          <a:lstStyle/>
          <a:p>
            <a:r>
              <a:rPr lang="en-US" dirty="0">
                <a:solidFill>
                  <a:srgbClr val="FFFF00"/>
                </a:solidFill>
                <a:effectLst>
                  <a:outerShdw blurRad="38100" dist="38100" dir="2700000" algn="tl">
                    <a:srgbClr val="000000">
                      <a:alpha val="43137"/>
                    </a:srgbClr>
                  </a:outerShdw>
                </a:effectLst>
              </a:rPr>
              <a:t>Controversy: PET in Early-Stage Breast Carcinoma</a:t>
            </a:r>
          </a:p>
        </p:txBody>
      </p:sp>
      <p:sp>
        <p:nvSpPr>
          <p:cNvPr id="3" name="Content Placeholder 2"/>
          <p:cNvSpPr>
            <a:spLocks noGrp="1"/>
          </p:cNvSpPr>
          <p:nvPr>
            <p:ph idx="1"/>
          </p:nvPr>
        </p:nvSpPr>
        <p:spPr>
          <a:xfrm>
            <a:off x="228600" y="1752600"/>
            <a:ext cx="8686800" cy="4267200"/>
          </a:xfrm>
        </p:spPr>
        <p:txBody>
          <a:bodyPr/>
          <a:lstStyle/>
          <a:p>
            <a:r>
              <a:rPr lang="en-US" sz="2400" i="1" dirty="0">
                <a:solidFill>
                  <a:srgbClr val="FFCC00"/>
                </a:solidFill>
                <a:effectLst>
                  <a:outerShdw blurRad="38100" dist="38100" dir="2700000" algn="tl">
                    <a:srgbClr val="000000">
                      <a:alpha val="43137"/>
                    </a:srgbClr>
                  </a:outerShdw>
                </a:effectLst>
              </a:rPr>
              <a:t>Pritchard, et al. J </a:t>
            </a:r>
            <a:r>
              <a:rPr lang="en-US" sz="2400" i="1" dirty="0" err="1">
                <a:solidFill>
                  <a:srgbClr val="FFCC00"/>
                </a:solidFill>
                <a:effectLst>
                  <a:outerShdw blurRad="38100" dist="38100" dir="2700000" algn="tl">
                    <a:srgbClr val="000000">
                      <a:alpha val="43137"/>
                    </a:srgbClr>
                  </a:outerShdw>
                </a:effectLst>
              </a:rPr>
              <a:t>Clin</a:t>
            </a:r>
            <a:r>
              <a:rPr lang="en-US" sz="2400" i="1" dirty="0">
                <a:solidFill>
                  <a:srgbClr val="FFCC00"/>
                </a:solidFill>
                <a:effectLst>
                  <a:outerShdw blurRad="38100" dist="38100" dir="2700000" algn="tl">
                    <a:srgbClr val="000000">
                      <a:alpha val="43137"/>
                    </a:srgbClr>
                  </a:outerShdw>
                </a:effectLst>
              </a:rPr>
              <a:t> </a:t>
            </a:r>
            <a:r>
              <a:rPr lang="en-US" sz="2400" i="1" dirty="0" err="1">
                <a:solidFill>
                  <a:srgbClr val="FFCC00"/>
                </a:solidFill>
                <a:effectLst>
                  <a:outerShdw blurRad="38100" dist="38100" dir="2700000" algn="tl">
                    <a:srgbClr val="000000">
                      <a:alpha val="43137"/>
                    </a:srgbClr>
                  </a:outerShdw>
                </a:effectLst>
              </a:rPr>
              <a:t>Onc</a:t>
            </a:r>
            <a:r>
              <a:rPr lang="en-US" sz="2400" i="1" dirty="0">
                <a:solidFill>
                  <a:srgbClr val="FFCC00"/>
                </a:solidFill>
                <a:effectLst>
                  <a:outerShdw blurRad="38100" dist="38100" dir="2700000" algn="tl">
                    <a:srgbClr val="000000">
                      <a:alpha val="43137"/>
                    </a:srgbClr>
                  </a:outerShdw>
                </a:effectLst>
              </a:rPr>
              <a:t> 2012;30:1274</a:t>
            </a:r>
          </a:p>
          <a:p>
            <a:pPr lvl="1"/>
            <a:r>
              <a:rPr lang="en-US" sz="2400" dirty="0">
                <a:effectLst>
                  <a:outerShdw blurRad="38100" dist="38100" dir="2700000" algn="tl">
                    <a:srgbClr val="000000">
                      <a:alpha val="43137"/>
                    </a:srgbClr>
                  </a:outerShdw>
                </a:effectLst>
                <a:ea typeface="+mn-ea"/>
                <a:cs typeface="+mn-cs"/>
              </a:rPr>
              <a:t>325 patient prospective multicenter early stage </a:t>
            </a:r>
          </a:p>
          <a:p>
            <a:pPr lvl="2"/>
            <a:r>
              <a:rPr lang="en-US" sz="2000" dirty="0">
                <a:effectLst>
                  <a:outerShdw blurRad="38100" dist="38100" dir="2700000" algn="tl">
                    <a:srgbClr val="000000">
                      <a:alpha val="43137"/>
                    </a:srgbClr>
                  </a:outerShdw>
                </a:effectLst>
                <a:ea typeface="+mn-ea"/>
                <a:cs typeface="+mn-cs"/>
              </a:rPr>
              <a:t>T1=207, T2=110, T3=8 </a:t>
            </a:r>
          </a:p>
          <a:p>
            <a:pPr lvl="2">
              <a:spcBef>
                <a:spcPts val="0"/>
              </a:spcBef>
              <a:spcAft>
                <a:spcPts val="1800"/>
              </a:spcAft>
            </a:pPr>
            <a:r>
              <a:rPr lang="en-US" sz="2000" dirty="0">
                <a:effectLst>
                  <a:outerShdw blurRad="38100" dist="38100" dir="2700000" algn="tl">
                    <a:srgbClr val="000000">
                      <a:alpha val="43137"/>
                    </a:srgbClr>
                  </a:outerShdw>
                </a:effectLst>
                <a:ea typeface="+mn-ea"/>
                <a:cs typeface="+mn-cs"/>
              </a:rPr>
              <a:t>PET positive 13 patients for distant mets: TP=3, FP=10 </a:t>
            </a:r>
            <a:endParaRPr lang="en-US" sz="2400" dirty="0">
              <a:effectLst>
                <a:outerShdw blurRad="38100" dist="38100" dir="2700000" algn="tl">
                  <a:srgbClr val="000000">
                    <a:alpha val="43137"/>
                  </a:srgbClr>
                </a:outerShdw>
              </a:effectLst>
              <a:ea typeface="+mn-ea"/>
              <a:cs typeface="+mn-cs"/>
            </a:endParaRPr>
          </a:p>
          <a:p>
            <a:pPr lvl="1"/>
            <a:r>
              <a:rPr lang="en-US" sz="2000" i="1" dirty="0">
                <a:solidFill>
                  <a:srgbClr val="FFCC00"/>
                </a:solidFill>
                <a:effectLst>
                  <a:outerShdw blurRad="38100" dist="38100" dir="2700000" algn="tl">
                    <a:srgbClr val="000000">
                      <a:alpha val="43137"/>
                    </a:srgbClr>
                  </a:outerShdw>
                </a:effectLst>
              </a:rPr>
              <a:t>Editorial by David </a:t>
            </a:r>
            <a:r>
              <a:rPr lang="en-US" sz="2000" i="1" dirty="0" err="1">
                <a:solidFill>
                  <a:srgbClr val="FFCC00"/>
                </a:solidFill>
                <a:effectLst>
                  <a:outerShdw blurRad="38100" dist="38100" dir="2700000" algn="tl">
                    <a:srgbClr val="000000">
                      <a:alpha val="43137"/>
                    </a:srgbClr>
                  </a:outerShdw>
                </a:effectLst>
              </a:rPr>
              <a:t>Mankoff</a:t>
            </a:r>
            <a:r>
              <a:rPr lang="en-US" sz="2000" i="1" dirty="0">
                <a:solidFill>
                  <a:srgbClr val="FFCC00"/>
                </a:solidFill>
                <a:effectLst>
                  <a:outerShdw blurRad="38100" dist="38100" dir="2700000" algn="tl">
                    <a:srgbClr val="000000">
                      <a:alpha val="43137"/>
                    </a:srgbClr>
                  </a:outerShdw>
                </a:effectLst>
              </a:rPr>
              <a:t>. J </a:t>
            </a:r>
            <a:r>
              <a:rPr lang="en-US" sz="2000" i="1" dirty="0" err="1">
                <a:solidFill>
                  <a:srgbClr val="FFCC00"/>
                </a:solidFill>
                <a:effectLst>
                  <a:outerShdw blurRad="38100" dist="38100" dir="2700000" algn="tl">
                    <a:srgbClr val="000000">
                      <a:alpha val="43137"/>
                    </a:srgbClr>
                  </a:outerShdw>
                </a:effectLst>
              </a:rPr>
              <a:t>Clin</a:t>
            </a:r>
            <a:r>
              <a:rPr lang="en-US" sz="2000" i="1" dirty="0">
                <a:solidFill>
                  <a:srgbClr val="FFCC00"/>
                </a:solidFill>
                <a:effectLst>
                  <a:outerShdw blurRad="38100" dist="38100" dir="2700000" algn="tl">
                    <a:srgbClr val="000000">
                      <a:alpha val="43137"/>
                    </a:srgbClr>
                  </a:outerShdw>
                </a:effectLst>
              </a:rPr>
              <a:t> </a:t>
            </a:r>
            <a:r>
              <a:rPr lang="en-US" sz="2000" i="1" dirty="0" err="1">
                <a:solidFill>
                  <a:srgbClr val="FFCC00"/>
                </a:solidFill>
                <a:effectLst>
                  <a:outerShdw blurRad="38100" dist="38100" dir="2700000" algn="tl">
                    <a:srgbClr val="000000">
                      <a:alpha val="43137"/>
                    </a:srgbClr>
                  </a:outerShdw>
                </a:effectLst>
              </a:rPr>
              <a:t>Onc</a:t>
            </a:r>
            <a:r>
              <a:rPr lang="en-US" sz="2000" i="1" dirty="0">
                <a:solidFill>
                  <a:srgbClr val="FFCC00"/>
                </a:solidFill>
                <a:effectLst>
                  <a:outerShdw blurRad="38100" dist="38100" dir="2700000" algn="tl">
                    <a:srgbClr val="000000">
                      <a:alpha val="43137"/>
                    </a:srgbClr>
                  </a:outerShdw>
                </a:effectLst>
              </a:rPr>
              <a:t> 2012;30:1252</a:t>
            </a:r>
          </a:p>
          <a:p>
            <a:pPr lvl="2"/>
            <a:r>
              <a:rPr lang="en-US" sz="2400" dirty="0">
                <a:effectLst>
                  <a:outerShdw blurRad="38100" dist="38100" dir="2700000" algn="tl">
                    <a:srgbClr val="000000">
                      <a:alpha val="43137"/>
                    </a:srgbClr>
                  </a:outerShdw>
                </a:effectLst>
                <a:ea typeface="+mn-ea"/>
                <a:cs typeface="+mn-cs"/>
              </a:rPr>
              <a:t>Do the math…</a:t>
            </a:r>
          </a:p>
          <a:p>
            <a:pPr lvl="3"/>
            <a:r>
              <a:rPr lang="en-US" sz="2000" dirty="0">
                <a:effectLst>
                  <a:outerShdw blurRad="38100" dist="38100" dir="2700000" algn="tl">
                    <a:srgbClr val="000000">
                      <a:alpha val="43137"/>
                    </a:srgbClr>
                  </a:outerShdw>
                </a:effectLst>
                <a:ea typeface="+mn-ea"/>
                <a:cs typeface="+mn-cs"/>
              </a:rPr>
              <a:t>At low disease prevalence even a highly accurate test will have far more FP vs TP and result in low yield</a:t>
            </a:r>
          </a:p>
          <a:p>
            <a:pPr lvl="3"/>
            <a:r>
              <a:rPr lang="en-US" sz="2000" dirty="0">
                <a:effectLst>
                  <a:outerShdw blurRad="38100" dist="38100" dir="2700000" algn="tl">
                    <a:srgbClr val="000000">
                      <a:alpha val="43137"/>
                    </a:srgbClr>
                  </a:outerShdw>
                </a:effectLst>
                <a:ea typeface="+mn-ea"/>
                <a:cs typeface="+mn-cs"/>
              </a:rPr>
              <a:t>But in advanced and recurrent disease prevalence rises and also more aggressive disease so greater FDG uptake.</a:t>
            </a:r>
            <a:endParaRPr lang="en-US" sz="1800" dirty="0">
              <a:effectLst>
                <a:outerShdw blurRad="38100" dist="38100" dir="2700000" algn="tl">
                  <a:srgbClr val="000000">
                    <a:alpha val="43137"/>
                  </a:srgbClr>
                </a:outerShdw>
              </a:effectLst>
              <a:ea typeface="+mn-ea"/>
              <a:cs typeface="+mn-cs"/>
            </a:endParaRPr>
          </a:p>
        </p:txBody>
      </p:sp>
      <p:sp>
        <p:nvSpPr>
          <p:cNvPr id="4" name="Rectangle 3">
            <a:extLst>
              <a:ext uri="{FF2B5EF4-FFF2-40B4-BE49-F238E27FC236}">
                <a16:creationId xmlns:a16="http://schemas.microsoft.com/office/drawing/2014/main" id="{F7498D5D-B1FF-7B57-F86E-FD6756B7BE3D}"/>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238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61" y="352568"/>
            <a:ext cx="8229600" cy="1143000"/>
          </a:xfrm>
        </p:spPr>
        <p:txBody>
          <a:bodyPr/>
          <a:lstStyle/>
          <a:p>
            <a:r>
              <a:rPr lang="en-US" dirty="0">
                <a:solidFill>
                  <a:srgbClr val="FFFF00"/>
                </a:solidFill>
                <a:effectLst>
                  <a:outerShdw blurRad="38100" dist="38100" dir="2700000" algn="tl">
                    <a:srgbClr val="000000">
                      <a:alpha val="43137"/>
                    </a:srgbClr>
                  </a:outerShdw>
                </a:effectLst>
              </a:rPr>
              <a:t>Other Studies More Balanced</a:t>
            </a:r>
          </a:p>
        </p:txBody>
      </p:sp>
      <p:sp>
        <p:nvSpPr>
          <p:cNvPr id="3" name="Content Placeholder 2"/>
          <p:cNvSpPr>
            <a:spLocks noGrp="1"/>
          </p:cNvSpPr>
          <p:nvPr>
            <p:ph idx="1"/>
          </p:nvPr>
        </p:nvSpPr>
        <p:spPr>
          <a:xfrm>
            <a:off x="185105" y="2133600"/>
            <a:ext cx="8582025" cy="3481316"/>
          </a:xfrm>
        </p:spPr>
        <p:txBody>
          <a:bodyPr>
            <a:normAutofit/>
          </a:bodyPr>
          <a:lstStyle/>
          <a:p>
            <a:pPr>
              <a:lnSpc>
                <a:spcPct val="120000"/>
              </a:lnSpc>
              <a:spcBef>
                <a:spcPts val="0"/>
              </a:spcBef>
              <a:spcAft>
                <a:spcPts val="0"/>
              </a:spcAft>
            </a:pPr>
            <a:r>
              <a:rPr lang="en-US" sz="2900" dirty="0">
                <a:effectLst>
                  <a:outerShdw blurRad="38100" dist="38100" dir="2700000" algn="tl">
                    <a:srgbClr val="000000">
                      <a:alpha val="43137"/>
                    </a:srgbClr>
                  </a:outerShdw>
                </a:effectLst>
                <a:ea typeface="+mn-ea"/>
                <a:cs typeface="+mn-cs"/>
              </a:rPr>
              <a:t>254 patient prospective </a:t>
            </a:r>
          </a:p>
          <a:p>
            <a:pPr lvl="2">
              <a:lnSpc>
                <a:spcPct val="120000"/>
              </a:lnSpc>
              <a:spcBef>
                <a:spcPts val="0"/>
              </a:spcBef>
              <a:spcAft>
                <a:spcPts val="0"/>
              </a:spcAft>
            </a:pPr>
            <a:r>
              <a:rPr lang="en-US" sz="2300" dirty="0">
                <a:effectLst>
                  <a:outerShdw blurRad="38100" dist="38100" dir="2700000" algn="tl">
                    <a:srgbClr val="000000">
                      <a:alpha val="43137"/>
                    </a:srgbClr>
                  </a:outerShdw>
                </a:effectLst>
                <a:ea typeface="+mn-ea"/>
                <a:cs typeface="+mn-cs"/>
              </a:rPr>
              <a:t>PET-CT changed stage in 30.3%</a:t>
            </a:r>
          </a:p>
          <a:p>
            <a:pPr lvl="2">
              <a:lnSpc>
                <a:spcPct val="120000"/>
              </a:lnSpc>
              <a:spcBef>
                <a:spcPts val="0"/>
              </a:spcBef>
              <a:spcAft>
                <a:spcPts val="0"/>
              </a:spcAft>
            </a:pPr>
            <a:r>
              <a:rPr lang="en-US" sz="2300" dirty="0">
                <a:effectLst>
                  <a:outerShdw blurRad="38100" dist="38100" dir="2700000" algn="tl">
                    <a:srgbClr val="000000">
                      <a:alpha val="43137"/>
                    </a:srgbClr>
                  </a:outerShdw>
                </a:effectLst>
                <a:ea typeface="+mn-ea"/>
                <a:cs typeface="+mn-cs"/>
              </a:rPr>
              <a:t>Staging modified 4.5% 2A, </a:t>
            </a:r>
            <a:r>
              <a:rPr lang="en-US" sz="2300" dirty="0">
                <a:solidFill>
                  <a:srgbClr val="FF0000"/>
                </a:solidFill>
                <a:effectLst>
                  <a:outerShdw blurRad="38100" dist="38100" dir="2700000" algn="tl">
                    <a:srgbClr val="000000">
                      <a:alpha val="43137"/>
                    </a:srgbClr>
                  </a:outerShdw>
                </a:effectLst>
                <a:ea typeface="+mn-ea"/>
                <a:cs typeface="+mn-cs"/>
              </a:rPr>
              <a:t>16.1% 2B, 31.7% 3A, 51.4% 3B, 47.1% 3C </a:t>
            </a:r>
          </a:p>
          <a:p>
            <a:pPr lvl="4">
              <a:lnSpc>
                <a:spcPct val="120000"/>
              </a:lnSpc>
              <a:spcBef>
                <a:spcPts val="0"/>
              </a:spcBef>
              <a:spcAft>
                <a:spcPts val="0"/>
              </a:spcAft>
              <a:buClr>
                <a:schemeClr val="accent1"/>
              </a:buClr>
              <a:buFont typeface="Arial" panose="020B0604020202020204" pitchFamily="34" charset="0"/>
              <a:buChar char="•"/>
            </a:pPr>
            <a:r>
              <a:rPr lang="en-US" sz="2100" i="1" dirty="0" err="1">
                <a:solidFill>
                  <a:srgbClr val="FFCC00"/>
                </a:solidFill>
                <a:effectLst>
                  <a:outerShdw blurRad="38100" dist="38100" dir="2700000" algn="tl">
                    <a:srgbClr val="000000">
                      <a:alpha val="43137"/>
                    </a:srgbClr>
                  </a:outerShdw>
                </a:effectLst>
              </a:rPr>
              <a:t>Groheux</a:t>
            </a:r>
            <a:r>
              <a:rPr lang="en-US" sz="2100" i="1" dirty="0">
                <a:solidFill>
                  <a:srgbClr val="FFCC00"/>
                </a:solidFill>
                <a:effectLst>
                  <a:outerShdw blurRad="38100" dist="38100" dir="2700000" algn="tl">
                    <a:srgbClr val="000000">
                      <a:alpha val="43137"/>
                    </a:srgbClr>
                  </a:outerShdw>
                </a:effectLst>
              </a:rPr>
              <a:t> et al. JNCI 2012;104:1879</a:t>
            </a:r>
          </a:p>
          <a:p>
            <a:pPr marL="914400" lvl="2" indent="0">
              <a:lnSpc>
                <a:spcPct val="120000"/>
              </a:lnSpc>
              <a:spcBef>
                <a:spcPts val="0"/>
              </a:spcBef>
              <a:spcAft>
                <a:spcPts val="0"/>
              </a:spcAft>
              <a:buNone/>
            </a:pPr>
            <a:endParaRPr lang="en-US" sz="2300" dirty="0">
              <a:effectLst>
                <a:outerShdw blurRad="38100" dist="38100" dir="2700000" algn="tl">
                  <a:srgbClr val="000000">
                    <a:alpha val="43137"/>
                  </a:srgbClr>
                </a:outerShdw>
              </a:effectLst>
              <a:ea typeface="+mn-ea"/>
              <a:cs typeface="+mn-cs"/>
            </a:endParaRPr>
          </a:p>
        </p:txBody>
      </p:sp>
      <p:sp>
        <p:nvSpPr>
          <p:cNvPr id="4" name="Rectangle 3">
            <a:extLst>
              <a:ext uri="{FF2B5EF4-FFF2-40B4-BE49-F238E27FC236}">
                <a16:creationId xmlns:a16="http://schemas.microsoft.com/office/drawing/2014/main" id="{E0F8BA1F-D9AA-6A68-6512-0FF363930666}"/>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605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61" y="352568"/>
            <a:ext cx="8229600" cy="1143000"/>
          </a:xfrm>
        </p:spPr>
        <p:txBody>
          <a:bodyPr/>
          <a:lstStyle/>
          <a:p>
            <a:r>
              <a:rPr lang="en-US" dirty="0">
                <a:solidFill>
                  <a:srgbClr val="FFFF00"/>
                </a:solidFill>
                <a:effectLst>
                  <a:outerShdw blurRad="38100" dist="38100" dir="2700000" algn="tl">
                    <a:srgbClr val="000000">
                      <a:alpha val="43137"/>
                    </a:srgbClr>
                  </a:outerShdw>
                </a:effectLst>
              </a:rPr>
              <a:t>Other Studies More Balanced</a:t>
            </a:r>
          </a:p>
        </p:txBody>
      </p:sp>
      <p:sp>
        <p:nvSpPr>
          <p:cNvPr id="3" name="Content Placeholder 2"/>
          <p:cNvSpPr>
            <a:spLocks noGrp="1"/>
          </p:cNvSpPr>
          <p:nvPr>
            <p:ph idx="1"/>
          </p:nvPr>
        </p:nvSpPr>
        <p:spPr>
          <a:xfrm>
            <a:off x="280987" y="1395484"/>
            <a:ext cx="8582025" cy="4929116"/>
          </a:xfrm>
        </p:spPr>
        <p:txBody>
          <a:bodyPr>
            <a:normAutofit/>
          </a:bodyPr>
          <a:lstStyle/>
          <a:p>
            <a:pPr>
              <a:lnSpc>
                <a:spcPct val="120000"/>
              </a:lnSpc>
              <a:spcBef>
                <a:spcPts val="0"/>
              </a:spcBef>
              <a:spcAft>
                <a:spcPts val="0"/>
              </a:spcAft>
              <a:buFont typeface="Arial" panose="020B0604020202020204" pitchFamily="34" charset="0"/>
              <a:buChar char="•"/>
            </a:pPr>
            <a:r>
              <a:rPr lang="en-US" sz="2900" dirty="0">
                <a:effectLst>
                  <a:outerShdw blurRad="38100" dist="38100" dir="2700000" algn="tl">
                    <a:srgbClr val="000000">
                      <a:alpha val="43137"/>
                    </a:srgbClr>
                  </a:outerShdw>
                </a:effectLst>
              </a:rPr>
              <a:t>184 patient multicenter with stage 2B or 3</a:t>
            </a:r>
          </a:p>
          <a:p>
            <a:pPr lvl="2">
              <a:lnSpc>
                <a:spcPct val="120000"/>
              </a:lnSpc>
              <a:spcBef>
                <a:spcPts val="0"/>
              </a:spcBef>
              <a:spcAft>
                <a:spcPts val="0"/>
              </a:spcAft>
              <a:buFont typeface="Arial" panose="020B0604020202020204" pitchFamily="34" charset="0"/>
              <a:buChar char="•"/>
            </a:pPr>
            <a:r>
              <a:rPr lang="en-US" sz="2400" dirty="0">
                <a:effectLst>
                  <a:outerShdw blurRad="38100" dist="38100" dir="2700000" algn="tl">
                    <a:srgbClr val="000000">
                      <a:alpha val="43137"/>
                    </a:srgbClr>
                  </a:outerShdw>
                </a:effectLst>
              </a:rPr>
              <a:t>Randomized PET vs CI</a:t>
            </a:r>
          </a:p>
          <a:p>
            <a:pPr lvl="2">
              <a:lnSpc>
                <a:spcPct val="120000"/>
              </a:lnSpc>
              <a:spcBef>
                <a:spcPts val="0"/>
              </a:spcBef>
              <a:spcAft>
                <a:spcPts val="0"/>
              </a:spcAft>
              <a:buFont typeface="Arial" panose="020B0604020202020204" pitchFamily="34" charset="0"/>
              <a:buChar char="•"/>
            </a:pPr>
            <a:r>
              <a:rPr lang="en-US" sz="2400" dirty="0">
                <a:effectLst>
                  <a:outerShdw blurRad="38100" dist="38100" dir="2700000" algn="tl">
                    <a:srgbClr val="000000">
                      <a:alpha val="43137"/>
                    </a:srgbClr>
                  </a:outerShdw>
                </a:effectLst>
              </a:rPr>
              <a:t>23% upstaged to stage 4 with PET vs 11% for CI</a:t>
            </a:r>
          </a:p>
          <a:p>
            <a:pPr lvl="2">
              <a:lnSpc>
                <a:spcPct val="120000"/>
              </a:lnSpc>
              <a:spcBef>
                <a:spcPts val="0"/>
              </a:spcBef>
              <a:spcAft>
                <a:spcPts val="0"/>
              </a:spcAft>
              <a:buFont typeface="Arial" panose="020B0604020202020204" pitchFamily="34" charset="0"/>
              <a:buChar char="•"/>
            </a:pPr>
            <a:r>
              <a:rPr lang="en-US" sz="2400" dirty="0">
                <a:effectLst>
                  <a:outerShdw blurRad="38100" dist="38100" dir="2700000" algn="tl">
                    <a:srgbClr val="000000">
                      <a:alpha val="43137"/>
                    </a:srgbClr>
                  </a:outerShdw>
                </a:effectLst>
              </a:rPr>
              <a:t>Fewer patients had futile curative therapy with PET</a:t>
            </a:r>
          </a:p>
          <a:p>
            <a:pPr lvl="4">
              <a:lnSpc>
                <a:spcPct val="120000"/>
              </a:lnSpc>
              <a:spcBef>
                <a:spcPts val="0"/>
              </a:spcBef>
              <a:spcAft>
                <a:spcPts val="0"/>
              </a:spcAft>
              <a:buClr>
                <a:schemeClr val="accent1"/>
              </a:buClr>
              <a:buFont typeface="Arial" panose="020B0604020202020204" pitchFamily="34" charset="0"/>
              <a:buChar char="•"/>
            </a:pPr>
            <a:r>
              <a:rPr lang="en-US" sz="2100" i="1" dirty="0" err="1">
                <a:solidFill>
                  <a:srgbClr val="FFCC00"/>
                </a:solidFill>
                <a:effectLst>
                  <a:outerShdw blurRad="38100" dist="38100" dir="2700000" algn="tl">
                    <a:srgbClr val="000000">
                      <a:alpha val="43137"/>
                    </a:srgbClr>
                  </a:outerShdw>
                </a:effectLst>
              </a:rPr>
              <a:t>Dayes</a:t>
            </a:r>
            <a:r>
              <a:rPr lang="en-US" sz="2100" i="1" dirty="0">
                <a:solidFill>
                  <a:srgbClr val="FFCC00"/>
                </a:solidFill>
                <a:effectLst>
                  <a:outerShdw blurRad="38100" dist="38100" dir="2700000" algn="tl">
                    <a:srgbClr val="000000">
                      <a:alpha val="43137"/>
                    </a:srgbClr>
                  </a:outerShdw>
                </a:effectLst>
              </a:rPr>
              <a:t> et al. J Clin </a:t>
            </a:r>
            <a:r>
              <a:rPr lang="en-US" sz="2100" i="1" dirty="0" err="1">
                <a:solidFill>
                  <a:srgbClr val="FFCC00"/>
                </a:solidFill>
                <a:effectLst>
                  <a:outerShdw blurRad="38100" dist="38100" dir="2700000" algn="tl">
                    <a:srgbClr val="000000">
                      <a:alpha val="43137"/>
                    </a:srgbClr>
                  </a:outerShdw>
                </a:effectLst>
              </a:rPr>
              <a:t>Onc</a:t>
            </a:r>
            <a:r>
              <a:rPr lang="en-US" sz="2100" i="1" dirty="0">
                <a:solidFill>
                  <a:srgbClr val="FFCC00"/>
                </a:solidFill>
                <a:effectLst>
                  <a:outerShdw blurRad="38100" dist="38100" dir="2700000" algn="tl">
                    <a:srgbClr val="000000">
                      <a:alpha val="43137"/>
                    </a:srgbClr>
                  </a:outerShdw>
                </a:effectLst>
              </a:rPr>
              <a:t> 2023;41:3909</a:t>
            </a:r>
          </a:p>
          <a:p>
            <a:pPr>
              <a:lnSpc>
                <a:spcPct val="120000"/>
              </a:lnSpc>
              <a:spcBef>
                <a:spcPts val="0"/>
              </a:spcBef>
              <a:spcAft>
                <a:spcPts val="0"/>
              </a:spcAft>
              <a:buFont typeface="Arial" panose="020B0604020202020204" pitchFamily="34" charset="0"/>
              <a:buChar char="•"/>
            </a:pPr>
            <a:r>
              <a:rPr lang="en-US" sz="2900" dirty="0">
                <a:effectLst>
                  <a:outerShdw blurRad="38100" dist="38100" dir="2700000" algn="tl">
                    <a:srgbClr val="000000">
                      <a:alpha val="43137"/>
                    </a:srgbClr>
                  </a:outerShdw>
                </a:effectLst>
              </a:rPr>
              <a:t>Depending on facility, cost effective/cost saving</a:t>
            </a:r>
          </a:p>
          <a:p>
            <a:pPr>
              <a:lnSpc>
                <a:spcPct val="120000"/>
              </a:lnSpc>
              <a:spcBef>
                <a:spcPts val="0"/>
              </a:spcBef>
              <a:spcAft>
                <a:spcPts val="0"/>
              </a:spcAft>
              <a:buFont typeface="Arial" charset="0"/>
              <a:buChar char="•"/>
              <a:defRPr/>
            </a:pPr>
            <a:r>
              <a:rPr lang="en-US" sz="2900" dirty="0">
                <a:effectLst>
                  <a:outerShdw blurRad="38100" dist="38100" dir="2700000" algn="tl">
                    <a:srgbClr val="000000">
                      <a:alpha val="43137"/>
                    </a:srgbClr>
                  </a:outerShdw>
                </a:effectLst>
              </a:rPr>
              <a:t>For ILC, PET not as great impact</a:t>
            </a:r>
          </a:p>
          <a:p>
            <a:pPr marL="1600200" marR="0" lvl="3" indent="-228600" algn="l" defTabSz="914400" rtl="0" eaLnBrk="1" fontAlgn="base" latinLnBrk="0" hangingPunct="1">
              <a:lnSpc>
                <a:spcPct val="120000"/>
              </a:lnSpc>
              <a:spcBef>
                <a:spcPts val="0"/>
              </a:spcBef>
              <a:spcAft>
                <a:spcPts val="0"/>
              </a:spcAft>
              <a:buClr>
                <a:srgbClr val="FFCC00"/>
              </a:buClr>
              <a:buSzTx/>
              <a:buFont typeface="Arial" charset="0"/>
              <a:buChar char="–"/>
              <a:tabLst/>
              <a:defRPr/>
            </a:pPr>
            <a:r>
              <a:rPr kumimoji="0" lang="en-US" sz="1800" b="0" i="1" u="none" strike="noStrike" kern="0" cap="none" spc="0" normalizeH="0" baseline="0" noProof="0" dirty="0">
                <a:ln>
                  <a:noFill/>
                </a:ln>
                <a:solidFill>
                  <a:srgbClr val="FFCC00"/>
                </a:solidFill>
                <a:effectLst>
                  <a:outerShdw blurRad="38100" dist="38100" dir="2700000" algn="tl">
                    <a:srgbClr val="000000">
                      <a:alpha val="43137"/>
                    </a:srgbClr>
                  </a:outerShdw>
                </a:effectLst>
                <a:uLnTx/>
                <a:uFillTx/>
                <a:latin typeface="Arial"/>
              </a:rPr>
              <a:t>Ulaner et al. EJNMMI 2017;44:1420</a:t>
            </a:r>
          </a:p>
          <a:p>
            <a:pPr marL="1600200" marR="0" lvl="3" indent="-228600" algn="l" defTabSz="914400" rtl="0" eaLnBrk="1" fontAlgn="base" latinLnBrk="0" hangingPunct="1">
              <a:lnSpc>
                <a:spcPct val="120000"/>
              </a:lnSpc>
              <a:spcBef>
                <a:spcPts val="0"/>
              </a:spcBef>
              <a:spcAft>
                <a:spcPts val="0"/>
              </a:spcAft>
              <a:buClr>
                <a:srgbClr val="FFCC00"/>
              </a:buClr>
              <a:buSzTx/>
              <a:buFont typeface="Arial" charset="0"/>
              <a:buChar char="–"/>
              <a:tabLst/>
              <a:defRPr/>
            </a:pPr>
            <a:r>
              <a:rPr kumimoji="0" lang="en-US" sz="1800" b="0" i="1" u="none" strike="noStrike" kern="0" cap="none" spc="0" normalizeH="0" baseline="0" noProof="0" dirty="0">
                <a:ln>
                  <a:noFill/>
                </a:ln>
                <a:solidFill>
                  <a:srgbClr val="FFCC00"/>
                </a:solidFill>
                <a:effectLst>
                  <a:outerShdw blurRad="38100" dist="38100" dir="2700000" algn="tl">
                    <a:srgbClr val="000000">
                      <a:alpha val="43137"/>
                    </a:srgbClr>
                  </a:outerShdw>
                </a:effectLst>
                <a:uLnTx/>
                <a:uFillTx/>
                <a:latin typeface="Arial"/>
              </a:rPr>
              <a:t>Hogan et al. J </a:t>
            </a:r>
            <a:r>
              <a:rPr kumimoji="0" lang="en-US" sz="1800" b="0" i="1" u="none" strike="noStrike" kern="0" cap="none" spc="0" normalizeH="0" baseline="0" noProof="0" dirty="0" err="1">
                <a:ln>
                  <a:noFill/>
                </a:ln>
                <a:solidFill>
                  <a:srgbClr val="FFCC00"/>
                </a:solidFill>
                <a:effectLst>
                  <a:outerShdw blurRad="38100" dist="38100" dir="2700000" algn="tl">
                    <a:srgbClr val="000000">
                      <a:alpha val="43137"/>
                    </a:srgbClr>
                  </a:outerShdw>
                </a:effectLst>
                <a:uLnTx/>
                <a:uFillTx/>
                <a:latin typeface="Arial"/>
              </a:rPr>
              <a:t>Nucl</a:t>
            </a:r>
            <a:r>
              <a:rPr kumimoji="0" lang="en-US" sz="1800" b="0" i="1" u="none" strike="noStrike" kern="0" cap="none" spc="0" normalizeH="0" baseline="0" noProof="0" dirty="0">
                <a:ln>
                  <a:noFill/>
                </a:ln>
                <a:solidFill>
                  <a:srgbClr val="FFCC00"/>
                </a:solidFill>
                <a:effectLst>
                  <a:outerShdw blurRad="38100" dist="38100" dir="2700000" algn="tl">
                    <a:srgbClr val="000000">
                      <a:alpha val="43137"/>
                    </a:srgbClr>
                  </a:outerShdw>
                </a:effectLst>
                <a:uLnTx/>
                <a:uFillTx/>
                <a:latin typeface="Arial"/>
              </a:rPr>
              <a:t> Med 2015;56:1674</a:t>
            </a:r>
          </a:p>
          <a:p>
            <a:pPr marL="1600200" marR="0" lvl="3" indent="-228600" algn="l" defTabSz="914400" rtl="0" eaLnBrk="1" fontAlgn="base" latinLnBrk="0" hangingPunct="1">
              <a:lnSpc>
                <a:spcPct val="120000"/>
              </a:lnSpc>
              <a:spcBef>
                <a:spcPts val="0"/>
              </a:spcBef>
              <a:spcAft>
                <a:spcPts val="0"/>
              </a:spcAft>
              <a:buClr>
                <a:srgbClr val="FFCC00"/>
              </a:buClr>
              <a:buSzTx/>
              <a:buFont typeface="Arial" charset="0"/>
              <a:buChar char="–"/>
              <a:tabLst/>
              <a:defRPr/>
            </a:pPr>
            <a:r>
              <a:rPr kumimoji="0" lang="en-US" sz="1800" b="0" i="1" u="none" strike="noStrike" kern="0" cap="none" spc="0" normalizeH="0" baseline="0" noProof="0" dirty="0">
                <a:ln>
                  <a:noFill/>
                </a:ln>
                <a:solidFill>
                  <a:srgbClr val="FFCC00"/>
                </a:solidFill>
                <a:effectLst>
                  <a:outerShdw blurRad="38100" dist="38100" dir="2700000" algn="tl">
                    <a:srgbClr val="000000">
                      <a:alpha val="43137"/>
                    </a:srgbClr>
                  </a:outerShdw>
                </a:effectLst>
                <a:uLnTx/>
                <a:uFillTx/>
                <a:latin typeface="Arial"/>
              </a:rPr>
              <a:t>Hyland et al. JNCCN 2020;18:1510</a:t>
            </a:r>
            <a:endParaRPr lang="en-US" sz="2300" i="1" dirty="0">
              <a:solidFill>
                <a:srgbClr val="FFCC00"/>
              </a:solidFill>
              <a:effectLst>
                <a:outerShdw blurRad="38100" dist="38100" dir="2700000" algn="tl">
                  <a:srgbClr val="000000">
                    <a:alpha val="43137"/>
                  </a:srgbClr>
                </a:outerShdw>
              </a:effectLst>
            </a:endParaRPr>
          </a:p>
          <a:p>
            <a:pPr marL="914400" lvl="2" indent="0">
              <a:lnSpc>
                <a:spcPct val="120000"/>
              </a:lnSpc>
              <a:spcBef>
                <a:spcPts val="0"/>
              </a:spcBef>
              <a:spcAft>
                <a:spcPts val="0"/>
              </a:spcAft>
              <a:buNone/>
            </a:pPr>
            <a:endParaRPr lang="en-US" sz="2300" dirty="0">
              <a:effectLst>
                <a:outerShdw blurRad="38100" dist="38100" dir="2700000" algn="tl">
                  <a:srgbClr val="000000">
                    <a:alpha val="43137"/>
                  </a:srgbClr>
                </a:outerShdw>
              </a:effectLst>
              <a:ea typeface="+mn-ea"/>
              <a:cs typeface="+mn-cs"/>
            </a:endParaRPr>
          </a:p>
        </p:txBody>
      </p:sp>
      <p:sp>
        <p:nvSpPr>
          <p:cNvPr id="4" name="Rectangle 3">
            <a:extLst>
              <a:ext uri="{FF2B5EF4-FFF2-40B4-BE49-F238E27FC236}">
                <a16:creationId xmlns:a16="http://schemas.microsoft.com/office/drawing/2014/main" id="{E0F8BA1F-D9AA-6A68-6512-0FF363930666}"/>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319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Title 1"/>
          <p:cNvSpPr>
            <a:spLocks noGrp="1"/>
          </p:cNvSpPr>
          <p:nvPr>
            <p:ph type="title" idx="4294967295"/>
          </p:nvPr>
        </p:nvSpPr>
        <p:spPr>
          <a:xfrm>
            <a:off x="0" y="685800"/>
            <a:ext cx="8839200" cy="1143000"/>
          </a:xfrm>
        </p:spPr>
        <p:txBody>
          <a:bodyPr>
            <a:normAutofit fontScale="90000"/>
          </a:bodyPr>
          <a:lstStyle/>
          <a:p>
            <a:r>
              <a:rPr lang="en-US" dirty="0">
                <a:solidFill>
                  <a:srgbClr val="FFFF00"/>
                </a:solidFill>
                <a:effectLst>
                  <a:outerShdw blurRad="38100" dist="38100" dir="2700000" algn="tl">
                    <a:srgbClr val="000000"/>
                  </a:outerShdw>
                </a:effectLst>
              </a:rPr>
              <a:t>PET Useful for Inflammatory Breast Cancer Staging</a:t>
            </a:r>
          </a:p>
        </p:txBody>
      </p:sp>
      <p:sp>
        <p:nvSpPr>
          <p:cNvPr id="428035" name="Content Placeholder 2"/>
          <p:cNvSpPr>
            <a:spLocks noGrp="1"/>
          </p:cNvSpPr>
          <p:nvPr>
            <p:ph idx="4294967295"/>
          </p:nvPr>
        </p:nvSpPr>
        <p:spPr>
          <a:xfrm>
            <a:off x="304800" y="2165819"/>
            <a:ext cx="8686800" cy="3581400"/>
          </a:xfrm>
        </p:spPr>
        <p:txBody>
          <a:bodyPr/>
          <a:lstStyle/>
          <a:p>
            <a:r>
              <a:rPr lang="en-US" sz="2400" i="1" dirty="0" err="1">
                <a:solidFill>
                  <a:srgbClr val="FFCC00"/>
                </a:solidFill>
                <a:effectLst>
                  <a:outerShdw blurRad="38100" dist="38100" dir="2700000" algn="tl">
                    <a:srgbClr val="000000">
                      <a:alpha val="43137"/>
                    </a:srgbClr>
                  </a:outerShdw>
                </a:effectLst>
              </a:rPr>
              <a:t>Carkaci</a:t>
            </a:r>
            <a:r>
              <a:rPr lang="en-US" sz="2400" i="1" dirty="0">
                <a:solidFill>
                  <a:srgbClr val="FFCC00"/>
                </a:solidFill>
                <a:effectLst>
                  <a:outerShdw blurRad="38100" dist="38100" dir="2700000" algn="tl">
                    <a:srgbClr val="000000">
                      <a:alpha val="43137"/>
                    </a:srgbClr>
                  </a:outerShdw>
                </a:effectLst>
              </a:rPr>
              <a:t> et al. JNM 2009;50:231</a:t>
            </a:r>
          </a:p>
          <a:p>
            <a:pPr lvl="1"/>
            <a:r>
              <a:rPr lang="en-US" sz="2400" dirty="0">
                <a:effectLst>
                  <a:outerShdw blurRad="38100" dist="38100" dir="2700000" algn="tl">
                    <a:srgbClr val="000000">
                      <a:alpha val="43137"/>
                    </a:srgbClr>
                  </a:outerShdw>
                </a:effectLst>
              </a:rPr>
              <a:t>PET-CT found 20/41 IBC patients with distant disease</a:t>
            </a:r>
          </a:p>
          <a:p>
            <a:pPr lvl="2">
              <a:spcBef>
                <a:spcPts val="0"/>
              </a:spcBef>
              <a:spcAft>
                <a:spcPts val="1200"/>
              </a:spcAft>
            </a:pPr>
            <a:r>
              <a:rPr lang="en-US" sz="2000" dirty="0">
                <a:effectLst>
                  <a:outerShdw blurRad="38100" dist="38100" dir="2700000" algn="tl">
                    <a:srgbClr val="000000">
                      <a:alpha val="43137"/>
                    </a:srgbClr>
                  </a:outerShdw>
                </a:effectLst>
              </a:rPr>
              <a:t>7 unsuspected</a:t>
            </a:r>
            <a:endParaRPr lang="en-US" sz="2400" dirty="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NCCN Guidelines removed “optional”</a:t>
            </a:r>
          </a:p>
          <a:p>
            <a:endParaRPr lang="en-US" sz="2400" dirty="0">
              <a:effectLst>
                <a:outerShdw blurRad="38100" dist="38100" dir="2700000" algn="tl">
                  <a:srgbClr val="000000">
                    <a:alpha val="43137"/>
                  </a:srgbClr>
                </a:outerShdw>
              </a:effectLst>
            </a:endParaRPr>
          </a:p>
          <a:p>
            <a:r>
              <a:rPr lang="en-US" sz="2400" i="1" dirty="0" err="1">
                <a:solidFill>
                  <a:srgbClr val="FFCC00"/>
                </a:solidFill>
                <a:effectLst>
                  <a:outerShdw blurRad="38100" dist="38100" dir="2700000" algn="tl">
                    <a:srgbClr val="000000">
                      <a:alpha val="43137"/>
                    </a:srgbClr>
                  </a:outerShdw>
                </a:effectLst>
              </a:rPr>
              <a:t>Yeh</a:t>
            </a:r>
            <a:r>
              <a:rPr lang="en-US" sz="2400" i="1" dirty="0">
                <a:solidFill>
                  <a:srgbClr val="FFCC00"/>
                </a:solidFill>
                <a:effectLst>
                  <a:outerShdw blurRad="38100" dist="38100" dir="2700000" algn="tl">
                    <a:srgbClr val="000000">
                      <a:alpha val="43137"/>
                    </a:srgbClr>
                  </a:outerShdw>
                </a:effectLst>
              </a:rPr>
              <a:t> et al. Radiographics 2013;33:2003</a:t>
            </a:r>
          </a:p>
          <a:p>
            <a:pPr lvl="1"/>
            <a:r>
              <a:rPr lang="en-US" sz="2400" dirty="0">
                <a:effectLst>
                  <a:outerShdw blurRad="38100" dist="38100" dir="2700000" algn="tl">
                    <a:srgbClr val="000000">
                      <a:alpha val="43137"/>
                    </a:srgbClr>
                  </a:outerShdw>
                </a:effectLst>
              </a:rPr>
              <a:t>Nice review on inflammatory breast cancer.</a:t>
            </a:r>
          </a:p>
        </p:txBody>
      </p:sp>
      <p:sp>
        <p:nvSpPr>
          <p:cNvPr id="2" name="Rectangle 1">
            <a:extLst>
              <a:ext uri="{FF2B5EF4-FFF2-40B4-BE49-F238E27FC236}">
                <a16:creationId xmlns:a16="http://schemas.microsoft.com/office/drawing/2014/main" id="{BABCB4F2-4BE3-D0B8-2228-0F03C219A0C4}"/>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714" name="AutoShape 2"/>
          <p:cNvSpPr>
            <a:spLocks noGrp="1" noChangeArrowheads="1"/>
          </p:cNvSpPr>
          <p:nvPr>
            <p:ph type="title" idx="4294967295"/>
          </p:nvPr>
        </p:nvSpPr>
        <p:spPr>
          <a:xfrm>
            <a:off x="0" y="304800"/>
            <a:ext cx="8229600" cy="1143000"/>
          </a:xfrm>
        </p:spPr>
        <p:txBody>
          <a:bodyPr/>
          <a:lstStyle/>
          <a:p>
            <a:r>
              <a:rPr lang="en-US" dirty="0">
                <a:solidFill>
                  <a:srgbClr val="FFFF00"/>
                </a:solidFill>
                <a:effectLst>
                  <a:outerShdw blurRad="38100" dist="38100" dir="2700000" algn="tl">
                    <a:srgbClr val="000000">
                      <a:alpha val="43137"/>
                    </a:srgbClr>
                  </a:outerShdw>
                </a:effectLst>
              </a:rPr>
              <a:t>Take </a:t>
            </a:r>
            <a:r>
              <a:rPr lang="en-US" dirty="0" err="1">
                <a:solidFill>
                  <a:srgbClr val="FFFF00"/>
                </a:solidFill>
                <a:effectLst>
                  <a:outerShdw blurRad="38100" dist="38100" dir="2700000" algn="tl">
                    <a:srgbClr val="000000">
                      <a:alpha val="43137"/>
                    </a:srgbClr>
                  </a:outerShdw>
                </a:effectLst>
              </a:rPr>
              <a:t>Aways</a:t>
            </a:r>
            <a:endParaRPr lang="en-US" dirty="0">
              <a:solidFill>
                <a:srgbClr val="FFFF00"/>
              </a:solidFill>
              <a:effectLst>
                <a:outerShdw blurRad="38100" dist="38100" dir="2700000" algn="tl">
                  <a:srgbClr val="000000">
                    <a:alpha val="43137"/>
                  </a:srgbClr>
                </a:outerShdw>
              </a:effectLst>
            </a:endParaRPr>
          </a:p>
        </p:txBody>
      </p:sp>
      <p:sp>
        <p:nvSpPr>
          <p:cNvPr id="371715" name="Rectangle 3"/>
          <p:cNvSpPr>
            <a:spLocks noGrp="1" noChangeArrowheads="1"/>
          </p:cNvSpPr>
          <p:nvPr>
            <p:ph type="body" idx="4294967295"/>
          </p:nvPr>
        </p:nvSpPr>
        <p:spPr>
          <a:xfrm>
            <a:off x="533400" y="1371600"/>
            <a:ext cx="8610600" cy="4343400"/>
          </a:xfrm>
        </p:spPr>
        <p:txBody>
          <a:bodyPr/>
          <a:lstStyle/>
          <a:p>
            <a:pPr>
              <a:lnSpc>
                <a:spcPct val="90000"/>
              </a:lnSpc>
            </a:pPr>
            <a:r>
              <a:rPr lang="en-US" dirty="0">
                <a:effectLst>
                  <a:outerShdw blurRad="38100" dist="38100" dir="2700000" algn="tl">
                    <a:srgbClr val="000000">
                      <a:alpha val="43137"/>
                    </a:srgbClr>
                  </a:outerShdw>
                </a:effectLst>
              </a:rPr>
              <a:t>FDG PET:</a:t>
            </a:r>
          </a:p>
          <a:p>
            <a:pPr lvl="1">
              <a:lnSpc>
                <a:spcPct val="90000"/>
              </a:lnSpc>
            </a:pPr>
            <a:r>
              <a:rPr lang="en-US" dirty="0">
                <a:effectLst>
                  <a:outerShdw blurRad="38100" dist="38100" dir="2700000" algn="tl">
                    <a:srgbClr val="000000">
                      <a:alpha val="43137"/>
                    </a:srgbClr>
                  </a:outerShdw>
                </a:effectLst>
              </a:rPr>
              <a:t>Indicates level of glycolysis in normal and abnormal tissues</a:t>
            </a:r>
          </a:p>
          <a:p>
            <a:pPr lvl="1">
              <a:lnSpc>
                <a:spcPct val="90000"/>
              </a:lnSpc>
            </a:pPr>
            <a:r>
              <a:rPr lang="en-US" dirty="0">
                <a:effectLst>
                  <a:outerShdw blurRad="38100" dist="38100" dir="2700000" algn="tl">
                    <a:srgbClr val="000000">
                      <a:alpha val="43137"/>
                    </a:srgbClr>
                  </a:outerShdw>
                </a:effectLst>
              </a:rPr>
              <a:t>Whole body imaging has limited value in detection and initial axillary nodal staging</a:t>
            </a:r>
          </a:p>
          <a:p>
            <a:pPr lvl="1">
              <a:lnSpc>
                <a:spcPct val="90000"/>
              </a:lnSpc>
            </a:pPr>
            <a:r>
              <a:rPr lang="en-US" dirty="0">
                <a:effectLst>
                  <a:outerShdw blurRad="38100" dist="38100" dir="2700000" algn="tl">
                    <a:srgbClr val="000000">
                      <a:alpha val="43137"/>
                    </a:srgbClr>
                  </a:outerShdw>
                </a:effectLst>
              </a:rPr>
              <a:t>Useful for high risk, recurrence and restaging</a:t>
            </a:r>
          </a:p>
        </p:txBody>
      </p:sp>
      <p:sp>
        <p:nvSpPr>
          <p:cNvPr id="2" name="Rectangle 1">
            <a:extLst>
              <a:ext uri="{FF2B5EF4-FFF2-40B4-BE49-F238E27FC236}">
                <a16:creationId xmlns:a16="http://schemas.microsoft.com/office/drawing/2014/main" id="{6629AF10-0498-45EB-6C84-0C6065FB2433}"/>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0954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a:solidFill>
                  <a:srgbClr val="FFFF00"/>
                </a:solidFill>
                <a:effectLst>
                  <a:outerShdw blurRad="38100" dist="38100" dir="2700000" algn="tl">
                    <a:srgbClr val="000000">
                      <a:alpha val="43137"/>
                    </a:srgbClr>
                  </a:outerShdw>
                </a:effectLst>
              </a:rPr>
              <a:t>Show Me the Cutoff!</a:t>
            </a:r>
          </a:p>
        </p:txBody>
      </p:sp>
      <p:sp>
        <p:nvSpPr>
          <p:cNvPr id="3" name="Content Placeholder 2"/>
          <p:cNvSpPr>
            <a:spLocks noGrp="1"/>
          </p:cNvSpPr>
          <p:nvPr>
            <p:ph idx="1"/>
          </p:nvPr>
        </p:nvSpPr>
        <p:spPr>
          <a:xfrm>
            <a:off x="571500" y="1447800"/>
            <a:ext cx="8001000" cy="4648200"/>
          </a:xfrm>
        </p:spPr>
        <p:txBody>
          <a:bodyPr>
            <a:normAutofit/>
          </a:bodyPr>
          <a:lstStyle/>
          <a:p>
            <a:pPr marL="230188" indent="-230188"/>
            <a:r>
              <a:rPr lang="en-US" dirty="0">
                <a:effectLst>
                  <a:outerShdw blurRad="38100" dist="38100" dir="2700000" algn="tl">
                    <a:srgbClr val="000000">
                      <a:alpha val="43137"/>
                    </a:srgbClr>
                  </a:outerShdw>
                </a:effectLst>
              </a:rPr>
              <a:t>Not stage 1 but selective 2A</a:t>
            </a:r>
          </a:p>
          <a:p>
            <a:pPr marL="230188" indent="-230188"/>
            <a:r>
              <a:rPr lang="en-US" dirty="0">
                <a:effectLst>
                  <a:outerShdw blurRad="38100" dist="38100" dir="2700000" algn="tl">
                    <a:srgbClr val="000000">
                      <a:alpha val="43137"/>
                    </a:srgbClr>
                  </a:outerShdw>
                </a:effectLst>
              </a:rPr>
              <a:t>Good case can be made for routine 2B, with bad actors histologically and node positive</a:t>
            </a:r>
          </a:p>
          <a:p>
            <a:pPr marL="230188" indent="-230188"/>
            <a:r>
              <a:rPr lang="en-US" dirty="0">
                <a:effectLst>
                  <a:outerShdw blurRad="38100" dist="38100" dir="2700000" algn="tl">
                    <a:srgbClr val="000000">
                      <a:alpha val="43137"/>
                    </a:srgbClr>
                  </a:outerShdw>
                </a:effectLst>
              </a:rPr>
              <a:t>Should do systemic staging with stage 3</a:t>
            </a:r>
          </a:p>
          <a:p>
            <a:pPr lvl="1"/>
            <a:r>
              <a:rPr lang="en-US" sz="2400" dirty="0">
                <a:effectLst>
                  <a:outerShdw blurRad="38100" dist="38100" dir="2700000" algn="tl">
                    <a:srgbClr val="000000">
                      <a:alpha val="43137"/>
                    </a:srgbClr>
                  </a:outerShdw>
                </a:effectLst>
              </a:rPr>
              <a:t>PET done well and backed up by biopsy</a:t>
            </a:r>
          </a:p>
          <a:p>
            <a:pPr marL="230188" indent="-230188"/>
            <a:r>
              <a:rPr lang="en-US" dirty="0">
                <a:effectLst>
                  <a:outerShdw blurRad="38100" dist="38100" dir="2700000" algn="tl">
                    <a:srgbClr val="000000">
                      <a:alpha val="43137"/>
                    </a:srgbClr>
                  </a:outerShdw>
                </a:effectLst>
              </a:rPr>
              <a:t>If clinical suspicion use even for early stage </a:t>
            </a:r>
          </a:p>
          <a:p>
            <a:pPr lvl="3"/>
            <a:r>
              <a:rPr lang="en-US" sz="1800" i="1" dirty="0">
                <a:solidFill>
                  <a:srgbClr val="FFCC00"/>
                </a:solidFill>
                <a:effectLst>
                  <a:outerShdw blurRad="38100" dist="38100" dir="2700000" algn="tl">
                    <a:srgbClr val="000000">
                      <a:alpha val="43137"/>
                    </a:srgbClr>
                  </a:outerShdw>
                </a:effectLst>
              </a:rPr>
              <a:t>Chia, et al. J Clin </a:t>
            </a:r>
            <a:r>
              <a:rPr lang="en-US" sz="1800" i="1" dirty="0" err="1">
                <a:solidFill>
                  <a:srgbClr val="FFCC00"/>
                </a:solidFill>
                <a:effectLst>
                  <a:outerShdw blurRad="38100" dist="38100" dir="2700000" algn="tl">
                    <a:srgbClr val="000000">
                      <a:alpha val="43137"/>
                    </a:srgbClr>
                  </a:outerShdw>
                </a:effectLst>
              </a:rPr>
              <a:t>Onc</a:t>
            </a:r>
            <a:r>
              <a:rPr lang="en-US" sz="1800" i="1" dirty="0">
                <a:solidFill>
                  <a:srgbClr val="FFCC00"/>
                </a:solidFill>
                <a:effectLst>
                  <a:outerShdw blurRad="38100" dist="38100" dir="2700000" algn="tl">
                    <a:srgbClr val="000000">
                      <a:alpha val="43137"/>
                    </a:srgbClr>
                  </a:outerShdw>
                </a:effectLst>
              </a:rPr>
              <a:t> 2008;26:786</a:t>
            </a:r>
          </a:p>
          <a:p>
            <a:pPr lvl="3"/>
            <a:r>
              <a:rPr lang="en-US" sz="1800" i="1" dirty="0">
                <a:solidFill>
                  <a:srgbClr val="FFCC00"/>
                </a:solidFill>
                <a:effectLst>
                  <a:outerShdw blurRad="38100" dist="38100" dir="2700000" algn="tl">
                    <a:srgbClr val="000000">
                      <a:alpha val="43137"/>
                    </a:srgbClr>
                  </a:outerShdw>
                </a:effectLst>
              </a:rPr>
              <a:t>Jager, et al. Acta </a:t>
            </a:r>
            <a:r>
              <a:rPr lang="en-US" sz="1800" i="1" dirty="0" err="1">
                <a:solidFill>
                  <a:srgbClr val="FFCC00"/>
                </a:solidFill>
                <a:effectLst>
                  <a:outerShdw blurRad="38100" dist="38100" dir="2700000" algn="tl">
                    <a:srgbClr val="000000">
                      <a:alpha val="43137"/>
                    </a:srgbClr>
                  </a:outerShdw>
                </a:effectLst>
              </a:rPr>
              <a:t>Onc</a:t>
            </a:r>
            <a:r>
              <a:rPr lang="en-US" sz="1800" i="1" dirty="0">
                <a:solidFill>
                  <a:srgbClr val="FFCC00"/>
                </a:solidFill>
                <a:effectLst>
                  <a:outerShdw blurRad="38100" dist="38100" dir="2700000" algn="tl">
                    <a:srgbClr val="000000">
                      <a:alpha val="43137"/>
                    </a:srgbClr>
                  </a:outerShdw>
                </a:effectLst>
              </a:rPr>
              <a:t> 2010;49:185</a:t>
            </a:r>
          </a:p>
          <a:p>
            <a:pPr lvl="3"/>
            <a:r>
              <a:rPr lang="en-US" sz="1800" i="1" dirty="0" err="1">
                <a:solidFill>
                  <a:srgbClr val="FFCC00"/>
                </a:solidFill>
                <a:effectLst>
                  <a:outerShdw blurRad="38100" dist="38100" dir="2700000" algn="tl">
                    <a:srgbClr val="000000">
                      <a:alpha val="43137"/>
                    </a:srgbClr>
                  </a:outerShdw>
                </a:effectLst>
              </a:rPr>
              <a:t>Groheux</a:t>
            </a:r>
            <a:r>
              <a:rPr lang="en-US" sz="1800" i="1" dirty="0">
                <a:solidFill>
                  <a:srgbClr val="FFCC00"/>
                </a:solidFill>
                <a:effectLst>
                  <a:outerShdw blurRad="38100" dist="38100" dir="2700000" algn="tl">
                    <a:srgbClr val="000000">
                      <a:alpha val="43137"/>
                    </a:srgbClr>
                  </a:outerShdw>
                </a:effectLst>
              </a:rPr>
              <a:t>, et al. Radiology 2013;266:388</a:t>
            </a:r>
          </a:p>
          <a:p>
            <a:pPr lvl="3"/>
            <a:r>
              <a:rPr lang="en-US" sz="1800" i="1" dirty="0">
                <a:solidFill>
                  <a:srgbClr val="FFCC00"/>
                </a:solidFill>
                <a:effectLst>
                  <a:outerShdw blurRad="38100" dist="38100" dir="2700000" algn="tl">
                    <a:srgbClr val="000000">
                      <a:alpha val="43137"/>
                    </a:srgbClr>
                  </a:outerShdw>
                </a:effectLst>
              </a:rPr>
              <a:t>Vaz et al. EJNMMI 2024;51:2706</a:t>
            </a:r>
          </a:p>
          <a:p>
            <a:pPr lvl="3"/>
            <a:r>
              <a:rPr lang="en-US" sz="1800" i="1" dirty="0" err="1">
                <a:solidFill>
                  <a:srgbClr val="FFCC00"/>
                </a:solidFill>
                <a:effectLst>
                  <a:outerShdw blurRad="38100" dist="38100" dir="2700000" algn="tl">
                    <a:srgbClr val="000000">
                      <a:alpha val="43137"/>
                    </a:srgbClr>
                  </a:outerShdw>
                </a:effectLst>
              </a:rPr>
              <a:t>Groheux</a:t>
            </a:r>
            <a:r>
              <a:rPr lang="en-US" sz="1800" i="1" dirty="0">
                <a:solidFill>
                  <a:srgbClr val="FFCC00"/>
                </a:solidFill>
                <a:effectLst>
                  <a:outerShdw blurRad="38100" dist="38100" dir="2700000" algn="tl">
                    <a:srgbClr val="000000">
                      <a:alpha val="43137"/>
                    </a:srgbClr>
                  </a:outerShdw>
                </a:effectLst>
              </a:rPr>
              <a:t> et al. J Clin </a:t>
            </a:r>
            <a:r>
              <a:rPr lang="en-US" sz="1800" i="1" dirty="0" err="1">
                <a:solidFill>
                  <a:srgbClr val="FFCC00"/>
                </a:solidFill>
                <a:effectLst>
                  <a:outerShdw blurRad="38100" dist="38100" dir="2700000" algn="tl">
                    <a:srgbClr val="000000">
                      <a:alpha val="43137"/>
                    </a:srgbClr>
                  </a:outerShdw>
                </a:effectLst>
              </a:rPr>
              <a:t>Onc</a:t>
            </a:r>
            <a:r>
              <a:rPr lang="en-US" sz="1800" i="1" dirty="0">
                <a:solidFill>
                  <a:srgbClr val="FFCC00"/>
                </a:solidFill>
                <a:effectLst>
                  <a:outerShdw blurRad="38100" dist="38100" dir="2700000" algn="tl">
                    <a:srgbClr val="000000">
                      <a:alpha val="43137"/>
                    </a:srgbClr>
                  </a:outerShdw>
                </a:effectLst>
              </a:rPr>
              <a:t> 2025;43(17):1942</a:t>
            </a:r>
            <a:endParaRPr lang="en-US" dirty="0">
              <a:effectLst>
                <a:outerShdw blurRad="38100" dist="38100" dir="2700000" algn="tl">
                  <a:srgbClr val="000000">
                    <a:alpha val="43137"/>
                  </a:srgbClr>
                </a:outerShdw>
              </a:effectLst>
            </a:endParaRPr>
          </a:p>
          <a:p>
            <a:pPr lvl="1"/>
            <a:endParaRPr lang="en-US" sz="2400" dirty="0">
              <a:effectLst>
                <a:outerShdw blurRad="38100" dist="38100" dir="2700000" algn="tl">
                  <a:srgbClr val="000000">
                    <a:alpha val="43137"/>
                  </a:srgbClr>
                </a:outerShdw>
              </a:effectLst>
            </a:endParaRPr>
          </a:p>
          <a:p>
            <a:endParaRPr lang="en-US" dirty="0"/>
          </a:p>
        </p:txBody>
      </p:sp>
      <p:sp>
        <p:nvSpPr>
          <p:cNvPr id="4" name="Rectangle 3">
            <a:extLst>
              <a:ext uri="{FF2B5EF4-FFF2-40B4-BE49-F238E27FC236}">
                <a16:creationId xmlns:a16="http://schemas.microsoft.com/office/drawing/2014/main" id="{9AE055E4-D2F5-50EC-34D7-FECC496030A9}"/>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722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Grp="1" noChangeArrowheads="1"/>
          </p:cNvSpPr>
          <p:nvPr>
            <p:ph type="title" idx="4294967295"/>
          </p:nvPr>
        </p:nvSpPr>
        <p:spPr>
          <a:xfrm>
            <a:off x="304800" y="393469"/>
            <a:ext cx="8534400" cy="762000"/>
          </a:xfrm>
        </p:spPr>
        <p:txBody>
          <a:bodyPr/>
          <a:lstStyle/>
          <a:p>
            <a:r>
              <a:rPr lang="en-US" dirty="0">
                <a:solidFill>
                  <a:srgbClr val="FFFF00"/>
                </a:solidFill>
                <a:effectLst>
                  <a:outerShdw blurRad="38100" dist="38100" dir="2700000" algn="tl">
                    <a:srgbClr val="000000"/>
                  </a:outerShdw>
                </a:effectLst>
              </a:rPr>
              <a:t>Bone Metastases in Breast Cancer</a:t>
            </a:r>
          </a:p>
        </p:txBody>
      </p:sp>
      <p:sp>
        <p:nvSpPr>
          <p:cNvPr id="434179" name="Rectangle 3"/>
          <p:cNvSpPr>
            <a:spLocks noGrp="1" noChangeArrowheads="1"/>
          </p:cNvSpPr>
          <p:nvPr>
            <p:ph type="body" idx="4294967295"/>
          </p:nvPr>
        </p:nvSpPr>
        <p:spPr>
          <a:xfrm>
            <a:off x="914400" y="1828800"/>
            <a:ext cx="7924800" cy="3962400"/>
          </a:xfrm>
        </p:spPr>
        <p:txBody>
          <a:bodyPr/>
          <a:lstStyle/>
          <a:p>
            <a:pPr marL="230188" indent="-230188">
              <a:lnSpc>
                <a:spcPct val="90000"/>
              </a:lnSpc>
              <a:spcBef>
                <a:spcPts val="0"/>
              </a:spcBef>
            </a:pPr>
            <a:r>
              <a:rPr lang="en-US" sz="2400" i="1" dirty="0" err="1">
                <a:solidFill>
                  <a:srgbClr val="FFCC00"/>
                </a:solidFill>
                <a:effectLst>
                  <a:outerShdw blurRad="38100" dist="38100" dir="2700000" algn="tl">
                    <a:srgbClr val="000000">
                      <a:alpha val="43137"/>
                    </a:srgbClr>
                  </a:outerShdw>
                </a:effectLst>
              </a:rPr>
              <a:t>Nakai</a:t>
            </a:r>
            <a:r>
              <a:rPr lang="en-US" sz="2400" i="1" dirty="0">
                <a:solidFill>
                  <a:srgbClr val="FFCC00"/>
                </a:solidFill>
                <a:effectLst>
                  <a:outerShdw blurRad="38100" dist="38100" dir="2700000" algn="tl">
                    <a:srgbClr val="000000">
                      <a:alpha val="43137"/>
                    </a:srgbClr>
                  </a:outerShdw>
                </a:effectLst>
              </a:rPr>
              <a:t> et al. EJNM 2005;32:1253</a:t>
            </a:r>
          </a:p>
          <a:p>
            <a:pPr lvl="1">
              <a:lnSpc>
                <a:spcPct val="90000"/>
              </a:lnSpc>
            </a:pPr>
            <a:r>
              <a:rPr lang="en-US" sz="2400" dirty="0">
                <a:effectLst>
                  <a:outerShdw blurRad="38100" dist="38100" dir="2700000" algn="tl">
                    <a:srgbClr val="000000">
                      <a:alpha val="43137"/>
                    </a:srgbClr>
                  </a:outerShdw>
                </a:effectLst>
              </a:rPr>
              <a:t>89 patients both FDG and MDP (Planar + SPECT)</a:t>
            </a:r>
          </a:p>
          <a:p>
            <a:pPr>
              <a:lnSpc>
                <a:spcPct val="90000"/>
              </a:lnSpc>
              <a:buFont typeface="Wingdings" pitchFamily="2" charset="2"/>
              <a:buNone/>
            </a:pPr>
            <a:r>
              <a:rPr lang="en-US" sz="2400" dirty="0">
                <a:effectLst>
                  <a:outerShdw blurRad="38100" dist="38100" dir="2700000" algn="tl">
                    <a:srgbClr val="000000">
                      <a:alpha val="43137"/>
                    </a:srgbClr>
                  </a:outerShdw>
                </a:effectLst>
              </a:rPr>
              <a:t>				</a:t>
            </a:r>
            <a:r>
              <a:rPr lang="en-US" sz="2000" b="1" dirty="0">
                <a:solidFill>
                  <a:srgbClr val="FFCC00"/>
                </a:solidFill>
                <a:effectLst>
                  <a:outerShdw blurRad="38100" dist="38100" dir="2700000" algn="tl">
                    <a:srgbClr val="000000">
                      <a:alpha val="43137"/>
                    </a:srgbClr>
                  </a:outerShdw>
                </a:effectLst>
              </a:rPr>
              <a:t>FDG 	</a:t>
            </a:r>
            <a:r>
              <a:rPr lang="en-US" sz="2000" dirty="0">
                <a:solidFill>
                  <a:srgbClr val="FFCC00"/>
                </a:solidFill>
                <a:effectLst>
                  <a:outerShdw blurRad="38100" dist="38100" dir="2700000" algn="tl">
                    <a:srgbClr val="000000">
                      <a:alpha val="43137"/>
                    </a:srgbClr>
                  </a:outerShdw>
                </a:effectLst>
              </a:rPr>
              <a:t>	</a:t>
            </a:r>
            <a:r>
              <a:rPr lang="en-US" sz="2000" b="1" dirty="0">
                <a:solidFill>
                  <a:srgbClr val="FFCC00"/>
                </a:solidFill>
                <a:effectLst>
                  <a:outerShdw blurRad="38100" dist="38100" dir="2700000" algn="tl">
                    <a:srgbClr val="000000">
                      <a:alpha val="43137"/>
                    </a:srgbClr>
                  </a:outerShdw>
                </a:effectLst>
              </a:rPr>
              <a:t>MDP</a:t>
            </a:r>
          </a:p>
          <a:p>
            <a:pPr>
              <a:lnSpc>
                <a:spcPct val="90000"/>
              </a:lnSpc>
              <a:buFont typeface="Wingdings" pitchFamily="2" charset="2"/>
              <a:buNone/>
            </a:pPr>
            <a:r>
              <a:rPr lang="en-US" sz="2400" dirty="0">
                <a:effectLst>
                  <a:outerShdw blurRad="38100" dist="38100" dir="2700000" algn="tl">
                    <a:srgbClr val="000000">
                      <a:alpha val="43137"/>
                    </a:srgbClr>
                  </a:outerShdw>
                </a:effectLst>
              </a:rPr>
              <a:t>Osteoblastic 		55.6%		100%</a:t>
            </a:r>
          </a:p>
          <a:p>
            <a:pPr>
              <a:lnSpc>
                <a:spcPct val="90000"/>
              </a:lnSpc>
              <a:buFont typeface="Wingdings" pitchFamily="2" charset="2"/>
              <a:buNone/>
            </a:pPr>
            <a:r>
              <a:rPr lang="en-US" sz="2400" dirty="0">
                <a:effectLst>
                  <a:outerShdw blurRad="38100" dist="38100" dir="2700000" algn="tl">
                    <a:srgbClr val="000000">
                      <a:alpha val="43137"/>
                    </a:srgbClr>
                  </a:outerShdw>
                </a:effectLst>
              </a:rPr>
              <a:t>Osteolytic		100%		70%</a:t>
            </a:r>
          </a:p>
          <a:p>
            <a:pPr>
              <a:lnSpc>
                <a:spcPct val="90000"/>
              </a:lnSpc>
              <a:buFont typeface="Wingdings" pitchFamily="2" charset="2"/>
              <a:buNone/>
            </a:pPr>
            <a:r>
              <a:rPr lang="en-US" sz="2400" dirty="0">
                <a:effectLst>
                  <a:outerShdw blurRad="38100" dist="38100" dir="2700000" algn="tl">
                    <a:srgbClr val="000000">
                      <a:alpha val="43137"/>
                    </a:srgbClr>
                  </a:outerShdw>
                </a:effectLst>
              </a:rPr>
              <a:t>Mixed			94.7%		84.2%</a:t>
            </a:r>
          </a:p>
          <a:p>
            <a:pPr>
              <a:lnSpc>
                <a:spcPct val="90000"/>
              </a:lnSpc>
              <a:buFont typeface="Wingdings" pitchFamily="2" charset="2"/>
              <a:buNone/>
            </a:pPr>
            <a:r>
              <a:rPr lang="en-US" sz="2400" dirty="0">
                <a:effectLst>
                  <a:outerShdw blurRad="38100" dist="38100" dir="2700000" algn="tl">
                    <a:srgbClr val="000000">
                      <a:alpha val="43137"/>
                    </a:srgbClr>
                  </a:outerShdw>
                </a:effectLst>
              </a:rPr>
              <a:t>Invisible		87.5%		25%</a:t>
            </a:r>
            <a:endParaRPr lang="en-US" sz="2000" dirty="0">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70B50CB3-4D0C-7B99-4987-DD8BE93497A7}"/>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Grp="1" noChangeArrowheads="1"/>
          </p:cNvSpPr>
          <p:nvPr>
            <p:ph type="title" idx="4294967295"/>
          </p:nvPr>
        </p:nvSpPr>
        <p:spPr>
          <a:xfrm>
            <a:off x="304800" y="381000"/>
            <a:ext cx="8534400" cy="762000"/>
          </a:xfrm>
        </p:spPr>
        <p:txBody>
          <a:bodyPr/>
          <a:lstStyle/>
          <a:p>
            <a:r>
              <a:rPr lang="en-US" dirty="0">
                <a:solidFill>
                  <a:srgbClr val="FFFF00"/>
                </a:solidFill>
                <a:effectLst>
                  <a:outerShdw blurRad="38100" dist="38100" dir="2700000" algn="tl">
                    <a:srgbClr val="000000"/>
                  </a:outerShdw>
                </a:effectLst>
              </a:rPr>
              <a:t>Bone Metastases in Breast Cancer</a:t>
            </a:r>
          </a:p>
        </p:txBody>
      </p:sp>
      <p:sp>
        <p:nvSpPr>
          <p:cNvPr id="434179" name="Rectangle 3"/>
          <p:cNvSpPr>
            <a:spLocks noGrp="1" noChangeArrowheads="1"/>
          </p:cNvSpPr>
          <p:nvPr>
            <p:ph type="body" idx="4294967295"/>
          </p:nvPr>
        </p:nvSpPr>
        <p:spPr>
          <a:xfrm>
            <a:off x="278476" y="1143000"/>
            <a:ext cx="8839200" cy="4976813"/>
          </a:xfrm>
        </p:spPr>
        <p:txBody>
          <a:bodyPr>
            <a:normAutofit/>
          </a:bodyPr>
          <a:lstStyle/>
          <a:p>
            <a:pPr marL="230188" indent="-230188">
              <a:spcBef>
                <a:spcPts val="0"/>
              </a:spcBef>
            </a:pPr>
            <a:r>
              <a:rPr lang="en-US" dirty="0">
                <a:effectLst>
                  <a:outerShdw blurRad="38100" dist="38100" dir="2700000" algn="tl">
                    <a:srgbClr val="000000">
                      <a:alpha val="43137"/>
                    </a:srgbClr>
                  </a:outerShdw>
                </a:effectLst>
              </a:rPr>
              <a:t>Most strongly support PET-CT vs bone scan</a:t>
            </a:r>
          </a:p>
          <a:p>
            <a:pPr lvl="3">
              <a:spcBef>
                <a:spcPts val="0"/>
              </a:spcBef>
            </a:pPr>
            <a:r>
              <a:rPr lang="en-US" sz="1900" i="1" dirty="0">
                <a:solidFill>
                  <a:srgbClr val="FFCC00"/>
                </a:solidFill>
                <a:effectLst>
                  <a:outerShdw blurRad="38100" dist="38100" dir="2700000" algn="tl">
                    <a:srgbClr val="000000">
                      <a:alpha val="43137"/>
                    </a:srgbClr>
                  </a:outerShdw>
                </a:effectLst>
              </a:rPr>
              <a:t>Morris, et al. J </a:t>
            </a:r>
            <a:r>
              <a:rPr lang="en-US" sz="1900" i="1" dirty="0" err="1">
                <a:solidFill>
                  <a:srgbClr val="FFCC00"/>
                </a:solidFill>
                <a:effectLst>
                  <a:outerShdw blurRad="38100" dist="38100" dir="2700000" algn="tl">
                    <a:srgbClr val="000000">
                      <a:alpha val="43137"/>
                    </a:srgbClr>
                  </a:outerShdw>
                </a:effectLst>
              </a:rPr>
              <a:t>Clin</a:t>
            </a:r>
            <a:r>
              <a:rPr lang="en-US" sz="1900" i="1" dirty="0">
                <a:solidFill>
                  <a:srgbClr val="FFCC00"/>
                </a:solidFill>
                <a:effectLst>
                  <a:outerShdw blurRad="38100" dist="38100" dir="2700000" algn="tl">
                    <a:srgbClr val="000000">
                      <a:alpha val="43137"/>
                    </a:srgbClr>
                  </a:outerShdw>
                </a:effectLst>
              </a:rPr>
              <a:t> </a:t>
            </a:r>
            <a:r>
              <a:rPr lang="en-US" sz="1900" i="1" dirty="0" err="1">
                <a:solidFill>
                  <a:srgbClr val="FFCC00"/>
                </a:solidFill>
                <a:effectLst>
                  <a:outerShdw blurRad="38100" dist="38100" dir="2700000" algn="tl">
                    <a:srgbClr val="000000">
                      <a:alpha val="43137"/>
                    </a:srgbClr>
                  </a:outerShdw>
                </a:effectLst>
              </a:rPr>
              <a:t>Onc</a:t>
            </a:r>
            <a:r>
              <a:rPr lang="en-US" sz="1900" i="1" dirty="0">
                <a:solidFill>
                  <a:srgbClr val="FFCC00"/>
                </a:solidFill>
                <a:effectLst>
                  <a:outerShdw blurRad="38100" dist="38100" dir="2700000" algn="tl">
                    <a:srgbClr val="000000">
                      <a:alpha val="43137"/>
                    </a:srgbClr>
                  </a:outerShdw>
                </a:effectLst>
              </a:rPr>
              <a:t> 2010;28:19</a:t>
            </a:r>
          </a:p>
          <a:p>
            <a:pPr lvl="3">
              <a:spcBef>
                <a:spcPts val="0"/>
              </a:spcBef>
            </a:pPr>
            <a:r>
              <a:rPr lang="en-US" sz="1900" i="1" dirty="0">
                <a:solidFill>
                  <a:srgbClr val="FFCC00"/>
                </a:solidFill>
                <a:effectLst>
                  <a:outerShdw blurRad="38100" dist="38100" dir="2700000" algn="tl">
                    <a:srgbClr val="000000">
                      <a:alpha val="43137"/>
                    </a:srgbClr>
                  </a:outerShdw>
                </a:effectLst>
              </a:rPr>
              <a:t>Han, et al. </a:t>
            </a:r>
            <a:r>
              <a:rPr lang="en-US" sz="1900" i="1" dirty="0" err="1">
                <a:solidFill>
                  <a:srgbClr val="FFCC00"/>
                </a:solidFill>
                <a:effectLst>
                  <a:outerShdw blurRad="38100" dist="38100" dir="2700000" algn="tl">
                    <a:srgbClr val="000000">
                      <a:alpha val="43137"/>
                    </a:srgbClr>
                  </a:outerShdw>
                </a:effectLst>
              </a:rPr>
              <a:t>Acta</a:t>
            </a:r>
            <a:r>
              <a:rPr lang="en-US" sz="1900" i="1" dirty="0">
                <a:solidFill>
                  <a:srgbClr val="FFCC00"/>
                </a:solidFill>
                <a:effectLst>
                  <a:outerShdw blurRad="38100" dist="38100" dir="2700000" algn="tl">
                    <a:srgbClr val="000000">
                      <a:alpha val="43137"/>
                    </a:srgbClr>
                  </a:outerShdw>
                </a:effectLst>
              </a:rPr>
              <a:t> </a:t>
            </a:r>
            <a:r>
              <a:rPr lang="en-US" sz="1900" i="1" dirty="0" err="1">
                <a:solidFill>
                  <a:srgbClr val="FFCC00"/>
                </a:solidFill>
                <a:effectLst>
                  <a:outerShdw blurRad="38100" dist="38100" dir="2700000" algn="tl">
                    <a:srgbClr val="000000">
                      <a:alpha val="43137"/>
                    </a:srgbClr>
                  </a:outerShdw>
                </a:effectLst>
              </a:rPr>
              <a:t>Radiol</a:t>
            </a:r>
            <a:r>
              <a:rPr lang="en-US" sz="1900" i="1" dirty="0">
                <a:solidFill>
                  <a:srgbClr val="FFCC00"/>
                </a:solidFill>
                <a:effectLst>
                  <a:outerShdw blurRad="38100" dist="38100" dir="2700000" algn="tl">
                    <a:srgbClr val="000000">
                      <a:alpha val="43137"/>
                    </a:srgbClr>
                  </a:outerShdw>
                </a:effectLst>
              </a:rPr>
              <a:t> 2011;52:1009</a:t>
            </a:r>
          </a:p>
          <a:p>
            <a:pPr lvl="3">
              <a:spcBef>
                <a:spcPts val="0"/>
              </a:spcBef>
            </a:pPr>
            <a:r>
              <a:rPr lang="en-US" sz="1900" i="1" dirty="0">
                <a:solidFill>
                  <a:srgbClr val="FFCC00"/>
                </a:solidFill>
                <a:effectLst>
                  <a:outerShdw blurRad="38100" dist="38100" dir="2700000" algn="tl">
                    <a:srgbClr val="000000">
                      <a:alpha val="43137"/>
                    </a:srgbClr>
                  </a:outerShdw>
                </a:effectLst>
              </a:rPr>
              <a:t>Bourgeois, et al. Rad Clin N Am 2013;51:781</a:t>
            </a:r>
          </a:p>
          <a:p>
            <a:pPr lvl="3">
              <a:spcBef>
                <a:spcPts val="0"/>
              </a:spcBef>
            </a:pPr>
            <a:r>
              <a:rPr lang="en-US" sz="1900" i="1" dirty="0">
                <a:solidFill>
                  <a:srgbClr val="FFCC00"/>
                </a:solidFill>
                <a:effectLst>
                  <a:outerShdw blurRad="38100" dist="38100" dir="2700000" algn="tl">
                    <a:srgbClr val="000000">
                      <a:alpha val="43137"/>
                    </a:srgbClr>
                  </a:outerShdw>
                </a:effectLst>
              </a:rPr>
              <a:t>Cook et al. J </a:t>
            </a:r>
            <a:r>
              <a:rPr lang="en-US" sz="1900" i="1" dirty="0" err="1">
                <a:solidFill>
                  <a:srgbClr val="FFCC00"/>
                </a:solidFill>
                <a:effectLst>
                  <a:outerShdw blurRad="38100" dist="38100" dir="2700000" algn="tl">
                    <a:srgbClr val="000000">
                      <a:alpha val="43137"/>
                    </a:srgbClr>
                  </a:outerShdw>
                </a:effectLst>
              </a:rPr>
              <a:t>Nucl</a:t>
            </a:r>
            <a:r>
              <a:rPr lang="en-US" sz="1900" i="1" dirty="0">
                <a:solidFill>
                  <a:srgbClr val="FFCC00"/>
                </a:solidFill>
                <a:effectLst>
                  <a:outerShdw blurRad="38100" dist="38100" dir="2700000" algn="tl">
                    <a:srgbClr val="000000">
                      <a:alpha val="43137"/>
                    </a:srgbClr>
                  </a:outerShdw>
                </a:effectLst>
              </a:rPr>
              <a:t> Med 2016;57:27S</a:t>
            </a:r>
          </a:p>
          <a:p>
            <a:pPr lvl="3">
              <a:spcBef>
                <a:spcPts val="0"/>
              </a:spcBef>
            </a:pPr>
            <a:r>
              <a:rPr lang="en-US" sz="1900" i="1" dirty="0">
                <a:solidFill>
                  <a:srgbClr val="FFCC00"/>
                </a:solidFill>
                <a:effectLst>
                  <a:outerShdw blurRad="38100" dist="38100" dir="2700000" algn="tl">
                    <a:srgbClr val="000000">
                      <a:alpha val="43137"/>
                    </a:srgbClr>
                  </a:outerShdw>
                </a:effectLst>
              </a:rPr>
              <a:t>van Es et al. J </a:t>
            </a:r>
            <a:r>
              <a:rPr lang="en-US" sz="1900" i="1" dirty="0" err="1">
                <a:solidFill>
                  <a:srgbClr val="FFCC00"/>
                </a:solidFill>
                <a:effectLst>
                  <a:outerShdw blurRad="38100" dist="38100" dir="2700000" algn="tl">
                    <a:srgbClr val="000000">
                      <a:alpha val="43137"/>
                    </a:srgbClr>
                  </a:outerShdw>
                </a:effectLst>
              </a:rPr>
              <a:t>Nucl</a:t>
            </a:r>
            <a:r>
              <a:rPr lang="en-US" sz="1900" i="1" dirty="0">
                <a:solidFill>
                  <a:srgbClr val="FFCC00"/>
                </a:solidFill>
                <a:effectLst>
                  <a:outerShdw blurRad="38100" dist="38100" dir="2700000" algn="tl">
                    <a:srgbClr val="000000">
                      <a:alpha val="43137"/>
                    </a:srgbClr>
                  </a:outerShdw>
                </a:effectLst>
              </a:rPr>
              <a:t> Med 2021;62:177</a:t>
            </a:r>
          </a:p>
          <a:p>
            <a:pPr lvl="1">
              <a:spcBef>
                <a:spcPts val="0"/>
              </a:spcBef>
            </a:pPr>
            <a:r>
              <a:rPr lang="en-US" sz="2000" dirty="0">
                <a:effectLst>
                  <a:outerShdw blurRad="38100" dist="38100" dir="2700000" algn="tl">
                    <a:srgbClr val="000000">
                      <a:alpha val="43137"/>
                    </a:srgbClr>
                  </a:outerShdw>
                </a:effectLst>
              </a:rPr>
              <a:t>And much better reader agreement with PET</a:t>
            </a:r>
          </a:p>
          <a:p>
            <a:pPr lvl="3">
              <a:spcBef>
                <a:spcPts val="0"/>
              </a:spcBef>
            </a:pPr>
            <a:r>
              <a:rPr lang="en-US" sz="1900" i="1" dirty="0">
                <a:solidFill>
                  <a:srgbClr val="FFCC00"/>
                </a:solidFill>
                <a:effectLst>
                  <a:outerShdw blurRad="38100" dist="38100" dir="2700000" algn="tl">
                    <a:srgbClr val="000000">
                      <a:alpha val="43137"/>
                    </a:srgbClr>
                  </a:outerShdw>
                </a:effectLst>
              </a:rPr>
              <a:t>Holm et al. Diagnostics 2020;10:1021</a:t>
            </a:r>
          </a:p>
          <a:p>
            <a:pPr marL="285750">
              <a:buFont typeface="Arial" panose="020B0604020202020204" pitchFamily="34" charset="0"/>
              <a:buChar char="•"/>
            </a:pPr>
            <a:endParaRPr lang="en-US" sz="1800" i="1" dirty="0">
              <a:solidFill>
                <a:srgbClr val="FFCC00"/>
              </a:solidFill>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6996E9A9-3E9B-4C4D-66CE-F17E58A15042}"/>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121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5A051-CE44-2707-0378-5A476415CC9C}"/>
            </a:ext>
          </a:extLst>
        </p:cNvPr>
        <p:cNvGrpSpPr/>
        <p:nvPr/>
      </p:nvGrpSpPr>
      <p:grpSpPr>
        <a:xfrm>
          <a:off x="0" y="0"/>
          <a:ext cx="0" cy="0"/>
          <a:chOff x="0" y="0"/>
          <a:chExt cx="0" cy="0"/>
        </a:xfrm>
      </p:grpSpPr>
      <p:sp>
        <p:nvSpPr>
          <p:cNvPr id="22530" name="AutoShape 2">
            <a:extLst>
              <a:ext uri="{FF2B5EF4-FFF2-40B4-BE49-F238E27FC236}">
                <a16:creationId xmlns:a16="http://schemas.microsoft.com/office/drawing/2014/main" id="{AA77A0E2-D669-49CD-B66E-D3885821CCEC}"/>
              </a:ext>
            </a:extLst>
          </p:cNvPr>
          <p:cNvSpPr>
            <a:spLocks noGrp="1" noChangeArrowheads="1"/>
          </p:cNvSpPr>
          <p:nvPr>
            <p:ph type="title" idx="4294967295"/>
          </p:nvPr>
        </p:nvSpPr>
        <p:spPr>
          <a:xfrm>
            <a:off x="304800" y="381000"/>
            <a:ext cx="8534400" cy="762000"/>
          </a:xfrm>
        </p:spPr>
        <p:txBody>
          <a:bodyPr/>
          <a:lstStyle/>
          <a:p>
            <a:r>
              <a:rPr lang="en-US" dirty="0">
                <a:solidFill>
                  <a:srgbClr val="FFFF00"/>
                </a:solidFill>
                <a:effectLst>
                  <a:outerShdw blurRad="38100" dist="38100" dir="2700000" algn="tl">
                    <a:srgbClr val="000000"/>
                  </a:outerShdw>
                </a:effectLst>
              </a:rPr>
              <a:t>Bone Metastases in Breast Cancer</a:t>
            </a:r>
          </a:p>
        </p:txBody>
      </p:sp>
      <p:sp>
        <p:nvSpPr>
          <p:cNvPr id="434179" name="Rectangle 3">
            <a:extLst>
              <a:ext uri="{FF2B5EF4-FFF2-40B4-BE49-F238E27FC236}">
                <a16:creationId xmlns:a16="http://schemas.microsoft.com/office/drawing/2014/main" id="{5BC72369-792A-F0AE-6AF6-C800AECC9D88}"/>
              </a:ext>
            </a:extLst>
          </p:cNvPr>
          <p:cNvSpPr>
            <a:spLocks noGrp="1" noChangeArrowheads="1"/>
          </p:cNvSpPr>
          <p:nvPr>
            <p:ph type="body" idx="4294967295"/>
          </p:nvPr>
        </p:nvSpPr>
        <p:spPr>
          <a:xfrm>
            <a:off x="278476" y="1143000"/>
            <a:ext cx="8839200" cy="4976813"/>
          </a:xfrm>
        </p:spPr>
        <p:txBody>
          <a:bodyPr>
            <a:normAutofit/>
          </a:bodyPr>
          <a:lstStyle/>
          <a:p>
            <a:pPr marL="230188" indent="-230188">
              <a:spcBef>
                <a:spcPts val="0"/>
              </a:spcBef>
            </a:pPr>
            <a:r>
              <a:rPr lang="en-US" dirty="0">
                <a:solidFill>
                  <a:schemeClr val="tx1">
                    <a:lumMod val="50000"/>
                    <a:lumOff val="50000"/>
                  </a:schemeClr>
                </a:solidFill>
                <a:effectLst>
                  <a:outerShdw blurRad="38100" dist="38100" dir="2700000" algn="tl">
                    <a:srgbClr val="000000">
                      <a:alpha val="43137"/>
                    </a:srgbClr>
                  </a:outerShdw>
                </a:effectLst>
              </a:rPr>
              <a:t>Most strongly support PET-CT vs bone scan</a:t>
            </a:r>
          </a:p>
          <a:p>
            <a:pPr lvl="3">
              <a:spcBef>
                <a:spcPts val="0"/>
              </a:spcBef>
            </a:pPr>
            <a:r>
              <a:rPr lang="en-US" sz="1900" i="1" dirty="0">
                <a:solidFill>
                  <a:schemeClr val="tx1">
                    <a:lumMod val="50000"/>
                    <a:lumOff val="50000"/>
                  </a:schemeClr>
                </a:solidFill>
                <a:effectLst>
                  <a:outerShdw blurRad="38100" dist="38100" dir="2700000" algn="tl">
                    <a:srgbClr val="000000">
                      <a:alpha val="43137"/>
                    </a:srgbClr>
                  </a:outerShdw>
                </a:effectLst>
              </a:rPr>
              <a:t>Morris, et al. J </a:t>
            </a:r>
            <a:r>
              <a:rPr lang="en-US" sz="1900" i="1" dirty="0" err="1">
                <a:solidFill>
                  <a:schemeClr val="tx1">
                    <a:lumMod val="50000"/>
                    <a:lumOff val="50000"/>
                  </a:schemeClr>
                </a:solidFill>
                <a:effectLst>
                  <a:outerShdw blurRad="38100" dist="38100" dir="2700000" algn="tl">
                    <a:srgbClr val="000000">
                      <a:alpha val="43137"/>
                    </a:srgbClr>
                  </a:outerShdw>
                </a:effectLst>
              </a:rPr>
              <a:t>Clin</a:t>
            </a:r>
            <a:r>
              <a:rPr lang="en-US" sz="1900" i="1" dirty="0">
                <a:solidFill>
                  <a:schemeClr val="tx1">
                    <a:lumMod val="50000"/>
                    <a:lumOff val="50000"/>
                  </a:schemeClr>
                </a:solidFill>
                <a:effectLst>
                  <a:outerShdw blurRad="38100" dist="38100" dir="2700000" algn="tl">
                    <a:srgbClr val="000000">
                      <a:alpha val="43137"/>
                    </a:srgbClr>
                  </a:outerShdw>
                </a:effectLst>
              </a:rPr>
              <a:t> </a:t>
            </a:r>
            <a:r>
              <a:rPr lang="en-US" sz="1900" i="1" dirty="0" err="1">
                <a:solidFill>
                  <a:schemeClr val="tx1">
                    <a:lumMod val="50000"/>
                    <a:lumOff val="50000"/>
                  </a:schemeClr>
                </a:solidFill>
                <a:effectLst>
                  <a:outerShdw blurRad="38100" dist="38100" dir="2700000" algn="tl">
                    <a:srgbClr val="000000">
                      <a:alpha val="43137"/>
                    </a:srgbClr>
                  </a:outerShdw>
                </a:effectLst>
              </a:rPr>
              <a:t>Onc</a:t>
            </a:r>
            <a:r>
              <a:rPr lang="en-US" sz="1900" i="1" dirty="0">
                <a:solidFill>
                  <a:schemeClr val="tx1">
                    <a:lumMod val="50000"/>
                    <a:lumOff val="50000"/>
                  </a:schemeClr>
                </a:solidFill>
                <a:effectLst>
                  <a:outerShdw blurRad="38100" dist="38100" dir="2700000" algn="tl">
                    <a:srgbClr val="000000">
                      <a:alpha val="43137"/>
                    </a:srgbClr>
                  </a:outerShdw>
                </a:effectLst>
              </a:rPr>
              <a:t> 2010;28:19</a:t>
            </a:r>
          </a:p>
          <a:p>
            <a:pPr lvl="3">
              <a:spcBef>
                <a:spcPts val="0"/>
              </a:spcBef>
            </a:pPr>
            <a:r>
              <a:rPr lang="en-US" sz="1900" i="1" dirty="0">
                <a:solidFill>
                  <a:schemeClr val="tx1">
                    <a:lumMod val="50000"/>
                    <a:lumOff val="50000"/>
                  </a:schemeClr>
                </a:solidFill>
                <a:effectLst>
                  <a:outerShdw blurRad="38100" dist="38100" dir="2700000" algn="tl">
                    <a:srgbClr val="000000">
                      <a:alpha val="43137"/>
                    </a:srgbClr>
                  </a:outerShdw>
                </a:effectLst>
              </a:rPr>
              <a:t>Han, et al. </a:t>
            </a:r>
            <a:r>
              <a:rPr lang="en-US" sz="1900" i="1" dirty="0" err="1">
                <a:solidFill>
                  <a:schemeClr val="tx1">
                    <a:lumMod val="50000"/>
                    <a:lumOff val="50000"/>
                  </a:schemeClr>
                </a:solidFill>
                <a:effectLst>
                  <a:outerShdw blurRad="38100" dist="38100" dir="2700000" algn="tl">
                    <a:srgbClr val="000000">
                      <a:alpha val="43137"/>
                    </a:srgbClr>
                  </a:outerShdw>
                </a:effectLst>
              </a:rPr>
              <a:t>Acta</a:t>
            </a:r>
            <a:r>
              <a:rPr lang="en-US" sz="1900" i="1" dirty="0">
                <a:solidFill>
                  <a:schemeClr val="tx1">
                    <a:lumMod val="50000"/>
                    <a:lumOff val="50000"/>
                  </a:schemeClr>
                </a:solidFill>
                <a:effectLst>
                  <a:outerShdw blurRad="38100" dist="38100" dir="2700000" algn="tl">
                    <a:srgbClr val="000000">
                      <a:alpha val="43137"/>
                    </a:srgbClr>
                  </a:outerShdw>
                </a:effectLst>
              </a:rPr>
              <a:t> </a:t>
            </a:r>
            <a:r>
              <a:rPr lang="en-US" sz="1900" i="1" dirty="0" err="1">
                <a:solidFill>
                  <a:schemeClr val="tx1">
                    <a:lumMod val="50000"/>
                    <a:lumOff val="50000"/>
                  </a:schemeClr>
                </a:solidFill>
                <a:effectLst>
                  <a:outerShdw blurRad="38100" dist="38100" dir="2700000" algn="tl">
                    <a:srgbClr val="000000">
                      <a:alpha val="43137"/>
                    </a:srgbClr>
                  </a:outerShdw>
                </a:effectLst>
              </a:rPr>
              <a:t>Radiol</a:t>
            </a:r>
            <a:r>
              <a:rPr lang="en-US" sz="1900" i="1" dirty="0">
                <a:solidFill>
                  <a:schemeClr val="tx1">
                    <a:lumMod val="50000"/>
                    <a:lumOff val="50000"/>
                  </a:schemeClr>
                </a:solidFill>
                <a:effectLst>
                  <a:outerShdw blurRad="38100" dist="38100" dir="2700000" algn="tl">
                    <a:srgbClr val="000000">
                      <a:alpha val="43137"/>
                    </a:srgbClr>
                  </a:outerShdw>
                </a:effectLst>
              </a:rPr>
              <a:t> 2011;52:1009</a:t>
            </a:r>
          </a:p>
          <a:p>
            <a:pPr lvl="3">
              <a:spcBef>
                <a:spcPts val="0"/>
              </a:spcBef>
            </a:pPr>
            <a:r>
              <a:rPr lang="en-US" sz="1900" i="1" dirty="0">
                <a:solidFill>
                  <a:schemeClr val="tx1">
                    <a:lumMod val="50000"/>
                    <a:lumOff val="50000"/>
                  </a:schemeClr>
                </a:solidFill>
                <a:effectLst>
                  <a:outerShdw blurRad="38100" dist="38100" dir="2700000" algn="tl">
                    <a:srgbClr val="000000">
                      <a:alpha val="43137"/>
                    </a:srgbClr>
                  </a:outerShdw>
                </a:effectLst>
              </a:rPr>
              <a:t>Bourgeois, et al. Rad Clin N Am 2013;51:781</a:t>
            </a:r>
          </a:p>
          <a:p>
            <a:pPr lvl="3">
              <a:spcBef>
                <a:spcPts val="0"/>
              </a:spcBef>
            </a:pPr>
            <a:r>
              <a:rPr lang="en-US" sz="1900" i="1" dirty="0">
                <a:solidFill>
                  <a:schemeClr val="tx1">
                    <a:lumMod val="50000"/>
                    <a:lumOff val="50000"/>
                  </a:schemeClr>
                </a:solidFill>
                <a:effectLst>
                  <a:outerShdw blurRad="38100" dist="38100" dir="2700000" algn="tl">
                    <a:srgbClr val="000000">
                      <a:alpha val="43137"/>
                    </a:srgbClr>
                  </a:outerShdw>
                </a:effectLst>
              </a:rPr>
              <a:t>Cook et al. J </a:t>
            </a:r>
            <a:r>
              <a:rPr lang="en-US" sz="1900" i="1" dirty="0" err="1">
                <a:solidFill>
                  <a:schemeClr val="tx1">
                    <a:lumMod val="50000"/>
                    <a:lumOff val="50000"/>
                  </a:schemeClr>
                </a:solidFill>
                <a:effectLst>
                  <a:outerShdw blurRad="38100" dist="38100" dir="2700000" algn="tl">
                    <a:srgbClr val="000000">
                      <a:alpha val="43137"/>
                    </a:srgbClr>
                  </a:outerShdw>
                </a:effectLst>
              </a:rPr>
              <a:t>Nucl</a:t>
            </a:r>
            <a:r>
              <a:rPr lang="en-US" sz="1900" i="1" dirty="0">
                <a:solidFill>
                  <a:schemeClr val="tx1">
                    <a:lumMod val="50000"/>
                    <a:lumOff val="50000"/>
                  </a:schemeClr>
                </a:solidFill>
                <a:effectLst>
                  <a:outerShdw blurRad="38100" dist="38100" dir="2700000" algn="tl">
                    <a:srgbClr val="000000">
                      <a:alpha val="43137"/>
                    </a:srgbClr>
                  </a:outerShdw>
                </a:effectLst>
              </a:rPr>
              <a:t> Med 2016;57:27S</a:t>
            </a:r>
          </a:p>
          <a:p>
            <a:pPr lvl="3">
              <a:spcBef>
                <a:spcPts val="0"/>
              </a:spcBef>
            </a:pPr>
            <a:r>
              <a:rPr lang="en-US" sz="1900" i="1" dirty="0">
                <a:solidFill>
                  <a:schemeClr val="tx1">
                    <a:lumMod val="50000"/>
                    <a:lumOff val="50000"/>
                  </a:schemeClr>
                </a:solidFill>
                <a:effectLst>
                  <a:outerShdw blurRad="38100" dist="38100" dir="2700000" algn="tl">
                    <a:srgbClr val="000000">
                      <a:alpha val="43137"/>
                    </a:srgbClr>
                  </a:outerShdw>
                </a:effectLst>
              </a:rPr>
              <a:t>van Es et al. J </a:t>
            </a:r>
            <a:r>
              <a:rPr lang="en-US" sz="1900" i="1" dirty="0" err="1">
                <a:solidFill>
                  <a:schemeClr val="tx1">
                    <a:lumMod val="50000"/>
                    <a:lumOff val="50000"/>
                  </a:schemeClr>
                </a:solidFill>
                <a:effectLst>
                  <a:outerShdw blurRad="38100" dist="38100" dir="2700000" algn="tl">
                    <a:srgbClr val="000000">
                      <a:alpha val="43137"/>
                    </a:srgbClr>
                  </a:outerShdw>
                </a:effectLst>
              </a:rPr>
              <a:t>Nucl</a:t>
            </a:r>
            <a:r>
              <a:rPr lang="en-US" sz="1900" i="1" dirty="0">
                <a:solidFill>
                  <a:schemeClr val="tx1">
                    <a:lumMod val="50000"/>
                    <a:lumOff val="50000"/>
                  </a:schemeClr>
                </a:solidFill>
                <a:effectLst>
                  <a:outerShdw blurRad="38100" dist="38100" dir="2700000" algn="tl">
                    <a:srgbClr val="000000">
                      <a:alpha val="43137"/>
                    </a:srgbClr>
                  </a:outerShdw>
                </a:effectLst>
              </a:rPr>
              <a:t> Med 2021;62:177</a:t>
            </a:r>
          </a:p>
          <a:p>
            <a:pPr lvl="1">
              <a:spcBef>
                <a:spcPts val="0"/>
              </a:spcBef>
            </a:pPr>
            <a:r>
              <a:rPr lang="en-US" sz="2000" dirty="0">
                <a:solidFill>
                  <a:schemeClr val="tx1">
                    <a:lumMod val="50000"/>
                    <a:lumOff val="50000"/>
                  </a:schemeClr>
                </a:solidFill>
                <a:effectLst>
                  <a:outerShdw blurRad="38100" dist="38100" dir="2700000" algn="tl">
                    <a:srgbClr val="000000">
                      <a:alpha val="43137"/>
                    </a:srgbClr>
                  </a:outerShdw>
                </a:effectLst>
              </a:rPr>
              <a:t>And much better reader agreement with PET</a:t>
            </a:r>
          </a:p>
          <a:p>
            <a:pPr lvl="3">
              <a:spcBef>
                <a:spcPts val="0"/>
              </a:spcBef>
            </a:pPr>
            <a:r>
              <a:rPr lang="en-US" sz="1900" i="1" dirty="0">
                <a:solidFill>
                  <a:schemeClr val="tx1">
                    <a:lumMod val="50000"/>
                    <a:lumOff val="50000"/>
                  </a:schemeClr>
                </a:solidFill>
                <a:effectLst>
                  <a:outerShdw blurRad="38100" dist="38100" dir="2700000" algn="tl">
                    <a:srgbClr val="000000">
                      <a:alpha val="43137"/>
                    </a:srgbClr>
                  </a:outerShdw>
                </a:effectLst>
              </a:rPr>
              <a:t>Holm et al. Diagnostics 2020;10:1021</a:t>
            </a:r>
          </a:p>
          <a:p>
            <a:pPr marL="230188" indent="-230188"/>
            <a:r>
              <a:rPr lang="en-US" dirty="0">
                <a:effectLst>
                  <a:outerShdw blurRad="38100" dist="38100" dir="2700000" algn="tl">
                    <a:srgbClr val="000000">
                      <a:alpha val="43137"/>
                    </a:srgbClr>
                  </a:outerShdw>
                </a:effectLst>
              </a:rPr>
              <a:t>PET better for treatment response</a:t>
            </a:r>
          </a:p>
          <a:p>
            <a:pPr marL="285750">
              <a:buFont typeface="Arial" panose="020B0604020202020204" pitchFamily="34" charset="0"/>
              <a:buChar char="•"/>
            </a:pPr>
            <a:endParaRPr lang="en-US" sz="1800" i="1" dirty="0">
              <a:solidFill>
                <a:srgbClr val="FFCC00"/>
              </a:solidFill>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0BEB5D55-584B-4F9B-C918-B7E414503BBA}"/>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706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5DF6E-6FA0-D5FC-1285-139A64F825BD}"/>
            </a:ext>
          </a:extLst>
        </p:cNvPr>
        <p:cNvGrpSpPr/>
        <p:nvPr/>
      </p:nvGrpSpPr>
      <p:grpSpPr>
        <a:xfrm>
          <a:off x="0" y="0"/>
          <a:ext cx="0" cy="0"/>
          <a:chOff x="0" y="0"/>
          <a:chExt cx="0" cy="0"/>
        </a:xfrm>
      </p:grpSpPr>
      <p:sp>
        <p:nvSpPr>
          <p:cNvPr id="22530" name="AutoShape 2">
            <a:extLst>
              <a:ext uri="{FF2B5EF4-FFF2-40B4-BE49-F238E27FC236}">
                <a16:creationId xmlns:a16="http://schemas.microsoft.com/office/drawing/2014/main" id="{305B8499-A979-CD67-3B67-412724D60331}"/>
              </a:ext>
            </a:extLst>
          </p:cNvPr>
          <p:cNvSpPr>
            <a:spLocks noGrp="1" noChangeArrowheads="1"/>
          </p:cNvSpPr>
          <p:nvPr>
            <p:ph type="title" idx="4294967295"/>
          </p:nvPr>
        </p:nvSpPr>
        <p:spPr>
          <a:xfrm>
            <a:off x="304800" y="381000"/>
            <a:ext cx="8534400" cy="762000"/>
          </a:xfrm>
        </p:spPr>
        <p:txBody>
          <a:bodyPr/>
          <a:lstStyle/>
          <a:p>
            <a:r>
              <a:rPr lang="en-US" dirty="0">
                <a:solidFill>
                  <a:srgbClr val="FFFF00"/>
                </a:solidFill>
                <a:effectLst>
                  <a:outerShdw blurRad="38100" dist="38100" dir="2700000" algn="tl">
                    <a:srgbClr val="000000"/>
                  </a:outerShdw>
                </a:effectLst>
              </a:rPr>
              <a:t>Bone Metastases in Breast Cancer</a:t>
            </a:r>
          </a:p>
        </p:txBody>
      </p:sp>
      <p:sp>
        <p:nvSpPr>
          <p:cNvPr id="434179" name="Rectangle 3">
            <a:extLst>
              <a:ext uri="{FF2B5EF4-FFF2-40B4-BE49-F238E27FC236}">
                <a16:creationId xmlns:a16="http://schemas.microsoft.com/office/drawing/2014/main" id="{E57BA43A-2ECE-86BA-CB44-6B736C064745}"/>
              </a:ext>
            </a:extLst>
          </p:cNvPr>
          <p:cNvSpPr>
            <a:spLocks noGrp="1" noChangeArrowheads="1"/>
          </p:cNvSpPr>
          <p:nvPr>
            <p:ph type="body" idx="4294967295"/>
          </p:nvPr>
        </p:nvSpPr>
        <p:spPr>
          <a:xfrm>
            <a:off x="278476" y="1143000"/>
            <a:ext cx="8839200" cy="4976813"/>
          </a:xfrm>
        </p:spPr>
        <p:txBody>
          <a:bodyPr>
            <a:normAutofit/>
          </a:bodyPr>
          <a:lstStyle/>
          <a:p>
            <a:pPr marL="230188" indent="-230188">
              <a:spcBef>
                <a:spcPts val="0"/>
              </a:spcBef>
            </a:pPr>
            <a:r>
              <a:rPr lang="en-US" dirty="0">
                <a:solidFill>
                  <a:schemeClr val="tx1">
                    <a:lumMod val="50000"/>
                    <a:lumOff val="50000"/>
                  </a:schemeClr>
                </a:solidFill>
                <a:effectLst>
                  <a:outerShdw blurRad="38100" dist="38100" dir="2700000" algn="tl">
                    <a:srgbClr val="000000">
                      <a:alpha val="43137"/>
                    </a:srgbClr>
                  </a:outerShdw>
                </a:effectLst>
              </a:rPr>
              <a:t>Most strongly support PET-CT vs bone scan</a:t>
            </a:r>
          </a:p>
          <a:p>
            <a:pPr lvl="3">
              <a:spcBef>
                <a:spcPts val="0"/>
              </a:spcBef>
            </a:pPr>
            <a:r>
              <a:rPr lang="en-US" sz="1900" i="1" dirty="0">
                <a:solidFill>
                  <a:schemeClr val="tx1">
                    <a:lumMod val="50000"/>
                    <a:lumOff val="50000"/>
                  </a:schemeClr>
                </a:solidFill>
                <a:effectLst>
                  <a:outerShdw blurRad="38100" dist="38100" dir="2700000" algn="tl">
                    <a:srgbClr val="000000">
                      <a:alpha val="43137"/>
                    </a:srgbClr>
                  </a:outerShdw>
                </a:effectLst>
              </a:rPr>
              <a:t>Morris, et al. J </a:t>
            </a:r>
            <a:r>
              <a:rPr lang="en-US" sz="1900" i="1" dirty="0" err="1">
                <a:solidFill>
                  <a:schemeClr val="tx1">
                    <a:lumMod val="50000"/>
                    <a:lumOff val="50000"/>
                  </a:schemeClr>
                </a:solidFill>
                <a:effectLst>
                  <a:outerShdw blurRad="38100" dist="38100" dir="2700000" algn="tl">
                    <a:srgbClr val="000000">
                      <a:alpha val="43137"/>
                    </a:srgbClr>
                  </a:outerShdw>
                </a:effectLst>
              </a:rPr>
              <a:t>Clin</a:t>
            </a:r>
            <a:r>
              <a:rPr lang="en-US" sz="1900" i="1" dirty="0">
                <a:solidFill>
                  <a:schemeClr val="tx1">
                    <a:lumMod val="50000"/>
                    <a:lumOff val="50000"/>
                  </a:schemeClr>
                </a:solidFill>
                <a:effectLst>
                  <a:outerShdw blurRad="38100" dist="38100" dir="2700000" algn="tl">
                    <a:srgbClr val="000000">
                      <a:alpha val="43137"/>
                    </a:srgbClr>
                  </a:outerShdw>
                </a:effectLst>
              </a:rPr>
              <a:t> </a:t>
            </a:r>
            <a:r>
              <a:rPr lang="en-US" sz="1900" i="1" dirty="0" err="1">
                <a:solidFill>
                  <a:schemeClr val="tx1">
                    <a:lumMod val="50000"/>
                    <a:lumOff val="50000"/>
                  </a:schemeClr>
                </a:solidFill>
                <a:effectLst>
                  <a:outerShdw blurRad="38100" dist="38100" dir="2700000" algn="tl">
                    <a:srgbClr val="000000">
                      <a:alpha val="43137"/>
                    </a:srgbClr>
                  </a:outerShdw>
                </a:effectLst>
              </a:rPr>
              <a:t>Onc</a:t>
            </a:r>
            <a:r>
              <a:rPr lang="en-US" sz="1900" i="1" dirty="0">
                <a:solidFill>
                  <a:schemeClr val="tx1">
                    <a:lumMod val="50000"/>
                    <a:lumOff val="50000"/>
                  </a:schemeClr>
                </a:solidFill>
                <a:effectLst>
                  <a:outerShdw blurRad="38100" dist="38100" dir="2700000" algn="tl">
                    <a:srgbClr val="000000">
                      <a:alpha val="43137"/>
                    </a:srgbClr>
                  </a:outerShdw>
                </a:effectLst>
              </a:rPr>
              <a:t> 2010;28:19</a:t>
            </a:r>
          </a:p>
          <a:p>
            <a:pPr lvl="3">
              <a:spcBef>
                <a:spcPts val="0"/>
              </a:spcBef>
            </a:pPr>
            <a:r>
              <a:rPr lang="en-US" sz="1900" i="1" dirty="0">
                <a:solidFill>
                  <a:schemeClr val="tx1">
                    <a:lumMod val="50000"/>
                    <a:lumOff val="50000"/>
                  </a:schemeClr>
                </a:solidFill>
                <a:effectLst>
                  <a:outerShdw blurRad="38100" dist="38100" dir="2700000" algn="tl">
                    <a:srgbClr val="000000">
                      <a:alpha val="43137"/>
                    </a:srgbClr>
                  </a:outerShdw>
                </a:effectLst>
              </a:rPr>
              <a:t>Han, et al. </a:t>
            </a:r>
            <a:r>
              <a:rPr lang="en-US" sz="1900" i="1" dirty="0" err="1">
                <a:solidFill>
                  <a:schemeClr val="tx1">
                    <a:lumMod val="50000"/>
                    <a:lumOff val="50000"/>
                  </a:schemeClr>
                </a:solidFill>
                <a:effectLst>
                  <a:outerShdw blurRad="38100" dist="38100" dir="2700000" algn="tl">
                    <a:srgbClr val="000000">
                      <a:alpha val="43137"/>
                    </a:srgbClr>
                  </a:outerShdw>
                </a:effectLst>
              </a:rPr>
              <a:t>Acta</a:t>
            </a:r>
            <a:r>
              <a:rPr lang="en-US" sz="1900" i="1" dirty="0">
                <a:solidFill>
                  <a:schemeClr val="tx1">
                    <a:lumMod val="50000"/>
                    <a:lumOff val="50000"/>
                  </a:schemeClr>
                </a:solidFill>
                <a:effectLst>
                  <a:outerShdw blurRad="38100" dist="38100" dir="2700000" algn="tl">
                    <a:srgbClr val="000000">
                      <a:alpha val="43137"/>
                    </a:srgbClr>
                  </a:outerShdw>
                </a:effectLst>
              </a:rPr>
              <a:t> </a:t>
            </a:r>
            <a:r>
              <a:rPr lang="en-US" sz="1900" i="1" dirty="0" err="1">
                <a:solidFill>
                  <a:schemeClr val="tx1">
                    <a:lumMod val="50000"/>
                    <a:lumOff val="50000"/>
                  </a:schemeClr>
                </a:solidFill>
                <a:effectLst>
                  <a:outerShdw blurRad="38100" dist="38100" dir="2700000" algn="tl">
                    <a:srgbClr val="000000">
                      <a:alpha val="43137"/>
                    </a:srgbClr>
                  </a:outerShdw>
                </a:effectLst>
              </a:rPr>
              <a:t>Radiol</a:t>
            </a:r>
            <a:r>
              <a:rPr lang="en-US" sz="1900" i="1" dirty="0">
                <a:solidFill>
                  <a:schemeClr val="tx1">
                    <a:lumMod val="50000"/>
                    <a:lumOff val="50000"/>
                  </a:schemeClr>
                </a:solidFill>
                <a:effectLst>
                  <a:outerShdw blurRad="38100" dist="38100" dir="2700000" algn="tl">
                    <a:srgbClr val="000000">
                      <a:alpha val="43137"/>
                    </a:srgbClr>
                  </a:outerShdw>
                </a:effectLst>
              </a:rPr>
              <a:t> 2011;52:1009</a:t>
            </a:r>
          </a:p>
          <a:p>
            <a:pPr lvl="3">
              <a:spcBef>
                <a:spcPts val="0"/>
              </a:spcBef>
            </a:pPr>
            <a:r>
              <a:rPr lang="en-US" sz="1900" i="1" dirty="0">
                <a:solidFill>
                  <a:schemeClr val="tx1">
                    <a:lumMod val="50000"/>
                    <a:lumOff val="50000"/>
                  </a:schemeClr>
                </a:solidFill>
                <a:effectLst>
                  <a:outerShdw blurRad="38100" dist="38100" dir="2700000" algn="tl">
                    <a:srgbClr val="000000">
                      <a:alpha val="43137"/>
                    </a:srgbClr>
                  </a:outerShdw>
                </a:effectLst>
              </a:rPr>
              <a:t>Bourgeois, et al. Rad Clin N Am 2013;51:781</a:t>
            </a:r>
          </a:p>
          <a:p>
            <a:pPr lvl="3">
              <a:spcBef>
                <a:spcPts val="0"/>
              </a:spcBef>
            </a:pPr>
            <a:r>
              <a:rPr lang="en-US" sz="1900" i="1" dirty="0">
                <a:solidFill>
                  <a:schemeClr val="tx1">
                    <a:lumMod val="50000"/>
                    <a:lumOff val="50000"/>
                  </a:schemeClr>
                </a:solidFill>
                <a:effectLst>
                  <a:outerShdw blurRad="38100" dist="38100" dir="2700000" algn="tl">
                    <a:srgbClr val="000000">
                      <a:alpha val="43137"/>
                    </a:srgbClr>
                  </a:outerShdw>
                </a:effectLst>
              </a:rPr>
              <a:t>Cook et al. J </a:t>
            </a:r>
            <a:r>
              <a:rPr lang="en-US" sz="1900" i="1" dirty="0" err="1">
                <a:solidFill>
                  <a:schemeClr val="tx1">
                    <a:lumMod val="50000"/>
                    <a:lumOff val="50000"/>
                  </a:schemeClr>
                </a:solidFill>
                <a:effectLst>
                  <a:outerShdw blurRad="38100" dist="38100" dir="2700000" algn="tl">
                    <a:srgbClr val="000000">
                      <a:alpha val="43137"/>
                    </a:srgbClr>
                  </a:outerShdw>
                </a:effectLst>
              </a:rPr>
              <a:t>Nucl</a:t>
            </a:r>
            <a:r>
              <a:rPr lang="en-US" sz="1900" i="1" dirty="0">
                <a:solidFill>
                  <a:schemeClr val="tx1">
                    <a:lumMod val="50000"/>
                    <a:lumOff val="50000"/>
                  </a:schemeClr>
                </a:solidFill>
                <a:effectLst>
                  <a:outerShdw blurRad="38100" dist="38100" dir="2700000" algn="tl">
                    <a:srgbClr val="000000">
                      <a:alpha val="43137"/>
                    </a:srgbClr>
                  </a:outerShdw>
                </a:effectLst>
              </a:rPr>
              <a:t> Med 2016;57:27S</a:t>
            </a:r>
          </a:p>
          <a:p>
            <a:pPr lvl="3">
              <a:spcBef>
                <a:spcPts val="0"/>
              </a:spcBef>
            </a:pPr>
            <a:r>
              <a:rPr lang="en-US" sz="1900" i="1" dirty="0">
                <a:solidFill>
                  <a:schemeClr val="tx1">
                    <a:lumMod val="50000"/>
                    <a:lumOff val="50000"/>
                  </a:schemeClr>
                </a:solidFill>
                <a:effectLst>
                  <a:outerShdw blurRad="38100" dist="38100" dir="2700000" algn="tl">
                    <a:srgbClr val="000000">
                      <a:alpha val="43137"/>
                    </a:srgbClr>
                  </a:outerShdw>
                </a:effectLst>
              </a:rPr>
              <a:t>van Es et al. J </a:t>
            </a:r>
            <a:r>
              <a:rPr lang="en-US" sz="1900" i="1" dirty="0" err="1">
                <a:solidFill>
                  <a:schemeClr val="tx1">
                    <a:lumMod val="50000"/>
                    <a:lumOff val="50000"/>
                  </a:schemeClr>
                </a:solidFill>
                <a:effectLst>
                  <a:outerShdw blurRad="38100" dist="38100" dir="2700000" algn="tl">
                    <a:srgbClr val="000000">
                      <a:alpha val="43137"/>
                    </a:srgbClr>
                  </a:outerShdw>
                </a:effectLst>
              </a:rPr>
              <a:t>Nucl</a:t>
            </a:r>
            <a:r>
              <a:rPr lang="en-US" sz="1900" i="1" dirty="0">
                <a:solidFill>
                  <a:schemeClr val="tx1">
                    <a:lumMod val="50000"/>
                    <a:lumOff val="50000"/>
                  </a:schemeClr>
                </a:solidFill>
                <a:effectLst>
                  <a:outerShdw blurRad="38100" dist="38100" dir="2700000" algn="tl">
                    <a:srgbClr val="000000">
                      <a:alpha val="43137"/>
                    </a:srgbClr>
                  </a:outerShdw>
                </a:effectLst>
              </a:rPr>
              <a:t> Med 2021;62:177</a:t>
            </a:r>
          </a:p>
          <a:p>
            <a:pPr lvl="1">
              <a:spcBef>
                <a:spcPts val="0"/>
              </a:spcBef>
            </a:pPr>
            <a:r>
              <a:rPr lang="en-US" sz="2000" dirty="0">
                <a:solidFill>
                  <a:schemeClr val="tx1">
                    <a:lumMod val="50000"/>
                    <a:lumOff val="50000"/>
                  </a:schemeClr>
                </a:solidFill>
                <a:effectLst>
                  <a:outerShdw blurRad="38100" dist="38100" dir="2700000" algn="tl">
                    <a:srgbClr val="000000">
                      <a:alpha val="43137"/>
                    </a:srgbClr>
                  </a:outerShdw>
                </a:effectLst>
              </a:rPr>
              <a:t>And much better reader agreement with PET</a:t>
            </a:r>
          </a:p>
          <a:p>
            <a:pPr lvl="3">
              <a:spcBef>
                <a:spcPts val="0"/>
              </a:spcBef>
            </a:pPr>
            <a:r>
              <a:rPr lang="en-US" sz="1900" i="1" dirty="0">
                <a:solidFill>
                  <a:schemeClr val="tx1">
                    <a:lumMod val="50000"/>
                    <a:lumOff val="50000"/>
                  </a:schemeClr>
                </a:solidFill>
                <a:effectLst>
                  <a:outerShdw blurRad="38100" dist="38100" dir="2700000" algn="tl">
                    <a:srgbClr val="000000">
                      <a:alpha val="43137"/>
                    </a:srgbClr>
                  </a:outerShdw>
                </a:effectLst>
              </a:rPr>
              <a:t>Holm et al. Diagnostics 2020;10:1021</a:t>
            </a:r>
          </a:p>
          <a:p>
            <a:pPr marL="230188" indent="-230188"/>
            <a:r>
              <a:rPr lang="en-US" dirty="0">
                <a:solidFill>
                  <a:schemeClr val="tx1">
                    <a:lumMod val="50000"/>
                    <a:lumOff val="50000"/>
                  </a:schemeClr>
                </a:solidFill>
                <a:effectLst>
                  <a:outerShdw blurRad="38100" dist="38100" dir="2700000" algn="tl">
                    <a:srgbClr val="000000">
                      <a:alpha val="43137"/>
                    </a:srgbClr>
                  </a:outerShdw>
                </a:effectLst>
              </a:rPr>
              <a:t>PET better for treatment response</a:t>
            </a:r>
          </a:p>
          <a:p>
            <a:pPr marL="230188" indent="-230188"/>
            <a:r>
              <a:rPr lang="en-US" dirty="0">
                <a:effectLst>
                  <a:outerShdw blurRad="38100" dist="38100" dir="2700000" algn="tl">
                    <a:srgbClr val="000000">
                      <a:alpha val="43137"/>
                    </a:srgbClr>
                  </a:outerShdw>
                </a:effectLst>
              </a:rPr>
              <a:t>Start with PET/CT</a:t>
            </a:r>
          </a:p>
          <a:p>
            <a:pPr lvl="1"/>
            <a:r>
              <a:rPr lang="en-US" dirty="0">
                <a:effectLst>
                  <a:outerShdw blurRad="38100" dist="38100" dir="2700000" algn="tl">
                    <a:srgbClr val="000000">
                      <a:alpha val="43137"/>
                    </a:srgbClr>
                  </a:outerShdw>
                </a:effectLst>
              </a:rPr>
              <a:t>If negative, and suspect bone or sclerotic lesion on CT, obtain bone scan (with SPECT/CT)</a:t>
            </a:r>
          </a:p>
          <a:p>
            <a:pPr lvl="2"/>
            <a:r>
              <a:rPr lang="en-US" sz="2000" dirty="0">
                <a:effectLst>
                  <a:outerShdw blurRad="38100" dist="38100" dir="2700000" algn="tl">
                    <a:srgbClr val="000000">
                      <a:alpha val="43137"/>
                    </a:srgbClr>
                  </a:outerShdw>
                </a:effectLst>
              </a:rPr>
              <a:t>ILC bone lesions tend to be sclerotic without FDG uptake.</a:t>
            </a:r>
          </a:p>
          <a:p>
            <a:pPr marL="285750">
              <a:buFont typeface="Arial" panose="020B0604020202020204" pitchFamily="34" charset="0"/>
              <a:buChar char="•"/>
            </a:pPr>
            <a:endParaRPr lang="en-US" sz="1800" i="1" dirty="0">
              <a:solidFill>
                <a:srgbClr val="FFCC00"/>
              </a:solidFill>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C6B20FCB-768F-B168-3978-CF4633353419}"/>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878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Text Box 2"/>
          <p:cNvSpPr txBox="1">
            <a:spLocks noChangeArrowheads="1"/>
          </p:cNvSpPr>
          <p:nvPr/>
        </p:nvSpPr>
        <p:spPr bwMode="auto">
          <a:xfrm>
            <a:off x="762000" y="533400"/>
            <a:ext cx="7924800" cy="993775"/>
          </a:xfrm>
          <a:prstGeom prst="rect">
            <a:avLst/>
          </a:prstGeom>
          <a:noFill/>
          <a:ln w="38100">
            <a:noFill/>
            <a:miter lim="800000"/>
            <a:headEnd/>
            <a:tailEnd/>
          </a:ln>
        </p:spPr>
        <p:txBody>
          <a:bodyPr>
            <a:spAutoFit/>
          </a:bodyPr>
          <a:lstStyle/>
          <a:p>
            <a:pPr algn="ctr">
              <a:lnSpc>
                <a:spcPct val="85000"/>
              </a:lnSpc>
              <a:spcBef>
                <a:spcPct val="20000"/>
              </a:spcBef>
            </a:pPr>
            <a:r>
              <a:rPr lang="en-US" sz="4000" b="1" dirty="0">
                <a:solidFill>
                  <a:srgbClr val="FFFF00"/>
                </a:solidFill>
                <a:effectLst>
                  <a:outerShdw blurRad="38100" dist="38100" dir="2700000" algn="tl">
                    <a:srgbClr val="000000"/>
                  </a:outerShdw>
                </a:effectLst>
              </a:rPr>
              <a:t>FDG PET in Breast Cancer</a:t>
            </a:r>
          </a:p>
          <a:p>
            <a:pPr algn="ctr">
              <a:lnSpc>
                <a:spcPct val="85000"/>
              </a:lnSpc>
              <a:spcBef>
                <a:spcPct val="20000"/>
              </a:spcBef>
            </a:pPr>
            <a:r>
              <a:rPr lang="en-US" sz="2400" dirty="0">
                <a:solidFill>
                  <a:srgbClr val="FFFF00"/>
                </a:solidFill>
                <a:effectLst>
                  <a:outerShdw blurRad="38100" dist="38100" dir="2700000" algn="tl">
                    <a:srgbClr val="000000"/>
                  </a:outerShdw>
                </a:effectLst>
              </a:rPr>
              <a:t>Clinical Applications</a:t>
            </a:r>
          </a:p>
        </p:txBody>
      </p:sp>
      <p:sp>
        <p:nvSpPr>
          <p:cNvPr id="443395" name="Text Box 4"/>
          <p:cNvSpPr txBox="1">
            <a:spLocks noChangeArrowheads="1"/>
          </p:cNvSpPr>
          <p:nvPr/>
        </p:nvSpPr>
        <p:spPr bwMode="auto">
          <a:xfrm>
            <a:off x="114300" y="1981200"/>
            <a:ext cx="8915400" cy="3754874"/>
          </a:xfrm>
          <a:prstGeom prst="rect">
            <a:avLst/>
          </a:prstGeom>
          <a:noFill/>
          <a:ln w="38100">
            <a:noFill/>
            <a:miter lim="800000"/>
            <a:headEnd/>
            <a:tailEnd/>
          </a:ln>
        </p:spPr>
        <p:txBody>
          <a:bodyPr wrap="square">
            <a:spAutoFit/>
          </a:bodyPr>
          <a:lstStyle/>
          <a:p>
            <a:pPr>
              <a:spcBef>
                <a:spcPct val="50000"/>
              </a:spcBef>
            </a:pPr>
            <a:r>
              <a:rPr lang="en-US" sz="2800" dirty="0">
                <a:solidFill>
                  <a:srgbClr val="FFCC00"/>
                </a:solidFill>
                <a:effectLst>
                  <a:outerShdw blurRad="38100" dist="38100" dir="2700000" algn="tl">
                    <a:srgbClr val="000000">
                      <a:alpha val="43137"/>
                    </a:srgbClr>
                  </a:outerShdw>
                </a:effectLst>
              </a:rPr>
              <a:t>Detection of the Primary Lesion</a:t>
            </a:r>
          </a:p>
          <a:p>
            <a:pPr>
              <a:spcBef>
                <a:spcPct val="50000"/>
              </a:spcBef>
            </a:pPr>
            <a:r>
              <a:rPr lang="en-US" sz="2800" dirty="0">
                <a:solidFill>
                  <a:srgbClr val="FFCC00"/>
                </a:solidFill>
                <a:effectLst>
                  <a:outerShdw blurRad="38100" dist="38100" dir="2700000" algn="tl">
                    <a:srgbClr val="000000">
                      <a:alpha val="43137"/>
                    </a:srgbClr>
                  </a:outerShdw>
                </a:effectLst>
              </a:rPr>
              <a:t>Lymph Node Assessment</a:t>
            </a:r>
          </a:p>
          <a:p>
            <a:pPr>
              <a:spcBef>
                <a:spcPct val="50000"/>
              </a:spcBef>
            </a:pPr>
            <a:r>
              <a:rPr lang="en-US" sz="2800" dirty="0">
                <a:solidFill>
                  <a:srgbClr val="FFCC00"/>
                </a:solidFill>
                <a:effectLst>
                  <a:outerShdw blurRad="38100" dist="38100" dir="2700000" algn="tl">
                    <a:srgbClr val="000000">
                      <a:alpha val="43137"/>
                    </a:srgbClr>
                  </a:outerShdw>
                </a:effectLst>
              </a:rPr>
              <a:t>Evaluation of Distant Metastasis / Bone Metastasis</a:t>
            </a:r>
          </a:p>
          <a:p>
            <a:pPr>
              <a:spcBef>
                <a:spcPct val="50000"/>
              </a:spcBef>
            </a:pPr>
            <a:r>
              <a:rPr lang="en-US" sz="2800" dirty="0">
                <a:solidFill>
                  <a:schemeClr val="bg1"/>
                </a:solidFill>
                <a:effectLst>
                  <a:outerShdw blurRad="38100" dist="38100" dir="2700000" algn="tl">
                    <a:srgbClr val="000000">
                      <a:alpha val="43137"/>
                    </a:srgbClr>
                  </a:outerShdw>
                </a:effectLst>
              </a:rPr>
              <a:t>Monitoring Response to Chemotherapy</a:t>
            </a:r>
          </a:p>
          <a:p>
            <a:pPr>
              <a:spcBef>
                <a:spcPct val="50000"/>
              </a:spcBef>
            </a:pPr>
            <a:r>
              <a:rPr lang="en-US" sz="2800" dirty="0">
                <a:solidFill>
                  <a:srgbClr val="FFCC00"/>
                </a:solidFill>
                <a:effectLst>
                  <a:outerShdw blurRad="38100" dist="38100" dir="2700000" algn="tl">
                    <a:srgbClr val="000000">
                      <a:alpha val="43137"/>
                    </a:srgbClr>
                  </a:outerShdw>
                </a:effectLst>
              </a:rPr>
              <a:t>Monitoring Response to Hormonal / Targeted / Immune</a:t>
            </a:r>
          </a:p>
          <a:p>
            <a:pPr>
              <a:spcBef>
                <a:spcPct val="50000"/>
              </a:spcBef>
            </a:pPr>
            <a:r>
              <a:rPr lang="en-US" sz="2800" dirty="0">
                <a:solidFill>
                  <a:srgbClr val="FFCC00"/>
                </a:solidFill>
                <a:effectLst>
                  <a:outerShdw blurRad="38100" dist="38100" dir="2700000" algn="tl">
                    <a:srgbClr val="000000">
                      <a:alpha val="43137"/>
                    </a:srgbClr>
                  </a:outerShdw>
                </a:effectLst>
              </a:rPr>
              <a:t>Recurrence</a:t>
            </a:r>
          </a:p>
        </p:txBody>
      </p:sp>
      <p:sp>
        <p:nvSpPr>
          <p:cNvPr id="2" name="Rectangle 1">
            <a:extLst>
              <a:ext uri="{FF2B5EF4-FFF2-40B4-BE49-F238E27FC236}">
                <a16:creationId xmlns:a16="http://schemas.microsoft.com/office/drawing/2014/main" id="{FF28CEDC-634D-F00A-F1F7-6B309618B9A1}"/>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15400" cy="1143000"/>
          </a:xfrm>
        </p:spPr>
        <p:txBody>
          <a:bodyPr>
            <a:normAutofit fontScale="90000"/>
          </a:bodyPr>
          <a:lstStyle/>
          <a:p>
            <a:r>
              <a:rPr lang="en-US" dirty="0">
                <a:solidFill>
                  <a:srgbClr val="FFFF00"/>
                </a:solidFill>
                <a:effectLst>
                  <a:outerShdw blurRad="38100" dist="38100" dir="2700000" algn="tl">
                    <a:srgbClr val="000000"/>
                  </a:outerShdw>
                </a:effectLst>
              </a:rPr>
              <a:t>FDG PET for</a:t>
            </a:r>
            <a:br>
              <a:rPr lang="en-US" dirty="0">
                <a:solidFill>
                  <a:srgbClr val="FFFF00"/>
                </a:solidFill>
                <a:effectLst>
                  <a:outerShdw blurRad="38100" dist="38100" dir="2700000" algn="tl">
                    <a:srgbClr val="000000"/>
                  </a:outerShdw>
                </a:effectLst>
              </a:rPr>
            </a:br>
            <a:r>
              <a:rPr lang="en-US" dirty="0">
                <a:solidFill>
                  <a:srgbClr val="FFFF00"/>
                </a:solidFill>
                <a:effectLst>
                  <a:outerShdw blurRad="38100" dist="38100" dir="2700000" algn="tl">
                    <a:srgbClr val="000000"/>
                  </a:outerShdw>
                </a:effectLst>
              </a:rPr>
              <a:t>Neoadjuvant Chemotherapy Response</a:t>
            </a:r>
            <a:r>
              <a:rPr lang="en-US" sz="2400" b="0" dirty="0">
                <a:solidFill>
                  <a:srgbClr val="FFFF00"/>
                </a:solidFill>
                <a:effectLst>
                  <a:outerShdw blurRad="38100" dist="38100" dir="2700000" algn="tl">
                    <a:srgbClr val="000000"/>
                  </a:outerShdw>
                </a:effectLst>
              </a:rPr>
              <a:t> </a:t>
            </a:r>
            <a:endParaRPr lang="en-US" dirty="0">
              <a:solidFill>
                <a:srgbClr val="FFFF00"/>
              </a:solidFill>
            </a:endParaRPr>
          </a:p>
        </p:txBody>
      </p:sp>
      <p:sp>
        <p:nvSpPr>
          <p:cNvPr id="3" name="Content Placeholder 2"/>
          <p:cNvSpPr>
            <a:spLocks noGrp="1"/>
          </p:cNvSpPr>
          <p:nvPr>
            <p:ph idx="1"/>
          </p:nvPr>
        </p:nvSpPr>
        <p:spPr>
          <a:xfrm>
            <a:off x="304800" y="1905000"/>
            <a:ext cx="8305800" cy="4038600"/>
          </a:xfrm>
        </p:spPr>
        <p:txBody>
          <a:bodyPr>
            <a:normAutofit lnSpcReduction="10000"/>
          </a:bodyPr>
          <a:lstStyle/>
          <a:p>
            <a:r>
              <a:rPr lang="it-IT" dirty="0">
                <a:effectLst>
                  <a:outerShdw blurRad="38100" dist="38100" dir="2700000" algn="tl">
                    <a:srgbClr val="000000">
                      <a:alpha val="43137"/>
                    </a:srgbClr>
                  </a:outerShdw>
                </a:effectLst>
                <a:cs typeface="Arial" charset="0"/>
              </a:rPr>
              <a:t>Meta-analysis of subgroup for NAC (7 studies)</a:t>
            </a:r>
          </a:p>
          <a:p>
            <a:pPr lvl="1"/>
            <a:r>
              <a:rPr lang="en-US" dirty="0">
                <a:effectLst>
                  <a:outerShdw blurRad="38100" dist="38100" dir="2700000" algn="tl">
                    <a:srgbClr val="000000">
                      <a:alpha val="43137"/>
                    </a:srgbClr>
                  </a:outerShdw>
                </a:effectLst>
                <a:ea typeface="+mn-ea"/>
                <a:cs typeface="Arial" charset="0"/>
              </a:rPr>
              <a:t>Cutoff reduction SUV 55-65% best correlation with pathology</a:t>
            </a:r>
            <a:endParaRPr lang="it-IT" dirty="0">
              <a:effectLst>
                <a:outerShdw blurRad="38100" dist="38100" dir="2700000" algn="tl">
                  <a:srgbClr val="000000">
                    <a:alpha val="43137"/>
                  </a:srgbClr>
                </a:outerShdw>
              </a:effectLst>
              <a:ea typeface="+mn-ea"/>
              <a:cs typeface="Arial" charset="0"/>
            </a:endParaRPr>
          </a:p>
          <a:p>
            <a:pPr lvl="2"/>
            <a:r>
              <a:rPr lang="en-US" sz="2000" i="1" dirty="0">
                <a:solidFill>
                  <a:srgbClr val="FFCC00"/>
                </a:solidFill>
                <a:effectLst>
                  <a:outerShdw blurRad="38100" dist="38100" dir="2700000" algn="tl">
                    <a:srgbClr val="000000">
                      <a:alpha val="43137"/>
                    </a:srgbClr>
                  </a:outerShdw>
                </a:effectLst>
              </a:rPr>
              <a:t>Wang et al. Breast Cancer Res Treat 2012;131(2):357 </a:t>
            </a:r>
            <a:endParaRPr lang="it-IT" sz="2000" i="1" dirty="0">
              <a:solidFill>
                <a:srgbClr val="FFCC00"/>
              </a:solidFill>
              <a:effectLst>
                <a:outerShdw blurRad="38100" dist="38100" dir="2700000" algn="tl">
                  <a:srgbClr val="000000">
                    <a:alpha val="43137"/>
                  </a:srgbClr>
                </a:outerShdw>
              </a:effectLst>
            </a:endParaRPr>
          </a:p>
          <a:p>
            <a:pPr marL="287338" indent="-230188">
              <a:spcAft>
                <a:spcPts val="1800"/>
              </a:spcAft>
              <a:buClr>
                <a:schemeClr val="bg1"/>
              </a:buClr>
            </a:pPr>
            <a:r>
              <a:rPr lang="en-US" dirty="0">
                <a:effectLst>
                  <a:outerShdw blurRad="38100" dist="38100" dir="2700000" algn="tl">
                    <a:srgbClr val="000000">
                      <a:alpha val="43137"/>
                    </a:srgbClr>
                  </a:outerShdw>
                </a:effectLst>
                <a:cs typeface="Arial" charset="0"/>
              </a:rPr>
              <a:t>Problem: Studies have heterogenous tumor phenotypes/methodology, uptake parameters (SUV vs TLG or MTV), definition of histopathologic response (+/- </a:t>
            </a:r>
            <a:r>
              <a:rPr lang="en-US" i="1" dirty="0">
                <a:effectLst>
                  <a:outerShdw blurRad="38100" dist="38100" dir="2700000" algn="tl">
                    <a:srgbClr val="000000">
                      <a:alpha val="43137"/>
                    </a:srgbClr>
                  </a:outerShdw>
                </a:effectLst>
                <a:cs typeface="Arial" charset="0"/>
              </a:rPr>
              <a:t>in situ</a:t>
            </a:r>
            <a:r>
              <a:rPr lang="en-US" dirty="0">
                <a:effectLst>
                  <a:outerShdw blurRad="38100" dist="38100" dir="2700000" algn="tl">
                    <a:srgbClr val="000000">
                      <a:alpha val="43137"/>
                    </a:srgbClr>
                  </a:outerShdw>
                </a:effectLst>
                <a:cs typeface="Arial" charset="0"/>
              </a:rPr>
              <a:t>), overlap of FDG response on ultimate responders vs NR.</a:t>
            </a:r>
          </a:p>
          <a:p>
            <a:pPr lvl="1">
              <a:buClr>
                <a:srgbClr val="FFFFFF"/>
              </a:buClr>
            </a:pPr>
            <a:endParaRPr lang="fr-FR" sz="1600" i="1" dirty="0">
              <a:solidFill>
                <a:srgbClr val="FFCC00"/>
              </a:solidFill>
              <a:effectLst>
                <a:outerShdw blurRad="38100" dist="38100" dir="2700000" algn="tl">
                  <a:srgbClr val="000000">
                    <a:alpha val="43137"/>
                  </a:srgbClr>
                </a:outerShdw>
              </a:effectLst>
            </a:endParaRPr>
          </a:p>
          <a:p>
            <a:pPr lvl="1">
              <a:buClr>
                <a:srgbClr val="FFFFFF"/>
              </a:buClr>
            </a:pPr>
            <a:endParaRPr lang="en-US" sz="1600" i="1" dirty="0">
              <a:solidFill>
                <a:srgbClr val="FFCC00"/>
              </a:solidFill>
              <a:effectLst>
                <a:outerShdw blurRad="38100" dist="38100" dir="2700000" algn="tl">
                  <a:srgbClr val="000000">
                    <a:alpha val="43137"/>
                  </a:srgbClr>
                </a:outerShdw>
              </a:effectLst>
            </a:endParaRPr>
          </a:p>
          <a:p>
            <a:pPr lvl="1">
              <a:buClr>
                <a:srgbClr val="FFFFFF"/>
              </a:buClr>
            </a:pPr>
            <a:endParaRPr lang="en-US" sz="2400" dirty="0">
              <a:effectLst>
                <a:outerShdw blurRad="38100" dist="38100" dir="2700000" algn="tl">
                  <a:srgbClr val="000000">
                    <a:alpha val="43137"/>
                  </a:srgbClr>
                </a:outerShdw>
              </a:effectLst>
              <a:cs typeface="Arial" charset="0"/>
            </a:endParaRPr>
          </a:p>
          <a:p>
            <a:endParaRPr lang="en-US" dirty="0"/>
          </a:p>
        </p:txBody>
      </p:sp>
      <p:sp>
        <p:nvSpPr>
          <p:cNvPr id="4" name="Rectangle 3">
            <a:extLst>
              <a:ext uri="{FF2B5EF4-FFF2-40B4-BE49-F238E27FC236}">
                <a16:creationId xmlns:a16="http://schemas.microsoft.com/office/drawing/2014/main" id="{1A269BAE-5AFC-2DB2-BF88-2263AD27F16D}"/>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022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304800"/>
            <a:ext cx="8915400" cy="1143000"/>
          </a:xfrm>
        </p:spPr>
        <p:txBody>
          <a:bodyPr>
            <a:normAutofit fontScale="90000"/>
          </a:bodyPr>
          <a:lstStyle/>
          <a:p>
            <a:r>
              <a:rPr lang="en-US" dirty="0">
                <a:solidFill>
                  <a:srgbClr val="FFFF00"/>
                </a:solidFill>
                <a:effectLst>
                  <a:outerShdw blurRad="38100" dist="38100" dir="2700000" algn="tl">
                    <a:srgbClr val="000000"/>
                  </a:outerShdw>
                </a:effectLst>
              </a:rPr>
              <a:t>Neoadjuvant Chemotherapy Response</a:t>
            </a:r>
            <a:r>
              <a:rPr lang="en-US" sz="2400" b="0" dirty="0">
                <a:solidFill>
                  <a:srgbClr val="FFFF00"/>
                </a:solidFill>
                <a:effectLst>
                  <a:outerShdw blurRad="38100" dist="38100" dir="2700000" algn="tl">
                    <a:srgbClr val="000000"/>
                  </a:outerShdw>
                </a:effectLst>
              </a:rPr>
              <a:t> </a:t>
            </a:r>
            <a:endParaRPr lang="en-US" dirty="0">
              <a:solidFill>
                <a:srgbClr val="FFFF00"/>
              </a:solidFill>
            </a:endParaRPr>
          </a:p>
        </p:txBody>
      </p:sp>
      <p:sp>
        <p:nvSpPr>
          <p:cNvPr id="3" name="Content Placeholder 2"/>
          <p:cNvSpPr>
            <a:spLocks noGrp="1"/>
          </p:cNvSpPr>
          <p:nvPr>
            <p:ph idx="1"/>
          </p:nvPr>
        </p:nvSpPr>
        <p:spPr>
          <a:xfrm>
            <a:off x="266700" y="1447800"/>
            <a:ext cx="8610600" cy="4267200"/>
          </a:xfrm>
        </p:spPr>
        <p:txBody>
          <a:bodyPr/>
          <a:lstStyle/>
          <a:p>
            <a:pPr marL="284163" indent="-227013"/>
            <a:r>
              <a:rPr lang="en-US" dirty="0">
                <a:effectLst>
                  <a:outerShdw blurRad="38100" dist="38100" dir="2700000" algn="tl">
                    <a:srgbClr val="000000">
                      <a:alpha val="43137"/>
                    </a:srgbClr>
                  </a:outerShdw>
                </a:effectLst>
                <a:cs typeface="Arial" charset="0"/>
              </a:rPr>
              <a:t>Yet, initial FDG uptake, including prognostic value, and response is predicated on histology, type and even sequence of chemotherapy</a:t>
            </a:r>
          </a:p>
          <a:p>
            <a:pPr lvl="1">
              <a:buClr>
                <a:srgbClr val="FFFFFF"/>
              </a:buClr>
            </a:pPr>
            <a:r>
              <a:rPr lang="fr-FR" sz="2000" i="1" dirty="0" err="1">
                <a:solidFill>
                  <a:srgbClr val="FFCC00"/>
                </a:solidFill>
                <a:effectLst>
                  <a:outerShdw blurRad="38100" dist="38100" dir="2700000" algn="tl">
                    <a:srgbClr val="000000">
                      <a:alpha val="43137"/>
                    </a:srgbClr>
                  </a:outerShdw>
                </a:effectLst>
              </a:rPr>
              <a:t>Goheux</a:t>
            </a:r>
            <a:r>
              <a:rPr lang="fr-FR" sz="2000" i="1" dirty="0">
                <a:solidFill>
                  <a:srgbClr val="FFCC00"/>
                </a:solidFill>
                <a:effectLst>
                  <a:outerShdw blurRad="38100" dist="38100" dir="2700000" algn="tl">
                    <a:srgbClr val="000000">
                      <a:alpha val="43137"/>
                    </a:srgbClr>
                  </a:outerShdw>
                </a:effectLst>
              </a:rPr>
              <a:t> et al. PET </a:t>
            </a:r>
            <a:r>
              <a:rPr lang="fr-FR" sz="2000" i="1" dirty="0" err="1">
                <a:solidFill>
                  <a:srgbClr val="FFCC00"/>
                </a:solidFill>
                <a:effectLst>
                  <a:outerShdw blurRad="38100" dist="38100" dir="2700000" algn="tl">
                    <a:srgbClr val="000000">
                      <a:alpha val="43137"/>
                    </a:srgbClr>
                  </a:outerShdw>
                </a:effectLst>
              </a:rPr>
              <a:t>Clinics</a:t>
            </a:r>
            <a:r>
              <a:rPr lang="fr-FR" sz="2000" i="1" dirty="0">
                <a:solidFill>
                  <a:srgbClr val="FFCC00"/>
                </a:solidFill>
                <a:effectLst>
                  <a:outerShdw blurRad="38100" dist="38100" dir="2700000" algn="tl">
                    <a:srgbClr val="000000">
                      <a:alpha val="43137"/>
                    </a:srgbClr>
                  </a:outerShdw>
                </a:effectLst>
              </a:rPr>
              <a:t> 2018;13:395</a:t>
            </a:r>
          </a:p>
          <a:p>
            <a:pPr>
              <a:buClr>
                <a:srgbClr val="FFFFFF"/>
              </a:buClr>
            </a:pPr>
            <a:endParaRPr lang="fr-FR" sz="1600" i="1" dirty="0">
              <a:solidFill>
                <a:srgbClr val="FFCC00"/>
              </a:solidFill>
              <a:effectLst>
                <a:outerShdw blurRad="38100" dist="38100" dir="2700000" algn="tl">
                  <a:srgbClr val="000000">
                    <a:alpha val="43137"/>
                  </a:srgbClr>
                </a:outerShdw>
              </a:effectLst>
            </a:endParaRPr>
          </a:p>
          <a:p>
            <a:pPr>
              <a:buClr>
                <a:srgbClr val="FFFFFF"/>
              </a:buClr>
            </a:pPr>
            <a:r>
              <a:rPr lang="fr-FR" sz="2400" i="1" dirty="0" err="1">
                <a:solidFill>
                  <a:srgbClr val="FFC000"/>
                </a:solidFill>
                <a:effectLst>
                  <a:outerShdw blurRad="38100" dist="38100" dir="2700000" algn="tl">
                    <a:srgbClr val="000000">
                      <a:alpha val="43137"/>
                    </a:srgbClr>
                  </a:outerShdw>
                </a:effectLst>
                <a:cs typeface="Arial" charset="0"/>
              </a:rPr>
              <a:t>Groheux</a:t>
            </a:r>
            <a:r>
              <a:rPr lang="fr-FR" sz="2400" i="1" dirty="0">
                <a:solidFill>
                  <a:srgbClr val="FFC000"/>
                </a:solidFill>
                <a:effectLst>
                  <a:outerShdw blurRad="38100" dist="38100" dir="2700000" algn="tl">
                    <a:srgbClr val="000000">
                      <a:alpha val="43137"/>
                    </a:srgbClr>
                  </a:outerShdw>
                </a:effectLst>
                <a:cs typeface="Arial" charset="0"/>
              </a:rPr>
              <a:t> et al. </a:t>
            </a:r>
            <a:r>
              <a:rPr lang="fr-FR" sz="2400" i="1" dirty="0" err="1">
                <a:solidFill>
                  <a:srgbClr val="FFC000"/>
                </a:solidFill>
                <a:effectLst>
                  <a:outerShdw blurRad="38100" dist="38100" dir="2700000" algn="tl">
                    <a:srgbClr val="000000">
                      <a:alpha val="43137"/>
                    </a:srgbClr>
                  </a:outerShdw>
                </a:effectLst>
                <a:cs typeface="Arial" charset="0"/>
              </a:rPr>
              <a:t>Radiology</a:t>
            </a:r>
            <a:r>
              <a:rPr lang="fr-FR" sz="2400" i="1" dirty="0">
                <a:solidFill>
                  <a:srgbClr val="FFC000"/>
                </a:solidFill>
                <a:effectLst>
                  <a:outerShdw blurRad="38100" dist="38100" dir="2700000" algn="tl">
                    <a:srgbClr val="000000">
                      <a:alpha val="43137"/>
                    </a:srgbClr>
                  </a:outerShdw>
                </a:effectLst>
                <a:cs typeface="Arial" charset="0"/>
              </a:rPr>
              <a:t> 2015;277:358</a:t>
            </a:r>
          </a:p>
          <a:p>
            <a:pPr lvl="1">
              <a:buClr>
                <a:srgbClr val="FFFFFF"/>
              </a:buClr>
            </a:pPr>
            <a:r>
              <a:rPr lang="fr-FR" sz="2000" i="1" dirty="0">
                <a:effectLst>
                  <a:outerShdw blurRad="38100" dist="38100" dir="2700000" algn="tl">
                    <a:srgbClr val="000000">
                      <a:alpha val="43137"/>
                    </a:srgbClr>
                  </a:outerShdw>
                </a:effectLst>
                <a:cs typeface="Arial" charset="0"/>
              </a:rPr>
              <a:t>TNBC and </a:t>
            </a:r>
            <a:r>
              <a:rPr lang="fr-FR" sz="2000" i="1" dirty="0" err="1">
                <a:effectLst>
                  <a:outerShdw blurRad="38100" dist="38100" dir="2700000" algn="tl">
                    <a:srgbClr val="000000">
                      <a:alpha val="43137"/>
                    </a:srgbClr>
                  </a:outerShdw>
                </a:effectLst>
                <a:cs typeface="Arial" charset="0"/>
              </a:rPr>
              <a:t>luminal</a:t>
            </a:r>
            <a:r>
              <a:rPr lang="fr-FR" sz="2000" i="1" dirty="0">
                <a:effectLst>
                  <a:outerShdw blurRad="38100" dist="38100" dir="2700000" algn="tl">
                    <a:srgbClr val="000000">
                      <a:alpha val="43137"/>
                    </a:srgbClr>
                  </a:outerShdw>
                </a:effectLst>
                <a:cs typeface="Arial" charset="0"/>
              </a:rPr>
              <a:t> (ER+/HER2-): </a:t>
            </a:r>
            <a:r>
              <a:rPr lang="el-GR" sz="2000" i="1" dirty="0">
                <a:effectLst>
                  <a:outerShdw blurRad="38100" dist="38100" dir="2700000" algn="tl">
                    <a:srgbClr val="000000">
                      <a:alpha val="43137"/>
                    </a:srgbClr>
                  </a:outerShdw>
                </a:effectLst>
                <a:cs typeface="Arial" charset="0"/>
              </a:rPr>
              <a:t>Δ</a:t>
            </a:r>
            <a:r>
              <a:rPr lang="en-US" sz="2000" i="1" dirty="0" err="1">
                <a:effectLst>
                  <a:outerShdw blurRad="38100" dist="38100" dir="2700000" algn="tl">
                    <a:srgbClr val="000000">
                      <a:alpha val="43137"/>
                    </a:srgbClr>
                  </a:outerShdw>
                </a:effectLst>
                <a:cs typeface="Arial" charset="0"/>
              </a:rPr>
              <a:t>SUVmax</a:t>
            </a:r>
            <a:r>
              <a:rPr lang="en-US" sz="2000" i="1" dirty="0">
                <a:effectLst>
                  <a:outerShdw blurRad="38100" dist="38100" dir="2700000" algn="tl">
                    <a:srgbClr val="000000">
                      <a:alpha val="43137"/>
                    </a:srgbClr>
                  </a:outerShdw>
                </a:effectLst>
                <a:cs typeface="Arial" charset="0"/>
              </a:rPr>
              <a:t> or TLG &gt; 2 cycles</a:t>
            </a:r>
          </a:p>
          <a:p>
            <a:pPr lvl="1">
              <a:buClr>
                <a:srgbClr val="FFFFFF"/>
              </a:buClr>
            </a:pPr>
            <a:r>
              <a:rPr lang="en-US" sz="2000" i="1" dirty="0">
                <a:effectLst>
                  <a:outerShdw blurRad="38100" dist="38100" dir="2700000" algn="tl">
                    <a:srgbClr val="000000">
                      <a:alpha val="43137"/>
                    </a:srgbClr>
                  </a:outerShdw>
                </a:effectLst>
                <a:cs typeface="Arial" charset="0"/>
              </a:rPr>
              <a:t>HER2+: absolute </a:t>
            </a:r>
            <a:r>
              <a:rPr lang="en-US" sz="2000" i="1" dirty="0" err="1">
                <a:effectLst>
                  <a:outerShdw blurRad="38100" dist="38100" dir="2700000" algn="tl">
                    <a:srgbClr val="000000">
                      <a:alpha val="43137"/>
                    </a:srgbClr>
                  </a:outerShdw>
                </a:effectLst>
                <a:cs typeface="Arial" charset="0"/>
              </a:rPr>
              <a:t>SUVmax</a:t>
            </a:r>
            <a:r>
              <a:rPr lang="en-US" sz="2000" i="1" dirty="0">
                <a:effectLst>
                  <a:outerShdw blurRad="38100" dist="38100" dir="2700000" algn="tl">
                    <a:srgbClr val="000000">
                      <a:alpha val="43137"/>
                    </a:srgbClr>
                  </a:outerShdw>
                </a:effectLst>
                <a:cs typeface="Arial" charset="0"/>
              </a:rPr>
              <a:t> or peak &gt; 2 cycles</a:t>
            </a:r>
          </a:p>
          <a:p>
            <a:pPr lvl="1">
              <a:buClr>
                <a:srgbClr val="FFFFFF"/>
              </a:buClr>
            </a:pPr>
            <a:r>
              <a:rPr lang="en-US" sz="2000" i="1" dirty="0">
                <a:effectLst>
                  <a:outerShdw blurRad="38100" dist="38100" dir="2700000" algn="tl">
                    <a:srgbClr val="000000">
                      <a:alpha val="43137"/>
                    </a:srgbClr>
                  </a:outerShdw>
                </a:effectLst>
                <a:cs typeface="Arial" charset="0"/>
              </a:rPr>
              <a:t>TNBC: pCR related to high initial </a:t>
            </a:r>
            <a:r>
              <a:rPr lang="en-US" sz="2000" i="1" dirty="0" err="1">
                <a:effectLst>
                  <a:outerShdw blurRad="38100" dist="38100" dir="2700000" algn="tl">
                    <a:srgbClr val="000000">
                      <a:alpha val="43137"/>
                    </a:srgbClr>
                  </a:outerShdw>
                </a:effectLst>
                <a:cs typeface="Arial" charset="0"/>
              </a:rPr>
              <a:t>SUVmax</a:t>
            </a:r>
            <a:r>
              <a:rPr lang="en-US" sz="2000" i="1" dirty="0">
                <a:effectLst>
                  <a:outerShdw blurRad="38100" dist="38100" dir="2700000" algn="tl">
                    <a:srgbClr val="000000">
                      <a:alpha val="43137"/>
                    </a:srgbClr>
                  </a:outerShdw>
                </a:effectLst>
                <a:cs typeface="Arial" charset="0"/>
              </a:rPr>
              <a:t> (&gt;13.6)</a:t>
            </a:r>
          </a:p>
          <a:p>
            <a:pPr lvl="1">
              <a:buClr>
                <a:srgbClr val="FFFFFF"/>
              </a:buClr>
            </a:pPr>
            <a:r>
              <a:rPr lang="fr-FR" sz="2000" i="1" dirty="0">
                <a:effectLst>
                  <a:outerShdw blurRad="38100" dist="38100" dir="2700000" algn="tl">
                    <a:srgbClr val="000000">
                      <a:alpha val="43137"/>
                    </a:srgbClr>
                  </a:outerShdw>
                </a:effectLst>
                <a:cs typeface="Arial" charset="0"/>
              </a:rPr>
              <a:t>HER2+: pCR </a:t>
            </a:r>
            <a:r>
              <a:rPr lang="fr-FR" sz="2000" i="1" dirty="0" err="1">
                <a:effectLst>
                  <a:outerShdw blurRad="38100" dist="38100" dir="2700000" algn="tl">
                    <a:srgbClr val="000000">
                      <a:alpha val="43137"/>
                    </a:srgbClr>
                  </a:outerShdw>
                </a:effectLst>
                <a:cs typeface="Arial" charset="0"/>
              </a:rPr>
              <a:t>related</a:t>
            </a:r>
            <a:r>
              <a:rPr lang="fr-FR" sz="2000" i="1" dirty="0">
                <a:effectLst>
                  <a:outerShdw blurRad="38100" dist="38100" dir="2700000" algn="tl">
                    <a:srgbClr val="000000">
                      <a:alpha val="43137"/>
                    </a:srgbClr>
                  </a:outerShdw>
                </a:effectLst>
                <a:cs typeface="Arial" charset="0"/>
              </a:rPr>
              <a:t> to </a:t>
            </a:r>
            <a:r>
              <a:rPr lang="fr-FR" sz="2000" i="1" dirty="0" err="1">
                <a:effectLst>
                  <a:outerShdw blurRad="38100" dist="38100" dir="2700000" algn="tl">
                    <a:srgbClr val="000000">
                      <a:alpha val="43137"/>
                    </a:srgbClr>
                  </a:outerShdw>
                </a:effectLst>
                <a:cs typeface="Arial" charset="0"/>
              </a:rPr>
              <a:t>lower</a:t>
            </a:r>
            <a:r>
              <a:rPr lang="fr-FR" sz="2000" i="1" dirty="0">
                <a:effectLst>
                  <a:outerShdw blurRad="38100" dist="38100" dir="2700000" algn="tl">
                    <a:srgbClr val="000000">
                      <a:alpha val="43137"/>
                    </a:srgbClr>
                  </a:outerShdw>
                </a:effectLst>
                <a:cs typeface="Arial" charset="0"/>
              </a:rPr>
              <a:t> initial </a:t>
            </a:r>
            <a:r>
              <a:rPr lang="fr-FR" sz="2000" i="1" dirty="0" err="1">
                <a:effectLst>
                  <a:outerShdw blurRad="38100" dist="38100" dir="2700000" algn="tl">
                    <a:srgbClr val="000000">
                      <a:alpha val="43137"/>
                    </a:srgbClr>
                  </a:outerShdw>
                </a:effectLst>
                <a:cs typeface="Arial" charset="0"/>
              </a:rPr>
              <a:t>SUVmax</a:t>
            </a:r>
            <a:r>
              <a:rPr lang="fr-FR" sz="2000" i="1" dirty="0">
                <a:effectLst>
                  <a:outerShdw blurRad="38100" dist="38100" dir="2700000" algn="tl">
                    <a:srgbClr val="000000">
                      <a:alpha val="43137"/>
                    </a:srgbClr>
                  </a:outerShdw>
                </a:effectLst>
                <a:cs typeface="Arial" charset="0"/>
              </a:rPr>
              <a:t> (&lt;5.9)</a:t>
            </a:r>
          </a:p>
          <a:p>
            <a:pPr lvl="1">
              <a:buClr>
                <a:srgbClr val="FFFFFF"/>
              </a:buClr>
            </a:pPr>
            <a:endParaRPr lang="fr-FR" sz="2000" i="1" dirty="0">
              <a:effectLst>
                <a:outerShdw blurRad="38100" dist="38100" dir="2700000" algn="tl">
                  <a:srgbClr val="000000">
                    <a:alpha val="43137"/>
                  </a:srgbClr>
                </a:outerShdw>
              </a:effectLst>
              <a:cs typeface="Arial" charset="0"/>
            </a:endParaRPr>
          </a:p>
          <a:p>
            <a:pPr lvl="1">
              <a:buClr>
                <a:srgbClr val="FFFFFF"/>
              </a:buClr>
            </a:pPr>
            <a:endParaRPr lang="en-US" sz="1600" i="1" dirty="0">
              <a:solidFill>
                <a:srgbClr val="FFCC00"/>
              </a:solidFill>
              <a:effectLst>
                <a:outerShdw blurRad="38100" dist="38100" dir="2700000" algn="tl">
                  <a:srgbClr val="000000">
                    <a:alpha val="43137"/>
                  </a:srgbClr>
                </a:outerShdw>
              </a:effectLst>
            </a:endParaRPr>
          </a:p>
          <a:p>
            <a:pPr lvl="1">
              <a:buClr>
                <a:srgbClr val="FFFFFF"/>
              </a:buClr>
            </a:pPr>
            <a:endParaRPr lang="en-US" sz="2400" dirty="0">
              <a:effectLst>
                <a:outerShdw blurRad="38100" dist="38100" dir="2700000" algn="tl">
                  <a:srgbClr val="000000">
                    <a:alpha val="43137"/>
                  </a:srgbClr>
                </a:outerShdw>
              </a:effectLst>
              <a:cs typeface="Arial" charset="0"/>
            </a:endParaRPr>
          </a:p>
          <a:p>
            <a:endParaRPr lang="en-US" dirty="0"/>
          </a:p>
        </p:txBody>
      </p:sp>
      <p:sp>
        <p:nvSpPr>
          <p:cNvPr id="4" name="Rectangle 3">
            <a:extLst>
              <a:ext uri="{FF2B5EF4-FFF2-40B4-BE49-F238E27FC236}">
                <a16:creationId xmlns:a16="http://schemas.microsoft.com/office/drawing/2014/main" id="{8561EB89-40C4-7748-AC82-104546329A02}"/>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90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solidFill>
                  <a:srgbClr val="FFFF00"/>
                </a:solidFill>
              </a:rPr>
              <a:t>PET vs MR NAC Response</a:t>
            </a:r>
          </a:p>
        </p:txBody>
      </p:sp>
      <p:sp>
        <p:nvSpPr>
          <p:cNvPr id="3" name="Content Placeholder 2"/>
          <p:cNvSpPr>
            <a:spLocks noGrp="1"/>
          </p:cNvSpPr>
          <p:nvPr>
            <p:ph idx="1"/>
          </p:nvPr>
        </p:nvSpPr>
        <p:spPr>
          <a:xfrm>
            <a:off x="228600" y="1066800"/>
            <a:ext cx="8801100" cy="5029200"/>
          </a:xfrm>
        </p:spPr>
        <p:txBody>
          <a:bodyPr/>
          <a:lstStyle/>
          <a:p>
            <a:r>
              <a:rPr lang="en-US" sz="2400" dirty="0"/>
              <a:t>Dynamic contrast MR gold-standard for imaging NAC</a:t>
            </a:r>
            <a:endParaRPr lang="en-US" sz="2400" dirty="0">
              <a:cs typeface="Arial"/>
            </a:endParaRPr>
          </a:p>
          <a:p>
            <a:r>
              <a:rPr lang="en-US" sz="2400" dirty="0"/>
              <a:t>Also provides anatomy for surgical planning</a:t>
            </a:r>
          </a:p>
          <a:p>
            <a:pPr lvl="3"/>
            <a:r>
              <a:rPr lang="en-US" sz="2000" i="1" dirty="0">
                <a:solidFill>
                  <a:srgbClr val="FFCC00"/>
                </a:solidFill>
                <a:ea typeface="+mn-ea"/>
                <a:cs typeface="+mn-cs"/>
              </a:rPr>
              <a:t>Fowler et al. Radiology 2017;285:358</a:t>
            </a:r>
          </a:p>
          <a:p>
            <a:pPr lvl="1"/>
            <a:endParaRPr lang="en-US" sz="2000" dirty="0"/>
          </a:p>
        </p:txBody>
      </p:sp>
      <p:sp>
        <p:nvSpPr>
          <p:cNvPr id="4" name="Rectangle 3">
            <a:extLst>
              <a:ext uri="{FF2B5EF4-FFF2-40B4-BE49-F238E27FC236}">
                <a16:creationId xmlns:a16="http://schemas.microsoft.com/office/drawing/2014/main" id="{51E2F3BE-BDC9-BA60-0A4C-F5E57FCDCFFC}"/>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167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solidFill>
                  <a:srgbClr val="FFFF00"/>
                </a:solidFill>
              </a:rPr>
              <a:t>PET vs MR NAC Response</a:t>
            </a:r>
          </a:p>
        </p:txBody>
      </p:sp>
      <p:sp>
        <p:nvSpPr>
          <p:cNvPr id="3" name="Content Placeholder 2"/>
          <p:cNvSpPr>
            <a:spLocks noGrp="1"/>
          </p:cNvSpPr>
          <p:nvPr>
            <p:ph idx="1"/>
          </p:nvPr>
        </p:nvSpPr>
        <p:spPr>
          <a:xfrm>
            <a:off x="228600" y="1066800"/>
            <a:ext cx="8801100" cy="5029200"/>
          </a:xfrm>
        </p:spPr>
        <p:txBody>
          <a:bodyPr/>
          <a:lstStyle/>
          <a:p>
            <a:r>
              <a:rPr lang="en-US" sz="2400" dirty="0"/>
              <a:t>Dynamic contrast MR gold-standard for imaging NAC</a:t>
            </a:r>
            <a:endParaRPr lang="en-US" sz="2400" dirty="0">
              <a:cs typeface="Arial"/>
            </a:endParaRPr>
          </a:p>
          <a:p>
            <a:r>
              <a:rPr lang="en-US" sz="2400" dirty="0"/>
              <a:t>Also provides anatomy for surgical planning</a:t>
            </a:r>
          </a:p>
          <a:p>
            <a:pPr lvl="3"/>
            <a:r>
              <a:rPr lang="en-US" sz="2000" i="1" dirty="0">
                <a:solidFill>
                  <a:srgbClr val="FFCC00"/>
                </a:solidFill>
                <a:ea typeface="+mn-ea"/>
                <a:cs typeface="+mn-cs"/>
              </a:rPr>
              <a:t>Fowler et al. Radiology 2017;285:358</a:t>
            </a:r>
          </a:p>
          <a:p>
            <a:r>
              <a:rPr lang="en-US" i="1" dirty="0">
                <a:solidFill>
                  <a:schemeClr val="bg1">
                    <a:lumMod val="95000"/>
                  </a:schemeClr>
                </a:solidFill>
              </a:rPr>
              <a:t>Yet…</a:t>
            </a:r>
            <a:endParaRPr lang="en-US" sz="2400" i="1" dirty="0">
              <a:solidFill>
                <a:schemeClr val="bg1">
                  <a:lumMod val="95000"/>
                </a:schemeClr>
              </a:solidFill>
            </a:endParaRPr>
          </a:p>
          <a:p>
            <a:r>
              <a:rPr lang="en-US" sz="2000" i="1" dirty="0" err="1">
                <a:solidFill>
                  <a:srgbClr val="FFCC00"/>
                </a:solidFill>
              </a:rPr>
              <a:t>Schrading</a:t>
            </a:r>
            <a:r>
              <a:rPr lang="en-US" sz="2000" i="1" dirty="0">
                <a:solidFill>
                  <a:srgbClr val="FFCC00"/>
                </a:solidFill>
              </a:rPr>
              <a:t> and Kuhl. Radiology 2015;277:687</a:t>
            </a:r>
          </a:p>
          <a:p>
            <a:pPr lvl="1"/>
            <a:r>
              <a:rPr lang="en-US" sz="2400" dirty="0"/>
              <a:t>66.7% overestimation MR response with taxane-NAC</a:t>
            </a:r>
          </a:p>
          <a:p>
            <a:pPr lvl="1"/>
            <a:endParaRPr lang="en-US" sz="2400" dirty="0"/>
          </a:p>
          <a:p>
            <a:pPr marL="457200" lvl="1" indent="0">
              <a:buNone/>
            </a:pPr>
            <a:endParaRPr lang="en-US" sz="2000" dirty="0"/>
          </a:p>
        </p:txBody>
      </p:sp>
      <p:sp>
        <p:nvSpPr>
          <p:cNvPr id="4" name="Rectangle 3">
            <a:extLst>
              <a:ext uri="{FF2B5EF4-FFF2-40B4-BE49-F238E27FC236}">
                <a16:creationId xmlns:a16="http://schemas.microsoft.com/office/drawing/2014/main" id="{ADC2BC1A-395C-3DCF-04F3-BBDD9B572FBF}"/>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838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714" name="AutoShape 2"/>
          <p:cNvSpPr>
            <a:spLocks noGrp="1" noChangeArrowheads="1"/>
          </p:cNvSpPr>
          <p:nvPr>
            <p:ph type="title" idx="4294967295"/>
          </p:nvPr>
        </p:nvSpPr>
        <p:spPr>
          <a:xfrm>
            <a:off x="0" y="304800"/>
            <a:ext cx="8229600" cy="1143000"/>
          </a:xfrm>
        </p:spPr>
        <p:txBody>
          <a:bodyPr/>
          <a:lstStyle/>
          <a:p>
            <a:r>
              <a:rPr lang="en-US" dirty="0">
                <a:solidFill>
                  <a:srgbClr val="FFFF00"/>
                </a:solidFill>
                <a:effectLst>
                  <a:outerShdw blurRad="38100" dist="38100" dir="2700000" algn="tl">
                    <a:srgbClr val="000000">
                      <a:alpha val="43137"/>
                    </a:srgbClr>
                  </a:outerShdw>
                </a:effectLst>
              </a:rPr>
              <a:t>Take </a:t>
            </a:r>
            <a:r>
              <a:rPr lang="en-US" dirty="0" err="1">
                <a:solidFill>
                  <a:srgbClr val="FFFF00"/>
                </a:solidFill>
                <a:effectLst>
                  <a:outerShdw blurRad="38100" dist="38100" dir="2700000" algn="tl">
                    <a:srgbClr val="000000">
                      <a:alpha val="43137"/>
                    </a:srgbClr>
                  </a:outerShdw>
                </a:effectLst>
              </a:rPr>
              <a:t>Aways</a:t>
            </a:r>
            <a:endParaRPr lang="en-US" dirty="0">
              <a:solidFill>
                <a:srgbClr val="FFFF00"/>
              </a:solidFill>
              <a:effectLst>
                <a:outerShdw blurRad="38100" dist="38100" dir="2700000" algn="tl">
                  <a:srgbClr val="000000">
                    <a:alpha val="43137"/>
                  </a:srgbClr>
                </a:outerShdw>
              </a:effectLst>
            </a:endParaRPr>
          </a:p>
        </p:txBody>
      </p:sp>
      <p:sp>
        <p:nvSpPr>
          <p:cNvPr id="371715" name="Rectangle 3"/>
          <p:cNvSpPr>
            <a:spLocks noGrp="1" noChangeArrowheads="1"/>
          </p:cNvSpPr>
          <p:nvPr>
            <p:ph type="body" idx="4294967295"/>
          </p:nvPr>
        </p:nvSpPr>
        <p:spPr>
          <a:xfrm>
            <a:off x="533400" y="1371600"/>
            <a:ext cx="8610600" cy="4343400"/>
          </a:xfrm>
        </p:spPr>
        <p:txBody>
          <a:bodyPr/>
          <a:lstStyle/>
          <a:p>
            <a:pPr>
              <a:lnSpc>
                <a:spcPct val="90000"/>
              </a:lnSpc>
            </a:pPr>
            <a:r>
              <a:rPr lang="en-US" dirty="0">
                <a:effectLst>
                  <a:outerShdw blurRad="38100" dist="38100" dir="2700000" algn="tl">
                    <a:srgbClr val="000000">
                      <a:alpha val="43137"/>
                    </a:srgbClr>
                  </a:outerShdw>
                </a:effectLst>
              </a:rPr>
              <a:t>FDG PET:</a:t>
            </a:r>
          </a:p>
          <a:p>
            <a:pPr lvl="1">
              <a:lnSpc>
                <a:spcPct val="90000"/>
              </a:lnSpc>
            </a:pPr>
            <a:r>
              <a:rPr lang="en-US" dirty="0">
                <a:effectLst>
                  <a:outerShdw blurRad="38100" dist="38100" dir="2700000" algn="tl">
                    <a:srgbClr val="000000">
                      <a:alpha val="43137"/>
                    </a:srgbClr>
                  </a:outerShdw>
                </a:effectLst>
              </a:rPr>
              <a:t>Indicates level of glycolysis in normal and abnormal tissues</a:t>
            </a:r>
          </a:p>
          <a:p>
            <a:pPr lvl="1">
              <a:lnSpc>
                <a:spcPct val="90000"/>
              </a:lnSpc>
            </a:pPr>
            <a:r>
              <a:rPr lang="en-US" dirty="0">
                <a:effectLst>
                  <a:outerShdw blurRad="38100" dist="38100" dir="2700000" algn="tl">
                    <a:srgbClr val="000000">
                      <a:alpha val="43137"/>
                    </a:srgbClr>
                  </a:outerShdw>
                </a:effectLst>
              </a:rPr>
              <a:t>Whole body imaging has limited value in detection and initial axillary nodal staging</a:t>
            </a:r>
          </a:p>
          <a:p>
            <a:pPr lvl="1">
              <a:lnSpc>
                <a:spcPct val="90000"/>
              </a:lnSpc>
            </a:pPr>
            <a:r>
              <a:rPr lang="en-US" dirty="0">
                <a:effectLst>
                  <a:outerShdw blurRad="38100" dist="38100" dir="2700000" algn="tl">
                    <a:srgbClr val="000000">
                      <a:alpha val="43137"/>
                    </a:srgbClr>
                  </a:outerShdw>
                </a:effectLst>
              </a:rPr>
              <a:t>Useful for high risk, recurrence and restaging</a:t>
            </a:r>
          </a:p>
          <a:p>
            <a:pPr lvl="1">
              <a:lnSpc>
                <a:spcPct val="90000"/>
              </a:lnSpc>
            </a:pPr>
            <a:r>
              <a:rPr lang="en-US" dirty="0">
                <a:effectLst>
                  <a:outerShdw blurRad="38100" dist="38100" dir="2700000" algn="tl">
                    <a:srgbClr val="000000">
                      <a:alpha val="43137"/>
                    </a:srgbClr>
                  </a:outerShdw>
                </a:effectLst>
              </a:rPr>
              <a:t>Useful for monitoring treatment response and predicting outcome</a:t>
            </a:r>
          </a:p>
        </p:txBody>
      </p:sp>
      <p:sp>
        <p:nvSpPr>
          <p:cNvPr id="2" name="Rectangle 1">
            <a:extLst>
              <a:ext uri="{FF2B5EF4-FFF2-40B4-BE49-F238E27FC236}">
                <a16:creationId xmlns:a16="http://schemas.microsoft.com/office/drawing/2014/main" id="{74FB959F-58BA-8786-5A11-C254EF2BC485}"/>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666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475"/>
            <a:ext cx="8229600" cy="1143000"/>
          </a:xfrm>
        </p:spPr>
        <p:txBody>
          <a:bodyPr/>
          <a:lstStyle/>
          <a:p>
            <a:r>
              <a:rPr lang="en-US" dirty="0">
                <a:solidFill>
                  <a:srgbClr val="FFFF00"/>
                </a:solidFill>
              </a:rPr>
              <a:t>PET vs MR NAC Response</a:t>
            </a:r>
          </a:p>
        </p:txBody>
      </p:sp>
      <p:sp>
        <p:nvSpPr>
          <p:cNvPr id="3" name="Content Placeholder 2"/>
          <p:cNvSpPr>
            <a:spLocks noGrp="1"/>
          </p:cNvSpPr>
          <p:nvPr>
            <p:ph idx="1"/>
          </p:nvPr>
        </p:nvSpPr>
        <p:spPr>
          <a:xfrm>
            <a:off x="228600" y="1066800"/>
            <a:ext cx="8801100" cy="5029200"/>
          </a:xfrm>
        </p:spPr>
        <p:txBody>
          <a:bodyPr/>
          <a:lstStyle/>
          <a:p>
            <a:r>
              <a:rPr lang="en-US" sz="2400" dirty="0"/>
              <a:t>Dynamic contrast MR gold-standard for imaging NAC</a:t>
            </a:r>
            <a:endParaRPr lang="en-US" sz="2400" dirty="0">
              <a:cs typeface="Arial"/>
            </a:endParaRPr>
          </a:p>
          <a:p>
            <a:r>
              <a:rPr lang="en-US" sz="2400" dirty="0"/>
              <a:t>Also provides anatomy for surgical planning</a:t>
            </a:r>
          </a:p>
          <a:p>
            <a:pPr lvl="3"/>
            <a:r>
              <a:rPr lang="en-US" sz="2000" i="1" dirty="0">
                <a:solidFill>
                  <a:srgbClr val="FFCC00"/>
                </a:solidFill>
                <a:ea typeface="+mn-ea"/>
                <a:cs typeface="+mn-cs"/>
              </a:rPr>
              <a:t>Fowler et al. Radiology 2017;285:358</a:t>
            </a:r>
          </a:p>
          <a:p>
            <a:r>
              <a:rPr lang="en-US" i="1" dirty="0">
                <a:solidFill>
                  <a:schemeClr val="bg1">
                    <a:lumMod val="95000"/>
                  </a:schemeClr>
                </a:solidFill>
              </a:rPr>
              <a:t>Yet…</a:t>
            </a:r>
            <a:endParaRPr lang="en-US" sz="2400" i="1" dirty="0">
              <a:solidFill>
                <a:schemeClr val="bg1">
                  <a:lumMod val="95000"/>
                </a:schemeClr>
              </a:solidFill>
            </a:endParaRPr>
          </a:p>
          <a:p>
            <a:r>
              <a:rPr lang="en-US" sz="2000" i="1" dirty="0" err="1">
                <a:solidFill>
                  <a:srgbClr val="FFCC00"/>
                </a:solidFill>
              </a:rPr>
              <a:t>Schrading</a:t>
            </a:r>
            <a:r>
              <a:rPr lang="en-US" sz="2000" i="1" dirty="0">
                <a:solidFill>
                  <a:srgbClr val="FFCC00"/>
                </a:solidFill>
              </a:rPr>
              <a:t> and Kuhl. Radiology 2015;277:687</a:t>
            </a:r>
          </a:p>
          <a:p>
            <a:pPr lvl="1"/>
            <a:r>
              <a:rPr lang="en-US" sz="2400" dirty="0"/>
              <a:t>66.7% overestimation MR response with taxane-NAC</a:t>
            </a:r>
          </a:p>
          <a:p>
            <a:pPr lvl="1"/>
            <a:endParaRPr lang="en-US" sz="2400" dirty="0"/>
          </a:p>
          <a:p>
            <a:r>
              <a:rPr lang="en-US" sz="2000" i="1" dirty="0" err="1">
                <a:solidFill>
                  <a:srgbClr val="FFCC00"/>
                </a:solidFill>
              </a:rPr>
              <a:t>Sheikhbahaei</a:t>
            </a:r>
            <a:r>
              <a:rPr lang="en-US" sz="2000" i="1" dirty="0">
                <a:solidFill>
                  <a:srgbClr val="FFCC00"/>
                </a:solidFill>
              </a:rPr>
              <a:t> et al. The Oncologist 2016;21:931</a:t>
            </a:r>
          </a:p>
          <a:p>
            <a:pPr lvl="1"/>
            <a:r>
              <a:rPr lang="en-US" sz="2400" dirty="0"/>
              <a:t>Meta-analysis MR more sensitive; PET more specific.</a:t>
            </a:r>
          </a:p>
          <a:p>
            <a:pPr lvl="1"/>
            <a:endParaRPr lang="en-US" sz="1800" dirty="0"/>
          </a:p>
          <a:p>
            <a:pPr lvl="1"/>
            <a:endParaRPr lang="en-US" sz="2000" dirty="0"/>
          </a:p>
        </p:txBody>
      </p:sp>
      <p:sp>
        <p:nvSpPr>
          <p:cNvPr id="4" name="Rectangle 3">
            <a:extLst>
              <a:ext uri="{FF2B5EF4-FFF2-40B4-BE49-F238E27FC236}">
                <a16:creationId xmlns:a16="http://schemas.microsoft.com/office/drawing/2014/main" id="{3FB8486F-0D0A-B7E3-B9D9-7230D210001A}"/>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884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93D6-C248-FFFB-7A04-5908E3EAA475}"/>
              </a:ext>
            </a:extLst>
          </p:cNvPr>
          <p:cNvSpPr>
            <a:spLocks noGrp="1"/>
          </p:cNvSpPr>
          <p:nvPr>
            <p:ph type="title"/>
          </p:nvPr>
        </p:nvSpPr>
        <p:spPr>
          <a:xfrm>
            <a:off x="447982" y="228600"/>
            <a:ext cx="8229600" cy="1143000"/>
          </a:xfrm>
        </p:spPr>
        <p:txBody>
          <a:bodyPr/>
          <a:lstStyle/>
          <a:p>
            <a:r>
              <a:rPr lang="en-US" sz="4800" i="0" u="none" strike="noStrike" baseline="0" dirty="0" err="1"/>
              <a:t>PHERGain</a:t>
            </a:r>
            <a:r>
              <a:rPr lang="en-US" sz="4800" i="0" u="none" strike="noStrike" baseline="0" dirty="0"/>
              <a:t> Trial</a:t>
            </a:r>
            <a:endParaRPr lang="en-US" sz="4800" dirty="0"/>
          </a:p>
        </p:txBody>
      </p:sp>
      <p:sp>
        <p:nvSpPr>
          <p:cNvPr id="7" name="TextBox 6">
            <a:extLst>
              <a:ext uri="{FF2B5EF4-FFF2-40B4-BE49-F238E27FC236}">
                <a16:creationId xmlns:a16="http://schemas.microsoft.com/office/drawing/2014/main" id="{03DA64FF-63C4-C294-B1A0-99F7C367DBA5}"/>
              </a:ext>
            </a:extLst>
          </p:cNvPr>
          <p:cNvSpPr txBox="1"/>
          <p:nvPr/>
        </p:nvSpPr>
        <p:spPr>
          <a:xfrm>
            <a:off x="4724400" y="6061501"/>
            <a:ext cx="4343400" cy="830997"/>
          </a:xfrm>
          <a:prstGeom prst="rect">
            <a:avLst/>
          </a:prstGeom>
          <a:noFill/>
        </p:spPr>
        <p:txBody>
          <a:bodyPr wrap="square">
            <a:spAutoFit/>
          </a:bodyPr>
          <a:lstStyle/>
          <a:p>
            <a:r>
              <a:rPr lang="da-DK" sz="1600" b="0" i="1" u="none" strike="noStrike" baseline="0" dirty="0">
                <a:highlight>
                  <a:srgbClr val="FFFF00"/>
                </a:highlight>
                <a:latin typeface="+mn-lt"/>
              </a:rPr>
              <a:t>Perez-Garcia et al. Lancet Onc 2021;22:858</a:t>
            </a:r>
          </a:p>
          <a:p>
            <a:r>
              <a:rPr lang="da-DK" sz="1600" b="0" i="1" u="none" strike="noStrike" baseline="0" dirty="0">
                <a:highlight>
                  <a:srgbClr val="FFFF00"/>
                </a:highlight>
                <a:latin typeface="+mn-lt"/>
              </a:rPr>
              <a:t>Perez-Garcia et al. Lancet 2024;403:1649</a:t>
            </a:r>
          </a:p>
          <a:p>
            <a:r>
              <a:rPr lang="da-DK" sz="1600" b="0" i="1" u="none" strike="noStrike" baseline="0" dirty="0">
                <a:highlight>
                  <a:srgbClr val="FFFF00"/>
                </a:highlight>
                <a:latin typeface="+mn-lt"/>
              </a:rPr>
              <a:t>Gebhart et al. J Nucl Med 2024; 65:708</a:t>
            </a:r>
            <a:endParaRPr lang="en-US" sz="1600" i="1" dirty="0">
              <a:highlight>
                <a:srgbClr val="FFFF00"/>
              </a:highlight>
              <a:latin typeface="+mn-lt"/>
            </a:endParaRPr>
          </a:p>
        </p:txBody>
      </p:sp>
      <p:pic>
        <p:nvPicPr>
          <p:cNvPr id="9" name="Picture 8">
            <a:extLst>
              <a:ext uri="{FF2B5EF4-FFF2-40B4-BE49-F238E27FC236}">
                <a16:creationId xmlns:a16="http://schemas.microsoft.com/office/drawing/2014/main" id="{2AD3894B-39B1-3BAD-0361-F5DE266F72CE}"/>
              </a:ext>
            </a:extLst>
          </p:cNvPr>
          <p:cNvPicPr>
            <a:picLocks noChangeAspect="1"/>
          </p:cNvPicPr>
          <p:nvPr/>
        </p:nvPicPr>
        <p:blipFill>
          <a:blip r:embed="rId2"/>
          <a:stretch>
            <a:fillRect/>
          </a:stretch>
        </p:blipFill>
        <p:spPr>
          <a:xfrm>
            <a:off x="685800" y="1219200"/>
            <a:ext cx="7753964" cy="4749722"/>
          </a:xfrm>
          <a:prstGeom prst="rect">
            <a:avLst/>
          </a:prstGeom>
        </p:spPr>
      </p:pic>
      <p:sp>
        <p:nvSpPr>
          <p:cNvPr id="4" name="TextBox 3">
            <a:extLst>
              <a:ext uri="{FF2B5EF4-FFF2-40B4-BE49-F238E27FC236}">
                <a16:creationId xmlns:a16="http://schemas.microsoft.com/office/drawing/2014/main" id="{D0A68E3A-CD5E-8F55-FFA7-AD8FA65CED3B}"/>
              </a:ext>
            </a:extLst>
          </p:cNvPr>
          <p:cNvSpPr txBox="1"/>
          <p:nvPr/>
        </p:nvSpPr>
        <p:spPr>
          <a:xfrm>
            <a:off x="838200" y="3733800"/>
            <a:ext cx="1905000" cy="923330"/>
          </a:xfrm>
          <a:prstGeom prst="rect">
            <a:avLst/>
          </a:prstGeom>
          <a:noFill/>
        </p:spPr>
        <p:txBody>
          <a:bodyPr wrap="square">
            <a:spAutoFit/>
          </a:bodyPr>
          <a:lstStyle/>
          <a:p>
            <a:r>
              <a:rPr lang="en-US" dirty="0"/>
              <a:t>Randomized Phase-2; </a:t>
            </a:r>
          </a:p>
          <a:p>
            <a:r>
              <a:rPr lang="en-US" dirty="0"/>
              <a:t>45 hospitals</a:t>
            </a:r>
          </a:p>
        </p:txBody>
      </p:sp>
    </p:spTree>
    <p:extLst>
      <p:ext uri="{BB962C8B-B14F-4D97-AF65-F5344CB8AC3E}">
        <p14:creationId xmlns:p14="http://schemas.microsoft.com/office/powerpoint/2010/main" val="3733807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93D6-C248-FFFB-7A04-5908E3EAA475}"/>
              </a:ext>
            </a:extLst>
          </p:cNvPr>
          <p:cNvSpPr>
            <a:spLocks noGrp="1"/>
          </p:cNvSpPr>
          <p:nvPr>
            <p:ph type="title"/>
          </p:nvPr>
        </p:nvSpPr>
        <p:spPr/>
        <p:txBody>
          <a:bodyPr/>
          <a:lstStyle/>
          <a:p>
            <a:r>
              <a:rPr lang="en-US" sz="4800" i="0" u="none" strike="noStrike" baseline="0" dirty="0" err="1"/>
              <a:t>PHERGain</a:t>
            </a:r>
            <a:r>
              <a:rPr lang="en-US" sz="4800" i="0" u="none" strike="noStrike" baseline="0" dirty="0"/>
              <a:t> Trial</a:t>
            </a:r>
            <a:endParaRPr lang="en-US" sz="4800" dirty="0"/>
          </a:p>
        </p:txBody>
      </p:sp>
      <p:sp>
        <p:nvSpPr>
          <p:cNvPr id="3" name="Content Placeholder 2">
            <a:extLst>
              <a:ext uri="{FF2B5EF4-FFF2-40B4-BE49-F238E27FC236}">
                <a16:creationId xmlns:a16="http://schemas.microsoft.com/office/drawing/2014/main" id="{7E82C550-1993-B85B-3B98-F0C2ED2FC2C9}"/>
              </a:ext>
            </a:extLst>
          </p:cNvPr>
          <p:cNvSpPr>
            <a:spLocks noGrp="1"/>
          </p:cNvSpPr>
          <p:nvPr>
            <p:ph idx="1"/>
          </p:nvPr>
        </p:nvSpPr>
        <p:spPr>
          <a:xfrm>
            <a:off x="76200" y="2078250"/>
            <a:ext cx="8991600" cy="3429000"/>
          </a:xfrm>
        </p:spPr>
        <p:txBody>
          <a:bodyPr/>
          <a:lstStyle/>
          <a:p>
            <a:r>
              <a:rPr lang="en-US" dirty="0"/>
              <a:t>Primary endpoint met: Out of 227/285 (79.6%) PET responders, 37.9% had </a:t>
            </a:r>
            <a:r>
              <a:rPr lang="en-US" dirty="0" err="1"/>
              <a:t>pCR</a:t>
            </a:r>
            <a:endParaRPr lang="en-US" dirty="0"/>
          </a:p>
          <a:p>
            <a:pPr marL="2743200" lvl="6" indent="0">
              <a:buNone/>
            </a:pPr>
            <a:r>
              <a:rPr kumimoji="0" lang="da-DK" sz="1600" b="0" i="1" u="none" strike="noStrike" kern="1200" cap="none" spc="0" normalizeH="0" baseline="0" noProof="0" dirty="0">
                <a:ln>
                  <a:noFill/>
                </a:ln>
                <a:solidFill>
                  <a:srgbClr val="FFFF00"/>
                </a:solidFill>
                <a:effectLst/>
                <a:uLnTx/>
                <a:uFillTx/>
                <a:latin typeface="AdvOT34fe1490.B"/>
                <a:ea typeface="+mn-ea"/>
                <a:cs typeface="+mn-cs"/>
              </a:rPr>
              <a:t>Perez-Garcia et al. Lancet Onc 2021;22:858</a:t>
            </a:r>
            <a:endParaRPr lang="en-US" dirty="0">
              <a:solidFill>
                <a:srgbClr val="FFFF00"/>
              </a:solidFill>
            </a:endParaRPr>
          </a:p>
          <a:p>
            <a:r>
              <a:rPr lang="en-US" dirty="0"/>
              <a:t>Co-primary: Arm B </a:t>
            </a:r>
            <a:r>
              <a:rPr lang="en-US" dirty="0" err="1"/>
              <a:t>pCR</a:t>
            </a:r>
            <a:r>
              <a:rPr lang="en-US" dirty="0"/>
              <a:t> and no chemo: 96.4% </a:t>
            </a:r>
            <a:r>
              <a:rPr lang="en-US" dirty="0" err="1"/>
              <a:t>iDFS</a:t>
            </a:r>
            <a:endParaRPr lang="en-US" dirty="0"/>
          </a:p>
          <a:p>
            <a:pPr lvl="1"/>
            <a:r>
              <a:rPr lang="en-US" dirty="0"/>
              <a:t>Arm A: 98.3% </a:t>
            </a:r>
            <a:r>
              <a:rPr lang="en-US" dirty="0" err="1"/>
              <a:t>iDFS</a:t>
            </a:r>
            <a:endParaRPr lang="en-US" dirty="0"/>
          </a:p>
          <a:p>
            <a:pPr lvl="1"/>
            <a:r>
              <a:rPr lang="en-US" dirty="0"/>
              <a:t>Toxicity </a:t>
            </a:r>
            <a:r>
              <a:rPr lang="en-US" u="sng" dirty="0"/>
              <a:t>much</a:t>
            </a:r>
            <a:r>
              <a:rPr lang="en-US" dirty="0"/>
              <a:t> lower in Arm 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600" b="0" i="1" u="none" strike="noStrike" kern="1200" cap="none" spc="0" normalizeH="0" baseline="0" noProof="0" dirty="0">
                <a:ln>
                  <a:noFill/>
                </a:ln>
                <a:solidFill>
                  <a:srgbClr val="000000"/>
                </a:solidFill>
                <a:effectLst/>
                <a:uLnTx/>
                <a:uFillTx/>
                <a:latin typeface="AdvOT34fe1490.B"/>
                <a:ea typeface="+mn-ea"/>
                <a:cs typeface="+mn-cs"/>
              </a:rPr>
              <a:t>			</a:t>
            </a:r>
            <a:r>
              <a:rPr kumimoji="0" lang="da-DK" sz="1600" b="0" i="1" u="none" strike="noStrike" kern="1200" cap="none" spc="0" normalizeH="0" baseline="0" noProof="0" dirty="0">
                <a:ln>
                  <a:noFill/>
                </a:ln>
                <a:solidFill>
                  <a:srgbClr val="FFFF00"/>
                </a:solidFill>
                <a:effectLst/>
                <a:uLnTx/>
                <a:uFillTx/>
                <a:latin typeface="AdvOT34fe1490.B"/>
                <a:ea typeface="+mn-ea"/>
                <a:cs typeface="+mn-cs"/>
              </a:rPr>
              <a:t>Perez-Garcia et al. Lancet 2024;403:1649</a:t>
            </a:r>
          </a:p>
          <a:p>
            <a:pPr lvl="5"/>
            <a:endParaRPr lang="en-US" dirty="0"/>
          </a:p>
        </p:txBody>
      </p:sp>
      <p:sp>
        <p:nvSpPr>
          <p:cNvPr id="7" name="TextBox 6">
            <a:extLst>
              <a:ext uri="{FF2B5EF4-FFF2-40B4-BE49-F238E27FC236}">
                <a16:creationId xmlns:a16="http://schemas.microsoft.com/office/drawing/2014/main" id="{03DA64FF-63C4-C294-B1A0-99F7C367DBA5}"/>
              </a:ext>
            </a:extLst>
          </p:cNvPr>
          <p:cNvSpPr txBox="1"/>
          <p:nvPr/>
        </p:nvSpPr>
        <p:spPr>
          <a:xfrm>
            <a:off x="4572000" y="5715000"/>
            <a:ext cx="4343400" cy="830997"/>
          </a:xfrm>
          <a:prstGeom prst="rect">
            <a:avLst/>
          </a:prstGeom>
          <a:noFill/>
        </p:spPr>
        <p:txBody>
          <a:bodyPr wrap="square">
            <a:spAutoFit/>
          </a:bodyPr>
          <a:lstStyle/>
          <a:p>
            <a:r>
              <a:rPr lang="da-DK" sz="1600" b="0" i="1" u="none" strike="noStrike" baseline="0" dirty="0">
                <a:highlight>
                  <a:srgbClr val="FFFF00"/>
                </a:highlight>
                <a:latin typeface="+mn-lt"/>
              </a:rPr>
              <a:t>Perez-Garcia et al. Lancet Onc 2021;22:858</a:t>
            </a:r>
          </a:p>
          <a:p>
            <a:r>
              <a:rPr lang="da-DK" sz="1600" b="0" i="1" u="none" strike="noStrike" baseline="0" dirty="0">
                <a:highlight>
                  <a:srgbClr val="FFFF00"/>
                </a:highlight>
                <a:latin typeface="+mn-lt"/>
              </a:rPr>
              <a:t>Perez-Garcia et al. Lancet 2024;403:1649</a:t>
            </a:r>
          </a:p>
          <a:p>
            <a:r>
              <a:rPr lang="da-DK" sz="1600" b="0" i="1" u="none" strike="noStrike" baseline="0" dirty="0">
                <a:highlight>
                  <a:srgbClr val="FFFF00"/>
                </a:highlight>
                <a:latin typeface="+mn-lt"/>
              </a:rPr>
              <a:t>Gebhart et al. J Nucl Med 2024; 65:708</a:t>
            </a:r>
            <a:endParaRPr lang="en-US" sz="1600" i="1" dirty="0">
              <a:highlight>
                <a:srgbClr val="FFFF00"/>
              </a:highlight>
              <a:latin typeface="+mn-lt"/>
            </a:endParaRPr>
          </a:p>
        </p:txBody>
      </p:sp>
    </p:spTree>
    <p:extLst>
      <p:ext uri="{BB962C8B-B14F-4D97-AF65-F5344CB8AC3E}">
        <p14:creationId xmlns:p14="http://schemas.microsoft.com/office/powerpoint/2010/main" val="1653766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ctrTitle" idx="4294967295"/>
          </p:nvPr>
        </p:nvSpPr>
        <p:spPr>
          <a:xfrm>
            <a:off x="228600" y="228600"/>
            <a:ext cx="8915400" cy="990600"/>
          </a:xfrm>
        </p:spPr>
        <p:txBody>
          <a:bodyPr/>
          <a:lstStyle/>
          <a:p>
            <a:r>
              <a:rPr lang="en-US" dirty="0">
                <a:solidFill>
                  <a:srgbClr val="FFFF00"/>
                </a:solidFill>
                <a:effectLst>
                  <a:outerShdw blurRad="38100" dist="38100" dir="2700000" algn="tl">
                    <a:srgbClr val="000000"/>
                  </a:outerShdw>
                </a:effectLst>
              </a:rPr>
              <a:t>PET with NAC to Monitor Response</a:t>
            </a:r>
          </a:p>
        </p:txBody>
      </p:sp>
      <p:sp>
        <p:nvSpPr>
          <p:cNvPr id="450563" name="Text Box 11"/>
          <p:cNvSpPr txBox="1">
            <a:spLocks noChangeArrowheads="1"/>
          </p:cNvSpPr>
          <p:nvPr/>
        </p:nvSpPr>
        <p:spPr bwMode="auto">
          <a:xfrm>
            <a:off x="457200" y="1295400"/>
            <a:ext cx="8305800" cy="1692771"/>
          </a:xfrm>
          <a:prstGeom prst="rect">
            <a:avLst/>
          </a:prstGeom>
          <a:noFill/>
          <a:ln w="9525">
            <a:noFill/>
            <a:miter lim="800000"/>
            <a:headEnd/>
            <a:tailEnd/>
          </a:ln>
        </p:spPr>
        <p:txBody>
          <a:bodyPr wrap="square">
            <a:spAutoFit/>
          </a:bodyPr>
          <a:lstStyle/>
          <a:p>
            <a:pPr marL="230188" indent="-230188">
              <a:buClr>
                <a:srgbClr val="FFCC00"/>
              </a:buClr>
              <a:buFontTx/>
              <a:buChar char="•"/>
            </a:pPr>
            <a:r>
              <a:rPr lang="en-US" sz="2800" dirty="0">
                <a:solidFill>
                  <a:schemeClr val="bg1"/>
                </a:solidFill>
                <a:effectLst>
                  <a:outerShdw blurRad="38100" dist="38100" dir="2700000" algn="tl">
                    <a:srgbClr val="000000">
                      <a:alpha val="43137"/>
                    </a:srgbClr>
                  </a:outerShdw>
                </a:effectLst>
                <a:cs typeface="Arial" charset="0"/>
              </a:rPr>
              <a:t>Consensus is early or mid-therapy PET best predictor of ultimate response </a:t>
            </a:r>
          </a:p>
          <a:p>
            <a:pPr marL="687388" lvl="1" indent="-230188">
              <a:buClr>
                <a:srgbClr val="FFCC00"/>
              </a:buClr>
              <a:buFontTx/>
              <a:buChar char="•"/>
            </a:pPr>
            <a:r>
              <a:rPr lang="en-US" sz="2400" dirty="0">
                <a:solidFill>
                  <a:schemeClr val="bg1"/>
                </a:solidFill>
                <a:effectLst>
                  <a:outerShdw blurRad="38100" dist="38100" dir="2700000" algn="tl">
                    <a:srgbClr val="000000">
                      <a:alpha val="43137"/>
                    </a:srgbClr>
                  </a:outerShdw>
                </a:effectLst>
                <a:cs typeface="Arial" charset="0"/>
              </a:rPr>
              <a:t>Tumor should initially be FDG avid</a:t>
            </a:r>
          </a:p>
          <a:p>
            <a:pPr marL="1144588" lvl="2" indent="-230188">
              <a:buClr>
                <a:srgbClr val="FFCC00"/>
              </a:buClr>
              <a:buFontTx/>
              <a:buChar char="•"/>
            </a:pPr>
            <a:r>
              <a:rPr lang="en-US" sz="2400" dirty="0">
                <a:solidFill>
                  <a:schemeClr val="bg1"/>
                </a:solidFill>
                <a:effectLst>
                  <a:outerShdw blurRad="38100" dist="38100" dir="2700000" algn="tl">
                    <a:srgbClr val="000000">
                      <a:alpha val="43137"/>
                    </a:srgbClr>
                  </a:outerShdw>
                </a:effectLst>
                <a:cs typeface="Arial" charset="0"/>
              </a:rPr>
              <a:t>Limits use with luminal A</a:t>
            </a:r>
          </a:p>
        </p:txBody>
      </p:sp>
      <p:sp>
        <p:nvSpPr>
          <p:cNvPr id="2" name="Rectangle 1">
            <a:extLst>
              <a:ext uri="{FF2B5EF4-FFF2-40B4-BE49-F238E27FC236}">
                <a16:creationId xmlns:a16="http://schemas.microsoft.com/office/drawing/2014/main" id="{42B3203C-55A9-2C82-E66B-24B8FBE4ED45}"/>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228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ctrTitle" idx="4294967295"/>
          </p:nvPr>
        </p:nvSpPr>
        <p:spPr>
          <a:xfrm>
            <a:off x="228600" y="228600"/>
            <a:ext cx="8915400" cy="990600"/>
          </a:xfrm>
        </p:spPr>
        <p:txBody>
          <a:bodyPr/>
          <a:lstStyle/>
          <a:p>
            <a:r>
              <a:rPr lang="en-US" dirty="0">
                <a:solidFill>
                  <a:srgbClr val="FFFF00"/>
                </a:solidFill>
                <a:effectLst>
                  <a:outerShdw blurRad="38100" dist="38100" dir="2700000" algn="tl">
                    <a:srgbClr val="000000"/>
                  </a:outerShdw>
                </a:effectLst>
              </a:rPr>
              <a:t>PET with NAC to Monitor Response</a:t>
            </a:r>
          </a:p>
        </p:txBody>
      </p:sp>
      <p:sp>
        <p:nvSpPr>
          <p:cNvPr id="450563" name="Text Box 11"/>
          <p:cNvSpPr txBox="1">
            <a:spLocks noChangeArrowheads="1"/>
          </p:cNvSpPr>
          <p:nvPr/>
        </p:nvSpPr>
        <p:spPr bwMode="auto">
          <a:xfrm>
            <a:off x="457200" y="1295400"/>
            <a:ext cx="8305800" cy="3970318"/>
          </a:xfrm>
          <a:prstGeom prst="rect">
            <a:avLst/>
          </a:prstGeom>
          <a:noFill/>
          <a:ln w="9525">
            <a:noFill/>
            <a:miter lim="800000"/>
            <a:headEnd/>
            <a:tailEnd/>
          </a:ln>
        </p:spPr>
        <p:txBody>
          <a:bodyPr wrap="square">
            <a:spAutoFit/>
          </a:bodyPr>
          <a:lstStyle/>
          <a:p>
            <a:pPr marL="230188" indent="-230188">
              <a:buClr>
                <a:srgbClr val="FFCC00"/>
              </a:buClr>
              <a:buFontTx/>
              <a:buChar char="•"/>
            </a:pPr>
            <a:r>
              <a:rPr lang="en-US" sz="2800" dirty="0">
                <a:solidFill>
                  <a:schemeClr val="bg1"/>
                </a:solidFill>
                <a:effectLst>
                  <a:outerShdw blurRad="38100" dist="38100" dir="2700000" algn="tl">
                    <a:srgbClr val="000000">
                      <a:alpha val="43137"/>
                    </a:srgbClr>
                  </a:outerShdw>
                </a:effectLst>
                <a:cs typeface="Arial" charset="0"/>
              </a:rPr>
              <a:t>Consensus is early or mid-therapy PET best predictor of ultimate response </a:t>
            </a:r>
          </a:p>
          <a:p>
            <a:pPr marL="687388" lvl="1" indent="-230188">
              <a:buClr>
                <a:srgbClr val="FFCC00"/>
              </a:buClr>
              <a:buFontTx/>
              <a:buChar char="•"/>
            </a:pPr>
            <a:r>
              <a:rPr lang="en-US" sz="2400" dirty="0">
                <a:solidFill>
                  <a:schemeClr val="bg1"/>
                </a:solidFill>
                <a:effectLst>
                  <a:outerShdw blurRad="38100" dist="38100" dir="2700000" algn="tl">
                    <a:srgbClr val="000000">
                      <a:alpha val="43137"/>
                    </a:srgbClr>
                  </a:outerShdw>
                </a:effectLst>
                <a:cs typeface="Arial" charset="0"/>
              </a:rPr>
              <a:t>Tumor should initially be FDG avid</a:t>
            </a:r>
          </a:p>
          <a:p>
            <a:pPr marL="1144588" lvl="2" indent="-230188">
              <a:buClr>
                <a:srgbClr val="FFCC00"/>
              </a:buClr>
              <a:buFontTx/>
              <a:buChar char="•"/>
            </a:pPr>
            <a:r>
              <a:rPr lang="en-US" sz="2400" dirty="0">
                <a:solidFill>
                  <a:schemeClr val="bg1"/>
                </a:solidFill>
                <a:effectLst>
                  <a:outerShdw blurRad="38100" dist="38100" dir="2700000" algn="tl">
                    <a:srgbClr val="000000">
                      <a:alpha val="43137"/>
                    </a:srgbClr>
                  </a:outerShdw>
                </a:effectLst>
                <a:cs typeface="Arial" charset="0"/>
              </a:rPr>
              <a:t>Limits use with luminal A</a:t>
            </a:r>
          </a:p>
          <a:p>
            <a:pPr marL="684213" lvl="1" indent="-227013">
              <a:buClr>
                <a:srgbClr val="FFCC00"/>
              </a:buClr>
              <a:buFontTx/>
              <a:buChar char="•"/>
            </a:pPr>
            <a:r>
              <a:rPr lang="en-US" sz="2800" dirty="0">
                <a:solidFill>
                  <a:srgbClr val="FF0000"/>
                </a:solidFill>
                <a:effectLst>
                  <a:outerShdw blurRad="38100" dist="38100" dir="2700000" algn="tl">
                    <a:srgbClr val="000000">
                      <a:alpha val="43137"/>
                    </a:srgbClr>
                  </a:outerShdw>
                </a:effectLst>
                <a:cs typeface="Arial" charset="0"/>
              </a:rPr>
              <a:t>Poor response predictive of treatment failure </a:t>
            </a:r>
          </a:p>
          <a:p>
            <a:pPr marL="1141413" lvl="2" indent="-227013">
              <a:buClr>
                <a:srgbClr val="FFCC00"/>
              </a:buClr>
              <a:buFontTx/>
              <a:buChar char="•"/>
            </a:pPr>
            <a:r>
              <a:rPr lang="en-US" sz="2400" dirty="0">
                <a:solidFill>
                  <a:srgbClr val="FF0000"/>
                </a:solidFill>
                <a:effectLst>
                  <a:outerShdw blurRad="38100" dist="38100" dir="2700000" algn="tl">
                    <a:srgbClr val="000000">
                      <a:alpha val="43137"/>
                    </a:srgbClr>
                  </a:outerShdw>
                </a:effectLst>
                <a:cs typeface="Arial" charset="0"/>
              </a:rPr>
              <a:t>High PPV for failure with &lt;15% decrease </a:t>
            </a:r>
            <a:r>
              <a:rPr lang="en-US" sz="2400" dirty="0" err="1">
                <a:solidFill>
                  <a:srgbClr val="FF0000"/>
                </a:solidFill>
                <a:effectLst>
                  <a:outerShdw blurRad="38100" dist="38100" dir="2700000" algn="tl">
                    <a:srgbClr val="000000">
                      <a:alpha val="43137"/>
                    </a:srgbClr>
                  </a:outerShdw>
                </a:effectLst>
                <a:cs typeface="Arial" charset="0"/>
              </a:rPr>
              <a:t>SUVmax</a:t>
            </a:r>
            <a:endParaRPr lang="en-US" sz="2400" dirty="0">
              <a:solidFill>
                <a:srgbClr val="FF0000"/>
              </a:solidFill>
              <a:effectLst>
                <a:outerShdw blurRad="38100" dist="38100" dir="2700000" algn="tl">
                  <a:srgbClr val="000000">
                    <a:alpha val="43137"/>
                  </a:srgbClr>
                </a:outerShdw>
              </a:effectLst>
              <a:cs typeface="Arial" charset="0"/>
            </a:endParaRPr>
          </a:p>
          <a:p>
            <a:pPr lvl="2">
              <a:buClr>
                <a:srgbClr val="FFCC00"/>
              </a:buClr>
            </a:pPr>
            <a:endParaRPr lang="en-US" sz="2400" dirty="0">
              <a:solidFill>
                <a:srgbClr val="FF0000"/>
              </a:solidFill>
              <a:effectLst>
                <a:outerShdw blurRad="38100" dist="38100" dir="2700000" algn="tl">
                  <a:srgbClr val="000000">
                    <a:alpha val="43137"/>
                  </a:srgbClr>
                </a:outerShdw>
              </a:effectLst>
              <a:cs typeface="Arial" charset="0"/>
            </a:endParaRPr>
          </a:p>
          <a:p>
            <a:pPr marL="684213" lvl="1" indent="-227013">
              <a:buClr>
                <a:srgbClr val="FFCC00"/>
              </a:buClr>
              <a:buFontTx/>
              <a:buChar char="•"/>
            </a:pPr>
            <a:r>
              <a:rPr lang="en-US" sz="2400" dirty="0">
                <a:solidFill>
                  <a:schemeClr val="bg1"/>
                </a:solidFill>
                <a:effectLst>
                  <a:outerShdw blurRad="38100" dist="38100" dir="2700000" algn="tl">
                    <a:srgbClr val="000000">
                      <a:alpha val="43137"/>
                    </a:srgbClr>
                  </a:outerShdw>
                </a:effectLst>
                <a:cs typeface="Arial" charset="0"/>
              </a:rPr>
              <a:t>Absence of uptake is not sensitive for </a:t>
            </a:r>
            <a:r>
              <a:rPr lang="en-US" sz="2400" dirty="0" err="1">
                <a:solidFill>
                  <a:schemeClr val="bg1"/>
                </a:solidFill>
                <a:effectLst>
                  <a:outerShdw blurRad="38100" dist="38100" dir="2700000" algn="tl">
                    <a:srgbClr val="000000">
                      <a:alpha val="43137"/>
                    </a:srgbClr>
                  </a:outerShdw>
                </a:effectLst>
                <a:cs typeface="Arial" charset="0"/>
              </a:rPr>
              <a:t>pCR</a:t>
            </a:r>
            <a:endParaRPr lang="en-US" sz="2400" dirty="0">
              <a:solidFill>
                <a:schemeClr val="bg1"/>
              </a:solidFill>
              <a:effectLst>
                <a:outerShdw blurRad="38100" dist="38100" dir="2700000" algn="tl">
                  <a:srgbClr val="000000">
                    <a:alpha val="43137"/>
                  </a:srgbClr>
                </a:outerShdw>
              </a:effectLst>
              <a:cs typeface="Arial" charset="0"/>
            </a:endParaRPr>
          </a:p>
          <a:p>
            <a:pPr marL="1144588" lvl="2" indent="-230188">
              <a:spcAft>
                <a:spcPts val="1800"/>
              </a:spcAft>
              <a:buClr>
                <a:schemeClr val="bg1"/>
              </a:buClr>
              <a:buFontTx/>
              <a:buChar char="•"/>
            </a:pPr>
            <a:r>
              <a:rPr lang="en-US" sz="1600" i="1" kern="0" dirty="0">
                <a:solidFill>
                  <a:srgbClr val="FFCC00"/>
                </a:solidFill>
                <a:effectLst>
                  <a:outerShdw blurRad="38100" dist="38100" dir="2700000" algn="tl">
                    <a:srgbClr val="000000">
                      <a:alpha val="43137"/>
                    </a:srgbClr>
                  </a:outerShdw>
                </a:effectLst>
                <a:latin typeface="Arial"/>
              </a:rPr>
              <a:t>Ueda, et al. </a:t>
            </a:r>
            <a:r>
              <a:rPr lang="en-US" sz="1600" i="1" kern="0" dirty="0" err="1">
                <a:solidFill>
                  <a:srgbClr val="FFCC00"/>
                </a:solidFill>
                <a:effectLst>
                  <a:outerShdw blurRad="38100" dist="38100" dir="2700000" algn="tl">
                    <a:srgbClr val="000000">
                      <a:alpha val="43137"/>
                    </a:srgbClr>
                  </a:outerShdw>
                </a:effectLst>
                <a:latin typeface="Arial"/>
              </a:rPr>
              <a:t>Int</a:t>
            </a:r>
            <a:r>
              <a:rPr lang="en-US" sz="1600" i="1" kern="0" dirty="0">
                <a:solidFill>
                  <a:srgbClr val="FFCC00"/>
                </a:solidFill>
                <a:effectLst>
                  <a:outerShdw blurRad="38100" dist="38100" dir="2700000" algn="tl">
                    <a:srgbClr val="000000">
                      <a:alpha val="43137"/>
                    </a:srgbClr>
                  </a:outerShdw>
                </a:effectLst>
                <a:latin typeface="Arial"/>
              </a:rPr>
              <a:t> J Clin </a:t>
            </a:r>
            <a:r>
              <a:rPr lang="en-US" sz="1600" i="1" kern="0" dirty="0" err="1">
                <a:solidFill>
                  <a:srgbClr val="FFCC00"/>
                </a:solidFill>
                <a:effectLst>
                  <a:outerShdw blurRad="38100" dist="38100" dir="2700000" algn="tl">
                    <a:srgbClr val="000000">
                      <a:alpha val="43137"/>
                    </a:srgbClr>
                  </a:outerShdw>
                </a:effectLst>
                <a:latin typeface="Arial"/>
              </a:rPr>
              <a:t>Oncol</a:t>
            </a:r>
            <a:r>
              <a:rPr lang="en-US" sz="1600" i="1" kern="0" dirty="0">
                <a:solidFill>
                  <a:srgbClr val="FFCC00"/>
                </a:solidFill>
                <a:effectLst>
                  <a:outerShdw blurRad="38100" dist="38100" dir="2700000" algn="tl">
                    <a:srgbClr val="000000">
                      <a:alpha val="43137"/>
                    </a:srgbClr>
                  </a:outerShdw>
                </a:effectLst>
                <a:latin typeface="Arial"/>
              </a:rPr>
              <a:t> 2012;17:276; </a:t>
            </a:r>
            <a:r>
              <a:rPr lang="en-US" sz="1600" i="1" kern="0" dirty="0" err="1">
                <a:solidFill>
                  <a:srgbClr val="FFCC00"/>
                </a:solidFill>
                <a:effectLst>
                  <a:outerShdw blurRad="38100" dist="38100" dir="2700000" algn="tl">
                    <a:srgbClr val="000000">
                      <a:alpha val="43137"/>
                    </a:srgbClr>
                  </a:outerShdw>
                </a:effectLst>
                <a:latin typeface="Arial"/>
              </a:rPr>
              <a:t>Tateishi</a:t>
            </a:r>
            <a:r>
              <a:rPr lang="en-US" sz="1600" i="1" kern="0" dirty="0">
                <a:solidFill>
                  <a:srgbClr val="FFCC00"/>
                </a:solidFill>
                <a:effectLst>
                  <a:outerShdw blurRad="38100" dist="38100" dir="2700000" algn="tl">
                    <a:srgbClr val="000000">
                      <a:alpha val="43137"/>
                    </a:srgbClr>
                  </a:outerShdw>
                </a:effectLst>
                <a:latin typeface="Arial"/>
              </a:rPr>
              <a:t>, et al. Radiology 2012;263:53; </a:t>
            </a:r>
            <a:r>
              <a:rPr lang="en-US" sz="1600" i="1" kern="0" dirty="0" err="1">
                <a:solidFill>
                  <a:srgbClr val="FFCC00"/>
                </a:solidFill>
                <a:effectLst>
                  <a:outerShdw blurRad="38100" dist="38100" dir="2700000" algn="tl">
                    <a:srgbClr val="000000">
                      <a:alpha val="43137"/>
                    </a:srgbClr>
                  </a:outerShdw>
                </a:effectLst>
                <a:latin typeface="Arial"/>
              </a:rPr>
              <a:t>Keam</a:t>
            </a:r>
            <a:r>
              <a:rPr lang="en-US" sz="1600" i="1" kern="0" dirty="0">
                <a:solidFill>
                  <a:srgbClr val="FFCC00"/>
                </a:solidFill>
                <a:effectLst>
                  <a:outerShdw blurRad="38100" dist="38100" dir="2700000" algn="tl">
                    <a:srgbClr val="000000">
                      <a:alpha val="43137"/>
                    </a:srgbClr>
                  </a:outerShdw>
                </a:effectLst>
                <a:latin typeface="Arial"/>
              </a:rPr>
              <a:t>, et al. BMC Cancer 2011;11:452; </a:t>
            </a:r>
            <a:r>
              <a:rPr lang="it-IT" sz="1600" i="1" kern="0" dirty="0">
                <a:solidFill>
                  <a:srgbClr val="FFCC00"/>
                </a:solidFill>
                <a:effectLst>
                  <a:outerShdw blurRad="38100" dist="38100" dir="2700000" algn="tl">
                    <a:srgbClr val="000000">
                      <a:alpha val="43137"/>
                    </a:srgbClr>
                  </a:outerShdw>
                </a:effectLst>
                <a:latin typeface="Arial"/>
              </a:rPr>
              <a:t>Martoni, et al. Cancer 2010;116:805.</a:t>
            </a:r>
          </a:p>
        </p:txBody>
      </p:sp>
      <p:sp>
        <p:nvSpPr>
          <p:cNvPr id="2" name="Rectangle 1">
            <a:extLst>
              <a:ext uri="{FF2B5EF4-FFF2-40B4-BE49-F238E27FC236}">
                <a16:creationId xmlns:a16="http://schemas.microsoft.com/office/drawing/2014/main" id="{94EC1600-D457-7BC1-F48B-3C661C0589DD}"/>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140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839200" cy="1143000"/>
          </a:xfrm>
        </p:spPr>
        <p:txBody>
          <a:bodyPr>
            <a:noAutofit/>
          </a:bodyPr>
          <a:lstStyle/>
          <a:p>
            <a:r>
              <a:rPr lang="en-US" dirty="0">
                <a:solidFill>
                  <a:srgbClr val="FFFF00"/>
                </a:solidFill>
                <a:effectLst>
                  <a:outerShdw blurRad="38100" dist="38100" dir="2700000" algn="tl">
                    <a:srgbClr val="000000">
                      <a:alpha val="43137"/>
                    </a:srgbClr>
                  </a:outerShdw>
                </a:effectLst>
              </a:rPr>
              <a:t>Monitoring Therapy for</a:t>
            </a:r>
            <a:br>
              <a:rPr lang="en-US" dirty="0">
                <a:solidFill>
                  <a:srgbClr val="FFFF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Metastatic</a:t>
            </a:r>
            <a:r>
              <a:rPr lang="en-US" dirty="0">
                <a:effectLst>
                  <a:outerShdw blurRad="38100" dist="38100" dir="2700000" algn="tl">
                    <a:srgbClr val="000000">
                      <a:alpha val="43137"/>
                    </a:srgbClr>
                  </a:outerShdw>
                </a:effectLst>
              </a:rPr>
              <a:t> </a:t>
            </a:r>
            <a:r>
              <a:rPr lang="en-US" dirty="0">
                <a:solidFill>
                  <a:srgbClr val="FFFF00"/>
                </a:solidFill>
                <a:effectLst>
                  <a:outerShdw blurRad="38100" dist="38100" dir="2700000" algn="tl">
                    <a:srgbClr val="000000">
                      <a:alpha val="43137"/>
                    </a:srgbClr>
                  </a:outerShdw>
                </a:effectLst>
              </a:rPr>
              <a:t>Disease</a:t>
            </a:r>
          </a:p>
        </p:txBody>
      </p:sp>
      <p:sp>
        <p:nvSpPr>
          <p:cNvPr id="3" name="Content Placeholder 2"/>
          <p:cNvSpPr>
            <a:spLocks noGrp="1"/>
          </p:cNvSpPr>
          <p:nvPr>
            <p:ph idx="1"/>
          </p:nvPr>
        </p:nvSpPr>
        <p:spPr>
          <a:xfrm>
            <a:off x="457200" y="1600200"/>
            <a:ext cx="8077200" cy="4572000"/>
          </a:xfrm>
        </p:spPr>
        <p:txBody>
          <a:bodyPr/>
          <a:lstStyle/>
          <a:p>
            <a:pPr lvl="0">
              <a:spcBef>
                <a:spcPts val="0"/>
              </a:spcBef>
            </a:pPr>
            <a:r>
              <a:rPr lang="en-US" dirty="0">
                <a:solidFill>
                  <a:srgbClr val="FFFFFF"/>
                </a:solidFill>
                <a:effectLst>
                  <a:outerShdw blurRad="38100" dist="38100" dir="2700000" algn="tl">
                    <a:srgbClr val="000000">
                      <a:alpha val="43137"/>
                    </a:srgbClr>
                  </a:outerShdw>
                </a:effectLst>
              </a:rPr>
              <a:t>Traditional approach is RECIST but anatomic imaging inadequate since metabolic response can be uncoupled from morphologic</a:t>
            </a:r>
          </a:p>
        </p:txBody>
      </p:sp>
      <p:sp>
        <p:nvSpPr>
          <p:cNvPr id="4" name="Rectangle 3">
            <a:extLst>
              <a:ext uri="{FF2B5EF4-FFF2-40B4-BE49-F238E27FC236}">
                <a16:creationId xmlns:a16="http://schemas.microsoft.com/office/drawing/2014/main" id="{4E884114-CBD2-8B48-8483-9C1586582258}"/>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9444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839200" cy="1143000"/>
          </a:xfrm>
        </p:spPr>
        <p:txBody>
          <a:bodyPr>
            <a:noAutofit/>
          </a:bodyPr>
          <a:lstStyle/>
          <a:p>
            <a:r>
              <a:rPr lang="en-US" dirty="0">
                <a:solidFill>
                  <a:srgbClr val="FFFF00"/>
                </a:solidFill>
                <a:effectLst>
                  <a:outerShdw blurRad="38100" dist="38100" dir="2700000" algn="tl">
                    <a:srgbClr val="000000">
                      <a:alpha val="43137"/>
                    </a:srgbClr>
                  </a:outerShdw>
                </a:effectLst>
              </a:rPr>
              <a:t>Monitoring Therapy for</a:t>
            </a:r>
            <a:br>
              <a:rPr lang="en-US" dirty="0">
                <a:solidFill>
                  <a:srgbClr val="FFFF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Metastatic</a:t>
            </a:r>
            <a:r>
              <a:rPr lang="en-US" dirty="0">
                <a:effectLst>
                  <a:outerShdw blurRad="38100" dist="38100" dir="2700000" algn="tl">
                    <a:srgbClr val="000000">
                      <a:alpha val="43137"/>
                    </a:srgbClr>
                  </a:outerShdw>
                </a:effectLst>
              </a:rPr>
              <a:t> </a:t>
            </a:r>
            <a:r>
              <a:rPr lang="en-US" dirty="0">
                <a:solidFill>
                  <a:srgbClr val="FFFF00"/>
                </a:solidFill>
                <a:effectLst>
                  <a:outerShdw blurRad="38100" dist="38100" dir="2700000" algn="tl">
                    <a:srgbClr val="000000">
                      <a:alpha val="43137"/>
                    </a:srgbClr>
                  </a:outerShdw>
                </a:effectLst>
              </a:rPr>
              <a:t>Disease</a:t>
            </a:r>
          </a:p>
        </p:txBody>
      </p:sp>
      <p:sp>
        <p:nvSpPr>
          <p:cNvPr id="3" name="Content Placeholder 2"/>
          <p:cNvSpPr>
            <a:spLocks noGrp="1"/>
          </p:cNvSpPr>
          <p:nvPr>
            <p:ph idx="1"/>
          </p:nvPr>
        </p:nvSpPr>
        <p:spPr>
          <a:xfrm>
            <a:off x="457200" y="1600200"/>
            <a:ext cx="8077200" cy="4572000"/>
          </a:xfrm>
        </p:spPr>
        <p:txBody>
          <a:bodyPr/>
          <a:lstStyle/>
          <a:p>
            <a:pPr lvl="0">
              <a:spcBef>
                <a:spcPts val="0"/>
              </a:spcBef>
            </a:pPr>
            <a:r>
              <a:rPr lang="en-US" dirty="0">
                <a:solidFill>
                  <a:srgbClr val="FFFFFF"/>
                </a:solidFill>
                <a:effectLst>
                  <a:outerShdw blurRad="38100" dist="38100" dir="2700000" algn="tl">
                    <a:srgbClr val="000000">
                      <a:alpha val="43137"/>
                    </a:srgbClr>
                  </a:outerShdw>
                </a:effectLst>
              </a:rPr>
              <a:t>Traditional approach is RECIST but anatomic imaging inadequate since metabolic response can be uncoupled from morphologic</a:t>
            </a:r>
          </a:p>
          <a:p>
            <a:pPr>
              <a:spcBef>
                <a:spcPts val="0"/>
              </a:spcBef>
            </a:pPr>
            <a:r>
              <a:rPr lang="en-US" dirty="0">
                <a:solidFill>
                  <a:srgbClr val="FFFFFF"/>
                </a:solidFill>
                <a:effectLst>
                  <a:outerShdw blurRad="38100" dist="38100" dir="2700000" algn="tl">
                    <a:srgbClr val="000000">
                      <a:alpha val="43137"/>
                    </a:srgbClr>
                  </a:outerShdw>
                </a:effectLst>
              </a:rPr>
              <a:t>Bone scan: flare 3-6 months post chemo/HT</a:t>
            </a:r>
          </a:p>
        </p:txBody>
      </p:sp>
      <p:sp>
        <p:nvSpPr>
          <p:cNvPr id="4" name="Rectangle 3">
            <a:extLst>
              <a:ext uri="{FF2B5EF4-FFF2-40B4-BE49-F238E27FC236}">
                <a16:creationId xmlns:a16="http://schemas.microsoft.com/office/drawing/2014/main" id="{2F037E61-82F5-F510-DF5E-93EAB0EC8DC2}"/>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466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839200" cy="1143000"/>
          </a:xfrm>
        </p:spPr>
        <p:txBody>
          <a:bodyPr>
            <a:noAutofit/>
          </a:bodyPr>
          <a:lstStyle/>
          <a:p>
            <a:r>
              <a:rPr lang="en-US" dirty="0">
                <a:solidFill>
                  <a:srgbClr val="FFFF00"/>
                </a:solidFill>
                <a:effectLst>
                  <a:outerShdw blurRad="38100" dist="38100" dir="2700000" algn="tl">
                    <a:srgbClr val="000000">
                      <a:alpha val="43137"/>
                    </a:srgbClr>
                  </a:outerShdw>
                </a:effectLst>
              </a:rPr>
              <a:t>Monitoring Therapy for</a:t>
            </a:r>
            <a:br>
              <a:rPr lang="en-US" dirty="0">
                <a:solidFill>
                  <a:srgbClr val="FFFF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Metastatic</a:t>
            </a:r>
            <a:r>
              <a:rPr lang="en-US" dirty="0">
                <a:effectLst>
                  <a:outerShdw blurRad="38100" dist="38100" dir="2700000" algn="tl">
                    <a:srgbClr val="000000">
                      <a:alpha val="43137"/>
                    </a:srgbClr>
                  </a:outerShdw>
                </a:effectLst>
              </a:rPr>
              <a:t> </a:t>
            </a:r>
            <a:r>
              <a:rPr lang="en-US" dirty="0">
                <a:solidFill>
                  <a:srgbClr val="FFFF00"/>
                </a:solidFill>
                <a:effectLst>
                  <a:outerShdw blurRad="38100" dist="38100" dir="2700000" algn="tl">
                    <a:srgbClr val="000000">
                      <a:alpha val="43137"/>
                    </a:srgbClr>
                  </a:outerShdw>
                </a:effectLst>
              </a:rPr>
              <a:t>Disease</a:t>
            </a:r>
          </a:p>
        </p:txBody>
      </p:sp>
      <p:sp>
        <p:nvSpPr>
          <p:cNvPr id="3" name="Content Placeholder 2"/>
          <p:cNvSpPr>
            <a:spLocks noGrp="1"/>
          </p:cNvSpPr>
          <p:nvPr>
            <p:ph idx="1"/>
          </p:nvPr>
        </p:nvSpPr>
        <p:spPr>
          <a:xfrm>
            <a:off x="466627" y="1600200"/>
            <a:ext cx="8143973" cy="4572000"/>
          </a:xfrm>
        </p:spPr>
        <p:txBody>
          <a:bodyPr>
            <a:normAutofit fontScale="92500"/>
          </a:bodyPr>
          <a:lstStyle/>
          <a:p>
            <a:pPr lvl="0">
              <a:spcBef>
                <a:spcPts val="0"/>
              </a:spcBef>
            </a:pPr>
            <a:r>
              <a:rPr lang="en-US" dirty="0">
                <a:solidFill>
                  <a:schemeClr val="bg2"/>
                </a:solidFill>
                <a:effectLst>
                  <a:outerShdw blurRad="38100" dist="38100" dir="2700000" algn="tl">
                    <a:srgbClr val="000000">
                      <a:alpha val="43137"/>
                    </a:srgbClr>
                  </a:outerShdw>
                </a:effectLst>
              </a:rPr>
              <a:t>Traditional approach is RECIST but anatomic imaging inadequate since metabolic response can be uncoupled from morphologic</a:t>
            </a:r>
          </a:p>
          <a:p>
            <a:pPr>
              <a:spcBef>
                <a:spcPts val="0"/>
              </a:spcBef>
            </a:pPr>
            <a:r>
              <a:rPr lang="en-US" dirty="0">
                <a:solidFill>
                  <a:schemeClr val="bg2"/>
                </a:solidFill>
                <a:effectLst>
                  <a:outerShdw blurRad="38100" dist="38100" dir="2700000" algn="tl">
                    <a:srgbClr val="000000">
                      <a:alpha val="43137"/>
                    </a:srgbClr>
                  </a:outerShdw>
                </a:effectLst>
              </a:rPr>
              <a:t>Bone scan: flare 3-6 months post chemo/HT</a:t>
            </a:r>
          </a:p>
          <a:p>
            <a:pPr>
              <a:spcBef>
                <a:spcPts val="0"/>
              </a:spcBef>
            </a:pPr>
            <a:r>
              <a:rPr lang="en-US" dirty="0">
                <a:solidFill>
                  <a:srgbClr val="FFFFFF"/>
                </a:solidFill>
                <a:effectLst>
                  <a:outerShdw blurRad="38100" dist="38100" dir="2700000" algn="tl">
                    <a:srgbClr val="000000">
                      <a:alpha val="43137"/>
                    </a:srgbClr>
                  </a:outerShdw>
                </a:effectLst>
              </a:rPr>
              <a:t>FDG PET is useful</a:t>
            </a:r>
          </a:p>
          <a:p>
            <a:pPr lvl="2">
              <a:spcBef>
                <a:spcPts val="0"/>
              </a:spcBef>
            </a:pPr>
            <a:r>
              <a:rPr lang="en-US" dirty="0">
                <a:solidFill>
                  <a:srgbClr val="FFFFFF"/>
                </a:solidFill>
                <a:effectLst>
                  <a:outerShdw blurRad="38100" dist="38100" dir="2700000" algn="tl">
                    <a:srgbClr val="000000">
                      <a:alpha val="43137"/>
                    </a:srgbClr>
                  </a:outerShdw>
                </a:effectLst>
              </a:rPr>
              <a:t>Mostly no chemo flare </a:t>
            </a:r>
          </a:p>
          <a:p>
            <a:pPr lvl="3">
              <a:spcBef>
                <a:spcPts val="0"/>
              </a:spcBef>
            </a:pPr>
            <a:r>
              <a:rPr lang="en-US" sz="2400" dirty="0">
                <a:solidFill>
                  <a:srgbClr val="FFFFFF"/>
                </a:solidFill>
                <a:effectLst>
                  <a:outerShdw blurRad="38100" dist="38100" dir="2700000" algn="tl">
                    <a:srgbClr val="000000">
                      <a:alpha val="43137"/>
                    </a:srgbClr>
                  </a:outerShdw>
                </a:effectLst>
              </a:rPr>
              <a:t>few case reports</a:t>
            </a:r>
          </a:p>
          <a:p>
            <a:pPr lvl="2">
              <a:spcBef>
                <a:spcPts val="0"/>
              </a:spcBef>
            </a:pPr>
            <a:r>
              <a:rPr lang="en-US" dirty="0">
                <a:solidFill>
                  <a:srgbClr val="FFFFFF"/>
                </a:solidFill>
                <a:effectLst>
                  <a:outerShdw blurRad="38100" dist="38100" dir="2700000" algn="tl">
                    <a:srgbClr val="000000">
                      <a:alpha val="43137"/>
                    </a:srgbClr>
                  </a:outerShdw>
                </a:effectLst>
              </a:rPr>
              <a:t>No consensus on timing or response criteria</a:t>
            </a:r>
          </a:p>
          <a:p>
            <a:pPr lvl="3">
              <a:spcBef>
                <a:spcPts val="0"/>
              </a:spcBef>
            </a:pPr>
            <a:r>
              <a:rPr lang="en-US" dirty="0">
                <a:solidFill>
                  <a:srgbClr val="FFFFFF"/>
                </a:solidFill>
                <a:effectLst>
                  <a:outerShdw blurRad="38100" dist="38100" dir="2700000" algn="tl">
                    <a:srgbClr val="000000">
                      <a:alpha val="43137"/>
                    </a:srgbClr>
                  </a:outerShdw>
                </a:effectLst>
              </a:rPr>
              <a:t>baseline, then mid-therapy and at end</a:t>
            </a:r>
          </a:p>
          <a:p>
            <a:pPr>
              <a:spcBef>
                <a:spcPts val="0"/>
              </a:spcBef>
            </a:pPr>
            <a:r>
              <a:rPr lang="en-US" dirty="0">
                <a:solidFill>
                  <a:srgbClr val="FFFFFF"/>
                </a:solidFill>
                <a:effectLst>
                  <a:outerShdw blurRad="38100" dist="38100" dir="2700000" algn="tl">
                    <a:srgbClr val="000000">
                      <a:alpha val="43137"/>
                    </a:srgbClr>
                  </a:outerShdw>
                </a:effectLst>
              </a:rPr>
              <a:t>Use at least 20-30% change in SUV</a:t>
            </a:r>
          </a:p>
          <a:p>
            <a:pPr lvl="2">
              <a:spcBef>
                <a:spcPts val="0"/>
              </a:spcBef>
            </a:pPr>
            <a:r>
              <a:rPr lang="en-US" dirty="0">
                <a:solidFill>
                  <a:srgbClr val="FFFFFF"/>
                </a:solidFill>
                <a:effectLst>
                  <a:outerShdw blurRad="38100" dist="38100" dir="2700000" algn="tl">
                    <a:srgbClr val="000000">
                      <a:alpha val="43137"/>
                    </a:srgbClr>
                  </a:outerShdw>
                </a:effectLst>
              </a:rPr>
              <a:t>appearance of new lesions. </a:t>
            </a:r>
          </a:p>
        </p:txBody>
      </p:sp>
      <p:sp>
        <p:nvSpPr>
          <p:cNvPr id="4" name="Rectangle 3">
            <a:extLst>
              <a:ext uri="{FF2B5EF4-FFF2-40B4-BE49-F238E27FC236}">
                <a16:creationId xmlns:a16="http://schemas.microsoft.com/office/drawing/2014/main" id="{FC4BAFBC-5BB6-D823-396A-A6BD13136E6D}"/>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079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527FB-BCE8-95C6-8E39-DDD9173760E6}"/>
              </a:ext>
            </a:extLst>
          </p:cNvPr>
          <p:cNvSpPr>
            <a:spLocks noGrp="1"/>
          </p:cNvSpPr>
          <p:nvPr>
            <p:ph type="title"/>
          </p:nvPr>
        </p:nvSpPr>
        <p:spPr>
          <a:xfrm>
            <a:off x="457200" y="381000"/>
            <a:ext cx="8229600" cy="1143000"/>
          </a:xfrm>
        </p:spPr>
        <p:txBody>
          <a:bodyPr/>
          <a:lstStyle/>
          <a:p>
            <a:r>
              <a:rPr lang="en-US" dirty="0">
                <a:solidFill>
                  <a:srgbClr val="FFFF00"/>
                </a:solidFill>
                <a:effectLst>
                  <a:outerShdw blurRad="38100" dist="38100" dir="2700000" algn="tl">
                    <a:srgbClr val="000000">
                      <a:alpha val="43137"/>
                    </a:srgbClr>
                  </a:outerShdw>
                </a:effectLst>
              </a:rPr>
              <a:t>Monitoring Therapy for</a:t>
            </a:r>
            <a:br>
              <a:rPr lang="en-US" dirty="0">
                <a:solidFill>
                  <a:srgbClr val="FFFF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Metastatic</a:t>
            </a:r>
            <a:r>
              <a:rPr lang="en-US" dirty="0">
                <a:effectLst>
                  <a:outerShdw blurRad="38100" dist="38100" dir="2700000" algn="tl">
                    <a:srgbClr val="000000">
                      <a:alpha val="43137"/>
                    </a:srgbClr>
                  </a:outerShdw>
                </a:effectLst>
              </a:rPr>
              <a:t> </a:t>
            </a:r>
            <a:r>
              <a:rPr lang="en-US" dirty="0">
                <a:solidFill>
                  <a:srgbClr val="FFFF00"/>
                </a:solidFill>
                <a:effectLst>
                  <a:outerShdw blurRad="38100" dist="38100" dir="2700000" algn="tl">
                    <a:srgbClr val="000000">
                      <a:alpha val="43137"/>
                    </a:srgbClr>
                  </a:outerShdw>
                </a:effectLst>
              </a:rPr>
              <a:t>Disease</a:t>
            </a:r>
            <a:endParaRPr lang="en-US" dirty="0"/>
          </a:p>
        </p:txBody>
      </p:sp>
      <p:sp>
        <p:nvSpPr>
          <p:cNvPr id="3" name="Content Placeholder 2">
            <a:extLst>
              <a:ext uri="{FF2B5EF4-FFF2-40B4-BE49-F238E27FC236}">
                <a16:creationId xmlns:a16="http://schemas.microsoft.com/office/drawing/2014/main" id="{74B5786D-B7B5-09D1-0E14-993D8B32DACB}"/>
              </a:ext>
            </a:extLst>
          </p:cNvPr>
          <p:cNvSpPr>
            <a:spLocks noGrp="1"/>
          </p:cNvSpPr>
          <p:nvPr>
            <p:ph idx="1"/>
          </p:nvPr>
        </p:nvSpPr>
        <p:spPr>
          <a:xfrm>
            <a:off x="188199" y="1524000"/>
            <a:ext cx="4114800" cy="4343400"/>
          </a:xfrm>
        </p:spPr>
        <p:txBody>
          <a:bodyPr>
            <a:normAutofit/>
          </a:bodyPr>
          <a:lstStyle/>
          <a:p>
            <a:r>
              <a:rPr lang="en-US" sz="2400" dirty="0"/>
              <a:t>300 patient single center non-randomized</a:t>
            </a:r>
          </a:p>
          <a:p>
            <a:r>
              <a:rPr lang="en-US" sz="2400" dirty="0"/>
              <a:t>FDG PET alone or in combination with </a:t>
            </a:r>
            <a:r>
              <a:rPr lang="en-US" sz="2400" dirty="0" err="1"/>
              <a:t>ceCT</a:t>
            </a:r>
            <a:r>
              <a:rPr lang="en-US" sz="2400" dirty="0"/>
              <a:t>, leads to longer OS than using </a:t>
            </a:r>
            <a:r>
              <a:rPr lang="en-US" sz="2400" dirty="0" err="1"/>
              <a:t>ceCT</a:t>
            </a:r>
            <a:r>
              <a:rPr lang="en-US" sz="2400" dirty="0"/>
              <a:t> alone</a:t>
            </a:r>
          </a:p>
          <a:p>
            <a:pPr lvl="1"/>
            <a:r>
              <a:rPr lang="en-US" sz="2400" dirty="0"/>
              <a:t>PET detected 1</a:t>
            </a:r>
            <a:r>
              <a:rPr lang="en-US" sz="2400" baseline="30000" dirty="0"/>
              <a:t>st</a:t>
            </a:r>
            <a:r>
              <a:rPr lang="en-US" sz="2400" dirty="0"/>
              <a:t> progression 4.7 months earlier than </a:t>
            </a:r>
            <a:r>
              <a:rPr lang="en-US" sz="2400" dirty="0" err="1"/>
              <a:t>ceCT</a:t>
            </a:r>
            <a:endParaRPr lang="en-US" sz="2400" dirty="0"/>
          </a:p>
          <a:p>
            <a:pPr lvl="2"/>
            <a:r>
              <a:rPr lang="en-US" sz="1800" i="1" dirty="0" err="1">
                <a:solidFill>
                  <a:srgbClr val="FFFF00"/>
                </a:solidFill>
              </a:rPr>
              <a:t>Naghavi</a:t>
            </a:r>
            <a:r>
              <a:rPr lang="en-US" sz="1800" i="1" dirty="0">
                <a:solidFill>
                  <a:srgbClr val="FFFF00"/>
                </a:solidFill>
              </a:rPr>
              <a:t>-Behzad et al. BJC 2022;126:1271</a:t>
            </a:r>
          </a:p>
        </p:txBody>
      </p:sp>
      <p:pic>
        <p:nvPicPr>
          <p:cNvPr id="5" name="Picture 4">
            <a:extLst>
              <a:ext uri="{FF2B5EF4-FFF2-40B4-BE49-F238E27FC236}">
                <a16:creationId xmlns:a16="http://schemas.microsoft.com/office/drawing/2014/main" id="{FADB036E-3B42-E7A9-113A-F8BBF964834E}"/>
              </a:ext>
            </a:extLst>
          </p:cNvPr>
          <p:cNvPicPr>
            <a:picLocks noChangeAspect="1"/>
          </p:cNvPicPr>
          <p:nvPr/>
        </p:nvPicPr>
        <p:blipFill rotWithShape="1">
          <a:blip r:embed="rId2"/>
          <a:srcRect l="6007" r="3141"/>
          <a:stretch/>
        </p:blipFill>
        <p:spPr>
          <a:xfrm>
            <a:off x="4495800" y="1981200"/>
            <a:ext cx="4495800" cy="3296061"/>
          </a:xfrm>
          <a:prstGeom prst="rect">
            <a:avLst/>
          </a:prstGeom>
        </p:spPr>
      </p:pic>
      <p:sp>
        <p:nvSpPr>
          <p:cNvPr id="4" name="Rectangle 3">
            <a:extLst>
              <a:ext uri="{FF2B5EF4-FFF2-40B4-BE49-F238E27FC236}">
                <a16:creationId xmlns:a16="http://schemas.microsoft.com/office/drawing/2014/main" id="{A5F4052A-D2FD-8B37-F3BA-63AE47A90590}"/>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4638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848" y="457200"/>
            <a:ext cx="8534400" cy="1143000"/>
          </a:xfrm>
        </p:spPr>
        <p:txBody>
          <a:bodyPr/>
          <a:lstStyle/>
          <a:p>
            <a:r>
              <a:rPr lang="en-US" dirty="0">
                <a:solidFill>
                  <a:srgbClr val="FFFF00"/>
                </a:solidFill>
                <a:effectLst>
                  <a:outerShdw blurRad="38100" dist="38100" dir="2700000" algn="tl">
                    <a:srgbClr val="000000">
                      <a:alpha val="43137"/>
                    </a:srgbClr>
                  </a:outerShdw>
                </a:effectLst>
              </a:rPr>
              <a:t>Monitoring Therapy for</a:t>
            </a:r>
            <a:br>
              <a:rPr lang="en-US" dirty="0">
                <a:solidFill>
                  <a:srgbClr val="FFFF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Metastatic</a:t>
            </a:r>
            <a:r>
              <a:rPr lang="en-US" dirty="0">
                <a:solidFill>
                  <a:srgbClr val="FFFF00"/>
                </a:solidFill>
                <a:effectLst>
                  <a:outerShdw blurRad="38100" dist="38100" dir="2700000" algn="tl">
                    <a:srgbClr val="000000">
                      <a:alpha val="43137"/>
                    </a:srgbClr>
                  </a:outerShdw>
                </a:effectLst>
              </a:rPr>
              <a:t> Disease</a:t>
            </a:r>
          </a:p>
        </p:txBody>
      </p:sp>
      <p:sp>
        <p:nvSpPr>
          <p:cNvPr id="3" name="Content Placeholder 2"/>
          <p:cNvSpPr>
            <a:spLocks noGrp="1"/>
          </p:cNvSpPr>
          <p:nvPr>
            <p:ph idx="1"/>
          </p:nvPr>
        </p:nvSpPr>
        <p:spPr>
          <a:xfrm>
            <a:off x="605409" y="2209800"/>
            <a:ext cx="7933182" cy="3048000"/>
          </a:xfrm>
        </p:spPr>
        <p:txBody>
          <a:bodyPr>
            <a:normAutofit/>
          </a:bodyPr>
          <a:lstStyle/>
          <a:p>
            <a:pPr>
              <a:spcBef>
                <a:spcPts val="0"/>
              </a:spcBef>
            </a:pPr>
            <a:r>
              <a:rPr lang="en-US" dirty="0"/>
              <a:t>Bone disease is nonmeasurable on CT</a:t>
            </a:r>
          </a:p>
          <a:p>
            <a:pPr lvl="2">
              <a:spcBef>
                <a:spcPts val="0"/>
              </a:spcBef>
            </a:pPr>
            <a:r>
              <a:rPr lang="en-US" sz="2400" dirty="0"/>
              <a:t>FDG PET-CT especially useful </a:t>
            </a:r>
          </a:p>
          <a:p>
            <a:pPr lvl="3">
              <a:spcBef>
                <a:spcPts val="0"/>
              </a:spcBef>
            </a:pPr>
            <a:r>
              <a:rPr lang="en-US" sz="2400" dirty="0"/>
              <a:t>As lesion treated, uptake decrease and increased sclerosis</a:t>
            </a:r>
          </a:p>
          <a:p>
            <a:pPr lvl="3">
              <a:spcBef>
                <a:spcPts val="0"/>
              </a:spcBef>
              <a:spcAft>
                <a:spcPts val="1800"/>
              </a:spcAft>
            </a:pPr>
            <a:r>
              <a:rPr lang="en-US" sz="2400" dirty="0"/>
              <a:t>Can find new activation in prior dormant disease.</a:t>
            </a:r>
          </a:p>
          <a:p>
            <a:pPr lvl="2">
              <a:spcBef>
                <a:spcPts val="0"/>
              </a:spcBef>
            </a:pPr>
            <a:endParaRPr lang="en-US" sz="2000" dirty="0"/>
          </a:p>
        </p:txBody>
      </p:sp>
      <p:sp>
        <p:nvSpPr>
          <p:cNvPr id="4" name="Rectangle 3">
            <a:extLst>
              <a:ext uri="{FF2B5EF4-FFF2-40B4-BE49-F238E27FC236}">
                <a16:creationId xmlns:a16="http://schemas.microsoft.com/office/drawing/2014/main" id="{7CCF3A5B-1C8C-5F5D-E8C8-C7E597677589}"/>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339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714" name="AutoShape 2"/>
          <p:cNvSpPr>
            <a:spLocks noGrp="1" noChangeArrowheads="1"/>
          </p:cNvSpPr>
          <p:nvPr>
            <p:ph type="title" idx="4294967295"/>
          </p:nvPr>
        </p:nvSpPr>
        <p:spPr>
          <a:xfrm>
            <a:off x="0" y="304800"/>
            <a:ext cx="8229600" cy="1143000"/>
          </a:xfrm>
        </p:spPr>
        <p:txBody>
          <a:bodyPr/>
          <a:lstStyle/>
          <a:p>
            <a:r>
              <a:rPr lang="en-US" dirty="0">
                <a:solidFill>
                  <a:srgbClr val="FFFF00"/>
                </a:solidFill>
                <a:effectLst>
                  <a:outerShdw blurRad="38100" dist="38100" dir="2700000" algn="tl">
                    <a:srgbClr val="000000">
                      <a:alpha val="43137"/>
                    </a:srgbClr>
                  </a:outerShdw>
                </a:effectLst>
              </a:rPr>
              <a:t>Take </a:t>
            </a:r>
            <a:r>
              <a:rPr lang="en-US" dirty="0" err="1">
                <a:solidFill>
                  <a:srgbClr val="FFFF00"/>
                </a:solidFill>
                <a:effectLst>
                  <a:outerShdw blurRad="38100" dist="38100" dir="2700000" algn="tl">
                    <a:srgbClr val="000000">
                      <a:alpha val="43137"/>
                    </a:srgbClr>
                  </a:outerShdw>
                </a:effectLst>
              </a:rPr>
              <a:t>Aways</a:t>
            </a:r>
            <a:endParaRPr lang="en-US" dirty="0">
              <a:solidFill>
                <a:srgbClr val="FFFF00"/>
              </a:solidFill>
              <a:effectLst>
                <a:outerShdw blurRad="38100" dist="38100" dir="2700000" algn="tl">
                  <a:srgbClr val="000000">
                    <a:alpha val="43137"/>
                  </a:srgbClr>
                </a:outerShdw>
              </a:effectLst>
            </a:endParaRPr>
          </a:p>
        </p:txBody>
      </p:sp>
      <p:sp>
        <p:nvSpPr>
          <p:cNvPr id="371715" name="Rectangle 3"/>
          <p:cNvSpPr>
            <a:spLocks noGrp="1" noChangeArrowheads="1"/>
          </p:cNvSpPr>
          <p:nvPr>
            <p:ph type="body" idx="4294967295"/>
          </p:nvPr>
        </p:nvSpPr>
        <p:spPr>
          <a:xfrm>
            <a:off x="533400" y="1371600"/>
            <a:ext cx="8610600" cy="4343400"/>
          </a:xfrm>
        </p:spPr>
        <p:txBody>
          <a:bodyPr/>
          <a:lstStyle/>
          <a:p>
            <a:pPr>
              <a:lnSpc>
                <a:spcPct val="90000"/>
              </a:lnSpc>
            </a:pPr>
            <a:r>
              <a:rPr lang="en-US" dirty="0">
                <a:effectLst>
                  <a:outerShdw blurRad="38100" dist="38100" dir="2700000" algn="tl">
                    <a:srgbClr val="000000">
                      <a:alpha val="43137"/>
                    </a:srgbClr>
                  </a:outerShdw>
                </a:effectLst>
              </a:rPr>
              <a:t>FDG PET:</a:t>
            </a:r>
          </a:p>
          <a:p>
            <a:pPr lvl="1">
              <a:lnSpc>
                <a:spcPct val="90000"/>
              </a:lnSpc>
            </a:pPr>
            <a:r>
              <a:rPr lang="en-US" dirty="0">
                <a:effectLst>
                  <a:outerShdw blurRad="38100" dist="38100" dir="2700000" algn="tl">
                    <a:srgbClr val="000000">
                      <a:alpha val="43137"/>
                    </a:srgbClr>
                  </a:outerShdw>
                </a:effectLst>
              </a:rPr>
              <a:t>Indicates level of glycolysis in normal and abnormal tissues</a:t>
            </a:r>
          </a:p>
          <a:p>
            <a:pPr lvl="1">
              <a:lnSpc>
                <a:spcPct val="90000"/>
              </a:lnSpc>
            </a:pPr>
            <a:r>
              <a:rPr lang="en-US" dirty="0">
                <a:effectLst>
                  <a:outerShdw blurRad="38100" dist="38100" dir="2700000" algn="tl">
                    <a:srgbClr val="000000">
                      <a:alpha val="43137"/>
                    </a:srgbClr>
                  </a:outerShdw>
                </a:effectLst>
              </a:rPr>
              <a:t>Whole body imaging has limited value in detection and initial axillary nodal staging</a:t>
            </a:r>
          </a:p>
          <a:p>
            <a:pPr lvl="1">
              <a:lnSpc>
                <a:spcPct val="90000"/>
              </a:lnSpc>
            </a:pPr>
            <a:r>
              <a:rPr lang="en-US" dirty="0">
                <a:effectLst>
                  <a:outerShdw blurRad="38100" dist="38100" dir="2700000" algn="tl">
                    <a:srgbClr val="000000">
                      <a:alpha val="43137"/>
                    </a:srgbClr>
                  </a:outerShdw>
                </a:effectLst>
              </a:rPr>
              <a:t>Useful for high risk, recurrence and restaging</a:t>
            </a:r>
          </a:p>
          <a:p>
            <a:pPr lvl="1">
              <a:lnSpc>
                <a:spcPct val="90000"/>
              </a:lnSpc>
            </a:pPr>
            <a:r>
              <a:rPr lang="en-US" dirty="0">
                <a:effectLst>
                  <a:outerShdw blurRad="38100" dist="38100" dir="2700000" algn="tl">
                    <a:srgbClr val="000000">
                      <a:alpha val="43137"/>
                    </a:srgbClr>
                  </a:outerShdw>
                </a:effectLst>
              </a:rPr>
              <a:t>Useful for monitoring treatment response and predicting outcome</a:t>
            </a:r>
          </a:p>
          <a:p>
            <a:pPr lvl="1">
              <a:lnSpc>
                <a:spcPct val="90000"/>
              </a:lnSpc>
            </a:pPr>
            <a:r>
              <a:rPr lang="en-US" dirty="0">
                <a:effectLst>
                  <a:outerShdw blurRad="38100" dist="38100" dir="2700000" algn="tl">
                    <a:srgbClr val="000000">
                      <a:alpha val="43137"/>
                    </a:srgbClr>
                  </a:outerShdw>
                </a:effectLst>
              </a:rPr>
              <a:t>Best used in appropriate patient population</a:t>
            </a:r>
          </a:p>
        </p:txBody>
      </p:sp>
      <p:sp>
        <p:nvSpPr>
          <p:cNvPr id="2" name="Rectangle 1">
            <a:extLst>
              <a:ext uri="{FF2B5EF4-FFF2-40B4-BE49-F238E27FC236}">
                <a16:creationId xmlns:a16="http://schemas.microsoft.com/office/drawing/2014/main" id="{A5C9CF8B-501D-2F49-17C4-1E9B26B86465}"/>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673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E596C9F-C8F5-4C95-030E-D9BC840AB5AE}"/>
              </a:ext>
            </a:extLst>
          </p:cNvPr>
          <p:cNvSpPr txBox="1"/>
          <p:nvPr/>
        </p:nvSpPr>
        <p:spPr>
          <a:xfrm>
            <a:off x="6245866" y="1515958"/>
            <a:ext cx="1371600" cy="1200329"/>
          </a:xfrm>
          <a:prstGeom prst="rect">
            <a:avLst/>
          </a:prstGeom>
          <a:noFill/>
        </p:spPr>
        <p:txBody>
          <a:bodyPr wrap="square" rtlCol="0">
            <a:spAutoFit/>
          </a:bodyPr>
          <a:lstStyle/>
          <a:p>
            <a:r>
              <a:rPr lang="en-US" dirty="0">
                <a:highlight>
                  <a:srgbClr val="FFFF00"/>
                </a:highlight>
              </a:rPr>
              <a:t>Baseline: CT-silent; FDG positive.</a:t>
            </a:r>
          </a:p>
        </p:txBody>
      </p:sp>
      <p:grpSp>
        <p:nvGrpSpPr>
          <p:cNvPr id="23" name="Group 22">
            <a:extLst>
              <a:ext uri="{FF2B5EF4-FFF2-40B4-BE49-F238E27FC236}">
                <a16:creationId xmlns:a16="http://schemas.microsoft.com/office/drawing/2014/main" id="{BCFD2491-51FA-F0D1-ED32-58E83F83FE22}"/>
              </a:ext>
            </a:extLst>
          </p:cNvPr>
          <p:cNvGrpSpPr/>
          <p:nvPr/>
        </p:nvGrpSpPr>
        <p:grpSpPr>
          <a:xfrm>
            <a:off x="607695" y="1284110"/>
            <a:ext cx="5441309" cy="1687690"/>
            <a:chOff x="607695" y="1066799"/>
            <a:chExt cx="5441309" cy="1687690"/>
          </a:xfrm>
        </p:grpSpPr>
        <p:pic>
          <p:nvPicPr>
            <p:cNvPr id="12" name="Picture 11" descr="A picture containing graphical user interface&#10;&#10;Description automatically generated">
              <a:extLst>
                <a:ext uri="{FF2B5EF4-FFF2-40B4-BE49-F238E27FC236}">
                  <a16:creationId xmlns:a16="http://schemas.microsoft.com/office/drawing/2014/main" id="{FA634E4D-61E3-3DFE-F988-EF8D179E5D1D}"/>
                </a:ext>
              </a:extLst>
            </p:cNvPr>
            <p:cNvPicPr>
              <a:picLocks noChangeAspect="1"/>
            </p:cNvPicPr>
            <p:nvPr/>
          </p:nvPicPr>
          <p:blipFill rotWithShape="1">
            <a:blip r:embed="rId2">
              <a:extLst>
                <a:ext uri="{28A0092B-C50C-407E-A947-70E740481C1C}">
                  <a14:useLocalDpi xmlns:a14="http://schemas.microsoft.com/office/drawing/2010/main" val="0"/>
                </a:ext>
              </a:extLst>
            </a:blip>
            <a:srcRect l="63227" t="69670" r="13987" b="4407"/>
            <a:stretch/>
          </p:blipFill>
          <p:spPr>
            <a:xfrm>
              <a:off x="607695" y="1066800"/>
              <a:ext cx="2847975" cy="1687689"/>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FD5FD19E-C659-577E-5782-12F268FDBFEB}"/>
                </a:ext>
              </a:extLst>
            </p:cNvPr>
            <p:cNvPicPr>
              <a:picLocks noChangeAspect="1"/>
            </p:cNvPicPr>
            <p:nvPr/>
          </p:nvPicPr>
          <p:blipFill rotWithShape="1">
            <a:blip r:embed="rId2">
              <a:extLst>
                <a:ext uri="{28A0092B-C50C-407E-A947-70E740481C1C}">
                  <a14:useLocalDpi xmlns:a14="http://schemas.microsoft.com/office/drawing/2010/main" val="0"/>
                </a:ext>
              </a:extLst>
            </a:blip>
            <a:srcRect l="3417" t="70610" r="74937" b="2916"/>
            <a:stretch/>
          </p:blipFill>
          <p:spPr>
            <a:xfrm>
              <a:off x="3399796" y="1066799"/>
              <a:ext cx="2649208" cy="1687689"/>
            </a:xfrm>
            <a:prstGeom prst="rect">
              <a:avLst/>
            </a:prstGeom>
          </p:spPr>
        </p:pic>
        <p:sp>
          <p:nvSpPr>
            <p:cNvPr id="15" name="Arrow: Down 14">
              <a:extLst>
                <a:ext uri="{FF2B5EF4-FFF2-40B4-BE49-F238E27FC236}">
                  <a16:creationId xmlns:a16="http://schemas.microsoft.com/office/drawing/2014/main" id="{0E0C6F1E-1F51-5B70-6B03-ACC47BC971E2}"/>
                </a:ext>
              </a:extLst>
            </p:cNvPr>
            <p:cNvSpPr/>
            <p:nvPr/>
          </p:nvSpPr>
          <p:spPr>
            <a:xfrm rot="1816309">
              <a:off x="4724400" y="1561741"/>
              <a:ext cx="152400" cy="3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6E55EDB5-C1B2-0860-E09A-52E35F465C8F}"/>
                </a:ext>
              </a:extLst>
            </p:cNvPr>
            <p:cNvSpPr/>
            <p:nvPr/>
          </p:nvSpPr>
          <p:spPr>
            <a:xfrm rot="1816309">
              <a:off x="2028039" y="1521023"/>
              <a:ext cx="152400" cy="3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itle 1">
            <a:extLst>
              <a:ext uri="{FF2B5EF4-FFF2-40B4-BE49-F238E27FC236}">
                <a16:creationId xmlns:a16="http://schemas.microsoft.com/office/drawing/2014/main" id="{8BF9AC49-C148-D802-ED3B-4BCF1AAC6989}"/>
              </a:ext>
            </a:extLst>
          </p:cNvPr>
          <p:cNvSpPr txBox="1">
            <a:spLocks/>
          </p:cNvSpPr>
          <p:nvPr/>
        </p:nvSpPr>
        <p:spPr bwMode="auto">
          <a:xfrm>
            <a:off x="381000" y="28411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FFFF00"/>
                </a:solidFill>
                <a:latin typeface="+mj-lt"/>
                <a:ea typeface="+mj-ea"/>
                <a:cs typeface="+mj-cs"/>
              </a:defRPr>
            </a:lvl1pPr>
            <a:lvl2pPr algn="ctr" rtl="0" fontAlgn="base">
              <a:spcBef>
                <a:spcPct val="0"/>
              </a:spcBef>
              <a:spcAft>
                <a:spcPct val="0"/>
              </a:spcAft>
              <a:defRPr sz="4000" b="1">
                <a:solidFill>
                  <a:srgbClr val="FFCC00"/>
                </a:solidFill>
                <a:latin typeface="Arial" charset="0"/>
              </a:defRPr>
            </a:lvl2pPr>
            <a:lvl3pPr algn="ctr" rtl="0" fontAlgn="base">
              <a:spcBef>
                <a:spcPct val="0"/>
              </a:spcBef>
              <a:spcAft>
                <a:spcPct val="0"/>
              </a:spcAft>
              <a:defRPr sz="4000" b="1">
                <a:solidFill>
                  <a:srgbClr val="FFCC00"/>
                </a:solidFill>
                <a:latin typeface="Arial" charset="0"/>
              </a:defRPr>
            </a:lvl3pPr>
            <a:lvl4pPr algn="ctr" rtl="0" fontAlgn="base">
              <a:spcBef>
                <a:spcPct val="0"/>
              </a:spcBef>
              <a:spcAft>
                <a:spcPct val="0"/>
              </a:spcAft>
              <a:defRPr sz="4000" b="1">
                <a:solidFill>
                  <a:srgbClr val="FFCC00"/>
                </a:solidFill>
                <a:latin typeface="Arial" charset="0"/>
              </a:defRPr>
            </a:lvl4pPr>
            <a:lvl5pPr algn="ctr" rtl="0" fontAlgn="base">
              <a:spcBef>
                <a:spcPct val="0"/>
              </a:spcBef>
              <a:spcAft>
                <a:spcPct val="0"/>
              </a:spcAft>
              <a:defRPr sz="4000" b="1">
                <a:solidFill>
                  <a:srgbClr val="FFCC00"/>
                </a:solidFill>
                <a:latin typeface="Arial" charset="0"/>
              </a:defRPr>
            </a:lvl5pPr>
            <a:lvl6pPr marL="457200" algn="ctr" rtl="0" fontAlgn="base">
              <a:spcBef>
                <a:spcPct val="0"/>
              </a:spcBef>
              <a:spcAft>
                <a:spcPct val="0"/>
              </a:spcAft>
              <a:defRPr sz="4000" b="1">
                <a:solidFill>
                  <a:srgbClr val="FFCC00"/>
                </a:solidFill>
                <a:latin typeface="Arial" charset="0"/>
              </a:defRPr>
            </a:lvl6pPr>
            <a:lvl7pPr marL="914400" algn="ctr" rtl="0" fontAlgn="base">
              <a:spcBef>
                <a:spcPct val="0"/>
              </a:spcBef>
              <a:spcAft>
                <a:spcPct val="0"/>
              </a:spcAft>
              <a:defRPr sz="4000" b="1">
                <a:solidFill>
                  <a:srgbClr val="FFCC00"/>
                </a:solidFill>
                <a:latin typeface="Arial" charset="0"/>
              </a:defRPr>
            </a:lvl7pPr>
            <a:lvl8pPr marL="1371600" algn="ctr" rtl="0" fontAlgn="base">
              <a:spcBef>
                <a:spcPct val="0"/>
              </a:spcBef>
              <a:spcAft>
                <a:spcPct val="0"/>
              </a:spcAft>
              <a:defRPr sz="4000" b="1">
                <a:solidFill>
                  <a:srgbClr val="FFCC00"/>
                </a:solidFill>
                <a:latin typeface="Arial" charset="0"/>
              </a:defRPr>
            </a:lvl8pPr>
            <a:lvl9pPr marL="1828800" algn="ctr" rtl="0" fontAlgn="base">
              <a:spcBef>
                <a:spcPct val="0"/>
              </a:spcBef>
              <a:spcAft>
                <a:spcPct val="0"/>
              </a:spcAft>
              <a:defRPr sz="4000" b="1">
                <a:solidFill>
                  <a:srgbClr val="FFCC00"/>
                </a:solidFill>
                <a:latin typeface="Arial" charset="0"/>
              </a:defRPr>
            </a:lvl9pPr>
          </a:lstStyle>
          <a:p>
            <a:r>
              <a:rPr lang="en-US" sz="3200" kern="0" dirty="0"/>
              <a:t>Treated healing bone metastasis:</a:t>
            </a:r>
          </a:p>
          <a:p>
            <a:r>
              <a:rPr lang="en-US" sz="3200" kern="0" dirty="0"/>
              <a:t>FDG metabolic CR / Flare on bone scan</a:t>
            </a:r>
          </a:p>
        </p:txBody>
      </p:sp>
      <p:sp>
        <p:nvSpPr>
          <p:cNvPr id="2" name="Rectangle 1">
            <a:extLst>
              <a:ext uri="{FF2B5EF4-FFF2-40B4-BE49-F238E27FC236}">
                <a16:creationId xmlns:a16="http://schemas.microsoft.com/office/drawing/2014/main" id="{029DFB0F-A42F-411C-FC1B-F1F5ED19BF36}"/>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758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E596C9F-C8F5-4C95-030E-D9BC840AB5AE}"/>
              </a:ext>
            </a:extLst>
          </p:cNvPr>
          <p:cNvSpPr txBox="1"/>
          <p:nvPr/>
        </p:nvSpPr>
        <p:spPr>
          <a:xfrm>
            <a:off x="6245866" y="1515958"/>
            <a:ext cx="1371600" cy="1200329"/>
          </a:xfrm>
          <a:prstGeom prst="rect">
            <a:avLst/>
          </a:prstGeom>
          <a:noFill/>
        </p:spPr>
        <p:txBody>
          <a:bodyPr wrap="square" rtlCol="0">
            <a:spAutoFit/>
          </a:bodyPr>
          <a:lstStyle/>
          <a:p>
            <a:r>
              <a:rPr lang="en-US" dirty="0">
                <a:highlight>
                  <a:srgbClr val="FFFF00"/>
                </a:highlight>
              </a:rPr>
              <a:t>Baseline: CT-silent; FDG positive.</a:t>
            </a:r>
          </a:p>
        </p:txBody>
      </p:sp>
      <p:grpSp>
        <p:nvGrpSpPr>
          <p:cNvPr id="23" name="Group 22">
            <a:extLst>
              <a:ext uri="{FF2B5EF4-FFF2-40B4-BE49-F238E27FC236}">
                <a16:creationId xmlns:a16="http://schemas.microsoft.com/office/drawing/2014/main" id="{BCFD2491-51FA-F0D1-ED32-58E83F83FE22}"/>
              </a:ext>
            </a:extLst>
          </p:cNvPr>
          <p:cNvGrpSpPr/>
          <p:nvPr/>
        </p:nvGrpSpPr>
        <p:grpSpPr>
          <a:xfrm>
            <a:off x="607695" y="1284110"/>
            <a:ext cx="5441309" cy="1687690"/>
            <a:chOff x="607695" y="1066799"/>
            <a:chExt cx="5441309" cy="1687690"/>
          </a:xfrm>
        </p:grpSpPr>
        <p:pic>
          <p:nvPicPr>
            <p:cNvPr id="12" name="Picture 11" descr="A picture containing graphical user interface&#10;&#10;Description automatically generated">
              <a:extLst>
                <a:ext uri="{FF2B5EF4-FFF2-40B4-BE49-F238E27FC236}">
                  <a16:creationId xmlns:a16="http://schemas.microsoft.com/office/drawing/2014/main" id="{FA634E4D-61E3-3DFE-F988-EF8D179E5D1D}"/>
                </a:ext>
              </a:extLst>
            </p:cNvPr>
            <p:cNvPicPr>
              <a:picLocks noChangeAspect="1"/>
            </p:cNvPicPr>
            <p:nvPr/>
          </p:nvPicPr>
          <p:blipFill rotWithShape="1">
            <a:blip r:embed="rId2">
              <a:extLst>
                <a:ext uri="{28A0092B-C50C-407E-A947-70E740481C1C}">
                  <a14:useLocalDpi xmlns:a14="http://schemas.microsoft.com/office/drawing/2010/main" val="0"/>
                </a:ext>
              </a:extLst>
            </a:blip>
            <a:srcRect l="63227" t="69670" r="13987" b="4407"/>
            <a:stretch/>
          </p:blipFill>
          <p:spPr>
            <a:xfrm>
              <a:off x="607695" y="1066800"/>
              <a:ext cx="2847975" cy="1687689"/>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FD5FD19E-C659-577E-5782-12F268FDBFEB}"/>
                </a:ext>
              </a:extLst>
            </p:cNvPr>
            <p:cNvPicPr>
              <a:picLocks noChangeAspect="1"/>
            </p:cNvPicPr>
            <p:nvPr/>
          </p:nvPicPr>
          <p:blipFill rotWithShape="1">
            <a:blip r:embed="rId2">
              <a:extLst>
                <a:ext uri="{28A0092B-C50C-407E-A947-70E740481C1C}">
                  <a14:useLocalDpi xmlns:a14="http://schemas.microsoft.com/office/drawing/2010/main" val="0"/>
                </a:ext>
              </a:extLst>
            </a:blip>
            <a:srcRect l="3417" t="70610" r="74937" b="2916"/>
            <a:stretch/>
          </p:blipFill>
          <p:spPr>
            <a:xfrm>
              <a:off x="3399796" y="1066799"/>
              <a:ext cx="2649208" cy="1687689"/>
            </a:xfrm>
            <a:prstGeom prst="rect">
              <a:avLst/>
            </a:prstGeom>
          </p:spPr>
        </p:pic>
        <p:sp>
          <p:nvSpPr>
            <p:cNvPr id="15" name="Arrow: Down 14">
              <a:extLst>
                <a:ext uri="{FF2B5EF4-FFF2-40B4-BE49-F238E27FC236}">
                  <a16:creationId xmlns:a16="http://schemas.microsoft.com/office/drawing/2014/main" id="{0E0C6F1E-1F51-5B70-6B03-ACC47BC971E2}"/>
                </a:ext>
              </a:extLst>
            </p:cNvPr>
            <p:cNvSpPr/>
            <p:nvPr/>
          </p:nvSpPr>
          <p:spPr>
            <a:xfrm rot="1816309">
              <a:off x="4724400" y="1561741"/>
              <a:ext cx="152400" cy="3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6E55EDB5-C1B2-0860-E09A-52E35F465C8F}"/>
                </a:ext>
              </a:extLst>
            </p:cNvPr>
            <p:cNvSpPr/>
            <p:nvPr/>
          </p:nvSpPr>
          <p:spPr>
            <a:xfrm rot="1816309">
              <a:off x="2028039" y="1521023"/>
              <a:ext cx="152400" cy="3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2770204D-35C5-3109-2CCE-7916B95C4A6C}"/>
              </a:ext>
            </a:extLst>
          </p:cNvPr>
          <p:cNvSpPr txBox="1"/>
          <p:nvPr/>
        </p:nvSpPr>
        <p:spPr>
          <a:xfrm>
            <a:off x="1010297" y="3088476"/>
            <a:ext cx="1905000" cy="1477328"/>
          </a:xfrm>
          <a:prstGeom prst="rect">
            <a:avLst/>
          </a:prstGeom>
          <a:noFill/>
        </p:spPr>
        <p:txBody>
          <a:bodyPr wrap="square" rtlCol="0">
            <a:spAutoFit/>
          </a:bodyPr>
          <a:lstStyle/>
          <a:p>
            <a:r>
              <a:rPr lang="en-US" dirty="0">
                <a:highlight>
                  <a:srgbClr val="FFFF00"/>
                </a:highlight>
              </a:rPr>
              <a:t>Systemic therapy:</a:t>
            </a:r>
          </a:p>
          <a:p>
            <a:r>
              <a:rPr lang="en-US" dirty="0">
                <a:highlight>
                  <a:srgbClr val="FFFF00"/>
                </a:highlight>
              </a:rPr>
              <a:t>CT becomes sclerotic and FDG negative</a:t>
            </a:r>
          </a:p>
        </p:txBody>
      </p:sp>
      <p:grpSp>
        <p:nvGrpSpPr>
          <p:cNvPr id="25" name="Group 24">
            <a:extLst>
              <a:ext uri="{FF2B5EF4-FFF2-40B4-BE49-F238E27FC236}">
                <a16:creationId xmlns:a16="http://schemas.microsoft.com/office/drawing/2014/main" id="{0416AA0E-1F62-22D2-E75B-8FB26ABD908B}"/>
              </a:ext>
            </a:extLst>
          </p:cNvPr>
          <p:cNvGrpSpPr/>
          <p:nvPr/>
        </p:nvGrpSpPr>
        <p:grpSpPr>
          <a:xfrm>
            <a:off x="330723" y="4883514"/>
            <a:ext cx="4778653" cy="1692535"/>
            <a:chOff x="330723" y="4883514"/>
            <a:chExt cx="4778653" cy="1692535"/>
          </a:xfrm>
        </p:grpSpPr>
        <p:grpSp>
          <p:nvGrpSpPr>
            <p:cNvPr id="7" name="Group 6">
              <a:extLst>
                <a:ext uri="{FF2B5EF4-FFF2-40B4-BE49-F238E27FC236}">
                  <a16:creationId xmlns:a16="http://schemas.microsoft.com/office/drawing/2014/main" id="{5F0278A6-350D-985F-63FA-75E03DDFE365}"/>
                </a:ext>
              </a:extLst>
            </p:cNvPr>
            <p:cNvGrpSpPr/>
            <p:nvPr/>
          </p:nvGrpSpPr>
          <p:grpSpPr>
            <a:xfrm>
              <a:off x="330723" y="4883514"/>
              <a:ext cx="4778653" cy="1692535"/>
              <a:chOff x="2379984" y="1702517"/>
              <a:chExt cx="4011928" cy="1254813"/>
            </a:xfrm>
          </p:grpSpPr>
          <p:pic>
            <p:nvPicPr>
              <p:cNvPr id="5" name="Picture 4" descr="A picture containing graphical user interface&#10;&#10;Description automatically generated">
                <a:extLst>
                  <a:ext uri="{FF2B5EF4-FFF2-40B4-BE49-F238E27FC236}">
                    <a16:creationId xmlns:a16="http://schemas.microsoft.com/office/drawing/2014/main" id="{2DD651BA-DD5F-6535-9AB0-EE39C1D4CBDE}"/>
                  </a:ext>
                </a:extLst>
              </p:cNvPr>
              <p:cNvPicPr>
                <a:picLocks noChangeAspect="1"/>
              </p:cNvPicPr>
              <p:nvPr/>
            </p:nvPicPr>
            <p:blipFill rotWithShape="1">
              <a:blip r:embed="rId2">
                <a:extLst>
                  <a:ext uri="{28A0092B-C50C-407E-A947-70E740481C1C}">
                    <a14:useLocalDpi xmlns:a14="http://schemas.microsoft.com/office/drawing/2010/main" val="0"/>
                  </a:ext>
                </a:extLst>
              </a:blip>
              <a:srcRect l="63227" t="2559" r="13987" b="70836"/>
              <a:stretch/>
            </p:blipFill>
            <p:spPr>
              <a:xfrm>
                <a:off x="2379984" y="1706110"/>
                <a:ext cx="2057400" cy="1251220"/>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34AFD88E-A6D9-0610-23C4-7C37D3C9B6C3}"/>
                  </a:ext>
                </a:extLst>
              </p:cNvPr>
              <p:cNvPicPr>
                <a:picLocks noChangeAspect="1"/>
              </p:cNvPicPr>
              <p:nvPr/>
            </p:nvPicPr>
            <p:blipFill rotWithShape="1">
              <a:blip r:embed="rId2">
                <a:extLst>
                  <a:ext uri="{28A0092B-C50C-407E-A947-70E740481C1C}">
                    <a14:useLocalDpi xmlns:a14="http://schemas.microsoft.com/office/drawing/2010/main" val="0"/>
                  </a:ext>
                </a:extLst>
              </a:blip>
              <a:srcRect l="3417" t="2559" r="74937" b="70836"/>
              <a:stretch/>
            </p:blipFill>
            <p:spPr>
              <a:xfrm>
                <a:off x="4437383" y="1702517"/>
                <a:ext cx="1954529" cy="1251220"/>
              </a:xfrm>
              <a:prstGeom prst="rect">
                <a:avLst/>
              </a:prstGeom>
            </p:spPr>
          </p:pic>
        </p:grpSp>
        <p:sp>
          <p:nvSpPr>
            <p:cNvPr id="18" name="Arrow: Down 17">
              <a:extLst>
                <a:ext uri="{FF2B5EF4-FFF2-40B4-BE49-F238E27FC236}">
                  <a16:creationId xmlns:a16="http://schemas.microsoft.com/office/drawing/2014/main" id="{4CDFD646-2826-BA06-7510-BA28EDFE05FD}"/>
                </a:ext>
              </a:extLst>
            </p:cNvPr>
            <p:cNvSpPr/>
            <p:nvPr/>
          </p:nvSpPr>
          <p:spPr>
            <a:xfrm rot="1816309">
              <a:off x="3979463" y="5409338"/>
              <a:ext cx="152400" cy="3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BC2AFEBD-EE4E-4179-4D64-2E1AC3F1E821}"/>
                </a:ext>
              </a:extLst>
            </p:cNvPr>
            <p:cNvSpPr/>
            <p:nvPr/>
          </p:nvSpPr>
          <p:spPr>
            <a:xfrm rot="1816309">
              <a:off x="1560779" y="5386478"/>
              <a:ext cx="152400" cy="3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420FB63C-73A6-4672-D5EB-9750C28B7FB9}"/>
              </a:ext>
            </a:extLst>
          </p:cNvPr>
          <p:cNvGrpSpPr/>
          <p:nvPr/>
        </p:nvGrpSpPr>
        <p:grpSpPr>
          <a:xfrm>
            <a:off x="3276600" y="2975538"/>
            <a:ext cx="5225466" cy="1832611"/>
            <a:chOff x="3276600" y="2975538"/>
            <a:chExt cx="5225466" cy="1832611"/>
          </a:xfrm>
        </p:grpSpPr>
        <p:grpSp>
          <p:nvGrpSpPr>
            <p:cNvPr id="8" name="Group 7">
              <a:extLst>
                <a:ext uri="{FF2B5EF4-FFF2-40B4-BE49-F238E27FC236}">
                  <a16:creationId xmlns:a16="http://schemas.microsoft.com/office/drawing/2014/main" id="{2B1AA35F-E945-9C96-86E0-E87C10F383BE}"/>
                </a:ext>
              </a:extLst>
            </p:cNvPr>
            <p:cNvGrpSpPr/>
            <p:nvPr/>
          </p:nvGrpSpPr>
          <p:grpSpPr>
            <a:xfrm>
              <a:off x="3276600" y="2975538"/>
              <a:ext cx="5225466" cy="1832611"/>
              <a:chOff x="255271" y="3349855"/>
              <a:chExt cx="4011929" cy="1374546"/>
            </a:xfrm>
          </p:grpSpPr>
          <p:pic>
            <p:nvPicPr>
              <p:cNvPr id="9" name="Picture 8" descr="A picture containing graphical user interface&#10;&#10;Description automatically generated">
                <a:extLst>
                  <a:ext uri="{FF2B5EF4-FFF2-40B4-BE49-F238E27FC236}">
                    <a16:creationId xmlns:a16="http://schemas.microsoft.com/office/drawing/2014/main" id="{4127F834-3D98-85DB-0E18-BD75739D5667}"/>
                  </a:ext>
                </a:extLst>
              </p:cNvPr>
              <p:cNvPicPr>
                <a:picLocks noChangeAspect="1"/>
              </p:cNvPicPr>
              <p:nvPr/>
            </p:nvPicPr>
            <p:blipFill rotWithShape="1">
              <a:blip r:embed="rId2">
                <a:extLst>
                  <a:ext uri="{28A0092B-C50C-407E-A947-70E740481C1C}">
                    <a14:useLocalDpi xmlns:a14="http://schemas.microsoft.com/office/drawing/2010/main" val="0"/>
                  </a:ext>
                </a:extLst>
              </a:blip>
              <a:srcRect l="63227" t="34025" r="13987" b="36811"/>
              <a:stretch/>
            </p:blipFill>
            <p:spPr>
              <a:xfrm>
                <a:off x="255271" y="3349855"/>
                <a:ext cx="2057400" cy="13716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3E10EA6F-FB8E-5950-03AE-E897F0F9BFCD}"/>
                  </a:ext>
                </a:extLst>
              </p:cNvPr>
              <p:cNvPicPr>
                <a:picLocks noChangeAspect="1"/>
              </p:cNvPicPr>
              <p:nvPr/>
            </p:nvPicPr>
            <p:blipFill rotWithShape="1">
              <a:blip r:embed="rId2">
                <a:extLst>
                  <a:ext uri="{28A0092B-C50C-407E-A947-70E740481C1C}">
                    <a14:useLocalDpi xmlns:a14="http://schemas.microsoft.com/office/drawing/2010/main" val="0"/>
                  </a:ext>
                </a:extLst>
              </a:blip>
              <a:srcRect l="3417" t="34025" r="74937" b="36811"/>
              <a:stretch/>
            </p:blipFill>
            <p:spPr>
              <a:xfrm>
                <a:off x="2312671" y="3352801"/>
                <a:ext cx="1954529" cy="1371600"/>
              </a:xfrm>
              <a:prstGeom prst="rect">
                <a:avLst/>
              </a:prstGeom>
            </p:spPr>
          </p:pic>
        </p:grpSp>
        <p:sp>
          <p:nvSpPr>
            <p:cNvPr id="20" name="Arrow: Down 19">
              <a:extLst>
                <a:ext uri="{FF2B5EF4-FFF2-40B4-BE49-F238E27FC236}">
                  <a16:creationId xmlns:a16="http://schemas.microsoft.com/office/drawing/2014/main" id="{D90E3096-AD55-3B2C-795B-5F3E356CBCE4}"/>
                </a:ext>
              </a:extLst>
            </p:cNvPr>
            <p:cNvSpPr/>
            <p:nvPr/>
          </p:nvSpPr>
          <p:spPr>
            <a:xfrm rot="1816309">
              <a:off x="7272049" y="3570780"/>
              <a:ext cx="152400" cy="3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7D67F67F-DCD4-BFA2-05EA-E5B1890EA810}"/>
                </a:ext>
              </a:extLst>
            </p:cNvPr>
            <p:cNvSpPr/>
            <p:nvPr/>
          </p:nvSpPr>
          <p:spPr>
            <a:xfrm rot="1816309">
              <a:off x="4652954" y="3571858"/>
              <a:ext cx="152400" cy="3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B8B68846-6BC9-34C7-A01F-91C49450D14C}"/>
              </a:ext>
            </a:extLst>
          </p:cNvPr>
          <p:cNvSpPr txBox="1"/>
          <p:nvPr/>
        </p:nvSpPr>
        <p:spPr>
          <a:xfrm>
            <a:off x="5199522" y="5074846"/>
            <a:ext cx="3868278" cy="646331"/>
          </a:xfrm>
          <a:prstGeom prst="rect">
            <a:avLst/>
          </a:prstGeom>
          <a:noFill/>
        </p:spPr>
        <p:txBody>
          <a:bodyPr wrap="square" rtlCol="0">
            <a:spAutoFit/>
          </a:bodyPr>
          <a:lstStyle/>
          <a:p>
            <a:r>
              <a:rPr lang="en-US" dirty="0">
                <a:highlight>
                  <a:srgbClr val="FFFF00"/>
                </a:highlight>
              </a:rPr>
              <a:t>But SPECT-CT bone scan:</a:t>
            </a:r>
          </a:p>
          <a:p>
            <a:r>
              <a:rPr lang="en-US" dirty="0">
                <a:highlight>
                  <a:srgbClr val="FFFF00"/>
                </a:highlight>
              </a:rPr>
              <a:t>CT is sclerotic and MDP positive.</a:t>
            </a:r>
          </a:p>
        </p:txBody>
      </p:sp>
      <p:sp>
        <p:nvSpPr>
          <p:cNvPr id="27" name="Title 1">
            <a:extLst>
              <a:ext uri="{FF2B5EF4-FFF2-40B4-BE49-F238E27FC236}">
                <a16:creationId xmlns:a16="http://schemas.microsoft.com/office/drawing/2014/main" id="{8BF9AC49-C148-D802-ED3B-4BCF1AAC6989}"/>
              </a:ext>
            </a:extLst>
          </p:cNvPr>
          <p:cNvSpPr txBox="1">
            <a:spLocks/>
          </p:cNvSpPr>
          <p:nvPr/>
        </p:nvSpPr>
        <p:spPr bwMode="auto">
          <a:xfrm>
            <a:off x="381000" y="28411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FFFF00"/>
                </a:solidFill>
                <a:latin typeface="+mj-lt"/>
                <a:ea typeface="+mj-ea"/>
                <a:cs typeface="+mj-cs"/>
              </a:defRPr>
            </a:lvl1pPr>
            <a:lvl2pPr algn="ctr" rtl="0" fontAlgn="base">
              <a:spcBef>
                <a:spcPct val="0"/>
              </a:spcBef>
              <a:spcAft>
                <a:spcPct val="0"/>
              </a:spcAft>
              <a:defRPr sz="4000" b="1">
                <a:solidFill>
                  <a:srgbClr val="FFCC00"/>
                </a:solidFill>
                <a:latin typeface="Arial" charset="0"/>
              </a:defRPr>
            </a:lvl2pPr>
            <a:lvl3pPr algn="ctr" rtl="0" fontAlgn="base">
              <a:spcBef>
                <a:spcPct val="0"/>
              </a:spcBef>
              <a:spcAft>
                <a:spcPct val="0"/>
              </a:spcAft>
              <a:defRPr sz="4000" b="1">
                <a:solidFill>
                  <a:srgbClr val="FFCC00"/>
                </a:solidFill>
                <a:latin typeface="Arial" charset="0"/>
              </a:defRPr>
            </a:lvl3pPr>
            <a:lvl4pPr algn="ctr" rtl="0" fontAlgn="base">
              <a:spcBef>
                <a:spcPct val="0"/>
              </a:spcBef>
              <a:spcAft>
                <a:spcPct val="0"/>
              </a:spcAft>
              <a:defRPr sz="4000" b="1">
                <a:solidFill>
                  <a:srgbClr val="FFCC00"/>
                </a:solidFill>
                <a:latin typeface="Arial" charset="0"/>
              </a:defRPr>
            </a:lvl4pPr>
            <a:lvl5pPr algn="ctr" rtl="0" fontAlgn="base">
              <a:spcBef>
                <a:spcPct val="0"/>
              </a:spcBef>
              <a:spcAft>
                <a:spcPct val="0"/>
              </a:spcAft>
              <a:defRPr sz="4000" b="1">
                <a:solidFill>
                  <a:srgbClr val="FFCC00"/>
                </a:solidFill>
                <a:latin typeface="Arial" charset="0"/>
              </a:defRPr>
            </a:lvl5pPr>
            <a:lvl6pPr marL="457200" algn="ctr" rtl="0" fontAlgn="base">
              <a:spcBef>
                <a:spcPct val="0"/>
              </a:spcBef>
              <a:spcAft>
                <a:spcPct val="0"/>
              </a:spcAft>
              <a:defRPr sz="4000" b="1">
                <a:solidFill>
                  <a:srgbClr val="FFCC00"/>
                </a:solidFill>
                <a:latin typeface="Arial" charset="0"/>
              </a:defRPr>
            </a:lvl6pPr>
            <a:lvl7pPr marL="914400" algn="ctr" rtl="0" fontAlgn="base">
              <a:spcBef>
                <a:spcPct val="0"/>
              </a:spcBef>
              <a:spcAft>
                <a:spcPct val="0"/>
              </a:spcAft>
              <a:defRPr sz="4000" b="1">
                <a:solidFill>
                  <a:srgbClr val="FFCC00"/>
                </a:solidFill>
                <a:latin typeface="Arial" charset="0"/>
              </a:defRPr>
            </a:lvl7pPr>
            <a:lvl8pPr marL="1371600" algn="ctr" rtl="0" fontAlgn="base">
              <a:spcBef>
                <a:spcPct val="0"/>
              </a:spcBef>
              <a:spcAft>
                <a:spcPct val="0"/>
              </a:spcAft>
              <a:defRPr sz="4000" b="1">
                <a:solidFill>
                  <a:srgbClr val="FFCC00"/>
                </a:solidFill>
                <a:latin typeface="Arial" charset="0"/>
              </a:defRPr>
            </a:lvl8pPr>
            <a:lvl9pPr marL="1828800" algn="ctr" rtl="0" fontAlgn="base">
              <a:spcBef>
                <a:spcPct val="0"/>
              </a:spcBef>
              <a:spcAft>
                <a:spcPct val="0"/>
              </a:spcAft>
              <a:defRPr sz="4000" b="1">
                <a:solidFill>
                  <a:srgbClr val="FFCC00"/>
                </a:solidFill>
                <a:latin typeface="Arial" charset="0"/>
              </a:defRPr>
            </a:lvl9pPr>
          </a:lstStyle>
          <a:p>
            <a:r>
              <a:rPr lang="en-US" sz="3200" kern="0" dirty="0"/>
              <a:t>Treated healing bone metastasis:</a:t>
            </a:r>
          </a:p>
          <a:p>
            <a:r>
              <a:rPr lang="en-US" sz="3200" kern="0" dirty="0"/>
              <a:t>FDG metabolic CR / Flare on bone scan</a:t>
            </a:r>
          </a:p>
        </p:txBody>
      </p:sp>
      <p:sp>
        <p:nvSpPr>
          <p:cNvPr id="2" name="Rectangle 1">
            <a:extLst>
              <a:ext uri="{FF2B5EF4-FFF2-40B4-BE49-F238E27FC236}">
                <a16:creationId xmlns:a16="http://schemas.microsoft.com/office/drawing/2014/main" id="{BB98A84F-D1D8-339B-338D-1DEC053DE231}"/>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3122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664E-0DAE-4725-9CDB-5676958FE764}"/>
              </a:ext>
            </a:extLst>
          </p:cNvPr>
          <p:cNvSpPr>
            <a:spLocks noGrp="1"/>
          </p:cNvSpPr>
          <p:nvPr>
            <p:ph type="title"/>
          </p:nvPr>
        </p:nvSpPr>
        <p:spPr>
          <a:xfrm>
            <a:off x="462524" y="457200"/>
            <a:ext cx="8382000" cy="1143000"/>
          </a:xfrm>
        </p:spPr>
        <p:txBody>
          <a:bodyPr/>
          <a:lstStyle/>
          <a:p>
            <a:r>
              <a:rPr lang="en-US" dirty="0">
                <a:solidFill>
                  <a:srgbClr val="FFFF00"/>
                </a:solidFill>
              </a:rPr>
              <a:t>What if patient has bone disease and PET denied by insurance?</a:t>
            </a:r>
          </a:p>
        </p:txBody>
      </p:sp>
      <p:sp>
        <p:nvSpPr>
          <p:cNvPr id="3" name="Content Placeholder 2">
            <a:extLst>
              <a:ext uri="{FF2B5EF4-FFF2-40B4-BE49-F238E27FC236}">
                <a16:creationId xmlns:a16="http://schemas.microsoft.com/office/drawing/2014/main" id="{7292E126-84EF-4813-8F97-3A4C2AD9C8E1}"/>
              </a:ext>
            </a:extLst>
          </p:cNvPr>
          <p:cNvSpPr>
            <a:spLocks noGrp="1"/>
          </p:cNvSpPr>
          <p:nvPr>
            <p:ph idx="1"/>
          </p:nvPr>
        </p:nvSpPr>
        <p:spPr>
          <a:xfrm>
            <a:off x="152400" y="1609302"/>
            <a:ext cx="8763000" cy="1819698"/>
          </a:xfrm>
        </p:spPr>
        <p:txBody>
          <a:bodyPr/>
          <a:lstStyle/>
          <a:p>
            <a:r>
              <a:rPr lang="en-US" sz="2400" dirty="0"/>
              <a:t>Adapt Prostate Cancer Clinical Trials Working Group 3?</a:t>
            </a:r>
          </a:p>
          <a:p>
            <a:pPr lvl="3"/>
            <a:r>
              <a:rPr lang="en-US" sz="2400" i="1" dirty="0">
                <a:solidFill>
                  <a:srgbClr val="FF0000"/>
                </a:solidFill>
              </a:rPr>
              <a:t>Warning: not validated in breast cancer</a:t>
            </a:r>
          </a:p>
          <a:p>
            <a:pPr lvl="1"/>
            <a:r>
              <a:rPr lang="en-US" sz="2400" dirty="0"/>
              <a:t>At least two new lesions on first post-treatment scan, with at least two additional lesions on the next scan </a:t>
            </a:r>
            <a:r>
              <a:rPr lang="en-US" sz="2400" u="sng" dirty="0"/>
              <a:t>(2+2 rule)</a:t>
            </a:r>
            <a:r>
              <a:rPr lang="en-US" sz="2400" dirty="0"/>
              <a:t>.</a:t>
            </a:r>
          </a:p>
        </p:txBody>
      </p:sp>
      <p:pic>
        <p:nvPicPr>
          <p:cNvPr id="4" name="Picture 3">
            <a:extLst>
              <a:ext uri="{FF2B5EF4-FFF2-40B4-BE49-F238E27FC236}">
                <a16:creationId xmlns:a16="http://schemas.microsoft.com/office/drawing/2014/main" id="{52102A15-0CEC-4EC2-AD7B-437CFA216D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286" t="2683" r="2001" b="5573"/>
          <a:stretch/>
        </p:blipFill>
        <p:spPr>
          <a:xfrm>
            <a:off x="2128275" y="3326281"/>
            <a:ext cx="6716249" cy="3531719"/>
          </a:xfrm>
          <a:prstGeom prst="rect">
            <a:avLst/>
          </a:prstGeom>
        </p:spPr>
      </p:pic>
      <p:sp>
        <p:nvSpPr>
          <p:cNvPr id="5" name="TextBox 4">
            <a:extLst>
              <a:ext uri="{FF2B5EF4-FFF2-40B4-BE49-F238E27FC236}">
                <a16:creationId xmlns:a16="http://schemas.microsoft.com/office/drawing/2014/main" id="{39FDA8DC-8586-483C-B6E0-87E40F0F77C0}"/>
              </a:ext>
            </a:extLst>
          </p:cNvPr>
          <p:cNvSpPr txBox="1"/>
          <p:nvPr/>
        </p:nvSpPr>
        <p:spPr>
          <a:xfrm>
            <a:off x="126521" y="5257800"/>
            <a:ext cx="1943099" cy="646331"/>
          </a:xfrm>
          <a:prstGeom prst="rect">
            <a:avLst/>
          </a:prstGeom>
          <a:noFill/>
        </p:spPr>
        <p:txBody>
          <a:bodyPr wrap="square" rtlCol="0">
            <a:spAutoFit/>
          </a:bodyPr>
          <a:lstStyle/>
          <a:p>
            <a:r>
              <a:rPr lang="en-US" i="1" dirty="0">
                <a:solidFill>
                  <a:srgbClr val="FFFF00"/>
                </a:solidFill>
              </a:rPr>
              <a:t>Scher et al. JCO 2016;34:1402</a:t>
            </a:r>
          </a:p>
        </p:txBody>
      </p:sp>
      <p:sp>
        <p:nvSpPr>
          <p:cNvPr id="6" name="Rectangle 5">
            <a:extLst>
              <a:ext uri="{FF2B5EF4-FFF2-40B4-BE49-F238E27FC236}">
                <a16:creationId xmlns:a16="http://schemas.microsoft.com/office/drawing/2014/main" id="{6AB9D450-B222-B4BB-ECCA-DE4B515D6914}"/>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0248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E1FE0-D9AA-0145-1F6B-822B4959981E}"/>
              </a:ext>
            </a:extLst>
          </p:cNvPr>
          <p:cNvPicPr>
            <a:picLocks noChangeAspect="1"/>
          </p:cNvPicPr>
          <p:nvPr/>
        </p:nvPicPr>
        <p:blipFill rotWithShape="1">
          <a:blip r:embed="rId2"/>
          <a:srcRect l="4167" t="8166" r="2500"/>
          <a:stretch/>
        </p:blipFill>
        <p:spPr>
          <a:xfrm>
            <a:off x="2667001" y="1672334"/>
            <a:ext cx="6131406" cy="4310124"/>
          </a:xfrm>
          <a:prstGeom prst="rect">
            <a:avLst/>
          </a:prstGeom>
        </p:spPr>
      </p:pic>
      <p:sp>
        <p:nvSpPr>
          <p:cNvPr id="5" name="TextBox 4">
            <a:extLst>
              <a:ext uri="{FF2B5EF4-FFF2-40B4-BE49-F238E27FC236}">
                <a16:creationId xmlns:a16="http://schemas.microsoft.com/office/drawing/2014/main" id="{5B70552F-4A5D-8A09-9D43-E7D4DE3928FD}"/>
              </a:ext>
            </a:extLst>
          </p:cNvPr>
          <p:cNvSpPr txBox="1"/>
          <p:nvPr/>
        </p:nvSpPr>
        <p:spPr>
          <a:xfrm>
            <a:off x="1066800" y="459945"/>
            <a:ext cx="7731606" cy="1200329"/>
          </a:xfrm>
          <a:prstGeom prst="rect">
            <a:avLst/>
          </a:prstGeom>
          <a:noFill/>
        </p:spPr>
        <p:txBody>
          <a:bodyPr wrap="square" rtlCol="0">
            <a:spAutoFit/>
          </a:bodyPr>
          <a:lstStyle/>
          <a:p>
            <a:r>
              <a:rPr lang="en-US" sz="2400" b="1" dirty="0">
                <a:solidFill>
                  <a:srgbClr val="FFFF00"/>
                </a:solidFill>
              </a:rPr>
              <a:t>4- and 12-week PET predictive ability being tested in multicenter trial in HR+ bone dominant MBC compared to bone scan</a:t>
            </a:r>
          </a:p>
        </p:txBody>
      </p:sp>
      <p:sp>
        <p:nvSpPr>
          <p:cNvPr id="2" name="TextBox 1">
            <a:extLst>
              <a:ext uri="{FF2B5EF4-FFF2-40B4-BE49-F238E27FC236}">
                <a16:creationId xmlns:a16="http://schemas.microsoft.com/office/drawing/2014/main" id="{BE6410D8-0201-0F5F-E95D-5F4E8AE7D860}"/>
              </a:ext>
            </a:extLst>
          </p:cNvPr>
          <p:cNvSpPr txBox="1"/>
          <p:nvPr/>
        </p:nvSpPr>
        <p:spPr>
          <a:xfrm>
            <a:off x="472126" y="2667000"/>
            <a:ext cx="2438400" cy="646331"/>
          </a:xfrm>
          <a:prstGeom prst="rect">
            <a:avLst/>
          </a:prstGeom>
          <a:noFill/>
        </p:spPr>
        <p:txBody>
          <a:bodyPr wrap="square" rtlCol="0">
            <a:spAutoFit/>
          </a:bodyPr>
          <a:lstStyle/>
          <a:p>
            <a:r>
              <a:rPr lang="en-US" sz="3600" dirty="0">
                <a:highlight>
                  <a:srgbClr val="FFFF00"/>
                </a:highlight>
              </a:rPr>
              <a:t>Accrued</a:t>
            </a:r>
          </a:p>
        </p:txBody>
      </p:sp>
      <p:sp>
        <p:nvSpPr>
          <p:cNvPr id="3" name="Rectangle 2">
            <a:extLst>
              <a:ext uri="{FF2B5EF4-FFF2-40B4-BE49-F238E27FC236}">
                <a16:creationId xmlns:a16="http://schemas.microsoft.com/office/drawing/2014/main" id="{F041CCA9-7AB3-B6E7-42AA-FADFF539FF3F}"/>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9144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Text Box 2"/>
          <p:cNvSpPr txBox="1">
            <a:spLocks noChangeArrowheads="1"/>
          </p:cNvSpPr>
          <p:nvPr/>
        </p:nvSpPr>
        <p:spPr bwMode="auto">
          <a:xfrm>
            <a:off x="609600" y="758825"/>
            <a:ext cx="7924800" cy="993775"/>
          </a:xfrm>
          <a:prstGeom prst="rect">
            <a:avLst/>
          </a:prstGeom>
          <a:noFill/>
          <a:ln w="38100">
            <a:noFill/>
            <a:miter lim="800000"/>
            <a:headEnd/>
            <a:tailEnd/>
          </a:ln>
        </p:spPr>
        <p:txBody>
          <a:bodyPr>
            <a:spAutoFit/>
          </a:bodyPr>
          <a:lstStyle/>
          <a:p>
            <a:pPr algn="ctr">
              <a:lnSpc>
                <a:spcPct val="85000"/>
              </a:lnSpc>
              <a:spcBef>
                <a:spcPct val="20000"/>
              </a:spcBef>
            </a:pPr>
            <a:r>
              <a:rPr lang="en-US" sz="4000" b="1" dirty="0">
                <a:solidFill>
                  <a:srgbClr val="FFFF00"/>
                </a:solidFill>
                <a:effectLst>
                  <a:outerShdw blurRad="38100" dist="38100" dir="2700000" algn="tl">
                    <a:srgbClr val="000000"/>
                  </a:outerShdw>
                </a:effectLst>
              </a:rPr>
              <a:t>FDG PET in Breast Cancer</a:t>
            </a:r>
          </a:p>
          <a:p>
            <a:pPr algn="ctr">
              <a:lnSpc>
                <a:spcPct val="85000"/>
              </a:lnSpc>
              <a:spcBef>
                <a:spcPct val="20000"/>
              </a:spcBef>
            </a:pPr>
            <a:r>
              <a:rPr lang="en-US" sz="2400" dirty="0">
                <a:solidFill>
                  <a:srgbClr val="FFFF00"/>
                </a:solidFill>
                <a:effectLst>
                  <a:outerShdw blurRad="38100" dist="38100" dir="2700000" algn="tl">
                    <a:srgbClr val="000000"/>
                  </a:outerShdw>
                </a:effectLst>
              </a:rPr>
              <a:t>Clinical Applications</a:t>
            </a:r>
          </a:p>
        </p:txBody>
      </p:sp>
      <p:sp>
        <p:nvSpPr>
          <p:cNvPr id="459779" name="Text Box 4"/>
          <p:cNvSpPr txBox="1">
            <a:spLocks noChangeArrowheads="1"/>
          </p:cNvSpPr>
          <p:nvPr/>
        </p:nvSpPr>
        <p:spPr bwMode="auto">
          <a:xfrm>
            <a:off x="76200" y="1905000"/>
            <a:ext cx="8915400" cy="3754874"/>
          </a:xfrm>
          <a:prstGeom prst="rect">
            <a:avLst/>
          </a:prstGeom>
          <a:noFill/>
          <a:ln w="38100">
            <a:noFill/>
            <a:miter lim="800000"/>
            <a:headEnd/>
            <a:tailEnd/>
          </a:ln>
        </p:spPr>
        <p:txBody>
          <a:bodyPr wrap="square">
            <a:spAutoFit/>
          </a:bodyPr>
          <a:lstStyle/>
          <a:p>
            <a:pPr>
              <a:spcBef>
                <a:spcPct val="50000"/>
              </a:spcBef>
            </a:pPr>
            <a:r>
              <a:rPr lang="en-US" sz="2800" dirty="0">
                <a:solidFill>
                  <a:srgbClr val="FFCC00"/>
                </a:solidFill>
                <a:effectLst>
                  <a:outerShdw blurRad="38100" dist="38100" dir="2700000" algn="tl">
                    <a:srgbClr val="000000">
                      <a:alpha val="43137"/>
                    </a:srgbClr>
                  </a:outerShdw>
                </a:effectLst>
              </a:rPr>
              <a:t>Detection of the Primary Lesion</a:t>
            </a:r>
          </a:p>
          <a:p>
            <a:pPr>
              <a:spcBef>
                <a:spcPct val="50000"/>
              </a:spcBef>
            </a:pPr>
            <a:r>
              <a:rPr lang="en-US" sz="2800" dirty="0">
                <a:solidFill>
                  <a:srgbClr val="FFCC00"/>
                </a:solidFill>
                <a:effectLst>
                  <a:outerShdw blurRad="38100" dist="38100" dir="2700000" algn="tl">
                    <a:srgbClr val="000000">
                      <a:alpha val="43137"/>
                    </a:srgbClr>
                  </a:outerShdw>
                </a:effectLst>
              </a:rPr>
              <a:t>Lymph Node Assessment</a:t>
            </a:r>
          </a:p>
          <a:p>
            <a:pPr>
              <a:spcBef>
                <a:spcPct val="50000"/>
              </a:spcBef>
            </a:pPr>
            <a:r>
              <a:rPr lang="en-US" sz="2800" dirty="0">
                <a:solidFill>
                  <a:srgbClr val="FFCC00"/>
                </a:solidFill>
                <a:effectLst>
                  <a:outerShdw blurRad="38100" dist="38100" dir="2700000" algn="tl">
                    <a:srgbClr val="000000">
                      <a:alpha val="43137"/>
                    </a:srgbClr>
                  </a:outerShdw>
                </a:effectLst>
              </a:rPr>
              <a:t>Evaluation of Distant Metastasis / Bone Metastasis</a:t>
            </a:r>
          </a:p>
          <a:p>
            <a:pPr>
              <a:spcBef>
                <a:spcPct val="50000"/>
              </a:spcBef>
            </a:pPr>
            <a:r>
              <a:rPr lang="en-US" sz="2800" dirty="0">
                <a:solidFill>
                  <a:srgbClr val="FFCC00"/>
                </a:solidFill>
                <a:effectLst>
                  <a:outerShdw blurRad="38100" dist="38100" dir="2700000" algn="tl">
                    <a:srgbClr val="000000">
                      <a:alpha val="43137"/>
                    </a:srgbClr>
                  </a:outerShdw>
                </a:effectLst>
              </a:rPr>
              <a:t>Monitoring Response to Chemotherapy</a:t>
            </a:r>
          </a:p>
          <a:p>
            <a:pPr>
              <a:spcBef>
                <a:spcPct val="50000"/>
              </a:spcBef>
            </a:pPr>
            <a:r>
              <a:rPr lang="en-US" sz="2800" dirty="0">
                <a:solidFill>
                  <a:schemeClr val="bg1"/>
                </a:solidFill>
                <a:effectLst>
                  <a:outerShdw blurRad="38100" dist="38100" dir="2700000" algn="tl">
                    <a:srgbClr val="000000">
                      <a:alpha val="43137"/>
                    </a:srgbClr>
                  </a:outerShdw>
                </a:effectLst>
              </a:rPr>
              <a:t>Monitoring Response to Hormonal / Targeted / Immune </a:t>
            </a:r>
          </a:p>
          <a:p>
            <a:pPr>
              <a:spcBef>
                <a:spcPct val="50000"/>
              </a:spcBef>
            </a:pPr>
            <a:r>
              <a:rPr lang="en-US" sz="2800" dirty="0">
                <a:solidFill>
                  <a:srgbClr val="FFCC00"/>
                </a:solidFill>
                <a:effectLst>
                  <a:outerShdw blurRad="38100" dist="38100" dir="2700000" algn="tl">
                    <a:srgbClr val="000000">
                      <a:alpha val="43137"/>
                    </a:srgbClr>
                  </a:outerShdw>
                </a:effectLst>
              </a:rPr>
              <a:t>Recurrence</a:t>
            </a:r>
          </a:p>
        </p:txBody>
      </p:sp>
      <p:sp>
        <p:nvSpPr>
          <p:cNvPr id="2" name="Rectangle 1">
            <a:extLst>
              <a:ext uri="{FF2B5EF4-FFF2-40B4-BE49-F238E27FC236}">
                <a16:creationId xmlns:a16="http://schemas.microsoft.com/office/drawing/2014/main" id="{9B35357B-0393-2D78-6FBC-F63EC925CF0E}"/>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69273" y="544678"/>
            <a:ext cx="8991600" cy="563231"/>
          </a:xfrm>
          <a:prstGeom prst="rect">
            <a:avLst/>
          </a:prstGeom>
          <a:noFill/>
          <a:ln w="38100">
            <a:noFill/>
            <a:miter lim="800000"/>
            <a:headEnd/>
            <a:tailEnd/>
          </a:ln>
        </p:spPr>
        <p:txBody>
          <a:bodyPr wrap="square">
            <a:spAutoFit/>
          </a:bodyPr>
          <a:lstStyle/>
          <a:p>
            <a:pPr marL="342900" lvl="3" algn="ctr">
              <a:lnSpc>
                <a:spcPct val="85000"/>
              </a:lnSpc>
            </a:pPr>
            <a:r>
              <a:rPr lang="en-US" sz="3600" b="1" dirty="0">
                <a:solidFill>
                  <a:srgbClr val="FFFF00"/>
                </a:solidFill>
                <a:effectLst>
                  <a:outerShdw blurRad="38100" dist="38100" dir="2700000" algn="tl">
                    <a:srgbClr val="000000">
                      <a:alpha val="43137"/>
                    </a:srgbClr>
                  </a:outerShdw>
                </a:effectLst>
                <a:latin typeface="+mj-lt"/>
                <a:ea typeface="+mj-ea"/>
                <a:cs typeface="+mj-cs"/>
              </a:rPr>
              <a:t>Hormonal / Targeted / Immune Therapy</a:t>
            </a:r>
          </a:p>
        </p:txBody>
      </p:sp>
      <p:sp>
        <p:nvSpPr>
          <p:cNvPr id="460803" name="Rectangle 6"/>
          <p:cNvSpPr>
            <a:spLocks noGrp="1" noChangeArrowheads="1"/>
          </p:cNvSpPr>
          <p:nvPr>
            <p:ph type="body" idx="4294967295"/>
          </p:nvPr>
        </p:nvSpPr>
        <p:spPr>
          <a:xfrm>
            <a:off x="0" y="1143000"/>
            <a:ext cx="8686800" cy="5181600"/>
          </a:xfrm>
        </p:spPr>
        <p:txBody>
          <a:bodyPr/>
          <a:lstStyle/>
          <a:p>
            <a:pPr>
              <a:spcBef>
                <a:spcPts val="0"/>
              </a:spcBef>
            </a:pPr>
            <a:r>
              <a:rPr lang="en-US" sz="2400" dirty="0">
                <a:effectLst>
                  <a:outerShdw blurRad="38100" dist="38100" dir="2700000" algn="tl">
                    <a:srgbClr val="000000">
                      <a:alpha val="43137"/>
                    </a:srgbClr>
                  </a:outerShdw>
                </a:effectLst>
              </a:rPr>
              <a:t>PET metabolic flare 7 to 10 days after tamoxifen</a:t>
            </a:r>
          </a:p>
          <a:p>
            <a:pPr lvl="2">
              <a:spcBef>
                <a:spcPts val="0"/>
              </a:spcBef>
            </a:pPr>
            <a:r>
              <a:rPr lang="en-US" sz="2000" i="1" dirty="0">
                <a:solidFill>
                  <a:srgbClr val="FFCC00"/>
                </a:solidFill>
                <a:effectLst>
                  <a:outerShdw blurRad="38100" dist="38100" dir="2700000" algn="tl">
                    <a:srgbClr val="000000">
                      <a:alpha val="43137"/>
                    </a:srgbClr>
                  </a:outerShdw>
                </a:effectLst>
              </a:rPr>
              <a:t>Mortimer, et al. J Clin </a:t>
            </a:r>
            <a:r>
              <a:rPr lang="en-US" sz="2000" i="1" dirty="0" err="1">
                <a:solidFill>
                  <a:srgbClr val="FFCC00"/>
                </a:solidFill>
                <a:effectLst>
                  <a:outerShdw blurRad="38100" dist="38100" dir="2700000" algn="tl">
                    <a:srgbClr val="000000">
                      <a:alpha val="43137"/>
                    </a:srgbClr>
                  </a:outerShdw>
                </a:effectLst>
              </a:rPr>
              <a:t>Oncol</a:t>
            </a:r>
            <a:r>
              <a:rPr lang="en-US" sz="2000" i="1" dirty="0">
                <a:solidFill>
                  <a:srgbClr val="FFCC00"/>
                </a:solidFill>
                <a:effectLst>
                  <a:outerShdw blurRad="38100" dist="38100" dir="2700000" algn="tl">
                    <a:srgbClr val="000000">
                      <a:alpha val="43137"/>
                    </a:srgbClr>
                  </a:outerShdw>
                </a:effectLst>
              </a:rPr>
              <a:t> 2001;19:2797</a:t>
            </a:r>
          </a:p>
          <a:p>
            <a:pPr lvl="2">
              <a:spcBef>
                <a:spcPts val="0"/>
              </a:spcBef>
            </a:pPr>
            <a:endParaRPr lang="en-US" sz="1400" dirty="0">
              <a:solidFill>
                <a:srgbClr val="FFCC00"/>
              </a:solidFill>
              <a:effectLst>
                <a:outerShdw blurRad="38100" dist="38100" dir="2700000" algn="tl">
                  <a:srgbClr val="000000">
                    <a:alpha val="43137"/>
                  </a:srgbClr>
                </a:outerShdw>
              </a:effectLst>
            </a:endParaRPr>
          </a:p>
          <a:p>
            <a:pPr>
              <a:lnSpc>
                <a:spcPct val="90000"/>
              </a:lnSpc>
              <a:buFont typeface="Arial" charset="0"/>
              <a:buChar char="•"/>
            </a:pPr>
            <a:r>
              <a:rPr lang="en-US" sz="2400" dirty="0">
                <a:effectLst>
                  <a:outerShdw blurRad="38100" dist="38100" dir="2700000" algn="tl">
                    <a:srgbClr val="000000">
                      <a:alpha val="43137"/>
                    </a:srgbClr>
                  </a:outerShdw>
                </a:effectLst>
              </a:rPr>
              <a:t>Not as much data but PET can be used to follow response</a:t>
            </a:r>
          </a:p>
          <a:p>
            <a:pPr lvl="2">
              <a:lnSpc>
                <a:spcPct val="90000"/>
              </a:lnSpc>
            </a:pPr>
            <a:r>
              <a:rPr lang="en-US" sz="2000" i="1" dirty="0" err="1">
                <a:solidFill>
                  <a:srgbClr val="FFCC00"/>
                </a:solidFill>
                <a:effectLst>
                  <a:outerShdw blurRad="38100" dist="38100" dir="2700000" algn="tl">
                    <a:srgbClr val="000000">
                      <a:alpha val="43137"/>
                    </a:srgbClr>
                  </a:outerShdw>
                </a:effectLst>
              </a:rPr>
              <a:t>Mortazavi-Jehanno</a:t>
            </a:r>
            <a:r>
              <a:rPr lang="en-US" sz="2000" i="1" dirty="0">
                <a:solidFill>
                  <a:srgbClr val="FFCC00"/>
                </a:solidFill>
                <a:effectLst>
                  <a:outerShdw blurRad="38100" dist="38100" dir="2700000" algn="tl">
                    <a:srgbClr val="000000">
                      <a:alpha val="43137"/>
                    </a:srgbClr>
                  </a:outerShdw>
                </a:effectLst>
              </a:rPr>
              <a:t>, et al. </a:t>
            </a:r>
            <a:r>
              <a:rPr lang="en-US" sz="2000" i="1" dirty="0" err="1">
                <a:solidFill>
                  <a:srgbClr val="FFCC00"/>
                </a:solidFill>
                <a:effectLst>
                  <a:outerShdw blurRad="38100" dist="38100" dir="2700000" algn="tl">
                    <a:srgbClr val="000000">
                      <a:alpha val="43137"/>
                    </a:srgbClr>
                  </a:outerShdw>
                </a:effectLst>
              </a:rPr>
              <a:t>Eur</a:t>
            </a:r>
            <a:r>
              <a:rPr lang="en-US" sz="2000" i="1" dirty="0">
                <a:solidFill>
                  <a:srgbClr val="FFCC00"/>
                </a:solidFill>
                <a:effectLst>
                  <a:outerShdw blurRad="38100" dist="38100" dir="2700000" algn="tl">
                    <a:srgbClr val="000000">
                      <a:alpha val="43137"/>
                    </a:srgbClr>
                  </a:outerShdw>
                </a:effectLst>
              </a:rPr>
              <a:t> J </a:t>
            </a:r>
            <a:r>
              <a:rPr lang="en-US" sz="2000" i="1" dirty="0" err="1">
                <a:solidFill>
                  <a:srgbClr val="FFCC00"/>
                </a:solidFill>
                <a:effectLst>
                  <a:outerShdw blurRad="38100" dist="38100" dir="2700000" algn="tl">
                    <a:srgbClr val="000000">
                      <a:alpha val="43137"/>
                    </a:srgbClr>
                  </a:outerShdw>
                </a:effectLst>
              </a:rPr>
              <a:t>Nucl</a:t>
            </a:r>
            <a:r>
              <a:rPr lang="en-US" sz="2000" i="1" dirty="0">
                <a:solidFill>
                  <a:srgbClr val="FFCC00"/>
                </a:solidFill>
                <a:effectLst>
                  <a:outerShdw blurRad="38100" dist="38100" dir="2700000" algn="tl">
                    <a:srgbClr val="000000">
                      <a:alpha val="43137"/>
                    </a:srgbClr>
                  </a:outerShdw>
                </a:effectLst>
              </a:rPr>
              <a:t> Med 2012;39:450</a:t>
            </a:r>
          </a:p>
          <a:p>
            <a:pPr lvl="2">
              <a:lnSpc>
                <a:spcPct val="90000"/>
              </a:lnSpc>
            </a:pPr>
            <a:r>
              <a:rPr lang="en-US" sz="2000" i="1" dirty="0" err="1">
                <a:solidFill>
                  <a:srgbClr val="FFCC00"/>
                </a:solidFill>
                <a:effectLst>
                  <a:outerShdw blurRad="38100" dist="38100" dir="2700000" algn="tl">
                    <a:srgbClr val="000000">
                      <a:alpha val="43137"/>
                    </a:srgbClr>
                  </a:outerShdw>
                </a:effectLst>
              </a:rPr>
              <a:t>Forero</a:t>
            </a:r>
            <a:r>
              <a:rPr lang="en-US" sz="2000" i="1" dirty="0">
                <a:solidFill>
                  <a:srgbClr val="FFCC00"/>
                </a:solidFill>
                <a:effectLst>
                  <a:outerShdw blurRad="38100" dist="38100" dir="2700000" algn="tl">
                    <a:srgbClr val="000000">
                      <a:alpha val="43137"/>
                    </a:srgbClr>
                  </a:outerShdw>
                </a:effectLst>
              </a:rPr>
              <a:t>-Torres, et al. Clin Br Ca 2010;10:275</a:t>
            </a:r>
          </a:p>
          <a:p>
            <a:pPr marL="914400" lvl="2" indent="0">
              <a:lnSpc>
                <a:spcPct val="90000"/>
              </a:lnSpc>
              <a:buNone/>
            </a:pPr>
            <a:endParaRPr lang="en-US" sz="2000" i="1" dirty="0">
              <a:solidFill>
                <a:srgbClr val="FFCC00"/>
              </a:solidFill>
              <a:effectLst>
                <a:outerShdw blurRad="38100" dist="38100" dir="2700000" algn="tl">
                  <a:srgbClr val="000000">
                    <a:alpha val="43137"/>
                  </a:srgbClr>
                </a:outerShdw>
              </a:effectLst>
            </a:endParaRPr>
          </a:p>
          <a:p>
            <a:pPr>
              <a:lnSpc>
                <a:spcPct val="90000"/>
              </a:lnSpc>
            </a:pPr>
            <a:endParaRPr lang="en-US" sz="2000" dirty="0">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1A44C637-9214-8588-A754-B9B8D5B216E4}"/>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858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0545C-BB58-A92D-FCD2-5C18A659DDE6}"/>
            </a:ext>
          </a:extLst>
        </p:cNvPr>
        <p:cNvGrpSpPr/>
        <p:nvPr/>
      </p:nvGrpSpPr>
      <p:grpSpPr>
        <a:xfrm>
          <a:off x="0" y="0"/>
          <a:ext cx="0" cy="0"/>
          <a:chOff x="0" y="0"/>
          <a:chExt cx="0" cy="0"/>
        </a:xfrm>
      </p:grpSpPr>
      <p:sp>
        <p:nvSpPr>
          <p:cNvPr id="460802" name="Text Box 2">
            <a:extLst>
              <a:ext uri="{FF2B5EF4-FFF2-40B4-BE49-F238E27FC236}">
                <a16:creationId xmlns:a16="http://schemas.microsoft.com/office/drawing/2014/main" id="{E49A9E62-C874-789F-A32E-BA0ECCDDB7FB}"/>
              </a:ext>
            </a:extLst>
          </p:cNvPr>
          <p:cNvSpPr txBox="1">
            <a:spLocks noChangeArrowheads="1"/>
          </p:cNvSpPr>
          <p:nvPr/>
        </p:nvSpPr>
        <p:spPr bwMode="auto">
          <a:xfrm>
            <a:off x="-69273" y="544678"/>
            <a:ext cx="8991600" cy="563231"/>
          </a:xfrm>
          <a:prstGeom prst="rect">
            <a:avLst/>
          </a:prstGeom>
          <a:noFill/>
          <a:ln w="38100">
            <a:noFill/>
            <a:miter lim="800000"/>
            <a:headEnd/>
            <a:tailEnd/>
          </a:ln>
        </p:spPr>
        <p:txBody>
          <a:bodyPr wrap="square">
            <a:spAutoFit/>
          </a:bodyPr>
          <a:lstStyle/>
          <a:p>
            <a:pPr marL="342900" lvl="3" algn="ctr">
              <a:lnSpc>
                <a:spcPct val="85000"/>
              </a:lnSpc>
            </a:pPr>
            <a:r>
              <a:rPr lang="en-US" sz="3600" b="1" dirty="0">
                <a:solidFill>
                  <a:srgbClr val="FFFF00"/>
                </a:solidFill>
                <a:effectLst>
                  <a:outerShdw blurRad="38100" dist="38100" dir="2700000" algn="tl">
                    <a:srgbClr val="000000">
                      <a:alpha val="43137"/>
                    </a:srgbClr>
                  </a:outerShdw>
                </a:effectLst>
                <a:latin typeface="+mj-lt"/>
                <a:ea typeface="+mj-ea"/>
                <a:cs typeface="+mj-cs"/>
              </a:rPr>
              <a:t>Hormonal / Targeted / Immune Therapy</a:t>
            </a:r>
          </a:p>
        </p:txBody>
      </p:sp>
      <p:sp>
        <p:nvSpPr>
          <p:cNvPr id="460803" name="Rectangle 6">
            <a:extLst>
              <a:ext uri="{FF2B5EF4-FFF2-40B4-BE49-F238E27FC236}">
                <a16:creationId xmlns:a16="http://schemas.microsoft.com/office/drawing/2014/main" id="{C4BB7AD6-75B3-1255-80ED-253CBE7DF13B}"/>
              </a:ext>
            </a:extLst>
          </p:cNvPr>
          <p:cNvSpPr>
            <a:spLocks noGrp="1" noChangeArrowheads="1"/>
          </p:cNvSpPr>
          <p:nvPr>
            <p:ph type="body" idx="4294967295"/>
          </p:nvPr>
        </p:nvSpPr>
        <p:spPr>
          <a:xfrm>
            <a:off x="0" y="1143000"/>
            <a:ext cx="8686800" cy="5181600"/>
          </a:xfrm>
        </p:spPr>
        <p:txBody>
          <a:bodyPr/>
          <a:lstStyle/>
          <a:p>
            <a:pPr>
              <a:spcBef>
                <a:spcPts val="0"/>
              </a:spcBef>
            </a:pPr>
            <a:r>
              <a:rPr lang="en-US" sz="2400" dirty="0">
                <a:effectLst>
                  <a:outerShdw blurRad="38100" dist="38100" dir="2700000" algn="tl">
                    <a:srgbClr val="000000">
                      <a:alpha val="43137"/>
                    </a:srgbClr>
                  </a:outerShdw>
                </a:effectLst>
              </a:rPr>
              <a:t>PET metabolic flare 7 to 10 days after tamoxifen</a:t>
            </a:r>
          </a:p>
          <a:p>
            <a:pPr lvl="2">
              <a:spcBef>
                <a:spcPts val="0"/>
              </a:spcBef>
            </a:pPr>
            <a:r>
              <a:rPr lang="en-US" sz="2000" i="1" dirty="0">
                <a:solidFill>
                  <a:srgbClr val="FFCC00"/>
                </a:solidFill>
                <a:effectLst>
                  <a:outerShdw blurRad="38100" dist="38100" dir="2700000" algn="tl">
                    <a:srgbClr val="000000">
                      <a:alpha val="43137"/>
                    </a:srgbClr>
                  </a:outerShdw>
                </a:effectLst>
              </a:rPr>
              <a:t>Mortimer, et al. J Clin </a:t>
            </a:r>
            <a:r>
              <a:rPr lang="en-US" sz="2000" i="1" dirty="0" err="1">
                <a:solidFill>
                  <a:srgbClr val="FFCC00"/>
                </a:solidFill>
                <a:effectLst>
                  <a:outerShdw blurRad="38100" dist="38100" dir="2700000" algn="tl">
                    <a:srgbClr val="000000">
                      <a:alpha val="43137"/>
                    </a:srgbClr>
                  </a:outerShdw>
                </a:effectLst>
              </a:rPr>
              <a:t>Oncol</a:t>
            </a:r>
            <a:r>
              <a:rPr lang="en-US" sz="2000" i="1" dirty="0">
                <a:solidFill>
                  <a:srgbClr val="FFCC00"/>
                </a:solidFill>
                <a:effectLst>
                  <a:outerShdw blurRad="38100" dist="38100" dir="2700000" algn="tl">
                    <a:srgbClr val="000000">
                      <a:alpha val="43137"/>
                    </a:srgbClr>
                  </a:outerShdw>
                </a:effectLst>
              </a:rPr>
              <a:t> 2001;19:2797</a:t>
            </a:r>
          </a:p>
          <a:p>
            <a:pPr lvl="2">
              <a:spcBef>
                <a:spcPts val="0"/>
              </a:spcBef>
            </a:pPr>
            <a:endParaRPr lang="en-US" sz="1400" dirty="0">
              <a:solidFill>
                <a:srgbClr val="FFCC00"/>
              </a:solidFill>
              <a:effectLst>
                <a:outerShdw blurRad="38100" dist="38100" dir="2700000" algn="tl">
                  <a:srgbClr val="000000">
                    <a:alpha val="43137"/>
                  </a:srgbClr>
                </a:outerShdw>
              </a:effectLst>
            </a:endParaRPr>
          </a:p>
          <a:p>
            <a:pPr>
              <a:lnSpc>
                <a:spcPct val="90000"/>
              </a:lnSpc>
              <a:buFont typeface="Arial" charset="0"/>
              <a:buChar char="•"/>
            </a:pPr>
            <a:r>
              <a:rPr lang="en-US" sz="2400" dirty="0">
                <a:effectLst>
                  <a:outerShdw blurRad="38100" dist="38100" dir="2700000" algn="tl">
                    <a:srgbClr val="000000">
                      <a:alpha val="43137"/>
                    </a:srgbClr>
                  </a:outerShdw>
                </a:effectLst>
              </a:rPr>
              <a:t>Not as much data but PET can be used to follow response</a:t>
            </a:r>
          </a:p>
          <a:p>
            <a:pPr lvl="2">
              <a:lnSpc>
                <a:spcPct val="90000"/>
              </a:lnSpc>
            </a:pPr>
            <a:r>
              <a:rPr lang="en-US" sz="2000" i="1" dirty="0" err="1">
                <a:solidFill>
                  <a:srgbClr val="FFCC00"/>
                </a:solidFill>
                <a:effectLst>
                  <a:outerShdw blurRad="38100" dist="38100" dir="2700000" algn="tl">
                    <a:srgbClr val="000000">
                      <a:alpha val="43137"/>
                    </a:srgbClr>
                  </a:outerShdw>
                </a:effectLst>
              </a:rPr>
              <a:t>Mortazavi-Jehanno</a:t>
            </a:r>
            <a:r>
              <a:rPr lang="en-US" sz="2000" i="1" dirty="0">
                <a:solidFill>
                  <a:srgbClr val="FFCC00"/>
                </a:solidFill>
                <a:effectLst>
                  <a:outerShdw blurRad="38100" dist="38100" dir="2700000" algn="tl">
                    <a:srgbClr val="000000">
                      <a:alpha val="43137"/>
                    </a:srgbClr>
                  </a:outerShdw>
                </a:effectLst>
              </a:rPr>
              <a:t>, et al. </a:t>
            </a:r>
            <a:r>
              <a:rPr lang="en-US" sz="2000" i="1" dirty="0" err="1">
                <a:solidFill>
                  <a:srgbClr val="FFCC00"/>
                </a:solidFill>
                <a:effectLst>
                  <a:outerShdw blurRad="38100" dist="38100" dir="2700000" algn="tl">
                    <a:srgbClr val="000000">
                      <a:alpha val="43137"/>
                    </a:srgbClr>
                  </a:outerShdw>
                </a:effectLst>
              </a:rPr>
              <a:t>Eur</a:t>
            </a:r>
            <a:r>
              <a:rPr lang="en-US" sz="2000" i="1" dirty="0">
                <a:solidFill>
                  <a:srgbClr val="FFCC00"/>
                </a:solidFill>
                <a:effectLst>
                  <a:outerShdw blurRad="38100" dist="38100" dir="2700000" algn="tl">
                    <a:srgbClr val="000000">
                      <a:alpha val="43137"/>
                    </a:srgbClr>
                  </a:outerShdw>
                </a:effectLst>
              </a:rPr>
              <a:t> J </a:t>
            </a:r>
            <a:r>
              <a:rPr lang="en-US" sz="2000" i="1" dirty="0" err="1">
                <a:solidFill>
                  <a:srgbClr val="FFCC00"/>
                </a:solidFill>
                <a:effectLst>
                  <a:outerShdw blurRad="38100" dist="38100" dir="2700000" algn="tl">
                    <a:srgbClr val="000000">
                      <a:alpha val="43137"/>
                    </a:srgbClr>
                  </a:outerShdw>
                </a:effectLst>
              </a:rPr>
              <a:t>Nucl</a:t>
            </a:r>
            <a:r>
              <a:rPr lang="en-US" sz="2000" i="1" dirty="0">
                <a:solidFill>
                  <a:srgbClr val="FFCC00"/>
                </a:solidFill>
                <a:effectLst>
                  <a:outerShdw blurRad="38100" dist="38100" dir="2700000" algn="tl">
                    <a:srgbClr val="000000">
                      <a:alpha val="43137"/>
                    </a:srgbClr>
                  </a:outerShdw>
                </a:effectLst>
              </a:rPr>
              <a:t> Med 2012;39:450</a:t>
            </a:r>
          </a:p>
          <a:p>
            <a:pPr lvl="2">
              <a:lnSpc>
                <a:spcPct val="90000"/>
              </a:lnSpc>
            </a:pPr>
            <a:r>
              <a:rPr lang="en-US" sz="2000" i="1" dirty="0" err="1">
                <a:solidFill>
                  <a:srgbClr val="FFCC00"/>
                </a:solidFill>
                <a:effectLst>
                  <a:outerShdw blurRad="38100" dist="38100" dir="2700000" algn="tl">
                    <a:srgbClr val="000000">
                      <a:alpha val="43137"/>
                    </a:srgbClr>
                  </a:outerShdw>
                </a:effectLst>
              </a:rPr>
              <a:t>Forero</a:t>
            </a:r>
            <a:r>
              <a:rPr lang="en-US" sz="2000" i="1" dirty="0">
                <a:solidFill>
                  <a:srgbClr val="FFCC00"/>
                </a:solidFill>
                <a:effectLst>
                  <a:outerShdw blurRad="38100" dist="38100" dir="2700000" algn="tl">
                    <a:srgbClr val="000000">
                      <a:alpha val="43137"/>
                    </a:srgbClr>
                  </a:outerShdw>
                </a:effectLst>
              </a:rPr>
              <a:t>-Torres, et al. Clin Br Ca 2010;10:275</a:t>
            </a:r>
          </a:p>
          <a:p>
            <a:pPr marL="914400" lvl="2" indent="0">
              <a:lnSpc>
                <a:spcPct val="90000"/>
              </a:lnSpc>
              <a:buNone/>
            </a:pPr>
            <a:endParaRPr lang="en-US" sz="2000" i="1" dirty="0">
              <a:solidFill>
                <a:srgbClr val="FFCC00"/>
              </a:solidFill>
              <a:effectLst>
                <a:outerShdw blurRad="38100" dist="38100" dir="2700000" algn="tl">
                  <a:srgbClr val="000000">
                    <a:alpha val="43137"/>
                  </a:srgbClr>
                </a:outerShdw>
              </a:effectLst>
            </a:endParaRPr>
          </a:p>
          <a:p>
            <a:pPr>
              <a:lnSpc>
                <a:spcPct val="90000"/>
              </a:lnSpc>
            </a:pPr>
            <a:r>
              <a:rPr lang="en-US" sz="2400" dirty="0">
                <a:effectLst>
                  <a:outerShdw blurRad="38100" dist="38100" dir="2700000" algn="tl">
                    <a:srgbClr val="000000">
                      <a:alpha val="43137"/>
                    </a:srgbClr>
                  </a:outerShdw>
                </a:effectLst>
              </a:rPr>
              <a:t>TBCRC026: 88 patients neoadjuvant pertuzumab and trastuzumab (PT)</a:t>
            </a:r>
          </a:p>
          <a:p>
            <a:pPr lvl="1">
              <a:lnSpc>
                <a:spcPct val="90000"/>
              </a:lnSpc>
            </a:pPr>
            <a:r>
              <a:rPr lang="en-US" sz="2400" dirty="0">
                <a:effectLst>
                  <a:outerShdw blurRad="38100" dist="38100" dir="2700000" algn="tl">
                    <a:srgbClr val="000000">
                      <a:alpha val="43137"/>
                    </a:srgbClr>
                  </a:outerShdw>
                </a:effectLst>
              </a:rPr>
              <a:t>PET after 15 days </a:t>
            </a:r>
          </a:p>
          <a:p>
            <a:pPr lvl="2">
              <a:lnSpc>
                <a:spcPct val="90000"/>
              </a:lnSpc>
            </a:pPr>
            <a:r>
              <a:rPr lang="en-US" sz="2400" dirty="0">
                <a:effectLst>
                  <a:outerShdw blurRad="38100" dist="38100" dir="2700000" algn="tl">
                    <a:srgbClr val="000000">
                      <a:alpha val="43137"/>
                    </a:srgbClr>
                  </a:outerShdw>
                </a:effectLst>
              </a:rPr>
              <a:t>Take home if no response by day 15, unlikely to have pCR by targeted therapy alone</a:t>
            </a:r>
          </a:p>
          <a:p>
            <a:pPr lvl="3">
              <a:lnSpc>
                <a:spcPct val="90000"/>
              </a:lnSpc>
            </a:pPr>
            <a:r>
              <a:rPr lang="en-US" sz="2000" i="1" dirty="0">
                <a:solidFill>
                  <a:srgbClr val="FFCC00"/>
                </a:solidFill>
                <a:effectLst>
                  <a:outerShdw blurRad="38100" dist="38100" dir="2700000" algn="tl">
                    <a:srgbClr val="000000">
                      <a:alpha val="43137"/>
                    </a:srgbClr>
                  </a:outerShdw>
                </a:effectLst>
              </a:rPr>
              <a:t>Connolly et al. J Clin Oncol 2021;39:2247.</a:t>
            </a:r>
          </a:p>
          <a:p>
            <a:pPr>
              <a:lnSpc>
                <a:spcPct val="90000"/>
              </a:lnSpc>
            </a:pPr>
            <a:endParaRPr lang="en-US" sz="2000" dirty="0">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22779E3B-AD9B-A17F-794A-C0C690B30607}"/>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341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228600" y="655969"/>
            <a:ext cx="9296400" cy="563231"/>
          </a:xfrm>
          <a:prstGeom prst="rect">
            <a:avLst/>
          </a:prstGeom>
          <a:noFill/>
          <a:ln w="38100">
            <a:noFill/>
            <a:miter lim="800000"/>
            <a:headEnd/>
            <a:tailEnd/>
          </a:ln>
        </p:spPr>
        <p:txBody>
          <a:bodyPr wrap="square">
            <a:spAutoFit/>
          </a:bodyPr>
          <a:lstStyle/>
          <a:p>
            <a:pPr marL="342900" lvl="3" algn="ctr">
              <a:lnSpc>
                <a:spcPct val="85000"/>
              </a:lnSpc>
            </a:pPr>
            <a:r>
              <a:rPr lang="en-US" sz="3600" b="1" dirty="0">
                <a:solidFill>
                  <a:srgbClr val="FFFF00"/>
                </a:solidFill>
                <a:effectLst>
                  <a:outerShdw blurRad="38100" dist="38100" dir="2700000" algn="tl">
                    <a:srgbClr val="000000">
                      <a:alpha val="43137"/>
                    </a:srgbClr>
                  </a:outerShdw>
                </a:effectLst>
                <a:latin typeface="+mj-lt"/>
                <a:ea typeface="+mj-ea"/>
                <a:cs typeface="+mj-cs"/>
              </a:rPr>
              <a:t>Hormonal / Targeted / Immune Therapy</a:t>
            </a:r>
          </a:p>
        </p:txBody>
      </p:sp>
      <p:sp>
        <p:nvSpPr>
          <p:cNvPr id="460803" name="Rectangle 6"/>
          <p:cNvSpPr>
            <a:spLocks noGrp="1" noChangeArrowheads="1"/>
          </p:cNvSpPr>
          <p:nvPr>
            <p:ph type="body" idx="4294967295"/>
          </p:nvPr>
        </p:nvSpPr>
        <p:spPr>
          <a:xfrm>
            <a:off x="76200" y="1463996"/>
            <a:ext cx="8461375" cy="4191000"/>
          </a:xfrm>
        </p:spPr>
        <p:txBody>
          <a:bodyPr/>
          <a:lstStyle/>
          <a:p>
            <a:pPr marL="914400" lvl="2" indent="0">
              <a:lnSpc>
                <a:spcPct val="90000"/>
              </a:lnSpc>
              <a:buNone/>
            </a:pPr>
            <a:endParaRPr lang="en-US" sz="2000" i="1" dirty="0">
              <a:solidFill>
                <a:srgbClr val="FFCC00"/>
              </a:solidFill>
              <a:effectLst>
                <a:outerShdw blurRad="38100" dist="38100" dir="2700000" algn="tl">
                  <a:srgbClr val="000000">
                    <a:alpha val="43137"/>
                  </a:srgbClr>
                </a:outerShdw>
              </a:effectLst>
            </a:endParaRPr>
          </a:p>
          <a:p>
            <a:pPr>
              <a:lnSpc>
                <a:spcPct val="90000"/>
              </a:lnSpc>
            </a:pPr>
            <a:r>
              <a:rPr lang="en-US" sz="3200" dirty="0">
                <a:effectLst>
                  <a:outerShdw blurRad="38100" dist="38100" dir="2700000" algn="tl">
                    <a:srgbClr val="000000">
                      <a:alpha val="43137"/>
                    </a:srgbClr>
                  </a:outerShdw>
                </a:effectLst>
              </a:rPr>
              <a:t>Immunomodulatory Therapy </a:t>
            </a:r>
          </a:p>
          <a:p>
            <a:pPr lvl="1"/>
            <a:r>
              <a:rPr lang="en-US" sz="2400" dirty="0"/>
              <a:t>May be associated with delayed decrease in tumor size</a:t>
            </a:r>
          </a:p>
          <a:p>
            <a:pPr lvl="1"/>
            <a:r>
              <a:rPr lang="en-US" sz="2400" dirty="0"/>
              <a:t>New or enlarging tumors and increased FDG uptake soon after completion of treatment may not reflect disease progression </a:t>
            </a:r>
          </a:p>
          <a:p>
            <a:pPr lvl="1"/>
            <a:r>
              <a:rPr lang="en-US" sz="2400" dirty="0"/>
              <a:t>Follow-up (serial) imaging should be performed </a:t>
            </a:r>
            <a:r>
              <a:rPr lang="en-US" sz="2400" i="1" dirty="0"/>
              <a:t>at least </a:t>
            </a:r>
            <a:r>
              <a:rPr lang="en-US" sz="2400" dirty="0"/>
              <a:t>4 weeks later to assess for further changes</a:t>
            </a:r>
          </a:p>
          <a:p>
            <a:pPr lvl="2"/>
            <a:r>
              <a:rPr lang="en-US" sz="2400" i="1" dirty="0" err="1">
                <a:solidFill>
                  <a:srgbClr val="FFCC00"/>
                </a:solidFill>
                <a:effectLst>
                  <a:outerShdw blurRad="38100" dist="38100" dir="2700000" algn="tl">
                    <a:srgbClr val="000000">
                      <a:alpha val="43137"/>
                    </a:srgbClr>
                  </a:outerShdw>
                </a:effectLst>
              </a:rPr>
              <a:t>Kwak</a:t>
            </a:r>
            <a:r>
              <a:rPr lang="en-US" sz="2400" i="1" dirty="0">
                <a:solidFill>
                  <a:srgbClr val="FFCC00"/>
                </a:solidFill>
                <a:effectLst>
                  <a:outerShdw blurRad="38100" dist="38100" dir="2700000" algn="tl">
                    <a:srgbClr val="000000">
                      <a:alpha val="43137"/>
                    </a:srgbClr>
                  </a:outerShdw>
                </a:effectLst>
              </a:rPr>
              <a:t> et al. Radiographics 2015;35:424.</a:t>
            </a:r>
          </a:p>
          <a:p>
            <a:pPr marL="457200" lvl="1" indent="0">
              <a:lnSpc>
                <a:spcPct val="90000"/>
              </a:lnSpc>
              <a:buNone/>
            </a:pPr>
            <a:endParaRPr lang="en-US" dirty="0">
              <a:effectLst>
                <a:outerShdw blurRad="38100" dist="38100" dir="2700000" algn="tl">
                  <a:srgbClr val="000000">
                    <a:alpha val="43137"/>
                  </a:srgbClr>
                </a:outerShdw>
              </a:effectLst>
            </a:endParaRPr>
          </a:p>
          <a:p>
            <a:pPr>
              <a:lnSpc>
                <a:spcPct val="90000"/>
              </a:lnSpc>
            </a:pPr>
            <a:endParaRPr lang="en-US" sz="2000" dirty="0">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30E606FC-56C5-F95E-C2F4-2E6F3C2FDA94}"/>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1074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609600" y="758825"/>
            <a:ext cx="7924800" cy="993775"/>
          </a:xfrm>
          <a:prstGeom prst="rect">
            <a:avLst/>
          </a:prstGeom>
          <a:noFill/>
          <a:ln w="38100">
            <a:noFill/>
            <a:miter lim="800000"/>
            <a:headEnd/>
            <a:tailEnd/>
          </a:ln>
        </p:spPr>
        <p:txBody>
          <a:bodyPr>
            <a:spAutoFit/>
          </a:bodyPr>
          <a:lstStyle/>
          <a:p>
            <a:pPr algn="ctr">
              <a:lnSpc>
                <a:spcPct val="85000"/>
              </a:lnSpc>
              <a:spcBef>
                <a:spcPct val="20000"/>
              </a:spcBef>
            </a:pPr>
            <a:r>
              <a:rPr lang="en-US" sz="4000" b="1" dirty="0">
                <a:solidFill>
                  <a:srgbClr val="FFFF00"/>
                </a:solidFill>
                <a:effectLst>
                  <a:outerShdw blurRad="38100" dist="38100" dir="2700000" algn="tl">
                    <a:srgbClr val="000000"/>
                  </a:outerShdw>
                </a:effectLst>
              </a:rPr>
              <a:t>FDG PET in Breast Cancer</a:t>
            </a:r>
          </a:p>
          <a:p>
            <a:pPr algn="ctr">
              <a:lnSpc>
                <a:spcPct val="85000"/>
              </a:lnSpc>
              <a:spcBef>
                <a:spcPct val="20000"/>
              </a:spcBef>
            </a:pPr>
            <a:r>
              <a:rPr lang="en-US" sz="2400" dirty="0">
                <a:solidFill>
                  <a:srgbClr val="FFFF00"/>
                </a:solidFill>
                <a:effectLst>
                  <a:outerShdw blurRad="38100" dist="38100" dir="2700000" algn="tl">
                    <a:srgbClr val="000000"/>
                  </a:outerShdw>
                </a:effectLst>
              </a:rPr>
              <a:t>Clinical Applications</a:t>
            </a:r>
          </a:p>
        </p:txBody>
      </p:sp>
      <p:sp>
        <p:nvSpPr>
          <p:cNvPr id="463875" name="Text Box 4"/>
          <p:cNvSpPr txBox="1">
            <a:spLocks noChangeArrowheads="1"/>
          </p:cNvSpPr>
          <p:nvPr/>
        </p:nvSpPr>
        <p:spPr bwMode="auto">
          <a:xfrm>
            <a:off x="152400" y="1981200"/>
            <a:ext cx="8915400" cy="3754874"/>
          </a:xfrm>
          <a:prstGeom prst="rect">
            <a:avLst/>
          </a:prstGeom>
          <a:noFill/>
          <a:ln w="38100">
            <a:noFill/>
            <a:miter lim="800000"/>
            <a:headEnd/>
            <a:tailEnd/>
          </a:ln>
        </p:spPr>
        <p:txBody>
          <a:bodyPr wrap="square">
            <a:spAutoFit/>
          </a:bodyPr>
          <a:lstStyle/>
          <a:p>
            <a:pPr>
              <a:spcBef>
                <a:spcPct val="50000"/>
              </a:spcBef>
            </a:pPr>
            <a:r>
              <a:rPr lang="en-US" sz="2800" dirty="0">
                <a:solidFill>
                  <a:srgbClr val="FFCC00"/>
                </a:solidFill>
                <a:effectLst>
                  <a:outerShdw blurRad="38100" dist="38100" dir="2700000" algn="tl">
                    <a:srgbClr val="000000">
                      <a:alpha val="43137"/>
                    </a:srgbClr>
                  </a:outerShdw>
                </a:effectLst>
              </a:rPr>
              <a:t>Detection of the Primary Lesion</a:t>
            </a:r>
          </a:p>
          <a:p>
            <a:pPr>
              <a:spcBef>
                <a:spcPct val="50000"/>
              </a:spcBef>
            </a:pPr>
            <a:r>
              <a:rPr lang="en-US" sz="2800" dirty="0">
                <a:solidFill>
                  <a:srgbClr val="FFCC00"/>
                </a:solidFill>
                <a:effectLst>
                  <a:outerShdw blurRad="38100" dist="38100" dir="2700000" algn="tl">
                    <a:srgbClr val="000000">
                      <a:alpha val="43137"/>
                    </a:srgbClr>
                  </a:outerShdw>
                </a:effectLst>
              </a:rPr>
              <a:t>Lymph Node Assessment</a:t>
            </a:r>
          </a:p>
          <a:p>
            <a:pPr>
              <a:spcBef>
                <a:spcPct val="50000"/>
              </a:spcBef>
            </a:pPr>
            <a:r>
              <a:rPr lang="en-US" sz="2800" dirty="0">
                <a:solidFill>
                  <a:srgbClr val="FFCC00"/>
                </a:solidFill>
                <a:effectLst>
                  <a:outerShdw blurRad="38100" dist="38100" dir="2700000" algn="tl">
                    <a:srgbClr val="000000">
                      <a:alpha val="43137"/>
                    </a:srgbClr>
                  </a:outerShdw>
                </a:effectLst>
              </a:rPr>
              <a:t>Evaluation of Distant Metastasis / Bone Metastasis</a:t>
            </a:r>
          </a:p>
          <a:p>
            <a:pPr>
              <a:spcBef>
                <a:spcPct val="50000"/>
              </a:spcBef>
            </a:pPr>
            <a:r>
              <a:rPr lang="en-US" sz="2800" dirty="0">
                <a:solidFill>
                  <a:srgbClr val="FFCC00"/>
                </a:solidFill>
                <a:effectLst>
                  <a:outerShdw blurRad="38100" dist="38100" dir="2700000" algn="tl">
                    <a:srgbClr val="000000">
                      <a:alpha val="43137"/>
                    </a:srgbClr>
                  </a:outerShdw>
                </a:effectLst>
              </a:rPr>
              <a:t>Monitoring Response to Chemotherapy</a:t>
            </a:r>
          </a:p>
          <a:p>
            <a:pPr>
              <a:spcBef>
                <a:spcPct val="50000"/>
              </a:spcBef>
            </a:pPr>
            <a:r>
              <a:rPr lang="en-US" sz="2800" dirty="0">
                <a:solidFill>
                  <a:srgbClr val="FFCC00"/>
                </a:solidFill>
                <a:effectLst>
                  <a:outerShdw blurRad="38100" dist="38100" dir="2700000" algn="tl">
                    <a:srgbClr val="000000">
                      <a:alpha val="43137"/>
                    </a:srgbClr>
                  </a:outerShdw>
                </a:effectLst>
              </a:rPr>
              <a:t>Monitoring Response to Hormonal / Targeted / Immune</a:t>
            </a:r>
          </a:p>
          <a:p>
            <a:pPr>
              <a:spcBef>
                <a:spcPct val="50000"/>
              </a:spcBef>
            </a:pPr>
            <a:r>
              <a:rPr lang="en-US" sz="2800" dirty="0">
                <a:solidFill>
                  <a:schemeClr val="bg1"/>
                </a:solidFill>
                <a:effectLst>
                  <a:outerShdw blurRad="38100" dist="38100" dir="2700000" algn="tl">
                    <a:srgbClr val="000000">
                      <a:alpha val="43137"/>
                    </a:srgbClr>
                  </a:outerShdw>
                </a:effectLst>
              </a:rPr>
              <a:t>Recurrence</a:t>
            </a:r>
            <a:endParaRPr lang="en-US" sz="2400" dirty="0">
              <a:solidFill>
                <a:schemeClr val="bg1"/>
              </a:solidFill>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592C5580-EAD8-87AD-2DF0-942B938B4017}"/>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AutoShape 2"/>
          <p:cNvSpPr>
            <a:spLocks noGrp="1" noChangeArrowheads="1"/>
          </p:cNvSpPr>
          <p:nvPr>
            <p:ph type="title" idx="4294967295"/>
          </p:nvPr>
        </p:nvSpPr>
        <p:spPr>
          <a:xfrm>
            <a:off x="1295400" y="228600"/>
            <a:ext cx="7848600" cy="1143000"/>
          </a:xfrm>
        </p:spPr>
        <p:txBody>
          <a:bodyPr/>
          <a:lstStyle/>
          <a:p>
            <a:r>
              <a:rPr lang="en-US" dirty="0">
                <a:solidFill>
                  <a:srgbClr val="FFFF00"/>
                </a:solidFill>
                <a:effectLst>
                  <a:outerShdw blurRad="38100" dist="38100" dir="2700000" algn="tl">
                    <a:srgbClr val="000000"/>
                  </a:outerShdw>
                </a:effectLst>
              </a:rPr>
              <a:t>PET Excellent for Recurrence</a:t>
            </a:r>
          </a:p>
        </p:txBody>
      </p:sp>
      <p:sp>
        <p:nvSpPr>
          <p:cNvPr id="126979" name="Rectangle 3"/>
          <p:cNvSpPr>
            <a:spLocks noGrp="1" noChangeArrowheads="1"/>
          </p:cNvSpPr>
          <p:nvPr>
            <p:ph type="body" idx="4294967295"/>
          </p:nvPr>
        </p:nvSpPr>
        <p:spPr>
          <a:xfrm>
            <a:off x="0" y="1219200"/>
            <a:ext cx="8686800" cy="3581400"/>
          </a:xfrm>
        </p:spPr>
        <p:txBody>
          <a:bodyPr/>
          <a:lstStyle/>
          <a:p>
            <a:pPr>
              <a:spcBef>
                <a:spcPts val="0"/>
              </a:spcBef>
              <a:spcAft>
                <a:spcPts val="0"/>
              </a:spcAft>
            </a:pPr>
            <a:r>
              <a:rPr lang="en-US" sz="2400" dirty="0">
                <a:effectLst>
                  <a:outerShdw blurRad="38100" dist="38100" dir="2700000" algn="tl">
                    <a:srgbClr val="000000">
                      <a:alpha val="43137"/>
                    </a:srgbClr>
                  </a:outerShdw>
                </a:effectLst>
              </a:rPr>
              <a:t>With CI, difficult to differentiate true recurrence from post-surgical and radiation sequelae but PET-CT performs well</a:t>
            </a:r>
          </a:p>
          <a:p>
            <a:pPr lvl="2">
              <a:spcBef>
                <a:spcPts val="0"/>
              </a:spcBef>
              <a:spcAft>
                <a:spcPts val="0"/>
              </a:spcAft>
            </a:pPr>
            <a:r>
              <a:rPr lang="en-US" sz="2000" i="1" dirty="0">
                <a:solidFill>
                  <a:srgbClr val="FFCC00"/>
                </a:solidFill>
                <a:effectLst>
                  <a:outerShdw blurRad="38100" dist="38100" dir="2700000" algn="tl">
                    <a:srgbClr val="000000">
                      <a:alpha val="43137"/>
                    </a:srgbClr>
                  </a:outerShdw>
                </a:effectLst>
              </a:rPr>
              <a:t>Manohar, et al. </a:t>
            </a:r>
            <a:r>
              <a:rPr lang="en-US" sz="2000" i="1" dirty="0" err="1">
                <a:solidFill>
                  <a:srgbClr val="FFCC00"/>
                </a:solidFill>
                <a:effectLst>
                  <a:outerShdw blurRad="38100" dist="38100" dir="2700000" algn="tl">
                    <a:srgbClr val="000000">
                      <a:alpha val="43137"/>
                    </a:srgbClr>
                  </a:outerShdw>
                </a:effectLst>
              </a:rPr>
              <a:t>Nucl</a:t>
            </a:r>
            <a:r>
              <a:rPr lang="en-US" sz="2000" i="1" dirty="0">
                <a:solidFill>
                  <a:srgbClr val="FFCC00"/>
                </a:solidFill>
                <a:effectLst>
                  <a:outerShdw blurRad="38100" dist="38100" dir="2700000" algn="tl">
                    <a:srgbClr val="000000">
                      <a:alpha val="43137"/>
                    </a:srgbClr>
                  </a:outerShdw>
                </a:effectLst>
              </a:rPr>
              <a:t> Med </a:t>
            </a:r>
            <a:r>
              <a:rPr lang="en-US" sz="2000" i="1" dirty="0" err="1">
                <a:solidFill>
                  <a:srgbClr val="FFCC00"/>
                </a:solidFill>
                <a:effectLst>
                  <a:outerShdw blurRad="38100" dist="38100" dir="2700000" algn="tl">
                    <a:srgbClr val="000000">
                      <a:alpha val="43137"/>
                    </a:srgbClr>
                  </a:outerShdw>
                </a:effectLst>
              </a:rPr>
              <a:t>Comm</a:t>
            </a:r>
            <a:r>
              <a:rPr lang="en-US" sz="2000" i="1" dirty="0">
                <a:solidFill>
                  <a:srgbClr val="FFCC00"/>
                </a:solidFill>
                <a:effectLst>
                  <a:outerShdw blurRad="38100" dist="38100" dir="2700000" algn="tl">
                    <a:srgbClr val="000000">
                      <a:alpha val="43137"/>
                    </a:srgbClr>
                  </a:outerShdw>
                </a:effectLst>
              </a:rPr>
              <a:t> 2012;33:591</a:t>
            </a:r>
            <a:endParaRPr lang="en-US" sz="2400" dirty="0">
              <a:effectLst>
                <a:outerShdw blurRad="38100" dist="38100" dir="2700000" algn="tl">
                  <a:srgbClr val="000000">
                    <a:alpha val="43137"/>
                  </a:srgbClr>
                </a:outerShdw>
              </a:effectLst>
            </a:endParaRPr>
          </a:p>
          <a:p>
            <a:pPr lvl="3">
              <a:spcBef>
                <a:spcPts val="0"/>
              </a:spcBef>
              <a:spcAft>
                <a:spcPts val="0"/>
              </a:spcAft>
            </a:pPr>
            <a:r>
              <a:rPr lang="en-US" sz="2000" dirty="0">
                <a:effectLst>
                  <a:outerShdw blurRad="38100" dist="38100" dir="2700000" algn="tl">
                    <a:srgbClr val="000000">
                      <a:alpha val="43137"/>
                    </a:srgbClr>
                  </a:outerShdw>
                </a:effectLst>
              </a:rPr>
              <a:t>Sensitivity 98.7%; Specificity 85.3%</a:t>
            </a:r>
          </a:p>
          <a:p>
            <a:pPr lvl="2">
              <a:spcBef>
                <a:spcPts val="0"/>
              </a:spcBef>
              <a:spcAft>
                <a:spcPts val="0"/>
              </a:spcAft>
            </a:pPr>
            <a:r>
              <a:rPr lang="en-US" sz="2000" i="1" dirty="0" err="1">
                <a:solidFill>
                  <a:srgbClr val="FFCC00"/>
                </a:solidFill>
                <a:effectLst>
                  <a:outerShdw blurRad="38100" dist="38100" dir="2700000" algn="tl">
                    <a:srgbClr val="000000">
                      <a:alpha val="43137"/>
                    </a:srgbClr>
                  </a:outerShdw>
                </a:effectLst>
              </a:rPr>
              <a:t>Dirisamer</a:t>
            </a:r>
            <a:r>
              <a:rPr lang="en-US" sz="2000" i="1" dirty="0">
                <a:solidFill>
                  <a:srgbClr val="FFCC00"/>
                </a:solidFill>
                <a:effectLst>
                  <a:outerShdw blurRad="38100" dist="38100" dir="2700000" algn="tl">
                    <a:srgbClr val="000000">
                      <a:alpha val="43137"/>
                    </a:srgbClr>
                  </a:outerShdw>
                </a:effectLst>
              </a:rPr>
              <a:t>, et al. </a:t>
            </a:r>
            <a:r>
              <a:rPr lang="en-US" sz="2000" i="1" dirty="0" err="1">
                <a:solidFill>
                  <a:srgbClr val="FFCC00"/>
                </a:solidFill>
                <a:effectLst>
                  <a:outerShdw blurRad="38100" dist="38100" dir="2700000" algn="tl">
                    <a:srgbClr val="000000">
                      <a:alpha val="43137"/>
                    </a:srgbClr>
                  </a:outerShdw>
                </a:effectLst>
              </a:rPr>
              <a:t>Eur</a:t>
            </a:r>
            <a:r>
              <a:rPr lang="en-US" sz="2000" i="1" dirty="0">
                <a:solidFill>
                  <a:srgbClr val="FFCC00"/>
                </a:solidFill>
                <a:effectLst>
                  <a:outerShdw blurRad="38100" dist="38100" dir="2700000" algn="tl">
                    <a:srgbClr val="000000">
                      <a:alpha val="43137"/>
                    </a:srgbClr>
                  </a:outerShdw>
                </a:effectLst>
              </a:rPr>
              <a:t> J Rad 2010;73:294</a:t>
            </a:r>
          </a:p>
          <a:p>
            <a:pPr lvl="3">
              <a:lnSpc>
                <a:spcPct val="90000"/>
              </a:lnSpc>
              <a:spcBef>
                <a:spcPts val="0"/>
              </a:spcBef>
              <a:spcAft>
                <a:spcPts val="0"/>
              </a:spcAft>
            </a:pPr>
            <a:r>
              <a:rPr lang="en-US" sz="2000" dirty="0">
                <a:effectLst>
                  <a:outerShdw blurRad="38100" dist="38100" dir="2700000" algn="tl">
                    <a:srgbClr val="000000">
                      <a:alpha val="43137"/>
                    </a:srgbClr>
                  </a:outerShdw>
                </a:effectLst>
              </a:rPr>
              <a:t>Sensitivity 93%; Specificity 100%</a:t>
            </a:r>
          </a:p>
          <a:p>
            <a:pPr lvl="2">
              <a:lnSpc>
                <a:spcPct val="90000"/>
              </a:lnSpc>
              <a:spcBef>
                <a:spcPts val="0"/>
              </a:spcBef>
              <a:spcAft>
                <a:spcPts val="0"/>
              </a:spcAft>
            </a:pPr>
            <a:r>
              <a:rPr lang="en-US" sz="2000" i="1" dirty="0" err="1">
                <a:solidFill>
                  <a:srgbClr val="FFCC00"/>
                </a:solidFill>
                <a:effectLst>
                  <a:outerShdw blurRad="38100" dist="38100" dir="2700000" algn="tl">
                    <a:srgbClr val="000000">
                      <a:alpha val="43137"/>
                    </a:srgbClr>
                  </a:outerShdw>
                </a:effectLst>
              </a:rPr>
              <a:t>Radan</a:t>
            </a:r>
            <a:r>
              <a:rPr lang="en-US" sz="2000" i="1" dirty="0">
                <a:solidFill>
                  <a:srgbClr val="FFCC00"/>
                </a:solidFill>
                <a:effectLst>
                  <a:outerShdw blurRad="38100" dist="38100" dir="2700000" algn="tl">
                    <a:srgbClr val="000000">
                      <a:alpha val="43137"/>
                    </a:srgbClr>
                  </a:outerShdw>
                </a:effectLst>
              </a:rPr>
              <a:t>, et al. Cancer 2006;107:2545</a:t>
            </a:r>
          </a:p>
          <a:p>
            <a:pPr lvl="3">
              <a:lnSpc>
                <a:spcPct val="90000"/>
              </a:lnSpc>
            </a:pPr>
            <a:r>
              <a:rPr lang="en-US" sz="2000" dirty="0">
                <a:effectLst>
                  <a:outerShdw blurRad="38100" dist="38100" dir="2700000" algn="tl">
                    <a:srgbClr val="000000">
                      <a:alpha val="43137"/>
                    </a:srgbClr>
                  </a:outerShdw>
                </a:effectLst>
              </a:rPr>
              <a:t>Changed management in 51%</a:t>
            </a:r>
          </a:p>
          <a:p>
            <a:pPr lvl="2">
              <a:lnSpc>
                <a:spcPct val="90000"/>
              </a:lnSpc>
            </a:pPr>
            <a:r>
              <a:rPr lang="en-US" sz="2000" i="1" dirty="0">
                <a:solidFill>
                  <a:srgbClr val="FFCC00"/>
                </a:solidFill>
                <a:effectLst>
                  <a:outerShdw blurRad="38100" dist="38100" dir="2700000" algn="tl">
                    <a:srgbClr val="000000">
                      <a:alpha val="43137"/>
                    </a:srgbClr>
                  </a:outerShdw>
                </a:effectLst>
              </a:rPr>
              <a:t>Evangelista et al. Clin </a:t>
            </a:r>
            <a:r>
              <a:rPr lang="en-US" sz="2000" i="1" dirty="0" err="1">
                <a:solidFill>
                  <a:srgbClr val="FFCC00"/>
                </a:solidFill>
                <a:effectLst>
                  <a:outerShdw blurRad="38100" dist="38100" dir="2700000" algn="tl">
                    <a:srgbClr val="000000">
                      <a:alpha val="43137"/>
                    </a:srgbClr>
                  </a:outerShdw>
                </a:effectLst>
              </a:rPr>
              <a:t>Nucl</a:t>
            </a:r>
            <a:r>
              <a:rPr lang="en-US" sz="2000" i="1" dirty="0">
                <a:solidFill>
                  <a:srgbClr val="FFCC00"/>
                </a:solidFill>
                <a:effectLst>
                  <a:outerShdw blurRad="38100" dist="38100" dir="2700000" algn="tl">
                    <a:srgbClr val="000000">
                      <a:alpha val="43137"/>
                    </a:srgbClr>
                  </a:outerShdw>
                </a:effectLst>
              </a:rPr>
              <a:t> Med 2014;32:e135</a:t>
            </a:r>
          </a:p>
          <a:p>
            <a:pPr lvl="3">
              <a:lnSpc>
                <a:spcPct val="90000"/>
              </a:lnSpc>
            </a:pPr>
            <a:r>
              <a:rPr lang="en-US" sz="2000" dirty="0">
                <a:effectLst>
                  <a:outerShdw blurRad="38100" dist="38100" dir="2700000" algn="tl">
                    <a:srgbClr val="000000">
                      <a:alpha val="43137"/>
                    </a:srgbClr>
                  </a:outerShdw>
                </a:effectLst>
              </a:rPr>
              <a:t>Accurate on or off HT</a:t>
            </a:r>
          </a:p>
          <a:p>
            <a:pPr marL="1371600" lvl="3" indent="0">
              <a:lnSpc>
                <a:spcPct val="90000"/>
              </a:lnSpc>
              <a:buNone/>
            </a:pPr>
            <a:endParaRPr lang="en-US" sz="2000" dirty="0">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8FD5C666-4BF7-08BB-D8AE-D858FF820E68}"/>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821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714" name="AutoShape 2"/>
          <p:cNvSpPr>
            <a:spLocks noGrp="1" noChangeArrowheads="1"/>
          </p:cNvSpPr>
          <p:nvPr>
            <p:ph type="title" idx="4294967295"/>
          </p:nvPr>
        </p:nvSpPr>
        <p:spPr>
          <a:xfrm>
            <a:off x="0" y="304800"/>
            <a:ext cx="8229600" cy="1143000"/>
          </a:xfrm>
        </p:spPr>
        <p:txBody>
          <a:bodyPr/>
          <a:lstStyle/>
          <a:p>
            <a:r>
              <a:rPr lang="en-US" dirty="0">
                <a:solidFill>
                  <a:srgbClr val="FFFF00"/>
                </a:solidFill>
                <a:effectLst>
                  <a:outerShdw blurRad="38100" dist="38100" dir="2700000" algn="tl">
                    <a:srgbClr val="000000">
                      <a:alpha val="43137"/>
                    </a:srgbClr>
                  </a:outerShdw>
                </a:effectLst>
              </a:rPr>
              <a:t>Take </a:t>
            </a:r>
            <a:r>
              <a:rPr lang="en-US" dirty="0" err="1">
                <a:solidFill>
                  <a:srgbClr val="FFFF00"/>
                </a:solidFill>
                <a:effectLst>
                  <a:outerShdw blurRad="38100" dist="38100" dir="2700000" algn="tl">
                    <a:srgbClr val="000000">
                      <a:alpha val="43137"/>
                    </a:srgbClr>
                  </a:outerShdw>
                </a:effectLst>
              </a:rPr>
              <a:t>Aways</a:t>
            </a:r>
            <a:endParaRPr lang="en-US" dirty="0">
              <a:solidFill>
                <a:srgbClr val="FFFF00"/>
              </a:solidFill>
              <a:effectLst>
                <a:outerShdw blurRad="38100" dist="38100" dir="2700000" algn="tl">
                  <a:srgbClr val="000000">
                    <a:alpha val="43137"/>
                  </a:srgbClr>
                </a:outerShdw>
              </a:effectLst>
            </a:endParaRPr>
          </a:p>
        </p:txBody>
      </p:sp>
      <p:sp>
        <p:nvSpPr>
          <p:cNvPr id="371715" name="Rectangle 3"/>
          <p:cNvSpPr>
            <a:spLocks noGrp="1" noChangeArrowheads="1"/>
          </p:cNvSpPr>
          <p:nvPr>
            <p:ph type="body" idx="4294967295"/>
          </p:nvPr>
        </p:nvSpPr>
        <p:spPr>
          <a:xfrm>
            <a:off x="533400" y="1371600"/>
            <a:ext cx="8610600" cy="4343400"/>
          </a:xfrm>
        </p:spPr>
        <p:txBody>
          <a:bodyPr/>
          <a:lstStyle/>
          <a:p>
            <a:pPr>
              <a:lnSpc>
                <a:spcPct val="90000"/>
              </a:lnSpc>
            </a:pPr>
            <a:r>
              <a:rPr lang="en-US" dirty="0">
                <a:effectLst>
                  <a:outerShdw blurRad="38100" dist="38100" dir="2700000" algn="tl">
                    <a:srgbClr val="000000">
                      <a:alpha val="43137"/>
                    </a:srgbClr>
                  </a:outerShdw>
                </a:effectLst>
              </a:rPr>
              <a:t>FDG PET:</a:t>
            </a:r>
          </a:p>
          <a:p>
            <a:pPr lvl="1">
              <a:lnSpc>
                <a:spcPct val="90000"/>
              </a:lnSpc>
            </a:pPr>
            <a:r>
              <a:rPr lang="en-US" dirty="0">
                <a:effectLst>
                  <a:outerShdw blurRad="38100" dist="38100" dir="2700000" algn="tl">
                    <a:srgbClr val="000000">
                      <a:alpha val="43137"/>
                    </a:srgbClr>
                  </a:outerShdw>
                </a:effectLst>
              </a:rPr>
              <a:t>Indicates level of glycolysis in normal and abnormal tissues</a:t>
            </a:r>
          </a:p>
          <a:p>
            <a:pPr lvl="1">
              <a:lnSpc>
                <a:spcPct val="90000"/>
              </a:lnSpc>
            </a:pPr>
            <a:r>
              <a:rPr lang="en-US" dirty="0">
                <a:effectLst>
                  <a:outerShdw blurRad="38100" dist="38100" dir="2700000" algn="tl">
                    <a:srgbClr val="000000">
                      <a:alpha val="43137"/>
                    </a:srgbClr>
                  </a:outerShdw>
                </a:effectLst>
              </a:rPr>
              <a:t>Whole body imaging has limited value in detection and initial axillary nodal staging</a:t>
            </a:r>
          </a:p>
          <a:p>
            <a:pPr lvl="1">
              <a:lnSpc>
                <a:spcPct val="90000"/>
              </a:lnSpc>
            </a:pPr>
            <a:r>
              <a:rPr lang="en-US" dirty="0">
                <a:effectLst>
                  <a:outerShdw blurRad="38100" dist="38100" dir="2700000" algn="tl">
                    <a:srgbClr val="000000">
                      <a:alpha val="43137"/>
                    </a:srgbClr>
                  </a:outerShdw>
                </a:effectLst>
              </a:rPr>
              <a:t>Useful for high risk, recurrence and restaging</a:t>
            </a:r>
          </a:p>
          <a:p>
            <a:pPr lvl="1">
              <a:lnSpc>
                <a:spcPct val="90000"/>
              </a:lnSpc>
            </a:pPr>
            <a:r>
              <a:rPr lang="en-US" dirty="0">
                <a:effectLst>
                  <a:outerShdw blurRad="38100" dist="38100" dir="2700000" algn="tl">
                    <a:srgbClr val="000000">
                      <a:alpha val="43137"/>
                    </a:srgbClr>
                  </a:outerShdw>
                </a:effectLst>
              </a:rPr>
              <a:t>Useful for monitoring treatment response and predicting outcome</a:t>
            </a:r>
          </a:p>
          <a:p>
            <a:pPr lvl="1">
              <a:lnSpc>
                <a:spcPct val="90000"/>
              </a:lnSpc>
            </a:pPr>
            <a:r>
              <a:rPr lang="en-US" dirty="0">
                <a:effectLst>
                  <a:outerShdw blurRad="38100" dist="38100" dir="2700000" algn="tl">
                    <a:srgbClr val="000000">
                      <a:alpha val="43137"/>
                    </a:srgbClr>
                  </a:outerShdw>
                </a:effectLst>
              </a:rPr>
              <a:t>Best used in appropriate patient population</a:t>
            </a:r>
          </a:p>
          <a:p>
            <a:pPr lvl="1">
              <a:lnSpc>
                <a:spcPct val="90000"/>
              </a:lnSpc>
            </a:pPr>
            <a:r>
              <a:rPr lang="en-US" dirty="0">
                <a:effectLst>
                  <a:outerShdw blurRad="38100" dist="38100" dir="2700000" algn="tl">
                    <a:srgbClr val="000000">
                      <a:alpha val="43137"/>
                    </a:srgbClr>
                  </a:outerShdw>
                </a:effectLst>
              </a:rPr>
              <a:t>This concept includes FES PET (Cerianna).</a:t>
            </a:r>
          </a:p>
        </p:txBody>
      </p:sp>
      <p:sp>
        <p:nvSpPr>
          <p:cNvPr id="2" name="Rectangle 1">
            <a:extLst>
              <a:ext uri="{FF2B5EF4-FFF2-40B4-BE49-F238E27FC236}">
                <a16:creationId xmlns:a16="http://schemas.microsoft.com/office/drawing/2014/main" id="{DD4E8AFF-79B0-1B46-0D10-88561C3C2F24}"/>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8812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AutoShape 2"/>
          <p:cNvSpPr>
            <a:spLocks noGrp="1" noChangeArrowheads="1"/>
          </p:cNvSpPr>
          <p:nvPr>
            <p:ph type="title" idx="4294967295"/>
          </p:nvPr>
        </p:nvSpPr>
        <p:spPr>
          <a:xfrm>
            <a:off x="1295400" y="228600"/>
            <a:ext cx="7848600" cy="1143000"/>
          </a:xfrm>
        </p:spPr>
        <p:txBody>
          <a:bodyPr/>
          <a:lstStyle/>
          <a:p>
            <a:r>
              <a:rPr lang="en-US" dirty="0">
                <a:solidFill>
                  <a:srgbClr val="FFFF00"/>
                </a:solidFill>
                <a:effectLst>
                  <a:outerShdw blurRad="38100" dist="38100" dir="2700000" algn="tl">
                    <a:srgbClr val="000000"/>
                  </a:outerShdw>
                </a:effectLst>
              </a:rPr>
              <a:t>PET Excellent for Recurrence</a:t>
            </a:r>
          </a:p>
        </p:txBody>
      </p:sp>
      <p:sp>
        <p:nvSpPr>
          <p:cNvPr id="126979" name="Rectangle 3"/>
          <p:cNvSpPr>
            <a:spLocks noGrp="1" noChangeArrowheads="1"/>
          </p:cNvSpPr>
          <p:nvPr>
            <p:ph type="body" idx="4294967295"/>
          </p:nvPr>
        </p:nvSpPr>
        <p:spPr>
          <a:xfrm>
            <a:off x="0" y="1219200"/>
            <a:ext cx="8686800" cy="3581400"/>
          </a:xfrm>
        </p:spPr>
        <p:txBody>
          <a:bodyPr/>
          <a:lstStyle/>
          <a:p>
            <a:pPr>
              <a:spcBef>
                <a:spcPts val="0"/>
              </a:spcBef>
              <a:spcAft>
                <a:spcPts val="0"/>
              </a:spcAft>
            </a:pPr>
            <a:r>
              <a:rPr lang="en-US" sz="2400" dirty="0">
                <a:effectLst>
                  <a:outerShdw blurRad="38100" dist="38100" dir="2700000" algn="tl">
                    <a:srgbClr val="000000">
                      <a:alpha val="43137"/>
                    </a:srgbClr>
                  </a:outerShdw>
                </a:effectLst>
              </a:rPr>
              <a:t>With CI, difficult to differentiate true recurrence from post-surgical and radiation sequelae but PET-CT performs well</a:t>
            </a:r>
          </a:p>
          <a:p>
            <a:pPr lvl="2">
              <a:spcBef>
                <a:spcPts val="0"/>
              </a:spcBef>
              <a:spcAft>
                <a:spcPts val="0"/>
              </a:spcAft>
            </a:pPr>
            <a:r>
              <a:rPr lang="en-US" sz="2000" i="1" dirty="0">
                <a:solidFill>
                  <a:srgbClr val="FFCC00"/>
                </a:solidFill>
                <a:effectLst>
                  <a:outerShdw blurRad="38100" dist="38100" dir="2700000" algn="tl">
                    <a:srgbClr val="000000">
                      <a:alpha val="43137"/>
                    </a:srgbClr>
                  </a:outerShdw>
                </a:effectLst>
              </a:rPr>
              <a:t>Manohar, et al. </a:t>
            </a:r>
            <a:r>
              <a:rPr lang="en-US" sz="2000" i="1" dirty="0" err="1">
                <a:solidFill>
                  <a:srgbClr val="FFCC00"/>
                </a:solidFill>
                <a:effectLst>
                  <a:outerShdw blurRad="38100" dist="38100" dir="2700000" algn="tl">
                    <a:srgbClr val="000000">
                      <a:alpha val="43137"/>
                    </a:srgbClr>
                  </a:outerShdw>
                </a:effectLst>
              </a:rPr>
              <a:t>Nucl</a:t>
            </a:r>
            <a:r>
              <a:rPr lang="en-US" sz="2000" i="1" dirty="0">
                <a:solidFill>
                  <a:srgbClr val="FFCC00"/>
                </a:solidFill>
                <a:effectLst>
                  <a:outerShdw blurRad="38100" dist="38100" dir="2700000" algn="tl">
                    <a:srgbClr val="000000">
                      <a:alpha val="43137"/>
                    </a:srgbClr>
                  </a:outerShdw>
                </a:effectLst>
              </a:rPr>
              <a:t> Med </a:t>
            </a:r>
            <a:r>
              <a:rPr lang="en-US" sz="2000" i="1" dirty="0" err="1">
                <a:solidFill>
                  <a:srgbClr val="FFCC00"/>
                </a:solidFill>
                <a:effectLst>
                  <a:outerShdw blurRad="38100" dist="38100" dir="2700000" algn="tl">
                    <a:srgbClr val="000000">
                      <a:alpha val="43137"/>
                    </a:srgbClr>
                  </a:outerShdw>
                </a:effectLst>
              </a:rPr>
              <a:t>Comm</a:t>
            </a:r>
            <a:r>
              <a:rPr lang="en-US" sz="2000" i="1" dirty="0">
                <a:solidFill>
                  <a:srgbClr val="FFCC00"/>
                </a:solidFill>
                <a:effectLst>
                  <a:outerShdw blurRad="38100" dist="38100" dir="2700000" algn="tl">
                    <a:srgbClr val="000000">
                      <a:alpha val="43137"/>
                    </a:srgbClr>
                  </a:outerShdw>
                </a:effectLst>
              </a:rPr>
              <a:t> 2012;33:591</a:t>
            </a:r>
            <a:endParaRPr lang="en-US" sz="2400" dirty="0">
              <a:effectLst>
                <a:outerShdw blurRad="38100" dist="38100" dir="2700000" algn="tl">
                  <a:srgbClr val="000000">
                    <a:alpha val="43137"/>
                  </a:srgbClr>
                </a:outerShdw>
              </a:effectLst>
            </a:endParaRPr>
          </a:p>
          <a:p>
            <a:pPr lvl="3">
              <a:spcBef>
                <a:spcPts val="0"/>
              </a:spcBef>
              <a:spcAft>
                <a:spcPts val="0"/>
              </a:spcAft>
            </a:pPr>
            <a:r>
              <a:rPr lang="en-US" sz="2000" dirty="0">
                <a:effectLst>
                  <a:outerShdw blurRad="38100" dist="38100" dir="2700000" algn="tl">
                    <a:srgbClr val="000000">
                      <a:alpha val="43137"/>
                    </a:srgbClr>
                  </a:outerShdw>
                </a:effectLst>
              </a:rPr>
              <a:t>Sensitivity 98.7%; Specificity 85.3%</a:t>
            </a:r>
          </a:p>
          <a:p>
            <a:pPr lvl="2">
              <a:spcBef>
                <a:spcPts val="0"/>
              </a:spcBef>
              <a:spcAft>
                <a:spcPts val="0"/>
              </a:spcAft>
            </a:pPr>
            <a:r>
              <a:rPr lang="en-US" sz="2000" i="1" dirty="0" err="1">
                <a:solidFill>
                  <a:srgbClr val="FFCC00"/>
                </a:solidFill>
                <a:effectLst>
                  <a:outerShdw blurRad="38100" dist="38100" dir="2700000" algn="tl">
                    <a:srgbClr val="000000">
                      <a:alpha val="43137"/>
                    </a:srgbClr>
                  </a:outerShdw>
                </a:effectLst>
              </a:rPr>
              <a:t>Dirisamer</a:t>
            </a:r>
            <a:r>
              <a:rPr lang="en-US" sz="2000" i="1" dirty="0">
                <a:solidFill>
                  <a:srgbClr val="FFCC00"/>
                </a:solidFill>
                <a:effectLst>
                  <a:outerShdw blurRad="38100" dist="38100" dir="2700000" algn="tl">
                    <a:srgbClr val="000000">
                      <a:alpha val="43137"/>
                    </a:srgbClr>
                  </a:outerShdw>
                </a:effectLst>
              </a:rPr>
              <a:t>, et al. </a:t>
            </a:r>
            <a:r>
              <a:rPr lang="en-US" sz="2000" i="1" dirty="0" err="1">
                <a:solidFill>
                  <a:srgbClr val="FFCC00"/>
                </a:solidFill>
                <a:effectLst>
                  <a:outerShdw blurRad="38100" dist="38100" dir="2700000" algn="tl">
                    <a:srgbClr val="000000">
                      <a:alpha val="43137"/>
                    </a:srgbClr>
                  </a:outerShdw>
                </a:effectLst>
              </a:rPr>
              <a:t>Eur</a:t>
            </a:r>
            <a:r>
              <a:rPr lang="en-US" sz="2000" i="1" dirty="0">
                <a:solidFill>
                  <a:srgbClr val="FFCC00"/>
                </a:solidFill>
                <a:effectLst>
                  <a:outerShdw blurRad="38100" dist="38100" dir="2700000" algn="tl">
                    <a:srgbClr val="000000">
                      <a:alpha val="43137"/>
                    </a:srgbClr>
                  </a:outerShdw>
                </a:effectLst>
              </a:rPr>
              <a:t> J Rad 2010;73:294</a:t>
            </a:r>
          </a:p>
          <a:p>
            <a:pPr lvl="3">
              <a:lnSpc>
                <a:spcPct val="90000"/>
              </a:lnSpc>
              <a:spcBef>
                <a:spcPts val="0"/>
              </a:spcBef>
              <a:spcAft>
                <a:spcPts val="0"/>
              </a:spcAft>
            </a:pPr>
            <a:r>
              <a:rPr lang="en-US" sz="2000" dirty="0">
                <a:effectLst>
                  <a:outerShdw blurRad="38100" dist="38100" dir="2700000" algn="tl">
                    <a:srgbClr val="000000">
                      <a:alpha val="43137"/>
                    </a:srgbClr>
                  </a:outerShdw>
                </a:effectLst>
              </a:rPr>
              <a:t>Sensitivity 93%; Specificity 100%</a:t>
            </a:r>
          </a:p>
          <a:p>
            <a:pPr lvl="2">
              <a:lnSpc>
                <a:spcPct val="90000"/>
              </a:lnSpc>
              <a:spcBef>
                <a:spcPts val="0"/>
              </a:spcBef>
              <a:spcAft>
                <a:spcPts val="0"/>
              </a:spcAft>
            </a:pPr>
            <a:r>
              <a:rPr lang="en-US" sz="2000" i="1" dirty="0" err="1">
                <a:solidFill>
                  <a:srgbClr val="FFCC00"/>
                </a:solidFill>
                <a:effectLst>
                  <a:outerShdw blurRad="38100" dist="38100" dir="2700000" algn="tl">
                    <a:srgbClr val="000000">
                      <a:alpha val="43137"/>
                    </a:srgbClr>
                  </a:outerShdw>
                </a:effectLst>
              </a:rPr>
              <a:t>Radan</a:t>
            </a:r>
            <a:r>
              <a:rPr lang="en-US" sz="2000" i="1" dirty="0">
                <a:solidFill>
                  <a:srgbClr val="FFCC00"/>
                </a:solidFill>
                <a:effectLst>
                  <a:outerShdw blurRad="38100" dist="38100" dir="2700000" algn="tl">
                    <a:srgbClr val="000000">
                      <a:alpha val="43137"/>
                    </a:srgbClr>
                  </a:outerShdw>
                </a:effectLst>
              </a:rPr>
              <a:t>, et al. Cancer 2006;107:2545</a:t>
            </a:r>
          </a:p>
          <a:p>
            <a:pPr lvl="3">
              <a:lnSpc>
                <a:spcPct val="90000"/>
              </a:lnSpc>
            </a:pPr>
            <a:r>
              <a:rPr lang="en-US" sz="2000" dirty="0">
                <a:effectLst>
                  <a:outerShdw blurRad="38100" dist="38100" dir="2700000" algn="tl">
                    <a:srgbClr val="000000">
                      <a:alpha val="43137"/>
                    </a:srgbClr>
                  </a:outerShdw>
                </a:effectLst>
              </a:rPr>
              <a:t>Changed management in 51%</a:t>
            </a:r>
          </a:p>
          <a:p>
            <a:pPr lvl="2">
              <a:lnSpc>
                <a:spcPct val="90000"/>
              </a:lnSpc>
            </a:pPr>
            <a:r>
              <a:rPr lang="en-US" sz="2000" i="1" dirty="0">
                <a:solidFill>
                  <a:srgbClr val="FFCC00"/>
                </a:solidFill>
                <a:effectLst>
                  <a:outerShdw blurRad="38100" dist="38100" dir="2700000" algn="tl">
                    <a:srgbClr val="000000">
                      <a:alpha val="43137"/>
                    </a:srgbClr>
                  </a:outerShdw>
                </a:effectLst>
              </a:rPr>
              <a:t>Evangelista et al. Clin </a:t>
            </a:r>
            <a:r>
              <a:rPr lang="en-US" sz="2000" i="1" dirty="0" err="1">
                <a:solidFill>
                  <a:srgbClr val="FFCC00"/>
                </a:solidFill>
                <a:effectLst>
                  <a:outerShdw blurRad="38100" dist="38100" dir="2700000" algn="tl">
                    <a:srgbClr val="000000">
                      <a:alpha val="43137"/>
                    </a:srgbClr>
                  </a:outerShdw>
                </a:effectLst>
              </a:rPr>
              <a:t>Nucl</a:t>
            </a:r>
            <a:r>
              <a:rPr lang="en-US" sz="2000" i="1" dirty="0">
                <a:solidFill>
                  <a:srgbClr val="FFCC00"/>
                </a:solidFill>
                <a:effectLst>
                  <a:outerShdw blurRad="38100" dist="38100" dir="2700000" algn="tl">
                    <a:srgbClr val="000000">
                      <a:alpha val="43137"/>
                    </a:srgbClr>
                  </a:outerShdw>
                </a:effectLst>
              </a:rPr>
              <a:t> Med 2014;32:e135</a:t>
            </a:r>
          </a:p>
          <a:p>
            <a:pPr lvl="3">
              <a:lnSpc>
                <a:spcPct val="90000"/>
              </a:lnSpc>
            </a:pPr>
            <a:r>
              <a:rPr lang="en-US" sz="2000" dirty="0">
                <a:effectLst>
                  <a:outerShdw blurRad="38100" dist="38100" dir="2700000" algn="tl">
                    <a:srgbClr val="000000">
                      <a:alpha val="43137"/>
                    </a:srgbClr>
                  </a:outerShdw>
                </a:effectLst>
              </a:rPr>
              <a:t>Accurate on or off HT</a:t>
            </a:r>
          </a:p>
          <a:p>
            <a:pPr marL="1371600" lvl="3" indent="0">
              <a:lnSpc>
                <a:spcPct val="90000"/>
              </a:lnSpc>
              <a:buNone/>
            </a:pPr>
            <a:endParaRPr lang="en-US" sz="2000" dirty="0">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B0B24729-D0F0-4FA2-8627-B07955721B29}"/>
              </a:ext>
            </a:extLst>
          </p:cNvPr>
          <p:cNvSpPr/>
          <p:nvPr/>
        </p:nvSpPr>
        <p:spPr>
          <a:xfrm>
            <a:off x="914400" y="4572000"/>
            <a:ext cx="7315200" cy="1323439"/>
          </a:xfrm>
          <a:prstGeom prst="rect">
            <a:avLst/>
          </a:prstGeom>
        </p:spPr>
        <p:txBody>
          <a:bodyPr wrap="square">
            <a:spAutoFit/>
          </a:bodyPr>
          <a:lstStyle/>
          <a:p>
            <a:r>
              <a:rPr lang="en-US" sz="4000" b="1" kern="0" dirty="0">
                <a:solidFill>
                  <a:srgbClr val="FFFF00"/>
                </a:solidFill>
                <a:effectLst>
                  <a:outerShdw blurRad="38100" dist="38100" dir="2700000" algn="tl">
                    <a:srgbClr val="000000">
                      <a:alpha val="43137"/>
                    </a:srgbClr>
                  </a:outerShdw>
                </a:effectLst>
                <a:latin typeface="Arial"/>
                <a:ea typeface="+mj-ea"/>
                <a:cs typeface="+mj-cs"/>
              </a:rPr>
              <a:t>Not Recommended for </a:t>
            </a:r>
            <a:br>
              <a:rPr lang="en-US" sz="4000" b="1" kern="0" dirty="0">
                <a:solidFill>
                  <a:srgbClr val="FFFF00"/>
                </a:solidFill>
                <a:effectLst>
                  <a:outerShdw blurRad="38100" dist="38100" dir="2700000" algn="tl">
                    <a:srgbClr val="000000">
                      <a:alpha val="43137"/>
                    </a:srgbClr>
                  </a:outerShdw>
                </a:effectLst>
                <a:latin typeface="Arial"/>
                <a:ea typeface="+mj-ea"/>
                <a:cs typeface="+mj-cs"/>
              </a:rPr>
            </a:br>
            <a:r>
              <a:rPr lang="en-US" sz="4000" b="1" kern="0" dirty="0">
                <a:solidFill>
                  <a:srgbClr val="FFFF00"/>
                </a:solidFill>
                <a:effectLst>
                  <a:outerShdw blurRad="38100" dist="38100" dir="2700000" algn="tl">
                    <a:srgbClr val="000000">
                      <a:alpha val="43137"/>
                    </a:srgbClr>
                  </a:outerShdw>
                </a:effectLst>
                <a:latin typeface="Arial"/>
                <a:ea typeface="+mj-ea"/>
                <a:cs typeface="+mj-cs"/>
              </a:rPr>
              <a:t>Asymptomatic Surveillance </a:t>
            </a:r>
            <a:endParaRPr lang="en-US" dirty="0"/>
          </a:p>
        </p:txBody>
      </p:sp>
      <p:sp>
        <p:nvSpPr>
          <p:cNvPr id="3" name="Rectangle 2">
            <a:extLst>
              <a:ext uri="{FF2B5EF4-FFF2-40B4-BE49-F238E27FC236}">
                <a16:creationId xmlns:a16="http://schemas.microsoft.com/office/drawing/2014/main" id="{8179B126-DE3A-237B-1834-13C82DE7A971}"/>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722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solidFill>
                  <a:srgbClr val="FFFF00"/>
                </a:solidFill>
              </a:rPr>
              <a:t>Ordering/Peer to Peer </a:t>
            </a:r>
          </a:p>
        </p:txBody>
      </p:sp>
      <p:sp>
        <p:nvSpPr>
          <p:cNvPr id="3" name="Content Placeholder 2"/>
          <p:cNvSpPr>
            <a:spLocks noGrp="1"/>
          </p:cNvSpPr>
          <p:nvPr>
            <p:ph idx="1"/>
          </p:nvPr>
        </p:nvSpPr>
        <p:spPr>
          <a:xfrm>
            <a:off x="457200" y="1196502"/>
            <a:ext cx="7924800" cy="4747098"/>
          </a:xfrm>
        </p:spPr>
        <p:txBody>
          <a:bodyPr>
            <a:normAutofit/>
          </a:bodyPr>
          <a:lstStyle/>
          <a:p>
            <a:r>
              <a:rPr lang="en-US" dirty="0"/>
              <a:t>Extra minute up front can save hours later</a:t>
            </a:r>
          </a:p>
          <a:p>
            <a:r>
              <a:rPr lang="en-US" dirty="0"/>
              <a:t>Never use </a:t>
            </a:r>
            <a:r>
              <a:rPr lang="en-US" i="1" dirty="0"/>
              <a:t>surveillance</a:t>
            </a:r>
          </a:p>
          <a:p>
            <a:endParaRPr lang="en-US" dirty="0"/>
          </a:p>
        </p:txBody>
      </p:sp>
      <p:sp>
        <p:nvSpPr>
          <p:cNvPr id="4" name="Rectangle 3">
            <a:extLst>
              <a:ext uri="{FF2B5EF4-FFF2-40B4-BE49-F238E27FC236}">
                <a16:creationId xmlns:a16="http://schemas.microsoft.com/office/drawing/2014/main" id="{5BC91AA2-50D8-566B-BCE8-791E03A73846}"/>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2822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solidFill>
                  <a:srgbClr val="FFFF00"/>
                </a:solidFill>
              </a:rPr>
              <a:t>Ordering/Peer to Peer </a:t>
            </a:r>
          </a:p>
        </p:txBody>
      </p:sp>
      <p:sp>
        <p:nvSpPr>
          <p:cNvPr id="3" name="Content Placeholder 2"/>
          <p:cNvSpPr>
            <a:spLocks noGrp="1"/>
          </p:cNvSpPr>
          <p:nvPr>
            <p:ph idx="1"/>
          </p:nvPr>
        </p:nvSpPr>
        <p:spPr>
          <a:xfrm>
            <a:off x="457200" y="1196502"/>
            <a:ext cx="7924800" cy="4747098"/>
          </a:xfrm>
        </p:spPr>
        <p:txBody>
          <a:bodyPr>
            <a:normAutofit/>
          </a:bodyPr>
          <a:lstStyle/>
          <a:p>
            <a:r>
              <a:rPr lang="en-US" dirty="0"/>
              <a:t>Extra minute up front can save hours later</a:t>
            </a:r>
          </a:p>
          <a:p>
            <a:r>
              <a:rPr lang="en-US" dirty="0"/>
              <a:t>Never use </a:t>
            </a:r>
            <a:r>
              <a:rPr lang="en-US" i="1" dirty="0"/>
              <a:t>surveillance</a:t>
            </a:r>
          </a:p>
          <a:p>
            <a:r>
              <a:rPr lang="en-US" dirty="0"/>
              <a:t>Document why</a:t>
            </a:r>
          </a:p>
          <a:p>
            <a:pPr lvl="1"/>
            <a:r>
              <a:rPr lang="en-US" sz="2600" dirty="0"/>
              <a:t>Symptoms, symptoms, symptoms</a:t>
            </a:r>
          </a:p>
          <a:p>
            <a:endParaRPr lang="en-US" dirty="0"/>
          </a:p>
        </p:txBody>
      </p:sp>
      <p:sp>
        <p:nvSpPr>
          <p:cNvPr id="4" name="Rectangle 3">
            <a:extLst>
              <a:ext uri="{FF2B5EF4-FFF2-40B4-BE49-F238E27FC236}">
                <a16:creationId xmlns:a16="http://schemas.microsoft.com/office/drawing/2014/main" id="{C5676B8A-4B73-0347-0CFE-D6C21A47DACC}"/>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307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solidFill>
                  <a:srgbClr val="FFFF00"/>
                </a:solidFill>
              </a:rPr>
              <a:t>Ordering/Peer to Peer </a:t>
            </a:r>
          </a:p>
        </p:txBody>
      </p:sp>
      <p:sp>
        <p:nvSpPr>
          <p:cNvPr id="3" name="Content Placeholder 2"/>
          <p:cNvSpPr>
            <a:spLocks noGrp="1"/>
          </p:cNvSpPr>
          <p:nvPr>
            <p:ph idx="1"/>
          </p:nvPr>
        </p:nvSpPr>
        <p:spPr>
          <a:xfrm>
            <a:off x="457200" y="1196502"/>
            <a:ext cx="7924800" cy="4747098"/>
          </a:xfrm>
        </p:spPr>
        <p:txBody>
          <a:bodyPr>
            <a:normAutofit/>
          </a:bodyPr>
          <a:lstStyle/>
          <a:p>
            <a:r>
              <a:rPr lang="en-US" dirty="0"/>
              <a:t>Extra minute up front can save hours later</a:t>
            </a:r>
          </a:p>
          <a:p>
            <a:r>
              <a:rPr lang="en-US" dirty="0"/>
              <a:t>Never use </a:t>
            </a:r>
            <a:r>
              <a:rPr lang="en-US" i="1" dirty="0"/>
              <a:t>surveillance</a:t>
            </a:r>
          </a:p>
          <a:p>
            <a:r>
              <a:rPr lang="en-US" dirty="0"/>
              <a:t>Document why</a:t>
            </a:r>
          </a:p>
          <a:p>
            <a:pPr lvl="1"/>
            <a:r>
              <a:rPr lang="en-US" sz="2600" dirty="0"/>
              <a:t>Symptoms, symptoms, symptoms</a:t>
            </a:r>
          </a:p>
          <a:p>
            <a:pPr lvl="1"/>
            <a:r>
              <a:rPr lang="en-US" sz="2600" dirty="0"/>
              <a:t>May be forced to get CI first</a:t>
            </a:r>
          </a:p>
          <a:p>
            <a:pPr lvl="1"/>
            <a:r>
              <a:rPr lang="en-US" sz="2600" dirty="0"/>
              <a:t>Be adamant that if CI “negative” (and few reports are that definitive) the </a:t>
            </a:r>
            <a:r>
              <a:rPr lang="en-US" sz="2600" i="1" dirty="0">
                <a:solidFill>
                  <a:srgbClr val="FFC000"/>
                </a:solidFill>
              </a:rPr>
              <a:t>situation</a:t>
            </a:r>
            <a:r>
              <a:rPr lang="en-US" sz="2600" dirty="0">
                <a:solidFill>
                  <a:srgbClr val="FFC000"/>
                </a:solidFill>
              </a:rPr>
              <a:t> </a:t>
            </a:r>
            <a:r>
              <a:rPr lang="en-US" sz="2600" dirty="0"/>
              <a:t>is equivocal and therefore advanced imaging needed per NCCN guidelines</a:t>
            </a:r>
          </a:p>
          <a:p>
            <a:pPr lvl="1"/>
            <a:r>
              <a:rPr lang="en-US" sz="2600" dirty="0"/>
              <a:t>Put “per NCCN guidelines” in your order/note.</a:t>
            </a:r>
          </a:p>
          <a:p>
            <a:endParaRPr lang="en-US" dirty="0"/>
          </a:p>
        </p:txBody>
      </p:sp>
      <p:sp>
        <p:nvSpPr>
          <p:cNvPr id="4" name="Rectangle 3">
            <a:extLst>
              <a:ext uri="{FF2B5EF4-FFF2-40B4-BE49-F238E27FC236}">
                <a16:creationId xmlns:a16="http://schemas.microsoft.com/office/drawing/2014/main" id="{3AEEB9CD-EF6B-4C51-ECB3-E10256B8D258}"/>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2081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5DA3F-FD56-F1FA-0DB0-7EE667B8B917}"/>
              </a:ext>
            </a:extLst>
          </p:cNvPr>
          <p:cNvSpPr>
            <a:spLocks noGrp="1"/>
          </p:cNvSpPr>
          <p:nvPr>
            <p:ph type="title"/>
          </p:nvPr>
        </p:nvSpPr>
        <p:spPr>
          <a:xfrm>
            <a:off x="152400" y="2438400"/>
            <a:ext cx="8686800" cy="3048000"/>
          </a:xfrm>
        </p:spPr>
        <p:txBody>
          <a:bodyPr>
            <a:normAutofit/>
          </a:bodyPr>
          <a:lstStyle/>
          <a:p>
            <a:r>
              <a:rPr lang="en-US" sz="1800" dirty="0"/>
              <a:t> </a:t>
            </a:r>
            <a:r>
              <a:rPr lang="en-US" sz="2200" dirty="0"/>
              <a:t>ILC (ER 90% PR 59%, HER2 2+) with axillary nodal metastasis.</a:t>
            </a:r>
            <a:br>
              <a:rPr lang="en-US" sz="2200" dirty="0"/>
            </a:br>
            <a:r>
              <a:rPr lang="en-US" sz="2200" dirty="0"/>
              <a:t> </a:t>
            </a:r>
            <a:br>
              <a:rPr lang="en-US" sz="2200" dirty="0"/>
            </a:br>
            <a:r>
              <a:rPr lang="en-US" sz="2200" dirty="0"/>
              <a:t>Questionable enhancing sternal metastasis on MR. </a:t>
            </a:r>
            <a:br>
              <a:rPr lang="en-US" sz="2200" dirty="0"/>
            </a:br>
            <a:br>
              <a:rPr lang="en-US" sz="2200" dirty="0"/>
            </a:br>
            <a:r>
              <a:rPr lang="en-US" sz="2200" dirty="0"/>
              <a:t>CT CAP and bone scan negative for distant disease, but suspicious prevascular node on CT. </a:t>
            </a:r>
            <a:br>
              <a:rPr lang="en-US" sz="2200" dirty="0"/>
            </a:br>
            <a:endParaRPr lang="en-US" sz="1800" dirty="0"/>
          </a:p>
        </p:txBody>
      </p:sp>
      <p:sp>
        <p:nvSpPr>
          <p:cNvPr id="3" name="Rectangle 2">
            <a:extLst>
              <a:ext uri="{FF2B5EF4-FFF2-40B4-BE49-F238E27FC236}">
                <a16:creationId xmlns:a16="http://schemas.microsoft.com/office/drawing/2014/main" id="{38073CC3-4FF8-FFF0-D2DA-8FAAAEE0BA8A}"/>
              </a:ext>
            </a:extLst>
          </p:cNvPr>
          <p:cNvSpPr/>
          <p:nvPr/>
        </p:nvSpPr>
        <p:spPr>
          <a:xfrm>
            <a:off x="2667000" y="533400"/>
            <a:ext cx="3962400" cy="923330"/>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reflection blurRad="6350" stA="55000" endA="50" endPos="85000" dir="5400000" sy="-100000" algn="bl" rotWithShape="0"/>
                </a:effectLst>
              </a:rPr>
              <a:t>New Tools</a:t>
            </a:r>
          </a:p>
        </p:txBody>
      </p:sp>
      <p:sp>
        <p:nvSpPr>
          <p:cNvPr id="4" name="Rectangle 3">
            <a:extLst>
              <a:ext uri="{FF2B5EF4-FFF2-40B4-BE49-F238E27FC236}">
                <a16:creationId xmlns:a16="http://schemas.microsoft.com/office/drawing/2014/main" id="{968DC857-264F-B88C-FF80-2A510D93FDE0}"/>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119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5DA3F-FD56-F1FA-0DB0-7EE667B8B917}"/>
              </a:ext>
            </a:extLst>
          </p:cNvPr>
          <p:cNvSpPr>
            <a:spLocks noGrp="1"/>
          </p:cNvSpPr>
          <p:nvPr>
            <p:ph type="title"/>
          </p:nvPr>
        </p:nvSpPr>
        <p:spPr>
          <a:xfrm>
            <a:off x="304800" y="381000"/>
            <a:ext cx="8229600" cy="1715121"/>
          </a:xfrm>
        </p:spPr>
        <p:txBody>
          <a:bodyPr>
            <a:normAutofit/>
          </a:bodyPr>
          <a:lstStyle/>
          <a:p>
            <a:r>
              <a:rPr lang="en-US" sz="1800" dirty="0"/>
              <a:t> </a:t>
            </a:r>
            <a:r>
              <a:rPr lang="en-US" sz="2400" dirty="0"/>
              <a:t>FES PET Ordered.</a:t>
            </a:r>
            <a:br>
              <a:rPr lang="en-US" sz="2400" dirty="0"/>
            </a:br>
            <a:r>
              <a:rPr lang="en-US" sz="2400" dirty="0"/>
              <a:t>Left breast ILC and axillary/subpectoral nodes seen.</a:t>
            </a:r>
            <a:br>
              <a:rPr lang="en-US" sz="2400" dirty="0"/>
            </a:br>
            <a:r>
              <a:rPr lang="en-US" sz="2400" dirty="0"/>
              <a:t>Prevascular node negative.</a:t>
            </a:r>
            <a:br>
              <a:rPr lang="en-US" sz="2400" dirty="0"/>
            </a:br>
            <a:endParaRPr lang="en-US" sz="1800" dirty="0"/>
          </a:p>
        </p:txBody>
      </p:sp>
      <p:pic>
        <p:nvPicPr>
          <p:cNvPr id="4" name="Picture 3">
            <a:extLst>
              <a:ext uri="{FF2B5EF4-FFF2-40B4-BE49-F238E27FC236}">
                <a16:creationId xmlns:a16="http://schemas.microsoft.com/office/drawing/2014/main" id="{944C3921-42EC-33EF-A89B-3C101CCA9F2F}"/>
              </a:ext>
            </a:extLst>
          </p:cNvPr>
          <p:cNvPicPr>
            <a:picLocks noChangeAspect="1"/>
          </p:cNvPicPr>
          <p:nvPr/>
        </p:nvPicPr>
        <p:blipFill>
          <a:blip r:embed="rId2"/>
          <a:stretch>
            <a:fillRect/>
          </a:stretch>
        </p:blipFill>
        <p:spPr>
          <a:xfrm>
            <a:off x="149968" y="2356512"/>
            <a:ext cx="4442959" cy="2877403"/>
          </a:xfrm>
          <a:prstGeom prst="rect">
            <a:avLst/>
          </a:prstGeom>
        </p:spPr>
      </p:pic>
      <p:pic>
        <p:nvPicPr>
          <p:cNvPr id="6" name="Picture 5">
            <a:extLst>
              <a:ext uri="{FF2B5EF4-FFF2-40B4-BE49-F238E27FC236}">
                <a16:creationId xmlns:a16="http://schemas.microsoft.com/office/drawing/2014/main" id="{C4E70C9D-95D5-749B-CD83-2164DD3B5C5B}"/>
              </a:ext>
            </a:extLst>
          </p:cNvPr>
          <p:cNvPicPr>
            <a:picLocks noChangeAspect="1"/>
          </p:cNvPicPr>
          <p:nvPr/>
        </p:nvPicPr>
        <p:blipFill>
          <a:blip r:embed="rId3"/>
          <a:stretch>
            <a:fillRect/>
          </a:stretch>
        </p:blipFill>
        <p:spPr>
          <a:xfrm>
            <a:off x="4724400" y="2363336"/>
            <a:ext cx="4269632" cy="2894463"/>
          </a:xfrm>
          <a:prstGeom prst="rect">
            <a:avLst/>
          </a:prstGeom>
        </p:spPr>
      </p:pic>
      <p:sp>
        <p:nvSpPr>
          <p:cNvPr id="3" name="Arrow: Down 2">
            <a:extLst>
              <a:ext uri="{FF2B5EF4-FFF2-40B4-BE49-F238E27FC236}">
                <a16:creationId xmlns:a16="http://schemas.microsoft.com/office/drawing/2014/main" id="{6D6BE02A-0C07-6B14-F485-9D2CDA04F645}"/>
              </a:ext>
            </a:extLst>
          </p:cNvPr>
          <p:cNvSpPr/>
          <p:nvPr/>
        </p:nvSpPr>
        <p:spPr>
          <a:xfrm rot="2357124">
            <a:off x="3900963" y="2899089"/>
            <a:ext cx="228600" cy="6096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26FD5EFD-89AE-606C-50B3-C3DA0C549F22}"/>
              </a:ext>
            </a:extLst>
          </p:cNvPr>
          <p:cNvSpPr/>
          <p:nvPr/>
        </p:nvSpPr>
        <p:spPr>
          <a:xfrm rot="2357124">
            <a:off x="8598269" y="2818185"/>
            <a:ext cx="228600" cy="6096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ECDE8A87-DB24-1479-A179-E29B0AB72C79}"/>
              </a:ext>
            </a:extLst>
          </p:cNvPr>
          <p:cNvSpPr/>
          <p:nvPr/>
        </p:nvSpPr>
        <p:spPr>
          <a:xfrm rot="9356857">
            <a:off x="2857504" y="3982521"/>
            <a:ext cx="228600" cy="609600"/>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8EC41A-0FC8-7BCB-175F-1465A422378F}"/>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3178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5DA3F-FD56-F1FA-0DB0-7EE667B8B917}"/>
              </a:ext>
            </a:extLst>
          </p:cNvPr>
          <p:cNvSpPr>
            <a:spLocks noGrp="1"/>
          </p:cNvSpPr>
          <p:nvPr>
            <p:ph type="title"/>
          </p:nvPr>
        </p:nvSpPr>
        <p:spPr>
          <a:xfrm>
            <a:off x="266700" y="685800"/>
            <a:ext cx="8610600" cy="1143000"/>
          </a:xfrm>
        </p:spPr>
        <p:txBody>
          <a:bodyPr>
            <a:noAutofit/>
          </a:bodyPr>
          <a:lstStyle/>
          <a:p>
            <a:r>
              <a:rPr lang="en-US" sz="3200" dirty="0"/>
              <a:t>Sternal disease but also vertebral body and other skeletal lesions.</a:t>
            </a:r>
          </a:p>
        </p:txBody>
      </p:sp>
      <p:pic>
        <p:nvPicPr>
          <p:cNvPr id="8" name="Picture 7">
            <a:extLst>
              <a:ext uri="{FF2B5EF4-FFF2-40B4-BE49-F238E27FC236}">
                <a16:creationId xmlns:a16="http://schemas.microsoft.com/office/drawing/2014/main" id="{956BAD1A-D2CB-0F0B-C0A7-F2B760136E78}"/>
              </a:ext>
            </a:extLst>
          </p:cNvPr>
          <p:cNvPicPr>
            <a:picLocks noChangeAspect="1"/>
          </p:cNvPicPr>
          <p:nvPr/>
        </p:nvPicPr>
        <p:blipFill>
          <a:blip r:embed="rId2"/>
          <a:stretch>
            <a:fillRect/>
          </a:stretch>
        </p:blipFill>
        <p:spPr>
          <a:xfrm>
            <a:off x="76200" y="2362200"/>
            <a:ext cx="4572000" cy="2856736"/>
          </a:xfrm>
          <a:prstGeom prst="rect">
            <a:avLst/>
          </a:prstGeom>
        </p:spPr>
      </p:pic>
      <p:pic>
        <p:nvPicPr>
          <p:cNvPr id="3" name="Picture 2">
            <a:extLst>
              <a:ext uri="{FF2B5EF4-FFF2-40B4-BE49-F238E27FC236}">
                <a16:creationId xmlns:a16="http://schemas.microsoft.com/office/drawing/2014/main" id="{63FFDD82-099F-124D-0842-96C4AB4DCBF8}"/>
              </a:ext>
            </a:extLst>
          </p:cNvPr>
          <p:cNvPicPr>
            <a:picLocks noChangeAspect="1"/>
          </p:cNvPicPr>
          <p:nvPr/>
        </p:nvPicPr>
        <p:blipFill>
          <a:blip r:embed="rId3"/>
          <a:stretch>
            <a:fillRect/>
          </a:stretch>
        </p:blipFill>
        <p:spPr>
          <a:xfrm>
            <a:off x="4724399" y="2355744"/>
            <a:ext cx="4114801" cy="2863192"/>
          </a:xfrm>
          <a:prstGeom prst="rect">
            <a:avLst/>
          </a:prstGeom>
        </p:spPr>
      </p:pic>
      <p:sp>
        <p:nvSpPr>
          <p:cNvPr id="4" name="Arrow: Down 3">
            <a:extLst>
              <a:ext uri="{FF2B5EF4-FFF2-40B4-BE49-F238E27FC236}">
                <a16:creationId xmlns:a16="http://schemas.microsoft.com/office/drawing/2014/main" id="{724C8119-A4B7-E105-F956-28E7742D98B1}"/>
              </a:ext>
            </a:extLst>
          </p:cNvPr>
          <p:cNvSpPr/>
          <p:nvPr/>
        </p:nvSpPr>
        <p:spPr>
          <a:xfrm>
            <a:off x="2133600" y="2667000"/>
            <a:ext cx="228600" cy="6096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756F5CD1-6CE1-FAC2-7713-0B4024B7F47A}"/>
              </a:ext>
            </a:extLst>
          </p:cNvPr>
          <p:cNvSpPr/>
          <p:nvPr/>
        </p:nvSpPr>
        <p:spPr>
          <a:xfrm rot="10637508">
            <a:off x="6338875" y="4119861"/>
            <a:ext cx="228600" cy="6096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80A45EC3-62AF-478E-5EA7-0E5D5B26322C}"/>
              </a:ext>
            </a:extLst>
          </p:cNvPr>
          <p:cNvSpPr/>
          <p:nvPr/>
        </p:nvSpPr>
        <p:spPr>
          <a:xfrm rot="8674337">
            <a:off x="2545019" y="4179215"/>
            <a:ext cx="228600" cy="6096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C465AFD-E569-A5CE-8B6A-E8A00DA5FFE7}"/>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5624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5DA3F-FD56-F1FA-0DB0-7EE667B8B917}"/>
              </a:ext>
            </a:extLst>
          </p:cNvPr>
          <p:cNvSpPr>
            <a:spLocks noGrp="1"/>
          </p:cNvSpPr>
          <p:nvPr>
            <p:ph type="title"/>
          </p:nvPr>
        </p:nvSpPr>
        <p:spPr>
          <a:xfrm>
            <a:off x="266700" y="685800"/>
            <a:ext cx="8610600" cy="1143000"/>
          </a:xfrm>
        </p:spPr>
        <p:txBody>
          <a:bodyPr>
            <a:noAutofit/>
          </a:bodyPr>
          <a:lstStyle/>
          <a:p>
            <a:r>
              <a:rPr lang="en-US" sz="3200" dirty="0"/>
              <a:t>MR and Biopsy Confirmed Distant Disease.</a:t>
            </a:r>
            <a:br>
              <a:rPr lang="en-US" sz="3200" dirty="0"/>
            </a:br>
            <a:r>
              <a:rPr lang="en-US" sz="3200" dirty="0"/>
              <a:t>Patient on Letrozole. </a:t>
            </a:r>
          </a:p>
        </p:txBody>
      </p:sp>
      <p:pic>
        <p:nvPicPr>
          <p:cNvPr id="3" name="Picture 2">
            <a:extLst>
              <a:ext uri="{FF2B5EF4-FFF2-40B4-BE49-F238E27FC236}">
                <a16:creationId xmlns:a16="http://schemas.microsoft.com/office/drawing/2014/main" id="{63FFDD82-099F-124D-0842-96C4AB4DCBF8}"/>
              </a:ext>
            </a:extLst>
          </p:cNvPr>
          <p:cNvPicPr>
            <a:picLocks noChangeAspect="1"/>
          </p:cNvPicPr>
          <p:nvPr/>
        </p:nvPicPr>
        <p:blipFill>
          <a:blip r:embed="rId2"/>
          <a:stretch>
            <a:fillRect/>
          </a:stretch>
        </p:blipFill>
        <p:spPr>
          <a:xfrm>
            <a:off x="4419600" y="2445378"/>
            <a:ext cx="4114801" cy="2863192"/>
          </a:xfrm>
          <a:prstGeom prst="rect">
            <a:avLst/>
          </a:prstGeom>
        </p:spPr>
      </p:pic>
      <p:pic>
        <p:nvPicPr>
          <p:cNvPr id="5" name="Picture 4">
            <a:extLst>
              <a:ext uri="{FF2B5EF4-FFF2-40B4-BE49-F238E27FC236}">
                <a16:creationId xmlns:a16="http://schemas.microsoft.com/office/drawing/2014/main" id="{37B522D3-FE4A-C756-FAF5-41631BDA0F6F}"/>
              </a:ext>
            </a:extLst>
          </p:cNvPr>
          <p:cNvPicPr>
            <a:picLocks noChangeAspect="1"/>
          </p:cNvPicPr>
          <p:nvPr/>
        </p:nvPicPr>
        <p:blipFill>
          <a:blip r:embed="rId3"/>
          <a:stretch>
            <a:fillRect/>
          </a:stretch>
        </p:blipFill>
        <p:spPr>
          <a:xfrm>
            <a:off x="457200" y="2384396"/>
            <a:ext cx="3657600" cy="2941234"/>
          </a:xfrm>
          <a:prstGeom prst="rect">
            <a:avLst/>
          </a:prstGeom>
        </p:spPr>
      </p:pic>
      <p:sp>
        <p:nvSpPr>
          <p:cNvPr id="6" name="Arrow: Down 5">
            <a:extLst>
              <a:ext uri="{FF2B5EF4-FFF2-40B4-BE49-F238E27FC236}">
                <a16:creationId xmlns:a16="http://schemas.microsoft.com/office/drawing/2014/main" id="{E5FC9E5C-64D0-FBFD-6638-5E09852DF88D}"/>
              </a:ext>
            </a:extLst>
          </p:cNvPr>
          <p:cNvSpPr/>
          <p:nvPr/>
        </p:nvSpPr>
        <p:spPr>
          <a:xfrm rot="10637508">
            <a:off x="6082977" y="4231316"/>
            <a:ext cx="228600" cy="6096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4344C391-C890-D7E7-1137-9D25B7FE6AFF}"/>
              </a:ext>
            </a:extLst>
          </p:cNvPr>
          <p:cNvSpPr/>
          <p:nvPr/>
        </p:nvSpPr>
        <p:spPr>
          <a:xfrm rot="10637508">
            <a:off x="1717969" y="4513880"/>
            <a:ext cx="228600" cy="6096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DDC7C0F-B98E-3BB5-D594-DF5C53D2E0D4}"/>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0829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8ACC-4004-4BE2-A1C0-E7B3AEEB0682}"/>
              </a:ext>
            </a:extLst>
          </p:cNvPr>
          <p:cNvSpPr>
            <a:spLocks noGrp="1"/>
          </p:cNvSpPr>
          <p:nvPr>
            <p:ph type="title"/>
          </p:nvPr>
        </p:nvSpPr>
        <p:spPr>
          <a:xfrm>
            <a:off x="1752600" y="685800"/>
            <a:ext cx="6100763" cy="1000125"/>
          </a:xfrm>
        </p:spPr>
        <p:txBody>
          <a:bodyPr/>
          <a:lstStyle/>
          <a:p>
            <a:r>
              <a:rPr lang="en-US" sz="3200" baseline="30000" dirty="0"/>
              <a:t>18</a:t>
            </a:r>
            <a:r>
              <a:rPr lang="en-US" sz="3200" dirty="0"/>
              <a:t>F-Fluoroestradiol (FES) PET</a:t>
            </a:r>
          </a:p>
        </p:txBody>
      </p:sp>
      <p:sp>
        <p:nvSpPr>
          <p:cNvPr id="3" name="Content Placeholder 2">
            <a:extLst>
              <a:ext uri="{FF2B5EF4-FFF2-40B4-BE49-F238E27FC236}">
                <a16:creationId xmlns:a16="http://schemas.microsoft.com/office/drawing/2014/main" id="{A98179AB-D438-4452-9214-B434D9A5F031}"/>
              </a:ext>
            </a:extLst>
          </p:cNvPr>
          <p:cNvSpPr>
            <a:spLocks noGrp="1"/>
          </p:cNvSpPr>
          <p:nvPr>
            <p:ph idx="1"/>
          </p:nvPr>
        </p:nvSpPr>
        <p:spPr>
          <a:xfrm>
            <a:off x="609600" y="1981200"/>
            <a:ext cx="8001000" cy="3276600"/>
          </a:xfrm>
        </p:spPr>
        <p:txBody>
          <a:bodyPr>
            <a:normAutofit fontScale="77500" lnSpcReduction="20000"/>
          </a:bodyPr>
          <a:lstStyle/>
          <a:p>
            <a:r>
              <a:rPr lang="en-US" sz="3400" dirty="0"/>
              <a:t>Binds to the estrogen receptor (ER) in the nucleus of ER-expressing cells.</a:t>
            </a:r>
          </a:p>
          <a:p>
            <a:pPr lvl="1"/>
            <a:r>
              <a:rPr lang="en-US" sz="3400" dirty="0"/>
              <a:t>Enables </a:t>
            </a:r>
            <a:r>
              <a:rPr lang="en-US" sz="3400" i="1" dirty="0"/>
              <a:t>whole body </a:t>
            </a:r>
            <a:r>
              <a:rPr lang="en-US" sz="3400" dirty="0"/>
              <a:t>ER survey</a:t>
            </a:r>
          </a:p>
          <a:p>
            <a:pPr lvl="2"/>
            <a:r>
              <a:rPr lang="en-US" sz="3400" dirty="0"/>
              <a:t>Off Tamoxifen (SERM) 8 weeks</a:t>
            </a:r>
          </a:p>
          <a:p>
            <a:pPr lvl="2"/>
            <a:r>
              <a:rPr lang="en-US" sz="3400" dirty="0"/>
              <a:t>Fulvestrant (IM SERD) 28 weeks</a:t>
            </a:r>
          </a:p>
          <a:p>
            <a:pPr lvl="2"/>
            <a:r>
              <a:rPr lang="en-US" sz="3400" dirty="0"/>
              <a:t>Elacestrant (oral SERD) 11 days</a:t>
            </a:r>
          </a:p>
          <a:p>
            <a:pPr lvl="2"/>
            <a:r>
              <a:rPr lang="en-US" sz="3400" dirty="0"/>
              <a:t>AI OK</a:t>
            </a:r>
          </a:p>
          <a:p>
            <a:pPr lvl="2"/>
            <a:r>
              <a:rPr lang="en-US" sz="3400" dirty="0"/>
              <a:t>No need to fast (unlike FDG).</a:t>
            </a:r>
          </a:p>
          <a:p>
            <a:pPr lvl="1"/>
            <a:endParaRPr lang="en-US" sz="2300" dirty="0"/>
          </a:p>
          <a:p>
            <a:pPr lvl="1"/>
            <a:endParaRPr lang="en-US" sz="1350" dirty="0"/>
          </a:p>
        </p:txBody>
      </p:sp>
      <p:sp>
        <p:nvSpPr>
          <p:cNvPr id="4" name="Rectangle 3">
            <a:extLst>
              <a:ext uri="{FF2B5EF4-FFF2-40B4-BE49-F238E27FC236}">
                <a16:creationId xmlns:a16="http://schemas.microsoft.com/office/drawing/2014/main" id="{D933D6DD-99FF-07AB-1A6A-F3D2E446A8E8}"/>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D18591-763D-A894-F1CF-5ADE68EFFADE}"/>
              </a:ext>
            </a:extLst>
          </p:cNvPr>
          <p:cNvSpPr txBox="1"/>
          <p:nvPr/>
        </p:nvSpPr>
        <p:spPr>
          <a:xfrm>
            <a:off x="3320162" y="6324600"/>
            <a:ext cx="5442838" cy="369332"/>
          </a:xfrm>
          <a:prstGeom prst="rect">
            <a:avLst/>
          </a:prstGeom>
          <a:noFill/>
        </p:spPr>
        <p:txBody>
          <a:bodyPr wrap="square">
            <a:spAutoFit/>
          </a:bodyPr>
          <a:lstStyle/>
          <a:p>
            <a:r>
              <a:rPr lang="en-US" i="1" dirty="0">
                <a:highlight>
                  <a:srgbClr val="FFFF00"/>
                </a:highlight>
              </a:rPr>
              <a:t>O’Brien et al. Semin </a:t>
            </a:r>
            <a:r>
              <a:rPr lang="en-US" i="1" dirty="0" err="1">
                <a:highlight>
                  <a:srgbClr val="FFFF00"/>
                </a:highlight>
              </a:rPr>
              <a:t>Nucl</a:t>
            </a:r>
            <a:r>
              <a:rPr lang="en-US" i="1" dirty="0">
                <a:highlight>
                  <a:srgbClr val="FFFF00"/>
                </a:highlight>
              </a:rPr>
              <a:t> Med 2024;54(6):812-826</a:t>
            </a:r>
          </a:p>
        </p:txBody>
      </p:sp>
    </p:spTree>
    <p:extLst>
      <p:ext uri="{BB962C8B-B14F-4D97-AF65-F5344CB8AC3E}">
        <p14:creationId xmlns:p14="http://schemas.microsoft.com/office/powerpoint/2010/main" val="12890841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extBox 190">
            <a:extLst>
              <a:ext uri="{FF2B5EF4-FFF2-40B4-BE49-F238E27FC236}">
                <a16:creationId xmlns:a16="http://schemas.microsoft.com/office/drawing/2014/main" id="{26560FD7-9129-9249-ABCD-3548CC3F002B}"/>
              </a:ext>
            </a:extLst>
          </p:cNvPr>
          <p:cNvSpPr txBox="1"/>
          <p:nvPr/>
        </p:nvSpPr>
        <p:spPr>
          <a:xfrm>
            <a:off x="696625" y="651189"/>
            <a:ext cx="7799496" cy="830997"/>
          </a:xfrm>
          <a:prstGeom prst="rect">
            <a:avLst/>
          </a:prstGeom>
          <a:noFill/>
          <a:ln>
            <a:noFill/>
          </a:ln>
        </p:spPr>
        <p:txBody>
          <a:bodyPr wrap="square" rtlCol="0">
            <a:spAutoFit/>
          </a:bodyPr>
          <a:lstStyle/>
          <a:p>
            <a:pPr algn="ctr" defTabSz="685783" fontAlgn="auto">
              <a:spcBef>
                <a:spcPts val="0"/>
              </a:spcBef>
              <a:spcAft>
                <a:spcPts val="0"/>
              </a:spcAft>
              <a:defRPr/>
            </a:pPr>
            <a:r>
              <a:rPr lang="en-US" sz="2800" b="1" dirty="0">
                <a:solidFill>
                  <a:srgbClr val="FFFF00"/>
                </a:solidFill>
                <a:latin typeface="+mj-lt"/>
                <a:ea typeface="ＭＳ Ｐゴシック" charset="0"/>
              </a:rPr>
              <a:t>Radiopharmaceutical Diagnostics:</a:t>
            </a:r>
          </a:p>
          <a:p>
            <a:pPr algn="ctr" defTabSz="685783" fontAlgn="auto">
              <a:spcBef>
                <a:spcPts val="0"/>
              </a:spcBef>
              <a:spcAft>
                <a:spcPts val="0"/>
              </a:spcAft>
              <a:defRPr/>
            </a:pPr>
            <a:r>
              <a:rPr lang="en-US" sz="2000" i="1" dirty="0">
                <a:solidFill>
                  <a:srgbClr val="FFFF00"/>
                </a:solidFill>
                <a:latin typeface="+mj-lt"/>
                <a:ea typeface="ＭＳ Ｐゴシック" charset="0"/>
              </a:rPr>
              <a:t>Quantify Target Expression by in vivo Radioligand Binding Assay</a:t>
            </a:r>
          </a:p>
        </p:txBody>
      </p:sp>
      <p:sp>
        <p:nvSpPr>
          <p:cNvPr id="168" name="TextBox 167">
            <a:extLst>
              <a:ext uri="{FF2B5EF4-FFF2-40B4-BE49-F238E27FC236}">
                <a16:creationId xmlns:a16="http://schemas.microsoft.com/office/drawing/2014/main" id="{0A723307-7573-A042-BA22-6C3F40C272DC}"/>
              </a:ext>
            </a:extLst>
          </p:cNvPr>
          <p:cNvSpPr txBox="1"/>
          <p:nvPr/>
        </p:nvSpPr>
        <p:spPr>
          <a:xfrm>
            <a:off x="2101733" y="1942956"/>
            <a:ext cx="2872557" cy="523220"/>
          </a:xfrm>
          <a:prstGeom prst="rect">
            <a:avLst/>
          </a:prstGeom>
          <a:noFill/>
        </p:spPr>
        <p:txBody>
          <a:bodyPr wrap="square" rtlCol="0">
            <a:spAutoFit/>
          </a:bodyPr>
          <a:lstStyle/>
          <a:p>
            <a:pPr algn="ctr" defTabSz="685783" fontAlgn="auto">
              <a:spcBef>
                <a:spcPts val="0"/>
              </a:spcBef>
              <a:spcAft>
                <a:spcPts val="0"/>
              </a:spcAft>
              <a:defRPr/>
            </a:pPr>
            <a:r>
              <a:rPr lang="en-US" sz="1400" b="1" dirty="0">
                <a:solidFill>
                  <a:prstClr val="black"/>
                </a:solidFill>
                <a:latin typeface="Arial" panose="020B0604020202020204" pitchFamily="34" charset="0"/>
                <a:ea typeface="ＭＳ Ｐゴシック" charset="0"/>
                <a:cs typeface="Arial" panose="020B0604020202020204" pitchFamily="34" charset="0"/>
              </a:rPr>
              <a:t>Estrogen Receptor  PET</a:t>
            </a:r>
          </a:p>
          <a:p>
            <a:pPr algn="ctr" defTabSz="685783" fontAlgn="auto">
              <a:spcBef>
                <a:spcPts val="0"/>
              </a:spcBef>
              <a:spcAft>
                <a:spcPts val="0"/>
              </a:spcAft>
              <a:defRPr/>
            </a:pPr>
            <a:r>
              <a:rPr lang="en-US" sz="1400" b="1" dirty="0">
                <a:solidFill>
                  <a:prstClr val="black"/>
                </a:solidFill>
                <a:latin typeface="Arial" panose="020B0604020202020204" pitchFamily="34" charset="0"/>
                <a:ea typeface="ＭＳ Ｐゴシック" charset="0"/>
                <a:cs typeface="Arial" panose="020B0604020202020204" pitchFamily="34" charset="0"/>
              </a:rPr>
              <a:t> (Breast Cancer)</a:t>
            </a:r>
          </a:p>
        </p:txBody>
      </p:sp>
      <p:grpSp>
        <p:nvGrpSpPr>
          <p:cNvPr id="12" name="Group 11">
            <a:extLst>
              <a:ext uri="{FF2B5EF4-FFF2-40B4-BE49-F238E27FC236}">
                <a16:creationId xmlns:a16="http://schemas.microsoft.com/office/drawing/2014/main" id="{AA133E79-07E9-FF4C-815E-5755419ED549}"/>
              </a:ext>
            </a:extLst>
          </p:cNvPr>
          <p:cNvGrpSpPr/>
          <p:nvPr/>
        </p:nvGrpSpPr>
        <p:grpSpPr>
          <a:xfrm>
            <a:off x="2721893" y="1956099"/>
            <a:ext cx="6326343" cy="3982591"/>
            <a:chOff x="2721892" y="1098849"/>
            <a:chExt cx="6326343" cy="3982591"/>
          </a:xfrm>
        </p:grpSpPr>
        <p:grpSp>
          <p:nvGrpSpPr>
            <p:cNvPr id="23" name="Group 22">
              <a:extLst>
                <a:ext uri="{FF2B5EF4-FFF2-40B4-BE49-F238E27FC236}">
                  <a16:creationId xmlns:a16="http://schemas.microsoft.com/office/drawing/2014/main" id="{10F57496-4D56-DB4C-8451-EC8638289680}"/>
                </a:ext>
              </a:extLst>
            </p:cNvPr>
            <p:cNvGrpSpPr/>
            <p:nvPr/>
          </p:nvGrpSpPr>
          <p:grpSpPr>
            <a:xfrm>
              <a:off x="2721892" y="1098849"/>
              <a:ext cx="6272205" cy="3982591"/>
              <a:chOff x="2721892" y="1098849"/>
              <a:chExt cx="6272205" cy="3982591"/>
            </a:xfrm>
          </p:grpSpPr>
          <p:grpSp>
            <p:nvGrpSpPr>
              <p:cNvPr id="5" name="Group 4">
                <a:extLst>
                  <a:ext uri="{FF2B5EF4-FFF2-40B4-BE49-F238E27FC236}">
                    <a16:creationId xmlns:a16="http://schemas.microsoft.com/office/drawing/2014/main" id="{418E1B41-ACA2-1542-916A-6E8804F27335}"/>
                  </a:ext>
                </a:extLst>
              </p:cNvPr>
              <p:cNvGrpSpPr/>
              <p:nvPr/>
            </p:nvGrpSpPr>
            <p:grpSpPr>
              <a:xfrm>
                <a:off x="2721892" y="1903329"/>
                <a:ext cx="1547321" cy="1865348"/>
                <a:chOff x="2966426" y="2137609"/>
                <a:chExt cx="1280552" cy="1591830"/>
              </a:xfrm>
            </p:grpSpPr>
            <p:pic>
              <p:nvPicPr>
                <p:cNvPr id="157" name="Picture 35" descr="ThroFES1_09956335">
                  <a:extLst>
                    <a:ext uri="{FF2B5EF4-FFF2-40B4-BE49-F238E27FC236}">
                      <a16:creationId xmlns:a16="http://schemas.microsoft.com/office/drawing/2014/main" id="{5E2D3E05-2AF1-024C-A890-2EEE2F14C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982" t="53673" r="58577" b="4276"/>
                <a:stretch>
                  <a:fillRect/>
                </a:stretch>
              </p:blipFill>
              <p:spPr bwMode="auto">
                <a:xfrm>
                  <a:off x="2966426" y="2137609"/>
                  <a:ext cx="1280552" cy="15918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47" name="Straight Arrow Connector 3">
                  <a:extLst>
                    <a:ext uri="{FF2B5EF4-FFF2-40B4-BE49-F238E27FC236}">
                      <a16:creationId xmlns:a16="http://schemas.microsoft.com/office/drawing/2014/main" id="{67A85505-2B1E-E342-8D54-A56754598B35}"/>
                    </a:ext>
                  </a:extLst>
                </p:cNvPr>
                <p:cNvCxnSpPr>
                  <a:cxnSpLocks noChangeShapeType="1"/>
                </p:cNvCxnSpPr>
                <p:nvPr/>
              </p:nvCxnSpPr>
              <p:spPr bwMode="auto">
                <a:xfrm flipH="1" flipV="1">
                  <a:off x="3763723" y="2330090"/>
                  <a:ext cx="84642" cy="20796"/>
                </a:xfrm>
                <a:prstGeom prst="straightConnector1">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cxnSp>
            <p:cxnSp>
              <p:nvCxnSpPr>
                <p:cNvPr id="148" name="Straight Arrow Connector 19">
                  <a:extLst>
                    <a:ext uri="{FF2B5EF4-FFF2-40B4-BE49-F238E27FC236}">
                      <a16:creationId xmlns:a16="http://schemas.microsoft.com/office/drawing/2014/main" id="{3A07E3FF-A838-9447-B559-99C758E1DB2B}"/>
                    </a:ext>
                  </a:extLst>
                </p:cNvPr>
                <p:cNvCxnSpPr>
                  <a:cxnSpLocks noChangeShapeType="1"/>
                </p:cNvCxnSpPr>
                <p:nvPr/>
              </p:nvCxnSpPr>
              <p:spPr bwMode="auto">
                <a:xfrm flipH="1">
                  <a:off x="3940529" y="3362944"/>
                  <a:ext cx="126963" cy="62388"/>
                </a:xfrm>
                <a:prstGeom prst="straightConnector1">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cxnSp>
            <p:cxnSp>
              <p:nvCxnSpPr>
                <p:cNvPr id="149" name="Straight Arrow Connector 20">
                  <a:extLst>
                    <a:ext uri="{FF2B5EF4-FFF2-40B4-BE49-F238E27FC236}">
                      <a16:creationId xmlns:a16="http://schemas.microsoft.com/office/drawing/2014/main" id="{894C2EA2-5C83-F848-9CFC-AC9096895BF6}"/>
                    </a:ext>
                  </a:extLst>
                </p:cNvPr>
                <p:cNvCxnSpPr>
                  <a:cxnSpLocks noChangeShapeType="1"/>
                </p:cNvCxnSpPr>
                <p:nvPr/>
              </p:nvCxnSpPr>
              <p:spPr bwMode="auto">
                <a:xfrm flipH="1">
                  <a:off x="3791936" y="2531115"/>
                  <a:ext cx="106274" cy="6932"/>
                </a:xfrm>
                <a:prstGeom prst="straightConnector1">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cxnSp>
            <p:cxnSp>
              <p:nvCxnSpPr>
                <p:cNvPr id="150" name="Straight Arrow Connector 21">
                  <a:extLst>
                    <a:ext uri="{FF2B5EF4-FFF2-40B4-BE49-F238E27FC236}">
                      <a16:creationId xmlns:a16="http://schemas.microsoft.com/office/drawing/2014/main" id="{CE1442D2-8A89-8943-8D2B-427AE50CA7A4}"/>
                    </a:ext>
                  </a:extLst>
                </p:cNvPr>
                <p:cNvCxnSpPr>
                  <a:cxnSpLocks noChangeShapeType="1"/>
                </p:cNvCxnSpPr>
                <p:nvPr/>
              </p:nvCxnSpPr>
              <p:spPr bwMode="auto">
                <a:xfrm flipH="1" flipV="1">
                  <a:off x="3707296" y="3071804"/>
                  <a:ext cx="42321" cy="117843"/>
                </a:xfrm>
                <a:prstGeom prst="straightConnector1">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cxnSp>
            <p:cxnSp>
              <p:nvCxnSpPr>
                <p:cNvPr id="151" name="Straight Arrow Connector 22">
                  <a:extLst>
                    <a:ext uri="{FF2B5EF4-FFF2-40B4-BE49-F238E27FC236}">
                      <a16:creationId xmlns:a16="http://schemas.microsoft.com/office/drawing/2014/main" id="{F36008CE-5188-654F-8644-F2AE91475BCB}"/>
                    </a:ext>
                  </a:extLst>
                </p:cNvPr>
                <p:cNvCxnSpPr>
                  <a:cxnSpLocks noChangeShapeType="1"/>
                </p:cNvCxnSpPr>
                <p:nvPr/>
              </p:nvCxnSpPr>
              <p:spPr bwMode="auto">
                <a:xfrm>
                  <a:off x="3417632" y="3466923"/>
                  <a:ext cx="120379" cy="55456"/>
                </a:xfrm>
                <a:prstGeom prst="straightConnector1">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cxnSp>
            <p:grpSp>
              <p:nvGrpSpPr>
                <p:cNvPr id="159" name="Group 42">
                  <a:extLst>
                    <a:ext uri="{FF2B5EF4-FFF2-40B4-BE49-F238E27FC236}">
                      <a16:creationId xmlns:a16="http://schemas.microsoft.com/office/drawing/2014/main" id="{C30D53B9-790A-F047-9A4D-3F15E1F852FF}"/>
                    </a:ext>
                  </a:extLst>
                </p:cNvPr>
                <p:cNvGrpSpPr>
                  <a:grpSpLocks/>
                </p:cNvGrpSpPr>
                <p:nvPr/>
              </p:nvGrpSpPr>
              <p:grpSpPr bwMode="auto">
                <a:xfrm>
                  <a:off x="3837240" y="3419773"/>
                  <a:ext cx="283210" cy="118153"/>
                  <a:chOff x="4237175" y="2865804"/>
                  <a:chExt cx="267092" cy="131681"/>
                </a:xfrm>
              </p:grpSpPr>
              <p:cxnSp>
                <p:nvCxnSpPr>
                  <p:cNvPr id="160" name="Straight Arrow Connector 159">
                    <a:extLst>
                      <a:ext uri="{FF2B5EF4-FFF2-40B4-BE49-F238E27FC236}">
                        <a16:creationId xmlns:a16="http://schemas.microsoft.com/office/drawing/2014/main" id="{B4CFAAE3-EC24-2E4D-ACA2-5C601D8BF3E0}"/>
                      </a:ext>
                    </a:extLst>
                  </p:cNvPr>
                  <p:cNvCxnSpPr>
                    <a:cxnSpLocks/>
                  </p:cNvCxnSpPr>
                  <p:nvPr/>
                </p:nvCxnSpPr>
                <p:spPr>
                  <a:xfrm flipH="1" flipV="1">
                    <a:off x="4265167" y="2866379"/>
                    <a:ext cx="239693" cy="68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47AE7D22-1629-E346-8291-6E9E248C8306}"/>
                      </a:ext>
                    </a:extLst>
                  </p:cNvPr>
                  <p:cNvCxnSpPr>
                    <a:cxnSpLocks/>
                  </p:cNvCxnSpPr>
                  <p:nvPr/>
                </p:nvCxnSpPr>
                <p:spPr>
                  <a:xfrm flipH="1" flipV="1">
                    <a:off x="4236594" y="2998165"/>
                    <a:ext cx="2682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2" name="Group 41">
                  <a:extLst>
                    <a:ext uri="{FF2B5EF4-FFF2-40B4-BE49-F238E27FC236}">
                      <a16:creationId xmlns:a16="http://schemas.microsoft.com/office/drawing/2014/main" id="{6D2F54E1-C785-CD4E-83BF-77BF87F3F647}"/>
                    </a:ext>
                  </a:extLst>
                </p:cNvPr>
                <p:cNvGrpSpPr>
                  <a:grpSpLocks/>
                </p:cNvGrpSpPr>
                <p:nvPr/>
              </p:nvGrpSpPr>
              <p:grpSpPr bwMode="auto">
                <a:xfrm>
                  <a:off x="3738999" y="2395957"/>
                  <a:ext cx="282772" cy="330521"/>
                  <a:chOff x="4237175" y="2865804"/>
                  <a:chExt cx="267092" cy="369143"/>
                </a:xfrm>
              </p:grpSpPr>
              <p:cxnSp>
                <p:nvCxnSpPr>
                  <p:cNvPr id="163" name="Straight Arrow Connector 162">
                    <a:extLst>
                      <a:ext uri="{FF2B5EF4-FFF2-40B4-BE49-F238E27FC236}">
                        <a16:creationId xmlns:a16="http://schemas.microsoft.com/office/drawing/2014/main" id="{0E16E159-7FB1-9641-A9E6-14DBA3441E3B}"/>
                      </a:ext>
                    </a:extLst>
                  </p:cNvPr>
                  <p:cNvCxnSpPr>
                    <a:cxnSpLocks/>
                  </p:cNvCxnSpPr>
                  <p:nvPr/>
                </p:nvCxnSpPr>
                <p:spPr>
                  <a:xfrm flipH="1">
                    <a:off x="4280100" y="3075834"/>
                    <a:ext cx="224167" cy="1591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DF2DA51E-3C1F-2A4F-A750-FB4B240FF633}"/>
                      </a:ext>
                    </a:extLst>
                  </p:cNvPr>
                  <p:cNvCxnSpPr>
                    <a:cxnSpLocks/>
                  </p:cNvCxnSpPr>
                  <p:nvPr/>
                </p:nvCxnSpPr>
                <p:spPr>
                  <a:xfrm flipH="1" flipV="1">
                    <a:off x="4265792" y="2865804"/>
                    <a:ext cx="238475" cy="68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D1C200D1-138F-AC43-A554-0EADE7BF19C3}"/>
                      </a:ext>
                    </a:extLst>
                  </p:cNvPr>
                  <p:cNvCxnSpPr>
                    <a:cxnSpLocks/>
                  </p:cNvCxnSpPr>
                  <p:nvPr/>
                </p:nvCxnSpPr>
                <p:spPr>
                  <a:xfrm flipH="1" flipV="1">
                    <a:off x="4237175" y="2996277"/>
                    <a:ext cx="267092" cy="15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06" name="Picture 11">
                <a:extLst>
                  <a:ext uri="{FF2B5EF4-FFF2-40B4-BE49-F238E27FC236}">
                    <a16:creationId xmlns:a16="http://schemas.microsoft.com/office/drawing/2014/main" id="{888A36E9-9878-EA4C-8AD1-981F7ACEED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7109" y="3363118"/>
                <a:ext cx="2037558" cy="1530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68393023-6E4F-8745-8DB5-62186E884068}"/>
                  </a:ext>
                </a:extLst>
              </p:cNvPr>
              <p:cNvCxnSpPr>
                <a:cxnSpLocks/>
              </p:cNvCxnSpPr>
              <p:nvPr/>
            </p:nvCxnSpPr>
            <p:spPr>
              <a:xfrm flipV="1">
                <a:off x="4348517" y="2303047"/>
                <a:ext cx="1953131" cy="431307"/>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B1262C03-FAFF-9244-84CC-DFF8701C7039}"/>
                  </a:ext>
                </a:extLst>
              </p:cNvPr>
              <p:cNvSpPr txBox="1"/>
              <p:nvPr/>
            </p:nvSpPr>
            <p:spPr>
              <a:xfrm>
                <a:off x="5366658" y="1098849"/>
                <a:ext cx="2964112" cy="307777"/>
              </a:xfrm>
              <a:prstGeom prst="rect">
                <a:avLst/>
              </a:prstGeom>
              <a:noFill/>
            </p:spPr>
            <p:txBody>
              <a:bodyPr wrap="square" rtlCol="0">
                <a:spAutoFit/>
              </a:bodyPr>
              <a:lstStyle/>
              <a:p>
                <a:pPr algn="ctr" defTabSz="685783" fontAlgn="auto">
                  <a:spcBef>
                    <a:spcPts val="0"/>
                  </a:spcBef>
                  <a:spcAft>
                    <a:spcPts val="0"/>
                  </a:spcAft>
                  <a:defRPr/>
                </a:pPr>
                <a:r>
                  <a:rPr lang="en-US" sz="1400" b="1" dirty="0">
                    <a:solidFill>
                      <a:prstClr val="black"/>
                    </a:solidFill>
                    <a:latin typeface="Arial" panose="020B0604020202020204" pitchFamily="34" charset="0"/>
                    <a:ea typeface="ＭＳ Ｐゴシック" charset="0"/>
                    <a:cs typeface="Arial" panose="020B0604020202020204" pitchFamily="34" charset="0"/>
                  </a:rPr>
                  <a:t>Uptake (SUV) vs Tissue Assay</a:t>
                </a:r>
              </a:p>
            </p:txBody>
          </p:sp>
          <p:pic>
            <p:nvPicPr>
              <p:cNvPr id="9" name="Picture 8">
                <a:extLst>
                  <a:ext uri="{FF2B5EF4-FFF2-40B4-BE49-F238E27FC236}">
                    <a16:creationId xmlns:a16="http://schemas.microsoft.com/office/drawing/2014/main" id="{DC186E26-E3B7-CD4B-BE16-43DD9EDFBB59}"/>
                  </a:ext>
                </a:extLst>
              </p:cNvPr>
              <p:cNvPicPr>
                <a:picLocks noChangeAspect="1"/>
              </p:cNvPicPr>
              <p:nvPr/>
            </p:nvPicPr>
            <p:blipFill>
              <a:blip r:embed="rId6"/>
              <a:stretch>
                <a:fillRect/>
              </a:stretch>
            </p:blipFill>
            <p:spPr>
              <a:xfrm>
                <a:off x="6407523" y="1467954"/>
                <a:ext cx="1838336" cy="1642448"/>
              </a:xfrm>
              <a:prstGeom prst="rect">
                <a:avLst/>
              </a:prstGeom>
            </p:spPr>
          </p:pic>
          <p:sp>
            <p:nvSpPr>
              <p:cNvPr id="105" name="Rectangle 8">
                <a:extLst>
                  <a:ext uri="{FF2B5EF4-FFF2-40B4-BE49-F238E27FC236}">
                    <a16:creationId xmlns:a16="http://schemas.microsoft.com/office/drawing/2014/main" id="{469943D8-190B-9547-B4DE-26EC587D6F99}"/>
                  </a:ext>
                </a:extLst>
              </p:cNvPr>
              <p:cNvSpPr>
                <a:spLocks noChangeArrowheads="1"/>
              </p:cNvSpPr>
              <p:nvPr/>
            </p:nvSpPr>
            <p:spPr bwMode="auto">
              <a:xfrm>
                <a:off x="6305893" y="3064433"/>
                <a:ext cx="245698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90487" tIns="44450" rIns="90487" bIns="44450">
                <a:spAutoFit/>
              </a:bodyPr>
              <a:lstStyle/>
              <a:p>
                <a:pPr algn="ctr" defTabSz="914378" fontAlgn="auto">
                  <a:spcBef>
                    <a:spcPts val="0"/>
                  </a:spcBef>
                  <a:spcAft>
                    <a:spcPts val="0"/>
                  </a:spcAft>
                  <a:defRPr/>
                </a:pPr>
                <a:r>
                  <a:rPr lang="en-US" sz="1000" b="1" kern="0" dirty="0">
                    <a:solidFill>
                      <a:prstClr val="black"/>
                    </a:solidFill>
                    <a:ea typeface="ＭＳ Ｐゴシック" charset="0"/>
                  </a:rPr>
                  <a:t>(</a:t>
                </a:r>
                <a:r>
                  <a:rPr lang="en-US" sz="1000" b="1" kern="0" dirty="0" err="1">
                    <a:solidFill>
                      <a:prstClr val="black"/>
                    </a:solidFill>
                    <a:ea typeface="ＭＳ Ｐゴシック" charset="0"/>
                  </a:rPr>
                  <a:t>Mintun</a:t>
                </a:r>
                <a:r>
                  <a:rPr lang="en-US" sz="1000" b="1" kern="0" dirty="0">
                    <a:solidFill>
                      <a:prstClr val="black"/>
                    </a:solidFill>
                    <a:ea typeface="ＭＳ Ｐゴシック" charset="0"/>
                  </a:rPr>
                  <a:t>, Radiology 169:45, 1988)</a:t>
                </a:r>
              </a:p>
            </p:txBody>
          </p:sp>
          <p:sp>
            <p:nvSpPr>
              <p:cNvPr id="10" name="TextBox 9">
                <a:extLst>
                  <a:ext uri="{FF2B5EF4-FFF2-40B4-BE49-F238E27FC236}">
                    <a16:creationId xmlns:a16="http://schemas.microsoft.com/office/drawing/2014/main" id="{0F77E83C-182F-7445-B108-EE70106A6B7D}"/>
                  </a:ext>
                </a:extLst>
              </p:cNvPr>
              <p:cNvSpPr txBox="1"/>
              <p:nvPr/>
            </p:nvSpPr>
            <p:spPr>
              <a:xfrm>
                <a:off x="5500913" y="1689458"/>
                <a:ext cx="1012680" cy="461665"/>
              </a:xfrm>
              <a:prstGeom prst="rect">
                <a:avLst/>
              </a:prstGeom>
              <a:noFill/>
            </p:spPr>
            <p:txBody>
              <a:bodyPr wrap="square" rtlCol="0">
                <a:spAutoFit/>
              </a:bodyPr>
              <a:lstStyle/>
              <a:p>
                <a:pPr algn="ctr" defTabSz="914378" eaLnBrk="0" hangingPunct="0"/>
                <a:r>
                  <a:rPr lang="en-US" sz="1200" dirty="0">
                    <a:solidFill>
                      <a:prstClr val="black"/>
                    </a:solidFill>
                    <a:ea typeface="ＭＳ Ｐゴシック" charset="0"/>
                  </a:rPr>
                  <a:t>Radioligand Binding</a:t>
                </a:r>
              </a:p>
            </p:txBody>
          </p:sp>
          <p:sp>
            <p:nvSpPr>
              <p:cNvPr id="106" name="TextBox 105">
                <a:extLst>
                  <a:ext uri="{FF2B5EF4-FFF2-40B4-BE49-F238E27FC236}">
                    <a16:creationId xmlns:a16="http://schemas.microsoft.com/office/drawing/2014/main" id="{F744510F-1BA4-F346-89A4-17D736817A7F}"/>
                  </a:ext>
                </a:extLst>
              </p:cNvPr>
              <p:cNvSpPr txBox="1"/>
              <p:nvPr/>
            </p:nvSpPr>
            <p:spPr>
              <a:xfrm>
                <a:off x="5232441" y="4081363"/>
                <a:ext cx="1214742" cy="461665"/>
              </a:xfrm>
              <a:prstGeom prst="rect">
                <a:avLst/>
              </a:prstGeom>
              <a:noFill/>
            </p:spPr>
            <p:txBody>
              <a:bodyPr wrap="square" rtlCol="0">
                <a:spAutoFit/>
              </a:bodyPr>
              <a:lstStyle/>
              <a:p>
                <a:pPr algn="ctr" defTabSz="914378" eaLnBrk="0" hangingPunct="0"/>
                <a:r>
                  <a:rPr lang="en-US" sz="1200" dirty="0" err="1">
                    <a:solidFill>
                      <a:prstClr val="black"/>
                    </a:solidFill>
                    <a:ea typeface="ＭＳ Ｐゴシック" charset="0"/>
                  </a:rPr>
                  <a:t>Immunohisto</a:t>
                </a:r>
                <a:r>
                  <a:rPr lang="en-US" sz="1200" dirty="0">
                    <a:solidFill>
                      <a:prstClr val="black"/>
                    </a:solidFill>
                    <a:ea typeface="ＭＳ Ｐゴシック" charset="0"/>
                  </a:rPr>
                  <a:t>-chemistry</a:t>
                </a:r>
              </a:p>
            </p:txBody>
          </p:sp>
          <p:cxnSp>
            <p:nvCxnSpPr>
              <p:cNvPr id="107" name="Straight Arrow Connector 106">
                <a:extLst>
                  <a:ext uri="{FF2B5EF4-FFF2-40B4-BE49-F238E27FC236}">
                    <a16:creationId xmlns:a16="http://schemas.microsoft.com/office/drawing/2014/main" id="{01575803-4CE7-B542-B823-E3EDAEB1BBE4}"/>
                  </a:ext>
                </a:extLst>
              </p:cNvPr>
              <p:cNvCxnSpPr>
                <a:cxnSpLocks/>
              </p:cNvCxnSpPr>
              <p:nvPr/>
            </p:nvCxnSpPr>
            <p:spPr>
              <a:xfrm>
                <a:off x="4386633" y="2739403"/>
                <a:ext cx="2096749" cy="123388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 name="Rectangle 8">
                <a:extLst>
                  <a:ext uri="{FF2B5EF4-FFF2-40B4-BE49-F238E27FC236}">
                    <a16:creationId xmlns:a16="http://schemas.microsoft.com/office/drawing/2014/main" id="{A34A4795-5634-8245-BD39-8ED69BDE8C24}"/>
                  </a:ext>
                </a:extLst>
              </p:cNvPr>
              <p:cNvSpPr>
                <a:spLocks noChangeArrowheads="1"/>
              </p:cNvSpPr>
              <p:nvPr/>
            </p:nvSpPr>
            <p:spPr bwMode="auto">
              <a:xfrm>
                <a:off x="6537109" y="4837784"/>
                <a:ext cx="245698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90487" tIns="44450" rIns="90487" bIns="44450">
                <a:spAutoFit/>
              </a:bodyPr>
              <a:lstStyle/>
              <a:p>
                <a:pPr algn="ctr" defTabSz="914378" fontAlgn="auto">
                  <a:spcBef>
                    <a:spcPts val="0"/>
                  </a:spcBef>
                  <a:spcAft>
                    <a:spcPts val="0"/>
                  </a:spcAft>
                  <a:defRPr/>
                </a:pPr>
                <a:r>
                  <a:rPr lang="en-US" sz="1000" b="1" kern="0" dirty="0">
                    <a:solidFill>
                      <a:prstClr val="black"/>
                    </a:solidFill>
                    <a:ea typeface="ＭＳ Ｐゴシック" charset="0"/>
                  </a:rPr>
                  <a:t>(Peterson, J </a:t>
                </a:r>
                <a:r>
                  <a:rPr lang="en-US" sz="1000" b="1" kern="0" dirty="0" err="1">
                    <a:solidFill>
                      <a:prstClr val="black"/>
                    </a:solidFill>
                    <a:ea typeface="ＭＳ Ｐゴシック" charset="0"/>
                  </a:rPr>
                  <a:t>Nucl</a:t>
                </a:r>
                <a:r>
                  <a:rPr lang="en-US" sz="1000" b="1" kern="0" dirty="0">
                    <a:solidFill>
                      <a:prstClr val="black"/>
                    </a:solidFill>
                    <a:ea typeface="ＭＳ Ｐゴシック" charset="0"/>
                  </a:rPr>
                  <a:t> Med 49: 367, 2008)</a:t>
                </a:r>
              </a:p>
            </p:txBody>
          </p:sp>
        </p:grpSp>
        <p:pic>
          <p:nvPicPr>
            <p:cNvPr id="71" name="Picture 70">
              <a:extLst>
                <a:ext uri="{FF2B5EF4-FFF2-40B4-BE49-F238E27FC236}">
                  <a16:creationId xmlns:a16="http://schemas.microsoft.com/office/drawing/2014/main" id="{46D5C97F-AA98-2C4B-BCF3-CEA6A13C98E0}"/>
                </a:ext>
              </a:extLst>
            </p:cNvPr>
            <p:cNvPicPr>
              <a:picLocks noChangeAspect="1"/>
            </p:cNvPicPr>
            <p:nvPr/>
          </p:nvPicPr>
          <p:blipFill>
            <a:blip r:embed="rId7"/>
            <a:stretch>
              <a:fillRect/>
            </a:stretch>
          </p:blipFill>
          <p:spPr>
            <a:xfrm>
              <a:off x="8503294" y="3768677"/>
              <a:ext cx="519174" cy="519174"/>
            </a:xfrm>
            <a:prstGeom prst="rect">
              <a:avLst/>
            </a:prstGeom>
          </p:spPr>
        </p:pic>
        <p:pic>
          <p:nvPicPr>
            <p:cNvPr id="72" name="Picture 71">
              <a:extLst>
                <a:ext uri="{FF2B5EF4-FFF2-40B4-BE49-F238E27FC236}">
                  <a16:creationId xmlns:a16="http://schemas.microsoft.com/office/drawing/2014/main" id="{2C0325D4-C323-3D48-ACB1-2A1699FF885F}"/>
                </a:ext>
              </a:extLst>
            </p:cNvPr>
            <p:cNvPicPr>
              <a:picLocks noChangeAspect="1"/>
            </p:cNvPicPr>
            <p:nvPr/>
          </p:nvPicPr>
          <p:blipFill rotWithShape="1">
            <a:blip r:embed="rId8"/>
            <a:srcRect t="4509" r="69539"/>
            <a:stretch/>
          </p:blipFill>
          <p:spPr>
            <a:xfrm>
              <a:off x="8101098" y="1977611"/>
              <a:ext cx="947137" cy="171964"/>
            </a:xfrm>
            <a:prstGeom prst="rect">
              <a:avLst/>
            </a:prstGeom>
          </p:spPr>
        </p:pic>
      </p:grpSp>
      <p:grpSp>
        <p:nvGrpSpPr>
          <p:cNvPr id="16" name="Group 15">
            <a:extLst>
              <a:ext uri="{FF2B5EF4-FFF2-40B4-BE49-F238E27FC236}">
                <a16:creationId xmlns:a16="http://schemas.microsoft.com/office/drawing/2014/main" id="{5D04A7F8-CCD4-CD42-B00A-A85418492487}"/>
              </a:ext>
            </a:extLst>
          </p:cNvPr>
          <p:cNvGrpSpPr/>
          <p:nvPr/>
        </p:nvGrpSpPr>
        <p:grpSpPr>
          <a:xfrm>
            <a:off x="-92067" y="1903164"/>
            <a:ext cx="3091502" cy="3888103"/>
            <a:chOff x="-92067" y="1045914"/>
            <a:chExt cx="3091502" cy="3888103"/>
          </a:xfrm>
        </p:grpSpPr>
        <p:grpSp>
          <p:nvGrpSpPr>
            <p:cNvPr id="15" name="Group 14">
              <a:extLst>
                <a:ext uri="{FF2B5EF4-FFF2-40B4-BE49-F238E27FC236}">
                  <a16:creationId xmlns:a16="http://schemas.microsoft.com/office/drawing/2014/main" id="{CC7FB2BA-70BC-1248-BF28-4B1EC4BDA355}"/>
                </a:ext>
              </a:extLst>
            </p:cNvPr>
            <p:cNvGrpSpPr/>
            <p:nvPr/>
          </p:nvGrpSpPr>
          <p:grpSpPr>
            <a:xfrm>
              <a:off x="-92067" y="1045914"/>
              <a:ext cx="3091502" cy="3888103"/>
              <a:chOff x="-92067" y="1045914"/>
              <a:chExt cx="3091502" cy="3888103"/>
            </a:xfrm>
          </p:grpSpPr>
          <p:grpSp>
            <p:nvGrpSpPr>
              <p:cNvPr id="35" name="Group 34">
                <a:extLst>
                  <a:ext uri="{FF2B5EF4-FFF2-40B4-BE49-F238E27FC236}">
                    <a16:creationId xmlns:a16="http://schemas.microsoft.com/office/drawing/2014/main" id="{BB778469-6557-E745-AE52-30336BFB468C}"/>
                  </a:ext>
                </a:extLst>
              </p:cNvPr>
              <p:cNvGrpSpPr/>
              <p:nvPr/>
            </p:nvGrpSpPr>
            <p:grpSpPr>
              <a:xfrm>
                <a:off x="-92067" y="1045914"/>
                <a:ext cx="3091502" cy="3888103"/>
                <a:chOff x="-92067" y="1045914"/>
                <a:chExt cx="3091502" cy="3888103"/>
              </a:xfrm>
            </p:grpSpPr>
            <p:grpSp>
              <p:nvGrpSpPr>
                <p:cNvPr id="22" name="Group 21">
                  <a:extLst>
                    <a:ext uri="{FF2B5EF4-FFF2-40B4-BE49-F238E27FC236}">
                      <a16:creationId xmlns:a16="http://schemas.microsoft.com/office/drawing/2014/main" id="{21E77A7E-C2A1-D147-8AD4-BFBBA0223318}"/>
                    </a:ext>
                  </a:extLst>
                </p:cNvPr>
                <p:cNvGrpSpPr/>
                <p:nvPr/>
              </p:nvGrpSpPr>
              <p:grpSpPr>
                <a:xfrm>
                  <a:off x="-92067" y="1045914"/>
                  <a:ext cx="3091502" cy="3888103"/>
                  <a:chOff x="-92067" y="1045914"/>
                  <a:chExt cx="3091502" cy="3888103"/>
                </a:xfrm>
              </p:grpSpPr>
              <p:grpSp>
                <p:nvGrpSpPr>
                  <p:cNvPr id="180" name="Group 179">
                    <a:extLst>
                      <a:ext uri="{FF2B5EF4-FFF2-40B4-BE49-F238E27FC236}">
                        <a16:creationId xmlns:a16="http://schemas.microsoft.com/office/drawing/2014/main" id="{B026507C-6A6F-D642-A3B4-86AACB345616}"/>
                      </a:ext>
                    </a:extLst>
                  </p:cNvPr>
                  <p:cNvGrpSpPr/>
                  <p:nvPr/>
                </p:nvGrpSpPr>
                <p:grpSpPr>
                  <a:xfrm>
                    <a:off x="466756" y="1045914"/>
                    <a:ext cx="1219382" cy="2091265"/>
                    <a:chOff x="1048061" y="1459766"/>
                    <a:chExt cx="1625843" cy="2788353"/>
                  </a:xfrm>
                </p:grpSpPr>
                <p:grpSp>
                  <p:nvGrpSpPr>
                    <p:cNvPr id="54" name="Group 53">
                      <a:extLst>
                        <a:ext uri="{FF2B5EF4-FFF2-40B4-BE49-F238E27FC236}">
                          <a16:creationId xmlns:a16="http://schemas.microsoft.com/office/drawing/2014/main" id="{0B00F889-05D3-A54A-B58D-3C2F8732B991}"/>
                        </a:ext>
                      </a:extLst>
                    </p:cNvPr>
                    <p:cNvGrpSpPr/>
                    <p:nvPr/>
                  </p:nvGrpSpPr>
                  <p:grpSpPr>
                    <a:xfrm>
                      <a:off x="1048061" y="2087941"/>
                      <a:ext cx="1596218" cy="2160178"/>
                      <a:chOff x="963703" y="3316752"/>
                      <a:chExt cx="1157108" cy="1567609"/>
                    </a:xfrm>
                  </p:grpSpPr>
                  <p:grpSp>
                    <p:nvGrpSpPr>
                      <p:cNvPr id="39" name="Group 38">
                        <a:extLst>
                          <a:ext uri="{FF2B5EF4-FFF2-40B4-BE49-F238E27FC236}">
                            <a16:creationId xmlns:a16="http://schemas.microsoft.com/office/drawing/2014/main" id="{806FF26D-FE99-CC4D-8CA2-9B6C49FD7326}"/>
                          </a:ext>
                        </a:extLst>
                      </p:cNvPr>
                      <p:cNvGrpSpPr/>
                      <p:nvPr/>
                    </p:nvGrpSpPr>
                    <p:grpSpPr>
                      <a:xfrm>
                        <a:off x="963703" y="3706636"/>
                        <a:ext cx="1157108" cy="788094"/>
                        <a:chOff x="2596445" y="1264361"/>
                        <a:chExt cx="1157108" cy="788094"/>
                      </a:xfrm>
                    </p:grpSpPr>
                    <p:sp>
                      <p:nvSpPr>
                        <p:cNvPr id="41" name="Rounded Rectangle 40">
                          <a:extLst>
                            <a:ext uri="{FF2B5EF4-FFF2-40B4-BE49-F238E27FC236}">
                              <a16:creationId xmlns:a16="http://schemas.microsoft.com/office/drawing/2014/main" id="{438FAE9D-26A1-DB46-8E99-A8EA674295F5}"/>
                            </a:ext>
                          </a:extLst>
                        </p:cNvPr>
                        <p:cNvSpPr/>
                        <p:nvPr/>
                      </p:nvSpPr>
                      <p:spPr>
                        <a:xfrm>
                          <a:off x="2686755" y="1365957"/>
                          <a:ext cx="959555" cy="598310"/>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a:solidFill>
                              <a:prstClr val="white"/>
                            </a:solidFill>
                            <a:latin typeface="Calibri"/>
                          </a:endParaRPr>
                        </a:p>
                      </p:txBody>
                    </p:sp>
                    <p:sp>
                      <p:nvSpPr>
                        <p:cNvPr id="44" name="Chevron 43">
                          <a:extLst>
                            <a:ext uri="{FF2B5EF4-FFF2-40B4-BE49-F238E27FC236}">
                              <a16:creationId xmlns:a16="http://schemas.microsoft.com/office/drawing/2014/main" id="{B1B7A643-344C-FD49-A6C0-F178A9522B7A}"/>
                            </a:ext>
                          </a:extLst>
                        </p:cNvPr>
                        <p:cNvSpPr/>
                        <p:nvPr/>
                      </p:nvSpPr>
                      <p:spPr>
                        <a:xfrm rot="5400000">
                          <a:off x="2805290" y="1303869"/>
                          <a:ext cx="180620" cy="124177"/>
                        </a:xfrm>
                        <a:prstGeom prst="chevron">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a:solidFill>
                              <a:prstClr val="black"/>
                            </a:solidFill>
                            <a:latin typeface="Calibri"/>
                          </a:endParaRPr>
                        </a:p>
                      </p:txBody>
                    </p:sp>
                    <p:sp>
                      <p:nvSpPr>
                        <p:cNvPr id="56" name="Oval 55">
                          <a:extLst>
                            <a:ext uri="{FF2B5EF4-FFF2-40B4-BE49-F238E27FC236}">
                              <a16:creationId xmlns:a16="http://schemas.microsoft.com/office/drawing/2014/main" id="{F45EB704-0C5B-7E42-B59B-7DF5AFEE4200}"/>
                            </a:ext>
                          </a:extLst>
                        </p:cNvPr>
                        <p:cNvSpPr/>
                        <p:nvPr/>
                      </p:nvSpPr>
                      <p:spPr>
                        <a:xfrm>
                          <a:off x="2985906" y="1535292"/>
                          <a:ext cx="378172" cy="2935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a:solidFill>
                              <a:prstClr val="white"/>
                            </a:solidFill>
                            <a:latin typeface="Calibri"/>
                          </a:endParaRPr>
                        </a:p>
                      </p:txBody>
                    </p:sp>
                    <p:sp>
                      <p:nvSpPr>
                        <p:cNvPr id="57" name="Chevron 56">
                          <a:extLst>
                            <a:ext uri="{FF2B5EF4-FFF2-40B4-BE49-F238E27FC236}">
                              <a16:creationId xmlns:a16="http://schemas.microsoft.com/office/drawing/2014/main" id="{A95D97D6-A5ED-7248-9252-369876B5972C}"/>
                            </a:ext>
                          </a:extLst>
                        </p:cNvPr>
                        <p:cNvSpPr/>
                        <p:nvPr/>
                      </p:nvSpPr>
                      <p:spPr>
                        <a:xfrm rot="5400000">
                          <a:off x="3101621" y="1292582"/>
                          <a:ext cx="180620" cy="124177"/>
                        </a:xfrm>
                        <a:prstGeom prst="chevron">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a:solidFill>
                              <a:prstClr val="black"/>
                            </a:solidFill>
                            <a:latin typeface="Calibri"/>
                          </a:endParaRPr>
                        </a:p>
                      </p:txBody>
                    </p:sp>
                    <p:sp>
                      <p:nvSpPr>
                        <p:cNvPr id="58" name="Chevron 57">
                          <a:extLst>
                            <a:ext uri="{FF2B5EF4-FFF2-40B4-BE49-F238E27FC236}">
                              <a16:creationId xmlns:a16="http://schemas.microsoft.com/office/drawing/2014/main" id="{C473C72A-3F50-6247-BD98-92DEF74D87A0}"/>
                            </a:ext>
                          </a:extLst>
                        </p:cNvPr>
                        <p:cNvSpPr/>
                        <p:nvPr/>
                      </p:nvSpPr>
                      <p:spPr>
                        <a:xfrm rot="5400000">
                          <a:off x="3397953" y="1326447"/>
                          <a:ext cx="180620" cy="124177"/>
                        </a:xfrm>
                        <a:prstGeom prst="chevron">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a:solidFill>
                              <a:prstClr val="black"/>
                            </a:solidFill>
                            <a:latin typeface="Calibri"/>
                          </a:endParaRPr>
                        </a:p>
                      </p:txBody>
                    </p:sp>
                    <p:sp>
                      <p:nvSpPr>
                        <p:cNvPr id="59" name="Chevron 58">
                          <a:extLst>
                            <a:ext uri="{FF2B5EF4-FFF2-40B4-BE49-F238E27FC236}">
                              <a16:creationId xmlns:a16="http://schemas.microsoft.com/office/drawing/2014/main" id="{BB6B6870-E2B9-FE46-9681-431157A337D5}"/>
                            </a:ext>
                          </a:extLst>
                        </p:cNvPr>
                        <p:cNvSpPr/>
                        <p:nvPr/>
                      </p:nvSpPr>
                      <p:spPr>
                        <a:xfrm>
                          <a:off x="2596445" y="1603023"/>
                          <a:ext cx="180620" cy="124177"/>
                        </a:xfrm>
                        <a:prstGeom prst="chevron">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a:solidFill>
                              <a:prstClr val="black"/>
                            </a:solidFill>
                            <a:latin typeface="Calibri"/>
                          </a:endParaRPr>
                        </a:p>
                      </p:txBody>
                    </p:sp>
                    <p:sp>
                      <p:nvSpPr>
                        <p:cNvPr id="60" name="Chevron 59">
                          <a:extLst>
                            <a:ext uri="{FF2B5EF4-FFF2-40B4-BE49-F238E27FC236}">
                              <a16:creationId xmlns:a16="http://schemas.microsoft.com/office/drawing/2014/main" id="{83E2129B-6053-124D-807D-8BF4B0FE42BF}"/>
                            </a:ext>
                          </a:extLst>
                        </p:cNvPr>
                        <p:cNvSpPr/>
                        <p:nvPr/>
                      </p:nvSpPr>
                      <p:spPr>
                        <a:xfrm rot="16200000">
                          <a:off x="2748844" y="1885247"/>
                          <a:ext cx="180620" cy="124177"/>
                        </a:xfrm>
                        <a:prstGeom prst="chevron">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a:solidFill>
                              <a:prstClr val="black"/>
                            </a:solidFill>
                            <a:latin typeface="Calibri"/>
                          </a:endParaRPr>
                        </a:p>
                      </p:txBody>
                    </p:sp>
                    <p:sp>
                      <p:nvSpPr>
                        <p:cNvPr id="61" name="Chevron 60">
                          <a:extLst>
                            <a:ext uri="{FF2B5EF4-FFF2-40B4-BE49-F238E27FC236}">
                              <a16:creationId xmlns:a16="http://schemas.microsoft.com/office/drawing/2014/main" id="{92221E1D-DEA5-2D4E-996B-2B0FCB9B14B4}"/>
                            </a:ext>
                          </a:extLst>
                        </p:cNvPr>
                        <p:cNvSpPr/>
                        <p:nvPr/>
                      </p:nvSpPr>
                      <p:spPr>
                        <a:xfrm rot="16200000">
                          <a:off x="3387366" y="1900056"/>
                          <a:ext cx="180620" cy="124177"/>
                        </a:xfrm>
                        <a:prstGeom prst="chevron">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a:solidFill>
                              <a:prstClr val="black"/>
                            </a:solidFill>
                            <a:latin typeface="Calibri"/>
                          </a:endParaRPr>
                        </a:p>
                      </p:txBody>
                    </p:sp>
                    <p:sp>
                      <p:nvSpPr>
                        <p:cNvPr id="62" name="Chevron 61">
                          <a:extLst>
                            <a:ext uri="{FF2B5EF4-FFF2-40B4-BE49-F238E27FC236}">
                              <a16:creationId xmlns:a16="http://schemas.microsoft.com/office/drawing/2014/main" id="{E0DBAC4A-1E51-964C-951E-89354AE5F024}"/>
                            </a:ext>
                          </a:extLst>
                        </p:cNvPr>
                        <p:cNvSpPr/>
                        <p:nvPr/>
                      </p:nvSpPr>
                      <p:spPr>
                        <a:xfrm rot="16200000">
                          <a:off x="3076222" y="1900056"/>
                          <a:ext cx="180620" cy="124177"/>
                        </a:xfrm>
                        <a:prstGeom prst="chevron">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dirty="0">
                            <a:solidFill>
                              <a:prstClr val="black"/>
                            </a:solidFill>
                            <a:latin typeface="Calibri"/>
                          </a:endParaRPr>
                        </a:p>
                      </p:txBody>
                    </p:sp>
                    <p:sp>
                      <p:nvSpPr>
                        <p:cNvPr id="63" name="Chevron 62">
                          <a:extLst>
                            <a:ext uri="{FF2B5EF4-FFF2-40B4-BE49-F238E27FC236}">
                              <a16:creationId xmlns:a16="http://schemas.microsoft.com/office/drawing/2014/main" id="{404F8495-691D-2346-A7D0-5BEC544FE56F}"/>
                            </a:ext>
                          </a:extLst>
                        </p:cNvPr>
                        <p:cNvSpPr/>
                        <p:nvPr/>
                      </p:nvSpPr>
                      <p:spPr>
                        <a:xfrm rot="10800000">
                          <a:off x="3556000" y="1535291"/>
                          <a:ext cx="180620" cy="124177"/>
                        </a:xfrm>
                        <a:prstGeom prst="chevron">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a:solidFill>
                              <a:prstClr val="black"/>
                            </a:solidFill>
                            <a:latin typeface="Calibri"/>
                          </a:endParaRPr>
                        </a:p>
                      </p:txBody>
                    </p:sp>
                    <p:sp>
                      <p:nvSpPr>
                        <p:cNvPr id="64" name="Chevron 63">
                          <a:extLst>
                            <a:ext uri="{FF2B5EF4-FFF2-40B4-BE49-F238E27FC236}">
                              <a16:creationId xmlns:a16="http://schemas.microsoft.com/office/drawing/2014/main" id="{66B08776-D3EB-AF46-B132-FD61618A9FBF}"/>
                            </a:ext>
                          </a:extLst>
                        </p:cNvPr>
                        <p:cNvSpPr/>
                        <p:nvPr/>
                      </p:nvSpPr>
                      <p:spPr>
                        <a:xfrm rot="10800000">
                          <a:off x="3572933" y="1732849"/>
                          <a:ext cx="180620" cy="124177"/>
                        </a:xfrm>
                        <a:prstGeom prst="chevron">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a:solidFill>
                              <a:prstClr val="black"/>
                            </a:solidFill>
                            <a:latin typeface="Calibri"/>
                          </a:endParaRPr>
                        </a:p>
                      </p:txBody>
                    </p:sp>
                  </p:grpSp>
                  <p:grpSp>
                    <p:nvGrpSpPr>
                      <p:cNvPr id="65" name="Group 64">
                        <a:extLst>
                          <a:ext uri="{FF2B5EF4-FFF2-40B4-BE49-F238E27FC236}">
                            <a16:creationId xmlns:a16="http://schemas.microsoft.com/office/drawing/2014/main" id="{91770713-4B74-EF4B-B288-23A3EE5309AD}"/>
                          </a:ext>
                        </a:extLst>
                      </p:cNvPr>
                      <p:cNvGrpSpPr/>
                      <p:nvPr/>
                    </p:nvGrpSpPr>
                    <p:grpSpPr>
                      <a:xfrm>
                        <a:off x="1130879" y="3316752"/>
                        <a:ext cx="270260" cy="426567"/>
                        <a:chOff x="1252323" y="4464011"/>
                        <a:chExt cx="402236" cy="726060"/>
                      </a:xfrm>
                    </p:grpSpPr>
                    <p:sp>
                      <p:nvSpPr>
                        <p:cNvPr id="66" name="Diamond 65">
                          <a:extLst>
                            <a:ext uri="{FF2B5EF4-FFF2-40B4-BE49-F238E27FC236}">
                              <a16:creationId xmlns:a16="http://schemas.microsoft.com/office/drawing/2014/main" id="{2BB6E0A1-30AD-BB46-BBAE-35F2A0E99E3A}"/>
                            </a:ext>
                          </a:extLst>
                        </p:cNvPr>
                        <p:cNvSpPr/>
                        <p:nvPr/>
                      </p:nvSpPr>
                      <p:spPr>
                        <a:xfrm>
                          <a:off x="1309507" y="4902200"/>
                          <a:ext cx="287869" cy="287871"/>
                        </a:xfrm>
                        <a:prstGeom prst="diamo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a:solidFill>
                              <a:prstClr val="white"/>
                            </a:solidFill>
                            <a:latin typeface="Calibri"/>
                          </a:endParaRPr>
                        </a:p>
                      </p:txBody>
                    </p:sp>
                    <p:pic>
                      <p:nvPicPr>
                        <p:cNvPr id="67" name="Graphic 66" descr="Atom">
                          <a:extLst>
                            <a:ext uri="{FF2B5EF4-FFF2-40B4-BE49-F238E27FC236}">
                              <a16:creationId xmlns:a16="http://schemas.microsoft.com/office/drawing/2014/main" id="{263598B3-AD2A-6246-85BB-A4FF6C497C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2323" y="4464011"/>
                          <a:ext cx="402236" cy="402236"/>
                        </a:xfrm>
                        <a:prstGeom prst="rect">
                          <a:avLst/>
                        </a:prstGeom>
                      </p:spPr>
                    </p:pic>
                    <p:cxnSp>
                      <p:nvCxnSpPr>
                        <p:cNvPr id="68" name="Straight Connector 67">
                          <a:extLst>
                            <a:ext uri="{FF2B5EF4-FFF2-40B4-BE49-F238E27FC236}">
                              <a16:creationId xmlns:a16="http://schemas.microsoft.com/office/drawing/2014/main" id="{422C4E04-0DEF-4345-BE45-73FA782E66C8}"/>
                            </a:ext>
                          </a:extLst>
                        </p:cNvPr>
                        <p:cNvCxnSpPr>
                          <a:stCxn id="66" idx="0"/>
                        </p:cNvCxnSpPr>
                        <p:nvPr/>
                      </p:nvCxnSpPr>
                      <p:spPr>
                        <a:xfrm flipH="1" flipV="1">
                          <a:off x="1453441" y="4751882"/>
                          <a:ext cx="1" cy="1503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9" name="Graphic 68" descr="Lightbulb and gear">
                          <a:extLst>
                            <a:ext uri="{FF2B5EF4-FFF2-40B4-BE49-F238E27FC236}">
                              <a16:creationId xmlns:a16="http://schemas.microsoft.com/office/drawing/2014/main" id="{38907DDF-CB39-284A-A606-B7F26A2D81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43716" y="4934668"/>
                          <a:ext cx="219450" cy="219450"/>
                        </a:xfrm>
                        <a:prstGeom prst="rect">
                          <a:avLst/>
                        </a:prstGeom>
                      </p:spPr>
                    </p:pic>
                  </p:grpSp>
                  <p:grpSp>
                    <p:nvGrpSpPr>
                      <p:cNvPr id="76" name="Group 75">
                        <a:extLst>
                          <a:ext uri="{FF2B5EF4-FFF2-40B4-BE49-F238E27FC236}">
                            <a16:creationId xmlns:a16="http://schemas.microsoft.com/office/drawing/2014/main" id="{48F6DF4A-B90D-FD44-914A-A13D2D657A36}"/>
                          </a:ext>
                        </a:extLst>
                      </p:cNvPr>
                      <p:cNvGrpSpPr/>
                      <p:nvPr/>
                    </p:nvGrpSpPr>
                    <p:grpSpPr>
                      <a:xfrm rot="10800000">
                        <a:off x="1397356" y="4457794"/>
                        <a:ext cx="270260" cy="426567"/>
                        <a:chOff x="1252323" y="4464011"/>
                        <a:chExt cx="402236" cy="726060"/>
                      </a:xfrm>
                    </p:grpSpPr>
                    <p:sp>
                      <p:nvSpPr>
                        <p:cNvPr id="77" name="Diamond 76">
                          <a:extLst>
                            <a:ext uri="{FF2B5EF4-FFF2-40B4-BE49-F238E27FC236}">
                              <a16:creationId xmlns:a16="http://schemas.microsoft.com/office/drawing/2014/main" id="{0EF82598-0A49-6F4A-ADDA-F3B37DEADE0F}"/>
                            </a:ext>
                          </a:extLst>
                        </p:cNvPr>
                        <p:cNvSpPr/>
                        <p:nvPr/>
                      </p:nvSpPr>
                      <p:spPr>
                        <a:xfrm>
                          <a:off x="1309507" y="4902200"/>
                          <a:ext cx="287869" cy="287871"/>
                        </a:xfrm>
                        <a:prstGeom prst="diamo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a:solidFill>
                              <a:prstClr val="white"/>
                            </a:solidFill>
                            <a:latin typeface="Calibri"/>
                          </a:endParaRPr>
                        </a:p>
                      </p:txBody>
                    </p:sp>
                    <p:pic>
                      <p:nvPicPr>
                        <p:cNvPr id="78" name="Graphic 77" descr="Atom">
                          <a:extLst>
                            <a:ext uri="{FF2B5EF4-FFF2-40B4-BE49-F238E27FC236}">
                              <a16:creationId xmlns:a16="http://schemas.microsoft.com/office/drawing/2014/main" id="{03D278C5-190E-DE49-8649-1F2EBD74D3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2323" y="4464011"/>
                          <a:ext cx="402236" cy="402236"/>
                        </a:xfrm>
                        <a:prstGeom prst="rect">
                          <a:avLst/>
                        </a:prstGeom>
                      </p:spPr>
                    </p:pic>
                    <p:cxnSp>
                      <p:nvCxnSpPr>
                        <p:cNvPr id="79" name="Straight Connector 78">
                          <a:extLst>
                            <a:ext uri="{FF2B5EF4-FFF2-40B4-BE49-F238E27FC236}">
                              <a16:creationId xmlns:a16="http://schemas.microsoft.com/office/drawing/2014/main" id="{50A340B4-DA41-D34F-86F3-9C2847D1F481}"/>
                            </a:ext>
                          </a:extLst>
                        </p:cNvPr>
                        <p:cNvCxnSpPr>
                          <a:stCxn id="77" idx="0"/>
                        </p:cNvCxnSpPr>
                        <p:nvPr/>
                      </p:nvCxnSpPr>
                      <p:spPr>
                        <a:xfrm flipH="1" flipV="1">
                          <a:off x="1453441" y="4751882"/>
                          <a:ext cx="1" cy="1503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0" name="Graphic 79" descr="Lightbulb and gear">
                          <a:extLst>
                            <a:ext uri="{FF2B5EF4-FFF2-40B4-BE49-F238E27FC236}">
                              <a16:creationId xmlns:a16="http://schemas.microsoft.com/office/drawing/2014/main" id="{B8A27A19-C973-3B4C-BC2C-2F62B7BD5B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1370953" y="4935801"/>
                          <a:ext cx="191402" cy="191401"/>
                        </a:xfrm>
                        <a:prstGeom prst="rect">
                          <a:avLst/>
                        </a:prstGeom>
                      </p:spPr>
                    </p:pic>
                  </p:grpSp>
                </p:grpSp>
                <p:sp>
                  <p:nvSpPr>
                    <p:cNvPr id="25" name="TextBox 24">
                      <a:extLst>
                        <a:ext uri="{FF2B5EF4-FFF2-40B4-BE49-F238E27FC236}">
                          <a16:creationId xmlns:a16="http://schemas.microsoft.com/office/drawing/2014/main" id="{0ED3DD82-B936-8A45-85A7-E4B8FCAD35E8}"/>
                        </a:ext>
                      </a:extLst>
                    </p:cNvPr>
                    <p:cNvSpPr txBox="1"/>
                    <p:nvPr/>
                  </p:nvSpPr>
                  <p:spPr>
                    <a:xfrm>
                      <a:off x="1065152" y="1459766"/>
                      <a:ext cx="1608752" cy="615553"/>
                    </a:xfrm>
                    <a:prstGeom prst="rect">
                      <a:avLst/>
                    </a:prstGeom>
                    <a:noFill/>
                  </p:spPr>
                  <p:txBody>
                    <a:bodyPr wrap="square" rtlCol="0">
                      <a:spAutoFit/>
                    </a:bodyPr>
                    <a:lstStyle/>
                    <a:p>
                      <a:pPr algn="ctr" defTabSz="685783" fontAlgn="auto">
                        <a:spcBef>
                          <a:spcPts val="0"/>
                        </a:spcBef>
                        <a:spcAft>
                          <a:spcPts val="0"/>
                        </a:spcAft>
                        <a:defRPr/>
                      </a:pPr>
                      <a:r>
                        <a:rPr lang="en-US" sz="1200" b="1" dirty="0">
                          <a:solidFill>
                            <a:prstClr val="black"/>
                          </a:solidFill>
                          <a:latin typeface="Calibri"/>
                          <a:ea typeface="ＭＳ Ｐゴシック" charset="0"/>
                        </a:rPr>
                        <a:t>Measure Target Expression</a:t>
                      </a:r>
                    </a:p>
                  </p:txBody>
                </p:sp>
              </p:grpSp>
              <p:sp>
                <p:nvSpPr>
                  <p:cNvPr id="203" name="Rectangle 8">
                    <a:extLst>
                      <a:ext uri="{FF2B5EF4-FFF2-40B4-BE49-F238E27FC236}">
                        <a16:creationId xmlns:a16="http://schemas.microsoft.com/office/drawing/2014/main" id="{6A547117-09A3-8640-965A-4AC6CE438E2B}"/>
                      </a:ext>
                    </a:extLst>
                  </p:cNvPr>
                  <p:cNvSpPr>
                    <a:spLocks noChangeArrowheads="1"/>
                  </p:cNvSpPr>
                  <p:nvPr/>
                </p:nvSpPr>
                <p:spPr bwMode="auto">
                  <a:xfrm>
                    <a:off x="0" y="3288396"/>
                    <a:ext cx="260447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90487" tIns="44450" rIns="90487" bIns="44450">
                    <a:spAutoFit/>
                  </a:bodyPr>
                  <a:lstStyle/>
                  <a:p>
                    <a:pPr algn="ctr" defTabSz="914378" fontAlgn="auto">
                      <a:spcBef>
                        <a:spcPts val="0"/>
                      </a:spcBef>
                      <a:spcAft>
                        <a:spcPts val="0"/>
                      </a:spcAft>
                      <a:defRPr/>
                    </a:pPr>
                    <a:r>
                      <a:rPr lang="en-US" sz="1200" b="1" kern="0" dirty="0">
                        <a:solidFill>
                          <a:prstClr val="black"/>
                        </a:solidFill>
                        <a:ea typeface="ＭＳ Ｐゴシック" charset="0"/>
                      </a:rPr>
                      <a:t>16</a:t>
                    </a:r>
                    <a:r>
                      <a:rPr lang="en-US" sz="1200" b="1" kern="0" dirty="0">
                        <a:solidFill>
                          <a:prstClr val="black"/>
                        </a:solidFill>
                        <a:latin typeface="Symbol" pitchFamily="2" charset="2"/>
                        <a:ea typeface="ＭＳ Ｐゴシック" charset="0"/>
                      </a:rPr>
                      <a:t>a</a:t>
                    </a:r>
                    <a:r>
                      <a:rPr lang="en-US" sz="1200" b="1" kern="0" dirty="0">
                        <a:solidFill>
                          <a:prstClr val="black"/>
                        </a:solidFill>
                        <a:ea typeface="ＭＳ Ｐゴシック" charset="0"/>
                      </a:rPr>
                      <a:t>-[</a:t>
                    </a:r>
                    <a:r>
                      <a:rPr lang="en-US" sz="1200" b="1" kern="0" baseline="30000" dirty="0">
                        <a:solidFill>
                          <a:prstClr val="black"/>
                        </a:solidFill>
                        <a:ea typeface="ＭＳ Ｐゴシック" charset="0"/>
                      </a:rPr>
                      <a:t>18</a:t>
                    </a:r>
                    <a:r>
                      <a:rPr lang="en-US" sz="1200" b="1" kern="0" dirty="0">
                        <a:solidFill>
                          <a:prstClr val="black"/>
                        </a:solidFill>
                        <a:ea typeface="ＭＳ Ｐゴシック" charset="0"/>
                      </a:rPr>
                      <a:t>F]</a:t>
                    </a:r>
                    <a:r>
                      <a:rPr lang="en-US" sz="1200" b="1" kern="0" dirty="0" err="1">
                        <a:solidFill>
                          <a:prstClr val="black"/>
                        </a:solidFill>
                        <a:ea typeface="ＭＳ Ｐゴシック" charset="0"/>
                      </a:rPr>
                      <a:t>fluoroestradiolol</a:t>
                    </a:r>
                    <a:r>
                      <a:rPr lang="en-US" sz="1200" b="1" kern="0" dirty="0">
                        <a:solidFill>
                          <a:prstClr val="black"/>
                        </a:solidFill>
                        <a:ea typeface="ＭＳ Ｐゴシック" charset="0"/>
                      </a:rPr>
                      <a:t> (FES)</a:t>
                    </a:r>
                  </a:p>
                </p:txBody>
              </p:sp>
              <p:sp>
                <p:nvSpPr>
                  <p:cNvPr id="117" name="Rectangle 8">
                    <a:extLst>
                      <a:ext uri="{FF2B5EF4-FFF2-40B4-BE49-F238E27FC236}">
                        <a16:creationId xmlns:a16="http://schemas.microsoft.com/office/drawing/2014/main" id="{C120570A-F965-DA46-8732-72FFF075EC7A}"/>
                      </a:ext>
                    </a:extLst>
                  </p:cNvPr>
                  <p:cNvSpPr>
                    <a:spLocks noChangeArrowheads="1"/>
                  </p:cNvSpPr>
                  <p:nvPr/>
                </p:nvSpPr>
                <p:spPr bwMode="auto">
                  <a:xfrm>
                    <a:off x="-92067" y="4690361"/>
                    <a:ext cx="3091502"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90487" tIns="44450" rIns="90487" bIns="44450">
                    <a:spAutoFit/>
                  </a:bodyPr>
                  <a:lstStyle/>
                  <a:p>
                    <a:pPr algn="ctr" defTabSz="914378" fontAlgn="auto">
                      <a:spcBef>
                        <a:spcPts val="0"/>
                      </a:spcBef>
                      <a:spcAft>
                        <a:spcPts val="0"/>
                      </a:spcAft>
                      <a:defRPr/>
                    </a:pPr>
                    <a:r>
                      <a:rPr lang="en-US" sz="1000" b="1" kern="0" dirty="0">
                        <a:solidFill>
                          <a:prstClr val="black"/>
                        </a:solidFill>
                        <a:ea typeface="ＭＳ Ｐゴシック" charset="0"/>
                      </a:rPr>
                      <a:t>(</a:t>
                    </a:r>
                    <a:r>
                      <a:rPr lang="en-US" sz="1000" b="1" kern="0" dirty="0" err="1">
                        <a:solidFill>
                          <a:prstClr val="black"/>
                        </a:solidFill>
                        <a:ea typeface="ＭＳ Ｐゴシック" charset="0"/>
                      </a:rPr>
                      <a:t>Katzenellenbogen</a:t>
                    </a:r>
                    <a:r>
                      <a:rPr lang="en-US" sz="1000" b="1" kern="0" dirty="0">
                        <a:solidFill>
                          <a:prstClr val="black"/>
                        </a:solidFill>
                        <a:ea typeface="ＭＳ Ｐゴシック" charset="0"/>
                      </a:rPr>
                      <a:t>, </a:t>
                    </a:r>
                    <a:r>
                      <a:rPr lang="en-US" sz="1000" b="1" kern="0" dirty="0" err="1">
                        <a:solidFill>
                          <a:prstClr val="black"/>
                        </a:solidFill>
                        <a:ea typeface="ＭＳ Ｐゴシック" charset="0"/>
                      </a:rPr>
                      <a:t>Nucl</a:t>
                    </a:r>
                    <a:r>
                      <a:rPr lang="en-US" sz="1000" b="1" kern="0" dirty="0">
                        <a:solidFill>
                          <a:prstClr val="black"/>
                        </a:solidFill>
                        <a:ea typeface="ＭＳ Ｐゴシック" charset="0"/>
                      </a:rPr>
                      <a:t> Med </a:t>
                    </a:r>
                    <a:r>
                      <a:rPr lang="en-US" sz="1000" b="1" kern="0" dirty="0" err="1">
                        <a:solidFill>
                          <a:prstClr val="black"/>
                        </a:solidFill>
                        <a:ea typeface="ＭＳ Ｐゴシック" charset="0"/>
                      </a:rPr>
                      <a:t>Biol</a:t>
                    </a:r>
                    <a:r>
                      <a:rPr lang="en-US" sz="1000" b="1" kern="0" dirty="0">
                        <a:solidFill>
                          <a:prstClr val="black"/>
                        </a:solidFill>
                        <a:ea typeface="ＭＳ Ｐゴシック" charset="0"/>
                      </a:rPr>
                      <a:t>  92:24, 2021)</a:t>
                    </a:r>
                  </a:p>
                </p:txBody>
              </p:sp>
            </p:grpSp>
            <p:pic>
              <p:nvPicPr>
                <p:cNvPr id="33" name="Picture 32">
                  <a:extLst>
                    <a:ext uri="{FF2B5EF4-FFF2-40B4-BE49-F238E27FC236}">
                      <a16:creationId xmlns:a16="http://schemas.microsoft.com/office/drawing/2014/main" id="{569B9BBC-1332-384C-9C5E-1D59705438B3}"/>
                    </a:ext>
                  </a:extLst>
                </p:cNvPr>
                <p:cNvPicPr>
                  <a:picLocks noChangeAspect="1"/>
                </p:cNvPicPr>
                <p:nvPr/>
              </p:nvPicPr>
              <p:blipFill rotWithShape="1">
                <a:blip r:embed="rId13"/>
                <a:srcRect l="71370" t="7196" b="82547"/>
                <a:stretch/>
              </p:blipFill>
              <p:spPr>
                <a:xfrm>
                  <a:off x="307583" y="3622282"/>
                  <a:ext cx="2349573" cy="1089240"/>
                </a:xfrm>
                <a:prstGeom prst="rect">
                  <a:avLst/>
                </a:prstGeom>
              </p:spPr>
            </p:pic>
          </p:grpSp>
          <p:pic>
            <p:nvPicPr>
              <p:cNvPr id="14" name="Picture 13">
                <a:extLst>
                  <a:ext uri="{FF2B5EF4-FFF2-40B4-BE49-F238E27FC236}">
                    <a16:creationId xmlns:a16="http://schemas.microsoft.com/office/drawing/2014/main" id="{14824C1B-7910-0349-8BBA-F1502AF87AD0}"/>
                  </a:ext>
                </a:extLst>
              </p:cNvPr>
              <p:cNvPicPr>
                <a:picLocks noChangeAspect="1"/>
              </p:cNvPicPr>
              <p:nvPr/>
            </p:nvPicPr>
            <p:blipFill>
              <a:blip r:embed="rId14"/>
              <a:stretch>
                <a:fillRect/>
              </a:stretch>
            </p:blipFill>
            <p:spPr>
              <a:xfrm>
                <a:off x="2027647" y="4180599"/>
                <a:ext cx="723925" cy="190310"/>
              </a:xfrm>
              <a:prstGeom prst="rect">
                <a:avLst/>
              </a:prstGeom>
            </p:spPr>
          </p:pic>
        </p:grpSp>
        <p:pic>
          <p:nvPicPr>
            <p:cNvPr id="82" name="Picture 81">
              <a:extLst>
                <a:ext uri="{FF2B5EF4-FFF2-40B4-BE49-F238E27FC236}">
                  <a16:creationId xmlns:a16="http://schemas.microsoft.com/office/drawing/2014/main" id="{BAEBB95C-634E-DC45-BBA3-D940C8ACFC90}"/>
                </a:ext>
              </a:extLst>
            </p:cNvPr>
            <p:cNvPicPr>
              <a:picLocks noChangeAspect="1"/>
            </p:cNvPicPr>
            <p:nvPr/>
          </p:nvPicPr>
          <p:blipFill rotWithShape="1">
            <a:blip r:embed="rId8"/>
            <a:srcRect t="4509" r="69539"/>
            <a:stretch/>
          </p:blipFill>
          <p:spPr>
            <a:xfrm>
              <a:off x="1916040" y="4444083"/>
              <a:ext cx="947137" cy="171964"/>
            </a:xfrm>
            <a:prstGeom prst="rect">
              <a:avLst/>
            </a:prstGeom>
          </p:spPr>
        </p:pic>
      </p:grpSp>
      <p:grpSp>
        <p:nvGrpSpPr>
          <p:cNvPr id="8" name="Group 7">
            <a:extLst>
              <a:ext uri="{FF2B5EF4-FFF2-40B4-BE49-F238E27FC236}">
                <a16:creationId xmlns:a16="http://schemas.microsoft.com/office/drawing/2014/main" id="{5D363966-DCB1-4043-9609-8BC6BD979458}"/>
              </a:ext>
            </a:extLst>
          </p:cNvPr>
          <p:cNvGrpSpPr/>
          <p:nvPr/>
        </p:nvGrpSpPr>
        <p:grpSpPr>
          <a:xfrm>
            <a:off x="0" y="1814378"/>
            <a:ext cx="9144000" cy="4214611"/>
            <a:chOff x="13407" y="946520"/>
            <a:chExt cx="9144000" cy="4214611"/>
          </a:xfrm>
        </p:grpSpPr>
        <p:grpSp>
          <p:nvGrpSpPr>
            <p:cNvPr id="28" name="Group 27">
              <a:extLst>
                <a:ext uri="{FF2B5EF4-FFF2-40B4-BE49-F238E27FC236}">
                  <a16:creationId xmlns:a16="http://schemas.microsoft.com/office/drawing/2014/main" id="{0ACAE3E5-932C-9D4C-977F-1BD7FDB39E5E}"/>
                </a:ext>
              </a:extLst>
            </p:cNvPr>
            <p:cNvGrpSpPr/>
            <p:nvPr/>
          </p:nvGrpSpPr>
          <p:grpSpPr>
            <a:xfrm>
              <a:off x="13407" y="946520"/>
              <a:ext cx="9144000" cy="4214611"/>
              <a:chOff x="1" y="992474"/>
              <a:chExt cx="9144000" cy="4214611"/>
            </a:xfrm>
          </p:grpSpPr>
          <p:sp>
            <p:nvSpPr>
              <p:cNvPr id="129" name="Rectangle 128">
                <a:extLst>
                  <a:ext uri="{FF2B5EF4-FFF2-40B4-BE49-F238E27FC236}">
                    <a16:creationId xmlns:a16="http://schemas.microsoft.com/office/drawing/2014/main" id="{4D829788-25CA-3B40-B30D-0E22B40C6872}"/>
                  </a:ext>
                </a:extLst>
              </p:cNvPr>
              <p:cNvSpPr/>
              <p:nvPr/>
            </p:nvSpPr>
            <p:spPr bwMode="auto">
              <a:xfrm>
                <a:off x="1" y="992474"/>
                <a:ext cx="9144000" cy="4214611"/>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auto">
                  <a:spcBef>
                    <a:spcPts val="0"/>
                  </a:spcBef>
                  <a:spcAft>
                    <a:spcPts val="0"/>
                  </a:spcAft>
                  <a:defRPr/>
                </a:pPr>
                <a:endParaRPr lang="en-US" sz="3200" kern="0" dirty="0">
                  <a:solidFill>
                    <a:srgbClr val="FFFFFF"/>
                  </a:solidFill>
                  <a:ea typeface="ＭＳ Ｐゴシック" charset="0"/>
                </a:endParaRPr>
              </a:p>
            </p:txBody>
          </p:sp>
          <p:pic>
            <p:nvPicPr>
              <p:cNvPr id="130" name="Picture 129">
                <a:extLst>
                  <a:ext uri="{FF2B5EF4-FFF2-40B4-BE49-F238E27FC236}">
                    <a16:creationId xmlns:a16="http://schemas.microsoft.com/office/drawing/2014/main" id="{22F48CC6-F037-8D46-9A1B-5442536DAEDA}"/>
                  </a:ext>
                </a:extLst>
              </p:cNvPr>
              <p:cNvPicPr>
                <a:picLocks noChangeAspect="1"/>
              </p:cNvPicPr>
              <p:nvPr/>
            </p:nvPicPr>
            <p:blipFill rotWithShape="1">
              <a:blip r:embed="rId15"/>
              <a:srcRect l="5130" t="7915" r="46761" b="70567"/>
              <a:stretch/>
            </p:blipFill>
            <p:spPr>
              <a:xfrm>
                <a:off x="4575512" y="1790337"/>
                <a:ext cx="4242941" cy="2374480"/>
              </a:xfrm>
              <a:prstGeom prst="rect">
                <a:avLst/>
              </a:prstGeom>
              <a:solidFill>
                <a:srgbClr val="FFFFFF"/>
              </a:solidFill>
            </p:spPr>
          </p:pic>
          <p:sp>
            <p:nvSpPr>
              <p:cNvPr id="128" name="TextBox 127">
                <a:extLst>
                  <a:ext uri="{FF2B5EF4-FFF2-40B4-BE49-F238E27FC236}">
                    <a16:creationId xmlns:a16="http://schemas.microsoft.com/office/drawing/2014/main" id="{98A6E30B-0993-434B-AD69-1EC9B63B1FC6}"/>
                  </a:ext>
                </a:extLst>
              </p:cNvPr>
              <p:cNvSpPr txBox="1"/>
              <p:nvPr/>
            </p:nvSpPr>
            <p:spPr>
              <a:xfrm>
                <a:off x="5201760" y="4149783"/>
                <a:ext cx="3267096" cy="246221"/>
              </a:xfrm>
              <a:prstGeom prst="rect">
                <a:avLst/>
              </a:prstGeom>
              <a:noFill/>
            </p:spPr>
            <p:txBody>
              <a:bodyPr wrap="square" rtlCol="0">
                <a:spAutoFit/>
              </a:bodyPr>
              <a:lstStyle/>
              <a:p>
                <a:pPr algn="ctr" defTabSz="914378" fontAlgn="auto">
                  <a:spcBef>
                    <a:spcPts val="0"/>
                  </a:spcBef>
                  <a:spcAft>
                    <a:spcPts val="0"/>
                  </a:spcAft>
                  <a:defRPr/>
                </a:pPr>
                <a:r>
                  <a:rPr lang="en-US" sz="1000" kern="0" dirty="0">
                    <a:solidFill>
                      <a:srgbClr val="000000"/>
                    </a:solidFill>
                    <a:ea typeface="ＭＳ Ｐゴシック" charset="0"/>
                  </a:rPr>
                  <a:t>(Van Gael, J </a:t>
                </a:r>
                <a:r>
                  <a:rPr lang="en-US" sz="1000" kern="0" dirty="0" err="1">
                    <a:solidFill>
                      <a:srgbClr val="000000"/>
                    </a:solidFill>
                    <a:ea typeface="ＭＳ Ｐゴシック" charset="0"/>
                  </a:rPr>
                  <a:t>Clin</a:t>
                </a:r>
                <a:r>
                  <a:rPr lang="en-US" sz="1000" kern="0" dirty="0">
                    <a:solidFill>
                      <a:srgbClr val="000000"/>
                    </a:solidFill>
                    <a:ea typeface="ＭＳ Ｐゴシック" charset="0"/>
                  </a:rPr>
                  <a:t> Oncol 40:3642-3652, 2022)</a:t>
                </a:r>
              </a:p>
            </p:txBody>
          </p:sp>
          <p:sp>
            <p:nvSpPr>
              <p:cNvPr id="134" name="Content Placeholder 2">
                <a:extLst>
                  <a:ext uri="{FF2B5EF4-FFF2-40B4-BE49-F238E27FC236}">
                    <a16:creationId xmlns:a16="http://schemas.microsoft.com/office/drawing/2014/main" id="{8FC79072-2C95-D942-8998-18DAD996178F}"/>
                  </a:ext>
                </a:extLst>
              </p:cNvPr>
              <p:cNvSpPr txBox="1">
                <a:spLocks noChangeArrowheads="1"/>
              </p:cNvSpPr>
              <p:nvPr/>
            </p:nvSpPr>
            <p:spPr bwMode="auto">
              <a:xfrm>
                <a:off x="112180" y="1749995"/>
                <a:ext cx="4117085" cy="943995"/>
              </a:xfrm>
              <a:prstGeom prst="rect">
                <a:avLst/>
              </a:prstGeom>
              <a:solidFill>
                <a:srgbClr val="FFFFFF"/>
              </a:solidFill>
              <a:ln>
                <a:solidFill>
                  <a:srgbClr val="000000"/>
                </a:solidFill>
              </a:ln>
              <a:extLs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75352" tIns="37019" rIns="75352" bIns="37019" numCol="1" anchor="t" anchorCtr="0" compatLnSpc="1">
                <a:prstTxWarp prst="textNoShape">
                  <a:avLst/>
                </a:prstTxWarp>
              </a:bodyPr>
              <a:lstStyle>
                <a:lvl1pPr marL="237945" indent="-237945" algn="l" rtl="0" eaLnBrk="0" fontAlgn="base" hangingPunct="0">
                  <a:lnSpc>
                    <a:spcPct val="90000"/>
                  </a:lnSpc>
                  <a:spcBef>
                    <a:spcPct val="30000"/>
                  </a:spcBef>
                  <a:spcAft>
                    <a:spcPct val="0"/>
                  </a:spcAft>
                  <a:buClr>
                    <a:schemeClr val="tx1"/>
                  </a:buClr>
                  <a:buSzPct val="100000"/>
                  <a:buFont typeface="Times" charset="0"/>
                  <a:buChar char="•"/>
                  <a:defRPr sz="2300" b="1">
                    <a:solidFill>
                      <a:schemeClr val="tx1"/>
                    </a:solidFill>
                    <a:latin typeface="+mn-lt"/>
                    <a:ea typeface="ＭＳ Ｐゴシック" charset="-128"/>
                    <a:cs typeface="ＭＳ Ｐゴシック" charset="-128"/>
                  </a:defRPr>
                </a:lvl1pPr>
                <a:lvl2pPr marL="571086" indent="-190364" algn="l" rtl="0" eaLnBrk="0" fontAlgn="base" hangingPunct="0">
                  <a:lnSpc>
                    <a:spcPct val="90000"/>
                  </a:lnSpc>
                  <a:spcBef>
                    <a:spcPct val="30000"/>
                  </a:spcBef>
                  <a:spcAft>
                    <a:spcPct val="0"/>
                  </a:spcAft>
                  <a:buClr>
                    <a:schemeClr val="tx1"/>
                  </a:buClr>
                  <a:buSzPct val="100000"/>
                  <a:buFont typeface="Times" charset="0"/>
                  <a:buChar char="•"/>
                  <a:defRPr sz="2300" b="1">
                    <a:solidFill>
                      <a:schemeClr val="tx1"/>
                    </a:solidFill>
                    <a:latin typeface="+mn-lt"/>
                    <a:ea typeface="ＭＳ Ｐゴシック" charset="-128"/>
                  </a:defRPr>
                </a:lvl2pPr>
                <a:lvl3pPr marL="951816" indent="-190364" algn="l" rtl="0" eaLnBrk="0" fontAlgn="base" hangingPunct="0">
                  <a:lnSpc>
                    <a:spcPct val="90000"/>
                  </a:lnSpc>
                  <a:spcBef>
                    <a:spcPct val="30000"/>
                  </a:spcBef>
                  <a:spcAft>
                    <a:spcPct val="0"/>
                  </a:spcAft>
                  <a:buSzPct val="100000"/>
                  <a:buChar char="•"/>
                  <a:defRPr sz="2000" b="1">
                    <a:solidFill>
                      <a:schemeClr val="tx1"/>
                    </a:solidFill>
                    <a:latin typeface="+mn-lt"/>
                    <a:ea typeface="ＭＳ Ｐゴシック" charset="-128"/>
                  </a:defRPr>
                </a:lvl3pPr>
                <a:lvl4pPr marL="1284953" indent="-142783" algn="l" rtl="0" eaLnBrk="0" fontAlgn="base" hangingPunct="0">
                  <a:lnSpc>
                    <a:spcPct val="90000"/>
                  </a:lnSpc>
                  <a:spcBef>
                    <a:spcPct val="30000"/>
                  </a:spcBef>
                  <a:spcAft>
                    <a:spcPct val="0"/>
                  </a:spcAft>
                  <a:buSzPct val="100000"/>
                  <a:buChar char="•"/>
                  <a:defRPr sz="2000" b="1">
                    <a:solidFill>
                      <a:schemeClr val="tx1"/>
                    </a:solidFill>
                    <a:latin typeface="+mn-lt"/>
                    <a:ea typeface="ＭＳ Ｐゴシック" charset="-128"/>
                  </a:defRPr>
                </a:lvl4pPr>
                <a:lvl5pPr marL="1665675" indent="-142783" algn="l" rtl="0" eaLnBrk="0" fontAlgn="base" hangingPunct="0">
                  <a:lnSpc>
                    <a:spcPct val="90000"/>
                  </a:lnSpc>
                  <a:spcBef>
                    <a:spcPct val="30000"/>
                  </a:spcBef>
                  <a:spcAft>
                    <a:spcPct val="0"/>
                  </a:spcAft>
                  <a:buSzPct val="100000"/>
                  <a:buChar char="–"/>
                  <a:defRPr sz="2000" b="1">
                    <a:solidFill>
                      <a:schemeClr val="tx1"/>
                    </a:solidFill>
                    <a:latin typeface="+mn-lt"/>
                    <a:ea typeface="ＭＳ Ｐゴシック" charset="-128"/>
                  </a:defRPr>
                </a:lvl5pPr>
                <a:lvl6pPr marL="2046399" indent="-142783" algn="l" rtl="0" eaLnBrk="0" fontAlgn="base" hangingPunct="0">
                  <a:lnSpc>
                    <a:spcPct val="90000"/>
                  </a:lnSpc>
                  <a:spcBef>
                    <a:spcPct val="30000"/>
                  </a:spcBef>
                  <a:spcAft>
                    <a:spcPct val="0"/>
                  </a:spcAft>
                  <a:buSzPct val="100000"/>
                  <a:buChar char="–"/>
                  <a:defRPr sz="2000" b="1">
                    <a:solidFill>
                      <a:schemeClr val="tx1"/>
                    </a:solidFill>
                    <a:latin typeface="+mn-lt"/>
                    <a:ea typeface="ＭＳ Ｐゴシック" charset="-128"/>
                  </a:defRPr>
                </a:lvl6pPr>
                <a:lvl7pPr marL="2427129" indent="-142783" algn="l" rtl="0" eaLnBrk="0" fontAlgn="base" hangingPunct="0">
                  <a:lnSpc>
                    <a:spcPct val="90000"/>
                  </a:lnSpc>
                  <a:spcBef>
                    <a:spcPct val="30000"/>
                  </a:spcBef>
                  <a:spcAft>
                    <a:spcPct val="0"/>
                  </a:spcAft>
                  <a:buSzPct val="100000"/>
                  <a:buChar char="–"/>
                  <a:defRPr sz="2000" b="1">
                    <a:solidFill>
                      <a:schemeClr val="tx1"/>
                    </a:solidFill>
                    <a:latin typeface="+mn-lt"/>
                    <a:ea typeface="ＭＳ Ｐゴシック" charset="-128"/>
                  </a:defRPr>
                </a:lvl7pPr>
                <a:lvl8pPr marL="2807852" indent="-142783" algn="l" rtl="0" eaLnBrk="0" fontAlgn="base" hangingPunct="0">
                  <a:lnSpc>
                    <a:spcPct val="90000"/>
                  </a:lnSpc>
                  <a:spcBef>
                    <a:spcPct val="30000"/>
                  </a:spcBef>
                  <a:spcAft>
                    <a:spcPct val="0"/>
                  </a:spcAft>
                  <a:buSzPct val="100000"/>
                  <a:buChar char="–"/>
                  <a:defRPr sz="2000" b="1">
                    <a:solidFill>
                      <a:schemeClr val="tx1"/>
                    </a:solidFill>
                    <a:latin typeface="+mn-lt"/>
                    <a:ea typeface="ＭＳ Ｐゴシック" charset="-128"/>
                  </a:defRPr>
                </a:lvl8pPr>
                <a:lvl9pPr marL="3188579" indent="-142783" algn="l" rtl="0" eaLnBrk="0" fontAlgn="base" hangingPunct="0">
                  <a:lnSpc>
                    <a:spcPct val="90000"/>
                  </a:lnSpc>
                  <a:spcBef>
                    <a:spcPct val="30000"/>
                  </a:spcBef>
                  <a:spcAft>
                    <a:spcPct val="0"/>
                  </a:spcAft>
                  <a:buSzPct val="100000"/>
                  <a:buChar char="–"/>
                  <a:defRPr sz="2000" b="1">
                    <a:solidFill>
                      <a:schemeClr val="tx1"/>
                    </a:solidFill>
                    <a:latin typeface="+mn-lt"/>
                    <a:ea typeface="ＭＳ Ｐゴシック" charset="-128"/>
                  </a:defRPr>
                </a:lvl9pPr>
              </a:lstStyle>
              <a:p>
                <a:pPr marL="0" indent="0" defTabSz="914378">
                  <a:buClr>
                    <a:srgbClr val="000000"/>
                  </a:buClr>
                  <a:buNone/>
                  <a:defRPr/>
                </a:pPr>
                <a:r>
                  <a:rPr lang="en-US" altLang="en-US" sz="1000" kern="0" dirty="0">
                    <a:solidFill>
                      <a:srgbClr val="000000"/>
                    </a:solidFill>
                    <a:latin typeface="Arial"/>
                  </a:rPr>
                  <a:t>85 pts; prospective FES and IHC criteria (Allred score 3 or higher)</a:t>
                </a:r>
              </a:p>
              <a:p>
                <a:pPr marL="0" indent="0" defTabSz="914378">
                  <a:buClr>
                    <a:srgbClr val="FFFFFF"/>
                  </a:buClr>
                  <a:buNone/>
                  <a:defRPr/>
                </a:pPr>
                <a:r>
                  <a:rPr lang="en-US" altLang="en-US" sz="1000" kern="0" dirty="0">
                    <a:solidFill>
                      <a:srgbClr val="000000"/>
                    </a:solidFill>
                    <a:latin typeface="Arial"/>
                  </a:rPr>
                  <a:t>       Agreement             Qualitative           Quantitative (SUV &gt;1.5)</a:t>
                </a:r>
              </a:p>
              <a:p>
                <a:pPr marL="0" indent="0" defTabSz="914378">
                  <a:buClr>
                    <a:srgbClr val="FFFFFF"/>
                  </a:buClr>
                  <a:buNone/>
                  <a:defRPr/>
                </a:pPr>
                <a:r>
                  <a:rPr lang="en-US" altLang="en-US" sz="1000" kern="0" dirty="0">
                    <a:solidFill>
                      <a:srgbClr val="000000"/>
                    </a:solidFill>
                    <a:latin typeface="Arial"/>
                  </a:rPr>
                  <a:t>       For positive        77% [62% - 88%]               85%. </a:t>
                </a:r>
              </a:p>
              <a:p>
                <a:pPr marL="0" indent="0" defTabSz="914378">
                  <a:buClr>
                    <a:srgbClr val="FFFFFF"/>
                  </a:buClr>
                  <a:buNone/>
                  <a:defRPr/>
                </a:pPr>
                <a:r>
                  <a:rPr lang="en-US" altLang="en-US" sz="1000" kern="0" dirty="0">
                    <a:solidFill>
                      <a:srgbClr val="000000"/>
                    </a:solidFill>
                    <a:latin typeface="Arial"/>
                  </a:rPr>
                  <a:t>       For negative     100% [91% - 100%]             95%</a:t>
                </a:r>
              </a:p>
            </p:txBody>
          </p:sp>
          <p:pic>
            <p:nvPicPr>
              <p:cNvPr id="135" name="Picture 1">
                <a:extLst>
                  <a:ext uri="{FF2B5EF4-FFF2-40B4-BE49-F238E27FC236}">
                    <a16:creationId xmlns:a16="http://schemas.microsoft.com/office/drawing/2014/main" id="{572413C3-D919-B94E-AD54-0FD11BBDF00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75689" y="2787744"/>
                <a:ext cx="2757799" cy="216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TextBox 135">
                <a:extLst>
                  <a:ext uri="{FF2B5EF4-FFF2-40B4-BE49-F238E27FC236}">
                    <a16:creationId xmlns:a16="http://schemas.microsoft.com/office/drawing/2014/main" id="{29774420-22F3-A241-8A92-B513B3691349}"/>
                  </a:ext>
                </a:extLst>
              </p:cNvPr>
              <p:cNvSpPr txBox="1"/>
              <p:nvPr/>
            </p:nvSpPr>
            <p:spPr>
              <a:xfrm>
                <a:off x="282264" y="4902165"/>
                <a:ext cx="3267096" cy="246221"/>
              </a:xfrm>
              <a:prstGeom prst="rect">
                <a:avLst/>
              </a:prstGeom>
              <a:noFill/>
            </p:spPr>
            <p:txBody>
              <a:bodyPr wrap="square" rtlCol="0">
                <a:spAutoFit/>
              </a:bodyPr>
              <a:lstStyle/>
              <a:p>
                <a:pPr algn="ctr" defTabSz="914378" fontAlgn="auto">
                  <a:spcBef>
                    <a:spcPts val="0"/>
                  </a:spcBef>
                  <a:spcAft>
                    <a:spcPts val="0"/>
                  </a:spcAft>
                  <a:defRPr/>
                </a:pPr>
                <a:r>
                  <a:rPr lang="en-US" sz="1000" kern="0" dirty="0">
                    <a:solidFill>
                      <a:srgbClr val="000000"/>
                    </a:solidFill>
                    <a:ea typeface="ＭＳ Ｐゴシック" charset="0"/>
                  </a:rPr>
                  <a:t>(</a:t>
                </a:r>
                <a:r>
                  <a:rPr lang="en-US" sz="1000" kern="0" dirty="0" err="1">
                    <a:solidFill>
                      <a:srgbClr val="000000"/>
                    </a:solidFill>
                    <a:ea typeface="ＭＳ Ｐゴシック" charset="0"/>
                  </a:rPr>
                  <a:t>Chae</a:t>
                </a:r>
                <a:r>
                  <a:rPr lang="en-US" sz="1000" kern="0" dirty="0">
                    <a:solidFill>
                      <a:srgbClr val="000000"/>
                    </a:solidFill>
                    <a:ea typeface="ＭＳ Ｐゴシック" charset="0"/>
                  </a:rPr>
                  <a:t>, Lancet Oncol 20:546, 2019)</a:t>
                </a:r>
              </a:p>
            </p:txBody>
          </p:sp>
          <p:sp>
            <p:nvSpPr>
              <p:cNvPr id="27" name="TextBox 26">
                <a:extLst>
                  <a:ext uri="{FF2B5EF4-FFF2-40B4-BE49-F238E27FC236}">
                    <a16:creationId xmlns:a16="http://schemas.microsoft.com/office/drawing/2014/main" id="{40224E70-52ED-9048-97F8-8C5CCA0FDEEC}"/>
                  </a:ext>
                </a:extLst>
              </p:cNvPr>
              <p:cNvSpPr txBox="1"/>
              <p:nvPr/>
            </p:nvSpPr>
            <p:spPr>
              <a:xfrm>
                <a:off x="112179" y="1130651"/>
                <a:ext cx="8868511" cy="369332"/>
              </a:xfrm>
              <a:prstGeom prst="rect">
                <a:avLst/>
              </a:prstGeom>
              <a:noFill/>
            </p:spPr>
            <p:txBody>
              <a:bodyPr wrap="square" rtlCol="0">
                <a:spAutoFit/>
              </a:bodyPr>
              <a:lstStyle/>
              <a:p>
                <a:pPr algn="ctr" defTabSz="914378" eaLnBrk="0" hangingPunct="0"/>
                <a:r>
                  <a:rPr lang="en-US" b="1" dirty="0">
                    <a:solidFill>
                      <a:prstClr val="black"/>
                    </a:solidFill>
                    <a:ea typeface="ＭＳ Ｐゴシック" charset="0"/>
                  </a:rPr>
                  <a:t>Well-designed prospective studies of FES PET accuracy versus tissue IHC</a:t>
                </a:r>
              </a:p>
            </p:txBody>
          </p:sp>
        </p:grpSp>
        <p:pic>
          <p:nvPicPr>
            <p:cNvPr id="3" name="Picture 2">
              <a:extLst>
                <a:ext uri="{FF2B5EF4-FFF2-40B4-BE49-F238E27FC236}">
                  <a16:creationId xmlns:a16="http://schemas.microsoft.com/office/drawing/2014/main" id="{B7DAF6B4-AF80-064E-8787-BD843E13C8E7}"/>
                </a:ext>
              </a:extLst>
            </p:cNvPr>
            <p:cNvPicPr>
              <a:picLocks noChangeAspect="1"/>
            </p:cNvPicPr>
            <p:nvPr/>
          </p:nvPicPr>
          <p:blipFill>
            <a:blip r:embed="rId17"/>
            <a:stretch>
              <a:fillRect/>
            </a:stretch>
          </p:blipFill>
          <p:spPr>
            <a:xfrm>
              <a:off x="3162689" y="3288396"/>
              <a:ext cx="828629" cy="828629"/>
            </a:xfrm>
            <a:prstGeom prst="rect">
              <a:avLst/>
            </a:prstGeom>
          </p:spPr>
        </p:pic>
        <p:pic>
          <p:nvPicPr>
            <p:cNvPr id="7" name="Picture 6">
              <a:extLst>
                <a:ext uri="{FF2B5EF4-FFF2-40B4-BE49-F238E27FC236}">
                  <a16:creationId xmlns:a16="http://schemas.microsoft.com/office/drawing/2014/main" id="{78F71E8F-1075-8C4A-AFA7-A36D8CB93024}"/>
                </a:ext>
              </a:extLst>
            </p:cNvPr>
            <p:cNvPicPr>
              <a:picLocks noChangeAspect="1"/>
            </p:cNvPicPr>
            <p:nvPr/>
          </p:nvPicPr>
          <p:blipFill>
            <a:blip r:embed="rId18"/>
            <a:stretch>
              <a:fillRect/>
            </a:stretch>
          </p:blipFill>
          <p:spPr>
            <a:xfrm>
              <a:off x="6047371" y="4431812"/>
              <a:ext cx="1257301" cy="667337"/>
            </a:xfrm>
            <a:prstGeom prst="rect">
              <a:avLst/>
            </a:prstGeom>
          </p:spPr>
        </p:pic>
      </p:grpSp>
      <p:sp>
        <p:nvSpPr>
          <p:cNvPr id="2" name="TextBox 1">
            <a:extLst>
              <a:ext uri="{FF2B5EF4-FFF2-40B4-BE49-F238E27FC236}">
                <a16:creationId xmlns:a16="http://schemas.microsoft.com/office/drawing/2014/main" id="{9823BFF4-B14F-DEE3-64F4-77D232376E45}"/>
              </a:ext>
            </a:extLst>
          </p:cNvPr>
          <p:cNvSpPr txBox="1"/>
          <p:nvPr/>
        </p:nvSpPr>
        <p:spPr>
          <a:xfrm>
            <a:off x="6554383" y="6328396"/>
            <a:ext cx="2286000" cy="253916"/>
          </a:xfrm>
          <a:prstGeom prst="rect">
            <a:avLst/>
          </a:prstGeom>
          <a:noFill/>
        </p:spPr>
        <p:txBody>
          <a:bodyPr wrap="square" rtlCol="0">
            <a:spAutoFit/>
          </a:bodyPr>
          <a:lstStyle/>
          <a:p>
            <a:pPr defTabSz="685800" fontAlgn="auto">
              <a:spcBef>
                <a:spcPts val="0"/>
              </a:spcBef>
              <a:spcAft>
                <a:spcPts val="0"/>
              </a:spcAft>
              <a:defRPr/>
            </a:pPr>
            <a:r>
              <a:rPr lang="en-US" sz="1050" i="1" kern="0" dirty="0">
                <a:solidFill>
                  <a:srgbClr val="081D58"/>
                </a:solidFill>
              </a:rPr>
              <a:t>Courtesy, Dave Mankoff, MD PhD</a:t>
            </a:r>
          </a:p>
        </p:txBody>
      </p:sp>
      <p:sp>
        <p:nvSpPr>
          <p:cNvPr id="4" name="Rectangle 3">
            <a:extLst>
              <a:ext uri="{FF2B5EF4-FFF2-40B4-BE49-F238E27FC236}">
                <a16:creationId xmlns:a16="http://schemas.microsoft.com/office/drawing/2014/main" id="{F74FC457-A3F5-ECCB-BFC0-852FAB160E01}"/>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86916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82" name="Group 2"/>
          <p:cNvGrpSpPr>
            <a:grpSpLocks/>
          </p:cNvGrpSpPr>
          <p:nvPr/>
        </p:nvGrpSpPr>
        <p:grpSpPr bwMode="auto">
          <a:xfrm>
            <a:off x="1143000" y="2546350"/>
            <a:ext cx="7121525" cy="3473450"/>
            <a:chOff x="829" y="1289"/>
            <a:chExt cx="4486" cy="2188"/>
          </a:xfrm>
        </p:grpSpPr>
        <p:grpSp>
          <p:nvGrpSpPr>
            <p:cNvPr id="378883" name="Group 3"/>
            <p:cNvGrpSpPr>
              <a:grpSpLocks/>
            </p:cNvGrpSpPr>
            <p:nvPr/>
          </p:nvGrpSpPr>
          <p:grpSpPr bwMode="auto">
            <a:xfrm>
              <a:off x="829" y="1293"/>
              <a:ext cx="772" cy="2180"/>
              <a:chOff x="1063" y="1287"/>
              <a:chExt cx="544" cy="2168"/>
            </a:xfrm>
          </p:grpSpPr>
          <p:sp>
            <p:nvSpPr>
              <p:cNvPr id="378884" name="Rectangle 4"/>
              <p:cNvSpPr>
                <a:spLocks noChangeArrowheads="1"/>
              </p:cNvSpPr>
              <p:nvPr/>
            </p:nvSpPr>
            <p:spPr bwMode="auto">
              <a:xfrm>
                <a:off x="1063" y="1391"/>
                <a:ext cx="544" cy="1950"/>
              </a:xfrm>
              <a:prstGeom prst="rect">
                <a:avLst/>
              </a:prstGeom>
              <a:solidFill>
                <a:srgbClr val="000055"/>
              </a:solidFill>
              <a:ln w="4763">
                <a:solidFill>
                  <a:srgbClr val="FFFFFF"/>
                </a:solidFill>
                <a:miter lim="800000"/>
                <a:headEnd/>
                <a:tailEnd/>
              </a:ln>
            </p:spPr>
            <p:txBody>
              <a:bodyPr/>
              <a:lstStyle/>
              <a:p>
                <a:endParaRPr lang="en-US"/>
              </a:p>
            </p:txBody>
          </p:sp>
          <p:sp>
            <p:nvSpPr>
              <p:cNvPr id="378885" name="Oval 5"/>
              <p:cNvSpPr>
                <a:spLocks noChangeArrowheads="1"/>
              </p:cNvSpPr>
              <p:nvPr/>
            </p:nvSpPr>
            <p:spPr bwMode="auto">
              <a:xfrm>
                <a:off x="1063" y="1287"/>
                <a:ext cx="544" cy="218"/>
              </a:xfrm>
              <a:prstGeom prst="ellipse">
                <a:avLst/>
              </a:prstGeom>
              <a:solidFill>
                <a:srgbClr val="000055"/>
              </a:solidFill>
              <a:ln w="4763">
                <a:solidFill>
                  <a:srgbClr val="FFFFFF"/>
                </a:solidFill>
                <a:round/>
                <a:headEnd/>
                <a:tailEnd/>
              </a:ln>
            </p:spPr>
            <p:txBody>
              <a:bodyPr/>
              <a:lstStyle/>
              <a:p>
                <a:endParaRPr lang="en-US"/>
              </a:p>
            </p:txBody>
          </p:sp>
          <p:sp>
            <p:nvSpPr>
              <p:cNvPr id="378886" name="Oval 6"/>
              <p:cNvSpPr>
                <a:spLocks noChangeArrowheads="1"/>
              </p:cNvSpPr>
              <p:nvPr/>
            </p:nvSpPr>
            <p:spPr bwMode="auto">
              <a:xfrm>
                <a:off x="1063" y="3237"/>
                <a:ext cx="544" cy="218"/>
              </a:xfrm>
              <a:prstGeom prst="ellipse">
                <a:avLst/>
              </a:prstGeom>
              <a:solidFill>
                <a:srgbClr val="000055"/>
              </a:solidFill>
              <a:ln w="4763">
                <a:solidFill>
                  <a:srgbClr val="FFFFFF"/>
                </a:solidFill>
                <a:round/>
                <a:headEnd/>
                <a:tailEnd/>
              </a:ln>
            </p:spPr>
            <p:txBody>
              <a:bodyPr/>
              <a:lstStyle/>
              <a:p>
                <a:endParaRPr lang="en-US"/>
              </a:p>
            </p:txBody>
          </p:sp>
        </p:grpSp>
        <p:sp>
          <p:nvSpPr>
            <p:cNvPr id="378887" name="AutoShape 7"/>
            <p:cNvSpPr>
              <a:spLocks noChangeArrowheads="1"/>
            </p:cNvSpPr>
            <p:nvPr/>
          </p:nvSpPr>
          <p:spPr bwMode="auto">
            <a:xfrm>
              <a:off x="1821" y="1289"/>
              <a:ext cx="3494" cy="2188"/>
            </a:xfrm>
            <a:prstGeom prst="roundRect">
              <a:avLst>
                <a:gd name="adj" fmla="val 4620"/>
              </a:avLst>
            </a:prstGeom>
            <a:solidFill>
              <a:srgbClr val="000000"/>
            </a:solidFill>
            <a:ln w="4763">
              <a:solidFill>
                <a:srgbClr val="FFFFFF"/>
              </a:solidFill>
              <a:round/>
              <a:headEnd/>
              <a:tailEnd/>
            </a:ln>
          </p:spPr>
          <p:txBody>
            <a:bodyPr/>
            <a:lstStyle/>
            <a:p>
              <a:endParaRPr lang="en-US"/>
            </a:p>
          </p:txBody>
        </p:sp>
        <p:sp>
          <p:nvSpPr>
            <p:cNvPr id="378888" name="Freeform 8"/>
            <p:cNvSpPr>
              <a:spLocks/>
            </p:cNvSpPr>
            <p:nvPr/>
          </p:nvSpPr>
          <p:spPr bwMode="auto">
            <a:xfrm>
              <a:off x="3565" y="1813"/>
              <a:ext cx="34" cy="46"/>
            </a:xfrm>
            <a:custGeom>
              <a:avLst/>
              <a:gdLst>
                <a:gd name="T0" fmla="*/ 18 w 34"/>
                <a:gd name="T1" fmla="*/ 46 h 46"/>
                <a:gd name="T2" fmla="*/ 0 w 34"/>
                <a:gd name="T3" fmla="*/ 0 h 46"/>
                <a:gd name="T4" fmla="*/ 34 w 34"/>
                <a:gd name="T5" fmla="*/ 0 h 46"/>
                <a:gd name="T6" fmla="*/ 18 w 34"/>
                <a:gd name="T7" fmla="*/ 46 h 46"/>
                <a:gd name="T8" fmla="*/ 0 60000 65536"/>
                <a:gd name="T9" fmla="*/ 0 60000 65536"/>
                <a:gd name="T10" fmla="*/ 0 60000 65536"/>
                <a:gd name="T11" fmla="*/ 0 60000 65536"/>
                <a:gd name="T12" fmla="*/ 0 w 34"/>
                <a:gd name="T13" fmla="*/ 0 h 46"/>
                <a:gd name="T14" fmla="*/ 34 w 34"/>
                <a:gd name="T15" fmla="*/ 46 h 46"/>
              </a:gdLst>
              <a:ahLst/>
              <a:cxnLst>
                <a:cxn ang="T8">
                  <a:pos x="T0" y="T1"/>
                </a:cxn>
                <a:cxn ang="T9">
                  <a:pos x="T2" y="T3"/>
                </a:cxn>
                <a:cxn ang="T10">
                  <a:pos x="T4" y="T5"/>
                </a:cxn>
                <a:cxn ang="T11">
                  <a:pos x="T6" y="T7"/>
                </a:cxn>
              </a:cxnLst>
              <a:rect l="T12" t="T13" r="T14" b="T15"/>
              <a:pathLst>
                <a:path w="34" h="46">
                  <a:moveTo>
                    <a:pt x="18" y="46"/>
                  </a:moveTo>
                  <a:lnTo>
                    <a:pt x="0" y="0"/>
                  </a:lnTo>
                  <a:lnTo>
                    <a:pt x="34" y="0"/>
                  </a:lnTo>
                  <a:lnTo>
                    <a:pt x="18" y="46"/>
                  </a:lnTo>
                  <a:close/>
                </a:path>
              </a:pathLst>
            </a:custGeom>
            <a:solidFill>
              <a:srgbClr val="FFFFFF"/>
            </a:solidFill>
            <a:ln w="9525">
              <a:noFill/>
              <a:round/>
              <a:headEnd/>
              <a:tailEnd/>
            </a:ln>
          </p:spPr>
          <p:txBody>
            <a:bodyPr/>
            <a:lstStyle/>
            <a:p>
              <a:endParaRPr lang="en-US"/>
            </a:p>
          </p:txBody>
        </p:sp>
        <p:sp>
          <p:nvSpPr>
            <p:cNvPr id="378889" name="Line 9"/>
            <p:cNvSpPr>
              <a:spLocks noChangeShapeType="1"/>
            </p:cNvSpPr>
            <p:nvPr/>
          </p:nvSpPr>
          <p:spPr bwMode="auto">
            <a:xfrm>
              <a:off x="3581" y="1649"/>
              <a:ext cx="1" cy="226"/>
            </a:xfrm>
            <a:prstGeom prst="line">
              <a:avLst/>
            </a:prstGeom>
            <a:noFill/>
            <a:ln w="7938">
              <a:solidFill>
                <a:srgbClr val="FFFFFF"/>
              </a:solidFill>
              <a:round/>
              <a:headEnd/>
              <a:tailEnd/>
            </a:ln>
          </p:spPr>
          <p:txBody>
            <a:bodyPr/>
            <a:lstStyle/>
            <a:p>
              <a:endParaRPr lang="en-US"/>
            </a:p>
          </p:txBody>
        </p:sp>
        <p:sp>
          <p:nvSpPr>
            <p:cNvPr id="378890" name="Rectangle 10"/>
            <p:cNvSpPr>
              <a:spLocks noChangeArrowheads="1"/>
            </p:cNvSpPr>
            <p:nvPr/>
          </p:nvSpPr>
          <p:spPr bwMode="auto">
            <a:xfrm>
              <a:off x="2730" y="1790"/>
              <a:ext cx="607" cy="115"/>
            </a:xfrm>
            <a:prstGeom prst="rect">
              <a:avLst/>
            </a:prstGeom>
            <a:noFill/>
            <a:ln w="9525">
              <a:noFill/>
              <a:miter lim="800000"/>
              <a:headEnd/>
              <a:tailEnd/>
            </a:ln>
          </p:spPr>
          <p:txBody>
            <a:bodyPr wrap="none" lIns="0" tIns="0" rIns="0" bIns="0">
              <a:spAutoFit/>
            </a:bodyPr>
            <a:lstStyle/>
            <a:p>
              <a:r>
                <a:rPr lang="en-US" sz="1200">
                  <a:solidFill>
                    <a:srgbClr val="FFFFFF"/>
                  </a:solidFill>
                  <a:latin typeface="Helvetica" pitchFamily="34" charset="0"/>
                </a:rPr>
                <a:t>Hexokinase II </a:t>
              </a:r>
              <a:endParaRPr lang="en-US" sz="2400">
                <a:latin typeface="Times" pitchFamily="18" charset="0"/>
              </a:endParaRPr>
            </a:p>
          </p:txBody>
        </p:sp>
        <p:sp>
          <p:nvSpPr>
            <p:cNvPr id="378891" name="Rectangle 11"/>
            <p:cNvSpPr>
              <a:spLocks noChangeArrowheads="1"/>
            </p:cNvSpPr>
            <p:nvPr/>
          </p:nvSpPr>
          <p:spPr bwMode="auto">
            <a:xfrm>
              <a:off x="3338" y="1796"/>
              <a:ext cx="58" cy="115"/>
            </a:xfrm>
            <a:prstGeom prst="rect">
              <a:avLst/>
            </a:prstGeom>
            <a:noFill/>
            <a:ln w="9525">
              <a:noFill/>
              <a:miter lim="800000"/>
              <a:headEnd/>
              <a:tailEnd/>
            </a:ln>
          </p:spPr>
          <p:txBody>
            <a:bodyPr wrap="none" lIns="0" tIns="0" rIns="0" bIns="0">
              <a:spAutoFit/>
            </a:bodyPr>
            <a:lstStyle/>
            <a:p>
              <a:r>
                <a:rPr lang="en-US" sz="1200">
                  <a:solidFill>
                    <a:srgbClr val="FFFFFF"/>
                  </a:solidFill>
                  <a:latin typeface="Symbol" pitchFamily="18" charset="2"/>
                </a:rPr>
                <a:t>­</a:t>
              </a:r>
              <a:endParaRPr lang="en-US" sz="2400">
                <a:latin typeface="Times" pitchFamily="18" charset="0"/>
              </a:endParaRPr>
            </a:p>
          </p:txBody>
        </p:sp>
        <p:sp>
          <p:nvSpPr>
            <p:cNvPr id="378892" name="Freeform 13"/>
            <p:cNvSpPr>
              <a:spLocks/>
            </p:cNvSpPr>
            <p:nvPr/>
          </p:nvSpPr>
          <p:spPr bwMode="auto">
            <a:xfrm>
              <a:off x="1941" y="1905"/>
              <a:ext cx="46" cy="34"/>
            </a:xfrm>
            <a:custGeom>
              <a:avLst/>
              <a:gdLst>
                <a:gd name="T0" fmla="*/ 46 w 46"/>
                <a:gd name="T1" fmla="*/ 18 h 34"/>
                <a:gd name="T2" fmla="*/ 0 w 46"/>
                <a:gd name="T3" fmla="*/ 34 h 34"/>
                <a:gd name="T4" fmla="*/ 0 w 46"/>
                <a:gd name="T5" fmla="*/ 0 h 34"/>
                <a:gd name="T6" fmla="*/ 46 w 46"/>
                <a:gd name="T7" fmla="*/ 18 h 34"/>
                <a:gd name="T8" fmla="*/ 0 60000 65536"/>
                <a:gd name="T9" fmla="*/ 0 60000 65536"/>
                <a:gd name="T10" fmla="*/ 0 60000 65536"/>
                <a:gd name="T11" fmla="*/ 0 60000 65536"/>
                <a:gd name="T12" fmla="*/ 0 w 46"/>
                <a:gd name="T13" fmla="*/ 0 h 34"/>
                <a:gd name="T14" fmla="*/ 46 w 46"/>
                <a:gd name="T15" fmla="*/ 34 h 34"/>
              </a:gdLst>
              <a:ahLst/>
              <a:cxnLst>
                <a:cxn ang="T8">
                  <a:pos x="T0" y="T1"/>
                </a:cxn>
                <a:cxn ang="T9">
                  <a:pos x="T2" y="T3"/>
                </a:cxn>
                <a:cxn ang="T10">
                  <a:pos x="T4" y="T5"/>
                </a:cxn>
                <a:cxn ang="T11">
                  <a:pos x="T6" y="T7"/>
                </a:cxn>
              </a:cxnLst>
              <a:rect l="T12" t="T13" r="T14" b="T15"/>
              <a:pathLst>
                <a:path w="46" h="34">
                  <a:moveTo>
                    <a:pt x="46" y="18"/>
                  </a:moveTo>
                  <a:lnTo>
                    <a:pt x="0" y="34"/>
                  </a:lnTo>
                  <a:lnTo>
                    <a:pt x="0" y="0"/>
                  </a:lnTo>
                  <a:lnTo>
                    <a:pt x="46" y="18"/>
                  </a:lnTo>
                  <a:close/>
                </a:path>
              </a:pathLst>
            </a:custGeom>
            <a:solidFill>
              <a:srgbClr val="FFFFFF"/>
            </a:solidFill>
            <a:ln w="9525">
              <a:noFill/>
              <a:round/>
              <a:headEnd/>
              <a:tailEnd/>
            </a:ln>
          </p:spPr>
          <p:txBody>
            <a:bodyPr/>
            <a:lstStyle/>
            <a:p>
              <a:endParaRPr lang="en-US"/>
            </a:p>
          </p:txBody>
        </p:sp>
        <p:sp>
          <p:nvSpPr>
            <p:cNvPr id="378893" name="Freeform 14"/>
            <p:cNvSpPr>
              <a:spLocks/>
            </p:cNvSpPr>
            <p:nvPr/>
          </p:nvSpPr>
          <p:spPr bwMode="auto">
            <a:xfrm>
              <a:off x="1467" y="1961"/>
              <a:ext cx="44" cy="34"/>
            </a:xfrm>
            <a:custGeom>
              <a:avLst/>
              <a:gdLst>
                <a:gd name="T0" fmla="*/ 0 w 44"/>
                <a:gd name="T1" fmla="*/ 18 h 34"/>
                <a:gd name="T2" fmla="*/ 44 w 44"/>
                <a:gd name="T3" fmla="*/ 0 h 34"/>
                <a:gd name="T4" fmla="*/ 44 w 44"/>
                <a:gd name="T5" fmla="*/ 34 h 34"/>
                <a:gd name="T6" fmla="*/ 0 w 44"/>
                <a:gd name="T7" fmla="*/ 18 h 34"/>
                <a:gd name="T8" fmla="*/ 0 60000 65536"/>
                <a:gd name="T9" fmla="*/ 0 60000 65536"/>
                <a:gd name="T10" fmla="*/ 0 60000 65536"/>
                <a:gd name="T11" fmla="*/ 0 60000 65536"/>
                <a:gd name="T12" fmla="*/ 0 w 44"/>
                <a:gd name="T13" fmla="*/ 0 h 34"/>
                <a:gd name="T14" fmla="*/ 44 w 44"/>
                <a:gd name="T15" fmla="*/ 34 h 34"/>
              </a:gdLst>
              <a:ahLst/>
              <a:cxnLst>
                <a:cxn ang="T8">
                  <a:pos x="T0" y="T1"/>
                </a:cxn>
                <a:cxn ang="T9">
                  <a:pos x="T2" y="T3"/>
                </a:cxn>
                <a:cxn ang="T10">
                  <a:pos x="T4" y="T5"/>
                </a:cxn>
                <a:cxn ang="T11">
                  <a:pos x="T6" y="T7"/>
                </a:cxn>
              </a:cxnLst>
              <a:rect l="T12" t="T13" r="T14" b="T15"/>
              <a:pathLst>
                <a:path w="44" h="34">
                  <a:moveTo>
                    <a:pt x="0" y="18"/>
                  </a:moveTo>
                  <a:lnTo>
                    <a:pt x="44" y="0"/>
                  </a:lnTo>
                  <a:lnTo>
                    <a:pt x="44" y="34"/>
                  </a:lnTo>
                  <a:lnTo>
                    <a:pt x="0" y="18"/>
                  </a:lnTo>
                  <a:close/>
                </a:path>
              </a:pathLst>
            </a:custGeom>
            <a:solidFill>
              <a:srgbClr val="FFFFFF"/>
            </a:solidFill>
            <a:ln w="9525">
              <a:noFill/>
              <a:round/>
              <a:headEnd/>
              <a:tailEnd/>
            </a:ln>
          </p:spPr>
          <p:txBody>
            <a:bodyPr/>
            <a:lstStyle/>
            <a:p>
              <a:endParaRPr lang="en-US"/>
            </a:p>
          </p:txBody>
        </p:sp>
        <p:sp>
          <p:nvSpPr>
            <p:cNvPr id="378894" name="Line 15"/>
            <p:cNvSpPr>
              <a:spLocks noChangeShapeType="1"/>
            </p:cNvSpPr>
            <p:nvPr/>
          </p:nvSpPr>
          <p:spPr bwMode="auto">
            <a:xfrm>
              <a:off x="1473" y="1921"/>
              <a:ext cx="466" cy="1"/>
            </a:xfrm>
            <a:prstGeom prst="line">
              <a:avLst/>
            </a:prstGeom>
            <a:noFill/>
            <a:ln w="7938">
              <a:solidFill>
                <a:srgbClr val="FFFFFF"/>
              </a:solidFill>
              <a:round/>
              <a:headEnd/>
              <a:tailEnd/>
            </a:ln>
          </p:spPr>
          <p:txBody>
            <a:bodyPr/>
            <a:lstStyle/>
            <a:p>
              <a:endParaRPr lang="en-US"/>
            </a:p>
          </p:txBody>
        </p:sp>
        <p:sp>
          <p:nvSpPr>
            <p:cNvPr id="378895" name="Line 16"/>
            <p:cNvSpPr>
              <a:spLocks noChangeShapeType="1"/>
            </p:cNvSpPr>
            <p:nvPr/>
          </p:nvSpPr>
          <p:spPr bwMode="auto">
            <a:xfrm>
              <a:off x="1511" y="1977"/>
              <a:ext cx="466" cy="1"/>
            </a:xfrm>
            <a:prstGeom prst="line">
              <a:avLst/>
            </a:prstGeom>
            <a:noFill/>
            <a:ln w="7938">
              <a:solidFill>
                <a:srgbClr val="FFFFFF"/>
              </a:solidFill>
              <a:round/>
              <a:headEnd/>
              <a:tailEnd/>
            </a:ln>
          </p:spPr>
          <p:txBody>
            <a:bodyPr/>
            <a:lstStyle/>
            <a:p>
              <a:endParaRPr lang="en-US"/>
            </a:p>
          </p:txBody>
        </p:sp>
        <p:sp>
          <p:nvSpPr>
            <p:cNvPr id="378896" name="Rectangle 17"/>
            <p:cNvSpPr>
              <a:spLocks noChangeArrowheads="1"/>
            </p:cNvSpPr>
            <p:nvPr/>
          </p:nvSpPr>
          <p:spPr bwMode="auto">
            <a:xfrm>
              <a:off x="2120" y="1854"/>
              <a:ext cx="528" cy="173"/>
            </a:xfrm>
            <a:prstGeom prst="rect">
              <a:avLst/>
            </a:prstGeom>
            <a:noFill/>
            <a:ln w="9525">
              <a:noFill/>
              <a:miter lim="800000"/>
              <a:headEnd/>
              <a:tailEnd/>
            </a:ln>
          </p:spPr>
          <p:txBody>
            <a:bodyPr wrap="none" lIns="0" tIns="0" rIns="0" bIns="0">
              <a:spAutoFit/>
            </a:bodyPr>
            <a:lstStyle/>
            <a:p>
              <a:r>
                <a:rPr lang="en-US">
                  <a:solidFill>
                    <a:srgbClr val="FFFFFF"/>
                  </a:solidFill>
                  <a:latin typeface="Helvetica" pitchFamily="34" charset="0"/>
                </a:rPr>
                <a:t>Glucose</a:t>
              </a:r>
              <a:endParaRPr lang="en-US" sz="2400">
                <a:latin typeface="Times" pitchFamily="18" charset="0"/>
              </a:endParaRPr>
            </a:p>
          </p:txBody>
        </p:sp>
        <p:sp>
          <p:nvSpPr>
            <p:cNvPr id="378897" name="Freeform 19"/>
            <p:cNvSpPr>
              <a:spLocks/>
            </p:cNvSpPr>
            <p:nvPr/>
          </p:nvSpPr>
          <p:spPr bwMode="auto">
            <a:xfrm>
              <a:off x="1941" y="2929"/>
              <a:ext cx="46" cy="34"/>
            </a:xfrm>
            <a:custGeom>
              <a:avLst/>
              <a:gdLst>
                <a:gd name="T0" fmla="*/ 46 w 46"/>
                <a:gd name="T1" fmla="*/ 18 h 34"/>
                <a:gd name="T2" fmla="*/ 0 w 46"/>
                <a:gd name="T3" fmla="*/ 34 h 34"/>
                <a:gd name="T4" fmla="*/ 0 w 46"/>
                <a:gd name="T5" fmla="*/ 0 h 34"/>
                <a:gd name="T6" fmla="*/ 46 w 46"/>
                <a:gd name="T7" fmla="*/ 18 h 34"/>
                <a:gd name="T8" fmla="*/ 0 60000 65536"/>
                <a:gd name="T9" fmla="*/ 0 60000 65536"/>
                <a:gd name="T10" fmla="*/ 0 60000 65536"/>
                <a:gd name="T11" fmla="*/ 0 60000 65536"/>
                <a:gd name="T12" fmla="*/ 0 w 46"/>
                <a:gd name="T13" fmla="*/ 0 h 34"/>
                <a:gd name="T14" fmla="*/ 46 w 46"/>
                <a:gd name="T15" fmla="*/ 34 h 34"/>
              </a:gdLst>
              <a:ahLst/>
              <a:cxnLst>
                <a:cxn ang="T8">
                  <a:pos x="T0" y="T1"/>
                </a:cxn>
                <a:cxn ang="T9">
                  <a:pos x="T2" y="T3"/>
                </a:cxn>
                <a:cxn ang="T10">
                  <a:pos x="T4" y="T5"/>
                </a:cxn>
                <a:cxn ang="T11">
                  <a:pos x="T6" y="T7"/>
                </a:cxn>
              </a:cxnLst>
              <a:rect l="T12" t="T13" r="T14" b="T15"/>
              <a:pathLst>
                <a:path w="46" h="34">
                  <a:moveTo>
                    <a:pt x="46" y="18"/>
                  </a:moveTo>
                  <a:lnTo>
                    <a:pt x="0" y="34"/>
                  </a:lnTo>
                  <a:lnTo>
                    <a:pt x="0" y="0"/>
                  </a:lnTo>
                  <a:lnTo>
                    <a:pt x="46" y="18"/>
                  </a:lnTo>
                  <a:close/>
                </a:path>
              </a:pathLst>
            </a:custGeom>
            <a:solidFill>
              <a:srgbClr val="FFFFFF"/>
            </a:solidFill>
            <a:ln w="9525">
              <a:noFill/>
              <a:round/>
              <a:headEnd/>
              <a:tailEnd/>
            </a:ln>
          </p:spPr>
          <p:txBody>
            <a:bodyPr/>
            <a:lstStyle/>
            <a:p>
              <a:endParaRPr lang="en-US"/>
            </a:p>
          </p:txBody>
        </p:sp>
        <p:sp>
          <p:nvSpPr>
            <p:cNvPr id="378898" name="Freeform 20"/>
            <p:cNvSpPr>
              <a:spLocks/>
            </p:cNvSpPr>
            <p:nvPr/>
          </p:nvSpPr>
          <p:spPr bwMode="auto">
            <a:xfrm>
              <a:off x="1467" y="2985"/>
              <a:ext cx="44" cy="34"/>
            </a:xfrm>
            <a:custGeom>
              <a:avLst/>
              <a:gdLst>
                <a:gd name="T0" fmla="*/ 0 w 44"/>
                <a:gd name="T1" fmla="*/ 18 h 34"/>
                <a:gd name="T2" fmla="*/ 44 w 44"/>
                <a:gd name="T3" fmla="*/ 0 h 34"/>
                <a:gd name="T4" fmla="*/ 44 w 44"/>
                <a:gd name="T5" fmla="*/ 34 h 34"/>
                <a:gd name="T6" fmla="*/ 0 w 44"/>
                <a:gd name="T7" fmla="*/ 18 h 34"/>
                <a:gd name="T8" fmla="*/ 0 60000 65536"/>
                <a:gd name="T9" fmla="*/ 0 60000 65536"/>
                <a:gd name="T10" fmla="*/ 0 60000 65536"/>
                <a:gd name="T11" fmla="*/ 0 60000 65536"/>
                <a:gd name="T12" fmla="*/ 0 w 44"/>
                <a:gd name="T13" fmla="*/ 0 h 34"/>
                <a:gd name="T14" fmla="*/ 44 w 44"/>
                <a:gd name="T15" fmla="*/ 34 h 34"/>
              </a:gdLst>
              <a:ahLst/>
              <a:cxnLst>
                <a:cxn ang="T8">
                  <a:pos x="T0" y="T1"/>
                </a:cxn>
                <a:cxn ang="T9">
                  <a:pos x="T2" y="T3"/>
                </a:cxn>
                <a:cxn ang="T10">
                  <a:pos x="T4" y="T5"/>
                </a:cxn>
                <a:cxn ang="T11">
                  <a:pos x="T6" y="T7"/>
                </a:cxn>
              </a:cxnLst>
              <a:rect l="T12" t="T13" r="T14" b="T15"/>
              <a:pathLst>
                <a:path w="44" h="34">
                  <a:moveTo>
                    <a:pt x="0" y="18"/>
                  </a:moveTo>
                  <a:lnTo>
                    <a:pt x="44" y="0"/>
                  </a:lnTo>
                  <a:lnTo>
                    <a:pt x="44" y="34"/>
                  </a:lnTo>
                  <a:lnTo>
                    <a:pt x="0" y="18"/>
                  </a:lnTo>
                  <a:close/>
                </a:path>
              </a:pathLst>
            </a:custGeom>
            <a:solidFill>
              <a:srgbClr val="FFFFFF"/>
            </a:solidFill>
            <a:ln w="9525">
              <a:noFill/>
              <a:round/>
              <a:headEnd/>
              <a:tailEnd/>
            </a:ln>
          </p:spPr>
          <p:txBody>
            <a:bodyPr/>
            <a:lstStyle/>
            <a:p>
              <a:endParaRPr lang="en-US"/>
            </a:p>
          </p:txBody>
        </p:sp>
        <p:sp>
          <p:nvSpPr>
            <p:cNvPr id="378899" name="Line 21"/>
            <p:cNvSpPr>
              <a:spLocks noChangeShapeType="1"/>
            </p:cNvSpPr>
            <p:nvPr/>
          </p:nvSpPr>
          <p:spPr bwMode="auto">
            <a:xfrm>
              <a:off x="1473" y="2945"/>
              <a:ext cx="466" cy="1"/>
            </a:xfrm>
            <a:prstGeom prst="line">
              <a:avLst/>
            </a:prstGeom>
            <a:noFill/>
            <a:ln w="7938">
              <a:solidFill>
                <a:srgbClr val="FFFFFF"/>
              </a:solidFill>
              <a:round/>
              <a:headEnd/>
              <a:tailEnd/>
            </a:ln>
          </p:spPr>
          <p:txBody>
            <a:bodyPr/>
            <a:lstStyle/>
            <a:p>
              <a:endParaRPr lang="en-US"/>
            </a:p>
          </p:txBody>
        </p:sp>
        <p:sp>
          <p:nvSpPr>
            <p:cNvPr id="378900" name="Line 22"/>
            <p:cNvSpPr>
              <a:spLocks noChangeShapeType="1"/>
            </p:cNvSpPr>
            <p:nvPr/>
          </p:nvSpPr>
          <p:spPr bwMode="auto">
            <a:xfrm>
              <a:off x="1511" y="3001"/>
              <a:ext cx="466" cy="1"/>
            </a:xfrm>
            <a:prstGeom prst="line">
              <a:avLst/>
            </a:prstGeom>
            <a:noFill/>
            <a:ln w="7938">
              <a:solidFill>
                <a:srgbClr val="FFFFFF"/>
              </a:solidFill>
              <a:round/>
              <a:headEnd/>
              <a:tailEnd/>
            </a:ln>
          </p:spPr>
          <p:txBody>
            <a:bodyPr/>
            <a:lstStyle/>
            <a:p>
              <a:endParaRPr lang="en-US"/>
            </a:p>
          </p:txBody>
        </p:sp>
        <p:sp>
          <p:nvSpPr>
            <p:cNvPr id="378901" name="Rectangle 23"/>
            <p:cNvSpPr>
              <a:spLocks noChangeArrowheads="1"/>
            </p:cNvSpPr>
            <p:nvPr/>
          </p:nvSpPr>
          <p:spPr bwMode="auto">
            <a:xfrm>
              <a:off x="2194" y="2908"/>
              <a:ext cx="304" cy="173"/>
            </a:xfrm>
            <a:prstGeom prst="rect">
              <a:avLst/>
            </a:prstGeom>
            <a:noFill/>
            <a:ln w="9525">
              <a:noFill/>
              <a:miter lim="800000"/>
              <a:headEnd/>
              <a:tailEnd/>
            </a:ln>
          </p:spPr>
          <p:txBody>
            <a:bodyPr wrap="none" lIns="0" tIns="0" rIns="0" bIns="0">
              <a:spAutoFit/>
            </a:bodyPr>
            <a:lstStyle/>
            <a:p>
              <a:r>
                <a:rPr lang="en-US">
                  <a:solidFill>
                    <a:srgbClr val="FFFFFF"/>
                  </a:solidFill>
                  <a:latin typeface="Helvetica" pitchFamily="34" charset="0"/>
                </a:rPr>
                <a:t>FDG</a:t>
              </a:r>
              <a:endParaRPr lang="en-US" sz="2400">
                <a:latin typeface="Times" pitchFamily="18" charset="0"/>
              </a:endParaRPr>
            </a:p>
          </p:txBody>
        </p:sp>
        <p:sp>
          <p:nvSpPr>
            <p:cNvPr id="378902" name="Freeform 24"/>
            <p:cNvSpPr>
              <a:spLocks/>
            </p:cNvSpPr>
            <p:nvPr/>
          </p:nvSpPr>
          <p:spPr bwMode="auto">
            <a:xfrm>
              <a:off x="3273" y="1933"/>
              <a:ext cx="46" cy="34"/>
            </a:xfrm>
            <a:custGeom>
              <a:avLst/>
              <a:gdLst>
                <a:gd name="T0" fmla="*/ 46 w 46"/>
                <a:gd name="T1" fmla="*/ 18 h 34"/>
                <a:gd name="T2" fmla="*/ 0 w 46"/>
                <a:gd name="T3" fmla="*/ 34 h 34"/>
                <a:gd name="T4" fmla="*/ 0 w 46"/>
                <a:gd name="T5" fmla="*/ 0 h 34"/>
                <a:gd name="T6" fmla="*/ 46 w 46"/>
                <a:gd name="T7" fmla="*/ 18 h 34"/>
                <a:gd name="T8" fmla="*/ 0 60000 65536"/>
                <a:gd name="T9" fmla="*/ 0 60000 65536"/>
                <a:gd name="T10" fmla="*/ 0 60000 65536"/>
                <a:gd name="T11" fmla="*/ 0 60000 65536"/>
                <a:gd name="T12" fmla="*/ 0 w 46"/>
                <a:gd name="T13" fmla="*/ 0 h 34"/>
                <a:gd name="T14" fmla="*/ 46 w 46"/>
                <a:gd name="T15" fmla="*/ 34 h 34"/>
              </a:gdLst>
              <a:ahLst/>
              <a:cxnLst>
                <a:cxn ang="T8">
                  <a:pos x="T0" y="T1"/>
                </a:cxn>
                <a:cxn ang="T9">
                  <a:pos x="T2" y="T3"/>
                </a:cxn>
                <a:cxn ang="T10">
                  <a:pos x="T4" y="T5"/>
                </a:cxn>
                <a:cxn ang="T11">
                  <a:pos x="T6" y="T7"/>
                </a:cxn>
              </a:cxnLst>
              <a:rect l="T12" t="T13" r="T14" b="T15"/>
              <a:pathLst>
                <a:path w="46" h="34">
                  <a:moveTo>
                    <a:pt x="46" y="18"/>
                  </a:moveTo>
                  <a:lnTo>
                    <a:pt x="0" y="34"/>
                  </a:lnTo>
                  <a:lnTo>
                    <a:pt x="0" y="0"/>
                  </a:lnTo>
                  <a:lnTo>
                    <a:pt x="46" y="18"/>
                  </a:lnTo>
                  <a:close/>
                </a:path>
              </a:pathLst>
            </a:custGeom>
            <a:solidFill>
              <a:srgbClr val="FFFFFF"/>
            </a:solidFill>
            <a:ln w="9525">
              <a:noFill/>
              <a:round/>
              <a:headEnd/>
              <a:tailEnd/>
            </a:ln>
          </p:spPr>
          <p:txBody>
            <a:bodyPr/>
            <a:lstStyle/>
            <a:p>
              <a:endParaRPr lang="en-US"/>
            </a:p>
          </p:txBody>
        </p:sp>
        <p:sp>
          <p:nvSpPr>
            <p:cNvPr id="378903" name="Line 25"/>
            <p:cNvSpPr>
              <a:spLocks noChangeShapeType="1"/>
            </p:cNvSpPr>
            <p:nvPr/>
          </p:nvSpPr>
          <p:spPr bwMode="auto">
            <a:xfrm>
              <a:off x="2749" y="1949"/>
              <a:ext cx="522" cy="1"/>
            </a:xfrm>
            <a:prstGeom prst="line">
              <a:avLst/>
            </a:prstGeom>
            <a:noFill/>
            <a:ln w="7938">
              <a:solidFill>
                <a:srgbClr val="FFFFFF"/>
              </a:solidFill>
              <a:round/>
              <a:headEnd/>
              <a:tailEnd/>
            </a:ln>
          </p:spPr>
          <p:txBody>
            <a:bodyPr/>
            <a:lstStyle/>
            <a:p>
              <a:endParaRPr lang="en-US"/>
            </a:p>
          </p:txBody>
        </p:sp>
        <p:sp>
          <p:nvSpPr>
            <p:cNvPr id="378904" name="Rectangle 26"/>
            <p:cNvSpPr>
              <a:spLocks noChangeArrowheads="1"/>
            </p:cNvSpPr>
            <p:nvPr/>
          </p:nvSpPr>
          <p:spPr bwMode="auto">
            <a:xfrm>
              <a:off x="3346" y="1870"/>
              <a:ext cx="488" cy="173"/>
            </a:xfrm>
            <a:prstGeom prst="rect">
              <a:avLst/>
            </a:prstGeom>
            <a:noFill/>
            <a:ln w="9525">
              <a:noFill/>
              <a:miter lim="800000"/>
              <a:headEnd/>
              <a:tailEnd/>
            </a:ln>
          </p:spPr>
          <p:txBody>
            <a:bodyPr wrap="none" lIns="0" tIns="0" rIns="0" bIns="0">
              <a:spAutoFit/>
            </a:bodyPr>
            <a:lstStyle/>
            <a:p>
              <a:r>
                <a:rPr lang="en-US">
                  <a:solidFill>
                    <a:srgbClr val="FFFFFF"/>
                  </a:solidFill>
                  <a:latin typeface="Helvetica" pitchFamily="34" charset="0"/>
                </a:rPr>
                <a:t>Glk-6-P</a:t>
              </a:r>
              <a:endParaRPr lang="en-US" sz="2400">
                <a:latin typeface="Times" pitchFamily="18" charset="0"/>
              </a:endParaRPr>
            </a:p>
          </p:txBody>
        </p:sp>
        <p:sp>
          <p:nvSpPr>
            <p:cNvPr id="378905" name="Rectangle 27"/>
            <p:cNvSpPr>
              <a:spLocks noChangeArrowheads="1"/>
            </p:cNvSpPr>
            <p:nvPr/>
          </p:nvSpPr>
          <p:spPr bwMode="auto">
            <a:xfrm>
              <a:off x="3298" y="1430"/>
              <a:ext cx="608" cy="173"/>
            </a:xfrm>
            <a:prstGeom prst="rect">
              <a:avLst/>
            </a:prstGeom>
            <a:noFill/>
            <a:ln w="9525">
              <a:noFill/>
              <a:miter lim="800000"/>
              <a:headEnd/>
              <a:tailEnd/>
            </a:ln>
          </p:spPr>
          <p:txBody>
            <a:bodyPr wrap="none" lIns="0" tIns="0" rIns="0" bIns="0">
              <a:spAutoFit/>
            </a:bodyPr>
            <a:lstStyle/>
            <a:p>
              <a:r>
                <a:rPr lang="en-US">
                  <a:solidFill>
                    <a:srgbClr val="FFFFFF"/>
                  </a:solidFill>
                  <a:latin typeface="Helvetica" pitchFamily="34" charset="0"/>
                </a:rPr>
                <a:t>Glycogen</a:t>
              </a:r>
              <a:endParaRPr lang="en-US" sz="2400">
                <a:latin typeface="Times" pitchFamily="18" charset="0"/>
              </a:endParaRPr>
            </a:p>
          </p:txBody>
        </p:sp>
        <p:sp>
          <p:nvSpPr>
            <p:cNvPr id="378906" name="Rectangle 28"/>
            <p:cNvSpPr>
              <a:spLocks noChangeArrowheads="1"/>
            </p:cNvSpPr>
            <p:nvPr/>
          </p:nvSpPr>
          <p:spPr bwMode="auto">
            <a:xfrm>
              <a:off x="3306" y="2302"/>
              <a:ext cx="568" cy="173"/>
            </a:xfrm>
            <a:prstGeom prst="rect">
              <a:avLst/>
            </a:prstGeom>
            <a:noFill/>
            <a:ln w="9525">
              <a:noFill/>
              <a:miter lim="800000"/>
              <a:headEnd/>
              <a:tailEnd/>
            </a:ln>
          </p:spPr>
          <p:txBody>
            <a:bodyPr wrap="none" lIns="0" tIns="0" rIns="0" bIns="0">
              <a:spAutoFit/>
            </a:bodyPr>
            <a:lstStyle/>
            <a:p>
              <a:r>
                <a:rPr lang="en-US">
                  <a:solidFill>
                    <a:srgbClr val="FFFFFF"/>
                  </a:solidFill>
                  <a:latin typeface="Helvetica" pitchFamily="34" charset="0"/>
                </a:rPr>
                <a:t>Pyruvate</a:t>
              </a:r>
              <a:endParaRPr lang="en-US" sz="2400">
                <a:latin typeface="Times" pitchFamily="18" charset="0"/>
              </a:endParaRPr>
            </a:p>
          </p:txBody>
        </p:sp>
        <p:sp>
          <p:nvSpPr>
            <p:cNvPr id="378907" name="Freeform 29"/>
            <p:cNvSpPr>
              <a:spLocks/>
            </p:cNvSpPr>
            <p:nvPr/>
          </p:nvSpPr>
          <p:spPr bwMode="auto">
            <a:xfrm>
              <a:off x="3589" y="2253"/>
              <a:ext cx="34" cy="46"/>
            </a:xfrm>
            <a:custGeom>
              <a:avLst/>
              <a:gdLst>
                <a:gd name="T0" fmla="*/ 18 w 34"/>
                <a:gd name="T1" fmla="*/ 46 h 46"/>
                <a:gd name="T2" fmla="*/ 0 w 34"/>
                <a:gd name="T3" fmla="*/ 0 h 46"/>
                <a:gd name="T4" fmla="*/ 34 w 34"/>
                <a:gd name="T5" fmla="*/ 0 h 46"/>
                <a:gd name="T6" fmla="*/ 18 w 34"/>
                <a:gd name="T7" fmla="*/ 46 h 46"/>
                <a:gd name="T8" fmla="*/ 0 60000 65536"/>
                <a:gd name="T9" fmla="*/ 0 60000 65536"/>
                <a:gd name="T10" fmla="*/ 0 60000 65536"/>
                <a:gd name="T11" fmla="*/ 0 60000 65536"/>
                <a:gd name="T12" fmla="*/ 0 w 34"/>
                <a:gd name="T13" fmla="*/ 0 h 46"/>
                <a:gd name="T14" fmla="*/ 34 w 34"/>
                <a:gd name="T15" fmla="*/ 46 h 46"/>
              </a:gdLst>
              <a:ahLst/>
              <a:cxnLst>
                <a:cxn ang="T8">
                  <a:pos x="T0" y="T1"/>
                </a:cxn>
                <a:cxn ang="T9">
                  <a:pos x="T2" y="T3"/>
                </a:cxn>
                <a:cxn ang="T10">
                  <a:pos x="T4" y="T5"/>
                </a:cxn>
                <a:cxn ang="T11">
                  <a:pos x="T6" y="T7"/>
                </a:cxn>
              </a:cxnLst>
              <a:rect l="T12" t="T13" r="T14" b="T15"/>
              <a:pathLst>
                <a:path w="34" h="46">
                  <a:moveTo>
                    <a:pt x="18" y="46"/>
                  </a:moveTo>
                  <a:lnTo>
                    <a:pt x="0" y="0"/>
                  </a:lnTo>
                  <a:lnTo>
                    <a:pt x="34" y="0"/>
                  </a:lnTo>
                  <a:lnTo>
                    <a:pt x="18" y="46"/>
                  </a:lnTo>
                  <a:close/>
                </a:path>
              </a:pathLst>
            </a:custGeom>
            <a:solidFill>
              <a:srgbClr val="FFFFFF"/>
            </a:solidFill>
            <a:ln w="9525">
              <a:noFill/>
              <a:round/>
              <a:headEnd/>
              <a:tailEnd/>
            </a:ln>
          </p:spPr>
          <p:txBody>
            <a:bodyPr/>
            <a:lstStyle/>
            <a:p>
              <a:endParaRPr lang="en-US"/>
            </a:p>
          </p:txBody>
        </p:sp>
        <p:sp>
          <p:nvSpPr>
            <p:cNvPr id="378908" name="Line 30"/>
            <p:cNvSpPr>
              <a:spLocks noChangeShapeType="1"/>
            </p:cNvSpPr>
            <p:nvPr/>
          </p:nvSpPr>
          <p:spPr bwMode="auto">
            <a:xfrm>
              <a:off x="3605" y="2083"/>
              <a:ext cx="1" cy="226"/>
            </a:xfrm>
            <a:prstGeom prst="line">
              <a:avLst/>
            </a:prstGeom>
            <a:noFill/>
            <a:ln w="7938">
              <a:solidFill>
                <a:srgbClr val="FFFFFF"/>
              </a:solidFill>
              <a:round/>
              <a:headEnd/>
              <a:tailEnd/>
            </a:ln>
          </p:spPr>
          <p:txBody>
            <a:bodyPr/>
            <a:lstStyle/>
            <a:p>
              <a:endParaRPr lang="en-US"/>
            </a:p>
          </p:txBody>
        </p:sp>
        <p:sp>
          <p:nvSpPr>
            <p:cNvPr id="378909" name="Rectangle 31"/>
            <p:cNvSpPr>
              <a:spLocks noChangeArrowheads="1"/>
            </p:cNvSpPr>
            <p:nvPr/>
          </p:nvSpPr>
          <p:spPr bwMode="auto">
            <a:xfrm>
              <a:off x="4362" y="2302"/>
              <a:ext cx="608" cy="173"/>
            </a:xfrm>
            <a:prstGeom prst="rect">
              <a:avLst/>
            </a:prstGeom>
            <a:noFill/>
            <a:ln w="9525">
              <a:noFill/>
              <a:miter lim="800000"/>
              <a:headEnd/>
              <a:tailEnd/>
            </a:ln>
          </p:spPr>
          <p:txBody>
            <a:bodyPr wrap="none" lIns="0" tIns="0" rIns="0" bIns="0">
              <a:spAutoFit/>
            </a:bodyPr>
            <a:lstStyle/>
            <a:p>
              <a:r>
                <a:rPr lang="en-US">
                  <a:solidFill>
                    <a:srgbClr val="FFFFFF"/>
                  </a:solidFill>
                  <a:latin typeface="Helvetica" pitchFamily="34" charset="0"/>
                </a:rPr>
                <a:t>Oxidation</a:t>
              </a:r>
              <a:endParaRPr lang="en-US" sz="2400">
                <a:latin typeface="Times" pitchFamily="18" charset="0"/>
              </a:endParaRPr>
            </a:p>
          </p:txBody>
        </p:sp>
        <p:sp>
          <p:nvSpPr>
            <p:cNvPr id="378910" name="Freeform 32"/>
            <p:cNvSpPr>
              <a:spLocks/>
            </p:cNvSpPr>
            <p:nvPr/>
          </p:nvSpPr>
          <p:spPr bwMode="auto">
            <a:xfrm>
              <a:off x="4281" y="2415"/>
              <a:ext cx="46" cy="34"/>
            </a:xfrm>
            <a:custGeom>
              <a:avLst/>
              <a:gdLst>
                <a:gd name="T0" fmla="*/ 46 w 46"/>
                <a:gd name="T1" fmla="*/ 18 h 34"/>
                <a:gd name="T2" fmla="*/ 0 w 46"/>
                <a:gd name="T3" fmla="*/ 34 h 34"/>
                <a:gd name="T4" fmla="*/ 0 w 46"/>
                <a:gd name="T5" fmla="*/ 0 h 34"/>
                <a:gd name="T6" fmla="*/ 46 w 46"/>
                <a:gd name="T7" fmla="*/ 18 h 34"/>
                <a:gd name="T8" fmla="*/ 0 60000 65536"/>
                <a:gd name="T9" fmla="*/ 0 60000 65536"/>
                <a:gd name="T10" fmla="*/ 0 60000 65536"/>
                <a:gd name="T11" fmla="*/ 0 60000 65536"/>
                <a:gd name="T12" fmla="*/ 0 w 46"/>
                <a:gd name="T13" fmla="*/ 0 h 34"/>
                <a:gd name="T14" fmla="*/ 46 w 46"/>
                <a:gd name="T15" fmla="*/ 34 h 34"/>
              </a:gdLst>
              <a:ahLst/>
              <a:cxnLst>
                <a:cxn ang="T8">
                  <a:pos x="T0" y="T1"/>
                </a:cxn>
                <a:cxn ang="T9">
                  <a:pos x="T2" y="T3"/>
                </a:cxn>
                <a:cxn ang="T10">
                  <a:pos x="T4" y="T5"/>
                </a:cxn>
                <a:cxn ang="T11">
                  <a:pos x="T6" y="T7"/>
                </a:cxn>
              </a:cxnLst>
              <a:rect l="T12" t="T13" r="T14" b="T15"/>
              <a:pathLst>
                <a:path w="46" h="34">
                  <a:moveTo>
                    <a:pt x="46" y="18"/>
                  </a:moveTo>
                  <a:lnTo>
                    <a:pt x="0" y="34"/>
                  </a:lnTo>
                  <a:lnTo>
                    <a:pt x="0" y="0"/>
                  </a:lnTo>
                  <a:lnTo>
                    <a:pt x="46" y="18"/>
                  </a:lnTo>
                  <a:close/>
                </a:path>
              </a:pathLst>
            </a:custGeom>
            <a:solidFill>
              <a:srgbClr val="FFFFFF"/>
            </a:solidFill>
            <a:ln w="9525">
              <a:noFill/>
              <a:round/>
              <a:headEnd/>
              <a:tailEnd/>
            </a:ln>
          </p:spPr>
          <p:txBody>
            <a:bodyPr/>
            <a:lstStyle/>
            <a:p>
              <a:endParaRPr lang="en-US"/>
            </a:p>
          </p:txBody>
        </p:sp>
        <p:sp>
          <p:nvSpPr>
            <p:cNvPr id="378911" name="Line 33"/>
            <p:cNvSpPr>
              <a:spLocks noChangeShapeType="1"/>
            </p:cNvSpPr>
            <p:nvPr/>
          </p:nvSpPr>
          <p:spPr bwMode="auto">
            <a:xfrm>
              <a:off x="3944" y="2437"/>
              <a:ext cx="370" cy="1"/>
            </a:xfrm>
            <a:prstGeom prst="line">
              <a:avLst/>
            </a:prstGeom>
            <a:noFill/>
            <a:ln w="7938">
              <a:solidFill>
                <a:srgbClr val="FFFFFF"/>
              </a:solidFill>
              <a:round/>
              <a:headEnd/>
              <a:tailEnd/>
            </a:ln>
          </p:spPr>
          <p:txBody>
            <a:bodyPr/>
            <a:lstStyle/>
            <a:p>
              <a:endParaRPr lang="en-US"/>
            </a:p>
          </p:txBody>
        </p:sp>
        <p:sp>
          <p:nvSpPr>
            <p:cNvPr id="378912" name="Rectangle 34"/>
            <p:cNvSpPr>
              <a:spLocks noChangeArrowheads="1"/>
            </p:cNvSpPr>
            <p:nvPr/>
          </p:nvSpPr>
          <p:spPr bwMode="auto">
            <a:xfrm>
              <a:off x="3674" y="2082"/>
              <a:ext cx="431" cy="115"/>
            </a:xfrm>
            <a:prstGeom prst="rect">
              <a:avLst/>
            </a:prstGeom>
            <a:noFill/>
            <a:ln w="9525">
              <a:noFill/>
              <a:miter lim="800000"/>
              <a:headEnd/>
              <a:tailEnd/>
            </a:ln>
          </p:spPr>
          <p:txBody>
            <a:bodyPr wrap="none" lIns="0" tIns="0" rIns="0" bIns="0">
              <a:spAutoFit/>
            </a:bodyPr>
            <a:lstStyle/>
            <a:p>
              <a:r>
                <a:rPr lang="en-US" sz="1200" i="1">
                  <a:solidFill>
                    <a:srgbClr val="FFFFFF"/>
                  </a:solidFill>
                  <a:latin typeface="Helvetica" pitchFamily="34" charset="0"/>
                </a:rPr>
                <a:t>Glycolysis</a:t>
              </a:r>
              <a:endParaRPr lang="en-US" sz="2400">
                <a:latin typeface="Times" pitchFamily="18" charset="0"/>
              </a:endParaRPr>
            </a:p>
          </p:txBody>
        </p:sp>
        <p:sp>
          <p:nvSpPr>
            <p:cNvPr id="378913" name="Line 35"/>
            <p:cNvSpPr>
              <a:spLocks noChangeShapeType="1"/>
            </p:cNvSpPr>
            <p:nvPr/>
          </p:nvSpPr>
          <p:spPr bwMode="auto">
            <a:xfrm>
              <a:off x="1305" y="2507"/>
              <a:ext cx="80" cy="1"/>
            </a:xfrm>
            <a:prstGeom prst="line">
              <a:avLst/>
            </a:prstGeom>
            <a:noFill/>
            <a:ln w="4763">
              <a:solidFill>
                <a:srgbClr val="FFFFFF"/>
              </a:solidFill>
              <a:round/>
              <a:headEnd/>
              <a:tailEnd/>
            </a:ln>
          </p:spPr>
          <p:txBody>
            <a:bodyPr/>
            <a:lstStyle/>
            <a:p>
              <a:endParaRPr lang="en-US"/>
            </a:p>
          </p:txBody>
        </p:sp>
        <p:sp>
          <p:nvSpPr>
            <p:cNvPr id="378914" name="Line 36"/>
            <p:cNvSpPr>
              <a:spLocks noChangeShapeType="1"/>
            </p:cNvSpPr>
            <p:nvPr/>
          </p:nvSpPr>
          <p:spPr bwMode="auto">
            <a:xfrm>
              <a:off x="1417" y="2507"/>
              <a:ext cx="80" cy="1"/>
            </a:xfrm>
            <a:prstGeom prst="line">
              <a:avLst/>
            </a:prstGeom>
            <a:noFill/>
            <a:ln w="4763">
              <a:solidFill>
                <a:srgbClr val="FFFFFF"/>
              </a:solidFill>
              <a:round/>
              <a:headEnd/>
              <a:tailEnd/>
            </a:ln>
          </p:spPr>
          <p:txBody>
            <a:bodyPr/>
            <a:lstStyle/>
            <a:p>
              <a:endParaRPr lang="en-US"/>
            </a:p>
          </p:txBody>
        </p:sp>
        <p:sp>
          <p:nvSpPr>
            <p:cNvPr id="378915" name="Line 37"/>
            <p:cNvSpPr>
              <a:spLocks noChangeShapeType="1"/>
            </p:cNvSpPr>
            <p:nvPr/>
          </p:nvSpPr>
          <p:spPr bwMode="auto">
            <a:xfrm>
              <a:off x="1529" y="2507"/>
              <a:ext cx="80" cy="1"/>
            </a:xfrm>
            <a:prstGeom prst="line">
              <a:avLst/>
            </a:prstGeom>
            <a:noFill/>
            <a:ln w="4763">
              <a:solidFill>
                <a:srgbClr val="FFFFFF"/>
              </a:solidFill>
              <a:round/>
              <a:headEnd/>
              <a:tailEnd/>
            </a:ln>
          </p:spPr>
          <p:txBody>
            <a:bodyPr/>
            <a:lstStyle/>
            <a:p>
              <a:endParaRPr lang="en-US"/>
            </a:p>
          </p:txBody>
        </p:sp>
        <p:sp>
          <p:nvSpPr>
            <p:cNvPr id="378916" name="Line 38"/>
            <p:cNvSpPr>
              <a:spLocks noChangeShapeType="1"/>
            </p:cNvSpPr>
            <p:nvPr/>
          </p:nvSpPr>
          <p:spPr bwMode="auto">
            <a:xfrm>
              <a:off x="1641" y="2507"/>
              <a:ext cx="80" cy="1"/>
            </a:xfrm>
            <a:prstGeom prst="line">
              <a:avLst/>
            </a:prstGeom>
            <a:noFill/>
            <a:ln w="4763">
              <a:solidFill>
                <a:srgbClr val="FFFFFF"/>
              </a:solidFill>
              <a:round/>
              <a:headEnd/>
              <a:tailEnd/>
            </a:ln>
          </p:spPr>
          <p:txBody>
            <a:bodyPr/>
            <a:lstStyle/>
            <a:p>
              <a:endParaRPr lang="en-US"/>
            </a:p>
          </p:txBody>
        </p:sp>
        <p:sp>
          <p:nvSpPr>
            <p:cNvPr id="378917" name="Line 39"/>
            <p:cNvSpPr>
              <a:spLocks noChangeShapeType="1"/>
            </p:cNvSpPr>
            <p:nvPr/>
          </p:nvSpPr>
          <p:spPr bwMode="auto">
            <a:xfrm>
              <a:off x="1753" y="2507"/>
              <a:ext cx="80" cy="1"/>
            </a:xfrm>
            <a:prstGeom prst="line">
              <a:avLst/>
            </a:prstGeom>
            <a:noFill/>
            <a:ln w="4763">
              <a:solidFill>
                <a:srgbClr val="FFFFFF"/>
              </a:solidFill>
              <a:round/>
              <a:headEnd/>
              <a:tailEnd/>
            </a:ln>
          </p:spPr>
          <p:txBody>
            <a:bodyPr/>
            <a:lstStyle/>
            <a:p>
              <a:endParaRPr lang="en-US"/>
            </a:p>
          </p:txBody>
        </p:sp>
        <p:sp>
          <p:nvSpPr>
            <p:cNvPr id="378918" name="Line 40"/>
            <p:cNvSpPr>
              <a:spLocks noChangeShapeType="1"/>
            </p:cNvSpPr>
            <p:nvPr/>
          </p:nvSpPr>
          <p:spPr bwMode="auto">
            <a:xfrm>
              <a:off x="1865" y="2507"/>
              <a:ext cx="80" cy="1"/>
            </a:xfrm>
            <a:prstGeom prst="line">
              <a:avLst/>
            </a:prstGeom>
            <a:noFill/>
            <a:ln w="4763">
              <a:solidFill>
                <a:srgbClr val="FFFFFF"/>
              </a:solidFill>
              <a:round/>
              <a:headEnd/>
              <a:tailEnd/>
            </a:ln>
          </p:spPr>
          <p:txBody>
            <a:bodyPr/>
            <a:lstStyle/>
            <a:p>
              <a:endParaRPr lang="en-US"/>
            </a:p>
          </p:txBody>
        </p:sp>
        <p:sp>
          <p:nvSpPr>
            <p:cNvPr id="378919" name="Line 41"/>
            <p:cNvSpPr>
              <a:spLocks noChangeShapeType="1"/>
            </p:cNvSpPr>
            <p:nvPr/>
          </p:nvSpPr>
          <p:spPr bwMode="auto">
            <a:xfrm>
              <a:off x="1977" y="2507"/>
              <a:ext cx="80" cy="1"/>
            </a:xfrm>
            <a:prstGeom prst="line">
              <a:avLst/>
            </a:prstGeom>
            <a:noFill/>
            <a:ln w="4763">
              <a:solidFill>
                <a:srgbClr val="FFFFFF"/>
              </a:solidFill>
              <a:round/>
              <a:headEnd/>
              <a:tailEnd/>
            </a:ln>
          </p:spPr>
          <p:txBody>
            <a:bodyPr/>
            <a:lstStyle/>
            <a:p>
              <a:endParaRPr lang="en-US"/>
            </a:p>
          </p:txBody>
        </p:sp>
        <p:sp>
          <p:nvSpPr>
            <p:cNvPr id="378920" name="Line 42"/>
            <p:cNvSpPr>
              <a:spLocks noChangeShapeType="1"/>
            </p:cNvSpPr>
            <p:nvPr/>
          </p:nvSpPr>
          <p:spPr bwMode="auto">
            <a:xfrm>
              <a:off x="2089" y="2507"/>
              <a:ext cx="80" cy="1"/>
            </a:xfrm>
            <a:prstGeom prst="line">
              <a:avLst/>
            </a:prstGeom>
            <a:noFill/>
            <a:ln w="4763">
              <a:solidFill>
                <a:srgbClr val="FFFFFF"/>
              </a:solidFill>
              <a:round/>
              <a:headEnd/>
              <a:tailEnd/>
            </a:ln>
          </p:spPr>
          <p:txBody>
            <a:bodyPr/>
            <a:lstStyle/>
            <a:p>
              <a:endParaRPr lang="en-US"/>
            </a:p>
          </p:txBody>
        </p:sp>
        <p:sp>
          <p:nvSpPr>
            <p:cNvPr id="378921" name="Line 43"/>
            <p:cNvSpPr>
              <a:spLocks noChangeShapeType="1"/>
            </p:cNvSpPr>
            <p:nvPr/>
          </p:nvSpPr>
          <p:spPr bwMode="auto">
            <a:xfrm>
              <a:off x="2201" y="2507"/>
              <a:ext cx="80" cy="1"/>
            </a:xfrm>
            <a:prstGeom prst="line">
              <a:avLst/>
            </a:prstGeom>
            <a:noFill/>
            <a:ln w="4763">
              <a:solidFill>
                <a:srgbClr val="FFFFFF"/>
              </a:solidFill>
              <a:round/>
              <a:headEnd/>
              <a:tailEnd/>
            </a:ln>
          </p:spPr>
          <p:txBody>
            <a:bodyPr/>
            <a:lstStyle/>
            <a:p>
              <a:endParaRPr lang="en-US"/>
            </a:p>
          </p:txBody>
        </p:sp>
        <p:sp>
          <p:nvSpPr>
            <p:cNvPr id="378922" name="Line 44"/>
            <p:cNvSpPr>
              <a:spLocks noChangeShapeType="1"/>
            </p:cNvSpPr>
            <p:nvPr/>
          </p:nvSpPr>
          <p:spPr bwMode="auto">
            <a:xfrm>
              <a:off x="2313" y="2507"/>
              <a:ext cx="80" cy="1"/>
            </a:xfrm>
            <a:prstGeom prst="line">
              <a:avLst/>
            </a:prstGeom>
            <a:noFill/>
            <a:ln w="4763">
              <a:solidFill>
                <a:srgbClr val="FFFFFF"/>
              </a:solidFill>
              <a:round/>
              <a:headEnd/>
              <a:tailEnd/>
            </a:ln>
          </p:spPr>
          <p:txBody>
            <a:bodyPr/>
            <a:lstStyle/>
            <a:p>
              <a:endParaRPr lang="en-US"/>
            </a:p>
          </p:txBody>
        </p:sp>
        <p:sp>
          <p:nvSpPr>
            <p:cNvPr id="378923" name="Line 45"/>
            <p:cNvSpPr>
              <a:spLocks noChangeShapeType="1"/>
            </p:cNvSpPr>
            <p:nvPr/>
          </p:nvSpPr>
          <p:spPr bwMode="auto">
            <a:xfrm>
              <a:off x="2425" y="2507"/>
              <a:ext cx="80" cy="1"/>
            </a:xfrm>
            <a:prstGeom prst="line">
              <a:avLst/>
            </a:prstGeom>
            <a:noFill/>
            <a:ln w="4763">
              <a:solidFill>
                <a:srgbClr val="FFFFFF"/>
              </a:solidFill>
              <a:round/>
              <a:headEnd/>
              <a:tailEnd/>
            </a:ln>
          </p:spPr>
          <p:txBody>
            <a:bodyPr/>
            <a:lstStyle/>
            <a:p>
              <a:endParaRPr lang="en-US"/>
            </a:p>
          </p:txBody>
        </p:sp>
        <p:sp>
          <p:nvSpPr>
            <p:cNvPr id="378924" name="Line 46"/>
            <p:cNvSpPr>
              <a:spLocks noChangeShapeType="1"/>
            </p:cNvSpPr>
            <p:nvPr/>
          </p:nvSpPr>
          <p:spPr bwMode="auto">
            <a:xfrm>
              <a:off x="2537" y="2507"/>
              <a:ext cx="80" cy="1"/>
            </a:xfrm>
            <a:prstGeom prst="line">
              <a:avLst/>
            </a:prstGeom>
            <a:noFill/>
            <a:ln w="4763">
              <a:solidFill>
                <a:srgbClr val="FFFFFF"/>
              </a:solidFill>
              <a:round/>
              <a:headEnd/>
              <a:tailEnd/>
            </a:ln>
          </p:spPr>
          <p:txBody>
            <a:bodyPr/>
            <a:lstStyle/>
            <a:p>
              <a:endParaRPr lang="en-US"/>
            </a:p>
          </p:txBody>
        </p:sp>
        <p:sp>
          <p:nvSpPr>
            <p:cNvPr id="378925" name="Line 47"/>
            <p:cNvSpPr>
              <a:spLocks noChangeShapeType="1"/>
            </p:cNvSpPr>
            <p:nvPr/>
          </p:nvSpPr>
          <p:spPr bwMode="auto">
            <a:xfrm>
              <a:off x="2649" y="2507"/>
              <a:ext cx="80" cy="1"/>
            </a:xfrm>
            <a:prstGeom prst="line">
              <a:avLst/>
            </a:prstGeom>
            <a:noFill/>
            <a:ln w="4763">
              <a:solidFill>
                <a:srgbClr val="FFFFFF"/>
              </a:solidFill>
              <a:round/>
              <a:headEnd/>
              <a:tailEnd/>
            </a:ln>
          </p:spPr>
          <p:txBody>
            <a:bodyPr/>
            <a:lstStyle/>
            <a:p>
              <a:endParaRPr lang="en-US"/>
            </a:p>
          </p:txBody>
        </p:sp>
        <p:sp>
          <p:nvSpPr>
            <p:cNvPr id="378926" name="Line 48"/>
            <p:cNvSpPr>
              <a:spLocks noChangeShapeType="1"/>
            </p:cNvSpPr>
            <p:nvPr/>
          </p:nvSpPr>
          <p:spPr bwMode="auto">
            <a:xfrm>
              <a:off x="2761" y="2507"/>
              <a:ext cx="80" cy="1"/>
            </a:xfrm>
            <a:prstGeom prst="line">
              <a:avLst/>
            </a:prstGeom>
            <a:noFill/>
            <a:ln w="4763">
              <a:solidFill>
                <a:srgbClr val="FFFFFF"/>
              </a:solidFill>
              <a:round/>
              <a:headEnd/>
              <a:tailEnd/>
            </a:ln>
          </p:spPr>
          <p:txBody>
            <a:bodyPr/>
            <a:lstStyle/>
            <a:p>
              <a:endParaRPr lang="en-US"/>
            </a:p>
          </p:txBody>
        </p:sp>
        <p:sp>
          <p:nvSpPr>
            <p:cNvPr id="378927" name="Line 49"/>
            <p:cNvSpPr>
              <a:spLocks noChangeShapeType="1"/>
            </p:cNvSpPr>
            <p:nvPr/>
          </p:nvSpPr>
          <p:spPr bwMode="auto">
            <a:xfrm>
              <a:off x="2873" y="2507"/>
              <a:ext cx="80" cy="1"/>
            </a:xfrm>
            <a:prstGeom prst="line">
              <a:avLst/>
            </a:prstGeom>
            <a:noFill/>
            <a:ln w="4763">
              <a:solidFill>
                <a:srgbClr val="FFFFFF"/>
              </a:solidFill>
              <a:round/>
              <a:headEnd/>
              <a:tailEnd/>
            </a:ln>
          </p:spPr>
          <p:txBody>
            <a:bodyPr/>
            <a:lstStyle/>
            <a:p>
              <a:endParaRPr lang="en-US"/>
            </a:p>
          </p:txBody>
        </p:sp>
        <p:sp>
          <p:nvSpPr>
            <p:cNvPr id="378928" name="Line 50"/>
            <p:cNvSpPr>
              <a:spLocks noChangeShapeType="1"/>
            </p:cNvSpPr>
            <p:nvPr/>
          </p:nvSpPr>
          <p:spPr bwMode="auto">
            <a:xfrm>
              <a:off x="2985" y="2507"/>
              <a:ext cx="80" cy="1"/>
            </a:xfrm>
            <a:prstGeom prst="line">
              <a:avLst/>
            </a:prstGeom>
            <a:noFill/>
            <a:ln w="4763">
              <a:solidFill>
                <a:srgbClr val="FFFFFF"/>
              </a:solidFill>
              <a:round/>
              <a:headEnd/>
              <a:tailEnd/>
            </a:ln>
          </p:spPr>
          <p:txBody>
            <a:bodyPr/>
            <a:lstStyle/>
            <a:p>
              <a:endParaRPr lang="en-US"/>
            </a:p>
          </p:txBody>
        </p:sp>
        <p:sp>
          <p:nvSpPr>
            <p:cNvPr id="378929" name="Line 51"/>
            <p:cNvSpPr>
              <a:spLocks noChangeShapeType="1"/>
            </p:cNvSpPr>
            <p:nvPr/>
          </p:nvSpPr>
          <p:spPr bwMode="auto">
            <a:xfrm>
              <a:off x="3097" y="2507"/>
              <a:ext cx="80" cy="1"/>
            </a:xfrm>
            <a:prstGeom prst="line">
              <a:avLst/>
            </a:prstGeom>
            <a:noFill/>
            <a:ln w="4763">
              <a:solidFill>
                <a:srgbClr val="FFFFFF"/>
              </a:solidFill>
              <a:round/>
              <a:headEnd/>
              <a:tailEnd/>
            </a:ln>
          </p:spPr>
          <p:txBody>
            <a:bodyPr/>
            <a:lstStyle/>
            <a:p>
              <a:endParaRPr lang="en-US"/>
            </a:p>
          </p:txBody>
        </p:sp>
        <p:sp>
          <p:nvSpPr>
            <p:cNvPr id="378930" name="Line 52"/>
            <p:cNvSpPr>
              <a:spLocks noChangeShapeType="1"/>
            </p:cNvSpPr>
            <p:nvPr/>
          </p:nvSpPr>
          <p:spPr bwMode="auto">
            <a:xfrm>
              <a:off x="3239" y="2507"/>
              <a:ext cx="80" cy="1"/>
            </a:xfrm>
            <a:prstGeom prst="line">
              <a:avLst/>
            </a:prstGeom>
            <a:noFill/>
            <a:ln w="4763">
              <a:solidFill>
                <a:srgbClr val="FFFFFF"/>
              </a:solidFill>
              <a:round/>
              <a:headEnd/>
              <a:tailEnd/>
            </a:ln>
          </p:spPr>
          <p:txBody>
            <a:bodyPr/>
            <a:lstStyle/>
            <a:p>
              <a:endParaRPr lang="en-US"/>
            </a:p>
          </p:txBody>
        </p:sp>
        <p:sp>
          <p:nvSpPr>
            <p:cNvPr id="378931" name="Line 53"/>
            <p:cNvSpPr>
              <a:spLocks noChangeShapeType="1"/>
            </p:cNvSpPr>
            <p:nvPr/>
          </p:nvSpPr>
          <p:spPr bwMode="auto">
            <a:xfrm>
              <a:off x="3351" y="2507"/>
              <a:ext cx="80" cy="1"/>
            </a:xfrm>
            <a:prstGeom prst="line">
              <a:avLst/>
            </a:prstGeom>
            <a:noFill/>
            <a:ln w="4763">
              <a:solidFill>
                <a:srgbClr val="FFFFFF"/>
              </a:solidFill>
              <a:round/>
              <a:headEnd/>
              <a:tailEnd/>
            </a:ln>
          </p:spPr>
          <p:txBody>
            <a:bodyPr/>
            <a:lstStyle/>
            <a:p>
              <a:endParaRPr lang="en-US"/>
            </a:p>
          </p:txBody>
        </p:sp>
        <p:sp>
          <p:nvSpPr>
            <p:cNvPr id="378932" name="Line 54"/>
            <p:cNvSpPr>
              <a:spLocks noChangeShapeType="1"/>
            </p:cNvSpPr>
            <p:nvPr/>
          </p:nvSpPr>
          <p:spPr bwMode="auto">
            <a:xfrm>
              <a:off x="3463" y="2507"/>
              <a:ext cx="80" cy="1"/>
            </a:xfrm>
            <a:prstGeom prst="line">
              <a:avLst/>
            </a:prstGeom>
            <a:noFill/>
            <a:ln w="4763">
              <a:solidFill>
                <a:srgbClr val="FFFFFF"/>
              </a:solidFill>
              <a:round/>
              <a:headEnd/>
              <a:tailEnd/>
            </a:ln>
          </p:spPr>
          <p:txBody>
            <a:bodyPr/>
            <a:lstStyle/>
            <a:p>
              <a:endParaRPr lang="en-US"/>
            </a:p>
          </p:txBody>
        </p:sp>
        <p:sp>
          <p:nvSpPr>
            <p:cNvPr id="378933" name="Line 55"/>
            <p:cNvSpPr>
              <a:spLocks noChangeShapeType="1"/>
            </p:cNvSpPr>
            <p:nvPr/>
          </p:nvSpPr>
          <p:spPr bwMode="auto">
            <a:xfrm>
              <a:off x="3575" y="2507"/>
              <a:ext cx="80" cy="1"/>
            </a:xfrm>
            <a:prstGeom prst="line">
              <a:avLst/>
            </a:prstGeom>
            <a:noFill/>
            <a:ln w="4763">
              <a:solidFill>
                <a:srgbClr val="FFFFFF"/>
              </a:solidFill>
              <a:round/>
              <a:headEnd/>
              <a:tailEnd/>
            </a:ln>
          </p:spPr>
          <p:txBody>
            <a:bodyPr/>
            <a:lstStyle/>
            <a:p>
              <a:endParaRPr lang="en-US"/>
            </a:p>
          </p:txBody>
        </p:sp>
        <p:sp>
          <p:nvSpPr>
            <p:cNvPr id="378934" name="Line 56"/>
            <p:cNvSpPr>
              <a:spLocks noChangeShapeType="1"/>
            </p:cNvSpPr>
            <p:nvPr/>
          </p:nvSpPr>
          <p:spPr bwMode="auto">
            <a:xfrm>
              <a:off x="3687" y="2507"/>
              <a:ext cx="80" cy="1"/>
            </a:xfrm>
            <a:prstGeom prst="line">
              <a:avLst/>
            </a:prstGeom>
            <a:noFill/>
            <a:ln w="4763">
              <a:solidFill>
                <a:srgbClr val="FFFFFF"/>
              </a:solidFill>
              <a:round/>
              <a:headEnd/>
              <a:tailEnd/>
            </a:ln>
          </p:spPr>
          <p:txBody>
            <a:bodyPr/>
            <a:lstStyle/>
            <a:p>
              <a:endParaRPr lang="en-US"/>
            </a:p>
          </p:txBody>
        </p:sp>
        <p:sp>
          <p:nvSpPr>
            <p:cNvPr id="378935" name="Line 57"/>
            <p:cNvSpPr>
              <a:spLocks noChangeShapeType="1"/>
            </p:cNvSpPr>
            <p:nvPr/>
          </p:nvSpPr>
          <p:spPr bwMode="auto">
            <a:xfrm>
              <a:off x="3799" y="2507"/>
              <a:ext cx="80" cy="1"/>
            </a:xfrm>
            <a:prstGeom prst="line">
              <a:avLst/>
            </a:prstGeom>
            <a:noFill/>
            <a:ln w="4763">
              <a:solidFill>
                <a:srgbClr val="FFFFFF"/>
              </a:solidFill>
              <a:round/>
              <a:headEnd/>
              <a:tailEnd/>
            </a:ln>
          </p:spPr>
          <p:txBody>
            <a:bodyPr/>
            <a:lstStyle/>
            <a:p>
              <a:endParaRPr lang="en-US"/>
            </a:p>
          </p:txBody>
        </p:sp>
        <p:sp>
          <p:nvSpPr>
            <p:cNvPr id="378936" name="Line 58"/>
            <p:cNvSpPr>
              <a:spLocks noChangeShapeType="1"/>
            </p:cNvSpPr>
            <p:nvPr/>
          </p:nvSpPr>
          <p:spPr bwMode="auto">
            <a:xfrm>
              <a:off x="3911" y="2507"/>
              <a:ext cx="80" cy="1"/>
            </a:xfrm>
            <a:prstGeom prst="line">
              <a:avLst/>
            </a:prstGeom>
            <a:noFill/>
            <a:ln w="4763">
              <a:solidFill>
                <a:srgbClr val="FFFFFF"/>
              </a:solidFill>
              <a:round/>
              <a:headEnd/>
              <a:tailEnd/>
            </a:ln>
          </p:spPr>
          <p:txBody>
            <a:bodyPr/>
            <a:lstStyle/>
            <a:p>
              <a:endParaRPr lang="en-US"/>
            </a:p>
          </p:txBody>
        </p:sp>
        <p:sp>
          <p:nvSpPr>
            <p:cNvPr id="378937" name="Line 59"/>
            <p:cNvSpPr>
              <a:spLocks noChangeShapeType="1"/>
            </p:cNvSpPr>
            <p:nvPr/>
          </p:nvSpPr>
          <p:spPr bwMode="auto">
            <a:xfrm>
              <a:off x="4023" y="2507"/>
              <a:ext cx="80" cy="1"/>
            </a:xfrm>
            <a:prstGeom prst="line">
              <a:avLst/>
            </a:prstGeom>
            <a:noFill/>
            <a:ln w="4763">
              <a:solidFill>
                <a:srgbClr val="FFFFFF"/>
              </a:solidFill>
              <a:round/>
              <a:headEnd/>
              <a:tailEnd/>
            </a:ln>
          </p:spPr>
          <p:txBody>
            <a:bodyPr/>
            <a:lstStyle/>
            <a:p>
              <a:endParaRPr lang="en-US"/>
            </a:p>
          </p:txBody>
        </p:sp>
        <p:sp>
          <p:nvSpPr>
            <p:cNvPr id="378938" name="Line 60"/>
            <p:cNvSpPr>
              <a:spLocks noChangeShapeType="1"/>
            </p:cNvSpPr>
            <p:nvPr/>
          </p:nvSpPr>
          <p:spPr bwMode="auto">
            <a:xfrm>
              <a:off x="4135" y="2507"/>
              <a:ext cx="80" cy="1"/>
            </a:xfrm>
            <a:prstGeom prst="line">
              <a:avLst/>
            </a:prstGeom>
            <a:noFill/>
            <a:ln w="4763">
              <a:solidFill>
                <a:srgbClr val="FFFFFF"/>
              </a:solidFill>
              <a:round/>
              <a:headEnd/>
              <a:tailEnd/>
            </a:ln>
          </p:spPr>
          <p:txBody>
            <a:bodyPr/>
            <a:lstStyle/>
            <a:p>
              <a:endParaRPr lang="en-US"/>
            </a:p>
          </p:txBody>
        </p:sp>
        <p:sp>
          <p:nvSpPr>
            <p:cNvPr id="378939" name="Line 61"/>
            <p:cNvSpPr>
              <a:spLocks noChangeShapeType="1"/>
            </p:cNvSpPr>
            <p:nvPr/>
          </p:nvSpPr>
          <p:spPr bwMode="auto">
            <a:xfrm>
              <a:off x="4247" y="2507"/>
              <a:ext cx="80" cy="1"/>
            </a:xfrm>
            <a:prstGeom prst="line">
              <a:avLst/>
            </a:prstGeom>
            <a:noFill/>
            <a:ln w="4763">
              <a:solidFill>
                <a:srgbClr val="FFFFFF"/>
              </a:solidFill>
              <a:round/>
              <a:headEnd/>
              <a:tailEnd/>
            </a:ln>
          </p:spPr>
          <p:txBody>
            <a:bodyPr/>
            <a:lstStyle/>
            <a:p>
              <a:endParaRPr lang="en-US"/>
            </a:p>
          </p:txBody>
        </p:sp>
        <p:sp>
          <p:nvSpPr>
            <p:cNvPr id="378940" name="Line 62"/>
            <p:cNvSpPr>
              <a:spLocks noChangeShapeType="1"/>
            </p:cNvSpPr>
            <p:nvPr/>
          </p:nvSpPr>
          <p:spPr bwMode="auto">
            <a:xfrm>
              <a:off x="4359" y="2507"/>
              <a:ext cx="80" cy="1"/>
            </a:xfrm>
            <a:prstGeom prst="line">
              <a:avLst/>
            </a:prstGeom>
            <a:noFill/>
            <a:ln w="4763">
              <a:solidFill>
                <a:srgbClr val="FFFFFF"/>
              </a:solidFill>
              <a:round/>
              <a:headEnd/>
              <a:tailEnd/>
            </a:ln>
          </p:spPr>
          <p:txBody>
            <a:bodyPr/>
            <a:lstStyle/>
            <a:p>
              <a:endParaRPr lang="en-US"/>
            </a:p>
          </p:txBody>
        </p:sp>
        <p:sp>
          <p:nvSpPr>
            <p:cNvPr id="378941" name="Line 63"/>
            <p:cNvSpPr>
              <a:spLocks noChangeShapeType="1"/>
            </p:cNvSpPr>
            <p:nvPr/>
          </p:nvSpPr>
          <p:spPr bwMode="auto">
            <a:xfrm>
              <a:off x="4471" y="2507"/>
              <a:ext cx="80" cy="1"/>
            </a:xfrm>
            <a:prstGeom prst="line">
              <a:avLst/>
            </a:prstGeom>
            <a:noFill/>
            <a:ln w="4763">
              <a:solidFill>
                <a:srgbClr val="FFFFFF"/>
              </a:solidFill>
              <a:round/>
              <a:headEnd/>
              <a:tailEnd/>
            </a:ln>
          </p:spPr>
          <p:txBody>
            <a:bodyPr/>
            <a:lstStyle/>
            <a:p>
              <a:endParaRPr lang="en-US"/>
            </a:p>
          </p:txBody>
        </p:sp>
        <p:sp>
          <p:nvSpPr>
            <p:cNvPr id="378942" name="Line 64"/>
            <p:cNvSpPr>
              <a:spLocks noChangeShapeType="1"/>
            </p:cNvSpPr>
            <p:nvPr/>
          </p:nvSpPr>
          <p:spPr bwMode="auto">
            <a:xfrm>
              <a:off x="4583" y="2507"/>
              <a:ext cx="80" cy="1"/>
            </a:xfrm>
            <a:prstGeom prst="line">
              <a:avLst/>
            </a:prstGeom>
            <a:noFill/>
            <a:ln w="4763">
              <a:solidFill>
                <a:srgbClr val="FFFFFF"/>
              </a:solidFill>
              <a:round/>
              <a:headEnd/>
              <a:tailEnd/>
            </a:ln>
          </p:spPr>
          <p:txBody>
            <a:bodyPr/>
            <a:lstStyle/>
            <a:p>
              <a:endParaRPr lang="en-US"/>
            </a:p>
          </p:txBody>
        </p:sp>
        <p:sp>
          <p:nvSpPr>
            <p:cNvPr id="378943" name="Line 65"/>
            <p:cNvSpPr>
              <a:spLocks noChangeShapeType="1"/>
            </p:cNvSpPr>
            <p:nvPr/>
          </p:nvSpPr>
          <p:spPr bwMode="auto">
            <a:xfrm>
              <a:off x="4695" y="2507"/>
              <a:ext cx="80" cy="1"/>
            </a:xfrm>
            <a:prstGeom prst="line">
              <a:avLst/>
            </a:prstGeom>
            <a:noFill/>
            <a:ln w="4763">
              <a:solidFill>
                <a:srgbClr val="FFFFFF"/>
              </a:solidFill>
              <a:round/>
              <a:headEnd/>
              <a:tailEnd/>
            </a:ln>
          </p:spPr>
          <p:txBody>
            <a:bodyPr/>
            <a:lstStyle/>
            <a:p>
              <a:endParaRPr lang="en-US"/>
            </a:p>
          </p:txBody>
        </p:sp>
        <p:sp>
          <p:nvSpPr>
            <p:cNvPr id="378944" name="Line 66"/>
            <p:cNvSpPr>
              <a:spLocks noChangeShapeType="1"/>
            </p:cNvSpPr>
            <p:nvPr/>
          </p:nvSpPr>
          <p:spPr bwMode="auto">
            <a:xfrm>
              <a:off x="4807" y="2507"/>
              <a:ext cx="80" cy="1"/>
            </a:xfrm>
            <a:prstGeom prst="line">
              <a:avLst/>
            </a:prstGeom>
            <a:noFill/>
            <a:ln w="4763">
              <a:solidFill>
                <a:srgbClr val="FFFFFF"/>
              </a:solidFill>
              <a:round/>
              <a:headEnd/>
              <a:tailEnd/>
            </a:ln>
          </p:spPr>
          <p:txBody>
            <a:bodyPr/>
            <a:lstStyle/>
            <a:p>
              <a:endParaRPr lang="en-US"/>
            </a:p>
          </p:txBody>
        </p:sp>
        <p:sp>
          <p:nvSpPr>
            <p:cNvPr id="378945" name="Line 67"/>
            <p:cNvSpPr>
              <a:spLocks noChangeShapeType="1"/>
            </p:cNvSpPr>
            <p:nvPr/>
          </p:nvSpPr>
          <p:spPr bwMode="auto">
            <a:xfrm>
              <a:off x="4919" y="2507"/>
              <a:ext cx="80" cy="1"/>
            </a:xfrm>
            <a:prstGeom prst="line">
              <a:avLst/>
            </a:prstGeom>
            <a:noFill/>
            <a:ln w="4763">
              <a:solidFill>
                <a:srgbClr val="FFFFFF"/>
              </a:solidFill>
              <a:round/>
              <a:headEnd/>
              <a:tailEnd/>
            </a:ln>
          </p:spPr>
          <p:txBody>
            <a:bodyPr/>
            <a:lstStyle/>
            <a:p>
              <a:endParaRPr lang="en-US"/>
            </a:p>
          </p:txBody>
        </p:sp>
        <p:sp>
          <p:nvSpPr>
            <p:cNvPr id="378946" name="Line 68"/>
            <p:cNvSpPr>
              <a:spLocks noChangeShapeType="1"/>
            </p:cNvSpPr>
            <p:nvPr/>
          </p:nvSpPr>
          <p:spPr bwMode="auto">
            <a:xfrm>
              <a:off x="5031" y="2507"/>
              <a:ext cx="48" cy="1"/>
            </a:xfrm>
            <a:prstGeom prst="line">
              <a:avLst/>
            </a:prstGeom>
            <a:noFill/>
            <a:ln w="4763">
              <a:solidFill>
                <a:srgbClr val="FFFFFF"/>
              </a:solidFill>
              <a:round/>
              <a:headEnd/>
              <a:tailEnd/>
            </a:ln>
          </p:spPr>
          <p:txBody>
            <a:bodyPr/>
            <a:lstStyle/>
            <a:p>
              <a:endParaRPr lang="en-US"/>
            </a:p>
          </p:txBody>
        </p:sp>
        <p:sp>
          <p:nvSpPr>
            <p:cNvPr id="378947" name="Rectangle 69"/>
            <p:cNvSpPr>
              <a:spLocks noChangeArrowheads="1"/>
            </p:cNvSpPr>
            <p:nvPr/>
          </p:nvSpPr>
          <p:spPr bwMode="auto">
            <a:xfrm>
              <a:off x="2626" y="2834"/>
              <a:ext cx="607" cy="115"/>
            </a:xfrm>
            <a:prstGeom prst="rect">
              <a:avLst/>
            </a:prstGeom>
            <a:noFill/>
            <a:ln w="9525">
              <a:noFill/>
              <a:miter lim="800000"/>
              <a:headEnd/>
              <a:tailEnd/>
            </a:ln>
          </p:spPr>
          <p:txBody>
            <a:bodyPr wrap="none" lIns="0" tIns="0" rIns="0" bIns="0">
              <a:spAutoFit/>
            </a:bodyPr>
            <a:lstStyle/>
            <a:p>
              <a:r>
                <a:rPr lang="en-US" sz="1200">
                  <a:solidFill>
                    <a:srgbClr val="FFFFFF"/>
                  </a:solidFill>
                  <a:latin typeface="Helvetica" pitchFamily="34" charset="0"/>
                </a:rPr>
                <a:t>Hexokinase II </a:t>
              </a:r>
              <a:endParaRPr lang="en-US" sz="2400">
                <a:latin typeface="Times" pitchFamily="18" charset="0"/>
              </a:endParaRPr>
            </a:p>
          </p:txBody>
        </p:sp>
        <p:sp>
          <p:nvSpPr>
            <p:cNvPr id="378948" name="Rectangle 70"/>
            <p:cNvSpPr>
              <a:spLocks noChangeArrowheads="1"/>
            </p:cNvSpPr>
            <p:nvPr/>
          </p:nvSpPr>
          <p:spPr bwMode="auto">
            <a:xfrm>
              <a:off x="3258" y="2792"/>
              <a:ext cx="58" cy="115"/>
            </a:xfrm>
            <a:prstGeom prst="rect">
              <a:avLst/>
            </a:prstGeom>
            <a:noFill/>
            <a:ln w="9525">
              <a:noFill/>
              <a:miter lim="800000"/>
              <a:headEnd/>
              <a:tailEnd/>
            </a:ln>
          </p:spPr>
          <p:txBody>
            <a:bodyPr wrap="none" lIns="0" tIns="0" rIns="0" bIns="0">
              <a:spAutoFit/>
            </a:bodyPr>
            <a:lstStyle/>
            <a:p>
              <a:r>
                <a:rPr lang="en-US" sz="1200">
                  <a:solidFill>
                    <a:srgbClr val="FFFFFF"/>
                  </a:solidFill>
                  <a:latin typeface="Symbol" pitchFamily="18" charset="2"/>
                </a:rPr>
                <a:t>­</a:t>
              </a:r>
              <a:endParaRPr lang="en-US" sz="2400">
                <a:latin typeface="Times" pitchFamily="18" charset="0"/>
              </a:endParaRPr>
            </a:p>
          </p:txBody>
        </p:sp>
        <p:sp>
          <p:nvSpPr>
            <p:cNvPr id="378949" name="Freeform 71"/>
            <p:cNvSpPr>
              <a:spLocks/>
            </p:cNvSpPr>
            <p:nvPr/>
          </p:nvSpPr>
          <p:spPr bwMode="auto">
            <a:xfrm>
              <a:off x="3193" y="2929"/>
              <a:ext cx="46" cy="34"/>
            </a:xfrm>
            <a:custGeom>
              <a:avLst/>
              <a:gdLst>
                <a:gd name="T0" fmla="*/ 46 w 46"/>
                <a:gd name="T1" fmla="*/ 18 h 34"/>
                <a:gd name="T2" fmla="*/ 0 w 46"/>
                <a:gd name="T3" fmla="*/ 34 h 34"/>
                <a:gd name="T4" fmla="*/ 0 w 46"/>
                <a:gd name="T5" fmla="*/ 0 h 34"/>
                <a:gd name="T6" fmla="*/ 46 w 46"/>
                <a:gd name="T7" fmla="*/ 18 h 34"/>
                <a:gd name="T8" fmla="*/ 0 60000 65536"/>
                <a:gd name="T9" fmla="*/ 0 60000 65536"/>
                <a:gd name="T10" fmla="*/ 0 60000 65536"/>
                <a:gd name="T11" fmla="*/ 0 60000 65536"/>
                <a:gd name="T12" fmla="*/ 0 w 46"/>
                <a:gd name="T13" fmla="*/ 0 h 34"/>
                <a:gd name="T14" fmla="*/ 46 w 46"/>
                <a:gd name="T15" fmla="*/ 34 h 34"/>
              </a:gdLst>
              <a:ahLst/>
              <a:cxnLst>
                <a:cxn ang="T8">
                  <a:pos x="T0" y="T1"/>
                </a:cxn>
                <a:cxn ang="T9">
                  <a:pos x="T2" y="T3"/>
                </a:cxn>
                <a:cxn ang="T10">
                  <a:pos x="T4" y="T5"/>
                </a:cxn>
                <a:cxn ang="T11">
                  <a:pos x="T6" y="T7"/>
                </a:cxn>
              </a:cxnLst>
              <a:rect l="T12" t="T13" r="T14" b="T15"/>
              <a:pathLst>
                <a:path w="46" h="34">
                  <a:moveTo>
                    <a:pt x="46" y="18"/>
                  </a:moveTo>
                  <a:lnTo>
                    <a:pt x="0" y="34"/>
                  </a:lnTo>
                  <a:lnTo>
                    <a:pt x="0" y="0"/>
                  </a:lnTo>
                  <a:lnTo>
                    <a:pt x="46" y="18"/>
                  </a:lnTo>
                  <a:close/>
                </a:path>
              </a:pathLst>
            </a:custGeom>
            <a:solidFill>
              <a:srgbClr val="FFFFFF"/>
            </a:solidFill>
            <a:ln w="9525">
              <a:noFill/>
              <a:round/>
              <a:headEnd/>
              <a:tailEnd/>
            </a:ln>
          </p:spPr>
          <p:txBody>
            <a:bodyPr/>
            <a:lstStyle/>
            <a:p>
              <a:endParaRPr lang="en-US"/>
            </a:p>
          </p:txBody>
        </p:sp>
        <p:sp>
          <p:nvSpPr>
            <p:cNvPr id="378950" name="Line 72"/>
            <p:cNvSpPr>
              <a:spLocks noChangeShapeType="1"/>
            </p:cNvSpPr>
            <p:nvPr/>
          </p:nvSpPr>
          <p:spPr bwMode="auto">
            <a:xfrm>
              <a:off x="2663" y="2945"/>
              <a:ext cx="522" cy="1"/>
            </a:xfrm>
            <a:prstGeom prst="line">
              <a:avLst/>
            </a:prstGeom>
            <a:noFill/>
            <a:ln w="7938">
              <a:solidFill>
                <a:srgbClr val="FFFFFF"/>
              </a:solidFill>
              <a:round/>
              <a:headEnd/>
              <a:tailEnd/>
            </a:ln>
          </p:spPr>
          <p:txBody>
            <a:bodyPr/>
            <a:lstStyle/>
            <a:p>
              <a:endParaRPr lang="en-US"/>
            </a:p>
          </p:txBody>
        </p:sp>
        <p:sp>
          <p:nvSpPr>
            <p:cNvPr id="378951" name="Rectangle 73"/>
            <p:cNvSpPr>
              <a:spLocks noChangeArrowheads="1"/>
            </p:cNvSpPr>
            <p:nvPr/>
          </p:nvSpPr>
          <p:spPr bwMode="auto">
            <a:xfrm>
              <a:off x="3354" y="2878"/>
              <a:ext cx="576" cy="173"/>
            </a:xfrm>
            <a:prstGeom prst="rect">
              <a:avLst/>
            </a:prstGeom>
            <a:noFill/>
            <a:ln w="9525">
              <a:noFill/>
              <a:miter lim="800000"/>
              <a:headEnd/>
              <a:tailEnd/>
            </a:ln>
          </p:spPr>
          <p:txBody>
            <a:bodyPr wrap="none" lIns="0" tIns="0" rIns="0" bIns="0">
              <a:spAutoFit/>
            </a:bodyPr>
            <a:lstStyle/>
            <a:p>
              <a:r>
                <a:rPr lang="en-US">
                  <a:solidFill>
                    <a:srgbClr val="FFFFFF"/>
                  </a:solidFill>
                  <a:latin typeface="Helvetica" pitchFamily="34" charset="0"/>
                </a:rPr>
                <a:t>FDG-6-P</a:t>
              </a:r>
              <a:endParaRPr lang="en-US" sz="2400">
                <a:latin typeface="Times" pitchFamily="18" charset="0"/>
              </a:endParaRPr>
            </a:p>
          </p:txBody>
        </p:sp>
        <p:sp>
          <p:nvSpPr>
            <p:cNvPr id="378952" name="Freeform 74"/>
            <p:cNvSpPr>
              <a:spLocks/>
            </p:cNvSpPr>
            <p:nvPr/>
          </p:nvSpPr>
          <p:spPr bwMode="auto">
            <a:xfrm>
              <a:off x="3597" y="3237"/>
              <a:ext cx="34" cy="46"/>
            </a:xfrm>
            <a:custGeom>
              <a:avLst/>
              <a:gdLst>
                <a:gd name="T0" fmla="*/ 18 w 34"/>
                <a:gd name="T1" fmla="*/ 46 h 46"/>
                <a:gd name="T2" fmla="*/ 0 w 34"/>
                <a:gd name="T3" fmla="*/ 0 h 46"/>
                <a:gd name="T4" fmla="*/ 34 w 34"/>
                <a:gd name="T5" fmla="*/ 0 h 46"/>
                <a:gd name="T6" fmla="*/ 18 w 34"/>
                <a:gd name="T7" fmla="*/ 46 h 46"/>
                <a:gd name="T8" fmla="*/ 0 60000 65536"/>
                <a:gd name="T9" fmla="*/ 0 60000 65536"/>
                <a:gd name="T10" fmla="*/ 0 60000 65536"/>
                <a:gd name="T11" fmla="*/ 0 60000 65536"/>
                <a:gd name="T12" fmla="*/ 0 w 34"/>
                <a:gd name="T13" fmla="*/ 0 h 46"/>
                <a:gd name="T14" fmla="*/ 34 w 34"/>
                <a:gd name="T15" fmla="*/ 46 h 46"/>
              </a:gdLst>
              <a:ahLst/>
              <a:cxnLst>
                <a:cxn ang="T8">
                  <a:pos x="T0" y="T1"/>
                </a:cxn>
                <a:cxn ang="T9">
                  <a:pos x="T2" y="T3"/>
                </a:cxn>
                <a:cxn ang="T10">
                  <a:pos x="T4" y="T5"/>
                </a:cxn>
                <a:cxn ang="T11">
                  <a:pos x="T6" y="T7"/>
                </a:cxn>
              </a:cxnLst>
              <a:rect l="T12" t="T13" r="T14" b="T15"/>
              <a:pathLst>
                <a:path w="34" h="46">
                  <a:moveTo>
                    <a:pt x="18" y="46"/>
                  </a:moveTo>
                  <a:lnTo>
                    <a:pt x="0" y="0"/>
                  </a:lnTo>
                  <a:lnTo>
                    <a:pt x="34" y="0"/>
                  </a:lnTo>
                  <a:lnTo>
                    <a:pt x="18" y="46"/>
                  </a:lnTo>
                  <a:close/>
                </a:path>
              </a:pathLst>
            </a:custGeom>
            <a:solidFill>
              <a:srgbClr val="FFFFFF"/>
            </a:solidFill>
            <a:ln w="9525">
              <a:noFill/>
              <a:round/>
              <a:headEnd/>
              <a:tailEnd/>
            </a:ln>
          </p:spPr>
          <p:txBody>
            <a:bodyPr/>
            <a:lstStyle/>
            <a:p>
              <a:endParaRPr lang="en-US"/>
            </a:p>
          </p:txBody>
        </p:sp>
        <p:sp>
          <p:nvSpPr>
            <p:cNvPr id="378953" name="Freeform 75"/>
            <p:cNvSpPr>
              <a:spLocks/>
            </p:cNvSpPr>
            <p:nvPr/>
          </p:nvSpPr>
          <p:spPr bwMode="auto">
            <a:xfrm>
              <a:off x="3597" y="2587"/>
              <a:ext cx="34" cy="44"/>
            </a:xfrm>
            <a:custGeom>
              <a:avLst/>
              <a:gdLst>
                <a:gd name="T0" fmla="*/ 18 w 34"/>
                <a:gd name="T1" fmla="*/ 0 h 44"/>
                <a:gd name="T2" fmla="*/ 34 w 34"/>
                <a:gd name="T3" fmla="*/ 44 h 44"/>
                <a:gd name="T4" fmla="*/ 0 w 34"/>
                <a:gd name="T5" fmla="*/ 44 h 44"/>
                <a:gd name="T6" fmla="*/ 18 w 34"/>
                <a:gd name="T7" fmla="*/ 0 h 44"/>
                <a:gd name="T8" fmla="*/ 0 60000 65536"/>
                <a:gd name="T9" fmla="*/ 0 60000 65536"/>
                <a:gd name="T10" fmla="*/ 0 60000 65536"/>
                <a:gd name="T11" fmla="*/ 0 60000 65536"/>
                <a:gd name="T12" fmla="*/ 0 w 34"/>
                <a:gd name="T13" fmla="*/ 0 h 44"/>
                <a:gd name="T14" fmla="*/ 34 w 34"/>
                <a:gd name="T15" fmla="*/ 44 h 44"/>
              </a:gdLst>
              <a:ahLst/>
              <a:cxnLst>
                <a:cxn ang="T8">
                  <a:pos x="T0" y="T1"/>
                </a:cxn>
                <a:cxn ang="T9">
                  <a:pos x="T2" y="T3"/>
                </a:cxn>
                <a:cxn ang="T10">
                  <a:pos x="T4" y="T5"/>
                </a:cxn>
                <a:cxn ang="T11">
                  <a:pos x="T6" y="T7"/>
                </a:cxn>
              </a:cxnLst>
              <a:rect l="T12" t="T13" r="T14" b="T15"/>
              <a:pathLst>
                <a:path w="34" h="44">
                  <a:moveTo>
                    <a:pt x="18" y="0"/>
                  </a:moveTo>
                  <a:lnTo>
                    <a:pt x="34" y="44"/>
                  </a:lnTo>
                  <a:lnTo>
                    <a:pt x="0" y="44"/>
                  </a:lnTo>
                  <a:lnTo>
                    <a:pt x="18" y="0"/>
                  </a:lnTo>
                  <a:close/>
                </a:path>
              </a:pathLst>
            </a:custGeom>
            <a:solidFill>
              <a:srgbClr val="FFFFFF"/>
            </a:solidFill>
            <a:ln w="9525">
              <a:noFill/>
              <a:round/>
              <a:headEnd/>
              <a:tailEnd/>
            </a:ln>
          </p:spPr>
          <p:txBody>
            <a:bodyPr/>
            <a:lstStyle/>
            <a:p>
              <a:endParaRPr lang="en-US"/>
            </a:p>
          </p:txBody>
        </p:sp>
        <p:sp>
          <p:nvSpPr>
            <p:cNvPr id="378954" name="Line 76"/>
            <p:cNvSpPr>
              <a:spLocks noChangeShapeType="1"/>
            </p:cNvSpPr>
            <p:nvPr/>
          </p:nvSpPr>
          <p:spPr bwMode="auto">
            <a:xfrm>
              <a:off x="3613" y="2631"/>
              <a:ext cx="1" cy="226"/>
            </a:xfrm>
            <a:prstGeom prst="line">
              <a:avLst/>
            </a:prstGeom>
            <a:noFill/>
            <a:ln w="7938">
              <a:solidFill>
                <a:srgbClr val="FFFFFF"/>
              </a:solidFill>
              <a:round/>
              <a:headEnd/>
              <a:tailEnd/>
            </a:ln>
          </p:spPr>
          <p:txBody>
            <a:bodyPr/>
            <a:lstStyle/>
            <a:p>
              <a:endParaRPr lang="en-US"/>
            </a:p>
          </p:txBody>
        </p:sp>
        <p:sp>
          <p:nvSpPr>
            <p:cNvPr id="378955" name="Rectangle 77"/>
            <p:cNvSpPr>
              <a:spLocks noChangeArrowheads="1"/>
            </p:cNvSpPr>
            <p:nvPr/>
          </p:nvSpPr>
          <p:spPr bwMode="auto">
            <a:xfrm>
              <a:off x="3578" y="2624"/>
              <a:ext cx="72" cy="173"/>
            </a:xfrm>
            <a:prstGeom prst="rect">
              <a:avLst/>
            </a:prstGeom>
            <a:noFill/>
            <a:ln w="9525">
              <a:noFill/>
              <a:miter lim="800000"/>
              <a:headEnd/>
              <a:tailEnd/>
            </a:ln>
          </p:spPr>
          <p:txBody>
            <a:bodyPr wrap="none" lIns="0" tIns="0" rIns="0" bIns="0">
              <a:spAutoFit/>
            </a:bodyPr>
            <a:lstStyle/>
            <a:p>
              <a:r>
                <a:rPr lang="en-US">
                  <a:solidFill>
                    <a:srgbClr val="FFFFFF"/>
                  </a:solidFill>
                  <a:latin typeface="Helvetica" pitchFamily="34" charset="0"/>
                </a:rPr>
                <a:t>x</a:t>
              </a:r>
              <a:endParaRPr lang="en-US" sz="2400">
                <a:latin typeface="Times" pitchFamily="18" charset="0"/>
              </a:endParaRPr>
            </a:p>
          </p:txBody>
        </p:sp>
        <p:sp>
          <p:nvSpPr>
            <p:cNvPr id="378956" name="Rectangle 78"/>
            <p:cNvSpPr>
              <a:spLocks noChangeArrowheads="1"/>
            </p:cNvSpPr>
            <p:nvPr/>
          </p:nvSpPr>
          <p:spPr bwMode="auto">
            <a:xfrm>
              <a:off x="3578" y="3038"/>
              <a:ext cx="72" cy="173"/>
            </a:xfrm>
            <a:prstGeom prst="rect">
              <a:avLst/>
            </a:prstGeom>
            <a:noFill/>
            <a:ln w="9525">
              <a:noFill/>
              <a:miter lim="800000"/>
              <a:headEnd/>
              <a:tailEnd/>
            </a:ln>
          </p:spPr>
          <p:txBody>
            <a:bodyPr wrap="none" lIns="0" tIns="0" rIns="0" bIns="0">
              <a:spAutoFit/>
            </a:bodyPr>
            <a:lstStyle/>
            <a:p>
              <a:r>
                <a:rPr lang="en-US">
                  <a:solidFill>
                    <a:srgbClr val="FFFFFF"/>
                  </a:solidFill>
                  <a:latin typeface="Helvetica" pitchFamily="34" charset="0"/>
                </a:rPr>
                <a:t>x</a:t>
              </a:r>
              <a:endParaRPr lang="en-US" sz="2400">
                <a:latin typeface="Times" pitchFamily="18" charset="0"/>
              </a:endParaRPr>
            </a:p>
          </p:txBody>
        </p:sp>
        <p:sp>
          <p:nvSpPr>
            <p:cNvPr id="378957" name="Freeform 79"/>
            <p:cNvSpPr>
              <a:spLocks/>
            </p:cNvSpPr>
            <p:nvPr/>
          </p:nvSpPr>
          <p:spPr bwMode="auto">
            <a:xfrm>
              <a:off x="3629" y="1628"/>
              <a:ext cx="34" cy="44"/>
            </a:xfrm>
            <a:custGeom>
              <a:avLst/>
              <a:gdLst>
                <a:gd name="T0" fmla="*/ 18 w 34"/>
                <a:gd name="T1" fmla="*/ 0 h 44"/>
                <a:gd name="T2" fmla="*/ 34 w 34"/>
                <a:gd name="T3" fmla="*/ 44 h 44"/>
                <a:gd name="T4" fmla="*/ 0 w 34"/>
                <a:gd name="T5" fmla="*/ 44 h 44"/>
                <a:gd name="T6" fmla="*/ 18 w 34"/>
                <a:gd name="T7" fmla="*/ 0 h 44"/>
                <a:gd name="T8" fmla="*/ 0 60000 65536"/>
                <a:gd name="T9" fmla="*/ 0 60000 65536"/>
                <a:gd name="T10" fmla="*/ 0 60000 65536"/>
                <a:gd name="T11" fmla="*/ 0 60000 65536"/>
                <a:gd name="T12" fmla="*/ 0 w 34"/>
                <a:gd name="T13" fmla="*/ 0 h 44"/>
                <a:gd name="T14" fmla="*/ 34 w 34"/>
                <a:gd name="T15" fmla="*/ 44 h 44"/>
              </a:gdLst>
              <a:ahLst/>
              <a:cxnLst>
                <a:cxn ang="T8">
                  <a:pos x="T0" y="T1"/>
                </a:cxn>
                <a:cxn ang="T9">
                  <a:pos x="T2" y="T3"/>
                </a:cxn>
                <a:cxn ang="T10">
                  <a:pos x="T4" y="T5"/>
                </a:cxn>
                <a:cxn ang="T11">
                  <a:pos x="T6" y="T7"/>
                </a:cxn>
              </a:cxnLst>
              <a:rect l="T12" t="T13" r="T14" b="T15"/>
              <a:pathLst>
                <a:path w="34" h="44">
                  <a:moveTo>
                    <a:pt x="18" y="0"/>
                  </a:moveTo>
                  <a:lnTo>
                    <a:pt x="34" y="44"/>
                  </a:lnTo>
                  <a:lnTo>
                    <a:pt x="0" y="44"/>
                  </a:lnTo>
                  <a:lnTo>
                    <a:pt x="18" y="0"/>
                  </a:lnTo>
                  <a:close/>
                </a:path>
              </a:pathLst>
            </a:custGeom>
            <a:solidFill>
              <a:srgbClr val="FFFFFF"/>
            </a:solidFill>
            <a:ln w="9525">
              <a:noFill/>
              <a:round/>
              <a:headEnd/>
              <a:tailEnd/>
            </a:ln>
          </p:spPr>
          <p:txBody>
            <a:bodyPr/>
            <a:lstStyle/>
            <a:p>
              <a:endParaRPr lang="en-US"/>
            </a:p>
          </p:txBody>
        </p:sp>
        <p:sp>
          <p:nvSpPr>
            <p:cNvPr id="378958" name="Line 80"/>
            <p:cNvSpPr>
              <a:spLocks noChangeShapeType="1"/>
            </p:cNvSpPr>
            <p:nvPr/>
          </p:nvSpPr>
          <p:spPr bwMode="auto">
            <a:xfrm>
              <a:off x="3645" y="1678"/>
              <a:ext cx="1" cy="226"/>
            </a:xfrm>
            <a:prstGeom prst="line">
              <a:avLst/>
            </a:prstGeom>
            <a:noFill/>
            <a:ln w="7938">
              <a:solidFill>
                <a:srgbClr val="FFFFFF"/>
              </a:solidFill>
              <a:round/>
              <a:headEnd/>
              <a:tailEnd/>
            </a:ln>
          </p:spPr>
          <p:txBody>
            <a:bodyPr/>
            <a:lstStyle/>
            <a:p>
              <a:endParaRPr lang="en-US"/>
            </a:p>
          </p:txBody>
        </p:sp>
        <p:sp>
          <p:nvSpPr>
            <p:cNvPr id="378959" name="Rectangle 81"/>
            <p:cNvSpPr>
              <a:spLocks noChangeArrowheads="1"/>
            </p:cNvSpPr>
            <p:nvPr/>
          </p:nvSpPr>
          <p:spPr bwMode="auto">
            <a:xfrm>
              <a:off x="1886" y="1430"/>
              <a:ext cx="384" cy="173"/>
            </a:xfrm>
            <a:prstGeom prst="rect">
              <a:avLst/>
            </a:prstGeom>
            <a:noFill/>
            <a:ln w="9525">
              <a:noFill/>
              <a:miter lim="800000"/>
              <a:headEnd/>
              <a:tailEnd/>
            </a:ln>
          </p:spPr>
          <p:txBody>
            <a:bodyPr wrap="none" lIns="0" tIns="0" rIns="0" bIns="0">
              <a:spAutoFit/>
            </a:bodyPr>
            <a:lstStyle/>
            <a:p>
              <a:r>
                <a:rPr lang="en-US" i="1">
                  <a:solidFill>
                    <a:srgbClr val="FFFFFF"/>
                  </a:solidFill>
                  <a:latin typeface="Helvetica" pitchFamily="34" charset="0"/>
                </a:rPr>
                <a:t>GLUT</a:t>
              </a:r>
              <a:endParaRPr lang="en-US" sz="2400">
                <a:latin typeface="Times" pitchFamily="18" charset="0"/>
              </a:endParaRPr>
            </a:p>
          </p:txBody>
        </p:sp>
        <p:sp>
          <p:nvSpPr>
            <p:cNvPr id="378960" name="Line 82"/>
            <p:cNvSpPr>
              <a:spLocks noChangeShapeType="1"/>
            </p:cNvSpPr>
            <p:nvPr/>
          </p:nvSpPr>
          <p:spPr bwMode="auto">
            <a:xfrm>
              <a:off x="3612" y="3063"/>
              <a:ext cx="1" cy="226"/>
            </a:xfrm>
            <a:prstGeom prst="line">
              <a:avLst/>
            </a:prstGeom>
            <a:noFill/>
            <a:ln w="7938">
              <a:solidFill>
                <a:srgbClr val="FFFFFF"/>
              </a:solidFill>
              <a:round/>
              <a:headEnd/>
              <a:tailEnd/>
            </a:ln>
          </p:spPr>
          <p:txBody>
            <a:bodyPr/>
            <a:lstStyle/>
            <a:p>
              <a:endParaRPr lang="en-US"/>
            </a:p>
          </p:txBody>
        </p:sp>
      </p:grpSp>
      <p:sp>
        <p:nvSpPr>
          <p:cNvPr id="378961" name="Text Box 15"/>
          <p:cNvSpPr txBox="1">
            <a:spLocks noChangeArrowheads="1"/>
          </p:cNvSpPr>
          <p:nvPr/>
        </p:nvSpPr>
        <p:spPr bwMode="auto">
          <a:xfrm>
            <a:off x="223837" y="457200"/>
            <a:ext cx="8763000" cy="1739900"/>
          </a:xfrm>
          <a:prstGeom prst="rect">
            <a:avLst/>
          </a:prstGeom>
          <a:noFill/>
          <a:ln w="76200">
            <a:noFill/>
            <a:miter lim="800000"/>
            <a:headEnd/>
            <a:tailEnd/>
          </a:ln>
        </p:spPr>
        <p:txBody>
          <a:bodyPr>
            <a:spAutoFit/>
          </a:bodyPr>
          <a:lstStyle/>
          <a:p>
            <a:pPr algn="ctr" eaLnBrk="0" hangingPunct="0"/>
            <a:r>
              <a:rPr lang="en-US" sz="3600" b="1" baseline="30000" dirty="0">
                <a:solidFill>
                  <a:srgbClr val="FFFF00"/>
                </a:solidFill>
                <a:effectLst>
                  <a:outerShdw blurRad="38100" dist="38100" dir="2700000" algn="tl">
                    <a:srgbClr val="000000">
                      <a:alpha val="43137"/>
                    </a:srgbClr>
                  </a:outerShdw>
                </a:effectLst>
              </a:rPr>
              <a:t>18</a:t>
            </a:r>
            <a:r>
              <a:rPr lang="en-US" sz="3600" b="1" dirty="0">
                <a:solidFill>
                  <a:srgbClr val="FFFF00"/>
                </a:solidFill>
                <a:effectLst>
                  <a:outerShdw blurRad="38100" dist="38100" dir="2700000" algn="tl">
                    <a:srgbClr val="000000">
                      <a:alpha val="43137"/>
                    </a:srgbClr>
                  </a:outerShdw>
                </a:effectLst>
              </a:rPr>
              <a:t>F-FDG Concentration in the Cell Is Proportional to Glucose Metabolism </a:t>
            </a:r>
          </a:p>
          <a:p>
            <a:pPr algn="ctr" eaLnBrk="0" hangingPunct="0"/>
            <a:r>
              <a:rPr lang="en-US" sz="3600" b="1" dirty="0">
                <a:solidFill>
                  <a:srgbClr val="FFFF00"/>
                </a:solidFill>
                <a:effectLst>
                  <a:outerShdw blurRad="38100" dist="38100" dir="2700000" algn="tl">
                    <a:srgbClr val="000000">
                      <a:alpha val="43137"/>
                    </a:srgbClr>
                  </a:outerShdw>
                </a:effectLst>
              </a:rPr>
              <a:t>(GLUT transporters)</a:t>
            </a:r>
          </a:p>
        </p:txBody>
      </p:sp>
      <p:sp>
        <p:nvSpPr>
          <p:cNvPr id="378962" name="Text Box 3"/>
          <p:cNvSpPr txBox="1">
            <a:spLocks noChangeArrowheads="1"/>
          </p:cNvSpPr>
          <p:nvPr/>
        </p:nvSpPr>
        <p:spPr bwMode="auto">
          <a:xfrm>
            <a:off x="1143000" y="3460750"/>
            <a:ext cx="990600" cy="336550"/>
          </a:xfrm>
          <a:prstGeom prst="rect">
            <a:avLst/>
          </a:prstGeom>
          <a:noFill/>
          <a:ln w="9525">
            <a:noFill/>
            <a:miter lim="800000"/>
            <a:headEnd/>
            <a:tailEnd/>
          </a:ln>
        </p:spPr>
        <p:txBody>
          <a:bodyPr>
            <a:spAutoFit/>
          </a:bodyPr>
          <a:lstStyle/>
          <a:p>
            <a:pPr eaLnBrk="0" hangingPunct="0"/>
            <a:r>
              <a:rPr lang="en-US" sz="1600" b="1">
                <a:solidFill>
                  <a:schemeClr val="bg1"/>
                </a:solidFill>
              </a:rPr>
              <a:t>Glucose</a:t>
            </a:r>
          </a:p>
        </p:txBody>
      </p:sp>
      <p:sp>
        <p:nvSpPr>
          <p:cNvPr id="378963" name="Rectangle 86"/>
          <p:cNvSpPr>
            <a:spLocks noChangeArrowheads="1"/>
          </p:cNvSpPr>
          <p:nvPr/>
        </p:nvSpPr>
        <p:spPr bwMode="auto">
          <a:xfrm>
            <a:off x="1447800" y="5060950"/>
            <a:ext cx="612775" cy="336550"/>
          </a:xfrm>
          <a:prstGeom prst="rect">
            <a:avLst/>
          </a:prstGeom>
          <a:noFill/>
          <a:ln w="9525">
            <a:noFill/>
            <a:miter lim="800000"/>
            <a:headEnd/>
            <a:tailEnd/>
          </a:ln>
        </p:spPr>
        <p:txBody>
          <a:bodyPr wrap="none">
            <a:spAutoFit/>
          </a:bodyPr>
          <a:lstStyle/>
          <a:p>
            <a:pPr eaLnBrk="0" hangingPunct="0"/>
            <a:r>
              <a:rPr lang="en-US" sz="1600" b="1">
                <a:solidFill>
                  <a:schemeClr val="bg1"/>
                </a:solidFill>
              </a:rPr>
              <a:t>FDG</a:t>
            </a:r>
            <a:endParaRPr lang="en-US" sz="1600">
              <a:solidFill>
                <a:schemeClr val="bg1"/>
              </a:solidFill>
            </a:endParaRPr>
          </a:p>
        </p:txBody>
      </p:sp>
      <p:sp>
        <p:nvSpPr>
          <p:cNvPr id="2" name="Rectangle 1">
            <a:extLst>
              <a:ext uri="{FF2B5EF4-FFF2-40B4-BE49-F238E27FC236}">
                <a16:creationId xmlns:a16="http://schemas.microsoft.com/office/drawing/2014/main" id="{378B2978-363C-2D6A-0EDA-7DACB3E8E80E}"/>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3B826-5D85-7E06-1BF4-4356520B479C}"/>
              </a:ext>
            </a:extLst>
          </p:cNvPr>
          <p:cNvSpPr>
            <a:spLocks noGrp="1"/>
          </p:cNvSpPr>
          <p:nvPr>
            <p:ph type="title"/>
          </p:nvPr>
        </p:nvSpPr>
        <p:spPr/>
        <p:txBody>
          <a:bodyPr/>
          <a:lstStyle/>
          <a:p>
            <a:r>
              <a:rPr lang="en-US" dirty="0"/>
              <a:t>Biodistribution</a:t>
            </a:r>
          </a:p>
        </p:txBody>
      </p:sp>
      <p:sp>
        <p:nvSpPr>
          <p:cNvPr id="3" name="Content Placeholder 2">
            <a:extLst>
              <a:ext uri="{FF2B5EF4-FFF2-40B4-BE49-F238E27FC236}">
                <a16:creationId xmlns:a16="http://schemas.microsoft.com/office/drawing/2014/main" id="{C05B3283-03CC-6D49-3CAC-538B44BA2061}"/>
              </a:ext>
            </a:extLst>
          </p:cNvPr>
          <p:cNvSpPr>
            <a:spLocks noGrp="1"/>
          </p:cNvSpPr>
          <p:nvPr>
            <p:ph idx="1"/>
          </p:nvPr>
        </p:nvSpPr>
        <p:spPr>
          <a:xfrm>
            <a:off x="152400" y="1600200"/>
            <a:ext cx="2590800" cy="3886200"/>
          </a:xfrm>
        </p:spPr>
        <p:txBody>
          <a:bodyPr>
            <a:normAutofit fontScale="92500" lnSpcReduction="10000"/>
          </a:bodyPr>
          <a:lstStyle/>
          <a:p>
            <a:r>
              <a:rPr lang="en-US" sz="2400" dirty="0"/>
              <a:t>False positive “rare” </a:t>
            </a:r>
          </a:p>
          <a:p>
            <a:pPr lvl="1"/>
            <a:r>
              <a:rPr lang="en-US" sz="2000" dirty="0"/>
              <a:t>Post RT lung</a:t>
            </a:r>
          </a:p>
          <a:p>
            <a:pPr lvl="1"/>
            <a:r>
              <a:rPr lang="en-US" sz="2000" dirty="0"/>
              <a:t>The more we scan the more we find.</a:t>
            </a:r>
          </a:p>
          <a:p>
            <a:r>
              <a:rPr lang="en-US" sz="2400" dirty="0"/>
              <a:t>False negative</a:t>
            </a:r>
          </a:p>
          <a:p>
            <a:pPr lvl="1"/>
            <a:r>
              <a:rPr lang="en-US" sz="2000" dirty="0"/>
              <a:t>Low ER </a:t>
            </a:r>
          </a:p>
          <a:p>
            <a:pPr lvl="1"/>
            <a:r>
              <a:rPr lang="en-US" sz="2000" dirty="0"/>
              <a:t>Nonfunctioning ER</a:t>
            </a:r>
          </a:p>
          <a:p>
            <a:pPr lvl="1"/>
            <a:r>
              <a:rPr lang="en-US" sz="2000" dirty="0"/>
              <a:t>Small volume</a:t>
            </a:r>
          </a:p>
          <a:p>
            <a:pPr lvl="1"/>
            <a:r>
              <a:rPr lang="en-US" sz="2000" dirty="0"/>
              <a:t>SERD/SERM</a:t>
            </a:r>
          </a:p>
        </p:txBody>
      </p:sp>
      <p:pic>
        <p:nvPicPr>
          <p:cNvPr id="5" name="Picture 4">
            <a:extLst>
              <a:ext uri="{FF2B5EF4-FFF2-40B4-BE49-F238E27FC236}">
                <a16:creationId xmlns:a16="http://schemas.microsoft.com/office/drawing/2014/main" id="{E0A6799F-4103-FAEC-BB31-0CE3D155B9E2}"/>
              </a:ext>
            </a:extLst>
          </p:cNvPr>
          <p:cNvPicPr>
            <a:picLocks noChangeAspect="1"/>
          </p:cNvPicPr>
          <p:nvPr/>
        </p:nvPicPr>
        <p:blipFill>
          <a:blip r:embed="rId2"/>
          <a:stretch>
            <a:fillRect/>
          </a:stretch>
        </p:blipFill>
        <p:spPr>
          <a:xfrm>
            <a:off x="2819400" y="1663982"/>
            <a:ext cx="6215762" cy="3445558"/>
          </a:xfrm>
          <a:prstGeom prst="rect">
            <a:avLst/>
          </a:prstGeom>
        </p:spPr>
      </p:pic>
      <p:sp>
        <p:nvSpPr>
          <p:cNvPr id="6" name="TextBox 5">
            <a:extLst>
              <a:ext uri="{FF2B5EF4-FFF2-40B4-BE49-F238E27FC236}">
                <a16:creationId xmlns:a16="http://schemas.microsoft.com/office/drawing/2014/main" id="{B3988220-72C3-F86D-D0D2-92C51E89A9BD}"/>
              </a:ext>
            </a:extLst>
          </p:cNvPr>
          <p:cNvSpPr txBox="1"/>
          <p:nvPr/>
        </p:nvSpPr>
        <p:spPr>
          <a:xfrm>
            <a:off x="3924300" y="5217543"/>
            <a:ext cx="4648200" cy="400110"/>
          </a:xfrm>
          <a:prstGeom prst="rect">
            <a:avLst/>
          </a:prstGeom>
          <a:noFill/>
        </p:spPr>
        <p:txBody>
          <a:bodyPr wrap="square" rtlCol="0">
            <a:spAutoFit/>
          </a:bodyPr>
          <a:lstStyle/>
          <a:p>
            <a:r>
              <a:rPr lang="en-US" sz="2000" dirty="0">
                <a:solidFill>
                  <a:schemeClr val="bg1"/>
                </a:solidFill>
              </a:rPr>
              <a:t>Liver Metastases Difficult to Detect</a:t>
            </a:r>
          </a:p>
        </p:txBody>
      </p:sp>
      <p:sp>
        <p:nvSpPr>
          <p:cNvPr id="8" name="TextBox 7">
            <a:extLst>
              <a:ext uri="{FF2B5EF4-FFF2-40B4-BE49-F238E27FC236}">
                <a16:creationId xmlns:a16="http://schemas.microsoft.com/office/drawing/2014/main" id="{3E8DACF9-F72B-234B-4ECB-7BE49E6C51E9}"/>
              </a:ext>
            </a:extLst>
          </p:cNvPr>
          <p:cNvSpPr txBox="1"/>
          <p:nvPr/>
        </p:nvSpPr>
        <p:spPr>
          <a:xfrm>
            <a:off x="3526981" y="6400800"/>
            <a:ext cx="5442838" cy="369332"/>
          </a:xfrm>
          <a:prstGeom prst="rect">
            <a:avLst/>
          </a:prstGeom>
          <a:noFill/>
        </p:spPr>
        <p:txBody>
          <a:bodyPr wrap="square">
            <a:spAutoFit/>
          </a:bodyPr>
          <a:lstStyle/>
          <a:p>
            <a:r>
              <a:rPr lang="en-US" i="1" dirty="0">
                <a:highlight>
                  <a:srgbClr val="FFFF00"/>
                </a:highlight>
              </a:rPr>
              <a:t>O’Brien et al. Semin </a:t>
            </a:r>
            <a:r>
              <a:rPr lang="en-US" i="1" dirty="0" err="1">
                <a:highlight>
                  <a:srgbClr val="FFFF00"/>
                </a:highlight>
              </a:rPr>
              <a:t>Nucl</a:t>
            </a:r>
            <a:r>
              <a:rPr lang="en-US" i="1" dirty="0">
                <a:highlight>
                  <a:srgbClr val="FFFF00"/>
                </a:highlight>
              </a:rPr>
              <a:t> Med 2024;54(6):812-826</a:t>
            </a:r>
          </a:p>
        </p:txBody>
      </p:sp>
    </p:spTree>
    <p:extLst>
      <p:ext uri="{BB962C8B-B14F-4D97-AF65-F5344CB8AC3E}">
        <p14:creationId xmlns:p14="http://schemas.microsoft.com/office/powerpoint/2010/main" val="3558433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3582B-0049-4C45-542A-537D5CB2C07B}"/>
              </a:ext>
            </a:extLst>
          </p:cNvPr>
          <p:cNvSpPr>
            <a:spLocks noGrp="1"/>
          </p:cNvSpPr>
          <p:nvPr>
            <p:ph type="title"/>
          </p:nvPr>
        </p:nvSpPr>
        <p:spPr>
          <a:xfrm>
            <a:off x="531043" y="236960"/>
            <a:ext cx="8229600" cy="1143000"/>
          </a:xfrm>
        </p:spPr>
        <p:txBody>
          <a:bodyPr/>
          <a:lstStyle/>
          <a:p>
            <a:r>
              <a:rPr lang="en-US" dirty="0"/>
              <a:t>Emory Case Reports</a:t>
            </a:r>
          </a:p>
        </p:txBody>
      </p:sp>
      <p:pic>
        <p:nvPicPr>
          <p:cNvPr id="4" name="Picture 3">
            <a:extLst>
              <a:ext uri="{FF2B5EF4-FFF2-40B4-BE49-F238E27FC236}">
                <a16:creationId xmlns:a16="http://schemas.microsoft.com/office/drawing/2014/main" id="{277E3214-4D5C-93E6-E1D5-B402ABD21830}"/>
              </a:ext>
            </a:extLst>
          </p:cNvPr>
          <p:cNvPicPr>
            <a:picLocks noChangeAspect="1"/>
          </p:cNvPicPr>
          <p:nvPr/>
        </p:nvPicPr>
        <p:blipFill>
          <a:blip r:embed="rId2"/>
          <a:srcRect l="33821" r="2034"/>
          <a:stretch>
            <a:fillRect/>
          </a:stretch>
        </p:blipFill>
        <p:spPr>
          <a:xfrm>
            <a:off x="339365" y="2002018"/>
            <a:ext cx="3810000" cy="3419761"/>
          </a:xfrm>
          <a:prstGeom prst="rect">
            <a:avLst/>
          </a:prstGeom>
        </p:spPr>
      </p:pic>
      <p:sp>
        <p:nvSpPr>
          <p:cNvPr id="6" name="TextBox 5">
            <a:extLst>
              <a:ext uri="{FF2B5EF4-FFF2-40B4-BE49-F238E27FC236}">
                <a16:creationId xmlns:a16="http://schemas.microsoft.com/office/drawing/2014/main" id="{99B58F6B-8675-8142-C2A1-1E52C2A45795}"/>
              </a:ext>
            </a:extLst>
          </p:cNvPr>
          <p:cNvSpPr txBox="1"/>
          <p:nvPr/>
        </p:nvSpPr>
        <p:spPr>
          <a:xfrm>
            <a:off x="152400" y="5499226"/>
            <a:ext cx="4703974" cy="584775"/>
          </a:xfrm>
          <a:prstGeom prst="rect">
            <a:avLst/>
          </a:prstGeom>
          <a:noFill/>
        </p:spPr>
        <p:txBody>
          <a:bodyPr wrap="square">
            <a:spAutoFit/>
          </a:bodyPr>
          <a:lstStyle/>
          <a:p>
            <a:r>
              <a:rPr lang="en-US" sz="1600" i="1" dirty="0">
                <a:highlight>
                  <a:srgbClr val="FFFF00"/>
                </a:highlight>
              </a:rPr>
              <a:t>Lawal et al. Clin </a:t>
            </a:r>
            <a:r>
              <a:rPr lang="en-US" sz="1600" i="1" dirty="0" err="1">
                <a:highlight>
                  <a:srgbClr val="FFFF00"/>
                </a:highlight>
              </a:rPr>
              <a:t>Nucl</a:t>
            </a:r>
            <a:r>
              <a:rPr lang="en-US" sz="1600" i="1" dirty="0">
                <a:highlight>
                  <a:srgbClr val="FFFF00"/>
                </a:highlight>
              </a:rPr>
              <a:t> Med. 2025 Jun 6. Online ahead of print.</a:t>
            </a:r>
          </a:p>
        </p:txBody>
      </p:sp>
      <p:sp>
        <p:nvSpPr>
          <p:cNvPr id="7" name="TextBox 6">
            <a:extLst>
              <a:ext uri="{FF2B5EF4-FFF2-40B4-BE49-F238E27FC236}">
                <a16:creationId xmlns:a16="http://schemas.microsoft.com/office/drawing/2014/main" id="{8A2D642A-9D2D-9122-E48D-9FCFBFABB35E}"/>
              </a:ext>
            </a:extLst>
          </p:cNvPr>
          <p:cNvSpPr txBox="1"/>
          <p:nvPr/>
        </p:nvSpPr>
        <p:spPr>
          <a:xfrm>
            <a:off x="457200" y="1355687"/>
            <a:ext cx="3048000" cy="646331"/>
          </a:xfrm>
          <a:prstGeom prst="rect">
            <a:avLst/>
          </a:prstGeom>
          <a:noFill/>
        </p:spPr>
        <p:txBody>
          <a:bodyPr wrap="square" rtlCol="0">
            <a:spAutoFit/>
          </a:bodyPr>
          <a:lstStyle/>
          <a:p>
            <a:r>
              <a:rPr lang="en-US" dirty="0">
                <a:solidFill>
                  <a:schemeClr val="bg1"/>
                </a:solidFill>
              </a:rPr>
              <a:t>False Negative FES despite 50% ER on L4 biopsy </a:t>
            </a:r>
          </a:p>
        </p:txBody>
      </p:sp>
      <p:pic>
        <p:nvPicPr>
          <p:cNvPr id="9" name="Picture 8">
            <a:extLst>
              <a:ext uri="{FF2B5EF4-FFF2-40B4-BE49-F238E27FC236}">
                <a16:creationId xmlns:a16="http://schemas.microsoft.com/office/drawing/2014/main" id="{B008D270-505C-3B94-DFB9-9D7D4D20F9EB}"/>
              </a:ext>
            </a:extLst>
          </p:cNvPr>
          <p:cNvPicPr>
            <a:picLocks noChangeAspect="1"/>
          </p:cNvPicPr>
          <p:nvPr/>
        </p:nvPicPr>
        <p:blipFill>
          <a:blip r:embed="rId3"/>
          <a:stretch>
            <a:fillRect/>
          </a:stretch>
        </p:blipFill>
        <p:spPr>
          <a:xfrm>
            <a:off x="4803704" y="2208336"/>
            <a:ext cx="4000931" cy="3290890"/>
          </a:xfrm>
          <a:prstGeom prst="rect">
            <a:avLst/>
          </a:prstGeom>
        </p:spPr>
      </p:pic>
      <p:sp>
        <p:nvSpPr>
          <p:cNvPr id="11" name="TextBox 10">
            <a:extLst>
              <a:ext uri="{FF2B5EF4-FFF2-40B4-BE49-F238E27FC236}">
                <a16:creationId xmlns:a16="http://schemas.microsoft.com/office/drawing/2014/main" id="{556AF47A-4FB5-068C-E0B3-877EB805D139}"/>
              </a:ext>
            </a:extLst>
          </p:cNvPr>
          <p:cNvSpPr txBox="1"/>
          <p:nvPr/>
        </p:nvSpPr>
        <p:spPr>
          <a:xfrm>
            <a:off x="4752679" y="1265259"/>
            <a:ext cx="3982826" cy="923330"/>
          </a:xfrm>
          <a:prstGeom prst="rect">
            <a:avLst/>
          </a:prstGeom>
          <a:noFill/>
        </p:spPr>
        <p:txBody>
          <a:bodyPr wrap="square" rtlCol="0">
            <a:spAutoFit/>
          </a:bodyPr>
          <a:lstStyle/>
          <a:p>
            <a:r>
              <a:rPr lang="en-US" dirty="0">
                <a:solidFill>
                  <a:schemeClr val="bg1"/>
                </a:solidFill>
              </a:rPr>
              <a:t>False Positive FES due to underlying benign complex papillary sclerosing adenosis. IHC shows 30% ER.</a:t>
            </a:r>
          </a:p>
        </p:txBody>
      </p:sp>
    </p:spTree>
    <p:extLst>
      <p:ext uri="{BB962C8B-B14F-4D97-AF65-F5344CB8AC3E}">
        <p14:creationId xmlns:p14="http://schemas.microsoft.com/office/powerpoint/2010/main" val="25145675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2D325-7D50-E3C4-7060-1B64C3B60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494171-8F74-DCBC-D441-A925682A474A}"/>
              </a:ext>
            </a:extLst>
          </p:cNvPr>
          <p:cNvSpPr>
            <a:spLocks noGrp="1"/>
          </p:cNvSpPr>
          <p:nvPr>
            <p:ph type="title"/>
          </p:nvPr>
        </p:nvSpPr>
        <p:spPr/>
        <p:txBody>
          <a:bodyPr/>
          <a:lstStyle/>
          <a:p>
            <a:r>
              <a:rPr lang="en-US" dirty="0"/>
              <a:t>Appropriate Use</a:t>
            </a:r>
          </a:p>
        </p:txBody>
      </p:sp>
      <p:pic>
        <p:nvPicPr>
          <p:cNvPr id="4" name="Picture 3">
            <a:extLst>
              <a:ext uri="{FF2B5EF4-FFF2-40B4-BE49-F238E27FC236}">
                <a16:creationId xmlns:a16="http://schemas.microsoft.com/office/drawing/2014/main" id="{97B6EB12-A08B-D9A7-9703-CF44B93DF5A6}"/>
              </a:ext>
            </a:extLst>
          </p:cNvPr>
          <p:cNvPicPr>
            <a:picLocks noChangeAspect="1"/>
          </p:cNvPicPr>
          <p:nvPr/>
        </p:nvPicPr>
        <p:blipFill>
          <a:blip r:embed="rId2"/>
          <a:stretch>
            <a:fillRect/>
          </a:stretch>
        </p:blipFill>
        <p:spPr>
          <a:xfrm>
            <a:off x="309403" y="1676400"/>
            <a:ext cx="8534400" cy="3620866"/>
          </a:xfrm>
          <a:prstGeom prst="rect">
            <a:avLst/>
          </a:prstGeom>
        </p:spPr>
      </p:pic>
      <p:sp>
        <p:nvSpPr>
          <p:cNvPr id="5" name="TextBox 4">
            <a:extLst>
              <a:ext uri="{FF2B5EF4-FFF2-40B4-BE49-F238E27FC236}">
                <a16:creationId xmlns:a16="http://schemas.microsoft.com/office/drawing/2014/main" id="{2D96DEDF-0628-68D1-7068-5B6CA8A2ECF5}"/>
              </a:ext>
            </a:extLst>
          </p:cNvPr>
          <p:cNvSpPr txBox="1"/>
          <p:nvPr/>
        </p:nvSpPr>
        <p:spPr>
          <a:xfrm>
            <a:off x="5759493" y="6319949"/>
            <a:ext cx="3352800" cy="523220"/>
          </a:xfrm>
          <a:prstGeom prst="rect">
            <a:avLst/>
          </a:prstGeom>
          <a:noFill/>
        </p:spPr>
        <p:txBody>
          <a:bodyPr wrap="square">
            <a:spAutoFit/>
          </a:bodyPr>
          <a:lstStyle/>
          <a:p>
            <a:r>
              <a:rPr lang="da-DK" sz="1400" i="1" dirty="0">
                <a:highlight>
                  <a:srgbClr val="FFFF00"/>
                </a:highlight>
                <a:latin typeface="ProximaNova-Bold"/>
              </a:rPr>
              <a:t>Ulaner et al. J Nucl Med 2023; 64:351–354.</a:t>
            </a:r>
          </a:p>
          <a:p>
            <a:r>
              <a:rPr lang="da-DK" sz="1400" i="1" dirty="0">
                <a:highlight>
                  <a:srgbClr val="FFFF00"/>
                </a:highlight>
                <a:latin typeface="ProximaNova-Bold"/>
              </a:rPr>
              <a:t>Covington et al. AJR 2024;223(4):e2330330</a:t>
            </a:r>
          </a:p>
        </p:txBody>
      </p:sp>
    </p:spTree>
    <p:extLst>
      <p:ext uri="{BB962C8B-B14F-4D97-AF65-F5344CB8AC3E}">
        <p14:creationId xmlns:p14="http://schemas.microsoft.com/office/powerpoint/2010/main" val="2743510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02CFE-673D-D2D6-FDB6-1E6F09E1AD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B89ACC-D60A-E4C8-051F-4DD68E53C5ED}"/>
              </a:ext>
            </a:extLst>
          </p:cNvPr>
          <p:cNvSpPr>
            <a:spLocks noGrp="1"/>
          </p:cNvSpPr>
          <p:nvPr>
            <p:ph type="title"/>
          </p:nvPr>
        </p:nvSpPr>
        <p:spPr/>
        <p:txBody>
          <a:bodyPr/>
          <a:lstStyle/>
          <a:p>
            <a:r>
              <a:rPr lang="en-US" dirty="0"/>
              <a:t>Appropriate Use</a:t>
            </a:r>
          </a:p>
        </p:txBody>
      </p:sp>
      <p:pic>
        <p:nvPicPr>
          <p:cNvPr id="4" name="Picture 3">
            <a:extLst>
              <a:ext uri="{FF2B5EF4-FFF2-40B4-BE49-F238E27FC236}">
                <a16:creationId xmlns:a16="http://schemas.microsoft.com/office/drawing/2014/main" id="{C8066ACF-E647-EF96-B7E6-090EC69B20C7}"/>
              </a:ext>
            </a:extLst>
          </p:cNvPr>
          <p:cNvPicPr>
            <a:picLocks noChangeAspect="1"/>
          </p:cNvPicPr>
          <p:nvPr/>
        </p:nvPicPr>
        <p:blipFill>
          <a:blip r:embed="rId2"/>
          <a:stretch>
            <a:fillRect/>
          </a:stretch>
        </p:blipFill>
        <p:spPr>
          <a:xfrm>
            <a:off x="309403" y="1676400"/>
            <a:ext cx="8534400" cy="3620866"/>
          </a:xfrm>
          <a:prstGeom prst="rect">
            <a:avLst/>
          </a:prstGeom>
        </p:spPr>
      </p:pic>
      <p:sp>
        <p:nvSpPr>
          <p:cNvPr id="5" name="TextBox 4">
            <a:extLst>
              <a:ext uri="{FF2B5EF4-FFF2-40B4-BE49-F238E27FC236}">
                <a16:creationId xmlns:a16="http://schemas.microsoft.com/office/drawing/2014/main" id="{E75E3EE2-4271-71B3-9599-B1CC142E65D0}"/>
              </a:ext>
            </a:extLst>
          </p:cNvPr>
          <p:cNvSpPr txBox="1"/>
          <p:nvPr/>
        </p:nvSpPr>
        <p:spPr>
          <a:xfrm>
            <a:off x="5759493" y="6319949"/>
            <a:ext cx="3352800" cy="523220"/>
          </a:xfrm>
          <a:prstGeom prst="rect">
            <a:avLst/>
          </a:prstGeom>
          <a:noFill/>
        </p:spPr>
        <p:txBody>
          <a:bodyPr wrap="square">
            <a:spAutoFit/>
          </a:bodyPr>
          <a:lstStyle/>
          <a:p>
            <a:r>
              <a:rPr lang="da-DK" sz="1400" i="1" dirty="0">
                <a:highlight>
                  <a:srgbClr val="FFFF00"/>
                </a:highlight>
                <a:latin typeface="ProximaNova-Bold"/>
              </a:rPr>
              <a:t>Ulaner et al. J Nucl Med 2023; 64:351–354.</a:t>
            </a:r>
          </a:p>
          <a:p>
            <a:r>
              <a:rPr lang="da-DK" sz="1400" i="1" dirty="0">
                <a:highlight>
                  <a:srgbClr val="FFFF00"/>
                </a:highlight>
                <a:latin typeface="ProximaNova-Bold"/>
              </a:rPr>
              <a:t>Covington et al. AJR 2024;223(4):e2330330</a:t>
            </a:r>
          </a:p>
        </p:txBody>
      </p:sp>
      <p:sp>
        <p:nvSpPr>
          <p:cNvPr id="3" name="Arrow: Right 2">
            <a:extLst>
              <a:ext uri="{FF2B5EF4-FFF2-40B4-BE49-F238E27FC236}">
                <a16:creationId xmlns:a16="http://schemas.microsoft.com/office/drawing/2014/main" id="{98D942B0-9786-5A20-2501-38609D037FAF}"/>
              </a:ext>
            </a:extLst>
          </p:cNvPr>
          <p:cNvSpPr/>
          <p:nvPr/>
        </p:nvSpPr>
        <p:spPr>
          <a:xfrm rot="10800000">
            <a:off x="6400800" y="2622883"/>
            <a:ext cx="990600" cy="38100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18826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D40C1-435B-D16B-C913-2F12CA18FA19}"/>
              </a:ext>
            </a:extLst>
          </p:cNvPr>
          <p:cNvSpPr>
            <a:spLocks noGrp="1"/>
          </p:cNvSpPr>
          <p:nvPr>
            <p:ph type="title"/>
          </p:nvPr>
        </p:nvSpPr>
        <p:spPr>
          <a:xfrm>
            <a:off x="2314575" y="762000"/>
            <a:ext cx="4629150" cy="642938"/>
          </a:xfrm>
        </p:spPr>
        <p:txBody>
          <a:bodyPr/>
          <a:lstStyle/>
          <a:p>
            <a:r>
              <a:rPr lang="en-US" sz="4400" dirty="0"/>
              <a:t>ER Status</a:t>
            </a:r>
          </a:p>
        </p:txBody>
      </p:sp>
      <p:sp>
        <p:nvSpPr>
          <p:cNvPr id="3" name="Content Placeholder 2">
            <a:extLst>
              <a:ext uri="{FF2B5EF4-FFF2-40B4-BE49-F238E27FC236}">
                <a16:creationId xmlns:a16="http://schemas.microsoft.com/office/drawing/2014/main" id="{A9B02CA4-6352-95BF-3F16-D7B64C415DD4}"/>
              </a:ext>
            </a:extLst>
          </p:cNvPr>
          <p:cNvSpPr>
            <a:spLocks noGrp="1"/>
          </p:cNvSpPr>
          <p:nvPr>
            <p:ph idx="1"/>
          </p:nvPr>
        </p:nvSpPr>
        <p:spPr>
          <a:xfrm>
            <a:off x="647700" y="1524000"/>
            <a:ext cx="7848600" cy="4419600"/>
          </a:xfrm>
        </p:spPr>
        <p:txBody>
          <a:bodyPr>
            <a:normAutofit fontScale="92500"/>
          </a:bodyPr>
          <a:lstStyle/>
          <a:p>
            <a:r>
              <a:rPr lang="en-US" sz="2400" dirty="0"/>
              <a:t>Up to 50% of ER+ breast cancer may not respond to endocrine therapy</a:t>
            </a:r>
          </a:p>
          <a:p>
            <a:pPr lvl="1"/>
            <a:r>
              <a:rPr lang="en-US" sz="2400" dirty="0"/>
              <a:t>Presence of ER on IHC on single lesion may not be optimal reflection</a:t>
            </a:r>
          </a:p>
          <a:p>
            <a:pPr lvl="1"/>
            <a:r>
              <a:rPr lang="en-US" sz="2400" dirty="0"/>
              <a:t>FES PET “whole body” biopsy.</a:t>
            </a:r>
          </a:p>
          <a:p>
            <a:r>
              <a:rPr lang="en-US" sz="2400" dirty="0"/>
              <a:t>344 patient study: Use of FES PET resulted in 35% change of management (44% FES-; 36% FES+)</a:t>
            </a:r>
          </a:p>
          <a:p>
            <a:pPr lvl="3"/>
            <a:r>
              <a:rPr lang="en-US" sz="2200" i="1" dirty="0">
                <a:solidFill>
                  <a:srgbClr val="FFCC00"/>
                </a:solidFill>
                <a:effectLst>
                  <a:outerShdw blurRad="38100" dist="38100" dir="2700000" algn="tl">
                    <a:srgbClr val="000000">
                      <a:alpha val="43137"/>
                    </a:srgbClr>
                  </a:outerShdw>
                </a:effectLst>
              </a:rPr>
              <a:t>Ryu et al. J </a:t>
            </a:r>
            <a:r>
              <a:rPr lang="en-US" sz="2200" i="1" dirty="0" err="1">
                <a:solidFill>
                  <a:srgbClr val="FFCC00"/>
                </a:solidFill>
                <a:effectLst>
                  <a:outerShdw blurRad="38100" dist="38100" dir="2700000" algn="tl">
                    <a:srgbClr val="000000">
                      <a:alpha val="43137"/>
                    </a:srgbClr>
                  </a:outerShdw>
                </a:effectLst>
              </a:rPr>
              <a:t>Nucl</a:t>
            </a:r>
            <a:r>
              <a:rPr lang="en-US" sz="2200" i="1" dirty="0">
                <a:solidFill>
                  <a:srgbClr val="FFCC00"/>
                </a:solidFill>
                <a:effectLst>
                  <a:outerShdw blurRad="38100" dist="38100" dir="2700000" algn="tl">
                    <a:srgbClr val="000000">
                      <a:alpha val="43137"/>
                    </a:srgbClr>
                  </a:outerShdw>
                </a:effectLst>
              </a:rPr>
              <a:t> Med 2024;65:1689</a:t>
            </a:r>
          </a:p>
          <a:p>
            <a:r>
              <a:rPr lang="en-US" sz="2400" dirty="0"/>
              <a:t>473 retrospective: Use of FES PET to screen for front line therapy HR + /HER2- MBC had better PFS than non-use.</a:t>
            </a:r>
          </a:p>
          <a:p>
            <a:pPr lvl="3"/>
            <a:r>
              <a:rPr lang="en-US" sz="2200" i="1" dirty="0">
                <a:solidFill>
                  <a:srgbClr val="FFCC00"/>
                </a:solidFill>
                <a:effectLst>
                  <a:outerShdw blurRad="38100" dist="38100" dir="2700000" algn="tl">
                    <a:srgbClr val="000000">
                      <a:alpha val="43137"/>
                    </a:srgbClr>
                  </a:outerShdw>
                </a:effectLst>
              </a:rPr>
              <a:t>Xie et al. </a:t>
            </a:r>
            <a:r>
              <a:rPr lang="en-US" sz="2200" i="1" dirty="0" err="1">
                <a:solidFill>
                  <a:srgbClr val="FFCC00"/>
                </a:solidFill>
                <a:effectLst>
                  <a:outerShdw blurRad="38100" dist="38100" dir="2700000" algn="tl">
                    <a:srgbClr val="000000">
                      <a:alpha val="43137"/>
                    </a:srgbClr>
                  </a:outerShdw>
                </a:effectLst>
              </a:rPr>
              <a:t>Eur</a:t>
            </a:r>
            <a:r>
              <a:rPr lang="en-US" sz="2200" i="1" dirty="0">
                <a:solidFill>
                  <a:srgbClr val="FFCC00"/>
                </a:solidFill>
                <a:effectLst>
                  <a:outerShdw blurRad="38100" dist="38100" dir="2700000" algn="tl">
                    <a:srgbClr val="000000">
                      <a:alpha val="43137"/>
                    </a:srgbClr>
                  </a:outerShdw>
                </a:effectLst>
              </a:rPr>
              <a:t> J </a:t>
            </a:r>
            <a:r>
              <a:rPr lang="en-US" sz="2200" i="1" dirty="0" err="1">
                <a:solidFill>
                  <a:srgbClr val="FFCC00"/>
                </a:solidFill>
                <a:effectLst>
                  <a:outerShdw blurRad="38100" dist="38100" dir="2700000" algn="tl">
                    <a:srgbClr val="000000">
                      <a:alpha val="43137"/>
                    </a:srgbClr>
                  </a:outerShdw>
                </a:effectLst>
              </a:rPr>
              <a:t>Nucl</a:t>
            </a:r>
            <a:r>
              <a:rPr lang="en-US" sz="2200" i="1" dirty="0">
                <a:solidFill>
                  <a:srgbClr val="FFCC00"/>
                </a:solidFill>
                <a:effectLst>
                  <a:outerShdw blurRad="38100" dist="38100" dir="2700000" algn="tl">
                    <a:srgbClr val="000000">
                      <a:alpha val="43137"/>
                    </a:srgbClr>
                  </a:outerShdw>
                </a:effectLst>
              </a:rPr>
              <a:t> Med Mol Imaging 2025 Jul 19. Online ahead of print</a:t>
            </a:r>
          </a:p>
          <a:p>
            <a:pPr marL="457200" lvl="1" indent="0">
              <a:buNone/>
            </a:pPr>
            <a:endParaRPr lang="en-US" sz="2400" dirty="0"/>
          </a:p>
          <a:p>
            <a:pPr lvl="1"/>
            <a:endParaRPr lang="en-US" sz="2400" dirty="0"/>
          </a:p>
          <a:p>
            <a:endParaRPr lang="en-US" sz="1200" i="1" dirty="0">
              <a:solidFill>
                <a:srgbClr val="FFFF00"/>
              </a:solidFill>
            </a:endParaRPr>
          </a:p>
        </p:txBody>
      </p:sp>
      <p:sp>
        <p:nvSpPr>
          <p:cNvPr id="4" name="Rectangle 3">
            <a:extLst>
              <a:ext uri="{FF2B5EF4-FFF2-40B4-BE49-F238E27FC236}">
                <a16:creationId xmlns:a16="http://schemas.microsoft.com/office/drawing/2014/main" id="{26F4C369-6238-FBD9-2A54-5462107F81A5}"/>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544302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D40C1-435B-D16B-C913-2F12CA18FA19}"/>
              </a:ext>
            </a:extLst>
          </p:cNvPr>
          <p:cNvSpPr>
            <a:spLocks noGrp="1"/>
          </p:cNvSpPr>
          <p:nvPr>
            <p:ph type="title"/>
          </p:nvPr>
        </p:nvSpPr>
        <p:spPr/>
        <p:txBody>
          <a:bodyPr/>
          <a:lstStyle/>
          <a:p>
            <a:r>
              <a:rPr lang="en-US" sz="4800" dirty="0"/>
              <a:t>ER Status</a:t>
            </a:r>
          </a:p>
        </p:txBody>
      </p:sp>
      <p:sp>
        <p:nvSpPr>
          <p:cNvPr id="3" name="Content Placeholder 2">
            <a:extLst>
              <a:ext uri="{FF2B5EF4-FFF2-40B4-BE49-F238E27FC236}">
                <a16:creationId xmlns:a16="http://schemas.microsoft.com/office/drawing/2014/main" id="{A9B02CA4-6352-95BF-3F16-D7B64C415DD4}"/>
              </a:ext>
            </a:extLst>
          </p:cNvPr>
          <p:cNvSpPr>
            <a:spLocks noGrp="1"/>
          </p:cNvSpPr>
          <p:nvPr>
            <p:ph idx="1"/>
          </p:nvPr>
        </p:nvSpPr>
        <p:spPr>
          <a:xfrm>
            <a:off x="457200" y="1591559"/>
            <a:ext cx="8256104" cy="4133850"/>
          </a:xfrm>
        </p:spPr>
        <p:txBody>
          <a:bodyPr>
            <a:normAutofit fontScale="92500" lnSpcReduction="10000"/>
          </a:bodyPr>
          <a:lstStyle/>
          <a:p>
            <a:r>
              <a:rPr lang="en-US" sz="2400" dirty="0"/>
              <a:t>Metanalyses demonstrate FES PET as a biomarker in assessing in vivo ER expression and in predicting those who will not respond to therapy, despite ER + on IHC</a:t>
            </a:r>
          </a:p>
          <a:p>
            <a:pPr lvl="1"/>
            <a:r>
              <a:rPr lang="en-US" sz="2400" dirty="0"/>
              <a:t>Most trials are with initial diagnosis metastatic disease and progression during endocrine therapy</a:t>
            </a:r>
          </a:p>
          <a:p>
            <a:pPr lvl="1"/>
            <a:r>
              <a:rPr lang="en-US" sz="2400" dirty="0"/>
              <a:t>FES positivity does not guarantee response</a:t>
            </a:r>
          </a:p>
          <a:p>
            <a:pPr lvl="1"/>
            <a:r>
              <a:rPr lang="en-US" sz="2400" dirty="0"/>
              <a:t>But FES negativity portends poor response </a:t>
            </a:r>
          </a:p>
          <a:p>
            <a:pPr lvl="2"/>
            <a:r>
              <a:rPr lang="en-US" sz="2400" i="1" dirty="0">
                <a:solidFill>
                  <a:srgbClr val="FFC000"/>
                </a:solidFill>
              </a:rPr>
              <a:t>Parihar et al </a:t>
            </a:r>
            <a:r>
              <a:rPr lang="da-DK" sz="2400" i="1" dirty="0">
                <a:solidFill>
                  <a:srgbClr val="FFC000"/>
                </a:solidFill>
              </a:rPr>
              <a:t>J Nucl Med 2025; 66:692–699</a:t>
            </a:r>
          </a:p>
          <a:p>
            <a:pPr lvl="2"/>
            <a:r>
              <a:rPr lang="en-US" sz="2400" i="1" dirty="0">
                <a:solidFill>
                  <a:srgbClr val="FFC000"/>
                </a:solidFill>
              </a:rPr>
              <a:t>Kurland et al. Oncologist 2020;25(10):835-844</a:t>
            </a:r>
          </a:p>
          <a:p>
            <a:r>
              <a:rPr lang="en-US" sz="2400" dirty="0"/>
              <a:t>Best used in conjunction with FDG or other exam that definitively identifies presence of tumor.</a:t>
            </a:r>
          </a:p>
        </p:txBody>
      </p:sp>
      <p:sp>
        <p:nvSpPr>
          <p:cNvPr id="4" name="Rectangle 3">
            <a:extLst>
              <a:ext uri="{FF2B5EF4-FFF2-40B4-BE49-F238E27FC236}">
                <a16:creationId xmlns:a16="http://schemas.microsoft.com/office/drawing/2014/main" id="{BA9500A7-1F7A-5818-83A9-2AAE51602B1F}"/>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4990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444501" y="684011"/>
            <a:ext cx="8521700" cy="857250"/>
          </a:xfrm>
        </p:spPr>
        <p:txBody>
          <a:bodyPr/>
          <a:lstStyle/>
          <a:p>
            <a:r>
              <a:rPr lang="en-US" dirty="0">
                <a:latin typeface="Arial" charset="0"/>
                <a:ea typeface="ＭＳ Ｐゴシック" charset="0"/>
                <a:cs typeface="ＭＳ Ｐゴシック" charset="0"/>
              </a:rPr>
              <a:t>Is the Target Present?</a:t>
            </a:r>
            <a:br>
              <a:rPr lang="en-US" dirty="0">
                <a:latin typeface="Arial" charset="0"/>
                <a:ea typeface="ＭＳ Ｐゴシック" charset="0"/>
                <a:cs typeface="ＭＳ Ｐゴシック" charset="0"/>
              </a:rPr>
            </a:br>
            <a:r>
              <a:rPr lang="en-US" sz="2000" dirty="0">
                <a:solidFill>
                  <a:schemeClr val="bg1"/>
                </a:solidFill>
                <a:latin typeface="Arial" charset="0"/>
                <a:ea typeface="ＭＳ Ｐゴシック" charset="0"/>
                <a:cs typeface="ＭＳ Ｐゴシック" charset="0"/>
              </a:rPr>
              <a:t>FES Uptake Predicts Breast Cancer Response to Hormonal Therapy</a:t>
            </a:r>
          </a:p>
        </p:txBody>
      </p:sp>
      <p:sp>
        <p:nvSpPr>
          <p:cNvPr id="60441" name="Text Box 28"/>
          <p:cNvSpPr txBox="1">
            <a:spLocks noChangeArrowheads="1"/>
          </p:cNvSpPr>
          <p:nvPr/>
        </p:nvSpPr>
        <p:spPr bwMode="auto">
          <a:xfrm>
            <a:off x="330760" y="5642605"/>
            <a:ext cx="2412446" cy="230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76143" tIns="38068" rIns="76143" bIns="38068">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378" eaLnBrk="0" hangingPunct="0">
              <a:spcBef>
                <a:spcPct val="50000"/>
              </a:spcBef>
            </a:pPr>
            <a:r>
              <a:rPr lang="en-US" sz="1000" b="1" dirty="0">
                <a:solidFill>
                  <a:schemeClr val="bg1"/>
                </a:solidFill>
              </a:rPr>
              <a:t>(Linden, J </a:t>
            </a:r>
            <a:r>
              <a:rPr lang="en-US" sz="1000" b="1" dirty="0" err="1">
                <a:solidFill>
                  <a:schemeClr val="bg1"/>
                </a:solidFill>
              </a:rPr>
              <a:t>Clin</a:t>
            </a:r>
            <a:r>
              <a:rPr lang="en-US" sz="1000" b="1" dirty="0">
                <a:solidFill>
                  <a:schemeClr val="bg1"/>
                </a:solidFill>
              </a:rPr>
              <a:t> </a:t>
            </a:r>
            <a:r>
              <a:rPr lang="en-US" sz="1000" b="1" dirty="0" err="1">
                <a:solidFill>
                  <a:schemeClr val="bg1"/>
                </a:solidFill>
              </a:rPr>
              <a:t>Onc</a:t>
            </a:r>
            <a:r>
              <a:rPr lang="en-US" sz="1000" b="1" dirty="0">
                <a:solidFill>
                  <a:schemeClr val="bg1"/>
                </a:solidFill>
              </a:rPr>
              <a:t>, 24:2793, 2006)</a:t>
            </a:r>
          </a:p>
        </p:txBody>
      </p:sp>
      <p:grpSp>
        <p:nvGrpSpPr>
          <p:cNvPr id="11" name="Group 10">
            <a:extLst>
              <a:ext uri="{FF2B5EF4-FFF2-40B4-BE49-F238E27FC236}">
                <a16:creationId xmlns:a16="http://schemas.microsoft.com/office/drawing/2014/main" id="{AB15749F-0E92-4E49-8164-8744B79D8052}"/>
              </a:ext>
            </a:extLst>
          </p:cNvPr>
          <p:cNvGrpSpPr/>
          <p:nvPr/>
        </p:nvGrpSpPr>
        <p:grpSpPr>
          <a:xfrm>
            <a:off x="5421976" y="1751996"/>
            <a:ext cx="3544225" cy="3735025"/>
            <a:chOff x="4858127" y="954520"/>
            <a:chExt cx="3344522" cy="3735025"/>
          </a:xfrm>
        </p:grpSpPr>
        <p:sp>
          <p:nvSpPr>
            <p:cNvPr id="9" name="Rectangle 8">
              <a:extLst>
                <a:ext uri="{FF2B5EF4-FFF2-40B4-BE49-F238E27FC236}">
                  <a16:creationId xmlns:a16="http://schemas.microsoft.com/office/drawing/2014/main" id="{71996C27-21AE-5848-9999-5B2123DCF652}"/>
                </a:ext>
              </a:extLst>
            </p:cNvPr>
            <p:cNvSpPr/>
            <p:nvPr/>
          </p:nvSpPr>
          <p:spPr bwMode="auto">
            <a:xfrm>
              <a:off x="4858127" y="954520"/>
              <a:ext cx="3344522" cy="727762"/>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eaLnBrk="0" hangingPunct="0"/>
              <a:endParaRPr lang="en-US" sz="3200">
                <a:solidFill>
                  <a:srgbClr val="000000"/>
                </a:solidFill>
                <a:ea typeface="ＭＳ Ｐゴシック" charset="0"/>
              </a:endParaRPr>
            </a:p>
          </p:txBody>
        </p:sp>
        <p:pic>
          <p:nvPicPr>
            <p:cNvPr id="8" name="Picture 7">
              <a:extLst>
                <a:ext uri="{FF2B5EF4-FFF2-40B4-BE49-F238E27FC236}">
                  <a16:creationId xmlns:a16="http://schemas.microsoft.com/office/drawing/2014/main" id="{392E65D3-4A48-AF4E-A483-F995CE80174B}"/>
                </a:ext>
              </a:extLst>
            </p:cNvPr>
            <p:cNvPicPr>
              <a:picLocks noChangeAspect="1"/>
            </p:cNvPicPr>
            <p:nvPr/>
          </p:nvPicPr>
          <p:blipFill>
            <a:blip r:embed="rId3"/>
            <a:stretch>
              <a:fillRect/>
            </a:stretch>
          </p:blipFill>
          <p:spPr>
            <a:xfrm>
              <a:off x="4858127" y="1375991"/>
              <a:ext cx="3344522" cy="3313554"/>
            </a:xfrm>
            <a:prstGeom prst="rect">
              <a:avLst/>
            </a:prstGeom>
          </p:spPr>
        </p:pic>
        <p:sp>
          <p:nvSpPr>
            <p:cNvPr id="10" name="TextBox 9">
              <a:extLst>
                <a:ext uri="{FF2B5EF4-FFF2-40B4-BE49-F238E27FC236}">
                  <a16:creationId xmlns:a16="http://schemas.microsoft.com/office/drawing/2014/main" id="{3ED8E9AB-3C79-B342-9C62-3CBF5640E218}"/>
                </a:ext>
              </a:extLst>
            </p:cNvPr>
            <p:cNvSpPr txBox="1"/>
            <p:nvPr/>
          </p:nvSpPr>
          <p:spPr>
            <a:xfrm>
              <a:off x="5006898" y="1042921"/>
              <a:ext cx="713678" cy="246221"/>
            </a:xfrm>
            <a:prstGeom prst="rect">
              <a:avLst/>
            </a:prstGeom>
            <a:noFill/>
          </p:spPr>
          <p:txBody>
            <a:bodyPr wrap="square" rtlCol="0">
              <a:spAutoFit/>
            </a:bodyPr>
            <a:lstStyle/>
            <a:p>
              <a:pPr algn="ctr" defTabSz="914378" eaLnBrk="0" hangingPunct="0"/>
              <a:r>
                <a:rPr lang="en-US" sz="1000" b="1" dirty="0">
                  <a:solidFill>
                    <a:schemeClr val="bg1"/>
                  </a:solidFill>
                  <a:ea typeface="ＭＳ Ｐゴシック" charset="0"/>
                </a:rPr>
                <a:t>FDG Pre</a:t>
              </a:r>
            </a:p>
          </p:txBody>
        </p:sp>
        <p:sp>
          <p:nvSpPr>
            <p:cNvPr id="40" name="TextBox 39">
              <a:extLst>
                <a:ext uri="{FF2B5EF4-FFF2-40B4-BE49-F238E27FC236}">
                  <a16:creationId xmlns:a16="http://schemas.microsoft.com/office/drawing/2014/main" id="{C3B31E0C-03AD-8648-A42D-01D5BD04446D}"/>
                </a:ext>
              </a:extLst>
            </p:cNvPr>
            <p:cNvSpPr txBox="1"/>
            <p:nvPr/>
          </p:nvSpPr>
          <p:spPr>
            <a:xfrm>
              <a:off x="6083266" y="1060124"/>
              <a:ext cx="713678" cy="246221"/>
            </a:xfrm>
            <a:prstGeom prst="rect">
              <a:avLst/>
            </a:prstGeom>
            <a:noFill/>
          </p:spPr>
          <p:txBody>
            <a:bodyPr wrap="square" rtlCol="0">
              <a:spAutoFit/>
            </a:bodyPr>
            <a:lstStyle/>
            <a:p>
              <a:pPr algn="ctr" defTabSz="914378" eaLnBrk="0" hangingPunct="0"/>
              <a:r>
                <a:rPr lang="en-US" sz="1000" b="1" dirty="0">
                  <a:solidFill>
                    <a:schemeClr val="bg1"/>
                  </a:solidFill>
                  <a:ea typeface="ＭＳ Ｐゴシック" charset="0"/>
                </a:rPr>
                <a:t>FES Pre</a:t>
              </a:r>
            </a:p>
          </p:txBody>
        </p:sp>
        <p:sp>
          <p:nvSpPr>
            <p:cNvPr id="41" name="TextBox 40">
              <a:extLst>
                <a:ext uri="{FF2B5EF4-FFF2-40B4-BE49-F238E27FC236}">
                  <a16:creationId xmlns:a16="http://schemas.microsoft.com/office/drawing/2014/main" id="{8265C82B-22E6-2A4E-82B3-FCB2ABC6E476}"/>
                </a:ext>
              </a:extLst>
            </p:cNvPr>
            <p:cNvSpPr txBox="1"/>
            <p:nvPr/>
          </p:nvSpPr>
          <p:spPr>
            <a:xfrm>
              <a:off x="7159636" y="1049225"/>
              <a:ext cx="843311" cy="246221"/>
            </a:xfrm>
            <a:prstGeom prst="rect">
              <a:avLst/>
            </a:prstGeom>
            <a:noFill/>
          </p:spPr>
          <p:txBody>
            <a:bodyPr wrap="square" rtlCol="0">
              <a:spAutoFit/>
            </a:bodyPr>
            <a:lstStyle/>
            <a:p>
              <a:pPr algn="ctr" defTabSz="914378" eaLnBrk="0" hangingPunct="0"/>
              <a:r>
                <a:rPr lang="en-US" sz="1000" b="1" dirty="0">
                  <a:solidFill>
                    <a:schemeClr val="bg1"/>
                  </a:solidFill>
                  <a:ea typeface="ＭＳ Ｐゴシック" charset="0"/>
                </a:rPr>
                <a:t>FDG Post</a:t>
              </a:r>
            </a:p>
          </p:txBody>
        </p:sp>
      </p:grpSp>
      <p:sp>
        <p:nvSpPr>
          <p:cNvPr id="12" name="TextBox 11">
            <a:extLst>
              <a:ext uri="{FF2B5EF4-FFF2-40B4-BE49-F238E27FC236}">
                <a16:creationId xmlns:a16="http://schemas.microsoft.com/office/drawing/2014/main" id="{67CD34FD-7175-454E-847D-3907A22811A4}"/>
              </a:ext>
            </a:extLst>
          </p:cNvPr>
          <p:cNvSpPr txBox="1"/>
          <p:nvPr/>
        </p:nvSpPr>
        <p:spPr>
          <a:xfrm>
            <a:off x="3756261" y="2723089"/>
            <a:ext cx="1575662" cy="400110"/>
          </a:xfrm>
          <a:prstGeom prst="rect">
            <a:avLst/>
          </a:prstGeom>
          <a:noFill/>
        </p:spPr>
        <p:txBody>
          <a:bodyPr wrap="square" rtlCol="0">
            <a:spAutoFit/>
          </a:bodyPr>
          <a:lstStyle/>
          <a:p>
            <a:pPr algn="ctr" defTabSz="914378" eaLnBrk="0" hangingPunct="0"/>
            <a:r>
              <a:rPr lang="en-US" sz="2000" b="1" dirty="0">
                <a:solidFill>
                  <a:schemeClr val="bg1"/>
                </a:solidFill>
                <a:ea typeface="ＭＳ Ｐゴシック" charset="0"/>
              </a:rPr>
              <a:t>Response</a:t>
            </a:r>
          </a:p>
        </p:txBody>
      </p:sp>
      <p:sp>
        <p:nvSpPr>
          <p:cNvPr id="44" name="TextBox 43">
            <a:extLst>
              <a:ext uri="{FF2B5EF4-FFF2-40B4-BE49-F238E27FC236}">
                <a16:creationId xmlns:a16="http://schemas.microsoft.com/office/drawing/2014/main" id="{6658C46C-F59D-D749-92EB-7232670AE7BC}"/>
              </a:ext>
            </a:extLst>
          </p:cNvPr>
          <p:cNvSpPr txBox="1"/>
          <p:nvPr/>
        </p:nvSpPr>
        <p:spPr>
          <a:xfrm>
            <a:off x="3710614" y="4459297"/>
            <a:ext cx="1666335" cy="400110"/>
          </a:xfrm>
          <a:prstGeom prst="rect">
            <a:avLst/>
          </a:prstGeom>
          <a:noFill/>
        </p:spPr>
        <p:txBody>
          <a:bodyPr wrap="square" rtlCol="0">
            <a:spAutoFit/>
          </a:bodyPr>
          <a:lstStyle/>
          <a:p>
            <a:pPr algn="ctr" defTabSz="914378" eaLnBrk="0" hangingPunct="0"/>
            <a:r>
              <a:rPr lang="en-US" sz="2000" b="1" dirty="0">
                <a:solidFill>
                  <a:schemeClr val="bg1"/>
                </a:solidFill>
                <a:ea typeface="ＭＳ Ｐゴシック" charset="0"/>
              </a:rPr>
              <a:t>Progression</a:t>
            </a:r>
          </a:p>
        </p:txBody>
      </p:sp>
      <p:sp>
        <p:nvSpPr>
          <p:cNvPr id="45" name="Text Box 28">
            <a:extLst>
              <a:ext uri="{FF2B5EF4-FFF2-40B4-BE49-F238E27FC236}">
                <a16:creationId xmlns:a16="http://schemas.microsoft.com/office/drawing/2014/main" id="{0DDF373D-02E5-2E49-8291-87FA3671A7A5}"/>
              </a:ext>
            </a:extLst>
          </p:cNvPr>
          <p:cNvSpPr txBox="1">
            <a:spLocks noChangeArrowheads="1"/>
          </p:cNvSpPr>
          <p:nvPr/>
        </p:nvSpPr>
        <p:spPr bwMode="auto">
          <a:xfrm>
            <a:off x="5245559" y="5597849"/>
            <a:ext cx="2780601" cy="230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76143" tIns="38068" rIns="76143" bIns="38068">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defRPr>
            </a:lvl2pPr>
            <a:lvl3pPr marL="1143000" indent="-228600">
              <a:defRPr sz="3200">
                <a:solidFill>
                  <a:schemeClr val="tx1"/>
                </a:solidFill>
                <a:latin typeface="Arial" charset="0"/>
                <a:ea typeface="ＭＳ Ｐゴシック" charset="0"/>
              </a:defRPr>
            </a:lvl3pPr>
            <a:lvl4pPr marL="1600200" indent="-228600">
              <a:defRPr sz="3200">
                <a:solidFill>
                  <a:schemeClr val="tx1"/>
                </a:solidFill>
                <a:latin typeface="Arial" charset="0"/>
                <a:ea typeface="ＭＳ Ｐゴシック" charset="0"/>
              </a:defRPr>
            </a:lvl4pPr>
            <a:lvl5pPr marL="2057400" indent="-22860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378" eaLnBrk="0" hangingPunct="0">
              <a:spcBef>
                <a:spcPct val="50000"/>
              </a:spcBef>
            </a:pPr>
            <a:r>
              <a:rPr lang="en-US" sz="1000" b="1" dirty="0">
                <a:solidFill>
                  <a:schemeClr val="bg1"/>
                </a:solidFill>
              </a:rPr>
              <a:t>(Boers, </a:t>
            </a:r>
            <a:r>
              <a:rPr lang="en-US" sz="1000" b="1" dirty="0" err="1">
                <a:solidFill>
                  <a:schemeClr val="bg1"/>
                </a:solidFill>
              </a:rPr>
              <a:t>Eur</a:t>
            </a:r>
            <a:r>
              <a:rPr lang="en-US" sz="1000" b="1" dirty="0">
                <a:solidFill>
                  <a:schemeClr val="bg1"/>
                </a:solidFill>
              </a:rPr>
              <a:t> J Cancer 126:11e20, 2020)</a:t>
            </a:r>
          </a:p>
        </p:txBody>
      </p:sp>
      <p:pic>
        <p:nvPicPr>
          <p:cNvPr id="16" name="Picture 15">
            <a:extLst>
              <a:ext uri="{FF2B5EF4-FFF2-40B4-BE49-F238E27FC236}">
                <a16:creationId xmlns:a16="http://schemas.microsoft.com/office/drawing/2014/main" id="{877245F5-049F-B94F-B977-49D8BA4D9FA8}"/>
              </a:ext>
            </a:extLst>
          </p:cNvPr>
          <p:cNvPicPr>
            <a:picLocks noChangeAspect="1"/>
          </p:cNvPicPr>
          <p:nvPr/>
        </p:nvPicPr>
        <p:blipFill>
          <a:blip r:embed="rId4"/>
          <a:stretch>
            <a:fillRect/>
          </a:stretch>
        </p:blipFill>
        <p:spPr>
          <a:xfrm>
            <a:off x="7942378" y="5523056"/>
            <a:ext cx="838285" cy="444937"/>
          </a:xfrm>
          <a:prstGeom prst="rect">
            <a:avLst/>
          </a:prstGeom>
        </p:spPr>
      </p:pic>
      <p:pic>
        <p:nvPicPr>
          <p:cNvPr id="5" name="Picture 4">
            <a:extLst>
              <a:ext uri="{FF2B5EF4-FFF2-40B4-BE49-F238E27FC236}">
                <a16:creationId xmlns:a16="http://schemas.microsoft.com/office/drawing/2014/main" id="{4A97D6C6-B47B-A147-B53D-3C2B03E8AAC3}"/>
              </a:ext>
            </a:extLst>
          </p:cNvPr>
          <p:cNvPicPr>
            <a:picLocks noChangeAspect="1"/>
          </p:cNvPicPr>
          <p:nvPr/>
        </p:nvPicPr>
        <p:blipFill rotWithShape="1">
          <a:blip r:embed="rId5"/>
          <a:srcRect l="55490" t="7737" r="6996" b="62521"/>
          <a:stretch/>
        </p:blipFill>
        <p:spPr>
          <a:xfrm>
            <a:off x="219340" y="1869223"/>
            <a:ext cx="3536300" cy="3677102"/>
          </a:xfrm>
          <a:prstGeom prst="rect">
            <a:avLst/>
          </a:prstGeom>
        </p:spPr>
      </p:pic>
      <p:pic>
        <p:nvPicPr>
          <p:cNvPr id="3" name="Picture 2">
            <a:extLst>
              <a:ext uri="{FF2B5EF4-FFF2-40B4-BE49-F238E27FC236}">
                <a16:creationId xmlns:a16="http://schemas.microsoft.com/office/drawing/2014/main" id="{FE801D72-F1E2-CF4C-84E9-F5CC513FB8A8}"/>
              </a:ext>
            </a:extLst>
          </p:cNvPr>
          <p:cNvPicPr>
            <a:picLocks noChangeAspect="1"/>
          </p:cNvPicPr>
          <p:nvPr/>
        </p:nvPicPr>
        <p:blipFill>
          <a:blip r:embed="rId6"/>
          <a:stretch>
            <a:fillRect/>
          </a:stretch>
        </p:blipFill>
        <p:spPr>
          <a:xfrm>
            <a:off x="3155088" y="5530331"/>
            <a:ext cx="430386" cy="430386"/>
          </a:xfrm>
          <a:prstGeom prst="rect">
            <a:avLst/>
          </a:prstGeom>
        </p:spPr>
      </p:pic>
      <p:grpSp>
        <p:nvGrpSpPr>
          <p:cNvPr id="26" name="Group 25">
            <a:extLst>
              <a:ext uri="{FF2B5EF4-FFF2-40B4-BE49-F238E27FC236}">
                <a16:creationId xmlns:a16="http://schemas.microsoft.com/office/drawing/2014/main" id="{64F80B59-461D-714E-8A28-FB492EE480A1}"/>
              </a:ext>
            </a:extLst>
          </p:cNvPr>
          <p:cNvGrpSpPr/>
          <p:nvPr/>
        </p:nvGrpSpPr>
        <p:grpSpPr>
          <a:xfrm>
            <a:off x="5421976" y="1840396"/>
            <a:ext cx="2227307" cy="456738"/>
            <a:chOff x="5410722" y="983146"/>
            <a:chExt cx="2170559" cy="456738"/>
          </a:xfrm>
        </p:grpSpPr>
        <p:cxnSp>
          <p:nvCxnSpPr>
            <p:cNvPr id="21" name="Straight Connector 20">
              <a:extLst>
                <a:ext uri="{FF2B5EF4-FFF2-40B4-BE49-F238E27FC236}">
                  <a16:creationId xmlns:a16="http://schemas.microsoft.com/office/drawing/2014/main" id="{2128DF01-079E-CD4F-AA83-8E0D478128C0}"/>
                </a:ext>
              </a:extLst>
            </p:cNvPr>
            <p:cNvCxnSpPr>
              <a:cxnSpLocks/>
            </p:cNvCxnSpPr>
            <p:nvPr/>
          </p:nvCxnSpPr>
          <p:spPr bwMode="auto">
            <a:xfrm flipV="1">
              <a:off x="5415423" y="985872"/>
              <a:ext cx="1" cy="454012"/>
            </a:xfrm>
            <a:prstGeom prst="line">
              <a:avLst/>
            </a:prstGeom>
            <a:solidFill>
              <a:schemeClr val="bg1"/>
            </a:solidFill>
            <a:ln w="9525" cap="flat" cmpd="sng" algn="ctr">
              <a:solidFill>
                <a:srgbClr val="00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7278CEB1-845E-0A40-9E4B-03AF801C81DF}"/>
                </a:ext>
              </a:extLst>
            </p:cNvPr>
            <p:cNvCxnSpPr>
              <a:cxnSpLocks/>
            </p:cNvCxnSpPr>
            <p:nvPr/>
          </p:nvCxnSpPr>
          <p:spPr bwMode="auto">
            <a:xfrm flipH="1">
              <a:off x="5410722" y="983146"/>
              <a:ext cx="2170559" cy="6524"/>
            </a:xfrm>
            <a:prstGeom prst="line">
              <a:avLst/>
            </a:prstGeom>
            <a:solidFill>
              <a:schemeClr val="bg1"/>
            </a:solidFill>
            <a:ln w="9525" cap="flat" cmpd="sng" algn="ctr">
              <a:solidFill>
                <a:srgbClr val="00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DBADB711-B292-A84F-A5D9-EC39488EF159}"/>
                </a:ext>
              </a:extLst>
            </p:cNvPr>
            <p:cNvCxnSpPr>
              <a:cxnSpLocks/>
            </p:cNvCxnSpPr>
            <p:nvPr/>
          </p:nvCxnSpPr>
          <p:spPr bwMode="auto">
            <a:xfrm flipV="1">
              <a:off x="7581280" y="985872"/>
              <a:ext cx="1" cy="454012"/>
            </a:xfrm>
            <a:prstGeom prst="line">
              <a:avLst/>
            </a:prstGeom>
            <a:solidFill>
              <a:schemeClr val="bg1"/>
            </a:solidFill>
            <a:ln w="9525" cap="flat" cmpd="sng" algn="ctr">
              <a:solidFill>
                <a:srgbClr val="000000"/>
              </a:solidFill>
              <a:prstDash val="solid"/>
              <a:round/>
              <a:headEnd type="none" w="med" len="med"/>
              <a:tailEnd type="none" w="med" len="med"/>
            </a:ln>
            <a:effectLst/>
          </p:spPr>
        </p:cxnSp>
      </p:grpSp>
      <p:grpSp>
        <p:nvGrpSpPr>
          <p:cNvPr id="34" name="Group 33">
            <a:extLst>
              <a:ext uri="{FF2B5EF4-FFF2-40B4-BE49-F238E27FC236}">
                <a16:creationId xmlns:a16="http://schemas.microsoft.com/office/drawing/2014/main" id="{390BF663-674E-EC49-BA70-230A3B0C03E9}"/>
              </a:ext>
            </a:extLst>
          </p:cNvPr>
          <p:cNvGrpSpPr/>
          <p:nvPr/>
        </p:nvGrpSpPr>
        <p:grpSpPr>
          <a:xfrm>
            <a:off x="7822004" y="1832801"/>
            <a:ext cx="1029897" cy="456738"/>
            <a:chOff x="5410722" y="983146"/>
            <a:chExt cx="2170559" cy="456738"/>
          </a:xfrm>
        </p:grpSpPr>
        <p:cxnSp>
          <p:nvCxnSpPr>
            <p:cNvPr id="35" name="Straight Connector 34">
              <a:extLst>
                <a:ext uri="{FF2B5EF4-FFF2-40B4-BE49-F238E27FC236}">
                  <a16:creationId xmlns:a16="http://schemas.microsoft.com/office/drawing/2014/main" id="{C5E9F63B-9F36-994D-A247-D34762E5505C}"/>
                </a:ext>
              </a:extLst>
            </p:cNvPr>
            <p:cNvCxnSpPr>
              <a:cxnSpLocks/>
            </p:cNvCxnSpPr>
            <p:nvPr/>
          </p:nvCxnSpPr>
          <p:spPr bwMode="auto">
            <a:xfrm flipV="1">
              <a:off x="5415423" y="985872"/>
              <a:ext cx="1" cy="454012"/>
            </a:xfrm>
            <a:prstGeom prst="line">
              <a:avLst/>
            </a:prstGeom>
            <a:solidFill>
              <a:schemeClr val="bg1"/>
            </a:solidFill>
            <a:ln w="9525" cap="flat" cmpd="sng" algn="ctr">
              <a:solidFill>
                <a:srgbClr val="00000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C865B308-E3FC-DF49-A030-3EFBB55C15D3}"/>
                </a:ext>
              </a:extLst>
            </p:cNvPr>
            <p:cNvCxnSpPr>
              <a:cxnSpLocks/>
            </p:cNvCxnSpPr>
            <p:nvPr/>
          </p:nvCxnSpPr>
          <p:spPr bwMode="auto">
            <a:xfrm flipH="1">
              <a:off x="5410722" y="983146"/>
              <a:ext cx="2170559" cy="6524"/>
            </a:xfrm>
            <a:prstGeom prst="line">
              <a:avLst/>
            </a:prstGeom>
            <a:solidFill>
              <a:schemeClr val="bg1"/>
            </a:solidFill>
            <a:ln w="9525" cap="flat" cmpd="sng" algn="ctr">
              <a:solidFill>
                <a:srgbClr val="00000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5D0C6951-7F12-664E-B33D-666B28EBE8A7}"/>
                </a:ext>
              </a:extLst>
            </p:cNvPr>
            <p:cNvCxnSpPr>
              <a:cxnSpLocks/>
            </p:cNvCxnSpPr>
            <p:nvPr/>
          </p:nvCxnSpPr>
          <p:spPr bwMode="auto">
            <a:xfrm flipV="1">
              <a:off x="7581280" y="985872"/>
              <a:ext cx="1" cy="454012"/>
            </a:xfrm>
            <a:prstGeom prst="line">
              <a:avLst/>
            </a:prstGeom>
            <a:solidFill>
              <a:schemeClr val="bg1"/>
            </a:solidFill>
            <a:ln w="9525" cap="flat" cmpd="sng" algn="ctr">
              <a:solidFill>
                <a:srgbClr val="000000"/>
              </a:solidFill>
              <a:prstDash val="solid"/>
              <a:round/>
              <a:headEnd type="none" w="med" len="med"/>
              <a:tailEnd type="none" w="med" len="med"/>
            </a:ln>
            <a:effectLst/>
          </p:spPr>
        </p:cxnSp>
      </p:grpSp>
      <p:sp>
        <p:nvSpPr>
          <p:cNvPr id="2" name="TextBox 1">
            <a:extLst>
              <a:ext uri="{FF2B5EF4-FFF2-40B4-BE49-F238E27FC236}">
                <a16:creationId xmlns:a16="http://schemas.microsoft.com/office/drawing/2014/main" id="{DB66600F-D160-433B-4236-AB39919BA28F}"/>
              </a:ext>
            </a:extLst>
          </p:cNvPr>
          <p:cNvSpPr txBox="1"/>
          <p:nvPr/>
        </p:nvSpPr>
        <p:spPr>
          <a:xfrm>
            <a:off x="6760078" y="6311963"/>
            <a:ext cx="2364600" cy="253916"/>
          </a:xfrm>
          <a:prstGeom prst="rect">
            <a:avLst/>
          </a:prstGeom>
          <a:noFill/>
        </p:spPr>
        <p:txBody>
          <a:bodyPr wrap="square" rtlCol="0">
            <a:spAutoFit/>
          </a:bodyPr>
          <a:lstStyle/>
          <a:p>
            <a:r>
              <a:rPr lang="en-US" sz="1050" i="1" dirty="0">
                <a:solidFill>
                  <a:schemeClr val="bg2"/>
                </a:solidFill>
              </a:rPr>
              <a:t>Courtesy, Dave Mankoff, MD PhD</a:t>
            </a:r>
          </a:p>
        </p:txBody>
      </p:sp>
      <p:sp>
        <p:nvSpPr>
          <p:cNvPr id="4" name="Rectangle 3">
            <a:extLst>
              <a:ext uri="{FF2B5EF4-FFF2-40B4-BE49-F238E27FC236}">
                <a16:creationId xmlns:a16="http://schemas.microsoft.com/office/drawing/2014/main" id="{6CCCFC0F-8145-56BE-F864-1C32BC9C1B9C}"/>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3698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ED836-3D1E-3917-1739-174B85E13C3D}"/>
              </a:ext>
            </a:extLst>
          </p:cNvPr>
          <p:cNvPicPr>
            <a:picLocks noChangeAspect="1"/>
          </p:cNvPicPr>
          <p:nvPr/>
        </p:nvPicPr>
        <p:blipFill>
          <a:blip r:embed="rId2"/>
          <a:srcRect t="61110" r="3093" b="1667"/>
          <a:stretch>
            <a:fillRect/>
          </a:stretch>
        </p:blipFill>
        <p:spPr>
          <a:xfrm>
            <a:off x="302243" y="3952446"/>
            <a:ext cx="3048000" cy="2127250"/>
          </a:xfrm>
          <a:prstGeom prst="rect">
            <a:avLst/>
          </a:prstGeom>
        </p:spPr>
      </p:pic>
      <p:pic>
        <p:nvPicPr>
          <p:cNvPr id="4" name="Picture 3">
            <a:extLst>
              <a:ext uri="{FF2B5EF4-FFF2-40B4-BE49-F238E27FC236}">
                <a16:creationId xmlns:a16="http://schemas.microsoft.com/office/drawing/2014/main" id="{15B8CE27-30A5-EC3F-E419-B0B96CBDA57E}"/>
              </a:ext>
            </a:extLst>
          </p:cNvPr>
          <p:cNvPicPr>
            <a:picLocks noChangeAspect="1"/>
          </p:cNvPicPr>
          <p:nvPr/>
        </p:nvPicPr>
        <p:blipFill>
          <a:blip r:embed="rId3"/>
          <a:srcRect t="4445" r="3069" b="57777"/>
          <a:stretch>
            <a:fillRect/>
          </a:stretch>
        </p:blipFill>
        <p:spPr>
          <a:xfrm>
            <a:off x="5943600" y="3955240"/>
            <a:ext cx="2999232" cy="2124456"/>
          </a:xfrm>
          <a:prstGeom prst="rect">
            <a:avLst/>
          </a:prstGeom>
        </p:spPr>
      </p:pic>
      <p:pic>
        <p:nvPicPr>
          <p:cNvPr id="6" name="Picture 5">
            <a:extLst>
              <a:ext uri="{FF2B5EF4-FFF2-40B4-BE49-F238E27FC236}">
                <a16:creationId xmlns:a16="http://schemas.microsoft.com/office/drawing/2014/main" id="{766C940C-8085-7410-6055-3C802120E1B4}"/>
              </a:ext>
            </a:extLst>
          </p:cNvPr>
          <p:cNvPicPr>
            <a:picLocks noChangeAspect="1"/>
          </p:cNvPicPr>
          <p:nvPr/>
        </p:nvPicPr>
        <p:blipFill>
          <a:blip r:embed="rId4"/>
          <a:srcRect l="11740" b="48889"/>
          <a:stretch>
            <a:fillRect/>
          </a:stretch>
        </p:blipFill>
        <p:spPr>
          <a:xfrm>
            <a:off x="6547063" y="545068"/>
            <a:ext cx="1681397" cy="3048000"/>
          </a:xfrm>
          <a:prstGeom prst="rect">
            <a:avLst/>
          </a:prstGeom>
        </p:spPr>
      </p:pic>
      <p:pic>
        <p:nvPicPr>
          <p:cNvPr id="7" name="Picture 6">
            <a:extLst>
              <a:ext uri="{FF2B5EF4-FFF2-40B4-BE49-F238E27FC236}">
                <a16:creationId xmlns:a16="http://schemas.microsoft.com/office/drawing/2014/main" id="{D3846AC4-0B61-2C73-16C2-685E30AF70BC}"/>
              </a:ext>
            </a:extLst>
          </p:cNvPr>
          <p:cNvPicPr>
            <a:picLocks noChangeAspect="1"/>
          </p:cNvPicPr>
          <p:nvPr/>
        </p:nvPicPr>
        <p:blipFill>
          <a:blip r:embed="rId5"/>
          <a:srcRect t="54444" b="1111"/>
          <a:stretch>
            <a:fillRect/>
          </a:stretch>
        </p:blipFill>
        <p:spPr>
          <a:xfrm>
            <a:off x="893760" y="530606"/>
            <a:ext cx="1932432" cy="3048000"/>
          </a:xfrm>
          <a:prstGeom prst="rect">
            <a:avLst/>
          </a:prstGeom>
        </p:spPr>
      </p:pic>
      <p:sp>
        <p:nvSpPr>
          <p:cNvPr id="8" name="TextBox 7">
            <a:extLst>
              <a:ext uri="{FF2B5EF4-FFF2-40B4-BE49-F238E27FC236}">
                <a16:creationId xmlns:a16="http://schemas.microsoft.com/office/drawing/2014/main" id="{5B4E1F51-7EAE-00C3-B571-9DD830EF6B4A}"/>
              </a:ext>
            </a:extLst>
          </p:cNvPr>
          <p:cNvSpPr txBox="1"/>
          <p:nvPr/>
        </p:nvSpPr>
        <p:spPr>
          <a:xfrm>
            <a:off x="1548875" y="3590274"/>
            <a:ext cx="685800" cy="369332"/>
          </a:xfrm>
          <a:prstGeom prst="rect">
            <a:avLst/>
          </a:prstGeom>
          <a:noFill/>
        </p:spPr>
        <p:txBody>
          <a:bodyPr wrap="square" rtlCol="0">
            <a:spAutoFit/>
          </a:bodyPr>
          <a:lstStyle/>
          <a:p>
            <a:r>
              <a:rPr lang="en-US" dirty="0">
                <a:solidFill>
                  <a:srgbClr val="FF0000"/>
                </a:solidFill>
              </a:rPr>
              <a:t>FDG</a:t>
            </a:r>
          </a:p>
        </p:txBody>
      </p:sp>
      <p:sp>
        <p:nvSpPr>
          <p:cNvPr id="9" name="TextBox 8">
            <a:extLst>
              <a:ext uri="{FF2B5EF4-FFF2-40B4-BE49-F238E27FC236}">
                <a16:creationId xmlns:a16="http://schemas.microsoft.com/office/drawing/2014/main" id="{A633D885-0BEA-9B37-CA27-884B34AA1B9A}"/>
              </a:ext>
            </a:extLst>
          </p:cNvPr>
          <p:cNvSpPr txBox="1"/>
          <p:nvPr/>
        </p:nvSpPr>
        <p:spPr>
          <a:xfrm>
            <a:off x="7100316" y="3593068"/>
            <a:ext cx="685800" cy="369332"/>
          </a:xfrm>
          <a:prstGeom prst="rect">
            <a:avLst/>
          </a:prstGeom>
          <a:noFill/>
        </p:spPr>
        <p:txBody>
          <a:bodyPr wrap="square" rtlCol="0">
            <a:spAutoFit/>
          </a:bodyPr>
          <a:lstStyle/>
          <a:p>
            <a:r>
              <a:rPr lang="en-US" dirty="0">
                <a:solidFill>
                  <a:srgbClr val="FF0000"/>
                </a:solidFill>
              </a:rPr>
              <a:t>FES</a:t>
            </a:r>
          </a:p>
        </p:txBody>
      </p:sp>
      <p:sp>
        <p:nvSpPr>
          <p:cNvPr id="10" name="TextBox 9">
            <a:extLst>
              <a:ext uri="{FF2B5EF4-FFF2-40B4-BE49-F238E27FC236}">
                <a16:creationId xmlns:a16="http://schemas.microsoft.com/office/drawing/2014/main" id="{6ACF4128-B920-B502-A3BD-7FDF5D407722}"/>
              </a:ext>
            </a:extLst>
          </p:cNvPr>
          <p:cNvSpPr txBox="1"/>
          <p:nvPr/>
        </p:nvSpPr>
        <p:spPr>
          <a:xfrm>
            <a:off x="3331832" y="457200"/>
            <a:ext cx="2883811" cy="3970318"/>
          </a:xfrm>
          <a:prstGeom prst="rect">
            <a:avLst/>
          </a:prstGeom>
          <a:noFill/>
        </p:spPr>
        <p:txBody>
          <a:bodyPr wrap="square" rtlCol="0">
            <a:spAutoFit/>
          </a:bodyPr>
          <a:lstStyle/>
          <a:p>
            <a:r>
              <a:rPr lang="en-US" dirty="0">
                <a:solidFill>
                  <a:schemeClr val="bg1"/>
                </a:solidFill>
              </a:rPr>
              <a:t>BRCA2 Recurrent IDC: </a:t>
            </a:r>
          </a:p>
          <a:p>
            <a:r>
              <a:rPr lang="en-US" dirty="0">
                <a:solidFill>
                  <a:schemeClr val="bg1"/>
                </a:solidFill>
              </a:rPr>
              <a:t>ER 3+ 90% PR 0 </a:t>
            </a:r>
          </a:p>
          <a:p>
            <a:r>
              <a:rPr lang="en-US" dirty="0">
                <a:solidFill>
                  <a:schemeClr val="bg1"/>
                </a:solidFill>
              </a:rPr>
              <a:t>Her2 IHC 2+ </a:t>
            </a:r>
          </a:p>
          <a:p>
            <a:endParaRPr lang="en-US" dirty="0">
              <a:solidFill>
                <a:schemeClr val="bg1"/>
              </a:solidFill>
            </a:endParaRPr>
          </a:p>
          <a:p>
            <a:r>
              <a:rPr lang="en-US" dirty="0">
                <a:solidFill>
                  <a:schemeClr val="bg1"/>
                </a:solidFill>
              </a:rPr>
              <a:t>PET: FDG High; FES Low</a:t>
            </a:r>
          </a:p>
          <a:p>
            <a:endParaRPr lang="en-US" dirty="0">
              <a:solidFill>
                <a:schemeClr val="bg1"/>
              </a:solidFill>
            </a:endParaRPr>
          </a:p>
          <a:p>
            <a:r>
              <a:rPr lang="en-US" dirty="0">
                <a:solidFill>
                  <a:schemeClr val="bg1"/>
                </a:solidFill>
              </a:rPr>
              <a:t>Given biopsy showed strongly ER+ disease, began first-line therapy with CDK inhibitor and endocrine blockade. </a:t>
            </a:r>
          </a:p>
          <a:p>
            <a:endParaRPr lang="en-US" dirty="0">
              <a:solidFill>
                <a:schemeClr val="bg1"/>
              </a:solidFill>
            </a:endParaRPr>
          </a:p>
          <a:p>
            <a:r>
              <a:rPr lang="en-US" dirty="0">
                <a:solidFill>
                  <a:schemeClr val="bg1"/>
                </a:solidFill>
              </a:rPr>
              <a:t>Progressed. </a:t>
            </a:r>
          </a:p>
          <a:p>
            <a:r>
              <a:rPr lang="en-US" dirty="0">
                <a:solidFill>
                  <a:schemeClr val="bg1"/>
                </a:solidFill>
              </a:rPr>
              <a:t>Switched to </a:t>
            </a:r>
            <a:r>
              <a:rPr lang="en-US" dirty="0" err="1">
                <a:solidFill>
                  <a:schemeClr val="bg1"/>
                </a:solidFill>
              </a:rPr>
              <a:t>PARPi</a:t>
            </a:r>
            <a:r>
              <a:rPr lang="en-US" dirty="0">
                <a:solidFill>
                  <a:schemeClr val="bg1"/>
                </a:solidFill>
              </a:rPr>
              <a:t>.</a:t>
            </a:r>
          </a:p>
        </p:txBody>
      </p:sp>
    </p:spTree>
    <p:extLst>
      <p:ext uri="{BB962C8B-B14F-4D97-AF65-F5344CB8AC3E}">
        <p14:creationId xmlns:p14="http://schemas.microsoft.com/office/powerpoint/2010/main" val="30245343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59E1E-8520-45DC-B88F-5F67D8ACA5B0}"/>
              </a:ext>
            </a:extLst>
          </p:cNvPr>
          <p:cNvSpPr>
            <a:spLocks noGrp="1"/>
          </p:cNvSpPr>
          <p:nvPr>
            <p:ph type="title"/>
          </p:nvPr>
        </p:nvSpPr>
        <p:spPr>
          <a:xfrm>
            <a:off x="2133600" y="609600"/>
            <a:ext cx="4629150" cy="642938"/>
          </a:xfrm>
        </p:spPr>
        <p:txBody>
          <a:bodyPr/>
          <a:lstStyle/>
          <a:p>
            <a:r>
              <a:rPr lang="en-US" sz="3200" dirty="0"/>
              <a:t>ECOG ACRIN - EAI142</a:t>
            </a:r>
          </a:p>
        </p:txBody>
      </p:sp>
      <p:grpSp>
        <p:nvGrpSpPr>
          <p:cNvPr id="3" name="Group 2">
            <a:extLst>
              <a:ext uri="{FF2B5EF4-FFF2-40B4-BE49-F238E27FC236}">
                <a16:creationId xmlns:a16="http://schemas.microsoft.com/office/drawing/2014/main" id="{0EE757FA-5E2D-A595-483A-71E9263ADAF8}"/>
              </a:ext>
            </a:extLst>
          </p:cNvPr>
          <p:cNvGrpSpPr/>
          <p:nvPr/>
        </p:nvGrpSpPr>
        <p:grpSpPr>
          <a:xfrm>
            <a:off x="3137337" y="1353860"/>
            <a:ext cx="3704359" cy="2285242"/>
            <a:chOff x="115712" y="1567543"/>
            <a:chExt cx="5957236" cy="3673730"/>
          </a:xfrm>
        </p:grpSpPr>
        <p:pic>
          <p:nvPicPr>
            <p:cNvPr id="4" name="Picture 3">
              <a:extLst>
                <a:ext uri="{FF2B5EF4-FFF2-40B4-BE49-F238E27FC236}">
                  <a16:creationId xmlns:a16="http://schemas.microsoft.com/office/drawing/2014/main" id="{1A49FEBC-94CC-89DF-A186-7E9E16846CFD}"/>
                </a:ext>
              </a:extLst>
            </p:cNvPr>
            <p:cNvPicPr>
              <a:picLocks noChangeAspect="1"/>
            </p:cNvPicPr>
            <p:nvPr/>
          </p:nvPicPr>
          <p:blipFill rotWithShape="1">
            <a:blip r:embed="rId3"/>
            <a:srcRect t="11068"/>
            <a:stretch/>
          </p:blipFill>
          <p:spPr>
            <a:xfrm>
              <a:off x="115712" y="1567543"/>
              <a:ext cx="5957236" cy="3673730"/>
            </a:xfrm>
            <a:prstGeom prst="rect">
              <a:avLst/>
            </a:prstGeom>
          </p:spPr>
        </p:pic>
        <p:pic>
          <p:nvPicPr>
            <p:cNvPr id="6" name="Picture 5">
              <a:extLst>
                <a:ext uri="{FF2B5EF4-FFF2-40B4-BE49-F238E27FC236}">
                  <a16:creationId xmlns:a16="http://schemas.microsoft.com/office/drawing/2014/main" id="{A5CC060E-6898-20D5-1675-88EA2EC64618}"/>
                </a:ext>
              </a:extLst>
            </p:cNvPr>
            <p:cNvPicPr>
              <a:picLocks noChangeAspect="1"/>
            </p:cNvPicPr>
            <p:nvPr/>
          </p:nvPicPr>
          <p:blipFill>
            <a:blip r:embed="rId4"/>
            <a:stretch>
              <a:fillRect/>
            </a:stretch>
          </p:blipFill>
          <p:spPr>
            <a:xfrm>
              <a:off x="1752600" y="1567543"/>
              <a:ext cx="3753374" cy="523948"/>
            </a:xfrm>
            <a:prstGeom prst="rect">
              <a:avLst/>
            </a:prstGeom>
          </p:spPr>
        </p:pic>
      </p:grpSp>
      <p:pic>
        <p:nvPicPr>
          <p:cNvPr id="8" name="Picture 7">
            <a:extLst>
              <a:ext uri="{FF2B5EF4-FFF2-40B4-BE49-F238E27FC236}">
                <a16:creationId xmlns:a16="http://schemas.microsoft.com/office/drawing/2014/main" id="{934D67E0-923F-CA7E-94B9-C1E85517F273}"/>
              </a:ext>
            </a:extLst>
          </p:cNvPr>
          <p:cNvPicPr>
            <a:picLocks noChangeAspect="1"/>
          </p:cNvPicPr>
          <p:nvPr/>
        </p:nvPicPr>
        <p:blipFill>
          <a:blip r:embed="rId5"/>
          <a:stretch>
            <a:fillRect/>
          </a:stretch>
        </p:blipFill>
        <p:spPr>
          <a:xfrm>
            <a:off x="6970983" y="1371600"/>
            <a:ext cx="1924050" cy="3973829"/>
          </a:xfrm>
          <a:prstGeom prst="rect">
            <a:avLst/>
          </a:prstGeom>
        </p:spPr>
      </p:pic>
      <p:sp>
        <p:nvSpPr>
          <p:cNvPr id="10" name="TextBox 9">
            <a:extLst>
              <a:ext uri="{FF2B5EF4-FFF2-40B4-BE49-F238E27FC236}">
                <a16:creationId xmlns:a16="http://schemas.microsoft.com/office/drawing/2014/main" id="{90BE5CB5-A494-E365-1CA2-2285CF7BE80C}"/>
              </a:ext>
            </a:extLst>
          </p:cNvPr>
          <p:cNvSpPr txBox="1"/>
          <p:nvPr/>
        </p:nvSpPr>
        <p:spPr>
          <a:xfrm>
            <a:off x="153543" y="1634944"/>
            <a:ext cx="2854508" cy="1785104"/>
          </a:xfrm>
          <a:prstGeom prst="rect">
            <a:avLst/>
          </a:prstGeom>
          <a:noFill/>
        </p:spPr>
        <p:txBody>
          <a:bodyPr wrap="square" rtlCol="0">
            <a:spAutoFit/>
          </a:bodyPr>
          <a:lstStyle/>
          <a:p>
            <a:r>
              <a:rPr lang="en-US" dirty="0">
                <a:solidFill>
                  <a:srgbClr val="FFFF00"/>
                </a:solidFill>
              </a:rPr>
              <a:t>Fully accrued (n=105). </a:t>
            </a:r>
          </a:p>
          <a:p>
            <a:r>
              <a:rPr lang="en-US" dirty="0">
                <a:solidFill>
                  <a:srgbClr val="FFFF00"/>
                </a:solidFill>
              </a:rPr>
              <a:t>98 patients FES and HR therapy. </a:t>
            </a:r>
          </a:p>
          <a:p>
            <a:endParaRPr lang="en-US" dirty="0">
              <a:solidFill>
                <a:srgbClr val="FFFF00"/>
              </a:solidFill>
            </a:endParaRPr>
          </a:p>
          <a:p>
            <a:r>
              <a:rPr lang="en-US" dirty="0">
                <a:solidFill>
                  <a:srgbClr val="FFFF00"/>
                </a:solidFill>
              </a:rPr>
              <a:t>SABCS 2025 abstract.</a:t>
            </a:r>
          </a:p>
          <a:p>
            <a:endParaRPr lang="en-US" sz="2000" dirty="0">
              <a:solidFill>
                <a:srgbClr val="FFFF00"/>
              </a:solidFill>
            </a:endParaRPr>
          </a:p>
        </p:txBody>
      </p:sp>
      <p:sp>
        <p:nvSpPr>
          <p:cNvPr id="5" name="TextBox 4">
            <a:extLst>
              <a:ext uri="{FF2B5EF4-FFF2-40B4-BE49-F238E27FC236}">
                <a16:creationId xmlns:a16="http://schemas.microsoft.com/office/drawing/2014/main" id="{F0D56A49-2D6B-F507-9530-677113BB9381}"/>
              </a:ext>
            </a:extLst>
          </p:cNvPr>
          <p:cNvSpPr txBox="1"/>
          <p:nvPr/>
        </p:nvSpPr>
        <p:spPr>
          <a:xfrm>
            <a:off x="153542" y="1153805"/>
            <a:ext cx="2919151" cy="400110"/>
          </a:xfrm>
          <a:prstGeom prst="rect">
            <a:avLst/>
          </a:prstGeom>
          <a:noFill/>
        </p:spPr>
        <p:txBody>
          <a:bodyPr wrap="square">
            <a:spAutoFit/>
          </a:bodyPr>
          <a:lstStyle/>
          <a:p>
            <a:r>
              <a:rPr lang="en-US" sz="2000" b="1" dirty="0">
                <a:solidFill>
                  <a:schemeClr val="bg1"/>
                </a:solidFill>
              </a:rPr>
              <a:t>How about first line?</a:t>
            </a:r>
          </a:p>
        </p:txBody>
      </p:sp>
      <p:sp>
        <p:nvSpPr>
          <p:cNvPr id="7" name="Rectangle 6">
            <a:extLst>
              <a:ext uri="{FF2B5EF4-FFF2-40B4-BE49-F238E27FC236}">
                <a16:creationId xmlns:a16="http://schemas.microsoft.com/office/drawing/2014/main" id="{8FE79CA4-D4A2-716A-1BD9-C957D94E6515}"/>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0BA51DA-67B2-6636-5D4D-9F87ED75FC31}"/>
              </a:ext>
            </a:extLst>
          </p:cNvPr>
          <p:cNvSpPr txBox="1"/>
          <p:nvPr/>
        </p:nvSpPr>
        <p:spPr>
          <a:xfrm>
            <a:off x="793187" y="4114800"/>
            <a:ext cx="5695950" cy="1938992"/>
          </a:xfrm>
          <a:prstGeom prst="rect">
            <a:avLst/>
          </a:prstGeom>
          <a:noFill/>
        </p:spPr>
        <p:txBody>
          <a:bodyPr wrap="square">
            <a:spAutoFit/>
          </a:bodyPr>
          <a:lstStyle/>
          <a:p>
            <a:r>
              <a:rPr lang="en-US" sz="2000" dirty="0">
                <a:solidFill>
                  <a:srgbClr val="FFFF00"/>
                </a:solidFill>
              </a:rPr>
              <a:t>Predefined primary aim of NPV could not be assessed since no patient had an average SUVmax for the most prominent lesions less than the pre-specified cut-off of 1.5</a:t>
            </a:r>
          </a:p>
          <a:p>
            <a:endParaRPr lang="en-US" sz="2000" dirty="0">
              <a:solidFill>
                <a:srgbClr val="FFFF00"/>
              </a:solidFill>
            </a:endParaRPr>
          </a:p>
          <a:p>
            <a:endParaRPr lang="en-US" sz="2000" dirty="0">
              <a:solidFill>
                <a:srgbClr val="FFFF00"/>
              </a:solidFill>
            </a:endParaRPr>
          </a:p>
        </p:txBody>
      </p:sp>
      <p:sp>
        <p:nvSpPr>
          <p:cNvPr id="12" name="TextBox 11">
            <a:extLst>
              <a:ext uri="{FF2B5EF4-FFF2-40B4-BE49-F238E27FC236}">
                <a16:creationId xmlns:a16="http://schemas.microsoft.com/office/drawing/2014/main" id="{D68873CC-53D3-7892-A2F2-4C5EEDF1E722}"/>
              </a:ext>
            </a:extLst>
          </p:cNvPr>
          <p:cNvSpPr txBox="1"/>
          <p:nvPr/>
        </p:nvSpPr>
        <p:spPr>
          <a:xfrm>
            <a:off x="4244353" y="6324600"/>
            <a:ext cx="5194685" cy="461665"/>
          </a:xfrm>
          <a:prstGeom prst="rect">
            <a:avLst/>
          </a:prstGeom>
          <a:noFill/>
        </p:spPr>
        <p:txBody>
          <a:bodyPr wrap="square">
            <a:spAutoFit/>
          </a:bodyPr>
          <a:lstStyle/>
          <a:p>
            <a:r>
              <a:rPr lang="en-US" sz="1200" dirty="0">
                <a:highlight>
                  <a:srgbClr val="FFFF00"/>
                </a:highlight>
              </a:rPr>
              <a:t>https://aacrjournals.org/clincancerres/article/31/12_Supplement/PS11-01/753685/Abstract-PS11-01-18F-Fluoroestradiol-FES-PET-as-a</a:t>
            </a:r>
          </a:p>
        </p:txBody>
      </p:sp>
    </p:spTree>
    <p:custDataLst>
      <p:tags r:id="rId1"/>
    </p:custDataLst>
    <p:extLst>
      <p:ext uri="{BB962C8B-B14F-4D97-AF65-F5344CB8AC3E}">
        <p14:creationId xmlns:p14="http://schemas.microsoft.com/office/powerpoint/2010/main" val="10254737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C32B-36AC-1F1A-9E92-F27EE8AAB495}"/>
              </a:ext>
            </a:extLst>
          </p:cNvPr>
          <p:cNvSpPr>
            <a:spLocks noGrp="1"/>
          </p:cNvSpPr>
          <p:nvPr>
            <p:ph type="title"/>
          </p:nvPr>
        </p:nvSpPr>
        <p:spPr/>
        <p:txBody>
          <a:bodyPr/>
          <a:lstStyle/>
          <a:p>
            <a:r>
              <a:rPr lang="en-US" dirty="0"/>
              <a:t>Appropriate Use</a:t>
            </a:r>
          </a:p>
        </p:txBody>
      </p:sp>
      <p:pic>
        <p:nvPicPr>
          <p:cNvPr id="4" name="Picture 3">
            <a:extLst>
              <a:ext uri="{FF2B5EF4-FFF2-40B4-BE49-F238E27FC236}">
                <a16:creationId xmlns:a16="http://schemas.microsoft.com/office/drawing/2014/main" id="{BD7128FA-669D-E438-1984-CEF96CB8628F}"/>
              </a:ext>
            </a:extLst>
          </p:cNvPr>
          <p:cNvPicPr>
            <a:picLocks noChangeAspect="1"/>
          </p:cNvPicPr>
          <p:nvPr/>
        </p:nvPicPr>
        <p:blipFill>
          <a:blip r:embed="rId2"/>
          <a:stretch>
            <a:fillRect/>
          </a:stretch>
        </p:blipFill>
        <p:spPr>
          <a:xfrm>
            <a:off x="309403" y="1676400"/>
            <a:ext cx="8534400" cy="3620866"/>
          </a:xfrm>
          <a:prstGeom prst="rect">
            <a:avLst/>
          </a:prstGeom>
        </p:spPr>
      </p:pic>
      <p:sp>
        <p:nvSpPr>
          <p:cNvPr id="5" name="TextBox 4">
            <a:extLst>
              <a:ext uri="{FF2B5EF4-FFF2-40B4-BE49-F238E27FC236}">
                <a16:creationId xmlns:a16="http://schemas.microsoft.com/office/drawing/2014/main" id="{C950D578-9FF9-BC07-28BF-613F702029C8}"/>
              </a:ext>
            </a:extLst>
          </p:cNvPr>
          <p:cNvSpPr txBox="1"/>
          <p:nvPr/>
        </p:nvSpPr>
        <p:spPr>
          <a:xfrm>
            <a:off x="5759493" y="6319949"/>
            <a:ext cx="3352800" cy="523220"/>
          </a:xfrm>
          <a:prstGeom prst="rect">
            <a:avLst/>
          </a:prstGeom>
          <a:noFill/>
        </p:spPr>
        <p:txBody>
          <a:bodyPr wrap="square">
            <a:spAutoFit/>
          </a:bodyPr>
          <a:lstStyle/>
          <a:p>
            <a:r>
              <a:rPr lang="da-DK" sz="1400" i="1" dirty="0">
                <a:highlight>
                  <a:srgbClr val="FFFF00"/>
                </a:highlight>
                <a:latin typeface="ProximaNova-Bold"/>
              </a:rPr>
              <a:t>Ulaner et al. J Nucl Med 2023; 64:351–354.</a:t>
            </a:r>
          </a:p>
          <a:p>
            <a:r>
              <a:rPr lang="da-DK" sz="1400" i="1" dirty="0">
                <a:highlight>
                  <a:srgbClr val="FFFF00"/>
                </a:highlight>
                <a:latin typeface="ProximaNova-Bold"/>
              </a:rPr>
              <a:t>Covington et al. AJR 2024;223(4):e2330330</a:t>
            </a:r>
          </a:p>
        </p:txBody>
      </p:sp>
    </p:spTree>
    <p:extLst>
      <p:ext uri="{BB962C8B-B14F-4D97-AF65-F5344CB8AC3E}">
        <p14:creationId xmlns:p14="http://schemas.microsoft.com/office/powerpoint/2010/main" val="249885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ext Box 2"/>
          <p:cNvSpPr txBox="1">
            <a:spLocks noChangeArrowheads="1"/>
          </p:cNvSpPr>
          <p:nvPr/>
        </p:nvSpPr>
        <p:spPr bwMode="auto">
          <a:xfrm>
            <a:off x="0" y="485775"/>
            <a:ext cx="9029700" cy="1190625"/>
          </a:xfrm>
          <a:prstGeom prst="rect">
            <a:avLst/>
          </a:prstGeom>
          <a:noFill/>
          <a:ln w="38100">
            <a:noFill/>
            <a:miter lim="800000"/>
            <a:headEnd/>
            <a:tailEnd/>
          </a:ln>
        </p:spPr>
        <p:txBody>
          <a:bodyPr>
            <a:spAutoFit/>
          </a:bodyPr>
          <a:lstStyle/>
          <a:p>
            <a:pPr marL="114300" lvl="1" algn="ctr">
              <a:spcBef>
                <a:spcPct val="50000"/>
              </a:spcBef>
            </a:pPr>
            <a:r>
              <a:rPr lang="en-US" sz="3600" b="1" dirty="0">
                <a:solidFill>
                  <a:srgbClr val="FFFF00"/>
                </a:solidFill>
                <a:effectLst>
                  <a:outerShdw blurRad="38100" dist="38100" dir="2700000" algn="tl">
                    <a:srgbClr val="000000">
                      <a:alpha val="43137"/>
                    </a:srgbClr>
                  </a:outerShdw>
                </a:effectLst>
              </a:rPr>
              <a:t>Biologic Correlates of FDG Uptake in Human Breast Cancer on PET</a:t>
            </a:r>
          </a:p>
        </p:txBody>
      </p:sp>
      <p:sp>
        <p:nvSpPr>
          <p:cNvPr id="381955" name="Rectangle 4"/>
          <p:cNvSpPr>
            <a:spLocks noGrp="1" noChangeArrowheads="1"/>
          </p:cNvSpPr>
          <p:nvPr>
            <p:ph type="body" idx="4294967295"/>
          </p:nvPr>
        </p:nvSpPr>
        <p:spPr>
          <a:xfrm>
            <a:off x="0" y="1535113"/>
            <a:ext cx="4040188" cy="639762"/>
          </a:xfrm>
        </p:spPr>
        <p:txBody>
          <a:bodyPr anchor="b"/>
          <a:lstStyle/>
          <a:p>
            <a:pPr marL="227013" indent="-227013">
              <a:lnSpc>
                <a:spcPct val="90000"/>
              </a:lnSpc>
              <a:spcBef>
                <a:spcPct val="30000"/>
              </a:spcBef>
              <a:buFontTx/>
              <a:buNone/>
            </a:pPr>
            <a:endParaRPr lang="en-US" sz="2000" b="1"/>
          </a:p>
          <a:p>
            <a:pPr marL="227013" indent="-227013">
              <a:lnSpc>
                <a:spcPct val="90000"/>
              </a:lnSpc>
              <a:spcBef>
                <a:spcPct val="30000"/>
              </a:spcBef>
              <a:buFontTx/>
              <a:buNone/>
            </a:pPr>
            <a:endParaRPr lang="en-US" sz="2000" b="1"/>
          </a:p>
        </p:txBody>
      </p:sp>
      <p:sp>
        <p:nvSpPr>
          <p:cNvPr id="6" name="Content Placeholder 5"/>
          <p:cNvSpPr>
            <a:spLocks noGrp="1"/>
          </p:cNvSpPr>
          <p:nvPr>
            <p:ph sz="half" idx="4294967295"/>
          </p:nvPr>
        </p:nvSpPr>
        <p:spPr>
          <a:xfrm>
            <a:off x="0" y="1760538"/>
            <a:ext cx="4191000" cy="2895600"/>
          </a:xfrm>
        </p:spPr>
        <p:txBody>
          <a:bodyPr/>
          <a:lstStyle/>
          <a:p>
            <a:pPr marL="227013" indent="-227013" defTabSz="457200">
              <a:lnSpc>
                <a:spcPct val="90000"/>
              </a:lnSpc>
              <a:spcBef>
                <a:spcPct val="30000"/>
              </a:spcBef>
            </a:pPr>
            <a:r>
              <a:rPr lang="en-US" sz="2000" dirty="0">
                <a:effectLst>
                  <a:outerShdw blurRad="38100" dist="38100" dir="2700000" algn="tl">
                    <a:srgbClr val="000000">
                      <a:alpha val="43137"/>
                    </a:srgbClr>
                  </a:outerShdw>
                </a:effectLst>
              </a:rPr>
              <a:t>Mitotic activity index</a:t>
            </a:r>
          </a:p>
          <a:p>
            <a:pPr marL="227013" indent="-227013">
              <a:lnSpc>
                <a:spcPct val="90000"/>
              </a:lnSpc>
              <a:spcBef>
                <a:spcPct val="30000"/>
              </a:spcBef>
            </a:pPr>
            <a:r>
              <a:rPr lang="en-US" sz="2000" dirty="0">
                <a:effectLst>
                  <a:outerShdw blurRad="38100" dist="38100" dir="2700000" algn="tl">
                    <a:srgbClr val="000000">
                      <a:alpha val="43137"/>
                    </a:srgbClr>
                  </a:outerShdw>
                </a:effectLst>
              </a:rPr>
              <a:t>Histology grade</a:t>
            </a:r>
          </a:p>
          <a:p>
            <a:pPr marL="227013" indent="-227013">
              <a:lnSpc>
                <a:spcPct val="90000"/>
              </a:lnSpc>
              <a:spcBef>
                <a:spcPct val="30000"/>
              </a:spcBef>
            </a:pPr>
            <a:r>
              <a:rPr lang="en-US" sz="2000" dirty="0">
                <a:effectLst>
                  <a:outerShdw blurRad="38100" dist="38100" dir="2700000" algn="tl">
                    <a:srgbClr val="000000">
                      <a:alpha val="43137"/>
                    </a:srgbClr>
                  </a:outerShdw>
                </a:effectLst>
              </a:rPr>
              <a:t>P53 mutation </a:t>
            </a:r>
          </a:p>
          <a:p>
            <a:pPr marL="227013" indent="-227013">
              <a:lnSpc>
                <a:spcPct val="90000"/>
              </a:lnSpc>
              <a:spcBef>
                <a:spcPct val="30000"/>
              </a:spcBef>
            </a:pPr>
            <a:r>
              <a:rPr lang="en-US" sz="2000" dirty="0">
                <a:effectLst>
                  <a:outerShdw blurRad="38100" dist="38100" dir="2700000" algn="tl">
                    <a:srgbClr val="000000">
                      <a:alpha val="43137"/>
                    </a:srgbClr>
                  </a:outerShdw>
                </a:effectLst>
              </a:rPr>
              <a:t>Tumor cells/volume</a:t>
            </a:r>
          </a:p>
          <a:p>
            <a:pPr marL="227013" indent="-227013">
              <a:lnSpc>
                <a:spcPct val="90000"/>
              </a:lnSpc>
              <a:spcBef>
                <a:spcPct val="30000"/>
              </a:spcBef>
            </a:pPr>
            <a:r>
              <a:rPr lang="en-US" sz="2000" dirty="0">
                <a:effectLst>
                  <a:outerShdw blurRad="38100" dist="38100" dir="2700000" algn="tl">
                    <a:srgbClr val="000000">
                      <a:alpha val="43137"/>
                    </a:srgbClr>
                  </a:outerShdw>
                </a:effectLst>
              </a:rPr>
              <a:t>Microvessel density</a:t>
            </a:r>
          </a:p>
          <a:p>
            <a:pPr marL="227013" indent="-227013">
              <a:lnSpc>
                <a:spcPct val="90000"/>
              </a:lnSpc>
              <a:spcBef>
                <a:spcPct val="30000"/>
              </a:spcBef>
            </a:pPr>
            <a:r>
              <a:rPr lang="en-US" sz="2000" dirty="0">
                <a:effectLst>
                  <a:outerShdw blurRad="38100" dist="38100" dir="2700000" algn="tl">
                    <a:srgbClr val="000000">
                      <a:alpha val="43137"/>
                    </a:srgbClr>
                  </a:outerShdw>
                </a:effectLst>
              </a:rPr>
              <a:t>Amount of necrosis</a:t>
            </a:r>
          </a:p>
          <a:p>
            <a:pPr marL="227013" indent="-227013">
              <a:lnSpc>
                <a:spcPct val="90000"/>
              </a:lnSpc>
              <a:spcBef>
                <a:spcPct val="30000"/>
              </a:spcBef>
            </a:pPr>
            <a:r>
              <a:rPr lang="en-US" sz="2000" dirty="0">
                <a:effectLst>
                  <a:outerShdw blurRad="38100" dist="38100" dir="2700000" algn="tl">
                    <a:srgbClr val="000000">
                      <a:alpha val="43137"/>
                    </a:srgbClr>
                  </a:outerShdw>
                </a:effectLst>
              </a:rPr>
              <a:t>Recurrence Score</a:t>
            </a:r>
          </a:p>
          <a:p>
            <a:pPr marL="227013" indent="-227013">
              <a:lnSpc>
                <a:spcPct val="90000"/>
              </a:lnSpc>
              <a:spcBef>
                <a:spcPct val="30000"/>
              </a:spcBef>
            </a:pPr>
            <a:r>
              <a:rPr lang="en-US" sz="2000" dirty="0">
                <a:effectLst>
                  <a:outerShdw blurRad="38100" dist="38100" dir="2700000" algn="tl">
                    <a:srgbClr val="000000">
                      <a:alpha val="43137"/>
                    </a:srgbClr>
                  </a:outerShdw>
                </a:effectLst>
              </a:rPr>
              <a:t>BRCA Mutation</a:t>
            </a:r>
          </a:p>
          <a:p>
            <a:pPr marL="227013" indent="-227013">
              <a:lnSpc>
                <a:spcPct val="90000"/>
              </a:lnSpc>
              <a:spcBef>
                <a:spcPct val="30000"/>
              </a:spcBef>
            </a:pPr>
            <a:endParaRPr lang="en-US" sz="2000" dirty="0">
              <a:effectLst>
                <a:outerShdw blurRad="38100" dist="38100" dir="2700000" algn="tl">
                  <a:srgbClr val="000000">
                    <a:alpha val="43137"/>
                  </a:srgbClr>
                </a:outerShdw>
              </a:effectLst>
            </a:endParaRPr>
          </a:p>
          <a:p>
            <a:pPr marL="227013" indent="-227013">
              <a:lnSpc>
                <a:spcPct val="90000"/>
              </a:lnSpc>
              <a:spcBef>
                <a:spcPct val="30000"/>
              </a:spcBef>
            </a:pPr>
            <a:endParaRPr lang="en-US" sz="2000" dirty="0">
              <a:effectLst>
                <a:outerShdw blurRad="38100" dist="38100" dir="2700000" algn="tl">
                  <a:srgbClr val="000000">
                    <a:alpha val="43137"/>
                  </a:srgbClr>
                </a:outerShdw>
              </a:effectLst>
            </a:endParaRPr>
          </a:p>
          <a:p>
            <a:pPr marL="227013" indent="-227013">
              <a:lnSpc>
                <a:spcPct val="90000"/>
              </a:lnSpc>
              <a:spcBef>
                <a:spcPct val="30000"/>
              </a:spcBef>
            </a:pPr>
            <a:endParaRPr lang="en-US" sz="2000" dirty="0">
              <a:effectLst>
                <a:outerShdw blurRad="38100" dist="38100" dir="2700000" algn="tl">
                  <a:srgbClr val="000000">
                    <a:alpha val="43137"/>
                  </a:srgbClr>
                </a:outerShdw>
              </a:effectLst>
            </a:endParaRPr>
          </a:p>
          <a:p>
            <a:pPr marL="227013" indent="-227013">
              <a:lnSpc>
                <a:spcPct val="90000"/>
              </a:lnSpc>
              <a:spcBef>
                <a:spcPct val="30000"/>
              </a:spcBef>
            </a:pPr>
            <a:endParaRPr lang="en-US" sz="2000" dirty="0">
              <a:effectLst>
                <a:outerShdw blurRad="38100" dist="38100" dir="2700000" algn="tl">
                  <a:srgbClr val="000000">
                    <a:alpha val="43137"/>
                  </a:srgbClr>
                </a:outerShdw>
              </a:effectLst>
            </a:endParaRPr>
          </a:p>
          <a:p>
            <a:pPr marL="227013" indent="-227013"/>
            <a:endParaRPr lang="en-US" sz="2000" dirty="0">
              <a:effectLst>
                <a:outerShdw blurRad="38100" dist="38100" dir="2700000" algn="tl">
                  <a:srgbClr val="000000">
                    <a:alpha val="43137"/>
                  </a:srgbClr>
                </a:outerShdw>
              </a:effectLst>
            </a:endParaRPr>
          </a:p>
        </p:txBody>
      </p:sp>
      <p:sp>
        <p:nvSpPr>
          <p:cNvPr id="381957" name="Content Placeholder 7"/>
          <p:cNvSpPr>
            <a:spLocks noGrp="1"/>
          </p:cNvSpPr>
          <p:nvPr>
            <p:ph sz="quarter" idx="4294967295"/>
          </p:nvPr>
        </p:nvSpPr>
        <p:spPr>
          <a:xfrm>
            <a:off x="4686300" y="1522413"/>
            <a:ext cx="4457700" cy="3049587"/>
          </a:xfrm>
        </p:spPr>
        <p:txBody>
          <a:bodyPr/>
          <a:lstStyle/>
          <a:p>
            <a:pPr marL="227013" indent="-227013">
              <a:lnSpc>
                <a:spcPct val="90000"/>
              </a:lnSpc>
              <a:spcBef>
                <a:spcPct val="30000"/>
              </a:spcBef>
            </a:pPr>
            <a:endParaRPr lang="en-US" sz="2000" dirty="0">
              <a:effectLst>
                <a:outerShdw blurRad="38100" dist="38100" dir="2700000" algn="tl">
                  <a:srgbClr val="000000">
                    <a:alpha val="43137"/>
                  </a:srgbClr>
                </a:outerShdw>
              </a:effectLst>
            </a:endParaRPr>
          </a:p>
          <a:p>
            <a:pPr marL="227013" indent="-227013">
              <a:lnSpc>
                <a:spcPct val="90000"/>
              </a:lnSpc>
              <a:spcBef>
                <a:spcPct val="30000"/>
              </a:spcBef>
            </a:pPr>
            <a:r>
              <a:rPr lang="en-US" sz="2000" dirty="0">
                <a:effectLst>
                  <a:outerShdw blurRad="38100" dist="38100" dir="2700000" algn="tl">
                    <a:srgbClr val="000000">
                      <a:alpha val="43137"/>
                    </a:srgbClr>
                  </a:outerShdw>
                </a:effectLst>
              </a:rPr>
              <a:t>ER, PR status</a:t>
            </a:r>
          </a:p>
          <a:p>
            <a:pPr marL="627063" lvl="1" indent="-227013">
              <a:lnSpc>
                <a:spcPct val="90000"/>
              </a:lnSpc>
              <a:spcBef>
                <a:spcPct val="30000"/>
              </a:spcBef>
            </a:pPr>
            <a:r>
              <a:rPr lang="en-US" sz="1800" dirty="0">
                <a:effectLst>
                  <a:outerShdw blurRad="38100" dist="38100" dir="2700000" algn="tl">
                    <a:srgbClr val="000000">
                      <a:alpha val="43137"/>
                    </a:srgbClr>
                  </a:outerShdw>
                </a:effectLst>
              </a:rPr>
              <a:t>Higher uptake with triple negative, HER2 positive, HR negative</a:t>
            </a:r>
          </a:p>
          <a:p>
            <a:pPr marL="627063" lvl="1" indent="-227013">
              <a:lnSpc>
                <a:spcPct val="90000"/>
              </a:lnSpc>
              <a:spcBef>
                <a:spcPct val="30000"/>
              </a:spcBef>
            </a:pPr>
            <a:r>
              <a:rPr lang="en-US" sz="1800" dirty="0">
                <a:effectLst>
                  <a:outerShdw blurRad="38100" dist="38100" dir="2700000" algn="tl">
                    <a:srgbClr val="000000">
                      <a:alpha val="43137"/>
                    </a:srgbClr>
                  </a:outerShdw>
                </a:effectLst>
              </a:rPr>
              <a:t>Lower with Luminal A</a:t>
            </a:r>
          </a:p>
          <a:p>
            <a:pPr marL="227013" indent="-227013">
              <a:lnSpc>
                <a:spcPct val="90000"/>
              </a:lnSpc>
              <a:spcBef>
                <a:spcPct val="30000"/>
              </a:spcBef>
            </a:pPr>
            <a:r>
              <a:rPr lang="en-US" sz="2000" dirty="0">
                <a:effectLst>
                  <a:outerShdw blurRad="38100" dist="38100" dir="2700000" algn="tl">
                    <a:srgbClr val="000000">
                      <a:alpha val="43137"/>
                    </a:srgbClr>
                  </a:outerShdw>
                </a:effectLst>
              </a:rPr>
              <a:t>Uptake inversely correlates with prognosis (DFS and OS)</a:t>
            </a:r>
          </a:p>
          <a:p>
            <a:pPr marL="627063" lvl="1" indent="-227013">
              <a:lnSpc>
                <a:spcPct val="90000"/>
              </a:lnSpc>
              <a:spcBef>
                <a:spcPct val="30000"/>
              </a:spcBef>
            </a:pPr>
            <a:r>
              <a:rPr lang="en-US" sz="1600" dirty="0">
                <a:effectLst>
                  <a:outerShdw blurRad="38100" dist="38100" dir="2700000" algn="tl">
                    <a:srgbClr val="000000">
                      <a:alpha val="43137"/>
                    </a:srgbClr>
                  </a:outerShdw>
                </a:effectLst>
              </a:rPr>
              <a:t>ALN/Tumor ratio + correlates with risk</a:t>
            </a:r>
          </a:p>
          <a:p>
            <a:pPr marL="627063" lvl="1" indent="-227013">
              <a:lnSpc>
                <a:spcPct val="90000"/>
              </a:lnSpc>
              <a:spcBef>
                <a:spcPct val="30000"/>
              </a:spcBef>
            </a:pPr>
            <a:endParaRPr lang="en-US" sz="2000" dirty="0">
              <a:effectLst>
                <a:outerShdw blurRad="38100" dist="38100" dir="2700000" algn="tl">
                  <a:srgbClr val="000000">
                    <a:alpha val="43137"/>
                  </a:srgbClr>
                </a:outerShdw>
              </a:effectLst>
            </a:endParaRPr>
          </a:p>
        </p:txBody>
      </p:sp>
      <p:sp>
        <p:nvSpPr>
          <p:cNvPr id="381958" name="Text Box 6"/>
          <p:cNvSpPr txBox="1">
            <a:spLocks noChangeArrowheads="1"/>
          </p:cNvSpPr>
          <p:nvPr/>
        </p:nvSpPr>
        <p:spPr bwMode="auto">
          <a:xfrm>
            <a:off x="125730" y="4683126"/>
            <a:ext cx="8877300" cy="1384995"/>
          </a:xfrm>
          <a:prstGeom prst="rect">
            <a:avLst/>
          </a:prstGeom>
          <a:noFill/>
          <a:ln w="38100" algn="ctr">
            <a:noFill/>
            <a:miter lim="800000"/>
            <a:headEnd/>
            <a:tailEnd/>
          </a:ln>
        </p:spPr>
        <p:txBody>
          <a:bodyPr wrap="square">
            <a:spAutoFit/>
          </a:bodyPr>
          <a:lstStyle/>
          <a:p>
            <a:pPr algn="ctr">
              <a:spcBef>
                <a:spcPts val="0"/>
              </a:spcBef>
            </a:pPr>
            <a:r>
              <a:rPr lang="en-US" sz="1400" i="1" dirty="0" err="1">
                <a:solidFill>
                  <a:srgbClr val="FFCC00"/>
                </a:solidFill>
              </a:rPr>
              <a:t>Bos</a:t>
            </a:r>
            <a:r>
              <a:rPr lang="en-US" sz="1400" i="1" dirty="0">
                <a:solidFill>
                  <a:srgbClr val="FFCC00"/>
                </a:solidFill>
              </a:rPr>
              <a:t> R et al. J </a:t>
            </a:r>
            <a:r>
              <a:rPr lang="en-US" sz="1400" i="1" dirty="0" err="1">
                <a:solidFill>
                  <a:srgbClr val="FFCC00"/>
                </a:solidFill>
              </a:rPr>
              <a:t>Clin</a:t>
            </a:r>
            <a:r>
              <a:rPr lang="en-US" sz="1400" i="1" dirty="0">
                <a:solidFill>
                  <a:srgbClr val="FFCC00"/>
                </a:solidFill>
              </a:rPr>
              <a:t> </a:t>
            </a:r>
            <a:r>
              <a:rPr lang="en-US" sz="1400" i="1" dirty="0" err="1">
                <a:solidFill>
                  <a:srgbClr val="FFCC00"/>
                </a:solidFill>
              </a:rPr>
              <a:t>Oncol</a:t>
            </a:r>
            <a:r>
              <a:rPr lang="en-US" sz="1400" i="1" dirty="0">
                <a:solidFill>
                  <a:srgbClr val="FFCC00"/>
                </a:solidFill>
              </a:rPr>
              <a:t> 2002; 20, 379-87; Osborne et al. J </a:t>
            </a:r>
            <a:r>
              <a:rPr lang="en-US" sz="1400" i="1" dirty="0" err="1">
                <a:solidFill>
                  <a:srgbClr val="FFCC00"/>
                </a:solidFill>
              </a:rPr>
              <a:t>Nucl</a:t>
            </a:r>
            <a:r>
              <a:rPr lang="en-US" sz="1400" i="1" dirty="0">
                <a:solidFill>
                  <a:srgbClr val="FFCC00"/>
                </a:solidFill>
              </a:rPr>
              <a:t> Med 2010;51:543; </a:t>
            </a:r>
          </a:p>
          <a:p>
            <a:pPr algn="ctr">
              <a:spcBef>
                <a:spcPts val="0"/>
              </a:spcBef>
            </a:pPr>
            <a:r>
              <a:rPr lang="en-US" sz="1400" i="1" dirty="0" err="1">
                <a:solidFill>
                  <a:srgbClr val="FFCC00"/>
                </a:solidFill>
              </a:rPr>
              <a:t>Groheux</a:t>
            </a:r>
            <a:r>
              <a:rPr lang="en-US" sz="1400" i="1" dirty="0">
                <a:solidFill>
                  <a:srgbClr val="FFCC00"/>
                </a:solidFill>
              </a:rPr>
              <a:t> et al. </a:t>
            </a:r>
            <a:r>
              <a:rPr lang="en-US" sz="1400" i="1" dirty="0" err="1">
                <a:solidFill>
                  <a:srgbClr val="FFCC00"/>
                </a:solidFill>
              </a:rPr>
              <a:t>Nucl</a:t>
            </a:r>
            <a:r>
              <a:rPr lang="en-US" sz="1400" i="1" dirty="0">
                <a:solidFill>
                  <a:srgbClr val="FFCC00"/>
                </a:solidFill>
              </a:rPr>
              <a:t> Med </a:t>
            </a:r>
            <a:r>
              <a:rPr lang="en-US" sz="1400" i="1" dirty="0" err="1">
                <a:solidFill>
                  <a:srgbClr val="FFCC00"/>
                </a:solidFill>
              </a:rPr>
              <a:t>Comm</a:t>
            </a:r>
            <a:r>
              <a:rPr lang="en-US" sz="1400" i="1" dirty="0">
                <a:solidFill>
                  <a:srgbClr val="FFCC00"/>
                </a:solidFill>
              </a:rPr>
              <a:t> 2010;31:271; </a:t>
            </a:r>
            <a:r>
              <a:rPr lang="en-US" sz="1400" i="1" dirty="0" err="1">
                <a:solidFill>
                  <a:srgbClr val="FFCC00"/>
                </a:solidFill>
              </a:rPr>
              <a:t>Tchou</a:t>
            </a:r>
            <a:r>
              <a:rPr lang="en-US" sz="1400" i="1" dirty="0">
                <a:solidFill>
                  <a:srgbClr val="FFCC00"/>
                </a:solidFill>
              </a:rPr>
              <a:t> et al. Mol Imaging </a:t>
            </a:r>
            <a:r>
              <a:rPr lang="en-US" sz="1400" i="1" dirty="0" err="1">
                <a:solidFill>
                  <a:srgbClr val="FFCC00"/>
                </a:solidFill>
              </a:rPr>
              <a:t>Biol</a:t>
            </a:r>
            <a:r>
              <a:rPr lang="en-US" sz="1400" i="1" dirty="0">
                <a:solidFill>
                  <a:srgbClr val="FFCC00"/>
                </a:solidFill>
              </a:rPr>
              <a:t> 2009; </a:t>
            </a:r>
          </a:p>
          <a:p>
            <a:pPr algn="ctr">
              <a:spcBef>
                <a:spcPts val="0"/>
              </a:spcBef>
            </a:pPr>
            <a:r>
              <a:rPr lang="en-US" sz="1400" i="1" dirty="0">
                <a:solidFill>
                  <a:srgbClr val="FFCC00"/>
                </a:solidFill>
              </a:rPr>
              <a:t>Wang et al. AJR 2011;197:W247; Morris et al. Cancer 2012;118(22):5454; </a:t>
            </a:r>
          </a:p>
          <a:p>
            <a:pPr algn="ctr">
              <a:spcBef>
                <a:spcPts val="0"/>
              </a:spcBef>
            </a:pPr>
            <a:r>
              <a:rPr lang="en-US" sz="1400" i="1" dirty="0" err="1">
                <a:solidFill>
                  <a:srgbClr val="FFCC00"/>
                </a:solidFill>
              </a:rPr>
              <a:t>Kanserlerinde</a:t>
            </a:r>
            <a:r>
              <a:rPr lang="en-US" sz="1400" i="1" dirty="0">
                <a:solidFill>
                  <a:srgbClr val="FFCC00"/>
                </a:solidFill>
              </a:rPr>
              <a:t> et al. Mol Imaging </a:t>
            </a:r>
            <a:r>
              <a:rPr lang="en-US" sz="1400" i="1" dirty="0" err="1">
                <a:solidFill>
                  <a:srgbClr val="FFCC00"/>
                </a:solidFill>
              </a:rPr>
              <a:t>Radionucl</a:t>
            </a:r>
            <a:r>
              <a:rPr lang="en-US" sz="1400" i="1" dirty="0">
                <a:solidFill>
                  <a:srgbClr val="FFCC00"/>
                </a:solidFill>
              </a:rPr>
              <a:t> </a:t>
            </a:r>
            <a:r>
              <a:rPr lang="en-US" sz="1400" i="1" dirty="0" err="1">
                <a:solidFill>
                  <a:srgbClr val="FFCC00"/>
                </a:solidFill>
              </a:rPr>
              <a:t>Ther</a:t>
            </a:r>
            <a:r>
              <a:rPr lang="en-US" sz="1400" i="1" dirty="0">
                <a:solidFill>
                  <a:srgbClr val="FFCC00"/>
                </a:solidFill>
              </a:rPr>
              <a:t> 2021;30:158</a:t>
            </a:r>
          </a:p>
          <a:p>
            <a:pPr algn="ctr">
              <a:spcBef>
                <a:spcPts val="0"/>
              </a:spcBef>
            </a:pPr>
            <a:r>
              <a:rPr lang="en-US" sz="1400" i="1" dirty="0">
                <a:solidFill>
                  <a:srgbClr val="FFCC00"/>
                </a:solidFill>
              </a:rPr>
              <a:t>Jin at al. J </a:t>
            </a:r>
            <a:r>
              <a:rPr lang="en-US" sz="1400" i="1" dirty="0" err="1">
                <a:solidFill>
                  <a:srgbClr val="FFCC00"/>
                </a:solidFill>
              </a:rPr>
              <a:t>Surg</a:t>
            </a:r>
            <a:r>
              <a:rPr lang="en-US" sz="1400" i="1" dirty="0">
                <a:solidFill>
                  <a:srgbClr val="FFCC00"/>
                </a:solidFill>
              </a:rPr>
              <a:t> </a:t>
            </a:r>
            <a:r>
              <a:rPr lang="en-US" sz="1400" i="1" dirty="0" err="1">
                <a:solidFill>
                  <a:srgbClr val="FFCC00"/>
                </a:solidFill>
              </a:rPr>
              <a:t>Onc</a:t>
            </a:r>
            <a:r>
              <a:rPr lang="en-US" sz="1400" i="1" dirty="0">
                <a:solidFill>
                  <a:srgbClr val="FFCC00"/>
                </a:solidFill>
              </a:rPr>
              <a:t> 2013;107:180; </a:t>
            </a:r>
            <a:r>
              <a:rPr lang="en-US" sz="1400" i="1" dirty="0" err="1">
                <a:solidFill>
                  <a:srgbClr val="FFCC00"/>
                </a:solidFill>
              </a:rPr>
              <a:t>Kadoya</a:t>
            </a:r>
            <a:r>
              <a:rPr lang="en-US" sz="1400" i="1" dirty="0">
                <a:solidFill>
                  <a:srgbClr val="FFCC00"/>
                </a:solidFill>
              </a:rPr>
              <a:t> et al. Breast Ca Res Treat 2013;141:269</a:t>
            </a:r>
          </a:p>
          <a:p>
            <a:pPr algn="ctr">
              <a:spcBef>
                <a:spcPts val="0"/>
              </a:spcBef>
            </a:pPr>
            <a:r>
              <a:rPr lang="en-US" sz="1400" i="1" dirty="0">
                <a:solidFill>
                  <a:srgbClr val="FFCC00"/>
                </a:solidFill>
              </a:rPr>
              <a:t>Miyake, et al. AJR 2014;203:272; Kim et al. J Breast Ca 2015;18:173; Ahn et al. </a:t>
            </a:r>
            <a:r>
              <a:rPr lang="en-US" sz="1400" i="1" dirty="0" err="1">
                <a:solidFill>
                  <a:srgbClr val="FFCC00"/>
                </a:solidFill>
              </a:rPr>
              <a:t>Plos</a:t>
            </a:r>
            <a:r>
              <a:rPr lang="en-US" sz="1400" i="1" dirty="0">
                <a:solidFill>
                  <a:srgbClr val="FFCC00"/>
                </a:solidFill>
              </a:rPr>
              <a:t> One 2017;12:e0175048</a:t>
            </a:r>
          </a:p>
        </p:txBody>
      </p:sp>
      <p:sp>
        <p:nvSpPr>
          <p:cNvPr id="2" name="Rectangle 1">
            <a:extLst>
              <a:ext uri="{FF2B5EF4-FFF2-40B4-BE49-F238E27FC236}">
                <a16:creationId xmlns:a16="http://schemas.microsoft.com/office/drawing/2014/main" id="{59F10442-A31D-1245-68D4-9B7F4FEACF39}"/>
              </a:ext>
            </a:extLst>
          </p:cNvPr>
          <p:cNvSpPr/>
          <p:nvPr/>
        </p:nvSpPr>
        <p:spPr>
          <a:xfrm>
            <a:off x="12954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BC8B7-7A60-5BBA-8058-31E0BAC18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B5506F-3DD9-5C6B-E39A-CF29C83EE559}"/>
              </a:ext>
            </a:extLst>
          </p:cNvPr>
          <p:cNvSpPr>
            <a:spLocks noGrp="1"/>
          </p:cNvSpPr>
          <p:nvPr>
            <p:ph type="title"/>
          </p:nvPr>
        </p:nvSpPr>
        <p:spPr/>
        <p:txBody>
          <a:bodyPr/>
          <a:lstStyle/>
          <a:p>
            <a:r>
              <a:rPr lang="en-US" dirty="0"/>
              <a:t>Appropriate Use</a:t>
            </a:r>
          </a:p>
        </p:txBody>
      </p:sp>
      <p:pic>
        <p:nvPicPr>
          <p:cNvPr id="4" name="Picture 3">
            <a:extLst>
              <a:ext uri="{FF2B5EF4-FFF2-40B4-BE49-F238E27FC236}">
                <a16:creationId xmlns:a16="http://schemas.microsoft.com/office/drawing/2014/main" id="{BE16F015-235A-876F-9196-08AE3ED748D6}"/>
              </a:ext>
            </a:extLst>
          </p:cNvPr>
          <p:cNvPicPr>
            <a:picLocks noChangeAspect="1"/>
          </p:cNvPicPr>
          <p:nvPr/>
        </p:nvPicPr>
        <p:blipFill>
          <a:blip r:embed="rId2"/>
          <a:stretch>
            <a:fillRect/>
          </a:stretch>
        </p:blipFill>
        <p:spPr>
          <a:xfrm>
            <a:off x="309403" y="1676400"/>
            <a:ext cx="8534400" cy="3620866"/>
          </a:xfrm>
          <a:prstGeom prst="rect">
            <a:avLst/>
          </a:prstGeom>
        </p:spPr>
      </p:pic>
      <p:sp>
        <p:nvSpPr>
          <p:cNvPr id="5" name="TextBox 4">
            <a:extLst>
              <a:ext uri="{FF2B5EF4-FFF2-40B4-BE49-F238E27FC236}">
                <a16:creationId xmlns:a16="http://schemas.microsoft.com/office/drawing/2014/main" id="{68F8E9C4-8821-5A27-7440-DDFAE0750CAC}"/>
              </a:ext>
            </a:extLst>
          </p:cNvPr>
          <p:cNvSpPr txBox="1"/>
          <p:nvPr/>
        </p:nvSpPr>
        <p:spPr>
          <a:xfrm>
            <a:off x="5759493" y="6319949"/>
            <a:ext cx="3352800" cy="523220"/>
          </a:xfrm>
          <a:prstGeom prst="rect">
            <a:avLst/>
          </a:prstGeom>
          <a:noFill/>
        </p:spPr>
        <p:txBody>
          <a:bodyPr wrap="square">
            <a:spAutoFit/>
          </a:bodyPr>
          <a:lstStyle/>
          <a:p>
            <a:r>
              <a:rPr lang="da-DK" sz="1400" i="1" dirty="0">
                <a:highlight>
                  <a:srgbClr val="FFFF00"/>
                </a:highlight>
                <a:latin typeface="ProximaNova-Bold"/>
              </a:rPr>
              <a:t>Ulaner et al. J Nucl Med 2023; 64:351–354.</a:t>
            </a:r>
          </a:p>
          <a:p>
            <a:r>
              <a:rPr lang="da-DK" sz="1400" i="1" dirty="0">
                <a:highlight>
                  <a:srgbClr val="FFFF00"/>
                </a:highlight>
                <a:latin typeface="ProximaNova-Bold"/>
              </a:rPr>
              <a:t>Covington et al. AJR 2024;223(4):e2330330</a:t>
            </a:r>
          </a:p>
        </p:txBody>
      </p:sp>
      <p:sp>
        <p:nvSpPr>
          <p:cNvPr id="3" name="Arrow: Right 2">
            <a:extLst>
              <a:ext uri="{FF2B5EF4-FFF2-40B4-BE49-F238E27FC236}">
                <a16:creationId xmlns:a16="http://schemas.microsoft.com/office/drawing/2014/main" id="{F1C8D3C5-00CB-6D4E-1029-E0CFDE3E2927}"/>
              </a:ext>
            </a:extLst>
          </p:cNvPr>
          <p:cNvSpPr/>
          <p:nvPr/>
        </p:nvSpPr>
        <p:spPr>
          <a:xfrm rot="10800000">
            <a:off x="4038600" y="3486833"/>
            <a:ext cx="685800" cy="22860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1972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21159-EAE0-4CE9-3127-2622C55AA034}"/>
              </a:ext>
            </a:extLst>
          </p:cNvPr>
          <p:cNvSpPr>
            <a:spLocks noGrp="1"/>
          </p:cNvSpPr>
          <p:nvPr>
            <p:ph type="title"/>
          </p:nvPr>
        </p:nvSpPr>
        <p:spPr>
          <a:xfrm>
            <a:off x="2133600" y="609600"/>
            <a:ext cx="4629150" cy="642938"/>
          </a:xfrm>
        </p:spPr>
        <p:txBody>
          <a:bodyPr/>
          <a:lstStyle/>
          <a:p>
            <a:r>
              <a:rPr lang="en-US" dirty="0"/>
              <a:t>Staging…</a:t>
            </a:r>
          </a:p>
        </p:txBody>
      </p:sp>
      <p:sp>
        <p:nvSpPr>
          <p:cNvPr id="3" name="Content Placeholder 2">
            <a:extLst>
              <a:ext uri="{FF2B5EF4-FFF2-40B4-BE49-F238E27FC236}">
                <a16:creationId xmlns:a16="http://schemas.microsoft.com/office/drawing/2014/main" id="{7AE7C666-793C-03E7-5434-538759273D97}"/>
              </a:ext>
            </a:extLst>
          </p:cNvPr>
          <p:cNvSpPr>
            <a:spLocks noGrp="1"/>
          </p:cNvSpPr>
          <p:nvPr>
            <p:ph idx="1"/>
          </p:nvPr>
        </p:nvSpPr>
        <p:spPr>
          <a:xfrm>
            <a:off x="304800" y="1447800"/>
            <a:ext cx="8763000" cy="4648200"/>
          </a:xfrm>
        </p:spPr>
        <p:txBody>
          <a:bodyPr>
            <a:normAutofit fontScale="92500" lnSpcReduction="20000"/>
          </a:bodyPr>
          <a:lstStyle/>
          <a:p>
            <a:r>
              <a:rPr lang="en-US" sz="2400" dirty="0"/>
              <a:t>Grade 1-2 and ILC: mixed results FES vs FDG</a:t>
            </a:r>
          </a:p>
          <a:p>
            <a:pPr lvl="1"/>
            <a:r>
              <a:rPr lang="en-US" sz="1400" i="1" dirty="0">
                <a:solidFill>
                  <a:srgbClr val="FFFF00"/>
                </a:solidFill>
              </a:rPr>
              <a:t>Ulaner et al. </a:t>
            </a:r>
            <a:r>
              <a:rPr lang="da-DK" sz="1400" i="1" dirty="0">
                <a:solidFill>
                  <a:srgbClr val="FFFF00"/>
                </a:solidFill>
              </a:rPr>
              <a:t>J Nucl Med 2021;62:326–331</a:t>
            </a:r>
          </a:p>
          <a:p>
            <a:pPr lvl="1"/>
            <a:r>
              <a:rPr lang="en-US" sz="1400" i="1" dirty="0">
                <a:solidFill>
                  <a:srgbClr val="FFFF00"/>
                </a:solidFill>
              </a:rPr>
              <a:t>Covington et al. AJR 2023;221:228–2</a:t>
            </a:r>
          </a:p>
          <a:p>
            <a:pPr lvl="1"/>
            <a:r>
              <a:rPr lang="en-US" sz="1400" i="1" dirty="0" err="1">
                <a:solidFill>
                  <a:srgbClr val="FFFF00"/>
                </a:solidFill>
              </a:rPr>
              <a:t>Knip</a:t>
            </a:r>
            <a:r>
              <a:rPr lang="en-US" sz="1400" i="1" dirty="0">
                <a:solidFill>
                  <a:srgbClr val="FFFF00"/>
                </a:solidFill>
              </a:rPr>
              <a:t> et al. Radiology 2025;314(3):e241850</a:t>
            </a:r>
          </a:p>
          <a:p>
            <a:pPr lvl="1"/>
            <a:r>
              <a:rPr lang="da-DK" sz="1400" i="1" dirty="0">
                <a:solidFill>
                  <a:srgbClr val="FFFF00"/>
                </a:solidFill>
              </a:rPr>
              <a:t>Ulaner et al. JAMA Netw Open. 2024;7:e2423435</a:t>
            </a:r>
            <a:endParaRPr lang="en-US" sz="1400" i="1" dirty="0">
              <a:solidFill>
                <a:srgbClr val="FFFF00"/>
              </a:solidFill>
            </a:endParaRPr>
          </a:p>
          <a:p>
            <a:r>
              <a:rPr lang="en-US" sz="2400" dirty="0"/>
              <a:t>Knowledge gap: When should FES be done instead of or in addition to FDG PET?</a:t>
            </a:r>
          </a:p>
          <a:p>
            <a:r>
              <a:rPr lang="en-US" sz="2400" dirty="0"/>
              <a:t>Grade 2: get FDG first</a:t>
            </a:r>
          </a:p>
          <a:p>
            <a:r>
              <a:rPr lang="en-US" sz="2400" dirty="0"/>
              <a:t>Grade 1 IDC or ILC: No right answer</a:t>
            </a:r>
          </a:p>
          <a:p>
            <a:pPr lvl="1"/>
            <a:r>
              <a:rPr lang="en-US" sz="2400" dirty="0"/>
              <a:t>Reasonable to try in ILC for FES first</a:t>
            </a:r>
          </a:p>
          <a:p>
            <a:pPr lvl="1"/>
            <a:r>
              <a:rPr lang="en-US" sz="2400" dirty="0"/>
              <a:t>But if insurance makes you get FDG first, OK.</a:t>
            </a:r>
          </a:p>
          <a:p>
            <a:pPr lvl="2"/>
            <a:r>
              <a:rPr lang="en-US" sz="2400" dirty="0"/>
              <a:t>there are some lesions that may not have sufficient ER receptors to have significant uptake or have clonal dedifferentiation</a:t>
            </a:r>
          </a:p>
          <a:p>
            <a:pPr lvl="2"/>
            <a:r>
              <a:rPr lang="en-US" sz="2400" dirty="0"/>
              <a:t>and FDG more studied for therapy response.</a:t>
            </a:r>
          </a:p>
        </p:txBody>
      </p:sp>
      <p:sp>
        <p:nvSpPr>
          <p:cNvPr id="4" name="Rectangle 3">
            <a:extLst>
              <a:ext uri="{FF2B5EF4-FFF2-40B4-BE49-F238E27FC236}">
                <a16:creationId xmlns:a16="http://schemas.microsoft.com/office/drawing/2014/main" id="{150C7E72-2E63-E5B3-D515-A5072634E2B9}"/>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419375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1D29E-878F-AF6B-6B35-6D4923FBBD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74C9C-445A-4B61-D93C-390369AF77F5}"/>
              </a:ext>
            </a:extLst>
          </p:cNvPr>
          <p:cNvSpPr>
            <a:spLocks noGrp="1"/>
          </p:cNvSpPr>
          <p:nvPr>
            <p:ph type="title"/>
          </p:nvPr>
        </p:nvSpPr>
        <p:spPr/>
        <p:txBody>
          <a:bodyPr/>
          <a:lstStyle/>
          <a:p>
            <a:r>
              <a:rPr lang="en-US" dirty="0"/>
              <a:t>Appropriate Use</a:t>
            </a:r>
          </a:p>
        </p:txBody>
      </p:sp>
      <p:pic>
        <p:nvPicPr>
          <p:cNvPr id="4" name="Picture 3">
            <a:extLst>
              <a:ext uri="{FF2B5EF4-FFF2-40B4-BE49-F238E27FC236}">
                <a16:creationId xmlns:a16="http://schemas.microsoft.com/office/drawing/2014/main" id="{B1BC3B49-7451-8FDE-BBD4-F09BD40A5F43}"/>
              </a:ext>
            </a:extLst>
          </p:cNvPr>
          <p:cNvPicPr>
            <a:picLocks noChangeAspect="1"/>
          </p:cNvPicPr>
          <p:nvPr/>
        </p:nvPicPr>
        <p:blipFill>
          <a:blip r:embed="rId2"/>
          <a:stretch>
            <a:fillRect/>
          </a:stretch>
        </p:blipFill>
        <p:spPr>
          <a:xfrm>
            <a:off x="309403" y="1676400"/>
            <a:ext cx="8534400" cy="3620866"/>
          </a:xfrm>
          <a:prstGeom prst="rect">
            <a:avLst/>
          </a:prstGeom>
        </p:spPr>
      </p:pic>
      <p:sp>
        <p:nvSpPr>
          <p:cNvPr id="5" name="TextBox 4">
            <a:extLst>
              <a:ext uri="{FF2B5EF4-FFF2-40B4-BE49-F238E27FC236}">
                <a16:creationId xmlns:a16="http://schemas.microsoft.com/office/drawing/2014/main" id="{0D2FA3D5-391A-E023-E02C-072979E0B857}"/>
              </a:ext>
            </a:extLst>
          </p:cNvPr>
          <p:cNvSpPr txBox="1"/>
          <p:nvPr/>
        </p:nvSpPr>
        <p:spPr>
          <a:xfrm>
            <a:off x="5759493" y="6319949"/>
            <a:ext cx="3352800" cy="523220"/>
          </a:xfrm>
          <a:prstGeom prst="rect">
            <a:avLst/>
          </a:prstGeom>
          <a:noFill/>
        </p:spPr>
        <p:txBody>
          <a:bodyPr wrap="square">
            <a:spAutoFit/>
          </a:bodyPr>
          <a:lstStyle/>
          <a:p>
            <a:r>
              <a:rPr lang="da-DK" sz="1400" i="1" dirty="0">
                <a:highlight>
                  <a:srgbClr val="FFFF00"/>
                </a:highlight>
                <a:latin typeface="ProximaNova-Bold"/>
              </a:rPr>
              <a:t>Ulaner et al. J Nucl Med 2023; 64:351–354.</a:t>
            </a:r>
          </a:p>
          <a:p>
            <a:r>
              <a:rPr lang="da-DK" sz="1400" i="1" dirty="0">
                <a:highlight>
                  <a:srgbClr val="FFFF00"/>
                </a:highlight>
                <a:latin typeface="ProximaNova-Bold"/>
              </a:rPr>
              <a:t>Covington et al. AJR 2024;223(4):e2330330</a:t>
            </a:r>
          </a:p>
        </p:txBody>
      </p:sp>
    </p:spTree>
    <p:extLst>
      <p:ext uri="{BB962C8B-B14F-4D97-AF65-F5344CB8AC3E}">
        <p14:creationId xmlns:p14="http://schemas.microsoft.com/office/powerpoint/2010/main" val="37673743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2B00E-AAB5-7121-AC98-38E3465AB2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D3D2A5-4F75-8352-3BFF-AE81BB10EA52}"/>
              </a:ext>
            </a:extLst>
          </p:cNvPr>
          <p:cNvSpPr>
            <a:spLocks noGrp="1"/>
          </p:cNvSpPr>
          <p:nvPr>
            <p:ph type="title"/>
          </p:nvPr>
        </p:nvSpPr>
        <p:spPr/>
        <p:txBody>
          <a:bodyPr/>
          <a:lstStyle/>
          <a:p>
            <a:r>
              <a:rPr lang="en-US" dirty="0"/>
              <a:t>Appropriate Use</a:t>
            </a:r>
          </a:p>
        </p:txBody>
      </p:sp>
      <p:pic>
        <p:nvPicPr>
          <p:cNvPr id="4" name="Picture 3">
            <a:extLst>
              <a:ext uri="{FF2B5EF4-FFF2-40B4-BE49-F238E27FC236}">
                <a16:creationId xmlns:a16="http://schemas.microsoft.com/office/drawing/2014/main" id="{C84D684E-D953-93AF-B797-20D71F6E158F}"/>
              </a:ext>
            </a:extLst>
          </p:cNvPr>
          <p:cNvPicPr>
            <a:picLocks noChangeAspect="1"/>
          </p:cNvPicPr>
          <p:nvPr/>
        </p:nvPicPr>
        <p:blipFill>
          <a:blip r:embed="rId2"/>
          <a:stretch>
            <a:fillRect/>
          </a:stretch>
        </p:blipFill>
        <p:spPr>
          <a:xfrm>
            <a:off x="309403" y="1676400"/>
            <a:ext cx="8534400" cy="3620866"/>
          </a:xfrm>
          <a:prstGeom prst="rect">
            <a:avLst/>
          </a:prstGeom>
        </p:spPr>
      </p:pic>
      <p:sp>
        <p:nvSpPr>
          <p:cNvPr id="5" name="TextBox 4">
            <a:extLst>
              <a:ext uri="{FF2B5EF4-FFF2-40B4-BE49-F238E27FC236}">
                <a16:creationId xmlns:a16="http://schemas.microsoft.com/office/drawing/2014/main" id="{23176619-6D99-942E-BE7B-D20F1CE34EAD}"/>
              </a:ext>
            </a:extLst>
          </p:cNvPr>
          <p:cNvSpPr txBox="1"/>
          <p:nvPr/>
        </p:nvSpPr>
        <p:spPr>
          <a:xfrm>
            <a:off x="5759493" y="6319949"/>
            <a:ext cx="3352800" cy="523220"/>
          </a:xfrm>
          <a:prstGeom prst="rect">
            <a:avLst/>
          </a:prstGeom>
          <a:noFill/>
        </p:spPr>
        <p:txBody>
          <a:bodyPr wrap="square">
            <a:spAutoFit/>
          </a:bodyPr>
          <a:lstStyle/>
          <a:p>
            <a:r>
              <a:rPr lang="da-DK" sz="1400" i="1" dirty="0">
                <a:highlight>
                  <a:srgbClr val="FFFF00"/>
                </a:highlight>
                <a:latin typeface="ProximaNova-Bold"/>
              </a:rPr>
              <a:t>Ulaner et al. J Nucl Med 2023; 64:351–354.</a:t>
            </a:r>
          </a:p>
          <a:p>
            <a:r>
              <a:rPr lang="da-DK" sz="1400" i="1" dirty="0">
                <a:highlight>
                  <a:srgbClr val="FFFF00"/>
                </a:highlight>
                <a:latin typeface="ProximaNova-Bold"/>
              </a:rPr>
              <a:t>Covington et al. AJR 2024;223(4):e2330330</a:t>
            </a:r>
          </a:p>
        </p:txBody>
      </p:sp>
      <p:sp>
        <p:nvSpPr>
          <p:cNvPr id="6" name="Arrow: Right 5">
            <a:extLst>
              <a:ext uri="{FF2B5EF4-FFF2-40B4-BE49-F238E27FC236}">
                <a16:creationId xmlns:a16="http://schemas.microsoft.com/office/drawing/2014/main" id="{1EB6966E-E1E7-9CF4-D9C8-EF85FB327800}"/>
              </a:ext>
            </a:extLst>
          </p:cNvPr>
          <p:cNvSpPr/>
          <p:nvPr/>
        </p:nvSpPr>
        <p:spPr>
          <a:xfrm rot="10800000">
            <a:off x="4229100" y="4572000"/>
            <a:ext cx="685800" cy="2286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7486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idx="4294967295"/>
          </p:nvPr>
        </p:nvSpPr>
        <p:spPr>
          <a:xfrm>
            <a:off x="457200" y="457200"/>
            <a:ext cx="8229600" cy="1143000"/>
          </a:xfrm>
        </p:spPr>
        <p:txBody>
          <a:bodyPr/>
          <a:lstStyle/>
          <a:p>
            <a:r>
              <a:rPr lang="en-US" dirty="0">
                <a:solidFill>
                  <a:srgbClr val="FFFF00"/>
                </a:solidFill>
                <a:effectLst>
                  <a:outerShdw blurRad="38100" dist="38100" dir="2700000" algn="tl">
                    <a:srgbClr val="000000">
                      <a:alpha val="43137"/>
                    </a:srgbClr>
                  </a:outerShdw>
                </a:effectLst>
              </a:rPr>
              <a:t>Summary</a:t>
            </a:r>
          </a:p>
        </p:txBody>
      </p:sp>
      <p:sp>
        <p:nvSpPr>
          <p:cNvPr id="475139" name="Rectangle 3"/>
          <p:cNvSpPr>
            <a:spLocks noGrp="1" noChangeArrowheads="1"/>
          </p:cNvSpPr>
          <p:nvPr>
            <p:ph type="body" idx="4294967295"/>
          </p:nvPr>
        </p:nvSpPr>
        <p:spPr>
          <a:xfrm>
            <a:off x="762000" y="1905000"/>
            <a:ext cx="8382000" cy="4191000"/>
          </a:xfrm>
        </p:spPr>
        <p:txBody>
          <a:bodyPr/>
          <a:lstStyle/>
          <a:p>
            <a:pPr>
              <a:lnSpc>
                <a:spcPct val="80000"/>
              </a:lnSpc>
            </a:pPr>
            <a:r>
              <a:rPr lang="en-US" sz="2400" dirty="0">
                <a:effectLst>
                  <a:outerShdw blurRad="38100" dist="38100" dir="2700000" algn="tl">
                    <a:srgbClr val="000000">
                      <a:alpha val="43137"/>
                    </a:srgbClr>
                  </a:outerShdw>
                </a:effectLst>
              </a:rPr>
              <a:t>PET has most utility in patients with:</a:t>
            </a:r>
          </a:p>
          <a:p>
            <a:pPr lvl="1">
              <a:lnSpc>
                <a:spcPct val="80000"/>
              </a:lnSpc>
            </a:pPr>
            <a:r>
              <a:rPr lang="en-US" sz="2400" dirty="0">
                <a:effectLst>
                  <a:outerShdw blurRad="38100" dist="38100" dir="2700000" algn="tl">
                    <a:srgbClr val="000000">
                      <a:alpha val="43137"/>
                    </a:srgbClr>
                  </a:outerShdw>
                </a:effectLst>
              </a:rPr>
              <a:t>Suspected distant metastases</a:t>
            </a:r>
          </a:p>
          <a:p>
            <a:pPr lvl="1">
              <a:lnSpc>
                <a:spcPct val="80000"/>
              </a:lnSpc>
            </a:pPr>
            <a:r>
              <a:rPr lang="en-US" sz="2400" dirty="0">
                <a:effectLst>
                  <a:outerShdw blurRad="38100" dist="38100" dir="2700000" algn="tl">
                    <a:srgbClr val="000000">
                      <a:alpha val="43137"/>
                    </a:srgbClr>
                  </a:outerShdw>
                </a:effectLst>
              </a:rPr>
              <a:t>Evaluate locoregional extent in the high-risk patient</a:t>
            </a:r>
          </a:p>
          <a:p>
            <a:pPr marL="457200" lvl="1" indent="0">
              <a:lnSpc>
                <a:spcPct val="80000"/>
              </a:lnSpc>
              <a:buNone/>
            </a:pPr>
            <a:endParaRPr lang="en-US" sz="2000" dirty="0">
              <a:effectLst>
                <a:outerShdw blurRad="38100" dist="38100" dir="2700000" algn="tl">
                  <a:srgbClr val="000000">
                    <a:alpha val="43137"/>
                  </a:srgbClr>
                </a:outerShdw>
              </a:effectLst>
            </a:endParaRPr>
          </a:p>
          <a:p>
            <a:pPr>
              <a:lnSpc>
                <a:spcPct val="80000"/>
              </a:lnSpc>
            </a:pPr>
            <a:endParaRPr lang="en-US" sz="2000" dirty="0">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14B5DF36-86D5-2348-888F-76DE0BBE9B0D}"/>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9617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idx="4294967295"/>
          </p:nvPr>
        </p:nvSpPr>
        <p:spPr>
          <a:xfrm>
            <a:off x="457200" y="457200"/>
            <a:ext cx="8229600" cy="1143000"/>
          </a:xfrm>
        </p:spPr>
        <p:txBody>
          <a:bodyPr/>
          <a:lstStyle/>
          <a:p>
            <a:r>
              <a:rPr lang="en-US" dirty="0">
                <a:solidFill>
                  <a:srgbClr val="FFFF00"/>
                </a:solidFill>
                <a:effectLst>
                  <a:outerShdw blurRad="38100" dist="38100" dir="2700000" algn="tl">
                    <a:srgbClr val="000000">
                      <a:alpha val="43137"/>
                    </a:srgbClr>
                  </a:outerShdw>
                </a:effectLst>
              </a:rPr>
              <a:t>Summary</a:t>
            </a:r>
          </a:p>
        </p:txBody>
      </p:sp>
      <p:sp>
        <p:nvSpPr>
          <p:cNvPr id="475139" name="Rectangle 3"/>
          <p:cNvSpPr>
            <a:spLocks noGrp="1" noChangeArrowheads="1"/>
          </p:cNvSpPr>
          <p:nvPr>
            <p:ph type="body" idx="4294967295"/>
          </p:nvPr>
        </p:nvSpPr>
        <p:spPr>
          <a:xfrm>
            <a:off x="762000" y="1905000"/>
            <a:ext cx="8382000" cy="4191000"/>
          </a:xfrm>
        </p:spPr>
        <p:txBody>
          <a:bodyPr/>
          <a:lstStyle/>
          <a:p>
            <a:pPr>
              <a:lnSpc>
                <a:spcPct val="80000"/>
              </a:lnSpc>
            </a:pPr>
            <a:r>
              <a:rPr lang="en-US" sz="2400" dirty="0">
                <a:effectLst>
                  <a:outerShdw blurRad="38100" dist="38100" dir="2700000" algn="tl">
                    <a:srgbClr val="000000">
                      <a:alpha val="43137"/>
                    </a:srgbClr>
                  </a:outerShdw>
                </a:effectLst>
              </a:rPr>
              <a:t>PET has most utility in patients with:</a:t>
            </a:r>
          </a:p>
          <a:p>
            <a:pPr lvl="1">
              <a:lnSpc>
                <a:spcPct val="80000"/>
              </a:lnSpc>
            </a:pPr>
            <a:r>
              <a:rPr lang="en-US" sz="2400" dirty="0">
                <a:effectLst>
                  <a:outerShdw blurRad="38100" dist="38100" dir="2700000" algn="tl">
                    <a:srgbClr val="000000">
                      <a:alpha val="43137"/>
                    </a:srgbClr>
                  </a:outerShdw>
                </a:effectLst>
              </a:rPr>
              <a:t>Suspected distant metastases</a:t>
            </a:r>
          </a:p>
          <a:p>
            <a:pPr lvl="1">
              <a:lnSpc>
                <a:spcPct val="80000"/>
              </a:lnSpc>
            </a:pPr>
            <a:r>
              <a:rPr lang="en-US" sz="2400" dirty="0">
                <a:effectLst>
                  <a:outerShdw blurRad="38100" dist="38100" dir="2700000" algn="tl">
                    <a:srgbClr val="000000">
                      <a:alpha val="43137"/>
                    </a:srgbClr>
                  </a:outerShdw>
                </a:effectLst>
              </a:rPr>
              <a:t>Evaluate locoregional extent in the high-risk patient</a:t>
            </a:r>
          </a:p>
          <a:p>
            <a:pPr marL="457200" lvl="1" indent="0">
              <a:lnSpc>
                <a:spcPct val="80000"/>
              </a:lnSpc>
              <a:buNone/>
            </a:pPr>
            <a:endParaRPr lang="en-US" sz="2000" dirty="0">
              <a:effectLst>
                <a:outerShdw blurRad="38100" dist="38100" dir="2700000" algn="tl">
                  <a:srgbClr val="000000">
                    <a:alpha val="43137"/>
                  </a:srgbClr>
                </a:outerShdw>
              </a:effectLst>
            </a:endParaRPr>
          </a:p>
          <a:p>
            <a:pPr marL="288925" indent="-288925">
              <a:lnSpc>
                <a:spcPct val="80000"/>
              </a:lnSpc>
              <a:spcBef>
                <a:spcPct val="50000"/>
              </a:spcBef>
            </a:pPr>
            <a:r>
              <a:rPr lang="en-US" sz="2400" dirty="0">
                <a:effectLst>
                  <a:outerShdw blurRad="38100" dist="38100" dir="2700000" algn="tl">
                    <a:srgbClr val="000000">
                      <a:alpha val="43137"/>
                    </a:srgbClr>
                  </a:outerShdw>
                </a:effectLst>
              </a:rPr>
              <a:t>FDG PET more accurate for lymph node and distant metastasis compared to conventional imaging</a:t>
            </a:r>
          </a:p>
          <a:p>
            <a:pPr marL="860425" lvl="1" indent="-344488">
              <a:lnSpc>
                <a:spcPct val="80000"/>
              </a:lnSpc>
              <a:spcBef>
                <a:spcPts val="0"/>
              </a:spcBef>
            </a:pPr>
            <a:r>
              <a:rPr lang="en-US" sz="2400" dirty="0">
                <a:solidFill>
                  <a:srgbClr val="FFCC00"/>
                </a:solidFill>
                <a:effectLst>
                  <a:outerShdw blurRad="38100" dist="38100" dir="2700000" algn="tl">
                    <a:srgbClr val="000000">
                      <a:alpha val="43137"/>
                    </a:srgbClr>
                  </a:outerShdw>
                </a:effectLst>
              </a:rPr>
              <a:t>Not worthwhile routinely for stage 1</a:t>
            </a:r>
          </a:p>
          <a:p>
            <a:pPr marL="860425" lvl="1" indent="-344488">
              <a:lnSpc>
                <a:spcPct val="80000"/>
              </a:lnSpc>
              <a:spcBef>
                <a:spcPts val="0"/>
              </a:spcBef>
            </a:pPr>
            <a:r>
              <a:rPr lang="en-US" sz="2400" dirty="0">
                <a:solidFill>
                  <a:srgbClr val="FFCC00"/>
                </a:solidFill>
                <a:effectLst>
                  <a:outerShdw blurRad="38100" dist="38100" dir="2700000" algn="tl">
                    <a:srgbClr val="000000">
                      <a:alpha val="43137"/>
                    </a:srgbClr>
                  </a:outerShdw>
                </a:effectLst>
              </a:rPr>
              <a:t>Use in ≥ 2A depending on clinical presentation</a:t>
            </a:r>
          </a:p>
          <a:p>
            <a:pPr marL="1260475" lvl="2" indent="-344488">
              <a:lnSpc>
                <a:spcPct val="80000"/>
              </a:lnSpc>
              <a:spcBef>
                <a:spcPts val="0"/>
              </a:spcBef>
            </a:pPr>
            <a:r>
              <a:rPr lang="en-US" sz="2400" dirty="0">
                <a:solidFill>
                  <a:srgbClr val="FFCC00"/>
                </a:solidFill>
                <a:effectLst>
                  <a:outerShdw blurRad="38100" dist="38100" dir="2700000" algn="tl">
                    <a:srgbClr val="000000">
                      <a:alpha val="43137"/>
                    </a:srgbClr>
                  </a:outerShdw>
                </a:effectLst>
              </a:rPr>
              <a:t>not as useful for lobular cancer</a:t>
            </a:r>
          </a:p>
          <a:p>
            <a:pPr marL="860425" lvl="1" indent="-344488">
              <a:lnSpc>
                <a:spcPct val="80000"/>
              </a:lnSpc>
              <a:spcBef>
                <a:spcPts val="0"/>
              </a:spcBef>
            </a:pPr>
            <a:r>
              <a:rPr lang="en-US" sz="2400" dirty="0">
                <a:solidFill>
                  <a:srgbClr val="FFCC00"/>
                </a:solidFill>
                <a:effectLst>
                  <a:outerShdw blurRad="38100" dist="38100" dir="2700000" algn="tl">
                    <a:srgbClr val="000000">
                      <a:alpha val="43137"/>
                    </a:srgbClr>
                  </a:outerShdw>
                </a:effectLst>
              </a:rPr>
              <a:t>More sensitive than bone scan for most lesions</a:t>
            </a:r>
          </a:p>
          <a:p>
            <a:pPr marL="1260475" lvl="2" indent="-344488">
              <a:lnSpc>
                <a:spcPct val="80000"/>
              </a:lnSpc>
              <a:spcBef>
                <a:spcPts val="0"/>
              </a:spcBef>
            </a:pPr>
            <a:r>
              <a:rPr lang="en-US" sz="2400" dirty="0">
                <a:solidFill>
                  <a:srgbClr val="FFCC00"/>
                </a:solidFill>
                <a:effectLst>
                  <a:outerShdw blurRad="38100" dist="38100" dir="2700000" algn="tl">
                    <a:srgbClr val="000000">
                      <a:alpha val="43137"/>
                    </a:srgbClr>
                  </a:outerShdw>
                </a:effectLst>
              </a:rPr>
              <a:t>start with PET, then go to bone scan if still suspicion.</a:t>
            </a:r>
          </a:p>
          <a:p>
            <a:pPr>
              <a:lnSpc>
                <a:spcPct val="80000"/>
              </a:lnSpc>
            </a:pPr>
            <a:endParaRPr lang="en-US" sz="2000" dirty="0">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396CFBFC-86F3-00D0-D4FB-126B35A96E9B}"/>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2006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AutoShape 2"/>
          <p:cNvSpPr>
            <a:spLocks noGrp="1" noChangeArrowheads="1"/>
          </p:cNvSpPr>
          <p:nvPr>
            <p:ph type="title" idx="4294967295"/>
          </p:nvPr>
        </p:nvSpPr>
        <p:spPr>
          <a:xfrm>
            <a:off x="1333500" y="457200"/>
            <a:ext cx="6477000" cy="1143000"/>
          </a:xfrm>
        </p:spPr>
        <p:txBody>
          <a:bodyPr/>
          <a:lstStyle/>
          <a:p>
            <a:r>
              <a:rPr lang="en-US" dirty="0">
                <a:solidFill>
                  <a:srgbClr val="FFFF00"/>
                </a:solidFill>
                <a:effectLst>
                  <a:outerShdw blurRad="38100" dist="38100" dir="2700000" algn="tl">
                    <a:srgbClr val="000000"/>
                  </a:outerShdw>
                </a:effectLst>
              </a:rPr>
              <a:t>Summary</a:t>
            </a:r>
          </a:p>
        </p:txBody>
      </p:sp>
      <p:sp>
        <p:nvSpPr>
          <p:cNvPr id="4099" name="Rectangle 3"/>
          <p:cNvSpPr>
            <a:spLocks noGrp="1" noChangeArrowheads="1"/>
          </p:cNvSpPr>
          <p:nvPr>
            <p:ph type="body" idx="4294967295"/>
          </p:nvPr>
        </p:nvSpPr>
        <p:spPr>
          <a:xfrm>
            <a:off x="533400" y="1524000"/>
            <a:ext cx="8610600" cy="4038600"/>
          </a:xfrm>
        </p:spPr>
        <p:txBody>
          <a:bodyPr/>
          <a:lstStyle/>
          <a:p>
            <a:pPr>
              <a:spcBef>
                <a:spcPct val="0"/>
              </a:spcBef>
            </a:pPr>
            <a:r>
              <a:rPr lang="en-US" sz="2400" dirty="0">
                <a:effectLst>
                  <a:outerShdw blurRad="38100" dist="38100" dir="2700000" algn="tl">
                    <a:srgbClr val="000000"/>
                  </a:outerShdw>
                </a:effectLst>
              </a:rPr>
              <a:t>Prognostic information and following response to therapy</a:t>
            </a:r>
          </a:p>
          <a:p>
            <a:pPr lvl="1">
              <a:spcBef>
                <a:spcPct val="0"/>
              </a:spcBef>
            </a:pPr>
            <a:r>
              <a:rPr lang="en-US" sz="2200" dirty="0">
                <a:effectLst>
                  <a:outerShdw blurRad="38100" dist="38100" dir="2700000" algn="tl">
                    <a:srgbClr val="000000"/>
                  </a:outerShdw>
                </a:effectLst>
              </a:rPr>
              <a:t>Early or mid-therapy PET better predictors than post-therapy</a:t>
            </a:r>
          </a:p>
          <a:p>
            <a:pPr lvl="1">
              <a:spcBef>
                <a:spcPct val="0"/>
              </a:spcBef>
            </a:pPr>
            <a:r>
              <a:rPr lang="en-US" sz="2200" dirty="0">
                <a:solidFill>
                  <a:srgbClr val="FFC000"/>
                </a:solidFill>
                <a:effectLst>
                  <a:outerShdw blurRad="38100" dist="38100" dir="2700000" algn="tl">
                    <a:srgbClr val="000000"/>
                  </a:outerShdw>
                </a:effectLst>
              </a:rPr>
              <a:t>Lack of PET response highly predictive for residual disease</a:t>
            </a:r>
          </a:p>
          <a:p>
            <a:pPr lvl="2">
              <a:spcBef>
                <a:spcPct val="0"/>
              </a:spcBef>
            </a:pPr>
            <a:r>
              <a:rPr lang="en-US" sz="2200" dirty="0">
                <a:effectLst>
                  <a:outerShdw blurRad="38100" dist="38100" dir="2700000" algn="tl">
                    <a:srgbClr val="000000"/>
                  </a:outerShdw>
                </a:effectLst>
              </a:rPr>
              <a:t>minimal residual tumor cannot be reliably detected</a:t>
            </a:r>
          </a:p>
          <a:p>
            <a:pPr lvl="1">
              <a:spcBef>
                <a:spcPct val="0"/>
              </a:spcBef>
            </a:pPr>
            <a:r>
              <a:rPr lang="en-US" sz="2200" dirty="0">
                <a:effectLst>
                  <a:outerShdw blurRad="38100" dist="38100" dir="2700000" algn="tl">
                    <a:srgbClr val="000000"/>
                  </a:outerShdw>
                </a:effectLst>
              </a:rPr>
              <a:t>No well-defined universal criteria for PET response</a:t>
            </a:r>
          </a:p>
          <a:p>
            <a:pPr>
              <a:spcBef>
                <a:spcPct val="0"/>
              </a:spcBef>
            </a:pPr>
            <a:endParaRPr lang="en-US" sz="2400" dirty="0">
              <a:effectLst>
                <a:outerShdw blurRad="38100" dist="38100" dir="2700000" algn="tl">
                  <a:srgbClr val="000000"/>
                </a:outerShdw>
              </a:effectLst>
            </a:endParaRPr>
          </a:p>
        </p:txBody>
      </p:sp>
      <p:sp>
        <p:nvSpPr>
          <p:cNvPr id="2" name="Rectangle 1">
            <a:extLst>
              <a:ext uri="{FF2B5EF4-FFF2-40B4-BE49-F238E27FC236}">
                <a16:creationId xmlns:a16="http://schemas.microsoft.com/office/drawing/2014/main" id="{28143F5D-1CAF-2D9B-EB2E-12C2F9423936}"/>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AutoShape 2"/>
          <p:cNvSpPr>
            <a:spLocks noGrp="1" noChangeArrowheads="1"/>
          </p:cNvSpPr>
          <p:nvPr>
            <p:ph type="title" idx="4294967295"/>
          </p:nvPr>
        </p:nvSpPr>
        <p:spPr>
          <a:xfrm>
            <a:off x="1333500" y="457200"/>
            <a:ext cx="6477000" cy="1143000"/>
          </a:xfrm>
        </p:spPr>
        <p:txBody>
          <a:bodyPr/>
          <a:lstStyle/>
          <a:p>
            <a:r>
              <a:rPr lang="en-US" dirty="0">
                <a:solidFill>
                  <a:srgbClr val="FFFF00"/>
                </a:solidFill>
                <a:effectLst>
                  <a:outerShdw blurRad="38100" dist="38100" dir="2700000" algn="tl">
                    <a:srgbClr val="000000"/>
                  </a:outerShdw>
                </a:effectLst>
              </a:rPr>
              <a:t>Summary</a:t>
            </a:r>
          </a:p>
        </p:txBody>
      </p:sp>
      <p:sp>
        <p:nvSpPr>
          <p:cNvPr id="4099" name="Rectangle 3"/>
          <p:cNvSpPr>
            <a:spLocks noGrp="1" noChangeArrowheads="1"/>
          </p:cNvSpPr>
          <p:nvPr>
            <p:ph type="body" idx="4294967295"/>
          </p:nvPr>
        </p:nvSpPr>
        <p:spPr>
          <a:xfrm>
            <a:off x="533400" y="1524000"/>
            <a:ext cx="8610600" cy="4038600"/>
          </a:xfrm>
        </p:spPr>
        <p:txBody>
          <a:bodyPr/>
          <a:lstStyle/>
          <a:p>
            <a:pPr>
              <a:spcBef>
                <a:spcPct val="0"/>
              </a:spcBef>
            </a:pPr>
            <a:r>
              <a:rPr lang="en-US" sz="2400" dirty="0">
                <a:effectLst>
                  <a:outerShdw blurRad="38100" dist="38100" dir="2700000" algn="tl">
                    <a:srgbClr val="000000"/>
                  </a:outerShdw>
                </a:effectLst>
              </a:rPr>
              <a:t>Prognostic information and following response to therapy</a:t>
            </a:r>
          </a:p>
          <a:p>
            <a:pPr lvl="1">
              <a:spcBef>
                <a:spcPct val="0"/>
              </a:spcBef>
            </a:pPr>
            <a:r>
              <a:rPr lang="en-US" sz="2200" dirty="0">
                <a:effectLst>
                  <a:outerShdw blurRad="38100" dist="38100" dir="2700000" algn="tl">
                    <a:srgbClr val="000000"/>
                  </a:outerShdw>
                </a:effectLst>
              </a:rPr>
              <a:t>Early or mid-therapy PET better predictors than post-therapy</a:t>
            </a:r>
          </a:p>
          <a:p>
            <a:pPr lvl="1">
              <a:spcBef>
                <a:spcPct val="0"/>
              </a:spcBef>
            </a:pPr>
            <a:r>
              <a:rPr lang="en-US" sz="2200" dirty="0">
                <a:solidFill>
                  <a:srgbClr val="FFC000"/>
                </a:solidFill>
                <a:effectLst>
                  <a:outerShdw blurRad="38100" dist="38100" dir="2700000" algn="tl">
                    <a:srgbClr val="000000"/>
                  </a:outerShdw>
                </a:effectLst>
              </a:rPr>
              <a:t>Lack of PET response highly predictive for residual disease</a:t>
            </a:r>
          </a:p>
          <a:p>
            <a:pPr lvl="2">
              <a:spcBef>
                <a:spcPct val="0"/>
              </a:spcBef>
            </a:pPr>
            <a:r>
              <a:rPr lang="en-US" sz="2200" dirty="0">
                <a:effectLst>
                  <a:outerShdw blurRad="38100" dist="38100" dir="2700000" algn="tl">
                    <a:srgbClr val="000000"/>
                  </a:outerShdw>
                </a:effectLst>
              </a:rPr>
              <a:t>minimal residual tumor cannot be reliably detected</a:t>
            </a:r>
          </a:p>
          <a:p>
            <a:pPr lvl="1">
              <a:spcBef>
                <a:spcPct val="0"/>
              </a:spcBef>
            </a:pPr>
            <a:r>
              <a:rPr lang="en-US" sz="2200" dirty="0">
                <a:effectLst>
                  <a:outerShdw blurRad="38100" dist="38100" dir="2700000" algn="tl">
                    <a:srgbClr val="000000"/>
                  </a:outerShdw>
                </a:effectLst>
              </a:rPr>
              <a:t>No well-defined universal criteria for PET response</a:t>
            </a:r>
          </a:p>
          <a:p>
            <a:pPr>
              <a:spcBef>
                <a:spcPct val="0"/>
              </a:spcBef>
            </a:pPr>
            <a:endParaRPr lang="en-US" sz="2400" dirty="0">
              <a:effectLst>
                <a:outerShdw blurRad="38100" dist="38100" dir="2700000" algn="tl">
                  <a:srgbClr val="000000"/>
                </a:outerShdw>
              </a:effectLst>
            </a:endParaRPr>
          </a:p>
          <a:p>
            <a:pPr>
              <a:spcBef>
                <a:spcPct val="0"/>
              </a:spcBef>
            </a:pPr>
            <a:r>
              <a:rPr lang="en-US" sz="2400" dirty="0">
                <a:effectLst>
                  <a:outerShdw blurRad="38100" dist="38100" dir="2700000" algn="tl">
                    <a:srgbClr val="000000"/>
                  </a:outerShdw>
                </a:effectLst>
              </a:rPr>
              <a:t>Great efficacy with suspected recurrence</a:t>
            </a:r>
          </a:p>
          <a:p>
            <a:pPr lvl="1">
              <a:spcBef>
                <a:spcPct val="0"/>
              </a:spcBef>
              <a:spcAft>
                <a:spcPts val="1800"/>
              </a:spcAft>
            </a:pPr>
            <a:r>
              <a:rPr lang="en-US" sz="2200" dirty="0">
                <a:effectLst>
                  <a:outerShdw blurRad="38100" dist="38100" dir="2700000" algn="tl">
                    <a:srgbClr val="000000"/>
                  </a:outerShdw>
                </a:effectLst>
              </a:rPr>
              <a:t>Surpasses conventional imaging for whole body evaluation</a:t>
            </a:r>
          </a:p>
        </p:txBody>
      </p:sp>
      <p:sp>
        <p:nvSpPr>
          <p:cNvPr id="2" name="Rectangle 1">
            <a:extLst>
              <a:ext uri="{FF2B5EF4-FFF2-40B4-BE49-F238E27FC236}">
                <a16:creationId xmlns:a16="http://schemas.microsoft.com/office/drawing/2014/main" id="{E51C0552-8A82-1B96-33EF-BA0F6A8B80EB}"/>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6624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AutoShape 2"/>
          <p:cNvSpPr>
            <a:spLocks noGrp="1" noChangeArrowheads="1"/>
          </p:cNvSpPr>
          <p:nvPr>
            <p:ph type="title" idx="4294967295"/>
          </p:nvPr>
        </p:nvSpPr>
        <p:spPr>
          <a:xfrm>
            <a:off x="1333500" y="457200"/>
            <a:ext cx="6477000" cy="1143000"/>
          </a:xfrm>
        </p:spPr>
        <p:txBody>
          <a:bodyPr/>
          <a:lstStyle/>
          <a:p>
            <a:r>
              <a:rPr lang="en-US" dirty="0">
                <a:solidFill>
                  <a:srgbClr val="FFFF00"/>
                </a:solidFill>
                <a:effectLst>
                  <a:outerShdw blurRad="38100" dist="38100" dir="2700000" algn="tl">
                    <a:srgbClr val="000000"/>
                  </a:outerShdw>
                </a:effectLst>
              </a:rPr>
              <a:t>Summary</a:t>
            </a:r>
          </a:p>
        </p:txBody>
      </p:sp>
      <p:sp>
        <p:nvSpPr>
          <p:cNvPr id="4099" name="Rectangle 3"/>
          <p:cNvSpPr>
            <a:spLocks noGrp="1" noChangeArrowheads="1"/>
          </p:cNvSpPr>
          <p:nvPr>
            <p:ph type="body" idx="4294967295"/>
          </p:nvPr>
        </p:nvSpPr>
        <p:spPr>
          <a:xfrm>
            <a:off x="533400" y="1524000"/>
            <a:ext cx="8610600" cy="4038600"/>
          </a:xfrm>
        </p:spPr>
        <p:txBody>
          <a:bodyPr/>
          <a:lstStyle/>
          <a:p>
            <a:pPr>
              <a:spcBef>
                <a:spcPct val="0"/>
              </a:spcBef>
            </a:pPr>
            <a:r>
              <a:rPr lang="en-US" sz="2400" dirty="0">
                <a:effectLst>
                  <a:outerShdw blurRad="38100" dist="38100" dir="2700000" algn="tl">
                    <a:srgbClr val="000000"/>
                  </a:outerShdw>
                </a:effectLst>
              </a:rPr>
              <a:t>Prognostic information and following response to therapy</a:t>
            </a:r>
          </a:p>
          <a:p>
            <a:pPr lvl="1">
              <a:spcBef>
                <a:spcPct val="0"/>
              </a:spcBef>
            </a:pPr>
            <a:r>
              <a:rPr lang="en-US" sz="2200" dirty="0">
                <a:effectLst>
                  <a:outerShdw blurRad="38100" dist="38100" dir="2700000" algn="tl">
                    <a:srgbClr val="000000"/>
                  </a:outerShdw>
                </a:effectLst>
              </a:rPr>
              <a:t>Early or mid-therapy PET better predictors than post-therapy</a:t>
            </a:r>
          </a:p>
          <a:p>
            <a:pPr lvl="1">
              <a:spcBef>
                <a:spcPct val="0"/>
              </a:spcBef>
            </a:pPr>
            <a:r>
              <a:rPr lang="en-US" sz="2200" dirty="0">
                <a:solidFill>
                  <a:srgbClr val="FFC000"/>
                </a:solidFill>
                <a:effectLst>
                  <a:outerShdw blurRad="38100" dist="38100" dir="2700000" algn="tl">
                    <a:srgbClr val="000000"/>
                  </a:outerShdw>
                </a:effectLst>
              </a:rPr>
              <a:t>Lack of PET response highly predictive for residual disease</a:t>
            </a:r>
          </a:p>
          <a:p>
            <a:pPr lvl="2">
              <a:spcBef>
                <a:spcPct val="0"/>
              </a:spcBef>
            </a:pPr>
            <a:r>
              <a:rPr lang="en-US" sz="2200" dirty="0">
                <a:effectLst>
                  <a:outerShdw blurRad="38100" dist="38100" dir="2700000" algn="tl">
                    <a:srgbClr val="000000"/>
                  </a:outerShdw>
                </a:effectLst>
              </a:rPr>
              <a:t>minimal residual tumor cannot be reliably detected</a:t>
            </a:r>
          </a:p>
          <a:p>
            <a:pPr lvl="1">
              <a:spcBef>
                <a:spcPct val="0"/>
              </a:spcBef>
            </a:pPr>
            <a:r>
              <a:rPr lang="en-US" sz="2200" dirty="0">
                <a:effectLst>
                  <a:outerShdw blurRad="38100" dist="38100" dir="2700000" algn="tl">
                    <a:srgbClr val="000000"/>
                  </a:outerShdw>
                </a:effectLst>
              </a:rPr>
              <a:t>No well-defined universal criteria for PET response</a:t>
            </a:r>
          </a:p>
          <a:p>
            <a:pPr>
              <a:spcBef>
                <a:spcPct val="0"/>
              </a:spcBef>
            </a:pPr>
            <a:endParaRPr lang="en-US" sz="2400" dirty="0">
              <a:effectLst>
                <a:outerShdw blurRad="38100" dist="38100" dir="2700000" algn="tl">
                  <a:srgbClr val="000000"/>
                </a:outerShdw>
              </a:effectLst>
            </a:endParaRPr>
          </a:p>
          <a:p>
            <a:pPr>
              <a:spcBef>
                <a:spcPct val="0"/>
              </a:spcBef>
            </a:pPr>
            <a:r>
              <a:rPr lang="en-US" sz="2400" dirty="0">
                <a:effectLst>
                  <a:outerShdw blurRad="38100" dist="38100" dir="2700000" algn="tl">
                    <a:srgbClr val="000000"/>
                  </a:outerShdw>
                </a:effectLst>
              </a:rPr>
              <a:t>Great efficacy with suspected recurrence</a:t>
            </a:r>
          </a:p>
          <a:p>
            <a:pPr lvl="1">
              <a:spcBef>
                <a:spcPct val="0"/>
              </a:spcBef>
              <a:spcAft>
                <a:spcPts val="1800"/>
              </a:spcAft>
            </a:pPr>
            <a:r>
              <a:rPr lang="en-US" sz="2200" dirty="0">
                <a:effectLst>
                  <a:outerShdw blurRad="38100" dist="38100" dir="2700000" algn="tl">
                    <a:srgbClr val="000000"/>
                  </a:outerShdw>
                </a:effectLst>
              </a:rPr>
              <a:t>Surpasses conventional imaging for whole body evaluation</a:t>
            </a:r>
          </a:p>
          <a:p>
            <a:pPr>
              <a:spcBef>
                <a:spcPct val="0"/>
              </a:spcBef>
              <a:spcAft>
                <a:spcPts val="1800"/>
              </a:spcAft>
            </a:pPr>
            <a:r>
              <a:rPr lang="en-US" sz="2400" dirty="0">
                <a:effectLst>
                  <a:outerShdw blurRad="38100" dist="38100" dir="2700000" algn="tl">
                    <a:srgbClr val="000000"/>
                  </a:outerShdw>
                </a:effectLst>
              </a:rPr>
              <a:t>Do not routinely use advanced imaging for asymptomatic surveillance (more than 6 months -1 year after CR).</a:t>
            </a:r>
            <a:endParaRPr lang="en-US" sz="1800" dirty="0">
              <a:effectLst>
                <a:outerShdw blurRad="38100" dist="38100" dir="2700000" algn="tl">
                  <a:srgbClr val="000000"/>
                </a:outerShdw>
              </a:effectLst>
            </a:endParaRPr>
          </a:p>
        </p:txBody>
      </p:sp>
      <p:sp>
        <p:nvSpPr>
          <p:cNvPr id="2" name="Rectangle 1">
            <a:extLst>
              <a:ext uri="{FF2B5EF4-FFF2-40B4-BE49-F238E27FC236}">
                <a16:creationId xmlns:a16="http://schemas.microsoft.com/office/drawing/2014/main" id="{F734EF1D-3DA7-5FCF-24F7-0D71B81329A7}"/>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72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17CF-5068-43FD-F26A-622F391183D2}"/>
              </a:ext>
            </a:extLst>
          </p:cNvPr>
          <p:cNvSpPr>
            <a:spLocks noGrp="1"/>
          </p:cNvSpPr>
          <p:nvPr>
            <p:ph type="title"/>
          </p:nvPr>
        </p:nvSpPr>
        <p:spPr>
          <a:xfrm>
            <a:off x="2734916" y="528661"/>
            <a:ext cx="3810000" cy="642938"/>
          </a:xfrm>
        </p:spPr>
        <p:txBody>
          <a:bodyPr/>
          <a:lstStyle/>
          <a:p>
            <a:r>
              <a:rPr lang="en-US" dirty="0">
                <a:effectLst>
                  <a:outerShdw blurRad="38100" dist="38100" dir="2700000" algn="tl">
                    <a:srgbClr val="000000"/>
                  </a:outerShdw>
                </a:effectLst>
              </a:rPr>
              <a:t>Summary</a:t>
            </a:r>
          </a:p>
        </p:txBody>
      </p:sp>
      <p:sp>
        <p:nvSpPr>
          <p:cNvPr id="3" name="Content Placeholder 2">
            <a:extLst>
              <a:ext uri="{FF2B5EF4-FFF2-40B4-BE49-F238E27FC236}">
                <a16:creationId xmlns:a16="http://schemas.microsoft.com/office/drawing/2014/main" id="{7A1F85E6-C7CD-5628-3F44-0C89F29C8483}"/>
              </a:ext>
            </a:extLst>
          </p:cNvPr>
          <p:cNvSpPr>
            <a:spLocks noGrp="1"/>
          </p:cNvSpPr>
          <p:nvPr>
            <p:ph idx="1"/>
          </p:nvPr>
        </p:nvSpPr>
        <p:spPr>
          <a:xfrm>
            <a:off x="533400" y="1842992"/>
            <a:ext cx="8213035" cy="3795808"/>
          </a:xfrm>
        </p:spPr>
        <p:txBody>
          <a:bodyPr>
            <a:normAutofit lnSpcReduction="10000"/>
          </a:bodyPr>
          <a:lstStyle/>
          <a:p>
            <a:r>
              <a:rPr lang="en-US" sz="2400" dirty="0"/>
              <a:t>FDG PET is still useful in HR+ breast cancer for staging/restaging and for monitoring response to therapy</a:t>
            </a:r>
          </a:p>
          <a:p>
            <a:pPr lvl="1"/>
            <a:r>
              <a:rPr lang="en-US" sz="2400" dirty="0"/>
              <a:t>Limitations with low grade ILC and Grade 1 IDC</a:t>
            </a:r>
          </a:p>
          <a:p>
            <a:r>
              <a:rPr lang="en-US" sz="2400" dirty="0"/>
              <a:t>FES PET has added value in ER+ disease for whole body ER survey and to detect otherwise occult disease especially with ER+ ILC</a:t>
            </a:r>
          </a:p>
          <a:p>
            <a:pPr lvl="1"/>
            <a:r>
              <a:rPr lang="en-US" sz="2400" dirty="0"/>
              <a:t>Best used with FDG PET in most instances</a:t>
            </a:r>
          </a:p>
          <a:p>
            <a:pPr lvl="1"/>
            <a:r>
              <a:rPr lang="en-US" sz="2400" dirty="0"/>
              <a:t>If FES (-) but suspicious on CI, get biopsy or FDG</a:t>
            </a:r>
          </a:p>
          <a:p>
            <a:pPr lvl="1"/>
            <a:r>
              <a:rPr lang="en-US" sz="2400" dirty="0"/>
              <a:t>Not yet recommended for monitoring therapy response.</a:t>
            </a:r>
          </a:p>
          <a:p>
            <a:endParaRPr lang="en-US" dirty="0"/>
          </a:p>
        </p:txBody>
      </p:sp>
      <p:sp>
        <p:nvSpPr>
          <p:cNvPr id="4" name="Rectangle 3">
            <a:extLst>
              <a:ext uri="{FF2B5EF4-FFF2-40B4-BE49-F238E27FC236}">
                <a16:creationId xmlns:a16="http://schemas.microsoft.com/office/drawing/2014/main" id="{E2DE4CC8-09C1-5E49-8C51-013DD26E4540}"/>
              </a:ext>
            </a:extLst>
          </p:cNvPr>
          <p:cNvSpPr/>
          <p:nvPr/>
        </p:nvSpPr>
        <p:spPr>
          <a:xfrm>
            <a:off x="1371600" y="76200"/>
            <a:ext cx="1524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F692AC6-9E80-8A82-A970-846F3CEA7E0E}"/>
              </a:ext>
            </a:extLst>
          </p:cNvPr>
          <p:cNvSpPr txBox="1"/>
          <p:nvPr/>
        </p:nvSpPr>
        <p:spPr>
          <a:xfrm>
            <a:off x="5759493" y="6319949"/>
            <a:ext cx="3352800" cy="523220"/>
          </a:xfrm>
          <a:prstGeom prst="rect">
            <a:avLst/>
          </a:prstGeom>
          <a:noFill/>
        </p:spPr>
        <p:txBody>
          <a:bodyPr wrap="square">
            <a:spAutoFit/>
          </a:bodyPr>
          <a:lstStyle/>
          <a:p>
            <a:r>
              <a:rPr lang="da-DK" sz="1400" i="1" dirty="0">
                <a:highlight>
                  <a:srgbClr val="FFFF00"/>
                </a:highlight>
                <a:latin typeface="ProximaNova-Bold"/>
              </a:rPr>
              <a:t>Ulaner et al. J Nucl Med 2023; 64:351–354.</a:t>
            </a:r>
          </a:p>
          <a:p>
            <a:r>
              <a:rPr lang="da-DK" sz="1400" i="1" dirty="0">
                <a:highlight>
                  <a:srgbClr val="FFFF00"/>
                </a:highlight>
                <a:latin typeface="ProximaNova-Bold"/>
              </a:rPr>
              <a:t>Covington et al. AJR 2024;223(4):e2330330</a:t>
            </a:r>
          </a:p>
        </p:txBody>
      </p:sp>
    </p:spTree>
    <p:custDataLst>
      <p:tags r:id="rId1"/>
    </p:custDataLst>
    <p:extLst>
      <p:ext uri="{BB962C8B-B14F-4D97-AF65-F5344CB8AC3E}">
        <p14:creationId xmlns:p14="http://schemas.microsoft.com/office/powerpoint/2010/main" val="11187355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
</p:tagLst>
</file>

<file path=ppt/tags/tag2.xml><?xml version="1.0" encoding="utf-8"?>
<p:tagLst xmlns:a="http://schemas.openxmlformats.org/drawingml/2006/main" xmlns:r="http://schemas.openxmlformats.org/officeDocument/2006/relationships" xmlns:p="http://schemas.openxmlformats.org/presentationml/2006/main">
  <p:tag name="TIMING" val="|4"/>
</p:tagLst>
</file>

<file path=ppt/tags/tag3.xml><?xml version="1.0" encoding="utf-8"?>
<p:tagLst xmlns:a="http://schemas.openxmlformats.org/drawingml/2006/main" xmlns:r="http://schemas.openxmlformats.org/officeDocument/2006/relationships" xmlns:p="http://schemas.openxmlformats.org/presentationml/2006/main">
  <p:tag name="TIMING" val="|44.3"/>
</p:tagLst>
</file>

<file path=ppt/tags/tag4.xml><?xml version="1.0" encoding="utf-8"?>
<p:tagLst xmlns:a="http://schemas.openxmlformats.org/drawingml/2006/main" xmlns:r="http://schemas.openxmlformats.org/officeDocument/2006/relationships" xmlns:p="http://schemas.openxmlformats.org/presentationml/2006/main">
  <p:tag name="TIMING" val="|32.6"/>
</p:tagLst>
</file>

<file path=ppt/tags/tag5.xml><?xml version="1.0" encoding="utf-8"?>
<p:tagLst xmlns:a="http://schemas.openxmlformats.org/drawingml/2006/main" xmlns:r="http://schemas.openxmlformats.org/officeDocument/2006/relationships" xmlns:p="http://schemas.openxmlformats.org/presentationml/2006/main">
  <p:tag name="TIMING" val="|19.2|14.8"/>
</p:tagLst>
</file>

<file path=ppt/tags/tag6.xml><?xml version="1.0" encoding="utf-8"?>
<p:tagLst xmlns:a="http://schemas.openxmlformats.org/drawingml/2006/main" xmlns:r="http://schemas.openxmlformats.org/officeDocument/2006/relationships" xmlns:p="http://schemas.openxmlformats.org/presentationml/2006/main">
  <p:tag name="TIMING" val="|11.4"/>
</p:tagLst>
</file>

<file path=ppt/tags/tag7.xml><?xml version="1.0" encoding="utf-8"?>
<p:tagLst xmlns:a="http://schemas.openxmlformats.org/drawingml/2006/main" xmlns:r="http://schemas.openxmlformats.org/officeDocument/2006/relationships" xmlns:p="http://schemas.openxmlformats.org/presentationml/2006/main">
  <p:tag name="TIMING" val="|11.1"/>
</p:tagLst>
</file>

<file path=ppt/tags/tag8.xml><?xml version="1.0" encoding="utf-8"?>
<p:tagLst xmlns:a="http://schemas.openxmlformats.org/drawingml/2006/main" xmlns:r="http://schemas.openxmlformats.org/officeDocument/2006/relationships" xmlns:p="http://schemas.openxmlformats.org/presentationml/2006/main">
  <p:tag name="TIMING" val="|14.5|14.3|3.4"/>
</p:tagLst>
</file>

<file path=ppt/theme/theme1.xml><?xml version="1.0" encoding="utf-8"?>
<a:theme xmlns:a="http://schemas.openxmlformats.org/drawingml/2006/main" name="Emory University temp">
  <a:themeElements>
    <a:clrScheme name="Emory University 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mory University te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mory University 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mory University tem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mory University tem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mory University tem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mory University tem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mory University tem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mory University tem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mory University tem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mory University tem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mory University tem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mory University tem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mory University tem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7" ma:contentTypeDescription="Create a new document." ma:contentTypeScope="" ma:versionID="62bcf0d535e8160328420235242ad947">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e2631bbb7d3fab08e0f44285d288a533"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8060421-4DED-4BB7-8365-1CE8CB96E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139A7E-3D7B-43AF-A459-3C785ADFEE75}">
  <ds:schemaRefs>
    <ds:schemaRef ds:uri="http://schemas.microsoft.com/sharepoint/v3/contenttype/forms"/>
  </ds:schemaRefs>
</ds:datastoreItem>
</file>

<file path=customXml/itemProps3.xml><?xml version="1.0" encoding="utf-8"?>
<ds:datastoreItem xmlns:ds="http://schemas.openxmlformats.org/officeDocument/2006/customXml" ds:itemID="{07C97D31-060F-497C-96B2-962621AA7099}">
  <ds:schemaRefs>
    <ds:schemaRef ds:uri="http://schemas.microsoft.com/office/2006/metadata/properties"/>
    <ds:schemaRef ds:uri="http://schemas.microsoft.com/office/infopath/2007/PartnerControls"/>
    <ds:schemaRef ds:uri="810f3a55-5827-4867-b053-f8bf38e98e1a"/>
    <ds:schemaRef ds:uri="45e9ec89-519e-4911-95c9-484d5e7a405c"/>
  </ds:schemaRefs>
</ds:datastoreItem>
</file>

<file path=docProps/app.xml><?xml version="1.0" encoding="utf-8"?>
<Properties xmlns="http://schemas.openxmlformats.org/officeDocument/2006/extended-properties" xmlns:vt="http://schemas.openxmlformats.org/officeDocument/2006/docPropsVTypes">
  <Template/>
  <TotalTime>83</TotalTime>
  <Words>5104</Words>
  <Application>Microsoft Office PowerPoint</Application>
  <PresentationFormat>On-screen Show (4:3)</PresentationFormat>
  <Paragraphs>708</Paragraphs>
  <Slides>100</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100</vt:i4>
      </vt:variant>
    </vt:vector>
  </HeadingPairs>
  <TitlesOfParts>
    <vt:vector size="111" baseType="lpstr">
      <vt:lpstr>ＭＳ Ｐゴシック</vt:lpstr>
      <vt:lpstr>AdvOT34fe1490.B</vt:lpstr>
      <vt:lpstr>Arial</vt:lpstr>
      <vt:lpstr>Calibri</vt:lpstr>
      <vt:lpstr>Helvetica</vt:lpstr>
      <vt:lpstr>ProximaNova-Bold</vt:lpstr>
      <vt:lpstr>Symbol</vt:lpstr>
      <vt:lpstr>Times</vt:lpstr>
      <vt:lpstr>Times New Roman</vt:lpstr>
      <vt:lpstr>Wingdings</vt:lpstr>
      <vt:lpstr>Emory University temp</vt:lpstr>
      <vt:lpstr>PowerPoint Presentation</vt:lpstr>
      <vt:lpstr>Take Aways</vt:lpstr>
      <vt:lpstr>Take Aways</vt:lpstr>
      <vt:lpstr>Take Aways</vt:lpstr>
      <vt:lpstr>Take Aways</vt:lpstr>
      <vt:lpstr>Take Aways</vt:lpstr>
      <vt:lpstr>Take Aways</vt:lpstr>
      <vt:lpstr>PowerPoint Presentation</vt:lpstr>
      <vt:lpstr>PowerPoint Presentation</vt:lpstr>
      <vt:lpstr>FDG Uptake in Breast – Variants</vt:lpstr>
      <vt:lpstr>FDG Uptake in Breast – Variants</vt:lpstr>
      <vt:lpstr>FDG Uptake in Breast – Variants</vt:lpstr>
      <vt:lpstr>FDG Uptake in Breast – Variants</vt:lpstr>
      <vt:lpstr>NCCN 4.2025</vt:lpstr>
      <vt:lpstr>Joint EANM-SNMMI Guidelines</vt:lpstr>
      <vt:lpstr>Joint EANM-SNMMI Guidelines</vt:lpstr>
      <vt:lpstr>What is the evidence?</vt:lpstr>
      <vt:lpstr>Let’s Break it Down</vt:lpstr>
      <vt:lpstr>PowerPoint Presentation</vt:lpstr>
      <vt:lpstr>Whole body PET not useful for primary tumor screening/detection</vt:lpstr>
      <vt:lpstr>Incidental Cancers</vt:lpstr>
      <vt:lpstr>Incidental Cancers</vt:lpstr>
      <vt:lpstr>PowerPoint Presentation</vt:lpstr>
      <vt:lpstr>Can PET take Place of Axillary Nodal Dissection/SLN?</vt:lpstr>
      <vt:lpstr>Can PET take Place of Axillary Nodal Dissection/SLN?</vt:lpstr>
      <vt:lpstr>Can PET take Place of Axillary Nodal Dissection/SLN?</vt:lpstr>
      <vt:lpstr>What if PET positive and ultrasound negative?</vt:lpstr>
      <vt:lpstr>PET Excellent for Mediastinal  or IM Metastases</vt:lpstr>
      <vt:lpstr>PowerPoint Presentation</vt:lpstr>
      <vt:lpstr>Distant Disease</vt:lpstr>
      <vt:lpstr>PowerPoint Presentation</vt:lpstr>
      <vt:lpstr>PowerPoint Presentation</vt:lpstr>
      <vt:lpstr>Unsuspected Disease</vt:lpstr>
      <vt:lpstr>Unsuspected Disease</vt:lpstr>
      <vt:lpstr>Controversy: PET in Early-Stage Breast Carcinoma</vt:lpstr>
      <vt:lpstr>Controversy: PET in Early-Stage Breast Carcinoma</vt:lpstr>
      <vt:lpstr>Other Studies More Balanced</vt:lpstr>
      <vt:lpstr>Other Studies More Balanced</vt:lpstr>
      <vt:lpstr>PET Useful for Inflammatory Breast Cancer Staging</vt:lpstr>
      <vt:lpstr>Show Me the Cutoff!</vt:lpstr>
      <vt:lpstr>Bone Metastases in Breast Cancer</vt:lpstr>
      <vt:lpstr>Bone Metastases in Breast Cancer</vt:lpstr>
      <vt:lpstr>Bone Metastases in Breast Cancer</vt:lpstr>
      <vt:lpstr>Bone Metastases in Breast Cancer</vt:lpstr>
      <vt:lpstr>PowerPoint Presentation</vt:lpstr>
      <vt:lpstr>FDG PET for Neoadjuvant Chemotherapy Response </vt:lpstr>
      <vt:lpstr>Neoadjuvant Chemotherapy Response </vt:lpstr>
      <vt:lpstr>PET vs MR NAC Response</vt:lpstr>
      <vt:lpstr>PET vs MR NAC Response</vt:lpstr>
      <vt:lpstr>PET vs MR NAC Response</vt:lpstr>
      <vt:lpstr>PHERGain Trial</vt:lpstr>
      <vt:lpstr>PHERGain Trial</vt:lpstr>
      <vt:lpstr>PET with NAC to Monitor Response</vt:lpstr>
      <vt:lpstr>PET with NAC to Monitor Response</vt:lpstr>
      <vt:lpstr>Monitoring Therapy for Metastatic Disease</vt:lpstr>
      <vt:lpstr>Monitoring Therapy for Metastatic Disease</vt:lpstr>
      <vt:lpstr>Monitoring Therapy for Metastatic Disease</vt:lpstr>
      <vt:lpstr>Monitoring Therapy for Metastatic Disease</vt:lpstr>
      <vt:lpstr>Monitoring Therapy for Metastatic Disease</vt:lpstr>
      <vt:lpstr>PowerPoint Presentation</vt:lpstr>
      <vt:lpstr>PowerPoint Presentation</vt:lpstr>
      <vt:lpstr>What if patient has bone disease and PET denied by insurance?</vt:lpstr>
      <vt:lpstr>PowerPoint Presentation</vt:lpstr>
      <vt:lpstr>PowerPoint Presentation</vt:lpstr>
      <vt:lpstr>PowerPoint Presentation</vt:lpstr>
      <vt:lpstr>PowerPoint Presentation</vt:lpstr>
      <vt:lpstr>PowerPoint Presentation</vt:lpstr>
      <vt:lpstr>PowerPoint Presentation</vt:lpstr>
      <vt:lpstr>PET Excellent for Recurrence</vt:lpstr>
      <vt:lpstr>PET Excellent for Recurrence</vt:lpstr>
      <vt:lpstr>Ordering/Peer to Peer </vt:lpstr>
      <vt:lpstr>Ordering/Peer to Peer </vt:lpstr>
      <vt:lpstr>Ordering/Peer to Peer </vt:lpstr>
      <vt:lpstr> ILC (ER 90% PR 59%, HER2 2+) with axillary nodal metastasis.   Questionable enhancing sternal metastasis on MR.   CT CAP and bone scan negative for distant disease, but suspicious prevascular node on CT.  </vt:lpstr>
      <vt:lpstr> FES PET Ordered. Left breast ILC and axillary/subpectoral nodes seen. Prevascular node negative. </vt:lpstr>
      <vt:lpstr>Sternal disease but also vertebral body and other skeletal lesions.</vt:lpstr>
      <vt:lpstr>MR and Biopsy Confirmed Distant Disease. Patient on Letrozole. </vt:lpstr>
      <vt:lpstr>18F-Fluoroestradiol (FES) PET</vt:lpstr>
      <vt:lpstr>PowerPoint Presentation</vt:lpstr>
      <vt:lpstr>Biodistribution</vt:lpstr>
      <vt:lpstr>Emory Case Reports</vt:lpstr>
      <vt:lpstr>Appropriate Use</vt:lpstr>
      <vt:lpstr>Appropriate Use</vt:lpstr>
      <vt:lpstr>ER Status</vt:lpstr>
      <vt:lpstr>ER Status</vt:lpstr>
      <vt:lpstr>Is the Target Present? FES Uptake Predicts Breast Cancer Response to Hormonal Therapy</vt:lpstr>
      <vt:lpstr>PowerPoint Presentation</vt:lpstr>
      <vt:lpstr>ECOG ACRIN - EAI142</vt:lpstr>
      <vt:lpstr>Appropriate Use</vt:lpstr>
      <vt:lpstr>Appropriate Use</vt:lpstr>
      <vt:lpstr>Staging…</vt:lpstr>
      <vt:lpstr>Appropriate Use</vt:lpstr>
      <vt:lpstr>Appropriate Use</vt:lpstr>
      <vt:lpstr>Summary</vt:lpstr>
      <vt:lpstr>Summary</vt:lpstr>
      <vt:lpstr>Summary</vt:lpstr>
      <vt:lpstr>Summary</vt:lpstr>
      <vt:lpstr>Summary</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Utility of PET in Breast Cancer Management</dc:title>
  <dc:creator>Peter Gray</dc:creator>
  <cp:lastModifiedBy>Peter Gray</cp:lastModifiedBy>
  <cp:revision>37</cp:revision>
  <dcterms:created xsi:type="dcterms:W3CDTF">2012-09-23T17:22:35Z</dcterms:created>
  <dcterms:modified xsi:type="dcterms:W3CDTF">2025-11-06T00:05:31Z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0x0101004C9E166F0CC97B47B53690FEF2A49C61</vt:lpwstr>
  </property>
</Properties>
</file>