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41" r:id="rId5"/>
  </p:sldMasterIdLst>
  <p:notesMasterIdLst>
    <p:notesMasterId r:id="rId29"/>
  </p:notesMasterIdLst>
  <p:sldIdLst>
    <p:sldId id="453" r:id="rId6"/>
    <p:sldId id="349" r:id="rId7"/>
    <p:sldId id="348" r:id="rId8"/>
    <p:sldId id="345" r:id="rId9"/>
    <p:sldId id="346" r:id="rId10"/>
    <p:sldId id="344" r:id="rId11"/>
    <p:sldId id="451" r:id="rId12"/>
    <p:sldId id="256" r:id="rId13"/>
    <p:sldId id="338" r:id="rId14"/>
    <p:sldId id="350" r:id="rId15"/>
    <p:sldId id="351" r:id="rId16"/>
    <p:sldId id="358" r:id="rId17"/>
    <p:sldId id="452" r:id="rId18"/>
    <p:sldId id="455" r:id="rId19"/>
    <p:sldId id="352" r:id="rId20"/>
    <p:sldId id="456" r:id="rId21"/>
    <p:sldId id="353" r:id="rId22"/>
    <p:sldId id="454" r:id="rId23"/>
    <p:sldId id="347" r:id="rId24"/>
    <p:sldId id="357" r:id="rId25"/>
    <p:sldId id="354" r:id="rId26"/>
    <p:sldId id="355" r:id="rId27"/>
    <p:sldId id="359"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09BD"/>
    <a:srgbClr val="C625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327"/>
  </p:normalViewPr>
  <p:slideViewPr>
    <p:cSldViewPr snapToGrid="0" snapToObjects="1">
      <p:cViewPr varScale="1">
        <p:scale>
          <a:sx n="68" d="100"/>
          <a:sy n="68" d="100"/>
        </p:scale>
        <p:origin x="610" y="278"/>
      </p:cViewPr>
      <p:guideLst>
        <p:guide orient="horz" pos="2160"/>
        <p:guide pos="384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Peck" userId="904e0207acc3a1a6" providerId="LiveId" clId="{9603E2BD-8268-4A33-978C-48C504CB5CBC}"/>
    <pc:docChg chg="modSld">
      <pc:chgData name="Susan Peck" userId="904e0207acc3a1a6" providerId="LiveId" clId="{9603E2BD-8268-4A33-978C-48C504CB5CBC}" dt="2025-11-08T00:48:27.815" v="34" actId="1038"/>
      <pc:docMkLst>
        <pc:docMk/>
      </pc:docMkLst>
      <pc:sldChg chg="modSp mod">
        <pc:chgData name="Susan Peck" userId="904e0207acc3a1a6" providerId="LiveId" clId="{9603E2BD-8268-4A33-978C-48C504CB5CBC}" dt="2025-11-08T00:48:27.815" v="34" actId="1038"/>
        <pc:sldMkLst>
          <pc:docMk/>
          <pc:sldMk cId="2097374188" sldId="359"/>
        </pc:sldMkLst>
        <pc:spChg chg="mod">
          <ac:chgData name="Susan Peck" userId="904e0207acc3a1a6" providerId="LiveId" clId="{9603E2BD-8268-4A33-978C-48C504CB5CBC}" dt="2025-11-08T00:48:27.815" v="34" actId="1038"/>
          <ac:spMkLst>
            <pc:docMk/>
            <pc:sldMk cId="2097374188" sldId="359"/>
            <ac:spMk id="7" creationId="{E8556BA7-4EEB-47D2-A104-0DE9713CDF59}"/>
          </ac:spMkLst>
        </pc:spChg>
      </pc:sldChg>
      <pc:sldChg chg="modSp mod">
        <pc:chgData name="Susan Peck" userId="904e0207acc3a1a6" providerId="LiveId" clId="{9603E2BD-8268-4A33-978C-48C504CB5CBC}" dt="2025-11-08T00:47:29.918" v="5" actId="207"/>
        <pc:sldMkLst>
          <pc:docMk/>
          <pc:sldMk cId="2903771610" sldId="454"/>
        </pc:sldMkLst>
        <pc:spChg chg="mod">
          <ac:chgData name="Susan Peck" userId="904e0207acc3a1a6" providerId="LiveId" clId="{9603E2BD-8268-4A33-978C-48C504CB5CBC}" dt="2025-11-08T00:47:29.918" v="5" actId="207"/>
          <ac:spMkLst>
            <pc:docMk/>
            <pc:sldMk cId="2903771610" sldId="454"/>
            <ac:spMk id="2" creationId="{3B9DEC87-8CE4-9391-9F0C-75D1055C78AB}"/>
          </ac:spMkLst>
        </pc:spChg>
      </pc:sldChg>
      <pc:sldChg chg="modSp mod">
        <pc:chgData name="Susan Peck" userId="904e0207acc3a1a6" providerId="LiveId" clId="{9603E2BD-8268-4A33-978C-48C504CB5CBC}" dt="2025-11-08T00:46:35.700" v="2" actId="207"/>
        <pc:sldMkLst>
          <pc:docMk/>
          <pc:sldMk cId="2433593777" sldId="455"/>
        </pc:sldMkLst>
        <pc:spChg chg="mod">
          <ac:chgData name="Susan Peck" userId="904e0207acc3a1a6" providerId="LiveId" clId="{9603E2BD-8268-4A33-978C-48C504CB5CBC}" dt="2025-11-08T00:46:35.700" v="2" actId="207"/>
          <ac:spMkLst>
            <pc:docMk/>
            <pc:sldMk cId="2433593777" sldId="455"/>
            <ac:spMk id="3" creationId="{9E000A12-656C-ABBA-C68B-32126CFF5871}"/>
          </ac:spMkLst>
        </pc:spChg>
        <pc:picChg chg="mod">
          <ac:chgData name="Susan Peck" userId="904e0207acc3a1a6" providerId="LiveId" clId="{9603E2BD-8268-4A33-978C-48C504CB5CBC}" dt="2025-11-07T23:25:26.244" v="0" actId="14100"/>
          <ac:picMkLst>
            <pc:docMk/>
            <pc:sldMk cId="2433593777" sldId="455"/>
            <ac:picMk id="8" creationId="{DCCC9563-4BB4-C42A-5D25-BCCAF1272131}"/>
          </ac:picMkLst>
        </pc:picChg>
      </pc:sldChg>
      <pc:sldChg chg="modSp mod">
        <pc:chgData name="Susan Peck" userId="904e0207acc3a1a6" providerId="LiveId" clId="{9603E2BD-8268-4A33-978C-48C504CB5CBC}" dt="2025-11-08T00:47:13.883" v="4" actId="2711"/>
        <pc:sldMkLst>
          <pc:docMk/>
          <pc:sldMk cId="1466345667" sldId="456"/>
        </pc:sldMkLst>
        <pc:spChg chg="mod">
          <ac:chgData name="Susan Peck" userId="904e0207acc3a1a6" providerId="LiveId" clId="{9603E2BD-8268-4A33-978C-48C504CB5CBC}" dt="2025-11-08T00:47:13.883" v="4" actId="2711"/>
          <ac:spMkLst>
            <pc:docMk/>
            <pc:sldMk cId="1466345667" sldId="456"/>
            <ac:spMk id="3" creationId="{C1C8849B-8581-E6C4-33FB-274D1BA483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76543-5EF1-DA4A-8415-0A3EFD492F07}"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62D3-769D-F349-A3F8-B6F214D63D0D}" type="slidenum">
              <a:rPr lang="en-US" smtClean="0"/>
              <a:t>‹#›</a:t>
            </a:fld>
            <a:endParaRPr lang="en-US"/>
          </a:p>
        </p:txBody>
      </p:sp>
    </p:spTree>
    <p:extLst>
      <p:ext uri="{BB962C8B-B14F-4D97-AF65-F5344CB8AC3E}">
        <p14:creationId xmlns:p14="http://schemas.microsoft.com/office/powerpoint/2010/main" val="40485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ink.springer.com/article/10.1007/s11914-022-00756-5#ref-CR66"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link.springer.com/article/10.1007/s11914-022-00756-5#ref-CR57" TargetMode="External"/><Relationship Id="rId5" Type="http://schemas.openxmlformats.org/officeDocument/2006/relationships/hyperlink" Target="https://link.springer.com/article/10.1007/s11914-022-00756-5#ref-CR69" TargetMode="External"/><Relationship Id="rId4" Type="http://schemas.openxmlformats.org/officeDocument/2006/relationships/hyperlink" Target="https://link.springer.com/article/10.1007/s11914-022-00756-5#ref-CR6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Merriweather" panose="00000500000000000000" pitchFamily="2" charset="0"/>
              </a:rPr>
              <a:t>Upon denosumab cessation and withdrawal of its effect, there is a rebound increase in bone resorption which is highlighted clinically as a rapid rise in the bone turnover markers. Both markers of bone formation, such as procollagen 1 intact N-terminal </a:t>
            </a:r>
            <a:r>
              <a:rPr lang="en-US" b="0" i="0" dirty="0" err="1">
                <a:solidFill>
                  <a:srgbClr val="222222"/>
                </a:solidFill>
                <a:effectLst/>
                <a:latin typeface="Merriweather" panose="00000500000000000000" pitchFamily="2" charset="0"/>
              </a:rPr>
              <a:t>propeptide</a:t>
            </a:r>
            <a:r>
              <a:rPr lang="en-US" b="0" i="0" dirty="0">
                <a:solidFill>
                  <a:srgbClr val="222222"/>
                </a:solidFill>
                <a:effectLst/>
                <a:latin typeface="Merriweather" panose="00000500000000000000" pitchFamily="2" charset="0"/>
              </a:rPr>
              <a:t> (P1NP), and bone resorption including C-terminal telopeptide (CTX) and TRAP-5b are increased following the offset of denosumab’s effect indicating a high bone turnover state [</a:t>
            </a:r>
            <a:r>
              <a:rPr lang="en-US" b="0" i="0" dirty="0">
                <a:solidFill>
                  <a:srgbClr val="025E8D"/>
                </a:solidFill>
                <a:effectLst/>
                <a:latin typeface="Merriweather" panose="00000500000000000000" pitchFamily="2" charset="0"/>
                <a:hlinkClick r:id="rId3"/>
              </a:rPr>
              <a:t>66</a:t>
            </a:r>
            <a:r>
              <a:rPr lang="en-US" b="0" i="0" dirty="0">
                <a:solidFill>
                  <a:srgbClr val="222222"/>
                </a:solidFill>
                <a:effectLst/>
                <a:latin typeface="Merriweather" panose="00000500000000000000" pitchFamily="2" charset="0"/>
              </a:rPr>
              <a:t>, </a:t>
            </a:r>
            <a:r>
              <a:rPr lang="en-US" b="0" i="0" dirty="0">
                <a:solidFill>
                  <a:srgbClr val="025E8D"/>
                </a:solidFill>
                <a:effectLst/>
                <a:latin typeface="Merriweather" panose="00000500000000000000" pitchFamily="2" charset="0"/>
                <a:hlinkClick r:id="rId4"/>
              </a:rPr>
              <a:t>68</a:t>
            </a:r>
            <a:r>
              <a:rPr lang="en-US" b="0" i="0" dirty="0">
                <a:solidFill>
                  <a:srgbClr val="222222"/>
                </a:solidFill>
                <a:effectLst/>
                <a:latin typeface="Merriweather" panose="00000500000000000000" pitchFamily="2" charset="0"/>
              </a:rPr>
              <a:t>]. The net effect of this is bone loss, observed as a decrease in BMD which occurs throughout the skeleton and especially in the spine [</a:t>
            </a:r>
            <a:r>
              <a:rPr lang="en-US" b="0" i="0" dirty="0">
                <a:solidFill>
                  <a:srgbClr val="025E8D"/>
                </a:solidFill>
                <a:effectLst/>
                <a:latin typeface="Merriweather" panose="00000500000000000000" pitchFamily="2" charset="0"/>
                <a:hlinkClick r:id="rId3"/>
              </a:rPr>
              <a:t>66</a:t>
            </a:r>
            <a:r>
              <a:rPr lang="en-US" b="0" i="0" dirty="0">
                <a:solidFill>
                  <a:srgbClr val="222222"/>
                </a:solidFill>
                <a:effectLst/>
                <a:latin typeface="Merriweather" panose="00000500000000000000" pitchFamily="2" charset="0"/>
              </a:rPr>
              <a:t>]. This has led to increases in the rates of preventable fractures following denosumab discontinuation [</a:t>
            </a:r>
            <a:r>
              <a:rPr lang="en-US" b="0" i="0" dirty="0">
                <a:solidFill>
                  <a:srgbClr val="025E8D"/>
                </a:solidFill>
                <a:effectLst/>
                <a:latin typeface="Merriweather" panose="00000500000000000000" pitchFamily="2" charset="0"/>
                <a:hlinkClick r:id="rId5"/>
              </a:rPr>
              <a:t>69</a:t>
            </a:r>
            <a:r>
              <a:rPr lang="en-US" b="0" i="0" dirty="0">
                <a:solidFill>
                  <a:srgbClr val="222222"/>
                </a:solidFill>
                <a:effectLst/>
                <a:latin typeface="Merriweather" panose="00000500000000000000" pitchFamily="2" charset="0"/>
              </a:rPr>
              <a:t>]. Concerningly, prescription data in Australia shows that denosumab treatment is frequently discontinued or interrupted, placing many patients at increased risk of fractures [</a:t>
            </a:r>
            <a:r>
              <a:rPr lang="en-US" b="0" i="0" dirty="0">
                <a:solidFill>
                  <a:srgbClr val="025E8D"/>
                </a:solidFill>
                <a:effectLst/>
                <a:latin typeface="Merriweather" panose="00000500000000000000" pitchFamily="2" charset="0"/>
                <a:hlinkClick r:id="rId6"/>
              </a:rPr>
              <a:t>57</a:t>
            </a:r>
            <a:r>
              <a:rPr lang="en-US" b="0" i="0" dirty="0">
                <a:solidFill>
                  <a:srgbClr val="222222"/>
                </a:solidFill>
                <a:effectLst/>
                <a:latin typeface="Merriweather" panose="00000500000000000000" pitchFamily="2" charset="0"/>
              </a:rPr>
              <a:t>].</a:t>
            </a:r>
            <a:endParaRPr lang="en-US" dirty="0"/>
          </a:p>
        </p:txBody>
      </p:sp>
      <p:sp>
        <p:nvSpPr>
          <p:cNvPr id="4" name="Slide Number Placeholder 3"/>
          <p:cNvSpPr>
            <a:spLocks noGrp="1"/>
          </p:cNvSpPr>
          <p:nvPr>
            <p:ph type="sldNum" sz="quarter" idx="5"/>
          </p:nvPr>
        </p:nvSpPr>
        <p:spPr/>
        <p:txBody>
          <a:bodyPr/>
          <a:lstStyle/>
          <a:p>
            <a:fld id="{AC6A51DB-5F3C-4590-918F-BE55AEDDEA48}" type="slidenum">
              <a:rPr lang="en-US" smtClean="0"/>
              <a:t>11</a:t>
            </a:fld>
            <a:endParaRPr lang="en-US"/>
          </a:p>
        </p:txBody>
      </p:sp>
    </p:spTree>
    <p:extLst>
      <p:ext uri="{BB962C8B-B14F-4D97-AF65-F5344CB8AC3E}">
        <p14:creationId xmlns:p14="http://schemas.microsoft.com/office/powerpoint/2010/main" val="134740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9.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Massachusetts General Hospital">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a:p>
        </p:txBody>
      </p:sp>
      <p:pic>
        <p:nvPicPr>
          <p:cNvPr id="9" name="Graphic 8">
            <a:extLst>
              <a:ext uri="{FF2B5EF4-FFF2-40B4-BE49-F238E27FC236}">
                <a16:creationId xmlns:a16="http://schemas.microsoft.com/office/drawing/2014/main" id="{B67D957E-AC19-4EE0-8191-76ECCBE4A5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58824" y="788336"/>
            <a:ext cx="3849878" cy="438150"/>
          </a:xfrm>
          <a:prstGeom prst="rect">
            <a:avLst/>
          </a:prstGeom>
        </p:spPr>
      </p:pic>
    </p:spTree>
    <p:extLst>
      <p:ext uri="{BB962C8B-B14F-4D97-AF65-F5344CB8AC3E}">
        <p14:creationId xmlns:p14="http://schemas.microsoft.com/office/powerpoint/2010/main" val="77659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Urgent Car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a:p>
        </p:txBody>
      </p:sp>
      <p:pic>
        <p:nvPicPr>
          <p:cNvPr id="8" name="Graphic 7">
            <a:extLst>
              <a:ext uri="{FF2B5EF4-FFF2-40B4-BE49-F238E27FC236}">
                <a16:creationId xmlns:a16="http://schemas.microsoft.com/office/drawing/2014/main" id="{D292CBA6-E9F4-4B47-BCEB-F05290DF28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424" y="635936"/>
            <a:ext cx="3172206" cy="455676"/>
          </a:xfrm>
          <a:prstGeom prst="rect">
            <a:avLst/>
          </a:prstGeom>
        </p:spPr>
      </p:pic>
    </p:spTree>
    <p:extLst>
      <p:ext uri="{BB962C8B-B14F-4D97-AF65-F5344CB8AC3E}">
        <p14:creationId xmlns:p14="http://schemas.microsoft.com/office/powerpoint/2010/main" val="343855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97386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1052751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312633005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499939465"/>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961019234"/>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405781784"/>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578211113"/>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endParaRPr lang="en-US"/>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0246070"/>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2496740728"/>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righam and Women's Hospital">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a:p>
        </p:txBody>
      </p:sp>
      <p:pic>
        <p:nvPicPr>
          <p:cNvPr id="8" name="Picture 7">
            <a:extLst>
              <a:ext uri="{FF2B5EF4-FFF2-40B4-BE49-F238E27FC236}">
                <a16:creationId xmlns:a16="http://schemas.microsoft.com/office/drawing/2014/main" id="{B09A7FB4-D2F3-47DC-A482-C00BD84B4FE0}"/>
              </a:ext>
            </a:extLst>
          </p:cNvPr>
          <p:cNvPicPr>
            <a:picLocks noChangeAspect="1"/>
          </p:cNvPicPr>
          <p:nvPr userDrawn="1"/>
        </p:nvPicPr>
        <p:blipFill>
          <a:blip r:embed="rId2"/>
          <a:stretch>
            <a:fillRect/>
          </a:stretch>
        </p:blipFill>
        <p:spPr>
          <a:xfrm>
            <a:off x="1015187" y="318965"/>
            <a:ext cx="3846909" cy="438950"/>
          </a:xfrm>
          <a:prstGeom prst="rect">
            <a:avLst/>
          </a:prstGeom>
        </p:spPr>
      </p:pic>
    </p:spTree>
    <p:extLst>
      <p:ext uri="{BB962C8B-B14F-4D97-AF65-F5344CB8AC3E}">
        <p14:creationId xmlns:p14="http://schemas.microsoft.com/office/powerpoint/2010/main" val="4061647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a:t>Click icon to add table</a:t>
            </a:r>
            <a:endParaRPr lang="en-US" dirty="0"/>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184053795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Tree>
    <p:extLst>
      <p:ext uri="{BB962C8B-B14F-4D97-AF65-F5344CB8AC3E}">
        <p14:creationId xmlns:p14="http://schemas.microsoft.com/office/powerpoint/2010/main" val="1599785133"/>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06400" y="1752600"/>
            <a:ext cx="553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752600"/>
            <a:ext cx="553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1B681E8C-8739-41A6-B5BF-B8996407ADED}" type="slidenum">
              <a:rPr lang="en-US" altLang="en-US"/>
              <a:pPr>
                <a:defRPr/>
              </a:pPr>
              <a:t>‹#›</a:t>
            </a:fld>
            <a:endParaRPr lang="en-US" altLang="en-US"/>
          </a:p>
        </p:txBody>
      </p:sp>
    </p:spTree>
    <p:extLst>
      <p:ext uri="{BB962C8B-B14F-4D97-AF65-F5344CB8AC3E}">
        <p14:creationId xmlns:p14="http://schemas.microsoft.com/office/powerpoint/2010/main" val="2686225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1219200"/>
          </a:xfrm>
          <a:prstGeom prst="rect">
            <a:avLst/>
          </a:prstGeom>
          <a:solidFill>
            <a:srgbClr val="007CA4"/>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Lucida Grande" charset="0"/>
                <a:ea typeface="ＭＳ Ｐゴシック" panose="020B0600070205080204" pitchFamily="34" charset="-128"/>
              </a:defRPr>
            </a:lvl1pPr>
            <a:lvl2pPr marL="742950" indent="-285750">
              <a:defRPr sz="2400">
                <a:solidFill>
                  <a:schemeClr val="tx1"/>
                </a:solidFill>
                <a:latin typeface="Lucida Grande" charset="0"/>
                <a:ea typeface="ＭＳ Ｐゴシック" panose="020B0600070205080204" pitchFamily="34" charset="-128"/>
              </a:defRPr>
            </a:lvl2pPr>
            <a:lvl3pPr marL="1143000" indent="-228600">
              <a:defRPr sz="2400">
                <a:solidFill>
                  <a:schemeClr val="tx1"/>
                </a:solidFill>
                <a:latin typeface="Lucida Grande" charset="0"/>
                <a:ea typeface="ＭＳ Ｐゴシック" panose="020B0600070205080204" pitchFamily="34" charset="-128"/>
              </a:defRPr>
            </a:lvl3pPr>
            <a:lvl4pPr marL="1600200" indent="-228600">
              <a:defRPr sz="2400">
                <a:solidFill>
                  <a:schemeClr val="tx1"/>
                </a:solidFill>
                <a:latin typeface="Lucida Grande" charset="0"/>
                <a:ea typeface="ＭＳ Ｐゴシック" panose="020B0600070205080204" pitchFamily="34" charset="-128"/>
              </a:defRPr>
            </a:lvl4pPr>
            <a:lvl5pPr marL="2057400" indent="-228600">
              <a:defRPr sz="2400">
                <a:solidFill>
                  <a:schemeClr val="tx1"/>
                </a:solidFill>
                <a:latin typeface="Lucida Grande"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charset="0"/>
                <a:ea typeface="ＭＳ Ｐゴシック" panose="020B0600070205080204" pitchFamily="34" charset="-128"/>
              </a:defRPr>
            </a:lvl9pPr>
          </a:lstStyle>
          <a:p>
            <a:pPr>
              <a:defRPr/>
            </a:pPr>
            <a:endParaRPr lang="en-US" altLang="en-US" sz="2400"/>
          </a:p>
        </p:txBody>
      </p:sp>
      <p:sp>
        <p:nvSpPr>
          <p:cNvPr id="5" name="Rectangle 8"/>
          <p:cNvSpPr>
            <a:spLocks noChangeArrowheads="1"/>
          </p:cNvSpPr>
          <p:nvPr/>
        </p:nvSpPr>
        <p:spPr bwMode="auto">
          <a:xfrm>
            <a:off x="0" y="0"/>
            <a:ext cx="12192000" cy="1219200"/>
          </a:xfrm>
          <a:prstGeom prst="rect">
            <a:avLst/>
          </a:prstGeom>
          <a:solidFill>
            <a:srgbClr val="007EA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Lucida Grande" charset="0"/>
                <a:ea typeface="ＭＳ Ｐゴシック" panose="020B0600070205080204" pitchFamily="34" charset="-128"/>
              </a:defRPr>
            </a:lvl1pPr>
            <a:lvl2pPr marL="742950" indent="-285750">
              <a:defRPr sz="2400">
                <a:solidFill>
                  <a:schemeClr val="tx1"/>
                </a:solidFill>
                <a:latin typeface="Lucida Grande" charset="0"/>
                <a:ea typeface="ＭＳ Ｐゴシック" panose="020B0600070205080204" pitchFamily="34" charset="-128"/>
              </a:defRPr>
            </a:lvl2pPr>
            <a:lvl3pPr marL="1143000" indent="-228600">
              <a:defRPr sz="2400">
                <a:solidFill>
                  <a:schemeClr val="tx1"/>
                </a:solidFill>
                <a:latin typeface="Lucida Grande" charset="0"/>
                <a:ea typeface="ＭＳ Ｐゴシック" panose="020B0600070205080204" pitchFamily="34" charset="-128"/>
              </a:defRPr>
            </a:lvl3pPr>
            <a:lvl4pPr marL="1600200" indent="-228600">
              <a:defRPr sz="2400">
                <a:solidFill>
                  <a:schemeClr val="tx1"/>
                </a:solidFill>
                <a:latin typeface="Lucida Grande" charset="0"/>
                <a:ea typeface="ＭＳ Ｐゴシック" panose="020B0600070205080204" pitchFamily="34" charset="-128"/>
              </a:defRPr>
            </a:lvl4pPr>
            <a:lvl5pPr marL="2057400" indent="-228600">
              <a:defRPr sz="2400">
                <a:solidFill>
                  <a:schemeClr val="tx1"/>
                </a:solidFill>
                <a:latin typeface="Lucida Grande"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charset="0"/>
                <a:ea typeface="ＭＳ Ｐゴシック" panose="020B0600070205080204" pitchFamily="34" charset="-128"/>
              </a:defRPr>
            </a:lvl9pPr>
          </a:lstStyle>
          <a:p>
            <a:pPr>
              <a:defRPr/>
            </a:pPr>
            <a:endParaRPr lang="en-US" altLang="en-US" sz="2400"/>
          </a:p>
        </p:txBody>
      </p:sp>
      <p:pic>
        <p:nvPicPr>
          <p:cNvPr id="6" name="Picture 8" descr="Cancer Center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48798" y="5867400"/>
            <a:ext cx="2540001"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10"/>
          </p:nvPr>
        </p:nvSpPr>
        <p:spPr/>
        <p:txBody>
          <a:bodyPr/>
          <a:lstStyle>
            <a:lvl1pPr>
              <a:defRPr/>
            </a:lvl1pPr>
          </a:lstStyle>
          <a:p>
            <a:pPr>
              <a:defRPr/>
            </a:pPr>
            <a:fld id="{0BEC9145-1D3C-430D-AECA-2DCB8EC8E3DB}" type="slidenum">
              <a:rPr lang="en-US" altLang="en-US"/>
              <a:pPr>
                <a:defRPr/>
              </a:pPr>
              <a:t>‹#›</a:t>
            </a:fld>
            <a:endParaRPr lang="en-US" altLang="en-US"/>
          </a:p>
        </p:txBody>
      </p:sp>
    </p:spTree>
    <p:extLst>
      <p:ext uri="{BB962C8B-B14F-4D97-AF65-F5344CB8AC3E}">
        <p14:creationId xmlns:p14="http://schemas.microsoft.com/office/powerpoint/2010/main" val="3424758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CB62111-16CE-47E2-A7A3-C4E00242AEBD}"/>
              </a:ext>
            </a:extLst>
          </p:cNvPr>
          <p:cNvSpPr>
            <a:spLocks noGrp="1" noChangeArrowheads="1"/>
          </p:cNvSpPr>
          <p:nvPr>
            <p:ph type="sldNum" sz="quarter" idx="10"/>
          </p:nvPr>
        </p:nvSpPr>
        <p:spPr>
          <a:ln/>
        </p:spPr>
        <p:txBody>
          <a:bodyPr/>
          <a:lstStyle>
            <a:lvl1pPr>
              <a:defRPr/>
            </a:lvl1pPr>
          </a:lstStyle>
          <a:p>
            <a:pPr>
              <a:defRPr/>
            </a:pPr>
            <a:fld id="{1D70D45F-D61E-4C0E-835D-6548AC938F12}" type="slidenum">
              <a:rPr lang="en-US" altLang="en-US"/>
              <a:pPr>
                <a:defRPr/>
              </a:pPr>
              <a:t>‹#›</a:t>
            </a:fld>
            <a:endParaRPr lang="en-US" altLang="en-US"/>
          </a:p>
        </p:txBody>
      </p:sp>
    </p:spTree>
    <p:extLst>
      <p:ext uri="{BB962C8B-B14F-4D97-AF65-F5344CB8AC3E}">
        <p14:creationId xmlns:p14="http://schemas.microsoft.com/office/powerpoint/2010/main" val="1894130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9BF4DFB-605E-429D-A35B-C1B63ADF38B3}"/>
              </a:ext>
            </a:extLst>
          </p:cNvPr>
          <p:cNvSpPr>
            <a:spLocks noGrp="1" noChangeArrowheads="1"/>
          </p:cNvSpPr>
          <p:nvPr>
            <p:ph type="sldNum" sz="quarter" idx="10"/>
          </p:nvPr>
        </p:nvSpPr>
        <p:spPr>
          <a:ln/>
        </p:spPr>
        <p:txBody>
          <a:bodyPr/>
          <a:lstStyle>
            <a:lvl1pPr>
              <a:defRPr/>
            </a:lvl1pPr>
          </a:lstStyle>
          <a:p>
            <a:pPr>
              <a:defRPr/>
            </a:pPr>
            <a:fld id="{2B1C3267-33DC-49A8-995F-E3EEE766AE2C}" type="slidenum">
              <a:rPr lang="en-US" altLang="en-US"/>
              <a:pPr>
                <a:defRPr/>
              </a:pPr>
              <a:t>‹#›</a:t>
            </a:fld>
            <a:endParaRPr lang="en-US" altLang="en-US"/>
          </a:p>
        </p:txBody>
      </p:sp>
    </p:spTree>
    <p:extLst>
      <p:ext uri="{BB962C8B-B14F-4D97-AF65-F5344CB8AC3E}">
        <p14:creationId xmlns:p14="http://schemas.microsoft.com/office/powerpoint/2010/main" val="217332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63D61-94D4-E343-BE88-B3E4548909A1}"/>
              </a:ext>
            </a:extLst>
          </p:cNvPr>
          <p:cNvSpPr>
            <a:spLocks noGrp="1"/>
          </p:cNvSpPr>
          <p:nvPr>
            <p:ph type="ctrTitle"/>
          </p:nvPr>
        </p:nvSpPr>
        <p:spPr>
          <a:xfrm>
            <a:off x="1524000" y="1122363"/>
            <a:ext cx="9144000" cy="2387600"/>
          </a:xfrm>
        </p:spPr>
        <p:txBody>
          <a:bodyPr anchor="b">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8C05FC-CC5F-5D4C-9E9A-698A83353E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56B6E-AEE5-6E4E-BD3B-4C7BC739DF5A}"/>
              </a:ext>
            </a:extLst>
          </p:cNvPr>
          <p:cNvSpPr>
            <a:spLocks noGrp="1"/>
          </p:cNvSpPr>
          <p:nvPr>
            <p:ph type="dt" sz="half" idx="10"/>
          </p:nvPr>
        </p:nvSpPr>
        <p:spPr/>
        <p:txBody>
          <a:bodyPr/>
          <a:lstStyle/>
          <a:p>
            <a:fld id="{5B25D963-EA1D-414F-BF9B-F7DEB0EDA4B9}" type="datetime1">
              <a:rPr lang="en-US" smtClean="0"/>
              <a:t>11/7/2025</a:t>
            </a:fld>
            <a:endParaRPr lang="en-US"/>
          </a:p>
        </p:txBody>
      </p:sp>
      <p:sp>
        <p:nvSpPr>
          <p:cNvPr id="5" name="Footer Placeholder 4">
            <a:extLst>
              <a:ext uri="{FF2B5EF4-FFF2-40B4-BE49-F238E27FC236}">
                <a16:creationId xmlns:a16="http://schemas.microsoft.com/office/drawing/2014/main" id="{BE38AE82-94BF-4443-BC64-544F7129E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9314D-2F7E-3849-9FC4-955718496753}"/>
              </a:ext>
            </a:extLst>
          </p:cNvPr>
          <p:cNvSpPr>
            <a:spLocks noGrp="1"/>
          </p:cNvSpPr>
          <p:nvPr>
            <p:ph type="sldNum" sz="quarter" idx="12"/>
          </p:nvPr>
        </p:nvSpPr>
        <p:spPr/>
        <p:txBody>
          <a:bodyPr/>
          <a:lstStyle/>
          <a:p>
            <a:fld id="{9CF06D28-0BE3-284D-A172-81E312E501C2}" type="slidenum">
              <a:rPr lang="en-US" smtClean="0"/>
              <a:t>‹#›</a:t>
            </a:fld>
            <a:endParaRPr lang="en-US"/>
          </a:p>
        </p:txBody>
      </p:sp>
    </p:spTree>
    <p:extLst>
      <p:ext uri="{BB962C8B-B14F-4D97-AF65-F5344CB8AC3E}">
        <p14:creationId xmlns:p14="http://schemas.microsoft.com/office/powerpoint/2010/main" val="301747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CA13-0818-B34A-9699-E95C2469E88F}"/>
              </a:ext>
            </a:extLst>
          </p:cNvPr>
          <p:cNvSpPr>
            <a:spLocks noGrp="1"/>
          </p:cNvSpPr>
          <p:nvPr>
            <p:ph type="title"/>
          </p:nvPr>
        </p:nvSpPr>
        <p:spPr>
          <a:xfrm>
            <a:off x="838200" y="732337"/>
            <a:ext cx="10515600" cy="752475"/>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858040E-9F0F-2243-81D4-D8BAD86B4984}"/>
              </a:ext>
            </a:extLst>
          </p:cNvPr>
          <p:cNvSpPr>
            <a:spLocks noGrp="1"/>
          </p:cNvSpPr>
          <p:nvPr>
            <p:ph idx="1"/>
          </p:nvPr>
        </p:nvSpPr>
        <p:spPr/>
        <p:txBody>
          <a:bodyPr/>
          <a:lstStyle>
            <a:lvl1pPr>
              <a:buClr>
                <a:srgbClr val="990001"/>
              </a:buClr>
              <a:defRPr/>
            </a:lvl1pPr>
            <a:lvl2pPr>
              <a:buClr>
                <a:srgbClr val="990001"/>
              </a:buClr>
              <a:defRPr/>
            </a:lvl2pPr>
            <a:lvl3pPr>
              <a:buClr>
                <a:srgbClr val="990001"/>
              </a:buClr>
              <a:defRPr/>
            </a:lvl3pPr>
            <a:lvl4pPr>
              <a:buClr>
                <a:srgbClr val="990001"/>
              </a:buClr>
              <a:defRPr/>
            </a:lvl4pPr>
            <a:lvl5pPr>
              <a:buClr>
                <a:srgbClr val="99000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FFB33A2-1224-4A40-932A-C1843BC71BBF}"/>
              </a:ext>
            </a:extLst>
          </p:cNvPr>
          <p:cNvSpPr>
            <a:spLocks noGrp="1"/>
          </p:cNvSpPr>
          <p:nvPr>
            <p:ph type="dt" sz="half" idx="10"/>
          </p:nvPr>
        </p:nvSpPr>
        <p:spPr/>
        <p:txBody>
          <a:bodyPr/>
          <a:lstStyle/>
          <a:p>
            <a:fld id="{E90D7C33-A406-3F4B-8762-417E00510B7C}" type="datetime1">
              <a:rPr lang="en-US" smtClean="0"/>
              <a:t>11/7/2025</a:t>
            </a:fld>
            <a:endParaRPr lang="en-US"/>
          </a:p>
        </p:txBody>
      </p:sp>
      <p:sp>
        <p:nvSpPr>
          <p:cNvPr id="5" name="Footer Placeholder 4">
            <a:extLst>
              <a:ext uri="{FF2B5EF4-FFF2-40B4-BE49-F238E27FC236}">
                <a16:creationId xmlns:a16="http://schemas.microsoft.com/office/drawing/2014/main" id="{DA7E76C9-3A73-9040-9214-ED3ADC3B7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B9FB5-4BC7-1846-86D0-3116D266802F}"/>
              </a:ext>
            </a:extLst>
          </p:cNvPr>
          <p:cNvSpPr>
            <a:spLocks noGrp="1"/>
          </p:cNvSpPr>
          <p:nvPr>
            <p:ph type="sldNum" sz="quarter" idx="12"/>
          </p:nvPr>
        </p:nvSpPr>
        <p:spPr/>
        <p:txBody>
          <a:bodyPr/>
          <a:lstStyle/>
          <a:p>
            <a:fld id="{9CF06D28-0BE3-284D-A172-81E312E501C2}" type="slidenum">
              <a:rPr lang="en-US" smtClean="0"/>
              <a:t>‹#›</a:t>
            </a:fld>
            <a:endParaRPr lang="en-US"/>
          </a:p>
        </p:txBody>
      </p:sp>
    </p:spTree>
    <p:extLst>
      <p:ext uri="{BB962C8B-B14F-4D97-AF65-F5344CB8AC3E}">
        <p14:creationId xmlns:p14="http://schemas.microsoft.com/office/powerpoint/2010/main" val="1001485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C8BF15-34D9-0587-CC7C-B8BC296E0548}"/>
              </a:ext>
            </a:extLst>
          </p:cNvPr>
          <p:cNvSpPr/>
          <p:nvPr userDrawn="1"/>
        </p:nvSpPr>
        <p:spPr>
          <a:xfrm>
            <a:off x="0" y="406401"/>
            <a:ext cx="6096000" cy="5970202"/>
          </a:xfrm>
          <a:prstGeom prst="rect">
            <a:avLst/>
          </a:prstGeom>
          <a:solidFill>
            <a:srgbClr val="7A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314478-4779-1B4F-805B-9062B5FF57F9}"/>
              </a:ext>
            </a:extLst>
          </p:cNvPr>
          <p:cNvSpPr>
            <a:spLocks noGrp="1"/>
          </p:cNvSpPr>
          <p:nvPr>
            <p:ph type="title"/>
          </p:nvPr>
        </p:nvSpPr>
        <p:spPr>
          <a:xfrm>
            <a:off x="467361" y="873760"/>
            <a:ext cx="5090160" cy="4785360"/>
          </a:xfrm>
          <a:noFill/>
        </p:spPr>
        <p:txBody>
          <a:bodyPr anchor="ctr">
            <a:normAutofit/>
          </a:bodyPr>
          <a:lstStyle>
            <a:lvl1pPr algn="r">
              <a:defRPr sz="4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13A229F-AD87-964D-B3FC-A43C3DBF16FE}"/>
              </a:ext>
            </a:extLst>
          </p:cNvPr>
          <p:cNvSpPr>
            <a:spLocks noGrp="1"/>
          </p:cNvSpPr>
          <p:nvPr>
            <p:ph type="body" idx="1"/>
          </p:nvPr>
        </p:nvSpPr>
        <p:spPr>
          <a:xfrm>
            <a:off x="6776720" y="1330961"/>
            <a:ext cx="4570730" cy="4043680"/>
          </a:xfrm>
        </p:spPr>
        <p:txBody>
          <a:bodyPr anchor="ct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954B820-2ED0-0A47-ADB6-3A8CE9503136}"/>
              </a:ext>
            </a:extLst>
          </p:cNvPr>
          <p:cNvSpPr>
            <a:spLocks noGrp="1"/>
          </p:cNvSpPr>
          <p:nvPr>
            <p:ph type="dt" sz="half" idx="10"/>
          </p:nvPr>
        </p:nvSpPr>
        <p:spPr/>
        <p:txBody>
          <a:bodyPr/>
          <a:lstStyle/>
          <a:p>
            <a:fld id="{2FFACB24-9E75-5745-B645-AEEBF044E105}" type="datetime1">
              <a:rPr lang="en-US" smtClean="0"/>
              <a:t>11/7/2025</a:t>
            </a:fld>
            <a:endParaRPr lang="en-US"/>
          </a:p>
        </p:txBody>
      </p:sp>
      <p:sp>
        <p:nvSpPr>
          <p:cNvPr id="5" name="Footer Placeholder 4">
            <a:extLst>
              <a:ext uri="{FF2B5EF4-FFF2-40B4-BE49-F238E27FC236}">
                <a16:creationId xmlns:a16="http://schemas.microsoft.com/office/drawing/2014/main" id="{F19D9A6C-323E-1445-B684-C44F3C932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62D77-2001-1147-A342-5203F287693C}"/>
              </a:ext>
            </a:extLst>
          </p:cNvPr>
          <p:cNvSpPr>
            <a:spLocks noGrp="1"/>
          </p:cNvSpPr>
          <p:nvPr>
            <p:ph type="sldNum" sz="quarter" idx="12"/>
          </p:nvPr>
        </p:nvSpPr>
        <p:spPr/>
        <p:txBody>
          <a:bodyPr/>
          <a:lstStyle/>
          <a:p>
            <a:fld id="{9CF06D28-0BE3-284D-A172-81E312E501C2}" type="slidenum">
              <a:rPr lang="en-US" smtClean="0"/>
              <a:t>‹#›</a:t>
            </a:fld>
            <a:endParaRPr lang="en-US"/>
          </a:p>
        </p:txBody>
      </p:sp>
    </p:spTree>
    <p:extLst>
      <p:ext uri="{BB962C8B-B14F-4D97-AF65-F5344CB8AC3E}">
        <p14:creationId xmlns:p14="http://schemas.microsoft.com/office/powerpoint/2010/main" val="931224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1A2E-05FC-2B40-872B-259970E2F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FAFEA6-023C-C349-8A1A-9DCDE4237F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744E1B-D586-ED46-BD74-3B63245E41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79B4C8-E3B9-7A44-9EC0-095B15A04CA1}"/>
              </a:ext>
            </a:extLst>
          </p:cNvPr>
          <p:cNvSpPr>
            <a:spLocks noGrp="1"/>
          </p:cNvSpPr>
          <p:nvPr>
            <p:ph type="dt" sz="half" idx="10"/>
          </p:nvPr>
        </p:nvSpPr>
        <p:spPr/>
        <p:txBody>
          <a:bodyPr/>
          <a:lstStyle/>
          <a:p>
            <a:fld id="{23FF8142-44A7-C142-AB30-7C7B20D2B05B}" type="datetime1">
              <a:rPr lang="en-US" smtClean="0"/>
              <a:t>11/7/2025</a:t>
            </a:fld>
            <a:endParaRPr lang="en-US"/>
          </a:p>
        </p:txBody>
      </p:sp>
      <p:sp>
        <p:nvSpPr>
          <p:cNvPr id="6" name="Footer Placeholder 5">
            <a:extLst>
              <a:ext uri="{FF2B5EF4-FFF2-40B4-BE49-F238E27FC236}">
                <a16:creationId xmlns:a16="http://schemas.microsoft.com/office/drawing/2014/main" id="{2AC20274-5DE3-434B-8181-86915F686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E78790-1D32-A941-8269-AFC48CE2F43C}"/>
              </a:ext>
            </a:extLst>
          </p:cNvPr>
          <p:cNvSpPr>
            <a:spLocks noGrp="1"/>
          </p:cNvSpPr>
          <p:nvPr>
            <p:ph type="sldNum" sz="quarter" idx="12"/>
          </p:nvPr>
        </p:nvSpPr>
        <p:spPr/>
        <p:txBody>
          <a:bodyPr/>
          <a:lstStyle/>
          <a:p>
            <a:fld id="{9CF06D28-0BE3-284D-A172-81E312E501C2}" type="slidenum">
              <a:rPr lang="en-US" smtClean="0"/>
              <a:t>‹#›</a:t>
            </a:fld>
            <a:endParaRPr lang="en-US"/>
          </a:p>
        </p:txBody>
      </p:sp>
    </p:spTree>
    <p:extLst>
      <p:ext uri="{BB962C8B-B14F-4D97-AF65-F5344CB8AC3E}">
        <p14:creationId xmlns:p14="http://schemas.microsoft.com/office/powerpoint/2010/main" val="1824683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Mass General Cancer Cent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a:p>
        </p:txBody>
      </p:sp>
      <p:pic>
        <p:nvPicPr>
          <p:cNvPr id="10" name="Graphic 9">
            <a:extLst>
              <a:ext uri="{FF2B5EF4-FFF2-40B4-BE49-F238E27FC236}">
                <a16:creationId xmlns:a16="http://schemas.microsoft.com/office/drawing/2014/main" id="{FC94A59C-A7AF-1E4C-8EC2-9E0670E9F5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424" y="635936"/>
            <a:ext cx="3849878" cy="438150"/>
          </a:xfrm>
          <a:prstGeom prst="rect">
            <a:avLst/>
          </a:prstGeom>
        </p:spPr>
      </p:pic>
    </p:spTree>
    <p:extLst>
      <p:ext uri="{BB962C8B-B14F-4D97-AF65-F5344CB8AC3E}">
        <p14:creationId xmlns:p14="http://schemas.microsoft.com/office/powerpoint/2010/main" val="2522033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BB31-C101-8347-84B8-DCCEA19374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FFA407-56B7-484C-864C-22B72829A6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9FBD14-5CF7-C842-8908-A45EC1D85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6B5C8-2FB9-4D45-9C9D-443E50120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38A935-69CE-4B45-99F1-2CFD7278C1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8AC2E9-2E4E-AD4A-B1D5-849819D98B2C}"/>
              </a:ext>
            </a:extLst>
          </p:cNvPr>
          <p:cNvSpPr>
            <a:spLocks noGrp="1"/>
          </p:cNvSpPr>
          <p:nvPr>
            <p:ph type="dt" sz="half" idx="10"/>
          </p:nvPr>
        </p:nvSpPr>
        <p:spPr/>
        <p:txBody>
          <a:bodyPr/>
          <a:lstStyle/>
          <a:p>
            <a:fld id="{28837E0D-0C15-B840-800F-2E299FFDBD7B}" type="datetime1">
              <a:rPr lang="en-US" smtClean="0"/>
              <a:t>11/7/2025</a:t>
            </a:fld>
            <a:endParaRPr lang="en-US"/>
          </a:p>
        </p:txBody>
      </p:sp>
      <p:sp>
        <p:nvSpPr>
          <p:cNvPr id="8" name="Footer Placeholder 7">
            <a:extLst>
              <a:ext uri="{FF2B5EF4-FFF2-40B4-BE49-F238E27FC236}">
                <a16:creationId xmlns:a16="http://schemas.microsoft.com/office/drawing/2014/main" id="{618D9FFF-DCE3-9240-98AF-CEB0B602C8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346589-E983-7643-A496-766680CA513C}"/>
              </a:ext>
            </a:extLst>
          </p:cNvPr>
          <p:cNvSpPr>
            <a:spLocks noGrp="1"/>
          </p:cNvSpPr>
          <p:nvPr>
            <p:ph type="sldNum" sz="quarter" idx="12"/>
          </p:nvPr>
        </p:nvSpPr>
        <p:spPr/>
        <p:txBody>
          <a:bodyPr/>
          <a:lstStyle/>
          <a:p>
            <a:fld id="{9CF06D28-0BE3-284D-A172-81E312E501C2}" type="slidenum">
              <a:rPr lang="en-US" smtClean="0"/>
              <a:t>‹#›</a:t>
            </a:fld>
            <a:endParaRPr lang="en-US"/>
          </a:p>
        </p:txBody>
      </p:sp>
    </p:spTree>
    <p:extLst>
      <p:ext uri="{BB962C8B-B14F-4D97-AF65-F5344CB8AC3E}">
        <p14:creationId xmlns:p14="http://schemas.microsoft.com/office/powerpoint/2010/main" val="2370730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91D56-B1D6-C14C-91F4-D77A9E948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C69948-A77C-6C4C-8D2C-3E4B63E04AB4}"/>
              </a:ext>
            </a:extLst>
          </p:cNvPr>
          <p:cNvSpPr>
            <a:spLocks noGrp="1"/>
          </p:cNvSpPr>
          <p:nvPr>
            <p:ph type="dt" sz="half" idx="10"/>
          </p:nvPr>
        </p:nvSpPr>
        <p:spPr/>
        <p:txBody>
          <a:bodyPr/>
          <a:lstStyle/>
          <a:p>
            <a:fld id="{8DA73F62-ECFE-CA48-8378-CA95DD9603E9}" type="datetime1">
              <a:rPr lang="en-US" smtClean="0"/>
              <a:t>11/7/2025</a:t>
            </a:fld>
            <a:endParaRPr lang="en-US"/>
          </a:p>
        </p:txBody>
      </p:sp>
      <p:sp>
        <p:nvSpPr>
          <p:cNvPr id="4" name="Footer Placeholder 3">
            <a:extLst>
              <a:ext uri="{FF2B5EF4-FFF2-40B4-BE49-F238E27FC236}">
                <a16:creationId xmlns:a16="http://schemas.microsoft.com/office/drawing/2014/main" id="{A17E3853-B1F5-4D45-8C5A-B31AFCCD86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9730FC-F745-A441-AA3C-5380DB7F23FD}"/>
              </a:ext>
            </a:extLst>
          </p:cNvPr>
          <p:cNvSpPr>
            <a:spLocks noGrp="1"/>
          </p:cNvSpPr>
          <p:nvPr>
            <p:ph type="sldNum" sz="quarter" idx="12"/>
          </p:nvPr>
        </p:nvSpPr>
        <p:spPr/>
        <p:txBody>
          <a:bodyPr/>
          <a:lstStyle/>
          <a:p>
            <a:fld id="{9CF06D28-0BE3-284D-A172-81E312E501C2}" type="slidenum">
              <a:rPr lang="en-US" smtClean="0"/>
              <a:t>‹#›</a:t>
            </a:fld>
            <a:endParaRPr lang="en-US"/>
          </a:p>
        </p:txBody>
      </p:sp>
    </p:spTree>
    <p:extLst>
      <p:ext uri="{BB962C8B-B14F-4D97-AF65-F5344CB8AC3E}">
        <p14:creationId xmlns:p14="http://schemas.microsoft.com/office/powerpoint/2010/main" val="1909169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35BAD8-F340-7C43-A9CC-1B33AD8B2DFE}"/>
              </a:ext>
            </a:extLst>
          </p:cNvPr>
          <p:cNvSpPr>
            <a:spLocks noGrp="1"/>
          </p:cNvSpPr>
          <p:nvPr>
            <p:ph type="dt" sz="half" idx="10"/>
          </p:nvPr>
        </p:nvSpPr>
        <p:spPr/>
        <p:txBody>
          <a:bodyPr/>
          <a:lstStyle/>
          <a:p>
            <a:fld id="{7AE993B9-B877-304C-B809-438214550542}" type="datetime1">
              <a:rPr lang="en-US" smtClean="0"/>
              <a:t>11/7/2025</a:t>
            </a:fld>
            <a:endParaRPr lang="en-US"/>
          </a:p>
        </p:txBody>
      </p:sp>
      <p:sp>
        <p:nvSpPr>
          <p:cNvPr id="3" name="Footer Placeholder 2">
            <a:extLst>
              <a:ext uri="{FF2B5EF4-FFF2-40B4-BE49-F238E27FC236}">
                <a16:creationId xmlns:a16="http://schemas.microsoft.com/office/drawing/2014/main" id="{F6507C8E-ED89-FF47-9008-4CE5DBB176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704B37-8D08-6549-8F53-219C728BD7EC}"/>
              </a:ext>
            </a:extLst>
          </p:cNvPr>
          <p:cNvSpPr>
            <a:spLocks noGrp="1"/>
          </p:cNvSpPr>
          <p:nvPr>
            <p:ph type="sldNum" sz="quarter" idx="12"/>
          </p:nvPr>
        </p:nvSpPr>
        <p:spPr/>
        <p:txBody>
          <a:bodyPr/>
          <a:lstStyle/>
          <a:p>
            <a:fld id="{9CF06D28-0BE3-284D-A172-81E312E501C2}" type="slidenum">
              <a:rPr lang="en-US" smtClean="0"/>
              <a:t>‹#›</a:t>
            </a:fld>
            <a:endParaRPr lang="en-US"/>
          </a:p>
        </p:txBody>
      </p:sp>
    </p:spTree>
    <p:extLst>
      <p:ext uri="{BB962C8B-B14F-4D97-AF65-F5344CB8AC3E}">
        <p14:creationId xmlns:p14="http://schemas.microsoft.com/office/powerpoint/2010/main" val="1455336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B7F1-1602-A84E-A45A-F468C8A41E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4D5870-AAF5-2B46-8FE2-72BEF3B2F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2FFA7E-4350-A143-B695-2A5DE2CFD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77408-01A1-2E4D-B9ED-F0A88927EE3D}"/>
              </a:ext>
            </a:extLst>
          </p:cNvPr>
          <p:cNvSpPr>
            <a:spLocks noGrp="1"/>
          </p:cNvSpPr>
          <p:nvPr>
            <p:ph type="dt" sz="half" idx="10"/>
          </p:nvPr>
        </p:nvSpPr>
        <p:spPr/>
        <p:txBody>
          <a:bodyPr/>
          <a:lstStyle/>
          <a:p>
            <a:fld id="{858BC84E-04DC-BC4C-AE96-25384F9EA66E}" type="datetime1">
              <a:rPr lang="en-US" smtClean="0"/>
              <a:t>11/7/2025</a:t>
            </a:fld>
            <a:endParaRPr lang="en-US"/>
          </a:p>
        </p:txBody>
      </p:sp>
      <p:sp>
        <p:nvSpPr>
          <p:cNvPr id="6" name="Footer Placeholder 5">
            <a:extLst>
              <a:ext uri="{FF2B5EF4-FFF2-40B4-BE49-F238E27FC236}">
                <a16:creationId xmlns:a16="http://schemas.microsoft.com/office/drawing/2014/main" id="{6DAE1294-6E6C-6F42-B563-A37EEDB6A0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49B92-1BB5-654A-AE17-09DCAC795B8B}"/>
              </a:ext>
            </a:extLst>
          </p:cNvPr>
          <p:cNvSpPr>
            <a:spLocks noGrp="1"/>
          </p:cNvSpPr>
          <p:nvPr>
            <p:ph type="sldNum" sz="quarter" idx="12"/>
          </p:nvPr>
        </p:nvSpPr>
        <p:spPr/>
        <p:txBody>
          <a:bodyPr/>
          <a:lstStyle/>
          <a:p>
            <a:fld id="{9CF06D28-0BE3-284D-A172-81E312E501C2}" type="slidenum">
              <a:rPr lang="en-US" smtClean="0"/>
              <a:t>‹#›</a:t>
            </a:fld>
            <a:endParaRPr lang="en-US"/>
          </a:p>
        </p:txBody>
      </p:sp>
    </p:spTree>
    <p:extLst>
      <p:ext uri="{BB962C8B-B14F-4D97-AF65-F5344CB8AC3E}">
        <p14:creationId xmlns:p14="http://schemas.microsoft.com/office/powerpoint/2010/main" val="1502393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D136-EB08-5F49-B7D0-4A1B4AB9BA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92399D-369C-074B-B3C9-00AAE1299E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588392-0C30-C64A-9668-2AE7FA1ED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E75FB8-987C-474A-8B71-EA7470BCD593}"/>
              </a:ext>
            </a:extLst>
          </p:cNvPr>
          <p:cNvSpPr>
            <a:spLocks noGrp="1"/>
          </p:cNvSpPr>
          <p:nvPr>
            <p:ph type="dt" sz="half" idx="10"/>
          </p:nvPr>
        </p:nvSpPr>
        <p:spPr/>
        <p:txBody>
          <a:bodyPr/>
          <a:lstStyle/>
          <a:p>
            <a:fld id="{316CFC73-3EDD-FF41-90F3-78702F6A493F}" type="datetime1">
              <a:rPr lang="en-US" smtClean="0"/>
              <a:t>11/7/2025</a:t>
            </a:fld>
            <a:endParaRPr lang="en-US"/>
          </a:p>
        </p:txBody>
      </p:sp>
      <p:sp>
        <p:nvSpPr>
          <p:cNvPr id="6" name="Footer Placeholder 5">
            <a:extLst>
              <a:ext uri="{FF2B5EF4-FFF2-40B4-BE49-F238E27FC236}">
                <a16:creationId xmlns:a16="http://schemas.microsoft.com/office/drawing/2014/main" id="{B6ECFC20-76A4-AD4A-BD3D-A2A2196F7C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8FB56-D8ED-D34C-B5E5-9A14F6FF4A4E}"/>
              </a:ext>
            </a:extLst>
          </p:cNvPr>
          <p:cNvSpPr>
            <a:spLocks noGrp="1"/>
          </p:cNvSpPr>
          <p:nvPr>
            <p:ph type="sldNum" sz="quarter" idx="12"/>
          </p:nvPr>
        </p:nvSpPr>
        <p:spPr/>
        <p:txBody>
          <a:bodyPr/>
          <a:lstStyle/>
          <a:p>
            <a:fld id="{9CF06D28-0BE3-284D-A172-81E312E501C2}" type="slidenum">
              <a:rPr lang="en-US" smtClean="0"/>
              <a:t>‹#›</a:t>
            </a:fld>
            <a:endParaRPr lang="en-US"/>
          </a:p>
        </p:txBody>
      </p:sp>
    </p:spTree>
    <p:extLst>
      <p:ext uri="{BB962C8B-B14F-4D97-AF65-F5344CB8AC3E}">
        <p14:creationId xmlns:p14="http://schemas.microsoft.com/office/powerpoint/2010/main" val="634894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C51CCB-20F7-1542-B014-6F87AFEF7879}"/>
              </a:ext>
            </a:extLst>
          </p:cNvPr>
          <p:cNvPicPr>
            <a:picLocks noChangeAspect="1"/>
          </p:cNvPicPr>
          <p:nvPr userDrawn="1"/>
        </p:nvPicPr>
        <p:blipFill>
          <a:blip r:embed="rId2"/>
          <a:srcRect/>
          <a:stretch/>
        </p:blipFill>
        <p:spPr>
          <a:xfrm>
            <a:off x="0" y="1"/>
            <a:ext cx="12191999" cy="6857999"/>
          </a:xfrm>
          <a:prstGeom prst="rect">
            <a:avLst/>
          </a:prstGeom>
        </p:spPr>
      </p:pic>
      <p:sp>
        <p:nvSpPr>
          <p:cNvPr id="8" name="TextBox 4">
            <a:extLst>
              <a:ext uri="{FF2B5EF4-FFF2-40B4-BE49-F238E27FC236}">
                <a16:creationId xmlns:a16="http://schemas.microsoft.com/office/drawing/2014/main" id="{C3612620-14BB-E048-917B-5365D8EAE5D3}"/>
              </a:ext>
            </a:extLst>
          </p:cNvPr>
          <p:cNvSpPr txBox="1">
            <a:spLocks noChangeArrowheads="1"/>
          </p:cNvSpPr>
          <p:nvPr userDrawn="1"/>
        </p:nvSpPr>
        <p:spPr bwMode="auto">
          <a:xfrm>
            <a:off x="1937535" y="5804262"/>
            <a:ext cx="85947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r>
              <a:rPr lang="en-US" sz="900" dirty="0"/>
              <a:t>Disclaimer:  This presentation is intended for personal use and for informational purposes only and does not replace independent professional judgment. This presentation is the property of Physicians’ Education Resource, LLC (“PER”) and is protected by U.S. and international copyright laws. You may not copy, reproduce, distribute, transmit, modify, or create derivative works of the presentation without the prior written permission from PER.</a:t>
            </a:r>
          </a:p>
        </p:txBody>
      </p:sp>
      <p:sp>
        <p:nvSpPr>
          <p:cNvPr id="2" name="Title 1">
            <a:extLst>
              <a:ext uri="{FF2B5EF4-FFF2-40B4-BE49-F238E27FC236}">
                <a16:creationId xmlns:a16="http://schemas.microsoft.com/office/drawing/2014/main" id="{6CC4E133-8D16-1548-98A3-D0CF529930DF}"/>
              </a:ext>
            </a:extLst>
          </p:cNvPr>
          <p:cNvSpPr>
            <a:spLocks noGrp="1"/>
          </p:cNvSpPr>
          <p:nvPr>
            <p:ph type="title"/>
          </p:nvPr>
        </p:nvSpPr>
        <p:spPr>
          <a:xfrm>
            <a:off x="555812" y="2299685"/>
            <a:ext cx="10515600" cy="752475"/>
          </a:xfrm>
        </p:spPr>
        <p:txBody>
          <a:bodyPr>
            <a:normAutofit/>
          </a:bodyPr>
          <a:lstStyle>
            <a:lvl1pPr algn="l">
              <a:defRPr sz="2800">
                <a:solidFill>
                  <a:srgbClr val="99000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291B34EA-1B75-4E46-96E4-64D6AF6196ED}"/>
              </a:ext>
            </a:extLst>
          </p:cNvPr>
          <p:cNvSpPr>
            <a:spLocks noGrp="1"/>
          </p:cNvSpPr>
          <p:nvPr>
            <p:ph type="body" orient="vert" idx="1"/>
          </p:nvPr>
        </p:nvSpPr>
        <p:spPr>
          <a:xfrm rot="16200000">
            <a:off x="2096085" y="1660126"/>
            <a:ext cx="1369215" cy="4449763"/>
          </a:xfrm>
        </p:spPr>
        <p:txBody>
          <a:bodyPr vert="eaVert">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a:extLst>
              <a:ext uri="{FF2B5EF4-FFF2-40B4-BE49-F238E27FC236}">
                <a16:creationId xmlns:a16="http://schemas.microsoft.com/office/drawing/2014/main" id="{5804D591-CA63-8040-8414-FD7BA967C733}"/>
              </a:ext>
            </a:extLst>
          </p:cNvPr>
          <p:cNvSpPr>
            <a:spLocks noGrp="1"/>
          </p:cNvSpPr>
          <p:nvPr>
            <p:ph type="dt" sz="half" idx="10"/>
          </p:nvPr>
        </p:nvSpPr>
        <p:spPr/>
        <p:txBody>
          <a:bodyPr/>
          <a:lstStyle/>
          <a:p>
            <a:fld id="{6F58DDB4-46C9-FA43-94C2-5C1575342DD3}" type="datetime1">
              <a:rPr lang="en-US" smtClean="0"/>
              <a:t>11/7/2025</a:t>
            </a:fld>
            <a:endParaRPr lang="en-US"/>
          </a:p>
        </p:txBody>
      </p:sp>
      <p:sp>
        <p:nvSpPr>
          <p:cNvPr id="5" name="Footer Placeholder 4">
            <a:extLst>
              <a:ext uri="{FF2B5EF4-FFF2-40B4-BE49-F238E27FC236}">
                <a16:creationId xmlns:a16="http://schemas.microsoft.com/office/drawing/2014/main" id="{792F111E-96DC-2344-890A-54386B6E1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4977E-6080-E644-A184-AC4F8DB46506}"/>
              </a:ext>
            </a:extLst>
          </p:cNvPr>
          <p:cNvSpPr>
            <a:spLocks noGrp="1"/>
          </p:cNvSpPr>
          <p:nvPr>
            <p:ph type="sldNum" sz="quarter" idx="12"/>
          </p:nvPr>
        </p:nvSpPr>
        <p:spPr/>
        <p:txBody>
          <a:bodyPr/>
          <a:lstStyle/>
          <a:p>
            <a:fld id="{9CF06D28-0BE3-284D-A172-81E312E501C2}" type="slidenum">
              <a:rPr lang="en-US" smtClean="0"/>
              <a:t>‹#›</a:t>
            </a:fld>
            <a:endParaRPr lang="en-US"/>
          </a:p>
        </p:txBody>
      </p:sp>
    </p:spTree>
    <p:extLst>
      <p:ext uri="{BB962C8B-B14F-4D97-AF65-F5344CB8AC3E}">
        <p14:creationId xmlns:p14="http://schemas.microsoft.com/office/powerpoint/2010/main" val="20092039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9CD204-BFA2-784A-AEC8-2C3F44D436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16BCF8-F4F2-C847-9E68-080B47D84C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CE595-0D9D-E445-AAC2-9EDE2D344C57}"/>
              </a:ext>
            </a:extLst>
          </p:cNvPr>
          <p:cNvSpPr>
            <a:spLocks noGrp="1"/>
          </p:cNvSpPr>
          <p:nvPr>
            <p:ph type="dt" sz="half" idx="10"/>
          </p:nvPr>
        </p:nvSpPr>
        <p:spPr/>
        <p:txBody>
          <a:bodyPr/>
          <a:lstStyle/>
          <a:p>
            <a:fld id="{A6628256-E9A9-B648-ABD3-1FE7A3D45929}" type="datetime1">
              <a:rPr lang="en-US" smtClean="0"/>
              <a:t>11/7/2025</a:t>
            </a:fld>
            <a:endParaRPr lang="en-US"/>
          </a:p>
        </p:txBody>
      </p:sp>
      <p:sp>
        <p:nvSpPr>
          <p:cNvPr id="5" name="Footer Placeholder 4">
            <a:extLst>
              <a:ext uri="{FF2B5EF4-FFF2-40B4-BE49-F238E27FC236}">
                <a16:creationId xmlns:a16="http://schemas.microsoft.com/office/drawing/2014/main" id="{AB8229FF-E35C-FB4C-AB12-20D33B8F7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68BA4-2848-124F-8283-52DC1751ED63}"/>
              </a:ext>
            </a:extLst>
          </p:cNvPr>
          <p:cNvSpPr>
            <a:spLocks noGrp="1"/>
          </p:cNvSpPr>
          <p:nvPr>
            <p:ph type="sldNum" sz="quarter" idx="12"/>
          </p:nvPr>
        </p:nvSpPr>
        <p:spPr/>
        <p:txBody>
          <a:bodyPr/>
          <a:lstStyle/>
          <a:p>
            <a:fld id="{9CF06D28-0BE3-284D-A172-81E312E501C2}" type="slidenum">
              <a:rPr lang="en-US" smtClean="0"/>
              <a:t>‹#›</a:t>
            </a:fld>
            <a:endParaRPr lang="en-US"/>
          </a:p>
        </p:txBody>
      </p:sp>
    </p:spTree>
    <p:extLst>
      <p:ext uri="{BB962C8B-B14F-4D97-AF65-F5344CB8AC3E}">
        <p14:creationId xmlns:p14="http://schemas.microsoft.com/office/powerpoint/2010/main" val="130705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Cooley Dickinson Hospital">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a:p>
        </p:txBody>
      </p:sp>
      <p:pic>
        <p:nvPicPr>
          <p:cNvPr id="8" name="Graphic 7">
            <a:extLst>
              <a:ext uri="{FF2B5EF4-FFF2-40B4-BE49-F238E27FC236}">
                <a16:creationId xmlns:a16="http://schemas.microsoft.com/office/drawing/2014/main" id="{BF998455-46E5-2646-9BCC-E190015AD4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424" y="635936"/>
            <a:ext cx="3172206" cy="455676"/>
          </a:xfrm>
          <a:prstGeom prst="rect">
            <a:avLst/>
          </a:prstGeom>
        </p:spPr>
      </p:pic>
    </p:spTree>
    <p:extLst>
      <p:ext uri="{BB962C8B-B14F-4D97-AF65-F5344CB8AC3E}">
        <p14:creationId xmlns:p14="http://schemas.microsoft.com/office/powerpoint/2010/main" val="145363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Martha's Vineyard Hospital">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a:p>
        </p:txBody>
      </p:sp>
      <p:pic>
        <p:nvPicPr>
          <p:cNvPr id="8" name="Graphic 7">
            <a:extLst>
              <a:ext uri="{FF2B5EF4-FFF2-40B4-BE49-F238E27FC236}">
                <a16:creationId xmlns:a16="http://schemas.microsoft.com/office/drawing/2014/main" id="{1AED8FAB-528C-7842-922E-B45D0D662D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424" y="635936"/>
            <a:ext cx="3172206" cy="455676"/>
          </a:xfrm>
          <a:prstGeom prst="rect">
            <a:avLst/>
          </a:prstGeom>
        </p:spPr>
      </p:pic>
    </p:spTree>
    <p:extLst>
      <p:ext uri="{BB962C8B-B14F-4D97-AF65-F5344CB8AC3E}">
        <p14:creationId xmlns:p14="http://schemas.microsoft.com/office/powerpoint/2010/main" val="395965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entworth-Douglass Hospital">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a:p>
        </p:txBody>
      </p:sp>
      <p:pic>
        <p:nvPicPr>
          <p:cNvPr id="8" name="Graphic 7">
            <a:extLst>
              <a:ext uri="{FF2B5EF4-FFF2-40B4-BE49-F238E27FC236}">
                <a16:creationId xmlns:a16="http://schemas.microsoft.com/office/drawing/2014/main" id="{19748CD2-297A-4B40-85A7-E1097F3D7A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424" y="635936"/>
            <a:ext cx="3172206" cy="455676"/>
          </a:xfrm>
          <a:prstGeom prst="rect">
            <a:avLst/>
          </a:prstGeom>
        </p:spPr>
      </p:pic>
    </p:spTree>
    <p:extLst>
      <p:ext uri="{BB962C8B-B14F-4D97-AF65-F5344CB8AC3E}">
        <p14:creationId xmlns:p14="http://schemas.microsoft.com/office/powerpoint/2010/main" val="354850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Nantucket Cottage Hospital">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a:p>
        </p:txBody>
      </p:sp>
      <p:pic>
        <p:nvPicPr>
          <p:cNvPr id="8" name="Graphic 7">
            <a:extLst>
              <a:ext uri="{FF2B5EF4-FFF2-40B4-BE49-F238E27FC236}">
                <a16:creationId xmlns:a16="http://schemas.microsoft.com/office/drawing/2014/main" id="{1AAB035D-C24A-5848-BA09-4028CB4638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424" y="635936"/>
            <a:ext cx="3172206" cy="455676"/>
          </a:xfrm>
          <a:prstGeom prst="rect">
            <a:avLst/>
          </a:prstGeom>
        </p:spPr>
      </p:pic>
    </p:spTree>
    <p:extLst>
      <p:ext uri="{BB962C8B-B14F-4D97-AF65-F5344CB8AC3E}">
        <p14:creationId xmlns:p14="http://schemas.microsoft.com/office/powerpoint/2010/main" val="1710044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Newton-Wellesley Hospital">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a:p>
        </p:txBody>
      </p:sp>
      <p:pic>
        <p:nvPicPr>
          <p:cNvPr id="8" name="Graphic 7">
            <a:extLst>
              <a:ext uri="{FF2B5EF4-FFF2-40B4-BE49-F238E27FC236}">
                <a16:creationId xmlns:a16="http://schemas.microsoft.com/office/drawing/2014/main" id="{0677DBBC-8D99-FC41-92FA-B23927748B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424" y="635936"/>
            <a:ext cx="3172206" cy="455676"/>
          </a:xfrm>
          <a:prstGeom prst="rect">
            <a:avLst/>
          </a:prstGeom>
        </p:spPr>
      </p:pic>
    </p:spTree>
    <p:extLst>
      <p:ext uri="{BB962C8B-B14F-4D97-AF65-F5344CB8AC3E}">
        <p14:creationId xmlns:p14="http://schemas.microsoft.com/office/powerpoint/2010/main" val="27815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Salem Hospital">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a:p>
        </p:txBody>
      </p:sp>
      <p:pic>
        <p:nvPicPr>
          <p:cNvPr id="8" name="Graphic 7">
            <a:extLst>
              <a:ext uri="{FF2B5EF4-FFF2-40B4-BE49-F238E27FC236}">
                <a16:creationId xmlns:a16="http://schemas.microsoft.com/office/drawing/2014/main" id="{6BD23AD4-54C3-F348-8666-D1E07B95DC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424" y="635936"/>
            <a:ext cx="3172206" cy="455676"/>
          </a:xfrm>
          <a:prstGeom prst="rect">
            <a:avLst/>
          </a:prstGeom>
        </p:spPr>
      </p:pic>
    </p:spTree>
    <p:extLst>
      <p:ext uri="{BB962C8B-B14F-4D97-AF65-F5344CB8AC3E}">
        <p14:creationId xmlns:p14="http://schemas.microsoft.com/office/powerpoint/2010/main" val="253151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27"/>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530" imgH="531" progId="TCLayout.ActiveDocument.1">
                  <p:embed/>
                </p:oleObj>
              </mc:Choice>
              <mc:Fallback>
                <p:oleObj name="think-cell Slide" r:id="rId29"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2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endParaRPr lang="en-US"/>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sp>
        <p:nvSpPr>
          <p:cNvPr id="9" name="Freeform 8">
            <a:extLst>
              <a:ext uri="{FF2B5EF4-FFF2-40B4-BE49-F238E27FC236}">
                <a16:creationId xmlns:a16="http://schemas.microsoft.com/office/drawing/2014/main" id="{B496F443-CBC9-D942-BCF6-03ABB20B2848}"/>
              </a:ext>
            </a:extLst>
          </p:cNvPr>
          <p:cNvSpPr/>
          <p:nvPr userDrawn="1"/>
        </p:nvSpPr>
        <p:spPr>
          <a:xfrm>
            <a:off x="640080" y="6246683"/>
            <a:ext cx="241400" cy="345756"/>
          </a:xfrm>
          <a:custGeom>
            <a:avLst/>
            <a:gdLst>
              <a:gd name="connsiteX0" fmla="*/ 241400 w 241400"/>
              <a:gd name="connsiteY0" fmla="*/ 281835 h 345756"/>
              <a:gd name="connsiteX1" fmla="*/ 241400 w 241400"/>
              <a:gd name="connsiteY1" fmla="*/ 311912 h 345756"/>
              <a:gd name="connsiteX2" fmla="*/ 151992 w 241400"/>
              <a:gd name="connsiteY2" fmla="*/ 333806 h 345756"/>
              <a:gd name="connsiteX3" fmla="*/ 89407 w 241400"/>
              <a:gd name="connsiteY3" fmla="*/ 333806 h 345756"/>
              <a:gd name="connsiteX4" fmla="*/ 0 w 241400"/>
              <a:gd name="connsiteY4" fmla="*/ 345756 h 345756"/>
              <a:gd name="connsiteX5" fmla="*/ 0 w 241400"/>
              <a:gd name="connsiteY5" fmla="*/ 315680 h 345756"/>
              <a:gd name="connsiteX6" fmla="*/ 89407 w 241400"/>
              <a:gd name="connsiteY6" fmla="*/ 303730 h 345756"/>
              <a:gd name="connsiteX7" fmla="*/ 151992 w 241400"/>
              <a:gd name="connsiteY7" fmla="*/ 303730 h 345756"/>
              <a:gd name="connsiteX8" fmla="*/ 241400 w 241400"/>
              <a:gd name="connsiteY8" fmla="*/ 281835 h 345756"/>
              <a:gd name="connsiteX9" fmla="*/ 241400 w 241400"/>
              <a:gd name="connsiteY9" fmla="*/ 231708 h 345756"/>
              <a:gd name="connsiteX10" fmla="*/ 241400 w 241400"/>
              <a:gd name="connsiteY10" fmla="*/ 261785 h 345756"/>
              <a:gd name="connsiteX11" fmla="*/ 151992 w 241400"/>
              <a:gd name="connsiteY11" fmla="*/ 283679 h 345756"/>
              <a:gd name="connsiteX12" fmla="*/ 89407 w 241400"/>
              <a:gd name="connsiteY12" fmla="*/ 283679 h 345756"/>
              <a:gd name="connsiteX13" fmla="*/ 0 w 241400"/>
              <a:gd name="connsiteY13" fmla="*/ 295631 h 345756"/>
              <a:gd name="connsiteX14" fmla="*/ 0 w 241400"/>
              <a:gd name="connsiteY14" fmla="*/ 265553 h 345756"/>
              <a:gd name="connsiteX15" fmla="*/ 89407 w 241400"/>
              <a:gd name="connsiteY15" fmla="*/ 253603 h 345756"/>
              <a:gd name="connsiteX16" fmla="*/ 151992 w 241400"/>
              <a:gd name="connsiteY16" fmla="*/ 253603 h 345756"/>
              <a:gd name="connsiteX17" fmla="*/ 241400 w 241400"/>
              <a:gd name="connsiteY17" fmla="*/ 231708 h 345756"/>
              <a:gd name="connsiteX18" fmla="*/ 208972 w 241400"/>
              <a:gd name="connsiteY18" fmla="*/ 129529 h 345756"/>
              <a:gd name="connsiteX19" fmla="*/ 241399 w 241400"/>
              <a:gd name="connsiteY19" fmla="*/ 129529 h 345756"/>
              <a:gd name="connsiteX20" fmla="*/ 241399 w 241400"/>
              <a:gd name="connsiteY20" fmla="*/ 211987 h 345756"/>
              <a:gd name="connsiteX21" fmla="*/ 208972 w 241400"/>
              <a:gd name="connsiteY21" fmla="*/ 228655 h 345756"/>
              <a:gd name="connsiteX22" fmla="*/ 139314 w 241400"/>
              <a:gd name="connsiteY22" fmla="*/ 129529 h 345756"/>
              <a:gd name="connsiteX23" fmla="*/ 171742 w 241400"/>
              <a:gd name="connsiteY23" fmla="*/ 129529 h 345756"/>
              <a:gd name="connsiteX24" fmla="*/ 171742 w 241400"/>
              <a:gd name="connsiteY24" fmla="*/ 234032 h 345756"/>
              <a:gd name="connsiteX25" fmla="*/ 139314 w 241400"/>
              <a:gd name="connsiteY25" fmla="*/ 234032 h 345756"/>
              <a:gd name="connsiteX26" fmla="*/ 139314 w 241400"/>
              <a:gd name="connsiteY26" fmla="*/ 184360 h 345756"/>
              <a:gd name="connsiteX27" fmla="*/ 69657 w 241400"/>
              <a:gd name="connsiteY27" fmla="*/ 129529 h 345756"/>
              <a:gd name="connsiteX28" fmla="*/ 102085 w 241400"/>
              <a:gd name="connsiteY28" fmla="*/ 129529 h 345756"/>
              <a:gd name="connsiteX29" fmla="*/ 102085 w 241400"/>
              <a:gd name="connsiteY29" fmla="*/ 234032 h 345756"/>
              <a:gd name="connsiteX30" fmla="*/ 69657 w 241400"/>
              <a:gd name="connsiteY30" fmla="*/ 234032 h 345756"/>
              <a:gd name="connsiteX31" fmla="*/ 69657 w 241400"/>
              <a:gd name="connsiteY31" fmla="*/ 184360 h 345756"/>
              <a:gd name="connsiteX32" fmla="*/ 0 w 241400"/>
              <a:gd name="connsiteY32" fmla="*/ 129529 h 345756"/>
              <a:gd name="connsiteX33" fmla="*/ 32428 w 241400"/>
              <a:gd name="connsiteY33" fmla="*/ 129529 h 345756"/>
              <a:gd name="connsiteX34" fmla="*/ 32428 w 241400"/>
              <a:gd name="connsiteY34" fmla="*/ 234032 h 345756"/>
              <a:gd name="connsiteX35" fmla="*/ 0 w 241400"/>
              <a:gd name="connsiteY35" fmla="*/ 234032 h 345756"/>
              <a:gd name="connsiteX36" fmla="*/ 0 w 241400"/>
              <a:gd name="connsiteY36" fmla="*/ 184360 h 345756"/>
              <a:gd name="connsiteX37" fmla="*/ 0 w 241400"/>
              <a:gd name="connsiteY37" fmla="*/ 80523 h 345756"/>
              <a:gd name="connsiteX38" fmla="*/ 241400 w 241400"/>
              <a:gd name="connsiteY38" fmla="*/ 80523 h 345756"/>
              <a:gd name="connsiteX39" fmla="*/ 241400 w 241400"/>
              <a:gd name="connsiteY39" fmla="*/ 109957 h 345756"/>
              <a:gd name="connsiteX40" fmla="*/ 120700 w 241400"/>
              <a:gd name="connsiteY40" fmla="*/ 109957 h 345756"/>
              <a:gd name="connsiteX41" fmla="*/ 0 w 241400"/>
              <a:gd name="connsiteY41" fmla="*/ 109957 h 345756"/>
              <a:gd name="connsiteX42" fmla="*/ 120700 w 241400"/>
              <a:gd name="connsiteY42" fmla="*/ 0 h 345756"/>
              <a:gd name="connsiteX43" fmla="*/ 241400 w 241400"/>
              <a:gd name="connsiteY43" fmla="*/ 40101 h 345756"/>
              <a:gd name="connsiteX44" fmla="*/ 241400 w 241400"/>
              <a:gd name="connsiteY44" fmla="*/ 70498 h 345756"/>
              <a:gd name="connsiteX45" fmla="*/ 120700 w 241400"/>
              <a:gd name="connsiteY45" fmla="*/ 30397 h 345756"/>
              <a:gd name="connsiteX46" fmla="*/ 0 w 241400"/>
              <a:gd name="connsiteY46" fmla="*/ 70498 h 345756"/>
              <a:gd name="connsiteX47" fmla="*/ 0 w 241400"/>
              <a:gd name="connsiteY47" fmla="*/ 40101 h 34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400" h="345756">
                <a:moveTo>
                  <a:pt x="241400" y="281835"/>
                </a:moveTo>
                <a:lnTo>
                  <a:pt x="241400" y="311912"/>
                </a:lnTo>
                <a:cubicBezTo>
                  <a:pt x="240758" y="313681"/>
                  <a:pt x="229057" y="333806"/>
                  <a:pt x="151992" y="333806"/>
                </a:cubicBezTo>
                <a:lnTo>
                  <a:pt x="89407" y="333806"/>
                </a:lnTo>
                <a:cubicBezTo>
                  <a:pt x="10361" y="334411"/>
                  <a:pt x="1505" y="344664"/>
                  <a:pt x="0" y="345756"/>
                </a:cubicBezTo>
                <a:lnTo>
                  <a:pt x="0" y="315680"/>
                </a:lnTo>
                <a:cubicBezTo>
                  <a:pt x="1505" y="314588"/>
                  <a:pt x="10361" y="304335"/>
                  <a:pt x="89407" y="303730"/>
                </a:cubicBezTo>
                <a:lnTo>
                  <a:pt x="151992" y="303730"/>
                </a:lnTo>
                <a:cubicBezTo>
                  <a:pt x="229057" y="303730"/>
                  <a:pt x="240758" y="283604"/>
                  <a:pt x="241400" y="281835"/>
                </a:cubicBezTo>
                <a:close/>
                <a:moveTo>
                  <a:pt x="241400" y="231708"/>
                </a:moveTo>
                <a:lnTo>
                  <a:pt x="241400" y="261785"/>
                </a:lnTo>
                <a:cubicBezTo>
                  <a:pt x="240758" y="263554"/>
                  <a:pt x="229057" y="283679"/>
                  <a:pt x="151992" y="283679"/>
                </a:cubicBezTo>
                <a:lnTo>
                  <a:pt x="89407" y="283679"/>
                </a:lnTo>
                <a:cubicBezTo>
                  <a:pt x="10361" y="284284"/>
                  <a:pt x="1505" y="294539"/>
                  <a:pt x="0" y="295631"/>
                </a:cubicBezTo>
                <a:lnTo>
                  <a:pt x="0" y="265553"/>
                </a:lnTo>
                <a:cubicBezTo>
                  <a:pt x="1505" y="264461"/>
                  <a:pt x="10361" y="254208"/>
                  <a:pt x="89407" y="253603"/>
                </a:cubicBezTo>
                <a:lnTo>
                  <a:pt x="151992" y="253603"/>
                </a:lnTo>
                <a:cubicBezTo>
                  <a:pt x="229057" y="253603"/>
                  <a:pt x="240758" y="233478"/>
                  <a:pt x="241400" y="231708"/>
                </a:cubicBezTo>
                <a:close/>
                <a:moveTo>
                  <a:pt x="208972" y="129529"/>
                </a:moveTo>
                <a:lnTo>
                  <a:pt x="241399" y="129529"/>
                </a:lnTo>
                <a:lnTo>
                  <a:pt x="241399" y="211987"/>
                </a:lnTo>
                <a:cubicBezTo>
                  <a:pt x="240971" y="213169"/>
                  <a:pt x="235558" y="222563"/>
                  <a:pt x="208972" y="228655"/>
                </a:cubicBezTo>
                <a:close/>
                <a:moveTo>
                  <a:pt x="139314" y="129529"/>
                </a:moveTo>
                <a:lnTo>
                  <a:pt x="171742" y="129529"/>
                </a:lnTo>
                <a:lnTo>
                  <a:pt x="171742" y="234032"/>
                </a:lnTo>
                <a:lnTo>
                  <a:pt x="139314" y="234032"/>
                </a:lnTo>
                <a:lnTo>
                  <a:pt x="139314" y="184360"/>
                </a:lnTo>
                <a:close/>
                <a:moveTo>
                  <a:pt x="69657" y="129529"/>
                </a:moveTo>
                <a:lnTo>
                  <a:pt x="102085" y="129529"/>
                </a:lnTo>
                <a:lnTo>
                  <a:pt x="102085" y="234032"/>
                </a:lnTo>
                <a:lnTo>
                  <a:pt x="69657" y="234032"/>
                </a:lnTo>
                <a:lnTo>
                  <a:pt x="69657" y="184360"/>
                </a:lnTo>
                <a:close/>
                <a:moveTo>
                  <a:pt x="0" y="129529"/>
                </a:moveTo>
                <a:lnTo>
                  <a:pt x="32428" y="129529"/>
                </a:lnTo>
                <a:lnTo>
                  <a:pt x="32428" y="234032"/>
                </a:lnTo>
                <a:lnTo>
                  <a:pt x="0" y="234032"/>
                </a:lnTo>
                <a:lnTo>
                  <a:pt x="0" y="184360"/>
                </a:lnTo>
                <a:close/>
                <a:moveTo>
                  <a:pt x="0" y="80523"/>
                </a:moveTo>
                <a:lnTo>
                  <a:pt x="241400" y="80523"/>
                </a:lnTo>
                <a:lnTo>
                  <a:pt x="241400" y="109957"/>
                </a:lnTo>
                <a:lnTo>
                  <a:pt x="120700" y="109957"/>
                </a:lnTo>
                <a:lnTo>
                  <a:pt x="0" y="109957"/>
                </a:lnTo>
                <a:close/>
                <a:moveTo>
                  <a:pt x="120700" y="0"/>
                </a:moveTo>
                <a:lnTo>
                  <a:pt x="241400" y="40101"/>
                </a:lnTo>
                <a:lnTo>
                  <a:pt x="241400" y="70498"/>
                </a:lnTo>
                <a:lnTo>
                  <a:pt x="120700" y="30397"/>
                </a:lnTo>
                <a:lnTo>
                  <a:pt x="0" y="70498"/>
                </a:lnTo>
                <a:lnTo>
                  <a:pt x="0" y="40101"/>
                </a:lnTo>
                <a:close/>
              </a:path>
            </a:pathLst>
          </a:custGeom>
          <a:solidFill>
            <a:srgbClr val="009CA6"/>
          </a:solidFill>
          <a:ln w="171" cap="flat">
            <a:noFill/>
            <a:prstDash val="solid"/>
            <a:miter/>
          </a:ln>
        </p:spPr>
        <p:txBody>
          <a:bodyPr rtlCol="0" anchor="ctr"/>
          <a:lstStyle/>
          <a:p>
            <a:endParaRPr lang="en-US"/>
          </a:p>
        </p:txBody>
      </p:sp>
    </p:spTree>
    <p:extLst>
      <p:ext uri="{BB962C8B-B14F-4D97-AF65-F5344CB8AC3E}">
        <p14:creationId xmlns:p14="http://schemas.microsoft.com/office/powerpoint/2010/main" val="676976230"/>
      </p:ext>
    </p:extLst>
  </p:cSld>
  <p:clrMap bg1="lt1" tx1="dk1" bg2="lt2" tx2="dk2" accent1="accent1" accent2="accent2" accent3="accent3" accent4="accent4" accent5="accent5" accent6="accent6" hlink="hlink" folHlink="folHlink"/>
  <p:sldLayoutIdLst>
    <p:sldLayoutId id="2147483667" r:id="rId1"/>
    <p:sldLayoutId id="2147483666" r:id="rId2"/>
    <p:sldLayoutId id="2147483676" r:id="rId3"/>
    <p:sldLayoutId id="2147483673" r:id="rId4"/>
    <p:sldLayoutId id="2147483671" r:id="rId5"/>
    <p:sldLayoutId id="2147483674" r:id="rId6"/>
    <p:sldLayoutId id="2147483672" r:id="rId7"/>
    <p:sldLayoutId id="2147483662" r:id="rId8"/>
    <p:sldLayoutId id="2147483663" r:id="rId9"/>
    <p:sldLayoutId id="2147483664" r:id="rId10"/>
    <p:sldLayoutId id="2147483695" r:id="rId11"/>
    <p:sldLayoutId id="2147483696" r:id="rId12"/>
    <p:sldLayoutId id="2147483705"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37" r:id="rId22"/>
    <p:sldLayoutId id="2147483738" r:id="rId23"/>
    <p:sldLayoutId id="2147483739" r:id="rId24"/>
    <p:sldLayoutId id="2147483740" r:id="rId25"/>
  </p:sldLayoutIdLst>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10BD0C-A7C5-9D4E-BC5D-C055A88CF231}"/>
              </a:ext>
            </a:extLst>
          </p:cNvPr>
          <p:cNvSpPr>
            <a:spLocks noGrp="1"/>
          </p:cNvSpPr>
          <p:nvPr>
            <p:ph type="title"/>
          </p:nvPr>
        </p:nvSpPr>
        <p:spPr>
          <a:xfrm>
            <a:off x="838200" y="775881"/>
            <a:ext cx="10515600" cy="7524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9C2303A-C844-7D45-8EBF-E6A6706717CF}"/>
              </a:ext>
            </a:extLst>
          </p:cNvPr>
          <p:cNvSpPr>
            <a:spLocks noGrp="1"/>
          </p:cNvSpPr>
          <p:nvPr>
            <p:ph type="body" idx="1"/>
          </p:nvPr>
        </p:nvSpPr>
        <p:spPr>
          <a:xfrm>
            <a:off x="838200" y="1727200"/>
            <a:ext cx="10515600" cy="4449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B0DBA2-C12B-104B-B0B3-B51E90C8BC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EE800-A340-8445-836D-B1386BEF5298}" type="datetime1">
              <a:rPr lang="en-US" smtClean="0"/>
              <a:t>11/7/2025</a:t>
            </a:fld>
            <a:endParaRPr lang="en-US"/>
          </a:p>
        </p:txBody>
      </p:sp>
      <p:sp>
        <p:nvSpPr>
          <p:cNvPr id="5" name="Footer Placeholder 4">
            <a:extLst>
              <a:ext uri="{FF2B5EF4-FFF2-40B4-BE49-F238E27FC236}">
                <a16:creationId xmlns:a16="http://schemas.microsoft.com/office/drawing/2014/main" id="{0E1BF445-C744-EE4E-9836-411F8768EF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A728457-5570-2146-909C-D382C69D5BC6}"/>
              </a:ext>
            </a:extLst>
          </p:cNvPr>
          <p:cNvSpPr>
            <a:spLocks noGrp="1"/>
          </p:cNvSpPr>
          <p:nvPr>
            <p:ph type="sldNum" sz="quarter" idx="4"/>
          </p:nvPr>
        </p:nvSpPr>
        <p:spPr>
          <a:xfrm>
            <a:off x="11649997" y="6108949"/>
            <a:ext cx="467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06D28-0BE3-284D-A172-81E312E501C2}" type="slidenum">
              <a:rPr lang="en-US" smtClean="0"/>
              <a:t>‹#›</a:t>
            </a:fld>
            <a:endParaRPr lang="en-US" dirty="0"/>
          </a:p>
        </p:txBody>
      </p:sp>
      <p:sp>
        <p:nvSpPr>
          <p:cNvPr id="10" name="Rectangle 9">
            <a:extLst>
              <a:ext uri="{FF2B5EF4-FFF2-40B4-BE49-F238E27FC236}">
                <a16:creationId xmlns:a16="http://schemas.microsoft.com/office/drawing/2014/main" id="{15C8DC3D-5D8A-B597-2EF2-20C1F4E452A8}"/>
              </a:ext>
            </a:extLst>
          </p:cNvPr>
          <p:cNvSpPr/>
          <p:nvPr userDrawn="1"/>
        </p:nvSpPr>
        <p:spPr bwMode="auto">
          <a:xfrm>
            <a:off x="1" y="-65877"/>
            <a:ext cx="12191999" cy="498478"/>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FF"/>
              </a:solidFill>
              <a:effectLst/>
              <a:latin typeface="Arial" charset="0"/>
            </a:endParaRPr>
          </a:p>
        </p:txBody>
      </p:sp>
      <p:pic>
        <p:nvPicPr>
          <p:cNvPr id="7" name="Picture 6">
            <a:extLst>
              <a:ext uri="{FF2B5EF4-FFF2-40B4-BE49-F238E27FC236}">
                <a16:creationId xmlns:a16="http://schemas.microsoft.com/office/drawing/2014/main" id="{AB582A17-29A2-FE32-5325-ADF17E78207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65877"/>
            <a:ext cx="12191999" cy="482381"/>
          </a:xfrm>
          <a:prstGeom prst="rect">
            <a:avLst/>
          </a:prstGeom>
        </p:spPr>
      </p:pic>
      <p:sp>
        <p:nvSpPr>
          <p:cNvPr id="8" name="Rectangle 7">
            <a:extLst>
              <a:ext uri="{FF2B5EF4-FFF2-40B4-BE49-F238E27FC236}">
                <a16:creationId xmlns:a16="http://schemas.microsoft.com/office/drawing/2014/main" id="{F9FA1D05-299E-1B33-FA77-7AC56CED41A2}"/>
              </a:ext>
            </a:extLst>
          </p:cNvPr>
          <p:cNvSpPr/>
          <p:nvPr userDrawn="1"/>
        </p:nvSpPr>
        <p:spPr>
          <a:xfrm>
            <a:off x="1819564" y="0"/>
            <a:ext cx="1902691" cy="4165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30951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yellow and red logo&#10;&#10;Description automatically generated with medium confidence">
            <a:extLst>
              <a:ext uri="{FF2B5EF4-FFF2-40B4-BE49-F238E27FC236}">
                <a16:creationId xmlns:a16="http://schemas.microsoft.com/office/drawing/2014/main" id="{73940095-7E5F-87C9-C48A-0ED8FFA1C09F}"/>
              </a:ext>
            </a:extLst>
          </p:cNvPr>
          <p:cNvPicPr>
            <a:picLocks noChangeAspect="1"/>
          </p:cNvPicPr>
          <p:nvPr/>
        </p:nvPicPr>
        <p:blipFill>
          <a:blip r:embed="rId2"/>
          <a:stretch>
            <a:fillRect/>
          </a:stretch>
        </p:blipFill>
        <p:spPr>
          <a:xfrm>
            <a:off x="-65222" y="-73375"/>
            <a:ext cx="12322444" cy="6931375"/>
          </a:xfrm>
          <a:prstGeom prst="rect">
            <a:avLst/>
          </a:prstGeom>
        </p:spPr>
      </p:pic>
      <p:sp>
        <p:nvSpPr>
          <p:cNvPr id="5" name="Slide Number Placeholder 4">
            <a:extLst>
              <a:ext uri="{FF2B5EF4-FFF2-40B4-BE49-F238E27FC236}">
                <a16:creationId xmlns:a16="http://schemas.microsoft.com/office/drawing/2014/main" id="{110256D2-44D8-F940-93A4-FDEBBAEA4AEB}"/>
              </a:ext>
            </a:extLst>
          </p:cNvPr>
          <p:cNvSpPr>
            <a:spLocks noGrp="1"/>
          </p:cNvSpPr>
          <p:nvPr>
            <p:ph type="sldNum" sz="quarter" idx="12"/>
          </p:nvPr>
        </p:nvSpPr>
        <p:spPr>
          <a:xfrm>
            <a:off x="11649997" y="6108949"/>
            <a:ext cx="4673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F06D28-0BE3-284D-A172-81E312E501C2}" type="slidenum">
              <a:rPr lang="en-US" smtClean="0"/>
              <a:pPr/>
              <a:t>1</a:t>
            </a:fld>
            <a:endParaRPr lang="en-US"/>
          </a:p>
        </p:txBody>
      </p:sp>
      <p:sp>
        <p:nvSpPr>
          <p:cNvPr id="6" name="TextBox 4">
            <a:extLst>
              <a:ext uri="{FF2B5EF4-FFF2-40B4-BE49-F238E27FC236}">
                <a16:creationId xmlns:a16="http://schemas.microsoft.com/office/drawing/2014/main" id="{6A76DEC0-2C47-4F43-ACA0-4C5EAD9CFB3C}"/>
              </a:ext>
            </a:extLst>
          </p:cNvPr>
          <p:cNvSpPr txBox="1">
            <a:spLocks noChangeArrowheads="1"/>
          </p:cNvSpPr>
          <p:nvPr/>
        </p:nvSpPr>
        <p:spPr bwMode="auto">
          <a:xfrm>
            <a:off x="1937535" y="5804262"/>
            <a:ext cx="85947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r>
              <a:rPr lang="en-US" sz="900" dirty="0"/>
              <a:t>Disclaimer:  This presentation is intended for personal use and for informational purposes only and does not replace independent professional judgment. This presentation is the property of Physicians’ Education Resource, LLC (“PER”) and is protected by U.S. and international copyright laws. You may not copy, reproduce, distribute, transmit, modify, or create derivative works of the presentation without the prior written permission from PER.</a:t>
            </a:r>
          </a:p>
        </p:txBody>
      </p:sp>
      <p:sp>
        <p:nvSpPr>
          <p:cNvPr id="11" name="Rectangle 2">
            <a:extLst>
              <a:ext uri="{FF2B5EF4-FFF2-40B4-BE49-F238E27FC236}">
                <a16:creationId xmlns:a16="http://schemas.microsoft.com/office/drawing/2014/main" id="{00BFCBA4-A9A0-5742-A6B3-596068284B7C}"/>
              </a:ext>
            </a:extLst>
          </p:cNvPr>
          <p:cNvSpPr txBox="1">
            <a:spLocks noChangeArrowheads="1"/>
          </p:cNvSpPr>
          <p:nvPr/>
        </p:nvSpPr>
        <p:spPr>
          <a:xfrm>
            <a:off x="-160930" y="1007667"/>
            <a:ext cx="8713694" cy="1625952"/>
          </a:xfrm>
          <a:prstGeom prst="rect">
            <a:avLst/>
          </a:prstGeom>
        </p:spPr>
        <p:txBody>
          <a:bodyPr>
            <a:noAutofit/>
          </a:bodyPr>
          <a:lstStyle>
            <a:lvl1pPr algn="ctr" defTabSz="914400" rtl="0" eaLnBrk="1" latinLnBrk="0" hangingPunct="1">
              <a:lnSpc>
                <a:spcPct val="90000"/>
              </a:lnSpc>
              <a:spcBef>
                <a:spcPct val="0"/>
              </a:spcBef>
              <a:buNone/>
              <a:defRPr sz="3600" b="1" kern="1200">
                <a:solidFill>
                  <a:srgbClr val="990001"/>
                </a:solidFill>
                <a:latin typeface="Arial" panose="020B0604020202020204" pitchFamily="34" charset="0"/>
                <a:ea typeface="+mj-ea"/>
                <a:cs typeface="Arial" panose="020B0604020202020204" pitchFamily="34" charset="0"/>
              </a:defRPr>
            </a:lvl1pPr>
          </a:lstStyle>
          <a:p>
            <a:pPr algn="ctr"/>
            <a:r>
              <a:rPr lang="en-US" sz="2800" dirty="0"/>
              <a:t>Managing Skeletal Metastases</a:t>
            </a:r>
            <a:br>
              <a:rPr lang="en-US" sz="1800" dirty="0">
                <a:solidFill>
                  <a:schemeClr val="tx1"/>
                </a:solidFill>
                <a:sym typeface="Symbol" charset="2"/>
              </a:rPr>
            </a:br>
            <a:endParaRPr lang="en-US" sz="1800" dirty="0">
              <a:solidFill>
                <a:schemeClr val="tx1"/>
              </a:solidFill>
              <a:sym typeface="Symbol" charset="2"/>
            </a:endParaRPr>
          </a:p>
          <a:p>
            <a:pPr algn="ctr"/>
            <a:r>
              <a:rPr lang="en-US" sz="2400" dirty="0">
                <a:solidFill>
                  <a:schemeClr val="tx1"/>
                </a:solidFill>
              </a:rPr>
              <a:t>Beverly Moy, MD, MPH</a:t>
            </a:r>
          </a:p>
          <a:p>
            <a:pPr algn="ctr"/>
            <a:r>
              <a:rPr lang="en-US" sz="2400" dirty="0">
                <a:solidFill>
                  <a:schemeClr val="tx1"/>
                </a:solidFill>
              </a:rPr>
              <a:t>Professor of Medicine, Harvard Medical School</a:t>
            </a:r>
          </a:p>
          <a:p>
            <a:pPr algn="ctr"/>
            <a:r>
              <a:rPr lang="en-US" sz="2400" dirty="0">
                <a:solidFill>
                  <a:schemeClr val="tx1"/>
                </a:solidFill>
              </a:rPr>
              <a:t>Assistant Chief Medical Officer</a:t>
            </a:r>
          </a:p>
          <a:p>
            <a:pPr algn="ctr"/>
            <a:r>
              <a:rPr lang="en-US" sz="2400" dirty="0">
                <a:solidFill>
                  <a:schemeClr val="tx1"/>
                </a:solidFill>
              </a:rPr>
              <a:t>Mass General Brigham Cancer Institute</a:t>
            </a:r>
          </a:p>
          <a:p>
            <a:pPr algn="l">
              <a:defRPr/>
            </a:pPr>
            <a:endParaRPr lang="en-US" sz="1600" i="1" dirty="0">
              <a:solidFill>
                <a:schemeClr val="accent2"/>
              </a:solidFill>
              <a:effectLst>
                <a:outerShdw blurRad="38100" dist="38100" dir="2700000" algn="tl">
                  <a:srgbClr val="000000"/>
                </a:outerShdw>
              </a:effectLst>
              <a:cs typeface="+mj-cs"/>
            </a:endParaRPr>
          </a:p>
        </p:txBody>
      </p:sp>
      <p:pic>
        <p:nvPicPr>
          <p:cNvPr id="3" name="Picture 2" descr="A black background with red text&#10;&#10;Description automatically generated">
            <a:extLst>
              <a:ext uri="{FF2B5EF4-FFF2-40B4-BE49-F238E27FC236}">
                <a16:creationId xmlns:a16="http://schemas.microsoft.com/office/drawing/2014/main" id="{5C9E7835-541E-B0CF-596A-0D7F8E1E9856}"/>
              </a:ext>
            </a:extLst>
          </p:cNvPr>
          <p:cNvPicPr>
            <a:picLocks noChangeAspect="1"/>
          </p:cNvPicPr>
          <p:nvPr/>
        </p:nvPicPr>
        <p:blipFill>
          <a:blip r:embed="rId3"/>
          <a:stretch>
            <a:fillRect/>
          </a:stretch>
        </p:blipFill>
        <p:spPr>
          <a:xfrm>
            <a:off x="3870187" y="4244008"/>
            <a:ext cx="2354190" cy="1102415"/>
          </a:xfrm>
          <a:prstGeom prst="rect">
            <a:avLst/>
          </a:prstGeom>
        </p:spPr>
      </p:pic>
    </p:spTree>
    <p:extLst>
      <p:ext uri="{BB962C8B-B14F-4D97-AF65-F5344CB8AC3E}">
        <p14:creationId xmlns:p14="http://schemas.microsoft.com/office/powerpoint/2010/main" val="3395157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314835-0B2D-42E1-AB8F-0E40567BBC1D}"/>
              </a:ext>
            </a:extLst>
          </p:cNvPr>
          <p:cNvSpPr>
            <a:spLocks noGrp="1"/>
          </p:cNvSpPr>
          <p:nvPr>
            <p:ph type="sldNum" sz="quarter" idx="12"/>
          </p:nvPr>
        </p:nvSpPr>
        <p:spPr/>
        <p:txBody>
          <a:bodyPr/>
          <a:lstStyle/>
          <a:p>
            <a:pPr>
              <a:defRPr/>
            </a:pPr>
            <a:endParaRPr lang="en-US" altLang="en-US" dirty="0"/>
          </a:p>
        </p:txBody>
      </p:sp>
      <p:sp>
        <p:nvSpPr>
          <p:cNvPr id="2" name="Title 1">
            <a:extLst>
              <a:ext uri="{FF2B5EF4-FFF2-40B4-BE49-F238E27FC236}">
                <a16:creationId xmlns:a16="http://schemas.microsoft.com/office/drawing/2014/main" id="{6B1424E0-75E4-42C2-80D3-1E8420D4E489}"/>
              </a:ext>
            </a:extLst>
          </p:cNvPr>
          <p:cNvSpPr>
            <a:spLocks noGrp="1"/>
          </p:cNvSpPr>
          <p:nvPr>
            <p:ph type="title" idx="4294967295"/>
          </p:nvPr>
        </p:nvSpPr>
        <p:spPr>
          <a:xfrm>
            <a:off x="0" y="403803"/>
            <a:ext cx="10902950" cy="957263"/>
          </a:xfrm>
        </p:spPr>
        <p:txBody>
          <a:bodyPr>
            <a:normAutofit/>
          </a:bodyPr>
          <a:lstStyle/>
          <a:p>
            <a:r>
              <a:rPr lang="en-US" sz="3200" dirty="0">
                <a:solidFill>
                  <a:schemeClr val="accent1"/>
                </a:solidFill>
                <a:latin typeface="Georgia" panose="02040502050405020303" pitchFamily="18" charset="0"/>
              </a:rPr>
              <a:t>Bisphosphonates Adverse Events</a:t>
            </a:r>
          </a:p>
        </p:txBody>
      </p:sp>
      <p:sp>
        <p:nvSpPr>
          <p:cNvPr id="4" name="Content Placeholder 3">
            <a:extLst>
              <a:ext uri="{FF2B5EF4-FFF2-40B4-BE49-F238E27FC236}">
                <a16:creationId xmlns:a16="http://schemas.microsoft.com/office/drawing/2014/main" id="{A2D70474-9C57-4D9C-A1F7-6C91269FE9C8}"/>
              </a:ext>
            </a:extLst>
          </p:cNvPr>
          <p:cNvSpPr>
            <a:spLocks noGrp="1"/>
          </p:cNvSpPr>
          <p:nvPr>
            <p:ph idx="4294967295"/>
          </p:nvPr>
        </p:nvSpPr>
        <p:spPr>
          <a:xfrm>
            <a:off x="0" y="1271588"/>
            <a:ext cx="11123613" cy="4470400"/>
          </a:xfrm>
        </p:spPr>
        <p:txBody>
          <a:bodyPr/>
          <a:lstStyle/>
          <a:p>
            <a:pPr marL="342900" indent="-342900">
              <a:buFont typeface="Arial" panose="020B0604020202020204" pitchFamily="34" charset="0"/>
              <a:buChar char="•"/>
            </a:pPr>
            <a:r>
              <a:rPr lang="en-US" dirty="0"/>
              <a:t>Acute phase reactions (typically subside after 72 h)</a:t>
            </a:r>
          </a:p>
          <a:p>
            <a:pPr marL="342900" indent="-342900">
              <a:buFont typeface="Arial" panose="020B0604020202020204" pitchFamily="34" charset="0"/>
              <a:buChar char="•"/>
            </a:pPr>
            <a:r>
              <a:rPr lang="en-US" dirty="0"/>
              <a:t>Atypical fragility fractures</a:t>
            </a:r>
          </a:p>
          <a:p>
            <a:pPr marL="342900" indent="-342900">
              <a:buFont typeface="Arial" panose="020B0604020202020204" pitchFamily="34" charset="0"/>
              <a:buChar char="•"/>
            </a:pPr>
            <a:r>
              <a:rPr lang="en-US" dirty="0"/>
              <a:t>Osteonecrosis of the jaw</a:t>
            </a:r>
          </a:p>
          <a:p>
            <a:pPr lvl="1"/>
            <a:r>
              <a:rPr lang="en-US" dirty="0"/>
              <a:t>1-2.8% (up to 10% in patients with risk factors)</a:t>
            </a:r>
          </a:p>
          <a:p>
            <a:pPr lvl="1"/>
            <a:r>
              <a:rPr lang="en-US" dirty="0"/>
              <a:t>Risk factors:  shorter dosing intervals, fewer current teeth, smoking, presence of dentures, dental disease with invasive procedures</a:t>
            </a:r>
          </a:p>
          <a:p>
            <a:pPr lvl="1"/>
            <a:r>
              <a:rPr lang="en-US" dirty="0"/>
              <a:t>Oral care assessment should be undertaken before initiating therapy</a:t>
            </a:r>
          </a:p>
          <a:p>
            <a:pPr lvl="2"/>
            <a:r>
              <a:rPr lang="en-US" dirty="0"/>
              <a:t>Comprehensive dental, periodontal, and oral radiographic exam when feasible</a:t>
            </a:r>
          </a:p>
          <a:p>
            <a:pPr lvl="1"/>
            <a:endParaRPr lang="en-US" dirty="0"/>
          </a:p>
          <a:p>
            <a:endParaRPr lang="en-US" dirty="0"/>
          </a:p>
          <a:p>
            <a:endParaRPr lang="en-US" dirty="0"/>
          </a:p>
        </p:txBody>
      </p:sp>
      <p:sp>
        <p:nvSpPr>
          <p:cNvPr id="7" name="Text Placeholder 6">
            <a:extLst>
              <a:ext uri="{FF2B5EF4-FFF2-40B4-BE49-F238E27FC236}">
                <a16:creationId xmlns:a16="http://schemas.microsoft.com/office/drawing/2014/main" id="{0286D306-761D-4A75-B542-EB35BF8FB322}"/>
              </a:ext>
            </a:extLst>
          </p:cNvPr>
          <p:cNvSpPr>
            <a:spLocks noGrp="1"/>
          </p:cNvSpPr>
          <p:nvPr>
            <p:ph type="body" sz="quarter" idx="4294967295"/>
          </p:nvPr>
        </p:nvSpPr>
        <p:spPr>
          <a:xfrm>
            <a:off x="64655" y="6491144"/>
            <a:ext cx="7058025" cy="274638"/>
          </a:xfrm>
        </p:spPr>
        <p:txBody>
          <a:bodyPr/>
          <a:lstStyle/>
          <a:p>
            <a:r>
              <a:rPr lang="en-US" sz="1000" dirty="0"/>
              <a:t>•</a:t>
            </a:r>
            <a:r>
              <a:rPr lang="en-US" sz="1000" dirty="0" err="1"/>
              <a:t>Yarom</a:t>
            </a:r>
            <a:r>
              <a:rPr lang="en-US" sz="1000" dirty="0"/>
              <a:t> et al. The Medication-Related Osteonecrosis of the Jaw: MASCC/ISOO/ASCO Clinical Practice Guideline J Clin Oncol 2019 </a:t>
            </a:r>
          </a:p>
        </p:txBody>
      </p:sp>
      <p:pic>
        <p:nvPicPr>
          <p:cNvPr id="5" name="Picture 4">
            <a:extLst>
              <a:ext uri="{FF2B5EF4-FFF2-40B4-BE49-F238E27FC236}">
                <a16:creationId xmlns:a16="http://schemas.microsoft.com/office/drawing/2014/main" id="{D95ED9D4-BB56-4355-AA7E-149B3456DCAF}"/>
              </a:ext>
            </a:extLst>
          </p:cNvPr>
          <p:cNvPicPr>
            <a:picLocks noChangeAspect="1"/>
          </p:cNvPicPr>
          <p:nvPr/>
        </p:nvPicPr>
        <p:blipFill rotWithShape="1">
          <a:blip r:embed="rId2"/>
          <a:srcRect l="46517" t="50000" r="25169" b="22201"/>
          <a:stretch/>
        </p:blipFill>
        <p:spPr>
          <a:xfrm>
            <a:off x="1528401" y="4633563"/>
            <a:ext cx="3452117" cy="1800546"/>
          </a:xfrm>
          <a:prstGeom prst="rect">
            <a:avLst/>
          </a:prstGeom>
        </p:spPr>
      </p:pic>
      <p:sp>
        <p:nvSpPr>
          <p:cNvPr id="6" name="TextBox 5">
            <a:extLst>
              <a:ext uri="{FF2B5EF4-FFF2-40B4-BE49-F238E27FC236}">
                <a16:creationId xmlns:a16="http://schemas.microsoft.com/office/drawing/2014/main" id="{37B8151D-C2C9-4D14-B436-D5A21481D6FB}"/>
              </a:ext>
            </a:extLst>
          </p:cNvPr>
          <p:cNvSpPr txBox="1"/>
          <p:nvPr/>
        </p:nvSpPr>
        <p:spPr>
          <a:xfrm>
            <a:off x="4980518" y="5152692"/>
            <a:ext cx="4284324" cy="646331"/>
          </a:xfrm>
          <a:prstGeom prst="rect">
            <a:avLst/>
          </a:prstGeom>
          <a:noFill/>
        </p:spPr>
        <p:txBody>
          <a:bodyPr wrap="square" rtlCol="0">
            <a:spAutoFit/>
          </a:bodyPr>
          <a:lstStyle/>
          <a:p>
            <a:r>
              <a:rPr lang="en-US" dirty="0"/>
              <a:t>Treatment is limited debridement, antibiotics, and oral rinses</a:t>
            </a:r>
          </a:p>
        </p:txBody>
      </p:sp>
    </p:spTree>
    <p:extLst>
      <p:ext uri="{BB962C8B-B14F-4D97-AF65-F5344CB8AC3E}">
        <p14:creationId xmlns:p14="http://schemas.microsoft.com/office/powerpoint/2010/main" val="3037811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49DDC-0183-429A-AE25-191673580CC4}"/>
              </a:ext>
            </a:extLst>
          </p:cNvPr>
          <p:cNvSpPr>
            <a:spLocks noGrp="1"/>
          </p:cNvSpPr>
          <p:nvPr>
            <p:ph type="title" idx="4294967295"/>
          </p:nvPr>
        </p:nvSpPr>
        <p:spPr>
          <a:xfrm>
            <a:off x="0" y="360218"/>
            <a:ext cx="11277600" cy="1219200"/>
          </a:xfrm>
        </p:spPr>
        <p:txBody>
          <a:bodyPr wrap="square" anchor="ctr">
            <a:normAutofit/>
          </a:bodyPr>
          <a:lstStyle/>
          <a:p>
            <a:r>
              <a:rPr lang="en-US" dirty="0">
                <a:solidFill>
                  <a:schemeClr val="accent1"/>
                </a:solidFill>
                <a:latin typeface="Georgia" panose="02040502050405020303" pitchFamily="18" charset="0"/>
              </a:rPr>
              <a:t>Denosumab</a:t>
            </a:r>
          </a:p>
        </p:txBody>
      </p:sp>
      <p:sp>
        <p:nvSpPr>
          <p:cNvPr id="3" name="Content Placeholder 2">
            <a:extLst>
              <a:ext uri="{FF2B5EF4-FFF2-40B4-BE49-F238E27FC236}">
                <a16:creationId xmlns:a16="http://schemas.microsoft.com/office/drawing/2014/main" id="{74FB11C7-4DD1-4ECC-8A9B-B58B13232D6F}"/>
              </a:ext>
            </a:extLst>
          </p:cNvPr>
          <p:cNvSpPr>
            <a:spLocks noGrp="1"/>
          </p:cNvSpPr>
          <p:nvPr>
            <p:ph sz="half" idx="4294967295"/>
          </p:nvPr>
        </p:nvSpPr>
        <p:spPr>
          <a:xfrm>
            <a:off x="0" y="1752600"/>
            <a:ext cx="5537200" cy="4343400"/>
          </a:xfrm>
        </p:spPr>
        <p:txBody>
          <a:bodyPr wrap="square" anchor="t">
            <a:normAutofit fontScale="92500" lnSpcReduction="10000"/>
          </a:bodyPr>
          <a:lstStyle/>
          <a:p>
            <a:pPr marL="342900" indent="-342900">
              <a:lnSpc>
                <a:spcPct val="90000"/>
              </a:lnSpc>
              <a:buFont typeface="Arial" panose="020B0604020202020204" pitchFamily="34" charset="0"/>
              <a:buChar char="•"/>
            </a:pPr>
            <a:r>
              <a:rPr lang="en-US" sz="2400" dirty="0"/>
              <a:t>Fully humanized monoclonal antibody binding to RANKL</a:t>
            </a:r>
          </a:p>
          <a:p>
            <a:pPr lvl="1">
              <a:lnSpc>
                <a:spcPct val="90000"/>
              </a:lnSpc>
            </a:pPr>
            <a:r>
              <a:rPr lang="en-US" sz="2200" dirty="0"/>
              <a:t>Surface of osteoclast and osteoclast precursors</a:t>
            </a:r>
          </a:p>
          <a:p>
            <a:pPr lvl="1">
              <a:lnSpc>
                <a:spcPct val="90000"/>
              </a:lnSpc>
            </a:pPr>
            <a:r>
              <a:rPr lang="en-US" sz="2200" dirty="0"/>
              <a:t>RANK-RANKL interaction key mediator of osteoclastic activation</a:t>
            </a:r>
          </a:p>
          <a:p>
            <a:pPr lvl="1">
              <a:lnSpc>
                <a:spcPct val="90000"/>
              </a:lnSpc>
            </a:pPr>
            <a:r>
              <a:rPr lang="en-US" sz="2200" dirty="0"/>
              <a:t>Decreased cancer induced bone destruction</a:t>
            </a:r>
          </a:p>
          <a:p>
            <a:pPr lvl="1">
              <a:lnSpc>
                <a:spcPct val="90000"/>
              </a:lnSpc>
            </a:pPr>
            <a:r>
              <a:rPr lang="en-US" sz="2200" dirty="0"/>
              <a:t>Found on mammary cells and may have direct inhibitory function in tumorigenesis</a:t>
            </a:r>
          </a:p>
          <a:p>
            <a:pPr lvl="1">
              <a:lnSpc>
                <a:spcPct val="90000"/>
              </a:lnSpc>
            </a:pPr>
            <a:endParaRPr lang="en-US" sz="2200" dirty="0"/>
          </a:p>
          <a:p>
            <a:pPr marL="457200" indent="-457200">
              <a:lnSpc>
                <a:spcPct val="90000"/>
              </a:lnSpc>
              <a:buFont typeface="Arial" panose="020B0604020202020204" pitchFamily="34" charset="0"/>
              <a:buChar char="•"/>
            </a:pPr>
            <a:r>
              <a:rPr lang="en-US" sz="2600" dirty="0"/>
              <a:t>Adverse effects</a:t>
            </a:r>
          </a:p>
          <a:p>
            <a:pPr lvl="1">
              <a:lnSpc>
                <a:spcPct val="90000"/>
              </a:lnSpc>
            </a:pPr>
            <a:r>
              <a:rPr lang="en-US" sz="2200" dirty="0"/>
              <a:t>ONJ (similar to BP’s)</a:t>
            </a:r>
          </a:p>
          <a:p>
            <a:pPr lvl="1">
              <a:lnSpc>
                <a:spcPct val="90000"/>
              </a:lnSpc>
            </a:pPr>
            <a:r>
              <a:rPr lang="en-US" sz="2200" dirty="0"/>
              <a:t>Atypical fractures</a:t>
            </a:r>
          </a:p>
          <a:p>
            <a:pPr lvl="1">
              <a:lnSpc>
                <a:spcPct val="90000"/>
              </a:lnSpc>
            </a:pPr>
            <a:r>
              <a:rPr lang="en-US" sz="2200" dirty="0"/>
              <a:t>Hypocalcemia</a:t>
            </a:r>
          </a:p>
          <a:p>
            <a:pPr lvl="1">
              <a:lnSpc>
                <a:spcPct val="90000"/>
              </a:lnSpc>
            </a:pPr>
            <a:endParaRPr lang="en-US" sz="2200" dirty="0"/>
          </a:p>
          <a:p>
            <a:pPr lvl="1">
              <a:lnSpc>
                <a:spcPct val="90000"/>
              </a:lnSpc>
            </a:pPr>
            <a:endParaRPr lang="en-US" sz="2200" dirty="0"/>
          </a:p>
          <a:p>
            <a:pPr lvl="1">
              <a:lnSpc>
                <a:spcPct val="90000"/>
              </a:lnSpc>
            </a:pPr>
            <a:endParaRPr lang="en-US" sz="2200" dirty="0"/>
          </a:p>
        </p:txBody>
      </p:sp>
      <p:pic>
        <p:nvPicPr>
          <p:cNvPr id="5" name="Picture 4" descr="Graphical user interface&#10;&#10;Description automatically generated">
            <a:extLst>
              <a:ext uri="{FF2B5EF4-FFF2-40B4-BE49-F238E27FC236}">
                <a16:creationId xmlns:a16="http://schemas.microsoft.com/office/drawing/2014/main" id="{058E83D8-3344-405C-BB9A-011FB5EA95C5}"/>
              </a:ext>
            </a:extLst>
          </p:cNvPr>
          <p:cNvPicPr>
            <a:picLocks noChangeAspect="1"/>
          </p:cNvPicPr>
          <p:nvPr/>
        </p:nvPicPr>
        <p:blipFill rotWithShape="1">
          <a:blip r:embed="rId3"/>
          <a:srcRect l="24101" t="31956" r="25421" b="13794"/>
          <a:stretch/>
        </p:blipFill>
        <p:spPr>
          <a:xfrm>
            <a:off x="6146800" y="2339854"/>
            <a:ext cx="5537200" cy="3168891"/>
          </a:xfrm>
          <a:prstGeom prst="rect">
            <a:avLst/>
          </a:prstGeom>
          <a:noFill/>
        </p:spPr>
      </p:pic>
    </p:spTree>
    <p:extLst>
      <p:ext uri="{BB962C8B-B14F-4D97-AF65-F5344CB8AC3E}">
        <p14:creationId xmlns:p14="http://schemas.microsoft.com/office/powerpoint/2010/main" val="1790073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94B783C-DC38-49FF-B742-7E86FF2DE581}"/>
              </a:ext>
            </a:extLst>
          </p:cNvPr>
          <p:cNvSpPr>
            <a:spLocks noGrp="1"/>
          </p:cNvSpPr>
          <p:nvPr>
            <p:ph type="sldNum" sz="quarter" idx="12"/>
          </p:nvPr>
        </p:nvSpPr>
        <p:spPr/>
        <p:txBody>
          <a:bodyPr/>
          <a:lstStyle/>
          <a:p>
            <a:pPr>
              <a:defRPr/>
            </a:pPr>
            <a:endParaRPr lang="en-US" altLang="en-US" dirty="0"/>
          </a:p>
        </p:txBody>
      </p:sp>
      <p:sp>
        <p:nvSpPr>
          <p:cNvPr id="6" name="Title 5">
            <a:extLst>
              <a:ext uri="{FF2B5EF4-FFF2-40B4-BE49-F238E27FC236}">
                <a16:creationId xmlns:a16="http://schemas.microsoft.com/office/drawing/2014/main" id="{63D6C687-D322-463D-B3A7-AAEF6AF31CF2}"/>
              </a:ext>
            </a:extLst>
          </p:cNvPr>
          <p:cNvSpPr>
            <a:spLocks noGrp="1"/>
          </p:cNvSpPr>
          <p:nvPr>
            <p:ph type="title" idx="4294967295"/>
          </p:nvPr>
        </p:nvSpPr>
        <p:spPr>
          <a:xfrm>
            <a:off x="0" y="413043"/>
            <a:ext cx="10902950" cy="957263"/>
          </a:xfrm>
        </p:spPr>
        <p:txBody>
          <a:bodyPr>
            <a:normAutofit/>
          </a:bodyPr>
          <a:lstStyle/>
          <a:p>
            <a:r>
              <a:rPr lang="en-US" sz="3200" dirty="0">
                <a:solidFill>
                  <a:schemeClr val="accent1"/>
                </a:solidFill>
                <a:latin typeface="Georgia" panose="02040502050405020303" pitchFamily="18" charset="0"/>
              </a:rPr>
              <a:t>Duration of bone modifying agents?</a:t>
            </a:r>
          </a:p>
        </p:txBody>
      </p:sp>
      <p:sp>
        <p:nvSpPr>
          <p:cNvPr id="7" name="Content Placeholder 6">
            <a:extLst>
              <a:ext uri="{FF2B5EF4-FFF2-40B4-BE49-F238E27FC236}">
                <a16:creationId xmlns:a16="http://schemas.microsoft.com/office/drawing/2014/main" id="{32D8674B-C0CC-4B9B-8EAD-63D1515A72DD}"/>
              </a:ext>
            </a:extLst>
          </p:cNvPr>
          <p:cNvSpPr>
            <a:spLocks noGrp="1"/>
          </p:cNvSpPr>
          <p:nvPr>
            <p:ph idx="4294967295"/>
          </p:nvPr>
        </p:nvSpPr>
        <p:spPr>
          <a:xfrm>
            <a:off x="0" y="1322388"/>
            <a:ext cx="10902950" cy="5447867"/>
          </a:xfrm>
        </p:spPr>
        <p:txBody>
          <a:bodyPr>
            <a:normAutofit fontScale="70000" lnSpcReduction="20000"/>
          </a:bodyPr>
          <a:lstStyle/>
          <a:p>
            <a:pPr marL="342900" indent="-342900">
              <a:buFont typeface="Arial" panose="020B0604020202020204" pitchFamily="34" charset="0"/>
              <a:buChar char="•"/>
            </a:pPr>
            <a:r>
              <a:rPr lang="en-US" dirty="0"/>
              <a:t>No direct data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Most osteoporosis literature and guidelines: bisphosphonates are recommended for 3-5 years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Side effects increase significantly when they are used for 10 years or more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Long term use may not be needed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Osteoporosis trials FLEX (ClinicalTrials.gov Identifier: NCT00398931) and HORIZON (ClinicalTrials.gov Identifier: NCT00049829) suggest that alendronate and zoledronic acid suppress bone turnover markers for up to 5 and 3 years after treatment discontinuation, respectively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Denosumab:  Rebound fracture risk (perhaps 8-10%) soon after discontinuation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Duration of bone modifying agents in MBC patients is worthy of being investigated in a research setting</a:t>
            </a:r>
          </a:p>
        </p:txBody>
      </p:sp>
    </p:spTree>
    <p:extLst>
      <p:ext uri="{BB962C8B-B14F-4D97-AF65-F5344CB8AC3E}">
        <p14:creationId xmlns:p14="http://schemas.microsoft.com/office/powerpoint/2010/main" val="416383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E720AC-3723-A0CF-BCE7-C5B11E930579}"/>
              </a:ext>
            </a:extLst>
          </p:cNvPr>
          <p:cNvSpPr>
            <a:spLocks noGrp="1"/>
          </p:cNvSpPr>
          <p:nvPr>
            <p:ph type="title" idx="4294967295"/>
          </p:nvPr>
        </p:nvSpPr>
        <p:spPr>
          <a:xfrm>
            <a:off x="-1" y="523875"/>
            <a:ext cx="11647055" cy="957263"/>
          </a:xfrm>
        </p:spPr>
        <p:txBody>
          <a:bodyPr anchor="t">
            <a:noAutofit/>
          </a:bodyPr>
          <a:lstStyle/>
          <a:p>
            <a:r>
              <a:rPr lang="en-US" sz="2800" dirty="0">
                <a:solidFill>
                  <a:schemeClr val="accent1"/>
                </a:solidFill>
                <a:latin typeface="Georgia" panose="02040502050405020303" pitchFamily="18" charset="0"/>
              </a:rPr>
              <a:t>Is denosumab or zoledronic acid superior? Meta-analysis</a:t>
            </a:r>
          </a:p>
        </p:txBody>
      </p:sp>
      <p:sp>
        <p:nvSpPr>
          <p:cNvPr id="14" name="Content Placeholder 3">
            <a:extLst>
              <a:ext uri="{FF2B5EF4-FFF2-40B4-BE49-F238E27FC236}">
                <a16:creationId xmlns:a16="http://schemas.microsoft.com/office/drawing/2014/main" id="{2F3EEC39-98AE-1A43-5AA2-7CEA6F08055B}"/>
              </a:ext>
            </a:extLst>
          </p:cNvPr>
          <p:cNvSpPr>
            <a:spLocks noGrp="1"/>
          </p:cNvSpPr>
          <p:nvPr>
            <p:ph sz="half" idx="4294967295"/>
          </p:nvPr>
        </p:nvSpPr>
        <p:spPr>
          <a:xfrm>
            <a:off x="6337300" y="1499464"/>
            <a:ext cx="5854700" cy="4314825"/>
          </a:xfrm>
        </p:spPr>
        <p:txBody>
          <a:bodyPr>
            <a:normAutofit fontScale="92500" lnSpcReduction="10000"/>
          </a:bodyPr>
          <a:lstStyle/>
          <a:p>
            <a:r>
              <a:rPr lang="en-US" dirty="0"/>
              <a:t>-4 RCT’s with 7201 patients </a:t>
            </a:r>
          </a:p>
          <a:p>
            <a:r>
              <a:rPr lang="en-US" dirty="0"/>
              <a:t>-Denosumab was superior to zoledronic acid in delaying time to first SRE (hazard ratio = 0.86; 95% confidence interval, 0.80-0.93; P &lt; 0.01)</a:t>
            </a:r>
          </a:p>
          <a:p>
            <a:r>
              <a:rPr lang="en-US" dirty="0"/>
              <a:t>-Denosumab had lower incidence of renal toxicity and acute phase reaction but higher incidence of hypocalcemia and osteonecrosis of the jaw </a:t>
            </a:r>
          </a:p>
          <a:p>
            <a:r>
              <a:rPr lang="en-US" dirty="0"/>
              <a:t>-</a:t>
            </a:r>
            <a:r>
              <a:rPr lang="en-US" b="1" dirty="0"/>
              <a:t>No significant differences in SRE rate, overall survival, time to disease progression</a:t>
            </a:r>
          </a:p>
        </p:txBody>
      </p:sp>
      <p:pic>
        <p:nvPicPr>
          <p:cNvPr id="9" name="Picture 8" descr="A screenshot of a graph&#10;&#10;Description automatically generated">
            <a:extLst>
              <a:ext uri="{FF2B5EF4-FFF2-40B4-BE49-F238E27FC236}">
                <a16:creationId xmlns:a16="http://schemas.microsoft.com/office/drawing/2014/main" id="{1FFE6060-5CBB-52FD-B9D4-015F5E42997C}"/>
              </a:ext>
            </a:extLst>
          </p:cNvPr>
          <p:cNvPicPr>
            <a:picLocks noChangeAspect="1"/>
          </p:cNvPicPr>
          <p:nvPr/>
        </p:nvPicPr>
        <p:blipFill>
          <a:blip r:embed="rId2"/>
          <a:stretch>
            <a:fillRect/>
          </a:stretch>
        </p:blipFill>
        <p:spPr>
          <a:xfrm>
            <a:off x="747576" y="1613764"/>
            <a:ext cx="5348424" cy="4238625"/>
          </a:xfrm>
          <a:prstGeom prst="rect">
            <a:avLst/>
          </a:prstGeom>
          <a:noFill/>
        </p:spPr>
      </p:pic>
      <p:sp>
        <p:nvSpPr>
          <p:cNvPr id="10" name="Text Placeholder 6">
            <a:extLst>
              <a:ext uri="{FF2B5EF4-FFF2-40B4-BE49-F238E27FC236}">
                <a16:creationId xmlns:a16="http://schemas.microsoft.com/office/drawing/2014/main" id="{904AB668-9CB9-A8F7-1838-FB366C900413}"/>
              </a:ext>
            </a:extLst>
          </p:cNvPr>
          <p:cNvSpPr txBox="1">
            <a:spLocks/>
          </p:cNvSpPr>
          <p:nvPr/>
        </p:nvSpPr>
        <p:spPr>
          <a:xfrm>
            <a:off x="1144584" y="6442783"/>
            <a:ext cx="7058029" cy="274981"/>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Jiang C, et al. J </a:t>
            </a:r>
            <a:r>
              <a:rPr lang="en-US" sz="1400" dirty="0" err="1">
                <a:latin typeface="Arial" panose="020B0604020202020204" pitchFamily="34" charset="0"/>
                <a:cs typeface="Arial" panose="020B0604020202020204" pitchFamily="34" charset="0"/>
              </a:rPr>
              <a:t>Orthop</a:t>
            </a:r>
            <a:r>
              <a:rPr lang="en-US" sz="1400" dirty="0">
                <a:latin typeface="Arial" panose="020B0604020202020204" pitchFamily="34" charset="0"/>
                <a:cs typeface="Arial" panose="020B0604020202020204" pitchFamily="34" charset="0"/>
              </a:rPr>
              <a:t> Surg Res 2021</a:t>
            </a:r>
          </a:p>
        </p:txBody>
      </p:sp>
    </p:spTree>
    <p:extLst>
      <p:ext uri="{BB962C8B-B14F-4D97-AF65-F5344CB8AC3E}">
        <p14:creationId xmlns:p14="http://schemas.microsoft.com/office/powerpoint/2010/main" val="218548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000A12-656C-ABBA-C68B-32126CFF5871}"/>
              </a:ext>
            </a:extLst>
          </p:cNvPr>
          <p:cNvSpPr>
            <a:spLocks noGrp="1"/>
          </p:cNvSpPr>
          <p:nvPr>
            <p:ph type="title"/>
          </p:nvPr>
        </p:nvSpPr>
        <p:spPr>
          <a:xfrm>
            <a:off x="838200" y="574683"/>
            <a:ext cx="10515600" cy="752475"/>
          </a:xfrm>
        </p:spPr>
        <p:txBody>
          <a:bodyPr/>
          <a:lstStyle/>
          <a:p>
            <a:r>
              <a:rPr lang="en-US" dirty="0">
                <a:solidFill>
                  <a:srgbClr val="0070C0"/>
                </a:solidFill>
                <a:latin typeface="Georgia" panose="02040502050405020303" pitchFamily="18" charset="0"/>
              </a:rPr>
              <a:t>ONJ not less common with denosumab</a:t>
            </a:r>
          </a:p>
        </p:txBody>
      </p:sp>
      <p:sp>
        <p:nvSpPr>
          <p:cNvPr id="4" name="Content Placeholder 3">
            <a:extLst>
              <a:ext uri="{FF2B5EF4-FFF2-40B4-BE49-F238E27FC236}">
                <a16:creationId xmlns:a16="http://schemas.microsoft.com/office/drawing/2014/main" id="{C8EF8107-975C-D5D8-88D9-1EB02A88D55C}"/>
              </a:ext>
            </a:extLst>
          </p:cNvPr>
          <p:cNvSpPr>
            <a:spLocks noGrp="1"/>
          </p:cNvSpPr>
          <p:nvPr>
            <p:ph idx="1"/>
          </p:nvPr>
        </p:nvSpPr>
        <p:spPr>
          <a:xfrm>
            <a:off x="662152" y="1484812"/>
            <a:ext cx="5580993" cy="4692151"/>
          </a:xfrm>
        </p:spPr>
        <p:txBody>
          <a:bodyPr>
            <a:normAutofit fontScale="77500" lnSpcReduction="20000"/>
          </a:bodyPr>
          <a:lstStyle/>
          <a:p>
            <a:r>
              <a:rPr lang="en-US" dirty="0"/>
              <a:t>20 year f/u of multicenter retrospective study in Austria</a:t>
            </a:r>
          </a:p>
          <a:p>
            <a:r>
              <a:rPr lang="en-US" dirty="0"/>
              <a:t>Patients received antiresorptive therapy once per month without de-escalation of therapy. </a:t>
            </a:r>
          </a:p>
          <a:p>
            <a:r>
              <a:rPr lang="en-US" dirty="0"/>
              <a:t>ONJ was diagnosed in 8.8% of patients (95% CI, 6.6 to 11.0) patients. </a:t>
            </a:r>
          </a:p>
          <a:p>
            <a:r>
              <a:rPr lang="en-US" dirty="0"/>
              <a:t>Incidence of ONJ was 11.6% with denosumab only, 2.8% with bisphosphonates only, and 16.3% with bisphosphonates followed by denosumab. </a:t>
            </a:r>
          </a:p>
          <a:p>
            <a:r>
              <a:rPr lang="en-US" dirty="0"/>
              <a:t>Time to ONJ after treatment initiation was 4.6 years for individuals treated with denosumab only, 5.1 years for individuals treated with bisphosphonates only, and 8.4 years for individuals treated with both consecutively</a:t>
            </a:r>
          </a:p>
        </p:txBody>
      </p:sp>
      <p:sp>
        <p:nvSpPr>
          <p:cNvPr id="2" name="Slide Number Placeholder 1">
            <a:extLst>
              <a:ext uri="{FF2B5EF4-FFF2-40B4-BE49-F238E27FC236}">
                <a16:creationId xmlns:a16="http://schemas.microsoft.com/office/drawing/2014/main" id="{BE7C2FEF-217F-6D2F-4D05-B0192A1AC01B}"/>
              </a:ext>
            </a:extLst>
          </p:cNvPr>
          <p:cNvSpPr>
            <a:spLocks noGrp="1"/>
          </p:cNvSpPr>
          <p:nvPr>
            <p:ph type="sldNum" sz="quarter" idx="12"/>
          </p:nvPr>
        </p:nvSpPr>
        <p:spPr/>
        <p:txBody>
          <a:bodyPr/>
          <a:lstStyle/>
          <a:p>
            <a:fld id="{9CF06D28-0BE3-284D-A172-81E312E501C2}" type="slidenum">
              <a:rPr lang="en-US" smtClean="0"/>
              <a:t>14</a:t>
            </a:fld>
            <a:endParaRPr lang="en-US"/>
          </a:p>
        </p:txBody>
      </p:sp>
      <p:pic>
        <p:nvPicPr>
          <p:cNvPr id="8" name="Picture 7">
            <a:extLst>
              <a:ext uri="{FF2B5EF4-FFF2-40B4-BE49-F238E27FC236}">
                <a16:creationId xmlns:a16="http://schemas.microsoft.com/office/drawing/2014/main" id="{DCCC9563-4BB4-C42A-5D25-BCCAF1272131}"/>
              </a:ext>
            </a:extLst>
          </p:cNvPr>
          <p:cNvPicPr>
            <a:picLocks noChangeAspect="1"/>
          </p:cNvPicPr>
          <p:nvPr/>
        </p:nvPicPr>
        <p:blipFill>
          <a:blip r:embed="rId2"/>
          <a:stretch>
            <a:fillRect/>
          </a:stretch>
        </p:blipFill>
        <p:spPr>
          <a:xfrm>
            <a:off x="6183683" y="1221281"/>
            <a:ext cx="6209336" cy="4555052"/>
          </a:xfrm>
          <a:prstGeom prst="rect">
            <a:avLst/>
          </a:prstGeom>
        </p:spPr>
      </p:pic>
      <p:sp>
        <p:nvSpPr>
          <p:cNvPr id="9" name="TextBox 8">
            <a:extLst>
              <a:ext uri="{FF2B5EF4-FFF2-40B4-BE49-F238E27FC236}">
                <a16:creationId xmlns:a16="http://schemas.microsoft.com/office/drawing/2014/main" id="{C31A70AA-E2D7-F895-1803-AE8ED88F7216}"/>
              </a:ext>
            </a:extLst>
          </p:cNvPr>
          <p:cNvSpPr txBox="1"/>
          <p:nvPr/>
        </p:nvSpPr>
        <p:spPr>
          <a:xfrm>
            <a:off x="406400" y="6192522"/>
            <a:ext cx="7227299" cy="369332"/>
          </a:xfrm>
          <a:prstGeom prst="rect">
            <a:avLst/>
          </a:prstGeom>
          <a:noFill/>
        </p:spPr>
        <p:txBody>
          <a:bodyPr wrap="square" rtlCol="0">
            <a:spAutoFit/>
          </a:bodyPr>
          <a:lstStyle/>
          <a:p>
            <a:r>
              <a:rPr lang="en-US" dirty="0"/>
              <a:t>Brunner C, et al. J Clin Oncol 2025 Jan 10;43(2):180-188.</a:t>
            </a:r>
          </a:p>
        </p:txBody>
      </p:sp>
    </p:spTree>
    <p:extLst>
      <p:ext uri="{BB962C8B-B14F-4D97-AF65-F5344CB8AC3E}">
        <p14:creationId xmlns:p14="http://schemas.microsoft.com/office/powerpoint/2010/main" val="2433593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3B67A0-8637-4521-8516-5B311E072DDA}"/>
              </a:ext>
            </a:extLst>
          </p:cNvPr>
          <p:cNvSpPr>
            <a:spLocks noGrp="1"/>
          </p:cNvSpPr>
          <p:nvPr>
            <p:ph type="title" idx="4294967295"/>
          </p:nvPr>
        </p:nvSpPr>
        <p:spPr>
          <a:xfrm>
            <a:off x="0" y="523875"/>
            <a:ext cx="10902950" cy="957263"/>
          </a:xfrm>
        </p:spPr>
        <p:txBody>
          <a:bodyPr>
            <a:normAutofit/>
          </a:bodyPr>
          <a:lstStyle/>
          <a:p>
            <a:r>
              <a:rPr lang="en-US" sz="3200" dirty="0">
                <a:solidFill>
                  <a:schemeClr val="accent1"/>
                </a:solidFill>
                <a:latin typeface="Georgia" panose="02040502050405020303" pitchFamily="18" charset="0"/>
              </a:rPr>
              <a:t>Safety Profiles and Cost of Care</a:t>
            </a:r>
          </a:p>
        </p:txBody>
      </p:sp>
      <p:graphicFrame>
        <p:nvGraphicFramePr>
          <p:cNvPr id="8" name="Table 8">
            <a:extLst>
              <a:ext uri="{FF2B5EF4-FFF2-40B4-BE49-F238E27FC236}">
                <a16:creationId xmlns:a16="http://schemas.microsoft.com/office/drawing/2014/main" id="{2A4FA18A-63DF-4E0B-A8F6-0FC47E775C58}"/>
              </a:ext>
            </a:extLst>
          </p:cNvPr>
          <p:cNvGraphicFramePr>
            <a:graphicFrameLocks noGrp="1"/>
          </p:cNvGraphicFramePr>
          <p:nvPr>
            <p:ph idx="4294967295"/>
            <p:extLst>
              <p:ext uri="{D42A27DB-BD31-4B8C-83A1-F6EECF244321}">
                <p14:modId xmlns:p14="http://schemas.microsoft.com/office/powerpoint/2010/main" val="4064674688"/>
              </p:ext>
            </p:extLst>
          </p:nvPr>
        </p:nvGraphicFramePr>
        <p:xfrm>
          <a:off x="302004" y="1524000"/>
          <a:ext cx="10997967" cy="2225878"/>
        </p:xfrm>
        <a:graphic>
          <a:graphicData uri="http://schemas.openxmlformats.org/drawingml/2006/table">
            <a:tbl>
              <a:tblPr firstRow="1" bandRow="1">
                <a:tableStyleId>{5C22544A-7EE6-4342-B048-85BDC9FD1C3A}</a:tableStyleId>
              </a:tblPr>
              <a:tblGrid>
                <a:gridCol w="3665989">
                  <a:extLst>
                    <a:ext uri="{9D8B030D-6E8A-4147-A177-3AD203B41FA5}">
                      <a16:colId xmlns:a16="http://schemas.microsoft.com/office/drawing/2014/main" val="1193028554"/>
                    </a:ext>
                  </a:extLst>
                </a:gridCol>
                <a:gridCol w="3665989">
                  <a:extLst>
                    <a:ext uri="{9D8B030D-6E8A-4147-A177-3AD203B41FA5}">
                      <a16:colId xmlns:a16="http://schemas.microsoft.com/office/drawing/2014/main" val="1786767029"/>
                    </a:ext>
                  </a:extLst>
                </a:gridCol>
                <a:gridCol w="3665989">
                  <a:extLst>
                    <a:ext uri="{9D8B030D-6E8A-4147-A177-3AD203B41FA5}">
                      <a16:colId xmlns:a16="http://schemas.microsoft.com/office/drawing/2014/main" val="3964948246"/>
                    </a:ext>
                  </a:extLst>
                </a:gridCol>
              </a:tblGrid>
              <a:tr h="751462">
                <a:tc>
                  <a:txBody>
                    <a:bodyPr/>
                    <a:lstStyle/>
                    <a:p>
                      <a:r>
                        <a:rPr lang="en-US" sz="2800" dirty="0">
                          <a:solidFill>
                            <a:schemeClr val="bg1"/>
                          </a:solidFill>
                        </a:rPr>
                        <a:t>Bone Modifying Agent</a:t>
                      </a:r>
                    </a:p>
                  </a:txBody>
                  <a:tcPr>
                    <a:solidFill>
                      <a:srgbClr val="2309BD"/>
                    </a:solidFill>
                  </a:tcPr>
                </a:tc>
                <a:tc>
                  <a:txBody>
                    <a:bodyPr/>
                    <a:lstStyle/>
                    <a:p>
                      <a:r>
                        <a:rPr lang="en-US" sz="2800" dirty="0">
                          <a:solidFill>
                            <a:schemeClr val="bg1"/>
                          </a:solidFill>
                        </a:rPr>
                        <a:t>AWP per dose</a:t>
                      </a:r>
                    </a:p>
                  </a:txBody>
                  <a:tcPr>
                    <a:solidFill>
                      <a:srgbClr val="2309BD"/>
                    </a:solidFill>
                  </a:tcPr>
                </a:tc>
                <a:tc>
                  <a:txBody>
                    <a:bodyPr/>
                    <a:lstStyle/>
                    <a:p>
                      <a:r>
                        <a:rPr lang="en-US" sz="2800" dirty="0">
                          <a:solidFill>
                            <a:schemeClr val="bg1"/>
                          </a:solidFill>
                        </a:rPr>
                        <a:t>AWP/1 year of therapy</a:t>
                      </a:r>
                    </a:p>
                  </a:txBody>
                  <a:tcPr>
                    <a:solidFill>
                      <a:srgbClr val="2309BD"/>
                    </a:solidFill>
                  </a:tcPr>
                </a:tc>
                <a:extLst>
                  <a:ext uri="{0D108BD9-81ED-4DB2-BD59-A6C34878D82A}">
                    <a16:rowId xmlns:a16="http://schemas.microsoft.com/office/drawing/2014/main" val="2208368887"/>
                  </a:ext>
                </a:extLst>
              </a:tr>
              <a:tr h="737208">
                <a:tc>
                  <a:txBody>
                    <a:bodyPr/>
                    <a:lstStyle/>
                    <a:p>
                      <a:r>
                        <a:rPr lang="en-US" sz="2800" dirty="0"/>
                        <a:t>Zoledronic acid (4 mg)</a:t>
                      </a:r>
                    </a:p>
                  </a:txBody>
                  <a:tcPr/>
                </a:tc>
                <a:tc>
                  <a:txBody>
                    <a:bodyPr/>
                    <a:lstStyle/>
                    <a:p>
                      <a:r>
                        <a:rPr lang="en-US" sz="2800" kern="1200" dirty="0">
                          <a:solidFill>
                            <a:schemeClr val="dk1"/>
                          </a:solidFill>
                          <a:effectLst/>
                          <a:latin typeface="+mn-lt"/>
                          <a:ea typeface="+mn-ea"/>
                          <a:cs typeface="+mn-cs"/>
                        </a:rPr>
                        <a:t>$0.72-$2.16 </a:t>
                      </a:r>
                      <a:endParaRPr lang="en-US" sz="2800" dirty="0"/>
                    </a:p>
                  </a:txBody>
                  <a:tcPr/>
                </a:tc>
                <a:tc>
                  <a:txBody>
                    <a:bodyPr/>
                    <a:lstStyle/>
                    <a:p>
                      <a:r>
                        <a:rPr lang="en-US" sz="2800" dirty="0"/>
                        <a:t>$2.88 to $8.64</a:t>
                      </a:r>
                    </a:p>
                  </a:txBody>
                  <a:tcPr/>
                </a:tc>
                <a:extLst>
                  <a:ext uri="{0D108BD9-81ED-4DB2-BD59-A6C34878D82A}">
                    <a16:rowId xmlns:a16="http://schemas.microsoft.com/office/drawing/2014/main" val="1286499107"/>
                  </a:ext>
                </a:extLst>
              </a:tr>
              <a:tr h="737208">
                <a:tc>
                  <a:txBody>
                    <a:bodyPr/>
                    <a:lstStyle/>
                    <a:p>
                      <a:r>
                        <a:rPr lang="en-US" sz="2800" dirty="0"/>
                        <a:t>Denosumab (120 mg)</a:t>
                      </a:r>
                    </a:p>
                  </a:txBody>
                  <a:tcPr/>
                </a:tc>
                <a:tc>
                  <a:txBody>
                    <a:bodyPr/>
                    <a:lstStyle/>
                    <a:p>
                      <a:r>
                        <a:rPr lang="en-US" sz="2800" kern="1200" dirty="0">
                          <a:solidFill>
                            <a:schemeClr val="dk1"/>
                          </a:solidFill>
                          <a:effectLst/>
                          <a:latin typeface="+mn-lt"/>
                          <a:ea typeface="+mn-ea"/>
                          <a:cs typeface="+mn-cs"/>
                        </a:rPr>
                        <a:t>$2,435.11 </a:t>
                      </a:r>
                      <a:endParaRPr lang="en-US" sz="2800" dirty="0"/>
                    </a:p>
                  </a:txBody>
                  <a:tcPr/>
                </a:tc>
                <a:tc>
                  <a:txBody>
                    <a:bodyPr/>
                    <a:lstStyle/>
                    <a:p>
                      <a:r>
                        <a:rPr lang="en-US" sz="2800" dirty="0"/>
                        <a:t>$29,221.32</a:t>
                      </a:r>
                    </a:p>
                  </a:txBody>
                  <a:tcPr/>
                </a:tc>
                <a:extLst>
                  <a:ext uri="{0D108BD9-81ED-4DB2-BD59-A6C34878D82A}">
                    <a16:rowId xmlns:a16="http://schemas.microsoft.com/office/drawing/2014/main" val="3573548732"/>
                  </a:ext>
                </a:extLst>
              </a:tr>
            </a:tbl>
          </a:graphicData>
        </a:graphic>
      </p:graphicFrame>
      <p:sp>
        <p:nvSpPr>
          <p:cNvPr id="10" name="TextBox 9">
            <a:extLst>
              <a:ext uri="{FF2B5EF4-FFF2-40B4-BE49-F238E27FC236}">
                <a16:creationId xmlns:a16="http://schemas.microsoft.com/office/drawing/2014/main" id="{8B70E35B-74C2-4609-81D2-377CDA378EFD}"/>
              </a:ext>
            </a:extLst>
          </p:cNvPr>
          <p:cNvSpPr txBox="1"/>
          <p:nvPr/>
        </p:nvSpPr>
        <p:spPr>
          <a:xfrm>
            <a:off x="406400" y="3860484"/>
            <a:ext cx="7227299" cy="369332"/>
          </a:xfrm>
          <a:prstGeom prst="rect">
            <a:avLst/>
          </a:prstGeom>
          <a:noFill/>
        </p:spPr>
        <p:txBody>
          <a:bodyPr wrap="square" rtlCol="0">
            <a:spAutoFit/>
          </a:bodyPr>
          <a:lstStyle/>
          <a:p>
            <a:r>
              <a:rPr lang="en-US" dirty="0"/>
              <a:t>Source:  </a:t>
            </a:r>
            <a:r>
              <a:rPr lang="en-US" dirty="0" err="1"/>
              <a:t>LexiDrug</a:t>
            </a:r>
            <a:r>
              <a:rPr lang="en-US" dirty="0"/>
              <a:t> search on Sep 16, 2025</a:t>
            </a:r>
          </a:p>
        </p:txBody>
      </p:sp>
      <p:graphicFrame>
        <p:nvGraphicFramePr>
          <p:cNvPr id="4" name="Content Placeholder 4">
            <a:extLst>
              <a:ext uri="{FF2B5EF4-FFF2-40B4-BE49-F238E27FC236}">
                <a16:creationId xmlns:a16="http://schemas.microsoft.com/office/drawing/2014/main" id="{EBB53634-B60E-1558-4AA9-1978E5F3030C}"/>
              </a:ext>
            </a:extLst>
          </p:cNvPr>
          <p:cNvGraphicFramePr>
            <a:graphicFrameLocks/>
          </p:cNvGraphicFramePr>
          <p:nvPr>
            <p:extLst>
              <p:ext uri="{D42A27DB-BD31-4B8C-83A1-F6EECF244321}">
                <p14:modId xmlns:p14="http://schemas.microsoft.com/office/powerpoint/2010/main" val="665720027"/>
              </p:ext>
            </p:extLst>
          </p:nvPr>
        </p:nvGraphicFramePr>
        <p:xfrm>
          <a:off x="302004" y="4488230"/>
          <a:ext cx="10997968" cy="1750760"/>
        </p:xfrm>
        <a:graphic>
          <a:graphicData uri="http://schemas.openxmlformats.org/drawingml/2006/table">
            <a:tbl>
              <a:tblPr firstRow="1" bandRow="1">
                <a:tableStyleId>{5C22544A-7EE6-4342-B048-85BDC9FD1C3A}</a:tableStyleId>
              </a:tblPr>
              <a:tblGrid>
                <a:gridCol w="5498984">
                  <a:extLst>
                    <a:ext uri="{9D8B030D-6E8A-4147-A177-3AD203B41FA5}">
                      <a16:colId xmlns:a16="http://schemas.microsoft.com/office/drawing/2014/main" val="3604047725"/>
                    </a:ext>
                  </a:extLst>
                </a:gridCol>
                <a:gridCol w="5498984">
                  <a:extLst>
                    <a:ext uri="{9D8B030D-6E8A-4147-A177-3AD203B41FA5}">
                      <a16:colId xmlns:a16="http://schemas.microsoft.com/office/drawing/2014/main" val="44521787"/>
                    </a:ext>
                  </a:extLst>
                </a:gridCol>
              </a:tblGrid>
              <a:tr h="437690">
                <a:tc>
                  <a:txBody>
                    <a:bodyPr/>
                    <a:lstStyle/>
                    <a:p>
                      <a:r>
                        <a:rPr lang="en-US" dirty="0"/>
                        <a:t>Bisphosphonate</a:t>
                      </a:r>
                    </a:p>
                  </a:txBody>
                  <a:tcPr/>
                </a:tc>
                <a:tc>
                  <a:txBody>
                    <a:bodyPr/>
                    <a:lstStyle/>
                    <a:p>
                      <a:r>
                        <a:rPr lang="en-US" dirty="0"/>
                        <a:t>Denosumab</a:t>
                      </a:r>
                    </a:p>
                  </a:txBody>
                  <a:tcPr/>
                </a:tc>
                <a:extLst>
                  <a:ext uri="{0D108BD9-81ED-4DB2-BD59-A6C34878D82A}">
                    <a16:rowId xmlns:a16="http://schemas.microsoft.com/office/drawing/2014/main" val="3421337276"/>
                  </a:ext>
                </a:extLst>
              </a:tr>
              <a:tr h="437690">
                <a:tc>
                  <a:txBody>
                    <a:bodyPr/>
                    <a:lstStyle/>
                    <a:p>
                      <a:r>
                        <a:rPr lang="en-US" dirty="0"/>
                        <a:t>Higher risk of renal toxicity</a:t>
                      </a:r>
                    </a:p>
                  </a:txBody>
                  <a:tcPr/>
                </a:tc>
                <a:tc>
                  <a:txBody>
                    <a:bodyPr/>
                    <a:lstStyle/>
                    <a:p>
                      <a:r>
                        <a:rPr lang="en-US" dirty="0"/>
                        <a:t>Higher risk of hypocalcemia</a:t>
                      </a:r>
                    </a:p>
                  </a:txBody>
                  <a:tcPr/>
                </a:tc>
                <a:extLst>
                  <a:ext uri="{0D108BD9-81ED-4DB2-BD59-A6C34878D82A}">
                    <a16:rowId xmlns:a16="http://schemas.microsoft.com/office/drawing/2014/main" val="552812643"/>
                  </a:ext>
                </a:extLst>
              </a:tr>
              <a:tr h="437690">
                <a:tc>
                  <a:txBody>
                    <a:bodyPr/>
                    <a:lstStyle/>
                    <a:p>
                      <a:r>
                        <a:rPr lang="en-US" dirty="0"/>
                        <a:t>Higher risk of acute phase reactions</a:t>
                      </a:r>
                    </a:p>
                  </a:txBody>
                  <a:tcPr/>
                </a:tc>
                <a:tc>
                  <a:txBody>
                    <a:bodyPr/>
                    <a:lstStyle/>
                    <a:p>
                      <a:r>
                        <a:rPr lang="en-US" dirty="0"/>
                        <a:t>Higher risk of osteonecrosis of the jaw</a:t>
                      </a:r>
                    </a:p>
                  </a:txBody>
                  <a:tcPr/>
                </a:tc>
                <a:extLst>
                  <a:ext uri="{0D108BD9-81ED-4DB2-BD59-A6C34878D82A}">
                    <a16:rowId xmlns:a16="http://schemas.microsoft.com/office/drawing/2014/main" val="2734929448"/>
                  </a:ext>
                </a:extLst>
              </a:tr>
              <a:tr h="437690">
                <a:tc>
                  <a:txBody>
                    <a:bodyPr/>
                    <a:lstStyle/>
                    <a:p>
                      <a:r>
                        <a:rPr lang="en-US" dirty="0"/>
                        <a:t>Requires renal monitoring</a:t>
                      </a:r>
                    </a:p>
                  </a:txBody>
                  <a:tcPr/>
                </a:tc>
                <a:tc>
                  <a:txBody>
                    <a:bodyPr/>
                    <a:lstStyle/>
                    <a:p>
                      <a:r>
                        <a:rPr lang="en-US" dirty="0"/>
                        <a:t>Does not require renal monitoring</a:t>
                      </a:r>
                    </a:p>
                  </a:txBody>
                  <a:tcPr/>
                </a:tc>
                <a:extLst>
                  <a:ext uri="{0D108BD9-81ED-4DB2-BD59-A6C34878D82A}">
                    <a16:rowId xmlns:a16="http://schemas.microsoft.com/office/drawing/2014/main" val="3488919274"/>
                  </a:ext>
                </a:extLst>
              </a:tr>
            </a:tbl>
          </a:graphicData>
        </a:graphic>
      </p:graphicFrame>
      <p:sp>
        <p:nvSpPr>
          <p:cNvPr id="5" name="TextBox 4">
            <a:extLst>
              <a:ext uri="{FF2B5EF4-FFF2-40B4-BE49-F238E27FC236}">
                <a16:creationId xmlns:a16="http://schemas.microsoft.com/office/drawing/2014/main" id="{E74EFCD5-BDD1-0354-5E72-F3F33156A7DF}"/>
              </a:ext>
            </a:extLst>
          </p:cNvPr>
          <p:cNvSpPr txBox="1"/>
          <p:nvPr/>
        </p:nvSpPr>
        <p:spPr>
          <a:xfrm>
            <a:off x="409712" y="6393760"/>
            <a:ext cx="7869582" cy="369332"/>
          </a:xfrm>
          <a:prstGeom prst="rect">
            <a:avLst/>
          </a:prstGeom>
          <a:noFill/>
        </p:spPr>
        <p:txBody>
          <a:bodyPr wrap="square" rtlCol="0">
            <a:spAutoFit/>
          </a:bodyPr>
          <a:lstStyle/>
          <a:p>
            <a:r>
              <a:rPr lang="en-US" dirty="0" err="1"/>
              <a:t>Stopeck</a:t>
            </a:r>
            <a:r>
              <a:rPr lang="en-US" dirty="0"/>
              <a:t> AT, et al. J Clin Oncol 2010; </a:t>
            </a:r>
            <a:r>
              <a:rPr lang="en-US" dirty="0" err="1"/>
              <a:t>Menshawy</a:t>
            </a:r>
            <a:r>
              <a:rPr lang="en-US" dirty="0"/>
              <a:t> A, et al. Supp Care Cancer 2018</a:t>
            </a:r>
          </a:p>
        </p:txBody>
      </p:sp>
    </p:spTree>
    <p:extLst>
      <p:ext uri="{BB962C8B-B14F-4D97-AF65-F5344CB8AC3E}">
        <p14:creationId xmlns:p14="http://schemas.microsoft.com/office/powerpoint/2010/main" val="47752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C8849B-8581-E6C4-33FB-274D1BA48330}"/>
              </a:ext>
            </a:extLst>
          </p:cNvPr>
          <p:cNvSpPr>
            <a:spLocks noGrp="1"/>
          </p:cNvSpPr>
          <p:nvPr>
            <p:ph type="title"/>
          </p:nvPr>
        </p:nvSpPr>
        <p:spPr/>
        <p:txBody>
          <a:bodyPr>
            <a:noAutofit/>
          </a:bodyPr>
          <a:lstStyle/>
          <a:p>
            <a:r>
              <a:rPr lang="en-US" sz="2400" dirty="0">
                <a:solidFill>
                  <a:srgbClr val="0070C0"/>
                </a:solidFill>
                <a:latin typeface="Georgia" panose="02040502050405020303" pitchFamily="18" charset="0"/>
              </a:rPr>
              <a:t>Denosumab: Increasingly removed from insurance formularies</a:t>
            </a:r>
          </a:p>
        </p:txBody>
      </p:sp>
      <p:sp>
        <p:nvSpPr>
          <p:cNvPr id="4" name="Content Placeholder 3">
            <a:extLst>
              <a:ext uri="{FF2B5EF4-FFF2-40B4-BE49-F238E27FC236}">
                <a16:creationId xmlns:a16="http://schemas.microsoft.com/office/drawing/2014/main" id="{C35F07BA-C192-54B5-2A04-18346C7B9AE6}"/>
              </a:ext>
            </a:extLst>
          </p:cNvPr>
          <p:cNvSpPr>
            <a:spLocks noGrp="1"/>
          </p:cNvSpPr>
          <p:nvPr>
            <p:ph idx="1"/>
          </p:nvPr>
        </p:nvSpPr>
        <p:spPr/>
        <p:txBody>
          <a:bodyPr>
            <a:normAutofit/>
          </a:bodyPr>
          <a:lstStyle/>
          <a:p>
            <a:r>
              <a:rPr lang="en-US" dirty="0"/>
              <a:t>Recent FDA approval of several biosimilars</a:t>
            </a:r>
          </a:p>
          <a:p>
            <a:r>
              <a:rPr lang="en-US" dirty="0" err="1"/>
              <a:t>Wyost</a:t>
            </a:r>
            <a:r>
              <a:rPr lang="en-US" dirty="0"/>
              <a:t> (denosumab-</a:t>
            </a:r>
            <a:r>
              <a:rPr lang="en-US" dirty="0" err="1"/>
              <a:t>bbdz</a:t>
            </a:r>
            <a:r>
              <a:rPr lang="en-US" dirty="0"/>
              <a:t>): FDA-approved in March 2024</a:t>
            </a:r>
          </a:p>
          <a:p>
            <a:r>
              <a:rPr lang="en-US" dirty="0" err="1"/>
              <a:t>Xbryk</a:t>
            </a:r>
            <a:r>
              <a:rPr lang="en-US" dirty="0"/>
              <a:t> (denosumab-</a:t>
            </a:r>
            <a:r>
              <a:rPr lang="en-US" dirty="0" err="1"/>
              <a:t>dssb</a:t>
            </a:r>
            <a:r>
              <a:rPr lang="en-US" dirty="0"/>
              <a:t>): Approved in February 2025 </a:t>
            </a:r>
          </a:p>
          <a:p>
            <a:r>
              <a:rPr lang="en-US" dirty="0" err="1"/>
              <a:t>Osenvelt</a:t>
            </a:r>
            <a:r>
              <a:rPr lang="en-US" dirty="0"/>
              <a:t> (denosumab-</a:t>
            </a:r>
            <a:r>
              <a:rPr lang="en-US" dirty="0" err="1"/>
              <a:t>bmwo</a:t>
            </a:r>
            <a:r>
              <a:rPr lang="en-US" dirty="0"/>
              <a:t>) and </a:t>
            </a:r>
            <a:r>
              <a:rPr lang="en-US" dirty="0" err="1"/>
              <a:t>Bomyntra</a:t>
            </a:r>
            <a:r>
              <a:rPr lang="en-US" dirty="0"/>
              <a:t> (denosumab-</a:t>
            </a:r>
            <a:r>
              <a:rPr lang="en-US" dirty="0" err="1"/>
              <a:t>bnht</a:t>
            </a:r>
            <a:r>
              <a:rPr lang="en-US" dirty="0"/>
              <a:t>): Approved in March 2025 </a:t>
            </a:r>
          </a:p>
          <a:p>
            <a:pPr marL="0" indent="0">
              <a:buNone/>
            </a:pPr>
            <a:endParaRPr lang="en-US" dirty="0"/>
          </a:p>
        </p:txBody>
      </p:sp>
      <p:sp>
        <p:nvSpPr>
          <p:cNvPr id="2" name="Slide Number Placeholder 1">
            <a:extLst>
              <a:ext uri="{FF2B5EF4-FFF2-40B4-BE49-F238E27FC236}">
                <a16:creationId xmlns:a16="http://schemas.microsoft.com/office/drawing/2014/main" id="{35A7B6E2-4FAB-52F6-F1E9-8CE72E70B66D}"/>
              </a:ext>
            </a:extLst>
          </p:cNvPr>
          <p:cNvSpPr>
            <a:spLocks noGrp="1"/>
          </p:cNvSpPr>
          <p:nvPr>
            <p:ph type="sldNum" sz="quarter" idx="12"/>
          </p:nvPr>
        </p:nvSpPr>
        <p:spPr/>
        <p:txBody>
          <a:bodyPr/>
          <a:lstStyle/>
          <a:p>
            <a:fld id="{9CF06D28-0BE3-284D-A172-81E312E501C2}" type="slidenum">
              <a:rPr lang="en-US" smtClean="0"/>
              <a:t>16</a:t>
            </a:fld>
            <a:endParaRPr lang="en-US"/>
          </a:p>
        </p:txBody>
      </p:sp>
    </p:spTree>
    <p:extLst>
      <p:ext uri="{BB962C8B-B14F-4D97-AF65-F5344CB8AC3E}">
        <p14:creationId xmlns:p14="http://schemas.microsoft.com/office/powerpoint/2010/main" val="1466345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034D-96FA-4903-A3A4-D2B422FA8503}"/>
              </a:ext>
            </a:extLst>
          </p:cNvPr>
          <p:cNvSpPr>
            <a:spLocks noGrp="1"/>
          </p:cNvSpPr>
          <p:nvPr>
            <p:ph type="title" idx="4294967295"/>
          </p:nvPr>
        </p:nvSpPr>
        <p:spPr>
          <a:xfrm>
            <a:off x="0" y="523875"/>
            <a:ext cx="10902950" cy="957263"/>
          </a:xfrm>
        </p:spPr>
        <p:txBody>
          <a:bodyPr>
            <a:normAutofit/>
          </a:bodyPr>
          <a:lstStyle/>
          <a:p>
            <a:r>
              <a:rPr lang="en-US" sz="3200" dirty="0">
                <a:solidFill>
                  <a:schemeClr val="accent1"/>
                </a:solidFill>
                <a:latin typeface="Georgia" panose="02040502050405020303" pitchFamily="18" charset="0"/>
              </a:rPr>
              <a:t>Radiation for skeletal metastases</a:t>
            </a:r>
          </a:p>
        </p:txBody>
      </p:sp>
      <p:sp>
        <p:nvSpPr>
          <p:cNvPr id="3" name="Content Placeholder 2">
            <a:extLst>
              <a:ext uri="{FF2B5EF4-FFF2-40B4-BE49-F238E27FC236}">
                <a16:creationId xmlns:a16="http://schemas.microsoft.com/office/drawing/2014/main" id="{990B3939-B37B-44F8-B626-0DA9300D54CD}"/>
              </a:ext>
            </a:extLst>
          </p:cNvPr>
          <p:cNvSpPr>
            <a:spLocks noGrp="1"/>
          </p:cNvSpPr>
          <p:nvPr>
            <p:ph idx="4294967295"/>
          </p:nvPr>
        </p:nvSpPr>
        <p:spPr>
          <a:xfrm>
            <a:off x="0" y="1371600"/>
            <a:ext cx="10902950" cy="4022725"/>
          </a:xfrm>
        </p:spPr>
        <p:txBody>
          <a:bodyPr>
            <a:normAutofit fontScale="85000" lnSpcReduction="20000"/>
          </a:bodyPr>
          <a:lstStyle/>
          <a:p>
            <a:pPr marL="342900" indent="-342900">
              <a:buFont typeface="Arial" panose="020B0604020202020204" pitchFamily="34" charset="0"/>
              <a:buChar char="•"/>
            </a:pPr>
            <a:r>
              <a:rPr lang="en-US" sz="2400" dirty="0"/>
              <a:t>External beam radiotherapy can rapidly provide site specific pain control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~50-80% of patients experience partial pain relief and ~ 33% of patients have complete pain relief</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Secondary analysis of 238 patients from the NCIC-CTG Symptom Control Trial treated with 8-Gy X 1</a:t>
            </a:r>
            <a:r>
              <a:rPr lang="en-US" sz="2400" baseline="30000" dirty="0"/>
              <a:t>1</a:t>
            </a:r>
          </a:p>
          <a:p>
            <a:pPr lvl="1"/>
            <a:r>
              <a:rPr lang="en-US" dirty="0"/>
              <a:t>Clinically meaningful improvements in pain and QOL as early as 10 days after radiotherapy and more extensive improvements in QOL at 42 days after treatment</a:t>
            </a:r>
          </a:p>
          <a:p>
            <a:endParaRPr lang="en-US" sz="2400" dirty="0"/>
          </a:p>
          <a:p>
            <a:r>
              <a:rPr lang="en-US" sz="2400" dirty="0"/>
              <a:t>Multiple trials show 8Gy x 1 is equivalent to longer regimens re: pain relief and ability to retreat with further radiation</a:t>
            </a:r>
            <a:r>
              <a:rPr lang="en-US" sz="2400" baseline="30000" dirty="0"/>
              <a:t>2,3,4</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Radiation for painful bone metastases can improve pain and QOL quickly after treatment and should be considered even for those with a limited expected survival</a:t>
            </a:r>
            <a:r>
              <a:rPr lang="en-US" sz="2400" baseline="30000" dirty="0"/>
              <a:t>5,6</a:t>
            </a:r>
            <a:endParaRPr lang="en-US" sz="2400" dirty="0"/>
          </a:p>
          <a:p>
            <a:endParaRPr lang="en-US" sz="2400" dirty="0"/>
          </a:p>
        </p:txBody>
      </p:sp>
      <p:sp>
        <p:nvSpPr>
          <p:cNvPr id="5" name="TextBox 4">
            <a:extLst>
              <a:ext uri="{FF2B5EF4-FFF2-40B4-BE49-F238E27FC236}">
                <a16:creationId xmlns:a16="http://schemas.microsoft.com/office/drawing/2014/main" id="{F397558D-B5BF-4B73-AA85-76B49B41921A}"/>
              </a:ext>
            </a:extLst>
          </p:cNvPr>
          <p:cNvSpPr txBox="1"/>
          <p:nvPr/>
        </p:nvSpPr>
        <p:spPr>
          <a:xfrm>
            <a:off x="200007" y="5686021"/>
            <a:ext cx="7227299" cy="1200329"/>
          </a:xfrm>
          <a:prstGeom prst="rect">
            <a:avLst/>
          </a:prstGeom>
          <a:noFill/>
        </p:spPr>
        <p:txBody>
          <a:bodyPr wrap="square" rtlCol="0">
            <a:spAutoFit/>
          </a:bodyPr>
          <a:lstStyle/>
          <a:p>
            <a:r>
              <a:rPr lang="en-US" sz="1200" baseline="30000" dirty="0"/>
              <a:t>1</a:t>
            </a:r>
            <a:r>
              <a:rPr lang="en-US" sz="1200" dirty="0"/>
              <a:t>McDonald R, et al. JAMA Oncol 2017</a:t>
            </a:r>
          </a:p>
          <a:p>
            <a:r>
              <a:rPr lang="en-US" sz="1200" baseline="30000" dirty="0"/>
              <a:t>2</a:t>
            </a:r>
            <a:r>
              <a:rPr lang="en-US" sz="1200" dirty="0"/>
              <a:t>Steenland E, et al. Radiotherapy and Oncology 1999</a:t>
            </a:r>
          </a:p>
          <a:p>
            <a:r>
              <a:rPr lang="en-US" sz="1200" baseline="30000" dirty="0"/>
              <a:t>3</a:t>
            </a:r>
            <a:r>
              <a:rPr lang="en-US" sz="1200" dirty="0"/>
              <a:t>Chow E, et al. Lancet Oncol 2014</a:t>
            </a:r>
          </a:p>
          <a:p>
            <a:r>
              <a:rPr lang="en-US" sz="1200" baseline="30000" dirty="0"/>
              <a:t>4</a:t>
            </a:r>
            <a:r>
              <a:rPr lang="en-US" sz="1200" dirty="0"/>
              <a:t>Hartsell WF, et al. J Natl Cancer Inst 2005</a:t>
            </a:r>
          </a:p>
          <a:p>
            <a:r>
              <a:rPr lang="it-IT" sz="1200" baseline="30000" dirty="0"/>
              <a:t>5</a:t>
            </a:r>
            <a:r>
              <a:rPr lang="it-IT" sz="1200" dirty="0"/>
              <a:t>Kim et. al. J Palliat Med. 2015 </a:t>
            </a:r>
          </a:p>
          <a:p>
            <a:r>
              <a:rPr lang="en-US" sz="1200" baseline="30000" dirty="0"/>
              <a:t>6</a:t>
            </a:r>
            <a:r>
              <a:rPr lang="en-US" sz="1200" dirty="0"/>
              <a:t>Aman MM, et al. J Pain Research 2021</a:t>
            </a:r>
          </a:p>
        </p:txBody>
      </p:sp>
    </p:spTree>
    <p:extLst>
      <p:ext uri="{BB962C8B-B14F-4D97-AF65-F5344CB8AC3E}">
        <p14:creationId xmlns:p14="http://schemas.microsoft.com/office/powerpoint/2010/main" val="494637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EC87-8CE4-9391-9F0C-75D1055C78AB}"/>
              </a:ext>
            </a:extLst>
          </p:cNvPr>
          <p:cNvSpPr>
            <a:spLocks noGrp="1"/>
          </p:cNvSpPr>
          <p:nvPr>
            <p:ph type="title"/>
          </p:nvPr>
        </p:nvSpPr>
        <p:spPr/>
        <p:txBody>
          <a:bodyPr/>
          <a:lstStyle/>
          <a:p>
            <a:r>
              <a:rPr lang="en-US" dirty="0">
                <a:solidFill>
                  <a:srgbClr val="0070C0"/>
                </a:solidFill>
              </a:rPr>
              <a:t>Radium-223</a:t>
            </a:r>
          </a:p>
        </p:txBody>
      </p:sp>
      <p:sp>
        <p:nvSpPr>
          <p:cNvPr id="4" name="Content Placeholder 3">
            <a:extLst>
              <a:ext uri="{FF2B5EF4-FFF2-40B4-BE49-F238E27FC236}">
                <a16:creationId xmlns:a16="http://schemas.microsoft.com/office/drawing/2014/main" id="{6B7721F5-FED8-229F-7945-4E7F93BDF01A}"/>
              </a:ext>
            </a:extLst>
          </p:cNvPr>
          <p:cNvSpPr>
            <a:spLocks noGrp="1"/>
          </p:cNvSpPr>
          <p:nvPr>
            <p:ph idx="1"/>
          </p:nvPr>
        </p:nvSpPr>
        <p:spPr>
          <a:xfrm>
            <a:off x="641350" y="2099214"/>
            <a:ext cx="10902950" cy="4023360"/>
          </a:xfrm>
        </p:spPr>
        <p:txBody>
          <a:bodyPr/>
          <a:lstStyle/>
          <a:p>
            <a:pPr marL="342900" indent="-342900">
              <a:buFont typeface="Arial" panose="020B0604020202020204" pitchFamily="34" charset="0"/>
              <a:buChar char="•"/>
            </a:pPr>
            <a:r>
              <a:rPr lang="en-US" dirty="0"/>
              <a:t>Alpha-emitting radionuclide that selectively targets areas of bone metastases</a:t>
            </a:r>
          </a:p>
          <a:p>
            <a:pPr marL="342900" indent="-342900">
              <a:buFont typeface="Arial" panose="020B0604020202020204" pitchFamily="34" charset="0"/>
              <a:buChar char="•"/>
            </a:pPr>
            <a:r>
              <a:rPr lang="en-US" dirty="0"/>
              <a:t>Metastatic prostate cancer</a:t>
            </a:r>
          </a:p>
          <a:p>
            <a:pPr marL="804863" lvl="1" indent="-342900"/>
            <a:r>
              <a:rPr lang="en-US" dirty="0"/>
              <a:t>ALSYPMPCA trial: Statistically significant OS benefit compared to placebo in MPC with symptomatic bone only disease without known visceral metastases or large nodal (&gt;3 cm in short axis) metastatic disease (14.9 months vs. 11.3 months; HR 0.70; 95% CI, 0.58 to 0.83; P&lt;0.001)</a:t>
            </a:r>
            <a:r>
              <a:rPr lang="en-US" baseline="30000" dirty="0"/>
              <a:t>1</a:t>
            </a:r>
            <a:endParaRPr lang="en-US" dirty="0"/>
          </a:p>
          <a:p>
            <a:pPr marL="342900" indent="-342900">
              <a:buFont typeface="Arial" panose="020B0604020202020204" pitchFamily="34" charset="0"/>
              <a:buChar char="•"/>
            </a:pPr>
            <a:r>
              <a:rPr lang="en-US" dirty="0"/>
              <a:t>Breast cancer: Pooled analysis of two international, phase 2, randomized, double-blind, placebo-controlled trials (n = 382)</a:t>
            </a:r>
            <a:r>
              <a:rPr lang="en-US" baseline="30000" dirty="0"/>
              <a:t>2</a:t>
            </a:r>
            <a:endParaRPr lang="en-US" dirty="0"/>
          </a:p>
          <a:p>
            <a:pPr marL="804863" lvl="1" indent="-342900"/>
            <a:r>
              <a:rPr lang="en-US" dirty="0"/>
              <a:t>Primary endpoint: skeletal event-free survival</a:t>
            </a:r>
          </a:p>
          <a:p>
            <a:pPr marL="804863" lvl="1" indent="-342900"/>
            <a:r>
              <a:rPr lang="en-US" dirty="0"/>
              <a:t>HR was 0.809 (0.610-1.072) for radium-223 + ET vs placebo + ET </a:t>
            </a:r>
          </a:p>
          <a:p>
            <a:pPr marL="804863" lvl="1" indent="-342900"/>
            <a:r>
              <a:rPr lang="en-US" dirty="0"/>
              <a:t>Primary endpoint suggested efficacy but no benefit in secondary progression or survival</a:t>
            </a:r>
          </a:p>
          <a:p>
            <a:pPr marL="804863" lvl="1" indent="-342900"/>
            <a:r>
              <a:rPr lang="en-US" dirty="0"/>
              <a:t>Adverse events more frequent with radium-223 vs placebo </a:t>
            </a:r>
          </a:p>
          <a:p>
            <a:pPr marL="1031875" lvl="2" indent="-342900"/>
            <a:r>
              <a:rPr lang="en-US" dirty="0"/>
              <a:t>50.3% versus 35.1% of patients (grade 3/4: 25.7% vs. 8.5%)</a:t>
            </a:r>
          </a:p>
          <a:p>
            <a:pPr marL="1031875" lvl="2" indent="-342900"/>
            <a:r>
              <a:rPr lang="en-US" dirty="0"/>
              <a:t>Fractures/bone-associated events was 23.5% versus 23.9%.</a:t>
            </a:r>
          </a:p>
        </p:txBody>
      </p:sp>
      <p:sp>
        <p:nvSpPr>
          <p:cNvPr id="5" name="Text Placeholder 4">
            <a:extLst>
              <a:ext uri="{FF2B5EF4-FFF2-40B4-BE49-F238E27FC236}">
                <a16:creationId xmlns:a16="http://schemas.microsoft.com/office/drawing/2014/main" id="{2AB29330-1EE0-39DD-BC93-2BE7BE0E3B8D}"/>
              </a:ext>
            </a:extLst>
          </p:cNvPr>
          <p:cNvSpPr>
            <a:spLocks noGrp="1"/>
          </p:cNvSpPr>
          <p:nvPr>
            <p:ph type="body" sz="quarter" idx="14"/>
          </p:nvPr>
        </p:nvSpPr>
        <p:spPr>
          <a:xfrm>
            <a:off x="1276756" y="6383093"/>
            <a:ext cx="7058029" cy="274981"/>
          </a:xfrm>
        </p:spPr>
        <p:txBody>
          <a:bodyPr/>
          <a:lstStyle/>
          <a:p>
            <a:r>
              <a:rPr lang="en-US" sz="1200" baseline="30000" dirty="0"/>
              <a:t>1</a:t>
            </a:r>
            <a:r>
              <a:rPr lang="en-US" sz="1200" dirty="0"/>
              <a:t>Parker C, et al. N Engl J Med 2013</a:t>
            </a:r>
          </a:p>
          <a:p>
            <a:r>
              <a:rPr lang="en-US" sz="1200" baseline="30000" dirty="0"/>
              <a:t>2</a:t>
            </a:r>
            <a:r>
              <a:rPr lang="en-US" sz="1200" dirty="0"/>
              <a:t>Rugo H, et al. Breast Cancer Res Treat 2024</a:t>
            </a:r>
          </a:p>
        </p:txBody>
      </p:sp>
      <p:pic>
        <p:nvPicPr>
          <p:cNvPr id="7" name="Picture 6">
            <a:extLst>
              <a:ext uri="{FF2B5EF4-FFF2-40B4-BE49-F238E27FC236}">
                <a16:creationId xmlns:a16="http://schemas.microsoft.com/office/drawing/2014/main" id="{57383240-D6E0-0540-770E-04402999E9CC}"/>
              </a:ext>
            </a:extLst>
          </p:cNvPr>
          <p:cNvPicPr>
            <a:picLocks noChangeAspect="1"/>
          </p:cNvPicPr>
          <p:nvPr/>
        </p:nvPicPr>
        <p:blipFill>
          <a:blip r:embed="rId2"/>
          <a:stretch>
            <a:fillRect/>
          </a:stretch>
        </p:blipFill>
        <p:spPr>
          <a:xfrm>
            <a:off x="4110249" y="43668"/>
            <a:ext cx="3184401" cy="2060915"/>
          </a:xfrm>
          <a:prstGeom prst="rect">
            <a:avLst/>
          </a:prstGeom>
        </p:spPr>
      </p:pic>
    </p:spTree>
    <p:extLst>
      <p:ext uri="{BB962C8B-B14F-4D97-AF65-F5344CB8AC3E}">
        <p14:creationId xmlns:p14="http://schemas.microsoft.com/office/powerpoint/2010/main" val="290377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ADCF5E6-96CD-4851-BD5E-5EC627B672D6}"/>
              </a:ext>
            </a:extLst>
          </p:cNvPr>
          <p:cNvSpPr>
            <a:spLocks noGrp="1"/>
          </p:cNvSpPr>
          <p:nvPr>
            <p:ph type="title" idx="4294967295"/>
          </p:nvPr>
        </p:nvSpPr>
        <p:spPr>
          <a:xfrm>
            <a:off x="914400" y="204788"/>
            <a:ext cx="11277600" cy="1219200"/>
          </a:xfrm>
        </p:spPr>
        <p:txBody>
          <a:bodyPr/>
          <a:lstStyle/>
          <a:p>
            <a:r>
              <a:rPr lang="en-US" dirty="0">
                <a:solidFill>
                  <a:schemeClr val="accent1"/>
                </a:solidFill>
                <a:latin typeface="Georgia" panose="02040502050405020303" pitchFamily="18" charset="0"/>
              </a:rPr>
              <a:t>Case 2:  65-year-old woman</a:t>
            </a:r>
          </a:p>
        </p:txBody>
      </p:sp>
      <p:sp>
        <p:nvSpPr>
          <p:cNvPr id="73" name="Content Placeholder 3">
            <a:extLst>
              <a:ext uri="{FF2B5EF4-FFF2-40B4-BE49-F238E27FC236}">
                <a16:creationId xmlns:a16="http://schemas.microsoft.com/office/drawing/2014/main" id="{C4171F70-27E8-4A4A-905C-4DAC49CCE9D4}"/>
              </a:ext>
            </a:extLst>
          </p:cNvPr>
          <p:cNvSpPr>
            <a:spLocks noGrp="1"/>
          </p:cNvSpPr>
          <p:nvPr>
            <p:ph sz="half" idx="4294967295"/>
          </p:nvPr>
        </p:nvSpPr>
        <p:spPr>
          <a:xfrm>
            <a:off x="6654800" y="1423988"/>
            <a:ext cx="5537200" cy="4343400"/>
          </a:xfrm>
        </p:spPr>
        <p:txBody>
          <a:bodyPr/>
          <a:lstStyle/>
          <a:p>
            <a:pPr marL="457200" indent="-457200">
              <a:buFont typeface="Arial" panose="020B0604020202020204" pitchFamily="34" charset="0"/>
              <a:buChar char="•"/>
            </a:pPr>
            <a:r>
              <a:rPr lang="en-US" dirty="0"/>
              <a:t>De novo metastatic HR+ BC to bone only on letrozole + </a:t>
            </a:r>
            <a:r>
              <a:rPr lang="en-US" dirty="0" err="1"/>
              <a:t>ribociclib</a:t>
            </a:r>
            <a:r>
              <a:rPr lang="en-US" dirty="0"/>
              <a:t> for 3 years with increased back pain</a:t>
            </a:r>
          </a:p>
          <a:p>
            <a:pPr marL="457200" indent="-457200">
              <a:buFont typeface="Arial" panose="020B0604020202020204" pitchFamily="34" charset="0"/>
              <a:buChar char="•"/>
            </a:pPr>
            <a:r>
              <a:rPr lang="en-US" dirty="0"/>
              <a:t>Burst fracture with complicated morphology and general sclerosis with ligamentous injury posteriorly</a:t>
            </a:r>
          </a:p>
          <a:p>
            <a:pPr marL="457200" indent="-457200">
              <a:buFont typeface="Arial" panose="020B0604020202020204" pitchFamily="34" charset="0"/>
              <a:buChar char="•"/>
            </a:pPr>
            <a:r>
              <a:rPr lang="en-US" dirty="0"/>
              <a:t>Radiation and opioid analgesics not relieving pain</a:t>
            </a:r>
          </a:p>
          <a:p>
            <a:pPr marL="0" indent="0">
              <a:buNone/>
            </a:pPr>
            <a:endParaRPr lang="en-US" dirty="0"/>
          </a:p>
        </p:txBody>
      </p:sp>
      <p:pic>
        <p:nvPicPr>
          <p:cNvPr id="2050" name="Picture 1" descr="cid:image001.png@01D768E9.9AB57190">
            <a:extLst>
              <a:ext uri="{FF2B5EF4-FFF2-40B4-BE49-F238E27FC236}">
                <a16:creationId xmlns:a16="http://schemas.microsoft.com/office/drawing/2014/main" id="{3D7BC9F8-8039-4FB3-8040-F7F75012EC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472" b="23198"/>
          <a:stretch/>
        </p:blipFill>
        <p:spPr bwMode="auto">
          <a:xfrm>
            <a:off x="406400" y="1464393"/>
            <a:ext cx="5537200" cy="434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93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FB1381-91B2-48C6-811C-6E64AAB1ECAA}"/>
              </a:ext>
            </a:extLst>
          </p:cNvPr>
          <p:cNvSpPr>
            <a:spLocks noGrp="1"/>
          </p:cNvSpPr>
          <p:nvPr>
            <p:ph type="title" idx="4294967295"/>
          </p:nvPr>
        </p:nvSpPr>
        <p:spPr>
          <a:xfrm>
            <a:off x="101600" y="335518"/>
            <a:ext cx="11277600" cy="1219200"/>
          </a:xfrm>
        </p:spPr>
        <p:txBody>
          <a:bodyPr wrap="square" anchor="ctr">
            <a:normAutofit/>
          </a:bodyPr>
          <a:lstStyle/>
          <a:p>
            <a:r>
              <a:rPr lang="en-US" sz="3200" dirty="0">
                <a:solidFill>
                  <a:schemeClr val="accent1"/>
                </a:solidFill>
                <a:latin typeface="Georgia" panose="02040502050405020303" pitchFamily="18" charset="0"/>
              </a:rPr>
              <a:t>Case 1:  55-year-old woman</a:t>
            </a:r>
          </a:p>
        </p:txBody>
      </p:sp>
      <p:sp>
        <p:nvSpPr>
          <p:cNvPr id="71" name="Content Placeholder 2">
            <a:extLst>
              <a:ext uri="{FF2B5EF4-FFF2-40B4-BE49-F238E27FC236}">
                <a16:creationId xmlns:a16="http://schemas.microsoft.com/office/drawing/2014/main" id="{EAA52E67-4788-411B-9855-193115D5BA77}"/>
              </a:ext>
            </a:extLst>
          </p:cNvPr>
          <p:cNvSpPr>
            <a:spLocks noGrp="1"/>
          </p:cNvSpPr>
          <p:nvPr>
            <p:ph sz="half" idx="4294967295"/>
          </p:nvPr>
        </p:nvSpPr>
        <p:spPr>
          <a:xfrm>
            <a:off x="0" y="1752600"/>
            <a:ext cx="5537200" cy="4343400"/>
          </a:xfrm>
        </p:spPr>
        <p:txBody>
          <a:bodyPr/>
          <a:lstStyle/>
          <a:p>
            <a:pPr marL="457200" indent="-457200">
              <a:buFont typeface="Arial" panose="020B0604020202020204" pitchFamily="34" charset="0"/>
              <a:buChar char="•"/>
            </a:pPr>
            <a:r>
              <a:rPr lang="en-US" dirty="0"/>
              <a:t>2019: Stage T2N1 HR+ left breast cancer s/p surgery/XRT</a:t>
            </a:r>
          </a:p>
          <a:p>
            <a:pPr marL="457200" indent="-457200">
              <a:buFont typeface="Arial" panose="020B0604020202020204" pitchFamily="34" charset="0"/>
              <a:buChar char="•"/>
            </a:pPr>
            <a:r>
              <a:rPr lang="en-US" dirty="0"/>
              <a:t>Adjuvant dd AC+T</a:t>
            </a:r>
          </a:p>
          <a:p>
            <a:pPr marL="457200" indent="-457200">
              <a:buFont typeface="Arial" panose="020B0604020202020204" pitchFamily="34" charset="0"/>
              <a:buChar char="•"/>
            </a:pPr>
            <a:r>
              <a:rPr lang="en-US" dirty="0"/>
              <a:t>Tamoxifen X 1 year</a:t>
            </a:r>
          </a:p>
          <a:p>
            <a:pPr marL="457200" indent="-457200">
              <a:buFont typeface="Arial" panose="020B0604020202020204" pitchFamily="34" charset="0"/>
              <a:buChar char="•"/>
            </a:pPr>
            <a:r>
              <a:rPr lang="en-US" dirty="0"/>
              <a:t>Had BSO and switched tamoxifen to anastrozole</a:t>
            </a:r>
          </a:p>
          <a:p>
            <a:pPr marL="457200" indent="-457200">
              <a:buFont typeface="Arial" panose="020B0604020202020204" pitchFamily="34" charset="0"/>
              <a:buChar char="•"/>
            </a:pPr>
            <a:r>
              <a:rPr lang="en-US" dirty="0"/>
              <a:t>c/o persistent hip and pelvic pain</a:t>
            </a:r>
          </a:p>
        </p:txBody>
      </p:sp>
      <p:pic>
        <p:nvPicPr>
          <p:cNvPr id="3074" name="Picture 2">
            <a:extLst>
              <a:ext uri="{FF2B5EF4-FFF2-40B4-BE49-F238E27FC236}">
                <a16:creationId xmlns:a16="http://schemas.microsoft.com/office/drawing/2014/main" id="{193CFC79-7EEE-40AF-B1CB-1BC3B0F409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46800" y="2080694"/>
            <a:ext cx="5537200" cy="3502279"/>
          </a:xfrm>
          <a:prstGeom prst="rect">
            <a:avLst/>
          </a:prstGeom>
          <a:solidFill>
            <a:srgbClr val="FFFFFF"/>
          </a:solidFill>
        </p:spPr>
      </p:pic>
    </p:spTree>
    <p:extLst>
      <p:ext uri="{BB962C8B-B14F-4D97-AF65-F5344CB8AC3E}">
        <p14:creationId xmlns:p14="http://schemas.microsoft.com/office/powerpoint/2010/main" val="2793576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65EB7F-7B0C-41E9-90D8-C1E0567342C0}"/>
              </a:ext>
            </a:extLst>
          </p:cNvPr>
          <p:cNvSpPr>
            <a:spLocks noGrp="1"/>
          </p:cNvSpPr>
          <p:nvPr>
            <p:ph type="sldNum" sz="quarter" idx="12"/>
          </p:nvPr>
        </p:nvSpPr>
        <p:spPr/>
        <p:txBody>
          <a:bodyPr wrap="square" anchor="t">
            <a:normAutofit/>
          </a:bodyPr>
          <a:lstStyle/>
          <a:p>
            <a:pPr>
              <a:spcAft>
                <a:spcPts val="600"/>
              </a:spcAft>
              <a:defRPr/>
            </a:pPr>
            <a:endParaRPr lang="en-US" altLang="en-US" dirty="0"/>
          </a:p>
        </p:txBody>
      </p:sp>
      <p:sp>
        <p:nvSpPr>
          <p:cNvPr id="2" name="Title 1">
            <a:extLst>
              <a:ext uri="{FF2B5EF4-FFF2-40B4-BE49-F238E27FC236}">
                <a16:creationId xmlns:a16="http://schemas.microsoft.com/office/drawing/2014/main" id="{84BA3FE2-18CC-4F80-A3D1-95996170477F}"/>
              </a:ext>
            </a:extLst>
          </p:cNvPr>
          <p:cNvSpPr>
            <a:spLocks noGrp="1"/>
          </p:cNvSpPr>
          <p:nvPr>
            <p:ph type="title" idx="4294967295"/>
          </p:nvPr>
        </p:nvSpPr>
        <p:spPr>
          <a:xfrm>
            <a:off x="0" y="461818"/>
            <a:ext cx="11277600" cy="1219200"/>
          </a:xfrm>
        </p:spPr>
        <p:txBody>
          <a:bodyPr wrap="square" anchor="ctr">
            <a:normAutofit/>
          </a:bodyPr>
          <a:lstStyle/>
          <a:p>
            <a:r>
              <a:rPr lang="en-US" sz="3200" dirty="0">
                <a:solidFill>
                  <a:schemeClr val="accent1"/>
                </a:solidFill>
                <a:latin typeface="Georgia" panose="02040502050405020303" pitchFamily="18" charset="0"/>
              </a:rPr>
              <a:t>Surgical Intervention</a:t>
            </a:r>
          </a:p>
        </p:txBody>
      </p:sp>
      <p:sp>
        <p:nvSpPr>
          <p:cNvPr id="3" name="Content Placeholder 2">
            <a:extLst>
              <a:ext uri="{FF2B5EF4-FFF2-40B4-BE49-F238E27FC236}">
                <a16:creationId xmlns:a16="http://schemas.microsoft.com/office/drawing/2014/main" id="{AEC337C7-76A0-4507-9B4E-DE8D09787030}"/>
              </a:ext>
            </a:extLst>
          </p:cNvPr>
          <p:cNvSpPr>
            <a:spLocks noGrp="1"/>
          </p:cNvSpPr>
          <p:nvPr>
            <p:ph sz="half" idx="4294967295"/>
          </p:nvPr>
        </p:nvSpPr>
        <p:spPr>
          <a:xfrm>
            <a:off x="0" y="1752600"/>
            <a:ext cx="5537200" cy="4343400"/>
          </a:xfrm>
        </p:spPr>
        <p:txBody>
          <a:bodyPr wrap="square" anchor="t">
            <a:normAutofit fontScale="85000" lnSpcReduction="20000"/>
          </a:bodyPr>
          <a:lstStyle/>
          <a:p>
            <a:pPr marL="457200" indent="-457200">
              <a:lnSpc>
                <a:spcPct val="90000"/>
              </a:lnSpc>
              <a:buFont typeface="Arial" panose="020B0604020202020204" pitchFamily="34" charset="0"/>
              <a:buChar char="•"/>
            </a:pPr>
            <a:r>
              <a:rPr lang="en-US" dirty="0"/>
              <a:t>Acute or impending spinal cord compression</a:t>
            </a:r>
          </a:p>
          <a:p>
            <a:pPr marL="457200" indent="-457200">
              <a:lnSpc>
                <a:spcPct val="90000"/>
              </a:lnSpc>
              <a:buFont typeface="Arial" panose="020B0604020202020204" pitchFamily="34" charset="0"/>
              <a:buChar char="•"/>
            </a:pPr>
            <a:r>
              <a:rPr lang="en-US" dirty="0"/>
              <a:t>Pain management</a:t>
            </a:r>
          </a:p>
          <a:p>
            <a:pPr marL="457200" indent="-457200">
              <a:lnSpc>
                <a:spcPct val="90000"/>
              </a:lnSpc>
              <a:buFont typeface="Arial" panose="020B0604020202020204" pitchFamily="34" charset="0"/>
              <a:buChar char="•"/>
            </a:pPr>
            <a:r>
              <a:rPr lang="en-US" dirty="0"/>
              <a:t>Prevention of pathologic fracture</a:t>
            </a:r>
          </a:p>
          <a:p>
            <a:pPr lvl="1">
              <a:lnSpc>
                <a:spcPct val="90000"/>
              </a:lnSpc>
            </a:pPr>
            <a:r>
              <a:rPr lang="en-US" sz="2800" dirty="0"/>
              <a:t>Metastasis eroding the cortex</a:t>
            </a:r>
          </a:p>
          <a:p>
            <a:pPr lvl="1">
              <a:lnSpc>
                <a:spcPct val="90000"/>
              </a:lnSpc>
            </a:pPr>
            <a:r>
              <a:rPr lang="en-US" sz="2800" dirty="0"/>
              <a:t>Large expansile metastasis</a:t>
            </a:r>
          </a:p>
          <a:p>
            <a:pPr marL="457200" indent="-457200">
              <a:lnSpc>
                <a:spcPct val="90000"/>
              </a:lnSpc>
              <a:buFont typeface="Arial" panose="020B0604020202020204" pitchFamily="34" charset="0"/>
              <a:buChar char="•"/>
            </a:pPr>
            <a:r>
              <a:rPr lang="en-US" dirty="0"/>
              <a:t>Management of fracture</a:t>
            </a:r>
          </a:p>
          <a:p>
            <a:pPr marL="457200" indent="-457200">
              <a:lnSpc>
                <a:spcPct val="90000"/>
              </a:lnSpc>
              <a:buFont typeface="Arial" panose="020B0604020202020204" pitchFamily="34" charset="0"/>
              <a:buChar char="•"/>
            </a:pPr>
            <a:r>
              <a:rPr lang="en-US" dirty="0"/>
              <a:t>Followed by radiation</a:t>
            </a:r>
          </a:p>
          <a:p>
            <a:pPr marL="457200" indent="-457200">
              <a:lnSpc>
                <a:spcPct val="90000"/>
              </a:lnSpc>
              <a:buFont typeface="Arial" panose="020B0604020202020204" pitchFamily="34" charset="0"/>
              <a:buChar char="•"/>
            </a:pPr>
            <a:endParaRPr lang="en-US" dirty="0"/>
          </a:p>
          <a:p>
            <a:pPr marL="457200" indent="-457200">
              <a:lnSpc>
                <a:spcPct val="90000"/>
              </a:lnSpc>
              <a:buFont typeface="Arial" panose="020B0604020202020204" pitchFamily="34" charset="0"/>
              <a:buChar char="•"/>
            </a:pPr>
            <a:r>
              <a:rPr lang="en-US" dirty="0"/>
              <a:t>Intramedullary rods</a:t>
            </a:r>
          </a:p>
          <a:p>
            <a:pPr marL="457200" indent="-457200">
              <a:lnSpc>
                <a:spcPct val="90000"/>
              </a:lnSpc>
              <a:buFont typeface="Arial" panose="020B0604020202020204" pitchFamily="34" charset="0"/>
              <a:buChar char="•"/>
            </a:pPr>
            <a:r>
              <a:rPr lang="en-US" dirty="0"/>
              <a:t>Balloon photodynamic stabilization</a:t>
            </a:r>
          </a:p>
          <a:p>
            <a:pPr marL="457200" indent="-457200">
              <a:lnSpc>
                <a:spcPct val="90000"/>
              </a:lnSpc>
              <a:buFont typeface="Arial" panose="020B0604020202020204" pitchFamily="34" charset="0"/>
              <a:buChar char="•"/>
            </a:pPr>
            <a:r>
              <a:rPr lang="en-US" dirty="0"/>
              <a:t>Total joint replacements</a:t>
            </a:r>
          </a:p>
          <a:p>
            <a:pPr>
              <a:lnSpc>
                <a:spcPct val="90000"/>
              </a:lnSpc>
            </a:pPr>
            <a:endParaRPr lang="en-US" dirty="0"/>
          </a:p>
        </p:txBody>
      </p:sp>
      <p:pic>
        <p:nvPicPr>
          <p:cNvPr id="5" name="Picture 4">
            <a:extLst>
              <a:ext uri="{FF2B5EF4-FFF2-40B4-BE49-F238E27FC236}">
                <a16:creationId xmlns:a16="http://schemas.microsoft.com/office/drawing/2014/main" id="{FC1BD0BC-ADD4-4830-85A3-024481BE9052}"/>
              </a:ext>
            </a:extLst>
          </p:cNvPr>
          <p:cNvPicPr>
            <a:picLocks noChangeAspect="1"/>
          </p:cNvPicPr>
          <p:nvPr/>
        </p:nvPicPr>
        <p:blipFill rotWithShape="1">
          <a:blip r:embed="rId2"/>
          <a:srcRect l="61347" t="39050" r="25384" b="16908"/>
          <a:stretch/>
        </p:blipFill>
        <p:spPr>
          <a:xfrm>
            <a:off x="5476491" y="1448656"/>
            <a:ext cx="1523116" cy="2692044"/>
          </a:xfrm>
          <a:prstGeom prst="rect">
            <a:avLst/>
          </a:prstGeom>
          <a:noFill/>
        </p:spPr>
      </p:pic>
      <p:pic>
        <p:nvPicPr>
          <p:cNvPr id="7" name="Picture 6">
            <a:extLst>
              <a:ext uri="{FF2B5EF4-FFF2-40B4-BE49-F238E27FC236}">
                <a16:creationId xmlns:a16="http://schemas.microsoft.com/office/drawing/2014/main" id="{71BE5B48-934F-40CF-FDC0-98AA1EA02297}"/>
              </a:ext>
            </a:extLst>
          </p:cNvPr>
          <p:cNvPicPr>
            <a:picLocks noChangeAspect="1"/>
          </p:cNvPicPr>
          <p:nvPr/>
        </p:nvPicPr>
        <p:blipFill>
          <a:blip r:embed="rId3"/>
          <a:stretch>
            <a:fillRect/>
          </a:stretch>
        </p:blipFill>
        <p:spPr>
          <a:xfrm>
            <a:off x="4976120" y="4282826"/>
            <a:ext cx="5438775" cy="2495550"/>
          </a:xfrm>
          <a:prstGeom prst="rect">
            <a:avLst/>
          </a:prstGeom>
        </p:spPr>
      </p:pic>
    </p:spTree>
    <p:extLst>
      <p:ext uri="{BB962C8B-B14F-4D97-AF65-F5344CB8AC3E}">
        <p14:creationId xmlns:p14="http://schemas.microsoft.com/office/powerpoint/2010/main" val="1964947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7F5A28-F0D4-4964-8AA8-26E912D10684}"/>
              </a:ext>
            </a:extLst>
          </p:cNvPr>
          <p:cNvSpPr>
            <a:spLocks noGrp="1"/>
          </p:cNvSpPr>
          <p:nvPr>
            <p:ph type="title" idx="4294967295"/>
          </p:nvPr>
        </p:nvSpPr>
        <p:spPr>
          <a:xfrm>
            <a:off x="129309" y="376094"/>
            <a:ext cx="10902950" cy="957263"/>
          </a:xfrm>
        </p:spPr>
        <p:txBody>
          <a:bodyPr>
            <a:normAutofit/>
          </a:bodyPr>
          <a:lstStyle/>
          <a:p>
            <a:r>
              <a:rPr lang="en-US" sz="3200" dirty="0">
                <a:solidFill>
                  <a:schemeClr val="accent1"/>
                </a:solidFill>
                <a:latin typeface="Georgia" panose="02040502050405020303" pitchFamily="18" charset="0"/>
              </a:rPr>
              <a:t>Vertebral Augmentation</a:t>
            </a:r>
          </a:p>
        </p:txBody>
      </p:sp>
      <p:pic>
        <p:nvPicPr>
          <p:cNvPr id="3" name="Picture 2">
            <a:extLst>
              <a:ext uri="{FF2B5EF4-FFF2-40B4-BE49-F238E27FC236}">
                <a16:creationId xmlns:a16="http://schemas.microsoft.com/office/drawing/2014/main" id="{3440198E-D283-448F-2BAE-F3EC86B7ABF8}"/>
              </a:ext>
            </a:extLst>
          </p:cNvPr>
          <p:cNvPicPr>
            <a:picLocks noChangeAspect="1"/>
          </p:cNvPicPr>
          <p:nvPr/>
        </p:nvPicPr>
        <p:blipFill>
          <a:blip r:embed="rId2"/>
          <a:stretch>
            <a:fillRect/>
          </a:stretch>
        </p:blipFill>
        <p:spPr>
          <a:xfrm>
            <a:off x="1436886" y="1207452"/>
            <a:ext cx="7677618" cy="5650548"/>
          </a:xfrm>
          <a:prstGeom prst="rect">
            <a:avLst/>
          </a:prstGeom>
        </p:spPr>
      </p:pic>
      <p:sp>
        <p:nvSpPr>
          <p:cNvPr id="4" name="Rectangle 3">
            <a:extLst>
              <a:ext uri="{FF2B5EF4-FFF2-40B4-BE49-F238E27FC236}">
                <a16:creationId xmlns:a16="http://schemas.microsoft.com/office/drawing/2014/main" id="{96CB4878-9709-AD64-67FA-8C058E6A8255}"/>
              </a:ext>
            </a:extLst>
          </p:cNvPr>
          <p:cNvSpPr/>
          <p:nvPr/>
        </p:nvSpPr>
        <p:spPr>
          <a:xfrm>
            <a:off x="5338916" y="3589081"/>
            <a:ext cx="3224981" cy="363794"/>
          </a:xfrm>
          <a:prstGeom prst="rect">
            <a:avLst/>
          </a:prstGeom>
          <a:noFill/>
          <a:ln w="476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518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690842-0E79-4BF1-A97C-428CEA839DF0}"/>
              </a:ext>
            </a:extLst>
          </p:cNvPr>
          <p:cNvPicPr>
            <a:picLocks noChangeAspect="1"/>
          </p:cNvPicPr>
          <p:nvPr/>
        </p:nvPicPr>
        <p:blipFill rotWithShape="1">
          <a:blip r:embed="rId2"/>
          <a:srcRect l="12777" t="24796" r="31656" b="13707"/>
          <a:stretch/>
        </p:blipFill>
        <p:spPr>
          <a:xfrm>
            <a:off x="1265381" y="336642"/>
            <a:ext cx="9699071" cy="6521358"/>
          </a:xfrm>
          <a:prstGeom prst="rect">
            <a:avLst/>
          </a:prstGeom>
        </p:spPr>
      </p:pic>
      <p:sp>
        <p:nvSpPr>
          <p:cNvPr id="2" name="Text Placeholder 4">
            <a:extLst>
              <a:ext uri="{FF2B5EF4-FFF2-40B4-BE49-F238E27FC236}">
                <a16:creationId xmlns:a16="http://schemas.microsoft.com/office/drawing/2014/main" id="{382CF416-CA50-CF75-2EA9-6E3DDF1A4515}"/>
              </a:ext>
            </a:extLst>
          </p:cNvPr>
          <p:cNvSpPr txBox="1">
            <a:spLocks/>
          </p:cNvSpPr>
          <p:nvPr/>
        </p:nvSpPr>
        <p:spPr>
          <a:xfrm>
            <a:off x="152806" y="6535493"/>
            <a:ext cx="7058029" cy="2749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Spratt DE, et al. Lancet 2017</a:t>
            </a:r>
          </a:p>
        </p:txBody>
      </p:sp>
    </p:spTree>
    <p:extLst>
      <p:ext uri="{BB962C8B-B14F-4D97-AF65-F5344CB8AC3E}">
        <p14:creationId xmlns:p14="http://schemas.microsoft.com/office/powerpoint/2010/main" val="182593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F7EA7D-4053-4901-AAA7-879507A2F5BE}"/>
              </a:ext>
            </a:extLst>
          </p:cNvPr>
          <p:cNvSpPr>
            <a:spLocks noGrp="1"/>
          </p:cNvSpPr>
          <p:nvPr>
            <p:ph type="title" idx="4294967295"/>
          </p:nvPr>
        </p:nvSpPr>
        <p:spPr>
          <a:xfrm>
            <a:off x="0" y="523875"/>
            <a:ext cx="10902950" cy="957263"/>
          </a:xfrm>
        </p:spPr>
        <p:txBody>
          <a:bodyPr>
            <a:normAutofit/>
          </a:bodyPr>
          <a:lstStyle/>
          <a:p>
            <a:r>
              <a:rPr lang="en-US" sz="3200" dirty="0">
                <a:solidFill>
                  <a:schemeClr val="accent1"/>
                </a:solidFill>
                <a:latin typeface="Georgia" panose="02040502050405020303" pitchFamily="18" charset="0"/>
              </a:rPr>
              <a:t>Conclusions</a:t>
            </a:r>
          </a:p>
        </p:txBody>
      </p:sp>
      <p:sp>
        <p:nvSpPr>
          <p:cNvPr id="7" name="Content Placeholder 6">
            <a:extLst>
              <a:ext uri="{FF2B5EF4-FFF2-40B4-BE49-F238E27FC236}">
                <a16:creationId xmlns:a16="http://schemas.microsoft.com/office/drawing/2014/main" id="{E8556BA7-4EEB-47D2-A104-0DE9713CDF59}"/>
              </a:ext>
            </a:extLst>
          </p:cNvPr>
          <p:cNvSpPr>
            <a:spLocks noGrp="1"/>
          </p:cNvSpPr>
          <p:nvPr>
            <p:ph idx="4294967295"/>
          </p:nvPr>
        </p:nvSpPr>
        <p:spPr>
          <a:xfrm>
            <a:off x="722493" y="1719263"/>
            <a:ext cx="10902950" cy="4022725"/>
          </a:xfrm>
        </p:spPr>
        <p:txBody>
          <a:bodyPr>
            <a:normAutofit fontScale="92500" lnSpcReduction="10000"/>
          </a:bodyPr>
          <a:lstStyle/>
          <a:p>
            <a:pPr marL="342900" indent="-342900">
              <a:buFont typeface="Arial" panose="020B0604020202020204" pitchFamily="34" charset="0"/>
              <a:buChar char="•"/>
            </a:pPr>
            <a:r>
              <a:rPr lang="en-US" sz="2800" dirty="0"/>
              <a:t>Bone is the most frequent site of metastases from breast cancer</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Goals of treatment are palliation of symptoms, prevention of SREs, and maintenance of QOL</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Bone modifying agents reduce SREs and should be recommended</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Multidisciplinary approach</a:t>
            </a:r>
          </a:p>
          <a:p>
            <a:pPr marL="800100" lvl="1" indent="-342900"/>
            <a:r>
              <a:rPr lang="en-US" dirty="0"/>
              <a:t>Radiation, surgery, interventional radiology, and palliative care</a:t>
            </a:r>
          </a:p>
          <a:p>
            <a:endParaRPr lang="en-US" dirty="0"/>
          </a:p>
        </p:txBody>
      </p:sp>
    </p:spTree>
    <p:extLst>
      <p:ext uri="{BB962C8B-B14F-4D97-AF65-F5344CB8AC3E}">
        <p14:creationId xmlns:p14="http://schemas.microsoft.com/office/powerpoint/2010/main" val="209737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AF31-E620-4114-B452-44979AAF7F00}"/>
              </a:ext>
            </a:extLst>
          </p:cNvPr>
          <p:cNvSpPr>
            <a:spLocks noGrp="1"/>
          </p:cNvSpPr>
          <p:nvPr>
            <p:ph type="title" idx="4294967295"/>
          </p:nvPr>
        </p:nvSpPr>
        <p:spPr>
          <a:xfrm>
            <a:off x="0" y="523875"/>
            <a:ext cx="10902950" cy="957263"/>
          </a:xfrm>
        </p:spPr>
        <p:txBody>
          <a:bodyPr>
            <a:normAutofit/>
          </a:bodyPr>
          <a:lstStyle/>
          <a:p>
            <a:r>
              <a:rPr lang="en-US" sz="3200" dirty="0">
                <a:solidFill>
                  <a:schemeClr val="accent1"/>
                </a:solidFill>
                <a:latin typeface="Georgia" panose="02040502050405020303" pitchFamily="18" charset="0"/>
              </a:rPr>
              <a:t>Skeletal Metastases in Breast Cancer</a:t>
            </a:r>
          </a:p>
        </p:txBody>
      </p:sp>
      <p:sp>
        <p:nvSpPr>
          <p:cNvPr id="3" name="Content Placeholder 2">
            <a:extLst>
              <a:ext uri="{FF2B5EF4-FFF2-40B4-BE49-F238E27FC236}">
                <a16:creationId xmlns:a16="http://schemas.microsoft.com/office/drawing/2014/main" id="{08848F5C-9FA5-489C-B9B8-02947FCCFBB3}"/>
              </a:ext>
            </a:extLst>
          </p:cNvPr>
          <p:cNvSpPr>
            <a:spLocks noGrp="1"/>
          </p:cNvSpPr>
          <p:nvPr>
            <p:ph idx="4294967295"/>
          </p:nvPr>
        </p:nvSpPr>
        <p:spPr>
          <a:xfrm>
            <a:off x="0" y="1719263"/>
            <a:ext cx="10902950" cy="4022725"/>
          </a:xfrm>
        </p:spPr>
        <p:txBody>
          <a:bodyPr>
            <a:normAutofit fontScale="92500" lnSpcReduction="20000"/>
          </a:bodyPr>
          <a:lstStyle/>
          <a:p>
            <a:pPr marL="342900" indent="-342900">
              <a:buFont typeface="Arial" panose="020B0604020202020204" pitchFamily="34" charset="0"/>
              <a:buChar char="•"/>
            </a:pPr>
            <a:r>
              <a:rPr lang="en-US" sz="2400" dirty="0"/>
              <a:t>Bone is the single most frequent site for metastasis in breast cancer patients and is involved in ~ 70% of all MBC patients</a:t>
            </a:r>
            <a:r>
              <a:rPr lang="en-US" sz="2400" baseline="30000" dirty="0"/>
              <a:t>1,2</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Patients with bone-only metastasis have a fairly good prognosis when compared with patients with visceral disease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Cornerstone of treatment is optimal anticancer systemic therapy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Bone-only metastatic BC has a median overall survival ranging from 40–65 months</a:t>
            </a:r>
            <a:r>
              <a:rPr lang="en-US" sz="2400" baseline="30000" dirty="0"/>
              <a:t>3</a:t>
            </a:r>
            <a:r>
              <a:rPr lang="en-US" sz="2400"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Nevertheless, cancer-induced bone disease carries an important risk of developing skeletal related events that impact quality of life</a:t>
            </a:r>
          </a:p>
        </p:txBody>
      </p:sp>
      <p:sp>
        <p:nvSpPr>
          <p:cNvPr id="5" name="TextShape 2">
            <a:extLst>
              <a:ext uri="{FF2B5EF4-FFF2-40B4-BE49-F238E27FC236}">
                <a16:creationId xmlns:a16="http://schemas.microsoft.com/office/drawing/2014/main" id="{7D3C5F31-1057-46B6-9CA1-7F4205B54DAB}"/>
              </a:ext>
            </a:extLst>
          </p:cNvPr>
          <p:cNvSpPr txBox="1"/>
          <p:nvPr/>
        </p:nvSpPr>
        <p:spPr>
          <a:xfrm>
            <a:off x="1361256" y="5772439"/>
            <a:ext cx="10117600" cy="921876"/>
          </a:xfrm>
          <a:prstGeom prst="rect">
            <a:avLst/>
          </a:prstGeom>
          <a:noFill/>
          <a:ln>
            <a:noFill/>
          </a:ln>
        </p:spPr>
        <p:txBody>
          <a:bodyPr wrap="square" lIns="90000" tIns="45000" rIns="90000" bIns="45000">
            <a:spAutoFit/>
          </a:bodyPr>
          <a:lstStyle/>
          <a:p>
            <a:r>
              <a:rPr lang="en-US" spc="-1" baseline="30000" dirty="0">
                <a:solidFill>
                  <a:srgbClr val="000000"/>
                </a:solidFill>
                <a:latin typeface="Arial"/>
              </a:rPr>
              <a:t>1</a:t>
            </a:r>
            <a:r>
              <a:rPr lang="en-US" spc="-1" dirty="0">
                <a:solidFill>
                  <a:srgbClr val="000000"/>
                </a:solidFill>
                <a:latin typeface="Arial"/>
              </a:rPr>
              <a:t>Manders K, et al. BMC Cancer 2006</a:t>
            </a:r>
          </a:p>
          <a:p>
            <a:r>
              <a:rPr lang="en-US" spc="-1" baseline="30000" dirty="0">
                <a:solidFill>
                  <a:srgbClr val="000000"/>
                </a:solidFill>
                <a:latin typeface="Arial"/>
              </a:rPr>
              <a:t>2</a:t>
            </a:r>
            <a:r>
              <a:rPr lang="en-US" spc="-1" dirty="0">
                <a:solidFill>
                  <a:srgbClr val="000000"/>
                </a:solidFill>
                <a:latin typeface="Arial"/>
              </a:rPr>
              <a:t>Coleman RE, et al. Br J Cancer 1998</a:t>
            </a:r>
          </a:p>
          <a:p>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Lee S J, et al. Cancer Res Treat. 2011</a:t>
            </a:r>
            <a:endParaRPr lang="en-US" spc="-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25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8A70C7-5513-4784-922B-3A0FD9A7B976}"/>
              </a:ext>
            </a:extLst>
          </p:cNvPr>
          <p:cNvSpPr>
            <a:spLocks noGrp="1"/>
          </p:cNvSpPr>
          <p:nvPr>
            <p:ph type="sldNum" sz="quarter" idx="12"/>
          </p:nvPr>
        </p:nvSpPr>
        <p:spPr/>
        <p:txBody>
          <a:bodyPr/>
          <a:lstStyle/>
          <a:p>
            <a:fld id="{759F4753-D0D4-4D63-8921-2B23D59F388D}" type="slidenum">
              <a:rPr lang="en-US" smtClean="0"/>
              <a:t>4</a:t>
            </a:fld>
            <a:endParaRPr lang="en-US"/>
          </a:p>
        </p:txBody>
      </p:sp>
      <p:sp>
        <p:nvSpPr>
          <p:cNvPr id="5" name="Title 4">
            <a:extLst>
              <a:ext uri="{FF2B5EF4-FFF2-40B4-BE49-F238E27FC236}">
                <a16:creationId xmlns:a16="http://schemas.microsoft.com/office/drawing/2014/main" id="{8714CA0E-114B-4960-9D2A-1864BEEBCCBB}"/>
              </a:ext>
            </a:extLst>
          </p:cNvPr>
          <p:cNvSpPr>
            <a:spLocks noGrp="1"/>
          </p:cNvSpPr>
          <p:nvPr>
            <p:ph type="title" idx="4294967295"/>
          </p:nvPr>
        </p:nvSpPr>
        <p:spPr>
          <a:xfrm>
            <a:off x="0" y="847147"/>
            <a:ext cx="10902950" cy="957263"/>
          </a:xfrm>
        </p:spPr>
        <p:txBody>
          <a:bodyPr>
            <a:noAutofit/>
          </a:bodyPr>
          <a:lstStyle/>
          <a:p>
            <a:r>
              <a:rPr lang="en-US" sz="2800" dirty="0">
                <a:solidFill>
                  <a:schemeClr val="accent1"/>
                </a:solidFill>
                <a:latin typeface="Georgia" panose="02040502050405020303" pitchFamily="18" charset="0"/>
              </a:rPr>
              <a:t>Primary Objectives of Managing Metastatic Bone Disease</a:t>
            </a:r>
          </a:p>
        </p:txBody>
      </p:sp>
      <p:sp>
        <p:nvSpPr>
          <p:cNvPr id="6" name="Content Placeholder 5">
            <a:extLst>
              <a:ext uri="{FF2B5EF4-FFF2-40B4-BE49-F238E27FC236}">
                <a16:creationId xmlns:a16="http://schemas.microsoft.com/office/drawing/2014/main" id="{50613DBE-8763-4369-A8E7-94CC11FD52F6}"/>
              </a:ext>
            </a:extLst>
          </p:cNvPr>
          <p:cNvSpPr>
            <a:spLocks noGrp="1"/>
          </p:cNvSpPr>
          <p:nvPr>
            <p:ph idx="4294967295"/>
          </p:nvPr>
        </p:nvSpPr>
        <p:spPr>
          <a:xfrm>
            <a:off x="0" y="2254970"/>
            <a:ext cx="10902950" cy="4022725"/>
          </a:xfrm>
        </p:spPr>
        <p:txBody>
          <a:bodyPr/>
          <a:lstStyle/>
          <a:p>
            <a:pPr marL="342900" indent="-342900">
              <a:buFont typeface="Arial" panose="020B0604020202020204" pitchFamily="34" charset="0"/>
              <a:buChar char="•"/>
            </a:pPr>
            <a:r>
              <a:rPr lang="en-US" sz="2800" dirty="0"/>
              <a:t>Palliation of symptoms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Prevention of serious skeletal-related complications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Maintenance of quality of life</a:t>
            </a:r>
          </a:p>
          <a:p>
            <a:endParaRPr lang="en-US" dirty="0"/>
          </a:p>
        </p:txBody>
      </p:sp>
    </p:spTree>
    <p:extLst>
      <p:ext uri="{BB962C8B-B14F-4D97-AF65-F5344CB8AC3E}">
        <p14:creationId xmlns:p14="http://schemas.microsoft.com/office/powerpoint/2010/main" val="226536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55F99F-1168-4AEC-BFBD-96030F2D7FD6}"/>
              </a:ext>
            </a:extLst>
          </p:cNvPr>
          <p:cNvPicPr>
            <a:picLocks noChangeAspect="1"/>
          </p:cNvPicPr>
          <p:nvPr/>
        </p:nvPicPr>
        <p:blipFill rotWithShape="1">
          <a:blip r:embed="rId2"/>
          <a:srcRect l="11278" t="21870" r="11278" b="24831"/>
          <a:stretch/>
        </p:blipFill>
        <p:spPr>
          <a:xfrm>
            <a:off x="1796470" y="-3"/>
            <a:ext cx="9106900" cy="2188399"/>
          </a:xfrm>
          <a:prstGeom prst="rect">
            <a:avLst/>
          </a:prstGeom>
        </p:spPr>
      </p:pic>
      <p:pic>
        <p:nvPicPr>
          <p:cNvPr id="6" name="Picture 5">
            <a:extLst>
              <a:ext uri="{FF2B5EF4-FFF2-40B4-BE49-F238E27FC236}">
                <a16:creationId xmlns:a16="http://schemas.microsoft.com/office/drawing/2014/main" id="{4763DACF-2F38-4DA7-AE8D-12697A14EF12}"/>
              </a:ext>
            </a:extLst>
          </p:cNvPr>
          <p:cNvPicPr>
            <a:picLocks noChangeAspect="1"/>
          </p:cNvPicPr>
          <p:nvPr/>
        </p:nvPicPr>
        <p:blipFill rotWithShape="1">
          <a:blip r:embed="rId3"/>
          <a:srcRect l="10280" t="18474" r="12275" b="588"/>
          <a:stretch/>
        </p:blipFill>
        <p:spPr>
          <a:xfrm>
            <a:off x="2126753" y="2373334"/>
            <a:ext cx="7887576" cy="4379365"/>
          </a:xfrm>
          <a:prstGeom prst="rect">
            <a:avLst/>
          </a:prstGeom>
        </p:spPr>
      </p:pic>
    </p:spTree>
    <p:extLst>
      <p:ext uri="{BB962C8B-B14F-4D97-AF65-F5344CB8AC3E}">
        <p14:creationId xmlns:p14="http://schemas.microsoft.com/office/powerpoint/2010/main" val="144918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8165D5-26C4-4AA6-A65D-B48201AC76D9}"/>
              </a:ext>
            </a:extLst>
          </p:cNvPr>
          <p:cNvSpPr>
            <a:spLocks noGrp="1"/>
          </p:cNvSpPr>
          <p:nvPr>
            <p:ph type="title" idx="4294967295"/>
          </p:nvPr>
        </p:nvSpPr>
        <p:spPr>
          <a:xfrm>
            <a:off x="0" y="523875"/>
            <a:ext cx="10902950" cy="957263"/>
          </a:xfrm>
        </p:spPr>
        <p:txBody>
          <a:bodyPr>
            <a:normAutofit/>
          </a:bodyPr>
          <a:lstStyle/>
          <a:p>
            <a:r>
              <a:rPr lang="en-US" sz="3200" dirty="0">
                <a:solidFill>
                  <a:schemeClr val="accent1"/>
                </a:solidFill>
                <a:latin typeface="Georgia" panose="02040502050405020303" pitchFamily="18" charset="0"/>
              </a:rPr>
              <a:t>Bone Modifying Agents</a:t>
            </a:r>
          </a:p>
        </p:txBody>
      </p:sp>
      <p:pic>
        <p:nvPicPr>
          <p:cNvPr id="5" name="Picture 4">
            <a:extLst>
              <a:ext uri="{FF2B5EF4-FFF2-40B4-BE49-F238E27FC236}">
                <a16:creationId xmlns:a16="http://schemas.microsoft.com/office/drawing/2014/main" id="{AD72CDA0-BC48-4978-8CDB-126C4B96A450}"/>
              </a:ext>
            </a:extLst>
          </p:cNvPr>
          <p:cNvPicPr>
            <a:picLocks noChangeAspect="1"/>
          </p:cNvPicPr>
          <p:nvPr/>
        </p:nvPicPr>
        <p:blipFill rotWithShape="1">
          <a:blip r:embed="rId2"/>
          <a:srcRect l="-886" t="34566" r="886" b="21970"/>
          <a:stretch/>
        </p:blipFill>
        <p:spPr>
          <a:xfrm>
            <a:off x="0" y="1962365"/>
            <a:ext cx="12192000" cy="2815119"/>
          </a:xfrm>
          <a:prstGeom prst="rect">
            <a:avLst/>
          </a:prstGeom>
        </p:spPr>
      </p:pic>
      <p:sp>
        <p:nvSpPr>
          <p:cNvPr id="6" name="TextShape 2">
            <a:extLst>
              <a:ext uri="{FF2B5EF4-FFF2-40B4-BE49-F238E27FC236}">
                <a16:creationId xmlns:a16="http://schemas.microsoft.com/office/drawing/2014/main" id="{76776428-9A2C-4957-ABFD-8C1531642DE5}"/>
              </a:ext>
            </a:extLst>
          </p:cNvPr>
          <p:cNvSpPr txBox="1"/>
          <p:nvPr/>
        </p:nvSpPr>
        <p:spPr>
          <a:xfrm>
            <a:off x="1167033" y="5857798"/>
            <a:ext cx="8640000" cy="952653"/>
          </a:xfrm>
          <a:prstGeom prst="rect">
            <a:avLst/>
          </a:prstGeom>
          <a:noFill/>
          <a:ln>
            <a:noFill/>
          </a:ln>
        </p:spPr>
        <p:txBody>
          <a:bodyPr lIns="90000" tIns="45000" rIns="90000" bIns="45000">
            <a:spAutoFit/>
          </a:bodyPr>
          <a:lstStyle/>
          <a:p>
            <a:r>
              <a:rPr lang="en-US" sz="1400" spc="-1" baseline="30000" dirty="0">
                <a:solidFill>
                  <a:srgbClr val="000000"/>
                </a:solidFill>
                <a:latin typeface="Arial"/>
              </a:rPr>
              <a:t>1</a:t>
            </a:r>
            <a:r>
              <a:rPr lang="en-US" sz="1400" spc="-1" dirty="0">
                <a:solidFill>
                  <a:srgbClr val="000000"/>
                </a:solidFill>
                <a:latin typeface="Arial"/>
              </a:rPr>
              <a:t>Van Poznak,…Moy. J Clin Oncol 2017</a:t>
            </a:r>
          </a:p>
          <a:p>
            <a:r>
              <a:rPr lang="en-US" sz="1400" spc="-1" baseline="30000" dirty="0">
                <a:solidFill>
                  <a:srgbClr val="000000"/>
                </a:solidFill>
                <a:latin typeface="Arial"/>
              </a:rPr>
              <a:t>2</a:t>
            </a:r>
            <a:r>
              <a:rPr lang="en-US" sz="1400" spc="-1" dirty="0">
                <a:solidFill>
                  <a:srgbClr val="000000"/>
                </a:solidFill>
                <a:latin typeface="Arial"/>
              </a:rPr>
              <a:t>Amadori, et al. Lancet Oncol 2013</a:t>
            </a:r>
          </a:p>
          <a:p>
            <a:r>
              <a:rPr lang="en-US" sz="1400" spc="-1" baseline="30000" dirty="0">
                <a:solidFill>
                  <a:srgbClr val="000000"/>
                </a:solidFill>
                <a:latin typeface="Arial"/>
              </a:rPr>
              <a:t>3</a:t>
            </a:r>
            <a:r>
              <a:rPr lang="en-US" sz="1400" spc="-1" dirty="0">
                <a:solidFill>
                  <a:srgbClr val="000000"/>
                </a:solidFill>
                <a:latin typeface="Arial"/>
              </a:rPr>
              <a:t>Himelstein, et al. JAMA 2017</a:t>
            </a:r>
          </a:p>
          <a:p>
            <a:r>
              <a:rPr lang="en-US" sz="1400" spc="-1" baseline="30000" dirty="0">
                <a:solidFill>
                  <a:srgbClr val="000000"/>
                </a:solidFill>
                <a:latin typeface="Arial"/>
              </a:rPr>
              <a:t>4</a:t>
            </a:r>
            <a:r>
              <a:rPr lang="en-US" sz="1400" spc="-1" dirty="0">
                <a:solidFill>
                  <a:srgbClr val="000000"/>
                </a:solidFill>
                <a:latin typeface="Arial"/>
              </a:rPr>
              <a:t>Hortobagyi, et al. JAMA Oncol 2017</a:t>
            </a:r>
          </a:p>
        </p:txBody>
      </p:sp>
      <p:sp>
        <p:nvSpPr>
          <p:cNvPr id="7" name="TextShape 2">
            <a:extLst>
              <a:ext uri="{FF2B5EF4-FFF2-40B4-BE49-F238E27FC236}">
                <a16:creationId xmlns:a16="http://schemas.microsoft.com/office/drawing/2014/main" id="{D80AC42F-B4AE-4056-BEF9-21F08808CDFC}"/>
              </a:ext>
            </a:extLst>
          </p:cNvPr>
          <p:cNvSpPr txBox="1"/>
          <p:nvPr/>
        </p:nvSpPr>
        <p:spPr>
          <a:xfrm>
            <a:off x="178492" y="5047597"/>
            <a:ext cx="8640000" cy="737210"/>
          </a:xfrm>
          <a:prstGeom prst="rect">
            <a:avLst/>
          </a:prstGeom>
          <a:noFill/>
          <a:ln>
            <a:noFill/>
          </a:ln>
        </p:spPr>
        <p:txBody>
          <a:bodyPr lIns="90000" tIns="45000" rIns="90000" bIns="45000">
            <a:spAutoFit/>
          </a:bodyPr>
          <a:lstStyle/>
          <a:p>
            <a:r>
              <a:rPr lang="en-US" sz="1400" spc="-1" dirty="0">
                <a:solidFill>
                  <a:srgbClr val="000000"/>
                </a:solidFill>
                <a:highlight>
                  <a:srgbClr val="EEEEEE"/>
                </a:highlight>
                <a:latin typeface="Arial"/>
              </a:rPr>
              <a:t>Three RCT’s and a meta-analysis of ZA q4 weeks vs 12 weeks with similar rates of SREs</a:t>
            </a:r>
          </a:p>
          <a:p>
            <a:r>
              <a:rPr lang="en-US" sz="1400" spc="-1" dirty="0">
                <a:solidFill>
                  <a:srgbClr val="000000"/>
                </a:solidFill>
                <a:highlight>
                  <a:srgbClr val="EEEEEE"/>
                </a:highlight>
                <a:latin typeface="Arial"/>
              </a:rPr>
              <a:t>Zoom and OPTIMIZE-2 were industry-sponsored and CALGB was NIH-sponsored</a:t>
            </a:r>
            <a:r>
              <a:rPr lang="en-US" sz="1400" spc="-1" baseline="30000" dirty="0">
                <a:solidFill>
                  <a:srgbClr val="000000"/>
                </a:solidFill>
                <a:highlight>
                  <a:srgbClr val="EEEEEE"/>
                </a:highlight>
                <a:latin typeface="Arial"/>
              </a:rPr>
              <a:t>1-4</a:t>
            </a:r>
            <a:endParaRPr lang="en-US" sz="1400" spc="-1" dirty="0">
              <a:solidFill>
                <a:srgbClr val="000000"/>
              </a:solidFill>
              <a:highlight>
                <a:srgbClr val="EEEEEE"/>
              </a:highlight>
              <a:latin typeface="Arial"/>
            </a:endParaRPr>
          </a:p>
          <a:p>
            <a:endParaRPr lang="en-US" sz="1400" spc="-1" dirty="0">
              <a:solidFill>
                <a:srgbClr val="000000"/>
              </a:solidFill>
              <a:highlight>
                <a:srgbClr val="EEEEEE"/>
              </a:highlight>
              <a:latin typeface="Arial"/>
            </a:endParaRPr>
          </a:p>
        </p:txBody>
      </p:sp>
    </p:spTree>
    <p:extLst>
      <p:ext uri="{BB962C8B-B14F-4D97-AF65-F5344CB8AC3E}">
        <p14:creationId xmlns:p14="http://schemas.microsoft.com/office/powerpoint/2010/main" val="3369263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524E40-2240-429E-B8AF-61C166D0B951}"/>
              </a:ext>
            </a:extLst>
          </p:cNvPr>
          <p:cNvSpPr>
            <a:spLocks noGrp="1"/>
          </p:cNvSpPr>
          <p:nvPr>
            <p:ph type="title"/>
          </p:nvPr>
        </p:nvSpPr>
        <p:spPr>
          <a:xfrm>
            <a:off x="641350" y="58657"/>
            <a:ext cx="10902950" cy="956516"/>
          </a:xfrm>
        </p:spPr>
        <p:txBody>
          <a:bodyPr/>
          <a:lstStyle/>
          <a:p>
            <a:r>
              <a:rPr lang="en-US" dirty="0"/>
              <a:t>Zoledronic acid q4 weeks vs q12 weeks: Clinical trials</a:t>
            </a:r>
          </a:p>
        </p:txBody>
      </p:sp>
      <p:graphicFrame>
        <p:nvGraphicFramePr>
          <p:cNvPr id="9" name="Table 9">
            <a:extLst>
              <a:ext uri="{FF2B5EF4-FFF2-40B4-BE49-F238E27FC236}">
                <a16:creationId xmlns:a16="http://schemas.microsoft.com/office/drawing/2014/main" id="{0063BF61-A3FB-4DA3-B479-F6E623B09BE9}"/>
              </a:ext>
            </a:extLst>
          </p:cNvPr>
          <p:cNvGraphicFramePr>
            <a:graphicFrameLocks noGrp="1"/>
          </p:cNvGraphicFramePr>
          <p:nvPr>
            <p:ph idx="1"/>
            <p:extLst>
              <p:ext uri="{D42A27DB-BD31-4B8C-83A1-F6EECF244321}">
                <p14:modId xmlns:p14="http://schemas.microsoft.com/office/powerpoint/2010/main" val="4174747516"/>
              </p:ext>
            </p:extLst>
          </p:nvPr>
        </p:nvGraphicFramePr>
        <p:xfrm>
          <a:off x="1024767" y="514352"/>
          <a:ext cx="10144124" cy="6338872"/>
        </p:xfrm>
        <a:graphic>
          <a:graphicData uri="http://schemas.openxmlformats.org/drawingml/2006/table">
            <a:tbl>
              <a:tblPr firstRow="1" bandRow="1">
                <a:tableStyleId>{5C22544A-7EE6-4342-B048-85BDC9FD1C3A}</a:tableStyleId>
              </a:tblPr>
              <a:tblGrid>
                <a:gridCol w="2536031">
                  <a:extLst>
                    <a:ext uri="{9D8B030D-6E8A-4147-A177-3AD203B41FA5}">
                      <a16:colId xmlns:a16="http://schemas.microsoft.com/office/drawing/2014/main" val="840047760"/>
                    </a:ext>
                  </a:extLst>
                </a:gridCol>
                <a:gridCol w="2536031">
                  <a:extLst>
                    <a:ext uri="{9D8B030D-6E8A-4147-A177-3AD203B41FA5}">
                      <a16:colId xmlns:a16="http://schemas.microsoft.com/office/drawing/2014/main" val="1207408373"/>
                    </a:ext>
                  </a:extLst>
                </a:gridCol>
                <a:gridCol w="2536031">
                  <a:extLst>
                    <a:ext uri="{9D8B030D-6E8A-4147-A177-3AD203B41FA5}">
                      <a16:colId xmlns:a16="http://schemas.microsoft.com/office/drawing/2014/main" val="1227958650"/>
                    </a:ext>
                  </a:extLst>
                </a:gridCol>
                <a:gridCol w="2536031">
                  <a:extLst>
                    <a:ext uri="{9D8B030D-6E8A-4147-A177-3AD203B41FA5}">
                      <a16:colId xmlns:a16="http://schemas.microsoft.com/office/drawing/2014/main" val="3850033668"/>
                    </a:ext>
                  </a:extLst>
                </a:gridCol>
              </a:tblGrid>
              <a:tr h="351597">
                <a:tc>
                  <a:txBody>
                    <a:bodyPr/>
                    <a:lstStyle/>
                    <a:p>
                      <a:r>
                        <a:rPr lang="en-US" dirty="0"/>
                        <a:t>Trial</a:t>
                      </a:r>
                    </a:p>
                  </a:txBody>
                  <a:tcPr/>
                </a:tc>
                <a:tc>
                  <a:txBody>
                    <a:bodyPr/>
                    <a:lstStyle/>
                    <a:p>
                      <a:r>
                        <a:rPr lang="en-US" dirty="0"/>
                        <a:t>ZOOM</a:t>
                      </a:r>
                      <a:r>
                        <a:rPr lang="en-US" baseline="30000" dirty="0"/>
                        <a:t>1</a:t>
                      </a:r>
                      <a:endParaRPr lang="en-US" dirty="0"/>
                    </a:p>
                  </a:txBody>
                  <a:tcPr/>
                </a:tc>
                <a:tc>
                  <a:txBody>
                    <a:bodyPr/>
                    <a:lstStyle/>
                    <a:p>
                      <a:r>
                        <a:rPr lang="en-US" dirty="0"/>
                        <a:t>CALGB 70604</a:t>
                      </a:r>
                      <a:r>
                        <a:rPr lang="en-US" baseline="30000" dirty="0"/>
                        <a:t>2</a:t>
                      </a:r>
                      <a:endParaRPr lang="en-US" dirty="0"/>
                    </a:p>
                  </a:txBody>
                  <a:tcPr/>
                </a:tc>
                <a:tc>
                  <a:txBody>
                    <a:bodyPr/>
                    <a:lstStyle/>
                    <a:p>
                      <a:r>
                        <a:rPr lang="en-US" baseline="0" dirty="0"/>
                        <a:t>OPTIMIZE-2</a:t>
                      </a:r>
                      <a:r>
                        <a:rPr lang="en-US" baseline="30000" dirty="0"/>
                        <a:t>3</a:t>
                      </a:r>
                      <a:endParaRPr lang="en-US" dirty="0"/>
                    </a:p>
                  </a:txBody>
                  <a:tcPr/>
                </a:tc>
                <a:extLst>
                  <a:ext uri="{0D108BD9-81ED-4DB2-BD59-A6C34878D82A}">
                    <a16:rowId xmlns:a16="http://schemas.microsoft.com/office/drawing/2014/main" val="4021032236"/>
                  </a:ext>
                </a:extLst>
              </a:tr>
              <a:tr h="351597">
                <a:tc>
                  <a:txBody>
                    <a:bodyPr/>
                    <a:lstStyle/>
                    <a:p>
                      <a:r>
                        <a:rPr lang="en-US" dirty="0"/>
                        <a:t>Study sponsor</a:t>
                      </a:r>
                    </a:p>
                  </a:txBody>
                  <a:tcPr/>
                </a:tc>
                <a:tc>
                  <a:txBody>
                    <a:bodyPr/>
                    <a:lstStyle/>
                    <a:p>
                      <a:r>
                        <a:rPr lang="en-US" dirty="0"/>
                        <a:t>Industry</a:t>
                      </a:r>
                    </a:p>
                  </a:txBody>
                  <a:tcPr/>
                </a:tc>
                <a:tc>
                  <a:txBody>
                    <a:bodyPr/>
                    <a:lstStyle/>
                    <a:p>
                      <a:r>
                        <a:rPr lang="en-US" dirty="0"/>
                        <a:t>NIH</a:t>
                      </a:r>
                    </a:p>
                  </a:txBody>
                  <a:tcPr/>
                </a:tc>
                <a:tc>
                  <a:txBody>
                    <a:bodyPr/>
                    <a:lstStyle/>
                    <a:p>
                      <a:r>
                        <a:rPr lang="en-US" dirty="0"/>
                        <a:t>Industry</a:t>
                      </a:r>
                    </a:p>
                  </a:txBody>
                  <a:tcPr/>
                </a:tc>
                <a:extLst>
                  <a:ext uri="{0D108BD9-81ED-4DB2-BD59-A6C34878D82A}">
                    <a16:rowId xmlns:a16="http://schemas.microsoft.com/office/drawing/2014/main" val="1939566790"/>
                  </a:ext>
                </a:extLst>
              </a:tr>
              <a:tr h="351597">
                <a:tc>
                  <a:txBody>
                    <a:bodyPr/>
                    <a:lstStyle/>
                    <a:p>
                      <a:r>
                        <a:rPr lang="en-US" dirty="0"/>
                        <a:t>Primary endpoint</a:t>
                      </a:r>
                    </a:p>
                  </a:txBody>
                  <a:tcPr/>
                </a:tc>
                <a:tc>
                  <a:txBody>
                    <a:bodyPr/>
                    <a:lstStyle/>
                    <a:p>
                      <a:r>
                        <a:rPr lang="en-US" dirty="0"/>
                        <a:t>SRE/pt/year</a:t>
                      </a:r>
                    </a:p>
                  </a:txBody>
                  <a:tcPr/>
                </a:tc>
                <a:tc>
                  <a:txBody>
                    <a:bodyPr/>
                    <a:lstStyle/>
                    <a:p>
                      <a:r>
                        <a:rPr lang="en-US" dirty="0"/>
                        <a:t>SRE within 2 years</a:t>
                      </a:r>
                    </a:p>
                  </a:txBody>
                  <a:tcPr/>
                </a:tc>
                <a:tc>
                  <a:txBody>
                    <a:bodyPr/>
                    <a:lstStyle/>
                    <a:p>
                      <a:r>
                        <a:rPr lang="en-US" dirty="0"/>
                        <a:t>SRE rate</a:t>
                      </a:r>
                    </a:p>
                  </a:txBody>
                  <a:tcPr/>
                </a:tc>
                <a:extLst>
                  <a:ext uri="{0D108BD9-81ED-4DB2-BD59-A6C34878D82A}">
                    <a16:rowId xmlns:a16="http://schemas.microsoft.com/office/drawing/2014/main" val="3301338736"/>
                  </a:ext>
                </a:extLst>
              </a:tr>
              <a:tr h="1142691">
                <a:tc>
                  <a:txBody>
                    <a:bodyPr/>
                    <a:lstStyle/>
                    <a:p>
                      <a:r>
                        <a:rPr lang="en-US" dirty="0"/>
                        <a:t>Patient population</a:t>
                      </a:r>
                    </a:p>
                  </a:txBody>
                  <a:tcPr/>
                </a:tc>
                <a:tc>
                  <a:txBody>
                    <a:bodyPr/>
                    <a:lstStyle/>
                    <a:p>
                      <a:r>
                        <a:rPr lang="en-US" dirty="0"/>
                        <a:t>MBC to bone, completed 12-15 </a:t>
                      </a:r>
                      <a:r>
                        <a:rPr lang="en-US" dirty="0" err="1"/>
                        <a:t>mos</a:t>
                      </a:r>
                      <a:r>
                        <a:rPr lang="en-US" dirty="0"/>
                        <a:t> of monthly ZA</a:t>
                      </a:r>
                    </a:p>
                  </a:txBody>
                  <a:tcPr/>
                </a:tc>
                <a:tc>
                  <a:txBody>
                    <a:bodyPr/>
                    <a:lstStyle/>
                    <a:p>
                      <a:r>
                        <a:rPr lang="en-US" dirty="0"/>
                        <a:t>Metastatic breast cancer, metastatic prostate cancer, or multiple myeloma to bone. </a:t>
                      </a:r>
                    </a:p>
                  </a:txBody>
                  <a:tcPr/>
                </a:tc>
                <a:tc>
                  <a:txBody>
                    <a:bodyPr/>
                    <a:lstStyle/>
                    <a:p>
                      <a:r>
                        <a:rPr lang="en-US" dirty="0"/>
                        <a:t>MBC to bone previously on monthly ZA or pamidronate</a:t>
                      </a:r>
                    </a:p>
                  </a:txBody>
                  <a:tcPr/>
                </a:tc>
                <a:extLst>
                  <a:ext uri="{0D108BD9-81ED-4DB2-BD59-A6C34878D82A}">
                    <a16:rowId xmlns:a16="http://schemas.microsoft.com/office/drawing/2014/main" val="1692966897"/>
                  </a:ext>
                </a:extLst>
              </a:tr>
              <a:tr h="351597">
                <a:tc>
                  <a:txBody>
                    <a:bodyPr/>
                    <a:lstStyle/>
                    <a:p>
                      <a:r>
                        <a:rPr lang="en-US" dirty="0"/>
                        <a:t>Sample size</a:t>
                      </a:r>
                    </a:p>
                  </a:txBody>
                  <a:tcPr/>
                </a:tc>
                <a:tc>
                  <a:txBody>
                    <a:bodyPr/>
                    <a:lstStyle/>
                    <a:p>
                      <a:r>
                        <a:rPr lang="en-US" dirty="0"/>
                        <a:t>425</a:t>
                      </a:r>
                    </a:p>
                  </a:txBody>
                  <a:tcPr/>
                </a:tc>
                <a:tc>
                  <a:txBody>
                    <a:bodyPr/>
                    <a:lstStyle/>
                    <a:p>
                      <a:r>
                        <a:rPr lang="en-US" dirty="0"/>
                        <a:t>911 (855 with MBC)</a:t>
                      </a:r>
                    </a:p>
                  </a:txBody>
                  <a:tcPr/>
                </a:tc>
                <a:tc>
                  <a:txBody>
                    <a:bodyPr/>
                    <a:lstStyle/>
                    <a:p>
                      <a:r>
                        <a:rPr lang="en-US" dirty="0"/>
                        <a:t>416</a:t>
                      </a:r>
                    </a:p>
                  </a:txBody>
                  <a:tcPr/>
                </a:tc>
                <a:extLst>
                  <a:ext uri="{0D108BD9-81ED-4DB2-BD59-A6C34878D82A}">
                    <a16:rowId xmlns:a16="http://schemas.microsoft.com/office/drawing/2014/main" val="339704855"/>
                  </a:ext>
                </a:extLst>
              </a:tr>
              <a:tr h="1933785">
                <a:tc>
                  <a:txBody>
                    <a:bodyPr/>
                    <a:lstStyle/>
                    <a:p>
                      <a:r>
                        <a:rPr lang="en-US" dirty="0"/>
                        <a:t>Primary results</a:t>
                      </a:r>
                    </a:p>
                  </a:txBody>
                  <a:tcPr/>
                </a:tc>
                <a:tc>
                  <a:txBody>
                    <a:bodyPr/>
                    <a:lstStyle/>
                    <a:p>
                      <a:r>
                        <a:rPr lang="en-US" dirty="0"/>
                        <a:t>SRE rate</a:t>
                      </a:r>
                    </a:p>
                    <a:p>
                      <a:r>
                        <a:rPr lang="en-US" dirty="0"/>
                        <a:t>-0·26 (95% CI 0·15–0·37) in the 12-week group </a:t>
                      </a:r>
                    </a:p>
                    <a:p>
                      <a:r>
                        <a:rPr lang="en-US" dirty="0"/>
                        <a:t>-0·22 (0·14–0·29) in the 4-week group</a:t>
                      </a:r>
                    </a:p>
                  </a:txBody>
                  <a:tcPr/>
                </a:tc>
                <a:tc>
                  <a:txBody>
                    <a:bodyPr/>
                    <a:lstStyle/>
                    <a:p>
                      <a:r>
                        <a:rPr lang="en-US" dirty="0"/>
                        <a:t>SRE 4 week vs 12 week: </a:t>
                      </a:r>
                    </a:p>
                    <a:p>
                      <a:r>
                        <a:rPr lang="en-US" dirty="0"/>
                        <a:t>-29.5 vs 28.6 </a:t>
                      </a:r>
                    </a:p>
                    <a:p>
                      <a:r>
                        <a:rPr lang="en-US" dirty="0"/>
                        <a:t>-Risk difference of −0.3%[1-sided 95%CI, −4% to ∞]; </a:t>
                      </a:r>
                    </a:p>
                    <a:p>
                      <a:r>
                        <a:rPr lang="en-US" dirty="0"/>
                        <a:t>Noninferiority P &lt; .001</a:t>
                      </a:r>
                    </a:p>
                  </a:txBody>
                  <a:tcPr/>
                </a:tc>
                <a:tc>
                  <a:txBody>
                    <a:bodyPr/>
                    <a:lstStyle/>
                    <a:p>
                      <a:r>
                        <a:rPr lang="en-US" dirty="0"/>
                        <a:t>SREs 4 week vs 12 week:</a:t>
                      </a:r>
                    </a:p>
                    <a:p>
                      <a:r>
                        <a:rPr lang="en-US" dirty="0"/>
                        <a:t>-22.0% vs 23.2% </a:t>
                      </a:r>
                    </a:p>
                    <a:p>
                      <a:r>
                        <a:rPr lang="en-US" dirty="0"/>
                        <a:t>-Proportional difference of -1.2%; 1-sided 97.5% CI bound of difference in SRE rate, -9.8%; noninferiority P = .02</a:t>
                      </a:r>
                    </a:p>
                  </a:txBody>
                  <a:tcPr/>
                </a:tc>
                <a:extLst>
                  <a:ext uri="{0D108BD9-81ED-4DB2-BD59-A6C34878D82A}">
                    <a16:rowId xmlns:a16="http://schemas.microsoft.com/office/drawing/2014/main" val="1115274823"/>
                  </a:ext>
                </a:extLst>
              </a:tr>
              <a:tr h="1675432">
                <a:tc>
                  <a:txBody>
                    <a:bodyPr/>
                    <a:lstStyle/>
                    <a:p>
                      <a:r>
                        <a:rPr lang="en-US" dirty="0"/>
                        <a:t>Grade 3/4 adverse events (12 week vs 4 week)</a:t>
                      </a:r>
                    </a:p>
                  </a:txBody>
                  <a:tcPr/>
                </a:tc>
                <a:tc>
                  <a:txBody>
                    <a:bodyPr/>
                    <a:lstStyle/>
                    <a:p>
                      <a:r>
                        <a:rPr lang="en-US" dirty="0"/>
                        <a:t>-Bone pain 27% vs 30%</a:t>
                      </a:r>
                    </a:p>
                    <a:p>
                      <a:r>
                        <a:rPr lang="en-US" dirty="0"/>
                        <a:t>-Nausea 11% vs 15%</a:t>
                      </a:r>
                    </a:p>
                    <a:p>
                      <a:r>
                        <a:rPr lang="en-US" dirty="0"/>
                        <a:t>-Asthenia 9% vs 15%</a:t>
                      </a:r>
                    </a:p>
                    <a:p>
                      <a:r>
                        <a:rPr lang="en-US" dirty="0"/>
                        <a:t>-Renal &lt;1% vs 1%</a:t>
                      </a:r>
                    </a:p>
                    <a:p>
                      <a:r>
                        <a:rPr lang="en-US" dirty="0"/>
                        <a:t>-ONJ: 4 pts vs 3 pts</a:t>
                      </a:r>
                    </a:p>
                  </a:txBody>
                  <a:tcPr/>
                </a:tc>
                <a:tc>
                  <a:txBody>
                    <a:bodyPr/>
                    <a:lstStyle/>
                    <a:p>
                      <a:r>
                        <a:rPr lang="en-US" dirty="0"/>
                        <a:t>No different between groups</a:t>
                      </a:r>
                    </a:p>
                    <a:p>
                      <a:r>
                        <a:rPr lang="en-US" dirty="0"/>
                        <a:t>-ONJ 1.0% vs 2.0%</a:t>
                      </a:r>
                    </a:p>
                    <a:p>
                      <a:r>
                        <a:rPr lang="en-US" dirty="0"/>
                        <a:t>-Renal 0.5% vs 1.2%</a:t>
                      </a:r>
                    </a:p>
                  </a:txBody>
                  <a:tcPr/>
                </a:tc>
                <a:tc>
                  <a:txBody>
                    <a:bodyPr/>
                    <a:lstStyle/>
                    <a:p>
                      <a:r>
                        <a:rPr lang="en-US" dirty="0"/>
                        <a:t>No different between groups</a:t>
                      </a:r>
                    </a:p>
                    <a:p>
                      <a:r>
                        <a:rPr lang="en-US" dirty="0"/>
                        <a:t>-ONJ 2 patients, both in 4 week dosing group</a:t>
                      </a:r>
                    </a:p>
                  </a:txBody>
                  <a:tcPr/>
                </a:tc>
                <a:extLst>
                  <a:ext uri="{0D108BD9-81ED-4DB2-BD59-A6C34878D82A}">
                    <a16:rowId xmlns:a16="http://schemas.microsoft.com/office/drawing/2014/main" val="3332288477"/>
                  </a:ext>
                </a:extLst>
              </a:tr>
            </a:tbl>
          </a:graphicData>
        </a:graphic>
      </p:graphicFrame>
      <p:sp>
        <p:nvSpPr>
          <p:cNvPr id="11" name="Text Placeholder 10">
            <a:extLst>
              <a:ext uri="{FF2B5EF4-FFF2-40B4-BE49-F238E27FC236}">
                <a16:creationId xmlns:a16="http://schemas.microsoft.com/office/drawing/2014/main" id="{67043B32-902D-484E-9572-4E1A2BCA765B}"/>
              </a:ext>
            </a:extLst>
          </p:cNvPr>
          <p:cNvSpPr>
            <a:spLocks noGrp="1"/>
          </p:cNvSpPr>
          <p:nvPr>
            <p:ph type="body" sz="quarter" idx="14"/>
          </p:nvPr>
        </p:nvSpPr>
        <p:spPr>
          <a:xfrm>
            <a:off x="923274" y="6211613"/>
            <a:ext cx="7058029" cy="742396"/>
          </a:xfrm>
          <a:noFill/>
        </p:spPr>
        <p:txBody>
          <a:bodyPr/>
          <a:lstStyle/>
          <a:p>
            <a:r>
              <a:rPr lang="da-DK" sz="1050" baseline="30000" dirty="0"/>
              <a:t>1</a:t>
            </a:r>
            <a:r>
              <a:rPr lang="da-DK" sz="1050" dirty="0"/>
              <a:t>Amadori, et al. Lancet Oncol 2013</a:t>
            </a:r>
          </a:p>
          <a:p>
            <a:r>
              <a:rPr lang="da-DK" sz="1050" baseline="30000" dirty="0"/>
              <a:t>2</a:t>
            </a:r>
            <a:r>
              <a:rPr lang="da-DK" sz="1050" dirty="0"/>
              <a:t>Himelstein, et al. JAMA 2017</a:t>
            </a:r>
          </a:p>
          <a:p>
            <a:r>
              <a:rPr lang="da-DK" sz="1050" baseline="30000" dirty="0"/>
              <a:t>3</a:t>
            </a:r>
            <a:r>
              <a:rPr lang="da-DK" sz="1050" dirty="0"/>
              <a:t>Hortobagyi, et al. JAMA Oncol 2017</a:t>
            </a:r>
          </a:p>
          <a:p>
            <a:endParaRPr lang="en-US" sz="1050" dirty="0"/>
          </a:p>
        </p:txBody>
      </p:sp>
    </p:spTree>
    <p:extLst>
      <p:ext uri="{BB962C8B-B14F-4D97-AF65-F5344CB8AC3E}">
        <p14:creationId xmlns:p14="http://schemas.microsoft.com/office/powerpoint/2010/main" val="97189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Main graphic"/>
          <p:cNvPicPr/>
          <p:nvPr/>
        </p:nvPicPr>
        <p:blipFill>
          <a:blip r:embed="rId2"/>
          <a:stretch/>
        </p:blipFill>
        <p:spPr>
          <a:xfrm>
            <a:off x="1062892" y="1563077"/>
            <a:ext cx="9034585" cy="3516923"/>
          </a:xfrm>
          <a:prstGeom prst="rect">
            <a:avLst/>
          </a:prstGeom>
          <a:ln>
            <a:noFill/>
          </a:ln>
        </p:spPr>
      </p:pic>
      <p:sp>
        <p:nvSpPr>
          <p:cNvPr id="5" name="TextShape 2">
            <a:extLst>
              <a:ext uri="{FF2B5EF4-FFF2-40B4-BE49-F238E27FC236}">
                <a16:creationId xmlns:a16="http://schemas.microsoft.com/office/drawing/2014/main" id="{0481D55E-B2B1-4C70-A1F3-056A00E15A5E}"/>
              </a:ext>
            </a:extLst>
          </p:cNvPr>
          <p:cNvSpPr txBox="1"/>
          <p:nvPr/>
        </p:nvSpPr>
        <p:spPr>
          <a:xfrm>
            <a:off x="1521764" y="5197461"/>
            <a:ext cx="8640000" cy="1660539"/>
          </a:xfrm>
          <a:prstGeom prst="rect">
            <a:avLst/>
          </a:prstGeom>
          <a:noFill/>
          <a:ln>
            <a:noFill/>
          </a:ln>
        </p:spPr>
        <p:txBody>
          <a:bodyPr lIns="90000" tIns="45000" rIns="90000" bIns="45000">
            <a:spAutoFit/>
          </a:bodyPr>
          <a:lstStyle/>
          <a:p>
            <a:pPr algn="ctr"/>
            <a:r>
              <a:rPr lang="en-US" dirty="0">
                <a:highlight>
                  <a:srgbClr val="EEEEEE"/>
                </a:highlight>
              </a:rPr>
              <a:t>No difference in SREs or pain with de-escalated therapy</a:t>
            </a:r>
            <a:endParaRPr lang="en-US" sz="1400" spc="-1" dirty="0">
              <a:highlight>
                <a:srgbClr val="EEEEEE"/>
              </a:highlight>
              <a:latin typeface="Arial"/>
            </a:endParaRPr>
          </a:p>
          <a:p>
            <a:endParaRPr lang="en-US" sz="1400" spc="-1" dirty="0">
              <a:highlight>
                <a:srgbClr val="EEEEEE"/>
              </a:highlight>
              <a:latin typeface="Arial"/>
            </a:endParaRPr>
          </a:p>
          <a:p>
            <a:endParaRPr lang="en-US" sz="1400" spc="-1" dirty="0">
              <a:highlight>
                <a:srgbClr val="EEEEEE"/>
              </a:highlight>
              <a:latin typeface="Arial"/>
            </a:endParaRPr>
          </a:p>
          <a:p>
            <a:endParaRPr lang="en-US" sz="1400" spc="-1" dirty="0">
              <a:highlight>
                <a:srgbClr val="EEEEEE"/>
              </a:highlight>
              <a:latin typeface="Arial"/>
            </a:endParaRPr>
          </a:p>
          <a:p>
            <a:endParaRPr lang="en-US" sz="1400" spc="-1" dirty="0">
              <a:highlight>
                <a:srgbClr val="EEEEEE"/>
              </a:highlight>
              <a:latin typeface="Arial"/>
            </a:endParaRPr>
          </a:p>
          <a:p>
            <a:endParaRPr lang="en-US" sz="1400" spc="-1" dirty="0">
              <a:highlight>
                <a:srgbClr val="EEEEEE"/>
              </a:highlight>
              <a:latin typeface="Arial"/>
            </a:endParaRPr>
          </a:p>
          <a:p>
            <a:r>
              <a:rPr lang="en-US" sz="1400" spc="-1" dirty="0">
                <a:latin typeface="Arial"/>
              </a:rPr>
              <a:t>Ibrahim MFK, et al. Ann Oncol 2015</a:t>
            </a:r>
          </a:p>
        </p:txBody>
      </p:sp>
      <p:sp>
        <p:nvSpPr>
          <p:cNvPr id="2" name="Title 1">
            <a:extLst>
              <a:ext uri="{FF2B5EF4-FFF2-40B4-BE49-F238E27FC236}">
                <a16:creationId xmlns:a16="http://schemas.microsoft.com/office/drawing/2014/main" id="{450F93A5-F0ED-4187-AAC6-4B62ED78FF48}"/>
              </a:ext>
            </a:extLst>
          </p:cNvPr>
          <p:cNvSpPr>
            <a:spLocks noGrp="1"/>
          </p:cNvSpPr>
          <p:nvPr>
            <p:ph type="title" idx="4294967295"/>
          </p:nvPr>
        </p:nvSpPr>
        <p:spPr>
          <a:xfrm>
            <a:off x="0" y="523875"/>
            <a:ext cx="10902950" cy="957263"/>
          </a:xfrm>
        </p:spPr>
        <p:txBody>
          <a:bodyPr>
            <a:normAutofit/>
          </a:bodyPr>
          <a:lstStyle/>
          <a:p>
            <a:r>
              <a:rPr lang="en-US" sz="3200" dirty="0">
                <a:solidFill>
                  <a:schemeClr val="accent1"/>
                </a:solidFill>
                <a:latin typeface="Georgia" panose="02040502050405020303" pitchFamily="18" charset="0"/>
              </a:rPr>
              <a:t>Meta-analysis of skeletal related events</a:t>
            </a:r>
          </a:p>
        </p:txBody>
      </p:sp>
    </p:spTree>
  </p:cSld>
  <p:clrMapOvr>
    <a:masterClrMapping/>
  </p:clrMapOvr>
  <p:transition spd="slow">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398BEF-DEF2-498D-A126-F0DAE78DA052}"/>
              </a:ext>
            </a:extLst>
          </p:cNvPr>
          <p:cNvSpPr>
            <a:spLocks noGrp="1"/>
          </p:cNvSpPr>
          <p:nvPr>
            <p:ph type="sldNum" sz="quarter" idx="12"/>
          </p:nvPr>
        </p:nvSpPr>
        <p:spPr/>
        <p:txBody>
          <a:bodyPr/>
          <a:lstStyle/>
          <a:p>
            <a:pPr>
              <a:defRPr/>
            </a:pPr>
            <a:endParaRPr lang="en-US" altLang="en-US" dirty="0"/>
          </a:p>
        </p:txBody>
      </p:sp>
      <p:sp>
        <p:nvSpPr>
          <p:cNvPr id="6" name="Title 5">
            <a:extLst>
              <a:ext uri="{FF2B5EF4-FFF2-40B4-BE49-F238E27FC236}">
                <a16:creationId xmlns:a16="http://schemas.microsoft.com/office/drawing/2014/main" id="{7585CE37-CA9D-45A2-9C22-4529578111B0}"/>
              </a:ext>
            </a:extLst>
          </p:cNvPr>
          <p:cNvSpPr>
            <a:spLocks noGrp="1"/>
          </p:cNvSpPr>
          <p:nvPr>
            <p:ph type="title" idx="4294967295"/>
          </p:nvPr>
        </p:nvSpPr>
        <p:spPr>
          <a:xfrm>
            <a:off x="0" y="523875"/>
            <a:ext cx="10902950" cy="957263"/>
          </a:xfrm>
        </p:spPr>
        <p:txBody>
          <a:bodyPr>
            <a:normAutofit/>
          </a:bodyPr>
          <a:lstStyle/>
          <a:p>
            <a:r>
              <a:rPr lang="en-US" sz="3200" dirty="0">
                <a:solidFill>
                  <a:schemeClr val="accent1"/>
                </a:solidFill>
                <a:latin typeface="Georgia" panose="02040502050405020303" pitchFamily="18" charset="0"/>
              </a:rPr>
              <a:t>Bisphosphonates inhibit osteoclast activity</a:t>
            </a:r>
          </a:p>
        </p:txBody>
      </p:sp>
      <p:pic>
        <p:nvPicPr>
          <p:cNvPr id="5" name="Picture 4">
            <a:extLst>
              <a:ext uri="{FF2B5EF4-FFF2-40B4-BE49-F238E27FC236}">
                <a16:creationId xmlns:a16="http://schemas.microsoft.com/office/drawing/2014/main" id="{A79B9008-0495-4ED7-9095-A95291EE72B4}"/>
              </a:ext>
            </a:extLst>
          </p:cNvPr>
          <p:cNvPicPr>
            <a:picLocks noChangeAspect="1"/>
          </p:cNvPicPr>
          <p:nvPr/>
        </p:nvPicPr>
        <p:blipFill rotWithShape="1">
          <a:blip r:embed="rId2"/>
          <a:srcRect l="25618" t="31310" r="25674" b="16817"/>
          <a:stretch/>
        </p:blipFill>
        <p:spPr>
          <a:xfrm>
            <a:off x="1485110" y="1284660"/>
            <a:ext cx="8969337" cy="5167456"/>
          </a:xfrm>
          <a:prstGeom prst="rect">
            <a:avLst/>
          </a:prstGeom>
        </p:spPr>
      </p:pic>
    </p:spTree>
    <p:extLst>
      <p:ext uri="{BB962C8B-B14F-4D97-AF65-F5344CB8AC3E}">
        <p14:creationId xmlns:p14="http://schemas.microsoft.com/office/powerpoint/2010/main" val="41359934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ntity_PPT_CoverSlides_20210614.potx" id="{43945AB7-63F7-4BA6-B2B2-5013C46E14F5}" vid="{D2ADA40D-0C5A-410A-805D-DE0FC01A53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boSlideLibraryMaster0708" id="{DD3C033B-F9DA-4449-A10A-41414DC3F02E}" vid="{6F88A1AF-7BB8-9444-B68F-5E58469389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0f3a55-5827-4867-b053-f8bf38e98e1a" xsi:nil="true"/>
    <lcf76f155ced4ddcb4097134ff3c332f xmlns="45e9ec89-519e-4911-95c9-484d5e7a405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9E166F0CC97B47B53690FEF2A49C61" ma:contentTypeVersion="17" ma:contentTypeDescription="Create a new document." ma:contentTypeScope="" ma:versionID="62bcf0d535e8160328420235242ad947">
  <xsd:schema xmlns:xsd="http://www.w3.org/2001/XMLSchema" xmlns:xs="http://www.w3.org/2001/XMLSchema" xmlns:p="http://schemas.microsoft.com/office/2006/metadata/properties" xmlns:ns2="45e9ec89-519e-4911-95c9-484d5e7a405c" xmlns:ns3="810f3a55-5827-4867-b053-f8bf38e98e1a" targetNamespace="http://schemas.microsoft.com/office/2006/metadata/properties" ma:root="true" ma:fieldsID="e2631bbb7d3fab08e0f44285d288a533" ns2:_="" ns3:_="">
    <xsd:import namespace="45e9ec89-519e-4911-95c9-484d5e7a405c"/>
    <xsd:import namespace="810f3a55-5827-4867-b053-f8bf38e98e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e9ec89-519e-4911-95c9-484d5e7a40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daa770b-274f-4e4a-afff-5f5d15b22a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0f3a55-5827-4867-b053-f8bf38e98e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d9185a4-0929-4e2e-b0c0-6e8acd2f8ff4}" ma:internalName="TaxCatchAll" ma:showField="CatchAllData" ma:web="810f3a55-5827-4867-b053-f8bf38e98e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CFFA79-9E65-4DF4-A904-63E748009B66}">
  <ds:schemaRefs>
    <ds:schemaRef ds:uri="http://schemas.microsoft.com/office/2006/metadata/properties"/>
    <ds:schemaRef ds:uri="http://schemas.microsoft.com/office/infopath/2007/PartnerControls"/>
    <ds:schemaRef ds:uri="810f3a55-5827-4867-b053-f8bf38e98e1a"/>
    <ds:schemaRef ds:uri="45e9ec89-519e-4911-95c9-484d5e7a405c"/>
  </ds:schemaRefs>
</ds:datastoreItem>
</file>

<file path=customXml/itemProps2.xml><?xml version="1.0" encoding="utf-8"?>
<ds:datastoreItem xmlns:ds="http://schemas.openxmlformats.org/officeDocument/2006/customXml" ds:itemID="{E2F1322D-21D2-4973-AE9E-ABA7EAA64F6C}">
  <ds:schemaRefs>
    <ds:schemaRef ds:uri="http://schemas.microsoft.com/sharepoint/v3/contenttype/forms"/>
  </ds:schemaRefs>
</ds:datastoreItem>
</file>

<file path=customXml/itemProps3.xml><?xml version="1.0" encoding="utf-8"?>
<ds:datastoreItem xmlns:ds="http://schemas.openxmlformats.org/officeDocument/2006/customXml" ds:itemID="{B39846D9-E1D1-4073-B0EE-1FF04633E6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e9ec89-519e-4911-95c9-484d5e7a405c"/>
    <ds:schemaRef ds:uri="810f3a55-5827-4867-b053-f8bf38e98e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Entity_PPT_CoverSlides_20210614</Template>
  <TotalTime>2943</TotalTime>
  <Words>1934</Words>
  <Application>Microsoft Office PowerPoint</Application>
  <PresentationFormat>Widescreen</PresentationFormat>
  <Paragraphs>231</Paragraphs>
  <Slides>23</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3" baseType="lpstr">
      <vt:lpstr>Arial</vt:lpstr>
      <vt:lpstr>Calibri</vt:lpstr>
      <vt:lpstr>Georgia</vt:lpstr>
      <vt:lpstr>Merriweather</vt:lpstr>
      <vt:lpstr>Symbol</vt:lpstr>
      <vt:lpstr>System Font Regular</vt:lpstr>
      <vt:lpstr>Wingdings</vt:lpstr>
      <vt:lpstr>MGB_standard_template_082020</vt:lpstr>
      <vt:lpstr>Office Theme</vt:lpstr>
      <vt:lpstr>think-cell Slide</vt:lpstr>
      <vt:lpstr>PowerPoint Presentation</vt:lpstr>
      <vt:lpstr>Case 1:  55-year-old woman</vt:lpstr>
      <vt:lpstr>Skeletal Metastases in Breast Cancer</vt:lpstr>
      <vt:lpstr>Primary Objectives of Managing Metastatic Bone Disease</vt:lpstr>
      <vt:lpstr>PowerPoint Presentation</vt:lpstr>
      <vt:lpstr>Bone Modifying Agents</vt:lpstr>
      <vt:lpstr>Zoledronic acid q4 weeks vs q12 weeks: Clinical trials</vt:lpstr>
      <vt:lpstr>Meta-analysis of skeletal related events</vt:lpstr>
      <vt:lpstr>Bisphosphonates inhibit osteoclast activity</vt:lpstr>
      <vt:lpstr>Bisphosphonates Adverse Events</vt:lpstr>
      <vt:lpstr>Denosumab</vt:lpstr>
      <vt:lpstr>Duration of bone modifying agents?</vt:lpstr>
      <vt:lpstr>Is denosumab or zoledronic acid superior? Meta-analysis</vt:lpstr>
      <vt:lpstr>ONJ not less common with denosumab</vt:lpstr>
      <vt:lpstr>Safety Profiles and Cost of Care</vt:lpstr>
      <vt:lpstr>Denosumab: Increasingly removed from insurance formularies</vt:lpstr>
      <vt:lpstr>Radiation for skeletal metastases</vt:lpstr>
      <vt:lpstr>Radium-223</vt:lpstr>
      <vt:lpstr>Case 2:  65-year-old woman</vt:lpstr>
      <vt:lpstr>Surgical Intervention</vt:lpstr>
      <vt:lpstr>Vertebral Augmentation</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Versioning our PowerPoint template</dc:title>
  <dc:creator>Wolley, Rachael M.</dc:creator>
  <cp:lastModifiedBy>Susan Peck</cp:lastModifiedBy>
  <cp:revision>66</cp:revision>
  <dcterms:created xsi:type="dcterms:W3CDTF">2021-06-16T14:52:49Z</dcterms:created>
  <dcterms:modified xsi:type="dcterms:W3CDTF">2025-11-08T00:48:31Z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0x0101004C9E166F0CC97B47B53690FEF2A49C61</vt:lpwstr>
  </property>
</Properties>
</file>