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 id="2147483761" r:id="rId6"/>
    <p:sldMasterId id="2147484924" r:id="rId7"/>
  </p:sldMasterIdLst>
  <p:notesMasterIdLst>
    <p:notesMasterId r:id="rId76"/>
  </p:notesMasterIdLst>
  <p:handoutMasterIdLst>
    <p:handoutMasterId r:id="rId77"/>
  </p:handoutMasterIdLst>
  <p:sldIdLst>
    <p:sldId id="363" r:id="rId8"/>
    <p:sldId id="589" r:id="rId9"/>
    <p:sldId id="694" r:id="rId10"/>
    <p:sldId id="689" r:id="rId11"/>
    <p:sldId id="2145706490" r:id="rId12"/>
    <p:sldId id="779" r:id="rId13"/>
    <p:sldId id="781" r:id="rId14"/>
    <p:sldId id="695" r:id="rId15"/>
    <p:sldId id="687" r:id="rId16"/>
    <p:sldId id="686" r:id="rId17"/>
    <p:sldId id="794" r:id="rId18"/>
    <p:sldId id="545" r:id="rId19"/>
    <p:sldId id="698" r:id="rId20"/>
    <p:sldId id="546" r:id="rId21"/>
    <p:sldId id="796" r:id="rId22"/>
    <p:sldId id="803" r:id="rId23"/>
    <p:sldId id="2145706516" r:id="rId24"/>
    <p:sldId id="795" r:id="rId25"/>
    <p:sldId id="2145706492" r:id="rId26"/>
    <p:sldId id="703" r:id="rId27"/>
    <p:sldId id="808" r:id="rId28"/>
    <p:sldId id="798" r:id="rId29"/>
    <p:sldId id="799" r:id="rId30"/>
    <p:sldId id="800" r:id="rId31"/>
    <p:sldId id="801" r:id="rId32"/>
    <p:sldId id="769" r:id="rId33"/>
    <p:sldId id="699" r:id="rId34"/>
    <p:sldId id="705" r:id="rId35"/>
    <p:sldId id="711" r:id="rId36"/>
    <p:sldId id="262" r:id="rId37"/>
    <p:sldId id="706" r:id="rId38"/>
    <p:sldId id="707" r:id="rId39"/>
    <p:sldId id="655" r:id="rId40"/>
    <p:sldId id="810" r:id="rId41"/>
    <p:sldId id="741" r:id="rId42"/>
    <p:sldId id="777" r:id="rId43"/>
    <p:sldId id="809" r:id="rId44"/>
    <p:sldId id="746" r:id="rId45"/>
    <p:sldId id="754" r:id="rId46"/>
    <p:sldId id="755" r:id="rId47"/>
    <p:sldId id="757" r:id="rId48"/>
    <p:sldId id="790" r:id="rId49"/>
    <p:sldId id="791" r:id="rId50"/>
    <p:sldId id="792" r:id="rId51"/>
    <p:sldId id="806" r:id="rId52"/>
    <p:sldId id="2145706493" r:id="rId53"/>
    <p:sldId id="811" r:id="rId54"/>
    <p:sldId id="812" r:id="rId55"/>
    <p:sldId id="813" r:id="rId56"/>
    <p:sldId id="814" r:id="rId57"/>
    <p:sldId id="815" r:id="rId58"/>
    <p:sldId id="2145706511" r:id="rId59"/>
    <p:sldId id="2145706512" r:id="rId60"/>
    <p:sldId id="2145706514" r:id="rId61"/>
    <p:sldId id="758" r:id="rId62"/>
    <p:sldId id="832" r:id="rId63"/>
    <p:sldId id="825" r:id="rId64"/>
    <p:sldId id="2145706498" r:id="rId65"/>
    <p:sldId id="2145706499" r:id="rId66"/>
    <p:sldId id="2145706500" r:id="rId67"/>
    <p:sldId id="2145706501" r:id="rId68"/>
    <p:sldId id="2145706502" r:id="rId69"/>
    <p:sldId id="2145706506" r:id="rId70"/>
    <p:sldId id="2145706508" r:id="rId71"/>
    <p:sldId id="2145706510" r:id="rId72"/>
    <p:sldId id="759" r:id="rId73"/>
    <p:sldId id="762" r:id="rId74"/>
    <p:sldId id="760" r:id="rId75"/>
  </p:sldIdLst>
  <p:sldSz cx="12192000" cy="7772400"/>
  <p:notesSz cx="7315200" cy="9601200"/>
  <p:defaultTextStyle>
    <a:defPPr>
      <a:defRPr lang="en-US"/>
    </a:defPPr>
    <a:lvl1pPr algn="l" rtl="0" eaLnBrk="0" fontAlgn="base" hangingPunct="0">
      <a:spcBef>
        <a:spcPct val="0"/>
      </a:spcBef>
      <a:spcAft>
        <a:spcPct val="0"/>
      </a:spcAft>
      <a:defRPr sz="2400" b="1" kern="1200">
        <a:solidFill>
          <a:srgbClr val="FFFFFF"/>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rgbClr val="FFFFFF"/>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rgbClr val="FFFFFF"/>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rgbClr val="FFFFFF"/>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rgbClr val="FFFFFF"/>
        </a:solidFill>
        <a:latin typeface="Arial" panose="020B0604020202020204" pitchFamily="34" charset="0"/>
        <a:ea typeface="+mn-ea"/>
        <a:cs typeface="+mn-cs"/>
      </a:defRPr>
    </a:lvl5pPr>
    <a:lvl6pPr marL="2286000" algn="l" defTabSz="914400" rtl="0" eaLnBrk="1" latinLnBrk="0" hangingPunct="1">
      <a:defRPr sz="2400" b="1" kern="1200">
        <a:solidFill>
          <a:srgbClr val="FFFFFF"/>
        </a:solidFill>
        <a:latin typeface="Arial" panose="020B0604020202020204" pitchFamily="34" charset="0"/>
        <a:ea typeface="+mn-ea"/>
        <a:cs typeface="+mn-cs"/>
      </a:defRPr>
    </a:lvl6pPr>
    <a:lvl7pPr marL="2743200" algn="l" defTabSz="914400" rtl="0" eaLnBrk="1" latinLnBrk="0" hangingPunct="1">
      <a:defRPr sz="2400" b="1" kern="1200">
        <a:solidFill>
          <a:srgbClr val="FFFFFF"/>
        </a:solidFill>
        <a:latin typeface="Arial" panose="020B0604020202020204" pitchFamily="34" charset="0"/>
        <a:ea typeface="+mn-ea"/>
        <a:cs typeface="+mn-cs"/>
      </a:defRPr>
    </a:lvl7pPr>
    <a:lvl8pPr marL="3200400" algn="l" defTabSz="914400" rtl="0" eaLnBrk="1" latinLnBrk="0" hangingPunct="1">
      <a:defRPr sz="2400" b="1" kern="1200">
        <a:solidFill>
          <a:srgbClr val="FFFFFF"/>
        </a:solidFill>
        <a:latin typeface="Arial" panose="020B0604020202020204" pitchFamily="34" charset="0"/>
        <a:ea typeface="+mn-ea"/>
        <a:cs typeface="+mn-cs"/>
      </a:defRPr>
    </a:lvl8pPr>
    <a:lvl9pPr marL="3657600" algn="l" defTabSz="914400" rtl="0" eaLnBrk="1" latinLnBrk="0" hangingPunct="1">
      <a:defRPr sz="2400" b="1" kern="1200">
        <a:solidFill>
          <a:srgbClr val="FFFFFF"/>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95" userDrawn="1">
          <p15:clr>
            <a:srgbClr val="A4A3A4"/>
          </p15:clr>
        </p15:guide>
        <p15:guide id="2" pos="48"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A1B31"/>
    <a:srgbClr val="000099"/>
    <a:srgbClr val="FF6F8A"/>
    <a:srgbClr val="FFCCCC"/>
    <a:srgbClr val="FF9933"/>
    <a:srgbClr val="0000FF"/>
    <a:srgbClr val="F4733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55730-175E-41EE-9433-08F11AE97E0E}" v="53" dt="2025-11-04T02:31:34.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5034" autoAdjust="0"/>
  </p:normalViewPr>
  <p:slideViewPr>
    <p:cSldViewPr snapToGrid="0">
      <p:cViewPr varScale="1">
        <p:scale>
          <a:sx n="52" d="100"/>
          <a:sy n="52" d="100"/>
        </p:scale>
        <p:origin x="1949" y="269"/>
      </p:cViewPr>
      <p:guideLst>
        <p:guide orient="horz" pos="4895"/>
        <p:guide pos="4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1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_rels/viewProps.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Mamounas" userId="a067a879344083d0" providerId="LiveId" clId="{6C34609D-5018-4442-B39B-F9ADDC7C87D1}"/>
    <pc:docChg chg="modSld">
      <pc:chgData name="Terry Mamounas" userId="a067a879344083d0" providerId="LiveId" clId="{6C34609D-5018-4442-B39B-F9ADDC7C87D1}" dt="2025-11-04T02:31:39.878" v="107" actId="1035"/>
      <pc:docMkLst>
        <pc:docMk/>
      </pc:docMkLst>
      <pc:sldChg chg="modSp">
        <pc:chgData name="Terry Mamounas" userId="a067a879344083d0" providerId="LiveId" clId="{6C34609D-5018-4442-B39B-F9ADDC7C87D1}" dt="2025-11-04T02:28:48.259" v="37" actId="404"/>
        <pc:sldMkLst>
          <pc:docMk/>
          <pc:sldMk cId="0" sldId="545"/>
        </pc:sldMkLst>
        <pc:spChg chg="mod">
          <ac:chgData name="Terry Mamounas" userId="a067a879344083d0" providerId="LiveId" clId="{6C34609D-5018-4442-B39B-F9ADDC7C87D1}" dt="2025-11-04T02:28:48.259" v="37" actId="404"/>
          <ac:spMkLst>
            <pc:docMk/>
            <pc:sldMk cId="0" sldId="545"/>
            <ac:spMk id="20482" creationId="{C1926C28-2D76-915C-7B18-7A8F45C14D68}"/>
          </ac:spMkLst>
        </pc:spChg>
      </pc:sldChg>
      <pc:sldChg chg="modSp">
        <pc:chgData name="Terry Mamounas" userId="a067a879344083d0" providerId="LiveId" clId="{6C34609D-5018-4442-B39B-F9ADDC7C87D1}" dt="2025-11-04T02:28:59.567" v="40" actId="404"/>
        <pc:sldMkLst>
          <pc:docMk/>
          <pc:sldMk cId="0" sldId="546"/>
        </pc:sldMkLst>
        <pc:spChg chg="mod">
          <ac:chgData name="Terry Mamounas" userId="a067a879344083d0" providerId="LiveId" clId="{6C34609D-5018-4442-B39B-F9ADDC7C87D1}" dt="2025-11-04T02:28:59.567" v="40" actId="404"/>
          <ac:spMkLst>
            <pc:docMk/>
            <pc:sldMk cId="0" sldId="546"/>
            <ac:spMk id="366601" creationId="{47697458-9F29-E8DC-E3AD-3CF3E633D7AC}"/>
          </ac:spMkLst>
        </pc:spChg>
      </pc:sldChg>
      <pc:sldChg chg="modSp">
        <pc:chgData name="Terry Mamounas" userId="a067a879344083d0" providerId="LiveId" clId="{6C34609D-5018-4442-B39B-F9ADDC7C87D1}" dt="2025-11-04T02:27:33.058" v="3" actId="1036"/>
        <pc:sldMkLst>
          <pc:docMk/>
          <pc:sldMk cId="0" sldId="589"/>
        </pc:sldMkLst>
        <pc:spChg chg="mod">
          <ac:chgData name="Terry Mamounas" userId="a067a879344083d0" providerId="LiveId" clId="{6C34609D-5018-4442-B39B-F9ADDC7C87D1}" dt="2025-11-04T02:27:33.058" v="3" actId="1036"/>
          <ac:spMkLst>
            <pc:docMk/>
            <pc:sldMk cId="0" sldId="589"/>
            <ac:spMk id="422915" creationId="{76AAE88A-AF41-9ABD-3B2C-907060E97A9D}"/>
          </ac:spMkLst>
        </pc:spChg>
      </pc:sldChg>
      <pc:sldChg chg="modSp mod">
        <pc:chgData name="Terry Mamounas" userId="a067a879344083d0" providerId="LiveId" clId="{6C34609D-5018-4442-B39B-F9ADDC7C87D1}" dt="2025-11-04T02:28:27.158" v="29" actId="1036"/>
        <pc:sldMkLst>
          <pc:docMk/>
          <pc:sldMk cId="0" sldId="687"/>
        </pc:sldMkLst>
        <pc:spChg chg="mod">
          <ac:chgData name="Terry Mamounas" userId="a067a879344083d0" providerId="LiveId" clId="{6C34609D-5018-4442-B39B-F9ADDC7C87D1}" dt="2025-11-04T02:28:27.158" v="29" actId="1036"/>
          <ac:spMkLst>
            <pc:docMk/>
            <pc:sldMk cId="0" sldId="687"/>
            <ac:spMk id="577538" creationId="{074BF80C-812A-3A2F-9162-4BBC5017DC65}"/>
          </ac:spMkLst>
        </pc:spChg>
      </pc:sldChg>
      <pc:sldChg chg="modSp mod">
        <pc:chgData name="Terry Mamounas" userId="a067a879344083d0" providerId="LiveId" clId="{6C34609D-5018-4442-B39B-F9ADDC7C87D1}" dt="2025-11-04T02:27:46.201" v="12" actId="1037"/>
        <pc:sldMkLst>
          <pc:docMk/>
          <pc:sldMk cId="0" sldId="689"/>
        </pc:sldMkLst>
        <pc:spChg chg="mod">
          <ac:chgData name="Terry Mamounas" userId="a067a879344083d0" providerId="LiveId" clId="{6C34609D-5018-4442-B39B-F9ADDC7C87D1}" dt="2025-11-04T02:27:46.201" v="12" actId="1037"/>
          <ac:spMkLst>
            <pc:docMk/>
            <pc:sldMk cId="0" sldId="689"/>
            <ac:spMk id="8194" creationId="{684C7467-0A00-7E04-335E-A41D2145E2CE}"/>
          </ac:spMkLst>
        </pc:spChg>
      </pc:sldChg>
      <pc:sldChg chg="modSp">
        <pc:chgData name="Terry Mamounas" userId="a067a879344083d0" providerId="LiveId" clId="{6C34609D-5018-4442-B39B-F9ADDC7C87D1}" dt="2025-11-04T02:28:53.982" v="38" actId="404"/>
        <pc:sldMkLst>
          <pc:docMk/>
          <pc:sldMk cId="0" sldId="698"/>
        </pc:sldMkLst>
        <pc:spChg chg="mod">
          <ac:chgData name="Terry Mamounas" userId="a067a879344083d0" providerId="LiveId" clId="{6C34609D-5018-4442-B39B-F9ADDC7C87D1}" dt="2025-11-04T02:28:53.982" v="38" actId="404"/>
          <ac:spMkLst>
            <pc:docMk/>
            <pc:sldMk cId="0" sldId="698"/>
            <ac:spMk id="588802" creationId="{AA29FE34-05B1-A40A-7A89-B49CECA386A2}"/>
          </ac:spMkLst>
        </pc:spChg>
      </pc:sldChg>
      <pc:sldChg chg="modSp mod">
        <pc:chgData name="Terry Mamounas" userId="a067a879344083d0" providerId="LiveId" clId="{6C34609D-5018-4442-B39B-F9ADDC7C87D1}" dt="2025-11-04T02:29:44.877" v="51" actId="20577"/>
        <pc:sldMkLst>
          <pc:docMk/>
          <pc:sldMk cId="0" sldId="757"/>
        </pc:sldMkLst>
        <pc:spChg chg="mod">
          <ac:chgData name="Terry Mamounas" userId="a067a879344083d0" providerId="LiveId" clId="{6C34609D-5018-4442-B39B-F9ADDC7C87D1}" dt="2025-11-04T02:29:44.877" v="51" actId="20577"/>
          <ac:spMkLst>
            <pc:docMk/>
            <pc:sldMk cId="0" sldId="757"/>
            <ac:spMk id="698373" creationId="{31E2115C-0B30-E5EF-633C-51882F2E3280}"/>
          </ac:spMkLst>
        </pc:spChg>
      </pc:sldChg>
      <pc:sldChg chg="modSp mod">
        <pc:chgData name="Terry Mamounas" userId="a067a879344083d0" providerId="LiveId" clId="{6C34609D-5018-4442-B39B-F9ADDC7C87D1}" dt="2025-11-04T02:28:01.515" v="19" actId="404"/>
        <pc:sldMkLst>
          <pc:docMk/>
          <pc:sldMk cId="0" sldId="779"/>
        </pc:sldMkLst>
        <pc:spChg chg="mod">
          <ac:chgData name="Terry Mamounas" userId="a067a879344083d0" providerId="LiveId" clId="{6C34609D-5018-4442-B39B-F9ADDC7C87D1}" dt="2025-11-04T02:28:01.515" v="19" actId="404"/>
          <ac:spMkLst>
            <pc:docMk/>
            <pc:sldMk cId="0" sldId="779"/>
            <ac:spMk id="8194" creationId="{40F96A82-74D0-1041-A221-47391B56752F}"/>
          </ac:spMkLst>
        </pc:spChg>
      </pc:sldChg>
      <pc:sldChg chg="modSp mod">
        <pc:chgData name="Terry Mamounas" userId="a067a879344083d0" providerId="LiveId" clId="{6C34609D-5018-4442-B39B-F9ADDC7C87D1}" dt="2025-11-04T02:28:11.583" v="20" actId="255"/>
        <pc:sldMkLst>
          <pc:docMk/>
          <pc:sldMk cId="0" sldId="781"/>
        </pc:sldMkLst>
        <pc:spChg chg="mod">
          <ac:chgData name="Terry Mamounas" userId="a067a879344083d0" providerId="LiveId" clId="{6C34609D-5018-4442-B39B-F9ADDC7C87D1}" dt="2025-11-04T02:28:11.583" v="20" actId="255"/>
          <ac:spMkLst>
            <pc:docMk/>
            <pc:sldMk cId="0" sldId="781"/>
            <ac:spMk id="8194" creationId="{68C2B44C-E3B0-B1DC-1E52-05C8588B0731}"/>
          </ac:spMkLst>
        </pc:spChg>
      </pc:sldChg>
      <pc:sldChg chg="modSp mod">
        <pc:chgData name="Terry Mamounas" userId="a067a879344083d0" providerId="LiveId" clId="{6C34609D-5018-4442-B39B-F9ADDC7C87D1}" dt="2025-11-04T02:28:42.304" v="36" actId="1036"/>
        <pc:sldMkLst>
          <pc:docMk/>
          <pc:sldMk cId="0" sldId="794"/>
        </pc:sldMkLst>
        <pc:spChg chg="mod">
          <ac:chgData name="Terry Mamounas" userId="a067a879344083d0" providerId="LiveId" clId="{6C34609D-5018-4442-B39B-F9ADDC7C87D1}" dt="2025-11-04T02:28:42.304" v="36" actId="1036"/>
          <ac:spMkLst>
            <pc:docMk/>
            <pc:sldMk cId="0" sldId="794"/>
            <ac:spMk id="576514" creationId="{B1764F9D-2B65-5BD6-685C-12A5A5EBBCAA}"/>
          </ac:spMkLst>
        </pc:spChg>
      </pc:sldChg>
      <pc:sldChg chg="modSp mod">
        <pc:chgData name="Terry Mamounas" userId="a067a879344083d0" providerId="LiveId" clId="{6C34609D-5018-4442-B39B-F9ADDC7C87D1}" dt="2025-11-04T02:27:55.376" v="18" actId="1036"/>
        <pc:sldMkLst>
          <pc:docMk/>
          <pc:sldMk cId="3509327132" sldId="2145706490"/>
        </pc:sldMkLst>
        <pc:spChg chg="mod">
          <ac:chgData name="Terry Mamounas" userId="a067a879344083d0" providerId="LiveId" clId="{6C34609D-5018-4442-B39B-F9ADDC7C87D1}" dt="2025-11-04T02:27:55.376" v="18" actId="1036"/>
          <ac:spMkLst>
            <pc:docMk/>
            <pc:sldMk cId="3509327132" sldId="2145706490"/>
            <ac:spMk id="8194" creationId="{684C7467-0A00-7E04-335E-A41D2145E2CE}"/>
          </ac:spMkLst>
        </pc:spChg>
      </pc:sldChg>
      <pc:sldChg chg="modSp mod">
        <pc:chgData name="Terry Mamounas" userId="a067a879344083d0" providerId="LiveId" clId="{6C34609D-5018-4442-B39B-F9ADDC7C87D1}" dt="2025-11-04T02:31:39.878" v="107" actId="1035"/>
        <pc:sldMkLst>
          <pc:docMk/>
          <pc:sldMk cId="1160869714" sldId="2145706493"/>
        </pc:sldMkLst>
        <pc:spChg chg="mod">
          <ac:chgData name="Terry Mamounas" userId="a067a879344083d0" providerId="LiveId" clId="{6C34609D-5018-4442-B39B-F9ADDC7C87D1}" dt="2025-11-04T02:31:34.793" v="103" actId="1036"/>
          <ac:spMkLst>
            <pc:docMk/>
            <pc:sldMk cId="1160869714" sldId="2145706493"/>
            <ac:spMk id="2" creationId="{B7232DB9-7F44-AA2E-DD81-32D0B2C35ED5}"/>
          </ac:spMkLst>
        </pc:spChg>
        <pc:spChg chg="mod">
          <ac:chgData name="Terry Mamounas" userId="a067a879344083d0" providerId="LiveId" clId="{6C34609D-5018-4442-B39B-F9ADDC7C87D1}" dt="2025-11-04T02:31:39.878" v="107" actId="1035"/>
          <ac:spMkLst>
            <pc:docMk/>
            <pc:sldMk cId="1160869714" sldId="2145706493"/>
            <ac:spMk id="8" creationId="{D048ADD0-C210-5943-F14F-ADF07AC52458}"/>
          </ac:spMkLst>
        </pc:spChg>
        <pc:spChg chg="mod">
          <ac:chgData name="Terry Mamounas" userId="a067a879344083d0" providerId="LiveId" clId="{6C34609D-5018-4442-B39B-F9ADDC7C87D1}" dt="2025-11-04T02:31:34.793" v="103" actId="1036"/>
          <ac:spMkLst>
            <pc:docMk/>
            <pc:sldMk cId="1160869714" sldId="2145706493"/>
            <ac:spMk id="96276" creationId="{64C111E9-23E5-43A1-713B-2C12C860AA82}"/>
          </ac:spMkLst>
        </pc:spChg>
        <pc:spChg chg="mod">
          <ac:chgData name="Terry Mamounas" userId="a067a879344083d0" providerId="LiveId" clId="{6C34609D-5018-4442-B39B-F9ADDC7C87D1}" dt="2025-11-04T02:31:34.793" v="103" actId="1036"/>
          <ac:spMkLst>
            <pc:docMk/>
            <pc:sldMk cId="1160869714" sldId="2145706493"/>
            <ac:spMk id="96277" creationId="{E731047B-BB1A-F48D-6D6A-B2DD790B583F}"/>
          </ac:spMkLst>
        </pc:spChg>
        <pc:spChg chg="mod">
          <ac:chgData name="Terry Mamounas" userId="a067a879344083d0" providerId="LiveId" clId="{6C34609D-5018-4442-B39B-F9ADDC7C87D1}" dt="2025-11-04T02:31:34.793" v="103" actId="1036"/>
          <ac:spMkLst>
            <pc:docMk/>
            <pc:sldMk cId="1160869714" sldId="2145706493"/>
            <ac:spMk id="182294" creationId="{2821318B-BE4D-1DF2-6430-B35733099506}"/>
          </ac:spMkLst>
        </pc:spChg>
        <pc:graphicFrameChg chg="mod">
          <ac:chgData name="Terry Mamounas" userId="a067a879344083d0" providerId="LiveId" clId="{6C34609D-5018-4442-B39B-F9ADDC7C87D1}" dt="2025-11-04T02:31:34.793" v="103" actId="1036"/>
          <ac:graphicFrameMkLst>
            <pc:docMk/>
            <pc:sldMk cId="1160869714" sldId="2145706493"/>
            <ac:graphicFrameMk id="4" creationId="{84A6E831-CB83-D1DC-A6A9-3377ED168E0F}"/>
          </ac:graphicFrameMkLst>
        </pc:graphicFrameChg>
        <pc:graphicFrameChg chg="mod">
          <ac:chgData name="Terry Mamounas" userId="a067a879344083d0" providerId="LiveId" clId="{6C34609D-5018-4442-B39B-F9ADDC7C87D1}" dt="2025-11-04T02:31:34.793" v="103" actId="1036"/>
          <ac:graphicFrameMkLst>
            <pc:docMk/>
            <pc:sldMk cId="1160869714" sldId="2145706493"/>
            <ac:graphicFrameMk id="5" creationId="{C559D524-40F4-832A-F9AA-CE701CBF3A42}"/>
          </ac:graphicFrameMkLst>
        </pc:graphicFrameChg>
        <pc:cxnChg chg="mod">
          <ac:chgData name="Terry Mamounas" userId="a067a879344083d0" providerId="LiveId" clId="{6C34609D-5018-4442-B39B-F9ADDC7C87D1}" dt="2025-11-04T02:30:43.470" v="88" actId="1035"/>
          <ac:cxnSpMkLst>
            <pc:docMk/>
            <pc:sldMk cId="1160869714" sldId="2145706493"/>
            <ac:cxnSpMk id="6" creationId="{EE0FF519-B665-8799-163C-1AAB887D3C4C}"/>
          </ac:cxnSpMkLst>
        </pc:cxnChg>
        <pc:cxnChg chg="mod">
          <ac:chgData name="Terry Mamounas" userId="a067a879344083d0" providerId="LiveId" clId="{6C34609D-5018-4442-B39B-F9ADDC7C87D1}" dt="2025-11-04T02:31:34.793" v="103" actId="1036"/>
          <ac:cxnSpMkLst>
            <pc:docMk/>
            <pc:sldMk cId="1160869714" sldId="2145706493"/>
            <ac:cxnSpMk id="7" creationId="{E6586A23-4C90-FA87-FAE9-647E1107BF14}"/>
          </ac:cxnSpMkLst>
        </pc:cxnChg>
        <pc:cxnChg chg="mod">
          <ac:chgData name="Terry Mamounas" userId="a067a879344083d0" providerId="LiveId" clId="{6C34609D-5018-4442-B39B-F9ADDC7C87D1}" dt="2025-11-04T02:30:43.470" v="88" actId="1035"/>
          <ac:cxnSpMkLst>
            <pc:docMk/>
            <pc:sldMk cId="1160869714" sldId="2145706493"/>
            <ac:cxnSpMk id="12" creationId="{85964394-DE0D-B5FE-B0EA-249D59FFD4AB}"/>
          </ac:cxnSpMkLst>
        </pc:cxnChg>
        <pc:cxnChg chg="mod">
          <ac:chgData name="Terry Mamounas" userId="a067a879344083d0" providerId="LiveId" clId="{6C34609D-5018-4442-B39B-F9ADDC7C87D1}" dt="2025-11-04T02:31:34.793" v="103" actId="1036"/>
          <ac:cxnSpMkLst>
            <pc:docMk/>
            <pc:sldMk cId="1160869714" sldId="2145706493"/>
            <ac:cxnSpMk id="13" creationId="{FDD81CA5-0727-8735-02D6-5A85F0DFAE8C}"/>
          </ac:cxnSpMkLst>
        </pc:cxnChg>
        <pc:cxnChg chg="mod">
          <ac:chgData name="Terry Mamounas" userId="a067a879344083d0" providerId="LiveId" clId="{6C34609D-5018-4442-B39B-F9ADDC7C87D1}" dt="2025-11-04T02:30:43.470" v="88" actId="1035"/>
          <ac:cxnSpMkLst>
            <pc:docMk/>
            <pc:sldMk cId="1160869714" sldId="2145706493"/>
            <ac:cxnSpMk id="14" creationId="{22ACA51B-D949-873D-44EE-8195E338E4FD}"/>
          </ac:cxnSpMkLst>
        </pc:cxnChg>
        <pc:cxnChg chg="mod">
          <ac:chgData name="Terry Mamounas" userId="a067a879344083d0" providerId="LiveId" clId="{6C34609D-5018-4442-B39B-F9ADDC7C87D1}" dt="2025-11-04T02:31:34.793" v="103" actId="1036"/>
          <ac:cxnSpMkLst>
            <pc:docMk/>
            <pc:sldMk cId="1160869714" sldId="2145706493"/>
            <ac:cxnSpMk id="15" creationId="{823A5A59-2C8B-5E5B-DE3E-9C6D546BD945}"/>
          </ac:cxnSpMkLst>
        </pc:cxn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C:\Users\Administrator\Desktop\AtillaSoran\TurkiyeCalisma\Forest%20Plot%20Exampl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211020191103556E-2"/>
          <c:y val="0"/>
          <c:w val="0.8790278421079718"/>
          <c:h val="0.89207775643510723"/>
        </c:manualLayout>
      </c:layout>
      <c:scatterChart>
        <c:scatterStyle val="lineMarker"/>
        <c:varyColors val="0"/>
        <c:ser>
          <c:idx val="1"/>
          <c:order val="1"/>
          <c:spPr>
            <a:ln w="28575">
              <a:noFill/>
            </a:ln>
          </c:spPr>
          <c:errBars>
            <c:errDir val="x"/>
            <c:errBarType val="both"/>
            <c:errValType val="cust"/>
            <c:noEndCap val="0"/>
            <c:plus>
              <c:numRef>
                <c:f>'[Forest Plot Example.xlsx]Sheet2'!$F$19:$F$31</c:f>
                <c:numCache>
                  <c:formatCode>General</c:formatCode>
                  <c:ptCount val="13"/>
                  <c:pt idx="0">
                    <c:v>0.27</c:v>
                  </c:pt>
                  <c:pt idx="1">
                    <c:v>0.96000000000000019</c:v>
                  </c:pt>
                  <c:pt idx="2">
                    <c:v>0.53</c:v>
                  </c:pt>
                  <c:pt idx="3">
                    <c:v>0.27</c:v>
                  </c:pt>
                  <c:pt idx="4">
                    <c:v>1.01</c:v>
                  </c:pt>
                  <c:pt idx="5">
                    <c:v>0.29000000000000004</c:v>
                  </c:pt>
                  <c:pt idx="6">
                    <c:v>0.41999999999999993</c:v>
                  </c:pt>
                  <c:pt idx="7">
                    <c:v>0.4</c:v>
                  </c:pt>
                  <c:pt idx="8">
                    <c:v>0.34000000000000008</c:v>
                  </c:pt>
                  <c:pt idx="9">
                    <c:v>0.51</c:v>
                  </c:pt>
                  <c:pt idx="10">
                    <c:v>0.71000000000000008</c:v>
                  </c:pt>
                  <c:pt idx="11">
                    <c:v>1.3600000000000003</c:v>
                  </c:pt>
                  <c:pt idx="12">
                    <c:v>2.2300000000000004</c:v>
                  </c:pt>
                </c:numCache>
              </c:numRef>
            </c:plus>
            <c:minus>
              <c:numRef>
                <c:f>'[Forest Plot Example.xlsx]Sheet2'!$G$19:$G$31</c:f>
                <c:numCache>
                  <c:formatCode>General</c:formatCode>
                  <c:ptCount val="13"/>
                  <c:pt idx="0">
                    <c:v>0.18</c:v>
                  </c:pt>
                  <c:pt idx="1">
                    <c:v>0.51999999999999991</c:v>
                  </c:pt>
                  <c:pt idx="2">
                    <c:v>0.31</c:v>
                  </c:pt>
                  <c:pt idx="3">
                    <c:v>0.19</c:v>
                  </c:pt>
                  <c:pt idx="4">
                    <c:v>0.42</c:v>
                  </c:pt>
                  <c:pt idx="5">
                    <c:v>0.18999999999999995</c:v>
                  </c:pt>
                  <c:pt idx="6">
                    <c:v>0.27</c:v>
                  </c:pt>
                  <c:pt idx="7">
                    <c:v>0.24000000000000005</c:v>
                  </c:pt>
                  <c:pt idx="8">
                    <c:v>0.22999999999999998</c:v>
                  </c:pt>
                  <c:pt idx="9">
                    <c:v>0.23999999999999996</c:v>
                  </c:pt>
                  <c:pt idx="10">
                    <c:v>0.39</c:v>
                  </c:pt>
                  <c:pt idx="11">
                    <c:v>0.51</c:v>
                  </c:pt>
                  <c:pt idx="12">
                    <c:v>0.89</c:v>
                  </c:pt>
                </c:numCache>
              </c:numRef>
            </c:minus>
          </c:errBars>
          <c:xVal>
            <c:numRef>
              <c:f>'[Forest Plot Example.xlsx]Sheet2'!$C$19:$C$31</c:f>
              <c:numCache>
                <c:formatCode>General</c:formatCode>
                <c:ptCount val="13"/>
                <c:pt idx="0">
                  <c:v>0.64</c:v>
                </c:pt>
                <c:pt idx="1">
                  <c:v>1.1399999999999999</c:v>
                </c:pt>
                <c:pt idx="2">
                  <c:v>0.73</c:v>
                </c:pt>
                <c:pt idx="3">
                  <c:v>0.64</c:v>
                </c:pt>
                <c:pt idx="4">
                  <c:v>0.74</c:v>
                </c:pt>
                <c:pt idx="5">
                  <c:v>0.56999999999999995</c:v>
                </c:pt>
                <c:pt idx="6">
                  <c:v>0.76</c:v>
                </c:pt>
                <c:pt idx="7">
                  <c:v>0.67</c:v>
                </c:pt>
                <c:pt idx="8">
                  <c:v>0.7</c:v>
                </c:pt>
                <c:pt idx="9">
                  <c:v>0.47</c:v>
                </c:pt>
                <c:pt idx="10">
                  <c:v>0.87</c:v>
                </c:pt>
                <c:pt idx="11">
                  <c:v>0.82</c:v>
                </c:pt>
                <c:pt idx="12">
                  <c:v>1.49</c:v>
                </c:pt>
              </c:numCache>
            </c:numRef>
          </c:xVal>
          <c:yVal>
            <c:numRef>
              <c:f>'[Forest Plot Example.xlsx]Sheet2'!$B$19:$B$31</c:f>
              <c:numCache>
                <c:formatCode>General</c:formatCode>
                <c:ptCount val="13"/>
                <c:pt idx="0">
                  <c:v>13</c:v>
                </c:pt>
                <c:pt idx="1">
                  <c:v>12</c:v>
                </c:pt>
                <c:pt idx="2">
                  <c:v>11</c:v>
                </c:pt>
                <c:pt idx="3">
                  <c:v>10</c:v>
                </c:pt>
                <c:pt idx="4">
                  <c:v>9</c:v>
                </c:pt>
                <c:pt idx="5">
                  <c:v>8</c:v>
                </c:pt>
                <c:pt idx="6">
                  <c:v>7</c:v>
                </c:pt>
                <c:pt idx="7">
                  <c:v>6</c:v>
                </c:pt>
                <c:pt idx="8">
                  <c:v>5</c:v>
                </c:pt>
                <c:pt idx="9">
                  <c:v>4</c:v>
                </c:pt>
                <c:pt idx="10">
                  <c:v>3</c:v>
                </c:pt>
                <c:pt idx="11">
                  <c:v>2</c:v>
                </c:pt>
                <c:pt idx="12">
                  <c:v>1</c:v>
                </c:pt>
              </c:numCache>
            </c:numRef>
          </c:yVal>
          <c:smooth val="0"/>
          <c:extLst>
            <c:ext xmlns:c16="http://schemas.microsoft.com/office/drawing/2014/chart" uri="{C3380CC4-5D6E-409C-BE32-E72D297353CC}">
              <c16:uniqueId val="{00000000-D895-4641-B2A5-5E2532A81071}"/>
            </c:ext>
          </c:extLst>
        </c:ser>
        <c:ser>
          <c:idx val="0"/>
          <c:order val="0"/>
          <c:spPr>
            <a:ln w="28575">
              <a:noFill/>
            </a:ln>
          </c:spPr>
          <c:marker>
            <c:symbol val="square"/>
            <c:size val="7"/>
            <c:spPr>
              <a:solidFill>
                <a:schemeClr val="tx1"/>
              </a:solidFill>
              <a:ln>
                <a:noFill/>
              </a:ln>
            </c:spPr>
          </c:marker>
          <c:errBars>
            <c:errDir val="x"/>
            <c:errBarType val="both"/>
            <c:errValType val="cust"/>
            <c:noEndCap val="0"/>
            <c:plus>
              <c:numRef>
                <c:f>'[Forest Plot Example.xlsx]Sheet2'!$F$19:$F$31</c:f>
                <c:numCache>
                  <c:formatCode>General</c:formatCode>
                  <c:ptCount val="13"/>
                  <c:pt idx="0">
                    <c:v>0.27</c:v>
                  </c:pt>
                  <c:pt idx="1">
                    <c:v>0.96000000000000019</c:v>
                  </c:pt>
                  <c:pt idx="2">
                    <c:v>0.53</c:v>
                  </c:pt>
                  <c:pt idx="3">
                    <c:v>0.27</c:v>
                  </c:pt>
                  <c:pt idx="4">
                    <c:v>1.01</c:v>
                  </c:pt>
                  <c:pt idx="5">
                    <c:v>0.29000000000000004</c:v>
                  </c:pt>
                  <c:pt idx="6">
                    <c:v>0.41999999999999993</c:v>
                  </c:pt>
                  <c:pt idx="7">
                    <c:v>0.4</c:v>
                  </c:pt>
                  <c:pt idx="8">
                    <c:v>0.34000000000000008</c:v>
                  </c:pt>
                  <c:pt idx="9">
                    <c:v>0.51</c:v>
                  </c:pt>
                  <c:pt idx="10">
                    <c:v>0.71000000000000008</c:v>
                  </c:pt>
                  <c:pt idx="11">
                    <c:v>1.3600000000000003</c:v>
                  </c:pt>
                  <c:pt idx="12">
                    <c:v>2.2300000000000004</c:v>
                  </c:pt>
                </c:numCache>
              </c:numRef>
            </c:plus>
            <c:minus>
              <c:numRef>
                <c:f>'[Forest Plot Example.xlsx]Sheet2'!$G$19:$G$31</c:f>
                <c:numCache>
                  <c:formatCode>General</c:formatCode>
                  <c:ptCount val="13"/>
                  <c:pt idx="0">
                    <c:v>0.18</c:v>
                  </c:pt>
                  <c:pt idx="1">
                    <c:v>0.51999999999999991</c:v>
                  </c:pt>
                  <c:pt idx="2">
                    <c:v>0.31</c:v>
                  </c:pt>
                  <c:pt idx="3">
                    <c:v>0.19</c:v>
                  </c:pt>
                  <c:pt idx="4">
                    <c:v>0.42</c:v>
                  </c:pt>
                  <c:pt idx="5">
                    <c:v>0.18999999999999995</c:v>
                  </c:pt>
                  <c:pt idx="6">
                    <c:v>0.27</c:v>
                  </c:pt>
                  <c:pt idx="7">
                    <c:v>0.24000000000000005</c:v>
                  </c:pt>
                  <c:pt idx="8">
                    <c:v>0.22999999999999998</c:v>
                  </c:pt>
                  <c:pt idx="9">
                    <c:v>0.23999999999999996</c:v>
                  </c:pt>
                  <c:pt idx="10">
                    <c:v>0.39</c:v>
                  </c:pt>
                  <c:pt idx="11">
                    <c:v>0.51</c:v>
                  </c:pt>
                  <c:pt idx="12">
                    <c:v>0.89</c:v>
                  </c:pt>
                </c:numCache>
              </c:numRef>
            </c:minus>
          </c:errBars>
          <c:xVal>
            <c:numRef>
              <c:f>'[Forest Plot Example.xlsx]Sheet2'!$C$19:$C$31</c:f>
              <c:numCache>
                <c:formatCode>General</c:formatCode>
                <c:ptCount val="13"/>
                <c:pt idx="0">
                  <c:v>0.64</c:v>
                </c:pt>
                <c:pt idx="1">
                  <c:v>1.1399999999999999</c:v>
                </c:pt>
                <c:pt idx="2">
                  <c:v>0.73</c:v>
                </c:pt>
                <c:pt idx="3">
                  <c:v>0.64</c:v>
                </c:pt>
                <c:pt idx="4">
                  <c:v>0.74</c:v>
                </c:pt>
                <c:pt idx="5">
                  <c:v>0.56999999999999995</c:v>
                </c:pt>
                <c:pt idx="6">
                  <c:v>0.76</c:v>
                </c:pt>
                <c:pt idx="7">
                  <c:v>0.67</c:v>
                </c:pt>
                <c:pt idx="8">
                  <c:v>0.7</c:v>
                </c:pt>
                <c:pt idx="9">
                  <c:v>0.47</c:v>
                </c:pt>
                <c:pt idx="10">
                  <c:v>0.87</c:v>
                </c:pt>
                <c:pt idx="11">
                  <c:v>0.82</c:v>
                </c:pt>
                <c:pt idx="12">
                  <c:v>1.49</c:v>
                </c:pt>
              </c:numCache>
            </c:numRef>
          </c:xVal>
          <c:yVal>
            <c:numRef>
              <c:f>'[Forest Plot Example.xlsx]Sheet2'!$B$19:$B$31</c:f>
              <c:numCache>
                <c:formatCode>General</c:formatCode>
                <c:ptCount val="13"/>
                <c:pt idx="0">
                  <c:v>13</c:v>
                </c:pt>
                <c:pt idx="1">
                  <c:v>12</c:v>
                </c:pt>
                <c:pt idx="2">
                  <c:v>11</c:v>
                </c:pt>
                <c:pt idx="3">
                  <c:v>10</c:v>
                </c:pt>
                <c:pt idx="4">
                  <c:v>9</c:v>
                </c:pt>
                <c:pt idx="5">
                  <c:v>8</c:v>
                </c:pt>
                <c:pt idx="6">
                  <c:v>7</c:v>
                </c:pt>
                <c:pt idx="7">
                  <c:v>6</c:v>
                </c:pt>
                <c:pt idx="8">
                  <c:v>5</c:v>
                </c:pt>
                <c:pt idx="9">
                  <c:v>4</c:v>
                </c:pt>
                <c:pt idx="10">
                  <c:v>3</c:v>
                </c:pt>
                <c:pt idx="11">
                  <c:v>2</c:v>
                </c:pt>
                <c:pt idx="12">
                  <c:v>1</c:v>
                </c:pt>
              </c:numCache>
            </c:numRef>
          </c:yVal>
          <c:smooth val="0"/>
          <c:extLst>
            <c:ext xmlns:c16="http://schemas.microsoft.com/office/drawing/2014/chart" uri="{C3380CC4-5D6E-409C-BE32-E72D297353CC}">
              <c16:uniqueId val="{00000001-D895-4641-B2A5-5E2532A81071}"/>
            </c:ext>
          </c:extLst>
        </c:ser>
        <c:dLbls>
          <c:showLegendKey val="0"/>
          <c:showVal val="0"/>
          <c:showCatName val="0"/>
          <c:showSerName val="0"/>
          <c:showPercent val="0"/>
          <c:showBubbleSize val="0"/>
        </c:dLbls>
        <c:axId val="127951232"/>
        <c:axId val="127952768"/>
      </c:scatterChart>
      <c:valAx>
        <c:axId val="127951232"/>
        <c:scaling>
          <c:logBase val="10"/>
          <c:orientation val="minMax"/>
        </c:scaling>
        <c:delete val="0"/>
        <c:axPos val="b"/>
        <c:numFmt formatCode="General" sourceLinked="1"/>
        <c:majorTickMark val="out"/>
        <c:minorTickMark val="none"/>
        <c:tickLblPos val="nextTo"/>
        <c:spPr>
          <a:ln w="25400">
            <a:solidFill>
              <a:schemeClr val="tx1"/>
            </a:solidFill>
          </a:ln>
        </c:spPr>
        <c:txPr>
          <a:bodyPr/>
          <a:lstStyle/>
          <a:p>
            <a:pPr>
              <a:defRPr sz="1200" b="1">
                <a:solidFill>
                  <a:schemeClr val="bg1"/>
                </a:solidFill>
              </a:defRPr>
            </a:pPr>
            <a:endParaRPr lang="en-US"/>
          </a:p>
        </c:txPr>
        <c:crossAx val="127952768"/>
        <c:crossesAt val="0"/>
        <c:crossBetween val="midCat"/>
      </c:valAx>
      <c:valAx>
        <c:axId val="127952768"/>
        <c:scaling>
          <c:orientation val="minMax"/>
        </c:scaling>
        <c:delete val="0"/>
        <c:axPos val="l"/>
        <c:numFmt formatCode="General" sourceLinked="1"/>
        <c:majorTickMark val="none"/>
        <c:minorTickMark val="none"/>
        <c:tickLblPos val="none"/>
        <c:spPr>
          <a:ln w="12700">
            <a:solidFill>
              <a:schemeClr val="tx1"/>
            </a:solidFill>
          </a:ln>
        </c:spPr>
        <c:crossAx val="127951232"/>
        <c:crossesAt val="1"/>
        <c:crossBetween val="midCat"/>
      </c:valAx>
      <c:spPr>
        <a:solidFill>
          <a:schemeClr val="bg1"/>
        </a:solidFill>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2C6EEAE-4826-A8DA-7ACB-7019F67BAE79}"/>
              </a:ext>
            </a:extLst>
          </p:cNvPr>
          <p:cNvSpPr>
            <a:spLocks noGrp="1" noRot="1" noChangeAspect="1" noChangeArrowheads="1" noTextEdit="1"/>
          </p:cNvSpPr>
          <p:nvPr>
            <p:ph type="sldImg" idx="2"/>
          </p:nvPr>
        </p:nvSpPr>
        <p:spPr bwMode="auto">
          <a:xfrm>
            <a:off x="762000" y="674688"/>
            <a:ext cx="5792788" cy="3692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a:extLst>
              <a:ext uri="{FF2B5EF4-FFF2-40B4-BE49-F238E27FC236}">
                <a16:creationId xmlns:a16="http://schemas.microsoft.com/office/drawing/2014/main" id="{1F80F60B-0106-61E5-1342-C6165537990D}"/>
              </a:ext>
            </a:extLst>
          </p:cNvPr>
          <p:cNvSpPr>
            <a:spLocks noGrp="1" noChangeArrowheads="1"/>
          </p:cNvSpPr>
          <p:nvPr>
            <p:ph type="body" sz="quarter" idx="3"/>
          </p:nvPr>
        </p:nvSpPr>
        <p:spPr bwMode="auto">
          <a:xfrm>
            <a:off x="979488" y="4562475"/>
            <a:ext cx="5359400" cy="4319588"/>
          </a:xfrm>
          <a:prstGeom prst="rect">
            <a:avLst/>
          </a:prstGeom>
          <a:noFill/>
          <a:ln w="9525">
            <a:noFill/>
            <a:miter lim="800000"/>
            <a:headEnd/>
            <a:tailEnd/>
          </a:ln>
          <a:effectLst/>
        </p:spPr>
        <p:txBody>
          <a:bodyPr vert="horz" wrap="square" lIns="100685" tIns="50342" rIns="100685" bIns="50342"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defTabSz="568325" rtl="0" eaLnBrk="0" fontAlgn="base" hangingPunct="0">
      <a:lnSpc>
        <a:spcPct val="90000"/>
      </a:lnSpc>
      <a:spcBef>
        <a:spcPct val="40000"/>
      </a:spcBef>
      <a:spcAft>
        <a:spcPct val="0"/>
      </a:spcAft>
      <a:defRPr sz="800" kern="1200">
        <a:solidFill>
          <a:schemeClr val="tx1"/>
        </a:solidFill>
        <a:latin typeface="Arial" charset="0"/>
        <a:ea typeface="+mn-ea"/>
        <a:cs typeface="+mn-cs"/>
      </a:defRPr>
    </a:lvl1pPr>
    <a:lvl2pPr marL="284163" algn="l" defTabSz="568325" rtl="0" eaLnBrk="0" fontAlgn="base" hangingPunct="0">
      <a:lnSpc>
        <a:spcPct val="90000"/>
      </a:lnSpc>
      <a:spcBef>
        <a:spcPct val="40000"/>
      </a:spcBef>
      <a:spcAft>
        <a:spcPct val="0"/>
      </a:spcAft>
      <a:defRPr sz="800" kern="1200">
        <a:solidFill>
          <a:schemeClr val="tx1"/>
        </a:solidFill>
        <a:latin typeface="Arial" charset="0"/>
        <a:ea typeface="+mn-ea"/>
        <a:cs typeface="+mn-cs"/>
      </a:defRPr>
    </a:lvl2pPr>
    <a:lvl3pPr marL="568325" algn="l" defTabSz="568325" rtl="0" eaLnBrk="0" fontAlgn="base" hangingPunct="0">
      <a:lnSpc>
        <a:spcPct val="90000"/>
      </a:lnSpc>
      <a:spcBef>
        <a:spcPct val="40000"/>
      </a:spcBef>
      <a:spcAft>
        <a:spcPct val="0"/>
      </a:spcAft>
      <a:defRPr sz="800" kern="1200">
        <a:solidFill>
          <a:schemeClr val="tx1"/>
        </a:solidFill>
        <a:latin typeface="Arial" charset="0"/>
        <a:ea typeface="+mn-ea"/>
        <a:cs typeface="+mn-cs"/>
      </a:defRPr>
    </a:lvl3pPr>
    <a:lvl4pPr marL="852488" algn="l" defTabSz="568325" rtl="0" eaLnBrk="0" fontAlgn="base" hangingPunct="0">
      <a:lnSpc>
        <a:spcPct val="90000"/>
      </a:lnSpc>
      <a:spcBef>
        <a:spcPct val="40000"/>
      </a:spcBef>
      <a:spcAft>
        <a:spcPct val="0"/>
      </a:spcAft>
      <a:defRPr sz="800" kern="1200">
        <a:solidFill>
          <a:schemeClr val="tx1"/>
        </a:solidFill>
        <a:latin typeface="Arial" charset="0"/>
        <a:ea typeface="+mn-ea"/>
        <a:cs typeface="+mn-cs"/>
      </a:defRPr>
    </a:lvl4pPr>
    <a:lvl5pPr marL="1136650" algn="l" defTabSz="568325" rtl="0" eaLnBrk="0" fontAlgn="base" hangingPunct="0">
      <a:lnSpc>
        <a:spcPct val="90000"/>
      </a:lnSpc>
      <a:spcBef>
        <a:spcPct val="4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id="{1A390D59-A810-23F7-B971-0B3619BEC101}"/>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7A3A1051-7780-46C5-B3D0-87668A785FB3}" type="slidenum">
              <a:rPr lang="en-US" altLang="en-US"/>
              <a:pPr algn="ctr"/>
              <a:t>2</a:t>
            </a:fld>
            <a:endParaRPr lang="en-US" altLang="en-US"/>
          </a:p>
        </p:txBody>
      </p:sp>
      <p:sp>
        <p:nvSpPr>
          <p:cNvPr id="37891" name="Rectangle 2">
            <a:extLst>
              <a:ext uri="{FF2B5EF4-FFF2-40B4-BE49-F238E27FC236}">
                <a16:creationId xmlns:a16="http://schemas.microsoft.com/office/drawing/2014/main" id="{9992C657-6493-BD37-492B-5A98563DBF3B}"/>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98488"/>
            <a:endParaRPr lang="en-US" altLang="en-US">
              <a:latin typeface="Arial" panose="020B0604020202020204" pitchFamily="34" charset="0"/>
            </a:endParaRPr>
          </a:p>
        </p:txBody>
      </p:sp>
      <p:sp>
        <p:nvSpPr>
          <p:cNvPr id="37892" name="Rectangle 3">
            <a:extLst>
              <a:ext uri="{FF2B5EF4-FFF2-40B4-BE49-F238E27FC236}">
                <a16:creationId xmlns:a16="http://schemas.microsoft.com/office/drawing/2014/main" id="{CBFBB013-A562-B7D4-7CEE-6F2A0CAFD741}"/>
              </a:ext>
            </a:extLst>
          </p:cNvPr>
          <p:cNvSpPr>
            <a:spLocks noGrp="1" noRot="1" noChangeAspect="1" noChangeArrowheads="1" noTextEdit="1"/>
          </p:cNvSpPr>
          <p:nvPr>
            <p:ph type="sldImg"/>
          </p:nvPr>
        </p:nvSpPr>
        <p:spPr>
          <a:xfrm>
            <a:off x="762000" y="674688"/>
            <a:ext cx="5792788" cy="369252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a:extLst>
              <a:ext uri="{FF2B5EF4-FFF2-40B4-BE49-F238E27FC236}">
                <a16:creationId xmlns:a16="http://schemas.microsoft.com/office/drawing/2014/main" id="{5A12BD28-7E9F-FFEF-CF61-EF185BEB28EA}"/>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5F40314F-894C-432C-8942-81445D2E62F8}" type="slidenum">
              <a:rPr lang="en-US" altLang="en-US"/>
              <a:pPr algn="ctr"/>
              <a:t>32</a:t>
            </a:fld>
            <a:endParaRPr lang="en-US" altLang="en-US"/>
          </a:p>
        </p:txBody>
      </p:sp>
      <p:sp>
        <p:nvSpPr>
          <p:cNvPr id="76803" name="Rectangle 2">
            <a:extLst>
              <a:ext uri="{FF2B5EF4-FFF2-40B4-BE49-F238E27FC236}">
                <a16:creationId xmlns:a16="http://schemas.microsoft.com/office/drawing/2014/main" id="{E369D3D5-7986-812C-F9C3-7B7BA8A041E5}"/>
              </a:ext>
            </a:extLst>
          </p:cNvPr>
          <p:cNvSpPr>
            <a:spLocks noGrp="1" noRot="1" noChangeAspect="1" noChangeArrowheads="1" noTextEdit="1"/>
          </p:cNvSpPr>
          <p:nvPr>
            <p:ph type="sldImg"/>
          </p:nvPr>
        </p:nvSpPr>
        <p:spPr>
          <a:xfrm>
            <a:off x="1130300" y="479425"/>
            <a:ext cx="4894263" cy="3121025"/>
          </a:xfrm>
          <a:ln/>
        </p:spPr>
      </p:sp>
      <p:sp>
        <p:nvSpPr>
          <p:cNvPr id="76804" name="Rectangle 3">
            <a:extLst>
              <a:ext uri="{FF2B5EF4-FFF2-40B4-BE49-F238E27FC236}">
                <a16:creationId xmlns:a16="http://schemas.microsoft.com/office/drawing/2014/main" id="{B2D37386-3752-5C7C-20A5-9869D091F8C7}"/>
              </a:ext>
            </a:extLst>
          </p:cNvPr>
          <p:cNvSpPr>
            <a:spLocks noGrp="1" noChangeArrowheads="1"/>
          </p:cNvSpPr>
          <p:nvPr>
            <p:ph type="body" idx="1"/>
          </p:nvPr>
        </p:nvSpPr>
        <p:spPr>
          <a:xfrm>
            <a:off x="244475" y="3762375"/>
            <a:ext cx="6746875" cy="535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49" tIns="50625" rIns="101249" bIns="50625"/>
          <a:lstStyle/>
          <a:p>
            <a:r>
              <a:rPr lang="en-US" altLang="en-US" sz="1000">
                <a:latin typeface="Arial" panose="020B0604020202020204" pitchFamily="34" charset="0"/>
              </a:rPr>
              <a:t>In conclusion:</a:t>
            </a:r>
          </a:p>
          <a:p>
            <a:endParaRPr lang="en-US" altLang="en-US" sz="1000">
              <a:latin typeface="Arial" panose="020B0604020202020204" pitchFamily="34" charset="0"/>
            </a:endParaRPr>
          </a:p>
          <a:p>
            <a:r>
              <a:rPr lang="en-US" altLang="en-US" sz="1000">
                <a:latin typeface="Arial" panose="020B0604020202020204" pitchFamily="34" charset="0"/>
              </a:rPr>
              <a:t>Seventy-five to 80% of DCIS are ER positive.</a:t>
            </a:r>
          </a:p>
          <a:p>
            <a:endParaRPr lang="en-US" altLang="en-US" sz="1000">
              <a:latin typeface="Arial" panose="020B0604020202020204" pitchFamily="34" charset="0"/>
            </a:endParaRPr>
          </a:p>
          <a:p>
            <a:r>
              <a:rPr lang="en-US" altLang="en-US" sz="1000">
                <a:latin typeface="Arial" panose="020B0604020202020204" pitchFamily="34" charset="0"/>
              </a:rPr>
              <a:t>Tamoxifen reduces the risk of subsequent breast cancer by about 50% in patients with ER-positive DCIS.</a:t>
            </a:r>
          </a:p>
          <a:p>
            <a:endParaRPr lang="en-US" altLang="en-US" sz="1000">
              <a:latin typeface="Arial" panose="020B0604020202020204" pitchFamily="34" charset="0"/>
            </a:endParaRPr>
          </a:p>
          <a:p>
            <a:r>
              <a:rPr lang="en-US" altLang="en-US" sz="1000">
                <a:latin typeface="Arial" panose="020B0604020202020204" pitchFamily="34" charset="0"/>
              </a:rPr>
              <a:t>Tamoxifen is probaby ineffective in reducing subsequent breast cancer in patients with ER-negative DCIS.</a:t>
            </a:r>
          </a:p>
          <a:p>
            <a:endParaRPr lang="en-US" altLang="en-US" sz="1000">
              <a:latin typeface="Arial" panose="020B0604020202020204" pitchFamily="34" charset="0"/>
            </a:endParaRPr>
          </a:p>
          <a:p>
            <a:r>
              <a:rPr lang="en-US" altLang="en-US" sz="1000">
                <a:latin typeface="Arial" panose="020B0604020202020204" pitchFamily="34" charset="0"/>
              </a:rPr>
              <a:t>And finally…accurate assessment of ER-status with standardized methodology is essential in properly identifying patients for tamoxifen therapy.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A540A194-4C0D-7A75-F4DF-FEA04F45838E}"/>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6063F658-9F5C-4A15-8102-A5A4CB713F5D}" type="slidenum">
              <a:rPr lang="en-US" altLang="en-US"/>
              <a:pPr algn="ctr"/>
              <a:t>33</a:t>
            </a:fld>
            <a:endParaRPr lang="en-US" altLang="en-US"/>
          </a:p>
        </p:txBody>
      </p:sp>
      <p:sp>
        <p:nvSpPr>
          <p:cNvPr id="78851" name="Rectangle 2">
            <a:extLst>
              <a:ext uri="{FF2B5EF4-FFF2-40B4-BE49-F238E27FC236}">
                <a16:creationId xmlns:a16="http://schemas.microsoft.com/office/drawing/2014/main" id="{83221F05-9994-38A8-830C-6101AFCB2593}"/>
              </a:ext>
            </a:extLst>
          </p:cNvPr>
          <p:cNvSpPr>
            <a:spLocks noGrp="1" noRot="1" noChangeAspect="1" noChangeArrowheads="1" noTextEdit="1"/>
          </p:cNvSpPr>
          <p:nvPr>
            <p:ph type="sldImg"/>
          </p:nvPr>
        </p:nvSpPr>
        <p:spPr>
          <a:xfrm>
            <a:off x="760413" y="676275"/>
            <a:ext cx="5794375" cy="3694113"/>
          </a:xfrm>
          <a:ln cap="flat"/>
        </p:spPr>
      </p:sp>
      <p:sp>
        <p:nvSpPr>
          <p:cNvPr id="78852" name="Rectangle 3">
            <a:extLst>
              <a:ext uri="{FF2B5EF4-FFF2-40B4-BE49-F238E27FC236}">
                <a16:creationId xmlns:a16="http://schemas.microsoft.com/office/drawing/2014/main" id="{75418ED0-3158-165C-7311-5241BBE93CC8}"/>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951" tIns="22375" rIns="41951" bIns="22375"/>
          <a:lstStyle/>
          <a:p>
            <a:pPr defTabSz="266700"/>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E385ED6-4A90-E805-675A-046DCD7EE762}"/>
              </a:ext>
            </a:extLst>
          </p:cNvPr>
          <p:cNvSpPr>
            <a:spLocks noGrp="1" noRot="1" noChangeAspect="1" noChangeArrowheads="1" noTextEdit="1"/>
          </p:cNvSpPr>
          <p:nvPr>
            <p:ph type="sldImg"/>
          </p:nvPr>
        </p:nvSpPr>
        <p:spPr>
          <a:xfrm>
            <a:off x="762000" y="674688"/>
            <a:ext cx="5792788" cy="3692525"/>
          </a:xfrm>
          <a:ln/>
        </p:spPr>
      </p:sp>
      <p:sp>
        <p:nvSpPr>
          <p:cNvPr id="80899" name="Notes Placeholder 2">
            <a:extLst>
              <a:ext uri="{FF2B5EF4-FFF2-40B4-BE49-F238E27FC236}">
                <a16:creationId xmlns:a16="http://schemas.microsoft.com/office/drawing/2014/main" id="{EF1FFDBD-B475-5ED9-18AF-50A5EB2474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cs typeface="Arial" panose="020B0604020202020204" pitchFamily="34" charset="0"/>
              </a:rPr>
              <a:t>Challenges in  the Management of the Primary Breast Tumour:</a:t>
            </a:r>
          </a:p>
          <a:p>
            <a:r>
              <a:rPr lang="en-GB" altLang="en-US">
                <a:latin typeface="Arial" panose="020B0604020202020204" pitchFamily="34" charset="0"/>
                <a:cs typeface="Arial" panose="020B0604020202020204" pitchFamily="34" charset="0"/>
              </a:rPr>
              <a:t>Ability to define the extent of residual tumour and as a result the amount of breast tissue to be removed at lumpectomy (how do tumours shrink in response to NAC: concentric vs. honeycomb pattern?)</a:t>
            </a:r>
          </a:p>
          <a:p>
            <a:r>
              <a:rPr lang="en-GB" altLang="en-US">
                <a:latin typeface="Arial" panose="020B0604020202020204" pitchFamily="34" charset="0"/>
                <a:cs typeface="Arial" panose="020B0604020202020204" pitchFamily="34" charset="0"/>
              </a:rPr>
              <a:t>Tumour subtype and breast imaging findings (mammogram, ultrasound, breast MRI) can help identify the pattern of shrinkage and extent of residual disease.</a:t>
            </a:r>
          </a:p>
          <a:p>
            <a:endParaRPr lang="en-GB"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170B2D5D-5019-7B1E-9CF3-10DE4F12DC74}"/>
              </a:ext>
            </a:extLst>
          </p:cNvPr>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1609725">
              <a:lnSpc>
                <a:spcPct val="90000"/>
              </a:lnSpc>
              <a:spcBef>
                <a:spcPct val="40000"/>
              </a:spcBef>
              <a:defRPr sz="800">
                <a:solidFill>
                  <a:schemeClr val="tx1"/>
                </a:solidFill>
                <a:latin typeface="Arial" panose="020B0604020202020204" pitchFamily="34" charset="0"/>
              </a:defRPr>
            </a:lvl1pPr>
            <a:lvl2pPr marL="784225" indent="-301625" defTabSz="1609725">
              <a:lnSpc>
                <a:spcPct val="90000"/>
              </a:lnSpc>
              <a:spcBef>
                <a:spcPct val="40000"/>
              </a:spcBef>
              <a:defRPr sz="800">
                <a:solidFill>
                  <a:schemeClr val="tx1"/>
                </a:solidFill>
                <a:latin typeface="Arial" panose="020B0604020202020204" pitchFamily="34" charset="0"/>
              </a:defRPr>
            </a:lvl2pPr>
            <a:lvl3pPr marL="1208088" indent="-241300" defTabSz="1609725">
              <a:lnSpc>
                <a:spcPct val="90000"/>
              </a:lnSpc>
              <a:spcBef>
                <a:spcPct val="40000"/>
              </a:spcBef>
              <a:defRPr sz="800">
                <a:solidFill>
                  <a:schemeClr val="tx1"/>
                </a:solidFill>
                <a:latin typeface="Arial" panose="020B0604020202020204" pitchFamily="34" charset="0"/>
              </a:defRPr>
            </a:lvl3pPr>
            <a:lvl4pPr marL="1690688" indent="-241300" defTabSz="1609725">
              <a:lnSpc>
                <a:spcPct val="90000"/>
              </a:lnSpc>
              <a:spcBef>
                <a:spcPct val="40000"/>
              </a:spcBef>
              <a:defRPr sz="800">
                <a:solidFill>
                  <a:schemeClr val="tx1"/>
                </a:solidFill>
                <a:latin typeface="Arial" panose="020B0604020202020204" pitchFamily="34" charset="0"/>
              </a:defRPr>
            </a:lvl4pPr>
            <a:lvl5pPr marL="2174875" indent="-241300" defTabSz="1609725">
              <a:lnSpc>
                <a:spcPct val="90000"/>
              </a:lnSpc>
              <a:spcBef>
                <a:spcPct val="40000"/>
              </a:spcBef>
              <a:defRPr sz="800">
                <a:solidFill>
                  <a:schemeClr val="tx1"/>
                </a:solidFill>
                <a:latin typeface="Arial" panose="020B0604020202020204" pitchFamily="34" charset="0"/>
              </a:defRPr>
            </a:lvl5pPr>
            <a:lvl6pPr marL="2632075" indent="-241300" defTabSz="1609725" eaLnBrk="0" fontAlgn="base" hangingPunct="0">
              <a:lnSpc>
                <a:spcPct val="90000"/>
              </a:lnSpc>
              <a:spcBef>
                <a:spcPct val="40000"/>
              </a:spcBef>
              <a:spcAft>
                <a:spcPct val="0"/>
              </a:spcAft>
              <a:defRPr sz="800">
                <a:solidFill>
                  <a:schemeClr val="tx1"/>
                </a:solidFill>
                <a:latin typeface="Arial" panose="020B0604020202020204" pitchFamily="34" charset="0"/>
              </a:defRPr>
            </a:lvl6pPr>
            <a:lvl7pPr marL="3089275" indent="-241300" defTabSz="1609725" eaLnBrk="0" fontAlgn="base" hangingPunct="0">
              <a:lnSpc>
                <a:spcPct val="90000"/>
              </a:lnSpc>
              <a:spcBef>
                <a:spcPct val="40000"/>
              </a:spcBef>
              <a:spcAft>
                <a:spcPct val="0"/>
              </a:spcAft>
              <a:defRPr sz="800">
                <a:solidFill>
                  <a:schemeClr val="tx1"/>
                </a:solidFill>
                <a:latin typeface="Arial" panose="020B0604020202020204" pitchFamily="34" charset="0"/>
              </a:defRPr>
            </a:lvl7pPr>
            <a:lvl8pPr marL="3546475" indent="-241300" defTabSz="1609725" eaLnBrk="0" fontAlgn="base" hangingPunct="0">
              <a:lnSpc>
                <a:spcPct val="90000"/>
              </a:lnSpc>
              <a:spcBef>
                <a:spcPct val="40000"/>
              </a:spcBef>
              <a:spcAft>
                <a:spcPct val="0"/>
              </a:spcAft>
              <a:defRPr sz="800">
                <a:solidFill>
                  <a:schemeClr val="tx1"/>
                </a:solidFill>
                <a:latin typeface="Arial" panose="020B0604020202020204" pitchFamily="34" charset="0"/>
              </a:defRPr>
            </a:lvl8pPr>
            <a:lvl9pPr marL="4003675" indent="-241300" defTabSz="1609725" eaLnBrk="0" fontAlgn="base" hangingPunct="0">
              <a:lnSpc>
                <a:spcPct val="90000"/>
              </a:lnSpc>
              <a:spcBef>
                <a:spcPct val="40000"/>
              </a:spcBef>
              <a:spcAft>
                <a:spcPct val="0"/>
              </a:spcAft>
              <a:defRPr sz="800">
                <a:solidFill>
                  <a:schemeClr val="tx1"/>
                </a:solidFill>
                <a:latin typeface="Arial" panose="020B0604020202020204" pitchFamily="34" charset="0"/>
              </a:defRPr>
            </a:lvl9pPr>
          </a:lstStyle>
          <a:p>
            <a:pPr algn="ctr">
              <a:lnSpc>
                <a:spcPct val="100000"/>
              </a:lnSpc>
              <a:spcBef>
                <a:spcPct val="0"/>
              </a:spcBef>
            </a:pPr>
            <a:fld id="{5B95722D-4FDA-4440-9547-DD4ED2B7E207}" type="slidenum">
              <a:rPr lang="en-US" altLang="en-US" sz="1800">
                <a:solidFill>
                  <a:srgbClr val="000000"/>
                </a:solidFill>
                <a:latin typeface="Times New Roman" panose="02020603050405020304" pitchFamily="18" charset="0"/>
              </a:rPr>
              <a:pPr algn="ctr">
                <a:lnSpc>
                  <a:spcPct val="100000"/>
                </a:lnSpc>
                <a:spcBef>
                  <a:spcPct val="0"/>
                </a:spcBef>
              </a:pPr>
              <a:t>34</a:t>
            </a:fld>
            <a:endParaRPr lang="en-US" altLang="en-US" sz="1800">
              <a:solidFill>
                <a:srgbClr val="000000"/>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a:extLst>
              <a:ext uri="{FF2B5EF4-FFF2-40B4-BE49-F238E27FC236}">
                <a16:creationId xmlns:a16="http://schemas.microsoft.com/office/drawing/2014/main" id="{83A10FFB-C5D3-136F-5247-F8DBA18CDBBC}"/>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7810B587-D401-4E7E-8A46-8223585E4941}" type="slidenum">
              <a:rPr lang="en-US" altLang="en-US"/>
              <a:pPr algn="ctr"/>
              <a:t>35</a:t>
            </a:fld>
            <a:endParaRPr lang="en-US" altLang="en-US"/>
          </a:p>
        </p:txBody>
      </p:sp>
      <p:sp>
        <p:nvSpPr>
          <p:cNvPr id="82947" name="Rectangle 2">
            <a:extLst>
              <a:ext uri="{FF2B5EF4-FFF2-40B4-BE49-F238E27FC236}">
                <a16:creationId xmlns:a16="http://schemas.microsoft.com/office/drawing/2014/main" id="{30D0D7BE-63B5-756E-6735-ACD3052DC01C}"/>
              </a:ext>
            </a:extLst>
          </p:cNvPr>
          <p:cNvSpPr>
            <a:spLocks noGrp="1" noRot="1" noChangeAspect="1" noChangeArrowheads="1" noTextEdit="1"/>
          </p:cNvSpPr>
          <p:nvPr>
            <p:ph type="sldImg"/>
          </p:nvPr>
        </p:nvSpPr>
        <p:spPr>
          <a:xfrm>
            <a:off x="842963" y="725488"/>
            <a:ext cx="5629275" cy="3587750"/>
          </a:xfrm>
          <a:ln/>
        </p:spPr>
      </p:sp>
      <p:sp>
        <p:nvSpPr>
          <p:cNvPr id="82948" name="Rectangle 3">
            <a:extLst>
              <a:ext uri="{FF2B5EF4-FFF2-40B4-BE49-F238E27FC236}">
                <a16:creationId xmlns:a16="http://schemas.microsoft.com/office/drawing/2014/main" id="{4174A459-364E-C1D6-9428-24EE4989E849}"/>
              </a:ext>
            </a:extLst>
          </p:cNvPr>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4" tIns="48417" rIns="96834" bIns="48417"/>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a:extLst>
              <a:ext uri="{FF2B5EF4-FFF2-40B4-BE49-F238E27FC236}">
                <a16:creationId xmlns:a16="http://schemas.microsoft.com/office/drawing/2014/main" id="{4ABCC860-34B2-4903-D820-D25288CC6BB2}"/>
              </a:ext>
            </a:extLst>
          </p:cNvPr>
          <p:cNvSpPr txBox="1">
            <a:spLocks noGrp="1" noChangeArrowheads="1"/>
          </p:cNvSpPr>
          <p:nvPr/>
        </p:nvSpPr>
        <p:spPr bwMode="auto">
          <a:xfrm>
            <a:off x="4114800" y="9109075"/>
            <a:ext cx="320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562" tIns="0" rIns="33562" bIns="0" anchor="b"/>
          <a:lstStyle>
            <a:lvl1pPr defTabSz="1609725">
              <a:defRPr sz="2400" b="1">
                <a:solidFill>
                  <a:srgbClr val="FFFFFF"/>
                </a:solidFill>
                <a:latin typeface="Arial" panose="020B0604020202020204" pitchFamily="34" charset="0"/>
              </a:defRPr>
            </a:lvl1pPr>
            <a:lvl2pPr marL="742950" indent="-285750" defTabSz="1609725">
              <a:defRPr sz="2400" b="1">
                <a:solidFill>
                  <a:srgbClr val="FFFFFF"/>
                </a:solidFill>
                <a:latin typeface="Arial" panose="020B0604020202020204" pitchFamily="34" charset="0"/>
              </a:defRPr>
            </a:lvl2pPr>
            <a:lvl3pPr marL="1143000" indent="-228600" defTabSz="1609725">
              <a:defRPr sz="2400" b="1">
                <a:solidFill>
                  <a:srgbClr val="FFFFFF"/>
                </a:solidFill>
                <a:latin typeface="Arial" panose="020B0604020202020204" pitchFamily="34" charset="0"/>
              </a:defRPr>
            </a:lvl3pPr>
            <a:lvl4pPr marL="1600200" indent="-228600" defTabSz="1609725">
              <a:defRPr sz="2400" b="1">
                <a:solidFill>
                  <a:srgbClr val="FFFFFF"/>
                </a:solidFill>
                <a:latin typeface="Arial" panose="020B0604020202020204" pitchFamily="34" charset="0"/>
              </a:defRPr>
            </a:lvl4pPr>
            <a:lvl5pPr marL="2057400" indent="-228600" defTabSz="1609725">
              <a:defRPr sz="2400" b="1">
                <a:solidFill>
                  <a:srgbClr val="FFFFFF"/>
                </a:solidFill>
                <a:latin typeface="Arial" panose="020B0604020202020204" pitchFamily="34" charset="0"/>
              </a:defRPr>
            </a:lvl5pPr>
            <a:lvl6pPr marL="2514600" indent="-228600" defTabSz="16097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16097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16097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1609725" eaLnBrk="0" fontAlgn="base" hangingPunct="0">
              <a:spcBef>
                <a:spcPct val="0"/>
              </a:spcBef>
              <a:spcAft>
                <a:spcPct val="0"/>
              </a:spcAft>
              <a:defRPr sz="2400" b="1">
                <a:solidFill>
                  <a:srgbClr val="FFFFFF"/>
                </a:solidFill>
                <a:latin typeface="Arial" panose="020B0604020202020204" pitchFamily="34" charset="0"/>
              </a:defRPr>
            </a:lvl9pPr>
          </a:lstStyle>
          <a:p>
            <a:pPr algn="r"/>
            <a:fld id="{4F5E58E5-81B9-406D-A0BB-8288B2E06A2E}" type="slidenum">
              <a:rPr lang="en-US" altLang="en-US" sz="1800" b="0" i="1">
                <a:solidFill>
                  <a:schemeClr val="tx1"/>
                </a:solidFill>
                <a:latin typeface="Times New Roman" panose="02020603050405020304" pitchFamily="18" charset="0"/>
              </a:rPr>
              <a:pPr algn="r"/>
              <a:t>36</a:t>
            </a:fld>
            <a:endParaRPr lang="en-US" altLang="en-US" sz="1800" b="0" i="1">
              <a:solidFill>
                <a:schemeClr val="tx1"/>
              </a:solidFill>
              <a:latin typeface="Times New Roman" panose="02020603050405020304" pitchFamily="18" charset="0"/>
            </a:endParaRPr>
          </a:p>
        </p:txBody>
      </p:sp>
      <p:sp>
        <p:nvSpPr>
          <p:cNvPr id="84995" name="Rectangle 2">
            <a:extLst>
              <a:ext uri="{FF2B5EF4-FFF2-40B4-BE49-F238E27FC236}">
                <a16:creationId xmlns:a16="http://schemas.microsoft.com/office/drawing/2014/main" id="{670AE3A8-0EDD-59B9-EB0A-4A2702F1EC30}"/>
              </a:ext>
            </a:extLst>
          </p:cNvPr>
          <p:cNvSpPr>
            <a:spLocks noGrp="1" noRot="1" noChangeAspect="1" noChangeArrowheads="1" noTextEdit="1"/>
          </p:cNvSpPr>
          <p:nvPr>
            <p:ph type="sldImg"/>
          </p:nvPr>
        </p:nvSpPr>
        <p:spPr>
          <a:xfrm>
            <a:off x="760413" y="676275"/>
            <a:ext cx="5794375" cy="3694113"/>
          </a:xfrm>
          <a:ln cap="flat"/>
        </p:spPr>
      </p:sp>
      <p:sp>
        <p:nvSpPr>
          <p:cNvPr id="84996" name="Rectangle 3">
            <a:extLst>
              <a:ext uri="{FF2B5EF4-FFF2-40B4-BE49-F238E27FC236}">
                <a16:creationId xmlns:a16="http://schemas.microsoft.com/office/drawing/2014/main" id="{7979841B-81EF-52E0-53D9-6302E6B61B0E}"/>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951" tIns="22375" rIns="41951" bIns="22375"/>
          <a:lstStyle/>
          <a:p>
            <a:pPr defTabSz="266700"/>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1AAF2C0A-FACB-EE53-A411-9BDF71BDC56F}"/>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AF04279F-1CB9-4170-8D6A-389D4A764572}" type="slidenum">
              <a:rPr lang="en-US" altLang="en-US"/>
              <a:pPr algn="ctr"/>
              <a:t>39</a:t>
            </a:fld>
            <a:endParaRPr lang="en-US" altLang="en-US"/>
          </a:p>
        </p:txBody>
      </p:sp>
      <p:sp>
        <p:nvSpPr>
          <p:cNvPr id="89091" name="Rectangle 2">
            <a:extLst>
              <a:ext uri="{FF2B5EF4-FFF2-40B4-BE49-F238E27FC236}">
                <a16:creationId xmlns:a16="http://schemas.microsoft.com/office/drawing/2014/main" id="{97702EEF-B324-99D8-D159-2E706A2208C9}"/>
              </a:ext>
            </a:extLst>
          </p:cNvPr>
          <p:cNvSpPr>
            <a:spLocks noGrp="1" noRot="1" noChangeAspect="1" noChangeArrowheads="1" noTextEdit="1"/>
          </p:cNvSpPr>
          <p:nvPr>
            <p:ph type="sldImg"/>
          </p:nvPr>
        </p:nvSpPr>
        <p:spPr>
          <a:xfrm>
            <a:off x="760413" y="676275"/>
            <a:ext cx="5794375" cy="3694113"/>
          </a:xfrm>
          <a:ln cap="flat"/>
        </p:spPr>
      </p:sp>
      <p:sp>
        <p:nvSpPr>
          <p:cNvPr id="89092" name="Rectangle 3">
            <a:extLst>
              <a:ext uri="{FF2B5EF4-FFF2-40B4-BE49-F238E27FC236}">
                <a16:creationId xmlns:a16="http://schemas.microsoft.com/office/drawing/2014/main" id="{8422EDDA-6F2A-E1AB-70E9-3BF0242EDD9B}"/>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951" tIns="22375" rIns="41951" bIns="22375"/>
          <a:lstStyle/>
          <a:p>
            <a:pPr defTabSz="266700"/>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925FFD22-A4EA-C174-1564-0C1995F74B3B}"/>
              </a:ext>
            </a:extLst>
          </p:cNvPr>
          <p:cNvSpPr>
            <a:spLocks noGrp="1" noRot="1" noChangeAspect="1" noChangeArrowheads="1" noTextEdit="1"/>
          </p:cNvSpPr>
          <p:nvPr>
            <p:ph type="sldImg"/>
          </p:nvPr>
        </p:nvSpPr>
        <p:spPr>
          <a:xfrm>
            <a:off x="833438" y="720725"/>
            <a:ext cx="5648325" cy="3600450"/>
          </a:xfrm>
          <a:ln/>
        </p:spPr>
      </p:sp>
      <p:sp>
        <p:nvSpPr>
          <p:cNvPr id="97283" name="Notes Placeholder 2">
            <a:extLst>
              <a:ext uri="{FF2B5EF4-FFF2-40B4-BE49-F238E27FC236}">
                <a16:creationId xmlns:a16="http://schemas.microsoft.com/office/drawing/2014/main" id="{49F98B20-B513-795E-EBFD-AB1E2F9A24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7284" name="Slide Number Placeholder 3">
            <a:extLst>
              <a:ext uri="{FF2B5EF4-FFF2-40B4-BE49-F238E27FC236}">
                <a16:creationId xmlns:a16="http://schemas.microsoft.com/office/drawing/2014/main" id="{77EB66D0-7BA9-E908-EB60-FAC8119488F4}"/>
              </a:ext>
            </a:extLst>
          </p:cNvPr>
          <p:cNvSpPr>
            <a:spLocks noGrp="1"/>
          </p:cNvSpPr>
          <p:nvPr>
            <p:ph type="sldNum" sz="quarter" idx="4294967295"/>
          </p:nvPr>
        </p:nvSpPr>
        <p:spPr bwMode="auto">
          <a:xfrm>
            <a:off x="4144963" y="9120188"/>
            <a:ext cx="3167062" cy="477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3784" tIns="76892" rIns="153784" bIns="76892"/>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48EBAB95-4438-46B6-8233-6098FE952D69}" type="slidenum">
              <a:rPr lang="en-US" altLang="en-US">
                <a:solidFill>
                  <a:srgbClr val="000000"/>
                </a:solidFill>
              </a:rPr>
              <a:pPr algn="ctr"/>
              <a:t>46</a:t>
            </a:fld>
            <a:endParaRPr lang="en-US" altLang="en-US">
              <a:solidFill>
                <a:srgbClr val="000000"/>
              </a:solidFill>
            </a:endParaRPr>
          </a:p>
        </p:txBody>
      </p:sp>
    </p:spTree>
    <p:extLst>
      <p:ext uri="{BB962C8B-B14F-4D97-AF65-F5344CB8AC3E}">
        <p14:creationId xmlns:p14="http://schemas.microsoft.com/office/powerpoint/2010/main" val="217959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74688"/>
            <a:ext cx="5792788" cy="36925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0927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a:extLst>
              <a:ext uri="{FF2B5EF4-FFF2-40B4-BE49-F238E27FC236}">
                <a16:creationId xmlns:a16="http://schemas.microsoft.com/office/drawing/2014/main" id="{8CBFE37A-C8A6-9169-7BC9-A2EE000747D5}"/>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4174C037-27E8-4631-B776-2DDBAAE2E6A6}" type="slidenum">
              <a:rPr lang="en-US" altLang="en-US"/>
              <a:pPr algn="ctr"/>
              <a:t>66</a:t>
            </a:fld>
            <a:endParaRPr lang="en-US" altLang="en-US"/>
          </a:p>
        </p:txBody>
      </p:sp>
      <p:sp>
        <p:nvSpPr>
          <p:cNvPr id="118787" name="Rectangle 2">
            <a:extLst>
              <a:ext uri="{FF2B5EF4-FFF2-40B4-BE49-F238E27FC236}">
                <a16:creationId xmlns:a16="http://schemas.microsoft.com/office/drawing/2014/main" id="{55F7D2BF-1569-BD84-34DF-FDC194EF6F8F}"/>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98488"/>
            <a:endParaRPr lang="en-US" altLang="en-US">
              <a:latin typeface="Arial" panose="020B0604020202020204" pitchFamily="34" charset="0"/>
            </a:endParaRPr>
          </a:p>
        </p:txBody>
      </p:sp>
      <p:sp>
        <p:nvSpPr>
          <p:cNvPr id="118788" name="Rectangle 3">
            <a:extLst>
              <a:ext uri="{FF2B5EF4-FFF2-40B4-BE49-F238E27FC236}">
                <a16:creationId xmlns:a16="http://schemas.microsoft.com/office/drawing/2014/main" id="{4536DF4E-7FCE-CE82-B938-0C028265FF18}"/>
              </a:ext>
            </a:extLst>
          </p:cNvPr>
          <p:cNvSpPr>
            <a:spLocks noGrp="1" noRot="1" noChangeAspect="1" noChangeArrowheads="1" noTextEdit="1"/>
          </p:cNvSpPr>
          <p:nvPr>
            <p:ph type="sldImg"/>
          </p:nvPr>
        </p:nvSpPr>
        <p:spPr>
          <a:xfrm>
            <a:off x="762000" y="674688"/>
            <a:ext cx="5792788" cy="3692525"/>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a:extLst>
              <a:ext uri="{FF2B5EF4-FFF2-40B4-BE49-F238E27FC236}">
                <a16:creationId xmlns:a16="http://schemas.microsoft.com/office/drawing/2014/main" id="{E508D338-A2EF-927E-E550-113EA177DA49}"/>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FFF56493-9C8E-4424-9E0E-61AE084FD632}" type="slidenum">
              <a:rPr lang="en-US" altLang="en-US"/>
              <a:pPr algn="ctr"/>
              <a:t>67</a:t>
            </a:fld>
            <a:endParaRPr lang="en-US" altLang="en-US"/>
          </a:p>
        </p:txBody>
      </p:sp>
      <p:sp>
        <p:nvSpPr>
          <p:cNvPr id="120835" name="Rectangle 2">
            <a:extLst>
              <a:ext uri="{FF2B5EF4-FFF2-40B4-BE49-F238E27FC236}">
                <a16:creationId xmlns:a16="http://schemas.microsoft.com/office/drawing/2014/main" id="{03D70FCF-4EF8-D59F-F4E9-4C934AA82A8D}"/>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98488"/>
            <a:endParaRPr lang="en-US" altLang="en-US">
              <a:latin typeface="Arial" panose="020B0604020202020204" pitchFamily="34" charset="0"/>
            </a:endParaRPr>
          </a:p>
        </p:txBody>
      </p:sp>
      <p:sp>
        <p:nvSpPr>
          <p:cNvPr id="120836" name="Rectangle 3">
            <a:extLst>
              <a:ext uri="{FF2B5EF4-FFF2-40B4-BE49-F238E27FC236}">
                <a16:creationId xmlns:a16="http://schemas.microsoft.com/office/drawing/2014/main" id="{1B81E845-C8F1-A18E-51F6-87C5AD344043}"/>
              </a:ext>
            </a:extLst>
          </p:cNvPr>
          <p:cNvSpPr>
            <a:spLocks noGrp="1" noRot="1" noChangeAspect="1" noChangeArrowheads="1" noTextEdit="1"/>
          </p:cNvSpPr>
          <p:nvPr>
            <p:ph type="sldImg"/>
          </p:nvPr>
        </p:nvSpPr>
        <p:spPr>
          <a:xfrm>
            <a:off x="762000" y="674688"/>
            <a:ext cx="5792788" cy="3692525"/>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D8C24F5D-FDFD-C21D-7339-72884C165DB4}"/>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C156B7E2-3E52-422F-B6B3-B1C370546F82}" type="slidenum">
              <a:rPr lang="en-US" altLang="en-US"/>
              <a:pPr algn="ctr"/>
              <a:t>12</a:t>
            </a:fld>
            <a:endParaRPr lang="en-US" altLang="en-US"/>
          </a:p>
        </p:txBody>
      </p:sp>
      <p:sp>
        <p:nvSpPr>
          <p:cNvPr id="48131" name="Rectangle 2">
            <a:extLst>
              <a:ext uri="{FF2B5EF4-FFF2-40B4-BE49-F238E27FC236}">
                <a16:creationId xmlns:a16="http://schemas.microsoft.com/office/drawing/2014/main" id="{F4CE0088-27C2-E9A8-70E3-52C237AE77CE}"/>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98488"/>
            <a:endParaRPr lang="en-US" altLang="en-US">
              <a:latin typeface="Arial" panose="020B0604020202020204" pitchFamily="34" charset="0"/>
            </a:endParaRPr>
          </a:p>
        </p:txBody>
      </p:sp>
      <p:sp>
        <p:nvSpPr>
          <p:cNvPr id="48132" name="Rectangle 3">
            <a:extLst>
              <a:ext uri="{FF2B5EF4-FFF2-40B4-BE49-F238E27FC236}">
                <a16:creationId xmlns:a16="http://schemas.microsoft.com/office/drawing/2014/main" id="{B78C3D6B-F37F-6CA9-17E1-AC745904AA6C}"/>
              </a:ext>
            </a:extLst>
          </p:cNvPr>
          <p:cNvSpPr>
            <a:spLocks noGrp="1" noRot="1" noChangeAspect="1" noChangeArrowheads="1" noTextEdit="1"/>
          </p:cNvSpPr>
          <p:nvPr>
            <p:ph type="sldImg"/>
          </p:nvPr>
        </p:nvSpPr>
        <p:spPr>
          <a:xfrm>
            <a:off x="762000" y="674688"/>
            <a:ext cx="5792788" cy="3692525"/>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a:extLst>
              <a:ext uri="{FF2B5EF4-FFF2-40B4-BE49-F238E27FC236}">
                <a16:creationId xmlns:a16="http://schemas.microsoft.com/office/drawing/2014/main" id="{AA429E12-E154-8322-739D-D100338278EE}"/>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8119F1E7-BBC3-498E-BBEF-8D0B7CCBBABB}" type="slidenum">
              <a:rPr lang="en-US" altLang="en-US"/>
              <a:pPr algn="ctr"/>
              <a:t>68</a:t>
            </a:fld>
            <a:endParaRPr lang="en-US" altLang="en-US"/>
          </a:p>
        </p:txBody>
      </p:sp>
      <p:sp>
        <p:nvSpPr>
          <p:cNvPr id="122883" name="Rectangle 2">
            <a:extLst>
              <a:ext uri="{FF2B5EF4-FFF2-40B4-BE49-F238E27FC236}">
                <a16:creationId xmlns:a16="http://schemas.microsoft.com/office/drawing/2014/main" id="{7C98BDCC-8163-83B9-3A14-A28455665262}"/>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98488"/>
            <a:endParaRPr lang="en-US" altLang="en-US">
              <a:latin typeface="Arial" panose="020B0604020202020204" pitchFamily="34" charset="0"/>
            </a:endParaRPr>
          </a:p>
        </p:txBody>
      </p:sp>
      <p:sp>
        <p:nvSpPr>
          <p:cNvPr id="122884" name="Rectangle 3">
            <a:extLst>
              <a:ext uri="{FF2B5EF4-FFF2-40B4-BE49-F238E27FC236}">
                <a16:creationId xmlns:a16="http://schemas.microsoft.com/office/drawing/2014/main" id="{6A81630D-7B9A-53C2-8AB6-CEA40DCB8F4B}"/>
              </a:ext>
            </a:extLst>
          </p:cNvPr>
          <p:cNvSpPr>
            <a:spLocks noGrp="1" noRot="1" noChangeAspect="1" noChangeArrowheads="1" noTextEdit="1"/>
          </p:cNvSpPr>
          <p:nvPr>
            <p:ph type="sldImg"/>
          </p:nvPr>
        </p:nvSpPr>
        <p:spPr>
          <a:xfrm>
            <a:off x="762000" y="674688"/>
            <a:ext cx="5792788" cy="3692525"/>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a16="http://schemas.microsoft.com/office/drawing/2014/main" id="{82790635-133E-2B55-80FB-CCDE19DB3B6C}"/>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5D746090-07EB-44D6-BFBC-2CCB169E7E87}" type="slidenum">
              <a:rPr lang="en-US" altLang="en-US"/>
              <a:pPr algn="ctr"/>
              <a:t>13</a:t>
            </a:fld>
            <a:endParaRPr lang="en-US" altLang="en-US"/>
          </a:p>
        </p:txBody>
      </p:sp>
      <p:sp>
        <p:nvSpPr>
          <p:cNvPr id="50179" name="Rectangle 2">
            <a:extLst>
              <a:ext uri="{FF2B5EF4-FFF2-40B4-BE49-F238E27FC236}">
                <a16:creationId xmlns:a16="http://schemas.microsoft.com/office/drawing/2014/main" id="{294B2ACF-E942-293D-6180-48C6388E2162}"/>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98488"/>
            <a:endParaRPr lang="en-US" altLang="en-US">
              <a:latin typeface="Arial" panose="020B0604020202020204" pitchFamily="34" charset="0"/>
            </a:endParaRPr>
          </a:p>
        </p:txBody>
      </p:sp>
      <p:sp>
        <p:nvSpPr>
          <p:cNvPr id="50180" name="Rectangle 3">
            <a:extLst>
              <a:ext uri="{FF2B5EF4-FFF2-40B4-BE49-F238E27FC236}">
                <a16:creationId xmlns:a16="http://schemas.microsoft.com/office/drawing/2014/main" id="{56AA7EFC-62B2-6C04-1591-7BD7857CA893}"/>
              </a:ext>
            </a:extLst>
          </p:cNvPr>
          <p:cNvSpPr>
            <a:spLocks noGrp="1" noRot="1" noChangeAspect="1" noChangeArrowheads="1" noTextEdit="1"/>
          </p:cNvSpPr>
          <p:nvPr>
            <p:ph type="sldImg"/>
          </p:nvPr>
        </p:nvSpPr>
        <p:spPr>
          <a:xfrm>
            <a:off x="762000" y="674688"/>
            <a:ext cx="5792788" cy="3692525"/>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B72277DF-7D63-B5DF-D1EE-FE78D8A59BCB}"/>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CFAC258A-606B-44AE-A8CB-EC7DAD1E5EA9}" type="slidenum">
              <a:rPr lang="en-US" altLang="en-US"/>
              <a:pPr algn="ctr"/>
              <a:t>14</a:t>
            </a:fld>
            <a:endParaRPr lang="en-US" altLang="en-US"/>
          </a:p>
        </p:txBody>
      </p:sp>
      <p:sp>
        <p:nvSpPr>
          <p:cNvPr id="52227" name="Rectangle 2">
            <a:extLst>
              <a:ext uri="{FF2B5EF4-FFF2-40B4-BE49-F238E27FC236}">
                <a16:creationId xmlns:a16="http://schemas.microsoft.com/office/drawing/2014/main" id="{E00AE270-FC8B-9476-05FB-A24AB03B067B}"/>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98488"/>
            <a:endParaRPr lang="en-US" altLang="en-US">
              <a:latin typeface="Arial" panose="020B0604020202020204" pitchFamily="34" charset="0"/>
            </a:endParaRPr>
          </a:p>
        </p:txBody>
      </p:sp>
      <p:sp>
        <p:nvSpPr>
          <p:cNvPr id="52228" name="Rectangle 3">
            <a:extLst>
              <a:ext uri="{FF2B5EF4-FFF2-40B4-BE49-F238E27FC236}">
                <a16:creationId xmlns:a16="http://schemas.microsoft.com/office/drawing/2014/main" id="{AACED54B-0574-794A-80DE-540C9B572684}"/>
              </a:ext>
            </a:extLst>
          </p:cNvPr>
          <p:cNvSpPr>
            <a:spLocks noGrp="1" noRot="1" noChangeAspect="1" noChangeArrowheads="1" noTextEdit="1"/>
          </p:cNvSpPr>
          <p:nvPr>
            <p:ph type="sldImg"/>
          </p:nvPr>
        </p:nvSpPr>
        <p:spPr>
          <a:xfrm>
            <a:off x="762000" y="674688"/>
            <a:ext cx="5792788" cy="3692525"/>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a:extLst>
              <a:ext uri="{FF2B5EF4-FFF2-40B4-BE49-F238E27FC236}">
                <a16:creationId xmlns:a16="http://schemas.microsoft.com/office/drawing/2014/main" id="{1B9BBA37-4FD9-0EB2-F19F-93D8A5253F3C}"/>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2DBCAD13-6DBC-42E8-BD29-6771AE94EE8D}" type="slidenum">
              <a:rPr lang="en-US" altLang="en-US"/>
              <a:pPr algn="ctr"/>
              <a:t>20</a:t>
            </a:fld>
            <a:endParaRPr lang="en-US" altLang="en-US"/>
          </a:p>
        </p:txBody>
      </p:sp>
      <p:sp>
        <p:nvSpPr>
          <p:cNvPr id="59395" name="Rectangle 2">
            <a:extLst>
              <a:ext uri="{FF2B5EF4-FFF2-40B4-BE49-F238E27FC236}">
                <a16:creationId xmlns:a16="http://schemas.microsoft.com/office/drawing/2014/main" id="{EE514D8B-37CC-1FD7-46C8-7789055BC04E}"/>
              </a:ext>
            </a:extLst>
          </p:cNvPr>
          <p:cNvSpPr>
            <a:spLocks noGrp="1" noRot="1" noChangeAspect="1" noChangeArrowheads="1" noTextEdit="1"/>
          </p:cNvSpPr>
          <p:nvPr>
            <p:ph type="sldImg"/>
          </p:nvPr>
        </p:nvSpPr>
        <p:spPr>
          <a:xfrm>
            <a:off x="762000" y="674688"/>
            <a:ext cx="5792788" cy="3692525"/>
          </a:xfrm>
          <a:ln cap="flat"/>
        </p:spPr>
      </p:sp>
      <p:sp>
        <p:nvSpPr>
          <p:cNvPr id="59396" name="Rectangle 3">
            <a:extLst>
              <a:ext uri="{FF2B5EF4-FFF2-40B4-BE49-F238E27FC236}">
                <a16:creationId xmlns:a16="http://schemas.microsoft.com/office/drawing/2014/main" id="{37874310-B25C-2193-CA1F-B368233740C2}"/>
              </a:ext>
            </a:extLst>
          </p:cNvPr>
          <p:cNvSpPr>
            <a:spLocks noGrp="1" noChangeArrowheads="1"/>
          </p:cNvSpPr>
          <p:nvPr>
            <p:ph type="body" idx="1"/>
          </p:nvPr>
        </p:nvSpPr>
        <p:spPr>
          <a:xfrm>
            <a:off x="974725" y="4562475"/>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98488"/>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a:extLst>
              <a:ext uri="{FF2B5EF4-FFF2-40B4-BE49-F238E27FC236}">
                <a16:creationId xmlns:a16="http://schemas.microsoft.com/office/drawing/2014/main" id="{29D9851D-7E5F-F61A-7449-9488558C7F84}"/>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805C0411-04E4-4728-91BE-833B20754990}" type="slidenum">
              <a:rPr lang="en-US" altLang="en-US"/>
              <a:pPr algn="ctr"/>
              <a:t>28</a:t>
            </a:fld>
            <a:endParaRPr lang="en-US" altLang="en-US"/>
          </a:p>
        </p:txBody>
      </p:sp>
      <p:sp>
        <p:nvSpPr>
          <p:cNvPr id="68611" name="Rectangle 2">
            <a:extLst>
              <a:ext uri="{FF2B5EF4-FFF2-40B4-BE49-F238E27FC236}">
                <a16:creationId xmlns:a16="http://schemas.microsoft.com/office/drawing/2014/main" id="{7393FDE7-2A07-67E6-4079-81C0DBC33F30}"/>
              </a:ext>
            </a:extLst>
          </p:cNvPr>
          <p:cNvSpPr>
            <a:spLocks noGrp="1" noRot="1" noChangeAspect="1" noChangeArrowheads="1" noTextEdit="1"/>
          </p:cNvSpPr>
          <p:nvPr>
            <p:ph type="sldImg"/>
          </p:nvPr>
        </p:nvSpPr>
        <p:spPr>
          <a:xfrm>
            <a:off x="1130300" y="479425"/>
            <a:ext cx="4894263" cy="3121025"/>
          </a:xfrm>
          <a:ln/>
        </p:spPr>
      </p:sp>
      <p:sp>
        <p:nvSpPr>
          <p:cNvPr id="68612" name="Rectangle 3">
            <a:extLst>
              <a:ext uri="{FF2B5EF4-FFF2-40B4-BE49-F238E27FC236}">
                <a16:creationId xmlns:a16="http://schemas.microsoft.com/office/drawing/2014/main" id="{6C78E9B8-DC54-F405-99B1-9D9E2D4D63E0}"/>
              </a:ext>
            </a:extLst>
          </p:cNvPr>
          <p:cNvSpPr>
            <a:spLocks noGrp="1" noChangeArrowheads="1"/>
          </p:cNvSpPr>
          <p:nvPr>
            <p:ph type="body" idx="1"/>
          </p:nvPr>
        </p:nvSpPr>
        <p:spPr>
          <a:xfrm>
            <a:off x="244475" y="3762375"/>
            <a:ext cx="6746875" cy="535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49" tIns="50625" rIns="101249" bIns="50625"/>
          <a:lstStyle/>
          <a:p>
            <a:r>
              <a:rPr lang="en-US" altLang="en-US" sz="1000">
                <a:latin typeface="Arial" panose="020B0604020202020204" pitchFamily="34" charset="0"/>
              </a:rPr>
              <a:t>In conclusion:</a:t>
            </a:r>
          </a:p>
          <a:p>
            <a:endParaRPr lang="en-US" altLang="en-US" sz="1000">
              <a:latin typeface="Arial" panose="020B0604020202020204" pitchFamily="34" charset="0"/>
            </a:endParaRPr>
          </a:p>
          <a:p>
            <a:r>
              <a:rPr lang="en-US" altLang="en-US" sz="1000">
                <a:latin typeface="Arial" panose="020B0604020202020204" pitchFamily="34" charset="0"/>
              </a:rPr>
              <a:t>Seventy-five to 80% of DCIS are ER positive.</a:t>
            </a:r>
          </a:p>
          <a:p>
            <a:endParaRPr lang="en-US" altLang="en-US" sz="1000">
              <a:latin typeface="Arial" panose="020B0604020202020204" pitchFamily="34" charset="0"/>
            </a:endParaRPr>
          </a:p>
          <a:p>
            <a:r>
              <a:rPr lang="en-US" altLang="en-US" sz="1000">
                <a:latin typeface="Arial" panose="020B0604020202020204" pitchFamily="34" charset="0"/>
              </a:rPr>
              <a:t>Tamoxifen reduces the risk of subsequent breast cancer by about 50% in patients with ER-positive DCIS.</a:t>
            </a:r>
          </a:p>
          <a:p>
            <a:endParaRPr lang="en-US" altLang="en-US" sz="1000">
              <a:latin typeface="Arial" panose="020B0604020202020204" pitchFamily="34" charset="0"/>
            </a:endParaRPr>
          </a:p>
          <a:p>
            <a:r>
              <a:rPr lang="en-US" altLang="en-US" sz="1000">
                <a:latin typeface="Arial" panose="020B0604020202020204" pitchFamily="34" charset="0"/>
              </a:rPr>
              <a:t>Tamoxifen is probaby ineffective in reducing subsequent breast cancer in patients with ER-negative DCIS.</a:t>
            </a:r>
          </a:p>
          <a:p>
            <a:endParaRPr lang="en-US" altLang="en-US" sz="1000">
              <a:latin typeface="Arial" panose="020B0604020202020204" pitchFamily="34" charset="0"/>
            </a:endParaRPr>
          </a:p>
          <a:p>
            <a:r>
              <a:rPr lang="en-US" altLang="en-US" sz="1000">
                <a:latin typeface="Arial" panose="020B0604020202020204" pitchFamily="34" charset="0"/>
              </a:rPr>
              <a:t>And finally…accurate assessment of ER-status with standardized methodology is essential in properly identifying patients for tamoxifen therapy.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a:extLst>
              <a:ext uri="{FF2B5EF4-FFF2-40B4-BE49-F238E27FC236}">
                <a16:creationId xmlns:a16="http://schemas.microsoft.com/office/drawing/2014/main" id="{3562416A-4082-856B-A335-B8F1F6299B32}"/>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5492E784-248E-489F-BD67-1D9332F66F7F}" type="slidenum">
              <a:rPr lang="en-US" altLang="en-US"/>
              <a:pPr algn="ctr"/>
              <a:t>29</a:t>
            </a:fld>
            <a:endParaRPr lang="en-US" altLang="en-US"/>
          </a:p>
        </p:txBody>
      </p:sp>
      <p:sp>
        <p:nvSpPr>
          <p:cNvPr id="70659" name="Rectangle 2">
            <a:extLst>
              <a:ext uri="{FF2B5EF4-FFF2-40B4-BE49-F238E27FC236}">
                <a16:creationId xmlns:a16="http://schemas.microsoft.com/office/drawing/2014/main" id="{2A953A26-1A0C-9882-280E-61F17D7D030F}"/>
              </a:ext>
            </a:extLst>
          </p:cNvPr>
          <p:cNvSpPr>
            <a:spLocks noGrp="1" noRot="1" noChangeAspect="1" noChangeArrowheads="1" noTextEdit="1"/>
          </p:cNvSpPr>
          <p:nvPr>
            <p:ph type="sldImg"/>
          </p:nvPr>
        </p:nvSpPr>
        <p:spPr>
          <a:xfrm>
            <a:off x="1130300" y="479425"/>
            <a:ext cx="4894263" cy="3121025"/>
          </a:xfrm>
          <a:ln/>
        </p:spPr>
      </p:sp>
      <p:sp>
        <p:nvSpPr>
          <p:cNvPr id="70660" name="Rectangle 3">
            <a:extLst>
              <a:ext uri="{FF2B5EF4-FFF2-40B4-BE49-F238E27FC236}">
                <a16:creationId xmlns:a16="http://schemas.microsoft.com/office/drawing/2014/main" id="{D716110E-D274-13F4-5496-BF57518388A9}"/>
              </a:ext>
            </a:extLst>
          </p:cNvPr>
          <p:cNvSpPr>
            <a:spLocks noGrp="1" noChangeArrowheads="1"/>
          </p:cNvSpPr>
          <p:nvPr>
            <p:ph type="body" idx="1"/>
          </p:nvPr>
        </p:nvSpPr>
        <p:spPr>
          <a:xfrm>
            <a:off x="244475" y="3762375"/>
            <a:ext cx="6746875" cy="535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49" tIns="50625" rIns="101249" bIns="50625"/>
          <a:lstStyle/>
          <a:p>
            <a:r>
              <a:rPr lang="en-US" altLang="en-US" sz="1000">
                <a:latin typeface="Arial" panose="020B0604020202020204" pitchFamily="34" charset="0"/>
              </a:rPr>
              <a:t>In conclusion:</a:t>
            </a:r>
          </a:p>
          <a:p>
            <a:endParaRPr lang="en-US" altLang="en-US" sz="1000">
              <a:latin typeface="Arial" panose="020B0604020202020204" pitchFamily="34" charset="0"/>
            </a:endParaRPr>
          </a:p>
          <a:p>
            <a:r>
              <a:rPr lang="en-US" altLang="en-US" sz="1000">
                <a:latin typeface="Arial" panose="020B0604020202020204" pitchFamily="34" charset="0"/>
              </a:rPr>
              <a:t>Seventy-five to 80% of DCIS are ER positive.</a:t>
            </a:r>
          </a:p>
          <a:p>
            <a:endParaRPr lang="en-US" altLang="en-US" sz="1000">
              <a:latin typeface="Arial" panose="020B0604020202020204" pitchFamily="34" charset="0"/>
            </a:endParaRPr>
          </a:p>
          <a:p>
            <a:r>
              <a:rPr lang="en-US" altLang="en-US" sz="1000">
                <a:latin typeface="Arial" panose="020B0604020202020204" pitchFamily="34" charset="0"/>
              </a:rPr>
              <a:t>Tamoxifen reduces the risk of subsequent breast cancer by about 50% in patients with ER-positive DCIS.</a:t>
            </a:r>
          </a:p>
          <a:p>
            <a:endParaRPr lang="en-US" altLang="en-US" sz="1000">
              <a:latin typeface="Arial" panose="020B0604020202020204" pitchFamily="34" charset="0"/>
            </a:endParaRPr>
          </a:p>
          <a:p>
            <a:r>
              <a:rPr lang="en-US" altLang="en-US" sz="1000">
                <a:latin typeface="Arial" panose="020B0604020202020204" pitchFamily="34" charset="0"/>
              </a:rPr>
              <a:t>Tamoxifen is probaby ineffective in reducing subsequent breast cancer in patients with ER-negative DCIS.</a:t>
            </a:r>
          </a:p>
          <a:p>
            <a:endParaRPr lang="en-US" altLang="en-US" sz="1000">
              <a:latin typeface="Arial" panose="020B0604020202020204" pitchFamily="34" charset="0"/>
            </a:endParaRPr>
          </a:p>
          <a:p>
            <a:r>
              <a:rPr lang="en-US" altLang="en-US" sz="1000">
                <a:latin typeface="Arial" panose="020B0604020202020204" pitchFamily="34" charset="0"/>
              </a:rPr>
              <a:t>And finally…accurate assessment of ER-status with standardized methodology is essential in properly identifying patients for tamoxifen therapy.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2ACB90E-4930-F728-BCFB-58FEAAAC16C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509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509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509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509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l" defTabSz="950913" rtl="0" eaLnBrk="0" fontAlgn="base" latinLnBrk="0" hangingPunct="0">
              <a:lnSpc>
                <a:spcPct val="100000"/>
              </a:lnSpc>
              <a:spcBef>
                <a:spcPct val="0"/>
              </a:spcBef>
              <a:spcAft>
                <a:spcPct val="0"/>
              </a:spcAft>
              <a:buClrTx/>
              <a:buSzTx/>
              <a:buFontTx/>
              <a:buNone/>
              <a:tabLst/>
              <a:defRPr/>
            </a:pPr>
            <a:fld id="{02A40D05-7725-4F8F-8364-3FB23A514106}"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l" defTabSz="950913" rtl="0" eaLnBrk="0" fontAlgn="base" latinLnBrk="0" hangingPunct="0">
                <a:lnSpc>
                  <a:spcPct val="100000"/>
                </a:lnSpc>
                <a:spcBef>
                  <a:spcPct val="0"/>
                </a:spcBef>
                <a:spcAft>
                  <a:spcPct val="0"/>
                </a:spcAft>
                <a:buClrTx/>
                <a:buSzTx/>
                <a:buFontTx/>
                <a:buNone/>
                <a:tabLst/>
                <a:defRPr/>
              </a:pPr>
              <a:t>30</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147" name="Rectangle 2">
            <a:extLst>
              <a:ext uri="{FF2B5EF4-FFF2-40B4-BE49-F238E27FC236}">
                <a16:creationId xmlns:a16="http://schemas.microsoft.com/office/drawing/2014/main" id="{06BC1848-6651-0E30-4F7D-02C7452C8BF5}"/>
              </a:ext>
            </a:extLst>
          </p:cNvPr>
          <p:cNvSpPr>
            <a:spLocks noGrp="1" noRot="1" noChangeAspect="1" noChangeArrowheads="1" noTextEdit="1"/>
          </p:cNvSpPr>
          <p:nvPr>
            <p:ph type="sldImg"/>
          </p:nvPr>
        </p:nvSpPr>
        <p:spPr>
          <a:xfrm>
            <a:off x="803275" y="715963"/>
            <a:ext cx="5710238" cy="3640137"/>
          </a:xfrm>
          <a:solidFill>
            <a:srgbClr val="FFFFFF"/>
          </a:solidFill>
          <a:ln w="12700" cap="flat"/>
        </p:spPr>
      </p:sp>
      <p:sp>
        <p:nvSpPr>
          <p:cNvPr id="21507" name="Rectangle 3">
            <a:extLst>
              <a:ext uri="{FF2B5EF4-FFF2-40B4-BE49-F238E27FC236}">
                <a16:creationId xmlns:a16="http://schemas.microsoft.com/office/drawing/2014/main" id="{81A62B09-DB24-F280-7BB1-C58F3D811D47}"/>
              </a:ext>
            </a:extLst>
          </p:cNvPr>
          <p:cNvSpPr>
            <a:spLocks noGrp="1" noChangeArrowheads="1"/>
          </p:cNvSpPr>
          <p:nvPr>
            <p:ph type="body" idx="1"/>
          </p:nvPr>
        </p:nvSpPr>
        <p:spPr>
          <a:ln/>
        </p:spPr>
        <p:txBody>
          <a:bodyPr lIns="95859" tIns="47930" rIns="95859" bIns="47930"/>
          <a:lstStyle/>
          <a:p>
            <a:pPr eaLnBrk="1" hangingPunct="1">
              <a:defRPr/>
            </a:pPr>
            <a:r>
              <a:rPr lang="en-US" dirty="0">
                <a:ea typeface="ＭＳ Ｐゴシック" charset="0"/>
                <a:cs typeface="+mn-cs"/>
              </a:rPr>
              <a:t>Thank you for the opportunity to present the results of the Alliance Z11102 clinical trial evaluating breast conserving therapy for women with multiple ipsilateral breast cancer</a:t>
            </a:r>
          </a:p>
        </p:txBody>
      </p:sp>
    </p:spTree>
    <p:extLst>
      <p:ext uri="{BB962C8B-B14F-4D97-AF65-F5344CB8AC3E}">
        <p14:creationId xmlns:p14="http://schemas.microsoft.com/office/powerpoint/2010/main" val="228736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a:extLst>
              <a:ext uri="{FF2B5EF4-FFF2-40B4-BE49-F238E27FC236}">
                <a16:creationId xmlns:a16="http://schemas.microsoft.com/office/drawing/2014/main" id="{56CF9EC6-BCAF-D186-0B54-0BB51E48E496}"/>
              </a:ext>
            </a:extLst>
          </p:cNvPr>
          <p:cNvSpPr>
            <a:spLocks noGrp="1" noChangeArrowheads="1"/>
          </p:cNvSpPr>
          <p:nvPr>
            <p:ph type="sldNum" sz="quarter" idx="4294967295"/>
          </p:nvPr>
        </p:nvSpPr>
        <p:spPr bwMode="auto">
          <a:xfrm>
            <a:off x="4114800" y="9109075"/>
            <a:ext cx="3200400" cy="492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fld id="{5E6A2181-BB6B-42BC-AE3B-91CF00AE0F79}" type="slidenum">
              <a:rPr lang="en-US" altLang="en-US"/>
              <a:pPr algn="ctr"/>
              <a:t>31</a:t>
            </a:fld>
            <a:endParaRPr lang="en-US" altLang="en-US"/>
          </a:p>
        </p:txBody>
      </p:sp>
      <p:sp>
        <p:nvSpPr>
          <p:cNvPr id="74755" name="Rectangle 2">
            <a:extLst>
              <a:ext uri="{FF2B5EF4-FFF2-40B4-BE49-F238E27FC236}">
                <a16:creationId xmlns:a16="http://schemas.microsoft.com/office/drawing/2014/main" id="{6548ECA9-AC8D-62B8-F194-F78C9C0B82E5}"/>
              </a:ext>
            </a:extLst>
          </p:cNvPr>
          <p:cNvSpPr>
            <a:spLocks noGrp="1" noRot="1" noChangeAspect="1" noChangeArrowheads="1" noTextEdit="1"/>
          </p:cNvSpPr>
          <p:nvPr>
            <p:ph type="sldImg"/>
          </p:nvPr>
        </p:nvSpPr>
        <p:spPr>
          <a:xfrm>
            <a:off x="1130300" y="479425"/>
            <a:ext cx="4894263" cy="3121025"/>
          </a:xfrm>
          <a:ln/>
        </p:spPr>
      </p:sp>
      <p:sp>
        <p:nvSpPr>
          <p:cNvPr id="74756" name="Rectangle 3">
            <a:extLst>
              <a:ext uri="{FF2B5EF4-FFF2-40B4-BE49-F238E27FC236}">
                <a16:creationId xmlns:a16="http://schemas.microsoft.com/office/drawing/2014/main" id="{1EFFD2B5-EC28-59CC-C39C-133F2B3CFE5C}"/>
              </a:ext>
            </a:extLst>
          </p:cNvPr>
          <p:cNvSpPr>
            <a:spLocks noGrp="1" noChangeArrowheads="1"/>
          </p:cNvSpPr>
          <p:nvPr>
            <p:ph type="body" idx="1"/>
          </p:nvPr>
        </p:nvSpPr>
        <p:spPr>
          <a:xfrm>
            <a:off x="244475" y="3762375"/>
            <a:ext cx="6746875" cy="535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49" tIns="50625" rIns="101249" bIns="50625"/>
          <a:lstStyle/>
          <a:p>
            <a:r>
              <a:rPr lang="en-US" altLang="en-US" sz="1000">
                <a:latin typeface="Arial" panose="020B0604020202020204" pitchFamily="34" charset="0"/>
              </a:rPr>
              <a:t>In conclusion:</a:t>
            </a:r>
          </a:p>
          <a:p>
            <a:endParaRPr lang="en-US" altLang="en-US" sz="1000">
              <a:latin typeface="Arial" panose="020B0604020202020204" pitchFamily="34" charset="0"/>
            </a:endParaRPr>
          </a:p>
          <a:p>
            <a:r>
              <a:rPr lang="en-US" altLang="en-US" sz="1000">
                <a:latin typeface="Arial" panose="020B0604020202020204" pitchFamily="34" charset="0"/>
              </a:rPr>
              <a:t>Seventy-five to 80% of DCIS are ER positive.</a:t>
            </a:r>
          </a:p>
          <a:p>
            <a:endParaRPr lang="en-US" altLang="en-US" sz="1000">
              <a:latin typeface="Arial" panose="020B0604020202020204" pitchFamily="34" charset="0"/>
            </a:endParaRPr>
          </a:p>
          <a:p>
            <a:r>
              <a:rPr lang="en-US" altLang="en-US" sz="1000">
                <a:latin typeface="Arial" panose="020B0604020202020204" pitchFamily="34" charset="0"/>
              </a:rPr>
              <a:t>Tamoxifen reduces the risk of subsequent breast cancer by about 50% in patients with ER-positive DCIS.</a:t>
            </a:r>
          </a:p>
          <a:p>
            <a:endParaRPr lang="en-US" altLang="en-US" sz="1000">
              <a:latin typeface="Arial" panose="020B0604020202020204" pitchFamily="34" charset="0"/>
            </a:endParaRPr>
          </a:p>
          <a:p>
            <a:r>
              <a:rPr lang="en-US" altLang="en-US" sz="1000">
                <a:latin typeface="Arial" panose="020B0604020202020204" pitchFamily="34" charset="0"/>
              </a:rPr>
              <a:t>Tamoxifen is probaby ineffective in reducing subsequent breast cancer in patients with ER-negative DCIS.</a:t>
            </a:r>
          </a:p>
          <a:p>
            <a:endParaRPr lang="en-US" altLang="en-US" sz="1000">
              <a:latin typeface="Arial" panose="020B0604020202020204" pitchFamily="34" charset="0"/>
            </a:endParaRPr>
          </a:p>
          <a:p>
            <a:r>
              <a:rPr lang="en-US" altLang="en-US" sz="1000">
                <a:latin typeface="Arial" panose="020B0604020202020204" pitchFamily="34" charset="0"/>
              </a:rPr>
              <a:t>And finally…accurate assessment of ER-status with standardized methodology is essential in properly identifying patients for tamoxifen therapy.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3DC94016-815B-C232-B60F-1207951A301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1E69F0AB-FF36-74AC-DCD7-E05B327362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08C46CF1-086A-317D-D4EA-6B7EA266DB8E}"/>
              </a:ext>
            </a:extLst>
          </p:cNvPr>
          <p:cNvSpPr>
            <a:spLocks noGrp="1" noChangeArrowheads="1"/>
          </p:cNvSpPr>
          <p:nvPr>
            <p:ph type="sldNum" sz="quarter" idx="12"/>
          </p:nvPr>
        </p:nvSpPr>
        <p:spPr>
          <a:ln/>
        </p:spPr>
        <p:txBody>
          <a:bodyPr/>
          <a:lstStyle>
            <a:lvl1pPr>
              <a:defRPr/>
            </a:lvl1pPr>
          </a:lstStyle>
          <a:p>
            <a:pPr>
              <a:defRPr/>
            </a:pPr>
            <a:fld id="{F9F833D3-B4AB-4013-BCF0-43E25CCA8898}" type="slidenum">
              <a:rPr lang="en-US" altLang="en-US"/>
              <a:pPr>
                <a:defRPr/>
              </a:pPr>
              <a:t>‹#›</a:t>
            </a:fld>
            <a:endParaRPr lang="en-US" altLang="en-US"/>
          </a:p>
        </p:txBody>
      </p:sp>
    </p:spTree>
    <p:extLst>
      <p:ext uri="{BB962C8B-B14F-4D97-AF65-F5344CB8AC3E}">
        <p14:creationId xmlns:p14="http://schemas.microsoft.com/office/powerpoint/2010/main" val="25961638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Content Placeholder 2"/>
          <p:cNvSpPr>
            <a:spLocks noGrp="1"/>
          </p:cNvSpPr>
          <p:nvPr>
            <p:ph idx="1"/>
          </p:nvPr>
        </p:nvSpPr>
        <p:spPr>
          <a:xfrm>
            <a:off x="1320800" y="2245360"/>
            <a:ext cx="955040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9F2BF66-45C1-BDF2-A970-11A37A0F74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2FEDD41-BD01-C849-5222-40CFF61632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8EB6EAA-3C3B-0A6C-03F8-FAF3FB42DC42}"/>
              </a:ext>
            </a:extLst>
          </p:cNvPr>
          <p:cNvSpPr>
            <a:spLocks noGrp="1" noChangeArrowheads="1"/>
          </p:cNvSpPr>
          <p:nvPr>
            <p:ph type="sldNum" sz="quarter" idx="12"/>
          </p:nvPr>
        </p:nvSpPr>
        <p:spPr>
          <a:ln/>
        </p:spPr>
        <p:txBody>
          <a:bodyPr/>
          <a:lstStyle>
            <a:lvl1pPr>
              <a:defRPr/>
            </a:lvl1pPr>
          </a:lstStyle>
          <a:p>
            <a:pPr>
              <a:defRPr/>
            </a:pPr>
            <a:fld id="{4650A8DB-8061-400B-B92B-9A86F75822CC}" type="slidenum">
              <a:rPr lang="en-US" altLang="en-US"/>
              <a:pPr>
                <a:defRPr/>
              </a:pPr>
              <a:t>‹#›</a:t>
            </a:fld>
            <a:endParaRPr lang="en-US" altLang="en-US"/>
          </a:p>
        </p:txBody>
      </p:sp>
    </p:spTree>
    <p:extLst>
      <p:ext uri="{BB962C8B-B14F-4D97-AF65-F5344CB8AC3E}">
        <p14:creationId xmlns:p14="http://schemas.microsoft.com/office/powerpoint/2010/main" val="22959761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14484"/>
            <a:ext cx="10363200" cy="1666028"/>
          </a:xfrm>
        </p:spPr>
        <p:txBody>
          <a:bodyPr/>
          <a:lstStyle/>
          <a:p>
            <a:r>
              <a:rPr lang="en-US"/>
              <a:t>Click to edit Master title style</a:t>
            </a:r>
          </a:p>
        </p:txBody>
      </p:sp>
      <p:sp>
        <p:nvSpPr>
          <p:cNvPr id="3" name="Subtitle 2"/>
          <p:cNvSpPr>
            <a:spLocks noGrp="1"/>
          </p:cNvSpPr>
          <p:nvPr>
            <p:ph type="subTitle" idx="1"/>
          </p:nvPr>
        </p:nvSpPr>
        <p:spPr>
          <a:xfrm>
            <a:off x="1828800" y="4404360"/>
            <a:ext cx="8534400" cy="19862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29BF6206-81B3-2CEF-1701-ACB64CA126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8918C12-11A9-9774-D9B8-B0DA1D297E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CFB92BF-FECD-FF47-B841-E1B39107CA6F}"/>
              </a:ext>
            </a:extLst>
          </p:cNvPr>
          <p:cNvSpPr>
            <a:spLocks noGrp="1" noChangeArrowheads="1"/>
          </p:cNvSpPr>
          <p:nvPr>
            <p:ph type="sldNum" sz="quarter" idx="12"/>
          </p:nvPr>
        </p:nvSpPr>
        <p:spPr>
          <a:ln/>
        </p:spPr>
        <p:txBody>
          <a:bodyPr/>
          <a:lstStyle>
            <a:lvl1pPr>
              <a:defRPr/>
            </a:lvl1pPr>
          </a:lstStyle>
          <a:p>
            <a:pPr>
              <a:defRPr/>
            </a:pPr>
            <a:fld id="{CC92D54A-FED4-4295-B84C-86349041060E}" type="slidenum">
              <a:rPr lang="en-US" altLang="en-US"/>
              <a:pPr>
                <a:defRPr/>
              </a:pPr>
              <a:t>‹#›</a:t>
            </a:fld>
            <a:endParaRPr lang="en-US" altLang="en-US"/>
          </a:p>
        </p:txBody>
      </p:sp>
    </p:spTree>
    <p:extLst>
      <p:ext uri="{BB962C8B-B14F-4D97-AF65-F5344CB8AC3E}">
        <p14:creationId xmlns:p14="http://schemas.microsoft.com/office/powerpoint/2010/main" val="7059517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D8763AD-FBC4-9466-F443-61C88BC9F5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4C4DC2B-6CE9-1C66-71E9-E47171A41A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9894750-2939-A308-3044-D7B2F7B5F5C5}"/>
              </a:ext>
            </a:extLst>
          </p:cNvPr>
          <p:cNvSpPr>
            <a:spLocks noGrp="1" noChangeArrowheads="1"/>
          </p:cNvSpPr>
          <p:nvPr>
            <p:ph type="sldNum" sz="quarter" idx="12"/>
          </p:nvPr>
        </p:nvSpPr>
        <p:spPr>
          <a:ln/>
        </p:spPr>
        <p:txBody>
          <a:bodyPr/>
          <a:lstStyle>
            <a:lvl1pPr>
              <a:defRPr/>
            </a:lvl1pPr>
          </a:lstStyle>
          <a:p>
            <a:pPr>
              <a:defRPr/>
            </a:pPr>
            <a:fld id="{55BACA40-1F5E-41F2-8F2B-7046D9BA4DA2}" type="slidenum">
              <a:rPr lang="en-US" altLang="en-US"/>
              <a:pPr>
                <a:defRPr/>
              </a:pPr>
              <a:t>‹#›</a:t>
            </a:fld>
            <a:endParaRPr lang="en-US" altLang="en-US"/>
          </a:p>
        </p:txBody>
      </p:sp>
    </p:spTree>
    <p:extLst>
      <p:ext uri="{BB962C8B-B14F-4D97-AF65-F5344CB8AC3E}">
        <p14:creationId xmlns:p14="http://schemas.microsoft.com/office/powerpoint/2010/main" val="32903022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994488"/>
            <a:ext cx="10363200" cy="154368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3294275"/>
            <a:ext cx="10363200"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6B92F0A-E579-3647-D70A-4B6C4FBB6D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82DF29D-FF0D-E0B2-785F-A894CC452E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EF10910-0B3B-0586-3A3E-76581F28DC87}"/>
              </a:ext>
            </a:extLst>
          </p:cNvPr>
          <p:cNvSpPr>
            <a:spLocks noGrp="1" noChangeArrowheads="1"/>
          </p:cNvSpPr>
          <p:nvPr>
            <p:ph type="sldNum" sz="quarter" idx="12"/>
          </p:nvPr>
        </p:nvSpPr>
        <p:spPr>
          <a:ln/>
        </p:spPr>
        <p:txBody>
          <a:bodyPr/>
          <a:lstStyle>
            <a:lvl1pPr>
              <a:defRPr/>
            </a:lvl1pPr>
          </a:lstStyle>
          <a:p>
            <a:pPr>
              <a:defRPr/>
            </a:pPr>
            <a:fld id="{6C504865-C278-4402-86B2-18293D3F46BA}" type="slidenum">
              <a:rPr lang="en-US" altLang="en-US"/>
              <a:pPr>
                <a:defRPr/>
              </a:pPr>
              <a:t>‹#›</a:t>
            </a:fld>
            <a:endParaRPr lang="en-US" altLang="en-US"/>
          </a:p>
        </p:txBody>
      </p:sp>
    </p:spTree>
    <p:extLst>
      <p:ext uri="{BB962C8B-B14F-4D97-AF65-F5344CB8AC3E}">
        <p14:creationId xmlns:p14="http://schemas.microsoft.com/office/powerpoint/2010/main" val="4713295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2" y="2245360"/>
            <a:ext cx="4684889"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13" y="2245360"/>
            <a:ext cx="4684889"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CC614E-0B33-49A6-3E14-89C3E02D45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774F570-0ECD-6036-058B-CCA540F00A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60A71181-86E8-7C17-852A-0F0F5386FB1E}"/>
              </a:ext>
            </a:extLst>
          </p:cNvPr>
          <p:cNvSpPr>
            <a:spLocks noGrp="1" noChangeArrowheads="1"/>
          </p:cNvSpPr>
          <p:nvPr>
            <p:ph type="sldNum" sz="quarter" idx="12"/>
          </p:nvPr>
        </p:nvSpPr>
        <p:spPr>
          <a:ln/>
        </p:spPr>
        <p:txBody>
          <a:bodyPr/>
          <a:lstStyle>
            <a:lvl1pPr>
              <a:defRPr/>
            </a:lvl1pPr>
          </a:lstStyle>
          <a:p>
            <a:pPr>
              <a:defRPr/>
            </a:pPr>
            <a:fld id="{B1E36CDA-EA55-4505-830B-94570A410CA0}" type="slidenum">
              <a:rPr lang="en-US" altLang="en-US"/>
              <a:pPr>
                <a:defRPr/>
              </a:pPr>
              <a:t>‹#›</a:t>
            </a:fld>
            <a:endParaRPr lang="en-US" altLang="en-US"/>
          </a:p>
        </p:txBody>
      </p:sp>
    </p:spTree>
    <p:extLst>
      <p:ext uri="{BB962C8B-B14F-4D97-AF65-F5344CB8AC3E}">
        <p14:creationId xmlns:p14="http://schemas.microsoft.com/office/powerpoint/2010/main" val="28319881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11256"/>
            <a:ext cx="1097280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739795"/>
            <a:ext cx="5386682"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464859"/>
            <a:ext cx="5386682"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8" y="1739795"/>
            <a:ext cx="5388563"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8" y="2464859"/>
            <a:ext cx="5388563"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C9E2888-D218-1937-648B-FBCC5C3CF9D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CADE38B3-4653-8A96-310B-A2CA590BD7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43B3A7AB-6947-E105-3B46-92B41B79AEFD}"/>
              </a:ext>
            </a:extLst>
          </p:cNvPr>
          <p:cNvSpPr>
            <a:spLocks noGrp="1" noChangeArrowheads="1"/>
          </p:cNvSpPr>
          <p:nvPr>
            <p:ph type="sldNum" sz="quarter" idx="12"/>
          </p:nvPr>
        </p:nvSpPr>
        <p:spPr>
          <a:ln/>
        </p:spPr>
        <p:txBody>
          <a:bodyPr/>
          <a:lstStyle>
            <a:lvl1pPr>
              <a:defRPr/>
            </a:lvl1pPr>
          </a:lstStyle>
          <a:p>
            <a:pPr>
              <a:defRPr/>
            </a:pPr>
            <a:fld id="{4BB10DC5-ECFD-45ED-B92E-FD9F4DDE1451}" type="slidenum">
              <a:rPr lang="en-US" altLang="en-US"/>
              <a:pPr>
                <a:defRPr/>
              </a:pPr>
              <a:t>‹#›</a:t>
            </a:fld>
            <a:endParaRPr lang="en-US" altLang="en-US"/>
          </a:p>
        </p:txBody>
      </p:sp>
    </p:spTree>
    <p:extLst>
      <p:ext uri="{BB962C8B-B14F-4D97-AF65-F5344CB8AC3E}">
        <p14:creationId xmlns:p14="http://schemas.microsoft.com/office/powerpoint/2010/main" val="8881742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0CB377DF-3A9D-C237-EEC7-3BF5787DA43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9D2C9B08-45E6-620F-76A7-953F2B784D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84EEF68A-C4B4-397F-6E21-3AF87F51C3DD}"/>
              </a:ext>
            </a:extLst>
          </p:cNvPr>
          <p:cNvSpPr>
            <a:spLocks noGrp="1" noChangeArrowheads="1"/>
          </p:cNvSpPr>
          <p:nvPr>
            <p:ph type="sldNum" sz="quarter" idx="12"/>
          </p:nvPr>
        </p:nvSpPr>
        <p:spPr>
          <a:ln/>
        </p:spPr>
        <p:txBody>
          <a:bodyPr/>
          <a:lstStyle>
            <a:lvl1pPr>
              <a:defRPr/>
            </a:lvl1pPr>
          </a:lstStyle>
          <a:p>
            <a:pPr>
              <a:defRPr/>
            </a:pPr>
            <a:fld id="{1E6C88E6-9715-48D4-915E-DCCEB2CB9A88}" type="slidenum">
              <a:rPr lang="en-US" altLang="en-US"/>
              <a:pPr>
                <a:defRPr/>
              </a:pPr>
              <a:t>‹#›</a:t>
            </a:fld>
            <a:endParaRPr lang="en-US" altLang="en-US"/>
          </a:p>
        </p:txBody>
      </p:sp>
    </p:spTree>
    <p:extLst>
      <p:ext uri="{BB962C8B-B14F-4D97-AF65-F5344CB8AC3E}">
        <p14:creationId xmlns:p14="http://schemas.microsoft.com/office/powerpoint/2010/main" val="39598873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3F6BCFE-E991-5B2F-C474-9531DD23B4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1406B67A-759B-F3D5-B6DF-81FF987CAD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A27D5F8C-41FC-29E9-DF3C-B6533E26D3F6}"/>
              </a:ext>
            </a:extLst>
          </p:cNvPr>
          <p:cNvSpPr>
            <a:spLocks noGrp="1" noChangeArrowheads="1"/>
          </p:cNvSpPr>
          <p:nvPr>
            <p:ph type="sldNum" sz="quarter" idx="12"/>
          </p:nvPr>
        </p:nvSpPr>
        <p:spPr>
          <a:ln/>
        </p:spPr>
        <p:txBody>
          <a:bodyPr/>
          <a:lstStyle>
            <a:lvl1pPr>
              <a:defRPr/>
            </a:lvl1pPr>
          </a:lstStyle>
          <a:p>
            <a:pPr>
              <a:defRPr/>
            </a:pPr>
            <a:fld id="{EF38A775-E149-4787-A9C4-2429DD51D2AE}" type="slidenum">
              <a:rPr lang="en-US" altLang="en-US"/>
              <a:pPr>
                <a:defRPr/>
              </a:pPr>
              <a:t>‹#›</a:t>
            </a:fld>
            <a:endParaRPr lang="en-US" altLang="en-US"/>
          </a:p>
        </p:txBody>
      </p:sp>
    </p:spTree>
    <p:extLst>
      <p:ext uri="{BB962C8B-B14F-4D97-AF65-F5344CB8AC3E}">
        <p14:creationId xmlns:p14="http://schemas.microsoft.com/office/powerpoint/2010/main" val="30252153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309457"/>
            <a:ext cx="4011319" cy="131699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5" y="309458"/>
            <a:ext cx="6814726"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26448"/>
            <a:ext cx="4011319"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55FC5276-3751-37E8-8DD6-99E10DCDFD7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15DC87F-70D2-E134-399B-22B8D3C063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8082D4B3-BA9F-E7A7-F578-C1564CEC6214}"/>
              </a:ext>
            </a:extLst>
          </p:cNvPr>
          <p:cNvSpPr>
            <a:spLocks noGrp="1" noChangeArrowheads="1"/>
          </p:cNvSpPr>
          <p:nvPr>
            <p:ph type="sldNum" sz="quarter" idx="12"/>
          </p:nvPr>
        </p:nvSpPr>
        <p:spPr>
          <a:ln/>
        </p:spPr>
        <p:txBody>
          <a:bodyPr/>
          <a:lstStyle>
            <a:lvl1pPr>
              <a:defRPr/>
            </a:lvl1pPr>
          </a:lstStyle>
          <a:p>
            <a:pPr>
              <a:defRPr/>
            </a:pPr>
            <a:fld id="{29588D83-587B-4A62-92BC-742EAFE0E860}" type="slidenum">
              <a:rPr lang="en-US" altLang="en-US"/>
              <a:pPr>
                <a:defRPr/>
              </a:pPr>
              <a:t>‹#›</a:t>
            </a:fld>
            <a:endParaRPr lang="en-US" altLang="en-US"/>
          </a:p>
        </p:txBody>
      </p:sp>
    </p:spTree>
    <p:extLst>
      <p:ext uri="{BB962C8B-B14F-4D97-AF65-F5344CB8AC3E}">
        <p14:creationId xmlns:p14="http://schemas.microsoft.com/office/powerpoint/2010/main" val="694883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440680"/>
            <a:ext cx="7315200" cy="64230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94478"/>
            <a:ext cx="731520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6082983"/>
            <a:ext cx="731520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A71F718-701C-1A55-FF32-739A622F6B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7067595A-12F9-7D4D-0B80-DCB8B707DF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C7006BC6-F1E3-3A2E-6B3D-D07F06A20FC5}"/>
              </a:ext>
            </a:extLst>
          </p:cNvPr>
          <p:cNvSpPr>
            <a:spLocks noGrp="1" noChangeArrowheads="1"/>
          </p:cNvSpPr>
          <p:nvPr>
            <p:ph type="sldNum" sz="quarter" idx="12"/>
          </p:nvPr>
        </p:nvSpPr>
        <p:spPr>
          <a:ln/>
        </p:spPr>
        <p:txBody>
          <a:bodyPr/>
          <a:lstStyle>
            <a:lvl1pPr>
              <a:defRPr/>
            </a:lvl1pPr>
          </a:lstStyle>
          <a:p>
            <a:pPr>
              <a:defRPr/>
            </a:pPr>
            <a:fld id="{74F78065-4649-4E2A-BFF1-3ADCA592441A}" type="slidenum">
              <a:rPr lang="en-US" altLang="en-US"/>
              <a:pPr>
                <a:defRPr/>
              </a:pPr>
              <a:t>‹#›</a:t>
            </a:fld>
            <a:endParaRPr lang="en-US" altLang="en-US"/>
          </a:p>
        </p:txBody>
      </p:sp>
    </p:spTree>
    <p:extLst>
      <p:ext uri="{BB962C8B-B14F-4D97-AF65-F5344CB8AC3E}">
        <p14:creationId xmlns:p14="http://schemas.microsoft.com/office/powerpoint/2010/main" val="38107137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424001"/>
      </p:ext>
    </p:extLst>
  </p:cSld>
  <p:clrMapOvr>
    <a:masterClrMapping/>
  </p:clrMapOvr>
  <p:transition/>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272B041-FCAF-B176-B126-F44BE0A67F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95AB09B-0D74-0542-F74D-DA68AFB5CF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21D29F4-CB37-AE01-E488-5CD2B79CB06A}"/>
              </a:ext>
            </a:extLst>
          </p:cNvPr>
          <p:cNvSpPr>
            <a:spLocks noGrp="1" noChangeArrowheads="1"/>
          </p:cNvSpPr>
          <p:nvPr>
            <p:ph type="sldNum" sz="quarter" idx="12"/>
          </p:nvPr>
        </p:nvSpPr>
        <p:spPr>
          <a:ln/>
        </p:spPr>
        <p:txBody>
          <a:bodyPr/>
          <a:lstStyle>
            <a:lvl1pPr>
              <a:defRPr/>
            </a:lvl1pPr>
          </a:lstStyle>
          <a:p>
            <a:pPr>
              <a:defRPr/>
            </a:pPr>
            <a:fld id="{E8033DA8-FD9E-4297-9C0D-6780BF4ED9EC}" type="slidenum">
              <a:rPr lang="en-US" altLang="en-US"/>
              <a:pPr>
                <a:defRPr/>
              </a:pPr>
              <a:t>‹#›</a:t>
            </a:fld>
            <a:endParaRPr lang="en-US" altLang="en-US"/>
          </a:p>
        </p:txBody>
      </p:sp>
    </p:spTree>
    <p:extLst>
      <p:ext uri="{BB962C8B-B14F-4D97-AF65-F5344CB8AC3E}">
        <p14:creationId xmlns:p14="http://schemas.microsoft.com/office/powerpoint/2010/main" val="29967870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02" y="690880"/>
            <a:ext cx="2387599"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1" y="690880"/>
            <a:ext cx="6982178"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53CAE78-ACA8-CE04-B9D8-20BDB92AB2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9031ED8-66EF-D7FF-AF52-67436531C9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5CEAAC0E-3B4A-0BAC-DDEC-FEA2A1CCD2BC}"/>
              </a:ext>
            </a:extLst>
          </p:cNvPr>
          <p:cNvSpPr>
            <a:spLocks noGrp="1" noChangeArrowheads="1"/>
          </p:cNvSpPr>
          <p:nvPr>
            <p:ph type="sldNum" sz="quarter" idx="12"/>
          </p:nvPr>
        </p:nvSpPr>
        <p:spPr>
          <a:ln/>
        </p:spPr>
        <p:txBody>
          <a:bodyPr/>
          <a:lstStyle>
            <a:lvl1pPr>
              <a:defRPr/>
            </a:lvl1pPr>
          </a:lstStyle>
          <a:p>
            <a:pPr>
              <a:defRPr/>
            </a:pPr>
            <a:fld id="{71E6C094-2F3C-4285-926C-4CAAEADFC03F}" type="slidenum">
              <a:rPr lang="en-US" altLang="en-US"/>
              <a:pPr>
                <a:defRPr/>
              </a:pPr>
              <a:t>‹#›</a:t>
            </a:fld>
            <a:endParaRPr lang="en-US" altLang="en-US"/>
          </a:p>
        </p:txBody>
      </p:sp>
    </p:spTree>
    <p:extLst>
      <p:ext uri="{BB962C8B-B14F-4D97-AF65-F5344CB8AC3E}">
        <p14:creationId xmlns:p14="http://schemas.microsoft.com/office/powerpoint/2010/main" val="3059249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2AF7F9CF-1A38-09AB-31F5-D1FE91278D5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1A39196A-5460-3F54-B461-97AFA8498C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A827C43-23B8-10E2-854D-1FA899E2E2BD}"/>
              </a:ext>
            </a:extLst>
          </p:cNvPr>
          <p:cNvSpPr>
            <a:spLocks noGrp="1" noChangeArrowheads="1"/>
          </p:cNvSpPr>
          <p:nvPr>
            <p:ph type="sldNum" sz="quarter" idx="12"/>
          </p:nvPr>
        </p:nvSpPr>
        <p:spPr>
          <a:ln/>
        </p:spPr>
        <p:txBody>
          <a:bodyPr/>
          <a:lstStyle>
            <a:lvl1pPr>
              <a:defRPr/>
            </a:lvl1pPr>
          </a:lstStyle>
          <a:p>
            <a:pPr>
              <a:defRPr/>
            </a:pPr>
            <a:fld id="{AD1E346C-6113-4BEA-8239-4208AB5FD47F}" type="slidenum">
              <a:rPr lang="en-US" altLang="en-US"/>
              <a:pPr>
                <a:defRPr/>
              </a:pPr>
              <a:t>‹#›</a:t>
            </a:fld>
            <a:endParaRPr lang="en-US" altLang="en-US"/>
          </a:p>
        </p:txBody>
      </p:sp>
    </p:spTree>
    <p:extLst>
      <p:ext uri="{BB962C8B-B14F-4D97-AF65-F5344CB8AC3E}">
        <p14:creationId xmlns:p14="http://schemas.microsoft.com/office/powerpoint/2010/main" val="21795971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5053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309457"/>
            <a:ext cx="4011319" cy="131699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5" y="309458"/>
            <a:ext cx="6814726"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26448"/>
            <a:ext cx="4011319"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5AB8253A-3F59-00B1-BB0D-61EF01CB1B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60DEAE5-EC03-9416-73D4-EB8CC5CF3D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A1463250-C355-7E8F-CF79-8D012055D0B4}"/>
              </a:ext>
            </a:extLst>
          </p:cNvPr>
          <p:cNvSpPr>
            <a:spLocks noGrp="1" noChangeArrowheads="1"/>
          </p:cNvSpPr>
          <p:nvPr>
            <p:ph type="sldNum" sz="quarter" idx="12"/>
          </p:nvPr>
        </p:nvSpPr>
        <p:spPr>
          <a:ln/>
        </p:spPr>
        <p:txBody>
          <a:bodyPr/>
          <a:lstStyle>
            <a:lvl1pPr>
              <a:defRPr/>
            </a:lvl1pPr>
          </a:lstStyle>
          <a:p>
            <a:pPr>
              <a:defRPr/>
            </a:pPr>
            <a:fld id="{ECEF992B-F1EF-475A-98C4-F2A555BB3C0E}" type="slidenum">
              <a:rPr lang="en-US" altLang="en-US"/>
              <a:pPr>
                <a:defRPr/>
              </a:pPr>
              <a:t>‹#›</a:t>
            </a:fld>
            <a:endParaRPr lang="en-US" altLang="en-US"/>
          </a:p>
        </p:txBody>
      </p:sp>
    </p:spTree>
    <p:extLst>
      <p:ext uri="{BB962C8B-B14F-4D97-AF65-F5344CB8AC3E}">
        <p14:creationId xmlns:p14="http://schemas.microsoft.com/office/powerpoint/2010/main" val="211244391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440680"/>
            <a:ext cx="7315200" cy="64230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94478"/>
            <a:ext cx="731520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6082983"/>
            <a:ext cx="731520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D456BE4-9C51-6FE2-02AD-100AAF4CE2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101024A-D5D4-6123-A439-845D7ACFAB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257F950F-B841-B8C2-1B4A-BDC3E6BF024B}"/>
              </a:ext>
            </a:extLst>
          </p:cNvPr>
          <p:cNvSpPr>
            <a:spLocks noGrp="1" noChangeArrowheads="1"/>
          </p:cNvSpPr>
          <p:nvPr>
            <p:ph type="sldNum" sz="quarter" idx="12"/>
          </p:nvPr>
        </p:nvSpPr>
        <p:spPr>
          <a:ln/>
        </p:spPr>
        <p:txBody>
          <a:bodyPr/>
          <a:lstStyle>
            <a:lvl1pPr>
              <a:defRPr/>
            </a:lvl1pPr>
          </a:lstStyle>
          <a:p>
            <a:pPr>
              <a:defRPr/>
            </a:pPr>
            <a:fld id="{DFFC133E-6455-4754-A552-B0158CBEE02B}" type="slidenum">
              <a:rPr lang="en-US" altLang="en-US"/>
              <a:pPr>
                <a:defRPr/>
              </a:pPr>
              <a:t>‹#›</a:t>
            </a:fld>
            <a:endParaRPr lang="en-US" altLang="en-US"/>
          </a:p>
        </p:txBody>
      </p:sp>
    </p:spTree>
    <p:extLst>
      <p:ext uri="{BB962C8B-B14F-4D97-AF65-F5344CB8AC3E}">
        <p14:creationId xmlns:p14="http://schemas.microsoft.com/office/powerpoint/2010/main" val="378458406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CCB586A-C14F-343D-2B13-BF77464DFF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9FAFFAB-DA45-C83E-C297-D73628CAE2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CE529EF-DB7C-CFA8-6F51-E2387227B83C}"/>
              </a:ext>
            </a:extLst>
          </p:cNvPr>
          <p:cNvSpPr>
            <a:spLocks noGrp="1" noChangeArrowheads="1"/>
          </p:cNvSpPr>
          <p:nvPr>
            <p:ph type="sldNum" sz="quarter" idx="12"/>
          </p:nvPr>
        </p:nvSpPr>
        <p:spPr>
          <a:ln/>
        </p:spPr>
        <p:txBody>
          <a:bodyPr/>
          <a:lstStyle>
            <a:lvl1pPr>
              <a:defRPr/>
            </a:lvl1pPr>
          </a:lstStyle>
          <a:p>
            <a:pPr>
              <a:defRPr/>
            </a:pPr>
            <a:fld id="{23C7FCE2-0F9D-4FD2-83F7-5083889F4584}" type="slidenum">
              <a:rPr lang="en-US" altLang="en-US"/>
              <a:pPr>
                <a:defRPr/>
              </a:pPr>
              <a:t>‹#›</a:t>
            </a:fld>
            <a:endParaRPr lang="en-US" altLang="en-US"/>
          </a:p>
        </p:txBody>
      </p:sp>
    </p:spTree>
    <p:extLst>
      <p:ext uri="{BB962C8B-B14F-4D97-AF65-F5344CB8AC3E}">
        <p14:creationId xmlns:p14="http://schemas.microsoft.com/office/powerpoint/2010/main" val="315244187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02" y="690880"/>
            <a:ext cx="2387599"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1" y="690880"/>
            <a:ext cx="6982178"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76D978F-E87C-ED70-E4B2-5825F3CA97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7821C383-4A7C-6D5B-104D-001712DDB2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5EFA2D26-6FF2-CA53-08CA-2A0CA03A6050}"/>
              </a:ext>
            </a:extLst>
          </p:cNvPr>
          <p:cNvSpPr>
            <a:spLocks noGrp="1" noChangeArrowheads="1"/>
          </p:cNvSpPr>
          <p:nvPr>
            <p:ph type="sldNum" sz="quarter" idx="12"/>
          </p:nvPr>
        </p:nvSpPr>
        <p:spPr>
          <a:ln/>
        </p:spPr>
        <p:txBody>
          <a:bodyPr/>
          <a:lstStyle>
            <a:lvl1pPr>
              <a:defRPr/>
            </a:lvl1pPr>
          </a:lstStyle>
          <a:p>
            <a:pPr>
              <a:defRPr/>
            </a:pPr>
            <a:fld id="{2C2E2ED1-77BB-4B6E-B996-38C3BE65B76D}" type="slidenum">
              <a:rPr lang="en-US" altLang="en-US"/>
              <a:pPr>
                <a:defRPr/>
              </a:pPr>
              <a:t>‹#›</a:t>
            </a:fld>
            <a:endParaRPr lang="en-US" altLang="en-US"/>
          </a:p>
        </p:txBody>
      </p:sp>
    </p:spTree>
    <p:extLst>
      <p:ext uri="{BB962C8B-B14F-4D97-AF65-F5344CB8AC3E}">
        <p14:creationId xmlns:p14="http://schemas.microsoft.com/office/powerpoint/2010/main" val="40721812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able Placeholder 2"/>
          <p:cNvSpPr>
            <a:spLocks noGrp="1"/>
          </p:cNvSpPr>
          <p:nvPr>
            <p:ph type="tbl"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3547004D-69D2-3FF9-1DCE-83823B01BE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F59F5BF-1909-50FD-3BA0-7B83500EF3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1137B96-D94C-4D00-12A7-E7BBD87CBFAA}"/>
              </a:ext>
            </a:extLst>
          </p:cNvPr>
          <p:cNvSpPr>
            <a:spLocks noGrp="1" noChangeArrowheads="1"/>
          </p:cNvSpPr>
          <p:nvPr>
            <p:ph type="sldNum" sz="quarter" idx="12"/>
          </p:nvPr>
        </p:nvSpPr>
        <p:spPr>
          <a:ln/>
        </p:spPr>
        <p:txBody>
          <a:bodyPr/>
          <a:lstStyle>
            <a:lvl1pPr>
              <a:defRPr/>
            </a:lvl1pPr>
          </a:lstStyle>
          <a:p>
            <a:pPr>
              <a:defRPr/>
            </a:pPr>
            <a:fld id="{266B5EDA-1F5A-4B27-A7E6-5627E08BE1E2}" type="slidenum">
              <a:rPr lang="en-US" altLang="en-US"/>
              <a:pPr>
                <a:defRPr/>
              </a:pPr>
              <a:t>‹#›</a:t>
            </a:fld>
            <a:endParaRPr lang="en-US" altLang="en-US"/>
          </a:p>
        </p:txBody>
      </p:sp>
    </p:spTree>
    <p:extLst>
      <p:ext uri="{BB962C8B-B14F-4D97-AF65-F5344CB8AC3E}">
        <p14:creationId xmlns:p14="http://schemas.microsoft.com/office/powerpoint/2010/main" val="42519986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ext Placeholder 2"/>
          <p:cNvSpPr>
            <a:spLocks noGrp="1"/>
          </p:cNvSpPr>
          <p:nvPr>
            <p:ph type="body" sz="half" idx="1"/>
          </p:nvPr>
        </p:nvSpPr>
        <p:spPr>
          <a:xfrm>
            <a:off x="1320802" y="2245360"/>
            <a:ext cx="4684889"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313" y="224536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6313" y="466344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11820EB9-A0DE-402C-EFD8-1AD02E9D228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BF4671CB-2B16-7E6B-CE29-8520B6F01C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F8A2C803-090C-BBAE-9BA0-FC3E5E22864F}"/>
              </a:ext>
            </a:extLst>
          </p:cNvPr>
          <p:cNvSpPr>
            <a:spLocks noGrp="1" noChangeArrowheads="1"/>
          </p:cNvSpPr>
          <p:nvPr>
            <p:ph type="sldNum" sz="quarter" idx="12"/>
          </p:nvPr>
        </p:nvSpPr>
        <p:spPr>
          <a:ln/>
        </p:spPr>
        <p:txBody>
          <a:bodyPr/>
          <a:lstStyle>
            <a:lvl1pPr>
              <a:defRPr/>
            </a:lvl1pPr>
          </a:lstStyle>
          <a:p>
            <a:pPr>
              <a:defRPr/>
            </a:pPr>
            <a:fld id="{1E08DB4A-7B31-4738-B9B7-A150B5A77C53}" type="slidenum">
              <a:rPr lang="en-US" altLang="en-US"/>
              <a:pPr>
                <a:defRPr/>
              </a:pPr>
              <a:t>‹#›</a:t>
            </a:fld>
            <a:endParaRPr lang="en-US" altLang="en-US"/>
          </a:p>
        </p:txBody>
      </p:sp>
    </p:spTree>
    <p:extLst>
      <p:ext uri="{BB962C8B-B14F-4D97-AF65-F5344CB8AC3E}">
        <p14:creationId xmlns:p14="http://schemas.microsoft.com/office/powerpoint/2010/main" val="31166046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309457"/>
            <a:ext cx="4011319" cy="131699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5" y="309458"/>
            <a:ext cx="6814726"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26448"/>
            <a:ext cx="4011319"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AEDA28D-B109-2ADC-85EB-5662851035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DF664C3-BD73-0F67-7981-9386942D62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86818EE5-D7A8-36B7-8C24-6592AEC5476F}"/>
              </a:ext>
            </a:extLst>
          </p:cNvPr>
          <p:cNvSpPr>
            <a:spLocks noGrp="1" noChangeArrowheads="1"/>
          </p:cNvSpPr>
          <p:nvPr>
            <p:ph type="sldNum" sz="quarter" idx="12"/>
          </p:nvPr>
        </p:nvSpPr>
        <p:spPr>
          <a:ln/>
        </p:spPr>
        <p:txBody>
          <a:bodyPr/>
          <a:lstStyle>
            <a:lvl1pPr>
              <a:defRPr/>
            </a:lvl1pPr>
          </a:lstStyle>
          <a:p>
            <a:pPr>
              <a:defRPr/>
            </a:pPr>
            <a:fld id="{4A6E0B88-6310-4D37-A462-3887966B8809}" type="slidenum">
              <a:rPr lang="en-US" altLang="en-US"/>
              <a:pPr>
                <a:defRPr/>
              </a:pPr>
              <a:t>‹#›</a:t>
            </a:fld>
            <a:endParaRPr lang="en-US" altLang="en-US"/>
          </a:p>
        </p:txBody>
      </p:sp>
    </p:spTree>
    <p:extLst>
      <p:ext uri="{BB962C8B-B14F-4D97-AF65-F5344CB8AC3E}">
        <p14:creationId xmlns:p14="http://schemas.microsoft.com/office/powerpoint/2010/main" val="316666677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12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Content Placeholder 2"/>
          <p:cNvSpPr>
            <a:spLocks noGrp="1"/>
          </p:cNvSpPr>
          <p:nvPr>
            <p:ph idx="1"/>
          </p:nvPr>
        </p:nvSpPr>
        <p:spPr>
          <a:xfrm>
            <a:off x="1320800" y="2245360"/>
            <a:ext cx="955040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F47D7E1-7EE7-7F13-5E9E-4A697352E5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9953C5B-D418-5BA7-D46A-E70BE7EC07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BD45A90-4207-0733-3B7D-7E735625BEAF}"/>
              </a:ext>
            </a:extLst>
          </p:cNvPr>
          <p:cNvSpPr>
            <a:spLocks noGrp="1" noChangeArrowheads="1"/>
          </p:cNvSpPr>
          <p:nvPr>
            <p:ph type="sldNum" sz="quarter" idx="12"/>
          </p:nvPr>
        </p:nvSpPr>
        <p:spPr>
          <a:ln/>
        </p:spPr>
        <p:txBody>
          <a:bodyPr/>
          <a:lstStyle>
            <a:lvl1pPr>
              <a:defRPr/>
            </a:lvl1pPr>
          </a:lstStyle>
          <a:p>
            <a:pPr>
              <a:defRPr/>
            </a:pPr>
            <a:fld id="{94CF6006-02A7-4ABD-8881-6ABDC0B1C3F4}" type="slidenum">
              <a:rPr lang="en-US" altLang="en-US"/>
              <a:pPr>
                <a:defRPr/>
              </a:pPr>
              <a:t>‹#›</a:t>
            </a:fld>
            <a:endParaRPr lang="en-US" altLang="en-US"/>
          </a:p>
        </p:txBody>
      </p:sp>
    </p:spTree>
    <p:extLst>
      <p:ext uri="{BB962C8B-B14F-4D97-AF65-F5344CB8AC3E}">
        <p14:creationId xmlns:p14="http://schemas.microsoft.com/office/powerpoint/2010/main" val="21528002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15419"/>
            <a:ext cx="10363200" cy="1665128"/>
          </a:xfrm>
        </p:spPr>
        <p:txBody>
          <a:bodyPr/>
          <a:lstStyle/>
          <a:p>
            <a:r>
              <a:rPr lang="en-US"/>
              <a:t>Click to edit Master title style</a:t>
            </a:r>
          </a:p>
        </p:txBody>
      </p:sp>
      <p:sp>
        <p:nvSpPr>
          <p:cNvPr id="3" name="Subtitle 2"/>
          <p:cNvSpPr>
            <a:spLocks noGrp="1"/>
          </p:cNvSpPr>
          <p:nvPr>
            <p:ph type="subTitle" idx="1"/>
          </p:nvPr>
        </p:nvSpPr>
        <p:spPr>
          <a:xfrm>
            <a:off x="1828800" y="4404360"/>
            <a:ext cx="8534400" cy="1986280"/>
          </a:xfrm>
        </p:spPr>
        <p:txBody>
          <a:bodyPr/>
          <a:lstStyle>
            <a:lvl1pPr marL="0" indent="0" algn="ctr">
              <a:buNone/>
              <a:defRPr/>
            </a:lvl1pPr>
            <a:lvl2pPr marL="684381" indent="0" algn="ctr">
              <a:buNone/>
              <a:defRPr/>
            </a:lvl2pPr>
            <a:lvl3pPr marL="1368785" indent="0" algn="ctr">
              <a:buNone/>
              <a:defRPr/>
            </a:lvl3pPr>
            <a:lvl4pPr marL="2053166" indent="0" algn="ctr">
              <a:buNone/>
              <a:defRPr/>
            </a:lvl4pPr>
            <a:lvl5pPr marL="2737568" indent="0" algn="ctr">
              <a:buNone/>
              <a:defRPr/>
            </a:lvl5pPr>
            <a:lvl6pPr marL="3421952" indent="0" algn="ctr">
              <a:buNone/>
              <a:defRPr/>
            </a:lvl6pPr>
            <a:lvl7pPr marL="4106334" indent="0" algn="ctr">
              <a:buNone/>
              <a:defRPr/>
            </a:lvl7pPr>
            <a:lvl8pPr marL="4790717" indent="0" algn="ctr">
              <a:buNone/>
              <a:defRPr/>
            </a:lvl8pPr>
            <a:lvl9pPr marL="5475111"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A42B8659-4E4D-4546-A8DC-DB20836922F7}"/>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EF47E92E-14C4-0FEC-A4A1-8AF0510B214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02389FB-8453-34A6-37EF-2821CCACAF6C}"/>
              </a:ext>
            </a:extLst>
          </p:cNvPr>
          <p:cNvSpPr>
            <a:spLocks noGrp="1" noChangeArrowheads="1"/>
          </p:cNvSpPr>
          <p:nvPr>
            <p:ph type="sldNum" sz="quarter" idx="12"/>
          </p:nvPr>
        </p:nvSpPr>
        <p:spPr/>
        <p:txBody>
          <a:bodyPr/>
          <a:lstStyle>
            <a:lvl1pPr>
              <a:defRPr/>
            </a:lvl1pPr>
          </a:lstStyle>
          <a:p>
            <a:pPr>
              <a:defRPr/>
            </a:pPr>
            <a:fld id="{A7D1D972-E48C-40AC-B4E4-364A394D8FA2}" type="slidenum">
              <a:rPr lang="en-US" altLang="en-US"/>
              <a:pPr>
                <a:defRPr/>
              </a:pPr>
              <a:t>‹#›</a:t>
            </a:fld>
            <a:endParaRPr lang="en-US" altLang="en-US"/>
          </a:p>
        </p:txBody>
      </p:sp>
    </p:spTree>
    <p:extLst>
      <p:ext uri="{BB962C8B-B14F-4D97-AF65-F5344CB8AC3E}">
        <p14:creationId xmlns:p14="http://schemas.microsoft.com/office/powerpoint/2010/main" val="270042921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3F4DE23-8AA9-BD3A-BA7A-3FDC0F08B806}"/>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63D30547-E4C6-E007-D7CE-E2903564F11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2323A63-FBFD-D65E-1D7B-1D382A201918}"/>
              </a:ext>
            </a:extLst>
          </p:cNvPr>
          <p:cNvSpPr>
            <a:spLocks noGrp="1" noChangeArrowheads="1"/>
          </p:cNvSpPr>
          <p:nvPr>
            <p:ph type="sldNum" sz="quarter" idx="12"/>
          </p:nvPr>
        </p:nvSpPr>
        <p:spPr/>
        <p:txBody>
          <a:bodyPr/>
          <a:lstStyle>
            <a:lvl1pPr>
              <a:defRPr/>
            </a:lvl1pPr>
          </a:lstStyle>
          <a:p>
            <a:pPr>
              <a:defRPr/>
            </a:pPr>
            <a:fld id="{C259D233-124E-4488-B725-FBA6FEC93DAB}" type="slidenum">
              <a:rPr lang="en-US" altLang="en-US"/>
              <a:pPr>
                <a:defRPr/>
              </a:pPr>
              <a:t>‹#›</a:t>
            </a:fld>
            <a:endParaRPr lang="en-US" altLang="en-US"/>
          </a:p>
        </p:txBody>
      </p:sp>
    </p:spTree>
    <p:extLst>
      <p:ext uri="{BB962C8B-B14F-4D97-AF65-F5344CB8AC3E}">
        <p14:creationId xmlns:p14="http://schemas.microsoft.com/office/powerpoint/2010/main" val="151597874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79" y="4995391"/>
            <a:ext cx="10363200" cy="1543685"/>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962379" y="3295179"/>
            <a:ext cx="10363200" cy="1700213"/>
          </a:xfrm>
        </p:spPr>
        <p:txBody>
          <a:bodyPr anchor="b"/>
          <a:lstStyle>
            <a:lvl1pPr marL="0" indent="0">
              <a:buNone/>
              <a:defRPr sz="3000"/>
            </a:lvl1pPr>
            <a:lvl2pPr marL="684381" indent="0">
              <a:buNone/>
              <a:defRPr sz="2700"/>
            </a:lvl2pPr>
            <a:lvl3pPr marL="1368785" indent="0">
              <a:buNone/>
              <a:defRPr sz="2400"/>
            </a:lvl3pPr>
            <a:lvl4pPr marL="2053166" indent="0">
              <a:buNone/>
              <a:defRPr sz="2100"/>
            </a:lvl4pPr>
            <a:lvl5pPr marL="2737568" indent="0">
              <a:buNone/>
              <a:defRPr sz="2100"/>
            </a:lvl5pPr>
            <a:lvl6pPr marL="3421952" indent="0">
              <a:buNone/>
              <a:defRPr sz="2100"/>
            </a:lvl6pPr>
            <a:lvl7pPr marL="4106334" indent="0">
              <a:buNone/>
              <a:defRPr sz="2100"/>
            </a:lvl7pPr>
            <a:lvl8pPr marL="4790717" indent="0">
              <a:buNone/>
              <a:defRPr sz="2100"/>
            </a:lvl8pPr>
            <a:lvl9pPr marL="5475111" indent="0">
              <a:buNone/>
              <a:defRPr sz="2100"/>
            </a:lvl9pPr>
          </a:lstStyle>
          <a:p>
            <a:pPr lvl="0"/>
            <a:r>
              <a:rPr lang="en-US"/>
              <a:t>Click to edit Master text styles</a:t>
            </a:r>
          </a:p>
        </p:txBody>
      </p:sp>
      <p:sp>
        <p:nvSpPr>
          <p:cNvPr id="4" name="Rectangle 2">
            <a:extLst>
              <a:ext uri="{FF2B5EF4-FFF2-40B4-BE49-F238E27FC236}">
                <a16:creationId xmlns:a16="http://schemas.microsoft.com/office/drawing/2014/main" id="{37547FDA-B502-109D-087E-8CEDE7A61410}"/>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28F71E54-0697-E75F-1782-84E15001EE9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A68B83A-6B38-AD44-4F31-E3B037C17DE5}"/>
              </a:ext>
            </a:extLst>
          </p:cNvPr>
          <p:cNvSpPr>
            <a:spLocks noGrp="1" noChangeArrowheads="1"/>
          </p:cNvSpPr>
          <p:nvPr>
            <p:ph type="sldNum" sz="quarter" idx="12"/>
          </p:nvPr>
        </p:nvSpPr>
        <p:spPr/>
        <p:txBody>
          <a:bodyPr/>
          <a:lstStyle>
            <a:lvl1pPr>
              <a:defRPr/>
            </a:lvl1pPr>
          </a:lstStyle>
          <a:p>
            <a:pPr>
              <a:defRPr/>
            </a:pPr>
            <a:fld id="{2FF5D56E-60A9-44DC-9723-432EF7160557}" type="slidenum">
              <a:rPr lang="en-US" altLang="en-US"/>
              <a:pPr>
                <a:defRPr/>
              </a:pPr>
              <a:t>‹#›</a:t>
            </a:fld>
            <a:endParaRPr lang="en-US" altLang="en-US"/>
          </a:p>
        </p:txBody>
      </p:sp>
    </p:spTree>
    <p:extLst>
      <p:ext uri="{BB962C8B-B14F-4D97-AF65-F5344CB8AC3E}">
        <p14:creationId xmlns:p14="http://schemas.microsoft.com/office/powerpoint/2010/main" val="180506195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2" y="2245360"/>
            <a:ext cx="4639733" cy="466344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8" y="2245360"/>
            <a:ext cx="4639733" cy="4663440"/>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9410F11-D0EE-3848-A4FB-6EDD0684688C}"/>
              </a:ext>
            </a:extLst>
          </p:cNvPr>
          <p:cNvSpPr>
            <a:spLocks noGrp="1" noChangeArrowheads="1"/>
          </p:cNvSpPr>
          <p:nvPr>
            <p:ph type="dt" sz="half" idx="10"/>
          </p:nvPr>
        </p:nvSpPr>
        <p:spPr/>
        <p:txBody>
          <a:bodyPr/>
          <a:lstStyle>
            <a:lvl1pPr algn="ctr">
              <a:defRPr/>
            </a:lvl1pPr>
          </a:lstStyle>
          <a:p>
            <a:pPr>
              <a:defRPr/>
            </a:pPr>
            <a:endParaRPr lang="en-US"/>
          </a:p>
        </p:txBody>
      </p:sp>
      <p:sp>
        <p:nvSpPr>
          <p:cNvPr id="6" name="Rectangle 3">
            <a:extLst>
              <a:ext uri="{FF2B5EF4-FFF2-40B4-BE49-F238E27FC236}">
                <a16:creationId xmlns:a16="http://schemas.microsoft.com/office/drawing/2014/main" id="{CC91A006-E843-046C-F3F6-73B9CB94563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6B4E056B-7B8B-5771-11CB-428E9A43C683}"/>
              </a:ext>
            </a:extLst>
          </p:cNvPr>
          <p:cNvSpPr>
            <a:spLocks noGrp="1" noChangeArrowheads="1"/>
          </p:cNvSpPr>
          <p:nvPr>
            <p:ph type="sldNum" sz="quarter" idx="12"/>
          </p:nvPr>
        </p:nvSpPr>
        <p:spPr/>
        <p:txBody>
          <a:bodyPr/>
          <a:lstStyle>
            <a:lvl1pPr>
              <a:defRPr/>
            </a:lvl1pPr>
          </a:lstStyle>
          <a:p>
            <a:pPr>
              <a:defRPr/>
            </a:pPr>
            <a:fld id="{637E48EB-E2C2-45F5-B720-F0DEF3818EF1}" type="slidenum">
              <a:rPr lang="en-US" altLang="en-US"/>
              <a:pPr>
                <a:defRPr/>
              </a:pPr>
              <a:t>‹#›</a:t>
            </a:fld>
            <a:endParaRPr lang="en-US" altLang="en-US"/>
          </a:p>
        </p:txBody>
      </p:sp>
    </p:spTree>
    <p:extLst>
      <p:ext uri="{BB962C8B-B14F-4D97-AF65-F5344CB8AC3E}">
        <p14:creationId xmlns:p14="http://schemas.microsoft.com/office/powerpoint/2010/main" val="268566068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10358"/>
            <a:ext cx="1097280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740696"/>
            <a:ext cx="5387623" cy="723265"/>
          </a:xfrm>
        </p:spPr>
        <p:txBody>
          <a:bodyPr anchor="b"/>
          <a:lstStyle>
            <a:lvl1pPr marL="0" indent="0">
              <a:buNone/>
              <a:defRPr sz="3600" b="1"/>
            </a:lvl1pPr>
            <a:lvl2pPr marL="684381" indent="0">
              <a:buNone/>
              <a:defRPr sz="3000" b="1"/>
            </a:lvl2pPr>
            <a:lvl3pPr marL="1368785" indent="0">
              <a:buNone/>
              <a:defRPr sz="2700" b="1"/>
            </a:lvl3pPr>
            <a:lvl4pPr marL="2053166" indent="0">
              <a:buNone/>
              <a:defRPr sz="2400" b="1"/>
            </a:lvl4pPr>
            <a:lvl5pPr marL="2737568" indent="0">
              <a:buNone/>
              <a:defRPr sz="2400" b="1"/>
            </a:lvl5pPr>
            <a:lvl6pPr marL="3421952" indent="0">
              <a:buNone/>
              <a:defRPr sz="2400" b="1"/>
            </a:lvl6pPr>
            <a:lvl7pPr marL="4106334" indent="0">
              <a:buNone/>
              <a:defRPr sz="2400" b="1"/>
            </a:lvl7pPr>
            <a:lvl8pPr marL="4790717" indent="0">
              <a:buNone/>
              <a:defRPr sz="2400" b="1"/>
            </a:lvl8pPr>
            <a:lvl9pPr marL="5475111" indent="0">
              <a:buNone/>
              <a:defRPr sz="2400" b="1"/>
            </a:lvl9pPr>
          </a:lstStyle>
          <a:p>
            <a:pPr lvl="0"/>
            <a:r>
              <a:rPr lang="en-US"/>
              <a:t>Click to edit Master text styles</a:t>
            </a:r>
          </a:p>
        </p:txBody>
      </p:sp>
      <p:sp>
        <p:nvSpPr>
          <p:cNvPr id="4" name="Content Placeholder 3"/>
          <p:cNvSpPr>
            <a:spLocks noGrp="1"/>
          </p:cNvSpPr>
          <p:nvPr>
            <p:ph sz="half" idx="2"/>
          </p:nvPr>
        </p:nvSpPr>
        <p:spPr>
          <a:xfrm>
            <a:off x="609602" y="2463960"/>
            <a:ext cx="5387623" cy="4479925"/>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791" y="1740696"/>
            <a:ext cx="5387622" cy="723265"/>
          </a:xfrm>
        </p:spPr>
        <p:txBody>
          <a:bodyPr anchor="b"/>
          <a:lstStyle>
            <a:lvl1pPr marL="0" indent="0">
              <a:buNone/>
              <a:defRPr sz="3600" b="1"/>
            </a:lvl1pPr>
            <a:lvl2pPr marL="684381" indent="0">
              <a:buNone/>
              <a:defRPr sz="3000" b="1"/>
            </a:lvl2pPr>
            <a:lvl3pPr marL="1368785" indent="0">
              <a:buNone/>
              <a:defRPr sz="2700" b="1"/>
            </a:lvl3pPr>
            <a:lvl4pPr marL="2053166" indent="0">
              <a:buNone/>
              <a:defRPr sz="2400" b="1"/>
            </a:lvl4pPr>
            <a:lvl5pPr marL="2737568" indent="0">
              <a:buNone/>
              <a:defRPr sz="2400" b="1"/>
            </a:lvl5pPr>
            <a:lvl6pPr marL="3421952" indent="0">
              <a:buNone/>
              <a:defRPr sz="2400" b="1"/>
            </a:lvl6pPr>
            <a:lvl7pPr marL="4106334" indent="0">
              <a:buNone/>
              <a:defRPr sz="2400" b="1"/>
            </a:lvl7pPr>
            <a:lvl8pPr marL="4790717" indent="0">
              <a:buNone/>
              <a:defRPr sz="2400" b="1"/>
            </a:lvl8pPr>
            <a:lvl9pPr marL="5475111"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194791" y="2463960"/>
            <a:ext cx="5387622" cy="4479925"/>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5FBC54B-186D-5EE9-DC8C-BAB90B6FB1DF}"/>
              </a:ext>
            </a:extLst>
          </p:cNvPr>
          <p:cNvSpPr>
            <a:spLocks noGrp="1" noChangeArrowheads="1"/>
          </p:cNvSpPr>
          <p:nvPr>
            <p:ph type="dt" sz="half" idx="10"/>
          </p:nvPr>
        </p:nvSpPr>
        <p:spPr/>
        <p:txBody>
          <a:bodyPr/>
          <a:lstStyle>
            <a:lvl1pPr algn="ctr">
              <a:defRPr/>
            </a:lvl1pPr>
          </a:lstStyle>
          <a:p>
            <a:pPr>
              <a:defRPr/>
            </a:pPr>
            <a:endParaRPr lang="en-US"/>
          </a:p>
        </p:txBody>
      </p:sp>
      <p:sp>
        <p:nvSpPr>
          <p:cNvPr id="8" name="Rectangle 3">
            <a:extLst>
              <a:ext uri="{FF2B5EF4-FFF2-40B4-BE49-F238E27FC236}">
                <a16:creationId xmlns:a16="http://schemas.microsoft.com/office/drawing/2014/main" id="{580A02CE-B059-B8E6-3F00-F586A842BC88}"/>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BCC344CA-E0B3-CA24-DEA9-30BDC403C223}"/>
              </a:ext>
            </a:extLst>
          </p:cNvPr>
          <p:cNvSpPr>
            <a:spLocks noGrp="1" noChangeArrowheads="1"/>
          </p:cNvSpPr>
          <p:nvPr>
            <p:ph type="sldNum" sz="quarter" idx="12"/>
          </p:nvPr>
        </p:nvSpPr>
        <p:spPr/>
        <p:txBody>
          <a:bodyPr/>
          <a:lstStyle>
            <a:lvl1pPr>
              <a:defRPr/>
            </a:lvl1pPr>
          </a:lstStyle>
          <a:p>
            <a:pPr>
              <a:defRPr/>
            </a:pPr>
            <a:fld id="{3299ADF3-0E58-4572-B09A-92A335E3186C}" type="slidenum">
              <a:rPr lang="en-US" altLang="en-US"/>
              <a:pPr>
                <a:defRPr/>
              </a:pPr>
              <a:t>‹#›</a:t>
            </a:fld>
            <a:endParaRPr lang="en-US" altLang="en-US"/>
          </a:p>
        </p:txBody>
      </p:sp>
    </p:spTree>
    <p:extLst>
      <p:ext uri="{BB962C8B-B14F-4D97-AF65-F5344CB8AC3E}">
        <p14:creationId xmlns:p14="http://schemas.microsoft.com/office/powerpoint/2010/main" val="360381171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175B30-7977-C54B-F847-FBC0B4A97042}"/>
              </a:ext>
            </a:extLst>
          </p:cNvPr>
          <p:cNvSpPr>
            <a:spLocks noGrp="1" noChangeArrowheads="1"/>
          </p:cNvSpPr>
          <p:nvPr>
            <p:ph type="dt" sz="half" idx="10"/>
          </p:nvPr>
        </p:nvSpPr>
        <p:spPr/>
        <p:txBody>
          <a:bodyPr/>
          <a:lstStyle>
            <a:lvl1pPr algn="ctr">
              <a:defRPr/>
            </a:lvl1pPr>
          </a:lstStyle>
          <a:p>
            <a:pPr>
              <a:defRPr/>
            </a:pPr>
            <a:endParaRPr lang="en-US"/>
          </a:p>
        </p:txBody>
      </p:sp>
      <p:sp>
        <p:nvSpPr>
          <p:cNvPr id="4" name="Footer Placeholder 3">
            <a:extLst>
              <a:ext uri="{FF2B5EF4-FFF2-40B4-BE49-F238E27FC236}">
                <a16:creationId xmlns:a16="http://schemas.microsoft.com/office/drawing/2014/main" id="{D47FDD0D-BB76-78CB-0948-578751A83395}"/>
              </a:ext>
            </a:extLst>
          </p:cNvPr>
          <p:cNvSpPr>
            <a:spLocks noGrp="1" noChangeArrowheads="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FF39458-4C86-9068-84D5-7FDFFC762A50}"/>
              </a:ext>
            </a:extLst>
          </p:cNvPr>
          <p:cNvSpPr>
            <a:spLocks noGrp="1" noChangeArrowheads="1"/>
          </p:cNvSpPr>
          <p:nvPr>
            <p:ph type="sldNum" sz="quarter" idx="12"/>
          </p:nvPr>
        </p:nvSpPr>
        <p:spPr/>
        <p:txBody>
          <a:bodyPr/>
          <a:lstStyle>
            <a:lvl1pPr>
              <a:defRPr/>
            </a:lvl1pPr>
          </a:lstStyle>
          <a:p>
            <a:pPr>
              <a:defRPr/>
            </a:pPr>
            <a:fld id="{BE8716CA-BF59-4D43-9B37-74CF994F21F8}" type="slidenum">
              <a:rPr lang="en-US" altLang="en-US"/>
              <a:pPr>
                <a:defRPr/>
              </a:pPr>
              <a:t>‹#›</a:t>
            </a:fld>
            <a:endParaRPr lang="en-US" altLang="en-US"/>
          </a:p>
        </p:txBody>
      </p:sp>
    </p:spTree>
    <p:extLst>
      <p:ext uri="{BB962C8B-B14F-4D97-AF65-F5344CB8AC3E}">
        <p14:creationId xmlns:p14="http://schemas.microsoft.com/office/powerpoint/2010/main" val="96710335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BCEF52-FB16-6289-E62A-E0B1031C980F}"/>
              </a:ext>
            </a:extLst>
          </p:cNvPr>
          <p:cNvSpPr>
            <a:spLocks noGrp="1" noChangeArrowheads="1"/>
          </p:cNvSpPr>
          <p:nvPr>
            <p:ph type="dt" sz="half" idx="10"/>
          </p:nvPr>
        </p:nvSpPr>
        <p:spPr/>
        <p:txBody>
          <a:bodyPr/>
          <a:lstStyle>
            <a:lvl1pPr algn="ctr">
              <a:defRPr/>
            </a:lvl1pPr>
          </a:lstStyle>
          <a:p>
            <a:pPr>
              <a:defRPr/>
            </a:pPr>
            <a:endParaRPr lang="en-US"/>
          </a:p>
        </p:txBody>
      </p:sp>
      <p:sp>
        <p:nvSpPr>
          <p:cNvPr id="3" name="Rectangle 3">
            <a:extLst>
              <a:ext uri="{FF2B5EF4-FFF2-40B4-BE49-F238E27FC236}">
                <a16:creationId xmlns:a16="http://schemas.microsoft.com/office/drawing/2014/main" id="{C179F1AC-F6F5-E302-F6A3-61F36634CC4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FB02CD36-67F8-25C5-F316-55270CDEBED7}"/>
              </a:ext>
            </a:extLst>
          </p:cNvPr>
          <p:cNvSpPr>
            <a:spLocks noGrp="1" noChangeArrowheads="1"/>
          </p:cNvSpPr>
          <p:nvPr>
            <p:ph type="sldNum" sz="quarter" idx="12"/>
          </p:nvPr>
        </p:nvSpPr>
        <p:spPr/>
        <p:txBody>
          <a:bodyPr/>
          <a:lstStyle>
            <a:lvl1pPr>
              <a:defRPr/>
            </a:lvl1pPr>
          </a:lstStyle>
          <a:p>
            <a:pPr>
              <a:defRPr/>
            </a:pPr>
            <a:fld id="{4AA83321-8776-402A-88A5-44273058065E}" type="slidenum">
              <a:rPr lang="en-US" altLang="en-US"/>
              <a:pPr>
                <a:defRPr/>
              </a:pPr>
              <a:t>‹#›</a:t>
            </a:fld>
            <a:endParaRPr lang="en-US" altLang="en-US"/>
          </a:p>
        </p:txBody>
      </p:sp>
    </p:spTree>
    <p:extLst>
      <p:ext uri="{BB962C8B-B14F-4D97-AF65-F5344CB8AC3E}">
        <p14:creationId xmlns:p14="http://schemas.microsoft.com/office/powerpoint/2010/main" val="23345840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310358"/>
            <a:ext cx="4010379" cy="131699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4766736" y="310363"/>
            <a:ext cx="6815666" cy="663352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27355"/>
            <a:ext cx="4010379" cy="5316538"/>
          </a:xfrm>
        </p:spPr>
        <p:txBody>
          <a:bodyPr/>
          <a:lstStyle>
            <a:lvl1pPr marL="0" indent="0">
              <a:buNone/>
              <a:defRPr sz="2100"/>
            </a:lvl1pPr>
            <a:lvl2pPr marL="684381" indent="0">
              <a:buNone/>
              <a:defRPr sz="1800"/>
            </a:lvl2pPr>
            <a:lvl3pPr marL="1368785" indent="0">
              <a:buNone/>
              <a:defRPr sz="1500"/>
            </a:lvl3pPr>
            <a:lvl4pPr marL="2053166" indent="0">
              <a:buNone/>
              <a:defRPr sz="1400"/>
            </a:lvl4pPr>
            <a:lvl5pPr marL="2737568" indent="0">
              <a:buNone/>
              <a:defRPr sz="1400"/>
            </a:lvl5pPr>
            <a:lvl6pPr marL="3421952" indent="0">
              <a:buNone/>
              <a:defRPr sz="1400"/>
            </a:lvl6pPr>
            <a:lvl7pPr marL="4106334" indent="0">
              <a:buNone/>
              <a:defRPr sz="1400"/>
            </a:lvl7pPr>
            <a:lvl8pPr marL="4790717" indent="0">
              <a:buNone/>
              <a:defRPr sz="1400"/>
            </a:lvl8pPr>
            <a:lvl9pPr marL="5475111" indent="0">
              <a:buNone/>
              <a:defRPr sz="1400"/>
            </a:lvl9pPr>
          </a:lstStyle>
          <a:p>
            <a:pPr lvl="0"/>
            <a:r>
              <a:rPr lang="en-US"/>
              <a:t>Click to edit Master text styles</a:t>
            </a:r>
          </a:p>
        </p:txBody>
      </p:sp>
      <p:sp>
        <p:nvSpPr>
          <p:cNvPr id="5" name="Rectangle 2">
            <a:extLst>
              <a:ext uri="{FF2B5EF4-FFF2-40B4-BE49-F238E27FC236}">
                <a16:creationId xmlns:a16="http://schemas.microsoft.com/office/drawing/2014/main" id="{FB391403-A413-C88D-F3FC-8BBE0392F1F2}"/>
              </a:ext>
            </a:extLst>
          </p:cNvPr>
          <p:cNvSpPr>
            <a:spLocks noGrp="1" noChangeArrowheads="1"/>
          </p:cNvSpPr>
          <p:nvPr>
            <p:ph type="dt" sz="half" idx="10"/>
          </p:nvPr>
        </p:nvSpPr>
        <p:spPr/>
        <p:txBody>
          <a:bodyPr/>
          <a:lstStyle>
            <a:lvl1pPr algn="ctr">
              <a:defRPr/>
            </a:lvl1pPr>
          </a:lstStyle>
          <a:p>
            <a:pPr>
              <a:defRPr/>
            </a:pPr>
            <a:endParaRPr lang="en-US"/>
          </a:p>
        </p:txBody>
      </p:sp>
      <p:sp>
        <p:nvSpPr>
          <p:cNvPr id="6" name="Rectangle 3">
            <a:extLst>
              <a:ext uri="{FF2B5EF4-FFF2-40B4-BE49-F238E27FC236}">
                <a16:creationId xmlns:a16="http://schemas.microsoft.com/office/drawing/2014/main" id="{8A3A8BA8-6136-50B1-538A-3399F8A08B3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F82E1AF-62C1-7B4F-C8E4-CDCA53D5863F}"/>
              </a:ext>
            </a:extLst>
          </p:cNvPr>
          <p:cNvSpPr>
            <a:spLocks noGrp="1" noChangeArrowheads="1"/>
          </p:cNvSpPr>
          <p:nvPr>
            <p:ph type="sldNum" sz="quarter" idx="12"/>
          </p:nvPr>
        </p:nvSpPr>
        <p:spPr/>
        <p:txBody>
          <a:bodyPr/>
          <a:lstStyle>
            <a:lvl1pPr>
              <a:defRPr/>
            </a:lvl1pPr>
          </a:lstStyle>
          <a:p>
            <a:pPr>
              <a:defRPr/>
            </a:pPr>
            <a:fld id="{A1A49C05-5918-4A77-B24C-489649888C61}" type="slidenum">
              <a:rPr lang="en-US" altLang="en-US"/>
              <a:pPr>
                <a:defRPr/>
              </a:pPr>
              <a:t>‹#›</a:t>
            </a:fld>
            <a:endParaRPr lang="en-US" altLang="en-US"/>
          </a:p>
        </p:txBody>
      </p:sp>
    </p:spTree>
    <p:extLst>
      <p:ext uri="{BB962C8B-B14F-4D97-AF65-F5344CB8AC3E}">
        <p14:creationId xmlns:p14="http://schemas.microsoft.com/office/powerpoint/2010/main" val="17106389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440680"/>
            <a:ext cx="7315200" cy="64230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94478"/>
            <a:ext cx="731520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6082983"/>
            <a:ext cx="731520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2A062D04-81AA-4B32-B73E-6A3F021E85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E993CF3-0CFC-0164-1013-B4EE932FB6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8319978C-41DA-10D4-32A8-896505039F99}"/>
              </a:ext>
            </a:extLst>
          </p:cNvPr>
          <p:cNvSpPr>
            <a:spLocks noGrp="1" noChangeArrowheads="1"/>
          </p:cNvSpPr>
          <p:nvPr>
            <p:ph type="sldNum" sz="quarter" idx="12"/>
          </p:nvPr>
        </p:nvSpPr>
        <p:spPr>
          <a:ln/>
        </p:spPr>
        <p:txBody>
          <a:bodyPr/>
          <a:lstStyle>
            <a:lvl1pPr>
              <a:defRPr/>
            </a:lvl1pPr>
          </a:lstStyle>
          <a:p>
            <a:pPr>
              <a:defRPr/>
            </a:pPr>
            <a:fld id="{9CFBB98B-101E-4A22-9047-7753D2CB78D9}" type="slidenum">
              <a:rPr lang="en-US" altLang="en-US"/>
              <a:pPr>
                <a:defRPr/>
              </a:pPr>
              <a:t>‹#›</a:t>
            </a:fld>
            <a:endParaRPr lang="en-US" altLang="en-US"/>
          </a:p>
        </p:txBody>
      </p:sp>
    </p:spTree>
    <p:extLst>
      <p:ext uri="{BB962C8B-B14F-4D97-AF65-F5344CB8AC3E}">
        <p14:creationId xmlns:p14="http://schemas.microsoft.com/office/powerpoint/2010/main" val="147470762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24" y="5440699"/>
            <a:ext cx="7315200" cy="642303"/>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2390424" y="693580"/>
            <a:ext cx="7315200" cy="4663440"/>
          </a:xfrm>
        </p:spPr>
        <p:txBody>
          <a:bodyPr/>
          <a:lstStyle>
            <a:lvl1pPr marL="0" indent="0">
              <a:buNone/>
              <a:defRPr sz="4800"/>
            </a:lvl1pPr>
            <a:lvl2pPr marL="684381" indent="0">
              <a:buNone/>
              <a:defRPr sz="4200"/>
            </a:lvl2pPr>
            <a:lvl3pPr marL="1368785" indent="0">
              <a:buNone/>
              <a:defRPr sz="3600"/>
            </a:lvl3pPr>
            <a:lvl4pPr marL="2053166" indent="0">
              <a:buNone/>
              <a:defRPr sz="3000"/>
            </a:lvl4pPr>
            <a:lvl5pPr marL="2737568" indent="0">
              <a:buNone/>
              <a:defRPr sz="3000"/>
            </a:lvl5pPr>
            <a:lvl6pPr marL="3421952" indent="0">
              <a:buNone/>
              <a:defRPr sz="3000"/>
            </a:lvl6pPr>
            <a:lvl7pPr marL="4106334" indent="0">
              <a:buNone/>
              <a:defRPr sz="3000"/>
            </a:lvl7pPr>
            <a:lvl8pPr marL="4790717" indent="0">
              <a:buNone/>
              <a:defRPr sz="3000"/>
            </a:lvl8pPr>
            <a:lvl9pPr marL="5475111" indent="0">
              <a:buNone/>
              <a:defRPr sz="3000"/>
            </a:lvl9pPr>
          </a:lstStyle>
          <a:p>
            <a:pPr lvl="0"/>
            <a:endParaRPr lang="en-US" noProof="0"/>
          </a:p>
        </p:txBody>
      </p:sp>
      <p:sp>
        <p:nvSpPr>
          <p:cNvPr id="4" name="Text Placeholder 3"/>
          <p:cNvSpPr>
            <a:spLocks noGrp="1"/>
          </p:cNvSpPr>
          <p:nvPr>
            <p:ph type="body" sz="half" idx="2"/>
          </p:nvPr>
        </p:nvSpPr>
        <p:spPr>
          <a:xfrm>
            <a:off x="2390424" y="6083019"/>
            <a:ext cx="7315200" cy="912178"/>
          </a:xfrm>
        </p:spPr>
        <p:txBody>
          <a:bodyPr/>
          <a:lstStyle>
            <a:lvl1pPr marL="0" indent="0">
              <a:buNone/>
              <a:defRPr sz="2100"/>
            </a:lvl1pPr>
            <a:lvl2pPr marL="684381" indent="0">
              <a:buNone/>
              <a:defRPr sz="1800"/>
            </a:lvl2pPr>
            <a:lvl3pPr marL="1368785" indent="0">
              <a:buNone/>
              <a:defRPr sz="1500"/>
            </a:lvl3pPr>
            <a:lvl4pPr marL="2053166" indent="0">
              <a:buNone/>
              <a:defRPr sz="1400"/>
            </a:lvl4pPr>
            <a:lvl5pPr marL="2737568" indent="0">
              <a:buNone/>
              <a:defRPr sz="1400"/>
            </a:lvl5pPr>
            <a:lvl6pPr marL="3421952" indent="0">
              <a:buNone/>
              <a:defRPr sz="1400"/>
            </a:lvl6pPr>
            <a:lvl7pPr marL="4106334" indent="0">
              <a:buNone/>
              <a:defRPr sz="1400"/>
            </a:lvl7pPr>
            <a:lvl8pPr marL="4790717" indent="0">
              <a:buNone/>
              <a:defRPr sz="1400"/>
            </a:lvl8pPr>
            <a:lvl9pPr marL="5475111" indent="0">
              <a:buNone/>
              <a:defRPr sz="1400"/>
            </a:lvl9pPr>
          </a:lstStyle>
          <a:p>
            <a:pPr lvl="0"/>
            <a:r>
              <a:rPr lang="en-US"/>
              <a:t>Click to edit Master text styles</a:t>
            </a:r>
          </a:p>
        </p:txBody>
      </p:sp>
      <p:sp>
        <p:nvSpPr>
          <p:cNvPr id="5" name="Rectangle 2">
            <a:extLst>
              <a:ext uri="{FF2B5EF4-FFF2-40B4-BE49-F238E27FC236}">
                <a16:creationId xmlns:a16="http://schemas.microsoft.com/office/drawing/2014/main" id="{9CCC5D8B-F7DB-4CEE-8395-BDD578BCDA33}"/>
              </a:ext>
            </a:extLst>
          </p:cNvPr>
          <p:cNvSpPr>
            <a:spLocks noGrp="1" noChangeArrowheads="1"/>
          </p:cNvSpPr>
          <p:nvPr>
            <p:ph type="dt" sz="half" idx="10"/>
          </p:nvPr>
        </p:nvSpPr>
        <p:spPr/>
        <p:txBody>
          <a:bodyPr/>
          <a:lstStyle>
            <a:lvl1pPr algn="ctr">
              <a:defRPr/>
            </a:lvl1pPr>
          </a:lstStyle>
          <a:p>
            <a:pPr>
              <a:defRPr/>
            </a:pPr>
            <a:endParaRPr lang="en-US"/>
          </a:p>
        </p:txBody>
      </p:sp>
      <p:sp>
        <p:nvSpPr>
          <p:cNvPr id="6" name="Rectangle 3">
            <a:extLst>
              <a:ext uri="{FF2B5EF4-FFF2-40B4-BE49-F238E27FC236}">
                <a16:creationId xmlns:a16="http://schemas.microsoft.com/office/drawing/2014/main" id="{F201C644-335D-A554-C5D0-0F658C29BB7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D56A4FCC-5458-2CC4-EE11-483EE4E67359}"/>
              </a:ext>
            </a:extLst>
          </p:cNvPr>
          <p:cNvSpPr>
            <a:spLocks noGrp="1" noChangeArrowheads="1"/>
          </p:cNvSpPr>
          <p:nvPr>
            <p:ph type="sldNum" sz="quarter" idx="12"/>
          </p:nvPr>
        </p:nvSpPr>
        <p:spPr/>
        <p:txBody>
          <a:bodyPr/>
          <a:lstStyle>
            <a:lvl1pPr>
              <a:defRPr/>
            </a:lvl1pPr>
          </a:lstStyle>
          <a:p>
            <a:pPr>
              <a:defRPr/>
            </a:pPr>
            <a:fld id="{53942FE0-C7F8-491C-9077-ED61AAD0253E}" type="slidenum">
              <a:rPr lang="en-US" altLang="en-US"/>
              <a:pPr>
                <a:defRPr/>
              </a:pPr>
              <a:t>‹#›</a:t>
            </a:fld>
            <a:endParaRPr lang="en-US" altLang="en-US"/>
          </a:p>
        </p:txBody>
      </p:sp>
    </p:spTree>
    <p:extLst>
      <p:ext uri="{BB962C8B-B14F-4D97-AF65-F5344CB8AC3E}">
        <p14:creationId xmlns:p14="http://schemas.microsoft.com/office/powerpoint/2010/main" val="41189679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B5D0C08-52A0-B9E6-2398-4D07C9B29729}"/>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08884E14-5E68-FD23-F41D-377CD846215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B79E8E2-3540-9C52-E2DB-0EC310C12AFA}"/>
              </a:ext>
            </a:extLst>
          </p:cNvPr>
          <p:cNvSpPr>
            <a:spLocks noGrp="1" noChangeArrowheads="1"/>
          </p:cNvSpPr>
          <p:nvPr>
            <p:ph type="sldNum" sz="quarter" idx="12"/>
          </p:nvPr>
        </p:nvSpPr>
        <p:spPr/>
        <p:txBody>
          <a:bodyPr/>
          <a:lstStyle>
            <a:lvl1pPr>
              <a:defRPr/>
            </a:lvl1pPr>
          </a:lstStyle>
          <a:p>
            <a:pPr>
              <a:defRPr/>
            </a:pPr>
            <a:fld id="{9973EC72-ABBB-4ECC-83A8-64E382163E08}" type="slidenum">
              <a:rPr lang="en-US" altLang="en-US"/>
              <a:pPr>
                <a:defRPr/>
              </a:pPr>
              <a:t>‹#›</a:t>
            </a:fld>
            <a:endParaRPr lang="en-US" altLang="en-US"/>
          </a:p>
        </p:txBody>
      </p:sp>
    </p:spTree>
    <p:extLst>
      <p:ext uri="{BB962C8B-B14F-4D97-AF65-F5344CB8AC3E}">
        <p14:creationId xmlns:p14="http://schemas.microsoft.com/office/powerpoint/2010/main" val="394441354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37" y="690880"/>
            <a:ext cx="2387601"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15" y="690880"/>
            <a:ext cx="6891867"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A96B0D3-9A87-C41F-8F65-5AC233D45DA5}"/>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DA33BDDE-42D7-DCFE-DBE4-A1926236BFD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5FCB1644-2EBD-4FEE-65AA-FB383F82327F}"/>
              </a:ext>
            </a:extLst>
          </p:cNvPr>
          <p:cNvSpPr>
            <a:spLocks noGrp="1" noChangeArrowheads="1"/>
          </p:cNvSpPr>
          <p:nvPr>
            <p:ph type="sldNum" sz="quarter" idx="12"/>
          </p:nvPr>
        </p:nvSpPr>
        <p:spPr/>
        <p:txBody>
          <a:bodyPr/>
          <a:lstStyle>
            <a:lvl1pPr>
              <a:defRPr/>
            </a:lvl1pPr>
          </a:lstStyle>
          <a:p>
            <a:pPr>
              <a:defRPr/>
            </a:pPr>
            <a:fld id="{61FA7914-5D07-4D35-BA10-613C64E50377}" type="slidenum">
              <a:rPr lang="en-US" altLang="en-US"/>
              <a:pPr>
                <a:defRPr/>
              </a:pPr>
              <a:t>‹#›</a:t>
            </a:fld>
            <a:endParaRPr lang="en-US" altLang="en-US"/>
          </a:p>
        </p:txBody>
      </p:sp>
    </p:spTree>
    <p:extLst>
      <p:ext uri="{BB962C8B-B14F-4D97-AF65-F5344CB8AC3E}">
        <p14:creationId xmlns:p14="http://schemas.microsoft.com/office/powerpoint/2010/main" val="371441320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Chart Placeholder 2"/>
          <p:cNvSpPr>
            <a:spLocks noGrp="1"/>
          </p:cNvSpPr>
          <p:nvPr>
            <p:ph type="chart"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BAF6C70D-765B-2CDA-12C6-039AA7C9A5B7}"/>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C191D282-0CE1-E7EC-2987-DDA45E21AE0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CBFA0B1-FFF7-0B4E-5BF4-7F75A828B30B}"/>
              </a:ext>
            </a:extLst>
          </p:cNvPr>
          <p:cNvSpPr>
            <a:spLocks noGrp="1" noChangeArrowheads="1"/>
          </p:cNvSpPr>
          <p:nvPr>
            <p:ph type="sldNum" sz="quarter" idx="12"/>
          </p:nvPr>
        </p:nvSpPr>
        <p:spPr/>
        <p:txBody>
          <a:bodyPr/>
          <a:lstStyle>
            <a:lvl1pPr>
              <a:defRPr/>
            </a:lvl1pPr>
          </a:lstStyle>
          <a:p>
            <a:pPr>
              <a:defRPr/>
            </a:pPr>
            <a:fld id="{8F26DBBF-989F-429A-8F1F-00034947976F}" type="slidenum">
              <a:rPr lang="en-US" altLang="en-US"/>
              <a:pPr>
                <a:defRPr/>
              </a:pPr>
              <a:t>‹#›</a:t>
            </a:fld>
            <a:endParaRPr lang="en-US" altLang="en-US"/>
          </a:p>
        </p:txBody>
      </p:sp>
    </p:spTree>
    <p:extLst>
      <p:ext uri="{BB962C8B-B14F-4D97-AF65-F5344CB8AC3E}">
        <p14:creationId xmlns:p14="http://schemas.microsoft.com/office/powerpoint/2010/main" val="362317798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8599" y="512772"/>
            <a:ext cx="11146367" cy="1484313"/>
          </a:xfrm>
        </p:spPr>
        <p:txBody>
          <a:bodyPr/>
          <a:lstStyle/>
          <a:p>
            <a:r>
              <a:rPr lang="en-US"/>
              <a:t>Click to edit Master title style</a:t>
            </a:r>
            <a:endParaRPr lang="en-GB"/>
          </a:p>
        </p:txBody>
      </p:sp>
      <p:sp>
        <p:nvSpPr>
          <p:cNvPr id="3" name="Text Placeholder 4"/>
          <p:cNvSpPr>
            <a:spLocks noGrp="1"/>
          </p:cNvSpPr>
          <p:nvPr>
            <p:ph type="body" sz="quarter" idx="10"/>
          </p:nvPr>
        </p:nvSpPr>
        <p:spPr>
          <a:xfrm>
            <a:off x="479379" y="7191402"/>
            <a:ext cx="11234258" cy="326436"/>
          </a:xfrm>
        </p:spPr>
        <p:txBody>
          <a:bodyPr/>
          <a:lstStyle>
            <a:lvl1pPr marL="0" indent="0">
              <a:buNone/>
              <a:defRPr sz="1100" b="0"/>
            </a:lvl1pPr>
          </a:lstStyle>
          <a:p>
            <a:pPr lvl="0"/>
            <a:endParaRPr lang="en-GB" dirty="0"/>
          </a:p>
        </p:txBody>
      </p:sp>
    </p:spTree>
    <p:extLst>
      <p:ext uri="{BB962C8B-B14F-4D97-AF65-F5344CB8AC3E}">
        <p14:creationId xmlns:p14="http://schemas.microsoft.com/office/powerpoint/2010/main" val="2096311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able Placeholder 2"/>
          <p:cNvSpPr>
            <a:spLocks noGrp="1"/>
          </p:cNvSpPr>
          <p:nvPr>
            <p:ph type="tbl"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5F03F323-46D3-D6D1-58F4-3BF6FB78100D}"/>
              </a:ext>
            </a:extLst>
          </p:cNvPr>
          <p:cNvSpPr>
            <a:spLocks noGrp="1" noChangeArrowheads="1"/>
          </p:cNvSpPr>
          <p:nvPr>
            <p:ph type="dt" sz="half" idx="10"/>
          </p:nvPr>
        </p:nvSpPr>
        <p:spPr/>
        <p:txBody>
          <a:bodyPr/>
          <a:lstStyle>
            <a:lvl1pPr algn="ctr">
              <a:defRPr/>
            </a:lvl1pPr>
          </a:lstStyle>
          <a:p>
            <a:pPr>
              <a:defRPr/>
            </a:pPr>
            <a:endParaRPr lang="en-US"/>
          </a:p>
        </p:txBody>
      </p:sp>
      <p:sp>
        <p:nvSpPr>
          <p:cNvPr id="5" name="Rectangle 3">
            <a:extLst>
              <a:ext uri="{FF2B5EF4-FFF2-40B4-BE49-F238E27FC236}">
                <a16:creationId xmlns:a16="http://schemas.microsoft.com/office/drawing/2014/main" id="{74C6217F-3F31-0E28-95A7-88CF9818C7C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5DC205F-EAA6-3B6D-827B-A49FEA7F10A8}"/>
              </a:ext>
            </a:extLst>
          </p:cNvPr>
          <p:cNvSpPr>
            <a:spLocks noGrp="1" noChangeArrowheads="1"/>
          </p:cNvSpPr>
          <p:nvPr>
            <p:ph type="sldNum" sz="quarter" idx="12"/>
          </p:nvPr>
        </p:nvSpPr>
        <p:spPr/>
        <p:txBody>
          <a:bodyPr/>
          <a:lstStyle>
            <a:lvl1pPr>
              <a:defRPr/>
            </a:lvl1pPr>
          </a:lstStyle>
          <a:p>
            <a:pPr>
              <a:defRPr/>
            </a:pPr>
            <a:fld id="{40AF8C36-822B-432D-891D-2F6CAD12E9F2}" type="slidenum">
              <a:rPr lang="en-US" altLang="en-US"/>
              <a:pPr>
                <a:defRPr/>
              </a:pPr>
              <a:t>‹#›</a:t>
            </a:fld>
            <a:endParaRPr lang="en-US" altLang="en-US"/>
          </a:p>
        </p:txBody>
      </p:sp>
    </p:spTree>
    <p:extLst>
      <p:ext uri="{BB962C8B-B14F-4D97-AF65-F5344CB8AC3E}">
        <p14:creationId xmlns:p14="http://schemas.microsoft.com/office/powerpoint/2010/main" val="169219849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buClr>
                <a:schemeClr val="bg2"/>
              </a:buClr>
              <a:defRPr/>
            </a:lvl1pPr>
            <a:lvl2pPr>
              <a:buClr>
                <a:schemeClr val="accent1"/>
              </a:buClr>
              <a:defRPr/>
            </a:lvl2pPr>
            <a:lvl3pPr>
              <a:spcBef>
                <a:spcPts val="300"/>
              </a:spcBef>
              <a:buClr>
                <a:schemeClr val="accent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Text Placeholder 7"/>
          <p:cNvSpPr>
            <a:spLocks noGrp="1"/>
          </p:cNvSpPr>
          <p:nvPr>
            <p:ph type="body" sz="quarter" idx="10"/>
          </p:nvPr>
        </p:nvSpPr>
        <p:spPr>
          <a:xfrm>
            <a:off x="609865" y="7124704"/>
            <a:ext cx="9410436" cy="359834"/>
          </a:xfrm>
        </p:spPr>
        <p:txBody>
          <a:bodyPr anchor="b"/>
          <a:lstStyle>
            <a:lvl1pPr marL="0" indent="0" algn="l">
              <a:spcBef>
                <a:spcPts val="0"/>
              </a:spcBef>
              <a:spcAft>
                <a:spcPts val="0"/>
              </a:spcAft>
              <a:buNone/>
              <a:defRPr sz="900"/>
            </a:lvl1pPr>
          </a:lstStyle>
          <a:p>
            <a:pPr lvl="0"/>
            <a:r>
              <a:rPr lang="en-US"/>
              <a:t>Click to edit Master text styles</a:t>
            </a:r>
          </a:p>
        </p:txBody>
      </p:sp>
    </p:spTree>
    <p:extLst>
      <p:ext uri="{BB962C8B-B14F-4D97-AF65-F5344CB8AC3E}">
        <p14:creationId xmlns:p14="http://schemas.microsoft.com/office/powerpoint/2010/main" val="275665392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20800" y="690880"/>
            <a:ext cx="9550400" cy="6217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9AB2AFF-9173-5766-F53E-1AE707DDC109}"/>
              </a:ext>
            </a:extLst>
          </p:cNvPr>
          <p:cNvSpPr>
            <a:spLocks noGrp="1" noChangeArrowheads="1"/>
          </p:cNvSpPr>
          <p:nvPr>
            <p:ph type="dt" sz="half" idx="10"/>
          </p:nvPr>
        </p:nvSpPr>
        <p:spPr/>
        <p:txBody>
          <a:bodyPr lIns="137025" tIns="68519" rIns="137025" bIns="68519"/>
          <a:lstStyle>
            <a:lvl1pPr algn="ctr" eaLnBrk="0" hangingPunct="0">
              <a:defRPr>
                <a:latin typeface="Arial" pitchFamily="34" charset="0"/>
                <a:cs typeface="+mn-cs"/>
              </a:defRPr>
            </a:lvl1pPr>
          </a:lstStyle>
          <a:p>
            <a:pPr>
              <a:defRPr/>
            </a:pPr>
            <a:endParaRPr lang="en-US"/>
          </a:p>
        </p:txBody>
      </p:sp>
      <p:sp>
        <p:nvSpPr>
          <p:cNvPr id="4" name="Footer Placeholder 3">
            <a:extLst>
              <a:ext uri="{FF2B5EF4-FFF2-40B4-BE49-F238E27FC236}">
                <a16:creationId xmlns:a16="http://schemas.microsoft.com/office/drawing/2014/main" id="{D72AA64C-3A22-FE75-7BC2-D2908C7743D4}"/>
              </a:ext>
            </a:extLst>
          </p:cNvPr>
          <p:cNvSpPr>
            <a:spLocks noGrp="1" noChangeArrowheads="1"/>
          </p:cNvSpPr>
          <p:nvPr>
            <p:ph type="ftr" sz="quarter" idx="11"/>
          </p:nvPr>
        </p:nvSpPr>
        <p:spPr/>
        <p:txBody>
          <a:bodyPr lIns="137025" tIns="68519" rIns="137025" bIns="68519"/>
          <a:lstStyle>
            <a:lvl1pPr algn="l" eaLnBrk="0" hangingPunct="0">
              <a:defRPr>
                <a:latin typeface="Arial" pitchFamily="34"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11697876-3516-0123-30E1-BD1902C299C6}"/>
              </a:ext>
            </a:extLst>
          </p:cNvPr>
          <p:cNvSpPr>
            <a:spLocks noGrp="1" noChangeArrowheads="1"/>
          </p:cNvSpPr>
          <p:nvPr>
            <p:ph type="sldNum" sz="quarter" idx="12"/>
          </p:nvPr>
        </p:nvSpPr>
        <p:spPr/>
        <p:txBody>
          <a:bodyPr lIns="137025" tIns="68519" rIns="137025" bIns="68519"/>
          <a:lstStyle>
            <a:lvl1pPr>
              <a:defRPr>
                <a:latin typeface="Arial" panose="020B0604020202020204" pitchFamily="34" charset="0"/>
              </a:defRPr>
            </a:lvl1pPr>
          </a:lstStyle>
          <a:p>
            <a:pPr>
              <a:defRPr/>
            </a:pPr>
            <a:fld id="{D5A7AD88-EC9D-4B25-8D2E-910FDF4BBD63}" type="slidenum">
              <a:rPr lang="en-US" altLang="en-US"/>
              <a:pPr>
                <a:defRPr/>
              </a:pPr>
              <a:t>‹#›</a:t>
            </a:fld>
            <a:endParaRPr lang="en-US" altLang="en-US"/>
          </a:p>
        </p:txBody>
      </p:sp>
    </p:spTree>
    <p:extLst>
      <p:ext uri="{BB962C8B-B14F-4D97-AF65-F5344CB8AC3E}">
        <p14:creationId xmlns:p14="http://schemas.microsoft.com/office/powerpoint/2010/main" val="19339611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1FAB498-4E2A-77D3-9796-B17C2C96EF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9F9586E-CDE0-327A-FC7F-8DEB4F018F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9533FA7-02B3-CEFA-59FA-1EE90E671986}"/>
              </a:ext>
            </a:extLst>
          </p:cNvPr>
          <p:cNvSpPr>
            <a:spLocks noGrp="1" noChangeArrowheads="1"/>
          </p:cNvSpPr>
          <p:nvPr>
            <p:ph type="sldNum" sz="quarter" idx="12"/>
          </p:nvPr>
        </p:nvSpPr>
        <p:spPr>
          <a:ln/>
        </p:spPr>
        <p:txBody>
          <a:bodyPr/>
          <a:lstStyle>
            <a:lvl1pPr>
              <a:defRPr/>
            </a:lvl1pPr>
          </a:lstStyle>
          <a:p>
            <a:pPr>
              <a:defRPr/>
            </a:pPr>
            <a:fld id="{366071F8-D8D5-4862-B3A8-ACE4B06ADCA3}" type="slidenum">
              <a:rPr lang="en-US" altLang="en-US"/>
              <a:pPr>
                <a:defRPr/>
              </a:pPr>
              <a:t>‹#›</a:t>
            </a:fld>
            <a:endParaRPr lang="en-US" altLang="en-US"/>
          </a:p>
        </p:txBody>
      </p:sp>
    </p:spTree>
    <p:extLst>
      <p:ext uri="{BB962C8B-B14F-4D97-AF65-F5344CB8AC3E}">
        <p14:creationId xmlns:p14="http://schemas.microsoft.com/office/powerpoint/2010/main" val="33784146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02" y="690880"/>
            <a:ext cx="2387599"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1" y="690880"/>
            <a:ext cx="6982178"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DF60BC0-1C4B-0D4B-B23A-31BC7FCB59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ACA73B1-C79D-4ABA-9B96-8EBEE6561B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E5D1D17-19CD-6175-D848-3F67697CCF9F}"/>
              </a:ext>
            </a:extLst>
          </p:cNvPr>
          <p:cNvSpPr>
            <a:spLocks noGrp="1" noChangeArrowheads="1"/>
          </p:cNvSpPr>
          <p:nvPr>
            <p:ph type="sldNum" sz="quarter" idx="12"/>
          </p:nvPr>
        </p:nvSpPr>
        <p:spPr>
          <a:ln/>
        </p:spPr>
        <p:txBody>
          <a:bodyPr/>
          <a:lstStyle>
            <a:lvl1pPr>
              <a:defRPr/>
            </a:lvl1pPr>
          </a:lstStyle>
          <a:p>
            <a:pPr>
              <a:defRPr/>
            </a:pPr>
            <a:fld id="{B58ED682-F83D-47C6-BF10-652EDA0B543D}" type="slidenum">
              <a:rPr lang="en-US" altLang="en-US"/>
              <a:pPr>
                <a:defRPr/>
              </a:pPr>
              <a:t>‹#›</a:t>
            </a:fld>
            <a:endParaRPr lang="en-US" altLang="en-US"/>
          </a:p>
        </p:txBody>
      </p:sp>
    </p:spTree>
    <p:extLst>
      <p:ext uri="{BB962C8B-B14F-4D97-AF65-F5344CB8AC3E}">
        <p14:creationId xmlns:p14="http://schemas.microsoft.com/office/powerpoint/2010/main" val="7458180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able Placeholder 2"/>
          <p:cNvSpPr>
            <a:spLocks noGrp="1"/>
          </p:cNvSpPr>
          <p:nvPr>
            <p:ph type="tbl" idx="1"/>
          </p:nvPr>
        </p:nvSpPr>
        <p:spPr>
          <a:xfrm>
            <a:off x="1320800" y="2245360"/>
            <a:ext cx="9550400" cy="4663440"/>
          </a:xfrm>
        </p:spPr>
        <p:txBody>
          <a:bodyPr/>
          <a:lstStyle/>
          <a:p>
            <a:pPr lvl="0"/>
            <a:endParaRPr lang="en-US" noProof="0"/>
          </a:p>
        </p:txBody>
      </p:sp>
      <p:sp>
        <p:nvSpPr>
          <p:cNvPr id="4" name="Rectangle 2">
            <a:extLst>
              <a:ext uri="{FF2B5EF4-FFF2-40B4-BE49-F238E27FC236}">
                <a16:creationId xmlns:a16="http://schemas.microsoft.com/office/drawing/2014/main" id="{E9EACD60-35F3-3CF8-DB58-9DD3E87D95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B87E80D-DAF0-8B65-40D9-0221AA8474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43F4D96-8E51-9C7B-3FBB-0241F4B1CC45}"/>
              </a:ext>
            </a:extLst>
          </p:cNvPr>
          <p:cNvSpPr>
            <a:spLocks noGrp="1" noChangeArrowheads="1"/>
          </p:cNvSpPr>
          <p:nvPr>
            <p:ph type="sldNum" sz="quarter" idx="12"/>
          </p:nvPr>
        </p:nvSpPr>
        <p:spPr>
          <a:ln/>
        </p:spPr>
        <p:txBody>
          <a:bodyPr/>
          <a:lstStyle>
            <a:lvl1pPr>
              <a:defRPr/>
            </a:lvl1pPr>
          </a:lstStyle>
          <a:p>
            <a:pPr>
              <a:defRPr/>
            </a:pPr>
            <a:fld id="{ABD2ABDB-8546-4B0A-A39D-9D74D4ACD7DA}" type="slidenum">
              <a:rPr lang="en-US" altLang="en-US"/>
              <a:pPr>
                <a:defRPr/>
              </a:pPr>
              <a:t>‹#›</a:t>
            </a:fld>
            <a:endParaRPr lang="en-US" altLang="en-US"/>
          </a:p>
        </p:txBody>
      </p:sp>
    </p:spTree>
    <p:extLst>
      <p:ext uri="{BB962C8B-B14F-4D97-AF65-F5344CB8AC3E}">
        <p14:creationId xmlns:p14="http://schemas.microsoft.com/office/powerpoint/2010/main" val="37629959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690880"/>
            <a:ext cx="9550400" cy="1295400"/>
          </a:xfrm>
        </p:spPr>
        <p:txBody>
          <a:bodyPr/>
          <a:lstStyle/>
          <a:p>
            <a:r>
              <a:rPr lang="en-US"/>
              <a:t>Click to edit Master title style</a:t>
            </a:r>
          </a:p>
        </p:txBody>
      </p:sp>
      <p:sp>
        <p:nvSpPr>
          <p:cNvPr id="3" name="Text Placeholder 2"/>
          <p:cNvSpPr>
            <a:spLocks noGrp="1"/>
          </p:cNvSpPr>
          <p:nvPr>
            <p:ph type="body" sz="half" idx="1"/>
          </p:nvPr>
        </p:nvSpPr>
        <p:spPr>
          <a:xfrm>
            <a:off x="1320802" y="2245360"/>
            <a:ext cx="4684889"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313" y="224536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6313" y="4663440"/>
            <a:ext cx="4684889"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AC16AF2F-A4D7-4B83-A7E8-801F8CD7EAE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C99F4D99-1138-78B8-1532-7E31BABA34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3E870B3B-0E4A-2FB1-B799-7EC2D57579F5}"/>
              </a:ext>
            </a:extLst>
          </p:cNvPr>
          <p:cNvSpPr>
            <a:spLocks noGrp="1" noChangeArrowheads="1"/>
          </p:cNvSpPr>
          <p:nvPr>
            <p:ph type="sldNum" sz="quarter" idx="12"/>
          </p:nvPr>
        </p:nvSpPr>
        <p:spPr>
          <a:ln/>
        </p:spPr>
        <p:txBody>
          <a:bodyPr/>
          <a:lstStyle>
            <a:lvl1pPr>
              <a:defRPr/>
            </a:lvl1pPr>
          </a:lstStyle>
          <a:p>
            <a:pPr>
              <a:defRPr/>
            </a:pPr>
            <a:fld id="{0067BCCA-9AE5-4A49-903F-93A6B6948434}" type="slidenum">
              <a:rPr lang="en-US" altLang="en-US"/>
              <a:pPr>
                <a:defRPr/>
              </a:pPr>
              <a:t>‹#›</a:t>
            </a:fld>
            <a:endParaRPr lang="en-US" altLang="en-US"/>
          </a:p>
        </p:txBody>
      </p:sp>
    </p:spTree>
    <p:extLst>
      <p:ext uri="{BB962C8B-B14F-4D97-AF65-F5344CB8AC3E}">
        <p14:creationId xmlns:p14="http://schemas.microsoft.com/office/powerpoint/2010/main" val="33920254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71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1001">
              <a:srgbClr val="00006D"/>
            </a:gs>
            <a:gs pos="100000">
              <a:srgbClr val="0000DD"/>
            </a:gs>
            <a:gs pos="100000">
              <a:srgbClr val="0000A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75E8C1-BE67-79DC-A2C7-9B606B7AE2CE}"/>
              </a:ext>
            </a:extLst>
          </p:cNvPr>
          <p:cNvSpPr>
            <a:spLocks noGrp="1" noChangeArrowheads="1"/>
          </p:cNvSpPr>
          <p:nvPr>
            <p:ph type="dt" sz="half" idx="2"/>
          </p:nvPr>
        </p:nvSpPr>
        <p:spPr bwMode="auto">
          <a:xfrm>
            <a:off x="948267" y="7124700"/>
            <a:ext cx="2438400" cy="518160"/>
          </a:xfrm>
          <a:prstGeom prst="rect">
            <a:avLst/>
          </a:prstGeom>
          <a:noFill/>
          <a:ln w="9525">
            <a:noFill/>
            <a:miter lim="800000"/>
            <a:headEnd/>
            <a:tailEnd/>
          </a:ln>
          <a:effectLst/>
        </p:spPr>
        <p:txBody>
          <a:bodyPr vert="horz" wrap="none" lIns="138072" tIns="69038" rIns="138072" bIns="69038" numCol="1" anchor="ctr" anchorCtr="0" compatLnSpc="1">
            <a:prstTxWarp prst="textNoShape">
              <a:avLst/>
            </a:prstTxWarp>
          </a:bodyPr>
          <a:lstStyle>
            <a:lvl1pPr algn="l">
              <a:defRPr sz="2100" b="0">
                <a:solidFill>
                  <a:schemeClr val="tx1"/>
                </a:solidFill>
                <a:latin typeface="Times New Roman" pitchFamily="18" charset="0"/>
              </a:defRPr>
            </a:lvl1pPr>
          </a:lstStyle>
          <a:p>
            <a:pPr>
              <a:defRPr/>
            </a:pPr>
            <a:endParaRPr lang="en-US"/>
          </a:p>
        </p:txBody>
      </p:sp>
      <p:sp>
        <p:nvSpPr>
          <p:cNvPr id="1027" name="Rectangle 3">
            <a:extLst>
              <a:ext uri="{FF2B5EF4-FFF2-40B4-BE49-F238E27FC236}">
                <a16:creationId xmlns:a16="http://schemas.microsoft.com/office/drawing/2014/main" id="{350550A5-7F8B-74C3-2F49-593195AE8FC8}"/>
              </a:ext>
            </a:extLst>
          </p:cNvPr>
          <p:cNvSpPr>
            <a:spLocks noGrp="1" noChangeArrowheads="1"/>
          </p:cNvSpPr>
          <p:nvPr>
            <p:ph type="ftr" sz="quarter" idx="3"/>
          </p:nvPr>
        </p:nvSpPr>
        <p:spPr bwMode="auto">
          <a:xfrm>
            <a:off x="4199467" y="7124700"/>
            <a:ext cx="3793067" cy="518160"/>
          </a:xfrm>
          <a:prstGeom prst="rect">
            <a:avLst/>
          </a:prstGeom>
          <a:noFill/>
          <a:ln w="9525">
            <a:noFill/>
            <a:miter lim="800000"/>
            <a:headEnd/>
            <a:tailEnd/>
          </a:ln>
          <a:effectLst/>
        </p:spPr>
        <p:txBody>
          <a:bodyPr vert="horz" wrap="none" lIns="138072" tIns="69038" rIns="138072" bIns="69038" numCol="1" anchor="ctr" anchorCtr="0" compatLnSpc="1">
            <a:prstTxWarp prst="textNoShape">
              <a:avLst/>
            </a:prstTxWarp>
          </a:bodyPr>
          <a:lstStyle>
            <a:lvl1pPr algn="ctr">
              <a:defRPr sz="2100" b="0">
                <a:solidFill>
                  <a:schemeClr val="tx1"/>
                </a:solidFill>
                <a:latin typeface="Times New Roman" pitchFamily="18" charset="0"/>
              </a:defRPr>
            </a:lvl1pPr>
          </a:lstStyle>
          <a:p>
            <a:pPr>
              <a:defRPr/>
            </a:pPr>
            <a:endParaRPr lang="en-US"/>
          </a:p>
        </p:txBody>
      </p:sp>
      <p:sp>
        <p:nvSpPr>
          <p:cNvPr id="1028" name="Rectangle 4">
            <a:extLst>
              <a:ext uri="{FF2B5EF4-FFF2-40B4-BE49-F238E27FC236}">
                <a16:creationId xmlns:a16="http://schemas.microsoft.com/office/drawing/2014/main" id="{C0CBBFF3-1612-330A-D882-0389E90D3D26}"/>
              </a:ext>
            </a:extLst>
          </p:cNvPr>
          <p:cNvSpPr>
            <a:spLocks noGrp="1" noChangeArrowheads="1"/>
          </p:cNvSpPr>
          <p:nvPr>
            <p:ph type="sldNum" sz="quarter" idx="4"/>
          </p:nvPr>
        </p:nvSpPr>
        <p:spPr bwMode="auto">
          <a:xfrm>
            <a:off x="8805333" y="7124700"/>
            <a:ext cx="2438400" cy="518160"/>
          </a:xfrm>
          <a:prstGeom prst="rect">
            <a:avLst/>
          </a:prstGeom>
          <a:noFill/>
          <a:ln w="9525">
            <a:noFill/>
            <a:miter lim="800000"/>
            <a:headEnd/>
            <a:tailEnd/>
          </a:ln>
          <a:effectLst/>
        </p:spPr>
        <p:txBody>
          <a:bodyPr vert="horz" wrap="none" lIns="138072" tIns="69038" rIns="138072" bIns="69038" numCol="1" anchor="ctr" anchorCtr="0" compatLnSpc="1">
            <a:prstTxWarp prst="textNoShape">
              <a:avLst/>
            </a:prstTxWarp>
          </a:bodyPr>
          <a:lstStyle>
            <a:lvl1pPr algn="r">
              <a:defRPr sz="2100" b="0">
                <a:solidFill>
                  <a:schemeClr val="tx1"/>
                </a:solidFill>
                <a:latin typeface="Times New Roman" panose="02020603050405020304" pitchFamily="18" charset="0"/>
              </a:defRPr>
            </a:lvl1pPr>
          </a:lstStyle>
          <a:p>
            <a:pPr>
              <a:defRPr/>
            </a:pPr>
            <a:fld id="{9F2AC0BF-2B85-4884-91F8-3DD204598A70}" type="slidenum">
              <a:rPr lang="en-US" altLang="en-US"/>
              <a:pPr>
                <a:defRPr/>
              </a:pPr>
              <a:t>‹#›</a:t>
            </a:fld>
            <a:endParaRPr lang="en-US" altLang="en-US"/>
          </a:p>
        </p:txBody>
      </p:sp>
      <p:sp>
        <p:nvSpPr>
          <p:cNvPr id="1029" name="Rectangle 5">
            <a:extLst>
              <a:ext uri="{FF2B5EF4-FFF2-40B4-BE49-F238E27FC236}">
                <a16:creationId xmlns:a16="http://schemas.microsoft.com/office/drawing/2014/main" id="{C9C1A445-786F-4952-2E94-644FE9F61370}"/>
              </a:ext>
            </a:extLst>
          </p:cNvPr>
          <p:cNvSpPr>
            <a:spLocks noGrp="1" noChangeArrowheads="1"/>
          </p:cNvSpPr>
          <p:nvPr>
            <p:ph type="title"/>
          </p:nvPr>
        </p:nvSpPr>
        <p:spPr bwMode="auto">
          <a:xfrm>
            <a:off x="1320800" y="690880"/>
            <a:ext cx="955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41" tIns="45230" rIns="92841" bIns="45230" numCol="1" anchor="ctr" anchorCtr="0" compatLnSpc="1">
            <a:prstTxWarp prst="textNoShape">
              <a:avLst/>
            </a:prstTxWarp>
          </a:bodyPr>
          <a:lstStyle/>
          <a:p>
            <a:pPr lvl="0"/>
            <a:r>
              <a:rPr lang="en-US" altLang="en-US"/>
              <a:t>Slide Title</a:t>
            </a:r>
          </a:p>
        </p:txBody>
      </p:sp>
      <p:sp>
        <p:nvSpPr>
          <p:cNvPr id="1030" name="Rectangle 6">
            <a:extLst>
              <a:ext uri="{FF2B5EF4-FFF2-40B4-BE49-F238E27FC236}">
                <a16:creationId xmlns:a16="http://schemas.microsoft.com/office/drawing/2014/main" id="{EDA693B6-7D01-EFFE-F1F4-067C5DDE412A}"/>
              </a:ext>
            </a:extLst>
          </p:cNvPr>
          <p:cNvSpPr>
            <a:spLocks noGrp="1" noChangeArrowheads="1"/>
          </p:cNvSpPr>
          <p:nvPr>
            <p:ph type="body" idx="1"/>
          </p:nvPr>
        </p:nvSpPr>
        <p:spPr bwMode="auto">
          <a:xfrm>
            <a:off x="1320800" y="2245360"/>
            <a:ext cx="955040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41" tIns="45230" rIns="92841" bIns="4523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973DB5E2-9EA2-E19C-24F3-06738D4FA4C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11875"/>
            <a:ext cx="12191999" cy="463105"/>
          </a:xfrm>
          <a:prstGeom prst="rect">
            <a:avLst/>
          </a:prstGeom>
        </p:spPr>
      </p:pic>
      <p:sp>
        <p:nvSpPr>
          <p:cNvPr id="3" name="Rectangle 2">
            <a:extLst>
              <a:ext uri="{FF2B5EF4-FFF2-40B4-BE49-F238E27FC236}">
                <a16:creationId xmlns:a16="http://schemas.microsoft.com/office/drawing/2014/main" id="{2D4A683D-9470-67FC-6AB3-F8238F1AC226}"/>
              </a:ext>
            </a:extLst>
          </p:cNvPr>
          <p:cNvSpPr/>
          <p:nvPr userDrawn="1"/>
        </p:nvSpPr>
        <p:spPr bwMode="auto">
          <a:xfrm>
            <a:off x="1788607" y="11875"/>
            <a:ext cx="8028633" cy="463105"/>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cSld>
  <p:clrMap bg1="dk2" tx1="lt1" bg2="dk1" tx2="lt2" accent1="accent1" accent2="accent2" accent3="accent3" accent4="accent4" accent5="accent5" accent6="accent6" hlink="hlink" folHlink="folHlink"/>
  <p:sldLayoutIdLst>
    <p:sldLayoutId id="2147485731" r:id="rId1"/>
    <p:sldLayoutId id="2147485760" r:id="rId2"/>
    <p:sldLayoutId id="2147485732" r:id="rId3"/>
    <p:sldLayoutId id="2147485733" r:id="rId4"/>
    <p:sldLayoutId id="2147485734" r:id="rId5"/>
    <p:sldLayoutId id="2147485735" r:id="rId6"/>
    <p:sldLayoutId id="2147485736" r:id="rId7"/>
    <p:sldLayoutId id="2147485737" r:id="rId8"/>
    <p:sldLayoutId id="2147485761" r:id="rId9"/>
    <p:sldLayoutId id="2147485738" r:id="rId10"/>
  </p:sldLayoutIdLst>
  <p:transition/>
  <p:txStyles>
    <p:title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p:titleStyle>
    <p:bodyStyle>
      <a:lvl1pPr marL="288925" indent="-288925" algn="l" defTabSz="919163"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8975" indent="-228600" algn="l" defTabSz="919163" rtl="0" eaLnBrk="0" fontAlgn="base" hangingPunct="0">
        <a:lnSpc>
          <a:spcPct val="90000"/>
        </a:lnSpc>
        <a:spcBef>
          <a:spcPct val="30000"/>
        </a:spcBef>
        <a:spcAft>
          <a:spcPct val="0"/>
        </a:spcAft>
        <a:buSzPct val="100000"/>
        <a:buChar char="–"/>
        <a:defRPr sz="2800" b="1">
          <a:solidFill>
            <a:schemeClr val="tx1"/>
          </a:solidFill>
          <a:latin typeface="+mn-lt"/>
        </a:defRPr>
      </a:lvl2pPr>
      <a:lvl3pPr marL="1147763" indent="-228600" algn="l" defTabSz="919163" rtl="0" eaLnBrk="0" fontAlgn="base" hangingPunct="0">
        <a:lnSpc>
          <a:spcPct val="90000"/>
        </a:lnSpc>
        <a:spcBef>
          <a:spcPct val="30000"/>
        </a:spcBef>
        <a:spcAft>
          <a:spcPct val="0"/>
        </a:spcAft>
        <a:buSzPct val="100000"/>
        <a:buChar char="»"/>
        <a:defRPr sz="2400" b="1">
          <a:solidFill>
            <a:schemeClr val="tx1"/>
          </a:solidFill>
          <a:latin typeface="+mn-lt"/>
        </a:defRPr>
      </a:lvl3pPr>
      <a:lvl4pPr marL="1550988"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4pPr>
      <a:lvl5pPr marL="20097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5pPr>
      <a:lvl6pPr marL="24669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6pPr>
      <a:lvl7pPr marL="29241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7pPr>
      <a:lvl8pPr marL="33813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8pPr>
      <a:lvl9pPr marL="38385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1001">
              <a:srgbClr val="00006D"/>
            </a:gs>
            <a:gs pos="100000">
              <a:srgbClr val="0000DD"/>
            </a:gs>
            <a:gs pos="100000">
              <a:srgbClr val="0000A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C73A0D-F740-3452-AC9F-84EE039AB11D}"/>
              </a:ext>
            </a:extLst>
          </p:cNvPr>
          <p:cNvSpPr>
            <a:spLocks noGrp="1" noChangeArrowheads="1"/>
          </p:cNvSpPr>
          <p:nvPr>
            <p:ph type="dt" sz="half" idx="2"/>
          </p:nvPr>
        </p:nvSpPr>
        <p:spPr bwMode="auto">
          <a:xfrm>
            <a:off x="948267" y="7124700"/>
            <a:ext cx="2438400" cy="518160"/>
          </a:xfrm>
          <a:prstGeom prst="rect">
            <a:avLst/>
          </a:prstGeom>
          <a:noFill/>
          <a:ln w="9525">
            <a:noFill/>
            <a:miter lim="800000"/>
            <a:headEnd/>
            <a:tailEnd/>
          </a:ln>
          <a:effectLst/>
        </p:spPr>
        <p:txBody>
          <a:bodyPr vert="horz" wrap="none" lIns="138072" tIns="69038" rIns="138072" bIns="69038" numCol="1" anchor="ctr" anchorCtr="0" compatLnSpc="1">
            <a:prstTxWarp prst="textNoShape">
              <a:avLst/>
            </a:prstTxWarp>
          </a:bodyPr>
          <a:lstStyle>
            <a:lvl1pPr algn="l">
              <a:defRPr sz="2100" b="0">
                <a:solidFill>
                  <a:schemeClr val="tx1"/>
                </a:solidFill>
                <a:latin typeface="Times New Roman" pitchFamily="18" charset="0"/>
              </a:defRPr>
            </a:lvl1pPr>
          </a:lstStyle>
          <a:p>
            <a:pPr>
              <a:defRPr/>
            </a:pPr>
            <a:endParaRPr lang="en-US"/>
          </a:p>
        </p:txBody>
      </p:sp>
      <p:sp>
        <p:nvSpPr>
          <p:cNvPr id="1027" name="Rectangle 3">
            <a:extLst>
              <a:ext uri="{FF2B5EF4-FFF2-40B4-BE49-F238E27FC236}">
                <a16:creationId xmlns:a16="http://schemas.microsoft.com/office/drawing/2014/main" id="{162C593A-23B0-55E6-4EBB-FEAF1513D241}"/>
              </a:ext>
            </a:extLst>
          </p:cNvPr>
          <p:cNvSpPr>
            <a:spLocks noGrp="1" noChangeArrowheads="1"/>
          </p:cNvSpPr>
          <p:nvPr>
            <p:ph type="ftr" sz="quarter" idx="3"/>
          </p:nvPr>
        </p:nvSpPr>
        <p:spPr bwMode="auto">
          <a:xfrm>
            <a:off x="4199467" y="7124700"/>
            <a:ext cx="3793067" cy="518160"/>
          </a:xfrm>
          <a:prstGeom prst="rect">
            <a:avLst/>
          </a:prstGeom>
          <a:noFill/>
          <a:ln w="9525">
            <a:noFill/>
            <a:miter lim="800000"/>
            <a:headEnd/>
            <a:tailEnd/>
          </a:ln>
          <a:effectLst/>
        </p:spPr>
        <p:txBody>
          <a:bodyPr vert="horz" wrap="none" lIns="138072" tIns="69038" rIns="138072" bIns="69038" numCol="1" anchor="ctr" anchorCtr="0" compatLnSpc="1">
            <a:prstTxWarp prst="textNoShape">
              <a:avLst/>
            </a:prstTxWarp>
          </a:bodyPr>
          <a:lstStyle>
            <a:lvl1pPr algn="ctr">
              <a:defRPr sz="2100" b="0">
                <a:solidFill>
                  <a:schemeClr val="tx1"/>
                </a:solidFill>
                <a:latin typeface="Times New Roman" pitchFamily="18" charset="0"/>
              </a:defRPr>
            </a:lvl1pPr>
          </a:lstStyle>
          <a:p>
            <a:pPr>
              <a:defRPr/>
            </a:pPr>
            <a:endParaRPr lang="en-US"/>
          </a:p>
        </p:txBody>
      </p:sp>
      <p:sp>
        <p:nvSpPr>
          <p:cNvPr id="1028" name="Rectangle 4">
            <a:extLst>
              <a:ext uri="{FF2B5EF4-FFF2-40B4-BE49-F238E27FC236}">
                <a16:creationId xmlns:a16="http://schemas.microsoft.com/office/drawing/2014/main" id="{6D6E8357-3B39-D9A1-1EAC-9C3DA60D8014}"/>
              </a:ext>
            </a:extLst>
          </p:cNvPr>
          <p:cNvSpPr>
            <a:spLocks noGrp="1" noChangeArrowheads="1"/>
          </p:cNvSpPr>
          <p:nvPr>
            <p:ph type="sldNum" sz="quarter" idx="4"/>
          </p:nvPr>
        </p:nvSpPr>
        <p:spPr bwMode="auto">
          <a:xfrm>
            <a:off x="8805333" y="7124700"/>
            <a:ext cx="2438400" cy="518160"/>
          </a:xfrm>
          <a:prstGeom prst="rect">
            <a:avLst/>
          </a:prstGeom>
          <a:noFill/>
          <a:ln w="9525">
            <a:noFill/>
            <a:miter lim="800000"/>
            <a:headEnd/>
            <a:tailEnd/>
          </a:ln>
          <a:effectLst/>
        </p:spPr>
        <p:txBody>
          <a:bodyPr vert="horz" wrap="none" lIns="138072" tIns="69038" rIns="138072" bIns="69038" numCol="1" anchor="ctr" anchorCtr="0" compatLnSpc="1">
            <a:prstTxWarp prst="textNoShape">
              <a:avLst/>
            </a:prstTxWarp>
          </a:bodyPr>
          <a:lstStyle>
            <a:lvl1pPr algn="r">
              <a:defRPr sz="2100" b="0">
                <a:solidFill>
                  <a:schemeClr val="tx1"/>
                </a:solidFill>
                <a:latin typeface="Times New Roman" panose="02020603050405020304" pitchFamily="18" charset="0"/>
              </a:defRPr>
            </a:lvl1pPr>
          </a:lstStyle>
          <a:p>
            <a:pPr>
              <a:defRPr/>
            </a:pPr>
            <a:fld id="{F793E8CE-1327-4A24-B7FB-91DD27FC543D}" type="slidenum">
              <a:rPr lang="en-US" altLang="en-US"/>
              <a:pPr>
                <a:defRPr/>
              </a:pPr>
              <a:t>‹#›</a:t>
            </a:fld>
            <a:endParaRPr lang="en-US" altLang="en-US"/>
          </a:p>
        </p:txBody>
      </p:sp>
      <p:sp>
        <p:nvSpPr>
          <p:cNvPr id="2053" name="Rectangle 5">
            <a:extLst>
              <a:ext uri="{FF2B5EF4-FFF2-40B4-BE49-F238E27FC236}">
                <a16:creationId xmlns:a16="http://schemas.microsoft.com/office/drawing/2014/main" id="{49A0C3DB-9171-8E9C-06F7-FFA408F20C5B}"/>
              </a:ext>
            </a:extLst>
          </p:cNvPr>
          <p:cNvSpPr>
            <a:spLocks noGrp="1" noChangeArrowheads="1"/>
          </p:cNvSpPr>
          <p:nvPr>
            <p:ph type="title"/>
          </p:nvPr>
        </p:nvSpPr>
        <p:spPr bwMode="auto">
          <a:xfrm>
            <a:off x="1320800" y="690880"/>
            <a:ext cx="955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41" tIns="45230" rIns="92841" bIns="45230" numCol="1" anchor="ctr" anchorCtr="0" compatLnSpc="1">
            <a:prstTxWarp prst="textNoShape">
              <a:avLst/>
            </a:prstTxWarp>
          </a:bodyPr>
          <a:lstStyle/>
          <a:p>
            <a:pPr lvl="0"/>
            <a:r>
              <a:rPr lang="en-US" altLang="en-US"/>
              <a:t>Slide Title</a:t>
            </a:r>
          </a:p>
        </p:txBody>
      </p:sp>
      <p:sp>
        <p:nvSpPr>
          <p:cNvPr id="2054" name="Rectangle 6">
            <a:extLst>
              <a:ext uri="{FF2B5EF4-FFF2-40B4-BE49-F238E27FC236}">
                <a16:creationId xmlns:a16="http://schemas.microsoft.com/office/drawing/2014/main" id="{D34BB1AE-F364-D396-CF95-4332E3C1AE1A}"/>
              </a:ext>
            </a:extLst>
          </p:cNvPr>
          <p:cNvSpPr>
            <a:spLocks noGrp="1" noChangeArrowheads="1"/>
          </p:cNvSpPr>
          <p:nvPr>
            <p:ph type="body" idx="1"/>
          </p:nvPr>
        </p:nvSpPr>
        <p:spPr bwMode="auto">
          <a:xfrm>
            <a:off x="1320800" y="2245360"/>
            <a:ext cx="955040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41" tIns="45230" rIns="92841" bIns="4523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A2A306D5-5A0D-9886-7FAB-F1ABC9D168C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1875"/>
            <a:ext cx="12191999" cy="463105"/>
          </a:xfrm>
          <a:prstGeom prst="rect">
            <a:avLst/>
          </a:prstGeom>
        </p:spPr>
      </p:pic>
      <p:sp>
        <p:nvSpPr>
          <p:cNvPr id="3" name="Rectangle 2">
            <a:extLst>
              <a:ext uri="{FF2B5EF4-FFF2-40B4-BE49-F238E27FC236}">
                <a16:creationId xmlns:a16="http://schemas.microsoft.com/office/drawing/2014/main" id="{DEA484D0-9473-4047-79A3-2DDB7DF3CBE3}"/>
              </a:ext>
            </a:extLst>
          </p:cNvPr>
          <p:cNvSpPr/>
          <p:nvPr userDrawn="1"/>
        </p:nvSpPr>
        <p:spPr bwMode="auto">
          <a:xfrm>
            <a:off x="1788607" y="11875"/>
            <a:ext cx="8028633" cy="463105"/>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cSld>
  <p:clrMap bg1="dk2" tx1="lt1" bg2="dk1" tx2="lt2" accent1="accent1" accent2="accent2" accent3="accent3" accent4="accent4" accent5="accent5" accent6="accent6" hlink="hlink" folHlink="folHlink"/>
  <p:sldLayoutIdLst>
    <p:sldLayoutId id="2147485739" r:id="rId1"/>
    <p:sldLayoutId id="2147485740" r:id="rId2"/>
    <p:sldLayoutId id="2147485741" r:id="rId3"/>
    <p:sldLayoutId id="2147485742" r:id="rId4"/>
    <p:sldLayoutId id="2147485743" r:id="rId5"/>
    <p:sldLayoutId id="2147485744" r:id="rId6"/>
    <p:sldLayoutId id="2147485745" r:id="rId7"/>
    <p:sldLayoutId id="2147485746" r:id="rId8"/>
    <p:sldLayoutId id="2147485747" r:id="rId9"/>
    <p:sldLayoutId id="2147485748" r:id="rId10"/>
    <p:sldLayoutId id="2147485749" r:id="rId11"/>
  </p:sldLayoutIdLst>
  <p:transition/>
  <p:txStyles>
    <p:title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pitchFamily="34" charset="0"/>
        </a:defRPr>
      </a:lvl2pPr>
      <a:lvl3pPr algn="ctr" defTabSz="919163" rtl="0" eaLnBrk="0" fontAlgn="base" hangingPunct="0">
        <a:lnSpc>
          <a:spcPct val="90000"/>
        </a:lnSpc>
        <a:spcBef>
          <a:spcPct val="0"/>
        </a:spcBef>
        <a:spcAft>
          <a:spcPct val="0"/>
        </a:spcAft>
        <a:defRPr sz="3600" b="1">
          <a:solidFill>
            <a:schemeClr val="tx2"/>
          </a:solidFill>
          <a:latin typeface="Arial" pitchFamily="34" charset="0"/>
        </a:defRPr>
      </a:lvl3pPr>
      <a:lvl4pPr algn="ctr" defTabSz="919163" rtl="0" eaLnBrk="0" fontAlgn="base" hangingPunct="0">
        <a:lnSpc>
          <a:spcPct val="90000"/>
        </a:lnSpc>
        <a:spcBef>
          <a:spcPct val="0"/>
        </a:spcBef>
        <a:spcAft>
          <a:spcPct val="0"/>
        </a:spcAft>
        <a:defRPr sz="3600" b="1">
          <a:solidFill>
            <a:schemeClr val="tx2"/>
          </a:solidFill>
          <a:latin typeface="Arial" pitchFamily="34" charset="0"/>
        </a:defRPr>
      </a:lvl4pPr>
      <a:lvl5pPr algn="ctr" defTabSz="919163" rtl="0" eaLnBrk="0" fontAlgn="base" hangingPunct="0">
        <a:lnSpc>
          <a:spcPct val="90000"/>
        </a:lnSpc>
        <a:spcBef>
          <a:spcPct val="0"/>
        </a:spcBef>
        <a:spcAft>
          <a:spcPct val="0"/>
        </a:spcAft>
        <a:defRPr sz="3600" b="1">
          <a:solidFill>
            <a:schemeClr val="tx2"/>
          </a:solidFill>
          <a:latin typeface="Arial" pitchFamily="34" charset="0"/>
        </a:defRPr>
      </a:lvl5pPr>
      <a:lvl6pPr marL="457200" algn="ctr" defTabSz="919163" rtl="0" fontAlgn="base">
        <a:lnSpc>
          <a:spcPct val="90000"/>
        </a:lnSpc>
        <a:spcBef>
          <a:spcPct val="0"/>
        </a:spcBef>
        <a:spcAft>
          <a:spcPct val="0"/>
        </a:spcAft>
        <a:defRPr sz="3600" b="1">
          <a:solidFill>
            <a:schemeClr val="tx2"/>
          </a:solidFill>
          <a:latin typeface="Arial" pitchFamily="34" charset="0"/>
        </a:defRPr>
      </a:lvl6pPr>
      <a:lvl7pPr marL="914400" algn="ctr" defTabSz="919163" rtl="0" fontAlgn="base">
        <a:lnSpc>
          <a:spcPct val="90000"/>
        </a:lnSpc>
        <a:spcBef>
          <a:spcPct val="0"/>
        </a:spcBef>
        <a:spcAft>
          <a:spcPct val="0"/>
        </a:spcAft>
        <a:defRPr sz="3600" b="1">
          <a:solidFill>
            <a:schemeClr val="tx2"/>
          </a:solidFill>
          <a:latin typeface="Arial" pitchFamily="34" charset="0"/>
        </a:defRPr>
      </a:lvl7pPr>
      <a:lvl8pPr marL="1371600" algn="ctr" defTabSz="919163" rtl="0" fontAlgn="base">
        <a:lnSpc>
          <a:spcPct val="90000"/>
        </a:lnSpc>
        <a:spcBef>
          <a:spcPct val="0"/>
        </a:spcBef>
        <a:spcAft>
          <a:spcPct val="0"/>
        </a:spcAft>
        <a:defRPr sz="3600" b="1">
          <a:solidFill>
            <a:schemeClr val="tx2"/>
          </a:solidFill>
          <a:latin typeface="Arial" pitchFamily="34" charset="0"/>
        </a:defRPr>
      </a:lvl8pPr>
      <a:lvl9pPr marL="1828800" algn="ctr" defTabSz="919163" rtl="0" fontAlgn="base">
        <a:lnSpc>
          <a:spcPct val="90000"/>
        </a:lnSpc>
        <a:spcBef>
          <a:spcPct val="0"/>
        </a:spcBef>
        <a:spcAft>
          <a:spcPct val="0"/>
        </a:spcAft>
        <a:defRPr sz="3600" b="1">
          <a:solidFill>
            <a:schemeClr val="tx2"/>
          </a:solidFill>
          <a:latin typeface="Arial" pitchFamily="34" charset="0"/>
        </a:defRPr>
      </a:lvl9pPr>
    </p:titleStyle>
    <p:bodyStyle>
      <a:lvl1pPr marL="288925" indent="-288925" algn="l" defTabSz="919163"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8975" indent="-228600" algn="l" defTabSz="919163" rtl="0" eaLnBrk="0" fontAlgn="base" hangingPunct="0">
        <a:lnSpc>
          <a:spcPct val="90000"/>
        </a:lnSpc>
        <a:spcBef>
          <a:spcPct val="30000"/>
        </a:spcBef>
        <a:spcAft>
          <a:spcPct val="0"/>
        </a:spcAft>
        <a:buSzPct val="100000"/>
        <a:buChar char="–"/>
        <a:defRPr sz="2800" b="1">
          <a:solidFill>
            <a:schemeClr val="tx1"/>
          </a:solidFill>
          <a:latin typeface="+mn-lt"/>
        </a:defRPr>
      </a:lvl2pPr>
      <a:lvl3pPr marL="1147763" indent="-228600" algn="l" defTabSz="919163" rtl="0" eaLnBrk="0" fontAlgn="base" hangingPunct="0">
        <a:lnSpc>
          <a:spcPct val="90000"/>
        </a:lnSpc>
        <a:spcBef>
          <a:spcPct val="30000"/>
        </a:spcBef>
        <a:spcAft>
          <a:spcPct val="0"/>
        </a:spcAft>
        <a:buSzPct val="100000"/>
        <a:buChar char="»"/>
        <a:defRPr sz="2400" b="1">
          <a:solidFill>
            <a:schemeClr val="tx1"/>
          </a:solidFill>
          <a:latin typeface="+mn-lt"/>
        </a:defRPr>
      </a:lvl3pPr>
      <a:lvl4pPr marL="1550988"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4pPr>
      <a:lvl5pPr marL="20097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5pPr>
      <a:lvl6pPr marL="2466975" indent="-171450" algn="l" defTabSz="919163" rtl="0" fontAlgn="base">
        <a:lnSpc>
          <a:spcPct val="90000"/>
        </a:lnSpc>
        <a:spcBef>
          <a:spcPct val="30000"/>
        </a:spcBef>
        <a:spcAft>
          <a:spcPct val="0"/>
        </a:spcAft>
        <a:buSzPct val="100000"/>
        <a:buChar char="–"/>
        <a:defRPr sz="1400" b="1">
          <a:solidFill>
            <a:schemeClr val="tx1"/>
          </a:solidFill>
          <a:latin typeface="+mn-lt"/>
        </a:defRPr>
      </a:lvl6pPr>
      <a:lvl7pPr marL="2924175" indent="-171450" algn="l" defTabSz="919163" rtl="0" fontAlgn="base">
        <a:lnSpc>
          <a:spcPct val="90000"/>
        </a:lnSpc>
        <a:spcBef>
          <a:spcPct val="30000"/>
        </a:spcBef>
        <a:spcAft>
          <a:spcPct val="0"/>
        </a:spcAft>
        <a:buSzPct val="100000"/>
        <a:buChar char="–"/>
        <a:defRPr sz="1400" b="1">
          <a:solidFill>
            <a:schemeClr val="tx1"/>
          </a:solidFill>
          <a:latin typeface="+mn-lt"/>
        </a:defRPr>
      </a:lvl7pPr>
      <a:lvl8pPr marL="3381375" indent="-171450" algn="l" defTabSz="919163" rtl="0" fontAlgn="base">
        <a:lnSpc>
          <a:spcPct val="90000"/>
        </a:lnSpc>
        <a:spcBef>
          <a:spcPct val="30000"/>
        </a:spcBef>
        <a:spcAft>
          <a:spcPct val="0"/>
        </a:spcAft>
        <a:buSzPct val="100000"/>
        <a:buChar char="–"/>
        <a:defRPr sz="1400" b="1">
          <a:solidFill>
            <a:schemeClr val="tx1"/>
          </a:solidFill>
          <a:latin typeface="+mn-lt"/>
        </a:defRPr>
      </a:lvl8pPr>
      <a:lvl9pPr marL="3838575" indent="-171450" algn="l" defTabSz="919163" rtl="0" fontAlgn="base">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1001">
              <a:srgbClr val="00006D"/>
            </a:gs>
            <a:gs pos="100000">
              <a:srgbClr val="0000DD"/>
            </a:gs>
            <a:gs pos="100000">
              <a:srgbClr val="0000A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036FC9B-5F5C-4BDA-8CCB-AD6A8EF50DA3}"/>
              </a:ext>
            </a:extLst>
          </p:cNvPr>
          <p:cNvSpPr>
            <a:spLocks noGrp="1" noChangeArrowheads="1"/>
          </p:cNvSpPr>
          <p:nvPr>
            <p:ph type="dt" sz="half" idx="2"/>
          </p:nvPr>
        </p:nvSpPr>
        <p:spPr bwMode="auto">
          <a:xfrm>
            <a:off x="948267" y="7124700"/>
            <a:ext cx="2438400" cy="518160"/>
          </a:xfrm>
          <a:prstGeom prst="rect">
            <a:avLst/>
          </a:prstGeom>
          <a:noFill/>
          <a:ln w="9525">
            <a:noFill/>
            <a:miter lim="800000"/>
            <a:headEnd/>
            <a:tailEnd/>
          </a:ln>
          <a:effectLst/>
        </p:spPr>
        <p:txBody>
          <a:bodyPr vert="horz" wrap="none" lIns="138072" tIns="69038" rIns="138072" bIns="69038" numCol="1" anchor="ctr" anchorCtr="0" compatLnSpc="1">
            <a:prstTxWarp prst="textNoShape">
              <a:avLst/>
            </a:prstTxWarp>
          </a:bodyPr>
          <a:lstStyle>
            <a:lvl1pPr algn="l">
              <a:defRPr sz="2100" b="0">
                <a:solidFill>
                  <a:srgbClr val="FFFFFF"/>
                </a:solidFill>
                <a:latin typeface="Times New Roman" pitchFamily="18" charset="0"/>
              </a:defRPr>
            </a:lvl1pPr>
          </a:lstStyle>
          <a:p>
            <a:pPr>
              <a:defRPr/>
            </a:pPr>
            <a:endParaRPr lang="en-US"/>
          </a:p>
        </p:txBody>
      </p:sp>
      <p:sp>
        <p:nvSpPr>
          <p:cNvPr id="1027" name="Rectangle 3">
            <a:extLst>
              <a:ext uri="{FF2B5EF4-FFF2-40B4-BE49-F238E27FC236}">
                <a16:creationId xmlns:a16="http://schemas.microsoft.com/office/drawing/2014/main" id="{7D471C4C-CE56-D8C6-6313-4598329F7A03}"/>
              </a:ext>
            </a:extLst>
          </p:cNvPr>
          <p:cNvSpPr>
            <a:spLocks noGrp="1" noChangeArrowheads="1"/>
          </p:cNvSpPr>
          <p:nvPr>
            <p:ph type="ftr" sz="quarter" idx="3"/>
          </p:nvPr>
        </p:nvSpPr>
        <p:spPr bwMode="auto">
          <a:xfrm>
            <a:off x="4199467" y="7124700"/>
            <a:ext cx="3793067" cy="518160"/>
          </a:xfrm>
          <a:prstGeom prst="rect">
            <a:avLst/>
          </a:prstGeom>
          <a:noFill/>
          <a:ln w="9525">
            <a:noFill/>
            <a:miter lim="800000"/>
            <a:headEnd/>
            <a:tailEnd/>
          </a:ln>
          <a:effectLst/>
        </p:spPr>
        <p:txBody>
          <a:bodyPr vert="horz" wrap="none" lIns="138072" tIns="69038" rIns="138072" bIns="69038" numCol="1" anchor="ctr" anchorCtr="0" compatLnSpc="1">
            <a:prstTxWarp prst="textNoShape">
              <a:avLst/>
            </a:prstTxWarp>
          </a:bodyPr>
          <a:lstStyle>
            <a:lvl1pPr algn="ctr">
              <a:defRPr sz="2100" b="0">
                <a:solidFill>
                  <a:srgbClr val="FFFFFF"/>
                </a:solidFill>
                <a:latin typeface="Times New Roman" pitchFamily="18" charset="0"/>
              </a:defRPr>
            </a:lvl1pPr>
          </a:lstStyle>
          <a:p>
            <a:pPr>
              <a:defRPr/>
            </a:pPr>
            <a:endParaRPr lang="en-US"/>
          </a:p>
        </p:txBody>
      </p:sp>
      <p:sp>
        <p:nvSpPr>
          <p:cNvPr id="1028" name="Rectangle 4">
            <a:extLst>
              <a:ext uri="{FF2B5EF4-FFF2-40B4-BE49-F238E27FC236}">
                <a16:creationId xmlns:a16="http://schemas.microsoft.com/office/drawing/2014/main" id="{64189E55-5FC2-6528-4BBB-80858ADB0461}"/>
              </a:ext>
            </a:extLst>
          </p:cNvPr>
          <p:cNvSpPr>
            <a:spLocks noGrp="1" noChangeArrowheads="1"/>
          </p:cNvSpPr>
          <p:nvPr>
            <p:ph type="sldNum" sz="quarter" idx="4"/>
          </p:nvPr>
        </p:nvSpPr>
        <p:spPr bwMode="auto">
          <a:xfrm>
            <a:off x="8805333" y="7124700"/>
            <a:ext cx="2438400" cy="518160"/>
          </a:xfrm>
          <a:prstGeom prst="rect">
            <a:avLst/>
          </a:prstGeom>
          <a:noFill/>
          <a:ln w="9525">
            <a:noFill/>
            <a:miter lim="800000"/>
            <a:headEnd/>
            <a:tailEnd/>
          </a:ln>
          <a:effectLst/>
        </p:spPr>
        <p:txBody>
          <a:bodyPr vert="horz" wrap="none" lIns="138072" tIns="69038" rIns="138072" bIns="69038" numCol="1" anchor="ctr" anchorCtr="0" compatLnSpc="1">
            <a:prstTxWarp prst="textNoShape">
              <a:avLst/>
            </a:prstTxWarp>
          </a:bodyPr>
          <a:lstStyle>
            <a:lvl1pPr algn="r">
              <a:defRPr sz="2100" b="0">
                <a:latin typeface="Times New Roman" panose="02020603050405020304" pitchFamily="18" charset="0"/>
              </a:defRPr>
            </a:lvl1pPr>
          </a:lstStyle>
          <a:p>
            <a:pPr>
              <a:defRPr/>
            </a:pPr>
            <a:fld id="{DBCA67DF-F408-4B6F-B1EE-0FC07ABB60B5}" type="slidenum">
              <a:rPr lang="en-US" altLang="en-US"/>
              <a:pPr>
                <a:defRPr/>
              </a:pPr>
              <a:t>‹#›</a:t>
            </a:fld>
            <a:endParaRPr lang="en-US" altLang="en-US"/>
          </a:p>
        </p:txBody>
      </p:sp>
      <p:sp>
        <p:nvSpPr>
          <p:cNvPr id="3077" name="Rectangle 5">
            <a:extLst>
              <a:ext uri="{FF2B5EF4-FFF2-40B4-BE49-F238E27FC236}">
                <a16:creationId xmlns:a16="http://schemas.microsoft.com/office/drawing/2014/main" id="{172F1F2E-4647-9FCD-855C-26F8B752DDC1}"/>
              </a:ext>
            </a:extLst>
          </p:cNvPr>
          <p:cNvSpPr>
            <a:spLocks noGrp="1" noChangeArrowheads="1"/>
          </p:cNvSpPr>
          <p:nvPr>
            <p:ph type="title"/>
          </p:nvPr>
        </p:nvSpPr>
        <p:spPr bwMode="auto">
          <a:xfrm>
            <a:off x="1320800" y="690880"/>
            <a:ext cx="955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41" tIns="45230" rIns="92841" bIns="45230" numCol="1" anchor="ctr" anchorCtr="0" compatLnSpc="1">
            <a:prstTxWarp prst="textNoShape">
              <a:avLst/>
            </a:prstTxWarp>
          </a:bodyPr>
          <a:lstStyle/>
          <a:p>
            <a:pPr lvl="0"/>
            <a:r>
              <a:rPr lang="en-US" altLang="en-US"/>
              <a:t>Slide Title</a:t>
            </a:r>
          </a:p>
        </p:txBody>
      </p:sp>
      <p:sp>
        <p:nvSpPr>
          <p:cNvPr id="3078" name="Rectangle 6">
            <a:extLst>
              <a:ext uri="{FF2B5EF4-FFF2-40B4-BE49-F238E27FC236}">
                <a16:creationId xmlns:a16="http://schemas.microsoft.com/office/drawing/2014/main" id="{3FF428E7-4026-AF18-E9B0-818749C812D4}"/>
              </a:ext>
            </a:extLst>
          </p:cNvPr>
          <p:cNvSpPr>
            <a:spLocks noGrp="1" noChangeArrowheads="1"/>
          </p:cNvSpPr>
          <p:nvPr>
            <p:ph type="body" idx="1"/>
          </p:nvPr>
        </p:nvSpPr>
        <p:spPr bwMode="auto">
          <a:xfrm>
            <a:off x="1320800" y="2245360"/>
            <a:ext cx="955040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41" tIns="45230" rIns="92841" bIns="4523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018008C3-2ABA-1F70-8BBF-8FAB02CE03C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11875"/>
            <a:ext cx="12191999" cy="463105"/>
          </a:xfrm>
          <a:prstGeom prst="rect">
            <a:avLst/>
          </a:prstGeom>
        </p:spPr>
      </p:pic>
      <p:sp>
        <p:nvSpPr>
          <p:cNvPr id="3" name="Rectangle 2">
            <a:extLst>
              <a:ext uri="{FF2B5EF4-FFF2-40B4-BE49-F238E27FC236}">
                <a16:creationId xmlns:a16="http://schemas.microsoft.com/office/drawing/2014/main" id="{8512366A-B9B7-F31B-1914-FEE66B79F4B2}"/>
              </a:ext>
            </a:extLst>
          </p:cNvPr>
          <p:cNvSpPr/>
          <p:nvPr userDrawn="1"/>
        </p:nvSpPr>
        <p:spPr bwMode="auto">
          <a:xfrm>
            <a:off x="1788607" y="11875"/>
            <a:ext cx="8028633" cy="463105"/>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cSld>
  <p:clrMap bg1="dk2" tx1="lt1" bg2="dk1" tx2="lt2" accent1="accent1" accent2="accent2" accent3="accent3" accent4="accent4" accent5="accent5" accent6="accent6" hlink="hlink" folHlink="folHlink"/>
  <p:sldLayoutIdLst>
    <p:sldLayoutId id="2147485750" r:id="rId1"/>
    <p:sldLayoutId id="2147485762" r:id="rId2"/>
    <p:sldLayoutId id="2147485751" r:id="rId3"/>
    <p:sldLayoutId id="2147485752" r:id="rId4"/>
    <p:sldLayoutId id="2147485753" r:id="rId5"/>
    <p:sldLayoutId id="2147485754" r:id="rId6"/>
    <p:sldLayoutId id="2147485755" r:id="rId7"/>
    <p:sldLayoutId id="2147485756" r:id="rId8"/>
    <p:sldLayoutId id="2147485763" r:id="rId9"/>
    <p:sldLayoutId id="2147485757" r:id="rId10"/>
  </p:sldLayoutIdLst>
  <p:transition/>
  <p:txStyles>
    <p:title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p:titleStyle>
    <p:bodyStyle>
      <a:lvl1pPr marL="288925" indent="-288925" algn="l" defTabSz="919163"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8975" indent="-228600" algn="l" defTabSz="919163" rtl="0" eaLnBrk="0" fontAlgn="base" hangingPunct="0">
        <a:lnSpc>
          <a:spcPct val="90000"/>
        </a:lnSpc>
        <a:spcBef>
          <a:spcPct val="30000"/>
        </a:spcBef>
        <a:spcAft>
          <a:spcPct val="0"/>
        </a:spcAft>
        <a:buSzPct val="100000"/>
        <a:buChar char="–"/>
        <a:defRPr sz="2800" b="1">
          <a:solidFill>
            <a:schemeClr val="tx1"/>
          </a:solidFill>
          <a:latin typeface="+mn-lt"/>
        </a:defRPr>
      </a:lvl2pPr>
      <a:lvl3pPr marL="1147763" indent="-228600" algn="l" defTabSz="919163" rtl="0" eaLnBrk="0" fontAlgn="base" hangingPunct="0">
        <a:lnSpc>
          <a:spcPct val="90000"/>
        </a:lnSpc>
        <a:spcBef>
          <a:spcPct val="30000"/>
        </a:spcBef>
        <a:spcAft>
          <a:spcPct val="0"/>
        </a:spcAft>
        <a:buSzPct val="100000"/>
        <a:buChar char="»"/>
        <a:defRPr sz="2400" b="1">
          <a:solidFill>
            <a:schemeClr val="tx1"/>
          </a:solidFill>
          <a:latin typeface="+mn-lt"/>
        </a:defRPr>
      </a:lvl3pPr>
      <a:lvl4pPr marL="1550988"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4pPr>
      <a:lvl5pPr marL="20097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5pPr>
      <a:lvl6pPr marL="24669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6pPr>
      <a:lvl7pPr marL="29241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7pPr>
      <a:lvl8pPr marL="33813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8pPr>
      <a:lvl9pPr marL="38385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1001">
              <a:srgbClr val="00006D"/>
            </a:gs>
            <a:gs pos="100000">
              <a:srgbClr val="0000DD"/>
            </a:gs>
            <a:gs pos="100000">
              <a:srgbClr val="0000A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9046C9-D15E-CAF2-EA8D-9A692FC7F0A6}"/>
              </a:ext>
            </a:extLst>
          </p:cNvPr>
          <p:cNvSpPr>
            <a:spLocks noGrp="1" noChangeArrowheads="1"/>
          </p:cNvSpPr>
          <p:nvPr>
            <p:ph type="dt" sz="half" idx="2"/>
          </p:nvPr>
        </p:nvSpPr>
        <p:spPr bwMode="auto">
          <a:xfrm>
            <a:off x="948267" y="7124700"/>
            <a:ext cx="2438400" cy="518160"/>
          </a:xfrm>
          <a:prstGeom prst="rect">
            <a:avLst/>
          </a:prstGeom>
          <a:noFill/>
          <a:ln w="9525">
            <a:noFill/>
            <a:miter lim="800000"/>
            <a:headEnd/>
            <a:tailEnd/>
          </a:ln>
          <a:effectLst/>
        </p:spPr>
        <p:txBody>
          <a:bodyPr vert="horz" wrap="none" lIns="137601" tIns="68819" rIns="137601" bIns="68819" numCol="1" anchor="ctr" anchorCtr="0" compatLnSpc="1">
            <a:prstTxWarp prst="textNoShape">
              <a:avLst/>
            </a:prstTxWarp>
          </a:bodyPr>
          <a:lstStyle>
            <a:lvl1pPr algn="l" eaLnBrk="0" hangingPunct="0">
              <a:defRPr sz="2100" b="0">
                <a:solidFill>
                  <a:srgbClr val="FFFFFF"/>
                </a:solidFill>
                <a:effectLst/>
                <a:latin typeface="Times New Roman" pitchFamily="18" charset="0"/>
              </a:defRPr>
            </a:lvl1pPr>
          </a:lstStyle>
          <a:p>
            <a:pPr>
              <a:defRPr/>
            </a:pPr>
            <a:endParaRPr lang="en-US"/>
          </a:p>
        </p:txBody>
      </p:sp>
      <p:sp>
        <p:nvSpPr>
          <p:cNvPr id="1027" name="Rectangle 3">
            <a:extLst>
              <a:ext uri="{FF2B5EF4-FFF2-40B4-BE49-F238E27FC236}">
                <a16:creationId xmlns:a16="http://schemas.microsoft.com/office/drawing/2014/main" id="{70F2810E-FE93-EB33-4C22-3B7A572B4D4A}"/>
              </a:ext>
            </a:extLst>
          </p:cNvPr>
          <p:cNvSpPr>
            <a:spLocks noGrp="1" noChangeArrowheads="1"/>
          </p:cNvSpPr>
          <p:nvPr>
            <p:ph type="ftr" sz="quarter" idx="3"/>
          </p:nvPr>
        </p:nvSpPr>
        <p:spPr bwMode="auto">
          <a:xfrm>
            <a:off x="4199467" y="7124700"/>
            <a:ext cx="3793067" cy="518160"/>
          </a:xfrm>
          <a:prstGeom prst="rect">
            <a:avLst/>
          </a:prstGeom>
          <a:noFill/>
          <a:ln w="9525">
            <a:noFill/>
            <a:miter lim="800000"/>
            <a:headEnd/>
            <a:tailEnd/>
          </a:ln>
          <a:effectLst/>
        </p:spPr>
        <p:txBody>
          <a:bodyPr vert="horz" wrap="none" lIns="137601" tIns="68819" rIns="137601" bIns="68819" numCol="1" anchor="ctr" anchorCtr="0" compatLnSpc="1">
            <a:prstTxWarp prst="textNoShape">
              <a:avLst/>
            </a:prstTxWarp>
          </a:bodyPr>
          <a:lstStyle>
            <a:lvl1pPr algn="ctr" eaLnBrk="0" hangingPunct="0">
              <a:defRPr sz="2100" b="0">
                <a:solidFill>
                  <a:srgbClr val="FFFFFF"/>
                </a:solidFill>
                <a:effectLst/>
                <a:latin typeface="Times New Roman" pitchFamily="18" charset="0"/>
              </a:defRPr>
            </a:lvl1pPr>
          </a:lstStyle>
          <a:p>
            <a:pPr>
              <a:defRPr/>
            </a:pPr>
            <a:endParaRPr lang="en-US"/>
          </a:p>
        </p:txBody>
      </p:sp>
      <p:sp>
        <p:nvSpPr>
          <p:cNvPr id="1028" name="Rectangle 4">
            <a:extLst>
              <a:ext uri="{FF2B5EF4-FFF2-40B4-BE49-F238E27FC236}">
                <a16:creationId xmlns:a16="http://schemas.microsoft.com/office/drawing/2014/main" id="{A5861491-BA7B-E129-CACF-3A06FD916BDB}"/>
              </a:ext>
            </a:extLst>
          </p:cNvPr>
          <p:cNvSpPr>
            <a:spLocks noGrp="1" noChangeArrowheads="1"/>
          </p:cNvSpPr>
          <p:nvPr>
            <p:ph type="sldNum" sz="quarter" idx="4"/>
          </p:nvPr>
        </p:nvSpPr>
        <p:spPr bwMode="auto">
          <a:xfrm>
            <a:off x="8805333" y="7124700"/>
            <a:ext cx="2438400" cy="518160"/>
          </a:xfrm>
          <a:prstGeom prst="rect">
            <a:avLst/>
          </a:prstGeom>
          <a:noFill/>
          <a:ln w="9525">
            <a:noFill/>
            <a:miter lim="800000"/>
            <a:headEnd/>
            <a:tailEnd/>
          </a:ln>
          <a:effectLst/>
        </p:spPr>
        <p:txBody>
          <a:bodyPr vert="horz" wrap="none" lIns="137601" tIns="68819" rIns="137601" bIns="68819" numCol="1" anchor="ctr" anchorCtr="0" compatLnSpc="1">
            <a:prstTxWarp prst="textNoShape">
              <a:avLst/>
            </a:prstTxWarp>
          </a:bodyPr>
          <a:lstStyle>
            <a:lvl1pPr algn="r">
              <a:defRPr sz="2100" b="0">
                <a:latin typeface="Times New Roman" panose="02020603050405020304" pitchFamily="18" charset="0"/>
              </a:defRPr>
            </a:lvl1pPr>
          </a:lstStyle>
          <a:p>
            <a:pPr>
              <a:defRPr/>
            </a:pPr>
            <a:fld id="{057725EA-EDFA-4BAB-AD3C-F21602163BFC}" type="slidenum">
              <a:rPr lang="en-US" altLang="en-US"/>
              <a:pPr>
                <a:defRPr/>
              </a:pPr>
              <a:t>‹#›</a:t>
            </a:fld>
            <a:endParaRPr lang="en-US" altLang="en-US"/>
          </a:p>
        </p:txBody>
      </p:sp>
      <p:sp>
        <p:nvSpPr>
          <p:cNvPr id="4101" name="Rectangle 5">
            <a:extLst>
              <a:ext uri="{FF2B5EF4-FFF2-40B4-BE49-F238E27FC236}">
                <a16:creationId xmlns:a16="http://schemas.microsoft.com/office/drawing/2014/main" id="{68A29340-558E-8532-70F2-8B9F8F9AD4A3}"/>
              </a:ext>
            </a:extLst>
          </p:cNvPr>
          <p:cNvSpPr>
            <a:spLocks noGrp="1" noChangeArrowheads="1"/>
          </p:cNvSpPr>
          <p:nvPr>
            <p:ph type="title"/>
          </p:nvPr>
        </p:nvSpPr>
        <p:spPr bwMode="auto">
          <a:xfrm>
            <a:off x="1320800" y="690880"/>
            <a:ext cx="955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26" tIns="45078" rIns="92526" bIns="45078" numCol="1" anchor="ctr" anchorCtr="0" compatLnSpc="1">
            <a:prstTxWarp prst="textNoShape">
              <a:avLst/>
            </a:prstTxWarp>
          </a:bodyPr>
          <a:lstStyle/>
          <a:p>
            <a:pPr lvl="0"/>
            <a:r>
              <a:rPr lang="en-US" altLang="en-US"/>
              <a:t>Slide Title</a:t>
            </a:r>
          </a:p>
        </p:txBody>
      </p:sp>
      <p:sp>
        <p:nvSpPr>
          <p:cNvPr id="4102" name="Rectangle 6">
            <a:extLst>
              <a:ext uri="{FF2B5EF4-FFF2-40B4-BE49-F238E27FC236}">
                <a16:creationId xmlns:a16="http://schemas.microsoft.com/office/drawing/2014/main" id="{BB595EE1-15C2-6A7D-8FF3-CA66CD1BC747}"/>
              </a:ext>
            </a:extLst>
          </p:cNvPr>
          <p:cNvSpPr>
            <a:spLocks noGrp="1" noChangeArrowheads="1"/>
          </p:cNvSpPr>
          <p:nvPr>
            <p:ph type="body" idx="1"/>
          </p:nvPr>
        </p:nvSpPr>
        <p:spPr bwMode="auto">
          <a:xfrm>
            <a:off x="1320800" y="2245360"/>
            <a:ext cx="955040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526" tIns="45078" rIns="92526" bIns="45078"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36A14AD4-24C6-E327-0E5C-FD6D842D5A0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11875"/>
            <a:ext cx="12191999" cy="463105"/>
          </a:xfrm>
          <a:prstGeom prst="rect">
            <a:avLst/>
          </a:prstGeom>
        </p:spPr>
      </p:pic>
      <p:sp>
        <p:nvSpPr>
          <p:cNvPr id="3" name="Rectangle 2">
            <a:extLst>
              <a:ext uri="{FF2B5EF4-FFF2-40B4-BE49-F238E27FC236}">
                <a16:creationId xmlns:a16="http://schemas.microsoft.com/office/drawing/2014/main" id="{C69AD607-6C4E-0D6F-7F39-4CD85C91390F}"/>
              </a:ext>
            </a:extLst>
          </p:cNvPr>
          <p:cNvSpPr/>
          <p:nvPr userDrawn="1"/>
        </p:nvSpPr>
        <p:spPr bwMode="auto">
          <a:xfrm>
            <a:off x="1788607" y="11875"/>
            <a:ext cx="8028633" cy="463105"/>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Tree>
  </p:cSld>
  <p:clrMap bg1="dk2" tx1="lt1" bg2="dk1" tx2="lt2" accent1="accent1" accent2="accent2" accent3="accent3" accent4="accent4" accent5="accent5" accent6="accent6" hlink="hlink" folHlink="folHlink"/>
  <p:sldLayoutIdLst>
    <p:sldLayoutId id="2147485764" r:id="rId1"/>
    <p:sldLayoutId id="2147485765" r:id="rId2"/>
    <p:sldLayoutId id="2147485766" r:id="rId3"/>
    <p:sldLayoutId id="2147485767" r:id="rId4"/>
    <p:sldLayoutId id="2147485768" r:id="rId5"/>
    <p:sldLayoutId id="2147485769" r:id="rId6"/>
    <p:sldLayoutId id="2147485770" r:id="rId7"/>
    <p:sldLayoutId id="2147485771" r:id="rId8"/>
    <p:sldLayoutId id="2147485772" r:id="rId9"/>
    <p:sldLayoutId id="2147485773" r:id="rId10"/>
    <p:sldLayoutId id="2147485774" r:id="rId11"/>
    <p:sldLayoutId id="2147485775" r:id="rId12"/>
    <p:sldLayoutId id="2147485776" r:id="rId13"/>
    <p:sldLayoutId id="2147485777" r:id="rId14"/>
    <p:sldLayoutId id="2147485778" r:id="rId15"/>
    <p:sldLayoutId id="2147485779" r:id="rId16"/>
  </p:sldLayoutIdLst>
  <p:transition/>
  <p:txStyles>
    <p:titleStyle>
      <a:lvl1pPr algn="ctr" defTabSz="90011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00113" rtl="0" eaLnBrk="0" fontAlgn="base" hangingPunct="0">
        <a:lnSpc>
          <a:spcPct val="90000"/>
        </a:lnSpc>
        <a:spcBef>
          <a:spcPct val="0"/>
        </a:spcBef>
        <a:spcAft>
          <a:spcPct val="0"/>
        </a:spcAft>
        <a:defRPr sz="3600" b="1">
          <a:solidFill>
            <a:schemeClr val="tx2"/>
          </a:solidFill>
          <a:latin typeface="Arial" charset="0"/>
        </a:defRPr>
      </a:lvl2pPr>
      <a:lvl3pPr algn="ctr" defTabSz="900113" rtl="0" eaLnBrk="0" fontAlgn="base" hangingPunct="0">
        <a:lnSpc>
          <a:spcPct val="90000"/>
        </a:lnSpc>
        <a:spcBef>
          <a:spcPct val="0"/>
        </a:spcBef>
        <a:spcAft>
          <a:spcPct val="0"/>
        </a:spcAft>
        <a:defRPr sz="3600" b="1">
          <a:solidFill>
            <a:schemeClr val="tx2"/>
          </a:solidFill>
          <a:latin typeface="Arial" charset="0"/>
        </a:defRPr>
      </a:lvl3pPr>
      <a:lvl4pPr algn="ctr" defTabSz="900113" rtl="0" eaLnBrk="0" fontAlgn="base" hangingPunct="0">
        <a:lnSpc>
          <a:spcPct val="90000"/>
        </a:lnSpc>
        <a:spcBef>
          <a:spcPct val="0"/>
        </a:spcBef>
        <a:spcAft>
          <a:spcPct val="0"/>
        </a:spcAft>
        <a:defRPr sz="3600" b="1">
          <a:solidFill>
            <a:schemeClr val="tx2"/>
          </a:solidFill>
          <a:latin typeface="Arial" charset="0"/>
        </a:defRPr>
      </a:lvl4pPr>
      <a:lvl5pPr algn="ctr" defTabSz="900113" rtl="0" eaLnBrk="0" fontAlgn="base" hangingPunct="0">
        <a:lnSpc>
          <a:spcPct val="90000"/>
        </a:lnSpc>
        <a:spcBef>
          <a:spcPct val="0"/>
        </a:spcBef>
        <a:spcAft>
          <a:spcPct val="0"/>
        </a:spcAft>
        <a:defRPr sz="3600" b="1">
          <a:solidFill>
            <a:schemeClr val="tx2"/>
          </a:solidFill>
          <a:latin typeface="Arial" charset="0"/>
        </a:defRPr>
      </a:lvl5pPr>
      <a:lvl6pPr marL="684381" algn="ctr" defTabSz="917274" rtl="0" eaLnBrk="0" fontAlgn="base" hangingPunct="0">
        <a:lnSpc>
          <a:spcPct val="90000"/>
        </a:lnSpc>
        <a:spcBef>
          <a:spcPct val="0"/>
        </a:spcBef>
        <a:spcAft>
          <a:spcPct val="0"/>
        </a:spcAft>
        <a:defRPr sz="3600" b="1">
          <a:solidFill>
            <a:schemeClr val="tx2"/>
          </a:solidFill>
          <a:latin typeface="Arial" charset="0"/>
        </a:defRPr>
      </a:lvl6pPr>
      <a:lvl7pPr marL="1368785" algn="ctr" defTabSz="917274" rtl="0" eaLnBrk="0" fontAlgn="base" hangingPunct="0">
        <a:lnSpc>
          <a:spcPct val="90000"/>
        </a:lnSpc>
        <a:spcBef>
          <a:spcPct val="0"/>
        </a:spcBef>
        <a:spcAft>
          <a:spcPct val="0"/>
        </a:spcAft>
        <a:defRPr sz="3600" b="1">
          <a:solidFill>
            <a:schemeClr val="tx2"/>
          </a:solidFill>
          <a:latin typeface="Arial" charset="0"/>
        </a:defRPr>
      </a:lvl7pPr>
      <a:lvl8pPr marL="2053166" algn="ctr" defTabSz="917274" rtl="0" eaLnBrk="0" fontAlgn="base" hangingPunct="0">
        <a:lnSpc>
          <a:spcPct val="90000"/>
        </a:lnSpc>
        <a:spcBef>
          <a:spcPct val="0"/>
        </a:spcBef>
        <a:spcAft>
          <a:spcPct val="0"/>
        </a:spcAft>
        <a:defRPr sz="3600" b="1">
          <a:solidFill>
            <a:schemeClr val="tx2"/>
          </a:solidFill>
          <a:latin typeface="Arial" charset="0"/>
        </a:defRPr>
      </a:lvl8pPr>
      <a:lvl9pPr marL="2737568" algn="ctr" defTabSz="917274" rtl="0" eaLnBrk="0" fontAlgn="base" hangingPunct="0">
        <a:lnSpc>
          <a:spcPct val="90000"/>
        </a:lnSpc>
        <a:spcBef>
          <a:spcPct val="0"/>
        </a:spcBef>
        <a:spcAft>
          <a:spcPct val="0"/>
        </a:spcAft>
        <a:defRPr sz="3600" b="1">
          <a:solidFill>
            <a:schemeClr val="tx2"/>
          </a:solidFill>
          <a:latin typeface="Arial" charset="0"/>
        </a:defRPr>
      </a:lvl9pPr>
    </p:titleStyle>
    <p:bodyStyle>
      <a:lvl1pPr marL="268288" indent="-268288" algn="l" defTabSz="900113"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68338" indent="-209550" algn="l" defTabSz="900113" rtl="0" eaLnBrk="0" fontAlgn="base" hangingPunct="0">
        <a:lnSpc>
          <a:spcPct val="90000"/>
        </a:lnSpc>
        <a:spcBef>
          <a:spcPct val="30000"/>
        </a:spcBef>
        <a:spcAft>
          <a:spcPct val="0"/>
        </a:spcAft>
        <a:buSzPct val="100000"/>
        <a:buChar char="–"/>
        <a:defRPr b="1">
          <a:solidFill>
            <a:schemeClr val="tx1"/>
          </a:solidFill>
          <a:latin typeface="+mn-lt"/>
        </a:defRPr>
      </a:lvl2pPr>
      <a:lvl3pPr marL="1128713" indent="-209550" algn="l" defTabSz="900113" rtl="0" eaLnBrk="0" fontAlgn="base" hangingPunct="0">
        <a:lnSpc>
          <a:spcPct val="90000"/>
        </a:lnSpc>
        <a:spcBef>
          <a:spcPct val="30000"/>
        </a:spcBef>
        <a:spcAft>
          <a:spcPct val="0"/>
        </a:spcAft>
        <a:buSzPct val="100000"/>
        <a:buChar char="»"/>
        <a:defRPr b="1">
          <a:solidFill>
            <a:schemeClr val="tx1"/>
          </a:solidFill>
          <a:latin typeface="+mn-lt"/>
        </a:defRPr>
      </a:lvl3pPr>
      <a:lvl4pPr marL="1530350" indent="-152400" algn="l" defTabSz="900113" rtl="0" eaLnBrk="0" fontAlgn="base" hangingPunct="0">
        <a:lnSpc>
          <a:spcPct val="90000"/>
        </a:lnSpc>
        <a:spcBef>
          <a:spcPct val="30000"/>
        </a:spcBef>
        <a:spcAft>
          <a:spcPct val="0"/>
        </a:spcAft>
        <a:buSzPct val="100000"/>
        <a:buChar char="•"/>
        <a:defRPr sz="1400" b="1">
          <a:solidFill>
            <a:schemeClr val="tx1"/>
          </a:solidFill>
          <a:latin typeface="+mn-lt"/>
        </a:defRPr>
      </a:lvl4pPr>
      <a:lvl5pPr marL="1990725" indent="-152400" algn="l" defTabSz="900113" rtl="0" eaLnBrk="0" fontAlgn="base" hangingPunct="0">
        <a:lnSpc>
          <a:spcPct val="90000"/>
        </a:lnSpc>
        <a:spcBef>
          <a:spcPct val="30000"/>
        </a:spcBef>
        <a:spcAft>
          <a:spcPct val="0"/>
        </a:spcAft>
        <a:buSzPct val="100000"/>
        <a:buChar char="–"/>
        <a:defRPr sz="1400" b="1">
          <a:solidFill>
            <a:schemeClr val="tx1"/>
          </a:solidFill>
          <a:latin typeface="+mn-lt"/>
        </a:defRPr>
      </a:lvl5pPr>
      <a:lvl6pPr marL="2690030" indent="-171107" algn="l" defTabSz="917274" rtl="0" eaLnBrk="0" fontAlgn="base" hangingPunct="0">
        <a:lnSpc>
          <a:spcPct val="90000"/>
        </a:lnSpc>
        <a:spcBef>
          <a:spcPct val="30000"/>
        </a:spcBef>
        <a:spcAft>
          <a:spcPct val="0"/>
        </a:spcAft>
        <a:buSzPct val="100000"/>
        <a:buChar char="–"/>
        <a:defRPr sz="1400" b="1">
          <a:solidFill>
            <a:schemeClr val="tx1"/>
          </a:solidFill>
          <a:latin typeface="+mn-lt"/>
        </a:defRPr>
      </a:lvl6pPr>
      <a:lvl7pPr marL="3374421" indent="-171107" algn="l" defTabSz="917274" rtl="0" eaLnBrk="0" fontAlgn="base" hangingPunct="0">
        <a:lnSpc>
          <a:spcPct val="90000"/>
        </a:lnSpc>
        <a:spcBef>
          <a:spcPct val="30000"/>
        </a:spcBef>
        <a:spcAft>
          <a:spcPct val="0"/>
        </a:spcAft>
        <a:buSzPct val="100000"/>
        <a:buChar char="–"/>
        <a:defRPr sz="1400" b="1">
          <a:solidFill>
            <a:schemeClr val="tx1"/>
          </a:solidFill>
          <a:latin typeface="+mn-lt"/>
        </a:defRPr>
      </a:lvl7pPr>
      <a:lvl8pPr marL="4058816" indent="-171107" algn="l" defTabSz="917274" rtl="0" eaLnBrk="0" fontAlgn="base" hangingPunct="0">
        <a:lnSpc>
          <a:spcPct val="90000"/>
        </a:lnSpc>
        <a:spcBef>
          <a:spcPct val="30000"/>
        </a:spcBef>
        <a:spcAft>
          <a:spcPct val="0"/>
        </a:spcAft>
        <a:buSzPct val="100000"/>
        <a:buChar char="–"/>
        <a:defRPr sz="1400" b="1">
          <a:solidFill>
            <a:schemeClr val="tx1"/>
          </a:solidFill>
          <a:latin typeface="+mn-lt"/>
        </a:defRPr>
      </a:lvl8pPr>
      <a:lvl9pPr marL="4743206" indent="-171107" algn="l" defTabSz="917274"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1368785" rtl="0" eaLnBrk="1" latinLnBrk="0" hangingPunct="1">
        <a:defRPr sz="2700" kern="1200">
          <a:solidFill>
            <a:schemeClr val="tx1"/>
          </a:solidFill>
          <a:latin typeface="+mn-lt"/>
          <a:ea typeface="+mn-ea"/>
          <a:cs typeface="+mn-cs"/>
        </a:defRPr>
      </a:lvl1pPr>
      <a:lvl2pPr marL="684381" algn="l" defTabSz="1368785" rtl="0" eaLnBrk="1" latinLnBrk="0" hangingPunct="1">
        <a:defRPr sz="2700" kern="1200">
          <a:solidFill>
            <a:schemeClr val="tx1"/>
          </a:solidFill>
          <a:latin typeface="+mn-lt"/>
          <a:ea typeface="+mn-ea"/>
          <a:cs typeface="+mn-cs"/>
        </a:defRPr>
      </a:lvl2pPr>
      <a:lvl3pPr marL="1368785" algn="l" defTabSz="1368785" rtl="0" eaLnBrk="1" latinLnBrk="0" hangingPunct="1">
        <a:defRPr sz="2700" kern="1200">
          <a:solidFill>
            <a:schemeClr val="tx1"/>
          </a:solidFill>
          <a:latin typeface="+mn-lt"/>
          <a:ea typeface="+mn-ea"/>
          <a:cs typeface="+mn-cs"/>
        </a:defRPr>
      </a:lvl3pPr>
      <a:lvl4pPr marL="2053166" algn="l" defTabSz="1368785" rtl="0" eaLnBrk="1" latinLnBrk="0" hangingPunct="1">
        <a:defRPr sz="2700" kern="1200">
          <a:solidFill>
            <a:schemeClr val="tx1"/>
          </a:solidFill>
          <a:latin typeface="+mn-lt"/>
          <a:ea typeface="+mn-ea"/>
          <a:cs typeface="+mn-cs"/>
        </a:defRPr>
      </a:lvl4pPr>
      <a:lvl5pPr marL="2737568" algn="l" defTabSz="1368785" rtl="0" eaLnBrk="1" latinLnBrk="0" hangingPunct="1">
        <a:defRPr sz="2700" kern="1200">
          <a:solidFill>
            <a:schemeClr val="tx1"/>
          </a:solidFill>
          <a:latin typeface="+mn-lt"/>
          <a:ea typeface="+mn-ea"/>
          <a:cs typeface="+mn-cs"/>
        </a:defRPr>
      </a:lvl5pPr>
      <a:lvl6pPr marL="3421952" algn="l" defTabSz="1368785" rtl="0" eaLnBrk="1" latinLnBrk="0" hangingPunct="1">
        <a:defRPr sz="2700" kern="1200">
          <a:solidFill>
            <a:schemeClr val="tx1"/>
          </a:solidFill>
          <a:latin typeface="+mn-lt"/>
          <a:ea typeface="+mn-ea"/>
          <a:cs typeface="+mn-cs"/>
        </a:defRPr>
      </a:lvl6pPr>
      <a:lvl7pPr marL="4106334" algn="l" defTabSz="1368785" rtl="0" eaLnBrk="1" latinLnBrk="0" hangingPunct="1">
        <a:defRPr sz="2700" kern="1200">
          <a:solidFill>
            <a:schemeClr val="tx1"/>
          </a:solidFill>
          <a:latin typeface="+mn-lt"/>
          <a:ea typeface="+mn-ea"/>
          <a:cs typeface="+mn-cs"/>
        </a:defRPr>
      </a:lvl7pPr>
      <a:lvl8pPr marL="4790717" algn="l" defTabSz="1368785" rtl="0" eaLnBrk="1" latinLnBrk="0" hangingPunct="1">
        <a:defRPr sz="2700" kern="1200">
          <a:solidFill>
            <a:schemeClr val="tx1"/>
          </a:solidFill>
          <a:latin typeface="+mn-lt"/>
          <a:ea typeface="+mn-ea"/>
          <a:cs typeface="+mn-cs"/>
        </a:defRPr>
      </a:lvl8pPr>
      <a:lvl9pPr marL="5475111" algn="l" defTabSz="136878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uwoSYwfzkAhUNbq0KHXBSCjQQjRx6BAgBEAQ&amp;url=https%3A%2F%2Fwww.hologic.com%2Fhologic-products%2Fbreast-skeletal%2Ftrident-specimen-radiography-system&amp;psig=AOvVaw0Fd2kfLRSLrTVNHKgk4AgM&amp;ust=1570069034429805"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google.com/url?sa=i&amp;rct=j&amp;q=&amp;esrc=s&amp;source=images&amp;cd=&amp;cad=rja&amp;uact=8&amp;ved=2ahUKEwibsJ_ixvzkAhXFVN8KHYjWDfgQjRx6BAgBEAQ&amp;url=https%3A%2F%2Fwww.uwhealth.org%2Fhealthfacts%2Fcancer%2F7732.pdf&amp;psig=AOvVaw2GK2wb-kyiiQAn-ir-33Zl&amp;ust=1570070334839770" TargetMode="External"/><Relationship Id="rId7" Type="http://schemas.openxmlformats.org/officeDocument/2006/relationships/hyperlink" Target="https://www.google.com/url?sa=i&amp;rct=j&amp;q=&amp;esrc=s&amp;source=images&amp;cd=&amp;ved=2ahUKEwiUz7nSx_zkAhXjhOAKHbU1CTAQjRx6BAgBEAQ&amp;url=https%3A%2F%2Fwww.researchgate.net%2Ffigure%2FOverview-of-the-magnetic-seed-localization-procedure_fig1_331845327&amp;psig=AOvVaw0gvZIVMk0pBLgoAAWDpuoN&amp;ust=1570070788123875" TargetMode="External"/><Relationship Id="rId2" Type="http://schemas.openxmlformats.org/officeDocument/2006/relationships/hyperlink" Target="https://www.google.com/url?sa=i&amp;rct=j&amp;q=&amp;esrc=s&amp;source=images&amp;cd=&amp;ved=2ahUKEwj2yKibxfzkAhXonuAKHfwoDNcQjRx6BAgBEAQ&amp;url=https%3A%2F%2Fwww.ciannamedical.com%2Fwp-content%2Fuploads%2F2016%2F11%2FSCOUT-Orientation.pdf&amp;psig=AOvVaw240SKANSZ8YM4s9iG4fg66&amp;ust=1570070062864736"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5.jpeg"/><Relationship Id="rId4" Type="http://schemas.openxmlformats.org/officeDocument/2006/relationships/hyperlink" Target="http://www.google.com/url?sa=i&amp;rct=j&amp;q=&amp;esrc=s&amp;source=images&amp;cd=&amp;ved=2ahUKEwjB8Y-txvzkAhXRTd8KHZhiDh0QjRx6BAgBEAQ&amp;url=http%3A%2F%2Fpdf.posterng.netkey.at%2Fdownload%2Findex.php%3Fmodule%3Dget_pdf_by_id%26poster_id%3D128513&amp;psig=AOvVaw2GK2wb-kyiiQAn-ir-33Zl&amp;ust=1570070334839770" TargetMode="External"/><Relationship Id="rId9" Type="http://schemas.openxmlformats.org/officeDocument/2006/relationships/hyperlink" Target="https://www.google.com/url?sa=i&amp;rct=j&amp;q=&amp;esrc=s&amp;source=images&amp;cd=&amp;cad=rja&amp;uact=8&amp;ved=2ahUKEwjSs_SyxfzkAhXEVt8KHX1YCpIQjRx6BAgBEAQ&amp;url=https%3A%2F%2Fwww.itnonline.com%2Farticle%2Fproductivity-and-patient-benefits-may-come-wire-free-lumpectomy&amp;psig=AOvVaw240SKANSZ8YM4s9iG4fg66&amp;ust=1570070062864736"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B8FD1D-EAE9-CCCD-A3DE-4B147F34508B}"/>
              </a:ext>
            </a:extLst>
          </p:cNvPr>
          <p:cNvPicPr>
            <a:picLocks noChangeAspect="1"/>
          </p:cNvPicPr>
          <p:nvPr/>
        </p:nvPicPr>
        <p:blipFill>
          <a:blip r:embed="rId2"/>
          <a:srcRect/>
          <a:stretch/>
        </p:blipFill>
        <p:spPr>
          <a:xfrm>
            <a:off x="0" y="0"/>
            <a:ext cx="12192000" cy="7772400"/>
          </a:xfrm>
          <a:prstGeom prst="rect">
            <a:avLst/>
          </a:prstGeom>
        </p:spPr>
      </p:pic>
      <p:pic>
        <p:nvPicPr>
          <p:cNvPr id="7" name="Picture 6" descr="A yellow and red logo&#10;&#10;Description automatically generated with medium confidence">
            <a:extLst>
              <a:ext uri="{FF2B5EF4-FFF2-40B4-BE49-F238E27FC236}">
                <a16:creationId xmlns:a16="http://schemas.microsoft.com/office/drawing/2014/main" id="{9519218D-049A-DFB7-2F67-6901A8471D10}"/>
              </a:ext>
            </a:extLst>
          </p:cNvPr>
          <p:cNvPicPr>
            <a:picLocks noChangeAspect="1"/>
          </p:cNvPicPr>
          <p:nvPr/>
        </p:nvPicPr>
        <p:blipFill rotWithShape="1">
          <a:blip r:embed="rId3"/>
          <a:srcRect r="60186" b="64048"/>
          <a:stretch/>
        </p:blipFill>
        <p:spPr>
          <a:xfrm>
            <a:off x="0" y="0"/>
            <a:ext cx="5132982" cy="2607255"/>
          </a:xfrm>
          <a:prstGeom prst="rect">
            <a:avLst/>
          </a:prstGeom>
        </p:spPr>
      </p:pic>
      <p:sp>
        <p:nvSpPr>
          <p:cNvPr id="8" name="TextBox 4">
            <a:extLst>
              <a:ext uri="{FF2B5EF4-FFF2-40B4-BE49-F238E27FC236}">
                <a16:creationId xmlns:a16="http://schemas.microsoft.com/office/drawing/2014/main" id="{7194EB65-98B2-C5B1-6AF1-1C64619AEAE4}"/>
              </a:ext>
            </a:extLst>
          </p:cNvPr>
          <p:cNvSpPr txBox="1">
            <a:spLocks noChangeArrowheads="1"/>
          </p:cNvSpPr>
          <p:nvPr/>
        </p:nvSpPr>
        <p:spPr bwMode="auto">
          <a:xfrm>
            <a:off x="1799756" y="6593827"/>
            <a:ext cx="8592487" cy="50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sz="900" dirty="0"/>
              <a:t>Disclaimer:  This presentation is intended for personal use and for informational purposes only and does not replace independent professional judgment. This presentation is the property of Physicians’ Education Resource, LLC (“PER”) and is protected by U.S. and international copyright laws. You may not copy, reproduce, distribute, transmit, modify, or create derivative works of the presentation without the prior written permission from PER.</a:t>
            </a:r>
          </a:p>
        </p:txBody>
      </p:sp>
      <p:sp>
        <p:nvSpPr>
          <p:cNvPr id="9" name="Rectangle 2">
            <a:extLst>
              <a:ext uri="{FF2B5EF4-FFF2-40B4-BE49-F238E27FC236}">
                <a16:creationId xmlns:a16="http://schemas.microsoft.com/office/drawing/2014/main" id="{BA24A553-A9FC-EEBA-0F97-55BBEAE7A6F4}"/>
              </a:ext>
            </a:extLst>
          </p:cNvPr>
          <p:cNvSpPr txBox="1">
            <a:spLocks noChangeArrowheads="1"/>
          </p:cNvSpPr>
          <p:nvPr/>
        </p:nvSpPr>
        <p:spPr>
          <a:xfrm>
            <a:off x="496313" y="2694968"/>
            <a:ext cx="9860039" cy="1625529"/>
          </a:xfrm>
          <a:prstGeom prst="rect">
            <a:avLst/>
          </a:prstGeom>
        </p:spPr>
        <p:txBody>
          <a:bodyPr>
            <a:noAutofit/>
          </a:bodyPr>
          <a:lstStyle>
            <a:lvl1pPr algn="ctr" defTabSz="914400" rtl="0" eaLnBrk="1" latinLnBrk="0" hangingPunct="1">
              <a:lnSpc>
                <a:spcPct val="90000"/>
              </a:lnSpc>
              <a:spcBef>
                <a:spcPct val="0"/>
              </a:spcBef>
              <a:buNone/>
              <a:defRPr sz="3600" b="1" kern="1200">
                <a:solidFill>
                  <a:srgbClr val="990001"/>
                </a:solidFill>
                <a:latin typeface="Arial" panose="020B0604020202020204" pitchFamily="34" charset="0"/>
                <a:ea typeface="+mj-ea"/>
                <a:cs typeface="Arial" panose="020B0604020202020204" pitchFamily="34" charset="0"/>
              </a:defRPr>
            </a:lvl1pPr>
          </a:lstStyle>
          <a:p>
            <a:pPr algn="l">
              <a:defRPr/>
            </a:pPr>
            <a:r>
              <a:rPr lang="en-US" sz="2799" dirty="0"/>
              <a:t>Primary Surgical Considerations </a:t>
            </a:r>
          </a:p>
          <a:p>
            <a:pPr algn="l">
              <a:defRPr/>
            </a:pPr>
            <a:endParaRPr lang="en-US" sz="1799" dirty="0">
              <a:solidFill>
                <a:schemeClr val="tx1"/>
              </a:solidFill>
              <a:sym typeface="Symbol" charset="2"/>
            </a:endParaRPr>
          </a:p>
          <a:p>
            <a:pPr algn="l">
              <a:defRPr/>
            </a:pPr>
            <a:r>
              <a:rPr lang="en-US" sz="1799" dirty="0">
                <a:solidFill>
                  <a:schemeClr val="bg1"/>
                </a:solidFill>
              </a:rPr>
              <a:t>Terry </a:t>
            </a:r>
            <a:r>
              <a:rPr lang="en-US" sz="1799" dirty="0" err="1">
                <a:solidFill>
                  <a:schemeClr val="bg1"/>
                </a:solidFill>
              </a:rPr>
              <a:t>Mamounas</a:t>
            </a:r>
            <a:r>
              <a:rPr lang="en-US" sz="1799" dirty="0">
                <a:solidFill>
                  <a:schemeClr val="bg1"/>
                </a:solidFill>
              </a:rPr>
              <a:t>, M.D., M.P.H., F.A.C.S.</a:t>
            </a:r>
          </a:p>
          <a:p>
            <a:pPr algn="l">
              <a:defRPr/>
            </a:pPr>
            <a:r>
              <a:rPr lang="en-US" sz="1799" b="0" dirty="0">
                <a:solidFill>
                  <a:schemeClr val="bg1"/>
                </a:solidFill>
              </a:rPr>
              <a:t>Medical Director Breast Program and Research Activities</a:t>
            </a:r>
          </a:p>
          <a:p>
            <a:pPr algn="l">
              <a:defRPr/>
            </a:pPr>
            <a:r>
              <a:rPr lang="en-US" sz="1799" b="0" dirty="0">
                <a:solidFill>
                  <a:schemeClr val="bg1"/>
                </a:solidFill>
              </a:rPr>
              <a:t>AdventHealth Cancer Institute</a:t>
            </a:r>
          </a:p>
          <a:p>
            <a:pPr algn="l">
              <a:defRPr/>
            </a:pPr>
            <a:r>
              <a:rPr lang="en-US" sz="1799" b="0" dirty="0">
                <a:solidFill>
                  <a:schemeClr val="bg1"/>
                </a:solidFill>
              </a:rPr>
              <a:t>Professor of Surgery, University of Central Florida College of Medicine</a:t>
            </a:r>
          </a:p>
          <a:p>
            <a:pPr algn="l">
              <a:defRPr/>
            </a:pPr>
            <a:r>
              <a:rPr lang="en-US" sz="1799" b="0" dirty="0">
                <a:solidFill>
                  <a:schemeClr val="bg1"/>
                </a:solidFill>
              </a:rPr>
              <a:t>Clinical Professor of Clinical Sciences</a:t>
            </a:r>
            <a:br>
              <a:rPr lang="en-US" sz="1799" b="0" dirty="0">
                <a:solidFill>
                  <a:schemeClr val="bg1"/>
                </a:solidFill>
              </a:rPr>
            </a:br>
            <a:r>
              <a:rPr lang="en-US" sz="1799" b="0" dirty="0">
                <a:solidFill>
                  <a:schemeClr val="bg1"/>
                </a:solidFill>
              </a:rPr>
              <a:t>Florida State University College of Medicine</a:t>
            </a:r>
          </a:p>
          <a:p>
            <a:pPr algn="l">
              <a:defRPr/>
            </a:pPr>
            <a:endParaRPr lang="en-US" sz="1799" b="0" dirty="0"/>
          </a:p>
          <a:p>
            <a:pPr algn="l">
              <a:defRPr/>
            </a:pPr>
            <a:endParaRPr lang="en-US" sz="1799" b="0" dirty="0"/>
          </a:p>
          <a:p>
            <a:pPr algn="l">
              <a:defRPr/>
            </a:pPr>
            <a:endParaRPr lang="en-US" sz="1799" dirty="0">
              <a:solidFill>
                <a:schemeClr val="tx1"/>
              </a:solidFill>
            </a:endParaRPr>
          </a:p>
          <a:p>
            <a:pPr algn="l">
              <a:defRPr/>
            </a:pPr>
            <a:endParaRPr lang="en-US" sz="1600" i="1" dirty="0">
              <a:solidFill>
                <a:schemeClr val="accent2"/>
              </a:solidFill>
              <a:effectLst>
                <a:outerShdw blurRad="38100" dist="38100" dir="2700000" algn="tl">
                  <a:srgbClr val="000000"/>
                </a:outerShdw>
              </a:effectLst>
              <a:cs typeface="+mj-cs"/>
            </a:endParaRPr>
          </a:p>
        </p:txBody>
      </p:sp>
    </p:spTree>
    <p:extLst>
      <p:ext uri="{BB962C8B-B14F-4D97-AF65-F5344CB8AC3E}">
        <p14:creationId xmlns:p14="http://schemas.microsoft.com/office/powerpoint/2010/main" val="33951572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a:extLst>
              <a:ext uri="{FF2B5EF4-FFF2-40B4-BE49-F238E27FC236}">
                <a16:creationId xmlns:a16="http://schemas.microsoft.com/office/drawing/2014/main" id="{C61B2922-93D0-7AB9-D112-9795A68DA2AC}"/>
              </a:ext>
            </a:extLst>
          </p:cNvPr>
          <p:cNvSpPr>
            <a:spLocks noChangeArrowheads="1"/>
          </p:cNvSpPr>
          <p:nvPr/>
        </p:nvSpPr>
        <p:spPr bwMode="auto">
          <a:xfrm>
            <a:off x="1162052" y="735013"/>
            <a:ext cx="10031413" cy="1206500"/>
          </a:xfrm>
          <a:prstGeom prst="rect">
            <a:avLst/>
          </a:prstGeom>
          <a:noFill/>
          <a:ln w="9525">
            <a:noFill/>
            <a:miter lim="800000"/>
            <a:headEnd/>
            <a:tailEnd/>
          </a:ln>
          <a:effectLst/>
        </p:spPr>
        <p:txBody>
          <a:bodyPr lIns="138072" tIns="69038" rIns="138072" bIns="69038">
            <a:spAutoFit/>
          </a:bodyPr>
          <a:lstStyle/>
          <a:p>
            <a:pPr algn="ctr" defTabSz="1371600">
              <a:lnSpc>
                <a:spcPct val="90000"/>
              </a:lnSpc>
              <a:defRPr/>
            </a:pPr>
            <a:r>
              <a:rPr lang="en-US" sz="3600" dirty="0">
                <a:solidFill>
                  <a:schemeClr val="tx2"/>
                </a:solidFill>
                <a:effectLst>
                  <a:outerShdw blurRad="38100" dist="38100" dir="2700000" algn="tl">
                    <a:srgbClr val="000000">
                      <a:alpha val="43137"/>
                    </a:srgbClr>
                  </a:outerShdw>
                </a:effectLst>
              </a:rPr>
              <a:t>RCTs in Invasive Breast Cancer</a:t>
            </a:r>
          </a:p>
          <a:p>
            <a:pPr algn="ctr" defTabSz="1371600">
              <a:lnSpc>
                <a:spcPct val="90000"/>
              </a:lnSpc>
              <a:defRPr/>
            </a:pPr>
            <a:r>
              <a:rPr lang="en-US" sz="3200" dirty="0">
                <a:solidFill>
                  <a:schemeClr val="accent2"/>
                </a:solidFill>
                <a:effectLst>
                  <a:outerShdw blurRad="38100" dist="38100" dir="2700000" algn="tl">
                    <a:srgbClr val="000000">
                      <a:alpha val="43137"/>
                    </a:srgbClr>
                  </a:outerShdw>
                </a:effectLst>
              </a:rPr>
              <a:t>Breast Conserving Surgery vs. Mastectomy</a:t>
            </a:r>
            <a:r>
              <a:rPr lang="en-US" sz="4100" dirty="0">
                <a:solidFill>
                  <a:schemeClr val="tx2"/>
                </a:solidFill>
                <a:effectLst>
                  <a:outerShdw blurRad="38100" dist="38100" dir="2700000" algn="tl">
                    <a:srgbClr val="000000">
                      <a:alpha val="43137"/>
                    </a:srgbClr>
                  </a:outerShdw>
                </a:effectLst>
              </a:rPr>
              <a:t> </a:t>
            </a:r>
            <a:endParaRPr lang="en-US" sz="4100" dirty="0">
              <a:solidFill>
                <a:srgbClr val="1DECF9"/>
              </a:solidFill>
              <a:effectLst>
                <a:outerShdw blurRad="38100" dist="38100" dir="2700000" algn="tl">
                  <a:srgbClr val="000000">
                    <a:alpha val="43137"/>
                  </a:srgbClr>
                </a:outerShdw>
              </a:effectLst>
            </a:endParaRPr>
          </a:p>
        </p:txBody>
      </p:sp>
      <p:sp>
        <p:nvSpPr>
          <p:cNvPr id="576515" name="Rectangle 3">
            <a:extLst>
              <a:ext uri="{FF2B5EF4-FFF2-40B4-BE49-F238E27FC236}">
                <a16:creationId xmlns:a16="http://schemas.microsoft.com/office/drawing/2014/main" id="{901AC744-5FD4-56F6-5370-E2B05BFF316D}"/>
              </a:ext>
            </a:extLst>
          </p:cNvPr>
          <p:cNvSpPr>
            <a:spLocks noChangeArrowheads="1"/>
          </p:cNvSpPr>
          <p:nvPr/>
        </p:nvSpPr>
        <p:spPr bwMode="auto">
          <a:xfrm>
            <a:off x="1743077" y="2432052"/>
            <a:ext cx="9066213" cy="3648075"/>
          </a:xfrm>
          <a:prstGeom prst="rect">
            <a:avLst/>
          </a:prstGeom>
          <a:noFill/>
          <a:ln w="9525">
            <a:noFill/>
            <a:miter lim="800000"/>
            <a:headEnd/>
            <a:tailEnd/>
          </a:ln>
          <a:effectLst/>
        </p:spPr>
        <p:txBody>
          <a:bodyPr lIns="92048" tIns="46025" rIns="92048" bIns="46025"/>
          <a:lstStyle/>
          <a:p>
            <a:pPr marL="342900" indent="-342900">
              <a:lnSpc>
                <a:spcPct val="90000"/>
              </a:lnSpc>
              <a:spcBef>
                <a:spcPct val="30000"/>
              </a:spcBef>
              <a:buSzPct val="100000"/>
              <a:buFontTx/>
              <a:buChar char="•"/>
              <a:defRPr/>
            </a:pPr>
            <a:r>
              <a:rPr lang="en-US" sz="3200" dirty="0">
                <a:solidFill>
                  <a:schemeClr val="tx1"/>
                </a:solidFill>
                <a:effectLst>
                  <a:outerShdw blurRad="38100" dist="38100" dir="2700000" algn="tl">
                    <a:srgbClr val="000000">
                      <a:alpha val="43137"/>
                    </a:srgbClr>
                  </a:outerShdw>
                </a:effectLst>
              </a:rPr>
              <a:t>From 1973-1989, six randomized trials</a:t>
            </a:r>
            <a:endParaRPr lang="en-US" sz="3200" baseline="30000" dirty="0">
              <a:solidFill>
                <a:schemeClr val="tx1"/>
              </a:solidFill>
              <a:effectLst>
                <a:outerShdw blurRad="38100" dist="38100" dir="2700000" algn="tl">
                  <a:srgbClr val="000000">
                    <a:alpha val="43137"/>
                  </a:srgbClr>
                </a:outerShdw>
              </a:effectLst>
            </a:endParaRPr>
          </a:p>
          <a:p>
            <a:pPr marL="342900" indent="-342900">
              <a:lnSpc>
                <a:spcPct val="90000"/>
              </a:lnSpc>
              <a:spcBef>
                <a:spcPct val="30000"/>
              </a:spcBef>
              <a:buSzPct val="100000"/>
              <a:buFontTx/>
              <a:buChar char="•"/>
              <a:defRPr/>
            </a:pPr>
            <a:r>
              <a:rPr lang="en-US" sz="3200" dirty="0">
                <a:solidFill>
                  <a:schemeClr val="tx1"/>
                </a:solidFill>
                <a:effectLst>
                  <a:outerShdw blurRad="38100" dist="38100" dir="2700000" algn="tl">
                    <a:srgbClr val="000000">
                      <a:alpha val="43137"/>
                    </a:srgbClr>
                  </a:outerShdw>
                </a:effectLst>
              </a:rPr>
              <a:t>Two overview analyses</a:t>
            </a:r>
            <a:endParaRPr lang="en-US" sz="3200" baseline="30000" dirty="0">
              <a:solidFill>
                <a:schemeClr val="tx1"/>
              </a:solidFill>
              <a:effectLst>
                <a:outerShdw blurRad="38100" dist="38100" dir="2700000" algn="tl">
                  <a:srgbClr val="000000">
                    <a:alpha val="43137"/>
                  </a:srgbClr>
                </a:outerShdw>
              </a:effectLst>
            </a:endParaRPr>
          </a:p>
          <a:p>
            <a:pPr marL="342900" indent="-342900">
              <a:lnSpc>
                <a:spcPct val="90000"/>
              </a:lnSpc>
              <a:spcBef>
                <a:spcPct val="30000"/>
              </a:spcBef>
              <a:buSzPct val="100000"/>
              <a:buFontTx/>
              <a:buChar char="•"/>
              <a:defRPr/>
            </a:pPr>
            <a:r>
              <a:rPr lang="en-US" sz="3200" dirty="0">
                <a:solidFill>
                  <a:schemeClr val="tx1"/>
                </a:solidFill>
                <a:effectLst>
                  <a:outerShdw blurRad="38100" dist="38100" dir="2700000" algn="tl">
                    <a:srgbClr val="000000">
                      <a:alpha val="43137"/>
                    </a:srgbClr>
                  </a:outerShdw>
                </a:effectLst>
              </a:rPr>
              <a:t>Compared mastectomy to BCS </a:t>
            </a:r>
            <a:r>
              <a:rPr lang="en-US" sz="3200" u="sng" dirty="0">
                <a:solidFill>
                  <a:schemeClr val="tx1"/>
                </a:solidFill>
                <a:effectLst>
                  <a:outerShdw blurRad="38100" dist="38100" dir="2700000" algn="tl">
                    <a:srgbClr val="000000">
                      <a:alpha val="43137"/>
                    </a:srgbClr>
                  </a:outerShdw>
                </a:effectLst>
              </a:rPr>
              <a:t>+</a:t>
            </a:r>
            <a:r>
              <a:rPr lang="en-US" sz="3200" dirty="0">
                <a:solidFill>
                  <a:schemeClr val="tx1"/>
                </a:solidFill>
                <a:effectLst>
                  <a:outerShdw blurRad="38100" dist="38100" dir="2700000" algn="tl">
                    <a:srgbClr val="000000">
                      <a:alpha val="43137"/>
                    </a:srgbClr>
                  </a:outerShdw>
                </a:effectLst>
              </a:rPr>
              <a:t> XRT</a:t>
            </a:r>
          </a:p>
          <a:p>
            <a:pPr marL="342900" indent="-342900">
              <a:lnSpc>
                <a:spcPct val="90000"/>
              </a:lnSpc>
              <a:spcBef>
                <a:spcPct val="30000"/>
              </a:spcBef>
              <a:buSzPct val="100000"/>
              <a:buFontTx/>
              <a:buChar char="•"/>
              <a:defRPr/>
            </a:pPr>
            <a:r>
              <a:rPr lang="en-US" sz="3200" dirty="0">
                <a:solidFill>
                  <a:schemeClr val="tx1"/>
                </a:solidFill>
                <a:effectLst>
                  <a:outerShdw blurRad="38100" dist="38100" dir="2700000" algn="tl">
                    <a:srgbClr val="000000">
                      <a:alpha val="43137"/>
                    </a:srgbClr>
                  </a:outerShdw>
                </a:effectLst>
              </a:rPr>
              <a:t>Maximum tumor size for entry: 2-5 cm</a:t>
            </a:r>
          </a:p>
          <a:p>
            <a:pPr marL="342900" indent="-342900">
              <a:lnSpc>
                <a:spcPct val="90000"/>
              </a:lnSpc>
              <a:spcBef>
                <a:spcPct val="30000"/>
              </a:spcBef>
              <a:buSzPct val="100000"/>
              <a:buFontTx/>
              <a:buChar char="•"/>
              <a:defRPr/>
            </a:pPr>
            <a:r>
              <a:rPr lang="en-US" sz="3200" dirty="0">
                <a:solidFill>
                  <a:schemeClr val="tx2"/>
                </a:solidFill>
                <a:effectLst>
                  <a:outerShdw blurRad="38100" dist="38100" dir="2700000" algn="tl">
                    <a:srgbClr val="000000">
                      <a:alpha val="43137"/>
                    </a:srgbClr>
                  </a:outerShdw>
                </a:effectLst>
              </a:rPr>
              <a:t>No differences in overall survival</a:t>
            </a:r>
          </a:p>
          <a:p>
            <a:pPr marL="342900" indent="-342900">
              <a:lnSpc>
                <a:spcPct val="90000"/>
              </a:lnSpc>
              <a:spcBef>
                <a:spcPct val="30000"/>
              </a:spcBef>
              <a:buSzPct val="100000"/>
              <a:buFontTx/>
              <a:buChar char="•"/>
              <a:defRPr/>
            </a:pPr>
            <a:r>
              <a:rPr lang="en-US" sz="3200" dirty="0">
                <a:solidFill>
                  <a:schemeClr val="tx2"/>
                </a:solidFill>
                <a:effectLst>
                  <a:outerShdw blurRad="38100" dist="38100" dir="2700000" algn="tl">
                    <a:srgbClr val="000000">
                      <a:alpha val="43137"/>
                    </a:srgbClr>
                  </a:outerShdw>
                </a:effectLst>
              </a:rPr>
              <a:t>XRT significantly reduced the rates of IBTR</a:t>
            </a:r>
          </a:p>
          <a:p>
            <a:pPr marL="342900" indent="-342900">
              <a:lnSpc>
                <a:spcPct val="90000"/>
              </a:lnSpc>
              <a:spcBef>
                <a:spcPct val="30000"/>
              </a:spcBef>
              <a:buSzPct val="100000"/>
              <a:defRPr/>
            </a:pPr>
            <a:endParaRPr lang="en-US" sz="2900" dirty="0">
              <a:solidFill>
                <a:schemeClr val="tx2"/>
              </a:solidFill>
              <a:effectLst>
                <a:outerShdw blurRad="38100" dist="38100" dir="2700000" algn="tl">
                  <a:srgbClr val="000000">
                    <a:alpha val="43137"/>
                  </a:srgbClr>
                </a:outerShdw>
              </a:effectLst>
            </a:endParaRPr>
          </a:p>
        </p:txBody>
      </p:sp>
      <p:sp>
        <p:nvSpPr>
          <p:cNvPr id="13316" name="Rectangle 5">
            <a:extLst>
              <a:ext uri="{FF2B5EF4-FFF2-40B4-BE49-F238E27FC236}">
                <a16:creationId xmlns:a16="http://schemas.microsoft.com/office/drawing/2014/main" id="{A876EF23-B5E8-2F47-BE47-5EB3FCE9303D}"/>
              </a:ext>
            </a:extLst>
          </p:cNvPr>
          <p:cNvSpPr>
            <a:spLocks noChangeArrowheads="1"/>
          </p:cNvSpPr>
          <p:nvPr/>
        </p:nvSpPr>
        <p:spPr bwMode="auto">
          <a:xfrm>
            <a:off x="1985439" y="6761202"/>
            <a:ext cx="8221127" cy="553998"/>
          </a:xfrm>
          <a:prstGeom prst="rect">
            <a:avLst/>
          </a:prstGeom>
          <a:noFill/>
          <a:ln w="38100">
            <a:noFill/>
            <a:miter lim="800000"/>
            <a:headEnd/>
            <a:tailEnd/>
          </a:ln>
        </p:spPr>
        <p:txBody>
          <a:bodyPr wrap="square" anchor="ctr">
            <a:spAutoFit/>
          </a:bodyPr>
          <a:lstStyle/>
          <a:p>
            <a:pPr>
              <a:defRPr/>
            </a:pPr>
            <a:r>
              <a:rPr lang="en-US" sz="1000" dirty="0">
                <a:effectLst>
                  <a:outerShdw blurRad="38100" dist="38100" dir="2700000" algn="tl">
                    <a:srgbClr val="000000">
                      <a:alpha val="43137"/>
                    </a:srgbClr>
                  </a:outerShdw>
                </a:effectLst>
              </a:rPr>
              <a:t>Fisher B et al: </a:t>
            </a:r>
            <a:r>
              <a:rPr lang="en-US" sz="1000" i="1" dirty="0">
                <a:effectLst>
                  <a:outerShdw blurRad="38100" dist="38100" dir="2700000" algn="tl">
                    <a:srgbClr val="000000">
                      <a:alpha val="43137"/>
                    </a:srgbClr>
                  </a:outerShdw>
                </a:effectLst>
              </a:rPr>
              <a:t>N </a:t>
            </a:r>
            <a:r>
              <a:rPr lang="en-US" sz="1000" i="1" dirty="0" err="1">
                <a:effectLst>
                  <a:outerShdw blurRad="38100" dist="38100" dir="2700000" algn="tl">
                    <a:srgbClr val="000000">
                      <a:alpha val="43137"/>
                    </a:srgbClr>
                  </a:outerShdw>
                </a:effectLst>
              </a:rPr>
              <a:t>Engl</a:t>
            </a:r>
            <a:r>
              <a:rPr lang="en-US" sz="1000" i="1" dirty="0">
                <a:effectLst>
                  <a:outerShdw blurRad="38100" dist="38100" dir="2700000" algn="tl">
                    <a:srgbClr val="000000">
                      <a:alpha val="43137"/>
                    </a:srgbClr>
                  </a:outerShdw>
                </a:effectLst>
              </a:rPr>
              <a:t> J Med</a:t>
            </a:r>
            <a:r>
              <a:rPr lang="en-US" sz="1000" dirty="0">
                <a:effectLst>
                  <a:outerShdw blurRad="38100" dist="38100" dir="2700000" algn="tl">
                    <a:srgbClr val="000000">
                      <a:alpha val="43137"/>
                    </a:srgbClr>
                  </a:outerShdw>
                </a:effectLst>
              </a:rPr>
              <a:t> 1985, 1989, 1995, 2002; Veronesi U et al: </a:t>
            </a:r>
            <a:r>
              <a:rPr lang="en-US" sz="1000" i="1" dirty="0" err="1">
                <a:effectLst>
                  <a:outerShdw blurRad="38100" dist="38100" dir="2700000" algn="tl">
                    <a:srgbClr val="000000">
                      <a:alpha val="43137"/>
                    </a:srgbClr>
                  </a:outerShdw>
                </a:effectLst>
              </a:rPr>
              <a:t>Eur</a:t>
            </a:r>
            <a:r>
              <a:rPr lang="en-US" sz="1000" i="1" dirty="0">
                <a:effectLst>
                  <a:outerShdw blurRad="38100" dist="38100" dir="2700000" algn="tl">
                    <a:srgbClr val="000000">
                      <a:alpha val="43137"/>
                    </a:srgbClr>
                  </a:outerShdw>
                </a:effectLst>
              </a:rPr>
              <a:t> J Cancer</a:t>
            </a:r>
            <a:r>
              <a:rPr lang="en-US" sz="1000" dirty="0">
                <a:effectLst>
                  <a:outerShdw blurRad="38100" dist="38100" dir="2700000" algn="tl">
                    <a:srgbClr val="000000">
                      <a:alpha val="43137"/>
                    </a:srgbClr>
                  </a:outerShdw>
                </a:effectLst>
              </a:rPr>
              <a:t> 1990, 1995, </a:t>
            </a:r>
            <a:r>
              <a:rPr lang="en-US" sz="1000" i="1" dirty="0">
                <a:effectLst>
                  <a:outerShdw blurRad="38100" dist="38100" dir="2700000" algn="tl">
                    <a:srgbClr val="000000">
                      <a:alpha val="43137"/>
                    </a:srgbClr>
                  </a:outerShdw>
                </a:effectLst>
              </a:rPr>
              <a:t>World J Surg</a:t>
            </a:r>
            <a:r>
              <a:rPr lang="en-US" sz="1000" dirty="0">
                <a:effectLst>
                  <a:outerShdw blurRad="38100" dist="38100" dir="2700000" algn="tl">
                    <a:srgbClr val="000000">
                      <a:alpha val="43137"/>
                    </a:srgbClr>
                  </a:outerShdw>
                </a:effectLst>
              </a:rPr>
              <a:t> 1994, </a:t>
            </a:r>
            <a:r>
              <a:rPr lang="en-US" sz="1000" i="1" dirty="0">
                <a:effectLst>
                  <a:outerShdw blurRad="38100" dist="38100" dir="2700000" algn="tl">
                    <a:srgbClr val="000000">
                      <a:alpha val="43137"/>
                    </a:srgbClr>
                  </a:outerShdw>
                </a:effectLst>
              </a:rPr>
              <a:t>N </a:t>
            </a:r>
            <a:r>
              <a:rPr lang="en-US" sz="1000" i="1" dirty="0" err="1">
                <a:effectLst>
                  <a:outerShdw blurRad="38100" dist="38100" dir="2700000" algn="tl">
                    <a:srgbClr val="000000">
                      <a:alpha val="43137"/>
                    </a:srgbClr>
                  </a:outerShdw>
                </a:effectLst>
              </a:rPr>
              <a:t>Engl</a:t>
            </a:r>
            <a:r>
              <a:rPr lang="en-US" sz="1000" i="1" dirty="0">
                <a:effectLst>
                  <a:outerShdw blurRad="38100" dist="38100" dir="2700000" algn="tl">
                    <a:srgbClr val="000000">
                      <a:alpha val="43137"/>
                    </a:srgbClr>
                  </a:outerShdw>
                </a:effectLst>
              </a:rPr>
              <a:t> J Med</a:t>
            </a:r>
            <a:r>
              <a:rPr lang="en-US" sz="1000" dirty="0">
                <a:effectLst>
                  <a:outerShdw blurRad="38100" dist="38100" dir="2700000" algn="tl">
                    <a:srgbClr val="000000">
                      <a:alpha val="43137"/>
                    </a:srgbClr>
                  </a:outerShdw>
                </a:effectLst>
              </a:rPr>
              <a:t> 1981, 2002; Van </a:t>
            </a:r>
            <a:r>
              <a:rPr lang="en-US" sz="1000" dirty="0" err="1">
                <a:effectLst>
                  <a:outerShdw blurRad="38100" dist="38100" dir="2700000" algn="tl">
                    <a:srgbClr val="000000">
                      <a:alpha val="43137"/>
                    </a:srgbClr>
                  </a:outerShdw>
                </a:effectLst>
              </a:rPr>
              <a:t>Dongen</a:t>
            </a:r>
            <a:r>
              <a:rPr lang="en-US" sz="1000" dirty="0">
                <a:effectLst>
                  <a:outerShdw blurRad="38100" dist="38100" dir="2700000" algn="tl">
                    <a:srgbClr val="000000">
                      <a:alpha val="43137"/>
                    </a:srgbClr>
                  </a:outerShdw>
                </a:effectLst>
              </a:rPr>
              <a:t> JA et al: </a:t>
            </a:r>
            <a:r>
              <a:rPr lang="en-US" sz="1000" i="1" dirty="0" err="1">
                <a:effectLst>
                  <a:outerShdw blurRad="38100" dist="38100" dir="2700000" algn="tl">
                    <a:srgbClr val="000000">
                      <a:alpha val="43137"/>
                    </a:srgbClr>
                  </a:outerShdw>
                </a:effectLst>
              </a:rPr>
              <a:t>Eur</a:t>
            </a:r>
            <a:r>
              <a:rPr lang="en-US" sz="1000" i="1" dirty="0">
                <a:effectLst>
                  <a:outerShdw blurRad="38100" dist="38100" dir="2700000" algn="tl">
                    <a:srgbClr val="000000">
                      <a:alpha val="43137"/>
                    </a:srgbClr>
                  </a:outerShdw>
                </a:effectLst>
              </a:rPr>
              <a:t> J Cancer</a:t>
            </a:r>
            <a:r>
              <a:rPr lang="en-US" sz="1000" dirty="0">
                <a:effectLst>
                  <a:outerShdw blurRad="38100" dist="38100" dir="2700000" algn="tl">
                    <a:srgbClr val="000000">
                      <a:alpha val="43137"/>
                    </a:srgbClr>
                  </a:outerShdw>
                </a:effectLst>
              </a:rPr>
              <a:t> 1992, </a:t>
            </a:r>
            <a:r>
              <a:rPr lang="en-US" sz="1000" i="1" dirty="0">
                <a:effectLst>
                  <a:outerShdw blurRad="38100" dist="38100" dir="2700000" algn="tl">
                    <a:srgbClr val="000000">
                      <a:alpha val="43137"/>
                    </a:srgbClr>
                  </a:outerShdw>
                </a:effectLst>
              </a:rPr>
              <a:t>J Natl Cancer Inst</a:t>
            </a:r>
            <a:r>
              <a:rPr lang="en-US" sz="1000" dirty="0">
                <a:effectLst>
                  <a:outerShdw blurRad="38100" dist="38100" dir="2700000" algn="tl">
                    <a:srgbClr val="000000">
                      <a:alpha val="43137"/>
                    </a:srgbClr>
                  </a:outerShdw>
                </a:effectLst>
              </a:rPr>
              <a:t> 2000; </a:t>
            </a:r>
            <a:r>
              <a:rPr lang="en-US" sz="1000" dirty="0" err="1">
                <a:effectLst>
                  <a:outerShdw blurRad="38100" dist="38100" dir="2700000" algn="tl">
                    <a:srgbClr val="000000">
                      <a:alpha val="43137"/>
                    </a:srgbClr>
                  </a:outerShdw>
                </a:effectLst>
              </a:rPr>
              <a:t>Lichter</a:t>
            </a:r>
            <a:r>
              <a:rPr lang="en-US" sz="1000" dirty="0">
                <a:effectLst>
                  <a:outerShdw blurRad="38100" dist="38100" dir="2700000" algn="tl">
                    <a:srgbClr val="000000">
                      <a:alpha val="43137"/>
                    </a:srgbClr>
                  </a:outerShdw>
                </a:effectLst>
              </a:rPr>
              <a:t> AS et al: </a:t>
            </a:r>
            <a:r>
              <a:rPr lang="en-US" sz="1000" i="1" dirty="0">
                <a:effectLst>
                  <a:outerShdw blurRad="38100" dist="38100" dir="2700000" algn="tl">
                    <a:srgbClr val="000000">
                      <a:alpha val="43137"/>
                    </a:srgbClr>
                  </a:outerShdw>
                </a:effectLst>
              </a:rPr>
              <a:t>J Clin Oncol</a:t>
            </a:r>
            <a:r>
              <a:rPr lang="en-US" sz="1000" dirty="0">
                <a:effectLst>
                  <a:outerShdw blurRad="38100" dist="38100" dir="2700000" algn="tl">
                    <a:srgbClr val="000000">
                      <a:alpha val="43137"/>
                    </a:srgbClr>
                  </a:outerShdw>
                </a:effectLst>
              </a:rPr>
              <a:t> 1992; </a:t>
            </a:r>
            <a:r>
              <a:rPr lang="en-US" sz="1000" dirty="0" err="1">
                <a:effectLst>
                  <a:outerShdw blurRad="38100" dist="38100" dir="2700000" algn="tl">
                    <a:srgbClr val="000000">
                      <a:alpha val="43137"/>
                    </a:srgbClr>
                  </a:outerShdw>
                </a:effectLst>
              </a:rPr>
              <a:t>Sarrazin</a:t>
            </a:r>
            <a:r>
              <a:rPr lang="en-US" sz="1000" dirty="0">
                <a:effectLst>
                  <a:outerShdw blurRad="38100" dist="38100" dir="2700000" algn="tl">
                    <a:srgbClr val="000000">
                      <a:alpha val="43137"/>
                    </a:srgbClr>
                  </a:outerShdw>
                </a:effectLst>
              </a:rPr>
              <a:t> D et al: </a:t>
            </a:r>
            <a:r>
              <a:rPr lang="en-US" sz="1000" i="1" dirty="0" err="1">
                <a:effectLst>
                  <a:outerShdw blurRad="38100" dist="38100" dir="2700000" algn="tl">
                    <a:srgbClr val="000000">
                      <a:alpha val="43137"/>
                    </a:srgbClr>
                  </a:outerShdw>
                </a:effectLst>
              </a:rPr>
              <a:t>Radiother</a:t>
            </a:r>
            <a:r>
              <a:rPr lang="en-US" sz="1000" i="1" dirty="0">
                <a:effectLst>
                  <a:outerShdw blurRad="38100" dist="38100" dir="2700000" algn="tl">
                    <a:srgbClr val="000000">
                      <a:alpha val="43137"/>
                    </a:srgbClr>
                  </a:outerShdw>
                </a:effectLst>
              </a:rPr>
              <a:t> Oncol</a:t>
            </a:r>
            <a:r>
              <a:rPr lang="en-US" sz="1000" dirty="0">
                <a:effectLst>
                  <a:outerShdw blurRad="38100" dist="38100" dir="2700000" algn="tl">
                    <a:srgbClr val="000000">
                      <a:alpha val="43137"/>
                    </a:srgbClr>
                  </a:outerShdw>
                </a:effectLst>
              </a:rPr>
              <a:t> 1989; </a:t>
            </a:r>
            <a:r>
              <a:rPr lang="en-US" sz="1000" dirty="0" err="1">
                <a:effectLst>
                  <a:outerShdw blurRad="38100" dist="38100" dir="2700000" algn="tl">
                    <a:srgbClr val="000000">
                      <a:alpha val="43137"/>
                    </a:srgbClr>
                  </a:outerShdw>
                </a:effectLst>
              </a:rPr>
              <a:t>Blichert</a:t>
            </a:r>
            <a:r>
              <a:rPr lang="en-US" sz="1000" dirty="0">
                <a:effectLst>
                  <a:outerShdw blurRad="38100" dist="38100" dir="2700000" algn="tl">
                    <a:srgbClr val="000000">
                      <a:alpha val="43137"/>
                    </a:srgbClr>
                  </a:outerShdw>
                </a:effectLst>
              </a:rPr>
              <a:t>-Toft M et al: </a:t>
            </a:r>
            <a:r>
              <a:rPr lang="en-US" sz="1000" i="1" dirty="0">
                <a:effectLst>
                  <a:outerShdw blurRad="38100" dist="38100" dir="2700000" algn="tl">
                    <a:srgbClr val="000000">
                      <a:alpha val="43137"/>
                    </a:srgbClr>
                  </a:outerShdw>
                </a:effectLst>
              </a:rPr>
              <a:t>J Natl Cancer Inst</a:t>
            </a:r>
            <a:r>
              <a:rPr lang="en-US" sz="1000" dirty="0">
                <a:effectLst>
                  <a:outerShdw blurRad="38100" dist="38100" dir="2700000" algn="tl">
                    <a:srgbClr val="000000">
                      <a:alpha val="43137"/>
                    </a:srgbClr>
                  </a:outerShdw>
                </a:effectLst>
              </a:rPr>
              <a:t> 1992; EBCTCG: </a:t>
            </a:r>
            <a:r>
              <a:rPr lang="en-US" sz="1000" i="1" dirty="0">
                <a:effectLst>
                  <a:outerShdw blurRad="38100" dist="38100" dir="2700000" algn="tl">
                    <a:srgbClr val="000000">
                      <a:alpha val="43137"/>
                    </a:srgbClr>
                  </a:outerShdw>
                </a:effectLst>
              </a:rPr>
              <a:t>N </a:t>
            </a:r>
            <a:r>
              <a:rPr lang="en-US" sz="1000" i="1" dirty="0" err="1">
                <a:effectLst>
                  <a:outerShdw blurRad="38100" dist="38100" dir="2700000" algn="tl">
                    <a:srgbClr val="000000">
                      <a:alpha val="43137"/>
                    </a:srgbClr>
                  </a:outerShdw>
                </a:effectLst>
              </a:rPr>
              <a:t>Engl</a:t>
            </a:r>
            <a:r>
              <a:rPr lang="en-US" sz="1000" i="1" dirty="0">
                <a:effectLst>
                  <a:outerShdw blurRad="38100" dist="38100" dir="2700000" algn="tl">
                    <a:srgbClr val="000000">
                      <a:alpha val="43137"/>
                    </a:srgbClr>
                  </a:outerShdw>
                </a:effectLst>
              </a:rPr>
              <a:t> J Med</a:t>
            </a:r>
            <a:r>
              <a:rPr lang="en-US" sz="1000" dirty="0">
                <a:effectLst>
                  <a:outerShdw blurRad="38100" dist="38100" dir="2700000" algn="tl">
                    <a:srgbClr val="000000">
                      <a:alpha val="43137"/>
                    </a:srgbClr>
                  </a:outerShdw>
                </a:effectLst>
              </a:rPr>
              <a:t> 1995; Morris AD et al: </a:t>
            </a:r>
            <a:r>
              <a:rPr lang="en-US" sz="1000" i="1" dirty="0">
                <a:effectLst>
                  <a:outerShdw blurRad="38100" dist="38100" dir="2700000" algn="tl">
                    <a:srgbClr val="000000">
                      <a:alpha val="43137"/>
                    </a:srgbClr>
                  </a:outerShdw>
                </a:effectLst>
              </a:rPr>
              <a:t>Cancer J Sci Am</a:t>
            </a:r>
            <a:r>
              <a:rPr lang="en-US" sz="1000" dirty="0">
                <a:effectLst>
                  <a:outerShdw blurRad="38100" dist="38100" dir="2700000" algn="tl">
                    <a:srgbClr val="000000">
                      <a:alpha val="43137"/>
                    </a:srgbClr>
                  </a:outerShdw>
                </a:effectLst>
              </a:rPr>
              <a:t> 1997.</a:t>
            </a:r>
          </a:p>
        </p:txBody>
      </p:sp>
      <p:sp>
        <p:nvSpPr>
          <p:cNvPr id="2" name="Rectangle 6">
            <a:extLst>
              <a:ext uri="{FF2B5EF4-FFF2-40B4-BE49-F238E27FC236}">
                <a16:creationId xmlns:a16="http://schemas.microsoft.com/office/drawing/2014/main" id="{1B8B5F23-1DF6-3225-29E8-AB44C26553C5}"/>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10</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a:extLst>
              <a:ext uri="{FF2B5EF4-FFF2-40B4-BE49-F238E27FC236}">
                <a16:creationId xmlns:a16="http://schemas.microsoft.com/office/drawing/2014/main" id="{B1764F9D-2B65-5BD6-685C-12A5A5EBBCAA}"/>
              </a:ext>
            </a:extLst>
          </p:cNvPr>
          <p:cNvSpPr>
            <a:spLocks noChangeArrowheads="1"/>
          </p:cNvSpPr>
          <p:nvPr/>
        </p:nvSpPr>
        <p:spPr bwMode="auto">
          <a:xfrm>
            <a:off x="1082677" y="739365"/>
            <a:ext cx="10031413" cy="1593669"/>
          </a:xfrm>
          <a:prstGeom prst="rect">
            <a:avLst/>
          </a:prstGeom>
          <a:noFill/>
          <a:ln w="9525">
            <a:noFill/>
            <a:miter lim="800000"/>
            <a:headEnd/>
            <a:tailEnd/>
          </a:ln>
          <a:effectLst/>
        </p:spPr>
        <p:txBody>
          <a:bodyPr lIns="138072" tIns="69038" rIns="138072" bIns="69038">
            <a:spAutoFit/>
          </a:bodyPr>
          <a:lstStyle/>
          <a:p>
            <a:pPr algn="ctr" defTabSz="1371600">
              <a:lnSpc>
                <a:spcPct val="90000"/>
              </a:lnSpc>
              <a:defRPr/>
            </a:pPr>
            <a:r>
              <a:rPr lang="en-US" sz="3200" dirty="0">
                <a:solidFill>
                  <a:schemeClr val="tx2"/>
                </a:solidFill>
                <a:effectLst>
                  <a:outerShdw blurRad="38100" dist="38100" dir="2700000" algn="tl">
                    <a:srgbClr val="000000">
                      <a:alpha val="43137"/>
                    </a:srgbClr>
                  </a:outerShdw>
                </a:effectLst>
                <a:latin typeface="Arial" charset="0"/>
              </a:rPr>
              <a:t>Breast Conserving Surgery vs. Mastectomy</a:t>
            </a:r>
          </a:p>
          <a:p>
            <a:pPr algn="ctr" defTabSz="1371600">
              <a:lnSpc>
                <a:spcPct val="90000"/>
              </a:lnSpc>
              <a:defRPr/>
            </a:pPr>
            <a:r>
              <a:rPr lang="en-US" sz="3200" dirty="0">
                <a:solidFill>
                  <a:schemeClr val="accent2"/>
                </a:solidFill>
                <a:effectLst>
                  <a:outerShdw blurRad="38100" dist="38100" dir="2700000" algn="tl">
                    <a:srgbClr val="000000">
                      <a:alpha val="43137"/>
                    </a:srgbClr>
                  </a:outerShdw>
                </a:effectLst>
                <a:latin typeface="Arial" charset="0"/>
              </a:rPr>
              <a:t>Invasive Breast Cancer</a:t>
            </a:r>
          </a:p>
          <a:p>
            <a:pPr algn="ctr" defTabSz="1371600">
              <a:lnSpc>
                <a:spcPct val="90000"/>
              </a:lnSpc>
              <a:defRPr/>
            </a:pPr>
            <a:r>
              <a:rPr lang="en-US" sz="4000" dirty="0">
                <a:solidFill>
                  <a:schemeClr val="tx2"/>
                </a:solidFill>
                <a:effectLst>
                  <a:outerShdw blurRad="38100" dist="38100" dir="2700000" algn="tl">
                    <a:srgbClr val="000000">
                      <a:alpha val="43137"/>
                    </a:srgbClr>
                  </a:outerShdw>
                </a:effectLst>
                <a:latin typeface="Arial" charset="0"/>
              </a:rPr>
              <a:t> </a:t>
            </a:r>
            <a:endParaRPr lang="en-US" sz="4000" dirty="0">
              <a:solidFill>
                <a:srgbClr val="1DECF9"/>
              </a:solidFill>
              <a:effectLst>
                <a:outerShdw blurRad="38100" dist="38100" dir="2700000" algn="tl">
                  <a:srgbClr val="000000">
                    <a:alpha val="43137"/>
                  </a:srgbClr>
                </a:outerShdw>
              </a:effectLst>
              <a:latin typeface="Arial" charset="0"/>
            </a:endParaRPr>
          </a:p>
        </p:txBody>
      </p:sp>
      <p:sp>
        <p:nvSpPr>
          <p:cNvPr id="576515" name="Rectangle 3">
            <a:extLst>
              <a:ext uri="{FF2B5EF4-FFF2-40B4-BE49-F238E27FC236}">
                <a16:creationId xmlns:a16="http://schemas.microsoft.com/office/drawing/2014/main" id="{9823A9D4-B985-97AC-43ED-2623C8ED4ED6}"/>
              </a:ext>
            </a:extLst>
          </p:cNvPr>
          <p:cNvSpPr>
            <a:spLocks noChangeArrowheads="1"/>
          </p:cNvSpPr>
          <p:nvPr/>
        </p:nvSpPr>
        <p:spPr bwMode="auto">
          <a:xfrm>
            <a:off x="1743077" y="2463802"/>
            <a:ext cx="9066213" cy="3648075"/>
          </a:xfrm>
          <a:prstGeom prst="rect">
            <a:avLst/>
          </a:prstGeom>
          <a:noFill/>
          <a:ln w="9525">
            <a:noFill/>
            <a:miter lim="800000"/>
            <a:headEnd/>
            <a:tailEnd/>
          </a:ln>
          <a:effectLst/>
        </p:spPr>
        <p:txBody>
          <a:bodyPr lIns="92048" tIns="46025" rIns="92048" bIns="46025"/>
          <a:lstStyle/>
          <a:p>
            <a:pPr marL="342900" indent="-342900" algn="ctr">
              <a:lnSpc>
                <a:spcPct val="90000"/>
              </a:lnSpc>
              <a:spcBef>
                <a:spcPct val="30000"/>
              </a:spcBef>
              <a:buSzPct val="100000"/>
              <a:buFontTx/>
              <a:buChar char="•"/>
              <a:defRPr/>
            </a:pPr>
            <a:r>
              <a:rPr lang="en-US" sz="3200" dirty="0">
                <a:solidFill>
                  <a:schemeClr val="tx1"/>
                </a:solidFill>
                <a:effectLst>
                  <a:outerShdw blurRad="38100" dist="38100" dir="2700000" algn="tl">
                    <a:srgbClr val="000000">
                      <a:alpha val="43137"/>
                    </a:srgbClr>
                  </a:outerShdw>
                </a:effectLst>
                <a:latin typeface="Arial" charset="0"/>
              </a:rPr>
              <a:t>From 1973-1989, six randomized trials</a:t>
            </a:r>
            <a:endParaRPr lang="en-US" sz="3200" baseline="30000" dirty="0">
              <a:solidFill>
                <a:schemeClr val="tx1"/>
              </a:solidFill>
              <a:effectLst>
                <a:outerShdw blurRad="38100" dist="38100" dir="2700000" algn="tl">
                  <a:srgbClr val="000000">
                    <a:alpha val="43137"/>
                  </a:srgbClr>
                </a:outerShdw>
              </a:effectLst>
              <a:latin typeface="Arial" charset="0"/>
            </a:endParaRPr>
          </a:p>
          <a:p>
            <a:pPr marL="342900" indent="-342900" algn="ctr">
              <a:lnSpc>
                <a:spcPct val="90000"/>
              </a:lnSpc>
              <a:spcBef>
                <a:spcPct val="30000"/>
              </a:spcBef>
              <a:buSzPct val="100000"/>
              <a:buFontTx/>
              <a:buChar char="•"/>
              <a:defRPr/>
            </a:pPr>
            <a:r>
              <a:rPr lang="en-US" sz="3200" dirty="0">
                <a:solidFill>
                  <a:schemeClr val="tx1"/>
                </a:solidFill>
                <a:effectLst>
                  <a:outerShdw blurRad="38100" dist="38100" dir="2700000" algn="tl">
                    <a:srgbClr val="000000">
                      <a:alpha val="43137"/>
                    </a:srgbClr>
                  </a:outerShdw>
                </a:effectLst>
                <a:latin typeface="Arial" charset="0"/>
              </a:rPr>
              <a:t>Two overview analyses</a:t>
            </a:r>
            <a:endParaRPr lang="en-US" sz="3200" baseline="30000" dirty="0">
              <a:solidFill>
                <a:schemeClr val="tx1"/>
              </a:solidFill>
              <a:effectLst>
                <a:outerShdw blurRad="38100" dist="38100" dir="2700000" algn="tl">
                  <a:srgbClr val="000000">
                    <a:alpha val="43137"/>
                  </a:srgbClr>
                </a:outerShdw>
              </a:effectLst>
              <a:latin typeface="Arial" charset="0"/>
            </a:endParaRPr>
          </a:p>
          <a:p>
            <a:pPr marL="342900" indent="-342900" algn="ctr">
              <a:lnSpc>
                <a:spcPct val="90000"/>
              </a:lnSpc>
              <a:spcBef>
                <a:spcPct val="30000"/>
              </a:spcBef>
              <a:buSzPct val="100000"/>
              <a:buFontTx/>
              <a:buChar char="•"/>
              <a:defRPr/>
            </a:pPr>
            <a:r>
              <a:rPr lang="en-US" sz="3200" dirty="0">
                <a:solidFill>
                  <a:schemeClr val="tx1"/>
                </a:solidFill>
                <a:effectLst>
                  <a:outerShdw blurRad="38100" dist="38100" dir="2700000" algn="tl">
                    <a:srgbClr val="000000">
                      <a:alpha val="43137"/>
                    </a:srgbClr>
                  </a:outerShdw>
                </a:effectLst>
                <a:latin typeface="Arial" charset="0"/>
              </a:rPr>
              <a:t>Compared mastectomy to BCS </a:t>
            </a:r>
            <a:r>
              <a:rPr lang="en-US" sz="3200" u="sng" dirty="0">
                <a:solidFill>
                  <a:schemeClr val="tx1"/>
                </a:solidFill>
                <a:effectLst>
                  <a:outerShdw blurRad="38100" dist="38100" dir="2700000" algn="tl">
                    <a:srgbClr val="000000">
                      <a:alpha val="43137"/>
                    </a:srgbClr>
                  </a:outerShdw>
                </a:effectLst>
                <a:latin typeface="Arial" charset="0"/>
              </a:rPr>
              <a:t>+</a:t>
            </a:r>
            <a:r>
              <a:rPr lang="en-US" sz="3200" dirty="0">
                <a:solidFill>
                  <a:schemeClr val="tx1"/>
                </a:solidFill>
                <a:effectLst>
                  <a:outerShdw blurRad="38100" dist="38100" dir="2700000" algn="tl">
                    <a:srgbClr val="000000">
                      <a:alpha val="43137"/>
                    </a:srgbClr>
                  </a:outerShdw>
                </a:effectLst>
                <a:latin typeface="Arial" charset="0"/>
              </a:rPr>
              <a:t> XRT</a:t>
            </a:r>
          </a:p>
          <a:p>
            <a:pPr marL="342900" indent="-342900" algn="ctr">
              <a:lnSpc>
                <a:spcPct val="90000"/>
              </a:lnSpc>
              <a:spcBef>
                <a:spcPct val="30000"/>
              </a:spcBef>
              <a:buSzPct val="100000"/>
              <a:buFontTx/>
              <a:buChar char="•"/>
              <a:defRPr/>
            </a:pPr>
            <a:r>
              <a:rPr lang="en-US" sz="3200" dirty="0">
                <a:solidFill>
                  <a:schemeClr val="tx1"/>
                </a:solidFill>
                <a:effectLst>
                  <a:outerShdw blurRad="38100" dist="38100" dir="2700000" algn="tl">
                    <a:srgbClr val="000000">
                      <a:alpha val="43137"/>
                    </a:srgbClr>
                  </a:outerShdw>
                </a:effectLst>
                <a:latin typeface="Arial" charset="0"/>
              </a:rPr>
              <a:t>Maximum tumor size for entry: 2-5 cm</a:t>
            </a:r>
          </a:p>
          <a:p>
            <a:pPr marL="342900" indent="-342900" algn="ctr">
              <a:lnSpc>
                <a:spcPct val="90000"/>
              </a:lnSpc>
              <a:spcBef>
                <a:spcPct val="30000"/>
              </a:spcBef>
              <a:buSzPct val="100000"/>
              <a:buFontTx/>
              <a:buChar char="•"/>
              <a:defRPr/>
            </a:pPr>
            <a:r>
              <a:rPr lang="en-US" sz="3200" dirty="0">
                <a:solidFill>
                  <a:schemeClr val="tx2"/>
                </a:solidFill>
                <a:effectLst>
                  <a:outerShdw blurRad="38100" dist="38100" dir="2700000" algn="tl">
                    <a:srgbClr val="000000">
                      <a:alpha val="43137"/>
                    </a:srgbClr>
                  </a:outerShdw>
                </a:effectLst>
                <a:latin typeface="Arial" charset="0"/>
              </a:rPr>
              <a:t>No differences in overall survival</a:t>
            </a:r>
          </a:p>
          <a:p>
            <a:pPr marL="342900" indent="-342900" algn="ctr">
              <a:lnSpc>
                <a:spcPct val="90000"/>
              </a:lnSpc>
              <a:spcBef>
                <a:spcPct val="30000"/>
              </a:spcBef>
              <a:buSzPct val="100000"/>
              <a:buFontTx/>
              <a:buChar char="•"/>
              <a:defRPr/>
            </a:pPr>
            <a:r>
              <a:rPr lang="en-US" sz="3200" dirty="0">
                <a:solidFill>
                  <a:schemeClr val="tx2"/>
                </a:solidFill>
                <a:effectLst>
                  <a:outerShdw blurRad="38100" dist="38100" dir="2700000" algn="tl">
                    <a:srgbClr val="000000">
                      <a:alpha val="43137"/>
                    </a:srgbClr>
                  </a:outerShdw>
                </a:effectLst>
                <a:latin typeface="Arial" charset="0"/>
              </a:rPr>
              <a:t>XRT significantly reduced the rates of IBTR</a:t>
            </a:r>
          </a:p>
          <a:p>
            <a:pPr marL="342900" indent="-342900" algn="ctr">
              <a:lnSpc>
                <a:spcPct val="90000"/>
              </a:lnSpc>
              <a:spcBef>
                <a:spcPct val="30000"/>
              </a:spcBef>
              <a:buSzPct val="100000"/>
              <a:defRPr/>
            </a:pPr>
            <a:endParaRPr lang="en-US" sz="2900" dirty="0">
              <a:solidFill>
                <a:schemeClr val="tx2"/>
              </a:solidFill>
              <a:effectLst>
                <a:outerShdw blurRad="38100" dist="38100" dir="2700000" algn="tl">
                  <a:srgbClr val="000000">
                    <a:alpha val="43137"/>
                  </a:srgbClr>
                </a:outerShdw>
              </a:effectLst>
              <a:latin typeface="Arial" charset="0"/>
            </a:endParaRPr>
          </a:p>
        </p:txBody>
      </p:sp>
      <p:sp>
        <p:nvSpPr>
          <p:cNvPr id="6" name="Rectangle 3">
            <a:extLst>
              <a:ext uri="{FF2B5EF4-FFF2-40B4-BE49-F238E27FC236}">
                <a16:creationId xmlns:a16="http://schemas.microsoft.com/office/drawing/2014/main" id="{26501E01-BAF6-607F-C273-FBF01A1698C7}"/>
              </a:ext>
            </a:extLst>
          </p:cNvPr>
          <p:cNvSpPr>
            <a:spLocks noChangeArrowheads="1"/>
          </p:cNvSpPr>
          <p:nvPr/>
        </p:nvSpPr>
        <p:spPr bwMode="auto">
          <a:xfrm>
            <a:off x="1743075" y="2001838"/>
            <a:ext cx="8902700" cy="4572000"/>
          </a:xfrm>
          <a:prstGeom prst="rect">
            <a:avLst/>
          </a:prstGeom>
          <a:solidFill>
            <a:srgbClr val="990000"/>
          </a:solidFill>
          <a:ln w="9525">
            <a:noFill/>
            <a:miter lim="800000"/>
            <a:headEnd/>
            <a:tailEnd/>
          </a:ln>
          <a:effectLst/>
        </p:spPr>
        <p:txBody>
          <a:bodyPr lIns="92048" tIns="46025" rIns="92048" bIns="46025"/>
          <a:lstStyle/>
          <a:p>
            <a:pPr marL="342900" indent="-342900" algn="ctr">
              <a:lnSpc>
                <a:spcPct val="90000"/>
              </a:lnSpc>
              <a:spcBef>
                <a:spcPct val="30000"/>
              </a:spcBef>
              <a:buSzPct val="100000"/>
              <a:buFontTx/>
              <a:buChar char="•"/>
              <a:defRPr/>
            </a:pPr>
            <a:endParaRPr lang="en-US" sz="1600" dirty="0">
              <a:solidFill>
                <a:schemeClr val="accent2"/>
              </a:solidFill>
              <a:effectLst>
                <a:outerShdw blurRad="38100" dist="38100" dir="2700000" algn="tl">
                  <a:srgbClr val="000000">
                    <a:alpha val="43137"/>
                  </a:srgbClr>
                </a:outerShdw>
              </a:effectLst>
              <a:latin typeface="Arial" charset="0"/>
            </a:endParaRPr>
          </a:p>
          <a:p>
            <a:pPr algn="ctr">
              <a:lnSpc>
                <a:spcPct val="90000"/>
              </a:lnSpc>
              <a:spcBef>
                <a:spcPct val="30000"/>
              </a:spcBef>
              <a:buSzPct val="100000"/>
              <a:defRPr/>
            </a:pPr>
            <a:r>
              <a:rPr lang="en-US" sz="3200" dirty="0">
                <a:solidFill>
                  <a:schemeClr val="accent2"/>
                </a:solidFill>
                <a:effectLst>
                  <a:outerShdw blurRad="38100" dist="38100" dir="2700000" algn="tl">
                    <a:srgbClr val="000000">
                      <a:alpha val="43137"/>
                    </a:srgbClr>
                  </a:outerShdw>
                </a:effectLst>
                <a:latin typeface="Arial" charset="0"/>
              </a:rPr>
              <a:t>1990: NIH CDC Statement</a:t>
            </a:r>
          </a:p>
          <a:p>
            <a:pPr algn="ctr">
              <a:lnSpc>
                <a:spcPct val="90000"/>
              </a:lnSpc>
              <a:spcBef>
                <a:spcPct val="30000"/>
              </a:spcBef>
              <a:buSzPct val="100000"/>
              <a:defRPr/>
            </a:pPr>
            <a:endParaRPr lang="en-US" sz="1800" dirty="0">
              <a:solidFill>
                <a:schemeClr val="tx1"/>
              </a:solidFill>
              <a:effectLst>
                <a:outerShdw blurRad="38100" dist="38100" dir="2700000" algn="tl">
                  <a:srgbClr val="000000">
                    <a:alpha val="43137"/>
                  </a:srgbClr>
                </a:outerShdw>
              </a:effectLst>
              <a:latin typeface="Arial" charset="0"/>
            </a:endParaRPr>
          </a:p>
          <a:p>
            <a:pPr lvl="1">
              <a:lnSpc>
                <a:spcPct val="90000"/>
              </a:lnSpc>
              <a:spcBef>
                <a:spcPct val="30000"/>
              </a:spcBef>
              <a:buSzPct val="100000"/>
              <a:defRPr/>
            </a:pPr>
            <a:r>
              <a:rPr lang="en-US" sz="2900" dirty="0">
                <a:solidFill>
                  <a:schemeClr val="tx2"/>
                </a:solidFill>
                <a:effectLst>
                  <a:outerShdw blurRad="38100" dist="38100" dir="2700000" algn="tl">
                    <a:srgbClr val="000000">
                      <a:alpha val="43137"/>
                    </a:srgbClr>
                  </a:outerShdw>
                </a:effectLst>
                <a:latin typeface="Arial" charset="0"/>
              </a:rPr>
              <a:t>“Breast Conservation Treatment is an </a:t>
            </a:r>
            <a:r>
              <a:rPr lang="en-US" sz="2900" dirty="0">
                <a:solidFill>
                  <a:schemeClr val="tx1"/>
                </a:solidFill>
                <a:effectLst>
                  <a:outerShdw blurRad="38100" dist="38100" dir="2700000" algn="tl">
                    <a:srgbClr val="000000">
                      <a:alpha val="43137"/>
                    </a:srgbClr>
                  </a:outerShdw>
                </a:effectLst>
                <a:latin typeface="Arial" charset="0"/>
              </a:rPr>
              <a:t>appropriate method </a:t>
            </a:r>
            <a:r>
              <a:rPr lang="en-US" sz="2900" dirty="0">
                <a:solidFill>
                  <a:schemeClr val="tx2"/>
                </a:solidFill>
                <a:effectLst>
                  <a:outerShdw blurRad="38100" dist="38100" dir="2700000" algn="tl">
                    <a:srgbClr val="000000">
                      <a:alpha val="43137"/>
                    </a:srgbClr>
                  </a:outerShdw>
                </a:effectLst>
                <a:latin typeface="Arial" charset="0"/>
              </a:rPr>
              <a:t>of primary therapy for the majority of women with </a:t>
            </a:r>
            <a:r>
              <a:rPr lang="en-US" sz="2900" dirty="0">
                <a:solidFill>
                  <a:schemeClr val="tx1"/>
                </a:solidFill>
                <a:effectLst>
                  <a:outerShdw blurRad="38100" dist="38100" dir="2700000" algn="tl">
                    <a:srgbClr val="000000">
                      <a:alpha val="43137"/>
                    </a:srgbClr>
                  </a:outerShdw>
                </a:effectLst>
                <a:latin typeface="Arial" charset="0"/>
              </a:rPr>
              <a:t>stage I and II breast cancer </a:t>
            </a:r>
            <a:r>
              <a:rPr lang="en-US" sz="2900" dirty="0">
                <a:solidFill>
                  <a:schemeClr val="tx2"/>
                </a:solidFill>
                <a:effectLst>
                  <a:outerShdw blurRad="38100" dist="38100" dir="2700000" algn="tl">
                    <a:srgbClr val="000000">
                      <a:alpha val="43137"/>
                    </a:srgbClr>
                  </a:outerShdw>
                </a:effectLst>
                <a:latin typeface="Arial" charset="0"/>
              </a:rPr>
              <a:t>and is </a:t>
            </a:r>
            <a:r>
              <a:rPr lang="en-US" sz="2900" u="sng" dirty="0">
                <a:solidFill>
                  <a:schemeClr val="accent2"/>
                </a:solidFill>
                <a:effectLst>
                  <a:outerShdw blurRad="38100" dist="38100" dir="2700000" algn="tl">
                    <a:srgbClr val="000000">
                      <a:alpha val="43137"/>
                    </a:srgbClr>
                  </a:outerShdw>
                </a:effectLst>
                <a:latin typeface="Arial" charset="0"/>
              </a:rPr>
              <a:t>preferable</a:t>
            </a:r>
            <a:r>
              <a:rPr lang="en-US" sz="2900" dirty="0">
                <a:solidFill>
                  <a:schemeClr val="tx2"/>
                </a:solidFill>
                <a:effectLst>
                  <a:outerShdw blurRad="38100" dist="38100" dir="2700000" algn="tl">
                    <a:srgbClr val="000000">
                      <a:alpha val="43137"/>
                    </a:srgbClr>
                  </a:outerShdw>
                </a:effectLst>
                <a:latin typeface="Arial" charset="0"/>
              </a:rPr>
              <a:t> because it provides survival equivalent to total mastectomy while preserving the breast.”</a:t>
            </a:r>
            <a:r>
              <a:rPr lang="en-US" sz="3200" dirty="0">
                <a:solidFill>
                  <a:schemeClr val="tx2"/>
                </a:solidFill>
                <a:effectLst>
                  <a:outerShdw blurRad="38100" dist="38100" dir="2700000" algn="tl">
                    <a:srgbClr val="000000">
                      <a:alpha val="43137"/>
                    </a:srgbClr>
                  </a:outerShdw>
                </a:effectLst>
                <a:latin typeface="Arial" charset="0"/>
              </a:rPr>
              <a:t> </a:t>
            </a:r>
          </a:p>
        </p:txBody>
      </p:sp>
      <p:sp>
        <p:nvSpPr>
          <p:cNvPr id="7" name="Rectangle 5">
            <a:extLst>
              <a:ext uri="{FF2B5EF4-FFF2-40B4-BE49-F238E27FC236}">
                <a16:creationId xmlns:a16="http://schemas.microsoft.com/office/drawing/2014/main" id="{0ADA2FF7-4BA1-A401-D217-1D8668EAEAFB}"/>
              </a:ext>
            </a:extLst>
          </p:cNvPr>
          <p:cNvSpPr>
            <a:spLocks noChangeArrowheads="1"/>
          </p:cNvSpPr>
          <p:nvPr/>
        </p:nvSpPr>
        <p:spPr bwMode="auto">
          <a:xfrm>
            <a:off x="4494215" y="7038203"/>
            <a:ext cx="3203575" cy="276999"/>
          </a:xfrm>
          <a:prstGeom prst="rect">
            <a:avLst/>
          </a:prstGeom>
          <a:noFill/>
          <a:ln w="38100">
            <a:noFill/>
            <a:miter lim="800000"/>
            <a:headEnd/>
            <a:tailEnd/>
          </a:ln>
        </p:spPr>
        <p:txBody>
          <a:bodyPr wrap="square" anchor="ctr">
            <a:spAutoFit/>
          </a:bodyPr>
          <a:lstStyle/>
          <a:p>
            <a:pPr algn="ctr">
              <a:defRPr/>
            </a:pPr>
            <a:r>
              <a:rPr lang="en-US" sz="1200" b="0" dirty="0"/>
              <a:t>NIH CDC. </a:t>
            </a:r>
            <a:r>
              <a:rPr lang="en-US" sz="1200" b="0" i="1" dirty="0"/>
              <a:t>JAMA. </a:t>
            </a:r>
            <a:r>
              <a:rPr lang="en-US" sz="1200" b="0" dirty="0"/>
              <a:t>1991;265(3):391-395. </a:t>
            </a:r>
          </a:p>
        </p:txBody>
      </p:sp>
      <p:sp>
        <p:nvSpPr>
          <p:cNvPr id="3" name="Rectangle 6">
            <a:extLst>
              <a:ext uri="{FF2B5EF4-FFF2-40B4-BE49-F238E27FC236}">
                <a16:creationId xmlns:a16="http://schemas.microsoft.com/office/drawing/2014/main" id="{8CFC8C87-0BA6-F5F8-FAB8-D848BFD0C1C2}"/>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11</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1926C28-2D76-915C-7B18-7A8F45C14D68}"/>
              </a:ext>
            </a:extLst>
          </p:cNvPr>
          <p:cNvSpPr>
            <a:spLocks noGrp="1" noChangeArrowheads="1"/>
          </p:cNvSpPr>
          <p:nvPr>
            <p:ph type="title" idx="4294967295"/>
          </p:nvPr>
        </p:nvSpPr>
        <p:spPr>
          <a:xfrm>
            <a:off x="1374777" y="884238"/>
            <a:ext cx="9750425" cy="609600"/>
          </a:xfrm>
        </p:spPr>
        <p:txBody>
          <a:bodyPr vert="horz" wrap="square" lIns="92843" tIns="45231" rIns="92843" bIns="45231" numCol="1" anchor="ctr" anchorCtr="0" compatLnSpc="1">
            <a:prstTxWarp prst="textNoShape">
              <a:avLst/>
            </a:prstTxWarp>
          </a:bodyPr>
          <a:lstStyle/>
          <a:p>
            <a:pPr defTabSz="612775">
              <a:defRPr/>
            </a:pPr>
            <a:r>
              <a:rPr lang="en-US" sz="3200" dirty="0">
                <a:effectLst>
                  <a:outerShdw blurRad="38100" dist="38100" dir="2700000" algn="tl">
                    <a:srgbClr val="000000">
                      <a:alpha val="43137"/>
                    </a:srgbClr>
                  </a:outerShdw>
                </a:effectLst>
              </a:rPr>
              <a:t>Optimal Lumpectomy Candidates</a:t>
            </a:r>
            <a:endParaRPr lang="en-US" sz="3200" baseline="50000" dirty="0">
              <a:effectLst>
                <a:outerShdw blurRad="38100" dist="38100" dir="2700000" algn="tl">
                  <a:srgbClr val="000000">
                    <a:alpha val="43137"/>
                  </a:srgbClr>
                </a:outerShdw>
              </a:effectLst>
            </a:endParaRPr>
          </a:p>
        </p:txBody>
      </p:sp>
      <p:sp>
        <p:nvSpPr>
          <p:cNvPr id="364547" name="Rectangle 3">
            <a:extLst>
              <a:ext uri="{FF2B5EF4-FFF2-40B4-BE49-F238E27FC236}">
                <a16:creationId xmlns:a16="http://schemas.microsoft.com/office/drawing/2014/main" id="{D3D18F23-E0E2-847C-5DF7-6F15F45BABEB}"/>
              </a:ext>
            </a:extLst>
          </p:cNvPr>
          <p:cNvSpPr>
            <a:spLocks noGrp="1" noChangeArrowheads="1"/>
          </p:cNvSpPr>
          <p:nvPr>
            <p:ph type="body" idx="4294967295"/>
          </p:nvPr>
        </p:nvSpPr>
        <p:spPr>
          <a:xfrm>
            <a:off x="1703388" y="1938338"/>
            <a:ext cx="9136062" cy="2990850"/>
          </a:xfrm>
        </p:spPr>
        <p:txBody>
          <a:bodyPr vert="horz" wrap="square" lIns="92843" tIns="45231" rIns="92843" bIns="45231" numCol="1" anchor="t" anchorCtr="0" compatLnSpc="1">
            <a:prstTxWarp prst="textNoShape">
              <a:avLst/>
            </a:prstTxWarp>
          </a:bodyPr>
          <a:lstStyle/>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Tumors &lt; 5 cm in diameter</a:t>
            </a:r>
          </a:p>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Limited to one quadrant</a:t>
            </a:r>
          </a:p>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Breast size/tumor size ratio permitting lumpectomy with acceptable cosmetic result</a:t>
            </a:r>
          </a:p>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Patient is desirous of breast conservation</a:t>
            </a:r>
          </a:p>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Negative margins following resection</a:t>
            </a:r>
          </a:p>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No contraindications to breast XRT</a:t>
            </a:r>
          </a:p>
        </p:txBody>
      </p:sp>
      <p:sp>
        <p:nvSpPr>
          <p:cNvPr id="16388" name="Rectangle 5">
            <a:extLst>
              <a:ext uri="{FF2B5EF4-FFF2-40B4-BE49-F238E27FC236}">
                <a16:creationId xmlns:a16="http://schemas.microsoft.com/office/drawing/2014/main" id="{EB548F5A-E0FB-FC4A-5B9E-F017DD4BF04A}"/>
              </a:ext>
            </a:extLst>
          </p:cNvPr>
          <p:cNvSpPr>
            <a:spLocks noChangeArrowheads="1"/>
          </p:cNvSpPr>
          <p:nvPr/>
        </p:nvSpPr>
        <p:spPr bwMode="auto">
          <a:xfrm>
            <a:off x="1531940" y="6915090"/>
            <a:ext cx="9128125" cy="400110"/>
          </a:xfrm>
          <a:prstGeom prst="rect">
            <a:avLst/>
          </a:prstGeom>
          <a:noFill/>
          <a:ln w="38100">
            <a:noFill/>
            <a:miter lim="800000"/>
            <a:headEnd/>
            <a:tailEnd/>
          </a:ln>
        </p:spPr>
        <p:txBody>
          <a:bodyPr anchor="ctr">
            <a:spAutoFit/>
          </a:bodyPr>
          <a:lstStyle/>
          <a:p>
            <a:pPr algn="ctr">
              <a:defRPr/>
            </a:pPr>
            <a:r>
              <a:rPr lang="en-US" sz="1000" b="0" dirty="0"/>
              <a:t>Newman LA et al. </a:t>
            </a:r>
            <a:r>
              <a:rPr lang="en-US" sz="1000" b="0" i="1" dirty="0"/>
              <a:t>Surg Clin North Am.</a:t>
            </a:r>
            <a:r>
              <a:rPr lang="en-US" sz="1000" b="0" dirty="0"/>
              <a:t> 2003;83(4):841-883.</a:t>
            </a:r>
          </a:p>
          <a:p>
            <a:pPr algn="ctr">
              <a:defRPr/>
            </a:pPr>
            <a:r>
              <a:rPr lang="en-US" sz="1000" b="0" dirty="0"/>
              <a:t>Winchester DP et al. </a:t>
            </a:r>
            <a:r>
              <a:rPr lang="en-US" sz="1000" b="0" i="1" dirty="0"/>
              <a:t>CA Cancer J Clin. </a:t>
            </a:r>
            <a:r>
              <a:rPr lang="en-US" sz="1000" b="0" dirty="0"/>
              <a:t>1998;48(2):83-107.</a:t>
            </a:r>
          </a:p>
        </p:txBody>
      </p:sp>
      <p:sp>
        <p:nvSpPr>
          <p:cNvPr id="2" name="Rectangle 6">
            <a:extLst>
              <a:ext uri="{FF2B5EF4-FFF2-40B4-BE49-F238E27FC236}">
                <a16:creationId xmlns:a16="http://schemas.microsoft.com/office/drawing/2014/main" id="{E9949C2C-60EA-B6C4-A528-9F82FF919644}"/>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12</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a:extLst>
              <a:ext uri="{FF2B5EF4-FFF2-40B4-BE49-F238E27FC236}">
                <a16:creationId xmlns:a16="http://schemas.microsoft.com/office/drawing/2014/main" id="{AA29FE34-05B1-A40A-7A89-B49CECA386A2}"/>
              </a:ext>
            </a:extLst>
          </p:cNvPr>
          <p:cNvSpPr>
            <a:spLocks noGrp="1" noChangeArrowheads="1"/>
          </p:cNvSpPr>
          <p:nvPr>
            <p:ph type="title" idx="4294967295"/>
          </p:nvPr>
        </p:nvSpPr>
        <p:spPr>
          <a:xfrm>
            <a:off x="1393825" y="1031875"/>
            <a:ext cx="9405938" cy="609600"/>
          </a:xfrm>
        </p:spPr>
        <p:txBody>
          <a:bodyPr vert="horz" wrap="square" lIns="92843" tIns="45231" rIns="92843" bIns="45231" numCol="1" anchor="ctr" anchorCtr="0" compatLnSpc="1">
            <a:prstTxWarp prst="textNoShape">
              <a:avLst/>
            </a:prstTxWarp>
          </a:bodyPr>
          <a:lstStyle/>
          <a:p>
            <a:pPr defTabSz="612775">
              <a:defRPr/>
            </a:pPr>
            <a:r>
              <a:rPr lang="en-US" sz="3200" dirty="0">
                <a:effectLst>
                  <a:outerShdw blurRad="38100" dist="38100" dir="2700000" algn="tl">
                    <a:srgbClr val="000000">
                      <a:alpha val="43137"/>
                    </a:srgbClr>
                  </a:outerShdw>
                </a:effectLst>
              </a:rPr>
              <a:t>Lumpectomy Contraindications</a:t>
            </a:r>
            <a:br>
              <a:rPr lang="en-US" sz="3200" dirty="0">
                <a:effectLst>
                  <a:outerShdw blurRad="38100" dist="38100" dir="2700000" algn="tl">
                    <a:srgbClr val="000000">
                      <a:alpha val="43137"/>
                    </a:srgbClr>
                  </a:outerShdw>
                </a:effectLst>
              </a:rPr>
            </a:br>
            <a:r>
              <a:rPr lang="en-US" sz="2800" dirty="0">
                <a:solidFill>
                  <a:schemeClr val="accent2"/>
                </a:solidFill>
                <a:effectLst>
                  <a:outerShdw blurRad="38100" dist="38100" dir="2700000" algn="tl">
                    <a:srgbClr val="000000">
                      <a:alpha val="43137"/>
                    </a:srgbClr>
                  </a:outerShdw>
                </a:effectLst>
              </a:rPr>
              <a:t>Absolute</a:t>
            </a:r>
          </a:p>
        </p:txBody>
      </p:sp>
      <p:sp>
        <p:nvSpPr>
          <p:cNvPr id="588803" name="Rectangle 3">
            <a:extLst>
              <a:ext uri="{FF2B5EF4-FFF2-40B4-BE49-F238E27FC236}">
                <a16:creationId xmlns:a16="http://schemas.microsoft.com/office/drawing/2014/main" id="{E66B0538-9D84-D7BE-7462-35248F9DAD2E}"/>
              </a:ext>
            </a:extLst>
          </p:cNvPr>
          <p:cNvSpPr>
            <a:spLocks noGrp="1" noChangeArrowheads="1"/>
          </p:cNvSpPr>
          <p:nvPr>
            <p:ph type="body" idx="4294967295"/>
          </p:nvPr>
        </p:nvSpPr>
        <p:spPr>
          <a:xfrm>
            <a:off x="1703390" y="2260600"/>
            <a:ext cx="9024937" cy="2990850"/>
          </a:xfrm>
        </p:spPr>
        <p:txBody>
          <a:bodyPr vert="horz" wrap="square" lIns="92843" tIns="45231" rIns="92843" bIns="45231" numCol="1" anchor="t" anchorCtr="0" compatLnSpc="1">
            <a:prstTxWarp prst="textNoShape">
              <a:avLst/>
            </a:prstTxWarp>
          </a:bodyPr>
          <a:lstStyle/>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Multi-centric disease in more than one quadrant*</a:t>
            </a:r>
          </a:p>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Diffuse suspicious microcalcifications</a:t>
            </a:r>
          </a:p>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Inability to obtain clear margins after multiple resections</a:t>
            </a:r>
          </a:p>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First or second trimester of pregnancy</a:t>
            </a:r>
          </a:p>
          <a:p>
            <a:pPr marL="231775" indent="-231775" defTabSz="612775">
              <a:spcBef>
                <a:spcPct val="50000"/>
              </a:spcBef>
              <a:buClr>
                <a:srgbClr val="EAEC5E"/>
              </a:buClr>
              <a:defRPr/>
            </a:pPr>
            <a:r>
              <a:rPr lang="en-US" sz="3200" dirty="0">
                <a:effectLst>
                  <a:outerShdw blurRad="38100" dist="38100" dir="2700000" algn="tl">
                    <a:srgbClr val="000000">
                      <a:alpha val="43137"/>
                    </a:srgbClr>
                  </a:outerShdw>
                </a:effectLst>
              </a:rPr>
              <a:t>History of therapeutic radiation to the region</a:t>
            </a:r>
          </a:p>
        </p:txBody>
      </p:sp>
      <p:sp>
        <p:nvSpPr>
          <p:cNvPr id="21509" name="Rectangle 5">
            <a:extLst>
              <a:ext uri="{FF2B5EF4-FFF2-40B4-BE49-F238E27FC236}">
                <a16:creationId xmlns:a16="http://schemas.microsoft.com/office/drawing/2014/main" id="{8079D637-1DD8-F7D7-B2F2-5EE932F25AB7}"/>
              </a:ext>
            </a:extLst>
          </p:cNvPr>
          <p:cNvSpPr>
            <a:spLocks noChangeArrowheads="1"/>
          </p:cNvSpPr>
          <p:nvPr/>
        </p:nvSpPr>
        <p:spPr bwMode="auto">
          <a:xfrm>
            <a:off x="4541731" y="6761202"/>
            <a:ext cx="3108543" cy="553998"/>
          </a:xfrm>
          <a:prstGeom prst="rect">
            <a:avLst/>
          </a:prstGeom>
          <a:noFill/>
          <a:ln w="38100">
            <a:noFill/>
            <a:miter lim="800000"/>
            <a:headEnd/>
            <a:tailEnd/>
          </a:ln>
          <a:effectLst/>
        </p:spPr>
        <p:txBody>
          <a:bodyPr wrap="none" anchor="ctr">
            <a:spAutoFit/>
          </a:bodyPr>
          <a:lstStyle/>
          <a:p>
            <a:pPr>
              <a:defRPr/>
            </a:pPr>
            <a:r>
              <a:rPr lang="en-US" sz="1000" b="0" dirty="0" err="1">
                <a:latin typeface="Arial" charset="0"/>
              </a:rPr>
              <a:t>Hooning</a:t>
            </a:r>
            <a:r>
              <a:rPr lang="en-US" sz="1000" b="0" dirty="0">
                <a:latin typeface="Arial" charset="0"/>
              </a:rPr>
              <a:t> MJ et al. </a:t>
            </a:r>
            <a:r>
              <a:rPr lang="en-US" sz="1000" b="0" i="1" dirty="0" err="1">
                <a:latin typeface="Arial" charset="0"/>
              </a:rPr>
              <a:t>Neth</a:t>
            </a:r>
            <a:r>
              <a:rPr lang="en-US" sz="1000" b="0" i="1" dirty="0">
                <a:latin typeface="Arial" charset="0"/>
              </a:rPr>
              <a:t> J Surg. </a:t>
            </a:r>
            <a:r>
              <a:rPr lang="en-US" sz="1000" b="0" dirty="0">
                <a:latin typeface="Arial" charset="0"/>
              </a:rPr>
              <a:t>1991;43(4):102-104.</a:t>
            </a:r>
          </a:p>
          <a:p>
            <a:pPr>
              <a:defRPr/>
            </a:pPr>
            <a:r>
              <a:rPr lang="en-US" sz="1000" b="0" dirty="0">
                <a:latin typeface="Arial" charset="0"/>
              </a:rPr>
              <a:t>Morrow M et al. </a:t>
            </a:r>
            <a:r>
              <a:rPr lang="en-US" sz="1000" b="0" i="1" dirty="0">
                <a:latin typeface="Arial" charset="0"/>
              </a:rPr>
              <a:t>Ann Surg.</a:t>
            </a:r>
            <a:r>
              <a:rPr lang="en-US" sz="1000" b="0" dirty="0">
                <a:latin typeface="Arial" charset="0"/>
              </a:rPr>
              <a:t> 1998;227(4):502-506.</a:t>
            </a:r>
          </a:p>
          <a:p>
            <a:pPr algn="ctr">
              <a:defRPr/>
            </a:pPr>
            <a:r>
              <a:rPr lang="en-US" sz="1000" b="0" dirty="0" err="1">
                <a:latin typeface="Arial" charset="0"/>
              </a:rPr>
              <a:t>Jakesz</a:t>
            </a:r>
            <a:r>
              <a:rPr lang="en-US" sz="1000" b="0" dirty="0">
                <a:latin typeface="Arial" charset="0"/>
              </a:rPr>
              <a:t> R et al. </a:t>
            </a:r>
            <a:r>
              <a:rPr lang="en-US" sz="1000" b="0" i="1" dirty="0" err="1">
                <a:latin typeface="Arial" charset="0"/>
              </a:rPr>
              <a:t>Chirug</a:t>
            </a:r>
            <a:r>
              <a:rPr lang="en-US" sz="1000" b="0" i="1" dirty="0">
                <a:latin typeface="Arial" charset="0"/>
              </a:rPr>
              <a:t>. </a:t>
            </a:r>
            <a:r>
              <a:rPr lang="en-US" sz="1000" b="0" dirty="0">
                <a:latin typeface="Arial" charset="0"/>
              </a:rPr>
              <a:t>1999;70(4):394-399.</a:t>
            </a:r>
          </a:p>
        </p:txBody>
      </p:sp>
      <p:sp>
        <p:nvSpPr>
          <p:cNvPr id="2" name="Rectangle 6">
            <a:extLst>
              <a:ext uri="{FF2B5EF4-FFF2-40B4-BE49-F238E27FC236}">
                <a16:creationId xmlns:a16="http://schemas.microsoft.com/office/drawing/2014/main" id="{CF4C19E7-C0BC-FCF7-2184-7FCF4B76483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13</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3">
            <a:extLst>
              <a:ext uri="{FF2B5EF4-FFF2-40B4-BE49-F238E27FC236}">
                <a16:creationId xmlns:a16="http://schemas.microsoft.com/office/drawing/2014/main" id="{6E4543CB-85BE-1B4A-4C14-269129B0E184}"/>
              </a:ext>
            </a:extLst>
          </p:cNvPr>
          <p:cNvSpPr>
            <a:spLocks noGrp="1" noChangeArrowheads="1"/>
          </p:cNvSpPr>
          <p:nvPr>
            <p:ph type="body" idx="4294967295"/>
          </p:nvPr>
        </p:nvSpPr>
        <p:spPr>
          <a:xfrm>
            <a:off x="2029620" y="2219344"/>
            <a:ext cx="8162925" cy="3963988"/>
          </a:xfrm>
        </p:spPr>
        <p:txBody>
          <a:bodyPr vert="horz" wrap="square" lIns="92843" tIns="45231" rIns="92843" bIns="45231" numCol="1" anchor="t" anchorCtr="0" compatLnSpc="1">
            <a:prstTxWarp prst="textNoShape">
              <a:avLst/>
            </a:prstTxWarp>
          </a:bodyPr>
          <a:lstStyle/>
          <a:p>
            <a:pPr marL="231775" indent="-231775" defTabSz="612775">
              <a:lnSpc>
                <a:spcPct val="100000"/>
              </a:lnSpc>
              <a:spcBef>
                <a:spcPct val="50000"/>
              </a:spcBef>
              <a:buClr>
                <a:srgbClr val="EAEC5E"/>
              </a:buClr>
              <a:defRPr/>
            </a:pPr>
            <a:r>
              <a:rPr lang="en-US" sz="3200" dirty="0">
                <a:effectLst>
                  <a:outerShdw blurRad="38100" dist="38100" dir="2700000" algn="tl">
                    <a:srgbClr val="000000">
                      <a:alpha val="43137"/>
                    </a:srgbClr>
                  </a:outerShdw>
                </a:effectLst>
              </a:rPr>
              <a:t>Large tumor size/breast size ratio for acceptable cosmesis</a:t>
            </a:r>
          </a:p>
          <a:p>
            <a:pPr marL="231775" indent="-231775" defTabSz="612775">
              <a:lnSpc>
                <a:spcPct val="100000"/>
              </a:lnSpc>
              <a:spcBef>
                <a:spcPct val="50000"/>
              </a:spcBef>
              <a:buClr>
                <a:srgbClr val="EAEC5E"/>
              </a:buClr>
              <a:defRPr/>
            </a:pPr>
            <a:r>
              <a:rPr lang="en-US" sz="3200" dirty="0">
                <a:effectLst>
                  <a:outerShdw blurRad="38100" dist="38100" dir="2700000" algn="tl">
                    <a:srgbClr val="000000">
                      <a:alpha val="43137"/>
                    </a:srgbClr>
                  </a:outerShdw>
                </a:effectLst>
              </a:rPr>
              <a:t>History of collagen vascular disease (relative contraindication to XRT)</a:t>
            </a:r>
          </a:p>
          <a:p>
            <a:pPr marL="231775" indent="-231775" defTabSz="612775">
              <a:lnSpc>
                <a:spcPct val="100000"/>
              </a:lnSpc>
              <a:spcBef>
                <a:spcPct val="50000"/>
              </a:spcBef>
              <a:buClr>
                <a:srgbClr val="EAEC5E"/>
              </a:buClr>
              <a:defRPr/>
            </a:pPr>
            <a:r>
              <a:rPr lang="en-US" sz="3200" dirty="0">
                <a:effectLst>
                  <a:outerShdw blurRad="38100" dist="38100" dir="2700000" algn="tl">
                    <a:srgbClr val="000000">
                      <a:alpha val="43137"/>
                    </a:srgbClr>
                  </a:outerShdw>
                </a:effectLst>
              </a:rPr>
              <a:t>Tumor location beneath nipple</a:t>
            </a:r>
          </a:p>
          <a:p>
            <a:pPr marL="231775" indent="-231775" defTabSz="612775">
              <a:lnSpc>
                <a:spcPct val="100000"/>
              </a:lnSpc>
              <a:spcBef>
                <a:spcPct val="50000"/>
              </a:spcBef>
              <a:buClr>
                <a:srgbClr val="EAEC5E"/>
              </a:buClr>
              <a:defRPr/>
            </a:pPr>
            <a:r>
              <a:rPr lang="en-US" sz="3200" dirty="0">
                <a:effectLst>
                  <a:outerShdw blurRad="38100" dist="38100" dir="2700000" algn="tl">
                    <a:srgbClr val="000000">
                      <a:alpha val="43137"/>
                    </a:srgbClr>
                  </a:outerShdw>
                </a:effectLst>
              </a:rPr>
              <a:t>Unavailability of radiotherapy</a:t>
            </a:r>
          </a:p>
        </p:txBody>
      </p:sp>
      <p:sp>
        <p:nvSpPr>
          <p:cNvPr id="366601" name="Rectangle 9">
            <a:extLst>
              <a:ext uri="{FF2B5EF4-FFF2-40B4-BE49-F238E27FC236}">
                <a16:creationId xmlns:a16="http://schemas.microsoft.com/office/drawing/2014/main" id="{47697458-9F29-E8DC-E3AD-3CF3E633D7AC}"/>
              </a:ext>
            </a:extLst>
          </p:cNvPr>
          <p:cNvSpPr>
            <a:spLocks noGrp="1" noChangeArrowheads="1"/>
          </p:cNvSpPr>
          <p:nvPr>
            <p:ph type="title" idx="4294967295"/>
          </p:nvPr>
        </p:nvSpPr>
        <p:spPr>
          <a:xfrm>
            <a:off x="1393031" y="979468"/>
            <a:ext cx="9405937" cy="609600"/>
          </a:xfrm>
        </p:spPr>
        <p:txBody>
          <a:bodyPr vert="horz" wrap="square" lIns="92843" tIns="45231" rIns="92843" bIns="45231" numCol="1" anchor="ctr" anchorCtr="0" compatLnSpc="1">
            <a:prstTxWarp prst="textNoShape">
              <a:avLst/>
            </a:prstTxWarp>
          </a:bodyPr>
          <a:lstStyle/>
          <a:p>
            <a:pPr defTabSz="612775">
              <a:defRPr/>
            </a:pPr>
            <a:r>
              <a:rPr lang="en-US" sz="3200" dirty="0">
                <a:effectLst>
                  <a:outerShdw blurRad="38100" dist="38100" dir="2700000" algn="tl">
                    <a:srgbClr val="000000">
                      <a:alpha val="43137"/>
                    </a:srgbClr>
                  </a:outerShdw>
                </a:effectLst>
              </a:rPr>
              <a:t>Lumpectomy Contraindications</a:t>
            </a:r>
            <a:br>
              <a:rPr lang="en-US" sz="3200" dirty="0">
                <a:effectLst>
                  <a:outerShdw blurRad="38100" dist="38100" dir="2700000" algn="tl">
                    <a:srgbClr val="000000">
                      <a:alpha val="43137"/>
                    </a:srgbClr>
                  </a:outerShdw>
                </a:effectLst>
              </a:rPr>
            </a:br>
            <a:r>
              <a:rPr lang="en-US" sz="2800" dirty="0">
                <a:solidFill>
                  <a:schemeClr val="accent2"/>
                </a:solidFill>
                <a:effectLst>
                  <a:outerShdw blurRad="38100" dist="38100" dir="2700000" algn="tl">
                    <a:srgbClr val="000000">
                      <a:alpha val="43137"/>
                    </a:srgbClr>
                  </a:outerShdw>
                </a:effectLst>
              </a:rPr>
              <a:t>Relative</a:t>
            </a:r>
          </a:p>
        </p:txBody>
      </p:sp>
      <p:sp>
        <p:nvSpPr>
          <p:cNvPr id="2" name="Rectangle 5">
            <a:extLst>
              <a:ext uri="{FF2B5EF4-FFF2-40B4-BE49-F238E27FC236}">
                <a16:creationId xmlns:a16="http://schemas.microsoft.com/office/drawing/2014/main" id="{ED932C35-A3A6-EF15-CB6C-32E039DB15A3}"/>
              </a:ext>
            </a:extLst>
          </p:cNvPr>
          <p:cNvSpPr>
            <a:spLocks noChangeArrowheads="1"/>
          </p:cNvSpPr>
          <p:nvPr/>
        </p:nvSpPr>
        <p:spPr bwMode="auto">
          <a:xfrm>
            <a:off x="4541731" y="6761202"/>
            <a:ext cx="3108543" cy="553998"/>
          </a:xfrm>
          <a:prstGeom prst="rect">
            <a:avLst/>
          </a:prstGeom>
          <a:noFill/>
          <a:ln w="38100">
            <a:noFill/>
            <a:miter lim="800000"/>
            <a:headEnd/>
            <a:tailEnd/>
          </a:ln>
          <a:effectLst/>
        </p:spPr>
        <p:txBody>
          <a:bodyPr wrap="none" anchor="ctr">
            <a:spAutoFit/>
          </a:bodyPr>
          <a:lstStyle/>
          <a:p>
            <a:pPr>
              <a:defRPr/>
            </a:pPr>
            <a:r>
              <a:rPr lang="en-US" sz="1000" b="0" dirty="0" err="1">
                <a:latin typeface="Arial" charset="0"/>
              </a:rPr>
              <a:t>Hooning</a:t>
            </a:r>
            <a:r>
              <a:rPr lang="en-US" sz="1000" b="0" dirty="0">
                <a:latin typeface="Arial" charset="0"/>
              </a:rPr>
              <a:t> MJ et al. </a:t>
            </a:r>
            <a:r>
              <a:rPr lang="en-US" sz="1000" b="0" i="1" dirty="0" err="1">
                <a:latin typeface="Arial" charset="0"/>
              </a:rPr>
              <a:t>Neth</a:t>
            </a:r>
            <a:r>
              <a:rPr lang="en-US" sz="1000" b="0" i="1" dirty="0">
                <a:latin typeface="Arial" charset="0"/>
              </a:rPr>
              <a:t> J Surg. </a:t>
            </a:r>
            <a:r>
              <a:rPr lang="en-US" sz="1000" b="0" dirty="0">
                <a:latin typeface="Arial" charset="0"/>
              </a:rPr>
              <a:t>1991;43(4):102-104.</a:t>
            </a:r>
          </a:p>
          <a:p>
            <a:pPr>
              <a:defRPr/>
            </a:pPr>
            <a:r>
              <a:rPr lang="en-US" sz="1000" b="0" dirty="0">
                <a:latin typeface="Arial" charset="0"/>
              </a:rPr>
              <a:t>Morrow M et al. </a:t>
            </a:r>
            <a:r>
              <a:rPr lang="en-US" sz="1000" b="0" i="1" dirty="0">
                <a:latin typeface="Arial" charset="0"/>
              </a:rPr>
              <a:t>Ann Surg.</a:t>
            </a:r>
            <a:r>
              <a:rPr lang="en-US" sz="1000" b="0" dirty="0">
                <a:latin typeface="Arial" charset="0"/>
              </a:rPr>
              <a:t> 1998;227(4):502-506.</a:t>
            </a:r>
          </a:p>
          <a:p>
            <a:pPr algn="ctr">
              <a:defRPr/>
            </a:pPr>
            <a:r>
              <a:rPr lang="en-US" sz="1000" b="0" dirty="0" err="1">
                <a:latin typeface="Arial" charset="0"/>
              </a:rPr>
              <a:t>Jakesz</a:t>
            </a:r>
            <a:r>
              <a:rPr lang="en-US" sz="1000" b="0" dirty="0">
                <a:latin typeface="Arial" charset="0"/>
              </a:rPr>
              <a:t> R et al. </a:t>
            </a:r>
            <a:r>
              <a:rPr lang="en-US" sz="1000" b="0" i="1" dirty="0" err="1">
                <a:latin typeface="Arial" charset="0"/>
              </a:rPr>
              <a:t>Chirug</a:t>
            </a:r>
            <a:r>
              <a:rPr lang="en-US" sz="1000" b="0" i="1" dirty="0">
                <a:latin typeface="Arial" charset="0"/>
              </a:rPr>
              <a:t>. </a:t>
            </a:r>
            <a:r>
              <a:rPr lang="en-US" sz="1000" b="0" dirty="0">
                <a:latin typeface="Arial" charset="0"/>
              </a:rPr>
              <a:t>1999;70(4):394-399.</a:t>
            </a:r>
          </a:p>
        </p:txBody>
      </p:sp>
      <p:sp>
        <p:nvSpPr>
          <p:cNvPr id="3" name="Rectangle 6">
            <a:extLst>
              <a:ext uri="{FF2B5EF4-FFF2-40B4-BE49-F238E27FC236}">
                <a16:creationId xmlns:a16="http://schemas.microsoft.com/office/drawing/2014/main" id="{A8A98143-0931-1608-A45C-D2E71081EC4F}"/>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14</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14F060-871C-4EAC-2FE6-C16F91167F53}"/>
              </a:ext>
            </a:extLst>
          </p:cNvPr>
          <p:cNvSpPr/>
          <p:nvPr/>
        </p:nvSpPr>
        <p:spPr>
          <a:xfrm>
            <a:off x="1525590" y="560388"/>
            <a:ext cx="9204325" cy="1123950"/>
          </a:xfrm>
          <a:prstGeom prst="rect">
            <a:avLst/>
          </a:prstGeom>
        </p:spPr>
        <p:txBody>
          <a:bodyPr lIns="137025" tIns="68519" rIns="137025" bIns="68519">
            <a:spAutoFit/>
          </a:bodyPr>
          <a:lstStyle/>
          <a:p>
            <a:pPr algn="ctr">
              <a:defRPr/>
            </a:pPr>
            <a:r>
              <a:rPr lang="en-US" sz="3200" dirty="0">
                <a:solidFill>
                  <a:schemeClr val="tx2"/>
                </a:solidFill>
                <a:effectLst>
                  <a:outerShdw blurRad="38100" dist="38100" dir="2700000" algn="tl">
                    <a:srgbClr val="000000">
                      <a:alpha val="43137"/>
                    </a:srgbClr>
                  </a:outerShdw>
                </a:effectLst>
                <a:latin typeface="Arial" charset="0"/>
              </a:rPr>
              <a:t>SSO/ASTRO/ASCO:</a:t>
            </a:r>
          </a:p>
          <a:p>
            <a:pPr algn="ctr">
              <a:defRPr/>
            </a:pPr>
            <a:r>
              <a:rPr lang="en-US" sz="3200" dirty="0">
                <a:solidFill>
                  <a:schemeClr val="tx2"/>
                </a:solidFill>
                <a:effectLst>
                  <a:outerShdw blurRad="38100" dist="38100" dir="2700000" algn="tl">
                    <a:srgbClr val="000000">
                      <a:alpha val="43137"/>
                    </a:srgbClr>
                  </a:outerShdw>
                </a:effectLst>
                <a:latin typeface="Arial" charset="0"/>
              </a:rPr>
              <a:t> IBC Margins Consensus Guideline </a:t>
            </a:r>
          </a:p>
        </p:txBody>
      </p:sp>
      <p:sp>
        <p:nvSpPr>
          <p:cNvPr id="3" name="Rectangle 2">
            <a:extLst>
              <a:ext uri="{FF2B5EF4-FFF2-40B4-BE49-F238E27FC236}">
                <a16:creationId xmlns:a16="http://schemas.microsoft.com/office/drawing/2014/main" id="{4D867982-B8F7-6AC7-25B6-3C1E073680B2}"/>
              </a:ext>
            </a:extLst>
          </p:cNvPr>
          <p:cNvSpPr/>
          <p:nvPr/>
        </p:nvSpPr>
        <p:spPr>
          <a:xfrm>
            <a:off x="1365250" y="1815103"/>
            <a:ext cx="9755188" cy="5740400"/>
          </a:xfrm>
          <a:prstGeom prst="rect">
            <a:avLst/>
          </a:prstGeom>
        </p:spPr>
        <p:txBody>
          <a:bodyPr lIns="137025" tIns="68519" rIns="137025" bIns="68519">
            <a:spAutoFit/>
          </a:bodyPr>
          <a:lstStyle/>
          <a:p>
            <a:pPr marL="341313" indent="-341313">
              <a:buFont typeface="Arial" panose="020B0604020202020204" pitchFamily="34" charset="0"/>
              <a:buChar char="•"/>
              <a:defRPr/>
            </a:pPr>
            <a:r>
              <a:rPr lang="en-US" sz="2600" dirty="0">
                <a:solidFill>
                  <a:schemeClr val="accent2"/>
                </a:solidFill>
                <a:effectLst>
                  <a:outerShdw blurRad="38100" dist="38100" dir="2700000" algn="tl">
                    <a:srgbClr val="000000">
                      <a:alpha val="43137"/>
                    </a:srgbClr>
                  </a:outerShdw>
                </a:effectLst>
                <a:latin typeface="Arial" charset="0"/>
              </a:rPr>
              <a:t>A multidisciplinary consensus panel</a:t>
            </a:r>
            <a:r>
              <a:rPr lang="en-US" sz="2600" dirty="0">
                <a:effectLst>
                  <a:outerShdw blurRad="38100" dist="38100" dir="2700000" algn="tl">
                    <a:srgbClr val="000000">
                      <a:alpha val="43137"/>
                    </a:srgbClr>
                  </a:outerShdw>
                </a:effectLst>
                <a:latin typeface="Arial" charset="0"/>
              </a:rPr>
              <a:t> considered:</a:t>
            </a:r>
          </a:p>
          <a:p>
            <a:pPr marL="796926" lvl="1" indent="-341313">
              <a:buFont typeface="Arial" panose="020B0604020202020204" pitchFamily="34" charset="0"/>
              <a:buChar char="•"/>
              <a:defRPr/>
            </a:pPr>
            <a:r>
              <a:rPr lang="en-US" sz="2600" dirty="0">
                <a:effectLst>
                  <a:outerShdw blurRad="38100" dist="38100" dir="2700000" algn="tl">
                    <a:srgbClr val="000000">
                      <a:alpha val="43137"/>
                    </a:srgbClr>
                  </a:outerShdw>
                </a:effectLst>
                <a:latin typeface="Arial" charset="0"/>
              </a:rPr>
              <a:t>Large, study level </a:t>
            </a:r>
            <a:r>
              <a:rPr lang="en-US" sz="2600" dirty="0">
                <a:solidFill>
                  <a:schemeClr val="tx2"/>
                </a:solidFill>
                <a:effectLst>
                  <a:outerShdw blurRad="38100" dist="38100" dir="2700000" algn="tl">
                    <a:srgbClr val="000000">
                      <a:alpha val="43137"/>
                    </a:srgbClr>
                  </a:outerShdw>
                </a:effectLst>
                <a:latin typeface="Arial" charset="0"/>
              </a:rPr>
              <a:t>meta-analysis of margin width and  IBTR (33 studies, 28,162 pts)</a:t>
            </a:r>
          </a:p>
          <a:p>
            <a:pPr marL="796926" lvl="1" indent="-341313">
              <a:buFont typeface="Arial" panose="020B0604020202020204" pitchFamily="34" charset="0"/>
              <a:buChar char="•"/>
              <a:defRPr/>
            </a:pPr>
            <a:r>
              <a:rPr lang="en-US" sz="2600" dirty="0">
                <a:solidFill>
                  <a:schemeClr val="tx1"/>
                </a:solidFill>
                <a:effectLst>
                  <a:outerShdw blurRad="38100" dist="38100" dir="2700000" algn="tl">
                    <a:srgbClr val="000000">
                      <a:alpha val="43137"/>
                    </a:srgbClr>
                  </a:outerShdw>
                </a:effectLst>
                <a:latin typeface="Arial" charset="0"/>
              </a:rPr>
              <a:t>R</a:t>
            </a:r>
            <a:r>
              <a:rPr lang="en-US" sz="2600" dirty="0">
                <a:effectLst>
                  <a:outerShdw blurRad="38100" dist="38100" dir="2700000" algn="tl">
                    <a:srgbClr val="000000">
                      <a:alpha val="43137"/>
                    </a:srgbClr>
                  </a:outerShdw>
                </a:effectLst>
                <a:latin typeface="Arial" charset="0"/>
              </a:rPr>
              <a:t>esults of </a:t>
            </a:r>
            <a:r>
              <a:rPr lang="en-US" sz="2600" dirty="0">
                <a:solidFill>
                  <a:schemeClr val="tx2"/>
                </a:solidFill>
                <a:effectLst>
                  <a:outerShdw blurRad="38100" dist="38100" dir="2700000" algn="tl">
                    <a:srgbClr val="000000">
                      <a:alpha val="43137"/>
                    </a:srgbClr>
                  </a:outerShdw>
                </a:effectLst>
                <a:latin typeface="Arial" charset="0"/>
              </a:rPr>
              <a:t>randomized trials</a:t>
            </a:r>
            <a:endParaRPr lang="en-US" sz="2600" dirty="0">
              <a:effectLst>
                <a:outerShdw blurRad="38100" dist="38100" dir="2700000" algn="tl">
                  <a:srgbClr val="000000">
                    <a:alpha val="43137"/>
                  </a:srgbClr>
                </a:outerShdw>
              </a:effectLst>
              <a:latin typeface="Arial" charset="0"/>
            </a:endParaRPr>
          </a:p>
          <a:p>
            <a:pPr marL="796926" lvl="1" indent="-341313">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Reproducibility</a:t>
            </a:r>
            <a:r>
              <a:rPr lang="en-US" sz="2600" dirty="0">
                <a:effectLst>
                  <a:outerShdw blurRad="38100" dist="38100" dir="2700000" algn="tl">
                    <a:srgbClr val="000000">
                      <a:alpha val="43137"/>
                    </a:srgbClr>
                  </a:outerShdw>
                </a:effectLst>
                <a:latin typeface="Arial" charset="0"/>
              </a:rPr>
              <a:t> of </a:t>
            </a:r>
            <a:r>
              <a:rPr lang="en-US" sz="2600" dirty="0">
                <a:solidFill>
                  <a:schemeClr val="tx2"/>
                </a:solidFill>
                <a:effectLst>
                  <a:outerShdw blurRad="38100" dist="38100" dir="2700000" algn="tl">
                    <a:srgbClr val="000000">
                      <a:alpha val="43137"/>
                    </a:srgbClr>
                  </a:outerShdw>
                </a:effectLst>
                <a:latin typeface="Arial" charset="0"/>
              </a:rPr>
              <a:t>margin assessment</a:t>
            </a:r>
          </a:p>
          <a:p>
            <a:pPr marL="796926" lvl="1" indent="-341313">
              <a:buFont typeface="Arial" panose="020B0604020202020204" pitchFamily="34" charset="0"/>
              <a:buChar char="•"/>
              <a:defRPr/>
            </a:pPr>
            <a:r>
              <a:rPr lang="en-US" sz="2600" dirty="0">
                <a:effectLst>
                  <a:outerShdw blurRad="38100" dist="38100" dir="2700000" algn="tl">
                    <a:srgbClr val="000000">
                      <a:alpha val="43137"/>
                    </a:srgbClr>
                  </a:outerShdw>
                </a:effectLst>
                <a:latin typeface="Arial" charset="0"/>
              </a:rPr>
              <a:t>Current </a:t>
            </a:r>
            <a:r>
              <a:rPr lang="en-US" sz="2600" dirty="0">
                <a:solidFill>
                  <a:schemeClr val="tx2"/>
                </a:solidFill>
                <a:effectLst>
                  <a:outerShdw blurRad="38100" dist="38100" dir="2700000" algn="tl">
                    <a:srgbClr val="000000">
                      <a:alpha val="43137"/>
                    </a:srgbClr>
                  </a:outerShdw>
                </a:effectLst>
                <a:latin typeface="Arial" charset="0"/>
              </a:rPr>
              <a:t>patterns of multimodality care</a:t>
            </a:r>
          </a:p>
          <a:p>
            <a:pPr marL="341313" indent="-341313">
              <a:buFont typeface="Arial" panose="020B0604020202020204" pitchFamily="34" charset="0"/>
              <a:buChar char="•"/>
              <a:defRPr/>
            </a:pPr>
            <a:r>
              <a:rPr lang="en-US" sz="2600" dirty="0">
                <a:solidFill>
                  <a:schemeClr val="accent2"/>
                </a:solidFill>
                <a:effectLst>
                  <a:outerShdw blurRad="38100" dist="38100" dir="2700000" algn="tl">
                    <a:srgbClr val="000000">
                      <a:alpha val="43137"/>
                    </a:srgbClr>
                  </a:outerShdw>
                </a:effectLst>
                <a:latin typeface="Arial" charset="0"/>
              </a:rPr>
              <a:t>Recommendations:</a:t>
            </a:r>
          </a:p>
          <a:p>
            <a:pPr marL="796926" lvl="1" indent="-341313">
              <a:buFont typeface="Arial" panose="020B0604020202020204" pitchFamily="34" charset="0"/>
              <a:buChar char="•"/>
              <a:defRPr/>
            </a:pPr>
            <a:r>
              <a:rPr lang="en-US" sz="2600" dirty="0">
                <a:effectLst>
                  <a:outerShdw blurRad="38100" dist="38100" dir="2700000" algn="tl">
                    <a:srgbClr val="000000">
                      <a:alpha val="43137"/>
                    </a:srgbClr>
                  </a:outerShdw>
                </a:effectLst>
                <a:latin typeface="Arial" charset="0"/>
              </a:rPr>
              <a:t>Use of </a:t>
            </a:r>
            <a:r>
              <a:rPr lang="en-US" sz="2600" dirty="0">
                <a:solidFill>
                  <a:schemeClr val="tx2"/>
                </a:solidFill>
                <a:effectLst>
                  <a:outerShdw blurRad="38100" dist="38100" dir="2700000" algn="tl">
                    <a:srgbClr val="000000">
                      <a:alpha val="43137"/>
                    </a:srgbClr>
                  </a:outerShdw>
                </a:effectLst>
                <a:latin typeface="Arial" charset="0"/>
              </a:rPr>
              <a:t>no ink on tumor </a:t>
            </a:r>
            <a:r>
              <a:rPr lang="en-US" sz="2600" dirty="0">
                <a:effectLst>
                  <a:outerShdw blurRad="38100" dist="38100" dir="2700000" algn="tl">
                    <a:srgbClr val="000000">
                      <a:alpha val="43137"/>
                    </a:srgbClr>
                  </a:outerShdw>
                </a:effectLst>
                <a:latin typeface="Arial" charset="0"/>
              </a:rPr>
              <a:t>as the </a:t>
            </a:r>
            <a:r>
              <a:rPr lang="en-US" sz="2600" dirty="0">
                <a:solidFill>
                  <a:schemeClr val="tx2"/>
                </a:solidFill>
                <a:effectLst>
                  <a:outerShdw blurRad="38100" dist="38100" dir="2700000" algn="tl">
                    <a:srgbClr val="000000">
                      <a:alpha val="43137"/>
                    </a:srgbClr>
                  </a:outerShdw>
                </a:effectLst>
                <a:latin typeface="Arial" charset="0"/>
              </a:rPr>
              <a:t>standard for an adequate margin </a:t>
            </a:r>
            <a:r>
              <a:rPr lang="en-US" sz="2600" dirty="0">
                <a:effectLst>
                  <a:outerShdw blurRad="38100" dist="38100" dir="2700000" algn="tl">
                    <a:srgbClr val="000000">
                      <a:alpha val="43137"/>
                    </a:srgbClr>
                  </a:outerShdw>
                </a:effectLst>
                <a:latin typeface="Arial" charset="0"/>
              </a:rPr>
              <a:t>in IBC in the era of multidisciplinary Rx results in </a:t>
            </a:r>
            <a:r>
              <a:rPr lang="en-US" sz="2600" dirty="0">
                <a:solidFill>
                  <a:schemeClr val="tx2"/>
                </a:solidFill>
                <a:effectLst>
                  <a:outerShdw blurRad="38100" dist="38100" dir="2700000" algn="tl">
                    <a:srgbClr val="000000">
                      <a:alpha val="43137"/>
                    </a:srgbClr>
                  </a:outerShdw>
                </a:effectLst>
                <a:latin typeface="Arial" charset="0"/>
              </a:rPr>
              <a:t>low rates of IBTR </a:t>
            </a:r>
          </a:p>
          <a:p>
            <a:pPr marL="796926" lvl="1" indent="-341313">
              <a:buFont typeface="Arial" panose="020B0604020202020204" pitchFamily="34" charset="0"/>
              <a:buChar char="•"/>
              <a:defRPr/>
            </a:pPr>
            <a:r>
              <a:rPr lang="en-US" sz="2600" dirty="0">
                <a:effectLst>
                  <a:outerShdw blurRad="38100" dist="38100" dir="2700000" algn="tl">
                    <a:srgbClr val="000000">
                      <a:alpha val="43137"/>
                    </a:srgbClr>
                  </a:outerShdw>
                </a:effectLst>
                <a:latin typeface="Arial" charset="0"/>
              </a:rPr>
              <a:t>This approach has the </a:t>
            </a:r>
            <a:r>
              <a:rPr lang="en-US" sz="2600" dirty="0">
                <a:solidFill>
                  <a:schemeClr val="tx1"/>
                </a:solidFill>
                <a:effectLst>
                  <a:outerShdw blurRad="38100" dist="38100" dir="2700000" algn="tl">
                    <a:srgbClr val="000000">
                      <a:alpha val="43137"/>
                    </a:srgbClr>
                  </a:outerShdw>
                </a:effectLst>
                <a:latin typeface="Arial" charset="0"/>
              </a:rPr>
              <a:t>potential to</a:t>
            </a:r>
            <a:r>
              <a:rPr lang="en-US" sz="2600" dirty="0">
                <a:solidFill>
                  <a:schemeClr val="tx2"/>
                </a:solidFill>
                <a:effectLst>
                  <a:outerShdw blurRad="38100" dist="38100" dir="2700000" algn="tl">
                    <a:srgbClr val="000000">
                      <a:alpha val="43137"/>
                    </a:srgbClr>
                  </a:outerShdw>
                </a:effectLst>
                <a:latin typeface="Arial" charset="0"/>
              </a:rPr>
              <a:t> decrease re-excision rates, improve cosmetic outcomes, and decrease healthcare costs</a:t>
            </a:r>
          </a:p>
          <a:p>
            <a:pPr marL="341313" indent="-341313">
              <a:buFont typeface="Arial" panose="020B0604020202020204" pitchFamily="34" charset="0"/>
              <a:buChar char="•"/>
              <a:defRPr/>
            </a:pPr>
            <a:endParaRPr lang="en-US" sz="2600" dirty="0">
              <a:effectLst>
                <a:outerShdw blurRad="38100" dist="38100" dir="2700000" algn="tl">
                  <a:srgbClr val="000000">
                    <a:alpha val="43137"/>
                  </a:srgbClr>
                </a:outerShdw>
              </a:effectLst>
              <a:latin typeface="Arial" charset="0"/>
            </a:endParaRPr>
          </a:p>
        </p:txBody>
      </p:sp>
      <p:sp>
        <p:nvSpPr>
          <p:cNvPr id="4" name="TextBox 6">
            <a:extLst>
              <a:ext uri="{FF2B5EF4-FFF2-40B4-BE49-F238E27FC236}">
                <a16:creationId xmlns:a16="http://schemas.microsoft.com/office/drawing/2014/main" id="{9FCE2D3F-7D32-88BD-D95E-9516E2052E4C}"/>
              </a:ext>
            </a:extLst>
          </p:cNvPr>
          <p:cNvSpPr txBox="1">
            <a:spLocks noChangeArrowheads="1"/>
          </p:cNvSpPr>
          <p:nvPr/>
        </p:nvSpPr>
        <p:spPr bwMode="auto">
          <a:xfrm>
            <a:off x="3939540" y="7284585"/>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000" b="0" dirty="0"/>
              <a:t>Moran MS et al. </a:t>
            </a:r>
            <a:r>
              <a:rPr lang="en-US" sz="1000" b="0" i="1" dirty="0"/>
              <a:t>J Clin Oncol. </a:t>
            </a:r>
            <a:r>
              <a:rPr lang="en-US" sz="1000" b="0" dirty="0"/>
              <a:t>2014;32(104):1507-1515.</a:t>
            </a:r>
          </a:p>
        </p:txBody>
      </p:sp>
      <p:sp>
        <p:nvSpPr>
          <p:cNvPr id="6" name="Rectangle 6">
            <a:extLst>
              <a:ext uri="{FF2B5EF4-FFF2-40B4-BE49-F238E27FC236}">
                <a16:creationId xmlns:a16="http://schemas.microsoft.com/office/drawing/2014/main" id="{FC4729FF-709B-803B-CCFF-658AD37555DA}"/>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15</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18C828-7ACC-2850-4C62-9D1B199A0FD2}"/>
              </a:ext>
            </a:extLst>
          </p:cNvPr>
          <p:cNvSpPr/>
          <p:nvPr/>
        </p:nvSpPr>
        <p:spPr>
          <a:xfrm>
            <a:off x="1169988" y="546100"/>
            <a:ext cx="9840912" cy="1123950"/>
          </a:xfrm>
          <a:prstGeom prst="rect">
            <a:avLst/>
          </a:prstGeom>
        </p:spPr>
        <p:txBody>
          <a:bodyPr lIns="137025" tIns="68519" rIns="137025" bIns="68519">
            <a:spAutoFit/>
          </a:bodyPr>
          <a:lstStyle/>
          <a:p>
            <a:pPr algn="ctr">
              <a:defRPr/>
            </a:pPr>
            <a:r>
              <a:rPr lang="en-US" sz="3200" dirty="0">
                <a:solidFill>
                  <a:schemeClr val="tx2"/>
                </a:solidFill>
                <a:effectLst>
                  <a:outerShdw blurRad="38100" dist="38100" dir="2700000" algn="tl">
                    <a:srgbClr val="000000">
                      <a:alpha val="43137"/>
                    </a:srgbClr>
                  </a:outerShdw>
                </a:effectLst>
                <a:latin typeface="Arial" charset="0"/>
              </a:rPr>
              <a:t>SSO/ASTRO/ASCO: </a:t>
            </a:r>
          </a:p>
          <a:p>
            <a:pPr algn="ctr">
              <a:defRPr/>
            </a:pPr>
            <a:r>
              <a:rPr lang="en-US" sz="3200" dirty="0">
                <a:solidFill>
                  <a:schemeClr val="tx2"/>
                </a:solidFill>
                <a:effectLst>
                  <a:outerShdw blurRad="38100" dist="38100" dir="2700000" algn="tl">
                    <a:srgbClr val="000000">
                      <a:alpha val="43137"/>
                    </a:srgbClr>
                  </a:outerShdw>
                </a:effectLst>
                <a:latin typeface="Arial" charset="0"/>
              </a:rPr>
              <a:t>DCIS Margins Consensus Guideline</a:t>
            </a:r>
            <a:r>
              <a:rPr lang="en-US" sz="3200" dirty="0">
                <a:solidFill>
                  <a:schemeClr val="accent2"/>
                </a:solidFill>
                <a:effectLst>
                  <a:outerShdw blurRad="38100" dist="38100" dir="2700000" algn="tl">
                    <a:srgbClr val="000000">
                      <a:alpha val="43137"/>
                    </a:srgbClr>
                  </a:outerShdw>
                </a:effectLst>
                <a:latin typeface="Arial" charset="0"/>
              </a:rPr>
              <a:t> </a:t>
            </a:r>
          </a:p>
        </p:txBody>
      </p:sp>
      <p:sp>
        <p:nvSpPr>
          <p:cNvPr id="4" name="Rectangle 3">
            <a:extLst>
              <a:ext uri="{FF2B5EF4-FFF2-40B4-BE49-F238E27FC236}">
                <a16:creationId xmlns:a16="http://schemas.microsoft.com/office/drawing/2014/main" id="{B4EC6BAA-7F1B-7221-8136-F6EE29D20EE4}"/>
              </a:ext>
            </a:extLst>
          </p:cNvPr>
          <p:cNvSpPr/>
          <p:nvPr/>
        </p:nvSpPr>
        <p:spPr>
          <a:xfrm>
            <a:off x="663677" y="1825832"/>
            <a:ext cx="11090787" cy="5016758"/>
          </a:xfrm>
          <a:prstGeom prst="rect">
            <a:avLst/>
          </a:prstGeom>
        </p:spPr>
        <p:txBody>
          <a:bodyPr wrap="square">
            <a:spAutoFit/>
          </a:bodyPr>
          <a:lstStyle/>
          <a:p>
            <a:pPr marL="342900" indent="-342900">
              <a:buFont typeface="Arial" panose="020B0604020202020204" pitchFamily="34" charset="0"/>
              <a:buChar char="•"/>
              <a:defRPr/>
            </a:pPr>
            <a:r>
              <a:rPr lang="en-US" sz="2600" dirty="0">
                <a:solidFill>
                  <a:schemeClr val="accent2"/>
                </a:solidFill>
                <a:effectLst>
                  <a:outerShdw blurRad="38100" dist="38100" dir="2700000" algn="tl">
                    <a:srgbClr val="000000">
                      <a:alpha val="43137"/>
                    </a:srgbClr>
                  </a:outerShdw>
                </a:effectLst>
                <a:latin typeface="Arial" charset="0"/>
              </a:rPr>
              <a:t>Multidisciplinary consensus panel </a:t>
            </a:r>
            <a:r>
              <a:rPr lang="en-US" sz="2600" dirty="0">
                <a:solidFill>
                  <a:schemeClr val="tx1"/>
                </a:solidFill>
                <a:effectLst>
                  <a:outerShdw blurRad="38100" dist="38100" dir="2700000" algn="tl">
                    <a:srgbClr val="000000">
                      <a:alpha val="43137"/>
                    </a:srgbClr>
                  </a:outerShdw>
                </a:effectLst>
                <a:latin typeface="Arial" charset="0"/>
              </a:rPr>
              <a:t>considered:</a:t>
            </a:r>
          </a:p>
          <a:p>
            <a:pPr marL="800100" lvl="1"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Meta-analysis</a:t>
            </a:r>
            <a:r>
              <a:rPr lang="en-US" sz="2600" dirty="0">
                <a:effectLst>
                  <a:outerShdw blurRad="38100" dist="38100" dir="2700000" algn="tl">
                    <a:srgbClr val="000000">
                      <a:alpha val="43137"/>
                    </a:srgbClr>
                  </a:outerShdw>
                </a:effectLst>
                <a:latin typeface="Arial" charset="0"/>
              </a:rPr>
              <a:t> of margin width and IBTR </a:t>
            </a:r>
            <a:r>
              <a:rPr lang="en-US" sz="2600" dirty="0">
                <a:solidFill>
                  <a:schemeClr val="tx2"/>
                </a:solidFill>
                <a:effectLst>
                  <a:outerShdw blurRad="38100" dist="38100" dir="2700000" algn="tl">
                    <a:srgbClr val="000000">
                      <a:alpha val="43137"/>
                    </a:srgbClr>
                  </a:outerShdw>
                </a:effectLst>
                <a:latin typeface="Arial" charset="0"/>
              </a:rPr>
              <a:t>(20 studies, 7883 pts)</a:t>
            </a:r>
            <a:r>
              <a:rPr lang="en-US" sz="2600" dirty="0">
                <a:effectLst>
                  <a:outerShdw blurRad="38100" dist="38100" dir="2700000" algn="tl">
                    <a:srgbClr val="000000">
                      <a:alpha val="43137"/>
                    </a:srgbClr>
                  </a:outerShdw>
                </a:effectLst>
                <a:latin typeface="Arial" charset="0"/>
              </a:rPr>
              <a:t> and other published literature </a:t>
            </a:r>
          </a:p>
          <a:p>
            <a:pPr marL="800100" lvl="1"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2-mm margin minimizes the risk of IBTR </a:t>
            </a:r>
            <a:r>
              <a:rPr lang="en-US" sz="2600" dirty="0">
                <a:effectLst>
                  <a:outerShdw blurRad="38100" dist="38100" dir="2700000" algn="tl">
                    <a:srgbClr val="000000">
                      <a:alpha val="43137"/>
                    </a:srgbClr>
                  </a:outerShdw>
                </a:effectLst>
                <a:latin typeface="Arial" charset="0"/>
              </a:rPr>
              <a:t>compared with smaller negative margins</a:t>
            </a:r>
          </a:p>
          <a:p>
            <a:pPr marL="800100" lvl="1"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More widely clear margins do not significantly decrease IBTR </a:t>
            </a:r>
            <a:r>
              <a:rPr lang="en-US" sz="2600" dirty="0">
                <a:effectLst>
                  <a:outerShdw blurRad="38100" dist="38100" dir="2700000" algn="tl">
                    <a:srgbClr val="000000">
                      <a:alpha val="43137"/>
                    </a:srgbClr>
                  </a:outerShdw>
                </a:effectLst>
                <a:latin typeface="Arial" charset="0"/>
              </a:rPr>
              <a:t>vs. 2-mm margins</a:t>
            </a:r>
          </a:p>
          <a:p>
            <a:pPr marL="342900" indent="-342900">
              <a:buFont typeface="Arial" panose="020B0604020202020204" pitchFamily="34" charset="0"/>
              <a:buChar char="•"/>
              <a:defRPr/>
            </a:pPr>
            <a:r>
              <a:rPr lang="en-US" sz="2600" dirty="0">
                <a:solidFill>
                  <a:schemeClr val="accent2"/>
                </a:solidFill>
                <a:effectLst>
                  <a:outerShdw blurRad="38100" dist="38100" dir="2700000" algn="tl">
                    <a:srgbClr val="000000">
                      <a:alpha val="43137"/>
                    </a:srgbClr>
                  </a:outerShdw>
                </a:effectLst>
                <a:latin typeface="Arial" charset="0"/>
              </a:rPr>
              <a:t>Recommendations:</a:t>
            </a:r>
          </a:p>
          <a:p>
            <a:pPr marL="800100" lvl="1" indent="-342900">
              <a:buFont typeface="Arial" panose="020B0604020202020204" pitchFamily="34" charset="0"/>
              <a:buChar char="•"/>
              <a:defRPr/>
            </a:pPr>
            <a:r>
              <a:rPr lang="en-US" sz="2800" dirty="0">
                <a:solidFill>
                  <a:schemeClr val="tx2"/>
                </a:solidFill>
                <a:effectLst>
                  <a:outerShdw blurRad="38100" dist="38100" dir="2700000" algn="tl">
                    <a:srgbClr val="000000">
                      <a:alpha val="43137"/>
                    </a:srgbClr>
                  </a:outerShdw>
                </a:effectLst>
                <a:latin typeface="Arial" charset="0"/>
              </a:rPr>
              <a:t>2-mm margin</a:t>
            </a:r>
            <a:r>
              <a:rPr lang="en-US" sz="2800" dirty="0">
                <a:effectLst>
                  <a:outerShdw blurRad="38100" dist="38100" dir="2700000" algn="tl">
                    <a:srgbClr val="000000">
                      <a:alpha val="43137"/>
                    </a:srgbClr>
                  </a:outerShdw>
                </a:effectLst>
                <a:latin typeface="Arial" charset="0"/>
              </a:rPr>
              <a:t> is adequate margin in DCIS treated with lumpectomy + </a:t>
            </a:r>
            <a:r>
              <a:rPr lang="en-US" sz="2800" dirty="0">
                <a:solidFill>
                  <a:schemeClr val="tx1"/>
                </a:solidFill>
                <a:effectLst>
                  <a:outerShdw blurRad="38100" dist="38100" dir="2700000" algn="tl">
                    <a:srgbClr val="000000">
                      <a:alpha val="43137"/>
                    </a:srgbClr>
                  </a:outerShdw>
                </a:effectLst>
                <a:latin typeface="Arial" charset="0"/>
              </a:rPr>
              <a:t>whole-breast irradiation</a:t>
            </a:r>
            <a:endParaRPr lang="en-US" sz="2800" dirty="0">
              <a:effectLst>
                <a:outerShdw blurRad="38100" dist="38100" dir="2700000" algn="tl">
                  <a:srgbClr val="000000">
                    <a:alpha val="43137"/>
                  </a:srgbClr>
                </a:outerShdw>
              </a:effectLst>
              <a:latin typeface="Arial" charset="0"/>
            </a:endParaRPr>
          </a:p>
          <a:p>
            <a:pPr marL="800100" lvl="1" indent="-342900">
              <a:buFont typeface="Arial" panose="020B0604020202020204" pitchFamily="34" charset="0"/>
              <a:buChar char="•"/>
              <a:defRPr/>
            </a:pPr>
            <a:r>
              <a:rPr lang="en-US" sz="2800" dirty="0">
                <a:solidFill>
                  <a:schemeClr val="tx2"/>
                </a:solidFill>
                <a:effectLst>
                  <a:outerShdw blurRad="38100" dist="38100" dir="2700000" algn="tl">
                    <a:srgbClr val="000000">
                      <a:alpha val="43137"/>
                    </a:srgbClr>
                  </a:outerShdw>
                </a:effectLst>
                <a:latin typeface="Arial" charset="0"/>
              </a:rPr>
              <a:t>Clinical judgment </a:t>
            </a:r>
            <a:r>
              <a:rPr lang="en-US" sz="2800" dirty="0">
                <a:effectLst>
                  <a:outerShdw blurRad="38100" dist="38100" dir="2700000" algn="tl">
                    <a:srgbClr val="000000">
                      <a:alpha val="43137"/>
                    </a:srgbClr>
                  </a:outerShdw>
                </a:effectLst>
                <a:latin typeface="Arial" charset="0"/>
              </a:rPr>
              <a:t>should be used in determining the </a:t>
            </a:r>
            <a:r>
              <a:rPr lang="en-US" sz="2800" dirty="0">
                <a:solidFill>
                  <a:schemeClr val="tx2"/>
                </a:solidFill>
                <a:effectLst>
                  <a:outerShdw blurRad="38100" dist="38100" dir="2700000" algn="tl">
                    <a:srgbClr val="000000">
                      <a:alpha val="43137"/>
                    </a:srgbClr>
                  </a:outerShdw>
                </a:effectLst>
                <a:latin typeface="Arial" charset="0"/>
              </a:rPr>
              <a:t>need for further surgery</a:t>
            </a:r>
            <a:r>
              <a:rPr lang="en-US" sz="2800" dirty="0">
                <a:effectLst>
                  <a:outerShdw blurRad="38100" dist="38100" dir="2700000" algn="tl">
                    <a:srgbClr val="000000">
                      <a:alpha val="43137"/>
                    </a:srgbClr>
                  </a:outerShdw>
                </a:effectLst>
                <a:latin typeface="Arial" charset="0"/>
              </a:rPr>
              <a:t> in patients with </a:t>
            </a:r>
            <a:r>
              <a:rPr lang="en-US" sz="2800" dirty="0">
                <a:solidFill>
                  <a:schemeClr val="tx2"/>
                </a:solidFill>
                <a:effectLst>
                  <a:outerShdw blurRad="38100" dist="38100" dir="2700000" algn="tl">
                    <a:srgbClr val="000000">
                      <a:alpha val="43137"/>
                    </a:srgbClr>
                  </a:outerShdw>
                </a:effectLst>
                <a:latin typeface="Arial" charset="0"/>
              </a:rPr>
              <a:t>negative margins &lt;2 mm</a:t>
            </a:r>
            <a:endParaRPr lang="en-US" sz="2800" dirty="0">
              <a:effectLst>
                <a:outerShdw blurRad="38100" dist="38100" dir="2700000" algn="tl">
                  <a:srgbClr val="000000">
                    <a:alpha val="43137"/>
                  </a:srgbClr>
                </a:outerShdw>
              </a:effectLst>
              <a:latin typeface="Arial" charset="0"/>
            </a:endParaRPr>
          </a:p>
        </p:txBody>
      </p:sp>
      <p:sp>
        <p:nvSpPr>
          <p:cNvPr id="6" name="TextBox 6">
            <a:extLst>
              <a:ext uri="{FF2B5EF4-FFF2-40B4-BE49-F238E27FC236}">
                <a16:creationId xmlns:a16="http://schemas.microsoft.com/office/drawing/2014/main" id="{A45E18A9-C710-5638-2FBA-46DF371E4CE9}"/>
              </a:ext>
            </a:extLst>
          </p:cNvPr>
          <p:cNvSpPr txBox="1">
            <a:spLocks noChangeArrowheads="1"/>
          </p:cNvSpPr>
          <p:nvPr/>
        </p:nvSpPr>
        <p:spPr bwMode="auto">
          <a:xfrm>
            <a:off x="3771903" y="7062514"/>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000" b="0" dirty="0"/>
              <a:t>Morrow M et al. </a:t>
            </a:r>
            <a:r>
              <a:rPr lang="en-US" sz="1000" b="0" i="1" dirty="0"/>
              <a:t>Ann Surg Oncol. </a:t>
            </a:r>
            <a:r>
              <a:rPr lang="en-US" sz="1000" b="0" dirty="0"/>
              <a:t>2016;23(12):3801-3810.</a:t>
            </a:r>
          </a:p>
        </p:txBody>
      </p:sp>
      <p:sp>
        <p:nvSpPr>
          <p:cNvPr id="5" name="Rectangle 6">
            <a:extLst>
              <a:ext uri="{FF2B5EF4-FFF2-40B4-BE49-F238E27FC236}">
                <a16:creationId xmlns:a16="http://schemas.microsoft.com/office/drawing/2014/main" id="{DD89266D-9634-B2A0-BD23-89285F5A6D7F}"/>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16</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E4717-1933-0A99-2B5E-DA79700C28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A649A3-2ABB-8EA2-030F-062767A916F2}"/>
              </a:ext>
            </a:extLst>
          </p:cNvPr>
          <p:cNvSpPr/>
          <p:nvPr/>
        </p:nvSpPr>
        <p:spPr>
          <a:xfrm>
            <a:off x="1169988" y="546100"/>
            <a:ext cx="9840912" cy="1123950"/>
          </a:xfrm>
          <a:prstGeom prst="rect">
            <a:avLst/>
          </a:prstGeom>
        </p:spPr>
        <p:txBody>
          <a:bodyPr lIns="137025" tIns="68519" rIns="137025" bIns="6851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charset="0"/>
                <a:ea typeface="+mn-ea"/>
                <a:cs typeface="+mn-cs"/>
              </a:rPr>
              <a:t>SSO/ASTRO/ASCO: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charset="0"/>
                <a:ea typeface="+mn-ea"/>
                <a:cs typeface="+mn-cs"/>
              </a:rPr>
              <a:t>DCIS Margins Consensus Guideline</a:t>
            </a:r>
            <a:r>
              <a:rPr kumimoji="0" lang="en-US" sz="3200" b="1" i="0" u="none" strike="noStrike" kern="1200" cap="none" spc="0" normalizeH="0" baseline="0" noProof="0" dirty="0">
                <a:ln>
                  <a:noFill/>
                </a:ln>
                <a:solidFill>
                  <a:srgbClr val="41FFEC"/>
                </a:solidFill>
                <a:effectLst>
                  <a:outerShdw blurRad="38100" dist="38100" dir="2700000" algn="tl">
                    <a:srgbClr val="000000">
                      <a:alpha val="43137"/>
                    </a:srgbClr>
                  </a:outerShdw>
                </a:effectLst>
                <a:uLnTx/>
                <a:uFillTx/>
                <a:latin typeface="Arial" charset="0"/>
                <a:ea typeface="+mn-ea"/>
                <a:cs typeface="+mn-cs"/>
              </a:rPr>
              <a:t> </a:t>
            </a:r>
          </a:p>
        </p:txBody>
      </p:sp>
      <p:sp>
        <p:nvSpPr>
          <p:cNvPr id="4" name="Rectangle 3">
            <a:extLst>
              <a:ext uri="{FF2B5EF4-FFF2-40B4-BE49-F238E27FC236}">
                <a16:creationId xmlns:a16="http://schemas.microsoft.com/office/drawing/2014/main" id="{4596C925-D2AB-57E8-CC17-A9DE3609627A}"/>
              </a:ext>
            </a:extLst>
          </p:cNvPr>
          <p:cNvSpPr/>
          <p:nvPr/>
        </p:nvSpPr>
        <p:spPr>
          <a:xfrm>
            <a:off x="663677" y="1825832"/>
            <a:ext cx="11090787" cy="5016758"/>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41FFEC"/>
                </a:solidFill>
                <a:effectLst>
                  <a:outerShdw blurRad="38100" dist="38100" dir="2700000" algn="tl">
                    <a:srgbClr val="000000">
                      <a:alpha val="43137"/>
                    </a:srgbClr>
                  </a:outerShdw>
                </a:effectLst>
                <a:uLnTx/>
                <a:uFillTx/>
                <a:latin typeface="Arial" charset="0"/>
                <a:ea typeface="+mn-ea"/>
                <a:cs typeface="+mn-cs"/>
              </a:rPr>
              <a:t>Multidisciplinary consensus panel </a:t>
            </a:r>
            <a:r>
              <a:rPr kumimoji="0" lang="en-US" sz="2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considered:</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charset="0"/>
                <a:ea typeface="+mn-ea"/>
                <a:cs typeface="+mn-cs"/>
              </a:rPr>
              <a:t>Meta-analysis</a:t>
            </a:r>
            <a:r>
              <a:rPr kumimoji="0" lang="en-US" sz="2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of margin width and IBTR </a:t>
            </a:r>
            <a:r>
              <a:rPr kumimoji="0" lang="en-US" sz="2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charset="0"/>
                <a:ea typeface="+mn-ea"/>
                <a:cs typeface="+mn-cs"/>
              </a:rPr>
              <a:t>(20 studies, 7883 pts)</a:t>
            </a:r>
            <a:r>
              <a:rPr kumimoji="0" lang="en-US" sz="2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and other published literature </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charset="0"/>
                <a:ea typeface="+mn-ea"/>
                <a:cs typeface="+mn-cs"/>
              </a:rPr>
              <a:t>2-mm margin minimizes the risk of IBTR </a:t>
            </a:r>
            <a:r>
              <a:rPr kumimoji="0" lang="en-US" sz="2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compared with smaller negative margins</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charset="0"/>
                <a:ea typeface="+mn-ea"/>
                <a:cs typeface="+mn-cs"/>
              </a:rPr>
              <a:t>More widely clear margins do not significantly decrease IBTR </a:t>
            </a:r>
            <a:r>
              <a:rPr kumimoji="0" lang="en-US" sz="2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vs. 2-mm margins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41FFEC"/>
                </a:solidFill>
                <a:effectLst>
                  <a:outerShdw blurRad="38100" dist="38100" dir="2700000" algn="tl">
                    <a:srgbClr val="000000">
                      <a:alpha val="43137"/>
                    </a:srgbClr>
                  </a:outerShdw>
                </a:effectLst>
                <a:uLnTx/>
                <a:uFillTx/>
                <a:latin typeface="Arial" charset="0"/>
                <a:ea typeface="+mn-ea"/>
                <a:cs typeface="+mn-cs"/>
              </a:rPr>
              <a:t>Recommendations:</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charset="0"/>
                <a:ea typeface="+mn-ea"/>
                <a:cs typeface="+mn-cs"/>
              </a:rPr>
              <a:t>2-mm margin</a:t>
            </a: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is adequate margin in DCIS treated with lumpectomy + whole-breast irradiation</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charset="0"/>
                <a:ea typeface="+mn-ea"/>
                <a:cs typeface="+mn-cs"/>
              </a:rPr>
              <a:t>Clinical judgment </a:t>
            </a: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should be used in determining the </a:t>
            </a:r>
            <a:r>
              <a:rPr kumimoji="0" lang="en-US" sz="28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charset="0"/>
                <a:ea typeface="+mn-ea"/>
                <a:cs typeface="+mn-cs"/>
              </a:rPr>
              <a:t>need for further surgery</a:t>
            </a: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in patients with </a:t>
            </a:r>
            <a:r>
              <a:rPr kumimoji="0" lang="en-US" sz="28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charset="0"/>
                <a:ea typeface="+mn-ea"/>
                <a:cs typeface="+mn-cs"/>
              </a:rPr>
              <a:t>negative margins &lt;2 mm</a:t>
            </a:r>
            <a:endPar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6" name="TextBox 6">
            <a:extLst>
              <a:ext uri="{FF2B5EF4-FFF2-40B4-BE49-F238E27FC236}">
                <a16:creationId xmlns:a16="http://schemas.microsoft.com/office/drawing/2014/main" id="{4E18E33B-1A53-B6A1-2577-6B6FD88145D5}"/>
              </a:ext>
            </a:extLst>
          </p:cNvPr>
          <p:cNvSpPr txBox="1">
            <a:spLocks noChangeArrowheads="1"/>
          </p:cNvSpPr>
          <p:nvPr/>
        </p:nvSpPr>
        <p:spPr bwMode="auto">
          <a:xfrm>
            <a:off x="3771903" y="7062514"/>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Morrow M et al. </a:t>
            </a:r>
            <a:r>
              <a:rPr kumimoji="0" lang="en-US" sz="1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Ann Surg Oncol. </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2016;23(12):3801-3810.</a:t>
            </a:r>
          </a:p>
        </p:txBody>
      </p:sp>
      <p:sp>
        <p:nvSpPr>
          <p:cNvPr id="5" name="Rectangle 6">
            <a:extLst>
              <a:ext uri="{FF2B5EF4-FFF2-40B4-BE49-F238E27FC236}">
                <a16:creationId xmlns:a16="http://schemas.microsoft.com/office/drawing/2014/main" id="{670EFF0A-3C6C-4E8C-1EB1-99C6BB7F2201}"/>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marL="0" marR="0" lvl="0" indent="0" algn="r" defTabSz="652463" rtl="0" eaLnBrk="1" fontAlgn="base" latinLnBrk="0" hangingPunct="1">
              <a:lnSpc>
                <a:spcPct val="90000"/>
              </a:lnSpc>
              <a:spcBef>
                <a:spcPct val="25000"/>
              </a:spcBef>
              <a:spcAft>
                <a:spcPct val="25000"/>
              </a:spcAft>
              <a:buClr>
                <a:srgbClr val="FF6600"/>
              </a:buClr>
              <a:buSzTx/>
              <a:buFont typeface="Arial" panose="020B0604020202020204" pitchFamily="34" charset="0"/>
              <a:buNone/>
              <a:tabLst/>
              <a:defRPr/>
            </a:pPr>
            <a:fld id="{33C37042-151A-4831-9BBA-930123D20D39}" type="slidenum">
              <a:rPr kumimoji="0" lang="en-US" altLang="en-US" sz="900" b="0" i="0" u="none" strike="noStrike" kern="1200" cap="none" spc="0" normalizeH="0" baseline="0" noProof="0">
                <a:ln>
                  <a:noFill/>
                </a:ln>
                <a:solidFill>
                  <a:srgbClr val="70ACFF"/>
                </a:solidFill>
                <a:effectLst>
                  <a:outerShdw blurRad="38100" dist="38100" dir="2700000" algn="tl">
                    <a:srgbClr val="000000"/>
                  </a:outerShdw>
                </a:effectLst>
                <a:uLnTx/>
                <a:uFillTx/>
                <a:latin typeface="Arial" panose="020B0604020202020204" pitchFamily="34" charset="0"/>
                <a:ea typeface="PMingLiU" panose="02020500000000000000" pitchFamily="18" charset="-120"/>
                <a:cs typeface="+mn-cs"/>
              </a:rPr>
              <a:pPr marL="0" marR="0" lvl="0" indent="0" algn="r" defTabSz="652463" rtl="0" eaLnBrk="1" fontAlgn="base" latinLnBrk="0" hangingPunct="1">
                <a:lnSpc>
                  <a:spcPct val="90000"/>
                </a:lnSpc>
                <a:spcBef>
                  <a:spcPct val="25000"/>
                </a:spcBef>
                <a:spcAft>
                  <a:spcPct val="25000"/>
                </a:spcAft>
                <a:buClr>
                  <a:srgbClr val="FF6600"/>
                </a:buClr>
                <a:buSzTx/>
                <a:buFont typeface="Arial" panose="020B0604020202020204" pitchFamily="34" charset="0"/>
                <a:buNone/>
                <a:tabLst/>
                <a:defRPr/>
              </a:pPr>
              <a:t>17</a:t>
            </a:fld>
            <a:endParaRPr kumimoji="0" lang="en-US" altLang="en-US" sz="900" b="0" i="0" u="none" strike="noStrike" kern="1200" cap="none" spc="0" normalizeH="0" baseline="0" noProof="0">
              <a:ln>
                <a:noFill/>
              </a:ln>
              <a:solidFill>
                <a:srgbClr val="70ACFF"/>
              </a:solidFill>
              <a:effectLst>
                <a:outerShdw blurRad="38100" dist="38100" dir="2700000" algn="tl">
                  <a:srgbClr val="000000"/>
                </a:outerShdw>
              </a:effectLst>
              <a:uLnTx/>
              <a:uFillTx/>
              <a:latin typeface="Arial" panose="020B0604020202020204" pitchFamily="34" charset="0"/>
              <a:ea typeface="PMingLiU" panose="02020500000000000000" pitchFamily="18" charset="-120"/>
              <a:cs typeface="+mn-cs"/>
            </a:endParaRPr>
          </a:p>
        </p:txBody>
      </p:sp>
      <p:sp>
        <p:nvSpPr>
          <p:cNvPr id="3" name="TextBox 2">
            <a:extLst>
              <a:ext uri="{FF2B5EF4-FFF2-40B4-BE49-F238E27FC236}">
                <a16:creationId xmlns:a16="http://schemas.microsoft.com/office/drawing/2014/main" id="{DBE8AF25-B890-E3D2-0D95-65FB7783F196}"/>
              </a:ext>
            </a:extLst>
          </p:cNvPr>
          <p:cNvSpPr txBox="1"/>
          <p:nvPr/>
        </p:nvSpPr>
        <p:spPr>
          <a:xfrm>
            <a:off x="634182" y="2433482"/>
            <a:ext cx="10972799" cy="3385542"/>
          </a:xfrm>
          <a:prstGeom prst="rect">
            <a:avLst/>
          </a:prstGeom>
          <a:solidFill>
            <a:schemeClr val="tx1"/>
          </a:solidFill>
        </p:spPr>
        <p:txBody>
          <a:bodyPr wrap="square">
            <a:spAutoFit/>
          </a:bodyPr>
          <a:lstStyle/>
          <a:p>
            <a:pPr>
              <a:defRPr/>
            </a:pPr>
            <a:endParaRPr lang="en-US" sz="1800" dirty="0">
              <a:solidFill>
                <a:schemeClr val="bg1">
                  <a:lumMod val="95000"/>
                  <a:lumOff val="5000"/>
                </a:schemeClr>
              </a:solidFill>
            </a:endParaRPr>
          </a:p>
          <a:p>
            <a:pPr marL="285750">
              <a:defRPr/>
            </a:pPr>
            <a:endParaRPr lang="en-US" sz="2800" dirty="0">
              <a:solidFill>
                <a:schemeClr val="bg1">
                  <a:lumMod val="95000"/>
                  <a:lumOff val="5000"/>
                </a:schemeClr>
              </a:solidFill>
            </a:endParaRPr>
          </a:p>
          <a:p>
            <a:pPr marL="285750">
              <a:defRPr/>
            </a:pPr>
            <a:r>
              <a:rPr lang="en-US" sz="2800" dirty="0">
                <a:solidFill>
                  <a:schemeClr val="bg1">
                    <a:lumMod val="95000"/>
                    <a:lumOff val="5000"/>
                  </a:schemeClr>
                </a:solidFill>
              </a:rPr>
              <a:t>NCCN Guidelines (v4.2023-BINV-F 1 of 2):</a:t>
            </a:r>
          </a:p>
          <a:p>
            <a:pPr marL="628650" indent="-342900">
              <a:buFont typeface="Arial" panose="020B0604020202020204" pitchFamily="34" charset="0"/>
              <a:buChar char="•"/>
              <a:defRPr/>
            </a:pPr>
            <a:r>
              <a:rPr lang="en-US" sz="2800" dirty="0">
                <a:solidFill>
                  <a:schemeClr val="bg1">
                    <a:lumMod val="95000"/>
                    <a:lumOff val="5000"/>
                  </a:schemeClr>
                </a:solidFill>
              </a:rPr>
              <a:t>The </a:t>
            </a:r>
            <a:r>
              <a:rPr lang="en-US" sz="2800" dirty="0">
                <a:solidFill>
                  <a:srgbClr val="C00000"/>
                </a:solidFill>
              </a:rPr>
              <a:t>NCCN Panel accepts the definitions of negative margins</a:t>
            </a:r>
            <a:r>
              <a:rPr lang="en-US" sz="2800" dirty="0">
                <a:solidFill>
                  <a:schemeClr val="bg1">
                    <a:lumMod val="95000"/>
                    <a:lumOff val="5000"/>
                  </a:schemeClr>
                </a:solidFill>
              </a:rPr>
              <a:t> after BCT from the 2014 SSO/ASTRO/ASCO margin guideline for invasive BC and the 2016 guideline for DCIS.</a:t>
            </a:r>
          </a:p>
          <a:p>
            <a:pPr marL="628650" indent="-342900">
              <a:buFont typeface="Arial" panose="020B0604020202020204" pitchFamily="34" charset="0"/>
              <a:buChar char="•"/>
              <a:defRPr/>
            </a:pPr>
            <a:endParaRPr lang="en-US" sz="2800" dirty="0">
              <a:solidFill>
                <a:schemeClr val="bg1">
                  <a:lumMod val="95000"/>
                  <a:lumOff val="5000"/>
                </a:schemeClr>
              </a:solidFill>
            </a:endParaRPr>
          </a:p>
          <a:p>
            <a:pPr marL="628650" indent="-342900">
              <a:buFont typeface="Arial" panose="020B0604020202020204" pitchFamily="34" charset="0"/>
              <a:buChar char="•"/>
              <a:defRPr/>
            </a:pPr>
            <a:endParaRPr lang="en-US" sz="2800" dirty="0">
              <a:solidFill>
                <a:schemeClr val="bg1">
                  <a:lumMod val="95000"/>
                  <a:lumOff val="5000"/>
                </a:schemeClr>
              </a:solidFill>
            </a:endParaRPr>
          </a:p>
        </p:txBody>
      </p:sp>
    </p:spTree>
    <p:extLst>
      <p:ext uri="{BB962C8B-B14F-4D97-AF65-F5344CB8AC3E}">
        <p14:creationId xmlns:p14="http://schemas.microsoft.com/office/powerpoint/2010/main" val="31469952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4F988-3864-9B26-A979-3EA8B6569FD2}"/>
              </a:ext>
            </a:extLst>
          </p:cNvPr>
          <p:cNvSpPr/>
          <p:nvPr/>
        </p:nvSpPr>
        <p:spPr>
          <a:xfrm>
            <a:off x="1203325" y="1757365"/>
            <a:ext cx="6935788" cy="2892425"/>
          </a:xfrm>
          <a:prstGeom prst="rect">
            <a:avLst/>
          </a:prstGeom>
        </p:spPr>
        <p:txBody>
          <a:bodyPr>
            <a:spAutoFit/>
          </a:bodyPr>
          <a:lstStyle/>
          <a:p>
            <a:pPr marL="342900"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235 patients</a:t>
            </a:r>
            <a:r>
              <a:rPr lang="en-US" sz="2600" dirty="0">
                <a:effectLst>
                  <a:outerShdw blurRad="38100" dist="38100" dir="2700000" algn="tl">
                    <a:srgbClr val="000000">
                      <a:alpha val="43137"/>
                    </a:srgbClr>
                  </a:outerShdw>
                </a:effectLst>
                <a:latin typeface="Arial" charset="0"/>
              </a:rPr>
              <a:t>, stage 0 to III BC</a:t>
            </a:r>
          </a:p>
          <a:p>
            <a:pPr marL="342900"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BCS +/- resection </a:t>
            </a:r>
            <a:r>
              <a:rPr lang="en-US" sz="2600" dirty="0">
                <a:effectLst>
                  <a:outerShdw blurRad="38100" dist="38100" dir="2700000" algn="tl">
                    <a:srgbClr val="000000">
                      <a:alpha val="43137"/>
                    </a:srgbClr>
                  </a:outerShdw>
                </a:effectLst>
                <a:latin typeface="Arial" charset="0"/>
              </a:rPr>
              <a:t>of </a:t>
            </a:r>
            <a:r>
              <a:rPr lang="en-US" sz="2600" dirty="0">
                <a:solidFill>
                  <a:schemeClr val="tx2"/>
                </a:solidFill>
                <a:effectLst>
                  <a:outerShdw blurRad="38100" dist="38100" dir="2700000" algn="tl">
                    <a:srgbClr val="000000">
                      <a:alpha val="43137"/>
                    </a:srgbClr>
                  </a:outerShdw>
                </a:effectLst>
                <a:latin typeface="Arial" charset="0"/>
              </a:rPr>
              <a:t>selective margins</a:t>
            </a:r>
          </a:p>
          <a:p>
            <a:pPr marL="342900" indent="-342900">
              <a:buFont typeface="Arial" panose="020B0604020202020204" pitchFamily="34" charset="0"/>
              <a:buChar char="•"/>
              <a:defRPr/>
            </a:pPr>
            <a:r>
              <a:rPr lang="en-US" sz="2600" dirty="0">
                <a:effectLst>
                  <a:outerShdw blurRad="38100" dist="38100" dir="2700000" algn="tl">
                    <a:srgbClr val="000000">
                      <a:alpha val="43137"/>
                    </a:srgbClr>
                  </a:outerShdw>
                </a:effectLst>
                <a:latin typeface="Arial" charset="0"/>
              </a:rPr>
              <a:t>Intraoperative Randomization:</a:t>
            </a:r>
          </a:p>
          <a:p>
            <a:pPr marL="793750" lvl="1"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Cavity Shave Margins </a:t>
            </a:r>
            <a:r>
              <a:rPr lang="en-US" sz="2600" dirty="0">
                <a:effectLst>
                  <a:outerShdw blurRad="38100" dist="38100" dir="2700000" algn="tl">
                    <a:srgbClr val="000000">
                      <a:alpha val="43137"/>
                    </a:srgbClr>
                  </a:outerShdw>
                </a:effectLst>
                <a:latin typeface="Arial" charset="0"/>
              </a:rPr>
              <a:t>vs. </a:t>
            </a:r>
            <a:r>
              <a:rPr lang="en-US" sz="2600" dirty="0">
                <a:solidFill>
                  <a:schemeClr val="tx2"/>
                </a:solidFill>
                <a:effectLst>
                  <a:outerShdw blurRad="38100" dist="38100" dir="2700000" algn="tl">
                    <a:srgbClr val="000000">
                      <a:alpha val="43137"/>
                    </a:srgbClr>
                  </a:outerShdw>
                </a:effectLst>
                <a:latin typeface="Arial" charset="0"/>
              </a:rPr>
              <a:t>Not</a:t>
            </a:r>
          </a:p>
          <a:p>
            <a:pPr marL="342900" indent="-342900">
              <a:buFont typeface="Arial" panose="020B0604020202020204" pitchFamily="34" charset="0"/>
              <a:buChar char="•"/>
              <a:defRPr/>
            </a:pPr>
            <a:r>
              <a:rPr lang="en-US" sz="2600" dirty="0">
                <a:solidFill>
                  <a:schemeClr val="accent2"/>
                </a:solidFill>
                <a:effectLst>
                  <a:outerShdw blurRad="38100" dist="38100" dir="2700000" algn="tl">
                    <a:srgbClr val="000000">
                      <a:alpha val="43137"/>
                    </a:srgbClr>
                  </a:outerShdw>
                </a:effectLst>
                <a:latin typeface="Arial" charset="0"/>
              </a:rPr>
              <a:t>Primary Outcome: </a:t>
            </a:r>
            <a:r>
              <a:rPr lang="en-US" sz="2600" dirty="0">
                <a:effectLst>
                  <a:outerShdw blurRad="38100" dist="38100" dir="2700000" algn="tl">
                    <a:srgbClr val="000000">
                      <a:alpha val="43137"/>
                    </a:srgbClr>
                  </a:outerShdw>
                </a:effectLst>
                <a:latin typeface="Arial" charset="0"/>
              </a:rPr>
              <a:t>Rate of </a:t>
            </a:r>
            <a:r>
              <a:rPr lang="en-US" sz="2600" dirty="0">
                <a:solidFill>
                  <a:schemeClr val="tx2"/>
                </a:solidFill>
                <a:effectLst>
                  <a:outerShdw blurRad="38100" dist="38100" dir="2700000" algn="tl">
                    <a:srgbClr val="000000">
                      <a:alpha val="43137"/>
                    </a:srgbClr>
                  </a:outerShdw>
                </a:effectLst>
                <a:latin typeface="Arial" charset="0"/>
              </a:rPr>
              <a:t>(+) margins</a:t>
            </a:r>
          </a:p>
          <a:p>
            <a:pPr marL="342900" indent="-342900">
              <a:buFont typeface="Arial" panose="020B0604020202020204" pitchFamily="34" charset="0"/>
              <a:buChar char="•"/>
              <a:defRPr/>
            </a:pPr>
            <a:r>
              <a:rPr lang="en-US" sz="2600" dirty="0">
                <a:solidFill>
                  <a:schemeClr val="accent2"/>
                </a:solidFill>
                <a:effectLst>
                  <a:outerShdw blurRad="38100" dist="38100" dir="2700000" algn="tl">
                    <a:srgbClr val="000000">
                      <a:alpha val="43137"/>
                    </a:srgbClr>
                  </a:outerShdw>
                </a:effectLst>
                <a:latin typeface="Arial" charset="0"/>
              </a:rPr>
              <a:t>Secondary Outcomes: </a:t>
            </a:r>
            <a:r>
              <a:rPr lang="en-US" sz="2600" dirty="0">
                <a:solidFill>
                  <a:schemeClr val="tx2"/>
                </a:solidFill>
                <a:effectLst>
                  <a:outerShdw blurRad="38100" dist="38100" dir="2700000" algn="tl">
                    <a:srgbClr val="000000">
                      <a:alpha val="43137"/>
                    </a:srgbClr>
                  </a:outerShdw>
                </a:effectLst>
                <a:latin typeface="Arial" charset="0"/>
              </a:rPr>
              <a:t>Cosmesis</a:t>
            </a:r>
            <a:r>
              <a:rPr lang="en-US" sz="2600" dirty="0">
                <a:effectLst>
                  <a:outerShdw blurRad="38100" dist="38100" dir="2700000" algn="tl">
                    <a:srgbClr val="000000">
                      <a:alpha val="43137"/>
                    </a:srgbClr>
                  </a:outerShdw>
                </a:effectLst>
                <a:latin typeface="Arial" charset="0"/>
              </a:rPr>
              <a:t> and </a:t>
            </a:r>
            <a:r>
              <a:rPr lang="en-US" sz="2600" dirty="0">
                <a:solidFill>
                  <a:schemeClr val="tx2"/>
                </a:solidFill>
                <a:effectLst>
                  <a:outerShdw blurRad="38100" dist="38100" dir="2700000" algn="tl">
                    <a:srgbClr val="000000">
                      <a:alpha val="43137"/>
                    </a:srgbClr>
                  </a:outerShdw>
                </a:effectLst>
                <a:latin typeface="Arial" charset="0"/>
              </a:rPr>
              <a:t>Volume of tissue resected</a:t>
            </a:r>
          </a:p>
        </p:txBody>
      </p:sp>
      <p:sp>
        <p:nvSpPr>
          <p:cNvPr id="3" name="Rectangle 2">
            <a:extLst>
              <a:ext uri="{FF2B5EF4-FFF2-40B4-BE49-F238E27FC236}">
                <a16:creationId xmlns:a16="http://schemas.microsoft.com/office/drawing/2014/main" id="{6C17817D-350F-E3ED-3C81-79F5E002A435}"/>
              </a:ext>
            </a:extLst>
          </p:cNvPr>
          <p:cNvSpPr/>
          <p:nvPr/>
        </p:nvSpPr>
        <p:spPr>
          <a:xfrm>
            <a:off x="2143125" y="669927"/>
            <a:ext cx="7761288" cy="912813"/>
          </a:xfrm>
          <a:prstGeom prst="rect">
            <a:avLst/>
          </a:prstGeom>
        </p:spPr>
        <p:txBody>
          <a:bodyPr>
            <a:spAutoFit/>
          </a:bodyPr>
          <a:lstStyle/>
          <a:p>
            <a:pPr algn="ctr">
              <a:lnSpc>
                <a:spcPts val="3200"/>
              </a:lnSpc>
              <a:defRPr/>
            </a:pPr>
            <a:r>
              <a:rPr lang="en-US" sz="3200" dirty="0">
                <a:solidFill>
                  <a:schemeClr val="tx2"/>
                </a:solidFill>
                <a:effectLst>
                  <a:outerShdw blurRad="38100" dist="38100" dir="2700000" algn="tl">
                    <a:srgbClr val="000000">
                      <a:alpha val="43137"/>
                    </a:srgbClr>
                  </a:outerShdw>
                </a:effectLst>
                <a:latin typeface="Arial" charset="0"/>
              </a:rPr>
              <a:t>A Randomized, Controlled Trial of Cavity Shave Margins</a:t>
            </a:r>
          </a:p>
        </p:txBody>
      </p:sp>
      <p:pic>
        <p:nvPicPr>
          <p:cNvPr id="64516" name="Picture 2">
            <a:extLst>
              <a:ext uri="{FF2B5EF4-FFF2-40B4-BE49-F238E27FC236}">
                <a16:creationId xmlns:a16="http://schemas.microsoft.com/office/drawing/2014/main" id="{DEF0EA40-4E8C-0A8F-8620-DD7D54D49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25" y="1733550"/>
            <a:ext cx="2990850" cy="2940050"/>
          </a:xfrm>
          <a:prstGeom prst="rect">
            <a:avLst/>
          </a:prstGeom>
          <a:noFill/>
          <a:ln>
            <a:noFill/>
          </a:ln>
          <a:extLst>
            <a:ext uri="{909E8E84-426E-40DD-AFC4-6F175D3DCCD1}">
              <a14:hiddenFill xmlns:a14="http://schemas.microsoft.com/office/drawing/2010/main">
                <a:gradFill rotWithShape="0">
                  <a:gsLst>
                    <a:gs pos="0">
                      <a:srgbClr val="0000CC"/>
                    </a:gs>
                    <a:gs pos="100000">
                      <a:srgbClr val="000000"/>
                    </a:gs>
                  </a:gsLst>
                  <a:lin ang="5400000" scaled="1"/>
                </a:gradFill>
              </a14:hiddenFill>
            </a:ext>
            <a:ext uri="{91240B29-F687-4F45-9708-019B960494DF}">
              <a14:hiddenLine xmlns:a14="http://schemas.microsoft.com/office/drawing/2010/main" w="38100">
                <a:solidFill>
                  <a:schemeClr val="tx1"/>
                </a:solidFill>
                <a:miter lim="800000"/>
                <a:headEnd/>
                <a:tailEnd/>
              </a14:hiddenLine>
            </a:ext>
          </a:extLst>
        </p:spPr>
      </p:pic>
      <p:sp>
        <p:nvSpPr>
          <p:cNvPr id="7" name="TextBox 6">
            <a:extLst>
              <a:ext uri="{FF2B5EF4-FFF2-40B4-BE49-F238E27FC236}">
                <a16:creationId xmlns:a16="http://schemas.microsoft.com/office/drawing/2014/main" id="{072494E6-D19C-EED1-9A44-083863022659}"/>
              </a:ext>
            </a:extLst>
          </p:cNvPr>
          <p:cNvSpPr txBox="1">
            <a:spLocks noChangeArrowheads="1"/>
          </p:cNvSpPr>
          <p:nvPr/>
        </p:nvSpPr>
        <p:spPr bwMode="auto">
          <a:xfrm>
            <a:off x="3771903" y="7062514"/>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000" b="0" dirty="0" err="1"/>
              <a:t>Chagpar</a:t>
            </a:r>
            <a:r>
              <a:rPr lang="en-US" sz="1000" b="0" dirty="0"/>
              <a:t> AB et al. </a:t>
            </a:r>
            <a:r>
              <a:rPr lang="en-US" sz="1000" b="0" i="1" dirty="0"/>
              <a:t>N </a:t>
            </a:r>
            <a:r>
              <a:rPr lang="en-US" sz="1000" b="0" i="1" dirty="0" err="1"/>
              <a:t>Engl</a:t>
            </a:r>
            <a:r>
              <a:rPr lang="en-US" sz="1000" b="0" i="1" dirty="0"/>
              <a:t> J Med. </a:t>
            </a:r>
            <a:r>
              <a:rPr lang="en-US" sz="1000" b="0" dirty="0"/>
              <a:t>2015;373(6):503-510.</a:t>
            </a:r>
          </a:p>
        </p:txBody>
      </p:sp>
      <p:sp>
        <p:nvSpPr>
          <p:cNvPr id="4" name="Rectangle 6">
            <a:extLst>
              <a:ext uri="{FF2B5EF4-FFF2-40B4-BE49-F238E27FC236}">
                <a16:creationId xmlns:a16="http://schemas.microsoft.com/office/drawing/2014/main" id="{18F0165A-36C2-1AD1-C6BA-F9AE58FD6B95}"/>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18</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4F988-3864-9B26-A979-3EA8B6569FD2}"/>
              </a:ext>
            </a:extLst>
          </p:cNvPr>
          <p:cNvSpPr/>
          <p:nvPr/>
        </p:nvSpPr>
        <p:spPr>
          <a:xfrm>
            <a:off x="1203325" y="1757365"/>
            <a:ext cx="6935788" cy="2892425"/>
          </a:xfrm>
          <a:prstGeom prst="rect">
            <a:avLst/>
          </a:prstGeom>
        </p:spPr>
        <p:txBody>
          <a:bodyPr>
            <a:spAutoFit/>
          </a:bodyPr>
          <a:lstStyle/>
          <a:p>
            <a:pPr marL="342900"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235 patients</a:t>
            </a:r>
            <a:r>
              <a:rPr lang="en-US" sz="2600" dirty="0">
                <a:effectLst>
                  <a:outerShdw blurRad="38100" dist="38100" dir="2700000" algn="tl">
                    <a:srgbClr val="000000">
                      <a:alpha val="43137"/>
                    </a:srgbClr>
                  </a:outerShdw>
                </a:effectLst>
                <a:latin typeface="Arial" charset="0"/>
              </a:rPr>
              <a:t>, stage 0 to III BC</a:t>
            </a:r>
          </a:p>
          <a:p>
            <a:pPr marL="342900"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BCS +/- resection </a:t>
            </a:r>
            <a:r>
              <a:rPr lang="en-US" sz="2600" dirty="0">
                <a:effectLst>
                  <a:outerShdw blurRad="38100" dist="38100" dir="2700000" algn="tl">
                    <a:srgbClr val="000000">
                      <a:alpha val="43137"/>
                    </a:srgbClr>
                  </a:outerShdw>
                </a:effectLst>
                <a:latin typeface="Arial" charset="0"/>
              </a:rPr>
              <a:t>of </a:t>
            </a:r>
            <a:r>
              <a:rPr lang="en-US" sz="2600" dirty="0">
                <a:solidFill>
                  <a:schemeClr val="tx2"/>
                </a:solidFill>
                <a:effectLst>
                  <a:outerShdw blurRad="38100" dist="38100" dir="2700000" algn="tl">
                    <a:srgbClr val="000000">
                      <a:alpha val="43137"/>
                    </a:srgbClr>
                  </a:outerShdw>
                </a:effectLst>
                <a:latin typeface="Arial" charset="0"/>
              </a:rPr>
              <a:t>selective margins</a:t>
            </a:r>
          </a:p>
          <a:p>
            <a:pPr marL="342900" indent="-342900">
              <a:buFont typeface="Arial" panose="020B0604020202020204" pitchFamily="34" charset="0"/>
              <a:buChar char="•"/>
              <a:defRPr/>
            </a:pPr>
            <a:r>
              <a:rPr lang="en-US" sz="2600" dirty="0">
                <a:effectLst>
                  <a:outerShdw blurRad="38100" dist="38100" dir="2700000" algn="tl">
                    <a:srgbClr val="000000">
                      <a:alpha val="43137"/>
                    </a:srgbClr>
                  </a:outerShdw>
                </a:effectLst>
                <a:latin typeface="Arial" charset="0"/>
              </a:rPr>
              <a:t>Intraoperative Randomization:</a:t>
            </a:r>
          </a:p>
          <a:p>
            <a:pPr marL="793750" lvl="1"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Cavity Shave Margins </a:t>
            </a:r>
            <a:r>
              <a:rPr lang="en-US" sz="2600" dirty="0">
                <a:effectLst>
                  <a:outerShdw blurRad="38100" dist="38100" dir="2700000" algn="tl">
                    <a:srgbClr val="000000">
                      <a:alpha val="43137"/>
                    </a:srgbClr>
                  </a:outerShdw>
                </a:effectLst>
                <a:latin typeface="Arial" charset="0"/>
              </a:rPr>
              <a:t>vs. </a:t>
            </a:r>
            <a:r>
              <a:rPr lang="en-US" sz="2600" dirty="0">
                <a:solidFill>
                  <a:schemeClr val="tx2"/>
                </a:solidFill>
                <a:effectLst>
                  <a:outerShdw blurRad="38100" dist="38100" dir="2700000" algn="tl">
                    <a:srgbClr val="000000">
                      <a:alpha val="43137"/>
                    </a:srgbClr>
                  </a:outerShdw>
                </a:effectLst>
                <a:latin typeface="Arial" charset="0"/>
              </a:rPr>
              <a:t>Not</a:t>
            </a:r>
          </a:p>
          <a:p>
            <a:pPr marL="342900" indent="-342900">
              <a:buFont typeface="Arial" panose="020B0604020202020204" pitchFamily="34" charset="0"/>
              <a:buChar char="•"/>
              <a:defRPr/>
            </a:pPr>
            <a:r>
              <a:rPr lang="en-US" sz="2600" dirty="0">
                <a:solidFill>
                  <a:schemeClr val="accent2"/>
                </a:solidFill>
                <a:effectLst>
                  <a:outerShdw blurRad="38100" dist="38100" dir="2700000" algn="tl">
                    <a:srgbClr val="000000">
                      <a:alpha val="43137"/>
                    </a:srgbClr>
                  </a:outerShdw>
                </a:effectLst>
                <a:latin typeface="Arial" charset="0"/>
              </a:rPr>
              <a:t>Primary Outcome: </a:t>
            </a:r>
            <a:r>
              <a:rPr lang="en-US" sz="2600" dirty="0">
                <a:effectLst>
                  <a:outerShdw blurRad="38100" dist="38100" dir="2700000" algn="tl">
                    <a:srgbClr val="000000">
                      <a:alpha val="43137"/>
                    </a:srgbClr>
                  </a:outerShdw>
                </a:effectLst>
                <a:latin typeface="Arial" charset="0"/>
              </a:rPr>
              <a:t>Rate of </a:t>
            </a:r>
            <a:r>
              <a:rPr lang="en-US" sz="2600" dirty="0">
                <a:solidFill>
                  <a:schemeClr val="tx2"/>
                </a:solidFill>
                <a:effectLst>
                  <a:outerShdw blurRad="38100" dist="38100" dir="2700000" algn="tl">
                    <a:srgbClr val="000000">
                      <a:alpha val="43137"/>
                    </a:srgbClr>
                  </a:outerShdw>
                </a:effectLst>
                <a:latin typeface="Arial" charset="0"/>
              </a:rPr>
              <a:t>(+) margins</a:t>
            </a:r>
          </a:p>
          <a:p>
            <a:pPr marL="342900" indent="-342900">
              <a:buFont typeface="Arial" panose="020B0604020202020204" pitchFamily="34" charset="0"/>
              <a:buChar char="•"/>
              <a:defRPr/>
            </a:pPr>
            <a:r>
              <a:rPr lang="en-US" sz="2600" dirty="0">
                <a:solidFill>
                  <a:schemeClr val="accent2"/>
                </a:solidFill>
                <a:effectLst>
                  <a:outerShdw blurRad="38100" dist="38100" dir="2700000" algn="tl">
                    <a:srgbClr val="000000">
                      <a:alpha val="43137"/>
                    </a:srgbClr>
                  </a:outerShdw>
                </a:effectLst>
                <a:latin typeface="Arial" charset="0"/>
              </a:rPr>
              <a:t>Secondary Outcomes: </a:t>
            </a:r>
            <a:r>
              <a:rPr lang="en-US" sz="2600" dirty="0">
                <a:solidFill>
                  <a:schemeClr val="tx2"/>
                </a:solidFill>
                <a:effectLst>
                  <a:outerShdw blurRad="38100" dist="38100" dir="2700000" algn="tl">
                    <a:srgbClr val="000000">
                      <a:alpha val="43137"/>
                    </a:srgbClr>
                  </a:outerShdw>
                </a:effectLst>
                <a:latin typeface="Arial" charset="0"/>
              </a:rPr>
              <a:t>Cosmesis</a:t>
            </a:r>
            <a:r>
              <a:rPr lang="en-US" sz="2600" dirty="0">
                <a:effectLst>
                  <a:outerShdw blurRad="38100" dist="38100" dir="2700000" algn="tl">
                    <a:srgbClr val="000000">
                      <a:alpha val="43137"/>
                    </a:srgbClr>
                  </a:outerShdw>
                </a:effectLst>
                <a:latin typeface="Arial" charset="0"/>
              </a:rPr>
              <a:t> and </a:t>
            </a:r>
            <a:r>
              <a:rPr lang="en-US" sz="2600" dirty="0">
                <a:solidFill>
                  <a:schemeClr val="tx2"/>
                </a:solidFill>
                <a:effectLst>
                  <a:outerShdw blurRad="38100" dist="38100" dir="2700000" algn="tl">
                    <a:srgbClr val="000000">
                      <a:alpha val="43137"/>
                    </a:srgbClr>
                  </a:outerShdw>
                </a:effectLst>
                <a:latin typeface="Arial" charset="0"/>
              </a:rPr>
              <a:t>Volume of tissue resected</a:t>
            </a:r>
          </a:p>
        </p:txBody>
      </p:sp>
      <p:sp>
        <p:nvSpPr>
          <p:cNvPr id="3" name="Rectangle 2">
            <a:extLst>
              <a:ext uri="{FF2B5EF4-FFF2-40B4-BE49-F238E27FC236}">
                <a16:creationId xmlns:a16="http://schemas.microsoft.com/office/drawing/2014/main" id="{6C17817D-350F-E3ED-3C81-79F5E002A435}"/>
              </a:ext>
            </a:extLst>
          </p:cNvPr>
          <p:cNvSpPr/>
          <p:nvPr/>
        </p:nvSpPr>
        <p:spPr>
          <a:xfrm>
            <a:off x="2143125" y="669927"/>
            <a:ext cx="7761288" cy="912813"/>
          </a:xfrm>
          <a:prstGeom prst="rect">
            <a:avLst/>
          </a:prstGeom>
        </p:spPr>
        <p:txBody>
          <a:bodyPr>
            <a:spAutoFit/>
          </a:bodyPr>
          <a:lstStyle/>
          <a:p>
            <a:pPr algn="ctr">
              <a:lnSpc>
                <a:spcPts val="3200"/>
              </a:lnSpc>
              <a:defRPr/>
            </a:pPr>
            <a:r>
              <a:rPr lang="en-US" sz="3200" dirty="0">
                <a:solidFill>
                  <a:schemeClr val="tx2"/>
                </a:solidFill>
                <a:effectLst>
                  <a:outerShdw blurRad="38100" dist="38100" dir="2700000" algn="tl">
                    <a:srgbClr val="000000">
                      <a:alpha val="43137"/>
                    </a:srgbClr>
                  </a:outerShdw>
                </a:effectLst>
                <a:latin typeface="Arial" charset="0"/>
              </a:rPr>
              <a:t>A Randomized, Controlled Trial of Cavity Shave Margins</a:t>
            </a:r>
          </a:p>
        </p:txBody>
      </p:sp>
      <p:pic>
        <p:nvPicPr>
          <p:cNvPr id="64516" name="Picture 2">
            <a:extLst>
              <a:ext uri="{FF2B5EF4-FFF2-40B4-BE49-F238E27FC236}">
                <a16:creationId xmlns:a16="http://schemas.microsoft.com/office/drawing/2014/main" id="{DEF0EA40-4E8C-0A8F-8620-DD7D54D49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25" y="1733550"/>
            <a:ext cx="2990850" cy="2940050"/>
          </a:xfrm>
          <a:prstGeom prst="rect">
            <a:avLst/>
          </a:prstGeom>
          <a:noFill/>
          <a:ln>
            <a:noFill/>
          </a:ln>
          <a:extLst>
            <a:ext uri="{909E8E84-426E-40DD-AFC4-6F175D3DCCD1}">
              <a14:hiddenFill xmlns:a14="http://schemas.microsoft.com/office/drawing/2010/main">
                <a:gradFill rotWithShape="0">
                  <a:gsLst>
                    <a:gs pos="0">
                      <a:srgbClr val="0000CC"/>
                    </a:gs>
                    <a:gs pos="100000">
                      <a:srgbClr val="000000"/>
                    </a:gs>
                  </a:gsLst>
                  <a:lin ang="5400000" scaled="1"/>
                </a:gradFill>
              </a14:hiddenFill>
            </a:ext>
            <a:ext uri="{91240B29-F687-4F45-9708-019B960494DF}">
              <a14:hiddenLine xmlns:a14="http://schemas.microsoft.com/office/drawing/2010/main" w="38100">
                <a:solidFill>
                  <a:schemeClr val="tx1"/>
                </a:solidFill>
                <a:miter lim="800000"/>
                <a:headEnd/>
                <a:tailEnd/>
              </a14:hiddenLine>
            </a:ext>
          </a:extLst>
        </p:spPr>
      </p:pic>
      <p:sp>
        <p:nvSpPr>
          <p:cNvPr id="4" name="Rectangle 3">
            <a:extLst>
              <a:ext uri="{FF2B5EF4-FFF2-40B4-BE49-F238E27FC236}">
                <a16:creationId xmlns:a16="http://schemas.microsoft.com/office/drawing/2014/main" id="{62506F41-BB51-ECBC-CB3D-4272F6E04996}"/>
              </a:ext>
            </a:extLst>
          </p:cNvPr>
          <p:cNvSpPr/>
          <p:nvPr/>
        </p:nvSpPr>
        <p:spPr>
          <a:xfrm>
            <a:off x="1252540" y="4802190"/>
            <a:ext cx="9755187" cy="2092325"/>
          </a:xfrm>
          <a:prstGeom prst="rect">
            <a:avLst/>
          </a:prstGeom>
          <a:solidFill>
            <a:srgbClr val="800000"/>
          </a:solidFill>
        </p:spPr>
        <p:txBody>
          <a:bodyPr>
            <a:spAutoFit/>
          </a:bodyPr>
          <a:lstStyle/>
          <a:p>
            <a:pPr marL="342900" indent="-342900">
              <a:buFont typeface="Arial" panose="020B0604020202020204" pitchFamily="34" charset="0"/>
              <a:buChar char="•"/>
              <a:defRPr/>
            </a:pPr>
            <a:r>
              <a:rPr lang="en-US" sz="2600" dirty="0">
                <a:solidFill>
                  <a:schemeClr val="accent2"/>
                </a:solidFill>
                <a:effectLst>
                  <a:outerShdw blurRad="38100" dist="38100" dir="2700000" algn="tl">
                    <a:srgbClr val="000000">
                      <a:alpha val="43137"/>
                    </a:srgbClr>
                  </a:outerShdw>
                </a:effectLst>
                <a:latin typeface="Arial" charset="0"/>
              </a:rPr>
              <a:t>Results: </a:t>
            </a:r>
            <a:r>
              <a:rPr lang="en-US" sz="2600" dirty="0">
                <a:solidFill>
                  <a:schemeClr val="tx1"/>
                </a:solidFill>
                <a:effectLst>
                  <a:outerShdw blurRad="38100" dist="38100" dir="2700000" algn="tl">
                    <a:srgbClr val="000000">
                      <a:alpha val="43137"/>
                    </a:srgbClr>
                  </a:outerShdw>
                </a:effectLst>
                <a:latin typeface="Arial" charset="0"/>
              </a:rPr>
              <a:t>Shave group associated with: </a:t>
            </a:r>
          </a:p>
          <a:p>
            <a:pPr marL="793750" lvl="1"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Lower rates of (+) margins: </a:t>
            </a:r>
            <a:r>
              <a:rPr lang="en-US" sz="2600" dirty="0">
                <a:solidFill>
                  <a:schemeClr val="tx1"/>
                </a:solidFill>
                <a:effectLst>
                  <a:outerShdw blurRad="38100" dist="38100" dir="2700000" algn="tl">
                    <a:srgbClr val="000000">
                      <a:alpha val="43137"/>
                    </a:srgbClr>
                  </a:outerShdw>
                </a:effectLst>
                <a:latin typeface="Arial" charset="0"/>
              </a:rPr>
              <a:t>19% vs. 34%, </a:t>
            </a:r>
            <a:r>
              <a:rPr lang="en-US" sz="2600" i="1" dirty="0">
                <a:effectLst>
                  <a:outerShdw blurRad="38100" dist="38100" dir="2700000" algn="tl">
                    <a:srgbClr val="000000">
                      <a:alpha val="43137"/>
                    </a:srgbClr>
                  </a:outerShdw>
                </a:effectLst>
                <a:latin typeface="Arial" charset="0"/>
              </a:rPr>
              <a:t>P</a:t>
            </a:r>
            <a:r>
              <a:rPr lang="en-US" sz="2600" dirty="0">
                <a:effectLst>
                  <a:outerShdw blurRad="38100" dist="38100" dir="2700000" algn="tl">
                    <a:srgbClr val="000000">
                      <a:alpha val="43137"/>
                    </a:srgbClr>
                  </a:outerShdw>
                </a:effectLst>
                <a:latin typeface="Arial" charset="0"/>
              </a:rPr>
              <a:t> = .01</a:t>
            </a:r>
          </a:p>
          <a:p>
            <a:pPr marL="793750" lvl="1" indent="-342900">
              <a:buFont typeface="Arial" panose="020B0604020202020204" pitchFamily="34" charset="0"/>
              <a:buChar char="•"/>
              <a:defRPr/>
            </a:pPr>
            <a:r>
              <a:rPr lang="en-US" sz="2600" dirty="0">
                <a:solidFill>
                  <a:schemeClr val="tx2"/>
                </a:solidFill>
                <a:effectLst>
                  <a:outerShdw blurRad="38100" dist="38100" dir="2700000" algn="tl">
                    <a:srgbClr val="000000">
                      <a:alpha val="43137"/>
                    </a:srgbClr>
                  </a:outerShdw>
                </a:effectLst>
                <a:latin typeface="Arial" charset="0"/>
              </a:rPr>
              <a:t>Lower re-excision rates:</a:t>
            </a:r>
            <a:r>
              <a:rPr lang="en-US" sz="2600" dirty="0">
                <a:effectLst>
                  <a:outerShdw blurRad="38100" dist="38100" dir="2700000" algn="tl">
                    <a:srgbClr val="000000">
                      <a:alpha val="43137"/>
                    </a:srgbClr>
                  </a:outerShdw>
                </a:effectLst>
                <a:latin typeface="Arial" charset="0"/>
              </a:rPr>
              <a:t>      </a:t>
            </a:r>
            <a:r>
              <a:rPr lang="en-US" sz="2600" dirty="0">
                <a:solidFill>
                  <a:schemeClr val="tx1"/>
                </a:solidFill>
                <a:effectLst>
                  <a:outerShdw blurRad="38100" dist="38100" dir="2700000" algn="tl">
                    <a:srgbClr val="000000">
                      <a:alpha val="43137"/>
                    </a:srgbClr>
                  </a:outerShdw>
                </a:effectLst>
                <a:latin typeface="Arial" charset="0"/>
              </a:rPr>
              <a:t>10% vs. 21%, </a:t>
            </a:r>
            <a:r>
              <a:rPr lang="en-US" sz="2600" i="1" dirty="0">
                <a:effectLst>
                  <a:outerShdw blurRad="38100" dist="38100" dir="2700000" algn="tl">
                    <a:srgbClr val="000000">
                      <a:alpha val="43137"/>
                    </a:srgbClr>
                  </a:outerShdw>
                </a:effectLst>
                <a:latin typeface="Arial" charset="0"/>
              </a:rPr>
              <a:t>P</a:t>
            </a:r>
            <a:r>
              <a:rPr lang="en-US" sz="2600" dirty="0">
                <a:effectLst>
                  <a:outerShdw blurRad="38100" dist="38100" dir="2700000" algn="tl">
                    <a:srgbClr val="000000">
                      <a:alpha val="43137"/>
                    </a:srgbClr>
                  </a:outerShdw>
                </a:effectLst>
                <a:latin typeface="Arial" charset="0"/>
              </a:rPr>
              <a:t> = 0.02 </a:t>
            </a:r>
          </a:p>
          <a:p>
            <a:pPr marL="342900" indent="-342900">
              <a:buFont typeface="Arial" panose="020B0604020202020204" pitchFamily="34" charset="0"/>
              <a:buChar char="•"/>
              <a:defRPr/>
            </a:pPr>
            <a:r>
              <a:rPr lang="en-US" sz="2600" dirty="0">
                <a:effectLst>
                  <a:outerShdw blurRad="38100" dist="38100" dir="2700000" algn="tl">
                    <a:srgbClr val="000000">
                      <a:alpha val="43137"/>
                    </a:srgbClr>
                  </a:outerShdw>
                </a:effectLst>
                <a:latin typeface="Arial" charset="0"/>
              </a:rPr>
              <a:t>No differences </a:t>
            </a:r>
            <a:r>
              <a:rPr lang="en-US" sz="2600" dirty="0">
                <a:solidFill>
                  <a:schemeClr val="tx2"/>
                </a:solidFill>
                <a:effectLst>
                  <a:outerShdw blurRad="38100" dist="38100" dir="2700000" algn="tl">
                    <a:srgbClr val="000000">
                      <a:alpha val="43137"/>
                    </a:srgbClr>
                  </a:outerShdw>
                </a:effectLst>
                <a:latin typeface="Arial" charset="0"/>
              </a:rPr>
              <a:t>in complications, cosmesis and rates of complex tissue rearrangements</a:t>
            </a:r>
            <a:r>
              <a:rPr lang="en-US" sz="2600" dirty="0">
                <a:effectLst>
                  <a:outerShdw blurRad="38100" dist="38100" dir="2700000" algn="tl">
                    <a:srgbClr val="000000">
                      <a:alpha val="43137"/>
                    </a:srgbClr>
                  </a:outerShdw>
                </a:effectLst>
                <a:latin typeface="Arial" charset="0"/>
              </a:rPr>
              <a:t> </a:t>
            </a:r>
          </a:p>
        </p:txBody>
      </p:sp>
      <p:sp>
        <p:nvSpPr>
          <p:cNvPr id="6" name="Rectangle 6">
            <a:extLst>
              <a:ext uri="{FF2B5EF4-FFF2-40B4-BE49-F238E27FC236}">
                <a16:creationId xmlns:a16="http://schemas.microsoft.com/office/drawing/2014/main" id="{0BE573D4-26BB-756C-FC9C-414F3A4BF5C4}"/>
              </a:ext>
            </a:extLst>
          </p:cNvPr>
          <p:cNvSpPr txBox="1">
            <a:spLocks noGrp="1" noChangeArrowheads="1"/>
          </p:cNvSpPr>
          <p:nvPr/>
        </p:nvSpPr>
        <p:spPr bwMode="auto">
          <a:xfrm>
            <a:off x="10587038" y="339725"/>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endParaRPr lang="en-US" altLang="en-US" sz="900" b="0" dirty="0">
              <a:solidFill>
                <a:schemeClr val="hlink"/>
              </a:solidFill>
              <a:effectLst>
                <a:outerShdw blurRad="38100" dist="38100" dir="2700000" algn="tl">
                  <a:srgbClr val="000000"/>
                </a:outerShdw>
              </a:effectLst>
              <a:ea typeface="PMingLiU" panose="02020500000000000000" pitchFamily="18" charset="-120"/>
            </a:endParaRPr>
          </a:p>
        </p:txBody>
      </p:sp>
      <p:sp>
        <p:nvSpPr>
          <p:cNvPr id="7" name="TextBox 6">
            <a:extLst>
              <a:ext uri="{FF2B5EF4-FFF2-40B4-BE49-F238E27FC236}">
                <a16:creationId xmlns:a16="http://schemas.microsoft.com/office/drawing/2014/main" id="{072494E6-D19C-EED1-9A44-083863022659}"/>
              </a:ext>
            </a:extLst>
          </p:cNvPr>
          <p:cNvSpPr txBox="1">
            <a:spLocks noChangeArrowheads="1"/>
          </p:cNvSpPr>
          <p:nvPr/>
        </p:nvSpPr>
        <p:spPr bwMode="auto">
          <a:xfrm>
            <a:off x="3771903" y="7062514"/>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000" b="0" dirty="0" err="1"/>
              <a:t>Chagpar</a:t>
            </a:r>
            <a:r>
              <a:rPr lang="en-US" sz="1000" b="0" dirty="0"/>
              <a:t> AB et al. </a:t>
            </a:r>
            <a:r>
              <a:rPr lang="en-US" sz="1000" b="0" i="1" dirty="0"/>
              <a:t>N </a:t>
            </a:r>
            <a:r>
              <a:rPr lang="en-US" sz="1000" b="0" i="1" dirty="0" err="1"/>
              <a:t>Engl</a:t>
            </a:r>
            <a:r>
              <a:rPr lang="en-US" sz="1000" b="0" i="1" dirty="0"/>
              <a:t> J Med. </a:t>
            </a:r>
            <a:r>
              <a:rPr lang="en-US" sz="1000" b="0" dirty="0"/>
              <a:t>2015;373(6):503-510.</a:t>
            </a:r>
          </a:p>
        </p:txBody>
      </p:sp>
      <p:sp>
        <p:nvSpPr>
          <p:cNvPr id="5" name="Rectangle 6">
            <a:extLst>
              <a:ext uri="{FF2B5EF4-FFF2-40B4-BE49-F238E27FC236}">
                <a16:creationId xmlns:a16="http://schemas.microsoft.com/office/drawing/2014/main" id="{007DFDF1-45AB-7F41-D5A5-D35FB2CD19F8}"/>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19</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extLst>
      <p:ext uri="{BB962C8B-B14F-4D97-AF65-F5344CB8AC3E}">
        <p14:creationId xmlns:p14="http://schemas.microsoft.com/office/powerpoint/2010/main" val="38098106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52DF8476-ECDE-6B06-BA32-C3C15EA79E34}"/>
              </a:ext>
            </a:extLst>
          </p:cNvPr>
          <p:cNvSpPr>
            <a:spLocks noGrp="1" noChangeArrowheads="1"/>
          </p:cNvSpPr>
          <p:nvPr>
            <p:ph type="body" idx="4294967295"/>
          </p:nvPr>
        </p:nvSpPr>
        <p:spPr>
          <a:xfrm>
            <a:off x="964505" y="1641475"/>
            <a:ext cx="10409128" cy="3962400"/>
          </a:xfrm>
        </p:spPr>
        <p:txBody>
          <a:bodyPr vert="horz" wrap="square" lIns="92843" tIns="45231" rIns="92843" bIns="45231" numCol="1" anchor="t" anchorCtr="0" compatLnSpc="1">
            <a:prstTxWarp prst="textNoShape">
              <a:avLst/>
            </a:prstTxWarp>
          </a:bodyPr>
          <a:lstStyle/>
          <a:p>
            <a:pPr marL="231775" indent="-231775" defTabSz="612775">
              <a:lnSpc>
                <a:spcPts val="2000"/>
              </a:lnSpc>
              <a:spcBef>
                <a:spcPct val="50000"/>
              </a:spcBef>
              <a:buClr>
                <a:srgbClr val="EAEC5E"/>
              </a:buClr>
              <a:defRPr/>
            </a:pPr>
            <a:r>
              <a:rPr lang="en-US" sz="2700" dirty="0">
                <a:effectLst>
                  <a:outerShdw blurRad="38100" dist="38100" dir="2700000" algn="tl">
                    <a:srgbClr val="000000">
                      <a:alpha val="43137"/>
                    </a:srgbClr>
                  </a:outerShdw>
                </a:effectLst>
              </a:rPr>
              <a:t>Breast Cancer Diagnosis &amp; Preoperative Local Staging</a:t>
            </a:r>
          </a:p>
          <a:p>
            <a:pPr marL="231775" indent="-231775" defTabSz="612775">
              <a:lnSpc>
                <a:spcPts val="2000"/>
              </a:lnSpc>
              <a:spcBef>
                <a:spcPct val="50000"/>
              </a:spcBef>
              <a:buClr>
                <a:srgbClr val="EAEC5E"/>
              </a:buClr>
              <a:defRPr/>
            </a:pPr>
            <a:r>
              <a:rPr lang="en-US" sz="2700" dirty="0">
                <a:effectLst>
                  <a:outerShdw blurRad="38100" dist="38100" dir="2700000" algn="tl">
                    <a:srgbClr val="000000">
                      <a:alpha val="43137"/>
                    </a:srgbClr>
                  </a:outerShdw>
                </a:effectLst>
              </a:rPr>
              <a:t>Primary Surgical Management of Invasive/Non-Invasive BC</a:t>
            </a:r>
          </a:p>
          <a:p>
            <a:pPr marL="614363" lvl="1" indent="-268288" defTabSz="612775">
              <a:lnSpc>
                <a:spcPts val="2000"/>
              </a:lnSpc>
              <a:spcBef>
                <a:spcPct val="50000"/>
              </a:spcBef>
              <a:buClr>
                <a:srgbClr val="EAEC5E"/>
              </a:buClr>
              <a:defRPr/>
            </a:pPr>
            <a:r>
              <a:rPr lang="en-US" sz="2400" dirty="0">
                <a:solidFill>
                  <a:schemeClr val="accent2"/>
                </a:solidFill>
                <a:effectLst>
                  <a:outerShdw blurRad="38100" dist="38100" dir="2700000" algn="tl">
                    <a:srgbClr val="000000">
                      <a:alpha val="43137"/>
                    </a:srgbClr>
                  </a:outerShdw>
                </a:effectLst>
              </a:rPr>
              <a:t>RCT of Lumpectomy vs. Mastectomy</a:t>
            </a:r>
          </a:p>
          <a:p>
            <a:pPr marL="614363" lvl="1" indent="-268288" defTabSz="612775">
              <a:lnSpc>
                <a:spcPts val="2000"/>
              </a:lnSpc>
              <a:spcBef>
                <a:spcPct val="50000"/>
              </a:spcBef>
              <a:buClr>
                <a:srgbClr val="EAEC5E"/>
              </a:buClr>
              <a:defRPr/>
            </a:pPr>
            <a:r>
              <a:rPr lang="en-US" sz="2400" dirty="0">
                <a:solidFill>
                  <a:schemeClr val="accent2"/>
                </a:solidFill>
                <a:effectLst>
                  <a:outerShdw blurRad="38100" dist="38100" dir="2700000" algn="tl">
                    <a:srgbClr val="000000">
                      <a:alpha val="43137"/>
                    </a:srgbClr>
                  </a:outerShdw>
                </a:effectLst>
              </a:rPr>
              <a:t>Lumpectomy Indications/Contraindications/Optimal margins</a:t>
            </a:r>
          </a:p>
          <a:p>
            <a:pPr marL="614363" lvl="1" indent="-268288" defTabSz="612775">
              <a:lnSpc>
                <a:spcPts val="2000"/>
              </a:lnSpc>
              <a:spcBef>
                <a:spcPct val="50000"/>
              </a:spcBef>
              <a:buClr>
                <a:srgbClr val="EAEC5E"/>
              </a:buClr>
              <a:defRPr/>
            </a:pPr>
            <a:r>
              <a:rPr lang="en-US" sz="2400" dirty="0">
                <a:solidFill>
                  <a:schemeClr val="accent2"/>
                </a:solidFill>
                <a:effectLst>
                  <a:outerShdw blurRad="38100" dist="38100" dir="2700000" algn="tl">
                    <a:srgbClr val="000000">
                      <a:alpha val="43137"/>
                    </a:srgbClr>
                  </a:outerShdw>
                </a:effectLst>
              </a:rPr>
              <a:t>Contralateral Prophylactic and Nipple-Sparing Mastectomy</a:t>
            </a:r>
          </a:p>
          <a:p>
            <a:pPr marL="231775" indent="-231775" defTabSz="612775">
              <a:lnSpc>
                <a:spcPts val="2000"/>
              </a:lnSpc>
              <a:spcBef>
                <a:spcPct val="50000"/>
              </a:spcBef>
              <a:buClr>
                <a:srgbClr val="EAEC5E"/>
              </a:buClr>
              <a:defRPr/>
            </a:pPr>
            <a:r>
              <a:rPr lang="en-US" sz="2700" dirty="0">
                <a:effectLst>
                  <a:outerShdw blurRad="38100" dist="38100" dir="2700000" algn="tl">
                    <a:srgbClr val="000000">
                      <a:alpha val="43137"/>
                    </a:srgbClr>
                  </a:outerShdw>
                </a:effectLst>
              </a:rPr>
              <a:t>Special Circumstances in Primary Surgical Management</a:t>
            </a:r>
          </a:p>
          <a:p>
            <a:pPr marL="614363" lvl="1" indent="-268288" defTabSz="612775">
              <a:lnSpc>
                <a:spcPts val="2000"/>
              </a:lnSpc>
              <a:spcBef>
                <a:spcPct val="50000"/>
              </a:spcBef>
              <a:buClr>
                <a:srgbClr val="EAEC5E"/>
              </a:buClr>
              <a:defRPr/>
            </a:pPr>
            <a:r>
              <a:rPr lang="en-US" sz="2400" dirty="0">
                <a:solidFill>
                  <a:schemeClr val="accent2"/>
                </a:solidFill>
                <a:effectLst>
                  <a:outerShdw blurRad="38100" dist="38100" dir="2700000" algn="tl">
                    <a:srgbClr val="000000">
                      <a:alpha val="43137"/>
                    </a:srgbClr>
                  </a:outerShdw>
                </a:effectLst>
              </a:rPr>
              <a:t>Family History/</a:t>
            </a:r>
            <a:r>
              <a:rPr lang="en-US" sz="2400" i="1" dirty="0">
                <a:solidFill>
                  <a:schemeClr val="accent2"/>
                </a:solidFill>
                <a:effectLst>
                  <a:outerShdw blurRad="38100" dist="38100" dir="2700000" algn="tl">
                    <a:srgbClr val="000000">
                      <a:alpha val="43137"/>
                    </a:srgbClr>
                  </a:outerShdw>
                </a:effectLst>
              </a:rPr>
              <a:t>BRCA</a:t>
            </a:r>
            <a:r>
              <a:rPr lang="en-US" sz="2400" dirty="0">
                <a:solidFill>
                  <a:schemeClr val="accent2"/>
                </a:solidFill>
                <a:effectLst>
                  <a:outerShdw blurRad="38100" dist="38100" dir="2700000" algn="tl">
                    <a:srgbClr val="000000">
                      <a:alpha val="43137"/>
                    </a:srgbClr>
                  </a:outerShdw>
                </a:effectLst>
              </a:rPr>
              <a:t> mutation carriers </a:t>
            </a:r>
          </a:p>
          <a:p>
            <a:pPr marL="614363" lvl="1" indent="-268288" defTabSz="612775">
              <a:lnSpc>
                <a:spcPts val="2000"/>
              </a:lnSpc>
              <a:spcBef>
                <a:spcPct val="50000"/>
              </a:spcBef>
              <a:buClr>
                <a:srgbClr val="EAEC5E"/>
              </a:buClr>
              <a:defRPr/>
            </a:pPr>
            <a:r>
              <a:rPr lang="en-US" sz="2400" dirty="0">
                <a:solidFill>
                  <a:schemeClr val="accent2"/>
                </a:solidFill>
                <a:effectLst>
                  <a:outerShdw blurRad="38100" dist="38100" dir="2700000" algn="tl">
                    <a:srgbClr val="000000">
                      <a:alpha val="43137"/>
                    </a:srgbClr>
                  </a:outerShdw>
                </a:effectLst>
              </a:rPr>
              <a:t>Multicentric Breast Cancer</a:t>
            </a:r>
          </a:p>
          <a:p>
            <a:pPr marL="614363" lvl="1" indent="-268288" defTabSz="612775">
              <a:lnSpc>
                <a:spcPts val="2000"/>
              </a:lnSpc>
              <a:spcBef>
                <a:spcPct val="50000"/>
              </a:spcBef>
              <a:buClr>
                <a:srgbClr val="EAEC5E"/>
              </a:buClr>
              <a:defRPr/>
            </a:pPr>
            <a:r>
              <a:rPr lang="en-US" sz="2400" dirty="0">
                <a:solidFill>
                  <a:schemeClr val="accent2"/>
                </a:solidFill>
                <a:effectLst>
                  <a:outerShdw blurRad="38100" dist="38100" dir="2700000" algn="tl">
                    <a:srgbClr val="000000">
                      <a:alpha val="43137"/>
                    </a:srgbClr>
                  </a:outerShdw>
                </a:effectLst>
              </a:rPr>
              <a:t>Occult Breast Cancer</a:t>
            </a:r>
          </a:p>
          <a:p>
            <a:pPr marL="614363" lvl="1" indent="-268288" defTabSz="612775">
              <a:lnSpc>
                <a:spcPts val="2000"/>
              </a:lnSpc>
              <a:spcBef>
                <a:spcPct val="50000"/>
              </a:spcBef>
              <a:buClr>
                <a:srgbClr val="EAEC5E"/>
              </a:buClr>
              <a:defRPr/>
            </a:pPr>
            <a:r>
              <a:rPr lang="en-US" sz="2400" dirty="0">
                <a:solidFill>
                  <a:schemeClr val="accent2"/>
                </a:solidFill>
                <a:effectLst>
                  <a:outerShdw blurRad="38100" dist="38100" dir="2700000" algn="tl">
                    <a:srgbClr val="000000">
                      <a:alpha val="43137"/>
                    </a:srgbClr>
                  </a:outerShdw>
                </a:effectLst>
              </a:rPr>
              <a:t>Large Tumors/Neoadjuvant Chemotherapy</a:t>
            </a:r>
          </a:p>
          <a:p>
            <a:pPr marL="614363" lvl="1" indent="-268288" defTabSz="612775">
              <a:lnSpc>
                <a:spcPts val="2000"/>
              </a:lnSpc>
              <a:spcBef>
                <a:spcPct val="50000"/>
              </a:spcBef>
              <a:buClr>
                <a:srgbClr val="EAEC5E"/>
              </a:buClr>
              <a:defRPr/>
            </a:pPr>
            <a:r>
              <a:rPr lang="en-US" sz="2400" dirty="0">
                <a:solidFill>
                  <a:schemeClr val="accent2"/>
                </a:solidFill>
                <a:effectLst>
                  <a:outerShdw blurRad="38100" dist="38100" dir="2700000" algn="tl">
                    <a:srgbClr val="000000">
                      <a:alpha val="43137"/>
                    </a:srgbClr>
                  </a:outerShdw>
                </a:effectLst>
              </a:rPr>
              <a:t>Management of Patients Presenting with Stage IV Disease</a:t>
            </a:r>
          </a:p>
          <a:p>
            <a:pPr marL="614363" lvl="1" indent="-268288" defTabSz="612775">
              <a:lnSpc>
                <a:spcPts val="2000"/>
              </a:lnSpc>
              <a:spcBef>
                <a:spcPct val="50000"/>
              </a:spcBef>
              <a:buClr>
                <a:srgbClr val="EAEC5E"/>
              </a:buClr>
              <a:defRPr/>
            </a:pPr>
            <a:r>
              <a:rPr lang="en-US" sz="2400" dirty="0">
                <a:solidFill>
                  <a:schemeClr val="accent2"/>
                </a:solidFill>
                <a:effectLst>
                  <a:outerShdw blurRad="38100" dist="38100" dir="2700000" algn="tl">
                    <a:srgbClr val="000000">
                      <a:alpha val="43137"/>
                    </a:srgbClr>
                  </a:outerShdw>
                </a:effectLst>
              </a:rPr>
              <a:t>De Novo Oligometastatic Breast Cancer</a:t>
            </a:r>
          </a:p>
        </p:txBody>
      </p:sp>
      <p:sp>
        <p:nvSpPr>
          <p:cNvPr id="422915" name="Rectangle 3">
            <a:extLst>
              <a:ext uri="{FF2B5EF4-FFF2-40B4-BE49-F238E27FC236}">
                <a16:creationId xmlns:a16="http://schemas.microsoft.com/office/drawing/2014/main" id="{76AAE88A-AF41-9ABD-3B2C-907060E97A9D}"/>
              </a:ext>
            </a:extLst>
          </p:cNvPr>
          <p:cNvSpPr>
            <a:spLocks noGrp="1" noChangeArrowheads="1"/>
          </p:cNvSpPr>
          <p:nvPr>
            <p:ph type="title" idx="4294967295"/>
          </p:nvPr>
        </p:nvSpPr>
        <p:spPr>
          <a:xfrm>
            <a:off x="1604963" y="668132"/>
            <a:ext cx="8839200" cy="609600"/>
          </a:xfrm>
        </p:spPr>
        <p:txBody>
          <a:bodyPr vert="horz" wrap="square" lIns="92843" tIns="45231" rIns="92843" bIns="45231" numCol="1" anchor="ctr" anchorCtr="0" compatLnSpc="1">
            <a:prstTxWarp prst="textNoShape">
              <a:avLst/>
            </a:prstTxWarp>
          </a:bodyPr>
          <a:lstStyle/>
          <a:p>
            <a:pPr defTabSz="612775">
              <a:defRPr/>
            </a:pPr>
            <a:r>
              <a:rPr lang="en-US" sz="3200" dirty="0">
                <a:effectLst>
                  <a:outerShdw blurRad="38100" dist="38100" dir="2700000" algn="tl">
                    <a:srgbClr val="000000">
                      <a:alpha val="43137"/>
                    </a:srgbClr>
                  </a:outerShdw>
                </a:effectLst>
              </a:rPr>
              <a:t>Outline</a:t>
            </a:r>
            <a:endParaRPr lang="en-US" sz="3200" dirty="0">
              <a:solidFill>
                <a:schemeClr val="accent2"/>
              </a:solidFill>
              <a:effectLst>
                <a:outerShdw blurRad="38100" dist="38100" dir="2700000" algn="tl">
                  <a:srgbClr val="000000">
                    <a:alpha val="43137"/>
                  </a:srgbClr>
                </a:outerShdw>
              </a:effectLst>
            </a:endParaRPr>
          </a:p>
        </p:txBody>
      </p:sp>
      <p:sp>
        <p:nvSpPr>
          <p:cNvPr id="7172" name="Rectangle 6">
            <a:extLst>
              <a:ext uri="{FF2B5EF4-FFF2-40B4-BE49-F238E27FC236}">
                <a16:creationId xmlns:a16="http://schemas.microsoft.com/office/drawing/2014/main" id="{74FEE544-3DFE-FD18-4679-A3B885CD0FB0}"/>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AFAA8A7-38BE-9D09-455C-9E027547D1E4}"/>
              </a:ext>
            </a:extLst>
          </p:cNvPr>
          <p:cNvSpPr>
            <a:spLocks noChangeArrowheads="1"/>
          </p:cNvSpPr>
          <p:nvPr/>
        </p:nvSpPr>
        <p:spPr bwMode="auto">
          <a:xfrm>
            <a:off x="6503988" y="2433200"/>
            <a:ext cx="4164012" cy="3714750"/>
          </a:xfrm>
          <a:prstGeom prst="rect">
            <a:avLst/>
          </a:prstGeom>
          <a:gradFill rotWithShape="0">
            <a:gsLst>
              <a:gs pos="0">
                <a:srgbClr val="000000"/>
              </a:gs>
              <a:gs pos="100000">
                <a:srgbClr val="0000CC"/>
              </a:gs>
            </a:gsLst>
            <a:lin ang="5400000" scaled="1"/>
          </a:gradFill>
          <a:ln w="25400">
            <a:solidFill>
              <a:schemeClr val="tx1"/>
            </a:solidFill>
            <a:miter lim="800000"/>
            <a:headEnd/>
            <a:tailEnd/>
          </a:ln>
        </p:spPr>
        <p:txBody>
          <a:bodyPr wrap="none" anchor="ctr"/>
          <a:lstStyle/>
          <a:p>
            <a:pPr algn="ctr">
              <a:defRPr/>
            </a:pPr>
            <a:endParaRPr lang="en-US">
              <a:effectLst>
                <a:outerShdw blurRad="38100" dist="38100" dir="2700000" algn="tl">
                  <a:srgbClr val="000000">
                    <a:alpha val="43137"/>
                  </a:srgbClr>
                </a:outerShdw>
              </a:effectLst>
            </a:endParaRPr>
          </a:p>
        </p:txBody>
      </p:sp>
      <p:pic>
        <p:nvPicPr>
          <p:cNvPr id="58371" name="Picture 3">
            <a:extLst>
              <a:ext uri="{FF2B5EF4-FFF2-40B4-BE49-F238E27FC236}">
                <a16:creationId xmlns:a16="http://schemas.microsoft.com/office/drawing/2014/main" id="{875724B1-5EFA-837D-7378-E9B6FC5FA06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3842902"/>
            <a:ext cx="2957512"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8020" name="Rectangle 4">
            <a:extLst>
              <a:ext uri="{FF2B5EF4-FFF2-40B4-BE49-F238E27FC236}">
                <a16:creationId xmlns:a16="http://schemas.microsoft.com/office/drawing/2014/main" id="{6CC6E0EC-D670-03A4-2543-D7DF516E7A49}"/>
              </a:ext>
            </a:extLst>
          </p:cNvPr>
          <p:cNvSpPr>
            <a:spLocks noChangeArrowheads="1"/>
          </p:cNvSpPr>
          <p:nvPr/>
        </p:nvSpPr>
        <p:spPr bwMode="auto">
          <a:xfrm>
            <a:off x="1266825" y="2264927"/>
            <a:ext cx="5176838" cy="3979863"/>
          </a:xfrm>
          <a:prstGeom prst="rect">
            <a:avLst/>
          </a:prstGeom>
          <a:noFill/>
          <a:ln w="9525">
            <a:noFill/>
            <a:miter lim="800000"/>
            <a:headEnd/>
            <a:tailEnd/>
          </a:ln>
          <a:effectLst/>
        </p:spPr>
        <p:txBody>
          <a:bodyPr lIns="138072" tIns="69038" rIns="138072" bIns="69038">
            <a:spAutoFit/>
          </a:bodyPr>
          <a:lstStyle/>
          <a:p>
            <a:pPr marL="508000" indent="-508000" defTabSz="1371600">
              <a:spcBef>
                <a:spcPct val="40000"/>
              </a:spcBef>
              <a:buClr>
                <a:srgbClr val="FFFF57"/>
              </a:buClr>
              <a:buSzPct val="150000"/>
              <a:buFontTx/>
              <a:buChar char="•"/>
              <a:defRPr/>
            </a:pPr>
            <a:r>
              <a:rPr lang="en-US" sz="3200" dirty="0">
                <a:solidFill>
                  <a:schemeClr val="tx1"/>
                </a:solidFill>
                <a:effectLst>
                  <a:outerShdw blurRad="38100" dist="38100" dir="2700000" algn="tl">
                    <a:srgbClr val="000000">
                      <a:alpha val="43137"/>
                    </a:srgbClr>
                  </a:outerShdw>
                </a:effectLst>
              </a:rPr>
              <a:t>Inking of specimen by pathologist</a:t>
            </a:r>
          </a:p>
          <a:p>
            <a:pPr marL="508000" indent="-508000" defTabSz="1371600">
              <a:spcBef>
                <a:spcPct val="40000"/>
              </a:spcBef>
              <a:buClr>
                <a:srgbClr val="FFFF57"/>
              </a:buClr>
              <a:buSzPct val="150000"/>
              <a:buFontTx/>
              <a:buChar char="•"/>
              <a:defRPr/>
            </a:pPr>
            <a:r>
              <a:rPr lang="en-US" sz="3200" dirty="0">
                <a:solidFill>
                  <a:schemeClr val="tx1"/>
                </a:solidFill>
                <a:effectLst>
                  <a:outerShdw blurRad="38100" dist="38100" dir="2700000" algn="tl">
                    <a:srgbClr val="000000">
                      <a:alpha val="43137"/>
                    </a:srgbClr>
                  </a:outerShdw>
                </a:effectLst>
              </a:rPr>
              <a:t>Gross margin inspection</a:t>
            </a:r>
          </a:p>
          <a:p>
            <a:pPr marL="508000" indent="-508000" defTabSz="1371600">
              <a:spcBef>
                <a:spcPct val="40000"/>
              </a:spcBef>
              <a:buClr>
                <a:srgbClr val="FFFF57"/>
              </a:buClr>
              <a:buSzPct val="150000"/>
              <a:buFontTx/>
              <a:buChar char="•"/>
              <a:defRPr/>
            </a:pPr>
            <a:r>
              <a:rPr lang="en-US" sz="3200" dirty="0">
                <a:solidFill>
                  <a:schemeClr val="tx1"/>
                </a:solidFill>
                <a:effectLst>
                  <a:outerShdw blurRad="38100" dist="38100" dir="2700000" algn="tl">
                    <a:srgbClr val="000000">
                      <a:alpha val="43137"/>
                    </a:srgbClr>
                  </a:outerShdw>
                </a:effectLst>
              </a:rPr>
              <a:t>Resection of additional tissue if necessary</a:t>
            </a:r>
          </a:p>
        </p:txBody>
      </p:sp>
      <p:sp>
        <p:nvSpPr>
          <p:cNvPr id="21509" name="Rectangle 5">
            <a:extLst>
              <a:ext uri="{FF2B5EF4-FFF2-40B4-BE49-F238E27FC236}">
                <a16:creationId xmlns:a16="http://schemas.microsoft.com/office/drawing/2014/main" id="{8E069A77-9AB2-285D-96B1-91E32AA85E2E}"/>
              </a:ext>
            </a:extLst>
          </p:cNvPr>
          <p:cNvSpPr>
            <a:spLocks noChangeArrowheads="1"/>
          </p:cNvSpPr>
          <p:nvPr/>
        </p:nvSpPr>
        <p:spPr bwMode="auto">
          <a:xfrm>
            <a:off x="6738938" y="2998350"/>
            <a:ext cx="889000" cy="647700"/>
          </a:xfrm>
          <a:prstGeom prst="rect">
            <a:avLst/>
          </a:prstGeom>
          <a:noFill/>
          <a:ln w="9525">
            <a:noFill/>
            <a:miter lim="800000"/>
            <a:headEnd/>
            <a:tailEnd/>
          </a:ln>
        </p:spPr>
        <p:txBody>
          <a:bodyPr wrap="none" lIns="138072" tIns="69038" rIns="138072" bIns="69038">
            <a:spAutoFit/>
          </a:bodyPr>
          <a:lstStyle/>
          <a:p>
            <a:pPr defTabSz="1371600">
              <a:defRPr/>
            </a:pPr>
            <a:r>
              <a:rPr lang="en-US" sz="3300">
                <a:solidFill>
                  <a:srgbClr val="EAEC5E"/>
                </a:solidFill>
                <a:effectLst>
                  <a:outerShdw blurRad="38100" dist="38100" dir="2700000" algn="tl">
                    <a:srgbClr val="000000">
                      <a:alpha val="43137"/>
                    </a:srgbClr>
                  </a:outerShdw>
                </a:effectLst>
              </a:rPr>
              <a:t>Ink</a:t>
            </a:r>
          </a:p>
        </p:txBody>
      </p:sp>
      <p:sp>
        <p:nvSpPr>
          <p:cNvPr id="21510" name="Rectangle 6">
            <a:extLst>
              <a:ext uri="{FF2B5EF4-FFF2-40B4-BE49-F238E27FC236}">
                <a16:creationId xmlns:a16="http://schemas.microsoft.com/office/drawing/2014/main" id="{A996FEF2-966E-9D7C-C502-1C10D59ABFD2}"/>
              </a:ext>
            </a:extLst>
          </p:cNvPr>
          <p:cNvSpPr>
            <a:spLocks noChangeArrowheads="1"/>
          </p:cNvSpPr>
          <p:nvPr/>
        </p:nvSpPr>
        <p:spPr bwMode="auto">
          <a:xfrm>
            <a:off x="9070977" y="2560200"/>
            <a:ext cx="1643063" cy="1277938"/>
          </a:xfrm>
          <a:prstGeom prst="rect">
            <a:avLst/>
          </a:prstGeom>
          <a:noFill/>
          <a:ln w="9525">
            <a:noFill/>
            <a:miter lim="800000"/>
            <a:headEnd/>
            <a:tailEnd/>
          </a:ln>
        </p:spPr>
        <p:txBody>
          <a:bodyPr lIns="138072" tIns="69038" rIns="138072" bIns="69038">
            <a:spAutoFit/>
          </a:bodyPr>
          <a:lstStyle/>
          <a:p>
            <a:pPr defTabSz="1371600">
              <a:lnSpc>
                <a:spcPct val="85000"/>
              </a:lnSpc>
              <a:defRPr/>
            </a:pPr>
            <a:r>
              <a:rPr lang="en-US" sz="2900">
                <a:solidFill>
                  <a:schemeClr val="tx1"/>
                </a:solidFill>
                <a:effectLst>
                  <a:outerShdw blurRad="38100" dist="38100" dir="2700000" algn="tl">
                    <a:srgbClr val="000000">
                      <a:alpha val="43137"/>
                    </a:srgbClr>
                  </a:outerShdw>
                </a:effectLst>
              </a:rPr>
              <a:t>Normal </a:t>
            </a:r>
          </a:p>
          <a:p>
            <a:pPr defTabSz="1371600">
              <a:lnSpc>
                <a:spcPct val="85000"/>
              </a:lnSpc>
              <a:defRPr/>
            </a:pPr>
            <a:r>
              <a:rPr lang="en-US" sz="2900">
                <a:solidFill>
                  <a:schemeClr val="tx1"/>
                </a:solidFill>
                <a:effectLst>
                  <a:outerShdw blurRad="38100" dist="38100" dir="2700000" algn="tl">
                    <a:srgbClr val="000000">
                      <a:alpha val="43137"/>
                    </a:srgbClr>
                  </a:outerShdw>
                </a:effectLst>
              </a:rPr>
              <a:t>Breast</a:t>
            </a:r>
          </a:p>
          <a:p>
            <a:pPr defTabSz="1371600">
              <a:lnSpc>
                <a:spcPct val="85000"/>
              </a:lnSpc>
              <a:defRPr/>
            </a:pPr>
            <a:r>
              <a:rPr lang="en-US" sz="2900">
                <a:solidFill>
                  <a:schemeClr val="tx1"/>
                </a:solidFill>
                <a:effectLst>
                  <a:outerShdw blurRad="38100" dist="38100" dir="2700000" algn="tl">
                    <a:srgbClr val="000000">
                      <a:alpha val="43137"/>
                    </a:srgbClr>
                  </a:outerShdw>
                </a:effectLst>
              </a:rPr>
              <a:t>Tissue</a:t>
            </a:r>
          </a:p>
        </p:txBody>
      </p:sp>
      <p:sp>
        <p:nvSpPr>
          <p:cNvPr id="21511" name="Rectangle 7">
            <a:extLst>
              <a:ext uri="{FF2B5EF4-FFF2-40B4-BE49-F238E27FC236}">
                <a16:creationId xmlns:a16="http://schemas.microsoft.com/office/drawing/2014/main" id="{FD9296BB-FE14-A057-A45F-2A7D6C22844E}"/>
              </a:ext>
            </a:extLst>
          </p:cNvPr>
          <p:cNvSpPr>
            <a:spLocks noChangeArrowheads="1"/>
          </p:cNvSpPr>
          <p:nvPr/>
        </p:nvSpPr>
        <p:spPr bwMode="auto">
          <a:xfrm>
            <a:off x="8404225" y="5489138"/>
            <a:ext cx="1563688" cy="647700"/>
          </a:xfrm>
          <a:prstGeom prst="rect">
            <a:avLst/>
          </a:prstGeom>
          <a:noFill/>
          <a:ln w="9525">
            <a:noFill/>
            <a:miter lim="800000"/>
            <a:headEnd/>
            <a:tailEnd/>
          </a:ln>
        </p:spPr>
        <p:txBody>
          <a:bodyPr wrap="none" lIns="138072" tIns="69038" rIns="138072" bIns="69038">
            <a:spAutoFit/>
          </a:bodyPr>
          <a:lstStyle/>
          <a:p>
            <a:pPr defTabSz="1371600">
              <a:defRPr/>
            </a:pPr>
            <a:r>
              <a:rPr lang="en-US" sz="3300">
                <a:solidFill>
                  <a:srgbClr val="00CC00"/>
                </a:solidFill>
                <a:effectLst>
                  <a:outerShdw blurRad="38100" dist="38100" dir="2700000" algn="tl">
                    <a:srgbClr val="000000">
                      <a:alpha val="43137"/>
                    </a:srgbClr>
                  </a:outerShdw>
                </a:effectLst>
              </a:rPr>
              <a:t>Tumor</a:t>
            </a:r>
          </a:p>
        </p:txBody>
      </p:sp>
      <p:sp>
        <p:nvSpPr>
          <p:cNvPr id="21512" name="Line 8">
            <a:extLst>
              <a:ext uri="{FF2B5EF4-FFF2-40B4-BE49-F238E27FC236}">
                <a16:creationId xmlns:a16="http://schemas.microsoft.com/office/drawing/2014/main" id="{F15EE9B6-BA40-B00A-D02E-380A8D0429F7}"/>
              </a:ext>
            </a:extLst>
          </p:cNvPr>
          <p:cNvSpPr>
            <a:spLocks noChangeShapeType="1"/>
          </p:cNvSpPr>
          <p:nvPr/>
        </p:nvSpPr>
        <p:spPr bwMode="auto">
          <a:xfrm flipH="1">
            <a:off x="9372600" y="3900050"/>
            <a:ext cx="419100" cy="628650"/>
          </a:xfrm>
          <a:prstGeom prst="line">
            <a:avLst/>
          </a:prstGeom>
          <a:noFill/>
          <a:ln w="25400">
            <a:solidFill>
              <a:schemeClr val="tx1"/>
            </a:solidFill>
            <a:round/>
            <a:headEnd type="none" w="sm" len="sm"/>
            <a:tailEnd type="none" w="sm" len="sm"/>
          </a:ln>
        </p:spPr>
        <p:txBody>
          <a:bodyPr/>
          <a:lstStyle/>
          <a:p>
            <a:pPr algn="ctr">
              <a:defRPr/>
            </a:pPr>
            <a:endParaRPr lang="en-US">
              <a:effectLst>
                <a:outerShdw blurRad="38100" dist="38100" dir="2700000" algn="tl">
                  <a:srgbClr val="000000">
                    <a:alpha val="43137"/>
                  </a:srgbClr>
                </a:outerShdw>
              </a:effectLst>
            </a:endParaRPr>
          </a:p>
        </p:txBody>
      </p:sp>
      <p:sp>
        <p:nvSpPr>
          <p:cNvPr id="21513" name="Line 9">
            <a:extLst>
              <a:ext uri="{FF2B5EF4-FFF2-40B4-BE49-F238E27FC236}">
                <a16:creationId xmlns:a16="http://schemas.microsoft.com/office/drawing/2014/main" id="{C4F57EC1-6727-477C-298A-EE6A2B8C9782}"/>
              </a:ext>
            </a:extLst>
          </p:cNvPr>
          <p:cNvSpPr>
            <a:spLocks noChangeShapeType="1"/>
          </p:cNvSpPr>
          <p:nvPr/>
        </p:nvSpPr>
        <p:spPr bwMode="auto">
          <a:xfrm>
            <a:off x="7277100" y="3576200"/>
            <a:ext cx="38100" cy="609600"/>
          </a:xfrm>
          <a:prstGeom prst="line">
            <a:avLst/>
          </a:prstGeom>
          <a:noFill/>
          <a:ln w="25400">
            <a:solidFill>
              <a:srgbClr val="EAEC5E"/>
            </a:solidFill>
            <a:round/>
            <a:headEnd type="none" w="sm" len="sm"/>
            <a:tailEnd type="none" w="sm" len="sm"/>
          </a:ln>
        </p:spPr>
        <p:txBody>
          <a:bodyPr/>
          <a:lstStyle/>
          <a:p>
            <a:pPr algn="ctr">
              <a:defRPr/>
            </a:pPr>
            <a:endParaRPr lang="en-US">
              <a:effectLst>
                <a:outerShdw blurRad="38100" dist="38100" dir="2700000" algn="tl">
                  <a:srgbClr val="000000">
                    <a:alpha val="43137"/>
                  </a:srgbClr>
                </a:outerShdw>
              </a:effectLst>
            </a:endParaRPr>
          </a:p>
        </p:txBody>
      </p:sp>
      <p:sp>
        <p:nvSpPr>
          <p:cNvPr id="21514" name="Line 10">
            <a:extLst>
              <a:ext uri="{FF2B5EF4-FFF2-40B4-BE49-F238E27FC236}">
                <a16:creationId xmlns:a16="http://schemas.microsoft.com/office/drawing/2014/main" id="{98E9BE3E-2AD4-D87C-D1A6-6F0FB7AA4088}"/>
              </a:ext>
            </a:extLst>
          </p:cNvPr>
          <p:cNvSpPr>
            <a:spLocks noChangeShapeType="1"/>
          </p:cNvSpPr>
          <p:nvPr/>
        </p:nvSpPr>
        <p:spPr bwMode="auto">
          <a:xfrm>
            <a:off x="8782050" y="4738250"/>
            <a:ext cx="609600" cy="781050"/>
          </a:xfrm>
          <a:prstGeom prst="line">
            <a:avLst/>
          </a:prstGeom>
          <a:noFill/>
          <a:ln w="25400">
            <a:solidFill>
              <a:srgbClr val="60C900"/>
            </a:solidFill>
            <a:round/>
            <a:headEnd type="none" w="sm" len="sm"/>
            <a:tailEnd type="none" w="sm" len="sm"/>
          </a:ln>
        </p:spPr>
        <p:txBody>
          <a:bodyPr/>
          <a:lstStyle/>
          <a:p>
            <a:pPr algn="ctr">
              <a:defRPr/>
            </a:pPr>
            <a:endParaRPr lang="en-US">
              <a:effectLst>
                <a:outerShdw blurRad="38100" dist="38100" dir="2700000" algn="tl">
                  <a:srgbClr val="000000">
                    <a:alpha val="43137"/>
                  </a:srgbClr>
                </a:outerShdw>
              </a:effectLst>
            </a:endParaRPr>
          </a:p>
        </p:txBody>
      </p:sp>
      <p:sp>
        <p:nvSpPr>
          <p:cNvPr id="21515" name="Line 11">
            <a:extLst>
              <a:ext uri="{FF2B5EF4-FFF2-40B4-BE49-F238E27FC236}">
                <a16:creationId xmlns:a16="http://schemas.microsoft.com/office/drawing/2014/main" id="{1284ED43-974B-BFBF-8449-742D1BD9907E}"/>
              </a:ext>
            </a:extLst>
          </p:cNvPr>
          <p:cNvSpPr>
            <a:spLocks noChangeShapeType="1"/>
          </p:cNvSpPr>
          <p:nvPr/>
        </p:nvSpPr>
        <p:spPr bwMode="auto">
          <a:xfrm flipH="1">
            <a:off x="8763000" y="3881000"/>
            <a:ext cx="1009650" cy="285750"/>
          </a:xfrm>
          <a:prstGeom prst="line">
            <a:avLst/>
          </a:prstGeom>
          <a:noFill/>
          <a:ln w="25400">
            <a:solidFill>
              <a:schemeClr val="tx1"/>
            </a:solidFill>
            <a:round/>
            <a:headEnd type="none" w="sm" len="sm"/>
            <a:tailEnd type="none" w="sm" len="sm"/>
          </a:ln>
        </p:spPr>
        <p:txBody>
          <a:bodyPr/>
          <a:lstStyle/>
          <a:p>
            <a:pPr algn="ctr">
              <a:defRPr/>
            </a:pPr>
            <a:endParaRPr lang="en-US">
              <a:effectLst>
                <a:outerShdw blurRad="38100" dist="38100" dir="2700000" algn="tl">
                  <a:srgbClr val="000000">
                    <a:alpha val="43137"/>
                  </a:srgbClr>
                </a:outerShdw>
              </a:effectLst>
            </a:endParaRPr>
          </a:p>
        </p:txBody>
      </p:sp>
      <p:sp>
        <p:nvSpPr>
          <p:cNvPr id="598028" name="Rectangle 12">
            <a:extLst>
              <a:ext uri="{FF2B5EF4-FFF2-40B4-BE49-F238E27FC236}">
                <a16:creationId xmlns:a16="http://schemas.microsoft.com/office/drawing/2014/main" id="{4B7656F0-BB24-D656-562B-5AFB8B026261}"/>
              </a:ext>
            </a:extLst>
          </p:cNvPr>
          <p:cNvSpPr>
            <a:spLocks noChangeArrowheads="1"/>
          </p:cNvSpPr>
          <p:nvPr/>
        </p:nvSpPr>
        <p:spPr bwMode="auto">
          <a:xfrm>
            <a:off x="2708423" y="827090"/>
            <a:ext cx="6957720" cy="631867"/>
          </a:xfrm>
          <a:prstGeom prst="rect">
            <a:avLst/>
          </a:prstGeom>
          <a:noFill/>
          <a:ln w="9525">
            <a:noFill/>
            <a:miter lim="800000"/>
            <a:headEnd/>
            <a:tailEnd/>
          </a:ln>
          <a:effectLst/>
        </p:spPr>
        <p:txBody>
          <a:bodyPr wrap="none" lIns="138072" tIns="69038" rIns="138072" bIns="69038">
            <a:spAutoFit/>
          </a:bodyPr>
          <a:lstStyle/>
          <a:p>
            <a:pPr algn="ctr" defTabSz="1371600">
              <a:defRPr/>
            </a:pPr>
            <a:r>
              <a:rPr lang="en-US" sz="3200" dirty="0">
                <a:solidFill>
                  <a:srgbClr val="FFFF00"/>
                </a:solidFill>
                <a:effectLst>
                  <a:outerShdw blurRad="38100" dist="38100" dir="2700000" algn="tl">
                    <a:srgbClr val="000000">
                      <a:alpha val="43137"/>
                    </a:srgbClr>
                  </a:outerShdw>
                </a:effectLst>
              </a:rPr>
              <a:t>Intraoperative Margin Assessment</a:t>
            </a:r>
          </a:p>
        </p:txBody>
      </p:sp>
      <p:sp>
        <p:nvSpPr>
          <p:cNvPr id="21517" name="Freeform 19">
            <a:extLst>
              <a:ext uri="{FF2B5EF4-FFF2-40B4-BE49-F238E27FC236}">
                <a16:creationId xmlns:a16="http://schemas.microsoft.com/office/drawing/2014/main" id="{31B05FEC-F7C5-89A7-AAFA-2CFBEEA81F6A}"/>
              </a:ext>
            </a:extLst>
          </p:cNvPr>
          <p:cNvSpPr>
            <a:spLocks/>
          </p:cNvSpPr>
          <p:nvPr/>
        </p:nvSpPr>
        <p:spPr bwMode="auto">
          <a:xfrm>
            <a:off x="7686677" y="4266765"/>
            <a:ext cx="1712913" cy="885825"/>
          </a:xfrm>
          <a:custGeom>
            <a:avLst/>
            <a:gdLst>
              <a:gd name="T0" fmla="*/ 2147483647 w 1079"/>
              <a:gd name="T1" fmla="*/ 2147483647 h 558"/>
              <a:gd name="T2" fmla="*/ 2147483647 w 1079"/>
              <a:gd name="T3" fmla="*/ 2147483647 h 558"/>
              <a:gd name="T4" fmla="*/ 2147483647 w 1079"/>
              <a:gd name="T5" fmla="*/ 2147483647 h 558"/>
              <a:gd name="T6" fmla="*/ 2147483647 w 1079"/>
              <a:gd name="T7" fmla="*/ 2147483647 h 558"/>
              <a:gd name="T8" fmla="*/ 0 w 1079"/>
              <a:gd name="T9" fmla="*/ 2147483647 h 558"/>
              <a:gd name="T10" fmla="*/ 2147483647 w 1079"/>
              <a:gd name="T11" fmla="*/ 2147483647 h 558"/>
              <a:gd name="T12" fmla="*/ 2147483647 w 1079"/>
              <a:gd name="T13" fmla="*/ 2147483647 h 558"/>
              <a:gd name="T14" fmla="*/ 2147483647 w 1079"/>
              <a:gd name="T15" fmla="*/ 2147483647 h 558"/>
              <a:gd name="T16" fmla="*/ 2147483647 w 1079"/>
              <a:gd name="T17" fmla="*/ 2147483647 h 558"/>
              <a:gd name="T18" fmla="*/ 2147483647 w 1079"/>
              <a:gd name="T19" fmla="*/ 2147483647 h 558"/>
              <a:gd name="T20" fmla="*/ 2147483647 w 1079"/>
              <a:gd name="T21" fmla="*/ 2147483647 h 558"/>
              <a:gd name="T22" fmla="*/ 2147483647 w 1079"/>
              <a:gd name="T23" fmla="*/ 2147483647 h 558"/>
              <a:gd name="T24" fmla="*/ 2147483647 w 1079"/>
              <a:gd name="T25" fmla="*/ 2147483647 h 558"/>
              <a:gd name="T26" fmla="*/ 2147483647 w 1079"/>
              <a:gd name="T27" fmla="*/ 2147483647 h 558"/>
              <a:gd name="T28" fmla="*/ 2147483647 w 1079"/>
              <a:gd name="T29" fmla="*/ 2147483647 h 558"/>
              <a:gd name="T30" fmla="*/ 2147483647 w 1079"/>
              <a:gd name="T31" fmla="*/ 2147483647 h 558"/>
              <a:gd name="T32" fmla="*/ 2147483647 w 1079"/>
              <a:gd name="T33" fmla="*/ 2147483647 h 558"/>
              <a:gd name="T34" fmla="*/ 2147483647 w 1079"/>
              <a:gd name="T35" fmla="*/ 2147483647 h 558"/>
              <a:gd name="T36" fmla="*/ 2147483647 w 1079"/>
              <a:gd name="T37" fmla="*/ 2147483647 h 558"/>
              <a:gd name="T38" fmla="*/ 2147483647 w 1079"/>
              <a:gd name="T39" fmla="*/ 2147483647 h 558"/>
              <a:gd name="T40" fmla="*/ 2147483647 w 1079"/>
              <a:gd name="T41" fmla="*/ 2147483647 h 558"/>
              <a:gd name="T42" fmla="*/ 2147483647 w 1079"/>
              <a:gd name="T43" fmla="*/ 2147483647 h 558"/>
              <a:gd name="T44" fmla="*/ 2147483647 w 1079"/>
              <a:gd name="T45" fmla="*/ 2147483647 h 558"/>
              <a:gd name="T46" fmla="*/ 2147483647 w 1079"/>
              <a:gd name="T47" fmla="*/ 2147483647 h 558"/>
              <a:gd name="T48" fmla="*/ 2147483647 w 1079"/>
              <a:gd name="T49" fmla="*/ 0 h 558"/>
              <a:gd name="T50" fmla="*/ 2147483647 w 1079"/>
              <a:gd name="T51" fmla="*/ 0 h 558"/>
              <a:gd name="T52" fmla="*/ 2147483647 w 1079"/>
              <a:gd name="T53" fmla="*/ 2147483647 h 558"/>
              <a:gd name="T54" fmla="*/ 2147483647 w 1079"/>
              <a:gd name="T55" fmla="*/ 2147483647 h 558"/>
              <a:gd name="T56" fmla="*/ 2147483647 w 1079"/>
              <a:gd name="T57" fmla="*/ 2147483647 h 558"/>
              <a:gd name="T58" fmla="*/ 2147483647 w 1079"/>
              <a:gd name="T59" fmla="*/ 2147483647 h 558"/>
              <a:gd name="T60" fmla="*/ 2147483647 w 1079"/>
              <a:gd name="T61" fmla="*/ 2147483647 h 5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9"/>
              <a:gd name="T94" fmla="*/ 0 h 558"/>
              <a:gd name="T95" fmla="*/ 1079 w 1079"/>
              <a:gd name="T96" fmla="*/ 558 h 5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9" h="558">
                <a:moveTo>
                  <a:pt x="183" y="64"/>
                </a:moveTo>
                <a:lnTo>
                  <a:pt x="137" y="164"/>
                </a:lnTo>
                <a:lnTo>
                  <a:pt x="37" y="201"/>
                </a:lnTo>
                <a:lnTo>
                  <a:pt x="9" y="292"/>
                </a:lnTo>
                <a:lnTo>
                  <a:pt x="0" y="375"/>
                </a:lnTo>
                <a:lnTo>
                  <a:pt x="64" y="402"/>
                </a:lnTo>
                <a:lnTo>
                  <a:pt x="174" y="457"/>
                </a:lnTo>
                <a:lnTo>
                  <a:pt x="256" y="539"/>
                </a:lnTo>
                <a:lnTo>
                  <a:pt x="439" y="530"/>
                </a:lnTo>
                <a:lnTo>
                  <a:pt x="494" y="475"/>
                </a:lnTo>
                <a:lnTo>
                  <a:pt x="576" y="503"/>
                </a:lnTo>
                <a:lnTo>
                  <a:pt x="668" y="548"/>
                </a:lnTo>
                <a:lnTo>
                  <a:pt x="805" y="558"/>
                </a:lnTo>
                <a:lnTo>
                  <a:pt x="887" y="558"/>
                </a:lnTo>
                <a:lnTo>
                  <a:pt x="915" y="503"/>
                </a:lnTo>
                <a:lnTo>
                  <a:pt x="979" y="475"/>
                </a:lnTo>
                <a:lnTo>
                  <a:pt x="1052" y="420"/>
                </a:lnTo>
                <a:lnTo>
                  <a:pt x="1079" y="338"/>
                </a:lnTo>
                <a:lnTo>
                  <a:pt x="1043" y="274"/>
                </a:lnTo>
                <a:lnTo>
                  <a:pt x="1043" y="201"/>
                </a:lnTo>
                <a:lnTo>
                  <a:pt x="1043" y="119"/>
                </a:lnTo>
                <a:lnTo>
                  <a:pt x="942" y="155"/>
                </a:lnTo>
                <a:lnTo>
                  <a:pt x="887" y="119"/>
                </a:lnTo>
                <a:lnTo>
                  <a:pt x="823" y="36"/>
                </a:lnTo>
                <a:lnTo>
                  <a:pt x="759" y="0"/>
                </a:lnTo>
                <a:lnTo>
                  <a:pt x="649" y="0"/>
                </a:lnTo>
                <a:lnTo>
                  <a:pt x="540" y="18"/>
                </a:lnTo>
                <a:lnTo>
                  <a:pt x="430" y="46"/>
                </a:lnTo>
                <a:lnTo>
                  <a:pt x="339" y="27"/>
                </a:lnTo>
                <a:lnTo>
                  <a:pt x="265" y="27"/>
                </a:lnTo>
                <a:lnTo>
                  <a:pt x="183" y="64"/>
                </a:lnTo>
                <a:close/>
              </a:path>
            </a:pathLst>
          </a:custGeom>
          <a:solidFill>
            <a:srgbClr val="00CC00"/>
          </a:solidFill>
          <a:ln w="38100">
            <a:solidFill>
              <a:srgbClr val="00CC00"/>
            </a:solidFill>
            <a:round/>
            <a:headEnd/>
            <a:tailEnd/>
          </a:ln>
        </p:spPr>
        <p:txBody>
          <a:bodyPr wrap="none" anchor="ctr"/>
          <a:lstStyle/>
          <a:p>
            <a:pPr algn="ctr">
              <a:defRPr/>
            </a:pPr>
            <a:endParaRPr lang="en-US">
              <a:effectLst>
                <a:outerShdw blurRad="38100" dist="38100" dir="2700000" algn="tl">
                  <a:srgbClr val="000000">
                    <a:alpha val="43137"/>
                  </a:srgbClr>
                </a:outerShdw>
              </a:effectLst>
            </a:endParaRPr>
          </a:p>
        </p:txBody>
      </p:sp>
      <p:sp>
        <p:nvSpPr>
          <p:cNvPr id="3" name="Rectangle 6">
            <a:extLst>
              <a:ext uri="{FF2B5EF4-FFF2-40B4-BE49-F238E27FC236}">
                <a16:creationId xmlns:a16="http://schemas.microsoft.com/office/drawing/2014/main" id="{9D117BE7-A762-9C40-18BB-A2E305EC6A40}"/>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20</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Faxitron™ Path Specimen Radiography System">
            <a:extLst>
              <a:ext uri="{FF2B5EF4-FFF2-40B4-BE49-F238E27FC236}">
                <a16:creationId xmlns:a16="http://schemas.microsoft.com/office/drawing/2014/main" id="{E4DB9BFA-F971-52C7-7DFA-882CCF244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143" y="1631546"/>
            <a:ext cx="6162675"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AutoShape 4" descr="Image result for trident breast imaging">
            <a:extLst>
              <a:ext uri="{FF2B5EF4-FFF2-40B4-BE49-F238E27FC236}">
                <a16:creationId xmlns:a16="http://schemas.microsoft.com/office/drawing/2014/main" id="{6CCE508A-EB8E-8A84-E8A2-BCC0C5F1CA6B}"/>
              </a:ext>
            </a:extLst>
          </p:cNvPr>
          <p:cNvSpPr>
            <a:spLocks noChangeAspect="1" noChangeArrowheads="1"/>
          </p:cNvSpPr>
          <p:nvPr/>
        </p:nvSpPr>
        <p:spPr bwMode="auto">
          <a:xfrm>
            <a:off x="952500" y="2746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60420" name="AutoShape 6" descr="Image result for trident breast imaging">
            <a:extLst>
              <a:ext uri="{FF2B5EF4-FFF2-40B4-BE49-F238E27FC236}">
                <a16:creationId xmlns:a16="http://schemas.microsoft.com/office/drawing/2014/main" id="{EDFCB8E4-28C9-D00E-771D-FEBCE043EF69}"/>
              </a:ext>
            </a:extLst>
          </p:cNvPr>
          <p:cNvSpPr>
            <a:spLocks noChangeAspect="1" noChangeArrowheads="1"/>
          </p:cNvSpPr>
          <p:nvPr/>
        </p:nvSpPr>
        <p:spPr bwMode="auto">
          <a:xfrm>
            <a:off x="1104900" y="4270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pic>
        <p:nvPicPr>
          <p:cNvPr id="60421" name="Picture 8" descr="Image result for trident breast imaging">
            <a:hlinkClick r:id="rId3"/>
            <a:extLst>
              <a:ext uri="{FF2B5EF4-FFF2-40B4-BE49-F238E27FC236}">
                <a16:creationId xmlns:a16="http://schemas.microsoft.com/office/drawing/2014/main" id="{14F17F46-00A1-ECE4-A0DF-000D14F8E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868" y="1631544"/>
            <a:ext cx="4016375"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0CE1889-B511-E6D1-E834-784F07D20C35}"/>
              </a:ext>
            </a:extLst>
          </p:cNvPr>
          <p:cNvSpPr txBox="1"/>
          <p:nvPr/>
        </p:nvSpPr>
        <p:spPr>
          <a:xfrm>
            <a:off x="3017793" y="667926"/>
            <a:ext cx="6378669" cy="584775"/>
          </a:xfrm>
          <a:prstGeom prst="rect">
            <a:avLst/>
          </a:prstGeom>
          <a:noFill/>
        </p:spPr>
        <p:txBody>
          <a:bodyPr wrap="none">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Intraoperative Imaging Systems</a:t>
            </a:r>
          </a:p>
        </p:txBody>
      </p:sp>
      <p:sp>
        <p:nvSpPr>
          <p:cNvPr id="5" name="TextBox 4">
            <a:extLst>
              <a:ext uri="{FF2B5EF4-FFF2-40B4-BE49-F238E27FC236}">
                <a16:creationId xmlns:a16="http://schemas.microsoft.com/office/drawing/2014/main" id="{4C819C9B-21C6-EDD9-83A8-14C0C34DF935}"/>
              </a:ext>
            </a:extLst>
          </p:cNvPr>
          <p:cNvSpPr txBox="1"/>
          <p:nvPr/>
        </p:nvSpPr>
        <p:spPr>
          <a:xfrm>
            <a:off x="1520191" y="5689194"/>
            <a:ext cx="5257800" cy="1200150"/>
          </a:xfrm>
          <a:prstGeom prst="rect">
            <a:avLst/>
          </a:prstGeom>
          <a:solidFill>
            <a:srgbClr val="9A1B31"/>
          </a:solidFill>
        </p:spPr>
        <p:txBody>
          <a:bodyPr>
            <a:spAutoFit/>
          </a:bodyPr>
          <a:lstStyle/>
          <a:p>
            <a:pPr marL="800100" lvl="1" indent="-171450">
              <a:buFont typeface="Arial" panose="020B0604020202020204" pitchFamily="34" charset="0"/>
              <a:buChar char="•"/>
              <a:defRPr/>
            </a:pPr>
            <a:r>
              <a:rPr lang="en-US" dirty="0">
                <a:solidFill>
                  <a:srgbClr val="FFFF00"/>
                </a:solidFill>
                <a:effectLst>
                  <a:outerShdw blurRad="38100" dist="38100" dir="2700000" algn="tl">
                    <a:srgbClr val="000000">
                      <a:alpha val="43137"/>
                    </a:srgbClr>
                  </a:outerShdw>
                </a:effectLst>
                <a:latin typeface="Arial" charset="0"/>
              </a:rPr>
              <a:t> Increasing role in </a:t>
            </a:r>
          </a:p>
          <a:p>
            <a:pPr>
              <a:defRPr/>
            </a:pPr>
            <a:r>
              <a:rPr lang="en-US" dirty="0">
                <a:solidFill>
                  <a:srgbClr val="FFFF00"/>
                </a:solidFill>
                <a:effectLst>
                  <a:outerShdw blurRad="38100" dist="38100" dir="2700000" algn="tl">
                    <a:srgbClr val="000000">
                      <a:alpha val="43137"/>
                    </a:srgbClr>
                  </a:outerShdw>
                </a:effectLst>
                <a:latin typeface="Arial" charset="0"/>
              </a:rPr>
              <a:t>           intraoperative assessment </a:t>
            </a:r>
          </a:p>
          <a:p>
            <a:pPr>
              <a:defRPr/>
            </a:pPr>
            <a:r>
              <a:rPr lang="en-US" dirty="0">
                <a:solidFill>
                  <a:srgbClr val="FFFF00"/>
                </a:solidFill>
                <a:effectLst>
                  <a:outerShdw blurRad="38100" dist="38100" dir="2700000" algn="tl">
                    <a:srgbClr val="000000">
                      <a:alpha val="43137"/>
                    </a:srgbClr>
                  </a:outerShdw>
                </a:effectLst>
                <a:latin typeface="Arial" charset="0"/>
              </a:rPr>
              <a:t>	of lumpectomy specimens</a:t>
            </a:r>
          </a:p>
        </p:txBody>
      </p:sp>
      <p:sp>
        <p:nvSpPr>
          <p:cNvPr id="3" name="Rectangle 6">
            <a:extLst>
              <a:ext uri="{FF2B5EF4-FFF2-40B4-BE49-F238E27FC236}">
                <a16:creationId xmlns:a16="http://schemas.microsoft.com/office/drawing/2014/main" id="{8F934EA9-A4D6-6A8D-F588-AAEF19650816}"/>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21</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D5BA911-F390-1751-BF75-027B1F2D8694}"/>
              </a:ext>
            </a:extLst>
          </p:cNvPr>
          <p:cNvSpPr>
            <a:spLocks noGrp="1" noChangeArrowheads="1"/>
          </p:cNvSpPr>
          <p:nvPr>
            <p:ph type="title" idx="4294967295"/>
          </p:nvPr>
        </p:nvSpPr>
        <p:spPr>
          <a:xfrm>
            <a:off x="1901825" y="746125"/>
            <a:ext cx="8769350" cy="1143000"/>
          </a:xfrm>
        </p:spPr>
        <p:txBody>
          <a:bodyPr/>
          <a:lstStyle/>
          <a:p>
            <a:pPr defTabSz="918431" eaLnBrk="1" hangingPunct="1">
              <a:defRPr/>
            </a:pPr>
            <a:r>
              <a:rPr lang="en-US" sz="3200" dirty="0">
                <a:solidFill>
                  <a:srgbClr val="FFFF00"/>
                </a:solidFill>
                <a:effectLst>
                  <a:outerShdw blurRad="38100" dist="38100" dir="2700000" algn="tl">
                    <a:srgbClr val="000000">
                      <a:alpha val="43137"/>
                    </a:srgbClr>
                  </a:outerShdw>
                </a:effectLst>
              </a:rPr>
              <a:t>Increasing Use of Contralateral </a:t>
            </a:r>
            <a:br>
              <a:rPr lang="en-US" sz="3200" dirty="0">
                <a:solidFill>
                  <a:srgbClr val="FFFF00"/>
                </a:solidFill>
                <a:effectLst>
                  <a:outerShdw blurRad="38100" dist="38100" dir="2700000" algn="tl">
                    <a:srgbClr val="000000">
                      <a:alpha val="43137"/>
                    </a:srgbClr>
                  </a:outerShdw>
                </a:effectLst>
              </a:rPr>
            </a:br>
            <a:r>
              <a:rPr lang="en-US" sz="3200" dirty="0">
                <a:solidFill>
                  <a:srgbClr val="FFFF00"/>
                </a:solidFill>
                <a:effectLst>
                  <a:outerShdw blurRad="38100" dist="38100" dir="2700000" algn="tl">
                    <a:srgbClr val="000000">
                      <a:alpha val="43137"/>
                    </a:srgbClr>
                  </a:outerShdw>
                </a:effectLst>
              </a:rPr>
              <a:t>Prophylactic Mastectomy </a:t>
            </a:r>
          </a:p>
        </p:txBody>
      </p:sp>
      <p:pic>
        <p:nvPicPr>
          <p:cNvPr id="61443" name="Picture 5">
            <a:extLst>
              <a:ext uri="{FF2B5EF4-FFF2-40B4-BE49-F238E27FC236}">
                <a16:creationId xmlns:a16="http://schemas.microsoft.com/office/drawing/2014/main" id="{7D206571-15BE-4922-8C30-72D968039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388" y="2324100"/>
            <a:ext cx="4532312"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7653" name="Rectangle 6">
            <a:extLst>
              <a:ext uri="{FF2B5EF4-FFF2-40B4-BE49-F238E27FC236}">
                <a16:creationId xmlns:a16="http://schemas.microsoft.com/office/drawing/2014/main" id="{ADFF0921-2442-D9CE-2984-FF57E17B7279}"/>
              </a:ext>
            </a:extLst>
          </p:cNvPr>
          <p:cNvSpPr>
            <a:spLocks noChangeArrowheads="1"/>
          </p:cNvSpPr>
          <p:nvPr/>
        </p:nvSpPr>
        <p:spPr bwMode="auto">
          <a:xfrm>
            <a:off x="1449388" y="6667268"/>
            <a:ext cx="4532312" cy="307704"/>
          </a:xfrm>
          <a:prstGeom prst="rect">
            <a:avLst/>
          </a:prstGeom>
          <a:noFill/>
          <a:ln w="38100">
            <a:noFill/>
            <a:miter lim="800000"/>
            <a:headEnd/>
            <a:tailEnd/>
          </a:ln>
        </p:spPr>
        <p:txBody>
          <a:bodyPr wrap="square" lIns="91368" tIns="45684" rIns="91368" bIns="45684" anchor="ctr">
            <a:spAutoFit/>
          </a:bodyPr>
          <a:lstStyle/>
          <a:p>
            <a:pPr algn="ctr">
              <a:defRPr/>
            </a:pPr>
            <a:r>
              <a:rPr lang="en-US" sz="1400" b="0" dirty="0">
                <a:effectLst>
                  <a:outerShdw blurRad="38100" dist="38100" dir="2700000" algn="tl">
                    <a:srgbClr val="000000">
                      <a:alpha val="43137"/>
                    </a:srgbClr>
                  </a:outerShdw>
                </a:effectLst>
              </a:rPr>
              <a:t>Tuttle TM et al. </a:t>
            </a:r>
            <a:r>
              <a:rPr lang="en-US" sz="1400" b="0" i="1" dirty="0">
                <a:effectLst>
                  <a:outerShdw blurRad="38100" dist="38100" dir="2700000" algn="tl">
                    <a:srgbClr val="000000">
                      <a:alpha val="43137"/>
                    </a:srgbClr>
                  </a:outerShdw>
                </a:effectLst>
              </a:rPr>
              <a:t>J Clin Oncol. </a:t>
            </a:r>
            <a:r>
              <a:rPr lang="en-US" sz="1400" b="0" dirty="0">
                <a:effectLst>
                  <a:outerShdw blurRad="38100" dist="38100" dir="2700000" algn="tl">
                    <a:srgbClr val="000000">
                      <a:alpha val="43137"/>
                    </a:srgbClr>
                  </a:outerShdw>
                </a:effectLst>
              </a:rPr>
              <a:t>2007;25(33):5203-5209.</a:t>
            </a:r>
          </a:p>
        </p:txBody>
      </p:sp>
      <p:grpSp>
        <p:nvGrpSpPr>
          <p:cNvPr id="61445" name="Group 2">
            <a:extLst>
              <a:ext uri="{FF2B5EF4-FFF2-40B4-BE49-F238E27FC236}">
                <a16:creationId xmlns:a16="http://schemas.microsoft.com/office/drawing/2014/main" id="{DEB9B820-7510-BB89-AB39-D3E1A8EFD176}"/>
              </a:ext>
            </a:extLst>
          </p:cNvPr>
          <p:cNvGrpSpPr>
            <a:grpSpLocks/>
          </p:cNvGrpSpPr>
          <p:nvPr/>
        </p:nvGrpSpPr>
        <p:grpSpPr bwMode="auto">
          <a:xfrm>
            <a:off x="6423027" y="2324100"/>
            <a:ext cx="4416425" cy="4235450"/>
            <a:chOff x="776835" y="760651"/>
            <a:chExt cx="5308376" cy="3374379"/>
          </a:xfrm>
        </p:grpSpPr>
        <p:sp>
          <p:nvSpPr>
            <p:cNvPr id="8" name="Rectangle 7">
              <a:extLst>
                <a:ext uri="{FF2B5EF4-FFF2-40B4-BE49-F238E27FC236}">
                  <a16:creationId xmlns:a16="http://schemas.microsoft.com/office/drawing/2014/main" id="{4ABB1E02-D10F-0502-9A37-33866E7DE2B5}"/>
                </a:ext>
              </a:extLst>
            </p:cNvPr>
            <p:cNvSpPr/>
            <p:nvPr/>
          </p:nvSpPr>
          <p:spPr bwMode="auto">
            <a:xfrm>
              <a:off x="776835" y="760651"/>
              <a:ext cx="5308376" cy="337437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wrap="none"/>
            <a:lstStyle/>
            <a:p>
              <a:pPr algn="ctr">
                <a:defRPr/>
              </a:pPr>
              <a:endParaRPr lang="en-US" sz="3600">
                <a:effectLst>
                  <a:outerShdw blurRad="38100" dist="38100" dir="2700000" algn="tl">
                    <a:srgbClr val="000000">
                      <a:alpha val="43137"/>
                    </a:srgbClr>
                  </a:outerShdw>
                </a:effectLst>
                <a:latin typeface="Arial" charset="0"/>
              </a:endParaRPr>
            </a:p>
          </p:txBody>
        </p:sp>
        <p:pic>
          <p:nvPicPr>
            <p:cNvPr id="61449" name="Picture 13" descr="Cover">
              <a:extLst>
                <a:ext uri="{FF2B5EF4-FFF2-40B4-BE49-F238E27FC236}">
                  <a16:creationId xmlns:a16="http://schemas.microsoft.com/office/drawing/2014/main" id="{704C37B4-32F0-E047-DB2E-43274198F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92" y="846470"/>
              <a:ext cx="4814761" cy="321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2">
            <a:extLst>
              <a:ext uri="{FF2B5EF4-FFF2-40B4-BE49-F238E27FC236}">
                <a16:creationId xmlns:a16="http://schemas.microsoft.com/office/drawing/2014/main" id="{44A6FFA3-1FEC-C793-B9D5-C51B3524ED20}"/>
              </a:ext>
            </a:extLst>
          </p:cNvPr>
          <p:cNvSpPr txBox="1">
            <a:spLocks/>
          </p:cNvSpPr>
          <p:nvPr/>
        </p:nvSpPr>
        <p:spPr bwMode="auto">
          <a:xfrm>
            <a:off x="6423026" y="6667268"/>
            <a:ext cx="4416425" cy="307704"/>
          </a:xfrm>
          <a:prstGeom prst="rect">
            <a:avLst/>
          </a:prstGeom>
          <a:noFill/>
          <a:ln>
            <a:noFill/>
          </a:ln>
        </p:spPr>
        <p:txBody>
          <a:bodyPr lIns="272111" tIns="0" rIns="136055" bIns="68028" anchor="ctr"/>
          <a:lstStyle>
            <a:lvl1pPr>
              <a:spcBef>
                <a:spcPct val="20000"/>
              </a:spcBef>
              <a:buFont typeface="Arial" pitchFamily="34" charset="0"/>
              <a:buChar char="•"/>
              <a:defRPr i="1">
                <a:solidFill>
                  <a:schemeClr val="tx1"/>
                </a:solidFill>
                <a:latin typeface="Candara" pitchFamily="34" charset="0"/>
              </a:defRPr>
            </a:lvl1pPr>
            <a:lvl2pPr marL="742950" indent="-285750">
              <a:spcBef>
                <a:spcPct val="20000"/>
              </a:spcBef>
              <a:buFont typeface="Arial" pitchFamily="34" charset="0"/>
              <a:buChar char="–"/>
              <a:defRPr i="1">
                <a:solidFill>
                  <a:schemeClr val="tx1"/>
                </a:solidFill>
                <a:latin typeface="Candara" pitchFamily="34" charset="0"/>
              </a:defRPr>
            </a:lvl2pPr>
            <a:lvl3pPr marL="1143000" indent="-228600">
              <a:spcBef>
                <a:spcPct val="20000"/>
              </a:spcBef>
              <a:buFont typeface="Arial" pitchFamily="34" charset="0"/>
              <a:buChar char="•"/>
              <a:defRPr i="1">
                <a:solidFill>
                  <a:schemeClr val="tx1"/>
                </a:solidFill>
                <a:latin typeface="Candara" pitchFamily="34" charset="0"/>
              </a:defRPr>
            </a:lvl3pPr>
            <a:lvl4pPr marL="1600200" indent="-228600">
              <a:spcBef>
                <a:spcPct val="20000"/>
              </a:spcBef>
              <a:buFont typeface="Arial" pitchFamily="34" charset="0"/>
              <a:buChar char="–"/>
              <a:defRPr i="1">
                <a:solidFill>
                  <a:schemeClr val="tx1"/>
                </a:solidFill>
                <a:latin typeface="Candara" pitchFamily="34" charset="0"/>
              </a:defRPr>
            </a:lvl4pPr>
            <a:lvl5pPr marL="2057400" indent="-228600">
              <a:spcBef>
                <a:spcPct val="20000"/>
              </a:spcBef>
              <a:buFont typeface="Arial" pitchFamily="34"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pitchFamily="34"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pitchFamily="34"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pitchFamily="34"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pitchFamily="34" charset="0"/>
              <a:buChar char="»"/>
              <a:defRPr i="1">
                <a:solidFill>
                  <a:schemeClr val="tx1"/>
                </a:solidFill>
                <a:latin typeface="Candara" pitchFamily="34" charset="0"/>
              </a:defRPr>
            </a:lvl9pPr>
          </a:lstStyle>
          <a:p>
            <a:pPr algn="ctr">
              <a:spcBef>
                <a:spcPct val="0"/>
              </a:spcBef>
              <a:buFontTx/>
              <a:buNone/>
              <a:defRPr/>
            </a:pPr>
            <a:r>
              <a:rPr lang="en-US" altLang="en-US" sz="1400" b="0" i="0" dirty="0">
                <a:latin typeface="+mn-lt"/>
              </a:rPr>
              <a:t>Kurian AW et al. </a:t>
            </a:r>
            <a:r>
              <a:rPr lang="en-US" altLang="en-US" sz="1400" b="0" dirty="0">
                <a:latin typeface="+mn-lt"/>
              </a:rPr>
              <a:t>JAMA. </a:t>
            </a:r>
            <a:r>
              <a:rPr lang="en-US" altLang="en-US" sz="1400" b="0" i="0" dirty="0">
                <a:latin typeface="+mn-lt"/>
              </a:rPr>
              <a:t>2020;312(9):902-914.</a:t>
            </a:r>
          </a:p>
        </p:txBody>
      </p:sp>
      <p:sp>
        <p:nvSpPr>
          <p:cNvPr id="3" name="Rectangle 6">
            <a:extLst>
              <a:ext uri="{FF2B5EF4-FFF2-40B4-BE49-F238E27FC236}">
                <a16:creationId xmlns:a16="http://schemas.microsoft.com/office/drawing/2014/main" id="{6107969B-36B5-EF01-8A8C-21CB7F60487D}"/>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22</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4E6240-CBE7-A427-7351-7E7A4B828551}"/>
              </a:ext>
            </a:extLst>
          </p:cNvPr>
          <p:cNvSpPr>
            <a:spLocks noGrp="1"/>
          </p:cNvSpPr>
          <p:nvPr>
            <p:ph sz="quarter" idx="4294967295"/>
          </p:nvPr>
        </p:nvSpPr>
        <p:spPr>
          <a:xfrm>
            <a:off x="1528067" y="1957257"/>
            <a:ext cx="9472612" cy="4406900"/>
          </a:xfrm>
        </p:spPr>
        <p:txBody>
          <a:bodyPr vert="horz" wrap="square" lIns="97959" tIns="48980" rIns="97959" bIns="48980" numCol="1" rtlCol="0" anchor="t" anchorCtr="0" compatLnSpc="1">
            <a:prstTxWarp prst="textNoShape">
              <a:avLst/>
            </a:prstTxWarp>
            <a:noAutofit/>
          </a:bodyPr>
          <a:lstStyle/>
          <a:p>
            <a:pPr eaLnBrk="1" fontAlgn="auto" hangingPunct="1">
              <a:lnSpc>
                <a:spcPts val="3000"/>
              </a:lnSpc>
              <a:spcAft>
                <a:spcPts val="0"/>
              </a:spcAft>
              <a:buClr>
                <a:srgbClr val="FFC000"/>
              </a:buClr>
              <a:buSzPct val="120000"/>
              <a:defRPr/>
            </a:pPr>
            <a:r>
              <a:rPr lang="en-US" sz="2900" dirty="0">
                <a:solidFill>
                  <a:schemeClr val="accent2"/>
                </a:solidFill>
                <a:effectLst>
                  <a:outerShdw blurRad="38100" dist="38100" dir="2700000" algn="tl">
                    <a:srgbClr val="000000">
                      <a:alpha val="43137"/>
                    </a:srgbClr>
                  </a:outerShdw>
                </a:effectLst>
                <a:cs typeface="Arial" panose="020B0604020202020204" pitchFamily="34" charset="0"/>
              </a:rPr>
              <a:t>Patients</a:t>
            </a:r>
            <a:r>
              <a:rPr lang="en-US" sz="2900" dirty="0">
                <a:effectLst>
                  <a:outerShdw blurRad="38100" dist="38100" dir="2700000" algn="tl">
                    <a:srgbClr val="000000">
                      <a:alpha val="43137"/>
                    </a:srgbClr>
                  </a:outerShdw>
                </a:effectLst>
                <a:cs typeface="Arial" panose="020B0604020202020204" pitchFamily="34" charset="0"/>
              </a:rPr>
              <a:t> may overestimate their </a:t>
            </a:r>
            <a:r>
              <a:rPr lang="en-US" sz="2900" dirty="0">
                <a:solidFill>
                  <a:schemeClr val="accent2"/>
                </a:solidFill>
                <a:effectLst>
                  <a:outerShdw blurRad="38100" dist="38100" dir="2700000" algn="tl">
                    <a:srgbClr val="000000">
                      <a:alpha val="43137"/>
                    </a:srgbClr>
                  </a:outerShdw>
                </a:effectLst>
                <a:cs typeface="Arial" panose="020B0604020202020204" pitchFamily="34" charset="0"/>
              </a:rPr>
              <a:t>risk of CBC</a:t>
            </a:r>
            <a:r>
              <a:rPr lang="en-US" sz="2900" dirty="0">
                <a:effectLst>
                  <a:outerShdw blurRad="38100" dist="38100" dir="2700000" algn="tl">
                    <a:srgbClr val="000000">
                      <a:alpha val="43137"/>
                    </a:srgbClr>
                  </a:outerShdw>
                </a:effectLst>
                <a:cs typeface="Arial" panose="020B0604020202020204" pitchFamily="34" charset="0"/>
              </a:rPr>
              <a:t> </a:t>
            </a:r>
          </a:p>
          <a:p>
            <a:pPr eaLnBrk="1" fontAlgn="auto" hangingPunct="1">
              <a:lnSpc>
                <a:spcPts val="3000"/>
              </a:lnSpc>
              <a:spcAft>
                <a:spcPts val="0"/>
              </a:spcAft>
              <a:buClr>
                <a:srgbClr val="FFC000"/>
              </a:buClr>
              <a:buSzPct val="120000"/>
              <a:defRPr/>
            </a:pPr>
            <a:r>
              <a:rPr lang="en-US" sz="2900" dirty="0">
                <a:solidFill>
                  <a:schemeClr val="accent2"/>
                </a:solidFill>
                <a:effectLst>
                  <a:outerShdw blurRad="38100" dist="38100" dir="2700000" algn="tl">
                    <a:srgbClr val="000000">
                      <a:alpha val="43137"/>
                    </a:srgbClr>
                  </a:outerShdw>
                </a:effectLst>
                <a:cs typeface="Arial" panose="020B0604020202020204" pitchFamily="34" charset="0"/>
              </a:rPr>
              <a:t>Misperception of reducing recurrence </a:t>
            </a:r>
            <a:r>
              <a:rPr lang="en-US" sz="2900" dirty="0">
                <a:effectLst>
                  <a:outerShdw blurRad="38100" dist="38100" dir="2700000" algn="tl">
                    <a:srgbClr val="000000">
                      <a:alpha val="43137"/>
                    </a:srgbClr>
                  </a:outerShdw>
                </a:effectLst>
                <a:cs typeface="Arial" panose="020B0604020202020204" pitchFamily="34" charset="0"/>
              </a:rPr>
              <a:t>with CPM</a:t>
            </a:r>
          </a:p>
          <a:p>
            <a:pPr marL="293879" indent="-293879" eaLnBrk="1" fontAlgn="auto" hangingPunct="1">
              <a:lnSpc>
                <a:spcPts val="3000"/>
              </a:lnSpc>
              <a:spcAft>
                <a:spcPts val="0"/>
              </a:spcAft>
              <a:buClr>
                <a:srgbClr val="FFC000"/>
              </a:buClr>
              <a:buSzPct val="120000"/>
              <a:defRPr/>
            </a:pPr>
            <a:r>
              <a:rPr lang="en-US" sz="2900" dirty="0">
                <a:effectLst>
                  <a:outerShdw blurRad="38100" dist="38100" dir="2700000" algn="tl">
                    <a:srgbClr val="000000">
                      <a:alpha val="43137"/>
                    </a:srgbClr>
                  </a:outerShdw>
                </a:effectLst>
                <a:cs typeface="Arial" panose="020B0604020202020204" pitchFamily="34" charset="0"/>
              </a:rPr>
              <a:t>Preference of </a:t>
            </a:r>
            <a:r>
              <a:rPr lang="en-US" sz="2900" dirty="0">
                <a:solidFill>
                  <a:schemeClr val="accent2"/>
                </a:solidFill>
                <a:effectLst>
                  <a:outerShdw blurRad="38100" dist="38100" dir="2700000" algn="tl">
                    <a:srgbClr val="000000">
                      <a:alpha val="43137"/>
                    </a:srgbClr>
                  </a:outerShdw>
                </a:effectLst>
                <a:cs typeface="Arial" panose="020B0604020202020204" pitchFamily="34" charset="0"/>
              </a:rPr>
              <a:t>better symmetry </a:t>
            </a:r>
            <a:r>
              <a:rPr lang="en-US" sz="2900" dirty="0">
                <a:effectLst>
                  <a:outerShdw blurRad="38100" dist="38100" dir="2700000" algn="tl">
                    <a:srgbClr val="000000">
                      <a:alpha val="43137"/>
                    </a:srgbClr>
                  </a:outerShdw>
                </a:effectLst>
                <a:cs typeface="Arial" panose="020B0604020202020204" pitchFamily="34" charset="0"/>
              </a:rPr>
              <a:t>associated with </a:t>
            </a:r>
            <a:r>
              <a:rPr lang="en-US" sz="2900" dirty="0">
                <a:solidFill>
                  <a:schemeClr val="accent2"/>
                </a:solidFill>
                <a:effectLst>
                  <a:outerShdw blurRad="38100" dist="38100" dir="2700000" algn="tl">
                    <a:srgbClr val="000000">
                      <a:alpha val="43137"/>
                    </a:srgbClr>
                  </a:outerShdw>
                </a:effectLst>
                <a:cs typeface="Arial" panose="020B0604020202020204" pitchFamily="34" charset="0"/>
              </a:rPr>
              <a:t>bilateral mastectomy and reconstruction</a:t>
            </a:r>
          </a:p>
          <a:p>
            <a:pPr marL="293879" indent="-293879" eaLnBrk="1" fontAlgn="auto" hangingPunct="1">
              <a:lnSpc>
                <a:spcPts val="3000"/>
              </a:lnSpc>
              <a:spcAft>
                <a:spcPts val="0"/>
              </a:spcAft>
              <a:buClr>
                <a:srgbClr val="FFC000"/>
              </a:buClr>
              <a:buSzPct val="120000"/>
              <a:defRPr/>
            </a:pPr>
            <a:r>
              <a:rPr lang="en-US" sz="2900" dirty="0">
                <a:effectLst>
                  <a:outerShdw blurRad="38100" dist="38100" dir="2700000" algn="tl">
                    <a:srgbClr val="000000">
                      <a:alpha val="43137"/>
                    </a:srgbClr>
                  </a:outerShdw>
                </a:effectLst>
                <a:cs typeface="Arial" panose="020B0604020202020204" pitchFamily="34" charset="0"/>
              </a:rPr>
              <a:t>Increasing use of </a:t>
            </a:r>
            <a:r>
              <a:rPr lang="en-US" sz="2900" dirty="0">
                <a:solidFill>
                  <a:schemeClr val="accent2"/>
                </a:solidFill>
                <a:effectLst>
                  <a:outerShdw blurRad="38100" dist="38100" dir="2700000" algn="tl">
                    <a:srgbClr val="000000">
                      <a:alpha val="43137"/>
                    </a:srgbClr>
                  </a:outerShdw>
                </a:effectLst>
                <a:cs typeface="Arial" panose="020B0604020202020204" pitchFamily="34" charset="0"/>
              </a:rPr>
              <a:t>genetic testing </a:t>
            </a:r>
            <a:r>
              <a:rPr lang="en-US" sz="2900" dirty="0">
                <a:effectLst>
                  <a:outerShdw blurRad="38100" dist="38100" dir="2700000" algn="tl">
                    <a:srgbClr val="000000">
                      <a:alpha val="43137"/>
                    </a:srgbClr>
                  </a:outerShdw>
                </a:effectLst>
                <a:cs typeface="Arial" panose="020B0604020202020204" pitchFamily="34" charset="0"/>
              </a:rPr>
              <a:t>and </a:t>
            </a:r>
            <a:r>
              <a:rPr lang="en-US" sz="2900" dirty="0">
                <a:solidFill>
                  <a:schemeClr val="accent2"/>
                </a:solidFill>
                <a:effectLst>
                  <a:outerShdw blurRad="38100" dist="38100" dir="2700000" algn="tl">
                    <a:srgbClr val="000000">
                      <a:alpha val="43137"/>
                    </a:srgbClr>
                  </a:outerShdw>
                </a:effectLst>
                <a:cs typeface="Arial" panose="020B0604020202020204" pitchFamily="34" charset="0"/>
              </a:rPr>
              <a:t>pre-operative breast MRI</a:t>
            </a:r>
          </a:p>
          <a:p>
            <a:pPr marL="293879" indent="-293879" eaLnBrk="1" fontAlgn="auto" hangingPunct="1">
              <a:lnSpc>
                <a:spcPts val="3000"/>
              </a:lnSpc>
              <a:spcAft>
                <a:spcPts val="0"/>
              </a:spcAft>
              <a:buClr>
                <a:srgbClr val="FFC000"/>
              </a:buClr>
              <a:buSzPct val="120000"/>
              <a:defRPr/>
            </a:pPr>
            <a:r>
              <a:rPr lang="en-US" sz="2900" dirty="0">
                <a:effectLst>
                  <a:outerShdw blurRad="38100" dist="38100" dir="2700000" algn="tl">
                    <a:srgbClr val="000000">
                      <a:alpha val="43137"/>
                    </a:srgbClr>
                  </a:outerShdw>
                </a:effectLst>
                <a:cs typeface="Arial" panose="020B0604020202020204" pitchFamily="34" charset="0"/>
              </a:rPr>
              <a:t>Results of </a:t>
            </a:r>
            <a:r>
              <a:rPr lang="en-US" sz="2900" dirty="0">
                <a:solidFill>
                  <a:schemeClr val="accent2"/>
                </a:solidFill>
                <a:effectLst>
                  <a:outerShdw blurRad="38100" dist="38100" dir="2700000" algn="tl">
                    <a:srgbClr val="000000">
                      <a:alpha val="43137"/>
                    </a:srgbClr>
                  </a:outerShdw>
                </a:effectLst>
                <a:cs typeface="Arial" panose="020B0604020202020204" pitchFamily="34" charset="0"/>
              </a:rPr>
              <a:t>observational studies </a:t>
            </a:r>
            <a:r>
              <a:rPr lang="en-US" sz="2900" dirty="0">
                <a:effectLst>
                  <a:outerShdw blurRad="38100" dist="38100" dir="2700000" algn="tl">
                    <a:srgbClr val="000000">
                      <a:alpha val="43137"/>
                    </a:srgbClr>
                  </a:outerShdw>
                </a:effectLst>
                <a:cs typeface="Arial" panose="020B0604020202020204" pitchFamily="34" charset="0"/>
              </a:rPr>
              <a:t>demonstrating an association between CPM and lower breast cancer-specific and all-cause mortality </a:t>
            </a:r>
            <a:r>
              <a:rPr lang="en-US" sz="2900" dirty="0">
                <a:solidFill>
                  <a:schemeClr val="tx2"/>
                </a:solidFill>
                <a:effectLst>
                  <a:outerShdw blurRad="38100" dist="38100" dir="2700000" algn="tl">
                    <a:srgbClr val="000000">
                      <a:alpha val="43137"/>
                    </a:srgbClr>
                  </a:outerShdw>
                </a:effectLst>
                <a:cs typeface="Arial" panose="020B0604020202020204" pitchFamily="34" charset="0"/>
              </a:rPr>
              <a:t>(selection bias)</a:t>
            </a:r>
          </a:p>
          <a:p>
            <a:pPr marL="293879" indent="-293879" eaLnBrk="1" fontAlgn="auto" hangingPunct="1">
              <a:lnSpc>
                <a:spcPts val="3000"/>
              </a:lnSpc>
              <a:spcAft>
                <a:spcPts val="0"/>
              </a:spcAft>
              <a:buClr>
                <a:srgbClr val="FFC000"/>
              </a:buClr>
              <a:buSzPct val="120000"/>
              <a:defRPr/>
            </a:pPr>
            <a:r>
              <a:rPr lang="en-US" sz="2900" dirty="0">
                <a:solidFill>
                  <a:schemeClr val="accent2"/>
                </a:solidFill>
                <a:effectLst>
                  <a:outerShdw blurRad="38100" dist="38100" dir="2700000" algn="tl">
                    <a:srgbClr val="000000">
                      <a:alpha val="43137"/>
                    </a:srgbClr>
                  </a:outerShdw>
                </a:effectLst>
              </a:rPr>
              <a:t>Societal shift </a:t>
            </a:r>
            <a:r>
              <a:rPr lang="en-US" sz="2900" dirty="0">
                <a:effectLst>
                  <a:outerShdw blurRad="38100" dist="38100" dir="2700000" algn="tl">
                    <a:srgbClr val="000000">
                      <a:alpha val="43137"/>
                    </a:srgbClr>
                  </a:outerShdw>
                </a:effectLst>
              </a:rPr>
              <a:t>regarding the </a:t>
            </a:r>
            <a:r>
              <a:rPr lang="en-US" sz="2900" dirty="0">
                <a:solidFill>
                  <a:schemeClr val="accent2"/>
                </a:solidFill>
                <a:effectLst>
                  <a:outerShdw blurRad="38100" dist="38100" dir="2700000" algn="tl">
                    <a:srgbClr val="000000">
                      <a:alpha val="43137"/>
                    </a:srgbClr>
                  </a:outerShdw>
                </a:effectLst>
              </a:rPr>
              <a:t>acceptability of mastectomy</a:t>
            </a:r>
            <a:r>
              <a:rPr lang="en-US" sz="2900" dirty="0">
                <a:effectLst>
                  <a:outerShdw blurRad="38100" dist="38100" dir="2700000" algn="tl">
                    <a:srgbClr val="000000">
                      <a:alpha val="43137"/>
                    </a:srgbClr>
                  </a:outerShdw>
                </a:effectLst>
              </a:rPr>
              <a:t> (mostly in US)</a:t>
            </a:r>
          </a:p>
        </p:txBody>
      </p:sp>
      <p:sp>
        <p:nvSpPr>
          <p:cNvPr id="2" name="Title 1">
            <a:extLst>
              <a:ext uri="{FF2B5EF4-FFF2-40B4-BE49-F238E27FC236}">
                <a16:creationId xmlns:a16="http://schemas.microsoft.com/office/drawing/2014/main" id="{A7444EFD-2B93-C292-EB53-79DB3469BB5A}"/>
              </a:ext>
            </a:extLst>
          </p:cNvPr>
          <p:cNvSpPr>
            <a:spLocks noGrp="1"/>
          </p:cNvSpPr>
          <p:nvPr>
            <p:ph type="title"/>
          </p:nvPr>
        </p:nvSpPr>
        <p:spPr>
          <a:xfrm>
            <a:off x="1758950" y="498475"/>
            <a:ext cx="8828088" cy="1371601"/>
          </a:xfrm>
        </p:spPr>
        <p:txBody>
          <a:bodyPr>
            <a:noAutofit/>
          </a:bodyPr>
          <a:lstStyle/>
          <a:p>
            <a:pPr eaLnBrk="1" fontAlgn="auto" hangingPunct="1">
              <a:spcAft>
                <a:spcPts val="0"/>
              </a:spcAft>
              <a:defRPr/>
            </a:pPr>
            <a:r>
              <a:rPr lang="en-US" sz="3200" dirty="0">
                <a:effectLst>
                  <a:outerShdw blurRad="38100" dist="38100" dir="2700000" algn="tl">
                    <a:srgbClr val="000000">
                      <a:alpha val="43137"/>
                    </a:srgbClr>
                  </a:outerShdw>
                </a:effectLst>
              </a:rPr>
              <a:t>Factors Contributing to CPM Trends</a:t>
            </a:r>
          </a:p>
        </p:txBody>
      </p:sp>
      <p:sp>
        <p:nvSpPr>
          <p:cNvPr id="5" name="Rectangle 6">
            <a:extLst>
              <a:ext uri="{FF2B5EF4-FFF2-40B4-BE49-F238E27FC236}">
                <a16:creationId xmlns:a16="http://schemas.microsoft.com/office/drawing/2014/main" id="{E7148930-25BA-2CA1-464F-1BB12753C05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23</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a:extLst>
              <a:ext uri="{FF2B5EF4-FFF2-40B4-BE49-F238E27FC236}">
                <a16:creationId xmlns:a16="http://schemas.microsoft.com/office/drawing/2014/main" id="{5A10BA09-023B-4EF1-1352-7E4E91692AEF}"/>
              </a:ext>
            </a:extLst>
          </p:cNvPr>
          <p:cNvSpPr>
            <a:spLocks noChangeArrowheads="1"/>
          </p:cNvSpPr>
          <p:nvPr/>
        </p:nvSpPr>
        <p:spPr bwMode="auto">
          <a:xfrm>
            <a:off x="1122363" y="622300"/>
            <a:ext cx="10031412" cy="1025724"/>
          </a:xfrm>
          <a:prstGeom prst="rect">
            <a:avLst/>
          </a:prstGeom>
          <a:noFill/>
          <a:ln w="9525">
            <a:noFill/>
            <a:miter lim="800000"/>
            <a:headEnd/>
            <a:tailEnd/>
          </a:ln>
          <a:effectLst/>
        </p:spPr>
        <p:txBody>
          <a:bodyPr lIns="137964" tIns="68990" rIns="137964" bIns="68990">
            <a:spAutoFit/>
          </a:bodyPr>
          <a:lstStyle/>
          <a:p>
            <a:pPr algn="ctr" defTabSz="1370508">
              <a:lnSpc>
                <a:spcPct val="90000"/>
              </a:lnSpc>
              <a:defRPr/>
            </a:pPr>
            <a:r>
              <a:rPr lang="en-US" sz="3200" dirty="0">
                <a:solidFill>
                  <a:schemeClr val="tx2"/>
                </a:solidFill>
                <a:effectLst>
                  <a:outerShdw blurRad="38100" dist="38100" dir="2700000" algn="tl">
                    <a:srgbClr val="000000">
                      <a:alpha val="43137"/>
                    </a:srgbClr>
                  </a:outerShdw>
                </a:effectLst>
              </a:rPr>
              <a:t>Nipple-Sparing Mastectomy</a:t>
            </a:r>
          </a:p>
          <a:p>
            <a:pPr algn="ctr" defTabSz="1370508">
              <a:lnSpc>
                <a:spcPct val="90000"/>
              </a:lnSpc>
              <a:defRPr/>
            </a:pPr>
            <a:r>
              <a:rPr lang="en-US" sz="3200" dirty="0">
                <a:solidFill>
                  <a:schemeClr val="accent2"/>
                </a:solidFill>
                <a:effectLst>
                  <a:outerShdw blurRad="38100" dist="38100" dir="2700000" algn="tl">
                    <a:srgbClr val="000000">
                      <a:alpha val="43137"/>
                    </a:srgbClr>
                  </a:outerShdw>
                </a:effectLst>
              </a:rPr>
              <a:t>Rationale</a:t>
            </a:r>
          </a:p>
        </p:txBody>
      </p:sp>
      <p:sp>
        <p:nvSpPr>
          <p:cNvPr id="581635" name="Rectangle 3">
            <a:extLst>
              <a:ext uri="{FF2B5EF4-FFF2-40B4-BE49-F238E27FC236}">
                <a16:creationId xmlns:a16="http://schemas.microsoft.com/office/drawing/2014/main" id="{1E7FA017-90F5-CAD7-844D-014C29C95656}"/>
              </a:ext>
            </a:extLst>
          </p:cNvPr>
          <p:cNvSpPr>
            <a:spLocks noChangeArrowheads="1"/>
          </p:cNvSpPr>
          <p:nvPr/>
        </p:nvSpPr>
        <p:spPr bwMode="auto">
          <a:xfrm>
            <a:off x="1604963" y="1985963"/>
            <a:ext cx="9066212" cy="3648075"/>
          </a:xfrm>
          <a:prstGeom prst="rect">
            <a:avLst/>
          </a:prstGeom>
          <a:noFill/>
          <a:ln w="9525">
            <a:noFill/>
            <a:miter lim="800000"/>
            <a:headEnd/>
            <a:tailEnd/>
          </a:ln>
          <a:effectLst/>
        </p:spPr>
        <p:txBody>
          <a:bodyPr lIns="91976" tIns="45989" rIns="91976" bIns="45989"/>
          <a:lstStyle/>
          <a:p>
            <a:pPr marL="342624" indent="-342624">
              <a:lnSpc>
                <a:spcPct val="8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rPr>
              <a:t>In </a:t>
            </a:r>
            <a:r>
              <a:rPr lang="en-US" sz="3000" dirty="0">
                <a:solidFill>
                  <a:schemeClr val="accent2"/>
                </a:solidFill>
                <a:effectLst>
                  <a:outerShdw blurRad="38100" dist="38100" dir="2700000" algn="tl">
                    <a:srgbClr val="000000">
                      <a:alpha val="43137"/>
                    </a:srgbClr>
                  </a:outerShdw>
                </a:effectLst>
              </a:rPr>
              <a:t>recent</a:t>
            </a:r>
            <a:r>
              <a:rPr lang="en-US" sz="3000" dirty="0">
                <a:solidFill>
                  <a:schemeClr val="tx1"/>
                </a:solidFill>
                <a:effectLst>
                  <a:outerShdw blurRad="38100" dist="38100" dir="2700000" algn="tl">
                    <a:srgbClr val="000000">
                      <a:alpha val="43137"/>
                    </a:srgbClr>
                  </a:outerShdw>
                </a:effectLst>
              </a:rPr>
              <a:t> mastectomy series NAC involvement is seen only in </a:t>
            </a:r>
            <a:r>
              <a:rPr lang="en-US" sz="3000" dirty="0">
                <a:solidFill>
                  <a:schemeClr val="accent2"/>
                </a:solidFill>
                <a:effectLst>
                  <a:outerShdw blurRad="38100" dist="38100" dir="2700000" algn="tl">
                    <a:srgbClr val="000000">
                      <a:alpha val="43137"/>
                    </a:srgbClr>
                  </a:outerShdw>
                </a:effectLst>
              </a:rPr>
              <a:t>6-11% </a:t>
            </a:r>
            <a:r>
              <a:rPr lang="en-US" sz="3000" dirty="0">
                <a:solidFill>
                  <a:schemeClr val="tx1"/>
                </a:solidFill>
                <a:effectLst>
                  <a:outerShdw blurRad="38100" dist="38100" dir="2700000" algn="tl">
                    <a:srgbClr val="000000">
                      <a:alpha val="43137"/>
                    </a:srgbClr>
                  </a:outerShdw>
                </a:effectLst>
              </a:rPr>
              <a:t>but in the majority it is </a:t>
            </a:r>
            <a:r>
              <a:rPr lang="en-US" sz="3000" dirty="0">
                <a:solidFill>
                  <a:schemeClr val="accent2"/>
                </a:solidFill>
                <a:effectLst>
                  <a:outerShdw blurRad="38100" dist="38100" dir="2700000" algn="tl">
                    <a:srgbClr val="000000">
                      <a:alpha val="43137"/>
                    </a:srgbClr>
                  </a:outerShdw>
                </a:effectLst>
              </a:rPr>
              <a:t>not appreciated preoperatively</a:t>
            </a:r>
          </a:p>
          <a:p>
            <a:pPr marL="342624" indent="-342624">
              <a:lnSpc>
                <a:spcPct val="8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rPr>
              <a:t>Careful </a:t>
            </a:r>
            <a:r>
              <a:rPr lang="en-US" sz="3000" dirty="0">
                <a:solidFill>
                  <a:schemeClr val="accent2"/>
                </a:solidFill>
                <a:effectLst>
                  <a:outerShdw blurRad="38100" dist="38100" dir="2700000" algn="tl">
                    <a:srgbClr val="000000">
                      <a:alpha val="43137"/>
                    </a:srgbClr>
                  </a:outerShdw>
                </a:effectLst>
              </a:rPr>
              <a:t>intraoperative</a:t>
            </a:r>
            <a:r>
              <a:rPr lang="en-US" sz="3000" dirty="0">
                <a:solidFill>
                  <a:schemeClr val="tx1"/>
                </a:solidFill>
                <a:effectLst>
                  <a:outerShdw blurRad="38100" dist="38100" dir="2700000" algn="tl">
                    <a:srgbClr val="000000">
                      <a:alpha val="43137"/>
                    </a:srgbClr>
                  </a:outerShdw>
                </a:effectLst>
              </a:rPr>
              <a:t> or </a:t>
            </a:r>
            <a:r>
              <a:rPr lang="en-US" sz="3000" dirty="0">
                <a:solidFill>
                  <a:schemeClr val="accent2"/>
                </a:solidFill>
                <a:effectLst>
                  <a:outerShdw blurRad="38100" dist="38100" dir="2700000" algn="tl">
                    <a:srgbClr val="000000">
                      <a:alpha val="43137"/>
                    </a:srgbClr>
                  </a:outerShdw>
                </a:effectLst>
              </a:rPr>
              <a:t>postoperative evaluation of the NAC </a:t>
            </a:r>
            <a:r>
              <a:rPr lang="en-US" sz="3000" dirty="0">
                <a:solidFill>
                  <a:schemeClr val="tx1"/>
                </a:solidFill>
                <a:effectLst>
                  <a:outerShdw blurRad="38100" dist="38100" dir="2700000" algn="tl">
                    <a:srgbClr val="000000">
                      <a:alpha val="43137"/>
                    </a:srgbClr>
                  </a:outerShdw>
                </a:effectLst>
              </a:rPr>
              <a:t>is necessary for NSM</a:t>
            </a:r>
          </a:p>
          <a:p>
            <a:pPr marL="342624" indent="-342624">
              <a:lnSpc>
                <a:spcPct val="8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rPr>
              <a:t>Several series have demonstrated the </a:t>
            </a:r>
            <a:r>
              <a:rPr lang="en-US" sz="3000" dirty="0">
                <a:solidFill>
                  <a:schemeClr val="accent2"/>
                </a:solidFill>
                <a:effectLst>
                  <a:outerShdw blurRad="38100" dist="38100" dir="2700000" algn="tl">
                    <a:srgbClr val="000000">
                      <a:alpha val="43137"/>
                    </a:srgbClr>
                  </a:outerShdw>
                </a:effectLst>
              </a:rPr>
              <a:t>oncologic safety </a:t>
            </a:r>
            <a:r>
              <a:rPr lang="en-US" sz="3000" dirty="0">
                <a:solidFill>
                  <a:schemeClr val="tx1"/>
                </a:solidFill>
                <a:effectLst>
                  <a:outerShdw blurRad="38100" dist="38100" dir="2700000" algn="tl">
                    <a:srgbClr val="000000">
                      <a:alpha val="43137"/>
                    </a:srgbClr>
                  </a:outerShdw>
                </a:effectLst>
              </a:rPr>
              <a:t>of NSM</a:t>
            </a:r>
            <a:endParaRPr lang="en-US" sz="3000" dirty="0">
              <a:solidFill>
                <a:schemeClr val="accent2"/>
              </a:solidFill>
              <a:effectLst>
                <a:outerShdw blurRad="38100" dist="38100" dir="2700000" algn="tl">
                  <a:srgbClr val="000000">
                    <a:alpha val="43137"/>
                  </a:srgbClr>
                </a:outerShdw>
              </a:effectLst>
            </a:endParaRPr>
          </a:p>
          <a:p>
            <a:pPr marL="342624" indent="-342624">
              <a:lnSpc>
                <a:spcPct val="80000"/>
              </a:lnSpc>
              <a:spcBef>
                <a:spcPct val="30000"/>
              </a:spcBef>
              <a:buSzPct val="100000"/>
              <a:buFontTx/>
              <a:buChar char="•"/>
              <a:defRPr/>
            </a:pPr>
            <a:r>
              <a:rPr lang="en-US" sz="3000" dirty="0">
                <a:solidFill>
                  <a:schemeClr val="tx2"/>
                </a:solidFill>
                <a:effectLst>
                  <a:outerShdw blurRad="38100" dist="38100" dir="2700000" algn="tl">
                    <a:srgbClr val="000000">
                      <a:alpha val="43137"/>
                    </a:srgbClr>
                  </a:outerShdw>
                </a:effectLst>
              </a:rPr>
              <a:t>Main advantages:</a:t>
            </a:r>
            <a:r>
              <a:rPr lang="en-US" sz="3000" dirty="0">
                <a:solidFill>
                  <a:schemeClr val="tx1"/>
                </a:solidFill>
                <a:effectLst>
                  <a:outerShdw blurRad="38100" dist="38100" dir="2700000" algn="tl">
                    <a:srgbClr val="000000">
                      <a:alpha val="43137"/>
                    </a:srgbClr>
                  </a:outerShdw>
                </a:effectLst>
              </a:rPr>
              <a:t> </a:t>
            </a:r>
            <a:r>
              <a:rPr lang="en-US" sz="3000" dirty="0" err="1">
                <a:solidFill>
                  <a:schemeClr val="accent2"/>
                </a:solidFill>
                <a:effectLst>
                  <a:outerShdw blurRad="38100" dist="38100" dir="2700000" algn="tl">
                    <a:srgbClr val="000000">
                      <a:alpha val="43137"/>
                    </a:srgbClr>
                  </a:outerShdw>
                </a:effectLst>
              </a:rPr>
              <a:t>cosmesis</a:t>
            </a:r>
            <a:r>
              <a:rPr lang="en-US" sz="3000" dirty="0">
                <a:solidFill>
                  <a:schemeClr val="tx1"/>
                </a:solidFill>
                <a:effectLst>
                  <a:outerShdw blurRad="38100" dist="38100" dir="2700000" algn="tl">
                    <a:srgbClr val="000000">
                      <a:alpha val="43137"/>
                    </a:srgbClr>
                  </a:outerShdw>
                </a:effectLst>
              </a:rPr>
              <a:t> and </a:t>
            </a:r>
            <a:r>
              <a:rPr lang="en-US" sz="3000" dirty="0">
                <a:solidFill>
                  <a:schemeClr val="accent2"/>
                </a:solidFill>
                <a:effectLst>
                  <a:outerShdw blurRad="38100" dist="38100" dir="2700000" algn="tl">
                    <a:srgbClr val="000000">
                      <a:alpha val="43137"/>
                    </a:srgbClr>
                  </a:outerShdw>
                </a:effectLst>
              </a:rPr>
              <a:t>preservation of some nipple sensation</a:t>
            </a:r>
            <a:r>
              <a:rPr lang="en-US" sz="3000" dirty="0">
                <a:solidFill>
                  <a:schemeClr val="tx1"/>
                </a:solidFill>
                <a:effectLst>
                  <a:outerShdw blurRad="38100" dist="38100" dir="2700000" algn="tl">
                    <a:srgbClr val="000000">
                      <a:alpha val="43137"/>
                    </a:srgbClr>
                  </a:outerShdw>
                </a:effectLst>
              </a:rPr>
              <a:t> (variable)</a:t>
            </a:r>
          </a:p>
          <a:p>
            <a:pPr marL="342624" indent="-342624">
              <a:lnSpc>
                <a:spcPct val="80000"/>
              </a:lnSpc>
              <a:spcBef>
                <a:spcPct val="30000"/>
              </a:spcBef>
              <a:buSzPct val="100000"/>
              <a:buFontTx/>
              <a:buChar char="•"/>
              <a:defRPr/>
            </a:pPr>
            <a:r>
              <a:rPr lang="en-US" sz="3000" dirty="0">
                <a:solidFill>
                  <a:schemeClr val="tx2"/>
                </a:solidFill>
                <a:effectLst>
                  <a:outerShdw blurRad="38100" dist="38100" dir="2700000" algn="tl">
                    <a:srgbClr val="000000">
                      <a:alpha val="43137"/>
                    </a:srgbClr>
                  </a:outerShdw>
                </a:effectLst>
              </a:rPr>
              <a:t>Potential concerns:</a:t>
            </a:r>
            <a:r>
              <a:rPr lang="en-US" sz="3000" dirty="0">
                <a:solidFill>
                  <a:schemeClr val="tx1"/>
                </a:solidFill>
                <a:effectLst>
                  <a:outerShdw blurRad="38100" dist="38100" dir="2700000" algn="tl">
                    <a:srgbClr val="000000">
                      <a:alpha val="43137"/>
                    </a:srgbClr>
                  </a:outerShdw>
                </a:effectLst>
              </a:rPr>
              <a:t> </a:t>
            </a:r>
            <a:r>
              <a:rPr lang="en-US" sz="3000" dirty="0">
                <a:solidFill>
                  <a:schemeClr val="accent2"/>
                </a:solidFill>
                <a:effectLst>
                  <a:outerShdw blurRad="38100" dist="38100" dir="2700000" algn="tl">
                    <a:srgbClr val="000000">
                      <a:alpha val="43137"/>
                    </a:srgbClr>
                  </a:outerShdw>
                </a:effectLst>
              </a:rPr>
              <a:t>nipple necrosis/nipple-loss and long-term oncologic safety</a:t>
            </a:r>
            <a:r>
              <a:rPr lang="en-US" sz="3000" dirty="0">
                <a:solidFill>
                  <a:schemeClr val="tx1"/>
                </a:solidFill>
                <a:effectLst>
                  <a:outerShdw blurRad="38100" dist="38100" dir="2700000" algn="tl">
                    <a:srgbClr val="000000">
                      <a:alpha val="43137"/>
                    </a:srgbClr>
                  </a:outerShdw>
                </a:effectLst>
              </a:rPr>
              <a:t> </a:t>
            </a:r>
          </a:p>
        </p:txBody>
      </p:sp>
      <p:sp>
        <p:nvSpPr>
          <p:cNvPr id="29700" name="Rectangle 4">
            <a:extLst>
              <a:ext uri="{FF2B5EF4-FFF2-40B4-BE49-F238E27FC236}">
                <a16:creationId xmlns:a16="http://schemas.microsoft.com/office/drawing/2014/main" id="{865E7A8D-4033-FD82-4ED8-E185BA0357F0}"/>
              </a:ext>
            </a:extLst>
          </p:cNvPr>
          <p:cNvSpPr>
            <a:spLocks noChangeArrowheads="1"/>
          </p:cNvSpPr>
          <p:nvPr/>
        </p:nvSpPr>
        <p:spPr bwMode="auto">
          <a:xfrm>
            <a:off x="2185723" y="6899774"/>
            <a:ext cx="7820554" cy="415426"/>
          </a:xfrm>
          <a:prstGeom prst="rect">
            <a:avLst/>
          </a:prstGeom>
          <a:noFill/>
          <a:ln w="38100">
            <a:noFill/>
            <a:miter lim="800000"/>
            <a:headEnd/>
            <a:tailEnd/>
          </a:ln>
        </p:spPr>
        <p:txBody>
          <a:bodyPr wrap="square" lIns="91368" tIns="45684" rIns="91368" bIns="45684" anchor="ctr">
            <a:spAutoFit/>
          </a:bodyPr>
          <a:lstStyle/>
          <a:p>
            <a:pPr>
              <a:defRPr/>
            </a:pPr>
            <a:r>
              <a:rPr lang="en-US" sz="1000" b="0" dirty="0" err="1"/>
              <a:t>Laronga</a:t>
            </a:r>
            <a:r>
              <a:rPr lang="en-US" sz="1000" b="0" dirty="0"/>
              <a:t> C et al. </a:t>
            </a:r>
            <a:r>
              <a:rPr lang="en-US" sz="1000" b="0" i="1" dirty="0"/>
              <a:t>Ann Surg Oncol. </a:t>
            </a:r>
            <a:r>
              <a:rPr lang="en-US" sz="1000" b="0" dirty="0"/>
              <a:t>1999;6(6):609-13; Simmons RM et al. </a:t>
            </a:r>
            <a:r>
              <a:rPr lang="en-US" sz="1000" b="0" i="1" dirty="0"/>
              <a:t>Ann Surg Oncol. </a:t>
            </a:r>
            <a:r>
              <a:rPr lang="en-US" sz="1000" b="0" dirty="0"/>
              <a:t>2002;9(2):165-8; </a:t>
            </a:r>
            <a:r>
              <a:rPr lang="en-US" sz="1000" b="0" dirty="0" err="1"/>
              <a:t>Klimberg</a:t>
            </a:r>
            <a:r>
              <a:rPr lang="en-US" sz="1000" b="0" dirty="0"/>
              <a:t> VS et al. </a:t>
            </a:r>
            <a:r>
              <a:rPr lang="en-US" sz="1000" b="0" i="1" dirty="0"/>
              <a:t>Ann Surg Oncol.</a:t>
            </a:r>
            <a:r>
              <a:rPr lang="en-US" sz="1000" b="0" dirty="0"/>
              <a:t> 1998;5(3):220-6; Crowe Jr JP et al. </a:t>
            </a:r>
            <a:r>
              <a:rPr lang="en-US" sz="1000" b="0" i="1" dirty="0"/>
              <a:t>Arch Surg.</a:t>
            </a:r>
            <a:r>
              <a:rPr lang="en-US" sz="1000" b="0" dirty="0"/>
              <a:t> 2004;139(2):148-50; </a:t>
            </a:r>
            <a:r>
              <a:rPr lang="en-US" sz="1000" b="0" dirty="0" err="1"/>
              <a:t>Pennisi</a:t>
            </a:r>
            <a:r>
              <a:rPr lang="en-US" sz="1000" b="0" dirty="0"/>
              <a:t> VR et al. </a:t>
            </a:r>
            <a:r>
              <a:rPr lang="en-US" sz="1000" b="0" i="1" dirty="0"/>
              <a:t>Aesthetic </a:t>
            </a:r>
            <a:r>
              <a:rPr lang="en-US" sz="1000" b="0" i="1" dirty="0" err="1"/>
              <a:t>Plast</a:t>
            </a:r>
            <a:r>
              <a:rPr lang="en-US" sz="1000" b="0" i="1" dirty="0"/>
              <a:t> Surg. </a:t>
            </a:r>
            <a:r>
              <a:rPr lang="en-US" sz="1000" b="0" dirty="0"/>
              <a:t>1989;13(1):15-21.</a:t>
            </a:r>
          </a:p>
        </p:txBody>
      </p:sp>
      <p:sp>
        <p:nvSpPr>
          <p:cNvPr id="3" name="Rectangle 6">
            <a:extLst>
              <a:ext uri="{FF2B5EF4-FFF2-40B4-BE49-F238E27FC236}">
                <a16:creationId xmlns:a16="http://schemas.microsoft.com/office/drawing/2014/main" id="{A48408E0-7EF5-5EF2-C5B7-05600FFAF318}"/>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24</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a:extLst>
              <a:ext uri="{FF2B5EF4-FFF2-40B4-BE49-F238E27FC236}">
                <a16:creationId xmlns:a16="http://schemas.microsoft.com/office/drawing/2014/main" id="{2351E895-05D7-F342-9650-9B98F71E3B12}"/>
              </a:ext>
            </a:extLst>
          </p:cNvPr>
          <p:cNvSpPr>
            <a:spLocks noChangeArrowheads="1"/>
          </p:cNvSpPr>
          <p:nvPr/>
        </p:nvSpPr>
        <p:spPr bwMode="auto">
          <a:xfrm>
            <a:off x="1122363" y="622300"/>
            <a:ext cx="10031412" cy="1025724"/>
          </a:xfrm>
          <a:prstGeom prst="rect">
            <a:avLst/>
          </a:prstGeom>
          <a:noFill/>
          <a:ln w="9525">
            <a:noFill/>
            <a:miter lim="800000"/>
            <a:headEnd/>
            <a:tailEnd/>
          </a:ln>
          <a:effectLst/>
        </p:spPr>
        <p:txBody>
          <a:bodyPr lIns="137964" tIns="68990" rIns="137964" bIns="68990">
            <a:spAutoFit/>
          </a:bodyPr>
          <a:lstStyle/>
          <a:p>
            <a:pPr algn="ctr" defTabSz="1370508">
              <a:lnSpc>
                <a:spcPct val="90000"/>
              </a:lnSpc>
              <a:defRPr/>
            </a:pPr>
            <a:r>
              <a:rPr lang="en-US" sz="3200" dirty="0">
                <a:solidFill>
                  <a:schemeClr val="tx2"/>
                </a:solidFill>
                <a:effectLst>
                  <a:outerShdw blurRad="38100" dist="38100" dir="2700000" algn="tl">
                    <a:srgbClr val="000000">
                      <a:alpha val="43137"/>
                    </a:srgbClr>
                  </a:outerShdw>
                </a:effectLst>
              </a:rPr>
              <a:t>Nipple-Sparing Mastectomy</a:t>
            </a:r>
          </a:p>
          <a:p>
            <a:pPr algn="ctr" defTabSz="1370508">
              <a:lnSpc>
                <a:spcPct val="90000"/>
              </a:lnSpc>
              <a:defRPr/>
            </a:pPr>
            <a:r>
              <a:rPr lang="en-US" sz="3200" dirty="0">
                <a:solidFill>
                  <a:schemeClr val="accent2"/>
                </a:solidFill>
                <a:effectLst>
                  <a:outerShdw blurRad="38100" dist="38100" dir="2700000" algn="tl">
                    <a:srgbClr val="000000">
                      <a:alpha val="43137"/>
                    </a:srgbClr>
                  </a:outerShdw>
                </a:effectLst>
              </a:rPr>
              <a:t>Appropriate Candidates</a:t>
            </a:r>
          </a:p>
        </p:txBody>
      </p:sp>
      <p:sp>
        <p:nvSpPr>
          <p:cNvPr id="105475" name="Rectangle 3">
            <a:extLst>
              <a:ext uri="{FF2B5EF4-FFF2-40B4-BE49-F238E27FC236}">
                <a16:creationId xmlns:a16="http://schemas.microsoft.com/office/drawing/2014/main" id="{3107F5EE-C335-BB29-83CC-4549A9C42D07}"/>
              </a:ext>
            </a:extLst>
          </p:cNvPr>
          <p:cNvSpPr>
            <a:spLocks noChangeArrowheads="1"/>
          </p:cNvSpPr>
          <p:nvPr/>
        </p:nvSpPr>
        <p:spPr bwMode="auto">
          <a:xfrm>
            <a:off x="1662113" y="2127252"/>
            <a:ext cx="9040812" cy="3648075"/>
          </a:xfrm>
          <a:prstGeom prst="rect">
            <a:avLst/>
          </a:prstGeom>
          <a:noFill/>
          <a:ln w="9525">
            <a:noFill/>
            <a:miter lim="800000"/>
            <a:headEnd/>
            <a:tailEnd/>
          </a:ln>
        </p:spPr>
        <p:txBody>
          <a:bodyPr lIns="91976" tIns="45989" rIns="91976" bIns="45989"/>
          <a:lstStyle/>
          <a:p>
            <a:pPr marL="342624" indent="-342624">
              <a:lnSpc>
                <a:spcPct val="9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rPr>
              <a:t>Tumor size </a:t>
            </a:r>
            <a:r>
              <a:rPr lang="en-US" sz="3000" dirty="0">
                <a:solidFill>
                  <a:schemeClr val="tx2"/>
                </a:solidFill>
                <a:effectLst>
                  <a:outerShdw blurRad="38100" dist="38100" dir="2700000" algn="tl">
                    <a:srgbClr val="000000">
                      <a:alpha val="43137"/>
                    </a:srgbClr>
                  </a:outerShdw>
                </a:effectLst>
              </a:rPr>
              <a:t>3 cm or less</a:t>
            </a:r>
          </a:p>
          <a:p>
            <a:pPr marL="342624" indent="-342624">
              <a:lnSpc>
                <a:spcPct val="9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rPr>
              <a:t>Tumor location at least </a:t>
            </a:r>
            <a:r>
              <a:rPr lang="en-US" sz="3000" dirty="0">
                <a:solidFill>
                  <a:schemeClr val="tx2"/>
                </a:solidFill>
                <a:effectLst>
                  <a:outerShdw blurRad="38100" dist="38100" dir="2700000" algn="tl">
                    <a:srgbClr val="000000">
                      <a:alpha val="43137"/>
                    </a:srgbClr>
                  </a:outerShdw>
                </a:effectLst>
              </a:rPr>
              <a:t>2 cm away from the nipple-areola complex</a:t>
            </a:r>
          </a:p>
          <a:p>
            <a:pPr marL="342624" indent="-342624">
              <a:lnSpc>
                <a:spcPct val="90000"/>
              </a:lnSpc>
              <a:spcBef>
                <a:spcPct val="30000"/>
              </a:spcBef>
              <a:buSzPct val="100000"/>
              <a:buFontTx/>
              <a:buChar char="•"/>
              <a:defRPr/>
            </a:pPr>
            <a:r>
              <a:rPr lang="en-US" sz="3000" dirty="0">
                <a:solidFill>
                  <a:schemeClr val="tx2"/>
                </a:solidFill>
                <a:effectLst>
                  <a:outerShdw blurRad="38100" dist="38100" dir="2700000" algn="tl">
                    <a:srgbClr val="000000">
                      <a:alpha val="43137"/>
                    </a:srgbClr>
                  </a:outerShdw>
                </a:effectLst>
              </a:rPr>
              <a:t>Absence of multi-centricity</a:t>
            </a:r>
          </a:p>
          <a:p>
            <a:pPr marL="342624" indent="-342624">
              <a:lnSpc>
                <a:spcPct val="9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rPr>
              <a:t>Absence of </a:t>
            </a:r>
            <a:r>
              <a:rPr lang="en-US" sz="3000" dirty="0">
                <a:solidFill>
                  <a:schemeClr val="tx2"/>
                </a:solidFill>
                <a:effectLst>
                  <a:outerShdw blurRad="38100" dist="38100" dir="2700000" algn="tl">
                    <a:srgbClr val="000000">
                      <a:alpha val="43137"/>
                    </a:srgbClr>
                  </a:outerShdw>
                </a:effectLst>
              </a:rPr>
              <a:t>segmental malignant calcifications</a:t>
            </a:r>
            <a:r>
              <a:rPr lang="en-US" sz="3000" dirty="0">
                <a:solidFill>
                  <a:schemeClr val="tx1"/>
                </a:solidFill>
                <a:effectLst>
                  <a:outerShdw blurRad="38100" dist="38100" dir="2700000" algn="tl">
                    <a:srgbClr val="000000">
                      <a:alpha val="43137"/>
                    </a:srgbClr>
                  </a:outerShdw>
                </a:effectLst>
              </a:rPr>
              <a:t> extending to the nipple-areola complex</a:t>
            </a:r>
          </a:p>
          <a:p>
            <a:pPr marL="342624" indent="-342624">
              <a:lnSpc>
                <a:spcPct val="9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rPr>
              <a:t>Clinically negative nodes</a:t>
            </a:r>
          </a:p>
          <a:p>
            <a:pPr marL="342624" indent="-342624">
              <a:lnSpc>
                <a:spcPct val="90000"/>
              </a:lnSpc>
              <a:spcBef>
                <a:spcPct val="30000"/>
              </a:spcBef>
              <a:buSzPct val="100000"/>
              <a:buFontTx/>
              <a:buChar char="•"/>
              <a:defRPr/>
            </a:pPr>
            <a:r>
              <a:rPr lang="en-US" sz="3000" dirty="0">
                <a:solidFill>
                  <a:schemeClr val="tx2"/>
                </a:solidFill>
                <a:effectLst>
                  <a:outerShdw blurRad="38100" dist="38100" dir="2700000" algn="tl">
                    <a:srgbClr val="000000">
                      <a:alpha val="43137"/>
                    </a:srgbClr>
                  </a:outerShdw>
                </a:effectLst>
              </a:rPr>
              <a:t>Negative intraoperative or postoperative biopsy of nipple-areola complex</a:t>
            </a:r>
          </a:p>
        </p:txBody>
      </p:sp>
      <p:sp>
        <p:nvSpPr>
          <p:cNvPr id="3" name="Rectangle 5">
            <a:extLst>
              <a:ext uri="{FF2B5EF4-FFF2-40B4-BE49-F238E27FC236}">
                <a16:creationId xmlns:a16="http://schemas.microsoft.com/office/drawing/2014/main" id="{4EC9E689-AF22-6D7E-0363-C689A1C9CC0E}"/>
              </a:ext>
            </a:extLst>
          </p:cNvPr>
          <p:cNvSpPr>
            <a:spLocks noChangeArrowheads="1"/>
          </p:cNvSpPr>
          <p:nvPr/>
        </p:nvSpPr>
        <p:spPr bwMode="auto">
          <a:xfrm>
            <a:off x="1531940" y="6915090"/>
            <a:ext cx="9128125" cy="400110"/>
          </a:xfrm>
          <a:prstGeom prst="rect">
            <a:avLst/>
          </a:prstGeom>
          <a:noFill/>
          <a:ln w="38100">
            <a:noFill/>
            <a:miter lim="800000"/>
            <a:headEnd/>
            <a:tailEnd/>
          </a:ln>
        </p:spPr>
        <p:txBody>
          <a:bodyPr anchor="ctr">
            <a:spAutoFit/>
          </a:bodyPr>
          <a:lstStyle/>
          <a:p>
            <a:pPr algn="ctr">
              <a:defRPr/>
            </a:pPr>
            <a:r>
              <a:rPr lang="en-US" sz="1000" b="0" dirty="0"/>
              <a:t>Spear SL et al. </a:t>
            </a:r>
            <a:r>
              <a:rPr lang="en-US" sz="1000" b="0" i="1" dirty="0" err="1"/>
              <a:t>Plast</a:t>
            </a:r>
            <a:r>
              <a:rPr lang="en-US" sz="1000" b="0" i="1" dirty="0"/>
              <a:t> </a:t>
            </a:r>
            <a:r>
              <a:rPr lang="en-US" sz="1000" b="0" i="1" dirty="0" err="1"/>
              <a:t>Reconstr</a:t>
            </a:r>
            <a:r>
              <a:rPr lang="en-US" sz="1000" b="0" i="1" dirty="0"/>
              <a:t> Surg. </a:t>
            </a:r>
            <a:r>
              <a:rPr lang="en-US" sz="1000" b="0" dirty="0"/>
              <a:t>2009;124(3):695-703.</a:t>
            </a:r>
          </a:p>
          <a:p>
            <a:pPr algn="ctr">
              <a:defRPr/>
            </a:pPr>
            <a:r>
              <a:rPr lang="en-US" sz="1000" b="0" dirty="0"/>
              <a:t>Golshan M. In: </a:t>
            </a:r>
            <a:r>
              <a:rPr lang="en-US" sz="1000" b="0" i="1" dirty="0"/>
              <a:t>Diseases of the Breast. </a:t>
            </a:r>
            <a:r>
              <a:rPr lang="en-US" sz="1000" b="0" dirty="0"/>
              <a:t>5th ed. 2015:504-509.</a:t>
            </a:r>
          </a:p>
        </p:txBody>
      </p:sp>
      <p:sp>
        <p:nvSpPr>
          <p:cNvPr id="4" name="Rectangle 6">
            <a:extLst>
              <a:ext uri="{FF2B5EF4-FFF2-40B4-BE49-F238E27FC236}">
                <a16:creationId xmlns:a16="http://schemas.microsoft.com/office/drawing/2014/main" id="{4AB0A9E8-7248-BEAC-1561-8D5A6C8AF435}"/>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25</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a:extLst>
              <a:ext uri="{FF2B5EF4-FFF2-40B4-BE49-F238E27FC236}">
                <a16:creationId xmlns:a16="http://schemas.microsoft.com/office/drawing/2014/main" id="{AD5B9616-D3E0-0393-D4B1-3C16982FCCF6}"/>
              </a:ext>
            </a:extLst>
          </p:cNvPr>
          <p:cNvSpPr>
            <a:spLocks noChangeArrowheads="1"/>
          </p:cNvSpPr>
          <p:nvPr/>
        </p:nvSpPr>
        <p:spPr bwMode="auto">
          <a:xfrm>
            <a:off x="1122363" y="710788"/>
            <a:ext cx="10031412" cy="970421"/>
          </a:xfrm>
          <a:prstGeom prst="rect">
            <a:avLst/>
          </a:prstGeom>
          <a:noFill/>
          <a:ln w="9525">
            <a:noFill/>
            <a:miter lim="800000"/>
            <a:headEnd/>
            <a:tailEnd/>
          </a:ln>
          <a:effectLst/>
        </p:spPr>
        <p:txBody>
          <a:bodyPr lIns="138072" tIns="69038" rIns="138072" bIns="69038">
            <a:spAutoFit/>
          </a:bodyPr>
          <a:lstStyle/>
          <a:p>
            <a:pPr algn="ctr" defTabSz="1371600">
              <a:lnSpc>
                <a:spcPct val="90000"/>
              </a:lnSpc>
              <a:defRPr/>
            </a:pPr>
            <a:r>
              <a:rPr lang="en-US" sz="3200" dirty="0">
                <a:solidFill>
                  <a:schemeClr val="tx2"/>
                </a:solidFill>
                <a:effectLst>
                  <a:outerShdw blurRad="38100" dist="38100" dir="2700000" algn="tl">
                    <a:srgbClr val="000000">
                      <a:alpha val="43137"/>
                    </a:srgbClr>
                  </a:outerShdw>
                </a:effectLst>
              </a:rPr>
              <a:t>Nipple-Sparing Mastectomy</a:t>
            </a:r>
          </a:p>
          <a:p>
            <a:pPr algn="ctr" defTabSz="1371600">
              <a:lnSpc>
                <a:spcPct val="90000"/>
              </a:lnSpc>
              <a:defRPr/>
            </a:pPr>
            <a:r>
              <a:rPr lang="en-US" sz="2800" dirty="0">
                <a:solidFill>
                  <a:schemeClr val="accent2"/>
                </a:solidFill>
                <a:effectLst>
                  <a:outerShdw blurRad="38100" dist="38100" dir="2700000" algn="tl">
                    <a:srgbClr val="000000">
                      <a:alpha val="43137"/>
                    </a:srgbClr>
                  </a:outerShdw>
                </a:effectLst>
              </a:rPr>
              <a:t>Technical Aspects</a:t>
            </a:r>
          </a:p>
        </p:txBody>
      </p:sp>
      <p:sp>
        <p:nvSpPr>
          <p:cNvPr id="105475" name="Rectangle 3">
            <a:extLst>
              <a:ext uri="{FF2B5EF4-FFF2-40B4-BE49-F238E27FC236}">
                <a16:creationId xmlns:a16="http://schemas.microsoft.com/office/drawing/2014/main" id="{62B0F83A-1A3F-B240-9347-01AFDBD2AA78}"/>
              </a:ext>
            </a:extLst>
          </p:cNvPr>
          <p:cNvSpPr>
            <a:spLocks noChangeArrowheads="1"/>
          </p:cNvSpPr>
          <p:nvPr/>
        </p:nvSpPr>
        <p:spPr bwMode="auto">
          <a:xfrm>
            <a:off x="1624013" y="2058990"/>
            <a:ext cx="9066212" cy="3648075"/>
          </a:xfrm>
          <a:prstGeom prst="rect">
            <a:avLst/>
          </a:prstGeom>
          <a:noFill/>
          <a:ln w="9525">
            <a:noFill/>
            <a:miter lim="800000"/>
            <a:headEnd/>
            <a:tailEnd/>
          </a:ln>
        </p:spPr>
        <p:txBody>
          <a:bodyPr lIns="92048" tIns="46025" rIns="92048" bIns="46025"/>
          <a:lstStyle/>
          <a:p>
            <a:pPr marL="342900" indent="-342900">
              <a:lnSpc>
                <a:spcPct val="80000"/>
              </a:lnSpc>
              <a:spcBef>
                <a:spcPct val="30000"/>
              </a:spcBef>
              <a:buSzPct val="100000"/>
              <a:buFontTx/>
              <a:buChar char="•"/>
              <a:defRPr/>
            </a:pPr>
            <a:r>
              <a:rPr lang="en-US" sz="3400" dirty="0">
                <a:solidFill>
                  <a:schemeClr val="tx2"/>
                </a:solidFill>
                <a:effectLst>
                  <a:outerShdw blurRad="38100" dist="38100" dir="2700000" algn="tl">
                    <a:srgbClr val="000000">
                      <a:alpha val="43137"/>
                    </a:srgbClr>
                  </a:outerShdw>
                </a:effectLst>
                <a:latin typeface="Arial" charset="0"/>
              </a:rPr>
              <a:t>Incisions:</a:t>
            </a:r>
          </a:p>
          <a:p>
            <a:pPr marL="742950" lvl="1" indent="-285750">
              <a:lnSpc>
                <a:spcPct val="80000"/>
              </a:lnSpc>
              <a:spcBef>
                <a:spcPct val="30000"/>
              </a:spcBef>
              <a:buSzPct val="100000"/>
              <a:buFontTx/>
              <a:buChar char="•"/>
              <a:defRPr/>
            </a:pPr>
            <a:r>
              <a:rPr lang="en-US" sz="3000" dirty="0" err="1">
                <a:solidFill>
                  <a:schemeClr val="tx1"/>
                </a:solidFill>
                <a:effectLst>
                  <a:outerShdw blurRad="38100" dist="38100" dir="2700000" algn="tl">
                    <a:srgbClr val="000000">
                      <a:alpha val="43137"/>
                    </a:srgbClr>
                  </a:outerShdw>
                </a:effectLst>
                <a:latin typeface="Arial" charset="0"/>
              </a:rPr>
              <a:t>Peri</a:t>
            </a:r>
            <a:r>
              <a:rPr lang="en-US" sz="3000" dirty="0">
                <a:solidFill>
                  <a:schemeClr val="tx1"/>
                </a:solidFill>
                <a:effectLst>
                  <a:outerShdw blurRad="38100" dist="38100" dir="2700000" algn="tl">
                    <a:srgbClr val="000000">
                      <a:alpha val="43137"/>
                    </a:srgbClr>
                  </a:outerShdw>
                </a:effectLst>
                <a:latin typeface="Arial" charset="0"/>
              </a:rPr>
              <a:t>-areolar with lateral extension</a:t>
            </a:r>
          </a:p>
          <a:p>
            <a:pPr marL="742950" lvl="1" indent="-285750">
              <a:lnSpc>
                <a:spcPct val="8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latin typeface="Arial" charset="0"/>
              </a:rPr>
              <a:t>Trans-areolar, </a:t>
            </a:r>
            <a:r>
              <a:rPr lang="en-US" sz="3000" dirty="0" err="1">
                <a:solidFill>
                  <a:schemeClr val="tx1"/>
                </a:solidFill>
                <a:effectLst>
                  <a:outerShdw blurRad="38100" dist="38100" dir="2700000" algn="tl">
                    <a:srgbClr val="000000">
                      <a:alpha val="43137"/>
                    </a:srgbClr>
                  </a:outerShdw>
                </a:effectLst>
                <a:latin typeface="Arial" charset="0"/>
              </a:rPr>
              <a:t>peri</a:t>
            </a:r>
            <a:r>
              <a:rPr lang="en-US" sz="3000" dirty="0">
                <a:solidFill>
                  <a:schemeClr val="tx1"/>
                </a:solidFill>
                <a:effectLst>
                  <a:outerShdw blurRad="38100" dist="38100" dir="2700000" algn="tl">
                    <a:srgbClr val="000000">
                      <a:alpha val="43137"/>
                    </a:srgbClr>
                  </a:outerShdw>
                </a:effectLst>
                <a:latin typeface="Arial" charset="0"/>
              </a:rPr>
              <a:t>-nipple with lateral extension</a:t>
            </a:r>
          </a:p>
          <a:p>
            <a:pPr marL="742950" lvl="1" indent="-285750">
              <a:lnSpc>
                <a:spcPct val="8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latin typeface="Arial" charset="0"/>
              </a:rPr>
              <a:t>Trans-areolar, trans-nipple with medial and lateral extensions</a:t>
            </a:r>
          </a:p>
          <a:p>
            <a:pPr marL="742950" lvl="1" indent="-285750">
              <a:lnSpc>
                <a:spcPct val="80000"/>
              </a:lnSpc>
              <a:spcBef>
                <a:spcPct val="30000"/>
              </a:spcBef>
              <a:buSzPct val="100000"/>
              <a:buFontTx/>
              <a:buChar char="•"/>
              <a:defRPr/>
            </a:pPr>
            <a:r>
              <a:rPr lang="en-US" sz="3000" dirty="0">
                <a:solidFill>
                  <a:schemeClr val="accent2"/>
                </a:solidFill>
                <a:effectLst>
                  <a:outerShdw blurRad="38100" dist="38100" dir="2700000" algn="tl">
                    <a:srgbClr val="000000">
                      <a:alpha val="43137"/>
                    </a:srgbClr>
                  </a:outerShdw>
                </a:effectLst>
                <a:latin typeface="Arial" charset="0"/>
              </a:rPr>
              <a:t>Inferior-lateral mammary crease incision</a:t>
            </a:r>
          </a:p>
          <a:p>
            <a:pPr marL="742950" lvl="1" indent="-285750">
              <a:lnSpc>
                <a:spcPct val="8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latin typeface="Arial" charset="0"/>
              </a:rPr>
              <a:t>Nipple-sparing omega (</a:t>
            </a:r>
            <a:r>
              <a:rPr lang="en-US" sz="3000" dirty="0" err="1">
                <a:solidFill>
                  <a:schemeClr val="tx1"/>
                </a:solidFill>
                <a:effectLst>
                  <a:outerShdw blurRad="38100" dist="38100" dir="2700000" algn="tl">
                    <a:srgbClr val="000000">
                      <a:alpha val="43137"/>
                    </a:srgbClr>
                  </a:outerShdw>
                </a:effectLst>
                <a:latin typeface="Arial" charset="0"/>
              </a:rPr>
              <a:t>mastopexy</a:t>
            </a:r>
            <a:r>
              <a:rPr lang="en-US" sz="3000" dirty="0">
                <a:solidFill>
                  <a:schemeClr val="tx1"/>
                </a:solidFill>
                <a:effectLst>
                  <a:outerShdw blurRad="38100" dist="38100" dir="2700000" algn="tl">
                    <a:srgbClr val="000000">
                      <a:alpha val="43137"/>
                    </a:srgbClr>
                  </a:outerShdw>
                </a:effectLst>
                <a:latin typeface="Arial" charset="0"/>
              </a:rPr>
              <a:t>) incision</a:t>
            </a:r>
          </a:p>
          <a:p>
            <a:pPr marL="742950" lvl="1" indent="-285750">
              <a:lnSpc>
                <a:spcPct val="80000"/>
              </a:lnSpc>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latin typeface="Arial" charset="0"/>
              </a:rPr>
              <a:t>Vertical incision</a:t>
            </a:r>
          </a:p>
        </p:txBody>
      </p:sp>
      <p:sp>
        <p:nvSpPr>
          <p:cNvPr id="4" name="Rectangle 4">
            <a:extLst>
              <a:ext uri="{FF2B5EF4-FFF2-40B4-BE49-F238E27FC236}">
                <a16:creationId xmlns:a16="http://schemas.microsoft.com/office/drawing/2014/main" id="{1A3AF7F9-A122-539D-BAD8-0563B88588A9}"/>
              </a:ext>
            </a:extLst>
          </p:cNvPr>
          <p:cNvSpPr>
            <a:spLocks noChangeArrowheads="1"/>
          </p:cNvSpPr>
          <p:nvPr/>
        </p:nvSpPr>
        <p:spPr bwMode="auto">
          <a:xfrm>
            <a:off x="2185723" y="6899774"/>
            <a:ext cx="7820554" cy="415426"/>
          </a:xfrm>
          <a:prstGeom prst="rect">
            <a:avLst/>
          </a:prstGeom>
          <a:noFill/>
          <a:ln w="38100">
            <a:noFill/>
            <a:miter lim="800000"/>
            <a:headEnd/>
            <a:tailEnd/>
          </a:ln>
        </p:spPr>
        <p:txBody>
          <a:bodyPr wrap="square" lIns="91368" tIns="45684" rIns="91368" bIns="45684" anchor="ctr">
            <a:spAutoFit/>
          </a:bodyPr>
          <a:lstStyle/>
          <a:p>
            <a:pPr>
              <a:defRPr/>
            </a:pPr>
            <a:r>
              <a:rPr lang="en-US" sz="1000" b="0" dirty="0" err="1"/>
              <a:t>Laronga</a:t>
            </a:r>
            <a:r>
              <a:rPr lang="en-US" sz="1000" b="0" dirty="0"/>
              <a:t> C et al. </a:t>
            </a:r>
            <a:r>
              <a:rPr lang="en-US" sz="1000" b="0" i="1" dirty="0"/>
              <a:t>Ann Surg Oncol. </a:t>
            </a:r>
            <a:r>
              <a:rPr lang="en-US" sz="1000" b="0" dirty="0"/>
              <a:t>1999;6(6):609-13; Simmons RM et al. </a:t>
            </a:r>
            <a:r>
              <a:rPr lang="en-US" sz="1000" b="0" i="1" dirty="0"/>
              <a:t>Ann Surg Oncol. </a:t>
            </a:r>
            <a:r>
              <a:rPr lang="en-US" sz="1000" b="0" dirty="0"/>
              <a:t>2002;9(2):165-8; </a:t>
            </a:r>
            <a:r>
              <a:rPr lang="en-US" sz="1000" b="0" dirty="0" err="1"/>
              <a:t>Klimberg</a:t>
            </a:r>
            <a:r>
              <a:rPr lang="en-US" sz="1000" b="0" dirty="0"/>
              <a:t> VS et al. </a:t>
            </a:r>
            <a:r>
              <a:rPr lang="en-US" sz="1000" b="0" i="1" dirty="0"/>
              <a:t>Ann Surg Oncol.</a:t>
            </a:r>
            <a:r>
              <a:rPr lang="en-US" sz="1000" b="0" dirty="0"/>
              <a:t> 1998;5(3):220-6; Crowe Jr JP et al. </a:t>
            </a:r>
            <a:r>
              <a:rPr lang="en-US" sz="1000" b="0" i="1" dirty="0"/>
              <a:t>Arch Surg.</a:t>
            </a:r>
            <a:r>
              <a:rPr lang="en-US" sz="1000" b="0" dirty="0"/>
              <a:t> 2004;139(2):148-50; </a:t>
            </a:r>
            <a:r>
              <a:rPr lang="en-US" sz="1000" b="0" dirty="0" err="1"/>
              <a:t>Pennisi</a:t>
            </a:r>
            <a:r>
              <a:rPr lang="en-US" sz="1000" b="0" dirty="0"/>
              <a:t> VR et al. </a:t>
            </a:r>
            <a:r>
              <a:rPr lang="en-US" sz="1000" b="0" i="1" dirty="0"/>
              <a:t>Aesthetic </a:t>
            </a:r>
            <a:r>
              <a:rPr lang="en-US" sz="1000" b="0" i="1" dirty="0" err="1"/>
              <a:t>Plast</a:t>
            </a:r>
            <a:r>
              <a:rPr lang="en-US" sz="1000" b="0" i="1" dirty="0"/>
              <a:t> Surg. </a:t>
            </a:r>
            <a:r>
              <a:rPr lang="en-US" sz="1000" b="0" dirty="0"/>
              <a:t>1989;13(1):15-21.</a:t>
            </a:r>
          </a:p>
        </p:txBody>
      </p:sp>
      <p:sp>
        <p:nvSpPr>
          <p:cNvPr id="3" name="Rectangle 6">
            <a:extLst>
              <a:ext uri="{FF2B5EF4-FFF2-40B4-BE49-F238E27FC236}">
                <a16:creationId xmlns:a16="http://schemas.microsoft.com/office/drawing/2014/main" id="{2652EBDD-7455-F688-35B8-2D259ACCD150}"/>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26</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a:extLst>
              <a:ext uri="{FF2B5EF4-FFF2-40B4-BE49-F238E27FC236}">
                <a16:creationId xmlns:a16="http://schemas.microsoft.com/office/drawing/2014/main" id="{3C68EA24-CF42-5385-98E0-A66BDE227980}"/>
              </a:ext>
            </a:extLst>
          </p:cNvPr>
          <p:cNvSpPr>
            <a:spLocks noChangeArrowheads="1"/>
          </p:cNvSpPr>
          <p:nvPr/>
        </p:nvSpPr>
        <p:spPr bwMode="auto">
          <a:xfrm>
            <a:off x="2041527" y="3046413"/>
            <a:ext cx="8150225" cy="1263650"/>
          </a:xfrm>
          <a:prstGeom prst="rect">
            <a:avLst/>
          </a:prstGeom>
          <a:gradFill rotWithShape="0">
            <a:gsLst>
              <a:gs pos="0">
                <a:srgbClr val="0000FF">
                  <a:gamma/>
                  <a:shade val="46275"/>
                  <a:invGamma/>
                </a:srgbClr>
              </a:gs>
              <a:gs pos="100000">
                <a:srgbClr val="0000FF"/>
              </a:gs>
            </a:gsLst>
            <a:lin ang="5400000" scaled="1"/>
          </a:gradFill>
          <a:ln w="28575">
            <a:solidFill>
              <a:schemeClr val="hlink"/>
            </a:solidFill>
            <a:miter lim="800000"/>
            <a:headEnd/>
            <a:tailEnd/>
          </a:ln>
          <a:effectLst/>
        </p:spPr>
        <p:txBody>
          <a:bodyPr lIns="138059" tIns="69032" rIns="138059" bIns="69032">
            <a:spAutoFit/>
          </a:bodyPr>
          <a:lstStyle/>
          <a:p>
            <a:pPr algn="ctr" defTabSz="1371600">
              <a:lnSpc>
                <a:spcPct val="90000"/>
              </a:lnSpc>
              <a:defRPr/>
            </a:pPr>
            <a:r>
              <a:rPr lang="en-US" sz="4000">
                <a:solidFill>
                  <a:schemeClr val="tx2"/>
                </a:solidFill>
                <a:effectLst>
                  <a:outerShdw blurRad="38100" dist="38100" dir="2700000" algn="tl">
                    <a:srgbClr val="000000">
                      <a:alpha val="43137"/>
                    </a:srgbClr>
                  </a:outerShdw>
                </a:effectLst>
              </a:rPr>
              <a:t>Special Circumstances in Breast Cancer Primary Surgery</a:t>
            </a:r>
          </a:p>
        </p:txBody>
      </p:sp>
      <p:sp>
        <p:nvSpPr>
          <p:cNvPr id="3" name="Rectangle 6">
            <a:extLst>
              <a:ext uri="{FF2B5EF4-FFF2-40B4-BE49-F238E27FC236}">
                <a16:creationId xmlns:a16="http://schemas.microsoft.com/office/drawing/2014/main" id="{50790394-5A28-C511-2712-7498AE3D5BC9}"/>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27</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Text Box 2">
            <a:extLst>
              <a:ext uri="{FF2B5EF4-FFF2-40B4-BE49-F238E27FC236}">
                <a16:creationId xmlns:a16="http://schemas.microsoft.com/office/drawing/2014/main" id="{BD2F6E92-9A59-C116-AD31-57B3C5845C03}"/>
              </a:ext>
            </a:extLst>
          </p:cNvPr>
          <p:cNvSpPr txBox="1">
            <a:spLocks noChangeArrowheads="1"/>
          </p:cNvSpPr>
          <p:nvPr/>
        </p:nvSpPr>
        <p:spPr bwMode="auto">
          <a:xfrm>
            <a:off x="2343654" y="688975"/>
            <a:ext cx="7587241" cy="535483"/>
          </a:xfrm>
          <a:prstGeom prst="rect">
            <a:avLst/>
          </a:prstGeom>
          <a:noFill/>
          <a:ln w="12700" cap="sq">
            <a:noFill/>
            <a:miter lim="800000"/>
            <a:headEnd type="none" w="sm" len="sm"/>
            <a:tailEnd type="none" w="sm" len="sm"/>
          </a:ln>
          <a:effectLst/>
        </p:spPr>
        <p:txBody>
          <a:bodyPr wrap="none" lIns="91394" tIns="45696" rIns="91394" bIns="45696">
            <a:spAutoFit/>
          </a:bodyPr>
          <a:lstStyle/>
          <a:p>
            <a:pPr algn="ctr" eaLnBrk="1" hangingPunct="1">
              <a:lnSpc>
                <a:spcPct val="90000"/>
              </a:lnSpc>
              <a:defRPr/>
            </a:pPr>
            <a:r>
              <a:rPr lang="en-US" sz="3200" dirty="0">
                <a:solidFill>
                  <a:schemeClr val="tx2"/>
                </a:solidFill>
                <a:effectLst>
                  <a:outerShdw blurRad="38100" dist="38100" dir="2700000" algn="tl">
                    <a:srgbClr val="000000">
                      <a:alpha val="43137"/>
                    </a:srgbClr>
                  </a:outerShdw>
                </a:effectLst>
              </a:rPr>
              <a:t>Family History/</a:t>
            </a:r>
            <a:r>
              <a:rPr lang="en-US" sz="3200" i="1" dirty="0">
                <a:solidFill>
                  <a:schemeClr val="tx2"/>
                </a:solidFill>
                <a:effectLst>
                  <a:outerShdw blurRad="38100" dist="38100" dir="2700000" algn="tl">
                    <a:srgbClr val="000000">
                      <a:alpha val="43137"/>
                    </a:srgbClr>
                  </a:outerShdw>
                </a:effectLst>
              </a:rPr>
              <a:t>BRCA</a:t>
            </a:r>
            <a:r>
              <a:rPr lang="en-US" sz="3200" dirty="0">
                <a:solidFill>
                  <a:schemeClr val="tx2"/>
                </a:solidFill>
                <a:effectLst>
                  <a:outerShdw blurRad="38100" dist="38100" dir="2700000" algn="tl">
                    <a:srgbClr val="000000">
                      <a:alpha val="43137"/>
                    </a:srgbClr>
                  </a:outerShdw>
                </a:effectLst>
              </a:rPr>
              <a:t> Status and IBTR</a:t>
            </a:r>
          </a:p>
        </p:txBody>
      </p:sp>
      <p:sp>
        <p:nvSpPr>
          <p:cNvPr id="603139" name="Text Box 3">
            <a:extLst>
              <a:ext uri="{FF2B5EF4-FFF2-40B4-BE49-F238E27FC236}">
                <a16:creationId xmlns:a16="http://schemas.microsoft.com/office/drawing/2014/main" id="{ED4ED28C-D1EB-A777-A4E0-C3276E0FDF68}"/>
              </a:ext>
            </a:extLst>
          </p:cNvPr>
          <p:cNvSpPr txBox="1">
            <a:spLocks noChangeArrowheads="1"/>
          </p:cNvSpPr>
          <p:nvPr/>
        </p:nvSpPr>
        <p:spPr bwMode="auto">
          <a:xfrm>
            <a:off x="1301750" y="1436688"/>
            <a:ext cx="9588500" cy="5539930"/>
          </a:xfrm>
          <a:prstGeom prst="rect">
            <a:avLst/>
          </a:prstGeom>
          <a:noFill/>
          <a:ln w="12700" cap="sq">
            <a:noFill/>
            <a:miter lim="800000"/>
            <a:headEnd type="none" w="sm" len="sm"/>
            <a:tailEnd type="none" w="sm" len="sm"/>
          </a:ln>
          <a:effectLst/>
        </p:spPr>
        <p:txBody>
          <a:bodyPr lIns="91394" tIns="45696" rIns="91394" bIns="45696">
            <a:spAutoFit/>
          </a:bodyPr>
          <a:lstStyle/>
          <a:p>
            <a:pPr marL="342900" indent="-342900" eaLnBrk="1" hangingPunct="1">
              <a:lnSpc>
                <a:spcPct val="90000"/>
              </a:lnSpc>
              <a:spcBef>
                <a:spcPct val="40000"/>
              </a:spcBef>
              <a:buClr>
                <a:schemeClr val="tx2"/>
              </a:buClr>
              <a:buFontTx/>
              <a:buChar char="•"/>
              <a:defRPr/>
            </a:pPr>
            <a:r>
              <a:rPr lang="en-US" sz="3000" dirty="0">
                <a:solidFill>
                  <a:schemeClr val="tx1"/>
                </a:solidFill>
                <a:effectLst>
                  <a:outerShdw blurRad="38100" dist="38100" dir="2700000" algn="tl">
                    <a:srgbClr val="000000">
                      <a:alpha val="43137"/>
                    </a:srgbClr>
                  </a:outerShdw>
                </a:effectLst>
                <a:latin typeface="Arial" charset="0"/>
              </a:rPr>
              <a:t>Family history is not an independent predictor of IBTR in case-control studies</a:t>
            </a:r>
            <a:endParaRPr lang="en-US" sz="3000" baseline="30000" dirty="0">
              <a:solidFill>
                <a:schemeClr val="tx1"/>
              </a:solidFill>
              <a:effectLst>
                <a:outerShdw blurRad="38100" dist="38100" dir="2700000" algn="tl">
                  <a:srgbClr val="000000">
                    <a:alpha val="43137"/>
                  </a:srgbClr>
                </a:outerShdw>
              </a:effectLst>
              <a:latin typeface="Arial" charset="0"/>
            </a:endParaRPr>
          </a:p>
          <a:p>
            <a:pPr marL="342900" indent="-342900" eaLnBrk="1" hangingPunct="1">
              <a:lnSpc>
                <a:spcPct val="90000"/>
              </a:lnSpc>
              <a:spcBef>
                <a:spcPct val="40000"/>
              </a:spcBef>
              <a:buClr>
                <a:schemeClr val="tx2"/>
              </a:buClr>
              <a:buFontTx/>
              <a:buChar char="•"/>
              <a:defRPr/>
            </a:pPr>
            <a:r>
              <a:rPr lang="en-US" sz="3000" dirty="0">
                <a:solidFill>
                  <a:schemeClr val="tx1"/>
                </a:solidFill>
                <a:effectLst>
                  <a:outerShdw blurRad="38100" dist="38100" dir="2700000" algn="tl">
                    <a:srgbClr val="000000">
                      <a:alpha val="43137"/>
                    </a:srgbClr>
                  </a:outerShdw>
                </a:effectLst>
                <a:latin typeface="Arial" charset="0"/>
              </a:rPr>
              <a:t>Whether </a:t>
            </a:r>
            <a:r>
              <a:rPr lang="en-US" sz="3000" i="1" dirty="0">
                <a:solidFill>
                  <a:schemeClr val="tx1"/>
                </a:solidFill>
                <a:effectLst>
                  <a:outerShdw blurRad="38100" dist="38100" dir="2700000" algn="tl">
                    <a:srgbClr val="000000">
                      <a:alpha val="43137"/>
                    </a:srgbClr>
                  </a:outerShdw>
                </a:effectLst>
                <a:latin typeface="Arial" charset="0"/>
              </a:rPr>
              <a:t>BRCA</a:t>
            </a:r>
            <a:r>
              <a:rPr lang="en-US" sz="3000" dirty="0">
                <a:solidFill>
                  <a:schemeClr val="tx1"/>
                </a:solidFill>
                <a:effectLst>
                  <a:outerShdw blurRad="38100" dist="38100" dir="2700000" algn="tl">
                    <a:srgbClr val="000000">
                      <a:alpha val="43137"/>
                    </a:srgbClr>
                  </a:outerShdw>
                </a:effectLst>
                <a:latin typeface="Arial" charset="0"/>
              </a:rPr>
              <a:t> mutations increase IBTR rates after BCS is controversial:</a:t>
            </a:r>
          </a:p>
          <a:p>
            <a:pPr marL="514350" lvl="1" eaLnBrk="1" hangingPunct="1">
              <a:lnSpc>
                <a:spcPct val="90000"/>
              </a:lnSpc>
              <a:spcBef>
                <a:spcPct val="40000"/>
              </a:spcBef>
              <a:buClr>
                <a:schemeClr val="tx2"/>
              </a:buClr>
              <a:buFontTx/>
              <a:buChar char="•"/>
              <a:defRPr/>
            </a:pPr>
            <a:r>
              <a:rPr lang="en-US" sz="2600" dirty="0">
                <a:solidFill>
                  <a:schemeClr val="tx1"/>
                </a:solidFill>
                <a:effectLst>
                  <a:outerShdw blurRad="38100" dist="38100" dir="2700000" algn="tl">
                    <a:srgbClr val="000000">
                      <a:alpha val="43137"/>
                    </a:srgbClr>
                  </a:outerShdw>
                </a:effectLst>
                <a:latin typeface="Arial" charset="0"/>
              </a:rPr>
              <a:t> 	</a:t>
            </a:r>
            <a:r>
              <a:rPr lang="en-US" sz="2600" dirty="0">
                <a:solidFill>
                  <a:schemeClr val="accent2"/>
                </a:solidFill>
                <a:effectLst>
                  <a:outerShdw blurRad="38100" dist="38100" dir="2700000" algn="tl">
                    <a:srgbClr val="000000">
                      <a:alpha val="43137"/>
                    </a:srgbClr>
                  </a:outerShdw>
                </a:effectLst>
                <a:latin typeface="Arial" charset="0"/>
              </a:rPr>
              <a:t>Pierce et al</a:t>
            </a:r>
            <a:r>
              <a:rPr lang="en-US" sz="2600" dirty="0">
                <a:solidFill>
                  <a:schemeClr val="tx1"/>
                </a:solidFill>
                <a:effectLst>
                  <a:outerShdw blurRad="38100" dist="38100" dir="2700000" algn="tl">
                    <a:srgbClr val="000000">
                      <a:alpha val="43137"/>
                    </a:srgbClr>
                  </a:outerShdw>
                </a:effectLst>
                <a:latin typeface="Arial" charset="0"/>
              </a:rPr>
              <a:t>: </a:t>
            </a:r>
            <a:r>
              <a:rPr lang="en-US" sz="2600" dirty="0">
                <a:solidFill>
                  <a:srgbClr val="FFFF00"/>
                </a:solidFill>
                <a:effectLst>
                  <a:outerShdw blurRad="38100" dist="38100" dir="2700000" algn="tl">
                    <a:srgbClr val="000000">
                      <a:alpha val="43137"/>
                    </a:srgbClr>
                  </a:outerShdw>
                </a:effectLst>
                <a:latin typeface="Arial" charset="0"/>
              </a:rPr>
              <a:t>No significant increase </a:t>
            </a:r>
            <a:r>
              <a:rPr lang="en-US" sz="2600" dirty="0">
                <a:solidFill>
                  <a:schemeClr val="tx1"/>
                </a:solidFill>
                <a:effectLst>
                  <a:outerShdw blurRad="38100" dist="38100" dir="2700000" algn="tl">
                    <a:srgbClr val="000000">
                      <a:alpha val="43137"/>
                    </a:srgbClr>
                  </a:outerShdw>
                </a:effectLst>
                <a:latin typeface="Arial" charset="0"/>
              </a:rPr>
              <a:t>in 10-year IBTR 	rate for </a:t>
            </a:r>
            <a:r>
              <a:rPr lang="en-US" sz="2600" i="1" dirty="0">
                <a:solidFill>
                  <a:schemeClr val="tx1"/>
                </a:solidFill>
                <a:effectLst>
                  <a:outerShdw blurRad="38100" dist="38100" dir="2700000" algn="tl">
                    <a:srgbClr val="000000">
                      <a:alpha val="43137"/>
                    </a:srgbClr>
                  </a:outerShdw>
                </a:effectLst>
                <a:latin typeface="Arial" charset="0"/>
              </a:rPr>
              <a:t>BRCA</a:t>
            </a:r>
            <a:r>
              <a:rPr lang="en-US" sz="2600" dirty="0">
                <a:solidFill>
                  <a:schemeClr val="tx1"/>
                </a:solidFill>
                <a:effectLst>
                  <a:outerShdw blurRad="38100" dist="38100" dir="2700000" algn="tl">
                    <a:srgbClr val="000000">
                      <a:alpha val="43137"/>
                    </a:srgbClr>
                  </a:outerShdw>
                </a:effectLst>
                <a:latin typeface="Arial" charset="0"/>
              </a:rPr>
              <a:t>+ pts (12%) vs. BRCA- pts (9%)</a:t>
            </a:r>
          </a:p>
          <a:p>
            <a:pPr marL="514350" lvl="1" eaLnBrk="1" hangingPunct="1">
              <a:lnSpc>
                <a:spcPct val="90000"/>
              </a:lnSpc>
              <a:spcBef>
                <a:spcPct val="40000"/>
              </a:spcBef>
              <a:buClr>
                <a:schemeClr val="tx2"/>
              </a:buClr>
              <a:buFontTx/>
              <a:buChar char="•"/>
              <a:defRPr/>
            </a:pPr>
            <a:r>
              <a:rPr lang="en-US" sz="2600" dirty="0">
                <a:solidFill>
                  <a:schemeClr val="tx1"/>
                </a:solidFill>
                <a:effectLst>
                  <a:outerShdw blurRad="38100" dist="38100" dir="2700000" algn="tl">
                    <a:srgbClr val="000000">
                      <a:alpha val="43137"/>
                    </a:srgbClr>
                  </a:outerShdw>
                </a:effectLst>
                <a:latin typeface="Arial" charset="0"/>
              </a:rPr>
              <a:t>   </a:t>
            </a:r>
            <a:r>
              <a:rPr lang="en-US" sz="2600" dirty="0">
                <a:solidFill>
                  <a:schemeClr val="accent2"/>
                </a:solidFill>
                <a:effectLst>
                  <a:outerShdw blurRad="38100" dist="38100" dir="2700000" algn="tl">
                    <a:srgbClr val="000000">
                      <a:alpha val="43137"/>
                    </a:srgbClr>
                  </a:outerShdw>
                </a:effectLst>
                <a:latin typeface="Arial" charset="0"/>
              </a:rPr>
              <a:t>Robson et al</a:t>
            </a:r>
            <a:r>
              <a:rPr lang="en-US" sz="2600" dirty="0">
                <a:solidFill>
                  <a:schemeClr val="tx1"/>
                </a:solidFill>
                <a:effectLst>
                  <a:outerShdw blurRad="38100" dist="38100" dir="2700000" algn="tl">
                    <a:srgbClr val="000000">
                      <a:alpha val="43137"/>
                    </a:srgbClr>
                  </a:outerShdw>
                </a:effectLst>
                <a:latin typeface="Arial" charset="0"/>
              </a:rPr>
              <a:t>: </a:t>
            </a:r>
            <a:r>
              <a:rPr lang="en-US" sz="2600" dirty="0">
                <a:solidFill>
                  <a:srgbClr val="FFFF00"/>
                </a:solidFill>
                <a:effectLst>
                  <a:outerShdw blurRad="38100" dist="38100" dir="2700000" algn="tl">
                    <a:srgbClr val="000000">
                      <a:alpha val="43137"/>
                    </a:srgbClr>
                  </a:outerShdw>
                </a:effectLst>
                <a:latin typeface="Arial" charset="0"/>
              </a:rPr>
              <a:t>Non-significant increase </a:t>
            </a:r>
            <a:r>
              <a:rPr lang="en-US" sz="2600" dirty="0">
                <a:solidFill>
                  <a:schemeClr val="tx1"/>
                </a:solidFill>
                <a:effectLst>
                  <a:outerShdw blurRad="38100" dist="38100" dir="2700000" algn="tl">
                    <a:srgbClr val="000000">
                      <a:alpha val="43137"/>
                    </a:srgbClr>
                  </a:outerShdw>
                </a:effectLst>
                <a:latin typeface="Arial" charset="0"/>
              </a:rPr>
              <a:t>in IBTR 	rate for </a:t>
            </a:r>
            <a:r>
              <a:rPr lang="en-US" sz="2600" i="1" dirty="0">
                <a:solidFill>
                  <a:schemeClr val="tx1"/>
                </a:solidFill>
                <a:effectLst>
                  <a:outerShdw blurRad="38100" dist="38100" dir="2700000" algn="tl">
                    <a:srgbClr val="000000">
                      <a:alpha val="43137"/>
                    </a:srgbClr>
                  </a:outerShdw>
                </a:effectLst>
                <a:latin typeface="Arial" charset="0"/>
              </a:rPr>
              <a:t>BRCA</a:t>
            </a:r>
            <a:r>
              <a:rPr lang="en-US" sz="2600" dirty="0">
                <a:solidFill>
                  <a:schemeClr val="tx1"/>
                </a:solidFill>
                <a:effectLst>
                  <a:outerShdw blurRad="38100" dist="38100" dir="2700000" algn="tl">
                    <a:srgbClr val="000000">
                      <a:alpha val="43137"/>
                    </a:srgbClr>
                  </a:outerShdw>
                </a:effectLst>
                <a:latin typeface="Arial" charset="0"/>
              </a:rPr>
              <a:t>+ Ashkenazi Jewish pts vs. </a:t>
            </a:r>
            <a:r>
              <a:rPr lang="en-US" sz="2600" i="1" dirty="0">
                <a:solidFill>
                  <a:schemeClr val="tx1"/>
                </a:solidFill>
                <a:effectLst>
                  <a:outerShdw blurRad="38100" dist="38100" dir="2700000" algn="tl">
                    <a:srgbClr val="000000">
                      <a:alpha val="43137"/>
                    </a:srgbClr>
                  </a:outerShdw>
                </a:effectLst>
                <a:latin typeface="Arial" charset="0"/>
              </a:rPr>
              <a:t>BRCA-</a:t>
            </a:r>
            <a:r>
              <a:rPr lang="en-US" sz="2600" dirty="0">
                <a:solidFill>
                  <a:schemeClr val="tx1"/>
                </a:solidFill>
                <a:effectLst>
                  <a:outerShdw blurRad="38100" dist="38100" dir="2700000" algn="tl">
                    <a:srgbClr val="000000">
                      <a:alpha val="43137"/>
                    </a:srgbClr>
                  </a:outerShdw>
                </a:effectLst>
                <a:latin typeface="Arial" charset="0"/>
              </a:rPr>
              <a:t> pts 	(RR = 1.79; 95% CI = 0.64-5.03)</a:t>
            </a:r>
          </a:p>
          <a:p>
            <a:pPr marL="514350" lvl="1" eaLnBrk="1" hangingPunct="1">
              <a:lnSpc>
                <a:spcPct val="90000"/>
              </a:lnSpc>
              <a:spcBef>
                <a:spcPct val="40000"/>
              </a:spcBef>
              <a:buClr>
                <a:schemeClr val="tx2"/>
              </a:buClr>
              <a:buFontTx/>
              <a:buChar char="•"/>
              <a:defRPr/>
            </a:pPr>
            <a:r>
              <a:rPr lang="en-US" sz="2600" dirty="0">
                <a:solidFill>
                  <a:schemeClr val="tx1"/>
                </a:solidFill>
                <a:effectLst>
                  <a:outerShdw blurRad="38100" dist="38100" dir="2700000" algn="tl">
                    <a:srgbClr val="000000">
                      <a:alpha val="43137"/>
                    </a:srgbClr>
                  </a:outerShdw>
                </a:effectLst>
                <a:latin typeface="Arial" charset="0"/>
              </a:rPr>
              <a:t>   </a:t>
            </a:r>
            <a:r>
              <a:rPr lang="en-US" sz="2600" dirty="0" err="1">
                <a:solidFill>
                  <a:schemeClr val="accent2"/>
                </a:solidFill>
                <a:effectLst>
                  <a:outerShdw blurRad="38100" dist="38100" dir="2700000" algn="tl">
                    <a:srgbClr val="000000">
                      <a:alpha val="43137"/>
                    </a:srgbClr>
                  </a:outerShdw>
                </a:effectLst>
                <a:latin typeface="Arial" charset="0"/>
              </a:rPr>
              <a:t>Haffty</a:t>
            </a:r>
            <a:r>
              <a:rPr lang="en-US" sz="2600" dirty="0">
                <a:solidFill>
                  <a:schemeClr val="accent2"/>
                </a:solidFill>
                <a:effectLst>
                  <a:outerShdw blurRad="38100" dist="38100" dir="2700000" algn="tl">
                    <a:srgbClr val="000000">
                      <a:alpha val="43137"/>
                    </a:srgbClr>
                  </a:outerShdw>
                </a:effectLst>
                <a:latin typeface="Arial" charset="0"/>
              </a:rPr>
              <a:t> et al</a:t>
            </a:r>
            <a:r>
              <a:rPr lang="en-US" sz="2600" dirty="0">
                <a:solidFill>
                  <a:schemeClr val="tx1"/>
                </a:solidFill>
                <a:effectLst>
                  <a:outerShdw blurRad="38100" dist="38100" dir="2700000" algn="tl">
                    <a:srgbClr val="000000">
                      <a:alpha val="43137"/>
                    </a:srgbClr>
                  </a:outerShdw>
                </a:effectLst>
                <a:latin typeface="Arial" charset="0"/>
              </a:rPr>
              <a:t>: </a:t>
            </a:r>
            <a:r>
              <a:rPr lang="en-US" sz="2600" dirty="0">
                <a:solidFill>
                  <a:srgbClr val="FFFF00"/>
                </a:solidFill>
                <a:effectLst>
                  <a:outerShdw blurRad="38100" dist="38100" dir="2700000" algn="tl">
                    <a:srgbClr val="000000">
                      <a:alpha val="43137"/>
                    </a:srgbClr>
                  </a:outerShdw>
                </a:effectLst>
                <a:latin typeface="Arial" charset="0"/>
              </a:rPr>
              <a:t>Significant increase </a:t>
            </a:r>
            <a:r>
              <a:rPr lang="en-US" sz="2600" dirty="0">
                <a:solidFill>
                  <a:schemeClr val="tx1"/>
                </a:solidFill>
                <a:effectLst>
                  <a:outerShdw blurRad="38100" dist="38100" dir="2700000" algn="tl">
                    <a:srgbClr val="000000">
                      <a:alpha val="43137"/>
                    </a:srgbClr>
                  </a:outerShdw>
                </a:effectLst>
                <a:latin typeface="Arial" charset="0"/>
              </a:rPr>
              <a:t>in 12-year IBTR 	rate for </a:t>
            </a:r>
            <a:r>
              <a:rPr lang="en-US" sz="2600" i="1" dirty="0">
                <a:solidFill>
                  <a:schemeClr val="tx1"/>
                </a:solidFill>
                <a:effectLst>
                  <a:outerShdw blurRad="38100" dist="38100" dir="2700000" algn="tl">
                    <a:srgbClr val="000000">
                      <a:alpha val="43137"/>
                    </a:srgbClr>
                  </a:outerShdw>
                </a:effectLst>
                <a:latin typeface="Arial" charset="0"/>
              </a:rPr>
              <a:t>BRCA</a:t>
            </a:r>
            <a:r>
              <a:rPr lang="en-US" sz="2600" dirty="0">
                <a:solidFill>
                  <a:schemeClr val="tx1"/>
                </a:solidFill>
                <a:effectLst>
                  <a:outerShdw blurRad="38100" dist="38100" dir="2700000" algn="tl">
                    <a:srgbClr val="000000">
                      <a:alpha val="43137"/>
                    </a:srgbClr>
                  </a:outerShdw>
                </a:effectLst>
                <a:latin typeface="Arial" charset="0"/>
              </a:rPr>
              <a:t>+ pts (49%) vs. </a:t>
            </a:r>
            <a:r>
              <a:rPr lang="en-US" sz="2600" i="1" dirty="0">
                <a:solidFill>
                  <a:schemeClr val="tx1"/>
                </a:solidFill>
                <a:effectLst>
                  <a:outerShdw blurRad="38100" dist="38100" dir="2700000" algn="tl">
                    <a:srgbClr val="000000">
                      <a:alpha val="43137"/>
                    </a:srgbClr>
                  </a:outerShdw>
                </a:effectLst>
                <a:latin typeface="Arial" charset="0"/>
              </a:rPr>
              <a:t>BRCA-</a:t>
            </a:r>
            <a:r>
              <a:rPr lang="en-US" sz="2600" dirty="0">
                <a:solidFill>
                  <a:schemeClr val="tx1"/>
                </a:solidFill>
                <a:effectLst>
                  <a:outerShdw blurRad="38100" dist="38100" dir="2700000" algn="tl">
                    <a:srgbClr val="000000">
                      <a:alpha val="43137"/>
                    </a:srgbClr>
                  </a:outerShdw>
                </a:effectLst>
                <a:latin typeface="Arial" charset="0"/>
              </a:rPr>
              <a:t> pts (21%). No 	oophorectomy or tamoxifen used</a:t>
            </a:r>
            <a:r>
              <a:rPr lang="en-US" sz="3000" dirty="0">
                <a:solidFill>
                  <a:schemeClr val="tx1"/>
                </a:solidFill>
                <a:effectLst>
                  <a:outerShdw blurRad="38100" dist="38100" dir="2700000" algn="tl">
                    <a:srgbClr val="000000">
                      <a:alpha val="43137"/>
                    </a:srgbClr>
                  </a:outerShdw>
                </a:effectLst>
                <a:latin typeface="Arial" charset="0"/>
              </a:rPr>
              <a:t>  </a:t>
            </a:r>
          </a:p>
        </p:txBody>
      </p:sp>
      <p:sp>
        <p:nvSpPr>
          <p:cNvPr id="3" name="Rectangle 4">
            <a:extLst>
              <a:ext uri="{FF2B5EF4-FFF2-40B4-BE49-F238E27FC236}">
                <a16:creationId xmlns:a16="http://schemas.microsoft.com/office/drawing/2014/main" id="{0CB30C28-3360-A742-44ED-F20B873EB447}"/>
              </a:ext>
            </a:extLst>
          </p:cNvPr>
          <p:cNvSpPr>
            <a:spLocks noChangeArrowheads="1"/>
          </p:cNvSpPr>
          <p:nvPr/>
        </p:nvSpPr>
        <p:spPr bwMode="auto">
          <a:xfrm>
            <a:off x="3698478" y="6915165"/>
            <a:ext cx="4795044" cy="400037"/>
          </a:xfrm>
          <a:prstGeom prst="rect">
            <a:avLst/>
          </a:prstGeom>
          <a:noFill/>
          <a:ln w="38100">
            <a:noFill/>
            <a:miter lim="800000"/>
            <a:headEnd/>
            <a:tailEnd/>
          </a:ln>
        </p:spPr>
        <p:txBody>
          <a:bodyPr wrap="square" lIns="91368" tIns="45684" rIns="91368" bIns="45684" anchor="ctr">
            <a:spAutoFit/>
          </a:bodyPr>
          <a:lstStyle/>
          <a:p>
            <a:pPr>
              <a:defRPr/>
            </a:pPr>
            <a:r>
              <a:rPr lang="en-US" sz="1000" b="0" dirty="0"/>
              <a:t>Pierce LJ et al. </a:t>
            </a:r>
            <a:r>
              <a:rPr lang="en-US" sz="1000" b="0" i="1" dirty="0"/>
              <a:t>J Clin Oncol. </a:t>
            </a:r>
            <a:r>
              <a:rPr lang="en-US" sz="1000" b="0" dirty="0"/>
              <a:t>2006;24(16):2437-43; Robson M et al. </a:t>
            </a:r>
            <a:r>
              <a:rPr lang="en-US" sz="1000" b="0" i="1" dirty="0"/>
              <a:t>J Natl Cancer Inst. </a:t>
            </a:r>
            <a:r>
              <a:rPr lang="en-US" sz="1000" b="0" dirty="0"/>
              <a:t>1999;91(24):2112-7; </a:t>
            </a:r>
            <a:r>
              <a:rPr lang="en-US" sz="1000" b="0" dirty="0" err="1"/>
              <a:t>Haffty</a:t>
            </a:r>
            <a:r>
              <a:rPr lang="en-US" sz="1000" b="0" dirty="0"/>
              <a:t> BG et al. </a:t>
            </a:r>
            <a:r>
              <a:rPr lang="en-US" sz="1000" b="0" i="1" dirty="0"/>
              <a:t>Lancet. </a:t>
            </a:r>
            <a:r>
              <a:rPr lang="en-US" sz="1000" b="0" dirty="0"/>
              <a:t>2002;359(9316):1471-7.</a:t>
            </a:r>
          </a:p>
        </p:txBody>
      </p:sp>
      <p:sp>
        <p:nvSpPr>
          <p:cNvPr id="4" name="Rectangle 6">
            <a:extLst>
              <a:ext uri="{FF2B5EF4-FFF2-40B4-BE49-F238E27FC236}">
                <a16:creationId xmlns:a16="http://schemas.microsoft.com/office/drawing/2014/main" id="{D068E727-E416-7397-A7CB-A50B5A095F4D}"/>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28</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Text Box 2">
            <a:extLst>
              <a:ext uri="{FF2B5EF4-FFF2-40B4-BE49-F238E27FC236}">
                <a16:creationId xmlns:a16="http://schemas.microsoft.com/office/drawing/2014/main" id="{4F712142-5374-07BF-DAF1-2E6010C918DA}"/>
              </a:ext>
            </a:extLst>
          </p:cNvPr>
          <p:cNvSpPr txBox="1">
            <a:spLocks noChangeArrowheads="1"/>
          </p:cNvSpPr>
          <p:nvPr/>
        </p:nvSpPr>
        <p:spPr bwMode="auto">
          <a:xfrm>
            <a:off x="2379121" y="674690"/>
            <a:ext cx="7560758" cy="535483"/>
          </a:xfrm>
          <a:prstGeom prst="rect">
            <a:avLst/>
          </a:prstGeom>
          <a:noFill/>
          <a:ln w="12700" cap="sq">
            <a:noFill/>
            <a:miter lim="800000"/>
            <a:headEnd type="none" w="sm" len="sm"/>
            <a:tailEnd type="none" w="sm" len="sm"/>
          </a:ln>
          <a:effectLst/>
        </p:spPr>
        <p:txBody>
          <a:bodyPr wrap="none" lIns="91394" tIns="45696" rIns="91394" bIns="45696">
            <a:spAutoFit/>
          </a:bodyPr>
          <a:lstStyle/>
          <a:p>
            <a:pPr algn="ctr" eaLnBrk="1" hangingPunct="1">
              <a:lnSpc>
                <a:spcPct val="90000"/>
              </a:lnSpc>
              <a:defRPr/>
            </a:pPr>
            <a:r>
              <a:rPr lang="en-US" sz="3200" dirty="0">
                <a:solidFill>
                  <a:schemeClr val="tx2"/>
                </a:solidFill>
                <a:effectLst>
                  <a:outerShdw blurRad="38100" dist="38100" dir="2700000" algn="tl">
                    <a:srgbClr val="000000">
                      <a:alpha val="43137"/>
                    </a:srgbClr>
                  </a:outerShdw>
                </a:effectLst>
              </a:rPr>
              <a:t>Surgical Approach of </a:t>
            </a:r>
            <a:r>
              <a:rPr lang="en-US" sz="3200" i="1" dirty="0">
                <a:solidFill>
                  <a:schemeClr val="tx2"/>
                </a:solidFill>
                <a:effectLst>
                  <a:outerShdw blurRad="38100" dist="38100" dir="2700000" algn="tl">
                    <a:srgbClr val="000000">
                      <a:alpha val="43137"/>
                    </a:srgbClr>
                  </a:outerShdw>
                </a:effectLst>
              </a:rPr>
              <a:t>BRCA</a:t>
            </a:r>
            <a:r>
              <a:rPr lang="en-US" sz="3200" dirty="0">
                <a:solidFill>
                  <a:schemeClr val="tx2"/>
                </a:solidFill>
                <a:effectLst>
                  <a:outerShdw blurRad="38100" dist="38100" dir="2700000" algn="tl">
                    <a:srgbClr val="000000">
                      <a:alpha val="43137"/>
                    </a:srgbClr>
                  </a:outerShdw>
                </a:effectLst>
              </a:rPr>
              <a:t>+ Patients</a:t>
            </a:r>
          </a:p>
        </p:txBody>
      </p:sp>
      <p:sp>
        <p:nvSpPr>
          <p:cNvPr id="613379" name="Text Box 3">
            <a:extLst>
              <a:ext uri="{FF2B5EF4-FFF2-40B4-BE49-F238E27FC236}">
                <a16:creationId xmlns:a16="http://schemas.microsoft.com/office/drawing/2014/main" id="{19649291-3C0B-4B28-380B-A448DAA7E9FC}"/>
              </a:ext>
            </a:extLst>
          </p:cNvPr>
          <p:cNvSpPr txBox="1">
            <a:spLocks noChangeArrowheads="1"/>
          </p:cNvSpPr>
          <p:nvPr/>
        </p:nvSpPr>
        <p:spPr bwMode="auto">
          <a:xfrm>
            <a:off x="1304927" y="1468440"/>
            <a:ext cx="9534525" cy="5936961"/>
          </a:xfrm>
          <a:prstGeom prst="rect">
            <a:avLst/>
          </a:prstGeom>
          <a:noFill/>
          <a:ln w="12700" cap="sq">
            <a:noFill/>
            <a:miter lim="800000"/>
            <a:headEnd type="none" w="sm" len="sm"/>
            <a:tailEnd type="none" w="sm" len="sm"/>
          </a:ln>
          <a:effectLst/>
        </p:spPr>
        <p:txBody>
          <a:bodyPr lIns="91394" tIns="45696" rIns="91394" bIns="45696">
            <a:spAutoFit/>
          </a:bodyPr>
          <a:lstStyle/>
          <a:p>
            <a:pPr marL="342900" indent="-342900" eaLnBrk="1" hangingPunct="1">
              <a:lnSpc>
                <a:spcPts val="3000"/>
              </a:lnSpc>
              <a:spcBef>
                <a:spcPct val="40000"/>
              </a:spcBef>
              <a:buClr>
                <a:schemeClr val="tx2"/>
              </a:buClr>
              <a:buFontTx/>
              <a:buChar char="•"/>
              <a:defRPr/>
            </a:pPr>
            <a:r>
              <a:rPr lang="en-US" sz="3200" dirty="0">
                <a:solidFill>
                  <a:schemeClr val="accent2"/>
                </a:solidFill>
                <a:effectLst>
                  <a:outerShdw blurRad="38100" dist="38100" dir="2700000" algn="tl">
                    <a:srgbClr val="000000">
                      <a:alpha val="43137"/>
                    </a:srgbClr>
                  </a:outerShdw>
                </a:effectLst>
                <a:latin typeface="Arial" charset="0"/>
              </a:rPr>
              <a:t>Known Mutation Carriers:</a:t>
            </a:r>
          </a:p>
          <a:p>
            <a:pPr marL="514350" lvl="1" eaLnBrk="1" hangingPunct="1">
              <a:lnSpc>
                <a:spcPts val="2700"/>
              </a:lnSpc>
              <a:spcBef>
                <a:spcPct val="40000"/>
              </a:spcBef>
              <a:buClr>
                <a:schemeClr val="tx2"/>
              </a:buClr>
              <a:buFontTx/>
              <a:buChar char="-"/>
              <a:defRPr/>
            </a:pPr>
            <a:r>
              <a:rPr lang="en-US" sz="3000" dirty="0">
                <a:solidFill>
                  <a:schemeClr val="tx1"/>
                </a:solidFill>
                <a:effectLst>
                  <a:outerShdw blurRad="38100" dist="38100" dir="2700000" algn="tl">
                    <a:srgbClr val="000000">
                      <a:alpha val="43137"/>
                    </a:srgbClr>
                  </a:outerShdw>
                </a:effectLst>
                <a:latin typeface="Arial" charset="0"/>
              </a:rPr>
              <a:t>  Discuss BCS vs. bilateral mastectomy</a:t>
            </a:r>
          </a:p>
          <a:p>
            <a:pPr marL="514350" lvl="1" eaLnBrk="1" hangingPunct="1">
              <a:lnSpc>
                <a:spcPts val="2700"/>
              </a:lnSpc>
              <a:spcBef>
                <a:spcPct val="40000"/>
              </a:spcBef>
              <a:buClr>
                <a:schemeClr val="tx2"/>
              </a:buClr>
              <a:buFontTx/>
              <a:buChar char="-"/>
              <a:defRPr/>
            </a:pPr>
            <a:r>
              <a:rPr lang="en-US" sz="3000" dirty="0">
                <a:solidFill>
                  <a:schemeClr val="tx1"/>
                </a:solidFill>
                <a:effectLst>
                  <a:outerShdw blurRad="38100" dist="38100" dir="2700000" algn="tl">
                    <a:srgbClr val="000000">
                      <a:alpha val="43137"/>
                    </a:srgbClr>
                  </a:outerShdw>
                </a:effectLst>
                <a:latin typeface="Arial" charset="0"/>
              </a:rPr>
              <a:t>  XRT is effective without excess toxicity</a:t>
            </a:r>
            <a:endParaRPr lang="en-US" sz="3000" dirty="0">
              <a:effectLst>
                <a:outerShdw blurRad="38100" dist="38100" dir="2700000" algn="tl">
                  <a:srgbClr val="000000">
                    <a:alpha val="43137"/>
                  </a:srgbClr>
                </a:outerShdw>
              </a:effectLst>
              <a:latin typeface="Arial" charset="0"/>
            </a:endParaRPr>
          </a:p>
          <a:p>
            <a:pPr marL="514350" lvl="1" eaLnBrk="1" hangingPunct="1">
              <a:lnSpc>
                <a:spcPts val="3000"/>
              </a:lnSpc>
              <a:spcBef>
                <a:spcPct val="40000"/>
              </a:spcBef>
              <a:buClr>
                <a:schemeClr val="tx2"/>
              </a:buClr>
              <a:buFontTx/>
              <a:buChar char="-"/>
              <a:defRPr/>
            </a:pPr>
            <a:r>
              <a:rPr lang="en-US" sz="3000" dirty="0">
                <a:effectLst>
                  <a:outerShdw blurRad="38100" dist="38100" dir="2700000" algn="tl">
                    <a:srgbClr val="000000">
                      <a:alpha val="43137"/>
                    </a:srgbClr>
                  </a:outerShdw>
                </a:effectLst>
                <a:latin typeface="Arial" charset="0"/>
              </a:rPr>
              <a:t>  </a:t>
            </a:r>
            <a:r>
              <a:rPr lang="en-US" sz="3000" dirty="0">
                <a:solidFill>
                  <a:schemeClr val="tx1"/>
                </a:solidFill>
                <a:effectLst>
                  <a:outerShdw blurRad="38100" dist="38100" dir="2700000" algn="tl">
                    <a:srgbClr val="000000">
                      <a:alpha val="43137"/>
                    </a:srgbClr>
                  </a:outerShdw>
                </a:effectLst>
                <a:latin typeface="Arial" charset="0"/>
              </a:rPr>
              <a:t>Higher rate of IBTR (or 2</a:t>
            </a:r>
            <a:r>
              <a:rPr lang="en-US" sz="3000" baseline="30000" dirty="0">
                <a:solidFill>
                  <a:schemeClr val="tx1"/>
                </a:solidFill>
                <a:effectLst>
                  <a:outerShdw blurRad="38100" dist="38100" dir="2700000" algn="tl">
                    <a:srgbClr val="000000">
                      <a:alpha val="43137"/>
                    </a:srgbClr>
                  </a:outerShdw>
                </a:effectLst>
                <a:latin typeface="Arial" charset="0"/>
              </a:rPr>
              <a:t>nd</a:t>
            </a:r>
            <a:r>
              <a:rPr lang="en-US" sz="3000" dirty="0">
                <a:solidFill>
                  <a:schemeClr val="tx1"/>
                </a:solidFill>
                <a:effectLst>
                  <a:outerShdw blurRad="38100" dist="38100" dir="2700000" algn="tl">
                    <a:srgbClr val="000000">
                      <a:alpha val="43137"/>
                    </a:srgbClr>
                  </a:outerShdw>
                </a:effectLst>
                <a:latin typeface="Arial" charset="0"/>
              </a:rPr>
              <a:t> primary in the    	ipsilateral breast) and CBC</a:t>
            </a:r>
            <a:endParaRPr lang="en-US" sz="3000" baseline="30000" dirty="0">
              <a:solidFill>
                <a:schemeClr val="tx1"/>
              </a:solidFill>
              <a:effectLst>
                <a:outerShdw blurRad="38100" dist="38100" dir="2700000" algn="tl">
                  <a:srgbClr val="000000">
                    <a:alpha val="43137"/>
                  </a:srgbClr>
                </a:outerShdw>
              </a:effectLst>
              <a:latin typeface="Arial" charset="0"/>
            </a:endParaRPr>
          </a:p>
          <a:p>
            <a:pPr marL="342900" indent="-342900" eaLnBrk="1" hangingPunct="1">
              <a:lnSpc>
                <a:spcPts val="3000"/>
              </a:lnSpc>
              <a:spcBef>
                <a:spcPct val="40000"/>
              </a:spcBef>
              <a:buClr>
                <a:schemeClr val="tx2"/>
              </a:buClr>
              <a:buFontTx/>
              <a:buChar char="•"/>
              <a:defRPr/>
            </a:pPr>
            <a:r>
              <a:rPr lang="en-US" sz="3200" dirty="0">
                <a:solidFill>
                  <a:schemeClr val="accent2"/>
                </a:solidFill>
                <a:effectLst>
                  <a:outerShdw blurRad="38100" dist="38100" dir="2700000" algn="tl">
                    <a:srgbClr val="000000">
                      <a:alpha val="43137"/>
                    </a:srgbClr>
                  </a:outerShdw>
                </a:effectLst>
                <a:latin typeface="Arial" charset="0"/>
              </a:rPr>
              <a:t>Suspected Mutation Carrier:</a:t>
            </a:r>
          </a:p>
          <a:p>
            <a:pPr marL="971550" lvl="1" indent="-457200" eaLnBrk="1" hangingPunct="1">
              <a:lnSpc>
                <a:spcPts val="3000"/>
              </a:lnSpc>
              <a:spcBef>
                <a:spcPct val="40000"/>
              </a:spcBef>
              <a:buClr>
                <a:schemeClr val="tx2"/>
              </a:buClr>
              <a:buFontTx/>
              <a:buChar char="-"/>
              <a:defRPr/>
            </a:pPr>
            <a:r>
              <a:rPr lang="en-US" sz="3000" dirty="0">
                <a:solidFill>
                  <a:schemeClr val="tx1"/>
                </a:solidFill>
                <a:effectLst>
                  <a:outerShdw blurRad="38100" dist="38100" dir="2700000" algn="tl">
                    <a:srgbClr val="000000">
                      <a:alpha val="43137"/>
                    </a:srgbClr>
                  </a:outerShdw>
                </a:effectLst>
                <a:latin typeface="Arial" charset="0"/>
              </a:rPr>
              <a:t>Proceed with genetic counseling and testing and use results for decision making</a:t>
            </a:r>
          </a:p>
          <a:p>
            <a:pPr marL="971550" lvl="1" indent="-457200" eaLnBrk="1" hangingPunct="1">
              <a:lnSpc>
                <a:spcPts val="3000"/>
              </a:lnSpc>
              <a:spcBef>
                <a:spcPct val="40000"/>
              </a:spcBef>
              <a:buClr>
                <a:schemeClr val="tx2"/>
              </a:buClr>
              <a:buFontTx/>
              <a:buChar char="-"/>
              <a:defRPr/>
            </a:pPr>
            <a:r>
              <a:rPr lang="en-US" sz="3000" dirty="0">
                <a:solidFill>
                  <a:schemeClr val="tx1"/>
                </a:solidFill>
                <a:effectLst>
                  <a:outerShdw blurRad="38100" dist="38100" dir="2700000" algn="tl">
                    <a:srgbClr val="000000">
                      <a:alpha val="43137"/>
                    </a:srgbClr>
                  </a:outerShdw>
                </a:effectLst>
                <a:latin typeface="Arial" charset="0"/>
              </a:rPr>
              <a:t>Proceed with surgery as planned based on      tumor presentation (consider neoadjuvant Rx)</a:t>
            </a:r>
            <a:endParaRPr lang="en-US" sz="3500" dirty="0">
              <a:solidFill>
                <a:schemeClr val="tx1"/>
              </a:solidFill>
              <a:effectLst>
                <a:outerShdw blurRad="38100" dist="38100" dir="2700000" algn="tl">
                  <a:srgbClr val="000000">
                    <a:alpha val="43137"/>
                  </a:srgbClr>
                </a:outerShdw>
              </a:effectLst>
              <a:latin typeface="Arial" charset="0"/>
            </a:endParaRPr>
          </a:p>
          <a:p>
            <a:pPr marL="514350" lvl="1" eaLnBrk="1" hangingPunct="1">
              <a:lnSpc>
                <a:spcPts val="3000"/>
              </a:lnSpc>
              <a:spcBef>
                <a:spcPct val="40000"/>
              </a:spcBef>
              <a:buClr>
                <a:schemeClr val="tx2"/>
              </a:buClr>
              <a:defRPr/>
            </a:pPr>
            <a:r>
              <a:rPr lang="en-US" sz="3000" dirty="0">
                <a:solidFill>
                  <a:schemeClr val="tx2"/>
                </a:solidFill>
                <a:effectLst>
                  <a:outerShdw blurRad="38100" dist="38100" dir="2700000" algn="tl">
                    <a:srgbClr val="000000">
                      <a:alpha val="43137"/>
                    </a:srgbClr>
                  </a:outerShdw>
                </a:effectLst>
                <a:latin typeface="Arial" charset="0"/>
              </a:rPr>
              <a:t>-</a:t>
            </a:r>
            <a:r>
              <a:rPr lang="en-US" sz="3000" dirty="0">
                <a:solidFill>
                  <a:schemeClr val="tx1"/>
                </a:solidFill>
                <a:effectLst>
                  <a:outerShdw blurRad="38100" dist="38100" dir="2700000" algn="tl">
                    <a:srgbClr val="000000">
                      <a:alpha val="43137"/>
                    </a:srgbClr>
                  </a:outerShdw>
                </a:effectLst>
                <a:latin typeface="Arial" charset="0"/>
              </a:rPr>
              <a:t>  Revisit the surgical management after 	systemic therapy is given and before XRT</a:t>
            </a:r>
          </a:p>
        </p:txBody>
      </p:sp>
      <p:sp>
        <p:nvSpPr>
          <p:cNvPr id="3" name="Rectangle 6">
            <a:extLst>
              <a:ext uri="{FF2B5EF4-FFF2-40B4-BE49-F238E27FC236}">
                <a16:creationId xmlns:a16="http://schemas.microsoft.com/office/drawing/2014/main" id="{C3762F71-5760-A81F-1BCF-27F5602C4586}"/>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29</a:t>
            </a:fld>
            <a:endParaRPr lang="en-US" altLang="en-US" sz="900" b="0" dirty="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E78E0E19-5385-F057-63AC-9920D11CCDAF}"/>
              </a:ext>
            </a:extLst>
          </p:cNvPr>
          <p:cNvSpPr>
            <a:spLocks noChangeArrowheads="1"/>
          </p:cNvSpPr>
          <p:nvPr/>
        </p:nvSpPr>
        <p:spPr bwMode="auto">
          <a:xfrm>
            <a:off x="2425874" y="2431499"/>
            <a:ext cx="7340251" cy="2909401"/>
          </a:xfrm>
          <a:prstGeom prst="rect">
            <a:avLst/>
          </a:prstGeom>
          <a:gradFill rotWithShape="0">
            <a:gsLst>
              <a:gs pos="0">
                <a:srgbClr val="0000FF">
                  <a:gamma/>
                  <a:shade val="46275"/>
                  <a:invGamma/>
                </a:srgbClr>
              </a:gs>
              <a:gs pos="100000">
                <a:srgbClr val="0000FF"/>
              </a:gs>
            </a:gsLst>
            <a:lin ang="5400000" scaled="1"/>
          </a:gradFill>
          <a:ln w="28575">
            <a:solidFill>
              <a:schemeClr val="hlink"/>
            </a:solidFill>
            <a:miter lim="800000"/>
            <a:headEnd/>
            <a:tailEnd/>
          </a:ln>
          <a:effectLst/>
        </p:spPr>
        <p:txBody>
          <a:bodyPr wrap="square" lIns="138059" tIns="69032" rIns="138059" bIns="69032">
            <a:spAutoFit/>
          </a:bodyPr>
          <a:lstStyle/>
          <a:p>
            <a:pPr algn="ctr" defTabSz="1371600">
              <a:lnSpc>
                <a:spcPct val="90000"/>
              </a:lnSpc>
              <a:defRPr/>
            </a:pPr>
            <a:endParaRPr lang="en-US" sz="4000" dirty="0">
              <a:solidFill>
                <a:schemeClr val="tx2"/>
              </a:solidFill>
              <a:effectLst>
                <a:outerShdw blurRad="38100" dist="38100" dir="2700000" algn="tl">
                  <a:srgbClr val="000000">
                    <a:alpha val="43137"/>
                  </a:srgbClr>
                </a:outerShdw>
              </a:effectLst>
            </a:endParaRPr>
          </a:p>
          <a:p>
            <a:pPr algn="ctr" defTabSz="1371600">
              <a:lnSpc>
                <a:spcPct val="90000"/>
              </a:lnSpc>
              <a:defRPr/>
            </a:pPr>
            <a:r>
              <a:rPr lang="en-US" sz="4000" dirty="0">
                <a:solidFill>
                  <a:schemeClr val="tx2"/>
                </a:solidFill>
                <a:effectLst>
                  <a:outerShdw blurRad="38100" dist="38100" dir="2700000" algn="tl">
                    <a:srgbClr val="000000">
                      <a:alpha val="43137"/>
                    </a:srgbClr>
                  </a:outerShdw>
                </a:effectLst>
              </a:rPr>
              <a:t>Breast Cancer Diagnosis</a:t>
            </a:r>
          </a:p>
          <a:p>
            <a:pPr algn="ctr" defTabSz="1371600">
              <a:lnSpc>
                <a:spcPct val="90000"/>
              </a:lnSpc>
              <a:defRPr/>
            </a:pPr>
            <a:r>
              <a:rPr lang="en-US" sz="4000" dirty="0">
                <a:solidFill>
                  <a:schemeClr val="tx2"/>
                </a:solidFill>
                <a:effectLst>
                  <a:outerShdw blurRad="38100" dist="38100" dir="2700000" algn="tl">
                    <a:srgbClr val="000000">
                      <a:alpha val="43137"/>
                    </a:srgbClr>
                  </a:outerShdw>
                </a:effectLst>
              </a:rPr>
              <a:t>&amp;</a:t>
            </a:r>
          </a:p>
          <a:p>
            <a:pPr algn="ctr" defTabSz="1371600">
              <a:lnSpc>
                <a:spcPct val="90000"/>
              </a:lnSpc>
              <a:defRPr/>
            </a:pPr>
            <a:r>
              <a:rPr lang="en-US" sz="4000" dirty="0">
                <a:solidFill>
                  <a:schemeClr val="tx2"/>
                </a:solidFill>
                <a:effectLst>
                  <a:outerShdw blurRad="38100" dist="38100" dir="2700000" algn="tl">
                    <a:srgbClr val="000000">
                      <a:alpha val="43137"/>
                    </a:srgbClr>
                  </a:outerShdw>
                </a:effectLst>
              </a:rPr>
              <a:t>Preoperative Local Staging</a:t>
            </a:r>
          </a:p>
          <a:p>
            <a:pPr algn="ctr" defTabSz="1371600">
              <a:lnSpc>
                <a:spcPct val="90000"/>
              </a:lnSpc>
              <a:defRPr/>
            </a:pPr>
            <a:endParaRPr lang="en-US" sz="4000" dirty="0">
              <a:solidFill>
                <a:schemeClr val="tx2"/>
              </a:solidFill>
              <a:effectLst>
                <a:outerShdw blurRad="38100" dist="38100" dir="2700000" algn="tl">
                  <a:srgbClr val="000000">
                    <a:alpha val="43137"/>
                  </a:srgbClr>
                </a:outerShdw>
              </a:effectLst>
            </a:endParaRPr>
          </a:p>
        </p:txBody>
      </p:sp>
      <p:sp>
        <p:nvSpPr>
          <p:cNvPr id="2" name="Rectangle 6">
            <a:extLst>
              <a:ext uri="{FF2B5EF4-FFF2-40B4-BE49-F238E27FC236}">
                <a16:creationId xmlns:a16="http://schemas.microsoft.com/office/drawing/2014/main" id="{C107AADF-5D86-6BB4-3F1B-2D1C5BD085A6}"/>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944C79-B944-1298-0D85-AD99F2D11C25}"/>
              </a:ext>
            </a:extLst>
          </p:cNvPr>
          <p:cNvSpPr/>
          <p:nvPr/>
        </p:nvSpPr>
        <p:spPr bwMode="auto">
          <a:xfrm>
            <a:off x="325677" y="3519813"/>
            <a:ext cx="5878787" cy="3918781"/>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5124" name="Rectangle 47">
            <a:extLst>
              <a:ext uri="{FF2B5EF4-FFF2-40B4-BE49-F238E27FC236}">
                <a16:creationId xmlns:a16="http://schemas.microsoft.com/office/drawing/2014/main" id="{DDCF52AE-B8B4-08FE-261F-FEBDFB0B62DA}"/>
              </a:ext>
            </a:extLst>
          </p:cNvPr>
          <p:cNvSpPr>
            <a:spLocks noChangeArrowheads="1"/>
          </p:cNvSpPr>
          <p:nvPr/>
        </p:nvSpPr>
        <p:spPr bwMode="auto">
          <a:xfrm>
            <a:off x="6480643" y="7297170"/>
            <a:ext cx="5413174"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93D3"/>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D0A824"/>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lvl="0" algn="ctr" eaLnBrk="1" hangingPunct="1">
              <a:buClr>
                <a:srgbClr val="FAFD00"/>
              </a:buClr>
              <a:buNone/>
              <a:defRPr/>
            </a:pPr>
            <a:r>
              <a:rPr kumimoji="0" lang="en-US" altLang="en-US" sz="1200" b="0" i="0" u="none" strike="noStrike" kern="1200" cap="none" spc="0" normalizeH="0" baseline="0" noProof="0" dirty="0">
                <a:ln>
                  <a:noFill/>
                </a:ln>
                <a:effectLst/>
                <a:uLnTx/>
                <a:uFillTx/>
                <a:latin typeface="Arial" panose="020B0604020202020204" pitchFamily="34" charset="0"/>
                <a:ea typeface="MS PGothic" panose="020B0600070205080204" pitchFamily="34" charset="-128"/>
                <a:cs typeface="+mn-cs"/>
              </a:rPr>
              <a:t>Boughey JC et al. SABCS 2022 GS3-01 </a:t>
            </a:r>
            <a:r>
              <a:rPr lang="en-US" altLang="en-US" sz="1200" dirty="0"/>
              <a:t>and J Clin Oncol 2023</a:t>
            </a:r>
            <a:endParaRPr kumimoji="0" lang="en-US" altLang="en-US" sz="1200" b="0" i="0" u="none" strike="noStrike" kern="1200" cap="none" spc="0" normalizeH="0" baseline="0" noProof="0" dirty="0">
              <a:ln>
                <a:noFill/>
              </a:ln>
              <a:effectLst/>
              <a:uLnTx/>
              <a:uFillTx/>
              <a:latin typeface="Arial" panose="020B0604020202020204" pitchFamily="34" charset="0"/>
              <a:ea typeface="MS PGothic" panose="020B0600070205080204" pitchFamily="34" charset="-128"/>
              <a:cs typeface="+mn-cs"/>
            </a:endParaRPr>
          </a:p>
        </p:txBody>
      </p:sp>
      <p:pic>
        <p:nvPicPr>
          <p:cNvPr id="5125" name="Picture 51" descr="Official Alliance Logo">
            <a:extLst>
              <a:ext uri="{FF2B5EF4-FFF2-40B4-BE49-F238E27FC236}">
                <a16:creationId xmlns:a16="http://schemas.microsoft.com/office/drawing/2014/main" id="{3079FC72-E335-4914-574B-65A748037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81" y="525736"/>
            <a:ext cx="960107" cy="8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a:extLst>
              <a:ext uri="{FF2B5EF4-FFF2-40B4-BE49-F238E27FC236}">
                <a16:creationId xmlns:a16="http://schemas.microsoft.com/office/drawing/2014/main" id="{89EB3885-D45B-A1E5-D22C-843F0C449CE5}"/>
              </a:ext>
            </a:extLst>
          </p:cNvPr>
          <p:cNvSpPr txBox="1">
            <a:spLocks noChangeArrowheads="1"/>
          </p:cNvSpPr>
          <p:nvPr/>
        </p:nvSpPr>
        <p:spPr bwMode="auto">
          <a:xfrm>
            <a:off x="719403" y="2529376"/>
            <a:ext cx="5088565" cy="748795"/>
          </a:xfrm>
          <a:prstGeom prst="rect">
            <a:avLst/>
          </a:prstGeom>
          <a:solidFill>
            <a:srgbClr val="FFE5E5"/>
          </a:solidFill>
          <a:ln w="9525">
            <a:noFill/>
            <a:miter lim="800000"/>
            <a:headEnd/>
            <a:tailEnd/>
          </a:ln>
        </p:spPr>
        <p:txBody>
          <a:bodyPr wrap="square">
            <a:spAutoFit/>
          </a:bodyPr>
          <a:lstStyle>
            <a:lvl1pPr>
              <a:defRPr sz="4400">
                <a:solidFill>
                  <a:schemeClr val="tx2"/>
                </a:solidFill>
                <a:latin typeface="Arial" panose="020B0604020202020204" pitchFamily="34" charset="0"/>
                <a:ea typeface="MS PGothic" panose="020B0600070205080204" pitchFamily="34" charset="-128"/>
              </a:defRPr>
            </a:lvl1pPr>
            <a:lvl2pPr marL="742950" indent="-285750">
              <a:defRPr sz="4400">
                <a:solidFill>
                  <a:schemeClr val="tx2"/>
                </a:solidFill>
                <a:latin typeface="Arial" panose="020B0604020202020204" pitchFamily="34" charset="0"/>
                <a:ea typeface="MS PGothic" panose="020B0600070205080204" pitchFamily="34" charset="-128"/>
              </a:defRPr>
            </a:lvl2pPr>
            <a:lvl3pPr marL="1143000" indent="-228600">
              <a:defRPr sz="4400">
                <a:solidFill>
                  <a:schemeClr val="tx2"/>
                </a:solidFill>
                <a:latin typeface="Arial" panose="020B0604020202020204" pitchFamily="34" charset="0"/>
                <a:ea typeface="MS PGothic" panose="020B0600070205080204" pitchFamily="34" charset="-128"/>
              </a:defRPr>
            </a:lvl3pPr>
            <a:lvl4pPr marL="1600200" indent="-228600">
              <a:defRPr sz="4400">
                <a:solidFill>
                  <a:schemeClr val="tx2"/>
                </a:solidFill>
                <a:latin typeface="Arial" panose="020B0604020202020204" pitchFamily="34" charset="0"/>
                <a:ea typeface="MS PGothic" panose="020B0600070205080204" pitchFamily="34" charset="-128"/>
              </a:defRPr>
            </a:lvl4pPr>
            <a:lvl5pPr marL="2057400" indent="-228600">
              <a:defRPr sz="4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Acceptable 5-year LR rate for BCT was defined as less than 8%</a:t>
            </a:r>
          </a:p>
        </p:txBody>
      </p:sp>
      <p:pic>
        <p:nvPicPr>
          <p:cNvPr id="5" name="Picture 4">
            <a:extLst>
              <a:ext uri="{FF2B5EF4-FFF2-40B4-BE49-F238E27FC236}">
                <a16:creationId xmlns:a16="http://schemas.microsoft.com/office/drawing/2014/main" id="{24A27289-8E27-1DC4-1B43-A5A971D28575}"/>
              </a:ext>
            </a:extLst>
          </p:cNvPr>
          <p:cNvPicPr>
            <a:picLocks noChangeAspect="1"/>
          </p:cNvPicPr>
          <p:nvPr/>
        </p:nvPicPr>
        <p:blipFill>
          <a:blip r:embed="rId4"/>
          <a:stretch>
            <a:fillRect/>
          </a:stretch>
        </p:blipFill>
        <p:spPr>
          <a:xfrm>
            <a:off x="553610" y="3768817"/>
            <a:ext cx="5485061" cy="3325932"/>
          </a:xfrm>
          <a:prstGeom prst="rect">
            <a:avLst/>
          </a:prstGeom>
          <a:solidFill>
            <a:schemeClr val="tx1"/>
          </a:solidFill>
        </p:spPr>
      </p:pic>
      <p:pic>
        <p:nvPicPr>
          <p:cNvPr id="9" name="Picture 1">
            <a:extLst>
              <a:ext uri="{FF2B5EF4-FFF2-40B4-BE49-F238E27FC236}">
                <a16:creationId xmlns:a16="http://schemas.microsoft.com/office/drawing/2014/main" id="{68AACAA9-4A76-61D9-7719-EBD5D92D50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650" y="4078939"/>
            <a:ext cx="5077393" cy="310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a:extLst>
              <a:ext uri="{FF2B5EF4-FFF2-40B4-BE49-F238E27FC236}">
                <a16:creationId xmlns:a16="http://schemas.microsoft.com/office/drawing/2014/main" id="{B5755640-8716-8B44-1E41-3ABFC40EC725}"/>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30</a:t>
            </a:fld>
            <a:endParaRPr lang="en-US" altLang="en-US" sz="900" b="0" dirty="0">
              <a:solidFill>
                <a:schemeClr val="hlink"/>
              </a:solidFill>
              <a:effectLst>
                <a:outerShdw blurRad="38100" dist="38100" dir="2700000" algn="tl">
                  <a:srgbClr val="000000"/>
                </a:outerShdw>
              </a:effectLst>
              <a:ea typeface="PMingLiU" panose="02020500000000000000" pitchFamily="18" charset="-120"/>
            </a:endParaRPr>
          </a:p>
        </p:txBody>
      </p:sp>
      <p:sp>
        <p:nvSpPr>
          <p:cNvPr id="2" name="Rectangle 11">
            <a:extLst>
              <a:ext uri="{FF2B5EF4-FFF2-40B4-BE49-F238E27FC236}">
                <a16:creationId xmlns:a16="http://schemas.microsoft.com/office/drawing/2014/main" id="{18E76837-ACF7-981C-E321-B662F019EC91}"/>
              </a:ext>
            </a:extLst>
          </p:cNvPr>
          <p:cNvSpPr>
            <a:spLocks noChangeArrowheads="1"/>
          </p:cNvSpPr>
          <p:nvPr/>
        </p:nvSpPr>
        <p:spPr bwMode="auto">
          <a:xfrm>
            <a:off x="1263285" y="234711"/>
            <a:ext cx="10391491" cy="125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a:solidFill>
                  <a:schemeClr val="tx2"/>
                </a:solidFill>
                <a:latin typeface="Arial" panose="020B0604020202020204" pitchFamily="34" charset="0"/>
                <a:ea typeface="MS PGothic" panose="020B0600070205080204" pitchFamily="34" charset="-128"/>
              </a:defRPr>
            </a:lvl1pPr>
            <a:lvl2pPr marL="742950" indent="-285750">
              <a:defRPr sz="4400">
                <a:solidFill>
                  <a:schemeClr val="tx2"/>
                </a:solidFill>
                <a:latin typeface="Arial" panose="020B0604020202020204" pitchFamily="34" charset="0"/>
                <a:ea typeface="MS PGothic" panose="020B0600070205080204" pitchFamily="34" charset="-128"/>
              </a:defRPr>
            </a:lvl2pPr>
            <a:lvl3pPr marL="1143000" indent="-228600">
              <a:defRPr sz="4400">
                <a:solidFill>
                  <a:schemeClr val="tx2"/>
                </a:solidFill>
                <a:latin typeface="Arial" panose="020B0604020202020204" pitchFamily="34" charset="0"/>
                <a:ea typeface="MS PGothic" panose="020B0600070205080204" pitchFamily="34" charset="-128"/>
              </a:defRPr>
            </a:lvl3pPr>
            <a:lvl4pPr marL="1600200" indent="-228600">
              <a:defRPr sz="4400">
                <a:solidFill>
                  <a:schemeClr val="tx2"/>
                </a:solidFill>
                <a:latin typeface="Arial" panose="020B0604020202020204" pitchFamily="34" charset="0"/>
                <a:ea typeface="MS PGothic" panose="020B0600070205080204" pitchFamily="34" charset="-128"/>
              </a:defRPr>
            </a:lvl4pPr>
            <a:lvl5pPr marL="2057400" indent="-228600">
              <a:defRPr sz="4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algn="ctr" defTabSz="806867" fontAlgn="base">
              <a:lnSpc>
                <a:spcPts val="3600"/>
              </a:lnSpc>
              <a:spcBef>
                <a:spcPct val="0"/>
              </a:spcBef>
              <a:spcAft>
                <a:spcPct val="0"/>
              </a:spcAft>
              <a:defRPr/>
            </a:pPr>
            <a:endParaRPr lang="en-US" altLang="en-US" sz="3200" b="1" dirty="0">
              <a:effectLst>
                <a:outerShdw blurRad="38100" dist="38100" dir="2700000" algn="tl">
                  <a:srgbClr val="000000">
                    <a:alpha val="43137"/>
                  </a:srgbClr>
                </a:outerShdw>
              </a:effectLst>
            </a:endParaRPr>
          </a:p>
          <a:p>
            <a:pPr algn="ctr" defTabSz="806867" fontAlgn="base">
              <a:lnSpc>
                <a:spcPts val="3600"/>
              </a:lnSpc>
              <a:spcBef>
                <a:spcPct val="0"/>
              </a:spcBef>
              <a:spcAft>
                <a:spcPct val="0"/>
              </a:spcAft>
              <a:defRPr/>
            </a:pPr>
            <a:r>
              <a:rPr lang="en-US" altLang="en-US" sz="3200" b="1" dirty="0">
                <a:solidFill>
                  <a:schemeClr val="tx1"/>
                </a:solidFill>
                <a:effectLst>
                  <a:outerShdw blurRad="38100" dist="38100" dir="2700000" algn="tl">
                    <a:srgbClr val="000000">
                      <a:alpha val="43137"/>
                    </a:srgbClr>
                  </a:outerShdw>
                </a:effectLst>
              </a:rPr>
              <a:t>ACOSOG Z11102 (Alliance)</a:t>
            </a:r>
          </a:p>
          <a:p>
            <a:pPr algn="ctr" defTabSz="806867" fontAlgn="base">
              <a:lnSpc>
                <a:spcPts val="3600"/>
              </a:lnSpc>
              <a:spcBef>
                <a:spcPct val="0"/>
              </a:spcBef>
              <a:spcAft>
                <a:spcPct val="0"/>
              </a:spcAft>
              <a:defRPr/>
            </a:pPr>
            <a:r>
              <a:rPr lang="en-US" altLang="en-US" sz="3200" b="1" dirty="0">
                <a:effectLst>
                  <a:outerShdw blurRad="38100" dist="38100" dir="2700000" algn="tl">
                    <a:srgbClr val="000000">
                      <a:alpha val="43137"/>
                    </a:srgbClr>
                  </a:outerShdw>
                </a:effectLst>
              </a:rPr>
              <a:t>BCT in Patients with Multiple Ipsilateral BC</a:t>
            </a:r>
          </a:p>
        </p:txBody>
      </p:sp>
      <p:sp>
        <p:nvSpPr>
          <p:cNvPr id="11" name="TextBox 10">
            <a:extLst>
              <a:ext uri="{FF2B5EF4-FFF2-40B4-BE49-F238E27FC236}">
                <a16:creationId xmlns:a16="http://schemas.microsoft.com/office/drawing/2014/main" id="{1D172077-29F5-57E6-A914-6C7A0E14BAF9}"/>
              </a:ext>
            </a:extLst>
          </p:cNvPr>
          <p:cNvSpPr txBox="1"/>
          <p:nvPr/>
        </p:nvSpPr>
        <p:spPr>
          <a:xfrm>
            <a:off x="719403" y="1694897"/>
            <a:ext cx="5082918" cy="605294"/>
          </a:xfrm>
          <a:prstGeom prst="rect">
            <a:avLst/>
          </a:prstGeom>
          <a:solidFill>
            <a:schemeClr val="accent2">
              <a:lumMod val="20000"/>
              <a:lumOff val="80000"/>
            </a:schemeClr>
          </a:solidFill>
        </p:spPr>
        <p:txBody>
          <a:bodyPr wrap="square">
            <a:spAutoFit/>
          </a:bodyPr>
          <a:lstStyle/>
          <a:p>
            <a:pPr defTabSz="806867" eaLnBrk="0" fontAlgn="base" hangingPunct="0">
              <a:lnSpc>
                <a:spcPts val="2000"/>
              </a:lnSpc>
              <a:spcBef>
                <a:spcPct val="0"/>
              </a:spcBef>
              <a:spcAft>
                <a:spcPct val="0"/>
              </a:spcAft>
              <a:buClr>
                <a:srgbClr val="001B3A"/>
              </a:buClr>
              <a:defRPr/>
            </a:pPr>
            <a:r>
              <a:rPr lang="en-US" altLang="en-US" sz="2000" b="1" dirty="0">
                <a:solidFill>
                  <a:srgbClr val="002060"/>
                </a:solidFill>
                <a:latin typeface="Arial" panose="020B0604020202020204" pitchFamily="34" charset="0"/>
              </a:rPr>
              <a:t>To assess LR rate with BCT in patients with multiple ipsilateral breast cancer </a:t>
            </a:r>
          </a:p>
        </p:txBody>
      </p:sp>
      <p:sp>
        <p:nvSpPr>
          <p:cNvPr id="14" name="Rounded Rectangle 9">
            <a:extLst>
              <a:ext uri="{FF2B5EF4-FFF2-40B4-BE49-F238E27FC236}">
                <a16:creationId xmlns:a16="http://schemas.microsoft.com/office/drawing/2014/main" id="{35C69654-DC5F-7E44-EEC5-4B6D6B3C6D74}"/>
              </a:ext>
            </a:extLst>
          </p:cNvPr>
          <p:cNvSpPr/>
          <p:nvPr/>
        </p:nvSpPr>
        <p:spPr bwMode="auto">
          <a:xfrm rot="10800000" flipV="1">
            <a:off x="7133898" y="1825953"/>
            <a:ext cx="3975432" cy="627881"/>
          </a:xfrm>
          <a:prstGeom prst="round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defTabSz="806867" fontAlgn="base">
              <a:spcBef>
                <a:spcPct val="0"/>
              </a:spcBef>
              <a:spcAft>
                <a:spcPct val="0"/>
              </a:spcAft>
              <a:defRPr/>
            </a:pPr>
            <a:r>
              <a:rPr lang="en-US" b="1" dirty="0">
                <a:solidFill>
                  <a:srgbClr val="002060"/>
                </a:solidFill>
                <a:latin typeface="Arial "/>
              </a:rPr>
              <a:t>204 Evaluable Patients</a:t>
            </a:r>
          </a:p>
        </p:txBody>
      </p:sp>
      <p:sp>
        <p:nvSpPr>
          <p:cNvPr id="15" name="TextBox 3">
            <a:extLst>
              <a:ext uri="{FF2B5EF4-FFF2-40B4-BE49-F238E27FC236}">
                <a16:creationId xmlns:a16="http://schemas.microsoft.com/office/drawing/2014/main" id="{AB0B268D-7566-8790-B476-29650778902C}"/>
              </a:ext>
            </a:extLst>
          </p:cNvPr>
          <p:cNvSpPr txBox="1">
            <a:spLocks noChangeArrowheads="1"/>
          </p:cNvSpPr>
          <p:nvPr/>
        </p:nvSpPr>
        <p:spPr bwMode="auto">
          <a:xfrm>
            <a:off x="6480642" y="2685871"/>
            <a:ext cx="5370431" cy="1200329"/>
          </a:xfrm>
          <a:prstGeom prst="rect">
            <a:avLst/>
          </a:prstGeom>
          <a:solidFill>
            <a:schemeClr val="accent6">
              <a:lumMod val="20000"/>
              <a:lumOff val="80000"/>
            </a:schemeClr>
          </a:solidFill>
          <a:ln w="38100">
            <a:noFill/>
            <a:miter lim="800000"/>
            <a:headEnd/>
            <a:tailEnd/>
          </a:ln>
        </p:spPr>
        <p:txBody>
          <a:bodyPr wrap="square">
            <a:spAutoFit/>
          </a:bodyPr>
          <a:lstStyle>
            <a:lvl1pPr>
              <a:defRPr sz="4400">
                <a:solidFill>
                  <a:schemeClr val="tx2"/>
                </a:solidFill>
                <a:latin typeface="Arial" panose="020B0604020202020204" pitchFamily="34" charset="0"/>
                <a:ea typeface="MS PGothic" panose="020B0600070205080204" pitchFamily="34" charset="-128"/>
              </a:defRPr>
            </a:lvl1pPr>
            <a:lvl2pPr marL="742950" indent="-285750">
              <a:defRPr sz="4400">
                <a:solidFill>
                  <a:schemeClr val="tx2"/>
                </a:solidFill>
                <a:latin typeface="Arial" panose="020B0604020202020204" pitchFamily="34" charset="0"/>
                <a:ea typeface="MS PGothic" panose="020B0600070205080204" pitchFamily="34" charset="-128"/>
              </a:defRPr>
            </a:lvl2pPr>
            <a:lvl3pPr marL="1143000" indent="-228600">
              <a:defRPr sz="4400">
                <a:solidFill>
                  <a:schemeClr val="tx2"/>
                </a:solidFill>
                <a:latin typeface="Arial" panose="020B0604020202020204" pitchFamily="34" charset="0"/>
                <a:ea typeface="MS PGothic" panose="020B0600070205080204" pitchFamily="34" charset="-128"/>
              </a:defRPr>
            </a:lvl3pPr>
            <a:lvl4pPr marL="1600200" indent="-228600">
              <a:defRPr sz="4400">
                <a:solidFill>
                  <a:schemeClr val="tx2"/>
                </a:solidFill>
                <a:latin typeface="Arial" panose="020B0604020202020204" pitchFamily="34" charset="0"/>
                <a:ea typeface="MS PGothic" panose="020B0600070205080204" pitchFamily="34" charset="-128"/>
              </a:defRPr>
            </a:lvl4pPr>
            <a:lvl5pPr marL="2057400" indent="-228600">
              <a:defRPr sz="4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9pPr>
          </a:lstStyle>
          <a:p>
            <a:pPr algn="ctr" defTabSz="1075796">
              <a:defRPr/>
            </a:pPr>
            <a:r>
              <a:rPr lang="en-US" altLang="en-US" sz="2400" b="1" kern="0" dirty="0">
                <a:solidFill>
                  <a:srgbClr val="002060"/>
                </a:solidFill>
              </a:rPr>
              <a:t>Estimated cumulative incidence of </a:t>
            </a:r>
          </a:p>
          <a:p>
            <a:pPr algn="ctr" defTabSz="1075796">
              <a:defRPr/>
            </a:pPr>
            <a:r>
              <a:rPr lang="en-US" altLang="en-US" sz="2400" b="1" kern="0" dirty="0">
                <a:solidFill>
                  <a:srgbClr val="002060"/>
                </a:solidFill>
              </a:rPr>
              <a:t>local recurrence at 5 years of </a:t>
            </a:r>
          </a:p>
          <a:p>
            <a:pPr algn="ctr" defTabSz="1075796">
              <a:defRPr/>
            </a:pPr>
            <a:r>
              <a:rPr lang="en-US" altLang="en-US" sz="2400" b="1" kern="0" dirty="0">
                <a:solidFill>
                  <a:srgbClr val="002060"/>
                </a:solidFill>
              </a:rPr>
              <a:t>3.1% (95% CI: 1.3 - 6.4) </a:t>
            </a:r>
          </a:p>
        </p:txBody>
      </p:sp>
    </p:spTree>
    <p:extLst>
      <p:ext uri="{BB962C8B-B14F-4D97-AF65-F5344CB8AC3E}">
        <p14:creationId xmlns:p14="http://schemas.microsoft.com/office/powerpoint/2010/main" val="35669404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Text Box 2">
            <a:extLst>
              <a:ext uri="{FF2B5EF4-FFF2-40B4-BE49-F238E27FC236}">
                <a16:creationId xmlns:a16="http://schemas.microsoft.com/office/drawing/2014/main" id="{DF3FBB3F-6F0A-4424-8B92-E0CF810C51B6}"/>
              </a:ext>
            </a:extLst>
          </p:cNvPr>
          <p:cNvSpPr txBox="1">
            <a:spLocks noChangeArrowheads="1"/>
          </p:cNvSpPr>
          <p:nvPr/>
        </p:nvSpPr>
        <p:spPr bwMode="auto">
          <a:xfrm>
            <a:off x="3602425" y="774702"/>
            <a:ext cx="4985566" cy="978681"/>
          </a:xfrm>
          <a:prstGeom prst="rect">
            <a:avLst/>
          </a:prstGeom>
          <a:noFill/>
          <a:ln w="12700" cap="sq">
            <a:noFill/>
            <a:miter lim="800000"/>
            <a:headEnd type="none" w="sm" len="sm"/>
            <a:tailEnd type="none" w="sm" len="sm"/>
          </a:ln>
          <a:effectLst/>
        </p:spPr>
        <p:txBody>
          <a:bodyPr wrap="none" lIns="91394" tIns="45696" rIns="91394" bIns="45696">
            <a:spAutoFit/>
          </a:bodyPr>
          <a:lstStyle/>
          <a:p>
            <a:pPr algn="ctr" eaLnBrk="1" hangingPunct="1">
              <a:lnSpc>
                <a:spcPct val="90000"/>
              </a:lnSpc>
              <a:defRPr/>
            </a:pPr>
            <a:r>
              <a:rPr lang="en-US" sz="3200" dirty="0">
                <a:solidFill>
                  <a:schemeClr val="tx2"/>
                </a:solidFill>
                <a:effectLst>
                  <a:outerShdw blurRad="38100" dist="38100" dir="2700000" algn="tl">
                    <a:srgbClr val="000000">
                      <a:alpha val="43137"/>
                    </a:srgbClr>
                  </a:outerShdw>
                </a:effectLst>
              </a:rPr>
              <a:t>Occult Breast Cancer</a:t>
            </a:r>
          </a:p>
          <a:p>
            <a:pPr algn="ctr" eaLnBrk="1" hangingPunct="1">
              <a:lnSpc>
                <a:spcPct val="90000"/>
              </a:lnSpc>
              <a:defRPr/>
            </a:pPr>
            <a:r>
              <a:rPr lang="en-US" sz="3200" dirty="0">
                <a:solidFill>
                  <a:schemeClr val="accent2"/>
                </a:solidFill>
                <a:effectLst>
                  <a:outerShdw blurRad="38100" dist="38100" dir="2700000" algn="tl">
                    <a:srgbClr val="000000">
                      <a:alpha val="43137"/>
                    </a:srgbClr>
                  </a:outerShdw>
                </a:effectLst>
              </a:rPr>
              <a:t>Incidence and Diagnosis</a:t>
            </a:r>
          </a:p>
        </p:txBody>
      </p:sp>
      <p:sp>
        <p:nvSpPr>
          <p:cNvPr id="605187" name="Text Box 3">
            <a:extLst>
              <a:ext uri="{FF2B5EF4-FFF2-40B4-BE49-F238E27FC236}">
                <a16:creationId xmlns:a16="http://schemas.microsoft.com/office/drawing/2014/main" id="{B7E9659B-0A64-9FCF-2B1D-57025EE106CF}"/>
              </a:ext>
            </a:extLst>
          </p:cNvPr>
          <p:cNvSpPr txBox="1">
            <a:spLocks noChangeArrowheads="1"/>
          </p:cNvSpPr>
          <p:nvPr/>
        </p:nvSpPr>
        <p:spPr bwMode="auto">
          <a:xfrm>
            <a:off x="1441452" y="2127252"/>
            <a:ext cx="9534525" cy="3933825"/>
          </a:xfrm>
          <a:prstGeom prst="rect">
            <a:avLst/>
          </a:prstGeom>
          <a:noFill/>
          <a:ln w="12700" cap="sq">
            <a:noFill/>
            <a:miter lim="800000"/>
            <a:headEnd type="none" w="sm" len="sm"/>
            <a:tailEnd type="none" w="sm" len="sm"/>
          </a:ln>
          <a:effectLst/>
        </p:spPr>
        <p:txBody>
          <a:bodyPr lIns="91394" tIns="45696" rIns="91394" bIns="45696">
            <a:spAutoFit/>
          </a:bodyPr>
          <a:lstStyle/>
          <a:p>
            <a:pPr marL="342900" indent="-342900" eaLnBrk="1" hangingPunct="1">
              <a:spcBef>
                <a:spcPct val="40000"/>
              </a:spcBef>
              <a:buClr>
                <a:schemeClr val="tx2"/>
              </a:buClr>
              <a:buFontTx/>
              <a:buChar char="•"/>
              <a:defRPr/>
            </a:pPr>
            <a:r>
              <a:rPr lang="en-US" sz="3200" dirty="0">
                <a:solidFill>
                  <a:schemeClr val="tx2"/>
                </a:solidFill>
                <a:effectLst>
                  <a:outerShdw blurRad="38100" dist="38100" dir="2700000" algn="tl">
                    <a:srgbClr val="000000">
                      <a:alpha val="43137"/>
                    </a:srgbClr>
                  </a:outerShdw>
                </a:effectLst>
                <a:latin typeface="Arial" charset="0"/>
              </a:rPr>
              <a:t>0.3%-1%</a:t>
            </a:r>
            <a:r>
              <a:rPr lang="en-US" sz="3200" dirty="0">
                <a:solidFill>
                  <a:schemeClr val="tx1"/>
                </a:solidFill>
                <a:effectLst>
                  <a:outerShdw blurRad="38100" dist="38100" dir="2700000" algn="tl">
                    <a:srgbClr val="000000">
                      <a:alpha val="43137"/>
                    </a:srgbClr>
                  </a:outerShdw>
                </a:effectLst>
                <a:latin typeface="Arial" charset="0"/>
              </a:rPr>
              <a:t> of breast cancers present with clinical axillary adenopathy with an occult breast primary</a:t>
            </a:r>
            <a:endParaRPr lang="en-US" sz="3200" baseline="30000" dirty="0">
              <a:solidFill>
                <a:schemeClr val="tx1"/>
              </a:solidFill>
              <a:effectLst>
                <a:outerShdw blurRad="38100" dist="38100" dir="2700000" algn="tl">
                  <a:srgbClr val="000000">
                    <a:alpha val="43137"/>
                  </a:srgbClr>
                </a:outerShdw>
              </a:effectLst>
              <a:latin typeface="Arial" charset="0"/>
            </a:endParaRPr>
          </a:p>
          <a:p>
            <a:pPr marL="342900" indent="-342900" eaLnBrk="1" hangingPunct="1">
              <a:spcBef>
                <a:spcPct val="40000"/>
              </a:spcBef>
              <a:buClr>
                <a:schemeClr val="tx2"/>
              </a:buClr>
              <a:buFontTx/>
              <a:buChar char="•"/>
              <a:defRPr/>
            </a:pPr>
            <a:r>
              <a:rPr lang="en-US" sz="3200" dirty="0">
                <a:solidFill>
                  <a:schemeClr val="tx2"/>
                </a:solidFill>
                <a:effectLst>
                  <a:outerShdw blurRad="38100" dist="38100" dir="2700000" algn="tl">
                    <a:srgbClr val="000000">
                      <a:alpha val="43137"/>
                    </a:srgbClr>
                  </a:outerShdw>
                </a:effectLst>
                <a:latin typeface="Arial" charset="0"/>
              </a:rPr>
              <a:t>Breast MRI</a:t>
            </a:r>
            <a:r>
              <a:rPr lang="en-US" sz="3200" dirty="0">
                <a:solidFill>
                  <a:schemeClr val="tx1"/>
                </a:solidFill>
                <a:effectLst>
                  <a:outerShdw blurRad="38100" dist="38100" dir="2700000" algn="tl">
                    <a:srgbClr val="000000">
                      <a:alpha val="43137"/>
                    </a:srgbClr>
                  </a:outerShdw>
                </a:effectLst>
                <a:latin typeface="Arial" charset="0"/>
              </a:rPr>
              <a:t> identifies the occult primary in </a:t>
            </a:r>
            <a:r>
              <a:rPr lang="en-US" sz="3200" dirty="0">
                <a:solidFill>
                  <a:schemeClr val="tx2"/>
                </a:solidFill>
                <a:effectLst>
                  <a:outerShdw blurRad="38100" dist="38100" dir="2700000" algn="tl">
                    <a:srgbClr val="000000">
                      <a:alpha val="43137"/>
                    </a:srgbClr>
                  </a:outerShdw>
                </a:effectLst>
                <a:latin typeface="Arial" charset="0"/>
              </a:rPr>
              <a:t>75-85%</a:t>
            </a:r>
            <a:r>
              <a:rPr lang="en-US" sz="3200" dirty="0">
                <a:solidFill>
                  <a:schemeClr val="tx1"/>
                </a:solidFill>
                <a:effectLst>
                  <a:outerShdw blurRad="38100" dist="38100" dir="2700000" algn="tl">
                    <a:srgbClr val="000000">
                      <a:alpha val="43137"/>
                    </a:srgbClr>
                  </a:outerShdw>
                </a:effectLst>
                <a:latin typeface="Arial" charset="0"/>
              </a:rPr>
              <a:t> of the cases</a:t>
            </a:r>
            <a:endParaRPr lang="en-US" sz="3200" baseline="30000" dirty="0">
              <a:solidFill>
                <a:schemeClr val="tx1"/>
              </a:solidFill>
              <a:effectLst>
                <a:outerShdw blurRad="38100" dist="38100" dir="2700000" algn="tl">
                  <a:srgbClr val="000000">
                    <a:alpha val="43137"/>
                  </a:srgbClr>
                </a:outerShdw>
              </a:effectLst>
              <a:latin typeface="Arial" charset="0"/>
            </a:endParaRPr>
          </a:p>
          <a:p>
            <a:pPr marL="342900" indent="-342900" eaLnBrk="1" hangingPunct="1">
              <a:spcBef>
                <a:spcPct val="40000"/>
              </a:spcBef>
              <a:buClr>
                <a:schemeClr val="tx2"/>
              </a:buClr>
              <a:buFontTx/>
              <a:buChar char="•"/>
              <a:defRPr/>
            </a:pPr>
            <a:r>
              <a:rPr lang="en-US" sz="3200" dirty="0">
                <a:solidFill>
                  <a:schemeClr val="tx1"/>
                </a:solidFill>
                <a:effectLst>
                  <a:outerShdw blurRad="38100" dist="38100" dir="2700000" algn="tl">
                    <a:srgbClr val="000000">
                      <a:alpha val="43137"/>
                    </a:srgbClr>
                  </a:outerShdw>
                </a:effectLst>
                <a:latin typeface="Arial" charset="0"/>
              </a:rPr>
              <a:t>In most cases with </a:t>
            </a:r>
            <a:r>
              <a:rPr lang="en-US" sz="3200" dirty="0">
                <a:solidFill>
                  <a:schemeClr val="tx2"/>
                </a:solidFill>
                <a:effectLst>
                  <a:outerShdw blurRad="38100" dist="38100" dir="2700000" algn="tl">
                    <a:srgbClr val="000000">
                      <a:alpha val="43137"/>
                    </a:srgbClr>
                  </a:outerShdw>
                </a:effectLst>
                <a:latin typeface="Arial" charset="0"/>
              </a:rPr>
              <a:t>negative MRI</a:t>
            </a:r>
            <a:r>
              <a:rPr lang="en-US" sz="3200" dirty="0">
                <a:solidFill>
                  <a:schemeClr val="tx1"/>
                </a:solidFill>
                <a:effectLst>
                  <a:outerShdw blurRad="38100" dist="38100" dir="2700000" algn="tl">
                    <a:srgbClr val="000000">
                      <a:alpha val="43137"/>
                    </a:srgbClr>
                  </a:outerShdw>
                </a:effectLst>
                <a:latin typeface="Arial" charset="0"/>
              </a:rPr>
              <a:t>, no tumor can be identified in the mastectomy specimen</a:t>
            </a:r>
          </a:p>
        </p:txBody>
      </p:sp>
      <p:sp>
        <p:nvSpPr>
          <p:cNvPr id="38916" name="Rectangle 5">
            <a:extLst>
              <a:ext uri="{FF2B5EF4-FFF2-40B4-BE49-F238E27FC236}">
                <a16:creationId xmlns:a16="http://schemas.microsoft.com/office/drawing/2014/main" id="{0D2C3C24-3115-8D9A-2621-E83E87F2C69D}"/>
              </a:ext>
            </a:extLst>
          </p:cNvPr>
          <p:cNvSpPr>
            <a:spLocks noChangeArrowheads="1"/>
          </p:cNvSpPr>
          <p:nvPr/>
        </p:nvSpPr>
        <p:spPr bwMode="auto">
          <a:xfrm>
            <a:off x="1723022" y="6761202"/>
            <a:ext cx="8745961" cy="553998"/>
          </a:xfrm>
          <a:prstGeom prst="rect">
            <a:avLst/>
          </a:prstGeom>
          <a:noFill/>
          <a:ln w="38100">
            <a:noFill/>
            <a:miter lim="800000"/>
            <a:headEnd/>
            <a:tailEnd/>
          </a:ln>
        </p:spPr>
        <p:txBody>
          <a:bodyPr wrap="square" anchor="ctr">
            <a:spAutoFit/>
          </a:bodyPr>
          <a:lstStyle/>
          <a:p>
            <a:pPr>
              <a:defRPr/>
            </a:pPr>
            <a:r>
              <a:rPr lang="en-US" sz="1000" b="0" dirty="0"/>
              <a:t>Baron PL et al. </a:t>
            </a:r>
            <a:r>
              <a:rPr lang="en-US" sz="1000" b="0" i="1" dirty="0"/>
              <a:t>Arch Surg.</a:t>
            </a:r>
            <a:r>
              <a:rPr lang="en-US" sz="1000" b="0" dirty="0"/>
              <a:t> 1990;125(2):210-4; Merson M et al </a:t>
            </a:r>
            <a:r>
              <a:rPr lang="en-US" sz="1000" b="0" i="1" dirty="0"/>
              <a:t>Cancer.</a:t>
            </a:r>
            <a:r>
              <a:rPr lang="en-US" sz="1000" b="0" dirty="0"/>
              <a:t> 1992;70(2):504-8; Patel J et al. </a:t>
            </a:r>
            <a:r>
              <a:rPr lang="en-US" sz="1000" b="0" i="1" dirty="0"/>
              <a:t>Cancer.</a:t>
            </a:r>
            <a:r>
              <a:rPr lang="en-US" sz="1000" b="0" dirty="0"/>
              <a:t> 1981;47(12):2923-7; </a:t>
            </a:r>
            <a:r>
              <a:rPr lang="en-US" sz="1000" b="0" dirty="0" err="1"/>
              <a:t>Sakorafas</a:t>
            </a:r>
            <a:r>
              <a:rPr lang="en-US" sz="1000" b="0" dirty="0"/>
              <a:t> GH et al. </a:t>
            </a:r>
            <a:r>
              <a:rPr lang="en-US" sz="1000" b="0" i="1" dirty="0"/>
              <a:t>Surg Oncol.</a:t>
            </a:r>
            <a:r>
              <a:rPr lang="en-US" sz="1000" b="0" dirty="0"/>
              <a:t> 1999;8(1):27-33; Orel SG et al. </a:t>
            </a:r>
            <a:r>
              <a:rPr lang="en-US" sz="1000" b="0" i="1" dirty="0"/>
              <a:t>Radiology.</a:t>
            </a:r>
            <a:r>
              <a:rPr lang="en-US" sz="1000" b="0" dirty="0"/>
              <a:t> 1999;211(3):845-50; Henry-Tillman RS et al. </a:t>
            </a:r>
            <a:r>
              <a:rPr lang="en-US" sz="1000" b="0" i="1" dirty="0"/>
              <a:t>Am J Surg.</a:t>
            </a:r>
            <a:r>
              <a:rPr lang="en-US" sz="1000" b="0" dirty="0"/>
              <a:t> 1999;178(6):496-500; Morris EA et al. </a:t>
            </a:r>
            <a:r>
              <a:rPr lang="en-US" sz="1000" b="0" i="1" dirty="0"/>
              <a:t>Radiology.</a:t>
            </a:r>
            <a:r>
              <a:rPr lang="en-US" sz="1000" b="0" dirty="0"/>
              <a:t> 1997;205(2):437-40; </a:t>
            </a:r>
            <a:r>
              <a:rPr lang="en-US" sz="1000" b="0" dirty="0" err="1"/>
              <a:t>Tilanus-Linthorst</a:t>
            </a:r>
            <a:r>
              <a:rPr lang="en-US" sz="1000" b="0" dirty="0"/>
              <a:t> MM et al. </a:t>
            </a:r>
            <a:r>
              <a:rPr lang="en-US" sz="1000" b="0" i="1" dirty="0"/>
              <a:t>Breast Cancer Res Treat.</a:t>
            </a:r>
            <a:r>
              <a:rPr lang="en-US" sz="1000" b="0" dirty="0"/>
              <a:t> 1997;44(2);179-82; Baker DR. </a:t>
            </a:r>
            <a:r>
              <a:rPr lang="en-US" sz="1000" b="0" i="1" dirty="0"/>
              <a:t>Clin Breast Cancer. </a:t>
            </a:r>
            <a:r>
              <a:rPr lang="en-US" sz="1000" b="0" dirty="0"/>
              <a:t>2000;1(1):66-7.</a:t>
            </a:r>
          </a:p>
        </p:txBody>
      </p:sp>
      <p:sp>
        <p:nvSpPr>
          <p:cNvPr id="3" name="Rectangle 6">
            <a:extLst>
              <a:ext uri="{FF2B5EF4-FFF2-40B4-BE49-F238E27FC236}">
                <a16:creationId xmlns:a16="http://schemas.microsoft.com/office/drawing/2014/main" id="{1C2A2A5C-F865-F884-27E4-4815F49A719F}"/>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31</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Text Box 2">
            <a:extLst>
              <a:ext uri="{FF2B5EF4-FFF2-40B4-BE49-F238E27FC236}">
                <a16:creationId xmlns:a16="http://schemas.microsoft.com/office/drawing/2014/main" id="{6CAA78B4-74AA-7C89-9DF6-364596F4AAF5}"/>
              </a:ext>
            </a:extLst>
          </p:cNvPr>
          <p:cNvSpPr txBox="1">
            <a:spLocks noChangeArrowheads="1"/>
          </p:cNvSpPr>
          <p:nvPr/>
        </p:nvSpPr>
        <p:spPr bwMode="auto">
          <a:xfrm>
            <a:off x="3343642" y="588963"/>
            <a:ext cx="5646005" cy="978681"/>
          </a:xfrm>
          <a:prstGeom prst="rect">
            <a:avLst/>
          </a:prstGeom>
          <a:noFill/>
          <a:ln w="12700" cap="sq">
            <a:noFill/>
            <a:miter lim="800000"/>
            <a:headEnd type="none" w="sm" len="sm"/>
            <a:tailEnd type="none" w="sm" len="sm"/>
          </a:ln>
          <a:effectLst/>
        </p:spPr>
        <p:txBody>
          <a:bodyPr wrap="none" lIns="91394" tIns="45696" rIns="91394" bIns="45696">
            <a:spAutoFit/>
          </a:bodyPr>
          <a:lstStyle/>
          <a:p>
            <a:pPr algn="ctr" eaLnBrk="1" hangingPunct="1">
              <a:lnSpc>
                <a:spcPct val="90000"/>
              </a:lnSpc>
              <a:defRPr/>
            </a:pPr>
            <a:r>
              <a:rPr lang="en-US" sz="3200" dirty="0">
                <a:solidFill>
                  <a:schemeClr val="tx2"/>
                </a:solidFill>
                <a:effectLst>
                  <a:outerShdw blurRad="38100" dist="38100" dir="2700000" algn="tl">
                    <a:srgbClr val="000000">
                      <a:alpha val="43137"/>
                    </a:srgbClr>
                  </a:outerShdw>
                </a:effectLst>
              </a:rPr>
              <a:t>Occult Breast Cancer</a:t>
            </a:r>
          </a:p>
          <a:p>
            <a:pPr algn="ctr" eaLnBrk="1" hangingPunct="1">
              <a:lnSpc>
                <a:spcPct val="90000"/>
              </a:lnSpc>
              <a:defRPr/>
            </a:pPr>
            <a:r>
              <a:rPr lang="en-US" sz="3200" dirty="0">
                <a:solidFill>
                  <a:schemeClr val="accent2"/>
                </a:solidFill>
                <a:effectLst>
                  <a:outerShdw blurRad="38100" dist="38100" dir="2700000" algn="tl">
                    <a:srgbClr val="000000">
                      <a:alpha val="43137"/>
                    </a:srgbClr>
                  </a:outerShdw>
                </a:effectLst>
              </a:rPr>
              <a:t>Loco-Regional Management</a:t>
            </a:r>
          </a:p>
        </p:txBody>
      </p:sp>
      <p:sp>
        <p:nvSpPr>
          <p:cNvPr id="607235" name="Text Box 3">
            <a:extLst>
              <a:ext uri="{FF2B5EF4-FFF2-40B4-BE49-F238E27FC236}">
                <a16:creationId xmlns:a16="http://schemas.microsoft.com/office/drawing/2014/main" id="{23F4DBB6-BB68-4469-4041-7976DF80B68C}"/>
              </a:ext>
            </a:extLst>
          </p:cNvPr>
          <p:cNvSpPr txBox="1">
            <a:spLocks noChangeArrowheads="1"/>
          </p:cNvSpPr>
          <p:nvPr/>
        </p:nvSpPr>
        <p:spPr bwMode="auto">
          <a:xfrm>
            <a:off x="1346202" y="1814513"/>
            <a:ext cx="9769475" cy="4893599"/>
          </a:xfrm>
          <a:prstGeom prst="rect">
            <a:avLst/>
          </a:prstGeom>
          <a:noFill/>
          <a:ln w="12700" cap="sq">
            <a:noFill/>
            <a:miter lim="800000"/>
            <a:headEnd type="none" w="sm" len="sm"/>
            <a:tailEnd type="none" w="sm" len="sm"/>
          </a:ln>
          <a:effectLst/>
        </p:spPr>
        <p:txBody>
          <a:bodyPr lIns="91394" tIns="45696" rIns="91394" bIns="45696">
            <a:spAutoFit/>
          </a:bodyPr>
          <a:lstStyle/>
          <a:p>
            <a:pPr marL="342900" indent="-342900" eaLnBrk="1" hangingPunct="1">
              <a:lnSpc>
                <a:spcPct val="80000"/>
              </a:lnSpc>
              <a:spcBef>
                <a:spcPct val="40000"/>
              </a:spcBef>
              <a:buClr>
                <a:schemeClr val="tx2"/>
              </a:buClr>
              <a:buFontTx/>
              <a:buChar char="•"/>
              <a:defRPr/>
            </a:pPr>
            <a:r>
              <a:rPr lang="en-US" sz="3000" dirty="0">
                <a:solidFill>
                  <a:schemeClr val="tx1"/>
                </a:solidFill>
                <a:effectLst>
                  <a:outerShdw blurRad="38100" dist="38100" dir="2700000" algn="tl">
                    <a:srgbClr val="000000">
                      <a:alpha val="43137"/>
                    </a:srgbClr>
                  </a:outerShdw>
                </a:effectLst>
              </a:rPr>
              <a:t>Traditionally, </a:t>
            </a:r>
            <a:r>
              <a:rPr lang="en-US" sz="3000" dirty="0">
                <a:solidFill>
                  <a:schemeClr val="tx2"/>
                </a:solidFill>
                <a:effectLst>
                  <a:outerShdw blurRad="38100" dist="38100" dir="2700000" algn="tl">
                    <a:srgbClr val="000000">
                      <a:alpha val="43137"/>
                    </a:srgbClr>
                  </a:outerShdw>
                </a:effectLst>
              </a:rPr>
              <a:t>MRM</a:t>
            </a:r>
            <a:r>
              <a:rPr lang="en-US" sz="3000" dirty="0">
                <a:solidFill>
                  <a:schemeClr val="tx1"/>
                </a:solidFill>
                <a:effectLst>
                  <a:outerShdw blurRad="38100" dist="38100" dir="2700000" algn="tl">
                    <a:srgbClr val="000000">
                      <a:alpha val="43137"/>
                    </a:srgbClr>
                  </a:outerShdw>
                </a:effectLst>
              </a:rPr>
              <a:t> followed by PMRT +RNI has been the standard approach</a:t>
            </a:r>
          </a:p>
          <a:p>
            <a:pPr marL="342900" indent="-342900" eaLnBrk="1" hangingPunct="1">
              <a:lnSpc>
                <a:spcPct val="80000"/>
              </a:lnSpc>
              <a:spcBef>
                <a:spcPct val="40000"/>
              </a:spcBef>
              <a:buClr>
                <a:schemeClr val="tx2"/>
              </a:buClr>
              <a:buFontTx/>
              <a:buChar char="•"/>
              <a:defRPr/>
            </a:pPr>
            <a:r>
              <a:rPr lang="en-US" sz="3000" dirty="0">
                <a:solidFill>
                  <a:schemeClr val="tx1"/>
                </a:solidFill>
                <a:effectLst>
                  <a:outerShdw blurRad="38100" dist="38100" dir="2700000" algn="tl">
                    <a:srgbClr val="000000">
                      <a:alpha val="43137"/>
                    </a:srgbClr>
                  </a:outerShdw>
                </a:effectLst>
              </a:rPr>
              <a:t>Acceptable approaches with proven safety (in small series) include:</a:t>
            </a:r>
            <a:endParaRPr lang="en-US" sz="3000" baseline="30000" dirty="0">
              <a:solidFill>
                <a:schemeClr val="tx1"/>
              </a:solidFill>
              <a:effectLst>
                <a:outerShdw blurRad="38100" dist="38100" dir="2700000" algn="tl">
                  <a:srgbClr val="000000">
                    <a:alpha val="43137"/>
                  </a:srgbClr>
                </a:outerShdw>
              </a:effectLst>
            </a:endParaRPr>
          </a:p>
          <a:p>
            <a:pPr marL="914400" lvl="1" indent="-406400" eaLnBrk="1" hangingPunct="1">
              <a:lnSpc>
                <a:spcPct val="80000"/>
              </a:lnSpc>
              <a:spcBef>
                <a:spcPct val="40000"/>
              </a:spcBef>
              <a:buClr>
                <a:schemeClr val="tx2"/>
              </a:buClr>
              <a:buFontTx/>
              <a:buChar char="•"/>
              <a:defRPr/>
            </a:pPr>
            <a:r>
              <a:rPr lang="en-US" sz="3000" dirty="0">
                <a:solidFill>
                  <a:schemeClr val="accent2"/>
                </a:solidFill>
                <a:effectLst>
                  <a:outerShdw blurRad="38100" dist="38100" dir="2700000" algn="tl">
                    <a:srgbClr val="000000">
                      <a:alpha val="43137"/>
                    </a:srgbClr>
                  </a:outerShdw>
                </a:effectLst>
              </a:rPr>
              <a:t>Axillary node dissection</a:t>
            </a:r>
            <a:r>
              <a:rPr lang="en-US" sz="3000" dirty="0">
                <a:solidFill>
                  <a:schemeClr val="tx1"/>
                </a:solidFill>
                <a:effectLst>
                  <a:outerShdw blurRad="38100" dist="38100" dir="2700000" algn="tl">
                    <a:srgbClr val="000000">
                      <a:alpha val="43137"/>
                    </a:srgbClr>
                  </a:outerShdw>
                </a:effectLst>
              </a:rPr>
              <a:t> followed by </a:t>
            </a:r>
            <a:r>
              <a:rPr lang="en-US" sz="3000" dirty="0">
                <a:solidFill>
                  <a:schemeClr val="accent2"/>
                </a:solidFill>
                <a:effectLst>
                  <a:outerShdw blurRad="38100" dist="38100" dir="2700000" algn="tl">
                    <a:srgbClr val="000000">
                      <a:alpha val="43137"/>
                    </a:srgbClr>
                  </a:outerShdw>
                </a:effectLst>
              </a:rPr>
              <a:t>breast XRT</a:t>
            </a:r>
            <a:r>
              <a:rPr lang="en-US" sz="3000" dirty="0">
                <a:solidFill>
                  <a:schemeClr val="tx1"/>
                </a:solidFill>
                <a:effectLst>
                  <a:outerShdw blurRad="38100" dist="38100" dir="2700000" algn="tl">
                    <a:srgbClr val="000000">
                      <a:alpha val="43137"/>
                    </a:srgbClr>
                  </a:outerShdw>
                </a:effectLst>
              </a:rPr>
              <a:t> + RNI as appropriate</a:t>
            </a:r>
          </a:p>
          <a:p>
            <a:pPr marL="920750" lvl="1" indent="-412750" eaLnBrk="1" hangingPunct="1">
              <a:lnSpc>
                <a:spcPct val="80000"/>
              </a:lnSpc>
              <a:spcBef>
                <a:spcPct val="40000"/>
              </a:spcBef>
              <a:buClr>
                <a:schemeClr val="tx2"/>
              </a:buClr>
              <a:buFontTx/>
              <a:buChar char="•"/>
              <a:defRPr/>
            </a:pPr>
            <a:r>
              <a:rPr lang="en-US" sz="3000" dirty="0">
                <a:solidFill>
                  <a:schemeClr val="accent2"/>
                </a:solidFill>
                <a:effectLst>
                  <a:outerShdw blurRad="38100" dist="38100" dir="2700000" algn="tl">
                    <a:srgbClr val="000000">
                      <a:alpha val="43137"/>
                    </a:srgbClr>
                  </a:outerShdw>
                </a:effectLst>
              </a:rPr>
              <a:t>Neoadjuvant chemotherapy</a:t>
            </a:r>
            <a:r>
              <a:rPr lang="en-US" sz="3000" dirty="0">
                <a:solidFill>
                  <a:schemeClr val="tx1"/>
                </a:solidFill>
                <a:effectLst>
                  <a:outerShdw blurRad="38100" dist="38100" dir="2700000" algn="tl">
                    <a:srgbClr val="000000">
                      <a:alpha val="43137"/>
                    </a:srgbClr>
                  </a:outerShdw>
                </a:effectLst>
              </a:rPr>
              <a:t> followed by either one of the above options </a:t>
            </a:r>
            <a:r>
              <a:rPr lang="en-US" sz="3000" dirty="0">
                <a:solidFill>
                  <a:schemeClr val="tx2"/>
                </a:solidFill>
                <a:effectLst>
                  <a:outerShdw blurRad="38100" dist="38100" dir="2700000" algn="tl">
                    <a:srgbClr val="000000">
                      <a:alpha val="43137"/>
                    </a:srgbClr>
                  </a:outerShdw>
                </a:effectLst>
              </a:rPr>
              <a:t>(consider SLNB+TAD)</a:t>
            </a:r>
          </a:p>
          <a:p>
            <a:pPr marL="342900" indent="-342900" eaLnBrk="1" hangingPunct="1">
              <a:lnSpc>
                <a:spcPct val="80000"/>
              </a:lnSpc>
              <a:spcBef>
                <a:spcPct val="40000"/>
              </a:spcBef>
              <a:buClr>
                <a:schemeClr val="tx2"/>
              </a:buClr>
              <a:buFontTx/>
              <a:buChar char="•"/>
              <a:defRPr/>
            </a:pPr>
            <a:r>
              <a:rPr lang="en-US" sz="3000" dirty="0">
                <a:solidFill>
                  <a:schemeClr val="tx1"/>
                </a:solidFill>
                <a:effectLst>
                  <a:outerShdw blurRad="38100" dist="38100" dir="2700000" algn="tl">
                    <a:srgbClr val="000000">
                      <a:alpha val="43137"/>
                    </a:srgbClr>
                  </a:outerShdw>
                </a:effectLst>
              </a:rPr>
              <a:t>If mastectomy is not performed, </a:t>
            </a:r>
            <a:r>
              <a:rPr lang="en-US" sz="3000" dirty="0">
                <a:solidFill>
                  <a:schemeClr val="tx2"/>
                </a:solidFill>
                <a:effectLst>
                  <a:outerShdw blurRad="38100" dist="38100" dir="2700000" algn="tl">
                    <a:srgbClr val="000000">
                      <a:alpha val="43137"/>
                    </a:srgbClr>
                  </a:outerShdw>
                </a:effectLst>
              </a:rPr>
              <a:t>omission of breast XRT increases the rates of IBTR (from about 12-33% to about 14-83%)</a:t>
            </a:r>
            <a:endParaRPr lang="en-US" sz="3000" baseline="30000" dirty="0">
              <a:solidFill>
                <a:schemeClr val="tx2"/>
              </a:solidFill>
              <a:effectLst>
                <a:outerShdw blurRad="38100" dist="38100" dir="2700000" algn="tl">
                  <a:srgbClr val="000000">
                    <a:alpha val="43137"/>
                  </a:srgbClr>
                </a:outerShdw>
              </a:effectLst>
            </a:endParaRPr>
          </a:p>
        </p:txBody>
      </p:sp>
      <p:sp>
        <p:nvSpPr>
          <p:cNvPr id="3" name="Rectangle 5">
            <a:extLst>
              <a:ext uri="{FF2B5EF4-FFF2-40B4-BE49-F238E27FC236}">
                <a16:creationId xmlns:a16="http://schemas.microsoft.com/office/drawing/2014/main" id="{C4AC2A12-2DD9-9FAC-ADA5-70E0FE253BF2}"/>
              </a:ext>
            </a:extLst>
          </p:cNvPr>
          <p:cNvSpPr>
            <a:spLocks noChangeArrowheads="1"/>
          </p:cNvSpPr>
          <p:nvPr/>
        </p:nvSpPr>
        <p:spPr bwMode="auto">
          <a:xfrm>
            <a:off x="2262746" y="6761202"/>
            <a:ext cx="7666513" cy="553998"/>
          </a:xfrm>
          <a:prstGeom prst="rect">
            <a:avLst/>
          </a:prstGeom>
          <a:noFill/>
          <a:ln w="38100">
            <a:noFill/>
            <a:miter lim="800000"/>
            <a:headEnd/>
            <a:tailEnd/>
          </a:ln>
        </p:spPr>
        <p:txBody>
          <a:bodyPr wrap="square" anchor="ctr">
            <a:spAutoFit/>
          </a:bodyPr>
          <a:lstStyle/>
          <a:p>
            <a:pPr>
              <a:defRPr/>
            </a:pPr>
            <a:r>
              <a:rPr lang="en-US" sz="1000" b="0" dirty="0"/>
              <a:t>Baron PL et al. </a:t>
            </a:r>
            <a:r>
              <a:rPr lang="en-US" sz="1000" b="0" i="1" dirty="0"/>
              <a:t>Arch Surg.</a:t>
            </a:r>
            <a:r>
              <a:rPr lang="en-US" sz="1000" b="0" dirty="0"/>
              <a:t> 1990;125(2):210-4; Merson M et al </a:t>
            </a:r>
            <a:r>
              <a:rPr lang="en-US" sz="1000" b="0" i="1" dirty="0"/>
              <a:t>Cancer.</a:t>
            </a:r>
            <a:r>
              <a:rPr lang="en-US" sz="1000" b="0" dirty="0"/>
              <a:t> 1992;70(2):504-8; Patel J et al. </a:t>
            </a:r>
            <a:r>
              <a:rPr lang="en-US" sz="1000" b="0" i="1" dirty="0"/>
              <a:t>Cancer.</a:t>
            </a:r>
            <a:r>
              <a:rPr lang="en-US" sz="1000" b="0" dirty="0"/>
              <a:t> 1981;47(12):2923-7; </a:t>
            </a:r>
            <a:r>
              <a:rPr lang="en-US" sz="1000" b="0" dirty="0" err="1"/>
              <a:t>Sakorafas</a:t>
            </a:r>
            <a:r>
              <a:rPr lang="en-US" sz="1000" b="0" dirty="0"/>
              <a:t> GH et al. </a:t>
            </a:r>
            <a:r>
              <a:rPr lang="en-US" sz="1000" b="0" i="1" dirty="0"/>
              <a:t>Surg Oncol.</a:t>
            </a:r>
            <a:r>
              <a:rPr lang="en-US" sz="1000" b="0" dirty="0"/>
              <a:t> 1999;8(1):27-33; </a:t>
            </a:r>
            <a:r>
              <a:rPr lang="en-US" sz="1000" b="0" dirty="0" err="1"/>
              <a:t>Ellerbroek</a:t>
            </a:r>
            <a:r>
              <a:rPr lang="en-US" sz="1000" b="0" dirty="0"/>
              <a:t> N et al. </a:t>
            </a:r>
            <a:r>
              <a:rPr lang="en-US" sz="1000" b="0" i="1" dirty="0"/>
              <a:t>Cancer. </a:t>
            </a:r>
            <a:r>
              <a:rPr lang="en-US" sz="1000" b="0" dirty="0"/>
              <a:t>1990;66(7):1461-7; </a:t>
            </a:r>
            <a:r>
              <a:rPr lang="en-US" sz="1000" b="0" dirty="0" err="1"/>
              <a:t>Kemeny</a:t>
            </a:r>
            <a:r>
              <a:rPr lang="en-US" sz="1000" b="0" dirty="0"/>
              <a:t> MM et al. </a:t>
            </a:r>
            <a:r>
              <a:rPr lang="en-US" sz="1000" b="0" i="1" dirty="0"/>
              <a:t>Am J Surg. </a:t>
            </a:r>
            <a:r>
              <a:rPr lang="en-US" sz="1000" b="0" dirty="0"/>
              <a:t>1986;152(1):43-7; </a:t>
            </a:r>
            <a:r>
              <a:rPr lang="en-US" sz="1000" b="0" dirty="0" err="1"/>
              <a:t>Vlastos</a:t>
            </a:r>
            <a:r>
              <a:rPr lang="en-US" sz="1000" b="0" dirty="0"/>
              <a:t> G et al. </a:t>
            </a:r>
            <a:r>
              <a:rPr lang="en-US" sz="1000" b="0" i="1" dirty="0"/>
              <a:t>Ann Surg Oncol. </a:t>
            </a:r>
            <a:r>
              <a:rPr lang="en-US" sz="1000" b="0" dirty="0"/>
              <a:t>2001;8(5):425-31; </a:t>
            </a:r>
            <a:r>
              <a:rPr lang="en-US" sz="1000" b="0" dirty="0" err="1"/>
              <a:t>Foroudi</a:t>
            </a:r>
            <a:r>
              <a:rPr lang="en-US" sz="1000" b="0" dirty="0"/>
              <a:t> F et al. </a:t>
            </a:r>
            <a:r>
              <a:rPr lang="en-US" sz="1000" b="0" i="1" dirty="0"/>
              <a:t>Int J </a:t>
            </a:r>
            <a:r>
              <a:rPr lang="en-US" sz="1000" b="0" i="1" dirty="0" err="1"/>
              <a:t>Radiat</a:t>
            </a:r>
            <a:r>
              <a:rPr lang="en-US" sz="1000" b="0" i="1" dirty="0"/>
              <a:t> Oncol Biol Phys. </a:t>
            </a:r>
            <a:r>
              <a:rPr lang="en-US" sz="1000" b="0" dirty="0"/>
              <a:t>2000;47(1):143-7.</a:t>
            </a:r>
          </a:p>
        </p:txBody>
      </p:sp>
      <p:sp>
        <p:nvSpPr>
          <p:cNvPr id="4" name="Rectangle 6">
            <a:extLst>
              <a:ext uri="{FF2B5EF4-FFF2-40B4-BE49-F238E27FC236}">
                <a16:creationId xmlns:a16="http://schemas.microsoft.com/office/drawing/2014/main" id="{C009A161-8501-6F2C-AEEA-0D5A79929FE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32</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2B7D79DB-A3E2-4092-BBC4-E6B506F9C08F}"/>
              </a:ext>
            </a:extLst>
          </p:cNvPr>
          <p:cNvSpPr>
            <a:spLocks noGrp="1" noChangeArrowheads="1"/>
          </p:cNvSpPr>
          <p:nvPr>
            <p:ph type="title" idx="4294967295"/>
          </p:nvPr>
        </p:nvSpPr>
        <p:spPr>
          <a:xfrm>
            <a:off x="1481140" y="814388"/>
            <a:ext cx="9291637" cy="614362"/>
          </a:xfrm>
        </p:spPr>
        <p:txBody>
          <a:bodyPr vert="horz" wrap="square" lIns="92843" tIns="45231" rIns="92843" bIns="45231" numCol="1" anchor="ctr" anchorCtr="0" compatLnSpc="1">
            <a:prstTxWarp prst="textNoShape">
              <a:avLst/>
            </a:prstTxWarp>
          </a:bodyPr>
          <a:lstStyle/>
          <a:p>
            <a:pPr>
              <a:defRPr/>
            </a:pPr>
            <a:r>
              <a:rPr lang="en-US" sz="40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Neoadjuvant Chemotherapy</a:t>
            </a:r>
            <a:br>
              <a:rPr lang="en-US" sz="3200" dirty="0">
                <a:effectLst>
                  <a:outerShdw blurRad="38100" dist="38100" dir="2700000" algn="tl">
                    <a:srgbClr val="000000">
                      <a:alpha val="43137"/>
                    </a:srgbClr>
                  </a:outerShdw>
                </a:effectLst>
              </a:rPr>
            </a:br>
            <a:r>
              <a:rPr lang="en-US" sz="2800" dirty="0">
                <a:solidFill>
                  <a:schemeClr val="accent2"/>
                </a:solidFill>
                <a:effectLst>
                  <a:outerShdw blurRad="38100" dist="38100" dir="2700000" algn="tl">
                    <a:srgbClr val="000000">
                      <a:alpha val="43137"/>
                    </a:srgbClr>
                  </a:outerShdw>
                </a:effectLst>
              </a:rPr>
              <a:t>Loco-Regional Effects</a:t>
            </a:r>
            <a:endParaRPr lang="en-US" sz="2800" baseline="50000" dirty="0">
              <a:solidFill>
                <a:schemeClr val="accent2"/>
              </a:solidFill>
              <a:effectLst>
                <a:outerShdw blurRad="38100" dist="38100" dir="2700000" algn="tl">
                  <a:srgbClr val="000000">
                    <a:alpha val="43137"/>
                  </a:srgbClr>
                </a:outerShdw>
              </a:effectLst>
            </a:endParaRPr>
          </a:p>
        </p:txBody>
      </p:sp>
      <p:sp>
        <p:nvSpPr>
          <p:cNvPr id="521219" name="Rectangle 3">
            <a:extLst>
              <a:ext uri="{FF2B5EF4-FFF2-40B4-BE49-F238E27FC236}">
                <a16:creationId xmlns:a16="http://schemas.microsoft.com/office/drawing/2014/main" id="{2148F992-57A1-9CAE-7E8A-33EC799B320C}"/>
              </a:ext>
            </a:extLst>
          </p:cNvPr>
          <p:cNvSpPr>
            <a:spLocks noGrp="1" noChangeArrowheads="1"/>
          </p:cNvSpPr>
          <p:nvPr>
            <p:ph type="body" idx="4294967295"/>
          </p:nvPr>
        </p:nvSpPr>
        <p:spPr>
          <a:xfrm>
            <a:off x="765072" y="1901823"/>
            <a:ext cx="5656263" cy="3400425"/>
          </a:xfrm>
        </p:spPr>
        <p:txBody>
          <a:bodyPr vert="horz" wrap="square" lIns="92843" tIns="45231" rIns="92843" bIns="45231" numCol="1" anchor="t" anchorCtr="0" compatLnSpc="1">
            <a:prstTxWarp prst="textNoShape">
              <a:avLst/>
            </a:prstTxWarp>
          </a:bodyPr>
          <a:lstStyle/>
          <a:p>
            <a:pPr>
              <a:spcBef>
                <a:spcPct val="60000"/>
              </a:spcBef>
              <a:defRPr/>
            </a:pPr>
            <a:r>
              <a:rPr lang="en-US" sz="2800" dirty="0">
                <a:effectLst>
                  <a:outerShdw blurRad="38100" dist="38100" dir="2700000" algn="tl">
                    <a:srgbClr val="000000">
                      <a:alpha val="43137"/>
                    </a:srgbClr>
                  </a:outerShdw>
                </a:effectLst>
              </a:rPr>
              <a:t>NC in operable BC induces clinical response in 80-90% of the pts</a:t>
            </a:r>
          </a:p>
          <a:p>
            <a:pPr>
              <a:spcBef>
                <a:spcPct val="60000"/>
              </a:spcBef>
              <a:defRPr/>
            </a:pPr>
            <a:r>
              <a:rPr lang="en-US" sz="2800" dirty="0">
                <a:effectLst>
                  <a:outerShdw blurRad="38100" dist="38100" dir="2700000" algn="tl">
                    <a:srgbClr val="000000">
                      <a:alpha val="43137"/>
                    </a:srgbClr>
                  </a:outerShdw>
                </a:effectLst>
              </a:rPr>
              <a:t>pCR rates have been steadily increasing  </a:t>
            </a:r>
          </a:p>
          <a:p>
            <a:pPr>
              <a:spcBef>
                <a:spcPct val="60000"/>
              </a:spcBef>
              <a:defRPr/>
            </a:pPr>
            <a:r>
              <a:rPr lang="en-US" sz="2800" dirty="0">
                <a:effectLst>
                  <a:outerShdw blurRad="38100" dist="38100" dir="2700000" algn="tl">
                    <a:srgbClr val="000000">
                      <a:alpha val="43137"/>
                    </a:srgbClr>
                  </a:outerShdw>
                </a:effectLst>
              </a:rPr>
              <a:t>NC increases the rates of BCS with a small increase in IBTR (3%) vs. adjuvant chemo</a:t>
            </a:r>
          </a:p>
        </p:txBody>
      </p:sp>
      <p:pic>
        <p:nvPicPr>
          <p:cNvPr id="77828" name="Picture 1">
            <a:extLst>
              <a:ext uri="{FF2B5EF4-FFF2-40B4-BE49-F238E27FC236}">
                <a16:creationId xmlns:a16="http://schemas.microsoft.com/office/drawing/2014/main" id="{C9A22863-CBC7-2901-F772-41E1AAE92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3" y="1908177"/>
            <a:ext cx="4329112"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1FCF3A3E-9289-14B1-15D4-F93287066D82}"/>
              </a:ext>
            </a:extLst>
          </p:cNvPr>
          <p:cNvSpPr txBox="1">
            <a:spLocks noChangeArrowheads="1"/>
          </p:cNvSpPr>
          <p:nvPr/>
        </p:nvSpPr>
        <p:spPr bwMode="auto">
          <a:xfrm>
            <a:off x="779825" y="5781675"/>
            <a:ext cx="10650175" cy="1258888"/>
          </a:xfrm>
          <a:prstGeom prst="rect">
            <a:avLst/>
          </a:prstGeom>
          <a:noFill/>
          <a:ln>
            <a:noFill/>
          </a:ln>
        </p:spPr>
        <p:txBody>
          <a:bodyPr lIns="92843" tIns="45231" rIns="92843" bIns="45231"/>
          <a:lstStyle>
            <a:lvl1pPr marL="288925" indent="-288925" algn="l" defTabSz="919163"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8975" indent="-228600" algn="l" defTabSz="919163" rtl="0" eaLnBrk="0" fontAlgn="base" hangingPunct="0">
              <a:lnSpc>
                <a:spcPct val="90000"/>
              </a:lnSpc>
              <a:spcBef>
                <a:spcPct val="30000"/>
              </a:spcBef>
              <a:spcAft>
                <a:spcPct val="0"/>
              </a:spcAft>
              <a:buSzPct val="100000"/>
              <a:buChar char="–"/>
              <a:defRPr sz="2800" b="1">
                <a:solidFill>
                  <a:schemeClr val="tx1"/>
                </a:solidFill>
                <a:latin typeface="+mn-lt"/>
              </a:defRPr>
            </a:lvl2pPr>
            <a:lvl3pPr marL="1147763" indent="-228600" algn="l" defTabSz="919163" rtl="0" eaLnBrk="0" fontAlgn="base" hangingPunct="0">
              <a:lnSpc>
                <a:spcPct val="90000"/>
              </a:lnSpc>
              <a:spcBef>
                <a:spcPct val="30000"/>
              </a:spcBef>
              <a:spcAft>
                <a:spcPct val="0"/>
              </a:spcAft>
              <a:buSzPct val="100000"/>
              <a:buChar char="»"/>
              <a:defRPr sz="2400" b="1">
                <a:solidFill>
                  <a:schemeClr val="tx1"/>
                </a:solidFill>
                <a:latin typeface="+mn-lt"/>
              </a:defRPr>
            </a:lvl3pPr>
            <a:lvl4pPr marL="1550988"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4pPr>
            <a:lvl5pPr marL="20097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5pPr>
            <a:lvl6pPr marL="24669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6pPr>
            <a:lvl7pPr marL="29241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7pPr>
            <a:lvl8pPr marL="33813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8pPr>
            <a:lvl9pPr marL="38385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9pPr>
          </a:lstStyle>
          <a:p>
            <a:pPr>
              <a:spcBef>
                <a:spcPct val="60000"/>
              </a:spcBef>
              <a:defRPr/>
            </a:pPr>
            <a:r>
              <a:rPr lang="en-US" sz="2800" kern="0" dirty="0">
                <a:effectLst>
                  <a:outerShdw blurRad="38100" dist="38100" dir="2700000" algn="tl">
                    <a:srgbClr val="000000">
                      <a:alpha val="43137"/>
                    </a:srgbClr>
                  </a:outerShdw>
                </a:effectLst>
              </a:rPr>
              <a:t>Potential to increase cosmetic result by decreasing the amount of breast tissue needed to be removed at lumpectomy</a:t>
            </a:r>
          </a:p>
        </p:txBody>
      </p:sp>
      <p:sp>
        <p:nvSpPr>
          <p:cNvPr id="3" name="Rectangle 6">
            <a:extLst>
              <a:ext uri="{FF2B5EF4-FFF2-40B4-BE49-F238E27FC236}">
                <a16:creationId xmlns:a16="http://schemas.microsoft.com/office/drawing/2014/main" id="{880A770F-88B8-BF22-F387-00D6D6F6719A}"/>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33</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itle 1">
            <a:extLst>
              <a:ext uri="{FF2B5EF4-FFF2-40B4-BE49-F238E27FC236}">
                <a16:creationId xmlns:a16="http://schemas.microsoft.com/office/drawing/2014/main" id="{91DDB741-E9FA-AA2A-6B47-C3FD27FA3453}"/>
              </a:ext>
            </a:extLst>
          </p:cNvPr>
          <p:cNvSpPr>
            <a:spLocks noGrp="1"/>
          </p:cNvSpPr>
          <p:nvPr>
            <p:ph type="title"/>
          </p:nvPr>
        </p:nvSpPr>
        <p:spPr>
          <a:xfrm>
            <a:off x="1563023" y="635715"/>
            <a:ext cx="9053513" cy="1143000"/>
          </a:xfrm>
        </p:spPr>
        <p:txBody>
          <a:bodyPr/>
          <a:lstStyle/>
          <a:p>
            <a:pPr defTabSz="902315">
              <a:defRPr/>
            </a:pPr>
            <a:r>
              <a:rPr lang="en-GB" altLang="en-US" sz="3200" dirty="0">
                <a:effectLst>
                  <a:outerShdw blurRad="38100" dist="38100" dir="2700000" algn="tl">
                    <a:srgbClr val="000000">
                      <a:alpha val="43137"/>
                    </a:srgbClr>
                  </a:outerShdw>
                </a:effectLst>
                <a:cs typeface="Arial" pitchFamily="34" charset="0"/>
              </a:rPr>
              <a:t>Challenges in the Surgical Management of the Primary Breast Tumor After NAC</a:t>
            </a:r>
          </a:p>
        </p:txBody>
      </p:sp>
      <p:sp>
        <p:nvSpPr>
          <p:cNvPr id="161796" name="Content Placeholder 2">
            <a:extLst>
              <a:ext uri="{FF2B5EF4-FFF2-40B4-BE49-F238E27FC236}">
                <a16:creationId xmlns:a16="http://schemas.microsoft.com/office/drawing/2014/main" id="{AA993FAD-0487-571C-686A-782A36CBF915}"/>
              </a:ext>
            </a:extLst>
          </p:cNvPr>
          <p:cNvSpPr>
            <a:spLocks noGrp="1"/>
          </p:cNvSpPr>
          <p:nvPr>
            <p:ph idx="1"/>
          </p:nvPr>
        </p:nvSpPr>
        <p:spPr>
          <a:xfrm>
            <a:off x="1465265" y="2079625"/>
            <a:ext cx="9272587" cy="719138"/>
          </a:xfrm>
          <a:prstGeom prst="roundRect">
            <a:avLst>
              <a:gd name="adj" fmla="val 16667"/>
            </a:avLst>
          </a:prstGeom>
          <a:solidFill>
            <a:srgbClr val="C00000"/>
          </a:solidFill>
        </p:spPr>
        <p:txBody>
          <a:bodyPr anchor="ctr"/>
          <a:lstStyle/>
          <a:p>
            <a:pPr marL="0" indent="0" algn="ctr" defTabSz="902315">
              <a:buNone/>
              <a:defRPr/>
            </a:pPr>
            <a:r>
              <a:rPr lang="en-GB" altLang="en-US" sz="2100" dirty="0">
                <a:effectLst>
                  <a:outerShdw blurRad="38100" dist="38100" dir="2700000" algn="tl">
                    <a:srgbClr val="000000">
                      <a:alpha val="43137"/>
                    </a:srgbClr>
                  </a:outerShdw>
                </a:effectLst>
              </a:rPr>
              <a:t>Defining the extent of residual tumour to determine the amount of</a:t>
            </a:r>
            <a:br>
              <a:rPr lang="en-GB" altLang="en-US" sz="2100" dirty="0">
                <a:effectLst>
                  <a:outerShdw blurRad="38100" dist="38100" dir="2700000" algn="tl">
                    <a:srgbClr val="000000">
                      <a:alpha val="43137"/>
                    </a:srgbClr>
                  </a:outerShdw>
                </a:effectLst>
              </a:rPr>
            </a:br>
            <a:r>
              <a:rPr lang="en-GB" altLang="en-US" sz="2100" dirty="0">
                <a:effectLst>
                  <a:outerShdw blurRad="38100" dist="38100" dir="2700000" algn="tl">
                    <a:srgbClr val="000000">
                      <a:alpha val="43137"/>
                    </a:srgbClr>
                  </a:outerShdw>
                </a:effectLst>
              </a:rPr>
              <a:t>breast tissue to be removed at lumpectomy</a:t>
            </a:r>
          </a:p>
        </p:txBody>
      </p:sp>
      <p:sp>
        <p:nvSpPr>
          <p:cNvPr id="166" name="Rectangle: Rounded Corners 165">
            <a:extLst>
              <a:ext uri="{FF2B5EF4-FFF2-40B4-BE49-F238E27FC236}">
                <a16:creationId xmlns:a16="http://schemas.microsoft.com/office/drawing/2014/main" id="{7033A966-A863-3318-6839-842F796C5999}"/>
              </a:ext>
            </a:extLst>
          </p:cNvPr>
          <p:cNvSpPr/>
          <p:nvPr/>
        </p:nvSpPr>
        <p:spPr>
          <a:xfrm>
            <a:off x="1555752" y="5781677"/>
            <a:ext cx="9121775" cy="12604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281" tIns="41141" rIns="82281" bIns="41141" anchor="ctr"/>
          <a:lstStyle/>
          <a:p>
            <a:pPr algn="ctr" eaLnBrk="1" hangingPunct="1">
              <a:defRPr/>
            </a:pPr>
            <a:r>
              <a:rPr lang="en-GB" sz="2700" dirty="0" err="1">
                <a:solidFill>
                  <a:srgbClr val="FFFF00"/>
                </a:solidFill>
                <a:effectLst>
                  <a:outerShdw blurRad="38100" dist="38100" dir="2700000" algn="tl">
                    <a:srgbClr val="000000">
                      <a:alpha val="43137"/>
                    </a:srgbClr>
                  </a:outerShdw>
                </a:effectLst>
              </a:rPr>
              <a:t>Tumor</a:t>
            </a:r>
            <a:r>
              <a:rPr lang="en-GB" sz="2700" dirty="0">
                <a:solidFill>
                  <a:srgbClr val="FFFF00"/>
                </a:solidFill>
                <a:effectLst>
                  <a:outerShdw blurRad="38100" dist="38100" dir="2700000" algn="tl">
                    <a:srgbClr val="000000">
                      <a:alpha val="43137"/>
                    </a:srgbClr>
                  </a:outerShdw>
                </a:effectLst>
              </a:rPr>
              <a:t> subtype and breast imaging findings (including breast MRI) can help identify the pattern</a:t>
            </a:r>
          </a:p>
          <a:p>
            <a:pPr algn="ctr" eaLnBrk="1" hangingPunct="1">
              <a:defRPr/>
            </a:pPr>
            <a:r>
              <a:rPr lang="en-GB" sz="2700" dirty="0">
                <a:solidFill>
                  <a:srgbClr val="FFFF00"/>
                </a:solidFill>
                <a:effectLst>
                  <a:outerShdw blurRad="38100" dist="38100" dir="2700000" algn="tl">
                    <a:srgbClr val="000000">
                      <a:alpha val="43137"/>
                    </a:srgbClr>
                  </a:outerShdw>
                </a:effectLst>
              </a:rPr>
              <a:t> of shrinkage and extent of residual disease</a:t>
            </a:r>
          </a:p>
        </p:txBody>
      </p:sp>
      <p:grpSp>
        <p:nvGrpSpPr>
          <p:cNvPr id="79877" name="Group 1">
            <a:extLst>
              <a:ext uri="{FF2B5EF4-FFF2-40B4-BE49-F238E27FC236}">
                <a16:creationId xmlns:a16="http://schemas.microsoft.com/office/drawing/2014/main" id="{1F915ABB-F4A3-1A39-E087-7FCAE5EC9854}"/>
              </a:ext>
            </a:extLst>
          </p:cNvPr>
          <p:cNvGrpSpPr>
            <a:grpSpLocks/>
          </p:cNvGrpSpPr>
          <p:nvPr/>
        </p:nvGrpSpPr>
        <p:grpSpPr bwMode="auto">
          <a:xfrm>
            <a:off x="1555752" y="2960688"/>
            <a:ext cx="9077325" cy="2559050"/>
            <a:chOff x="401638" y="1485900"/>
            <a:chExt cx="6051550" cy="1936750"/>
          </a:xfrm>
        </p:grpSpPr>
        <p:sp>
          <p:nvSpPr>
            <p:cNvPr id="4" name="Rectangle 3">
              <a:extLst>
                <a:ext uri="{FF2B5EF4-FFF2-40B4-BE49-F238E27FC236}">
                  <a16:creationId xmlns:a16="http://schemas.microsoft.com/office/drawing/2014/main" id="{6E66776B-1B68-2008-FA25-AC6526C05AB1}"/>
                </a:ext>
              </a:extLst>
            </p:cNvPr>
            <p:cNvSpPr/>
            <p:nvPr/>
          </p:nvSpPr>
          <p:spPr>
            <a:xfrm>
              <a:off x="401638" y="1485900"/>
              <a:ext cx="6043083" cy="193675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27432" rIns="54864" bIns="27432" anchor="ctr"/>
            <a:lstStyle/>
            <a:p>
              <a:pPr algn="ctr" eaLnBrk="1" hangingPunct="1">
                <a:defRPr/>
              </a:pPr>
              <a:endParaRPr lang="en-GB" dirty="0">
                <a:solidFill>
                  <a:srgbClr val="FFFFFF"/>
                </a:solidFill>
              </a:endParaRPr>
            </a:p>
          </p:txBody>
        </p:sp>
        <p:sp>
          <p:nvSpPr>
            <p:cNvPr id="331" name="Rectangle 330">
              <a:extLst>
                <a:ext uri="{FF2B5EF4-FFF2-40B4-BE49-F238E27FC236}">
                  <a16:creationId xmlns:a16="http://schemas.microsoft.com/office/drawing/2014/main" id="{7AAD2669-A3A8-6045-12C5-519B0DED52A9}"/>
                </a:ext>
              </a:extLst>
            </p:cNvPr>
            <p:cNvSpPr/>
            <p:nvPr/>
          </p:nvSpPr>
          <p:spPr>
            <a:xfrm>
              <a:off x="3421063" y="1537562"/>
              <a:ext cx="2981325" cy="26552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27432" rIns="54864" bIns="27432" anchor="ctr"/>
            <a:lstStyle/>
            <a:p>
              <a:pPr algn="ctr" eaLnBrk="1" hangingPunct="1">
                <a:defRPr/>
              </a:pPr>
              <a:endParaRPr lang="en-GB" dirty="0">
                <a:solidFill>
                  <a:srgbClr val="FFFFFF"/>
                </a:solidFill>
              </a:endParaRPr>
            </a:p>
          </p:txBody>
        </p:sp>
        <p:sp>
          <p:nvSpPr>
            <p:cNvPr id="79881" name="TextBox 166">
              <a:extLst>
                <a:ext uri="{FF2B5EF4-FFF2-40B4-BE49-F238E27FC236}">
                  <a16:creationId xmlns:a16="http://schemas.microsoft.com/office/drawing/2014/main" id="{3E1494E9-FBA2-FE32-9B50-F706116D84C7}"/>
                </a:ext>
              </a:extLst>
            </p:cNvPr>
            <p:cNvSpPr txBox="1">
              <a:spLocks noChangeArrowheads="1"/>
            </p:cNvSpPr>
            <p:nvPr/>
          </p:nvSpPr>
          <p:spPr bwMode="auto">
            <a:xfrm>
              <a:off x="3389313" y="1545353"/>
              <a:ext cx="3063875" cy="27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GB" altLang="en-US" sz="1700">
                  <a:solidFill>
                    <a:srgbClr val="000000"/>
                  </a:solidFill>
                </a:rPr>
                <a:t>Honeycomb/patch-like pattern of shrinkage</a:t>
              </a:r>
            </a:p>
          </p:txBody>
        </p:sp>
        <p:sp>
          <p:nvSpPr>
            <p:cNvPr id="8" name="Rectangle 7">
              <a:extLst>
                <a:ext uri="{FF2B5EF4-FFF2-40B4-BE49-F238E27FC236}">
                  <a16:creationId xmlns:a16="http://schemas.microsoft.com/office/drawing/2014/main" id="{520E4700-3EE5-74AC-5F59-502A165E76C1}"/>
                </a:ext>
              </a:extLst>
            </p:cNvPr>
            <p:cNvSpPr/>
            <p:nvPr/>
          </p:nvSpPr>
          <p:spPr>
            <a:xfrm>
              <a:off x="404813" y="1539965"/>
              <a:ext cx="2982383" cy="26432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 tIns="27432" rIns="54864" bIns="27432" anchor="ctr"/>
            <a:lstStyle/>
            <a:p>
              <a:pPr algn="ctr" eaLnBrk="1" hangingPunct="1">
                <a:defRPr/>
              </a:pPr>
              <a:endParaRPr lang="en-GB" dirty="0">
                <a:solidFill>
                  <a:srgbClr val="FFFFFF"/>
                </a:solidFill>
              </a:endParaRPr>
            </a:p>
          </p:txBody>
        </p:sp>
        <p:sp>
          <p:nvSpPr>
            <p:cNvPr id="79883" name="TextBox 167">
              <a:extLst>
                <a:ext uri="{FF2B5EF4-FFF2-40B4-BE49-F238E27FC236}">
                  <a16:creationId xmlns:a16="http://schemas.microsoft.com/office/drawing/2014/main" id="{6DF17148-5927-7605-9E4D-CC23CBC480DA}"/>
                </a:ext>
              </a:extLst>
            </p:cNvPr>
            <p:cNvSpPr txBox="1">
              <a:spLocks noChangeArrowheads="1"/>
            </p:cNvSpPr>
            <p:nvPr/>
          </p:nvSpPr>
          <p:spPr bwMode="auto">
            <a:xfrm>
              <a:off x="461963" y="1539949"/>
              <a:ext cx="2835275" cy="27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GB" altLang="en-US" sz="1700">
                  <a:solidFill>
                    <a:srgbClr val="000000"/>
                  </a:solidFill>
                </a:rPr>
                <a:t>Concentric pattern of shrinkage</a:t>
              </a:r>
            </a:p>
          </p:txBody>
        </p:sp>
        <p:cxnSp>
          <p:nvCxnSpPr>
            <p:cNvPr id="170" name="Straight Connector 169">
              <a:extLst>
                <a:ext uri="{FF2B5EF4-FFF2-40B4-BE49-F238E27FC236}">
                  <a16:creationId xmlns:a16="http://schemas.microsoft.com/office/drawing/2014/main" id="{6BA72083-4731-F312-E476-152BD9CABDE6}"/>
                </a:ext>
              </a:extLst>
            </p:cNvPr>
            <p:cNvCxnSpPr>
              <a:cxnSpLocks/>
            </p:cNvCxnSpPr>
            <p:nvPr/>
          </p:nvCxnSpPr>
          <p:spPr>
            <a:xfrm flipV="1">
              <a:off x="3417888" y="1779056"/>
              <a:ext cx="0" cy="1607551"/>
            </a:xfrm>
            <a:prstGeom prst="line">
              <a:avLst/>
            </a:prstGeom>
            <a:ln w="38100">
              <a:solidFill>
                <a:srgbClr val="1CACA5"/>
              </a:solidFill>
              <a:prstDash val="sysDot"/>
            </a:ln>
          </p:spPr>
          <p:style>
            <a:lnRef idx="1">
              <a:schemeClr val="accent1"/>
            </a:lnRef>
            <a:fillRef idx="0">
              <a:schemeClr val="accent1"/>
            </a:fillRef>
            <a:effectRef idx="0">
              <a:schemeClr val="accent1"/>
            </a:effectRef>
            <a:fontRef idx="minor">
              <a:schemeClr val="tx1"/>
            </a:fontRef>
          </p:style>
        </p:cxnSp>
        <p:grpSp>
          <p:nvGrpSpPr>
            <p:cNvPr id="79885" name="Group 4">
              <a:extLst>
                <a:ext uri="{FF2B5EF4-FFF2-40B4-BE49-F238E27FC236}">
                  <a16:creationId xmlns:a16="http://schemas.microsoft.com/office/drawing/2014/main" id="{A6F43D58-9570-4FBF-9CB9-162E33F0DB3C}"/>
                </a:ext>
              </a:extLst>
            </p:cNvPr>
            <p:cNvGrpSpPr>
              <a:grpSpLocks/>
            </p:cNvGrpSpPr>
            <p:nvPr/>
          </p:nvGrpSpPr>
          <p:grpSpPr bwMode="auto">
            <a:xfrm>
              <a:off x="3808413" y="2582863"/>
              <a:ext cx="2263775" cy="723900"/>
              <a:chOff x="1419520" y="4016857"/>
              <a:chExt cx="4025398" cy="1086743"/>
            </a:xfrm>
          </p:grpSpPr>
          <p:sp>
            <p:nvSpPr>
              <p:cNvPr id="79973" name="AutoShape 8">
                <a:extLst>
                  <a:ext uri="{FF2B5EF4-FFF2-40B4-BE49-F238E27FC236}">
                    <a16:creationId xmlns:a16="http://schemas.microsoft.com/office/drawing/2014/main" id="{3767EBE4-2B84-F158-A072-92BE90F8B326}"/>
                  </a:ext>
                </a:extLst>
              </p:cNvPr>
              <p:cNvSpPr>
                <a:spLocks noChangeArrowheads="1"/>
              </p:cNvSpPr>
              <p:nvPr/>
            </p:nvSpPr>
            <p:spPr bwMode="invGray">
              <a:xfrm>
                <a:off x="2430944" y="4530633"/>
                <a:ext cx="335975" cy="166523"/>
              </a:xfrm>
              <a:prstGeom prst="rightArrow">
                <a:avLst>
                  <a:gd name="adj1" fmla="val 50000"/>
                  <a:gd name="adj2" fmla="val 56875"/>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974" name="Freeform 11">
                <a:extLst>
                  <a:ext uri="{FF2B5EF4-FFF2-40B4-BE49-F238E27FC236}">
                    <a16:creationId xmlns:a16="http://schemas.microsoft.com/office/drawing/2014/main" id="{C7DB76D4-1AE1-70D4-1ADF-9C1D4EFEFFAC}"/>
                  </a:ext>
                </a:extLst>
              </p:cNvPr>
              <p:cNvSpPr>
                <a:spLocks/>
              </p:cNvSpPr>
              <p:nvPr/>
            </p:nvSpPr>
            <p:spPr bwMode="invGray">
              <a:xfrm>
                <a:off x="1614105" y="4187326"/>
                <a:ext cx="703447" cy="786843"/>
              </a:xfrm>
              <a:custGeom>
                <a:avLst/>
                <a:gdLst>
                  <a:gd name="T0" fmla="*/ 2147483646 w 504"/>
                  <a:gd name="T1" fmla="*/ 2147483646 h 544"/>
                  <a:gd name="T2" fmla="*/ 2147483646 w 504"/>
                  <a:gd name="T3" fmla="*/ 2147483646 h 544"/>
                  <a:gd name="T4" fmla="*/ 2147483646 w 504"/>
                  <a:gd name="T5" fmla="*/ 2147483646 h 544"/>
                  <a:gd name="T6" fmla="*/ 2147483646 w 504"/>
                  <a:gd name="T7" fmla="*/ 2147483646 h 544"/>
                  <a:gd name="T8" fmla="*/ 2147483646 w 504"/>
                  <a:gd name="T9" fmla="*/ 2147483646 h 544"/>
                  <a:gd name="T10" fmla="*/ 2147483646 w 504"/>
                  <a:gd name="T11" fmla="*/ 2147483646 h 544"/>
                  <a:gd name="T12" fmla="*/ 2147483646 w 504"/>
                  <a:gd name="T13" fmla="*/ 2147483646 h 544"/>
                  <a:gd name="T14" fmla="*/ 2147483646 w 504"/>
                  <a:gd name="T15" fmla="*/ 2147483646 h 544"/>
                  <a:gd name="T16" fmla="*/ 2147483646 w 504"/>
                  <a:gd name="T17" fmla="*/ 2147483646 h 544"/>
                  <a:gd name="T18" fmla="*/ 2147483646 w 504"/>
                  <a:gd name="T19" fmla="*/ 2147483646 h 544"/>
                  <a:gd name="T20" fmla="*/ 2147483646 w 504"/>
                  <a:gd name="T21" fmla="*/ 2147483646 h 544"/>
                  <a:gd name="T22" fmla="*/ 2147483646 w 504"/>
                  <a:gd name="T23" fmla="*/ 2147483646 h 544"/>
                  <a:gd name="T24" fmla="*/ 2147483646 w 504"/>
                  <a:gd name="T25" fmla="*/ 2147483646 h 544"/>
                  <a:gd name="T26" fmla="*/ 2147483646 w 504"/>
                  <a:gd name="T27" fmla="*/ 2147483646 h 544"/>
                  <a:gd name="T28" fmla="*/ 2147483646 w 504"/>
                  <a:gd name="T29" fmla="*/ 2147483646 h 544"/>
                  <a:gd name="T30" fmla="*/ 2147483646 w 504"/>
                  <a:gd name="T31" fmla="*/ 2147483646 h 544"/>
                  <a:gd name="T32" fmla="*/ 2147483646 w 504"/>
                  <a:gd name="T33" fmla="*/ 2147483646 h 544"/>
                  <a:gd name="T34" fmla="*/ 2147483646 w 504"/>
                  <a:gd name="T35" fmla="*/ 2147483646 h 544"/>
                  <a:gd name="T36" fmla="*/ 2147483646 w 504"/>
                  <a:gd name="T37" fmla="*/ 2147483646 h 544"/>
                  <a:gd name="T38" fmla="*/ 2147483646 w 504"/>
                  <a:gd name="T39" fmla="*/ 2147483646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nvGrpSpPr>
              <p:cNvPr id="79975" name="Group 12">
                <a:extLst>
                  <a:ext uri="{FF2B5EF4-FFF2-40B4-BE49-F238E27FC236}">
                    <a16:creationId xmlns:a16="http://schemas.microsoft.com/office/drawing/2014/main" id="{46051F96-A760-ABA1-8812-2050E5A20170}"/>
                  </a:ext>
                </a:extLst>
              </p:cNvPr>
              <p:cNvGrpSpPr>
                <a:grpSpLocks/>
              </p:cNvGrpSpPr>
              <p:nvPr/>
            </p:nvGrpSpPr>
            <p:grpSpPr bwMode="auto">
              <a:xfrm>
                <a:off x="2855112" y="4343590"/>
                <a:ext cx="495563" cy="568232"/>
                <a:chOff x="1787" y="2129"/>
                <a:chExt cx="472" cy="480"/>
              </a:xfrm>
            </p:grpSpPr>
            <p:sp>
              <p:nvSpPr>
                <p:cNvPr id="80033" name="Freeform 13">
                  <a:extLst>
                    <a:ext uri="{FF2B5EF4-FFF2-40B4-BE49-F238E27FC236}">
                      <a16:creationId xmlns:a16="http://schemas.microsoft.com/office/drawing/2014/main" id="{9A1ECCC3-0B85-4143-57F1-8ECF23272BF1}"/>
                    </a:ext>
                  </a:extLst>
                </p:cNvPr>
                <p:cNvSpPr>
                  <a:spLocks/>
                </p:cNvSpPr>
                <p:nvPr/>
              </p:nvSpPr>
              <p:spPr bwMode="invGray">
                <a:xfrm>
                  <a:off x="1787" y="2129"/>
                  <a:ext cx="465" cy="422"/>
                </a:xfrm>
                <a:custGeom>
                  <a:avLst/>
                  <a:gdLst>
                    <a:gd name="T0" fmla="*/ 6 w 504"/>
                    <a:gd name="T1" fmla="*/ 2 h 544"/>
                    <a:gd name="T2" fmla="*/ 6 w 504"/>
                    <a:gd name="T3" fmla="*/ 2 h 544"/>
                    <a:gd name="T4" fmla="*/ 6 w 504"/>
                    <a:gd name="T5" fmla="*/ 2 h 544"/>
                    <a:gd name="T6" fmla="*/ 6 w 504"/>
                    <a:gd name="T7" fmla="*/ 2 h 544"/>
                    <a:gd name="T8" fmla="*/ 6 w 504"/>
                    <a:gd name="T9" fmla="*/ 2 h 544"/>
                    <a:gd name="T10" fmla="*/ 6 w 504"/>
                    <a:gd name="T11" fmla="*/ 2 h 544"/>
                    <a:gd name="T12" fmla="*/ 6 w 504"/>
                    <a:gd name="T13" fmla="*/ 2 h 544"/>
                    <a:gd name="T14" fmla="*/ 6 w 504"/>
                    <a:gd name="T15" fmla="*/ 2 h 544"/>
                    <a:gd name="T16" fmla="*/ 6 w 504"/>
                    <a:gd name="T17" fmla="*/ 2 h 544"/>
                    <a:gd name="T18" fmla="*/ 8 w 504"/>
                    <a:gd name="T19" fmla="*/ 2 h 544"/>
                    <a:gd name="T20" fmla="*/ 8 w 504"/>
                    <a:gd name="T21" fmla="*/ 2 h 544"/>
                    <a:gd name="T22" fmla="*/ 8 w 504"/>
                    <a:gd name="T23" fmla="*/ 2 h 544"/>
                    <a:gd name="T24" fmla="*/ 10 w 504"/>
                    <a:gd name="T25" fmla="*/ 2 h 544"/>
                    <a:gd name="T26" fmla="*/ 9 w 504"/>
                    <a:gd name="T27" fmla="*/ 2 h 544"/>
                    <a:gd name="T28" fmla="*/ 6 w 504"/>
                    <a:gd name="T29" fmla="*/ 2 h 544"/>
                    <a:gd name="T30" fmla="*/ 6 w 504"/>
                    <a:gd name="T31" fmla="*/ 2 h 544"/>
                    <a:gd name="T32" fmla="*/ 6 w 504"/>
                    <a:gd name="T33" fmla="*/ 2 h 544"/>
                    <a:gd name="T34" fmla="*/ 6 w 504"/>
                    <a:gd name="T35" fmla="*/ 2 h 544"/>
                    <a:gd name="T36" fmla="*/ 6 w 504"/>
                    <a:gd name="T37" fmla="*/ 2 h 544"/>
                    <a:gd name="T38" fmla="*/ 6 w 504"/>
                    <a:gd name="T39" fmla="*/ 2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80034" name="Rectangle 14">
                  <a:extLst>
                    <a:ext uri="{FF2B5EF4-FFF2-40B4-BE49-F238E27FC236}">
                      <a16:creationId xmlns:a16="http://schemas.microsoft.com/office/drawing/2014/main" id="{967723CE-72EC-0192-AC13-7AE52E7CA6AB}"/>
                    </a:ext>
                  </a:extLst>
                </p:cNvPr>
                <p:cNvSpPr>
                  <a:spLocks noChangeArrowheads="1"/>
                </p:cNvSpPr>
                <p:nvPr/>
              </p:nvSpPr>
              <p:spPr bwMode="invGray">
                <a:xfrm>
                  <a:off x="1833" y="2206"/>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35" name="Rectangle 15">
                  <a:extLst>
                    <a:ext uri="{FF2B5EF4-FFF2-40B4-BE49-F238E27FC236}">
                      <a16:creationId xmlns:a16="http://schemas.microsoft.com/office/drawing/2014/main" id="{46BBFC86-A645-6984-C5F7-81FA5742DA22}"/>
                    </a:ext>
                  </a:extLst>
                </p:cNvPr>
                <p:cNvSpPr>
                  <a:spLocks noChangeArrowheads="1"/>
                </p:cNvSpPr>
                <p:nvPr/>
              </p:nvSpPr>
              <p:spPr bwMode="invGray">
                <a:xfrm rot="-4789470">
                  <a:off x="1929" y="2332"/>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36" name="Rectangle 16">
                  <a:extLst>
                    <a:ext uri="{FF2B5EF4-FFF2-40B4-BE49-F238E27FC236}">
                      <a16:creationId xmlns:a16="http://schemas.microsoft.com/office/drawing/2014/main" id="{4327AC9A-6108-E55F-B94E-05B8289BCAC9}"/>
                    </a:ext>
                  </a:extLst>
                </p:cNvPr>
                <p:cNvSpPr>
                  <a:spLocks noChangeArrowheads="1"/>
                </p:cNvSpPr>
                <p:nvPr/>
              </p:nvSpPr>
              <p:spPr bwMode="invGray">
                <a:xfrm rot="-7889148">
                  <a:off x="1737" y="2380"/>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37" name="Rectangle 17">
                  <a:extLst>
                    <a:ext uri="{FF2B5EF4-FFF2-40B4-BE49-F238E27FC236}">
                      <a16:creationId xmlns:a16="http://schemas.microsoft.com/office/drawing/2014/main" id="{8879A6DE-B85F-7F22-D9B4-F088FD1EA892}"/>
                    </a:ext>
                  </a:extLst>
                </p:cNvPr>
                <p:cNvSpPr>
                  <a:spLocks noChangeArrowheads="1"/>
                </p:cNvSpPr>
                <p:nvPr/>
              </p:nvSpPr>
              <p:spPr bwMode="invGray">
                <a:xfrm rot="-1898679">
                  <a:off x="1791" y="2350"/>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38" name="Oval 18">
                  <a:extLst>
                    <a:ext uri="{FF2B5EF4-FFF2-40B4-BE49-F238E27FC236}">
                      <a16:creationId xmlns:a16="http://schemas.microsoft.com/office/drawing/2014/main" id="{5E172106-C174-6B8F-AE2B-8D29F808E6C2}"/>
                    </a:ext>
                  </a:extLst>
                </p:cNvPr>
                <p:cNvSpPr>
                  <a:spLocks noChangeArrowheads="1"/>
                </p:cNvSpPr>
                <p:nvPr/>
              </p:nvSpPr>
              <p:spPr bwMode="invGray">
                <a:xfrm>
                  <a:off x="2009" y="2228"/>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39" name="Oval 19">
                  <a:extLst>
                    <a:ext uri="{FF2B5EF4-FFF2-40B4-BE49-F238E27FC236}">
                      <a16:creationId xmlns:a16="http://schemas.microsoft.com/office/drawing/2014/main" id="{67E8381B-BCF1-5DF5-9DE3-242698FF1DFA}"/>
                    </a:ext>
                  </a:extLst>
                </p:cNvPr>
                <p:cNvSpPr>
                  <a:spLocks noChangeArrowheads="1"/>
                </p:cNvSpPr>
                <p:nvPr/>
              </p:nvSpPr>
              <p:spPr bwMode="invGray">
                <a:xfrm>
                  <a:off x="1984" y="2452"/>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40" name="Oval 20">
                  <a:extLst>
                    <a:ext uri="{FF2B5EF4-FFF2-40B4-BE49-F238E27FC236}">
                      <a16:creationId xmlns:a16="http://schemas.microsoft.com/office/drawing/2014/main" id="{9560EE04-C6EF-274F-3820-6973908CD8BF}"/>
                    </a:ext>
                  </a:extLst>
                </p:cNvPr>
                <p:cNvSpPr>
                  <a:spLocks noChangeArrowheads="1"/>
                </p:cNvSpPr>
                <p:nvPr/>
              </p:nvSpPr>
              <p:spPr bwMode="invGray">
                <a:xfrm>
                  <a:off x="1875" y="2311"/>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41" name="Oval 21">
                  <a:extLst>
                    <a:ext uri="{FF2B5EF4-FFF2-40B4-BE49-F238E27FC236}">
                      <a16:creationId xmlns:a16="http://schemas.microsoft.com/office/drawing/2014/main" id="{039D0B4D-62C8-965B-E5C4-05E12B570D6C}"/>
                    </a:ext>
                  </a:extLst>
                </p:cNvPr>
                <p:cNvSpPr>
                  <a:spLocks noChangeArrowheads="1"/>
                </p:cNvSpPr>
                <p:nvPr/>
              </p:nvSpPr>
              <p:spPr bwMode="invGray">
                <a:xfrm>
                  <a:off x="2118" y="2356"/>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42" name="Oval 22">
                  <a:extLst>
                    <a:ext uri="{FF2B5EF4-FFF2-40B4-BE49-F238E27FC236}">
                      <a16:creationId xmlns:a16="http://schemas.microsoft.com/office/drawing/2014/main" id="{44ADF740-EB07-9781-6272-D6F4FB37781D}"/>
                    </a:ext>
                  </a:extLst>
                </p:cNvPr>
                <p:cNvSpPr>
                  <a:spLocks noChangeArrowheads="1"/>
                </p:cNvSpPr>
                <p:nvPr/>
              </p:nvSpPr>
              <p:spPr bwMode="invGray">
                <a:xfrm>
                  <a:off x="1810" y="2157"/>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grpSp>
          <p:grpSp>
            <p:nvGrpSpPr>
              <p:cNvPr id="79976" name="Group 23">
                <a:extLst>
                  <a:ext uri="{FF2B5EF4-FFF2-40B4-BE49-F238E27FC236}">
                    <a16:creationId xmlns:a16="http://schemas.microsoft.com/office/drawing/2014/main" id="{DB7D80C6-A668-CA9F-60BD-415C7C9A089C}"/>
                  </a:ext>
                </a:extLst>
              </p:cNvPr>
              <p:cNvGrpSpPr>
                <a:grpSpLocks/>
              </p:cNvGrpSpPr>
              <p:nvPr/>
            </p:nvGrpSpPr>
            <p:grpSpPr bwMode="auto">
              <a:xfrm>
                <a:off x="4812165" y="4196797"/>
                <a:ext cx="601255" cy="648731"/>
                <a:chOff x="3519" y="2029"/>
                <a:chExt cx="573" cy="548"/>
              </a:xfrm>
            </p:grpSpPr>
            <p:grpSp>
              <p:nvGrpSpPr>
                <p:cNvPr id="80009" name="Group 24">
                  <a:extLst>
                    <a:ext uri="{FF2B5EF4-FFF2-40B4-BE49-F238E27FC236}">
                      <a16:creationId xmlns:a16="http://schemas.microsoft.com/office/drawing/2014/main" id="{1DDEB0B8-AD5F-32A5-37C7-27348D35EE4B}"/>
                    </a:ext>
                  </a:extLst>
                </p:cNvPr>
                <p:cNvGrpSpPr>
                  <a:grpSpLocks/>
                </p:cNvGrpSpPr>
                <p:nvPr/>
              </p:nvGrpSpPr>
              <p:grpSpPr bwMode="auto">
                <a:xfrm>
                  <a:off x="3575" y="2094"/>
                  <a:ext cx="503" cy="468"/>
                  <a:chOff x="2717" y="2147"/>
                  <a:chExt cx="472" cy="480"/>
                </a:xfrm>
              </p:grpSpPr>
              <p:sp>
                <p:nvSpPr>
                  <p:cNvPr id="80023" name="Freeform 25">
                    <a:extLst>
                      <a:ext uri="{FF2B5EF4-FFF2-40B4-BE49-F238E27FC236}">
                        <a16:creationId xmlns:a16="http://schemas.microsoft.com/office/drawing/2014/main" id="{14F391FE-0790-A8B9-5314-B9CBDFF5516D}"/>
                      </a:ext>
                    </a:extLst>
                  </p:cNvPr>
                  <p:cNvSpPr>
                    <a:spLocks/>
                  </p:cNvSpPr>
                  <p:nvPr/>
                </p:nvSpPr>
                <p:spPr bwMode="invGray">
                  <a:xfrm>
                    <a:off x="2717" y="2147"/>
                    <a:ext cx="465" cy="422"/>
                  </a:xfrm>
                  <a:custGeom>
                    <a:avLst/>
                    <a:gdLst>
                      <a:gd name="T0" fmla="*/ 6 w 504"/>
                      <a:gd name="T1" fmla="*/ 2 h 544"/>
                      <a:gd name="T2" fmla="*/ 6 w 504"/>
                      <a:gd name="T3" fmla="*/ 2 h 544"/>
                      <a:gd name="T4" fmla="*/ 6 w 504"/>
                      <a:gd name="T5" fmla="*/ 2 h 544"/>
                      <a:gd name="T6" fmla="*/ 6 w 504"/>
                      <a:gd name="T7" fmla="*/ 2 h 544"/>
                      <a:gd name="T8" fmla="*/ 6 w 504"/>
                      <a:gd name="T9" fmla="*/ 2 h 544"/>
                      <a:gd name="T10" fmla="*/ 6 w 504"/>
                      <a:gd name="T11" fmla="*/ 2 h 544"/>
                      <a:gd name="T12" fmla="*/ 6 w 504"/>
                      <a:gd name="T13" fmla="*/ 2 h 544"/>
                      <a:gd name="T14" fmla="*/ 6 w 504"/>
                      <a:gd name="T15" fmla="*/ 2 h 544"/>
                      <a:gd name="T16" fmla="*/ 6 w 504"/>
                      <a:gd name="T17" fmla="*/ 2 h 544"/>
                      <a:gd name="T18" fmla="*/ 8 w 504"/>
                      <a:gd name="T19" fmla="*/ 2 h 544"/>
                      <a:gd name="T20" fmla="*/ 8 w 504"/>
                      <a:gd name="T21" fmla="*/ 2 h 544"/>
                      <a:gd name="T22" fmla="*/ 8 w 504"/>
                      <a:gd name="T23" fmla="*/ 2 h 544"/>
                      <a:gd name="T24" fmla="*/ 10 w 504"/>
                      <a:gd name="T25" fmla="*/ 2 h 544"/>
                      <a:gd name="T26" fmla="*/ 9 w 504"/>
                      <a:gd name="T27" fmla="*/ 2 h 544"/>
                      <a:gd name="T28" fmla="*/ 6 w 504"/>
                      <a:gd name="T29" fmla="*/ 2 h 544"/>
                      <a:gd name="T30" fmla="*/ 6 w 504"/>
                      <a:gd name="T31" fmla="*/ 2 h 544"/>
                      <a:gd name="T32" fmla="*/ 6 w 504"/>
                      <a:gd name="T33" fmla="*/ 2 h 544"/>
                      <a:gd name="T34" fmla="*/ 6 w 504"/>
                      <a:gd name="T35" fmla="*/ 2 h 544"/>
                      <a:gd name="T36" fmla="*/ 6 w 504"/>
                      <a:gd name="T37" fmla="*/ 2 h 544"/>
                      <a:gd name="T38" fmla="*/ 6 w 504"/>
                      <a:gd name="T39" fmla="*/ 2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80024" name="Rectangle 26">
                    <a:extLst>
                      <a:ext uri="{FF2B5EF4-FFF2-40B4-BE49-F238E27FC236}">
                        <a16:creationId xmlns:a16="http://schemas.microsoft.com/office/drawing/2014/main" id="{D7FE8CFA-8056-645C-3E2D-2614D9638C6A}"/>
                      </a:ext>
                    </a:extLst>
                  </p:cNvPr>
                  <p:cNvSpPr>
                    <a:spLocks noChangeArrowheads="1"/>
                  </p:cNvSpPr>
                  <p:nvPr/>
                </p:nvSpPr>
                <p:spPr bwMode="invGray">
                  <a:xfrm>
                    <a:off x="2763" y="2224"/>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25" name="Rectangle 27">
                    <a:extLst>
                      <a:ext uri="{FF2B5EF4-FFF2-40B4-BE49-F238E27FC236}">
                        <a16:creationId xmlns:a16="http://schemas.microsoft.com/office/drawing/2014/main" id="{67636019-6DE3-26BE-CDC7-60833E4805D3}"/>
                      </a:ext>
                    </a:extLst>
                  </p:cNvPr>
                  <p:cNvSpPr>
                    <a:spLocks noChangeArrowheads="1"/>
                  </p:cNvSpPr>
                  <p:nvPr/>
                </p:nvSpPr>
                <p:spPr bwMode="invGray">
                  <a:xfrm rot="-4789470">
                    <a:off x="2859" y="2350"/>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26" name="Rectangle 28">
                    <a:extLst>
                      <a:ext uri="{FF2B5EF4-FFF2-40B4-BE49-F238E27FC236}">
                        <a16:creationId xmlns:a16="http://schemas.microsoft.com/office/drawing/2014/main" id="{A30AE1C3-78CD-3CFA-04EC-F8C6D2931652}"/>
                      </a:ext>
                    </a:extLst>
                  </p:cNvPr>
                  <p:cNvSpPr>
                    <a:spLocks noChangeArrowheads="1"/>
                  </p:cNvSpPr>
                  <p:nvPr/>
                </p:nvSpPr>
                <p:spPr bwMode="invGray">
                  <a:xfrm rot="-7889148">
                    <a:off x="2667" y="2398"/>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27" name="Rectangle 29">
                    <a:extLst>
                      <a:ext uri="{FF2B5EF4-FFF2-40B4-BE49-F238E27FC236}">
                        <a16:creationId xmlns:a16="http://schemas.microsoft.com/office/drawing/2014/main" id="{57252846-96BD-3B91-D2EC-0C71C666C957}"/>
                      </a:ext>
                    </a:extLst>
                  </p:cNvPr>
                  <p:cNvSpPr>
                    <a:spLocks noChangeArrowheads="1"/>
                  </p:cNvSpPr>
                  <p:nvPr/>
                </p:nvSpPr>
                <p:spPr bwMode="invGray">
                  <a:xfrm rot="-1898679">
                    <a:off x="2721" y="2368"/>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28" name="Oval 30">
                    <a:extLst>
                      <a:ext uri="{FF2B5EF4-FFF2-40B4-BE49-F238E27FC236}">
                        <a16:creationId xmlns:a16="http://schemas.microsoft.com/office/drawing/2014/main" id="{C5BF86A3-37E8-10D4-2211-6B6931C8BA43}"/>
                      </a:ext>
                    </a:extLst>
                  </p:cNvPr>
                  <p:cNvSpPr>
                    <a:spLocks noChangeArrowheads="1"/>
                  </p:cNvSpPr>
                  <p:nvPr/>
                </p:nvSpPr>
                <p:spPr bwMode="invGray">
                  <a:xfrm>
                    <a:off x="2939" y="2246"/>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29" name="Oval 31">
                    <a:extLst>
                      <a:ext uri="{FF2B5EF4-FFF2-40B4-BE49-F238E27FC236}">
                        <a16:creationId xmlns:a16="http://schemas.microsoft.com/office/drawing/2014/main" id="{AA3E523D-0E09-28B8-5CE2-5232F62B9EFB}"/>
                      </a:ext>
                    </a:extLst>
                  </p:cNvPr>
                  <p:cNvSpPr>
                    <a:spLocks noChangeArrowheads="1"/>
                  </p:cNvSpPr>
                  <p:nvPr/>
                </p:nvSpPr>
                <p:spPr bwMode="invGray">
                  <a:xfrm>
                    <a:off x="2914" y="2470"/>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30" name="Oval 32">
                    <a:extLst>
                      <a:ext uri="{FF2B5EF4-FFF2-40B4-BE49-F238E27FC236}">
                        <a16:creationId xmlns:a16="http://schemas.microsoft.com/office/drawing/2014/main" id="{B6738E93-ABC2-24B5-9BFE-7D046FD39B0C}"/>
                      </a:ext>
                    </a:extLst>
                  </p:cNvPr>
                  <p:cNvSpPr>
                    <a:spLocks noChangeArrowheads="1"/>
                  </p:cNvSpPr>
                  <p:nvPr/>
                </p:nvSpPr>
                <p:spPr bwMode="invGray">
                  <a:xfrm>
                    <a:off x="2805" y="2329"/>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31" name="Oval 33">
                    <a:extLst>
                      <a:ext uri="{FF2B5EF4-FFF2-40B4-BE49-F238E27FC236}">
                        <a16:creationId xmlns:a16="http://schemas.microsoft.com/office/drawing/2014/main" id="{5EC63A26-C5B9-C26B-1AFA-D50DD6EFA4A8}"/>
                      </a:ext>
                    </a:extLst>
                  </p:cNvPr>
                  <p:cNvSpPr>
                    <a:spLocks noChangeArrowheads="1"/>
                  </p:cNvSpPr>
                  <p:nvPr/>
                </p:nvSpPr>
                <p:spPr bwMode="invGray">
                  <a:xfrm>
                    <a:off x="3048" y="2374"/>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32" name="Oval 34">
                    <a:extLst>
                      <a:ext uri="{FF2B5EF4-FFF2-40B4-BE49-F238E27FC236}">
                        <a16:creationId xmlns:a16="http://schemas.microsoft.com/office/drawing/2014/main" id="{F4E91A2A-D2BB-7F1A-F6BC-47938155EE7D}"/>
                      </a:ext>
                    </a:extLst>
                  </p:cNvPr>
                  <p:cNvSpPr>
                    <a:spLocks noChangeArrowheads="1"/>
                  </p:cNvSpPr>
                  <p:nvPr/>
                </p:nvSpPr>
                <p:spPr bwMode="invGray">
                  <a:xfrm>
                    <a:off x="2740" y="2175"/>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grpSp>
            <p:sp>
              <p:nvSpPr>
                <p:cNvPr id="80010" name="Oval 35">
                  <a:extLst>
                    <a:ext uri="{FF2B5EF4-FFF2-40B4-BE49-F238E27FC236}">
                      <a16:creationId xmlns:a16="http://schemas.microsoft.com/office/drawing/2014/main" id="{CB66071E-E46A-B41E-1448-1A13ED7AB498}"/>
                    </a:ext>
                  </a:extLst>
                </p:cNvPr>
                <p:cNvSpPr>
                  <a:spLocks noChangeArrowheads="1"/>
                </p:cNvSpPr>
                <p:nvPr/>
              </p:nvSpPr>
              <p:spPr bwMode="invGray">
                <a:xfrm>
                  <a:off x="3657" y="2077"/>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11" name="Oval 36">
                  <a:extLst>
                    <a:ext uri="{FF2B5EF4-FFF2-40B4-BE49-F238E27FC236}">
                      <a16:creationId xmlns:a16="http://schemas.microsoft.com/office/drawing/2014/main" id="{F0CECE13-827B-9A90-E2A8-59788F573DE0}"/>
                    </a:ext>
                  </a:extLst>
                </p:cNvPr>
                <p:cNvSpPr>
                  <a:spLocks noChangeArrowheads="1"/>
                </p:cNvSpPr>
                <p:nvPr/>
              </p:nvSpPr>
              <p:spPr bwMode="invGray">
                <a:xfrm>
                  <a:off x="3819" y="2029"/>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12" name="Oval 37">
                  <a:extLst>
                    <a:ext uri="{FF2B5EF4-FFF2-40B4-BE49-F238E27FC236}">
                      <a16:creationId xmlns:a16="http://schemas.microsoft.com/office/drawing/2014/main" id="{B399960B-2BF1-18CF-97EF-AB6C785034FE}"/>
                    </a:ext>
                  </a:extLst>
                </p:cNvPr>
                <p:cNvSpPr>
                  <a:spLocks noChangeArrowheads="1"/>
                </p:cNvSpPr>
                <p:nvPr/>
              </p:nvSpPr>
              <p:spPr bwMode="invGray">
                <a:xfrm>
                  <a:off x="3951" y="2155"/>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13" name="Oval 38">
                  <a:extLst>
                    <a:ext uri="{FF2B5EF4-FFF2-40B4-BE49-F238E27FC236}">
                      <a16:creationId xmlns:a16="http://schemas.microsoft.com/office/drawing/2014/main" id="{05426927-88CF-D959-42CA-CF238BD2D174}"/>
                    </a:ext>
                  </a:extLst>
                </p:cNvPr>
                <p:cNvSpPr>
                  <a:spLocks noChangeArrowheads="1"/>
                </p:cNvSpPr>
                <p:nvPr/>
              </p:nvSpPr>
              <p:spPr bwMode="invGray">
                <a:xfrm>
                  <a:off x="3795" y="2245"/>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14" name="Oval 39">
                  <a:extLst>
                    <a:ext uri="{FF2B5EF4-FFF2-40B4-BE49-F238E27FC236}">
                      <a16:creationId xmlns:a16="http://schemas.microsoft.com/office/drawing/2014/main" id="{93B9F2FA-B29A-CCED-B6CC-CE094B546E3B}"/>
                    </a:ext>
                  </a:extLst>
                </p:cNvPr>
                <p:cNvSpPr>
                  <a:spLocks noChangeArrowheads="1"/>
                </p:cNvSpPr>
                <p:nvPr/>
              </p:nvSpPr>
              <p:spPr bwMode="invGray">
                <a:xfrm>
                  <a:off x="3591" y="2353"/>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15" name="Oval 40">
                  <a:extLst>
                    <a:ext uri="{FF2B5EF4-FFF2-40B4-BE49-F238E27FC236}">
                      <a16:creationId xmlns:a16="http://schemas.microsoft.com/office/drawing/2014/main" id="{5E70DDA3-24CA-26FD-14DC-9B385E7DBF43}"/>
                    </a:ext>
                  </a:extLst>
                </p:cNvPr>
                <p:cNvSpPr>
                  <a:spLocks noChangeArrowheads="1"/>
                </p:cNvSpPr>
                <p:nvPr/>
              </p:nvSpPr>
              <p:spPr bwMode="invGray">
                <a:xfrm>
                  <a:off x="3699" y="2233"/>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16" name="Oval 41">
                  <a:extLst>
                    <a:ext uri="{FF2B5EF4-FFF2-40B4-BE49-F238E27FC236}">
                      <a16:creationId xmlns:a16="http://schemas.microsoft.com/office/drawing/2014/main" id="{E9631A0E-D577-24BA-AD7D-A18B1E35B6AF}"/>
                    </a:ext>
                  </a:extLst>
                </p:cNvPr>
                <p:cNvSpPr>
                  <a:spLocks noChangeArrowheads="1"/>
                </p:cNvSpPr>
                <p:nvPr/>
              </p:nvSpPr>
              <p:spPr bwMode="invGray">
                <a:xfrm>
                  <a:off x="3519" y="2311"/>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17" name="Oval 42">
                  <a:extLst>
                    <a:ext uri="{FF2B5EF4-FFF2-40B4-BE49-F238E27FC236}">
                      <a16:creationId xmlns:a16="http://schemas.microsoft.com/office/drawing/2014/main" id="{71C3DE18-5290-5765-A40B-C841E52BB218}"/>
                    </a:ext>
                  </a:extLst>
                </p:cNvPr>
                <p:cNvSpPr>
                  <a:spLocks noChangeArrowheads="1"/>
                </p:cNvSpPr>
                <p:nvPr/>
              </p:nvSpPr>
              <p:spPr bwMode="invGray">
                <a:xfrm>
                  <a:off x="3735" y="2125"/>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18" name="Oval 43">
                  <a:extLst>
                    <a:ext uri="{FF2B5EF4-FFF2-40B4-BE49-F238E27FC236}">
                      <a16:creationId xmlns:a16="http://schemas.microsoft.com/office/drawing/2014/main" id="{BBDCFAF7-D37E-093E-8BB2-186604784567}"/>
                    </a:ext>
                  </a:extLst>
                </p:cNvPr>
                <p:cNvSpPr>
                  <a:spLocks noChangeArrowheads="1"/>
                </p:cNvSpPr>
                <p:nvPr/>
              </p:nvSpPr>
              <p:spPr bwMode="invGray">
                <a:xfrm>
                  <a:off x="3825" y="2347"/>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19" name="Oval 44">
                  <a:extLst>
                    <a:ext uri="{FF2B5EF4-FFF2-40B4-BE49-F238E27FC236}">
                      <a16:creationId xmlns:a16="http://schemas.microsoft.com/office/drawing/2014/main" id="{C633CE53-5820-9AFD-247A-823B3E9A7744}"/>
                    </a:ext>
                  </a:extLst>
                </p:cNvPr>
                <p:cNvSpPr>
                  <a:spLocks noChangeArrowheads="1"/>
                </p:cNvSpPr>
                <p:nvPr/>
              </p:nvSpPr>
              <p:spPr bwMode="invGray">
                <a:xfrm>
                  <a:off x="3897" y="2437"/>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20" name="Oval 45">
                  <a:extLst>
                    <a:ext uri="{FF2B5EF4-FFF2-40B4-BE49-F238E27FC236}">
                      <a16:creationId xmlns:a16="http://schemas.microsoft.com/office/drawing/2014/main" id="{5C6ADBE5-7D83-FE4F-89B3-981050927E14}"/>
                    </a:ext>
                  </a:extLst>
                </p:cNvPr>
                <p:cNvSpPr>
                  <a:spLocks noChangeArrowheads="1"/>
                </p:cNvSpPr>
                <p:nvPr/>
              </p:nvSpPr>
              <p:spPr bwMode="invGray">
                <a:xfrm>
                  <a:off x="3897" y="2239"/>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21" name="Oval 46">
                  <a:extLst>
                    <a:ext uri="{FF2B5EF4-FFF2-40B4-BE49-F238E27FC236}">
                      <a16:creationId xmlns:a16="http://schemas.microsoft.com/office/drawing/2014/main" id="{7FB23BA7-4E06-F6ED-9987-02787266DEAE}"/>
                    </a:ext>
                  </a:extLst>
                </p:cNvPr>
                <p:cNvSpPr>
                  <a:spLocks noChangeArrowheads="1"/>
                </p:cNvSpPr>
                <p:nvPr/>
              </p:nvSpPr>
              <p:spPr bwMode="invGray">
                <a:xfrm>
                  <a:off x="3675" y="2443"/>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22" name="Oval 47">
                  <a:extLst>
                    <a:ext uri="{FF2B5EF4-FFF2-40B4-BE49-F238E27FC236}">
                      <a16:creationId xmlns:a16="http://schemas.microsoft.com/office/drawing/2014/main" id="{81E41956-D646-6A08-93BB-2DE4F32932B2}"/>
                    </a:ext>
                  </a:extLst>
                </p:cNvPr>
                <p:cNvSpPr>
                  <a:spLocks noChangeArrowheads="1"/>
                </p:cNvSpPr>
                <p:nvPr/>
              </p:nvSpPr>
              <p:spPr bwMode="invGray">
                <a:xfrm>
                  <a:off x="3699" y="2155"/>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grpSp>
          <p:sp>
            <p:nvSpPr>
              <p:cNvPr id="79977" name="AutoShape 48">
                <a:extLst>
                  <a:ext uri="{FF2B5EF4-FFF2-40B4-BE49-F238E27FC236}">
                    <a16:creationId xmlns:a16="http://schemas.microsoft.com/office/drawing/2014/main" id="{AD94D04E-277C-AE58-A9F1-D671D9FDE2BD}"/>
                  </a:ext>
                </a:extLst>
              </p:cNvPr>
              <p:cNvSpPr>
                <a:spLocks noChangeArrowheads="1"/>
              </p:cNvSpPr>
              <p:nvPr/>
            </p:nvSpPr>
            <p:spPr bwMode="invGray">
              <a:xfrm>
                <a:off x="4503489" y="4495119"/>
                <a:ext cx="335975" cy="166523"/>
              </a:xfrm>
              <a:prstGeom prst="rightArrow">
                <a:avLst>
                  <a:gd name="adj1" fmla="val 50000"/>
                  <a:gd name="adj2" fmla="val 56875"/>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978" name="AutoShape 49">
                <a:extLst>
                  <a:ext uri="{FF2B5EF4-FFF2-40B4-BE49-F238E27FC236}">
                    <a16:creationId xmlns:a16="http://schemas.microsoft.com/office/drawing/2014/main" id="{63F20F84-43A2-91D9-3378-F680D0FCD9BA}"/>
                  </a:ext>
                </a:extLst>
              </p:cNvPr>
              <p:cNvSpPr>
                <a:spLocks noChangeArrowheads="1"/>
              </p:cNvSpPr>
              <p:nvPr/>
            </p:nvSpPr>
            <p:spPr bwMode="invGray">
              <a:xfrm>
                <a:off x="3501864" y="4502221"/>
                <a:ext cx="335975" cy="166523"/>
              </a:xfrm>
              <a:prstGeom prst="rightArrow">
                <a:avLst>
                  <a:gd name="adj1" fmla="val 50000"/>
                  <a:gd name="adj2" fmla="val 56875"/>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979" name="Freeform 50">
                <a:extLst>
                  <a:ext uri="{FF2B5EF4-FFF2-40B4-BE49-F238E27FC236}">
                    <a16:creationId xmlns:a16="http://schemas.microsoft.com/office/drawing/2014/main" id="{99A13E6B-02BA-BCBE-9477-4EBF85EE425A}"/>
                  </a:ext>
                </a:extLst>
              </p:cNvPr>
              <p:cNvSpPr>
                <a:spLocks/>
              </p:cNvSpPr>
              <p:nvPr/>
            </p:nvSpPr>
            <p:spPr bwMode="invGray">
              <a:xfrm>
                <a:off x="2876811" y="4270983"/>
                <a:ext cx="79094" cy="103387"/>
              </a:xfrm>
              <a:custGeom>
                <a:avLst/>
                <a:gdLst>
                  <a:gd name="T0" fmla="*/ 2147483646 w 75"/>
                  <a:gd name="T1" fmla="*/ 2147483646 h 87"/>
                  <a:gd name="T2" fmla="*/ 2147483646 w 75"/>
                  <a:gd name="T3" fmla="*/ 2147483646 h 87"/>
                  <a:gd name="T4" fmla="*/ 2147483646 w 75"/>
                  <a:gd name="T5" fmla="*/ 2147483646 h 87"/>
                  <a:gd name="T6" fmla="*/ 2147483646 w 75"/>
                  <a:gd name="T7" fmla="*/ 2147483646 h 87"/>
                  <a:gd name="T8" fmla="*/ 2147483646 w 75"/>
                  <a:gd name="T9" fmla="*/ 2147483646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79980" name="Freeform 51">
                <a:extLst>
                  <a:ext uri="{FF2B5EF4-FFF2-40B4-BE49-F238E27FC236}">
                    <a16:creationId xmlns:a16="http://schemas.microsoft.com/office/drawing/2014/main" id="{6E055F58-62E1-16F3-19C5-50DD1C1C828F}"/>
                  </a:ext>
                </a:extLst>
              </p:cNvPr>
              <p:cNvSpPr>
                <a:spLocks/>
              </p:cNvSpPr>
              <p:nvPr/>
            </p:nvSpPr>
            <p:spPr bwMode="invGray">
              <a:xfrm>
                <a:off x="3009101" y="4207057"/>
                <a:ext cx="79094" cy="103387"/>
              </a:xfrm>
              <a:custGeom>
                <a:avLst/>
                <a:gdLst>
                  <a:gd name="T0" fmla="*/ 2147483646 w 75"/>
                  <a:gd name="T1" fmla="*/ 2147483646 h 87"/>
                  <a:gd name="T2" fmla="*/ 2147483646 w 75"/>
                  <a:gd name="T3" fmla="*/ 2147483646 h 87"/>
                  <a:gd name="T4" fmla="*/ 2147483646 w 75"/>
                  <a:gd name="T5" fmla="*/ 2147483646 h 87"/>
                  <a:gd name="T6" fmla="*/ 2147483646 w 75"/>
                  <a:gd name="T7" fmla="*/ 2147483646 h 87"/>
                  <a:gd name="T8" fmla="*/ 2147483646 w 75"/>
                  <a:gd name="T9" fmla="*/ 2147483646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79981" name="Freeform 52">
                <a:extLst>
                  <a:ext uri="{FF2B5EF4-FFF2-40B4-BE49-F238E27FC236}">
                    <a16:creationId xmlns:a16="http://schemas.microsoft.com/office/drawing/2014/main" id="{3B0FD6AA-91C5-9B0B-B1D8-62162C51B0B2}"/>
                  </a:ext>
                </a:extLst>
              </p:cNvPr>
              <p:cNvSpPr>
                <a:spLocks/>
              </p:cNvSpPr>
              <p:nvPr/>
            </p:nvSpPr>
            <p:spPr bwMode="invGray">
              <a:xfrm>
                <a:off x="3254782" y="4306497"/>
                <a:ext cx="79094" cy="103387"/>
              </a:xfrm>
              <a:custGeom>
                <a:avLst/>
                <a:gdLst>
                  <a:gd name="T0" fmla="*/ 2147483646 w 75"/>
                  <a:gd name="T1" fmla="*/ 2147483646 h 87"/>
                  <a:gd name="T2" fmla="*/ 2147483646 w 75"/>
                  <a:gd name="T3" fmla="*/ 2147483646 h 87"/>
                  <a:gd name="T4" fmla="*/ 2147483646 w 75"/>
                  <a:gd name="T5" fmla="*/ 2147483646 h 87"/>
                  <a:gd name="T6" fmla="*/ 2147483646 w 75"/>
                  <a:gd name="T7" fmla="*/ 2147483646 h 87"/>
                  <a:gd name="T8" fmla="*/ 2147483646 w 75"/>
                  <a:gd name="T9" fmla="*/ 2147483646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79982" name="Freeform 53">
                <a:extLst>
                  <a:ext uri="{FF2B5EF4-FFF2-40B4-BE49-F238E27FC236}">
                    <a16:creationId xmlns:a16="http://schemas.microsoft.com/office/drawing/2014/main" id="{E57D3A34-B014-FCD4-0E1F-3C7E0B22D5F7}"/>
                  </a:ext>
                </a:extLst>
              </p:cNvPr>
              <p:cNvSpPr>
                <a:spLocks/>
              </p:cNvSpPr>
              <p:nvPr/>
            </p:nvSpPr>
            <p:spPr bwMode="invGray">
              <a:xfrm>
                <a:off x="3311478" y="4682951"/>
                <a:ext cx="79094" cy="103387"/>
              </a:xfrm>
              <a:custGeom>
                <a:avLst/>
                <a:gdLst>
                  <a:gd name="T0" fmla="*/ 2147483646 w 75"/>
                  <a:gd name="T1" fmla="*/ 2147483646 h 87"/>
                  <a:gd name="T2" fmla="*/ 2147483646 w 75"/>
                  <a:gd name="T3" fmla="*/ 2147483646 h 87"/>
                  <a:gd name="T4" fmla="*/ 2147483646 w 75"/>
                  <a:gd name="T5" fmla="*/ 2147483646 h 87"/>
                  <a:gd name="T6" fmla="*/ 2147483646 w 75"/>
                  <a:gd name="T7" fmla="*/ 2147483646 h 87"/>
                  <a:gd name="T8" fmla="*/ 2147483646 w 75"/>
                  <a:gd name="T9" fmla="*/ 2147483646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79983" name="Freeform 54">
                <a:extLst>
                  <a:ext uri="{FF2B5EF4-FFF2-40B4-BE49-F238E27FC236}">
                    <a16:creationId xmlns:a16="http://schemas.microsoft.com/office/drawing/2014/main" id="{62CDA828-2AAA-60C0-9705-A2271C33CA43}"/>
                  </a:ext>
                </a:extLst>
              </p:cNvPr>
              <p:cNvSpPr>
                <a:spLocks/>
              </p:cNvSpPr>
              <p:nvPr/>
            </p:nvSpPr>
            <p:spPr bwMode="invGray">
              <a:xfrm>
                <a:off x="3090995" y="4789494"/>
                <a:ext cx="79094" cy="103387"/>
              </a:xfrm>
              <a:custGeom>
                <a:avLst/>
                <a:gdLst>
                  <a:gd name="T0" fmla="*/ 2147483646 w 75"/>
                  <a:gd name="T1" fmla="*/ 2147483646 h 87"/>
                  <a:gd name="T2" fmla="*/ 2147483646 w 75"/>
                  <a:gd name="T3" fmla="*/ 2147483646 h 87"/>
                  <a:gd name="T4" fmla="*/ 2147483646 w 75"/>
                  <a:gd name="T5" fmla="*/ 2147483646 h 87"/>
                  <a:gd name="T6" fmla="*/ 2147483646 w 75"/>
                  <a:gd name="T7" fmla="*/ 2147483646 h 87"/>
                  <a:gd name="T8" fmla="*/ 2147483646 w 75"/>
                  <a:gd name="T9" fmla="*/ 2147483646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79984" name="Freeform 55">
                <a:extLst>
                  <a:ext uri="{FF2B5EF4-FFF2-40B4-BE49-F238E27FC236}">
                    <a16:creationId xmlns:a16="http://schemas.microsoft.com/office/drawing/2014/main" id="{D247B06F-596B-8555-395F-B084A80CE3A9}"/>
                  </a:ext>
                </a:extLst>
              </p:cNvPr>
              <p:cNvSpPr>
                <a:spLocks/>
              </p:cNvSpPr>
              <p:nvPr/>
            </p:nvSpPr>
            <p:spPr bwMode="invGray">
              <a:xfrm>
                <a:off x="2977603" y="4384629"/>
                <a:ext cx="79094" cy="103387"/>
              </a:xfrm>
              <a:custGeom>
                <a:avLst/>
                <a:gdLst>
                  <a:gd name="T0" fmla="*/ 2147483646 w 75"/>
                  <a:gd name="T1" fmla="*/ 2147483646 h 87"/>
                  <a:gd name="T2" fmla="*/ 2147483646 w 75"/>
                  <a:gd name="T3" fmla="*/ 2147483646 h 87"/>
                  <a:gd name="T4" fmla="*/ 2147483646 w 75"/>
                  <a:gd name="T5" fmla="*/ 2147483646 h 87"/>
                  <a:gd name="T6" fmla="*/ 2147483646 w 75"/>
                  <a:gd name="T7" fmla="*/ 2147483646 h 87"/>
                  <a:gd name="T8" fmla="*/ 2147483646 w 75"/>
                  <a:gd name="T9" fmla="*/ 2147483646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nvGrpSpPr>
              <p:cNvPr id="79985" name="Group 56">
                <a:extLst>
                  <a:ext uri="{FF2B5EF4-FFF2-40B4-BE49-F238E27FC236}">
                    <a16:creationId xmlns:a16="http://schemas.microsoft.com/office/drawing/2014/main" id="{9BDE783F-E580-79E2-4827-9EB8CF824A40}"/>
                  </a:ext>
                </a:extLst>
              </p:cNvPr>
              <p:cNvGrpSpPr>
                <a:grpSpLocks/>
              </p:cNvGrpSpPr>
              <p:nvPr/>
            </p:nvGrpSpPr>
            <p:grpSpPr bwMode="auto">
              <a:xfrm>
                <a:off x="3875636" y="4246517"/>
                <a:ext cx="542459" cy="630579"/>
                <a:chOff x="2759" y="2041"/>
                <a:chExt cx="517" cy="533"/>
              </a:xfrm>
            </p:grpSpPr>
            <p:grpSp>
              <p:nvGrpSpPr>
                <p:cNvPr id="79990" name="Group 57">
                  <a:extLst>
                    <a:ext uri="{FF2B5EF4-FFF2-40B4-BE49-F238E27FC236}">
                      <a16:creationId xmlns:a16="http://schemas.microsoft.com/office/drawing/2014/main" id="{A3F434F2-E564-C5F4-C235-C8204986AE62}"/>
                    </a:ext>
                  </a:extLst>
                </p:cNvPr>
                <p:cNvGrpSpPr>
                  <a:grpSpLocks/>
                </p:cNvGrpSpPr>
                <p:nvPr/>
              </p:nvGrpSpPr>
              <p:grpSpPr bwMode="auto">
                <a:xfrm>
                  <a:off x="2759" y="2106"/>
                  <a:ext cx="503" cy="468"/>
                  <a:chOff x="2717" y="2147"/>
                  <a:chExt cx="472" cy="480"/>
                </a:xfrm>
              </p:grpSpPr>
              <p:sp>
                <p:nvSpPr>
                  <p:cNvPr id="79999" name="Freeform 58">
                    <a:extLst>
                      <a:ext uri="{FF2B5EF4-FFF2-40B4-BE49-F238E27FC236}">
                        <a16:creationId xmlns:a16="http://schemas.microsoft.com/office/drawing/2014/main" id="{3D3B042A-E2CE-B9C6-9004-F22926C08614}"/>
                      </a:ext>
                    </a:extLst>
                  </p:cNvPr>
                  <p:cNvSpPr>
                    <a:spLocks/>
                  </p:cNvSpPr>
                  <p:nvPr/>
                </p:nvSpPr>
                <p:spPr bwMode="invGray">
                  <a:xfrm>
                    <a:off x="2717" y="2147"/>
                    <a:ext cx="465" cy="422"/>
                  </a:xfrm>
                  <a:custGeom>
                    <a:avLst/>
                    <a:gdLst>
                      <a:gd name="T0" fmla="*/ 6 w 504"/>
                      <a:gd name="T1" fmla="*/ 2 h 544"/>
                      <a:gd name="T2" fmla="*/ 6 w 504"/>
                      <a:gd name="T3" fmla="*/ 2 h 544"/>
                      <a:gd name="T4" fmla="*/ 6 w 504"/>
                      <a:gd name="T5" fmla="*/ 2 h 544"/>
                      <a:gd name="T6" fmla="*/ 6 w 504"/>
                      <a:gd name="T7" fmla="*/ 2 h 544"/>
                      <a:gd name="T8" fmla="*/ 6 w 504"/>
                      <a:gd name="T9" fmla="*/ 2 h 544"/>
                      <a:gd name="T10" fmla="*/ 6 w 504"/>
                      <a:gd name="T11" fmla="*/ 2 h 544"/>
                      <a:gd name="T12" fmla="*/ 6 w 504"/>
                      <a:gd name="T13" fmla="*/ 2 h 544"/>
                      <a:gd name="T14" fmla="*/ 6 w 504"/>
                      <a:gd name="T15" fmla="*/ 2 h 544"/>
                      <a:gd name="T16" fmla="*/ 6 w 504"/>
                      <a:gd name="T17" fmla="*/ 2 h 544"/>
                      <a:gd name="T18" fmla="*/ 8 w 504"/>
                      <a:gd name="T19" fmla="*/ 2 h 544"/>
                      <a:gd name="T20" fmla="*/ 8 w 504"/>
                      <a:gd name="T21" fmla="*/ 2 h 544"/>
                      <a:gd name="T22" fmla="*/ 8 w 504"/>
                      <a:gd name="T23" fmla="*/ 2 h 544"/>
                      <a:gd name="T24" fmla="*/ 10 w 504"/>
                      <a:gd name="T25" fmla="*/ 2 h 544"/>
                      <a:gd name="T26" fmla="*/ 9 w 504"/>
                      <a:gd name="T27" fmla="*/ 2 h 544"/>
                      <a:gd name="T28" fmla="*/ 6 w 504"/>
                      <a:gd name="T29" fmla="*/ 2 h 544"/>
                      <a:gd name="T30" fmla="*/ 6 w 504"/>
                      <a:gd name="T31" fmla="*/ 2 h 544"/>
                      <a:gd name="T32" fmla="*/ 6 w 504"/>
                      <a:gd name="T33" fmla="*/ 2 h 544"/>
                      <a:gd name="T34" fmla="*/ 6 w 504"/>
                      <a:gd name="T35" fmla="*/ 2 h 544"/>
                      <a:gd name="T36" fmla="*/ 6 w 504"/>
                      <a:gd name="T37" fmla="*/ 2 h 544"/>
                      <a:gd name="T38" fmla="*/ 6 w 504"/>
                      <a:gd name="T39" fmla="*/ 2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80000" name="Rectangle 59">
                    <a:extLst>
                      <a:ext uri="{FF2B5EF4-FFF2-40B4-BE49-F238E27FC236}">
                        <a16:creationId xmlns:a16="http://schemas.microsoft.com/office/drawing/2014/main" id="{76A7B31B-BDC9-C9F8-547E-3DE754D5AC43}"/>
                      </a:ext>
                    </a:extLst>
                  </p:cNvPr>
                  <p:cNvSpPr>
                    <a:spLocks noChangeArrowheads="1"/>
                  </p:cNvSpPr>
                  <p:nvPr/>
                </p:nvSpPr>
                <p:spPr bwMode="invGray">
                  <a:xfrm>
                    <a:off x="2763" y="2224"/>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01" name="Rectangle 60">
                    <a:extLst>
                      <a:ext uri="{FF2B5EF4-FFF2-40B4-BE49-F238E27FC236}">
                        <a16:creationId xmlns:a16="http://schemas.microsoft.com/office/drawing/2014/main" id="{45CBAB36-A414-87EB-1AC3-1CE564190101}"/>
                      </a:ext>
                    </a:extLst>
                  </p:cNvPr>
                  <p:cNvSpPr>
                    <a:spLocks noChangeArrowheads="1"/>
                  </p:cNvSpPr>
                  <p:nvPr/>
                </p:nvSpPr>
                <p:spPr bwMode="invGray">
                  <a:xfrm rot="-4789470">
                    <a:off x="2859" y="2350"/>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02" name="Rectangle 61">
                    <a:extLst>
                      <a:ext uri="{FF2B5EF4-FFF2-40B4-BE49-F238E27FC236}">
                        <a16:creationId xmlns:a16="http://schemas.microsoft.com/office/drawing/2014/main" id="{2A743C3B-A1E7-B181-A928-1FB22AE954FA}"/>
                      </a:ext>
                    </a:extLst>
                  </p:cNvPr>
                  <p:cNvSpPr>
                    <a:spLocks noChangeArrowheads="1"/>
                  </p:cNvSpPr>
                  <p:nvPr/>
                </p:nvSpPr>
                <p:spPr bwMode="invGray">
                  <a:xfrm rot="-7889148">
                    <a:off x="2667" y="2398"/>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03" name="Rectangle 62">
                    <a:extLst>
                      <a:ext uri="{FF2B5EF4-FFF2-40B4-BE49-F238E27FC236}">
                        <a16:creationId xmlns:a16="http://schemas.microsoft.com/office/drawing/2014/main" id="{6084D599-873B-F505-047D-5D38174C48FF}"/>
                      </a:ext>
                    </a:extLst>
                  </p:cNvPr>
                  <p:cNvSpPr>
                    <a:spLocks noChangeArrowheads="1"/>
                  </p:cNvSpPr>
                  <p:nvPr/>
                </p:nvSpPr>
                <p:spPr bwMode="invGray">
                  <a:xfrm rot="-1898679">
                    <a:off x="2721" y="2368"/>
                    <a:ext cx="403"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04" name="Oval 63">
                    <a:extLst>
                      <a:ext uri="{FF2B5EF4-FFF2-40B4-BE49-F238E27FC236}">
                        <a16:creationId xmlns:a16="http://schemas.microsoft.com/office/drawing/2014/main" id="{9106518A-84A8-DDF2-7227-7A3B2331418D}"/>
                      </a:ext>
                    </a:extLst>
                  </p:cNvPr>
                  <p:cNvSpPr>
                    <a:spLocks noChangeArrowheads="1"/>
                  </p:cNvSpPr>
                  <p:nvPr/>
                </p:nvSpPr>
                <p:spPr bwMode="invGray">
                  <a:xfrm>
                    <a:off x="2939" y="2246"/>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05" name="Oval 64">
                    <a:extLst>
                      <a:ext uri="{FF2B5EF4-FFF2-40B4-BE49-F238E27FC236}">
                        <a16:creationId xmlns:a16="http://schemas.microsoft.com/office/drawing/2014/main" id="{DF6CA95B-A6C8-1F2B-2F28-01D5544B1D00}"/>
                      </a:ext>
                    </a:extLst>
                  </p:cNvPr>
                  <p:cNvSpPr>
                    <a:spLocks noChangeArrowheads="1"/>
                  </p:cNvSpPr>
                  <p:nvPr/>
                </p:nvSpPr>
                <p:spPr bwMode="invGray">
                  <a:xfrm>
                    <a:off x="2914" y="2470"/>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06" name="Oval 65">
                    <a:extLst>
                      <a:ext uri="{FF2B5EF4-FFF2-40B4-BE49-F238E27FC236}">
                        <a16:creationId xmlns:a16="http://schemas.microsoft.com/office/drawing/2014/main" id="{8476DB65-8DAF-DF0E-1532-9A8703A43CC8}"/>
                      </a:ext>
                    </a:extLst>
                  </p:cNvPr>
                  <p:cNvSpPr>
                    <a:spLocks noChangeArrowheads="1"/>
                  </p:cNvSpPr>
                  <p:nvPr/>
                </p:nvSpPr>
                <p:spPr bwMode="invGray">
                  <a:xfrm>
                    <a:off x="2805" y="2329"/>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07" name="Oval 66">
                    <a:extLst>
                      <a:ext uri="{FF2B5EF4-FFF2-40B4-BE49-F238E27FC236}">
                        <a16:creationId xmlns:a16="http://schemas.microsoft.com/office/drawing/2014/main" id="{6DFDBC7C-251C-AFB5-EDB2-9B8AC0937E8D}"/>
                      </a:ext>
                    </a:extLst>
                  </p:cNvPr>
                  <p:cNvSpPr>
                    <a:spLocks noChangeArrowheads="1"/>
                  </p:cNvSpPr>
                  <p:nvPr/>
                </p:nvSpPr>
                <p:spPr bwMode="invGray">
                  <a:xfrm>
                    <a:off x="3048" y="2374"/>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80008" name="Oval 67">
                    <a:extLst>
                      <a:ext uri="{FF2B5EF4-FFF2-40B4-BE49-F238E27FC236}">
                        <a16:creationId xmlns:a16="http://schemas.microsoft.com/office/drawing/2014/main" id="{A4A9FE5F-E67D-F5BC-3956-EDC2A4EE5FBF}"/>
                      </a:ext>
                    </a:extLst>
                  </p:cNvPr>
                  <p:cNvSpPr>
                    <a:spLocks noChangeArrowheads="1"/>
                  </p:cNvSpPr>
                  <p:nvPr/>
                </p:nvSpPr>
                <p:spPr bwMode="invGray">
                  <a:xfrm>
                    <a:off x="2740" y="2175"/>
                    <a:ext cx="141" cy="1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grpSp>
            <p:sp>
              <p:nvSpPr>
                <p:cNvPr id="79991" name="Oval 68">
                  <a:extLst>
                    <a:ext uri="{FF2B5EF4-FFF2-40B4-BE49-F238E27FC236}">
                      <a16:creationId xmlns:a16="http://schemas.microsoft.com/office/drawing/2014/main" id="{B16E9754-D89E-DB85-6F1C-5F06D5248EFE}"/>
                    </a:ext>
                  </a:extLst>
                </p:cNvPr>
                <p:cNvSpPr>
                  <a:spLocks noChangeArrowheads="1"/>
                </p:cNvSpPr>
                <p:nvPr/>
              </p:nvSpPr>
              <p:spPr bwMode="invGray">
                <a:xfrm>
                  <a:off x="2841" y="2089"/>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992" name="Oval 69">
                  <a:extLst>
                    <a:ext uri="{FF2B5EF4-FFF2-40B4-BE49-F238E27FC236}">
                      <a16:creationId xmlns:a16="http://schemas.microsoft.com/office/drawing/2014/main" id="{60AD1D2F-FDE0-D9A4-7665-CC6BE6924FEE}"/>
                    </a:ext>
                  </a:extLst>
                </p:cNvPr>
                <p:cNvSpPr>
                  <a:spLocks noChangeArrowheads="1"/>
                </p:cNvSpPr>
                <p:nvPr/>
              </p:nvSpPr>
              <p:spPr bwMode="invGray">
                <a:xfrm>
                  <a:off x="3003" y="2041"/>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993" name="Oval 70">
                  <a:extLst>
                    <a:ext uri="{FF2B5EF4-FFF2-40B4-BE49-F238E27FC236}">
                      <a16:creationId xmlns:a16="http://schemas.microsoft.com/office/drawing/2014/main" id="{CAD985F0-62C9-1AAD-B6E0-6D24CD895C63}"/>
                    </a:ext>
                  </a:extLst>
                </p:cNvPr>
                <p:cNvSpPr>
                  <a:spLocks noChangeArrowheads="1"/>
                </p:cNvSpPr>
                <p:nvPr/>
              </p:nvSpPr>
              <p:spPr bwMode="invGray">
                <a:xfrm>
                  <a:off x="3135" y="2167"/>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994" name="Oval 71">
                  <a:extLst>
                    <a:ext uri="{FF2B5EF4-FFF2-40B4-BE49-F238E27FC236}">
                      <a16:creationId xmlns:a16="http://schemas.microsoft.com/office/drawing/2014/main" id="{D8589CC4-81D2-E703-BE4A-DBDAB6BE83C1}"/>
                    </a:ext>
                  </a:extLst>
                </p:cNvPr>
                <p:cNvSpPr>
                  <a:spLocks noChangeArrowheads="1"/>
                </p:cNvSpPr>
                <p:nvPr/>
              </p:nvSpPr>
              <p:spPr bwMode="invGray">
                <a:xfrm>
                  <a:off x="2979" y="2257"/>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995" name="Oval 72">
                  <a:extLst>
                    <a:ext uri="{FF2B5EF4-FFF2-40B4-BE49-F238E27FC236}">
                      <a16:creationId xmlns:a16="http://schemas.microsoft.com/office/drawing/2014/main" id="{E77D2A96-A647-FF7E-FD19-E4DF2BE732CB}"/>
                    </a:ext>
                  </a:extLst>
                </p:cNvPr>
                <p:cNvSpPr>
                  <a:spLocks noChangeArrowheads="1"/>
                </p:cNvSpPr>
                <p:nvPr/>
              </p:nvSpPr>
              <p:spPr bwMode="invGray">
                <a:xfrm>
                  <a:off x="2775" y="2365"/>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996" name="Oval 73">
                  <a:extLst>
                    <a:ext uri="{FF2B5EF4-FFF2-40B4-BE49-F238E27FC236}">
                      <a16:creationId xmlns:a16="http://schemas.microsoft.com/office/drawing/2014/main" id="{072F67A9-EE4A-C8E5-571F-73AB86E70A93}"/>
                    </a:ext>
                  </a:extLst>
                </p:cNvPr>
                <p:cNvSpPr>
                  <a:spLocks noChangeArrowheads="1"/>
                </p:cNvSpPr>
                <p:nvPr/>
              </p:nvSpPr>
              <p:spPr bwMode="invGray">
                <a:xfrm>
                  <a:off x="2883" y="2245"/>
                  <a:ext cx="141" cy="1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997" name="Freeform 74">
                  <a:extLst>
                    <a:ext uri="{FF2B5EF4-FFF2-40B4-BE49-F238E27FC236}">
                      <a16:creationId xmlns:a16="http://schemas.microsoft.com/office/drawing/2014/main" id="{D720AFDE-F129-2E2E-BEBB-FC643A219F35}"/>
                    </a:ext>
                  </a:extLst>
                </p:cNvPr>
                <p:cNvSpPr>
                  <a:spLocks/>
                </p:cNvSpPr>
                <p:nvPr/>
              </p:nvSpPr>
              <p:spPr bwMode="invGray">
                <a:xfrm>
                  <a:off x="3122" y="2110"/>
                  <a:ext cx="75" cy="87"/>
                </a:xfrm>
                <a:custGeom>
                  <a:avLst/>
                  <a:gdLst>
                    <a:gd name="T0" fmla="*/ 15 w 75"/>
                    <a:gd name="T1" fmla="*/ 30 h 87"/>
                    <a:gd name="T2" fmla="*/ 8 w 75"/>
                    <a:gd name="T3" fmla="*/ 82 h 87"/>
                    <a:gd name="T4" fmla="*/ 66 w 75"/>
                    <a:gd name="T5" fmla="*/ 62 h 87"/>
                    <a:gd name="T6" fmla="*/ 60 w 75"/>
                    <a:gd name="T7" fmla="*/ 5 h 87"/>
                    <a:gd name="T8" fmla="*/ 15 w 75"/>
                    <a:gd name="T9" fmla="*/ 30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79998" name="Freeform 75">
                  <a:extLst>
                    <a:ext uri="{FF2B5EF4-FFF2-40B4-BE49-F238E27FC236}">
                      <a16:creationId xmlns:a16="http://schemas.microsoft.com/office/drawing/2014/main" id="{C2028A9D-DB99-D1F4-3557-6AF0FFD64845}"/>
                    </a:ext>
                  </a:extLst>
                </p:cNvPr>
                <p:cNvSpPr>
                  <a:spLocks/>
                </p:cNvSpPr>
                <p:nvPr/>
              </p:nvSpPr>
              <p:spPr bwMode="invGray">
                <a:xfrm>
                  <a:off x="3032" y="2248"/>
                  <a:ext cx="56" cy="55"/>
                </a:xfrm>
                <a:custGeom>
                  <a:avLst/>
                  <a:gdLst>
                    <a:gd name="T0" fmla="*/ 1 w 75"/>
                    <a:gd name="T1" fmla="*/ 1 h 87"/>
                    <a:gd name="T2" fmla="*/ 1 w 75"/>
                    <a:gd name="T3" fmla="*/ 1 h 87"/>
                    <a:gd name="T4" fmla="*/ 1 w 75"/>
                    <a:gd name="T5" fmla="*/ 1 h 87"/>
                    <a:gd name="T6" fmla="*/ 1 w 75"/>
                    <a:gd name="T7" fmla="*/ 1 h 87"/>
                    <a:gd name="T8" fmla="*/ 1 w 75"/>
                    <a:gd name="T9" fmla="*/ 1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grpSp>
          <p:sp>
            <p:nvSpPr>
              <p:cNvPr id="79986" name="Freeform 80">
                <a:extLst>
                  <a:ext uri="{FF2B5EF4-FFF2-40B4-BE49-F238E27FC236}">
                    <a16:creationId xmlns:a16="http://schemas.microsoft.com/office/drawing/2014/main" id="{5F606A1C-D8EB-327D-1EED-3E4893A4FDFA}"/>
                  </a:ext>
                </a:extLst>
              </p:cNvPr>
              <p:cNvSpPr>
                <a:spLocks/>
              </p:cNvSpPr>
              <p:nvPr/>
            </p:nvSpPr>
            <p:spPr bwMode="invGray">
              <a:xfrm>
                <a:off x="4940256" y="4222841"/>
                <a:ext cx="504662" cy="595065"/>
              </a:xfrm>
              <a:custGeom>
                <a:avLst/>
                <a:gdLst>
                  <a:gd name="T0" fmla="*/ 2147483646 w 967"/>
                  <a:gd name="T1" fmla="*/ 2147483646 h 918"/>
                  <a:gd name="T2" fmla="*/ 2147483646 w 967"/>
                  <a:gd name="T3" fmla="*/ 2147483646 h 918"/>
                  <a:gd name="T4" fmla="*/ 2147483646 w 967"/>
                  <a:gd name="T5" fmla="*/ 2147483646 h 918"/>
                  <a:gd name="T6" fmla="*/ 2147483646 w 967"/>
                  <a:gd name="T7" fmla="*/ 2147483646 h 918"/>
                  <a:gd name="T8" fmla="*/ 2147483646 w 967"/>
                  <a:gd name="T9" fmla="*/ 2147483646 h 918"/>
                  <a:gd name="T10" fmla="*/ 2147483646 w 967"/>
                  <a:gd name="T11" fmla="*/ 2147483646 h 918"/>
                  <a:gd name="T12" fmla="*/ 2147483646 w 967"/>
                  <a:gd name="T13" fmla="*/ 2147483646 h 918"/>
                  <a:gd name="T14" fmla="*/ 2147483646 w 967"/>
                  <a:gd name="T15" fmla="*/ 2147483646 h 918"/>
                  <a:gd name="T16" fmla="*/ 2147483646 w 967"/>
                  <a:gd name="T17" fmla="*/ 2147483646 h 918"/>
                  <a:gd name="T18" fmla="*/ 2147483646 w 967"/>
                  <a:gd name="T19" fmla="*/ 2147483646 h 918"/>
                  <a:gd name="T20" fmla="*/ 2147483646 w 967"/>
                  <a:gd name="T21" fmla="*/ 2147483646 h 918"/>
                  <a:gd name="T22" fmla="*/ 2147483646 w 967"/>
                  <a:gd name="T23" fmla="*/ 2147483646 h 918"/>
                  <a:gd name="T24" fmla="*/ 2147483646 w 967"/>
                  <a:gd name="T25" fmla="*/ 2147483646 h 918"/>
                  <a:gd name="T26" fmla="*/ 2147483646 w 967"/>
                  <a:gd name="T27" fmla="*/ 2147483646 h 918"/>
                  <a:gd name="T28" fmla="*/ 2147483646 w 967"/>
                  <a:gd name="T29" fmla="*/ 2147483646 h 918"/>
                  <a:gd name="T30" fmla="*/ 2147483646 w 967"/>
                  <a:gd name="T31" fmla="*/ 2147483646 h 918"/>
                  <a:gd name="T32" fmla="*/ 2147483646 w 967"/>
                  <a:gd name="T33" fmla="*/ 2147483646 h 918"/>
                  <a:gd name="T34" fmla="*/ 2147483646 w 967"/>
                  <a:gd name="T35" fmla="*/ 2147483646 h 918"/>
                  <a:gd name="T36" fmla="*/ 2147483646 w 967"/>
                  <a:gd name="T37" fmla="*/ 2147483646 h 918"/>
                  <a:gd name="T38" fmla="*/ 2147483646 w 967"/>
                  <a:gd name="T39" fmla="*/ 2147483646 h 918"/>
                  <a:gd name="T40" fmla="*/ 2147483646 w 967"/>
                  <a:gd name="T41" fmla="*/ 2147483646 h 918"/>
                  <a:gd name="T42" fmla="*/ 2147483646 w 967"/>
                  <a:gd name="T43" fmla="*/ 2147483646 h 918"/>
                  <a:gd name="T44" fmla="*/ 2147483646 w 967"/>
                  <a:gd name="T45" fmla="*/ 2147483646 h 918"/>
                  <a:gd name="T46" fmla="*/ 2147483646 w 967"/>
                  <a:gd name="T47" fmla="*/ 2147483646 h 9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7"/>
                  <a:gd name="T73" fmla="*/ 0 h 918"/>
                  <a:gd name="T74" fmla="*/ 967 w 967"/>
                  <a:gd name="T75" fmla="*/ 918 h 9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7" h="918">
                    <a:moveTo>
                      <a:pt x="244" y="115"/>
                    </a:moveTo>
                    <a:cubicBezTo>
                      <a:pt x="230" y="150"/>
                      <a:pt x="198" y="226"/>
                      <a:pt x="192" y="256"/>
                    </a:cubicBezTo>
                    <a:cubicBezTo>
                      <a:pt x="186" y="286"/>
                      <a:pt x="234" y="257"/>
                      <a:pt x="205" y="294"/>
                    </a:cubicBezTo>
                    <a:cubicBezTo>
                      <a:pt x="176" y="331"/>
                      <a:pt x="40" y="433"/>
                      <a:pt x="20" y="480"/>
                    </a:cubicBezTo>
                    <a:cubicBezTo>
                      <a:pt x="0" y="527"/>
                      <a:pt x="70" y="545"/>
                      <a:pt x="84" y="576"/>
                    </a:cubicBezTo>
                    <a:cubicBezTo>
                      <a:pt x="98" y="607"/>
                      <a:pt x="90" y="641"/>
                      <a:pt x="103" y="665"/>
                    </a:cubicBezTo>
                    <a:cubicBezTo>
                      <a:pt x="116" y="689"/>
                      <a:pt x="134" y="700"/>
                      <a:pt x="160" y="717"/>
                    </a:cubicBezTo>
                    <a:cubicBezTo>
                      <a:pt x="186" y="734"/>
                      <a:pt x="222" y="747"/>
                      <a:pt x="256" y="768"/>
                    </a:cubicBezTo>
                    <a:cubicBezTo>
                      <a:pt x="290" y="789"/>
                      <a:pt x="320" y="822"/>
                      <a:pt x="365" y="845"/>
                    </a:cubicBezTo>
                    <a:cubicBezTo>
                      <a:pt x="410" y="868"/>
                      <a:pt x="479" y="900"/>
                      <a:pt x="525" y="909"/>
                    </a:cubicBezTo>
                    <a:cubicBezTo>
                      <a:pt x="571" y="918"/>
                      <a:pt x="603" y="914"/>
                      <a:pt x="640" y="902"/>
                    </a:cubicBezTo>
                    <a:cubicBezTo>
                      <a:pt x="677" y="890"/>
                      <a:pt x="718" y="851"/>
                      <a:pt x="749" y="838"/>
                    </a:cubicBezTo>
                    <a:cubicBezTo>
                      <a:pt x="780" y="825"/>
                      <a:pt x="806" y="840"/>
                      <a:pt x="826" y="825"/>
                    </a:cubicBezTo>
                    <a:cubicBezTo>
                      <a:pt x="846" y="810"/>
                      <a:pt x="863" y="776"/>
                      <a:pt x="871" y="749"/>
                    </a:cubicBezTo>
                    <a:cubicBezTo>
                      <a:pt x="879" y="722"/>
                      <a:pt x="871" y="695"/>
                      <a:pt x="877" y="665"/>
                    </a:cubicBezTo>
                    <a:cubicBezTo>
                      <a:pt x="883" y="635"/>
                      <a:pt x="899" y="606"/>
                      <a:pt x="909" y="569"/>
                    </a:cubicBezTo>
                    <a:cubicBezTo>
                      <a:pt x="919" y="532"/>
                      <a:pt x="927" y="479"/>
                      <a:pt x="935" y="441"/>
                    </a:cubicBezTo>
                    <a:cubicBezTo>
                      <a:pt x="943" y="403"/>
                      <a:pt x="967" y="381"/>
                      <a:pt x="954" y="339"/>
                    </a:cubicBezTo>
                    <a:cubicBezTo>
                      <a:pt x="941" y="297"/>
                      <a:pt x="889" y="231"/>
                      <a:pt x="858" y="192"/>
                    </a:cubicBezTo>
                    <a:cubicBezTo>
                      <a:pt x="827" y="153"/>
                      <a:pt x="816" y="132"/>
                      <a:pt x="768" y="102"/>
                    </a:cubicBezTo>
                    <a:cubicBezTo>
                      <a:pt x="720" y="72"/>
                      <a:pt x="623" y="26"/>
                      <a:pt x="570" y="13"/>
                    </a:cubicBezTo>
                    <a:cubicBezTo>
                      <a:pt x="517" y="0"/>
                      <a:pt x="497" y="20"/>
                      <a:pt x="448" y="25"/>
                    </a:cubicBezTo>
                    <a:cubicBezTo>
                      <a:pt x="399" y="30"/>
                      <a:pt x="308" y="32"/>
                      <a:pt x="276" y="45"/>
                    </a:cubicBezTo>
                    <a:cubicBezTo>
                      <a:pt x="244" y="58"/>
                      <a:pt x="258" y="80"/>
                      <a:pt x="244" y="115"/>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9987" name="Freeform 81">
                <a:extLst>
                  <a:ext uri="{FF2B5EF4-FFF2-40B4-BE49-F238E27FC236}">
                    <a16:creationId xmlns:a16="http://schemas.microsoft.com/office/drawing/2014/main" id="{0DDCB95F-2D8F-8164-5F01-3341D24ACAC5}"/>
                  </a:ext>
                </a:extLst>
              </p:cNvPr>
              <p:cNvSpPr>
                <a:spLocks/>
              </p:cNvSpPr>
              <p:nvPr/>
            </p:nvSpPr>
            <p:spPr bwMode="invGray">
              <a:xfrm>
                <a:off x="3853237" y="4208635"/>
                <a:ext cx="592156" cy="685035"/>
              </a:xfrm>
              <a:custGeom>
                <a:avLst/>
                <a:gdLst>
                  <a:gd name="T0" fmla="*/ 2147483646 w 967"/>
                  <a:gd name="T1" fmla="*/ 2147483646 h 918"/>
                  <a:gd name="T2" fmla="*/ 2147483646 w 967"/>
                  <a:gd name="T3" fmla="*/ 2147483646 h 918"/>
                  <a:gd name="T4" fmla="*/ 2147483646 w 967"/>
                  <a:gd name="T5" fmla="*/ 2147483646 h 918"/>
                  <a:gd name="T6" fmla="*/ 2147483646 w 967"/>
                  <a:gd name="T7" fmla="*/ 2147483646 h 918"/>
                  <a:gd name="T8" fmla="*/ 2147483646 w 967"/>
                  <a:gd name="T9" fmla="*/ 2147483646 h 918"/>
                  <a:gd name="T10" fmla="*/ 2147483646 w 967"/>
                  <a:gd name="T11" fmla="*/ 2147483646 h 918"/>
                  <a:gd name="T12" fmla="*/ 2147483646 w 967"/>
                  <a:gd name="T13" fmla="*/ 2147483646 h 918"/>
                  <a:gd name="T14" fmla="*/ 2147483646 w 967"/>
                  <a:gd name="T15" fmla="*/ 2147483646 h 918"/>
                  <a:gd name="T16" fmla="*/ 2147483646 w 967"/>
                  <a:gd name="T17" fmla="*/ 2147483646 h 918"/>
                  <a:gd name="T18" fmla="*/ 2147483646 w 967"/>
                  <a:gd name="T19" fmla="*/ 2147483646 h 918"/>
                  <a:gd name="T20" fmla="*/ 2147483646 w 967"/>
                  <a:gd name="T21" fmla="*/ 2147483646 h 918"/>
                  <a:gd name="T22" fmla="*/ 2147483646 w 967"/>
                  <a:gd name="T23" fmla="*/ 2147483646 h 918"/>
                  <a:gd name="T24" fmla="*/ 2147483646 w 967"/>
                  <a:gd name="T25" fmla="*/ 2147483646 h 918"/>
                  <a:gd name="T26" fmla="*/ 2147483646 w 967"/>
                  <a:gd name="T27" fmla="*/ 2147483646 h 918"/>
                  <a:gd name="T28" fmla="*/ 2147483646 w 967"/>
                  <a:gd name="T29" fmla="*/ 2147483646 h 918"/>
                  <a:gd name="T30" fmla="*/ 2147483646 w 967"/>
                  <a:gd name="T31" fmla="*/ 2147483646 h 918"/>
                  <a:gd name="T32" fmla="*/ 2147483646 w 967"/>
                  <a:gd name="T33" fmla="*/ 2147483646 h 918"/>
                  <a:gd name="T34" fmla="*/ 2147483646 w 967"/>
                  <a:gd name="T35" fmla="*/ 2147483646 h 918"/>
                  <a:gd name="T36" fmla="*/ 2147483646 w 967"/>
                  <a:gd name="T37" fmla="*/ 2147483646 h 918"/>
                  <a:gd name="T38" fmla="*/ 2147483646 w 967"/>
                  <a:gd name="T39" fmla="*/ 2147483646 h 918"/>
                  <a:gd name="T40" fmla="*/ 2147483646 w 967"/>
                  <a:gd name="T41" fmla="*/ 2147483646 h 918"/>
                  <a:gd name="T42" fmla="*/ 2147483646 w 967"/>
                  <a:gd name="T43" fmla="*/ 2147483646 h 918"/>
                  <a:gd name="T44" fmla="*/ 2147483646 w 967"/>
                  <a:gd name="T45" fmla="*/ 2147483646 h 918"/>
                  <a:gd name="T46" fmla="*/ 2147483646 w 967"/>
                  <a:gd name="T47" fmla="*/ 2147483646 h 9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7"/>
                  <a:gd name="T73" fmla="*/ 0 h 918"/>
                  <a:gd name="T74" fmla="*/ 967 w 967"/>
                  <a:gd name="T75" fmla="*/ 918 h 9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7" h="918">
                    <a:moveTo>
                      <a:pt x="244" y="115"/>
                    </a:moveTo>
                    <a:cubicBezTo>
                      <a:pt x="230" y="150"/>
                      <a:pt x="198" y="226"/>
                      <a:pt x="192" y="256"/>
                    </a:cubicBezTo>
                    <a:cubicBezTo>
                      <a:pt x="186" y="286"/>
                      <a:pt x="234" y="257"/>
                      <a:pt x="205" y="294"/>
                    </a:cubicBezTo>
                    <a:cubicBezTo>
                      <a:pt x="176" y="331"/>
                      <a:pt x="40" y="433"/>
                      <a:pt x="20" y="480"/>
                    </a:cubicBezTo>
                    <a:cubicBezTo>
                      <a:pt x="0" y="527"/>
                      <a:pt x="70" y="545"/>
                      <a:pt x="84" y="576"/>
                    </a:cubicBezTo>
                    <a:cubicBezTo>
                      <a:pt x="98" y="607"/>
                      <a:pt x="90" y="641"/>
                      <a:pt x="103" y="665"/>
                    </a:cubicBezTo>
                    <a:cubicBezTo>
                      <a:pt x="116" y="689"/>
                      <a:pt x="134" y="700"/>
                      <a:pt x="160" y="717"/>
                    </a:cubicBezTo>
                    <a:cubicBezTo>
                      <a:pt x="186" y="734"/>
                      <a:pt x="222" y="747"/>
                      <a:pt x="256" y="768"/>
                    </a:cubicBezTo>
                    <a:cubicBezTo>
                      <a:pt x="290" y="789"/>
                      <a:pt x="320" y="822"/>
                      <a:pt x="365" y="845"/>
                    </a:cubicBezTo>
                    <a:cubicBezTo>
                      <a:pt x="410" y="868"/>
                      <a:pt x="479" y="900"/>
                      <a:pt x="525" y="909"/>
                    </a:cubicBezTo>
                    <a:cubicBezTo>
                      <a:pt x="571" y="918"/>
                      <a:pt x="603" y="914"/>
                      <a:pt x="640" y="902"/>
                    </a:cubicBezTo>
                    <a:cubicBezTo>
                      <a:pt x="677" y="890"/>
                      <a:pt x="718" y="851"/>
                      <a:pt x="749" y="838"/>
                    </a:cubicBezTo>
                    <a:cubicBezTo>
                      <a:pt x="780" y="825"/>
                      <a:pt x="806" y="840"/>
                      <a:pt x="826" y="825"/>
                    </a:cubicBezTo>
                    <a:cubicBezTo>
                      <a:pt x="846" y="810"/>
                      <a:pt x="863" y="776"/>
                      <a:pt x="871" y="749"/>
                    </a:cubicBezTo>
                    <a:cubicBezTo>
                      <a:pt x="879" y="722"/>
                      <a:pt x="871" y="695"/>
                      <a:pt x="877" y="665"/>
                    </a:cubicBezTo>
                    <a:cubicBezTo>
                      <a:pt x="883" y="635"/>
                      <a:pt x="899" y="606"/>
                      <a:pt x="909" y="569"/>
                    </a:cubicBezTo>
                    <a:cubicBezTo>
                      <a:pt x="919" y="532"/>
                      <a:pt x="927" y="479"/>
                      <a:pt x="935" y="441"/>
                    </a:cubicBezTo>
                    <a:cubicBezTo>
                      <a:pt x="943" y="403"/>
                      <a:pt x="967" y="381"/>
                      <a:pt x="954" y="339"/>
                    </a:cubicBezTo>
                    <a:cubicBezTo>
                      <a:pt x="941" y="297"/>
                      <a:pt x="889" y="231"/>
                      <a:pt x="858" y="192"/>
                    </a:cubicBezTo>
                    <a:cubicBezTo>
                      <a:pt x="827" y="153"/>
                      <a:pt x="816" y="132"/>
                      <a:pt x="768" y="102"/>
                    </a:cubicBezTo>
                    <a:cubicBezTo>
                      <a:pt x="720" y="72"/>
                      <a:pt x="623" y="26"/>
                      <a:pt x="570" y="13"/>
                    </a:cubicBezTo>
                    <a:cubicBezTo>
                      <a:pt x="517" y="0"/>
                      <a:pt x="497" y="20"/>
                      <a:pt x="448" y="25"/>
                    </a:cubicBezTo>
                    <a:cubicBezTo>
                      <a:pt x="399" y="30"/>
                      <a:pt x="308" y="32"/>
                      <a:pt x="276" y="45"/>
                    </a:cubicBezTo>
                    <a:cubicBezTo>
                      <a:pt x="244" y="58"/>
                      <a:pt x="258" y="80"/>
                      <a:pt x="244" y="115"/>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9988" name="Freeform 82">
                <a:extLst>
                  <a:ext uri="{FF2B5EF4-FFF2-40B4-BE49-F238E27FC236}">
                    <a16:creationId xmlns:a16="http://schemas.microsoft.com/office/drawing/2014/main" id="{8CEEE0E6-44CD-41D4-04C6-5ADFD4763A35}"/>
                  </a:ext>
                </a:extLst>
              </p:cNvPr>
              <p:cNvSpPr>
                <a:spLocks/>
              </p:cNvSpPr>
              <p:nvPr/>
            </p:nvSpPr>
            <p:spPr bwMode="invGray">
              <a:xfrm>
                <a:off x="2748020" y="4116297"/>
                <a:ext cx="752444" cy="821568"/>
              </a:xfrm>
              <a:custGeom>
                <a:avLst/>
                <a:gdLst>
                  <a:gd name="T0" fmla="*/ 2147483646 w 967"/>
                  <a:gd name="T1" fmla="*/ 2147483646 h 918"/>
                  <a:gd name="T2" fmla="*/ 2147483646 w 967"/>
                  <a:gd name="T3" fmla="*/ 2147483646 h 918"/>
                  <a:gd name="T4" fmla="*/ 2147483646 w 967"/>
                  <a:gd name="T5" fmla="*/ 2147483646 h 918"/>
                  <a:gd name="T6" fmla="*/ 2147483646 w 967"/>
                  <a:gd name="T7" fmla="*/ 2147483646 h 918"/>
                  <a:gd name="T8" fmla="*/ 2147483646 w 967"/>
                  <a:gd name="T9" fmla="*/ 2147483646 h 918"/>
                  <a:gd name="T10" fmla="*/ 2147483646 w 967"/>
                  <a:gd name="T11" fmla="*/ 2147483646 h 918"/>
                  <a:gd name="T12" fmla="*/ 2147483646 w 967"/>
                  <a:gd name="T13" fmla="*/ 2147483646 h 918"/>
                  <a:gd name="T14" fmla="*/ 2147483646 w 967"/>
                  <a:gd name="T15" fmla="*/ 2147483646 h 918"/>
                  <a:gd name="T16" fmla="*/ 2147483646 w 967"/>
                  <a:gd name="T17" fmla="*/ 2147483646 h 918"/>
                  <a:gd name="T18" fmla="*/ 2147483646 w 967"/>
                  <a:gd name="T19" fmla="*/ 2147483646 h 918"/>
                  <a:gd name="T20" fmla="*/ 2147483646 w 967"/>
                  <a:gd name="T21" fmla="*/ 2147483646 h 918"/>
                  <a:gd name="T22" fmla="*/ 2147483646 w 967"/>
                  <a:gd name="T23" fmla="*/ 2147483646 h 918"/>
                  <a:gd name="T24" fmla="*/ 2147483646 w 967"/>
                  <a:gd name="T25" fmla="*/ 2147483646 h 918"/>
                  <a:gd name="T26" fmla="*/ 2147483646 w 967"/>
                  <a:gd name="T27" fmla="*/ 2147483646 h 918"/>
                  <a:gd name="T28" fmla="*/ 2147483646 w 967"/>
                  <a:gd name="T29" fmla="*/ 2147483646 h 918"/>
                  <a:gd name="T30" fmla="*/ 2147483646 w 967"/>
                  <a:gd name="T31" fmla="*/ 2147483646 h 918"/>
                  <a:gd name="T32" fmla="*/ 2147483646 w 967"/>
                  <a:gd name="T33" fmla="*/ 2147483646 h 918"/>
                  <a:gd name="T34" fmla="*/ 2147483646 w 967"/>
                  <a:gd name="T35" fmla="*/ 2147483646 h 918"/>
                  <a:gd name="T36" fmla="*/ 2147483646 w 967"/>
                  <a:gd name="T37" fmla="*/ 2147483646 h 918"/>
                  <a:gd name="T38" fmla="*/ 2147483646 w 967"/>
                  <a:gd name="T39" fmla="*/ 2147483646 h 918"/>
                  <a:gd name="T40" fmla="*/ 2147483646 w 967"/>
                  <a:gd name="T41" fmla="*/ 2147483646 h 918"/>
                  <a:gd name="T42" fmla="*/ 2147483646 w 967"/>
                  <a:gd name="T43" fmla="*/ 2147483646 h 918"/>
                  <a:gd name="T44" fmla="*/ 2147483646 w 967"/>
                  <a:gd name="T45" fmla="*/ 2147483646 h 918"/>
                  <a:gd name="T46" fmla="*/ 2147483646 w 967"/>
                  <a:gd name="T47" fmla="*/ 2147483646 h 9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7"/>
                  <a:gd name="T73" fmla="*/ 0 h 918"/>
                  <a:gd name="T74" fmla="*/ 967 w 967"/>
                  <a:gd name="T75" fmla="*/ 918 h 9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7" h="918">
                    <a:moveTo>
                      <a:pt x="244" y="115"/>
                    </a:moveTo>
                    <a:cubicBezTo>
                      <a:pt x="230" y="150"/>
                      <a:pt x="198" y="226"/>
                      <a:pt x="192" y="256"/>
                    </a:cubicBezTo>
                    <a:cubicBezTo>
                      <a:pt x="186" y="286"/>
                      <a:pt x="234" y="257"/>
                      <a:pt x="205" y="294"/>
                    </a:cubicBezTo>
                    <a:cubicBezTo>
                      <a:pt x="176" y="331"/>
                      <a:pt x="40" y="433"/>
                      <a:pt x="20" y="480"/>
                    </a:cubicBezTo>
                    <a:cubicBezTo>
                      <a:pt x="0" y="527"/>
                      <a:pt x="70" y="545"/>
                      <a:pt x="84" y="576"/>
                    </a:cubicBezTo>
                    <a:cubicBezTo>
                      <a:pt x="98" y="607"/>
                      <a:pt x="90" y="641"/>
                      <a:pt x="103" y="665"/>
                    </a:cubicBezTo>
                    <a:cubicBezTo>
                      <a:pt x="116" y="689"/>
                      <a:pt x="134" y="700"/>
                      <a:pt x="160" y="717"/>
                    </a:cubicBezTo>
                    <a:cubicBezTo>
                      <a:pt x="186" y="734"/>
                      <a:pt x="222" y="747"/>
                      <a:pt x="256" y="768"/>
                    </a:cubicBezTo>
                    <a:cubicBezTo>
                      <a:pt x="290" y="789"/>
                      <a:pt x="320" y="822"/>
                      <a:pt x="365" y="845"/>
                    </a:cubicBezTo>
                    <a:cubicBezTo>
                      <a:pt x="410" y="868"/>
                      <a:pt x="479" y="900"/>
                      <a:pt x="525" y="909"/>
                    </a:cubicBezTo>
                    <a:cubicBezTo>
                      <a:pt x="571" y="918"/>
                      <a:pt x="603" y="914"/>
                      <a:pt x="640" y="902"/>
                    </a:cubicBezTo>
                    <a:cubicBezTo>
                      <a:pt x="677" y="890"/>
                      <a:pt x="718" y="851"/>
                      <a:pt x="749" y="838"/>
                    </a:cubicBezTo>
                    <a:cubicBezTo>
                      <a:pt x="780" y="825"/>
                      <a:pt x="806" y="840"/>
                      <a:pt x="826" y="825"/>
                    </a:cubicBezTo>
                    <a:cubicBezTo>
                      <a:pt x="846" y="810"/>
                      <a:pt x="863" y="776"/>
                      <a:pt x="871" y="749"/>
                    </a:cubicBezTo>
                    <a:cubicBezTo>
                      <a:pt x="879" y="722"/>
                      <a:pt x="871" y="695"/>
                      <a:pt x="877" y="665"/>
                    </a:cubicBezTo>
                    <a:cubicBezTo>
                      <a:pt x="883" y="635"/>
                      <a:pt x="899" y="606"/>
                      <a:pt x="909" y="569"/>
                    </a:cubicBezTo>
                    <a:cubicBezTo>
                      <a:pt x="919" y="532"/>
                      <a:pt x="927" y="479"/>
                      <a:pt x="935" y="441"/>
                    </a:cubicBezTo>
                    <a:cubicBezTo>
                      <a:pt x="943" y="403"/>
                      <a:pt x="967" y="381"/>
                      <a:pt x="954" y="339"/>
                    </a:cubicBezTo>
                    <a:cubicBezTo>
                      <a:pt x="941" y="297"/>
                      <a:pt x="889" y="231"/>
                      <a:pt x="858" y="192"/>
                    </a:cubicBezTo>
                    <a:cubicBezTo>
                      <a:pt x="827" y="153"/>
                      <a:pt x="816" y="132"/>
                      <a:pt x="768" y="102"/>
                    </a:cubicBezTo>
                    <a:cubicBezTo>
                      <a:pt x="720" y="72"/>
                      <a:pt x="623" y="26"/>
                      <a:pt x="570" y="13"/>
                    </a:cubicBezTo>
                    <a:cubicBezTo>
                      <a:pt x="517" y="0"/>
                      <a:pt x="497" y="20"/>
                      <a:pt x="448" y="25"/>
                    </a:cubicBezTo>
                    <a:cubicBezTo>
                      <a:pt x="399" y="30"/>
                      <a:pt x="308" y="32"/>
                      <a:pt x="276" y="45"/>
                    </a:cubicBezTo>
                    <a:cubicBezTo>
                      <a:pt x="244" y="58"/>
                      <a:pt x="258" y="80"/>
                      <a:pt x="244" y="115"/>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9989" name="Freeform 83">
                <a:extLst>
                  <a:ext uri="{FF2B5EF4-FFF2-40B4-BE49-F238E27FC236}">
                    <a16:creationId xmlns:a16="http://schemas.microsoft.com/office/drawing/2014/main" id="{901032C3-A6E2-220C-117C-6EC5A82A3338}"/>
                  </a:ext>
                </a:extLst>
              </p:cNvPr>
              <p:cNvSpPr>
                <a:spLocks/>
              </p:cNvSpPr>
              <p:nvPr/>
            </p:nvSpPr>
            <p:spPr bwMode="invGray">
              <a:xfrm>
                <a:off x="1419520" y="4016857"/>
                <a:ext cx="1015624" cy="1086743"/>
              </a:xfrm>
              <a:custGeom>
                <a:avLst/>
                <a:gdLst>
                  <a:gd name="T0" fmla="*/ 2147483646 w 967"/>
                  <a:gd name="T1" fmla="*/ 2147483646 h 918"/>
                  <a:gd name="T2" fmla="*/ 2147483646 w 967"/>
                  <a:gd name="T3" fmla="*/ 2147483646 h 918"/>
                  <a:gd name="T4" fmla="*/ 2147483646 w 967"/>
                  <a:gd name="T5" fmla="*/ 2147483646 h 918"/>
                  <a:gd name="T6" fmla="*/ 2147483646 w 967"/>
                  <a:gd name="T7" fmla="*/ 2147483646 h 918"/>
                  <a:gd name="T8" fmla="*/ 2147483646 w 967"/>
                  <a:gd name="T9" fmla="*/ 2147483646 h 918"/>
                  <a:gd name="T10" fmla="*/ 2147483646 w 967"/>
                  <a:gd name="T11" fmla="*/ 2147483646 h 918"/>
                  <a:gd name="T12" fmla="*/ 2147483646 w 967"/>
                  <a:gd name="T13" fmla="*/ 2147483646 h 918"/>
                  <a:gd name="T14" fmla="*/ 2147483646 w 967"/>
                  <a:gd name="T15" fmla="*/ 2147483646 h 918"/>
                  <a:gd name="T16" fmla="*/ 2147483646 w 967"/>
                  <a:gd name="T17" fmla="*/ 2147483646 h 918"/>
                  <a:gd name="T18" fmla="*/ 2147483646 w 967"/>
                  <a:gd name="T19" fmla="*/ 2147483646 h 918"/>
                  <a:gd name="T20" fmla="*/ 2147483646 w 967"/>
                  <a:gd name="T21" fmla="*/ 2147483646 h 918"/>
                  <a:gd name="T22" fmla="*/ 2147483646 w 967"/>
                  <a:gd name="T23" fmla="*/ 2147483646 h 918"/>
                  <a:gd name="T24" fmla="*/ 2147483646 w 967"/>
                  <a:gd name="T25" fmla="*/ 2147483646 h 918"/>
                  <a:gd name="T26" fmla="*/ 2147483646 w 967"/>
                  <a:gd name="T27" fmla="*/ 2147483646 h 918"/>
                  <a:gd name="T28" fmla="*/ 2147483646 w 967"/>
                  <a:gd name="T29" fmla="*/ 2147483646 h 918"/>
                  <a:gd name="T30" fmla="*/ 2147483646 w 967"/>
                  <a:gd name="T31" fmla="*/ 2147483646 h 918"/>
                  <a:gd name="T32" fmla="*/ 2147483646 w 967"/>
                  <a:gd name="T33" fmla="*/ 2147483646 h 918"/>
                  <a:gd name="T34" fmla="*/ 2147483646 w 967"/>
                  <a:gd name="T35" fmla="*/ 2147483646 h 918"/>
                  <a:gd name="T36" fmla="*/ 2147483646 w 967"/>
                  <a:gd name="T37" fmla="*/ 2147483646 h 918"/>
                  <a:gd name="T38" fmla="*/ 2147483646 w 967"/>
                  <a:gd name="T39" fmla="*/ 2147483646 h 918"/>
                  <a:gd name="T40" fmla="*/ 2147483646 w 967"/>
                  <a:gd name="T41" fmla="*/ 2147483646 h 918"/>
                  <a:gd name="T42" fmla="*/ 2147483646 w 967"/>
                  <a:gd name="T43" fmla="*/ 2147483646 h 918"/>
                  <a:gd name="T44" fmla="*/ 2147483646 w 967"/>
                  <a:gd name="T45" fmla="*/ 2147483646 h 918"/>
                  <a:gd name="T46" fmla="*/ 2147483646 w 967"/>
                  <a:gd name="T47" fmla="*/ 2147483646 h 9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7"/>
                  <a:gd name="T73" fmla="*/ 0 h 918"/>
                  <a:gd name="T74" fmla="*/ 967 w 967"/>
                  <a:gd name="T75" fmla="*/ 918 h 9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7" h="918">
                    <a:moveTo>
                      <a:pt x="244" y="115"/>
                    </a:moveTo>
                    <a:cubicBezTo>
                      <a:pt x="230" y="150"/>
                      <a:pt x="198" y="226"/>
                      <a:pt x="192" y="256"/>
                    </a:cubicBezTo>
                    <a:cubicBezTo>
                      <a:pt x="186" y="286"/>
                      <a:pt x="234" y="257"/>
                      <a:pt x="205" y="294"/>
                    </a:cubicBezTo>
                    <a:cubicBezTo>
                      <a:pt x="176" y="331"/>
                      <a:pt x="40" y="433"/>
                      <a:pt x="20" y="480"/>
                    </a:cubicBezTo>
                    <a:cubicBezTo>
                      <a:pt x="0" y="527"/>
                      <a:pt x="70" y="545"/>
                      <a:pt x="84" y="576"/>
                    </a:cubicBezTo>
                    <a:cubicBezTo>
                      <a:pt x="98" y="607"/>
                      <a:pt x="90" y="641"/>
                      <a:pt x="103" y="665"/>
                    </a:cubicBezTo>
                    <a:cubicBezTo>
                      <a:pt x="116" y="689"/>
                      <a:pt x="134" y="700"/>
                      <a:pt x="160" y="717"/>
                    </a:cubicBezTo>
                    <a:cubicBezTo>
                      <a:pt x="186" y="734"/>
                      <a:pt x="222" y="747"/>
                      <a:pt x="256" y="768"/>
                    </a:cubicBezTo>
                    <a:cubicBezTo>
                      <a:pt x="290" y="789"/>
                      <a:pt x="320" y="822"/>
                      <a:pt x="365" y="845"/>
                    </a:cubicBezTo>
                    <a:cubicBezTo>
                      <a:pt x="410" y="868"/>
                      <a:pt x="479" y="900"/>
                      <a:pt x="525" y="909"/>
                    </a:cubicBezTo>
                    <a:cubicBezTo>
                      <a:pt x="571" y="918"/>
                      <a:pt x="603" y="914"/>
                      <a:pt x="640" y="902"/>
                    </a:cubicBezTo>
                    <a:cubicBezTo>
                      <a:pt x="677" y="890"/>
                      <a:pt x="718" y="851"/>
                      <a:pt x="749" y="838"/>
                    </a:cubicBezTo>
                    <a:cubicBezTo>
                      <a:pt x="780" y="825"/>
                      <a:pt x="806" y="840"/>
                      <a:pt x="826" y="825"/>
                    </a:cubicBezTo>
                    <a:cubicBezTo>
                      <a:pt x="846" y="810"/>
                      <a:pt x="863" y="776"/>
                      <a:pt x="871" y="749"/>
                    </a:cubicBezTo>
                    <a:cubicBezTo>
                      <a:pt x="879" y="722"/>
                      <a:pt x="871" y="695"/>
                      <a:pt x="877" y="665"/>
                    </a:cubicBezTo>
                    <a:cubicBezTo>
                      <a:pt x="883" y="635"/>
                      <a:pt x="899" y="606"/>
                      <a:pt x="909" y="569"/>
                    </a:cubicBezTo>
                    <a:cubicBezTo>
                      <a:pt x="919" y="532"/>
                      <a:pt x="927" y="479"/>
                      <a:pt x="935" y="441"/>
                    </a:cubicBezTo>
                    <a:cubicBezTo>
                      <a:pt x="943" y="403"/>
                      <a:pt x="967" y="381"/>
                      <a:pt x="954" y="339"/>
                    </a:cubicBezTo>
                    <a:cubicBezTo>
                      <a:pt x="941" y="297"/>
                      <a:pt x="889" y="231"/>
                      <a:pt x="858" y="192"/>
                    </a:cubicBezTo>
                    <a:cubicBezTo>
                      <a:pt x="827" y="153"/>
                      <a:pt x="816" y="132"/>
                      <a:pt x="768" y="102"/>
                    </a:cubicBezTo>
                    <a:cubicBezTo>
                      <a:pt x="720" y="72"/>
                      <a:pt x="623" y="26"/>
                      <a:pt x="570" y="13"/>
                    </a:cubicBezTo>
                    <a:cubicBezTo>
                      <a:pt x="517" y="0"/>
                      <a:pt x="497" y="20"/>
                      <a:pt x="448" y="25"/>
                    </a:cubicBezTo>
                    <a:cubicBezTo>
                      <a:pt x="399" y="30"/>
                      <a:pt x="308" y="32"/>
                      <a:pt x="276" y="45"/>
                    </a:cubicBezTo>
                    <a:cubicBezTo>
                      <a:pt x="244" y="58"/>
                      <a:pt x="258" y="80"/>
                      <a:pt x="244" y="115"/>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79886" name="Group 171">
              <a:extLst>
                <a:ext uri="{FF2B5EF4-FFF2-40B4-BE49-F238E27FC236}">
                  <a16:creationId xmlns:a16="http://schemas.microsoft.com/office/drawing/2014/main" id="{3C8E174B-AD2E-58DE-6E58-19708917457C}"/>
                </a:ext>
              </a:extLst>
            </p:cNvPr>
            <p:cNvGrpSpPr>
              <a:grpSpLocks/>
            </p:cNvGrpSpPr>
            <p:nvPr/>
          </p:nvGrpSpPr>
          <p:grpSpPr bwMode="auto">
            <a:xfrm>
              <a:off x="3868738" y="1898650"/>
              <a:ext cx="2143125" cy="544513"/>
              <a:chOff x="1542303" y="4306159"/>
              <a:chExt cx="3809186" cy="815186"/>
            </a:xfrm>
          </p:grpSpPr>
          <p:sp>
            <p:nvSpPr>
              <p:cNvPr id="173" name="AutoShape 8">
                <a:extLst>
                  <a:ext uri="{FF2B5EF4-FFF2-40B4-BE49-F238E27FC236}">
                    <a16:creationId xmlns:a16="http://schemas.microsoft.com/office/drawing/2014/main" id="{0EF0BDE3-6179-AF24-2D62-72009E27056F}"/>
                  </a:ext>
                </a:extLst>
              </p:cNvPr>
              <p:cNvSpPr>
                <a:spLocks noChangeArrowheads="1"/>
              </p:cNvSpPr>
              <p:nvPr/>
            </p:nvSpPr>
            <p:spPr bwMode="invGray">
              <a:xfrm>
                <a:off x="2339881" y="4625353"/>
                <a:ext cx="336714" cy="172675"/>
              </a:xfrm>
              <a:prstGeom prst="rightArrow">
                <a:avLst>
                  <a:gd name="adj1" fmla="val 50000"/>
                  <a:gd name="adj2" fmla="val 56872"/>
                </a:avLst>
              </a:prstGeom>
              <a:solidFill>
                <a:schemeClr val="bg2"/>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74" name="Freeform 11">
                <a:extLst>
                  <a:ext uri="{FF2B5EF4-FFF2-40B4-BE49-F238E27FC236}">
                    <a16:creationId xmlns:a16="http://schemas.microsoft.com/office/drawing/2014/main" id="{687345FA-0F82-09C6-1830-7951A3789EE4}"/>
                  </a:ext>
                </a:extLst>
              </p:cNvPr>
              <p:cNvSpPr>
                <a:spLocks/>
              </p:cNvSpPr>
              <p:nvPr/>
            </p:nvSpPr>
            <p:spPr bwMode="invGray">
              <a:xfrm>
                <a:off x="1542303" y="4306985"/>
                <a:ext cx="705405" cy="814808"/>
              </a:xfrm>
              <a:custGeom>
                <a:avLst/>
                <a:gdLst>
                  <a:gd name="T0" fmla="*/ 1332 w 504"/>
                  <a:gd name="T1" fmla="*/ 641 h 544"/>
                  <a:gd name="T2" fmla="*/ 2227 w 504"/>
                  <a:gd name="T3" fmla="*/ 1582 h 544"/>
                  <a:gd name="T4" fmla="*/ 1420 w 504"/>
                  <a:gd name="T5" fmla="*/ 2223 h 544"/>
                  <a:gd name="T6" fmla="*/ 1420 w 504"/>
                  <a:gd name="T7" fmla="*/ 2942 h 544"/>
                  <a:gd name="T8" fmla="*/ 207 w 504"/>
                  <a:gd name="T9" fmla="*/ 3533 h 544"/>
                  <a:gd name="T10" fmla="*/ 413 w 504"/>
                  <a:gd name="T11" fmla="*/ 4470 h 544"/>
                  <a:gd name="T12" fmla="*/ 2640 w 504"/>
                  <a:gd name="T13" fmla="*/ 5700 h 544"/>
                  <a:gd name="T14" fmla="*/ 4156 w 504"/>
                  <a:gd name="T15" fmla="*/ 5551 h 544"/>
                  <a:gd name="T16" fmla="*/ 4457 w 504"/>
                  <a:gd name="T17" fmla="*/ 6127 h 544"/>
                  <a:gd name="T18" fmla="*/ 6684 w 504"/>
                  <a:gd name="T19" fmla="*/ 5619 h 544"/>
                  <a:gd name="T20" fmla="*/ 6485 w 504"/>
                  <a:gd name="T21" fmla="*/ 4389 h 544"/>
                  <a:gd name="T22" fmla="*/ 6485 w 504"/>
                  <a:gd name="T23" fmla="*/ 3667 h 544"/>
                  <a:gd name="T24" fmla="*/ 7793 w 504"/>
                  <a:gd name="T25" fmla="*/ 3453 h 544"/>
                  <a:gd name="T26" fmla="*/ 7492 w 504"/>
                  <a:gd name="T27" fmla="*/ 1723 h 544"/>
                  <a:gd name="T28" fmla="*/ 5073 w 504"/>
                  <a:gd name="T29" fmla="*/ 1367 h 544"/>
                  <a:gd name="T30" fmla="*/ 5773 w 504"/>
                  <a:gd name="T31" fmla="*/ 641 h 544"/>
                  <a:gd name="T32" fmla="*/ 4664 w 504"/>
                  <a:gd name="T33" fmla="*/ 53 h 544"/>
                  <a:gd name="T34" fmla="*/ 2544 w 504"/>
                  <a:gd name="T35" fmla="*/ 282 h 544"/>
                  <a:gd name="T36" fmla="*/ 2544 w 504"/>
                  <a:gd name="T37" fmla="*/ 856 h 544"/>
                  <a:gd name="T38" fmla="*/ 1332 w 504"/>
                  <a:gd name="T39" fmla="*/ 641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grpSp>
            <p:nvGrpSpPr>
              <p:cNvPr id="79909" name="Group 12">
                <a:extLst>
                  <a:ext uri="{FF2B5EF4-FFF2-40B4-BE49-F238E27FC236}">
                    <a16:creationId xmlns:a16="http://schemas.microsoft.com/office/drawing/2014/main" id="{90DDDE77-1161-BA37-B4D7-BD6748B63752}"/>
                  </a:ext>
                </a:extLst>
              </p:cNvPr>
              <p:cNvGrpSpPr>
                <a:grpSpLocks/>
              </p:cNvGrpSpPr>
              <p:nvPr/>
            </p:nvGrpSpPr>
            <p:grpSpPr bwMode="auto">
              <a:xfrm>
                <a:off x="2786534" y="4468052"/>
                <a:ext cx="496850" cy="588700"/>
                <a:chOff x="1787" y="2129"/>
                <a:chExt cx="472" cy="480"/>
              </a:xfrm>
            </p:grpSpPr>
            <p:sp>
              <p:nvSpPr>
                <p:cNvPr id="229" name="Freeform 13">
                  <a:extLst>
                    <a:ext uri="{FF2B5EF4-FFF2-40B4-BE49-F238E27FC236}">
                      <a16:creationId xmlns:a16="http://schemas.microsoft.com/office/drawing/2014/main" id="{35934076-F59C-DBE3-0514-F55C25C5588B}"/>
                    </a:ext>
                  </a:extLst>
                </p:cNvPr>
                <p:cNvSpPr>
                  <a:spLocks/>
                </p:cNvSpPr>
                <p:nvPr/>
              </p:nvSpPr>
              <p:spPr bwMode="invGray">
                <a:xfrm>
                  <a:off x="1783" y="2131"/>
                  <a:ext cx="475" cy="419"/>
                </a:xfrm>
                <a:custGeom>
                  <a:avLst/>
                  <a:gdLst>
                    <a:gd name="T0" fmla="*/ 61 w 504"/>
                    <a:gd name="T1" fmla="*/ 20 h 544"/>
                    <a:gd name="T2" fmla="*/ 102 w 504"/>
                    <a:gd name="T3" fmla="*/ 51 h 544"/>
                    <a:gd name="T4" fmla="*/ 66 w 504"/>
                    <a:gd name="T5" fmla="*/ 71 h 544"/>
                    <a:gd name="T6" fmla="*/ 66 w 504"/>
                    <a:gd name="T7" fmla="*/ 95 h 544"/>
                    <a:gd name="T8" fmla="*/ 9 w 504"/>
                    <a:gd name="T9" fmla="*/ 114 h 544"/>
                    <a:gd name="T10" fmla="*/ 18 w 504"/>
                    <a:gd name="T11" fmla="*/ 144 h 544"/>
                    <a:gd name="T12" fmla="*/ 121 w 504"/>
                    <a:gd name="T13" fmla="*/ 183 h 544"/>
                    <a:gd name="T14" fmla="*/ 191 w 504"/>
                    <a:gd name="T15" fmla="*/ 178 h 544"/>
                    <a:gd name="T16" fmla="*/ 204 w 504"/>
                    <a:gd name="T17" fmla="*/ 197 h 544"/>
                    <a:gd name="T18" fmla="*/ 306 w 504"/>
                    <a:gd name="T19" fmla="*/ 180 h 544"/>
                    <a:gd name="T20" fmla="*/ 297 w 504"/>
                    <a:gd name="T21" fmla="*/ 141 h 544"/>
                    <a:gd name="T22" fmla="*/ 297 w 504"/>
                    <a:gd name="T23" fmla="*/ 117 h 544"/>
                    <a:gd name="T24" fmla="*/ 358 w 504"/>
                    <a:gd name="T25" fmla="*/ 111 h 544"/>
                    <a:gd name="T26" fmla="*/ 343 w 504"/>
                    <a:gd name="T27" fmla="*/ 55 h 544"/>
                    <a:gd name="T28" fmla="*/ 233 w 504"/>
                    <a:gd name="T29" fmla="*/ 44 h 544"/>
                    <a:gd name="T30" fmla="*/ 265 w 504"/>
                    <a:gd name="T31" fmla="*/ 20 h 544"/>
                    <a:gd name="T32" fmla="*/ 214 w 504"/>
                    <a:gd name="T33" fmla="*/ 2 h 544"/>
                    <a:gd name="T34" fmla="*/ 116 w 504"/>
                    <a:gd name="T35" fmla="*/ 9 h 544"/>
                    <a:gd name="T36" fmla="*/ 116 w 504"/>
                    <a:gd name="T37" fmla="*/ 28 h 544"/>
                    <a:gd name="T38" fmla="*/ 61 w 504"/>
                    <a:gd name="T39" fmla="*/ 20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230" name="Rectangle 14">
                  <a:extLst>
                    <a:ext uri="{FF2B5EF4-FFF2-40B4-BE49-F238E27FC236}">
                      <a16:creationId xmlns:a16="http://schemas.microsoft.com/office/drawing/2014/main" id="{54AF7FAD-0E83-2C60-620B-4B39C8313F14}"/>
                    </a:ext>
                  </a:extLst>
                </p:cNvPr>
                <p:cNvSpPr>
                  <a:spLocks noChangeArrowheads="1"/>
                </p:cNvSpPr>
                <p:nvPr/>
              </p:nvSpPr>
              <p:spPr bwMode="invGray">
                <a:xfrm>
                  <a:off x="1833" y="2206"/>
                  <a:ext cx="407" cy="57"/>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31" name="Rectangle 15">
                  <a:extLst>
                    <a:ext uri="{FF2B5EF4-FFF2-40B4-BE49-F238E27FC236}">
                      <a16:creationId xmlns:a16="http://schemas.microsoft.com/office/drawing/2014/main" id="{66B6355F-B1BC-1E9C-12F9-02D55B9883ED}"/>
                    </a:ext>
                  </a:extLst>
                </p:cNvPr>
                <p:cNvSpPr>
                  <a:spLocks noChangeArrowheads="1"/>
                </p:cNvSpPr>
                <p:nvPr/>
              </p:nvSpPr>
              <p:spPr bwMode="invGray">
                <a:xfrm rot="-4789470">
                  <a:off x="1928" y="2325"/>
                  <a:ext cx="402" cy="57"/>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32" name="Rectangle 16">
                  <a:extLst>
                    <a:ext uri="{FF2B5EF4-FFF2-40B4-BE49-F238E27FC236}">
                      <a16:creationId xmlns:a16="http://schemas.microsoft.com/office/drawing/2014/main" id="{F1F32635-349D-EF81-F434-DDC528950DCF}"/>
                    </a:ext>
                  </a:extLst>
                </p:cNvPr>
                <p:cNvSpPr>
                  <a:spLocks noChangeArrowheads="1"/>
                </p:cNvSpPr>
                <p:nvPr/>
              </p:nvSpPr>
              <p:spPr bwMode="invGray">
                <a:xfrm rot="-7889148">
                  <a:off x="1740" y="2377"/>
                  <a:ext cx="402" cy="59"/>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33" name="Rectangle 17">
                  <a:extLst>
                    <a:ext uri="{FF2B5EF4-FFF2-40B4-BE49-F238E27FC236}">
                      <a16:creationId xmlns:a16="http://schemas.microsoft.com/office/drawing/2014/main" id="{59FD498B-8EE5-4797-F245-BE72801BC6D1}"/>
                    </a:ext>
                  </a:extLst>
                </p:cNvPr>
                <p:cNvSpPr>
                  <a:spLocks noChangeArrowheads="1"/>
                </p:cNvSpPr>
                <p:nvPr/>
              </p:nvSpPr>
              <p:spPr bwMode="invGray">
                <a:xfrm rot="-1898679">
                  <a:off x="1790" y="2351"/>
                  <a:ext cx="402" cy="56"/>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34" name="Oval 18">
                  <a:extLst>
                    <a:ext uri="{FF2B5EF4-FFF2-40B4-BE49-F238E27FC236}">
                      <a16:creationId xmlns:a16="http://schemas.microsoft.com/office/drawing/2014/main" id="{A924D80A-297C-A304-E38C-8D85C7539AE8}"/>
                    </a:ext>
                  </a:extLst>
                </p:cNvPr>
                <p:cNvSpPr>
                  <a:spLocks noChangeArrowheads="1"/>
                </p:cNvSpPr>
                <p:nvPr/>
              </p:nvSpPr>
              <p:spPr bwMode="invGray">
                <a:xfrm>
                  <a:off x="2010" y="2228"/>
                  <a:ext cx="139" cy="104"/>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35" name="Oval 19">
                  <a:extLst>
                    <a:ext uri="{FF2B5EF4-FFF2-40B4-BE49-F238E27FC236}">
                      <a16:creationId xmlns:a16="http://schemas.microsoft.com/office/drawing/2014/main" id="{F1EB3669-6D83-AF8A-6A37-D45A130A961C}"/>
                    </a:ext>
                  </a:extLst>
                </p:cNvPr>
                <p:cNvSpPr>
                  <a:spLocks noChangeArrowheads="1"/>
                </p:cNvSpPr>
                <p:nvPr/>
              </p:nvSpPr>
              <p:spPr bwMode="invGray">
                <a:xfrm>
                  <a:off x="1983" y="2452"/>
                  <a:ext cx="143" cy="101"/>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36" name="Oval 20">
                  <a:extLst>
                    <a:ext uri="{FF2B5EF4-FFF2-40B4-BE49-F238E27FC236}">
                      <a16:creationId xmlns:a16="http://schemas.microsoft.com/office/drawing/2014/main" id="{1F29F32E-42F0-16E5-29A3-66B1BC2C6CCD}"/>
                    </a:ext>
                  </a:extLst>
                </p:cNvPr>
                <p:cNvSpPr>
                  <a:spLocks noChangeArrowheads="1"/>
                </p:cNvSpPr>
                <p:nvPr/>
              </p:nvSpPr>
              <p:spPr bwMode="invGray">
                <a:xfrm>
                  <a:off x="1876" y="2313"/>
                  <a:ext cx="139" cy="132"/>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37" name="Oval 21">
                  <a:extLst>
                    <a:ext uri="{FF2B5EF4-FFF2-40B4-BE49-F238E27FC236}">
                      <a16:creationId xmlns:a16="http://schemas.microsoft.com/office/drawing/2014/main" id="{DEAC5F2F-F095-2D3C-F790-F9585FEABD89}"/>
                    </a:ext>
                  </a:extLst>
                </p:cNvPr>
                <p:cNvSpPr>
                  <a:spLocks noChangeArrowheads="1"/>
                </p:cNvSpPr>
                <p:nvPr/>
              </p:nvSpPr>
              <p:spPr bwMode="invGray">
                <a:xfrm>
                  <a:off x="2117" y="2357"/>
                  <a:ext cx="148" cy="100"/>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38" name="Oval 22">
                  <a:extLst>
                    <a:ext uri="{FF2B5EF4-FFF2-40B4-BE49-F238E27FC236}">
                      <a16:creationId xmlns:a16="http://schemas.microsoft.com/office/drawing/2014/main" id="{5B727459-8309-B2DD-D728-3195C9623F0D}"/>
                    </a:ext>
                  </a:extLst>
                </p:cNvPr>
                <p:cNvSpPr>
                  <a:spLocks noChangeArrowheads="1"/>
                </p:cNvSpPr>
                <p:nvPr/>
              </p:nvSpPr>
              <p:spPr bwMode="invGray">
                <a:xfrm>
                  <a:off x="1808" y="2156"/>
                  <a:ext cx="143" cy="104"/>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grpSp>
            <p:nvGrpSpPr>
              <p:cNvPr id="79910" name="Group 23">
                <a:extLst>
                  <a:ext uri="{FF2B5EF4-FFF2-40B4-BE49-F238E27FC236}">
                    <a16:creationId xmlns:a16="http://schemas.microsoft.com/office/drawing/2014/main" id="{DEE71678-A47C-773B-9BF1-BB8B0C2DE912}"/>
                  </a:ext>
                </a:extLst>
              </p:cNvPr>
              <p:cNvGrpSpPr>
                <a:grpSpLocks/>
              </p:cNvGrpSpPr>
              <p:nvPr/>
            </p:nvGrpSpPr>
            <p:grpSpPr bwMode="auto">
              <a:xfrm>
                <a:off x="4748672" y="4315971"/>
                <a:ext cx="602817" cy="672099"/>
                <a:chOff x="3519" y="2029"/>
                <a:chExt cx="573" cy="548"/>
              </a:xfrm>
            </p:grpSpPr>
            <p:grpSp>
              <p:nvGrpSpPr>
                <p:cNvPr id="79939" name="Group 24">
                  <a:extLst>
                    <a:ext uri="{FF2B5EF4-FFF2-40B4-BE49-F238E27FC236}">
                      <a16:creationId xmlns:a16="http://schemas.microsoft.com/office/drawing/2014/main" id="{32AF674E-7604-9C5B-BBB7-772519CEAD23}"/>
                    </a:ext>
                  </a:extLst>
                </p:cNvPr>
                <p:cNvGrpSpPr>
                  <a:grpSpLocks/>
                </p:cNvGrpSpPr>
                <p:nvPr/>
              </p:nvGrpSpPr>
              <p:grpSpPr bwMode="auto">
                <a:xfrm>
                  <a:off x="3575" y="2094"/>
                  <a:ext cx="503" cy="468"/>
                  <a:chOff x="2717" y="2147"/>
                  <a:chExt cx="472" cy="480"/>
                </a:xfrm>
              </p:grpSpPr>
              <p:sp>
                <p:nvSpPr>
                  <p:cNvPr id="219" name="Freeform 25">
                    <a:extLst>
                      <a:ext uri="{FF2B5EF4-FFF2-40B4-BE49-F238E27FC236}">
                        <a16:creationId xmlns:a16="http://schemas.microsoft.com/office/drawing/2014/main" id="{2CA82D91-A29E-CE1B-40B7-027B1BBA46D8}"/>
                      </a:ext>
                    </a:extLst>
                  </p:cNvPr>
                  <p:cNvSpPr>
                    <a:spLocks/>
                  </p:cNvSpPr>
                  <p:nvPr/>
                </p:nvSpPr>
                <p:spPr bwMode="invGray">
                  <a:xfrm>
                    <a:off x="2716" y="2169"/>
                    <a:ext cx="466" cy="400"/>
                  </a:xfrm>
                  <a:custGeom>
                    <a:avLst/>
                    <a:gdLst>
                      <a:gd name="T0" fmla="*/ 61 w 504"/>
                      <a:gd name="T1" fmla="*/ 20 h 544"/>
                      <a:gd name="T2" fmla="*/ 102 w 504"/>
                      <a:gd name="T3" fmla="*/ 51 h 544"/>
                      <a:gd name="T4" fmla="*/ 66 w 504"/>
                      <a:gd name="T5" fmla="*/ 71 h 544"/>
                      <a:gd name="T6" fmla="*/ 66 w 504"/>
                      <a:gd name="T7" fmla="*/ 95 h 544"/>
                      <a:gd name="T8" fmla="*/ 9 w 504"/>
                      <a:gd name="T9" fmla="*/ 114 h 544"/>
                      <a:gd name="T10" fmla="*/ 18 w 504"/>
                      <a:gd name="T11" fmla="*/ 144 h 544"/>
                      <a:gd name="T12" fmla="*/ 121 w 504"/>
                      <a:gd name="T13" fmla="*/ 183 h 544"/>
                      <a:gd name="T14" fmla="*/ 191 w 504"/>
                      <a:gd name="T15" fmla="*/ 178 h 544"/>
                      <a:gd name="T16" fmla="*/ 204 w 504"/>
                      <a:gd name="T17" fmla="*/ 197 h 544"/>
                      <a:gd name="T18" fmla="*/ 306 w 504"/>
                      <a:gd name="T19" fmla="*/ 180 h 544"/>
                      <a:gd name="T20" fmla="*/ 297 w 504"/>
                      <a:gd name="T21" fmla="*/ 141 h 544"/>
                      <a:gd name="T22" fmla="*/ 297 w 504"/>
                      <a:gd name="T23" fmla="*/ 117 h 544"/>
                      <a:gd name="T24" fmla="*/ 358 w 504"/>
                      <a:gd name="T25" fmla="*/ 111 h 544"/>
                      <a:gd name="T26" fmla="*/ 343 w 504"/>
                      <a:gd name="T27" fmla="*/ 55 h 544"/>
                      <a:gd name="T28" fmla="*/ 233 w 504"/>
                      <a:gd name="T29" fmla="*/ 44 h 544"/>
                      <a:gd name="T30" fmla="*/ 265 w 504"/>
                      <a:gd name="T31" fmla="*/ 20 h 544"/>
                      <a:gd name="T32" fmla="*/ 214 w 504"/>
                      <a:gd name="T33" fmla="*/ 2 h 544"/>
                      <a:gd name="T34" fmla="*/ 116 w 504"/>
                      <a:gd name="T35" fmla="*/ 9 h 544"/>
                      <a:gd name="T36" fmla="*/ 116 w 504"/>
                      <a:gd name="T37" fmla="*/ 28 h 544"/>
                      <a:gd name="T38" fmla="*/ 61 w 504"/>
                      <a:gd name="T39" fmla="*/ 20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220" name="Rectangle 26">
                    <a:extLst>
                      <a:ext uri="{FF2B5EF4-FFF2-40B4-BE49-F238E27FC236}">
                        <a16:creationId xmlns:a16="http://schemas.microsoft.com/office/drawing/2014/main" id="{CDD5B51A-1A73-DCAC-95C7-F0BA2373BE6C}"/>
                      </a:ext>
                    </a:extLst>
                  </p:cNvPr>
                  <p:cNvSpPr>
                    <a:spLocks noChangeArrowheads="1"/>
                  </p:cNvSpPr>
                  <p:nvPr/>
                </p:nvSpPr>
                <p:spPr bwMode="invGray">
                  <a:xfrm>
                    <a:off x="2763" y="2225"/>
                    <a:ext cx="403" cy="56"/>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21" name="Rectangle 27">
                    <a:extLst>
                      <a:ext uri="{FF2B5EF4-FFF2-40B4-BE49-F238E27FC236}">
                        <a16:creationId xmlns:a16="http://schemas.microsoft.com/office/drawing/2014/main" id="{2C81901E-17AA-8C9F-FA3F-8A0541AE9BB0}"/>
                      </a:ext>
                    </a:extLst>
                  </p:cNvPr>
                  <p:cNvSpPr>
                    <a:spLocks noChangeArrowheads="1"/>
                  </p:cNvSpPr>
                  <p:nvPr/>
                </p:nvSpPr>
                <p:spPr bwMode="invGray">
                  <a:xfrm rot="-4789470">
                    <a:off x="2868" y="2355"/>
                    <a:ext cx="385" cy="55"/>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22" name="Rectangle 28">
                    <a:extLst>
                      <a:ext uri="{FF2B5EF4-FFF2-40B4-BE49-F238E27FC236}">
                        <a16:creationId xmlns:a16="http://schemas.microsoft.com/office/drawing/2014/main" id="{F82C5D19-E4A5-8837-9599-5F4CDC204E5D}"/>
                      </a:ext>
                    </a:extLst>
                  </p:cNvPr>
                  <p:cNvSpPr>
                    <a:spLocks noChangeArrowheads="1"/>
                  </p:cNvSpPr>
                  <p:nvPr/>
                </p:nvSpPr>
                <p:spPr bwMode="invGray">
                  <a:xfrm rot="-7889148">
                    <a:off x="2663" y="2401"/>
                    <a:ext cx="412" cy="59"/>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23" name="Rectangle 29">
                    <a:extLst>
                      <a:ext uri="{FF2B5EF4-FFF2-40B4-BE49-F238E27FC236}">
                        <a16:creationId xmlns:a16="http://schemas.microsoft.com/office/drawing/2014/main" id="{06574C91-37E9-BD2A-2DF2-F18A7E3B9593}"/>
                      </a:ext>
                    </a:extLst>
                  </p:cNvPr>
                  <p:cNvSpPr>
                    <a:spLocks noChangeArrowheads="1"/>
                  </p:cNvSpPr>
                  <p:nvPr/>
                </p:nvSpPr>
                <p:spPr bwMode="invGray">
                  <a:xfrm rot="-1898679">
                    <a:off x="2719" y="2371"/>
                    <a:ext cx="404" cy="54"/>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24" name="Oval 30">
                    <a:extLst>
                      <a:ext uri="{FF2B5EF4-FFF2-40B4-BE49-F238E27FC236}">
                        <a16:creationId xmlns:a16="http://schemas.microsoft.com/office/drawing/2014/main" id="{2D52222C-89B6-F838-BDE9-522A4D2E8BF8}"/>
                      </a:ext>
                    </a:extLst>
                  </p:cNvPr>
                  <p:cNvSpPr>
                    <a:spLocks noChangeArrowheads="1"/>
                  </p:cNvSpPr>
                  <p:nvPr/>
                </p:nvSpPr>
                <p:spPr bwMode="invGray">
                  <a:xfrm>
                    <a:off x="2939" y="2250"/>
                    <a:ext cx="143" cy="104"/>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25" name="Oval 31">
                    <a:extLst>
                      <a:ext uri="{FF2B5EF4-FFF2-40B4-BE49-F238E27FC236}">
                        <a16:creationId xmlns:a16="http://schemas.microsoft.com/office/drawing/2014/main" id="{24E0E2F5-33C2-0AE2-6286-3C2AA7349300}"/>
                      </a:ext>
                    </a:extLst>
                  </p:cNvPr>
                  <p:cNvSpPr>
                    <a:spLocks noChangeArrowheads="1"/>
                  </p:cNvSpPr>
                  <p:nvPr/>
                </p:nvSpPr>
                <p:spPr bwMode="invGray">
                  <a:xfrm>
                    <a:off x="2914" y="2471"/>
                    <a:ext cx="141" cy="99"/>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26" name="Oval 32">
                    <a:extLst>
                      <a:ext uri="{FF2B5EF4-FFF2-40B4-BE49-F238E27FC236}">
                        <a16:creationId xmlns:a16="http://schemas.microsoft.com/office/drawing/2014/main" id="{234DDAE5-5EB8-6B48-6711-85E50F0E8735}"/>
                      </a:ext>
                    </a:extLst>
                  </p:cNvPr>
                  <p:cNvSpPr>
                    <a:spLocks noChangeArrowheads="1"/>
                  </p:cNvSpPr>
                  <p:nvPr/>
                </p:nvSpPr>
                <p:spPr bwMode="invGray">
                  <a:xfrm>
                    <a:off x="2804" y="2329"/>
                    <a:ext cx="141" cy="13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27" name="Oval 33">
                    <a:extLst>
                      <a:ext uri="{FF2B5EF4-FFF2-40B4-BE49-F238E27FC236}">
                        <a16:creationId xmlns:a16="http://schemas.microsoft.com/office/drawing/2014/main" id="{AF55CBA6-3439-7A58-3711-142E68DDE946}"/>
                      </a:ext>
                    </a:extLst>
                  </p:cNvPr>
                  <p:cNvSpPr>
                    <a:spLocks noChangeArrowheads="1"/>
                  </p:cNvSpPr>
                  <p:nvPr/>
                </p:nvSpPr>
                <p:spPr bwMode="invGray">
                  <a:xfrm>
                    <a:off x="3049" y="2374"/>
                    <a:ext cx="141" cy="102"/>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28" name="Oval 34">
                    <a:extLst>
                      <a:ext uri="{FF2B5EF4-FFF2-40B4-BE49-F238E27FC236}">
                        <a16:creationId xmlns:a16="http://schemas.microsoft.com/office/drawing/2014/main" id="{8EEBBB13-6256-EAA3-2668-13A53FF37B7C}"/>
                      </a:ext>
                    </a:extLst>
                  </p:cNvPr>
                  <p:cNvSpPr>
                    <a:spLocks noChangeArrowheads="1"/>
                  </p:cNvSpPr>
                  <p:nvPr/>
                </p:nvSpPr>
                <p:spPr bwMode="invGray">
                  <a:xfrm>
                    <a:off x="2739" y="2181"/>
                    <a:ext cx="141" cy="10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06" name="Oval 35">
                  <a:extLst>
                    <a:ext uri="{FF2B5EF4-FFF2-40B4-BE49-F238E27FC236}">
                      <a16:creationId xmlns:a16="http://schemas.microsoft.com/office/drawing/2014/main" id="{AF826E34-F31D-7132-35FF-E9E1953FF230}"/>
                    </a:ext>
                  </a:extLst>
                </p:cNvPr>
                <p:cNvSpPr>
                  <a:spLocks noChangeArrowheads="1"/>
                </p:cNvSpPr>
                <p:nvPr/>
              </p:nvSpPr>
              <p:spPr bwMode="invGray">
                <a:xfrm>
                  <a:off x="3659" y="2077"/>
                  <a:ext cx="138" cy="13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7" name="Oval 36">
                  <a:extLst>
                    <a:ext uri="{FF2B5EF4-FFF2-40B4-BE49-F238E27FC236}">
                      <a16:creationId xmlns:a16="http://schemas.microsoft.com/office/drawing/2014/main" id="{158D7C37-8BB0-9B65-DFB3-DD9726BCE244}"/>
                    </a:ext>
                  </a:extLst>
                </p:cNvPr>
                <p:cNvSpPr>
                  <a:spLocks noChangeArrowheads="1"/>
                </p:cNvSpPr>
                <p:nvPr/>
              </p:nvSpPr>
              <p:spPr bwMode="invGray">
                <a:xfrm>
                  <a:off x="3818" y="2030"/>
                  <a:ext cx="141" cy="132"/>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8" name="Oval 37">
                  <a:extLst>
                    <a:ext uri="{FF2B5EF4-FFF2-40B4-BE49-F238E27FC236}">
                      <a16:creationId xmlns:a16="http://schemas.microsoft.com/office/drawing/2014/main" id="{AAFF40BA-00B8-2BE5-5D9E-02F62DAC5BB9}"/>
                    </a:ext>
                  </a:extLst>
                </p:cNvPr>
                <p:cNvSpPr>
                  <a:spLocks noChangeArrowheads="1"/>
                </p:cNvSpPr>
                <p:nvPr/>
              </p:nvSpPr>
              <p:spPr bwMode="invGray">
                <a:xfrm>
                  <a:off x="3951" y="2155"/>
                  <a:ext cx="141" cy="133"/>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9" name="Oval 38">
                  <a:extLst>
                    <a:ext uri="{FF2B5EF4-FFF2-40B4-BE49-F238E27FC236}">
                      <a16:creationId xmlns:a16="http://schemas.microsoft.com/office/drawing/2014/main" id="{AABE702A-5160-6EF1-8019-7FFDCA9EFD84}"/>
                    </a:ext>
                  </a:extLst>
                </p:cNvPr>
                <p:cNvSpPr>
                  <a:spLocks noChangeArrowheads="1"/>
                </p:cNvSpPr>
                <p:nvPr/>
              </p:nvSpPr>
              <p:spPr bwMode="invGray">
                <a:xfrm>
                  <a:off x="3795" y="2248"/>
                  <a:ext cx="141" cy="133"/>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10" name="Oval 39">
                  <a:extLst>
                    <a:ext uri="{FF2B5EF4-FFF2-40B4-BE49-F238E27FC236}">
                      <a16:creationId xmlns:a16="http://schemas.microsoft.com/office/drawing/2014/main" id="{783AED2E-6F9A-CC5B-65D3-E6709501AA6C}"/>
                    </a:ext>
                  </a:extLst>
                </p:cNvPr>
                <p:cNvSpPr>
                  <a:spLocks noChangeArrowheads="1"/>
                </p:cNvSpPr>
                <p:nvPr/>
              </p:nvSpPr>
              <p:spPr bwMode="invGray">
                <a:xfrm>
                  <a:off x="3591" y="2353"/>
                  <a:ext cx="141" cy="136"/>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11" name="Oval 40">
                  <a:extLst>
                    <a:ext uri="{FF2B5EF4-FFF2-40B4-BE49-F238E27FC236}">
                      <a16:creationId xmlns:a16="http://schemas.microsoft.com/office/drawing/2014/main" id="{09C95563-7648-8EF5-502F-2DCB590787A0}"/>
                    </a:ext>
                  </a:extLst>
                </p:cNvPr>
                <p:cNvSpPr>
                  <a:spLocks noChangeArrowheads="1"/>
                </p:cNvSpPr>
                <p:nvPr/>
              </p:nvSpPr>
              <p:spPr bwMode="invGray">
                <a:xfrm>
                  <a:off x="3700" y="2233"/>
                  <a:ext cx="139" cy="13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12" name="Oval 41">
                  <a:extLst>
                    <a:ext uri="{FF2B5EF4-FFF2-40B4-BE49-F238E27FC236}">
                      <a16:creationId xmlns:a16="http://schemas.microsoft.com/office/drawing/2014/main" id="{73452724-1B1A-3ECE-19C6-B3F162C33D52}"/>
                    </a:ext>
                  </a:extLst>
                </p:cNvPr>
                <p:cNvSpPr>
                  <a:spLocks noChangeArrowheads="1"/>
                </p:cNvSpPr>
                <p:nvPr/>
              </p:nvSpPr>
              <p:spPr bwMode="invGray">
                <a:xfrm>
                  <a:off x="3518" y="2315"/>
                  <a:ext cx="143" cy="132"/>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13" name="Oval 42">
                  <a:extLst>
                    <a:ext uri="{FF2B5EF4-FFF2-40B4-BE49-F238E27FC236}">
                      <a16:creationId xmlns:a16="http://schemas.microsoft.com/office/drawing/2014/main" id="{FDA1FF90-FB37-BE2C-7537-CCCC66BA12BE}"/>
                    </a:ext>
                  </a:extLst>
                </p:cNvPr>
                <p:cNvSpPr>
                  <a:spLocks noChangeArrowheads="1"/>
                </p:cNvSpPr>
                <p:nvPr/>
              </p:nvSpPr>
              <p:spPr bwMode="invGray">
                <a:xfrm>
                  <a:off x="3736" y="2126"/>
                  <a:ext cx="138" cy="13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14" name="Oval 43">
                  <a:extLst>
                    <a:ext uri="{FF2B5EF4-FFF2-40B4-BE49-F238E27FC236}">
                      <a16:creationId xmlns:a16="http://schemas.microsoft.com/office/drawing/2014/main" id="{BF3F1519-6100-3911-337A-6B20844FA6DE}"/>
                    </a:ext>
                  </a:extLst>
                </p:cNvPr>
                <p:cNvSpPr>
                  <a:spLocks noChangeArrowheads="1"/>
                </p:cNvSpPr>
                <p:nvPr/>
              </p:nvSpPr>
              <p:spPr bwMode="invGray">
                <a:xfrm>
                  <a:off x="3824" y="2346"/>
                  <a:ext cx="143" cy="13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15" name="Oval 44">
                  <a:extLst>
                    <a:ext uri="{FF2B5EF4-FFF2-40B4-BE49-F238E27FC236}">
                      <a16:creationId xmlns:a16="http://schemas.microsoft.com/office/drawing/2014/main" id="{BC7673B1-A030-F0C9-03E6-CF5F3F67C90E}"/>
                    </a:ext>
                  </a:extLst>
                </p:cNvPr>
                <p:cNvSpPr>
                  <a:spLocks noChangeArrowheads="1"/>
                </p:cNvSpPr>
                <p:nvPr/>
              </p:nvSpPr>
              <p:spPr bwMode="invGray">
                <a:xfrm>
                  <a:off x="3897" y="2441"/>
                  <a:ext cx="141" cy="132"/>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16" name="Oval 45">
                  <a:extLst>
                    <a:ext uri="{FF2B5EF4-FFF2-40B4-BE49-F238E27FC236}">
                      <a16:creationId xmlns:a16="http://schemas.microsoft.com/office/drawing/2014/main" id="{14F629B4-E547-D089-E92C-26A6DD5060F6}"/>
                    </a:ext>
                  </a:extLst>
                </p:cNvPr>
                <p:cNvSpPr>
                  <a:spLocks noChangeArrowheads="1"/>
                </p:cNvSpPr>
                <p:nvPr/>
              </p:nvSpPr>
              <p:spPr bwMode="invGray">
                <a:xfrm>
                  <a:off x="3897" y="2239"/>
                  <a:ext cx="141" cy="136"/>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17" name="Oval 46">
                  <a:extLst>
                    <a:ext uri="{FF2B5EF4-FFF2-40B4-BE49-F238E27FC236}">
                      <a16:creationId xmlns:a16="http://schemas.microsoft.com/office/drawing/2014/main" id="{92F9EC47-DBB6-2559-377C-38C797F72165}"/>
                    </a:ext>
                  </a:extLst>
                </p:cNvPr>
                <p:cNvSpPr>
                  <a:spLocks noChangeArrowheads="1"/>
                </p:cNvSpPr>
                <p:nvPr/>
              </p:nvSpPr>
              <p:spPr bwMode="invGray">
                <a:xfrm>
                  <a:off x="3675" y="2444"/>
                  <a:ext cx="141" cy="133"/>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18" name="Oval 47">
                  <a:extLst>
                    <a:ext uri="{FF2B5EF4-FFF2-40B4-BE49-F238E27FC236}">
                      <a16:creationId xmlns:a16="http://schemas.microsoft.com/office/drawing/2014/main" id="{8D8554BD-EB97-570A-2A0E-72C9480E4FF1}"/>
                    </a:ext>
                  </a:extLst>
                </p:cNvPr>
                <p:cNvSpPr>
                  <a:spLocks noChangeArrowheads="1"/>
                </p:cNvSpPr>
                <p:nvPr/>
              </p:nvSpPr>
              <p:spPr bwMode="invGray">
                <a:xfrm>
                  <a:off x="3700" y="2155"/>
                  <a:ext cx="139" cy="133"/>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77" name="AutoShape 48">
                <a:extLst>
                  <a:ext uri="{FF2B5EF4-FFF2-40B4-BE49-F238E27FC236}">
                    <a16:creationId xmlns:a16="http://schemas.microsoft.com/office/drawing/2014/main" id="{7BA3495B-1C5D-B03D-F2AE-0EDD402480F1}"/>
                  </a:ext>
                </a:extLst>
              </p:cNvPr>
              <p:cNvSpPr>
                <a:spLocks noChangeArrowheads="1"/>
              </p:cNvSpPr>
              <p:nvPr/>
            </p:nvSpPr>
            <p:spPr bwMode="invGray">
              <a:xfrm>
                <a:off x="4439165" y="4625353"/>
                <a:ext cx="336714" cy="172675"/>
              </a:xfrm>
              <a:prstGeom prst="rightArrow">
                <a:avLst>
                  <a:gd name="adj1" fmla="val 50000"/>
                  <a:gd name="adj2" fmla="val 56872"/>
                </a:avLst>
              </a:prstGeom>
              <a:solidFill>
                <a:schemeClr val="bg2"/>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78" name="AutoShape 49">
                <a:extLst>
                  <a:ext uri="{FF2B5EF4-FFF2-40B4-BE49-F238E27FC236}">
                    <a16:creationId xmlns:a16="http://schemas.microsoft.com/office/drawing/2014/main" id="{390F492F-B866-508B-9CB5-8E0A3A804176}"/>
                  </a:ext>
                </a:extLst>
              </p:cNvPr>
              <p:cNvSpPr>
                <a:spLocks noChangeArrowheads="1"/>
              </p:cNvSpPr>
              <p:nvPr/>
            </p:nvSpPr>
            <p:spPr bwMode="invGray">
              <a:xfrm>
                <a:off x="3434669" y="4632548"/>
                <a:ext cx="336714" cy="172675"/>
              </a:xfrm>
              <a:prstGeom prst="rightArrow">
                <a:avLst>
                  <a:gd name="adj1" fmla="val 50000"/>
                  <a:gd name="adj2" fmla="val 56872"/>
                </a:avLst>
              </a:prstGeom>
              <a:solidFill>
                <a:schemeClr val="bg2"/>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79" name="Freeform 50">
                <a:extLst>
                  <a:ext uri="{FF2B5EF4-FFF2-40B4-BE49-F238E27FC236}">
                    <a16:creationId xmlns:a16="http://schemas.microsoft.com/office/drawing/2014/main" id="{CDB5B819-BF58-1871-D4FE-011E2C03A601}"/>
                  </a:ext>
                </a:extLst>
              </p:cNvPr>
              <p:cNvSpPr>
                <a:spLocks/>
              </p:cNvSpPr>
              <p:nvPr/>
            </p:nvSpPr>
            <p:spPr bwMode="invGray">
              <a:xfrm>
                <a:off x="2808270" y="4393322"/>
                <a:ext cx="79005" cy="107922"/>
              </a:xfrm>
              <a:custGeom>
                <a:avLst/>
                <a:gdLst>
                  <a:gd name="T0" fmla="*/ 80 w 75"/>
                  <a:gd name="T1" fmla="*/ 154 h 87"/>
                  <a:gd name="T2" fmla="*/ 41 w 75"/>
                  <a:gd name="T3" fmla="*/ 420 h 87"/>
                  <a:gd name="T4" fmla="*/ 337 w 75"/>
                  <a:gd name="T5" fmla="*/ 318 h 87"/>
                  <a:gd name="T6" fmla="*/ 309 w 75"/>
                  <a:gd name="T7" fmla="*/ 27 h 87"/>
                  <a:gd name="T8" fmla="*/ 80 w 75"/>
                  <a:gd name="T9" fmla="*/ 154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180" name="Freeform 51">
                <a:extLst>
                  <a:ext uri="{FF2B5EF4-FFF2-40B4-BE49-F238E27FC236}">
                    <a16:creationId xmlns:a16="http://schemas.microsoft.com/office/drawing/2014/main" id="{026F5C2D-A730-4FF1-A572-A8CD64AD76B9}"/>
                  </a:ext>
                </a:extLst>
              </p:cNvPr>
              <p:cNvSpPr>
                <a:spLocks/>
              </p:cNvSpPr>
              <p:nvPr/>
            </p:nvSpPr>
            <p:spPr bwMode="invGray">
              <a:xfrm>
                <a:off x="2941826" y="4328569"/>
                <a:ext cx="75243" cy="104324"/>
              </a:xfrm>
              <a:custGeom>
                <a:avLst/>
                <a:gdLst>
                  <a:gd name="T0" fmla="*/ 80 w 75"/>
                  <a:gd name="T1" fmla="*/ 154 h 87"/>
                  <a:gd name="T2" fmla="*/ 41 w 75"/>
                  <a:gd name="T3" fmla="*/ 420 h 87"/>
                  <a:gd name="T4" fmla="*/ 337 w 75"/>
                  <a:gd name="T5" fmla="*/ 318 h 87"/>
                  <a:gd name="T6" fmla="*/ 309 w 75"/>
                  <a:gd name="T7" fmla="*/ 27 h 87"/>
                  <a:gd name="T8" fmla="*/ 80 w 75"/>
                  <a:gd name="T9" fmla="*/ 154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181" name="Freeform 52">
                <a:extLst>
                  <a:ext uri="{FF2B5EF4-FFF2-40B4-BE49-F238E27FC236}">
                    <a16:creationId xmlns:a16="http://schemas.microsoft.com/office/drawing/2014/main" id="{A064C63C-DF22-67DE-42E1-45F11FAAB50B}"/>
                  </a:ext>
                </a:extLst>
              </p:cNvPr>
              <p:cNvSpPr>
                <a:spLocks/>
              </p:cNvSpPr>
              <p:nvPr/>
            </p:nvSpPr>
            <p:spPr bwMode="invGray">
              <a:xfrm>
                <a:off x="3186366" y="4431094"/>
                <a:ext cx="82767" cy="104324"/>
              </a:xfrm>
              <a:custGeom>
                <a:avLst/>
                <a:gdLst>
                  <a:gd name="T0" fmla="*/ 80 w 75"/>
                  <a:gd name="T1" fmla="*/ 154 h 87"/>
                  <a:gd name="T2" fmla="*/ 41 w 75"/>
                  <a:gd name="T3" fmla="*/ 420 h 87"/>
                  <a:gd name="T4" fmla="*/ 337 w 75"/>
                  <a:gd name="T5" fmla="*/ 318 h 87"/>
                  <a:gd name="T6" fmla="*/ 309 w 75"/>
                  <a:gd name="T7" fmla="*/ 27 h 87"/>
                  <a:gd name="T8" fmla="*/ 80 w 75"/>
                  <a:gd name="T9" fmla="*/ 154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182" name="Freeform 53">
                <a:extLst>
                  <a:ext uri="{FF2B5EF4-FFF2-40B4-BE49-F238E27FC236}">
                    <a16:creationId xmlns:a16="http://schemas.microsoft.com/office/drawing/2014/main" id="{7321B91C-54C1-65DB-6F7C-4843D2DF5197}"/>
                  </a:ext>
                </a:extLst>
              </p:cNvPr>
              <p:cNvSpPr>
                <a:spLocks/>
              </p:cNvSpPr>
              <p:nvPr/>
            </p:nvSpPr>
            <p:spPr bwMode="invGray">
              <a:xfrm>
                <a:off x="3242799" y="4819612"/>
                <a:ext cx="82767" cy="104324"/>
              </a:xfrm>
              <a:custGeom>
                <a:avLst/>
                <a:gdLst>
                  <a:gd name="T0" fmla="*/ 80 w 75"/>
                  <a:gd name="T1" fmla="*/ 154 h 87"/>
                  <a:gd name="T2" fmla="*/ 41 w 75"/>
                  <a:gd name="T3" fmla="*/ 420 h 87"/>
                  <a:gd name="T4" fmla="*/ 337 w 75"/>
                  <a:gd name="T5" fmla="*/ 318 h 87"/>
                  <a:gd name="T6" fmla="*/ 309 w 75"/>
                  <a:gd name="T7" fmla="*/ 27 h 87"/>
                  <a:gd name="T8" fmla="*/ 80 w 75"/>
                  <a:gd name="T9" fmla="*/ 154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183" name="Freeform 54">
                <a:extLst>
                  <a:ext uri="{FF2B5EF4-FFF2-40B4-BE49-F238E27FC236}">
                    <a16:creationId xmlns:a16="http://schemas.microsoft.com/office/drawing/2014/main" id="{7A32EB39-58A0-150E-EF4E-C2AEFEA0BC31}"/>
                  </a:ext>
                </a:extLst>
              </p:cNvPr>
              <p:cNvSpPr>
                <a:spLocks/>
              </p:cNvSpPr>
              <p:nvPr/>
            </p:nvSpPr>
            <p:spPr bwMode="invGray">
              <a:xfrm>
                <a:off x="3022713" y="4929333"/>
                <a:ext cx="77124" cy="107922"/>
              </a:xfrm>
              <a:custGeom>
                <a:avLst/>
                <a:gdLst>
                  <a:gd name="T0" fmla="*/ 80 w 75"/>
                  <a:gd name="T1" fmla="*/ 154 h 87"/>
                  <a:gd name="T2" fmla="*/ 41 w 75"/>
                  <a:gd name="T3" fmla="*/ 420 h 87"/>
                  <a:gd name="T4" fmla="*/ 337 w 75"/>
                  <a:gd name="T5" fmla="*/ 318 h 87"/>
                  <a:gd name="T6" fmla="*/ 309 w 75"/>
                  <a:gd name="T7" fmla="*/ 27 h 87"/>
                  <a:gd name="T8" fmla="*/ 80 w 75"/>
                  <a:gd name="T9" fmla="*/ 154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184" name="Freeform 55">
                <a:extLst>
                  <a:ext uri="{FF2B5EF4-FFF2-40B4-BE49-F238E27FC236}">
                    <a16:creationId xmlns:a16="http://schemas.microsoft.com/office/drawing/2014/main" id="{313CB293-C15C-AADC-9566-05FCAF4815D8}"/>
                  </a:ext>
                </a:extLst>
              </p:cNvPr>
              <p:cNvSpPr>
                <a:spLocks/>
              </p:cNvSpPr>
              <p:nvPr/>
            </p:nvSpPr>
            <p:spPr bwMode="invGray">
              <a:xfrm>
                <a:off x="2907967" y="4512036"/>
                <a:ext cx="80887" cy="102525"/>
              </a:xfrm>
              <a:custGeom>
                <a:avLst/>
                <a:gdLst>
                  <a:gd name="T0" fmla="*/ 80 w 75"/>
                  <a:gd name="T1" fmla="*/ 154 h 87"/>
                  <a:gd name="T2" fmla="*/ 41 w 75"/>
                  <a:gd name="T3" fmla="*/ 420 h 87"/>
                  <a:gd name="T4" fmla="*/ 337 w 75"/>
                  <a:gd name="T5" fmla="*/ 318 h 87"/>
                  <a:gd name="T6" fmla="*/ 309 w 75"/>
                  <a:gd name="T7" fmla="*/ 27 h 87"/>
                  <a:gd name="T8" fmla="*/ 80 w 75"/>
                  <a:gd name="T9" fmla="*/ 154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grpSp>
            <p:nvGrpSpPr>
              <p:cNvPr id="79919" name="Group 56">
                <a:extLst>
                  <a:ext uri="{FF2B5EF4-FFF2-40B4-BE49-F238E27FC236}">
                    <a16:creationId xmlns:a16="http://schemas.microsoft.com/office/drawing/2014/main" id="{50C8B00A-7D20-FF2F-FBAE-F7C4EB16424C}"/>
                  </a:ext>
                </a:extLst>
              </p:cNvPr>
              <p:cNvGrpSpPr>
                <a:grpSpLocks/>
              </p:cNvGrpSpPr>
              <p:nvPr/>
            </p:nvGrpSpPr>
            <p:grpSpPr bwMode="auto">
              <a:xfrm>
                <a:off x="3809709" y="4367482"/>
                <a:ext cx="543869" cy="653293"/>
                <a:chOff x="2759" y="2041"/>
                <a:chExt cx="517" cy="533"/>
              </a:xfrm>
            </p:grpSpPr>
            <p:grpSp>
              <p:nvGrpSpPr>
                <p:cNvPr id="79920" name="Group 57">
                  <a:extLst>
                    <a:ext uri="{FF2B5EF4-FFF2-40B4-BE49-F238E27FC236}">
                      <a16:creationId xmlns:a16="http://schemas.microsoft.com/office/drawing/2014/main" id="{40CDC1ED-108C-92E2-C5FA-B12EAE1C660B}"/>
                    </a:ext>
                  </a:extLst>
                </p:cNvPr>
                <p:cNvGrpSpPr>
                  <a:grpSpLocks/>
                </p:cNvGrpSpPr>
                <p:nvPr/>
              </p:nvGrpSpPr>
              <p:grpSpPr bwMode="auto">
                <a:xfrm>
                  <a:off x="2759" y="2106"/>
                  <a:ext cx="503" cy="468"/>
                  <a:chOff x="2717" y="2147"/>
                  <a:chExt cx="472" cy="480"/>
                </a:xfrm>
              </p:grpSpPr>
              <p:sp>
                <p:nvSpPr>
                  <p:cNvPr id="195" name="Freeform 58">
                    <a:extLst>
                      <a:ext uri="{FF2B5EF4-FFF2-40B4-BE49-F238E27FC236}">
                        <a16:creationId xmlns:a16="http://schemas.microsoft.com/office/drawing/2014/main" id="{E977D975-8DD4-A1F6-6959-89984EAA1509}"/>
                      </a:ext>
                    </a:extLst>
                  </p:cNvPr>
                  <p:cNvSpPr>
                    <a:spLocks/>
                  </p:cNvSpPr>
                  <p:nvPr/>
                </p:nvSpPr>
                <p:spPr bwMode="invGray">
                  <a:xfrm>
                    <a:off x="2718" y="2149"/>
                    <a:ext cx="463" cy="420"/>
                  </a:xfrm>
                  <a:custGeom>
                    <a:avLst/>
                    <a:gdLst>
                      <a:gd name="T0" fmla="*/ 61 w 504"/>
                      <a:gd name="T1" fmla="*/ 20 h 544"/>
                      <a:gd name="T2" fmla="*/ 102 w 504"/>
                      <a:gd name="T3" fmla="*/ 51 h 544"/>
                      <a:gd name="T4" fmla="*/ 66 w 504"/>
                      <a:gd name="T5" fmla="*/ 71 h 544"/>
                      <a:gd name="T6" fmla="*/ 66 w 504"/>
                      <a:gd name="T7" fmla="*/ 95 h 544"/>
                      <a:gd name="T8" fmla="*/ 9 w 504"/>
                      <a:gd name="T9" fmla="*/ 114 h 544"/>
                      <a:gd name="T10" fmla="*/ 18 w 504"/>
                      <a:gd name="T11" fmla="*/ 144 h 544"/>
                      <a:gd name="T12" fmla="*/ 121 w 504"/>
                      <a:gd name="T13" fmla="*/ 183 h 544"/>
                      <a:gd name="T14" fmla="*/ 191 w 504"/>
                      <a:gd name="T15" fmla="*/ 178 h 544"/>
                      <a:gd name="T16" fmla="*/ 204 w 504"/>
                      <a:gd name="T17" fmla="*/ 197 h 544"/>
                      <a:gd name="T18" fmla="*/ 306 w 504"/>
                      <a:gd name="T19" fmla="*/ 180 h 544"/>
                      <a:gd name="T20" fmla="*/ 297 w 504"/>
                      <a:gd name="T21" fmla="*/ 141 h 544"/>
                      <a:gd name="T22" fmla="*/ 297 w 504"/>
                      <a:gd name="T23" fmla="*/ 117 h 544"/>
                      <a:gd name="T24" fmla="*/ 358 w 504"/>
                      <a:gd name="T25" fmla="*/ 111 h 544"/>
                      <a:gd name="T26" fmla="*/ 343 w 504"/>
                      <a:gd name="T27" fmla="*/ 55 h 544"/>
                      <a:gd name="T28" fmla="*/ 233 w 504"/>
                      <a:gd name="T29" fmla="*/ 44 h 544"/>
                      <a:gd name="T30" fmla="*/ 265 w 504"/>
                      <a:gd name="T31" fmla="*/ 20 h 544"/>
                      <a:gd name="T32" fmla="*/ 214 w 504"/>
                      <a:gd name="T33" fmla="*/ 2 h 544"/>
                      <a:gd name="T34" fmla="*/ 116 w 504"/>
                      <a:gd name="T35" fmla="*/ 9 h 544"/>
                      <a:gd name="T36" fmla="*/ 116 w 504"/>
                      <a:gd name="T37" fmla="*/ 28 h 544"/>
                      <a:gd name="T38" fmla="*/ 61 w 504"/>
                      <a:gd name="T39" fmla="*/ 20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196" name="Rectangle 59">
                    <a:extLst>
                      <a:ext uri="{FF2B5EF4-FFF2-40B4-BE49-F238E27FC236}">
                        <a16:creationId xmlns:a16="http://schemas.microsoft.com/office/drawing/2014/main" id="{C8EA9485-FF8A-34AC-BD36-388C846B9379}"/>
                      </a:ext>
                    </a:extLst>
                  </p:cNvPr>
                  <p:cNvSpPr>
                    <a:spLocks noChangeArrowheads="1"/>
                  </p:cNvSpPr>
                  <p:nvPr/>
                </p:nvSpPr>
                <p:spPr bwMode="invGray">
                  <a:xfrm>
                    <a:off x="2762" y="2234"/>
                    <a:ext cx="401" cy="51"/>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7" name="Rectangle 60">
                    <a:extLst>
                      <a:ext uri="{FF2B5EF4-FFF2-40B4-BE49-F238E27FC236}">
                        <a16:creationId xmlns:a16="http://schemas.microsoft.com/office/drawing/2014/main" id="{294B3484-56F6-FEBC-96DF-EADBB6E04D0E}"/>
                      </a:ext>
                    </a:extLst>
                  </p:cNvPr>
                  <p:cNvSpPr>
                    <a:spLocks noChangeArrowheads="1"/>
                  </p:cNvSpPr>
                  <p:nvPr/>
                </p:nvSpPr>
                <p:spPr bwMode="invGray">
                  <a:xfrm rot="-4789470">
                    <a:off x="2863" y="2352"/>
                    <a:ext cx="396" cy="55"/>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8" name="Rectangle 61">
                    <a:extLst>
                      <a:ext uri="{FF2B5EF4-FFF2-40B4-BE49-F238E27FC236}">
                        <a16:creationId xmlns:a16="http://schemas.microsoft.com/office/drawing/2014/main" id="{48243C08-5DA3-C388-8BEC-9260E297CCB5}"/>
                      </a:ext>
                    </a:extLst>
                  </p:cNvPr>
                  <p:cNvSpPr>
                    <a:spLocks noChangeArrowheads="1"/>
                  </p:cNvSpPr>
                  <p:nvPr/>
                </p:nvSpPr>
                <p:spPr bwMode="invGray">
                  <a:xfrm rot="-7889148">
                    <a:off x="2670" y="2405"/>
                    <a:ext cx="397" cy="55"/>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9" name="Rectangle 62">
                    <a:extLst>
                      <a:ext uri="{FF2B5EF4-FFF2-40B4-BE49-F238E27FC236}">
                        <a16:creationId xmlns:a16="http://schemas.microsoft.com/office/drawing/2014/main" id="{3506D880-C805-CEA5-77B9-E11EC9DDD26D}"/>
                      </a:ext>
                    </a:extLst>
                  </p:cNvPr>
                  <p:cNvSpPr>
                    <a:spLocks noChangeArrowheads="1"/>
                  </p:cNvSpPr>
                  <p:nvPr/>
                </p:nvSpPr>
                <p:spPr bwMode="invGray">
                  <a:xfrm rot="-1898679">
                    <a:off x="2723" y="2367"/>
                    <a:ext cx="401" cy="63"/>
                  </a:xfrm>
                  <a:prstGeom prst="rect">
                    <a:avLst/>
                  </a:prstGeom>
                  <a:solidFill>
                    <a:schemeClr val="bg1"/>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0" name="Oval 63">
                    <a:extLst>
                      <a:ext uri="{FF2B5EF4-FFF2-40B4-BE49-F238E27FC236}">
                        <a16:creationId xmlns:a16="http://schemas.microsoft.com/office/drawing/2014/main" id="{46548722-542E-AEF8-CA72-B9EBED26A501}"/>
                      </a:ext>
                    </a:extLst>
                  </p:cNvPr>
                  <p:cNvSpPr>
                    <a:spLocks noChangeArrowheads="1"/>
                  </p:cNvSpPr>
                  <p:nvPr/>
                </p:nvSpPr>
                <p:spPr bwMode="invGray">
                  <a:xfrm>
                    <a:off x="2940" y="2249"/>
                    <a:ext cx="141" cy="98"/>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1" name="Oval 64">
                    <a:extLst>
                      <a:ext uri="{FF2B5EF4-FFF2-40B4-BE49-F238E27FC236}">
                        <a16:creationId xmlns:a16="http://schemas.microsoft.com/office/drawing/2014/main" id="{468030AD-B732-0804-47B0-2B6C6B776C0D}"/>
                      </a:ext>
                    </a:extLst>
                  </p:cNvPr>
                  <p:cNvSpPr>
                    <a:spLocks noChangeArrowheads="1"/>
                  </p:cNvSpPr>
                  <p:nvPr/>
                </p:nvSpPr>
                <p:spPr bwMode="invGray">
                  <a:xfrm>
                    <a:off x="2914" y="2474"/>
                    <a:ext cx="141" cy="96"/>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2" name="Oval 65">
                    <a:extLst>
                      <a:ext uri="{FF2B5EF4-FFF2-40B4-BE49-F238E27FC236}">
                        <a16:creationId xmlns:a16="http://schemas.microsoft.com/office/drawing/2014/main" id="{86AF1E42-FEE2-0D38-C876-96BE450EED4C}"/>
                      </a:ext>
                    </a:extLst>
                  </p:cNvPr>
                  <p:cNvSpPr>
                    <a:spLocks noChangeArrowheads="1"/>
                  </p:cNvSpPr>
                  <p:nvPr/>
                </p:nvSpPr>
                <p:spPr bwMode="invGray">
                  <a:xfrm>
                    <a:off x="2805" y="2329"/>
                    <a:ext cx="141" cy="132"/>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3" name="Oval 66">
                    <a:extLst>
                      <a:ext uri="{FF2B5EF4-FFF2-40B4-BE49-F238E27FC236}">
                        <a16:creationId xmlns:a16="http://schemas.microsoft.com/office/drawing/2014/main" id="{EFAFC076-160C-CB2D-DBEA-C670C6E69350}"/>
                      </a:ext>
                    </a:extLst>
                  </p:cNvPr>
                  <p:cNvSpPr>
                    <a:spLocks noChangeArrowheads="1"/>
                  </p:cNvSpPr>
                  <p:nvPr/>
                </p:nvSpPr>
                <p:spPr bwMode="invGray">
                  <a:xfrm>
                    <a:off x="3049" y="2376"/>
                    <a:ext cx="144" cy="99"/>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204" name="Oval 67">
                    <a:extLst>
                      <a:ext uri="{FF2B5EF4-FFF2-40B4-BE49-F238E27FC236}">
                        <a16:creationId xmlns:a16="http://schemas.microsoft.com/office/drawing/2014/main" id="{447D00D7-4AC8-A1DB-A176-C2FA236B3B17}"/>
                      </a:ext>
                    </a:extLst>
                  </p:cNvPr>
                  <p:cNvSpPr>
                    <a:spLocks noChangeArrowheads="1"/>
                  </p:cNvSpPr>
                  <p:nvPr/>
                </p:nvSpPr>
                <p:spPr bwMode="invGray">
                  <a:xfrm>
                    <a:off x="2743" y="2182"/>
                    <a:ext cx="138" cy="9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87" name="Oval 68">
                  <a:extLst>
                    <a:ext uri="{FF2B5EF4-FFF2-40B4-BE49-F238E27FC236}">
                      <a16:creationId xmlns:a16="http://schemas.microsoft.com/office/drawing/2014/main" id="{2303159F-6628-1FB6-0194-8FB94D1FAA62}"/>
                    </a:ext>
                  </a:extLst>
                </p:cNvPr>
                <p:cNvSpPr>
                  <a:spLocks noChangeArrowheads="1"/>
                </p:cNvSpPr>
                <p:nvPr/>
              </p:nvSpPr>
              <p:spPr bwMode="invGray">
                <a:xfrm>
                  <a:off x="2841" y="2090"/>
                  <a:ext cx="143" cy="13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88" name="Oval 69">
                  <a:extLst>
                    <a:ext uri="{FF2B5EF4-FFF2-40B4-BE49-F238E27FC236}">
                      <a16:creationId xmlns:a16="http://schemas.microsoft.com/office/drawing/2014/main" id="{82D641BE-F72F-D017-7487-A9A5C052CDCF}"/>
                    </a:ext>
                  </a:extLst>
                </p:cNvPr>
                <p:cNvSpPr>
                  <a:spLocks noChangeArrowheads="1"/>
                </p:cNvSpPr>
                <p:nvPr/>
              </p:nvSpPr>
              <p:spPr bwMode="invGray">
                <a:xfrm>
                  <a:off x="3003" y="2043"/>
                  <a:ext cx="139" cy="13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89" name="Oval 70">
                  <a:extLst>
                    <a:ext uri="{FF2B5EF4-FFF2-40B4-BE49-F238E27FC236}">
                      <a16:creationId xmlns:a16="http://schemas.microsoft.com/office/drawing/2014/main" id="{BDBC0A86-8BC7-D89E-98A9-47193210BB43}"/>
                    </a:ext>
                  </a:extLst>
                </p:cNvPr>
                <p:cNvSpPr>
                  <a:spLocks noChangeArrowheads="1"/>
                </p:cNvSpPr>
                <p:nvPr/>
              </p:nvSpPr>
              <p:spPr bwMode="invGray">
                <a:xfrm>
                  <a:off x="3136" y="2168"/>
                  <a:ext cx="139" cy="13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0" name="Oval 71">
                  <a:extLst>
                    <a:ext uri="{FF2B5EF4-FFF2-40B4-BE49-F238E27FC236}">
                      <a16:creationId xmlns:a16="http://schemas.microsoft.com/office/drawing/2014/main" id="{AF9B9640-2AA8-939A-3675-5D9B407D484E}"/>
                    </a:ext>
                  </a:extLst>
                </p:cNvPr>
                <p:cNvSpPr>
                  <a:spLocks noChangeArrowheads="1"/>
                </p:cNvSpPr>
                <p:nvPr/>
              </p:nvSpPr>
              <p:spPr bwMode="invGray">
                <a:xfrm>
                  <a:off x="2980" y="2257"/>
                  <a:ext cx="139" cy="141"/>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1" name="Oval 72">
                  <a:extLst>
                    <a:ext uri="{FF2B5EF4-FFF2-40B4-BE49-F238E27FC236}">
                      <a16:creationId xmlns:a16="http://schemas.microsoft.com/office/drawing/2014/main" id="{62E6CD9F-B0A8-62AB-D9E0-A0D3DD32E7AE}"/>
                    </a:ext>
                  </a:extLst>
                </p:cNvPr>
                <p:cNvSpPr>
                  <a:spLocks noChangeArrowheads="1"/>
                </p:cNvSpPr>
                <p:nvPr/>
              </p:nvSpPr>
              <p:spPr bwMode="invGray">
                <a:xfrm>
                  <a:off x="2776" y="2366"/>
                  <a:ext cx="139" cy="135"/>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2" name="Oval 73">
                  <a:extLst>
                    <a:ext uri="{FF2B5EF4-FFF2-40B4-BE49-F238E27FC236}">
                      <a16:creationId xmlns:a16="http://schemas.microsoft.com/office/drawing/2014/main" id="{35B7CB18-9DB9-AF78-F5D6-B47231190A36}"/>
                    </a:ext>
                  </a:extLst>
                </p:cNvPr>
                <p:cNvSpPr>
                  <a:spLocks noChangeArrowheads="1"/>
                </p:cNvSpPr>
                <p:nvPr/>
              </p:nvSpPr>
              <p:spPr bwMode="invGray">
                <a:xfrm>
                  <a:off x="2884" y="2247"/>
                  <a:ext cx="139" cy="132"/>
                </a:xfrm>
                <a:prstGeom prst="ellipse">
                  <a:avLst/>
                </a:prstGeom>
                <a:solidFill>
                  <a:schemeClr val="bg1"/>
                </a:solidFill>
                <a:ln w="9525">
                  <a:noFill/>
                  <a:round/>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93" name="Freeform 74">
                  <a:extLst>
                    <a:ext uri="{FF2B5EF4-FFF2-40B4-BE49-F238E27FC236}">
                      <a16:creationId xmlns:a16="http://schemas.microsoft.com/office/drawing/2014/main" id="{BDD68413-6862-B322-4EF4-3EF2FA39F411}"/>
                    </a:ext>
                  </a:extLst>
                </p:cNvPr>
                <p:cNvSpPr>
                  <a:spLocks/>
                </p:cNvSpPr>
                <p:nvPr/>
              </p:nvSpPr>
              <p:spPr bwMode="invGray">
                <a:xfrm>
                  <a:off x="3123" y="2112"/>
                  <a:ext cx="75" cy="88"/>
                </a:xfrm>
                <a:custGeom>
                  <a:avLst/>
                  <a:gdLst>
                    <a:gd name="T0" fmla="*/ 15 w 75"/>
                    <a:gd name="T1" fmla="*/ 30 h 87"/>
                    <a:gd name="T2" fmla="*/ 8 w 75"/>
                    <a:gd name="T3" fmla="*/ 82 h 87"/>
                    <a:gd name="T4" fmla="*/ 66 w 75"/>
                    <a:gd name="T5" fmla="*/ 62 h 87"/>
                    <a:gd name="T6" fmla="*/ 60 w 75"/>
                    <a:gd name="T7" fmla="*/ 5 h 87"/>
                    <a:gd name="T8" fmla="*/ 15 w 75"/>
                    <a:gd name="T9" fmla="*/ 30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194" name="Freeform 75">
                  <a:extLst>
                    <a:ext uri="{FF2B5EF4-FFF2-40B4-BE49-F238E27FC236}">
                      <a16:creationId xmlns:a16="http://schemas.microsoft.com/office/drawing/2014/main" id="{B5349F4D-30A7-7E0A-3F07-315387216F2C}"/>
                    </a:ext>
                  </a:extLst>
                </p:cNvPr>
                <p:cNvSpPr>
                  <a:spLocks/>
                </p:cNvSpPr>
                <p:nvPr/>
              </p:nvSpPr>
              <p:spPr bwMode="invGray">
                <a:xfrm>
                  <a:off x="3032" y="2248"/>
                  <a:ext cx="55" cy="54"/>
                </a:xfrm>
                <a:custGeom>
                  <a:avLst/>
                  <a:gdLst>
                    <a:gd name="T0" fmla="*/ 4 w 75"/>
                    <a:gd name="T1" fmla="*/ 5 h 87"/>
                    <a:gd name="T2" fmla="*/ 2 w 75"/>
                    <a:gd name="T3" fmla="*/ 13 h 87"/>
                    <a:gd name="T4" fmla="*/ 21 w 75"/>
                    <a:gd name="T5" fmla="*/ 10 h 87"/>
                    <a:gd name="T6" fmla="*/ 19 w 75"/>
                    <a:gd name="T7" fmla="*/ 1 h 87"/>
                    <a:gd name="T8" fmla="*/ 4 w 75"/>
                    <a:gd name="T9" fmla="*/ 5 h 87"/>
                    <a:gd name="T10" fmla="*/ 0 60000 65536"/>
                    <a:gd name="T11" fmla="*/ 0 60000 65536"/>
                    <a:gd name="T12" fmla="*/ 0 60000 65536"/>
                    <a:gd name="T13" fmla="*/ 0 60000 65536"/>
                    <a:gd name="T14" fmla="*/ 0 60000 65536"/>
                    <a:gd name="T15" fmla="*/ 0 w 75"/>
                    <a:gd name="T16" fmla="*/ 0 h 87"/>
                    <a:gd name="T17" fmla="*/ 75 w 75"/>
                    <a:gd name="T18" fmla="*/ 87 h 87"/>
                  </a:gdLst>
                  <a:ahLst/>
                  <a:cxnLst>
                    <a:cxn ang="T10">
                      <a:pos x="T0" y="T1"/>
                    </a:cxn>
                    <a:cxn ang="T11">
                      <a:pos x="T2" y="T3"/>
                    </a:cxn>
                    <a:cxn ang="T12">
                      <a:pos x="T4" y="T5"/>
                    </a:cxn>
                    <a:cxn ang="T13">
                      <a:pos x="T6" y="T7"/>
                    </a:cxn>
                    <a:cxn ang="T14">
                      <a:pos x="T8" y="T9"/>
                    </a:cxn>
                  </a:cxnLst>
                  <a:rect l="T15" t="T16" r="T17" b="T18"/>
                  <a:pathLst>
                    <a:path w="75" h="87">
                      <a:moveTo>
                        <a:pt x="15" y="30"/>
                      </a:moveTo>
                      <a:cubicBezTo>
                        <a:pt x="6" y="43"/>
                        <a:pt x="0" y="77"/>
                        <a:pt x="8" y="82"/>
                      </a:cubicBezTo>
                      <a:cubicBezTo>
                        <a:pt x="16" y="87"/>
                        <a:pt x="57" y="75"/>
                        <a:pt x="66" y="62"/>
                      </a:cubicBezTo>
                      <a:cubicBezTo>
                        <a:pt x="75" y="49"/>
                        <a:pt x="67" y="10"/>
                        <a:pt x="60" y="5"/>
                      </a:cubicBezTo>
                      <a:cubicBezTo>
                        <a:pt x="53" y="0"/>
                        <a:pt x="24" y="17"/>
                        <a:pt x="15" y="30"/>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grpSp>
        </p:grpSp>
        <p:grpSp>
          <p:nvGrpSpPr>
            <p:cNvPr id="79887" name="Group 309">
              <a:extLst>
                <a:ext uri="{FF2B5EF4-FFF2-40B4-BE49-F238E27FC236}">
                  <a16:creationId xmlns:a16="http://schemas.microsoft.com/office/drawing/2014/main" id="{461C909F-78A1-0CDB-DD5B-0E0D6B1CDE33}"/>
                </a:ext>
              </a:extLst>
            </p:cNvPr>
            <p:cNvGrpSpPr>
              <a:grpSpLocks/>
            </p:cNvGrpSpPr>
            <p:nvPr/>
          </p:nvGrpSpPr>
          <p:grpSpPr bwMode="auto">
            <a:xfrm>
              <a:off x="812800" y="1884363"/>
              <a:ext cx="1978025" cy="544512"/>
              <a:chOff x="1549321" y="3040454"/>
              <a:chExt cx="3517953" cy="815186"/>
            </a:xfrm>
          </p:grpSpPr>
          <p:sp>
            <p:nvSpPr>
              <p:cNvPr id="323" name="Freeform 3">
                <a:extLst>
                  <a:ext uri="{FF2B5EF4-FFF2-40B4-BE49-F238E27FC236}">
                    <a16:creationId xmlns:a16="http://schemas.microsoft.com/office/drawing/2014/main" id="{618946F8-A4B6-45ED-9A30-4963A71D47F9}"/>
                  </a:ext>
                </a:extLst>
              </p:cNvPr>
              <p:cNvSpPr>
                <a:spLocks/>
              </p:cNvSpPr>
              <p:nvPr/>
            </p:nvSpPr>
            <p:spPr bwMode="invGray">
              <a:xfrm>
                <a:off x="1548381" y="3041084"/>
                <a:ext cx="705850" cy="813011"/>
              </a:xfrm>
              <a:custGeom>
                <a:avLst/>
                <a:gdLst>
                  <a:gd name="T0" fmla="*/ 1332 w 504"/>
                  <a:gd name="T1" fmla="*/ 641 h 544"/>
                  <a:gd name="T2" fmla="*/ 2227 w 504"/>
                  <a:gd name="T3" fmla="*/ 1582 h 544"/>
                  <a:gd name="T4" fmla="*/ 1420 w 504"/>
                  <a:gd name="T5" fmla="*/ 2223 h 544"/>
                  <a:gd name="T6" fmla="*/ 1420 w 504"/>
                  <a:gd name="T7" fmla="*/ 2942 h 544"/>
                  <a:gd name="T8" fmla="*/ 207 w 504"/>
                  <a:gd name="T9" fmla="*/ 3533 h 544"/>
                  <a:gd name="T10" fmla="*/ 413 w 504"/>
                  <a:gd name="T11" fmla="*/ 4470 h 544"/>
                  <a:gd name="T12" fmla="*/ 2640 w 504"/>
                  <a:gd name="T13" fmla="*/ 5700 h 544"/>
                  <a:gd name="T14" fmla="*/ 4156 w 504"/>
                  <a:gd name="T15" fmla="*/ 5551 h 544"/>
                  <a:gd name="T16" fmla="*/ 4457 w 504"/>
                  <a:gd name="T17" fmla="*/ 6127 h 544"/>
                  <a:gd name="T18" fmla="*/ 6684 w 504"/>
                  <a:gd name="T19" fmla="*/ 5619 h 544"/>
                  <a:gd name="T20" fmla="*/ 6485 w 504"/>
                  <a:gd name="T21" fmla="*/ 4389 h 544"/>
                  <a:gd name="T22" fmla="*/ 6485 w 504"/>
                  <a:gd name="T23" fmla="*/ 3667 h 544"/>
                  <a:gd name="T24" fmla="*/ 7793 w 504"/>
                  <a:gd name="T25" fmla="*/ 3453 h 544"/>
                  <a:gd name="T26" fmla="*/ 7492 w 504"/>
                  <a:gd name="T27" fmla="*/ 1723 h 544"/>
                  <a:gd name="T28" fmla="*/ 5073 w 504"/>
                  <a:gd name="T29" fmla="*/ 1367 h 544"/>
                  <a:gd name="T30" fmla="*/ 5773 w 504"/>
                  <a:gd name="T31" fmla="*/ 641 h 544"/>
                  <a:gd name="T32" fmla="*/ 4664 w 504"/>
                  <a:gd name="T33" fmla="*/ 53 h 544"/>
                  <a:gd name="T34" fmla="*/ 2544 w 504"/>
                  <a:gd name="T35" fmla="*/ 282 h 544"/>
                  <a:gd name="T36" fmla="*/ 2544 w 504"/>
                  <a:gd name="T37" fmla="*/ 856 h 544"/>
                  <a:gd name="T38" fmla="*/ 1332 w 504"/>
                  <a:gd name="T39" fmla="*/ 641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324" name="Freeform 4">
                <a:extLst>
                  <a:ext uri="{FF2B5EF4-FFF2-40B4-BE49-F238E27FC236}">
                    <a16:creationId xmlns:a16="http://schemas.microsoft.com/office/drawing/2014/main" id="{FE56B69E-94A4-ADCC-42D2-80D807E0C256}"/>
                  </a:ext>
                </a:extLst>
              </p:cNvPr>
              <p:cNvSpPr>
                <a:spLocks/>
              </p:cNvSpPr>
              <p:nvPr/>
            </p:nvSpPr>
            <p:spPr bwMode="invGray">
              <a:xfrm>
                <a:off x="2841497" y="3202967"/>
                <a:ext cx="491270" cy="516225"/>
              </a:xfrm>
              <a:custGeom>
                <a:avLst/>
                <a:gdLst>
                  <a:gd name="T0" fmla="*/ 306 w 504"/>
                  <a:gd name="T1" fmla="*/ 105 h 544"/>
                  <a:gd name="T2" fmla="*/ 516 w 504"/>
                  <a:gd name="T3" fmla="*/ 257 h 544"/>
                  <a:gd name="T4" fmla="*/ 326 w 504"/>
                  <a:gd name="T5" fmla="*/ 361 h 544"/>
                  <a:gd name="T6" fmla="*/ 326 w 504"/>
                  <a:gd name="T7" fmla="*/ 479 h 544"/>
                  <a:gd name="T8" fmla="*/ 48 w 504"/>
                  <a:gd name="T9" fmla="*/ 574 h 544"/>
                  <a:gd name="T10" fmla="*/ 95 w 504"/>
                  <a:gd name="T11" fmla="*/ 726 h 544"/>
                  <a:gd name="T12" fmla="*/ 610 w 504"/>
                  <a:gd name="T13" fmla="*/ 926 h 544"/>
                  <a:gd name="T14" fmla="*/ 963 w 504"/>
                  <a:gd name="T15" fmla="*/ 902 h 544"/>
                  <a:gd name="T16" fmla="*/ 1030 w 504"/>
                  <a:gd name="T17" fmla="*/ 995 h 544"/>
                  <a:gd name="T18" fmla="*/ 1548 w 504"/>
                  <a:gd name="T19" fmla="*/ 912 h 544"/>
                  <a:gd name="T20" fmla="*/ 1499 w 504"/>
                  <a:gd name="T21" fmla="*/ 713 h 544"/>
                  <a:gd name="T22" fmla="*/ 1499 w 504"/>
                  <a:gd name="T23" fmla="*/ 596 h 544"/>
                  <a:gd name="T24" fmla="*/ 1803 w 504"/>
                  <a:gd name="T25" fmla="*/ 561 h 544"/>
                  <a:gd name="T26" fmla="*/ 1734 w 504"/>
                  <a:gd name="T27" fmla="*/ 280 h 544"/>
                  <a:gd name="T28" fmla="*/ 1174 w 504"/>
                  <a:gd name="T29" fmla="*/ 222 h 544"/>
                  <a:gd name="T30" fmla="*/ 1335 w 504"/>
                  <a:gd name="T31" fmla="*/ 105 h 544"/>
                  <a:gd name="T32" fmla="*/ 1079 w 504"/>
                  <a:gd name="T33" fmla="*/ 9 h 544"/>
                  <a:gd name="T34" fmla="*/ 589 w 504"/>
                  <a:gd name="T35" fmla="*/ 47 h 544"/>
                  <a:gd name="T36" fmla="*/ 589 w 504"/>
                  <a:gd name="T37" fmla="*/ 138 h 544"/>
                  <a:gd name="T38" fmla="*/ 306 w 504"/>
                  <a:gd name="T39" fmla="*/ 105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325" name="Freeform 5">
                <a:extLst>
                  <a:ext uri="{FF2B5EF4-FFF2-40B4-BE49-F238E27FC236}">
                    <a16:creationId xmlns:a16="http://schemas.microsoft.com/office/drawing/2014/main" id="{DD34AABA-375E-9FB4-1901-830515E72E01}"/>
                  </a:ext>
                </a:extLst>
              </p:cNvPr>
              <p:cNvSpPr>
                <a:spLocks/>
              </p:cNvSpPr>
              <p:nvPr/>
            </p:nvSpPr>
            <p:spPr bwMode="invGray">
              <a:xfrm>
                <a:off x="3997208" y="3301894"/>
                <a:ext cx="287986" cy="314772"/>
              </a:xfrm>
              <a:custGeom>
                <a:avLst/>
                <a:gdLst>
                  <a:gd name="T0" fmla="*/ 37 w 504"/>
                  <a:gd name="T1" fmla="*/ 14 h 544"/>
                  <a:gd name="T2" fmla="*/ 61 w 504"/>
                  <a:gd name="T3" fmla="*/ 35 h 544"/>
                  <a:gd name="T4" fmla="*/ 39 w 504"/>
                  <a:gd name="T5" fmla="*/ 49 h 544"/>
                  <a:gd name="T6" fmla="*/ 39 w 504"/>
                  <a:gd name="T7" fmla="*/ 65 h 544"/>
                  <a:gd name="T8" fmla="*/ 6 w 504"/>
                  <a:gd name="T9" fmla="*/ 78 h 544"/>
                  <a:gd name="T10" fmla="*/ 11 w 504"/>
                  <a:gd name="T11" fmla="*/ 99 h 544"/>
                  <a:gd name="T12" fmla="*/ 72 w 504"/>
                  <a:gd name="T13" fmla="*/ 125 h 544"/>
                  <a:gd name="T14" fmla="*/ 114 w 504"/>
                  <a:gd name="T15" fmla="*/ 122 h 544"/>
                  <a:gd name="T16" fmla="*/ 123 w 504"/>
                  <a:gd name="T17" fmla="*/ 135 h 544"/>
                  <a:gd name="T18" fmla="*/ 183 w 504"/>
                  <a:gd name="T19" fmla="*/ 124 h 544"/>
                  <a:gd name="T20" fmla="*/ 178 w 504"/>
                  <a:gd name="T21" fmla="*/ 97 h 544"/>
                  <a:gd name="T22" fmla="*/ 178 w 504"/>
                  <a:gd name="T23" fmla="*/ 80 h 544"/>
                  <a:gd name="T24" fmla="*/ 214 w 504"/>
                  <a:gd name="T25" fmla="*/ 76 h 544"/>
                  <a:gd name="T26" fmla="*/ 205 w 504"/>
                  <a:gd name="T27" fmla="*/ 38 h 544"/>
                  <a:gd name="T28" fmla="*/ 139 w 504"/>
                  <a:gd name="T29" fmla="*/ 30 h 544"/>
                  <a:gd name="T30" fmla="*/ 158 w 504"/>
                  <a:gd name="T31" fmla="*/ 14 h 544"/>
                  <a:gd name="T32" fmla="*/ 127 w 504"/>
                  <a:gd name="T33" fmla="*/ 1 h 544"/>
                  <a:gd name="T34" fmla="*/ 70 w 504"/>
                  <a:gd name="T35" fmla="*/ 6 h 544"/>
                  <a:gd name="T36" fmla="*/ 70 w 504"/>
                  <a:gd name="T37" fmla="*/ 19 h 544"/>
                  <a:gd name="T38" fmla="*/ 37 w 504"/>
                  <a:gd name="T39" fmla="*/ 14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326" name="Freeform 6">
                <a:extLst>
                  <a:ext uri="{FF2B5EF4-FFF2-40B4-BE49-F238E27FC236}">
                    <a16:creationId xmlns:a16="http://schemas.microsoft.com/office/drawing/2014/main" id="{D78B8019-FD35-78D4-43FB-8967FE578C1E}"/>
                  </a:ext>
                </a:extLst>
              </p:cNvPr>
              <p:cNvSpPr>
                <a:spLocks/>
              </p:cNvSpPr>
              <p:nvPr/>
            </p:nvSpPr>
            <p:spPr bwMode="invGray">
              <a:xfrm>
                <a:off x="4945869" y="3382836"/>
                <a:ext cx="120465" cy="143896"/>
              </a:xfrm>
              <a:custGeom>
                <a:avLst/>
                <a:gdLst>
                  <a:gd name="T0" fmla="*/ 1 w 504"/>
                  <a:gd name="T1" fmla="*/ 1 h 544"/>
                  <a:gd name="T2" fmla="*/ 2 w 504"/>
                  <a:gd name="T3" fmla="*/ 1 h 544"/>
                  <a:gd name="T4" fmla="*/ 1 w 504"/>
                  <a:gd name="T5" fmla="*/ 2 h 544"/>
                  <a:gd name="T6" fmla="*/ 1 w 504"/>
                  <a:gd name="T7" fmla="*/ 3 h 544"/>
                  <a:gd name="T8" fmla="*/ 0 w 504"/>
                  <a:gd name="T9" fmla="*/ 3 h 544"/>
                  <a:gd name="T10" fmla="*/ 0 w 504"/>
                  <a:gd name="T11" fmla="*/ 4 h 544"/>
                  <a:gd name="T12" fmla="*/ 2 w 504"/>
                  <a:gd name="T13" fmla="*/ 5 h 544"/>
                  <a:gd name="T14" fmla="*/ 3 w 504"/>
                  <a:gd name="T15" fmla="*/ 5 h 544"/>
                  <a:gd name="T16" fmla="*/ 4 w 504"/>
                  <a:gd name="T17" fmla="*/ 5 h 544"/>
                  <a:gd name="T18" fmla="*/ 6 w 504"/>
                  <a:gd name="T19" fmla="*/ 5 h 544"/>
                  <a:gd name="T20" fmla="*/ 5 w 504"/>
                  <a:gd name="T21" fmla="*/ 4 h 544"/>
                  <a:gd name="T22" fmla="*/ 5 w 504"/>
                  <a:gd name="T23" fmla="*/ 3 h 544"/>
                  <a:gd name="T24" fmla="*/ 6 w 504"/>
                  <a:gd name="T25" fmla="*/ 3 h 544"/>
                  <a:gd name="T26" fmla="*/ 6 w 504"/>
                  <a:gd name="T27" fmla="*/ 2 h 544"/>
                  <a:gd name="T28" fmla="*/ 4 w 504"/>
                  <a:gd name="T29" fmla="*/ 1 h 544"/>
                  <a:gd name="T30" fmla="*/ 5 w 504"/>
                  <a:gd name="T31" fmla="*/ 1 h 544"/>
                  <a:gd name="T32" fmla="*/ 4 w 504"/>
                  <a:gd name="T33" fmla="*/ 0 h 544"/>
                  <a:gd name="T34" fmla="*/ 2 w 504"/>
                  <a:gd name="T35" fmla="*/ 0 h 544"/>
                  <a:gd name="T36" fmla="*/ 2 w 504"/>
                  <a:gd name="T37" fmla="*/ 1 h 544"/>
                  <a:gd name="T38" fmla="*/ 1 w 504"/>
                  <a:gd name="T39" fmla="*/ 1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w="9525">
                <a:noFill/>
                <a:round/>
                <a:headEnd/>
                <a:tailEnd/>
              </a:ln>
            </p:spPr>
            <p:txBody>
              <a:bodyPr wrap="none"/>
              <a:lstStyle/>
              <a:p>
                <a:pPr eaLnBrk="1" hangingPunct="1">
                  <a:defRPr/>
                </a:pPr>
                <a:endParaRPr lang="en-US">
                  <a:effectLst>
                    <a:outerShdw blurRad="38100" dist="38100" dir="2700000" algn="tl">
                      <a:srgbClr val="000000">
                        <a:alpha val="43137"/>
                      </a:srgbClr>
                    </a:outerShdw>
                  </a:effectLst>
                </a:endParaRPr>
              </a:p>
            </p:txBody>
          </p:sp>
          <p:sp>
            <p:nvSpPr>
              <p:cNvPr id="327" name="AutoShape 7">
                <a:extLst>
                  <a:ext uri="{FF2B5EF4-FFF2-40B4-BE49-F238E27FC236}">
                    <a16:creationId xmlns:a16="http://schemas.microsoft.com/office/drawing/2014/main" id="{CCC54A70-8796-5482-4B52-82DF55657358}"/>
                  </a:ext>
                </a:extLst>
              </p:cNvPr>
              <p:cNvSpPr>
                <a:spLocks noChangeArrowheads="1"/>
              </p:cNvSpPr>
              <p:nvPr/>
            </p:nvSpPr>
            <p:spPr bwMode="invGray">
              <a:xfrm>
                <a:off x="2384106" y="3372044"/>
                <a:ext cx="336926" cy="176272"/>
              </a:xfrm>
              <a:prstGeom prst="rightArrow">
                <a:avLst>
                  <a:gd name="adj1" fmla="val 50000"/>
                  <a:gd name="adj2" fmla="val 56604"/>
                </a:avLst>
              </a:prstGeom>
              <a:solidFill>
                <a:schemeClr val="bg2"/>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328" name="AutoShape 9">
                <a:extLst>
                  <a:ext uri="{FF2B5EF4-FFF2-40B4-BE49-F238E27FC236}">
                    <a16:creationId xmlns:a16="http://schemas.microsoft.com/office/drawing/2014/main" id="{F637C99D-8A23-673A-933B-7C07ACB9241C}"/>
                  </a:ext>
                </a:extLst>
              </p:cNvPr>
              <p:cNvSpPr>
                <a:spLocks noChangeArrowheads="1"/>
              </p:cNvSpPr>
              <p:nvPr/>
            </p:nvSpPr>
            <p:spPr bwMode="invGray">
              <a:xfrm>
                <a:off x="4488478" y="3355855"/>
                <a:ext cx="335043" cy="172675"/>
              </a:xfrm>
              <a:prstGeom prst="rightArrow">
                <a:avLst>
                  <a:gd name="adj1" fmla="val 50000"/>
                  <a:gd name="adj2" fmla="val 56604"/>
                </a:avLst>
              </a:prstGeom>
              <a:solidFill>
                <a:schemeClr val="bg2"/>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329" name="AutoShape 10">
                <a:extLst>
                  <a:ext uri="{FF2B5EF4-FFF2-40B4-BE49-F238E27FC236}">
                    <a16:creationId xmlns:a16="http://schemas.microsoft.com/office/drawing/2014/main" id="{02547C1A-2AAD-1919-F0BF-A154CED226D5}"/>
                  </a:ext>
                </a:extLst>
              </p:cNvPr>
              <p:cNvSpPr>
                <a:spLocks noChangeArrowheads="1"/>
              </p:cNvSpPr>
              <p:nvPr/>
            </p:nvSpPr>
            <p:spPr bwMode="invGray">
              <a:xfrm>
                <a:off x="3507819" y="3372044"/>
                <a:ext cx="336925" cy="176272"/>
              </a:xfrm>
              <a:prstGeom prst="rightArrow">
                <a:avLst>
                  <a:gd name="adj1" fmla="val 50000"/>
                  <a:gd name="adj2" fmla="val 56604"/>
                </a:avLst>
              </a:prstGeom>
              <a:solidFill>
                <a:schemeClr val="bg2"/>
              </a:solidFill>
              <a:ln w="9525">
                <a:noFill/>
                <a:miter lim="800000"/>
                <a:headEnd/>
                <a:tailEnd/>
              </a:ln>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grpSp>
          <p:nvGrpSpPr>
            <p:cNvPr id="79888" name="Group 310">
              <a:extLst>
                <a:ext uri="{FF2B5EF4-FFF2-40B4-BE49-F238E27FC236}">
                  <a16:creationId xmlns:a16="http://schemas.microsoft.com/office/drawing/2014/main" id="{AEAB995B-A04D-2C5C-6200-46091DF6C8F1}"/>
                </a:ext>
              </a:extLst>
            </p:cNvPr>
            <p:cNvGrpSpPr>
              <a:grpSpLocks/>
            </p:cNvGrpSpPr>
            <p:nvPr/>
          </p:nvGrpSpPr>
          <p:grpSpPr bwMode="auto">
            <a:xfrm>
              <a:off x="671513" y="2576513"/>
              <a:ext cx="2260600" cy="723900"/>
              <a:chOff x="6591903" y="2926888"/>
              <a:chExt cx="4019098" cy="1086743"/>
            </a:xfrm>
          </p:grpSpPr>
          <p:sp>
            <p:nvSpPr>
              <p:cNvPr id="79889" name="Freeform 3">
                <a:extLst>
                  <a:ext uri="{FF2B5EF4-FFF2-40B4-BE49-F238E27FC236}">
                    <a16:creationId xmlns:a16="http://schemas.microsoft.com/office/drawing/2014/main" id="{B51F4984-7D28-E0E5-8FD0-B287D1E6B333}"/>
                  </a:ext>
                </a:extLst>
              </p:cNvPr>
              <p:cNvSpPr>
                <a:spLocks/>
              </p:cNvSpPr>
              <p:nvPr/>
            </p:nvSpPr>
            <p:spPr bwMode="invGray">
              <a:xfrm>
                <a:off x="6805387" y="3054740"/>
                <a:ext cx="703447" cy="786843"/>
              </a:xfrm>
              <a:custGeom>
                <a:avLst/>
                <a:gdLst>
                  <a:gd name="T0" fmla="*/ 2147483646 w 504"/>
                  <a:gd name="T1" fmla="*/ 2147483646 h 544"/>
                  <a:gd name="T2" fmla="*/ 2147483646 w 504"/>
                  <a:gd name="T3" fmla="*/ 2147483646 h 544"/>
                  <a:gd name="T4" fmla="*/ 2147483646 w 504"/>
                  <a:gd name="T5" fmla="*/ 2147483646 h 544"/>
                  <a:gd name="T6" fmla="*/ 2147483646 w 504"/>
                  <a:gd name="T7" fmla="*/ 2147483646 h 544"/>
                  <a:gd name="T8" fmla="*/ 2147483646 w 504"/>
                  <a:gd name="T9" fmla="*/ 2147483646 h 544"/>
                  <a:gd name="T10" fmla="*/ 2147483646 w 504"/>
                  <a:gd name="T11" fmla="*/ 2147483646 h 544"/>
                  <a:gd name="T12" fmla="*/ 2147483646 w 504"/>
                  <a:gd name="T13" fmla="*/ 2147483646 h 544"/>
                  <a:gd name="T14" fmla="*/ 2147483646 w 504"/>
                  <a:gd name="T15" fmla="*/ 2147483646 h 544"/>
                  <a:gd name="T16" fmla="*/ 2147483646 w 504"/>
                  <a:gd name="T17" fmla="*/ 2147483646 h 544"/>
                  <a:gd name="T18" fmla="*/ 2147483646 w 504"/>
                  <a:gd name="T19" fmla="*/ 2147483646 h 544"/>
                  <a:gd name="T20" fmla="*/ 2147483646 w 504"/>
                  <a:gd name="T21" fmla="*/ 2147483646 h 544"/>
                  <a:gd name="T22" fmla="*/ 2147483646 w 504"/>
                  <a:gd name="T23" fmla="*/ 2147483646 h 544"/>
                  <a:gd name="T24" fmla="*/ 2147483646 w 504"/>
                  <a:gd name="T25" fmla="*/ 2147483646 h 544"/>
                  <a:gd name="T26" fmla="*/ 2147483646 w 504"/>
                  <a:gd name="T27" fmla="*/ 2147483646 h 544"/>
                  <a:gd name="T28" fmla="*/ 2147483646 w 504"/>
                  <a:gd name="T29" fmla="*/ 2147483646 h 544"/>
                  <a:gd name="T30" fmla="*/ 2147483646 w 504"/>
                  <a:gd name="T31" fmla="*/ 2147483646 h 544"/>
                  <a:gd name="T32" fmla="*/ 2147483646 w 504"/>
                  <a:gd name="T33" fmla="*/ 2147483646 h 544"/>
                  <a:gd name="T34" fmla="*/ 2147483646 w 504"/>
                  <a:gd name="T35" fmla="*/ 2147483646 h 544"/>
                  <a:gd name="T36" fmla="*/ 2147483646 w 504"/>
                  <a:gd name="T37" fmla="*/ 2147483646 h 544"/>
                  <a:gd name="T38" fmla="*/ 2147483646 w 504"/>
                  <a:gd name="T39" fmla="*/ 2147483646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79890" name="Freeform 4">
                <a:extLst>
                  <a:ext uri="{FF2B5EF4-FFF2-40B4-BE49-F238E27FC236}">
                    <a16:creationId xmlns:a16="http://schemas.microsoft.com/office/drawing/2014/main" id="{F9B4B901-B3D5-1AFC-54E4-42E0540E1BEA}"/>
                  </a:ext>
                </a:extLst>
              </p:cNvPr>
              <p:cNvSpPr>
                <a:spLocks/>
              </p:cNvSpPr>
              <p:nvPr/>
            </p:nvSpPr>
            <p:spPr bwMode="invGray">
              <a:xfrm>
                <a:off x="8096790" y="3211004"/>
                <a:ext cx="487863" cy="499570"/>
              </a:xfrm>
              <a:custGeom>
                <a:avLst/>
                <a:gdLst>
                  <a:gd name="T0" fmla="*/ 2147483646 w 504"/>
                  <a:gd name="T1" fmla="*/ 2147483646 h 544"/>
                  <a:gd name="T2" fmla="*/ 2147483646 w 504"/>
                  <a:gd name="T3" fmla="*/ 2147483646 h 544"/>
                  <a:gd name="T4" fmla="*/ 2147483646 w 504"/>
                  <a:gd name="T5" fmla="*/ 2147483646 h 544"/>
                  <a:gd name="T6" fmla="*/ 2147483646 w 504"/>
                  <a:gd name="T7" fmla="*/ 2147483646 h 544"/>
                  <a:gd name="T8" fmla="*/ 2147483646 w 504"/>
                  <a:gd name="T9" fmla="*/ 2147483646 h 544"/>
                  <a:gd name="T10" fmla="*/ 2147483646 w 504"/>
                  <a:gd name="T11" fmla="*/ 2147483646 h 544"/>
                  <a:gd name="T12" fmla="*/ 2147483646 w 504"/>
                  <a:gd name="T13" fmla="*/ 2147483646 h 544"/>
                  <a:gd name="T14" fmla="*/ 2147483646 w 504"/>
                  <a:gd name="T15" fmla="*/ 2147483646 h 544"/>
                  <a:gd name="T16" fmla="*/ 2147483646 w 504"/>
                  <a:gd name="T17" fmla="*/ 2147483646 h 544"/>
                  <a:gd name="T18" fmla="*/ 2147483646 w 504"/>
                  <a:gd name="T19" fmla="*/ 2147483646 h 544"/>
                  <a:gd name="T20" fmla="*/ 2147483646 w 504"/>
                  <a:gd name="T21" fmla="*/ 2147483646 h 544"/>
                  <a:gd name="T22" fmla="*/ 2147483646 w 504"/>
                  <a:gd name="T23" fmla="*/ 2147483646 h 544"/>
                  <a:gd name="T24" fmla="*/ 2147483646 w 504"/>
                  <a:gd name="T25" fmla="*/ 2147483646 h 544"/>
                  <a:gd name="T26" fmla="*/ 2147483646 w 504"/>
                  <a:gd name="T27" fmla="*/ 2147483646 h 544"/>
                  <a:gd name="T28" fmla="*/ 2147483646 w 504"/>
                  <a:gd name="T29" fmla="*/ 2147483646 h 544"/>
                  <a:gd name="T30" fmla="*/ 2147483646 w 504"/>
                  <a:gd name="T31" fmla="*/ 2147483646 h 544"/>
                  <a:gd name="T32" fmla="*/ 2147483646 w 504"/>
                  <a:gd name="T33" fmla="*/ 2147483646 h 544"/>
                  <a:gd name="T34" fmla="*/ 2147483646 w 504"/>
                  <a:gd name="T35" fmla="*/ 2147483646 h 544"/>
                  <a:gd name="T36" fmla="*/ 2147483646 w 504"/>
                  <a:gd name="T37" fmla="*/ 2147483646 h 544"/>
                  <a:gd name="T38" fmla="*/ 2147483646 w 504"/>
                  <a:gd name="T39" fmla="*/ 2147483646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79891" name="Freeform 5">
                <a:extLst>
                  <a:ext uri="{FF2B5EF4-FFF2-40B4-BE49-F238E27FC236}">
                    <a16:creationId xmlns:a16="http://schemas.microsoft.com/office/drawing/2014/main" id="{48E9A0B8-DB2C-455E-8B5F-E1D384A717FD}"/>
                  </a:ext>
                </a:extLst>
              </p:cNvPr>
              <p:cNvSpPr>
                <a:spLocks/>
              </p:cNvSpPr>
              <p:nvPr/>
            </p:nvSpPr>
            <p:spPr bwMode="invGray">
              <a:xfrm>
                <a:off x="9272702" y="3300974"/>
                <a:ext cx="286279" cy="303057"/>
              </a:xfrm>
              <a:custGeom>
                <a:avLst/>
                <a:gdLst>
                  <a:gd name="T0" fmla="*/ 2147483646 w 504"/>
                  <a:gd name="T1" fmla="*/ 2147483646 h 544"/>
                  <a:gd name="T2" fmla="*/ 2147483646 w 504"/>
                  <a:gd name="T3" fmla="*/ 2147483646 h 544"/>
                  <a:gd name="T4" fmla="*/ 2147483646 w 504"/>
                  <a:gd name="T5" fmla="*/ 2147483646 h 544"/>
                  <a:gd name="T6" fmla="*/ 2147483646 w 504"/>
                  <a:gd name="T7" fmla="*/ 2147483646 h 544"/>
                  <a:gd name="T8" fmla="*/ 2147483646 w 504"/>
                  <a:gd name="T9" fmla="*/ 2147483646 h 544"/>
                  <a:gd name="T10" fmla="*/ 2147483646 w 504"/>
                  <a:gd name="T11" fmla="*/ 2147483646 h 544"/>
                  <a:gd name="T12" fmla="*/ 2147483646 w 504"/>
                  <a:gd name="T13" fmla="*/ 2147483646 h 544"/>
                  <a:gd name="T14" fmla="*/ 2147483646 w 504"/>
                  <a:gd name="T15" fmla="*/ 2147483646 h 544"/>
                  <a:gd name="T16" fmla="*/ 2147483646 w 504"/>
                  <a:gd name="T17" fmla="*/ 2147483646 h 544"/>
                  <a:gd name="T18" fmla="*/ 2147483646 w 504"/>
                  <a:gd name="T19" fmla="*/ 2147483646 h 544"/>
                  <a:gd name="T20" fmla="*/ 2147483646 w 504"/>
                  <a:gd name="T21" fmla="*/ 2147483646 h 544"/>
                  <a:gd name="T22" fmla="*/ 2147483646 w 504"/>
                  <a:gd name="T23" fmla="*/ 2147483646 h 544"/>
                  <a:gd name="T24" fmla="*/ 2147483646 w 504"/>
                  <a:gd name="T25" fmla="*/ 2147483646 h 544"/>
                  <a:gd name="T26" fmla="*/ 2147483646 w 504"/>
                  <a:gd name="T27" fmla="*/ 2147483646 h 544"/>
                  <a:gd name="T28" fmla="*/ 2147483646 w 504"/>
                  <a:gd name="T29" fmla="*/ 2147483646 h 544"/>
                  <a:gd name="T30" fmla="*/ 2147483646 w 504"/>
                  <a:gd name="T31" fmla="*/ 2147483646 h 544"/>
                  <a:gd name="T32" fmla="*/ 2147483646 w 504"/>
                  <a:gd name="T33" fmla="*/ 2147483646 h 544"/>
                  <a:gd name="T34" fmla="*/ 2147483646 w 504"/>
                  <a:gd name="T35" fmla="*/ 2147483646 h 544"/>
                  <a:gd name="T36" fmla="*/ 2147483646 w 504"/>
                  <a:gd name="T37" fmla="*/ 2147483646 h 544"/>
                  <a:gd name="T38" fmla="*/ 2147483646 w 504"/>
                  <a:gd name="T39" fmla="*/ 2147483646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79892" name="Freeform 6">
                <a:extLst>
                  <a:ext uri="{FF2B5EF4-FFF2-40B4-BE49-F238E27FC236}">
                    <a16:creationId xmlns:a16="http://schemas.microsoft.com/office/drawing/2014/main" id="{C4948667-9E42-D348-A7EF-4EFDDCA005E0}"/>
                  </a:ext>
                </a:extLst>
              </p:cNvPr>
              <p:cNvSpPr>
                <a:spLocks/>
              </p:cNvSpPr>
              <p:nvPr/>
            </p:nvSpPr>
            <p:spPr bwMode="invGray">
              <a:xfrm>
                <a:off x="10302325" y="3386209"/>
                <a:ext cx="119691" cy="135744"/>
              </a:xfrm>
              <a:custGeom>
                <a:avLst/>
                <a:gdLst>
                  <a:gd name="T0" fmla="*/ 0 w 504"/>
                  <a:gd name="T1" fmla="*/ 0 h 544"/>
                  <a:gd name="T2" fmla="*/ 0 w 504"/>
                  <a:gd name="T3" fmla="*/ 0 h 544"/>
                  <a:gd name="T4" fmla="*/ 0 w 504"/>
                  <a:gd name="T5" fmla="*/ 0 h 544"/>
                  <a:gd name="T6" fmla="*/ 0 w 504"/>
                  <a:gd name="T7" fmla="*/ 0 h 544"/>
                  <a:gd name="T8" fmla="*/ 0 w 504"/>
                  <a:gd name="T9" fmla="*/ 0 h 544"/>
                  <a:gd name="T10" fmla="*/ 0 w 504"/>
                  <a:gd name="T11" fmla="*/ 0 h 544"/>
                  <a:gd name="T12" fmla="*/ 0 w 504"/>
                  <a:gd name="T13" fmla="*/ 0 h 544"/>
                  <a:gd name="T14" fmla="*/ 0 w 504"/>
                  <a:gd name="T15" fmla="*/ 0 h 544"/>
                  <a:gd name="T16" fmla="*/ 0 w 504"/>
                  <a:gd name="T17" fmla="*/ 0 h 544"/>
                  <a:gd name="T18" fmla="*/ 0 w 504"/>
                  <a:gd name="T19" fmla="*/ 0 h 544"/>
                  <a:gd name="T20" fmla="*/ 0 w 504"/>
                  <a:gd name="T21" fmla="*/ 0 h 544"/>
                  <a:gd name="T22" fmla="*/ 0 w 504"/>
                  <a:gd name="T23" fmla="*/ 0 h 544"/>
                  <a:gd name="T24" fmla="*/ 0 w 504"/>
                  <a:gd name="T25" fmla="*/ 0 h 544"/>
                  <a:gd name="T26" fmla="*/ 0 w 504"/>
                  <a:gd name="T27" fmla="*/ 0 h 544"/>
                  <a:gd name="T28" fmla="*/ 0 w 504"/>
                  <a:gd name="T29" fmla="*/ 0 h 544"/>
                  <a:gd name="T30" fmla="*/ 0 w 504"/>
                  <a:gd name="T31" fmla="*/ 0 h 544"/>
                  <a:gd name="T32" fmla="*/ 0 w 504"/>
                  <a:gd name="T33" fmla="*/ 0 h 544"/>
                  <a:gd name="T34" fmla="*/ 0 w 504"/>
                  <a:gd name="T35" fmla="*/ 0 h 544"/>
                  <a:gd name="T36" fmla="*/ 0 w 504"/>
                  <a:gd name="T37" fmla="*/ 0 h 544"/>
                  <a:gd name="T38" fmla="*/ 0 w 504"/>
                  <a:gd name="T39" fmla="*/ 0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4"/>
                  <a:gd name="T61" fmla="*/ 0 h 544"/>
                  <a:gd name="T62" fmla="*/ 504 w 50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4" h="544">
                    <a:moveTo>
                      <a:pt x="84" y="57"/>
                    </a:moveTo>
                    <a:cubicBezTo>
                      <a:pt x="81" y="68"/>
                      <a:pt x="140" y="117"/>
                      <a:pt x="141" y="140"/>
                    </a:cubicBezTo>
                    <a:cubicBezTo>
                      <a:pt x="142" y="163"/>
                      <a:pt x="99" y="177"/>
                      <a:pt x="90" y="197"/>
                    </a:cubicBezTo>
                    <a:cubicBezTo>
                      <a:pt x="81" y="217"/>
                      <a:pt x="103" y="242"/>
                      <a:pt x="90" y="261"/>
                    </a:cubicBezTo>
                    <a:cubicBezTo>
                      <a:pt x="77" y="280"/>
                      <a:pt x="24" y="291"/>
                      <a:pt x="13" y="313"/>
                    </a:cubicBezTo>
                    <a:cubicBezTo>
                      <a:pt x="2" y="335"/>
                      <a:pt x="0" y="364"/>
                      <a:pt x="26" y="396"/>
                    </a:cubicBezTo>
                    <a:cubicBezTo>
                      <a:pt x="52" y="428"/>
                      <a:pt x="128" y="489"/>
                      <a:pt x="167" y="505"/>
                    </a:cubicBezTo>
                    <a:cubicBezTo>
                      <a:pt x="206" y="521"/>
                      <a:pt x="244" y="486"/>
                      <a:pt x="263" y="492"/>
                    </a:cubicBezTo>
                    <a:cubicBezTo>
                      <a:pt x="282" y="498"/>
                      <a:pt x="255" y="542"/>
                      <a:pt x="282" y="543"/>
                    </a:cubicBezTo>
                    <a:cubicBezTo>
                      <a:pt x="309" y="544"/>
                      <a:pt x="402" y="524"/>
                      <a:pt x="423" y="498"/>
                    </a:cubicBezTo>
                    <a:cubicBezTo>
                      <a:pt x="444" y="472"/>
                      <a:pt x="412" y="418"/>
                      <a:pt x="410" y="389"/>
                    </a:cubicBezTo>
                    <a:cubicBezTo>
                      <a:pt x="408" y="360"/>
                      <a:pt x="396" y="339"/>
                      <a:pt x="410" y="325"/>
                    </a:cubicBezTo>
                    <a:cubicBezTo>
                      <a:pt x="424" y="311"/>
                      <a:pt x="482" y="335"/>
                      <a:pt x="493" y="306"/>
                    </a:cubicBezTo>
                    <a:cubicBezTo>
                      <a:pt x="504" y="277"/>
                      <a:pt x="503" y="184"/>
                      <a:pt x="474" y="153"/>
                    </a:cubicBezTo>
                    <a:cubicBezTo>
                      <a:pt x="445" y="122"/>
                      <a:pt x="339" y="137"/>
                      <a:pt x="321" y="121"/>
                    </a:cubicBezTo>
                    <a:cubicBezTo>
                      <a:pt x="303" y="105"/>
                      <a:pt x="369" y="76"/>
                      <a:pt x="365" y="57"/>
                    </a:cubicBezTo>
                    <a:cubicBezTo>
                      <a:pt x="361" y="38"/>
                      <a:pt x="329" y="10"/>
                      <a:pt x="295" y="5"/>
                    </a:cubicBezTo>
                    <a:cubicBezTo>
                      <a:pt x="261" y="0"/>
                      <a:pt x="183" y="13"/>
                      <a:pt x="161" y="25"/>
                    </a:cubicBezTo>
                    <a:cubicBezTo>
                      <a:pt x="139" y="37"/>
                      <a:pt x="173" y="72"/>
                      <a:pt x="161" y="76"/>
                    </a:cubicBezTo>
                    <a:cubicBezTo>
                      <a:pt x="149" y="80"/>
                      <a:pt x="87" y="46"/>
                      <a:pt x="84"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sp>
            <p:nvSpPr>
              <p:cNvPr id="79893" name="AutoShape 7">
                <a:extLst>
                  <a:ext uri="{FF2B5EF4-FFF2-40B4-BE49-F238E27FC236}">
                    <a16:creationId xmlns:a16="http://schemas.microsoft.com/office/drawing/2014/main" id="{38E4E16C-B8BE-7DBC-D527-94308330A32B}"/>
                  </a:ext>
                </a:extLst>
              </p:cNvPr>
              <p:cNvSpPr>
                <a:spLocks noChangeArrowheads="1"/>
              </p:cNvSpPr>
              <p:nvPr/>
            </p:nvSpPr>
            <p:spPr bwMode="invGray">
              <a:xfrm>
                <a:off x="7608227" y="3396468"/>
                <a:ext cx="335975" cy="167313"/>
              </a:xfrm>
              <a:prstGeom prst="rightArrow">
                <a:avLst>
                  <a:gd name="adj1" fmla="val 50000"/>
                  <a:gd name="adj2" fmla="val 5660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894" name="AutoShape 9">
                <a:extLst>
                  <a:ext uri="{FF2B5EF4-FFF2-40B4-BE49-F238E27FC236}">
                    <a16:creationId xmlns:a16="http://schemas.microsoft.com/office/drawing/2014/main" id="{56969813-4C6A-E1E8-1D5B-4FB5D8F8073E}"/>
                  </a:ext>
                </a:extLst>
              </p:cNvPr>
              <p:cNvSpPr>
                <a:spLocks noChangeArrowheads="1"/>
              </p:cNvSpPr>
              <p:nvPr/>
            </p:nvSpPr>
            <p:spPr bwMode="invGray">
              <a:xfrm>
                <a:off x="9737467" y="3360954"/>
                <a:ext cx="335975" cy="167313"/>
              </a:xfrm>
              <a:prstGeom prst="rightArrow">
                <a:avLst>
                  <a:gd name="adj1" fmla="val 50000"/>
                  <a:gd name="adj2" fmla="val 5660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895" name="AutoShape 10">
                <a:extLst>
                  <a:ext uri="{FF2B5EF4-FFF2-40B4-BE49-F238E27FC236}">
                    <a16:creationId xmlns:a16="http://schemas.microsoft.com/office/drawing/2014/main" id="{10E81A1D-C216-6184-21F0-82A5D07FDD48}"/>
                  </a:ext>
                </a:extLst>
              </p:cNvPr>
              <p:cNvSpPr>
                <a:spLocks noChangeArrowheads="1"/>
              </p:cNvSpPr>
              <p:nvPr/>
            </p:nvSpPr>
            <p:spPr bwMode="invGray">
              <a:xfrm>
                <a:off x="8761040" y="3375160"/>
                <a:ext cx="335975" cy="167313"/>
              </a:xfrm>
              <a:prstGeom prst="rightArrow">
                <a:avLst>
                  <a:gd name="adj1" fmla="val 50000"/>
                  <a:gd name="adj2" fmla="val 5660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eaLnBrk="1" hangingPunct="1"/>
                <a:endParaRPr lang="en-US" altLang="en-US"/>
              </a:p>
            </p:txBody>
          </p:sp>
          <p:sp>
            <p:nvSpPr>
              <p:cNvPr id="79896" name="Freeform 76">
                <a:extLst>
                  <a:ext uri="{FF2B5EF4-FFF2-40B4-BE49-F238E27FC236}">
                    <a16:creationId xmlns:a16="http://schemas.microsoft.com/office/drawing/2014/main" id="{459DBF58-395C-EC96-D23D-9BCD65BF360B}"/>
                  </a:ext>
                </a:extLst>
              </p:cNvPr>
              <p:cNvSpPr>
                <a:spLocks/>
              </p:cNvSpPr>
              <p:nvPr/>
            </p:nvSpPr>
            <p:spPr bwMode="invGray">
              <a:xfrm>
                <a:off x="6591903" y="2926888"/>
                <a:ext cx="1015624" cy="1086743"/>
              </a:xfrm>
              <a:custGeom>
                <a:avLst/>
                <a:gdLst>
                  <a:gd name="T0" fmla="*/ 2147483646 w 967"/>
                  <a:gd name="T1" fmla="*/ 2147483646 h 918"/>
                  <a:gd name="T2" fmla="*/ 2147483646 w 967"/>
                  <a:gd name="T3" fmla="*/ 2147483646 h 918"/>
                  <a:gd name="T4" fmla="*/ 2147483646 w 967"/>
                  <a:gd name="T5" fmla="*/ 2147483646 h 918"/>
                  <a:gd name="T6" fmla="*/ 2147483646 w 967"/>
                  <a:gd name="T7" fmla="*/ 2147483646 h 918"/>
                  <a:gd name="T8" fmla="*/ 2147483646 w 967"/>
                  <a:gd name="T9" fmla="*/ 2147483646 h 918"/>
                  <a:gd name="T10" fmla="*/ 2147483646 w 967"/>
                  <a:gd name="T11" fmla="*/ 2147483646 h 918"/>
                  <a:gd name="T12" fmla="*/ 2147483646 w 967"/>
                  <a:gd name="T13" fmla="*/ 2147483646 h 918"/>
                  <a:gd name="T14" fmla="*/ 2147483646 w 967"/>
                  <a:gd name="T15" fmla="*/ 2147483646 h 918"/>
                  <a:gd name="T16" fmla="*/ 2147483646 w 967"/>
                  <a:gd name="T17" fmla="*/ 2147483646 h 918"/>
                  <a:gd name="T18" fmla="*/ 2147483646 w 967"/>
                  <a:gd name="T19" fmla="*/ 2147483646 h 918"/>
                  <a:gd name="T20" fmla="*/ 2147483646 w 967"/>
                  <a:gd name="T21" fmla="*/ 2147483646 h 918"/>
                  <a:gd name="T22" fmla="*/ 2147483646 w 967"/>
                  <a:gd name="T23" fmla="*/ 2147483646 h 918"/>
                  <a:gd name="T24" fmla="*/ 2147483646 w 967"/>
                  <a:gd name="T25" fmla="*/ 2147483646 h 918"/>
                  <a:gd name="T26" fmla="*/ 2147483646 w 967"/>
                  <a:gd name="T27" fmla="*/ 2147483646 h 918"/>
                  <a:gd name="T28" fmla="*/ 2147483646 w 967"/>
                  <a:gd name="T29" fmla="*/ 2147483646 h 918"/>
                  <a:gd name="T30" fmla="*/ 2147483646 w 967"/>
                  <a:gd name="T31" fmla="*/ 2147483646 h 918"/>
                  <a:gd name="T32" fmla="*/ 2147483646 w 967"/>
                  <a:gd name="T33" fmla="*/ 2147483646 h 918"/>
                  <a:gd name="T34" fmla="*/ 2147483646 w 967"/>
                  <a:gd name="T35" fmla="*/ 2147483646 h 918"/>
                  <a:gd name="T36" fmla="*/ 2147483646 w 967"/>
                  <a:gd name="T37" fmla="*/ 2147483646 h 918"/>
                  <a:gd name="T38" fmla="*/ 2147483646 w 967"/>
                  <a:gd name="T39" fmla="*/ 2147483646 h 918"/>
                  <a:gd name="T40" fmla="*/ 2147483646 w 967"/>
                  <a:gd name="T41" fmla="*/ 2147483646 h 918"/>
                  <a:gd name="T42" fmla="*/ 2147483646 w 967"/>
                  <a:gd name="T43" fmla="*/ 2147483646 h 918"/>
                  <a:gd name="T44" fmla="*/ 2147483646 w 967"/>
                  <a:gd name="T45" fmla="*/ 2147483646 h 918"/>
                  <a:gd name="T46" fmla="*/ 2147483646 w 967"/>
                  <a:gd name="T47" fmla="*/ 2147483646 h 9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7"/>
                  <a:gd name="T73" fmla="*/ 0 h 918"/>
                  <a:gd name="T74" fmla="*/ 967 w 967"/>
                  <a:gd name="T75" fmla="*/ 918 h 9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7" h="918">
                    <a:moveTo>
                      <a:pt x="244" y="115"/>
                    </a:moveTo>
                    <a:cubicBezTo>
                      <a:pt x="230" y="150"/>
                      <a:pt x="198" y="226"/>
                      <a:pt x="192" y="256"/>
                    </a:cubicBezTo>
                    <a:cubicBezTo>
                      <a:pt x="186" y="286"/>
                      <a:pt x="234" y="257"/>
                      <a:pt x="205" y="294"/>
                    </a:cubicBezTo>
                    <a:cubicBezTo>
                      <a:pt x="176" y="331"/>
                      <a:pt x="40" y="433"/>
                      <a:pt x="20" y="480"/>
                    </a:cubicBezTo>
                    <a:cubicBezTo>
                      <a:pt x="0" y="527"/>
                      <a:pt x="70" y="545"/>
                      <a:pt x="84" y="576"/>
                    </a:cubicBezTo>
                    <a:cubicBezTo>
                      <a:pt x="98" y="607"/>
                      <a:pt x="90" y="641"/>
                      <a:pt x="103" y="665"/>
                    </a:cubicBezTo>
                    <a:cubicBezTo>
                      <a:pt x="116" y="689"/>
                      <a:pt x="134" y="700"/>
                      <a:pt x="160" y="717"/>
                    </a:cubicBezTo>
                    <a:cubicBezTo>
                      <a:pt x="186" y="734"/>
                      <a:pt x="222" y="747"/>
                      <a:pt x="256" y="768"/>
                    </a:cubicBezTo>
                    <a:cubicBezTo>
                      <a:pt x="290" y="789"/>
                      <a:pt x="320" y="822"/>
                      <a:pt x="365" y="845"/>
                    </a:cubicBezTo>
                    <a:cubicBezTo>
                      <a:pt x="410" y="868"/>
                      <a:pt x="479" y="900"/>
                      <a:pt x="525" y="909"/>
                    </a:cubicBezTo>
                    <a:cubicBezTo>
                      <a:pt x="571" y="918"/>
                      <a:pt x="603" y="914"/>
                      <a:pt x="640" y="902"/>
                    </a:cubicBezTo>
                    <a:cubicBezTo>
                      <a:pt x="677" y="890"/>
                      <a:pt x="718" y="851"/>
                      <a:pt x="749" y="838"/>
                    </a:cubicBezTo>
                    <a:cubicBezTo>
                      <a:pt x="780" y="825"/>
                      <a:pt x="806" y="840"/>
                      <a:pt x="826" y="825"/>
                    </a:cubicBezTo>
                    <a:cubicBezTo>
                      <a:pt x="846" y="810"/>
                      <a:pt x="863" y="776"/>
                      <a:pt x="871" y="749"/>
                    </a:cubicBezTo>
                    <a:cubicBezTo>
                      <a:pt x="879" y="722"/>
                      <a:pt x="871" y="695"/>
                      <a:pt x="877" y="665"/>
                    </a:cubicBezTo>
                    <a:cubicBezTo>
                      <a:pt x="883" y="635"/>
                      <a:pt x="899" y="606"/>
                      <a:pt x="909" y="569"/>
                    </a:cubicBezTo>
                    <a:cubicBezTo>
                      <a:pt x="919" y="532"/>
                      <a:pt x="927" y="479"/>
                      <a:pt x="935" y="441"/>
                    </a:cubicBezTo>
                    <a:cubicBezTo>
                      <a:pt x="943" y="403"/>
                      <a:pt x="967" y="381"/>
                      <a:pt x="954" y="339"/>
                    </a:cubicBezTo>
                    <a:cubicBezTo>
                      <a:pt x="941" y="297"/>
                      <a:pt x="889" y="231"/>
                      <a:pt x="858" y="192"/>
                    </a:cubicBezTo>
                    <a:cubicBezTo>
                      <a:pt x="827" y="153"/>
                      <a:pt x="816" y="132"/>
                      <a:pt x="768" y="102"/>
                    </a:cubicBezTo>
                    <a:cubicBezTo>
                      <a:pt x="720" y="72"/>
                      <a:pt x="623" y="26"/>
                      <a:pt x="570" y="13"/>
                    </a:cubicBezTo>
                    <a:cubicBezTo>
                      <a:pt x="517" y="0"/>
                      <a:pt x="497" y="20"/>
                      <a:pt x="448" y="25"/>
                    </a:cubicBezTo>
                    <a:cubicBezTo>
                      <a:pt x="399" y="30"/>
                      <a:pt x="308" y="32"/>
                      <a:pt x="276" y="45"/>
                    </a:cubicBezTo>
                    <a:cubicBezTo>
                      <a:pt x="244" y="58"/>
                      <a:pt x="258" y="80"/>
                      <a:pt x="244" y="115"/>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9897" name="Freeform 77">
                <a:extLst>
                  <a:ext uri="{FF2B5EF4-FFF2-40B4-BE49-F238E27FC236}">
                    <a16:creationId xmlns:a16="http://schemas.microsoft.com/office/drawing/2014/main" id="{31C4AED9-8BA9-A3D1-3632-72C82B246166}"/>
                  </a:ext>
                </a:extLst>
              </p:cNvPr>
              <p:cNvSpPr>
                <a:spLocks/>
              </p:cNvSpPr>
              <p:nvPr/>
            </p:nvSpPr>
            <p:spPr bwMode="invGray">
              <a:xfrm>
                <a:off x="7939302" y="3040534"/>
                <a:ext cx="752444" cy="821568"/>
              </a:xfrm>
              <a:custGeom>
                <a:avLst/>
                <a:gdLst>
                  <a:gd name="T0" fmla="*/ 2147483646 w 967"/>
                  <a:gd name="T1" fmla="*/ 2147483646 h 918"/>
                  <a:gd name="T2" fmla="*/ 2147483646 w 967"/>
                  <a:gd name="T3" fmla="*/ 2147483646 h 918"/>
                  <a:gd name="T4" fmla="*/ 2147483646 w 967"/>
                  <a:gd name="T5" fmla="*/ 2147483646 h 918"/>
                  <a:gd name="T6" fmla="*/ 2147483646 w 967"/>
                  <a:gd name="T7" fmla="*/ 2147483646 h 918"/>
                  <a:gd name="T8" fmla="*/ 2147483646 w 967"/>
                  <a:gd name="T9" fmla="*/ 2147483646 h 918"/>
                  <a:gd name="T10" fmla="*/ 2147483646 w 967"/>
                  <a:gd name="T11" fmla="*/ 2147483646 h 918"/>
                  <a:gd name="T12" fmla="*/ 2147483646 w 967"/>
                  <a:gd name="T13" fmla="*/ 2147483646 h 918"/>
                  <a:gd name="T14" fmla="*/ 2147483646 w 967"/>
                  <a:gd name="T15" fmla="*/ 2147483646 h 918"/>
                  <a:gd name="T16" fmla="*/ 2147483646 w 967"/>
                  <a:gd name="T17" fmla="*/ 2147483646 h 918"/>
                  <a:gd name="T18" fmla="*/ 2147483646 w 967"/>
                  <a:gd name="T19" fmla="*/ 2147483646 h 918"/>
                  <a:gd name="T20" fmla="*/ 2147483646 w 967"/>
                  <a:gd name="T21" fmla="*/ 2147483646 h 918"/>
                  <a:gd name="T22" fmla="*/ 2147483646 w 967"/>
                  <a:gd name="T23" fmla="*/ 2147483646 h 918"/>
                  <a:gd name="T24" fmla="*/ 2147483646 w 967"/>
                  <a:gd name="T25" fmla="*/ 2147483646 h 918"/>
                  <a:gd name="T26" fmla="*/ 2147483646 w 967"/>
                  <a:gd name="T27" fmla="*/ 2147483646 h 918"/>
                  <a:gd name="T28" fmla="*/ 2147483646 w 967"/>
                  <a:gd name="T29" fmla="*/ 2147483646 h 918"/>
                  <a:gd name="T30" fmla="*/ 2147483646 w 967"/>
                  <a:gd name="T31" fmla="*/ 2147483646 h 918"/>
                  <a:gd name="T32" fmla="*/ 2147483646 w 967"/>
                  <a:gd name="T33" fmla="*/ 2147483646 h 918"/>
                  <a:gd name="T34" fmla="*/ 2147483646 w 967"/>
                  <a:gd name="T35" fmla="*/ 2147483646 h 918"/>
                  <a:gd name="T36" fmla="*/ 2147483646 w 967"/>
                  <a:gd name="T37" fmla="*/ 2147483646 h 918"/>
                  <a:gd name="T38" fmla="*/ 2147483646 w 967"/>
                  <a:gd name="T39" fmla="*/ 2147483646 h 918"/>
                  <a:gd name="T40" fmla="*/ 2147483646 w 967"/>
                  <a:gd name="T41" fmla="*/ 2147483646 h 918"/>
                  <a:gd name="T42" fmla="*/ 2147483646 w 967"/>
                  <a:gd name="T43" fmla="*/ 2147483646 h 918"/>
                  <a:gd name="T44" fmla="*/ 2147483646 w 967"/>
                  <a:gd name="T45" fmla="*/ 2147483646 h 918"/>
                  <a:gd name="T46" fmla="*/ 2147483646 w 967"/>
                  <a:gd name="T47" fmla="*/ 2147483646 h 9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7"/>
                  <a:gd name="T73" fmla="*/ 0 h 918"/>
                  <a:gd name="T74" fmla="*/ 967 w 967"/>
                  <a:gd name="T75" fmla="*/ 918 h 9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7" h="918">
                    <a:moveTo>
                      <a:pt x="244" y="115"/>
                    </a:moveTo>
                    <a:cubicBezTo>
                      <a:pt x="230" y="150"/>
                      <a:pt x="198" y="226"/>
                      <a:pt x="192" y="256"/>
                    </a:cubicBezTo>
                    <a:cubicBezTo>
                      <a:pt x="186" y="286"/>
                      <a:pt x="234" y="257"/>
                      <a:pt x="205" y="294"/>
                    </a:cubicBezTo>
                    <a:cubicBezTo>
                      <a:pt x="176" y="331"/>
                      <a:pt x="40" y="433"/>
                      <a:pt x="20" y="480"/>
                    </a:cubicBezTo>
                    <a:cubicBezTo>
                      <a:pt x="0" y="527"/>
                      <a:pt x="70" y="545"/>
                      <a:pt x="84" y="576"/>
                    </a:cubicBezTo>
                    <a:cubicBezTo>
                      <a:pt x="98" y="607"/>
                      <a:pt x="90" y="641"/>
                      <a:pt x="103" y="665"/>
                    </a:cubicBezTo>
                    <a:cubicBezTo>
                      <a:pt x="116" y="689"/>
                      <a:pt x="134" y="700"/>
                      <a:pt x="160" y="717"/>
                    </a:cubicBezTo>
                    <a:cubicBezTo>
                      <a:pt x="186" y="734"/>
                      <a:pt x="222" y="747"/>
                      <a:pt x="256" y="768"/>
                    </a:cubicBezTo>
                    <a:cubicBezTo>
                      <a:pt x="290" y="789"/>
                      <a:pt x="320" y="822"/>
                      <a:pt x="365" y="845"/>
                    </a:cubicBezTo>
                    <a:cubicBezTo>
                      <a:pt x="410" y="868"/>
                      <a:pt x="479" y="900"/>
                      <a:pt x="525" y="909"/>
                    </a:cubicBezTo>
                    <a:cubicBezTo>
                      <a:pt x="571" y="918"/>
                      <a:pt x="603" y="914"/>
                      <a:pt x="640" y="902"/>
                    </a:cubicBezTo>
                    <a:cubicBezTo>
                      <a:pt x="677" y="890"/>
                      <a:pt x="718" y="851"/>
                      <a:pt x="749" y="838"/>
                    </a:cubicBezTo>
                    <a:cubicBezTo>
                      <a:pt x="780" y="825"/>
                      <a:pt x="806" y="840"/>
                      <a:pt x="826" y="825"/>
                    </a:cubicBezTo>
                    <a:cubicBezTo>
                      <a:pt x="846" y="810"/>
                      <a:pt x="863" y="776"/>
                      <a:pt x="871" y="749"/>
                    </a:cubicBezTo>
                    <a:cubicBezTo>
                      <a:pt x="879" y="722"/>
                      <a:pt x="871" y="695"/>
                      <a:pt x="877" y="665"/>
                    </a:cubicBezTo>
                    <a:cubicBezTo>
                      <a:pt x="883" y="635"/>
                      <a:pt x="899" y="606"/>
                      <a:pt x="909" y="569"/>
                    </a:cubicBezTo>
                    <a:cubicBezTo>
                      <a:pt x="919" y="532"/>
                      <a:pt x="927" y="479"/>
                      <a:pt x="935" y="441"/>
                    </a:cubicBezTo>
                    <a:cubicBezTo>
                      <a:pt x="943" y="403"/>
                      <a:pt x="967" y="381"/>
                      <a:pt x="954" y="339"/>
                    </a:cubicBezTo>
                    <a:cubicBezTo>
                      <a:pt x="941" y="297"/>
                      <a:pt x="889" y="231"/>
                      <a:pt x="858" y="192"/>
                    </a:cubicBezTo>
                    <a:cubicBezTo>
                      <a:pt x="827" y="153"/>
                      <a:pt x="816" y="132"/>
                      <a:pt x="768" y="102"/>
                    </a:cubicBezTo>
                    <a:cubicBezTo>
                      <a:pt x="720" y="72"/>
                      <a:pt x="623" y="26"/>
                      <a:pt x="570" y="13"/>
                    </a:cubicBezTo>
                    <a:cubicBezTo>
                      <a:pt x="517" y="0"/>
                      <a:pt x="497" y="20"/>
                      <a:pt x="448" y="25"/>
                    </a:cubicBezTo>
                    <a:cubicBezTo>
                      <a:pt x="399" y="30"/>
                      <a:pt x="308" y="32"/>
                      <a:pt x="276" y="45"/>
                    </a:cubicBezTo>
                    <a:cubicBezTo>
                      <a:pt x="244" y="58"/>
                      <a:pt x="258" y="80"/>
                      <a:pt x="244" y="115"/>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9898" name="Freeform 78">
                <a:extLst>
                  <a:ext uri="{FF2B5EF4-FFF2-40B4-BE49-F238E27FC236}">
                    <a16:creationId xmlns:a16="http://schemas.microsoft.com/office/drawing/2014/main" id="{D7BB55CF-8DFD-32DF-1F60-9656C591A696}"/>
                  </a:ext>
                </a:extLst>
              </p:cNvPr>
              <p:cNvSpPr>
                <a:spLocks/>
              </p:cNvSpPr>
              <p:nvPr/>
            </p:nvSpPr>
            <p:spPr bwMode="invGray">
              <a:xfrm>
                <a:off x="9107514" y="3104460"/>
                <a:ext cx="592156" cy="685035"/>
              </a:xfrm>
              <a:custGeom>
                <a:avLst/>
                <a:gdLst>
                  <a:gd name="T0" fmla="*/ 2147483646 w 967"/>
                  <a:gd name="T1" fmla="*/ 2147483646 h 918"/>
                  <a:gd name="T2" fmla="*/ 2147483646 w 967"/>
                  <a:gd name="T3" fmla="*/ 2147483646 h 918"/>
                  <a:gd name="T4" fmla="*/ 2147483646 w 967"/>
                  <a:gd name="T5" fmla="*/ 2147483646 h 918"/>
                  <a:gd name="T6" fmla="*/ 2147483646 w 967"/>
                  <a:gd name="T7" fmla="*/ 2147483646 h 918"/>
                  <a:gd name="T8" fmla="*/ 2147483646 w 967"/>
                  <a:gd name="T9" fmla="*/ 2147483646 h 918"/>
                  <a:gd name="T10" fmla="*/ 2147483646 w 967"/>
                  <a:gd name="T11" fmla="*/ 2147483646 h 918"/>
                  <a:gd name="T12" fmla="*/ 2147483646 w 967"/>
                  <a:gd name="T13" fmla="*/ 2147483646 h 918"/>
                  <a:gd name="T14" fmla="*/ 2147483646 w 967"/>
                  <a:gd name="T15" fmla="*/ 2147483646 h 918"/>
                  <a:gd name="T16" fmla="*/ 2147483646 w 967"/>
                  <a:gd name="T17" fmla="*/ 2147483646 h 918"/>
                  <a:gd name="T18" fmla="*/ 2147483646 w 967"/>
                  <a:gd name="T19" fmla="*/ 2147483646 h 918"/>
                  <a:gd name="T20" fmla="*/ 2147483646 w 967"/>
                  <a:gd name="T21" fmla="*/ 2147483646 h 918"/>
                  <a:gd name="T22" fmla="*/ 2147483646 w 967"/>
                  <a:gd name="T23" fmla="*/ 2147483646 h 918"/>
                  <a:gd name="T24" fmla="*/ 2147483646 w 967"/>
                  <a:gd name="T25" fmla="*/ 2147483646 h 918"/>
                  <a:gd name="T26" fmla="*/ 2147483646 w 967"/>
                  <a:gd name="T27" fmla="*/ 2147483646 h 918"/>
                  <a:gd name="T28" fmla="*/ 2147483646 w 967"/>
                  <a:gd name="T29" fmla="*/ 2147483646 h 918"/>
                  <a:gd name="T30" fmla="*/ 2147483646 w 967"/>
                  <a:gd name="T31" fmla="*/ 2147483646 h 918"/>
                  <a:gd name="T32" fmla="*/ 2147483646 w 967"/>
                  <a:gd name="T33" fmla="*/ 2147483646 h 918"/>
                  <a:gd name="T34" fmla="*/ 2147483646 w 967"/>
                  <a:gd name="T35" fmla="*/ 2147483646 h 918"/>
                  <a:gd name="T36" fmla="*/ 2147483646 w 967"/>
                  <a:gd name="T37" fmla="*/ 2147483646 h 918"/>
                  <a:gd name="T38" fmla="*/ 2147483646 w 967"/>
                  <a:gd name="T39" fmla="*/ 2147483646 h 918"/>
                  <a:gd name="T40" fmla="*/ 2147483646 w 967"/>
                  <a:gd name="T41" fmla="*/ 2147483646 h 918"/>
                  <a:gd name="T42" fmla="*/ 2147483646 w 967"/>
                  <a:gd name="T43" fmla="*/ 2147483646 h 918"/>
                  <a:gd name="T44" fmla="*/ 2147483646 w 967"/>
                  <a:gd name="T45" fmla="*/ 2147483646 h 918"/>
                  <a:gd name="T46" fmla="*/ 2147483646 w 967"/>
                  <a:gd name="T47" fmla="*/ 2147483646 h 9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7"/>
                  <a:gd name="T73" fmla="*/ 0 h 918"/>
                  <a:gd name="T74" fmla="*/ 967 w 967"/>
                  <a:gd name="T75" fmla="*/ 918 h 9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7" h="918">
                    <a:moveTo>
                      <a:pt x="244" y="115"/>
                    </a:moveTo>
                    <a:cubicBezTo>
                      <a:pt x="230" y="150"/>
                      <a:pt x="198" y="226"/>
                      <a:pt x="192" y="256"/>
                    </a:cubicBezTo>
                    <a:cubicBezTo>
                      <a:pt x="186" y="286"/>
                      <a:pt x="234" y="257"/>
                      <a:pt x="205" y="294"/>
                    </a:cubicBezTo>
                    <a:cubicBezTo>
                      <a:pt x="176" y="331"/>
                      <a:pt x="40" y="433"/>
                      <a:pt x="20" y="480"/>
                    </a:cubicBezTo>
                    <a:cubicBezTo>
                      <a:pt x="0" y="527"/>
                      <a:pt x="70" y="545"/>
                      <a:pt x="84" y="576"/>
                    </a:cubicBezTo>
                    <a:cubicBezTo>
                      <a:pt x="98" y="607"/>
                      <a:pt x="90" y="641"/>
                      <a:pt x="103" y="665"/>
                    </a:cubicBezTo>
                    <a:cubicBezTo>
                      <a:pt x="116" y="689"/>
                      <a:pt x="134" y="700"/>
                      <a:pt x="160" y="717"/>
                    </a:cubicBezTo>
                    <a:cubicBezTo>
                      <a:pt x="186" y="734"/>
                      <a:pt x="222" y="747"/>
                      <a:pt x="256" y="768"/>
                    </a:cubicBezTo>
                    <a:cubicBezTo>
                      <a:pt x="290" y="789"/>
                      <a:pt x="320" y="822"/>
                      <a:pt x="365" y="845"/>
                    </a:cubicBezTo>
                    <a:cubicBezTo>
                      <a:pt x="410" y="868"/>
                      <a:pt x="479" y="900"/>
                      <a:pt x="525" y="909"/>
                    </a:cubicBezTo>
                    <a:cubicBezTo>
                      <a:pt x="571" y="918"/>
                      <a:pt x="603" y="914"/>
                      <a:pt x="640" y="902"/>
                    </a:cubicBezTo>
                    <a:cubicBezTo>
                      <a:pt x="677" y="890"/>
                      <a:pt x="718" y="851"/>
                      <a:pt x="749" y="838"/>
                    </a:cubicBezTo>
                    <a:cubicBezTo>
                      <a:pt x="780" y="825"/>
                      <a:pt x="806" y="840"/>
                      <a:pt x="826" y="825"/>
                    </a:cubicBezTo>
                    <a:cubicBezTo>
                      <a:pt x="846" y="810"/>
                      <a:pt x="863" y="776"/>
                      <a:pt x="871" y="749"/>
                    </a:cubicBezTo>
                    <a:cubicBezTo>
                      <a:pt x="879" y="722"/>
                      <a:pt x="871" y="695"/>
                      <a:pt x="877" y="665"/>
                    </a:cubicBezTo>
                    <a:cubicBezTo>
                      <a:pt x="883" y="635"/>
                      <a:pt x="899" y="606"/>
                      <a:pt x="909" y="569"/>
                    </a:cubicBezTo>
                    <a:cubicBezTo>
                      <a:pt x="919" y="532"/>
                      <a:pt x="927" y="479"/>
                      <a:pt x="935" y="441"/>
                    </a:cubicBezTo>
                    <a:cubicBezTo>
                      <a:pt x="943" y="403"/>
                      <a:pt x="967" y="381"/>
                      <a:pt x="954" y="339"/>
                    </a:cubicBezTo>
                    <a:cubicBezTo>
                      <a:pt x="941" y="297"/>
                      <a:pt x="889" y="231"/>
                      <a:pt x="858" y="192"/>
                    </a:cubicBezTo>
                    <a:cubicBezTo>
                      <a:pt x="827" y="153"/>
                      <a:pt x="816" y="132"/>
                      <a:pt x="768" y="102"/>
                    </a:cubicBezTo>
                    <a:cubicBezTo>
                      <a:pt x="720" y="72"/>
                      <a:pt x="623" y="26"/>
                      <a:pt x="570" y="13"/>
                    </a:cubicBezTo>
                    <a:cubicBezTo>
                      <a:pt x="517" y="0"/>
                      <a:pt x="497" y="20"/>
                      <a:pt x="448" y="25"/>
                    </a:cubicBezTo>
                    <a:cubicBezTo>
                      <a:pt x="399" y="30"/>
                      <a:pt x="308" y="32"/>
                      <a:pt x="276" y="45"/>
                    </a:cubicBezTo>
                    <a:cubicBezTo>
                      <a:pt x="244" y="58"/>
                      <a:pt x="258" y="80"/>
                      <a:pt x="244" y="115"/>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9899" name="Freeform 79">
                <a:extLst>
                  <a:ext uri="{FF2B5EF4-FFF2-40B4-BE49-F238E27FC236}">
                    <a16:creationId xmlns:a16="http://schemas.microsoft.com/office/drawing/2014/main" id="{DC536EFA-3623-CAB4-7067-87D994D30656}"/>
                  </a:ext>
                </a:extLst>
              </p:cNvPr>
              <p:cNvSpPr>
                <a:spLocks/>
              </p:cNvSpPr>
              <p:nvPr/>
            </p:nvSpPr>
            <p:spPr bwMode="invGray">
              <a:xfrm>
                <a:off x="10106339" y="3175489"/>
                <a:ext cx="504662" cy="595065"/>
              </a:xfrm>
              <a:custGeom>
                <a:avLst/>
                <a:gdLst>
                  <a:gd name="T0" fmla="*/ 2147483646 w 967"/>
                  <a:gd name="T1" fmla="*/ 2147483646 h 918"/>
                  <a:gd name="T2" fmla="*/ 2147483646 w 967"/>
                  <a:gd name="T3" fmla="*/ 2147483646 h 918"/>
                  <a:gd name="T4" fmla="*/ 2147483646 w 967"/>
                  <a:gd name="T5" fmla="*/ 2147483646 h 918"/>
                  <a:gd name="T6" fmla="*/ 2147483646 w 967"/>
                  <a:gd name="T7" fmla="*/ 2147483646 h 918"/>
                  <a:gd name="T8" fmla="*/ 2147483646 w 967"/>
                  <a:gd name="T9" fmla="*/ 2147483646 h 918"/>
                  <a:gd name="T10" fmla="*/ 2147483646 w 967"/>
                  <a:gd name="T11" fmla="*/ 2147483646 h 918"/>
                  <a:gd name="T12" fmla="*/ 2147483646 w 967"/>
                  <a:gd name="T13" fmla="*/ 2147483646 h 918"/>
                  <a:gd name="T14" fmla="*/ 2147483646 w 967"/>
                  <a:gd name="T15" fmla="*/ 2147483646 h 918"/>
                  <a:gd name="T16" fmla="*/ 2147483646 w 967"/>
                  <a:gd name="T17" fmla="*/ 2147483646 h 918"/>
                  <a:gd name="T18" fmla="*/ 2147483646 w 967"/>
                  <a:gd name="T19" fmla="*/ 2147483646 h 918"/>
                  <a:gd name="T20" fmla="*/ 2147483646 w 967"/>
                  <a:gd name="T21" fmla="*/ 2147483646 h 918"/>
                  <a:gd name="T22" fmla="*/ 2147483646 w 967"/>
                  <a:gd name="T23" fmla="*/ 2147483646 h 918"/>
                  <a:gd name="T24" fmla="*/ 2147483646 w 967"/>
                  <a:gd name="T25" fmla="*/ 2147483646 h 918"/>
                  <a:gd name="T26" fmla="*/ 2147483646 w 967"/>
                  <a:gd name="T27" fmla="*/ 2147483646 h 918"/>
                  <a:gd name="T28" fmla="*/ 2147483646 w 967"/>
                  <a:gd name="T29" fmla="*/ 2147483646 h 918"/>
                  <a:gd name="T30" fmla="*/ 2147483646 w 967"/>
                  <a:gd name="T31" fmla="*/ 2147483646 h 918"/>
                  <a:gd name="T32" fmla="*/ 2147483646 w 967"/>
                  <a:gd name="T33" fmla="*/ 2147483646 h 918"/>
                  <a:gd name="T34" fmla="*/ 2147483646 w 967"/>
                  <a:gd name="T35" fmla="*/ 2147483646 h 918"/>
                  <a:gd name="T36" fmla="*/ 2147483646 w 967"/>
                  <a:gd name="T37" fmla="*/ 2147483646 h 918"/>
                  <a:gd name="T38" fmla="*/ 2147483646 w 967"/>
                  <a:gd name="T39" fmla="*/ 2147483646 h 918"/>
                  <a:gd name="T40" fmla="*/ 2147483646 w 967"/>
                  <a:gd name="T41" fmla="*/ 2147483646 h 918"/>
                  <a:gd name="T42" fmla="*/ 2147483646 w 967"/>
                  <a:gd name="T43" fmla="*/ 2147483646 h 918"/>
                  <a:gd name="T44" fmla="*/ 2147483646 w 967"/>
                  <a:gd name="T45" fmla="*/ 2147483646 h 918"/>
                  <a:gd name="T46" fmla="*/ 2147483646 w 967"/>
                  <a:gd name="T47" fmla="*/ 2147483646 h 9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7"/>
                  <a:gd name="T73" fmla="*/ 0 h 918"/>
                  <a:gd name="T74" fmla="*/ 967 w 967"/>
                  <a:gd name="T75" fmla="*/ 918 h 9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7" h="918">
                    <a:moveTo>
                      <a:pt x="244" y="115"/>
                    </a:moveTo>
                    <a:cubicBezTo>
                      <a:pt x="230" y="150"/>
                      <a:pt x="198" y="226"/>
                      <a:pt x="192" y="256"/>
                    </a:cubicBezTo>
                    <a:cubicBezTo>
                      <a:pt x="186" y="286"/>
                      <a:pt x="234" y="257"/>
                      <a:pt x="205" y="294"/>
                    </a:cubicBezTo>
                    <a:cubicBezTo>
                      <a:pt x="176" y="331"/>
                      <a:pt x="40" y="433"/>
                      <a:pt x="20" y="480"/>
                    </a:cubicBezTo>
                    <a:cubicBezTo>
                      <a:pt x="0" y="527"/>
                      <a:pt x="70" y="545"/>
                      <a:pt x="84" y="576"/>
                    </a:cubicBezTo>
                    <a:cubicBezTo>
                      <a:pt x="98" y="607"/>
                      <a:pt x="90" y="641"/>
                      <a:pt x="103" y="665"/>
                    </a:cubicBezTo>
                    <a:cubicBezTo>
                      <a:pt x="116" y="689"/>
                      <a:pt x="134" y="700"/>
                      <a:pt x="160" y="717"/>
                    </a:cubicBezTo>
                    <a:cubicBezTo>
                      <a:pt x="186" y="734"/>
                      <a:pt x="222" y="747"/>
                      <a:pt x="256" y="768"/>
                    </a:cubicBezTo>
                    <a:cubicBezTo>
                      <a:pt x="290" y="789"/>
                      <a:pt x="320" y="822"/>
                      <a:pt x="365" y="845"/>
                    </a:cubicBezTo>
                    <a:cubicBezTo>
                      <a:pt x="410" y="868"/>
                      <a:pt x="479" y="900"/>
                      <a:pt x="525" y="909"/>
                    </a:cubicBezTo>
                    <a:cubicBezTo>
                      <a:pt x="571" y="918"/>
                      <a:pt x="603" y="914"/>
                      <a:pt x="640" y="902"/>
                    </a:cubicBezTo>
                    <a:cubicBezTo>
                      <a:pt x="677" y="890"/>
                      <a:pt x="718" y="851"/>
                      <a:pt x="749" y="838"/>
                    </a:cubicBezTo>
                    <a:cubicBezTo>
                      <a:pt x="780" y="825"/>
                      <a:pt x="806" y="840"/>
                      <a:pt x="826" y="825"/>
                    </a:cubicBezTo>
                    <a:cubicBezTo>
                      <a:pt x="846" y="810"/>
                      <a:pt x="863" y="776"/>
                      <a:pt x="871" y="749"/>
                    </a:cubicBezTo>
                    <a:cubicBezTo>
                      <a:pt x="879" y="722"/>
                      <a:pt x="871" y="695"/>
                      <a:pt x="877" y="665"/>
                    </a:cubicBezTo>
                    <a:cubicBezTo>
                      <a:pt x="883" y="635"/>
                      <a:pt x="899" y="606"/>
                      <a:pt x="909" y="569"/>
                    </a:cubicBezTo>
                    <a:cubicBezTo>
                      <a:pt x="919" y="532"/>
                      <a:pt x="927" y="479"/>
                      <a:pt x="935" y="441"/>
                    </a:cubicBezTo>
                    <a:cubicBezTo>
                      <a:pt x="943" y="403"/>
                      <a:pt x="967" y="381"/>
                      <a:pt x="954" y="339"/>
                    </a:cubicBezTo>
                    <a:cubicBezTo>
                      <a:pt x="941" y="297"/>
                      <a:pt x="889" y="231"/>
                      <a:pt x="858" y="192"/>
                    </a:cubicBezTo>
                    <a:cubicBezTo>
                      <a:pt x="827" y="153"/>
                      <a:pt x="816" y="132"/>
                      <a:pt x="768" y="102"/>
                    </a:cubicBezTo>
                    <a:cubicBezTo>
                      <a:pt x="720" y="72"/>
                      <a:pt x="623" y="26"/>
                      <a:pt x="570" y="13"/>
                    </a:cubicBezTo>
                    <a:cubicBezTo>
                      <a:pt x="517" y="0"/>
                      <a:pt x="497" y="20"/>
                      <a:pt x="448" y="25"/>
                    </a:cubicBezTo>
                    <a:cubicBezTo>
                      <a:pt x="399" y="30"/>
                      <a:pt x="308" y="32"/>
                      <a:pt x="276" y="45"/>
                    </a:cubicBezTo>
                    <a:cubicBezTo>
                      <a:pt x="244" y="58"/>
                      <a:pt x="258" y="80"/>
                      <a:pt x="244" y="115"/>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sp>
        <p:nvSpPr>
          <p:cNvPr id="2" name="Rectangle 6">
            <a:extLst>
              <a:ext uri="{FF2B5EF4-FFF2-40B4-BE49-F238E27FC236}">
                <a16:creationId xmlns:a16="http://schemas.microsoft.com/office/drawing/2014/main" id="{02CDAA2F-0DAD-D9D4-04A8-68BB59750949}"/>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34</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2ED4FE70-C1CF-3EC7-7AB8-30D83D1CE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3" t="20313" r="34375" b="4688"/>
          <a:stretch>
            <a:fillRect/>
          </a:stretch>
        </p:blipFill>
        <p:spPr bwMode="auto">
          <a:xfrm>
            <a:off x="1038225" y="1522413"/>
            <a:ext cx="18859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a:extLst>
              <a:ext uri="{FF2B5EF4-FFF2-40B4-BE49-F238E27FC236}">
                <a16:creationId xmlns:a16="http://schemas.microsoft.com/office/drawing/2014/main" id="{33889997-89FC-7A67-6AD0-D4688B1E7A7A}"/>
              </a:ext>
            </a:extLst>
          </p:cNvPr>
          <p:cNvSpPr txBox="1">
            <a:spLocks noChangeArrowheads="1"/>
          </p:cNvSpPr>
          <p:nvPr/>
        </p:nvSpPr>
        <p:spPr bwMode="auto">
          <a:xfrm>
            <a:off x="1689100" y="3827465"/>
            <a:ext cx="8763000" cy="498475"/>
          </a:xfrm>
          <a:prstGeom prst="rect">
            <a:avLst/>
          </a:prstGeom>
          <a:noFill/>
          <a:ln w="9525">
            <a:noFill/>
            <a:miter lim="800000"/>
            <a:headEnd/>
            <a:tailEnd/>
          </a:ln>
        </p:spPr>
        <p:txBody>
          <a:bodyPr wrap="none" lIns="97916" tIns="48959" rIns="97916" bIns="48959">
            <a:spAutoFit/>
          </a:bodyPr>
          <a:lstStyle/>
          <a:p>
            <a:pPr defTabSz="979488">
              <a:defRPr/>
            </a:pPr>
            <a:r>
              <a:rPr lang="en-US" sz="2600">
                <a:solidFill>
                  <a:schemeClr val="accent2"/>
                </a:solidFill>
                <a:effectLst>
                  <a:outerShdw blurRad="38100" dist="38100" dir="2700000" algn="tl">
                    <a:srgbClr val="000000">
                      <a:alpha val="43137"/>
                    </a:srgbClr>
                  </a:outerShdw>
                </a:effectLst>
              </a:rPr>
              <a:t> 1		2		  3		   4		     5</a:t>
            </a:r>
          </a:p>
        </p:txBody>
      </p:sp>
      <p:pic>
        <p:nvPicPr>
          <p:cNvPr id="81924" name="Picture 4">
            <a:extLst>
              <a:ext uri="{FF2B5EF4-FFF2-40B4-BE49-F238E27FC236}">
                <a16:creationId xmlns:a16="http://schemas.microsoft.com/office/drawing/2014/main" id="{23657325-42D5-E6C8-1D4F-3BFC3675A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63" t="16406" r="32031" b="8594"/>
          <a:stretch>
            <a:fillRect/>
          </a:stretch>
        </p:blipFill>
        <p:spPr bwMode="auto">
          <a:xfrm>
            <a:off x="5067302" y="1522413"/>
            <a:ext cx="19716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a:extLst>
              <a:ext uri="{FF2B5EF4-FFF2-40B4-BE49-F238E27FC236}">
                <a16:creationId xmlns:a16="http://schemas.microsoft.com/office/drawing/2014/main" id="{C554AED9-7FE7-36D8-29B4-8BE3CC963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719" t="18750" r="34375" b="6250"/>
          <a:stretch>
            <a:fillRect/>
          </a:stretch>
        </p:blipFill>
        <p:spPr bwMode="auto">
          <a:xfrm>
            <a:off x="3009902" y="1522413"/>
            <a:ext cx="19716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a:extLst>
              <a:ext uri="{FF2B5EF4-FFF2-40B4-BE49-F238E27FC236}">
                <a16:creationId xmlns:a16="http://schemas.microsoft.com/office/drawing/2014/main" id="{8679D51C-856F-0153-41B9-25AA77D14F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375" t="17969" r="36719" b="7031"/>
          <a:stretch>
            <a:fillRect/>
          </a:stretch>
        </p:blipFill>
        <p:spPr bwMode="auto">
          <a:xfrm>
            <a:off x="7124702" y="1522413"/>
            <a:ext cx="19716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7">
            <a:extLst>
              <a:ext uri="{FF2B5EF4-FFF2-40B4-BE49-F238E27FC236}">
                <a16:creationId xmlns:a16="http://schemas.microsoft.com/office/drawing/2014/main" id="{670E3565-4E6A-3076-EE1B-C0CDDD3383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6406" t="10938" r="29688" b="14063"/>
          <a:stretch>
            <a:fillRect/>
          </a:stretch>
        </p:blipFill>
        <p:spPr bwMode="auto">
          <a:xfrm>
            <a:off x="9182102" y="1522413"/>
            <a:ext cx="19716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3800" name="Rectangle 8">
            <a:extLst>
              <a:ext uri="{FF2B5EF4-FFF2-40B4-BE49-F238E27FC236}">
                <a16:creationId xmlns:a16="http://schemas.microsoft.com/office/drawing/2014/main" id="{0BE1F125-F157-960D-8C81-795E804513EF}"/>
              </a:ext>
            </a:extLst>
          </p:cNvPr>
          <p:cNvSpPr>
            <a:spLocks noChangeArrowheads="1"/>
          </p:cNvSpPr>
          <p:nvPr/>
        </p:nvSpPr>
        <p:spPr bwMode="auto">
          <a:xfrm>
            <a:off x="1198565" y="4408488"/>
            <a:ext cx="7115175" cy="2362200"/>
          </a:xfrm>
          <a:prstGeom prst="rect">
            <a:avLst/>
          </a:prstGeom>
          <a:gradFill rotWithShape="1">
            <a:gsLst>
              <a:gs pos="0">
                <a:srgbClr val="0000FF"/>
              </a:gs>
              <a:gs pos="100000">
                <a:srgbClr val="0000FF">
                  <a:gamma/>
                  <a:shade val="0"/>
                  <a:invGamma/>
                </a:srgbClr>
              </a:gs>
            </a:gsLst>
            <a:lin ang="5400000" scaled="1"/>
          </a:gradFill>
          <a:ln w="9525">
            <a:solidFill>
              <a:srgbClr val="00CCFF"/>
            </a:solidFill>
            <a:miter lim="800000"/>
            <a:headEnd/>
            <a:tailEnd/>
          </a:ln>
          <a:effectLst/>
        </p:spPr>
        <p:txBody>
          <a:bodyPr lIns="97916" tIns="48959" rIns="97916" bIns="48959"/>
          <a:lstStyle/>
          <a:p>
            <a:pPr marL="42863" indent="-6350" defTabSz="176213">
              <a:lnSpc>
                <a:spcPct val="80000"/>
              </a:lnSpc>
              <a:spcBef>
                <a:spcPct val="30000"/>
              </a:spcBef>
              <a:buClr>
                <a:schemeClr val="tx1"/>
              </a:buClr>
              <a:buSzPct val="100000"/>
              <a:defRPr/>
            </a:pPr>
            <a:r>
              <a:rPr lang="en-US">
                <a:solidFill>
                  <a:schemeClr val="tx2"/>
                </a:solidFill>
                <a:effectLst>
                  <a:outerShdw blurRad="38100" dist="38100" dir="2700000" algn="tl">
                    <a:srgbClr val="000000">
                      <a:alpha val="43137"/>
                    </a:srgbClr>
                  </a:outerShdw>
                </a:effectLst>
                <a:latin typeface="Arial" charset="0"/>
              </a:rPr>
              <a:t>1:		Single predominant mass with identifiable 		    rim, displacing </a:t>
            </a:r>
          </a:p>
          <a:p>
            <a:pPr marL="42863" indent="-6350" defTabSz="176213">
              <a:lnSpc>
                <a:spcPct val="80000"/>
              </a:lnSpc>
              <a:spcBef>
                <a:spcPct val="30000"/>
              </a:spcBef>
              <a:buClr>
                <a:schemeClr val="tx1"/>
              </a:buClr>
              <a:buSzPct val="100000"/>
              <a:defRPr/>
            </a:pPr>
            <a:r>
              <a:rPr lang="en-US">
                <a:solidFill>
                  <a:schemeClr val="tx2"/>
                </a:solidFill>
                <a:effectLst>
                  <a:outerShdw blurRad="38100" dist="38100" dir="2700000" algn="tl">
                    <a:srgbClr val="000000">
                      <a:alpha val="43137"/>
                    </a:srgbClr>
                  </a:outerShdw>
                </a:effectLst>
                <a:latin typeface="Arial" charset="0"/>
              </a:rPr>
              <a:t>	2:		Nodular pattern, irregular borders </a:t>
            </a:r>
          </a:p>
          <a:p>
            <a:pPr marL="42863" indent="-6350" defTabSz="176213">
              <a:lnSpc>
                <a:spcPct val="80000"/>
              </a:lnSpc>
              <a:spcBef>
                <a:spcPct val="30000"/>
              </a:spcBef>
              <a:buClr>
                <a:schemeClr val="tx1"/>
              </a:buClr>
              <a:buSzPct val="100000"/>
              <a:defRPr/>
            </a:pPr>
            <a:r>
              <a:rPr lang="en-US">
                <a:solidFill>
                  <a:schemeClr val="tx2"/>
                </a:solidFill>
                <a:effectLst>
                  <a:outerShdw blurRad="38100" dist="38100" dir="2700000" algn="tl">
                    <a:srgbClr val="000000">
                      <a:alpha val="43137"/>
                    </a:srgbClr>
                  </a:outerShdw>
                </a:effectLst>
                <a:latin typeface="Arial" charset="0"/>
              </a:rPr>
              <a:t>	3:		Diffuse infiltrative pattern </a:t>
            </a:r>
          </a:p>
          <a:p>
            <a:pPr marL="42863" indent="-6350" defTabSz="176213">
              <a:lnSpc>
                <a:spcPct val="80000"/>
              </a:lnSpc>
              <a:spcBef>
                <a:spcPct val="30000"/>
              </a:spcBef>
              <a:buClr>
                <a:schemeClr val="tx1"/>
              </a:buClr>
              <a:buSzPct val="100000"/>
              <a:defRPr/>
            </a:pPr>
            <a:r>
              <a:rPr lang="en-US">
                <a:solidFill>
                  <a:schemeClr val="tx2"/>
                </a:solidFill>
                <a:effectLst>
                  <a:outerShdw blurRad="38100" dist="38100" dir="2700000" algn="tl">
                    <a:srgbClr val="000000">
                      <a:alpha val="43137"/>
                    </a:srgbClr>
                  </a:outerShdw>
                </a:effectLst>
                <a:latin typeface="Arial" charset="0"/>
              </a:rPr>
              <a:t>4:		Patchy enhancement </a:t>
            </a:r>
          </a:p>
          <a:p>
            <a:pPr marL="42863" indent="-6350" defTabSz="176213">
              <a:lnSpc>
                <a:spcPct val="80000"/>
              </a:lnSpc>
              <a:spcBef>
                <a:spcPct val="30000"/>
              </a:spcBef>
              <a:buClr>
                <a:schemeClr val="tx1"/>
              </a:buClr>
              <a:buSzPct val="100000"/>
              <a:defRPr/>
            </a:pPr>
            <a:r>
              <a:rPr lang="en-US">
                <a:solidFill>
                  <a:schemeClr val="tx2"/>
                </a:solidFill>
                <a:effectLst>
                  <a:outerShdw blurRad="38100" dist="38100" dir="2700000" algn="tl">
                    <a:srgbClr val="000000">
                      <a:alpha val="43137"/>
                    </a:srgbClr>
                  </a:outerShdw>
                </a:effectLst>
                <a:latin typeface="Arial" charset="0"/>
              </a:rPr>
              <a:t>	5:		Septal spread </a:t>
            </a:r>
          </a:p>
        </p:txBody>
      </p:sp>
      <p:pic>
        <p:nvPicPr>
          <p:cNvPr id="81929" name="Picture 9">
            <a:extLst>
              <a:ext uri="{FF2B5EF4-FFF2-40B4-BE49-F238E27FC236}">
                <a16:creationId xmlns:a16="http://schemas.microsoft.com/office/drawing/2014/main" id="{8EE9A61A-FF38-0343-3869-88951AA1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9163" y="4408488"/>
            <a:ext cx="23796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3802" name="Rectangle 10">
            <a:extLst>
              <a:ext uri="{FF2B5EF4-FFF2-40B4-BE49-F238E27FC236}">
                <a16:creationId xmlns:a16="http://schemas.microsoft.com/office/drawing/2014/main" id="{A5DDF0D8-0298-3DE7-DC6A-9C72BA823C32}"/>
              </a:ext>
            </a:extLst>
          </p:cNvPr>
          <p:cNvSpPr>
            <a:spLocks noChangeArrowheads="1"/>
          </p:cNvSpPr>
          <p:nvPr/>
        </p:nvSpPr>
        <p:spPr bwMode="auto">
          <a:xfrm>
            <a:off x="4395806" y="612775"/>
            <a:ext cx="3384514" cy="591317"/>
          </a:xfrm>
          <a:prstGeom prst="rect">
            <a:avLst/>
          </a:prstGeom>
          <a:noFill/>
          <a:ln w="12700">
            <a:noFill/>
            <a:miter lim="800000"/>
            <a:headEnd/>
            <a:tailEnd/>
          </a:ln>
          <a:effectLst/>
        </p:spPr>
        <p:txBody>
          <a:bodyPr wrap="none" lIns="97916" tIns="48959" rIns="97916" bIns="48959">
            <a:spAutoFit/>
          </a:bodyPr>
          <a:lstStyle/>
          <a:p>
            <a:pPr algn="ctr" defTabSz="979488">
              <a:defRPr/>
            </a:pPr>
            <a:r>
              <a:rPr lang="en-US" sz="3200" dirty="0">
                <a:solidFill>
                  <a:srgbClr val="FDFD29"/>
                </a:solidFill>
                <a:effectLst>
                  <a:outerShdw blurRad="38100" dist="38100" dir="2700000" algn="tl">
                    <a:srgbClr val="000000">
                      <a:alpha val="43137"/>
                    </a:srgbClr>
                  </a:outerShdw>
                </a:effectLst>
              </a:rPr>
              <a:t>MRI Phenotypes</a:t>
            </a:r>
            <a:endParaRPr lang="en-US" sz="3200" baseline="60000" dirty="0">
              <a:solidFill>
                <a:srgbClr val="FDFD29"/>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4F418DC0-AE9B-1BFA-B550-3BF8CF220AF0}"/>
              </a:ext>
            </a:extLst>
          </p:cNvPr>
          <p:cNvSpPr txBox="1">
            <a:spLocks noChangeArrowheads="1"/>
          </p:cNvSpPr>
          <p:nvPr/>
        </p:nvSpPr>
        <p:spPr bwMode="auto">
          <a:xfrm>
            <a:off x="3771903" y="7062514"/>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000" b="0" dirty="0"/>
              <a:t>Esserman L et al. </a:t>
            </a:r>
            <a:r>
              <a:rPr lang="en-US" sz="1000" b="0" i="1" dirty="0"/>
              <a:t>Ann Surg Oncol. </a:t>
            </a:r>
            <a:r>
              <a:rPr lang="en-US" sz="1000" b="0" dirty="0"/>
              <a:t>2001;8(6):549-59.</a:t>
            </a:r>
          </a:p>
        </p:txBody>
      </p:sp>
      <p:sp>
        <p:nvSpPr>
          <p:cNvPr id="4" name="Rectangle 6">
            <a:extLst>
              <a:ext uri="{FF2B5EF4-FFF2-40B4-BE49-F238E27FC236}">
                <a16:creationId xmlns:a16="http://schemas.microsoft.com/office/drawing/2014/main" id="{8F2DE39D-1437-184D-E780-9766AB4E5D8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35</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A88A62B5-EC83-0043-43E6-4D46D0A0A699}"/>
              </a:ext>
            </a:extLst>
          </p:cNvPr>
          <p:cNvSpPr>
            <a:spLocks noGrp="1" noChangeArrowheads="1"/>
          </p:cNvSpPr>
          <p:nvPr>
            <p:ph type="body" idx="4294967295"/>
          </p:nvPr>
        </p:nvSpPr>
        <p:spPr>
          <a:xfrm>
            <a:off x="1765300" y="1781177"/>
            <a:ext cx="8877300" cy="1535113"/>
          </a:xfrm>
        </p:spPr>
        <p:txBody>
          <a:bodyPr vert="horz" wrap="square" lIns="92843" tIns="45231" rIns="92843" bIns="45231" numCol="1" anchor="t" anchorCtr="0" compatLnSpc="1">
            <a:prstTxWarp prst="textNoShape">
              <a:avLst/>
            </a:prstTxWarp>
          </a:bodyPr>
          <a:lstStyle/>
          <a:p>
            <a:pPr marL="293688" indent="-293688" defTabSz="612775">
              <a:lnSpc>
                <a:spcPts val="3300"/>
              </a:lnSpc>
              <a:defRPr/>
            </a:pPr>
            <a:r>
              <a:rPr lang="en-US" sz="3200" dirty="0">
                <a:effectLst>
                  <a:outerShdw blurRad="38100" dist="38100" dir="2700000" algn="tl">
                    <a:srgbClr val="000000">
                      <a:alpha val="43137"/>
                    </a:srgbClr>
                  </a:outerShdw>
                </a:effectLst>
              </a:rPr>
              <a:t>Identification of the exact tumor location in cases of </a:t>
            </a:r>
            <a:r>
              <a:rPr lang="en-US" sz="3200" dirty="0" err="1">
                <a:effectLst>
                  <a:outerShdw blurRad="38100" dist="38100" dir="2700000" algn="tl">
                    <a:srgbClr val="000000">
                      <a:alpha val="43137"/>
                    </a:srgbClr>
                  </a:outerShdw>
                </a:effectLst>
              </a:rPr>
              <a:t>cCR</a:t>
            </a:r>
            <a:endParaRPr lang="en-US" sz="3200" dirty="0">
              <a:effectLst>
                <a:outerShdw blurRad="38100" dist="38100" dir="2700000" algn="tl">
                  <a:srgbClr val="000000">
                    <a:alpha val="43137"/>
                  </a:srgbClr>
                </a:outerShdw>
              </a:effectLst>
            </a:endParaRPr>
          </a:p>
          <a:p>
            <a:pPr marL="728663" lvl="1" indent="-320675" defTabSz="612775">
              <a:lnSpc>
                <a:spcPts val="3300"/>
              </a:lnSpc>
              <a:defRPr/>
            </a:pPr>
            <a:r>
              <a:rPr lang="en-US" dirty="0">
                <a:solidFill>
                  <a:schemeClr val="tx2"/>
                </a:solidFill>
                <a:effectLst>
                  <a:outerShdw blurRad="38100" dist="38100" dir="2700000" algn="tl">
                    <a:srgbClr val="000000">
                      <a:alpha val="43137"/>
                    </a:srgbClr>
                  </a:outerShdw>
                </a:effectLst>
              </a:rPr>
              <a:t>Preoperative titanium clip placement and wire or wireless localization</a:t>
            </a:r>
            <a:endParaRPr lang="en-US" baseline="30000" dirty="0">
              <a:solidFill>
                <a:schemeClr val="tx2"/>
              </a:solidFill>
              <a:effectLst>
                <a:outerShdw blurRad="38100" dist="38100" dir="2700000" algn="tl">
                  <a:srgbClr val="000000">
                    <a:alpha val="43137"/>
                  </a:srgbClr>
                </a:outerShdw>
              </a:effectLst>
            </a:endParaRPr>
          </a:p>
        </p:txBody>
      </p:sp>
      <p:sp>
        <p:nvSpPr>
          <p:cNvPr id="617475" name="Rectangle 3">
            <a:extLst>
              <a:ext uri="{FF2B5EF4-FFF2-40B4-BE49-F238E27FC236}">
                <a16:creationId xmlns:a16="http://schemas.microsoft.com/office/drawing/2014/main" id="{532D9919-6C8E-B011-3496-8AF2B95F04C8}"/>
              </a:ext>
            </a:extLst>
          </p:cNvPr>
          <p:cNvSpPr>
            <a:spLocks noGrp="1" noChangeArrowheads="1"/>
          </p:cNvSpPr>
          <p:nvPr>
            <p:ph type="title" idx="4294967295"/>
          </p:nvPr>
        </p:nvSpPr>
        <p:spPr>
          <a:xfrm>
            <a:off x="1400177" y="887413"/>
            <a:ext cx="9458325" cy="557212"/>
          </a:xfrm>
        </p:spPr>
        <p:txBody>
          <a:bodyPr vert="horz" wrap="square" lIns="92843" tIns="45231" rIns="92843" bIns="45231" numCol="1" anchor="ctr" anchorCtr="0" compatLnSpc="1">
            <a:prstTxWarp prst="textNoShape">
              <a:avLst/>
            </a:prstTxWarp>
          </a:bodyPr>
          <a:lstStyle/>
          <a:p>
            <a:pPr>
              <a:defRPr/>
            </a:pPr>
            <a:r>
              <a:rPr lang="en-US" sz="3200" dirty="0">
                <a:effectLst>
                  <a:outerShdw blurRad="38100" dist="38100" dir="2700000" algn="tl">
                    <a:srgbClr val="000000">
                      <a:alpha val="43137"/>
                    </a:srgbClr>
                  </a:outerShdw>
                </a:effectLst>
              </a:rPr>
              <a:t>Neoadjuvant Chemotherapy</a:t>
            </a:r>
            <a:br>
              <a:rPr lang="en-US" sz="3200" dirty="0">
                <a:effectLst>
                  <a:outerShdw blurRad="38100" dist="38100" dir="2700000" algn="tl">
                    <a:srgbClr val="000000">
                      <a:alpha val="43137"/>
                    </a:srgbClr>
                  </a:outerShdw>
                </a:effectLst>
              </a:rPr>
            </a:br>
            <a:r>
              <a:rPr lang="en-US" sz="3200" dirty="0">
                <a:solidFill>
                  <a:schemeClr val="accent2"/>
                </a:solidFill>
                <a:effectLst>
                  <a:outerShdw blurRad="38100" dist="38100" dir="2700000" algn="tl">
                    <a:srgbClr val="000000">
                      <a:alpha val="43137"/>
                    </a:srgbClr>
                  </a:outerShdw>
                </a:effectLst>
              </a:rPr>
              <a:t>Surgical Planning</a:t>
            </a:r>
          </a:p>
        </p:txBody>
      </p:sp>
      <p:sp>
        <p:nvSpPr>
          <p:cNvPr id="49158" name="Rectangle 6">
            <a:extLst>
              <a:ext uri="{FF2B5EF4-FFF2-40B4-BE49-F238E27FC236}">
                <a16:creationId xmlns:a16="http://schemas.microsoft.com/office/drawing/2014/main" id="{C43B7ABE-AF8C-428B-E67A-B90522A760DE}"/>
              </a:ext>
            </a:extLst>
          </p:cNvPr>
          <p:cNvSpPr>
            <a:spLocks noChangeArrowheads="1"/>
          </p:cNvSpPr>
          <p:nvPr/>
        </p:nvSpPr>
        <p:spPr bwMode="auto">
          <a:xfrm>
            <a:off x="2075659" y="6915090"/>
            <a:ext cx="8040687" cy="400110"/>
          </a:xfrm>
          <a:prstGeom prst="rect">
            <a:avLst/>
          </a:prstGeom>
          <a:noFill/>
          <a:ln w="38100">
            <a:noFill/>
            <a:miter lim="800000"/>
            <a:headEnd/>
            <a:tailEnd/>
          </a:ln>
          <a:effectLst/>
        </p:spPr>
        <p:txBody>
          <a:bodyPr wrap="square" anchor="ctr">
            <a:spAutoFit/>
          </a:bodyPr>
          <a:lstStyle/>
          <a:p>
            <a:pPr>
              <a:defRPr/>
            </a:pPr>
            <a:r>
              <a:rPr lang="en-US" sz="1000" b="0" dirty="0" err="1">
                <a:effectLst>
                  <a:outerShdw blurRad="38100" dist="38100" dir="2700000" algn="tl">
                    <a:srgbClr val="000000">
                      <a:alpha val="43137"/>
                    </a:srgbClr>
                  </a:outerShdw>
                </a:effectLst>
                <a:latin typeface="Arial" charset="0"/>
              </a:rPr>
              <a:t>Kuerer</a:t>
            </a:r>
            <a:r>
              <a:rPr lang="en-US" sz="1000" b="0" dirty="0">
                <a:effectLst>
                  <a:outerShdw blurRad="38100" dist="38100" dir="2700000" algn="tl">
                    <a:srgbClr val="000000">
                      <a:alpha val="43137"/>
                    </a:srgbClr>
                  </a:outerShdw>
                </a:effectLst>
                <a:latin typeface="Arial" charset="0"/>
              </a:rPr>
              <a:t> HM et al. </a:t>
            </a:r>
            <a:r>
              <a:rPr lang="en-US" sz="1000" b="0" i="1" dirty="0">
                <a:effectLst>
                  <a:outerShdw blurRad="38100" dist="38100" dir="2700000" algn="tl">
                    <a:srgbClr val="000000">
                      <a:alpha val="43137"/>
                    </a:srgbClr>
                  </a:outerShdw>
                </a:effectLst>
                <a:latin typeface="Arial" charset="0"/>
              </a:rPr>
              <a:t>Am J Surg. </a:t>
            </a:r>
            <a:r>
              <a:rPr lang="en-US" sz="1000" b="0" dirty="0">
                <a:effectLst>
                  <a:outerShdw blurRad="38100" dist="38100" dir="2700000" algn="tl">
                    <a:srgbClr val="000000">
                      <a:alpha val="43137"/>
                    </a:srgbClr>
                  </a:outerShdw>
                </a:effectLst>
                <a:latin typeface="Arial" charset="0"/>
              </a:rPr>
              <a:t>2001;182(6):601-8; Kaufmann M et al. </a:t>
            </a:r>
            <a:r>
              <a:rPr lang="en-US" sz="1000" b="0" i="1" dirty="0">
                <a:effectLst>
                  <a:outerShdw blurRad="38100" dist="38100" dir="2700000" algn="tl">
                    <a:srgbClr val="000000">
                      <a:alpha val="43137"/>
                    </a:srgbClr>
                  </a:outerShdw>
                </a:effectLst>
                <a:latin typeface="Arial" charset="0"/>
              </a:rPr>
              <a:t>J Clin Oncol.</a:t>
            </a:r>
            <a:r>
              <a:rPr lang="en-US" sz="1000" b="0" dirty="0">
                <a:effectLst>
                  <a:outerShdw blurRad="38100" dist="38100" dir="2700000" algn="tl">
                    <a:srgbClr val="000000">
                      <a:alpha val="43137"/>
                    </a:srgbClr>
                  </a:outerShdw>
                </a:effectLst>
                <a:latin typeface="Arial" charset="0"/>
              </a:rPr>
              <a:t> 2003;21(13):2600-8; Baron LF et al. </a:t>
            </a:r>
            <a:r>
              <a:rPr lang="en-US" sz="1000" b="0" i="1" dirty="0">
                <a:effectLst>
                  <a:outerShdw blurRad="38100" dist="38100" dir="2700000" algn="tl">
                    <a:srgbClr val="000000">
                      <a:alpha val="43137"/>
                    </a:srgbClr>
                  </a:outerShdw>
                </a:effectLst>
                <a:latin typeface="Arial" charset="0"/>
              </a:rPr>
              <a:t>AJR Am J </a:t>
            </a:r>
            <a:r>
              <a:rPr lang="en-US" sz="1000" b="0" i="1" dirty="0" err="1">
                <a:effectLst>
                  <a:outerShdw blurRad="38100" dist="38100" dir="2700000" algn="tl">
                    <a:srgbClr val="000000">
                      <a:alpha val="43137"/>
                    </a:srgbClr>
                  </a:outerShdw>
                </a:effectLst>
                <a:latin typeface="Arial" charset="0"/>
              </a:rPr>
              <a:t>Roentgenol</a:t>
            </a:r>
            <a:r>
              <a:rPr lang="en-US" sz="1000" b="0" i="1" dirty="0">
                <a:effectLst>
                  <a:outerShdw blurRad="38100" dist="38100" dir="2700000" algn="tl">
                    <a:srgbClr val="000000">
                      <a:alpha val="43137"/>
                    </a:srgbClr>
                  </a:outerShdw>
                </a:effectLst>
                <a:latin typeface="Arial" charset="0"/>
              </a:rPr>
              <a:t>.</a:t>
            </a:r>
            <a:r>
              <a:rPr lang="en-US" sz="1000" b="0" dirty="0">
                <a:effectLst>
                  <a:outerShdw blurRad="38100" dist="38100" dir="2700000" algn="tl">
                    <a:srgbClr val="000000">
                      <a:alpha val="43137"/>
                    </a:srgbClr>
                  </a:outerShdw>
                </a:effectLst>
                <a:latin typeface="Arial" charset="0"/>
              </a:rPr>
              <a:t> 2000;174(2):539-40; </a:t>
            </a:r>
            <a:r>
              <a:rPr lang="en-US" sz="1000" b="0" dirty="0" err="1">
                <a:effectLst>
                  <a:outerShdw blurRad="38100" dist="38100" dir="2700000" algn="tl">
                    <a:srgbClr val="000000">
                      <a:alpha val="43137"/>
                    </a:srgbClr>
                  </a:outerShdw>
                </a:effectLst>
                <a:latin typeface="Arial" charset="0"/>
              </a:rPr>
              <a:t>Edeiken</a:t>
            </a:r>
            <a:r>
              <a:rPr lang="en-US" sz="1000" b="0" dirty="0">
                <a:effectLst>
                  <a:outerShdw blurRad="38100" dist="38100" dir="2700000" algn="tl">
                    <a:srgbClr val="000000">
                      <a:alpha val="43137"/>
                    </a:srgbClr>
                  </a:outerShdw>
                </a:effectLst>
                <a:latin typeface="Arial" charset="0"/>
              </a:rPr>
              <a:t> BS et al. </a:t>
            </a:r>
            <a:r>
              <a:rPr lang="en-US" sz="1000" b="0" i="1" dirty="0">
                <a:effectLst>
                  <a:outerShdw blurRad="38100" dist="38100" dir="2700000" algn="tl">
                    <a:srgbClr val="000000">
                      <a:alpha val="43137"/>
                    </a:srgbClr>
                  </a:outerShdw>
                </a:effectLst>
                <a:latin typeface="Arial" charset="0"/>
              </a:rPr>
              <a:t>Radiology. </a:t>
            </a:r>
            <a:r>
              <a:rPr lang="en-US" sz="1000" b="0" dirty="0">
                <a:effectLst>
                  <a:outerShdw blurRad="38100" dist="38100" dir="2700000" algn="tl">
                    <a:srgbClr val="000000">
                      <a:alpha val="43137"/>
                    </a:srgbClr>
                  </a:outerShdw>
                </a:effectLst>
                <a:latin typeface="Arial" charset="0"/>
              </a:rPr>
              <a:t>1999;213(3):895-900; Dash N et al. </a:t>
            </a:r>
            <a:r>
              <a:rPr lang="en-US" sz="1000" b="0" i="1" dirty="0">
                <a:effectLst>
                  <a:outerShdw blurRad="38100" dist="38100" dir="2700000" algn="tl">
                    <a:srgbClr val="000000">
                      <a:alpha val="43137"/>
                    </a:srgbClr>
                  </a:outerShdw>
                </a:effectLst>
                <a:latin typeface="Arial" charset="0"/>
              </a:rPr>
              <a:t>AJR Am J </a:t>
            </a:r>
            <a:r>
              <a:rPr lang="en-US" sz="1000" b="0" i="1" dirty="0" err="1">
                <a:effectLst>
                  <a:outerShdw blurRad="38100" dist="38100" dir="2700000" algn="tl">
                    <a:srgbClr val="000000">
                      <a:alpha val="43137"/>
                    </a:srgbClr>
                  </a:outerShdw>
                </a:effectLst>
                <a:latin typeface="Arial" charset="0"/>
              </a:rPr>
              <a:t>Roentgenol</a:t>
            </a:r>
            <a:r>
              <a:rPr lang="en-US" sz="1000" b="0" i="1" dirty="0">
                <a:effectLst>
                  <a:outerShdw blurRad="38100" dist="38100" dir="2700000" algn="tl">
                    <a:srgbClr val="000000">
                      <a:alpha val="43137"/>
                    </a:srgbClr>
                  </a:outerShdw>
                </a:effectLst>
                <a:latin typeface="Arial" charset="0"/>
              </a:rPr>
              <a:t>. </a:t>
            </a:r>
            <a:r>
              <a:rPr lang="en-US" sz="1000" b="0" dirty="0">
                <a:effectLst>
                  <a:outerShdw blurRad="38100" dist="38100" dir="2700000" algn="tl">
                    <a:srgbClr val="000000">
                      <a:alpha val="43137"/>
                    </a:srgbClr>
                  </a:outerShdw>
                </a:effectLst>
                <a:latin typeface="Arial" charset="0"/>
              </a:rPr>
              <a:t>1999;173(4):911-7.</a:t>
            </a:r>
          </a:p>
        </p:txBody>
      </p:sp>
      <p:pic>
        <p:nvPicPr>
          <p:cNvPr id="83973" name="Picture 5" descr="Mammo 7-13-060002">
            <a:extLst>
              <a:ext uri="{FF2B5EF4-FFF2-40B4-BE49-F238E27FC236}">
                <a16:creationId xmlns:a16="http://schemas.microsoft.com/office/drawing/2014/main" id="{12825FF8-7B70-22E5-5A0F-B16628649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415" y="3725865"/>
            <a:ext cx="2808287"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6" descr="Mammo 2-10-06 after clip0002">
            <a:extLst>
              <a:ext uri="{FF2B5EF4-FFF2-40B4-BE49-F238E27FC236}">
                <a16:creationId xmlns:a16="http://schemas.microsoft.com/office/drawing/2014/main" id="{4990FC94-20E7-DC61-9761-8E68329B3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3756027"/>
            <a:ext cx="29718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Text Box 7">
            <a:extLst>
              <a:ext uri="{FF2B5EF4-FFF2-40B4-BE49-F238E27FC236}">
                <a16:creationId xmlns:a16="http://schemas.microsoft.com/office/drawing/2014/main" id="{87DB980C-514C-D921-7090-96F12B4392BC}"/>
              </a:ext>
            </a:extLst>
          </p:cNvPr>
          <p:cNvSpPr txBox="1">
            <a:spLocks noChangeArrowheads="1"/>
          </p:cNvSpPr>
          <p:nvPr/>
        </p:nvSpPr>
        <p:spPr bwMode="auto">
          <a:xfrm>
            <a:off x="2681288" y="4348163"/>
            <a:ext cx="166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altLang="en-US" sz="2000"/>
              <a:t>Before NC</a:t>
            </a:r>
          </a:p>
        </p:txBody>
      </p:sp>
      <p:sp>
        <p:nvSpPr>
          <p:cNvPr id="83976" name="Text Box 8">
            <a:extLst>
              <a:ext uri="{FF2B5EF4-FFF2-40B4-BE49-F238E27FC236}">
                <a16:creationId xmlns:a16="http://schemas.microsoft.com/office/drawing/2014/main" id="{E2194CAB-8EFB-DACA-FE72-7B9D0D12469E}"/>
              </a:ext>
            </a:extLst>
          </p:cNvPr>
          <p:cNvSpPr txBox="1">
            <a:spLocks noChangeArrowheads="1"/>
          </p:cNvSpPr>
          <p:nvPr/>
        </p:nvSpPr>
        <p:spPr bwMode="auto">
          <a:xfrm>
            <a:off x="6756400" y="4257675"/>
            <a:ext cx="1404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altLang="en-US" sz="2000"/>
              <a:t>After NC</a:t>
            </a:r>
          </a:p>
        </p:txBody>
      </p:sp>
      <p:sp>
        <p:nvSpPr>
          <p:cNvPr id="3" name="Rectangle 6">
            <a:extLst>
              <a:ext uri="{FF2B5EF4-FFF2-40B4-BE49-F238E27FC236}">
                <a16:creationId xmlns:a16="http://schemas.microsoft.com/office/drawing/2014/main" id="{B28C5FBA-D448-1026-A641-38CFFC61EE00}"/>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36</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D870CE-4C57-8F32-D34F-7E9FC9DCC8CA}"/>
              </a:ext>
            </a:extLst>
          </p:cNvPr>
          <p:cNvSpPr txBox="1"/>
          <p:nvPr/>
        </p:nvSpPr>
        <p:spPr>
          <a:xfrm>
            <a:off x="1282700" y="700088"/>
            <a:ext cx="9734550" cy="615950"/>
          </a:xfrm>
          <a:prstGeom prst="rect">
            <a:avLst/>
          </a:prstGeom>
          <a:noFill/>
        </p:spPr>
        <p:txBody>
          <a:bodyPr>
            <a:spAutoFit/>
          </a:bodyPr>
          <a:lstStyle/>
          <a:p>
            <a:pPr algn="ctr">
              <a:defRPr/>
            </a:pPr>
            <a:r>
              <a:rPr lang="en-US" sz="3400" dirty="0">
                <a:solidFill>
                  <a:srgbClr val="FFFF00"/>
                </a:solidFill>
                <a:effectLst>
                  <a:outerShdw blurRad="38100" dist="38100" dir="2700000" algn="tl">
                    <a:srgbClr val="000000">
                      <a:alpha val="43137"/>
                    </a:srgbClr>
                  </a:outerShdw>
                </a:effectLst>
                <a:latin typeface="Arial" charset="0"/>
              </a:rPr>
              <a:t>New Methods of Wireless Lesion Localization</a:t>
            </a:r>
          </a:p>
        </p:txBody>
      </p:sp>
      <p:sp>
        <p:nvSpPr>
          <p:cNvPr id="86019" name="AutoShape 2" descr="Image result for Savi scout">
            <a:extLst>
              <a:ext uri="{FF2B5EF4-FFF2-40B4-BE49-F238E27FC236}">
                <a16:creationId xmlns:a16="http://schemas.microsoft.com/office/drawing/2014/main" id="{C2E60F4C-C903-7A91-DB34-E554F59EB148}"/>
              </a:ext>
            </a:extLst>
          </p:cNvPr>
          <p:cNvSpPr>
            <a:spLocks noChangeAspect="1" noChangeArrowheads="1"/>
          </p:cNvSpPr>
          <p:nvPr/>
        </p:nvSpPr>
        <p:spPr bwMode="auto">
          <a:xfrm>
            <a:off x="952500" y="2746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86020" name="AutoShape 6" descr="Image result for Savi scout">
            <a:hlinkClick r:id="rId2"/>
            <a:extLst>
              <a:ext uri="{FF2B5EF4-FFF2-40B4-BE49-F238E27FC236}">
                <a16:creationId xmlns:a16="http://schemas.microsoft.com/office/drawing/2014/main" id="{6310872F-AD39-4984-D5CE-C241FB8C7068}"/>
              </a:ext>
            </a:extLst>
          </p:cNvPr>
          <p:cNvSpPr>
            <a:spLocks noChangeAspect="1" noChangeArrowheads="1"/>
          </p:cNvSpPr>
          <p:nvPr/>
        </p:nvSpPr>
        <p:spPr bwMode="auto">
          <a:xfrm>
            <a:off x="4818065" y="-517525"/>
            <a:ext cx="22383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86021" name="AutoShape 8" descr="Image result for Savi scout">
            <a:hlinkClick r:id="rId2"/>
            <a:extLst>
              <a:ext uri="{FF2B5EF4-FFF2-40B4-BE49-F238E27FC236}">
                <a16:creationId xmlns:a16="http://schemas.microsoft.com/office/drawing/2014/main" id="{E5B0C895-6D19-64B6-1298-677405E860CD}"/>
              </a:ext>
            </a:extLst>
          </p:cNvPr>
          <p:cNvSpPr>
            <a:spLocks noChangeAspect="1" noChangeArrowheads="1"/>
          </p:cNvSpPr>
          <p:nvPr/>
        </p:nvSpPr>
        <p:spPr bwMode="auto">
          <a:xfrm>
            <a:off x="4970465" y="-365125"/>
            <a:ext cx="22383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86022" name="AutoShape 10" descr="Image result for Savi scout">
            <a:hlinkClick r:id="rId2"/>
            <a:extLst>
              <a:ext uri="{FF2B5EF4-FFF2-40B4-BE49-F238E27FC236}">
                <a16:creationId xmlns:a16="http://schemas.microsoft.com/office/drawing/2014/main" id="{7CC47FF2-2D15-3FB0-761C-D3A83C173752}"/>
              </a:ext>
            </a:extLst>
          </p:cNvPr>
          <p:cNvSpPr>
            <a:spLocks noChangeAspect="1" noChangeArrowheads="1"/>
          </p:cNvSpPr>
          <p:nvPr/>
        </p:nvSpPr>
        <p:spPr bwMode="auto">
          <a:xfrm>
            <a:off x="5122865" y="-212725"/>
            <a:ext cx="22383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86023" name="AutoShape 18" descr="Image result for radioactive seed localization">
            <a:hlinkClick r:id="rId3"/>
            <a:extLst>
              <a:ext uri="{FF2B5EF4-FFF2-40B4-BE49-F238E27FC236}">
                <a16:creationId xmlns:a16="http://schemas.microsoft.com/office/drawing/2014/main" id="{2DEA7B94-EE96-0C84-AC1D-86992CC13D8D}"/>
              </a:ext>
            </a:extLst>
          </p:cNvPr>
          <p:cNvSpPr>
            <a:spLocks noChangeAspect="1" noChangeArrowheads="1"/>
          </p:cNvSpPr>
          <p:nvPr/>
        </p:nvSpPr>
        <p:spPr bwMode="auto">
          <a:xfrm>
            <a:off x="4641850" y="-3730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86024" name="AutoShape 20" descr="Image result for radioactive seed localization">
            <a:hlinkClick r:id="rId3"/>
            <a:extLst>
              <a:ext uri="{FF2B5EF4-FFF2-40B4-BE49-F238E27FC236}">
                <a16:creationId xmlns:a16="http://schemas.microsoft.com/office/drawing/2014/main" id="{0E1F9DBC-7382-8997-E43E-6B4E340AD1D7}"/>
              </a:ext>
            </a:extLst>
          </p:cNvPr>
          <p:cNvSpPr>
            <a:spLocks noChangeAspect="1" noChangeArrowheads="1"/>
          </p:cNvSpPr>
          <p:nvPr/>
        </p:nvSpPr>
        <p:spPr bwMode="auto">
          <a:xfrm>
            <a:off x="4794250" y="-2206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86025" name="AutoShape 22" descr="Image result for radioactive seed localization">
            <a:hlinkClick r:id="rId3"/>
            <a:extLst>
              <a:ext uri="{FF2B5EF4-FFF2-40B4-BE49-F238E27FC236}">
                <a16:creationId xmlns:a16="http://schemas.microsoft.com/office/drawing/2014/main" id="{30F2A956-64BD-AD3E-60CB-8066D232DB26}"/>
              </a:ext>
            </a:extLst>
          </p:cNvPr>
          <p:cNvSpPr>
            <a:spLocks noChangeAspect="1" noChangeArrowheads="1"/>
          </p:cNvSpPr>
          <p:nvPr/>
        </p:nvSpPr>
        <p:spPr bwMode="auto">
          <a:xfrm>
            <a:off x="4946650" y="-682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grpSp>
        <p:nvGrpSpPr>
          <p:cNvPr id="86026" name="Group 18">
            <a:extLst>
              <a:ext uri="{FF2B5EF4-FFF2-40B4-BE49-F238E27FC236}">
                <a16:creationId xmlns:a16="http://schemas.microsoft.com/office/drawing/2014/main" id="{AE942E4E-56B8-E18D-8C3F-89F9EC867682}"/>
              </a:ext>
            </a:extLst>
          </p:cNvPr>
          <p:cNvGrpSpPr>
            <a:grpSpLocks/>
          </p:cNvGrpSpPr>
          <p:nvPr/>
        </p:nvGrpSpPr>
        <p:grpSpPr bwMode="auto">
          <a:xfrm>
            <a:off x="1174750" y="1773238"/>
            <a:ext cx="9829800" cy="4564062"/>
            <a:chOff x="171450" y="889575"/>
            <a:chExt cx="9972675" cy="4564062"/>
          </a:xfrm>
        </p:grpSpPr>
        <p:sp>
          <p:nvSpPr>
            <p:cNvPr id="86028" name="Rectangle 13">
              <a:extLst>
                <a:ext uri="{FF2B5EF4-FFF2-40B4-BE49-F238E27FC236}">
                  <a16:creationId xmlns:a16="http://schemas.microsoft.com/office/drawing/2014/main" id="{0AA80C89-0CF2-F217-3A1E-793AB09CE4E6}"/>
                </a:ext>
              </a:extLst>
            </p:cNvPr>
            <p:cNvSpPr>
              <a:spLocks noChangeArrowheads="1"/>
            </p:cNvSpPr>
            <p:nvPr/>
          </p:nvSpPr>
          <p:spPr bwMode="auto">
            <a:xfrm>
              <a:off x="171450" y="889575"/>
              <a:ext cx="9972675" cy="4564062"/>
            </a:xfrm>
            <a:prstGeom prst="rect">
              <a:avLst/>
            </a:prstGeom>
            <a:solidFill>
              <a:schemeClr val="tx1"/>
            </a:solidFill>
            <a:ln w="38100" algn="ctr">
              <a:solidFill>
                <a:schemeClr val="tx1"/>
              </a:solidFill>
              <a:round/>
              <a:headEnd/>
              <a:tailEnd/>
            </a:ln>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grpSp>
          <p:nvGrpSpPr>
            <p:cNvPr id="86029" name="Group 11">
              <a:extLst>
                <a:ext uri="{FF2B5EF4-FFF2-40B4-BE49-F238E27FC236}">
                  <a16:creationId xmlns:a16="http://schemas.microsoft.com/office/drawing/2014/main" id="{C7CA6190-00DC-2A55-2C1F-07D6ED3F6187}"/>
                </a:ext>
              </a:extLst>
            </p:cNvPr>
            <p:cNvGrpSpPr>
              <a:grpSpLocks/>
            </p:cNvGrpSpPr>
            <p:nvPr/>
          </p:nvGrpSpPr>
          <p:grpSpPr bwMode="auto">
            <a:xfrm>
              <a:off x="286818" y="1071573"/>
              <a:ext cx="2995255" cy="3702578"/>
              <a:chOff x="4668318" y="889574"/>
              <a:chExt cx="2657689" cy="3702578"/>
            </a:xfrm>
          </p:grpSpPr>
          <p:pic>
            <p:nvPicPr>
              <p:cNvPr id="86041" name="Picture 14" descr="Image result for radioactive seed localization">
                <a:hlinkClick r:id="rId4"/>
                <a:extLst>
                  <a:ext uri="{FF2B5EF4-FFF2-40B4-BE49-F238E27FC236}">
                    <a16:creationId xmlns:a16="http://schemas.microsoft.com/office/drawing/2014/main" id="{D00828BD-715A-DF0E-88FE-62BE65DB3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318" y="889574"/>
                <a:ext cx="2657689" cy="213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42" name="Picture 16" descr="Image result for radioactive seed localization">
                <a:extLst>
                  <a:ext uri="{FF2B5EF4-FFF2-40B4-BE49-F238E27FC236}">
                    <a16:creationId xmlns:a16="http://schemas.microsoft.com/office/drawing/2014/main" id="{307DA244-EAEE-B676-AE86-90B6B5C1A8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8318" y="2801901"/>
                <a:ext cx="2657689" cy="179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30" name="TextBox 12">
              <a:extLst>
                <a:ext uri="{FF2B5EF4-FFF2-40B4-BE49-F238E27FC236}">
                  <a16:creationId xmlns:a16="http://schemas.microsoft.com/office/drawing/2014/main" id="{52F1A333-B6F9-0795-73F1-A38F544099D4}"/>
                </a:ext>
              </a:extLst>
            </p:cNvPr>
            <p:cNvSpPr txBox="1">
              <a:spLocks noChangeArrowheads="1"/>
            </p:cNvSpPr>
            <p:nvPr/>
          </p:nvSpPr>
          <p:spPr bwMode="auto">
            <a:xfrm>
              <a:off x="270423" y="4914899"/>
              <a:ext cx="3033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altLang="en-US">
                  <a:solidFill>
                    <a:schemeClr val="bg1"/>
                  </a:solidFill>
                </a:rPr>
                <a:t>Radioactive Seeds </a:t>
              </a:r>
            </a:p>
          </p:txBody>
        </p:sp>
        <p:pic>
          <p:nvPicPr>
            <p:cNvPr id="86031" name="Picture 24" descr="Image result for magnetic seed localization">
              <a:hlinkClick r:id="rId7"/>
              <a:extLst>
                <a:ext uri="{FF2B5EF4-FFF2-40B4-BE49-F238E27FC236}">
                  <a16:creationId xmlns:a16="http://schemas.microsoft.com/office/drawing/2014/main" id="{367A34B6-7F79-AD5F-54E5-54A2591EB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3550" y="1071573"/>
              <a:ext cx="3225800" cy="363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2" name="TextBox 19">
              <a:extLst>
                <a:ext uri="{FF2B5EF4-FFF2-40B4-BE49-F238E27FC236}">
                  <a16:creationId xmlns:a16="http://schemas.microsoft.com/office/drawing/2014/main" id="{DC81641D-3D64-798B-260E-52F9FC02B7B3}"/>
                </a:ext>
              </a:extLst>
            </p:cNvPr>
            <p:cNvSpPr txBox="1">
              <a:spLocks noChangeArrowheads="1"/>
            </p:cNvSpPr>
            <p:nvPr/>
          </p:nvSpPr>
          <p:spPr bwMode="auto">
            <a:xfrm>
              <a:off x="7274246" y="4917130"/>
              <a:ext cx="2595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altLang="en-US">
                  <a:solidFill>
                    <a:schemeClr val="bg1"/>
                  </a:solidFill>
                </a:rPr>
                <a:t>Magnetic Seeds</a:t>
              </a:r>
            </a:p>
          </p:txBody>
        </p:sp>
        <p:sp>
          <p:nvSpPr>
            <p:cNvPr id="86033" name="Rectangle 14">
              <a:extLst>
                <a:ext uri="{FF2B5EF4-FFF2-40B4-BE49-F238E27FC236}">
                  <a16:creationId xmlns:a16="http://schemas.microsoft.com/office/drawing/2014/main" id="{75F26D81-84B1-26F0-CE2F-EE13CA6B7D3E}"/>
                </a:ext>
              </a:extLst>
            </p:cNvPr>
            <p:cNvSpPr>
              <a:spLocks noChangeArrowheads="1"/>
            </p:cNvSpPr>
            <p:nvPr/>
          </p:nvSpPr>
          <p:spPr bwMode="auto">
            <a:xfrm>
              <a:off x="6766410" y="995373"/>
              <a:ext cx="3358665" cy="296852"/>
            </a:xfrm>
            <a:prstGeom prst="rect">
              <a:avLst/>
            </a:prstGeom>
            <a:solidFill>
              <a:schemeClr val="tx1"/>
            </a:solidFill>
            <a:ln w="38100" algn="ctr">
              <a:solidFill>
                <a:schemeClr val="tx1"/>
              </a:solidFill>
              <a:round/>
              <a:headEnd/>
              <a:tailEnd/>
            </a:ln>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86034" name="Rectangle 15">
              <a:extLst>
                <a:ext uri="{FF2B5EF4-FFF2-40B4-BE49-F238E27FC236}">
                  <a16:creationId xmlns:a16="http://schemas.microsoft.com/office/drawing/2014/main" id="{0F7454B8-DF95-84E3-C358-33A1166D8771}"/>
                </a:ext>
              </a:extLst>
            </p:cNvPr>
            <p:cNvSpPr>
              <a:spLocks noChangeArrowheads="1"/>
            </p:cNvSpPr>
            <p:nvPr/>
          </p:nvSpPr>
          <p:spPr bwMode="auto">
            <a:xfrm>
              <a:off x="6653212" y="1004575"/>
              <a:ext cx="492125" cy="3958650"/>
            </a:xfrm>
            <a:prstGeom prst="rect">
              <a:avLst/>
            </a:prstGeom>
            <a:solidFill>
              <a:schemeClr val="tx1"/>
            </a:solidFill>
            <a:ln w="38100" algn="ctr">
              <a:solidFill>
                <a:schemeClr val="tx1"/>
              </a:solidFill>
              <a:round/>
              <a:headEnd/>
              <a:tailEnd/>
            </a:ln>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86035" name="Rectangle 24">
              <a:extLst>
                <a:ext uri="{FF2B5EF4-FFF2-40B4-BE49-F238E27FC236}">
                  <a16:creationId xmlns:a16="http://schemas.microsoft.com/office/drawing/2014/main" id="{6A0ECE86-6A20-28EC-51A2-4ABD3F562334}"/>
                </a:ext>
              </a:extLst>
            </p:cNvPr>
            <p:cNvSpPr>
              <a:spLocks noChangeArrowheads="1"/>
            </p:cNvSpPr>
            <p:nvPr/>
          </p:nvSpPr>
          <p:spPr bwMode="auto">
            <a:xfrm>
              <a:off x="6710847" y="4625725"/>
              <a:ext cx="3358665" cy="296852"/>
            </a:xfrm>
            <a:prstGeom prst="rect">
              <a:avLst/>
            </a:prstGeom>
            <a:solidFill>
              <a:schemeClr val="tx1"/>
            </a:solidFill>
            <a:ln w="38100" algn="ctr">
              <a:solidFill>
                <a:schemeClr val="tx1"/>
              </a:solidFill>
              <a:round/>
              <a:headEnd/>
              <a:tailEnd/>
            </a:ln>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86036" name="Rectangle 25">
              <a:extLst>
                <a:ext uri="{FF2B5EF4-FFF2-40B4-BE49-F238E27FC236}">
                  <a16:creationId xmlns:a16="http://schemas.microsoft.com/office/drawing/2014/main" id="{D857BE4D-96B1-0B04-3BEB-5E0B1D82D6C7}"/>
                </a:ext>
              </a:extLst>
            </p:cNvPr>
            <p:cNvSpPr>
              <a:spLocks noChangeArrowheads="1"/>
            </p:cNvSpPr>
            <p:nvPr/>
          </p:nvSpPr>
          <p:spPr bwMode="auto">
            <a:xfrm>
              <a:off x="9838215" y="1156975"/>
              <a:ext cx="285409" cy="3958650"/>
            </a:xfrm>
            <a:prstGeom prst="rect">
              <a:avLst/>
            </a:prstGeom>
            <a:solidFill>
              <a:schemeClr val="tx1"/>
            </a:solidFill>
            <a:ln w="38100" algn="ctr">
              <a:solidFill>
                <a:schemeClr val="tx1"/>
              </a:solidFill>
              <a:round/>
              <a:headEnd/>
              <a:tailEnd/>
            </a:ln>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grpSp>
          <p:nvGrpSpPr>
            <p:cNvPr id="86037" name="Group 7">
              <a:extLst>
                <a:ext uri="{FF2B5EF4-FFF2-40B4-BE49-F238E27FC236}">
                  <a16:creationId xmlns:a16="http://schemas.microsoft.com/office/drawing/2014/main" id="{5250357C-0003-A827-4F13-693B1C90CD08}"/>
                </a:ext>
              </a:extLst>
            </p:cNvPr>
            <p:cNvGrpSpPr>
              <a:grpSpLocks/>
            </p:cNvGrpSpPr>
            <p:nvPr/>
          </p:nvGrpSpPr>
          <p:grpSpPr bwMode="auto">
            <a:xfrm>
              <a:off x="3446544" y="1153342"/>
              <a:ext cx="3519405" cy="4013670"/>
              <a:chOff x="523875" y="1054100"/>
              <a:chExt cx="4619625" cy="3794125"/>
            </a:xfrm>
          </p:grpSpPr>
          <p:sp>
            <p:nvSpPr>
              <p:cNvPr id="86039" name="Rectangle 6">
                <a:extLst>
                  <a:ext uri="{FF2B5EF4-FFF2-40B4-BE49-F238E27FC236}">
                    <a16:creationId xmlns:a16="http://schemas.microsoft.com/office/drawing/2014/main" id="{7092A94A-2DC5-B176-1FD0-6EA916AE88BB}"/>
                  </a:ext>
                </a:extLst>
              </p:cNvPr>
              <p:cNvSpPr>
                <a:spLocks noChangeArrowheads="1"/>
              </p:cNvSpPr>
              <p:nvPr/>
            </p:nvSpPr>
            <p:spPr bwMode="auto">
              <a:xfrm>
                <a:off x="523875" y="1054100"/>
                <a:ext cx="4619625" cy="3794125"/>
              </a:xfrm>
              <a:prstGeom prst="rect">
                <a:avLst/>
              </a:prstGeom>
              <a:solidFill>
                <a:schemeClr val="tx1"/>
              </a:solidFill>
              <a:ln w="38100" algn="ctr">
                <a:solidFill>
                  <a:schemeClr val="tx1"/>
                </a:solidFill>
                <a:round/>
                <a:headEnd/>
                <a:tailEnd/>
              </a:ln>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pic>
            <p:nvPicPr>
              <p:cNvPr id="86040" name="Picture 12" descr="Image result for Savi scout">
                <a:hlinkClick r:id="rId9"/>
                <a:extLst>
                  <a:ext uri="{FF2B5EF4-FFF2-40B4-BE49-F238E27FC236}">
                    <a16:creationId xmlns:a16="http://schemas.microsoft.com/office/drawing/2014/main" id="{F6EEEB76-A827-5FA5-96C0-EF9FAEC206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099" y="1385640"/>
                <a:ext cx="4286250" cy="30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38" name="TextBox 17">
              <a:extLst>
                <a:ext uri="{FF2B5EF4-FFF2-40B4-BE49-F238E27FC236}">
                  <a16:creationId xmlns:a16="http://schemas.microsoft.com/office/drawing/2014/main" id="{C9D60205-5A24-309E-1E13-A63D612D355D}"/>
                </a:ext>
              </a:extLst>
            </p:cNvPr>
            <p:cNvSpPr txBox="1">
              <a:spLocks noChangeArrowheads="1"/>
            </p:cNvSpPr>
            <p:nvPr/>
          </p:nvSpPr>
          <p:spPr bwMode="auto">
            <a:xfrm>
              <a:off x="4333956" y="4914898"/>
              <a:ext cx="1782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altLang="en-US">
                  <a:solidFill>
                    <a:schemeClr val="bg1"/>
                  </a:solidFill>
                </a:rPr>
                <a:t>Savi Scout</a:t>
              </a:r>
            </a:p>
          </p:txBody>
        </p:sp>
      </p:grpSp>
      <p:sp>
        <p:nvSpPr>
          <p:cNvPr id="3" name="Rectangle 6">
            <a:extLst>
              <a:ext uri="{FF2B5EF4-FFF2-40B4-BE49-F238E27FC236}">
                <a16:creationId xmlns:a16="http://schemas.microsoft.com/office/drawing/2014/main" id="{D2697A0B-89AD-BED6-23EF-FCE4DC77B435}"/>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37</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73E52A1-79C9-B7FF-86D2-B252F393C9D7}"/>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38</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
        <p:nvSpPr>
          <p:cNvPr id="8" name="Title 1">
            <a:extLst>
              <a:ext uri="{FF2B5EF4-FFF2-40B4-BE49-F238E27FC236}">
                <a16:creationId xmlns:a16="http://schemas.microsoft.com/office/drawing/2014/main" id="{063D010F-9D85-47FC-D2B7-2A074A943F3E}"/>
              </a:ext>
            </a:extLst>
          </p:cNvPr>
          <p:cNvSpPr txBox="1">
            <a:spLocks/>
          </p:cNvSpPr>
          <p:nvPr/>
        </p:nvSpPr>
        <p:spPr>
          <a:xfrm>
            <a:off x="210063" y="752371"/>
            <a:ext cx="12188952" cy="1445342"/>
          </a:xfrm>
          <a:prstGeom prst="rect">
            <a:avLst/>
          </a:prstGeom>
        </p:spPr>
        <p:txBody>
          <a:bodyPr>
            <a:noAutofit/>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14159">
              <a:lnSpc>
                <a:spcPts val="3600"/>
              </a:lnSpc>
              <a:defRPr/>
            </a:pPr>
            <a:r>
              <a:rPr lang="en-US" altLang="en-US" sz="3200"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EBCTCG Meta-Analysis: Neoadjuvant vs Adjuvant Chemo</a:t>
            </a:r>
            <a:br>
              <a:rPr lang="en-US" altLang="en-US" sz="3200"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LRR According to Surgery Use </a:t>
            </a:r>
          </a:p>
        </p:txBody>
      </p:sp>
      <p:sp>
        <p:nvSpPr>
          <p:cNvPr id="9" name="TextBox 7">
            <a:extLst>
              <a:ext uri="{FF2B5EF4-FFF2-40B4-BE49-F238E27FC236}">
                <a16:creationId xmlns:a16="http://schemas.microsoft.com/office/drawing/2014/main" id="{E3F47A65-C7E7-AA3C-3066-3D18F92149DD}"/>
              </a:ext>
            </a:extLst>
          </p:cNvPr>
          <p:cNvSpPr txBox="1">
            <a:spLocks noChangeArrowheads="1"/>
          </p:cNvSpPr>
          <p:nvPr/>
        </p:nvSpPr>
        <p:spPr bwMode="auto">
          <a:xfrm>
            <a:off x="3120657" y="7049538"/>
            <a:ext cx="5990553" cy="2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6590" tIns="68324" rIns="136590" bIns="68324">
            <a:spAutoFit/>
          </a:bodyPr>
          <a:lstStyle>
            <a:lvl1pPr>
              <a:lnSpc>
                <a:spcPct val="90000"/>
              </a:lnSpc>
              <a:spcBef>
                <a:spcPct val="30000"/>
              </a:spcBef>
              <a:buSzPct val="100000"/>
              <a:buChar char="•"/>
              <a:defRPr sz="1600" b="1">
                <a:solidFill>
                  <a:schemeClr val="tx1"/>
                </a:solidFill>
                <a:latin typeface="Arial" panose="020B0604020202020204" pitchFamily="34" charset="0"/>
              </a:defRPr>
            </a:lvl1pPr>
            <a:lvl2pPr marL="742950" indent="-285750">
              <a:lnSpc>
                <a:spcPct val="90000"/>
              </a:lnSpc>
              <a:spcBef>
                <a:spcPct val="30000"/>
              </a:spcBef>
              <a:buSzPct val="100000"/>
              <a:buChar char="–"/>
              <a:defRPr sz="1200" b="1">
                <a:solidFill>
                  <a:schemeClr val="tx1"/>
                </a:solidFill>
                <a:latin typeface="Arial" panose="020B0604020202020204" pitchFamily="34" charset="0"/>
              </a:defRPr>
            </a:lvl2pPr>
            <a:lvl3pPr marL="1143000" indent="-228600">
              <a:lnSpc>
                <a:spcPct val="90000"/>
              </a:lnSpc>
              <a:spcBef>
                <a:spcPct val="30000"/>
              </a:spcBef>
              <a:buSzPct val="100000"/>
              <a:buChar char="»"/>
              <a:defRPr sz="1200" b="1">
                <a:solidFill>
                  <a:schemeClr val="tx1"/>
                </a:solidFill>
                <a:latin typeface="Arial" panose="020B0604020202020204" pitchFamily="34" charset="0"/>
              </a:defRPr>
            </a:lvl3pPr>
            <a:lvl4pPr marL="1600200" indent="-228600">
              <a:lnSpc>
                <a:spcPct val="90000"/>
              </a:lnSpc>
              <a:spcBef>
                <a:spcPct val="30000"/>
              </a:spcBef>
              <a:buSzPct val="100000"/>
              <a:buChar char="•"/>
              <a:defRPr sz="900" b="1">
                <a:solidFill>
                  <a:schemeClr val="tx1"/>
                </a:solidFill>
                <a:latin typeface="Arial" panose="020B0604020202020204" pitchFamily="34" charset="0"/>
              </a:defRPr>
            </a:lvl4pPr>
            <a:lvl5pPr marL="2057400" indent="-228600">
              <a:lnSpc>
                <a:spcPct val="90000"/>
              </a:lnSpc>
              <a:spcBef>
                <a:spcPct val="30000"/>
              </a:spcBef>
              <a:buSzPct val="100000"/>
              <a:buChar char="–"/>
              <a:defRPr sz="9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9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9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9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900" b="1">
                <a:solidFill>
                  <a:schemeClr val="tx1"/>
                </a:solidFill>
                <a:latin typeface="Arial" panose="020B0604020202020204" pitchFamily="34" charset="0"/>
              </a:defRPr>
            </a:lvl9pPr>
          </a:lstStyle>
          <a:p>
            <a:pPr algn="ctr" eaLnBrk="1" hangingPunct="1">
              <a:lnSpc>
                <a:spcPct val="100000"/>
              </a:lnSpc>
              <a:spcBef>
                <a:spcPct val="0"/>
              </a:spcBef>
              <a:buSzTx/>
              <a:buFontTx/>
              <a:buNone/>
            </a:pPr>
            <a:r>
              <a:rPr lang="en-US" altLang="en-US" sz="1050" b="0" dirty="0"/>
              <a:t>Early Breast Cancer Trialists' Collaborative Group (EBCTCG)</a:t>
            </a:r>
            <a:r>
              <a:rPr lang="fr-FR" altLang="en-US" sz="1050" b="0" dirty="0"/>
              <a:t>. </a:t>
            </a:r>
            <a:r>
              <a:rPr lang="fr-FR" altLang="en-US" sz="1050" b="0" i="1" dirty="0"/>
              <a:t>Lancet </a:t>
            </a:r>
            <a:r>
              <a:rPr lang="fr-FR" altLang="en-US" sz="1050" b="0" i="1" dirty="0" err="1"/>
              <a:t>Oncol</a:t>
            </a:r>
            <a:r>
              <a:rPr lang="fr-FR" altLang="en-US" sz="1050" b="0" dirty="0"/>
              <a:t>. 2018;19(1):27-39. </a:t>
            </a:r>
            <a:endParaRPr lang="en-US" altLang="en-US" sz="1050" b="0" dirty="0"/>
          </a:p>
        </p:txBody>
      </p:sp>
      <p:grpSp>
        <p:nvGrpSpPr>
          <p:cNvPr id="16" name="Group 15">
            <a:extLst>
              <a:ext uri="{FF2B5EF4-FFF2-40B4-BE49-F238E27FC236}">
                <a16:creationId xmlns:a16="http://schemas.microsoft.com/office/drawing/2014/main" id="{9D8115AC-DE90-A901-E84B-417EF7CC137F}"/>
              </a:ext>
            </a:extLst>
          </p:cNvPr>
          <p:cNvGrpSpPr/>
          <p:nvPr/>
        </p:nvGrpSpPr>
        <p:grpSpPr>
          <a:xfrm>
            <a:off x="836023" y="1972491"/>
            <a:ext cx="10528663" cy="4820195"/>
            <a:chOff x="836023" y="1972491"/>
            <a:chExt cx="10528663" cy="4820195"/>
          </a:xfrm>
        </p:grpSpPr>
        <p:sp>
          <p:nvSpPr>
            <p:cNvPr id="15" name="Rectangle 14">
              <a:extLst>
                <a:ext uri="{FF2B5EF4-FFF2-40B4-BE49-F238E27FC236}">
                  <a16:creationId xmlns:a16="http://schemas.microsoft.com/office/drawing/2014/main" id="{95445FE9-C8AA-5E8B-166B-6052905C3BDC}"/>
                </a:ext>
              </a:extLst>
            </p:cNvPr>
            <p:cNvSpPr/>
            <p:nvPr/>
          </p:nvSpPr>
          <p:spPr bwMode="auto">
            <a:xfrm>
              <a:off x="836023" y="1972491"/>
              <a:ext cx="10528663" cy="4820195"/>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grpSp>
          <p:nvGrpSpPr>
            <p:cNvPr id="10" name="Group 9">
              <a:extLst>
                <a:ext uri="{FF2B5EF4-FFF2-40B4-BE49-F238E27FC236}">
                  <a16:creationId xmlns:a16="http://schemas.microsoft.com/office/drawing/2014/main" id="{C49E2743-F40E-4E20-08B1-3712F49E2F1A}"/>
                </a:ext>
              </a:extLst>
            </p:cNvPr>
            <p:cNvGrpSpPr/>
            <p:nvPr/>
          </p:nvGrpSpPr>
          <p:grpSpPr>
            <a:xfrm>
              <a:off x="1172356" y="2159726"/>
              <a:ext cx="9847287" cy="4414265"/>
              <a:chOff x="1047136" y="1663247"/>
              <a:chExt cx="10097729" cy="4684321"/>
            </a:xfrm>
          </p:grpSpPr>
          <p:pic>
            <p:nvPicPr>
              <p:cNvPr id="11" name="Picture 2">
                <a:extLst>
                  <a:ext uri="{FF2B5EF4-FFF2-40B4-BE49-F238E27FC236}">
                    <a16:creationId xmlns:a16="http://schemas.microsoft.com/office/drawing/2014/main" id="{6C0272A9-BCD1-858A-C195-227FF6E41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136" y="1663247"/>
                <a:ext cx="10097729" cy="468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69BAE90A-9256-1FC0-52AA-0F0896CCE258}"/>
                  </a:ext>
                </a:extLst>
              </p:cNvPr>
              <p:cNvSpPr/>
              <p:nvPr/>
            </p:nvSpPr>
            <p:spPr bwMode="auto">
              <a:xfrm>
                <a:off x="1737543" y="1672867"/>
                <a:ext cx="2286000" cy="252413"/>
              </a:xfrm>
              <a:prstGeom prst="rect">
                <a:avLst/>
              </a:prstGeom>
              <a:noFill/>
              <a:ln w="28575" cap="flat" cmpd="sng" algn="ctr">
                <a:solidFill>
                  <a:srgbClr val="FF0000"/>
                </a:solidFill>
                <a:prstDash val="solid"/>
                <a:round/>
                <a:headEnd type="none" w="med" len="med"/>
                <a:tailEnd type="none" w="med" len="med"/>
              </a:ln>
              <a:effectLst/>
            </p:spPr>
            <p:txBody>
              <a:bodyPr wrap="none"/>
              <a:lstStyle/>
              <a:p>
                <a:pPr>
                  <a:defRPr/>
                </a:pPr>
                <a:endParaRPr lang="en-US" sz="2700">
                  <a:effectLst>
                    <a:outerShdw blurRad="38100" dist="38100" dir="2700000" algn="tl">
                      <a:srgbClr val="000000">
                        <a:alpha val="43137"/>
                      </a:srgbClr>
                    </a:outerShdw>
                  </a:effectLst>
                  <a:latin typeface="Arial" charset="0"/>
                </a:endParaRPr>
              </a:p>
            </p:txBody>
          </p:sp>
          <p:sp>
            <p:nvSpPr>
              <p:cNvPr id="13" name="Rectangle 12">
                <a:extLst>
                  <a:ext uri="{FF2B5EF4-FFF2-40B4-BE49-F238E27FC236}">
                    <a16:creationId xmlns:a16="http://schemas.microsoft.com/office/drawing/2014/main" id="{55BB74F2-E067-7EC7-5ACF-0BE784EF28F6}"/>
                  </a:ext>
                </a:extLst>
              </p:cNvPr>
              <p:cNvSpPr/>
              <p:nvPr/>
            </p:nvSpPr>
            <p:spPr bwMode="auto">
              <a:xfrm>
                <a:off x="6897331" y="1672868"/>
                <a:ext cx="2286000" cy="252413"/>
              </a:xfrm>
              <a:prstGeom prst="rect">
                <a:avLst/>
              </a:prstGeom>
              <a:noFill/>
              <a:ln w="28575" cap="flat" cmpd="sng" algn="ctr">
                <a:solidFill>
                  <a:srgbClr val="FF0000"/>
                </a:solidFill>
                <a:prstDash val="solid"/>
                <a:round/>
                <a:headEnd type="none" w="med" len="med"/>
                <a:tailEnd type="none" w="med" len="med"/>
              </a:ln>
              <a:effectLst/>
            </p:spPr>
            <p:txBody>
              <a:bodyPr wrap="none"/>
              <a:lstStyle/>
              <a:p>
                <a:pPr>
                  <a:defRPr/>
                </a:pPr>
                <a:endParaRPr lang="en-US" sz="2700">
                  <a:effectLst>
                    <a:outerShdw blurRad="38100" dist="38100" dir="2700000" algn="tl">
                      <a:srgbClr val="000000">
                        <a:alpha val="43137"/>
                      </a:srgbClr>
                    </a:outerShdw>
                  </a:effectLst>
                  <a:latin typeface="Arial" charset="0"/>
                </a:endParaRPr>
              </a:p>
            </p:txBody>
          </p:sp>
        </p:gr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F6825DB4-869A-4BE0-D246-A5E1EE33B5D7}"/>
              </a:ext>
            </a:extLst>
          </p:cNvPr>
          <p:cNvSpPr>
            <a:spLocks noGrp="1" noChangeArrowheads="1"/>
          </p:cNvSpPr>
          <p:nvPr>
            <p:ph type="title"/>
          </p:nvPr>
        </p:nvSpPr>
        <p:spPr>
          <a:xfrm>
            <a:off x="1609725" y="395288"/>
            <a:ext cx="8915400" cy="1143001"/>
          </a:xfrm>
        </p:spPr>
        <p:txBody>
          <a:bodyPr vert="horz" wrap="square" lIns="92834" tIns="45227" rIns="92834" bIns="45227" numCol="1" anchor="ctr" anchorCtr="0" compatLnSpc="1">
            <a:prstTxWarp prst="textNoShape">
              <a:avLst/>
            </a:prstTxWarp>
          </a:bodyPr>
          <a:lstStyle/>
          <a:p>
            <a:pPr>
              <a:defRPr/>
            </a:pPr>
            <a:r>
              <a:rPr lang="en-US" sz="3200" dirty="0">
                <a:effectLst>
                  <a:outerShdw blurRad="38100" dist="38100" dir="2700000" algn="tl">
                    <a:srgbClr val="000000">
                      <a:alpha val="43137"/>
                    </a:srgbClr>
                  </a:outerShdw>
                </a:effectLst>
              </a:rPr>
              <a:t>Invasive Lobular Carcinoma and NC</a:t>
            </a:r>
            <a:endParaRPr lang="en-US" sz="3200" dirty="0">
              <a:solidFill>
                <a:schemeClr val="accent2"/>
              </a:solidFill>
              <a:effectLst>
                <a:outerShdw blurRad="38100" dist="38100" dir="2700000" algn="tl">
                  <a:srgbClr val="000000">
                    <a:alpha val="43137"/>
                  </a:srgbClr>
                </a:outerShdw>
              </a:effectLst>
            </a:endParaRPr>
          </a:p>
        </p:txBody>
      </p:sp>
      <p:sp>
        <p:nvSpPr>
          <p:cNvPr id="694275" name="Rectangle 3">
            <a:extLst>
              <a:ext uri="{FF2B5EF4-FFF2-40B4-BE49-F238E27FC236}">
                <a16:creationId xmlns:a16="http://schemas.microsoft.com/office/drawing/2014/main" id="{497266C1-E15E-E98C-020B-FCE7C7DD5C53}"/>
              </a:ext>
            </a:extLst>
          </p:cNvPr>
          <p:cNvSpPr>
            <a:spLocks noGrp="1" noChangeArrowheads="1"/>
          </p:cNvSpPr>
          <p:nvPr>
            <p:ph type="body" sz="half" idx="1"/>
          </p:nvPr>
        </p:nvSpPr>
        <p:spPr>
          <a:xfrm>
            <a:off x="682262" y="1460423"/>
            <a:ext cx="6630988" cy="4114800"/>
          </a:xfrm>
        </p:spPr>
        <p:txBody>
          <a:bodyPr vert="horz" wrap="square" lIns="92834" tIns="45227" rIns="92834" bIns="45227" numCol="1" anchor="t" anchorCtr="0" compatLnSpc="1">
            <a:prstTxWarp prst="textNoShape">
              <a:avLst/>
            </a:prstTxWarp>
          </a:bodyPr>
          <a:lstStyle/>
          <a:p>
            <a:pPr marL="292100" indent="-292100" defTabSz="612775">
              <a:spcBef>
                <a:spcPct val="65000"/>
              </a:spcBef>
              <a:defRPr/>
            </a:pPr>
            <a:r>
              <a:rPr lang="en-US" sz="2500" dirty="0">
                <a:effectLst>
                  <a:outerShdw blurRad="38100" dist="38100" dir="2700000" algn="tl">
                    <a:srgbClr val="000000">
                      <a:alpha val="43137"/>
                    </a:srgbClr>
                  </a:outerShdw>
                </a:effectLst>
              </a:rPr>
              <a:t>Particular attention when planning BCS in pts with ILC after NC</a:t>
            </a:r>
          </a:p>
          <a:p>
            <a:pPr marL="292100" indent="-292100" defTabSz="612775">
              <a:spcBef>
                <a:spcPct val="65000"/>
              </a:spcBef>
              <a:defRPr/>
            </a:pPr>
            <a:r>
              <a:rPr lang="en-US" sz="2500" dirty="0">
                <a:effectLst>
                  <a:outerShdw blurRad="38100" dist="38100" dir="2700000" algn="tl">
                    <a:srgbClr val="000000">
                      <a:alpha val="43137"/>
                    </a:srgbClr>
                  </a:outerShdw>
                </a:effectLst>
              </a:rPr>
              <a:t>ILC often multicentric and can extensively involve the breast without significant clinical or mammographic findings</a:t>
            </a:r>
            <a:endParaRPr lang="en-US" sz="2100" baseline="30000" dirty="0">
              <a:effectLst>
                <a:outerShdw blurRad="38100" dist="38100" dir="2700000" algn="tl">
                  <a:srgbClr val="000000">
                    <a:alpha val="43137"/>
                  </a:srgbClr>
                </a:outerShdw>
              </a:effectLst>
            </a:endParaRPr>
          </a:p>
          <a:p>
            <a:pPr marL="292100" indent="-292100" defTabSz="612775">
              <a:spcBef>
                <a:spcPct val="65000"/>
              </a:spcBef>
              <a:defRPr/>
            </a:pPr>
            <a:r>
              <a:rPr lang="en-US" sz="2500" dirty="0">
                <a:effectLst>
                  <a:outerShdw blurRad="38100" dist="38100" dir="2700000" algn="tl">
                    <a:srgbClr val="000000">
                      <a:alpha val="43137"/>
                    </a:srgbClr>
                  </a:outerShdw>
                </a:effectLst>
              </a:rPr>
              <a:t>MRI is useful in defining the extent in the breast (but not in the axilla)</a:t>
            </a:r>
            <a:endParaRPr lang="en-US" sz="2500" baseline="30000" dirty="0">
              <a:effectLst>
                <a:outerShdw blurRad="38100" dist="38100" dir="2700000" algn="tl">
                  <a:srgbClr val="000000">
                    <a:alpha val="43137"/>
                  </a:srgbClr>
                </a:outerShdw>
              </a:effectLst>
            </a:endParaRPr>
          </a:p>
          <a:p>
            <a:pPr marL="292100" indent="-292100" defTabSz="612775">
              <a:spcBef>
                <a:spcPct val="65000"/>
              </a:spcBef>
              <a:defRPr/>
            </a:pPr>
            <a:r>
              <a:rPr lang="en-US" sz="2500" dirty="0">
                <a:effectLst>
                  <a:outerShdw blurRad="38100" dist="38100" dir="2700000" algn="tl">
                    <a:srgbClr val="000000">
                      <a:alpha val="43137"/>
                    </a:srgbClr>
                  </a:outerShdw>
                </a:effectLst>
              </a:rPr>
              <a:t>Very low pCR rates with ILC (0-3%)</a:t>
            </a:r>
            <a:r>
              <a:rPr lang="en-US" sz="2500" baseline="30000" dirty="0">
                <a:effectLst>
                  <a:outerShdw blurRad="38100" dist="38100" dir="2700000" algn="tl">
                    <a:srgbClr val="000000">
                      <a:alpha val="43137"/>
                    </a:srgbClr>
                  </a:outerShdw>
                </a:effectLst>
              </a:rPr>
              <a:t> </a:t>
            </a:r>
            <a:r>
              <a:rPr lang="en-US" sz="2500" dirty="0">
                <a:effectLst>
                  <a:outerShdw blurRad="38100" dist="38100" dir="2700000" algn="tl">
                    <a:srgbClr val="000000">
                      <a:alpha val="43137"/>
                    </a:srgbClr>
                  </a:outerShdw>
                </a:effectLst>
              </a:rPr>
              <a:t> </a:t>
            </a:r>
          </a:p>
          <a:p>
            <a:pPr marL="292100" indent="-292100" defTabSz="612775">
              <a:spcBef>
                <a:spcPct val="65000"/>
              </a:spcBef>
              <a:defRPr/>
            </a:pPr>
            <a:r>
              <a:rPr lang="en-US" sz="2500" dirty="0">
                <a:effectLst>
                  <a:outerShdw blurRad="38100" dist="38100" dir="2700000" algn="tl">
                    <a:srgbClr val="000000">
                      <a:alpha val="43137"/>
                    </a:srgbClr>
                  </a:outerShdw>
                </a:effectLst>
              </a:rPr>
              <a:t>ILC predicts for ineligibility of BCS </a:t>
            </a:r>
          </a:p>
          <a:p>
            <a:pPr marL="292100" indent="-292100" defTabSz="612775">
              <a:spcBef>
                <a:spcPct val="65000"/>
              </a:spcBef>
              <a:defRPr/>
            </a:pPr>
            <a:r>
              <a:rPr lang="en-US" sz="2500" dirty="0">
                <a:effectLst>
                  <a:outerShdw blurRad="38100" dist="38100" dir="2700000" algn="tl">
                    <a:srgbClr val="000000">
                      <a:alpha val="43137"/>
                    </a:srgbClr>
                  </a:outerShdw>
                </a:effectLst>
              </a:rPr>
              <a:t>Unlikely that pts with extensive ILC will be converted to BCS candidates by NC</a:t>
            </a:r>
          </a:p>
          <a:p>
            <a:pPr marL="292100" indent="-292100" defTabSz="612775">
              <a:spcBef>
                <a:spcPct val="65000"/>
              </a:spcBef>
              <a:defRPr/>
            </a:pPr>
            <a:endParaRPr lang="en-US" sz="1900" baseline="30000" dirty="0">
              <a:effectLst>
                <a:outerShdw blurRad="38100" dist="38100" dir="2700000" algn="tl">
                  <a:srgbClr val="000000">
                    <a:alpha val="43137"/>
                  </a:srgbClr>
                </a:outerShdw>
              </a:effectLst>
            </a:endParaRPr>
          </a:p>
        </p:txBody>
      </p:sp>
      <p:pic>
        <p:nvPicPr>
          <p:cNvPr id="88068" name="Picture 4" descr="DSCN0233">
            <a:extLst>
              <a:ext uri="{FF2B5EF4-FFF2-40B4-BE49-F238E27FC236}">
                <a16:creationId xmlns:a16="http://schemas.microsoft.com/office/drawing/2014/main" id="{BE5EFA55-C896-AD9F-14DE-CD5577FC68E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661275" y="1581152"/>
            <a:ext cx="3068638" cy="2500313"/>
          </a:xfrm>
          <a:noFill/>
        </p:spPr>
      </p:pic>
      <p:pic>
        <p:nvPicPr>
          <p:cNvPr id="88069" name="Picture 5" descr="DSCN0228">
            <a:extLst>
              <a:ext uri="{FF2B5EF4-FFF2-40B4-BE49-F238E27FC236}">
                <a16:creationId xmlns:a16="http://schemas.microsoft.com/office/drawing/2014/main" id="{58212D7D-B6FF-1AAC-5D4C-E8438233948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66038" y="4422775"/>
            <a:ext cx="3048000" cy="2446338"/>
          </a:xfrm>
          <a:noFill/>
        </p:spPr>
      </p:pic>
      <p:sp>
        <p:nvSpPr>
          <p:cNvPr id="50182" name="Rectangle 7">
            <a:extLst>
              <a:ext uri="{FF2B5EF4-FFF2-40B4-BE49-F238E27FC236}">
                <a16:creationId xmlns:a16="http://schemas.microsoft.com/office/drawing/2014/main" id="{4BF32260-EC1C-86A7-4EB3-F180A5F176B5}"/>
              </a:ext>
            </a:extLst>
          </p:cNvPr>
          <p:cNvSpPr>
            <a:spLocks noChangeArrowheads="1"/>
          </p:cNvSpPr>
          <p:nvPr/>
        </p:nvSpPr>
        <p:spPr bwMode="auto">
          <a:xfrm>
            <a:off x="1488809" y="7068981"/>
            <a:ext cx="9214382" cy="246221"/>
          </a:xfrm>
          <a:prstGeom prst="rect">
            <a:avLst/>
          </a:prstGeom>
          <a:noFill/>
          <a:ln w="38100">
            <a:noFill/>
            <a:miter lim="800000"/>
            <a:headEnd/>
            <a:tailEnd/>
          </a:ln>
        </p:spPr>
        <p:txBody>
          <a:bodyPr wrap="none" anchor="ctr">
            <a:spAutoFit/>
          </a:bodyPr>
          <a:lstStyle/>
          <a:p>
            <a:pPr indent="457200" algn="ctr">
              <a:defRPr/>
            </a:pPr>
            <a:r>
              <a:rPr lang="en-US" sz="1000" b="0" dirty="0"/>
              <a:t>Lesser ML et al. </a:t>
            </a:r>
            <a:r>
              <a:rPr lang="en-US" sz="1000" b="0" i="1" dirty="0"/>
              <a:t>Surgery. </a:t>
            </a:r>
            <a:r>
              <a:rPr lang="en-US" sz="1000" b="0" dirty="0"/>
              <a:t>1982;91(2):234-40; </a:t>
            </a:r>
            <a:r>
              <a:rPr lang="en-US" sz="1000" b="0" dirty="0" err="1"/>
              <a:t>Cocquyt</a:t>
            </a:r>
            <a:r>
              <a:rPr lang="en-US" sz="1000" b="0" dirty="0"/>
              <a:t> VF et. </a:t>
            </a:r>
            <a:r>
              <a:rPr lang="en-US" sz="1000" b="0" i="1" dirty="0" err="1"/>
              <a:t>Eur</a:t>
            </a:r>
            <a:r>
              <a:rPr lang="en-US" sz="1000" b="0" i="1" dirty="0"/>
              <a:t> J Surg Oncol.</a:t>
            </a:r>
            <a:r>
              <a:rPr lang="en-US" sz="1000" b="0" dirty="0"/>
              <a:t> 2003;29(4):361-7; Newman LA et al. </a:t>
            </a:r>
            <a:r>
              <a:rPr lang="en-US" sz="1000" b="0" i="1" dirty="0"/>
              <a:t>Ann Surg Oncol.</a:t>
            </a:r>
            <a:r>
              <a:rPr lang="en-US" sz="1000" b="0" dirty="0"/>
              <a:t> 2002;9(3):228-34.</a:t>
            </a:r>
          </a:p>
        </p:txBody>
      </p:sp>
      <p:sp>
        <p:nvSpPr>
          <p:cNvPr id="3" name="Rectangle 6">
            <a:extLst>
              <a:ext uri="{FF2B5EF4-FFF2-40B4-BE49-F238E27FC236}">
                <a16:creationId xmlns:a16="http://schemas.microsoft.com/office/drawing/2014/main" id="{15434B6D-B797-59D5-92F6-EF91C8A87A3F}"/>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39</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84C7467-0A00-7E04-335E-A41D2145E2CE}"/>
              </a:ext>
            </a:extLst>
          </p:cNvPr>
          <p:cNvSpPr>
            <a:spLocks noChangeArrowheads="1"/>
          </p:cNvSpPr>
          <p:nvPr/>
        </p:nvSpPr>
        <p:spPr bwMode="auto">
          <a:xfrm>
            <a:off x="1174290" y="701726"/>
            <a:ext cx="10031412" cy="582623"/>
          </a:xfrm>
          <a:prstGeom prst="rect">
            <a:avLst/>
          </a:prstGeom>
          <a:noFill/>
          <a:ln w="9525">
            <a:noFill/>
            <a:miter lim="800000"/>
            <a:headEnd/>
            <a:tailEnd/>
          </a:ln>
        </p:spPr>
        <p:txBody>
          <a:bodyPr lIns="138072" tIns="69038" rIns="138072" bIns="69038">
            <a:spAutoFit/>
          </a:bodyPr>
          <a:lstStyle/>
          <a:p>
            <a:pPr algn="ctr" defTabSz="1371600">
              <a:lnSpc>
                <a:spcPct val="90000"/>
              </a:lnSpc>
              <a:defRPr/>
            </a:pPr>
            <a:r>
              <a:rPr lang="en-US" sz="3200" dirty="0">
                <a:solidFill>
                  <a:schemeClr val="tx2"/>
                </a:solidFill>
                <a:effectLst>
                  <a:outerShdw blurRad="38100" dist="38100" dir="2700000" algn="tl">
                    <a:srgbClr val="000000">
                      <a:alpha val="43137"/>
                    </a:srgbClr>
                  </a:outerShdw>
                </a:effectLst>
              </a:rPr>
              <a:t>Core Needle Biopsy </a:t>
            </a:r>
            <a:endParaRPr lang="en-US" sz="3200" dirty="0">
              <a:solidFill>
                <a:srgbClr val="1DECF9"/>
              </a:solidFill>
              <a:effectLst>
                <a:outerShdw blurRad="38100" dist="38100" dir="2700000" algn="tl">
                  <a:srgbClr val="000000">
                    <a:alpha val="43137"/>
                  </a:srgbClr>
                </a:outerShdw>
              </a:effectLst>
            </a:endParaRPr>
          </a:p>
        </p:txBody>
      </p:sp>
      <p:sp>
        <p:nvSpPr>
          <p:cNvPr id="8195" name="Rectangle 3">
            <a:extLst>
              <a:ext uri="{FF2B5EF4-FFF2-40B4-BE49-F238E27FC236}">
                <a16:creationId xmlns:a16="http://schemas.microsoft.com/office/drawing/2014/main" id="{5B4B3256-EBE3-B2D9-4126-BA95EAF1C3D0}"/>
              </a:ext>
            </a:extLst>
          </p:cNvPr>
          <p:cNvSpPr>
            <a:spLocks noChangeArrowheads="1"/>
          </p:cNvSpPr>
          <p:nvPr/>
        </p:nvSpPr>
        <p:spPr bwMode="auto">
          <a:xfrm>
            <a:off x="1389065" y="1376365"/>
            <a:ext cx="9382125" cy="3648075"/>
          </a:xfrm>
          <a:prstGeom prst="rect">
            <a:avLst/>
          </a:prstGeom>
          <a:noFill/>
          <a:ln w="9525">
            <a:noFill/>
            <a:miter lim="800000"/>
            <a:headEnd/>
            <a:tailEnd/>
          </a:ln>
        </p:spPr>
        <p:txBody>
          <a:bodyPr lIns="92048" tIns="46025" rIns="92048" bIns="46025"/>
          <a:lstStyle/>
          <a:p>
            <a:pPr marL="342900" indent="-342900">
              <a:lnSpc>
                <a:spcPct val="90000"/>
              </a:lnSpc>
              <a:spcBef>
                <a:spcPct val="30000"/>
              </a:spcBef>
              <a:buSzPct val="100000"/>
              <a:buFontTx/>
              <a:buChar char="•"/>
              <a:defRPr/>
            </a:pPr>
            <a:r>
              <a:rPr lang="en-US" sz="2800" dirty="0">
                <a:solidFill>
                  <a:schemeClr val="tx2"/>
                </a:solidFill>
                <a:effectLst>
                  <a:outerShdw blurRad="38100" dist="38100" dir="2700000" algn="tl">
                    <a:srgbClr val="000000">
                      <a:alpha val="43137"/>
                    </a:srgbClr>
                  </a:outerShdw>
                </a:effectLst>
              </a:rPr>
              <a:t>Advantages:</a:t>
            </a:r>
          </a:p>
          <a:p>
            <a:pPr marL="742950" lvl="1" indent="-285750">
              <a:lnSpc>
                <a:spcPct val="8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Differentiates between</a:t>
            </a:r>
            <a:r>
              <a:rPr lang="en-US" dirty="0">
                <a:solidFill>
                  <a:schemeClr val="accent2"/>
                </a:solidFill>
                <a:effectLst>
                  <a:outerShdw blurRad="38100" dist="38100" dir="2700000" algn="tl">
                    <a:srgbClr val="000000">
                      <a:alpha val="43137"/>
                    </a:srgbClr>
                  </a:outerShdw>
                </a:effectLst>
              </a:rPr>
              <a:t> invasive and non-invasive</a:t>
            </a:r>
            <a:r>
              <a:rPr lang="en-US" dirty="0">
                <a:solidFill>
                  <a:schemeClr val="tx1"/>
                </a:solidFill>
                <a:effectLst>
                  <a:outerShdw blurRad="38100" dist="38100" dir="2700000" algn="tl">
                    <a:srgbClr val="000000">
                      <a:alpha val="43137"/>
                    </a:srgbClr>
                  </a:outerShdw>
                </a:effectLst>
              </a:rPr>
              <a:t> cancer</a:t>
            </a:r>
          </a:p>
          <a:p>
            <a:pPr marL="742950" lvl="1" indent="-285750">
              <a:lnSpc>
                <a:spcPct val="8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Allows </a:t>
            </a:r>
            <a:r>
              <a:rPr lang="en-US" dirty="0">
                <a:solidFill>
                  <a:schemeClr val="accent2"/>
                </a:solidFill>
                <a:effectLst>
                  <a:outerShdw blurRad="38100" dist="38100" dir="2700000" algn="tl">
                    <a:srgbClr val="000000">
                      <a:alpha val="43137"/>
                    </a:srgbClr>
                  </a:outerShdw>
                </a:effectLst>
              </a:rPr>
              <a:t>one-stage surgical procedures</a:t>
            </a:r>
            <a:r>
              <a:rPr lang="en-US" dirty="0">
                <a:solidFill>
                  <a:schemeClr val="tx1"/>
                </a:solidFill>
                <a:effectLst>
                  <a:outerShdw blurRad="38100" dist="38100" dir="2700000" algn="tl">
                    <a:srgbClr val="000000">
                      <a:alpha val="43137"/>
                    </a:srgbClr>
                  </a:outerShdw>
                </a:effectLst>
              </a:rPr>
              <a:t> (including SLNB before lumpectomy)</a:t>
            </a:r>
          </a:p>
          <a:p>
            <a:pPr marL="742950" lvl="1" indent="-285750">
              <a:lnSpc>
                <a:spcPct val="8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Provides </a:t>
            </a:r>
            <a:r>
              <a:rPr lang="en-US" dirty="0">
                <a:solidFill>
                  <a:schemeClr val="accent2"/>
                </a:solidFill>
                <a:effectLst>
                  <a:outerShdw blurRad="38100" dist="38100" dir="2700000" algn="tl">
                    <a:srgbClr val="000000">
                      <a:alpha val="43137"/>
                    </a:srgbClr>
                  </a:outerShdw>
                </a:effectLst>
              </a:rPr>
              <a:t>adequate material for biomarkers </a:t>
            </a:r>
            <a:r>
              <a:rPr lang="en-US" dirty="0">
                <a:solidFill>
                  <a:schemeClr val="tx1"/>
                </a:solidFill>
                <a:effectLst>
                  <a:outerShdw blurRad="38100" dist="38100" dir="2700000" algn="tl">
                    <a:srgbClr val="000000">
                      <a:alpha val="43137"/>
                    </a:srgbClr>
                  </a:outerShdw>
                </a:effectLst>
              </a:rPr>
              <a:t>(ER/PR/HER2) </a:t>
            </a:r>
          </a:p>
          <a:p>
            <a:pPr marL="742950" lvl="1" indent="-285750">
              <a:lnSpc>
                <a:spcPct val="80000"/>
              </a:lnSpc>
              <a:spcBef>
                <a:spcPct val="30000"/>
              </a:spcBef>
              <a:buSzPct val="100000"/>
              <a:buFontTx/>
              <a:buChar char="•"/>
              <a:defRPr/>
            </a:pPr>
            <a:r>
              <a:rPr lang="en-US" dirty="0">
                <a:solidFill>
                  <a:schemeClr val="accent2"/>
                </a:solidFill>
                <a:effectLst>
                  <a:outerShdw blurRad="38100" dist="38100" dir="2700000" algn="tl">
                    <a:srgbClr val="000000">
                      <a:alpha val="43137"/>
                    </a:srgbClr>
                  </a:outerShdw>
                </a:effectLst>
              </a:rPr>
              <a:t>Neoadjuvant chemo </a:t>
            </a:r>
            <a:r>
              <a:rPr lang="en-US" dirty="0">
                <a:solidFill>
                  <a:schemeClr val="tx1"/>
                </a:solidFill>
                <a:effectLst>
                  <a:outerShdw blurRad="38100" dist="38100" dir="2700000" algn="tl">
                    <a:srgbClr val="000000">
                      <a:alpha val="43137"/>
                    </a:srgbClr>
                  </a:outerShdw>
                </a:effectLst>
              </a:rPr>
              <a:t>can be given with invasive ca on core</a:t>
            </a:r>
          </a:p>
          <a:p>
            <a:pPr marL="342900" indent="-342900">
              <a:lnSpc>
                <a:spcPct val="90000"/>
              </a:lnSpc>
              <a:spcBef>
                <a:spcPct val="30000"/>
              </a:spcBef>
              <a:buSzPct val="100000"/>
              <a:buFontTx/>
              <a:buChar char="•"/>
              <a:defRPr/>
            </a:pPr>
            <a:r>
              <a:rPr lang="en-US" sz="2800" dirty="0">
                <a:solidFill>
                  <a:schemeClr val="tx2"/>
                </a:solidFill>
                <a:effectLst>
                  <a:outerShdw blurRad="38100" dist="38100" dir="2700000" algn="tl">
                    <a:srgbClr val="000000">
                      <a:alpha val="43137"/>
                    </a:srgbClr>
                  </a:outerShdw>
                </a:effectLst>
              </a:rPr>
              <a:t>Limitations:</a:t>
            </a:r>
          </a:p>
          <a:p>
            <a:pPr marL="742950" lvl="1" indent="-285750">
              <a:lnSpc>
                <a:spcPct val="9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False negative rate</a:t>
            </a:r>
            <a:r>
              <a:rPr lang="en-US" dirty="0">
                <a:solidFill>
                  <a:schemeClr val="accent2"/>
                </a:solidFill>
                <a:effectLst>
                  <a:outerShdw blurRad="38100" dist="38100" dir="2700000" algn="tl">
                    <a:srgbClr val="000000">
                      <a:alpha val="43137"/>
                    </a:srgbClr>
                  </a:outerShdw>
                </a:effectLst>
              </a:rPr>
              <a:t> 1-2%</a:t>
            </a:r>
            <a:r>
              <a:rPr lang="en-US" dirty="0">
                <a:solidFill>
                  <a:schemeClr val="tx1"/>
                </a:solidFill>
                <a:effectLst>
                  <a:outerShdw blurRad="38100" dist="38100" dir="2700000" algn="tl">
                    <a:srgbClr val="000000">
                      <a:alpha val="43137"/>
                    </a:srgbClr>
                  </a:outerShdw>
                </a:effectLst>
              </a:rPr>
              <a:t>	</a:t>
            </a:r>
          </a:p>
          <a:p>
            <a:pPr marL="742950" lvl="1" indent="-285750">
              <a:lnSpc>
                <a:spcPct val="9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If </a:t>
            </a:r>
            <a:r>
              <a:rPr lang="en-US" dirty="0">
                <a:solidFill>
                  <a:schemeClr val="tx2"/>
                </a:solidFill>
                <a:effectLst>
                  <a:outerShdw blurRad="38100" dist="38100" dir="2700000" algn="tl">
                    <a:srgbClr val="000000">
                      <a:alpha val="43137"/>
                    </a:srgbClr>
                  </a:outerShdw>
                </a:effectLst>
              </a:rPr>
              <a:t>non-invasive cancer </a:t>
            </a:r>
            <a:r>
              <a:rPr lang="en-US" dirty="0">
                <a:solidFill>
                  <a:schemeClr val="tx1"/>
                </a:solidFill>
                <a:effectLst>
                  <a:outerShdw blurRad="38100" dist="38100" dir="2700000" algn="tl">
                    <a:srgbClr val="000000">
                      <a:alpha val="43137"/>
                    </a:srgbClr>
                  </a:outerShdw>
                </a:effectLst>
              </a:rPr>
              <a:t>on core, </a:t>
            </a:r>
            <a:r>
              <a:rPr lang="en-US" dirty="0">
                <a:solidFill>
                  <a:schemeClr val="accent2"/>
                </a:solidFill>
                <a:effectLst>
                  <a:outerShdw blurRad="38100" dist="38100" dir="2700000" algn="tl">
                    <a:srgbClr val="000000">
                      <a:alpha val="43137"/>
                    </a:srgbClr>
                  </a:outerShdw>
                </a:effectLst>
              </a:rPr>
              <a:t>invasive cancer</a:t>
            </a:r>
            <a:r>
              <a:rPr lang="en-US" dirty="0">
                <a:solidFill>
                  <a:schemeClr val="tx1"/>
                </a:solidFill>
                <a:effectLst>
                  <a:outerShdw blurRad="38100" dist="38100" dir="2700000" algn="tl">
                    <a:srgbClr val="000000">
                      <a:alpha val="43137"/>
                    </a:srgbClr>
                  </a:outerShdw>
                </a:effectLst>
              </a:rPr>
              <a:t> may still be present in </a:t>
            </a:r>
            <a:r>
              <a:rPr lang="en-US" dirty="0">
                <a:solidFill>
                  <a:schemeClr val="accent2"/>
                </a:solidFill>
                <a:effectLst>
                  <a:outerShdw blurRad="38100" dist="38100" dir="2700000" algn="tl">
                    <a:srgbClr val="000000">
                      <a:alpha val="43137"/>
                    </a:srgbClr>
                  </a:outerShdw>
                </a:effectLst>
              </a:rPr>
              <a:t>10-25%</a:t>
            </a:r>
            <a:r>
              <a:rPr lang="en-US" dirty="0">
                <a:solidFill>
                  <a:schemeClr val="tx1"/>
                </a:solidFill>
                <a:effectLst>
                  <a:outerShdw blurRad="38100" dist="38100" dir="2700000" algn="tl">
                    <a:srgbClr val="000000">
                      <a:alpha val="43137"/>
                    </a:srgbClr>
                  </a:outerShdw>
                </a:effectLst>
              </a:rPr>
              <a:t> of cases</a:t>
            </a:r>
          </a:p>
          <a:p>
            <a:pPr marL="742950" lvl="1" indent="-285750">
              <a:lnSpc>
                <a:spcPct val="9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If </a:t>
            </a:r>
            <a:r>
              <a:rPr lang="en-US" dirty="0">
                <a:solidFill>
                  <a:schemeClr val="tx2"/>
                </a:solidFill>
                <a:effectLst>
                  <a:outerShdw blurRad="38100" dist="38100" dir="2700000" algn="tl">
                    <a:srgbClr val="000000">
                      <a:alpha val="43137"/>
                    </a:srgbClr>
                  </a:outerShdw>
                </a:effectLst>
              </a:rPr>
              <a:t>atypical hyperplasia </a:t>
            </a:r>
            <a:r>
              <a:rPr lang="en-US" dirty="0">
                <a:solidFill>
                  <a:schemeClr val="tx1"/>
                </a:solidFill>
                <a:effectLst>
                  <a:outerShdw blurRad="38100" dist="38100" dir="2700000" algn="tl">
                    <a:srgbClr val="000000">
                      <a:alpha val="43137"/>
                    </a:srgbClr>
                  </a:outerShdw>
                </a:effectLst>
              </a:rPr>
              <a:t>on core, </a:t>
            </a:r>
            <a:r>
              <a:rPr lang="en-US" dirty="0">
                <a:solidFill>
                  <a:schemeClr val="accent2"/>
                </a:solidFill>
                <a:effectLst>
                  <a:outerShdw blurRad="38100" dist="38100" dir="2700000" algn="tl">
                    <a:srgbClr val="000000">
                      <a:alpha val="43137"/>
                    </a:srgbClr>
                  </a:outerShdw>
                </a:effectLst>
              </a:rPr>
              <a:t>invasive or non-invasive cancer</a:t>
            </a:r>
            <a:r>
              <a:rPr lang="en-US" dirty="0">
                <a:solidFill>
                  <a:schemeClr val="tx1"/>
                </a:solidFill>
                <a:effectLst>
                  <a:outerShdw blurRad="38100" dist="38100" dir="2700000" algn="tl">
                    <a:srgbClr val="000000">
                      <a:alpha val="43137"/>
                    </a:srgbClr>
                  </a:outerShdw>
                </a:effectLst>
              </a:rPr>
              <a:t> may be present in </a:t>
            </a:r>
            <a:r>
              <a:rPr lang="en-US" dirty="0">
                <a:solidFill>
                  <a:schemeClr val="accent2"/>
                </a:solidFill>
                <a:effectLst>
                  <a:outerShdw blurRad="38100" dist="38100" dir="2700000" algn="tl">
                    <a:srgbClr val="000000">
                      <a:alpha val="43137"/>
                    </a:srgbClr>
                  </a:outerShdw>
                </a:effectLst>
              </a:rPr>
              <a:t>15-40%</a:t>
            </a:r>
            <a:r>
              <a:rPr lang="en-US" dirty="0">
                <a:solidFill>
                  <a:schemeClr val="tx1"/>
                </a:solidFill>
                <a:effectLst>
                  <a:outerShdw blurRad="38100" dist="38100" dir="2700000" algn="tl">
                    <a:srgbClr val="000000">
                      <a:alpha val="43137"/>
                    </a:srgbClr>
                  </a:outerShdw>
                </a:effectLst>
              </a:rPr>
              <a:t> of cases and excisional biopsy should follow </a:t>
            </a:r>
          </a:p>
          <a:p>
            <a:pPr marL="742950" lvl="1" indent="-285750">
              <a:lnSpc>
                <a:spcPct val="90000"/>
              </a:lnSpc>
              <a:spcBef>
                <a:spcPct val="30000"/>
              </a:spcBef>
              <a:buSzPct val="100000"/>
              <a:buFontTx/>
              <a:buChar char="•"/>
              <a:defRPr/>
            </a:pPr>
            <a:endParaRPr lang="en-US" sz="3300" dirty="0">
              <a:solidFill>
                <a:schemeClr val="tx2"/>
              </a:solidFill>
              <a:effectLst>
                <a:outerShdw blurRad="38100" dist="38100" dir="2700000" algn="tl">
                  <a:srgbClr val="000000">
                    <a:alpha val="43137"/>
                  </a:srgbClr>
                </a:outerShdw>
              </a:effectLst>
            </a:endParaRPr>
          </a:p>
        </p:txBody>
      </p:sp>
      <p:sp>
        <p:nvSpPr>
          <p:cNvPr id="10244" name="Rectangle 5">
            <a:extLst>
              <a:ext uri="{FF2B5EF4-FFF2-40B4-BE49-F238E27FC236}">
                <a16:creationId xmlns:a16="http://schemas.microsoft.com/office/drawing/2014/main" id="{6B71A9EB-BD48-D30F-1154-643710693E33}"/>
              </a:ext>
            </a:extLst>
          </p:cNvPr>
          <p:cNvSpPr>
            <a:spLocks noChangeArrowheads="1"/>
          </p:cNvSpPr>
          <p:nvPr/>
        </p:nvSpPr>
        <p:spPr bwMode="auto">
          <a:xfrm>
            <a:off x="1453135" y="6761202"/>
            <a:ext cx="9285730" cy="553998"/>
          </a:xfrm>
          <a:prstGeom prst="rect">
            <a:avLst/>
          </a:prstGeom>
          <a:noFill/>
          <a:ln w="38100">
            <a:noFill/>
            <a:miter lim="800000"/>
            <a:headEnd/>
            <a:tailEnd/>
          </a:ln>
        </p:spPr>
        <p:txBody>
          <a:bodyPr wrap="square" anchor="ctr">
            <a:spAutoFit/>
          </a:bodyPr>
          <a:lstStyle/>
          <a:p>
            <a:pPr>
              <a:defRPr/>
            </a:pPr>
            <a:r>
              <a:rPr lang="en-US" sz="1000" b="0" dirty="0" err="1"/>
              <a:t>Dershaw</a:t>
            </a:r>
            <a:r>
              <a:rPr lang="en-US" sz="1000" b="0" dirty="0"/>
              <a:t> DD et al. </a:t>
            </a:r>
            <a:r>
              <a:rPr lang="en-US" sz="1000" b="0" i="1" dirty="0"/>
              <a:t>Breast J. </a:t>
            </a:r>
            <a:r>
              <a:rPr lang="en-US" sz="1000" b="0" dirty="0"/>
              <a:t>2003;9:1-3; Rao A et al. </a:t>
            </a:r>
            <a:r>
              <a:rPr lang="en-US" sz="1000" b="0" i="1" dirty="0"/>
              <a:t>Am J Surg.</a:t>
            </a:r>
            <a:r>
              <a:rPr lang="en-US" sz="1000" b="0" dirty="0"/>
              <a:t> 2002;184:534-7; Shin SJ et al. </a:t>
            </a:r>
            <a:r>
              <a:rPr lang="en-US" sz="1000" b="0" i="1" dirty="0"/>
              <a:t>Arch </a:t>
            </a:r>
            <a:r>
              <a:rPr lang="en-US" sz="1000" b="0" i="1" dirty="0" err="1"/>
              <a:t>Pathol</a:t>
            </a:r>
            <a:r>
              <a:rPr lang="en-US" sz="1000" b="0" i="1" dirty="0"/>
              <a:t> Lab Med.</a:t>
            </a:r>
            <a:r>
              <a:rPr lang="en-US" sz="1000" b="0" dirty="0"/>
              <a:t> 2002;126:697-701; Renshaw AA. </a:t>
            </a:r>
            <a:r>
              <a:rPr lang="en-US" sz="1000" b="0" i="1" dirty="0"/>
              <a:t>Am J Clin </a:t>
            </a:r>
            <a:r>
              <a:rPr lang="en-US" sz="1000" b="0" i="1" dirty="0" err="1"/>
              <a:t>Pathol</a:t>
            </a:r>
            <a:r>
              <a:rPr lang="en-US" sz="1000" b="0" i="1" dirty="0"/>
              <a:t>.</a:t>
            </a:r>
            <a:r>
              <a:rPr lang="en-US" sz="1000" b="0" dirty="0"/>
              <a:t> 2001;116:87-91;  Berg WA et al. </a:t>
            </a:r>
            <a:r>
              <a:rPr lang="en-US" sz="1000" b="0" i="1" dirty="0"/>
              <a:t>Radiology.</a:t>
            </a:r>
            <a:r>
              <a:rPr lang="en-US" sz="1000" b="0" dirty="0"/>
              <a:t> 2001;218:503-9; Darling ML et al. </a:t>
            </a:r>
            <a:r>
              <a:rPr lang="en-US" sz="1000" b="0" i="1" dirty="0"/>
              <a:t>AJR Am J </a:t>
            </a:r>
            <a:r>
              <a:rPr lang="en-US" sz="1000" b="0" i="1" dirty="0" err="1"/>
              <a:t>Roentgenol</a:t>
            </a:r>
            <a:r>
              <a:rPr lang="en-US" sz="1000" b="0" i="1" dirty="0"/>
              <a:t>.</a:t>
            </a:r>
            <a:r>
              <a:rPr lang="en-US" sz="1000" b="0" dirty="0"/>
              <a:t> 2000;175:1341-6; </a:t>
            </a:r>
            <a:r>
              <a:rPr lang="en-US" sz="1000" b="0" dirty="0" err="1"/>
              <a:t>Tocino</a:t>
            </a:r>
            <a:r>
              <a:rPr lang="en-US" sz="1000" b="0" dirty="0"/>
              <a:t> I et al. </a:t>
            </a:r>
            <a:r>
              <a:rPr lang="en-US" sz="1000" b="0" i="1" dirty="0"/>
              <a:t>Ann Surg Oncol.</a:t>
            </a:r>
            <a:r>
              <a:rPr lang="en-US" sz="1000" b="0" dirty="0"/>
              <a:t> 1996;3:483-8; Liberman L et al. </a:t>
            </a:r>
            <a:r>
              <a:rPr lang="en-US" sz="1000" b="0" i="1" dirty="0"/>
              <a:t>AJR Am J </a:t>
            </a:r>
            <a:r>
              <a:rPr lang="en-US" sz="1000" b="0" i="1" dirty="0" err="1"/>
              <a:t>Roentgenol</a:t>
            </a:r>
            <a:r>
              <a:rPr lang="en-US" sz="1000" b="0" i="1" dirty="0"/>
              <a:t>.</a:t>
            </a:r>
            <a:r>
              <a:rPr lang="en-US" sz="1000" b="0" dirty="0"/>
              <a:t> 1995;165:551-4; Jackman RJ et al. </a:t>
            </a:r>
            <a:r>
              <a:rPr lang="en-US" sz="1000" b="0" i="1" dirty="0"/>
              <a:t>Radiology.</a:t>
            </a:r>
            <a:r>
              <a:rPr lang="en-US" sz="1000" b="0" dirty="0"/>
              <a:t> 1994;193:91-5; </a:t>
            </a:r>
            <a:r>
              <a:rPr lang="en-US" sz="1000" b="0" dirty="0" err="1"/>
              <a:t>Adrales</a:t>
            </a:r>
            <a:r>
              <a:rPr lang="en-US" sz="1000" b="0" dirty="0"/>
              <a:t> G et al. </a:t>
            </a:r>
            <a:r>
              <a:rPr lang="en-US" sz="1000" b="0" i="1" dirty="0"/>
              <a:t>Am J Surg. </a:t>
            </a:r>
            <a:r>
              <a:rPr lang="en-US" sz="1000" b="0" dirty="0"/>
              <a:t>2000;180:313-5.</a:t>
            </a:r>
          </a:p>
        </p:txBody>
      </p:sp>
      <p:sp>
        <p:nvSpPr>
          <p:cNvPr id="2" name="Rectangle 6">
            <a:extLst>
              <a:ext uri="{FF2B5EF4-FFF2-40B4-BE49-F238E27FC236}">
                <a16:creationId xmlns:a16="http://schemas.microsoft.com/office/drawing/2014/main" id="{2FE9735D-9397-64FD-1721-71BBAC7DCFF8}"/>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682EC00-1272-3803-BE8B-25E249364F46}"/>
              </a:ext>
            </a:extLst>
          </p:cNvPr>
          <p:cNvSpPr>
            <a:spLocks noGrp="1" noChangeArrowheads="1"/>
          </p:cNvSpPr>
          <p:nvPr>
            <p:ph type="body" idx="4294967295"/>
          </p:nvPr>
        </p:nvSpPr>
        <p:spPr>
          <a:xfrm>
            <a:off x="1252538" y="2178957"/>
            <a:ext cx="9995487" cy="2662238"/>
          </a:xfrm>
        </p:spPr>
        <p:txBody>
          <a:bodyPr/>
          <a:lstStyle/>
          <a:p>
            <a:pPr>
              <a:lnSpc>
                <a:spcPct val="100000"/>
              </a:lnSpc>
              <a:defRPr/>
            </a:pPr>
            <a:r>
              <a:rPr lang="en-US" sz="2800" dirty="0">
                <a:effectLst>
                  <a:outerShdw blurRad="38100" dist="38100" dir="2700000" algn="tl">
                    <a:srgbClr val="000000">
                      <a:alpha val="43137"/>
                    </a:srgbClr>
                  </a:outerShdw>
                </a:effectLst>
              </a:rPr>
              <a:t>Conventional wisdom is that once metastases have occurred, </a:t>
            </a:r>
            <a:r>
              <a:rPr lang="en-US" sz="2800" dirty="0">
                <a:solidFill>
                  <a:schemeClr val="accent2"/>
                </a:solidFill>
                <a:effectLst>
                  <a:outerShdw blurRad="38100" dist="38100" dir="2700000" algn="tl">
                    <a:srgbClr val="000000">
                      <a:alpha val="43137"/>
                    </a:srgbClr>
                  </a:outerShdw>
                </a:effectLst>
              </a:rPr>
              <a:t>aggressive local therapy provides no survival advantage</a:t>
            </a:r>
            <a:r>
              <a:rPr lang="en-US" sz="2800" dirty="0">
                <a:effectLst>
                  <a:outerShdw blurRad="38100" dist="38100" dir="2700000" algn="tl">
                    <a:srgbClr val="000000">
                      <a:alpha val="43137"/>
                    </a:srgbClr>
                  </a:outerShdw>
                </a:effectLst>
              </a:rPr>
              <a:t> and should not be pursued except </a:t>
            </a:r>
            <a:r>
              <a:rPr lang="en-US" sz="2800" dirty="0">
                <a:solidFill>
                  <a:schemeClr val="accent2"/>
                </a:solidFill>
                <a:effectLst>
                  <a:outerShdw blurRad="38100" dist="38100" dir="2700000" algn="tl">
                    <a:srgbClr val="000000">
                      <a:alpha val="43137"/>
                    </a:srgbClr>
                  </a:outerShdw>
                </a:effectLst>
              </a:rPr>
              <a:t>to prevent local complications </a:t>
            </a:r>
            <a:r>
              <a:rPr lang="en-US" sz="2800" dirty="0">
                <a:effectLst>
                  <a:outerShdw blurRad="38100" dist="38100" dir="2700000" algn="tl">
                    <a:srgbClr val="000000">
                      <a:alpha val="43137"/>
                    </a:srgbClr>
                  </a:outerShdw>
                </a:effectLst>
              </a:rPr>
              <a:t>(bleeding, ulceration, infection)</a:t>
            </a:r>
          </a:p>
          <a:p>
            <a:pPr>
              <a:lnSpc>
                <a:spcPct val="100000"/>
              </a:lnSpc>
              <a:defRPr/>
            </a:pPr>
            <a:r>
              <a:rPr lang="en-US" sz="2800" dirty="0">
                <a:effectLst>
                  <a:outerShdw blurRad="38100" dist="38100" dir="2700000" algn="tl">
                    <a:srgbClr val="000000">
                      <a:alpha val="43137"/>
                    </a:srgbClr>
                  </a:outerShdw>
                </a:effectLst>
              </a:rPr>
              <a:t>Several retrospective studies have shown significantly </a:t>
            </a:r>
            <a:r>
              <a:rPr lang="en-US" sz="2800" dirty="0">
                <a:solidFill>
                  <a:schemeClr val="accent2"/>
                </a:solidFill>
                <a:effectLst>
                  <a:outerShdw blurRad="38100" dist="38100" dir="2700000" algn="tl">
                    <a:srgbClr val="000000">
                      <a:alpha val="43137"/>
                    </a:srgbClr>
                  </a:outerShdw>
                </a:effectLst>
              </a:rPr>
              <a:t>better outcomes</a:t>
            </a:r>
            <a:r>
              <a:rPr lang="en-US" sz="2800" dirty="0">
                <a:effectLst>
                  <a:outerShdw blurRad="38100" dist="38100" dir="2700000" algn="tl">
                    <a:srgbClr val="000000">
                      <a:alpha val="43137"/>
                    </a:srgbClr>
                  </a:outerShdw>
                </a:effectLst>
              </a:rPr>
              <a:t> for women who had </a:t>
            </a:r>
            <a:r>
              <a:rPr lang="en-US" sz="2800" dirty="0">
                <a:solidFill>
                  <a:schemeClr val="accent2"/>
                </a:solidFill>
                <a:effectLst>
                  <a:outerShdw blurRad="38100" dist="38100" dir="2700000" algn="tl">
                    <a:srgbClr val="000000">
                      <a:alpha val="43137"/>
                    </a:srgbClr>
                  </a:outerShdw>
                </a:effectLst>
              </a:rPr>
              <a:t>surgical removal</a:t>
            </a:r>
            <a:r>
              <a:rPr lang="en-US" sz="2800" dirty="0">
                <a:effectLst>
                  <a:outerShdw blurRad="38100" dist="38100" dir="2700000" algn="tl">
                    <a:srgbClr val="000000">
                      <a:alpha val="43137"/>
                    </a:srgbClr>
                  </a:outerShdw>
                </a:effectLst>
              </a:rPr>
              <a:t> of their tumor vs. those who did not (particularly for those who had </a:t>
            </a:r>
            <a:r>
              <a:rPr lang="en-US" sz="2800" dirty="0">
                <a:solidFill>
                  <a:schemeClr val="accent2"/>
                </a:solidFill>
                <a:effectLst>
                  <a:outerShdw blurRad="38100" dist="38100" dir="2700000" algn="tl">
                    <a:srgbClr val="000000">
                      <a:alpha val="43137"/>
                    </a:srgbClr>
                  </a:outerShdw>
                </a:effectLst>
              </a:rPr>
              <a:t>negative margins</a:t>
            </a:r>
            <a:r>
              <a:rPr lang="en-US" sz="2800" dirty="0">
                <a:effectLst>
                  <a:outerShdw blurRad="38100" dist="38100" dir="2700000" algn="tl">
                    <a:srgbClr val="000000">
                      <a:alpha val="43137"/>
                    </a:srgbClr>
                  </a:outerShdw>
                </a:effectLst>
              </a:rPr>
              <a:t>)</a:t>
            </a:r>
          </a:p>
        </p:txBody>
      </p:sp>
      <p:sp>
        <p:nvSpPr>
          <p:cNvPr id="696323" name="Rectangle 3">
            <a:extLst>
              <a:ext uri="{FF2B5EF4-FFF2-40B4-BE49-F238E27FC236}">
                <a16:creationId xmlns:a16="http://schemas.microsoft.com/office/drawing/2014/main" id="{ADA1DA35-1D93-717C-673D-93972DFFD479}"/>
              </a:ext>
            </a:extLst>
          </p:cNvPr>
          <p:cNvSpPr>
            <a:spLocks noGrp="1" noChangeArrowheads="1"/>
          </p:cNvSpPr>
          <p:nvPr>
            <p:ph type="title" idx="4294967295"/>
          </p:nvPr>
        </p:nvSpPr>
        <p:spPr>
          <a:xfrm>
            <a:off x="1327150" y="724398"/>
            <a:ext cx="9537700" cy="1143000"/>
          </a:xfrm>
        </p:spPr>
        <p:txBody>
          <a:bodyPr/>
          <a:lstStyle/>
          <a:p>
            <a:pPr defTabSz="914400">
              <a:defRPr/>
            </a:pPr>
            <a:r>
              <a:rPr lang="en-US" sz="3200" dirty="0">
                <a:effectLst>
                  <a:outerShdw blurRad="38100" dist="38100" dir="2700000" algn="tl">
                    <a:srgbClr val="000000">
                      <a:alpha val="43137"/>
                    </a:srgbClr>
                  </a:outerShdw>
                </a:effectLst>
              </a:rPr>
              <a:t>Primary Surgical Therapy in Patients Presenting with Stage IV BC </a:t>
            </a:r>
          </a:p>
        </p:txBody>
      </p:sp>
      <p:sp>
        <p:nvSpPr>
          <p:cNvPr id="52229" name="Rectangle 5">
            <a:extLst>
              <a:ext uri="{FF2B5EF4-FFF2-40B4-BE49-F238E27FC236}">
                <a16:creationId xmlns:a16="http://schemas.microsoft.com/office/drawing/2014/main" id="{37B90396-324E-D95E-2533-8CCAFCD33CD8}"/>
              </a:ext>
            </a:extLst>
          </p:cNvPr>
          <p:cNvSpPr>
            <a:spLocks noChangeArrowheads="1"/>
          </p:cNvSpPr>
          <p:nvPr/>
        </p:nvSpPr>
        <p:spPr bwMode="auto">
          <a:xfrm>
            <a:off x="1875322" y="6607314"/>
            <a:ext cx="8441356" cy="707886"/>
          </a:xfrm>
          <a:prstGeom prst="rect">
            <a:avLst/>
          </a:prstGeom>
          <a:noFill/>
          <a:ln w="38100">
            <a:noFill/>
            <a:miter lim="800000"/>
            <a:headEnd/>
            <a:tailEnd/>
          </a:ln>
        </p:spPr>
        <p:txBody>
          <a:bodyPr wrap="square" anchor="ctr">
            <a:spAutoFit/>
          </a:bodyPr>
          <a:lstStyle/>
          <a:p>
            <a:pPr>
              <a:defRPr/>
            </a:pPr>
            <a:r>
              <a:rPr lang="en-US" sz="1000" b="0" dirty="0"/>
              <a:t>Khan SA et al. </a:t>
            </a:r>
            <a:r>
              <a:rPr lang="en-US" sz="1000" b="0" i="1" dirty="0"/>
              <a:t>Surgery.</a:t>
            </a:r>
            <a:r>
              <a:rPr lang="en-US" sz="1000" b="0" dirty="0"/>
              <a:t> 2002;132(4):620-6; </a:t>
            </a:r>
            <a:r>
              <a:rPr lang="en-US" sz="1000" b="0" dirty="0" err="1"/>
              <a:t>Rapiti</a:t>
            </a:r>
            <a:r>
              <a:rPr lang="en-US" sz="1000" b="0" dirty="0"/>
              <a:t> E et al. </a:t>
            </a:r>
            <a:r>
              <a:rPr lang="en-US" sz="1000" b="0" i="1" dirty="0"/>
              <a:t>J Clin Oncol.</a:t>
            </a:r>
            <a:r>
              <a:rPr lang="en-US" sz="1000" b="0" dirty="0"/>
              <a:t> 2006;24(18):2743-9; </a:t>
            </a:r>
            <a:r>
              <a:rPr lang="en-US" sz="1000" b="0" dirty="0" err="1"/>
              <a:t>Gnerlich</a:t>
            </a:r>
            <a:r>
              <a:rPr lang="en-US" sz="1000" b="0" dirty="0"/>
              <a:t> J et al. </a:t>
            </a:r>
            <a:r>
              <a:rPr lang="en-US" sz="1000" b="0" i="1" dirty="0"/>
              <a:t>Ann Surg Oncol.</a:t>
            </a:r>
            <a:r>
              <a:rPr lang="en-US" sz="1000" b="0" dirty="0"/>
              <a:t> 2007;14(8):2187-94; </a:t>
            </a:r>
            <a:r>
              <a:rPr lang="en-US" sz="1000" b="0" dirty="0" err="1"/>
              <a:t>Bafford</a:t>
            </a:r>
            <a:r>
              <a:rPr lang="en-US" sz="1000" b="0" dirty="0"/>
              <a:t> AC et al. </a:t>
            </a:r>
            <a:r>
              <a:rPr lang="en-US" sz="1000" b="0" i="1" dirty="0"/>
              <a:t>Breast Cancer Res Treat.</a:t>
            </a:r>
            <a:r>
              <a:rPr lang="en-US" sz="1000" b="0" dirty="0"/>
              <a:t> 2009;115(1):7-12; </a:t>
            </a:r>
            <a:r>
              <a:rPr lang="en-US" sz="1000" b="0" dirty="0" err="1"/>
              <a:t>Babiera</a:t>
            </a:r>
            <a:r>
              <a:rPr lang="en-US" sz="1000" b="0" dirty="0"/>
              <a:t> GV et al: </a:t>
            </a:r>
            <a:r>
              <a:rPr lang="en-US" sz="1000" b="0" i="1" dirty="0"/>
              <a:t>Ann Surg Oncol.</a:t>
            </a:r>
            <a:r>
              <a:rPr lang="en-US" sz="1000" b="0" dirty="0"/>
              <a:t> 2006;13(6):776-82; Blanchard DK et al. </a:t>
            </a:r>
            <a:r>
              <a:rPr lang="en-US" sz="1000" b="0" i="1" dirty="0"/>
              <a:t>Ann Surg.</a:t>
            </a:r>
            <a:r>
              <a:rPr lang="en-US" sz="1000" b="0" dirty="0"/>
              <a:t> 2008;247(5):732-8; Le </a:t>
            </a:r>
            <a:r>
              <a:rPr lang="en-US" sz="1000" b="0" dirty="0" err="1"/>
              <a:t>Scodan</a:t>
            </a:r>
            <a:r>
              <a:rPr lang="en-US" sz="1000" b="0" dirty="0"/>
              <a:t> R et al. </a:t>
            </a:r>
            <a:r>
              <a:rPr lang="en-US" sz="1000" b="0" i="1" dirty="0"/>
              <a:t>J Clin Oncol. </a:t>
            </a:r>
            <a:r>
              <a:rPr lang="en-US" sz="1000" b="0" dirty="0"/>
              <a:t>2009;27(9):1375-81; </a:t>
            </a:r>
            <a:r>
              <a:rPr lang="en-US" sz="1000" b="0" dirty="0" err="1"/>
              <a:t>Ruiterkamp</a:t>
            </a:r>
            <a:r>
              <a:rPr lang="en-US" sz="1000" b="0" dirty="0"/>
              <a:t> J et al. </a:t>
            </a:r>
            <a:r>
              <a:rPr lang="en-US" sz="1000" b="0" i="1" dirty="0" err="1"/>
              <a:t>Eur</a:t>
            </a:r>
            <a:r>
              <a:rPr lang="en-US" sz="1000" b="0" i="1" dirty="0"/>
              <a:t> J Surg Oncol.</a:t>
            </a:r>
            <a:r>
              <a:rPr lang="en-US" sz="1000" b="0" dirty="0"/>
              <a:t> 2009;35(11):1146-51; Shien T et al. </a:t>
            </a:r>
            <a:r>
              <a:rPr lang="en-US" sz="1000" b="0" i="1" dirty="0"/>
              <a:t>Oncol Rep.</a:t>
            </a:r>
            <a:r>
              <a:rPr lang="en-US" sz="1000" b="0" dirty="0"/>
              <a:t> 2009;21(3):827-32; Cady B et al. </a:t>
            </a:r>
            <a:r>
              <a:rPr lang="en-US" sz="1000" b="0" i="1" dirty="0"/>
              <a:t>Ann Surg Oncol</a:t>
            </a:r>
            <a:r>
              <a:rPr lang="en-US" sz="1000" b="0" dirty="0"/>
              <a:t>. 2008;15(12):3384-95; Fields RC et al. </a:t>
            </a:r>
            <a:r>
              <a:rPr lang="en-US" sz="1000" b="0" i="1" dirty="0"/>
              <a:t>Ann Surg Oncol. </a:t>
            </a:r>
            <a:r>
              <a:rPr lang="en-US" sz="1000" b="0" dirty="0"/>
              <a:t>2007;14(12):3345-51.</a:t>
            </a:r>
            <a:endParaRPr lang="en-US" sz="1000" b="0" i="1" dirty="0"/>
          </a:p>
        </p:txBody>
      </p:sp>
      <p:sp>
        <p:nvSpPr>
          <p:cNvPr id="2" name="Rectangle 6">
            <a:extLst>
              <a:ext uri="{FF2B5EF4-FFF2-40B4-BE49-F238E27FC236}">
                <a16:creationId xmlns:a16="http://schemas.microsoft.com/office/drawing/2014/main" id="{4F49016E-FA27-A6AE-30FD-899FFE6FA87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40</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a:extLst>
              <a:ext uri="{FF2B5EF4-FFF2-40B4-BE49-F238E27FC236}">
                <a16:creationId xmlns:a16="http://schemas.microsoft.com/office/drawing/2014/main" id="{709C17FD-D268-49EE-B91B-9B077E018130}"/>
              </a:ext>
            </a:extLst>
          </p:cNvPr>
          <p:cNvSpPr>
            <a:spLocks noGrp="1" noChangeArrowheads="1"/>
          </p:cNvSpPr>
          <p:nvPr>
            <p:ph type="body" idx="4294967295"/>
          </p:nvPr>
        </p:nvSpPr>
        <p:spPr>
          <a:xfrm>
            <a:off x="1500190" y="2309815"/>
            <a:ext cx="9451975" cy="2662237"/>
          </a:xfrm>
        </p:spPr>
        <p:txBody>
          <a:bodyPr/>
          <a:lstStyle/>
          <a:p>
            <a:pPr>
              <a:lnSpc>
                <a:spcPts val="3500"/>
              </a:lnSpc>
              <a:defRPr/>
            </a:pPr>
            <a:r>
              <a:rPr lang="en-US" sz="2800" dirty="0">
                <a:effectLst>
                  <a:outerShdw blurRad="38100" dist="38100" dir="2700000" algn="tl">
                    <a:srgbClr val="000000">
                      <a:alpha val="43137"/>
                    </a:srgbClr>
                  </a:outerShdw>
                </a:effectLst>
              </a:rPr>
              <a:t>Most studies adjusted for imbalances in </a:t>
            </a:r>
            <a:r>
              <a:rPr lang="en-US" sz="2800" dirty="0">
                <a:solidFill>
                  <a:schemeClr val="accent2"/>
                </a:solidFill>
                <a:effectLst>
                  <a:outerShdw blurRad="38100" dist="38100" dir="2700000" algn="tl">
                    <a:srgbClr val="000000">
                      <a:alpha val="43137"/>
                    </a:srgbClr>
                  </a:outerShdw>
                </a:effectLst>
              </a:rPr>
              <a:t>known prognostic factors</a:t>
            </a:r>
            <a:r>
              <a:rPr lang="en-US" sz="2800" dirty="0">
                <a:effectLst>
                  <a:outerShdw blurRad="38100" dist="38100" dir="2700000" algn="tl">
                    <a:srgbClr val="000000">
                      <a:alpha val="43137"/>
                    </a:srgbClr>
                  </a:outerShdw>
                </a:effectLst>
              </a:rPr>
              <a:t> (such as number of </a:t>
            </a:r>
            <a:r>
              <a:rPr lang="en-US" sz="2800" dirty="0" err="1">
                <a:effectLst>
                  <a:outerShdw blurRad="38100" dist="38100" dir="2700000" algn="tl">
                    <a:srgbClr val="000000">
                      <a:alpha val="43137"/>
                    </a:srgbClr>
                  </a:outerShdw>
                </a:effectLst>
              </a:rPr>
              <a:t>mets</a:t>
            </a:r>
            <a:r>
              <a:rPr lang="en-US" sz="2800" dirty="0">
                <a:effectLst>
                  <a:outerShdw blurRad="38100" dist="38100" dir="2700000" algn="tl">
                    <a:srgbClr val="000000">
                      <a:alpha val="43137"/>
                    </a:srgbClr>
                  </a:outerShdw>
                </a:effectLst>
              </a:rPr>
              <a:t>, location of </a:t>
            </a:r>
            <a:r>
              <a:rPr lang="en-US" sz="2800" dirty="0" err="1">
                <a:effectLst>
                  <a:outerShdw blurRad="38100" dist="38100" dir="2700000" algn="tl">
                    <a:srgbClr val="000000">
                      <a:alpha val="43137"/>
                    </a:srgbClr>
                  </a:outerShdw>
                </a:effectLst>
              </a:rPr>
              <a:t>mets</a:t>
            </a:r>
            <a:r>
              <a:rPr lang="en-US" sz="2800" dirty="0">
                <a:effectLst>
                  <a:outerShdw blurRad="38100" dist="38100" dir="2700000" algn="tl">
                    <a:srgbClr val="000000">
                      <a:alpha val="43137"/>
                    </a:srgbClr>
                  </a:outerShdw>
                </a:effectLst>
              </a:rPr>
              <a:t>, type of systemic therapy or use of radiotherapy)</a:t>
            </a:r>
          </a:p>
          <a:p>
            <a:pPr>
              <a:lnSpc>
                <a:spcPts val="3500"/>
              </a:lnSpc>
              <a:defRPr/>
            </a:pPr>
            <a:r>
              <a:rPr lang="en-US" sz="2800" dirty="0">
                <a:effectLst>
                  <a:outerShdw blurRad="38100" dist="38100" dir="2700000" algn="tl">
                    <a:srgbClr val="000000">
                      <a:alpha val="43137"/>
                    </a:srgbClr>
                  </a:outerShdw>
                </a:effectLst>
              </a:rPr>
              <a:t>Most studies concluded that </a:t>
            </a:r>
            <a:r>
              <a:rPr lang="en-US" sz="2800" dirty="0">
                <a:solidFill>
                  <a:schemeClr val="accent2"/>
                </a:solidFill>
                <a:effectLst>
                  <a:outerShdw blurRad="38100" dist="38100" dir="2700000" algn="tl">
                    <a:srgbClr val="000000">
                      <a:alpha val="43137"/>
                    </a:srgbClr>
                  </a:outerShdw>
                </a:effectLst>
              </a:rPr>
              <a:t>unrecognized selection bias</a:t>
            </a:r>
            <a:r>
              <a:rPr lang="en-US" sz="2800" dirty="0">
                <a:effectLst>
                  <a:outerShdw blurRad="38100" dist="38100" dir="2700000" algn="tl">
                    <a:srgbClr val="000000">
                      <a:alpha val="43137"/>
                    </a:srgbClr>
                  </a:outerShdw>
                </a:effectLst>
              </a:rPr>
              <a:t> may have accounted for the observed benefit of surgery and </a:t>
            </a:r>
            <a:r>
              <a:rPr lang="en-US" sz="2800" dirty="0">
                <a:solidFill>
                  <a:schemeClr val="accent2"/>
                </a:solidFill>
                <a:effectLst>
                  <a:outerShdw blurRad="38100" dist="38100" dir="2700000" algn="tl">
                    <a:srgbClr val="000000">
                      <a:alpha val="43137"/>
                    </a:srgbClr>
                  </a:outerShdw>
                </a:effectLst>
              </a:rPr>
              <a:t>only large prospective RCTs</a:t>
            </a:r>
            <a:r>
              <a:rPr lang="en-US" sz="2800" dirty="0">
                <a:effectLst>
                  <a:outerShdw blurRad="38100" dist="38100" dir="2700000" algn="tl">
                    <a:srgbClr val="000000">
                      <a:alpha val="43137"/>
                    </a:srgbClr>
                  </a:outerShdw>
                </a:effectLst>
              </a:rPr>
              <a:t> could reliably answer the question</a:t>
            </a:r>
          </a:p>
        </p:txBody>
      </p:sp>
      <p:sp>
        <p:nvSpPr>
          <p:cNvPr id="698373" name="Rectangle 5">
            <a:extLst>
              <a:ext uri="{FF2B5EF4-FFF2-40B4-BE49-F238E27FC236}">
                <a16:creationId xmlns:a16="http://schemas.microsoft.com/office/drawing/2014/main" id="{31E2115C-0B30-E5EF-633C-51882F2E3280}"/>
              </a:ext>
            </a:extLst>
          </p:cNvPr>
          <p:cNvSpPr>
            <a:spLocks noChangeArrowheads="1"/>
          </p:cNvSpPr>
          <p:nvPr/>
        </p:nvSpPr>
        <p:spPr bwMode="auto">
          <a:xfrm>
            <a:off x="1267286" y="754111"/>
            <a:ext cx="9537700" cy="1143000"/>
          </a:xfrm>
          <a:prstGeom prst="rect">
            <a:avLst/>
          </a:prstGeom>
          <a:noFill/>
          <a:ln w="9525">
            <a:noFill/>
            <a:miter lim="800000"/>
            <a:headEnd/>
            <a:tailEnd/>
          </a:ln>
          <a:effectLst/>
        </p:spPr>
        <p:txBody>
          <a:bodyPr lIns="92841" tIns="45230" rIns="92841" bIns="45230" anchor="ctr"/>
          <a:lstStyle/>
          <a:p>
            <a:pPr algn="ctr" defTabSz="919163">
              <a:lnSpc>
                <a:spcPct val="90000"/>
              </a:lnSpc>
              <a:defRPr/>
            </a:pPr>
            <a:r>
              <a:rPr lang="en-US" sz="3200" dirty="0">
                <a:solidFill>
                  <a:schemeClr val="tx2"/>
                </a:solidFill>
                <a:effectLst>
                  <a:outerShdw blurRad="38100" dist="38100" dir="2700000" algn="tl">
                    <a:srgbClr val="000000">
                      <a:alpha val="43137"/>
                    </a:srgbClr>
                  </a:outerShdw>
                </a:effectLst>
                <a:latin typeface="Arial" charset="0"/>
              </a:rPr>
              <a:t>Primary Surgical Therapy in Patients</a:t>
            </a:r>
          </a:p>
          <a:p>
            <a:pPr algn="ctr" defTabSz="919163">
              <a:lnSpc>
                <a:spcPct val="90000"/>
              </a:lnSpc>
              <a:defRPr/>
            </a:pPr>
            <a:r>
              <a:rPr lang="en-US" sz="3200" dirty="0">
                <a:solidFill>
                  <a:schemeClr val="tx2"/>
                </a:solidFill>
                <a:effectLst>
                  <a:outerShdw blurRad="38100" dist="38100" dir="2700000" algn="tl">
                    <a:srgbClr val="000000">
                      <a:alpha val="43137"/>
                    </a:srgbClr>
                  </a:outerShdw>
                </a:effectLst>
                <a:latin typeface="Arial" charset="0"/>
              </a:rPr>
              <a:t>Presenting with Stage IV BC </a:t>
            </a:r>
          </a:p>
        </p:txBody>
      </p:sp>
      <p:sp>
        <p:nvSpPr>
          <p:cNvPr id="2" name="Rectangle 5">
            <a:extLst>
              <a:ext uri="{FF2B5EF4-FFF2-40B4-BE49-F238E27FC236}">
                <a16:creationId xmlns:a16="http://schemas.microsoft.com/office/drawing/2014/main" id="{497FE664-40A9-D106-84F8-A2F5CDE48BFD}"/>
              </a:ext>
            </a:extLst>
          </p:cNvPr>
          <p:cNvSpPr>
            <a:spLocks noChangeArrowheads="1"/>
          </p:cNvSpPr>
          <p:nvPr/>
        </p:nvSpPr>
        <p:spPr bwMode="auto">
          <a:xfrm>
            <a:off x="1875322" y="6607314"/>
            <a:ext cx="8441356" cy="707886"/>
          </a:xfrm>
          <a:prstGeom prst="rect">
            <a:avLst/>
          </a:prstGeom>
          <a:noFill/>
          <a:ln w="38100">
            <a:noFill/>
            <a:miter lim="800000"/>
            <a:headEnd/>
            <a:tailEnd/>
          </a:ln>
        </p:spPr>
        <p:txBody>
          <a:bodyPr wrap="square" anchor="ctr">
            <a:spAutoFit/>
          </a:bodyPr>
          <a:lstStyle/>
          <a:p>
            <a:pPr>
              <a:defRPr/>
            </a:pPr>
            <a:r>
              <a:rPr lang="en-US" sz="1000" b="0" dirty="0"/>
              <a:t>Khan SA et al. </a:t>
            </a:r>
            <a:r>
              <a:rPr lang="en-US" sz="1000" b="0" i="1" dirty="0"/>
              <a:t>Surgery.</a:t>
            </a:r>
            <a:r>
              <a:rPr lang="en-US" sz="1000" b="0" dirty="0"/>
              <a:t> 2002;132(4):620-6; </a:t>
            </a:r>
            <a:r>
              <a:rPr lang="en-US" sz="1000" b="0" dirty="0" err="1"/>
              <a:t>Rapiti</a:t>
            </a:r>
            <a:r>
              <a:rPr lang="en-US" sz="1000" b="0" dirty="0"/>
              <a:t> E et al. </a:t>
            </a:r>
            <a:r>
              <a:rPr lang="en-US" sz="1000" b="0" i="1" dirty="0"/>
              <a:t>J Clin Oncol.</a:t>
            </a:r>
            <a:r>
              <a:rPr lang="en-US" sz="1000" b="0" dirty="0"/>
              <a:t> 2006;24(18):2743-9; </a:t>
            </a:r>
            <a:r>
              <a:rPr lang="en-US" sz="1000" b="0" dirty="0" err="1"/>
              <a:t>Gnerlich</a:t>
            </a:r>
            <a:r>
              <a:rPr lang="en-US" sz="1000" b="0" dirty="0"/>
              <a:t> J et al. </a:t>
            </a:r>
            <a:r>
              <a:rPr lang="en-US" sz="1000" b="0" i="1" dirty="0"/>
              <a:t>Ann Surg Oncol.</a:t>
            </a:r>
            <a:r>
              <a:rPr lang="en-US" sz="1000" b="0" dirty="0"/>
              <a:t> 2007;14(8):2187-94; </a:t>
            </a:r>
            <a:r>
              <a:rPr lang="en-US" sz="1000" b="0" dirty="0" err="1"/>
              <a:t>Bafford</a:t>
            </a:r>
            <a:r>
              <a:rPr lang="en-US" sz="1000" b="0" dirty="0"/>
              <a:t> AC et al. </a:t>
            </a:r>
            <a:r>
              <a:rPr lang="en-US" sz="1000" b="0" i="1" dirty="0"/>
              <a:t>Breast Cancer Res Treat.</a:t>
            </a:r>
            <a:r>
              <a:rPr lang="en-US" sz="1000" b="0" dirty="0"/>
              <a:t> 2009;115(1):7-12; </a:t>
            </a:r>
            <a:r>
              <a:rPr lang="en-US" sz="1000" b="0" dirty="0" err="1"/>
              <a:t>Babiera</a:t>
            </a:r>
            <a:r>
              <a:rPr lang="en-US" sz="1000" b="0" dirty="0"/>
              <a:t> GV et al: </a:t>
            </a:r>
            <a:r>
              <a:rPr lang="en-US" sz="1000" b="0" i="1" dirty="0"/>
              <a:t>Ann Surg Oncol.</a:t>
            </a:r>
            <a:r>
              <a:rPr lang="en-US" sz="1000" b="0" dirty="0"/>
              <a:t> 2006;13(6):776-82; Blanchard DK et al. </a:t>
            </a:r>
            <a:r>
              <a:rPr lang="en-US" sz="1000" b="0" i="1" dirty="0"/>
              <a:t>Ann Surg.</a:t>
            </a:r>
            <a:r>
              <a:rPr lang="en-US" sz="1000" b="0" dirty="0"/>
              <a:t> 2008;247(5):732-8; Le </a:t>
            </a:r>
            <a:r>
              <a:rPr lang="en-US" sz="1000" b="0" dirty="0" err="1"/>
              <a:t>Scodan</a:t>
            </a:r>
            <a:r>
              <a:rPr lang="en-US" sz="1000" b="0" dirty="0"/>
              <a:t> R et al. </a:t>
            </a:r>
            <a:r>
              <a:rPr lang="en-US" sz="1000" b="0" i="1" dirty="0"/>
              <a:t>J Clin Oncol. </a:t>
            </a:r>
            <a:r>
              <a:rPr lang="en-US" sz="1000" b="0" dirty="0"/>
              <a:t>2009;27(9):1375-81; </a:t>
            </a:r>
            <a:r>
              <a:rPr lang="en-US" sz="1000" b="0" dirty="0" err="1"/>
              <a:t>Ruiterkamp</a:t>
            </a:r>
            <a:r>
              <a:rPr lang="en-US" sz="1000" b="0" dirty="0"/>
              <a:t> J et al. </a:t>
            </a:r>
            <a:r>
              <a:rPr lang="en-US" sz="1000" b="0" i="1" dirty="0" err="1"/>
              <a:t>Eur</a:t>
            </a:r>
            <a:r>
              <a:rPr lang="en-US" sz="1000" b="0" i="1" dirty="0"/>
              <a:t> J Surg Oncol.</a:t>
            </a:r>
            <a:r>
              <a:rPr lang="en-US" sz="1000" b="0" dirty="0"/>
              <a:t> 2009;35(11):1146-51; Shien T et al. </a:t>
            </a:r>
            <a:r>
              <a:rPr lang="en-US" sz="1000" b="0" i="1" dirty="0"/>
              <a:t>Oncol Rep.</a:t>
            </a:r>
            <a:r>
              <a:rPr lang="en-US" sz="1000" b="0" dirty="0"/>
              <a:t> 2009;21(3):827-32; Cady B et al. </a:t>
            </a:r>
            <a:r>
              <a:rPr lang="en-US" sz="1000" b="0" i="1" dirty="0"/>
              <a:t>Ann Surg Oncol</a:t>
            </a:r>
            <a:r>
              <a:rPr lang="en-US" sz="1000" b="0" dirty="0"/>
              <a:t>. 2008;15(12):3384-95; Fields RC et al. </a:t>
            </a:r>
            <a:r>
              <a:rPr lang="en-US" sz="1000" b="0" i="1" dirty="0"/>
              <a:t>Ann Surg Oncol. </a:t>
            </a:r>
            <a:r>
              <a:rPr lang="en-US" sz="1000" b="0" dirty="0"/>
              <a:t>2007;14(12):3345-51.</a:t>
            </a:r>
            <a:endParaRPr lang="en-US" sz="1000" b="0" i="1" dirty="0"/>
          </a:p>
        </p:txBody>
      </p:sp>
      <p:sp>
        <p:nvSpPr>
          <p:cNvPr id="4" name="Rectangle 6">
            <a:extLst>
              <a:ext uri="{FF2B5EF4-FFF2-40B4-BE49-F238E27FC236}">
                <a16:creationId xmlns:a16="http://schemas.microsoft.com/office/drawing/2014/main" id="{846EA967-620B-B0F8-91C6-9D3196797AB8}"/>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41</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305C-EDFE-68E1-398C-AA8E5F5E37CB}"/>
              </a:ext>
            </a:extLst>
          </p:cNvPr>
          <p:cNvSpPr>
            <a:spLocks noGrp="1"/>
          </p:cNvSpPr>
          <p:nvPr>
            <p:ph type="title"/>
          </p:nvPr>
        </p:nvSpPr>
        <p:spPr>
          <a:xfrm>
            <a:off x="2052638" y="582613"/>
            <a:ext cx="8058150" cy="1143000"/>
          </a:xfrm>
        </p:spPr>
        <p:txBody>
          <a:bodyPr/>
          <a:lstStyle/>
          <a:p>
            <a:pPr defTabSz="907742">
              <a:defRPr/>
            </a:pPr>
            <a:r>
              <a:rPr lang="en-US" sz="3200" dirty="0">
                <a:effectLst>
                  <a:outerShdw blurRad="38100" dist="38100" dir="2700000" algn="tl">
                    <a:srgbClr val="000000">
                      <a:alpha val="43137"/>
                    </a:srgbClr>
                  </a:outerShdw>
                </a:effectLst>
              </a:rPr>
              <a:t>Tata Memorial Center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Randomized Phase III Trial</a:t>
            </a:r>
          </a:p>
        </p:txBody>
      </p:sp>
      <p:grpSp>
        <p:nvGrpSpPr>
          <p:cNvPr id="5" name="Oval 4">
            <a:extLst>
              <a:ext uri="{FF2B5EF4-FFF2-40B4-BE49-F238E27FC236}">
                <a16:creationId xmlns:a16="http://schemas.microsoft.com/office/drawing/2014/main" id="{6372AAB0-01F5-D83E-014F-EB5C93A94B6D}"/>
              </a:ext>
            </a:extLst>
          </p:cNvPr>
          <p:cNvGrpSpPr>
            <a:grpSpLocks/>
          </p:cNvGrpSpPr>
          <p:nvPr/>
        </p:nvGrpSpPr>
        <p:grpSpPr bwMode="auto">
          <a:xfrm>
            <a:off x="5633972" y="3242954"/>
            <a:ext cx="831567" cy="947835"/>
            <a:chOff x="2481" y="2004"/>
            <a:chExt cx="656" cy="661"/>
          </a:xfrm>
          <a:noFill/>
        </p:grpSpPr>
        <p:pic>
          <p:nvPicPr>
            <p:cNvPr id="13" name="Oval 4">
              <a:extLst>
                <a:ext uri="{FF2B5EF4-FFF2-40B4-BE49-F238E27FC236}">
                  <a16:creationId xmlns:a16="http://schemas.microsoft.com/office/drawing/2014/main" id="{E062225F-1CA6-BCB7-0FDD-74D6E304647C}"/>
                </a:ext>
              </a:extLst>
            </p:cNvPr>
            <p:cNvPicPr>
              <a:picLocks noChangeArrowheads="1"/>
            </p:cNvPicPr>
            <p:nvPr/>
          </p:nvPicPr>
          <p:blipFill>
            <a:blip r:embed="rId2" cstate="print"/>
            <a:srcRect/>
            <a:stretch>
              <a:fillRect/>
            </a:stretch>
          </p:blipFill>
          <p:spPr bwMode="auto">
            <a:xfrm>
              <a:off x="2481" y="2004"/>
              <a:ext cx="656" cy="661"/>
            </a:xfrm>
            <a:prstGeom prst="rect">
              <a:avLst/>
            </a:prstGeom>
            <a:grpFill/>
          </p:spPr>
        </p:pic>
        <p:sp>
          <p:nvSpPr>
            <p:cNvPr id="14" name="Text Box 10">
              <a:extLst>
                <a:ext uri="{FF2B5EF4-FFF2-40B4-BE49-F238E27FC236}">
                  <a16:creationId xmlns:a16="http://schemas.microsoft.com/office/drawing/2014/main" id="{F01EBD57-2DA8-D7DE-8364-B4BDC4119A65}"/>
                </a:ext>
              </a:extLst>
            </p:cNvPr>
            <p:cNvSpPr txBox="1">
              <a:spLocks noChangeArrowheads="1"/>
            </p:cNvSpPr>
            <p:nvPr/>
          </p:nvSpPr>
          <p:spPr bwMode="auto">
            <a:xfrm>
              <a:off x="2605" y="2111"/>
              <a:ext cx="413" cy="414"/>
            </a:xfrm>
            <a:prstGeom prst="rect">
              <a:avLst/>
            </a:prstGeom>
            <a:grpFill/>
            <a:ln w="9525">
              <a:noFill/>
              <a:miter lim="800000"/>
              <a:headEnd/>
              <a:tailEnd/>
            </a:ln>
          </p:spPr>
          <p:txBody>
            <a:bodyPr anchor="ctr"/>
            <a:lstStyle/>
            <a:p>
              <a:pPr algn="ctr">
                <a:defRPr/>
              </a:pPr>
              <a:r>
                <a:rPr lang="en-US" sz="4200" dirty="0">
                  <a:ea typeface="MS PGothic" pitchFamily="34" charset="-128"/>
                  <a:cs typeface="Arial" pitchFamily="34" charset="0"/>
                </a:rPr>
                <a:t>R</a:t>
              </a:r>
            </a:p>
          </p:txBody>
        </p:sp>
      </p:grpSp>
      <p:sp>
        <p:nvSpPr>
          <p:cNvPr id="6" name="Oval 4">
            <a:extLst>
              <a:ext uri="{FF2B5EF4-FFF2-40B4-BE49-F238E27FC236}">
                <a16:creationId xmlns:a16="http://schemas.microsoft.com/office/drawing/2014/main" id="{6278FE68-9FBF-9673-E46B-71EEE8C20DDA}"/>
              </a:ext>
            </a:extLst>
          </p:cNvPr>
          <p:cNvSpPr>
            <a:spLocks noChangeArrowheads="1"/>
          </p:cNvSpPr>
          <p:nvPr/>
        </p:nvSpPr>
        <p:spPr bwMode="auto">
          <a:xfrm>
            <a:off x="7743962" y="2094398"/>
            <a:ext cx="3125654" cy="1371600"/>
          </a:xfrm>
          <a:prstGeom prst="ellipse">
            <a:avLst/>
          </a:prstGeom>
          <a:solidFill>
            <a:schemeClr val="tx2"/>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6634" tIns="68345" rIns="136634" bIns="68345" anchor="ctr"/>
          <a:lstStyle/>
          <a:p>
            <a:pPr algn="ctr">
              <a:defRPr/>
            </a:pPr>
            <a:r>
              <a:rPr lang="en-US" sz="2700" dirty="0">
                <a:solidFill>
                  <a:schemeClr val="bg1"/>
                </a:solidFill>
                <a:ea typeface="MS PGothic" pitchFamily="34" charset="-128"/>
                <a:cs typeface="Arial" pitchFamily="34" charset="0"/>
              </a:rPr>
              <a:t>Loco-Regional Treatment*</a:t>
            </a:r>
          </a:p>
        </p:txBody>
      </p:sp>
      <p:sp>
        <p:nvSpPr>
          <p:cNvPr id="7" name="Right Arrow 6">
            <a:extLst>
              <a:ext uri="{FF2B5EF4-FFF2-40B4-BE49-F238E27FC236}">
                <a16:creationId xmlns:a16="http://schemas.microsoft.com/office/drawing/2014/main" id="{B8FFA805-D515-C9DB-21A3-AE02988C91B3}"/>
              </a:ext>
            </a:extLst>
          </p:cNvPr>
          <p:cNvSpPr/>
          <p:nvPr/>
        </p:nvSpPr>
        <p:spPr>
          <a:xfrm rot="5400000">
            <a:off x="2946401" y="2608264"/>
            <a:ext cx="400050" cy="2952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6634" tIns="68345" rIns="136634" bIns="68345" anchor="ctr"/>
          <a:lstStyle/>
          <a:p>
            <a:pPr algn="ctr">
              <a:defRPr/>
            </a:pPr>
            <a:endParaRPr lang="en-US"/>
          </a:p>
        </p:txBody>
      </p:sp>
      <p:sp>
        <p:nvSpPr>
          <p:cNvPr id="8" name="Rectangle 7">
            <a:extLst>
              <a:ext uri="{FF2B5EF4-FFF2-40B4-BE49-F238E27FC236}">
                <a16:creationId xmlns:a16="http://schemas.microsoft.com/office/drawing/2014/main" id="{AA85ED5B-C3B6-1605-0F36-98339CB2D4C5}"/>
              </a:ext>
            </a:extLst>
          </p:cNvPr>
          <p:cNvSpPr/>
          <p:nvPr/>
        </p:nvSpPr>
        <p:spPr>
          <a:xfrm>
            <a:off x="1622427" y="3070225"/>
            <a:ext cx="3101975"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6634" tIns="68345" rIns="136634" bIns="68345" anchor="ctr"/>
          <a:lstStyle/>
          <a:p>
            <a:pPr algn="ctr">
              <a:defRPr/>
            </a:pPr>
            <a:r>
              <a:rPr lang="en-US" sz="2700" dirty="0">
                <a:solidFill>
                  <a:schemeClr val="tx1"/>
                </a:solidFill>
                <a:cs typeface="Arial" pitchFamily="34" charset="0"/>
              </a:rPr>
              <a:t>Anthracyclines </a:t>
            </a:r>
          </a:p>
          <a:p>
            <a:pPr algn="ctr">
              <a:defRPr/>
            </a:pPr>
            <a:r>
              <a:rPr lang="en-US" sz="2700" dirty="0">
                <a:solidFill>
                  <a:schemeClr val="tx1"/>
                </a:solidFill>
                <a:cs typeface="Arial" pitchFamily="34" charset="0"/>
              </a:rPr>
              <a:t>+/- Taxanes </a:t>
            </a:r>
          </a:p>
          <a:p>
            <a:pPr algn="ctr">
              <a:defRPr/>
            </a:pPr>
            <a:r>
              <a:rPr lang="en-US" sz="2700" dirty="0">
                <a:solidFill>
                  <a:srgbClr val="C00000"/>
                </a:solidFill>
                <a:cs typeface="Arial" pitchFamily="34" charset="0"/>
              </a:rPr>
              <a:t> </a:t>
            </a:r>
            <a:r>
              <a:rPr lang="en-US" sz="2700" dirty="0">
                <a:solidFill>
                  <a:schemeClr val="tx2"/>
                </a:solidFill>
                <a:cs typeface="Arial" pitchFamily="34" charset="0"/>
              </a:rPr>
              <a:t>(CR /PR )</a:t>
            </a:r>
            <a:endParaRPr lang="en-US" sz="2700" dirty="0">
              <a:solidFill>
                <a:schemeClr val="tx2"/>
              </a:solidFill>
            </a:endParaRPr>
          </a:p>
        </p:txBody>
      </p:sp>
      <p:sp>
        <p:nvSpPr>
          <p:cNvPr id="9" name="Right Arrow 8">
            <a:extLst>
              <a:ext uri="{FF2B5EF4-FFF2-40B4-BE49-F238E27FC236}">
                <a16:creationId xmlns:a16="http://schemas.microsoft.com/office/drawing/2014/main" id="{504F1C3A-A95B-8C58-1206-5E6C4FCBB8A8}"/>
              </a:ext>
            </a:extLst>
          </p:cNvPr>
          <p:cNvSpPr/>
          <p:nvPr/>
        </p:nvSpPr>
        <p:spPr>
          <a:xfrm>
            <a:off x="4808538" y="3519490"/>
            <a:ext cx="800100" cy="2952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6634" tIns="68345" rIns="136634" bIns="68345" anchor="ctr"/>
          <a:lstStyle/>
          <a:p>
            <a:pPr algn="ctr">
              <a:defRPr/>
            </a:pPr>
            <a:endParaRPr lang="en-US"/>
          </a:p>
        </p:txBody>
      </p:sp>
      <p:sp>
        <p:nvSpPr>
          <p:cNvPr id="10" name="Oval 4">
            <a:extLst>
              <a:ext uri="{FF2B5EF4-FFF2-40B4-BE49-F238E27FC236}">
                <a16:creationId xmlns:a16="http://schemas.microsoft.com/office/drawing/2014/main" id="{5DF0FE59-AA40-B107-CAB3-1D336E80EDBA}"/>
              </a:ext>
            </a:extLst>
          </p:cNvPr>
          <p:cNvSpPr>
            <a:spLocks noChangeArrowheads="1"/>
          </p:cNvSpPr>
          <p:nvPr/>
        </p:nvSpPr>
        <p:spPr bwMode="auto">
          <a:xfrm>
            <a:off x="7788609" y="3963148"/>
            <a:ext cx="3080948" cy="1371600"/>
          </a:xfrm>
          <a:prstGeom prst="ellipse">
            <a:avLst/>
          </a:prstGeom>
          <a:solidFill>
            <a:schemeClr val="accent2"/>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36634" tIns="68345" rIns="136634" bIns="68345" anchor="ctr"/>
          <a:lstStyle/>
          <a:p>
            <a:pPr algn="ctr">
              <a:defRPr/>
            </a:pPr>
            <a:r>
              <a:rPr lang="en-US" sz="2700" dirty="0">
                <a:solidFill>
                  <a:schemeClr val="bg1"/>
                </a:solidFill>
                <a:ea typeface="MS PGothic" pitchFamily="34" charset="-128"/>
                <a:cs typeface="Arial" pitchFamily="34" charset="0"/>
              </a:rPr>
              <a:t>No Loco-Regional Treatment</a:t>
            </a:r>
          </a:p>
        </p:txBody>
      </p:sp>
      <p:sp>
        <p:nvSpPr>
          <p:cNvPr id="11" name="Bent Arrow 10">
            <a:extLst>
              <a:ext uri="{FF2B5EF4-FFF2-40B4-BE49-F238E27FC236}">
                <a16:creationId xmlns:a16="http://schemas.microsoft.com/office/drawing/2014/main" id="{97E79B5F-50F9-C4AA-E838-72AC08E81D3A}"/>
              </a:ext>
            </a:extLst>
          </p:cNvPr>
          <p:cNvSpPr/>
          <p:nvPr/>
        </p:nvSpPr>
        <p:spPr>
          <a:xfrm>
            <a:off x="5986463" y="2700338"/>
            <a:ext cx="1600200" cy="342900"/>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6634" tIns="68345" rIns="136634" bIns="68345" anchor="ctr"/>
          <a:lstStyle/>
          <a:p>
            <a:pPr algn="ctr">
              <a:defRPr/>
            </a:pPr>
            <a:endParaRPr lang="en-US">
              <a:solidFill>
                <a:schemeClr val="tx1"/>
              </a:solidFill>
            </a:endParaRPr>
          </a:p>
        </p:txBody>
      </p:sp>
      <p:sp>
        <p:nvSpPr>
          <p:cNvPr id="12" name="Bent Arrow 11">
            <a:extLst>
              <a:ext uri="{FF2B5EF4-FFF2-40B4-BE49-F238E27FC236}">
                <a16:creationId xmlns:a16="http://schemas.microsoft.com/office/drawing/2014/main" id="{6870A6F2-D19C-CA05-4552-D983B26EDC28}"/>
              </a:ext>
            </a:extLst>
          </p:cNvPr>
          <p:cNvSpPr/>
          <p:nvPr/>
        </p:nvSpPr>
        <p:spPr>
          <a:xfrm flipV="1">
            <a:off x="6010275" y="4408488"/>
            <a:ext cx="1600200" cy="342900"/>
          </a:xfrm>
          <a:prstGeom prst="bentArrow">
            <a:avLst>
              <a:gd name="adj1" fmla="val 25000"/>
              <a:gd name="adj2" fmla="val 17175"/>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6634" tIns="68345" rIns="136634" bIns="68345" anchor="ctr"/>
          <a:lstStyle/>
          <a:p>
            <a:pPr algn="ctr">
              <a:defRPr/>
            </a:pPr>
            <a:endParaRPr lang="en-US">
              <a:solidFill>
                <a:schemeClr val="tx1"/>
              </a:solidFill>
            </a:endParaRPr>
          </a:p>
        </p:txBody>
      </p:sp>
      <p:sp>
        <p:nvSpPr>
          <p:cNvPr id="15" name="TextBox 14">
            <a:extLst>
              <a:ext uri="{FF2B5EF4-FFF2-40B4-BE49-F238E27FC236}">
                <a16:creationId xmlns:a16="http://schemas.microsoft.com/office/drawing/2014/main" id="{4D95F525-3B5E-7C0F-9D06-119FE37B6132}"/>
              </a:ext>
            </a:extLst>
          </p:cNvPr>
          <p:cNvSpPr txBox="1"/>
          <p:nvPr/>
        </p:nvSpPr>
        <p:spPr>
          <a:xfrm>
            <a:off x="1300163" y="1841502"/>
            <a:ext cx="5486400" cy="600075"/>
          </a:xfrm>
          <a:prstGeom prst="rect">
            <a:avLst/>
          </a:prstGeom>
          <a:solidFill>
            <a:srgbClr val="000099"/>
          </a:solidFill>
        </p:spPr>
        <p:txBody>
          <a:bodyPr lIns="136634" tIns="68345" rIns="136634" bIns="68345">
            <a:spAutoFit/>
          </a:bodyPr>
          <a:lstStyle/>
          <a:p>
            <a:pPr algn="ctr">
              <a:defRPr/>
            </a:pPr>
            <a:r>
              <a:rPr lang="en-US" sz="3000" dirty="0">
                <a:solidFill>
                  <a:schemeClr val="tx2"/>
                </a:solidFill>
                <a:effectLst>
                  <a:outerShdw blurRad="38100" dist="38100" dir="2700000" algn="tl">
                    <a:srgbClr val="000000">
                      <a:alpha val="43137"/>
                    </a:srgbClr>
                  </a:outerShdw>
                </a:effectLst>
              </a:rPr>
              <a:t>Stage IV BC  At Presentation</a:t>
            </a:r>
          </a:p>
        </p:txBody>
      </p:sp>
      <p:sp>
        <p:nvSpPr>
          <p:cNvPr id="17" name="Rectangle 16">
            <a:extLst>
              <a:ext uri="{FF2B5EF4-FFF2-40B4-BE49-F238E27FC236}">
                <a16:creationId xmlns:a16="http://schemas.microsoft.com/office/drawing/2014/main" id="{81F038D7-B2E6-5947-6F43-6C907A96E5D2}"/>
              </a:ext>
            </a:extLst>
          </p:cNvPr>
          <p:cNvSpPr/>
          <p:nvPr/>
        </p:nvSpPr>
        <p:spPr>
          <a:xfrm>
            <a:off x="1111250" y="4408490"/>
            <a:ext cx="6757988" cy="1430337"/>
          </a:xfrm>
          <a:prstGeom prst="rect">
            <a:avLst/>
          </a:prstGeom>
        </p:spPr>
        <p:txBody>
          <a:bodyPr lIns="136634" tIns="68345" rIns="136634" bIns="68345">
            <a:spAutoFit/>
          </a:bodyPr>
          <a:lstStyle/>
          <a:p>
            <a:pPr>
              <a:defRPr/>
            </a:pPr>
            <a:r>
              <a:rPr lang="en-US" sz="2100" dirty="0">
                <a:effectLst>
                  <a:outerShdw blurRad="38100" dist="38100" dir="2700000" algn="tl">
                    <a:srgbClr val="000000">
                      <a:alpha val="43137"/>
                    </a:srgbClr>
                  </a:outerShdw>
                </a:effectLst>
              </a:rPr>
              <a:t>Stratification by: </a:t>
            </a:r>
          </a:p>
          <a:p>
            <a:pPr marL="426986" indent="-426986">
              <a:buFont typeface="Arial" panose="020B0604020202020204" pitchFamily="34" charset="0"/>
              <a:buChar char="•"/>
              <a:defRPr/>
            </a:pPr>
            <a:r>
              <a:rPr lang="en-US" sz="2100" dirty="0">
                <a:effectLst>
                  <a:outerShdw blurRad="38100" dist="38100" dir="2700000" algn="tl">
                    <a:srgbClr val="000000">
                      <a:alpha val="43137"/>
                    </a:srgbClr>
                  </a:outerShdw>
                </a:effectLst>
              </a:rPr>
              <a:t>Hormone-Receptor Status</a:t>
            </a:r>
          </a:p>
          <a:p>
            <a:pPr marL="426986" indent="-426986">
              <a:buFont typeface="Arial" panose="020B0604020202020204" pitchFamily="34" charset="0"/>
              <a:buChar char="•"/>
              <a:defRPr/>
            </a:pPr>
            <a:r>
              <a:rPr lang="en-US" sz="2100" dirty="0">
                <a:effectLst>
                  <a:outerShdw blurRad="38100" dist="38100" dir="2700000" algn="tl">
                    <a:srgbClr val="000000">
                      <a:alpha val="43137"/>
                    </a:srgbClr>
                  </a:outerShdw>
                </a:effectLst>
              </a:rPr>
              <a:t>Site of metastases (visceral vs. bone vs. both)</a:t>
            </a:r>
          </a:p>
          <a:p>
            <a:pPr marL="426986" indent="-426986">
              <a:buFont typeface="Arial" panose="020B0604020202020204" pitchFamily="34" charset="0"/>
              <a:buChar char="•"/>
              <a:defRPr/>
            </a:pPr>
            <a:r>
              <a:rPr lang="en-US" sz="2100" dirty="0">
                <a:effectLst>
                  <a:outerShdw blurRad="38100" dist="38100" dir="2700000" algn="tl">
                    <a:srgbClr val="000000">
                      <a:alpha val="43137"/>
                    </a:srgbClr>
                  </a:outerShdw>
                </a:effectLst>
              </a:rPr>
              <a:t>Number of metastatic lesions (&lt; 3 vs. &gt; 3) </a:t>
            </a:r>
          </a:p>
        </p:txBody>
      </p:sp>
      <p:sp>
        <p:nvSpPr>
          <p:cNvPr id="18" name="Rectangle 17">
            <a:extLst>
              <a:ext uri="{FF2B5EF4-FFF2-40B4-BE49-F238E27FC236}">
                <a16:creationId xmlns:a16="http://schemas.microsoft.com/office/drawing/2014/main" id="{A796ED89-D9A0-63D3-FDC8-76F22EFF7622}"/>
              </a:ext>
            </a:extLst>
          </p:cNvPr>
          <p:cNvSpPr/>
          <p:nvPr/>
        </p:nvSpPr>
        <p:spPr>
          <a:xfrm>
            <a:off x="1217615" y="5900740"/>
            <a:ext cx="7331075" cy="784225"/>
          </a:xfrm>
          <a:prstGeom prst="rect">
            <a:avLst/>
          </a:prstGeom>
          <a:solidFill>
            <a:srgbClr val="C00000"/>
          </a:solidFill>
        </p:spPr>
        <p:txBody>
          <a:bodyPr lIns="136634" tIns="68345" rIns="136634" bIns="68345">
            <a:spAutoFit/>
          </a:bodyPr>
          <a:lstStyle/>
          <a:p>
            <a:pPr>
              <a:defRPr/>
            </a:pPr>
            <a:r>
              <a:rPr lang="en-US" sz="2100" dirty="0">
                <a:solidFill>
                  <a:schemeClr val="tx2"/>
                </a:solidFill>
                <a:effectLst>
                  <a:outerShdw blurRad="38100" dist="38100" dir="2700000" algn="tl">
                    <a:srgbClr val="000000">
                      <a:alpha val="43137"/>
                    </a:srgbClr>
                  </a:outerShdw>
                </a:effectLst>
              </a:rPr>
              <a:t>*LRT: BCS or Mastectomy + AND followed by radiation therapy (RT), as per standard adjuvant guidelines </a:t>
            </a:r>
          </a:p>
        </p:txBody>
      </p:sp>
      <p:sp>
        <p:nvSpPr>
          <p:cNvPr id="3" name="TextBox 2">
            <a:extLst>
              <a:ext uri="{FF2B5EF4-FFF2-40B4-BE49-F238E27FC236}">
                <a16:creationId xmlns:a16="http://schemas.microsoft.com/office/drawing/2014/main" id="{E8AA178C-644C-47D7-9C51-A5F52F367F06}"/>
              </a:ext>
            </a:extLst>
          </p:cNvPr>
          <p:cNvSpPr txBox="1"/>
          <p:nvPr/>
        </p:nvSpPr>
        <p:spPr>
          <a:xfrm>
            <a:off x="6548440" y="3411538"/>
            <a:ext cx="1290637" cy="538162"/>
          </a:xfrm>
          <a:prstGeom prst="rect">
            <a:avLst/>
          </a:prstGeom>
          <a:noFill/>
        </p:spPr>
        <p:txBody>
          <a:bodyPr wrap="none" lIns="91350" tIns="45675" rIns="91350" bIns="45675">
            <a:spAutoFit/>
          </a:bodyPr>
          <a:lstStyle/>
          <a:p>
            <a:pPr algn="ctr">
              <a:defRPr/>
            </a:pPr>
            <a:r>
              <a:rPr lang="en-US" sz="2900" dirty="0">
                <a:solidFill>
                  <a:schemeClr val="tx2"/>
                </a:solidFill>
                <a:effectLst>
                  <a:outerShdw blurRad="38100" dist="38100" dir="2700000" algn="tl">
                    <a:srgbClr val="000000">
                      <a:alpha val="43137"/>
                    </a:srgbClr>
                  </a:outerShdw>
                </a:effectLst>
              </a:rPr>
              <a:t>N=350</a:t>
            </a:r>
          </a:p>
        </p:txBody>
      </p:sp>
      <p:sp>
        <p:nvSpPr>
          <p:cNvPr id="20" name="TextBox 19">
            <a:extLst>
              <a:ext uri="{FF2B5EF4-FFF2-40B4-BE49-F238E27FC236}">
                <a16:creationId xmlns:a16="http://schemas.microsoft.com/office/drawing/2014/main" id="{85BC7030-5C1F-5ECF-AC71-8AD087253647}"/>
              </a:ext>
            </a:extLst>
          </p:cNvPr>
          <p:cNvSpPr txBox="1"/>
          <p:nvPr/>
        </p:nvSpPr>
        <p:spPr>
          <a:xfrm>
            <a:off x="8715377" y="5724525"/>
            <a:ext cx="2290763" cy="984250"/>
          </a:xfrm>
          <a:prstGeom prst="rect">
            <a:avLst/>
          </a:prstGeom>
          <a:solidFill>
            <a:srgbClr val="C00000"/>
          </a:solidFill>
        </p:spPr>
        <p:txBody>
          <a:bodyPr wrap="none" lIns="91350" tIns="45675" rIns="91350" bIns="45675">
            <a:spAutoFit/>
          </a:bodyPr>
          <a:lstStyle/>
          <a:p>
            <a:pPr algn="ctr">
              <a:defRPr/>
            </a:pPr>
            <a:r>
              <a:rPr lang="en-US" sz="2900" dirty="0">
                <a:solidFill>
                  <a:schemeClr val="tx2"/>
                </a:solidFill>
                <a:effectLst>
                  <a:outerShdw blurRad="38100" dist="38100" dir="2700000" algn="tl">
                    <a:srgbClr val="000000">
                      <a:alpha val="43137"/>
                    </a:srgbClr>
                  </a:outerShdw>
                </a:effectLst>
              </a:rPr>
              <a:t>Median F/U:</a:t>
            </a:r>
          </a:p>
          <a:p>
            <a:pPr algn="ctr">
              <a:defRPr/>
            </a:pPr>
            <a:r>
              <a:rPr lang="en-US" sz="2900" dirty="0">
                <a:solidFill>
                  <a:schemeClr val="tx2"/>
                </a:solidFill>
                <a:effectLst>
                  <a:outerShdw blurRad="38100" dist="38100" dir="2700000" algn="tl">
                    <a:srgbClr val="000000">
                      <a:alpha val="43137"/>
                    </a:srgbClr>
                  </a:outerShdw>
                </a:effectLst>
              </a:rPr>
              <a:t> 17 </a:t>
            </a:r>
            <a:r>
              <a:rPr lang="en-US" sz="2900" dirty="0" err="1">
                <a:solidFill>
                  <a:schemeClr val="tx2"/>
                </a:solidFill>
                <a:effectLst>
                  <a:outerShdw blurRad="38100" dist="38100" dir="2700000" algn="tl">
                    <a:srgbClr val="000000">
                      <a:alpha val="43137"/>
                    </a:srgbClr>
                  </a:outerShdw>
                </a:effectLst>
              </a:rPr>
              <a:t>mos</a:t>
            </a:r>
            <a:endParaRPr lang="en-US" sz="2900" dirty="0">
              <a:solidFill>
                <a:schemeClr val="tx2"/>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74D42BE4-75EA-0729-082F-D8EC6D72F2D4}"/>
              </a:ext>
            </a:extLst>
          </p:cNvPr>
          <p:cNvSpPr txBox="1">
            <a:spLocks noChangeArrowheads="1"/>
          </p:cNvSpPr>
          <p:nvPr/>
        </p:nvSpPr>
        <p:spPr bwMode="auto">
          <a:xfrm>
            <a:off x="3771903" y="7062514"/>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000" b="0" dirty="0" err="1"/>
              <a:t>Badwe</a:t>
            </a:r>
            <a:r>
              <a:rPr lang="en-US" sz="1000" b="0" dirty="0"/>
              <a:t> R et al. </a:t>
            </a:r>
            <a:r>
              <a:rPr lang="en-US" sz="1000" b="0" i="1" dirty="0"/>
              <a:t>Lancet Oncol. </a:t>
            </a:r>
            <a:r>
              <a:rPr lang="en-US" sz="1000" b="0" dirty="0"/>
              <a:t>2015;16(13):1380-1388.</a:t>
            </a:r>
          </a:p>
        </p:txBody>
      </p:sp>
      <p:sp>
        <p:nvSpPr>
          <p:cNvPr id="19" name="Rectangle 6">
            <a:extLst>
              <a:ext uri="{FF2B5EF4-FFF2-40B4-BE49-F238E27FC236}">
                <a16:creationId xmlns:a16="http://schemas.microsoft.com/office/drawing/2014/main" id="{59815D9A-D6A3-7D48-CC0E-88BA051BC2A0}"/>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42</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A22BDF-D7E0-10B2-A95A-1F8CF142C617}"/>
              </a:ext>
            </a:extLst>
          </p:cNvPr>
          <p:cNvSpPr txBox="1">
            <a:spLocks noGrp="1"/>
          </p:cNvSpPr>
          <p:nvPr>
            <p:ph type="title"/>
          </p:nvPr>
        </p:nvSpPr>
        <p:spPr>
          <a:xfrm>
            <a:off x="2041525" y="574675"/>
            <a:ext cx="8058150" cy="1143000"/>
          </a:xfrm>
        </p:spPr>
        <p:txBody>
          <a:bodyPr/>
          <a:lstStyle>
            <a:lvl1pPr algn="ctr" defTabSz="607502" rtl="0" eaLnBrk="0" fontAlgn="base" hangingPunct="0">
              <a:lnSpc>
                <a:spcPct val="90000"/>
              </a:lnSpc>
              <a:spcBef>
                <a:spcPct val="0"/>
              </a:spcBef>
              <a:spcAft>
                <a:spcPct val="0"/>
              </a:spcAft>
              <a:defRPr sz="2400" b="1">
                <a:solidFill>
                  <a:schemeClr val="tx2"/>
                </a:solidFill>
                <a:latin typeface="+mj-lt"/>
                <a:ea typeface="+mj-ea"/>
                <a:cs typeface="+mj-cs"/>
              </a:defRPr>
            </a:lvl1pPr>
            <a:lvl2pPr algn="ctr" defTabSz="607502" rtl="0" eaLnBrk="0" fontAlgn="base" hangingPunct="0">
              <a:lnSpc>
                <a:spcPct val="90000"/>
              </a:lnSpc>
              <a:spcBef>
                <a:spcPct val="0"/>
              </a:spcBef>
              <a:spcAft>
                <a:spcPct val="0"/>
              </a:spcAft>
              <a:defRPr sz="2400" b="1">
                <a:solidFill>
                  <a:schemeClr val="tx2"/>
                </a:solidFill>
                <a:latin typeface="Arial" charset="0"/>
              </a:defRPr>
            </a:lvl2pPr>
            <a:lvl3pPr algn="ctr" defTabSz="607502" rtl="0" eaLnBrk="0" fontAlgn="base" hangingPunct="0">
              <a:lnSpc>
                <a:spcPct val="90000"/>
              </a:lnSpc>
              <a:spcBef>
                <a:spcPct val="0"/>
              </a:spcBef>
              <a:spcAft>
                <a:spcPct val="0"/>
              </a:spcAft>
              <a:defRPr sz="2400" b="1">
                <a:solidFill>
                  <a:schemeClr val="tx2"/>
                </a:solidFill>
                <a:latin typeface="Arial" charset="0"/>
              </a:defRPr>
            </a:lvl3pPr>
            <a:lvl4pPr algn="ctr" defTabSz="607502" rtl="0" eaLnBrk="0" fontAlgn="base" hangingPunct="0">
              <a:lnSpc>
                <a:spcPct val="90000"/>
              </a:lnSpc>
              <a:spcBef>
                <a:spcPct val="0"/>
              </a:spcBef>
              <a:spcAft>
                <a:spcPct val="0"/>
              </a:spcAft>
              <a:defRPr sz="2400" b="1">
                <a:solidFill>
                  <a:schemeClr val="tx2"/>
                </a:solidFill>
                <a:latin typeface="Arial" charset="0"/>
              </a:defRPr>
            </a:lvl4pPr>
            <a:lvl5pPr algn="ctr" defTabSz="607502" rtl="0" eaLnBrk="0" fontAlgn="base" hangingPunct="0">
              <a:lnSpc>
                <a:spcPct val="90000"/>
              </a:lnSpc>
              <a:spcBef>
                <a:spcPct val="0"/>
              </a:spcBef>
              <a:spcAft>
                <a:spcPct val="0"/>
              </a:spcAft>
              <a:defRPr sz="2400" b="1">
                <a:solidFill>
                  <a:schemeClr val="tx2"/>
                </a:solidFill>
                <a:latin typeface="Arial" charset="0"/>
              </a:defRPr>
            </a:lvl5pPr>
            <a:lvl6pPr marL="455275" algn="ctr" defTabSz="610207" rtl="0" eaLnBrk="0" fontAlgn="base" hangingPunct="0">
              <a:lnSpc>
                <a:spcPct val="90000"/>
              </a:lnSpc>
              <a:spcBef>
                <a:spcPct val="0"/>
              </a:spcBef>
              <a:spcAft>
                <a:spcPct val="0"/>
              </a:spcAft>
              <a:defRPr sz="2400" b="1">
                <a:solidFill>
                  <a:schemeClr val="tx2"/>
                </a:solidFill>
                <a:latin typeface="Arial" charset="0"/>
              </a:defRPr>
            </a:lvl6pPr>
            <a:lvl7pPr marL="910551" algn="ctr" defTabSz="610207" rtl="0" eaLnBrk="0" fontAlgn="base" hangingPunct="0">
              <a:lnSpc>
                <a:spcPct val="90000"/>
              </a:lnSpc>
              <a:spcBef>
                <a:spcPct val="0"/>
              </a:spcBef>
              <a:spcAft>
                <a:spcPct val="0"/>
              </a:spcAft>
              <a:defRPr sz="2400" b="1">
                <a:solidFill>
                  <a:schemeClr val="tx2"/>
                </a:solidFill>
                <a:latin typeface="Arial" charset="0"/>
              </a:defRPr>
            </a:lvl7pPr>
            <a:lvl8pPr marL="1365841" algn="ctr" defTabSz="610207" rtl="0" eaLnBrk="0" fontAlgn="base" hangingPunct="0">
              <a:lnSpc>
                <a:spcPct val="90000"/>
              </a:lnSpc>
              <a:spcBef>
                <a:spcPct val="0"/>
              </a:spcBef>
              <a:spcAft>
                <a:spcPct val="0"/>
              </a:spcAft>
              <a:defRPr sz="2400" b="1">
                <a:solidFill>
                  <a:schemeClr val="tx2"/>
                </a:solidFill>
                <a:latin typeface="Arial" charset="0"/>
              </a:defRPr>
            </a:lvl8pPr>
            <a:lvl9pPr marL="1821129" algn="ctr" defTabSz="610207" rtl="0" eaLnBrk="0" fontAlgn="base" hangingPunct="0">
              <a:lnSpc>
                <a:spcPct val="90000"/>
              </a:lnSpc>
              <a:spcBef>
                <a:spcPct val="0"/>
              </a:spcBef>
              <a:spcAft>
                <a:spcPct val="0"/>
              </a:spcAft>
              <a:defRPr sz="2400" b="1">
                <a:solidFill>
                  <a:schemeClr val="tx2"/>
                </a:solidFill>
                <a:latin typeface="Arial" charset="0"/>
              </a:defRPr>
            </a:lvl9pPr>
          </a:lstStyle>
          <a:p>
            <a:pPr>
              <a:defRPr/>
            </a:pPr>
            <a:r>
              <a:rPr lang="en-US" sz="3200" dirty="0">
                <a:effectLst>
                  <a:outerShdw blurRad="38100" dist="38100" dir="2700000" algn="tl">
                    <a:srgbClr val="000000">
                      <a:alpha val="43137"/>
                    </a:srgbClr>
                  </a:outerShdw>
                </a:effectLst>
              </a:rPr>
              <a:t>Tata Memorial Center Phase III Trial</a:t>
            </a:r>
            <a:br>
              <a:rPr lang="en-US" sz="3200" dirty="0">
                <a:effectLst>
                  <a:outerShdw blurRad="38100" dist="38100" dir="2700000" algn="tl">
                    <a:srgbClr val="000000">
                      <a:alpha val="43137"/>
                    </a:srgbClr>
                  </a:outerShdw>
                </a:effectLst>
              </a:rPr>
            </a:br>
            <a:r>
              <a:rPr lang="en-US" sz="3200" dirty="0">
                <a:solidFill>
                  <a:schemeClr val="accent2"/>
                </a:solidFill>
                <a:effectLst>
                  <a:outerShdw blurRad="38100" dist="38100" dir="2700000" algn="tl">
                    <a:srgbClr val="000000">
                      <a:alpha val="43137"/>
                    </a:srgbClr>
                  </a:outerShdw>
                </a:effectLst>
              </a:rPr>
              <a:t>Results: Overall Survival</a:t>
            </a:r>
          </a:p>
        </p:txBody>
      </p:sp>
      <p:pic>
        <p:nvPicPr>
          <p:cNvPr id="93187" name="Content Placeholder 6">
            <a:extLst>
              <a:ext uri="{FF2B5EF4-FFF2-40B4-BE49-F238E27FC236}">
                <a16:creationId xmlns:a16="http://schemas.microsoft.com/office/drawing/2014/main" id="{10E3C211-FF6B-DF1F-45AA-8F7C800EE5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3802" y="1681165"/>
            <a:ext cx="6164263"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3">
            <a:extLst>
              <a:ext uri="{FF2B5EF4-FFF2-40B4-BE49-F238E27FC236}">
                <a16:creationId xmlns:a16="http://schemas.microsoft.com/office/drawing/2014/main" id="{4AA6A056-32BE-2F69-113E-40E6E0306921}"/>
              </a:ext>
            </a:extLst>
          </p:cNvPr>
          <p:cNvSpPr>
            <a:spLocks noChangeArrowheads="1"/>
          </p:cNvSpPr>
          <p:nvPr/>
        </p:nvSpPr>
        <p:spPr bwMode="auto">
          <a:xfrm>
            <a:off x="6519863" y="1681165"/>
            <a:ext cx="4394200" cy="52657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6634" tIns="68345" rIns="136634" bIns="68345">
            <a:spAutoFit/>
          </a:bodyPr>
          <a:lstStyle>
            <a:lvl1pPr marL="509588" indent="-509588">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buFont typeface="Arial" panose="020B0604020202020204" pitchFamily="34" charset="0"/>
              <a:buChar char="•"/>
            </a:pPr>
            <a:r>
              <a:rPr lang="en-US" altLang="en-US" sz="2100" dirty="0">
                <a:solidFill>
                  <a:schemeClr val="bg1"/>
                </a:solidFill>
              </a:rPr>
              <a:t>The median OS in LRT and No-LRT arms were </a:t>
            </a:r>
            <a:r>
              <a:rPr lang="en-US" altLang="en-US" sz="2100" dirty="0">
                <a:solidFill>
                  <a:srgbClr val="9A1B31"/>
                </a:solidFill>
              </a:rPr>
              <a:t>18.8</a:t>
            </a:r>
            <a:r>
              <a:rPr lang="en-US" altLang="en-US" sz="2100" dirty="0">
                <a:solidFill>
                  <a:schemeClr val="bg1"/>
                </a:solidFill>
              </a:rPr>
              <a:t> and </a:t>
            </a:r>
            <a:r>
              <a:rPr lang="en-US" altLang="en-US" sz="2100" dirty="0">
                <a:solidFill>
                  <a:srgbClr val="9A1B31"/>
                </a:solidFill>
              </a:rPr>
              <a:t>20.5</a:t>
            </a:r>
            <a:r>
              <a:rPr lang="en-US" altLang="en-US" sz="2100" dirty="0">
                <a:solidFill>
                  <a:schemeClr val="bg1"/>
                </a:solidFill>
              </a:rPr>
              <a:t> months (</a:t>
            </a:r>
            <a:r>
              <a:rPr lang="en-US" altLang="en-US" sz="2100" dirty="0">
                <a:solidFill>
                  <a:srgbClr val="9A1B31"/>
                </a:solidFill>
              </a:rPr>
              <a:t>HR = 1.04</a:t>
            </a:r>
            <a:r>
              <a:rPr lang="en-US" altLang="en-US" sz="2100" dirty="0">
                <a:solidFill>
                  <a:schemeClr val="bg1"/>
                </a:solidFill>
              </a:rPr>
              <a:t>, </a:t>
            </a:r>
            <a:r>
              <a:rPr lang="en-US" altLang="en-US" sz="2100" i="1" dirty="0">
                <a:solidFill>
                  <a:schemeClr val="bg1"/>
                </a:solidFill>
              </a:rPr>
              <a:t>P</a:t>
            </a:r>
            <a:r>
              <a:rPr lang="en-US" altLang="en-US" sz="2100" dirty="0">
                <a:solidFill>
                  <a:schemeClr val="bg1"/>
                </a:solidFill>
              </a:rPr>
              <a:t> = .79)</a:t>
            </a:r>
          </a:p>
          <a:p>
            <a:pPr>
              <a:buFont typeface="Arial" panose="020B0604020202020204" pitchFamily="34" charset="0"/>
              <a:buChar char="•"/>
            </a:pPr>
            <a:endParaRPr lang="en-US" altLang="en-US" sz="1500" dirty="0">
              <a:solidFill>
                <a:schemeClr val="bg1"/>
              </a:solidFill>
            </a:endParaRPr>
          </a:p>
          <a:p>
            <a:pPr>
              <a:buFont typeface="Arial" panose="020B0604020202020204" pitchFamily="34" charset="0"/>
              <a:buChar char="•"/>
            </a:pPr>
            <a:r>
              <a:rPr lang="en-US" altLang="en-US" sz="2100" dirty="0">
                <a:solidFill>
                  <a:schemeClr val="bg1"/>
                </a:solidFill>
              </a:rPr>
              <a:t>Corresponding </a:t>
            </a:r>
            <a:r>
              <a:rPr lang="en-US" altLang="en-US" sz="2100" dirty="0">
                <a:solidFill>
                  <a:srgbClr val="9A1B31"/>
                </a:solidFill>
              </a:rPr>
              <a:t>2-year OS </a:t>
            </a:r>
            <a:r>
              <a:rPr lang="en-US" altLang="en-US" sz="2100" dirty="0">
                <a:solidFill>
                  <a:schemeClr val="bg1"/>
                </a:solidFill>
              </a:rPr>
              <a:t>were </a:t>
            </a:r>
            <a:r>
              <a:rPr lang="en-US" altLang="en-US" sz="2100" dirty="0">
                <a:solidFill>
                  <a:srgbClr val="9A1B31"/>
                </a:solidFill>
              </a:rPr>
              <a:t>40.8%</a:t>
            </a:r>
            <a:r>
              <a:rPr lang="en-US" altLang="en-US" sz="2100" dirty="0">
                <a:solidFill>
                  <a:schemeClr val="bg1"/>
                </a:solidFill>
              </a:rPr>
              <a:t> and </a:t>
            </a:r>
            <a:r>
              <a:rPr lang="en-US" altLang="en-US" sz="2100" dirty="0">
                <a:solidFill>
                  <a:srgbClr val="9A1B31"/>
                </a:solidFill>
              </a:rPr>
              <a:t>43.3%, </a:t>
            </a:r>
            <a:r>
              <a:rPr lang="en-US" altLang="en-US" sz="2100" dirty="0">
                <a:solidFill>
                  <a:schemeClr val="bg1"/>
                </a:solidFill>
              </a:rPr>
              <a:t>respectively</a:t>
            </a:r>
          </a:p>
          <a:p>
            <a:pPr>
              <a:buFont typeface="Arial" panose="020B0604020202020204" pitchFamily="34" charset="0"/>
              <a:buChar char="•"/>
            </a:pPr>
            <a:endParaRPr lang="en-US" altLang="en-US" sz="1400" dirty="0">
              <a:solidFill>
                <a:schemeClr val="bg1"/>
              </a:solidFill>
            </a:endParaRPr>
          </a:p>
          <a:p>
            <a:pPr>
              <a:buFont typeface="Arial" panose="020B0604020202020204" pitchFamily="34" charset="0"/>
              <a:buChar char="•"/>
            </a:pPr>
            <a:r>
              <a:rPr lang="en-US" altLang="en-US" sz="2100" dirty="0">
                <a:solidFill>
                  <a:schemeClr val="bg1"/>
                </a:solidFill>
              </a:rPr>
              <a:t>No significant difference in OS between the two groups after adjusting for age, ER status, HER2 status, site and number of </a:t>
            </a:r>
            <a:r>
              <a:rPr lang="en-US" altLang="en-US" sz="2100" dirty="0" err="1">
                <a:solidFill>
                  <a:schemeClr val="bg1"/>
                </a:solidFill>
              </a:rPr>
              <a:t>mets</a:t>
            </a:r>
            <a:r>
              <a:rPr lang="en-US" altLang="en-US" sz="2100" dirty="0">
                <a:solidFill>
                  <a:schemeClr val="bg1"/>
                </a:solidFill>
              </a:rPr>
              <a:t> (HR = 1.00, 95%CI = 0.76-1.33, </a:t>
            </a:r>
            <a:r>
              <a:rPr lang="en-US" altLang="en-US" sz="2100" i="1" dirty="0">
                <a:solidFill>
                  <a:schemeClr val="bg1"/>
                </a:solidFill>
              </a:rPr>
              <a:t>P</a:t>
            </a:r>
            <a:r>
              <a:rPr lang="en-US" altLang="en-US" sz="2100" dirty="0">
                <a:solidFill>
                  <a:schemeClr val="bg1"/>
                </a:solidFill>
              </a:rPr>
              <a:t> = .98)</a:t>
            </a:r>
          </a:p>
        </p:txBody>
      </p:sp>
      <p:sp>
        <p:nvSpPr>
          <p:cNvPr id="4" name="TextBox 3">
            <a:extLst>
              <a:ext uri="{FF2B5EF4-FFF2-40B4-BE49-F238E27FC236}">
                <a16:creationId xmlns:a16="http://schemas.microsoft.com/office/drawing/2014/main" id="{60BAAE85-8601-7DF9-8ACA-F081A9EF022C}"/>
              </a:ext>
            </a:extLst>
          </p:cNvPr>
          <p:cNvSpPr txBox="1">
            <a:spLocks noChangeArrowheads="1"/>
          </p:cNvSpPr>
          <p:nvPr/>
        </p:nvSpPr>
        <p:spPr bwMode="auto">
          <a:xfrm>
            <a:off x="3771903" y="7062514"/>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000" b="0" dirty="0" err="1"/>
              <a:t>Badwe</a:t>
            </a:r>
            <a:r>
              <a:rPr lang="en-US" sz="1000" b="0" dirty="0"/>
              <a:t> R et al. </a:t>
            </a:r>
            <a:r>
              <a:rPr lang="en-US" sz="1000" b="0" i="1" dirty="0"/>
              <a:t>Lancet Oncol. </a:t>
            </a:r>
            <a:r>
              <a:rPr lang="en-US" sz="1000" b="0" dirty="0"/>
              <a:t>2015;16(13):1380-1388.</a:t>
            </a:r>
          </a:p>
        </p:txBody>
      </p:sp>
      <p:sp>
        <p:nvSpPr>
          <p:cNvPr id="5" name="Rectangle 6">
            <a:extLst>
              <a:ext uri="{FF2B5EF4-FFF2-40B4-BE49-F238E27FC236}">
                <a16:creationId xmlns:a16="http://schemas.microsoft.com/office/drawing/2014/main" id="{C502E3D3-5727-29BE-E802-78DA32B038A4}"/>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43</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9EAC-078B-4EB3-43F9-57AAAC7EDFB5}"/>
              </a:ext>
            </a:extLst>
          </p:cNvPr>
          <p:cNvSpPr>
            <a:spLocks noGrp="1"/>
          </p:cNvSpPr>
          <p:nvPr>
            <p:ph type="title"/>
          </p:nvPr>
        </p:nvSpPr>
        <p:spPr>
          <a:xfrm>
            <a:off x="2000252" y="457200"/>
            <a:ext cx="8058150" cy="1144588"/>
          </a:xfrm>
        </p:spPr>
        <p:txBody>
          <a:bodyPr/>
          <a:lstStyle/>
          <a:p>
            <a:pPr defTabSz="907472">
              <a:defRPr/>
            </a:pPr>
            <a:r>
              <a:rPr lang="en-US" sz="3200" dirty="0">
                <a:effectLst>
                  <a:outerShdw blurRad="38100" dist="38100" dir="2700000" algn="tl">
                    <a:srgbClr val="000000">
                      <a:alpha val="43137"/>
                    </a:srgbClr>
                  </a:outerShdw>
                </a:effectLst>
              </a:rPr>
              <a:t>MF07-01 Turkish Study: Design</a:t>
            </a:r>
          </a:p>
        </p:txBody>
      </p:sp>
      <p:pic>
        <p:nvPicPr>
          <p:cNvPr id="94211" name="Picture 3">
            <a:extLst>
              <a:ext uri="{FF2B5EF4-FFF2-40B4-BE49-F238E27FC236}">
                <a16:creationId xmlns:a16="http://schemas.microsoft.com/office/drawing/2014/main" id="{6A562734-7BB7-69ED-EB90-D8A1D8E34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2" y="1908175"/>
            <a:ext cx="4678363" cy="467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2A5E0A81-A221-3B94-7313-5982D3F064E3}"/>
              </a:ext>
            </a:extLst>
          </p:cNvPr>
          <p:cNvSpPr/>
          <p:nvPr/>
        </p:nvSpPr>
        <p:spPr>
          <a:xfrm>
            <a:off x="6029327" y="1781177"/>
            <a:ext cx="5008563" cy="4938713"/>
          </a:xfrm>
          <a:prstGeom prst="rect">
            <a:avLst/>
          </a:prstGeom>
          <a:noFill/>
        </p:spPr>
        <p:txBody>
          <a:bodyPr lIns="136593" tIns="68327" rIns="136593" bIns="68327">
            <a:spAutoFit/>
          </a:bodyPr>
          <a:lstStyle/>
          <a:p>
            <a:pPr marL="426860" indent="-426860">
              <a:buFont typeface="Arial" panose="020B0604020202020204" pitchFamily="34" charset="0"/>
              <a:buChar char="•"/>
              <a:defRPr/>
            </a:pPr>
            <a:r>
              <a:rPr lang="en-US" sz="2600" dirty="0">
                <a:solidFill>
                  <a:srgbClr val="41FFEC"/>
                </a:solidFill>
                <a:effectLst>
                  <a:outerShdw blurRad="38100" dist="38100" dir="2700000" algn="tl">
                    <a:srgbClr val="000000">
                      <a:alpha val="43137"/>
                    </a:srgbClr>
                  </a:outerShdw>
                </a:effectLst>
              </a:rPr>
              <a:t>Chemotherapy</a:t>
            </a:r>
            <a:r>
              <a:rPr lang="en-US" sz="2600" dirty="0">
                <a:effectLst>
                  <a:outerShdw blurRad="38100" dist="38100" dir="2700000" algn="tl">
                    <a:srgbClr val="000000">
                      <a:alpha val="43137"/>
                    </a:srgbClr>
                  </a:outerShdw>
                </a:effectLst>
              </a:rPr>
              <a:t> to all patients either after randomization in the ST treatment arm or after surgical resection the surgery arm</a:t>
            </a:r>
          </a:p>
          <a:p>
            <a:pPr marL="426860" indent="-426860">
              <a:buFont typeface="Arial" panose="020B0604020202020204" pitchFamily="34" charset="0"/>
              <a:buChar char="•"/>
              <a:defRPr/>
            </a:pPr>
            <a:r>
              <a:rPr lang="en-US" sz="2600" dirty="0">
                <a:solidFill>
                  <a:srgbClr val="41FFEC">
                    <a:lumMod val="75000"/>
                  </a:srgbClr>
                </a:solidFill>
                <a:effectLst>
                  <a:outerShdw blurRad="38100" dist="38100" dir="2700000" algn="tl">
                    <a:srgbClr val="000000">
                      <a:alpha val="43137"/>
                    </a:srgbClr>
                  </a:outerShdw>
                </a:effectLst>
              </a:rPr>
              <a:t>Hormone therapy </a:t>
            </a:r>
            <a:r>
              <a:rPr lang="en-US" sz="2600" dirty="0">
                <a:effectLst>
                  <a:outerShdw blurRad="38100" dist="38100" dir="2700000" algn="tl">
                    <a:srgbClr val="000000">
                      <a:alpha val="43137"/>
                    </a:srgbClr>
                  </a:outerShdw>
                </a:effectLst>
              </a:rPr>
              <a:t>for </a:t>
            </a:r>
            <a:r>
              <a:rPr lang="en-US" sz="2600" dirty="0">
                <a:solidFill>
                  <a:srgbClr val="41FFEC"/>
                </a:solidFill>
                <a:effectLst>
                  <a:outerShdw blurRad="38100" dist="38100" dir="2700000" algn="tl">
                    <a:srgbClr val="000000">
                      <a:alpha val="43137"/>
                    </a:srgbClr>
                  </a:outerShdw>
                </a:effectLst>
              </a:rPr>
              <a:t>HR positive BC</a:t>
            </a:r>
            <a:r>
              <a:rPr lang="en-US" sz="2600" dirty="0">
                <a:effectLst>
                  <a:outerShdw blurRad="38100" dist="38100" dir="2700000" algn="tl">
                    <a:srgbClr val="000000">
                      <a:alpha val="43137"/>
                    </a:srgbClr>
                  </a:outerShdw>
                </a:effectLst>
              </a:rPr>
              <a:t> and trastuzumab for </a:t>
            </a:r>
            <a:r>
              <a:rPr lang="en-US" sz="2600" dirty="0">
                <a:solidFill>
                  <a:srgbClr val="41FFEC"/>
                </a:solidFill>
                <a:effectLst>
                  <a:outerShdw blurRad="38100" dist="38100" dir="2700000" algn="tl">
                    <a:srgbClr val="000000">
                      <a:alpha val="43137"/>
                    </a:srgbClr>
                  </a:outerShdw>
                </a:effectLst>
              </a:rPr>
              <a:t>HER-2 positive BC</a:t>
            </a:r>
          </a:p>
          <a:p>
            <a:pPr marL="426860" indent="-426860">
              <a:buFont typeface="Arial" panose="020B0604020202020204" pitchFamily="34" charset="0"/>
              <a:buChar char="•"/>
              <a:defRPr/>
            </a:pPr>
            <a:r>
              <a:rPr lang="en-US" sz="2600" dirty="0">
                <a:solidFill>
                  <a:srgbClr val="41FFEC">
                    <a:lumMod val="75000"/>
                  </a:srgbClr>
                </a:solidFill>
                <a:effectLst>
                  <a:outerShdw blurRad="38100" dist="38100" dir="2700000" algn="tl">
                    <a:srgbClr val="000000">
                      <a:alpha val="43137"/>
                    </a:srgbClr>
                  </a:outerShdw>
                </a:effectLst>
              </a:rPr>
              <a:t>Surgery-RT</a:t>
            </a:r>
            <a:r>
              <a:rPr lang="en-US" sz="2600" dirty="0">
                <a:effectLst>
                  <a:outerShdw blurRad="38100" dist="38100" dir="2700000" algn="tl">
                    <a:srgbClr val="000000">
                      <a:alpha val="43137"/>
                    </a:srgbClr>
                  </a:outerShdw>
                </a:effectLst>
              </a:rPr>
              <a:t> at discretion of investigator</a:t>
            </a:r>
          </a:p>
        </p:txBody>
      </p:sp>
      <p:sp>
        <p:nvSpPr>
          <p:cNvPr id="4" name="TextBox 3">
            <a:extLst>
              <a:ext uri="{FF2B5EF4-FFF2-40B4-BE49-F238E27FC236}">
                <a16:creationId xmlns:a16="http://schemas.microsoft.com/office/drawing/2014/main" id="{2E1136F2-1661-DC08-CE99-9906C565A298}"/>
              </a:ext>
            </a:extLst>
          </p:cNvPr>
          <p:cNvSpPr txBox="1">
            <a:spLocks noChangeArrowheads="1"/>
          </p:cNvSpPr>
          <p:nvPr/>
        </p:nvSpPr>
        <p:spPr bwMode="auto">
          <a:xfrm>
            <a:off x="3771903" y="7062514"/>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000" b="0" dirty="0" err="1"/>
              <a:t>Soran</a:t>
            </a:r>
            <a:r>
              <a:rPr lang="en-US" sz="1000" b="0" dirty="0"/>
              <a:t> A et al. </a:t>
            </a:r>
            <a:r>
              <a:rPr lang="en-US" sz="1000" b="0" i="1" dirty="0"/>
              <a:t>Ann Surg Oncol. </a:t>
            </a:r>
            <a:r>
              <a:rPr lang="en-US" sz="1000" b="0" dirty="0"/>
              <a:t>2018;25(11):3141-3149.</a:t>
            </a:r>
          </a:p>
        </p:txBody>
      </p:sp>
      <p:sp>
        <p:nvSpPr>
          <p:cNvPr id="6" name="Rectangle 6">
            <a:extLst>
              <a:ext uri="{FF2B5EF4-FFF2-40B4-BE49-F238E27FC236}">
                <a16:creationId xmlns:a16="http://schemas.microsoft.com/office/drawing/2014/main" id="{F237BD5C-CCC9-3D6E-214C-B9A5E053AB96}"/>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44</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a:extLst>
              <a:ext uri="{FF2B5EF4-FFF2-40B4-BE49-F238E27FC236}">
                <a16:creationId xmlns:a16="http://schemas.microsoft.com/office/drawing/2014/main" id="{B15CFEB0-B21A-F517-4A18-97AC70E6E29E}"/>
              </a:ext>
            </a:extLst>
          </p:cNvPr>
          <p:cNvSpPr>
            <a:spLocks noChangeArrowheads="1"/>
          </p:cNvSpPr>
          <p:nvPr/>
        </p:nvSpPr>
        <p:spPr bwMode="auto">
          <a:xfrm>
            <a:off x="1504952" y="1658940"/>
            <a:ext cx="9090025" cy="5227637"/>
          </a:xfrm>
          <a:prstGeom prst="rect">
            <a:avLst/>
          </a:prstGeom>
          <a:solidFill>
            <a:schemeClr val="tx1"/>
          </a:solidFill>
          <a:ln w="38100" algn="ctr">
            <a:solidFill>
              <a:schemeClr val="tx1"/>
            </a:solidFill>
            <a:round/>
            <a:headEnd/>
            <a:tailEnd/>
          </a:ln>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pic>
        <p:nvPicPr>
          <p:cNvPr id="95235" name="Picture 2" descr="Product-Limit Survival Curves">
            <a:extLst>
              <a:ext uri="{FF2B5EF4-FFF2-40B4-BE49-F238E27FC236}">
                <a16:creationId xmlns:a16="http://schemas.microsoft.com/office/drawing/2014/main" id="{5D6126C8-7154-8D26-C832-3994122F6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20" t="6075" r="1031" b="11452"/>
          <a:stretch>
            <a:fillRect/>
          </a:stretch>
        </p:blipFill>
        <p:spPr bwMode="auto">
          <a:xfrm>
            <a:off x="2189165" y="1706563"/>
            <a:ext cx="8201025"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Box 5">
            <a:extLst>
              <a:ext uri="{FF2B5EF4-FFF2-40B4-BE49-F238E27FC236}">
                <a16:creationId xmlns:a16="http://schemas.microsoft.com/office/drawing/2014/main" id="{C1010CB1-841A-629A-694C-97911834726C}"/>
              </a:ext>
            </a:extLst>
          </p:cNvPr>
          <p:cNvSpPr txBox="1">
            <a:spLocks noChangeArrowheads="1"/>
          </p:cNvSpPr>
          <p:nvPr/>
        </p:nvSpPr>
        <p:spPr bwMode="auto">
          <a:xfrm>
            <a:off x="8942388" y="3459165"/>
            <a:ext cx="12382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US" altLang="en-US" sz="2100">
                <a:solidFill>
                  <a:srgbClr val="000099"/>
                </a:solidFill>
                <a:ea typeface="MS PGothic" panose="020B0600070205080204" pitchFamily="34" charset="-128"/>
              </a:rPr>
              <a:t>Surgery</a:t>
            </a:r>
          </a:p>
        </p:txBody>
      </p:sp>
      <p:sp>
        <p:nvSpPr>
          <p:cNvPr id="95237" name="TextBox 8">
            <a:extLst>
              <a:ext uri="{FF2B5EF4-FFF2-40B4-BE49-F238E27FC236}">
                <a16:creationId xmlns:a16="http://schemas.microsoft.com/office/drawing/2014/main" id="{B8D70713-E0DA-111F-631D-7955D1686E73}"/>
              </a:ext>
            </a:extLst>
          </p:cNvPr>
          <p:cNvSpPr txBox="1">
            <a:spLocks noChangeArrowheads="1"/>
          </p:cNvSpPr>
          <p:nvPr/>
        </p:nvSpPr>
        <p:spPr bwMode="auto">
          <a:xfrm>
            <a:off x="9358313" y="4375152"/>
            <a:ext cx="5635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US" altLang="en-US" sz="2100">
                <a:solidFill>
                  <a:srgbClr val="9A1B31"/>
                </a:solidFill>
                <a:ea typeface="MS PGothic" panose="020B0600070205080204" pitchFamily="34" charset="-128"/>
              </a:rPr>
              <a:t>ST</a:t>
            </a:r>
          </a:p>
        </p:txBody>
      </p:sp>
      <p:sp>
        <p:nvSpPr>
          <p:cNvPr id="95238" name="TextBox 6">
            <a:extLst>
              <a:ext uri="{FF2B5EF4-FFF2-40B4-BE49-F238E27FC236}">
                <a16:creationId xmlns:a16="http://schemas.microsoft.com/office/drawing/2014/main" id="{6FBF6786-20FF-28C0-0D78-010B722F4A2B}"/>
              </a:ext>
            </a:extLst>
          </p:cNvPr>
          <p:cNvSpPr txBox="1">
            <a:spLocks noChangeArrowheads="1"/>
          </p:cNvSpPr>
          <p:nvPr/>
        </p:nvSpPr>
        <p:spPr bwMode="auto">
          <a:xfrm rot="-5400000">
            <a:off x="641352" y="3581401"/>
            <a:ext cx="25479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r>
              <a:rPr lang="en-US" altLang="en-US">
                <a:solidFill>
                  <a:schemeClr val="bg1"/>
                </a:solidFill>
                <a:ea typeface="MS PGothic" panose="020B0600070205080204" pitchFamily="34" charset="-128"/>
              </a:rPr>
              <a:t>Overall Survival</a:t>
            </a:r>
          </a:p>
        </p:txBody>
      </p:sp>
      <p:sp>
        <p:nvSpPr>
          <p:cNvPr id="95239" name="TextBox 9">
            <a:extLst>
              <a:ext uri="{FF2B5EF4-FFF2-40B4-BE49-F238E27FC236}">
                <a16:creationId xmlns:a16="http://schemas.microsoft.com/office/drawing/2014/main" id="{47156842-8E0D-2D90-9E71-E5E3C3598D6D}"/>
              </a:ext>
            </a:extLst>
          </p:cNvPr>
          <p:cNvSpPr txBox="1">
            <a:spLocks noChangeArrowheads="1"/>
          </p:cNvSpPr>
          <p:nvPr/>
        </p:nvSpPr>
        <p:spPr bwMode="auto">
          <a:xfrm>
            <a:off x="4879977" y="5672138"/>
            <a:ext cx="2962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US" altLang="en-US" sz="1800">
                <a:solidFill>
                  <a:schemeClr val="bg1"/>
                </a:solidFill>
                <a:ea typeface="MS PGothic" panose="020B0600070205080204" pitchFamily="34" charset="-128"/>
              </a:rPr>
              <a:t>Follow-up Time (months)</a:t>
            </a:r>
          </a:p>
        </p:txBody>
      </p:sp>
      <p:graphicFrame>
        <p:nvGraphicFramePr>
          <p:cNvPr id="11" name="Table 10">
            <a:extLst>
              <a:ext uri="{FF2B5EF4-FFF2-40B4-BE49-F238E27FC236}">
                <a16:creationId xmlns:a16="http://schemas.microsoft.com/office/drawing/2014/main" id="{AEA3CA59-6AF2-8725-2653-B4EB3A4E750E}"/>
              </a:ext>
            </a:extLst>
          </p:cNvPr>
          <p:cNvGraphicFramePr>
            <a:graphicFrameLocks noGrp="1"/>
          </p:cNvGraphicFramePr>
          <p:nvPr/>
        </p:nvGraphicFramePr>
        <p:xfrm>
          <a:off x="2668588" y="4024315"/>
          <a:ext cx="3571876" cy="1385887"/>
        </p:xfrm>
        <a:graphic>
          <a:graphicData uri="http://schemas.openxmlformats.org/drawingml/2006/table">
            <a:tbl>
              <a:tblPr firstRow="1" bandRow="1">
                <a:tableStyleId>{2D5ABB26-0587-4C30-8999-92F81FD0307C}</a:tableStyleId>
              </a:tblPr>
              <a:tblGrid>
                <a:gridCol w="1075179">
                  <a:extLst>
                    <a:ext uri="{9D8B030D-6E8A-4147-A177-3AD203B41FA5}">
                      <a16:colId xmlns:a16="http://schemas.microsoft.com/office/drawing/2014/main" val="20000"/>
                    </a:ext>
                  </a:extLst>
                </a:gridCol>
                <a:gridCol w="613969">
                  <a:extLst>
                    <a:ext uri="{9D8B030D-6E8A-4147-A177-3AD203B41FA5}">
                      <a16:colId xmlns:a16="http://schemas.microsoft.com/office/drawing/2014/main" val="20001"/>
                    </a:ext>
                  </a:extLst>
                </a:gridCol>
                <a:gridCol w="866631">
                  <a:extLst>
                    <a:ext uri="{9D8B030D-6E8A-4147-A177-3AD203B41FA5}">
                      <a16:colId xmlns:a16="http://schemas.microsoft.com/office/drawing/2014/main" val="20002"/>
                    </a:ext>
                  </a:extLst>
                </a:gridCol>
                <a:gridCol w="1016097">
                  <a:extLst>
                    <a:ext uri="{9D8B030D-6E8A-4147-A177-3AD203B41FA5}">
                      <a16:colId xmlns:a16="http://schemas.microsoft.com/office/drawing/2014/main" val="20003"/>
                    </a:ext>
                  </a:extLst>
                </a:gridCol>
              </a:tblGrid>
              <a:tr h="631144">
                <a:tc>
                  <a:txBody>
                    <a:bodyPr/>
                    <a:lstStyle/>
                    <a:p>
                      <a:endParaRPr lang="en-US" sz="1700" b="1" dirty="0">
                        <a:solidFill>
                          <a:schemeClr val="bg1"/>
                        </a:solidFill>
                        <a:latin typeface="+mn-lt"/>
                        <a:ea typeface="Segoe UI" panose="020B0502040204020203" pitchFamily="34" charset="0"/>
                        <a:cs typeface="Segoe UI" panose="020B0502040204020203" pitchFamily="34" charset="0"/>
                      </a:endParaRPr>
                    </a:p>
                  </a:txBody>
                  <a:tcPr marL="102886" marR="102886" marT="45731" marB="4573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algn="ctr"/>
                      <a:r>
                        <a:rPr lang="en-US" sz="1700" b="1" dirty="0">
                          <a:solidFill>
                            <a:schemeClr val="bg1"/>
                          </a:solidFill>
                          <a:latin typeface="+mn-lt"/>
                          <a:ea typeface="Segoe UI" panose="020B0502040204020203" pitchFamily="34" charset="0"/>
                          <a:cs typeface="Segoe UI" panose="020B0502040204020203" pitchFamily="34" charset="0"/>
                        </a:rPr>
                        <a:t>N</a:t>
                      </a:r>
                    </a:p>
                  </a:txBody>
                  <a:tcPr marL="102886" marR="102886" marT="45731" marB="457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algn="ctr"/>
                      <a:r>
                        <a:rPr lang="en-US" sz="1700" b="1" dirty="0">
                          <a:solidFill>
                            <a:schemeClr val="bg1"/>
                          </a:solidFill>
                          <a:latin typeface="+mn-lt"/>
                          <a:ea typeface="Segoe UI" panose="020B0502040204020203" pitchFamily="34" charset="0"/>
                          <a:cs typeface="Segoe UI" panose="020B0502040204020203" pitchFamily="34" charset="0"/>
                        </a:rPr>
                        <a:t>Death</a:t>
                      </a:r>
                    </a:p>
                  </a:txBody>
                  <a:tcPr marL="102886" marR="102886" marT="45731" marB="457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algn="ctr"/>
                      <a:r>
                        <a:rPr lang="en-US" sz="1700" b="1" dirty="0">
                          <a:solidFill>
                            <a:schemeClr val="bg1"/>
                          </a:solidFill>
                          <a:latin typeface="+mn-lt"/>
                          <a:ea typeface="Segoe UI" panose="020B0502040204020203" pitchFamily="34" charset="0"/>
                          <a:cs typeface="Segoe UI" panose="020B0502040204020203" pitchFamily="34" charset="0"/>
                        </a:rPr>
                        <a:t>Median (</a:t>
                      </a:r>
                      <a:r>
                        <a:rPr lang="en-US" sz="1700" b="1" dirty="0" err="1">
                          <a:solidFill>
                            <a:schemeClr val="bg1"/>
                          </a:solidFill>
                          <a:latin typeface="+mn-lt"/>
                          <a:ea typeface="Segoe UI" panose="020B0502040204020203" pitchFamily="34" charset="0"/>
                          <a:cs typeface="Segoe UI" panose="020B0502040204020203" pitchFamily="34" charset="0"/>
                        </a:rPr>
                        <a:t>mos</a:t>
                      </a:r>
                      <a:r>
                        <a:rPr lang="en-US" sz="1700" b="1" dirty="0">
                          <a:solidFill>
                            <a:schemeClr val="bg1"/>
                          </a:solidFill>
                          <a:latin typeface="+mn-lt"/>
                          <a:ea typeface="Segoe UI" panose="020B0502040204020203" pitchFamily="34" charset="0"/>
                          <a:cs typeface="Segoe UI" panose="020B0502040204020203" pitchFamily="34" charset="0"/>
                        </a:rPr>
                        <a:t>)</a:t>
                      </a:r>
                    </a:p>
                  </a:txBody>
                  <a:tcPr marL="102886" marR="102886" marT="45731" marB="457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0"/>
                  </a:ext>
                </a:extLst>
              </a:tr>
              <a:tr h="348343">
                <a:tc>
                  <a:txBody>
                    <a:bodyPr/>
                    <a:lstStyle/>
                    <a:p>
                      <a:r>
                        <a:rPr lang="en-US" sz="1700" b="1" dirty="0">
                          <a:solidFill>
                            <a:schemeClr val="bg1"/>
                          </a:solidFill>
                          <a:latin typeface="+mn-lt"/>
                          <a:ea typeface="Segoe UI" panose="020B0502040204020203" pitchFamily="34" charset="0"/>
                          <a:cs typeface="Segoe UI" panose="020B0502040204020203" pitchFamily="34" charset="0"/>
                        </a:rPr>
                        <a:t>Surgery</a:t>
                      </a:r>
                    </a:p>
                  </a:txBody>
                  <a:tcPr marL="102886" marR="102886" marT="45731" marB="45731">
                    <a:lnT w="12700" cap="flat" cmpd="sng" algn="ctr">
                      <a:solidFill>
                        <a:schemeClr val="tx1"/>
                      </a:solidFill>
                      <a:prstDash val="solid"/>
                      <a:round/>
                      <a:headEnd type="none" w="med" len="med"/>
                      <a:tailEnd type="none" w="med" len="med"/>
                    </a:lnT>
                    <a:lnB>
                      <a:noFill/>
                    </a:lnB>
                    <a:solidFill>
                      <a:schemeClr val="tx1">
                        <a:lumMod val="85000"/>
                      </a:schemeClr>
                    </a:solidFill>
                  </a:tcPr>
                </a:tc>
                <a:tc>
                  <a:txBody>
                    <a:bodyPr/>
                    <a:lstStyle/>
                    <a:p>
                      <a:pPr algn="ctr"/>
                      <a:r>
                        <a:rPr lang="en-US" sz="1700" b="1" dirty="0">
                          <a:solidFill>
                            <a:schemeClr val="bg1"/>
                          </a:solidFill>
                          <a:latin typeface="+mn-lt"/>
                          <a:ea typeface="Segoe UI" panose="020B0502040204020203" pitchFamily="34" charset="0"/>
                          <a:cs typeface="Segoe UI" panose="020B0502040204020203" pitchFamily="34" charset="0"/>
                        </a:rPr>
                        <a:t>138</a:t>
                      </a:r>
                    </a:p>
                  </a:txBody>
                  <a:tcPr marL="102886" marR="102886" marT="45731" marB="45731">
                    <a:lnT w="12700" cap="flat" cmpd="sng" algn="ctr">
                      <a:solidFill>
                        <a:schemeClr val="tx1"/>
                      </a:solidFill>
                      <a:prstDash val="solid"/>
                      <a:round/>
                      <a:headEnd type="none" w="med" len="med"/>
                      <a:tailEnd type="none" w="med" len="med"/>
                    </a:lnT>
                    <a:lnB>
                      <a:noFill/>
                    </a:lnB>
                    <a:solidFill>
                      <a:schemeClr val="tx1">
                        <a:lumMod val="85000"/>
                      </a:schemeClr>
                    </a:solidFill>
                  </a:tcPr>
                </a:tc>
                <a:tc>
                  <a:txBody>
                    <a:bodyPr/>
                    <a:lstStyle/>
                    <a:p>
                      <a:pPr algn="ctr"/>
                      <a:r>
                        <a:rPr lang="en-US" sz="1700" b="1" dirty="0">
                          <a:solidFill>
                            <a:schemeClr val="bg1"/>
                          </a:solidFill>
                          <a:latin typeface="+mn-lt"/>
                          <a:ea typeface="Segoe UI" panose="020B0502040204020203" pitchFamily="34" charset="0"/>
                          <a:cs typeface="Segoe UI" panose="020B0502040204020203" pitchFamily="34" charset="0"/>
                        </a:rPr>
                        <a:t>76</a:t>
                      </a:r>
                    </a:p>
                  </a:txBody>
                  <a:tcPr marL="102886" marR="102886" marT="45731" marB="45731">
                    <a:lnT w="12700" cap="flat" cmpd="sng" algn="ctr">
                      <a:solidFill>
                        <a:schemeClr val="tx1"/>
                      </a:solidFill>
                      <a:prstDash val="solid"/>
                      <a:round/>
                      <a:headEnd type="none" w="med" len="med"/>
                      <a:tailEnd type="none" w="med" len="med"/>
                    </a:lnT>
                    <a:lnB>
                      <a:noFill/>
                    </a:lnB>
                    <a:solidFill>
                      <a:schemeClr val="tx1">
                        <a:lumMod val="85000"/>
                      </a:schemeClr>
                    </a:solidFill>
                  </a:tcPr>
                </a:tc>
                <a:tc>
                  <a:txBody>
                    <a:bodyPr/>
                    <a:lstStyle/>
                    <a:p>
                      <a:pPr algn="ctr"/>
                      <a:r>
                        <a:rPr lang="en-US" sz="1700" b="1" dirty="0">
                          <a:solidFill>
                            <a:schemeClr val="bg1"/>
                          </a:solidFill>
                          <a:latin typeface="+mn-lt"/>
                          <a:ea typeface="Segoe UI" panose="020B0502040204020203" pitchFamily="34" charset="0"/>
                          <a:cs typeface="Segoe UI" panose="020B0502040204020203" pitchFamily="34" charset="0"/>
                        </a:rPr>
                        <a:t>46</a:t>
                      </a:r>
                    </a:p>
                  </a:txBody>
                  <a:tcPr marL="102886" marR="102886" marT="45731" marB="45731">
                    <a:lnT w="12700" cap="flat" cmpd="sng" algn="ctr">
                      <a:solidFill>
                        <a:schemeClr val="tx1"/>
                      </a:solidFill>
                      <a:prstDash val="solid"/>
                      <a:round/>
                      <a:headEnd type="none" w="med" len="med"/>
                      <a:tailEnd type="none" w="med" len="med"/>
                    </a:lnT>
                    <a:lnB>
                      <a:noFill/>
                    </a:lnB>
                    <a:solidFill>
                      <a:schemeClr val="tx1">
                        <a:lumMod val="85000"/>
                      </a:schemeClr>
                    </a:solidFill>
                  </a:tcPr>
                </a:tc>
                <a:extLst>
                  <a:ext uri="{0D108BD9-81ED-4DB2-BD59-A6C34878D82A}">
                    <a16:rowId xmlns:a16="http://schemas.microsoft.com/office/drawing/2014/main" val="10001"/>
                  </a:ext>
                </a:extLst>
              </a:tr>
              <a:tr h="404201">
                <a:tc>
                  <a:txBody>
                    <a:bodyPr/>
                    <a:lstStyle/>
                    <a:p>
                      <a:r>
                        <a:rPr lang="en-US" sz="1700" b="1" dirty="0">
                          <a:solidFill>
                            <a:schemeClr val="bg1"/>
                          </a:solidFill>
                          <a:latin typeface="+mn-lt"/>
                          <a:ea typeface="Segoe UI" panose="020B0502040204020203" pitchFamily="34" charset="0"/>
                          <a:cs typeface="Segoe UI" panose="020B0502040204020203" pitchFamily="34" charset="0"/>
                        </a:rPr>
                        <a:t>ST</a:t>
                      </a:r>
                    </a:p>
                  </a:txBody>
                  <a:tcPr marL="102886" marR="102886" marT="45731" marB="45731">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1700" b="1" dirty="0">
                          <a:solidFill>
                            <a:schemeClr val="bg1"/>
                          </a:solidFill>
                          <a:latin typeface="+mn-lt"/>
                          <a:ea typeface="Segoe UI" panose="020B0502040204020203" pitchFamily="34" charset="0"/>
                          <a:cs typeface="Segoe UI" panose="020B0502040204020203" pitchFamily="34" charset="0"/>
                        </a:rPr>
                        <a:t>136</a:t>
                      </a:r>
                    </a:p>
                  </a:txBody>
                  <a:tcPr marL="102886" marR="102886" marT="45731" marB="45731">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1700" b="1" dirty="0">
                          <a:solidFill>
                            <a:schemeClr val="bg1"/>
                          </a:solidFill>
                          <a:latin typeface="+mn-lt"/>
                          <a:ea typeface="Segoe UI" panose="020B0502040204020203" pitchFamily="34" charset="0"/>
                          <a:cs typeface="Segoe UI" panose="020B0502040204020203" pitchFamily="34" charset="0"/>
                        </a:rPr>
                        <a:t>101</a:t>
                      </a:r>
                    </a:p>
                  </a:txBody>
                  <a:tcPr marL="102886" marR="102886" marT="45731" marB="45731">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en-US" sz="1700" b="1" dirty="0">
                          <a:solidFill>
                            <a:schemeClr val="bg1"/>
                          </a:solidFill>
                          <a:latin typeface="+mn-lt"/>
                          <a:ea typeface="Segoe UI" panose="020B0502040204020203" pitchFamily="34" charset="0"/>
                          <a:cs typeface="Segoe UI" panose="020B0502040204020203" pitchFamily="34" charset="0"/>
                        </a:rPr>
                        <a:t>37</a:t>
                      </a:r>
                    </a:p>
                  </a:txBody>
                  <a:tcPr marL="102886" marR="102886" marT="45731" marB="45731">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bl>
          </a:graphicData>
        </a:graphic>
      </p:graphicFrame>
      <p:sp>
        <p:nvSpPr>
          <p:cNvPr id="95255" name="TextBox 12">
            <a:extLst>
              <a:ext uri="{FF2B5EF4-FFF2-40B4-BE49-F238E27FC236}">
                <a16:creationId xmlns:a16="http://schemas.microsoft.com/office/drawing/2014/main" id="{12D38CC6-6B59-7AD9-6CD5-5EFA52B5363E}"/>
              </a:ext>
            </a:extLst>
          </p:cNvPr>
          <p:cNvSpPr txBox="1">
            <a:spLocks noChangeArrowheads="1"/>
          </p:cNvSpPr>
          <p:nvPr/>
        </p:nvSpPr>
        <p:spPr bwMode="auto">
          <a:xfrm>
            <a:off x="1389063" y="6148390"/>
            <a:ext cx="1047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US" altLang="en-US" sz="1700">
                <a:solidFill>
                  <a:schemeClr val="bg1"/>
                </a:solidFill>
                <a:ea typeface="MS PGothic" panose="020B0600070205080204" pitchFamily="34" charset="-128"/>
              </a:rPr>
              <a:t>Surgery</a:t>
            </a:r>
          </a:p>
        </p:txBody>
      </p:sp>
      <p:sp>
        <p:nvSpPr>
          <p:cNvPr id="95256" name="TextBox 13">
            <a:extLst>
              <a:ext uri="{FF2B5EF4-FFF2-40B4-BE49-F238E27FC236}">
                <a16:creationId xmlns:a16="http://schemas.microsoft.com/office/drawing/2014/main" id="{4D22F92B-60AB-5C84-524B-004A0BD584DC}"/>
              </a:ext>
            </a:extLst>
          </p:cNvPr>
          <p:cNvSpPr txBox="1">
            <a:spLocks noChangeArrowheads="1"/>
          </p:cNvSpPr>
          <p:nvPr/>
        </p:nvSpPr>
        <p:spPr bwMode="auto">
          <a:xfrm>
            <a:off x="1625602" y="6546852"/>
            <a:ext cx="50006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US" altLang="en-US" sz="1700">
                <a:solidFill>
                  <a:schemeClr val="bg1"/>
                </a:solidFill>
                <a:ea typeface="MS PGothic" panose="020B0600070205080204" pitchFamily="34" charset="-128"/>
              </a:rPr>
              <a:t>ST</a:t>
            </a:r>
          </a:p>
        </p:txBody>
      </p:sp>
      <p:sp>
        <p:nvSpPr>
          <p:cNvPr id="95257" name="TextBox 1">
            <a:extLst>
              <a:ext uri="{FF2B5EF4-FFF2-40B4-BE49-F238E27FC236}">
                <a16:creationId xmlns:a16="http://schemas.microsoft.com/office/drawing/2014/main" id="{BFF52146-60CB-08BC-C3C7-EF2B7BB3E042}"/>
              </a:ext>
            </a:extLst>
          </p:cNvPr>
          <p:cNvSpPr txBox="1">
            <a:spLocks noChangeArrowheads="1"/>
          </p:cNvSpPr>
          <p:nvPr/>
        </p:nvSpPr>
        <p:spPr bwMode="auto">
          <a:xfrm>
            <a:off x="5248275" y="6577015"/>
            <a:ext cx="18224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US" altLang="en-US" sz="1700">
                <a:solidFill>
                  <a:schemeClr val="bg1"/>
                </a:solidFill>
                <a:ea typeface="MS PGothic" panose="020B0600070205080204" pitchFamily="34" charset="-128"/>
              </a:rPr>
              <a:t>Number at Risk</a:t>
            </a:r>
          </a:p>
        </p:txBody>
      </p:sp>
      <p:pic>
        <p:nvPicPr>
          <p:cNvPr id="95258" name="Picture 4" descr="Product-Limit Survival Curves with Number of Subjects at Risk">
            <a:extLst>
              <a:ext uri="{FF2B5EF4-FFF2-40B4-BE49-F238E27FC236}">
                <a16:creationId xmlns:a16="http://schemas.microsoft.com/office/drawing/2014/main" id="{650828C9-FC89-1C37-EABB-2E383ADB5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10" t="84477" r="13022" b="3497"/>
          <a:stretch>
            <a:fillRect/>
          </a:stretch>
        </p:blipFill>
        <p:spPr bwMode="auto">
          <a:xfrm>
            <a:off x="2843215" y="5945188"/>
            <a:ext cx="66309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9" name="TextBox 19">
            <a:extLst>
              <a:ext uri="{FF2B5EF4-FFF2-40B4-BE49-F238E27FC236}">
                <a16:creationId xmlns:a16="http://schemas.microsoft.com/office/drawing/2014/main" id="{A1B856E7-EAD3-7599-5B40-21C3A8FD2FA7}"/>
              </a:ext>
            </a:extLst>
          </p:cNvPr>
          <p:cNvSpPr txBox="1">
            <a:spLocks noChangeArrowheads="1"/>
          </p:cNvSpPr>
          <p:nvPr/>
        </p:nvSpPr>
        <p:spPr bwMode="auto">
          <a:xfrm>
            <a:off x="6815140" y="2259015"/>
            <a:ext cx="23145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US" altLang="en-US">
                <a:solidFill>
                  <a:srgbClr val="000000"/>
                </a:solidFill>
                <a:ea typeface="MS PGothic" panose="020B0600070205080204" pitchFamily="34" charset="-128"/>
              </a:rPr>
              <a:t>5-year Survival</a:t>
            </a:r>
          </a:p>
          <a:p>
            <a:pPr algn="ctr" eaLnBrk="1" hangingPunct="1"/>
            <a:endParaRPr lang="en-US" altLang="en-US">
              <a:solidFill>
                <a:srgbClr val="000000"/>
              </a:solidFill>
              <a:ea typeface="MS PGothic" panose="020B0600070205080204" pitchFamily="34" charset="-128"/>
            </a:endParaRPr>
          </a:p>
          <a:p>
            <a:pPr algn="ctr" eaLnBrk="1" hangingPunct="1"/>
            <a:r>
              <a:rPr lang="en-US" altLang="en-US">
                <a:solidFill>
                  <a:srgbClr val="000000"/>
                </a:solidFill>
                <a:ea typeface="MS PGothic" panose="020B0600070205080204" pitchFamily="34" charset="-128"/>
              </a:rPr>
              <a:t>41.6%</a:t>
            </a:r>
          </a:p>
          <a:p>
            <a:pPr algn="ctr" eaLnBrk="1" hangingPunct="1"/>
            <a:endParaRPr lang="en-US" altLang="en-US">
              <a:solidFill>
                <a:srgbClr val="000000"/>
              </a:solidFill>
              <a:ea typeface="MS PGothic" panose="020B0600070205080204" pitchFamily="34" charset="-128"/>
            </a:endParaRPr>
          </a:p>
          <a:p>
            <a:pPr algn="ctr" eaLnBrk="1" hangingPunct="1"/>
            <a:r>
              <a:rPr lang="en-US" altLang="en-US">
                <a:solidFill>
                  <a:srgbClr val="000000"/>
                </a:solidFill>
                <a:ea typeface="MS PGothic" panose="020B0600070205080204" pitchFamily="34" charset="-128"/>
              </a:rPr>
              <a:t>24.4%</a:t>
            </a:r>
          </a:p>
        </p:txBody>
      </p:sp>
      <p:sp>
        <p:nvSpPr>
          <p:cNvPr id="95260" name="Rectangle 21">
            <a:extLst>
              <a:ext uri="{FF2B5EF4-FFF2-40B4-BE49-F238E27FC236}">
                <a16:creationId xmlns:a16="http://schemas.microsoft.com/office/drawing/2014/main" id="{0CC22CDE-0F73-3F18-0332-50668561F514}"/>
              </a:ext>
            </a:extLst>
          </p:cNvPr>
          <p:cNvSpPr>
            <a:spLocks noChangeArrowheads="1"/>
          </p:cNvSpPr>
          <p:nvPr/>
        </p:nvSpPr>
        <p:spPr bwMode="auto">
          <a:xfrm>
            <a:off x="2882191" y="2794002"/>
            <a:ext cx="1606382" cy="9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US" altLang="en-US" sz="2700" dirty="0">
                <a:solidFill>
                  <a:srgbClr val="000000"/>
                </a:solidFill>
                <a:ea typeface="MS PGothic" panose="020B0600070205080204" pitchFamily="34" charset="-128"/>
              </a:rPr>
              <a:t>HR: 0.66</a:t>
            </a:r>
          </a:p>
          <a:p>
            <a:pPr algn="ctr" eaLnBrk="1" hangingPunct="1"/>
            <a:r>
              <a:rPr lang="en-US" altLang="en-US" sz="2700" i="1" dirty="0">
                <a:solidFill>
                  <a:srgbClr val="000000"/>
                </a:solidFill>
                <a:ea typeface="MS PGothic" panose="020B0600070205080204" pitchFamily="34" charset="-128"/>
              </a:rPr>
              <a:t>P</a:t>
            </a:r>
            <a:r>
              <a:rPr lang="en-US" altLang="en-US" sz="2700" dirty="0">
                <a:solidFill>
                  <a:srgbClr val="000000"/>
                </a:solidFill>
                <a:ea typeface="MS PGothic" panose="020B0600070205080204" pitchFamily="34" charset="-128"/>
              </a:rPr>
              <a:t> = .005</a:t>
            </a:r>
            <a:endParaRPr lang="en-US" altLang="en-US" sz="2700" b="0" dirty="0">
              <a:solidFill>
                <a:srgbClr val="000000"/>
              </a:solidFill>
              <a:ea typeface="MS PGothic" panose="020B0600070205080204" pitchFamily="34" charset="-128"/>
            </a:endParaRPr>
          </a:p>
        </p:txBody>
      </p:sp>
      <p:sp>
        <p:nvSpPr>
          <p:cNvPr id="16" name="Title 1">
            <a:extLst>
              <a:ext uri="{FF2B5EF4-FFF2-40B4-BE49-F238E27FC236}">
                <a16:creationId xmlns:a16="http://schemas.microsoft.com/office/drawing/2014/main" id="{708FC999-D11F-996A-621F-4846B91870A7}"/>
              </a:ext>
            </a:extLst>
          </p:cNvPr>
          <p:cNvSpPr txBox="1">
            <a:spLocks/>
          </p:cNvSpPr>
          <p:nvPr/>
        </p:nvSpPr>
        <p:spPr>
          <a:xfrm>
            <a:off x="2074863" y="563563"/>
            <a:ext cx="8058150" cy="1143000"/>
          </a:xfrm>
          <a:prstGeom prst="rect">
            <a:avLst/>
          </a:prstGeom>
        </p:spPr>
        <p:txBody>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07742">
              <a:defRPr/>
            </a:pPr>
            <a:r>
              <a:rPr lang="en-US" sz="3200" kern="0" dirty="0">
                <a:effectLst>
                  <a:outerShdw blurRad="38100" dist="38100" dir="2700000" algn="tl">
                    <a:srgbClr val="000000">
                      <a:alpha val="43137"/>
                    </a:srgbClr>
                  </a:outerShdw>
                </a:effectLst>
              </a:rPr>
              <a:t>MF07-01 Turkish Study: Results</a:t>
            </a:r>
            <a:br>
              <a:rPr lang="en-US" sz="3200" kern="0" dirty="0">
                <a:effectLst>
                  <a:outerShdw blurRad="38100" dist="38100" dir="2700000" algn="tl">
                    <a:srgbClr val="000000">
                      <a:alpha val="43137"/>
                    </a:srgbClr>
                  </a:outerShdw>
                </a:effectLst>
              </a:rPr>
            </a:br>
            <a:r>
              <a:rPr lang="en-US" sz="3200" kern="0" dirty="0">
                <a:solidFill>
                  <a:schemeClr val="accent2"/>
                </a:solidFill>
                <a:effectLst>
                  <a:outerShdw blurRad="38100" dist="38100" dir="2700000" algn="tl">
                    <a:srgbClr val="000000">
                      <a:alpha val="43137"/>
                    </a:srgbClr>
                  </a:outerShdw>
                </a:effectLst>
              </a:rPr>
              <a:t>5-Year Overall Survival</a:t>
            </a:r>
          </a:p>
        </p:txBody>
      </p:sp>
      <p:sp>
        <p:nvSpPr>
          <p:cNvPr id="3" name="TextBox 2">
            <a:extLst>
              <a:ext uri="{FF2B5EF4-FFF2-40B4-BE49-F238E27FC236}">
                <a16:creationId xmlns:a16="http://schemas.microsoft.com/office/drawing/2014/main" id="{21D48DEA-00A6-9053-9227-975461307DA0}"/>
              </a:ext>
            </a:extLst>
          </p:cNvPr>
          <p:cNvSpPr txBox="1">
            <a:spLocks noChangeArrowheads="1"/>
          </p:cNvSpPr>
          <p:nvPr/>
        </p:nvSpPr>
        <p:spPr bwMode="auto">
          <a:xfrm>
            <a:off x="3771903" y="7062514"/>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000" b="0" dirty="0" err="1"/>
              <a:t>Soran</a:t>
            </a:r>
            <a:r>
              <a:rPr lang="en-US" sz="1000" b="0" dirty="0"/>
              <a:t> A et al. ASCO 2016. Abstract 1005.</a:t>
            </a:r>
          </a:p>
        </p:txBody>
      </p:sp>
      <p:sp>
        <p:nvSpPr>
          <p:cNvPr id="4" name="Rectangle 6">
            <a:extLst>
              <a:ext uri="{FF2B5EF4-FFF2-40B4-BE49-F238E27FC236}">
                <a16:creationId xmlns:a16="http://schemas.microsoft.com/office/drawing/2014/main" id="{A13223C1-0E90-B4AC-FC2D-EF8011545A6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45</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32DB9-7F44-AA2E-DD81-32D0B2C35ED5}"/>
              </a:ext>
            </a:extLst>
          </p:cNvPr>
          <p:cNvSpPr/>
          <p:nvPr/>
        </p:nvSpPr>
        <p:spPr>
          <a:xfrm>
            <a:off x="2185988" y="2012589"/>
            <a:ext cx="8299450" cy="49688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7028" tIns="68520" rIns="137028" bIns="68520" anchor="ctr"/>
          <a:lstStyle/>
          <a:p>
            <a:pPr algn="ctr">
              <a:defRPr/>
            </a:pPr>
            <a:endParaRPr lang="en-US"/>
          </a:p>
        </p:txBody>
      </p:sp>
      <p:graphicFrame>
        <p:nvGraphicFramePr>
          <p:cNvPr id="4" name="Chart 3">
            <a:extLst>
              <a:ext uri="{FF2B5EF4-FFF2-40B4-BE49-F238E27FC236}">
                <a16:creationId xmlns:a16="http://schemas.microsoft.com/office/drawing/2014/main" id="{84A6E831-CB83-D1DC-A6A9-3377ED168E0F}"/>
              </a:ext>
            </a:extLst>
          </p:cNvPr>
          <p:cNvGraphicFramePr>
            <a:graphicFrameLocks/>
          </p:cNvGraphicFramePr>
          <p:nvPr>
            <p:extLst>
              <p:ext uri="{D42A27DB-BD31-4B8C-83A1-F6EECF244321}">
                <p14:modId xmlns:p14="http://schemas.microsoft.com/office/powerpoint/2010/main" val="2272745812"/>
              </p:ext>
            </p:extLst>
          </p:nvPr>
        </p:nvGraphicFramePr>
        <p:xfrm>
          <a:off x="5761040" y="2039320"/>
          <a:ext cx="4371975" cy="54788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C559D524-40F4-832A-F9AA-CE701CBF3A42}"/>
              </a:ext>
            </a:extLst>
          </p:cNvPr>
          <p:cNvGraphicFramePr>
            <a:graphicFrameLocks noGrp="1"/>
          </p:cNvGraphicFramePr>
          <p:nvPr>
            <p:extLst>
              <p:ext uri="{D42A27DB-BD31-4B8C-83A1-F6EECF244321}">
                <p14:modId xmlns:p14="http://schemas.microsoft.com/office/powerpoint/2010/main" val="2989128750"/>
              </p:ext>
            </p:extLst>
          </p:nvPr>
        </p:nvGraphicFramePr>
        <p:xfrm>
          <a:off x="2271713" y="1644287"/>
          <a:ext cx="3797300" cy="5176836"/>
        </p:xfrm>
        <a:graphic>
          <a:graphicData uri="http://schemas.openxmlformats.org/drawingml/2006/table">
            <a:tbl>
              <a:tblPr>
                <a:tableStyleId>{2D5ABB26-0587-4C30-8999-92F81FD0307C}</a:tableStyleId>
              </a:tblPr>
              <a:tblGrid>
                <a:gridCol w="3797300">
                  <a:extLst>
                    <a:ext uri="{9D8B030D-6E8A-4147-A177-3AD203B41FA5}">
                      <a16:colId xmlns:a16="http://schemas.microsoft.com/office/drawing/2014/main" val="20000"/>
                    </a:ext>
                  </a:extLst>
                </a:gridCol>
              </a:tblGrid>
              <a:tr h="375283">
                <a:tc>
                  <a:txBody>
                    <a:bodyPr/>
                    <a:lstStyle/>
                    <a:p>
                      <a:pPr algn="ctr" fontAlgn="b"/>
                      <a:r>
                        <a:rPr lang="en-US" sz="24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Subgroup</a:t>
                      </a:r>
                    </a:p>
                  </a:txBody>
                  <a:tcPr marL="10711" marR="10711" marT="9523"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83580">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ER/PR Positive</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47270">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ER/PR Negative</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02"/>
                  </a:ext>
                </a:extLst>
              </a:tr>
              <a:tr h="381763">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HER2 Positive</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03"/>
                  </a:ext>
                </a:extLst>
              </a:tr>
              <a:tr h="326875">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HER2 Negative</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04"/>
                  </a:ext>
                </a:extLst>
              </a:tr>
              <a:tr h="359564">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Triple Negative</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05"/>
                  </a:ext>
                </a:extLst>
              </a:tr>
              <a:tr h="355036">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Age&lt;55</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06"/>
                  </a:ext>
                </a:extLst>
              </a:tr>
              <a:tr h="381874">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Age≥55</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07"/>
                  </a:ext>
                </a:extLst>
              </a:tr>
              <a:tr h="329800">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Bone only Met</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08"/>
                  </a:ext>
                </a:extLst>
              </a:tr>
              <a:tr h="343218">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Mets no Bone</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09"/>
                  </a:ext>
                </a:extLst>
              </a:tr>
              <a:tr h="359564">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Solitary Bone Met</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10"/>
                  </a:ext>
                </a:extLst>
              </a:tr>
              <a:tr h="390765">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Multiple Bone Met</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11"/>
                  </a:ext>
                </a:extLst>
              </a:tr>
              <a:tr h="329800">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Solitary Pulmonary/Liver Met</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12"/>
                  </a:ext>
                </a:extLst>
              </a:tr>
              <a:tr h="312444">
                <a:tc>
                  <a:txBody>
                    <a:bodyPr/>
                    <a:lstStyle/>
                    <a:p>
                      <a:pPr algn="ctr" fontAlgn="b"/>
                      <a:r>
                        <a:rPr lang="en-US"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Multiple Pulmonary/Liver Mets</a:t>
                      </a:r>
                      <a:endParaRPr lang="en-US" sz="18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0711" marR="10711" marT="9523" marB="0" anchor="b">
                    <a:noFill/>
                  </a:tcPr>
                </a:tc>
                <a:extLst>
                  <a:ext uri="{0D108BD9-81ED-4DB2-BD59-A6C34878D82A}">
                    <a16:rowId xmlns:a16="http://schemas.microsoft.com/office/drawing/2014/main" val="10013"/>
                  </a:ext>
                </a:extLst>
              </a:tr>
            </a:tbl>
          </a:graphicData>
        </a:graphic>
      </p:graphicFrame>
      <p:sp>
        <p:nvSpPr>
          <p:cNvPr id="96276" name="TextBox 7">
            <a:extLst>
              <a:ext uri="{FF2B5EF4-FFF2-40B4-BE49-F238E27FC236}">
                <a16:creationId xmlns:a16="http://schemas.microsoft.com/office/drawing/2014/main" id="{64C111E9-23E5-43A1-713B-2C12C860AA82}"/>
              </a:ext>
            </a:extLst>
          </p:cNvPr>
          <p:cNvSpPr txBox="1">
            <a:spLocks noChangeArrowheads="1"/>
          </p:cNvSpPr>
          <p:nvPr/>
        </p:nvSpPr>
        <p:spPr bwMode="auto">
          <a:xfrm>
            <a:off x="6248402" y="6633801"/>
            <a:ext cx="16049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US" altLang="en-US" sz="1500">
                <a:solidFill>
                  <a:schemeClr val="bg1"/>
                </a:solidFill>
                <a:ea typeface="MS PGothic" panose="020B0600070205080204" pitchFamily="34" charset="-128"/>
              </a:rPr>
              <a:t>Favors surgery</a:t>
            </a:r>
          </a:p>
        </p:txBody>
      </p:sp>
      <p:sp>
        <p:nvSpPr>
          <p:cNvPr id="96277" name="TextBox 8">
            <a:extLst>
              <a:ext uri="{FF2B5EF4-FFF2-40B4-BE49-F238E27FC236}">
                <a16:creationId xmlns:a16="http://schemas.microsoft.com/office/drawing/2014/main" id="{E731047B-BB1A-F48D-6D6A-B2DD790B583F}"/>
              </a:ext>
            </a:extLst>
          </p:cNvPr>
          <p:cNvSpPr txBox="1">
            <a:spLocks noChangeArrowheads="1"/>
          </p:cNvSpPr>
          <p:nvPr/>
        </p:nvSpPr>
        <p:spPr bwMode="auto">
          <a:xfrm>
            <a:off x="7902577" y="6622687"/>
            <a:ext cx="19351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23" tIns="54804" rIns="109623" bIns="54804">
            <a:spAutoFit/>
          </a:bodyPr>
          <a:lstStyle>
            <a:lvl1pPr defTabSz="365125">
              <a:defRPr sz="2400" b="1">
                <a:solidFill>
                  <a:srgbClr val="FFFFFF"/>
                </a:solidFill>
                <a:latin typeface="Arial" panose="020B0604020202020204" pitchFamily="34" charset="0"/>
              </a:defRPr>
            </a:lvl1pPr>
            <a:lvl2pPr marL="742950" indent="-285750" defTabSz="365125">
              <a:defRPr sz="2400" b="1">
                <a:solidFill>
                  <a:srgbClr val="FFFFFF"/>
                </a:solidFill>
                <a:latin typeface="Arial" panose="020B0604020202020204" pitchFamily="34" charset="0"/>
              </a:defRPr>
            </a:lvl2pPr>
            <a:lvl3pPr marL="1143000" indent="-228600" defTabSz="365125">
              <a:defRPr sz="2400" b="1">
                <a:solidFill>
                  <a:srgbClr val="FFFFFF"/>
                </a:solidFill>
                <a:latin typeface="Arial" panose="020B0604020202020204" pitchFamily="34" charset="0"/>
              </a:defRPr>
            </a:lvl3pPr>
            <a:lvl4pPr marL="1600200" indent="-228600" defTabSz="365125">
              <a:defRPr sz="2400" b="1">
                <a:solidFill>
                  <a:srgbClr val="FFFFFF"/>
                </a:solidFill>
                <a:latin typeface="Arial" panose="020B0604020202020204" pitchFamily="34" charset="0"/>
              </a:defRPr>
            </a:lvl4pPr>
            <a:lvl5pPr marL="2057400" indent="-228600" defTabSz="365125">
              <a:defRPr sz="2400" b="1">
                <a:solidFill>
                  <a:srgbClr val="FFFFFF"/>
                </a:solidFill>
                <a:latin typeface="Arial" panose="020B0604020202020204" pitchFamily="34" charset="0"/>
              </a:defRPr>
            </a:lvl5pPr>
            <a:lvl6pPr marL="2514600" indent="-228600" defTabSz="365125"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365125"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365125"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365125"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r>
              <a:rPr lang="en-US" altLang="en-US" sz="1500">
                <a:solidFill>
                  <a:schemeClr val="bg1"/>
                </a:solidFill>
                <a:ea typeface="MS PGothic" panose="020B0600070205080204" pitchFamily="34" charset="-128"/>
              </a:rPr>
              <a:t>Favors No Surgery</a:t>
            </a:r>
          </a:p>
        </p:txBody>
      </p:sp>
      <p:sp>
        <p:nvSpPr>
          <p:cNvPr id="182294" name="TextBox 9">
            <a:extLst>
              <a:ext uri="{FF2B5EF4-FFF2-40B4-BE49-F238E27FC236}">
                <a16:creationId xmlns:a16="http://schemas.microsoft.com/office/drawing/2014/main" id="{2821318B-BE4D-1DF2-6430-B35733099506}"/>
              </a:ext>
            </a:extLst>
          </p:cNvPr>
          <p:cNvSpPr txBox="1">
            <a:spLocks noChangeArrowheads="1"/>
          </p:cNvSpPr>
          <p:nvPr/>
        </p:nvSpPr>
        <p:spPr bwMode="auto">
          <a:xfrm>
            <a:off x="6413502" y="1524972"/>
            <a:ext cx="2976563" cy="479425"/>
          </a:xfrm>
          <a:prstGeom prst="rect">
            <a:avLst/>
          </a:prstGeom>
          <a:noFill/>
          <a:ln>
            <a:noFill/>
          </a:ln>
        </p:spPr>
        <p:txBody>
          <a:bodyPr wrap="none" lIns="109623" tIns="54804" rIns="109623" bIns="54804">
            <a:spAutoFit/>
          </a:bodyPr>
          <a:lstStyle>
            <a:lvl1pPr defTabSz="365125" eaLnBrk="0" hangingPunct="0">
              <a:spcBef>
                <a:spcPct val="20000"/>
              </a:spcBef>
              <a:buFont typeface="Arial" pitchFamily="34" charset="0"/>
              <a:buChar char="•"/>
              <a:defRPr sz="2200">
                <a:solidFill>
                  <a:schemeClr val="bg1"/>
                </a:solidFill>
                <a:latin typeface="Arial" pitchFamily="34" charset="0"/>
                <a:ea typeface="MS PGothic" pitchFamily="34" charset="-128"/>
              </a:defRPr>
            </a:lvl1pPr>
            <a:lvl2pPr marL="593725" indent="-227013" defTabSz="365125" eaLnBrk="0" hangingPunct="0">
              <a:spcBef>
                <a:spcPct val="20000"/>
              </a:spcBef>
              <a:buFont typeface="Arial" pitchFamily="34" charset="0"/>
              <a:buChar char="–"/>
              <a:defRPr sz="1900">
                <a:solidFill>
                  <a:schemeClr val="bg1"/>
                </a:solidFill>
                <a:latin typeface="Arial" pitchFamily="34" charset="0"/>
                <a:ea typeface="MS PGothic" pitchFamily="34" charset="-128"/>
              </a:defRPr>
            </a:lvl2pPr>
            <a:lvl3pPr marL="912813" indent="-182563" defTabSz="365125" eaLnBrk="0" hangingPunct="0">
              <a:spcBef>
                <a:spcPct val="20000"/>
              </a:spcBef>
              <a:buFont typeface="Arial" pitchFamily="34" charset="0"/>
              <a:buChar char="•"/>
              <a:defRPr sz="1600">
                <a:solidFill>
                  <a:schemeClr val="bg1"/>
                </a:solidFill>
                <a:latin typeface="Arial" pitchFamily="34" charset="0"/>
                <a:ea typeface="ヒラギノ角ゴ Pro W3"/>
                <a:cs typeface="ヒラギノ角ゴ Pro W3"/>
              </a:defRPr>
            </a:lvl3pPr>
            <a:lvl4pPr marL="1277938" indent="-182563" defTabSz="365125" eaLnBrk="0" hangingPunct="0">
              <a:spcBef>
                <a:spcPct val="20000"/>
              </a:spcBef>
              <a:buFont typeface="Arial" pitchFamily="34" charset="0"/>
              <a:buChar char="–"/>
              <a:defRPr sz="1400">
                <a:solidFill>
                  <a:schemeClr val="bg1"/>
                </a:solidFill>
                <a:latin typeface="Arial" pitchFamily="34" charset="0"/>
                <a:ea typeface="ヒラギノ角ゴ Pro W3"/>
                <a:cs typeface="ヒラギノ角ゴ Pro W3"/>
              </a:defRPr>
            </a:lvl4pPr>
            <a:lvl5pPr marL="1643063" indent="-182563" defTabSz="365125" eaLnBrk="0" hangingPunct="0">
              <a:spcBef>
                <a:spcPct val="20000"/>
              </a:spcBef>
              <a:buFont typeface="Arial" pitchFamily="34" charset="0"/>
              <a:buChar char="»"/>
              <a:defRPr sz="1400">
                <a:solidFill>
                  <a:schemeClr val="bg1"/>
                </a:solidFill>
                <a:latin typeface="Arial" pitchFamily="34" charset="0"/>
                <a:ea typeface="ヒラギノ角ゴ Pro W3"/>
                <a:cs typeface="ヒラギノ角ゴ Pro W3"/>
              </a:defRPr>
            </a:lvl5pPr>
            <a:lvl6pPr marL="2100263" indent="-182563" defTabSz="365125" eaLnBrk="0" fontAlgn="base" hangingPunct="0">
              <a:spcBef>
                <a:spcPct val="20000"/>
              </a:spcBef>
              <a:spcAft>
                <a:spcPct val="0"/>
              </a:spcAft>
              <a:buFont typeface="Arial" pitchFamily="34" charset="0"/>
              <a:buChar char="»"/>
              <a:defRPr sz="1400">
                <a:solidFill>
                  <a:schemeClr val="bg1"/>
                </a:solidFill>
                <a:latin typeface="Arial" pitchFamily="34" charset="0"/>
                <a:ea typeface="ヒラギノ角ゴ Pro W3"/>
                <a:cs typeface="ヒラギノ角ゴ Pro W3"/>
              </a:defRPr>
            </a:lvl6pPr>
            <a:lvl7pPr marL="2557463" indent="-182563" defTabSz="365125" eaLnBrk="0" fontAlgn="base" hangingPunct="0">
              <a:spcBef>
                <a:spcPct val="20000"/>
              </a:spcBef>
              <a:spcAft>
                <a:spcPct val="0"/>
              </a:spcAft>
              <a:buFont typeface="Arial" pitchFamily="34" charset="0"/>
              <a:buChar char="»"/>
              <a:defRPr sz="1400">
                <a:solidFill>
                  <a:schemeClr val="bg1"/>
                </a:solidFill>
                <a:latin typeface="Arial" pitchFamily="34" charset="0"/>
                <a:ea typeface="ヒラギノ角ゴ Pro W3"/>
                <a:cs typeface="ヒラギノ角ゴ Pro W3"/>
              </a:defRPr>
            </a:lvl7pPr>
            <a:lvl8pPr marL="3014663" indent="-182563" defTabSz="365125" eaLnBrk="0" fontAlgn="base" hangingPunct="0">
              <a:spcBef>
                <a:spcPct val="20000"/>
              </a:spcBef>
              <a:spcAft>
                <a:spcPct val="0"/>
              </a:spcAft>
              <a:buFont typeface="Arial" pitchFamily="34" charset="0"/>
              <a:buChar char="»"/>
              <a:defRPr sz="1400">
                <a:solidFill>
                  <a:schemeClr val="bg1"/>
                </a:solidFill>
                <a:latin typeface="Arial" pitchFamily="34" charset="0"/>
                <a:ea typeface="ヒラギノ角ゴ Pro W3"/>
                <a:cs typeface="ヒラギノ角ゴ Pro W3"/>
              </a:defRPr>
            </a:lvl8pPr>
            <a:lvl9pPr marL="3471863" indent="-182563" defTabSz="365125" eaLnBrk="0" fontAlgn="base" hangingPunct="0">
              <a:spcBef>
                <a:spcPct val="20000"/>
              </a:spcBef>
              <a:spcAft>
                <a:spcPct val="0"/>
              </a:spcAft>
              <a:buFont typeface="Arial" pitchFamily="34" charset="0"/>
              <a:buChar char="»"/>
              <a:defRPr sz="1400">
                <a:solidFill>
                  <a:schemeClr val="bg1"/>
                </a:solidFill>
                <a:latin typeface="Arial" pitchFamily="34" charset="0"/>
                <a:ea typeface="ヒラギノ角ゴ Pro W3"/>
                <a:cs typeface="ヒラギノ角ゴ Pro W3"/>
              </a:defRPr>
            </a:lvl9pPr>
          </a:lstStyle>
          <a:p>
            <a:pPr algn="ctr" eaLnBrk="1" hangingPunct="1">
              <a:spcBef>
                <a:spcPct val="0"/>
              </a:spcBef>
              <a:buFontTx/>
              <a:buNone/>
              <a:defRPr/>
            </a:pPr>
            <a:r>
              <a:rPr lang="en-US" altLang="en-US" sz="2400" dirty="0">
                <a:solidFill>
                  <a:schemeClr val="tx1"/>
                </a:solidFill>
                <a:effectLst>
                  <a:outerShdw blurRad="38100" dist="38100" dir="2700000" algn="tl">
                    <a:srgbClr val="000000">
                      <a:alpha val="43137"/>
                    </a:srgbClr>
                  </a:outerShdw>
                </a:effectLst>
              </a:rPr>
              <a:t>Survival OR 95%CI</a:t>
            </a:r>
          </a:p>
        </p:txBody>
      </p:sp>
      <p:cxnSp>
        <p:nvCxnSpPr>
          <p:cNvPr id="6" name="Straight Connector 5">
            <a:extLst>
              <a:ext uri="{FF2B5EF4-FFF2-40B4-BE49-F238E27FC236}">
                <a16:creationId xmlns:a16="http://schemas.microsoft.com/office/drawing/2014/main" id="{EE0FF519-B665-8799-163C-1AAB887D3C4C}"/>
              </a:ext>
            </a:extLst>
          </p:cNvPr>
          <p:cNvCxnSpPr/>
          <p:nvPr/>
        </p:nvCxnSpPr>
        <p:spPr>
          <a:xfrm>
            <a:off x="6588125" y="1998299"/>
            <a:ext cx="2592388" cy="0"/>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E6586A23-4C90-FA87-FAE9-647E1107BF14}"/>
              </a:ext>
            </a:extLst>
          </p:cNvPr>
          <p:cNvCxnSpPr/>
          <p:nvPr/>
        </p:nvCxnSpPr>
        <p:spPr>
          <a:xfrm flipH="1">
            <a:off x="8645527" y="2436449"/>
            <a:ext cx="792163"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5964394-DE0D-B5FE-B0EA-249D59FFD4AB}"/>
              </a:ext>
            </a:extLst>
          </p:cNvPr>
          <p:cNvCxnSpPr/>
          <p:nvPr/>
        </p:nvCxnSpPr>
        <p:spPr>
          <a:xfrm flipH="1">
            <a:off x="8621713" y="3481024"/>
            <a:ext cx="792162"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DD81CA5-0727-8735-02D6-5A85F0DFAE8C}"/>
              </a:ext>
            </a:extLst>
          </p:cNvPr>
          <p:cNvCxnSpPr/>
          <p:nvPr/>
        </p:nvCxnSpPr>
        <p:spPr>
          <a:xfrm flipH="1">
            <a:off x="8616952" y="4189049"/>
            <a:ext cx="792163"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2ACA51B-D949-873D-44EE-8195E338E4FD}"/>
              </a:ext>
            </a:extLst>
          </p:cNvPr>
          <p:cNvCxnSpPr/>
          <p:nvPr/>
        </p:nvCxnSpPr>
        <p:spPr>
          <a:xfrm flipH="1">
            <a:off x="9091615" y="6590937"/>
            <a:ext cx="790575"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23A5A59-2C8B-5E5B-DE3E-9C6D546BD945}"/>
              </a:ext>
            </a:extLst>
          </p:cNvPr>
          <p:cNvCxnSpPr/>
          <p:nvPr/>
        </p:nvCxnSpPr>
        <p:spPr>
          <a:xfrm flipH="1">
            <a:off x="8580440" y="5590812"/>
            <a:ext cx="790575"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8502A61D-A58A-33EF-1845-DE5157A2415E}"/>
              </a:ext>
            </a:extLst>
          </p:cNvPr>
          <p:cNvSpPr txBox="1">
            <a:spLocks/>
          </p:cNvSpPr>
          <p:nvPr/>
        </p:nvSpPr>
        <p:spPr>
          <a:xfrm>
            <a:off x="2074863" y="563563"/>
            <a:ext cx="8058150" cy="1143000"/>
          </a:xfrm>
          <a:prstGeom prst="rect">
            <a:avLst/>
          </a:prstGeom>
        </p:spPr>
        <p:txBody>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07742">
              <a:defRPr/>
            </a:pPr>
            <a:r>
              <a:rPr lang="en-US" sz="3200" kern="0" dirty="0">
                <a:effectLst>
                  <a:outerShdw blurRad="38100" dist="38100" dir="2700000" algn="tl">
                    <a:srgbClr val="000000">
                      <a:alpha val="43137"/>
                    </a:srgbClr>
                  </a:outerShdw>
                </a:effectLst>
              </a:rPr>
              <a:t>MF07-01 Turkish Study: Results</a:t>
            </a:r>
            <a:br>
              <a:rPr lang="en-US" sz="3200" kern="0" dirty="0">
                <a:effectLst>
                  <a:outerShdw blurRad="38100" dist="38100" dir="2700000" algn="tl">
                    <a:srgbClr val="000000">
                      <a:alpha val="43137"/>
                    </a:srgbClr>
                  </a:outerShdw>
                </a:effectLst>
              </a:rPr>
            </a:br>
            <a:r>
              <a:rPr lang="en-US" sz="3200" kern="0" dirty="0">
                <a:solidFill>
                  <a:schemeClr val="accent2"/>
                </a:solidFill>
                <a:effectLst>
                  <a:outerShdw blurRad="38100" dist="38100" dir="2700000" algn="tl">
                    <a:srgbClr val="000000">
                      <a:alpha val="43137"/>
                    </a:srgbClr>
                  </a:outerShdw>
                </a:effectLst>
              </a:rPr>
              <a:t>5-Year Overall Survival</a:t>
            </a:r>
          </a:p>
        </p:txBody>
      </p:sp>
      <p:sp>
        <p:nvSpPr>
          <p:cNvPr id="8" name="TextBox 7">
            <a:extLst>
              <a:ext uri="{FF2B5EF4-FFF2-40B4-BE49-F238E27FC236}">
                <a16:creationId xmlns:a16="http://schemas.microsoft.com/office/drawing/2014/main" id="{D048ADD0-C210-5943-F14F-ADF07AC52458}"/>
              </a:ext>
            </a:extLst>
          </p:cNvPr>
          <p:cNvSpPr txBox="1">
            <a:spLocks noChangeArrowheads="1"/>
          </p:cNvSpPr>
          <p:nvPr/>
        </p:nvSpPr>
        <p:spPr bwMode="auto">
          <a:xfrm>
            <a:off x="3924302" y="7332837"/>
            <a:ext cx="4648199" cy="252686"/>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000" b="0" dirty="0" err="1"/>
              <a:t>Soran</a:t>
            </a:r>
            <a:r>
              <a:rPr lang="en-US" sz="1000" b="0" dirty="0"/>
              <a:t> A et al. </a:t>
            </a:r>
            <a:r>
              <a:rPr lang="en-US" sz="1000" b="0" i="1" dirty="0"/>
              <a:t>Ann Surg Oncol. </a:t>
            </a:r>
            <a:r>
              <a:rPr lang="en-US" sz="1000" b="0" dirty="0"/>
              <a:t>2018;25(11):3141-3149.</a:t>
            </a:r>
          </a:p>
        </p:txBody>
      </p:sp>
      <p:sp>
        <p:nvSpPr>
          <p:cNvPr id="9" name="Rectangle 6">
            <a:extLst>
              <a:ext uri="{FF2B5EF4-FFF2-40B4-BE49-F238E27FC236}">
                <a16:creationId xmlns:a16="http://schemas.microsoft.com/office/drawing/2014/main" id="{CCC6C51E-34AB-6579-1C1C-6E4D0678AC97}"/>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46</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extLst>
      <p:ext uri="{BB962C8B-B14F-4D97-AF65-F5344CB8AC3E}">
        <p14:creationId xmlns:p14="http://schemas.microsoft.com/office/powerpoint/2010/main" val="116086971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AEAF49DF-C8CD-BBC0-6246-CFFB8670C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1330327"/>
            <a:ext cx="9221788"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8A589F31-2710-C877-A934-DF6F368893BE}"/>
              </a:ext>
            </a:extLst>
          </p:cNvPr>
          <p:cNvSpPr txBox="1">
            <a:spLocks/>
          </p:cNvSpPr>
          <p:nvPr/>
        </p:nvSpPr>
        <p:spPr>
          <a:xfrm>
            <a:off x="2066925" y="661988"/>
            <a:ext cx="8058150" cy="1143000"/>
          </a:xfrm>
          <a:prstGeom prst="rect">
            <a:avLst/>
          </a:prstGeom>
        </p:spPr>
        <p:txBody>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07742">
              <a:defRPr/>
            </a:pPr>
            <a:r>
              <a:rPr lang="en-US" sz="3200" kern="0" dirty="0">
                <a:effectLst>
                  <a:outerShdw blurRad="38100" dist="38100" dir="2700000" algn="tl">
                    <a:srgbClr val="000000">
                      <a:alpha val="43137"/>
                    </a:srgbClr>
                  </a:outerShdw>
                </a:effectLst>
              </a:rPr>
              <a:t>ECOG-ACRIN E2108: Design</a:t>
            </a:r>
            <a:endParaRPr lang="en-US" sz="3200" kern="0" dirty="0">
              <a:solidFill>
                <a:schemeClr val="accent2"/>
              </a:solidFill>
              <a:effectLst>
                <a:outerShdw blurRad="38100" dist="38100" dir="2700000" algn="tl">
                  <a:srgbClr val="000000">
                    <a:alpha val="43137"/>
                  </a:srgbClr>
                </a:outerShdw>
              </a:effectLst>
            </a:endParaRPr>
          </a:p>
        </p:txBody>
      </p:sp>
      <p:sp>
        <p:nvSpPr>
          <p:cNvPr id="98308" name="Untertitel 2">
            <a:extLst>
              <a:ext uri="{FF2B5EF4-FFF2-40B4-BE49-F238E27FC236}">
                <a16:creationId xmlns:a16="http://schemas.microsoft.com/office/drawing/2014/main" id="{CA382C96-CEA1-6D33-2A19-EE23FD7725BE}"/>
              </a:ext>
            </a:extLst>
          </p:cNvPr>
          <p:cNvSpPr txBox="1">
            <a:spLocks/>
          </p:cNvSpPr>
          <p:nvPr/>
        </p:nvSpPr>
        <p:spPr bwMode="auto">
          <a:xfrm>
            <a:off x="6905627" y="7026276"/>
            <a:ext cx="4333875" cy="2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62" tIns="44813" rIns="91962" bIns="44813"/>
          <a:lstStyle>
            <a:lvl1pPr defTabSz="611188">
              <a:defRPr sz="2400" b="1">
                <a:solidFill>
                  <a:srgbClr val="FFFFFF"/>
                </a:solidFill>
                <a:latin typeface="Arial" panose="020B0604020202020204" pitchFamily="34" charset="0"/>
              </a:defRPr>
            </a:lvl1pPr>
            <a:lvl2pPr marL="742950" indent="-285750" defTabSz="611188">
              <a:defRPr sz="2400" b="1">
                <a:solidFill>
                  <a:srgbClr val="FFFFFF"/>
                </a:solidFill>
                <a:latin typeface="Arial" panose="020B0604020202020204" pitchFamily="34" charset="0"/>
              </a:defRPr>
            </a:lvl2pPr>
            <a:lvl3pPr marL="1143000" indent="-228600" defTabSz="611188">
              <a:defRPr sz="2400" b="1">
                <a:solidFill>
                  <a:srgbClr val="FFFFFF"/>
                </a:solidFill>
                <a:latin typeface="Arial" panose="020B0604020202020204" pitchFamily="34" charset="0"/>
              </a:defRPr>
            </a:lvl3pPr>
            <a:lvl4pPr marL="1600200" indent="-228600" defTabSz="611188">
              <a:defRPr sz="2400" b="1">
                <a:solidFill>
                  <a:srgbClr val="FFFFFF"/>
                </a:solidFill>
                <a:latin typeface="Arial" panose="020B0604020202020204" pitchFamily="34" charset="0"/>
              </a:defRPr>
            </a:lvl4pPr>
            <a:lvl5pPr marL="2057400" indent="-228600" defTabSz="611188">
              <a:defRPr sz="2400" b="1">
                <a:solidFill>
                  <a:srgbClr val="FFFFFF"/>
                </a:solidFill>
                <a:latin typeface="Arial" panose="020B0604020202020204" pitchFamily="34" charset="0"/>
              </a:defRPr>
            </a:lvl5pPr>
            <a:lvl6pPr marL="2514600" indent="-228600" defTabSz="611188"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611188"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611188"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611188"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30000"/>
              </a:spcBef>
            </a:pPr>
            <a:r>
              <a:rPr lang="en-GB" altLang="en-US" sz="1200" b="0" dirty="0"/>
              <a:t>Khan S et al. ASCO 2020. Abstract LBA2.</a:t>
            </a:r>
            <a:endParaRPr lang="de-DE" altLang="en-US" sz="1200" b="0" dirty="0"/>
          </a:p>
        </p:txBody>
      </p:sp>
      <p:sp>
        <p:nvSpPr>
          <p:cNvPr id="5" name="TextBox 4">
            <a:extLst>
              <a:ext uri="{FF2B5EF4-FFF2-40B4-BE49-F238E27FC236}">
                <a16:creationId xmlns:a16="http://schemas.microsoft.com/office/drawing/2014/main" id="{D4962796-D17C-9673-3275-09D64E57B290}"/>
              </a:ext>
            </a:extLst>
          </p:cNvPr>
          <p:cNvSpPr txBox="1"/>
          <p:nvPr/>
        </p:nvSpPr>
        <p:spPr>
          <a:xfrm>
            <a:off x="2160588" y="6681788"/>
            <a:ext cx="5262562" cy="461962"/>
          </a:xfrm>
          <a:prstGeom prst="rect">
            <a:avLst/>
          </a:prstGeom>
          <a:solidFill>
            <a:srgbClr val="9A1B31"/>
          </a:solidFill>
        </p:spPr>
        <p:txBody>
          <a:bodyPr wrap="none">
            <a:spAutoFit/>
          </a:bodyPr>
          <a:lstStyle/>
          <a:p>
            <a:pPr>
              <a:defRPr/>
            </a:pPr>
            <a:r>
              <a:rPr lang="en-US" dirty="0">
                <a:solidFill>
                  <a:schemeClr val="tx2"/>
                </a:solidFill>
                <a:effectLst>
                  <a:outerShdw blurRad="38100" dist="38100" dir="2700000" algn="tl">
                    <a:srgbClr val="000000">
                      <a:alpha val="43137"/>
                    </a:srgbClr>
                  </a:outerShdw>
                </a:effectLst>
              </a:rPr>
              <a:t>Primary Endpoint: Overall Survival</a:t>
            </a:r>
          </a:p>
        </p:txBody>
      </p:sp>
      <p:sp>
        <p:nvSpPr>
          <p:cNvPr id="4" name="Rectangle 6">
            <a:extLst>
              <a:ext uri="{FF2B5EF4-FFF2-40B4-BE49-F238E27FC236}">
                <a16:creationId xmlns:a16="http://schemas.microsoft.com/office/drawing/2014/main" id="{ADACD564-2B72-30BD-51E9-6BCE0F8B717D}"/>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47</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a:extLst>
              <a:ext uri="{FF2B5EF4-FFF2-40B4-BE49-F238E27FC236}">
                <a16:creationId xmlns:a16="http://schemas.microsoft.com/office/drawing/2014/main" id="{C546730A-ABE2-80E6-8E1A-9E2F41EC8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5" y="1530352"/>
            <a:ext cx="9164637"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4159DFB-F13E-5AD2-00A1-7444A92C425D}"/>
              </a:ext>
            </a:extLst>
          </p:cNvPr>
          <p:cNvSpPr txBox="1">
            <a:spLocks/>
          </p:cNvSpPr>
          <p:nvPr/>
        </p:nvSpPr>
        <p:spPr>
          <a:xfrm>
            <a:off x="2066925" y="693738"/>
            <a:ext cx="8058150" cy="1143000"/>
          </a:xfrm>
          <a:prstGeom prst="rect">
            <a:avLst/>
          </a:prstGeom>
        </p:spPr>
        <p:txBody>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07742">
              <a:defRPr/>
            </a:pPr>
            <a:r>
              <a:rPr lang="en-US" sz="3200" kern="0" dirty="0">
                <a:effectLst>
                  <a:outerShdw blurRad="38100" dist="38100" dir="2700000" algn="tl">
                    <a:srgbClr val="000000">
                      <a:alpha val="43137"/>
                    </a:srgbClr>
                  </a:outerShdw>
                </a:effectLst>
              </a:rPr>
              <a:t>ECOG-ACRIN E2108: LR Therapy</a:t>
            </a:r>
            <a:endParaRPr lang="en-US" sz="3200" kern="0" dirty="0">
              <a:solidFill>
                <a:schemeClr val="accent2"/>
              </a:solidFill>
              <a:effectLst>
                <a:outerShdw blurRad="38100" dist="38100" dir="2700000" algn="tl">
                  <a:srgbClr val="000000">
                    <a:alpha val="43137"/>
                  </a:srgbClr>
                </a:outerShdw>
              </a:effectLst>
            </a:endParaRPr>
          </a:p>
        </p:txBody>
      </p:sp>
      <p:sp>
        <p:nvSpPr>
          <p:cNvPr id="4" name="Untertitel 2">
            <a:extLst>
              <a:ext uri="{FF2B5EF4-FFF2-40B4-BE49-F238E27FC236}">
                <a16:creationId xmlns:a16="http://schemas.microsoft.com/office/drawing/2014/main" id="{69CBAD1C-34D8-25FE-45B1-BACEBAD77781}"/>
              </a:ext>
            </a:extLst>
          </p:cNvPr>
          <p:cNvSpPr txBox="1">
            <a:spLocks/>
          </p:cNvSpPr>
          <p:nvPr/>
        </p:nvSpPr>
        <p:spPr bwMode="auto">
          <a:xfrm>
            <a:off x="6905627" y="7026276"/>
            <a:ext cx="4333875" cy="2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62" tIns="44813" rIns="91962" bIns="44813"/>
          <a:lstStyle>
            <a:lvl1pPr defTabSz="611188">
              <a:defRPr sz="2400" b="1">
                <a:solidFill>
                  <a:srgbClr val="FFFFFF"/>
                </a:solidFill>
                <a:latin typeface="Arial" panose="020B0604020202020204" pitchFamily="34" charset="0"/>
              </a:defRPr>
            </a:lvl1pPr>
            <a:lvl2pPr marL="742950" indent="-285750" defTabSz="611188">
              <a:defRPr sz="2400" b="1">
                <a:solidFill>
                  <a:srgbClr val="FFFFFF"/>
                </a:solidFill>
                <a:latin typeface="Arial" panose="020B0604020202020204" pitchFamily="34" charset="0"/>
              </a:defRPr>
            </a:lvl2pPr>
            <a:lvl3pPr marL="1143000" indent="-228600" defTabSz="611188">
              <a:defRPr sz="2400" b="1">
                <a:solidFill>
                  <a:srgbClr val="FFFFFF"/>
                </a:solidFill>
                <a:latin typeface="Arial" panose="020B0604020202020204" pitchFamily="34" charset="0"/>
              </a:defRPr>
            </a:lvl3pPr>
            <a:lvl4pPr marL="1600200" indent="-228600" defTabSz="611188">
              <a:defRPr sz="2400" b="1">
                <a:solidFill>
                  <a:srgbClr val="FFFFFF"/>
                </a:solidFill>
                <a:latin typeface="Arial" panose="020B0604020202020204" pitchFamily="34" charset="0"/>
              </a:defRPr>
            </a:lvl4pPr>
            <a:lvl5pPr marL="2057400" indent="-228600" defTabSz="611188">
              <a:defRPr sz="2400" b="1">
                <a:solidFill>
                  <a:srgbClr val="FFFFFF"/>
                </a:solidFill>
                <a:latin typeface="Arial" panose="020B0604020202020204" pitchFamily="34" charset="0"/>
              </a:defRPr>
            </a:lvl5pPr>
            <a:lvl6pPr marL="2514600" indent="-228600" defTabSz="611188"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611188"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611188"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611188"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30000"/>
              </a:spcBef>
            </a:pPr>
            <a:r>
              <a:rPr lang="en-GB" altLang="en-US" sz="1200" b="0" dirty="0"/>
              <a:t>Khan S et al. ASCO 2020. Abstract LBA2.</a:t>
            </a:r>
            <a:endParaRPr lang="de-DE" altLang="en-US" sz="1200" b="0" dirty="0"/>
          </a:p>
        </p:txBody>
      </p:sp>
      <p:sp>
        <p:nvSpPr>
          <p:cNvPr id="5" name="Rectangle 6">
            <a:extLst>
              <a:ext uri="{FF2B5EF4-FFF2-40B4-BE49-F238E27FC236}">
                <a16:creationId xmlns:a16="http://schemas.microsoft.com/office/drawing/2014/main" id="{A427B0EF-F729-ADB6-2CDE-4DB7B03B8AAD}"/>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48</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659159F-CDA9-8C38-470E-DBF3F77F6753}"/>
              </a:ext>
            </a:extLst>
          </p:cNvPr>
          <p:cNvSpPr txBox="1">
            <a:spLocks/>
          </p:cNvSpPr>
          <p:nvPr/>
        </p:nvSpPr>
        <p:spPr>
          <a:xfrm>
            <a:off x="2066925" y="693738"/>
            <a:ext cx="8058150" cy="1143000"/>
          </a:xfrm>
          <a:prstGeom prst="rect">
            <a:avLst/>
          </a:prstGeom>
        </p:spPr>
        <p:txBody>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07742">
              <a:defRPr/>
            </a:pPr>
            <a:r>
              <a:rPr lang="en-US" sz="3200" kern="0" dirty="0">
                <a:effectLst>
                  <a:outerShdw blurRad="38100" dist="38100" dir="2700000" algn="tl">
                    <a:srgbClr val="000000">
                      <a:alpha val="43137"/>
                    </a:srgbClr>
                  </a:outerShdw>
                </a:effectLst>
              </a:rPr>
              <a:t>ECOG-ACRIN E2108: Results</a:t>
            </a:r>
            <a:endParaRPr lang="en-US" sz="3200" kern="0" dirty="0">
              <a:solidFill>
                <a:schemeClr val="accent2"/>
              </a:solidFill>
              <a:effectLst>
                <a:outerShdw blurRad="38100" dist="38100" dir="2700000" algn="tl">
                  <a:srgbClr val="000000">
                    <a:alpha val="43137"/>
                  </a:srgbClr>
                </a:outerShdw>
              </a:effectLst>
            </a:endParaRPr>
          </a:p>
        </p:txBody>
      </p:sp>
      <p:pic>
        <p:nvPicPr>
          <p:cNvPr id="100356" name="Picture 4">
            <a:extLst>
              <a:ext uri="{FF2B5EF4-FFF2-40B4-BE49-F238E27FC236}">
                <a16:creationId xmlns:a16="http://schemas.microsoft.com/office/drawing/2014/main" id="{689CE1D1-344F-97A6-CA42-CCFE63C1B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2144715"/>
            <a:ext cx="4786312"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5">
            <a:extLst>
              <a:ext uri="{FF2B5EF4-FFF2-40B4-BE49-F238E27FC236}">
                <a16:creationId xmlns:a16="http://schemas.microsoft.com/office/drawing/2014/main" id="{A6413526-A83E-5A38-1D43-C2B5E3A6C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2" y="2144715"/>
            <a:ext cx="4608513"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64C2DA0-5A31-EEA4-4A0A-8AAB34F5B81B}"/>
              </a:ext>
            </a:extLst>
          </p:cNvPr>
          <p:cNvSpPr txBox="1"/>
          <p:nvPr/>
        </p:nvSpPr>
        <p:spPr>
          <a:xfrm>
            <a:off x="2479677" y="1528765"/>
            <a:ext cx="2900363" cy="523875"/>
          </a:xfrm>
          <a:prstGeom prst="rect">
            <a:avLst/>
          </a:prstGeom>
          <a:noFill/>
        </p:spPr>
        <p:txBody>
          <a:bodyPr wrap="none">
            <a:spAutoFit/>
          </a:bodyPr>
          <a:lstStyle/>
          <a:p>
            <a:pPr>
              <a:defRPr/>
            </a:pPr>
            <a:r>
              <a:rPr lang="en-US" sz="2800" dirty="0">
                <a:solidFill>
                  <a:schemeClr val="accent2"/>
                </a:solidFill>
                <a:effectLst>
                  <a:outerShdw blurRad="38100" dist="38100" dir="2700000" algn="tl">
                    <a:srgbClr val="000000">
                      <a:alpha val="43137"/>
                    </a:srgbClr>
                  </a:outerShdw>
                </a:effectLst>
              </a:rPr>
              <a:t>Overall Survival</a:t>
            </a:r>
          </a:p>
        </p:txBody>
      </p:sp>
      <p:sp>
        <p:nvSpPr>
          <p:cNvPr id="8" name="TextBox 7">
            <a:extLst>
              <a:ext uri="{FF2B5EF4-FFF2-40B4-BE49-F238E27FC236}">
                <a16:creationId xmlns:a16="http://schemas.microsoft.com/office/drawing/2014/main" id="{D1DCC992-B984-F57B-E10A-6D91B8019EB9}"/>
              </a:ext>
            </a:extLst>
          </p:cNvPr>
          <p:cNvSpPr txBox="1"/>
          <p:nvPr/>
        </p:nvSpPr>
        <p:spPr>
          <a:xfrm>
            <a:off x="6267452" y="1516065"/>
            <a:ext cx="4759325" cy="522287"/>
          </a:xfrm>
          <a:prstGeom prst="rect">
            <a:avLst/>
          </a:prstGeom>
          <a:noFill/>
        </p:spPr>
        <p:txBody>
          <a:bodyPr wrap="none">
            <a:spAutoFit/>
          </a:bodyPr>
          <a:lstStyle/>
          <a:p>
            <a:pPr>
              <a:defRPr/>
            </a:pPr>
            <a:r>
              <a:rPr lang="en-US" sz="2800" dirty="0">
                <a:solidFill>
                  <a:schemeClr val="accent2"/>
                </a:solidFill>
                <a:effectLst>
                  <a:outerShdw blurRad="38100" dist="38100" dir="2700000" algn="tl">
                    <a:srgbClr val="000000">
                      <a:alpha val="43137"/>
                    </a:srgbClr>
                  </a:outerShdw>
                </a:effectLst>
              </a:rPr>
              <a:t>Progression-Free Survival</a:t>
            </a:r>
          </a:p>
        </p:txBody>
      </p:sp>
      <p:sp>
        <p:nvSpPr>
          <p:cNvPr id="4" name="Untertitel 2">
            <a:extLst>
              <a:ext uri="{FF2B5EF4-FFF2-40B4-BE49-F238E27FC236}">
                <a16:creationId xmlns:a16="http://schemas.microsoft.com/office/drawing/2014/main" id="{026FCA37-66D3-F0A4-09B7-8E34E05F32E2}"/>
              </a:ext>
            </a:extLst>
          </p:cNvPr>
          <p:cNvSpPr txBox="1">
            <a:spLocks/>
          </p:cNvSpPr>
          <p:nvPr/>
        </p:nvSpPr>
        <p:spPr bwMode="auto">
          <a:xfrm>
            <a:off x="6905627" y="7026276"/>
            <a:ext cx="4333875" cy="2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62" tIns="44813" rIns="91962" bIns="44813"/>
          <a:lstStyle>
            <a:lvl1pPr defTabSz="611188">
              <a:defRPr sz="2400" b="1">
                <a:solidFill>
                  <a:srgbClr val="FFFFFF"/>
                </a:solidFill>
                <a:latin typeface="Arial" panose="020B0604020202020204" pitchFamily="34" charset="0"/>
              </a:defRPr>
            </a:lvl1pPr>
            <a:lvl2pPr marL="742950" indent="-285750" defTabSz="611188">
              <a:defRPr sz="2400" b="1">
                <a:solidFill>
                  <a:srgbClr val="FFFFFF"/>
                </a:solidFill>
                <a:latin typeface="Arial" panose="020B0604020202020204" pitchFamily="34" charset="0"/>
              </a:defRPr>
            </a:lvl2pPr>
            <a:lvl3pPr marL="1143000" indent="-228600" defTabSz="611188">
              <a:defRPr sz="2400" b="1">
                <a:solidFill>
                  <a:srgbClr val="FFFFFF"/>
                </a:solidFill>
                <a:latin typeface="Arial" panose="020B0604020202020204" pitchFamily="34" charset="0"/>
              </a:defRPr>
            </a:lvl3pPr>
            <a:lvl4pPr marL="1600200" indent="-228600" defTabSz="611188">
              <a:defRPr sz="2400" b="1">
                <a:solidFill>
                  <a:srgbClr val="FFFFFF"/>
                </a:solidFill>
                <a:latin typeface="Arial" panose="020B0604020202020204" pitchFamily="34" charset="0"/>
              </a:defRPr>
            </a:lvl4pPr>
            <a:lvl5pPr marL="2057400" indent="-228600" defTabSz="611188">
              <a:defRPr sz="2400" b="1">
                <a:solidFill>
                  <a:srgbClr val="FFFFFF"/>
                </a:solidFill>
                <a:latin typeface="Arial" panose="020B0604020202020204" pitchFamily="34" charset="0"/>
              </a:defRPr>
            </a:lvl5pPr>
            <a:lvl6pPr marL="2514600" indent="-228600" defTabSz="611188"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611188"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611188"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611188"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30000"/>
              </a:spcBef>
            </a:pPr>
            <a:r>
              <a:rPr lang="en-GB" altLang="en-US" sz="1200" b="0" dirty="0"/>
              <a:t>Khan S et al. ASCO 2020. Abstract LBA2.</a:t>
            </a:r>
            <a:endParaRPr lang="de-DE" altLang="en-US" sz="1200" b="0" dirty="0"/>
          </a:p>
        </p:txBody>
      </p:sp>
      <p:sp>
        <p:nvSpPr>
          <p:cNvPr id="5" name="Rectangle 6">
            <a:extLst>
              <a:ext uri="{FF2B5EF4-FFF2-40B4-BE49-F238E27FC236}">
                <a16:creationId xmlns:a16="http://schemas.microsoft.com/office/drawing/2014/main" id="{20AE8BE9-2416-1C19-3380-3C331A86C611}"/>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49</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84C7467-0A00-7E04-335E-A41D2145E2CE}"/>
              </a:ext>
            </a:extLst>
          </p:cNvPr>
          <p:cNvSpPr>
            <a:spLocks noChangeArrowheads="1"/>
          </p:cNvSpPr>
          <p:nvPr/>
        </p:nvSpPr>
        <p:spPr bwMode="auto">
          <a:xfrm>
            <a:off x="1189038" y="672230"/>
            <a:ext cx="10031412" cy="582623"/>
          </a:xfrm>
          <a:prstGeom prst="rect">
            <a:avLst/>
          </a:prstGeom>
          <a:noFill/>
          <a:ln w="9525">
            <a:noFill/>
            <a:miter lim="800000"/>
            <a:headEnd/>
            <a:tailEnd/>
          </a:ln>
        </p:spPr>
        <p:txBody>
          <a:bodyPr lIns="138072" tIns="69038" rIns="138072" bIns="69038">
            <a:spAutoFit/>
          </a:bodyPr>
          <a:lstStyle/>
          <a:p>
            <a:pPr algn="ctr" defTabSz="1371600">
              <a:lnSpc>
                <a:spcPct val="90000"/>
              </a:lnSpc>
              <a:defRPr/>
            </a:pPr>
            <a:r>
              <a:rPr lang="en-US" sz="3200" dirty="0">
                <a:solidFill>
                  <a:schemeClr val="tx2"/>
                </a:solidFill>
                <a:effectLst>
                  <a:outerShdw blurRad="38100" dist="38100" dir="2700000" algn="tl">
                    <a:srgbClr val="000000">
                      <a:alpha val="43137"/>
                    </a:srgbClr>
                  </a:outerShdw>
                </a:effectLst>
              </a:rPr>
              <a:t>Core Needle Biopsy </a:t>
            </a:r>
            <a:endParaRPr lang="en-US" sz="3200" dirty="0">
              <a:solidFill>
                <a:srgbClr val="1DECF9"/>
              </a:solidFill>
              <a:effectLst>
                <a:outerShdw blurRad="38100" dist="38100" dir="2700000" algn="tl">
                  <a:srgbClr val="000000">
                    <a:alpha val="43137"/>
                  </a:srgbClr>
                </a:outerShdw>
              </a:effectLst>
            </a:endParaRPr>
          </a:p>
        </p:txBody>
      </p:sp>
      <p:sp>
        <p:nvSpPr>
          <p:cNvPr id="8195" name="Rectangle 3">
            <a:extLst>
              <a:ext uri="{FF2B5EF4-FFF2-40B4-BE49-F238E27FC236}">
                <a16:creationId xmlns:a16="http://schemas.microsoft.com/office/drawing/2014/main" id="{5B4B3256-EBE3-B2D9-4126-BA95EAF1C3D0}"/>
              </a:ext>
            </a:extLst>
          </p:cNvPr>
          <p:cNvSpPr>
            <a:spLocks noChangeArrowheads="1"/>
          </p:cNvSpPr>
          <p:nvPr/>
        </p:nvSpPr>
        <p:spPr bwMode="auto">
          <a:xfrm>
            <a:off x="1389065" y="1376365"/>
            <a:ext cx="9382125" cy="3648075"/>
          </a:xfrm>
          <a:prstGeom prst="rect">
            <a:avLst/>
          </a:prstGeom>
          <a:noFill/>
          <a:ln w="9525">
            <a:noFill/>
            <a:miter lim="800000"/>
            <a:headEnd/>
            <a:tailEnd/>
          </a:ln>
        </p:spPr>
        <p:txBody>
          <a:bodyPr lIns="92048" tIns="46025" rIns="92048" bIns="46025"/>
          <a:lstStyle/>
          <a:p>
            <a:pPr marL="342900" indent="-342900">
              <a:lnSpc>
                <a:spcPct val="90000"/>
              </a:lnSpc>
              <a:spcBef>
                <a:spcPct val="30000"/>
              </a:spcBef>
              <a:buSzPct val="100000"/>
              <a:buFontTx/>
              <a:buChar char="•"/>
              <a:defRPr/>
            </a:pPr>
            <a:r>
              <a:rPr lang="en-US" sz="2800" dirty="0">
                <a:solidFill>
                  <a:schemeClr val="tx2"/>
                </a:solidFill>
                <a:effectLst>
                  <a:outerShdw blurRad="38100" dist="38100" dir="2700000" algn="tl">
                    <a:srgbClr val="000000">
                      <a:alpha val="43137"/>
                    </a:srgbClr>
                  </a:outerShdw>
                </a:effectLst>
              </a:rPr>
              <a:t>Advantages:</a:t>
            </a:r>
          </a:p>
          <a:p>
            <a:pPr marL="742950" lvl="1" indent="-285750">
              <a:lnSpc>
                <a:spcPct val="8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Differentiates between</a:t>
            </a:r>
            <a:r>
              <a:rPr lang="en-US" dirty="0">
                <a:solidFill>
                  <a:schemeClr val="accent2"/>
                </a:solidFill>
                <a:effectLst>
                  <a:outerShdw blurRad="38100" dist="38100" dir="2700000" algn="tl">
                    <a:srgbClr val="000000">
                      <a:alpha val="43137"/>
                    </a:srgbClr>
                  </a:outerShdw>
                </a:effectLst>
              </a:rPr>
              <a:t> invasive and non-invasive</a:t>
            </a:r>
            <a:r>
              <a:rPr lang="en-US" dirty="0">
                <a:solidFill>
                  <a:schemeClr val="tx1"/>
                </a:solidFill>
                <a:effectLst>
                  <a:outerShdw blurRad="38100" dist="38100" dir="2700000" algn="tl">
                    <a:srgbClr val="000000">
                      <a:alpha val="43137"/>
                    </a:srgbClr>
                  </a:outerShdw>
                </a:effectLst>
              </a:rPr>
              <a:t> cancer</a:t>
            </a:r>
          </a:p>
          <a:p>
            <a:pPr marL="742950" lvl="1" indent="-285750">
              <a:lnSpc>
                <a:spcPct val="8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Allows </a:t>
            </a:r>
            <a:r>
              <a:rPr lang="en-US" dirty="0">
                <a:solidFill>
                  <a:schemeClr val="accent2"/>
                </a:solidFill>
                <a:effectLst>
                  <a:outerShdw blurRad="38100" dist="38100" dir="2700000" algn="tl">
                    <a:srgbClr val="000000">
                      <a:alpha val="43137"/>
                    </a:srgbClr>
                  </a:outerShdw>
                </a:effectLst>
              </a:rPr>
              <a:t>one-stage surgical procedures</a:t>
            </a:r>
            <a:r>
              <a:rPr lang="en-US" dirty="0">
                <a:solidFill>
                  <a:schemeClr val="tx1"/>
                </a:solidFill>
                <a:effectLst>
                  <a:outerShdw blurRad="38100" dist="38100" dir="2700000" algn="tl">
                    <a:srgbClr val="000000">
                      <a:alpha val="43137"/>
                    </a:srgbClr>
                  </a:outerShdw>
                </a:effectLst>
              </a:rPr>
              <a:t> (including SNB before lumpectomy)</a:t>
            </a:r>
          </a:p>
          <a:p>
            <a:pPr marL="742950" lvl="1" indent="-285750">
              <a:lnSpc>
                <a:spcPct val="8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Provides </a:t>
            </a:r>
            <a:r>
              <a:rPr lang="en-US" dirty="0">
                <a:solidFill>
                  <a:schemeClr val="accent2"/>
                </a:solidFill>
                <a:effectLst>
                  <a:outerShdw blurRad="38100" dist="38100" dir="2700000" algn="tl">
                    <a:srgbClr val="000000">
                      <a:alpha val="43137"/>
                    </a:srgbClr>
                  </a:outerShdw>
                </a:effectLst>
              </a:rPr>
              <a:t>adequate material for biomarkers </a:t>
            </a:r>
            <a:r>
              <a:rPr lang="en-US" dirty="0">
                <a:solidFill>
                  <a:schemeClr val="tx1"/>
                </a:solidFill>
                <a:effectLst>
                  <a:outerShdw blurRad="38100" dist="38100" dir="2700000" algn="tl">
                    <a:srgbClr val="000000">
                      <a:alpha val="43137"/>
                    </a:srgbClr>
                  </a:outerShdw>
                </a:effectLst>
              </a:rPr>
              <a:t>(ER/PR/HER2) </a:t>
            </a:r>
          </a:p>
          <a:p>
            <a:pPr marL="742950" lvl="1" indent="-285750">
              <a:lnSpc>
                <a:spcPct val="80000"/>
              </a:lnSpc>
              <a:spcBef>
                <a:spcPct val="30000"/>
              </a:spcBef>
              <a:buSzPct val="100000"/>
              <a:buFontTx/>
              <a:buChar char="•"/>
              <a:defRPr/>
            </a:pPr>
            <a:r>
              <a:rPr lang="en-US" dirty="0">
                <a:solidFill>
                  <a:schemeClr val="accent2"/>
                </a:solidFill>
                <a:effectLst>
                  <a:outerShdw blurRad="38100" dist="38100" dir="2700000" algn="tl">
                    <a:srgbClr val="000000">
                      <a:alpha val="43137"/>
                    </a:srgbClr>
                  </a:outerShdw>
                </a:effectLst>
              </a:rPr>
              <a:t>Neoadjuvant chemo </a:t>
            </a:r>
            <a:r>
              <a:rPr lang="en-US" dirty="0">
                <a:solidFill>
                  <a:schemeClr val="tx1"/>
                </a:solidFill>
                <a:effectLst>
                  <a:outerShdw blurRad="38100" dist="38100" dir="2700000" algn="tl">
                    <a:srgbClr val="000000">
                      <a:alpha val="43137"/>
                    </a:srgbClr>
                  </a:outerShdw>
                </a:effectLst>
              </a:rPr>
              <a:t>can be given with invasive ca on core</a:t>
            </a:r>
          </a:p>
          <a:p>
            <a:pPr marL="342900" indent="-342900">
              <a:lnSpc>
                <a:spcPct val="90000"/>
              </a:lnSpc>
              <a:spcBef>
                <a:spcPct val="30000"/>
              </a:spcBef>
              <a:buSzPct val="100000"/>
              <a:buFontTx/>
              <a:buChar char="•"/>
              <a:defRPr/>
            </a:pPr>
            <a:r>
              <a:rPr lang="en-US" sz="2800" dirty="0">
                <a:solidFill>
                  <a:schemeClr val="tx2"/>
                </a:solidFill>
                <a:effectLst>
                  <a:outerShdw blurRad="38100" dist="38100" dir="2700000" algn="tl">
                    <a:srgbClr val="000000">
                      <a:alpha val="43137"/>
                    </a:srgbClr>
                  </a:outerShdw>
                </a:effectLst>
              </a:rPr>
              <a:t>Limitations:</a:t>
            </a:r>
          </a:p>
          <a:p>
            <a:pPr marL="742950" lvl="1" indent="-285750">
              <a:lnSpc>
                <a:spcPct val="9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False negative rate</a:t>
            </a:r>
            <a:r>
              <a:rPr lang="en-US" dirty="0">
                <a:solidFill>
                  <a:schemeClr val="accent2"/>
                </a:solidFill>
                <a:effectLst>
                  <a:outerShdw blurRad="38100" dist="38100" dir="2700000" algn="tl">
                    <a:srgbClr val="000000">
                      <a:alpha val="43137"/>
                    </a:srgbClr>
                  </a:outerShdw>
                </a:effectLst>
              </a:rPr>
              <a:t> 1-2%</a:t>
            </a:r>
            <a:r>
              <a:rPr lang="en-US" dirty="0">
                <a:solidFill>
                  <a:schemeClr val="tx1"/>
                </a:solidFill>
                <a:effectLst>
                  <a:outerShdw blurRad="38100" dist="38100" dir="2700000" algn="tl">
                    <a:srgbClr val="000000">
                      <a:alpha val="43137"/>
                    </a:srgbClr>
                  </a:outerShdw>
                </a:effectLst>
              </a:rPr>
              <a:t>	</a:t>
            </a:r>
          </a:p>
          <a:p>
            <a:pPr marL="742950" lvl="1" indent="-285750">
              <a:lnSpc>
                <a:spcPct val="9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If </a:t>
            </a:r>
            <a:r>
              <a:rPr lang="en-US" dirty="0">
                <a:solidFill>
                  <a:schemeClr val="tx2"/>
                </a:solidFill>
                <a:effectLst>
                  <a:outerShdw blurRad="38100" dist="38100" dir="2700000" algn="tl">
                    <a:srgbClr val="000000">
                      <a:alpha val="43137"/>
                    </a:srgbClr>
                  </a:outerShdw>
                </a:effectLst>
              </a:rPr>
              <a:t>non-invasive cancer </a:t>
            </a:r>
            <a:r>
              <a:rPr lang="en-US" dirty="0">
                <a:solidFill>
                  <a:schemeClr val="tx1"/>
                </a:solidFill>
                <a:effectLst>
                  <a:outerShdw blurRad="38100" dist="38100" dir="2700000" algn="tl">
                    <a:srgbClr val="000000">
                      <a:alpha val="43137"/>
                    </a:srgbClr>
                  </a:outerShdw>
                </a:effectLst>
              </a:rPr>
              <a:t>on core, </a:t>
            </a:r>
            <a:r>
              <a:rPr lang="en-US" dirty="0">
                <a:solidFill>
                  <a:schemeClr val="accent2"/>
                </a:solidFill>
                <a:effectLst>
                  <a:outerShdw blurRad="38100" dist="38100" dir="2700000" algn="tl">
                    <a:srgbClr val="000000">
                      <a:alpha val="43137"/>
                    </a:srgbClr>
                  </a:outerShdw>
                </a:effectLst>
              </a:rPr>
              <a:t>invasive cancer</a:t>
            </a:r>
            <a:r>
              <a:rPr lang="en-US" dirty="0">
                <a:solidFill>
                  <a:schemeClr val="tx1"/>
                </a:solidFill>
                <a:effectLst>
                  <a:outerShdw blurRad="38100" dist="38100" dir="2700000" algn="tl">
                    <a:srgbClr val="000000">
                      <a:alpha val="43137"/>
                    </a:srgbClr>
                  </a:outerShdw>
                </a:effectLst>
              </a:rPr>
              <a:t> may still be present in </a:t>
            </a:r>
            <a:r>
              <a:rPr lang="en-US" dirty="0">
                <a:solidFill>
                  <a:schemeClr val="accent2"/>
                </a:solidFill>
                <a:effectLst>
                  <a:outerShdw blurRad="38100" dist="38100" dir="2700000" algn="tl">
                    <a:srgbClr val="000000">
                      <a:alpha val="43137"/>
                    </a:srgbClr>
                  </a:outerShdw>
                </a:effectLst>
              </a:rPr>
              <a:t>10-25%</a:t>
            </a:r>
            <a:r>
              <a:rPr lang="en-US" dirty="0">
                <a:solidFill>
                  <a:schemeClr val="tx1"/>
                </a:solidFill>
                <a:effectLst>
                  <a:outerShdw blurRad="38100" dist="38100" dir="2700000" algn="tl">
                    <a:srgbClr val="000000">
                      <a:alpha val="43137"/>
                    </a:srgbClr>
                  </a:outerShdw>
                </a:effectLst>
              </a:rPr>
              <a:t> of cases</a:t>
            </a:r>
          </a:p>
          <a:p>
            <a:pPr marL="742950" lvl="1" indent="-285750">
              <a:lnSpc>
                <a:spcPct val="90000"/>
              </a:lnSpc>
              <a:spcBef>
                <a:spcPct val="30000"/>
              </a:spcBef>
              <a:buSzPct val="100000"/>
              <a:buFontTx/>
              <a:buChar char="•"/>
              <a:defRPr/>
            </a:pPr>
            <a:r>
              <a:rPr lang="en-US" dirty="0">
                <a:solidFill>
                  <a:schemeClr val="tx1"/>
                </a:solidFill>
                <a:effectLst>
                  <a:outerShdw blurRad="38100" dist="38100" dir="2700000" algn="tl">
                    <a:srgbClr val="000000">
                      <a:alpha val="43137"/>
                    </a:srgbClr>
                  </a:outerShdw>
                </a:effectLst>
              </a:rPr>
              <a:t>If </a:t>
            </a:r>
            <a:r>
              <a:rPr lang="en-US" dirty="0">
                <a:solidFill>
                  <a:schemeClr val="tx2"/>
                </a:solidFill>
                <a:effectLst>
                  <a:outerShdw blurRad="38100" dist="38100" dir="2700000" algn="tl">
                    <a:srgbClr val="000000">
                      <a:alpha val="43137"/>
                    </a:srgbClr>
                  </a:outerShdw>
                </a:effectLst>
              </a:rPr>
              <a:t>atypical hyperplasia </a:t>
            </a:r>
            <a:r>
              <a:rPr lang="en-US" dirty="0">
                <a:solidFill>
                  <a:schemeClr val="tx1"/>
                </a:solidFill>
                <a:effectLst>
                  <a:outerShdw blurRad="38100" dist="38100" dir="2700000" algn="tl">
                    <a:srgbClr val="000000">
                      <a:alpha val="43137"/>
                    </a:srgbClr>
                  </a:outerShdw>
                </a:effectLst>
              </a:rPr>
              <a:t>on core, </a:t>
            </a:r>
            <a:r>
              <a:rPr lang="en-US" dirty="0">
                <a:solidFill>
                  <a:schemeClr val="accent2"/>
                </a:solidFill>
                <a:effectLst>
                  <a:outerShdw blurRad="38100" dist="38100" dir="2700000" algn="tl">
                    <a:srgbClr val="000000">
                      <a:alpha val="43137"/>
                    </a:srgbClr>
                  </a:outerShdw>
                </a:effectLst>
              </a:rPr>
              <a:t>invasive or non-invasive cancer</a:t>
            </a:r>
            <a:r>
              <a:rPr lang="en-US" dirty="0">
                <a:solidFill>
                  <a:schemeClr val="tx1"/>
                </a:solidFill>
                <a:effectLst>
                  <a:outerShdw blurRad="38100" dist="38100" dir="2700000" algn="tl">
                    <a:srgbClr val="000000">
                      <a:alpha val="43137"/>
                    </a:srgbClr>
                  </a:outerShdw>
                </a:effectLst>
              </a:rPr>
              <a:t> may be present in </a:t>
            </a:r>
            <a:r>
              <a:rPr lang="en-US" dirty="0">
                <a:solidFill>
                  <a:schemeClr val="accent2"/>
                </a:solidFill>
                <a:effectLst>
                  <a:outerShdw blurRad="38100" dist="38100" dir="2700000" algn="tl">
                    <a:srgbClr val="000000">
                      <a:alpha val="43137"/>
                    </a:srgbClr>
                  </a:outerShdw>
                </a:effectLst>
              </a:rPr>
              <a:t>15-40%</a:t>
            </a:r>
            <a:r>
              <a:rPr lang="en-US" dirty="0">
                <a:solidFill>
                  <a:schemeClr val="tx1"/>
                </a:solidFill>
                <a:effectLst>
                  <a:outerShdw blurRad="38100" dist="38100" dir="2700000" algn="tl">
                    <a:srgbClr val="000000">
                      <a:alpha val="43137"/>
                    </a:srgbClr>
                  </a:outerShdw>
                </a:effectLst>
              </a:rPr>
              <a:t> of cases and excisional biopsy should follow </a:t>
            </a:r>
          </a:p>
          <a:p>
            <a:pPr marL="742950" lvl="1" indent="-285750">
              <a:lnSpc>
                <a:spcPct val="90000"/>
              </a:lnSpc>
              <a:spcBef>
                <a:spcPct val="30000"/>
              </a:spcBef>
              <a:buSzPct val="100000"/>
              <a:buFontTx/>
              <a:buChar char="•"/>
              <a:defRPr/>
            </a:pPr>
            <a:endParaRPr lang="en-US" sz="3300" dirty="0">
              <a:solidFill>
                <a:schemeClr val="tx2"/>
              </a:solidFill>
              <a:effectLst>
                <a:outerShdw blurRad="38100" dist="38100" dir="2700000" algn="tl">
                  <a:srgbClr val="000000">
                    <a:alpha val="43137"/>
                  </a:srgbClr>
                </a:outerShdw>
              </a:effectLst>
            </a:endParaRPr>
          </a:p>
        </p:txBody>
      </p:sp>
      <p:sp>
        <p:nvSpPr>
          <p:cNvPr id="10244" name="Rectangle 5">
            <a:extLst>
              <a:ext uri="{FF2B5EF4-FFF2-40B4-BE49-F238E27FC236}">
                <a16:creationId xmlns:a16="http://schemas.microsoft.com/office/drawing/2014/main" id="{6B71A9EB-BD48-D30F-1154-643710693E33}"/>
              </a:ext>
            </a:extLst>
          </p:cNvPr>
          <p:cNvSpPr>
            <a:spLocks noChangeArrowheads="1"/>
          </p:cNvSpPr>
          <p:nvPr/>
        </p:nvSpPr>
        <p:spPr bwMode="auto">
          <a:xfrm>
            <a:off x="1453135" y="6761202"/>
            <a:ext cx="9285730" cy="553998"/>
          </a:xfrm>
          <a:prstGeom prst="rect">
            <a:avLst/>
          </a:prstGeom>
          <a:noFill/>
          <a:ln w="38100">
            <a:noFill/>
            <a:miter lim="800000"/>
            <a:headEnd/>
            <a:tailEnd/>
          </a:ln>
        </p:spPr>
        <p:txBody>
          <a:bodyPr wrap="square" anchor="ctr">
            <a:spAutoFit/>
          </a:bodyPr>
          <a:lstStyle/>
          <a:p>
            <a:pPr>
              <a:defRPr/>
            </a:pPr>
            <a:r>
              <a:rPr lang="en-US" sz="1000" b="0" dirty="0" err="1">
                <a:effectLst>
                  <a:outerShdw blurRad="38100" dist="38100" dir="2700000" algn="tl">
                    <a:srgbClr val="000000">
                      <a:alpha val="43137"/>
                    </a:srgbClr>
                  </a:outerShdw>
                </a:effectLst>
              </a:rPr>
              <a:t>Dershaw</a:t>
            </a:r>
            <a:r>
              <a:rPr lang="en-US" sz="1000" b="0" dirty="0">
                <a:effectLst>
                  <a:outerShdw blurRad="38100" dist="38100" dir="2700000" algn="tl">
                    <a:srgbClr val="000000">
                      <a:alpha val="43137"/>
                    </a:srgbClr>
                  </a:outerShdw>
                </a:effectLst>
              </a:rPr>
              <a:t> DD et al. </a:t>
            </a:r>
            <a:r>
              <a:rPr lang="en-US" sz="1000" b="0" i="1" dirty="0">
                <a:effectLst>
                  <a:outerShdw blurRad="38100" dist="38100" dir="2700000" algn="tl">
                    <a:srgbClr val="000000">
                      <a:alpha val="43137"/>
                    </a:srgbClr>
                  </a:outerShdw>
                </a:effectLst>
              </a:rPr>
              <a:t>Breast J. </a:t>
            </a:r>
            <a:r>
              <a:rPr lang="en-US" sz="1000" b="0" dirty="0">
                <a:effectLst>
                  <a:outerShdw blurRad="38100" dist="38100" dir="2700000" algn="tl">
                    <a:srgbClr val="000000">
                      <a:alpha val="43137"/>
                    </a:srgbClr>
                  </a:outerShdw>
                </a:effectLst>
              </a:rPr>
              <a:t>2003;9:1-3; Rao A et al. </a:t>
            </a:r>
            <a:r>
              <a:rPr lang="en-US" sz="1000" b="0" i="1" dirty="0">
                <a:effectLst>
                  <a:outerShdw blurRad="38100" dist="38100" dir="2700000" algn="tl">
                    <a:srgbClr val="000000">
                      <a:alpha val="43137"/>
                    </a:srgbClr>
                  </a:outerShdw>
                </a:effectLst>
              </a:rPr>
              <a:t>Am J Surg.</a:t>
            </a:r>
            <a:r>
              <a:rPr lang="en-US" sz="1000" b="0" dirty="0">
                <a:effectLst>
                  <a:outerShdw blurRad="38100" dist="38100" dir="2700000" algn="tl">
                    <a:srgbClr val="000000">
                      <a:alpha val="43137"/>
                    </a:srgbClr>
                  </a:outerShdw>
                </a:effectLst>
              </a:rPr>
              <a:t> 2002;184:534-7; Shin SJ et al. </a:t>
            </a:r>
            <a:r>
              <a:rPr lang="en-US" sz="1000" b="0" i="1" dirty="0">
                <a:effectLst>
                  <a:outerShdw blurRad="38100" dist="38100" dir="2700000" algn="tl">
                    <a:srgbClr val="000000">
                      <a:alpha val="43137"/>
                    </a:srgbClr>
                  </a:outerShdw>
                </a:effectLst>
              </a:rPr>
              <a:t>Arch </a:t>
            </a:r>
            <a:r>
              <a:rPr lang="en-US" sz="1000" b="0" i="1" dirty="0" err="1">
                <a:effectLst>
                  <a:outerShdw blurRad="38100" dist="38100" dir="2700000" algn="tl">
                    <a:srgbClr val="000000">
                      <a:alpha val="43137"/>
                    </a:srgbClr>
                  </a:outerShdw>
                </a:effectLst>
              </a:rPr>
              <a:t>Pathol</a:t>
            </a:r>
            <a:r>
              <a:rPr lang="en-US" sz="1000" b="0" i="1" dirty="0">
                <a:effectLst>
                  <a:outerShdw blurRad="38100" dist="38100" dir="2700000" algn="tl">
                    <a:srgbClr val="000000">
                      <a:alpha val="43137"/>
                    </a:srgbClr>
                  </a:outerShdw>
                </a:effectLst>
              </a:rPr>
              <a:t> Lab Med.</a:t>
            </a:r>
            <a:r>
              <a:rPr lang="en-US" sz="1000" b="0" dirty="0">
                <a:effectLst>
                  <a:outerShdw blurRad="38100" dist="38100" dir="2700000" algn="tl">
                    <a:srgbClr val="000000">
                      <a:alpha val="43137"/>
                    </a:srgbClr>
                  </a:outerShdw>
                </a:effectLst>
              </a:rPr>
              <a:t> 2002;126:697-701; Renshaw AA. </a:t>
            </a:r>
            <a:r>
              <a:rPr lang="en-US" sz="1000" b="0" i="1" dirty="0">
                <a:effectLst>
                  <a:outerShdw blurRad="38100" dist="38100" dir="2700000" algn="tl">
                    <a:srgbClr val="000000">
                      <a:alpha val="43137"/>
                    </a:srgbClr>
                  </a:outerShdw>
                </a:effectLst>
              </a:rPr>
              <a:t>Am J Clin </a:t>
            </a:r>
            <a:r>
              <a:rPr lang="en-US" sz="1000" b="0" i="1" dirty="0" err="1">
                <a:effectLst>
                  <a:outerShdw blurRad="38100" dist="38100" dir="2700000" algn="tl">
                    <a:srgbClr val="000000">
                      <a:alpha val="43137"/>
                    </a:srgbClr>
                  </a:outerShdw>
                </a:effectLst>
              </a:rPr>
              <a:t>Pathol</a:t>
            </a:r>
            <a:r>
              <a:rPr lang="en-US" sz="1000" b="0" i="1" dirty="0">
                <a:effectLst>
                  <a:outerShdw blurRad="38100" dist="38100" dir="2700000" algn="tl">
                    <a:srgbClr val="000000">
                      <a:alpha val="43137"/>
                    </a:srgbClr>
                  </a:outerShdw>
                </a:effectLst>
              </a:rPr>
              <a:t>.</a:t>
            </a:r>
            <a:r>
              <a:rPr lang="en-US" sz="1000" b="0" dirty="0">
                <a:effectLst>
                  <a:outerShdw blurRad="38100" dist="38100" dir="2700000" algn="tl">
                    <a:srgbClr val="000000">
                      <a:alpha val="43137"/>
                    </a:srgbClr>
                  </a:outerShdw>
                </a:effectLst>
              </a:rPr>
              <a:t> 2001;116:87-91;  Berg WA et al. </a:t>
            </a:r>
            <a:r>
              <a:rPr lang="en-US" sz="1000" b="0" i="1" dirty="0">
                <a:effectLst>
                  <a:outerShdw blurRad="38100" dist="38100" dir="2700000" algn="tl">
                    <a:srgbClr val="000000">
                      <a:alpha val="43137"/>
                    </a:srgbClr>
                  </a:outerShdw>
                </a:effectLst>
              </a:rPr>
              <a:t>Radiology.</a:t>
            </a:r>
            <a:r>
              <a:rPr lang="en-US" sz="1000" b="0" dirty="0">
                <a:effectLst>
                  <a:outerShdw blurRad="38100" dist="38100" dir="2700000" algn="tl">
                    <a:srgbClr val="000000">
                      <a:alpha val="43137"/>
                    </a:srgbClr>
                  </a:outerShdw>
                </a:effectLst>
              </a:rPr>
              <a:t> 2001;218:503-9; Darling ML et al. </a:t>
            </a:r>
            <a:r>
              <a:rPr lang="en-US" sz="1000" b="0" i="1" dirty="0">
                <a:effectLst>
                  <a:outerShdw blurRad="38100" dist="38100" dir="2700000" algn="tl">
                    <a:srgbClr val="000000">
                      <a:alpha val="43137"/>
                    </a:srgbClr>
                  </a:outerShdw>
                </a:effectLst>
              </a:rPr>
              <a:t>AJR Am J </a:t>
            </a:r>
            <a:r>
              <a:rPr lang="en-US" sz="1000" b="0" i="1" dirty="0" err="1">
                <a:effectLst>
                  <a:outerShdw blurRad="38100" dist="38100" dir="2700000" algn="tl">
                    <a:srgbClr val="000000">
                      <a:alpha val="43137"/>
                    </a:srgbClr>
                  </a:outerShdw>
                </a:effectLst>
              </a:rPr>
              <a:t>Roentgenol</a:t>
            </a:r>
            <a:r>
              <a:rPr lang="en-US" sz="1000" b="0" i="1" dirty="0">
                <a:effectLst>
                  <a:outerShdw blurRad="38100" dist="38100" dir="2700000" algn="tl">
                    <a:srgbClr val="000000">
                      <a:alpha val="43137"/>
                    </a:srgbClr>
                  </a:outerShdw>
                </a:effectLst>
              </a:rPr>
              <a:t>.</a:t>
            </a:r>
            <a:r>
              <a:rPr lang="en-US" sz="1000" b="0" dirty="0">
                <a:effectLst>
                  <a:outerShdw blurRad="38100" dist="38100" dir="2700000" algn="tl">
                    <a:srgbClr val="000000">
                      <a:alpha val="43137"/>
                    </a:srgbClr>
                  </a:outerShdw>
                </a:effectLst>
              </a:rPr>
              <a:t> 2000;175:1341-6; </a:t>
            </a:r>
            <a:r>
              <a:rPr lang="en-US" sz="1000" b="0" dirty="0" err="1">
                <a:effectLst>
                  <a:outerShdw blurRad="38100" dist="38100" dir="2700000" algn="tl">
                    <a:srgbClr val="000000">
                      <a:alpha val="43137"/>
                    </a:srgbClr>
                  </a:outerShdw>
                </a:effectLst>
              </a:rPr>
              <a:t>Tocino</a:t>
            </a:r>
            <a:r>
              <a:rPr lang="en-US" sz="1000" b="0" dirty="0">
                <a:effectLst>
                  <a:outerShdw blurRad="38100" dist="38100" dir="2700000" algn="tl">
                    <a:srgbClr val="000000">
                      <a:alpha val="43137"/>
                    </a:srgbClr>
                  </a:outerShdw>
                </a:effectLst>
              </a:rPr>
              <a:t> I et al. </a:t>
            </a:r>
            <a:r>
              <a:rPr lang="en-US" sz="1000" b="0" i="1" dirty="0">
                <a:effectLst>
                  <a:outerShdw blurRad="38100" dist="38100" dir="2700000" algn="tl">
                    <a:srgbClr val="000000">
                      <a:alpha val="43137"/>
                    </a:srgbClr>
                  </a:outerShdw>
                </a:effectLst>
              </a:rPr>
              <a:t>Ann Surg Oncol.</a:t>
            </a:r>
            <a:r>
              <a:rPr lang="en-US" sz="1000" b="0" dirty="0">
                <a:effectLst>
                  <a:outerShdw blurRad="38100" dist="38100" dir="2700000" algn="tl">
                    <a:srgbClr val="000000">
                      <a:alpha val="43137"/>
                    </a:srgbClr>
                  </a:outerShdw>
                </a:effectLst>
              </a:rPr>
              <a:t> 1996;3:483-8; Liberman L et al. </a:t>
            </a:r>
            <a:r>
              <a:rPr lang="en-US" sz="1000" b="0" i="1" dirty="0">
                <a:effectLst>
                  <a:outerShdw blurRad="38100" dist="38100" dir="2700000" algn="tl">
                    <a:srgbClr val="000000">
                      <a:alpha val="43137"/>
                    </a:srgbClr>
                  </a:outerShdw>
                </a:effectLst>
              </a:rPr>
              <a:t>AJR Am J </a:t>
            </a:r>
            <a:r>
              <a:rPr lang="en-US" sz="1000" b="0" i="1" dirty="0" err="1">
                <a:effectLst>
                  <a:outerShdw blurRad="38100" dist="38100" dir="2700000" algn="tl">
                    <a:srgbClr val="000000">
                      <a:alpha val="43137"/>
                    </a:srgbClr>
                  </a:outerShdw>
                </a:effectLst>
              </a:rPr>
              <a:t>Roentgenol</a:t>
            </a:r>
            <a:r>
              <a:rPr lang="en-US" sz="1000" b="0" i="1" dirty="0">
                <a:effectLst>
                  <a:outerShdw blurRad="38100" dist="38100" dir="2700000" algn="tl">
                    <a:srgbClr val="000000">
                      <a:alpha val="43137"/>
                    </a:srgbClr>
                  </a:outerShdw>
                </a:effectLst>
              </a:rPr>
              <a:t>.</a:t>
            </a:r>
            <a:r>
              <a:rPr lang="en-US" sz="1000" b="0" dirty="0">
                <a:effectLst>
                  <a:outerShdw blurRad="38100" dist="38100" dir="2700000" algn="tl">
                    <a:srgbClr val="000000">
                      <a:alpha val="43137"/>
                    </a:srgbClr>
                  </a:outerShdw>
                </a:effectLst>
              </a:rPr>
              <a:t> 1995;165:551-4; Jackman RJ et al. </a:t>
            </a:r>
            <a:r>
              <a:rPr lang="en-US" sz="1000" b="0" i="1" dirty="0">
                <a:effectLst>
                  <a:outerShdw blurRad="38100" dist="38100" dir="2700000" algn="tl">
                    <a:srgbClr val="000000">
                      <a:alpha val="43137"/>
                    </a:srgbClr>
                  </a:outerShdw>
                </a:effectLst>
              </a:rPr>
              <a:t>Radiology.</a:t>
            </a:r>
            <a:r>
              <a:rPr lang="en-US" sz="1000" b="0" dirty="0">
                <a:effectLst>
                  <a:outerShdw blurRad="38100" dist="38100" dir="2700000" algn="tl">
                    <a:srgbClr val="000000">
                      <a:alpha val="43137"/>
                    </a:srgbClr>
                  </a:outerShdw>
                </a:effectLst>
              </a:rPr>
              <a:t> 1994;193:91-5; </a:t>
            </a:r>
            <a:r>
              <a:rPr lang="en-US" sz="1000" b="0" dirty="0" err="1">
                <a:effectLst>
                  <a:outerShdw blurRad="38100" dist="38100" dir="2700000" algn="tl">
                    <a:srgbClr val="000000">
                      <a:alpha val="43137"/>
                    </a:srgbClr>
                  </a:outerShdw>
                </a:effectLst>
              </a:rPr>
              <a:t>Adrales</a:t>
            </a:r>
            <a:r>
              <a:rPr lang="en-US" sz="1000" b="0" dirty="0">
                <a:effectLst>
                  <a:outerShdw blurRad="38100" dist="38100" dir="2700000" algn="tl">
                    <a:srgbClr val="000000">
                      <a:alpha val="43137"/>
                    </a:srgbClr>
                  </a:outerShdw>
                </a:effectLst>
              </a:rPr>
              <a:t> G et al. </a:t>
            </a:r>
            <a:r>
              <a:rPr lang="en-US" sz="1000" b="0" i="1" dirty="0">
                <a:effectLst>
                  <a:outerShdw blurRad="38100" dist="38100" dir="2700000" algn="tl">
                    <a:srgbClr val="000000">
                      <a:alpha val="43137"/>
                    </a:srgbClr>
                  </a:outerShdw>
                </a:effectLst>
              </a:rPr>
              <a:t>Am J Surg. </a:t>
            </a:r>
            <a:r>
              <a:rPr lang="en-US" sz="1000" b="0" dirty="0">
                <a:effectLst>
                  <a:outerShdw blurRad="38100" dist="38100" dir="2700000" algn="tl">
                    <a:srgbClr val="000000">
                      <a:alpha val="43137"/>
                    </a:srgbClr>
                  </a:outerShdw>
                </a:effectLst>
              </a:rPr>
              <a:t>2000;180:313-5.</a:t>
            </a:r>
          </a:p>
        </p:txBody>
      </p:sp>
      <p:sp>
        <p:nvSpPr>
          <p:cNvPr id="2" name="TextBox 1">
            <a:extLst>
              <a:ext uri="{FF2B5EF4-FFF2-40B4-BE49-F238E27FC236}">
                <a16:creationId xmlns:a16="http://schemas.microsoft.com/office/drawing/2014/main" id="{216C8ABB-3E06-0B33-E4FE-0B3360934B2F}"/>
              </a:ext>
            </a:extLst>
          </p:cNvPr>
          <p:cNvSpPr txBox="1"/>
          <p:nvPr/>
        </p:nvSpPr>
        <p:spPr>
          <a:xfrm>
            <a:off x="1321088" y="4273859"/>
            <a:ext cx="9549827" cy="3123932"/>
          </a:xfrm>
          <a:prstGeom prst="rect">
            <a:avLst/>
          </a:prstGeom>
          <a:solidFill>
            <a:schemeClr val="tx1"/>
          </a:solidFill>
        </p:spPr>
        <p:txBody>
          <a:bodyPr wrap="square">
            <a:spAutoFit/>
          </a:bodyPr>
          <a:lstStyle/>
          <a:p>
            <a:pPr>
              <a:defRPr/>
            </a:pPr>
            <a:endParaRPr lang="en-US" sz="1600" dirty="0">
              <a:solidFill>
                <a:schemeClr val="bg1">
                  <a:lumMod val="95000"/>
                  <a:lumOff val="5000"/>
                </a:schemeClr>
              </a:solidFill>
            </a:endParaRPr>
          </a:p>
          <a:p>
            <a:pPr>
              <a:defRPr/>
            </a:pPr>
            <a:endParaRPr lang="en-US" sz="1600" dirty="0">
              <a:solidFill>
                <a:schemeClr val="bg1">
                  <a:lumMod val="95000"/>
                  <a:lumOff val="5000"/>
                </a:schemeClr>
              </a:solidFill>
            </a:endParaRPr>
          </a:p>
          <a:p>
            <a:pPr marL="285750">
              <a:defRPr/>
            </a:pPr>
            <a:r>
              <a:rPr lang="en-US" dirty="0">
                <a:solidFill>
                  <a:schemeClr val="bg1">
                    <a:lumMod val="95000"/>
                    <a:lumOff val="5000"/>
                  </a:schemeClr>
                </a:solidFill>
              </a:rPr>
              <a:t>NCCN Guidelines (v1.2022-BSCR-7):</a:t>
            </a:r>
          </a:p>
          <a:p>
            <a:pPr marL="628650" indent="-342900">
              <a:buFont typeface="Arial" panose="020B0604020202020204" pitchFamily="34" charset="0"/>
              <a:buChar char="•"/>
              <a:defRPr/>
            </a:pPr>
            <a:r>
              <a:rPr lang="en-US" dirty="0">
                <a:solidFill>
                  <a:schemeClr val="bg1">
                    <a:lumMod val="95000"/>
                    <a:lumOff val="5000"/>
                  </a:schemeClr>
                </a:solidFill>
              </a:rPr>
              <a:t>For </a:t>
            </a:r>
            <a:r>
              <a:rPr lang="en-US" dirty="0">
                <a:solidFill>
                  <a:srgbClr val="9A1B31"/>
                </a:solidFill>
              </a:rPr>
              <a:t>ADH, ALH, LCIS on core Bx</a:t>
            </a:r>
            <a:r>
              <a:rPr lang="en-US" dirty="0">
                <a:solidFill>
                  <a:schemeClr val="bg1">
                    <a:lumMod val="95000"/>
                    <a:lumOff val="5000"/>
                  </a:schemeClr>
                </a:solidFill>
              </a:rPr>
              <a:t>: </a:t>
            </a:r>
            <a:r>
              <a:rPr lang="en-US" dirty="0">
                <a:solidFill>
                  <a:srgbClr val="9A1B31"/>
                </a:solidFill>
              </a:rPr>
              <a:t>Surgical Excision </a:t>
            </a:r>
            <a:r>
              <a:rPr lang="en-US" dirty="0">
                <a:solidFill>
                  <a:schemeClr val="bg1">
                    <a:lumMod val="95000"/>
                    <a:lumOff val="5000"/>
                  </a:schemeClr>
                </a:solidFill>
              </a:rPr>
              <a:t>or </a:t>
            </a:r>
            <a:r>
              <a:rPr lang="en-US" dirty="0">
                <a:solidFill>
                  <a:srgbClr val="9A1B31"/>
                </a:solidFill>
              </a:rPr>
              <a:t>Follow-up</a:t>
            </a:r>
            <a:r>
              <a:rPr lang="en-US" dirty="0">
                <a:solidFill>
                  <a:schemeClr val="bg1">
                    <a:lumMod val="95000"/>
                    <a:lumOff val="5000"/>
                  </a:schemeClr>
                </a:solidFill>
              </a:rPr>
              <a:t> with examination +/- ultrasound and/or mammogram at 6 months X 1 year to assess for changes if the pathology findings are concordant with imaging findings </a:t>
            </a:r>
          </a:p>
          <a:p>
            <a:pPr>
              <a:defRPr/>
            </a:pPr>
            <a:endParaRPr lang="en-US" sz="1050" dirty="0">
              <a:solidFill>
                <a:schemeClr val="bg1">
                  <a:lumMod val="95000"/>
                  <a:lumOff val="5000"/>
                </a:schemeClr>
              </a:solidFill>
            </a:endParaRPr>
          </a:p>
          <a:p>
            <a:pPr>
              <a:defRPr/>
            </a:pPr>
            <a:endParaRPr lang="en-US" sz="1050" dirty="0">
              <a:solidFill>
                <a:schemeClr val="bg1">
                  <a:lumMod val="95000"/>
                  <a:lumOff val="5000"/>
                </a:schemeClr>
              </a:solidFill>
            </a:endParaRPr>
          </a:p>
        </p:txBody>
      </p:sp>
      <p:sp>
        <p:nvSpPr>
          <p:cNvPr id="3" name="Rectangle 6">
            <a:extLst>
              <a:ext uri="{FF2B5EF4-FFF2-40B4-BE49-F238E27FC236}">
                <a16:creationId xmlns:a16="http://schemas.microsoft.com/office/drawing/2014/main" id="{B4F9F1DE-4C0F-30E6-F2C3-E86AE0C193A8}"/>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extLst>
      <p:ext uri="{BB962C8B-B14F-4D97-AF65-F5344CB8AC3E}">
        <p14:creationId xmlns:p14="http://schemas.microsoft.com/office/powerpoint/2010/main" val="350932713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a:extLst>
              <a:ext uri="{FF2B5EF4-FFF2-40B4-BE49-F238E27FC236}">
                <a16:creationId xmlns:a16="http://schemas.microsoft.com/office/drawing/2014/main" id="{92CDC210-9827-123E-724C-7D82D9A1C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1852615"/>
            <a:ext cx="9310688"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9CEAA0EF-5D44-656B-A3C9-EF038CC2AFC2}"/>
              </a:ext>
            </a:extLst>
          </p:cNvPr>
          <p:cNvSpPr txBox="1">
            <a:spLocks/>
          </p:cNvSpPr>
          <p:nvPr/>
        </p:nvSpPr>
        <p:spPr>
          <a:xfrm>
            <a:off x="2066925" y="693738"/>
            <a:ext cx="8058150" cy="1143000"/>
          </a:xfrm>
          <a:prstGeom prst="rect">
            <a:avLst/>
          </a:prstGeom>
        </p:spPr>
        <p:txBody>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07742">
              <a:defRPr/>
            </a:pPr>
            <a:r>
              <a:rPr lang="en-US" sz="3200" kern="0" dirty="0">
                <a:effectLst>
                  <a:outerShdw blurRad="38100" dist="38100" dir="2700000" algn="tl">
                    <a:srgbClr val="000000">
                      <a:alpha val="43137"/>
                    </a:srgbClr>
                  </a:outerShdw>
                </a:effectLst>
              </a:rPr>
              <a:t>ECOG-ACRIN E2108: </a:t>
            </a:r>
          </a:p>
          <a:p>
            <a:pPr defTabSz="907742">
              <a:defRPr/>
            </a:pPr>
            <a:r>
              <a:rPr lang="en-US" sz="3200" kern="0" dirty="0">
                <a:solidFill>
                  <a:schemeClr val="accent2"/>
                </a:solidFill>
                <a:effectLst>
                  <a:outerShdw blurRad="38100" dist="38100" dir="2700000" algn="tl">
                    <a:srgbClr val="000000">
                      <a:alpha val="43137"/>
                    </a:srgbClr>
                  </a:outerShdw>
                </a:effectLst>
              </a:rPr>
              <a:t>Overall Survival by Subtype</a:t>
            </a:r>
          </a:p>
        </p:txBody>
      </p:sp>
      <p:sp>
        <p:nvSpPr>
          <p:cNvPr id="4" name="Untertitel 2">
            <a:extLst>
              <a:ext uri="{FF2B5EF4-FFF2-40B4-BE49-F238E27FC236}">
                <a16:creationId xmlns:a16="http://schemas.microsoft.com/office/drawing/2014/main" id="{CC1402E2-4DC5-C518-81C9-3D4E26B32003}"/>
              </a:ext>
            </a:extLst>
          </p:cNvPr>
          <p:cNvSpPr txBox="1">
            <a:spLocks/>
          </p:cNvSpPr>
          <p:nvPr/>
        </p:nvSpPr>
        <p:spPr bwMode="auto">
          <a:xfrm>
            <a:off x="6905627" y="7026276"/>
            <a:ext cx="4333875" cy="2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62" tIns="44813" rIns="91962" bIns="44813"/>
          <a:lstStyle>
            <a:lvl1pPr defTabSz="611188">
              <a:defRPr sz="2400" b="1">
                <a:solidFill>
                  <a:srgbClr val="FFFFFF"/>
                </a:solidFill>
                <a:latin typeface="Arial" panose="020B0604020202020204" pitchFamily="34" charset="0"/>
              </a:defRPr>
            </a:lvl1pPr>
            <a:lvl2pPr marL="742950" indent="-285750" defTabSz="611188">
              <a:defRPr sz="2400" b="1">
                <a:solidFill>
                  <a:srgbClr val="FFFFFF"/>
                </a:solidFill>
                <a:latin typeface="Arial" panose="020B0604020202020204" pitchFamily="34" charset="0"/>
              </a:defRPr>
            </a:lvl2pPr>
            <a:lvl3pPr marL="1143000" indent="-228600" defTabSz="611188">
              <a:defRPr sz="2400" b="1">
                <a:solidFill>
                  <a:srgbClr val="FFFFFF"/>
                </a:solidFill>
                <a:latin typeface="Arial" panose="020B0604020202020204" pitchFamily="34" charset="0"/>
              </a:defRPr>
            </a:lvl3pPr>
            <a:lvl4pPr marL="1600200" indent="-228600" defTabSz="611188">
              <a:defRPr sz="2400" b="1">
                <a:solidFill>
                  <a:srgbClr val="FFFFFF"/>
                </a:solidFill>
                <a:latin typeface="Arial" panose="020B0604020202020204" pitchFamily="34" charset="0"/>
              </a:defRPr>
            </a:lvl4pPr>
            <a:lvl5pPr marL="2057400" indent="-228600" defTabSz="611188">
              <a:defRPr sz="2400" b="1">
                <a:solidFill>
                  <a:srgbClr val="FFFFFF"/>
                </a:solidFill>
                <a:latin typeface="Arial" panose="020B0604020202020204" pitchFamily="34" charset="0"/>
              </a:defRPr>
            </a:lvl5pPr>
            <a:lvl6pPr marL="2514600" indent="-228600" defTabSz="611188"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611188"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611188"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611188"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30000"/>
              </a:spcBef>
            </a:pPr>
            <a:r>
              <a:rPr lang="en-GB" altLang="en-US" sz="1200" b="0" dirty="0"/>
              <a:t>Khan S et al. ASCO 2020. Abstract LBA2.</a:t>
            </a:r>
            <a:endParaRPr lang="de-DE" altLang="en-US" sz="1200" b="0" dirty="0"/>
          </a:p>
        </p:txBody>
      </p:sp>
      <p:sp>
        <p:nvSpPr>
          <p:cNvPr id="5" name="Rectangle 6">
            <a:extLst>
              <a:ext uri="{FF2B5EF4-FFF2-40B4-BE49-F238E27FC236}">
                <a16:creationId xmlns:a16="http://schemas.microsoft.com/office/drawing/2014/main" id="{C36F857D-FD84-C825-9D8A-5F6304F0428A}"/>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50</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EA03CAE7-2F92-ADCA-B69C-A32F068ABF20}"/>
              </a:ext>
            </a:extLst>
          </p:cNvPr>
          <p:cNvSpPr>
            <a:spLocks noChangeArrowheads="1"/>
          </p:cNvSpPr>
          <p:nvPr/>
        </p:nvSpPr>
        <p:spPr bwMode="auto">
          <a:xfrm>
            <a:off x="2349500" y="1965327"/>
            <a:ext cx="7277100" cy="4448175"/>
          </a:xfrm>
          <a:prstGeom prst="rect">
            <a:avLst/>
          </a:prstGeom>
          <a:solidFill>
            <a:schemeClr val="tx1"/>
          </a:solidFill>
          <a:ln w="38100" algn="ctr">
            <a:solidFill>
              <a:schemeClr val="tx1"/>
            </a:solidFill>
            <a:round/>
            <a:headEnd/>
            <a:tailEnd/>
          </a:ln>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pic>
        <p:nvPicPr>
          <p:cNvPr id="102403" name="Picture 1">
            <a:extLst>
              <a:ext uri="{FF2B5EF4-FFF2-40B4-BE49-F238E27FC236}">
                <a16:creationId xmlns:a16="http://schemas.microsoft.com/office/drawing/2014/main" id="{0D52DEB7-6B7C-EA8E-6652-E5DD413FF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147888"/>
            <a:ext cx="669131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AE693FEE-5DB1-6958-64A9-991A3BA7E930}"/>
              </a:ext>
            </a:extLst>
          </p:cNvPr>
          <p:cNvSpPr txBox="1">
            <a:spLocks/>
          </p:cNvSpPr>
          <p:nvPr/>
        </p:nvSpPr>
        <p:spPr>
          <a:xfrm>
            <a:off x="2141538" y="704850"/>
            <a:ext cx="8058150" cy="1143000"/>
          </a:xfrm>
          <a:prstGeom prst="rect">
            <a:avLst/>
          </a:prstGeom>
        </p:spPr>
        <p:txBody>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07742">
              <a:defRPr/>
            </a:pPr>
            <a:r>
              <a:rPr lang="en-US" sz="3200" kern="0" dirty="0">
                <a:effectLst>
                  <a:outerShdw blurRad="38100" dist="38100" dir="2700000" algn="tl">
                    <a:srgbClr val="000000">
                      <a:alpha val="43137"/>
                    </a:srgbClr>
                  </a:outerShdw>
                </a:effectLst>
              </a:rPr>
              <a:t>ECOG-ACRIN E2108: </a:t>
            </a:r>
          </a:p>
          <a:p>
            <a:pPr defTabSz="907742">
              <a:defRPr/>
            </a:pPr>
            <a:r>
              <a:rPr lang="en-US" sz="3200" kern="0" dirty="0">
                <a:solidFill>
                  <a:schemeClr val="accent2"/>
                </a:solidFill>
                <a:effectLst>
                  <a:outerShdw blurRad="38100" dist="38100" dir="2700000" algn="tl">
                    <a:srgbClr val="000000">
                      <a:alpha val="43137"/>
                    </a:srgbClr>
                  </a:outerShdw>
                </a:effectLst>
              </a:rPr>
              <a:t>Loco-regional Progression</a:t>
            </a:r>
          </a:p>
        </p:txBody>
      </p:sp>
      <p:sp>
        <p:nvSpPr>
          <p:cNvPr id="102406" name="Rectangle 1">
            <a:extLst>
              <a:ext uri="{FF2B5EF4-FFF2-40B4-BE49-F238E27FC236}">
                <a16:creationId xmlns:a16="http://schemas.microsoft.com/office/drawing/2014/main" id="{DC2CF90D-03C4-3259-4B27-71F78755B736}"/>
              </a:ext>
            </a:extLst>
          </p:cNvPr>
          <p:cNvSpPr>
            <a:spLocks noChangeArrowheads="1"/>
          </p:cNvSpPr>
          <p:nvPr/>
        </p:nvSpPr>
        <p:spPr bwMode="auto">
          <a:xfrm>
            <a:off x="2636840" y="6088065"/>
            <a:ext cx="1254125" cy="325437"/>
          </a:xfrm>
          <a:prstGeom prst="rect">
            <a:avLst/>
          </a:prstGeom>
          <a:solidFill>
            <a:schemeClr val="tx1"/>
          </a:solidFill>
          <a:ln w="38100" algn="ctr">
            <a:solidFill>
              <a:schemeClr val="tx1"/>
            </a:solidFill>
            <a:round/>
            <a:headEnd/>
            <a:tailEnd/>
          </a:ln>
        </p:spPr>
        <p:txBody>
          <a:bodyPr wrap="none" anchor="ct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endParaRPr lang="en-US" altLang="en-US"/>
          </a:p>
        </p:txBody>
      </p:sp>
      <p:sp>
        <p:nvSpPr>
          <p:cNvPr id="3" name="Untertitel 2">
            <a:extLst>
              <a:ext uri="{FF2B5EF4-FFF2-40B4-BE49-F238E27FC236}">
                <a16:creationId xmlns:a16="http://schemas.microsoft.com/office/drawing/2014/main" id="{8570CB52-34D9-7583-17D4-42CBDC2121E1}"/>
              </a:ext>
            </a:extLst>
          </p:cNvPr>
          <p:cNvSpPr txBox="1">
            <a:spLocks/>
          </p:cNvSpPr>
          <p:nvPr/>
        </p:nvSpPr>
        <p:spPr bwMode="auto">
          <a:xfrm>
            <a:off x="6905627" y="7026276"/>
            <a:ext cx="4333875" cy="2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62" tIns="44813" rIns="91962" bIns="44813"/>
          <a:lstStyle>
            <a:lvl1pPr defTabSz="611188">
              <a:defRPr sz="2400" b="1">
                <a:solidFill>
                  <a:srgbClr val="FFFFFF"/>
                </a:solidFill>
                <a:latin typeface="Arial" panose="020B0604020202020204" pitchFamily="34" charset="0"/>
              </a:defRPr>
            </a:lvl1pPr>
            <a:lvl2pPr marL="742950" indent="-285750" defTabSz="611188">
              <a:defRPr sz="2400" b="1">
                <a:solidFill>
                  <a:srgbClr val="FFFFFF"/>
                </a:solidFill>
                <a:latin typeface="Arial" panose="020B0604020202020204" pitchFamily="34" charset="0"/>
              </a:defRPr>
            </a:lvl2pPr>
            <a:lvl3pPr marL="1143000" indent="-228600" defTabSz="611188">
              <a:defRPr sz="2400" b="1">
                <a:solidFill>
                  <a:srgbClr val="FFFFFF"/>
                </a:solidFill>
                <a:latin typeface="Arial" panose="020B0604020202020204" pitchFamily="34" charset="0"/>
              </a:defRPr>
            </a:lvl3pPr>
            <a:lvl4pPr marL="1600200" indent="-228600" defTabSz="611188">
              <a:defRPr sz="2400" b="1">
                <a:solidFill>
                  <a:srgbClr val="FFFFFF"/>
                </a:solidFill>
                <a:latin typeface="Arial" panose="020B0604020202020204" pitchFamily="34" charset="0"/>
              </a:defRPr>
            </a:lvl4pPr>
            <a:lvl5pPr marL="2057400" indent="-228600" defTabSz="611188">
              <a:defRPr sz="2400" b="1">
                <a:solidFill>
                  <a:srgbClr val="FFFFFF"/>
                </a:solidFill>
                <a:latin typeface="Arial" panose="020B0604020202020204" pitchFamily="34" charset="0"/>
              </a:defRPr>
            </a:lvl5pPr>
            <a:lvl6pPr marL="2514600" indent="-228600" defTabSz="611188"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611188"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611188"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611188"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30000"/>
              </a:spcBef>
            </a:pPr>
            <a:r>
              <a:rPr lang="en-GB" altLang="en-US" sz="1200" b="0" dirty="0"/>
              <a:t>Khan S et al. ASCO 2020. Abstract LBA2.</a:t>
            </a:r>
            <a:endParaRPr lang="de-DE" altLang="en-US" sz="1200" b="0" dirty="0"/>
          </a:p>
        </p:txBody>
      </p:sp>
      <p:sp>
        <p:nvSpPr>
          <p:cNvPr id="5" name="Rectangle 6">
            <a:extLst>
              <a:ext uri="{FF2B5EF4-FFF2-40B4-BE49-F238E27FC236}">
                <a16:creationId xmlns:a16="http://schemas.microsoft.com/office/drawing/2014/main" id="{62F30B1F-FBCF-2F64-CD29-9E16E11A40D9}"/>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51</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5B6D-0C7A-8FA3-E541-755909932E67}"/>
              </a:ext>
            </a:extLst>
          </p:cNvPr>
          <p:cNvSpPr txBox="1">
            <a:spLocks/>
          </p:cNvSpPr>
          <p:nvPr/>
        </p:nvSpPr>
        <p:spPr>
          <a:xfrm>
            <a:off x="1949809" y="749095"/>
            <a:ext cx="8058150" cy="1143000"/>
          </a:xfrm>
          <a:prstGeom prst="rect">
            <a:avLst/>
          </a:prstGeom>
        </p:spPr>
        <p:txBody>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07742">
              <a:defRPr/>
            </a:pPr>
            <a:r>
              <a:rPr lang="en-US" sz="3200" kern="0" dirty="0">
                <a:effectLst>
                  <a:outerShdw blurRad="38100" dist="38100" dir="2700000" algn="tl">
                    <a:srgbClr val="000000">
                      <a:alpha val="43137"/>
                    </a:srgbClr>
                  </a:outerShdw>
                </a:effectLst>
              </a:rPr>
              <a:t>Japanese Randomized Trial:</a:t>
            </a:r>
          </a:p>
          <a:p>
            <a:pPr defTabSz="907742">
              <a:defRPr/>
            </a:pPr>
            <a:r>
              <a:rPr lang="en-US" sz="3200" kern="0" dirty="0">
                <a:solidFill>
                  <a:schemeClr val="accent2"/>
                </a:solidFill>
                <a:effectLst>
                  <a:outerShdw blurRad="38100" dist="38100" dir="2700000" algn="tl">
                    <a:srgbClr val="000000">
                      <a:alpha val="43137"/>
                    </a:srgbClr>
                  </a:outerShdw>
                </a:effectLst>
              </a:rPr>
              <a:t>Primary Tumor Resection + Systemic Therapy vs. Systemic Therapy Alone</a:t>
            </a:r>
          </a:p>
        </p:txBody>
      </p:sp>
      <p:sp>
        <p:nvSpPr>
          <p:cNvPr id="4" name="TextBox 3">
            <a:extLst>
              <a:ext uri="{FF2B5EF4-FFF2-40B4-BE49-F238E27FC236}">
                <a16:creationId xmlns:a16="http://schemas.microsoft.com/office/drawing/2014/main" id="{31D9B1C9-8029-A695-E841-04E40C75C907}"/>
              </a:ext>
            </a:extLst>
          </p:cNvPr>
          <p:cNvSpPr txBox="1"/>
          <p:nvPr/>
        </p:nvSpPr>
        <p:spPr>
          <a:xfrm>
            <a:off x="899642" y="2478205"/>
            <a:ext cx="10620532" cy="4401205"/>
          </a:xfrm>
          <a:prstGeom prst="rect">
            <a:avLst/>
          </a:prstGeom>
          <a:noFill/>
        </p:spPr>
        <p:txBody>
          <a:bodyPr wrap="square">
            <a:spAutoFit/>
          </a:bodyPr>
          <a:lstStyle/>
          <a:p>
            <a:pPr marL="342900" indent="-342900">
              <a:buFont typeface="Arial" panose="020B0604020202020204" pitchFamily="34" charset="0"/>
              <a:buChar char="•"/>
            </a:pPr>
            <a:r>
              <a:rPr lang="en-US" sz="2800" dirty="0">
                <a:solidFill>
                  <a:schemeClr val="tx2"/>
                </a:solidFill>
              </a:rPr>
              <a:t>570 de novo stage IV BC patients</a:t>
            </a:r>
          </a:p>
          <a:p>
            <a:pPr marL="342900" indent="-342900">
              <a:buFont typeface="Arial" panose="020B0604020202020204" pitchFamily="34" charset="0"/>
              <a:buChar char="•"/>
            </a:pPr>
            <a:r>
              <a:rPr lang="en-US" sz="2800" dirty="0"/>
              <a:t>First registration: Systemic Therapies according to clinical subtypes</a:t>
            </a:r>
          </a:p>
          <a:p>
            <a:pPr marL="342900" indent="-342900">
              <a:buFont typeface="Arial" panose="020B0604020202020204" pitchFamily="34" charset="0"/>
              <a:buChar char="•"/>
            </a:pPr>
            <a:r>
              <a:rPr lang="en-US" sz="2800" dirty="0"/>
              <a:t>Patients without progression after 3 months of primary systemic therapy were randomly assigned 1:1</a:t>
            </a:r>
          </a:p>
          <a:p>
            <a:pPr marL="800100" lvl="1" indent="-342900">
              <a:buFont typeface="Arial" panose="020B0604020202020204" pitchFamily="34" charset="0"/>
              <a:buChar char="•"/>
            </a:pPr>
            <a:r>
              <a:rPr lang="en-US" sz="2800" dirty="0"/>
              <a:t>Systemic therapy alone (arm A)</a:t>
            </a:r>
          </a:p>
          <a:p>
            <a:pPr marL="800100" lvl="1" indent="-342900">
              <a:buFont typeface="Arial" panose="020B0604020202020204" pitchFamily="34" charset="0"/>
              <a:buChar char="•"/>
            </a:pPr>
            <a:r>
              <a:rPr lang="en-US" sz="2800" dirty="0"/>
              <a:t>PTR plus systemic therapy (arm B)</a:t>
            </a:r>
          </a:p>
          <a:p>
            <a:pPr marL="800100" lvl="1"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primary endpoint was </a:t>
            </a:r>
            <a:r>
              <a:rPr lang="en-US" sz="2800" dirty="0">
                <a:solidFill>
                  <a:schemeClr val="accent2"/>
                </a:solidFill>
              </a:rPr>
              <a:t>overall survival </a:t>
            </a:r>
          </a:p>
          <a:p>
            <a:pPr marL="342900" indent="-342900">
              <a:buFont typeface="Arial" panose="020B0604020202020204" pitchFamily="34" charset="0"/>
              <a:buChar char="•"/>
            </a:pPr>
            <a:r>
              <a:rPr lang="en-US" sz="2800" dirty="0"/>
              <a:t>Secondary endpoints included </a:t>
            </a:r>
            <a:r>
              <a:rPr lang="en-US" sz="2800" dirty="0">
                <a:solidFill>
                  <a:schemeClr val="accent2"/>
                </a:solidFill>
              </a:rPr>
              <a:t>local relapse-free survival </a:t>
            </a:r>
          </a:p>
        </p:txBody>
      </p:sp>
      <p:sp>
        <p:nvSpPr>
          <p:cNvPr id="3" name="Untertitel 2">
            <a:extLst>
              <a:ext uri="{FF2B5EF4-FFF2-40B4-BE49-F238E27FC236}">
                <a16:creationId xmlns:a16="http://schemas.microsoft.com/office/drawing/2014/main" id="{2E63F0BD-367A-AA7C-A384-77761D63C0EF}"/>
              </a:ext>
            </a:extLst>
          </p:cNvPr>
          <p:cNvSpPr txBox="1">
            <a:spLocks/>
          </p:cNvSpPr>
          <p:nvPr/>
        </p:nvSpPr>
        <p:spPr bwMode="auto">
          <a:xfrm>
            <a:off x="7009322" y="7167678"/>
            <a:ext cx="4333875" cy="2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62" tIns="44813" rIns="91962" bIns="44813"/>
          <a:lstStyle>
            <a:lvl1pPr defTabSz="611188">
              <a:defRPr sz="2400" b="1">
                <a:solidFill>
                  <a:srgbClr val="FFFFFF"/>
                </a:solidFill>
                <a:latin typeface="Arial" panose="020B0604020202020204" pitchFamily="34" charset="0"/>
              </a:defRPr>
            </a:lvl1pPr>
            <a:lvl2pPr marL="742950" indent="-285750" defTabSz="611188">
              <a:defRPr sz="2400" b="1">
                <a:solidFill>
                  <a:srgbClr val="FFFFFF"/>
                </a:solidFill>
                <a:latin typeface="Arial" panose="020B0604020202020204" pitchFamily="34" charset="0"/>
              </a:defRPr>
            </a:lvl2pPr>
            <a:lvl3pPr marL="1143000" indent="-228600" defTabSz="611188">
              <a:defRPr sz="2400" b="1">
                <a:solidFill>
                  <a:srgbClr val="FFFFFF"/>
                </a:solidFill>
                <a:latin typeface="Arial" panose="020B0604020202020204" pitchFamily="34" charset="0"/>
              </a:defRPr>
            </a:lvl3pPr>
            <a:lvl4pPr marL="1600200" indent="-228600" defTabSz="611188">
              <a:defRPr sz="2400" b="1">
                <a:solidFill>
                  <a:srgbClr val="FFFFFF"/>
                </a:solidFill>
                <a:latin typeface="Arial" panose="020B0604020202020204" pitchFamily="34" charset="0"/>
              </a:defRPr>
            </a:lvl4pPr>
            <a:lvl5pPr marL="2057400" indent="-228600" defTabSz="611188">
              <a:defRPr sz="2400" b="1">
                <a:solidFill>
                  <a:srgbClr val="FFFFFF"/>
                </a:solidFill>
                <a:latin typeface="Arial" panose="020B0604020202020204" pitchFamily="34" charset="0"/>
              </a:defRPr>
            </a:lvl5pPr>
            <a:lvl6pPr marL="2514600" indent="-228600" defTabSz="611188"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611188"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611188"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611188"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lnSpc>
                <a:spcPct val="90000"/>
              </a:lnSpc>
              <a:spcBef>
                <a:spcPct val="30000"/>
              </a:spcBef>
            </a:pPr>
            <a:r>
              <a:rPr lang="en-GB" altLang="en-US" sz="1200" b="0" dirty="0"/>
              <a:t>Shien T, et al: Br J Cancer 133, 625-632; 2025</a:t>
            </a:r>
            <a:endParaRPr lang="de-DE" altLang="en-US" sz="1200" b="0" dirty="0"/>
          </a:p>
        </p:txBody>
      </p:sp>
      <p:sp>
        <p:nvSpPr>
          <p:cNvPr id="5" name="Rectangle 6">
            <a:extLst>
              <a:ext uri="{FF2B5EF4-FFF2-40B4-BE49-F238E27FC236}">
                <a16:creationId xmlns:a16="http://schemas.microsoft.com/office/drawing/2014/main" id="{A580C530-C855-7573-8CB4-04D2B7D4BC6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52</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extLst>
      <p:ext uri="{BB962C8B-B14F-4D97-AF65-F5344CB8AC3E}">
        <p14:creationId xmlns:p14="http://schemas.microsoft.com/office/powerpoint/2010/main" val="276144942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9D67-690B-377C-F0E8-0B0047BC837A}"/>
              </a:ext>
            </a:extLst>
          </p:cNvPr>
          <p:cNvSpPr txBox="1">
            <a:spLocks/>
          </p:cNvSpPr>
          <p:nvPr/>
        </p:nvSpPr>
        <p:spPr>
          <a:xfrm>
            <a:off x="1964323" y="705553"/>
            <a:ext cx="8058150" cy="1143000"/>
          </a:xfrm>
          <a:prstGeom prst="rect">
            <a:avLst/>
          </a:prstGeom>
        </p:spPr>
        <p:txBody>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07742">
              <a:defRPr/>
            </a:pPr>
            <a:r>
              <a:rPr lang="en-US" sz="3200" kern="0" dirty="0">
                <a:effectLst>
                  <a:outerShdw blurRad="38100" dist="38100" dir="2700000" algn="tl">
                    <a:srgbClr val="000000">
                      <a:alpha val="43137"/>
                    </a:srgbClr>
                  </a:outerShdw>
                </a:effectLst>
              </a:rPr>
              <a:t>Japanese Randomized Trial:</a:t>
            </a:r>
          </a:p>
          <a:p>
            <a:pPr defTabSz="907742">
              <a:defRPr/>
            </a:pPr>
            <a:r>
              <a:rPr lang="en-US" sz="3200" kern="0" dirty="0">
                <a:solidFill>
                  <a:schemeClr val="accent2"/>
                </a:solidFill>
                <a:effectLst>
                  <a:outerShdw blurRad="38100" dist="38100" dir="2700000" algn="tl">
                    <a:srgbClr val="000000">
                      <a:alpha val="43137"/>
                    </a:srgbClr>
                  </a:outerShdw>
                </a:effectLst>
              </a:rPr>
              <a:t>Overall Survival</a:t>
            </a:r>
          </a:p>
        </p:txBody>
      </p:sp>
      <p:pic>
        <p:nvPicPr>
          <p:cNvPr id="5" name="Picture 4">
            <a:extLst>
              <a:ext uri="{FF2B5EF4-FFF2-40B4-BE49-F238E27FC236}">
                <a16:creationId xmlns:a16="http://schemas.microsoft.com/office/drawing/2014/main" id="{C5AA9C88-6B3E-5048-57D5-9599D327C08B}"/>
              </a:ext>
            </a:extLst>
          </p:cNvPr>
          <p:cNvPicPr>
            <a:picLocks noChangeAspect="1"/>
          </p:cNvPicPr>
          <p:nvPr/>
        </p:nvPicPr>
        <p:blipFill>
          <a:blip r:embed="rId2"/>
          <a:stretch>
            <a:fillRect/>
          </a:stretch>
        </p:blipFill>
        <p:spPr>
          <a:xfrm>
            <a:off x="557212" y="1811771"/>
            <a:ext cx="11077575" cy="5124450"/>
          </a:xfrm>
          <a:prstGeom prst="rect">
            <a:avLst/>
          </a:prstGeom>
        </p:spPr>
      </p:pic>
      <p:sp>
        <p:nvSpPr>
          <p:cNvPr id="3" name="Untertitel 2">
            <a:extLst>
              <a:ext uri="{FF2B5EF4-FFF2-40B4-BE49-F238E27FC236}">
                <a16:creationId xmlns:a16="http://schemas.microsoft.com/office/drawing/2014/main" id="{40E1A68F-8284-6B20-756E-82DDFEA6F360}"/>
              </a:ext>
            </a:extLst>
          </p:cNvPr>
          <p:cNvSpPr txBox="1">
            <a:spLocks/>
          </p:cNvSpPr>
          <p:nvPr/>
        </p:nvSpPr>
        <p:spPr bwMode="auto">
          <a:xfrm>
            <a:off x="7009322" y="7167678"/>
            <a:ext cx="4333875" cy="2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62" tIns="44813" rIns="91962" bIns="44813"/>
          <a:lstStyle>
            <a:lvl1pPr defTabSz="611188">
              <a:defRPr sz="2400" b="1">
                <a:solidFill>
                  <a:srgbClr val="FFFFFF"/>
                </a:solidFill>
                <a:latin typeface="Arial" panose="020B0604020202020204" pitchFamily="34" charset="0"/>
              </a:defRPr>
            </a:lvl1pPr>
            <a:lvl2pPr marL="742950" indent="-285750" defTabSz="611188">
              <a:defRPr sz="2400" b="1">
                <a:solidFill>
                  <a:srgbClr val="FFFFFF"/>
                </a:solidFill>
                <a:latin typeface="Arial" panose="020B0604020202020204" pitchFamily="34" charset="0"/>
              </a:defRPr>
            </a:lvl2pPr>
            <a:lvl3pPr marL="1143000" indent="-228600" defTabSz="611188">
              <a:defRPr sz="2400" b="1">
                <a:solidFill>
                  <a:srgbClr val="FFFFFF"/>
                </a:solidFill>
                <a:latin typeface="Arial" panose="020B0604020202020204" pitchFamily="34" charset="0"/>
              </a:defRPr>
            </a:lvl3pPr>
            <a:lvl4pPr marL="1600200" indent="-228600" defTabSz="611188">
              <a:defRPr sz="2400" b="1">
                <a:solidFill>
                  <a:srgbClr val="FFFFFF"/>
                </a:solidFill>
                <a:latin typeface="Arial" panose="020B0604020202020204" pitchFamily="34" charset="0"/>
              </a:defRPr>
            </a:lvl4pPr>
            <a:lvl5pPr marL="2057400" indent="-228600" defTabSz="611188">
              <a:defRPr sz="2400" b="1">
                <a:solidFill>
                  <a:srgbClr val="FFFFFF"/>
                </a:solidFill>
                <a:latin typeface="Arial" panose="020B0604020202020204" pitchFamily="34" charset="0"/>
              </a:defRPr>
            </a:lvl5pPr>
            <a:lvl6pPr marL="2514600" indent="-228600" defTabSz="611188"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611188"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611188"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611188"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lnSpc>
                <a:spcPct val="90000"/>
              </a:lnSpc>
              <a:spcBef>
                <a:spcPct val="30000"/>
              </a:spcBef>
            </a:pPr>
            <a:r>
              <a:rPr lang="en-GB" altLang="en-US" sz="1200" b="0" dirty="0"/>
              <a:t>Shien T, et al: Br J Cancer 133, 625-632; 2025</a:t>
            </a:r>
            <a:endParaRPr lang="de-DE" altLang="en-US" sz="1200" b="0" dirty="0"/>
          </a:p>
        </p:txBody>
      </p:sp>
      <p:sp>
        <p:nvSpPr>
          <p:cNvPr id="4" name="Rectangle 6">
            <a:extLst>
              <a:ext uri="{FF2B5EF4-FFF2-40B4-BE49-F238E27FC236}">
                <a16:creationId xmlns:a16="http://schemas.microsoft.com/office/drawing/2014/main" id="{499369F3-85AF-8CFF-E024-F2A390250D7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53</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extLst>
      <p:ext uri="{BB962C8B-B14F-4D97-AF65-F5344CB8AC3E}">
        <p14:creationId xmlns:p14="http://schemas.microsoft.com/office/powerpoint/2010/main" val="315469732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4AA2A-5979-8EA2-763D-43C0406B3190}"/>
              </a:ext>
            </a:extLst>
          </p:cNvPr>
          <p:cNvPicPr>
            <a:picLocks noChangeAspect="1"/>
          </p:cNvPicPr>
          <p:nvPr/>
        </p:nvPicPr>
        <p:blipFill>
          <a:blip r:embed="rId2"/>
          <a:stretch>
            <a:fillRect/>
          </a:stretch>
        </p:blipFill>
        <p:spPr>
          <a:xfrm>
            <a:off x="1424601" y="1917596"/>
            <a:ext cx="9651021" cy="4719177"/>
          </a:xfrm>
          <a:prstGeom prst="rect">
            <a:avLst/>
          </a:prstGeom>
        </p:spPr>
      </p:pic>
      <p:sp>
        <p:nvSpPr>
          <p:cNvPr id="4" name="Title 1">
            <a:extLst>
              <a:ext uri="{FF2B5EF4-FFF2-40B4-BE49-F238E27FC236}">
                <a16:creationId xmlns:a16="http://schemas.microsoft.com/office/drawing/2014/main" id="{E28DA082-B6F2-8814-8437-03C801AC729C}"/>
              </a:ext>
            </a:extLst>
          </p:cNvPr>
          <p:cNvSpPr txBox="1">
            <a:spLocks/>
          </p:cNvSpPr>
          <p:nvPr/>
        </p:nvSpPr>
        <p:spPr>
          <a:xfrm>
            <a:off x="1979305" y="749095"/>
            <a:ext cx="8058150" cy="1143000"/>
          </a:xfrm>
          <a:prstGeom prst="rect">
            <a:avLst/>
          </a:prstGeom>
        </p:spPr>
        <p:txBody>
          <a:bodyPr/>
          <a:lstStyle>
            <a:lvl1pPr algn="ctr" defTabSz="919163" rtl="0" eaLnBrk="0" fontAlgn="base" hangingPunct="0">
              <a:lnSpc>
                <a:spcPct val="90000"/>
              </a:lnSpc>
              <a:spcBef>
                <a:spcPct val="0"/>
              </a:spcBef>
              <a:spcAft>
                <a:spcPct val="0"/>
              </a:spcAft>
              <a:defRPr sz="3600" b="1">
                <a:solidFill>
                  <a:schemeClr val="tx2"/>
                </a:solidFill>
                <a:latin typeface="+mj-lt"/>
                <a:ea typeface="+mj-ea"/>
                <a:cs typeface="+mj-cs"/>
              </a:defRPr>
            </a:lvl1pPr>
            <a:lvl2pPr algn="ctr" defTabSz="919163" rtl="0" eaLnBrk="0" fontAlgn="base" hangingPunct="0">
              <a:lnSpc>
                <a:spcPct val="90000"/>
              </a:lnSpc>
              <a:spcBef>
                <a:spcPct val="0"/>
              </a:spcBef>
              <a:spcAft>
                <a:spcPct val="0"/>
              </a:spcAft>
              <a:defRPr sz="3600" b="1">
                <a:solidFill>
                  <a:schemeClr val="tx2"/>
                </a:solidFill>
                <a:latin typeface="Arial" charset="0"/>
              </a:defRPr>
            </a:lvl2pPr>
            <a:lvl3pPr algn="ctr" defTabSz="919163" rtl="0" eaLnBrk="0" fontAlgn="base" hangingPunct="0">
              <a:lnSpc>
                <a:spcPct val="90000"/>
              </a:lnSpc>
              <a:spcBef>
                <a:spcPct val="0"/>
              </a:spcBef>
              <a:spcAft>
                <a:spcPct val="0"/>
              </a:spcAft>
              <a:defRPr sz="3600" b="1">
                <a:solidFill>
                  <a:schemeClr val="tx2"/>
                </a:solidFill>
                <a:latin typeface="Arial" charset="0"/>
              </a:defRPr>
            </a:lvl3pPr>
            <a:lvl4pPr algn="ctr" defTabSz="919163" rtl="0" eaLnBrk="0" fontAlgn="base" hangingPunct="0">
              <a:lnSpc>
                <a:spcPct val="90000"/>
              </a:lnSpc>
              <a:spcBef>
                <a:spcPct val="0"/>
              </a:spcBef>
              <a:spcAft>
                <a:spcPct val="0"/>
              </a:spcAft>
              <a:defRPr sz="3600" b="1">
                <a:solidFill>
                  <a:schemeClr val="tx2"/>
                </a:solidFill>
                <a:latin typeface="Arial" charset="0"/>
              </a:defRPr>
            </a:lvl4pPr>
            <a:lvl5pPr algn="ctr" defTabSz="919163" rtl="0" eaLnBrk="0" fontAlgn="base" hangingPunct="0">
              <a:lnSpc>
                <a:spcPct val="90000"/>
              </a:lnSpc>
              <a:spcBef>
                <a:spcPct val="0"/>
              </a:spcBef>
              <a:spcAft>
                <a:spcPct val="0"/>
              </a:spcAft>
              <a:defRPr sz="3600" b="1">
                <a:solidFill>
                  <a:schemeClr val="tx2"/>
                </a:solidFill>
                <a:latin typeface="Arial" charset="0"/>
              </a:defRPr>
            </a:lvl5pPr>
            <a:lvl6pPr marL="457200" algn="ctr" defTabSz="919163" rtl="0" eaLnBrk="0" fontAlgn="base" hangingPunct="0">
              <a:lnSpc>
                <a:spcPct val="90000"/>
              </a:lnSpc>
              <a:spcBef>
                <a:spcPct val="0"/>
              </a:spcBef>
              <a:spcAft>
                <a:spcPct val="0"/>
              </a:spcAft>
              <a:defRPr sz="3600" b="1">
                <a:solidFill>
                  <a:schemeClr val="tx2"/>
                </a:solidFill>
                <a:latin typeface="Arial" charset="0"/>
              </a:defRPr>
            </a:lvl6pPr>
            <a:lvl7pPr marL="914400" algn="ctr" defTabSz="919163" rtl="0" eaLnBrk="0" fontAlgn="base" hangingPunct="0">
              <a:lnSpc>
                <a:spcPct val="90000"/>
              </a:lnSpc>
              <a:spcBef>
                <a:spcPct val="0"/>
              </a:spcBef>
              <a:spcAft>
                <a:spcPct val="0"/>
              </a:spcAft>
              <a:defRPr sz="3600" b="1">
                <a:solidFill>
                  <a:schemeClr val="tx2"/>
                </a:solidFill>
                <a:latin typeface="Arial" charset="0"/>
              </a:defRPr>
            </a:lvl7pPr>
            <a:lvl8pPr marL="1371600" algn="ctr" defTabSz="919163" rtl="0" eaLnBrk="0" fontAlgn="base" hangingPunct="0">
              <a:lnSpc>
                <a:spcPct val="90000"/>
              </a:lnSpc>
              <a:spcBef>
                <a:spcPct val="0"/>
              </a:spcBef>
              <a:spcAft>
                <a:spcPct val="0"/>
              </a:spcAft>
              <a:defRPr sz="3600" b="1">
                <a:solidFill>
                  <a:schemeClr val="tx2"/>
                </a:solidFill>
                <a:latin typeface="Arial" charset="0"/>
              </a:defRPr>
            </a:lvl8pPr>
            <a:lvl9pPr marL="1828800" algn="ctr" defTabSz="919163" rtl="0" eaLnBrk="0" fontAlgn="base" hangingPunct="0">
              <a:lnSpc>
                <a:spcPct val="90000"/>
              </a:lnSpc>
              <a:spcBef>
                <a:spcPct val="0"/>
              </a:spcBef>
              <a:spcAft>
                <a:spcPct val="0"/>
              </a:spcAft>
              <a:defRPr sz="3600" b="1">
                <a:solidFill>
                  <a:schemeClr val="tx2"/>
                </a:solidFill>
                <a:latin typeface="Arial" charset="0"/>
              </a:defRPr>
            </a:lvl9pPr>
          </a:lstStyle>
          <a:p>
            <a:pPr defTabSz="907742">
              <a:defRPr/>
            </a:pPr>
            <a:r>
              <a:rPr lang="en-US" sz="3200" kern="0" dirty="0">
                <a:effectLst>
                  <a:outerShdw blurRad="38100" dist="38100" dir="2700000" algn="tl">
                    <a:srgbClr val="000000">
                      <a:alpha val="43137"/>
                    </a:srgbClr>
                  </a:outerShdw>
                </a:effectLst>
              </a:rPr>
              <a:t>Japanese Randomized Trial:</a:t>
            </a:r>
          </a:p>
          <a:p>
            <a:pPr defTabSz="907742">
              <a:defRPr/>
            </a:pPr>
            <a:r>
              <a:rPr lang="en-US" sz="3200" kern="0" dirty="0">
                <a:solidFill>
                  <a:schemeClr val="accent2"/>
                </a:solidFill>
                <a:effectLst>
                  <a:outerShdw blurRad="38100" dist="38100" dir="2700000" algn="tl">
                    <a:srgbClr val="000000">
                      <a:alpha val="43137"/>
                    </a:srgbClr>
                  </a:outerShdw>
                </a:effectLst>
              </a:rPr>
              <a:t>Local Relapse-Free Survival</a:t>
            </a:r>
          </a:p>
        </p:txBody>
      </p:sp>
      <p:sp>
        <p:nvSpPr>
          <p:cNvPr id="2" name="Untertitel 2">
            <a:extLst>
              <a:ext uri="{FF2B5EF4-FFF2-40B4-BE49-F238E27FC236}">
                <a16:creationId xmlns:a16="http://schemas.microsoft.com/office/drawing/2014/main" id="{AAC22E32-BAC6-B277-9BB6-991306D72DDC}"/>
              </a:ext>
            </a:extLst>
          </p:cNvPr>
          <p:cNvSpPr txBox="1">
            <a:spLocks/>
          </p:cNvSpPr>
          <p:nvPr/>
        </p:nvSpPr>
        <p:spPr bwMode="auto">
          <a:xfrm>
            <a:off x="7009322" y="7167678"/>
            <a:ext cx="4333875" cy="2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62" tIns="44813" rIns="91962" bIns="44813"/>
          <a:lstStyle>
            <a:lvl1pPr defTabSz="611188">
              <a:defRPr sz="2400" b="1">
                <a:solidFill>
                  <a:srgbClr val="FFFFFF"/>
                </a:solidFill>
                <a:latin typeface="Arial" panose="020B0604020202020204" pitchFamily="34" charset="0"/>
              </a:defRPr>
            </a:lvl1pPr>
            <a:lvl2pPr marL="742950" indent="-285750" defTabSz="611188">
              <a:defRPr sz="2400" b="1">
                <a:solidFill>
                  <a:srgbClr val="FFFFFF"/>
                </a:solidFill>
                <a:latin typeface="Arial" panose="020B0604020202020204" pitchFamily="34" charset="0"/>
              </a:defRPr>
            </a:lvl2pPr>
            <a:lvl3pPr marL="1143000" indent="-228600" defTabSz="611188">
              <a:defRPr sz="2400" b="1">
                <a:solidFill>
                  <a:srgbClr val="FFFFFF"/>
                </a:solidFill>
                <a:latin typeface="Arial" panose="020B0604020202020204" pitchFamily="34" charset="0"/>
              </a:defRPr>
            </a:lvl3pPr>
            <a:lvl4pPr marL="1600200" indent="-228600" defTabSz="611188">
              <a:defRPr sz="2400" b="1">
                <a:solidFill>
                  <a:srgbClr val="FFFFFF"/>
                </a:solidFill>
                <a:latin typeface="Arial" panose="020B0604020202020204" pitchFamily="34" charset="0"/>
              </a:defRPr>
            </a:lvl4pPr>
            <a:lvl5pPr marL="2057400" indent="-228600" defTabSz="611188">
              <a:defRPr sz="2400" b="1">
                <a:solidFill>
                  <a:srgbClr val="FFFFFF"/>
                </a:solidFill>
                <a:latin typeface="Arial" panose="020B0604020202020204" pitchFamily="34" charset="0"/>
              </a:defRPr>
            </a:lvl5pPr>
            <a:lvl6pPr marL="2514600" indent="-228600" defTabSz="611188"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611188"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611188"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611188" eaLnBrk="0" fontAlgn="base" hangingPunct="0">
              <a:spcBef>
                <a:spcPct val="0"/>
              </a:spcBef>
              <a:spcAft>
                <a:spcPct val="0"/>
              </a:spcAft>
              <a:defRPr sz="2400" b="1">
                <a:solidFill>
                  <a:srgbClr val="FFFFFF"/>
                </a:solidFill>
                <a:latin typeface="Arial" panose="020B0604020202020204" pitchFamily="34" charset="0"/>
              </a:defRPr>
            </a:lvl9pPr>
          </a:lstStyle>
          <a:p>
            <a:pPr algn="ctr" eaLnBrk="1" hangingPunct="1">
              <a:lnSpc>
                <a:spcPct val="90000"/>
              </a:lnSpc>
              <a:spcBef>
                <a:spcPct val="30000"/>
              </a:spcBef>
            </a:pPr>
            <a:r>
              <a:rPr lang="en-GB" altLang="en-US" sz="1200" b="0" dirty="0"/>
              <a:t>Shien T, et al: Br J Cancer 133, 625-632; 2025</a:t>
            </a:r>
            <a:endParaRPr lang="de-DE" altLang="en-US" sz="1200" b="0" dirty="0"/>
          </a:p>
        </p:txBody>
      </p:sp>
      <p:sp>
        <p:nvSpPr>
          <p:cNvPr id="5" name="Rectangle 6">
            <a:extLst>
              <a:ext uri="{FF2B5EF4-FFF2-40B4-BE49-F238E27FC236}">
                <a16:creationId xmlns:a16="http://schemas.microsoft.com/office/drawing/2014/main" id="{92CB1E94-B8D4-D779-879C-87F8322A9719}"/>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54</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extLst>
      <p:ext uri="{BB962C8B-B14F-4D97-AF65-F5344CB8AC3E}">
        <p14:creationId xmlns:p14="http://schemas.microsoft.com/office/powerpoint/2010/main" val="377751668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a:extLst>
              <a:ext uri="{FF2B5EF4-FFF2-40B4-BE49-F238E27FC236}">
                <a16:creationId xmlns:a16="http://schemas.microsoft.com/office/drawing/2014/main" id="{19DD40C0-5278-CFD8-27BC-441687589DFD}"/>
              </a:ext>
            </a:extLst>
          </p:cNvPr>
          <p:cNvSpPr>
            <a:spLocks noGrp="1" noChangeArrowheads="1"/>
          </p:cNvSpPr>
          <p:nvPr>
            <p:ph type="body" idx="4294967295"/>
          </p:nvPr>
        </p:nvSpPr>
        <p:spPr>
          <a:xfrm>
            <a:off x="1279268" y="2067145"/>
            <a:ext cx="9504363" cy="2662238"/>
          </a:xfrm>
        </p:spPr>
        <p:txBody>
          <a:bodyPr/>
          <a:lstStyle/>
          <a:p>
            <a:pPr>
              <a:defRPr/>
            </a:pPr>
            <a:endParaRPr lang="en-US" sz="2800" dirty="0">
              <a:effectLst>
                <a:outerShdw blurRad="38100" dist="38100" dir="2700000" algn="tl">
                  <a:srgbClr val="000000">
                    <a:alpha val="43137"/>
                  </a:srgbClr>
                </a:outerShdw>
              </a:effectLst>
            </a:endParaRPr>
          </a:p>
          <a:p>
            <a:pPr>
              <a:defRPr/>
            </a:pPr>
            <a:r>
              <a:rPr lang="en-US" sz="2800" dirty="0">
                <a:solidFill>
                  <a:schemeClr val="accent2"/>
                </a:solidFill>
                <a:effectLst>
                  <a:outerShdw blurRad="38100" dist="38100" dir="2700000" algn="tl">
                    <a:srgbClr val="000000">
                      <a:alpha val="43137"/>
                    </a:srgbClr>
                  </a:outerShdw>
                </a:effectLst>
              </a:rPr>
              <a:t>Not removing the primary tumor </a:t>
            </a:r>
            <a:r>
              <a:rPr lang="en-US" sz="2800" dirty="0">
                <a:effectLst>
                  <a:outerShdw blurRad="38100" dist="38100" dir="2700000" algn="tl">
                    <a:srgbClr val="000000">
                      <a:alpha val="43137"/>
                    </a:srgbClr>
                  </a:outerShdw>
                </a:effectLst>
              </a:rPr>
              <a:t>remains the standard in pts presenting with Stage IV disease </a:t>
            </a:r>
          </a:p>
          <a:p>
            <a:pPr>
              <a:defRPr/>
            </a:pPr>
            <a:r>
              <a:rPr lang="en-US" sz="2800" dirty="0">
                <a:solidFill>
                  <a:schemeClr val="accent2"/>
                </a:solidFill>
                <a:effectLst>
                  <a:outerShdw blurRad="38100" dist="38100" dir="2700000" algn="tl">
                    <a:srgbClr val="000000">
                      <a:alpha val="43137"/>
                    </a:srgbClr>
                  </a:outerShdw>
                </a:effectLst>
              </a:rPr>
              <a:t>Surgery</a:t>
            </a:r>
            <a:r>
              <a:rPr lang="en-US" sz="2800" dirty="0">
                <a:effectLst>
                  <a:outerShdw blurRad="38100" dist="38100" dir="2700000" algn="tl">
                    <a:srgbClr val="000000">
                      <a:alpha val="43137"/>
                    </a:srgbClr>
                  </a:outerShdw>
                </a:effectLst>
              </a:rPr>
              <a:t> can be entertained in </a:t>
            </a:r>
            <a:r>
              <a:rPr lang="en-US" sz="2800" dirty="0">
                <a:solidFill>
                  <a:schemeClr val="accent2"/>
                </a:solidFill>
                <a:effectLst>
                  <a:outerShdw blurRad="38100" dist="38100" dir="2700000" algn="tl">
                    <a:srgbClr val="000000">
                      <a:alpha val="43137"/>
                    </a:srgbClr>
                  </a:outerShdw>
                </a:effectLst>
              </a:rPr>
              <a:t>selected cases </a:t>
            </a:r>
            <a:r>
              <a:rPr lang="en-US" sz="2800" dirty="0">
                <a:effectLst>
                  <a:outerShdw blurRad="38100" dist="38100" dir="2700000" algn="tl">
                    <a:srgbClr val="000000">
                      <a:alpha val="43137"/>
                    </a:srgbClr>
                  </a:outerShdw>
                </a:effectLst>
              </a:rPr>
              <a:t>for </a:t>
            </a:r>
            <a:r>
              <a:rPr lang="en-US" sz="2800" dirty="0">
                <a:solidFill>
                  <a:schemeClr val="accent2"/>
                </a:solidFill>
                <a:effectLst>
                  <a:outerShdw blurRad="38100" dist="38100" dir="2700000" algn="tl">
                    <a:srgbClr val="000000">
                      <a:alpha val="43137"/>
                    </a:srgbClr>
                  </a:outerShdw>
                </a:effectLst>
              </a:rPr>
              <a:t>local control </a:t>
            </a:r>
            <a:r>
              <a:rPr lang="en-US" sz="2800" dirty="0">
                <a:effectLst>
                  <a:outerShdw blurRad="38100" dist="38100" dir="2700000" algn="tl">
                    <a:srgbClr val="000000">
                      <a:alpha val="43137"/>
                    </a:srgbClr>
                  </a:outerShdw>
                </a:effectLst>
              </a:rPr>
              <a:t>if local manifestations are more likely to contribute to morbidity than distant ones     </a:t>
            </a:r>
          </a:p>
          <a:p>
            <a:pPr>
              <a:defRPr/>
            </a:pPr>
            <a:r>
              <a:rPr lang="en-US" sz="2800" dirty="0">
                <a:effectLst>
                  <a:outerShdw blurRad="38100" dist="38100" dir="2700000" algn="tl">
                    <a:srgbClr val="000000">
                      <a:alpha val="43137"/>
                    </a:srgbClr>
                  </a:outerShdw>
                </a:effectLst>
              </a:rPr>
              <a:t>In such cases, </a:t>
            </a:r>
            <a:r>
              <a:rPr lang="en-US" sz="2800" dirty="0">
                <a:solidFill>
                  <a:schemeClr val="accent2"/>
                </a:solidFill>
                <a:effectLst>
                  <a:outerShdw blurRad="38100" dist="38100" dir="2700000" algn="tl">
                    <a:srgbClr val="000000">
                      <a:alpha val="43137"/>
                    </a:srgbClr>
                  </a:outerShdw>
                </a:effectLst>
              </a:rPr>
              <a:t>BCS is preferable </a:t>
            </a:r>
            <a:r>
              <a:rPr lang="en-US" sz="2800" dirty="0">
                <a:effectLst>
                  <a:outerShdw blurRad="38100" dist="38100" dir="2700000" algn="tl">
                    <a:srgbClr val="000000">
                      <a:alpha val="43137"/>
                    </a:srgbClr>
                  </a:outerShdw>
                </a:effectLst>
              </a:rPr>
              <a:t>if it can encompass the scope of the surgical resection</a:t>
            </a:r>
          </a:p>
          <a:p>
            <a:pPr>
              <a:defRPr/>
            </a:pPr>
            <a:r>
              <a:rPr lang="en-US" sz="2800" dirty="0">
                <a:solidFill>
                  <a:schemeClr val="accent2"/>
                </a:solidFill>
                <a:effectLst>
                  <a:outerShdw blurRad="38100" dist="38100" dir="2700000" algn="tl">
                    <a:srgbClr val="000000">
                      <a:alpha val="43137"/>
                    </a:srgbClr>
                  </a:outerShdw>
                </a:effectLst>
              </a:rPr>
              <a:t>Axillary node surgery or breast XRT are generally not advisable</a:t>
            </a:r>
          </a:p>
        </p:txBody>
      </p:sp>
      <p:sp>
        <p:nvSpPr>
          <p:cNvPr id="699397" name="Rectangle 5">
            <a:extLst>
              <a:ext uri="{FF2B5EF4-FFF2-40B4-BE49-F238E27FC236}">
                <a16:creationId xmlns:a16="http://schemas.microsoft.com/office/drawing/2014/main" id="{FF78959E-2061-382D-06A5-B2013C3807AC}"/>
              </a:ext>
            </a:extLst>
          </p:cNvPr>
          <p:cNvSpPr>
            <a:spLocks noChangeArrowheads="1"/>
          </p:cNvSpPr>
          <p:nvPr/>
        </p:nvSpPr>
        <p:spPr bwMode="auto">
          <a:xfrm>
            <a:off x="1734010" y="924145"/>
            <a:ext cx="8723980" cy="1143000"/>
          </a:xfrm>
          <a:prstGeom prst="rect">
            <a:avLst/>
          </a:prstGeom>
          <a:noFill/>
          <a:ln w="9525">
            <a:noFill/>
            <a:miter lim="800000"/>
            <a:headEnd/>
            <a:tailEnd/>
          </a:ln>
          <a:effectLst/>
        </p:spPr>
        <p:txBody>
          <a:bodyPr lIns="92841" tIns="45230" rIns="92841" bIns="45230" anchor="ctr"/>
          <a:lstStyle/>
          <a:p>
            <a:pPr algn="ctr" defTabSz="919163">
              <a:lnSpc>
                <a:spcPct val="90000"/>
              </a:lnSpc>
              <a:defRPr/>
            </a:pPr>
            <a:r>
              <a:rPr lang="en-US" sz="3200" dirty="0">
                <a:solidFill>
                  <a:schemeClr val="tx2"/>
                </a:solidFill>
                <a:effectLst>
                  <a:outerShdw blurRad="38100" dist="38100" dir="2700000" algn="tl">
                    <a:srgbClr val="000000">
                      <a:alpha val="43137"/>
                    </a:srgbClr>
                  </a:outerShdw>
                </a:effectLst>
                <a:latin typeface="Arial" charset="0"/>
              </a:rPr>
              <a:t>Primary Surgical Therapy in Patients Presenting with Stage IV BC </a:t>
            </a:r>
          </a:p>
        </p:txBody>
      </p:sp>
      <p:sp>
        <p:nvSpPr>
          <p:cNvPr id="3" name="Rectangle 6">
            <a:extLst>
              <a:ext uri="{FF2B5EF4-FFF2-40B4-BE49-F238E27FC236}">
                <a16:creationId xmlns:a16="http://schemas.microsoft.com/office/drawing/2014/main" id="{11147695-8C38-38BB-C633-A406C34B323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55</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6BEED1-2B02-ABD1-366E-811927EBCE62}"/>
              </a:ext>
            </a:extLst>
          </p:cNvPr>
          <p:cNvSpPr>
            <a:spLocks noGrp="1"/>
          </p:cNvSpPr>
          <p:nvPr>
            <p:ph idx="1"/>
          </p:nvPr>
        </p:nvSpPr>
        <p:spPr>
          <a:xfrm>
            <a:off x="1222375" y="1749425"/>
            <a:ext cx="9747250" cy="3670300"/>
          </a:xfrm>
        </p:spPr>
        <p:txBody>
          <a:bodyPr>
            <a:noAutofit/>
          </a:bodyPr>
          <a:lstStyle/>
          <a:p>
            <a:pPr>
              <a:lnSpc>
                <a:spcPts val="3000"/>
              </a:lnSpc>
              <a:buClr>
                <a:schemeClr val="accent1">
                  <a:lumMod val="75000"/>
                </a:schemeClr>
              </a:buClr>
              <a:buFont typeface="Arial" panose="020B0604020202020204" pitchFamily="34" charset="0"/>
              <a:buChar char="•"/>
              <a:defRPr/>
            </a:pPr>
            <a:r>
              <a:rPr lang="en-US" sz="2800" dirty="0">
                <a:effectLst>
                  <a:outerShdw blurRad="38100" dist="38100" dir="2700000" algn="tl">
                    <a:srgbClr val="000000">
                      <a:alpha val="43137"/>
                    </a:srgbClr>
                  </a:outerShdw>
                </a:effectLst>
                <a:cs typeface="Arial" panose="020B0604020202020204" pitchFamily="34" charset="0"/>
              </a:rPr>
              <a:t>In the context of new systemic therapies for MBC with the ability to destroy micrometastases and extend survival, </a:t>
            </a: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metastasis-directed therapies </a:t>
            </a:r>
            <a:r>
              <a:rPr lang="en-US" sz="2800" dirty="0">
                <a:effectLst>
                  <a:outerShdw blurRad="38100" dist="38100" dir="2700000" algn="tl">
                    <a:srgbClr val="000000">
                      <a:alpha val="43137"/>
                    </a:srgbClr>
                  </a:outerShdw>
                </a:effectLst>
                <a:cs typeface="Arial" panose="020B0604020202020204" pitchFamily="34" charset="0"/>
              </a:rPr>
              <a:t>for patients with </a:t>
            </a: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oligometastatic disease (&lt; 5 metastases) </a:t>
            </a:r>
            <a:r>
              <a:rPr lang="en-US" sz="2800" dirty="0">
                <a:effectLst>
                  <a:outerShdw blurRad="38100" dist="38100" dir="2700000" algn="tl">
                    <a:srgbClr val="000000">
                      <a:alpha val="43137"/>
                    </a:srgbClr>
                  </a:outerShdw>
                </a:effectLst>
                <a:cs typeface="Arial" panose="020B0604020202020204" pitchFamily="34" charset="0"/>
              </a:rPr>
              <a:t>may become </a:t>
            </a: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more relevant</a:t>
            </a:r>
          </a:p>
          <a:p>
            <a:pPr>
              <a:lnSpc>
                <a:spcPts val="3000"/>
              </a:lnSpc>
              <a:buClr>
                <a:schemeClr val="accent1">
                  <a:lumMod val="75000"/>
                </a:schemeClr>
              </a:buClr>
              <a:buFont typeface="Arial" panose="020B0604020202020204" pitchFamily="34" charset="0"/>
              <a:buChar char="•"/>
              <a:defRPr/>
            </a:pP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SBRT</a:t>
            </a:r>
            <a:r>
              <a:rPr lang="en-US" sz="2800" dirty="0">
                <a:effectLst>
                  <a:outerShdw blurRad="38100" dist="38100" dir="2700000" algn="tl">
                    <a:srgbClr val="000000">
                      <a:alpha val="43137"/>
                    </a:srgbClr>
                  </a:outerShdw>
                </a:effectLst>
                <a:cs typeface="Arial" panose="020B0604020202020204" pitchFamily="34" charset="0"/>
              </a:rPr>
              <a:t> has gained popularity in the setting of OMBC due to its </a:t>
            </a: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excellent efficacy</a:t>
            </a:r>
            <a:r>
              <a:rPr lang="en-US" sz="2800" dirty="0">
                <a:effectLst>
                  <a:outerShdw blurRad="38100" dist="38100" dir="2700000" algn="tl">
                    <a:srgbClr val="000000">
                      <a:alpha val="43137"/>
                    </a:srgbClr>
                  </a:outerShdw>
                </a:effectLst>
                <a:cs typeface="Arial" panose="020B0604020202020204" pitchFamily="34" charset="0"/>
              </a:rPr>
              <a:t> and </a:t>
            </a: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lower rates of associated toxicity</a:t>
            </a:r>
            <a:r>
              <a:rPr lang="en-US" sz="2800" dirty="0">
                <a:effectLst>
                  <a:outerShdw blurRad="38100" dist="38100" dir="2700000" algn="tl">
                    <a:srgbClr val="000000">
                      <a:alpha val="43137"/>
                    </a:srgbClr>
                  </a:outerShdw>
                </a:effectLst>
                <a:cs typeface="Arial" panose="020B0604020202020204" pitchFamily="34" charset="0"/>
              </a:rPr>
              <a:t> but </a:t>
            </a: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surgical removal of oligometastatic sites</a:t>
            </a:r>
            <a:r>
              <a:rPr lang="en-US" sz="2800" dirty="0">
                <a:effectLst>
                  <a:outerShdw blurRad="38100" dist="38100" dir="2700000" algn="tl">
                    <a:srgbClr val="000000">
                      <a:alpha val="43137"/>
                    </a:srgbClr>
                  </a:outerShdw>
                </a:effectLst>
                <a:cs typeface="Arial" panose="020B0604020202020204" pitchFamily="34" charset="0"/>
              </a:rPr>
              <a:t> or </a:t>
            </a: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radiofrequency ablation </a:t>
            </a:r>
            <a:r>
              <a:rPr lang="en-US" sz="2800" dirty="0">
                <a:effectLst>
                  <a:outerShdw blurRad="38100" dist="38100" dir="2700000" algn="tl">
                    <a:srgbClr val="000000">
                      <a:alpha val="43137"/>
                    </a:srgbClr>
                  </a:outerShdw>
                </a:effectLst>
                <a:cs typeface="Arial" panose="020B0604020202020204" pitchFamily="34" charset="0"/>
              </a:rPr>
              <a:t>are other options</a:t>
            </a:r>
          </a:p>
          <a:p>
            <a:pPr>
              <a:lnSpc>
                <a:spcPts val="3000"/>
              </a:lnSpc>
              <a:buClr>
                <a:schemeClr val="accent1">
                  <a:lumMod val="75000"/>
                </a:schemeClr>
              </a:buClr>
              <a:buFont typeface="Arial" panose="020B0604020202020204" pitchFamily="34" charset="0"/>
              <a:buChar char="•"/>
              <a:defRPr/>
            </a:pPr>
            <a:r>
              <a:rPr lang="en-US" sz="2800" dirty="0">
                <a:effectLst>
                  <a:outerShdw blurRad="38100" dist="38100" dir="2700000" algn="tl">
                    <a:srgbClr val="000000">
                      <a:alpha val="43137"/>
                    </a:srgbClr>
                  </a:outerShdw>
                </a:effectLst>
                <a:cs typeface="Arial" panose="020B0604020202020204" pitchFamily="34" charset="0"/>
              </a:rPr>
              <a:t>In the </a:t>
            </a: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case of metastases-directed therapies</a:t>
            </a:r>
            <a:r>
              <a:rPr lang="en-US" sz="2800" dirty="0">
                <a:effectLst>
                  <a:outerShdw blurRad="38100" dist="38100" dir="2700000" algn="tl">
                    <a:srgbClr val="000000">
                      <a:alpha val="43137"/>
                    </a:srgbClr>
                  </a:outerShdw>
                </a:effectLst>
                <a:cs typeface="Arial" panose="020B0604020202020204" pitchFamily="34" charset="0"/>
              </a:rPr>
              <a:t>, </a:t>
            </a: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control of the breast primary and involved axillary nodes </a:t>
            </a:r>
            <a:r>
              <a:rPr lang="en-US" sz="2800" dirty="0">
                <a:effectLst>
                  <a:outerShdw blurRad="38100" dist="38100" dir="2700000" algn="tl">
                    <a:srgbClr val="000000">
                      <a:alpha val="43137"/>
                    </a:srgbClr>
                  </a:outerShdw>
                </a:effectLst>
                <a:cs typeface="Arial" panose="020B0604020202020204" pitchFamily="34" charset="0"/>
              </a:rPr>
              <a:t>becomes </a:t>
            </a:r>
            <a:r>
              <a:rPr lang="en-US" sz="2800" dirty="0">
                <a:solidFill>
                  <a:schemeClr val="accent2"/>
                </a:solidFill>
                <a:effectLst>
                  <a:outerShdw blurRad="38100" dist="38100" dir="2700000" algn="tl">
                    <a:srgbClr val="000000">
                      <a:alpha val="43137"/>
                    </a:srgbClr>
                  </a:outerShdw>
                </a:effectLst>
                <a:cs typeface="Arial" panose="020B0604020202020204" pitchFamily="34" charset="0"/>
              </a:rPr>
              <a:t>part of the treatment algorithm</a:t>
            </a:r>
          </a:p>
        </p:txBody>
      </p:sp>
      <p:sp>
        <p:nvSpPr>
          <p:cNvPr id="7" name="Title 1">
            <a:extLst>
              <a:ext uri="{FF2B5EF4-FFF2-40B4-BE49-F238E27FC236}">
                <a16:creationId xmlns:a16="http://schemas.microsoft.com/office/drawing/2014/main" id="{6A2413EB-6404-B9B1-F4FA-5C2A8F590A73}"/>
              </a:ext>
            </a:extLst>
          </p:cNvPr>
          <p:cNvSpPr>
            <a:spLocks noGrp="1"/>
          </p:cNvSpPr>
          <p:nvPr>
            <p:ph type="title"/>
          </p:nvPr>
        </p:nvSpPr>
        <p:spPr>
          <a:xfrm>
            <a:off x="1222375" y="587375"/>
            <a:ext cx="9747250" cy="865188"/>
          </a:xfrm>
        </p:spPr>
        <p:txBody>
          <a:bodyPr/>
          <a:lstStyle/>
          <a:p>
            <a:pPr>
              <a:defRPr/>
            </a:pPr>
            <a:r>
              <a:rPr lang="en-US" sz="3200" dirty="0">
                <a:solidFill>
                  <a:srgbClr val="FFFF00"/>
                </a:solidFill>
                <a:effectLst>
                  <a:outerShdw blurRad="38100" dist="38100" dir="2700000" algn="tl">
                    <a:srgbClr val="000000">
                      <a:alpha val="43137"/>
                    </a:srgbClr>
                  </a:outerShdw>
                </a:effectLst>
              </a:rPr>
              <a:t>De Novo Oligometastatic BC (OMBC)</a:t>
            </a:r>
          </a:p>
        </p:txBody>
      </p:sp>
      <p:sp>
        <p:nvSpPr>
          <p:cNvPr id="2" name="Rectangle 6">
            <a:extLst>
              <a:ext uri="{FF2B5EF4-FFF2-40B4-BE49-F238E27FC236}">
                <a16:creationId xmlns:a16="http://schemas.microsoft.com/office/drawing/2014/main" id="{8EC6FD58-6FED-8A6E-C0F4-764014B66ED0}"/>
              </a:ext>
            </a:extLst>
          </p:cNvPr>
          <p:cNvSpPr txBox="1">
            <a:spLocks noGrp="1" noChangeArrowheads="1"/>
          </p:cNvSpPr>
          <p:nvPr/>
        </p:nvSpPr>
        <p:spPr bwMode="auto">
          <a:xfrm>
            <a:off x="10587038" y="339725"/>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endParaRPr lang="en-US" altLang="en-US" sz="900" b="0" dirty="0">
              <a:solidFill>
                <a:schemeClr val="hlink"/>
              </a:solidFill>
              <a:effectLst>
                <a:outerShdw blurRad="38100" dist="38100" dir="2700000" algn="tl">
                  <a:srgbClr val="000000"/>
                </a:outerShdw>
              </a:effectLst>
              <a:ea typeface="PMingLiU" panose="02020500000000000000" pitchFamily="18" charset="-120"/>
            </a:endParaRPr>
          </a:p>
        </p:txBody>
      </p:sp>
      <p:sp>
        <p:nvSpPr>
          <p:cNvPr id="4" name="Rectangle 6">
            <a:extLst>
              <a:ext uri="{FF2B5EF4-FFF2-40B4-BE49-F238E27FC236}">
                <a16:creationId xmlns:a16="http://schemas.microsoft.com/office/drawing/2014/main" id="{57686724-2091-7F04-97AA-5CF82AEC52B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56</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E8CA391-325C-E2DC-F94D-48D81A3DB301}"/>
              </a:ext>
            </a:extLst>
          </p:cNvPr>
          <p:cNvSpPr>
            <a:spLocks noChangeArrowheads="1"/>
          </p:cNvSpPr>
          <p:nvPr/>
        </p:nvSpPr>
        <p:spPr bwMode="auto">
          <a:xfrm>
            <a:off x="1271590" y="503238"/>
            <a:ext cx="10391775" cy="963612"/>
          </a:xfrm>
          <a:prstGeom prst="rect">
            <a:avLst/>
          </a:prstGeom>
          <a:noFill/>
          <a:ln w="9525">
            <a:noFill/>
            <a:miter lim="800000"/>
            <a:headEnd/>
            <a:tailEnd/>
          </a:ln>
          <a:effectLst/>
        </p:spPr>
        <p:txBody>
          <a:bodyPr lIns="78335" tIns="38163" rIns="78335" bIns="38163" anchor="ctr"/>
          <a:lstStyle/>
          <a:p>
            <a:pPr defTabSz="775590">
              <a:lnSpc>
                <a:spcPct val="90000"/>
              </a:lnSpc>
              <a:defRPr/>
            </a:pPr>
            <a:r>
              <a:rPr lang="en-US" sz="3200" dirty="0">
                <a:solidFill>
                  <a:srgbClr val="FFFF00"/>
                </a:solidFill>
                <a:effectLst>
                  <a:outerShdw blurRad="38100" dist="38100" dir="2700000" algn="tl">
                    <a:srgbClr val="000000">
                      <a:alpha val="43137"/>
                    </a:srgbClr>
                  </a:outerShdw>
                </a:effectLst>
                <a:latin typeface="Arial" charset="0"/>
              </a:rPr>
              <a:t>SABR-COMET Randomized Phase II Trial of SBRT</a:t>
            </a:r>
          </a:p>
        </p:txBody>
      </p:sp>
      <p:sp>
        <p:nvSpPr>
          <p:cNvPr id="3" name="Rectangle 2">
            <a:extLst>
              <a:ext uri="{FF2B5EF4-FFF2-40B4-BE49-F238E27FC236}">
                <a16:creationId xmlns:a16="http://schemas.microsoft.com/office/drawing/2014/main" id="{8138560A-569B-1AAF-5313-479A4C651E40}"/>
              </a:ext>
            </a:extLst>
          </p:cNvPr>
          <p:cNvSpPr txBox="1">
            <a:spLocks noChangeArrowheads="1"/>
          </p:cNvSpPr>
          <p:nvPr/>
        </p:nvSpPr>
        <p:spPr>
          <a:xfrm>
            <a:off x="1271590" y="1947451"/>
            <a:ext cx="5557837" cy="3605212"/>
          </a:xfrm>
          <a:prstGeom prst="rect">
            <a:avLst/>
          </a:prstGeom>
        </p:spPr>
        <p:txBody>
          <a:bodyPr lIns="77153" tIns="38576" rIns="77153" bIns="38576"/>
          <a:lstStyle>
            <a:lvl1pPr marL="228600" indent="-228600">
              <a:lnSpc>
                <a:spcPct val="90000"/>
              </a:lnSpc>
              <a:spcBef>
                <a:spcPct val="30000"/>
              </a:spcBef>
              <a:buSzPct val="100000"/>
              <a:buChar char="•"/>
              <a:defRPr sz="2400" b="1">
                <a:solidFill>
                  <a:schemeClr val="tx1"/>
                </a:solidFill>
                <a:latin typeface="Arial" panose="020B0604020202020204" pitchFamily="34" charset="0"/>
              </a:defRPr>
            </a:lvl1pPr>
            <a:lvl2pPr marL="685800" indent="-228600">
              <a:lnSpc>
                <a:spcPct val="90000"/>
              </a:lnSpc>
              <a:spcBef>
                <a:spcPct val="30000"/>
              </a:spcBef>
              <a:buSzPct val="100000"/>
              <a:buChar char="–"/>
              <a:defRPr sz="2800" b="1">
                <a:solidFill>
                  <a:schemeClr val="tx1"/>
                </a:solidFill>
                <a:latin typeface="Arial" panose="020B0604020202020204" pitchFamily="34" charset="0"/>
              </a:defRPr>
            </a:lvl2pPr>
            <a:lvl3pPr marL="1143000" indent="-228600">
              <a:lnSpc>
                <a:spcPct val="90000"/>
              </a:lnSpc>
              <a:spcBef>
                <a:spcPct val="30000"/>
              </a:spcBef>
              <a:buSzPct val="100000"/>
              <a:buChar char="»"/>
              <a:defRPr sz="2400" b="1">
                <a:solidFill>
                  <a:schemeClr val="tx1"/>
                </a:solidFill>
                <a:latin typeface="Arial" panose="020B0604020202020204" pitchFamily="34" charset="0"/>
              </a:defRPr>
            </a:lvl3pPr>
            <a:lvl4pPr marL="1600200" indent="-228600">
              <a:lnSpc>
                <a:spcPct val="90000"/>
              </a:lnSpc>
              <a:spcBef>
                <a:spcPct val="30000"/>
              </a:spcBef>
              <a:buSzPct val="100000"/>
              <a:buChar char="•"/>
              <a:defRPr sz="1400" b="1">
                <a:solidFill>
                  <a:schemeClr val="tx1"/>
                </a:solidFill>
                <a:latin typeface="Arial" panose="020B0604020202020204" pitchFamily="34" charset="0"/>
              </a:defRPr>
            </a:lvl4pPr>
            <a:lvl5pPr marL="2057400" indent="-228600">
              <a:lnSpc>
                <a:spcPct val="90000"/>
              </a:lnSpc>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eaLnBrk="1" hangingPunct="1">
              <a:spcBef>
                <a:spcPts val="1000"/>
              </a:spcBef>
              <a:buClr>
                <a:schemeClr val="tx1"/>
              </a:buClr>
              <a:buSzPct val="130000"/>
              <a:defRPr/>
            </a:pPr>
            <a:r>
              <a:rPr lang="en-US" altLang="en-US" dirty="0">
                <a:effectLst>
                  <a:outerShdw blurRad="38100" dist="38100" dir="2700000" algn="tl">
                    <a:srgbClr val="000000">
                      <a:alpha val="43137"/>
                    </a:srgbClr>
                  </a:outerShdw>
                </a:effectLst>
                <a:cs typeface="Arial" panose="020B0604020202020204" pitchFamily="34" charset="0"/>
              </a:rPr>
              <a:t>Assessed </a:t>
            </a:r>
            <a:r>
              <a:rPr lang="en-US" altLang="en-US" dirty="0">
                <a:solidFill>
                  <a:srgbClr val="FFFF00"/>
                </a:solidFill>
                <a:effectLst>
                  <a:outerShdw blurRad="38100" dist="38100" dir="2700000" algn="tl">
                    <a:srgbClr val="000000">
                      <a:alpha val="43137"/>
                    </a:srgbClr>
                  </a:outerShdw>
                </a:effectLst>
                <a:cs typeface="Arial" panose="020B0604020202020204" pitchFamily="34" charset="0"/>
              </a:rPr>
              <a:t>standard treatment +/- SBRT </a:t>
            </a:r>
            <a:r>
              <a:rPr lang="en-US" altLang="en-US" dirty="0">
                <a:effectLst>
                  <a:outerShdw blurRad="38100" dist="38100" dir="2700000" algn="tl">
                    <a:srgbClr val="000000">
                      <a:alpha val="43137"/>
                    </a:srgbClr>
                  </a:outerShdw>
                </a:effectLst>
                <a:cs typeface="Arial" panose="020B0604020202020204" pitchFamily="34" charset="0"/>
              </a:rPr>
              <a:t>in patients with </a:t>
            </a:r>
            <a:r>
              <a:rPr lang="en-US" altLang="en-US" dirty="0">
                <a:solidFill>
                  <a:srgbClr val="FFFF00"/>
                </a:solidFill>
                <a:effectLst>
                  <a:outerShdw blurRad="38100" dist="38100" dir="2700000" algn="tl">
                    <a:srgbClr val="000000">
                      <a:alpha val="43137"/>
                    </a:srgbClr>
                  </a:outerShdw>
                </a:effectLst>
                <a:cs typeface="Arial" panose="020B0604020202020204" pitchFamily="34" charset="0"/>
              </a:rPr>
              <a:t>controlled primary tumor </a:t>
            </a:r>
            <a:r>
              <a:rPr lang="en-US" altLang="en-US" dirty="0">
                <a:effectLst>
                  <a:outerShdw blurRad="38100" dist="38100" dir="2700000" algn="tl">
                    <a:srgbClr val="000000">
                      <a:alpha val="43137"/>
                    </a:srgbClr>
                  </a:outerShdw>
                </a:effectLst>
                <a:cs typeface="Arial" panose="020B0604020202020204" pitchFamily="34" charset="0"/>
              </a:rPr>
              <a:t>who had </a:t>
            </a:r>
            <a:r>
              <a:rPr lang="en-US" altLang="en-US" u="sng" dirty="0">
                <a:solidFill>
                  <a:srgbClr val="FFFF00"/>
                </a:solidFill>
                <a:effectLst>
                  <a:outerShdw blurRad="38100" dist="38100" dir="2700000" algn="tl">
                    <a:srgbClr val="000000">
                      <a:alpha val="43137"/>
                    </a:srgbClr>
                  </a:outerShdw>
                </a:effectLst>
                <a:cs typeface="Arial" panose="020B0604020202020204" pitchFamily="34" charset="0"/>
              </a:rPr>
              <a:t>&lt;</a:t>
            </a:r>
            <a:r>
              <a:rPr lang="en-US" altLang="en-US" dirty="0">
                <a:solidFill>
                  <a:srgbClr val="FFFF00"/>
                </a:solidFill>
                <a:effectLst>
                  <a:outerShdw blurRad="38100" dist="38100" dir="2700000" algn="tl">
                    <a:srgbClr val="000000">
                      <a:alpha val="43137"/>
                    </a:srgbClr>
                  </a:outerShdw>
                </a:effectLst>
                <a:cs typeface="Arial" panose="020B0604020202020204" pitchFamily="34" charset="0"/>
              </a:rPr>
              <a:t> 5 metastatic lesions</a:t>
            </a:r>
          </a:p>
          <a:p>
            <a:pPr eaLnBrk="1" hangingPunct="1">
              <a:spcBef>
                <a:spcPts val="1000"/>
              </a:spcBef>
              <a:buClr>
                <a:schemeClr val="tx1"/>
              </a:buClr>
              <a:buSzPct val="130000"/>
              <a:defRPr/>
            </a:pPr>
            <a:r>
              <a:rPr lang="en-US" altLang="en-US" dirty="0">
                <a:effectLst>
                  <a:outerShdw blurRad="38100" dist="38100" dir="2700000" algn="tl">
                    <a:srgbClr val="000000">
                      <a:alpha val="43137"/>
                    </a:srgbClr>
                  </a:outerShdw>
                </a:effectLst>
                <a:cs typeface="Arial" panose="020B0604020202020204" pitchFamily="34" charset="0"/>
              </a:rPr>
              <a:t>The study enrolled 99 patients with different tumor types</a:t>
            </a:r>
          </a:p>
          <a:p>
            <a:pPr eaLnBrk="1" hangingPunct="1">
              <a:spcBef>
                <a:spcPts val="1000"/>
              </a:spcBef>
              <a:buClr>
                <a:schemeClr val="tx1"/>
              </a:buClr>
              <a:buSzPct val="130000"/>
              <a:defRPr/>
            </a:pPr>
            <a:r>
              <a:rPr lang="en-US" altLang="en-US" dirty="0">
                <a:solidFill>
                  <a:srgbClr val="FFFF00"/>
                </a:solidFill>
                <a:effectLst>
                  <a:outerShdw blurRad="38100" dist="38100" dir="2700000" algn="tl">
                    <a:srgbClr val="000000">
                      <a:alpha val="43137"/>
                    </a:srgbClr>
                  </a:outerShdw>
                </a:effectLst>
                <a:cs typeface="Arial" panose="020B0604020202020204" pitchFamily="34" charset="0"/>
              </a:rPr>
              <a:t>18 patients had a breast cancer primary</a:t>
            </a:r>
          </a:p>
          <a:p>
            <a:pPr eaLnBrk="1" hangingPunct="1">
              <a:spcBef>
                <a:spcPts val="1000"/>
              </a:spcBef>
              <a:buClr>
                <a:schemeClr val="tx1"/>
              </a:buClr>
              <a:buSzPct val="130000"/>
              <a:defRPr/>
            </a:pPr>
            <a:r>
              <a:rPr lang="en-US" altLang="en-US" dirty="0">
                <a:effectLst>
                  <a:outerShdw blurRad="38100" dist="38100" dir="2700000" algn="tl">
                    <a:srgbClr val="000000">
                      <a:alpha val="43137"/>
                    </a:srgbClr>
                  </a:outerShdw>
                </a:effectLst>
                <a:cs typeface="Arial" panose="020B0604020202020204" pitchFamily="34" charset="0"/>
              </a:rPr>
              <a:t>93% of patients had 1-3 lesions</a:t>
            </a:r>
          </a:p>
          <a:p>
            <a:pPr eaLnBrk="1" hangingPunct="1">
              <a:spcBef>
                <a:spcPts val="1000"/>
              </a:spcBef>
              <a:buClr>
                <a:schemeClr val="tx1"/>
              </a:buClr>
              <a:buSzPct val="130000"/>
              <a:defRPr/>
            </a:pPr>
            <a:r>
              <a:rPr lang="en-US" altLang="en-US" dirty="0">
                <a:effectLst>
                  <a:outerShdw blurRad="38100" dist="38100" dir="2700000" algn="tl">
                    <a:srgbClr val="000000">
                      <a:alpha val="43137"/>
                    </a:srgbClr>
                  </a:outerShdw>
                </a:effectLst>
                <a:cs typeface="Arial" panose="020B0604020202020204" pitchFamily="34" charset="0"/>
              </a:rPr>
              <a:t>SBRT significantly increased</a:t>
            </a:r>
            <a:r>
              <a:rPr lang="en-US" altLang="en-US" dirty="0">
                <a:solidFill>
                  <a:srgbClr val="C07501"/>
                </a:solidFill>
                <a:effectLst>
                  <a:outerShdw blurRad="38100" dist="38100" dir="2700000" algn="tl">
                    <a:srgbClr val="000000">
                      <a:alpha val="43137"/>
                    </a:srgbClr>
                  </a:outerShdw>
                </a:effectLst>
                <a:cs typeface="Arial" panose="020B0604020202020204" pitchFamily="34" charset="0"/>
              </a:rPr>
              <a:t> </a:t>
            </a:r>
            <a:r>
              <a:rPr lang="en-US" altLang="en-US" dirty="0">
                <a:solidFill>
                  <a:srgbClr val="FFFF00"/>
                </a:solidFill>
                <a:effectLst>
                  <a:outerShdw blurRad="38100" dist="38100" dir="2700000" algn="tl">
                    <a:srgbClr val="000000">
                      <a:alpha val="43137"/>
                    </a:srgbClr>
                  </a:outerShdw>
                </a:effectLst>
                <a:cs typeface="Arial" panose="020B0604020202020204" pitchFamily="34" charset="0"/>
              </a:rPr>
              <a:t>median PFS (12 vs 6 months, </a:t>
            </a:r>
            <a:r>
              <a:rPr lang="en-US" altLang="en-US" i="1" dirty="0">
                <a:solidFill>
                  <a:srgbClr val="FFFF00"/>
                </a:solidFill>
                <a:effectLst>
                  <a:outerShdw blurRad="38100" dist="38100" dir="2700000" algn="tl">
                    <a:srgbClr val="000000">
                      <a:alpha val="43137"/>
                    </a:srgbClr>
                  </a:outerShdw>
                </a:effectLst>
                <a:cs typeface="Arial" panose="020B0604020202020204" pitchFamily="34" charset="0"/>
              </a:rPr>
              <a:t>P</a:t>
            </a:r>
            <a:r>
              <a:rPr lang="en-US" altLang="en-US" dirty="0">
                <a:solidFill>
                  <a:srgbClr val="FFFF00"/>
                </a:solidFill>
                <a:effectLst>
                  <a:outerShdw blurRad="38100" dist="38100" dir="2700000" algn="tl">
                    <a:srgbClr val="000000">
                      <a:alpha val="43137"/>
                    </a:srgbClr>
                  </a:outerShdw>
                </a:effectLst>
                <a:cs typeface="Arial" panose="020B0604020202020204" pitchFamily="34" charset="0"/>
              </a:rPr>
              <a:t> = .001) </a:t>
            </a:r>
            <a:r>
              <a:rPr lang="en-US" altLang="en-US" dirty="0">
                <a:effectLst>
                  <a:outerShdw blurRad="38100" dist="38100" dir="2700000" algn="tl">
                    <a:srgbClr val="000000">
                      <a:alpha val="43137"/>
                    </a:srgbClr>
                  </a:outerShdw>
                </a:effectLst>
                <a:cs typeface="Arial" panose="020B0604020202020204" pitchFamily="34" charset="0"/>
              </a:rPr>
              <a:t>and</a:t>
            </a:r>
            <a:r>
              <a:rPr lang="en-US" altLang="en-US" dirty="0">
                <a:solidFill>
                  <a:srgbClr val="C07501"/>
                </a:solidFill>
                <a:effectLst>
                  <a:outerShdw blurRad="38100" dist="38100" dir="2700000" algn="tl">
                    <a:srgbClr val="000000">
                      <a:alpha val="43137"/>
                    </a:srgbClr>
                  </a:outerShdw>
                </a:effectLst>
                <a:cs typeface="Arial" panose="020B0604020202020204" pitchFamily="34" charset="0"/>
              </a:rPr>
              <a:t> </a:t>
            </a:r>
            <a:r>
              <a:rPr lang="en-US" altLang="en-US" dirty="0">
                <a:solidFill>
                  <a:srgbClr val="FFFF00"/>
                </a:solidFill>
                <a:effectLst>
                  <a:outerShdw blurRad="38100" dist="38100" dir="2700000" algn="tl">
                    <a:srgbClr val="000000">
                      <a:alpha val="43137"/>
                    </a:srgbClr>
                  </a:outerShdw>
                </a:effectLst>
                <a:cs typeface="Arial" panose="020B0604020202020204" pitchFamily="34" charset="0"/>
              </a:rPr>
              <a:t>median OS (41 vs 28 months, </a:t>
            </a:r>
            <a:r>
              <a:rPr lang="en-US" altLang="en-US" i="1" dirty="0">
                <a:solidFill>
                  <a:srgbClr val="FFFF00"/>
                </a:solidFill>
                <a:effectLst>
                  <a:outerShdw blurRad="38100" dist="38100" dir="2700000" algn="tl">
                    <a:srgbClr val="000000">
                      <a:alpha val="43137"/>
                    </a:srgbClr>
                  </a:outerShdw>
                </a:effectLst>
                <a:cs typeface="Arial" panose="020B0604020202020204" pitchFamily="34" charset="0"/>
              </a:rPr>
              <a:t>P</a:t>
            </a:r>
            <a:r>
              <a:rPr lang="en-US" altLang="en-US" dirty="0">
                <a:solidFill>
                  <a:srgbClr val="FFFF00"/>
                </a:solidFill>
                <a:effectLst>
                  <a:outerShdw blurRad="38100" dist="38100" dir="2700000" algn="tl">
                    <a:srgbClr val="000000">
                      <a:alpha val="43137"/>
                    </a:srgbClr>
                  </a:outerShdw>
                </a:effectLst>
                <a:cs typeface="Arial" panose="020B0604020202020204" pitchFamily="34" charset="0"/>
              </a:rPr>
              <a:t> = .09)</a:t>
            </a:r>
          </a:p>
          <a:p>
            <a:pPr eaLnBrk="1" hangingPunct="1">
              <a:spcBef>
                <a:spcPts val="1000"/>
              </a:spcBef>
              <a:buClr>
                <a:schemeClr val="tx1"/>
              </a:buClr>
              <a:buSzPct val="130000"/>
              <a:defRPr/>
            </a:pPr>
            <a:endParaRPr lang="en-US" altLang="en-US" dirty="0">
              <a:solidFill>
                <a:srgbClr val="C07501"/>
              </a:solidFill>
              <a:effectLst>
                <a:outerShdw blurRad="38100" dist="38100" dir="2700000" algn="tl">
                  <a:srgbClr val="000000">
                    <a:alpha val="43137"/>
                  </a:srgbClr>
                </a:outerShdw>
              </a:effectLst>
              <a:cs typeface="Arial" panose="020B0604020202020204" pitchFamily="34" charset="0"/>
            </a:endParaRPr>
          </a:p>
        </p:txBody>
      </p:sp>
      <p:pic>
        <p:nvPicPr>
          <p:cNvPr id="105476" name="Picture 6">
            <a:extLst>
              <a:ext uri="{FF2B5EF4-FFF2-40B4-BE49-F238E27FC236}">
                <a16:creationId xmlns:a16="http://schemas.microsoft.com/office/drawing/2014/main" id="{601FDAA3-1ACF-C3E3-C501-E603934BB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915" y="1847438"/>
            <a:ext cx="3983037"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01F355D1-2DDE-4823-D66E-96B2DDC2B992}"/>
              </a:ext>
            </a:extLst>
          </p:cNvPr>
          <p:cNvSpPr txBox="1">
            <a:spLocks noGrp="1" noChangeArrowheads="1"/>
          </p:cNvSpPr>
          <p:nvPr/>
        </p:nvSpPr>
        <p:spPr bwMode="auto">
          <a:xfrm>
            <a:off x="10587038" y="339725"/>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endParaRPr lang="en-US" altLang="en-US" sz="900" b="0" dirty="0">
              <a:solidFill>
                <a:schemeClr val="hlink"/>
              </a:solidFill>
              <a:effectLst>
                <a:outerShdw blurRad="38100" dist="38100" dir="2700000" algn="tl">
                  <a:srgbClr val="000000"/>
                </a:outerShdw>
              </a:effectLst>
              <a:ea typeface="PMingLiU" panose="02020500000000000000" pitchFamily="18" charset="-120"/>
            </a:endParaRPr>
          </a:p>
        </p:txBody>
      </p:sp>
      <p:sp>
        <p:nvSpPr>
          <p:cNvPr id="4" name="TextBox 3">
            <a:extLst>
              <a:ext uri="{FF2B5EF4-FFF2-40B4-BE49-F238E27FC236}">
                <a16:creationId xmlns:a16="http://schemas.microsoft.com/office/drawing/2014/main" id="{CEB5D9C8-7A2F-2A47-FB85-2AE318E58F18}"/>
              </a:ext>
            </a:extLst>
          </p:cNvPr>
          <p:cNvSpPr txBox="1">
            <a:spLocks noChangeArrowheads="1"/>
          </p:cNvSpPr>
          <p:nvPr/>
        </p:nvSpPr>
        <p:spPr bwMode="auto">
          <a:xfrm>
            <a:off x="3771903" y="7062514"/>
            <a:ext cx="4648199" cy="314241"/>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400" b="0" dirty="0"/>
              <a:t>Palma DA et al. </a:t>
            </a:r>
            <a:r>
              <a:rPr lang="en-US" sz="1400" b="0" i="1" dirty="0"/>
              <a:t>Lancet. </a:t>
            </a:r>
            <a:r>
              <a:rPr lang="en-US" sz="1400" b="0" dirty="0"/>
              <a:t>2020;38(25):2830-2838.</a:t>
            </a:r>
          </a:p>
        </p:txBody>
      </p:sp>
      <p:sp>
        <p:nvSpPr>
          <p:cNvPr id="6" name="Rectangle 6">
            <a:extLst>
              <a:ext uri="{FF2B5EF4-FFF2-40B4-BE49-F238E27FC236}">
                <a16:creationId xmlns:a16="http://schemas.microsoft.com/office/drawing/2014/main" id="{4ABCA2A9-9126-D7B5-BF8F-3D28E42BCC19}"/>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57</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DA3C11-0979-2DFE-F020-912628C32F6C}"/>
              </a:ext>
            </a:extLst>
          </p:cNvPr>
          <p:cNvSpPr/>
          <p:nvPr/>
        </p:nvSpPr>
        <p:spPr bwMode="auto">
          <a:xfrm>
            <a:off x="1164921" y="1277655"/>
            <a:ext cx="9832931" cy="5636712"/>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ndParaRPr>
          </a:p>
        </p:txBody>
      </p:sp>
      <p:sp>
        <p:nvSpPr>
          <p:cNvPr id="2" name="Rectangle 5">
            <a:extLst>
              <a:ext uri="{FF2B5EF4-FFF2-40B4-BE49-F238E27FC236}">
                <a16:creationId xmlns:a16="http://schemas.microsoft.com/office/drawing/2014/main" id="{AE8CA391-325C-E2DC-F94D-48D81A3DB301}"/>
              </a:ext>
            </a:extLst>
          </p:cNvPr>
          <p:cNvSpPr>
            <a:spLocks noChangeArrowheads="1"/>
          </p:cNvSpPr>
          <p:nvPr/>
        </p:nvSpPr>
        <p:spPr bwMode="auto">
          <a:xfrm>
            <a:off x="952503" y="457200"/>
            <a:ext cx="10286999" cy="963612"/>
          </a:xfrm>
          <a:prstGeom prst="rect">
            <a:avLst/>
          </a:prstGeom>
          <a:noFill/>
          <a:ln w="9525">
            <a:noFill/>
            <a:miter lim="800000"/>
            <a:headEnd/>
            <a:tailEnd/>
          </a:ln>
          <a:effectLst/>
        </p:spPr>
        <p:txBody>
          <a:bodyPr lIns="78335" tIns="38163" rIns="78335" bIns="38163" anchor="ctr"/>
          <a:lstStyle/>
          <a:p>
            <a:pPr algn="ctr" defTabSz="775590">
              <a:lnSpc>
                <a:spcPct val="90000"/>
              </a:lnSpc>
              <a:defRPr/>
            </a:pPr>
            <a:r>
              <a:rPr lang="en-US" sz="3200" dirty="0">
                <a:solidFill>
                  <a:srgbClr val="FFFF00"/>
                </a:solidFill>
                <a:effectLst>
                  <a:outerShdw blurRad="38100" dist="38100" dir="2700000" algn="tl">
                    <a:srgbClr val="000000">
                      <a:alpha val="43137"/>
                    </a:srgbClr>
                  </a:outerShdw>
                </a:effectLst>
                <a:latin typeface="Arial" charset="0"/>
              </a:rPr>
              <a:t>NRG-BR002 Schema: Phase IIR/III Design</a:t>
            </a:r>
          </a:p>
        </p:txBody>
      </p:sp>
      <p:sp>
        <p:nvSpPr>
          <p:cNvPr id="4" name="TextBox 3">
            <a:extLst>
              <a:ext uri="{FF2B5EF4-FFF2-40B4-BE49-F238E27FC236}">
                <a16:creationId xmlns:a16="http://schemas.microsoft.com/office/drawing/2014/main" id="{CEB5D9C8-7A2F-2A47-FB85-2AE318E58F18}"/>
              </a:ext>
            </a:extLst>
          </p:cNvPr>
          <p:cNvSpPr txBox="1">
            <a:spLocks noChangeArrowheads="1"/>
          </p:cNvSpPr>
          <p:nvPr/>
        </p:nvSpPr>
        <p:spPr bwMode="auto">
          <a:xfrm>
            <a:off x="3771903" y="7062514"/>
            <a:ext cx="4648199" cy="314241"/>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400" b="0" dirty="0" err="1"/>
              <a:t>Chimura</a:t>
            </a:r>
            <a:r>
              <a:rPr lang="en-US" sz="1400" b="0" dirty="0"/>
              <a:t> S et al. ASCO 2022. Abstract 1007.</a:t>
            </a:r>
          </a:p>
        </p:txBody>
      </p:sp>
      <p:pic>
        <p:nvPicPr>
          <p:cNvPr id="6" name="Picture 2">
            <a:extLst>
              <a:ext uri="{FF2B5EF4-FFF2-40B4-BE49-F238E27FC236}">
                <a16:creationId xmlns:a16="http://schemas.microsoft.com/office/drawing/2014/main" id="{4B4811A4-7CAA-773F-5DFB-C4FE557ACB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93" t="13352" b="4308"/>
          <a:stretch/>
        </p:blipFill>
        <p:spPr bwMode="auto">
          <a:xfrm>
            <a:off x="1524000" y="1420812"/>
            <a:ext cx="9144000" cy="520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6">
            <a:extLst>
              <a:ext uri="{FF2B5EF4-FFF2-40B4-BE49-F238E27FC236}">
                <a16:creationId xmlns:a16="http://schemas.microsoft.com/office/drawing/2014/main" id="{DA72E1CC-E3D5-F6EE-F030-CD776B62A889}"/>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58</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extLst>
      <p:ext uri="{BB962C8B-B14F-4D97-AF65-F5344CB8AC3E}">
        <p14:creationId xmlns:p14="http://schemas.microsoft.com/office/powerpoint/2010/main" val="149225411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E8CA391-325C-E2DC-F94D-48D81A3DB301}"/>
              </a:ext>
            </a:extLst>
          </p:cNvPr>
          <p:cNvSpPr>
            <a:spLocks noChangeArrowheads="1"/>
          </p:cNvSpPr>
          <p:nvPr/>
        </p:nvSpPr>
        <p:spPr bwMode="auto">
          <a:xfrm>
            <a:off x="952503" y="457200"/>
            <a:ext cx="10286999" cy="963612"/>
          </a:xfrm>
          <a:prstGeom prst="rect">
            <a:avLst/>
          </a:prstGeom>
          <a:noFill/>
          <a:ln w="9525">
            <a:noFill/>
            <a:miter lim="800000"/>
            <a:headEnd/>
            <a:tailEnd/>
          </a:ln>
          <a:effectLst/>
        </p:spPr>
        <p:txBody>
          <a:bodyPr lIns="78335" tIns="38163" rIns="78335" bIns="38163" anchor="ctr"/>
          <a:lstStyle/>
          <a:p>
            <a:pPr algn="ctr" defTabSz="775590">
              <a:lnSpc>
                <a:spcPct val="90000"/>
              </a:lnSpc>
              <a:defRPr/>
            </a:pPr>
            <a:r>
              <a:rPr lang="en-US" sz="3200" dirty="0">
                <a:solidFill>
                  <a:srgbClr val="FFFF00"/>
                </a:solidFill>
                <a:effectLst>
                  <a:outerShdw blurRad="38100" dist="38100" dir="2700000" algn="tl">
                    <a:srgbClr val="000000">
                      <a:alpha val="43137"/>
                    </a:srgbClr>
                  </a:outerShdw>
                </a:effectLst>
                <a:latin typeface="Arial" charset="0"/>
              </a:rPr>
              <a:t>NRG-BR002: Patient and Tumor Characteristics</a:t>
            </a:r>
          </a:p>
        </p:txBody>
      </p:sp>
      <p:sp>
        <p:nvSpPr>
          <p:cNvPr id="5" name="Rectangle 6">
            <a:extLst>
              <a:ext uri="{FF2B5EF4-FFF2-40B4-BE49-F238E27FC236}">
                <a16:creationId xmlns:a16="http://schemas.microsoft.com/office/drawing/2014/main" id="{01F355D1-2DDE-4823-D66E-96B2DDC2B992}"/>
              </a:ext>
            </a:extLst>
          </p:cNvPr>
          <p:cNvSpPr txBox="1">
            <a:spLocks noGrp="1" noChangeArrowheads="1"/>
          </p:cNvSpPr>
          <p:nvPr/>
        </p:nvSpPr>
        <p:spPr bwMode="auto">
          <a:xfrm>
            <a:off x="10587038" y="339725"/>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endParaRPr lang="en-US" altLang="en-US" sz="900" b="0" dirty="0">
              <a:solidFill>
                <a:schemeClr val="hlink"/>
              </a:solidFill>
              <a:effectLst>
                <a:outerShdw blurRad="38100" dist="38100" dir="2700000" algn="tl">
                  <a:srgbClr val="000000"/>
                </a:outerShdw>
              </a:effectLst>
              <a:ea typeface="PMingLiU" panose="02020500000000000000" pitchFamily="18" charset="-120"/>
            </a:endParaRPr>
          </a:p>
        </p:txBody>
      </p:sp>
      <p:graphicFrame>
        <p:nvGraphicFramePr>
          <p:cNvPr id="7" name="Table 6">
            <a:extLst>
              <a:ext uri="{FF2B5EF4-FFF2-40B4-BE49-F238E27FC236}">
                <a16:creationId xmlns:a16="http://schemas.microsoft.com/office/drawing/2014/main" id="{03A8F008-2B0A-D05C-DE16-516F5EC70EF4}"/>
              </a:ext>
            </a:extLst>
          </p:cNvPr>
          <p:cNvGraphicFramePr>
            <a:graphicFrameLocks noGrp="1"/>
          </p:cNvGraphicFramePr>
          <p:nvPr>
            <p:extLst>
              <p:ext uri="{D42A27DB-BD31-4B8C-83A1-F6EECF244321}">
                <p14:modId xmlns:p14="http://schemas.microsoft.com/office/powerpoint/2010/main" val="1942316593"/>
              </p:ext>
            </p:extLst>
          </p:nvPr>
        </p:nvGraphicFramePr>
        <p:xfrm>
          <a:off x="1123952" y="1485900"/>
          <a:ext cx="9944101" cy="4687892"/>
        </p:xfrm>
        <a:graphic>
          <a:graphicData uri="http://schemas.openxmlformats.org/drawingml/2006/table">
            <a:tbl>
              <a:tblPr>
                <a:tableStyleId>{5C22544A-7EE6-4342-B048-85BDC9FD1C3A}</a:tableStyleId>
              </a:tblPr>
              <a:tblGrid>
                <a:gridCol w="3257550">
                  <a:extLst>
                    <a:ext uri="{9D8B030D-6E8A-4147-A177-3AD203B41FA5}">
                      <a16:colId xmlns:a16="http://schemas.microsoft.com/office/drawing/2014/main" val="20000"/>
                    </a:ext>
                  </a:extLst>
                </a:gridCol>
                <a:gridCol w="2247854">
                  <a:extLst>
                    <a:ext uri="{9D8B030D-6E8A-4147-A177-3AD203B41FA5}">
                      <a16:colId xmlns:a16="http://schemas.microsoft.com/office/drawing/2014/main" val="20001"/>
                    </a:ext>
                  </a:extLst>
                </a:gridCol>
                <a:gridCol w="2724197">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487728">
                <a:tc>
                  <a:txBody>
                    <a:bodyPr/>
                    <a:lstStyle/>
                    <a:p>
                      <a:pPr marL="0" marR="0">
                        <a:spcBef>
                          <a:spcPts val="50"/>
                        </a:spcBef>
                        <a:spcAft>
                          <a:spcPts val="5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Standard of Care</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65)</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Standard of Care + Ablation</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60)</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Total</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125)</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extLst>
                  <a:ext uri="{0D108BD9-81ED-4DB2-BD59-A6C34878D82A}">
                    <a16:rowId xmlns:a16="http://schemas.microsoft.com/office/drawing/2014/main" val="10000"/>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Age (years)</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43865">
                <a:tc>
                  <a:txBody>
                    <a:bodyPr/>
                    <a:lstStyle/>
                    <a:p>
                      <a:pPr marL="228600" marR="0" indent="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Median</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55.5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54</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Performance Status (</a:t>
                      </a:r>
                      <a:r>
                        <a:rPr lang="en-US" sz="1600" b="1" dirty="0" err="1">
                          <a:solidFill>
                            <a:srgbClr val="000000"/>
                          </a:solidFill>
                          <a:effectLst/>
                          <a:latin typeface="+mn-lt"/>
                          <a:ea typeface="Calibri" panose="020F0502020204030204" pitchFamily="34" charset="0"/>
                          <a:cs typeface="Times New Roman" panose="02020603050405020304" pitchFamily="18" charset="0"/>
                        </a:rPr>
                        <a:t>Zubrod</a:t>
                      </a:r>
                      <a:r>
                        <a:rPr lang="en-US" sz="1600" b="1" dirty="0">
                          <a:solidFill>
                            <a:srgbClr val="000000"/>
                          </a:solidFill>
                          <a:effectLst/>
                          <a:latin typeface="+mn-lt"/>
                          <a:ea typeface="Calibri" panose="020F0502020204030204" pitchFamily="34" charset="0"/>
                          <a:cs typeface="Times New Roman" panose="02020603050405020304" pitchFamily="18" charset="0"/>
                        </a:rPr>
                        <a:t>)</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3"/>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41 (63%)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41 (68%)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82 (66%)</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4"/>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24 (37%)</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19 (32%)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43 (34%)</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extLst>
                  <a:ext uri="{0D108BD9-81ED-4DB2-BD59-A6C34878D82A}">
                    <a16:rowId xmlns:a16="http://schemas.microsoft.com/office/drawing/2014/main" val="10005"/>
                  </a:ext>
                </a:extLst>
              </a:tr>
              <a:tr h="298324">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Patient Metastasis Count</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39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36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75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&gt;1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26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24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50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extLst>
                  <a:ext uri="{0D108BD9-81ED-4DB2-BD59-A6C34878D82A}">
                    <a16:rowId xmlns:a16="http://schemas.microsoft.com/office/drawing/2014/main" val="10008"/>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Hormone Receptor/HER2 Status</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9"/>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10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0"/>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 (3%)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 (2%)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 (2%)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1"/>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and/or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6 (9%)</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7 (12%)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13 (10%)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2"/>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and/or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52 (80%)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47 (78%)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99 (79%)</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extLst>
                  <a:ext uri="{0D108BD9-81ED-4DB2-BD59-A6C34878D82A}">
                    <a16:rowId xmlns:a16="http://schemas.microsoft.com/office/drawing/2014/main" val="10013"/>
                  </a:ext>
                </a:extLst>
              </a:tr>
              <a:tr h="243865">
                <a:tc>
                  <a:txBody>
                    <a:bodyPr/>
                    <a:lstStyle/>
                    <a:p>
                      <a:pPr marL="0" marR="0" indent="114300">
                        <a:spcBef>
                          <a:spcPts val="50"/>
                        </a:spcBef>
                        <a:spcAft>
                          <a:spcPts val="50"/>
                        </a:spcAft>
                      </a:pPr>
                      <a:r>
                        <a:rPr lang="en-US" sz="1600" b="1" dirty="0">
                          <a:solidFill>
                            <a:srgbClr val="000000"/>
                          </a:solidFill>
                          <a:effectLst/>
                          <a:latin typeface="+mn-lt"/>
                          <a:ea typeface="Calibri" panose="020F0502020204030204" pitchFamily="34" charset="0"/>
                          <a:cs typeface="Times New Roman" panose="02020603050405020304" pitchFamily="18" charset="0"/>
                        </a:rPr>
                        <a:t>Metastatic Timing</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4"/>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Synchronous</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12 (18%)</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15 (25%)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27 (22%)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5"/>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Not synchronous</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52 (80%)</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45 (75%)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97(78%)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6"/>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Pending</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 1 (2%)</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0 (0%)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 (1%)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extLst>
                  <a:ext uri="{0D108BD9-81ED-4DB2-BD59-A6C34878D82A}">
                    <a16:rowId xmlns:a16="http://schemas.microsoft.com/office/drawing/2014/main" val="10017"/>
                  </a:ext>
                </a:extLst>
              </a:tr>
            </a:tbl>
          </a:graphicData>
        </a:graphic>
      </p:graphicFrame>
      <p:sp>
        <p:nvSpPr>
          <p:cNvPr id="3" name="Rectangle 6">
            <a:extLst>
              <a:ext uri="{FF2B5EF4-FFF2-40B4-BE49-F238E27FC236}">
                <a16:creationId xmlns:a16="http://schemas.microsoft.com/office/drawing/2014/main" id="{F768092A-6773-03FC-51A1-4D1A49E3F9AE}"/>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59</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
        <p:nvSpPr>
          <p:cNvPr id="6" name="TextBox 5">
            <a:extLst>
              <a:ext uri="{FF2B5EF4-FFF2-40B4-BE49-F238E27FC236}">
                <a16:creationId xmlns:a16="http://schemas.microsoft.com/office/drawing/2014/main" id="{14F64141-8CF3-3B0E-7B25-7D92D6D16C6F}"/>
              </a:ext>
            </a:extLst>
          </p:cNvPr>
          <p:cNvSpPr txBox="1">
            <a:spLocks noChangeArrowheads="1"/>
          </p:cNvSpPr>
          <p:nvPr/>
        </p:nvSpPr>
        <p:spPr bwMode="auto">
          <a:xfrm>
            <a:off x="3771903" y="7062514"/>
            <a:ext cx="4648199" cy="314241"/>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400" b="0" dirty="0" err="1"/>
              <a:t>Chimura</a:t>
            </a:r>
            <a:r>
              <a:rPr lang="en-US" sz="1400" b="0" dirty="0"/>
              <a:t> S et al. ASCO 2022. Abstract 1007.</a:t>
            </a:r>
          </a:p>
        </p:txBody>
      </p:sp>
    </p:spTree>
    <p:extLst>
      <p:ext uri="{BB962C8B-B14F-4D97-AF65-F5344CB8AC3E}">
        <p14:creationId xmlns:p14="http://schemas.microsoft.com/office/powerpoint/2010/main" val="2974133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0F96A82-74D0-1041-A221-47391B56752F}"/>
              </a:ext>
            </a:extLst>
          </p:cNvPr>
          <p:cNvSpPr>
            <a:spLocks noChangeArrowheads="1"/>
          </p:cNvSpPr>
          <p:nvPr/>
        </p:nvSpPr>
        <p:spPr bwMode="auto">
          <a:xfrm>
            <a:off x="1160463" y="714377"/>
            <a:ext cx="10031412" cy="582623"/>
          </a:xfrm>
          <a:prstGeom prst="rect">
            <a:avLst/>
          </a:prstGeom>
          <a:noFill/>
          <a:ln w="9525">
            <a:noFill/>
            <a:miter lim="800000"/>
            <a:headEnd/>
            <a:tailEnd/>
          </a:ln>
        </p:spPr>
        <p:txBody>
          <a:bodyPr lIns="138072" tIns="69038" rIns="138072" bIns="69038">
            <a:spAutoFit/>
          </a:bodyPr>
          <a:lstStyle/>
          <a:p>
            <a:pPr algn="ctr" defTabSz="1371600">
              <a:lnSpc>
                <a:spcPct val="90000"/>
              </a:lnSpc>
              <a:defRPr/>
            </a:pPr>
            <a:r>
              <a:rPr lang="en-US" sz="3200" dirty="0">
                <a:solidFill>
                  <a:schemeClr val="tx2"/>
                </a:solidFill>
                <a:effectLst>
                  <a:outerShdw blurRad="38100" dist="38100" dir="2700000" algn="tl">
                    <a:srgbClr val="000000">
                      <a:alpha val="43137"/>
                    </a:srgbClr>
                  </a:outerShdw>
                </a:effectLst>
              </a:rPr>
              <a:t>MRI in Preoperative Local Staging</a:t>
            </a:r>
            <a:endParaRPr lang="en-US" sz="3200" dirty="0">
              <a:solidFill>
                <a:srgbClr val="1DECF9"/>
              </a:solidFill>
              <a:effectLst>
                <a:outerShdw blurRad="38100" dist="38100" dir="2700000" algn="tl">
                  <a:srgbClr val="000000">
                    <a:alpha val="43137"/>
                  </a:srgbClr>
                </a:outerShdw>
              </a:effectLst>
            </a:endParaRPr>
          </a:p>
        </p:txBody>
      </p:sp>
      <p:sp>
        <p:nvSpPr>
          <p:cNvPr id="8195" name="Rectangle 3">
            <a:extLst>
              <a:ext uri="{FF2B5EF4-FFF2-40B4-BE49-F238E27FC236}">
                <a16:creationId xmlns:a16="http://schemas.microsoft.com/office/drawing/2014/main" id="{0F53641F-B130-00C8-06E6-440D59F5827D}"/>
              </a:ext>
            </a:extLst>
          </p:cNvPr>
          <p:cNvSpPr>
            <a:spLocks noChangeArrowheads="1"/>
          </p:cNvSpPr>
          <p:nvPr/>
        </p:nvSpPr>
        <p:spPr bwMode="auto">
          <a:xfrm>
            <a:off x="1298577" y="1458915"/>
            <a:ext cx="9648825" cy="3648075"/>
          </a:xfrm>
          <a:prstGeom prst="rect">
            <a:avLst/>
          </a:prstGeom>
          <a:noFill/>
          <a:ln w="9525">
            <a:noFill/>
            <a:miter lim="800000"/>
            <a:headEnd/>
            <a:tailEnd/>
          </a:ln>
        </p:spPr>
        <p:txBody>
          <a:bodyPr lIns="92048" tIns="46025" rIns="92048" bIns="46025"/>
          <a:lstStyle/>
          <a:p>
            <a:pPr marL="342900" indent="-342900">
              <a:lnSpc>
                <a:spcPts val="3000"/>
              </a:lnSpc>
              <a:spcBef>
                <a:spcPct val="30000"/>
              </a:spcBef>
              <a:buSzPct val="100000"/>
              <a:buFontTx/>
              <a:buChar char="•"/>
              <a:defRPr/>
            </a:pPr>
            <a:r>
              <a:rPr lang="en-US" sz="2800" dirty="0">
                <a:solidFill>
                  <a:schemeClr val="tx1"/>
                </a:solidFill>
                <a:effectLst>
                  <a:outerShdw blurRad="38100" dist="38100" dir="2700000" algn="tl">
                    <a:srgbClr val="000000">
                      <a:alpha val="43137"/>
                    </a:srgbClr>
                  </a:outerShdw>
                </a:effectLst>
              </a:rPr>
              <a:t>High sensitivity</a:t>
            </a:r>
          </a:p>
          <a:p>
            <a:pPr marL="342900" indent="-342900">
              <a:lnSpc>
                <a:spcPts val="3000"/>
              </a:lnSpc>
              <a:spcBef>
                <a:spcPct val="30000"/>
              </a:spcBef>
              <a:buSzPct val="100000"/>
              <a:buFontTx/>
              <a:buChar char="•"/>
              <a:defRPr/>
            </a:pPr>
            <a:r>
              <a:rPr lang="en-US" sz="2800" dirty="0">
                <a:solidFill>
                  <a:schemeClr val="tx2"/>
                </a:solidFill>
                <a:effectLst>
                  <a:outerShdw blurRad="38100" dist="38100" dir="2700000" algn="tl">
                    <a:srgbClr val="000000">
                      <a:alpha val="43137"/>
                    </a:srgbClr>
                  </a:outerShdw>
                </a:effectLst>
              </a:rPr>
              <a:t>Increasingly utilized </a:t>
            </a:r>
            <a:r>
              <a:rPr lang="en-US" sz="2800" dirty="0">
                <a:solidFill>
                  <a:schemeClr val="tx1"/>
                </a:solidFill>
                <a:effectLst>
                  <a:outerShdw blurRad="38100" dist="38100" dir="2700000" algn="tl">
                    <a:srgbClr val="000000">
                      <a:alpha val="43137"/>
                    </a:srgbClr>
                  </a:outerShdw>
                </a:effectLst>
              </a:rPr>
              <a:t>in preoperative local staging</a:t>
            </a:r>
          </a:p>
          <a:p>
            <a:pPr marL="800100" lvl="1" indent="-342900">
              <a:lnSpc>
                <a:spcPts val="3000"/>
              </a:lnSpc>
              <a:spcBef>
                <a:spcPct val="30000"/>
              </a:spcBef>
              <a:buSzPct val="100000"/>
              <a:buFontTx/>
              <a:buChar char="•"/>
              <a:defRPr/>
            </a:pPr>
            <a:r>
              <a:rPr lang="en-US" sz="2800" dirty="0">
                <a:solidFill>
                  <a:schemeClr val="accent2"/>
                </a:solidFill>
                <a:effectLst>
                  <a:outerShdw blurRad="38100" dist="38100" dir="2700000" algn="tl">
                    <a:srgbClr val="000000">
                      <a:alpha val="43137"/>
                    </a:srgbClr>
                  </a:outerShdw>
                </a:effectLst>
              </a:rPr>
              <a:t>NCCN Guidelines v4.2022: </a:t>
            </a:r>
            <a:r>
              <a:rPr lang="en-US" sz="2800" dirty="0">
                <a:solidFill>
                  <a:schemeClr val="tx1"/>
                </a:solidFill>
                <a:effectLst>
                  <a:outerShdw blurRad="38100" dist="38100" dir="2700000" algn="tl">
                    <a:srgbClr val="000000">
                      <a:alpha val="43137"/>
                    </a:srgbClr>
                  </a:outerShdw>
                </a:effectLst>
              </a:rPr>
              <a:t>Breast MRI </a:t>
            </a:r>
            <a:r>
              <a:rPr lang="en-US" sz="2800" dirty="0">
                <a:solidFill>
                  <a:schemeClr val="accent2"/>
                </a:solidFill>
                <a:effectLst>
                  <a:outerShdw blurRad="38100" dist="38100" dir="2700000" algn="tl">
                    <a:srgbClr val="000000">
                      <a:alpha val="43137"/>
                    </a:srgbClr>
                  </a:outerShdw>
                </a:effectLst>
              </a:rPr>
              <a:t>optional </a:t>
            </a:r>
            <a:r>
              <a:rPr lang="en-US" sz="2800" dirty="0">
                <a:solidFill>
                  <a:schemeClr val="tx1"/>
                </a:solidFill>
                <a:effectLst>
                  <a:outerShdw blurRad="38100" dist="38100" dir="2700000" algn="tl">
                    <a:srgbClr val="000000">
                      <a:alpha val="43137"/>
                    </a:srgbClr>
                  </a:outerShdw>
                </a:effectLst>
              </a:rPr>
              <a:t>with </a:t>
            </a:r>
            <a:r>
              <a:rPr lang="en-US" sz="2800" dirty="0">
                <a:solidFill>
                  <a:schemeClr val="accent2"/>
                </a:solidFill>
                <a:effectLst>
                  <a:outerShdw blurRad="38100" dist="38100" dir="2700000" algn="tl">
                    <a:srgbClr val="000000">
                      <a:alpha val="43137"/>
                    </a:srgbClr>
                  </a:outerShdw>
                </a:effectLst>
              </a:rPr>
              <a:t>special consideration for mammographically occult tumors</a:t>
            </a:r>
          </a:p>
          <a:p>
            <a:pPr marL="342900" indent="-342900">
              <a:lnSpc>
                <a:spcPts val="3000"/>
              </a:lnSpc>
              <a:spcBef>
                <a:spcPct val="30000"/>
              </a:spcBef>
              <a:buSzPct val="100000"/>
              <a:buFontTx/>
              <a:buChar char="•"/>
              <a:defRPr/>
            </a:pPr>
            <a:r>
              <a:rPr lang="en-US" sz="2800" dirty="0">
                <a:solidFill>
                  <a:schemeClr val="tx2"/>
                </a:solidFill>
                <a:effectLst>
                  <a:outerShdw blurRad="38100" dist="38100" dir="2700000" algn="tl">
                    <a:srgbClr val="000000">
                      <a:alpha val="43137"/>
                    </a:srgbClr>
                  </a:outerShdw>
                </a:effectLst>
              </a:rPr>
              <a:t>Identifies additional cancer foci</a:t>
            </a:r>
            <a:r>
              <a:rPr lang="en-US" sz="2800" dirty="0">
                <a:solidFill>
                  <a:schemeClr val="tx1"/>
                </a:solidFill>
                <a:effectLst>
                  <a:outerShdw blurRad="38100" dist="38100" dir="2700000" algn="tl">
                    <a:srgbClr val="000000">
                      <a:alpha val="43137"/>
                    </a:srgbClr>
                  </a:outerShdw>
                </a:effectLst>
              </a:rPr>
              <a:t>, otherwise undetected by clinical assessment and conventional imaging </a:t>
            </a:r>
            <a:r>
              <a:rPr lang="en-US" sz="2800" dirty="0">
                <a:solidFill>
                  <a:schemeClr val="tx2">
                    <a:lumMod val="60000"/>
                    <a:lumOff val="40000"/>
                  </a:schemeClr>
                </a:solidFill>
                <a:effectLst>
                  <a:outerShdw blurRad="38100" dist="38100" dir="2700000" algn="tl">
                    <a:srgbClr val="000000">
                      <a:alpha val="43137"/>
                    </a:srgbClr>
                  </a:outerShdw>
                </a:effectLst>
              </a:rPr>
              <a:t>in both breasts</a:t>
            </a:r>
          </a:p>
          <a:p>
            <a:pPr marL="342900" indent="-342900">
              <a:lnSpc>
                <a:spcPts val="3000"/>
              </a:lnSpc>
              <a:spcBef>
                <a:spcPct val="30000"/>
              </a:spcBef>
              <a:buSzPct val="100000"/>
              <a:buFontTx/>
              <a:buChar char="•"/>
              <a:defRPr/>
            </a:pPr>
            <a:r>
              <a:rPr lang="en-US" sz="2800" dirty="0">
                <a:solidFill>
                  <a:schemeClr val="tx2"/>
                </a:solidFill>
                <a:effectLst>
                  <a:outerShdw blurRad="38100" dist="38100" dir="2700000" algn="tl">
                    <a:srgbClr val="000000">
                      <a:alpha val="43137"/>
                    </a:srgbClr>
                  </a:outerShdw>
                </a:effectLst>
              </a:rPr>
              <a:t>No consensus </a:t>
            </a:r>
            <a:r>
              <a:rPr lang="en-US" sz="2800" dirty="0">
                <a:solidFill>
                  <a:schemeClr val="tx1"/>
                </a:solidFill>
                <a:effectLst>
                  <a:outerShdw blurRad="38100" dist="38100" dir="2700000" algn="tl">
                    <a:srgbClr val="000000">
                      <a:alpha val="43137"/>
                    </a:srgbClr>
                  </a:outerShdw>
                </a:effectLst>
              </a:rPr>
              <a:t>on whether </a:t>
            </a:r>
            <a:r>
              <a:rPr lang="en-US" sz="2800" dirty="0">
                <a:solidFill>
                  <a:schemeClr val="tx2"/>
                </a:solidFill>
                <a:effectLst>
                  <a:outerShdw blurRad="38100" dist="38100" dir="2700000" algn="tl">
                    <a:srgbClr val="000000">
                      <a:alpha val="43137"/>
                    </a:srgbClr>
                  </a:outerShdw>
                </a:effectLst>
              </a:rPr>
              <a:t>MRI improves outcomes</a:t>
            </a:r>
            <a:r>
              <a:rPr lang="en-US" sz="2800" dirty="0">
                <a:solidFill>
                  <a:schemeClr val="tx1"/>
                </a:solidFill>
                <a:effectLst>
                  <a:outerShdw blurRad="38100" dist="38100" dir="2700000" algn="tl">
                    <a:srgbClr val="000000">
                      <a:alpha val="43137"/>
                    </a:srgbClr>
                  </a:outerShdw>
                </a:effectLst>
              </a:rPr>
              <a:t> regarding </a:t>
            </a:r>
            <a:r>
              <a:rPr lang="en-US" sz="2800" dirty="0">
                <a:solidFill>
                  <a:schemeClr val="accent2"/>
                </a:solidFill>
                <a:effectLst>
                  <a:outerShdw blurRad="38100" dist="38100" dir="2700000" algn="tl">
                    <a:srgbClr val="000000">
                      <a:alpha val="43137"/>
                    </a:srgbClr>
                  </a:outerShdw>
                </a:effectLst>
              </a:rPr>
              <a:t>margin positivity, reoperation rates, IBTR, DFS or OS</a:t>
            </a:r>
          </a:p>
          <a:p>
            <a:pPr marL="342900" indent="-342900">
              <a:lnSpc>
                <a:spcPts val="3000"/>
              </a:lnSpc>
              <a:spcBef>
                <a:spcPct val="30000"/>
              </a:spcBef>
              <a:buSzPct val="100000"/>
              <a:buFontTx/>
              <a:buChar char="•"/>
              <a:defRPr/>
            </a:pPr>
            <a:r>
              <a:rPr lang="en-US" sz="2800" dirty="0">
                <a:solidFill>
                  <a:schemeClr val="tx1"/>
                </a:solidFill>
                <a:effectLst>
                  <a:outerShdw blurRad="38100" dist="38100" dir="2700000" algn="tl">
                    <a:srgbClr val="000000">
                      <a:alpha val="43137"/>
                    </a:srgbClr>
                  </a:outerShdw>
                </a:effectLst>
              </a:rPr>
              <a:t>Concern: </a:t>
            </a:r>
            <a:r>
              <a:rPr lang="en-US" sz="2800" dirty="0">
                <a:solidFill>
                  <a:schemeClr val="tx2"/>
                </a:solidFill>
                <a:effectLst>
                  <a:outerShdw blurRad="38100" dist="38100" dir="2700000" algn="tl">
                    <a:srgbClr val="000000">
                      <a:alpha val="43137"/>
                    </a:srgbClr>
                  </a:outerShdw>
                </a:effectLst>
              </a:rPr>
              <a:t>May increase unnecessary biopsies and mastectomies</a:t>
            </a:r>
          </a:p>
        </p:txBody>
      </p:sp>
      <p:sp>
        <p:nvSpPr>
          <p:cNvPr id="10244" name="Rectangle 5">
            <a:extLst>
              <a:ext uri="{FF2B5EF4-FFF2-40B4-BE49-F238E27FC236}">
                <a16:creationId xmlns:a16="http://schemas.microsoft.com/office/drawing/2014/main" id="{0D380221-E803-4909-107B-CC95D4AE20D7}"/>
              </a:ext>
            </a:extLst>
          </p:cNvPr>
          <p:cNvSpPr>
            <a:spLocks noChangeArrowheads="1"/>
          </p:cNvSpPr>
          <p:nvPr/>
        </p:nvSpPr>
        <p:spPr bwMode="auto">
          <a:xfrm>
            <a:off x="1495426" y="7176347"/>
            <a:ext cx="9255125" cy="400110"/>
          </a:xfrm>
          <a:prstGeom prst="rect">
            <a:avLst/>
          </a:prstGeom>
          <a:noFill/>
          <a:ln w="38100">
            <a:noFill/>
            <a:miter lim="800000"/>
            <a:headEnd/>
            <a:tailEnd/>
          </a:ln>
        </p:spPr>
        <p:txBody>
          <a:bodyPr wrap="square" anchor="ctr">
            <a:spAutoFit/>
          </a:bodyPr>
          <a:lstStyle/>
          <a:p>
            <a:pPr>
              <a:defRPr/>
            </a:pPr>
            <a:r>
              <a:rPr lang="en-US" sz="1000" b="0" dirty="0"/>
              <a:t>Houssami N et al. </a:t>
            </a:r>
            <a:r>
              <a:rPr lang="en-US" sz="1000" b="0" i="1" dirty="0"/>
              <a:t>J Clin Oncol.</a:t>
            </a:r>
            <a:r>
              <a:rPr lang="en-US" sz="1000" b="0" dirty="0"/>
              <a:t> 2008;26(19):3248-58; </a:t>
            </a:r>
            <a:r>
              <a:rPr lang="en-US" sz="1000" b="0" dirty="0" err="1"/>
              <a:t>Schnall</a:t>
            </a:r>
            <a:r>
              <a:rPr lang="en-US" sz="1000" b="0" dirty="0"/>
              <a:t> M et al. </a:t>
            </a:r>
            <a:r>
              <a:rPr lang="en-US" sz="1000" b="0" i="1" dirty="0" err="1"/>
              <a:t>Magn</a:t>
            </a:r>
            <a:r>
              <a:rPr lang="en-US" sz="1000" b="0" i="1" dirty="0"/>
              <a:t> </a:t>
            </a:r>
            <a:r>
              <a:rPr lang="en-US" sz="1000" b="0" i="1" dirty="0" err="1"/>
              <a:t>Reson</a:t>
            </a:r>
            <a:r>
              <a:rPr lang="en-US" sz="1000" b="0" i="1" dirty="0"/>
              <a:t> Imaging Clin N Am.</a:t>
            </a:r>
            <a:r>
              <a:rPr lang="en-US" sz="1000" b="0" dirty="0"/>
              <a:t> 2006;14(3):329-37; Liberman L et al. </a:t>
            </a:r>
            <a:r>
              <a:rPr lang="en-US" sz="1000" b="0" i="1" dirty="0" err="1"/>
              <a:t>Magn</a:t>
            </a:r>
            <a:r>
              <a:rPr lang="en-US" sz="1000" b="0" i="1" dirty="0"/>
              <a:t> </a:t>
            </a:r>
            <a:r>
              <a:rPr lang="en-US" sz="1000" b="0" i="1" dirty="0" err="1"/>
              <a:t>Reson</a:t>
            </a:r>
            <a:r>
              <a:rPr lang="en-US" sz="1000" b="0" i="1" dirty="0"/>
              <a:t> Imaging Clin N Am.</a:t>
            </a:r>
            <a:r>
              <a:rPr lang="en-US" sz="1000" b="0" dirty="0"/>
              <a:t> 2006;14(3):339-49; Smith RA et al. </a:t>
            </a:r>
            <a:r>
              <a:rPr lang="en-US" sz="1000" b="0" i="1" dirty="0"/>
              <a:t>N Engl J Med.</a:t>
            </a:r>
            <a:r>
              <a:rPr lang="en-US" sz="1000" b="0" dirty="0"/>
              <a:t> 2007;356(13):1362-4; Morrow M et al. </a:t>
            </a:r>
            <a:r>
              <a:rPr lang="en-US" sz="1000" b="0" i="1" dirty="0" err="1"/>
              <a:t>Magn</a:t>
            </a:r>
            <a:r>
              <a:rPr lang="en-US" sz="1000" b="0" i="1" dirty="0"/>
              <a:t> </a:t>
            </a:r>
            <a:r>
              <a:rPr lang="en-US" sz="1000" b="0" i="1" dirty="0" err="1"/>
              <a:t>Reson</a:t>
            </a:r>
            <a:r>
              <a:rPr lang="en-US" sz="1000" b="0" i="1" dirty="0"/>
              <a:t> Imaging Clin N Am.</a:t>
            </a:r>
            <a:r>
              <a:rPr lang="en-US" sz="1000" b="0" dirty="0"/>
              <a:t> 2006;14(3):363-78.</a:t>
            </a:r>
          </a:p>
        </p:txBody>
      </p:sp>
      <p:sp>
        <p:nvSpPr>
          <p:cNvPr id="2" name="Rectangle 6">
            <a:extLst>
              <a:ext uri="{FF2B5EF4-FFF2-40B4-BE49-F238E27FC236}">
                <a16:creationId xmlns:a16="http://schemas.microsoft.com/office/drawing/2014/main" id="{5765346F-B207-B27B-6A11-1AFB7E2E6204}"/>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6</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E8CA391-325C-E2DC-F94D-48D81A3DB301}"/>
              </a:ext>
            </a:extLst>
          </p:cNvPr>
          <p:cNvSpPr>
            <a:spLocks noChangeArrowheads="1"/>
          </p:cNvSpPr>
          <p:nvPr/>
        </p:nvSpPr>
        <p:spPr bwMode="auto">
          <a:xfrm>
            <a:off x="952503" y="457200"/>
            <a:ext cx="10286999" cy="963612"/>
          </a:xfrm>
          <a:prstGeom prst="rect">
            <a:avLst/>
          </a:prstGeom>
          <a:noFill/>
          <a:ln w="9525">
            <a:noFill/>
            <a:miter lim="800000"/>
            <a:headEnd/>
            <a:tailEnd/>
          </a:ln>
          <a:effectLst/>
        </p:spPr>
        <p:txBody>
          <a:bodyPr lIns="78335" tIns="38163" rIns="78335" bIns="38163" anchor="ctr"/>
          <a:lstStyle/>
          <a:p>
            <a:pPr algn="ctr" defTabSz="775590">
              <a:lnSpc>
                <a:spcPct val="90000"/>
              </a:lnSpc>
              <a:defRPr/>
            </a:pPr>
            <a:r>
              <a:rPr lang="en-US" sz="3200" dirty="0">
                <a:solidFill>
                  <a:srgbClr val="FFFF00"/>
                </a:solidFill>
                <a:effectLst>
                  <a:outerShdw blurRad="38100" dist="38100" dir="2700000" algn="tl">
                    <a:srgbClr val="000000">
                      <a:alpha val="43137"/>
                    </a:srgbClr>
                  </a:outerShdw>
                </a:effectLst>
                <a:latin typeface="Arial" charset="0"/>
              </a:rPr>
              <a:t>NRG-BR002: Patient and Tumor Characteristics</a:t>
            </a:r>
          </a:p>
        </p:txBody>
      </p:sp>
      <p:graphicFrame>
        <p:nvGraphicFramePr>
          <p:cNvPr id="7" name="Table 6">
            <a:extLst>
              <a:ext uri="{FF2B5EF4-FFF2-40B4-BE49-F238E27FC236}">
                <a16:creationId xmlns:a16="http://schemas.microsoft.com/office/drawing/2014/main" id="{03A8F008-2B0A-D05C-DE16-516F5EC70EF4}"/>
              </a:ext>
            </a:extLst>
          </p:cNvPr>
          <p:cNvGraphicFramePr>
            <a:graphicFrameLocks noGrp="1"/>
          </p:cNvGraphicFramePr>
          <p:nvPr/>
        </p:nvGraphicFramePr>
        <p:xfrm>
          <a:off x="1123952" y="1485900"/>
          <a:ext cx="9944101" cy="4687892"/>
        </p:xfrm>
        <a:graphic>
          <a:graphicData uri="http://schemas.openxmlformats.org/drawingml/2006/table">
            <a:tbl>
              <a:tblPr>
                <a:tableStyleId>{5C22544A-7EE6-4342-B048-85BDC9FD1C3A}</a:tableStyleId>
              </a:tblPr>
              <a:tblGrid>
                <a:gridCol w="3257550">
                  <a:extLst>
                    <a:ext uri="{9D8B030D-6E8A-4147-A177-3AD203B41FA5}">
                      <a16:colId xmlns:a16="http://schemas.microsoft.com/office/drawing/2014/main" val="20000"/>
                    </a:ext>
                  </a:extLst>
                </a:gridCol>
                <a:gridCol w="2247854">
                  <a:extLst>
                    <a:ext uri="{9D8B030D-6E8A-4147-A177-3AD203B41FA5}">
                      <a16:colId xmlns:a16="http://schemas.microsoft.com/office/drawing/2014/main" val="20001"/>
                    </a:ext>
                  </a:extLst>
                </a:gridCol>
                <a:gridCol w="2724197">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487728">
                <a:tc>
                  <a:txBody>
                    <a:bodyPr/>
                    <a:lstStyle/>
                    <a:p>
                      <a:pPr marL="0" marR="0">
                        <a:spcBef>
                          <a:spcPts val="50"/>
                        </a:spcBef>
                        <a:spcAft>
                          <a:spcPts val="5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Standard of Care</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65)</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Standard of Care + Ablation</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60)</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Total</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125)</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extLst>
                  <a:ext uri="{0D108BD9-81ED-4DB2-BD59-A6C34878D82A}">
                    <a16:rowId xmlns:a16="http://schemas.microsoft.com/office/drawing/2014/main" val="10000"/>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Age (years)</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43865">
                <a:tc>
                  <a:txBody>
                    <a:bodyPr/>
                    <a:lstStyle/>
                    <a:p>
                      <a:pPr marL="228600" marR="0" indent="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Median</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55.5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54</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Performance Status (</a:t>
                      </a:r>
                      <a:r>
                        <a:rPr lang="en-US" sz="1600" b="1" dirty="0" err="1">
                          <a:solidFill>
                            <a:srgbClr val="000000"/>
                          </a:solidFill>
                          <a:effectLst/>
                          <a:latin typeface="+mn-lt"/>
                          <a:ea typeface="Calibri" panose="020F0502020204030204" pitchFamily="34" charset="0"/>
                          <a:cs typeface="Times New Roman" panose="02020603050405020304" pitchFamily="18" charset="0"/>
                        </a:rPr>
                        <a:t>Zubrod</a:t>
                      </a:r>
                      <a:r>
                        <a:rPr lang="en-US" sz="1600" b="1" dirty="0">
                          <a:solidFill>
                            <a:srgbClr val="000000"/>
                          </a:solidFill>
                          <a:effectLst/>
                          <a:latin typeface="+mn-lt"/>
                          <a:ea typeface="Calibri" panose="020F0502020204030204" pitchFamily="34" charset="0"/>
                          <a:cs typeface="Times New Roman" panose="02020603050405020304" pitchFamily="18" charset="0"/>
                        </a:rPr>
                        <a:t>)</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3"/>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41 (63%)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41 (68%)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82 (66%)</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4"/>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24 (37%)</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19 (32%)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43 (34%)</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extLst>
                  <a:ext uri="{0D108BD9-81ED-4DB2-BD59-A6C34878D82A}">
                    <a16:rowId xmlns:a16="http://schemas.microsoft.com/office/drawing/2014/main" val="10005"/>
                  </a:ext>
                </a:extLst>
              </a:tr>
              <a:tr h="298324">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Patient Metastasis Count</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39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36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75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&gt;1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26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24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50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extLst>
                  <a:ext uri="{0D108BD9-81ED-4DB2-BD59-A6C34878D82A}">
                    <a16:rowId xmlns:a16="http://schemas.microsoft.com/office/drawing/2014/main" val="10008"/>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Hormone Receptor/HER2 Status</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9"/>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10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0"/>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 (3%)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 (2%)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 (2%)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1"/>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and/or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6 (9%)</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7 (12%)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13 (10%)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2"/>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and/or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52 (80%)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47 (78%)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99 (79%)</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extLst>
                  <a:ext uri="{0D108BD9-81ED-4DB2-BD59-A6C34878D82A}">
                    <a16:rowId xmlns:a16="http://schemas.microsoft.com/office/drawing/2014/main" val="10013"/>
                  </a:ext>
                </a:extLst>
              </a:tr>
              <a:tr h="243865">
                <a:tc>
                  <a:txBody>
                    <a:bodyPr/>
                    <a:lstStyle/>
                    <a:p>
                      <a:pPr marL="0" marR="0" indent="114300">
                        <a:spcBef>
                          <a:spcPts val="50"/>
                        </a:spcBef>
                        <a:spcAft>
                          <a:spcPts val="50"/>
                        </a:spcAft>
                      </a:pPr>
                      <a:r>
                        <a:rPr lang="en-US" sz="1600" b="1" dirty="0">
                          <a:solidFill>
                            <a:srgbClr val="000000"/>
                          </a:solidFill>
                          <a:effectLst/>
                          <a:latin typeface="+mn-lt"/>
                          <a:ea typeface="Calibri" panose="020F0502020204030204" pitchFamily="34" charset="0"/>
                          <a:cs typeface="Times New Roman" panose="02020603050405020304" pitchFamily="18" charset="0"/>
                        </a:rPr>
                        <a:t>Metastatic Timing</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4"/>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Synchronous</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12 (18%)</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15 (25%)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27 (22%)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5"/>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Not synchronous</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52 (80%)</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45 (75%)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97(78%)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6"/>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Pending</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 1 (2%)</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0 (0%)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 (1%)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extLst>
                  <a:ext uri="{0D108BD9-81ED-4DB2-BD59-A6C34878D82A}">
                    <a16:rowId xmlns:a16="http://schemas.microsoft.com/office/drawing/2014/main" val="10017"/>
                  </a:ext>
                </a:extLst>
              </a:tr>
            </a:tbl>
          </a:graphicData>
        </a:graphic>
      </p:graphicFrame>
      <p:sp>
        <p:nvSpPr>
          <p:cNvPr id="8" name="Rectangle 7">
            <a:extLst>
              <a:ext uri="{FF2B5EF4-FFF2-40B4-BE49-F238E27FC236}">
                <a16:creationId xmlns:a16="http://schemas.microsoft.com/office/drawing/2014/main" id="{EDC2AB1E-3CD6-0BC1-4FB3-BCA9B399E64B}"/>
              </a:ext>
            </a:extLst>
          </p:cNvPr>
          <p:cNvSpPr/>
          <p:nvPr/>
        </p:nvSpPr>
        <p:spPr>
          <a:xfrm>
            <a:off x="1123950" y="3452813"/>
            <a:ext cx="9944100" cy="279400"/>
          </a:xfrm>
          <a:prstGeom prst="rect">
            <a:avLst/>
          </a:prstGeom>
          <a:noFill/>
          <a:ln w="57150">
            <a:solidFill>
              <a:srgbClr val="9A1B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700">
              <a:defRPr/>
            </a:pPr>
            <a:endParaRPr lang="en-US" sz="2025" b="0">
              <a:solidFill>
                <a:srgbClr val="FFFFFF"/>
              </a:solidFill>
            </a:endParaRPr>
          </a:p>
        </p:txBody>
      </p:sp>
      <p:sp>
        <p:nvSpPr>
          <p:cNvPr id="3" name="Rectangle 6">
            <a:extLst>
              <a:ext uri="{FF2B5EF4-FFF2-40B4-BE49-F238E27FC236}">
                <a16:creationId xmlns:a16="http://schemas.microsoft.com/office/drawing/2014/main" id="{A81F348B-F866-3025-2FF2-88BE049725ED}"/>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60</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
        <p:nvSpPr>
          <p:cNvPr id="5" name="TextBox 4">
            <a:extLst>
              <a:ext uri="{FF2B5EF4-FFF2-40B4-BE49-F238E27FC236}">
                <a16:creationId xmlns:a16="http://schemas.microsoft.com/office/drawing/2014/main" id="{D54E0C8B-418A-A21A-FE33-0C4A5E815A6D}"/>
              </a:ext>
            </a:extLst>
          </p:cNvPr>
          <p:cNvSpPr txBox="1">
            <a:spLocks noChangeArrowheads="1"/>
          </p:cNvSpPr>
          <p:nvPr/>
        </p:nvSpPr>
        <p:spPr bwMode="auto">
          <a:xfrm>
            <a:off x="3771903" y="7062514"/>
            <a:ext cx="4648199" cy="314241"/>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400" b="0" dirty="0" err="1"/>
              <a:t>Chimura</a:t>
            </a:r>
            <a:r>
              <a:rPr lang="en-US" sz="1400" b="0" dirty="0"/>
              <a:t> S et al. ASCO 2022. Abstract 1007.</a:t>
            </a:r>
          </a:p>
        </p:txBody>
      </p:sp>
    </p:spTree>
    <p:extLst>
      <p:ext uri="{BB962C8B-B14F-4D97-AF65-F5344CB8AC3E}">
        <p14:creationId xmlns:p14="http://schemas.microsoft.com/office/powerpoint/2010/main" val="90144388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E8CA391-325C-E2DC-F94D-48D81A3DB301}"/>
              </a:ext>
            </a:extLst>
          </p:cNvPr>
          <p:cNvSpPr>
            <a:spLocks noChangeArrowheads="1"/>
          </p:cNvSpPr>
          <p:nvPr/>
        </p:nvSpPr>
        <p:spPr bwMode="auto">
          <a:xfrm>
            <a:off x="952503" y="457200"/>
            <a:ext cx="10286999" cy="963612"/>
          </a:xfrm>
          <a:prstGeom prst="rect">
            <a:avLst/>
          </a:prstGeom>
          <a:noFill/>
          <a:ln w="9525">
            <a:noFill/>
            <a:miter lim="800000"/>
            <a:headEnd/>
            <a:tailEnd/>
          </a:ln>
          <a:effectLst/>
        </p:spPr>
        <p:txBody>
          <a:bodyPr lIns="78335" tIns="38163" rIns="78335" bIns="38163" anchor="ctr"/>
          <a:lstStyle/>
          <a:p>
            <a:pPr algn="ctr" defTabSz="775590">
              <a:lnSpc>
                <a:spcPct val="90000"/>
              </a:lnSpc>
              <a:defRPr/>
            </a:pPr>
            <a:r>
              <a:rPr lang="en-US" sz="3200" dirty="0">
                <a:solidFill>
                  <a:srgbClr val="FFFF00"/>
                </a:solidFill>
                <a:effectLst>
                  <a:outerShdw blurRad="38100" dist="38100" dir="2700000" algn="tl">
                    <a:srgbClr val="000000">
                      <a:alpha val="43137"/>
                    </a:srgbClr>
                  </a:outerShdw>
                </a:effectLst>
                <a:latin typeface="Arial" charset="0"/>
              </a:rPr>
              <a:t>NRG-BR002: Patient and Tumor Characteristics</a:t>
            </a:r>
          </a:p>
        </p:txBody>
      </p:sp>
      <p:graphicFrame>
        <p:nvGraphicFramePr>
          <p:cNvPr id="7" name="Table 6">
            <a:extLst>
              <a:ext uri="{FF2B5EF4-FFF2-40B4-BE49-F238E27FC236}">
                <a16:creationId xmlns:a16="http://schemas.microsoft.com/office/drawing/2014/main" id="{03A8F008-2B0A-D05C-DE16-516F5EC70EF4}"/>
              </a:ext>
            </a:extLst>
          </p:cNvPr>
          <p:cNvGraphicFramePr>
            <a:graphicFrameLocks noGrp="1"/>
          </p:cNvGraphicFramePr>
          <p:nvPr/>
        </p:nvGraphicFramePr>
        <p:xfrm>
          <a:off x="1123952" y="1485900"/>
          <a:ext cx="9944101" cy="4687892"/>
        </p:xfrm>
        <a:graphic>
          <a:graphicData uri="http://schemas.openxmlformats.org/drawingml/2006/table">
            <a:tbl>
              <a:tblPr>
                <a:tableStyleId>{5C22544A-7EE6-4342-B048-85BDC9FD1C3A}</a:tableStyleId>
              </a:tblPr>
              <a:tblGrid>
                <a:gridCol w="3257550">
                  <a:extLst>
                    <a:ext uri="{9D8B030D-6E8A-4147-A177-3AD203B41FA5}">
                      <a16:colId xmlns:a16="http://schemas.microsoft.com/office/drawing/2014/main" val="20000"/>
                    </a:ext>
                  </a:extLst>
                </a:gridCol>
                <a:gridCol w="2247854">
                  <a:extLst>
                    <a:ext uri="{9D8B030D-6E8A-4147-A177-3AD203B41FA5}">
                      <a16:colId xmlns:a16="http://schemas.microsoft.com/office/drawing/2014/main" val="20001"/>
                    </a:ext>
                  </a:extLst>
                </a:gridCol>
                <a:gridCol w="2724197">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487728">
                <a:tc>
                  <a:txBody>
                    <a:bodyPr/>
                    <a:lstStyle/>
                    <a:p>
                      <a:pPr marL="0" marR="0">
                        <a:spcBef>
                          <a:spcPts val="50"/>
                        </a:spcBef>
                        <a:spcAft>
                          <a:spcPts val="5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Standard of Care</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65)</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Standard of Care + Ablation</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60)</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Total</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125)</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extLst>
                  <a:ext uri="{0D108BD9-81ED-4DB2-BD59-A6C34878D82A}">
                    <a16:rowId xmlns:a16="http://schemas.microsoft.com/office/drawing/2014/main" val="10000"/>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Age (years)</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43865">
                <a:tc>
                  <a:txBody>
                    <a:bodyPr/>
                    <a:lstStyle/>
                    <a:p>
                      <a:pPr marL="228600" marR="0" indent="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Median</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55.5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54</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Performance Status (</a:t>
                      </a:r>
                      <a:r>
                        <a:rPr lang="en-US" sz="1600" b="1" dirty="0" err="1">
                          <a:solidFill>
                            <a:srgbClr val="000000"/>
                          </a:solidFill>
                          <a:effectLst/>
                          <a:latin typeface="+mn-lt"/>
                          <a:ea typeface="Calibri" panose="020F0502020204030204" pitchFamily="34" charset="0"/>
                          <a:cs typeface="Times New Roman" panose="02020603050405020304" pitchFamily="18" charset="0"/>
                        </a:rPr>
                        <a:t>Zubrod</a:t>
                      </a:r>
                      <a:r>
                        <a:rPr lang="en-US" sz="1600" b="1" dirty="0">
                          <a:solidFill>
                            <a:srgbClr val="000000"/>
                          </a:solidFill>
                          <a:effectLst/>
                          <a:latin typeface="+mn-lt"/>
                          <a:ea typeface="Calibri" panose="020F0502020204030204" pitchFamily="34" charset="0"/>
                          <a:cs typeface="Times New Roman" panose="02020603050405020304" pitchFamily="18" charset="0"/>
                        </a:rPr>
                        <a:t>)</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3"/>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41 (63%)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41 (68%)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82 (66%)</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4"/>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24 (37%)</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19 (32%)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43 (34%)</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extLst>
                  <a:ext uri="{0D108BD9-81ED-4DB2-BD59-A6C34878D82A}">
                    <a16:rowId xmlns:a16="http://schemas.microsoft.com/office/drawing/2014/main" val="10005"/>
                  </a:ext>
                </a:extLst>
              </a:tr>
              <a:tr h="298324">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Patient Metastasis Count</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39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36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75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&gt;1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26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24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50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extLst>
                  <a:ext uri="{0D108BD9-81ED-4DB2-BD59-A6C34878D82A}">
                    <a16:rowId xmlns:a16="http://schemas.microsoft.com/office/drawing/2014/main" val="10008"/>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Hormone Receptor/HER2 Status</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9"/>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10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0"/>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 (3%)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 (2%)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 (2%)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1"/>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and/or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6 (9%)</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7 (12%)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13 (10%)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2"/>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and/or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52 (80%)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47 (78%)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99 (79%)</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extLst>
                  <a:ext uri="{0D108BD9-81ED-4DB2-BD59-A6C34878D82A}">
                    <a16:rowId xmlns:a16="http://schemas.microsoft.com/office/drawing/2014/main" val="10013"/>
                  </a:ext>
                </a:extLst>
              </a:tr>
              <a:tr h="243865">
                <a:tc>
                  <a:txBody>
                    <a:bodyPr/>
                    <a:lstStyle/>
                    <a:p>
                      <a:pPr marL="0" marR="0" indent="114300">
                        <a:spcBef>
                          <a:spcPts val="50"/>
                        </a:spcBef>
                        <a:spcAft>
                          <a:spcPts val="50"/>
                        </a:spcAft>
                      </a:pPr>
                      <a:r>
                        <a:rPr lang="en-US" sz="1600" b="1" dirty="0">
                          <a:solidFill>
                            <a:srgbClr val="000000"/>
                          </a:solidFill>
                          <a:effectLst/>
                          <a:latin typeface="+mn-lt"/>
                          <a:ea typeface="Calibri" panose="020F0502020204030204" pitchFamily="34" charset="0"/>
                          <a:cs typeface="Times New Roman" panose="02020603050405020304" pitchFamily="18" charset="0"/>
                        </a:rPr>
                        <a:t>Metastatic Timing</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4"/>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Synchronous</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12 (18%)</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15 (25%)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27 (22%)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5"/>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Not synchronous</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52 (80%)</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45 (75%)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97(78%)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6"/>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Pending</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 1 (2%)</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0 (0%)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 (1%)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extLst>
                  <a:ext uri="{0D108BD9-81ED-4DB2-BD59-A6C34878D82A}">
                    <a16:rowId xmlns:a16="http://schemas.microsoft.com/office/drawing/2014/main" val="10017"/>
                  </a:ext>
                </a:extLst>
              </a:tr>
            </a:tbl>
          </a:graphicData>
        </a:graphic>
      </p:graphicFrame>
      <p:sp>
        <p:nvSpPr>
          <p:cNvPr id="8" name="Rectangle 7">
            <a:extLst>
              <a:ext uri="{FF2B5EF4-FFF2-40B4-BE49-F238E27FC236}">
                <a16:creationId xmlns:a16="http://schemas.microsoft.com/office/drawing/2014/main" id="{EDC2AB1E-3CD6-0BC1-4FB3-BCA9B399E64B}"/>
              </a:ext>
            </a:extLst>
          </p:cNvPr>
          <p:cNvSpPr/>
          <p:nvPr/>
        </p:nvSpPr>
        <p:spPr>
          <a:xfrm>
            <a:off x="1123950" y="3452813"/>
            <a:ext cx="9944100" cy="279400"/>
          </a:xfrm>
          <a:prstGeom prst="rect">
            <a:avLst/>
          </a:prstGeom>
          <a:noFill/>
          <a:ln w="57150">
            <a:solidFill>
              <a:srgbClr val="9A1B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700">
              <a:defRPr/>
            </a:pPr>
            <a:endParaRPr lang="en-US" sz="2025" b="0">
              <a:solidFill>
                <a:srgbClr val="FFFFFF"/>
              </a:solidFill>
            </a:endParaRPr>
          </a:p>
        </p:txBody>
      </p:sp>
      <p:sp>
        <p:nvSpPr>
          <p:cNvPr id="9" name="Rectangle 8">
            <a:extLst>
              <a:ext uri="{FF2B5EF4-FFF2-40B4-BE49-F238E27FC236}">
                <a16:creationId xmlns:a16="http://schemas.microsoft.com/office/drawing/2014/main" id="{2E87D492-7D5A-2278-A415-C79FC05ECE19}"/>
              </a:ext>
            </a:extLst>
          </p:cNvPr>
          <p:cNvSpPr/>
          <p:nvPr/>
        </p:nvSpPr>
        <p:spPr>
          <a:xfrm>
            <a:off x="1123950" y="4919663"/>
            <a:ext cx="9944100" cy="279400"/>
          </a:xfrm>
          <a:prstGeom prst="rect">
            <a:avLst/>
          </a:prstGeom>
          <a:noFill/>
          <a:ln w="57150">
            <a:solidFill>
              <a:srgbClr val="9A1B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700">
              <a:defRPr/>
            </a:pPr>
            <a:endParaRPr lang="en-US" sz="2025" b="0">
              <a:solidFill>
                <a:srgbClr val="FFFFFF"/>
              </a:solidFill>
            </a:endParaRPr>
          </a:p>
        </p:txBody>
      </p:sp>
      <p:sp>
        <p:nvSpPr>
          <p:cNvPr id="3" name="Rectangle 6">
            <a:extLst>
              <a:ext uri="{FF2B5EF4-FFF2-40B4-BE49-F238E27FC236}">
                <a16:creationId xmlns:a16="http://schemas.microsoft.com/office/drawing/2014/main" id="{92C8305B-5AC5-306A-DAE6-8E753B137D55}"/>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61</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
        <p:nvSpPr>
          <p:cNvPr id="5" name="TextBox 4">
            <a:extLst>
              <a:ext uri="{FF2B5EF4-FFF2-40B4-BE49-F238E27FC236}">
                <a16:creationId xmlns:a16="http://schemas.microsoft.com/office/drawing/2014/main" id="{691E33AF-5902-94C1-E025-224BB51F4AB0}"/>
              </a:ext>
            </a:extLst>
          </p:cNvPr>
          <p:cNvSpPr txBox="1">
            <a:spLocks noChangeArrowheads="1"/>
          </p:cNvSpPr>
          <p:nvPr/>
        </p:nvSpPr>
        <p:spPr bwMode="auto">
          <a:xfrm>
            <a:off x="3771903" y="7062514"/>
            <a:ext cx="4648199" cy="314241"/>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400" b="0" dirty="0" err="1"/>
              <a:t>Chimura</a:t>
            </a:r>
            <a:r>
              <a:rPr lang="en-US" sz="1400" b="0" dirty="0"/>
              <a:t> S et al. ASCO 2022. Abstract 1007.</a:t>
            </a:r>
          </a:p>
        </p:txBody>
      </p:sp>
    </p:spTree>
    <p:extLst>
      <p:ext uri="{BB962C8B-B14F-4D97-AF65-F5344CB8AC3E}">
        <p14:creationId xmlns:p14="http://schemas.microsoft.com/office/powerpoint/2010/main" val="778435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E8CA391-325C-E2DC-F94D-48D81A3DB301}"/>
              </a:ext>
            </a:extLst>
          </p:cNvPr>
          <p:cNvSpPr>
            <a:spLocks noChangeArrowheads="1"/>
          </p:cNvSpPr>
          <p:nvPr/>
        </p:nvSpPr>
        <p:spPr bwMode="auto">
          <a:xfrm>
            <a:off x="952503" y="457200"/>
            <a:ext cx="10286999" cy="963612"/>
          </a:xfrm>
          <a:prstGeom prst="rect">
            <a:avLst/>
          </a:prstGeom>
          <a:noFill/>
          <a:ln w="9525">
            <a:noFill/>
            <a:miter lim="800000"/>
            <a:headEnd/>
            <a:tailEnd/>
          </a:ln>
          <a:effectLst/>
        </p:spPr>
        <p:txBody>
          <a:bodyPr lIns="78335" tIns="38163" rIns="78335" bIns="38163" anchor="ctr"/>
          <a:lstStyle/>
          <a:p>
            <a:pPr algn="ctr" defTabSz="775590">
              <a:lnSpc>
                <a:spcPct val="90000"/>
              </a:lnSpc>
              <a:defRPr/>
            </a:pPr>
            <a:r>
              <a:rPr lang="en-US" sz="3200" dirty="0">
                <a:solidFill>
                  <a:srgbClr val="FFFF00"/>
                </a:solidFill>
                <a:effectLst>
                  <a:outerShdw blurRad="38100" dist="38100" dir="2700000" algn="tl">
                    <a:srgbClr val="000000">
                      <a:alpha val="43137"/>
                    </a:srgbClr>
                  </a:outerShdw>
                </a:effectLst>
                <a:latin typeface="Arial" charset="0"/>
              </a:rPr>
              <a:t>NRG-BR002: Patient and Tumor Characteristics</a:t>
            </a:r>
          </a:p>
        </p:txBody>
      </p:sp>
      <p:graphicFrame>
        <p:nvGraphicFramePr>
          <p:cNvPr id="7" name="Table 6">
            <a:extLst>
              <a:ext uri="{FF2B5EF4-FFF2-40B4-BE49-F238E27FC236}">
                <a16:creationId xmlns:a16="http://schemas.microsoft.com/office/drawing/2014/main" id="{03A8F008-2B0A-D05C-DE16-516F5EC70EF4}"/>
              </a:ext>
            </a:extLst>
          </p:cNvPr>
          <p:cNvGraphicFramePr>
            <a:graphicFrameLocks noGrp="1"/>
          </p:cNvGraphicFramePr>
          <p:nvPr/>
        </p:nvGraphicFramePr>
        <p:xfrm>
          <a:off x="1123952" y="1485900"/>
          <a:ext cx="9944101" cy="4687892"/>
        </p:xfrm>
        <a:graphic>
          <a:graphicData uri="http://schemas.openxmlformats.org/drawingml/2006/table">
            <a:tbl>
              <a:tblPr>
                <a:tableStyleId>{5C22544A-7EE6-4342-B048-85BDC9FD1C3A}</a:tableStyleId>
              </a:tblPr>
              <a:tblGrid>
                <a:gridCol w="3257550">
                  <a:extLst>
                    <a:ext uri="{9D8B030D-6E8A-4147-A177-3AD203B41FA5}">
                      <a16:colId xmlns:a16="http://schemas.microsoft.com/office/drawing/2014/main" val="20000"/>
                    </a:ext>
                  </a:extLst>
                </a:gridCol>
                <a:gridCol w="2247854">
                  <a:extLst>
                    <a:ext uri="{9D8B030D-6E8A-4147-A177-3AD203B41FA5}">
                      <a16:colId xmlns:a16="http://schemas.microsoft.com/office/drawing/2014/main" val="20001"/>
                    </a:ext>
                  </a:extLst>
                </a:gridCol>
                <a:gridCol w="2724197">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487728">
                <a:tc>
                  <a:txBody>
                    <a:bodyPr/>
                    <a:lstStyle/>
                    <a:p>
                      <a:pPr marL="0" marR="0">
                        <a:spcBef>
                          <a:spcPts val="50"/>
                        </a:spcBef>
                        <a:spcAft>
                          <a:spcPts val="5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Standard of Care</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65)</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Standard of Care + Ablation</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60)</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tc>
                  <a:txBody>
                    <a:bodyPr/>
                    <a:lstStyle/>
                    <a:p>
                      <a:pPr marL="0" marR="0" algn="ctr">
                        <a:spcBef>
                          <a:spcPts val="50"/>
                        </a:spcBef>
                        <a:spcAft>
                          <a:spcPts val="50"/>
                        </a:spcAft>
                      </a:pPr>
                      <a:r>
                        <a:rPr lang="en-US" sz="1600" b="1" dirty="0">
                          <a:solidFill>
                            <a:schemeClr val="tx1"/>
                          </a:solidFill>
                          <a:effectLst/>
                          <a:latin typeface="+mj-lt"/>
                          <a:ea typeface="Calibri" panose="020F0502020204030204" pitchFamily="34" charset="0"/>
                          <a:cs typeface="Times New Roman" panose="02020603050405020304" pitchFamily="18" charset="0"/>
                        </a:rPr>
                        <a:t>Total</a:t>
                      </a:r>
                      <a:br>
                        <a:rPr lang="en-US" sz="1600" b="1" dirty="0">
                          <a:solidFill>
                            <a:schemeClr val="tx1"/>
                          </a:solidFill>
                          <a:effectLst/>
                          <a:latin typeface="+mj-lt"/>
                          <a:ea typeface="Calibri" panose="020F0502020204030204" pitchFamily="34" charset="0"/>
                          <a:cs typeface="Times New Roman" panose="02020603050405020304" pitchFamily="18" charset="0"/>
                        </a:rPr>
                      </a:br>
                      <a:r>
                        <a:rPr lang="en-US" sz="1600" b="1" dirty="0">
                          <a:solidFill>
                            <a:schemeClr val="tx1"/>
                          </a:solidFill>
                          <a:effectLst/>
                          <a:latin typeface="+mj-lt"/>
                          <a:ea typeface="Calibri" panose="020F0502020204030204" pitchFamily="34" charset="0"/>
                          <a:cs typeface="Times New Roman" panose="02020603050405020304" pitchFamily="18" charset="0"/>
                        </a:rPr>
                        <a:t>(N = 125)</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7144" marR="7144" marT="0" marB="0" anchor="b">
                    <a:solidFill>
                      <a:srgbClr val="98012E"/>
                    </a:solidFill>
                  </a:tcPr>
                </a:tc>
                <a:extLst>
                  <a:ext uri="{0D108BD9-81ED-4DB2-BD59-A6C34878D82A}">
                    <a16:rowId xmlns:a16="http://schemas.microsoft.com/office/drawing/2014/main" val="10000"/>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Age (years)</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43865">
                <a:tc>
                  <a:txBody>
                    <a:bodyPr/>
                    <a:lstStyle/>
                    <a:p>
                      <a:pPr marL="228600" marR="0" indent="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Median</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55.5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54</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Performance Status (</a:t>
                      </a:r>
                      <a:r>
                        <a:rPr lang="en-US" sz="1600" b="1" dirty="0" err="1">
                          <a:solidFill>
                            <a:srgbClr val="000000"/>
                          </a:solidFill>
                          <a:effectLst/>
                          <a:latin typeface="+mn-lt"/>
                          <a:ea typeface="Calibri" panose="020F0502020204030204" pitchFamily="34" charset="0"/>
                          <a:cs typeface="Times New Roman" panose="02020603050405020304" pitchFamily="18" charset="0"/>
                        </a:rPr>
                        <a:t>Zubrod</a:t>
                      </a:r>
                      <a:r>
                        <a:rPr lang="en-US" sz="1600" b="1" dirty="0">
                          <a:solidFill>
                            <a:srgbClr val="000000"/>
                          </a:solidFill>
                          <a:effectLst/>
                          <a:latin typeface="+mn-lt"/>
                          <a:ea typeface="Calibri" panose="020F0502020204030204" pitchFamily="34" charset="0"/>
                          <a:cs typeface="Times New Roman" panose="02020603050405020304" pitchFamily="18" charset="0"/>
                        </a:rPr>
                        <a:t>)</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3"/>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41 (63%)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41 (68%)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82 (66%)</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4"/>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24 (37%)</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19 (32%)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43 (34%)</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DDCBCD"/>
                    </a:solidFill>
                  </a:tcPr>
                </a:tc>
                <a:extLst>
                  <a:ext uri="{0D108BD9-81ED-4DB2-BD59-A6C34878D82A}">
                    <a16:rowId xmlns:a16="http://schemas.microsoft.com/office/drawing/2014/main" val="10005"/>
                  </a:ext>
                </a:extLst>
              </a:tr>
              <a:tr h="298324">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Patient Metastasis Count</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39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36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75 (60%)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&gt;1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26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24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50 (40%)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tcPr>
                </a:tc>
                <a:extLst>
                  <a:ext uri="{0D108BD9-81ED-4DB2-BD59-A6C34878D82A}">
                    <a16:rowId xmlns:a16="http://schemas.microsoft.com/office/drawing/2014/main" val="10008"/>
                  </a:ext>
                </a:extLst>
              </a:tr>
              <a:tr h="243865">
                <a:tc>
                  <a:txBody>
                    <a:bodyPr/>
                    <a:lstStyle/>
                    <a:p>
                      <a:pPr marL="114300" marR="0" indent="0">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Hormone Receptor/HER2 Status</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09"/>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10 (8%)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0"/>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 (3%)</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 (2%)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3 (2%)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mpd="sng">
                      <a:noFill/>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1"/>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and/or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6 (9%)</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7 (12%)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13 (10%)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CBCD"/>
                    </a:solidFill>
                  </a:tcPr>
                </a:tc>
                <a:extLst>
                  <a:ext uri="{0D108BD9-81ED-4DB2-BD59-A6C34878D82A}">
                    <a16:rowId xmlns:a16="http://schemas.microsoft.com/office/drawing/2014/main" val="10012"/>
                  </a:ext>
                </a:extLst>
              </a:tr>
              <a:tr h="243865">
                <a:tc>
                  <a:txBody>
                    <a:bodyPr/>
                    <a:lstStyle/>
                    <a:p>
                      <a:pPr marL="95250" marR="0" indent="133350">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ER and/or PR+; HER2-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52 (80%)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47 (78%)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99 (79%)</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DDCBCD"/>
                    </a:solidFill>
                  </a:tcPr>
                </a:tc>
                <a:extLst>
                  <a:ext uri="{0D108BD9-81ED-4DB2-BD59-A6C34878D82A}">
                    <a16:rowId xmlns:a16="http://schemas.microsoft.com/office/drawing/2014/main" val="10013"/>
                  </a:ext>
                </a:extLst>
              </a:tr>
              <a:tr h="243865">
                <a:tc>
                  <a:txBody>
                    <a:bodyPr/>
                    <a:lstStyle/>
                    <a:p>
                      <a:pPr marL="0" marR="0" indent="114300">
                        <a:spcBef>
                          <a:spcPts val="50"/>
                        </a:spcBef>
                        <a:spcAft>
                          <a:spcPts val="50"/>
                        </a:spcAft>
                      </a:pPr>
                      <a:r>
                        <a:rPr lang="en-US" sz="1600" b="1" dirty="0">
                          <a:solidFill>
                            <a:srgbClr val="000000"/>
                          </a:solidFill>
                          <a:effectLst/>
                          <a:latin typeface="+mn-lt"/>
                          <a:ea typeface="Calibri" panose="020F0502020204030204" pitchFamily="34" charset="0"/>
                          <a:cs typeface="Times New Roman" panose="02020603050405020304" pitchFamily="18" charset="0"/>
                        </a:rPr>
                        <a:t>Metastatic Timing</a:t>
                      </a:r>
                      <a:endParaRPr lang="en-US" sz="1600" b="1"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4"/>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Synchronous</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12 (18%)</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15 (25%)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27 (22%)</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5"/>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Not synchronous</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52 (80%)</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45 (75%)</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97(78%)</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lnB w="12700" cmpd="sng">
                      <a:noFill/>
                    </a:lnB>
                    <a:solidFill>
                      <a:srgbClr val="EFE7E8"/>
                    </a:solidFill>
                  </a:tcPr>
                </a:tc>
                <a:extLst>
                  <a:ext uri="{0D108BD9-81ED-4DB2-BD59-A6C34878D82A}">
                    <a16:rowId xmlns:a16="http://schemas.microsoft.com/office/drawing/2014/main" val="10016"/>
                  </a:ext>
                </a:extLst>
              </a:tr>
              <a:tr h="243865">
                <a:tc>
                  <a:txBody>
                    <a:bodyPr/>
                    <a:lstStyle/>
                    <a:p>
                      <a:pPr marL="95250" marR="0" indent="133350">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Pending</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 1 (2%)</a:t>
                      </a:r>
                      <a:endParaRPr lang="en-US" sz="1600" dirty="0">
                        <a:effectLst/>
                        <a:latin typeface="+mn-lt"/>
                        <a:ea typeface="Calibri" panose="020F0502020204030204" pitchFamily="34" charset="0"/>
                        <a:cs typeface="Times New Roman" panose="02020603050405020304" pitchFamily="18" charset="0"/>
                      </a:endParaRPr>
                    </a:p>
                  </a:txBody>
                  <a:tcPr marL="0" marR="0"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0 (0%)</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tc>
                  <a:txBody>
                    <a:bodyPr/>
                    <a:lstStyle/>
                    <a:p>
                      <a:pPr marL="0" marR="0" algn="ctr">
                        <a:spcBef>
                          <a:spcPts val="50"/>
                        </a:spcBef>
                        <a:spcAft>
                          <a:spcPts val="50"/>
                        </a:spcAft>
                      </a:pPr>
                      <a:r>
                        <a:rPr lang="en-US" sz="1600" dirty="0">
                          <a:solidFill>
                            <a:srgbClr val="000000"/>
                          </a:solidFill>
                          <a:effectLst/>
                          <a:latin typeface="+mn-lt"/>
                          <a:ea typeface="Calibri" panose="020F0502020204030204" pitchFamily="34" charset="0"/>
                          <a:cs typeface="Times New Roman" panose="02020603050405020304" pitchFamily="18" charset="0"/>
                        </a:rPr>
                        <a:t>1 (1%)</a:t>
                      </a:r>
                      <a:endParaRPr lang="en-US" sz="1600" dirty="0">
                        <a:effectLst/>
                        <a:latin typeface="+mn-lt"/>
                        <a:ea typeface="Calibri" panose="020F0502020204030204" pitchFamily="34" charset="0"/>
                        <a:cs typeface="Times New Roman" panose="02020603050405020304" pitchFamily="18" charset="0"/>
                      </a:endParaRPr>
                    </a:p>
                  </a:txBody>
                  <a:tcPr marL="7144" marR="7144" marT="0" marB="0">
                    <a:lnT w="12700" cap="flat" cmpd="sng" algn="ctr">
                      <a:noFill/>
                      <a:prstDash val="solid"/>
                      <a:round/>
                      <a:headEnd type="none" w="med" len="med"/>
                      <a:tailEnd type="none" w="med" len="med"/>
                    </a:lnT>
                    <a:solidFill>
                      <a:srgbClr val="EFE7E8"/>
                    </a:solidFill>
                  </a:tcPr>
                </a:tc>
                <a:extLst>
                  <a:ext uri="{0D108BD9-81ED-4DB2-BD59-A6C34878D82A}">
                    <a16:rowId xmlns:a16="http://schemas.microsoft.com/office/drawing/2014/main" val="10017"/>
                  </a:ext>
                </a:extLst>
              </a:tr>
            </a:tbl>
          </a:graphicData>
        </a:graphic>
      </p:graphicFrame>
      <p:sp>
        <p:nvSpPr>
          <p:cNvPr id="8" name="Rectangle 7">
            <a:extLst>
              <a:ext uri="{FF2B5EF4-FFF2-40B4-BE49-F238E27FC236}">
                <a16:creationId xmlns:a16="http://schemas.microsoft.com/office/drawing/2014/main" id="{EDC2AB1E-3CD6-0BC1-4FB3-BCA9B399E64B}"/>
              </a:ext>
            </a:extLst>
          </p:cNvPr>
          <p:cNvSpPr/>
          <p:nvPr/>
        </p:nvSpPr>
        <p:spPr>
          <a:xfrm>
            <a:off x="1123950" y="3452813"/>
            <a:ext cx="9944100" cy="279400"/>
          </a:xfrm>
          <a:prstGeom prst="rect">
            <a:avLst/>
          </a:prstGeom>
          <a:noFill/>
          <a:ln w="57150">
            <a:solidFill>
              <a:srgbClr val="9A1B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700">
              <a:defRPr/>
            </a:pPr>
            <a:endParaRPr lang="en-US" sz="2025" b="0">
              <a:solidFill>
                <a:srgbClr val="FFFFFF"/>
              </a:solidFill>
            </a:endParaRPr>
          </a:p>
        </p:txBody>
      </p:sp>
      <p:sp>
        <p:nvSpPr>
          <p:cNvPr id="9" name="Rectangle 8">
            <a:extLst>
              <a:ext uri="{FF2B5EF4-FFF2-40B4-BE49-F238E27FC236}">
                <a16:creationId xmlns:a16="http://schemas.microsoft.com/office/drawing/2014/main" id="{2E87D492-7D5A-2278-A415-C79FC05ECE19}"/>
              </a:ext>
            </a:extLst>
          </p:cNvPr>
          <p:cNvSpPr/>
          <p:nvPr/>
        </p:nvSpPr>
        <p:spPr>
          <a:xfrm>
            <a:off x="1123950" y="4919663"/>
            <a:ext cx="9944100" cy="279400"/>
          </a:xfrm>
          <a:prstGeom prst="rect">
            <a:avLst/>
          </a:prstGeom>
          <a:noFill/>
          <a:ln w="57150">
            <a:solidFill>
              <a:srgbClr val="9A1B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700">
              <a:defRPr/>
            </a:pPr>
            <a:endParaRPr lang="en-US" sz="2025" b="0">
              <a:solidFill>
                <a:srgbClr val="FFFFFF"/>
              </a:solidFill>
            </a:endParaRPr>
          </a:p>
        </p:txBody>
      </p:sp>
      <p:sp>
        <p:nvSpPr>
          <p:cNvPr id="10" name="Rectangle 9">
            <a:extLst>
              <a:ext uri="{FF2B5EF4-FFF2-40B4-BE49-F238E27FC236}">
                <a16:creationId xmlns:a16="http://schemas.microsoft.com/office/drawing/2014/main" id="{015C1AD7-8DAA-E978-F46A-D913A153F8AB}"/>
              </a:ext>
            </a:extLst>
          </p:cNvPr>
          <p:cNvSpPr/>
          <p:nvPr/>
        </p:nvSpPr>
        <p:spPr>
          <a:xfrm>
            <a:off x="1123950" y="5424488"/>
            <a:ext cx="9944100" cy="279400"/>
          </a:xfrm>
          <a:prstGeom prst="rect">
            <a:avLst/>
          </a:prstGeom>
          <a:noFill/>
          <a:ln w="57150">
            <a:solidFill>
              <a:srgbClr val="9A1B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8700">
              <a:defRPr/>
            </a:pPr>
            <a:endParaRPr lang="en-US" sz="2025" b="0">
              <a:solidFill>
                <a:srgbClr val="FFFFFF"/>
              </a:solidFill>
            </a:endParaRPr>
          </a:p>
        </p:txBody>
      </p:sp>
      <p:sp>
        <p:nvSpPr>
          <p:cNvPr id="3" name="Rectangle 6">
            <a:extLst>
              <a:ext uri="{FF2B5EF4-FFF2-40B4-BE49-F238E27FC236}">
                <a16:creationId xmlns:a16="http://schemas.microsoft.com/office/drawing/2014/main" id="{A3F4AA27-5D32-EAE2-7CF4-DFAEDA438C9D}"/>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62</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
        <p:nvSpPr>
          <p:cNvPr id="5" name="TextBox 4">
            <a:extLst>
              <a:ext uri="{FF2B5EF4-FFF2-40B4-BE49-F238E27FC236}">
                <a16:creationId xmlns:a16="http://schemas.microsoft.com/office/drawing/2014/main" id="{2EB73039-314C-A159-4C27-4B7BBFA801C4}"/>
              </a:ext>
            </a:extLst>
          </p:cNvPr>
          <p:cNvSpPr txBox="1">
            <a:spLocks noChangeArrowheads="1"/>
          </p:cNvSpPr>
          <p:nvPr/>
        </p:nvSpPr>
        <p:spPr bwMode="auto">
          <a:xfrm>
            <a:off x="3771903" y="7062514"/>
            <a:ext cx="4648199" cy="314241"/>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400" b="0" dirty="0" err="1"/>
              <a:t>Chimura</a:t>
            </a:r>
            <a:r>
              <a:rPr lang="en-US" sz="1400" b="0" dirty="0"/>
              <a:t> S et al. ASCO 2022. Abstract 1007.</a:t>
            </a:r>
          </a:p>
        </p:txBody>
      </p:sp>
    </p:spTree>
    <p:extLst>
      <p:ext uri="{BB962C8B-B14F-4D97-AF65-F5344CB8AC3E}">
        <p14:creationId xmlns:p14="http://schemas.microsoft.com/office/powerpoint/2010/main" val="239796664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E8CA391-325C-E2DC-F94D-48D81A3DB301}"/>
              </a:ext>
            </a:extLst>
          </p:cNvPr>
          <p:cNvSpPr>
            <a:spLocks noChangeArrowheads="1"/>
          </p:cNvSpPr>
          <p:nvPr/>
        </p:nvSpPr>
        <p:spPr bwMode="auto">
          <a:xfrm>
            <a:off x="952503" y="457200"/>
            <a:ext cx="10286999" cy="963612"/>
          </a:xfrm>
          <a:prstGeom prst="rect">
            <a:avLst/>
          </a:prstGeom>
          <a:noFill/>
          <a:ln w="9525">
            <a:noFill/>
            <a:miter lim="800000"/>
            <a:headEnd/>
            <a:tailEnd/>
          </a:ln>
          <a:effectLst/>
        </p:spPr>
        <p:txBody>
          <a:bodyPr lIns="78335" tIns="38163" rIns="78335" bIns="38163" anchor="ctr"/>
          <a:lstStyle/>
          <a:p>
            <a:pPr algn="ctr" defTabSz="775590">
              <a:lnSpc>
                <a:spcPct val="90000"/>
              </a:lnSpc>
              <a:defRPr/>
            </a:pPr>
            <a:r>
              <a:rPr lang="en-US" sz="3200" dirty="0">
                <a:solidFill>
                  <a:srgbClr val="FFFF00"/>
                </a:solidFill>
                <a:effectLst>
                  <a:outerShdw blurRad="38100" dist="38100" dir="2700000" algn="tl">
                    <a:srgbClr val="000000">
                      <a:alpha val="43137"/>
                    </a:srgbClr>
                  </a:outerShdw>
                </a:effectLst>
                <a:latin typeface="Arial" charset="0"/>
              </a:rPr>
              <a:t>NRG-BR002: PFS by Treatment Arm</a:t>
            </a:r>
          </a:p>
        </p:txBody>
      </p:sp>
      <p:pic>
        <p:nvPicPr>
          <p:cNvPr id="3" name="Picture 6" descr="Chart, line chart&#10;&#10;Description automatically generated">
            <a:extLst>
              <a:ext uri="{FF2B5EF4-FFF2-40B4-BE49-F238E27FC236}">
                <a16:creationId xmlns:a16="http://schemas.microsoft.com/office/drawing/2014/main" id="{A9ECC9D7-9C40-BFCB-332D-55512F0B7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65" y="1622425"/>
            <a:ext cx="60356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6C93D417-FFF9-63CB-51C7-AA28D4A6F178}"/>
              </a:ext>
            </a:extLst>
          </p:cNvPr>
          <p:cNvGrpSpPr>
            <a:grpSpLocks/>
          </p:cNvGrpSpPr>
          <p:nvPr/>
        </p:nvGrpSpPr>
        <p:grpSpPr bwMode="auto">
          <a:xfrm>
            <a:off x="7705106" y="1874379"/>
            <a:ext cx="4124326" cy="3428657"/>
            <a:chOff x="5478603" y="515130"/>
            <a:chExt cx="3665323" cy="3046728"/>
          </a:xfrm>
        </p:grpSpPr>
        <p:graphicFrame>
          <p:nvGraphicFramePr>
            <p:cNvPr id="11" name="Table 7">
              <a:extLst>
                <a:ext uri="{FF2B5EF4-FFF2-40B4-BE49-F238E27FC236}">
                  <a16:creationId xmlns:a16="http://schemas.microsoft.com/office/drawing/2014/main" id="{568D07A5-54DD-A619-9689-613A230E893E}"/>
                </a:ext>
              </a:extLst>
            </p:cNvPr>
            <p:cNvGraphicFramePr>
              <a:graphicFrameLocks/>
            </p:cNvGraphicFramePr>
            <p:nvPr/>
          </p:nvGraphicFramePr>
          <p:xfrm>
            <a:off x="5478603" y="515130"/>
            <a:ext cx="3172744" cy="2438399"/>
          </p:xfrm>
          <a:graphic>
            <a:graphicData uri="http://schemas.openxmlformats.org/drawingml/2006/table">
              <a:tbl>
                <a:tblPr firstRow="1" bandRow="1">
                  <a:tableStyleId>{5C22544A-7EE6-4342-B048-85BDC9FD1C3A}</a:tableStyleId>
                </a:tblPr>
                <a:tblGrid>
                  <a:gridCol w="998599">
                    <a:extLst>
                      <a:ext uri="{9D8B030D-6E8A-4147-A177-3AD203B41FA5}">
                        <a16:colId xmlns:a16="http://schemas.microsoft.com/office/drawing/2014/main" val="20000"/>
                      </a:ext>
                    </a:extLst>
                  </a:gridCol>
                  <a:gridCol w="1295663">
                    <a:extLst>
                      <a:ext uri="{9D8B030D-6E8A-4147-A177-3AD203B41FA5}">
                        <a16:colId xmlns:a16="http://schemas.microsoft.com/office/drawing/2014/main" val="20001"/>
                      </a:ext>
                    </a:extLst>
                  </a:gridCol>
                  <a:gridCol w="1275800">
                    <a:extLst>
                      <a:ext uri="{9D8B030D-6E8A-4147-A177-3AD203B41FA5}">
                        <a16:colId xmlns:a16="http://schemas.microsoft.com/office/drawing/2014/main" val="20002"/>
                      </a:ext>
                    </a:extLst>
                  </a:gridCol>
                </a:tblGrid>
                <a:tr h="640283">
                  <a:tc>
                    <a:txBody>
                      <a:bodyPr/>
                      <a:lstStyle/>
                      <a:p>
                        <a:pPr algn="ctr"/>
                        <a:endParaRPr lang="en-US" sz="1100" dirty="0">
                          <a:latin typeface="+mn-lt"/>
                          <a:cs typeface="Calibri" panose="020F0502020204030204" pitchFamily="34" charset="0"/>
                        </a:endParaRPr>
                      </a:p>
                    </a:txBody>
                    <a:tcPr marL="91459" marR="91459" marT="45735" marB="45735" anchor="ctr">
                      <a:solidFill>
                        <a:srgbClr val="9A1B31"/>
                      </a:solidFill>
                    </a:tcPr>
                  </a:tc>
                  <a:tc>
                    <a:txBody>
                      <a:bodyPr/>
                      <a:lstStyle/>
                      <a:p>
                        <a:pPr algn="ctr"/>
                        <a:r>
                          <a:rPr lang="en-US" sz="1800" dirty="0">
                            <a:latin typeface="+mn-lt"/>
                            <a:cs typeface="Calibri" panose="020F0502020204030204" pitchFamily="34" charset="0"/>
                          </a:rPr>
                          <a:t>SOC</a:t>
                        </a:r>
                      </a:p>
                      <a:p>
                        <a:pPr algn="ctr"/>
                        <a:r>
                          <a:rPr lang="en-US" sz="1800" dirty="0">
                            <a:latin typeface="+mn-lt"/>
                            <a:cs typeface="Calibri" panose="020F0502020204030204" pitchFamily="34" charset="0"/>
                          </a:rPr>
                          <a:t>(n = 65)</a:t>
                        </a:r>
                      </a:p>
                    </a:txBody>
                    <a:tcPr marL="91459" marR="91459" marT="45735" marB="45735" anchor="ctr">
                      <a:solidFill>
                        <a:srgbClr val="9A1B31"/>
                      </a:solidFill>
                    </a:tcPr>
                  </a:tc>
                  <a:tc>
                    <a:txBody>
                      <a:bodyPr/>
                      <a:lstStyle/>
                      <a:p>
                        <a:pPr algn="ctr"/>
                        <a:r>
                          <a:rPr lang="en-US" sz="1800" dirty="0">
                            <a:latin typeface="+mn-lt"/>
                            <a:cs typeface="Calibri" panose="020F0502020204030204" pitchFamily="34" charset="0"/>
                          </a:rPr>
                          <a:t>SOC+A</a:t>
                        </a:r>
                      </a:p>
                      <a:p>
                        <a:pPr algn="ctr"/>
                        <a:r>
                          <a:rPr lang="en-US" sz="1800" dirty="0">
                            <a:latin typeface="+mn-lt"/>
                            <a:cs typeface="Calibri" panose="020F0502020204030204" pitchFamily="34" charset="0"/>
                          </a:rPr>
                          <a:t>(n = 60)</a:t>
                        </a:r>
                      </a:p>
                    </a:txBody>
                    <a:tcPr marL="91459" marR="91459" marT="45735" marB="45735" anchor="ctr">
                      <a:solidFill>
                        <a:srgbClr val="9A1B31"/>
                      </a:solidFill>
                    </a:tcPr>
                  </a:tc>
                  <a:extLst>
                    <a:ext uri="{0D108BD9-81ED-4DB2-BD59-A6C34878D82A}">
                      <a16:rowId xmlns:a16="http://schemas.microsoft.com/office/drawing/2014/main" val="10000"/>
                    </a:ext>
                  </a:extLst>
                </a:tr>
                <a:tr h="640283">
                  <a:tc>
                    <a:txBody>
                      <a:bodyPr/>
                      <a:lstStyle/>
                      <a:p>
                        <a:r>
                          <a:rPr lang="en-US" sz="1200" dirty="0">
                            <a:solidFill>
                              <a:schemeClr val="bg1"/>
                            </a:solidFill>
                            <a:latin typeface="+mn-lt"/>
                            <a:cs typeface="Calibri" panose="020F0502020204030204" pitchFamily="34" charset="0"/>
                          </a:rPr>
                          <a:t>24-month estimate (70% CI)</a:t>
                        </a:r>
                      </a:p>
                    </a:txBody>
                    <a:tcPr marL="91459" marR="91459" marT="45735" marB="45735"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cs typeface="Calibri" panose="020F0502020204030204" pitchFamily="34" charset="0"/>
                          </a:rPr>
                          <a:t>45.7%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n-lt"/>
                            <a:ea typeface="Calibri" panose="020F0502020204030204" pitchFamily="34" charset="0"/>
                            <a:cs typeface="Calibri" panose="020F0502020204030204" pitchFamily="34" charset="0"/>
                          </a:rPr>
                          <a:t>(38.9%, 52.5%)</a:t>
                        </a:r>
                        <a:endParaRPr lang="en-US" sz="1200" dirty="0">
                          <a:solidFill>
                            <a:schemeClr val="bg1"/>
                          </a:solidFill>
                          <a:latin typeface="+mn-lt"/>
                          <a:cs typeface="Calibri" panose="020F0502020204030204" pitchFamily="34" charset="0"/>
                        </a:endParaRPr>
                      </a:p>
                    </a:txBody>
                    <a:tcPr marL="91459" marR="91459" marT="45735" marB="45735"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n-lt"/>
                            <a:ea typeface="Calibri" panose="020F0502020204030204" pitchFamily="34" charset="0"/>
                            <a:cs typeface="Calibri" panose="020F0502020204030204" pitchFamily="34" charset="0"/>
                          </a:rPr>
                          <a:t>46.8%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n-lt"/>
                            <a:ea typeface="Calibri" panose="020F0502020204030204" pitchFamily="34" charset="0"/>
                            <a:cs typeface="Calibri" panose="020F0502020204030204" pitchFamily="34" charset="0"/>
                          </a:rPr>
                          <a:t>(39.2%, 54.3%)</a:t>
                        </a:r>
                        <a:endParaRPr lang="en-US" sz="1200" kern="1200" dirty="0">
                          <a:solidFill>
                            <a:schemeClr val="bg1"/>
                          </a:solidFill>
                          <a:effectLst/>
                          <a:latin typeface="+mn-lt"/>
                          <a:cs typeface="Calibri" panose="020F0502020204030204" pitchFamily="34" charset="0"/>
                        </a:endParaRPr>
                      </a:p>
                    </a:txBody>
                    <a:tcPr marL="91459" marR="91459" marT="45735" marB="45735" anchor="ctr">
                      <a:solidFill>
                        <a:schemeClr val="tx1">
                          <a:lumMod val="85000"/>
                        </a:schemeClr>
                      </a:solidFill>
                    </a:tcPr>
                  </a:tc>
                  <a:extLst>
                    <a:ext uri="{0D108BD9-81ED-4DB2-BD59-A6C34878D82A}">
                      <a16:rowId xmlns:a16="http://schemas.microsoft.com/office/drawing/2014/main" val="10001"/>
                    </a:ext>
                  </a:extLst>
                </a:tr>
                <a:tr h="640283">
                  <a:tc>
                    <a:txBody>
                      <a:bodyPr/>
                      <a:lstStyle/>
                      <a:p>
                        <a:r>
                          <a:rPr lang="en-US" sz="1200" dirty="0">
                            <a:solidFill>
                              <a:schemeClr val="bg1"/>
                            </a:solidFill>
                            <a:latin typeface="+mn-lt"/>
                            <a:cs typeface="Calibri" panose="020F0502020204030204" pitchFamily="34" charset="0"/>
                          </a:rPr>
                          <a:t>36-month estimate (70% CI)</a:t>
                        </a:r>
                      </a:p>
                    </a:txBody>
                    <a:tcPr marL="91459" marR="91459" marT="45735" marB="45735" anchor="c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n-lt"/>
                            <a:ea typeface="Calibri" panose="020F0502020204030204" pitchFamily="34" charset="0"/>
                          </a:rPr>
                          <a:t>32.8%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n-lt"/>
                            <a:ea typeface="Calibri" panose="020F0502020204030204" pitchFamily="34" charset="0"/>
                          </a:rPr>
                          <a:t>(26.0</a:t>
                        </a:r>
                        <a:r>
                          <a:rPr lang="en-US" sz="1200" dirty="0">
                            <a:solidFill>
                              <a:schemeClr val="bg1"/>
                            </a:solidFill>
                            <a:effectLst/>
                            <a:latin typeface="+mn-lt"/>
                            <a:ea typeface="Calibri" panose="020F0502020204030204" pitchFamily="34" charset="0"/>
                            <a:cs typeface="Calibri" panose="020F0502020204030204" pitchFamily="34" charset="0"/>
                          </a:rPr>
                          <a:t>%</a:t>
                        </a:r>
                        <a:r>
                          <a:rPr lang="en-US" sz="1200" dirty="0">
                            <a:solidFill>
                              <a:schemeClr val="bg1"/>
                            </a:solidFill>
                            <a:effectLst/>
                            <a:latin typeface="+mn-lt"/>
                            <a:ea typeface="Calibri" panose="020F0502020204030204" pitchFamily="34" charset="0"/>
                          </a:rPr>
                          <a:t>, 39.5</a:t>
                        </a:r>
                        <a:r>
                          <a:rPr lang="en-US" sz="1200" dirty="0">
                            <a:solidFill>
                              <a:schemeClr val="bg1"/>
                            </a:solidFill>
                            <a:effectLst/>
                            <a:latin typeface="+mn-lt"/>
                            <a:ea typeface="Calibri" panose="020F0502020204030204" pitchFamily="34" charset="0"/>
                            <a:cs typeface="Calibri" panose="020F0502020204030204" pitchFamily="34" charset="0"/>
                          </a:rPr>
                          <a:t>%</a:t>
                        </a:r>
                        <a:r>
                          <a:rPr lang="en-US" sz="1200" dirty="0">
                            <a:solidFill>
                              <a:schemeClr val="bg1"/>
                            </a:solidFill>
                            <a:effectLst/>
                            <a:latin typeface="+mn-lt"/>
                            <a:ea typeface="Calibri" panose="020F0502020204030204" pitchFamily="34" charset="0"/>
                          </a:rPr>
                          <a:t>)</a:t>
                        </a:r>
                        <a:endParaRPr lang="en-US" sz="1200" dirty="0">
                          <a:solidFill>
                            <a:schemeClr val="bg1"/>
                          </a:solidFill>
                          <a:latin typeface="+mn-lt"/>
                          <a:cs typeface="Calibri" panose="020F0502020204030204" pitchFamily="34" charset="0"/>
                        </a:endParaRPr>
                      </a:p>
                    </a:txBody>
                    <a:tcPr marL="91459" marR="91459" marT="45735" marB="45735" anchor="ctr">
                      <a:solidFill>
                        <a:schemeClr val="tx1">
                          <a:lumMod val="95000"/>
                        </a:schemeClr>
                      </a:solidFill>
                    </a:tcPr>
                  </a:tc>
                  <a:tc>
                    <a:txBody>
                      <a:bodyPr/>
                      <a:lstStyle/>
                      <a:p>
                        <a:pPr algn="ctr"/>
                        <a:r>
                          <a:rPr lang="en-US" sz="1200" dirty="0">
                            <a:solidFill>
                              <a:schemeClr val="bg1"/>
                            </a:solidFill>
                            <a:effectLst/>
                            <a:latin typeface="+mn-lt"/>
                            <a:ea typeface="Calibri" panose="020F0502020204030204" pitchFamily="34" charset="0"/>
                          </a:rPr>
                          <a:t>38.1</a:t>
                        </a:r>
                        <a:r>
                          <a:rPr lang="en-US" sz="1200" dirty="0">
                            <a:solidFill>
                              <a:schemeClr val="bg1"/>
                            </a:solidFill>
                            <a:effectLst/>
                            <a:latin typeface="+mn-lt"/>
                            <a:ea typeface="Calibri" panose="020F0502020204030204" pitchFamily="34" charset="0"/>
                            <a:cs typeface="Calibri" panose="020F0502020204030204" pitchFamily="34" charset="0"/>
                          </a:rPr>
                          <a:t>%</a:t>
                        </a:r>
                        <a:r>
                          <a:rPr lang="en-US" sz="1200" dirty="0">
                            <a:solidFill>
                              <a:schemeClr val="bg1"/>
                            </a:solidFill>
                            <a:effectLst/>
                            <a:latin typeface="+mn-lt"/>
                            <a:ea typeface="Calibri" panose="020F0502020204030204" pitchFamily="34" charset="0"/>
                          </a:rPr>
                          <a:t> </a:t>
                        </a:r>
                      </a:p>
                      <a:p>
                        <a:pPr algn="ctr"/>
                        <a:r>
                          <a:rPr lang="en-US" sz="1200" dirty="0">
                            <a:solidFill>
                              <a:schemeClr val="bg1"/>
                            </a:solidFill>
                            <a:effectLst/>
                            <a:latin typeface="+mn-lt"/>
                            <a:ea typeface="Calibri" panose="020F0502020204030204" pitchFamily="34" charset="0"/>
                          </a:rPr>
                          <a:t>(29.7</a:t>
                        </a:r>
                        <a:r>
                          <a:rPr lang="en-US" sz="1200" dirty="0">
                            <a:solidFill>
                              <a:schemeClr val="bg1"/>
                            </a:solidFill>
                            <a:effectLst/>
                            <a:latin typeface="+mn-lt"/>
                            <a:ea typeface="Calibri" panose="020F0502020204030204" pitchFamily="34" charset="0"/>
                            <a:cs typeface="Calibri" panose="020F0502020204030204" pitchFamily="34" charset="0"/>
                          </a:rPr>
                          <a:t>%</a:t>
                        </a:r>
                        <a:r>
                          <a:rPr lang="en-US" sz="1200" dirty="0">
                            <a:solidFill>
                              <a:schemeClr val="bg1"/>
                            </a:solidFill>
                            <a:effectLst/>
                            <a:latin typeface="+mn-lt"/>
                            <a:ea typeface="Calibri" panose="020F0502020204030204" pitchFamily="34" charset="0"/>
                          </a:rPr>
                          <a:t>, 46.6</a:t>
                        </a:r>
                        <a:r>
                          <a:rPr lang="en-US" sz="1200" dirty="0">
                            <a:solidFill>
                              <a:schemeClr val="bg1"/>
                            </a:solidFill>
                            <a:effectLst/>
                            <a:latin typeface="+mn-lt"/>
                            <a:ea typeface="Calibri" panose="020F0502020204030204" pitchFamily="34" charset="0"/>
                            <a:cs typeface="Calibri" panose="020F0502020204030204" pitchFamily="34" charset="0"/>
                          </a:rPr>
                          <a:t>%</a:t>
                        </a:r>
                        <a:r>
                          <a:rPr lang="en-US" sz="1200" dirty="0">
                            <a:solidFill>
                              <a:schemeClr val="bg1"/>
                            </a:solidFill>
                            <a:effectLst/>
                            <a:latin typeface="+mn-lt"/>
                            <a:ea typeface="Calibri" panose="020F0502020204030204" pitchFamily="34" charset="0"/>
                          </a:rPr>
                          <a:t>) </a:t>
                        </a:r>
                        <a:endParaRPr lang="en-US" sz="1200" dirty="0">
                          <a:solidFill>
                            <a:schemeClr val="bg1"/>
                          </a:solidFill>
                          <a:latin typeface="+mn-lt"/>
                          <a:cs typeface="Calibri" panose="020F0502020204030204" pitchFamily="34" charset="0"/>
                        </a:endParaRPr>
                      </a:p>
                    </a:txBody>
                    <a:tcPr marL="91459" marR="91459" marT="45735" marB="45735" anchor="ctr">
                      <a:solidFill>
                        <a:schemeClr val="tx1">
                          <a:lumMod val="95000"/>
                        </a:schemeClr>
                      </a:solidFill>
                    </a:tcPr>
                  </a:tc>
                  <a:extLst>
                    <a:ext uri="{0D108BD9-81ED-4DB2-BD59-A6C34878D82A}">
                      <a16:rowId xmlns:a16="http://schemas.microsoft.com/office/drawing/2014/main" val="10002"/>
                    </a:ext>
                  </a:extLst>
                </a:tr>
                <a:tr h="274407">
                  <a:tc>
                    <a:txBody>
                      <a:bodyPr/>
                      <a:lstStyle/>
                      <a:p>
                        <a:r>
                          <a:rPr lang="en-US" sz="1200" dirty="0" err="1">
                            <a:solidFill>
                              <a:schemeClr val="bg1"/>
                            </a:solidFill>
                            <a:latin typeface="+mn-lt"/>
                            <a:cs typeface="Calibri" panose="020F0502020204030204" pitchFamily="34" charset="0"/>
                          </a:rPr>
                          <a:t>mPFS</a:t>
                        </a:r>
                        <a:endParaRPr lang="en-US" sz="1200" dirty="0">
                          <a:solidFill>
                            <a:schemeClr val="bg1"/>
                          </a:solidFill>
                          <a:latin typeface="+mn-lt"/>
                          <a:cs typeface="Calibri" panose="020F0502020204030204" pitchFamily="34" charset="0"/>
                        </a:endParaRPr>
                      </a:p>
                    </a:txBody>
                    <a:tcPr marL="91459" marR="91459" marT="45735" marB="45735"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n-lt"/>
                          <a:cs typeface="Calibri" panose="020F0502020204030204" pitchFamily="34" charset="0"/>
                        </a:endParaRPr>
                      </a:p>
                    </a:txBody>
                    <a:tcPr marL="91459" marR="91459" marT="45735" marB="45735" anchor="ctr">
                      <a:solidFill>
                        <a:schemeClr val="tx1">
                          <a:lumMod val="85000"/>
                        </a:schemeClr>
                      </a:solidFill>
                    </a:tcPr>
                  </a:tc>
                  <a:tc>
                    <a:txBody>
                      <a:bodyPr/>
                      <a:lstStyle/>
                      <a:p>
                        <a:endParaRPr lang="en-US" sz="1200" dirty="0">
                          <a:solidFill>
                            <a:schemeClr val="bg1"/>
                          </a:solidFill>
                          <a:latin typeface="+mn-lt"/>
                          <a:cs typeface="Calibri" panose="020F0502020204030204" pitchFamily="34" charset="0"/>
                        </a:endParaRPr>
                      </a:p>
                    </a:txBody>
                    <a:tcPr marL="91459" marR="91459" marT="45735" marB="45735" anchor="ctr">
                      <a:solidFill>
                        <a:schemeClr val="tx1">
                          <a:lumMod val="85000"/>
                        </a:schemeClr>
                      </a:solidFill>
                    </a:tcPr>
                  </a:tc>
                  <a:extLst>
                    <a:ext uri="{0D108BD9-81ED-4DB2-BD59-A6C34878D82A}">
                      <a16:rowId xmlns:a16="http://schemas.microsoft.com/office/drawing/2014/main" val="10003"/>
                    </a:ext>
                  </a:extLst>
                </a:tr>
                <a:tr h="274407">
                  <a:tc>
                    <a:txBody>
                      <a:bodyPr/>
                      <a:lstStyle/>
                      <a:p>
                        <a:pPr marL="114300" indent="0"/>
                        <a:r>
                          <a:rPr lang="en-US" sz="1200" dirty="0">
                            <a:solidFill>
                              <a:schemeClr val="bg1"/>
                            </a:solidFill>
                            <a:latin typeface="+mn-lt"/>
                            <a:cs typeface="Calibri" panose="020F0502020204030204" pitchFamily="34" charset="0"/>
                          </a:rPr>
                          <a:t>Design</a:t>
                        </a:r>
                      </a:p>
                    </a:txBody>
                    <a:tcPr marL="91459" marR="91459" marT="45735" marB="45735" anchor="c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cs typeface="Calibri" panose="020F0502020204030204" pitchFamily="34" charset="0"/>
                          </a:rPr>
                          <a:t>10.5 months</a:t>
                        </a:r>
                      </a:p>
                    </a:txBody>
                    <a:tcPr marL="91459" marR="91459" marT="45735" marB="45735" anchor="ctr">
                      <a:solidFill>
                        <a:schemeClr val="tx1">
                          <a:lumMod val="95000"/>
                        </a:schemeClr>
                      </a:solidFill>
                    </a:tcPr>
                  </a:tc>
                  <a:tc>
                    <a:txBody>
                      <a:bodyPr/>
                      <a:lstStyle/>
                      <a:p>
                        <a:pPr algn="ctr"/>
                        <a:r>
                          <a:rPr lang="en-US" sz="1200" dirty="0">
                            <a:solidFill>
                              <a:schemeClr val="bg1"/>
                            </a:solidFill>
                            <a:latin typeface="+mn-lt"/>
                            <a:cs typeface="Calibri" panose="020F0502020204030204" pitchFamily="34" charset="0"/>
                          </a:rPr>
                          <a:t>19 months</a:t>
                        </a:r>
                      </a:p>
                    </a:txBody>
                    <a:tcPr marL="91459" marR="91459" marT="45735" marB="45735" anchor="b">
                      <a:solidFill>
                        <a:schemeClr val="tx1">
                          <a:lumMod val="95000"/>
                        </a:schemeClr>
                      </a:solidFill>
                    </a:tcPr>
                  </a:tc>
                  <a:extLst>
                    <a:ext uri="{0D108BD9-81ED-4DB2-BD59-A6C34878D82A}">
                      <a16:rowId xmlns:a16="http://schemas.microsoft.com/office/drawing/2014/main" val="10004"/>
                    </a:ext>
                  </a:extLst>
                </a:tr>
                <a:tr h="274407">
                  <a:tc>
                    <a:txBody>
                      <a:bodyPr/>
                      <a:lstStyle/>
                      <a:p>
                        <a:pPr marL="114300" indent="0"/>
                        <a:r>
                          <a:rPr lang="en-US" sz="1200" dirty="0">
                            <a:solidFill>
                              <a:schemeClr val="bg1"/>
                            </a:solidFill>
                            <a:latin typeface="+mn-lt"/>
                            <a:cs typeface="Calibri" panose="020F0502020204030204" pitchFamily="34" charset="0"/>
                          </a:rPr>
                          <a:t>Observed</a:t>
                        </a:r>
                      </a:p>
                    </a:txBody>
                    <a:tcPr marL="91459" marR="91459" marT="45735" marB="45735"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cs typeface="Calibri" panose="020F0502020204030204" pitchFamily="34" charset="0"/>
                          </a:rPr>
                          <a:t>23 months</a:t>
                        </a:r>
                      </a:p>
                    </a:txBody>
                    <a:tcPr marL="91459" marR="91459" marT="45735" marB="45735" anchor="ctr">
                      <a:solidFill>
                        <a:schemeClr val="tx1">
                          <a:lumMod val="85000"/>
                        </a:schemeClr>
                      </a:solidFill>
                    </a:tcPr>
                  </a:tc>
                  <a:tc>
                    <a:txBody>
                      <a:bodyPr/>
                      <a:lstStyle/>
                      <a:p>
                        <a:pPr algn="ctr"/>
                        <a:r>
                          <a:rPr lang="en-US" sz="1200" dirty="0">
                            <a:solidFill>
                              <a:schemeClr val="bg1"/>
                            </a:solidFill>
                            <a:latin typeface="+mn-lt"/>
                            <a:cs typeface="Calibri" panose="020F0502020204030204" pitchFamily="34" charset="0"/>
                          </a:rPr>
                          <a:t>19.5 months</a:t>
                        </a:r>
                      </a:p>
                    </a:txBody>
                    <a:tcPr marL="91459" marR="91459" marT="45735" marB="45735" anchor="b">
                      <a:solidFill>
                        <a:schemeClr val="tx1">
                          <a:lumMod val="85000"/>
                        </a:schemeClr>
                      </a:solidFill>
                    </a:tcPr>
                  </a:tc>
                  <a:extLst>
                    <a:ext uri="{0D108BD9-81ED-4DB2-BD59-A6C34878D82A}">
                      <a16:rowId xmlns:a16="http://schemas.microsoft.com/office/drawing/2014/main" val="10005"/>
                    </a:ext>
                  </a:extLst>
                </a:tr>
              </a:tbl>
            </a:graphicData>
          </a:graphic>
        </p:graphicFrame>
        <p:sp>
          <p:nvSpPr>
            <p:cNvPr id="12" name="TextBox 11">
              <a:extLst>
                <a:ext uri="{FF2B5EF4-FFF2-40B4-BE49-F238E27FC236}">
                  <a16:creationId xmlns:a16="http://schemas.microsoft.com/office/drawing/2014/main" id="{F3CCC9E9-422A-7502-6DC2-A0BD8A25D9C1}"/>
                </a:ext>
              </a:extLst>
            </p:cNvPr>
            <p:cNvSpPr txBox="1"/>
            <p:nvPr/>
          </p:nvSpPr>
          <p:spPr>
            <a:xfrm>
              <a:off x="5487069" y="3279762"/>
              <a:ext cx="3656857" cy="282096"/>
            </a:xfrm>
            <a:prstGeom prst="rect">
              <a:avLst/>
            </a:prstGeom>
            <a:solidFill>
              <a:schemeClr val="tx1"/>
            </a:solidFill>
          </p:spPr>
          <p:txBody>
            <a:bodyPr wrap="square">
              <a:spAutoFit/>
            </a:bodyPr>
            <a:lstStyle/>
            <a:p>
              <a:pPr defTabSz="1028700">
                <a:defRPr/>
              </a:pPr>
              <a:r>
                <a:rPr lang="en-US" sz="1463" dirty="0">
                  <a:solidFill>
                    <a:srgbClr val="98012E"/>
                  </a:solidFill>
                  <a:latin typeface="Arial"/>
                  <a:ea typeface="Calibri" panose="020F0502020204030204" pitchFamily="34" charset="0"/>
                  <a:cs typeface="Times New Roman" panose="02020603050405020304" pitchFamily="18" charset="0"/>
                </a:rPr>
                <a:t>HR [SOC+A/SOC] (70% CI): 0.92 (0.71, 1.17)</a:t>
              </a:r>
              <a:endParaRPr lang="en-US" sz="1463" dirty="0">
                <a:solidFill>
                  <a:srgbClr val="98012E"/>
                </a:solidFill>
                <a:latin typeface="Arial"/>
                <a:cs typeface="Arial" panose="020B0604020202020204" pitchFamily="34" charset="0"/>
              </a:endParaRPr>
            </a:p>
          </p:txBody>
        </p:sp>
      </p:grpSp>
      <p:sp>
        <p:nvSpPr>
          <p:cNvPr id="13" name="Content Placeholder 2">
            <a:extLst>
              <a:ext uri="{FF2B5EF4-FFF2-40B4-BE49-F238E27FC236}">
                <a16:creationId xmlns:a16="http://schemas.microsoft.com/office/drawing/2014/main" id="{62BC6B44-1AFC-BEA0-351F-7FFE9CF4BB54}"/>
              </a:ext>
            </a:extLst>
          </p:cNvPr>
          <p:cNvSpPr txBox="1">
            <a:spLocks/>
          </p:cNvSpPr>
          <p:nvPr/>
        </p:nvSpPr>
        <p:spPr>
          <a:xfrm>
            <a:off x="8076177" y="5520955"/>
            <a:ext cx="3189287" cy="524643"/>
          </a:xfrm>
          <a:prstGeom prst="rect">
            <a:avLst/>
          </a:prstGeom>
          <a:solidFill>
            <a:schemeClr val="tx1"/>
          </a:solidFill>
        </p:spPr>
        <p:txBody>
          <a:bodyPr anchor="ctr"/>
          <a:lstStyle>
            <a:lvl1pPr marL="288925" indent="-288925" algn="l" defTabSz="919163"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8975" indent="-228600" algn="l" defTabSz="919163" rtl="0" eaLnBrk="0" fontAlgn="base" hangingPunct="0">
              <a:lnSpc>
                <a:spcPct val="90000"/>
              </a:lnSpc>
              <a:spcBef>
                <a:spcPct val="30000"/>
              </a:spcBef>
              <a:spcAft>
                <a:spcPct val="0"/>
              </a:spcAft>
              <a:buSzPct val="100000"/>
              <a:buChar char="–"/>
              <a:defRPr sz="2800" b="1">
                <a:solidFill>
                  <a:schemeClr val="tx1"/>
                </a:solidFill>
                <a:latin typeface="+mn-lt"/>
              </a:defRPr>
            </a:lvl2pPr>
            <a:lvl3pPr marL="1147763" indent="-228600" algn="l" defTabSz="919163" rtl="0" eaLnBrk="0" fontAlgn="base" hangingPunct="0">
              <a:lnSpc>
                <a:spcPct val="90000"/>
              </a:lnSpc>
              <a:spcBef>
                <a:spcPct val="30000"/>
              </a:spcBef>
              <a:spcAft>
                <a:spcPct val="0"/>
              </a:spcAft>
              <a:buSzPct val="100000"/>
              <a:buChar char="»"/>
              <a:defRPr sz="2400" b="1">
                <a:solidFill>
                  <a:schemeClr val="tx1"/>
                </a:solidFill>
                <a:latin typeface="+mn-lt"/>
              </a:defRPr>
            </a:lvl3pPr>
            <a:lvl4pPr marL="1550988"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4pPr>
            <a:lvl5pPr marL="20097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5pPr>
            <a:lvl6pPr marL="24669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6pPr>
            <a:lvl7pPr marL="29241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7pPr>
            <a:lvl8pPr marL="33813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8pPr>
            <a:lvl9pPr marL="3838575" indent="-171450" algn="l" defTabSz="919163" rtl="0" eaLnBrk="0" fontAlgn="base" hangingPunct="0">
              <a:lnSpc>
                <a:spcPct val="90000"/>
              </a:lnSpc>
              <a:spcBef>
                <a:spcPct val="30000"/>
              </a:spcBef>
              <a:spcAft>
                <a:spcPct val="0"/>
              </a:spcAft>
              <a:buSzPct val="100000"/>
              <a:buChar char="–"/>
              <a:defRPr sz="1400" b="1">
                <a:solidFill>
                  <a:schemeClr val="tx1"/>
                </a:solidFill>
                <a:latin typeface="+mn-lt"/>
              </a:defRPr>
            </a:lvl9pPr>
          </a:lstStyle>
          <a:p>
            <a:pPr marL="0" indent="0">
              <a:buNone/>
              <a:defRPr/>
            </a:pPr>
            <a:r>
              <a:rPr lang="en-US" sz="1575" i="1" kern="0" dirty="0">
                <a:solidFill>
                  <a:srgbClr val="98012E"/>
                </a:solidFill>
                <a:ea typeface="Calibri" panose="020F0502020204030204" pitchFamily="34" charset="0"/>
                <a:cs typeface="Times New Roman" panose="02020603050405020304" pitchFamily="18" charset="0"/>
              </a:rPr>
              <a:t>Median Follow-up = 35 months </a:t>
            </a:r>
            <a:br>
              <a:rPr lang="en-US" sz="1575" i="1" kern="0" dirty="0">
                <a:solidFill>
                  <a:srgbClr val="98012E"/>
                </a:solidFill>
                <a:ea typeface="Calibri" panose="020F0502020204030204" pitchFamily="34" charset="0"/>
                <a:cs typeface="Times New Roman" panose="02020603050405020304" pitchFamily="18" charset="0"/>
              </a:rPr>
            </a:br>
            <a:r>
              <a:rPr lang="en-US" sz="1575" i="1" kern="0" dirty="0">
                <a:solidFill>
                  <a:schemeClr val="bg1"/>
                </a:solidFill>
                <a:ea typeface="Calibri" panose="020F0502020204030204" pitchFamily="34" charset="0"/>
                <a:cs typeface="Times New Roman" panose="02020603050405020304" pitchFamily="18" charset="0"/>
              </a:rPr>
              <a:t>(min-max: 0.03-62.74)</a:t>
            </a:r>
            <a:endParaRPr lang="en-US" sz="2700" i="1" kern="0" dirty="0">
              <a:solidFill>
                <a:schemeClr val="bg1"/>
              </a:solidFill>
            </a:endParaRPr>
          </a:p>
        </p:txBody>
      </p:sp>
      <p:grpSp>
        <p:nvGrpSpPr>
          <p:cNvPr id="15" name="Group 14">
            <a:extLst>
              <a:ext uri="{FF2B5EF4-FFF2-40B4-BE49-F238E27FC236}">
                <a16:creationId xmlns:a16="http://schemas.microsoft.com/office/drawing/2014/main" id="{5AA231A4-2029-1644-52C3-722848F05DB4}"/>
              </a:ext>
            </a:extLst>
          </p:cNvPr>
          <p:cNvGrpSpPr>
            <a:grpSpLocks/>
          </p:cNvGrpSpPr>
          <p:nvPr/>
        </p:nvGrpSpPr>
        <p:grpSpPr bwMode="auto">
          <a:xfrm>
            <a:off x="1724025" y="3263902"/>
            <a:ext cx="3302000" cy="1851025"/>
            <a:chOff x="914400" y="2343150"/>
            <a:chExt cx="2590800" cy="1600200"/>
          </a:xfrm>
        </p:grpSpPr>
        <p:cxnSp>
          <p:nvCxnSpPr>
            <p:cNvPr id="16" name="Straight Connector 15">
              <a:extLst>
                <a:ext uri="{FF2B5EF4-FFF2-40B4-BE49-F238E27FC236}">
                  <a16:creationId xmlns:a16="http://schemas.microsoft.com/office/drawing/2014/main" id="{2DF3EC59-CCB0-3077-B951-51126FF89866}"/>
                </a:ext>
              </a:extLst>
            </p:cNvPr>
            <p:cNvCxnSpPr/>
            <p:nvPr/>
          </p:nvCxnSpPr>
          <p:spPr>
            <a:xfrm>
              <a:off x="914400" y="2343150"/>
              <a:ext cx="2590800" cy="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E8169E-5318-EAB6-4EEA-41392A50D045}"/>
                </a:ext>
              </a:extLst>
            </p:cNvPr>
            <p:cNvCxnSpPr>
              <a:cxnSpLocks/>
            </p:cNvCxnSpPr>
            <p:nvPr/>
          </p:nvCxnSpPr>
          <p:spPr>
            <a:xfrm>
              <a:off x="3505200" y="2343150"/>
              <a:ext cx="0" cy="160020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4563753-4535-61F9-BFCA-1D2BDE28ADC7}"/>
              </a:ext>
            </a:extLst>
          </p:cNvPr>
          <p:cNvGrpSpPr>
            <a:grpSpLocks/>
          </p:cNvGrpSpPr>
          <p:nvPr/>
        </p:nvGrpSpPr>
        <p:grpSpPr bwMode="auto">
          <a:xfrm>
            <a:off x="1724027" y="3286125"/>
            <a:ext cx="2828925" cy="1841500"/>
            <a:chOff x="914400" y="2343150"/>
            <a:chExt cx="2590800" cy="1600200"/>
          </a:xfrm>
        </p:grpSpPr>
        <p:cxnSp>
          <p:nvCxnSpPr>
            <p:cNvPr id="19" name="Straight Connector 18">
              <a:extLst>
                <a:ext uri="{FF2B5EF4-FFF2-40B4-BE49-F238E27FC236}">
                  <a16:creationId xmlns:a16="http://schemas.microsoft.com/office/drawing/2014/main" id="{3A5EA692-A435-7551-9E87-D9CD18925CC7}"/>
                </a:ext>
              </a:extLst>
            </p:cNvPr>
            <p:cNvCxnSpPr/>
            <p:nvPr/>
          </p:nvCxnSpPr>
          <p:spPr>
            <a:xfrm>
              <a:off x="914400" y="2343150"/>
              <a:ext cx="2590800" cy="0"/>
            </a:xfrm>
            <a:prstGeom prst="line">
              <a:avLst/>
            </a:prstGeom>
            <a:ln w="28575">
              <a:solidFill>
                <a:srgbClr val="9A1B3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BCDD24-D0F8-457B-3930-4C2596200997}"/>
                </a:ext>
              </a:extLst>
            </p:cNvPr>
            <p:cNvCxnSpPr>
              <a:cxnSpLocks/>
            </p:cNvCxnSpPr>
            <p:nvPr/>
          </p:nvCxnSpPr>
          <p:spPr>
            <a:xfrm>
              <a:off x="3505200" y="2343150"/>
              <a:ext cx="0" cy="1600200"/>
            </a:xfrm>
            <a:prstGeom prst="line">
              <a:avLst/>
            </a:prstGeom>
            <a:ln w="28575">
              <a:solidFill>
                <a:srgbClr val="9A1B31"/>
              </a:solidFill>
              <a:prstDash val="sysDash"/>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4B1F4F57-37C4-2E57-8573-D2D88B14F238}"/>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63</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
        <p:nvSpPr>
          <p:cNvPr id="5" name="TextBox 4">
            <a:extLst>
              <a:ext uri="{FF2B5EF4-FFF2-40B4-BE49-F238E27FC236}">
                <a16:creationId xmlns:a16="http://schemas.microsoft.com/office/drawing/2014/main" id="{462D4824-6FF8-C898-580F-F63C25369785}"/>
              </a:ext>
            </a:extLst>
          </p:cNvPr>
          <p:cNvSpPr txBox="1">
            <a:spLocks noChangeArrowheads="1"/>
          </p:cNvSpPr>
          <p:nvPr/>
        </p:nvSpPr>
        <p:spPr bwMode="auto">
          <a:xfrm>
            <a:off x="3771903" y="7062514"/>
            <a:ext cx="4648199" cy="314241"/>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400" b="0" dirty="0" err="1"/>
              <a:t>Chimura</a:t>
            </a:r>
            <a:r>
              <a:rPr lang="en-US" sz="1400" b="0" dirty="0"/>
              <a:t> S et al. ASCO 2022. Abstract 1007.</a:t>
            </a:r>
          </a:p>
        </p:txBody>
      </p:sp>
    </p:spTree>
    <p:extLst>
      <p:ext uri="{BB962C8B-B14F-4D97-AF65-F5344CB8AC3E}">
        <p14:creationId xmlns:p14="http://schemas.microsoft.com/office/powerpoint/2010/main" val="141935997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E8CA391-325C-E2DC-F94D-48D81A3DB301}"/>
              </a:ext>
            </a:extLst>
          </p:cNvPr>
          <p:cNvSpPr>
            <a:spLocks noChangeArrowheads="1"/>
          </p:cNvSpPr>
          <p:nvPr/>
        </p:nvSpPr>
        <p:spPr bwMode="auto">
          <a:xfrm>
            <a:off x="952503" y="457200"/>
            <a:ext cx="10286999" cy="963612"/>
          </a:xfrm>
          <a:prstGeom prst="rect">
            <a:avLst/>
          </a:prstGeom>
          <a:noFill/>
          <a:ln w="9525">
            <a:noFill/>
            <a:miter lim="800000"/>
            <a:headEnd/>
            <a:tailEnd/>
          </a:ln>
          <a:effectLst/>
        </p:spPr>
        <p:txBody>
          <a:bodyPr lIns="78335" tIns="38163" rIns="78335" bIns="38163" anchor="ctr"/>
          <a:lstStyle/>
          <a:p>
            <a:pPr algn="ctr" defTabSz="775590">
              <a:lnSpc>
                <a:spcPct val="90000"/>
              </a:lnSpc>
              <a:defRPr/>
            </a:pPr>
            <a:r>
              <a:rPr lang="en-US" sz="3200" dirty="0">
                <a:solidFill>
                  <a:srgbClr val="FFFF00"/>
                </a:solidFill>
                <a:effectLst>
                  <a:outerShdw blurRad="38100" dist="38100" dir="2700000" algn="tl">
                    <a:srgbClr val="000000">
                      <a:alpha val="43137"/>
                    </a:srgbClr>
                  </a:outerShdw>
                </a:effectLst>
                <a:latin typeface="Arial" charset="0"/>
              </a:rPr>
              <a:t>NRG-BR002: Overall Survival by Treatment Arm</a:t>
            </a:r>
          </a:p>
        </p:txBody>
      </p:sp>
      <p:pic>
        <p:nvPicPr>
          <p:cNvPr id="7" name="Picture 3" descr="A picture containing diagram&#10;&#10;Description automatically generated">
            <a:extLst>
              <a:ext uri="{FF2B5EF4-FFF2-40B4-BE49-F238E27FC236}">
                <a16:creationId xmlns:a16="http://schemas.microsoft.com/office/drawing/2014/main" id="{720FEF0E-43BA-B8CC-434B-842039AD1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2" y="1622425"/>
            <a:ext cx="60356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3CC30D4B-B6D9-6781-E754-FDD89998CB64}"/>
              </a:ext>
            </a:extLst>
          </p:cNvPr>
          <p:cNvGrpSpPr>
            <a:grpSpLocks/>
          </p:cNvGrpSpPr>
          <p:nvPr/>
        </p:nvGrpSpPr>
        <p:grpSpPr bwMode="auto">
          <a:xfrm>
            <a:off x="7553737" y="2578102"/>
            <a:ext cx="6462713" cy="2028786"/>
            <a:chOff x="5321305" y="515130"/>
            <a:chExt cx="5744075" cy="2539864"/>
          </a:xfrm>
        </p:grpSpPr>
        <p:graphicFrame>
          <p:nvGraphicFramePr>
            <p:cNvPr id="9" name="Table 7">
              <a:extLst>
                <a:ext uri="{FF2B5EF4-FFF2-40B4-BE49-F238E27FC236}">
                  <a16:creationId xmlns:a16="http://schemas.microsoft.com/office/drawing/2014/main" id="{B1876ED0-017F-6092-BA73-56FBF531658F}"/>
                </a:ext>
              </a:extLst>
            </p:cNvPr>
            <p:cNvGraphicFramePr>
              <a:graphicFrameLocks/>
            </p:cNvGraphicFramePr>
            <p:nvPr/>
          </p:nvGraphicFramePr>
          <p:xfrm>
            <a:off x="5478603" y="515130"/>
            <a:ext cx="3172744" cy="1602732"/>
          </p:xfrm>
          <a:graphic>
            <a:graphicData uri="http://schemas.openxmlformats.org/drawingml/2006/table">
              <a:tbl>
                <a:tblPr firstRow="1" bandRow="1">
                  <a:tableStyleId>{5C22544A-7EE6-4342-B048-85BDC9FD1C3A}</a:tableStyleId>
                </a:tblPr>
                <a:tblGrid>
                  <a:gridCol w="998493">
                    <a:extLst>
                      <a:ext uri="{9D8B030D-6E8A-4147-A177-3AD203B41FA5}">
                        <a16:colId xmlns:a16="http://schemas.microsoft.com/office/drawing/2014/main" val="20000"/>
                      </a:ext>
                    </a:extLst>
                  </a:gridCol>
                  <a:gridCol w="1295526">
                    <a:extLst>
                      <a:ext uri="{9D8B030D-6E8A-4147-A177-3AD203B41FA5}">
                        <a16:colId xmlns:a16="http://schemas.microsoft.com/office/drawing/2014/main" val="20001"/>
                      </a:ext>
                    </a:extLst>
                  </a:gridCol>
                  <a:gridCol w="1275665">
                    <a:extLst>
                      <a:ext uri="{9D8B030D-6E8A-4147-A177-3AD203B41FA5}">
                        <a16:colId xmlns:a16="http://schemas.microsoft.com/office/drawing/2014/main" val="20002"/>
                      </a:ext>
                    </a:extLst>
                  </a:gridCol>
                </a:tblGrid>
                <a:tr h="640113">
                  <a:tc>
                    <a:txBody>
                      <a:bodyPr/>
                      <a:lstStyle/>
                      <a:p>
                        <a:pPr algn="ctr"/>
                        <a:endParaRPr lang="en-US" sz="1100" dirty="0">
                          <a:latin typeface="Calibri" panose="020F0502020204030204" pitchFamily="34" charset="0"/>
                          <a:cs typeface="Calibri" panose="020F0502020204030204" pitchFamily="34" charset="0"/>
                        </a:endParaRPr>
                      </a:p>
                    </a:txBody>
                    <a:tcPr marL="91449" marR="91449" marT="45722" marB="45722" anchor="ctr">
                      <a:solidFill>
                        <a:srgbClr val="9A1B31"/>
                      </a:solidFill>
                    </a:tcPr>
                  </a:tc>
                  <a:tc>
                    <a:txBody>
                      <a:bodyPr/>
                      <a:lstStyle/>
                      <a:p>
                        <a:pPr algn="ctr"/>
                        <a:r>
                          <a:rPr lang="en-US" sz="1800" dirty="0">
                            <a:latin typeface="+mj-lt"/>
                            <a:cs typeface="Calibri" panose="020F0502020204030204" pitchFamily="34" charset="0"/>
                          </a:rPr>
                          <a:t>SOC</a:t>
                        </a:r>
                      </a:p>
                      <a:p>
                        <a:pPr algn="ctr"/>
                        <a:r>
                          <a:rPr lang="en-US" sz="1800" dirty="0">
                            <a:latin typeface="+mj-lt"/>
                            <a:cs typeface="Calibri" panose="020F0502020204030204" pitchFamily="34" charset="0"/>
                          </a:rPr>
                          <a:t>(n=65)</a:t>
                        </a:r>
                      </a:p>
                    </a:txBody>
                    <a:tcPr marL="91449" marR="91449" marT="45722" marB="45722" anchor="ctr">
                      <a:solidFill>
                        <a:srgbClr val="9A1B31"/>
                      </a:solidFill>
                    </a:tcPr>
                  </a:tc>
                  <a:tc>
                    <a:txBody>
                      <a:bodyPr/>
                      <a:lstStyle/>
                      <a:p>
                        <a:pPr algn="ctr"/>
                        <a:r>
                          <a:rPr lang="en-US" sz="1800" dirty="0">
                            <a:latin typeface="+mj-lt"/>
                            <a:cs typeface="Calibri" panose="020F0502020204030204" pitchFamily="34" charset="0"/>
                          </a:rPr>
                          <a:t>SOC+A</a:t>
                        </a:r>
                      </a:p>
                      <a:p>
                        <a:pPr algn="ctr"/>
                        <a:r>
                          <a:rPr lang="en-US" sz="1800" dirty="0">
                            <a:latin typeface="+mj-lt"/>
                            <a:cs typeface="Calibri" panose="020F0502020204030204" pitchFamily="34" charset="0"/>
                          </a:rPr>
                          <a:t>(n=60)</a:t>
                        </a:r>
                      </a:p>
                    </a:txBody>
                    <a:tcPr marL="91449" marR="91449" marT="45722" marB="45722" anchor="ctr">
                      <a:solidFill>
                        <a:srgbClr val="9A1B31"/>
                      </a:solidFill>
                    </a:tcPr>
                  </a:tc>
                  <a:extLst>
                    <a:ext uri="{0D108BD9-81ED-4DB2-BD59-A6C34878D82A}">
                      <a16:rowId xmlns:a16="http://schemas.microsoft.com/office/drawing/2014/main" val="10000"/>
                    </a:ext>
                  </a:extLst>
                </a:tr>
                <a:tr h="640113">
                  <a:tc>
                    <a:txBody>
                      <a:bodyPr/>
                      <a:lstStyle/>
                      <a:p>
                        <a:r>
                          <a:rPr lang="en-US" sz="1200" dirty="0">
                            <a:solidFill>
                              <a:schemeClr val="bg1"/>
                            </a:solidFill>
                            <a:latin typeface="+mn-lt"/>
                            <a:cs typeface="Calibri" panose="020F0502020204030204" pitchFamily="34" charset="0"/>
                          </a:rPr>
                          <a:t>36-month estimate (95% CI)</a:t>
                        </a:r>
                      </a:p>
                    </a:txBody>
                    <a:tcPr marL="91449" marR="91449" marT="45722" marB="45722"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n-lt"/>
                            <a:ea typeface="Calibri" panose="020F0502020204030204" pitchFamily="34" charset="0"/>
                          </a:rPr>
                          <a:t>71.8%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n-lt"/>
                            <a:ea typeface="Calibri" panose="020F0502020204030204" pitchFamily="34" charset="0"/>
                          </a:rPr>
                          <a:t>(58.9</a:t>
                        </a:r>
                        <a:r>
                          <a:rPr lang="en-US" sz="1200" dirty="0">
                            <a:solidFill>
                              <a:schemeClr val="bg1"/>
                            </a:solidFill>
                            <a:effectLst/>
                            <a:latin typeface="+mn-lt"/>
                            <a:ea typeface="Calibri" panose="020F0502020204030204" pitchFamily="34" charset="0"/>
                            <a:cs typeface="Calibri" panose="020F0502020204030204" pitchFamily="34" charset="0"/>
                          </a:rPr>
                          <a:t>%</a:t>
                        </a:r>
                        <a:r>
                          <a:rPr lang="en-US" sz="1200" dirty="0">
                            <a:solidFill>
                              <a:schemeClr val="bg1"/>
                            </a:solidFill>
                            <a:effectLst/>
                            <a:latin typeface="+mn-lt"/>
                            <a:ea typeface="Calibri" panose="020F0502020204030204" pitchFamily="34" charset="0"/>
                          </a:rPr>
                          <a:t>, 84.7</a:t>
                        </a:r>
                        <a:r>
                          <a:rPr lang="en-US" sz="1200" dirty="0">
                            <a:solidFill>
                              <a:schemeClr val="bg1"/>
                            </a:solidFill>
                            <a:effectLst/>
                            <a:latin typeface="+mn-lt"/>
                            <a:ea typeface="Calibri" panose="020F0502020204030204" pitchFamily="34" charset="0"/>
                            <a:cs typeface="Calibri" panose="020F0502020204030204" pitchFamily="34" charset="0"/>
                          </a:rPr>
                          <a:t>%</a:t>
                        </a:r>
                        <a:r>
                          <a:rPr lang="en-US" sz="1200" dirty="0">
                            <a:solidFill>
                              <a:schemeClr val="bg1"/>
                            </a:solidFill>
                            <a:effectLst/>
                            <a:latin typeface="+mn-lt"/>
                            <a:ea typeface="Calibri" panose="020F0502020204030204" pitchFamily="34" charset="0"/>
                          </a:rPr>
                          <a:t>)</a:t>
                        </a:r>
                        <a:endParaRPr lang="en-US" sz="1200" dirty="0">
                          <a:solidFill>
                            <a:schemeClr val="bg1"/>
                          </a:solidFill>
                          <a:latin typeface="+mn-lt"/>
                          <a:cs typeface="Calibri" panose="020F0502020204030204" pitchFamily="34" charset="0"/>
                        </a:endParaRPr>
                      </a:p>
                    </a:txBody>
                    <a:tcPr marL="91449" marR="91449" marT="45722" marB="45722" anchor="ctr">
                      <a:solidFill>
                        <a:schemeClr val="tx1">
                          <a:lumMod val="85000"/>
                        </a:schemeClr>
                      </a:solidFill>
                    </a:tcPr>
                  </a:tc>
                  <a:tc>
                    <a:txBody>
                      <a:bodyPr/>
                      <a:lstStyle/>
                      <a:p>
                        <a:pPr algn="ctr"/>
                        <a:r>
                          <a:rPr lang="en-US" sz="1200" dirty="0">
                            <a:solidFill>
                              <a:schemeClr val="bg1"/>
                            </a:solidFill>
                            <a:effectLst/>
                            <a:latin typeface="+mn-lt"/>
                            <a:ea typeface="Calibri" panose="020F0502020204030204" pitchFamily="34" charset="0"/>
                          </a:rPr>
                          <a:t>68.9</a:t>
                        </a:r>
                        <a:r>
                          <a:rPr lang="en-US" sz="1200" dirty="0">
                            <a:solidFill>
                              <a:schemeClr val="bg1"/>
                            </a:solidFill>
                            <a:effectLst/>
                            <a:latin typeface="+mn-lt"/>
                            <a:ea typeface="Calibri" panose="020F0502020204030204" pitchFamily="34" charset="0"/>
                            <a:cs typeface="Calibri" panose="020F0502020204030204" pitchFamily="34" charset="0"/>
                          </a:rPr>
                          <a:t>%</a:t>
                        </a:r>
                        <a:r>
                          <a:rPr lang="en-US" sz="1200" dirty="0">
                            <a:solidFill>
                              <a:schemeClr val="bg1"/>
                            </a:solidFill>
                            <a:effectLst/>
                            <a:latin typeface="+mn-lt"/>
                            <a:ea typeface="Calibri" panose="020F0502020204030204" pitchFamily="34" charset="0"/>
                          </a:rPr>
                          <a:t> </a:t>
                        </a:r>
                      </a:p>
                      <a:p>
                        <a:pPr algn="ctr"/>
                        <a:r>
                          <a:rPr lang="en-US" sz="1200" dirty="0">
                            <a:solidFill>
                              <a:schemeClr val="bg1"/>
                            </a:solidFill>
                            <a:effectLst/>
                            <a:latin typeface="+mn-lt"/>
                            <a:ea typeface="Calibri" panose="020F0502020204030204" pitchFamily="34" charset="0"/>
                          </a:rPr>
                          <a:t>(55.1</a:t>
                        </a:r>
                        <a:r>
                          <a:rPr lang="en-US" sz="1200" dirty="0">
                            <a:solidFill>
                              <a:schemeClr val="bg1"/>
                            </a:solidFill>
                            <a:effectLst/>
                            <a:latin typeface="+mn-lt"/>
                            <a:ea typeface="Calibri" panose="020F0502020204030204" pitchFamily="34" charset="0"/>
                            <a:cs typeface="Calibri" panose="020F0502020204030204" pitchFamily="34" charset="0"/>
                          </a:rPr>
                          <a:t>%</a:t>
                        </a:r>
                        <a:r>
                          <a:rPr lang="en-US" sz="1200" dirty="0">
                            <a:solidFill>
                              <a:schemeClr val="bg1"/>
                            </a:solidFill>
                            <a:effectLst/>
                            <a:latin typeface="+mn-lt"/>
                            <a:ea typeface="Calibri" panose="020F0502020204030204" pitchFamily="34" charset="0"/>
                          </a:rPr>
                          <a:t>, 82.6</a:t>
                        </a:r>
                        <a:r>
                          <a:rPr lang="en-US" sz="1200" dirty="0">
                            <a:solidFill>
                              <a:schemeClr val="bg1"/>
                            </a:solidFill>
                            <a:effectLst/>
                            <a:latin typeface="+mn-lt"/>
                            <a:ea typeface="Calibri" panose="020F0502020204030204" pitchFamily="34" charset="0"/>
                            <a:cs typeface="Calibri" panose="020F0502020204030204" pitchFamily="34" charset="0"/>
                          </a:rPr>
                          <a:t>%</a:t>
                        </a:r>
                        <a:r>
                          <a:rPr lang="en-US" sz="1200" dirty="0">
                            <a:solidFill>
                              <a:schemeClr val="bg1"/>
                            </a:solidFill>
                            <a:effectLst/>
                            <a:latin typeface="+mn-lt"/>
                            <a:ea typeface="Calibri" panose="020F0502020204030204" pitchFamily="34" charset="0"/>
                          </a:rPr>
                          <a:t>) </a:t>
                        </a:r>
                        <a:endParaRPr lang="en-US" sz="1200" dirty="0">
                          <a:solidFill>
                            <a:schemeClr val="bg1"/>
                          </a:solidFill>
                          <a:latin typeface="+mn-lt"/>
                          <a:cs typeface="Calibri" panose="020F0502020204030204" pitchFamily="34" charset="0"/>
                        </a:endParaRPr>
                      </a:p>
                    </a:txBody>
                    <a:tcPr marL="91449" marR="91449" marT="45722" marB="45722" anchor="ctr">
                      <a:solidFill>
                        <a:schemeClr val="tx1">
                          <a:lumMod val="85000"/>
                        </a:schemeClr>
                      </a:solidFill>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81D2F345-BB77-2AFA-3C4C-668841F0E09C}"/>
                </a:ext>
              </a:extLst>
            </p:cNvPr>
            <p:cNvSpPr txBox="1"/>
            <p:nvPr/>
          </p:nvSpPr>
          <p:spPr>
            <a:xfrm>
              <a:off x="5321305" y="2657511"/>
              <a:ext cx="5744075" cy="397483"/>
            </a:xfrm>
            <a:prstGeom prst="rect">
              <a:avLst/>
            </a:prstGeom>
            <a:noFill/>
          </p:spPr>
          <p:txBody>
            <a:bodyPr>
              <a:spAutoFit/>
            </a:bodyPr>
            <a:lstStyle/>
            <a:p>
              <a:pPr defTabSz="1028700">
                <a:defRPr/>
              </a:pPr>
              <a:r>
                <a:rPr lang="en-US" sz="1463" dirty="0">
                  <a:solidFill>
                    <a:schemeClr val="tx1"/>
                  </a:solidFill>
                  <a:latin typeface="Arial"/>
                  <a:ea typeface="Calibri" panose="020F0502020204030204" pitchFamily="34" charset="0"/>
                  <a:cs typeface="Times New Roman" panose="02020603050405020304" pitchFamily="18" charset="0"/>
                </a:rPr>
                <a:t>HR [SOC+A/SOC] (95% CI): 1.23 (0.63, 2.39)</a:t>
              </a:r>
              <a:endParaRPr lang="en-US" sz="1463" dirty="0">
                <a:solidFill>
                  <a:schemeClr val="tx1"/>
                </a:solidFill>
                <a:latin typeface="Arial"/>
                <a:cs typeface="Arial" panose="020B0604020202020204" pitchFamily="34" charset="0"/>
              </a:endParaRPr>
            </a:p>
          </p:txBody>
        </p:sp>
      </p:grpSp>
      <p:sp>
        <p:nvSpPr>
          <p:cNvPr id="3" name="Rectangle 6">
            <a:extLst>
              <a:ext uri="{FF2B5EF4-FFF2-40B4-BE49-F238E27FC236}">
                <a16:creationId xmlns:a16="http://schemas.microsoft.com/office/drawing/2014/main" id="{C801EA5C-BFC5-DBD3-9A54-70E86AE15BB7}"/>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64</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
        <p:nvSpPr>
          <p:cNvPr id="5" name="TextBox 4">
            <a:extLst>
              <a:ext uri="{FF2B5EF4-FFF2-40B4-BE49-F238E27FC236}">
                <a16:creationId xmlns:a16="http://schemas.microsoft.com/office/drawing/2014/main" id="{662203CC-26D8-9E68-33E2-A680C9CF94A4}"/>
              </a:ext>
            </a:extLst>
          </p:cNvPr>
          <p:cNvSpPr txBox="1">
            <a:spLocks noChangeArrowheads="1"/>
          </p:cNvSpPr>
          <p:nvPr/>
        </p:nvSpPr>
        <p:spPr bwMode="auto">
          <a:xfrm>
            <a:off x="3771903" y="7062514"/>
            <a:ext cx="4648199" cy="314241"/>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400" b="0" dirty="0" err="1"/>
              <a:t>Chimura</a:t>
            </a:r>
            <a:r>
              <a:rPr lang="en-US" sz="1400" b="0" dirty="0"/>
              <a:t> S et al. ASCO 2022. Abstract 1007.</a:t>
            </a:r>
          </a:p>
        </p:txBody>
      </p:sp>
    </p:spTree>
    <p:extLst>
      <p:ext uri="{BB962C8B-B14F-4D97-AF65-F5344CB8AC3E}">
        <p14:creationId xmlns:p14="http://schemas.microsoft.com/office/powerpoint/2010/main" val="79759895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E8CA391-325C-E2DC-F94D-48D81A3DB301}"/>
              </a:ext>
            </a:extLst>
          </p:cNvPr>
          <p:cNvSpPr>
            <a:spLocks noChangeArrowheads="1"/>
          </p:cNvSpPr>
          <p:nvPr/>
        </p:nvSpPr>
        <p:spPr bwMode="auto">
          <a:xfrm>
            <a:off x="952503" y="457200"/>
            <a:ext cx="10286999" cy="963612"/>
          </a:xfrm>
          <a:prstGeom prst="rect">
            <a:avLst/>
          </a:prstGeom>
          <a:noFill/>
          <a:ln w="9525">
            <a:noFill/>
            <a:miter lim="800000"/>
            <a:headEnd/>
            <a:tailEnd/>
          </a:ln>
          <a:effectLst/>
        </p:spPr>
        <p:txBody>
          <a:bodyPr lIns="78335" tIns="38163" rIns="78335" bIns="38163" anchor="ctr"/>
          <a:lstStyle/>
          <a:p>
            <a:pPr algn="ctr" defTabSz="775590">
              <a:lnSpc>
                <a:spcPct val="90000"/>
              </a:lnSpc>
              <a:defRPr/>
            </a:pPr>
            <a:r>
              <a:rPr lang="en-US" sz="3200" dirty="0">
                <a:solidFill>
                  <a:srgbClr val="FFFF00"/>
                </a:solidFill>
                <a:effectLst>
                  <a:outerShdw blurRad="38100" dist="38100" dir="2700000" algn="tl">
                    <a:srgbClr val="000000">
                      <a:alpha val="43137"/>
                    </a:srgbClr>
                  </a:outerShdw>
                </a:effectLst>
                <a:latin typeface="Arial" charset="0"/>
              </a:rPr>
              <a:t>NRG BR002: Conclusions</a:t>
            </a:r>
          </a:p>
        </p:txBody>
      </p:sp>
      <p:sp>
        <p:nvSpPr>
          <p:cNvPr id="8" name="TextBox 5">
            <a:extLst>
              <a:ext uri="{FF2B5EF4-FFF2-40B4-BE49-F238E27FC236}">
                <a16:creationId xmlns:a16="http://schemas.microsoft.com/office/drawing/2014/main" id="{8C0483E6-982E-C733-0410-D996A178D5DD}"/>
              </a:ext>
            </a:extLst>
          </p:cNvPr>
          <p:cNvSpPr txBox="1">
            <a:spLocks noGrp="1" noChangeArrowheads="1"/>
          </p:cNvSpPr>
          <p:nvPr>
            <p:ph idx="1"/>
          </p:nvPr>
        </p:nvSpPr>
        <p:spPr bwMode="auto">
          <a:xfrm>
            <a:off x="2066925" y="1420812"/>
            <a:ext cx="8058150" cy="5493592"/>
          </a:xfrm>
          <a:prstGeom prst="rect">
            <a:avLst/>
          </a:prstGeom>
          <a:solidFill>
            <a:schemeClr val="tx1"/>
          </a:solidFill>
          <a:ln>
            <a:noFill/>
          </a:ln>
        </p:spPr>
        <p:txBody>
          <a:bodyPr>
            <a:spAutoFit/>
          </a:bodyPr>
          <a:lstStyle>
            <a:lvl1pPr marL="452438" indent="-195263" defTabSz="1028700">
              <a:defRPr sz="2400" b="1">
                <a:solidFill>
                  <a:srgbClr val="FFFFFF"/>
                </a:solidFill>
                <a:latin typeface="Arial" panose="020B0604020202020204" pitchFamily="34" charset="0"/>
              </a:defRPr>
            </a:lvl1pPr>
            <a:lvl2pPr marL="742950" indent="-285750" defTabSz="1028700">
              <a:defRPr sz="2400" b="1">
                <a:solidFill>
                  <a:srgbClr val="FFFFFF"/>
                </a:solidFill>
                <a:latin typeface="Arial" panose="020B0604020202020204" pitchFamily="34" charset="0"/>
              </a:defRPr>
            </a:lvl2pPr>
            <a:lvl3pPr marL="1143000" indent="-228600" defTabSz="1028700">
              <a:defRPr sz="2400" b="1">
                <a:solidFill>
                  <a:srgbClr val="FFFFFF"/>
                </a:solidFill>
                <a:latin typeface="Arial" panose="020B0604020202020204" pitchFamily="34" charset="0"/>
              </a:defRPr>
            </a:lvl3pPr>
            <a:lvl4pPr marL="1600200" indent="-228600" defTabSz="1028700">
              <a:defRPr sz="2400" b="1">
                <a:solidFill>
                  <a:srgbClr val="FFFFFF"/>
                </a:solidFill>
                <a:latin typeface="Arial" panose="020B0604020202020204" pitchFamily="34" charset="0"/>
              </a:defRPr>
            </a:lvl4pPr>
            <a:lvl5pPr marL="2057400" indent="-228600" defTabSz="1028700">
              <a:defRPr sz="2400" b="1">
                <a:solidFill>
                  <a:srgbClr val="FFFFFF"/>
                </a:solidFill>
                <a:latin typeface="Arial" panose="020B0604020202020204" pitchFamily="34" charset="0"/>
              </a:defRPr>
            </a:lvl5pPr>
            <a:lvl6pPr marL="2514600" indent="-228600" defTabSz="1028700" eaLnBrk="0" fontAlgn="base" hangingPunct="0">
              <a:spcBef>
                <a:spcPct val="0"/>
              </a:spcBef>
              <a:spcAft>
                <a:spcPct val="0"/>
              </a:spcAft>
              <a:defRPr sz="2400" b="1">
                <a:solidFill>
                  <a:srgbClr val="FFFFFF"/>
                </a:solidFill>
                <a:latin typeface="Arial" panose="020B0604020202020204" pitchFamily="34" charset="0"/>
              </a:defRPr>
            </a:lvl6pPr>
            <a:lvl7pPr marL="2971800" indent="-228600" defTabSz="1028700" eaLnBrk="0" fontAlgn="base" hangingPunct="0">
              <a:spcBef>
                <a:spcPct val="0"/>
              </a:spcBef>
              <a:spcAft>
                <a:spcPct val="0"/>
              </a:spcAft>
              <a:defRPr sz="2400" b="1">
                <a:solidFill>
                  <a:srgbClr val="FFFFFF"/>
                </a:solidFill>
                <a:latin typeface="Arial" panose="020B0604020202020204" pitchFamily="34" charset="0"/>
              </a:defRPr>
            </a:lvl7pPr>
            <a:lvl8pPr marL="3429000" indent="-228600" defTabSz="1028700" eaLnBrk="0" fontAlgn="base" hangingPunct="0">
              <a:spcBef>
                <a:spcPct val="0"/>
              </a:spcBef>
              <a:spcAft>
                <a:spcPct val="0"/>
              </a:spcAft>
              <a:defRPr sz="2400" b="1">
                <a:solidFill>
                  <a:srgbClr val="FFFFFF"/>
                </a:solidFill>
                <a:latin typeface="Arial" panose="020B0604020202020204" pitchFamily="34" charset="0"/>
              </a:defRPr>
            </a:lvl8pPr>
            <a:lvl9pPr marL="3886200" indent="-228600" defTabSz="1028700" eaLnBrk="0" fontAlgn="base" hangingPunct="0">
              <a:spcBef>
                <a:spcPct val="0"/>
              </a:spcBef>
              <a:spcAft>
                <a:spcPct val="0"/>
              </a:spcAft>
              <a:defRPr sz="2400" b="1">
                <a:solidFill>
                  <a:srgbClr val="FFFFFF"/>
                </a:solidFill>
                <a:latin typeface="Arial" panose="020B0604020202020204" pitchFamily="34" charset="0"/>
              </a:defRPr>
            </a:lvl9pPr>
          </a:lstStyle>
          <a:p>
            <a:pPr marL="257175" indent="0">
              <a:spcBef>
                <a:spcPts val="600"/>
              </a:spcBef>
              <a:buClr>
                <a:srgbClr val="98012E"/>
              </a:buClr>
              <a:buNone/>
            </a:pPr>
            <a:endParaRPr lang="en-US" altLang="en-US" sz="1050" b="0" dirty="0">
              <a:solidFill>
                <a:srgbClr val="2B2B2B"/>
              </a:solidFill>
              <a:cs typeface="Calibri" panose="020F0502020204030204" pitchFamily="34" charset="0"/>
            </a:endParaRPr>
          </a:p>
          <a:p>
            <a:pPr>
              <a:spcBef>
                <a:spcPts val="600"/>
              </a:spcBef>
              <a:buClr>
                <a:srgbClr val="98012E"/>
              </a:buClr>
              <a:buFont typeface="Arial" panose="020B0604020202020204" pitchFamily="34" charset="0"/>
              <a:buChar char="•"/>
            </a:pPr>
            <a:r>
              <a:rPr lang="en-US" altLang="en-US" b="0" dirty="0">
                <a:solidFill>
                  <a:srgbClr val="2B2B2B"/>
                </a:solidFill>
                <a:cs typeface="Calibri" panose="020F0502020204030204" pitchFamily="34" charset="0"/>
              </a:rPr>
              <a:t>Metastatic-directed therapy </a:t>
            </a:r>
            <a:r>
              <a:rPr lang="en-US" altLang="en-US" i="1" dirty="0">
                <a:solidFill>
                  <a:srgbClr val="98012E"/>
                </a:solidFill>
                <a:cs typeface="Calibri" panose="020F0502020204030204" pitchFamily="34" charset="0"/>
              </a:rPr>
              <a:t>failed to show</a:t>
            </a:r>
            <a:r>
              <a:rPr lang="en-US" altLang="en-US" b="0" dirty="0">
                <a:solidFill>
                  <a:srgbClr val="565656"/>
                </a:solidFill>
                <a:cs typeface="Calibri" panose="020F0502020204030204" pitchFamily="34" charset="0"/>
              </a:rPr>
              <a:t> </a:t>
            </a:r>
            <a:r>
              <a:rPr lang="en-US" altLang="en-US" i="1" dirty="0">
                <a:solidFill>
                  <a:srgbClr val="98012E"/>
                </a:solidFill>
                <a:cs typeface="Calibri" panose="020F0502020204030204" pitchFamily="34" charset="0"/>
              </a:rPr>
              <a:t>signal</a:t>
            </a:r>
            <a:r>
              <a:rPr lang="en-US" altLang="en-US" b="0" dirty="0">
                <a:solidFill>
                  <a:srgbClr val="565656"/>
                </a:solidFill>
                <a:cs typeface="Calibri" panose="020F0502020204030204" pitchFamily="34" charset="0"/>
              </a:rPr>
              <a:t> </a:t>
            </a:r>
            <a:r>
              <a:rPr lang="en-US" altLang="en-US" i="1" dirty="0">
                <a:solidFill>
                  <a:srgbClr val="98012E"/>
                </a:solidFill>
                <a:cs typeface="Calibri" panose="020F0502020204030204" pitchFamily="34" charset="0"/>
              </a:rPr>
              <a:t>for improved PFS </a:t>
            </a:r>
            <a:r>
              <a:rPr lang="en-US" altLang="en-US" b="0" dirty="0">
                <a:solidFill>
                  <a:srgbClr val="2B2B2B"/>
                </a:solidFill>
                <a:cs typeface="Calibri" panose="020F0502020204030204" pitchFamily="34" charset="0"/>
              </a:rPr>
              <a:t>for patients with Oligometastatic breast cancer.</a:t>
            </a:r>
            <a:br>
              <a:rPr lang="en-US" altLang="en-US" b="0" dirty="0">
                <a:solidFill>
                  <a:srgbClr val="565656"/>
                </a:solidFill>
                <a:cs typeface="Calibri" panose="020F0502020204030204" pitchFamily="34" charset="0"/>
              </a:rPr>
            </a:br>
            <a:br>
              <a:rPr lang="en-US" altLang="en-US" b="0" dirty="0">
                <a:solidFill>
                  <a:srgbClr val="565656"/>
                </a:solidFill>
                <a:cs typeface="Calibri" panose="020F0502020204030204" pitchFamily="34" charset="0"/>
              </a:rPr>
            </a:br>
            <a:r>
              <a:rPr lang="en-US" altLang="en-US" i="1" dirty="0">
                <a:solidFill>
                  <a:srgbClr val="98012E"/>
                </a:solidFill>
                <a:cs typeface="Calibri" panose="020F0502020204030204" pitchFamily="34" charset="0"/>
              </a:rPr>
              <a:t>Therefore, there is a “No-Go Signal” to continue accrual to answer the Phase III OS research question.</a:t>
            </a:r>
            <a:br>
              <a:rPr lang="en-US" altLang="en-US" b="0" dirty="0">
                <a:solidFill>
                  <a:srgbClr val="565656"/>
                </a:solidFill>
                <a:cs typeface="Calibri" panose="020F0502020204030204" pitchFamily="34" charset="0"/>
              </a:rPr>
            </a:br>
            <a:endParaRPr lang="en-US" altLang="en-US" b="0" dirty="0">
              <a:solidFill>
                <a:srgbClr val="565656"/>
              </a:solidFill>
              <a:cs typeface="Calibri" panose="020F0502020204030204" pitchFamily="34" charset="0"/>
            </a:endParaRPr>
          </a:p>
          <a:p>
            <a:pPr>
              <a:buClr>
                <a:srgbClr val="98012E"/>
              </a:buClr>
              <a:buFont typeface="Arial" panose="020B0604020202020204" pitchFamily="34" charset="0"/>
              <a:buChar char="•"/>
            </a:pPr>
            <a:r>
              <a:rPr lang="en-US" altLang="en-US" b="0" dirty="0">
                <a:solidFill>
                  <a:srgbClr val="2B2B2B"/>
                </a:solidFill>
                <a:cs typeface="Calibri" panose="020F0502020204030204" pitchFamily="34" charset="0"/>
              </a:rPr>
              <a:t>Patients with Oligometastatic breast cancer as defined by NRG-BR002 have long PFS and OS.</a:t>
            </a:r>
          </a:p>
          <a:p>
            <a:pPr marL="257175" indent="0">
              <a:buClr>
                <a:srgbClr val="98012E"/>
              </a:buClr>
              <a:buNone/>
            </a:pPr>
            <a:endParaRPr lang="en-US" altLang="en-US" b="0" dirty="0">
              <a:solidFill>
                <a:srgbClr val="565656"/>
              </a:solidFill>
              <a:cs typeface="Calibri" panose="020F0502020204030204" pitchFamily="34" charset="0"/>
            </a:endParaRPr>
          </a:p>
          <a:p>
            <a:pPr>
              <a:buClr>
                <a:srgbClr val="98012E"/>
              </a:buClr>
              <a:buFont typeface="Arial" panose="020B0604020202020204" pitchFamily="34" charset="0"/>
              <a:buChar char="•"/>
            </a:pPr>
            <a:r>
              <a:rPr lang="en-US" altLang="en-US" b="0" dirty="0">
                <a:solidFill>
                  <a:srgbClr val="2B2B2B"/>
                </a:solidFill>
                <a:cs typeface="Calibri" panose="020F0502020204030204" pitchFamily="34" charset="0"/>
              </a:rPr>
              <a:t>High quality/dose SBRT was safe with low rates of treatment-related adverse events, which were similar to the SOC arm.</a:t>
            </a:r>
          </a:p>
          <a:p>
            <a:pPr marL="257175" indent="0">
              <a:buClr>
                <a:srgbClr val="98012E"/>
              </a:buClr>
              <a:buNone/>
            </a:pPr>
            <a:endParaRPr lang="en-US" altLang="en-US" sz="1050" b="0" dirty="0">
              <a:solidFill>
                <a:srgbClr val="2B2B2B"/>
              </a:solidFill>
              <a:cs typeface="Calibri" panose="020F0502020204030204" pitchFamily="34" charset="0"/>
            </a:endParaRPr>
          </a:p>
        </p:txBody>
      </p:sp>
      <p:sp>
        <p:nvSpPr>
          <p:cNvPr id="3" name="Rectangle 6">
            <a:extLst>
              <a:ext uri="{FF2B5EF4-FFF2-40B4-BE49-F238E27FC236}">
                <a16:creationId xmlns:a16="http://schemas.microsoft.com/office/drawing/2014/main" id="{1FC9FC49-D266-1111-9481-7B2CB0269A63}"/>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65</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
        <p:nvSpPr>
          <p:cNvPr id="5" name="TextBox 4">
            <a:extLst>
              <a:ext uri="{FF2B5EF4-FFF2-40B4-BE49-F238E27FC236}">
                <a16:creationId xmlns:a16="http://schemas.microsoft.com/office/drawing/2014/main" id="{EFE5E42F-B01B-1E83-874C-C555818858F6}"/>
              </a:ext>
            </a:extLst>
          </p:cNvPr>
          <p:cNvSpPr txBox="1">
            <a:spLocks noChangeArrowheads="1"/>
          </p:cNvSpPr>
          <p:nvPr/>
        </p:nvSpPr>
        <p:spPr bwMode="auto">
          <a:xfrm>
            <a:off x="3771903" y="7062514"/>
            <a:ext cx="4648199" cy="314241"/>
          </a:xfrm>
          <a:prstGeom prst="rect">
            <a:avLst/>
          </a:prstGeom>
          <a:noFill/>
          <a:ln>
            <a:noFill/>
          </a:ln>
        </p:spPr>
        <p:txBody>
          <a:bodyPr wrap="square" lIns="97841" tIns="48921" rIns="97841" bIns="48921">
            <a:spAutoFit/>
          </a:bodyPr>
          <a:lstStyle>
            <a:lvl1pPr eaLnBrk="0" hangingPunct="0">
              <a:defRPr sz="2400" b="1">
                <a:solidFill>
                  <a:srgbClr val="FFFFFF"/>
                </a:solidFill>
                <a:latin typeface="Arial" pitchFamily="34" charset="0"/>
              </a:defRPr>
            </a:lvl1pPr>
            <a:lvl2pPr marL="742950" indent="-285750" eaLnBrk="0" hangingPunct="0">
              <a:defRPr sz="2400" b="1">
                <a:solidFill>
                  <a:srgbClr val="FFFFFF"/>
                </a:solidFill>
                <a:latin typeface="Arial" pitchFamily="34" charset="0"/>
              </a:defRPr>
            </a:lvl2pPr>
            <a:lvl3pPr marL="1143000" indent="-228600" eaLnBrk="0" hangingPunct="0">
              <a:defRPr sz="2400" b="1">
                <a:solidFill>
                  <a:srgbClr val="FFFFFF"/>
                </a:solidFill>
                <a:latin typeface="Arial" pitchFamily="34" charset="0"/>
              </a:defRPr>
            </a:lvl3pPr>
            <a:lvl4pPr marL="1600200" indent="-228600" eaLnBrk="0" hangingPunct="0">
              <a:defRPr sz="2400" b="1">
                <a:solidFill>
                  <a:srgbClr val="FFFFFF"/>
                </a:solidFill>
                <a:latin typeface="Arial" pitchFamily="34" charset="0"/>
              </a:defRPr>
            </a:lvl4pPr>
            <a:lvl5pPr marL="2057400" indent="-228600" eaLnBrk="0" hangingPunct="0">
              <a:defRPr sz="2400" b="1">
                <a:solidFill>
                  <a:srgbClr val="FFFFFF"/>
                </a:solidFill>
                <a:latin typeface="Arial" pitchFamily="34" charset="0"/>
              </a:defRPr>
            </a:lvl5pPr>
            <a:lvl6pPr marL="2514600" indent="-228600" eaLnBrk="0" fontAlgn="base" hangingPunct="0">
              <a:spcBef>
                <a:spcPct val="0"/>
              </a:spcBef>
              <a:spcAft>
                <a:spcPct val="0"/>
              </a:spcAft>
              <a:defRPr sz="2400" b="1">
                <a:solidFill>
                  <a:srgbClr val="FFFFFF"/>
                </a:solidFill>
                <a:latin typeface="Arial" pitchFamily="34" charset="0"/>
              </a:defRPr>
            </a:lvl6pPr>
            <a:lvl7pPr marL="2971800" indent="-228600" eaLnBrk="0" fontAlgn="base" hangingPunct="0">
              <a:spcBef>
                <a:spcPct val="0"/>
              </a:spcBef>
              <a:spcAft>
                <a:spcPct val="0"/>
              </a:spcAft>
              <a:defRPr sz="2400" b="1">
                <a:solidFill>
                  <a:srgbClr val="FFFFFF"/>
                </a:solidFill>
                <a:latin typeface="Arial" pitchFamily="34" charset="0"/>
              </a:defRPr>
            </a:lvl7pPr>
            <a:lvl8pPr marL="3429000" indent="-228600" eaLnBrk="0" fontAlgn="base" hangingPunct="0">
              <a:spcBef>
                <a:spcPct val="0"/>
              </a:spcBef>
              <a:spcAft>
                <a:spcPct val="0"/>
              </a:spcAft>
              <a:defRPr sz="2400" b="1">
                <a:solidFill>
                  <a:srgbClr val="FFFFFF"/>
                </a:solidFill>
                <a:latin typeface="Arial" pitchFamily="34" charset="0"/>
              </a:defRPr>
            </a:lvl8pPr>
            <a:lvl9pPr marL="3886200" indent="-228600" eaLnBrk="0" fontAlgn="base" hangingPunct="0">
              <a:spcBef>
                <a:spcPct val="0"/>
              </a:spcBef>
              <a:spcAft>
                <a:spcPct val="0"/>
              </a:spcAft>
              <a:defRPr sz="2400" b="1">
                <a:solidFill>
                  <a:srgbClr val="FFFFFF"/>
                </a:solidFill>
                <a:latin typeface="Arial" pitchFamily="34" charset="0"/>
              </a:defRPr>
            </a:lvl9pPr>
          </a:lstStyle>
          <a:p>
            <a:pPr algn="ctr" eaLnBrk="1" hangingPunct="1">
              <a:defRPr/>
            </a:pPr>
            <a:r>
              <a:rPr lang="en-US" sz="1400" b="0" dirty="0" err="1"/>
              <a:t>Chimura</a:t>
            </a:r>
            <a:r>
              <a:rPr lang="en-US" sz="1400" b="0" dirty="0"/>
              <a:t> S et al. ASCO 2022. Abstract 1007.</a:t>
            </a:r>
          </a:p>
        </p:txBody>
      </p:sp>
    </p:spTree>
    <p:extLst>
      <p:ext uri="{BB962C8B-B14F-4D97-AF65-F5344CB8AC3E}">
        <p14:creationId xmlns:p14="http://schemas.microsoft.com/office/powerpoint/2010/main" val="50842681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a:extLst>
              <a:ext uri="{FF2B5EF4-FFF2-40B4-BE49-F238E27FC236}">
                <a16:creationId xmlns:a16="http://schemas.microsoft.com/office/drawing/2014/main" id="{EC4C22CC-9B1D-64ED-FE7D-8610148C5286}"/>
              </a:ext>
            </a:extLst>
          </p:cNvPr>
          <p:cNvSpPr>
            <a:spLocks noGrp="1" noChangeArrowheads="1"/>
          </p:cNvSpPr>
          <p:nvPr>
            <p:ph type="body" idx="4294967295"/>
          </p:nvPr>
        </p:nvSpPr>
        <p:spPr>
          <a:xfrm>
            <a:off x="1438277" y="1487490"/>
            <a:ext cx="9591675" cy="6372225"/>
          </a:xfrm>
        </p:spPr>
        <p:txBody>
          <a:bodyPr vert="horz" wrap="square" lIns="92843" tIns="45231" rIns="92843" bIns="45231" numCol="1" anchor="t" anchorCtr="0" compatLnSpc="1">
            <a:prstTxWarp prst="textNoShape">
              <a:avLst/>
            </a:prstTxWarp>
          </a:bodyPr>
          <a:lstStyle/>
          <a:p>
            <a:pPr marL="231775" indent="-231775" defTabSz="612775">
              <a:lnSpc>
                <a:spcPts val="3000"/>
              </a:lnSpc>
              <a:spcBef>
                <a:spcPct val="50000"/>
              </a:spcBef>
              <a:buClr>
                <a:srgbClr val="EAEC5E"/>
              </a:buClr>
              <a:defRPr/>
            </a:pPr>
            <a:r>
              <a:rPr lang="en-US" sz="3000" dirty="0">
                <a:effectLst>
                  <a:outerShdw blurRad="38100" dist="38100" dir="2700000" algn="tl">
                    <a:srgbClr val="000000">
                      <a:alpha val="43137"/>
                    </a:srgbClr>
                  </a:outerShdw>
                </a:effectLst>
              </a:rPr>
              <a:t>Core needle biopsy is the standard diagnostic procedure for primary BC</a:t>
            </a:r>
          </a:p>
          <a:p>
            <a:pPr marL="231775" indent="-231775" defTabSz="612775">
              <a:lnSpc>
                <a:spcPts val="3000"/>
              </a:lnSpc>
              <a:spcBef>
                <a:spcPct val="50000"/>
              </a:spcBef>
              <a:buClr>
                <a:srgbClr val="EAEC5E"/>
              </a:buClr>
              <a:defRPr/>
            </a:pPr>
            <a:r>
              <a:rPr lang="en-US" sz="3000" dirty="0">
                <a:effectLst>
                  <a:outerShdw blurRad="38100" dist="38100" dir="2700000" algn="tl">
                    <a:srgbClr val="000000">
                      <a:alpha val="43137"/>
                    </a:srgbClr>
                  </a:outerShdw>
                </a:effectLst>
              </a:rPr>
              <a:t>MRI is not indicated for all pts who undergo BCS</a:t>
            </a:r>
          </a:p>
          <a:p>
            <a:pPr marL="231775" indent="-231775" defTabSz="612775">
              <a:lnSpc>
                <a:spcPts val="3000"/>
              </a:lnSpc>
              <a:spcBef>
                <a:spcPct val="50000"/>
              </a:spcBef>
              <a:buClr>
                <a:srgbClr val="EAEC5E"/>
              </a:buClr>
              <a:defRPr/>
            </a:pPr>
            <a:r>
              <a:rPr lang="en-US" sz="3000" dirty="0">
                <a:effectLst>
                  <a:outerShdw blurRad="38100" dist="38100" dir="2700000" algn="tl">
                    <a:srgbClr val="000000">
                      <a:alpha val="43137"/>
                    </a:srgbClr>
                  </a:outerShdw>
                </a:effectLst>
              </a:rPr>
              <a:t>Lumpectomy + breast XRT is the preferred surgical option in the absence of absolute contraindications</a:t>
            </a:r>
          </a:p>
          <a:p>
            <a:pPr marL="231775" indent="-231775" defTabSz="612775">
              <a:lnSpc>
                <a:spcPts val="3000"/>
              </a:lnSpc>
              <a:spcBef>
                <a:spcPct val="50000"/>
              </a:spcBef>
              <a:buClr>
                <a:srgbClr val="EAEC5E"/>
              </a:buClr>
              <a:defRPr/>
            </a:pPr>
            <a:r>
              <a:rPr lang="en-US" sz="3000" dirty="0">
                <a:effectLst>
                  <a:outerShdw blurRad="38100" dist="38100" dir="2700000" algn="tl">
                    <a:srgbClr val="000000">
                      <a:alpha val="43137"/>
                    </a:srgbClr>
                  </a:outerShdw>
                </a:effectLst>
              </a:rPr>
              <a:t>No “ink on tumor” is adequate margin for invasive BC and 2 mm margin is optimal for DCIS</a:t>
            </a:r>
          </a:p>
          <a:p>
            <a:pPr marL="231775" indent="-231775" defTabSz="612775">
              <a:lnSpc>
                <a:spcPts val="3000"/>
              </a:lnSpc>
              <a:spcBef>
                <a:spcPct val="50000"/>
              </a:spcBef>
              <a:buClr>
                <a:srgbClr val="EAEC5E"/>
              </a:buClr>
              <a:defRPr/>
            </a:pPr>
            <a:r>
              <a:rPr lang="en-US" sz="3000" dirty="0">
                <a:effectLst>
                  <a:outerShdw blurRad="38100" dist="38100" dir="2700000" algn="tl">
                    <a:srgbClr val="000000">
                      <a:alpha val="43137"/>
                    </a:srgbClr>
                  </a:outerShdw>
                </a:effectLst>
              </a:rPr>
              <a:t>There has been a recent increase in use of CPM</a:t>
            </a:r>
          </a:p>
          <a:p>
            <a:pPr marL="231775" indent="-231775" defTabSz="612775">
              <a:lnSpc>
                <a:spcPts val="3000"/>
              </a:lnSpc>
              <a:spcBef>
                <a:spcPct val="50000"/>
              </a:spcBef>
              <a:buClr>
                <a:srgbClr val="EAEC5E"/>
              </a:buClr>
              <a:defRPr/>
            </a:pPr>
            <a:r>
              <a:rPr lang="en-US" sz="3000" dirty="0">
                <a:effectLst>
                  <a:outerShdw blurRad="38100" dist="38100" dir="2700000" algn="tl">
                    <a:srgbClr val="000000">
                      <a:alpha val="43137"/>
                    </a:srgbClr>
                  </a:outerShdw>
                </a:effectLst>
              </a:rPr>
              <a:t>Nipple-sparing mastectomy requires careful consideration and patient selection </a:t>
            </a:r>
          </a:p>
        </p:txBody>
      </p:sp>
      <p:sp>
        <p:nvSpPr>
          <p:cNvPr id="700419" name="Rectangle 3">
            <a:extLst>
              <a:ext uri="{FF2B5EF4-FFF2-40B4-BE49-F238E27FC236}">
                <a16:creationId xmlns:a16="http://schemas.microsoft.com/office/drawing/2014/main" id="{BC4C0851-9027-3DC0-905F-1547E4076BF2}"/>
              </a:ext>
            </a:extLst>
          </p:cNvPr>
          <p:cNvSpPr>
            <a:spLocks noGrp="1" noChangeArrowheads="1"/>
          </p:cNvSpPr>
          <p:nvPr>
            <p:ph type="title" idx="4294967295"/>
          </p:nvPr>
        </p:nvSpPr>
        <p:spPr>
          <a:xfrm>
            <a:off x="1936750" y="666750"/>
            <a:ext cx="8839200" cy="609600"/>
          </a:xfrm>
        </p:spPr>
        <p:txBody>
          <a:bodyPr vert="horz" wrap="square" lIns="92843" tIns="45231" rIns="92843" bIns="45231" numCol="1" anchor="ctr" anchorCtr="0" compatLnSpc="1">
            <a:prstTxWarp prst="textNoShape">
              <a:avLst/>
            </a:prstTxWarp>
          </a:bodyPr>
          <a:lstStyle/>
          <a:p>
            <a:pPr defTabSz="612775">
              <a:defRPr/>
            </a:pPr>
            <a:r>
              <a:rPr lang="en-US" sz="3200" dirty="0">
                <a:effectLst>
                  <a:outerShdw blurRad="38100" dist="38100" dir="2700000" algn="tl">
                    <a:srgbClr val="000000">
                      <a:alpha val="43137"/>
                    </a:srgbClr>
                  </a:outerShdw>
                </a:effectLst>
              </a:rPr>
              <a:t>Practical Takeaways (1)</a:t>
            </a:r>
            <a:endParaRPr lang="en-US" sz="3200" dirty="0">
              <a:solidFill>
                <a:schemeClr val="accent2"/>
              </a:solidFill>
              <a:effectLst>
                <a:outerShdw blurRad="38100" dist="38100" dir="2700000" algn="tl">
                  <a:srgbClr val="000000">
                    <a:alpha val="43137"/>
                  </a:srgbClr>
                </a:outerShdw>
              </a:effectLst>
            </a:endParaRPr>
          </a:p>
        </p:txBody>
      </p:sp>
      <p:sp>
        <p:nvSpPr>
          <p:cNvPr id="3" name="Rectangle 6">
            <a:extLst>
              <a:ext uri="{FF2B5EF4-FFF2-40B4-BE49-F238E27FC236}">
                <a16:creationId xmlns:a16="http://schemas.microsoft.com/office/drawing/2014/main" id="{7332A7B8-A54B-69DC-5D9D-243B8CC02400}"/>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66</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a:extLst>
              <a:ext uri="{FF2B5EF4-FFF2-40B4-BE49-F238E27FC236}">
                <a16:creationId xmlns:a16="http://schemas.microsoft.com/office/drawing/2014/main" id="{665E76A7-C140-193D-9A8F-CEBC3CDB6CAF}"/>
              </a:ext>
            </a:extLst>
          </p:cNvPr>
          <p:cNvSpPr>
            <a:spLocks noGrp="1" noChangeArrowheads="1"/>
          </p:cNvSpPr>
          <p:nvPr>
            <p:ph type="body" idx="4294967295"/>
          </p:nvPr>
        </p:nvSpPr>
        <p:spPr>
          <a:xfrm>
            <a:off x="1471615" y="1906638"/>
            <a:ext cx="9147175" cy="6372225"/>
          </a:xfrm>
        </p:spPr>
        <p:txBody>
          <a:bodyPr vert="horz" wrap="square" lIns="92843" tIns="45231" rIns="92843" bIns="45231" numCol="1" anchor="t" anchorCtr="0" compatLnSpc="1">
            <a:prstTxWarp prst="textNoShape">
              <a:avLst/>
            </a:prstTxWarp>
          </a:bodyPr>
          <a:lstStyle/>
          <a:p>
            <a:pPr marL="231775" indent="-231775" defTabSz="612775">
              <a:lnSpc>
                <a:spcPct val="100000"/>
              </a:lnSpc>
              <a:spcBef>
                <a:spcPct val="50000"/>
              </a:spcBef>
              <a:buClr>
                <a:srgbClr val="EAEC5E"/>
              </a:buClr>
              <a:defRPr/>
            </a:pPr>
            <a:r>
              <a:rPr lang="en-US" sz="3000" dirty="0">
                <a:effectLst>
                  <a:outerShdw blurRad="38100" dist="38100" dir="2700000" algn="tl">
                    <a:srgbClr val="000000">
                      <a:alpha val="43137"/>
                    </a:srgbClr>
                  </a:outerShdw>
                </a:effectLst>
              </a:rPr>
              <a:t>Family history of breast cancer and multicentric breast cancer do not increase the rates of IBTR and are not contraindications to BCS</a:t>
            </a:r>
          </a:p>
          <a:p>
            <a:pPr marL="231775" indent="-231775" defTabSz="612775">
              <a:lnSpc>
                <a:spcPct val="100000"/>
              </a:lnSpc>
              <a:spcBef>
                <a:spcPct val="50000"/>
              </a:spcBef>
              <a:buClr>
                <a:srgbClr val="EAEC5E"/>
              </a:buClr>
              <a:defRPr/>
            </a:pPr>
            <a:r>
              <a:rPr lang="en-US" sz="3000" i="1" dirty="0">
                <a:effectLst>
                  <a:outerShdw blurRad="38100" dist="38100" dir="2700000" algn="tl">
                    <a:srgbClr val="000000">
                      <a:alpha val="43137"/>
                    </a:srgbClr>
                  </a:outerShdw>
                </a:effectLst>
              </a:rPr>
              <a:t>BRCA</a:t>
            </a:r>
            <a:r>
              <a:rPr lang="en-US" sz="3000" dirty="0">
                <a:effectLst>
                  <a:outerShdw blurRad="38100" dist="38100" dir="2700000" algn="tl">
                    <a:srgbClr val="000000">
                      <a:alpha val="43137"/>
                    </a:srgbClr>
                  </a:outerShdw>
                </a:effectLst>
              </a:rPr>
              <a:t> mutations likely increase IBTR and CBC</a:t>
            </a:r>
          </a:p>
          <a:p>
            <a:pPr marL="231775" indent="-231775" defTabSz="612775">
              <a:lnSpc>
                <a:spcPct val="100000"/>
              </a:lnSpc>
              <a:spcBef>
                <a:spcPct val="50000"/>
              </a:spcBef>
              <a:buClr>
                <a:srgbClr val="EAEC5E"/>
              </a:buClr>
              <a:defRPr/>
            </a:pPr>
            <a:r>
              <a:rPr lang="en-US" sz="3000" dirty="0">
                <a:effectLst>
                  <a:outerShdw blurRad="38100" dist="38100" dir="2700000" algn="tl">
                    <a:srgbClr val="000000">
                      <a:alpha val="43137"/>
                    </a:srgbClr>
                  </a:outerShdw>
                </a:effectLst>
              </a:rPr>
              <a:t>In patients presenting with “occult” BC and axillary metastases, MRI plays an important role in identifying the breast primary. Breast XRT is an acceptable alternative to mastectomy, if MRI does not identify a distinct lesion</a:t>
            </a:r>
          </a:p>
          <a:p>
            <a:pPr marL="231775" indent="-231775" defTabSz="612775">
              <a:lnSpc>
                <a:spcPct val="100000"/>
              </a:lnSpc>
              <a:spcBef>
                <a:spcPct val="50000"/>
              </a:spcBef>
              <a:buClr>
                <a:srgbClr val="EAEC5E"/>
              </a:buClr>
              <a:defRPr/>
            </a:pPr>
            <a:endParaRPr lang="en-US" sz="3000" dirty="0">
              <a:effectLst>
                <a:outerShdw blurRad="38100" dist="38100" dir="2700000" algn="tl">
                  <a:srgbClr val="000000">
                    <a:alpha val="43137"/>
                  </a:srgbClr>
                </a:outerShdw>
              </a:effectLst>
            </a:endParaRPr>
          </a:p>
        </p:txBody>
      </p:sp>
      <p:sp>
        <p:nvSpPr>
          <p:cNvPr id="705539" name="Rectangle 3">
            <a:extLst>
              <a:ext uri="{FF2B5EF4-FFF2-40B4-BE49-F238E27FC236}">
                <a16:creationId xmlns:a16="http://schemas.microsoft.com/office/drawing/2014/main" id="{F6586824-C403-0C42-39DC-08D614703484}"/>
              </a:ext>
            </a:extLst>
          </p:cNvPr>
          <p:cNvSpPr>
            <a:spLocks noGrp="1" noChangeArrowheads="1"/>
          </p:cNvSpPr>
          <p:nvPr>
            <p:ph type="title" idx="4294967295"/>
          </p:nvPr>
        </p:nvSpPr>
        <p:spPr>
          <a:xfrm>
            <a:off x="1779590" y="744907"/>
            <a:ext cx="8839200" cy="609600"/>
          </a:xfrm>
        </p:spPr>
        <p:txBody>
          <a:bodyPr vert="horz" wrap="square" lIns="92843" tIns="45231" rIns="92843" bIns="45231" numCol="1" anchor="ctr" anchorCtr="0" compatLnSpc="1">
            <a:prstTxWarp prst="textNoShape">
              <a:avLst/>
            </a:prstTxWarp>
          </a:bodyPr>
          <a:lstStyle/>
          <a:p>
            <a:pPr defTabSz="612775">
              <a:defRPr/>
            </a:pPr>
            <a:r>
              <a:rPr lang="en-US" sz="3200" dirty="0">
                <a:effectLst>
                  <a:outerShdw blurRad="38100" dist="38100" dir="2700000" algn="tl">
                    <a:srgbClr val="000000">
                      <a:alpha val="43137"/>
                    </a:srgbClr>
                  </a:outerShdw>
                </a:effectLst>
              </a:rPr>
              <a:t>Practical Takeaways (2)</a:t>
            </a:r>
            <a:endParaRPr lang="en-US" sz="3200" dirty="0">
              <a:solidFill>
                <a:schemeClr val="accent2"/>
              </a:solidFill>
              <a:effectLst>
                <a:outerShdw blurRad="38100" dist="38100" dir="2700000" algn="tl">
                  <a:srgbClr val="000000">
                    <a:alpha val="43137"/>
                  </a:srgbClr>
                </a:outerShdw>
              </a:effectLst>
            </a:endParaRPr>
          </a:p>
        </p:txBody>
      </p:sp>
      <p:sp>
        <p:nvSpPr>
          <p:cNvPr id="3" name="Rectangle 6">
            <a:extLst>
              <a:ext uri="{FF2B5EF4-FFF2-40B4-BE49-F238E27FC236}">
                <a16:creationId xmlns:a16="http://schemas.microsoft.com/office/drawing/2014/main" id="{E112B844-D62D-A237-4DDB-A7EFF0761B48}"/>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67</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a:extLst>
              <a:ext uri="{FF2B5EF4-FFF2-40B4-BE49-F238E27FC236}">
                <a16:creationId xmlns:a16="http://schemas.microsoft.com/office/drawing/2014/main" id="{F99C1A4D-C276-CA5B-E880-5C8B0E601AF4}"/>
              </a:ext>
            </a:extLst>
          </p:cNvPr>
          <p:cNvSpPr>
            <a:spLocks noGrp="1" noChangeArrowheads="1"/>
          </p:cNvSpPr>
          <p:nvPr>
            <p:ph type="body" idx="4294967295"/>
          </p:nvPr>
        </p:nvSpPr>
        <p:spPr>
          <a:xfrm>
            <a:off x="1606552" y="1593852"/>
            <a:ext cx="9147175" cy="6372225"/>
          </a:xfrm>
        </p:spPr>
        <p:txBody>
          <a:bodyPr vert="horz" wrap="square" lIns="92843" tIns="45231" rIns="92843" bIns="45231" numCol="1" anchor="t" anchorCtr="0" compatLnSpc="1">
            <a:prstTxWarp prst="textNoShape">
              <a:avLst/>
            </a:prstTxWarp>
          </a:bodyPr>
          <a:lstStyle/>
          <a:p>
            <a:pPr marL="231775" indent="-231775" defTabSz="612775">
              <a:lnSpc>
                <a:spcPts val="3000"/>
              </a:lnSpc>
              <a:spcBef>
                <a:spcPct val="50000"/>
              </a:spcBef>
              <a:buClr>
                <a:srgbClr val="EAEC5E"/>
              </a:buClr>
              <a:defRPr/>
            </a:pPr>
            <a:r>
              <a:rPr lang="en-US" sz="3000" dirty="0">
                <a:effectLst>
                  <a:outerShdw blurRad="38100" dist="38100" dir="2700000" algn="tl">
                    <a:srgbClr val="000000">
                      <a:alpha val="43137"/>
                    </a:srgbClr>
                  </a:outerShdw>
                </a:effectLst>
              </a:rPr>
              <a:t>In patients undergoing NAC, unique primary surgical issues relate to assessing extent of residual disease and exact location of residual tumor/tumor bed in patients with complete clinical and/or radiologic response</a:t>
            </a:r>
          </a:p>
          <a:p>
            <a:pPr marL="231775" indent="-231775" defTabSz="612775">
              <a:lnSpc>
                <a:spcPts val="3000"/>
              </a:lnSpc>
              <a:spcBef>
                <a:spcPct val="50000"/>
              </a:spcBef>
              <a:buClr>
                <a:srgbClr val="EAEC5E"/>
              </a:buClr>
              <a:defRPr/>
            </a:pPr>
            <a:r>
              <a:rPr lang="en-US" sz="3000" dirty="0">
                <a:effectLst>
                  <a:outerShdw blurRad="38100" dist="38100" dir="2700000" algn="tl">
                    <a:srgbClr val="000000">
                      <a:alpha val="43137"/>
                    </a:srgbClr>
                  </a:outerShdw>
                </a:effectLst>
              </a:rPr>
              <a:t>Primary breast surgery in patients presenting with stage IV disease does not improve overall survival</a:t>
            </a:r>
          </a:p>
          <a:p>
            <a:pPr marL="231775" indent="-231775" defTabSz="612775">
              <a:lnSpc>
                <a:spcPts val="3000"/>
              </a:lnSpc>
              <a:spcBef>
                <a:spcPct val="50000"/>
              </a:spcBef>
              <a:buClr>
                <a:srgbClr val="EAEC5E"/>
              </a:buClr>
              <a:defRPr/>
            </a:pPr>
            <a:r>
              <a:rPr lang="en-US" sz="3000" dirty="0">
                <a:effectLst>
                  <a:outerShdw blurRad="38100" dist="38100" dir="2700000" algn="tl">
                    <a:srgbClr val="000000">
                      <a:alpha val="43137"/>
                    </a:srgbClr>
                  </a:outerShdw>
                </a:effectLst>
                <a:cs typeface="Arial" panose="020B0604020202020204" pitchFamily="34" charset="0"/>
              </a:rPr>
              <a:t>For patients with oligometastatic disease (de novo or metachronous), SBRT to oligometastatic sites does not appear to prolong DFS or OS in a Phase II trial</a:t>
            </a:r>
          </a:p>
          <a:p>
            <a:pPr marL="231775" indent="-231775" defTabSz="612775">
              <a:lnSpc>
                <a:spcPts val="3000"/>
              </a:lnSpc>
              <a:spcBef>
                <a:spcPct val="50000"/>
              </a:spcBef>
              <a:buClr>
                <a:srgbClr val="EAEC5E"/>
              </a:buClr>
              <a:defRPr/>
            </a:pPr>
            <a:endParaRPr lang="en-US" sz="3000" dirty="0">
              <a:effectLst>
                <a:outerShdw blurRad="38100" dist="38100" dir="2700000" algn="tl">
                  <a:srgbClr val="000000">
                    <a:alpha val="43137"/>
                  </a:srgbClr>
                </a:outerShdw>
              </a:effectLst>
            </a:endParaRPr>
          </a:p>
          <a:p>
            <a:pPr marL="231775" indent="-231775" defTabSz="612775">
              <a:lnSpc>
                <a:spcPts val="3000"/>
              </a:lnSpc>
              <a:spcBef>
                <a:spcPct val="50000"/>
              </a:spcBef>
              <a:buClr>
                <a:srgbClr val="EAEC5E"/>
              </a:buClr>
              <a:defRPr/>
            </a:pPr>
            <a:endParaRPr lang="en-US" sz="3000" dirty="0">
              <a:effectLst>
                <a:outerShdw blurRad="38100" dist="38100" dir="2700000" algn="tl">
                  <a:srgbClr val="000000">
                    <a:alpha val="43137"/>
                  </a:srgbClr>
                </a:outerShdw>
              </a:effectLst>
            </a:endParaRPr>
          </a:p>
          <a:p>
            <a:pPr marL="231775" indent="-231775" defTabSz="612775">
              <a:lnSpc>
                <a:spcPts val="3000"/>
              </a:lnSpc>
              <a:spcBef>
                <a:spcPct val="50000"/>
              </a:spcBef>
              <a:buClr>
                <a:srgbClr val="EAEC5E"/>
              </a:buClr>
              <a:defRPr/>
            </a:pPr>
            <a:endParaRPr lang="en-US" sz="3000" dirty="0">
              <a:effectLst>
                <a:outerShdw blurRad="38100" dist="38100" dir="2700000" algn="tl">
                  <a:srgbClr val="000000">
                    <a:alpha val="43137"/>
                  </a:srgbClr>
                </a:outerShdw>
              </a:effectLst>
            </a:endParaRPr>
          </a:p>
        </p:txBody>
      </p:sp>
      <p:sp>
        <p:nvSpPr>
          <p:cNvPr id="702467" name="Rectangle 3">
            <a:extLst>
              <a:ext uri="{FF2B5EF4-FFF2-40B4-BE49-F238E27FC236}">
                <a16:creationId xmlns:a16="http://schemas.microsoft.com/office/drawing/2014/main" id="{C9DA1D55-BE4D-043A-A54B-F1B2C2793CD4}"/>
              </a:ext>
            </a:extLst>
          </p:cNvPr>
          <p:cNvSpPr>
            <a:spLocks noGrp="1" noChangeArrowheads="1"/>
          </p:cNvSpPr>
          <p:nvPr>
            <p:ph type="title" idx="4294967295"/>
          </p:nvPr>
        </p:nvSpPr>
        <p:spPr>
          <a:xfrm>
            <a:off x="1676400" y="744907"/>
            <a:ext cx="8839200" cy="609600"/>
          </a:xfrm>
        </p:spPr>
        <p:txBody>
          <a:bodyPr vert="horz" wrap="square" lIns="92843" tIns="45231" rIns="92843" bIns="45231" numCol="1" anchor="ctr" anchorCtr="0" compatLnSpc="1">
            <a:prstTxWarp prst="textNoShape">
              <a:avLst/>
            </a:prstTxWarp>
          </a:bodyPr>
          <a:lstStyle/>
          <a:p>
            <a:pPr defTabSz="612775">
              <a:defRPr/>
            </a:pPr>
            <a:r>
              <a:rPr lang="en-US" sz="3200" dirty="0">
                <a:effectLst>
                  <a:outerShdw blurRad="38100" dist="38100" dir="2700000" algn="tl">
                    <a:srgbClr val="000000">
                      <a:alpha val="43137"/>
                    </a:srgbClr>
                  </a:outerShdw>
                </a:effectLst>
              </a:rPr>
              <a:t>Practical Takeaways (3)</a:t>
            </a:r>
            <a:endParaRPr lang="en-US" sz="3200" dirty="0">
              <a:solidFill>
                <a:schemeClr val="accent2"/>
              </a:solidFill>
              <a:effectLst>
                <a:outerShdw blurRad="38100" dist="38100" dir="2700000" algn="tl">
                  <a:srgbClr val="000000">
                    <a:alpha val="43137"/>
                  </a:srgbClr>
                </a:outerShdw>
              </a:effectLst>
            </a:endParaRPr>
          </a:p>
        </p:txBody>
      </p:sp>
      <p:sp>
        <p:nvSpPr>
          <p:cNvPr id="3" name="Rectangle 6">
            <a:extLst>
              <a:ext uri="{FF2B5EF4-FFF2-40B4-BE49-F238E27FC236}">
                <a16:creationId xmlns:a16="http://schemas.microsoft.com/office/drawing/2014/main" id="{032FE659-3C5C-A593-2101-EE89030D47A4}"/>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68</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8C2B44C-E3B0-B1DC-1E52-05C8588B0731}"/>
              </a:ext>
            </a:extLst>
          </p:cNvPr>
          <p:cNvSpPr>
            <a:spLocks noChangeArrowheads="1"/>
          </p:cNvSpPr>
          <p:nvPr/>
        </p:nvSpPr>
        <p:spPr bwMode="auto">
          <a:xfrm>
            <a:off x="1066800" y="746125"/>
            <a:ext cx="10031413" cy="1025821"/>
          </a:xfrm>
          <a:prstGeom prst="rect">
            <a:avLst/>
          </a:prstGeom>
          <a:noFill/>
          <a:ln w="9525">
            <a:noFill/>
            <a:miter lim="800000"/>
            <a:headEnd/>
            <a:tailEnd/>
          </a:ln>
        </p:spPr>
        <p:txBody>
          <a:bodyPr lIns="138072" tIns="69038" rIns="138072" bIns="69038">
            <a:spAutoFit/>
          </a:bodyPr>
          <a:lstStyle/>
          <a:p>
            <a:pPr algn="ctr" defTabSz="1371600">
              <a:lnSpc>
                <a:spcPct val="90000"/>
              </a:lnSpc>
              <a:defRPr/>
            </a:pPr>
            <a:r>
              <a:rPr lang="en-US" sz="3200" dirty="0">
                <a:solidFill>
                  <a:srgbClr val="FAFD00"/>
                </a:solidFill>
                <a:effectLst>
                  <a:outerShdw blurRad="38100" dist="38100" dir="2700000" algn="tl">
                    <a:srgbClr val="000000">
                      <a:alpha val="43137"/>
                    </a:srgbClr>
                  </a:outerShdw>
                </a:effectLst>
              </a:rPr>
              <a:t>MRI in Preoperative Local Staging</a:t>
            </a:r>
          </a:p>
          <a:p>
            <a:pPr algn="ctr" defTabSz="1371600">
              <a:lnSpc>
                <a:spcPct val="90000"/>
              </a:lnSpc>
              <a:defRPr/>
            </a:pPr>
            <a:r>
              <a:rPr lang="en-US" sz="3200" dirty="0">
                <a:solidFill>
                  <a:schemeClr val="accent2"/>
                </a:solidFill>
                <a:effectLst>
                  <a:outerShdw blurRad="38100" dist="38100" dir="2700000" algn="tl">
                    <a:srgbClr val="000000">
                      <a:alpha val="43137"/>
                    </a:srgbClr>
                  </a:outerShdw>
                </a:effectLst>
              </a:rPr>
              <a:t>Potential Candidates</a:t>
            </a:r>
          </a:p>
        </p:txBody>
      </p:sp>
      <p:sp>
        <p:nvSpPr>
          <p:cNvPr id="8195" name="Rectangle 3">
            <a:extLst>
              <a:ext uri="{FF2B5EF4-FFF2-40B4-BE49-F238E27FC236}">
                <a16:creationId xmlns:a16="http://schemas.microsoft.com/office/drawing/2014/main" id="{026A922A-D31A-ECBC-10E8-31333882BB26}"/>
              </a:ext>
            </a:extLst>
          </p:cNvPr>
          <p:cNvSpPr>
            <a:spLocks noChangeArrowheads="1"/>
          </p:cNvSpPr>
          <p:nvPr/>
        </p:nvSpPr>
        <p:spPr bwMode="auto">
          <a:xfrm>
            <a:off x="1457325" y="2062162"/>
            <a:ext cx="9382125" cy="3648075"/>
          </a:xfrm>
          <a:prstGeom prst="rect">
            <a:avLst/>
          </a:prstGeom>
          <a:noFill/>
          <a:ln w="9525">
            <a:noFill/>
            <a:miter lim="800000"/>
            <a:headEnd/>
            <a:tailEnd/>
          </a:ln>
        </p:spPr>
        <p:txBody>
          <a:bodyPr lIns="92048" tIns="46025" rIns="92048" bIns="46025"/>
          <a:lstStyle/>
          <a:p>
            <a:pPr marL="342900" indent="-342900">
              <a:lnSpc>
                <a:spcPts val="2800"/>
              </a:lnSpc>
              <a:spcBef>
                <a:spcPct val="30000"/>
              </a:spcBef>
              <a:buSzPct val="100000"/>
              <a:buFontTx/>
              <a:buChar char="•"/>
              <a:defRPr/>
            </a:pPr>
            <a:r>
              <a:rPr lang="en-US" sz="2700" dirty="0">
                <a:effectLst>
                  <a:outerShdw blurRad="38100" dist="38100" dir="2700000" algn="tl">
                    <a:srgbClr val="000000">
                      <a:alpha val="43137"/>
                    </a:srgbClr>
                  </a:outerShdw>
                </a:effectLst>
              </a:rPr>
              <a:t>Not necessary for all patients who undergo BCS</a:t>
            </a:r>
          </a:p>
          <a:p>
            <a:pPr marL="342900" indent="-342900">
              <a:lnSpc>
                <a:spcPts val="2800"/>
              </a:lnSpc>
              <a:spcBef>
                <a:spcPct val="30000"/>
              </a:spcBef>
              <a:buSzPct val="100000"/>
              <a:buFontTx/>
              <a:buChar char="•"/>
              <a:defRPr/>
            </a:pPr>
            <a:r>
              <a:rPr lang="en-US" sz="2700" dirty="0">
                <a:effectLst>
                  <a:outerShdw blurRad="38100" dist="38100" dir="2700000" algn="tl">
                    <a:srgbClr val="000000">
                      <a:alpha val="43137"/>
                    </a:srgbClr>
                  </a:outerShdw>
                </a:effectLst>
              </a:rPr>
              <a:t>May be </a:t>
            </a:r>
            <a:r>
              <a:rPr lang="en-US" sz="2700" u="sng" dirty="0">
                <a:solidFill>
                  <a:schemeClr val="accent2"/>
                </a:solidFill>
                <a:effectLst>
                  <a:outerShdw blurRad="38100" dist="38100" dir="2700000" algn="tl">
                    <a:srgbClr val="000000">
                      <a:alpha val="43137"/>
                    </a:srgbClr>
                  </a:outerShdw>
                </a:effectLst>
              </a:rPr>
              <a:t>helpful</a:t>
            </a:r>
            <a:r>
              <a:rPr lang="en-US" sz="2700" dirty="0">
                <a:effectLst>
                  <a:outerShdw blurRad="38100" dist="38100" dir="2700000" algn="tl">
                    <a:srgbClr val="000000">
                      <a:alpha val="43137"/>
                    </a:srgbClr>
                  </a:outerShdw>
                </a:effectLst>
              </a:rPr>
              <a:t> in patients with:</a:t>
            </a:r>
          </a:p>
          <a:p>
            <a:pPr marL="800100" lvl="1" indent="-342900">
              <a:lnSpc>
                <a:spcPts val="2500"/>
              </a:lnSpc>
              <a:spcBef>
                <a:spcPct val="30000"/>
              </a:spcBef>
              <a:buSzPct val="100000"/>
              <a:buFontTx/>
              <a:buChar char="•"/>
              <a:defRPr/>
            </a:pPr>
            <a:r>
              <a:rPr lang="en-US" sz="2700" dirty="0">
                <a:solidFill>
                  <a:srgbClr val="FFFF00"/>
                </a:solidFill>
                <a:effectLst>
                  <a:outerShdw blurRad="38100" dist="38100" dir="2700000" algn="tl">
                    <a:srgbClr val="000000">
                      <a:alpha val="43137"/>
                    </a:srgbClr>
                  </a:outerShdw>
                </a:effectLst>
              </a:rPr>
              <a:t>Mammographically-dense breasts and/or ill-defined tumors</a:t>
            </a:r>
          </a:p>
          <a:p>
            <a:pPr marL="800100" lvl="1" indent="-342900">
              <a:lnSpc>
                <a:spcPts val="2500"/>
              </a:lnSpc>
              <a:spcBef>
                <a:spcPct val="30000"/>
              </a:spcBef>
              <a:buSzPct val="100000"/>
              <a:buFontTx/>
              <a:buChar char="•"/>
              <a:defRPr/>
            </a:pPr>
            <a:r>
              <a:rPr lang="en-US" sz="2700" dirty="0">
                <a:solidFill>
                  <a:srgbClr val="FFFF00"/>
                </a:solidFill>
                <a:effectLst>
                  <a:outerShdw blurRad="38100" dist="38100" dir="2700000" algn="tl">
                    <a:srgbClr val="000000">
                      <a:alpha val="43137"/>
                    </a:srgbClr>
                  </a:outerShdw>
                </a:effectLst>
              </a:rPr>
              <a:t>Invasive lobular carcinoma</a:t>
            </a:r>
          </a:p>
          <a:p>
            <a:pPr marL="800100" lvl="1" indent="-342900">
              <a:lnSpc>
                <a:spcPts val="2500"/>
              </a:lnSpc>
              <a:spcBef>
                <a:spcPct val="30000"/>
              </a:spcBef>
              <a:buSzPct val="100000"/>
              <a:buFontTx/>
              <a:buChar char="•"/>
              <a:defRPr/>
            </a:pPr>
            <a:r>
              <a:rPr lang="en-US" sz="2700" dirty="0">
                <a:solidFill>
                  <a:srgbClr val="FFFF00"/>
                </a:solidFill>
                <a:effectLst>
                  <a:outerShdw blurRad="38100" dist="38100" dir="2700000" algn="tl">
                    <a:srgbClr val="000000">
                      <a:alpha val="43137"/>
                    </a:srgbClr>
                  </a:outerShdw>
                </a:effectLst>
              </a:rPr>
              <a:t>Multi-centric disease at presentation</a:t>
            </a:r>
          </a:p>
          <a:p>
            <a:pPr marL="800100" lvl="1" indent="-342900">
              <a:lnSpc>
                <a:spcPts val="2500"/>
              </a:lnSpc>
              <a:spcBef>
                <a:spcPct val="30000"/>
              </a:spcBef>
              <a:buSzPct val="100000"/>
              <a:buFontTx/>
              <a:buChar char="•"/>
              <a:defRPr/>
            </a:pPr>
            <a:r>
              <a:rPr lang="en-US" sz="2700" dirty="0">
                <a:solidFill>
                  <a:srgbClr val="FFFF00"/>
                </a:solidFill>
                <a:effectLst>
                  <a:outerShdw blurRad="38100" dist="38100" dir="2700000" algn="tl">
                    <a:srgbClr val="000000">
                      <a:alpha val="43137"/>
                    </a:srgbClr>
                  </a:outerShdw>
                </a:effectLst>
              </a:rPr>
              <a:t>Candidates for neoadjuvant therapy</a:t>
            </a:r>
          </a:p>
          <a:p>
            <a:pPr marL="342900" indent="-342900">
              <a:lnSpc>
                <a:spcPts val="2800"/>
              </a:lnSpc>
              <a:spcBef>
                <a:spcPct val="30000"/>
              </a:spcBef>
              <a:buSzPct val="100000"/>
              <a:buFontTx/>
              <a:buChar char="•"/>
              <a:defRPr/>
            </a:pPr>
            <a:r>
              <a:rPr lang="en-US" sz="2700" dirty="0">
                <a:solidFill>
                  <a:schemeClr val="tx1"/>
                </a:solidFill>
                <a:effectLst>
                  <a:outerShdw blurRad="38100" dist="38100" dir="2700000" algn="tl">
                    <a:srgbClr val="000000">
                      <a:alpha val="43137"/>
                    </a:srgbClr>
                  </a:outerShdw>
                </a:effectLst>
              </a:rPr>
              <a:t>MRI is </a:t>
            </a:r>
            <a:r>
              <a:rPr lang="en-US" sz="2700" u="sng" dirty="0">
                <a:solidFill>
                  <a:schemeClr val="accent2"/>
                </a:solidFill>
                <a:effectLst>
                  <a:outerShdw blurRad="38100" dist="38100" dir="2700000" algn="tl">
                    <a:srgbClr val="000000">
                      <a:alpha val="43137"/>
                    </a:srgbClr>
                  </a:outerShdw>
                </a:effectLst>
              </a:rPr>
              <a:t>important</a:t>
            </a:r>
            <a:r>
              <a:rPr lang="en-US" sz="2700" dirty="0">
                <a:solidFill>
                  <a:schemeClr val="tx1"/>
                </a:solidFill>
                <a:effectLst>
                  <a:outerShdw blurRad="38100" dist="38100" dir="2700000" algn="tl">
                    <a:srgbClr val="000000">
                      <a:alpha val="43137"/>
                    </a:srgbClr>
                  </a:outerShdw>
                </a:effectLst>
              </a:rPr>
              <a:t> in patients who present with axillary adenopathy and clinically and radiographically occult breast lesions</a:t>
            </a:r>
          </a:p>
          <a:p>
            <a:pPr marL="342900" indent="-342900">
              <a:lnSpc>
                <a:spcPts val="2800"/>
              </a:lnSpc>
              <a:spcBef>
                <a:spcPct val="30000"/>
              </a:spcBef>
              <a:buSzPct val="100000"/>
              <a:buFontTx/>
              <a:buChar char="•"/>
              <a:defRPr/>
            </a:pPr>
            <a:r>
              <a:rPr lang="en-US" sz="2700" dirty="0">
                <a:solidFill>
                  <a:schemeClr val="accent2"/>
                </a:solidFill>
                <a:effectLst>
                  <a:outerShdw blurRad="38100" dist="38100" dir="2700000" algn="tl">
                    <a:srgbClr val="000000">
                      <a:alpha val="43137"/>
                    </a:srgbClr>
                  </a:outerShdw>
                </a:effectLst>
              </a:rPr>
              <a:t>False + findings are common: </a:t>
            </a:r>
            <a:r>
              <a:rPr lang="en-US" sz="2700" dirty="0">
                <a:solidFill>
                  <a:schemeClr val="tx1"/>
                </a:solidFill>
                <a:effectLst>
                  <a:outerShdw blurRad="38100" dist="38100" dir="2700000" algn="tl">
                    <a:srgbClr val="000000">
                      <a:alpha val="43137"/>
                    </a:srgbClr>
                  </a:outerShdw>
                </a:effectLst>
              </a:rPr>
              <a:t>Surgical decisions should not be based solely on MRI findings </a:t>
            </a:r>
            <a:r>
              <a:rPr lang="en-US" sz="2700" dirty="0">
                <a:solidFill>
                  <a:schemeClr val="accent2"/>
                </a:solidFill>
                <a:effectLst>
                  <a:outerShdw blurRad="38100" dist="38100" dir="2700000" algn="tl">
                    <a:srgbClr val="000000">
                      <a:alpha val="43137"/>
                    </a:srgbClr>
                  </a:outerShdw>
                </a:effectLst>
              </a:rPr>
              <a:t>(NCCN)</a:t>
            </a:r>
          </a:p>
        </p:txBody>
      </p:sp>
      <p:sp>
        <p:nvSpPr>
          <p:cNvPr id="2" name="Rectangle 6">
            <a:extLst>
              <a:ext uri="{FF2B5EF4-FFF2-40B4-BE49-F238E27FC236}">
                <a16:creationId xmlns:a16="http://schemas.microsoft.com/office/drawing/2014/main" id="{EA20A678-7FD5-A653-05AF-7F4A336EA8F3}"/>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7</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a:extLst>
              <a:ext uri="{FF2B5EF4-FFF2-40B4-BE49-F238E27FC236}">
                <a16:creationId xmlns:a16="http://schemas.microsoft.com/office/drawing/2014/main" id="{451B5BC5-774B-DE46-CA88-4F9208493186}"/>
              </a:ext>
            </a:extLst>
          </p:cNvPr>
          <p:cNvSpPr>
            <a:spLocks noChangeArrowheads="1"/>
          </p:cNvSpPr>
          <p:nvPr/>
        </p:nvSpPr>
        <p:spPr bwMode="auto">
          <a:xfrm>
            <a:off x="2738242" y="2159806"/>
            <a:ext cx="6770688" cy="3463399"/>
          </a:xfrm>
          <a:prstGeom prst="rect">
            <a:avLst/>
          </a:prstGeom>
          <a:gradFill rotWithShape="0">
            <a:gsLst>
              <a:gs pos="0">
                <a:srgbClr val="0000FF">
                  <a:gamma/>
                  <a:shade val="46275"/>
                  <a:invGamma/>
                </a:srgbClr>
              </a:gs>
              <a:gs pos="100000">
                <a:srgbClr val="0000FF"/>
              </a:gs>
            </a:gsLst>
            <a:lin ang="5400000" scaled="1"/>
          </a:gradFill>
          <a:ln w="28575">
            <a:solidFill>
              <a:schemeClr val="hlink"/>
            </a:solidFill>
            <a:miter lim="800000"/>
            <a:headEnd/>
            <a:tailEnd/>
          </a:ln>
          <a:effectLst/>
        </p:spPr>
        <p:txBody>
          <a:bodyPr lIns="138059" tIns="69032" rIns="138059" bIns="69032">
            <a:spAutoFit/>
          </a:bodyPr>
          <a:lstStyle/>
          <a:p>
            <a:pPr algn="ctr" defTabSz="1371600">
              <a:lnSpc>
                <a:spcPct val="90000"/>
              </a:lnSpc>
              <a:defRPr/>
            </a:pPr>
            <a:endParaRPr lang="en-US" sz="4000" dirty="0">
              <a:solidFill>
                <a:schemeClr val="tx2"/>
              </a:solidFill>
              <a:effectLst>
                <a:outerShdw blurRad="38100" dist="38100" dir="2700000" algn="tl">
                  <a:srgbClr val="000000">
                    <a:alpha val="43137"/>
                  </a:srgbClr>
                </a:outerShdw>
              </a:effectLst>
            </a:endParaRPr>
          </a:p>
          <a:p>
            <a:pPr algn="ctr" defTabSz="1371600">
              <a:lnSpc>
                <a:spcPct val="90000"/>
              </a:lnSpc>
              <a:defRPr/>
            </a:pPr>
            <a:r>
              <a:rPr lang="en-US" sz="4000" dirty="0">
                <a:solidFill>
                  <a:schemeClr val="tx2"/>
                </a:solidFill>
                <a:effectLst>
                  <a:outerShdw blurRad="38100" dist="38100" dir="2700000" algn="tl">
                    <a:srgbClr val="000000">
                      <a:alpha val="43137"/>
                    </a:srgbClr>
                  </a:outerShdw>
                </a:effectLst>
              </a:rPr>
              <a:t>Primary Surgical Management in Patients with Invasive and </a:t>
            </a:r>
          </a:p>
          <a:p>
            <a:pPr algn="ctr" defTabSz="1371600">
              <a:lnSpc>
                <a:spcPct val="90000"/>
              </a:lnSpc>
              <a:defRPr/>
            </a:pPr>
            <a:r>
              <a:rPr lang="en-US" sz="4000" dirty="0">
                <a:solidFill>
                  <a:schemeClr val="tx2"/>
                </a:solidFill>
                <a:effectLst>
                  <a:outerShdw blurRad="38100" dist="38100" dir="2700000" algn="tl">
                    <a:srgbClr val="000000">
                      <a:alpha val="43137"/>
                    </a:srgbClr>
                  </a:outerShdw>
                </a:effectLst>
              </a:rPr>
              <a:t>Non-Invasive BC</a:t>
            </a:r>
          </a:p>
          <a:p>
            <a:pPr algn="ctr" defTabSz="1371600">
              <a:lnSpc>
                <a:spcPct val="90000"/>
              </a:lnSpc>
              <a:defRPr/>
            </a:pPr>
            <a:endParaRPr lang="en-US" sz="4000" dirty="0">
              <a:solidFill>
                <a:schemeClr val="tx2"/>
              </a:solidFill>
              <a:effectLst>
                <a:outerShdw blurRad="38100" dist="38100" dir="2700000" algn="tl">
                  <a:srgbClr val="000000">
                    <a:alpha val="43137"/>
                  </a:srgbClr>
                </a:outerShdw>
              </a:effectLst>
            </a:endParaRPr>
          </a:p>
        </p:txBody>
      </p:sp>
      <p:sp>
        <p:nvSpPr>
          <p:cNvPr id="2" name="Rectangle 6">
            <a:extLst>
              <a:ext uri="{FF2B5EF4-FFF2-40B4-BE49-F238E27FC236}">
                <a16:creationId xmlns:a16="http://schemas.microsoft.com/office/drawing/2014/main" id="{E121BDEF-472F-C7F9-DDB5-55BAAF393128}"/>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8</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a:extLst>
              <a:ext uri="{FF2B5EF4-FFF2-40B4-BE49-F238E27FC236}">
                <a16:creationId xmlns:a16="http://schemas.microsoft.com/office/drawing/2014/main" id="{074BF80C-812A-3A2F-9162-4BBC5017DC65}"/>
              </a:ext>
            </a:extLst>
          </p:cNvPr>
          <p:cNvSpPr>
            <a:spLocks noChangeArrowheads="1"/>
          </p:cNvSpPr>
          <p:nvPr/>
        </p:nvSpPr>
        <p:spPr bwMode="auto">
          <a:xfrm>
            <a:off x="1208088" y="887922"/>
            <a:ext cx="10031412" cy="1025821"/>
          </a:xfrm>
          <a:prstGeom prst="rect">
            <a:avLst/>
          </a:prstGeom>
          <a:noFill/>
          <a:ln w="9525">
            <a:noFill/>
            <a:miter lim="800000"/>
            <a:headEnd/>
            <a:tailEnd/>
          </a:ln>
          <a:effectLst/>
        </p:spPr>
        <p:txBody>
          <a:bodyPr lIns="138072" tIns="69038" rIns="138072" bIns="69038">
            <a:spAutoFit/>
          </a:bodyPr>
          <a:lstStyle/>
          <a:p>
            <a:pPr algn="ctr" defTabSz="1371600">
              <a:lnSpc>
                <a:spcPct val="90000"/>
              </a:lnSpc>
              <a:defRPr/>
            </a:pPr>
            <a:r>
              <a:rPr lang="en-US" sz="3200" dirty="0">
                <a:solidFill>
                  <a:schemeClr val="tx2"/>
                </a:solidFill>
                <a:effectLst>
                  <a:outerShdw blurRad="38100" dist="38100" dir="2700000" algn="tl">
                    <a:srgbClr val="000000">
                      <a:alpha val="43137"/>
                    </a:srgbClr>
                  </a:outerShdw>
                </a:effectLst>
              </a:rPr>
              <a:t>Primary Surgical Management </a:t>
            </a:r>
          </a:p>
          <a:p>
            <a:pPr algn="ctr" defTabSz="1371600">
              <a:lnSpc>
                <a:spcPct val="90000"/>
              </a:lnSpc>
              <a:defRPr/>
            </a:pPr>
            <a:endParaRPr lang="en-US" sz="3200" dirty="0">
              <a:solidFill>
                <a:srgbClr val="1DECF9"/>
              </a:solidFill>
              <a:effectLst>
                <a:outerShdw blurRad="38100" dist="38100" dir="2700000" algn="tl">
                  <a:srgbClr val="000000">
                    <a:alpha val="43137"/>
                  </a:srgbClr>
                </a:outerShdw>
              </a:effectLst>
            </a:endParaRPr>
          </a:p>
        </p:txBody>
      </p:sp>
      <p:sp>
        <p:nvSpPr>
          <p:cNvPr id="577539" name="Rectangle 3">
            <a:extLst>
              <a:ext uri="{FF2B5EF4-FFF2-40B4-BE49-F238E27FC236}">
                <a16:creationId xmlns:a16="http://schemas.microsoft.com/office/drawing/2014/main" id="{430661D3-9B08-56CD-1141-4C12E4CA7288}"/>
              </a:ext>
            </a:extLst>
          </p:cNvPr>
          <p:cNvSpPr>
            <a:spLocks noChangeArrowheads="1"/>
          </p:cNvSpPr>
          <p:nvPr/>
        </p:nvSpPr>
        <p:spPr bwMode="auto">
          <a:xfrm>
            <a:off x="1710827" y="2180458"/>
            <a:ext cx="9066212" cy="3648075"/>
          </a:xfrm>
          <a:prstGeom prst="rect">
            <a:avLst/>
          </a:prstGeom>
          <a:noFill/>
          <a:ln w="9525">
            <a:noFill/>
            <a:miter lim="800000"/>
            <a:headEnd/>
            <a:tailEnd/>
          </a:ln>
        </p:spPr>
        <p:txBody>
          <a:bodyPr lIns="92048" tIns="46025" rIns="92048" bIns="46025"/>
          <a:lstStyle/>
          <a:p>
            <a:pPr marL="342900" indent="-342900">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rPr>
              <a:t>Evolution in the paradigm of surgical management over the past 40 years </a:t>
            </a:r>
          </a:p>
          <a:p>
            <a:pPr marL="342900" indent="-342900">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rPr>
              <a:t>Trend towards increasing use of breast conserving procedures without compromising patient outcome</a:t>
            </a:r>
            <a:endParaRPr lang="en-US" sz="3000" baseline="30000" dirty="0">
              <a:solidFill>
                <a:schemeClr val="tx1"/>
              </a:solidFill>
              <a:effectLst>
                <a:outerShdw blurRad="38100" dist="38100" dir="2700000" algn="tl">
                  <a:srgbClr val="000000">
                    <a:alpha val="43137"/>
                  </a:srgbClr>
                </a:outerShdw>
              </a:effectLst>
            </a:endParaRPr>
          </a:p>
          <a:p>
            <a:pPr marL="342900" indent="-342900">
              <a:spcBef>
                <a:spcPct val="30000"/>
              </a:spcBef>
              <a:buSzPct val="100000"/>
              <a:buFontTx/>
              <a:buChar char="•"/>
              <a:defRPr/>
            </a:pPr>
            <a:r>
              <a:rPr lang="en-US" sz="3000" dirty="0">
                <a:solidFill>
                  <a:schemeClr val="tx1"/>
                </a:solidFill>
                <a:effectLst>
                  <a:outerShdw blurRad="38100" dist="38100" dir="2700000" algn="tl">
                    <a:srgbClr val="000000">
                      <a:alpha val="43137"/>
                    </a:srgbClr>
                  </a:outerShdw>
                </a:effectLst>
              </a:rPr>
              <a:t>Breast conserving surgery has become the </a:t>
            </a:r>
            <a:r>
              <a:rPr lang="en-US" sz="3000" dirty="0">
                <a:solidFill>
                  <a:schemeClr val="accent2"/>
                </a:solidFill>
                <a:effectLst>
                  <a:outerShdw blurRad="38100" dist="38100" dir="2700000" algn="tl">
                    <a:srgbClr val="000000">
                      <a:alpha val="43137"/>
                    </a:srgbClr>
                  </a:outerShdw>
                </a:effectLst>
              </a:rPr>
              <a:t>preferred</a:t>
            </a:r>
            <a:r>
              <a:rPr lang="en-US" sz="3000" dirty="0">
                <a:solidFill>
                  <a:schemeClr val="tx1"/>
                </a:solidFill>
                <a:effectLst>
                  <a:outerShdw blurRad="38100" dist="38100" dir="2700000" algn="tl">
                    <a:srgbClr val="000000">
                      <a:alpha val="43137"/>
                    </a:srgbClr>
                  </a:outerShdw>
                </a:effectLst>
              </a:rPr>
              <a:t> surgical treatment for the majority of early-stage BC patients</a:t>
            </a:r>
            <a:r>
              <a:rPr lang="en-US" sz="3000" baseline="30000" dirty="0">
                <a:solidFill>
                  <a:schemeClr val="tx1"/>
                </a:solidFill>
                <a:effectLst>
                  <a:outerShdw blurRad="38100" dist="38100" dir="2700000" algn="tl">
                    <a:srgbClr val="000000">
                      <a:alpha val="43137"/>
                    </a:srgbClr>
                  </a:outerShdw>
                </a:effectLst>
              </a:rPr>
              <a:t> </a:t>
            </a:r>
          </a:p>
          <a:p>
            <a:pPr marL="342900" indent="-342900">
              <a:spcBef>
                <a:spcPct val="30000"/>
              </a:spcBef>
              <a:buSzPct val="100000"/>
              <a:defRPr/>
            </a:pPr>
            <a:endParaRPr lang="en-US" sz="3000" dirty="0">
              <a:solidFill>
                <a:schemeClr val="tx1"/>
              </a:solidFill>
              <a:effectLst>
                <a:outerShdw blurRad="38100" dist="38100" dir="2700000" algn="tl">
                  <a:srgbClr val="000000">
                    <a:alpha val="43137"/>
                  </a:srgbClr>
                </a:outerShdw>
              </a:effectLst>
            </a:endParaRPr>
          </a:p>
        </p:txBody>
      </p:sp>
      <p:sp>
        <p:nvSpPr>
          <p:cNvPr id="2" name="Rectangle 6">
            <a:extLst>
              <a:ext uri="{FF2B5EF4-FFF2-40B4-BE49-F238E27FC236}">
                <a16:creationId xmlns:a16="http://schemas.microsoft.com/office/drawing/2014/main" id="{9D1FE4CA-28B2-66E6-BE2F-5D014E4C6115}"/>
              </a:ext>
            </a:extLst>
          </p:cNvPr>
          <p:cNvSpPr txBox="1">
            <a:spLocks noGrp="1" noChangeArrowheads="1"/>
          </p:cNvSpPr>
          <p:nvPr/>
        </p:nvSpPr>
        <p:spPr bwMode="auto">
          <a:xfrm>
            <a:off x="11551540" y="427407"/>
            <a:ext cx="571500" cy="317500"/>
          </a:xfrm>
          <a:prstGeom prst="rect">
            <a:avLst/>
          </a:prstGeom>
          <a:noFill/>
          <a:ln w="9525">
            <a:noFill/>
            <a:miter lim="800000"/>
            <a:headEnd/>
            <a:tailEnd/>
          </a:ln>
        </p:spPr>
        <p:txBody>
          <a:bodyPr lIns="65298" tIns="32649" rIns="65298" bIns="32649" anchor="b"/>
          <a:lstStyle>
            <a:lvl1pPr algn="ctr" defTabSz="652463">
              <a:defRPr sz="2400" b="1">
                <a:solidFill>
                  <a:srgbClr val="FFFFFF"/>
                </a:solidFill>
                <a:latin typeface="Arial" panose="020B0604020202020204" pitchFamily="34" charset="0"/>
              </a:defRPr>
            </a:lvl1pPr>
            <a:lvl2pPr marL="742950" indent="-285750" algn="ctr" defTabSz="652463">
              <a:defRPr sz="2400" b="1">
                <a:solidFill>
                  <a:srgbClr val="FFFFFF"/>
                </a:solidFill>
                <a:latin typeface="Arial" panose="020B0604020202020204" pitchFamily="34" charset="0"/>
              </a:defRPr>
            </a:lvl2pPr>
            <a:lvl3pPr marL="1143000" indent="-228600" algn="ctr" defTabSz="652463">
              <a:defRPr sz="2400" b="1">
                <a:solidFill>
                  <a:srgbClr val="FFFFFF"/>
                </a:solidFill>
                <a:latin typeface="Arial" panose="020B0604020202020204" pitchFamily="34" charset="0"/>
              </a:defRPr>
            </a:lvl3pPr>
            <a:lvl4pPr marL="1600200" indent="-228600" algn="ctr" defTabSz="652463">
              <a:defRPr sz="2400" b="1">
                <a:solidFill>
                  <a:srgbClr val="FFFFFF"/>
                </a:solidFill>
                <a:latin typeface="Arial" panose="020B0604020202020204" pitchFamily="34" charset="0"/>
              </a:defRPr>
            </a:lvl4pPr>
            <a:lvl5pPr marL="2057400" indent="-228600" algn="ctr" defTabSz="652463">
              <a:defRPr sz="2400" b="1">
                <a:solidFill>
                  <a:srgbClr val="FFFFFF"/>
                </a:solidFill>
                <a:latin typeface="Arial" panose="020B0604020202020204" pitchFamily="34" charset="0"/>
              </a:defRPr>
            </a:lvl5pPr>
            <a:lvl6pPr marL="2514600" indent="-228600" algn="ctr" defTabSz="652463" eaLnBrk="0" fontAlgn="base" hangingPunct="0">
              <a:spcBef>
                <a:spcPct val="0"/>
              </a:spcBef>
              <a:spcAft>
                <a:spcPct val="0"/>
              </a:spcAft>
              <a:defRPr sz="2400" b="1">
                <a:solidFill>
                  <a:srgbClr val="FFFFFF"/>
                </a:solidFill>
                <a:latin typeface="Arial" panose="020B0604020202020204" pitchFamily="34" charset="0"/>
              </a:defRPr>
            </a:lvl6pPr>
            <a:lvl7pPr marL="2971800" indent="-228600" algn="ctr" defTabSz="652463" eaLnBrk="0" fontAlgn="base" hangingPunct="0">
              <a:spcBef>
                <a:spcPct val="0"/>
              </a:spcBef>
              <a:spcAft>
                <a:spcPct val="0"/>
              </a:spcAft>
              <a:defRPr sz="2400" b="1">
                <a:solidFill>
                  <a:srgbClr val="FFFFFF"/>
                </a:solidFill>
                <a:latin typeface="Arial" panose="020B0604020202020204" pitchFamily="34" charset="0"/>
              </a:defRPr>
            </a:lvl7pPr>
            <a:lvl8pPr marL="3429000" indent="-228600" algn="ctr" defTabSz="652463" eaLnBrk="0" fontAlgn="base" hangingPunct="0">
              <a:spcBef>
                <a:spcPct val="0"/>
              </a:spcBef>
              <a:spcAft>
                <a:spcPct val="0"/>
              </a:spcAft>
              <a:defRPr sz="2400" b="1">
                <a:solidFill>
                  <a:srgbClr val="FFFFFF"/>
                </a:solidFill>
                <a:latin typeface="Arial" panose="020B0604020202020204" pitchFamily="34" charset="0"/>
              </a:defRPr>
            </a:lvl8pPr>
            <a:lvl9pPr marL="3886200" indent="-228600" algn="ctr" defTabSz="652463" eaLnBrk="0" fontAlgn="base" hangingPunct="0">
              <a:spcBef>
                <a:spcPct val="0"/>
              </a:spcBef>
              <a:spcAft>
                <a:spcPct val="0"/>
              </a:spcAft>
              <a:defRPr sz="2400" b="1">
                <a:solidFill>
                  <a:srgbClr val="FFFFFF"/>
                </a:solidFill>
                <a:latin typeface="Arial" panose="020B0604020202020204" pitchFamily="34" charset="0"/>
              </a:defRPr>
            </a:lvl9pPr>
          </a:lstStyle>
          <a:p>
            <a:pPr algn="r" eaLnBrk="1" hangingPunct="1">
              <a:lnSpc>
                <a:spcPct val="90000"/>
              </a:lnSpc>
              <a:spcBef>
                <a:spcPct val="25000"/>
              </a:spcBef>
              <a:spcAft>
                <a:spcPct val="25000"/>
              </a:spcAft>
              <a:buClr>
                <a:srgbClr val="FF6600"/>
              </a:buClr>
              <a:buFont typeface="Arial" panose="020B0604020202020204" pitchFamily="34" charset="0"/>
              <a:buNone/>
              <a:defRPr/>
            </a:pPr>
            <a:fld id="{33C37042-151A-4831-9BBA-930123D20D39}" type="slidenum">
              <a:rPr lang="en-US" altLang="en-US" sz="900" b="0">
                <a:solidFill>
                  <a:schemeClr val="hlink"/>
                </a:solidFill>
                <a:effectLst>
                  <a:outerShdw blurRad="38100" dist="38100" dir="2700000" algn="tl">
                    <a:srgbClr val="000000"/>
                  </a:outerShdw>
                </a:effectLst>
                <a:ea typeface="PMingLiU" panose="02020500000000000000" pitchFamily="18" charset="-120"/>
              </a:rPr>
              <a:pPr algn="r" eaLnBrk="1" hangingPunct="1">
                <a:lnSpc>
                  <a:spcPct val="90000"/>
                </a:lnSpc>
                <a:spcBef>
                  <a:spcPct val="25000"/>
                </a:spcBef>
                <a:spcAft>
                  <a:spcPct val="25000"/>
                </a:spcAft>
                <a:buClr>
                  <a:srgbClr val="FF6600"/>
                </a:buClr>
                <a:buFont typeface="Arial" panose="020B0604020202020204" pitchFamily="34" charset="0"/>
                <a:buNone/>
                <a:defRPr/>
              </a:pPr>
              <a:t>9</a:t>
            </a:fld>
            <a:endParaRPr lang="en-US" altLang="en-US" sz="900" b="0">
              <a:solidFill>
                <a:schemeClr val="hlink"/>
              </a:solidFill>
              <a:effectLst>
                <a:outerShdw blurRad="38100" dist="38100" dir="2700000" algn="tl">
                  <a:srgbClr val="000000"/>
                </a:outerShdw>
              </a:effectLst>
              <a:ea typeface="PMingLiU" panose="02020500000000000000" pitchFamily="18" charset="-120"/>
            </a:endParaRPr>
          </a:p>
        </p:txBody>
      </p:sp>
    </p:spTree>
  </p:cSld>
  <p:clrMapOvr>
    <a:masterClrMapping/>
  </p:clrMapOvr>
  <p:transition/>
</p:sld>
</file>

<file path=ppt/theme/theme1.xml><?xml version="1.0" encoding="utf-8"?>
<a:theme xmlns:a="http://schemas.openxmlformats.org/drawingml/2006/main" name="BREAST CANCER SLIDES">
  <a:themeElements>
    <a:clrScheme name="">
      <a:dk1>
        <a:srgbClr val="676767"/>
      </a:dk1>
      <a:lt1>
        <a:srgbClr val="FFFFFF"/>
      </a:lt1>
      <a:dk2>
        <a:srgbClr val="000000"/>
      </a:dk2>
      <a:lt2>
        <a:srgbClr val="FAFD00"/>
      </a:lt2>
      <a:accent1>
        <a:srgbClr val="FE9B03"/>
      </a:accent1>
      <a:accent2>
        <a:srgbClr val="41FFEC"/>
      </a:accent2>
      <a:accent3>
        <a:srgbClr val="AAAAAA"/>
      </a:accent3>
      <a:accent4>
        <a:srgbClr val="DADADA"/>
      </a:accent4>
      <a:accent5>
        <a:srgbClr val="FECBAA"/>
      </a:accent5>
      <a:accent6>
        <a:srgbClr val="3AE7D6"/>
      </a:accent6>
      <a:hlink>
        <a:srgbClr val="70ACFF"/>
      </a:hlink>
      <a:folHlink>
        <a:srgbClr val="232323"/>
      </a:folHlink>
    </a:clrScheme>
    <a:fontScheme name="BREAST CANCE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00CC"/>
            </a:gs>
            <a:gs pos="100000">
              <a:srgbClr val="0000CC">
                <a:gamma/>
                <a:shade val="0"/>
                <a:invGamma/>
              </a:srgbClr>
            </a:gs>
          </a:gsLst>
          <a:lin ang="5400000" scaled="1"/>
        </a:gra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gradFill rotWithShape="0">
          <a:gsLst>
            <a:gs pos="0">
              <a:srgbClr val="0000CC"/>
            </a:gs>
            <a:gs pos="100000">
              <a:srgbClr val="0000CC">
                <a:gamma/>
                <a:shade val="0"/>
                <a:invGamma/>
              </a:srgbClr>
            </a:gs>
          </a:gsLst>
          <a:lin ang="5400000" scaled="1"/>
        </a:gra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charset="0"/>
          </a:defRPr>
        </a:defPPr>
      </a:lstStyle>
    </a:lnDef>
  </a:objectDefaults>
  <a:extraClrSchemeLst>
    <a:extraClrScheme>
      <a:clrScheme name="BREAST CANCER SLID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EAST CANCE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REAST CANCER SLID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EAST CANCER SLID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EAST CANCER SLID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EAST CANCER SLID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REAST CANCER SLID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REAST CANCER SLIDES">
  <a:themeElements>
    <a:clrScheme name="">
      <a:dk1>
        <a:srgbClr val="676767"/>
      </a:dk1>
      <a:lt1>
        <a:srgbClr val="FFFFFF"/>
      </a:lt1>
      <a:dk2>
        <a:srgbClr val="000000"/>
      </a:dk2>
      <a:lt2>
        <a:srgbClr val="FAFD00"/>
      </a:lt2>
      <a:accent1>
        <a:srgbClr val="FE9B03"/>
      </a:accent1>
      <a:accent2>
        <a:srgbClr val="41FFEC"/>
      </a:accent2>
      <a:accent3>
        <a:srgbClr val="AAAAAA"/>
      </a:accent3>
      <a:accent4>
        <a:srgbClr val="DADADA"/>
      </a:accent4>
      <a:accent5>
        <a:srgbClr val="FECBAA"/>
      </a:accent5>
      <a:accent6>
        <a:srgbClr val="3AE7D6"/>
      </a:accent6>
      <a:hlink>
        <a:srgbClr val="70ACFF"/>
      </a:hlink>
      <a:folHlink>
        <a:srgbClr val="232323"/>
      </a:folHlink>
    </a:clrScheme>
    <a:fontScheme name="2_BREAST CANCE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REAST CANCER SLID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REAST CANCE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BREAST CANCER SLID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REAST CANCER SLID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REAST CANCER SLID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REAST CANCER SLID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BREAST CANCER SLID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REAST CANCER SLIDES">
  <a:themeElements>
    <a:clrScheme name="">
      <a:dk1>
        <a:srgbClr val="676767"/>
      </a:dk1>
      <a:lt1>
        <a:srgbClr val="FFFFFF"/>
      </a:lt1>
      <a:dk2>
        <a:srgbClr val="000000"/>
      </a:dk2>
      <a:lt2>
        <a:srgbClr val="FAFD00"/>
      </a:lt2>
      <a:accent1>
        <a:srgbClr val="FE9B03"/>
      </a:accent1>
      <a:accent2>
        <a:srgbClr val="41FFEC"/>
      </a:accent2>
      <a:accent3>
        <a:srgbClr val="AAAAAA"/>
      </a:accent3>
      <a:accent4>
        <a:srgbClr val="DADADA"/>
      </a:accent4>
      <a:accent5>
        <a:srgbClr val="FECBAA"/>
      </a:accent5>
      <a:accent6>
        <a:srgbClr val="3AE7D6"/>
      </a:accent6>
      <a:hlink>
        <a:srgbClr val="70ACFF"/>
      </a:hlink>
      <a:folHlink>
        <a:srgbClr val="232323"/>
      </a:folHlink>
    </a:clrScheme>
    <a:fontScheme name="BREAST CANCE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00CC"/>
            </a:gs>
            <a:gs pos="100000">
              <a:srgbClr val="0000CC">
                <a:gamma/>
                <a:shade val="0"/>
                <a:invGamma/>
              </a:srgbClr>
            </a:gs>
          </a:gsLst>
          <a:lin ang="5400000" scaled="1"/>
        </a:gra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gradFill rotWithShape="0">
          <a:gsLst>
            <a:gs pos="0">
              <a:srgbClr val="0000CC"/>
            </a:gs>
            <a:gs pos="100000">
              <a:srgbClr val="0000CC">
                <a:gamma/>
                <a:shade val="0"/>
                <a:invGamma/>
              </a:srgbClr>
            </a:gs>
          </a:gsLst>
          <a:lin ang="5400000" scaled="1"/>
        </a:gra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charset="0"/>
          </a:defRPr>
        </a:defPPr>
      </a:lstStyle>
    </a:lnDef>
  </a:objectDefaults>
  <a:extraClrSchemeLst>
    <a:extraClrScheme>
      <a:clrScheme name="BREAST CANCER SLID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EAST CANCE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REAST CANCER SLID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EAST CANCER SLID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EAST CANCER SLID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EAST CANCER SLID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REAST CANCER SLID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REAST CANCER SLIDES">
  <a:themeElements>
    <a:clrScheme name="">
      <a:dk1>
        <a:srgbClr val="676767"/>
      </a:dk1>
      <a:lt1>
        <a:srgbClr val="FFFFFF"/>
      </a:lt1>
      <a:dk2>
        <a:srgbClr val="000000"/>
      </a:dk2>
      <a:lt2>
        <a:srgbClr val="FAFD00"/>
      </a:lt2>
      <a:accent1>
        <a:srgbClr val="FE9B03"/>
      </a:accent1>
      <a:accent2>
        <a:srgbClr val="41FFEC"/>
      </a:accent2>
      <a:accent3>
        <a:srgbClr val="AAAAAA"/>
      </a:accent3>
      <a:accent4>
        <a:srgbClr val="DADADA"/>
      </a:accent4>
      <a:accent5>
        <a:srgbClr val="FECBAA"/>
      </a:accent5>
      <a:accent6>
        <a:srgbClr val="3AE7D6"/>
      </a:accent6>
      <a:hlink>
        <a:srgbClr val="70ACFF"/>
      </a:hlink>
      <a:folHlink>
        <a:srgbClr val="232323"/>
      </a:folHlink>
    </a:clrScheme>
    <a:fontScheme name="BREAST CANCE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defRPr>
        </a:defPPr>
      </a:lstStyle>
    </a:lnDef>
  </a:objectDefaults>
  <a:extraClrSchemeLst>
    <a:extraClrScheme>
      <a:clrScheme name="BREAST CANCER SLID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EAST CANCE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REAST CANCER SLID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EAST CANCER SLID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EAST CANCER SLID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EAST CANCER SLID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REAST CANCER SLID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ysClr val="window" lastClr="FFFFFF"/>
    </a:lt1>
    <a:dk2>
      <a:srgbClr val="882065"/>
    </a:dk2>
    <a:lt2>
      <a:srgbClr val="E0DFE1"/>
    </a:lt2>
    <a:accent1>
      <a:srgbClr val="FFC80B"/>
    </a:accent1>
    <a:accent2>
      <a:srgbClr val="E49FCA"/>
    </a:accent2>
    <a:accent3>
      <a:srgbClr val="63BAB0"/>
    </a:accent3>
    <a:accent4>
      <a:srgbClr val="E37F26"/>
    </a:accent4>
    <a:accent5>
      <a:srgbClr val="888789"/>
    </a:accent5>
    <a:accent6>
      <a:srgbClr val="510B76"/>
    </a:accent6>
    <a:hlink>
      <a:srgbClr val="56A89B"/>
    </a:hlink>
    <a:folHlink>
      <a:srgbClr val="B480F1"/>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9E166F0CC97B47B53690FEF2A49C61" ma:contentTypeVersion="17" ma:contentTypeDescription="Create a new document." ma:contentTypeScope="" ma:versionID="62bcf0d535e8160328420235242ad947">
  <xsd:schema xmlns:xsd="http://www.w3.org/2001/XMLSchema" xmlns:xs="http://www.w3.org/2001/XMLSchema" xmlns:p="http://schemas.microsoft.com/office/2006/metadata/properties" xmlns:ns2="45e9ec89-519e-4911-95c9-484d5e7a405c" xmlns:ns3="810f3a55-5827-4867-b053-f8bf38e98e1a" targetNamespace="http://schemas.microsoft.com/office/2006/metadata/properties" ma:root="true" ma:fieldsID="e2631bbb7d3fab08e0f44285d288a533" ns2:_="" ns3:_="">
    <xsd:import namespace="45e9ec89-519e-4911-95c9-484d5e7a405c"/>
    <xsd:import namespace="810f3a55-5827-4867-b053-f8bf38e98e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9ec89-519e-4911-95c9-484d5e7a4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aa770b-274f-4e4a-afff-5f5d15b22a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f3a55-5827-4867-b053-f8bf38e98e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d9185a4-0929-4e2e-b0c0-6e8acd2f8ff4}" ma:internalName="TaxCatchAll" ma:showField="CatchAllData" ma:web="810f3a55-5827-4867-b053-f8bf38e98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10f3a55-5827-4867-b053-f8bf38e98e1a" xsi:nil="true"/>
    <lcf76f155ced4ddcb4097134ff3c332f xmlns="45e9ec89-519e-4911-95c9-484d5e7a40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073780-9AAA-4EA1-A051-EC16D220FA9A}">
  <ds:schemaRefs>
    <ds:schemaRef ds:uri="http://schemas.microsoft.com/sharepoint/v3/contenttype/forms"/>
  </ds:schemaRefs>
</ds:datastoreItem>
</file>

<file path=customXml/itemProps2.xml><?xml version="1.0" encoding="utf-8"?>
<ds:datastoreItem xmlns:ds="http://schemas.openxmlformats.org/officeDocument/2006/customXml" ds:itemID="{94BB7520-A56F-4C84-9716-2B3D3581B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e9ec89-519e-4911-95c9-484d5e7a405c"/>
    <ds:schemaRef ds:uri="810f3a55-5827-4867-b053-f8bf38e98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CCD558-9CBF-401C-B6FC-AEE1B3F41826}">
  <ds:schemaRefs>
    <ds:schemaRef ds:uri="http://schemas.microsoft.com/office/2006/metadata/properties"/>
    <ds:schemaRef ds:uri="http://schemas.microsoft.com/office/infopath/2007/PartnerControls"/>
    <ds:schemaRef ds:uri="810f3a55-5827-4867-b053-f8bf38e98e1a"/>
    <ds:schemaRef ds:uri="45e9ec89-519e-4911-95c9-484d5e7a405c"/>
  </ds:schemaRefs>
</ds:datastoreItem>
</file>

<file path=docMetadata/LabelInfo.xml><?xml version="1.0" encoding="utf-8"?>
<clbl:labelList xmlns:clbl="http://schemas.microsoft.com/office/2020/mipLabelMetadata">
  <clbl:label id="{e3d58af9-6693-473b-978f-5796f91f8949}" enabled="1" method="Standard" siteId="{a1aa81d8-7897-410b-a2b2-1d190024b7f8}" contentBits="0" removed="0"/>
</clbl:labelList>
</file>

<file path=docProps/app.xml><?xml version="1.0" encoding="utf-8"?>
<Properties xmlns="http://schemas.openxmlformats.org/officeDocument/2006/extended-properties" xmlns:vt="http://schemas.openxmlformats.org/officeDocument/2006/docPropsVTypes">
  <Template/>
  <TotalTime>5471</TotalTime>
  <Pages>23</Pages>
  <Words>6729</Words>
  <Application>Microsoft Office PowerPoint</Application>
  <PresentationFormat>Custom</PresentationFormat>
  <Paragraphs>914</Paragraphs>
  <Slides>68</Slides>
  <Notes>20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68</vt:i4>
      </vt:variant>
    </vt:vector>
  </HeadingPairs>
  <TitlesOfParts>
    <vt:vector size="80" baseType="lpstr">
      <vt:lpstr>MS PGothic</vt:lpstr>
      <vt:lpstr>MS PGothic</vt:lpstr>
      <vt:lpstr>PMingLiU</vt:lpstr>
      <vt:lpstr>Arial</vt:lpstr>
      <vt:lpstr>Arial </vt:lpstr>
      <vt:lpstr>Calibri</vt:lpstr>
      <vt:lpstr>Symbol</vt:lpstr>
      <vt:lpstr>Times New Roman</vt:lpstr>
      <vt:lpstr>BREAST CANCER SLIDES</vt:lpstr>
      <vt:lpstr>2_BREAST CANCER SLIDES</vt:lpstr>
      <vt:lpstr>1_BREAST CANCER SLIDES</vt:lpstr>
      <vt:lpstr>3_BREAST CANCER SLIDES</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Optimal Lumpectomy Candidates</vt:lpstr>
      <vt:lpstr>Lumpectomy Contraindications Absolute</vt:lpstr>
      <vt:lpstr>Lumpectomy Contraindications Relative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Increasing Use of Contralateral  Prophylactic Mastectomy </vt:lpstr>
      <vt:lpstr>Factors Contributing to CPM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Neoadjuvant Chemotherapy Loco-Regional Effects</vt:lpstr>
      <vt:lpstr>Challenges in the Surgical Management of the Primary Breast Tumor After NAC</vt:lpstr>
      <vt:lpstr>PowerPoint Presentation</vt:lpstr>
      <vt:lpstr>Neoadjuvant Chemotherapy Surgical Planning</vt:lpstr>
      <vt:lpstr>PowerPoint Presentation</vt:lpstr>
      <vt:lpstr>PowerPoint Presentation</vt:lpstr>
      <vt:lpstr>Invasive Lobular Carcinoma and NC</vt:lpstr>
      <vt:lpstr>Primary Surgical Therapy in Patients Presenting with Stage IV BC </vt:lpstr>
      <vt:lpstr>PowerPoint Presentation</vt:lpstr>
      <vt:lpstr>Tata Memorial Center  Randomized Phase III Trial</vt:lpstr>
      <vt:lpstr>Tata Memorial Center Phase III Trial Results: Overall Survival</vt:lpstr>
      <vt:lpstr>MF07-01 Turkish Study: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 Novo Oligometastatic BC (OMBC)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 Takeaways (1)</vt:lpstr>
      <vt:lpstr>Practical Takeaways (2)</vt:lpstr>
      <vt:lpstr>Practical Takeaways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B-27</dc:title>
  <dc:subject>Update1-97</dc:subject>
  <dc:creator>Christine Rudock</dc:creator>
  <cp:lastModifiedBy>Terry Mamounas</cp:lastModifiedBy>
  <cp:revision>440</cp:revision>
  <cp:lastPrinted>1999-07-28T00:14:31Z</cp:lastPrinted>
  <dcterms:created xsi:type="dcterms:W3CDTF">1997-02-06T16:59:28Z</dcterms:created>
  <dcterms:modified xsi:type="dcterms:W3CDTF">2025-11-04T02:31:49Z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0x0101004C9E166F0CC97B47B53690FEF2A49C61</vt:lpwstr>
  </property>
</Properties>
</file>