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4"/>
    <p:sldMasterId id="2147483652" r:id="rId5"/>
    <p:sldMasterId id="2147483653" r:id="rId6"/>
    <p:sldMasterId id="2147484123" r:id="rId7"/>
    <p:sldMasterId id="2147484148" r:id="rId8"/>
  </p:sldMasterIdLst>
  <p:notesMasterIdLst>
    <p:notesMasterId r:id="rId57"/>
  </p:notesMasterIdLst>
  <p:handoutMasterIdLst>
    <p:handoutMasterId r:id="rId58"/>
  </p:handoutMasterIdLst>
  <p:sldIdLst>
    <p:sldId id="12971" r:id="rId9"/>
    <p:sldId id="1273" r:id="rId10"/>
    <p:sldId id="12957" r:id="rId11"/>
    <p:sldId id="1292" r:id="rId12"/>
    <p:sldId id="1297" r:id="rId13"/>
    <p:sldId id="1193" r:id="rId14"/>
    <p:sldId id="12958" r:id="rId15"/>
    <p:sldId id="12959" r:id="rId16"/>
    <p:sldId id="12987" r:id="rId17"/>
    <p:sldId id="12997" r:id="rId18"/>
    <p:sldId id="12998" r:id="rId19"/>
    <p:sldId id="12999" r:id="rId20"/>
    <p:sldId id="12988" r:id="rId21"/>
    <p:sldId id="13005" r:id="rId22"/>
    <p:sldId id="13006" r:id="rId23"/>
    <p:sldId id="12996" r:id="rId24"/>
    <p:sldId id="13049" r:id="rId25"/>
    <p:sldId id="12961" r:id="rId26"/>
    <p:sldId id="12966" r:id="rId27"/>
    <p:sldId id="1432" r:id="rId28"/>
    <p:sldId id="13007" r:id="rId29"/>
    <p:sldId id="13043" r:id="rId30"/>
    <p:sldId id="13046" r:id="rId31"/>
    <p:sldId id="13047" r:id="rId32"/>
    <p:sldId id="1434" r:id="rId33"/>
    <p:sldId id="1396" r:id="rId34"/>
    <p:sldId id="12963" r:id="rId35"/>
    <p:sldId id="12983" r:id="rId36"/>
    <p:sldId id="1439" r:id="rId37"/>
    <p:sldId id="1342" r:id="rId38"/>
    <p:sldId id="1375" r:id="rId39"/>
    <p:sldId id="12974" r:id="rId40"/>
    <p:sldId id="13053" r:id="rId41"/>
    <p:sldId id="13054" r:id="rId42"/>
    <p:sldId id="12976" r:id="rId43"/>
    <p:sldId id="13050" r:id="rId44"/>
    <p:sldId id="12950" r:id="rId45"/>
    <p:sldId id="13052" r:id="rId46"/>
    <p:sldId id="13051" r:id="rId47"/>
    <p:sldId id="13048" r:id="rId48"/>
    <p:sldId id="12968" r:id="rId49"/>
    <p:sldId id="12948" r:id="rId50"/>
    <p:sldId id="12995" r:id="rId51"/>
    <p:sldId id="1436" r:id="rId52"/>
    <p:sldId id="1347" r:id="rId53"/>
    <p:sldId id="1416" r:id="rId54"/>
    <p:sldId id="1417" r:id="rId55"/>
    <p:sldId id="1351" r:id="rId56"/>
  </p:sldIdLst>
  <p:sldSz cx="12192000" cy="6858000"/>
  <p:notesSz cx="7010400" cy="9296400"/>
  <p:defaultTextStyle>
    <a:defPPr>
      <a:defRPr lang="en-US"/>
    </a:defPPr>
    <a:lvl1pPr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611" userDrawn="1">
          <p15:clr>
            <a:srgbClr val="A4A3A4"/>
          </p15:clr>
        </p15:guide>
        <p15:guide id="2" pos="76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ECA360-C1DB-31E3-1ACC-518351D67F32}" name="Steven Nair" initials="SN" userId="S::snair@gotoper.com::634b8c3a-a10b-4010-857a-efd223460a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 Fabi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00"/>
    <a:srgbClr val="00CCFF"/>
    <a:srgbClr val="FF66FF"/>
    <a:srgbClr val="FF99FF"/>
    <a:srgbClr val="06EA9E"/>
    <a:srgbClr val="FFCC00"/>
    <a:srgbClr val="A2BA66"/>
    <a:srgbClr val="99CC00"/>
    <a:srgbClr val="1792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90370" autoAdjust="0"/>
  </p:normalViewPr>
  <p:slideViewPr>
    <p:cSldViewPr snapToGrid="0" snapToObjects="1">
      <p:cViewPr varScale="1">
        <p:scale>
          <a:sx n="66" d="100"/>
          <a:sy n="66" d="100"/>
        </p:scale>
        <p:origin x="826" y="278"/>
      </p:cViewPr>
      <p:guideLst>
        <p:guide orient="horz" pos="3611"/>
        <p:guide pos="7668"/>
      </p:guideLst>
    </p:cSldViewPr>
  </p:slideViewPr>
  <p:outlineViewPr>
    <p:cViewPr>
      <p:scale>
        <a:sx n="33" d="100"/>
        <a:sy n="33" d="100"/>
      </p:scale>
      <p:origin x="0" y="-17824"/>
    </p:cViewPr>
  </p:outlineViewPr>
  <p:notesTextViewPr>
    <p:cViewPr>
      <p:scale>
        <a:sx n="100" d="100"/>
        <a:sy n="100" d="100"/>
      </p:scale>
      <p:origin x="0" y="0"/>
    </p:cViewPr>
  </p:notesTextViewPr>
  <p:sorterViewPr>
    <p:cViewPr varScale="1">
      <p:scale>
        <a:sx n="100" d="100"/>
        <a:sy n="100" d="100"/>
      </p:scale>
      <p:origin x="0" y="-2035"/>
    </p:cViewPr>
  </p:sorterViewPr>
  <p:notesViewPr>
    <p:cSldViewPr snapToGrid="0" snapToObjects="1">
      <p:cViewPr>
        <p:scale>
          <a:sx n="75" d="100"/>
          <a:sy n="75" d="100"/>
        </p:scale>
        <p:origin x="-14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eck" userId="904e0207acc3a1a6" providerId="LiveId" clId="{9603E2BD-8268-4A33-978C-48C504CB5CBC}"/>
    <pc:docChg chg="undo custSel modSld">
      <pc:chgData name="Susan Peck" userId="904e0207acc3a1a6" providerId="LiveId" clId="{9603E2BD-8268-4A33-978C-48C504CB5CBC}" dt="2025-11-06T12:11:17.254" v="75" actId="20577"/>
      <pc:docMkLst>
        <pc:docMk/>
      </pc:docMkLst>
      <pc:sldChg chg="modSp mod">
        <pc:chgData name="Susan Peck" userId="904e0207acc3a1a6" providerId="LiveId" clId="{9603E2BD-8268-4A33-978C-48C504CB5CBC}" dt="2025-11-01T02:12:36.896" v="4" actId="14100"/>
        <pc:sldMkLst>
          <pc:docMk/>
          <pc:sldMk cId="1715428614" sldId="1292"/>
        </pc:sldMkLst>
        <pc:spChg chg="mod">
          <ac:chgData name="Susan Peck" userId="904e0207acc3a1a6" providerId="LiveId" clId="{9603E2BD-8268-4A33-978C-48C504CB5CBC}" dt="2025-11-01T02:12:36.896" v="4" actId="14100"/>
          <ac:spMkLst>
            <pc:docMk/>
            <pc:sldMk cId="1715428614" sldId="1292"/>
            <ac:spMk id="3" creationId="{5228241F-4A1F-303D-2857-DDE082288E95}"/>
          </ac:spMkLst>
        </pc:spChg>
      </pc:sldChg>
      <pc:sldChg chg="modSp mod">
        <pc:chgData name="Susan Peck" userId="904e0207acc3a1a6" providerId="LiveId" clId="{9603E2BD-8268-4A33-978C-48C504CB5CBC}" dt="2025-11-06T12:11:17.254" v="75" actId="20577"/>
        <pc:sldMkLst>
          <pc:docMk/>
          <pc:sldMk cId="0" sldId="1375"/>
        </pc:sldMkLst>
        <pc:spChg chg="mod">
          <ac:chgData name="Susan Peck" userId="904e0207acc3a1a6" providerId="LiveId" clId="{9603E2BD-8268-4A33-978C-48C504CB5CBC}" dt="2025-11-01T02:29:25.593" v="63" actId="14100"/>
          <ac:spMkLst>
            <pc:docMk/>
            <pc:sldMk cId="0" sldId="1375"/>
            <ac:spMk id="76805" creationId="{6AF9841D-4844-B104-DDE9-377408A7AD78}"/>
          </ac:spMkLst>
        </pc:spChg>
        <pc:spChg chg="mod">
          <ac:chgData name="Susan Peck" userId="904e0207acc3a1a6" providerId="LiveId" clId="{9603E2BD-8268-4A33-978C-48C504CB5CBC}" dt="2025-11-06T12:11:17.254" v="75" actId="20577"/>
          <ac:spMkLst>
            <pc:docMk/>
            <pc:sldMk cId="0" sldId="1375"/>
            <ac:spMk id="79874" creationId="{5A617BCC-923C-13AA-10D5-87CFBDD6497E}"/>
          </ac:spMkLst>
        </pc:spChg>
      </pc:sldChg>
      <pc:sldChg chg="modSp mod">
        <pc:chgData name="Susan Peck" userId="904e0207acc3a1a6" providerId="LiveId" clId="{9603E2BD-8268-4A33-978C-48C504CB5CBC}" dt="2025-11-01T02:35:25.231" v="72" actId="20577"/>
        <pc:sldMkLst>
          <pc:docMk/>
          <pc:sldMk cId="0" sldId="1416"/>
        </pc:sldMkLst>
        <pc:spChg chg="mod">
          <ac:chgData name="Susan Peck" userId="904e0207acc3a1a6" providerId="LiveId" clId="{9603E2BD-8268-4A33-978C-48C504CB5CBC}" dt="2025-11-01T02:35:25.231" v="72" actId="20577"/>
          <ac:spMkLst>
            <pc:docMk/>
            <pc:sldMk cId="0" sldId="1416"/>
            <ac:spMk id="2" creationId="{EC50D099-6917-24D9-4948-D52DE479FBF8}"/>
          </ac:spMkLst>
        </pc:spChg>
        <pc:spChg chg="mod">
          <ac:chgData name="Susan Peck" userId="904e0207acc3a1a6" providerId="LiveId" clId="{9603E2BD-8268-4A33-978C-48C504CB5CBC}" dt="2025-11-01T02:35:09.198" v="71" actId="20577"/>
          <ac:spMkLst>
            <pc:docMk/>
            <pc:sldMk cId="0" sldId="1416"/>
            <ac:spMk id="8" creationId="{E7DC2F3C-580C-9E8C-759D-7C2DF0767F82}"/>
          </ac:spMkLst>
        </pc:spChg>
        <pc:spChg chg="mod">
          <ac:chgData name="Susan Peck" userId="904e0207acc3a1a6" providerId="LiveId" clId="{9603E2BD-8268-4A33-978C-48C504CB5CBC}" dt="2025-11-01T02:34:58.451" v="70" actId="207"/>
          <ac:spMkLst>
            <pc:docMk/>
            <pc:sldMk cId="0" sldId="1416"/>
            <ac:spMk id="10" creationId="{4E1126BF-350F-9151-0E46-0D5C3EC26611}"/>
          </ac:spMkLst>
        </pc:spChg>
      </pc:sldChg>
      <pc:sldChg chg="modSp mod">
        <pc:chgData name="Susan Peck" userId="904e0207acc3a1a6" providerId="LiveId" clId="{9603E2BD-8268-4A33-978C-48C504CB5CBC}" dt="2025-11-01T02:35:43.234" v="73" actId="207"/>
        <pc:sldMkLst>
          <pc:docMk/>
          <pc:sldMk cId="0" sldId="1417"/>
        </pc:sldMkLst>
        <pc:spChg chg="mod">
          <ac:chgData name="Susan Peck" userId="904e0207acc3a1a6" providerId="LiveId" clId="{9603E2BD-8268-4A33-978C-48C504CB5CBC}" dt="2025-11-01T02:35:43.234" v="73" actId="207"/>
          <ac:spMkLst>
            <pc:docMk/>
            <pc:sldMk cId="0" sldId="1417"/>
            <ac:spMk id="4" creationId="{DDB4DDC4-5DBC-F2FD-469A-745261F975F6}"/>
          </ac:spMkLst>
        </pc:spChg>
      </pc:sldChg>
      <pc:sldChg chg="modSp mod">
        <pc:chgData name="Susan Peck" userId="904e0207acc3a1a6" providerId="LiveId" clId="{9603E2BD-8268-4A33-978C-48C504CB5CBC}" dt="2025-11-01T02:34:11.446" v="68" actId="20577"/>
        <pc:sldMkLst>
          <pc:docMk/>
          <pc:sldMk cId="272926092" sldId="12950"/>
        </pc:sldMkLst>
        <pc:spChg chg="mod">
          <ac:chgData name="Susan Peck" userId="904e0207acc3a1a6" providerId="LiveId" clId="{9603E2BD-8268-4A33-978C-48C504CB5CBC}" dt="2025-11-01T02:34:11.446" v="68" actId="20577"/>
          <ac:spMkLst>
            <pc:docMk/>
            <pc:sldMk cId="272926092" sldId="12950"/>
            <ac:spMk id="4" creationId="{284666CC-BB09-3CE1-E5F5-CF6C52EFE7F3}"/>
          </ac:spMkLst>
        </pc:spChg>
      </pc:sldChg>
      <pc:sldChg chg="modSp mod">
        <pc:chgData name="Susan Peck" userId="904e0207acc3a1a6" providerId="LiveId" clId="{9603E2BD-8268-4A33-978C-48C504CB5CBC}" dt="2025-11-01T02:14:29.532" v="41" actId="1036"/>
        <pc:sldMkLst>
          <pc:docMk/>
          <pc:sldMk cId="2243495613" sldId="12958"/>
        </pc:sldMkLst>
        <pc:spChg chg="mod">
          <ac:chgData name="Susan Peck" userId="904e0207acc3a1a6" providerId="LiveId" clId="{9603E2BD-8268-4A33-978C-48C504CB5CBC}" dt="2025-11-01T02:14:29.532" v="41" actId="1036"/>
          <ac:spMkLst>
            <pc:docMk/>
            <pc:sldMk cId="2243495613" sldId="12958"/>
            <ac:spMk id="2" creationId="{76D4C751-BF01-A90B-A147-06D0B9D0947A}"/>
          </ac:spMkLst>
        </pc:spChg>
        <pc:graphicFrameChg chg="mod">
          <ac:chgData name="Susan Peck" userId="904e0207acc3a1a6" providerId="LiveId" clId="{9603E2BD-8268-4A33-978C-48C504CB5CBC}" dt="2025-11-01T02:13:39.101" v="6" actId="1076"/>
          <ac:graphicFrameMkLst>
            <pc:docMk/>
            <pc:sldMk cId="2243495613" sldId="12958"/>
            <ac:graphicFrameMk id="8" creationId="{1919EA82-BDD3-30BD-0668-6F72C8CCF1DB}"/>
          </ac:graphicFrameMkLst>
        </pc:graphicFrameChg>
      </pc:sldChg>
      <pc:sldChg chg="modSp mod">
        <pc:chgData name="Susan Peck" userId="904e0207acc3a1a6" providerId="LiveId" clId="{9603E2BD-8268-4A33-978C-48C504CB5CBC}" dt="2025-11-01T02:29:55.622" v="64" actId="20577"/>
        <pc:sldMkLst>
          <pc:docMk/>
          <pc:sldMk cId="2821641943" sldId="12976"/>
        </pc:sldMkLst>
        <pc:spChg chg="mod">
          <ac:chgData name="Susan Peck" userId="904e0207acc3a1a6" providerId="LiveId" clId="{9603E2BD-8268-4A33-978C-48C504CB5CBC}" dt="2025-11-01T02:29:55.622" v="64" actId="20577"/>
          <ac:spMkLst>
            <pc:docMk/>
            <pc:sldMk cId="2821641943" sldId="12976"/>
            <ac:spMk id="7" creationId="{98D130C8-6756-A9F2-4388-857C540C0565}"/>
          </ac:spMkLst>
        </pc:spChg>
      </pc:sldChg>
      <pc:sldChg chg="modSp mod">
        <pc:chgData name="Susan Peck" userId="904e0207acc3a1a6" providerId="LiveId" clId="{9603E2BD-8268-4A33-978C-48C504CB5CBC}" dt="2025-11-01T02:19:11.901" v="42" actId="20577"/>
        <pc:sldMkLst>
          <pc:docMk/>
          <pc:sldMk cId="818647173" sldId="12988"/>
        </pc:sldMkLst>
        <pc:spChg chg="mod">
          <ac:chgData name="Susan Peck" userId="904e0207acc3a1a6" providerId="LiveId" clId="{9603E2BD-8268-4A33-978C-48C504CB5CBC}" dt="2025-11-01T02:19:11.901" v="42" actId="20577"/>
          <ac:spMkLst>
            <pc:docMk/>
            <pc:sldMk cId="818647173" sldId="12988"/>
            <ac:spMk id="2" creationId="{5AAF3966-2D12-DA0B-F82F-E557A3518D45}"/>
          </ac:spMkLst>
        </pc:spChg>
      </pc:sldChg>
      <pc:sldChg chg="modSp mod">
        <pc:chgData name="Susan Peck" userId="904e0207acc3a1a6" providerId="LiveId" clId="{9603E2BD-8268-4A33-978C-48C504CB5CBC}" dt="2025-11-01T02:21:06.526" v="43" actId="20577"/>
        <pc:sldMkLst>
          <pc:docMk/>
          <pc:sldMk cId="3255144015" sldId="12997"/>
        </pc:sldMkLst>
        <pc:spChg chg="mod">
          <ac:chgData name="Susan Peck" userId="904e0207acc3a1a6" providerId="LiveId" clId="{9603E2BD-8268-4A33-978C-48C504CB5CBC}" dt="2025-11-01T02:21:06.526" v="43" actId="20577"/>
          <ac:spMkLst>
            <pc:docMk/>
            <pc:sldMk cId="3255144015" sldId="12997"/>
            <ac:spMk id="10" creationId="{C524CAA9-D4D9-5800-C4ED-84061CF0688F}"/>
          </ac:spMkLst>
        </pc:spChg>
      </pc:sldChg>
      <pc:sldChg chg="modSp mod">
        <pc:chgData name="Susan Peck" userId="904e0207acc3a1a6" providerId="LiveId" clId="{9603E2BD-8268-4A33-978C-48C504CB5CBC}" dt="2025-11-01T02:23:20.204" v="46" actId="404"/>
        <pc:sldMkLst>
          <pc:docMk/>
          <pc:sldMk cId="1727164097" sldId="13007"/>
        </pc:sldMkLst>
        <pc:spChg chg="mod">
          <ac:chgData name="Susan Peck" userId="904e0207acc3a1a6" providerId="LiveId" clId="{9603E2BD-8268-4A33-978C-48C504CB5CBC}" dt="2025-11-01T02:22:55.897" v="44" actId="20577"/>
          <ac:spMkLst>
            <pc:docMk/>
            <pc:sldMk cId="1727164097" sldId="13007"/>
            <ac:spMk id="5" creationId="{EA6CAD95-CEC1-89EF-025E-428A0EEEE368}"/>
          </ac:spMkLst>
        </pc:spChg>
        <pc:spChg chg="mod">
          <ac:chgData name="Susan Peck" userId="904e0207acc3a1a6" providerId="LiveId" clId="{9603E2BD-8268-4A33-978C-48C504CB5CBC}" dt="2025-11-01T02:23:20.204" v="46" actId="404"/>
          <ac:spMkLst>
            <pc:docMk/>
            <pc:sldMk cId="1727164097" sldId="13007"/>
            <ac:spMk id="21" creationId="{8CACDA0A-D365-3E7B-9CD8-7D25197C8D54}"/>
          </ac:spMkLst>
        </pc:spChg>
      </pc:sldChg>
      <pc:sldChg chg="delSp modSp mod">
        <pc:chgData name="Susan Peck" userId="904e0207acc3a1a6" providerId="LiveId" clId="{9603E2BD-8268-4A33-978C-48C504CB5CBC}" dt="2025-11-01T02:25:15.782" v="55" actId="20577"/>
        <pc:sldMkLst>
          <pc:docMk/>
          <pc:sldMk cId="3129871979" sldId="13046"/>
        </pc:sldMkLst>
        <pc:spChg chg="mod">
          <ac:chgData name="Susan Peck" userId="904e0207acc3a1a6" providerId="LiveId" clId="{9603E2BD-8268-4A33-978C-48C504CB5CBC}" dt="2025-11-01T02:24:56.455" v="52" actId="404"/>
          <ac:spMkLst>
            <pc:docMk/>
            <pc:sldMk cId="3129871979" sldId="13046"/>
            <ac:spMk id="6" creationId="{6CD9AAF9-3D57-21CB-90BC-E74D9C1D5045}"/>
          </ac:spMkLst>
        </pc:spChg>
        <pc:spChg chg="mod">
          <ac:chgData name="Susan Peck" userId="904e0207acc3a1a6" providerId="LiveId" clId="{9603E2BD-8268-4A33-978C-48C504CB5CBC}" dt="2025-11-01T02:25:15.782" v="55" actId="20577"/>
          <ac:spMkLst>
            <pc:docMk/>
            <pc:sldMk cId="3129871979" sldId="13046"/>
            <ac:spMk id="10" creationId="{B3E428DC-8EAF-8D7C-A4D8-6DBA0E25C34F}"/>
          </ac:spMkLst>
        </pc:spChg>
        <pc:spChg chg="mod">
          <ac:chgData name="Susan Peck" userId="904e0207acc3a1a6" providerId="LiveId" clId="{9603E2BD-8268-4A33-978C-48C504CB5CBC}" dt="2025-11-01T02:24:53.172" v="51" actId="1076"/>
          <ac:spMkLst>
            <pc:docMk/>
            <pc:sldMk cId="3129871979" sldId="13046"/>
            <ac:spMk id="14" creationId="{37238675-F769-C31B-5237-4CD186B77A24}"/>
          </ac:spMkLst>
        </pc:spChg>
      </pc:sldChg>
      <pc:sldChg chg="modSp mod">
        <pc:chgData name="Susan Peck" userId="904e0207acc3a1a6" providerId="LiveId" clId="{9603E2BD-8268-4A33-978C-48C504CB5CBC}" dt="2025-11-01T02:26:07.154" v="60" actId="207"/>
        <pc:sldMkLst>
          <pc:docMk/>
          <pc:sldMk cId="2596095126" sldId="13047"/>
        </pc:sldMkLst>
        <pc:spChg chg="mod">
          <ac:chgData name="Susan Peck" userId="904e0207acc3a1a6" providerId="LiveId" clId="{9603E2BD-8268-4A33-978C-48C504CB5CBC}" dt="2025-11-01T02:26:07.154" v="60" actId="207"/>
          <ac:spMkLst>
            <pc:docMk/>
            <pc:sldMk cId="2596095126" sldId="13047"/>
            <ac:spMk id="8" creationId="{FBCBFA02-4D62-B5B7-E913-AADB90701083}"/>
          </ac:spMkLst>
        </pc:spChg>
        <pc:spChg chg="mod">
          <ac:chgData name="Susan Peck" userId="904e0207acc3a1a6" providerId="LiveId" clId="{9603E2BD-8268-4A33-978C-48C504CB5CBC}" dt="2025-11-01T02:25:36.785" v="57" actId="1076"/>
          <ac:spMkLst>
            <pc:docMk/>
            <pc:sldMk cId="2596095126" sldId="13047"/>
            <ac:spMk id="14" creationId="{E5808DEE-8FA1-0796-E138-1D4A26BC00DD}"/>
          </ac:spMkLst>
        </pc:spChg>
      </pc:sldChg>
      <pc:sldChg chg="modSp mod">
        <pc:chgData name="Susan Peck" userId="904e0207acc3a1a6" providerId="LiveId" clId="{9603E2BD-8268-4A33-978C-48C504CB5CBC}" dt="2025-11-01T02:30:46.719" v="67" actId="20577"/>
        <pc:sldMkLst>
          <pc:docMk/>
          <pc:sldMk cId="3106652247" sldId="13050"/>
        </pc:sldMkLst>
        <pc:spChg chg="mod">
          <ac:chgData name="Susan Peck" userId="904e0207acc3a1a6" providerId="LiveId" clId="{9603E2BD-8268-4A33-978C-48C504CB5CBC}" dt="2025-11-01T02:30:46.719" v="67" actId="20577"/>
          <ac:spMkLst>
            <pc:docMk/>
            <pc:sldMk cId="3106652247" sldId="13050"/>
            <ac:spMk id="7" creationId="{283B91DA-3F07-C96E-790C-7939843A411F}"/>
          </ac:spMkLst>
        </pc:spChg>
      </pc:sldChg>
      <pc:sldChg chg="modSp mod">
        <pc:chgData name="Susan Peck" userId="904e0207acc3a1a6" providerId="LiveId" clId="{9603E2BD-8268-4A33-978C-48C504CB5CBC}" dt="2025-11-01T02:29:00.302" v="61" actId="20577"/>
        <pc:sldMkLst>
          <pc:docMk/>
          <pc:sldMk cId="915586036" sldId="13053"/>
        </pc:sldMkLst>
        <pc:spChg chg="mod">
          <ac:chgData name="Susan Peck" userId="904e0207acc3a1a6" providerId="LiveId" clId="{9603E2BD-8268-4A33-978C-48C504CB5CBC}" dt="2025-11-01T02:29:00.302" v="61" actId="20577"/>
          <ac:spMkLst>
            <pc:docMk/>
            <pc:sldMk cId="915586036" sldId="13053"/>
            <ac:spMk id="2" creationId="{E26A5BAB-4F63-B205-2F6A-BA6D6705C49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34747269198327E-2"/>
          <c:y val="2.9987162550124406E-2"/>
          <c:w val="0.95620641048721133"/>
          <c:h val="0.83324210481754302"/>
        </c:manualLayout>
      </c:layout>
      <c:barChart>
        <c:barDir val="col"/>
        <c:grouping val="clustered"/>
        <c:varyColors val="0"/>
        <c:ser>
          <c:idx val="0"/>
          <c:order val="0"/>
          <c:tx>
            <c:strRef>
              <c:f>Sheet1!$B$1</c:f>
              <c:strCache>
                <c:ptCount val="1"/>
                <c:pt idx="0">
                  <c:v>Raloxifene</c:v>
                </c:pt>
              </c:strCache>
            </c:strRef>
          </c:tx>
          <c:spPr>
            <a:solidFill>
              <a:schemeClr val="accent1"/>
            </a:solidFill>
            <a:ln>
              <a:noFill/>
            </a:ln>
            <a:effectLst/>
          </c:spPr>
          <c:invertIfNegative val="0"/>
          <c:cat>
            <c:strRef>
              <c:f>Sheet1!$A$2</c:f>
              <c:strCache>
                <c:ptCount val="1"/>
                <c:pt idx="0">
                  <c:v>Risk reduction</c:v>
                </c:pt>
              </c:strCache>
            </c:strRef>
          </c:cat>
          <c:val>
            <c:numRef>
              <c:f>Sheet1!$B$2</c:f>
              <c:numCache>
                <c:formatCode>0%</c:formatCode>
                <c:ptCount val="1"/>
                <c:pt idx="0">
                  <c:v>0.4</c:v>
                </c:pt>
              </c:numCache>
            </c:numRef>
          </c:val>
          <c:extLst>
            <c:ext xmlns:c16="http://schemas.microsoft.com/office/drawing/2014/chart" uri="{C3380CC4-5D6E-409C-BE32-E72D297353CC}">
              <c16:uniqueId val="{00000000-35F3-4721-8F30-0F127ECF6623}"/>
            </c:ext>
          </c:extLst>
        </c:ser>
        <c:ser>
          <c:idx val="1"/>
          <c:order val="1"/>
          <c:tx>
            <c:strRef>
              <c:f>Sheet1!$C$1</c:f>
              <c:strCache>
                <c:ptCount val="1"/>
                <c:pt idx="0">
                  <c:v>Tamoxifen</c:v>
                </c:pt>
              </c:strCache>
            </c:strRef>
          </c:tx>
          <c:spPr>
            <a:solidFill>
              <a:schemeClr val="accent2"/>
            </a:solidFill>
            <a:ln>
              <a:noFill/>
            </a:ln>
            <a:effectLst/>
          </c:spPr>
          <c:invertIfNegative val="0"/>
          <c:cat>
            <c:strRef>
              <c:f>Sheet1!$A$2</c:f>
              <c:strCache>
                <c:ptCount val="1"/>
                <c:pt idx="0">
                  <c:v>Risk reduction</c:v>
                </c:pt>
              </c:strCache>
            </c:strRef>
          </c:cat>
          <c:val>
            <c:numRef>
              <c:f>Sheet1!$C$2</c:f>
              <c:numCache>
                <c:formatCode>0%</c:formatCode>
                <c:ptCount val="1"/>
                <c:pt idx="0">
                  <c:v>0.5</c:v>
                </c:pt>
              </c:numCache>
            </c:numRef>
          </c:val>
          <c:extLst>
            <c:ext xmlns:c16="http://schemas.microsoft.com/office/drawing/2014/chart" uri="{C3380CC4-5D6E-409C-BE32-E72D297353CC}">
              <c16:uniqueId val="{00000001-35F3-4721-8F30-0F127ECF6623}"/>
            </c:ext>
          </c:extLst>
        </c:ser>
        <c:ser>
          <c:idx val="2"/>
          <c:order val="2"/>
          <c:tx>
            <c:strRef>
              <c:f>Sheet1!$D$1</c:f>
              <c:strCache>
                <c:ptCount val="1"/>
                <c:pt idx="0">
                  <c:v>Anastrozole</c:v>
                </c:pt>
              </c:strCache>
            </c:strRef>
          </c:tx>
          <c:spPr>
            <a:solidFill>
              <a:srgbClr val="00FF00"/>
            </a:solidFill>
            <a:ln>
              <a:noFill/>
            </a:ln>
            <a:effectLst/>
          </c:spPr>
          <c:invertIfNegative val="0"/>
          <c:cat>
            <c:strRef>
              <c:f>Sheet1!$A$2</c:f>
              <c:strCache>
                <c:ptCount val="1"/>
                <c:pt idx="0">
                  <c:v>Risk reduction</c:v>
                </c:pt>
              </c:strCache>
            </c:strRef>
          </c:cat>
          <c:val>
            <c:numRef>
              <c:f>Sheet1!$D$2</c:f>
              <c:numCache>
                <c:formatCode>0%</c:formatCode>
                <c:ptCount val="1"/>
                <c:pt idx="0">
                  <c:v>0.5</c:v>
                </c:pt>
              </c:numCache>
            </c:numRef>
          </c:val>
          <c:extLst>
            <c:ext xmlns:c16="http://schemas.microsoft.com/office/drawing/2014/chart" uri="{C3380CC4-5D6E-409C-BE32-E72D297353CC}">
              <c16:uniqueId val="{00000002-35F3-4721-8F30-0F127ECF6623}"/>
            </c:ext>
          </c:extLst>
        </c:ser>
        <c:ser>
          <c:idx val="3"/>
          <c:order val="3"/>
          <c:tx>
            <c:strRef>
              <c:f>Sheet1!$E$1</c:f>
              <c:strCache>
                <c:ptCount val="1"/>
                <c:pt idx="0">
                  <c:v>Exemestane</c:v>
                </c:pt>
              </c:strCache>
            </c:strRef>
          </c:tx>
          <c:spPr>
            <a:solidFill>
              <a:srgbClr val="FF9900"/>
            </a:solidFill>
            <a:ln>
              <a:noFill/>
            </a:ln>
            <a:effectLst/>
          </c:spPr>
          <c:invertIfNegative val="0"/>
          <c:cat>
            <c:strRef>
              <c:f>Sheet1!$A$2</c:f>
              <c:strCache>
                <c:ptCount val="1"/>
                <c:pt idx="0">
                  <c:v>Risk reduction</c:v>
                </c:pt>
              </c:strCache>
            </c:strRef>
          </c:cat>
          <c:val>
            <c:numRef>
              <c:f>Sheet1!$E$2</c:f>
              <c:numCache>
                <c:formatCode>0%</c:formatCode>
                <c:ptCount val="1"/>
                <c:pt idx="0">
                  <c:v>0.66</c:v>
                </c:pt>
              </c:numCache>
            </c:numRef>
          </c:val>
          <c:extLst>
            <c:ext xmlns:c16="http://schemas.microsoft.com/office/drawing/2014/chart" uri="{C3380CC4-5D6E-409C-BE32-E72D297353CC}">
              <c16:uniqueId val="{00000003-35F3-4721-8F30-0F127ECF6623}"/>
            </c:ext>
          </c:extLst>
        </c:ser>
        <c:dLbls>
          <c:showLegendKey val="0"/>
          <c:showVal val="0"/>
          <c:showCatName val="0"/>
          <c:showSerName val="0"/>
          <c:showPercent val="0"/>
          <c:showBubbleSize val="0"/>
        </c:dLbls>
        <c:gapWidth val="219"/>
        <c:overlap val="-27"/>
        <c:axId val="1679645872"/>
        <c:axId val="1679640464"/>
      </c:barChart>
      <c:catAx>
        <c:axId val="167964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679640464"/>
        <c:crosses val="autoZero"/>
        <c:auto val="1"/>
        <c:lblAlgn val="ctr"/>
        <c:lblOffset val="100"/>
        <c:noMultiLvlLbl val="0"/>
      </c:catAx>
      <c:valAx>
        <c:axId val="1679640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96458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1918485196784624E-2"/>
          <c:y val="9.4857084171657714E-3"/>
          <c:w val="0.88220308840968109"/>
          <c:h val="9.509785332159545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7EC12-3C87-4642-9A28-FFFF8840A4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8205FB-4C80-4DB3-AEAD-BA0E21D51B82}">
      <dgm:prSet phldrT="[Text]"/>
      <dgm:spPr>
        <a:solidFill>
          <a:schemeClr val="tx2">
            <a:lumMod val="50000"/>
          </a:schemeClr>
        </a:solidFill>
      </dgm:spPr>
      <dgm:t>
        <a:bodyPr/>
        <a:lstStyle/>
        <a:p>
          <a:r>
            <a:rPr lang="en-US" dirty="0"/>
            <a:t>Premenopausal Thermoneutral Zone</a:t>
          </a:r>
        </a:p>
      </dgm:t>
    </dgm:pt>
    <dgm:pt modelId="{2EBDB598-C436-4DEF-BCBE-53373AD95FC6}" type="parTrans" cxnId="{A84C2128-1523-4B02-A40D-31F9F5EDF263}">
      <dgm:prSet/>
      <dgm:spPr/>
      <dgm:t>
        <a:bodyPr/>
        <a:lstStyle/>
        <a:p>
          <a:endParaRPr lang="en-US"/>
        </a:p>
      </dgm:t>
    </dgm:pt>
    <dgm:pt modelId="{9FCF3E06-D3E7-41E6-9DCC-AA6692ECB38E}" type="sibTrans" cxnId="{A84C2128-1523-4B02-A40D-31F9F5EDF263}">
      <dgm:prSet/>
      <dgm:spPr/>
      <dgm:t>
        <a:bodyPr/>
        <a:lstStyle/>
        <a:p>
          <a:endParaRPr lang="en-US"/>
        </a:p>
      </dgm:t>
    </dgm:pt>
    <dgm:pt modelId="{CA210073-E6A3-4817-A9CA-C52C2B6579E4}">
      <dgm:prSet phldrT="[Text]"/>
      <dgm:spPr/>
      <dgm:t>
        <a:bodyPr/>
        <a:lstStyle/>
        <a:p>
          <a:endParaRPr lang="en-US" dirty="0"/>
        </a:p>
      </dgm:t>
    </dgm:pt>
    <dgm:pt modelId="{DBA6A3AB-E1C8-4FC0-83A5-86B2E0619E96}" type="parTrans" cxnId="{E6CB623F-EAEE-443F-B377-F7DEEB0FD938}">
      <dgm:prSet/>
      <dgm:spPr/>
      <dgm:t>
        <a:bodyPr/>
        <a:lstStyle/>
        <a:p>
          <a:endParaRPr lang="en-US"/>
        </a:p>
      </dgm:t>
    </dgm:pt>
    <dgm:pt modelId="{2EEFAB2F-4330-4224-90D4-38AE0B36A190}" type="sibTrans" cxnId="{E6CB623F-EAEE-443F-B377-F7DEEB0FD938}">
      <dgm:prSet/>
      <dgm:spPr/>
      <dgm:t>
        <a:bodyPr/>
        <a:lstStyle/>
        <a:p>
          <a:endParaRPr lang="en-US"/>
        </a:p>
      </dgm:t>
    </dgm:pt>
    <dgm:pt modelId="{627B5B08-B738-4B37-B37B-D6C9BB8F2569}">
      <dgm:prSet phldrT="[Text]"/>
      <dgm:spPr>
        <a:solidFill>
          <a:srgbClr val="FF9900"/>
        </a:solidFill>
        <a:ln>
          <a:solidFill>
            <a:schemeClr val="accent5">
              <a:lumMod val="75000"/>
            </a:schemeClr>
          </a:solidFill>
        </a:ln>
      </dgm:spPr>
      <dgm:t>
        <a:bodyPr/>
        <a:lstStyle/>
        <a:p>
          <a:r>
            <a:rPr lang="en-US" dirty="0"/>
            <a:t>Postmenopausal Thermoneutral Zone </a:t>
          </a:r>
        </a:p>
      </dgm:t>
    </dgm:pt>
    <dgm:pt modelId="{E96701A8-0230-4D5E-B082-E5D8AD2E47A2}" type="parTrans" cxnId="{94B87572-5D86-4DBF-B064-BC6E63970E62}">
      <dgm:prSet/>
      <dgm:spPr/>
      <dgm:t>
        <a:bodyPr/>
        <a:lstStyle/>
        <a:p>
          <a:endParaRPr lang="en-US"/>
        </a:p>
      </dgm:t>
    </dgm:pt>
    <dgm:pt modelId="{5E3A8700-BCF8-4330-AD76-C267306C4471}" type="sibTrans" cxnId="{94B87572-5D86-4DBF-B064-BC6E63970E62}">
      <dgm:prSet/>
      <dgm:spPr/>
      <dgm:t>
        <a:bodyPr/>
        <a:lstStyle/>
        <a:p>
          <a:endParaRPr lang="en-US"/>
        </a:p>
      </dgm:t>
    </dgm:pt>
    <dgm:pt modelId="{F8200126-749B-4C56-B6AE-0D941000955E}">
      <dgm:prSet phldrT="[Text]" custT="1"/>
      <dgm:spPr/>
      <dgm:t>
        <a:bodyPr/>
        <a:lstStyle/>
        <a:p>
          <a:endParaRPr lang="en-US" sz="1600" dirty="0"/>
        </a:p>
      </dgm:t>
    </dgm:pt>
    <dgm:pt modelId="{EF63945C-809F-4DC5-A441-A3C39B6234F3}" type="parTrans" cxnId="{0AA858EF-C01A-4D39-8BC0-3D015C3FDAFC}">
      <dgm:prSet/>
      <dgm:spPr/>
      <dgm:t>
        <a:bodyPr/>
        <a:lstStyle/>
        <a:p>
          <a:endParaRPr lang="en-US"/>
        </a:p>
      </dgm:t>
    </dgm:pt>
    <dgm:pt modelId="{C72D253C-4A11-4695-8CFB-30B51F772CDE}" type="sibTrans" cxnId="{0AA858EF-C01A-4D39-8BC0-3D015C3FDAFC}">
      <dgm:prSet/>
      <dgm:spPr/>
      <dgm:t>
        <a:bodyPr/>
        <a:lstStyle/>
        <a:p>
          <a:endParaRPr lang="en-US"/>
        </a:p>
      </dgm:t>
    </dgm:pt>
    <dgm:pt modelId="{B363C431-D68B-494E-80C3-DD3E030529EF}" type="pres">
      <dgm:prSet presAssocID="{2417EC12-3C87-4642-9A28-FFFF8840A421}" presName="linear" presStyleCnt="0">
        <dgm:presLayoutVars>
          <dgm:animLvl val="lvl"/>
          <dgm:resizeHandles val="exact"/>
        </dgm:presLayoutVars>
      </dgm:prSet>
      <dgm:spPr/>
    </dgm:pt>
    <dgm:pt modelId="{C5DE949E-63BC-4B57-85B5-9A5D358A253F}" type="pres">
      <dgm:prSet presAssocID="{D28205FB-4C80-4DB3-AEAD-BA0E21D51B82}" presName="parentText" presStyleLbl="node1" presStyleIdx="0" presStyleCnt="2" custScaleY="94061" custLinFactNeighborX="524" custLinFactNeighborY="22079">
        <dgm:presLayoutVars>
          <dgm:chMax val="0"/>
          <dgm:bulletEnabled val="1"/>
        </dgm:presLayoutVars>
      </dgm:prSet>
      <dgm:spPr/>
    </dgm:pt>
    <dgm:pt modelId="{8DF588A3-5323-421A-BB7C-BBC69BA310C6}" type="pres">
      <dgm:prSet presAssocID="{D28205FB-4C80-4DB3-AEAD-BA0E21D51B82}" presName="childText" presStyleLbl="revTx" presStyleIdx="0" presStyleCnt="2">
        <dgm:presLayoutVars>
          <dgm:bulletEnabled val="1"/>
        </dgm:presLayoutVars>
      </dgm:prSet>
      <dgm:spPr/>
    </dgm:pt>
    <dgm:pt modelId="{42555EA7-3573-4592-8C1E-EB3531BAE0CC}" type="pres">
      <dgm:prSet presAssocID="{627B5B08-B738-4B37-B37B-D6C9BB8F2569}" presName="parentText" presStyleLbl="node1" presStyleIdx="1" presStyleCnt="2" custScaleY="48765" custLinFactNeighborX="-1502" custLinFactNeighborY="-35634">
        <dgm:presLayoutVars>
          <dgm:chMax val="0"/>
          <dgm:bulletEnabled val="1"/>
        </dgm:presLayoutVars>
      </dgm:prSet>
      <dgm:spPr/>
    </dgm:pt>
    <dgm:pt modelId="{0CFF7118-DCE4-41FD-A04D-42FA67657F9B}" type="pres">
      <dgm:prSet presAssocID="{627B5B08-B738-4B37-B37B-D6C9BB8F2569}" presName="childText" presStyleLbl="revTx" presStyleIdx="1" presStyleCnt="2">
        <dgm:presLayoutVars>
          <dgm:bulletEnabled val="1"/>
        </dgm:presLayoutVars>
      </dgm:prSet>
      <dgm:spPr/>
    </dgm:pt>
  </dgm:ptLst>
  <dgm:cxnLst>
    <dgm:cxn modelId="{851E0B03-D626-4456-82B1-AC97BA55AD2D}" type="presOf" srcId="{D28205FB-4C80-4DB3-AEAD-BA0E21D51B82}" destId="{C5DE949E-63BC-4B57-85B5-9A5D358A253F}" srcOrd="0" destOrd="0" presId="urn:microsoft.com/office/officeart/2005/8/layout/vList2"/>
    <dgm:cxn modelId="{82A3C215-34E4-4319-924B-86F32D4F100A}" type="presOf" srcId="{CA210073-E6A3-4817-A9CA-C52C2B6579E4}" destId="{8DF588A3-5323-421A-BB7C-BBC69BA310C6}" srcOrd="0" destOrd="0" presId="urn:microsoft.com/office/officeart/2005/8/layout/vList2"/>
    <dgm:cxn modelId="{A84C2128-1523-4B02-A40D-31F9F5EDF263}" srcId="{2417EC12-3C87-4642-9A28-FFFF8840A421}" destId="{D28205FB-4C80-4DB3-AEAD-BA0E21D51B82}" srcOrd="0" destOrd="0" parTransId="{2EBDB598-C436-4DEF-BCBE-53373AD95FC6}" sibTransId="{9FCF3E06-D3E7-41E6-9DCC-AA6692ECB38E}"/>
    <dgm:cxn modelId="{1BB2F03B-4838-4E55-8659-A0F7ACAEABFC}" type="presOf" srcId="{2417EC12-3C87-4642-9A28-FFFF8840A421}" destId="{B363C431-D68B-494E-80C3-DD3E030529EF}" srcOrd="0" destOrd="0" presId="urn:microsoft.com/office/officeart/2005/8/layout/vList2"/>
    <dgm:cxn modelId="{E6CB623F-EAEE-443F-B377-F7DEEB0FD938}" srcId="{D28205FB-4C80-4DB3-AEAD-BA0E21D51B82}" destId="{CA210073-E6A3-4817-A9CA-C52C2B6579E4}" srcOrd="0" destOrd="0" parTransId="{DBA6A3AB-E1C8-4FC0-83A5-86B2E0619E96}" sibTransId="{2EEFAB2F-4330-4224-90D4-38AE0B36A190}"/>
    <dgm:cxn modelId="{94B87572-5D86-4DBF-B064-BC6E63970E62}" srcId="{2417EC12-3C87-4642-9A28-FFFF8840A421}" destId="{627B5B08-B738-4B37-B37B-D6C9BB8F2569}" srcOrd="1" destOrd="0" parTransId="{E96701A8-0230-4D5E-B082-E5D8AD2E47A2}" sibTransId="{5E3A8700-BCF8-4330-AD76-C267306C4471}"/>
    <dgm:cxn modelId="{2904F479-1FAF-40E1-966D-38EB963BCEE1}" type="presOf" srcId="{627B5B08-B738-4B37-B37B-D6C9BB8F2569}" destId="{42555EA7-3573-4592-8C1E-EB3531BAE0CC}" srcOrd="0" destOrd="0" presId="urn:microsoft.com/office/officeart/2005/8/layout/vList2"/>
    <dgm:cxn modelId="{0AA858EF-C01A-4D39-8BC0-3D015C3FDAFC}" srcId="{627B5B08-B738-4B37-B37B-D6C9BB8F2569}" destId="{F8200126-749B-4C56-B6AE-0D941000955E}" srcOrd="0" destOrd="0" parTransId="{EF63945C-809F-4DC5-A441-A3C39B6234F3}" sibTransId="{C72D253C-4A11-4695-8CFB-30B51F772CDE}"/>
    <dgm:cxn modelId="{F6F5B7F0-0559-43E5-9FEB-997C628967B2}" type="presOf" srcId="{F8200126-749B-4C56-B6AE-0D941000955E}" destId="{0CFF7118-DCE4-41FD-A04D-42FA67657F9B}" srcOrd="0" destOrd="0" presId="urn:microsoft.com/office/officeart/2005/8/layout/vList2"/>
    <dgm:cxn modelId="{832BA987-EF1C-45B0-82F8-4C53A720F396}" type="presParOf" srcId="{B363C431-D68B-494E-80C3-DD3E030529EF}" destId="{C5DE949E-63BC-4B57-85B5-9A5D358A253F}" srcOrd="0" destOrd="0" presId="urn:microsoft.com/office/officeart/2005/8/layout/vList2"/>
    <dgm:cxn modelId="{CEAF396C-54E7-488E-8745-FFF7966BA1EC}" type="presParOf" srcId="{B363C431-D68B-494E-80C3-DD3E030529EF}" destId="{8DF588A3-5323-421A-BB7C-BBC69BA310C6}" srcOrd="1" destOrd="0" presId="urn:microsoft.com/office/officeart/2005/8/layout/vList2"/>
    <dgm:cxn modelId="{FB7E9605-705C-40D3-9179-2BD6E3538074}" type="presParOf" srcId="{B363C431-D68B-494E-80C3-DD3E030529EF}" destId="{42555EA7-3573-4592-8C1E-EB3531BAE0CC}" srcOrd="2" destOrd="0" presId="urn:microsoft.com/office/officeart/2005/8/layout/vList2"/>
    <dgm:cxn modelId="{2E6452A9-21BC-4396-9C90-284E8E899A64}" type="presParOf" srcId="{B363C431-D68B-494E-80C3-DD3E030529EF}" destId="{0CFF7118-DCE4-41FD-A04D-42FA67657F9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E949E-63BC-4B57-85B5-9A5D358A253F}">
      <dsp:nvSpPr>
        <dsp:cNvPr id="0" name=""/>
        <dsp:cNvSpPr/>
      </dsp:nvSpPr>
      <dsp:spPr>
        <a:xfrm>
          <a:off x="0" y="106949"/>
          <a:ext cx="3575521" cy="972854"/>
        </a:xfrm>
        <a:prstGeom prst="roundRect">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Premenopausal Thermoneutral Zone</a:t>
          </a:r>
        </a:p>
      </dsp:txBody>
      <dsp:txXfrm>
        <a:off x="47491" y="154440"/>
        <a:ext cx="3480539" cy="877872"/>
      </dsp:txXfrm>
    </dsp:sp>
    <dsp:sp modelId="{8DF588A3-5323-421A-BB7C-BBC69BA310C6}">
      <dsp:nvSpPr>
        <dsp:cNvPr id="0" name=""/>
        <dsp:cNvSpPr/>
      </dsp:nvSpPr>
      <dsp:spPr>
        <a:xfrm>
          <a:off x="0" y="984740"/>
          <a:ext cx="357552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23"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984740"/>
        <a:ext cx="3575521" cy="430560"/>
      </dsp:txXfrm>
    </dsp:sp>
    <dsp:sp modelId="{42555EA7-3573-4592-8C1E-EB3531BAE0CC}">
      <dsp:nvSpPr>
        <dsp:cNvPr id="0" name=""/>
        <dsp:cNvSpPr/>
      </dsp:nvSpPr>
      <dsp:spPr>
        <a:xfrm>
          <a:off x="0" y="1261874"/>
          <a:ext cx="3575521" cy="504366"/>
        </a:xfrm>
        <a:prstGeom prst="roundRect">
          <a:avLst/>
        </a:prstGeom>
        <a:solidFill>
          <a:srgbClr val="FF9900"/>
        </a:solidFill>
        <a:ln w="15875"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Postmenopausal Thermoneutral Zone </a:t>
          </a:r>
        </a:p>
      </dsp:txBody>
      <dsp:txXfrm>
        <a:off x="24621" y="1286495"/>
        <a:ext cx="3526279" cy="455124"/>
      </dsp:txXfrm>
    </dsp:sp>
    <dsp:sp modelId="{0CFF7118-DCE4-41FD-A04D-42FA67657F9B}">
      <dsp:nvSpPr>
        <dsp:cNvPr id="0" name=""/>
        <dsp:cNvSpPr/>
      </dsp:nvSpPr>
      <dsp:spPr>
        <a:xfrm>
          <a:off x="0" y="1919666"/>
          <a:ext cx="357552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23"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1919666"/>
        <a:ext cx="3575521" cy="430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0.59125</cdr:x>
      <cdr:y>0.8708</cdr:y>
    </cdr:from>
    <cdr:to>
      <cdr:x>1</cdr:x>
      <cdr:y>0.98299</cdr:y>
    </cdr:to>
    <cdr:sp macro="" textlink="">
      <cdr:nvSpPr>
        <cdr:cNvPr id="2" name="TextBox 4">
          <a:extLst xmlns:a="http://schemas.openxmlformats.org/drawingml/2006/main">
            <a:ext uri="{FF2B5EF4-FFF2-40B4-BE49-F238E27FC236}">
              <a16:creationId xmlns:a16="http://schemas.microsoft.com/office/drawing/2014/main" id="{F165BA19-DC89-339D-AB68-B96A8FE57344}"/>
            </a:ext>
          </a:extLst>
        </cdr:cNvPr>
        <cdr:cNvSpPr txBox="1"/>
      </cdr:nvSpPr>
      <cdr:spPr>
        <a:xfrm xmlns:a="http://schemas.openxmlformats.org/drawingml/2006/main">
          <a:off x="5000943" y="4114004"/>
          <a:ext cx="3457257" cy="530017"/>
        </a:xfrm>
        <a:prstGeom xmlns:a="http://schemas.openxmlformats.org/drawingml/2006/main" prst="rect">
          <a:avLst/>
        </a:prstGeom>
        <a:noFill xmlns:a="http://schemas.openxmlformats.org/drawingml/2006/main"/>
        <a:ln xmlns:a="http://schemas.openxmlformats.org/drawingml/2006/main" w="19050">
          <a:noFill/>
        </a:ln>
      </cdr:spPr>
      <cdr:txBody>
        <a:bodyPr xmlns:a="http://schemas.openxmlformats.org/drawingml/2006/main" wrap="square">
          <a:spAutoFit/>
        </a:bodyPr>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9pPr>
        </a:lstStyle>
        <a:p xmlns:a="http://schemas.openxmlformats.org/drawingml/2006/main">
          <a:pPr lvl="1" algn="r">
            <a:defRPr/>
          </a:pPr>
          <a:r>
            <a:rPr lang="fr-FR" altLang="en-US" sz="1422" b="1" i="1" dirty="0">
              <a:latin typeface="Arial" panose="020B0604020202020204" pitchFamily="34" charset="0"/>
              <a:cs typeface="Arial" panose="020B0604020202020204" pitchFamily="34" charset="0"/>
            </a:rPr>
            <a:t>Cuzick Lancet. 2014;383:1041; </a:t>
          </a:r>
        </a:p>
        <a:p xmlns:a="http://schemas.openxmlformats.org/drawingml/2006/main">
          <a:pPr algn="r">
            <a:defRPr/>
          </a:pPr>
          <a:r>
            <a:rPr lang="en-US" altLang="en-US" sz="1422" b="1" i="1" dirty="0">
              <a:latin typeface="Arial" panose="020B0604020202020204" pitchFamily="34" charset="0"/>
              <a:cs typeface="Arial" panose="020B0604020202020204" pitchFamily="34" charset="0"/>
            </a:rPr>
            <a:t>Goss N </a:t>
          </a:r>
          <a:r>
            <a:rPr lang="en-US" altLang="en-US" sz="1422" b="1" i="1" dirty="0" err="1">
              <a:latin typeface="Arial" panose="020B0604020202020204" pitchFamily="34" charset="0"/>
              <a:cs typeface="Arial" panose="020B0604020202020204" pitchFamily="34" charset="0"/>
            </a:rPr>
            <a:t>Engl</a:t>
          </a:r>
          <a:r>
            <a:rPr lang="en-US" altLang="en-US" sz="1422" b="1" i="1" dirty="0">
              <a:latin typeface="Arial" panose="020B0604020202020204" pitchFamily="34" charset="0"/>
              <a:cs typeface="Arial" panose="020B0604020202020204" pitchFamily="34" charset="0"/>
            </a:rPr>
            <a:t> J Med. 2011;364:2381</a:t>
          </a:r>
          <a:r>
            <a:rPr lang="en-US" altLang="en-US" sz="1422" b="1" i="1" dirty="0">
              <a:solidFill>
                <a:srgbClr val="FFC000"/>
              </a:solidFill>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0.24428</cdr:x>
      <cdr:y>0.01762</cdr:y>
    </cdr:from>
    <cdr:to>
      <cdr:x>0.31949</cdr:x>
      <cdr:y>0.08658</cdr:y>
    </cdr:to>
    <cdr:sp macro="" textlink="">
      <cdr:nvSpPr>
        <cdr:cNvPr id="3" name="TextBox 4">
          <a:extLst xmlns:a="http://schemas.openxmlformats.org/drawingml/2006/main">
            <a:ext uri="{FF2B5EF4-FFF2-40B4-BE49-F238E27FC236}">
              <a16:creationId xmlns:a16="http://schemas.microsoft.com/office/drawing/2014/main" id="{1922B705-4DBE-F286-0C38-FC0F01C20514}"/>
            </a:ext>
          </a:extLst>
        </cdr:cNvPr>
        <cdr:cNvSpPr txBox="1"/>
      </cdr:nvSpPr>
      <cdr:spPr>
        <a:xfrm xmlns:a="http://schemas.openxmlformats.org/drawingml/2006/main">
          <a:off x="2681264" y="94355"/>
          <a:ext cx="82552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9pPr>
        </a:lstStyle>
        <a:p xmlns:a="http://schemas.openxmlformats.org/drawingml/2006/main">
          <a:r>
            <a:rPr lang="en-US" sz="1800" dirty="0"/>
            <a:t>60 mg</a:t>
          </a:r>
        </a:p>
      </cdr:txBody>
    </cdr:sp>
  </cdr:relSizeAnchor>
  <cdr:relSizeAnchor xmlns:cdr="http://schemas.openxmlformats.org/drawingml/2006/chartDrawing">
    <cdr:from>
      <cdr:x>0.64687</cdr:x>
      <cdr:y>0.01762</cdr:y>
    </cdr:from>
    <cdr:to>
      <cdr:x>0.72207</cdr:x>
      <cdr:y>0.08658</cdr:y>
    </cdr:to>
    <cdr:sp macro="" textlink="">
      <cdr:nvSpPr>
        <cdr:cNvPr id="4" name="TextBox 4">
          <a:extLst xmlns:a="http://schemas.openxmlformats.org/drawingml/2006/main">
            <a:ext uri="{FF2B5EF4-FFF2-40B4-BE49-F238E27FC236}">
              <a16:creationId xmlns:a16="http://schemas.microsoft.com/office/drawing/2014/main" id="{1922B705-4DBE-F286-0C38-FC0F01C20514}"/>
            </a:ext>
          </a:extLst>
        </cdr:cNvPr>
        <cdr:cNvSpPr txBox="1"/>
      </cdr:nvSpPr>
      <cdr:spPr>
        <a:xfrm xmlns:a="http://schemas.openxmlformats.org/drawingml/2006/main">
          <a:off x="7100234" y="94355"/>
          <a:ext cx="82541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9pPr>
        </a:lstStyle>
        <a:p xmlns:a="http://schemas.openxmlformats.org/drawingml/2006/main">
          <a:r>
            <a:rPr lang="en-US" sz="1800" dirty="0"/>
            <a:t>1mg</a:t>
          </a:r>
        </a:p>
      </cdr:txBody>
    </cdr:sp>
  </cdr:relSizeAnchor>
  <cdr:relSizeAnchor xmlns:cdr="http://schemas.openxmlformats.org/drawingml/2006/chartDrawing">
    <cdr:from>
      <cdr:x>0.86368</cdr:x>
      <cdr:y>0.01475</cdr:y>
    </cdr:from>
    <cdr:to>
      <cdr:x>0.93888</cdr:x>
      <cdr:y>0.08371</cdr:y>
    </cdr:to>
    <cdr:sp macro="" textlink="">
      <cdr:nvSpPr>
        <cdr:cNvPr id="5" name="TextBox 4">
          <a:extLst xmlns:a="http://schemas.openxmlformats.org/drawingml/2006/main">
            <a:ext uri="{FF2B5EF4-FFF2-40B4-BE49-F238E27FC236}">
              <a16:creationId xmlns:a16="http://schemas.microsoft.com/office/drawing/2014/main" id="{9E9BFD9B-0815-14E0-177A-050CE5B09E86}"/>
            </a:ext>
          </a:extLst>
        </cdr:cNvPr>
        <cdr:cNvSpPr txBox="1"/>
      </cdr:nvSpPr>
      <cdr:spPr>
        <a:xfrm xmlns:a="http://schemas.openxmlformats.org/drawingml/2006/main">
          <a:off x="9480022" y="78969"/>
          <a:ext cx="82541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1pPr>
          <a:lvl2pPr marL="457200" indent="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2pPr>
          <a:lvl3pPr marL="914400" indent="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3pPr>
          <a:lvl4pPr marL="1371600" indent="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4pPr>
          <a:lvl5pPr marL="1828800" indent="0" algn="l" rtl="0" eaLnBrk="0" fontAlgn="base" hangingPunct="0">
            <a:spcBef>
              <a:spcPct val="0"/>
            </a:spcBef>
            <a:spcAft>
              <a:spcPct val="0"/>
            </a:spcAft>
            <a:defRPr sz="2000" kern="1200">
              <a:solidFill>
                <a:schemeClr val="tx1"/>
              </a:solidFill>
              <a:latin typeface="Times" panose="02020603050405020304" pitchFamily="18" charset="0"/>
              <a:ea typeface="ＭＳ Ｐゴシック" panose="020B0600070205080204" pitchFamily="34" charset="-128"/>
              <a:cs typeface="+mn-cs"/>
            </a:defRPr>
          </a:lvl5pPr>
          <a:lvl6pPr marL="2286000" indent="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6pPr>
          <a:lvl7pPr marL="2743200" indent="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7pPr>
          <a:lvl8pPr marL="3200400" indent="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8pPr>
          <a:lvl9pPr marL="3657600" indent="0" algn="l" defTabSz="914400" rtl="0" eaLnBrk="1" latinLnBrk="0" hangingPunct="1">
            <a:defRPr sz="2000" kern="1200">
              <a:solidFill>
                <a:schemeClr val="tx1"/>
              </a:solidFill>
              <a:latin typeface="Times" panose="02020603050405020304" pitchFamily="18" charset="0"/>
              <a:ea typeface="ＭＳ Ｐゴシック" panose="020B0600070205080204" pitchFamily="34" charset="-128"/>
              <a:cs typeface="+mn-cs"/>
            </a:defRPr>
          </a:lvl9pPr>
        </a:lstStyle>
        <a:p xmlns:a="http://schemas.openxmlformats.org/drawingml/2006/main">
          <a:r>
            <a:rPr lang="en-US" sz="1800" dirty="0"/>
            <a:t>25 mg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F6BB392-79E5-976E-3D3A-F9DFEF14B656}"/>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defTabSz="922706" eaLnBrk="1" hangingPunct="1">
              <a:defRPr sz="1300">
                <a:latin typeface="Arial" charset="0"/>
                <a:ea typeface="+mn-ea"/>
                <a:cs typeface="Arial" charset="0"/>
              </a:defRPr>
            </a:lvl1pPr>
          </a:lstStyle>
          <a:p>
            <a:pPr>
              <a:defRPr/>
            </a:pPr>
            <a:r>
              <a:rPr lang="en-US"/>
              <a:t>School of Breast Oncology - 2019</a:t>
            </a:r>
          </a:p>
        </p:txBody>
      </p:sp>
      <p:sp>
        <p:nvSpPr>
          <p:cNvPr id="67588" name="Rectangle 4">
            <a:extLst>
              <a:ext uri="{FF2B5EF4-FFF2-40B4-BE49-F238E27FC236}">
                <a16:creationId xmlns:a16="http://schemas.microsoft.com/office/drawing/2014/main" id="{0A68BEF7-F1ED-F7CF-9C8B-14465B522EA1}"/>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defTabSz="922706" eaLnBrk="1" hangingPunct="1">
              <a:defRPr sz="1300">
                <a:latin typeface="Arial" charset="0"/>
                <a:ea typeface="+mn-ea"/>
                <a:cs typeface="Arial" charset="0"/>
              </a:defRPr>
            </a:lvl1pPr>
          </a:lstStyle>
          <a:p>
            <a:pPr>
              <a:defRPr/>
            </a:pPr>
            <a:r>
              <a:rPr lang="en-US"/>
              <a:t>Carol J. Fabian, M.D.</a:t>
            </a:r>
          </a:p>
        </p:txBody>
      </p:sp>
      <p:sp>
        <p:nvSpPr>
          <p:cNvPr id="67589" name="Rectangle 5">
            <a:extLst>
              <a:ext uri="{FF2B5EF4-FFF2-40B4-BE49-F238E27FC236}">
                <a16:creationId xmlns:a16="http://schemas.microsoft.com/office/drawing/2014/main" id="{844D2EFB-F784-B2EA-5D8D-5460E12AF2AD}"/>
              </a:ext>
            </a:extLst>
          </p:cNvPr>
          <p:cNvSpPr>
            <a:spLocks noGrp="1" noChangeArrowheads="1"/>
          </p:cNvSpPr>
          <p:nvPr>
            <p:ph type="sldNum" sz="quarter" idx="3"/>
          </p:nvPr>
        </p:nvSpPr>
        <p:spPr bwMode="auto">
          <a:xfrm>
            <a:off x="3971925" y="8610600"/>
            <a:ext cx="2727325"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defTabSz="922338" eaLnBrk="1" hangingPunct="1">
              <a:defRPr sz="1300">
                <a:latin typeface="Arial" panose="020B0604020202020204" pitchFamily="34" charset="0"/>
              </a:defRPr>
            </a:lvl1pPr>
          </a:lstStyle>
          <a:p>
            <a:pPr>
              <a:defRPr/>
            </a:pPr>
            <a:fld id="{34081E45-B2F8-4937-98F0-BFC155D780E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1382353-9F53-9A81-42D1-70294242134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defTabSz="922706" eaLnBrk="1" hangingPunct="1">
              <a:defRPr sz="1300">
                <a:latin typeface="Arial" charset="0"/>
                <a:ea typeface="+mn-ea"/>
                <a:cs typeface="Arial" charset="0"/>
              </a:defRPr>
            </a:lvl1pPr>
          </a:lstStyle>
          <a:p>
            <a:pPr>
              <a:defRPr/>
            </a:pPr>
            <a:r>
              <a:rPr lang="en-US"/>
              <a:t>School of Breast Oncology - 2019</a:t>
            </a:r>
          </a:p>
        </p:txBody>
      </p:sp>
      <p:sp>
        <p:nvSpPr>
          <p:cNvPr id="22531" name="Rectangle 3">
            <a:extLst>
              <a:ext uri="{FF2B5EF4-FFF2-40B4-BE49-F238E27FC236}">
                <a16:creationId xmlns:a16="http://schemas.microsoft.com/office/drawing/2014/main" id="{F459559D-B65D-414C-4FBB-19E24B907289}"/>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defTabSz="922706" eaLnBrk="1" hangingPunct="1">
              <a:defRPr sz="1300">
                <a:latin typeface="Arial" charset="0"/>
                <a:ea typeface="+mn-ea"/>
                <a:cs typeface="Arial" charset="0"/>
              </a:defRPr>
            </a:lvl1pPr>
          </a:lstStyle>
          <a:p>
            <a:pPr>
              <a:defRPr/>
            </a:pPr>
            <a:endParaRPr lang="en-US"/>
          </a:p>
        </p:txBody>
      </p:sp>
      <p:sp>
        <p:nvSpPr>
          <p:cNvPr id="6148" name="Rectangle 4">
            <a:extLst>
              <a:ext uri="{FF2B5EF4-FFF2-40B4-BE49-F238E27FC236}">
                <a16:creationId xmlns:a16="http://schemas.microsoft.com/office/drawing/2014/main" id="{A225E539-088E-5046-6D06-C4CCA3EBAEB4}"/>
              </a:ext>
            </a:extLst>
          </p:cNvPr>
          <p:cNvSpPr>
            <a:spLocks noGrp="1" noRot="1" noChangeAspect="1" noChangeArrowheads="1" noTextEdit="1"/>
          </p:cNvSpPr>
          <p:nvPr>
            <p:ph type="sldImg" idx="2"/>
          </p:nvPr>
        </p:nvSpPr>
        <p:spPr bwMode="auto">
          <a:xfrm>
            <a:off x="409575" y="698500"/>
            <a:ext cx="6192838"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DCF903B3-5F88-12F7-A71D-27C99AA767F0}"/>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2534" name="Rectangle 6">
            <a:extLst>
              <a:ext uri="{FF2B5EF4-FFF2-40B4-BE49-F238E27FC236}">
                <a16:creationId xmlns:a16="http://schemas.microsoft.com/office/drawing/2014/main" id="{8D4C6681-C3F5-A6D6-099E-0337778880BE}"/>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defTabSz="922706" eaLnBrk="1" hangingPunct="1">
              <a:defRPr sz="1300">
                <a:latin typeface="Arial" charset="0"/>
                <a:ea typeface="+mn-ea"/>
                <a:cs typeface="Arial" charset="0"/>
              </a:defRPr>
            </a:lvl1pPr>
          </a:lstStyle>
          <a:p>
            <a:pPr>
              <a:defRPr/>
            </a:pPr>
            <a:r>
              <a:rPr lang="en-US"/>
              <a:t>Carol J. Fabian, M.D.</a:t>
            </a:r>
          </a:p>
        </p:txBody>
      </p:sp>
      <p:sp>
        <p:nvSpPr>
          <p:cNvPr id="22535" name="Rectangle 7">
            <a:extLst>
              <a:ext uri="{FF2B5EF4-FFF2-40B4-BE49-F238E27FC236}">
                <a16:creationId xmlns:a16="http://schemas.microsoft.com/office/drawing/2014/main" id="{F7FD6A04-8186-4B18-6210-94482D75F1BD}"/>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defTabSz="922338" eaLnBrk="1" hangingPunct="1">
              <a:defRPr sz="1300">
                <a:latin typeface="Arial" panose="020B0604020202020204" pitchFamily="34" charset="0"/>
              </a:defRPr>
            </a:lvl1pPr>
          </a:lstStyle>
          <a:p>
            <a:pPr>
              <a:defRPr/>
            </a:pPr>
            <a:fld id="{927875C5-F06A-42DE-A2C3-8548F48746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Arial" charset="0"/>
      </a:defRPr>
    </a:lvl1pPr>
    <a:lvl2pPr marL="742950" indent="-28575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1143000" indent="-2286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600200" indent="-228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2057400" indent="-2286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1</a:t>
            </a:fld>
            <a:endParaRPr lang="en-US" altLang="en-US"/>
          </a:p>
        </p:txBody>
      </p:sp>
    </p:spTree>
    <p:extLst>
      <p:ext uri="{BB962C8B-B14F-4D97-AF65-F5344CB8AC3E}">
        <p14:creationId xmlns:p14="http://schemas.microsoft.com/office/powerpoint/2010/main" val="172082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Automated estimates of dense area or volume have been developed. Note that % dense volume is much less than % dense area.  Newer algorithms in combo with IBIS give absolute and % dense volume, estimate  remaining lifetime risk, and an AI score for underlying presence or likelihood of interval cancer. Dense volume compared to dense are is  more sensitive to change with prevention interventions  particularly in postmenopausal or obese women</a:t>
            </a:r>
          </a:p>
        </p:txBody>
      </p:sp>
      <p:sp>
        <p:nvSpPr>
          <p:cNvPr id="4" name="Header Placeholder 3"/>
          <p:cNvSpPr>
            <a:spLocks noGrp="1"/>
          </p:cNvSpPr>
          <p:nvPr>
            <p:ph type="hdr" sz="quarter"/>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School of Breast Oncology - 2019</a:t>
            </a:r>
          </a:p>
        </p:txBody>
      </p:sp>
      <p:sp>
        <p:nvSpPr>
          <p:cNvPr id="5" name="Date Placeholder 4"/>
          <p:cNvSpPr>
            <a:spLocks noGrp="1"/>
          </p:cNvSpPr>
          <p:nvPr>
            <p:ph type="dt" idx="1"/>
          </p:nvPr>
        </p:nvSpPr>
        <p:spPr/>
        <p:txBody>
          <a:bodyPr/>
          <a:lstStyle/>
          <a:p>
            <a:pPr marL="0" marR="0" lvl="0" indent="0" algn="r" defTabSz="922706"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p:cNvSpPr>
            <a:spLocks noGrp="1"/>
          </p:cNvSpPr>
          <p:nvPr>
            <p:ph type="ftr" sz="quarter" idx="4"/>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Carol J. Fabian, M.D.</a:t>
            </a:r>
          </a:p>
        </p:txBody>
      </p:sp>
      <p:sp>
        <p:nvSpPr>
          <p:cNvPr id="7" name="Slide Number Placeholder 6"/>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927875C5-F06A-42DE-A2C3-8548F487468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5955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spcBef>
                <a:spcPts val="430"/>
              </a:spcBef>
            </a:pPr>
            <a:r>
              <a:rPr lang="en-US" sz="1200" kern="1200" dirty="0">
                <a:solidFill>
                  <a:srgbClr val="000000"/>
                </a:solidFill>
                <a:effectLst/>
                <a:latin typeface="Arial" panose="020B0604020202020204" pitchFamily="34" charset="0"/>
                <a:ea typeface="MS PGothic" panose="020B0600070205080204" pitchFamily="34" charset="-128"/>
              </a:rPr>
              <a:t>Constance Lehman used 2 D mammography and AI  and Grahm Colditz and Joy Jiang used serial breast tomosynthesis exams with AI to develop 5-yr risk prediction models for breast cancer.  The FDA has approved both models for use in risk prediction as they have been validated in additional large screening cohorts. They have a higher area under the curve than IBIS.  The model developed by Lehman is commercially available for a fee. The right to the Jing-Colditz model has been acquired by Volpara/Lunit and we may soon see some version of this attached to mammogram reporting which use Volpara software.   </a:t>
            </a:r>
            <a:endParaRPr lang="en-US" sz="105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11</a:t>
            </a:fld>
            <a:endParaRPr lang="en-US" altLang="en-US"/>
          </a:p>
        </p:txBody>
      </p:sp>
    </p:spTree>
    <p:extLst>
      <p:ext uri="{BB962C8B-B14F-4D97-AF65-F5344CB8AC3E}">
        <p14:creationId xmlns:p14="http://schemas.microsoft.com/office/powerpoint/2010/main" val="36641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anose="020B0600070205080204" pitchFamily="34" charset="-128"/>
                <a:cs typeface="Arial" charset="0"/>
              </a:rPr>
              <a:t>Another risk biomarker gaining attention is high background parenchymal enhancement on MRI which is currently being assessed as a response marker to SERMs and AIs. BPE is generally low in postmenopausal women and can change with phase of menstrual cycle in premenopausal women so its ultimate usefulness as a response indicator in prevention remains to be defined. </a:t>
            </a:r>
          </a:p>
          <a:p>
            <a:r>
              <a:rPr lang="en-US" dirty="0"/>
              <a:t>. </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12</a:t>
            </a:fld>
            <a:endParaRPr lang="en-US" altLang="en-US"/>
          </a:p>
        </p:txBody>
      </p:sp>
    </p:spTree>
    <p:extLst>
      <p:ext uri="{BB962C8B-B14F-4D97-AF65-F5344CB8AC3E}">
        <p14:creationId xmlns:p14="http://schemas.microsoft.com/office/powerpoint/2010/main" val="71901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estimation helps with decisions on age to start screening</a:t>
            </a:r>
            <a:r>
              <a:rPr lang="en-US"/>
              <a:t>,  screening interval and </a:t>
            </a:r>
            <a:r>
              <a:rPr lang="en-US" dirty="0"/>
              <a:t>addition of supplementary surveillance imaging as well as the type of risk reduction intervention offered. </a:t>
            </a:r>
          </a:p>
          <a:p>
            <a:endParaRPr lang="en-US" dirty="0"/>
          </a:p>
        </p:txBody>
      </p:sp>
      <p:sp>
        <p:nvSpPr>
          <p:cNvPr id="4" name="Header Placeholder 3"/>
          <p:cNvSpPr>
            <a:spLocks noGrp="1"/>
          </p:cNvSpPr>
          <p:nvPr>
            <p:ph type="hdr" sz="quarter"/>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School of Breast Oncology - 2019</a:t>
            </a:r>
          </a:p>
        </p:txBody>
      </p:sp>
      <p:sp>
        <p:nvSpPr>
          <p:cNvPr id="5" name="Date Placeholder 4"/>
          <p:cNvSpPr>
            <a:spLocks noGrp="1"/>
          </p:cNvSpPr>
          <p:nvPr>
            <p:ph type="dt" idx="1"/>
          </p:nvPr>
        </p:nvSpPr>
        <p:spPr/>
        <p:txBody>
          <a:bodyPr/>
          <a:lstStyle/>
          <a:p>
            <a:pPr marL="0" marR="0" lvl="0" indent="0" algn="r" defTabSz="922706"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p:cNvSpPr>
            <a:spLocks noGrp="1"/>
          </p:cNvSpPr>
          <p:nvPr>
            <p:ph type="ftr" sz="quarter" idx="4"/>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Carol J. Fabian, M.D.</a:t>
            </a:r>
          </a:p>
        </p:txBody>
      </p:sp>
      <p:sp>
        <p:nvSpPr>
          <p:cNvPr id="7" name="Slide Number Placeholder 6"/>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927875C5-F06A-42DE-A2C3-8548F487468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063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36DA8-0D67-CA50-0418-3B4855116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9B48D-1778-778D-AD8F-4833A2275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26222-FB09-9C5E-1EE1-BE447FA05F40}"/>
              </a:ext>
            </a:extLst>
          </p:cNvPr>
          <p:cNvSpPr>
            <a:spLocks noGrp="1"/>
          </p:cNvSpPr>
          <p:nvPr>
            <p:ph type="body" idx="1"/>
          </p:nvPr>
        </p:nvSpPr>
        <p:spPr/>
        <p:txBody>
          <a:bodyPr/>
          <a:lstStyle/>
          <a:p>
            <a:r>
              <a:rPr lang="en-US" dirty="0"/>
              <a:t>An average risk woman is generally advised to start screening at age 40, screen every 1-2 years and consider supplemental screen imaging  if dense breasts at least by NCCN criteria. Healthy behaviors and not pharmacologic interventions are advised for risk reduction.  </a:t>
            </a:r>
          </a:p>
        </p:txBody>
      </p:sp>
      <p:sp>
        <p:nvSpPr>
          <p:cNvPr id="4" name="Header Placeholder 3">
            <a:extLst>
              <a:ext uri="{FF2B5EF4-FFF2-40B4-BE49-F238E27FC236}">
                <a16:creationId xmlns:a16="http://schemas.microsoft.com/office/drawing/2014/main" id="{0C9E5784-1AC4-3D62-761D-511A24ACBEC5}"/>
              </a:ext>
            </a:extLst>
          </p:cNvPr>
          <p:cNvSpPr>
            <a:spLocks noGrp="1"/>
          </p:cNvSpPr>
          <p:nvPr>
            <p:ph type="hdr" sz="quarter"/>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School of Breast Oncology - 2019</a:t>
            </a:r>
          </a:p>
        </p:txBody>
      </p:sp>
      <p:sp>
        <p:nvSpPr>
          <p:cNvPr id="5" name="Date Placeholder 4">
            <a:extLst>
              <a:ext uri="{FF2B5EF4-FFF2-40B4-BE49-F238E27FC236}">
                <a16:creationId xmlns:a16="http://schemas.microsoft.com/office/drawing/2014/main" id="{BC7B768B-D4E6-ADB6-07F8-65F407991DF3}"/>
              </a:ext>
            </a:extLst>
          </p:cNvPr>
          <p:cNvSpPr>
            <a:spLocks noGrp="1"/>
          </p:cNvSpPr>
          <p:nvPr>
            <p:ph type="dt" idx="1"/>
          </p:nvPr>
        </p:nvSpPr>
        <p:spPr/>
        <p:txBody>
          <a:bodyPr/>
          <a:lstStyle/>
          <a:p>
            <a:pPr marL="0" marR="0" lvl="0" indent="0" algn="r" defTabSz="922706"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a:extLst>
              <a:ext uri="{FF2B5EF4-FFF2-40B4-BE49-F238E27FC236}">
                <a16:creationId xmlns:a16="http://schemas.microsoft.com/office/drawing/2014/main" id="{2F4BCEFF-56FC-E8FC-1651-C859C380D7DD}"/>
              </a:ext>
            </a:extLst>
          </p:cNvPr>
          <p:cNvSpPr>
            <a:spLocks noGrp="1"/>
          </p:cNvSpPr>
          <p:nvPr>
            <p:ph type="ftr" sz="quarter" idx="4"/>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Carol J. Fabian, M.D.</a:t>
            </a:r>
          </a:p>
        </p:txBody>
      </p:sp>
      <p:sp>
        <p:nvSpPr>
          <p:cNvPr id="7" name="Slide Number Placeholder 6">
            <a:extLst>
              <a:ext uri="{FF2B5EF4-FFF2-40B4-BE49-F238E27FC236}">
                <a16:creationId xmlns:a16="http://schemas.microsoft.com/office/drawing/2014/main" id="{CE9AD6B1-8A0C-8E69-3F17-2F25369F466E}"/>
              </a:ext>
            </a:extLst>
          </p:cNvPr>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927875C5-F06A-42DE-A2C3-8548F487468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366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69D40-C6FA-C534-40D8-D6DFE5AC8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0A0E6-B6F4-6096-BD06-119DCDE4C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EFDF7-0C93-E402-6266-3B66C40CAEF7}"/>
              </a:ext>
            </a:extLst>
          </p:cNvPr>
          <p:cNvSpPr>
            <a:spLocks noGrp="1"/>
          </p:cNvSpPr>
          <p:nvPr>
            <p:ph type="body" idx="1"/>
          </p:nvPr>
        </p:nvSpPr>
        <p:spPr/>
        <p:txBody>
          <a:bodyPr/>
          <a:lstStyle/>
          <a:p>
            <a:pPr eaLnBrk="0" fontAlgn="base" hangingPunct="0"/>
            <a:r>
              <a:rPr lang="en-US" sz="1200" kern="1200" dirty="0">
                <a:solidFill>
                  <a:schemeClr val="tx1"/>
                </a:solidFill>
                <a:effectLst/>
                <a:latin typeface="Arial" charset="0"/>
                <a:ea typeface="ＭＳ Ｐゴシック" panose="020B0600070205080204" pitchFamily="34" charset="-128"/>
                <a:cs typeface="Arial" charset="0"/>
              </a:rPr>
              <a:t>The general approach to women at elevated risk is to begin yearly   mammography 7-10 years prior to the youngest affected relative although not before age 30 or after a diagnosis of breast precancer or per germline mutation guidelines.   Supplemental imaging generally consisting of abbreviated or full MRI, or contrast enhanced mammogram.  </a:t>
            </a:r>
          </a:p>
          <a:p>
            <a:r>
              <a:rPr lang="en-US" sz="1200" kern="1200" dirty="0">
                <a:solidFill>
                  <a:schemeClr val="tx1"/>
                </a:solidFill>
                <a:effectLst/>
                <a:latin typeface="Arial" charset="0"/>
                <a:ea typeface="ＭＳ Ｐゴシック" panose="020B0600070205080204" pitchFamily="34" charset="-128"/>
                <a:cs typeface="Arial" charset="0"/>
              </a:rPr>
              <a:t>There is usually consideration of endocrine treatment or prevention trials depending life phase and other symptoms or co-morbidities. Prophylactic surgery options reserved for women whose lifetime risk exceeds 50%.</a:t>
            </a:r>
            <a:endParaRPr lang="en-US" dirty="0"/>
          </a:p>
        </p:txBody>
      </p:sp>
      <p:sp>
        <p:nvSpPr>
          <p:cNvPr id="4" name="Header Placeholder 3">
            <a:extLst>
              <a:ext uri="{FF2B5EF4-FFF2-40B4-BE49-F238E27FC236}">
                <a16:creationId xmlns:a16="http://schemas.microsoft.com/office/drawing/2014/main" id="{CC54EBBE-FCB6-6651-DA79-272CAE207035}"/>
              </a:ext>
            </a:extLst>
          </p:cNvPr>
          <p:cNvSpPr>
            <a:spLocks noGrp="1"/>
          </p:cNvSpPr>
          <p:nvPr>
            <p:ph type="hdr" sz="quarter"/>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School of Breast Oncology - 2019</a:t>
            </a:r>
          </a:p>
        </p:txBody>
      </p:sp>
      <p:sp>
        <p:nvSpPr>
          <p:cNvPr id="5" name="Date Placeholder 4">
            <a:extLst>
              <a:ext uri="{FF2B5EF4-FFF2-40B4-BE49-F238E27FC236}">
                <a16:creationId xmlns:a16="http://schemas.microsoft.com/office/drawing/2014/main" id="{34A9C279-A893-9F52-1966-5A3EBF450828}"/>
              </a:ext>
            </a:extLst>
          </p:cNvPr>
          <p:cNvSpPr>
            <a:spLocks noGrp="1"/>
          </p:cNvSpPr>
          <p:nvPr>
            <p:ph type="dt" idx="1"/>
          </p:nvPr>
        </p:nvSpPr>
        <p:spPr/>
        <p:txBody>
          <a:bodyPr/>
          <a:lstStyle/>
          <a:p>
            <a:pPr marL="0" marR="0" lvl="0" indent="0" algn="r" defTabSz="922706"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a:extLst>
              <a:ext uri="{FF2B5EF4-FFF2-40B4-BE49-F238E27FC236}">
                <a16:creationId xmlns:a16="http://schemas.microsoft.com/office/drawing/2014/main" id="{972FB60A-A84F-FABA-9CC6-EE68A1F0CA6E}"/>
              </a:ext>
            </a:extLst>
          </p:cNvPr>
          <p:cNvSpPr>
            <a:spLocks noGrp="1"/>
          </p:cNvSpPr>
          <p:nvPr>
            <p:ph type="ftr" sz="quarter" idx="4"/>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Carol J. Fabian, M.D.</a:t>
            </a:r>
          </a:p>
        </p:txBody>
      </p:sp>
      <p:sp>
        <p:nvSpPr>
          <p:cNvPr id="7" name="Slide Number Placeholder 6">
            <a:extLst>
              <a:ext uri="{FF2B5EF4-FFF2-40B4-BE49-F238E27FC236}">
                <a16:creationId xmlns:a16="http://schemas.microsoft.com/office/drawing/2014/main" id="{F75F032F-A6E2-C5A7-2B97-2F3135B581E8}"/>
              </a:ext>
            </a:extLst>
          </p:cNvPr>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927875C5-F06A-42DE-A2C3-8548F487468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12621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Appropriate screening is extremely important as it substantially impacts breast cancer survival.  </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16</a:t>
            </a:fld>
            <a:endParaRPr lang="en-US" altLang="en-US"/>
          </a:p>
        </p:txBody>
      </p:sp>
    </p:spTree>
    <p:extLst>
      <p:ext uri="{BB962C8B-B14F-4D97-AF65-F5344CB8AC3E}">
        <p14:creationId xmlns:p14="http://schemas.microsoft.com/office/powerpoint/2010/main" val="301695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BE83-4779-E405-0354-DA5832DD7385}"/>
            </a:ext>
          </a:extLst>
        </p:cNvPr>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509D7AC-3ADF-4FD4-8DFF-22F0673DF08A}"/>
              </a:ext>
            </a:extLst>
          </p:cNvPr>
          <p:cNvSpPr>
            <a:spLocks noGrp="1" noRot="1" noChangeAspect="1" noChangeArrowheads="1" noTextEdit="1"/>
          </p:cNvSpPr>
          <p:nvPr>
            <p:ph type="sldImg"/>
          </p:nvPr>
        </p:nvSpPr>
        <p:spPr>
          <a:xfrm>
            <a:off x="409575" y="698500"/>
            <a:ext cx="6192838" cy="3484563"/>
          </a:xfrm>
          <a:ln/>
        </p:spPr>
      </p:sp>
      <p:sp>
        <p:nvSpPr>
          <p:cNvPr id="44035" name="Notes Placeholder 2">
            <a:extLst>
              <a:ext uri="{FF2B5EF4-FFF2-40B4-BE49-F238E27FC236}">
                <a16:creationId xmlns:a16="http://schemas.microsoft.com/office/drawing/2014/main" id="{D8F83ABB-B40D-F4BA-2F0F-3701A24AF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0" dirty="0">
                <a:latin typeface="Arial" panose="020B0604020202020204" pitchFamily="34" charset="0"/>
                <a:cs typeface="Arial" panose="020B0604020202020204" pitchFamily="34" charset="0"/>
              </a:rPr>
              <a:t>For the moderate penetrance gene mutation carriers CHEK2 and ATM MRI at 30-35 but mammogram at 40 unless otherwise indicated by FH.  For p53 mutation carriers annual MRI at 20 and mammogram at 30. BRCA1-2 mutation carriers MRI should be started at 25 with mammography added at 30. Most other high penetrance mutation carriers as well as PALB2 both MRI and mammogram should start at 30</a:t>
            </a:r>
            <a:r>
              <a:rPr lang="en-US" altLang="en-US" dirty="0">
                <a:latin typeface="Arial" panose="020B0604020202020204" pitchFamily="34" charset="0"/>
                <a:cs typeface="Arial" panose="020B0604020202020204" pitchFamily="34" charset="0"/>
              </a:rPr>
              <a:t>.</a:t>
            </a:r>
          </a:p>
        </p:txBody>
      </p:sp>
      <p:sp>
        <p:nvSpPr>
          <p:cNvPr id="4" name="Header Placeholder 3">
            <a:extLst>
              <a:ext uri="{FF2B5EF4-FFF2-40B4-BE49-F238E27FC236}">
                <a16:creationId xmlns:a16="http://schemas.microsoft.com/office/drawing/2014/main" id="{D2C52A4D-FF49-DC9B-450A-75878238C42F}"/>
              </a:ext>
            </a:extLst>
          </p:cNvPr>
          <p:cNvSpPr>
            <a:spLocks noGrp="1"/>
          </p:cNvSpPr>
          <p:nvPr>
            <p:ph type="hdr" sz="quarter"/>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School of Breast Oncology - 2019</a:t>
            </a:r>
          </a:p>
        </p:txBody>
      </p:sp>
      <p:sp>
        <p:nvSpPr>
          <p:cNvPr id="5" name="Date Placeholder 4">
            <a:extLst>
              <a:ext uri="{FF2B5EF4-FFF2-40B4-BE49-F238E27FC236}">
                <a16:creationId xmlns:a16="http://schemas.microsoft.com/office/drawing/2014/main" id="{88B1EA7E-EE79-B902-F7CA-6805E536631D}"/>
              </a:ext>
            </a:extLst>
          </p:cNvPr>
          <p:cNvSpPr>
            <a:spLocks noGrp="1"/>
          </p:cNvSpPr>
          <p:nvPr>
            <p:ph type="dt" sz="quarter" idx="1"/>
          </p:nvPr>
        </p:nvSpPr>
        <p:spPr/>
        <p:txBody>
          <a:bodyPr/>
          <a:lstStyle/>
          <a:p>
            <a:pPr marL="0" marR="0" lvl="0" indent="0" algn="r" defTabSz="922706"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a:extLst>
              <a:ext uri="{FF2B5EF4-FFF2-40B4-BE49-F238E27FC236}">
                <a16:creationId xmlns:a16="http://schemas.microsoft.com/office/drawing/2014/main" id="{46E50612-1D69-61FF-0157-14516F40ABC4}"/>
              </a:ext>
            </a:extLst>
          </p:cNvPr>
          <p:cNvSpPr>
            <a:spLocks noGrp="1"/>
          </p:cNvSpPr>
          <p:nvPr>
            <p:ph type="ftr" sz="quarter" idx="4"/>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Carol J. Fabian, M.D.</a:t>
            </a:r>
          </a:p>
        </p:txBody>
      </p:sp>
      <p:sp>
        <p:nvSpPr>
          <p:cNvPr id="44039" name="Slide Number Placeholder 6">
            <a:extLst>
              <a:ext uri="{FF2B5EF4-FFF2-40B4-BE49-F238E27FC236}">
                <a16:creationId xmlns:a16="http://schemas.microsoft.com/office/drawing/2014/main" id="{D91A92D2-98A7-8233-8A2F-D6E1D40AC1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2AC42375-5F65-4E07-B416-58C86A91FC08}"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22338" rtl="0" eaLnBrk="1" fontAlgn="base" latinLnBrk="0" hangingPunct="1">
                <a:lnSpc>
                  <a:spcPct val="100000"/>
                </a:lnSpc>
                <a:spcBef>
                  <a:spcPct val="0"/>
                </a:spcBef>
                <a:spcAft>
                  <a:spcPct val="0"/>
                </a:spcAft>
                <a:buClrTx/>
                <a:buSzTx/>
                <a:buFontTx/>
                <a:buNone/>
                <a:tabLst/>
                <a:defRPr/>
              </a:pPr>
              <a:t>17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6428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Healthy Lifestyle is stressed for all but other risk reduction options depend on risk level life phase and symptoms</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18</a:t>
            </a:fld>
            <a:endParaRPr lang="en-US" altLang="en-US"/>
          </a:p>
        </p:txBody>
      </p:sp>
    </p:spTree>
    <p:extLst>
      <p:ext uri="{BB962C8B-B14F-4D97-AF65-F5344CB8AC3E}">
        <p14:creationId xmlns:p14="http://schemas.microsoft.com/office/powerpoint/2010/main" val="163218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C26076A-B930-D547-E72B-08751CACC8DD}"/>
              </a:ext>
            </a:extLst>
          </p:cNvPr>
          <p:cNvSpPr>
            <a:spLocks noGrp="1" noRot="1" noChangeAspect="1" noChangeArrowheads="1" noTextEdit="1"/>
          </p:cNvSpPr>
          <p:nvPr>
            <p:ph type="sldImg"/>
          </p:nvPr>
        </p:nvSpPr>
        <p:spPr>
          <a:xfrm>
            <a:off x="409575" y="698500"/>
            <a:ext cx="6192838" cy="3484563"/>
          </a:xfrm>
          <a:ln/>
        </p:spPr>
      </p:sp>
      <p:sp>
        <p:nvSpPr>
          <p:cNvPr id="50179" name="Notes Placeholder 2">
            <a:extLst>
              <a:ext uri="{FF2B5EF4-FFF2-40B4-BE49-F238E27FC236}">
                <a16:creationId xmlns:a16="http://schemas.microsoft.com/office/drawing/2014/main" id="{D68179B3-9991-7F0C-51CF-9F93D84326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Healthy behaviors including maintaining normal weight ,  3-5 hours of moderate intensity physical activity a week,  limiting alcohol and avoiding combined estrogen progestin hormone replacement after age 50 can reduce  risk for breast cancer by a relative 30 %  as well as risk for CV disease.  Adding healthy behaviors to augmented screening with both MRI and mammography is often all that is needed for the moderately increased risk woman</a:t>
            </a:r>
          </a:p>
          <a:p>
            <a:endParaRPr lang="en-US" altLang="en-US" dirty="0">
              <a:latin typeface="Arial" panose="020B0604020202020204" pitchFamily="34" charset="0"/>
              <a:cs typeface="Arial" panose="020B0604020202020204" pitchFamily="34" charset="0"/>
            </a:endParaRPr>
          </a:p>
        </p:txBody>
      </p:sp>
      <p:sp>
        <p:nvSpPr>
          <p:cNvPr id="50180" name="Slide Number Placeholder 3">
            <a:extLst>
              <a:ext uri="{FF2B5EF4-FFF2-40B4-BE49-F238E27FC236}">
                <a16:creationId xmlns:a16="http://schemas.microsoft.com/office/drawing/2014/main" id="{D444BF1F-3D3F-07DD-F265-9F738A189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B3BC6A6F-52E5-4692-8D70-B5D199BEC25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22338"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2097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68C35A0-1FD5-F862-B0AA-CE2497590323}"/>
              </a:ext>
            </a:extLst>
          </p:cNvPr>
          <p:cNvSpPr>
            <a:spLocks noGrp="1" noRot="1" noChangeAspect="1" noChangeArrowheads="1" noTextEdit="1"/>
          </p:cNvSpPr>
          <p:nvPr>
            <p:ph type="sldImg"/>
          </p:nvPr>
        </p:nvSpPr>
        <p:spPr>
          <a:xfrm>
            <a:off x="409575" y="698500"/>
            <a:ext cx="6192838" cy="3484563"/>
          </a:xfrm>
          <a:ln/>
        </p:spPr>
      </p:sp>
      <p:sp>
        <p:nvSpPr>
          <p:cNvPr id="11267" name="Notes Placeholder 2">
            <a:extLst>
              <a:ext uri="{FF2B5EF4-FFF2-40B4-BE49-F238E27FC236}">
                <a16:creationId xmlns:a16="http://schemas.microsoft.com/office/drawing/2014/main" id="{731819C3-4573-2D3A-C587-06558D386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 have no disclosures</a:t>
            </a:r>
          </a:p>
        </p:txBody>
      </p:sp>
      <p:sp>
        <p:nvSpPr>
          <p:cNvPr id="4" name="Header Placeholder 3">
            <a:extLst>
              <a:ext uri="{FF2B5EF4-FFF2-40B4-BE49-F238E27FC236}">
                <a16:creationId xmlns:a16="http://schemas.microsoft.com/office/drawing/2014/main" id="{43CBEA44-83B7-361A-6F85-DCD234A4D3B7}"/>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CB9F41D8-D2D5-A5F0-728D-0F91E7D8119F}"/>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7310CA6E-88E7-5FDD-7CB3-76175FA1F12F}"/>
              </a:ext>
            </a:extLst>
          </p:cNvPr>
          <p:cNvSpPr>
            <a:spLocks noGrp="1"/>
          </p:cNvSpPr>
          <p:nvPr>
            <p:ph type="ftr" sz="quarter" idx="4"/>
          </p:nvPr>
        </p:nvSpPr>
        <p:spPr/>
        <p:txBody>
          <a:bodyPr/>
          <a:lstStyle/>
          <a:p>
            <a:pPr>
              <a:defRPr/>
            </a:pPr>
            <a:r>
              <a:rPr lang="en-US"/>
              <a:t>Carol J. Fabian, M.D.</a:t>
            </a:r>
          </a:p>
        </p:txBody>
      </p:sp>
      <p:sp>
        <p:nvSpPr>
          <p:cNvPr id="11271" name="Slide Number Placeholder 6">
            <a:extLst>
              <a:ext uri="{FF2B5EF4-FFF2-40B4-BE49-F238E27FC236}">
                <a16:creationId xmlns:a16="http://schemas.microsoft.com/office/drawing/2014/main" id="{81DA7719-5D7B-392A-5299-055EF0DBD5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C51F29FF-F292-44B0-ADC0-069788B81B06}" type="slidenum">
              <a:rPr lang="en-US" altLang="en-US" sz="1300" smtClean="0"/>
              <a:pPr>
                <a:spcBef>
                  <a:spcPct val="0"/>
                </a:spcBef>
              </a:pPr>
              <a:t>2</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150B16C-90A0-12EB-6E3B-FC2EB30D29BC}"/>
              </a:ext>
            </a:extLst>
          </p:cNvPr>
          <p:cNvSpPr>
            <a:spLocks noGrp="1" noRot="1" noChangeAspect="1" noChangeArrowheads="1" noTextEdit="1"/>
          </p:cNvSpPr>
          <p:nvPr>
            <p:ph type="sldImg"/>
          </p:nvPr>
        </p:nvSpPr>
        <p:spPr>
          <a:xfrm>
            <a:off x="409575" y="698500"/>
            <a:ext cx="6192838" cy="3484563"/>
          </a:xfrm>
          <a:ln/>
        </p:spPr>
      </p:sp>
      <p:sp>
        <p:nvSpPr>
          <p:cNvPr id="54275" name="Notes Placeholder 2">
            <a:extLst>
              <a:ext uri="{FF2B5EF4-FFF2-40B4-BE49-F238E27FC236}">
                <a16:creationId xmlns:a16="http://schemas.microsoft.com/office/drawing/2014/main" id="{0E7356D4-12AE-CB82-D5BC-110A58BE34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15000"/>
              </a:lnSpc>
              <a:spcAft>
                <a:spcPts val="800"/>
              </a:spcAft>
            </a:pPr>
            <a:r>
              <a:rPr lang="en-US" sz="120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Exercise has impact at several levels including an increase in irisin levels and BRCA1, p53 expression, and the ER beta to alpha ratio in mammary tissue. Visceral adipose, insulin resistance, and mitochondrial dysfunction is also reduced. Exercise in premenopausal women reduces luteal phase progesterone which in turn reduces RANK L and stem cell proliferation.</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F0994F-0A4F-7A0F-37B9-5A6229FBA566}"/>
              </a:ext>
            </a:extLst>
          </p:cNvPr>
          <p:cNvSpPr>
            <a:spLocks noGrp="1"/>
          </p:cNvSpPr>
          <p:nvPr>
            <p:ph type="sldNum" sz="quarter" idx="5"/>
          </p:nvPr>
        </p:nvSpPr>
        <p:spPr/>
        <p:txBody>
          <a:bodyPr/>
          <a:lstStyle/>
          <a:p>
            <a:pPr defTabSz="914400" fontAlgn="auto">
              <a:spcBef>
                <a:spcPts val="0"/>
              </a:spcBef>
              <a:spcAft>
                <a:spcPts val="0"/>
              </a:spcAft>
              <a:defRPr/>
            </a:pPr>
            <a:fld id="{5C5B7F4F-3B17-4FB4-948F-7EC95783CA6F}" type="slidenum">
              <a:rPr lang="en-US" sz="1200" smtClean="0">
                <a:solidFill>
                  <a:prstClr val="black"/>
                </a:solidFill>
                <a:ea typeface="+mn-ea"/>
              </a:rPr>
              <a:pPr defTabSz="914400" fontAlgn="auto">
                <a:spcBef>
                  <a:spcPts val="0"/>
                </a:spcBef>
                <a:spcAft>
                  <a:spcPts val="0"/>
                </a:spcAft>
                <a:defRPr/>
              </a:pPr>
              <a:t>20</a:t>
            </a:fld>
            <a:endParaRPr lang="en-US" sz="1200" dirty="0">
              <a:solidFill>
                <a:prstClr val="black"/>
              </a:solidFill>
              <a:ea typeface="+mn-ea"/>
            </a:endParaRPr>
          </a:p>
        </p:txBody>
      </p:sp>
    </p:spTree>
    <p:extLst>
      <p:ext uri="{BB962C8B-B14F-4D97-AF65-F5344CB8AC3E}">
        <p14:creationId xmlns:p14="http://schemas.microsoft.com/office/powerpoint/2010/main" val="3790823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Postmenopausal obesity increases risk of developing breast cancer and severe obesity increases risk of dying from breast cancer. Excess visceral fat ( more than 1-1.2 kg) results in increased secretion of bioavailable hormones.</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21</a:t>
            </a:fld>
            <a:endParaRPr lang="en-US" altLang="en-US"/>
          </a:p>
        </p:txBody>
      </p:sp>
    </p:spTree>
    <p:extLst>
      <p:ext uri="{BB962C8B-B14F-4D97-AF65-F5344CB8AC3E}">
        <p14:creationId xmlns:p14="http://schemas.microsoft.com/office/powerpoint/2010/main" val="3475552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47712-C0CD-CF1B-BBEB-8205694C5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59025-167E-9BF5-83D1-D57684945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98B63-C34F-4253-A280-B6DF85A40F5F}"/>
              </a:ext>
            </a:extLst>
          </p:cNvPr>
          <p:cNvSpPr>
            <a:spLocks noGrp="1"/>
          </p:cNvSpPr>
          <p:nvPr>
            <p:ph type="body" idx="1"/>
          </p:nvPr>
        </p:nvSpPr>
        <p:spPr/>
        <p:txBody>
          <a:bodyPr/>
          <a:lstStyle/>
          <a:p>
            <a:pPr marL="0" marR="0" eaLnBrk="0" fontAlgn="base" hangingPunct="0">
              <a:spcBef>
                <a:spcPts val="430"/>
              </a:spcBef>
              <a:buNone/>
            </a:pPr>
            <a:r>
              <a:rPr lang="en-US" sz="1200" kern="1200" dirty="0">
                <a:solidFill>
                  <a:srgbClr val="000000"/>
                </a:solidFill>
                <a:effectLst/>
                <a:latin typeface="Arial" panose="020B0604020202020204" pitchFamily="34" charset="0"/>
                <a:ea typeface="MS PGothic" panose="020B0600070205080204" pitchFamily="34" charset="-128"/>
              </a:rPr>
              <a:t>The reasons why obesity is primarily associated with postmenopausal women has been attributed to chronic inflammation combined with elevations in systemic as well as breast hormones.  Premenopausal women have 10x or more the estrogen as postmenopausal women so why is premenopausal obesity not a risk factor ? </a:t>
            </a:r>
            <a:endParaRPr lang="en-US" sz="1000" dirty="0">
              <a:effectLst/>
              <a:latin typeface="Times New Roman" panose="02020603050405020304" pitchFamily="18" charset="0"/>
              <a:ea typeface="Times New Roman" panose="02020603050405020304" pitchFamily="18" charset="0"/>
            </a:endParaRPr>
          </a:p>
          <a:p>
            <a:pPr marL="0" marR="0" eaLnBrk="0" fontAlgn="base" hangingPunct="0">
              <a:spcBef>
                <a:spcPts val="430"/>
              </a:spcBef>
            </a:pPr>
            <a:r>
              <a:rPr lang="en-US" sz="1200" kern="1200" dirty="0">
                <a:solidFill>
                  <a:srgbClr val="000000"/>
                </a:solidFill>
                <a:effectLst/>
                <a:latin typeface="Arial" panose="020B0604020202020204" pitchFamily="34" charset="0"/>
                <a:ea typeface="MS PGothic" panose="020B0600070205080204" pitchFamily="34" charset="-128"/>
              </a:rPr>
              <a:t> Slingerlands group has suggested that at least one reason is that obesity increases the ratio of estrone to estradiol in breast tissue. Estrone when bound to ER and in the presence of inflammation induced NFKB increases EMT and stemness with SNAI2 activation whereas an abundance of estradiol relative to estrone observed in premenopausal women blocks this activation and stemness.  Further obesity in very young women promotes early breast differentiation and anovulatory cycles which reduces progesterone and risk. </a:t>
            </a:r>
            <a:endParaRPr lang="en-US" sz="1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AA8B14A-B949-5608-C9F8-DD4703888368}"/>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62456-4919-448C-BA96-DFBCFFD6C6E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5132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3B782-B3A4-532D-201B-512BAD946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2302E-FE72-77D9-5335-054C000F3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ECEA5-48B2-0F1F-E645-98C449F69E87}"/>
              </a:ext>
            </a:extLst>
          </p:cNvPr>
          <p:cNvSpPr>
            <a:spLocks noGrp="1"/>
          </p:cNvSpPr>
          <p:nvPr>
            <p:ph type="body" idx="1"/>
          </p:nvPr>
        </p:nvSpPr>
        <p:spPr/>
        <p:txBody>
          <a:bodyPr/>
          <a:lstStyle/>
          <a:p>
            <a:pPr marL="0" marR="0">
              <a:lnSpc>
                <a:spcPct val="115000"/>
              </a:lnSpc>
              <a:spcAft>
                <a:spcPts val="800"/>
              </a:spcAft>
              <a:buNone/>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Some premenopausal women with obesity may also be at increased risk for breast cancer.  These are often those with an underlying degree of oxidative DNA damage such as BRCA1/2 mutation carriers.  Cancers are often triple negative. Premenopausal African-American women with obesity also have an increased risk of TNBC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A recent large Korean study suggested that weight gain of more than 10 kg after age 35 if previously lean was also associated with an increased risk of premenopausal breast cancer.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Header Placeholder 3">
            <a:extLst>
              <a:ext uri="{FF2B5EF4-FFF2-40B4-BE49-F238E27FC236}">
                <a16:creationId xmlns:a16="http://schemas.microsoft.com/office/drawing/2014/main" id="{10742300-28F9-3D71-A074-19BA080A1CA5}"/>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453BE9C5-92E8-EDAB-6B08-AA9B971BD11D}"/>
              </a:ext>
            </a:extLst>
          </p:cNvPr>
          <p:cNvSpPr>
            <a:spLocks noGrp="1"/>
          </p:cNvSpPr>
          <p:nvPr>
            <p:ph type="dt" idx="1"/>
          </p:nvPr>
        </p:nvSpPr>
        <p:spPr/>
        <p:txBody>
          <a:bodyPr/>
          <a:lstStyle/>
          <a:p>
            <a:pPr>
              <a:defRPr/>
            </a:pPr>
            <a:endParaRPr lang="en-US"/>
          </a:p>
        </p:txBody>
      </p:sp>
      <p:sp>
        <p:nvSpPr>
          <p:cNvPr id="6" name="Footer Placeholder 5">
            <a:extLst>
              <a:ext uri="{FF2B5EF4-FFF2-40B4-BE49-F238E27FC236}">
                <a16:creationId xmlns:a16="http://schemas.microsoft.com/office/drawing/2014/main" id="{3F74AEF9-A91E-AA41-D170-CA080B379F37}"/>
              </a:ext>
            </a:extLst>
          </p:cNvPr>
          <p:cNvSpPr>
            <a:spLocks noGrp="1"/>
          </p:cNvSpPr>
          <p:nvPr>
            <p:ph type="ftr" sz="quarter" idx="4"/>
          </p:nvPr>
        </p:nvSpPr>
        <p:spPr/>
        <p:txBody>
          <a:bodyPr/>
          <a:lstStyle/>
          <a:p>
            <a:pPr>
              <a:defRPr/>
            </a:pPr>
            <a:r>
              <a:rPr lang="en-US"/>
              <a:t>Carol J. Fabian, M.D.</a:t>
            </a:r>
          </a:p>
        </p:txBody>
      </p:sp>
      <p:sp>
        <p:nvSpPr>
          <p:cNvPr id="7" name="Slide Number Placeholder 6">
            <a:extLst>
              <a:ext uri="{FF2B5EF4-FFF2-40B4-BE49-F238E27FC236}">
                <a16:creationId xmlns:a16="http://schemas.microsoft.com/office/drawing/2014/main" id="{62B5AF81-DC26-4A62-413B-01E26DC00D87}"/>
              </a:ext>
            </a:extLst>
          </p:cNvPr>
          <p:cNvSpPr>
            <a:spLocks noGrp="1"/>
          </p:cNvSpPr>
          <p:nvPr>
            <p:ph type="sldNum" sz="quarter" idx="5"/>
          </p:nvPr>
        </p:nvSpPr>
        <p:spPr/>
        <p:txBody>
          <a:bodyPr/>
          <a:lstStyle/>
          <a:p>
            <a:pPr>
              <a:defRPr/>
            </a:pPr>
            <a:fld id="{927875C5-F06A-42DE-A2C3-8548F487468D}" type="slidenum">
              <a:rPr lang="en-US" altLang="en-US" smtClean="0"/>
              <a:pPr>
                <a:defRPr/>
              </a:pPr>
              <a:t>23</a:t>
            </a:fld>
            <a:endParaRPr lang="en-US" altLang="en-US"/>
          </a:p>
        </p:txBody>
      </p:sp>
    </p:spTree>
    <p:extLst>
      <p:ext uri="{BB962C8B-B14F-4D97-AF65-F5344CB8AC3E}">
        <p14:creationId xmlns:p14="http://schemas.microsoft.com/office/powerpoint/2010/main" val="62017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weight loss does it take to reduce obesity associated breast cancer risk and which type of interventions do the job?</a:t>
            </a:r>
          </a:p>
          <a:p>
            <a:r>
              <a:rPr lang="en-US" dirty="0"/>
              <a:t>Behavioral interventions which achieve a 10 % or greater sustained weight loss  improve risk biomarkers and if loss is sustained reduce breast cancer risk.  Bariatric surgery with a mean 20% weight reduction has been reported to reduce breast cancer risk by 45%. The eight loss in GLP-1 GIP receptor agonists achieve a 10-20% in non-diabetic individuals but unclear if associated with reduced risk of breast cancer </a:t>
            </a:r>
          </a:p>
          <a:p>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24</a:t>
            </a:fld>
            <a:endParaRPr lang="en-US" altLang="en-US"/>
          </a:p>
        </p:txBody>
      </p:sp>
    </p:spTree>
    <p:extLst>
      <p:ext uri="{BB962C8B-B14F-4D97-AF65-F5344CB8AC3E}">
        <p14:creationId xmlns:p14="http://schemas.microsoft.com/office/powerpoint/2010/main" val="144730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7314254-2A42-AD2C-0314-24074E4C241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en-US" altLang="en-US" sz="1300"/>
              <a:t>School of Breast Oncology - 2019</a:t>
            </a:r>
          </a:p>
        </p:txBody>
      </p:sp>
      <p:sp>
        <p:nvSpPr>
          <p:cNvPr id="62467" name="Rectangle 3">
            <a:extLst>
              <a:ext uri="{FF2B5EF4-FFF2-40B4-BE49-F238E27FC236}">
                <a16:creationId xmlns:a16="http://schemas.microsoft.com/office/drawing/2014/main" id="{10EDF724-825E-1E8C-52F0-B367E149092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endParaRPr lang="en-US" altLang="en-US" sz="1300"/>
          </a:p>
        </p:txBody>
      </p:sp>
      <p:sp>
        <p:nvSpPr>
          <p:cNvPr id="62468" name="Rectangle 6">
            <a:extLst>
              <a:ext uri="{FF2B5EF4-FFF2-40B4-BE49-F238E27FC236}">
                <a16:creationId xmlns:a16="http://schemas.microsoft.com/office/drawing/2014/main" id="{95A166FD-19DC-5E3A-791A-2993BCBBEF8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en-US" altLang="en-US" sz="1300"/>
              <a:t>Carol J. Fabian, M.D.</a:t>
            </a:r>
          </a:p>
        </p:txBody>
      </p:sp>
      <p:sp>
        <p:nvSpPr>
          <p:cNvPr id="62469" name="Rectangle 7">
            <a:extLst>
              <a:ext uri="{FF2B5EF4-FFF2-40B4-BE49-F238E27FC236}">
                <a16:creationId xmlns:a16="http://schemas.microsoft.com/office/drawing/2014/main" id="{CFE5B59D-F653-9C06-3913-D039FDB14B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709FE0E-F93C-47E5-A43F-C7FE33536A70}" type="slidenum">
              <a:rPr lang="en-US" altLang="en-US" sz="1300" smtClean="0"/>
              <a:pPr>
                <a:spcBef>
                  <a:spcPct val="0"/>
                </a:spcBef>
              </a:pPr>
              <a:t>25</a:t>
            </a:fld>
            <a:endParaRPr lang="en-US" altLang="en-US" sz="1300"/>
          </a:p>
        </p:txBody>
      </p:sp>
      <p:sp>
        <p:nvSpPr>
          <p:cNvPr id="62470" name="Rectangle 2">
            <a:extLst>
              <a:ext uri="{FF2B5EF4-FFF2-40B4-BE49-F238E27FC236}">
                <a16:creationId xmlns:a16="http://schemas.microsoft.com/office/drawing/2014/main" id="{42C84D9F-FD80-E2A0-5887-0D1789B30152}"/>
              </a:ext>
            </a:extLst>
          </p:cNvPr>
          <p:cNvSpPr>
            <a:spLocks noGrp="1" noRot="1" noChangeAspect="1" noChangeArrowheads="1" noTextEdit="1"/>
          </p:cNvSpPr>
          <p:nvPr>
            <p:ph type="sldImg"/>
          </p:nvPr>
        </p:nvSpPr>
        <p:spPr>
          <a:xfrm>
            <a:off x="409575" y="698500"/>
            <a:ext cx="6192838" cy="3484563"/>
          </a:xfrm>
          <a:ln/>
        </p:spPr>
      </p:sp>
      <p:sp>
        <p:nvSpPr>
          <p:cNvPr id="62471" name="Rectangle 3">
            <a:extLst>
              <a:ext uri="{FF2B5EF4-FFF2-40B4-BE49-F238E27FC236}">
                <a16:creationId xmlns:a16="http://schemas.microsoft.com/office/drawing/2014/main" id="{8B14417D-416D-8E1E-0B5E-8DB5B42F8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Endocrine pharmacotherapy is generally reserved for moderately  elevated to high and very high risk women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AB89394-57F4-6D49-236C-1A74900D5C07}"/>
              </a:ext>
            </a:extLst>
          </p:cNvPr>
          <p:cNvSpPr>
            <a:spLocks noGrp="1" noRot="1" noChangeAspect="1" noChangeArrowheads="1" noTextEdit="1"/>
          </p:cNvSpPr>
          <p:nvPr>
            <p:ph type="sldImg"/>
          </p:nvPr>
        </p:nvSpPr>
        <p:spPr>
          <a:xfrm>
            <a:off x="409575" y="698500"/>
            <a:ext cx="6192838" cy="3484563"/>
          </a:xfrm>
          <a:ln/>
        </p:spPr>
      </p:sp>
      <p:sp>
        <p:nvSpPr>
          <p:cNvPr id="64515" name="Notes Placeholder 2">
            <a:extLst>
              <a:ext uri="{FF2B5EF4-FFF2-40B4-BE49-F238E27FC236}">
                <a16:creationId xmlns:a16="http://schemas.microsoft.com/office/drawing/2014/main" id="{BD4A6AED-79B9-36D9-105A-654A50D928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Endocrine pharmacotherapy may be considered if a woman’s 5 year risk is 3% or higher or 10 year risk is 5% or higher by a standard model such as IBIS.  This risk level will be obtained for women with moderate or high penetrance gene mutations, significant FH, precancerous breast disease</a:t>
            </a:r>
          </a:p>
        </p:txBody>
      </p:sp>
      <p:sp>
        <p:nvSpPr>
          <p:cNvPr id="4" name="Header Placeholder 3">
            <a:extLst>
              <a:ext uri="{FF2B5EF4-FFF2-40B4-BE49-F238E27FC236}">
                <a16:creationId xmlns:a16="http://schemas.microsoft.com/office/drawing/2014/main" id="{585F9CF3-75BE-D266-6A0F-EFF3355C40B7}"/>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60B81CB0-1BB8-3819-1723-099B613E5D56}"/>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2C22D662-798E-5463-394B-33AA514A9C01}"/>
              </a:ext>
            </a:extLst>
          </p:cNvPr>
          <p:cNvSpPr>
            <a:spLocks noGrp="1"/>
          </p:cNvSpPr>
          <p:nvPr>
            <p:ph type="ftr" sz="quarter" idx="4"/>
          </p:nvPr>
        </p:nvSpPr>
        <p:spPr/>
        <p:txBody>
          <a:bodyPr/>
          <a:lstStyle/>
          <a:p>
            <a:pPr>
              <a:defRPr/>
            </a:pPr>
            <a:r>
              <a:rPr lang="en-US"/>
              <a:t>Carol J. Fabian, M.D.</a:t>
            </a:r>
          </a:p>
        </p:txBody>
      </p:sp>
      <p:sp>
        <p:nvSpPr>
          <p:cNvPr id="64519" name="Slide Number Placeholder 6">
            <a:extLst>
              <a:ext uri="{FF2B5EF4-FFF2-40B4-BE49-F238E27FC236}">
                <a16:creationId xmlns:a16="http://schemas.microsoft.com/office/drawing/2014/main" id="{26609BA4-4319-7A16-B435-58840FD44B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6AC6B924-0388-489E-8167-FD0C0E7BFF54}" type="slidenum">
              <a:rPr lang="en-US" altLang="en-US" sz="1300" smtClean="0"/>
              <a:pPr>
                <a:spcBef>
                  <a:spcPct val="0"/>
                </a:spcBef>
              </a:pPr>
              <a:t>26</a:t>
            </a:fld>
            <a:endParaRPr lang="en-US" alt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pharmacotherapy for breast cancer risk reduction is  tamoxifen for pre or postmenopausal women or raloxifene,  anastrozole or exemestane for postmenopausal women. These agents at full ( standard dose)  are associated with a 44-66% risk reduction but no improvement in Breast Cancer mortality in women undergoing regular screening particularly those who are being screened with both mammography and breast MRI.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62456-4919-448C-BA96-DFBCFFD6C6E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2021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Endocrine treatment is a strong recommendation after biopsy and excision of atypical hyperplasia or LCIS. Note that the main purpose of surgical excision after large bore core biopsy is potential for upgrade to DCIS. Endocrine Rx  such as t</a:t>
            </a:r>
            <a:r>
              <a:rPr kumimoji="0" lang="en-US" sz="1200" b="0" i="0" u="none" strike="noStrike" kern="1200" cap="none" spc="0" normalizeH="0" baseline="0" noProof="0" dirty="0" err="1">
                <a:ln>
                  <a:noFill/>
                </a:ln>
                <a:solidFill>
                  <a:srgbClr val="000000"/>
                </a:solidFill>
                <a:effectLst/>
                <a:uLnTx/>
                <a:uFillTx/>
                <a:latin typeface="Arial" charset="0"/>
                <a:ea typeface="ＭＳ Ｐゴシック" panose="020B0600070205080204" pitchFamily="34" charset="-128"/>
                <a:cs typeface="Arial" charset="0"/>
              </a:rPr>
              <a:t>amoxifen</a:t>
            </a:r>
            <a:r>
              <a:rPr kumimoji="0" lang="en-US" sz="12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can reduce DCIS/IC by 2/3 for women with AH and LCIS </a:t>
            </a:r>
            <a:r>
              <a:rPr lang="en-US" dirty="0"/>
              <a:t> Unilateral mastectomy is not a treatment option for LCIS.  Bilateral mastectomy is a consideration if there are other factors. </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28</a:t>
            </a:fld>
            <a:endParaRPr lang="en-US" altLang="en-US"/>
          </a:p>
        </p:txBody>
      </p:sp>
    </p:spTree>
    <p:extLst>
      <p:ext uri="{BB962C8B-B14F-4D97-AF65-F5344CB8AC3E}">
        <p14:creationId xmlns:p14="http://schemas.microsoft.com/office/powerpoint/2010/main" val="3957481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C77C2620-9735-DA81-A4E3-AB8E3765A0D0}"/>
              </a:ext>
            </a:extLst>
          </p:cNvPr>
          <p:cNvSpPr>
            <a:spLocks noGrp="1" noRot="1" noChangeAspect="1" noChangeArrowheads="1" noTextEdit="1"/>
          </p:cNvSpPr>
          <p:nvPr>
            <p:ph type="sldImg"/>
          </p:nvPr>
        </p:nvSpPr>
        <p:spPr>
          <a:xfrm>
            <a:off x="409575" y="698500"/>
            <a:ext cx="6192838" cy="3484563"/>
          </a:xfrm>
          <a:ln/>
        </p:spPr>
      </p:sp>
      <p:sp>
        <p:nvSpPr>
          <p:cNvPr id="74755" name="Notes Placeholder 2">
            <a:extLst>
              <a:ext uri="{FF2B5EF4-FFF2-40B4-BE49-F238E27FC236}">
                <a16:creationId xmlns:a16="http://schemas.microsoft.com/office/drawing/2014/main" id="{38E18598-0B29-0BD7-1CCF-747536F770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When should endocrine agents not be used?</a:t>
            </a:r>
          </a:p>
          <a:p>
            <a:r>
              <a:rPr lang="en-US" altLang="en-US" dirty="0">
                <a:latin typeface="Arial" panose="020B0604020202020204" pitchFamily="34" charset="0"/>
                <a:cs typeface="Arial" panose="020B0604020202020204" pitchFamily="34" charset="0"/>
              </a:rPr>
              <a:t> Tamoxifen is contraindicated in women with prior DVT or currently considering childbearing</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Tamoxifen a poor choice for women under 35 or over 69, those with endometriosis, ovarian cysts,  migraines,  abnormal liver functions, insulin resistance and dyslipidemia. Women who already have vasomotor symptoms are likely to discontinue.  AIs a poor choice if a woman has osteopenia,  joint pain,  vaginal dryness or current vasomotor symptoms.  </a:t>
            </a:r>
          </a:p>
        </p:txBody>
      </p:sp>
      <p:sp>
        <p:nvSpPr>
          <p:cNvPr id="4" name="Header Placeholder 3">
            <a:extLst>
              <a:ext uri="{FF2B5EF4-FFF2-40B4-BE49-F238E27FC236}">
                <a16:creationId xmlns:a16="http://schemas.microsoft.com/office/drawing/2014/main" id="{E0D407B0-6311-7C9E-13E0-3CC8CD985442}"/>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01FB667D-56A4-E4C2-61B9-BA73D52C6F38}"/>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6A4B944C-544F-759C-9CD1-0BE2440FBFD9}"/>
              </a:ext>
            </a:extLst>
          </p:cNvPr>
          <p:cNvSpPr>
            <a:spLocks noGrp="1"/>
          </p:cNvSpPr>
          <p:nvPr>
            <p:ph type="ftr" sz="quarter" idx="4"/>
          </p:nvPr>
        </p:nvSpPr>
        <p:spPr/>
        <p:txBody>
          <a:bodyPr/>
          <a:lstStyle/>
          <a:p>
            <a:pPr>
              <a:defRPr/>
            </a:pPr>
            <a:r>
              <a:rPr lang="en-US"/>
              <a:t>Carol J. Fabian, M.D.</a:t>
            </a:r>
          </a:p>
        </p:txBody>
      </p:sp>
      <p:sp>
        <p:nvSpPr>
          <p:cNvPr id="74759" name="Slide Number Placeholder 6">
            <a:extLst>
              <a:ext uri="{FF2B5EF4-FFF2-40B4-BE49-F238E27FC236}">
                <a16:creationId xmlns:a16="http://schemas.microsoft.com/office/drawing/2014/main" id="{1AB6B863-F92E-72EF-BEED-8012FBDA5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1EB79AF-1B58-4DD4-BDF9-68293813A065}" type="slidenum">
              <a:rPr lang="en-US" altLang="en-US" sz="1300" smtClean="0"/>
              <a:pPr>
                <a:spcBef>
                  <a:spcPct val="0"/>
                </a:spcBef>
              </a:pPr>
              <a:t>29</a:t>
            </a:fld>
            <a:endParaRPr lang="en-US" altLang="en-US" sz="1300"/>
          </a:p>
        </p:txBody>
      </p:sp>
    </p:spTree>
    <p:extLst>
      <p:ext uri="{BB962C8B-B14F-4D97-AF65-F5344CB8AC3E}">
        <p14:creationId xmlns:p14="http://schemas.microsoft.com/office/powerpoint/2010/main" val="183283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first cover risk factors and risk estimation models and screening by risk level. I will then move on to risk reduction by risk level and life phase, how we develop new prevention interventions and close with hormone replacement and alternatives.   </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3</a:t>
            </a:fld>
            <a:endParaRPr lang="en-US" altLang="en-US"/>
          </a:p>
        </p:txBody>
      </p:sp>
    </p:spTree>
    <p:extLst>
      <p:ext uri="{BB962C8B-B14F-4D97-AF65-F5344CB8AC3E}">
        <p14:creationId xmlns:p14="http://schemas.microsoft.com/office/powerpoint/2010/main" val="3058065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576BEEF-94AC-92D9-7D0A-93CF56F1BCEA}"/>
              </a:ext>
            </a:extLst>
          </p:cNvPr>
          <p:cNvSpPr>
            <a:spLocks noGrp="1" noRot="1" noChangeAspect="1" noChangeArrowheads="1" noTextEdit="1"/>
          </p:cNvSpPr>
          <p:nvPr>
            <p:ph type="sldImg"/>
          </p:nvPr>
        </p:nvSpPr>
        <p:spPr>
          <a:xfrm>
            <a:off x="409575" y="698500"/>
            <a:ext cx="6192838" cy="3484563"/>
          </a:xfrm>
          <a:ln/>
        </p:spPr>
      </p:sp>
      <p:sp>
        <p:nvSpPr>
          <p:cNvPr id="68611" name="Notes Placeholder 2">
            <a:extLst>
              <a:ext uri="{FF2B5EF4-FFF2-40B4-BE49-F238E27FC236}">
                <a16:creationId xmlns:a16="http://schemas.microsoft.com/office/drawing/2014/main" id="{4499C19C-515A-03A0-8CD4-D99F205EC9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Side effects of the endocrine agents which all cause </a:t>
            </a:r>
            <a:r>
              <a:rPr lang="en-US" altLang="en-US" dirty="0" err="1">
                <a:latin typeface="Arial" panose="020B0604020202020204" pitchFamily="34" charset="0"/>
                <a:cs typeface="Arial" panose="020B0604020202020204" pitchFamily="34" charset="0"/>
              </a:rPr>
              <a:t>hotflashes</a:t>
            </a:r>
            <a:r>
              <a:rPr lang="en-US" altLang="en-US" dirty="0">
                <a:latin typeface="Arial" panose="020B0604020202020204" pitchFamily="34" charset="0"/>
                <a:cs typeface="Arial" panose="020B0604020202020204" pitchFamily="34" charset="0"/>
              </a:rPr>
              <a:t> is the primary reason for the &lt;5% uptake in risk eligible women with atypia and LCIs.  Whereas tamoxifen may cause vaginal discharge, raloxifene and exemestane are often associated with vaginal dryness. Tamoxifen can cause an increase in ovarian cysts uterine problems and cancer.  Both tamoxifen and raloxifene are associated with an increased risk of DVT and PE. Tamoxifen is associated with an increase risk for cataracts.  Exemestane is not associated with an increase in the risk for uterine abnormalities, uterine cancer, DVT or PE,  or cataracts but  is associated with joint and muscle pain and bone density loss.  Raloxifene and tamoxifen can be associated with leg cramps but musculoskeletal symptoms are not as severe as with the AIs. Both tamoxifen and raloxifene when given to postmenopausal women are associated with no change to a small increase in bone mineral density but tamoxifen is associated with bone density loss in premenopausal women. All 3 drugs can cause fatigue and headache but the fatigue is generally worse for AIs than tamoxifen or raloxifene.    </a:t>
            </a:r>
          </a:p>
        </p:txBody>
      </p:sp>
      <p:sp>
        <p:nvSpPr>
          <p:cNvPr id="68612" name="Header Placeholder 3">
            <a:extLst>
              <a:ext uri="{FF2B5EF4-FFF2-40B4-BE49-F238E27FC236}">
                <a16:creationId xmlns:a16="http://schemas.microsoft.com/office/drawing/2014/main" id="{35C9C21D-5DCF-3EDA-B94B-BBA95E14CE1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en-US" altLang="en-US" sz="1300"/>
              <a:t>School of Breast Oncology - 2019</a:t>
            </a:r>
          </a:p>
        </p:txBody>
      </p:sp>
      <p:sp>
        <p:nvSpPr>
          <p:cNvPr id="68613" name="Date Placeholder 4">
            <a:extLst>
              <a:ext uri="{FF2B5EF4-FFF2-40B4-BE49-F238E27FC236}">
                <a16:creationId xmlns:a16="http://schemas.microsoft.com/office/drawing/2014/main" id="{8E88CDF0-8C46-4649-B6CF-A07A72B0355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endParaRPr lang="en-US" altLang="en-US" sz="1300"/>
          </a:p>
        </p:txBody>
      </p:sp>
      <p:sp>
        <p:nvSpPr>
          <p:cNvPr id="68614" name="Footer Placeholder 5">
            <a:extLst>
              <a:ext uri="{FF2B5EF4-FFF2-40B4-BE49-F238E27FC236}">
                <a16:creationId xmlns:a16="http://schemas.microsoft.com/office/drawing/2014/main" id="{7C84E787-250D-B200-148B-51F8A329A6E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en-US" altLang="en-US" sz="1300"/>
              <a:t>Carol J. Fabian, M.D.</a:t>
            </a:r>
          </a:p>
        </p:txBody>
      </p:sp>
      <p:sp>
        <p:nvSpPr>
          <p:cNvPr id="68615" name="Slide Number Placeholder 6">
            <a:extLst>
              <a:ext uri="{FF2B5EF4-FFF2-40B4-BE49-F238E27FC236}">
                <a16:creationId xmlns:a16="http://schemas.microsoft.com/office/drawing/2014/main" id="{A122584D-95E2-9722-CA6C-C82012E28E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3C814E66-76B7-4C44-AA43-117635E129F0}" type="slidenum">
              <a:rPr lang="en-US" altLang="en-US" sz="1300" smtClean="0"/>
              <a:pPr>
                <a:spcBef>
                  <a:spcPct val="0"/>
                </a:spcBef>
              </a:pPr>
              <a:t>30</a:t>
            </a:fld>
            <a:endParaRPr lang="en-US" alt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8136F83-5821-C433-D124-1123FF81F73B}"/>
              </a:ext>
            </a:extLst>
          </p:cNvPr>
          <p:cNvSpPr>
            <a:spLocks noGrp="1" noRot="1" noChangeAspect="1" noChangeArrowheads="1" noTextEdit="1"/>
          </p:cNvSpPr>
          <p:nvPr>
            <p:ph type="sldImg"/>
          </p:nvPr>
        </p:nvSpPr>
        <p:spPr>
          <a:xfrm>
            <a:off x="409575" y="698500"/>
            <a:ext cx="6192838" cy="3484563"/>
          </a:xfrm>
          <a:ln/>
        </p:spPr>
      </p:sp>
      <p:sp>
        <p:nvSpPr>
          <p:cNvPr id="80899" name="Notes Placeholder 2">
            <a:extLst>
              <a:ext uri="{FF2B5EF4-FFF2-40B4-BE49-F238E27FC236}">
                <a16:creationId xmlns:a16="http://schemas.microsoft.com/office/drawing/2014/main" id="{F0822EAD-CAFA-15DA-1F31-D1AE4A1F11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In The tam 01 trial 3 years of low dose tamoxifen in ¼ of standard dose were compared to Placebo for women with recent diagnosis of atypical hyperplasia, LCIS or DCIS  Results were favorable for postmenopausal women with marked reduction in 2/3 in risk for DCIS or IC for postmenopausal women  with  no increase in DVT/PE or uterine cancer.  Hot flashes occurred but were less intense than would be expected for full dose tamoxifen.  A 27% non-significant risk reduction for premenopausal women was observed.</a:t>
            </a:r>
          </a:p>
        </p:txBody>
      </p:sp>
      <p:sp>
        <p:nvSpPr>
          <p:cNvPr id="4" name="Header Placeholder 3">
            <a:extLst>
              <a:ext uri="{FF2B5EF4-FFF2-40B4-BE49-F238E27FC236}">
                <a16:creationId xmlns:a16="http://schemas.microsoft.com/office/drawing/2014/main" id="{91A8372A-6C9D-DBD2-2216-2E904A3EB7FF}"/>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98944B32-CFDA-8CBC-E2AC-AC31D5E26F9A}"/>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A61213D0-04D7-EF2B-CA25-DF0E7B6FDC41}"/>
              </a:ext>
            </a:extLst>
          </p:cNvPr>
          <p:cNvSpPr>
            <a:spLocks noGrp="1"/>
          </p:cNvSpPr>
          <p:nvPr>
            <p:ph type="ftr" sz="quarter" idx="4"/>
          </p:nvPr>
        </p:nvSpPr>
        <p:spPr/>
        <p:txBody>
          <a:bodyPr/>
          <a:lstStyle/>
          <a:p>
            <a:pPr>
              <a:defRPr/>
            </a:pPr>
            <a:r>
              <a:rPr lang="en-US"/>
              <a:t>Carol J. Fabian, M.D.</a:t>
            </a:r>
          </a:p>
        </p:txBody>
      </p:sp>
      <p:sp>
        <p:nvSpPr>
          <p:cNvPr id="80903" name="Slide Number Placeholder 6">
            <a:extLst>
              <a:ext uri="{FF2B5EF4-FFF2-40B4-BE49-F238E27FC236}">
                <a16:creationId xmlns:a16="http://schemas.microsoft.com/office/drawing/2014/main" id="{ED6C106F-C1ED-3A04-C692-307F2E2B2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6D2C577C-9D00-4FCC-A63E-A6ECB5DDB216}" type="slidenum">
              <a:rPr lang="en-US" altLang="en-US" sz="1300" smtClean="0"/>
              <a:pPr>
                <a:spcBef>
                  <a:spcPct val="0"/>
                </a:spcBef>
              </a:pPr>
              <a:t>31</a:t>
            </a:fld>
            <a:endParaRPr lang="en-US" alt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number of phase II trials are ongoing investigating agents likely to improve or minimally impact QOL. </a:t>
            </a:r>
            <a:r>
              <a:rPr kumimoji="0" lang="en-US" sz="2400" b="0" i="0" u="none" strike="noStrike" kern="1200" cap="none" spc="-50" normalizeH="0" baseline="0" noProof="0" dirty="0">
                <a:ln>
                  <a:noFill/>
                </a:ln>
                <a:solidFill>
                  <a:prstClr val="white">
                    <a:lumMod val="75000"/>
                    <a:lumOff val="25000"/>
                  </a:prstClr>
                </a:solidFill>
                <a:effectLst/>
                <a:uLnTx/>
                <a:uFillTx/>
                <a:latin typeface="Arial" panose="020B0604020202020204" pitchFamily="34" charset="0"/>
                <a:ea typeface="+mj-ea"/>
                <a:cs typeface="Arial" panose="020B0604020202020204" pitchFamily="34" charset="0"/>
              </a:rPr>
              <a:t>1) Low Doses Standard Prevention Drugs 2) New SERMS 3) FDA Approved Agents which Address Additional  Symptoms or Health Problems 4) Vaccines </a:t>
            </a:r>
            <a:r>
              <a:rPr lang="en-US" b="0" dirty="0"/>
              <a:t> These trials use change in risk biomarkers instead of cancer incidence as endpoints</a:t>
            </a:r>
            <a:r>
              <a:rPr lang="en-US" dirty="0"/>
              <a:t>.  </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32</a:t>
            </a:fld>
            <a:endParaRPr lang="en-US" altLang="en-US"/>
          </a:p>
        </p:txBody>
      </p:sp>
    </p:spTree>
    <p:extLst>
      <p:ext uri="{BB962C8B-B14F-4D97-AF65-F5344CB8AC3E}">
        <p14:creationId xmlns:p14="http://schemas.microsoft.com/office/powerpoint/2010/main" val="458139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anose="020B0600070205080204" pitchFamily="34" charset="-128"/>
                <a:cs typeface="Arial" charset="0"/>
              </a:rPr>
              <a:t>A Swedish Phase II trial investigated the effect of multiple doses of tamoxifen on area of mammographic density in women undergoing screening.  In contradistinction to the Italian trial,  they found significant decrease in mammographic dense area only in premenopausal women with maximum reduction in density at 3 ng/ml endoxifen which was observed by the 5 mg dose. Tissue correlates were obtained in ~ 5% of entrants.  Change in collagen organization was observed beginning at the lowest dose in both pre and postmenopausal women but change in epithelial area which correlated with change in Ki-67 was only seen in premenopausal women and seemed to correlate with change in Ki-67. Change in Ki67 was maximal at higher doses</a:t>
            </a:r>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33</a:t>
            </a:fld>
            <a:endParaRPr lang="en-US" altLang="en-US"/>
          </a:p>
        </p:txBody>
      </p:sp>
    </p:spTree>
    <p:extLst>
      <p:ext uri="{BB962C8B-B14F-4D97-AF65-F5344CB8AC3E}">
        <p14:creationId xmlns:p14="http://schemas.microsoft.com/office/powerpoint/2010/main" val="1015772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ts val="600"/>
              </a:spcAft>
              <a:buClr>
                <a:srgbClr val="B5AE53"/>
              </a:buClr>
              <a:buSzTx/>
              <a:buFont typeface="Calibri" panose="020F0502020204030204" pitchFamily="34" charset="0"/>
              <a:buNone/>
              <a:tabLst/>
              <a:defRPr/>
            </a:pPr>
            <a:r>
              <a:rPr lang="en-US" sz="1200" kern="1200" dirty="0">
                <a:solidFill>
                  <a:srgbClr val="000000"/>
                </a:solidFill>
                <a:effectLst/>
                <a:latin typeface="Arial" panose="020B0604020202020204" pitchFamily="34" charset="0"/>
                <a:ea typeface="MS PGothic" panose="020B0600070205080204" pitchFamily="34" charset="-128"/>
              </a:rPr>
              <a:t>Confused? I think this is a good example of biomarker modulation is likely context and cohort dependent and there is no perfect endpoint for all agents or cohorts.  </a:t>
            </a:r>
            <a:r>
              <a:rPr kumimoji="0" lang="en-US" sz="24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ＭＳ Ｐゴシック" panose="020B0600070205080204" pitchFamily="34" charset="-128"/>
                <a:cs typeface="Arial" panose="020B0604020202020204" pitchFamily="34" charset="0"/>
              </a:rPr>
              <a:t>Dense area on mammogram difficult to reduce in postmenopausal women in short period of time. Ki-67 minimal in postmenopausal women at baseline and changes with cycle in premens. We clearly need to continue work in prevention biomarker research   </a:t>
            </a:r>
          </a:p>
          <a:p>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34</a:t>
            </a:fld>
            <a:endParaRPr lang="en-US" altLang="en-US"/>
          </a:p>
        </p:txBody>
      </p:sp>
    </p:spTree>
    <p:extLst>
      <p:ext uri="{BB962C8B-B14F-4D97-AF65-F5344CB8AC3E}">
        <p14:creationId xmlns:p14="http://schemas.microsoft.com/office/powerpoint/2010/main" val="3384065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dose tamoxifen is being examined in premenopausal women and compared to another late  generation SERM Acolbifene with some SERD like properties which may make it less susceptible to inducing its own resistance .  In the Renaissance trial lack of change in breast density is being used as a surrogate to guide need for dose escalation.  In overweight and obese postmenopausal women high dose omega-3 is added to reduce tamoxifen’s unfavorable effects on some metabolic parameters and improve effectiveness </a:t>
            </a:r>
          </a:p>
        </p:txBody>
      </p:sp>
      <p:sp>
        <p:nvSpPr>
          <p:cNvPr id="4" name="Header Placeholder 3"/>
          <p:cNvSpPr>
            <a:spLocks noGrp="1"/>
          </p:cNvSpPr>
          <p:nvPr>
            <p:ph type="hdr" sz="quarter"/>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School of Breast Oncology - 2019</a:t>
            </a:r>
          </a:p>
        </p:txBody>
      </p:sp>
      <p:sp>
        <p:nvSpPr>
          <p:cNvPr id="5" name="Date Placeholder 4"/>
          <p:cNvSpPr>
            <a:spLocks noGrp="1"/>
          </p:cNvSpPr>
          <p:nvPr>
            <p:ph type="dt" idx="1"/>
          </p:nvPr>
        </p:nvSpPr>
        <p:spPr/>
        <p:txBody>
          <a:bodyPr/>
          <a:lstStyle/>
          <a:p>
            <a:pPr marL="0" marR="0" lvl="0" indent="0" algn="r" defTabSz="922706"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p:cNvSpPr>
            <a:spLocks noGrp="1"/>
          </p:cNvSpPr>
          <p:nvPr>
            <p:ph type="ftr" sz="quarter" idx="4"/>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Carol J. Fabian, M.D.</a:t>
            </a:r>
          </a:p>
        </p:txBody>
      </p:sp>
      <p:sp>
        <p:nvSpPr>
          <p:cNvPr id="7" name="Slide Number Placeholder 6"/>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927875C5-F06A-42DE-A2C3-8548F487468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15557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400" b="1" i="0" u="none" strike="noStrike" kern="1200" cap="none" spc="-50" normalizeH="0" baseline="0" noProof="0" dirty="0">
                <a:ln>
                  <a:noFill/>
                </a:ln>
                <a:solidFill>
                  <a:prstClr val="white">
                    <a:lumMod val="75000"/>
                    <a:lumOff val="25000"/>
                  </a:prstClr>
                </a:solidFill>
                <a:effectLst/>
                <a:uLnTx/>
                <a:uFillTx/>
                <a:latin typeface="Arial" panose="020B0604020202020204" pitchFamily="34" charset="0"/>
                <a:ea typeface="+mj-ea"/>
                <a:cs typeface="Arial" panose="020B0604020202020204" pitchFamily="34" charset="0"/>
              </a:rPr>
              <a:t>The Swedes are Not Confused and Are Moving on with the active Metabolite of Tamoxifen ( Endoxifen) in Premenopausal Women.  They hope to circumvent problems with interaction with other drugs. Both the 1 and 2 mg dose generally exceed the 3 ng/ml threshold. </a:t>
            </a:r>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36</a:t>
            </a:fld>
            <a:endParaRPr lang="en-US" altLang="en-US"/>
          </a:p>
        </p:txBody>
      </p:sp>
    </p:spTree>
    <p:extLst>
      <p:ext uri="{BB962C8B-B14F-4D97-AF65-F5344CB8AC3E}">
        <p14:creationId xmlns:p14="http://schemas.microsoft.com/office/powerpoint/2010/main" val="3849667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Progestins increase luminal epithelial proliferation  due to down stream increases in cyclin D1 and RANK L. Rank L in addition promotes proliferation in all cells including stem cells</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37</a:t>
            </a:fld>
            <a:endParaRPr lang="en-US" altLang="en-US"/>
          </a:p>
        </p:txBody>
      </p:sp>
    </p:spTree>
    <p:extLst>
      <p:ext uri="{BB962C8B-B14F-4D97-AF65-F5344CB8AC3E}">
        <p14:creationId xmlns:p14="http://schemas.microsoft.com/office/powerpoint/2010/main" val="3139582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approach to reduce breast cancer risk in premenopausal women who have completed childbearing is to reduce progesterone signaling with either a </a:t>
            </a:r>
            <a:r>
              <a:rPr lang="en-US" dirty="0" err="1"/>
              <a:t>RANKl</a:t>
            </a:r>
            <a:r>
              <a:rPr lang="en-US" dirty="0"/>
              <a:t> inhibitor denosumab or the anti-progestin ulipristal. Surrogate endpoints used in these trials include volumetric breast density and Ki-67.  Results are expected in 2026</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38</a:t>
            </a:fld>
            <a:endParaRPr lang="en-US" altLang="en-US"/>
          </a:p>
        </p:txBody>
      </p:sp>
    </p:spTree>
    <p:extLst>
      <p:ext uri="{BB962C8B-B14F-4D97-AF65-F5344CB8AC3E}">
        <p14:creationId xmlns:p14="http://schemas.microsoft.com/office/powerpoint/2010/main" val="1278267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200" kern="1200" dirty="0">
                <a:solidFill>
                  <a:srgbClr val="000000"/>
                </a:solidFill>
                <a:effectLst/>
                <a:latin typeface="Arial" panose="020B0604020202020204" pitchFamily="34" charset="0"/>
                <a:ea typeface="Aptos" panose="020B0004020202020204" pitchFamily="34" charset="0"/>
              </a:rPr>
              <a:t>At the top of the list in terms of multi-tasking agents for perimenopausal women  is bazedoxifene and conjugated estrogen marketed as Duavee. Duavee is FDA approved for relief of hot flashes and prevention of osteoporosis.   Swati Kulkarni in a multisite window trial of  Duavee vs Placebo in ER+ DCIS reported that women randomized to 1 month of Duavee had reduced Ki-67 in their surgical excision compared to the placebo group. </a:t>
            </a:r>
            <a:r>
              <a:rPr lang="en-US" sz="12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40.</a:t>
            </a:r>
            <a:r>
              <a:rPr lang="en-US" sz="1050"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a:t>
            </a:r>
            <a:r>
              <a:rPr lang="en-US" sz="12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 have just completed accrual to a longer duration multisite trial of Duavee vs a wait list control in high- risk women with vasomotor symptoms. This trial which follows on a positive pilot is assessing both imaging and benign breast tissue risk biomarkers. Results are anticipated in 2026 </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39</a:t>
            </a:fld>
            <a:endParaRPr lang="en-US" altLang="en-US"/>
          </a:p>
        </p:txBody>
      </p:sp>
    </p:spTree>
    <p:extLst>
      <p:ext uri="{BB962C8B-B14F-4D97-AF65-F5344CB8AC3E}">
        <p14:creationId xmlns:p14="http://schemas.microsoft.com/office/powerpoint/2010/main" val="82150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664CF87-2170-6C50-C482-050A40FCD68E}"/>
              </a:ext>
            </a:extLst>
          </p:cNvPr>
          <p:cNvSpPr>
            <a:spLocks noGrp="1" noRot="1" noChangeAspect="1" noChangeArrowheads="1" noTextEdit="1"/>
          </p:cNvSpPr>
          <p:nvPr>
            <p:ph type="sldImg"/>
          </p:nvPr>
        </p:nvSpPr>
        <p:spPr>
          <a:xfrm>
            <a:off x="406400" y="698500"/>
            <a:ext cx="6197600" cy="3486150"/>
          </a:xfrm>
          <a:ln/>
        </p:spPr>
      </p:sp>
      <p:sp>
        <p:nvSpPr>
          <p:cNvPr id="17411" name="Rectangle 3">
            <a:extLst>
              <a:ext uri="{FF2B5EF4-FFF2-40B4-BE49-F238E27FC236}">
                <a16:creationId xmlns:a16="http://schemas.microsoft.com/office/drawing/2014/main" id="{7BE88241-31F4-75A7-A7FB-0EBA465BDEC9}"/>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 Major risk factors increase risk  by 2-fold or more and includes  high and moderate penetrance gene mutations a prior precancerous breast biopsy,  breast radiation under age 30,  and a first degree relative less than 50 years of age at disease onset . A single major risk factor generally places a woman in an elevated risk  category such that an appropriate age she might consider supplementary screening and or prevention interventions. </a:t>
            </a:r>
            <a:endParaRPr lang="en-US" alt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652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spcBef>
                <a:spcPts val="430"/>
              </a:spcBef>
              <a:buNone/>
            </a:pPr>
            <a:r>
              <a:rPr lang="en-US" sz="1200" kern="1200" dirty="0">
                <a:solidFill>
                  <a:srgbClr val="000000"/>
                </a:solidFill>
                <a:effectLst/>
                <a:latin typeface="Arial" panose="020B0604020202020204" pitchFamily="34" charset="0"/>
                <a:ea typeface="MS PGothic" panose="020B0600070205080204" pitchFamily="34" charset="-128"/>
              </a:rPr>
              <a:t>Tirzepatide with its 15-20% relative loss has potential to reduce risk for breast cancer as well as diabetes and CV disease. We conducted a 6 month pilot to assess results on breast cancer risk biomarkers in both older premens and postmenopausal women with additional risk factors for breast cancer to date 8 women. The Pilot is fully accrued and to date 18 women have completed. Median Baseline BMI was 37 kg/m2, median weight loss at 6 months was 15% with marked decreases in measures of insulin resistance.  GIPR was present by spatial genomics at baseline in ~ 2/3 of women assessed to date.  Mammographic FGV has been reduced by a relative 20% with a decrease in Ki-67 in pre- but not postmenopausal women.  </a:t>
            </a:r>
            <a:endParaRPr lang="en-US" sz="1050" dirty="0">
              <a:effectLst/>
              <a:latin typeface="Times New Roman" panose="02020603050405020304" pitchFamily="18" charset="0"/>
              <a:ea typeface="Times New Roman" panose="02020603050405020304" pitchFamily="18" charset="0"/>
            </a:endParaRPr>
          </a:p>
          <a:p>
            <a:pPr marL="0" marR="0">
              <a:lnSpc>
                <a:spcPct val="115000"/>
              </a:lnSpc>
              <a:spcAft>
                <a:spcPts val="800"/>
              </a:spcAft>
              <a:buNone/>
            </a:pPr>
            <a:r>
              <a:rPr lang="en-US" sz="12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40</a:t>
            </a:fld>
            <a:endParaRPr lang="en-US" altLang="en-US"/>
          </a:p>
        </p:txBody>
      </p:sp>
    </p:spTree>
    <p:extLst>
      <p:ext uri="{BB962C8B-B14F-4D97-AF65-F5344CB8AC3E}">
        <p14:creationId xmlns:p14="http://schemas.microsoft.com/office/powerpoint/2010/main" val="4292058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What about hormone replacement for the high-risk woman with moderate to severe vasomotor and other menopausal symptoms?  </a:t>
            </a:r>
          </a:p>
          <a:p>
            <a:endParaRPr lang="en-US" dirty="0"/>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41</a:t>
            </a:fld>
            <a:endParaRPr lang="en-US" altLang="en-US"/>
          </a:p>
        </p:txBody>
      </p:sp>
    </p:spTree>
    <p:extLst>
      <p:ext uri="{BB962C8B-B14F-4D97-AF65-F5344CB8AC3E}">
        <p14:creationId xmlns:p14="http://schemas.microsoft.com/office/powerpoint/2010/main" val="75448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Gonadotropin hyperstimulation as the result of decline in estrogen and progesterone triggers increase neurokinin 1-3 receptor (NK3) signaling and narrows thermoneutral zone. Body temps outside if this results in  flushing and sweats or shivering if too cold . Average duration is ~ 7 years and hormones are most effective . </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42</a:t>
            </a:fld>
            <a:endParaRPr lang="en-US" altLang="en-US"/>
          </a:p>
        </p:txBody>
      </p:sp>
    </p:spTree>
    <p:extLst>
      <p:ext uri="{BB962C8B-B14F-4D97-AF65-F5344CB8AC3E}">
        <p14:creationId xmlns:p14="http://schemas.microsoft.com/office/powerpoint/2010/main" val="2989775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Estrogen with or without progestins are the most effective in relieving symptoms. However. the SERM bazedoxifene added to conjugated estrogen is also 75 % effective and counteracts estrogen effects in breast and uterus.  Some non-hormonal drugs such as SSRIs, SSNIs, and NK3 inhibitors  are about 50% effective but may have other undesirable side effects. </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43</a:t>
            </a:fld>
            <a:endParaRPr lang="en-US" altLang="en-US"/>
          </a:p>
        </p:txBody>
      </p:sp>
    </p:spTree>
    <p:extLst>
      <p:ext uri="{BB962C8B-B14F-4D97-AF65-F5344CB8AC3E}">
        <p14:creationId xmlns:p14="http://schemas.microsoft.com/office/powerpoint/2010/main" val="3141970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BFF0B87-4584-CA5F-4CD2-B1FF70E4D433}"/>
              </a:ext>
            </a:extLst>
          </p:cNvPr>
          <p:cNvSpPr>
            <a:spLocks noGrp="1" noRot="1" noChangeAspect="1" noChangeArrowheads="1" noTextEdit="1"/>
          </p:cNvSpPr>
          <p:nvPr>
            <p:ph type="sldImg"/>
          </p:nvPr>
        </p:nvSpPr>
        <p:spPr>
          <a:xfrm>
            <a:off x="409575" y="698500"/>
            <a:ext cx="6192838" cy="3484563"/>
          </a:xfrm>
          <a:ln/>
        </p:spPr>
      </p:sp>
      <p:sp>
        <p:nvSpPr>
          <p:cNvPr id="87043" name="Notes Placeholder 2">
            <a:extLst>
              <a:ext uri="{FF2B5EF4-FFF2-40B4-BE49-F238E27FC236}">
                <a16:creationId xmlns:a16="http://schemas.microsoft.com/office/drawing/2014/main" id="{85D7724F-E318-C26C-A361-F690513F7E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Risks for developing breast cancer with postmenopausal HRT vary by type of drug, route of administration,  age at start and duration of therapy. </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From the WHI  conjugated estrogen alone for 8 years was not associated with increased risk and is  associated with a decrease in all cause mortality when given to women whose ovaries were removed prior to age 60.   Conjugated estrogen which is a mixture of estrogenic substances from pregnant mare urine some of which may act as SERMS may be associated with a small decrease in risk for breast cancer.  Oral or transdermal estradiol is associated with small increase in risk but transdermal preps are associated with fewer clots.  Vaginal hormones are associated with no excess risk. By far the preparations associated with greatest risk are the combinations of estrogen with synthetic progestins.  For example oral CE and MPA after is associated with a HR of 1.25 for 5 years of treatment. </a:t>
            </a:r>
          </a:p>
        </p:txBody>
      </p:sp>
      <p:sp>
        <p:nvSpPr>
          <p:cNvPr id="4" name="Header Placeholder 3">
            <a:extLst>
              <a:ext uri="{FF2B5EF4-FFF2-40B4-BE49-F238E27FC236}">
                <a16:creationId xmlns:a16="http://schemas.microsoft.com/office/drawing/2014/main" id="{F97AA072-29DC-8805-B183-DB4B849E86DB}"/>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3C73A687-A8C8-2120-99A2-745790C318AF}"/>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8399EA72-C50E-B90C-7976-C3C19EB2FDAA}"/>
              </a:ext>
            </a:extLst>
          </p:cNvPr>
          <p:cNvSpPr>
            <a:spLocks noGrp="1"/>
          </p:cNvSpPr>
          <p:nvPr>
            <p:ph type="ftr" sz="quarter" idx="4"/>
          </p:nvPr>
        </p:nvSpPr>
        <p:spPr/>
        <p:txBody>
          <a:bodyPr/>
          <a:lstStyle/>
          <a:p>
            <a:pPr>
              <a:defRPr/>
            </a:pPr>
            <a:r>
              <a:rPr lang="en-US"/>
              <a:t>Carol J. Fabian, M.D.</a:t>
            </a:r>
          </a:p>
        </p:txBody>
      </p:sp>
      <p:sp>
        <p:nvSpPr>
          <p:cNvPr id="87047" name="Slide Number Placeholder 6">
            <a:extLst>
              <a:ext uri="{FF2B5EF4-FFF2-40B4-BE49-F238E27FC236}">
                <a16:creationId xmlns:a16="http://schemas.microsoft.com/office/drawing/2014/main" id="{62F9B858-046A-D887-5165-B70876FF40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1AD0E7D-F1CC-4741-AFDE-C5425C00C847}" type="slidenum">
              <a:rPr lang="en-US" altLang="en-US" sz="1300" smtClean="0"/>
              <a:pPr>
                <a:spcBef>
                  <a:spcPct val="0"/>
                </a:spcBef>
              </a:pPr>
              <a:t>44</a:t>
            </a:fld>
            <a:endParaRPr lang="en-US" altLang="en-US"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924DE4B-6590-CE29-338B-631E6FCF7853}"/>
              </a:ext>
            </a:extLst>
          </p:cNvPr>
          <p:cNvSpPr>
            <a:spLocks noGrp="1" noRot="1" noChangeAspect="1" noChangeArrowheads="1" noTextEdit="1"/>
          </p:cNvSpPr>
          <p:nvPr>
            <p:ph type="sldImg"/>
          </p:nvPr>
        </p:nvSpPr>
        <p:spPr>
          <a:xfrm>
            <a:off x="409575" y="698500"/>
            <a:ext cx="6192838" cy="3484563"/>
          </a:xfrm>
          <a:ln/>
        </p:spPr>
      </p:sp>
      <p:sp>
        <p:nvSpPr>
          <p:cNvPr id="23555" name="Notes Placeholder 2">
            <a:extLst>
              <a:ext uri="{FF2B5EF4-FFF2-40B4-BE49-F238E27FC236}">
                <a16:creationId xmlns:a16="http://schemas.microsoft.com/office/drawing/2014/main" id="{E49F6571-0721-59EE-98E3-0AB8261C6E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Danish registry study suggested increased risk for combo E+P OC, progestin only pills and the LNG IUD. Risk may be higher with long duration ( women now using into their 50s with blessing of their gynecologists) or starting under the age of 20.  Risk seems to dissipate within 5 years of stopping. Case control studies suggest that risks for BRCA1/2 mutation carriers are similar. The Increased risk for breast cancer with oral contraceptives is offset by reduced risk for ovarian cancer. </a:t>
            </a:r>
          </a:p>
          <a:p>
            <a:r>
              <a:rPr lang="en-US" altLang="en-US" dirty="0">
                <a:latin typeface="Arial" panose="020B0604020202020204" pitchFamily="34" charset="0"/>
                <a:cs typeface="Arial" panose="020B0604020202020204" pitchFamily="34" charset="0"/>
              </a:rPr>
              <a:t>,</a:t>
            </a:r>
          </a:p>
        </p:txBody>
      </p:sp>
      <p:sp>
        <p:nvSpPr>
          <p:cNvPr id="4" name="Header Placeholder 3">
            <a:extLst>
              <a:ext uri="{FF2B5EF4-FFF2-40B4-BE49-F238E27FC236}">
                <a16:creationId xmlns:a16="http://schemas.microsoft.com/office/drawing/2014/main" id="{B5F410D2-85B1-4003-CC60-883898AEA2A3}"/>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80CEB300-EF29-3C15-2B9C-62DB65506BF9}"/>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EA4ECFFD-ACB0-3F6C-96A4-2211E54E8E2B}"/>
              </a:ext>
            </a:extLst>
          </p:cNvPr>
          <p:cNvSpPr>
            <a:spLocks noGrp="1"/>
          </p:cNvSpPr>
          <p:nvPr>
            <p:ph type="ftr" sz="quarter" idx="4"/>
          </p:nvPr>
        </p:nvSpPr>
        <p:spPr/>
        <p:txBody>
          <a:bodyPr/>
          <a:lstStyle/>
          <a:p>
            <a:pPr>
              <a:defRPr/>
            </a:pPr>
            <a:r>
              <a:rPr lang="en-US"/>
              <a:t>Carol J. Fabian, M.D.</a:t>
            </a:r>
          </a:p>
        </p:txBody>
      </p:sp>
      <p:sp>
        <p:nvSpPr>
          <p:cNvPr id="23559" name="Slide Number Placeholder 6">
            <a:extLst>
              <a:ext uri="{FF2B5EF4-FFF2-40B4-BE49-F238E27FC236}">
                <a16:creationId xmlns:a16="http://schemas.microsoft.com/office/drawing/2014/main" id="{0AB4C437-0B09-092B-397E-F7C6AF4818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433524A-B322-47EA-AE54-3FAAF5301AF2}" type="slidenum">
              <a:rPr lang="en-US" altLang="en-US" sz="1300" smtClean="0"/>
              <a:pPr>
                <a:spcBef>
                  <a:spcPct val="0"/>
                </a:spcBef>
              </a:pPr>
              <a:t>45</a:t>
            </a:fld>
            <a:endParaRPr lang="en-US" altLang="en-US" sz="1300"/>
          </a:p>
        </p:txBody>
      </p:sp>
    </p:spTree>
    <p:extLst>
      <p:ext uri="{BB962C8B-B14F-4D97-AF65-F5344CB8AC3E}">
        <p14:creationId xmlns:p14="http://schemas.microsoft.com/office/powerpoint/2010/main" val="971726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A6FA24A6-49BF-BFAE-BE07-C20BBADC0D96}"/>
              </a:ext>
            </a:extLst>
          </p:cNvPr>
          <p:cNvSpPr>
            <a:spLocks noGrp="1" noRot="1" noChangeAspect="1" noChangeArrowheads="1" noTextEdit="1"/>
          </p:cNvSpPr>
          <p:nvPr>
            <p:ph type="sldImg"/>
          </p:nvPr>
        </p:nvSpPr>
        <p:spPr>
          <a:xfrm>
            <a:off x="409575" y="698500"/>
            <a:ext cx="6192838" cy="3484563"/>
          </a:xfrm>
          <a:ln/>
        </p:spPr>
      </p:sp>
      <p:sp>
        <p:nvSpPr>
          <p:cNvPr id="91139" name="Notes Placeholder 2">
            <a:extLst>
              <a:ext uri="{FF2B5EF4-FFF2-40B4-BE49-F238E27FC236}">
                <a16:creationId xmlns:a16="http://schemas.microsoft.com/office/drawing/2014/main" id="{B7A06F90-9290-3722-38F3-1E8BE1E58D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rgbClr val="000000"/>
                </a:solidFill>
                <a:effectLst/>
                <a:latin typeface="Arial" panose="020B0604020202020204" pitchFamily="34" charset="0"/>
                <a:ea typeface="MS PGothic" panose="020B0600070205080204" pitchFamily="34" charset="-128"/>
              </a:rPr>
              <a:t>Observational studies show little difference in breast cancer survival  with triple negative or early stage  ER+ breast cancer unless taking an AI.  In the 2 most famous randomized trials there was  an increase in the early recurrence rate in the HABITs trial but the Stockholm trial showed little difference at 10 years.  </a:t>
            </a:r>
            <a:r>
              <a:rPr lang="en-US" sz="1800" kern="1200" dirty="0">
                <a:solidFill>
                  <a:srgbClr val="000000"/>
                </a:solidFill>
                <a:effectLst/>
                <a:latin typeface="Arial" panose="020B0604020202020204" pitchFamily="34" charset="0"/>
                <a:ea typeface="MS PGothic" panose="020B0600070205080204" pitchFamily="34" charset="-128"/>
              </a:rPr>
              <a:t>One should probably avoid using traditional hormone replacement therapy in women with ER+ breast cancer</a:t>
            </a:r>
            <a:endParaRPr lang="en-US" altLang="en-US" dirty="0">
              <a:latin typeface="Arial" panose="020B0604020202020204" pitchFamily="34" charset="0"/>
              <a:cs typeface="Arial" panose="020B0604020202020204" pitchFamily="34" charset="0"/>
            </a:endParaRPr>
          </a:p>
        </p:txBody>
      </p:sp>
      <p:sp>
        <p:nvSpPr>
          <p:cNvPr id="4" name="Header Placeholder 3">
            <a:extLst>
              <a:ext uri="{FF2B5EF4-FFF2-40B4-BE49-F238E27FC236}">
                <a16:creationId xmlns:a16="http://schemas.microsoft.com/office/drawing/2014/main" id="{56625277-A9A5-CAC1-6877-0FA7F1D91227}"/>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50B4C4DE-00EE-57E7-9B9E-65F1A2C2AF9C}"/>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E92AA596-562C-20DA-E4F1-10791F65873A}"/>
              </a:ext>
            </a:extLst>
          </p:cNvPr>
          <p:cNvSpPr>
            <a:spLocks noGrp="1"/>
          </p:cNvSpPr>
          <p:nvPr>
            <p:ph type="ftr" sz="quarter" idx="4"/>
          </p:nvPr>
        </p:nvSpPr>
        <p:spPr/>
        <p:txBody>
          <a:bodyPr/>
          <a:lstStyle/>
          <a:p>
            <a:pPr>
              <a:defRPr/>
            </a:pPr>
            <a:r>
              <a:rPr lang="en-US"/>
              <a:t>Carol J. Fabian, M.D.</a:t>
            </a:r>
          </a:p>
        </p:txBody>
      </p:sp>
      <p:sp>
        <p:nvSpPr>
          <p:cNvPr id="91143" name="Slide Number Placeholder 6">
            <a:extLst>
              <a:ext uri="{FF2B5EF4-FFF2-40B4-BE49-F238E27FC236}">
                <a16:creationId xmlns:a16="http://schemas.microsoft.com/office/drawing/2014/main" id="{9B842BAC-8DA1-94A6-1F97-BA0FDECB17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99419DA-87D3-4C4C-84C3-2A5463CA147E}" type="slidenum">
              <a:rPr lang="en-US" altLang="en-US" sz="1300" smtClean="0"/>
              <a:pPr>
                <a:spcBef>
                  <a:spcPct val="0"/>
                </a:spcBef>
              </a:pPr>
              <a:t>46</a:t>
            </a:fld>
            <a:endParaRPr lang="en-US" altLang="en-US"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085F86B-7411-7D34-2BCA-7A484B713805}"/>
              </a:ext>
            </a:extLst>
          </p:cNvPr>
          <p:cNvSpPr>
            <a:spLocks noGrp="1" noRot="1" noChangeAspect="1" noChangeArrowheads="1" noTextEdit="1"/>
          </p:cNvSpPr>
          <p:nvPr>
            <p:ph type="sldImg"/>
          </p:nvPr>
        </p:nvSpPr>
        <p:spPr>
          <a:xfrm>
            <a:off x="409575" y="698500"/>
            <a:ext cx="6192838" cy="3484563"/>
          </a:xfrm>
          <a:ln/>
        </p:spPr>
      </p:sp>
      <p:sp>
        <p:nvSpPr>
          <p:cNvPr id="93187" name="Notes Placeholder 2">
            <a:extLst>
              <a:ext uri="{FF2B5EF4-FFF2-40B4-BE49-F238E27FC236}">
                <a16:creationId xmlns:a16="http://schemas.microsoft.com/office/drawing/2014/main" id="{B28D494F-162C-E91A-1FEE-48BC6F45F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There are multiple alternatives with symptoms and whether or not the woman is on treatment  dictating use .  For dyspareunia  vaginal testosterone 1% + 2 mg estriol or DHEA suppositories.  For vasomotor symptoms gabapentin,  SNRIs or SSRIs, or one of the new N3K inhibitors. For women in whom treatment is complete off-label bazedoxifene and CE can be used in women with ER- tumors.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p>
        </p:txBody>
      </p:sp>
      <p:sp>
        <p:nvSpPr>
          <p:cNvPr id="4" name="Header Placeholder 3">
            <a:extLst>
              <a:ext uri="{FF2B5EF4-FFF2-40B4-BE49-F238E27FC236}">
                <a16:creationId xmlns:a16="http://schemas.microsoft.com/office/drawing/2014/main" id="{DDEE0662-1C72-39B0-89EB-BEE2F263A7DE}"/>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F2A56848-A3D6-78EF-D591-15BA875DE99B}"/>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5714DFD8-BB95-34A7-CA0A-F0181E9D2089}"/>
              </a:ext>
            </a:extLst>
          </p:cNvPr>
          <p:cNvSpPr>
            <a:spLocks noGrp="1"/>
          </p:cNvSpPr>
          <p:nvPr>
            <p:ph type="ftr" sz="quarter" idx="4"/>
          </p:nvPr>
        </p:nvSpPr>
        <p:spPr/>
        <p:txBody>
          <a:bodyPr/>
          <a:lstStyle/>
          <a:p>
            <a:pPr>
              <a:defRPr/>
            </a:pPr>
            <a:r>
              <a:rPr lang="en-US"/>
              <a:t>Carol J. Fabian, M.D.</a:t>
            </a:r>
          </a:p>
        </p:txBody>
      </p:sp>
      <p:sp>
        <p:nvSpPr>
          <p:cNvPr id="93191" name="Slide Number Placeholder 6">
            <a:extLst>
              <a:ext uri="{FF2B5EF4-FFF2-40B4-BE49-F238E27FC236}">
                <a16:creationId xmlns:a16="http://schemas.microsoft.com/office/drawing/2014/main" id="{D83C31B8-2B1A-58E4-EB7D-364F88EF40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77F3B54-C11A-48E1-A660-53B5F3C486A1}" type="slidenum">
              <a:rPr lang="en-US" altLang="en-US" sz="1300" smtClean="0"/>
              <a:pPr>
                <a:spcBef>
                  <a:spcPct val="0"/>
                </a:spcBef>
              </a:pPr>
              <a:t>47</a:t>
            </a:fld>
            <a:endParaRPr lang="en-US" altLang="en-US"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9E94E0D-2539-C535-DF7D-4D2CBC30A691}"/>
              </a:ext>
            </a:extLst>
          </p:cNvPr>
          <p:cNvSpPr>
            <a:spLocks noGrp="1" noRot="1" noChangeAspect="1" noChangeArrowheads="1" noTextEdit="1"/>
          </p:cNvSpPr>
          <p:nvPr>
            <p:ph type="sldImg"/>
          </p:nvPr>
        </p:nvSpPr>
        <p:spPr>
          <a:xfrm>
            <a:off x="409575" y="698500"/>
            <a:ext cx="6192838" cy="3484563"/>
          </a:xfrm>
          <a:ln/>
        </p:spPr>
      </p:sp>
      <p:sp>
        <p:nvSpPr>
          <p:cNvPr id="107523" name="Notes Placeholder 2">
            <a:extLst>
              <a:ext uri="{FF2B5EF4-FFF2-40B4-BE49-F238E27FC236}">
                <a16:creationId xmlns:a16="http://schemas.microsoft.com/office/drawing/2014/main" id="{7B87E765-EF7C-B2AF-9CC9-509557A49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Surveillance and Prevention Interventions are suggested by Risk Level. Heightened surveillance and healthy behaviors are the primary intervention for women with moderately increased risk but endocrine therapy also an option in women over 35 and who have completed childbearing.  These women may also want to take advantage of clinical trials.  Women at high  at  high risk should be encouraged to consider endocrine therapy with prophylactic  surgery reserved for those at very high risk.</a:t>
            </a:r>
          </a:p>
          <a:p>
            <a:endParaRPr lang="en-US" altLang="en-US" dirty="0">
              <a:latin typeface="Arial" panose="020B0604020202020204" pitchFamily="34" charset="0"/>
              <a:cs typeface="Arial" panose="020B0604020202020204" pitchFamily="34" charset="0"/>
            </a:endParaRPr>
          </a:p>
        </p:txBody>
      </p:sp>
      <p:sp>
        <p:nvSpPr>
          <p:cNvPr id="4" name="Header Placeholder 3">
            <a:extLst>
              <a:ext uri="{FF2B5EF4-FFF2-40B4-BE49-F238E27FC236}">
                <a16:creationId xmlns:a16="http://schemas.microsoft.com/office/drawing/2014/main" id="{0455A677-007F-696E-74C1-B53143004301}"/>
              </a:ext>
            </a:extLst>
          </p:cNvPr>
          <p:cNvSpPr>
            <a:spLocks noGrp="1"/>
          </p:cNvSpPr>
          <p:nvPr>
            <p:ph type="hdr" sz="quarter"/>
          </p:nvPr>
        </p:nvSpPr>
        <p:spPr/>
        <p:txBody>
          <a:bodyPr/>
          <a:lstStyle/>
          <a:p>
            <a:pPr>
              <a:defRPr/>
            </a:pPr>
            <a:r>
              <a:rPr lang="en-US"/>
              <a:t>School of Breast Oncology - 2019</a:t>
            </a:r>
          </a:p>
        </p:txBody>
      </p:sp>
      <p:sp>
        <p:nvSpPr>
          <p:cNvPr id="5" name="Date Placeholder 4">
            <a:extLst>
              <a:ext uri="{FF2B5EF4-FFF2-40B4-BE49-F238E27FC236}">
                <a16:creationId xmlns:a16="http://schemas.microsoft.com/office/drawing/2014/main" id="{74E77C21-0DB9-27E8-35DC-57F5886067B5}"/>
              </a:ext>
            </a:extLst>
          </p:cNvPr>
          <p:cNvSpPr>
            <a:spLocks noGrp="1"/>
          </p:cNvSpPr>
          <p:nvPr>
            <p:ph type="dt" sz="quarter" idx="1"/>
          </p:nvPr>
        </p:nvSpPr>
        <p:spPr/>
        <p:txBody>
          <a:bodyPr/>
          <a:lstStyle/>
          <a:p>
            <a:pPr>
              <a:defRPr/>
            </a:pPr>
            <a:endParaRPr lang="en-US"/>
          </a:p>
        </p:txBody>
      </p:sp>
      <p:sp>
        <p:nvSpPr>
          <p:cNvPr id="6" name="Footer Placeholder 5">
            <a:extLst>
              <a:ext uri="{FF2B5EF4-FFF2-40B4-BE49-F238E27FC236}">
                <a16:creationId xmlns:a16="http://schemas.microsoft.com/office/drawing/2014/main" id="{7DA813F7-C475-3608-5848-CFE16FC302CC}"/>
              </a:ext>
            </a:extLst>
          </p:cNvPr>
          <p:cNvSpPr>
            <a:spLocks noGrp="1"/>
          </p:cNvSpPr>
          <p:nvPr>
            <p:ph type="ftr" sz="quarter" idx="4"/>
          </p:nvPr>
        </p:nvSpPr>
        <p:spPr/>
        <p:txBody>
          <a:bodyPr/>
          <a:lstStyle/>
          <a:p>
            <a:pPr>
              <a:defRPr/>
            </a:pPr>
            <a:r>
              <a:rPr lang="en-US"/>
              <a:t>Carol J. Fabian, M.D.</a:t>
            </a:r>
          </a:p>
        </p:txBody>
      </p:sp>
      <p:sp>
        <p:nvSpPr>
          <p:cNvPr id="107527" name="Slide Number Placeholder 6">
            <a:extLst>
              <a:ext uri="{FF2B5EF4-FFF2-40B4-BE49-F238E27FC236}">
                <a16:creationId xmlns:a16="http://schemas.microsoft.com/office/drawing/2014/main" id="{CE923A80-142D-B30F-99A0-8D3FA6282F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5C2B9CE-E8BB-488D-85C1-4B589689F48B}" type="slidenum">
              <a:rPr lang="en-US" altLang="en-US" sz="1300" smtClean="0"/>
              <a:pPr>
                <a:spcBef>
                  <a:spcPct val="0"/>
                </a:spcBef>
              </a:pPr>
              <a:t>48</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7973375-9E4B-4C6F-324A-B3AA80A8EB12}"/>
              </a:ext>
            </a:extLst>
          </p:cNvPr>
          <p:cNvSpPr>
            <a:spLocks noGrp="1" noRot="1" noChangeAspect="1" noChangeArrowheads="1" noTextEdit="1"/>
          </p:cNvSpPr>
          <p:nvPr>
            <p:ph type="sldImg"/>
          </p:nvPr>
        </p:nvSpPr>
        <p:spPr>
          <a:xfrm>
            <a:off x="406400" y="698500"/>
            <a:ext cx="6197600" cy="3486150"/>
          </a:xfrm>
          <a:ln/>
        </p:spPr>
      </p:sp>
      <p:sp>
        <p:nvSpPr>
          <p:cNvPr id="21507" name="Rectangle 3">
            <a:extLst>
              <a:ext uri="{FF2B5EF4-FFF2-40B4-BE49-F238E27FC236}">
                <a16:creationId xmlns:a16="http://schemas.microsoft.com/office/drawing/2014/main" id="{1D2D4C0E-1C09-2ECD-5513-B3859DD6E49A}"/>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Individual minor risk factors such as reproductive variables,  hormones, obesity inactivity and alcohol are associated with less than a 2- fold relative risk and women with multiple minor risk factors will often achieve a moderately increased risk level.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222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F48A44E-C38C-BB6B-FA0D-758768D060C1}"/>
              </a:ext>
            </a:extLst>
          </p:cNvPr>
          <p:cNvSpPr>
            <a:spLocks noGrp="1" noRot="1" noChangeAspect="1" noChangeArrowheads="1" noTextEdit="1"/>
          </p:cNvSpPr>
          <p:nvPr>
            <p:ph type="sldImg"/>
          </p:nvPr>
        </p:nvSpPr>
        <p:spPr>
          <a:xfrm>
            <a:off x="409575" y="698500"/>
            <a:ext cx="6192838" cy="3484563"/>
          </a:xfrm>
          <a:ln/>
        </p:spPr>
      </p:sp>
      <p:sp>
        <p:nvSpPr>
          <p:cNvPr id="31747" name="Notes Placeholder 2">
            <a:extLst>
              <a:ext uri="{FF2B5EF4-FFF2-40B4-BE49-F238E27FC236}">
                <a16:creationId xmlns:a16="http://schemas.microsoft.com/office/drawing/2014/main" id="{9B4F66F1-DA76-BADF-A445-2482256D7B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There are now several web-based tools for risk prediction. The most commonly used risk models in the US are the GAIL or BCRAT,  Breast cancer surveillance consortium, and the Tyrer-Cuzick or IBIS. CAN Risk is primarily used by genetic  risk counselors</a:t>
            </a:r>
          </a:p>
        </p:txBody>
      </p:sp>
      <p:sp>
        <p:nvSpPr>
          <p:cNvPr id="4" name="Header Placeholder 3">
            <a:extLst>
              <a:ext uri="{FF2B5EF4-FFF2-40B4-BE49-F238E27FC236}">
                <a16:creationId xmlns:a16="http://schemas.microsoft.com/office/drawing/2014/main" id="{61E55EAF-B4DA-036B-9E06-4879ECB87E71}"/>
              </a:ext>
            </a:extLst>
          </p:cNvPr>
          <p:cNvSpPr>
            <a:spLocks noGrp="1"/>
          </p:cNvSpPr>
          <p:nvPr>
            <p:ph type="hdr" sz="quarter"/>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School of Breast Oncology - 2019</a:t>
            </a:r>
          </a:p>
        </p:txBody>
      </p:sp>
      <p:sp>
        <p:nvSpPr>
          <p:cNvPr id="5" name="Date Placeholder 4">
            <a:extLst>
              <a:ext uri="{FF2B5EF4-FFF2-40B4-BE49-F238E27FC236}">
                <a16:creationId xmlns:a16="http://schemas.microsoft.com/office/drawing/2014/main" id="{2695747A-E328-B9E0-B72B-AB4D62B6E1A8}"/>
              </a:ext>
            </a:extLst>
          </p:cNvPr>
          <p:cNvSpPr>
            <a:spLocks noGrp="1"/>
          </p:cNvSpPr>
          <p:nvPr>
            <p:ph type="dt" sz="quarter" idx="1"/>
          </p:nvPr>
        </p:nvSpPr>
        <p:spPr/>
        <p:txBody>
          <a:bodyPr/>
          <a:lstStyle/>
          <a:p>
            <a:pPr marL="0" marR="0" lvl="0" indent="0" algn="r" defTabSz="922706"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a:extLst>
              <a:ext uri="{FF2B5EF4-FFF2-40B4-BE49-F238E27FC236}">
                <a16:creationId xmlns:a16="http://schemas.microsoft.com/office/drawing/2014/main" id="{104873FD-A58D-5E94-6CEF-7AC08C5FEC9E}"/>
              </a:ext>
            </a:extLst>
          </p:cNvPr>
          <p:cNvSpPr>
            <a:spLocks noGrp="1"/>
          </p:cNvSpPr>
          <p:nvPr>
            <p:ph type="ftr" sz="quarter" idx="4"/>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Carol J. Fabian, M.D.</a:t>
            </a:r>
          </a:p>
        </p:txBody>
      </p:sp>
      <p:sp>
        <p:nvSpPr>
          <p:cNvPr id="31751" name="Slide Number Placeholder 6">
            <a:extLst>
              <a:ext uri="{FF2B5EF4-FFF2-40B4-BE49-F238E27FC236}">
                <a16:creationId xmlns:a16="http://schemas.microsoft.com/office/drawing/2014/main" id="{6B628453-9A8E-F123-B200-B941587E9D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15963" indent="-274638"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01725"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41463"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82788" indent="-219075" defTabSz="922338">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399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971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3543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11588" indent="-219075" defTabSz="922338"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F04DB089-BC3F-41FD-9ECA-0256AFDE0AB0}"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2233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6724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substantial differences in what information the models collect and conditions in which each model can be used.  The 2 simple models BCRAT and BCSC cannot be used for women under age 35.  BCRAT ( Gail Model) also does not consider LCIS or mammographic density or second degree relatives which ignores paternal family history. Breast Cancer Surveillance Consortium adds LCIS BMI, BIRADs density and paternal FH   IBIS considers almost every risk variable besides moderate penetrance mutations  and is relatively quick to complete if all information is available . CanRisk which does consider common moderate penetrance gene mutations but is extremely time consuming in terms of collecting all the information it requests.  </a:t>
            </a:r>
            <a:r>
              <a:rPr lang="en-US" b="1" dirty="0"/>
              <a:t>Currently IBIS 8 is used in most high- risk clinics. </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7</a:t>
            </a:fld>
            <a:endParaRPr lang="en-US" altLang="en-US"/>
          </a:p>
        </p:txBody>
      </p:sp>
    </p:spTree>
    <p:extLst>
      <p:ext uri="{BB962C8B-B14F-4D97-AF65-F5344CB8AC3E}">
        <p14:creationId xmlns:p14="http://schemas.microsoft.com/office/powerpoint/2010/main" val="247604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IBIS version 8 is comprehensive but easy to complete. It can be used for any age, considers HRT use  and can insert several different measures of mammographic density into the model if  at least age 40.   A few cautions-the lifetime risk is really remaining lifetime risk and it does not factor in moderate penetrance genes. It may overestimate risk in those with multiple major risk factors especially LCIS and atypical hyperplasia and does not consider pharmaceutical risk reduction measures such as tamoxifen.</a:t>
            </a:r>
          </a:p>
        </p:txBody>
      </p:sp>
      <p:sp>
        <p:nvSpPr>
          <p:cNvPr id="4" name="Header Placeholder 3"/>
          <p:cNvSpPr>
            <a:spLocks noGrp="1"/>
          </p:cNvSpPr>
          <p:nvPr>
            <p:ph type="hdr" sz="quarter"/>
          </p:nvPr>
        </p:nvSpPr>
        <p:spPr/>
        <p:txBody>
          <a:bodyPr/>
          <a:lstStyle/>
          <a:p>
            <a:pPr>
              <a:defRPr/>
            </a:pPr>
            <a:r>
              <a:rPr lang="en-US"/>
              <a:t>School of Breast Oncology - 2019</a:t>
            </a:r>
          </a:p>
        </p:txBody>
      </p:sp>
      <p:sp>
        <p:nvSpPr>
          <p:cNvPr id="5" name="Date Placeholder 4"/>
          <p:cNvSpPr>
            <a:spLocks noGrp="1"/>
          </p:cNvSpPr>
          <p:nvPr>
            <p:ph type="dt" idx="1"/>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r>
              <a:rPr lang="en-US"/>
              <a:t>Carol J. Fabian, M.D.</a:t>
            </a:r>
          </a:p>
        </p:txBody>
      </p:sp>
      <p:sp>
        <p:nvSpPr>
          <p:cNvPr id="7" name="Slide Number Placeholder 6"/>
          <p:cNvSpPr>
            <a:spLocks noGrp="1"/>
          </p:cNvSpPr>
          <p:nvPr>
            <p:ph type="sldNum" sz="quarter" idx="5"/>
          </p:nvPr>
        </p:nvSpPr>
        <p:spPr/>
        <p:txBody>
          <a:bodyPr/>
          <a:lstStyle/>
          <a:p>
            <a:pPr>
              <a:defRPr/>
            </a:pPr>
            <a:fld id="{927875C5-F06A-42DE-A2C3-8548F487468D}" type="slidenum">
              <a:rPr lang="en-US" altLang="en-US" smtClean="0"/>
              <a:pPr>
                <a:defRPr/>
              </a:pPr>
              <a:t>8</a:t>
            </a:fld>
            <a:endParaRPr lang="en-US" altLang="en-US"/>
          </a:p>
        </p:txBody>
      </p:sp>
    </p:spTree>
    <p:extLst>
      <p:ext uri="{BB962C8B-B14F-4D97-AF65-F5344CB8AC3E}">
        <p14:creationId xmlns:p14="http://schemas.microsoft.com/office/powerpoint/2010/main" val="315641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Mammographic density is also a risk factor. Very high mammographic </a:t>
            </a:r>
            <a:r>
              <a:rPr lang="en-US" b="0" dirty="0"/>
              <a:t>density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(BIRADs d (Extremely Dense), ≥ 75% Visual Dense Area, or Volpara d (≥ 15.5% Dense Volume) is associated with a 2-fold increase in risk and as such is a major risk factor. </a:t>
            </a:r>
            <a:r>
              <a:rPr lang="en-US" b="0" dirty="0"/>
              <a:t>  </a:t>
            </a:r>
          </a:p>
        </p:txBody>
      </p:sp>
      <p:sp>
        <p:nvSpPr>
          <p:cNvPr id="4" name="Header Placeholder 3"/>
          <p:cNvSpPr>
            <a:spLocks noGrp="1"/>
          </p:cNvSpPr>
          <p:nvPr>
            <p:ph type="hdr" sz="quarter"/>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School of Breast Oncology - 2019</a:t>
            </a:r>
          </a:p>
        </p:txBody>
      </p:sp>
      <p:sp>
        <p:nvSpPr>
          <p:cNvPr id="5" name="Date Placeholder 4"/>
          <p:cNvSpPr>
            <a:spLocks noGrp="1"/>
          </p:cNvSpPr>
          <p:nvPr>
            <p:ph type="dt" idx="1"/>
          </p:nvPr>
        </p:nvSpPr>
        <p:spPr/>
        <p:txBody>
          <a:bodyPr/>
          <a:lstStyle/>
          <a:p>
            <a:pPr marL="0" marR="0" lvl="0" indent="0" algn="r" defTabSz="922706"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Footer Placeholder 5"/>
          <p:cNvSpPr>
            <a:spLocks noGrp="1"/>
          </p:cNvSpPr>
          <p:nvPr>
            <p:ph type="ftr" sz="quarter" idx="4"/>
          </p:nvPr>
        </p:nvSpPr>
        <p:spPr/>
        <p:txBody>
          <a:bodyPr/>
          <a:lstStyle/>
          <a:p>
            <a:pPr marL="0" marR="0" lvl="0" indent="0" algn="l" defTabSz="922706"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charset="0"/>
                <a:ea typeface="+mn-ea"/>
                <a:cs typeface="Arial" charset="0"/>
              </a:rPr>
              <a:t>Carol J. Fabian, M.D.</a:t>
            </a:r>
          </a:p>
        </p:txBody>
      </p:sp>
      <p:sp>
        <p:nvSpPr>
          <p:cNvPr id="7" name="Slide Number Placeholder 6"/>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927875C5-F06A-42DE-A2C3-8548F487468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233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1689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82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071747"/>
            <a:ext cx="7315200" cy="295593"/>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2845"/>
            </a:lvl1pPr>
            <a:lvl2pPr marL="406434" indent="0">
              <a:buNone/>
              <a:defRPr sz="2490"/>
            </a:lvl2pPr>
            <a:lvl3pPr marL="812869" indent="0">
              <a:buNone/>
              <a:defRPr sz="2133"/>
            </a:lvl3pPr>
            <a:lvl4pPr marL="1219302" indent="0">
              <a:buNone/>
              <a:defRPr sz="1778"/>
            </a:lvl4pPr>
            <a:lvl5pPr marL="1625737" indent="0">
              <a:buNone/>
              <a:defRPr sz="1778"/>
            </a:lvl5pPr>
            <a:lvl6pPr marL="2032171" indent="0">
              <a:buNone/>
              <a:defRPr sz="1778"/>
            </a:lvl6pPr>
            <a:lvl7pPr marL="2438606" indent="0">
              <a:buNone/>
              <a:defRPr sz="1778"/>
            </a:lvl7pPr>
            <a:lvl8pPr marL="2845040" indent="0">
              <a:buNone/>
              <a:defRPr sz="1778"/>
            </a:lvl8pPr>
            <a:lvl9pPr marL="3251474" indent="0">
              <a:buNone/>
              <a:defRPr sz="1778"/>
            </a:lvl9pPr>
          </a:lstStyle>
          <a:p>
            <a:pPr lvl="0"/>
            <a:endParaRPr lang="en-US" noProof="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244"/>
            </a:lvl1pPr>
            <a:lvl2pPr marL="406434" indent="0">
              <a:buNone/>
              <a:defRPr sz="1067"/>
            </a:lvl2pPr>
            <a:lvl3pPr marL="812869" indent="0">
              <a:buNone/>
              <a:defRPr sz="889"/>
            </a:lvl3pPr>
            <a:lvl4pPr marL="1219302" indent="0">
              <a:buNone/>
              <a:defRPr sz="800"/>
            </a:lvl4pPr>
            <a:lvl5pPr marL="1625737" indent="0">
              <a:buNone/>
              <a:defRPr sz="800"/>
            </a:lvl5pPr>
            <a:lvl6pPr marL="2032171" indent="0">
              <a:buNone/>
              <a:defRPr sz="800"/>
            </a:lvl6pPr>
            <a:lvl7pPr marL="2438606" indent="0">
              <a:buNone/>
              <a:defRPr sz="800"/>
            </a:lvl7pPr>
            <a:lvl8pPr marL="2845040" indent="0">
              <a:buNone/>
              <a:defRPr sz="800"/>
            </a:lvl8pPr>
            <a:lvl9pPr marL="3251474" indent="0">
              <a:buNone/>
              <a:defRPr sz="800"/>
            </a:lvl9pPr>
          </a:lstStyle>
          <a:p>
            <a:pPr lvl="0"/>
            <a:r>
              <a:rPr lang="en-US"/>
              <a:t>Click to edit Master text styles</a:t>
            </a:r>
          </a:p>
        </p:txBody>
      </p:sp>
    </p:spTree>
    <p:extLst>
      <p:ext uri="{BB962C8B-B14F-4D97-AF65-F5344CB8AC3E}">
        <p14:creationId xmlns:p14="http://schemas.microsoft.com/office/powerpoint/2010/main" val="5865919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1957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20069" y="633417"/>
            <a:ext cx="1110689" cy="5824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3" y="633417"/>
            <a:ext cx="8387644" cy="5824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0912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06434" indent="0" algn="ctr">
              <a:buNone/>
              <a:defRPr/>
            </a:lvl2pPr>
            <a:lvl3pPr marL="812869" indent="0" algn="ctr">
              <a:buNone/>
              <a:defRPr/>
            </a:lvl3pPr>
            <a:lvl4pPr marL="1219302" indent="0" algn="ctr">
              <a:buNone/>
              <a:defRPr/>
            </a:lvl4pPr>
            <a:lvl5pPr marL="1625737" indent="0" algn="ctr">
              <a:buNone/>
              <a:defRPr/>
            </a:lvl5pPr>
            <a:lvl6pPr marL="2032171" indent="0" algn="ctr">
              <a:buNone/>
              <a:defRPr/>
            </a:lvl6pPr>
            <a:lvl7pPr marL="2438606" indent="0" algn="ctr">
              <a:buNone/>
              <a:defRPr/>
            </a:lvl7pPr>
            <a:lvl8pPr marL="2845040" indent="0" algn="ctr">
              <a:buNone/>
              <a:defRPr/>
            </a:lvl8pPr>
            <a:lvl9pPr marL="3251474" indent="0" algn="ctr">
              <a:buNone/>
              <a:defRPr/>
            </a:lvl9pPr>
          </a:lstStyle>
          <a:p>
            <a:r>
              <a:rPr lang="en-US"/>
              <a:t>Click to edit Master subtitle style</a:t>
            </a:r>
          </a:p>
        </p:txBody>
      </p:sp>
    </p:spTree>
    <p:extLst>
      <p:ext uri="{BB962C8B-B14F-4D97-AF65-F5344CB8AC3E}">
        <p14:creationId xmlns:p14="http://schemas.microsoft.com/office/powerpoint/2010/main" val="21191958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873206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4"/>
            <a:ext cx="103632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1778"/>
            </a:lvl1pPr>
            <a:lvl2pPr marL="406434" indent="0">
              <a:buNone/>
              <a:defRPr sz="1600"/>
            </a:lvl2pPr>
            <a:lvl3pPr marL="812869" indent="0">
              <a:buNone/>
              <a:defRPr sz="1422"/>
            </a:lvl3pPr>
            <a:lvl4pPr marL="1219302" indent="0">
              <a:buNone/>
              <a:defRPr sz="1244"/>
            </a:lvl4pPr>
            <a:lvl5pPr marL="1625737" indent="0">
              <a:buNone/>
              <a:defRPr sz="1244"/>
            </a:lvl5pPr>
            <a:lvl6pPr marL="2032171" indent="0">
              <a:buNone/>
              <a:defRPr sz="1244"/>
            </a:lvl6pPr>
            <a:lvl7pPr marL="2438606" indent="0">
              <a:buNone/>
              <a:defRPr sz="1244"/>
            </a:lvl7pPr>
            <a:lvl8pPr marL="2845040" indent="0">
              <a:buNone/>
              <a:defRPr sz="1244"/>
            </a:lvl8pPr>
            <a:lvl9pPr marL="3251474" indent="0">
              <a:buNone/>
              <a:defRPr sz="1244"/>
            </a:lvl9pPr>
          </a:lstStyle>
          <a:p>
            <a:pPr lvl="0"/>
            <a:r>
              <a:rPr lang="en-US"/>
              <a:t>Click to edit Master text styles</a:t>
            </a:r>
          </a:p>
        </p:txBody>
      </p:sp>
    </p:spTree>
    <p:extLst>
      <p:ext uri="{BB962C8B-B14F-4D97-AF65-F5344CB8AC3E}">
        <p14:creationId xmlns:p14="http://schemas.microsoft.com/office/powerpoint/2010/main" val="40768970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3053" y="1847850"/>
            <a:ext cx="5540964" cy="4667250"/>
          </a:xfrm>
        </p:spPr>
        <p:txBody>
          <a:bodyPr/>
          <a:lstStyle>
            <a:lvl1pPr>
              <a:defRPr sz="2490"/>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4639" y="1847850"/>
            <a:ext cx="5540963" cy="4667250"/>
          </a:xfrm>
        </p:spPr>
        <p:txBody>
          <a:bodyPr/>
          <a:lstStyle>
            <a:lvl1pPr>
              <a:defRPr sz="2490"/>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28590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683" cy="639762"/>
          </a:xfrm>
        </p:spPr>
        <p:txBody>
          <a:bodyPr anchor="b"/>
          <a:lstStyle>
            <a:lvl1pPr marL="0" indent="0">
              <a:buNone/>
              <a:defRPr sz="2133" b="1"/>
            </a:lvl1pPr>
            <a:lvl2pPr marL="406434" indent="0">
              <a:buNone/>
              <a:defRPr sz="1778" b="1"/>
            </a:lvl2pPr>
            <a:lvl3pPr marL="812869" indent="0">
              <a:buNone/>
              <a:defRPr sz="1600" b="1"/>
            </a:lvl3pPr>
            <a:lvl4pPr marL="1219302" indent="0">
              <a:buNone/>
              <a:defRPr sz="1422" b="1"/>
            </a:lvl4pPr>
            <a:lvl5pPr marL="1625737" indent="0">
              <a:buNone/>
              <a:defRPr sz="1422" b="1"/>
            </a:lvl5pPr>
            <a:lvl6pPr marL="2032171" indent="0">
              <a:buNone/>
              <a:defRPr sz="1422" b="1"/>
            </a:lvl6pPr>
            <a:lvl7pPr marL="2438606" indent="0">
              <a:buNone/>
              <a:defRPr sz="1422" b="1"/>
            </a:lvl7pPr>
            <a:lvl8pPr marL="2845040" indent="0">
              <a:buNone/>
              <a:defRPr sz="1422" b="1"/>
            </a:lvl8pPr>
            <a:lvl9pPr marL="3251474" indent="0">
              <a:buNone/>
              <a:defRPr sz="1422" b="1"/>
            </a:lvl9pPr>
          </a:lstStyle>
          <a:p>
            <a:pPr lvl="0"/>
            <a:r>
              <a:rPr lang="en-US"/>
              <a:t>Click to edit Master text styles</a:t>
            </a:r>
          </a:p>
        </p:txBody>
      </p:sp>
      <p:sp>
        <p:nvSpPr>
          <p:cNvPr id="4" name="Content Placeholder 3"/>
          <p:cNvSpPr>
            <a:spLocks noGrp="1"/>
          </p:cNvSpPr>
          <p:nvPr>
            <p:ph sz="half" idx="2"/>
          </p:nvPr>
        </p:nvSpPr>
        <p:spPr>
          <a:xfrm>
            <a:off x="609601" y="2174875"/>
            <a:ext cx="538668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133" b="1"/>
            </a:lvl1pPr>
            <a:lvl2pPr marL="406434" indent="0">
              <a:buNone/>
              <a:defRPr sz="1778" b="1"/>
            </a:lvl2pPr>
            <a:lvl3pPr marL="812869" indent="0">
              <a:buNone/>
              <a:defRPr sz="1600" b="1"/>
            </a:lvl3pPr>
            <a:lvl4pPr marL="1219302" indent="0">
              <a:buNone/>
              <a:defRPr sz="1422" b="1"/>
            </a:lvl4pPr>
            <a:lvl5pPr marL="1625737" indent="0">
              <a:buNone/>
              <a:defRPr sz="1422" b="1"/>
            </a:lvl5pPr>
            <a:lvl6pPr marL="2032171" indent="0">
              <a:buNone/>
              <a:defRPr sz="1422" b="1"/>
            </a:lvl6pPr>
            <a:lvl7pPr marL="2438606" indent="0">
              <a:buNone/>
              <a:defRPr sz="1422" b="1"/>
            </a:lvl7pPr>
            <a:lvl8pPr marL="2845040" indent="0">
              <a:buNone/>
              <a:defRPr sz="1422" b="1"/>
            </a:lvl8pPr>
            <a:lvl9pPr marL="3251474" indent="0">
              <a:buNone/>
              <a:defRPr sz="1422" b="1"/>
            </a:lvl9pPr>
          </a:lstStyle>
          <a:p>
            <a:pPr lvl="0"/>
            <a:r>
              <a:rPr lang="en-US"/>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540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75958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808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541879"/>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06434" indent="0" algn="ctr">
              <a:buNone/>
              <a:defRPr/>
            </a:lvl2pPr>
            <a:lvl3pPr marL="812869" indent="0" algn="ctr">
              <a:buNone/>
              <a:defRPr/>
            </a:lvl3pPr>
            <a:lvl4pPr marL="1219302" indent="0" algn="ctr">
              <a:buNone/>
              <a:defRPr/>
            </a:lvl4pPr>
            <a:lvl5pPr marL="1625737" indent="0" algn="ctr">
              <a:buNone/>
              <a:defRPr/>
            </a:lvl5pPr>
            <a:lvl6pPr marL="2032171" indent="0" algn="ctr">
              <a:buNone/>
              <a:defRPr/>
            </a:lvl6pPr>
            <a:lvl7pPr marL="2438606" indent="0" algn="ctr">
              <a:buNone/>
              <a:defRPr/>
            </a:lvl7pPr>
            <a:lvl8pPr marL="2845040" indent="0" algn="ctr">
              <a:buNone/>
              <a:defRPr/>
            </a:lvl8pPr>
            <a:lvl9pPr marL="3251474" indent="0" algn="ctr">
              <a:buNone/>
              <a:defRPr/>
            </a:lvl9pPr>
          </a:lstStyle>
          <a:p>
            <a:r>
              <a:rPr lang="en-US"/>
              <a:t>Click to edit Master subtitle style</a:t>
            </a:r>
          </a:p>
        </p:txBody>
      </p:sp>
    </p:spTree>
    <p:extLst>
      <p:ext uri="{BB962C8B-B14F-4D97-AF65-F5344CB8AC3E}">
        <p14:creationId xmlns:p14="http://schemas.microsoft.com/office/powerpoint/2010/main" val="12431814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31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4767676" y="273054"/>
            <a:ext cx="6814725" cy="5853113"/>
          </a:xfrm>
        </p:spPr>
        <p:txBody>
          <a:bodyPr/>
          <a:lstStyle>
            <a:lvl1pPr>
              <a:defRPr sz="2845"/>
            </a:lvl1pPr>
            <a:lvl2pPr>
              <a:defRPr sz="2490"/>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319" cy="4691063"/>
          </a:xfrm>
        </p:spPr>
        <p:txBody>
          <a:bodyPr/>
          <a:lstStyle>
            <a:lvl1pPr marL="0" indent="0">
              <a:buNone/>
              <a:defRPr sz="1244"/>
            </a:lvl1pPr>
            <a:lvl2pPr marL="406434" indent="0">
              <a:buNone/>
              <a:defRPr sz="1067"/>
            </a:lvl2pPr>
            <a:lvl3pPr marL="812869" indent="0">
              <a:buNone/>
              <a:defRPr sz="889"/>
            </a:lvl3pPr>
            <a:lvl4pPr marL="1219302" indent="0">
              <a:buNone/>
              <a:defRPr sz="800"/>
            </a:lvl4pPr>
            <a:lvl5pPr marL="1625737" indent="0">
              <a:buNone/>
              <a:defRPr sz="800"/>
            </a:lvl5pPr>
            <a:lvl6pPr marL="2032171" indent="0">
              <a:buNone/>
              <a:defRPr sz="800"/>
            </a:lvl6pPr>
            <a:lvl7pPr marL="2438606" indent="0">
              <a:buNone/>
              <a:defRPr sz="800"/>
            </a:lvl7pPr>
            <a:lvl8pPr marL="2845040" indent="0">
              <a:buNone/>
              <a:defRPr sz="800"/>
            </a:lvl8pPr>
            <a:lvl9pPr marL="3251474" indent="0">
              <a:buNone/>
              <a:defRPr sz="800"/>
            </a:lvl9pPr>
          </a:lstStyle>
          <a:p>
            <a:pPr lvl="0"/>
            <a:r>
              <a:rPr lang="en-US"/>
              <a:t>Click to edit Master text styles</a:t>
            </a:r>
          </a:p>
        </p:txBody>
      </p:sp>
    </p:spTree>
    <p:extLst>
      <p:ext uri="{BB962C8B-B14F-4D97-AF65-F5344CB8AC3E}">
        <p14:creationId xmlns:p14="http://schemas.microsoft.com/office/powerpoint/2010/main" val="41343876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2845"/>
            </a:lvl1pPr>
            <a:lvl2pPr marL="406434" indent="0">
              <a:buNone/>
              <a:defRPr sz="2490"/>
            </a:lvl2pPr>
            <a:lvl3pPr marL="812869" indent="0">
              <a:buNone/>
              <a:defRPr sz="2133"/>
            </a:lvl3pPr>
            <a:lvl4pPr marL="1219302" indent="0">
              <a:buNone/>
              <a:defRPr sz="1778"/>
            </a:lvl4pPr>
            <a:lvl5pPr marL="1625737" indent="0">
              <a:buNone/>
              <a:defRPr sz="1778"/>
            </a:lvl5pPr>
            <a:lvl6pPr marL="2032171" indent="0">
              <a:buNone/>
              <a:defRPr sz="1778"/>
            </a:lvl6pPr>
            <a:lvl7pPr marL="2438606" indent="0">
              <a:buNone/>
              <a:defRPr sz="1778"/>
            </a:lvl7pPr>
            <a:lvl8pPr marL="2845040" indent="0">
              <a:buNone/>
              <a:defRPr sz="1778"/>
            </a:lvl8pPr>
            <a:lvl9pPr marL="3251474" indent="0">
              <a:buNone/>
              <a:defRPr sz="1778"/>
            </a:lvl9pPr>
          </a:lstStyle>
          <a:p>
            <a:pPr lvl="0"/>
            <a:endParaRPr lang="en-US" noProof="0"/>
          </a:p>
        </p:txBody>
      </p:sp>
      <p:sp>
        <p:nvSpPr>
          <p:cNvPr id="4" name="Text Placeholder 3"/>
          <p:cNvSpPr>
            <a:spLocks noGrp="1"/>
          </p:cNvSpPr>
          <p:nvPr>
            <p:ph type="body" sz="half" idx="2"/>
          </p:nvPr>
        </p:nvSpPr>
        <p:spPr>
          <a:xfrm>
            <a:off x="2389481" y="5367338"/>
            <a:ext cx="7315200" cy="804862"/>
          </a:xfrm>
        </p:spPr>
        <p:txBody>
          <a:bodyPr/>
          <a:lstStyle>
            <a:lvl1pPr marL="0" indent="0">
              <a:buNone/>
              <a:defRPr sz="1244"/>
            </a:lvl1pPr>
            <a:lvl2pPr marL="406434" indent="0">
              <a:buNone/>
              <a:defRPr sz="1067"/>
            </a:lvl2pPr>
            <a:lvl3pPr marL="812869" indent="0">
              <a:buNone/>
              <a:defRPr sz="889"/>
            </a:lvl3pPr>
            <a:lvl4pPr marL="1219302" indent="0">
              <a:buNone/>
              <a:defRPr sz="800"/>
            </a:lvl4pPr>
            <a:lvl5pPr marL="1625737" indent="0">
              <a:buNone/>
              <a:defRPr sz="800"/>
            </a:lvl5pPr>
            <a:lvl6pPr marL="2032171" indent="0">
              <a:buNone/>
              <a:defRPr sz="800"/>
            </a:lvl6pPr>
            <a:lvl7pPr marL="2438606" indent="0">
              <a:buNone/>
              <a:defRPr sz="800"/>
            </a:lvl7pPr>
            <a:lvl8pPr marL="2845040" indent="0">
              <a:buNone/>
              <a:defRPr sz="800"/>
            </a:lvl8pPr>
            <a:lvl9pPr marL="3251474" indent="0">
              <a:buNone/>
              <a:defRPr sz="800"/>
            </a:lvl9pPr>
          </a:lstStyle>
          <a:p>
            <a:pPr lvl="0"/>
            <a:r>
              <a:rPr lang="en-US"/>
              <a:t>Click to edit Master text styles</a:t>
            </a:r>
          </a:p>
        </p:txBody>
      </p:sp>
    </p:spTree>
    <p:extLst>
      <p:ext uri="{BB962C8B-B14F-4D97-AF65-F5344CB8AC3E}">
        <p14:creationId xmlns:p14="http://schemas.microsoft.com/office/powerpoint/2010/main" val="41958803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5058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0904" y="381000"/>
            <a:ext cx="2814696" cy="6134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3052" y="381000"/>
            <a:ext cx="8267229" cy="6134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42683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0"/>
            <a:ext cx="11262548" cy="933450"/>
          </a:xfrm>
        </p:spPr>
        <p:txBody>
          <a:bodyPr/>
          <a:lstStyle/>
          <a:p>
            <a:r>
              <a:rPr lang="en-US"/>
              <a:t>Click to edit Master title style</a:t>
            </a:r>
          </a:p>
        </p:txBody>
      </p:sp>
      <p:sp>
        <p:nvSpPr>
          <p:cNvPr id="3" name="Chart Placeholder 2"/>
          <p:cNvSpPr>
            <a:spLocks noGrp="1"/>
          </p:cNvSpPr>
          <p:nvPr>
            <p:ph type="chart" idx="1"/>
          </p:nvPr>
        </p:nvSpPr>
        <p:spPr>
          <a:xfrm>
            <a:off x="523054" y="1847850"/>
            <a:ext cx="11262548" cy="4667250"/>
          </a:xfrm>
        </p:spPr>
        <p:txBody>
          <a:bodyPr/>
          <a:lstStyle/>
          <a:p>
            <a:pPr lvl="0"/>
            <a:endParaRPr lang="en-US" noProof="0"/>
          </a:p>
        </p:txBody>
      </p:sp>
    </p:spTree>
    <p:extLst>
      <p:ext uri="{BB962C8B-B14F-4D97-AF65-F5344CB8AC3E}">
        <p14:creationId xmlns:p14="http://schemas.microsoft.com/office/powerpoint/2010/main" val="23484871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0"/>
            <a:ext cx="11262548" cy="933450"/>
          </a:xfrm>
        </p:spPr>
        <p:txBody>
          <a:bodyPr/>
          <a:lstStyle/>
          <a:p>
            <a:r>
              <a:rPr lang="en-US"/>
              <a:t>Click to edit Master title style</a:t>
            </a:r>
          </a:p>
        </p:txBody>
      </p:sp>
      <p:sp>
        <p:nvSpPr>
          <p:cNvPr id="3" name="Content Placeholder 2"/>
          <p:cNvSpPr>
            <a:spLocks noGrp="1"/>
          </p:cNvSpPr>
          <p:nvPr>
            <p:ph sz="half" idx="1"/>
          </p:nvPr>
        </p:nvSpPr>
        <p:spPr>
          <a:xfrm>
            <a:off x="523053" y="1847850"/>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4639" y="1847850"/>
            <a:ext cx="5540963"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74859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3054" y="381000"/>
            <a:ext cx="11262548" cy="613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45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0"/>
            <a:ext cx="11262548" cy="933450"/>
          </a:xfrm>
        </p:spPr>
        <p:txBody>
          <a:bodyPr/>
          <a:lstStyle/>
          <a:p>
            <a:r>
              <a:rPr lang="en-US"/>
              <a:t>Click to edit Master title style</a:t>
            </a:r>
          </a:p>
        </p:txBody>
      </p:sp>
      <p:sp>
        <p:nvSpPr>
          <p:cNvPr id="3" name="Table Placeholder 2"/>
          <p:cNvSpPr>
            <a:spLocks noGrp="1"/>
          </p:cNvSpPr>
          <p:nvPr>
            <p:ph type="tbl" idx="1"/>
          </p:nvPr>
        </p:nvSpPr>
        <p:spPr>
          <a:xfrm>
            <a:off x="523054" y="1847850"/>
            <a:ext cx="11262548" cy="4667250"/>
          </a:xfrm>
        </p:spPr>
        <p:txBody>
          <a:bodyPr/>
          <a:lstStyle/>
          <a:p>
            <a:pPr lvl="0"/>
            <a:endParaRPr lang="en-US" noProof="0"/>
          </a:p>
        </p:txBody>
      </p:sp>
    </p:spTree>
    <p:extLst>
      <p:ext uri="{BB962C8B-B14F-4D97-AF65-F5344CB8AC3E}">
        <p14:creationId xmlns:p14="http://schemas.microsoft.com/office/powerpoint/2010/main" val="262734822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0"/>
            <a:ext cx="11262548" cy="933450"/>
          </a:xfrm>
        </p:spPr>
        <p:txBody>
          <a:bodyPr/>
          <a:lstStyle/>
          <a:p>
            <a:r>
              <a:rPr lang="en-US"/>
              <a:t>Click to edit Master title style</a:t>
            </a:r>
          </a:p>
        </p:txBody>
      </p:sp>
      <p:sp>
        <p:nvSpPr>
          <p:cNvPr id="3" name="Text Placeholder 2"/>
          <p:cNvSpPr>
            <a:spLocks noGrp="1"/>
          </p:cNvSpPr>
          <p:nvPr>
            <p:ph type="body" sz="half" idx="1"/>
          </p:nvPr>
        </p:nvSpPr>
        <p:spPr>
          <a:xfrm>
            <a:off x="523053" y="1847850"/>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4639" y="1847850"/>
            <a:ext cx="5540963"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59364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0"/>
            <a:ext cx="11262548" cy="933450"/>
          </a:xfrm>
        </p:spPr>
        <p:txBody>
          <a:bodyPr/>
          <a:lstStyle/>
          <a:p>
            <a:r>
              <a:rPr lang="en-US"/>
              <a:t>Click to edit Master title style</a:t>
            </a:r>
          </a:p>
        </p:txBody>
      </p:sp>
      <p:sp>
        <p:nvSpPr>
          <p:cNvPr id="3" name="Text Placeholder 2"/>
          <p:cNvSpPr>
            <a:spLocks noGrp="1"/>
          </p:cNvSpPr>
          <p:nvPr>
            <p:ph type="body" sz="half" idx="1"/>
          </p:nvPr>
        </p:nvSpPr>
        <p:spPr>
          <a:xfrm>
            <a:off x="523053" y="1847850"/>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4639" y="1847854"/>
            <a:ext cx="5540963" cy="225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4639" y="4257679"/>
            <a:ext cx="5540963" cy="225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1334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68927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0"/>
            <a:ext cx="11262548" cy="933450"/>
          </a:xfrm>
        </p:spPr>
        <p:txBody>
          <a:bodyPr/>
          <a:lstStyle/>
          <a:p>
            <a:r>
              <a:rPr lang="en-US"/>
              <a:t>Click to edit Master title style</a:t>
            </a:r>
          </a:p>
        </p:txBody>
      </p:sp>
      <p:sp>
        <p:nvSpPr>
          <p:cNvPr id="3" name="Content Placeholder 2"/>
          <p:cNvSpPr>
            <a:spLocks noGrp="1"/>
          </p:cNvSpPr>
          <p:nvPr>
            <p:ph sz="half" idx="1"/>
          </p:nvPr>
        </p:nvSpPr>
        <p:spPr>
          <a:xfrm>
            <a:off x="523053" y="1847850"/>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4639" y="1847854"/>
            <a:ext cx="5540963" cy="225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4639" y="4257679"/>
            <a:ext cx="5540963" cy="225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56780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879350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F253C3-ED36-627E-5F39-F4B1D33808DE}"/>
              </a:ext>
            </a:extLst>
          </p:cNvPr>
          <p:cNvSpPr/>
          <p:nvPr userDrawn="1"/>
        </p:nvSpPr>
        <p:spPr>
          <a:xfrm>
            <a:off x="1019175" y="1495425"/>
            <a:ext cx="10372725" cy="400050"/>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509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1073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867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457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1730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8619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11/6/2025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5501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8197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4"/>
            <a:ext cx="10363200" cy="541879"/>
          </a:xfrm>
        </p:spPr>
        <p:txBody>
          <a:bodyPr/>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p:spPr>
        <p:txBody>
          <a:bodyPr anchor="b"/>
          <a:lstStyle>
            <a:lvl1pPr marL="0" indent="0">
              <a:buNone/>
              <a:defRPr sz="1778"/>
            </a:lvl1pPr>
            <a:lvl2pPr marL="406434" indent="0">
              <a:buNone/>
              <a:defRPr sz="1600"/>
            </a:lvl2pPr>
            <a:lvl3pPr marL="812869" indent="0">
              <a:buNone/>
              <a:defRPr sz="1422"/>
            </a:lvl3pPr>
            <a:lvl4pPr marL="1219302" indent="0">
              <a:buNone/>
              <a:defRPr sz="1244"/>
            </a:lvl4pPr>
            <a:lvl5pPr marL="1625737" indent="0">
              <a:buNone/>
              <a:defRPr sz="1244"/>
            </a:lvl5pPr>
            <a:lvl6pPr marL="2032171" indent="0">
              <a:buNone/>
              <a:defRPr sz="1244"/>
            </a:lvl6pPr>
            <a:lvl7pPr marL="2438606" indent="0">
              <a:buNone/>
              <a:defRPr sz="1244"/>
            </a:lvl7pPr>
            <a:lvl8pPr marL="2845040" indent="0">
              <a:buNone/>
              <a:defRPr sz="1244"/>
            </a:lvl8pPr>
            <a:lvl9pPr marL="3251474" indent="0">
              <a:buNone/>
              <a:defRPr sz="1244"/>
            </a:lvl9pPr>
          </a:lstStyle>
          <a:p>
            <a:pPr lvl="0"/>
            <a:r>
              <a:rPr lang="en-US"/>
              <a:t>Click to edit Master text styles</a:t>
            </a:r>
          </a:p>
        </p:txBody>
      </p:sp>
    </p:spTree>
    <p:extLst>
      <p:ext uri="{BB962C8B-B14F-4D97-AF65-F5344CB8AC3E}">
        <p14:creationId xmlns:p14="http://schemas.microsoft.com/office/powerpoint/2010/main" val="324723752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0"/>
            <a:ext cx="11262548" cy="933450"/>
          </a:xfrm>
        </p:spPr>
        <p:txBody>
          <a:bodyPr/>
          <a:lstStyle/>
          <a:p>
            <a:r>
              <a:rPr lang="en-US"/>
              <a:t>Click to edit Master title style</a:t>
            </a:r>
          </a:p>
        </p:txBody>
      </p:sp>
      <p:sp>
        <p:nvSpPr>
          <p:cNvPr id="3" name="Content Placeholder 2"/>
          <p:cNvSpPr>
            <a:spLocks noGrp="1"/>
          </p:cNvSpPr>
          <p:nvPr>
            <p:ph sz="half" idx="1"/>
          </p:nvPr>
        </p:nvSpPr>
        <p:spPr>
          <a:xfrm>
            <a:off x="523053" y="1847850"/>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4639" y="1847854"/>
            <a:ext cx="5540963" cy="225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4639" y="4257679"/>
            <a:ext cx="5540963" cy="225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52924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0"/>
            <a:ext cx="11262548" cy="933450"/>
          </a:xfrm>
        </p:spPr>
        <p:txBody>
          <a:bodyPr/>
          <a:lstStyle/>
          <a:p>
            <a:r>
              <a:rPr lang="en-US"/>
              <a:t>Click to edit Master title style</a:t>
            </a:r>
          </a:p>
        </p:txBody>
      </p:sp>
      <p:sp>
        <p:nvSpPr>
          <p:cNvPr id="3" name="Content Placeholder 2"/>
          <p:cNvSpPr>
            <a:spLocks noGrp="1"/>
          </p:cNvSpPr>
          <p:nvPr>
            <p:ph sz="half" idx="1"/>
          </p:nvPr>
        </p:nvSpPr>
        <p:spPr>
          <a:xfrm>
            <a:off x="523053" y="1847850"/>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4639" y="1847850"/>
            <a:ext cx="5540963"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2120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E35831C-8F88-1FDE-5334-C6848ECF250A}"/>
              </a:ext>
            </a:extLst>
          </p:cNvPr>
          <p:cNvSpPr>
            <a:spLocks noGrp="1"/>
          </p:cNvSpPr>
          <p:nvPr>
            <p:ph type="dt" sz="half" idx="10"/>
          </p:nvPr>
        </p:nvSpPr>
        <p:spPr/>
        <p:txBody>
          <a:bodyPr/>
          <a:lstStyle>
            <a:lvl1pPr>
              <a:defRPr/>
            </a:lvl1pPr>
          </a:lstStyle>
          <a:p>
            <a:pPr>
              <a:defRPr/>
            </a:pPr>
            <a:fld id="{A0AB1CAF-E7B3-4218-9288-F39619F6A544}" type="datetimeFigureOut">
              <a:rPr lang="en-US"/>
              <a:pPr>
                <a:defRPr/>
              </a:pPr>
              <a:t>11/6/2025</a:t>
            </a:fld>
            <a:endParaRPr lang="en-US"/>
          </a:p>
        </p:txBody>
      </p:sp>
      <p:sp>
        <p:nvSpPr>
          <p:cNvPr id="5" name="Footer Placeholder 4">
            <a:extLst>
              <a:ext uri="{FF2B5EF4-FFF2-40B4-BE49-F238E27FC236}">
                <a16:creationId xmlns:a16="http://schemas.microsoft.com/office/drawing/2014/main" id="{64755F6E-2D4C-CA61-5142-B125D41ABE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C4197F-B615-2552-B052-06AC41D4DF55}"/>
              </a:ext>
            </a:extLst>
          </p:cNvPr>
          <p:cNvSpPr>
            <a:spLocks noGrp="1"/>
          </p:cNvSpPr>
          <p:nvPr>
            <p:ph type="sldNum" sz="quarter" idx="12"/>
          </p:nvPr>
        </p:nvSpPr>
        <p:spPr/>
        <p:txBody>
          <a:bodyPr/>
          <a:lstStyle>
            <a:lvl1pPr>
              <a:defRPr/>
            </a:lvl1pPr>
          </a:lstStyle>
          <a:p>
            <a:pPr>
              <a:defRPr/>
            </a:pPr>
            <a:fld id="{3CF08D9A-BC4B-4AE2-B230-A7E8EE4215C6}" type="slidenum">
              <a:rPr lang="en-US" altLang="en-US"/>
              <a:pPr>
                <a:defRPr/>
              </a:pPr>
              <a:t>‹#›</a:t>
            </a:fld>
            <a:endParaRPr lang="en-US" altLang="en-US"/>
          </a:p>
        </p:txBody>
      </p:sp>
    </p:spTree>
    <p:extLst>
      <p:ext uri="{BB962C8B-B14F-4D97-AF65-F5344CB8AC3E}">
        <p14:creationId xmlns:p14="http://schemas.microsoft.com/office/powerpoint/2010/main" val="937943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A3BDA-FA4B-10CD-BBB2-2D4B4FDC1E75}"/>
              </a:ext>
            </a:extLst>
          </p:cNvPr>
          <p:cNvSpPr>
            <a:spLocks noGrp="1"/>
          </p:cNvSpPr>
          <p:nvPr>
            <p:ph type="dt" sz="half" idx="10"/>
          </p:nvPr>
        </p:nvSpPr>
        <p:spPr/>
        <p:txBody>
          <a:bodyPr/>
          <a:lstStyle>
            <a:lvl1pPr>
              <a:defRPr/>
            </a:lvl1pPr>
          </a:lstStyle>
          <a:p>
            <a:pPr>
              <a:defRPr/>
            </a:pPr>
            <a:fld id="{3835DB92-4025-46D8-804A-386253981395}" type="datetimeFigureOut">
              <a:rPr lang="en-US"/>
              <a:pPr>
                <a:defRPr/>
              </a:pPr>
              <a:t>11/6/2025</a:t>
            </a:fld>
            <a:endParaRPr lang="en-US"/>
          </a:p>
        </p:txBody>
      </p:sp>
      <p:sp>
        <p:nvSpPr>
          <p:cNvPr id="5" name="Footer Placeholder 4">
            <a:extLst>
              <a:ext uri="{FF2B5EF4-FFF2-40B4-BE49-F238E27FC236}">
                <a16:creationId xmlns:a16="http://schemas.microsoft.com/office/drawing/2014/main" id="{905733DB-73AF-CFA2-39A0-4B26BA0E96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F722DD-5175-80E2-D8DB-B6C12AE5B1BF}"/>
              </a:ext>
            </a:extLst>
          </p:cNvPr>
          <p:cNvSpPr>
            <a:spLocks noGrp="1"/>
          </p:cNvSpPr>
          <p:nvPr>
            <p:ph type="sldNum" sz="quarter" idx="12"/>
          </p:nvPr>
        </p:nvSpPr>
        <p:spPr/>
        <p:txBody>
          <a:bodyPr/>
          <a:lstStyle>
            <a:lvl1pPr>
              <a:defRPr/>
            </a:lvl1pPr>
          </a:lstStyle>
          <a:p>
            <a:pPr>
              <a:defRPr/>
            </a:pPr>
            <a:fld id="{E9922231-753C-4AA1-AC9D-9A8A9A4B9292}" type="slidenum">
              <a:rPr lang="en-US" altLang="en-US"/>
              <a:pPr>
                <a:defRPr/>
              </a:pPr>
              <a:t>‹#›</a:t>
            </a:fld>
            <a:endParaRPr lang="en-US" altLang="en-US"/>
          </a:p>
        </p:txBody>
      </p:sp>
    </p:spTree>
    <p:extLst>
      <p:ext uri="{BB962C8B-B14F-4D97-AF65-F5344CB8AC3E}">
        <p14:creationId xmlns:p14="http://schemas.microsoft.com/office/powerpoint/2010/main" val="3287171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D0A21-22E5-6A43-6714-24201EA270E4}"/>
              </a:ext>
            </a:extLst>
          </p:cNvPr>
          <p:cNvSpPr>
            <a:spLocks noGrp="1"/>
          </p:cNvSpPr>
          <p:nvPr>
            <p:ph type="dt" sz="half" idx="10"/>
          </p:nvPr>
        </p:nvSpPr>
        <p:spPr/>
        <p:txBody>
          <a:bodyPr/>
          <a:lstStyle>
            <a:lvl1pPr>
              <a:defRPr/>
            </a:lvl1pPr>
          </a:lstStyle>
          <a:p>
            <a:pPr>
              <a:defRPr/>
            </a:pPr>
            <a:fld id="{0EB4BBBC-11E1-4512-BCCA-EEB53DB7D50A}" type="datetimeFigureOut">
              <a:rPr lang="en-US"/>
              <a:pPr>
                <a:defRPr/>
              </a:pPr>
              <a:t>11/6/2025</a:t>
            </a:fld>
            <a:endParaRPr lang="en-US"/>
          </a:p>
        </p:txBody>
      </p:sp>
      <p:sp>
        <p:nvSpPr>
          <p:cNvPr id="5" name="Footer Placeholder 4">
            <a:extLst>
              <a:ext uri="{FF2B5EF4-FFF2-40B4-BE49-F238E27FC236}">
                <a16:creationId xmlns:a16="http://schemas.microsoft.com/office/drawing/2014/main" id="{C31CE676-8B4B-E526-4809-A093F2C89C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8BEF96-E853-FD70-8398-E418760A418E}"/>
              </a:ext>
            </a:extLst>
          </p:cNvPr>
          <p:cNvSpPr>
            <a:spLocks noGrp="1"/>
          </p:cNvSpPr>
          <p:nvPr>
            <p:ph type="sldNum" sz="quarter" idx="12"/>
          </p:nvPr>
        </p:nvSpPr>
        <p:spPr/>
        <p:txBody>
          <a:bodyPr/>
          <a:lstStyle>
            <a:lvl1pPr>
              <a:defRPr/>
            </a:lvl1pPr>
          </a:lstStyle>
          <a:p>
            <a:pPr>
              <a:defRPr/>
            </a:pPr>
            <a:fld id="{71C71470-88BF-4396-86D2-5FD41028A0EB}" type="slidenum">
              <a:rPr lang="en-US" altLang="en-US"/>
              <a:pPr>
                <a:defRPr/>
              </a:pPr>
              <a:t>‹#›</a:t>
            </a:fld>
            <a:endParaRPr lang="en-US" altLang="en-US"/>
          </a:p>
        </p:txBody>
      </p:sp>
    </p:spTree>
    <p:extLst>
      <p:ext uri="{BB962C8B-B14F-4D97-AF65-F5344CB8AC3E}">
        <p14:creationId xmlns:p14="http://schemas.microsoft.com/office/powerpoint/2010/main" val="3820457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5AF2911-19F7-DF74-8E79-38707A1973E9}"/>
              </a:ext>
            </a:extLst>
          </p:cNvPr>
          <p:cNvSpPr>
            <a:spLocks noGrp="1"/>
          </p:cNvSpPr>
          <p:nvPr>
            <p:ph type="dt" sz="half" idx="10"/>
          </p:nvPr>
        </p:nvSpPr>
        <p:spPr/>
        <p:txBody>
          <a:bodyPr/>
          <a:lstStyle>
            <a:lvl1pPr>
              <a:defRPr/>
            </a:lvl1pPr>
          </a:lstStyle>
          <a:p>
            <a:pPr>
              <a:defRPr/>
            </a:pPr>
            <a:fld id="{AF952B11-D8C0-4864-8F16-79B6D058AB33}" type="datetimeFigureOut">
              <a:rPr lang="en-US"/>
              <a:pPr>
                <a:defRPr/>
              </a:pPr>
              <a:t>11/6/2025</a:t>
            </a:fld>
            <a:endParaRPr lang="en-US"/>
          </a:p>
        </p:txBody>
      </p:sp>
      <p:sp>
        <p:nvSpPr>
          <p:cNvPr id="6" name="Footer Placeholder 4">
            <a:extLst>
              <a:ext uri="{FF2B5EF4-FFF2-40B4-BE49-F238E27FC236}">
                <a16:creationId xmlns:a16="http://schemas.microsoft.com/office/drawing/2014/main" id="{3A6C9FA3-4E36-4B4D-8A9D-6FB6576F85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5D9DB0-4E40-7AB0-3C71-E4443FDD921E}"/>
              </a:ext>
            </a:extLst>
          </p:cNvPr>
          <p:cNvSpPr>
            <a:spLocks noGrp="1"/>
          </p:cNvSpPr>
          <p:nvPr>
            <p:ph type="sldNum" sz="quarter" idx="12"/>
          </p:nvPr>
        </p:nvSpPr>
        <p:spPr/>
        <p:txBody>
          <a:bodyPr/>
          <a:lstStyle>
            <a:lvl1pPr>
              <a:defRPr/>
            </a:lvl1pPr>
          </a:lstStyle>
          <a:p>
            <a:pPr>
              <a:defRPr/>
            </a:pPr>
            <a:fld id="{0CCEF3B7-FD50-4079-B591-5D81FE658B1C}" type="slidenum">
              <a:rPr lang="en-US" altLang="en-US"/>
              <a:pPr>
                <a:defRPr/>
              </a:pPr>
              <a:t>‹#›</a:t>
            </a:fld>
            <a:endParaRPr lang="en-US" altLang="en-US"/>
          </a:p>
        </p:txBody>
      </p:sp>
    </p:spTree>
    <p:extLst>
      <p:ext uri="{BB962C8B-B14F-4D97-AF65-F5344CB8AC3E}">
        <p14:creationId xmlns:p14="http://schemas.microsoft.com/office/powerpoint/2010/main" val="3409259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4C1422F-E181-3745-74CB-A93EE0A9506F}"/>
              </a:ext>
            </a:extLst>
          </p:cNvPr>
          <p:cNvSpPr>
            <a:spLocks noGrp="1"/>
          </p:cNvSpPr>
          <p:nvPr>
            <p:ph type="dt" sz="half" idx="10"/>
          </p:nvPr>
        </p:nvSpPr>
        <p:spPr/>
        <p:txBody>
          <a:bodyPr/>
          <a:lstStyle>
            <a:lvl1pPr>
              <a:defRPr/>
            </a:lvl1pPr>
          </a:lstStyle>
          <a:p>
            <a:pPr>
              <a:defRPr/>
            </a:pPr>
            <a:fld id="{9F3AB71B-57DB-4E92-8C32-2B60423EC306}" type="datetimeFigureOut">
              <a:rPr lang="en-US"/>
              <a:pPr>
                <a:defRPr/>
              </a:pPr>
              <a:t>11/6/2025</a:t>
            </a:fld>
            <a:endParaRPr lang="en-US"/>
          </a:p>
        </p:txBody>
      </p:sp>
      <p:sp>
        <p:nvSpPr>
          <p:cNvPr id="8" name="Footer Placeholder 4">
            <a:extLst>
              <a:ext uri="{FF2B5EF4-FFF2-40B4-BE49-F238E27FC236}">
                <a16:creationId xmlns:a16="http://schemas.microsoft.com/office/drawing/2014/main" id="{4D8386AE-73BB-A41E-EFDA-B90B4477979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BF9F2D0-9550-C144-7DF2-3F9F95B96214}"/>
              </a:ext>
            </a:extLst>
          </p:cNvPr>
          <p:cNvSpPr>
            <a:spLocks noGrp="1"/>
          </p:cNvSpPr>
          <p:nvPr>
            <p:ph type="sldNum" sz="quarter" idx="12"/>
          </p:nvPr>
        </p:nvSpPr>
        <p:spPr/>
        <p:txBody>
          <a:bodyPr/>
          <a:lstStyle>
            <a:lvl1pPr>
              <a:defRPr/>
            </a:lvl1pPr>
          </a:lstStyle>
          <a:p>
            <a:pPr>
              <a:defRPr/>
            </a:pPr>
            <a:fld id="{FFAA26D4-9FFE-4998-8397-66E68AD6239D}" type="slidenum">
              <a:rPr lang="en-US" altLang="en-US"/>
              <a:pPr>
                <a:defRPr/>
              </a:pPr>
              <a:t>‹#›</a:t>
            </a:fld>
            <a:endParaRPr lang="en-US" altLang="en-US"/>
          </a:p>
        </p:txBody>
      </p:sp>
    </p:spTree>
    <p:extLst>
      <p:ext uri="{BB962C8B-B14F-4D97-AF65-F5344CB8AC3E}">
        <p14:creationId xmlns:p14="http://schemas.microsoft.com/office/powerpoint/2010/main" val="1406768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8719ECD-BD2A-E052-BA52-D4E4A3B57107}"/>
              </a:ext>
            </a:extLst>
          </p:cNvPr>
          <p:cNvSpPr>
            <a:spLocks noGrp="1"/>
          </p:cNvSpPr>
          <p:nvPr>
            <p:ph type="dt" sz="half" idx="10"/>
          </p:nvPr>
        </p:nvSpPr>
        <p:spPr/>
        <p:txBody>
          <a:bodyPr/>
          <a:lstStyle>
            <a:lvl1pPr>
              <a:defRPr/>
            </a:lvl1pPr>
          </a:lstStyle>
          <a:p>
            <a:pPr>
              <a:defRPr/>
            </a:pPr>
            <a:fld id="{810244E9-B058-4816-B7C7-7B70D68ACDA6}" type="datetimeFigureOut">
              <a:rPr lang="en-US"/>
              <a:pPr>
                <a:defRPr/>
              </a:pPr>
              <a:t>11/6/2025</a:t>
            </a:fld>
            <a:endParaRPr lang="en-US"/>
          </a:p>
        </p:txBody>
      </p:sp>
      <p:sp>
        <p:nvSpPr>
          <p:cNvPr id="4" name="Footer Placeholder 4">
            <a:extLst>
              <a:ext uri="{FF2B5EF4-FFF2-40B4-BE49-F238E27FC236}">
                <a16:creationId xmlns:a16="http://schemas.microsoft.com/office/drawing/2014/main" id="{D20DD283-9AC9-D703-81D4-CBC59F0D077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6E810AF-3B78-6CAC-8D61-96079ADA2B07}"/>
              </a:ext>
            </a:extLst>
          </p:cNvPr>
          <p:cNvSpPr>
            <a:spLocks noGrp="1"/>
          </p:cNvSpPr>
          <p:nvPr>
            <p:ph type="sldNum" sz="quarter" idx="12"/>
          </p:nvPr>
        </p:nvSpPr>
        <p:spPr/>
        <p:txBody>
          <a:bodyPr/>
          <a:lstStyle>
            <a:lvl1pPr>
              <a:defRPr/>
            </a:lvl1pPr>
          </a:lstStyle>
          <a:p>
            <a:pPr>
              <a:defRPr/>
            </a:pPr>
            <a:fld id="{BDFD42A9-66AF-4755-A1CD-45F7713941C6}" type="slidenum">
              <a:rPr lang="en-US" altLang="en-US"/>
              <a:pPr>
                <a:defRPr/>
              </a:pPr>
              <a:t>‹#›</a:t>
            </a:fld>
            <a:endParaRPr lang="en-US" altLang="en-US"/>
          </a:p>
        </p:txBody>
      </p:sp>
    </p:spTree>
    <p:extLst>
      <p:ext uri="{BB962C8B-B14F-4D97-AF65-F5344CB8AC3E}">
        <p14:creationId xmlns:p14="http://schemas.microsoft.com/office/powerpoint/2010/main" val="3193536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C68167-B6C9-0598-C520-03E77942FE84}"/>
              </a:ext>
            </a:extLst>
          </p:cNvPr>
          <p:cNvSpPr>
            <a:spLocks noGrp="1"/>
          </p:cNvSpPr>
          <p:nvPr>
            <p:ph type="dt" sz="half" idx="10"/>
          </p:nvPr>
        </p:nvSpPr>
        <p:spPr/>
        <p:txBody>
          <a:bodyPr/>
          <a:lstStyle>
            <a:lvl1pPr>
              <a:defRPr/>
            </a:lvl1pPr>
          </a:lstStyle>
          <a:p>
            <a:pPr>
              <a:defRPr/>
            </a:pPr>
            <a:fld id="{8F4EBA4E-81EE-4476-9672-A24DB9EC2160}" type="datetimeFigureOut">
              <a:rPr lang="en-US"/>
              <a:pPr>
                <a:defRPr/>
              </a:pPr>
              <a:t>11/6/2025</a:t>
            </a:fld>
            <a:endParaRPr lang="en-US"/>
          </a:p>
        </p:txBody>
      </p:sp>
      <p:sp>
        <p:nvSpPr>
          <p:cNvPr id="3" name="Footer Placeholder 4">
            <a:extLst>
              <a:ext uri="{FF2B5EF4-FFF2-40B4-BE49-F238E27FC236}">
                <a16:creationId xmlns:a16="http://schemas.microsoft.com/office/drawing/2014/main" id="{02F3A24E-4E9D-5A73-3DA1-51362CD2748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0CE71DA-4C9F-56FB-5B11-8398AB7DDE77}"/>
              </a:ext>
            </a:extLst>
          </p:cNvPr>
          <p:cNvSpPr>
            <a:spLocks noGrp="1"/>
          </p:cNvSpPr>
          <p:nvPr>
            <p:ph type="sldNum" sz="quarter" idx="12"/>
          </p:nvPr>
        </p:nvSpPr>
        <p:spPr/>
        <p:txBody>
          <a:bodyPr/>
          <a:lstStyle>
            <a:lvl1pPr>
              <a:defRPr/>
            </a:lvl1pPr>
          </a:lstStyle>
          <a:p>
            <a:pPr>
              <a:defRPr/>
            </a:pPr>
            <a:fld id="{0F7B7A59-C928-4201-B42D-E21028F1F7A0}" type="slidenum">
              <a:rPr lang="en-US" altLang="en-US"/>
              <a:pPr>
                <a:defRPr/>
              </a:pPr>
              <a:t>‹#›</a:t>
            </a:fld>
            <a:endParaRPr lang="en-US" altLang="en-US"/>
          </a:p>
        </p:txBody>
      </p:sp>
    </p:spTree>
    <p:extLst>
      <p:ext uri="{BB962C8B-B14F-4D97-AF65-F5344CB8AC3E}">
        <p14:creationId xmlns:p14="http://schemas.microsoft.com/office/powerpoint/2010/main" val="4269272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614F377-3856-8238-0FE4-EEC21FF1F69A}"/>
              </a:ext>
            </a:extLst>
          </p:cNvPr>
          <p:cNvSpPr>
            <a:spLocks noGrp="1"/>
          </p:cNvSpPr>
          <p:nvPr>
            <p:ph type="dt" sz="half" idx="10"/>
          </p:nvPr>
        </p:nvSpPr>
        <p:spPr/>
        <p:txBody>
          <a:bodyPr/>
          <a:lstStyle>
            <a:lvl1pPr>
              <a:defRPr/>
            </a:lvl1pPr>
          </a:lstStyle>
          <a:p>
            <a:pPr>
              <a:defRPr/>
            </a:pPr>
            <a:fld id="{EBB84336-05B4-4CA8-BEAF-E46076A1622F}" type="datetimeFigureOut">
              <a:rPr lang="en-US"/>
              <a:pPr>
                <a:defRPr/>
              </a:pPr>
              <a:t>11/6/2025</a:t>
            </a:fld>
            <a:endParaRPr lang="en-US"/>
          </a:p>
        </p:txBody>
      </p:sp>
      <p:sp>
        <p:nvSpPr>
          <p:cNvPr id="6" name="Footer Placeholder 4">
            <a:extLst>
              <a:ext uri="{FF2B5EF4-FFF2-40B4-BE49-F238E27FC236}">
                <a16:creationId xmlns:a16="http://schemas.microsoft.com/office/drawing/2014/main" id="{AC8EB7E7-C699-529A-A886-044DF78C35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56B1AA-9D95-AF62-CD75-125303E0CE1B}"/>
              </a:ext>
            </a:extLst>
          </p:cNvPr>
          <p:cNvSpPr>
            <a:spLocks noGrp="1"/>
          </p:cNvSpPr>
          <p:nvPr>
            <p:ph type="sldNum" sz="quarter" idx="12"/>
          </p:nvPr>
        </p:nvSpPr>
        <p:spPr/>
        <p:txBody>
          <a:bodyPr/>
          <a:lstStyle>
            <a:lvl1pPr>
              <a:defRPr/>
            </a:lvl1pPr>
          </a:lstStyle>
          <a:p>
            <a:pPr>
              <a:defRPr/>
            </a:pPr>
            <a:fld id="{9573D8BE-4948-4805-AB72-3503E7AA4EE5}" type="slidenum">
              <a:rPr lang="en-US" altLang="en-US"/>
              <a:pPr>
                <a:defRPr/>
              </a:pPr>
              <a:t>‹#›</a:t>
            </a:fld>
            <a:endParaRPr lang="en-US" altLang="en-US"/>
          </a:p>
        </p:txBody>
      </p:sp>
    </p:spTree>
    <p:extLst>
      <p:ext uri="{BB962C8B-B14F-4D97-AF65-F5344CB8AC3E}">
        <p14:creationId xmlns:p14="http://schemas.microsoft.com/office/powerpoint/2010/main" val="102273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1" y="1943100"/>
            <a:ext cx="5621867" cy="4514850"/>
          </a:xfrm>
        </p:spPr>
        <p:txBody>
          <a:bodyPr/>
          <a:lstStyle>
            <a:lvl1pPr>
              <a:defRPr sz="2490"/>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891" y="1943100"/>
            <a:ext cx="5621867" cy="4514850"/>
          </a:xfrm>
        </p:spPr>
        <p:txBody>
          <a:bodyPr/>
          <a:lstStyle>
            <a:lvl1pPr>
              <a:defRPr sz="2490"/>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60568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4A0189F-9306-98D6-3AC1-57095008BB63}"/>
              </a:ext>
            </a:extLst>
          </p:cNvPr>
          <p:cNvSpPr>
            <a:spLocks noGrp="1"/>
          </p:cNvSpPr>
          <p:nvPr>
            <p:ph type="dt" sz="half" idx="10"/>
          </p:nvPr>
        </p:nvSpPr>
        <p:spPr/>
        <p:txBody>
          <a:bodyPr/>
          <a:lstStyle>
            <a:lvl1pPr>
              <a:defRPr/>
            </a:lvl1pPr>
          </a:lstStyle>
          <a:p>
            <a:pPr>
              <a:defRPr/>
            </a:pPr>
            <a:fld id="{3365720D-6CD1-45DB-ADAA-7BA9D540C53A}" type="datetimeFigureOut">
              <a:rPr lang="en-US"/>
              <a:pPr>
                <a:defRPr/>
              </a:pPr>
              <a:t>11/6/2025</a:t>
            </a:fld>
            <a:endParaRPr lang="en-US"/>
          </a:p>
        </p:txBody>
      </p:sp>
      <p:sp>
        <p:nvSpPr>
          <p:cNvPr id="6" name="Footer Placeholder 4">
            <a:extLst>
              <a:ext uri="{FF2B5EF4-FFF2-40B4-BE49-F238E27FC236}">
                <a16:creationId xmlns:a16="http://schemas.microsoft.com/office/drawing/2014/main" id="{05FEA77F-5FB2-DD86-19A5-AEBC3DF41B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50D8EB-6722-3F9B-C9D8-BB8A09E0F308}"/>
              </a:ext>
            </a:extLst>
          </p:cNvPr>
          <p:cNvSpPr>
            <a:spLocks noGrp="1"/>
          </p:cNvSpPr>
          <p:nvPr>
            <p:ph type="sldNum" sz="quarter" idx="12"/>
          </p:nvPr>
        </p:nvSpPr>
        <p:spPr/>
        <p:txBody>
          <a:bodyPr/>
          <a:lstStyle>
            <a:lvl1pPr>
              <a:defRPr/>
            </a:lvl1pPr>
          </a:lstStyle>
          <a:p>
            <a:pPr>
              <a:defRPr/>
            </a:pPr>
            <a:fld id="{D2F0C038-D116-44FC-BE00-E17EA9FB592E}" type="slidenum">
              <a:rPr lang="en-US" altLang="en-US"/>
              <a:pPr>
                <a:defRPr/>
              </a:pPr>
              <a:t>‹#›</a:t>
            </a:fld>
            <a:endParaRPr lang="en-US" altLang="en-US"/>
          </a:p>
        </p:txBody>
      </p:sp>
    </p:spTree>
    <p:extLst>
      <p:ext uri="{BB962C8B-B14F-4D97-AF65-F5344CB8AC3E}">
        <p14:creationId xmlns:p14="http://schemas.microsoft.com/office/powerpoint/2010/main" val="126118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C24A6-FA00-AE9C-D421-05942208355D}"/>
              </a:ext>
            </a:extLst>
          </p:cNvPr>
          <p:cNvSpPr>
            <a:spLocks noGrp="1"/>
          </p:cNvSpPr>
          <p:nvPr>
            <p:ph type="dt" sz="half" idx="10"/>
          </p:nvPr>
        </p:nvSpPr>
        <p:spPr/>
        <p:txBody>
          <a:bodyPr/>
          <a:lstStyle>
            <a:lvl1pPr>
              <a:defRPr/>
            </a:lvl1pPr>
          </a:lstStyle>
          <a:p>
            <a:pPr>
              <a:defRPr/>
            </a:pPr>
            <a:fld id="{7C3C1015-B571-4192-9F97-A2746C96FA49}" type="datetimeFigureOut">
              <a:rPr lang="en-US"/>
              <a:pPr>
                <a:defRPr/>
              </a:pPr>
              <a:t>11/6/2025</a:t>
            </a:fld>
            <a:endParaRPr lang="en-US"/>
          </a:p>
        </p:txBody>
      </p:sp>
      <p:sp>
        <p:nvSpPr>
          <p:cNvPr id="5" name="Footer Placeholder 4">
            <a:extLst>
              <a:ext uri="{FF2B5EF4-FFF2-40B4-BE49-F238E27FC236}">
                <a16:creationId xmlns:a16="http://schemas.microsoft.com/office/drawing/2014/main" id="{8F8BF806-75A7-B424-01B0-DA18ED74E6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68522B-FC23-7738-B88F-1FAC9DE6744A}"/>
              </a:ext>
            </a:extLst>
          </p:cNvPr>
          <p:cNvSpPr>
            <a:spLocks noGrp="1"/>
          </p:cNvSpPr>
          <p:nvPr>
            <p:ph type="sldNum" sz="quarter" idx="12"/>
          </p:nvPr>
        </p:nvSpPr>
        <p:spPr/>
        <p:txBody>
          <a:bodyPr/>
          <a:lstStyle>
            <a:lvl1pPr>
              <a:defRPr/>
            </a:lvl1pPr>
          </a:lstStyle>
          <a:p>
            <a:pPr>
              <a:defRPr/>
            </a:pPr>
            <a:fld id="{39D1A0E7-C0BF-49D5-844D-EDF8929F5B98}" type="slidenum">
              <a:rPr lang="en-US" altLang="en-US"/>
              <a:pPr>
                <a:defRPr/>
              </a:pPr>
              <a:t>‹#›</a:t>
            </a:fld>
            <a:endParaRPr lang="en-US" altLang="en-US"/>
          </a:p>
        </p:txBody>
      </p:sp>
    </p:spTree>
    <p:extLst>
      <p:ext uri="{BB962C8B-B14F-4D97-AF65-F5344CB8AC3E}">
        <p14:creationId xmlns:p14="http://schemas.microsoft.com/office/powerpoint/2010/main" val="17600201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8B898-2F23-BBC8-E107-3E03FBE8B520}"/>
              </a:ext>
            </a:extLst>
          </p:cNvPr>
          <p:cNvSpPr>
            <a:spLocks noGrp="1"/>
          </p:cNvSpPr>
          <p:nvPr>
            <p:ph type="dt" sz="half" idx="10"/>
          </p:nvPr>
        </p:nvSpPr>
        <p:spPr/>
        <p:txBody>
          <a:bodyPr/>
          <a:lstStyle>
            <a:lvl1pPr>
              <a:defRPr/>
            </a:lvl1pPr>
          </a:lstStyle>
          <a:p>
            <a:pPr>
              <a:defRPr/>
            </a:pPr>
            <a:fld id="{1D3C6B8A-E444-475C-BDF5-E63CFD20EDA1}" type="datetimeFigureOut">
              <a:rPr lang="en-US"/>
              <a:pPr>
                <a:defRPr/>
              </a:pPr>
              <a:t>11/6/2025</a:t>
            </a:fld>
            <a:endParaRPr lang="en-US"/>
          </a:p>
        </p:txBody>
      </p:sp>
      <p:sp>
        <p:nvSpPr>
          <p:cNvPr id="5" name="Footer Placeholder 4">
            <a:extLst>
              <a:ext uri="{FF2B5EF4-FFF2-40B4-BE49-F238E27FC236}">
                <a16:creationId xmlns:a16="http://schemas.microsoft.com/office/drawing/2014/main" id="{3172FEF2-09EE-DC5E-56AE-8D2D4117E7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A05D17-B83A-2EF0-BB6A-9F9089E834F6}"/>
              </a:ext>
            </a:extLst>
          </p:cNvPr>
          <p:cNvSpPr>
            <a:spLocks noGrp="1"/>
          </p:cNvSpPr>
          <p:nvPr>
            <p:ph type="sldNum" sz="quarter" idx="12"/>
          </p:nvPr>
        </p:nvSpPr>
        <p:spPr/>
        <p:txBody>
          <a:bodyPr/>
          <a:lstStyle>
            <a:lvl1pPr>
              <a:defRPr/>
            </a:lvl1pPr>
          </a:lstStyle>
          <a:p>
            <a:pPr>
              <a:defRPr/>
            </a:pPr>
            <a:fld id="{D3AC948A-23DB-49F3-A407-714A80C79D1C}" type="slidenum">
              <a:rPr lang="en-US" altLang="en-US"/>
              <a:pPr>
                <a:defRPr/>
              </a:pPr>
              <a:t>‹#›</a:t>
            </a:fld>
            <a:endParaRPr lang="en-US" altLang="en-US"/>
          </a:p>
        </p:txBody>
      </p:sp>
    </p:spTree>
    <p:extLst>
      <p:ext uri="{BB962C8B-B14F-4D97-AF65-F5344CB8AC3E}">
        <p14:creationId xmlns:p14="http://schemas.microsoft.com/office/powerpoint/2010/main" val="3655762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292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2948" y="955226"/>
            <a:ext cx="10363200" cy="875275"/>
          </a:xfrm>
        </p:spPr>
        <p:txBody>
          <a:bodyPr anchor="t">
            <a:normAutofit/>
          </a:bodyPr>
          <a:lstStyle>
            <a:lvl1pPr algn="ctr">
              <a:defRPr sz="3600" b="0" i="0">
                <a:solidFill>
                  <a:srgbClr val="0076C1"/>
                </a:solidFill>
                <a:latin typeface="Arial"/>
                <a:cs typeface="Arial"/>
              </a:defRPr>
            </a:lvl1pPr>
          </a:lstStyle>
          <a:p>
            <a:r>
              <a:rPr lang="en-US" dirty="0"/>
              <a:t>Title</a:t>
            </a:r>
          </a:p>
        </p:txBody>
      </p:sp>
      <p:sp>
        <p:nvSpPr>
          <p:cNvPr id="6" name="Text Placeholder 7"/>
          <p:cNvSpPr>
            <a:spLocks noGrp="1"/>
          </p:cNvSpPr>
          <p:nvPr>
            <p:ph type="body" sz="quarter" idx="10"/>
          </p:nvPr>
        </p:nvSpPr>
        <p:spPr>
          <a:xfrm>
            <a:off x="921174" y="1914955"/>
            <a:ext cx="10390293" cy="4281129"/>
          </a:xfrm>
        </p:spPr>
        <p:txBody>
          <a:bodyPr>
            <a:normAutofit/>
          </a:bodyPr>
          <a:lstStyle>
            <a:lvl1pPr marL="0" indent="0">
              <a:buNone/>
              <a:defRPr sz="2400" b="0" i="0">
                <a:solidFill>
                  <a:schemeClr val="tx1"/>
                </a:solidFill>
                <a:latin typeface="Arial"/>
                <a:cs typeface="Arial"/>
              </a:defRPr>
            </a:lvl1pPr>
          </a:lstStyle>
          <a:p>
            <a:pPr lvl="0"/>
            <a:r>
              <a:rPr lang="en-US"/>
              <a:t>Click to edit Master text styles</a:t>
            </a:r>
          </a:p>
        </p:txBody>
      </p:sp>
      <p:sp>
        <p:nvSpPr>
          <p:cNvPr id="5" name="Slide Number Placeholder 5"/>
          <p:cNvSpPr>
            <a:spLocks noGrp="1"/>
          </p:cNvSpPr>
          <p:nvPr>
            <p:ph type="sldNum" sz="quarter" idx="4"/>
          </p:nvPr>
        </p:nvSpPr>
        <p:spPr>
          <a:xfrm>
            <a:off x="8737599" y="6274463"/>
            <a:ext cx="2926687" cy="365125"/>
          </a:xfrm>
          <a:prstGeom prst="rect">
            <a:avLst/>
          </a:prstGeom>
        </p:spPr>
        <p:txBody>
          <a:bodyPr vert="horz" lIns="91440" tIns="45720" rIns="91440" bIns="45720" rtlCol="0" anchor="ctr"/>
          <a:lstStyle>
            <a:lvl1pPr algn="r">
              <a:defRPr sz="1200">
                <a:solidFill>
                  <a:schemeClr val="tx1"/>
                </a:solidFill>
              </a:defRPr>
            </a:lvl1pPr>
          </a:lstStyle>
          <a:p>
            <a:fld id="{CF9BE971-F5C3-4734-A04A-2FC88CEE7E81}" type="slidenum">
              <a:rPr lang="en-US" smtClean="0"/>
              <a:pPr/>
              <a:t>‹#›</a:t>
            </a:fld>
            <a:endParaRPr lang="en-US" dirty="0"/>
          </a:p>
        </p:txBody>
      </p:sp>
      <p:sp>
        <p:nvSpPr>
          <p:cNvPr id="7" name="Date Placeholder 3"/>
          <p:cNvSpPr>
            <a:spLocks noGrp="1"/>
          </p:cNvSpPr>
          <p:nvPr>
            <p:ph type="dt" sz="half" idx="2"/>
          </p:nvPr>
        </p:nvSpPr>
        <p:spPr>
          <a:xfrm>
            <a:off x="609600" y="6288111"/>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Tree>
    <p:extLst>
      <p:ext uri="{BB962C8B-B14F-4D97-AF65-F5344CB8AC3E}">
        <p14:creationId xmlns:p14="http://schemas.microsoft.com/office/powerpoint/2010/main" val="427644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54187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683" cy="639762"/>
          </a:xfrm>
        </p:spPr>
        <p:txBody>
          <a:bodyPr anchor="b"/>
          <a:lstStyle>
            <a:lvl1pPr marL="0" indent="0">
              <a:buNone/>
              <a:defRPr sz="2133" b="1"/>
            </a:lvl1pPr>
            <a:lvl2pPr marL="406434" indent="0">
              <a:buNone/>
              <a:defRPr sz="1778" b="1"/>
            </a:lvl2pPr>
            <a:lvl3pPr marL="812869" indent="0">
              <a:buNone/>
              <a:defRPr sz="1600" b="1"/>
            </a:lvl3pPr>
            <a:lvl4pPr marL="1219302" indent="0">
              <a:buNone/>
              <a:defRPr sz="1422" b="1"/>
            </a:lvl4pPr>
            <a:lvl5pPr marL="1625737" indent="0">
              <a:buNone/>
              <a:defRPr sz="1422" b="1"/>
            </a:lvl5pPr>
            <a:lvl6pPr marL="2032171" indent="0">
              <a:buNone/>
              <a:defRPr sz="1422" b="1"/>
            </a:lvl6pPr>
            <a:lvl7pPr marL="2438606" indent="0">
              <a:buNone/>
              <a:defRPr sz="1422" b="1"/>
            </a:lvl7pPr>
            <a:lvl8pPr marL="2845040" indent="0">
              <a:buNone/>
              <a:defRPr sz="1422" b="1"/>
            </a:lvl8pPr>
            <a:lvl9pPr marL="3251474" indent="0">
              <a:buNone/>
              <a:defRPr sz="1422" b="1"/>
            </a:lvl9pPr>
          </a:lstStyle>
          <a:p>
            <a:pPr lvl="0"/>
            <a:r>
              <a:rPr lang="en-US"/>
              <a:t>Click to edit Master text styles</a:t>
            </a:r>
          </a:p>
        </p:txBody>
      </p:sp>
      <p:sp>
        <p:nvSpPr>
          <p:cNvPr id="4" name="Content Placeholder 3"/>
          <p:cNvSpPr>
            <a:spLocks noGrp="1"/>
          </p:cNvSpPr>
          <p:nvPr>
            <p:ph sz="half" idx="2"/>
          </p:nvPr>
        </p:nvSpPr>
        <p:spPr>
          <a:xfrm>
            <a:off x="609601" y="2174875"/>
            <a:ext cx="538668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3"/>
            <a:ext cx="5388563" cy="639762"/>
          </a:xfrm>
        </p:spPr>
        <p:txBody>
          <a:bodyPr anchor="b"/>
          <a:lstStyle>
            <a:lvl1pPr marL="0" indent="0">
              <a:buNone/>
              <a:defRPr sz="2133" b="1"/>
            </a:lvl1pPr>
            <a:lvl2pPr marL="406434" indent="0">
              <a:buNone/>
              <a:defRPr sz="1778" b="1"/>
            </a:lvl2pPr>
            <a:lvl3pPr marL="812869" indent="0">
              <a:buNone/>
              <a:defRPr sz="1600" b="1"/>
            </a:lvl3pPr>
            <a:lvl4pPr marL="1219302" indent="0">
              <a:buNone/>
              <a:defRPr sz="1422" b="1"/>
            </a:lvl4pPr>
            <a:lvl5pPr marL="1625737" indent="0">
              <a:buNone/>
              <a:defRPr sz="1422" b="1"/>
            </a:lvl5pPr>
            <a:lvl6pPr marL="2032171" indent="0">
              <a:buNone/>
              <a:defRPr sz="1422" b="1"/>
            </a:lvl6pPr>
            <a:lvl7pPr marL="2438606" indent="0">
              <a:buNone/>
              <a:defRPr sz="1422" b="1"/>
            </a:lvl7pPr>
            <a:lvl8pPr marL="2845040" indent="0">
              <a:buNone/>
              <a:defRPr sz="1422" b="1"/>
            </a:lvl8pPr>
            <a:lvl9pPr marL="3251474" indent="0">
              <a:buNone/>
              <a:defRPr sz="1422" b="1"/>
            </a:lvl9pPr>
          </a:lstStyle>
          <a:p>
            <a:pPr lvl="0"/>
            <a:r>
              <a:rPr lang="en-US"/>
              <a:t>Click to edit Master text styles</a:t>
            </a:r>
          </a:p>
        </p:txBody>
      </p:sp>
      <p:sp>
        <p:nvSpPr>
          <p:cNvPr id="6" name="Content Placeholder 5"/>
          <p:cNvSpPr>
            <a:spLocks noGrp="1"/>
          </p:cNvSpPr>
          <p:nvPr>
            <p:ph sz="quarter" idx="4"/>
          </p:nvPr>
        </p:nvSpPr>
        <p:spPr>
          <a:xfrm>
            <a:off x="6193837" y="2174875"/>
            <a:ext cx="5388563"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61698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41940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801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39509"/>
            <a:ext cx="4011319" cy="295593"/>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4767676" y="273054"/>
            <a:ext cx="6814725" cy="5853113"/>
          </a:xfrm>
        </p:spPr>
        <p:txBody>
          <a:bodyPr/>
          <a:lstStyle>
            <a:lvl1pPr>
              <a:defRPr sz="2845"/>
            </a:lvl1pPr>
            <a:lvl2pPr>
              <a:defRPr sz="2490"/>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319" cy="4691063"/>
          </a:xfrm>
        </p:spPr>
        <p:txBody>
          <a:bodyPr/>
          <a:lstStyle>
            <a:lvl1pPr marL="0" indent="0">
              <a:buNone/>
              <a:defRPr sz="1244"/>
            </a:lvl1pPr>
            <a:lvl2pPr marL="406434" indent="0">
              <a:buNone/>
              <a:defRPr sz="1067"/>
            </a:lvl2pPr>
            <a:lvl3pPr marL="812869" indent="0">
              <a:buNone/>
              <a:defRPr sz="889"/>
            </a:lvl3pPr>
            <a:lvl4pPr marL="1219302" indent="0">
              <a:buNone/>
              <a:defRPr sz="800"/>
            </a:lvl4pPr>
            <a:lvl5pPr marL="1625737" indent="0">
              <a:buNone/>
              <a:defRPr sz="800"/>
            </a:lvl5pPr>
            <a:lvl6pPr marL="2032171" indent="0">
              <a:buNone/>
              <a:defRPr sz="800"/>
            </a:lvl6pPr>
            <a:lvl7pPr marL="2438606" indent="0">
              <a:buNone/>
              <a:defRPr sz="800"/>
            </a:lvl7pPr>
            <a:lvl8pPr marL="2845040" indent="0">
              <a:buNone/>
              <a:defRPr sz="800"/>
            </a:lvl8pPr>
            <a:lvl9pPr marL="3251474" indent="0">
              <a:buNone/>
              <a:defRPr sz="800"/>
            </a:lvl9pPr>
          </a:lstStyle>
          <a:p>
            <a:pPr lvl="0"/>
            <a:r>
              <a:rPr lang="en-US"/>
              <a:t>Click to edit Master text styles</a:t>
            </a:r>
          </a:p>
        </p:txBody>
      </p:sp>
    </p:spTree>
    <p:extLst>
      <p:ext uri="{BB962C8B-B14F-4D97-AF65-F5344CB8AC3E}">
        <p14:creationId xmlns:p14="http://schemas.microsoft.com/office/powerpoint/2010/main" val="3697399781"/>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93F93-6061-BE46-4CB6-837375D4B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09B1EC-8724-69AB-7891-6428E3DB4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87F354-461D-86FF-C242-1E3D9B859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5844A1D5-636E-43EA-B6E3-F17728D05BF2}" type="datetimeFigureOut">
              <a:rPr lang="en-US" smtClean="0"/>
              <a:pPr/>
              <a:t>11/6/2025</a:t>
            </a:fld>
            <a:endParaRPr lang="en-US" dirty="0"/>
          </a:p>
        </p:txBody>
      </p:sp>
      <p:sp>
        <p:nvSpPr>
          <p:cNvPr id="5" name="Footer Placeholder 4">
            <a:extLst>
              <a:ext uri="{FF2B5EF4-FFF2-40B4-BE49-F238E27FC236}">
                <a16:creationId xmlns:a16="http://schemas.microsoft.com/office/drawing/2014/main" id="{3A04956D-98DF-D97D-E1F9-917EDB1F82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B9A505D-21EB-63E2-D97E-EFA2B5369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C7B9472-A151-402F-B922-EAE13D915BB7}" type="slidenum">
              <a:rPr lang="en-US" smtClean="0"/>
              <a:pPr/>
              <a:t>‹#›</a:t>
            </a:fld>
            <a:endParaRPr lang="en-US" dirty="0"/>
          </a:p>
        </p:txBody>
      </p:sp>
    </p:spTree>
    <p:extLst>
      <p:ext uri="{BB962C8B-B14F-4D97-AF65-F5344CB8AC3E}">
        <p14:creationId xmlns:p14="http://schemas.microsoft.com/office/powerpoint/2010/main" val="4290048596"/>
      </p:ext>
    </p:extLst>
  </p:cSld>
  <p:clrMap bg1="lt1" tx1="dk1" bg2="lt2" tx2="dk2" accent1="accent1" accent2="accent2" accent3="accent3" accent4="accent4" accent5="accent5" accent6="accent6" hlink="hlink" folHlink="folHlink"/>
  <p:sldLayoutIdLst>
    <p:sldLayoutId id="21474841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0B8D3D-E845-8B1A-5842-3A4F5AEB45CA}"/>
              </a:ext>
            </a:extLst>
          </p:cNvPr>
          <p:cNvSpPr>
            <a:spLocks noGrp="1" noChangeArrowheads="1"/>
          </p:cNvSpPr>
          <p:nvPr>
            <p:ph type="title"/>
          </p:nvPr>
        </p:nvSpPr>
        <p:spPr bwMode="auto">
          <a:xfrm>
            <a:off x="440268" y="633415"/>
            <a:ext cx="11311467" cy="54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2230" tIns="24447" rIns="62230" bIns="24447" numCol="1" anchor="t" anchorCtr="0" compatLnSpc="1">
            <a:prstTxWarp prst="textNoShape">
              <a:avLst/>
            </a:prstTxWarp>
            <a:spAutoFit/>
          </a:bodyPr>
          <a:lstStyle/>
          <a:p>
            <a:pPr lvl="0"/>
            <a:r>
              <a:rPr lang="en-US" altLang="en-US"/>
              <a:t>Title</a:t>
            </a:r>
          </a:p>
        </p:txBody>
      </p:sp>
      <p:sp>
        <p:nvSpPr>
          <p:cNvPr id="1027" name="Rectangle 3">
            <a:extLst>
              <a:ext uri="{FF2B5EF4-FFF2-40B4-BE49-F238E27FC236}">
                <a16:creationId xmlns:a16="http://schemas.microsoft.com/office/drawing/2014/main" id="{318AC9C3-B780-C586-04FA-46E366D7B02C}"/>
              </a:ext>
            </a:extLst>
          </p:cNvPr>
          <p:cNvSpPr>
            <a:spLocks noGrp="1" noChangeArrowheads="1"/>
          </p:cNvSpPr>
          <p:nvPr>
            <p:ph type="body" idx="1"/>
          </p:nvPr>
        </p:nvSpPr>
        <p:spPr bwMode="auto">
          <a:xfrm>
            <a:off x="406401" y="1943100"/>
            <a:ext cx="11424356"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6677" tIns="42227" rIns="86677" bIns="42227"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6B46D077-C5C6-A5CE-29DF-A55CC55B0E7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57834"/>
            <a:ext cx="12191999" cy="482381"/>
          </a:xfrm>
          <a:prstGeom prst="rect">
            <a:avLst/>
          </a:prstGeom>
        </p:spPr>
      </p:pic>
    </p:spTree>
  </p:cSld>
  <p:clrMap bg1="dk2" tx1="lt1" bg2="dk1"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p:txStyles>
    <p:titleStyle>
      <a:lvl1pPr algn="ctr" defTabSz="795934" rtl="0" eaLnBrk="0" fontAlgn="base" hangingPunct="0">
        <a:lnSpc>
          <a:spcPct val="90000"/>
        </a:lnSpc>
        <a:spcBef>
          <a:spcPct val="0"/>
        </a:spcBef>
        <a:spcAft>
          <a:spcPct val="0"/>
        </a:spcAft>
        <a:defRPr sz="3556" b="1">
          <a:solidFill>
            <a:schemeClr val="tx2"/>
          </a:solidFill>
          <a:latin typeface="+mj-lt"/>
          <a:ea typeface="ＭＳ Ｐゴシック" panose="020B0600070205080204" pitchFamily="34" charset="-128"/>
          <a:cs typeface="+mj-cs"/>
        </a:defRPr>
      </a:lvl1pPr>
      <a:lvl2pPr algn="ctr" defTabSz="795934" rtl="0" eaLnBrk="0" fontAlgn="base" hangingPunct="0">
        <a:lnSpc>
          <a:spcPct val="90000"/>
        </a:lnSpc>
        <a:spcBef>
          <a:spcPct val="0"/>
        </a:spcBef>
        <a:spcAft>
          <a:spcPct val="0"/>
        </a:spcAft>
        <a:defRPr sz="3556" b="1">
          <a:solidFill>
            <a:schemeClr val="tx2"/>
          </a:solidFill>
          <a:latin typeface="Arial" charset="0"/>
          <a:ea typeface="ＭＳ Ｐゴシック" panose="020B0600070205080204" pitchFamily="34" charset="-128"/>
        </a:defRPr>
      </a:lvl2pPr>
      <a:lvl3pPr algn="ctr" defTabSz="795934" rtl="0" eaLnBrk="0" fontAlgn="base" hangingPunct="0">
        <a:lnSpc>
          <a:spcPct val="90000"/>
        </a:lnSpc>
        <a:spcBef>
          <a:spcPct val="0"/>
        </a:spcBef>
        <a:spcAft>
          <a:spcPct val="0"/>
        </a:spcAft>
        <a:defRPr sz="3556" b="1">
          <a:solidFill>
            <a:schemeClr val="tx2"/>
          </a:solidFill>
          <a:latin typeface="Arial" charset="0"/>
          <a:ea typeface="ＭＳ Ｐゴシック" panose="020B0600070205080204" pitchFamily="34" charset="-128"/>
        </a:defRPr>
      </a:lvl3pPr>
      <a:lvl4pPr algn="ctr" defTabSz="795934" rtl="0" eaLnBrk="0" fontAlgn="base" hangingPunct="0">
        <a:lnSpc>
          <a:spcPct val="90000"/>
        </a:lnSpc>
        <a:spcBef>
          <a:spcPct val="0"/>
        </a:spcBef>
        <a:spcAft>
          <a:spcPct val="0"/>
        </a:spcAft>
        <a:defRPr sz="3556" b="1">
          <a:solidFill>
            <a:schemeClr val="tx2"/>
          </a:solidFill>
          <a:latin typeface="Arial" charset="0"/>
          <a:ea typeface="ＭＳ Ｐゴシック" panose="020B0600070205080204" pitchFamily="34" charset="-128"/>
        </a:defRPr>
      </a:lvl4pPr>
      <a:lvl5pPr algn="ctr" defTabSz="795934" rtl="0" eaLnBrk="0" fontAlgn="base" hangingPunct="0">
        <a:lnSpc>
          <a:spcPct val="90000"/>
        </a:lnSpc>
        <a:spcBef>
          <a:spcPct val="0"/>
        </a:spcBef>
        <a:spcAft>
          <a:spcPct val="0"/>
        </a:spcAft>
        <a:defRPr sz="3556" b="1">
          <a:solidFill>
            <a:schemeClr val="tx2"/>
          </a:solidFill>
          <a:latin typeface="Arial" charset="0"/>
          <a:ea typeface="ＭＳ Ｐゴシック" panose="020B0600070205080204" pitchFamily="34" charset="-128"/>
        </a:defRPr>
      </a:lvl5pPr>
      <a:lvl6pPr marL="406434" algn="ctr" defTabSz="795934" rtl="0" eaLnBrk="0" fontAlgn="base" hangingPunct="0">
        <a:lnSpc>
          <a:spcPct val="90000"/>
        </a:lnSpc>
        <a:spcBef>
          <a:spcPct val="0"/>
        </a:spcBef>
        <a:spcAft>
          <a:spcPct val="0"/>
        </a:spcAft>
        <a:defRPr sz="3556" b="1">
          <a:solidFill>
            <a:schemeClr val="tx2"/>
          </a:solidFill>
          <a:latin typeface="Arial" charset="0"/>
        </a:defRPr>
      </a:lvl6pPr>
      <a:lvl7pPr marL="812869" algn="ctr" defTabSz="795934" rtl="0" eaLnBrk="0" fontAlgn="base" hangingPunct="0">
        <a:lnSpc>
          <a:spcPct val="90000"/>
        </a:lnSpc>
        <a:spcBef>
          <a:spcPct val="0"/>
        </a:spcBef>
        <a:spcAft>
          <a:spcPct val="0"/>
        </a:spcAft>
        <a:defRPr sz="3556" b="1">
          <a:solidFill>
            <a:schemeClr val="tx2"/>
          </a:solidFill>
          <a:latin typeface="Arial" charset="0"/>
        </a:defRPr>
      </a:lvl7pPr>
      <a:lvl8pPr marL="1219302" algn="ctr" defTabSz="795934" rtl="0" eaLnBrk="0" fontAlgn="base" hangingPunct="0">
        <a:lnSpc>
          <a:spcPct val="90000"/>
        </a:lnSpc>
        <a:spcBef>
          <a:spcPct val="0"/>
        </a:spcBef>
        <a:spcAft>
          <a:spcPct val="0"/>
        </a:spcAft>
        <a:defRPr sz="3556" b="1">
          <a:solidFill>
            <a:schemeClr val="tx2"/>
          </a:solidFill>
          <a:latin typeface="Arial" charset="0"/>
        </a:defRPr>
      </a:lvl8pPr>
      <a:lvl9pPr marL="1625737" algn="ctr" defTabSz="795934" rtl="0" eaLnBrk="0" fontAlgn="base" hangingPunct="0">
        <a:lnSpc>
          <a:spcPct val="90000"/>
        </a:lnSpc>
        <a:spcBef>
          <a:spcPct val="0"/>
        </a:spcBef>
        <a:spcAft>
          <a:spcPct val="0"/>
        </a:spcAft>
        <a:defRPr sz="3556" b="1">
          <a:solidFill>
            <a:schemeClr val="tx2"/>
          </a:solidFill>
          <a:latin typeface="Arial" charset="0"/>
        </a:defRPr>
      </a:lvl9pPr>
    </p:titleStyle>
    <p:bodyStyle>
      <a:lvl1pPr marL="238498" indent="-238498"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ea typeface="ＭＳ Ｐゴシック" panose="020B0600070205080204" pitchFamily="34" charset="-128"/>
          <a:cs typeface="+mn-cs"/>
        </a:defRPr>
      </a:lvl1pPr>
      <a:lvl2pPr marL="711260" indent="-330228"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ea typeface="ＭＳ Ｐゴシック" panose="020B0600070205080204" pitchFamily="34" charset="-128"/>
        </a:defRPr>
      </a:lvl2pPr>
      <a:lvl3pPr marL="1137452" indent="-283658"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ea typeface="ＭＳ Ｐゴシック" panose="020B0600070205080204" pitchFamily="34" charset="-128"/>
        </a:defRPr>
      </a:lvl3pPr>
      <a:lvl4pPr marL="1517072" indent="-237087"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ea typeface="ＭＳ Ｐゴシック" panose="020B0600070205080204" pitchFamily="34" charset="-128"/>
        </a:defRPr>
      </a:lvl4pPr>
      <a:lvl5pPr marL="1927741" indent="-268134"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ea typeface="ＭＳ Ｐゴシック" panose="020B0600070205080204" pitchFamily="34" charset="-128"/>
        </a:defRPr>
      </a:lvl5pPr>
      <a:lvl6pPr marL="2334174" indent="-268134"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defRPr>
      </a:lvl6pPr>
      <a:lvl7pPr marL="2740608" indent="-268134"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defRPr>
      </a:lvl7pPr>
      <a:lvl8pPr marL="3147043" indent="-268134"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defRPr>
      </a:lvl8pPr>
      <a:lvl9pPr marL="3553477" indent="-268134" algn="l" defTabSz="762065" rtl="0" eaLnBrk="0" fontAlgn="base" hangingPunct="0">
        <a:lnSpc>
          <a:spcPct val="89000"/>
        </a:lnSpc>
        <a:spcBef>
          <a:spcPct val="30000"/>
        </a:spcBef>
        <a:spcAft>
          <a:spcPct val="0"/>
        </a:spcAft>
        <a:buClr>
          <a:schemeClr val="tx2"/>
        </a:buClr>
        <a:buSzPct val="100000"/>
        <a:buChar char="–"/>
        <a:defRPr sz="3023" b="1">
          <a:solidFill>
            <a:schemeClr val="tx1"/>
          </a:solidFill>
          <a:latin typeface="+mn-lt"/>
        </a:defRPr>
      </a:lvl9pPr>
    </p:bodyStyle>
    <p:otherStyle>
      <a:defPPr>
        <a:defRPr lang="en-US"/>
      </a:defPPr>
      <a:lvl1pPr marL="0" algn="l" defTabSz="812869" rtl="0" eaLnBrk="1" latinLnBrk="0" hangingPunct="1">
        <a:defRPr sz="1600" kern="1200">
          <a:solidFill>
            <a:schemeClr val="tx1"/>
          </a:solidFill>
          <a:latin typeface="+mn-lt"/>
          <a:ea typeface="+mn-ea"/>
          <a:cs typeface="+mn-cs"/>
        </a:defRPr>
      </a:lvl1pPr>
      <a:lvl2pPr marL="406434" algn="l" defTabSz="812869" rtl="0" eaLnBrk="1" latinLnBrk="0" hangingPunct="1">
        <a:defRPr sz="1600" kern="1200">
          <a:solidFill>
            <a:schemeClr val="tx1"/>
          </a:solidFill>
          <a:latin typeface="+mn-lt"/>
          <a:ea typeface="+mn-ea"/>
          <a:cs typeface="+mn-cs"/>
        </a:defRPr>
      </a:lvl2pPr>
      <a:lvl3pPr marL="812869" algn="l" defTabSz="812869" rtl="0" eaLnBrk="1" latinLnBrk="0" hangingPunct="1">
        <a:defRPr sz="1600" kern="1200">
          <a:solidFill>
            <a:schemeClr val="tx1"/>
          </a:solidFill>
          <a:latin typeface="+mn-lt"/>
          <a:ea typeface="+mn-ea"/>
          <a:cs typeface="+mn-cs"/>
        </a:defRPr>
      </a:lvl3pPr>
      <a:lvl4pPr marL="1219302" algn="l" defTabSz="812869" rtl="0" eaLnBrk="1" latinLnBrk="0" hangingPunct="1">
        <a:defRPr sz="1600" kern="1200">
          <a:solidFill>
            <a:schemeClr val="tx1"/>
          </a:solidFill>
          <a:latin typeface="+mn-lt"/>
          <a:ea typeface="+mn-ea"/>
          <a:cs typeface="+mn-cs"/>
        </a:defRPr>
      </a:lvl4pPr>
      <a:lvl5pPr marL="1625737" algn="l" defTabSz="812869" rtl="0" eaLnBrk="1" latinLnBrk="0" hangingPunct="1">
        <a:defRPr sz="1600" kern="1200">
          <a:solidFill>
            <a:schemeClr val="tx1"/>
          </a:solidFill>
          <a:latin typeface="+mn-lt"/>
          <a:ea typeface="+mn-ea"/>
          <a:cs typeface="+mn-cs"/>
        </a:defRPr>
      </a:lvl5pPr>
      <a:lvl6pPr marL="2032171" algn="l" defTabSz="812869" rtl="0" eaLnBrk="1" latinLnBrk="0" hangingPunct="1">
        <a:defRPr sz="1600" kern="1200">
          <a:solidFill>
            <a:schemeClr val="tx1"/>
          </a:solidFill>
          <a:latin typeface="+mn-lt"/>
          <a:ea typeface="+mn-ea"/>
          <a:cs typeface="+mn-cs"/>
        </a:defRPr>
      </a:lvl6pPr>
      <a:lvl7pPr marL="2438606" algn="l" defTabSz="812869" rtl="0" eaLnBrk="1" latinLnBrk="0" hangingPunct="1">
        <a:defRPr sz="1600" kern="1200">
          <a:solidFill>
            <a:schemeClr val="tx1"/>
          </a:solidFill>
          <a:latin typeface="+mn-lt"/>
          <a:ea typeface="+mn-ea"/>
          <a:cs typeface="+mn-cs"/>
        </a:defRPr>
      </a:lvl7pPr>
      <a:lvl8pPr marL="2845040" algn="l" defTabSz="812869" rtl="0" eaLnBrk="1" latinLnBrk="0" hangingPunct="1">
        <a:defRPr sz="1600" kern="1200">
          <a:solidFill>
            <a:schemeClr val="tx1"/>
          </a:solidFill>
          <a:latin typeface="+mn-lt"/>
          <a:ea typeface="+mn-ea"/>
          <a:cs typeface="+mn-cs"/>
        </a:defRPr>
      </a:lvl8pPr>
      <a:lvl9pPr marL="3251474" algn="l" defTabSz="81286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8D0228-1845-9A75-85BB-1998F6343299}"/>
              </a:ext>
            </a:extLst>
          </p:cNvPr>
          <p:cNvSpPr>
            <a:spLocks noGrp="1" noChangeArrowheads="1"/>
          </p:cNvSpPr>
          <p:nvPr>
            <p:ph type="title"/>
          </p:nvPr>
        </p:nvSpPr>
        <p:spPr bwMode="auto">
          <a:xfrm>
            <a:off x="523054" y="381000"/>
            <a:ext cx="1126254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343" tIns="40481" rIns="83343" bIns="40481"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0025BA4-E060-CDA9-C77E-D2992E00E130}"/>
              </a:ext>
            </a:extLst>
          </p:cNvPr>
          <p:cNvSpPr>
            <a:spLocks noGrp="1" noChangeArrowheads="1"/>
          </p:cNvSpPr>
          <p:nvPr>
            <p:ph type="body" idx="1"/>
          </p:nvPr>
        </p:nvSpPr>
        <p:spPr bwMode="auto">
          <a:xfrm>
            <a:off x="523054" y="1847850"/>
            <a:ext cx="11262548"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343" tIns="40481" rIns="83343" bIns="4048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extLst>
              <a:ext uri="{FF2B5EF4-FFF2-40B4-BE49-F238E27FC236}">
                <a16:creationId xmlns:a16="http://schemas.microsoft.com/office/drawing/2014/main" id="{737423B9-698B-953D-5FFA-F3A8E771C8DE}"/>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 y="-57834"/>
            <a:ext cx="12191999" cy="482381"/>
          </a:xfrm>
          <a:prstGeom prst="rect">
            <a:avLst/>
          </a:prstGeom>
        </p:spPr>
      </p:pic>
    </p:spTree>
  </p:cSld>
  <p:clrMap bg1="dk2" tx1="lt1" bg2="dk1"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Lst>
  <p:transition/>
  <p:txStyles>
    <p:titleStyle>
      <a:lvl1pPr algn="ctr" defTabSz="728195" rtl="0" eaLnBrk="0" fontAlgn="base" hangingPunct="0">
        <a:spcBef>
          <a:spcPct val="0"/>
        </a:spcBef>
        <a:spcAft>
          <a:spcPct val="0"/>
        </a:spcAft>
        <a:defRPr sz="3733" b="1">
          <a:solidFill>
            <a:schemeClr val="tx2"/>
          </a:solidFill>
          <a:latin typeface="+mj-lt"/>
          <a:ea typeface="ＭＳ Ｐゴシック" panose="020B0600070205080204" pitchFamily="34" charset="-128"/>
          <a:cs typeface="+mj-cs"/>
        </a:defRPr>
      </a:lvl1pPr>
      <a:lvl2pPr algn="ctr" defTabSz="728195" rtl="0" eaLnBrk="0" fontAlgn="base" hangingPunct="0">
        <a:spcBef>
          <a:spcPct val="0"/>
        </a:spcBef>
        <a:spcAft>
          <a:spcPct val="0"/>
        </a:spcAft>
        <a:defRPr sz="3733" b="1">
          <a:solidFill>
            <a:schemeClr val="tx2"/>
          </a:solidFill>
          <a:latin typeface="Arial" charset="0"/>
          <a:ea typeface="ＭＳ Ｐゴシック" panose="020B0600070205080204" pitchFamily="34" charset="-128"/>
        </a:defRPr>
      </a:lvl2pPr>
      <a:lvl3pPr algn="ctr" defTabSz="728195" rtl="0" eaLnBrk="0" fontAlgn="base" hangingPunct="0">
        <a:spcBef>
          <a:spcPct val="0"/>
        </a:spcBef>
        <a:spcAft>
          <a:spcPct val="0"/>
        </a:spcAft>
        <a:defRPr sz="3733" b="1">
          <a:solidFill>
            <a:schemeClr val="tx2"/>
          </a:solidFill>
          <a:latin typeface="Arial" charset="0"/>
          <a:ea typeface="ＭＳ Ｐゴシック" panose="020B0600070205080204" pitchFamily="34" charset="-128"/>
        </a:defRPr>
      </a:lvl3pPr>
      <a:lvl4pPr algn="ctr" defTabSz="728195" rtl="0" eaLnBrk="0" fontAlgn="base" hangingPunct="0">
        <a:spcBef>
          <a:spcPct val="0"/>
        </a:spcBef>
        <a:spcAft>
          <a:spcPct val="0"/>
        </a:spcAft>
        <a:defRPr sz="3733" b="1">
          <a:solidFill>
            <a:schemeClr val="tx2"/>
          </a:solidFill>
          <a:latin typeface="Arial" charset="0"/>
          <a:ea typeface="ＭＳ Ｐゴシック" panose="020B0600070205080204" pitchFamily="34" charset="-128"/>
        </a:defRPr>
      </a:lvl4pPr>
      <a:lvl5pPr algn="ctr" defTabSz="728195" rtl="0" eaLnBrk="0" fontAlgn="base" hangingPunct="0">
        <a:spcBef>
          <a:spcPct val="0"/>
        </a:spcBef>
        <a:spcAft>
          <a:spcPct val="0"/>
        </a:spcAft>
        <a:defRPr sz="3733" b="1">
          <a:solidFill>
            <a:schemeClr val="tx2"/>
          </a:solidFill>
          <a:latin typeface="Arial" charset="0"/>
          <a:ea typeface="ＭＳ Ｐゴシック" panose="020B0600070205080204" pitchFamily="34" charset="-128"/>
        </a:defRPr>
      </a:lvl5pPr>
      <a:lvl6pPr marL="406434" algn="ctr" defTabSz="728195" rtl="0" eaLnBrk="0" fontAlgn="base" hangingPunct="0">
        <a:spcBef>
          <a:spcPct val="0"/>
        </a:spcBef>
        <a:spcAft>
          <a:spcPct val="0"/>
        </a:spcAft>
        <a:defRPr sz="3733" b="1">
          <a:solidFill>
            <a:schemeClr val="tx2"/>
          </a:solidFill>
          <a:latin typeface="Arial" charset="0"/>
        </a:defRPr>
      </a:lvl6pPr>
      <a:lvl7pPr marL="812869" algn="ctr" defTabSz="728195" rtl="0" eaLnBrk="0" fontAlgn="base" hangingPunct="0">
        <a:spcBef>
          <a:spcPct val="0"/>
        </a:spcBef>
        <a:spcAft>
          <a:spcPct val="0"/>
        </a:spcAft>
        <a:defRPr sz="3733" b="1">
          <a:solidFill>
            <a:schemeClr val="tx2"/>
          </a:solidFill>
          <a:latin typeface="Arial" charset="0"/>
        </a:defRPr>
      </a:lvl7pPr>
      <a:lvl8pPr marL="1219302" algn="ctr" defTabSz="728195" rtl="0" eaLnBrk="0" fontAlgn="base" hangingPunct="0">
        <a:spcBef>
          <a:spcPct val="0"/>
        </a:spcBef>
        <a:spcAft>
          <a:spcPct val="0"/>
        </a:spcAft>
        <a:defRPr sz="3733" b="1">
          <a:solidFill>
            <a:schemeClr val="tx2"/>
          </a:solidFill>
          <a:latin typeface="Arial" charset="0"/>
        </a:defRPr>
      </a:lvl8pPr>
      <a:lvl9pPr marL="1625737" algn="ctr" defTabSz="728195" rtl="0" eaLnBrk="0" fontAlgn="base" hangingPunct="0">
        <a:spcBef>
          <a:spcPct val="0"/>
        </a:spcBef>
        <a:spcAft>
          <a:spcPct val="0"/>
        </a:spcAft>
        <a:defRPr sz="3733" b="1">
          <a:solidFill>
            <a:schemeClr val="tx2"/>
          </a:solidFill>
          <a:latin typeface="Arial" charset="0"/>
        </a:defRPr>
      </a:lvl9pPr>
    </p:titleStyle>
    <p:bodyStyle>
      <a:lvl1pPr marL="273779" indent="-273779" algn="l" defTabSz="728195" rtl="0" eaLnBrk="0" fontAlgn="base" hangingPunct="0">
        <a:spcBef>
          <a:spcPct val="20000"/>
        </a:spcBef>
        <a:spcAft>
          <a:spcPct val="0"/>
        </a:spcAft>
        <a:buClr>
          <a:schemeClr val="tx2"/>
        </a:buClr>
        <a:buSzPct val="100000"/>
        <a:buChar char="•"/>
        <a:defRPr sz="3200" b="1">
          <a:solidFill>
            <a:schemeClr val="tx1"/>
          </a:solidFill>
          <a:latin typeface="+mn-lt"/>
          <a:ea typeface="ＭＳ Ｐゴシック" panose="020B0600070205080204" pitchFamily="34" charset="-128"/>
          <a:cs typeface="+mn-cs"/>
        </a:defRPr>
      </a:lvl1pPr>
      <a:lvl2pPr marL="722550" indent="-296358" algn="l" defTabSz="728195" rtl="0" eaLnBrk="0" fontAlgn="base" hangingPunct="0">
        <a:spcBef>
          <a:spcPct val="20000"/>
        </a:spcBef>
        <a:spcAft>
          <a:spcPct val="0"/>
        </a:spcAft>
        <a:buClr>
          <a:schemeClr val="tx2"/>
        </a:buClr>
        <a:buSzPct val="100000"/>
        <a:buChar char="–"/>
        <a:defRPr sz="3200" b="1">
          <a:solidFill>
            <a:schemeClr val="tx1"/>
          </a:solidFill>
          <a:latin typeface="+mn-lt"/>
          <a:ea typeface="ＭＳ Ｐゴシック" panose="020B0600070205080204" pitchFamily="34" charset="-128"/>
        </a:defRPr>
      </a:lvl2pPr>
      <a:lvl3pPr marL="999151" indent="-124188" algn="l" defTabSz="728195" rtl="0" eaLnBrk="0" fontAlgn="base" hangingPunct="0">
        <a:spcBef>
          <a:spcPct val="20000"/>
        </a:spcBef>
        <a:spcAft>
          <a:spcPct val="0"/>
        </a:spcAft>
        <a:buClr>
          <a:schemeClr val="tx2"/>
        </a:buClr>
        <a:buSzPct val="100000"/>
        <a:buChar char="•"/>
        <a:defRPr sz="3200" b="1">
          <a:solidFill>
            <a:schemeClr val="tx1"/>
          </a:solidFill>
          <a:latin typeface="+mn-lt"/>
          <a:ea typeface="ＭＳ Ｐゴシック" panose="020B0600070205080204" pitchFamily="34" charset="-128"/>
        </a:defRPr>
      </a:lvl3pPr>
      <a:lvl4pPr marL="1493081" indent="-330228" algn="l" defTabSz="728195" rtl="0" eaLnBrk="0" fontAlgn="base" hangingPunct="0">
        <a:spcBef>
          <a:spcPct val="20000"/>
        </a:spcBef>
        <a:spcAft>
          <a:spcPct val="0"/>
        </a:spcAft>
        <a:buClr>
          <a:schemeClr val="tx2"/>
        </a:buClr>
        <a:buSzPct val="100000"/>
        <a:buChar char="–"/>
        <a:defRPr sz="3200" b="1">
          <a:solidFill>
            <a:schemeClr val="tx1"/>
          </a:solidFill>
          <a:latin typeface="+mn-lt"/>
          <a:ea typeface="ＭＳ Ｐゴシック" panose="020B0600070205080204" pitchFamily="34" charset="-128"/>
        </a:defRPr>
      </a:lvl4pPr>
      <a:lvl5pPr marL="1907983" indent="-262489" algn="l" defTabSz="728195" rtl="0" eaLnBrk="0" fontAlgn="base" hangingPunct="0">
        <a:spcBef>
          <a:spcPct val="20000"/>
        </a:spcBef>
        <a:spcAft>
          <a:spcPct val="0"/>
        </a:spcAft>
        <a:buClr>
          <a:schemeClr val="tx2"/>
        </a:buClr>
        <a:buSzPct val="100000"/>
        <a:buChar char="•"/>
        <a:defRPr sz="3200" b="1">
          <a:solidFill>
            <a:schemeClr val="tx1"/>
          </a:solidFill>
          <a:latin typeface="+mn-lt"/>
          <a:ea typeface="ＭＳ Ｐゴシック" panose="020B0600070205080204" pitchFamily="34" charset="-128"/>
        </a:defRPr>
      </a:lvl5pPr>
      <a:lvl6pPr marL="2314417" indent="-262489" algn="l" defTabSz="728195" rtl="0" eaLnBrk="0" fontAlgn="base" hangingPunct="0">
        <a:spcBef>
          <a:spcPct val="20000"/>
        </a:spcBef>
        <a:spcAft>
          <a:spcPct val="0"/>
        </a:spcAft>
        <a:buClr>
          <a:schemeClr val="tx2"/>
        </a:buClr>
        <a:buSzPct val="100000"/>
        <a:buChar char="•"/>
        <a:defRPr sz="3200" b="1">
          <a:solidFill>
            <a:schemeClr val="tx1"/>
          </a:solidFill>
          <a:latin typeface="+mn-lt"/>
        </a:defRPr>
      </a:lvl6pPr>
      <a:lvl7pPr marL="2720852" indent="-262489" algn="l" defTabSz="728195" rtl="0" eaLnBrk="0" fontAlgn="base" hangingPunct="0">
        <a:spcBef>
          <a:spcPct val="20000"/>
        </a:spcBef>
        <a:spcAft>
          <a:spcPct val="0"/>
        </a:spcAft>
        <a:buClr>
          <a:schemeClr val="tx2"/>
        </a:buClr>
        <a:buSzPct val="100000"/>
        <a:buChar char="•"/>
        <a:defRPr sz="3200" b="1">
          <a:solidFill>
            <a:schemeClr val="tx1"/>
          </a:solidFill>
          <a:latin typeface="+mn-lt"/>
        </a:defRPr>
      </a:lvl7pPr>
      <a:lvl8pPr marL="3127285" indent="-262489" algn="l" defTabSz="728195" rtl="0" eaLnBrk="0" fontAlgn="base" hangingPunct="0">
        <a:spcBef>
          <a:spcPct val="20000"/>
        </a:spcBef>
        <a:spcAft>
          <a:spcPct val="0"/>
        </a:spcAft>
        <a:buClr>
          <a:schemeClr val="tx2"/>
        </a:buClr>
        <a:buSzPct val="100000"/>
        <a:buChar char="•"/>
        <a:defRPr sz="3200" b="1">
          <a:solidFill>
            <a:schemeClr val="tx1"/>
          </a:solidFill>
          <a:latin typeface="+mn-lt"/>
        </a:defRPr>
      </a:lvl8pPr>
      <a:lvl9pPr marL="3533721" indent="-262489" algn="l" defTabSz="728195" rtl="0" eaLnBrk="0" fontAlgn="base" hangingPunct="0">
        <a:spcBef>
          <a:spcPct val="20000"/>
        </a:spcBef>
        <a:spcAft>
          <a:spcPct val="0"/>
        </a:spcAft>
        <a:buClr>
          <a:schemeClr val="tx2"/>
        </a:buClr>
        <a:buSzPct val="100000"/>
        <a:buChar char="•"/>
        <a:defRPr sz="3200" b="1">
          <a:solidFill>
            <a:schemeClr val="tx1"/>
          </a:solidFill>
          <a:latin typeface="+mn-lt"/>
        </a:defRPr>
      </a:lvl9pPr>
    </p:bodyStyle>
    <p:otherStyle>
      <a:defPPr>
        <a:defRPr lang="en-US"/>
      </a:defPPr>
      <a:lvl1pPr marL="0" algn="l" defTabSz="812869" rtl="0" eaLnBrk="1" latinLnBrk="0" hangingPunct="1">
        <a:defRPr sz="1600" kern="1200">
          <a:solidFill>
            <a:schemeClr val="tx1"/>
          </a:solidFill>
          <a:latin typeface="+mn-lt"/>
          <a:ea typeface="+mn-ea"/>
          <a:cs typeface="+mn-cs"/>
        </a:defRPr>
      </a:lvl1pPr>
      <a:lvl2pPr marL="406434" algn="l" defTabSz="812869" rtl="0" eaLnBrk="1" latinLnBrk="0" hangingPunct="1">
        <a:defRPr sz="1600" kern="1200">
          <a:solidFill>
            <a:schemeClr val="tx1"/>
          </a:solidFill>
          <a:latin typeface="+mn-lt"/>
          <a:ea typeface="+mn-ea"/>
          <a:cs typeface="+mn-cs"/>
        </a:defRPr>
      </a:lvl2pPr>
      <a:lvl3pPr marL="812869" algn="l" defTabSz="812869" rtl="0" eaLnBrk="1" latinLnBrk="0" hangingPunct="1">
        <a:defRPr sz="1600" kern="1200">
          <a:solidFill>
            <a:schemeClr val="tx1"/>
          </a:solidFill>
          <a:latin typeface="+mn-lt"/>
          <a:ea typeface="+mn-ea"/>
          <a:cs typeface="+mn-cs"/>
        </a:defRPr>
      </a:lvl3pPr>
      <a:lvl4pPr marL="1219302" algn="l" defTabSz="812869" rtl="0" eaLnBrk="1" latinLnBrk="0" hangingPunct="1">
        <a:defRPr sz="1600" kern="1200">
          <a:solidFill>
            <a:schemeClr val="tx1"/>
          </a:solidFill>
          <a:latin typeface="+mn-lt"/>
          <a:ea typeface="+mn-ea"/>
          <a:cs typeface="+mn-cs"/>
        </a:defRPr>
      </a:lvl4pPr>
      <a:lvl5pPr marL="1625737" algn="l" defTabSz="812869" rtl="0" eaLnBrk="1" latinLnBrk="0" hangingPunct="1">
        <a:defRPr sz="1600" kern="1200">
          <a:solidFill>
            <a:schemeClr val="tx1"/>
          </a:solidFill>
          <a:latin typeface="+mn-lt"/>
          <a:ea typeface="+mn-ea"/>
          <a:cs typeface="+mn-cs"/>
        </a:defRPr>
      </a:lvl5pPr>
      <a:lvl6pPr marL="2032171" algn="l" defTabSz="812869" rtl="0" eaLnBrk="1" latinLnBrk="0" hangingPunct="1">
        <a:defRPr sz="1600" kern="1200">
          <a:solidFill>
            <a:schemeClr val="tx1"/>
          </a:solidFill>
          <a:latin typeface="+mn-lt"/>
          <a:ea typeface="+mn-ea"/>
          <a:cs typeface="+mn-cs"/>
        </a:defRPr>
      </a:lvl6pPr>
      <a:lvl7pPr marL="2438606" algn="l" defTabSz="812869" rtl="0" eaLnBrk="1" latinLnBrk="0" hangingPunct="1">
        <a:defRPr sz="1600" kern="1200">
          <a:solidFill>
            <a:schemeClr val="tx1"/>
          </a:solidFill>
          <a:latin typeface="+mn-lt"/>
          <a:ea typeface="+mn-ea"/>
          <a:cs typeface="+mn-cs"/>
        </a:defRPr>
      </a:lvl7pPr>
      <a:lvl8pPr marL="2845040" algn="l" defTabSz="812869" rtl="0" eaLnBrk="1" latinLnBrk="0" hangingPunct="1">
        <a:defRPr sz="1600" kern="1200">
          <a:solidFill>
            <a:schemeClr val="tx1"/>
          </a:solidFill>
          <a:latin typeface="+mn-lt"/>
          <a:ea typeface="+mn-ea"/>
          <a:cs typeface="+mn-cs"/>
        </a:defRPr>
      </a:lvl8pPr>
      <a:lvl9pPr marL="3251474" algn="l" defTabSz="812869"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defRPr>
            </a:lvl1pPr>
          </a:lstStyle>
          <a:p>
            <a:fld id="{96DFF08F-DC6B-4601-B491-B0F83F6DD2DA}" type="datetimeFigureOut">
              <a:rPr lang="en-US" smtClean="0"/>
              <a:pPr/>
              <a:t>11/6/2025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7FC7A1A-43C7-36AC-7E20-8948944282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57834"/>
            <a:ext cx="12191999" cy="482381"/>
          </a:xfrm>
          <a:prstGeom prst="rect">
            <a:avLst/>
          </a:prstGeom>
        </p:spPr>
      </p:pic>
      <p:sp>
        <p:nvSpPr>
          <p:cNvPr id="11" name="Rectangle 10">
            <a:extLst>
              <a:ext uri="{FF2B5EF4-FFF2-40B4-BE49-F238E27FC236}">
                <a16:creationId xmlns:a16="http://schemas.microsoft.com/office/drawing/2014/main" id="{B33391A6-7D36-EDCC-AE3F-80B02E107CFA}"/>
              </a:ext>
            </a:extLst>
          </p:cNvPr>
          <p:cNvSpPr/>
          <p:nvPr userDrawn="1"/>
        </p:nvSpPr>
        <p:spPr>
          <a:xfrm>
            <a:off x="1790700" y="1"/>
            <a:ext cx="8010525" cy="37232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790772535"/>
      </p:ext>
    </p:extLst>
  </p:cSld>
  <p:clrMap bg1="dk1" tx1="lt1" bg2="dk2" tx2="lt2" accent1="accent1" accent2="accent2" accent3="accent3" accent4="accent4" accent5="accent5" accent6="accent6" hlink="hlink" folHlink="folHlink"/>
  <p:sldLayoutIdLst>
    <p:sldLayoutId id="2147484125" r:id="rId1"/>
    <p:sldLayoutId id="2147484147" r:id="rId2"/>
    <p:sldLayoutId id="2147484127" r:id="rId3"/>
    <p:sldLayoutId id="2147484145" r:id="rId4"/>
    <p:sldLayoutId id="2147484146" r:id="rId5"/>
    <p:sldLayoutId id="2147484128" r:id="rId6"/>
    <p:sldLayoutId id="2147484129" r:id="rId7"/>
    <p:sldLayoutId id="2147484130" r:id="rId8"/>
    <p:sldLayoutId id="2147484133" r:id="rId9"/>
    <p:sldLayoutId id="2147484135" r:id="rId10"/>
    <p:sldLayoutId id="214748416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Arial" panose="020B0604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560204-7E36-9B42-2635-0C1DC8C2197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5E24BBA-94B4-C8E4-50C3-33276C6D7A3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96A2F90-A465-A2B5-CD35-CC31B0A4B5B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EC33D9-DA3A-48C6-B3FB-AAB855E4B07D}" type="datetimeFigureOut">
              <a:rPr lang="en-US"/>
              <a:pPr>
                <a:defRPr/>
              </a:pPr>
              <a:t>11/6/2025</a:t>
            </a:fld>
            <a:endParaRPr lang="en-US"/>
          </a:p>
        </p:txBody>
      </p:sp>
      <p:sp>
        <p:nvSpPr>
          <p:cNvPr id="5" name="Footer Placeholder 4">
            <a:extLst>
              <a:ext uri="{FF2B5EF4-FFF2-40B4-BE49-F238E27FC236}">
                <a16:creationId xmlns:a16="http://schemas.microsoft.com/office/drawing/2014/main" id="{D585A1EE-79C5-2D2D-EB69-0F685C547D7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DBCC0A8-E6FD-D68B-11A4-E60885A5D09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937179A-AD92-4E6D-A7E1-FA399F4B13BC}" type="slidenum">
              <a:rPr lang="en-US" altLang="en-US"/>
              <a:pPr>
                <a:defRPr/>
              </a:pPr>
              <a:t>‹#›</a:t>
            </a:fld>
            <a:endParaRPr lang="en-US" altLang="en-US"/>
          </a:p>
        </p:txBody>
      </p:sp>
    </p:spTree>
    <p:extLst>
      <p:ext uri="{BB962C8B-B14F-4D97-AF65-F5344CB8AC3E}">
        <p14:creationId xmlns:p14="http://schemas.microsoft.com/office/powerpoint/2010/main" val="2215068697"/>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1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17.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6.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37.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33.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49.jfif"/><Relationship Id="rId3" Type="http://schemas.openxmlformats.org/officeDocument/2006/relationships/image" Target="../media/image45.png"/><Relationship Id="rId7" Type="http://schemas.openxmlformats.org/officeDocument/2006/relationships/image" Target="../media/image48.jfif"/><Relationship Id="rId2" Type="http://schemas.openxmlformats.org/officeDocument/2006/relationships/notesSlide" Target="../notesSlides/notesSlide32.xml"/><Relationship Id="rId1" Type="http://schemas.openxmlformats.org/officeDocument/2006/relationships/slideLayout" Target="../slideLayouts/slideLayout3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36.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36.xml"/><Relationship Id="rId5" Type="http://schemas.openxmlformats.org/officeDocument/2006/relationships/image" Target="../media/image56.jpg"/><Relationship Id="rId4" Type="http://schemas.openxmlformats.org/officeDocument/2006/relationships/image" Target="../media/image55.jfif"/></Relationships>
</file>

<file path=ppt/slides/_rels/slide36.xml.rels><?xml version="1.0" encoding="UTF-8" standalone="yes"?>
<Relationships xmlns="http://schemas.openxmlformats.org/package/2006/relationships"><Relationship Id="rId3" Type="http://schemas.openxmlformats.org/officeDocument/2006/relationships/image" Target="../media/image57.jfif"/><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33.x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33.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33.xml"/><Relationship Id="rId5" Type="http://schemas.openxmlformats.org/officeDocument/2006/relationships/image" Target="../media/image54.jpg"/><Relationship Id="rId4" Type="http://schemas.openxmlformats.org/officeDocument/2006/relationships/image" Target="../media/image6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0.xml"/><Relationship Id="rId1" Type="http://schemas.openxmlformats.org/officeDocument/2006/relationships/slideLayout" Target="../slideLayouts/slideLayout33.xml"/><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8.png"/><Relationship Id="rId7" Type="http://schemas.openxmlformats.org/officeDocument/2006/relationships/diagramColors" Target="../diagrams/colors1.xml"/><Relationship Id="rId2" Type="http://schemas.openxmlformats.org/officeDocument/2006/relationships/notesSlide" Target="../notesSlides/notesSlide42.xml"/><Relationship Id="rId1" Type="http://schemas.openxmlformats.org/officeDocument/2006/relationships/slideLayout" Target="../slideLayouts/slideLayout33.xml"/><Relationship Id="rId6" Type="http://schemas.openxmlformats.org/officeDocument/2006/relationships/diagramQuickStyle" Target="../diagrams/quickStyle1.xml"/><Relationship Id="rId11" Type="http://schemas.openxmlformats.org/officeDocument/2006/relationships/image" Target="../media/image71.svg"/><Relationship Id="rId5" Type="http://schemas.openxmlformats.org/officeDocument/2006/relationships/diagramLayout" Target="../diagrams/layout1.xml"/><Relationship Id="rId10" Type="http://schemas.openxmlformats.org/officeDocument/2006/relationships/image" Target="../media/image70.png"/><Relationship Id="rId4" Type="http://schemas.openxmlformats.org/officeDocument/2006/relationships/diagramData" Target="../diagrams/data1.xml"/><Relationship Id="rId9"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4.xml"/><Relationship Id="rId1" Type="http://schemas.openxmlformats.org/officeDocument/2006/relationships/slideLayout" Target="../slideLayouts/slideLayout40.xml"/><Relationship Id="rId4" Type="http://schemas.openxmlformats.org/officeDocument/2006/relationships/image" Target="../media/image7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hyperlink" Target="http://www.ems-trials.org/riskevaluator/" TargetMode="External"/><Relationship Id="rId5" Type="http://schemas.openxmlformats.org/officeDocument/2006/relationships/hyperlink" Target="https://tools.bcsc-scc.org/BC5yearRisk" TargetMode="External"/><Relationship Id="rId4" Type="http://schemas.openxmlformats.org/officeDocument/2006/relationships/hyperlink" Target="http://www.cancer.gov/bcrisktoo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and red logo&#10;&#10;Description automatically generated with medium confidence">
            <a:extLst>
              <a:ext uri="{FF2B5EF4-FFF2-40B4-BE49-F238E27FC236}">
                <a16:creationId xmlns:a16="http://schemas.microsoft.com/office/drawing/2014/main" id="{73940095-7E5F-87C9-C48A-0ED8FFA1C09F}"/>
              </a:ext>
            </a:extLst>
          </p:cNvPr>
          <p:cNvPicPr>
            <a:picLocks noChangeAspect="1"/>
          </p:cNvPicPr>
          <p:nvPr/>
        </p:nvPicPr>
        <p:blipFill>
          <a:blip r:embed="rId3"/>
          <a:stretch>
            <a:fillRect/>
          </a:stretch>
        </p:blipFill>
        <p:spPr>
          <a:xfrm>
            <a:off x="-65222" y="-73375"/>
            <a:ext cx="12322444" cy="6931375"/>
          </a:xfrm>
          <a:prstGeom prst="rect">
            <a:avLst/>
          </a:prstGeom>
        </p:spPr>
      </p:pic>
      <p:sp>
        <p:nvSpPr>
          <p:cNvPr id="5" name="Slide Number Placeholder 4">
            <a:extLst>
              <a:ext uri="{FF2B5EF4-FFF2-40B4-BE49-F238E27FC236}">
                <a16:creationId xmlns:a16="http://schemas.microsoft.com/office/drawing/2014/main" id="{110256D2-44D8-F940-93A4-FDEBBAEA4AEB}"/>
              </a:ext>
            </a:extLst>
          </p:cNvPr>
          <p:cNvSpPr>
            <a:spLocks noGrp="1"/>
          </p:cNvSpPr>
          <p:nvPr>
            <p:ph type="sldNum" sz="quarter" idx="12"/>
          </p:nvPr>
        </p:nvSpPr>
        <p:spPr>
          <a:xfrm>
            <a:off x="11649997" y="6108949"/>
            <a:ext cx="4673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F06D28-0BE3-284D-A172-81E312E501C2}" type="slidenum">
              <a:rPr lang="en-US" smtClean="0"/>
              <a:pPr/>
              <a:t>1</a:t>
            </a:fld>
            <a:endParaRPr lang="en-US"/>
          </a:p>
        </p:txBody>
      </p:sp>
      <p:sp>
        <p:nvSpPr>
          <p:cNvPr id="6" name="TextBox 4">
            <a:extLst>
              <a:ext uri="{FF2B5EF4-FFF2-40B4-BE49-F238E27FC236}">
                <a16:creationId xmlns:a16="http://schemas.microsoft.com/office/drawing/2014/main" id="{6A76DEC0-2C47-4F43-ACA0-4C5EAD9CFB3C}"/>
              </a:ext>
            </a:extLst>
          </p:cNvPr>
          <p:cNvSpPr txBox="1">
            <a:spLocks noChangeArrowheads="1"/>
          </p:cNvSpPr>
          <p:nvPr/>
        </p:nvSpPr>
        <p:spPr bwMode="auto">
          <a:xfrm>
            <a:off x="1937535" y="5804262"/>
            <a:ext cx="85947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sz="900" dirty="0"/>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pic>
        <p:nvPicPr>
          <p:cNvPr id="3" name="Picture 2" descr="A black background with red text&#10;&#10;Description automatically generated">
            <a:extLst>
              <a:ext uri="{FF2B5EF4-FFF2-40B4-BE49-F238E27FC236}">
                <a16:creationId xmlns:a16="http://schemas.microsoft.com/office/drawing/2014/main" id="{5C9E7835-541E-B0CF-596A-0D7F8E1E9856}"/>
              </a:ext>
            </a:extLst>
          </p:cNvPr>
          <p:cNvPicPr>
            <a:picLocks noChangeAspect="1"/>
          </p:cNvPicPr>
          <p:nvPr/>
        </p:nvPicPr>
        <p:blipFill>
          <a:blip r:embed="rId4"/>
          <a:stretch>
            <a:fillRect/>
          </a:stretch>
        </p:blipFill>
        <p:spPr>
          <a:xfrm>
            <a:off x="3870187" y="4244008"/>
            <a:ext cx="2354190" cy="1102415"/>
          </a:xfrm>
          <a:prstGeom prst="rect">
            <a:avLst/>
          </a:prstGeom>
        </p:spPr>
      </p:pic>
      <p:sp>
        <p:nvSpPr>
          <p:cNvPr id="2" name="Rectangle 2">
            <a:extLst>
              <a:ext uri="{FF2B5EF4-FFF2-40B4-BE49-F238E27FC236}">
                <a16:creationId xmlns:a16="http://schemas.microsoft.com/office/drawing/2014/main" id="{317EB8C6-437B-5FEA-5D36-9A6569C1660C}"/>
              </a:ext>
            </a:extLst>
          </p:cNvPr>
          <p:cNvSpPr txBox="1">
            <a:spLocks noChangeArrowheads="1"/>
          </p:cNvSpPr>
          <p:nvPr/>
        </p:nvSpPr>
        <p:spPr>
          <a:xfrm>
            <a:off x="494852" y="2590800"/>
            <a:ext cx="8713694" cy="1816452"/>
          </a:xfrm>
          <a:prstGeom prst="rect">
            <a:avLst/>
          </a:prstGeom>
        </p:spPr>
        <p:txBody>
          <a:bodyPr>
            <a:noAutofit/>
          </a:bodyPr>
          <a:lstStyle>
            <a:lvl1pPr algn="ctr" defTabSz="914400" rtl="0" eaLnBrk="1" latinLnBrk="0" hangingPunct="1">
              <a:lnSpc>
                <a:spcPct val="90000"/>
              </a:lnSpc>
              <a:spcBef>
                <a:spcPct val="0"/>
              </a:spcBef>
              <a:buNone/>
              <a:defRPr sz="3600" b="1" kern="1200">
                <a:solidFill>
                  <a:srgbClr val="990001"/>
                </a:solidFill>
                <a:latin typeface="Arial" panose="020B0604020202020204" pitchFamily="34" charset="0"/>
                <a:ea typeface="+mj-ea"/>
                <a:cs typeface="Arial" panose="020B0604020202020204" pitchFamily="34" charset="0"/>
              </a:defRPr>
            </a:lvl1pPr>
          </a:lstStyle>
          <a:p>
            <a:pPr algn="l">
              <a:defRPr/>
            </a:pPr>
            <a:r>
              <a:rPr lang="en-US" sz="2800" dirty="0"/>
              <a:t>Risk Assessment and Reduction</a:t>
            </a:r>
          </a:p>
          <a:p>
            <a:pPr algn="l">
              <a:defRPr/>
            </a:pPr>
            <a:r>
              <a:rPr lang="en-US" sz="2800" dirty="0"/>
              <a:t>Moderate-High Risk Women</a:t>
            </a:r>
            <a:br>
              <a:rPr lang="en-US" sz="2800" dirty="0"/>
            </a:br>
            <a:br>
              <a:rPr lang="en-US" sz="1800" dirty="0">
                <a:solidFill>
                  <a:schemeClr val="tx1"/>
                </a:solidFill>
                <a:sym typeface="Symbol" charset="2"/>
              </a:rPr>
            </a:br>
            <a:r>
              <a:rPr lang="en-US" sz="1800" dirty="0">
                <a:solidFill>
                  <a:schemeClr val="accent4">
                    <a:lumMod val="10000"/>
                  </a:schemeClr>
                </a:solidFill>
              </a:rPr>
              <a:t>Carol J. Fabian, M.D.</a:t>
            </a:r>
          </a:p>
          <a:p>
            <a:pPr algn="l">
              <a:defRPr/>
            </a:pPr>
            <a:r>
              <a:rPr lang="en-US" sz="1800" b="0" dirty="0">
                <a:solidFill>
                  <a:schemeClr val="accent4">
                    <a:lumMod val="10000"/>
                  </a:schemeClr>
                </a:solidFill>
              </a:rPr>
              <a:t>University of Kansas Cancer Center</a:t>
            </a:r>
          </a:p>
          <a:p>
            <a:pPr algn="l">
              <a:defRPr/>
            </a:pPr>
            <a:endParaRPr lang="en-US" sz="1800" dirty="0">
              <a:solidFill>
                <a:schemeClr val="accent4">
                  <a:lumMod val="10000"/>
                </a:schemeClr>
              </a:solidFill>
            </a:endParaRPr>
          </a:p>
          <a:p>
            <a:pPr algn="l">
              <a:defRPr/>
            </a:pPr>
            <a:endParaRPr lang="en-US" sz="1800" dirty="0">
              <a:solidFill>
                <a:schemeClr val="accent4">
                  <a:lumMod val="10000"/>
                </a:schemeClr>
              </a:solidFill>
            </a:endParaRPr>
          </a:p>
        </p:txBody>
      </p:sp>
      <p:pic>
        <p:nvPicPr>
          <p:cNvPr id="4" name="Content Placeholder 5" descr="Graphical user interface, text&#10;&#10;Description automatically generated">
            <a:extLst>
              <a:ext uri="{FF2B5EF4-FFF2-40B4-BE49-F238E27FC236}">
                <a16:creationId xmlns:a16="http://schemas.microsoft.com/office/drawing/2014/main" id="{6F4CF9F5-8C6D-AA3B-CF2D-287F3DCD0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4554" y="4169433"/>
            <a:ext cx="2517846" cy="1088922"/>
          </a:xfrm>
          <a:prstGeom prst="rect">
            <a:avLst/>
          </a:prstGeom>
        </p:spPr>
      </p:pic>
    </p:spTree>
    <p:extLst>
      <p:ext uri="{BB962C8B-B14F-4D97-AF65-F5344CB8AC3E}">
        <p14:creationId xmlns:p14="http://schemas.microsoft.com/office/powerpoint/2010/main" val="339515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3234E8-5950-61B8-AAC9-8D21E2D6785E}"/>
              </a:ext>
            </a:extLst>
          </p:cNvPr>
          <p:cNvSpPr>
            <a:spLocks noGrp="1"/>
          </p:cNvSpPr>
          <p:nvPr>
            <p:ph type="title"/>
          </p:nvPr>
        </p:nvSpPr>
        <p:spPr>
          <a:xfrm>
            <a:off x="72736" y="-148864"/>
            <a:ext cx="12271664" cy="1450757"/>
          </a:xfrm>
        </p:spPr>
        <p:txBody>
          <a:bodyPr>
            <a:normAutofit/>
          </a:bodyPr>
          <a:lstStyle/>
          <a:p>
            <a:r>
              <a:rPr lang="en-US" sz="2800" i="1" dirty="0">
                <a:solidFill>
                  <a:srgbClr val="06EA9E"/>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Automated Volumetric Density Use with IBIS for Long Term Risk, AI  Assisted Risk of Interval Cancer, and Response to Interventions</a:t>
            </a:r>
          </a:p>
        </p:txBody>
      </p:sp>
      <p:sp>
        <p:nvSpPr>
          <p:cNvPr id="10" name="Content Placeholder 9">
            <a:extLst>
              <a:ext uri="{FF2B5EF4-FFF2-40B4-BE49-F238E27FC236}">
                <a16:creationId xmlns:a16="http://schemas.microsoft.com/office/drawing/2014/main" id="{C524CAA9-D4D9-5800-C4ED-84061CF0688F}"/>
              </a:ext>
            </a:extLst>
          </p:cNvPr>
          <p:cNvSpPr>
            <a:spLocks noGrp="1"/>
          </p:cNvSpPr>
          <p:nvPr>
            <p:ph sz="half" idx="2"/>
          </p:nvPr>
        </p:nvSpPr>
        <p:spPr>
          <a:xfrm>
            <a:off x="4322938" y="1784989"/>
            <a:ext cx="7760781" cy="4087508"/>
          </a:xfrm>
        </p:spPr>
        <p:txBody>
          <a:bodyPr>
            <a:noAutofit/>
          </a:bodyPr>
          <a:lstStyle/>
          <a:p>
            <a:endParaRPr lang="en-US" sz="2400" b="1" dirty="0"/>
          </a:p>
          <a:p>
            <a:r>
              <a:rPr lang="en-US" sz="2400" b="1" dirty="0"/>
              <a:t>Output of Volpara™ Algorithm with Lunit™ Al</a:t>
            </a:r>
          </a:p>
          <a:p>
            <a:pPr lvl="1"/>
            <a:r>
              <a:rPr lang="en-US" sz="2400" dirty="0">
                <a:solidFill>
                  <a:srgbClr val="FF9900"/>
                </a:solidFill>
              </a:rPr>
              <a:t>% Dense volume (~1/3 % dense area)</a:t>
            </a:r>
          </a:p>
          <a:p>
            <a:pPr lvl="1"/>
            <a:r>
              <a:rPr lang="en-US" sz="2400" dirty="0">
                <a:solidFill>
                  <a:srgbClr val="FFFF00"/>
                </a:solidFill>
              </a:rPr>
              <a:t>Remaining lifetime risk (combo with IBIS)</a:t>
            </a:r>
          </a:p>
          <a:p>
            <a:pPr lvl="1"/>
            <a:r>
              <a:rPr lang="en-US" sz="2400" dirty="0">
                <a:solidFill>
                  <a:srgbClr val="06EA9E"/>
                </a:solidFill>
              </a:rPr>
              <a:t>AI score for underlying presence or interval cancer</a:t>
            </a:r>
          </a:p>
          <a:p>
            <a:pPr lvl="1"/>
            <a:r>
              <a:rPr lang="en-US" sz="2400" dirty="0">
                <a:solidFill>
                  <a:srgbClr val="00B0F0"/>
                </a:solidFill>
              </a:rPr>
              <a:t>Absolute Dense Volume (FGV)</a:t>
            </a:r>
          </a:p>
          <a:p>
            <a:pPr lvl="2"/>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Change in absolute FGV best with weight loss interventions</a:t>
            </a:r>
          </a:p>
          <a:p>
            <a:pPr lvl="2"/>
            <a:r>
              <a:rPr lang="en-US" sz="2000" dirty="0">
                <a:solidFill>
                  <a:prstClr val="white"/>
                </a:solidFill>
              </a:rPr>
              <a:t>Volumetric density better for assessing change with interventions in postmenopausal women </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lvl="2"/>
            <a:endParaRPr lang="en-US" sz="2000" dirty="0">
              <a:solidFill>
                <a:schemeClr val="tx1"/>
              </a:solidFill>
            </a:endParaRPr>
          </a:p>
        </p:txBody>
      </p:sp>
      <p:pic>
        <p:nvPicPr>
          <p:cNvPr id="1026" name="Picture 2" descr="A screenshot of a computer&#10;&#10;Description automatically generated">
            <a:extLst>
              <a:ext uri="{FF2B5EF4-FFF2-40B4-BE49-F238E27FC236}">
                <a16:creationId xmlns:a16="http://schemas.microsoft.com/office/drawing/2014/main" id="{4F612B55-93A8-0E9C-9D3A-10E270ED5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28" y="1930924"/>
            <a:ext cx="3621205" cy="420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3BCF13BA-220E-E3CF-8B48-F2F44BAA3DB5}"/>
              </a:ext>
            </a:extLst>
          </p:cNvPr>
          <p:cNvSpPr/>
          <p:nvPr/>
        </p:nvSpPr>
        <p:spPr>
          <a:xfrm>
            <a:off x="577624" y="3887431"/>
            <a:ext cx="1730476" cy="934065"/>
          </a:xfrm>
          <a:prstGeom prst="roundRect">
            <a:avLst/>
          </a:prstGeom>
          <a:noFill/>
          <a:ln w="28575">
            <a:solidFill>
              <a:srgbClr val="06E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64DFEF-BF0E-A886-C7C5-AAFF1976C0A6}"/>
              </a:ext>
            </a:extLst>
          </p:cNvPr>
          <p:cNvSpPr txBox="1"/>
          <p:nvPr/>
        </p:nvSpPr>
        <p:spPr>
          <a:xfrm>
            <a:off x="171119" y="6392006"/>
            <a:ext cx="6094378" cy="369332"/>
          </a:xfrm>
          <a:prstGeom prst="rect">
            <a:avLst/>
          </a:prstGeom>
          <a:noFill/>
        </p:spPr>
        <p:txBody>
          <a:bodyPr wrap="square">
            <a:spAutoFit/>
          </a:bodyPr>
          <a:lstStyle/>
          <a:p>
            <a:r>
              <a:rPr lang="en-US" sz="1800" i="1" dirty="0">
                <a:solidFill>
                  <a:srgbClr val="FF9900"/>
                </a:solidFill>
              </a:rPr>
              <a:t> </a:t>
            </a:r>
            <a:r>
              <a:rPr lang="en-US" sz="1800" b="1" i="1" dirty="0">
                <a:solidFill>
                  <a:srgbClr val="FF9900"/>
                </a:solidFill>
                <a:latin typeface="Arial" panose="020B0604020202020204" pitchFamily="34" charset="0"/>
                <a:cs typeface="Arial" panose="020B0604020202020204" pitchFamily="34" charset="0"/>
              </a:rPr>
              <a:t>Vachon J Clin Oncol 2023;41:3172-3183 </a:t>
            </a:r>
          </a:p>
        </p:txBody>
      </p:sp>
      <p:sp>
        <p:nvSpPr>
          <p:cNvPr id="12" name="Isosceles Triangle 11">
            <a:extLst>
              <a:ext uri="{FF2B5EF4-FFF2-40B4-BE49-F238E27FC236}">
                <a16:creationId xmlns:a16="http://schemas.microsoft.com/office/drawing/2014/main" id="{616F8001-DA13-E908-8DE6-1548889C5DF4}"/>
              </a:ext>
            </a:extLst>
          </p:cNvPr>
          <p:cNvSpPr/>
          <p:nvPr/>
        </p:nvSpPr>
        <p:spPr>
          <a:xfrm>
            <a:off x="617825" y="2931143"/>
            <a:ext cx="933126" cy="635479"/>
          </a:xfrm>
          <a:prstGeom prst="triangl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FB732F-B194-7EAA-ACED-2E91DAF051D5}"/>
              </a:ext>
            </a:extLst>
          </p:cNvPr>
          <p:cNvSpPr/>
          <p:nvPr/>
        </p:nvSpPr>
        <p:spPr>
          <a:xfrm>
            <a:off x="548900" y="1849306"/>
            <a:ext cx="1474838" cy="914400"/>
          </a:xfrm>
          <a:prstGeom prst="ellipse">
            <a:avLst/>
          </a:prstGeom>
          <a:no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E15FF30-A355-D443-33E2-32792B41AF5D}"/>
              </a:ext>
            </a:extLst>
          </p:cNvPr>
          <p:cNvSpPr txBox="1"/>
          <p:nvPr/>
        </p:nvSpPr>
        <p:spPr>
          <a:xfrm>
            <a:off x="6524368" y="6361228"/>
            <a:ext cx="5820032" cy="369332"/>
          </a:xfrm>
          <a:prstGeom prst="rect">
            <a:avLst/>
          </a:prstGeom>
          <a:noFill/>
        </p:spPr>
        <p:txBody>
          <a:bodyPr wrap="square" rtlCol="0">
            <a:spAutoFit/>
          </a:bodyPr>
          <a:lstStyle/>
          <a:p>
            <a:r>
              <a:rPr lang="en-US" sz="1800" b="1" i="1" dirty="0">
                <a:solidFill>
                  <a:srgbClr val="06EA9E"/>
                </a:solidFill>
                <a:latin typeface="Arial" panose="020B0604020202020204" pitchFamily="34" charset="0"/>
                <a:cs typeface="Arial" panose="020B0604020202020204" pitchFamily="34" charset="0"/>
              </a:rPr>
              <a:t>Larson J Am Coll </a:t>
            </a:r>
            <a:r>
              <a:rPr lang="en-US" sz="1800" b="1" i="1" dirty="0" err="1">
                <a:solidFill>
                  <a:srgbClr val="06EA9E"/>
                </a:solidFill>
                <a:latin typeface="Arial" panose="020B0604020202020204" pitchFamily="34" charset="0"/>
                <a:cs typeface="Arial" panose="020B0604020202020204" pitchFamily="34" charset="0"/>
              </a:rPr>
              <a:t>Radiol</a:t>
            </a:r>
            <a:r>
              <a:rPr lang="en-US" sz="1800" b="1" i="1" dirty="0">
                <a:solidFill>
                  <a:srgbClr val="06EA9E"/>
                </a:solidFill>
                <a:latin typeface="Arial" panose="020B0604020202020204" pitchFamily="34" charset="0"/>
                <a:cs typeface="Arial" panose="020B0604020202020204" pitchFamily="34" charset="0"/>
              </a:rPr>
              <a:t> 2024;21:1119-1129 SE</a:t>
            </a:r>
          </a:p>
        </p:txBody>
      </p:sp>
      <p:sp>
        <p:nvSpPr>
          <p:cNvPr id="2" name="Frame 1">
            <a:extLst>
              <a:ext uri="{FF2B5EF4-FFF2-40B4-BE49-F238E27FC236}">
                <a16:creationId xmlns:a16="http://schemas.microsoft.com/office/drawing/2014/main" id="{2CBF2E54-FFA6-6E3E-C071-54CFBBACADBC}"/>
              </a:ext>
            </a:extLst>
          </p:cNvPr>
          <p:cNvSpPr/>
          <p:nvPr/>
        </p:nvSpPr>
        <p:spPr>
          <a:xfrm>
            <a:off x="1837948" y="4903114"/>
            <a:ext cx="802257" cy="593979"/>
          </a:xfrm>
          <a:prstGeom prst="frame">
            <a:avLst>
              <a:gd name="adj1" fmla="val 21934"/>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514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9B83-B3F5-1C57-3200-8F127BAA20E4}"/>
              </a:ext>
            </a:extLst>
          </p:cNvPr>
          <p:cNvSpPr>
            <a:spLocks noGrp="1"/>
          </p:cNvSpPr>
          <p:nvPr>
            <p:ph type="title"/>
          </p:nvPr>
        </p:nvSpPr>
        <p:spPr>
          <a:xfrm>
            <a:off x="114300" y="674972"/>
            <a:ext cx="12077699" cy="748455"/>
          </a:xfrm>
        </p:spPr>
        <p:txBody>
          <a:bodyPr>
            <a:normAutofit/>
          </a:bodyPr>
          <a:lstStyle/>
          <a:p>
            <a:r>
              <a:rPr lang="en-US" sz="3600" b="1" dirty="0">
                <a:solidFill>
                  <a:schemeClr val="tx1"/>
                </a:solidFill>
                <a:latin typeface="Arial" panose="020B0604020202020204" pitchFamily="34" charset="0"/>
                <a:cs typeface="Arial" panose="020B0604020202020204" pitchFamily="34" charset="0"/>
              </a:rPr>
              <a:t>AI + Mammography for 5-year Risk Prediction  </a:t>
            </a:r>
          </a:p>
        </p:txBody>
      </p:sp>
      <p:sp>
        <p:nvSpPr>
          <p:cNvPr id="4" name="Content Placeholder 3">
            <a:extLst>
              <a:ext uri="{FF2B5EF4-FFF2-40B4-BE49-F238E27FC236}">
                <a16:creationId xmlns:a16="http://schemas.microsoft.com/office/drawing/2014/main" id="{4018DE11-1332-7B73-E4E5-433704A73222}"/>
              </a:ext>
            </a:extLst>
          </p:cNvPr>
          <p:cNvSpPr>
            <a:spLocks noGrp="1"/>
          </p:cNvSpPr>
          <p:nvPr>
            <p:ph sz="half" idx="2"/>
          </p:nvPr>
        </p:nvSpPr>
        <p:spPr>
          <a:xfrm>
            <a:off x="2353550" y="1844668"/>
            <a:ext cx="7448831" cy="3527104"/>
          </a:xfrm>
        </p:spPr>
        <p:txBody>
          <a:bodyPr>
            <a:normAutofit lnSpcReduction="10000"/>
          </a:bodyPr>
          <a:lstStyle/>
          <a:p>
            <a:r>
              <a:rPr lang="en-US" sz="2400" dirty="0">
                <a:solidFill>
                  <a:srgbClr val="FF9900"/>
                </a:solidFill>
              </a:rPr>
              <a:t>AI trained on serial exams to develop algorithm  </a:t>
            </a:r>
          </a:p>
          <a:p>
            <a:r>
              <a:rPr lang="en-US" sz="2400" dirty="0">
                <a:solidFill>
                  <a:schemeClr val="tx1"/>
                </a:solidFill>
              </a:rPr>
              <a:t>2 FDA Approved Summer 2025 after validation in external screening cohorts  </a:t>
            </a:r>
          </a:p>
          <a:p>
            <a:r>
              <a:rPr lang="en-US" sz="2400" dirty="0">
                <a:solidFill>
                  <a:srgbClr val="06EA9E"/>
                </a:solidFill>
              </a:rPr>
              <a:t>Both higher AUC 5-year Risk (.7-.8) than IBIS (.54-.6)</a:t>
            </a:r>
          </a:p>
          <a:p>
            <a:r>
              <a:rPr lang="en-US" sz="2400" dirty="0">
                <a:solidFill>
                  <a:schemeClr val="tx1"/>
                </a:solidFill>
              </a:rPr>
              <a:t>One developed by Lehmann commercially available for a fee </a:t>
            </a:r>
          </a:p>
          <a:p>
            <a:r>
              <a:rPr lang="en-US" sz="2400" dirty="0">
                <a:solidFill>
                  <a:srgbClr val="FFFF00"/>
                </a:solidFill>
              </a:rPr>
              <a:t>Rights to Jing/Colditz model acquired by Volpara/Lunit and may see soon as part of mammogram reports or  biomarker in prevention trials. </a:t>
            </a:r>
          </a:p>
        </p:txBody>
      </p:sp>
      <p:sp>
        <p:nvSpPr>
          <p:cNvPr id="7" name="TextBox 6">
            <a:extLst>
              <a:ext uri="{FF2B5EF4-FFF2-40B4-BE49-F238E27FC236}">
                <a16:creationId xmlns:a16="http://schemas.microsoft.com/office/drawing/2014/main" id="{64EAA85E-E67D-D0E7-6903-6A627CF7CB72}"/>
              </a:ext>
            </a:extLst>
          </p:cNvPr>
          <p:cNvSpPr txBox="1"/>
          <p:nvPr/>
        </p:nvSpPr>
        <p:spPr>
          <a:xfrm>
            <a:off x="5315377" y="6434978"/>
            <a:ext cx="6950410" cy="400110"/>
          </a:xfrm>
          <a:prstGeom prst="rect">
            <a:avLst/>
          </a:prstGeom>
          <a:noFill/>
        </p:spPr>
        <p:txBody>
          <a:bodyPr wrap="square">
            <a:spAutoFit/>
          </a:bodyPr>
          <a:lstStyle/>
          <a:p>
            <a:r>
              <a:rPr lang="en-US" b="1" i="1" dirty="0">
                <a:latin typeface="Arial" panose="020B0604020202020204" pitchFamily="34" charset="0"/>
                <a:cs typeface="Arial" panose="020B0604020202020204" pitchFamily="34" charset="0"/>
              </a:rPr>
              <a:t>Colditz and Jiang Cancer Res. 2024;84(6)(suppl):6619</a:t>
            </a:r>
          </a:p>
        </p:txBody>
      </p:sp>
      <p:pic>
        <p:nvPicPr>
          <p:cNvPr id="5" name="Content Placeholder 9" descr="A person in a suit and tie&#10;&#10;AI-generated content may be incorrect.">
            <a:extLst>
              <a:ext uri="{FF2B5EF4-FFF2-40B4-BE49-F238E27FC236}">
                <a16:creationId xmlns:a16="http://schemas.microsoft.com/office/drawing/2014/main" id="{EFE78A7D-9931-3141-53A5-D3F33D1414D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838450" y="1844668"/>
            <a:ext cx="2177725" cy="2191039"/>
          </a:xfrm>
        </p:spPr>
      </p:pic>
      <p:pic>
        <p:nvPicPr>
          <p:cNvPr id="3" name="Content Placeholder 5" descr="A person with long hair smiling&#10;&#10;AI-generated content may be incorrect.">
            <a:extLst>
              <a:ext uri="{FF2B5EF4-FFF2-40B4-BE49-F238E27FC236}">
                <a16:creationId xmlns:a16="http://schemas.microsoft.com/office/drawing/2014/main" id="{E5022BBE-5E74-77AC-9D9C-E8D37852F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776" y="4046047"/>
            <a:ext cx="1411668" cy="1874305"/>
          </a:xfrm>
          <a:prstGeom prst="rect">
            <a:avLst/>
          </a:prstGeom>
        </p:spPr>
      </p:pic>
      <p:sp>
        <p:nvSpPr>
          <p:cNvPr id="6" name="TextBox 5">
            <a:extLst>
              <a:ext uri="{FF2B5EF4-FFF2-40B4-BE49-F238E27FC236}">
                <a16:creationId xmlns:a16="http://schemas.microsoft.com/office/drawing/2014/main" id="{7A2D62B6-27F3-F20A-5777-1610C1D8ECCA}"/>
              </a:ext>
            </a:extLst>
          </p:cNvPr>
          <p:cNvSpPr txBox="1"/>
          <p:nvPr/>
        </p:nvSpPr>
        <p:spPr>
          <a:xfrm>
            <a:off x="10196364" y="3645937"/>
            <a:ext cx="2298023" cy="400110"/>
          </a:xfrm>
          <a:prstGeom prst="rect">
            <a:avLst/>
          </a:prstGeom>
          <a:noFill/>
        </p:spPr>
        <p:txBody>
          <a:bodyPr wrap="square" rtlCol="0">
            <a:spAutoFit/>
          </a:bodyPr>
          <a:lstStyle/>
          <a:p>
            <a:r>
              <a:rPr lang="en-US" dirty="0"/>
              <a:t>Graham Colditz</a:t>
            </a:r>
          </a:p>
        </p:txBody>
      </p:sp>
      <p:sp>
        <p:nvSpPr>
          <p:cNvPr id="8" name="TextBox 7">
            <a:extLst>
              <a:ext uri="{FF2B5EF4-FFF2-40B4-BE49-F238E27FC236}">
                <a16:creationId xmlns:a16="http://schemas.microsoft.com/office/drawing/2014/main" id="{3A4E26A7-792B-8D91-E5E9-2F6E56CEEF5B}"/>
              </a:ext>
            </a:extLst>
          </p:cNvPr>
          <p:cNvSpPr txBox="1"/>
          <p:nvPr/>
        </p:nvSpPr>
        <p:spPr>
          <a:xfrm>
            <a:off x="10382776" y="5540336"/>
            <a:ext cx="2298023" cy="400110"/>
          </a:xfrm>
          <a:prstGeom prst="rect">
            <a:avLst/>
          </a:prstGeom>
          <a:noFill/>
        </p:spPr>
        <p:txBody>
          <a:bodyPr wrap="square" rtlCol="0">
            <a:spAutoFit/>
          </a:bodyPr>
          <a:lstStyle/>
          <a:p>
            <a:r>
              <a:rPr lang="en-US" dirty="0"/>
              <a:t>Shu (Joy) Jiang</a:t>
            </a:r>
          </a:p>
        </p:txBody>
      </p:sp>
      <p:sp>
        <p:nvSpPr>
          <p:cNvPr id="14" name="Rectangle 4">
            <a:extLst>
              <a:ext uri="{FF2B5EF4-FFF2-40B4-BE49-F238E27FC236}">
                <a16:creationId xmlns:a16="http://schemas.microsoft.com/office/drawing/2014/main" id="{CD9FDB40-B348-464C-7697-0ABF9D95E89B}"/>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18" name="Rectangle 5">
            <a:extLst>
              <a:ext uri="{FF2B5EF4-FFF2-40B4-BE49-F238E27FC236}">
                <a16:creationId xmlns:a16="http://schemas.microsoft.com/office/drawing/2014/main" id="{905CA4A9-285F-D672-8C83-062169F449FE}"/>
              </a:ext>
            </a:extLst>
          </p:cNvPr>
          <p:cNvSpPr>
            <a:spLocks noChangeArrowheads="1"/>
          </p:cNvSpPr>
          <p:nvPr/>
        </p:nvSpPr>
        <p:spPr bwMode="auto">
          <a:xfrm>
            <a:off x="-252844" y="-71551"/>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pic>
        <p:nvPicPr>
          <p:cNvPr id="10" name="Picture 9">
            <a:extLst>
              <a:ext uri="{FF2B5EF4-FFF2-40B4-BE49-F238E27FC236}">
                <a16:creationId xmlns:a16="http://schemas.microsoft.com/office/drawing/2014/main" id="{C6247148-BF1D-0814-4B5B-C1E63B480981}"/>
              </a:ext>
            </a:extLst>
          </p:cNvPr>
          <p:cNvPicPr>
            <a:picLocks noChangeAspect="1"/>
          </p:cNvPicPr>
          <p:nvPr/>
        </p:nvPicPr>
        <p:blipFill>
          <a:blip r:embed="rId5"/>
          <a:stretch>
            <a:fillRect/>
          </a:stretch>
        </p:blipFill>
        <p:spPr>
          <a:xfrm>
            <a:off x="1732" y="2074440"/>
            <a:ext cx="2162850" cy="2464924"/>
          </a:xfrm>
          <a:prstGeom prst="rect">
            <a:avLst/>
          </a:prstGeom>
        </p:spPr>
      </p:pic>
      <p:sp>
        <p:nvSpPr>
          <p:cNvPr id="11" name="TextBox 10">
            <a:extLst>
              <a:ext uri="{FF2B5EF4-FFF2-40B4-BE49-F238E27FC236}">
                <a16:creationId xmlns:a16="http://schemas.microsoft.com/office/drawing/2014/main" id="{A734CF6E-470E-CAA0-E6F6-7812DCB79C2A}"/>
              </a:ext>
            </a:extLst>
          </p:cNvPr>
          <p:cNvSpPr txBox="1"/>
          <p:nvPr/>
        </p:nvSpPr>
        <p:spPr>
          <a:xfrm>
            <a:off x="156756" y="4146987"/>
            <a:ext cx="2298023" cy="400110"/>
          </a:xfrm>
          <a:prstGeom prst="rect">
            <a:avLst/>
          </a:prstGeom>
          <a:noFill/>
        </p:spPr>
        <p:txBody>
          <a:bodyPr wrap="square" rtlCol="0">
            <a:spAutoFit/>
          </a:bodyPr>
          <a:lstStyle/>
          <a:p>
            <a:r>
              <a:rPr lang="en-US" dirty="0"/>
              <a:t>Constance Lehman</a:t>
            </a:r>
          </a:p>
        </p:txBody>
      </p:sp>
      <p:sp>
        <p:nvSpPr>
          <p:cNvPr id="12" name="TextBox 11">
            <a:extLst>
              <a:ext uri="{FF2B5EF4-FFF2-40B4-BE49-F238E27FC236}">
                <a16:creationId xmlns:a16="http://schemas.microsoft.com/office/drawing/2014/main" id="{0DACDB33-37EF-5C54-F245-1226A3B73E91}"/>
              </a:ext>
            </a:extLst>
          </p:cNvPr>
          <p:cNvSpPr txBox="1"/>
          <p:nvPr/>
        </p:nvSpPr>
        <p:spPr>
          <a:xfrm>
            <a:off x="0" y="6434978"/>
            <a:ext cx="5543977" cy="369332"/>
          </a:xfrm>
          <a:prstGeom prst="rect">
            <a:avLst/>
          </a:prstGeom>
          <a:noFill/>
        </p:spPr>
        <p:txBody>
          <a:bodyPr wrap="square" rtlCol="0">
            <a:spAutoFit/>
          </a:bodyPr>
          <a:lstStyle/>
          <a:p>
            <a:r>
              <a:rPr lang="en-US" sz="1800" b="1" i="1" dirty="0">
                <a:latin typeface="Arial" panose="020B0604020202020204" pitchFamily="34" charset="0"/>
                <a:cs typeface="Arial" panose="020B0604020202020204" pitchFamily="34" charset="0"/>
              </a:rPr>
              <a:t>Yala, Lehman et al J Clin Oncol 2021; 40: 1732</a:t>
            </a:r>
          </a:p>
        </p:txBody>
      </p:sp>
    </p:spTree>
    <p:extLst>
      <p:ext uri="{BB962C8B-B14F-4D97-AF65-F5344CB8AC3E}">
        <p14:creationId xmlns:p14="http://schemas.microsoft.com/office/powerpoint/2010/main" val="68654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81AB-EBF7-16B2-38C9-469EACAB0BDB}"/>
              </a:ext>
            </a:extLst>
          </p:cNvPr>
          <p:cNvSpPr>
            <a:spLocks noGrp="1"/>
          </p:cNvSpPr>
          <p:nvPr>
            <p:ph type="title"/>
          </p:nvPr>
        </p:nvSpPr>
        <p:spPr>
          <a:xfrm>
            <a:off x="396240" y="169724"/>
            <a:ext cx="11124111" cy="1450757"/>
          </a:xfrm>
        </p:spPr>
        <p:txBody>
          <a:bodyPr vert="horz" lIns="91440" tIns="45720" rIns="91440" bIns="45720" rtlCol="0" anchor="b">
            <a:normAutofit/>
          </a:bodyPr>
          <a:lstStyle/>
          <a:p>
            <a:r>
              <a:rPr lang="en-US" sz="2400" b="1" dirty="0">
                <a:latin typeface="Arial" panose="020B0604020202020204" pitchFamily="34" charset="0"/>
                <a:cs typeface="Arial" panose="020B0604020202020204" pitchFamily="34" charset="0"/>
              </a:rPr>
              <a:t>Marked MRI  Background Parenchymal Enhancement  (BPE)  a Risk Biomarker </a:t>
            </a:r>
          </a:p>
        </p:txBody>
      </p:sp>
      <p:pic>
        <p:nvPicPr>
          <p:cNvPr id="10" name="Content Placeholder 9" descr="A collage of images of the body&#10;&#10;AI-generated content may be incorrect.">
            <a:extLst>
              <a:ext uri="{FF2B5EF4-FFF2-40B4-BE49-F238E27FC236}">
                <a16:creationId xmlns:a16="http://schemas.microsoft.com/office/drawing/2014/main" id="{F45F1574-2DE7-D5D7-00B6-475D595301D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6064" y="1796799"/>
            <a:ext cx="6909801" cy="4291350"/>
          </a:xfrm>
          <a:prstGeom prst="rect">
            <a:avLst/>
          </a:prstGeom>
        </p:spPr>
      </p:pic>
      <p:sp>
        <p:nvSpPr>
          <p:cNvPr id="3" name="Content Placeholder 2">
            <a:extLst>
              <a:ext uri="{FF2B5EF4-FFF2-40B4-BE49-F238E27FC236}">
                <a16:creationId xmlns:a16="http://schemas.microsoft.com/office/drawing/2014/main" id="{5FF778DB-C0FE-A2F7-4A47-038270A5A330}"/>
              </a:ext>
            </a:extLst>
          </p:cNvPr>
          <p:cNvSpPr>
            <a:spLocks noGrp="1"/>
          </p:cNvSpPr>
          <p:nvPr>
            <p:ph sz="half" idx="1"/>
          </p:nvPr>
        </p:nvSpPr>
        <p:spPr>
          <a:xfrm>
            <a:off x="7190509" y="2502238"/>
            <a:ext cx="4727171" cy="2246407"/>
          </a:xfrm>
        </p:spPr>
        <p:txBody>
          <a:bodyPr vert="horz" lIns="0" tIns="45720" rIns="0" bIns="45720" rtlCol="0">
            <a:normAutofit fontScale="25000" lnSpcReduction="20000"/>
          </a:bodyPr>
          <a:lstStyle/>
          <a:p>
            <a:pPr marR="0" lvl="0" algn="l" defTabSz="914400" rtl="0" eaLnBrk="1" fontAlgn="auto" latinLnBrk="0" hangingPunct="1">
              <a:lnSpc>
                <a:spcPct val="90000"/>
              </a:lnSpc>
              <a:spcBef>
                <a:spcPts val="1200"/>
              </a:spcBef>
              <a:spcAft>
                <a:spcPts val="200"/>
              </a:spcAft>
              <a:buClr>
                <a:srgbClr val="B5AE53"/>
              </a:buClr>
              <a:buSzPct val="100000"/>
              <a:buFont typeface="Wingdings" panose="05000000000000000000" pitchFamily="2" charset="2"/>
              <a:buChar char="Ø"/>
              <a:tabLst/>
              <a:defRPr/>
            </a:pPr>
            <a:r>
              <a:rPr kumimoji="0" lang="en-US" sz="8000" b="1" i="0" u="none" strike="noStrike" kern="1200" cap="none" spc="0" normalizeH="0" baseline="0" noProof="0" dirty="0">
                <a:ln>
                  <a:noFill/>
                </a:ln>
                <a:solidFill>
                  <a:prstClr val="white">
                    <a:lumMod val="75000"/>
                    <a:lumOff val="25000"/>
                  </a:prstClr>
                </a:solidFill>
                <a:effectLst/>
                <a:uLnTx/>
                <a:uFillTx/>
                <a:cs typeface="Arial" panose="020B0604020202020204" pitchFamily="34" charset="0"/>
              </a:rPr>
              <a:t>Response Biomarker to SERMs/AIs?</a:t>
            </a:r>
          </a:p>
          <a:p>
            <a:pPr lvl="1">
              <a:spcBef>
                <a:spcPts val="1200"/>
              </a:spcBef>
              <a:spcAft>
                <a:spcPts val="200"/>
              </a:spcAft>
              <a:buClr>
                <a:srgbClr val="B5AE53"/>
              </a:buClr>
              <a:buSzPct val="100000"/>
              <a:buFont typeface="Wingdings" panose="05000000000000000000" pitchFamily="2" charset="2"/>
              <a:buChar char="Ø"/>
              <a:defRPr/>
            </a:pPr>
            <a:r>
              <a:rPr kumimoji="0" lang="en-US" sz="7800" b="1" i="0" u="none" strike="noStrike" kern="1200" cap="none" spc="0" normalizeH="0" baseline="0" noProof="0" dirty="0">
                <a:ln>
                  <a:noFill/>
                </a:ln>
                <a:solidFill>
                  <a:prstClr val="white">
                    <a:lumMod val="75000"/>
                    <a:lumOff val="25000"/>
                  </a:prstClr>
                </a:solidFill>
                <a:effectLst/>
                <a:uLnTx/>
                <a:uFillTx/>
                <a:cs typeface="Arial" panose="020B0604020202020204" pitchFamily="34" charset="0"/>
              </a:rPr>
              <a:t> Minimal BPE most postmenopausal</a:t>
            </a:r>
          </a:p>
          <a:p>
            <a:pPr lvl="1">
              <a:spcBef>
                <a:spcPts val="1200"/>
              </a:spcBef>
              <a:spcAft>
                <a:spcPts val="200"/>
              </a:spcAft>
              <a:buClr>
                <a:srgbClr val="B5AE53"/>
              </a:buClr>
              <a:buSzPct val="100000"/>
              <a:buFont typeface="Wingdings" panose="05000000000000000000" pitchFamily="2" charset="2"/>
              <a:buChar char="Ø"/>
              <a:defRPr/>
            </a:pPr>
            <a:r>
              <a:rPr lang="en-US" sz="8000" b="1" dirty="0">
                <a:solidFill>
                  <a:prstClr val="white">
                    <a:lumMod val="75000"/>
                    <a:lumOff val="25000"/>
                  </a:prstClr>
                </a:solidFill>
                <a:cs typeface="Arial" panose="020B0604020202020204" pitchFamily="34" charset="0"/>
              </a:rPr>
              <a:t>Change with menstrual cycle premenopausal women </a:t>
            </a:r>
          </a:p>
          <a:p>
            <a:pPr lvl="1">
              <a:spcBef>
                <a:spcPts val="1200"/>
              </a:spcBef>
              <a:spcAft>
                <a:spcPts val="200"/>
              </a:spcAft>
              <a:buClr>
                <a:srgbClr val="B5AE53"/>
              </a:buClr>
              <a:buSzPct val="100000"/>
              <a:buFont typeface="Wingdings" panose="05000000000000000000" pitchFamily="2" charset="2"/>
              <a:buChar char="Ø"/>
              <a:defRPr/>
            </a:pPr>
            <a:endParaRPr kumimoji="0" lang="en-US" sz="4000" b="1" i="0" u="none" strike="noStrike" kern="1200" cap="none" spc="0" normalizeH="0" baseline="0" noProof="0" dirty="0">
              <a:ln>
                <a:noFill/>
              </a:ln>
              <a:solidFill>
                <a:prstClr val="white">
                  <a:lumMod val="75000"/>
                  <a:lumOff val="25000"/>
                </a:prstClr>
              </a:solidFill>
              <a:effectLst/>
              <a:uLnTx/>
              <a:uFillTx/>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endParaRPr lang="en-US" sz="3200" b="1" dirty="0">
              <a:solidFill>
                <a:prstClr val="white">
                  <a:lumMod val="75000"/>
                  <a:lumOff val="25000"/>
                </a:prstClr>
              </a:solidFill>
              <a:cs typeface="Arial" panose="020B0604020202020204" pitchFamily="34" charset="0"/>
            </a:endParaRPr>
          </a:p>
          <a:p>
            <a:pPr marR="0" lvl="0" algn="l" defTabSz="914400" rtl="0" eaLnBrk="1" fontAlgn="auto" latinLnBrk="0" hangingPunct="1">
              <a:lnSpc>
                <a:spcPct val="90000"/>
              </a:lnSpc>
              <a:spcBef>
                <a:spcPts val="1200"/>
              </a:spcBef>
              <a:spcAft>
                <a:spcPts val="200"/>
              </a:spcAft>
              <a:buClr>
                <a:srgbClr val="B5AE53"/>
              </a:buClr>
              <a:buSzPct val="100000"/>
              <a:buFont typeface="Wingdings" panose="05000000000000000000" pitchFamily="2" charset="2"/>
              <a:buChar char="Ø"/>
              <a:tabLst/>
              <a:defRPr/>
            </a:pPr>
            <a:r>
              <a:rPr kumimoji="0" lang="en-US" sz="3200" b="1" i="0" u="none" strike="noStrike" kern="1200" cap="none" spc="0" normalizeH="0" baseline="0" noProof="0" dirty="0">
                <a:ln>
                  <a:noFill/>
                </a:ln>
                <a:solidFill>
                  <a:prstClr val="white">
                    <a:lumMod val="75000"/>
                    <a:lumOff val="25000"/>
                  </a:prstClr>
                </a:solidFill>
                <a:effectLst/>
                <a:uLnTx/>
                <a:uFillTx/>
                <a:cs typeface="Arial" panose="020B0604020202020204" pitchFamily="34" charset="0"/>
              </a:rPr>
              <a:t>.</a:t>
            </a: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endParaRPr lang="en-US" sz="3200" dirty="0">
              <a:solidFill>
                <a:prstClr val="white">
                  <a:lumMod val="75000"/>
                  <a:lumOff val="25000"/>
                </a:prstClr>
              </a:solidFill>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endParaRPr lang="en-US" dirty="0">
              <a:solidFill>
                <a:prstClr val="white">
                  <a:lumMod val="75000"/>
                  <a:lumOff val="25000"/>
                </a:prstClr>
              </a:solidFill>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 </a:t>
            </a: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p:txBody>
      </p:sp>
      <p:sp>
        <p:nvSpPr>
          <p:cNvPr id="5" name="TextBox 4">
            <a:extLst>
              <a:ext uri="{FF2B5EF4-FFF2-40B4-BE49-F238E27FC236}">
                <a16:creationId xmlns:a16="http://schemas.microsoft.com/office/drawing/2014/main" id="{15903CB9-25F4-2E92-A212-D8A565B9BB72}"/>
              </a:ext>
            </a:extLst>
          </p:cNvPr>
          <p:cNvSpPr txBox="1"/>
          <p:nvPr/>
        </p:nvSpPr>
        <p:spPr>
          <a:xfrm>
            <a:off x="314401" y="6429345"/>
            <a:ext cx="6094268" cy="338554"/>
          </a:xfrm>
          <a:prstGeom prst="rect">
            <a:avLst/>
          </a:prstGeom>
          <a:noFill/>
        </p:spPr>
        <p:txBody>
          <a:bodyPr wrap="square">
            <a:spAutoFit/>
          </a:bodyPr>
          <a:lstStyle/>
          <a:p>
            <a:r>
              <a:rPr lang="en-US" sz="1600" b="1" i="1" dirty="0">
                <a:latin typeface="Arial" panose="020B0604020202020204" pitchFamily="34" charset="0"/>
                <a:cs typeface="Arial" panose="020B0604020202020204" pitchFamily="34" charset="0"/>
              </a:rPr>
              <a:t>Jennifer Brooks  </a:t>
            </a:r>
            <a:r>
              <a:rPr lang="en-US" sz="1600" b="1" i="1" dirty="0" err="1">
                <a:latin typeface="Arial" panose="020B0604020202020204" pitchFamily="34" charset="0"/>
                <a:cs typeface="Arial" panose="020B0604020202020204" pitchFamily="34" charset="0"/>
              </a:rPr>
              <a:t>npj</a:t>
            </a:r>
            <a:r>
              <a:rPr lang="en-US" sz="1600" b="1" i="1" dirty="0">
                <a:latin typeface="Arial" panose="020B0604020202020204" pitchFamily="34" charset="0"/>
                <a:cs typeface="Arial" panose="020B0604020202020204" pitchFamily="34" charset="0"/>
              </a:rPr>
              <a:t> Breast Cancer (2022) 8:97</a:t>
            </a:r>
          </a:p>
        </p:txBody>
      </p:sp>
      <p:sp>
        <p:nvSpPr>
          <p:cNvPr id="4" name="TextBox 3">
            <a:extLst>
              <a:ext uri="{FF2B5EF4-FFF2-40B4-BE49-F238E27FC236}">
                <a16:creationId xmlns:a16="http://schemas.microsoft.com/office/drawing/2014/main" id="{49218D4F-B12A-DC14-327D-4B5F5A3E379F}"/>
              </a:ext>
            </a:extLst>
          </p:cNvPr>
          <p:cNvSpPr txBox="1"/>
          <p:nvPr/>
        </p:nvSpPr>
        <p:spPr>
          <a:xfrm>
            <a:off x="498764" y="2013866"/>
            <a:ext cx="2795154" cy="400110"/>
          </a:xfrm>
          <a:prstGeom prst="rect">
            <a:avLst/>
          </a:prstGeom>
          <a:noFill/>
        </p:spPr>
        <p:txBody>
          <a:bodyPr wrap="square" rtlCol="0">
            <a:spAutoFit/>
          </a:bodyPr>
          <a:lstStyle/>
          <a:p>
            <a:r>
              <a:rPr lang="en-US" dirty="0"/>
              <a:t>ACR BPE Classification</a:t>
            </a:r>
          </a:p>
        </p:txBody>
      </p:sp>
    </p:spTree>
    <p:extLst>
      <p:ext uri="{BB962C8B-B14F-4D97-AF65-F5344CB8AC3E}">
        <p14:creationId xmlns:p14="http://schemas.microsoft.com/office/powerpoint/2010/main" val="213216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3966-2D12-DA0B-F82F-E557A3518D45}"/>
              </a:ext>
            </a:extLst>
          </p:cNvPr>
          <p:cNvSpPr>
            <a:spLocks noGrp="1"/>
          </p:cNvSpPr>
          <p:nvPr>
            <p:ph type="title"/>
          </p:nvPr>
        </p:nvSpPr>
        <p:spPr/>
        <p:txBody>
          <a:bodyPr>
            <a:normAutofit/>
          </a:bodyPr>
          <a:lstStyle/>
          <a:p>
            <a:r>
              <a:rPr lang="en-US" sz="3600" b="1" dirty="0">
                <a:solidFill>
                  <a:schemeClr val="tx1"/>
                </a:solidFill>
                <a:latin typeface="Arial" panose="020B0604020202020204" pitchFamily="34" charset="0"/>
                <a:cs typeface="Arial" panose="020B0604020202020204" pitchFamily="34" charset="0"/>
              </a:rPr>
              <a:t>Risk Estimation Helps with Decisions on: </a:t>
            </a:r>
          </a:p>
        </p:txBody>
      </p:sp>
      <p:sp>
        <p:nvSpPr>
          <p:cNvPr id="3" name="Content Placeholder 2">
            <a:extLst>
              <a:ext uri="{FF2B5EF4-FFF2-40B4-BE49-F238E27FC236}">
                <a16:creationId xmlns:a16="http://schemas.microsoft.com/office/drawing/2014/main" id="{DB1D1826-E1A0-317D-8432-0691C22A5EF0}"/>
              </a:ext>
            </a:extLst>
          </p:cNvPr>
          <p:cNvSpPr>
            <a:spLocks noGrp="1"/>
          </p:cNvSpPr>
          <p:nvPr>
            <p:ph sz="half" idx="1"/>
          </p:nvPr>
        </p:nvSpPr>
        <p:spPr>
          <a:xfrm>
            <a:off x="314960" y="1847850"/>
            <a:ext cx="6834870" cy="4667250"/>
          </a:xfrm>
        </p:spPr>
        <p:txBody>
          <a:bodyPr>
            <a:normAutofit/>
          </a:bodyPr>
          <a:lstStyle/>
          <a:p>
            <a:r>
              <a:rPr lang="en-US" sz="2400" b="1" dirty="0"/>
              <a:t>Age to start screening</a:t>
            </a:r>
          </a:p>
          <a:p>
            <a:r>
              <a:rPr lang="en-US" sz="2400" b="1" dirty="0"/>
              <a:t>Screening interval </a:t>
            </a:r>
          </a:p>
          <a:p>
            <a:r>
              <a:rPr lang="en-US" sz="2400" b="1" dirty="0"/>
              <a:t>Addition of supplementary surveillance imaging</a:t>
            </a:r>
          </a:p>
          <a:p>
            <a:r>
              <a:rPr lang="en-US" sz="2400" b="1" dirty="0"/>
              <a:t>Type of risk reduction intervention offered </a:t>
            </a:r>
          </a:p>
        </p:txBody>
      </p:sp>
      <p:pic>
        <p:nvPicPr>
          <p:cNvPr id="7" name="Content Placeholder 6" descr="A close-up of a radiograph of the breast&#10;&#10;Description automatically generated">
            <a:extLst>
              <a:ext uri="{FF2B5EF4-FFF2-40B4-BE49-F238E27FC236}">
                <a16:creationId xmlns:a16="http://schemas.microsoft.com/office/drawing/2014/main" id="{D83EEADD-3E02-32ED-1D45-F1BF3DA7D970}"/>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9083590" y="4181474"/>
            <a:ext cx="2326378" cy="1426845"/>
          </a:xfrm>
          <a:ln w="28575">
            <a:solidFill>
              <a:schemeClr val="tx1"/>
            </a:solidFill>
          </a:ln>
        </p:spPr>
      </p:pic>
      <p:pic>
        <p:nvPicPr>
          <p:cNvPr id="9" name="Content Placeholder 8" descr="A yellow bottle with a red and blue label&#10;&#10;Description automatically generated">
            <a:extLst>
              <a:ext uri="{FF2B5EF4-FFF2-40B4-BE49-F238E27FC236}">
                <a16:creationId xmlns:a16="http://schemas.microsoft.com/office/drawing/2014/main" id="{89E98C89-0975-DF85-C49E-873D2834F593}"/>
              </a:ext>
            </a:extLst>
          </p:cNvPr>
          <p:cNvPicPr>
            <a:picLocks noGrp="1" noChangeAspect="1"/>
          </p:cNvPicPr>
          <p:nvPr>
            <p:ph sz="quarter" idx="3"/>
          </p:nvPr>
        </p:nvPicPr>
        <p:blipFill>
          <a:blip r:embed="rId4">
            <a:extLst>
              <a:ext uri="{28A0092B-C50C-407E-A947-70E740481C1C}">
                <a14:useLocalDpi xmlns:a14="http://schemas.microsoft.com/office/drawing/2010/main" val="0"/>
              </a:ext>
            </a:extLst>
          </a:blip>
          <a:stretch>
            <a:fillRect/>
          </a:stretch>
        </p:blipFill>
        <p:spPr>
          <a:xfrm>
            <a:off x="7339476" y="4789540"/>
            <a:ext cx="1314450" cy="1314450"/>
          </a:xfrm>
        </p:spPr>
      </p:pic>
      <p:pic>
        <p:nvPicPr>
          <p:cNvPr id="10" name="Content Placeholder 8" descr="A close-up of a mammogram&#10;&#10;Description automatically generated">
            <a:extLst>
              <a:ext uri="{FF2B5EF4-FFF2-40B4-BE49-F238E27FC236}">
                <a16:creationId xmlns:a16="http://schemas.microsoft.com/office/drawing/2014/main" id="{E01FE86A-AA14-4EE1-02D9-7B6EB3B2F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057" y="2026228"/>
            <a:ext cx="2666682" cy="1791677"/>
          </a:xfrm>
          <a:prstGeom prst="rect">
            <a:avLst/>
          </a:prstGeom>
          <a:ln w="28575">
            <a:solidFill>
              <a:schemeClr val="tx1"/>
            </a:solidFill>
          </a:ln>
        </p:spPr>
      </p:pic>
    </p:spTree>
    <p:extLst>
      <p:ext uri="{BB962C8B-B14F-4D97-AF65-F5344CB8AC3E}">
        <p14:creationId xmlns:p14="http://schemas.microsoft.com/office/powerpoint/2010/main" val="8186471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50F06-8292-19A9-2007-6DC27D842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1A5B2-5F76-1562-CAEF-7777392D9164}"/>
              </a:ext>
            </a:extLst>
          </p:cNvPr>
          <p:cNvSpPr>
            <a:spLocks noGrp="1"/>
          </p:cNvSpPr>
          <p:nvPr>
            <p:ph type="title"/>
          </p:nvPr>
        </p:nvSpPr>
        <p:spPr>
          <a:xfrm>
            <a:off x="164705" y="286603"/>
            <a:ext cx="11862590" cy="1450757"/>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Approach to Average Risk (Lifetime Risk &lt; 20%)</a:t>
            </a:r>
            <a:endParaRPr lang="en-US" sz="24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1B3A1D-B688-073D-895B-1F2414AAA82E}"/>
              </a:ext>
            </a:extLst>
          </p:cNvPr>
          <p:cNvSpPr>
            <a:spLocks noGrp="1"/>
          </p:cNvSpPr>
          <p:nvPr>
            <p:ph sz="half" idx="1"/>
          </p:nvPr>
        </p:nvSpPr>
        <p:spPr>
          <a:xfrm>
            <a:off x="212370" y="1845734"/>
            <a:ext cx="9181012" cy="4023359"/>
          </a:xfrm>
        </p:spPr>
        <p:txBody>
          <a:bodyPr>
            <a:normAutofit/>
          </a:bodyPr>
          <a:lstStyle/>
          <a:p>
            <a:r>
              <a:rPr lang="en-US" sz="2400" b="1" dirty="0">
                <a:solidFill>
                  <a:srgbClr val="FF9900"/>
                </a:solidFill>
              </a:rPr>
              <a:t>Begin  Mammography @ age 40</a:t>
            </a:r>
          </a:p>
          <a:p>
            <a:r>
              <a:rPr lang="en-US" sz="2400" b="1" dirty="0"/>
              <a:t>Mammography Frequency  every 1-2 years </a:t>
            </a:r>
          </a:p>
          <a:p>
            <a:pPr lvl="1"/>
            <a:r>
              <a:rPr lang="en-US" sz="2200" b="1" i="1" dirty="0">
                <a:solidFill>
                  <a:srgbClr val="99CC00"/>
                </a:solidFill>
                <a:cs typeface="Arial" panose="020B0604020202020204" pitchFamily="34" charset="0"/>
              </a:rPr>
              <a:t>NCCN  guidelines yearly</a:t>
            </a:r>
          </a:p>
          <a:p>
            <a:pPr lvl="1"/>
            <a:r>
              <a:rPr lang="en-US" sz="2200" b="1" i="1" dirty="0">
                <a:solidFill>
                  <a:srgbClr val="FFFF00"/>
                </a:solidFill>
                <a:cs typeface="Arial" panose="020B0604020202020204" pitchFamily="34" charset="0"/>
              </a:rPr>
              <a:t>US Preventive Task Force (USPTF) q 2 years </a:t>
            </a:r>
          </a:p>
          <a:p>
            <a:r>
              <a:rPr lang="en-US" sz="2400" b="1" dirty="0"/>
              <a:t>+/-Supplemental screen if dense breasts</a:t>
            </a:r>
          </a:p>
          <a:p>
            <a:pPr lvl="1"/>
            <a:r>
              <a:rPr lang="en-US" sz="2200" b="1" i="1" dirty="0">
                <a:solidFill>
                  <a:srgbClr val="99CC00"/>
                </a:solidFill>
              </a:rPr>
              <a:t>NCCN Yes if BIRADs c or d</a:t>
            </a:r>
          </a:p>
          <a:p>
            <a:pPr lvl="1"/>
            <a:r>
              <a:rPr lang="en-US" sz="2200" b="1" i="1" dirty="0">
                <a:solidFill>
                  <a:srgbClr val="FFFF00"/>
                </a:solidFill>
              </a:rPr>
              <a:t>USPT   No</a:t>
            </a:r>
          </a:p>
          <a:p>
            <a:r>
              <a:rPr lang="en-US" sz="2400" b="1" dirty="0"/>
              <a:t>Risk Reduction: Healthy behaviors only</a:t>
            </a:r>
            <a:r>
              <a:rPr lang="en-US" sz="2400" dirty="0"/>
              <a:t>. </a:t>
            </a:r>
          </a:p>
        </p:txBody>
      </p:sp>
      <p:sp>
        <p:nvSpPr>
          <p:cNvPr id="5" name="TextBox 4">
            <a:extLst>
              <a:ext uri="{FF2B5EF4-FFF2-40B4-BE49-F238E27FC236}">
                <a16:creationId xmlns:a16="http://schemas.microsoft.com/office/drawing/2014/main" id="{6E3E2204-251A-22A1-FADE-058EDE11AC1E}"/>
              </a:ext>
            </a:extLst>
          </p:cNvPr>
          <p:cNvSpPr txBox="1"/>
          <p:nvPr/>
        </p:nvSpPr>
        <p:spPr>
          <a:xfrm>
            <a:off x="810808" y="6386220"/>
            <a:ext cx="6096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99CC00"/>
                </a:solidFill>
                <a:effectLst/>
                <a:uLnTx/>
                <a:uFillTx/>
                <a:latin typeface="Guardian TextSans Web"/>
                <a:ea typeface="ＭＳ Ｐゴシック" panose="020B0600070205080204" pitchFamily="34" charset="-128"/>
                <a:cs typeface="+mn-cs"/>
              </a:rPr>
              <a:t>NCCN Guidelines v1.2023 JAMA 2023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FFC000"/>
              </a:solidFill>
              <a:effectLst/>
              <a:uLnTx/>
              <a:uFillTx/>
              <a:latin typeface="Guardian TextSans Web"/>
              <a:ea typeface="ＭＳ Ｐゴシック" panose="020B0600070205080204" pitchFamily="34" charset="-128"/>
              <a:cs typeface="+mn-cs"/>
            </a:endParaRPr>
          </a:p>
        </p:txBody>
      </p:sp>
      <p:pic>
        <p:nvPicPr>
          <p:cNvPr id="1026" name="Picture 2" descr="Tomosynthesis in dense breasts in Marbella | HC Marbella International  Hospital">
            <a:extLst>
              <a:ext uri="{FF2B5EF4-FFF2-40B4-BE49-F238E27FC236}">
                <a16:creationId xmlns:a16="http://schemas.microsoft.com/office/drawing/2014/main" id="{21E2AB26-405A-F834-475A-ED8464F67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808" y="1845734"/>
            <a:ext cx="2693175" cy="17326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FE64F7F-2471-0F4D-ED7E-715A03B01B6A}"/>
              </a:ext>
            </a:extLst>
          </p:cNvPr>
          <p:cNvSpPr txBox="1"/>
          <p:nvPr/>
        </p:nvSpPr>
        <p:spPr>
          <a:xfrm>
            <a:off x="8253395" y="3957754"/>
            <a:ext cx="561109" cy="584775"/>
          </a:xfrm>
          <a:prstGeom prst="rect">
            <a:avLst/>
          </a:prstGeom>
          <a:noFill/>
        </p:spPr>
        <p:txBody>
          <a:bodyPr wrap="square">
            <a:spAutoFit/>
          </a:bodyPr>
          <a:lstStyle/>
          <a:p>
            <a:r>
              <a:rPr lang="en-US" sz="3200" b="1" dirty="0"/>
              <a:t>+</a:t>
            </a:r>
          </a:p>
        </p:txBody>
      </p:sp>
      <p:pic>
        <p:nvPicPr>
          <p:cNvPr id="11" name="Content Placeholder 5">
            <a:extLst>
              <a:ext uri="{FF2B5EF4-FFF2-40B4-BE49-F238E27FC236}">
                <a16:creationId xmlns:a16="http://schemas.microsoft.com/office/drawing/2014/main" id="{9772396F-77B4-C8BB-0A30-6079AD4CD0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4504" y="3812685"/>
            <a:ext cx="1860784" cy="145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Content Placeholder 5" descr="A black and white image of a person running&#10;&#10;AI-generated content may be incorrect.">
            <a:extLst>
              <a:ext uri="{FF2B5EF4-FFF2-40B4-BE49-F238E27FC236}">
                <a16:creationId xmlns:a16="http://schemas.microsoft.com/office/drawing/2014/main" id="{86E4ACA0-DB01-E3AD-1192-0CA1FABA1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3165" y="3753929"/>
            <a:ext cx="1577199" cy="1577199"/>
          </a:xfrm>
          <a:prstGeom prst="rect">
            <a:avLst/>
          </a:prstGeom>
        </p:spPr>
      </p:pic>
      <p:sp>
        <p:nvSpPr>
          <p:cNvPr id="7" name="TextBox 6">
            <a:extLst>
              <a:ext uri="{FF2B5EF4-FFF2-40B4-BE49-F238E27FC236}">
                <a16:creationId xmlns:a16="http://schemas.microsoft.com/office/drawing/2014/main" id="{0E618D42-F066-40C8-29FE-2A23EA83C3A4}"/>
              </a:ext>
            </a:extLst>
          </p:cNvPr>
          <p:cNvSpPr txBox="1"/>
          <p:nvPr/>
        </p:nvSpPr>
        <p:spPr>
          <a:xfrm>
            <a:off x="6551983" y="6414299"/>
            <a:ext cx="60960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FF00"/>
                </a:solidFill>
                <a:effectLst/>
                <a:uLnTx/>
                <a:uFillTx/>
                <a:latin typeface="Guardian TextSans Web"/>
                <a:ea typeface="ＭＳ Ｐゴシック" panose="020B0600070205080204" pitchFamily="34" charset="-128"/>
                <a:cs typeface="+mn-cs"/>
              </a:rPr>
              <a:t>US Preventive Task Force JAMA. </a:t>
            </a:r>
            <a:r>
              <a:rPr kumimoji="0" lang="en-US" sz="2000" b="1" i="0" u="none" strike="noStrike" kern="1200" cap="none" spc="0" normalizeH="0" baseline="0" noProof="0" dirty="0">
                <a:ln>
                  <a:noFill/>
                </a:ln>
                <a:solidFill>
                  <a:srgbClr val="FFFF00"/>
                </a:solidFill>
                <a:effectLst/>
                <a:uLnTx/>
                <a:uFillTx/>
                <a:latin typeface="Guardian TextSans Web"/>
                <a:ea typeface="ＭＳ Ｐゴシック" panose="020B0600070205080204" pitchFamily="34" charset="-128"/>
                <a:cs typeface="+mn-cs"/>
              </a:rPr>
              <a:t>2024;331:1918</a:t>
            </a:r>
          </a:p>
        </p:txBody>
      </p:sp>
    </p:spTree>
    <p:extLst>
      <p:ext uri="{BB962C8B-B14F-4D97-AF65-F5344CB8AC3E}">
        <p14:creationId xmlns:p14="http://schemas.microsoft.com/office/powerpoint/2010/main" val="60573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EDD0D-7289-C28F-D9F2-7426D5E56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AAD31-41C5-E0CB-CC7F-1A51D3D732AC}"/>
              </a:ext>
            </a:extLst>
          </p:cNvPr>
          <p:cNvSpPr>
            <a:spLocks noGrp="1"/>
          </p:cNvSpPr>
          <p:nvPr>
            <p:ph type="title"/>
          </p:nvPr>
        </p:nvSpPr>
        <p:spPr>
          <a:xfrm>
            <a:off x="193533" y="634522"/>
            <a:ext cx="11369201" cy="1299385"/>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Approach Elevated Risk: (10 year </a:t>
            </a:r>
            <a:r>
              <a:rPr kumimoji="0" lang="en-US" sz="2800" b="1" i="0" u="none" strike="noStrike" kern="1200" cap="none" spc="-5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5%; Remaining Lifetime </a:t>
            </a:r>
            <a:r>
              <a:rPr kumimoji="0" lang="en-US" sz="2800" b="1" i="0" u="none" strike="noStrike" kern="1200" cap="none" spc="-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5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20%)</a:t>
            </a:r>
            <a:br>
              <a:rPr lang="en-US" sz="2800" dirty="0">
                <a:solidFill>
                  <a:schemeClr val="tx2">
                    <a:lumMod val="75000"/>
                  </a:schemeClr>
                </a:solidFill>
                <a:latin typeface="Arial" panose="020B0604020202020204" pitchFamily="34" charset="0"/>
                <a:cs typeface="Arial" panose="020B0604020202020204" pitchFamily="34" charset="0"/>
              </a:rPr>
            </a:br>
            <a:endParaRPr lang="en-US" sz="2800"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4A41F19-D725-BFEA-B56E-C8C5D6B5D024}"/>
              </a:ext>
            </a:extLst>
          </p:cNvPr>
          <p:cNvSpPr>
            <a:spLocks noGrp="1"/>
          </p:cNvSpPr>
          <p:nvPr>
            <p:ph sz="half" idx="1"/>
          </p:nvPr>
        </p:nvSpPr>
        <p:spPr>
          <a:xfrm>
            <a:off x="193533" y="1960044"/>
            <a:ext cx="6034839" cy="4023359"/>
          </a:xfrm>
        </p:spPr>
        <p:txBody>
          <a:bodyPr>
            <a:normAutofit lnSpcReduction="10000"/>
          </a:bodyPr>
          <a:lstStyle/>
          <a:p>
            <a:r>
              <a:rPr lang="en-US" b="1" dirty="0">
                <a:solidFill>
                  <a:srgbClr val="FF9900"/>
                </a:solidFill>
              </a:rPr>
              <a:t>Yearly mammography </a:t>
            </a:r>
          </a:p>
          <a:p>
            <a:pPr lvl="1"/>
            <a:r>
              <a:rPr lang="en-US" b="1" dirty="0">
                <a:solidFill>
                  <a:schemeClr val="tx1"/>
                </a:solidFill>
              </a:rPr>
              <a:t>Starts </a:t>
            </a:r>
            <a:r>
              <a:rPr lang="en-US" b="1" spc="-50" dirty="0">
                <a:solidFill>
                  <a:schemeClr val="tx1"/>
                </a:solidFill>
                <a:cs typeface="Arial" panose="020B0604020202020204" pitchFamily="34" charset="0"/>
              </a:rPr>
              <a:t>7-10 years prior to age at onset youngest affected relative (but not &lt;age 30) or</a:t>
            </a:r>
          </a:p>
          <a:p>
            <a:pPr lvl="1"/>
            <a:r>
              <a:rPr lang="en-US" b="1" spc="-50" dirty="0">
                <a:solidFill>
                  <a:schemeClr val="accent5"/>
                </a:solidFill>
                <a:cs typeface="Arial" panose="020B0604020202020204" pitchFamily="34" charset="0"/>
              </a:rPr>
              <a:t>Development of AH, LCIS, DCIS or </a:t>
            </a:r>
          </a:p>
          <a:p>
            <a:pPr lvl="1"/>
            <a:r>
              <a:rPr lang="en-US" b="1" spc="-50" dirty="0">
                <a:solidFill>
                  <a:srgbClr val="FF9900"/>
                </a:solidFill>
                <a:cs typeface="Arial" panose="020B0604020202020204" pitchFamily="34" charset="0"/>
              </a:rPr>
              <a:t>Per germline mutation guidelines</a:t>
            </a:r>
            <a:endParaRPr lang="en-US" b="1" dirty="0">
              <a:solidFill>
                <a:srgbClr val="FF9900"/>
              </a:solidFill>
            </a:endParaRPr>
          </a:p>
          <a:p>
            <a:r>
              <a:rPr lang="en-US" b="1" dirty="0">
                <a:solidFill>
                  <a:srgbClr val="92D050"/>
                </a:solidFill>
              </a:rPr>
              <a:t>Yearly supplemental imaging usually separated  from mammography by 6 months</a:t>
            </a:r>
          </a:p>
          <a:p>
            <a:pPr lvl="1"/>
            <a:r>
              <a:rPr lang="en-US" b="1" dirty="0">
                <a:solidFill>
                  <a:schemeClr val="tx1"/>
                </a:solidFill>
              </a:rPr>
              <a:t>Abbreviated or Full MRI</a:t>
            </a:r>
          </a:p>
          <a:p>
            <a:pPr lvl="1"/>
            <a:r>
              <a:rPr lang="en-US" b="1" dirty="0">
                <a:solidFill>
                  <a:schemeClr val="tx1"/>
                </a:solidFill>
              </a:rPr>
              <a:t>Contrast Enhanced Mammography (CEM) </a:t>
            </a:r>
          </a:p>
          <a:p>
            <a:pPr lvl="1"/>
            <a:r>
              <a:rPr lang="en-US" b="1" dirty="0">
                <a:solidFill>
                  <a:schemeClr val="tx1"/>
                </a:solidFill>
              </a:rPr>
              <a:t>US (less sensitive)</a:t>
            </a:r>
          </a:p>
          <a:p>
            <a:r>
              <a:rPr lang="en-US" b="1" dirty="0">
                <a:solidFill>
                  <a:srgbClr val="FFFF00"/>
                </a:solidFill>
              </a:rPr>
              <a:t>Consider Endocrine Rx or Prevention Trials</a:t>
            </a:r>
          </a:p>
          <a:p>
            <a:r>
              <a:rPr lang="en-US" b="1" dirty="0"/>
              <a:t>Prophylactic surgery option very high risk</a:t>
            </a:r>
          </a:p>
        </p:txBody>
      </p:sp>
      <p:sp>
        <p:nvSpPr>
          <p:cNvPr id="15" name="TextBox 14">
            <a:extLst>
              <a:ext uri="{FF2B5EF4-FFF2-40B4-BE49-F238E27FC236}">
                <a16:creationId xmlns:a16="http://schemas.microsoft.com/office/drawing/2014/main" id="{7DA5187B-F17D-4E92-15F1-2BE026584516}"/>
              </a:ext>
            </a:extLst>
          </p:cNvPr>
          <p:cNvSpPr txBox="1"/>
          <p:nvPr/>
        </p:nvSpPr>
        <p:spPr>
          <a:xfrm>
            <a:off x="6498535" y="6296197"/>
            <a:ext cx="634621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00"/>
                </a:solidFill>
                <a:effectLst/>
                <a:uLnTx/>
                <a:uFillTx/>
                <a:latin typeface="Guardian TextSans Web"/>
                <a:ea typeface="ＭＳ Ｐゴシック" panose="020B0600070205080204" pitchFamily="34" charset="-128"/>
                <a:cs typeface="+mn-cs"/>
              </a:rPr>
              <a:t>ASCO Risk Reduction Visvanathan,</a:t>
            </a:r>
            <a:r>
              <a:rPr kumimoji="0" lang="en-US" sz="1600" b="1" i="1"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cs typeface="Arial" panose="020B0604020202020204" pitchFamily="34" charset="0"/>
              </a:rPr>
              <a:t> Fabian JCO 2019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00"/>
                </a:solidFill>
                <a:effectLst/>
                <a:uLnTx/>
                <a:uFillTx/>
                <a:latin typeface="Guardian TextSans Web"/>
                <a:ea typeface="ＭＳ Ｐゴシック" panose="020B0600070205080204" pitchFamily="34" charset="-128"/>
                <a:cs typeface="+mn-cs"/>
              </a:rPr>
              <a:t>NCCN Guidelines  Breast Cancer Risk Reduction, v1.2025</a:t>
            </a:r>
          </a:p>
        </p:txBody>
      </p:sp>
      <p:pic>
        <p:nvPicPr>
          <p:cNvPr id="4" name="Picture 2" descr="Tomosynthesis in dense breasts in Marbella | HC Marbella International  Hospital">
            <a:extLst>
              <a:ext uri="{FF2B5EF4-FFF2-40B4-BE49-F238E27FC236}">
                <a16:creationId xmlns:a16="http://schemas.microsoft.com/office/drawing/2014/main" id="{586AC857-8F34-83D5-C5F0-5953EBBD5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229" y="1960044"/>
            <a:ext cx="2283342" cy="1468956"/>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descr="A yellow bottle with a red and blue label&#10;&#10;Description automatically generated">
            <a:extLst>
              <a:ext uri="{FF2B5EF4-FFF2-40B4-BE49-F238E27FC236}">
                <a16:creationId xmlns:a16="http://schemas.microsoft.com/office/drawing/2014/main" id="{FB9AED4E-393D-C6BB-A4EF-19C85BFB04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6290" y="4123990"/>
            <a:ext cx="1087249" cy="1087249"/>
          </a:xfrm>
          <a:prstGeom prst="rect">
            <a:avLst/>
          </a:prstGeom>
        </p:spPr>
      </p:pic>
      <p:pic>
        <p:nvPicPr>
          <p:cNvPr id="2050" name="Picture 2" descr="Breast MRI - Siemens Healthineers">
            <a:extLst>
              <a:ext uri="{FF2B5EF4-FFF2-40B4-BE49-F238E27FC236}">
                <a16:creationId xmlns:a16="http://schemas.microsoft.com/office/drawing/2014/main" id="{6FEC1B14-A280-885B-1035-23F850EC3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1590" y="1933907"/>
            <a:ext cx="1993457" cy="14950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8DACE7-2775-FEDB-A5CC-0CC88D7A2DDC}"/>
              </a:ext>
            </a:extLst>
          </p:cNvPr>
          <p:cNvSpPr txBox="1"/>
          <p:nvPr/>
        </p:nvSpPr>
        <p:spPr>
          <a:xfrm>
            <a:off x="9071264" y="2609736"/>
            <a:ext cx="363681" cy="584775"/>
          </a:xfrm>
          <a:prstGeom prst="rect">
            <a:avLst/>
          </a:prstGeom>
          <a:noFill/>
        </p:spPr>
        <p:txBody>
          <a:bodyPr wrap="square" rtlCol="0">
            <a:spAutoFit/>
          </a:bodyPr>
          <a:lstStyle/>
          <a:p>
            <a:r>
              <a:rPr lang="en-US" sz="3200" b="1" dirty="0"/>
              <a:t>+</a:t>
            </a:r>
          </a:p>
        </p:txBody>
      </p:sp>
      <p:sp>
        <p:nvSpPr>
          <p:cNvPr id="8" name="TextBox 7">
            <a:extLst>
              <a:ext uri="{FF2B5EF4-FFF2-40B4-BE49-F238E27FC236}">
                <a16:creationId xmlns:a16="http://schemas.microsoft.com/office/drawing/2014/main" id="{DE20E971-223D-1F31-0F06-DBDF14CA5AD9}"/>
              </a:ext>
            </a:extLst>
          </p:cNvPr>
          <p:cNvSpPr txBox="1"/>
          <p:nvPr/>
        </p:nvSpPr>
        <p:spPr>
          <a:xfrm>
            <a:off x="9130324" y="4112327"/>
            <a:ext cx="1059872" cy="584775"/>
          </a:xfrm>
          <a:prstGeom prst="rect">
            <a:avLst/>
          </a:prstGeom>
          <a:noFill/>
        </p:spPr>
        <p:txBody>
          <a:bodyPr wrap="square">
            <a:spAutoFit/>
          </a:bodyPr>
          <a:lstStyle/>
          <a:p>
            <a:r>
              <a:rPr lang="en-US" sz="3200" b="1" dirty="0"/>
              <a:t>+/-</a:t>
            </a:r>
          </a:p>
        </p:txBody>
      </p:sp>
      <p:pic>
        <p:nvPicPr>
          <p:cNvPr id="9" name="Content Placeholder 5">
            <a:extLst>
              <a:ext uri="{FF2B5EF4-FFF2-40B4-BE49-F238E27FC236}">
                <a16:creationId xmlns:a16="http://schemas.microsoft.com/office/drawing/2014/main" id="{66C07ECF-E33C-A9C6-8E2D-C3AE2F0607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74958" y="3971723"/>
            <a:ext cx="1860784" cy="145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TextBox 9">
            <a:extLst>
              <a:ext uri="{FF2B5EF4-FFF2-40B4-BE49-F238E27FC236}">
                <a16:creationId xmlns:a16="http://schemas.microsoft.com/office/drawing/2014/main" id="{98AB274C-326F-6298-9B71-67EC88412988}"/>
              </a:ext>
            </a:extLst>
          </p:cNvPr>
          <p:cNvSpPr txBox="1"/>
          <p:nvPr/>
        </p:nvSpPr>
        <p:spPr>
          <a:xfrm>
            <a:off x="6373065" y="4137064"/>
            <a:ext cx="363681" cy="584775"/>
          </a:xfrm>
          <a:prstGeom prst="rect">
            <a:avLst/>
          </a:prstGeom>
          <a:noFill/>
        </p:spPr>
        <p:txBody>
          <a:bodyPr wrap="square" rtlCol="0">
            <a:spAutoFit/>
          </a:bodyPr>
          <a:lstStyle/>
          <a:p>
            <a:r>
              <a:rPr lang="en-US" sz="3200" b="1" dirty="0"/>
              <a:t>+</a:t>
            </a:r>
          </a:p>
        </p:txBody>
      </p:sp>
      <p:sp>
        <p:nvSpPr>
          <p:cNvPr id="11" name="TextBox 10">
            <a:extLst>
              <a:ext uri="{FF2B5EF4-FFF2-40B4-BE49-F238E27FC236}">
                <a16:creationId xmlns:a16="http://schemas.microsoft.com/office/drawing/2014/main" id="{5D75768A-D807-DF7C-D433-E6E84FA95310}"/>
              </a:ext>
            </a:extLst>
          </p:cNvPr>
          <p:cNvSpPr txBox="1"/>
          <p:nvPr/>
        </p:nvSpPr>
        <p:spPr>
          <a:xfrm>
            <a:off x="193533" y="6457890"/>
            <a:ext cx="625856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92D050"/>
                </a:solidFill>
                <a:effectLst/>
                <a:uLnTx/>
                <a:uFillTx/>
                <a:latin typeface="Guardian TextSans Web"/>
                <a:ea typeface="ＭＳ Ｐゴシック" panose="020B0600070205080204" pitchFamily="34" charset="-128"/>
                <a:cs typeface="+mn-cs"/>
              </a:rPr>
              <a:t>NCCN Guidelines Breast Screening v1.2023 JAMA 2023</a:t>
            </a:r>
          </a:p>
        </p:txBody>
      </p:sp>
    </p:spTree>
    <p:extLst>
      <p:ext uri="{BB962C8B-B14F-4D97-AF65-F5344CB8AC3E}">
        <p14:creationId xmlns:p14="http://schemas.microsoft.com/office/powerpoint/2010/main" val="167431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C52F-3C2D-0B9C-5563-297E1E6037D0}"/>
              </a:ext>
            </a:extLst>
          </p:cNvPr>
          <p:cNvSpPr>
            <a:spLocks noGrp="1"/>
          </p:cNvSpPr>
          <p:nvPr>
            <p:ph type="title"/>
          </p:nvPr>
        </p:nvSpPr>
        <p:spPr>
          <a:xfrm>
            <a:off x="98323" y="286603"/>
            <a:ext cx="12192000" cy="1450757"/>
          </a:xfrm>
        </p:spPr>
        <p:txBody>
          <a:bodyPr/>
          <a:lstStyle/>
          <a:p>
            <a:r>
              <a:rPr lang="en-US" dirty="0"/>
              <a:t> </a:t>
            </a:r>
            <a:r>
              <a:rPr lang="en-US" sz="2800" b="1" dirty="0">
                <a:solidFill>
                  <a:schemeClr val="tx1"/>
                </a:solidFill>
                <a:latin typeface="Arial" panose="020B0604020202020204" pitchFamily="34" charset="0"/>
                <a:cs typeface="Arial" panose="020B0604020202020204" pitchFamily="34" charset="0"/>
              </a:rPr>
              <a:t>Regular Screening  ~40% Improved Breast Cancer Survival Primarily Due to Earlier Stage at Diagnosis</a:t>
            </a:r>
          </a:p>
        </p:txBody>
      </p:sp>
      <p:pic>
        <p:nvPicPr>
          <p:cNvPr id="6" name="Content Placeholder 5" descr="A graph of survival rates&#10;&#10;Description automatically generated">
            <a:extLst>
              <a:ext uri="{FF2B5EF4-FFF2-40B4-BE49-F238E27FC236}">
                <a16:creationId xmlns:a16="http://schemas.microsoft.com/office/drawing/2014/main" id="{FC93FA80-7F7F-6A1F-EAFE-7EE19294EBB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80756" y="1737360"/>
            <a:ext cx="7523018" cy="3975774"/>
          </a:xfrm>
        </p:spPr>
      </p:pic>
      <p:sp>
        <p:nvSpPr>
          <p:cNvPr id="7" name="TextBox 6">
            <a:extLst>
              <a:ext uri="{FF2B5EF4-FFF2-40B4-BE49-F238E27FC236}">
                <a16:creationId xmlns:a16="http://schemas.microsoft.com/office/drawing/2014/main" id="{5EE77C72-C2AC-4F79-A915-DF749955AE63}"/>
              </a:ext>
            </a:extLst>
          </p:cNvPr>
          <p:cNvSpPr txBox="1"/>
          <p:nvPr/>
        </p:nvSpPr>
        <p:spPr>
          <a:xfrm>
            <a:off x="4960597" y="2911525"/>
            <a:ext cx="914400" cy="914400"/>
          </a:xfrm>
          <a:prstGeom prst="rect">
            <a:avLst/>
          </a:prstGeom>
          <a:noFill/>
        </p:spPr>
        <p:txBody>
          <a:bodyPr wrap="square" rtlCol="0">
            <a:spAutoFit/>
          </a:bodyPr>
          <a:lstStyle/>
          <a:p>
            <a:endParaRPr lang="en-US" dirty="0"/>
          </a:p>
        </p:txBody>
      </p:sp>
      <p:sp>
        <p:nvSpPr>
          <p:cNvPr id="9" name="Rectangle 1">
            <a:extLst>
              <a:ext uri="{FF2B5EF4-FFF2-40B4-BE49-F238E27FC236}">
                <a16:creationId xmlns:a16="http://schemas.microsoft.com/office/drawing/2014/main" id="{6BD3E084-B408-0BF7-C111-E077154A052E}"/>
              </a:ext>
            </a:extLst>
          </p:cNvPr>
          <p:cNvSpPr>
            <a:spLocks noChangeArrowheads="1"/>
          </p:cNvSpPr>
          <p:nvPr/>
        </p:nvSpPr>
        <p:spPr bwMode="auto">
          <a:xfrm>
            <a:off x="-6483784" y="540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89485BC8-ADD8-9BAE-6FC7-F95A27D62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3254406-C9A9-412F-FF8F-26F85B6A8E22}"/>
              </a:ext>
            </a:extLst>
          </p:cNvPr>
          <p:cNvSpPr txBox="1"/>
          <p:nvPr/>
        </p:nvSpPr>
        <p:spPr>
          <a:xfrm>
            <a:off x="7749538" y="5949672"/>
            <a:ext cx="4837471" cy="338554"/>
          </a:xfrm>
          <a:prstGeom prst="rect">
            <a:avLst/>
          </a:prstGeom>
          <a:noFill/>
        </p:spPr>
        <p:txBody>
          <a:bodyPr wrap="square" rtlCol="0">
            <a:spAutoFit/>
          </a:bodyPr>
          <a:lstStyle/>
          <a:p>
            <a:r>
              <a:rPr lang="en-US" sz="1600" b="1" i="1" dirty="0">
                <a:solidFill>
                  <a:srgbClr val="FF9900"/>
                </a:solidFill>
              </a:rPr>
              <a:t>From O’Sullivan J Med Screen 2009 </a:t>
            </a:r>
          </a:p>
        </p:txBody>
      </p:sp>
      <p:sp>
        <p:nvSpPr>
          <p:cNvPr id="4" name="TextBox 3">
            <a:extLst>
              <a:ext uri="{FF2B5EF4-FFF2-40B4-BE49-F238E27FC236}">
                <a16:creationId xmlns:a16="http://schemas.microsoft.com/office/drawing/2014/main" id="{94AB3CC5-6273-80D1-D9D0-CDEEBBF1D73E}"/>
              </a:ext>
            </a:extLst>
          </p:cNvPr>
          <p:cNvSpPr txBox="1"/>
          <p:nvPr/>
        </p:nvSpPr>
        <p:spPr>
          <a:xfrm>
            <a:off x="98323" y="6502850"/>
            <a:ext cx="7096456" cy="307777"/>
          </a:xfrm>
          <a:prstGeom prst="rect">
            <a:avLst/>
          </a:prstGeom>
          <a:noFill/>
        </p:spPr>
        <p:txBody>
          <a:bodyPr wrap="square">
            <a:spAutoFit/>
          </a:bodyPr>
          <a:lstStyle/>
          <a:p>
            <a:r>
              <a:rPr lang="en-US" sz="1400" b="1" i="1" dirty="0">
                <a:latin typeface="Arial" panose="020B0604020202020204" pitchFamily="34" charset="0"/>
                <a:cs typeface="Arial" panose="020B0604020202020204" pitchFamily="34" charset="0"/>
              </a:rPr>
              <a:t>Rahman WT, </a:t>
            </a:r>
            <a:r>
              <a:rPr lang="en-US" sz="1400" b="1" i="1" dirty="0" err="1">
                <a:latin typeface="Arial" panose="020B0604020202020204" pitchFamily="34" charset="0"/>
                <a:cs typeface="Arial" panose="020B0604020202020204" pitchFamily="34" charset="0"/>
              </a:rPr>
              <a:t>Helvie</a:t>
            </a:r>
            <a:r>
              <a:rPr lang="en-US" sz="1400" b="1" i="1" dirty="0">
                <a:latin typeface="Arial" panose="020B0604020202020204" pitchFamily="34" charset="0"/>
                <a:cs typeface="Arial" panose="020B0604020202020204" pitchFamily="34" charset="0"/>
              </a:rPr>
              <a:t> MA Best </a:t>
            </a:r>
            <a:r>
              <a:rPr lang="en-US" sz="1400" b="1" i="1" dirty="0" err="1">
                <a:latin typeface="Arial" panose="020B0604020202020204" pitchFamily="34" charset="0"/>
                <a:cs typeface="Arial" panose="020B0604020202020204" pitchFamily="34" charset="0"/>
              </a:rPr>
              <a:t>Pract</a:t>
            </a:r>
            <a:r>
              <a:rPr lang="en-US" sz="1400" b="1" i="1" dirty="0">
                <a:latin typeface="Arial" panose="020B0604020202020204" pitchFamily="34" charset="0"/>
                <a:cs typeface="Arial" panose="020B0604020202020204" pitchFamily="34" charset="0"/>
              </a:rPr>
              <a:t> Res Clin </a:t>
            </a:r>
            <a:r>
              <a:rPr lang="en-US" sz="1400" b="1" i="1" dirty="0" err="1">
                <a:latin typeface="Arial" panose="020B0604020202020204" pitchFamily="34" charset="0"/>
                <a:cs typeface="Arial" panose="020B0604020202020204" pitchFamily="34" charset="0"/>
              </a:rPr>
              <a:t>Obstet</a:t>
            </a:r>
            <a:r>
              <a:rPr lang="en-US" sz="1400" b="1" i="1" dirty="0">
                <a:latin typeface="Arial" panose="020B0604020202020204" pitchFamily="34" charset="0"/>
                <a:cs typeface="Arial" panose="020B0604020202020204" pitchFamily="34" charset="0"/>
              </a:rPr>
              <a:t> </a:t>
            </a:r>
            <a:r>
              <a:rPr lang="en-US" sz="1400" b="1" i="1" dirty="0" err="1">
                <a:latin typeface="Arial" panose="020B0604020202020204" pitchFamily="34" charset="0"/>
                <a:cs typeface="Arial" panose="020B0604020202020204" pitchFamily="34" charset="0"/>
              </a:rPr>
              <a:t>Gynaecol</a:t>
            </a:r>
            <a:r>
              <a:rPr lang="en-US" sz="1400" b="1" i="1" dirty="0">
                <a:latin typeface="Arial" panose="020B0604020202020204" pitchFamily="34" charset="0"/>
                <a:cs typeface="Arial" panose="020B0604020202020204" pitchFamily="34" charset="0"/>
              </a:rPr>
              <a:t>. 2022;83:3-14. </a:t>
            </a:r>
          </a:p>
        </p:txBody>
      </p:sp>
    </p:spTree>
    <p:extLst>
      <p:ext uri="{BB962C8B-B14F-4D97-AF65-F5344CB8AC3E}">
        <p14:creationId xmlns:p14="http://schemas.microsoft.com/office/powerpoint/2010/main" val="421816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7C3F209-94CE-CC29-C312-2DFDF1E7951A}"/>
            </a:ext>
          </a:extLst>
        </p:cNvPr>
        <p:cNvGrpSpPr/>
        <p:nvPr/>
      </p:nvGrpSpPr>
      <p:grpSpPr>
        <a:xfrm>
          <a:off x="0" y="0"/>
          <a:ext cx="0" cy="0"/>
          <a:chOff x="0" y="0"/>
          <a:chExt cx="0" cy="0"/>
        </a:xfrm>
      </p:grpSpPr>
      <p:sp>
        <p:nvSpPr>
          <p:cNvPr id="43010" name="Title 1">
            <a:extLst>
              <a:ext uri="{FF2B5EF4-FFF2-40B4-BE49-F238E27FC236}">
                <a16:creationId xmlns:a16="http://schemas.microsoft.com/office/drawing/2014/main" id="{9BBCAB2E-7B79-D29E-3B81-0E29BF5BC0AF}"/>
              </a:ext>
            </a:extLst>
          </p:cNvPr>
          <p:cNvSpPr>
            <a:spLocks noGrp="1" noChangeArrowheads="1"/>
          </p:cNvSpPr>
          <p:nvPr>
            <p:ph type="title"/>
          </p:nvPr>
        </p:nvSpPr>
        <p:spPr>
          <a:xfrm>
            <a:off x="352212" y="543473"/>
            <a:ext cx="11345335" cy="829733"/>
          </a:xfrm>
        </p:spPr>
        <p:txBody>
          <a:bodyPr anchor="b">
            <a:normAutofit/>
          </a:bodyPr>
          <a:lstStyle/>
          <a:p>
            <a:r>
              <a:rPr lang="en-US" altLang="en-US" sz="2400" b="1" dirty="0">
                <a:solidFill>
                  <a:schemeClr val="tx1"/>
                </a:solidFill>
                <a:latin typeface="Arial" panose="020B0604020202020204" pitchFamily="34" charset="0"/>
                <a:cs typeface="Arial" panose="020B0604020202020204" pitchFamily="34" charset="0"/>
              </a:rPr>
              <a:t>Screening/Surveillance  Women with Germline Mutations</a:t>
            </a:r>
          </a:p>
        </p:txBody>
      </p:sp>
      <p:sp>
        <p:nvSpPr>
          <p:cNvPr id="43013" name="Content Placeholder 2">
            <a:extLst>
              <a:ext uri="{FF2B5EF4-FFF2-40B4-BE49-F238E27FC236}">
                <a16:creationId xmlns:a16="http://schemas.microsoft.com/office/drawing/2014/main" id="{8D002014-5F8A-8738-A6E1-7A2800E9098A}"/>
              </a:ext>
            </a:extLst>
          </p:cNvPr>
          <p:cNvSpPr>
            <a:spLocks noGrp="1" noChangeArrowheads="1"/>
          </p:cNvSpPr>
          <p:nvPr>
            <p:ph sz="half" idx="1"/>
          </p:nvPr>
        </p:nvSpPr>
        <p:spPr>
          <a:xfrm>
            <a:off x="447472" y="1828750"/>
            <a:ext cx="6740507" cy="3371404"/>
          </a:xfrm>
        </p:spPr>
        <p:txBody>
          <a:bodyPr>
            <a:normAutofit/>
          </a:bodyPr>
          <a:lstStyle/>
          <a:p>
            <a:pPr marL="0" indent="0">
              <a:buClr>
                <a:srgbClr val="FFFF00"/>
              </a:buClr>
              <a:buNone/>
            </a:pPr>
            <a:r>
              <a:rPr lang="en-US" altLang="en-US" sz="2133" b="1" dirty="0">
                <a:solidFill>
                  <a:srgbClr val="00B0F0"/>
                </a:solidFill>
              </a:rPr>
              <a:t>Moderate Penetrance Mutations</a:t>
            </a:r>
          </a:p>
          <a:p>
            <a:pPr marL="201168" marR="0" lvl="1" indent="0" algn="l" defTabSz="914400" rtl="0" eaLnBrk="1" fontAlgn="auto" latinLnBrk="0" hangingPunct="1">
              <a:lnSpc>
                <a:spcPct val="90000"/>
              </a:lnSpc>
              <a:spcBef>
                <a:spcPts val="200"/>
              </a:spcBef>
              <a:spcAft>
                <a:spcPts val="400"/>
              </a:spcAft>
              <a:buClr>
                <a:srgbClr val="FFFF00"/>
              </a:buClr>
              <a:buSzTx/>
              <a:buNone/>
              <a:tabLst/>
              <a:defRPr/>
            </a:pPr>
            <a:r>
              <a:rPr kumimoji="0" lang="en-US" alt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CHEK2, ATM: S</a:t>
            </a: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tart MRI @ 30-35, mammogram @40</a:t>
            </a:r>
          </a:p>
          <a:p>
            <a:pPr marL="201168" marR="0" lvl="1" indent="0" algn="l" defTabSz="914400" rtl="0" eaLnBrk="1" fontAlgn="auto" latinLnBrk="0" hangingPunct="1">
              <a:lnSpc>
                <a:spcPct val="90000"/>
              </a:lnSpc>
              <a:spcBef>
                <a:spcPts val="200"/>
              </a:spcBef>
              <a:spcAft>
                <a:spcPts val="400"/>
              </a:spcAft>
              <a:buClr>
                <a:srgbClr val="FFFF00"/>
              </a:buClr>
              <a:buSzTx/>
              <a:buNone/>
              <a:tabLst/>
              <a:defRPr/>
            </a:pPr>
            <a:r>
              <a:rPr kumimoji="0" lang="en-US" alt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RAD51C, RAD51D:</a:t>
            </a: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MRI and mammogram @40</a:t>
            </a:r>
          </a:p>
          <a:p>
            <a:pPr marL="0" marR="0" lvl="0" indent="0" algn="l" defTabSz="914400" rtl="0" eaLnBrk="1" fontAlgn="auto" latinLnBrk="0" hangingPunct="1">
              <a:lnSpc>
                <a:spcPct val="90000"/>
              </a:lnSpc>
              <a:spcBef>
                <a:spcPts val="1200"/>
              </a:spcBef>
              <a:spcAft>
                <a:spcPts val="200"/>
              </a:spcAft>
              <a:buClr>
                <a:srgbClr val="FFFF00"/>
              </a:buClr>
              <a:buSzPct val="100000"/>
              <a:buNone/>
              <a:tabLst/>
              <a:defRPr/>
            </a:pPr>
            <a:r>
              <a:rPr kumimoji="0" lang="en-US" altLang="en-US" sz="2133"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High Penetrance Mutations</a:t>
            </a:r>
          </a:p>
          <a:p>
            <a:pPr marL="201168" lvl="1" indent="0">
              <a:buNone/>
            </a:pPr>
            <a:r>
              <a:rPr lang="en-US" altLang="en-US" sz="2000" i="1" dirty="0"/>
              <a:t>P53:</a:t>
            </a:r>
            <a:r>
              <a:rPr lang="en-US" altLang="en-US" sz="2000" dirty="0"/>
              <a:t> </a:t>
            </a:r>
            <a:r>
              <a:rPr lang="en-US" altLang="en-US" sz="2000" b="0" dirty="0"/>
              <a:t>Annual MRI @20, mammogram @30</a:t>
            </a:r>
          </a:p>
          <a:p>
            <a:pPr marL="201168" lvl="1" indent="0">
              <a:buNone/>
            </a:pPr>
            <a:r>
              <a:rPr lang="en-US" altLang="en-US" sz="2000" i="1" dirty="0"/>
              <a:t>BRCA1/2:</a:t>
            </a:r>
            <a:r>
              <a:rPr lang="en-US" altLang="en-US" sz="2000" dirty="0"/>
              <a:t> </a:t>
            </a:r>
            <a:r>
              <a:rPr lang="en-US" altLang="en-US" sz="2000" b="0" dirty="0"/>
              <a:t>Annual MRI @ 25, mammogram @30</a:t>
            </a:r>
          </a:p>
          <a:p>
            <a:pPr marL="201168" marR="0" lvl="1" indent="0" algn="l" defTabSz="914400" rtl="0" eaLnBrk="1" fontAlgn="auto" latinLnBrk="0" hangingPunct="1">
              <a:lnSpc>
                <a:spcPct val="90000"/>
              </a:lnSpc>
              <a:spcBef>
                <a:spcPts val="200"/>
              </a:spcBef>
              <a:spcAft>
                <a:spcPts val="400"/>
              </a:spcAft>
              <a:buClr>
                <a:srgbClr val="FFFF00"/>
              </a:buClr>
              <a:buSzTx/>
              <a:buNone/>
              <a:tabLst/>
              <a:defRPr/>
            </a:pPr>
            <a:r>
              <a:rPr kumimoji="0" lang="en-US" altLang="en-US" sz="20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PALB2, CDH1, PTEN, SKT11:  </a:t>
            </a: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MRI &amp; mammogram @30 </a:t>
            </a:r>
            <a:endParaRPr lang="en-US" altLang="en-US" sz="2000" b="0" dirty="0"/>
          </a:p>
          <a:p>
            <a:pPr marL="0" indent="0">
              <a:buNone/>
            </a:pPr>
            <a:endParaRPr lang="en-US" altLang="en-US" sz="1778" b="0" dirty="0"/>
          </a:p>
        </p:txBody>
      </p:sp>
      <p:sp>
        <p:nvSpPr>
          <p:cNvPr id="2" name="TextBox 1">
            <a:extLst>
              <a:ext uri="{FF2B5EF4-FFF2-40B4-BE49-F238E27FC236}">
                <a16:creationId xmlns:a16="http://schemas.microsoft.com/office/drawing/2014/main" id="{48144D0A-64D2-E286-325E-E8BF93D07E96}"/>
              </a:ext>
            </a:extLst>
          </p:cNvPr>
          <p:cNvSpPr txBox="1"/>
          <p:nvPr/>
        </p:nvSpPr>
        <p:spPr>
          <a:xfrm>
            <a:off x="7627845" y="6449442"/>
            <a:ext cx="4263320"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NCCN Screening Guidelines v2.2024 </a:t>
            </a:r>
          </a:p>
        </p:txBody>
      </p:sp>
      <p:pic>
        <p:nvPicPr>
          <p:cNvPr id="1030" name="Picture 6" descr="Got mutation? 'Base editors' fix ...">
            <a:extLst>
              <a:ext uri="{FF2B5EF4-FFF2-40B4-BE49-F238E27FC236}">
                <a16:creationId xmlns:a16="http://schemas.microsoft.com/office/drawing/2014/main" id="{F44F93EA-BE6F-5E0D-3707-7AED25BFD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193" y="3361784"/>
            <a:ext cx="3886251" cy="21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21993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1">
            <a:extLst>
              <a:ext uri="{FF2B5EF4-FFF2-40B4-BE49-F238E27FC236}">
                <a16:creationId xmlns:a16="http://schemas.microsoft.com/office/drawing/2014/main" id="{A27C7AD6-3918-BDB0-29D4-B4863F741607}"/>
              </a:ext>
            </a:extLst>
          </p:cNvPr>
          <p:cNvGraphicFramePr>
            <a:graphicFrameLocks/>
          </p:cNvGraphicFramePr>
          <p:nvPr>
            <p:extLst>
              <p:ext uri="{D42A27DB-BD31-4B8C-83A1-F6EECF244321}">
                <p14:modId xmlns:p14="http://schemas.microsoft.com/office/powerpoint/2010/main" val="3472751581"/>
              </p:ext>
            </p:extLst>
          </p:nvPr>
        </p:nvGraphicFramePr>
        <p:xfrm>
          <a:off x="426028" y="2067791"/>
          <a:ext cx="10380517" cy="3876243"/>
        </p:xfrm>
        <a:graphic>
          <a:graphicData uri="http://schemas.openxmlformats.org/drawingml/2006/table">
            <a:tbl>
              <a:tblPr firstRow="1" bandRow="1">
                <a:tableStyleId>{5C22544A-7EE6-4342-B048-85BDC9FD1C3A}</a:tableStyleId>
              </a:tblPr>
              <a:tblGrid>
                <a:gridCol w="3795133">
                  <a:extLst>
                    <a:ext uri="{9D8B030D-6E8A-4147-A177-3AD203B41FA5}">
                      <a16:colId xmlns:a16="http://schemas.microsoft.com/office/drawing/2014/main" val="20000"/>
                    </a:ext>
                  </a:extLst>
                </a:gridCol>
                <a:gridCol w="1618530">
                  <a:extLst>
                    <a:ext uri="{9D8B030D-6E8A-4147-A177-3AD203B41FA5}">
                      <a16:colId xmlns:a16="http://schemas.microsoft.com/office/drawing/2014/main" val="20001"/>
                    </a:ext>
                  </a:extLst>
                </a:gridCol>
                <a:gridCol w="1641764">
                  <a:extLst>
                    <a:ext uri="{9D8B030D-6E8A-4147-A177-3AD203B41FA5}">
                      <a16:colId xmlns:a16="http://schemas.microsoft.com/office/drawing/2014/main" val="20002"/>
                    </a:ext>
                  </a:extLst>
                </a:gridCol>
                <a:gridCol w="1652154">
                  <a:extLst>
                    <a:ext uri="{9D8B030D-6E8A-4147-A177-3AD203B41FA5}">
                      <a16:colId xmlns:a16="http://schemas.microsoft.com/office/drawing/2014/main" val="20003"/>
                    </a:ext>
                  </a:extLst>
                </a:gridCol>
                <a:gridCol w="1672936">
                  <a:extLst>
                    <a:ext uri="{9D8B030D-6E8A-4147-A177-3AD203B41FA5}">
                      <a16:colId xmlns:a16="http://schemas.microsoft.com/office/drawing/2014/main" val="20004"/>
                    </a:ext>
                  </a:extLst>
                </a:gridCol>
              </a:tblGrid>
              <a:tr h="558842">
                <a:tc>
                  <a:txBody>
                    <a:bodyPr/>
                    <a:lstStyle/>
                    <a:p>
                      <a:r>
                        <a:rPr lang="en-US" sz="1800" dirty="0">
                          <a:solidFill>
                            <a:schemeClr val="bg2"/>
                          </a:solidFill>
                          <a:latin typeface="Arial" panose="020B0604020202020204" pitchFamily="34" charset="0"/>
                          <a:cs typeface="Arial" panose="020B0604020202020204" pitchFamily="34" charset="0"/>
                        </a:rPr>
                        <a:t>Risk  Level </a:t>
                      </a:r>
                    </a:p>
                    <a:p>
                      <a:r>
                        <a:rPr lang="en-US" sz="1800" dirty="0">
                          <a:solidFill>
                            <a:schemeClr val="bg2"/>
                          </a:solidFill>
                          <a:latin typeface="Arial" panose="020B0604020202020204" pitchFamily="34" charset="0"/>
                          <a:cs typeface="Arial" panose="020B0604020202020204" pitchFamily="34" charset="0"/>
                        </a:rPr>
                        <a:t>(10- year risk at age 50) </a:t>
                      </a:r>
                    </a:p>
                  </a:txBody>
                  <a:tcPr marL="68641" marR="68641" marT="34332" marB="34332" anchor="ctr">
                    <a:solidFill>
                      <a:schemeClr val="tx1">
                        <a:lumMod val="85000"/>
                      </a:schemeClr>
                    </a:solidFill>
                  </a:tcPr>
                </a:tc>
                <a:tc>
                  <a:txBody>
                    <a:bodyPr/>
                    <a:lstStyle/>
                    <a:p>
                      <a:r>
                        <a:rPr lang="en-US" sz="1800" dirty="0">
                          <a:solidFill>
                            <a:schemeClr val="bg2"/>
                          </a:solidFill>
                          <a:latin typeface="Arial" panose="020B0604020202020204" pitchFamily="34" charset="0"/>
                          <a:cs typeface="Arial" panose="020B0604020202020204" pitchFamily="34" charset="0"/>
                        </a:rPr>
                        <a:t>Healthy</a:t>
                      </a:r>
                    </a:p>
                    <a:p>
                      <a:r>
                        <a:rPr lang="en-US" sz="1800" dirty="0">
                          <a:solidFill>
                            <a:schemeClr val="bg2"/>
                          </a:solidFill>
                          <a:latin typeface="Arial" panose="020B0604020202020204" pitchFamily="34" charset="0"/>
                          <a:cs typeface="Arial" panose="020B0604020202020204" pitchFamily="34" charset="0"/>
                        </a:rPr>
                        <a:t>Lifestyle</a:t>
                      </a:r>
                    </a:p>
                  </a:txBody>
                  <a:tcPr marL="68641" marR="68641" marT="34332" marB="34332" anchor="ctr">
                    <a:solidFill>
                      <a:schemeClr val="tx1">
                        <a:lumMod val="85000"/>
                      </a:schemeClr>
                    </a:solidFill>
                  </a:tcPr>
                </a:tc>
                <a:tc>
                  <a:txBody>
                    <a:bodyPr/>
                    <a:lstStyle/>
                    <a:p>
                      <a:r>
                        <a:rPr lang="en-US" sz="1800" dirty="0">
                          <a:solidFill>
                            <a:schemeClr val="bg2"/>
                          </a:solidFill>
                          <a:latin typeface="Arial" panose="020B0604020202020204" pitchFamily="34" charset="0"/>
                          <a:cs typeface="Arial" panose="020B0604020202020204" pitchFamily="34" charset="0"/>
                        </a:rPr>
                        <a:t>Endocrine</a:t>
                      </a:r>
                    </a:p>
                    <a:p>
                      <a:r>
                        <a:rPr lang="en-US" sz="1800" dirty="0">
                          <a:solidFill>
                            <a:schemeClr val="bg2"/>
                          </a:solidFill>
                          <a:latin typeface="Arial" panose="020B0604020202020204" pitchFamily="34" charset="0"/>
                          <a:cs typeface="Arial" panose="020B0604020202020204" pitchFamily="34" charset="0"/>
                        </a:rPr>
                        <a:t>Alterations</a:t>
                      </a:r>
                    </a:p>
                  </a:txBody>
                  <a:tcPr marL="68641" marR="68641" marT="34332" marB="34332" anchor="ctr">
                    <a:solidFill>
                      <a:schemeClr val="tx1">
                        <a:lumMod val="85000"/>
                      </a:schemeClr>
                    </a:solidFill>
                  </a:tcPr>
                </a:tc>
                <a:tc>
                  <a:txBody>
                    <a:bodyPr/>
                    <a:lstStyle/>
                    <a:p>
                      <a:r>
                        <a:rPr lang="en-US" sz="1800" dirty="0">
                          <a:solidFill>
                            <a:schemeClr val="bg2"/>
                          </a:solidFill>
                          <a:latin typeface="Arial" panose="020B0604020202020204" pitchFamily="34" charset="0"/>
                          <a:cs typeface="Arial" panose="020B0604020202020204" pitchFamily="34" charset="0"/>
                        </a:rPr>
                        <a:t>Clinical Trials</a:t>
                      </a:r>
                    </a:p>
                  </a:txBody>
                  <a:tcPr marL="68641" marR="68641" marT="34332" marB="34332" anchor="ctr">
                    <a:solidFill>
                      <a:schemeClr val="tx1">
                        <a:lumMod val="85000"/>
                      </a:schemeClr>
                    </a:solidFill>
                  </a:tcPr>
                </a:tc>
                <a:tc>
                  <a:txBody>
                    <a:bodyPr/>
                    <a:lstStyle/>
                    <a:p>
                      <a:r>
                        <a:rPr lang="en-US" sz="1800" dirty="0">
                          <a:solidFill>
                            <a:schemeClr val="bg2"/>
                          </a:solidFill>
                          <a:latin typeface="Arial" panose="020B0604020202020204" pitchFamily="34" charset="0"/>
                          <a:cs typeface="Arial" panose="020B0604020202020204" pitchFamily="34" charset="0"/>
                        </a:rPr>
                        <a:t>Prophylactic Surgery</a:t>
                      </a:r>
                    </a:p>
                  </a:txBody>
                  <a:tcPr marL="68641" marR="68641" marT="34332" marB="34332" anchor="ctr">
                    <a:solidFill>
                      <a:schemeClr val="tx1">
                        <a:lumMod val="85000"/>
                      </a:schemeClr>
                    </a:solidFill>
                  </a:tcPr>
                </a:tc>
                <a:extLst>
                  <a:ext uri="{0D108BD9-81ED-4DB2-BD59-A6C34878D82A}">
                    <a16:rowId xmlns:a16="http://schemas.microsoft.com/office/drawing/2014/main" val="10000"/>
                  </a:ext>
                </a:extLst>
              </a:tr>
              <a:tr h="567286">
                <a:tc>
                  <a:txBody>
                    <a:bodyPr/>
                    <a:lstStyle/>
                    <a:p>
                      <a:r>
                        <a:rPr lang="en-US" sz="1800" b="1" dirty="0">
                          <a:latin typeface="Arial" panose="020B0604020202020204" pitchFamily="34" charset="0"/>
                          <a:cs typeface="Arial" panose="020B0604020202020204" pitchFamily="34" charset="0"/>
                        </a:rPr>
                        <a:t>Average Risk</a:t>
                      </a:r>
                    </a:p>
                    <a:p>
                      <a:r>
                        <a:rPr lang="en-US" sz="1800" b="1" dirty="0">
                          <a:latin typeface="Arial" panose="020B0604020202020204" pitchFamily="34" charset="0"/>
                          <a:cs typeface="Arial" panose="020B0604020202020204" pitchFamily="34" charset="0"/>
                        </a:rPr>
                        <a:t>(10 year 2.3% at 50 )</a:t>
                      </a:r>
                    </a:p>
                  </a:txBody>
                  <a:tcPr marL="68641" marR="68641" marT="34332" marB="34332" anchor="ctr">
                    <a:solidFill>
                      <a:srgbClr val="99CC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99CC00"/>
                    </a:solidFill>
                  </a:tcPr>
                </a:tc>
                <a:tc>
                  <a:txBody>
                    <a:bodyPr/>
                    <a:lstStyle/>
                    <a:p>
                      <a:endParaRPr lang="en-US" sz="1800" dirty="0">
                        <a:latin typeface="Arial" panose="020B0604020202020204" pitchFamily="34" charset="0"/>
                        <a:cs typeface="Arial" panose="020B0604020202020204" pitchFamily="34" charset="0"/>
                      </a:endParaRPr>
                    </a:p>
                  </a:txBody>
                  <a:tcPr marL="68641" marR="68641" marT="34332" marB="34332" anchor="ctr">
                    <a:solidFill>
                      <a:schemeClr val="tx1">
                        <a:lumMod val="95000"/>
                      </a:schemeClr>
                    </a:solidFill>
                  </a:tcPr>
                </a:tc>
                <a:tc>
                  <a:txBody>
                    <a:bodyPr/>
                    <a:lstStyle/>
                    <a:p>
                      <a:endParaRPr lang="en-US" sz="1800" dirty="0">
                        <a:latin typeface="Arial" panose="020B0604020202020204" pitchFamily="34" charset="0"/>
                        <a:cs typeface="Arial" panose="020B0604020202020204" pitchFamily="34" charset="0"/>
                      </a:endParaRPr>
                    </a:p>
                  </a:txBody>
                  <a:tcPr marL="68641" marR="68641" marT="34332" marB="34332" anchor="ctr">
                    <a:solidFill>
                      <a:schemeClr val="tx1">
                        <a:lumMod val="95000"/>
                      </a:schemeClr>
                    </a:solidFill>
                  </a:tcPr>
                </a:tc>
                <a:tc>
                  <a:txBody>
                    <a:bodyPr/>
                    <a:lstStyle/>
                    <a:p>
                      <a:endParaRPr lang="en-US" sz="1800" dirty="0">
                        <a:latin typeface="Arial" panose="020B0604020202020204" pitchFamily="34" charset="0"/>
                        <a:cs typeface="Arial" panose="020B0604020202020204" pitchFamily="34" charset="0"/>
                      </a:endParaRPr>
                    </a:p>
                  </a:txBody>
                  <a:tcPr marL="68641" marR="68641" marT="34332" marB="34332" anchor="ctr">
                    <a:solidFill>
                      <a:schemeClr val="tx1">
                        <a:lumMod val="95000"/>
                      </a:schemeClr>
                    </a:solidFill>
                  </a:tcPr>
                </a:tc>
                <a:extLst>
                  <a:ext uri="{0D108BD9-81ED-4DB2-BD59-A6C34878D82A}">
                    <a16:rowId xmlns:a16="http://schemas.microsoft.com/office/drawing/2014/main" val="10001"/>
                  </a:ext>
                </a:extLst>
              </a:tr>
              <a:tr h="1041397">
                <a:tc>
                  <a:txBody>
                    <a:bodyPr/>
                    <a:lstStyle/>
                    <a:p>
                      <a:r>
                        <a:rPr lang="en-US" sz="1800" b="1" dirty="0">
                          <a:latin typeface="Arial" panose="020B0604020202020204" pitchFamily="34" charset="0"/>
                          <a:cs typeface="Arial" panose="020B0604020202020204" pitchFamily="34" charset="0"/>
                        </a:rPr>
                        <a:t>Moderately Increased  2-3x average or</a:t>
                      </a:r>
                    </a:p>
                    <a:p>
                      <a:r>
                        <a:rPr lang="en-US" sz="1800" b="1" dirty="0">
                          <a:latin typeface="Arial" panose="020B0604020202020204" pitchFamily="34" charset="0"/>
                          <a:cs typeface="Arial" panose="020B0604020202020204" pitchFamily="34" charset="0"/>
                        </a:rPr>
                        <a:t>(10 year 5-7% at age 50 )</a:t>
                      </a:r>
                    </a:p>
                  </a:txBody>
                  <a:tcPr marL="68641" marR="68641" marT="34332" marB="34332" anchor="ctr">
                    <a:solidFill>
                      <a:srgbClr val="FFFF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FF00"/>
                    </a:solidFill>
                  </a:tcPr>
                </a:tc>
                <a:tc>
                  <a:txBody>
                    <a:bodyPr/>
                    <a:lstStyle/>
                    <a:p>
                      <a:r>
                        <a:rPr lang="en-US" sz="1800" b="1" dirty="0">
                          <a:latin typeface="Arial" panose="020B0604020202020204" pitchFamily="34" charset="0"/>
                          <a:cs typeface="Arial" panose="020B0604020202020204" pitchFamily="34" charset="0"/>
                        </a:rPr>
                        <a:t>+/-</a:t>
                      </a:r>
                    </a:p>
                  </a:txBody>
                  <a:tcPr marL="68641" marR="68641" marT="34332" marB="34332" anchor="ctr">
                    <a:solidFill>
                      <a:srgbClr val="FFFF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FF00"/>
                    </a:solidFill>
                  </a:tcPr>
                </a:tc>
                <a:tc>
                  <a:txBody>
                    <a:bodyPr/>
                    <a:lstStyle/>
                    <a:p>
                      <a:endParaRPr lang="en-US" sz="1800" dirty="0">
                        <a:latin typeface="Arial" panose="020B0604020202020204" pitchFamily="34" charset="0"/>
                        <a:cs typeface="Arial" panose="020B0604020202020204" pitchFamily="34" charset="0"/>
                      </a:endParaRPr>
                    </a:p>
                  </a:txBody>
                  <a:tcPr marL="68641" marR="68641" marT="34332" marB="34332" anchor="ctr">
                    <a:solidFill>
                      <a:schemeClr val="tx1">
                        <a:lumMod val="95000"/>
                      </a:schemeClr>
                    </a:solidFill>
                  </a:tcPr>
                </a:tc>
                <a:extLst>
                  <a:ext uri="{0D108BD9-81ED-4DB2-BD59-A6C34878D82A}">
                    <a16:rowId xmlns:a16="http://schemas.microsoft.com/office/drawing/2014/main" val="10002"/>
                  </a:ext>
                </a:extLst>
              </a:tr>
              <a:tr h="800119">
                <a:tc>
                  <a:txBody>
                    <a:bodyPr/>
                    <a:lstStyle/>
                    <a:p>
                      <a:r>
                        <a:rPr lang="en-US" sz="1800" b="1" dirty="0">
                          <a:latin typeface="Arial" panose="020B0604020202020204" pitchFamily="34" charset="0"/>
                          <a:cs typeface="Arial" panose="020B0604020202020204" pitchFamily="34" charset="0"/>
                        </a:rPr>
                        <a:t>High risk 4-9x average or </a:t>
                      </a:r>
                    </a:p>
                    <a:p>
                      <a:r>
                        <a:rPr lang="en-US" sz="1800" b="1" dirty="0">
                          <a:latin typeface="Arial" panose="020B0604020202020204" pitchFamily="34" charset="0"/>
                          <a:cs typeface="Arial" panose="020B0604020202020204" pitchFamily="34" charset="0"/>
                        </a:rPr>
                        <a:t>(10 year 8-22% at age 50 )</a:t>
                      </a:r>
                    </a:p>
                  </a:txBody>
                  <a:tcPr marL="68641" marR="68641" marT="34332" marB="34332" anchor="ctr">
                    <a:solidFill>
                      <a:srgbClr val="FF99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99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99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9900"/>
                    </a:solidFill>
                  </a:tcPr>
                </a:tc>
                <a:tc>
                  <a:txBody>
                    <a:bodyPr/>
                    <a:lstStyle/>
                    <a:p>
                      <a:endParaRPr lang="en-US" sz="1800" b="1" dirty="0">
                        <a:latin typeface="Arial" panose="020B0604020202020204" pitchFamily="34" charset="0"/>
                        <a:cs typeface="Arial" panose="020B0604020202020204" pitchFamily="34" charset="0"/>
                      </a:endParaRPr>
                    </a:p>
                  </a:txBody>
                  <a:tcPr marL="68641" marR="68641" marT="34332" marB="34332" anchor="ctr">
                    <a:solidFill>
                      <a:schemeClr val="tx1">
                        <a:lumMod val="95000"/>
                      </a:schemeClr>
                    </a:solidFill>
                  </a:tcPr>
                </a:tc>
                <a:extLst>
                  <a:ext uri="{0D108BD9-81ED-4DB2-BD59-A6C34878D82A}">
                    <a16:rowId xmlns:a16="http://schemas.microsoft.com/office/drawing/2014/main" val="10003"/>
                  </a:ext>
                </a:extLst>
              </a:tr>
              <a:tr h="800119">
                <a:tc>
                  <a:txBody>
                    <a:bodyPr/>
                    <a:lstStyle/>
                    <a:p>
                      <a:r>
                        <a:rPr lang="en-US" sz="1800" b="1" dirty="0">
                          <a:latin typeface="Arial" panose="020B0604020202020204" pitchFamily="34" charset="0"/>
                          <a:cs typeface="Arial" panose="020B0604020202020204" pitchFamily="34" charset="0"/>
                        </a:rPr>
                        <a:t>Very High ≥ 10x average or </a:t>
                      </a:r>
                    </a:p>
                    <a:p>
                      <a:r>
                        <a:rPr lang="en-US" sz="1800" b="1" dirty="0">
                          <a:latin typeface="Arial" panose="020B0604020202020204" pitchFamily="34" charset="0"/>
                          <a:cs typeface="Arial" panose="020B0604020202020204" pitchFamily="34" charset="0"/>
                        </a:rPr>
                        <a:t>(10 year ≥ 23% at age 50 )</a:t>
                      </a:r>
                    </a:p>
                  </a:txBody>
                  <a:tcPr marL="68641" marR="68641" marT="34332" marB="34332" anchor="ctr">
                    <a:solidFill>
                      <a:srgbClr val="FF00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00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00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00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32" marB="34332" anchor="ctr">
                    <a:solidFill>
                      <a:srgbClr val="FF0000"/>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E17C6D63-43FD-1315-1EBE-333599954B49}"/>
              </a:ext>
            </a:extLst>
          </p:cNvPr>
          <p:cNvSpPr txBox="1"/>
          <p:nvPr/>
        </p:nvSpPr>
        <p:spPr>
          <a:xfrm>
            <a:off x="512947" y="752379"/>
            <a:ext cx="10969007" cy="954107"/>
          </a:xfrm>
          <a:prstGeom prst="rect">
            <a:avLst/>
          </a:prstGeom>
          <a:noFill/>
        </p:spPr>
        <p:txBody>
          <a:bodyPr wrap="square">
            <a:spAutoFit/>
          </a:bodyPr>
          <a:lstStyle/>
          <a:p>
            <a:pPr algn="ctr" defTabSz="812869" eaLnBrk="1" hangingPunct="1">
              <a:defRPr/>
            </a:pPr>
            <a:r>
              <a:rPr lang="en-US" altLang="en-US" sz="2800" b="1" dirty="0">
                <a:solidFill>
                  <a:srgbClr val="FFFF00"/>
                </a:solidFill>
                <a:latin typeface="Arial" panose="020B0604020202020204" pitchFamily="34" charset="0"/>
              </a:rPr>
              <a:t>Risk Reduction: Healthy Lifestyle for all, Other Risk Reduction Options Depend on Risk Level, Life Phase, Symptoms</a:t>
            </a:r>
          </a:p>
        </p:txBody>
      </p:sp>
      <p:sp>
        <p:nvSpPr>
          <p:cNvPr id="3" name="Arrow: Down 2">
            <a:extLst>
              <a:ext uri="{FF2B5EF4-FFF2-40B4-BE49-F238E27FC236}">
                <a16:creationId xmlns:a16="http://schemas.microsoft.com/office/drawing/2014/main" id="{7D891FD2-9CCE-64E6-76B2-617BCA8C0BED}"/>
              </a:ext>
            </a:extLst>
          </p:cNvPr>
          <p:cNvSpPr/>
          <p:nvPr/>
        </p:nvSpPr>
        <p:spPr>
          <a:xfrm>
            <a:off x="4496371" y="1611352"/>
            <a:ext cx="472722" cy="506589"/>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extLst>
      <p:ext uri="{BB962C8B-B14F-4D97-AF65-F5344CB8AC3E}">
        <p14:creationId xmlns:p14="http://schemas.microsoft.com/office/powerpoint/2010/main" val="61100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BCCFFCB-57AF-CEE2-096C-A065C5B41F9E}"/>
              </a:ext>
            </a:extLst>
          </p:cNvPr>
          <p:cNvSpPr>
            <a:spLocks noGrp="1" noChangeArrowheads="1"/>
          </p:cNvSpPr>
          <p:nvPr>
            <p:ph type="title"/>
          </p:nvPr>
        </p:nvSpPr>
        <p:spPr>
          <a:xfrm>
            <a:off x="633845" y="809979"/>
            <a:ext cx="11783291" cy="1244599"/>
          </a:xfrm>
        </p:spPr>
        <p:txBody>
          <a:bodyPr>
            <a:normAutofit/>
          </a:bodyPr>
          <a:lstStyle/>
          <a:p>
            <a:r>
              <a:rPr lang="en-US" altLang="en-US" sz="2700" b="1" dirty="0">
                <a:latin typeface="Arial" panose="020B0604020202020204" pitchFamily="34" charset="0"/>
                <a:cs typeface="Arial" panose="020B0604020202020204" pitchFamily="34" charset="0"/>
              </a:rPr>
              <a:t>Healthy Behaviors Reduce Risk By Up to 30%</a:t>
            </a:r>
            <a:br>
              <a:rPr lang="en-US" altLang="en-US" sz="2490" b="1" dirty="0">
                <a:latin typeface="Arial" panose="020B0604020202020204" pitchFamily="34" charset="0"/>
                <a:cs typeface="Arial" panose="020B0604020202020204" pitchFamily="34" charset="0"/>
              </a:rPr>
            </a:br>
            <a:endParaRPr lang="en-US" altLang="en-US" sz="2490" b="1" dirty="0">
              <a:latin typeface="Arial" panose="020B0604020202020204" pitchFamily="34" charset="0"/>
              <a:cs typeface="Arial" panose="020B0604020202020204" pitchFamily="34" charset="0"/>
            </a:endParaRPr>
          </a:p>
        </p:txBody>
      </p:sp>
      <p:pic>
        <p:nvPicPr>
          <p:cNvPr id="38916" name="Content Placeholder 5">
            <a:extLst>
              <a:ext uri="{FF2B5EF4-FFF2-40B4-BE49-F238E27FC236}">
                <a16:creationId xmlns:a16="http://schemas.microsoft.com/office/drawing/2014/main" id="{89B4954D-9FE3-B2E0-6C8F-F76A2BE35C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6306" y="1861185"/>
            <a:ext cx="2297001" cy="179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TextBox 9">
            <a:extLst>
              <a:ext uri="{FF2B5EF4-FFF2-40B4-BE49-F238E27FC236}">
                <a16:creationId xmlns:a16="http://schemas.microsoft.com/office/drawing/2014/main" id="{A3CA094C-BE8E-8003-E9F3-B0602A44C230}"/>
              </a:ext>
            </a:extLst>
          </p:cNvPr>
          <p:cNvSpPr txBox="1"/>
          <p:nvPr/>
        </p:nvSpPr>
        <p:spPr>
          <a:xfrm>
            <a:off x="5224826" y="6334780"/>
            <a:ext cx="6967174" cy="52322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Lammert Breast Cancer Res Treat 2018;</a:t>
            </a:r>
            <a:r>
              <a:rPr kumimoji="0" lang="en-US" sz="1400" b="1"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69(3):561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Moore, JAMA Intern Med</a:t>
            </a:r>
            <a:r>
              <a:rPr kumimoji="0" lang="sv-SE" sz="1400" b="1"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 2016;176(6):816</a:t>
            </a:r>
            <a:r>
              <a:rPr kumimoji="0" lang="en-US" altLang="en-US" sz="1400" b="1"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pic>
        <p:nvPicPr>
          <p:cNvPr id="2" name="Content Placeholder 6">
            <a:extLst>
              <a:ext uri="{FF2B5EF4-FFF2-40B4-BE49-F238E27FC236}">
                <a16:creationId xmlns:a16="http://schemas.microsoft.com/office/drawing/2014/main" id="{D98A1082-550A-8909-389E-BA45AED47E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933" y="1893361"/>
            <a:ext cx="1683142" cy="180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Content Placeholder 4">
            <a:extLst>
              <a:ext uri="{FF2B5EF4-FFF2-40B4-BE49-F238E27FC236}">
                <a16:creationId xmlns:a16="http://schemas.microsoft.com/office/drawing/2014/main" id="{501E6FC1-AE28-ECB3-DC87-95F62BC62E9D}"/>
              </a:ext>
            </a:extLst>
          </p:cNvPr>
          <p:cNvSpPr>
            <a:spLocks noGrp="1"/>
          </p:cNvSpPr>
          <p:nvPr>
            <p:ph sz="half" idx="1"/>
          </p:nvPr>
        </p:nvSpPr>
        <p:spPr>
          <a:xfrm>
            <a:off x="5553127" y="2091268"/>
            <a:ext cx="6152444" cy="2504723"/>
          </a:xfrm>
        </p:spPr>
        <p:txBody>
          <a:bodyPr>
            <a:noAutofit/>
          </a:bodyPr>
          <a:lstStyle/>
          <a:p>
            <a:pPr>
              <a:defRPr/>
            </a:pPr>
            <a:r>
              <a:rPr lang="en-US" b="1" dirty="0">
                <a:solidFill>
                  <a:srgbClr val="92D050"/>
                </a:solidFill>
                <a:cs typeface="Arial" panose="020B0604020202020204" pitchFamily="34" charset="0"/>
              </a:rPr>
              <a:t>Dos</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150-300 min moderate intensity physical activity/week.</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sz="2000" b="1"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Healthy diet</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sz="2000" b="1"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Maintain normal weight</a:t>
            </a:r>
          </a:p>
          <a:p>
            <a:pPr>
              <a:defRPr/>
            </a:pPr>
            <a:r>
              <a:rPr lang="en-US" b="1" dirty="0">
                <a:solidFill>
                  <a:srgbClr val="FF0000"/>
                </a:solidFill>
                <a:cs typeface="Arial" panose="020B0604020202020204" pitchFamily="34" charset="0"/>
              </a:rPr>
              <a:t>Don’ts</a:t>
            </a:r>
          </a:p>
          <a:p>
            <a:pPr lvl="1">
              <a:defRPr/>
            </a:pPr>
            <a:r>
              <a:rPr lang="en-US" sz="2000" b="1" kern="1200" dirty="0">
                <a:cs typeface="Arial" panose="020B0604020202020204" pitchFamily="34" charset="0"/>
              </a:rPr>
              <a:t>≥3 alcoholic beverages/week</a:t>
            </a:r>
          </a:p>
          <a:p>
            <a:pPr lvl="1">
              <a:defRPr/>
            </a:pPr>
            <a:r>
              <a:rPr lang="en-US" sz="2000" b="1" dirty="0">
                <a:cs typeface="Arial" panose="020B0604020202020204" pitchFamily="34" charset="0"/>
              </a:rPr>
              <a:t>Combined Estrogen + Progestin HRT after 50</a:t>
            </a:r>
          </a:p>
          <a:p>
            <a:pPr marL="201168" lvl="1" indent="0">
              <a:buNone/>
              <a:defRPr/>
            </a:pPr>
            <a:endParaRPr lang="en-US" sz="2000" kern="1200" dirty="0">
              <a:cs typeface="Arial" panose="020B0604020202020204" pitchFamily="34" charset="0"/>
            </a:endParaRPr>
          </a:p>
        </p:txBody>
      </p:sp>
      <p:pic>
        <p:nvPicPr>
          <p:cNvPr id="9" name="Picture 11">
            <a:extLst>
              <a:ext uri="{FF2B5EF4-FFF2-40B4-BE49-F238E27FC236}">
                <a16:creationId xmlns:a16="http://schemas.microsoft.com/office/drawing/2014/main" id="{54E3E605-B9CE-22F9-BDE0-0802A848260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060" y="3873502"/>
            <a:ext cx="1843330" cy="18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ultiply 13">
            <a:extLst>
              <a:ext uri="{FF2B5EF4-FFF2-40B4-BE49-F238E27FC236}">
                <a16:creationId xmlns:a16="http://schemas.microsoft.com/office/drawing/2014/main" id="{91397A16-DAD9-E557-285F-DA6E4DC96F90}"/>
              </a:ext>
            </a:extLst>
          </p:cNvPr>
          <p:cNvSpPr/>
          <p:nvPr/>
        </p:nvSpPr>
        <p:spPr bwMode="auto">
          <a:xfrm>
            <a:off x="1256596" y="4215696"/>
            <a:ext cx="647700" cy="62794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charset="0"/>
            </a:endParaRPr>
          </a:p>
        </p:txBody>
      </p:sp>
      <p:pic>
        <p:nvPicPr>
          <p:cNvPr id="12" name="Content Placeholder 7">
            <a:extLst>
              <a:ext uri="{FF2B5EF4-FFF2-40B4-BE49-F238E27FC236}">
                <a16:creationId xmlns:a16="http://schemas.microsoft.com/office/drawing/2014/main" id="{66CC5B19-CBA4-3D58-63F3-220FD606314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76306" y="3964516"/>
            <a:ext cx="2336359" cy="175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ultiply 13">
            <a:extLst>
              <a:ext uri="{FF2B5EF4-FFF2-40B4-BE49-F238E27FC236}">
                <a16:creationId xmlns:a16="http://schemas.microsoft.com/office/drawing/2014/main" id="{84DB29A1-AD96-98F0-A4B1-BE2B3784E0FB}"/>
              </a:ext>
            </a:extLst>
          </p:cNvPr>
          <p:cNvSpPr/>
          <p:nvPr/>
        </p:nvSpPr>
        <p:spPr bwMode="auto">
          <a:xfrm>
            <a:off x="3658391" y="4214736"/>
            <a:ext cx="647700" cy="62794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panose="02020603050405020304" pitchFamily="18" charset="0"/>
                <a:ea typeface="MS PGothic"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charset="0"/>
            </a:endParaRPr>
          </a:p>
        </p:txBody>
      </p:sp>
      <p:sp>
        <p:nvSpPr>
          <p:cNvPr id="3" name="TextBox 2">
            <a:extLst>
              <a:ext uri="{FF2B5EF4-FFF2-40B4-BE49-F238E27FC236}">
                <a16:creationId xmlns:a16="http://schemas.microsoft.com/office/drawing/2014/main" id="{11F10549-DFDE-D2B7-89F0-1225830D6848}"/>
              </a:ext>
            </a:extLst>
          </p:cNvPr>
          <p:cNvSpPr txBox="1"/>
          <p:nvPr/>
        </p:nvSpPr>
        <p:spPr>
          <a:xfrm>
            <a:off x="-264161" y="6461760"/>
            <a:ext cx="6360161"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ASCO Position Statement on Obesity. and Cancer JCO 2014; 32:3568</a:t>
            </a:r>
          </a:p>
        </p:txBody>
      </p:sp>
    </p:spTree>
    <p:extLst>
      <p:ext uri="{BB962C8B-B14F-4D97-AF65-F5344CB8AC3E}">
        <p14:creationId xmlns:p14="http://schemas.microsoft.com/office/powerpoint/2010/main" val="387257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8A325CB-9A87-16F7-7F22-F74B6B123AE1}"/>
              </a:ext>
            </a:extLst>
          </p:cNvPr>
          <p:cNvSpPr>
            <a:spLocks noGrp="1" noChangeArrowheads="1"/>
          </p:cNvSpPr>
          <p:nvPr>
            <p:ph type="title"/>
          </p:nvPr>
        </p:nvSpPr>
        <p:spPr/>
        <p:txBody>
          <a:bodyPr>
            <a:normAutofit/>
          </a:bodyPr>
          <a:lstStyle/>
          <a:p>
            <a:r>
              <a:rPr lang="en-US" altLang="en-US" dirty="0">
                <a:latin typeface="Arial" panose="020B0604020202020204" pitchFamily="34" charset="0"/>
                <a:cs typeface="Arial" panose="020B0604020202020204" pitchFamily="34" charset="0"/>
              </a:rPr>
              <a:t>Disclosures</a:t>
            </a:r>
          </a:p>
        </p:txBody>
      </p:sp>
      <p:sp>
        <p:nvSpPr>
          <p:cNvPr id="10243" name="Subtitle 2">
            <a:extLst>
              <a:ext uri="{FF2B5EF4-FFF2-40B4-BE49-F238E27FC236}">
                <a16:creationId xmlns:a16="http://schemas.microsoft.com/office/drawing/2014/main" id="{1D93229A-985B-04BC-FD8B-77CFB536F0CB}"/>
              </a:ext>
            </a:extLst>
          </p:cNvPr>
          <p:cNvSpPr>
            <a:spLocks noGrp="1" noChangeArrowheads="1"/>
          </p:cNvSpPr>
          <p:nvPr>
            <p:ph idx="1"/>
          </p:nvPr>
        </p:nvSpPr>
        <p:spPr/>
        <p:txBody>
          <a:bodyPr>
            <a:normAutofit/>
          </a:bodyPr>
          <a:lstStyle/>
          <a:p>
            <a:r>
              <a:rPr lang="en-US" altLang="en-US" sz="2800" b="1" dirty="0">
                <a:solidFill>
                  <a:srgbClr val="FF9900"/>
                </a:solidFill>
                <a:latin typeface="Arial" panose="020B0604020202020204" pitchFamily="34" charset="0"/>
                <a:cs typeface="Arial" panose="020B0604020202020204" pitchFamily="34" charset="0"/>
              </a:rPr>
              <a:t>None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C4DA-AAFF-5EBE-87C2-9F0DCB9EAD3D}"/>
              </a:ext>
            </a:extLst>
          </p:cNvPr>
          <p:cNvSpPr>
            <a:spLocks noGrp="1"/>
          </p:cNvSpPr>
          <p:nvPr>
            <p:ph type="title"/>
          </p:nvPr>
        </p:nvSpPr>
        <p:spPr>
          <a:xfrm>
            <a:off x="613064" y="587980"/>
            <a:ext cx="9883486" cy="582290"/>
          </a:xfrm>
        </p:spPr>
        <p:txBody>
          <a:bodyPr rtlCol="0">
            <a:noAutofit/>
          </a:bodyPr>
          <a:lstStyle/>
          <a:p>
            <a:pPr algn="ctr" defTabSz="686515" eaLnBrk="1" fontAlgn="auto" hangingPunct="1">
              <a:spcAft>
                <a:spcPts val="0"/>
              </a:spcAft>
              <a:defRPr/>
            </a:pPr>
            <a:r>
              <a:rPr lang="en-US" sz="2800" b="1" dirty="0">
                <a:latin typeface="Arial" panose="020B0604020202020204" pitchFamily="34" charset="0"/>
                <a:cs typeface="Arial" panose="020B0604020202020204" pitchFamily="34" charset="0"/>
              </a:rPr>
              <a:t>Mechanism of Physical Activity Induced Risk Reduction</a:t>
            </a:r>
          </a:p>
        </p:txBody>
      </p:sp>
      <p:sp>
        <p:nvSpPr>
          <p:cNvPr id="4" name="Text Placeholder 3">
            <a:extLst>
              <a:ext uri="{FF2B5EF4-FFF2-40B4-BE49-F238E27FC236}">
                <a16:creationId xmlns:a16="http://schemas.microsoft.com/office/drawing/2014/main" id="{652EDFF0-0CB0-DA50-923B-A55AC648132F}"/>
              </a:ext>
            </a:extLst>
          </p:cNvPr>
          <p:cNvSpPr>
            <a:spLocks noGrp="1"/>
          </p:cNvSpPr>
          <p:nvPr>
            <p:ph type="body" idx="1"/>
          </p:nvPr>
        </p:nvSpPr>
        <p:spPr>
          <a:xfrm>
            <a:off x="1861258" y="1372630"/>
            <a:ext cx="2218267" cy="358422"/>
          </a:xfrm>
        </p:spPr>
        <p:txBody>
          <a:bodyPr rtlCol="0">
            <a:normAutofit fontScale="85000" lnSpcReduction="10000"/>
          </a:bodyPr>
          <a:lstStyle/>
          <a:p>
            <a:pPr defTabSz="686515" eaLnBrk="1" fontAlgn="auto" hangingPunct="1">
              <a:spcBef>
                <a:spcPts val="751"/>
              </a:spcBef>
              <a:spcAft>
                <a:spcPts val="0"/>
              </a:spcAft>
              <a:defRPr/>
            </a:pPr>
            <a:r>
              <a:rPr lang="en-US" b="1" dirty="0">
                <a:solidFill>
                  <a:srgbClr val="FFFF00"/>
                </a:solidFill>
              </a:rPr>
              <a:t>All Women </a:t>
            </a:r>
          </a:p>
        </p:txBody>
      </p:sp>
      <p:sp>
        <p:nvSpPr>
          <p:cNvPr id="3" name="Content Placeholder 2">
            <a:extLst>
              <a:ext uri="{FF2B5EF4-FFF2-40B4-BE49-F238E27FC236}">
                <a16:creationId xmlns:a16="http://schemas.microsoft.com/office/drawing/2014/main" id="{8646050E-81E0-A12A-8837-441853034278}"/>
              </a:ext>
            </a:extLst>
          </p:cNvPr>
          <p:cNvSpPr>
            <a:spLocks noGrp="1"/>
          </p:cNvSpPr>
          <p:nvPr>
            <p:ph sz="half" idx="2"/>
          </p:nvPr>
        </p:nvSpPr>
        <p:spPr>
          <a:xfrm>
            <a:off x="532501" y="1911795"/>
            <a:ext cx="4145334" cy="3275188"/>
          </a:xfrm>
        </p:spPr>
        <p:txBody>
          <a:bodyPr rtlCol="0">
            <a:normAutofit/>
          </a:bodyPr>
          <a:lstStyle/>
          <a:p>
            <a:pPr marL="171630" indent="-171630" defTabSz="686515" eaLnBrk="1" fontAlgn="auto" hangingPunct="1">
              <a:spcBef>
                <a:spcPts val="751"/>
              </a:spcBef>
              <a:spcAft>
                <a:spcPts val="0"/>
              </a:spcAft>
              <a:defRPr/>
            </a:pPr>
            <a:r>
              <a:rPr lang="en-US" sz="1800" b="1" dirty="0">
                <a:latin typeface="Arial" panose="020B0604020202020204" pitchFamily="34" charset="0"/>
                <a:cs typeface="Arial" panose="020B0604020202020204" pitchFamily="34" charset="0"/>
              </a:rPr>
              <a:t>Increase BRCA1 and p53 expression</a:t>
            </a:r>
          </a:p>
          <a:p>
            <a:pPr marL="171630" indent="-171630" defTabSz="686515" eaLnBrk="1" fontAlgn="auto" hangingPunct="1">
              <a:spcBef>
                <a:spcPts val="751"/>
              </a:spcBef>
              <a:spcAft>
                <a:spcPts val="0"/>
              </a:spcAft>
              <a:defRPr/>
            </a:pPr>
            <a:r>
              <a:rPr lang="en-US" sz="1800" b="1" dirty="0">
                <a:latin typeface="Arial" panose="020B0604020202020204" pitchFamily="34" charset="0"/>
                <a:cs typeface="Arial" panose="020B0604020202020204" pitchFamily="34" charset="0"/>
              </a:rPr>
              <a:t>Increase ER</a:t>
            </a:r>
            <a:r>
              <a:rPr lang="el-GR" sz="1800" b="1" dirty="0">
                <a:latin typeface="Arial" panose="020B0604020202020204" pitchFamily="34" charset="0"/>
                <a:cs typeface="Arial" panose="020B0604020202020204" pitchFamily="34" charset="0"/>
              </a:rPr>
              <a:t>β</a:t>
            </a:r>
            <a:r>
              <a:rPr lang="en-US" sz="1800" b="1" dirty="0">
                <a:latin typeface="Arial" panose="020B0604020202020204" pitchFamily="34" charset="0"/>
                <a:cs typeface="Arial" panose="020B0604020202020204" pitchFamily="34" charset="0"/>
              </a:rPr>
              <a:t>:Er</a:t>
            </a:r>
            <a:r>
              <a:rPr lang="el-GR" sz="1800" b="1" dirty="0">
                <a:latin typeface="Arial" panose="020B0604020202020204" pitchFamily="34" charset="0"/>
                <a:cs typeface="Arial" panose="020B0604020202020204" pitchFamily="34" charset="0"/>
              </a:rPr>
              <a:t>α</a:t>
            </a:r>
            <a:endParaRPr lang="en-US" sz="1800" b="1" dirty="0">
              <a:latin typeface="Arial" panose="020B0604020202020204" pitchFamily="34" charset="0"/>
              <a:cs typeface="Arial" panose="020B0604020202020204" pitchFamily="34" charset="0"/>
            </a:endParaRPr>
          </a:p>
          <a:p>
            <a:pPr marL="171630" indent="-171630" defTabSz="686515" eaLnBrk="1" fontAlgn="auto" hangingPunct="1">
              <a:spcBef>
                <a:spcPts val="751"/>
              </a:spcBef>
              <a:spcAft>
                <a:spcPts val="0"/>
              </a:spcAft>
              <a:defRPr/>
            </a:pPr>
            <a:r>
              <a:rPr lang="en-US" sz="1800" b="1" dirty="0">
                <a:cs typeface="Arial" panose="020B0604020202020204" pitchFamily="34" charset="0"/>
              </a:rPr>
              <a:t>Increase Irisin levels</a:t>
            </a:r>
          </a:p>
          <a:p>
            <a:pPr marL="171630" indent="-171630" defTabSz="686515" eaLnBrk="1" fontAlgn="auto" hangingPunct="1">
              <a:spcBef>
                <a:spcPts val="751"/>
              </a:spcBef>
              <a:spcAft>
                <a:spcPts val="0"/>
              </a:spcAft>
              <a:defRPr/>
            </a:pPr>
            <a:r>
              <a:rPr lang="en-US" sz="1800" b="1" dirty="0">
                <a:latin typeface="Arial" panose="020B0604020202020204" pitchFamily="34" charset="0"/>
                <a:cs typeface="Arial" panose="020B0604020202020204" pitchFamily="34" charset="0"/>
              </a:rPr>
              <a:t>Decrease visceral </a:t>
            </a:r>
            <a:r>
              <a:rPr lang="en-US" sz="1800" b="1" dirty="0">
                <a:cs typeface="Arial" panose="020B0604020202020204" pitchFamily="34" charset="0"/>
              </a:rPr>
              <a:t>a</a:t>
            </a:r>
            <a:r>
              <a:rPr lang="en-US" sz="1800" b="1" dirty="0">
                <a:latin typeface="Arial" panose="020B0604020202020204" pitchFamily="34" charset="0"/>
                <a:cs typeface="Arial" panose="020B0604020202020204" pitchFamily="34" charset="0"/>
              </a:rPr>
              <a:t>dipose, </a:t>
            </a:r>
            <a:r>
              <a:rPr lang="en-US" sz="1800" b="1" dirty="0">
                <a:cs typeface="Arial" panose="020B0604020202020204" pitchFamily="34" charset="0"/>
              </a:rPr>
              <a:t>i</a:t>
            </a:r>
            <a:r>
              <a:rPr lang="en-US" sz="1800" b="1" dirty="0">
                <a:latin typeface="Arial" panose="020B0604020202020204" pitchFamily="34" charset="0"/>
                <a:cs typeface="Arial" panose="020B0604020202020204" pitchFamily="34" charset="0"/>
              </a:rPr>
              <a:t>nsulin resistance</a:t>
            </a:r>
          </a:p>
          <a:p>
            <a:pPr marL="171630" indent="-171630" defTabSz="686515" eaLnBrk="1" fontAlgn="auto" hangingPunct="1">
              <a:spcBef>
                <a:spcPts val="751"/>
              </a:spcBef>
              <a:spcAft>
                <a:spcPts val="0"/>
              </a:spcAft>
              <a:defRPr/>
            </a:pPr>
            <a:r>
              <a:rPr lang="en-US" sz="1800" b="1" dirty="0">
                <a:latin typeface="Arial" panose="020B0604020202020204" pitchFamily="34" charset="0"/>
                <a:cs typeface="Arial" panose="020B0604020202020204" pitchFamily="34" charset="0"/>
              </a:rPr>
              <a:t>Reduce mitochondrial dysfunction</a:t>
            </a:r>
          </a:p>
          <a:p>
            <a:pPr marL="514888" lvl="1" indent="-171630" defTabSz="686515" eaLnBrk="1" fontAlgn="auto" hangingPunct="1">
              <a:spcBef>
                <a:spcPts val="375"/>
              </a:spcBef>
              <a:spcAft>
                <a:spcPts val="0"/>
              </a:spcAft>
              <a:defRPr/>
            </a:pPr>
            <a:endParaRPr lang="en-US" sz="1800" dirty="0">
              <a:cs typeface="Arial" panose="020B0604020202020204" pitchFamily="34" charset="0"/>
            </a:endParaRPr>
          </a:p>
        </p:txBody>
      </p:sp>
      <p:sp>
        <p:nvSpPr>
          <p:cNvPr id="7" name="Text Placeholder 6">
            <a:extLst>
              <a:ext uri="{FF2B5EF4-FFF2-40B4-BE49-F238E27FC236}">
                <a16:creationId xmlns:a16="http://schemas.microsoft.com/office/drawing/2014/main" id="{56C7A372-4DC5-546D-2A77-BEA65A8AA777}"/>
              </a:ext>
            </a:extLst>
          </p:cNvPr>
          <p:cNvSpPr>
            <a:spLocks noGrp="1"/>
          </p:cNvSpPr>
          <p:nvPr>
            <p:ph type="body" sz="quarter" idx="3"/>
          </p:nvPr>
        </p:nvSpPr>
        <p:spPr>
          <a:xfrm>
            <a:off x="5952067" y="1372630"/>
            <a:ext cx="4143022" cy="350501"/>
          </a:xfrm>
        </p:spPr>
        <p:txBody>
          <a:bodyPr rtlCol="0">
            <a:normAutofit fontScale="85000" lnSpcReduction="10000"/>
          </a:bodyPr>
          <a:lstStyle/>
          <a:p>
            <a:pPr defTabSz="686515" eaLnBrk="1" fontAlgn="auto" hangingPunct="1">
              <a:spcBef>
                <a:spcPts val="751"/>
              </a:spcBef>
              <a:spcAft>
                <a:spcPts val="0"/>
              </a:spcAft>
              <a:defRPr/>
            </a:pPr>
            <a:r>
              <a:rPr lang="en-US" b="1" dirty="0">
                <a:solidFill>
                  <a:srgbClr val="99CC00"/>
                </a:solidFill>
              </a:rPr>
              <a:t>Young </a:t>
            </a:r>
            <a:r>
              <a:rPr lang="en-US" b="1" i="1" dirty="0">
                <a:solidFill>
                  <a:srgbClr val="99CC00"/>
                </a:solidFill>
              </a:rPr>
              <a:t>BRCA1</a:t>
            </a:r>
            <a:r>
              <a:rPr lang="en-US" b="1" dirty="0">
                <a:solidFill>
                  <a:srgbClr val="99CC00"/>
                </a:solidFill>
              </a:rPr>
              <a:t> Mutation Carriers</a:t>
            </a:r>
          </a:p>
        </p:txBody>
      </p:sp>
      <p:sp>
        <p:nvSpPr>
          <p:cNvPr id="53254" name="Content Placeholder 4">
            <a:extLst>
              <a:ext uri="{FF2B5EF4-FFF2-40B4-BE49-F238E27FC236}">
                <a16:creationId xmlns:a16="http://schemas.microsoft.com/office/drawing/2014/main" id="{02AE8502-32FE-27BA-12D1-60BB4446E9BA}"/>
              </a:ext>
            </a:extLst>
          </p:cNvPr>
          <p:cNvSpPr>
            <a:spLocks noGrp="1" noChangeArrowheads="1"/>
          </p:cNvSpPr>
          <p:nvPr>
            <p:ph sz="quarter" idx="4"/>
          </p:nvPr>
        </p:nvSpPr>
        <p:spPr>
          <a:xfrm>
            <a:off x="5384799" y="1906413"/>
            <a:ext cx="6520039" cy="3275188"/>
          </a:xfrm>
        </p:spPr>
        <p:txBody>
          <a:bodyPr>
            <a:normAutofit/>
          </a:bodyPr>
          <a:lstStyle/>
          <a:p>
            <a:pPr eaLnBrk="1" hangingPunct="1">
              <a:spcBef>
                <a:spcPts val="600"/>
              </a:spcBef>
            </a:pPr>
            <a:r>
              <a:rPr lang="en-US" altLang="en-US" sz="1800" b="1" dirty="0">
                <a:latin typeface="Arial" panose="020B0604020202020204" pitchFamily="34" charset="0"/>
                <a:cs typeface="Arial" panose="020B0604020202020204" pitchFamily="34" charset="0"/>
              </a:rPr>
              <a:t>BRCA mutation carriers sensitive to progesterone </a:t>
            </a:r>
            <a:r>
              <a:rPr lang="en-US" altLang="en-US" sz="1800" b="1" dirty="0">
                <a:cs typeface="Arial" panose="020B0604020202020204" pitchFamily="34" charset="0"/>
              </a:rPr>
              <a:t>s</a:t>
            </a:r>
            <a:r>
              <a:rPr lang="en-US" altLang="en-US" sz="1800" b="1" dirty="0">
                <a:latin typeface="Arial" panose="020B0604020202020204" pitchFamily="34" charset="0"/>
                <a:cs typeface="Arial" panose="020B0604020202020204" pitchFamily="34" charset="0"/>
              </a:rPr>
              <a:t>ignaling</a:t>
            </a:r>
          </a:p>
          <a:p>
            <a:pPr eaLnBrk="1" hangingPunct="1">
              <a:spcBef>
                <a:spcPts val="600"/>
              </a:spcBef>
            </a:pPr>
            <a:r>
              <a:rPr lang="en-US" altLang="en-US" sz="1800" b="1" dirty="0">
                <a:latin typeface="Arial" panose="020B0604020202020204" pitchFamily="34" charset="0"/>
                <a:cs typeface="Arial" panose="020B0604020202020204" pitchFamily="34" charset="0"/>
              </a:rPr>
              <a:t>Exercise decreases luteal progesterone decreasing </a:t>
            </a:r>
          </a:p>
          <a:p>
            <a:pPr eaLnBrk="1" hangingPunct="1">
              <a:spcBef>
                <a:spcPts val="600"/>
              </a:spcBef>
            </a:pPr>
            <a:r>
              <a:rPr lang="en-US" altLang="en-US" sz="1800" b="1" dirty="0">
                <a:latin typeface="Arial" panose="020B0604020202020204" pitchFamily="34" charset="0"/>
                <a:cs typeface="Arial" panose="020B0604020202020204" pitchFamily="34" charset="0"/>
              </a:rPr>
              <a:t>RANK Ligand and stem cell proliferation</a:t>
            </a:r>
          </a:p>
        </p:txBody>
      </p:sp>
      <p:sp>
        <p:nvSpPr>
          <p:cNvPr id="26" name="TextBox 25">
            <a:extLst>
              <a:ext uri="{FF2B5EF4-FFF2-40B4-BE49-F238E27FC236}">
                <a16:creationId xmlns:a16="http://schemas.microsoft.com/office/drawing/2014/main" id="{86C6959E-CCD6-7A95-A1C2-29B077558C10}"/>
              </a:ext>
            </a:extLst>
          </p:cNvPr>
          <p:cNvSpPr txBox="1"/>
          <p:nvPr/>
        </p:nvSpPr>
        <p:spPr>
          <a:xfrm>
            <a:off x="6353331" y="6270020"/>
            <a:ext cx="3632333" cy="584775"/>
          </a:xfrm>
          <a:prstGeom prst="rect">
            <a:avLst/>
          </a:prstGeom>
          <a:noFill/>
        </p:spPr>
        <p:txBody>
          <a:bodyPr wrap="square">
            <a:spAutoFit/>
          </a:bodyPr>
          <a:lstStyle/>
          <a:p>
            <a:pPr algn="r" defTabSz="914477" eaLnBrk="1" fontAlgn="auto" hangingPunct="1">
              <a:spcBef>
                <a:spcPts val="0"/>
              </a:spcBef>
              <a:spcAft>
                <a:spcPts val="0"/>
              </a:spcAft>
              <a:defRPr/>
            </a:pPr>
            <a:r>
              <a:rPr lang="en-US" altLang="en-US" sz="1800" dirty="0">
                <a:solidFill>
                  <a:srgbClr val="FFC000"/>
                </a:solidFill>
                <a:latin typeface="BlinkMacSystemFont"/>
                <a:ea typeface="+mn-ea"/>
              </a:rPr>
              <a:t> </a:t>
            </a:r>
            <a:r>
              <a:rPr lang="en-US" altLang="en-US" sz="1400" b="1" i="1" dirty="0" err="1">
                <a:latin typeface="Arial" panose="020B0604020202020204" pitchFamily="34" charset="0"/>
                <a:ea typeface="+mn-ea"/>
                <a:cs typeface="Arial" panose="020B0604020202020204" pitchFamily="34" charset="0"/>
              </a:rPr>
              <a:t>Cuyàs</a:t>
            </a:r>
            <a:r>
              <a:rPr lang="en-US" altLang="en-US" sz="1400" b="1" i="1" dirty="0">
                <a:latin typeface="Arial" panose="020B0604020202020204" pitchFamily="34" charset="0"/>
                <a:ea typeface="+mn-ea"/>
                <a:cs typeface="Arial" panose="020B0604020202020204" pitchFamily="34" charset="0"/>
              </a:rPr>
              <a:t> </a:t>
            </a:r>
            <a:r>
              <a:rPr lang="en-US" altLang="en-US" sz="1400" b="1" i="1" dirty="0" err="1">
                <a:latin typeface="Arial" panose="020B0604020202020204" pitchFamily="34" charset="0"/>
                <a:ea typeface="+mn-ea"/>
                <a:cs typeface="Arial" panose="020B0604020202020204" pitchFamily="34" charset="0"/>
              </a:rPr>
              <a:t>Oncotarget</a:t>
            </a:r>
            <a:r>
              <a:rPr lang="en-US" altLang="en-US" sz="1400" b="1" i="1" dirty="0">
                <a:latin typeface="Arial" panose="020B0604020202020204" pitchFamily="34" charset="0"/>
                <a:ea typeface="+mn-ea"/>
                <a:cs typeface="Arial" panose="020B0604020202020204" pitchFamily="34" charset="0"/>
              </a:rPr>
              <a:t> 2017;</a:t>
            </a:r>
          </a:p>
          <a:p>
            <a:pPr algn="r" defTabSz="914477" eaLnBrk="1" fontAlgn="auto" hangingPunct="1">
              <a:spcBef>
                <a:spcPts val="0"/>
              </a:spcBef>
              <a:spcAft>
                <a:spcPts val="0"/>
              </a:spcAft>
              <a:defRPr/>
            </a:pPr>
            <a:r>
              <a:rPr lang="sv-SE" sz="1400" b="1" i="1" dirty="0">
                <a:latin typeface="Arial" panose="020B0604020202020204" pitchFamily="34" charset="0"/>
                <a:ea typeface="+mn-ea"/>
                <a:cs typeface="Arial" panose="020B0604020202020204" pitchFamily="34" charset="0"/>
              </a:rPr>
              <a:t>Trapp Int J Obes (Lond) 2008;</a:t>
            </a:r>
          </a:p>
        </p:txBody>
      </p:sp>
      <p:sp>
        <p:nvSpPr>
          <p:cNvPr id="13" name="TextBox 12">
            <a:extLst>
              <a:ext uri="{FF2B5EF4-FFF2-40B4-BE49-F238E27FC236}">
                <a16:creationId xmlns:a16="http://schemas.microsoft.com/office/drawing/2014/main" id="{134EC59D-6F96-541F-E3D9-2956850E5AC9}"/>
              </a:ext>
            </a:extLst>
          </p:cNvPr>
          <p:cNvSpPr txBox="1"/>
          <p:nvPr/>
        </p:nvSpPr>
        <p:spPr>
          <a:xfrm>
            <a:off x="287161" y="6289772"/>
            <a:ext cx="3424767" cy="523220"/>
          </a:xfrm>
          <a:prstGeom prst="rect">
            <a:avLst/>
          </a:prstGeom>
          <a:noFill/>
        </p:spPr>
        <p:txBody>
          <a:bodyPr>
            <a:spAutoFit/>
          </a:bodyPr>
          <a:lstStyle/>
          <a:p>
            <a:pPr defTabSz="914477" eaLnBrk="1" fontAlgn="auto" hangingPunct="1">
              <a:spcBef>
                <a:spcPts val="0"/>
              </a:spcBef>
              <a:spcAft>
                <a:spcPts val="0"/>
              </a:spcAft>
              <a:defRPr/>
            </a:pPr>
            <a:r>
              <a:rPr lang="en-US" sz="1400" b="1" i="1" dirty="0" err="1">
                <a:latin typeface="Arial" panose="020B0604020202020204" pitchFamily="34" charset="0"/>
                <a:ea typeface="+mn-ea"/>
                <a:cs typeface="Arial" panose="020B0604020202020204" pitchFamily="34" charset="0"/>
              </a:rPr>
              <a:t>Sigl</a:t>
            </a:r>
            <a:r>
              <a:rPr lang="en-US" sz="1400" b="1" i="1" dirty="0">
                <a:latin typeface="Arial" panose="020B0604020202020204" pitchFamily="34" charset="0"/>
                <a:ea typeface="+mn-ea"/>
                <a:cs typeface="Arial" panose="020B0604020202020204" pitchFamily="34" charset="0"/>
              </a:rPr>
              <a:t> Open Biol 2016;</a:t>
            </a:r>
          </a:p>
          <a:p>
            <a:pPr defTabSz="914477" eaLnBrk="1" fontAlgn="auto" hangingPunct="1">
              <a:spcBef>
                <a:spcPts val="0"/>
              </a:spcBef>
              <a:spcAft>
                <a:spcPts val="0"/>
              </a:spcAft>
              <a:defRPr/>
            </a:pPr>
            <a:r>
              <a:rPr lang="en-US" sz="1400" b="1" i="1" dirty="0" err="1">
                <a:latin typeface="Arial" panose="020B0604020202020204" pitchFamily="34" charset="0"/>
                <a:ea typeface="+mn-ea"/>
                <a:cs typeface="Arial" panose="020B0604020202020204" pitchFamily="34" charset="0"/>
              </a:rPr>
              <a:t>Sorrenito</a:t>
            </a:r>
            <a:r>
              <a:rPr lang="en-US" sz="1400" b="1" i="1" dirty="0">
                <a:latin typeface="Arial" panose="020B0604020202020204" pitchFamily="34" charset="0"/>
                <a:ea typeface="+mn-ea"/>
                <a:cs typeface="Arial" panose="020B0604020202020204" pitchFamily="34" charset="0"/>
              </a:rPr>
              <a:t> Front </a:t>
            </a:r>
            <a:r>
              <a:rPr lang="en-US" sz="1400" b="1" i="1" dirty="0" err="1">
                <a:latin typeface="Arial" panose="020B0604020202020204" pitchFamily="34" charset="0"/>
                <a:ea typeface="+mn-ea"/>
                <a:cs typeface="Arial" panose="020B0604020202020204" pitchFamily="34" charset="0"/>
              </a:rPr>
              <a:t>Physiol</a:t>
            </a:r>
            <a:r>
              <a:rPr lang="en-US" sz="1400" b="1" i="1" dirty="0">
                <a:latin typeface="Arial" panose="020B0604020202020204" pitchFamily="34" charset="0"/>
                <a:ea typeface="+mn-ea"/>
                <a:cs typeface="Arial" panose="020B0604020202020204" pitchFamily="34" charset="0"/>
              </a:rPr>
              <a:t> 2021.</a:t>
            </a:r>
          </a:p>
        </p:txBody>
      </p:sp>
      <p:pic>
        <p:nvPicPr>
          <p:cNvPr id="53259" name="Content Placeholder 13">
            <a:extLst>
              <a:ext uri="{FF2B5EF4-FFF2-40B4-BE49-F238E27FC236}">
                <a16:creationId xmlns:a16="http://schemas.microsoft.com/office/drawing/2014/main" id="{3F31DF44-B88D-4E23-AF36-3907AA8AF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3589798"/>
            <a:ext cx="2327946" cy="232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B66C386-7082-98FD-D743-565BF53F664E}"/>
              </a:ext>
            </a:extLst>
          </p:cNvPr>
          <p:cNvSpPr txBox="1"/>
          <p:nvPr/>
        </p:nvSpPr>
        <p:spPr>
          <a:xfrm>
            <a:off x="10008178" y="6412882"/>
            <a:ext cx="2338335" cy="307777"/>
          </a:xfrm>
          <a:prstGeom prst="rect">
            <a:avLst/>
          </a:prstGeom>
          <a:noFill/>
        </p:spPr>
        <p:txBody>
          <a:bodyPr wrap="square" rtlCol="0">
            <a:spAutoFit/>
          </a:bodyPr>
          <a:lstStyle/>
          <a:p>
            <a:r>
              <a:rPr lang="en-US" sz="1400" b="1" i="1" dirty="0">
                <a:latin typeface="Arial" panose="020B0604020202020204" pitchFamily="34" charset="0"/>
                <a:cs typeface="Arial" panose="020B0604020202020204" pitchFamily="34" charset="0"/>
              </a:rPr>
              <a:t>Ziegler Metabolism 2015</a:t>
            </a:r>
          </a:p>
        </p:txBody>
      </p:sp>
      <p:sp>
        <p:nvSpPr>
          <p:cNvPr id="8" name="TextBox 7">
            <a:extLst>
              <a:ext uri="{FF2B5EF4-FFF2-40B4-BE49-F238E27FC236}">
                <a16:creationId xmlns:a16="http://schemas.microsoft.com/office/drawing/2014/main" id="{80C0723A-8B65-61CE-0862-3F1A2F30169F}"/>
              </a:ext>
            </a:extLst>
          </p:cNvPr>
          <p:cNvSpPr txBox="1"/>
          <p:nvPr/>
        </p:nvSpPr>
        <p:spPr>
          <a:xfrm>
            <a:off x="3734442" y="6334780"/>
            <a:ext cx="3362203" cy="523220"/>
          </a:xfrm>
          <a:prstGeom prst="rect">
            <a:avLst/>
          </a:prstGeom>
          <a:noFill/>
        </p:spPr>
        <p:txBody>
          <a:bodyPr wrap="square" rtlCol="0">
            <a:spAutoFit/>
          </a:bodyPr>
          <a:lstStyle/>
          <a:p>
            <a:r>
              <a:rPr lang="en-US" sz="1400" b="1" i="1" dirty="0">
                <a:latin typeface="Arial" panose="020B0604020202020204" pitchFamily="34" charset="0"/>
                <a:cs typeface="Arial" panose="020B0604020202020204" pitchFamily="34" charset="0"/>
              </a:rPr>
              <a:t>Brown &amp; Ligibel  J Cachexia, Sarcopenia and Muscle 2024 </a:t>
            </a:r>
          </a:p>
        </p:txBody>
      </p:sp>
    </p:spTree>
    <p:extLst>
      <p:ext uri="{BB962C8B-B14F-4D97-AF65-F5344CB8AC3E}">
        <p14:creationId xmlns:p14="http://schemas.microsoft.com/office/powerpoint/2010/main" val="70686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ACCD1-1DD7-4AE4-D4F2-D442B305A99A}"/>
              </a:ext>
            </a:extLst>
          </p:cNvPr>
          <p:cNvSpPr>
            <a:spLocks noGrp="1"/>
          </p:cNvSpPr>
          <p:nvPr>
            <p:ph type="title"/>
          </p:nvPr>
        </p:nvSpPr>
        <p:spPr>
          <a:xfrm>
            <a:off x="197428" y="571073"/>
            <a:ext cx="11824854" cy="1215418"/>
          </a:xfrm>
        </p:spPr>
        <p:txBody>
          <a:bodyPr>
            <a:normAutofit/>
          </a:bodyPr>
          <a:lstStyle/>
          <a:p>
            <a:r>
              <a:rPr lang="en-US" sz="3200" b="1" dirty="0">
                <a:latin typeface="Arial" panose="020B0604020202020204" pitchFamily="34" charset="0"/>
                <a:cs typeface="Arial" panose="020B0604020202020204" pitchFamily="34" charset="0"/>
              </a:rPr>
              <a:t>Postmenopausal Obesity Breast Cancer Risk &amp; Mortality</a:t>
            </a:r>
          </a:p>
        </p:txBody>
      </p:sp>
      <p:sp>
        <p:nvSpPr>
          <p:cNvPr id="8" name="Text Placeholder 7">
            <a:extLst>
              <a:ext uri="{FF2B5EF4-FFF2-40B4-BE49-F238E27FC236}">
                <a16:creationId xmlns:a16="http://schemas.microsoft.com/office/drawing/2014/main" id="{273FDC1A-9C2A-3916-37E5-815D6B7B30EA}"/>
              </a:ext>
            </a:extLst>
          </p:cNvPr>
          <p:cNvSpPr>
            <a:spLocks noGrp="1"/>
          </p:cNvSpPr>
          <p:nvPr>
            <p:ph type="body" idx="1"/>
          </p:nvPr>
        </p:nvSpPr>
        <p:spPr>
          <a:xfrm>
            <a:off x="816415" y="1587854"/>
            <a:ext cx="4937760" cy="736282"/>
          </a:xfrm>
        </p:spPr>
        <p:txBody>
          <a:bodyPr/>
          <a:lstStyle/>
          <a:p>
            <a:r>
              <a:rPr lang="en-US" b="1" dirty="0">
                <a:solidFill>
                  <a:srgbClr val="FF9900"/>
                </a:solidFill>
              </a:rPr>
              <a:t>Postmenopausal</a:t>
            </a:r>
            <a:r>
              <a:rPr lang="en-US" b="1" dirty="0">
                <a:solidFill>
                  <a:schemeClr val="accent5"/>
                </a:solidFill>
              </a:rPr>
              <a:t> </a:t>
            </a:r>
            <a:r>
              <a:rPr lang="en-US" b="1" dirty="0">
                <a:solidFill>
                  <a:srgbClr val="FF9900"/>
                </a:solidFill>
              </a:rPr>
              <a:t>women</a:t>
            </a:r>
          </a:p>
        </p:txBody>
      </p:sp>
      <p:sp>
        <p:nvSpPr>
          <p:cNvPr id="5" name="Content Placeholder 4">
            <a:extLst>
              <a:ext uri="{FF2B5EF4-FFF2-40B4-BE49-F238E27FC236}">
                <a16:creationId xmlns:a16="http://schemas.microsoft.com/office/drawing/2014/main" id="{EA6CAD95-CEC1-89EF-025E-428A0EEEE368}"/>
              </a:ext>
            </a:extLst>
          </p:cNvPr>
          <p:cNvSpPr>
            <a:spLocks noGrp="1"/>
          </p:cNvSpPr>
          <p:nvPr>
            <p:ph sz="half" idx="2"/>
          </p:nvPr>
        </p:nvSpPr>
        <p:spPr>
          <a:xfrm>
            <a:off x="5754175" y="2137076"/>
            <a:ext cx="5432367" cy="1693333"/>
          </a:xfrm>
        </p:spPr>
        <p:txBody>
          <a:bodyPr/>
          <a:lstStyle/>
          <a:p>
            <a:pPr>
              <a:buFont typeface="Wingdings" panose="05000000000000000000" pitchFamily="2" charset="2"/>
              <a:buChar char="Ø"/>
            </a:pPr>
            <a:r>
              <a:rPr lang="en-US" dirty="0"/>
              <a:t> BMI 30kg/m2 increased risk of primarily ER+ breast cancer and all cause mortality </a:t>
            </a:r>
            <a:endParaRPr lang="en-US" baseline="30000" dirty="0"/>
          </a:p>
          <a:p>
            <a:pPr>
              <a:buFont typeface="Wingdings" panose="05000000000000000000" pitchFamily="2" charset="2"/>
              <a:buChar char="Ø"/>
            </a:pPr>
            <a:r>
              <a:rPr lang="en-US" dirty="0"/>
              <a:t> BMI of ≥35kg/m2 (severe obesity) increased risk of dying from breast cancer</a:t>
            </a:r>
            <a:endParaRPr lang="en-US" baseline="30000" dirty="0"/>
          </a:p>
        </p:txBody>
      </p:sp>
      <p:sp>
        <p:nvSpPr>
          <p:cNvPr id="7" name="TextBox 6">
            <a:extLst>
              <a:ext uri="{FF2B5EF4-FFF2-40B4-BE49-F238E27FC236}">
                <a16:creationId xmlns:a16="http://schemas.microsoft.com/office/drawing/2014/main" id="{FFCA4609-9DD9-9CB1-5321-487F70F8F5B4}"/>
              </a:ext>
            </a:extLst>
          </p:cNvPr>
          <p:cNvSpPr txBox="1"/>
          <p:nvPr/>
        </p:nvSpPr>
        <p:spPr>
          <a:xfrm>
            <a:off x="895163" y="6466970"/>
            <a:ext cx="3959166" cy="338554"/>
          </a:xfrm>
          <a:prstGeom prst="rect">
            <a:avLst/>
          </a:prstGeom>
          <a:solidFill>
            <a:schemeClr val="accent5"/>
          </a:solidFill>
        </p:spPr>
        <p:txBody>
          <a:bodyPr wrap="square" rtlCol="0">
            <a:spAutoFit/>
          </a:bodyPr>
          <a:lstStyle/>
          <a:p>
            <a:r>
              <a:rPr lang="en-US" sz="1600" b="1" i="1" dirty="0">
                <a:solidFill>
                  <a:schemeClr val="bg1"/>
                </a:solidFill>
                <a:latin typeface="Arial" panose="020B0604020202020204" pitchFamily="34" charset="0"/>
                <a:cs typeface="Arial" panose="020B0604020202020204" pitchFamily="34" charset="0"/>
              </a:rPr>
              <a:t>Chlebowski WHI Cancer 2024 1-10</a:t>
            </a:r>
          </a:p>
        </p:txBody>
      </p:sp>
      <p:pic>
        <p:nvPicPr>
          <p:cNvPr id="6" name="Picture 5">
            <a:extLst>
              <a:ext uri="{FF2B5EF4-FFF2-40B4-BE49-F238E27FC236}">
                <a16:creationId xmlns:a16="http://schemas.microsoft.com/office/drawing/2014/main" id="{7B4401BB-72B8-97B9-CCD7-2BE59FBBC453}"/>
              </a:ext>
            </a:extLst>
          </p:cNvPr>
          <p:cNvPicPr>
            <a:picLocks noChangeAspect="1"/>
          </p:cNvPicPr>
          <p:nvPr/>
        </p:nvPicPr>
        <p:blipFill>
          <a:blip r:embed="rId3"/>
          <a:stretch>
            <a:fillRect/>
          </a:stretch>
        </p:blipFill>
        <p:spPr>
          <a:xfrm>
            <a:off x="768927" y="2097500"/>
            <a:ext cx="4591906" cy="2974010"/>
          </a:xfrm>
          <a:prstGeom prst="rect">
            <a:avLst/>
          </a:prstGeom>
        </p:spPr>
      </p:pic>
      <p:sp>
        <p:nvSpPr>
          <p:cNvPr id="15" name="TextBox 14">
            <a:extLst>
              <a:ext uri="{FF2B5EF4-FFF2-40B4-BE49-F238E27FC236}">
                <a16:creationId xmlns:a16="http://schemas.microsoft.com/office/drawing/2014/main" id="{1DE00E77-646B-57C2-FAB7-26C793135944}"/>
              </a:ext>
            </a:extLst>
          </p:cNvPr>
          <p:cNvSpPr txBox="1"/>
          <p:nvPr/>
        </p:nvSpPr>
        <p:spPr>
          <a:xfrm>
            <a:off x="1972770" y="4758229"/>
            <a:ext cx="1465119" cy="400110"/>
          </a:xfrm>
          <a:prstGeom prst="rect">
            <a:avLst/>
          </a:prstGeom>
          <a:noFill/>
        </p:spPr>
        <p:txBody>
          <a:bodyPr wrap="square" rtlCol="0">
            <a:spAutoFit/>
          </a:bodyPr>
          <a:lstStyle/>
          <a:p>
            <a:r>
              <a:rPr lang="en-US" b="1" dirty="0">
                <a:solidFill>
                  <a:srgbClr val="FF9900"/>
                </a:solidFill>
              </a:rPr>
              <a:t>30kg/m2</a:t>
            </a:r>
          </a:p>
        </p:txBody>
      </p:sp>
      <p:sp>
        <p:nvSpPr>
          <p:cNvPr id="16" name="TextBox 15">
            <a:extLst>
              <a:ext uri="{FF2B5EF4-FFF2-40B4-BE49-F238E27FC236}">
                <a16:creationId xmlns:a16="http://schemas.microsoft.com/office/drawing/2014/main" id="{29A86EB8-3C6E-0D20-1E89-2EC2D3D65929}"/>
              </a:ext>
            </a:extLst>
          </p:cNvPr>
          <p:cNvSpPr txBox="1"/>
          <p:nvPr/>
        </p:nvSpPr>
        <p:spPr>
          <a:xfrm>
            <a:off x="816415" y="4759111"/>
            <a:ext cx="1465119" cy="400110"/>
          </a:xfrm>
          <a:prstGeom prst="rect">
            <a:avLst/>
          </a:prstGeom>
          <a:noFill/>
        </p:spPr>
        <p:txBody>
          <a:bodyPr wrap="square" rtlCol="0">
            <a:spAutoFit/>
          </a:bodyPr>
          <a:lstStyle/>
          <a:p>
            <a:r>
              <a:rPr lang="en-US" b="1" dirty="0">
                <a:solidFill>
                  <a:srgbClr val="FF9900"/>
                </a:solidFill>
                <a:latin typeface="Arial" panose="020B0604020202020204" pitchFamily="34" charset="0"/>
                <a:cs typeface="Arial" panose="020B0604020202020204" pitchFamily="34" charset="0"/>
              </a:rPr>
              <a:t>35kg/m2</a:t>
            </a:r>
          </a:p>
        </p:txBody>
      </p:sp>
      <p:sp>
        <p:nvSpPr>
          <p:cNvPr id="17" name="Arrow: Left 16">
            <a:extLst>
              <a:ext uri="{FF2B5EF4-FFF2-40B4-BE49-F238E27FC236}">
                <a16:creationId xmlns:a16="http://schemas.microsoft.com/office/drawing/2014/main" id="{26C5071C-9E9B-501F-5F7D-2F628443FCF4}"/>
              </a:ext>
            </a:extLst>
          </p:cNvPr>
          <p:cNvSpPr/>
          <p:nvPr/>
        </p:nvSpPr>
        <p:spPr>
          <a:xfrm>
            <a:off x="197428" y="5078274"/>
            <a:ext cx="2331211" cy="57793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Breast Ca Risk</a:t>
            </a:r>
          </a:p>
        </p:txBody>
      </p:sp>
      <p:sp>
        <p:nvSpPr>
          <p:cNvPr id="18" name="Arrow: Left 17">
            <a:extLst>
              <a:ext uri="{FF2B5EF4-FFF2-40B4-BE49-F238E27FC236}">
                <a16:creationId xmlns:a16="http://schemas.microsoft.com/office/drawing/2014/main" id="{7479DE84-95F2-1206-A031-2BEE143C6E49}"/>
              </a:ext>
            </a:extLst>
          </p:cNvPr>
          <p:cNvSpPr/>
          <p:nvPr/>
        </p:nvSpPr>
        <p:spPr>
          <a:xfrm>
            <a:off x="-26256" y="5656212"/>
            <a:ext cx="1842838" cy="6027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Ca Mortality </a:t>
            </a:r>
          </a:p>
        </p:txBody>
      </p:sp>
      <p:sp>
        <p:nvSpPr>
          <p:cNvPr id="2" name="Arrow: Up 1">
            <a:extLst>
              <a:ext uri="{FF2B5EF4-FFF2-40B4-BE49-F238E27FC236}">
                <a16:creationId xmlns:a16="http://schemas.microsoft.com/office/drawing/2014/main" id="{1843FA99-5E04-5B6B-86D5-40DE96E43A49}"/>
              </a:ext>
            </a:extLst>
          </p:cNvPr>
          <p:cNvSpPr/>
          <p:nvPr/>
        </p:nvSpPr>
        <p:spPr>
          <a:xfrm>
            <a:off x="2281534" y="5212302"/>
            <a:ext cx="312376" cy="301660"/>
          </a:xfrm>
          <a:prstGeom prst="upArrow">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Arrow: Up 2">
            <a:extLst>
              <a:ext uri="{FF2B5EF4-FFF2-40B4-BE49-F238E27FC236}">
                <a16:creationId xmlns:a16="http://schemas.microsoft.com/office/drawing/2014/main" id="{2F4A89BF-3601-A0A0-9C5C-4420DF318524}"/>
              </a:ext>
            </a:extLst>
          </p:cNvPr>
          <p:cNvSpPr/>
          <p:nvPr/>
        </p:nvSpPr>
        <p:spPr>
          <a:xfrm>
            <a:off x="1658567" y="5736277"/>
            <a:ext cx="312376" cy="301660"/>
          </a:xfrm>
          <a:prstGeom prst="upArrow">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427376FC-F6F3-CAB8-38C5-7321937DC385}"/>
              </a:ext>
            </a:extLst>
          </p:cNvPr>
          <p:cNvPicPr>
            <a:picLocks noChangeAspect="1"/>
          </p:cNvPicPr>
          <p:nvPr/>
        </p:nvPicPr>
        <p:blipFill>
          <a:blip r:embed="rId4"/>
          <a:stretch>
            <a:fillRect/>
          </a:stretch>
        </p:blipFill>
        <p:spPr>
          <a:xfrm>
            <a:off x="6302652" y="3982839"/>
            <a:ext cx="1493649" cy="975445"/>
          </a:xfrm>
          <a:prstGeom prst="rect">
            <a:avLst/>
          </a:prstGeom>
        </p:spPr>
      </p:pic>
      <p:pic>
        <p:nvPicPr>
          <p:cNvPr id="20" name="Picture 19">
            <a:extLst>
              <a:ext uri="{FF2B5EF4-FFF2-40B4-BE49-F238E27FC236}">
                <a16:creationId xmlns:a16="http://schemas.microsoft.com/office/drawing/2014/main" id="{DA1D4BB1-578D-2BB0-76F1-4499D9A546EC}"/>
              </a:ext>
            </a:extLst>
          </p:cNvPr>
          <p:cNvPicPr>
            <a:picLocks noChangeAspect="1"/>
          </p:cNvPicPr>
          <p:nvPr/>
        </p:nvPicPr>
        <p:blipFill>
          <a:blip r:embed="rId5"/>
          <a:stretch>
            <a:fillRect/>
          </a:stretch>
        </p:blipFill>
        <p:spPr>
          <a:xfrm>
            <a:off x="7910239" y="4180994"/>
            <a:ext cx="1120237" cy="1310754"/>
          </a:xfrm>
          <a:prstGeom prst="rect">
            <a:avLst/>
          </a:prstGeom>
        </p:spPr>
      </p:pic>
      <p:sp>
        <p:nvSpPr>
          <p:cNvPr id="21" name="TextBox 20">
            <a:extLst>
              <a:ext uri="{FF2B5EF4-FFF2-40B4-BE49-F238E27FC236}">
                <a16:creationId xmlns:a16="http://schemas.microsoft.com/office/drawing/2014/main" id="{8CACDA0A-D365-3E7B-9CD8-7D25197C8D54}"/>
              </a:ext>
            </a:extLst>
          </p:cNvPr>
          <p:cNvSpPr txBox="1"/>
          <p:nvPr/>
        </p:nvSpPr>
        <p:spPr>
          <a:xfrm>
            <a:off x="6878781" y="5579536"/>
            <a:ext cx="4842163"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Excess visceral fat (&gt;1-1.2 kg), inflammatory adipocytokines, bioavailable hormones </a:t>
            </a:r>
          </a:p>
        </p:txBody>
      </p:sp>
      <p:sp>
        <p:nvSpPr>
          <p:cNvPr id="22" name="TextBox 21">
            <a:extLst>
              <a:ext uri="{FF2B5EF4-FFF2-40B4-BE49-F238E27FC236}">
                <a16:creationId xmlns:a16="http://schemas.microsoft.com/office/drawing/2014/main" id="{D77E5755-85F5-5E1A-D77B-88B884BC62FF}"/>
              </a:ext>
            </a:extLst>
          </p:cNvPr>
          <p:cNvSpPr txBox="1"/>
          <p:nvPr/>
        </p:nvSpPr>
        <p:spPr>
          <a:xfrm>
            <a:off x="7246832" y="6466970"/>
            <a:ext cx="3567288" cy="338554"/>
          </a:xfrm>
          <a:prstGeom prst="rect">
            <a:avLst/>
          </a:prstGeom>
          <a:solidFill>
            <a:schemeClr val="accent5"/>
          </a:solidFill>
        </p:spPr>
        <p:txBody>
          <a:bodyPr wrap="square">
            <a:spAutoFit/>
          </a:bodyPr>
          <a:lstStyle/>
          <a:p>
            <a:pPr algn="r">
              <a:defRPr/>
            </a:pPr>
            <a:r>
              <a:rPr lang="en-US" sz="1600" b="1" i="1" dirty="0">
                <a:solidFill>
                  <a:schemeClr val="bg1"/>
                </a:solidFill>
                <a:latin typeface="Arial" panose="020B0604020202020204" pitchFamily="34" charset="0"/>
                <a:cs typeface="Arial" panose="020B0604020202020204" pitchFamily="34" charset="0"/>
              </a:rPr>
              <a:t>Neeland Circulation 2018;</a:t>
            </a:r>
            <a:r>
              <a:rPr lang="en-US" sz="1600" b="1" i="0" dirty="0">
                <a:solidFill>
                  <a:schemeClr val="bg1"/>
                </a:solidFill>
                <a:effectLst/>
                <a:latin typeface="Arial" panose="020B0604020202020204" pitchFamily="34" charset="0"/>
                <a:cs typeface="Arial" panose="020B0604020202020204" pitchFamily="34" charset="0"/>
              </a:rPr>
              <a:t>37:1391</a:t>
            </a:r>
            <a:endParaRPr lang="en-US" sz="16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16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6DD04-C950-A4D5-0732-9A6E8603761F}"/>
            </a:ext>
          </a:extLst>
        </p:cNvPr>
        <p:cNvGrpSpPr/>
        <p:nvPr/>
      </p:nvGrpSpPr>
      <p:grpSpPr>
        <a:xfrm>
          <a:off x="0" y="0"/>
          <a:ext cx="0" cy="0"/>
          <a:chOff x="0" y="0"/>
          <a:chExt cx="0" cy="0"/>
        </a:xfrm>
      </p:grpSpPr>
      <p:sp>
        <p:nvSpPr>
          <p:cNvPr id="11266" name="Title 1">
            <a:extLst>
              <a:ext uri="{FF2B5EF4-FFF2-40B4-BE49-F238E27FC236}">
                <a16:creationId xmlns:a16="http://schemas.microsoft.com/office/drawing/2014/main" id="{FF5E5581-C551-FA79-9F74-A0BEA8022591}"/>
              </a:ext>
            </a:extLst>
          </p:cNvPr>
          <p:cNvSpPr>
            <a:spLocks noGrp="1"/>
          </p:cNvSpPr>
          <p:nvPr>
            <p:ph type="title"/>
          </p:nvPr>
        </p:nvSpPr>
        <p:spPr>
          <a:xfrm>
            <a:off x="0" y="37688"/>
            <a:ext cx="12115800" cy="1143000"/>
          </a:xfrm>
          <a:solidFill>
            <a:schemeClr val="bg2">
              <a:lumMod val="25000"/>
            </a:schemeClr>
          </a:solidFill>
        </p:spPr>
        <p:txBody>
          <a:bodyPr/>
          <a:lstStyle/>
          <a:p>
            <a:r>
              <a:rPr lang="en-US" altLang="en-US" sz="2400" b="1" dirty="0">
                <a:solidFill>
                  <a:schemeClr val="bg1"/>
                </a:solidFill>
                <a:latin typeface="Arial" panose="020B0604020202020204" pitchFamily="34" charset="0"/>
                <a:cs typeface="Arial" panose="020B0604020202020204" pitchFamily="34" charset="0"/>
              </a:rPr>
              <a:t>Why is Obesity Primarily Associated with Risk in Postmenopausal Women?</a:t>
            </a:r>
            <a:br>
              <a:rPr lang="en-US" altLang="en-US" sz="2400" b="1" dirty="0">
                <a:solidFill>
                  <a:schemeClr val="bg1"/>
                </a:solidFill>
                <a:latin typeface="Arial" panose="020B0604020202020204" pitchFamily="34" charset="0"/>
                <a:cs typeface="Arial" panose="020B0604020202020204" pitchFamily="34" charset="0"/>
              </a:rPr>
            </a:br>
            <a:r>
              <a:rPr lang="en-US" altLang="en-US" sz="2400" b="1" dirty="0">
                <a:solidFill>
                  <a:schemeClr val="bg1"/>
                </a:solidFill>
                <a:latin typeface="Arial" panose="020B0604020202020204" pitchFamily="34" charset="0"/>
                <a:cs typeface="Arial" panose="020B0604020202020204" pitchFamily="34" charset="0"/>
              </a:rPr>
              <a:t>Predominant Estrone (E1) + Inflammation  Facilitates EMT /Stemness</a:t>
            </a:r>
          </a:p>
        </p:txBody>
      </p:sp>
      <p:pic>
        <p:nvPicPr>
          <p:cNvPr id="9" name="Content Placeholder 8">
            <a:extLst>
              <a:ext uri="{FF2B5EF4-FFF2-40B4-BE49-F238E27FC236}">
                <a16:creationId xmlns:a16="http://schemas.microsoft.com/office/drawing/2014/main" id="{3B0C7954-E253-8AED-2DA1-10F556C54D10}"/>
              </a:ext>
            </a:extLst>
          </p:cNvPr>
          <p:cNvPicPr>
            <a:picLocks noGrp="1" noChangeAspect="1"/>
          </p:cNvPicPr>
          <p:nvPr>
            <p:ph sz="half" idx="1"/>
          </p:nvPr>
        </p:nvPicPr>
        <p:blipFill>
          <a:blip r:embed="rId3"/>
          <a:stretch>
            <a:fillRect/>
          </a:stretch>
        </p:blipFill>
        <p:spPr>
          <a:xfrm>
            <a:off x="854344" y="1731004"/>
            <a:ext cx="2681289" cy="4525963"/>
          </a:xfrm>
          <a:solidFill>
            <a:schemeClr val="accent1">
              <a:lumMod val="20000"/>
              <a:lumOff val="80000"/>
            </a:schemeClr>
          </a:solidFill>
        </p:spPr>
      </p:pic>
      <p:sp>
        <p:nvSpPr>
          <p:cNvPr id="6" name="Arrow: Right 5">
            <a:extLst>
              <a:ext uri="{FF2B5EF4-FFF2-40B4-BE49-F238E27FC236}">
                <a16:creationId xmlns:a16="http://schemas.microsoft.com/office/drawing/2014/main" id="{542379B4-6457-1B8A-849B-DE1D9F36860D}"/>
              </a:ext>
            </a:extLst>
          </p:cNvPr>
          <p:cNvSpPr/>
          <p:nvPr/>
        </p:nvSpPr>
        <p:spPr>
          <a:xfrm rot="19975627">
            <a:off x="2202252" y="3816477"/>
            <a:ext cx="631287" cy="381000"/>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alibri"/>
            </a:endParaRPr>
          </a:p>
        </p:txBody>
      </p:sp>
      <p:pic>
        <p:nvPicPr>
          <p:cNvPr id="11" name="Picture 10">
            <a:extLst>
              <a:ext uri="{FF2B5EF4-FFF2-40B4-BE49-F238E27FC236}">
                <a16:creationId xmlns:a16="http://schemas.microsoft.com/office/drawing/2014/main" id="{54DBEDE5-CE34-EBE0-39A2-B8380F2A3162}"/>
              </a:ext>
            </a:extLst>
          </p:cNvPr>
          <p:cNvPicPr>
            <a:picLocks noChangeAspect="1"/>
          </p:cNvPicPr>
          <p:nvPr/>
        </p:nvPicPr>
        <p:blipFill>
          <a:blip r:embed="rId4"/>
          <a:stretch>
            <a:fillRect/>
          </a:stretch>
        </p:blipFill>
        <p:spPr>
          <a:xfrm>
            <a:off x="2470734" y="2971470"/>
            <a:ext cx="277969" cy="247919"/>
          </a:xfrm>
          <a:prstGeom prst="rect">
            <a:avLst/>
          </a:prstGeom>
        </p:spPr>
      </p:pic>
      <p:pic>
        <p:nvPicPr>
          <p:cNvPr id="12" name="Picture 11">
            <a:extLst>
              <a:ext uri="{FF2B5EF4-FFF2-40B4-BE49-F238E27FC236}">
                <a16:creationId xmlns:a16="http://schemas.microsoft.com/office/drawing/2014/main" id="{0D4A11EB-4CCD-0BF6-8D01-449A320B1E47}"/>
              </a:ext>
            </a:extLst>
          </p:cNvPr>
          <p:cNvPicPr>
            <a:picLocks noChangeAspect="1"/>
          </p:cNvPicPr>
          <p:nvPr/>
        </p:nvPicPr>
        <p:blipFill>
          <a:blip r:embed="rId4"/>
          <a:stretch>
            <a:fillRect/>
          </a:stretch>
        </p:blipFill>
        <p:spPr>
          <a:xfrm>
            <a:off x="1881235" y="3048961"/>
            <a:ext cx="277969" cy="247919"/>
          </a:xfrm>
          <a:prstGeom prst="rect">
            <a:avLst/>
          </a:prstGeom>
        </p:spPr>
      </p:pic>
      <p:sp>
        <p:nvSpPr>
          <p:cNvPr id="13" name="Arrow: Curved Up 12">
            <a:extLst>
              <a:ext uri="{FF2B5EF4-FFF2-40B4-BE49-F238E27FC236}">
                <a16:creationId xmlns:a16="http://schemas.microsoft.com/office/drawing/2014/main" id="{E6C889FA-D999-76BD-3AD2-136ACE645A64}"/>
              </a:ext>
            </a:extLst>
          </p:cNvPr>
          <p:cNvSpPr/>
          <p:nvPr/>
        </p:nvSpPr>
        <p:spPr>
          <a:xfrm rot="11933940">
            <a:off x="2591760" y="2491608"/>
            <a:ext cx="1143000" cy="646331"/>
          </a:xfrm>
          <a:prstGeom prst="curvedUp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prstClr val="black"/>
              </a:solidFill>
              <a:latin typeface="Calibri"/>
            </a:endParaRPr>
          </a:p>
        </p:txBody>
      </p:sp>
      <p:sp>
        <p:nvSpPr>
          <p:cNvPr id="17" name="TextBox 16">
            <a:extLst>
              <a:ext uri="{FF2B5EF4-FFF2-40B4-BE49-F238E27FC236}">
                <a16:creationId xmlns:a16="http://schemas.microsoft.com/office/drawing/2014/main" id="{1F3112D3-E75D-8BD5-F857-879E0C0C467D}"/>
              </a:ext>
            </a:extLst>
          </p:cNvPr>
          <p:cNvSpPr txBox="1"/>
          <p:nvPr/>
        </p:nvSpPr>
        <p:spPr>
          <a:xfrm>
            <a:off x="796398" y="1269398"/>
            <a:ext cx="3020398" cy="369332"/>
          </a:xfrm>
          <a:prstGeom prst="rect">
            <a:avLst/>
          </a:prstGeom>
          <a:solidFill>
            <a:schemeClr val="bg2">
              <a:lumMod val="25000"/>
            </a:schemeClr>
          </a:solidFill>
        </p:spPr>
        <p:txBody>
          <a:bodyPr wrap="square" rtlCol="0">
            <a:spAutoFit/>
          </a:bodyPr>
          <a:lstStyle/>
          <a:p>
            <a:r>
              <a:rPr lang="en-US" sz="1800" b="1" dirty="0">
                <a:solidFill>
                  <a:schemeClr val="bg1"/>
                </a:solidFill>
                <a:latin typeface="Arial" panose="020B0604020202020204" pitchFamily="34" charset="0"/>
                <a:ea typeface="+mn-ea"/>
              </a:rPr>
              <a:t>Post-menopausal</a:t>
            </a:r>
            <a:r>
              <a:rPr lang="en-US" sz="1800" b="1" dirty="0">
                <a:solidFill>
                  <a:prstClr val="black"/>
                </a:solidFill>
                <a:latin typeface="Arial" panose="020B0604020202020204" pitchFamily="34" charset="0"/>
                <a:ea typeface="+mn-ea"/>
              </a:rPr>
              <a:t> </a:t>
            </a:r>
            <a:r>
              <a:rPr lang="en-US" sz="1800" b="1" dirty="0">
                <a:solidFill>
                  <a:schemeClr val="bg1"/>
                </a:solidFill>
                <a:latin typeface="Arial" panose="020B0604020202020204" pitchFamily="34" charset="0"/>
                <a:ea typeface="+mn-ea"/>
              </a:rPr>
              <a:t>Obesity</a:t>
            </a:r>
          </a:p>
        </p:txBody>
      </p:sp>
      <p:pic>
        <p:nvPicPr>
          <p:cNvPr id="18" name="Content Placeholder 10" descr="A diagram of different types of protein&#10;&#10;AI-generated content may be incorrect.">
            <a:extLst>
              <a:ext uri="{FF2B5EF4-FFF2-40B4-BE49-F238E27FC236}">
                <a16:creationId xmlns:a16="http://schemas.microsoft.com/office/drawing/2014/main" id="{EAF42DB4-54CE-30D1-2B34-879EECBA0EC9}"/>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6635655" y="1562037"/>
            <a:ext cx="5155435" cy="405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rrow: Right 18">
            <a:extLst>
              <a:ext uri="{FF2B5EF4-FFF2-40B4-BE49-F238E27FC236}">
                <a16:creationId xmlns:a16="http://schemas.microsoft.com/office/drawing/2014/main" id="{1057B756-333B-B365-A68F-F9A22B9926E2}"/>
              </a:ext>
            </a:extLst>
          </p:cNvPr>
          <p:cNvSpPr/>
          <p:nvPr/>
        </p:nvSpPr>
        <p:spPr>
          <a:xfrm>
            <a:off x="3744717" y="2800778"/>
            <a:ext cx="631287" cy="381000"/>
          </a:xfrm>
          <a:prstGeom prst="rightArrow">
            <a:avLst>
              <a:gd name="adj1" fmla="val 50000"/>
              <a:gd name="adj2" fmla="val 47736"/>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60000"/>
                  <a:lumOff val="40000"/>
                </a:schemeClr>
              </a:solidFill>
              <a:latin typeface="Calibri"/>
            </a:endParaRPr>
          </a:p>
        </p:txBody>
      </p:sp>
      <p:sp>
        <p:nvSpPr>
          <p:cNvPr id="21" name="TextBox 20">
            <a:extLst>
              <a:ext uri="{FF2B5EF4-FFF2-40B4-BE49-F238E27FC236}">
                <a16:creationId xmlns:a16="http://schemas.microsoft.com/office/drawing/2014/main" id="{885BFD3B-4ABD-C1F4-B153-757EB67F3893}"/>
              </a:ext>
            </a:extLst>
          </p:cNvPr>
          <p:cNvSpPr txBox="1"/>
          <p:nvPr/>
        </p:nvSpPr>
        <p:spPr>
          <a:xfrm>
            <a:off x="6807139" y="2682276"/>
            <a:ext cx="904089" cy="338554"/>
          </a:xfrm>
          <a:prstGeom prst="rect">
            <a:avLst/>
          </a:prstGeom>
          <a:noFill/>
        </p:spPr>
        <p:txBody>
          <a:bodyPr wrap="square" rtlCol="0">
            <a:spAutoFit/>
          </a:bodyPr>
          <a:lstStyle/>
          <a:p>
            <a:r>
              <a:rPr lang="en-US" sz="1600" b="1" dirty="0">
                <a:solidFill>
                  <a:prstClr val="black"/>
                </a:solidFill>
                <a:latin typeface="Arial" panose="020B0604020202020204" pitchFamily="34" charset="0"/>
                <a:ea typeface="+mn-ea"/>
              </a:rPr>
              <a:t>NF-KB</a:t>
            </a:r>
          </a:p>
        </p:txBody>
      </p:sp>
      <p:sp>
        <p:nvSpPr>
          <p:cNvPr id="23" name="TextBox 22">
            <a:extLst>
              <a:ext uri="{FF2B5EF4-FFF2-40B4-BE49-F238E27FC236}">
                <a16:creationId xmlns:a16="http://schemas.microsoft.com/office/drawing/2014/main" id="{C8229B99-2BC7-7756-8503-FD832624290F}"/>
              </a:ext>
            </a:extLst>
          </p:cNvPr>
          <p:cNvSpPr txBox="1"/>
          <p:nvPr/>
        </p:nvSpPr>
        <p:spPr>
          <a:xfrm>
            <a:off x="9193312" y="1973633"/>
            <a:ext cx="2257470" cy="307777"/>
          </a:xfrm>
          <a:prstGeom prst="rect">
            <a:avLst/>
          </a:prstGeom>
          <a:noFill/>
        </p:spPr>
        <p:txBody>
          <a:bodyPr wrap="square" rtlCol="0">
            <a:spAutoFit/>
          </a:bodyPr>
          <a:lstStyle/>
          <a:p>
            <a:r>
              <a:rPr lang="en-US" sz="1400" b="1" dirty="0">
                <a:solidFill>
                  <a:prstClr val="black"/>
                </a:solidFill>
                <a:latin typeface="Arial" panose="020B0604020202020204" pitchFamily="34" charset="0"/>
                <a:ea typeface="+mn-ea"/>
              </a:rPr>
              <a:t>EMT, stemness</a:t>
            </a:r>
          </a:p>
        </p:txBody>
      </p:sp>
      <p:sp>
        <p:nvSpPr>
          <p:cNvPr id="25" name="TextBox 24">
            <a:extLst>
              <a:ext uri="{FF2B5EF4-FFF2-40B4-BE49-F238E27FC236}">
                <a16:creationId xmlns:a16="http://schemas.microsoft.com/office/drawing/2014/main" id="{2D5A8A4C-C5A3-5FAD-2E9A-D39A5AE8A51C}"/>
              </a:ext>
            </a:extLst>
          </p:cNvPr>
          <p:cNvSpPr txBox="1"/>
          <p:nvPr/>
        </p:nvSpPr>
        <p:spPr>
          <a:xfrm>
            <a:off x="6487358" y="3498617"/>
            <a:ext cx="5503750" cy="338554"/>
          </a:xfrm>
          <a:prstGeom prst="rect">
            <a:avLst/>
          </a:prstGeom>
          <a:solidFill>
            <a:schemeClr val="bg2">
              <a:lumMod val="25000"/>
            </a:schemeClr>
          </a:solidFill>
          <a:ln>
            <a:solidFill>
              <a:schemeClr val="accent1"/>
            </a:solidFill>
          </a:ln>
        </p:spPr>
        <p:txBody>
          <a:bodyPr wrap="square">
            <a:spAutoFit/>
          </a:bodyPr>
          <a:lstStyle/>
          <a:p>
            <a:pPr>
              <a:defRPr/>
            </a:pPr>
            <a:r>
              <a:rPr lang="en-US" sz="1600" b="1" dirty="0">
                <a:solidFill>
                  <a:schemeClr val="bg1"/>
                </a:solidFill>
                <a:latin typeface="Arial" panose="020B0604020202020204" pitchFamily="34" charset="0"/>
                <a:ea typeface="+mn-ea"/>
              </a:rPr>
              <a:t>Higher E2 in premenopausal blocks NFKB SNAI2 /EMT</a:t>
            </a:r>
          </a:p>
        </p:txBody>
      </p:sp>
      <p:sp>
        <p:nvSpPr>
          <p:cNvPr id="26" name="TextBox 25">
            <a:extLst>
              <a:ext uri="{FF2B5EF4-FFF2-40B4-BE49-F238E27FC236}">
                <a16:creationId xmlns:a16="http://schemas.microsoft.com/office/drawing/2014/main" id="{05A1E9DB-875E-3BBC-6918-F6C2D423D479}"/>
              </a:ext>
            </a:extLst>
          </p:cNvPr>
          <p:cNvSpPr txBox="1"/>
          <p:nvPr/>
        </p:nvSpPr>
        <p:spPr>
          <a:xfrm>
            <a:off x="0" y="6450980"/>
            <a:ext cx="5330536" cy="369332"/>
          </a:xfrm>
          <a:prstGeom prst="rect">
            <a:avLst/>
          </a:prstGeom>
          <a:solidFill>
            <a:srgbClr val="FFCC00"/>
          </a:solidFill>
        </p:spPr>
        <p:txBody>
          <a:bodyPr wrap="square">
            <a:spAutoFit/>
          </a:bodyPr>
          <a:lstStyle/>
          <a:p>
            <a:r>
              <a:rPr lang="en-US" sz="1600" b="1" i="1" dirty="0">
                <a:solidFill>
                  <a:srgbClr val="000000"/>
                </a:solidFill>
                <a:latin typeface="arial" panose="020B0604020202020204" pitchFamily="34" charset="0"/>
                <a:ea typeface="+mn-ea"/>
              </a:rPr>
              <a:t>Qureshi and Slingerland Cell Rep. 2022; 41: 111672</a:t>
            </a:r>
            <a:r>
              <a:rPr lang="en-US" sz="1800" dirty="0">
                <a:solidFill>
                  <a:srgbClr val="000000"/>
                </a:solidFill>
                <a:latin typeface="arial" panose="020B0604020202020204" pitchFamily="34" charset="0"/>
                <a:ea typeface="+mn-ea"/>
              </a:rPr>
              <a:t>. </a:t>
            </a:r>
            <a:endParaRPr lang="en-US" sz="1800" dirty="0">
              <a:solidFill>
                <a:prstClr val="black"/>
              </a:solidFill>
              <a:latin typeface="Arial" panose="020B0604020202020204" pitchFamily="34" charset="0"/>
              <a:ea typeface="+mn-ea"/>
            </a:endParaRPr>
          </a:p>
        </p:txBody>
      </p:sp>
      <p:sp>
        <p:nvSpPr>
          <p:cNvPr id="27" name="TextBox 26">
            <a:extLst>
              <a:ext uri="{FF2B5EF4-FFF2-40B4-BE49-F238E27FC236}">
                <a16:creationId xmlns:a16="http://schemas.microsoft.com/office/drawing/2014/main" id="{6A479ECA-368D-225B-38AB-F766CA3A5018}"/>
              </a:ext>
            </a:extLst>
          </p:cNvPr>
          <p:cNvSpPr txBox="1"/>
          <p:nvPr/>
        </p:nvSpPr>
        <p:spPr>
          <a:xfrm>
            <a:off x="6491493" y="1245337"/>
            <a:ext cx="5499615" cy="338554"/>
          </a:xfrm>
          <a:prstGeom prst="rect">
            <a:avLst/>
          </a:prstGeom>
          <a:solidFill>
            <a:schemeClr val="bg2">
              <a:lumMod val="25000"/>
            </a:schemeClr>
          </a:solidFill>
        </p:spPr>
        <p:txBody>
          <a:bodyPr wrap="square" rtlCol="0">
            <a:spAutoFit/>
          </a:bodyPr>
          <a:lstStyle/>
          <a:p>
            <a:r>
              <a:rPr lang="en-US" sz="1600" b="1" dirty="0">
                <a:solidFill>
                  <a:schemeClr val="bg1"/>
                </a:solidFill>
                <a:latin typeface="Arial" panose="020B0604020202020204" pitchFamily="34" charset="0"/>
                <a:ea typeface="+mn-ea"/>
              </a:rPr>
              <a:t>Hi E1:E2  Ratio with  NFKB Increases Stemness/EMT</a:t>
            </a:r>
          </a:p>
        </p:txBody>
      </p:sp>
      <p:sp>
        <p:nvSpPr>
          <p:cNvPr id="28" name="TextBox 27">
            <a:extLst>
              <a:ext uri="{FF2B5EF4-FFF2-40B4-BE49-F238E27FC236}">
                <a16:creationId xmlns:a16="http://schemas.microsoft.com/office/drawing/2014/main" id="{AB928FE5-52CE-C921-8671-CBF4A94A92C0}"/>
              </a:ext>
            </a:extLst>
          </p:cNvPr>
          <p:cNvSpPr txBox="1"/>
          <p:nvPr/>
        </p:nvSpPr>
        <p:spPr>
          <a:xfrm>
            <a:off x="6888945" y="4668199"/>
            <a:ext cx="904089" cy="338554"/>
          </a:xfrm>
          <a:prstGeom prst="rect">
            <a:avLst/>
          </a:prstGeom>
          <a:noFill/>
        </p:spPr>
        <p:txBody>
          <a:bodyPr wrap="square" rtlCol="0">
            <a:spAutoFit/>
          </a:bodyPr>
          <a:lstStyle/>
          <a:p>
            <a:r>
              <a:rPr lang="en-US" sz="1600" b="1" dirty="0">
                <a:solidFill>
                  <a:prstClr val="black"/>
                </a:solidFill>
                <a:latin typeface="Arial" panose="020B0604020202020204" pitchFamily="34" charset="0"/>
                <a:ea typeface="+mn-ea"/>
              </a:rPr>
              <a:t>NF-KB</a:t>
            </a:r>
          </a:p>
        </p:txBody>
      </p:sp>
      <p:pic>
        <p:nvPicPr>
          <p:cNvPr id="3" name="Picture 2">
            <a:extLst>
              <a:ext uri="{FF2B5EF4-FFF2-40B4-BE49-F238E27FC236}">
                <a16:creationId xmlns:a16="http://schemas.microsoft.com/office/drawing/2014/main" id="{CF96327C-8A88-018F-B64A-0026393C3BD7}"/>
              </a:ext>
            </a:extLst>
          </p:cNvPr>
          <p:cNvPicPr>
            <a:picLocks noChangeAspect="1"/>
          </p:cNvPicPr>
          <p:nvPr/>
        </p:nvPicPr>
        <p:blipFill>
          <a:blip r:embed="rId6"/>
          <a:stretch>
            <a:fillRect/>
          </a:stretch>
        </p:blipFill>
        <p:spPr>
          <a:xfrm>
            <a:off x="4687718" y="1652562"/>
            <a:ext cx="1610700" cy="2397981"/>
          </a:xfrm>
          <a:prstGeom prst="rect">
            <a:avLst/>
          </a:prstGeom>
        </p:spPr>
      </p:pic>
      <p:sp>
        <p:nvSpPr>
          <p:cNvPr id="4" name="TextBox 3">
            <a:extLst>
              <a:ext uri="{FF2B5EF4-FFF2-40B4-BE49-F238E27FC236}">
                <a16:creationId xmlns:a16="http://schemas.microsoft.com/office/drawing/2014/main" id="{05939FB2-1ECD-2026-4705-38472D2DF0B3}"/>
              </a:ext>
            </a:extLst>
          </p:cNvPr>
          <p:cNvSpPr txBox="1"/>
          <p:nvPr/>
        </p:nvSpPr>
        <p:spPr>
          <a:xfrm>
            <a:off x="4567400" y="1293755"/>
            <a:ext cx="1724762" cy="338554"/>
          </a:xfrm>
          <a:prstGeom prst="rect">
            <a:avLst/>
          </a:prstGeom>
          <a:solidFill>
            <a:schemeClr val="bg2">
              <a:lumMod val="25000"/>
            </a:schemeClr>
          </a:solidFill>
        </p:spPr>
        <p:txBody>
          <a:bodyPr wrap="square" rtlCol="0">
            <a:spAutoFit/>
          </a:bodyPr>
          <a:lstStyle/>
          <a:p>
            <a:r>
              <a:rPr lang="en-US" sz="1600" b="1" dirty="0">
                <a:solidFill>
                  <a:schemeClr val="bg1"/>
                </a:solidFill>
                <a:latin typeface="Arial" panose="020B0604020202020204" pitchFamily="34" charset="0"/>
                <a:ea typeface="+mn-ea"/>
              </a:rPr>
              <a:t>Obese Breast</a:t>
            </a:r>
          </a:p>
        </p:txBody>
      </p:sp>
      <p:sp>
        <p:nvSpPr>
          <p:cNvPr id="5" name="Arrow: Right 4">
            <a:extLst>
              <a:ext uri="{FF2B5EF4-FFF2-40B4-BE49-F238E27FC236}">
                <a16:creationId xmlns:a16="http://schemas.microsoft.com/office/drawing/2014/main" id="{D077774E-1153-48E7-524F-6452C4311AF6}"/>
              </a:ext>
            </a:extLst>
          </p:cNvPr>
          <p:cNvSpPr/>
          <p:nvPr/>
        </p:nvSpPr>
        <p:spPr>
          <a:xfrm>
            <a:off x="6242704" y="3050210"/>
            <a:ext cx="631287" cy="381000"/>
          </a:xfrm>
          <a:prstGeom prst="rightArrow">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alibri"/>
            </a:endParaRPr>
          </a:p>
        </p:txBody>
      </p:sp>
      <p:sp>
        <p:nvSpPr>
          <p:cNvPr id="10" name="Arrow: Up 9">
            <a:extLst>
              <a:ext uri="{FF2B5EF4-FFF2-40B4-BE49-F238E27FC236}">
                <a16:creationId xmlns:a16="http://schemas.microsoft.com/office/drawing/2014/main" id="{3BE29C31-F7D0-2E16-62B2-1C7AAB23A852}"/>
              </a:ext>
            </a:extLst>
          </p:cNvPr>
          <p:cNvSpPr/>
          <p:nvPr/>
        </p:nvSpPr>
        <p:spPr>
          <a:xfrm>
            <a:off x="4554552" y="3041930"/>
            <a:ext cx="335537" cy="348069"/>
          </a:xfrm>
          <a:prstGeom prst="upArrow">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lumMod val="50000"/>
                </a:schemeClr>
              </a:solidFill>
              <a:latin typeface="Calibri"/>
            </a:endParaRPr>
          </a:p>
        </p:txBody>
      </p:sp>
      <p:sp>
        <p:nvSpPr>
          <p:cNvPr id="14" name="TextBox 13">
            <a:extLst>
              <a:ext uri="{FF2B5EF4-FFF2-40B4-BE49-F238E27FC236}">
                <a16:creationId xmlns:a16="http://schemas.microsoft.com/office/drawing/2014/main" id="{A06123A1-E213-1508-09A1-AED35C3709DE}"/>
              </a:ext>
            </a:extLst>
          </p:cNvPr>
          <p:cNvSpPr txBox="1"/>
          <p:nvPr/>
        </p:nvSpPr>
        <p:spPr>
          <a:xfrm>
            <a:off x="4818352" y="3066834"/>
            <a:ext cx="1724762" cy="646331"/>
          </a:xfrm>
          <a:prstGeom prst="rect">
            <a:avLst/>
          </a:prstGeom>
          <a:noFill/>
        </p:spPr>
        <p:txBody>
          <a:bodyPr wrap="square" rtlCol="0">
            <a:spAutoFit/>
          </a:bodyPr>
          <a:lstStyle/>
          <a:p>
            <a:r>
              <a:rPr lang="en-US" sz="1800" b="1" dirty="0">
                <a:solidFill>
                  <a:prstClr val="black"/>
                </a:solidFill>
                <a:latin typeface="Arial" panose="020B0604020202020204" pitchFamily="34" charset="0"/>
                <a:ea typeface="+mn-ea"/>
              </a:rPr>
              <a:t>E1:E2 Ratio</a:t>
            </a:r>
          </a:p>
          <a:p>
            <a:r>
              <a:rPr lang="en-US" sz="1800" b="1" dirty="0">
                <a:solidFill>
                  <a:prstClr val="black"/>
                </a:solidFill>
                <a:latin typeface="Arial" panose="020B0604020202020204" pitchFamily="34" charset="0"/>
                <a:ea typeface="+mn-ea"/>
              </a:rPr>
              <a:t>+ NF-KB</a:t>
            </a:r>
          </a:p>
        </p:txBody>
      </p:sp>
      <p:sp>
        <p:nvSpPr>
          <p:cNvPr id="2" name="TextBox 1">
            <a:extLst>
              <a:ext uri="{FF2B5EF4-FFF2-40B4-BE49-F238E27FC236}">
                <a16:creationId xmlns:a16="http://schemas.microsoft.com/office/drawing/2014/main" id="{E4C7181A-6CC7-010A-F0D5-B37F0999742D}"/>
              </a:ext>
            </a:extLst>
          </p:cNvPr>
          <p:cNvSpPr txBox="1"/>
          <p:nvPr/>
        </p:nvSpPr>
        <p:spPr>
          <a:xfrm>
            <a:off x="2496441" y="3240710"/>
            <a:ext cx="1844002" cy="523220"/>
          </a:xfrm>
          <a:prstGeom prst="rect">
            <a:avLst/>
          </a:prstGeom>
          <a:solidFill>
            <a:schemeClr val="accent6"/>
          </a:solidFill>
          <a:ln>
            <a:solidFill>
              <a:schemeClr val="tx1"/>
            </a:solidFill>
          </a:ln>
        </p:spPr>
        <p:txBody>
          <a:bodyPr wrap="square" rtlCol="0">
            <a:spAutoFit/>
          </a:bodyPr>
          <a:lstStyle/>
          <a:p>
            <a:r>
              <a:rPr lang="en-US" sz="1400" b="1" dirty="0">
                <a:solidFill>
                  <a:schemeClr val="bg1"/>
                </a:solidFill>
                <a:latin typeface="Arial" panose="020B0604020202020204" pitchFamily="34" charset="0"/>
                <a:ea typeface="+mn-ea"/>
              </a:rPr>
              <a:t>Pro-inflammatory adipocytokines </a:t>
            </a:r>
          </a:p>
        </p:txBody>
      </p:sp>
      <p:sp>
        <p:nvSpPr>
          <p:cNvPr id="8" name="TextBox 7">
            <a:extLst>
              <a:ext uri="{FF2B5EF4-FFF2-40B4-BE49-F238E27FC236}">
                <a16:creationId xmlns:a16="http://schemas.microsoft.com/office/drawing/2014/main" id="{0E2C48A0-F818-DAA5-415F-1581A2376510}"/>
              </a:ext>
            </a:extLst>
          </p:cNvPr>
          <p:cNvSpPr txBox="1"/>
          <p:nvPr/>
        </p:nvSpPr>
        <p:spPr>
          <a:xfrm>
            <a:off x="6487358" y="5549081"/>
            <a:ext cx="5499614" cy="830997"/>
          </a:xfrm>
          <a:prstGeom prst="rect">
            <a:avLst/>
          </a:prstGeom>
          <a:solidFill>
            <a:schemeClr val="tx1"/>
          </a:soli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Early breast differentiation, anovulatory cycles with  decreased progesterone likely also factors </a:t>
            </a:r>
          </a:p>
          <a:p>
            <a:r>
              <a:rPr lang="en-US" sz="1600" dirty="0">
                <a:solidFill>
                  <a:schemeClr val="bg1"/>
                </a:solidFill>
                <a:latin typeface="Arial" panose="020B0604020202020204" pitchFamily="34" charset="0"/>
                <a:cs typeface="Arial" panose="020B0604020202020204" pitchFamily="34" charset="0"/>
              </a:rPr>
              <a:t>Strongest inverse association obese age 18-24</a:t>
            </a:r>
          </a:p>
        </p:txBody>
      </p:sp>
      <p:sp>
        <p:nvSpPr>
          <p:cNvPr id="15" name="TextBox 14">
            <a:extLst>
              <a:ext uri="{FF2B5EF4-FFF2-40B4-BE49-F238E27FC236}">
                <a16:creationId xmlns:a16="http://schemas.microsoft.com/office/drawing/2014/main" id="{91CDEAD0-7484-DB53-93F8-1DBD18B2277B}"/>
              </a:ext>
            </a:extLst>
          </p:cNvPr>
          <p:cNvSpPr txBox="1"/>
          <p:nvPr/>
        </p:nvSpPr>
        <p:spPr>
          <a:xfrm>
            <a:off x="5593775" y="6428424"/>
            <a:ext cx="6598225" cy="338554"/>
          </a:xfrm>
          <a:prstGeom prst="rect">
            <a:avLst/>
          </a:prstGeom>
          <a:solidFill>
            <a:schemeClr val="accent6"/>
          </a:solidFill>
          <a:ln>
            <a:solidFill>
              <a:schemeClr val="tx2"/>
            </a:solidFill>
          </a:ln>
        </p:spPr>
        <p:txBody>
          <a:bodyPr wrap="square" rtlCol="0">
            <a:spAutoFit/>
          </a:bodyPr>
          <a:lstStyle/>
          <a:p>
            <a:r>
              <a:rPr kumimoji="0" lang="en-US" sz="16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Premenopausal Breast Cancer Grp JAMA Oncol 2018 </a:t>
            </a:r>
            <a:r>
              <a:rPr lang="en-US" sz="1600" b="1" dirty="0">
                <a:latin typeface="Arial" panose="020B0604020202020204" pitchFamily="34" charset="0"/>
                <a:cs typeface="Arial" panose="020B0604020202020204" pitchFamily="34" charset="0"/>
              </a:rPr>
              <a:t>4:e181771</a:t>
            </a:r>
          </a:p>
        </p:txBody>
      </p:sp>
    </p:spTree>
    <p:extLst>
      <p:ext uri="{BB962C8B-B14F-4D97-AF65-F5344CB8AC3E}">
        <p14:creationId xmlns:p14="http://schemas.microsoft.com/office/powerpoint/2010/main" val="2835936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0022C-63CB-6373-CD21-002747B26A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9D4DEC-0AAA-29F2-4508-E51EDF172F40}"/>
              </a:ext>
            </a:extLst>
          </p:cNvPr>
          <p:cNvSpPr>
            <a:spLocks noGrp="1"/>
          </p:cNvSpPr>
          <p:nvPr>
            <p:ph type="title"/>
          </p:nvPr>
        </p:nvSpPr>
        <p:spPr>
          <a:xfrm>
            <a:off x="124691" y="286603"/>
            <a:ext cx="11030989" cy="1450757"/>
          </a:xfrm>
        </p:spPr>
        <p:txBody>
          <a:bodyPr>
            <a:normAutofit/>
          </a:bodyPr>
          <a:lstStyle/>
          <a:p>
            <a:r>
              <a:rPr lang="en-US" sz="3200" b="1" dirty="0">
                <a:solidFill>
                  <a:schemeClr val="tx1"/>
                </a:solidFill>
                <a:latin typeface="Arial" panose="020B0604020202020204" pitchFamily="34" charset="0"/>
                <a:cs typeface="Arial" panose="020B0604020202020204" pitchFamily="34" charset="0"/>
              </a:rPr>
              <a:t>Some Premenopausal Women with Obesity May Also be at Increased Risk for Breast Cancer </a:t>
            </a:r>
          </a:p>
        </p:txBody>
      </p:sp>
      <p:sp>
        <p:nvSpPr>
          <p:cNvPr id="10" name="Content Placeholder 9">
            <a:extLst>
              <a:ext uri="{FF2B5EF4-FFF2-40B4-BE49-F238E27FC236}">
                <a16:creationId xmlns:a16="http://schemas.microsoft.com/office/drawing/2014/main" id="{B3E428DC-8EAF-8D7C-A4D8-6DBA0E25C34F}"/>
              </a:ext>
            </a:extLst>
          </p:cNvPr>
          <p:cNvSpPr>
            <a:spLocks noGrp="1"/>
          </p:cNvSpPr>
          <p:nvPr>
            <p:ph sz="quarter" idx="4"/>
          </p:nvPr>
        </p:nvSpPr>
        <p:spPr>
          <a:xfrm>
            <a:off x="353291" y="2398017"/>
            <a:ext cx="6213763" cy="2418525"/>
          </a:xfrm>
        </p:spPr>
        <p:txBody>
          <a:bodyPr>
            <a:normAutofit/>
          </a:bodyPr>
          <a:lstStyle/>
          <a:p>
            <a:pPr>
              <a:buFont typeface="Wingdings" panose="05000000000000000000" pitchFamily="2" charset="2"/>
              <a:buChar char="Ø"/>
            </a:pPr>
            <a:r>
              <a:rPr lang="en-US" sz="2400" dirty="0"/>
              <a:t>BRCA1/2 Mutation carriers</a:t>
            </a: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mn-cs"/>
              </a:rPr>
              <a:t>African American Women (TNBC) </a:t>
            </a:r>
            <a:endParaRPr kumimoji="0" lang="en-US" sz="2400" b="0" i="0" u="none" strike="noStrike" kern="1200" cap="none" spc="0" normalizeH="0" baseline="30000" noProof="0" dirty="0">
              <a:ln>
                <a:noFill/>
              </a:ln>
              <a:solidFill>
                <a:prstClr val="white">
                  <a:lumMod val="75000"/>
                  <a:lumOff val="25000"/>
                </a:prstClr>
              </a:solidFill>
              <a:effectLst/>
              <a:uLnTx/>
              <a:uFillTx/>
              <a:latin typeface="Arial" panose="020B0604020202020204" pitchFamily="34" charset="0"/>
              <a:ea typeface="+mn-ea"/>
              <a:cs typeface="+mn-cs"/>
            </a:endParaRPr>
          </a:p>
          <a:p>
            <a:pPr marR="0" lvl="0" algn="l" defTabSz="914400" rtl="0" eaLnBrk="1" fontAlgn="auto" latinLnBrk="0" hangingPunct="1">
              <a:lnSpc>
                <a:spcPct val="90000"/>
              </a:lnSpc>
              <a:spcBef>
                <a:spcPts val="1200"/>
              </a:spcBef>
              <a:spcAft>
                <a:spcPts val="200"/>
              </a:spcAft>
              <a:buClr>
                <a:srgbClr val="B5AE53"/>
              </a:buClr>
              <a:buSzPct val="100000"/>
              <a:buFont typeface="Wingdings" panose="05000000000000000000" pitchFamily="2" charset="2"/>
              <a:buChar char="Ø"/>
              <a:tabLst/>
              <a:defRPr/>
            </a:pPr>
            <a:r>
              <a:rPr lang="en-US" sz="2400" dirty="0"/>
              <a:t>Weight gain of </a:t>
            </a:r>
            <a:r>
              <a:rPr kumimoji="0" lang="en-US" sz="24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mn-cs"/>
              </a:rPr>
              <a:t>≥10 kg after age 35 if previously lean ( Korean study)</a:t>
            </a:r>
            <a:endParaRPr lang="en-US" sz="2400" dirty="0"/>
          </a:p>
        </p:txBody>
      </p:sp>
      <p:sp>
        <p:nvSpPr>
          <p:cNvPr id="14" name="TextBox 13">
            <a:extLst>
              <a:ext uri="{FF2B5EF4-FFF2-40B4-BE49-F238E27FC236}">
                <a16:creationId xmlns:a16="http://schemas.microsoft.com/office/drawing/2014/main" id="{37238675-F769-C31B-5237-4CD186B77A24}"/>
              </a:ext>
            </a:extLst>
          </p:cNvPr>
          <p:cNvSpPr txBox="1"/>
          <p:nvPr/>
        </p:nvSpPr>
        <p:spPr>
          <a:xfrm>
            <a:off x="60267" y="6334780"/>
            <a:ext cx="5762221" cy="523220"/>
          </a:xfrm>
          <a:prstGeom prst="rect">
            <a:avLst/>
          </a:prstGeom>
          <a:noFill/>
          <a:ln>
            <a:noFill/>
          </a:ln>
        </p:spPr>
        <p:txBody>
          <a:bodyPr wrap="square" rtlCol="0">
            <a:spAutoFit/>
          </a:bodyPr>
          <a:lstStyle/>
          <a:p>
            <a:r>
              <a:rPr kumimoji="0" lang="en-US" sz="1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Dietze, Am J  </a:t>
            </a:r>
            <a:r>
              <a:rPr kumimoji="0" lang="en-US" sz="1400" b="1" i="1" u="none" strike="noStrike" kern="1200" cap="none" spc="0" normalizeH="0" baseline="0" noProof="0" dirty="0" err="1">
                <a:ln>
                  <a:noFill/>
                </a:ln>
                <a:effectLst/>
                <a:uLnTx/>
                <a:uFillTx/>
                <a:latin typeface="Arial" panose="020B0604020202020204" pitchFamily="34" charset="0"/>
                <a:cs typeface="Arial" panose="020B0604020202020204" pitchFamily="34" charset="0"/>
              </a:rPr>
              <a:t>Pathol</a:t>
            </a:r>
            <a:r>
              <a:rPr kumimoji="0" lang="en-US" sz="1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 2018; 188: 280, </a:t>
            </a:r>
          </a:p>
          <a:p>
            <a:r>
              <a:rPr kumimoji="0" lang="en-US" sz="14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Bhardwaj &amp; Brown Sci Trans Med 2023</a:t>
            </a:r>
            <a:r>
              <a:rPr lang="en-US" sz="1200" b="0" i="0" dirty="0">
                <a:solidFill>
                  <a:srgbClr val="212121"/>
                </a:solidFill>
                <a:effectLst/>
                <a:latin typeface="Arial" panose="020B0604020202020204" pitchFamily="34" charset="0"/>
                <a:cs typeface="Arial" panose="020B0604020202020204" pitchFamily="34" charset="0"/>
              </a:rPr>
              <a:t>. </a:t>
            </a:r>
            <a:r>
              <a:rPr kumimoji="0" lang="en-US"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pic>
        <p:nvPicPr>
          <p:cNvPr id="5" name="Content Placeholder 5" descr="Women embracing in doorway">
            <a:extLst>
              <a:ext uri="{FF2B5EF4-FFF2-40B4-BE49-F238E27FC236}">
                <a16:creationId xmlns:a16="http://schemas.microsoft.com/office/drawing/2014/main" id="{B9C68E80-C685-789C-FF8C-551527E9C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32973" y="2127716"/>
            <a:ext cx="4868306" cy="324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D9AAF9-3D57-21CB-90BC-E74D9C1D5045}"/>
              </a:ext>
            </a:extLst>
          </p:cNvPr>
          <p:cNvSpPr txBox="1"/>
          <p:nvPr/>
        </p:nvSpPr>
        <p:spPr>
          <a:xfrm>
            <a:off x="6567054" y="6424393"/>
            <a:ext cx="5683624" cy="307777"/>
          </a:xfrm>
          <a:prstGeom prst="rect">
            <a:avLst/>
          </a:prstGeom>
          <a:noFill/>
        </p:spPr>
        <p:txBody>
          <a:bodyPr wrap="square" rtlCol="0">
            <a:spAutoFit/>
          </a:bodyPr>
          <a:lstStyle/>
          <a:p>
            <a:r>
              <a:rPr lang="en-US" sz="1400" b="1" i="1" dirty="0">
                <a:latin typeface="Arial" panose="020B0604020202020204" pitchFamily="34" charset="0"/>
                <a:cs typeface="Arial" panose="020B0604020202020204" pitchFamily="34" charset="0"/>
              </a:rPr>
              <a:t>De LaTorre Biol Med Cancer Biol Med. 2024;21:651</a:t>
            </a:r>
            <a:endParaRPr lang="en-US" sz="1400" dirty="0"/>
          </a:p>
        </p:txBody>
      </p:sp>
    </p:spTree>
    <p:extLst>
      <p:ext uri="{BB962C8B-B14F-4D97-AF65-F5344CB8AC3E}">
        <p14:creationId xmlns:p14="http://schemas.microsoft.com/office/powerpoint/2010/main" val="312987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9B3307-9CE2-95B4-6A4A-0EB3450727AF}"/>
              </a:ext>
            </a:extLst>
          </p:cNvPr>
          <p:cNvSpPr>
            <a:spLocks noGrp="1"/>
          </p:cNvSpPr>
          <p:nvPr>
            <p:ph type="title"/>
          </p:nvPr>
        </p:nvSpPr>
        <p:spPr>
          <a:xfrm>
            <a:off x="218209" y="0"/>
            <a:ext cx="12292446" cy="1559131"/>
          </a:xfrm>
        </p:spPr>
        <p:txBody>
          <a:bodyPr>
            <a:normAutofit/>
          </a:bodyPr>
          <a:lstStyle/>
          <a:p>
            <a:r>
              <a:rPr lang="en-US" sz="2800" dirty="0">
                <a:latin typeface="Arial" panose="020B0604020202020204" pitchFamily="34" charset="0"/>
                <a:cs typeface="Arial" panose="020B0604020202020204" pitchFamily="34" charset="0"/>
              </a:rPr>
              <a:t>How Much Weight loss to Reduce Obesity Associated Breast Cancer Risk ?</a:t>
            </a:r>
          </a:p>
        </p:txBody>
      </p:sp>
      <p:sp>
        <p:nvSpPr>
          <p:cNvPr id="8" name="Content Placeholder 7">
            <a:extLst>
              <a:ext uri="{FF2B5EF4-FFF2-40B4-BE49-F238E27FC236}">
                <a16:creationId xmlns:a16="http://schemas.microsoft.com/office/drawing/2014/main" id="{FBCBFA02-4D62-B5B7-E913-AADB90701083}"/>
              </a:ext>
            </a:extLst>
          </p:cNvPr>
          <p:cNvSpPr>
            <a:spLocks noGrp="1"/>
          </p:cNvSpPr>
          <p:nvPr>
            <p:ph sz="half" idx="1"/>
          </p:nvPr>
        </p:nvSpPr>
        <p:spPr>
          <a:xfrm>
            <a:off x="218209" y="1845734"/>
            <a:ext cx="6541912" cy="4023359"/>
          </a:xfrm>
        </p:spPr>
        <p:txBody>
          <a:bodyPr/>
          <a:lstStyle/>
          <a:p>
            <a:r>
              <a:rPr lang="en-US" sz="2400" b="1" dirty="0">
                <a:solidFill>
                  <a:schemeClr val="tx2">
                    <a:lumMod val="75000"/>
                  </a:schemeClr>
                </a:solidFill>
              </a:rPr>
              <a:t>Behavioral  interventions </a:t>
            </a:r>
            <a:r>
              <a:rPr lang="en-US" sz="2400" dirty="0">
                <a:solidFill>
                  <a:prstClr val="white">
                    <a:lumMod val="75000"/>
                    <a:lumOff val="25000"/>
                  </a:prstClr>
                </a:solidFill>
              </a:rPr>
              <a:t>if achieve </a:t>
            </a:r>
            <a:r>
              <a:rPr lang="en-US" sz="2400" dirty="0"/>
              <a:t>≥ 10% weight loss improve risk biomarkers; if sustained breast cancer risk.</a:t>
            </a:r>
          </a:p>
          <a:p>
            <a:r>
              <a:rPr lang="en-US" sz="2400" b="1" dirty="0">
                <a:solidFill>
                  <a:srgbClr val="00CCFF"/>
                </a:solidFill>
              </a:rPr>
              <a:t>Bariatric surgery </a:t>
            </a:r>
            <a:r>
              <a:rPr lang="en-US" sz="2400" dirty="0"/>
              <a:t>with mean ≥ 20% weight reduction reduce breast cancer risk by 45%.</a:t>
            </a:r>
          </a:p>
          <a:p>
            <a:r>
              <a:rPr lang="en-US" sz="2400" b="1" dirty="0">
                <a:solidFill>
                  <a:srgbClr val="FFFF00"/>
                </a:solidFill>
              </a:rPr>
              <a:t>GLP-1</a:t>
            </a:r>
            <a:r>
              <a:rPr lang="en-US" sz="2400" b="1" dirty="0"/>
              <a:t>/</a:t>
            </a:r>
            <a:r>
              <a:rPr lang="en-US" sz="2400" b="1" dirty="0">
                <a:solidFill>
                  <a:srgbClr val="FFFF00"/>
                </a:solidFill>
              </a:rPr>
              <a:t>GIPR</a:t>
            </a:r>
            <a:r>
              <a:rPr lang="en-US" sz="2400" b="1" dirty="0"/>
              <a:t> </a:t>
            </a:r>
            <a:r>
              <a:rPr lang="en-US" sz="2400" b="1" dirty="0">
                <a:solidFill>
                  <a:srgbClr val="FFFF00"/>
                </a:solidFill>
              </a:rPr>
              <a:t>agonists </a:t>
            </a:r>
            <a:r>
              <a:rPr lang="en-US" sz="2400" dirty="0">
                <a:solidFill>
                  <a:schemeClr val="tx1"/>
                </a:solidFill>
              </a:rPr>
              <a:t>1</a:t>
            </a:r>
            <a:r>
              <a:rPr lang="en-US" sz="2400" dirty="0"/>
              <a:t>0-20% weight loss in non-diabetic cohorts.  Unclear if reduce risk for breast cancer.</a:t>
            </a:r>
          </a:p>
          <a:p>
            <a:endParaRPr lang="en-US" dirty="0"/>
          </a:p>
        </p:txBody>
      </p:sp>
      <p:pic>
        <p:nvPicPr>
          <p:cNvPr id="10" name="Picture 2" descr="CatchLife Obesity : CatchLife | Gastric Sleeve Prices in Turkey">
            <a:extLst>
              <a:ext uri="{FF2B5EF4-FFF2-40B4-BE49-F238E27FC236}">
                <a16:creationId xmlns:a16="http://schemas.microsoft.com/office/drawing/2014/main" id="{7E64ABE4-6D82-FD18-FDCE-9C6B4B69299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592500" y="3076337"/>
            <a:ext cx="1563180" cy="1562151"/>
          </a:xfrm>
        </p:spPr>
      </p:pic>
      <p:pic>
        <p:nvPicPr>
          <p:cNvPr id="11" name="Content Placeholder 5">
            <a:extLst>
              <a:ext uri="{FF2B5EF4-FFF2-40B4-BE49-F238E27FC236}">
                <a16:creationId xmlns:a16="http://schemas.microsoft.com/office/drawing/2014/main" id="{D79DF783-DBD6-C243-3BF7-EE9AC78A88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2311" y="1958088"/>
            <a:ext cx="1860784" cy="145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Box 11">
            <a:extLst>
              <a:ext uri="{FF2B5EF4-FFF2-40B4-BE49-F238E27FC236}">
                <a16:creationId xmlns:a16="http://schemas.microsoft.com/office/drawing/2014/main" id="{0A9CAC50-763D-4A39-7452-67E9FFF615AB}"/>
              </a:ext>
            </a:extLst>
          </p:cNvPr>
          <p:cNvSpPr txBox="1"/>
          <p:nvPr/>
        </p:nvSpPr>
        <p:spPr>
          <a:xfrm>
            <a:off x="4386064" y="6348818"/>
            <a:ext cx="6541912" cy="738664"/>
          </a:xfrm>
          <a:prstGeom prst="rect">
            <a:avLst/>
          </a:prstGeom>
          <a:noFill/>
        </p:spPr>
        <p:txBody>
          <a:bodyPr wrap="square">
            <a:spAutoFit/>
          </a:bodyPr>
          <a:lstStyle/>
          <a:p>
            <a:pPr algn="r">
              <a:defRPr/>
            </a:pPr>
            <a:r>
              <a:rPr lang="en-US" sz="1400" b="1" i="1" dirty="0" err="1">
                <a:latin typeface="Arial" panose="020B0604020202020204" pitchFamily="34" charset="0"/>
                <a:cs typeface="Arial" panose="020B0604020202020204" pitchFamily="34" charset="0"/>
              </a:rPr>
              <a:t>Jastreboff</a:t>
            </a:r>
            <a:r>
              <a:rPr lang="en-US" sz="1400" b="1" i="1" dirty="0">
                <a:latin typeface="Arial" panose="020B0604020202020204" pitchFamily="34" charset="0"/>
                <a:cs typeface="Arial" panose="020B0604020202020204" pitchFamily="34" charset="0"/>
              </a:rPr>
              <a:t> NEJM 2022;</a:t>
            </a:r>
            <a:r>
              <a:rPr lang="en-US" sz="1400" b="1" i="0" dirty="0">
                <a:effectLst/>
                <a:latin typeface="Arial" panose="020B0604020202020204" pitchFamily="34" charset="0"/>
                <a:cs typeface="Arial" panose="020B0604020202020204" pitchFamily="34" charset="0"/>
              </a:rPr>
              <a:t>387:205</a:t>
            </a:r>
          </a:p>
          <a:p>
            <a:pPr algn="r">
              <a:defRPr/>
            </a:pPr>
            <a:r>
              <a:rPr lang="en-US" sz="1400" b="1" i="1" dirty="0" err="1">
                <a:effectLst/>
                <a:latin typeface="Arial" panose="020B0604020202020204" pitchFamily="34" charset="0"/>
                <a:cs typeface="Arial" panose="020B0604020202020204" pitchFamily="34" charset="0"/>
              </a:rPr>
              <a:t>Piccoli</a:t>
            </a:r>
            <a:r>
              <a:rPr lang="en-US" sz="1400" b="1" i="1" dirty="0">
                <a:effectLst/>
                <a:latin typeface="Arial" panose="020B0604020202020204" pitchFamily="34" charset="0"/>
                <a:cs typeface="Arial" panose="020B0604020202020204" pitchFamily="34" charset="0"/>
              </a:rPr>
              <a:t>. J Clin Endocrinol </a:t>
            </a:r>
            <a:r>
              <a:rPr lang="en-US" sz="1400" b="1" i="1" dirty="0" err="1">
                <a:effectLst/>
                <a:latin typeface="Arial" panose="020B0604020202020204" pitchFamily="34" charset="0"/>
                <a:cs typeface="Arial" panose="020B0604020202020204" pitchFamily="34" charset="0"/>
              </a:rPr>
              <a:t>Metab</a:t>
            </a:r>
            <a:r>
              <a:rPr lang="en-US" sz="1400" b="1" i="1" dirty="0">
                <a:effectLst/>
                <a:latin typeface="Arial" panose="020B0604020202020204" pitchFamily="34" charset="0"/>
                <a:cs typeface="Arial" panose="020B0604020202020204" pitchFamily="34" charset="0"/>
              </a:rPr>
              <a:t>. 2021 106:912</a:t>
            </a:r>
          </a:p>
          <a:p>
            <a:pPr algn="r">
              <a:defRPr/>
            </a:pPr>
            <a:r>
              <a:rPr lang="en-US" sz="1400" b="1" i="1"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E5808DEE-8FA1-0796-E138-1D4A26BC00DD}"/>
              </a:ext>
            </a:extLst>
          </p:cNvPr>
          <p:cNvSpPr txBox="1"/>
          <p:nvPr/>
        </p:nvSpPr>
        <p:spPr>
          <a:xfrm>
            <a:off x="77503" y="6356842"/>
            <a:ext cx="6098240" cy="523220"/>
          </a:xfrm>
          <a:prstGeom prst="rect">
            <a:avLst/>
          </a:prstGeom>
          <a:noFill/>
        </p:spPr>
        <p:txBody>
          <a:bodyPr wrap="square">
            <a:spAutoFit/>
          </a:bodyPr>
          <a:lstStyle/>
          <a:p>
            <a:r>
              <a:rPr kumimoji="0" lang="en-US" altLang="en-US" sz="1400" b="1"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Teras Cancer Causes Control 2011</a:t>
            </a:r>
          </a:p>
          <a:p>
            <a:r>
              <a:rPr lang="en-US" sz="1400" b="1" i="1" dirty="0">
                <a:latin typeface="Arial" panose="020B0604020202020204" pitchFamily="34" charset="0"/>
                <a:cs typeface="Arial" panose="020B0604020202020204" pitchFamily="34" charset="0"/>
              </a:rPr>
              <a:t>Fabian Breast Ca Res Treat 2013</a:t>
            </a:r>
            <a:r>
              <a:rPr kumimoji="0" lang="en-US" sz="1400" b="1"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 Rubino JAMA 2022;</a:t>
            </a:r>
            <a:r>
              <a:rPr kumimoji="0" lang="en-US" sz="1400" b="1"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327:138</a:t>
            </a:r>
            <a:endParaRPr lang="en-US" sz="1400" dirty="0"/>
          </a:p>
        </p:txBody>
      </p:sp>
      <p:pic>
        <p:nvPicPr>
          <p:cNvPr id="15" name="Picture 14">
            <a:extLst>
              <a:ext uri="{FF2B5EF4-FFF2-40B4-BE49-F238E27FC236}">
                <a16:creationId xmlns:a16="http://schemas.microsoft.com/office/drawing/2014/main" id="{A753179F-ACCF-3F7A-CFF8-6CBBE53C428B}"/>
              </a:ext>
            </a:extLst>
          </p:cNvPr>
          <p:cNvPicPr>
            <a:picLocks noChangeAspect="1"/>
          </p:cNvPicPr>
          <p:nvPr/>
        </p:nvPicPr>
        <p:blipFill>
          <a:blip r:embed="rId5"/>
          <a:stretch>
            <a:fillRect/>
          </a:stretch>
        </p:blipFill>
        <p:spPr>
          <a:xfrm>
            <a:off x="7912199" y="3929403"/>
            <a:ext cx="1156447" cy="1898857"/>
          </a:xfrm>
          <a:prstGeom prst="rect">
            <a:avLst/>
          </a:prstGeom>
        </p:spPr>
      </p:pic>
    </p:spTree>
    <p:extLst>
      <p:ext uri="{BB962C8B-B14F-4D97-AF65-F5344CB8AC3E}">
        <p14:creationId xmlns:p14="http://schemas.microsoft.com/office/powerpoint/2010/main" val="259609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C4D770CF-3054-A1C8-5645-A156CFB8835C}"/>
              </a:ext>
            </a:extLst>
          </p:cNvPr>
          <p:cNvGraphicFramePr>
            <a:graphicFrameLocks noGrp="1"/>
          </p:cNvGraphicFramePr>
          <p:nvPr>
            <p:ph sz="half" idx="1"/>
            <p:extLst>
              <p:ext uri="{D42A27DB-BD31-4B8C-83A1-F6EECF244321}">
                <p14:modId xmlns:p14="http://schemas.microsoft.com/office/powerpoint/2010/main" val="2909973771"/>
              </p:ext>
            </p:extLst>
          </p:nvPr>
        </p:nvGraphicFramePr>
        <p:xfrm>
          <a:off x="1433945" y="2344702"/>
          <a:ext cx="8749144" cy="3588506"/>
        </p:xfrm>
        <a:graphic>
          <a:graphicData uri="http://schemas.openxmlformats.org/drawingml/2006/table">
            <a:tbl>
              <a:tblPr firstRow="1" bandRow="1">
                <a:tableStyleId>{5C22544A-7EE6-4342-B048-85BDC9FD1C3A}</a:tableStyleId>
              </a:tblPr>
              <a:tblGrid>
                <a:gridCol w="1741779">
                  <a:extLst>
                    <a:ext uri="{9D8B030D-6E8A-4147-A177-3AD203B41FA5}">
                      <a16:colId xmlns:a16="http://schemas.microsoft.com/office/drawing/2014/main" val="20000"/>
                    </a:ext>
                  </a:extLst>
                </a:gridCol>
                <a:gridCol w="1757878">
                  <a:extLst>
                    <a:ext uri="{9D8B030D-6E8A-4147-A177-3AD203B41FA5}">
                      <a16:colId xmlns:a16="http://schemas.microsoft.com/office/drawing/2014/main" val="20001"/>
                    </a:ext>
                  </a:extLst>
                </a:gridCol>
                <a:gridCol w="1749829">
                  <a:extLst>
                    <a:ext uri="{9D8B030D-6E8A-4147-A177-3AD203B41FA5}">
                      <a16:colId xmlns:a16="http://schemas.microsoft.com/office/drawing/2014/main" val="20002"/>
                    </a:ext>
                  </a:extLst>
                </a:gridCol>
                <a:gridCol w="1749829">
                  <a:extLst>
                    <a:ext uri="{9D8B030D-6E8A-4147-A177-3AD203B41FA5}">
                      <a16:colId xmlns:a16="http://schemas.microsoft.com/office/drawing/2014/main" val="20003"/>
                    </a:ext>
                  </a:extLst>
                </a:gridCol>
                <a:gridCol w="1749829">
                  <a:extLst>
                    <a:ext uri="{9D8B030D-6E8A-4147-A177-3AD203B41FA5}">
                      <a16:colId xmlns:a16="http://schemas.microsoft.com/office/drawing/2014/main" val="20004"/>
                    </a:ext>
                  </a:extLst>
                </a:gridCol>
              </a:tblGrid>
              <a:tr h="1031548">
                <a:tc>
                  <a:txBody>
                    <a:bodyPr/>
                    <a:lstStyle/>
                    <a:p>
                      <a:endParaRPr lang="en-US" sz="1400" dirty="0">
                        <a:latin typeface="Arial" panose="020B0604020202020204" pitchFamily="34" charset="0"/>
                        <a:cs typeface="Arial" panose="020B0604020202020204" pitchFamily="34" charset="0"/>
                      </a:endParaRPr>
                    </a:p>
                  </a:txBody>
                  <a:tcPr marL="68641" marR="68641" marT="34313" marB="34313">
                    <a:solidFill>
                      <a:schemeClr val="tx1">
                        <a:lumMod val="85000"/>
                      </a:schemeClr>
                    </a:solidFill>
                  </a:tcPr>
                </a:tc>
                <a:tc>
                  <a:txBody>
                    <a:bodyPr/>
                    <a:lstStyle/>
                    <a:p>
                      <a:r>
                        <a:rPr lang="en-US" sz="1800" dirty="0">
                          <a:solidFill>
                            <a:schemeClr val="bg2"/>
                          </a:solidFill>
                          <a:latin typeface="Arial" panose="020B0604020202020204" pitchFamily="34" charset="0"/>
                          <a:cs typeface="Arial" panose="020B0604020202020204" pitchFamily="34" charset="0"/>
                        </a:rPr>
                        <a:t>Heathy</a:t>
                      </a:r>
                    </a:p>
                    <a:p>
                      <a:r>
                        <a:rPr lang="en-US" sz="1800" dirty="0">
                          <a:solidFill>
                            <a:schemeClr val="bg2"/>
                          </a:solidFill>
                          <a:latin typeface="Arial" panose="020B0604020202020204" pitchFamily="34" charset="0"/>
                          <a:cs typeface="Arial" panose="020B0604020202020204" pitchFamily="34" charset="0"/>
                        </a:rPr>
                        <a:t>Lifestyle</a:t>
                      </a:r>
                    </a:p>
                  </a:txBody>
                  <a:tcPr marL="68641" marR="68641" marT="34313" marB="34313">
                    <a:solidFill>
                      <a:schemeClr val="tx1">
                        <a:lumMod val="85000"/>
                      </a:schemeClr>
                    </a:solidFill>
                  </a:tcPr>
                </a:tc>
                <a:tc>
                  <a:txBody>
                    <a:bodyPr/>
                    <a:lstStyle/>
                    <a:p>
                      <a:r>
                        <a:rPr lang="en-US" sz="1800" b="1" dirty="0">
                          <a:solidFill>
                            <a:schemeClr val="bg2"/>
                          </a:solidFill>
                          <a:latin typeface="Arial" panose="020B0604020202020204" pitchFamily="34" charset="0"/>
                          <a:cs typeface="Arial" panose="020B0604020202020204" pitchFamily="34" charset="0"/>
                        </a:rPr>
                        <a:t>Endocrine Pharmaco-</a:t>
                      </a:r>
                    </a:p>
                    <a:p>
                      <a:r>
                        <a:rPr lang="en-US" sz="1800" b="1" dirty="0">
                          <a:solidFill>
                            <a:schemeClr val="bg2"/>
                          </a:solidFill>
                          <a:latin typeface="Arial" panose="020B0604020202020204" pitchFamily="34" charset="0"/>
                          <a:cs typeface="Arial" panose="020B0604020202020204" pitchFamily="34" charset="0"/>
                        </a:rPr>
                        <a:t>Therapy</a:t>
                      </a:r>
                    </a:p>
                  </a:txBody>
                  <a:tcPr marL="68641" marR="68641" marT="34313" marB="34313">
                    <a:solidFill>
                      <a:schemeClr val="tx1">
                        <a:lumMod val="85000"/>
                      </a:schemeClr>
                    </a:solidFill>
                  </a:tcPr>
                </a:tc>
                <a:tc>
                  <a:txBody>
                    <a:bodyPr/>
                    <a:lstStyle/>
                    <a:p>
                      <a:r>
                        <a:rPr lang="en-US" sz="1800" dirty="0">
                          <a:solidFill>
                            <a:schemeClr val="bg2"/>
                          </a:solidFill>
                          <a:latin typeface="Arial" panose="020B0604020202020204" pitchFamily="34" charset="0"/>
                          <a:cs typeface="Arial" panose="020B0604020202020204" pitchFamily="34" charset="0"/>
                        </a:rPr>
                        <a:t>Clinical Trials</a:t>
                      </a:r>
                    </a:p>
                  </a:txBody>
                  <a:tcPr marL="68641" marR="68641" marT="34313" marB="34313">
                    <a:solidFill>
                      <a:schemeClr val="tx1">
                        <a:lumMod val="85000"/>
                      </a:schemeClr>
                    </a:solidFill>
                  </a:tcPr>
                </a:tc>
                <a:tc>
                  <a:txBody>
                    <a:bodyPr/>
                    <a:lstStyle/>
                    <a:p>
                      <a:r>
                        <a:rPr lang="en-US" sz="1800" b="1" dirty="0">
                          <a:solidFill>
                            <a:schemeClr val="bg2"/>
                          </a:solidFill>
                          <a:latin typeface="Arial" panose="020B0604020202020204" pitchFamily="34" charset="0"/>
                          <a:cs typeface="Arial" panose="020B0604020202020204" pitchFamily="34" charset="0"/>
                        </a:rPr>
                        <a:t>Prophylactic Surgery</a:t>
                      </a:r>
                    </a:p>
                  </a:txBody>
                  <a:tcPr marL="68641" marR="68641" marT="34313" marB="34313">
                    <a:solidFill>
                      <a:schemeClr val="tx1">
                        <a:lumMod val="85000"/>
                      </a:schemeClr>
                    </a:solidFill>
                  </a:tcPr>
                </a:tc>
                <a:extLst>
                  <a:ext uri="{0D108BD9-81ED-4DB2-BD59-A6C34878D82A}">
                    <a16:rowId xmlns:a16="http://schemas.microsoft.com/office/drawing/2014/main" val="10000"/>
                  </a:ext>
                </a:extLst>
              </a:tr>
              <a:tr h="637078">
                <a:tc>
                  <a:txBody>
                    <a:bodyPr/>
                    <a:lstStyle/>
                    <a:p>
                      <a:r>
                        <a:rPr lang="en-US" sz="1800" b="1" dirty="0">
                          <a:latin typeface="Arial" panose="020B0604020202020204" pitchFamily="34" charset="0"/>
                          <a:cs typeface="Arial" panose="020B0604020202020204" pitchFamily="34" charset="0"/>
                        </a:rPr>
                        <a:t>Average Risk</a:t>
                      </a:r>
                    </a:p>
                  </a:txBody>
                  <a:tcPr marL="68641" marR="68641" marT="34313" marB="34313">
                    <a:solidFill>
                      <a:srgbClr val="99CC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99CC00"/>
                    </a:solidFill>
                  </a:tcPr>
                </a:tc>
                <a:tc>
                  <a:txBody>
                    <a:bodyPr/>
                    <a:lstStyle/>
                    <a:p>
                      <a:endParaRPr lang="en-US" sz="1800"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tc>
                  <a:txBody>
                    <a:bodyPr/>
                    <a:lstStyle/>
                    <a:p>
                      <a:endParaRPr lang="en-US" sz="1800"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tc>
                  <a:txBody>
                    <a:bodyPr/>
                    <a:lstStyle/>
                    <a:p>
                      <a:endParaRPr lang="en-US" sz="1800"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extLst>
                  <a:ext uri="{0D108BD9-81ED-4DB2-BD59-A6C34878D82A}">
                    <a16:rowId xmlns:a16="http://schemas.microsoft.com/office/drawing/2014/main" val="10001"/>
                  </a:ext>
                </a:extLst>
              </a:tr>
              <a:tr h="645724">
                <a:tc>
                  <a:txBody>
                    <a:bodyPr/>
                    <a:lstStyle/>
                    <a:p>
                      <a:r>
                        <a:rPr lang="en-US" sz="1800" b="1" dirty="0">
                          <a:latin typeface="Arial" panose="020B0604020202020204" pitchFamily="34" charset="0"/>
                          <a:cs typeface="Arial" panose="020B0604020202020204" pitchFamily="34" charset="0"/>
                        </a:rPr>
                        <a:t>Moderate</a:t>
                      </a:r>
                    </a:p>
                  </a:txBody>
                  <a:tcPr marL="68641" marR="68641" marT="34313" marB="34313">
                    <a:solidFill>
                      <a:srgbClr val="FFFF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FF00"/>
                    </a:solidFill>
                  </a:tcPr>
                </a:tc>
                <a:tc>
                  <a:txBody>
                    <a:bodyPr/>
                    <a:lstStyle/>
                    <a:p>
                      <a:r>
                        <a:rPr lang="en-US" sz="1800" b="1" dirty="0">
                          <a:latin typeface="Arial" panose="020B0604020202020204" pitchFamily="34" charset="0"/>
                          <a:cs typeface="Arial" panose="020B0604020202020204" pitchFamily="34" charset="0"/>
                        </a:rPr>
                        <a:t>+/-</a:t>
                      </a:r>
                    </a:p>
                  </a:txBody>
                  <a:tcPr marL="68641" marR="68641" marT="34313" marB="34313">
                    <a:solidFill>
                      <a:srgbClr val="FFFF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FF00"/>
                    </a:solidFill>
                  </a:tcPr>
                </a:tc>
                <a:tc>
                  <a:txBody>
                    <a:bodyPr/>
                    <a:lstStyle/>
                    <a:p>
                      <a:endParaRPr lang="en-US" sz="1800"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extLst>
                  <a:ext uri="{0D108BD9-81ED-4DB2-BD59-A6C34878D82A}">
                    <a16:rowId xmlns:a16="http://schemas.microsoft.com/office/drawing/2014/main" val="10002"/>
                  </a:ext>
                </a:extLst>
              </a:tr>
              <a:tr h="637078">
                <a:tc>
                  <a:txBody>
                    <a:bodyPr/>
                    <a:lstStyle/>
                    <a:p>
                      <a:r>
                        <a:rPr lang="en-US" sz="1800" b="1" dirty="0">
                          <a:latin typeface="Arial" panose="020B0604020202020204" pitchFamily="34" charset="0"/>
                          <a:cs typeface="Arial" panose="020B0604020202020204" pitchFamily="34" charset="0"/>
                        </a:rPr>
                        <a:t>High</a:t>
                      </a:r>
                    </a:p>
                  </a:txBody>
                  <a:tcPr marL="68641" marR="68641" marT="34313" marB="34313">
                    <a:solidFill>
                      <a:srgbClr val="FF99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99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99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9900"/>
                    </a:solidFill>
                  </a:tcPr>
                </a:tc>
                <a:tc>
                  <a:txBody>
                    <a:bodyPr/>
                    <a:lstStyle/>
                    <a:p>
                      <a:endParaRPr lang="en-US" sz="1800" b="1"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extLst>
                  <a:ext uri="{0D108BD9-81ED-4DB2-BD59-A6C34878D82A}">
                    <a16:rowId xmlns:a16="http://schemas.microsoft.com/office/drawing/2014/main" val="10003"/>
                  </a:ext>
                </a:extLst>
              </a:tr>
              <a:tr h="637078">
                <a:tc>
                  <a:txBody>
                    <a:bodyPr/>
                    <a:lstStyle/>
                    <a:p>
                      <a:r>
                        <a:rPr lang="en-US" sz="1800" b="1" dirty="0">
                          <a:latin typeface="Arial" panose="020B0604020202020204" pitchFamily="34" charset="0"/>
                          <a:cs typeface="Arial" panose="020B0604020202020204" pitchFamily="34" charset="0"/>
                        </a:rPr>
                        <a:t>Very High</a:t>
                      </a:r>
                    </a:p>
                  </a:txBody>
                  <a:tcPr marL="68641" marR="68641" marT="34313" marB="34313">
                    <a:solidFill>
                      <a:srgbClr val="FF00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00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00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0000"/>
                    </a:solidFill>
                  </a:tcPr>
                </a:tc>
                <a:tc>
                  <a:txBody>
                    <a:bodyPr/>
                    <a:lstStyle/>
                    <a:p>
                      <a:r>
                        <a:rPr lang="en-US" sz="1800" b="1" dirty="0">
                          <a:latin typeface="Arial" panose="020B0604020202020204" pitchFamily="34" charset="0"/>
                          <a:cs typeface="Arial" panose="020B0604020202020204" pitchFamily="34" charset="0"/>
                        </a:rPr>
                        <a:t>x</a:t>
                      </a:r>
                    </a:p>
                  </a:txBody>
                  <a:tcPr marL="68641" marR="68641" marT="34313" marB="34313">
                    <a:solidFill>
                      <a:srgbClr val="FF0000"/>
                    </a:solidFill>
                  </a:tcPr>
                </a:tc>
                <a:extLst>
                  <a:ext uri="{0D108BD9-81ED-4DB2-BD59-A6C34878D82A}">
                    <a16:rowId xmlns:a16="http://schemas.microsoft.com/office/drawing/2014/main" val="10004"/>
                  </a:ext>
                </a:extLst>
              </a:tr>
            </a:tbl>
          </a:graphicData>
        </a:graphic>
      </p:graphicFrame>
      <p:sp>
        <p:nvSpPr>
          <p:cNvPr id="2" name="Arrow: Down 1">
            <a:extLst>
              <a:ext uri="{FF2B5EF4-FFF2-40B4-BE49-F238E27FC236}">
                <a16:creationId xmlns:a16="http://schemas.microsoft.com/office/drawing/2014/main" id="{5D50AC26-F0D0-0F83-FB70-35E9DCCB4816}"/>
              </a:ext>
            </a:extLst>
          </p:cNvPr>
          <p:cNvSpPr/>
          <p:nvPr/>
        </p:nvSpPr>
        <p:spPr>
          <a:xfrm>
            <a:off x="5386917" y="1838113"/>
            <a:ext cx="472722" cy="506589"/>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D21C482A-2E7B-172C-6B9B-E923ED03B3E1}"/>
              </a:ext>
            </a:extLst>
          </p:cNvPr>
          <p:cNvSpPr>
            <a:spLocks noGrp="1"/>
          </p:cNvSpPr>
          <p:nvPr>
            <p:ph type="title"/>
          </p:nvPr>
        </p:nvSpPr>
        <p:spPr>
          <a:xfrm>
            <a:off x="834249" y="286603"/>
            <a:ext cx="10523502" cy="1450757"/>
          </a:xfrm>
        </p:spPr>
        <p:txBody>
          <a:bodyPr>
            <a:normAutofit/>
          </a:bodyPr>
          <a:lstStyle/>
          <a:p>
            <a:pPr algn="ctr">
              <a:defRPr/>
            </a:pPr>
            <a:r>
              <a:rPr lang="en-US" sz="2800" dirty="0">
                <a:latin typeface="Arial" panose="020B0604020202020204" pitchFamily="34" charset="0"/>
                <a:cs typeface="Arial" panose="020B0604020202020204" pitchFamily="34" charset="0"/>
              </a:rPr>
              <a:t>Endocrine Pharmacotherapy for Women at Elevated Risk</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Content Placeholder 2" descr="Diagram&#10;&#10;Description automatically generated">
            <a:extLst>
              <a:ext uri="{FF2B5EF4-FFF2-40B4-BE49-F238E27FC236}">
                <a16:creationId xmlns:a16="http://schemas.microsoft.com/office/drawing/2014/main" id="{29BD6D79-6C08-B27D-9826-211776BAD9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6018" y="2156803"/>
            <a:ext cx="4301067" cy="2356556"/>
          </a:xfrm>
        </p:spPr>
      </p:pic>
      <p:sp>
        <p:nvSpPr>
          <p:cNvPr id="61444" name="Content Placeholder 10">
            <a:extLst>
              <a:ext uri="{FF2B5EF4-FFF2-40B4-BE49-F238E27FC236}">
                <a16:creationId xmlns:a16="http://schemas.microsoft.com/office/drawing/2014/main" id="{AFC3D1B7-9094-C1E6-165D-C89992091654}"/>
              </a:ext>
            </a:extLst>
          </p:cNvPr>
          <p:cNvSpPr>
            <a:spLocks noGrp="1" noChangeArrowheads="1"/>
          </p:cNvSpPr>
          <p:nvPr>
            <p:ph sz="quarter" idx="4"/>
          </p:nvPr>
        </p:nvSpPr>
        <p:spPr>
          <a:xfrm>
            <a:off x="4928116" y="1932000"/>
            <a:ext cx="7118109" cy="4129321"/>
          </a:xfrm>
          <a:ln>
            <a:solidFill>
              <a:schemeClr val="tx1"/>
            </a:solidFill>
          </a:ln>
        </p:spPr>
        <p:txBody>
          <a:bodyPr>
            <a:normAutofit fontScale="92500" lnSpcReduction="10000"/>
          </a:bodyPr>
          <a:lstStyle/>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altLang="en-US" sz="24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Absolute Estimated Risk</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24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5-year BCRAT ≥ 3%*</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24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10-yr IBIS (Tyrer-Cuzick) ≥ 5%*</a:t>
            </a: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altLang="en-US" sz="24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Relative Risk ≥ 2X Population for age if 45-65 , </a:t>
            </a:r>
            <a:r>
              <a:rPr kumimoji="0" lang="en-US" altLang="en-US" sz="24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or</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24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 4X Population if 40-44</a:t>
            </a:r>
          </a:p>
          <a:p>
            <a:pPr>
              <a:defRPr/>
            </a:pPr>
            <a:r>
              <a:rPr lang="en-US" altLang="en-US" sz="2400" dirty="0">
                <a:solidFill>
                  <a:srgbClr val="FFFF00"/>
                </a:solidFill>
                <a:cs typeface="Arial" panose="020B0604020202020204" pitchFamily="34" charset="0"/>
              </a:rPr>
              <a:t>Moderate Penetrance Gene Mutation</a:t>
            </a:r>
          </a:p>
          <a:p>
            <a:pPr>
              <a:defRPr/>
            </a:pPr>
            <a:r>
              <a:rPr lang="en-US" altLang="en-US" sz="2400" dirty="0">
                <a:solidFill>
                  <a:srgbClr val="FFFF00"/>
                </a:solidFill>
                <a:cs typeface="Arial" panose="020B0604020202020204" pitchFamily="34" charset="0"/>
              </a:rPr>
              <a:t>Strong FH</a:t>
            </a:r>
          </a:p>
          <a:p>
            <a:pPr>
              <a:defRPr/>
            </a:pPr>
            <a:r>
              <a:rPr lang="en-US" altLang="en-US" sz="2400" dirty="0">
                <a:solidFill>
                  <a:srgbClr val="FFC000"/>
                </a:solidFill>
                <a:cs typeface="Arial" panose="020B0604020202020204" pitchFamily="34" charset="0"/>
              </a:rPr>
              <a:t>Atypical Hyperplasia (AH) LCIS</a:t>
            </a: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ER+ DCIS </a:t>
            </a: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High Penetrance Gene Mutation</a:t>
            </a:r>
            <a:endParaRPr lang="en-US" altLang="en-US" sz="2400" dirty="0">
              <a:solidFill>
                <a:srgbClr val="FF0000"/>
              </a:solidFill>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a:p>
            <a:pPr lvl="1">
              <a:defRPr/>
            </a:pPr>
            <a:endParaRPr lang="en-US" altLang="en-US" sz="2578" dirty="0"/>
          </a:p>
          <a:p>
            <a:pPr lvl="1">
              <a:defRPr/>
            </a:pPr>
            <a:endParaRPr lang="en-US" altLang="en-US" dirty="0"/>
          </a:p>
        </p:txBody>
      </p:sp>
      <p:sp>
        <p:nvSpPr>
          <p:cNvPr id="6" name="Rectangle 5">
            <a:extLst>
              <a:ext uri="{FF2B5EF4-FFF2-40B4-BE49-F238E27FC236}">
                <a16:creationId xmlns:a16="http://schemas.microsoft.com/office/drawing/2014/main" id="{AC7BB18E-C818-318A-F4C6-10AA790BBE54}"/>
              </a:ext>
            </a:extLst>
          </p:cNvPr>
          <p:cNvSpPr/>
          <p:nvPr/>
        </p:nvSpPr>
        <p:spPr bwMode="auto">
          <a:xfrm>
            <a:off x="2345914" y="2644555"/>
            <a:ext cx="1013178" cy="468489"/>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a:lstStyle/>
          <a:p>
            <a:pPr>
              <a:defRPr/>
            </a:pPr>
            <a:r>
              <a:rPr lang="en-US" sz="1244" b="1" dirty="0">
                <a:solidFill>
                  <a:schemeClr val="bg2"/>
                </a:solidFill>
                <a:latin typeface="+mj-lt"/>
                <a:cs typeface="Arial" charset="0"/>
              </a:rPr>
              <a:t>Moderate</a:t>
            </a:r>
          </a:p>
        </p:txBody>
      </p:sp>
      <p:sp>
        <p:nvSpPr>
          <p:cNvPr id="8" name="Rectangle 7">
            <a:extLst>
              <a:ext uri="{FF2B5EF4-FFF2-40B4-BE49-F238E27FC236}">
                <a16:creationId xmlns:a16="http://schemas.microsoft.com/office/drawing/2014/main" id="{DF3F11C0-A87F-22A7-292E-DCFAB08B41C0}"/>
              </a:ext>
            </a:extLst>
          </p:cNvPr>
          <p:cNvSpPr/>
          <p:nvPr/>
        </p:nvSpPr>
        <p:spPr bwMode="auto">
          <a:xfrm>
            <a:off x="1337080" y="2741074"/>
            <a:ext cx="859367" cy="361244"/>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a:lstStyle/>
          <a:p>
            <a:pPr>
              <a:defRPr/>
            </a:pPr>
            <a:r>
              <a:rPr lang="en-US" sz="1352" b="1" dirty="0">
                <a:solidFill>
                  <a:schemeClr val="bg2"/>
                </a:solidFill>
                <a:latin typeface="Arial" panose="020B0604020202020204" pitchFamily="34" charset="0"/>
                <a:cs typeface="Arial" charset="0"/>
              </a:rPr>
              <a:t>High</a:t>
            </a:r>
          </a:p>
        </p:txBody>
      </p:sp>
      <p:sp>
        <p:nvSpPr>
          <p:cNvPr id="63495" name="Rectangle 8">
            <a:extLst>
              <a:ext uri="{FF2B5EF4-FFF2-40B4-BE49-F238E27FC236}">
                <a16:creationId xmlns:a16="http://schemas.microsoft.com/office/drawing/2014/main" id="{50CE50DB-AB73-1CCD-C83E-D5864C2A2C9C}"/>
              </a:ext>
            </a:extLst>
          </p:cNvPr>
          <p:cNvSpPr>
            <a:spLocks noChangeArrowheads="1"/>
          </p:cNvSpPr>
          <p:nvPr/>
        </p:nvSpPr>
        <p:spPr bwMode="auto">
          <a:xfrm>
            <a:off x="387244" y="3575420"/>
            <a:ext cx="949678" cy="421923"/>
          </a:xfrm>
          <a:prstGeom prst="rect">
            <a:avLst/>
          </a:prstGeom>
          <a:solidFill>
            <a:schemeClr val="tx1"/>
          </a:solidFill>
          <a:ln w="28575" algn="ctr">
            <a:solidFill>
              <a:schemeClr val="tx1"/>
            </a:solidFill>
            <a:round/>
            <a:headEnd/>
            <a:tailEnd/>
          </a:ln>
        </p:spPr>
        <p:txBody>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r>
              <a:rPr lang="en-US" altLang="en-US" sz="1244" b="1" dirty="0">
                <a:solidFill>
                  <a:schemeClr val="bg2"/>
                </a:solidFill>
                <a:latin typeface="Arial" panose="020B0604020202020204" pitchFamily="34" charset="0"/>
                <a:cs typeface="Arial" panose="020B0604020202020204" pitchFamily="34" charset="0"/>
              </a:rPr>
              <a:t>Very High</a:t>
            </a:r>
          </a:p>
        </p:txBody>
      </p:sp>
      <p:sp>
        <p:nvSpPr>
          <p:cNvPr id="61451" name="TextBox 12">
            <a:extLst>
              <a:ext uri="{FF2B5EF4-FFF2-40B4-BE49-F238E27FC236}">
                <a16:creationId xmlns:a16="http://schemas.microsoft.com/office/drawing/2014/main" id="{1C49FB73-3FE5-2686-5F1B-BE86D8BE01F9}"/>
              </a:ext>
            </a:extLst>
          </p:cNvPr>
          <p:cNvSpPr txBox="1">
            <a:spLocks noChangeArrowheads="1"/>
          </p:cNvSpPr>
          <p:nvPr/>
        </p:nvSpPr>
        <p:spPr bwMode="auto">
          <a:xfrm>
            <a:off x="7349675" y="6082597"/>
            <a:ext cx="4292600" cy="323294"/>
          </a:xfrm>
          <a:prstGeom prst="rect">
            <a:avLst/>
          </a:prstGeom>
          <a:noFill/>
          <a:ln>
            <a:noFill/>
          </a:ln>
        </p:spPr>
        <p:txBody>
          <a:bodyPr>
            <a:spAutoFit/>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a:defRPr/>
            </a:pPr>
            <a:r>
              <a:rPr lang="en-US" altLang="en-US" sz="1501" dirty="0">
                <a:latin typeface="Arial" panose="020B0604020202020204" pitchFamily="34" charset="0"/>
              </a:rPr>
              <a:t>* </a:t>
            </a:r>
            <a:r>
              <a:rPr lang="en-US" altLang="en-US" sz="1422" b="1" i="1" dirty="0">
                <a:latin typeface="Arial" panose="020B0604020202020204" pitchFamily="34" charset="0"/>
                <a:cs typeface="Arial" panose="020B0604020202020204" pitchFamily="34" charset="0"/>
              </a:rPr>
              <a:t>Using models without breast density or SNPs</a:t>
            </a:r>
          </a:p>
        </p:txBody>
      </p:sp>
      <p:sp>
        <p:nvSpPr>
          <p:cNvPr id="63497" name="Rectangle 13">
            <a:extLst>
              <a:ext uri="{FF2B5EF4-FFF2-40B4-BE49-F238E27FC236}">
                <a16:creationId xmlns:a16="http://schemas.microsoft.com/office/drawing/2014/main" id="{45B41F2A-E859-028C-D4F3-0C8E4FCCBFAE}"/>
              </a:ext>
            </a:extLst>
          </p:cNvPr>
          <p:cNvSpPr>
            <a:spLocks noChangeArrowheads="1"/>
          </p:cNvSpPr>
          <p:nvPr/>
        </p:nvSpPr>
        <p:spPr bwMode="auto">
          <a:xfrm>
            <a:off x="-1703684" y="6341006"/>
            <a:ext cx="85903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lgn="r"/>
            <a:r>
              <a:rPr lang="en-US" altLang="en-US" sz="1600" b="1" i="1" dirty="0">
                <a:latin typeface="Arial" panose="020B0604020202020204" pitchFamily="34" charset="0"/>
                <a:cs typeface="Arial" panose="020B0604020202020204" pitchFamily="34" charset="0"/>
              </a:rPr>
              <a:t>Visvanathan, Fabian ASCO Prevention Guidelines Update JCO 2019;</a:t>
            </a:r>
          </a:p>
          <a:p>
            <a:pPr algn="r"/>
            <a:r>
              <a:rPr lang="en-US" altLang="en-US" sz="1600" b="1" i="1" dirty="0">
                <a:latin typeface="Arial" panose="020B0604020202020204" pitchFamily="34" charset="0"/>
                <a:cs typeface="Arial" panose="020B0604020202020204" pitchFamily="34" charset="0"/>
              </a:rPr>
              <a:t>US Preventive Services Task Force 2019</a:t>
            </a:r>
            <a:r>
              <a:rPr lang="en-US" altLang="en-US" sz="1422" b="1" i="1" dirty="0">
                <a:latin typeface="Arial" panose="020B0604020202020204" pitchFamily="34" charset="0"/>
                <a:cs typeface="Arial" panose="020B0604020202020204" pitchFamily="34" charset="0"/>
              </a:rPr>
              <a:t>;</a:t>
            </a:r>
          </a:p>
        </p:txBody>
      </p:sp>
      <p:sp>
        <p:nvSpPr>
          <p:cNvPr id="61453" name="Arrow: Left 17">
            <a:extLst>
              <a:ext uri="{FF2B5EF4-FFF2-40B4-BE49-F238E27FC236}">
                <a16:creationId xmlns:a16="http://schemas.microsoft.com/office/drawing/2014/main" id="{FA7A9DD1-163A-2299-357F-056DB5D6B212}"/>
              </a:ext>
            </a:extLst>
          </p:cNvPr>
          <p:cNvSpPr>
            <a:spLocks noChangeArrowheads="1"/>
          </p:cNvSpPr>
          <p:nvPr/>
        </p:nvSpPr>
        <p:spPr bwMode="auto">
          <a:xfrm rot="20617477">
            <a:off x="3140569" y="2732050"/>
            <a:ext cx="340078" cy="246945"/>
          </a:xfrm>
          <a:prstGeom prst="leftArrow">
            <a:avLst>
              <a:gd name="adj1" fmla="val 50000"/>
              <a:gd name="adj2" fmla="val 49954"/>
            </a:avLst>
          </a:prstGeom>
          <a:solidFill>
            <a:schemeClr val="bg2"/>
          </a:solidFill>
          <a:ln w="9525" algn="ctr">
            <a:solidFill>
              <a:schemeClr val="bg2"/>
            </a:solidFill>
            <a:round/>
            <a:headEnd/>
            <a:tailEnd/>
          </a:ln>
        </p:spPr>
        <p:txBody>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a:defRPr/>
            </a:pPr>
            <a:endParaRPr lang="en-US" altLang="en-US" sz="2402" dirty="0">
              <a:latin typeface="Arial" panose="020B0604020202020204" pitchFamily="34" charset="0"/>
              <a:cs typeface="Arial" panose="020B0604020202020204" pitchFamily="34" charset="0"/>
            </a:endParaRPr>
          </a:p>
        </p:txBody>
      </p:sp>
      <p:sp>
        <p:nvSpPr>
          <p:cNvPr id="61454" name="TextBox 18">
            <a:extLst>
              <a:ext uri="{FF2B5EF4-FFF2-40B4-BE49-F238E27FC236}">
                <a16:creationId xmlns:a16="http://schemas.microsoft.com/office/drawing/2014/main" id="{91A39263-A819-5841-2942-EDB43E7C3458}"/>
              </a:ext>
            </a:extLst>
          </p:cNvPr>
          <p:cNvSpPr txBox="1">
            <a:spLocks noChangeArrowheads="1"/>
          </p:cNvSpPr>
          <p:nvPr/>
        </p:nvSpPr>
        <p:spPr bwMode="auto">
          <a:xfrm>
            <a:off x="884063" y="2296169"/>
            <a:ext cx="1013178" cy="300403"/>
          </a:xfrm>
          <a:prstGeom prst="rect">
            <a:avLst/>
          </a:prstGeom>
          <a:solidFill>
            <a:schemeClr val="bg2"/>
          </a:solidFill>
          <a:ln w="9525">
            <a:solidFill>
              <a:srgbClr val="000000"/>
            </a:solidFill>
            <a:miter lim="800000"/>
            <a:headEnd/>
            <a:tailEnd/>
          </a:ln>
        </p:spPr>
        <p:txBody>
          <a:bodyPr>
            <a:spAutoFit/>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a:defRPr/>
            </a:pPr>
            <a:r>
              <a:rPr lang="en-US" altLang="en-US" sz="1352" b="1" dirty="0">
                <a:latin typeface="Arial" panose="020B0604020202020204" pitchFamily="34" charset="0"/>
                <a:cs typeface="Arial" panose="020B0604020202020204" pitchFamily="34" charset="0"/>
              </a:rPr>
              <a:t>AH, LCIS</a:t>
            </a:r>
          </a:p>
        </p:txBody>
      </p:sp>
      <p:sp>
        <p:nvSpPr>
          <p:cNvPr id="15" name="TextBox 18">
            <a:extLst>
              <a:ext uri="{FF2B5EF4-FFF2-40B4-BE49-F238E27FC236}">
                <a16:creationId xmlns:a16="http://schemas.microsoft.com/office/drawing/2014/main" id="{7D582A67-2D27-FD56-63AF-EF0AD9AC518A}"/>
              </a:ext>
            </a:extLst>
          </p:cNvPr>
          <p:cNvSpPr txBox="1">
            <a:spLocks noChangeArrowheads="1"/>
          </p:cNvSpPr>
          <p:nvPr/>
        </p:nvSpPr>
        <p:spPr bwMode="auto">
          <a:xfrm>
            <a:off x="440975" y="3096618"/>
            <a:ext cx="949677" cy="300403"/>
          </a:xfrm>
          <a:prstGeom prst="rect">
            <a:avLst/>
          </a:prstGeom>
          <a:solidFill>
            <a:schemeClr val="bg2"/>
          </a:solidFill>
          <a:ln>
            <a:noFill/>
          </a:ln>
        </p:spPr>
        <p:txBody>
          <a:bodyPr>
            <a:spAutoFit/>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a:defRPr/>
            </a:pPr>
            <a:r>
              <a:rPr lang="en-US" altLang="en-US" sz="1352" b="1" dirty="0">
                <a:latin typeface="Arial" panose="020B0604020202020204" pitchFamily="34" charset="0"/>
                <a:cs typeface="Arial" panose="020B0604020202020204" pitchFamily="34" charset="0"/>
              </a:rPr>
              <a:t>BRCA1/2</a:t>
            </a:r>
          </a:p>
        </p:txBody>
      </p:sp>
      <p:sp>
        <p:nvSpPr>
          <p:cNvPr id="16" name="TextBox 18">
            <a:extLst>
              <a:ext uri="{FF2B5EF4-FFF2-40B4-BE49-F238E27FC236}">
                <a16:creationId xmlns:a16="http://schemas.microsoft.com/office/drawing/2014/main" id="{13149A4A-B29E-0B94-8175-EB4ABD7B926D}"/>
              </a:ext>
            </a:extLst>
          </p:cNvPr>
          <p:cNvSpPr txBox="1">
            <a:spLocks noChangeArrowheads="1"/>
          </p:cNvSpPr>
          <p:nvPr/>
        </p:nvSpPr>
        <p:spPr bwMode="auto">
          <a:xfrm>
            <a:off x="2306907" y="2147435"/>
            <a:ext cx="1690511" cy="300403"/>
          </a:xfrm>
          <a:prstGeom prst="rect">
            <a:avLst/>
          </a:prstGeom>
          <a:solidFill>
            <a:schemeClr val="bg2"/>
          </a:solidFill>
          <a:ln>
            <a:noFill/>
          </a:ln>
        </p:spPr>
        <p:txBody>
          <a:bodyPr>
            <a:spAutoFit/>
          </a:bodyPr>
          <a:lstStyle>
            <a:lvl1pPr>
              <a:defRPr sz="2000">
                <a:solidFill>
                  <a:schemeClr val="tx1"/>
                </a:solidFill>
                <a:latin typeface="Times" panose="02020603050405020304" pitchFamily="18" charset="0"/>
                <a:ea typeface="MS PGothic" panose="020B0600070205080204" pitchFamily="34" charset="-128"/>
              </a:defRPr>
            </a:lvl1pPr>
            <a:lvl2pPr marL="742950" indent="-285750">
              <a:defRPr sz="2000">
                <a:solidFill>
                  <a:schemeClr val="tx1"/>
                </a:solidFill>
                <a:latin typeface="Times" panose="02020603050405020304" pitchFamily="18" charset="0"/>
                <a:ea typeface="MS PGothic" panose="020B0600070205080204" pitchFamily="34" charset="-128"/>
              </a:defRPr>
            </a:lvl2pPr>
            <a:lvl3pPr marL="1143000" indent="-228600">
              <a:defRPr sz="2000">
                <a:solidFill>
                  <a:schemeClr val="tx1"/>
                </a:solidFill>
                <a:latin typeface="Times" panose="02020603050405020304" pitchFamily="18" charset="0"/>
                <a:ea typeface="MS PGothic" panose="020B0600070205080204" pitchFamily="34" charset="-128"/>
              </a:defRPr>
            </a:lvl3pPr>
            <a:lvl4pPr marL="1600200" indent="-228600">
              <a:defRPr sz="2000">
                <a:solidFill>
                  <a:schemeClr val="tx1"/>
                </a:solidFill>
                <a:latin typeface="Times" panose="02020603050405020304" pitchFamily="18" charset="0"/>
                <a:ea typeface="MS PGothic" panose="020B0600070205080204" pitchFamily="34" charset="-128"/>
              </a:defRPr>
            </a:lvl4pPr>
            <a:lvl5pPr marL="2057400" indent="-228600">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MS PGothic" panose="020B0600070205080204" pitchFamily="34" charset="-128"/>
              </a:defRPr>
            </a:lvl9pPr>
          </a:lstStyle>
          <a:p>
            <a:pPr>
              <a:defRPr/>
            </a:pPr>
            <a:r>
              <a:rPr lang="en-US" altLang="en-US" sz="1352" b="1" dirty="0">
                <a:latin typeface="Arial" panose="020B0604020202020204" pitchFamily="34" charset="0"/>
                <a:cs typeface="Arial" panose="020B0604020202020204" pitchFamily="34" charset="0"/>
              </a:rPr>
              <a:t>FH, ATM, CHEK2, </a:t>
            </a:r>
          </a:p>
        </p:txBody>
      </p:sp>
      <p:sp>
        <p:nvSpPr>
          <p:cNvPr id="17" name="Rectangle 16">
            <a:extLst>
              <a:ext uri="{FF2B5EF4-FFF2-40B4-BE49-F238E27FC236}">
                <a16:creationId xmlns:a16="http://schemas.microsoft.com/office/drawing/2014/main" id="{3ED23FEF-6DE6-CB81-5B0C-6A0B07CE4308}"/>
              </a:ext>
            </a:extLst>
          </p:cNvPr>
          <p:cNvSpPr/>
          <p:nvPr/>
        </p:nvSpPr>
        <p:spPr bwMode="auto">
          <a:xfrm>
            <a:off x="3378552" y="3544958"/>
            <a:ext cx="859366" cy="361244"/>
          </a:xfrm>
          <a:prstGeom prst="rect">
            <a:avLst/>
          </a:prstGeom>
          <a:solidFill>
            <a:schemeClr val="tx1"/>
          </a:solidFill>
          <a:ln w="19050" cap="flat" cmpd="sng" algn="ctr">
            <a:solidFill>
              <a:schemeClr val="tx1"/>
            </a:solidFill>
            <a:prstDash val="solid"/>
            <a:round/>
            <a:headEnd type="none" w="med" len="med"/>
            <a:tailEnd type="none" w="med" len="med"/>
          </a:ln>
          <a:effectLst/>
        </p:spPr>
        <p:txBody>
          <a:bodyPr/>
          <a:lstStyle/>
          <a:p>
            <a:pPr>
              <a:defRPr/>
            </a:pPr>
            <a:r>
              <a:rPr lang="en-US" sz="1352" b="1" dirty="0">
                <a:solidFill>
                  <a:schemeClr val="bg2"/>
                </a:solidFill>
                <a:latin typeface="Arial" panose="020B0604020202020204" pitchFamily="34" charset="0"/>
                <a:cs typeface="Arial" charset="0"/>
              </a:rPr>
              <a:t>Average</a:t>
            </a:r>
          </a:p>
        </p:txBody>
      </p:sp>
      <p:sp>
        <p:nvSpPr>
          <p:cNvPr id="11" name="TextBox 10">
            <a:extLst>
              <a:ext uri="{FF2B5EF4-FFF2-40B4-BE49-F238E27FC236}">
                <a16:creationId xmlns:a16="http://schemas.microsoft.com/office/drawing/2014/main" id="{1B351CCE-E557-C60C-CB6D-2A0AF6CC84B9}"/>
              </a:ext>
            </a:extLst>
          </p:cNvPr>
          <p:cNvSpPr txBox="1"/>
          <p:nvPr/>
        </p:nvSpPr>
        <p:spPr>
          <a:xfrm>
            <a:off x="3438375" y="2462514"/>
            <a:ext cx="1158522" cy="530017"/>
          </a:xfrm>
          <a:prstGeom prst="rect">
            <a:avLst/>
          </a:prstGeom>
          <a:noFill/>
        </p:spPr>
        <p:txBody>
          <a:bodyPr wrap="square">
            <a:spAutoFit/>
          </a:bodyPr>
          <a:lstStyle/>
          <a:p>
            <a:pPr>
              <a:defRPr/>
            </a:pPr>
            <a:r>
              <a:rPr lang="en-US" sz="1422" b="1" dirty="0">
                <a:solidFill>
                  <a:schemeClr val="bg1"/>
                </a:solidFill>
                <a:latin typeface="Arial" panose="020B0604020202020204" pitchFamily="34" charset="0"/>
              </a:rPr>
              <a:t>Minimum</a:t>
            </a:r>
          </a:p>
          <a:p>
            <a:pPr>
              <a:defRPr/>
            </a:pPr>
            <a:r>
              <a:rPr lang="en-US" sz="1422" b="1" dirty="0">
                <a:solidFill>
                  <a:schemeClr val="bg1"/>
                </a:solidFill>
                <a:latin typeface="Arial" panose="020B0604020202020204" pitchFamily="34" charset="0"/>
              </a:rPr>
              <a:t>Risk</a:t>
            </a:r>
          </a:p>
        </p:txBody>
      </p:sp>
      <p:sp>
        <p:nvSpPr>
          <p:cNvPr id="2" name="Title 1">
            <a:extLst>
              <a:ext uri="{FF2B5EF4-FFF2-40B4-BE49-F238E27FC236}">
                <a16:creationId xmlns:a16="http://schemas.microsoft.com/office/drawing/2014/main" id="{5E401E0A-7CBA-083E-E2BF-39BA6C7F5458}"/>
              </a:ext>
            </a:extLst>
          </p:cNvPr>
          <p:cNvSpPr txBox="1">
            <a:spLocks/>
          </p:cNvSpPr>
          <p:nvPr/>
        </p:nvSpPr>
        <p:spPr>
          <a:xfrm>
            <a:off x="106018" y="-105969"/>
            <a:ext cx="11660532" cy="17370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2800" b="1" dirty="0">
                <a:latin typeface="Arial" panose="020B0604020202020204" pitchFamily="34" charset="0"/>
                <a:cs typeface="Arial" panose="020B0604020202020204" pitchFamily="34" charset="0"/>
              </a:rPr>
              <a:t>Consider Endocrine Pharmacotherapy Can be Considered in Moderate to Very High-Risk Women</a:t>
            </a:r>
            <a:endParaRPr lang="en-US"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4B59181-DC39-8DFC-2A52-A09B3E9195C8}"/>
              </a:ext>
            </a:extLst>
          </p:cNvPr>
          <p:cNvSpPr txBox="1"/>
          <p:nvPr/>
        </p:nvSpPr>
        <p:spPr>
          <a:xfrm>
            <a:off x="3735145" y="6383558"/>
            <a:ext cx="7229060" cy="338554"/>
          </a:xfrm>
          <a:prstGeom prst="rect">
            <a:avLst/>
          </a:prstGeom>
          <a:noFill/>
        </p:spPr>
        <p:txBody>
          <a:bodyPr wrap="square">
            <a:spAutoFit/>
          </a:bodyPr>
          <a:lstStyle/>
          <a:p>
            <a:pPr algn="r"/>
            <a:r>
              <a:rPr lang="en-US" altLang="en-US" sz="1600" b="1" i="1" dirty="0">
                <a:latin typeface="Arial" panose="020B0604020202020204" pitchFamily="34" charset="0"/>
                <a:cs typeface="Arial" panose="020B0604020202020204" pitchFamily="34" charset="0"/>
              </a:rPr>
              <a:t>NCCN Guidelines v1.2025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EA15-CC78-4229-8A00-DD4F439A4A3F}"/>
              </a:ext>
            </a:extLst>
          </p:cNvPr>
          <p:cNvSpPr>
            <a:spLocks noGrp="1"/>
          </p:cNvSpPr>
          <p:nvPr>
            <p:ph type="title"/>
          </p:nvPr>
        </p:nvSpPr>
        <p:spPr>
          <a:xfrm>
            <a:off x="187037" y="274638"/>
            <a:ext cx="11551226" cy="1096962"/>
          </a:xfrm>
          <a:solidFill>
            <a:schemeClr val="tx2">
              <a:lumMod val="75000"/>
            </a:schemeClr>
          </a:solidFill>
        </p:spPr>
        <p:txBody>
          <a:bodyPr/>
          <a:lstStyle/>
          <a:p>
            <a:r>
              <a:rPr lang="en-US" sz="2400" b="1" dirty="0">
                <a:solidFill>
                  <a:schemeClr val="bg1"/>
                </a:solidFill>
                <a:latin typeface="Arial" panose="020B0604020202020204" pitchFamily="34" charset="0"/>
                <a:cs typeface="Arial" panose="020B0604020202020204" pitchFamily="34" charset="0"/>
              </a:rPr>
              <a:t>Standard Pharmacotherapy: 40-66% Risk Reduction But No Improvement In Breast Cancer Mortality in Women Undergoing Regular Screening </a:t>
            </a:r>
          </a:p>
        </p:txBody>
      </p:sp>
      <p:graphicFrame>
        <p:nvGraphicFramePr>
          <p:cNvPr id="4" name="Content Placeholder 5">
            <a:extLst>
              <a:ext uri="{FF2B5EF4-FFF2-40B4-BE49-F238E27FC236}">
                <a16:creationId xmlns:a16="http://schemas.microsoft.com/office/drawing/2014/main" id="{D2076D5D-3AEA-2CCF-0BE9-8E856406C56C}"/>
              </a:ext>
            </a:extLst>
          </p:cNvPr>
          <p:cNvGraphicFramePr>
            <a:graphicFrameLocks noGrp="1"/>
          </p:cNvGraphicFramePr>
          <p:nvPr>
            <p:ph idx="1"/>
            <p:extLst>
              <p:ext uri="{D42A27DB-BD31-4B8C-83A1-F6EECF244321}">
                <p14:modId xmlns:p14="http://schemas.microsoft.com/office/powerpoint/2010/main" val="1642621569"/>
              </p:ext>
            </p:extLst>
          </p:nvPr>
        </p:nvGraphicFramePr>
        <p:xfrm>
          <a:off x="453736" y="1371600"/>
          <a:ext cx="10976264" cy="53554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922B705-4DBE-F286-0C38-FC0F01C20514}"/>
              </a:ext>
            </a:extLst>
          </p:cNvPr>
          <p:cNvSpPr txBox="1"/>
          <p:nvPr/>
        </p:nvSpPr>
        <p:spPr>
          <a:xfrm>
            <a:off x="5328689" y="1465955"/>
            <a:ext cx="825500" cy="369332"/>
          </a:xfrm>
          <a:prstGeom prst="rect">
            <a:avLst/>
          </a:prstGeom>
          <a:noFill/>
        </p:spPr>
        <p:txBody>
          <a:bodyPr wrap="square" rtlCol="0">
            <a:spAutoFit/>
          </a:bodyPr>
          <a:lstStyle/>
          <a:p>
            <a:r>
              <a:rPr lang="en-US" sz="1800" dirty="0"/>
              <a:t>20 mg</a:t>
            </a:r>
          </a:p>
        </p:txBody>
      </p:sp>
    </p:spTree>
    <p:extLst>
      <p:ext uri="{BB962C8B-B14F-4D97-AF65-F5344CB8AC3E}">
        <p14:creationId xmlns:p14="http://schemas.microsoft.com/office/powerpoint/2010/main" val="189143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07D1-C7EC-7F46-0A3A-5C7AFCF8F1B7}"/>
              </a:ext>
            </a:extLst>
          </p:cNvPr>
          <p:cNvSpPr>
            <a:spLocks noGrp="1"/>
          </p:cNvSpPr>
          <p:nvPr>
            <p:ph type="title"/>
          </p:nvPr>
        </p:nvSpPr>
        <p:spPr>
          <a:xfrm>
            <a:off x="282101" y="286603"/>
            <a:ext cx="11352179" cy="1450757"/>
          </a:xfrm>
        </p:spPr>
        <p:txBody>
          <a:bodyPr>
            <a:normAutofit/>
          </a:bodyPr>
          <a:lstStyle/>
          <a:p>
            <a:r>
              <a:rPr lang="en-US" sz="2800" b="1" dirty="0">
                <a:latin typeface="Arial" panose="020B0604020202020204" pitchFamily="34" charset="0"/>
                <a:cs typeface="Arial" panose="020B0604020202020204" pitchFamily="34" charset="0"/>
              </a:rPr>
              <a:t>Endocrine Rx Strong Recommendation after Bx/Excision  AH, LCIS </a:t>
            </a:r>
          </a:p>
        </p:txBody>
      </p:sp>
      <p:sp>
        <p:nvSpPr>
          <p:cNvPr id="3" name="Content Placeholder 2">
            <a:extLst>
              <a:ext uri="{FF2B5EF4-FFF2-40B4-BE49-F238E27FC236}">
                <a16:creationId xmlns:a16="http://schemas.microsoft.com/office/drawing/2014/main" id="{F707B10C-92A7-DC33-5033-18CA415E6CD1}"/>
              </a:ext>
            </a:extLst>
          </p:cNvPr>
          <p:cNvSpPr>
            <a:spLocks noGrp="1"/>
          </p:cNvSpPr>
          <p:nvPr>
            <p:ph sz="half" idx="1"/>
          </p:nvPr>
        </p:nvSpPr>
        <p:spPr>
          <a:xfrm>
            <a:off x="197427" y="2005446"/>
            <a:ext cx="7298928" cy="3354493"/>
          </a:xfrm>
        </p:spPr>
        <p:txBody>
          <a:bodyPr>
            <a:noAutofit/>
          </a:bodyPr>
          <a:lstStyle/>
          <a:p>
            <a:r>
              <a:rPr lang="en-US" sz="2400" dirty="0">
                <a:solidFill>
                  <a:srgbClr val="FF9900"/>
                </a:solidFill>
              </a:rPr>
              <a:t>ADH, ALH LCIS often multifocal and bilateral. 10-year risk of  DCIS/IC After AH 10%, LCIS 15-20%. </a:t>
            </a:r>
          </a:p>
          <a:p>
            <a:pPr lvl="1"/>
            <a:r>
              <a:rPr lang="en-US" sz="2400" i="1" dirty="0">
                <a:solidFill>
                  <a:schemeClr val="tx1"/>
                </a:solidFill>
              </a:rPr>
              <a:t>Surgical excision after vacuum assisted large bore core bx for LCIS done  if suspicion for upgrade to DCIS/IC</a:t>
            </a:r>
          </a:p>
          <a:p>
            <a:pPr lvl="1"/>
            <a:r>
              <a:rPr lang="en-US" sz="2400" i="1" dirty="0">
                <a:solidFill>
                  <a:srgbClr val="00FF00"/>
                </a:solidFill>
              </a:rPr>
              <a:t>Endocrine Rx reduces subsequent DCIS/IC by 2/3 </a:t>
            </a:r>
          </a:p>
          <a:p>
            <a:pPr lvl="1"/>
            <a:r>
              <a:rPr lang="en-US" sz="2400" i="1" dirty="0">
                <a:solidFill>
                  <a:srgbClr val="FFFF00"/>
                </a:solidFill>
              </a:rPr>
              <a:t>Unilateral mastectomy not a “treatment option”</a:t>
            </a:r>
          </a:p>
          <a:p>
            <a:pPr lvl="1"/>
            <a:r>
              <a:rPr lang="en-US" sz="2400" i="1" dirty="0">
                <a:solidFill>
                  <a:schemeClr val="tx1"/>
                </a:solidFill>
              </a:rPr>
              <a:t>Bilateral mastectomy a consideration if other factors but generally not favored</a:t>
            </a:r>
          </a:p>
        </p:txBody>
      </p:sp>
      <p:sp>
        <p:nvSpPr>
          <p:cNvPr id="9" name="TextBox 8">
            <a:extLst>
              <a:ext uri="{FF2B5EF4-FFF2-40B4-BE49-F238E27FC236}">
                <a16:creationId xmlns:a16="http://schemas.microsoft.com/office/drawing/2014/main" id="{DC115BE5-9922-0A88-CE0F-C50BC9EECF42}"/>
              </a:ext>
            </a:extLst>
          </p:cNvPr>
          <p:cNvSpPr txBox="1"/>
          <p:nvPr/>
        </p:nvSpPr>
        <p:spPr>
          <a:xfrm>
            <a:off x="8387904" y="6386731"/>
            <a:ext cx="4134624" cy="369332"/>
          </a:xfrm>
          <a:prstGeom prst="rect">
            <a:avLst/>
          </a:prstGeom>
          <a:noFill/>
        </p:spPr>
        <p:txBody>
          <a:bodyPr wrap="square" rtlCol="0">
            <a:spAutoFit/>
          </a:bodyPr>
          <a:lstStyle/>
          <a:p>
            <a:r>
              <a:rPr lang="en-US" sz="1800" b="1" i="1" dirty="0">
                <a:latin typeface="Arial" panose="020B0604020202020204" pitchFamily="34" charset="0"/>
                <a:cs typeface="Arial" panose="020B0604020202020204" pitchFamily="34" charset="0"/>
              </a:rPr>
              <a:t>King JCO 2015;33:3945</a:t>
            </a:r>
          </a:p>
        </p:txBody>
      </p:sp>
      <p:sp>
        <p:nvSpPr>
          <p:cNvPr id="10" name="Rectangle 1">
            <a:extLst>
              <a:ext uri="{FF2B5EF4-FFF2-40B4-BE49-F238E27FC236}">
                <a16:creationId xmlns:a16="http://schemas.microsoft.com/office/drawing/2014/main" id="{C6F36C04-498E-FE8D-6E36-2112EC655445}"/>
              </a:ext>
            </a:extLst>
          </p:cNvPr>
          <p:cNvSpPr>
            <a:spLocks noChangeArrowheads="1"/>
          </p:cNvSpPr>
          <p:nvPr/>
        </p:nvSpPr>
        <p:spPr bwMode="auto">
          <a:xfrm>
            <a:off x="0" y="-138499"/>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B1B1B"/>
                </a:solidFill>
                <a:effectLst/>
                <a:latin typeface="Source Sans Pro Web"/>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AEBEC2D9-06FF-6C5A-7EE6-AD3743DCFF18}"/>
              </a:ext>
            </a:extLst>
          </p:cNvPr>
          <p:cNvPicPr>
            <a:picLocks noChangeAspect="1"/>
          </p:cNvPicPr>
          <p:nvPr/>
        </p:nvPicPr>
        <p:blipFill>
          <a:blip r:embed="rId3"/>
          <a:stretch>
            <a:fillRect/>
          </a:stretch>
        </p:blipFill>
        <p:spPr>
          <a:xfrm>
            <a:off x="8223853" y="1937608"/>
            <a:ext cx="2642676" cy="1908599"/>
          </a:xfrm>
          <a:prstGeom prst="rect">
            <a:avLst/>
          </a:prstGeom>
        </p:spPr>
      </p:pic>
      <p:pic>
        <p:nvPicPr>
          <p:cNvPr id="15" name="Picture 14">
            <a:extLst>
              <a:ext uri="{FF2B5EF4-FFF2-40B4-BE49-F238E27FC236}">
                <a16:creationId xmlns:a16="http://schemas.microsoft.com/office/drawing/2014/main" id="{DE7A59BC-7BB7-7C5F-637B-B21D6A9DB4EC}"/>
              </a:ext>
            </a:extLst>
          </p:cNvPr>
          <p:cNvPicPr>
            <a:picLocks noChangeAspect="1"/>
          </p:cNvPicPr>
          <p:nvPr/>
        </p:nvPicPr>
        <p:blipFill>
          <a:blip r:embed="rId4"/>
          <a:stretch>
            <a:fillRect/>
          </a:stretch>
        </p:blipFill>
        <p:spPr>
          <a:xfrm>
            <a:off x="8090081" y="4076350"/>
            <a:ext cx="2763446" cy="2020794"/>
          </a:xfrm>
          <a:prstGeom prst="rect">
            <a:avLst/>
          </a:prstGeom>
        </p:spPr>
      </p:pic>
      <p:sp>
        <p:nvSpPr>
          <p:cNvPr id="16" name="Oval 15">
            <a:extLst>
              <a:ext uri="{FF2B5EF4-FFF2-40B4-BE49-F238E27FC236}">
                <a16:creationId xmlns:a16="http://schemas.microsoft.com/office/drawing/2014/main" id="{A649BA9A-CAB2-8388-237F-6AE56470B257}"/>
              </a:ext>
            </a:extLst>
          </p:cNvPr>
          <p:cNvSpPr/>
          <p:nvPr/>
        </p:nvSpPr>
        <p:spPr>
          <a:xfrm>
            <a:off x="8488393" y="5526237"/>
            <a:ext cx="1966823" cy="369777"/>
          </a:xfrm>
          <a:prstGeom prst="ellipse">
            <a:avLst/>
          </a:prstGeom>
          <a:noFill/>
          <a:ln w="38100">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3431373-764D-ACE8-D22D-0C4473F73705}"/>
              </a:ext>
            </a:extLst>
          </p:cNvPr>
          <p:cNvSpPr txBox="1"/>
          <p:nvPr/>
        </p:nvSpPr>
        <p:spPr>
          <a:xfrm>
            <a:off x="10866529" y="5418737"/>
            <a:ext cx="1535501" cy="584775"/>
          </a:xfrm>
          <a:prstGeom prst="rect">
            <a:avLst/>
          </a:prstGeom>
          <a:noFill/>
          <a:ln>
            <a:noFill/>
          </a:ln>
        </p:spPr>
        <p:txBody>
          <a:bodyPr wrap="square" rtlCol="0">
            <a:spAutoFit/>
          </a:bodyPr>
          <a:lstStyle/>
          <a:p>
            <a:r>
              <a:rPr lang="en-US" sz="1600" dirty="0">
                <a:solidFill>
                  <a:srgbClr val="00FF00"/>
                </a:solidFill>
                <a:latin typeface="Arial" panose="020B0604020202020204" pitchFamily="34" charset="0"/>
                <a:cs typeface="Arial" panose="020B0604020202020204" pitchFamily="34" charset="0"/>
              </a:rPr>
              <a:t>DCIS/IC with SERM/AI</a:t>
            </a:r>
          </a:p>
        </p:txBody>
      </p:sp>
    </p:spTree>
    <p:extLst>
      <p:ext uri="{BB962C8B-B14F-4D97-AF65-F5344CB8AC3E}">
        <p14:creationId xmlns:p14="http://schemas.microsoft.com/office/powerpoint/2010/main" val="648064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a:extLst>
              <a:ext uri="{FF2B5EF4-FFF2-40B4-BE49-F238E27FC236}">
                <a16:creationId xmlns:a16="http://schemas.microsoft.com/office/drawing/2014/main" id="{2A6A96BC-E412-201B-E7AD-BF5B32CA4D2F}"/>
              </a:ext>
            </a:extLst>
          </p:cNvPr>
          <p:cNvSpPr>
            <a:spLocks noGrp="1" noChangeArrowheads="1"/>
          </p:cNvSpPr>
          <p:nvPr>
            <p:ph sz="half" idx="1"/>
          </p:nvPr>
        </p:nvSpPr>
        <p:spPr>
          <a:xfrm>
            <a:off x="1073857" y="1939332"/>
            <a:ext cx="4412544" cy="3492130"/>
          </a:xfrm>
        </p:spPr>
        <p:txBody>
          <a:bodyPr>
            <a:normAutofit/>
          </a:bodyPr>
          <a:lstStyle/>
          <a:p>
            <a:r>
              <a:rPr lang="en-US" altLang="en-US" sz="2490" dirty="0">
                <a:solidFill>
                  <a:srgbClr val="FF0000"/>
                </a:solidFill>
              </a:rPr>
              <a:t>Tamoxifen contraindicated</a:t>
            </a:r>
          </a:p>
          <a:p>
            <a:pPr lvl="1"/>
            <a:r>
              <a:rPr lang="en-US" altLang="en-US" sz="1778" dirty="0"/>
              <a:t>Prior DVT</a:t>
            </a:r>
          </a:p>
          <a:p>
            <a:pPr lvl="1"/>
            <a:r>
              <a:rPr lang="en-US" altLang="en-US" sz="1778" dirty="0"/>
              <a:t>Inherited clotting disorder </a:t>
            </a:r>
          </a:p>
          <a:p>
            <a:pPr lvl="1"/>
            <a:endParaRPr lang="en-US" altLang="en-US" sz="1778" dirty="0"/>
          </a:p>
          <a:p>
            <a:pPr lvl="1"/>
            <a:endParaRPr lang="en-US" altLang="en-US" sz="1778" dirty="0"/>
          </a:p>
          <a:p>
            <a:pPr lvl="1"/>
            <a:endParaRPr lang="en-US" altLang="en-US" sz="1778" dirty="0"/>
          </a:p>
          <a:p>
            <a:pPr lvl="1"/>
            <a:endParaRPr lang="en-US" altLang="en-US" sz="1778" dirty="0"/>
          </a:p>
          <a:p>
            <a:pPr lvl="1"/>
            <a:endParaRPr lang="en-US" altLang="en-US" sz="1778" dirty="0"/>
          </a:p>
          <a:p>
            <a:pPr lvl="1"/>
            <a:r>
              <a:rPr lang="en-US" altLang="en-US" sz="1778" dirty="0"/>
              <a:t>Currently considering childbearing</a:t>
            </a:r>
            <a:r>
              <a:rPr lang="en-US" altLang="en-US" dirty="0"/>
              <a:t>	</a:t>
            </a:r>
          </a:p>
        </p:txBody>
      </p:sp>
      <p:sp>
        <p:nvSpPr>
          <p:cNvPr id="73732" name="Content Placeholder 3">
            <a:extLst>
              <a:ext uri="{FF2B5EF4-FFF2-40B4-BE49-F238E27FC236}">
                <a16:creationId xmlns:a16="http://schemas.microsoft.com/office/drawing/2014/main" id="{A6D43422-6951-D85D-3F1B-4C01215B2733}"/>
              </a:ext>
            </a:extLst>
          </p:cNvPr>
          <p:cNvSpPr>
            <a:spLocks noGrp="1" noChangeArrowheads="1"/>
          </p:cNvSpPr>
          <p:nvPr>
            <p:ph sz="quarter" idx="2"/>
          </p:nvPr>
        </p:nvSpPr>
        <p:spPr>
          <a:xfrm>
            <a:off x="5798257" y="1939332"/>
            <a:ext cx="5105717" cy="2319310"/>
          </a:xfrm>
        </p:spPr>
        <p:txBody>
          <a:bodyPr>
            <a:normAutofit lnSpcReduction="10000"/>
          </a:bodyPr>
          <a:lstStyle/>
          <a:p>
            <a:r>
              <a:rPr lang="en-US" altLang="en-US" sz="2200" dirty="0">
                <a:solidFill>
                  <a:srgbClr val="FFC000"/>
                </a:solidFill>
              </a:rPr>
              <a:t>Tamoxifen poor choice if</a:t>
            </a:r>
          </a:p>
          <a:p>
            <a:pPr lvl="1"/>
            <a:r>
              <a:rPr lang="en-US" altLang="en-US" sz="1900" dirty="0"/>
              <a:t>Age &lt; 35 or &gt; 69 or &gt; 59 if intact uterus</a:t>
            </a:r>
          </a:p>
          <a:p>
            <a:pPr lvl="1"/>
            <a:r>
              <a:rPr lang="en-US" altLang="en-US" sz="1900" dirty="0"/>
              <a:t>Endometriosis, ovarian cysts</a:t>
            </a:r>
          </a:p>
          <a:p>
            <a:pPr lvl="1"/>
            <a:r>
              <a:rPr lang="en-US" altLang="en-US" sz="1900" dirty="0"/>
              <a:t>Migraines</a:t>
            </a:r>
          </a:p>
          <a:p>
            <a:pPr lvl="1"/>
            <a:r>
              <a:rPr lang="en-US" altLang="en-US" sz="1900" dirty="0"/>
              <a:t>Abnormal liver functions</a:t>
            </a:r>
          </a:p>
          <a:p>
            <a:pPr lvl="1"/>
            <a:r>
              <a:rPr lang="en-US" altLang="en-US" sz="1900" dirty="0"/>
              <a:t>Insulin resistance, dyslipidemia</a:t>
            </a:r>
          </a:p>
          <a:p>
            <a:pPr lvl="1"/>
            <a:r>
              <a:rPr lang="en-US" altLang="en-US" sz="1900" dirty="0"/>
              <a:t>Current vasomotor symptoms</a:t>
            </a:r>
          </a:p>
        </p:txBody>
      </p:sp>
      <p:sp>
        <p:nvSpPr>
          <p:cNvPr id="73733" name="Content Placeholder 4">
            <a:extLst>
              <a:ext uri="{FF2B5EF4-FFF2-40B4-BE49-F238E27FC236}">
                <a16:creationId xmlns:a16="http://schemas.microsoft.com/office/drawing/2014/main" id="{BAFB0331-3649-2A20-7787-3BAD7EC3EACF}"/>
              </a:ext>
            </a:extLst>
          </p:cNvPr>
          <p:cNvSpPr>
            <a:spLocks noGrp="1" noChangeArrowheads="1"/>
          </p:cNvSpPr>
          <p:nvPr>
            <p:ph sz="quarter" idx="3"/>
          </p:nvPr>
        </p:nvSpPr>
        <p:spPr>
          <a:xfrm>
            <a:off x="5709767" y="4106106"/>
            <a:ext cx="4780846" cy="2006600"/>
          </a:xfrm>
        </p:spPr>
        <p:txBody>
          <a:bodyPr/>
          <a:lstStyle/>
          <a:p>
            <a:r>
              <a:rPr lang="en-US" altLang="en-US" dirty="0">
                <a:solidFill>
                  <a:srgbClr val="FF9900"/>
                </a:solidFill>
              </a:rPr>
              <a:t>AIs poor choice if</a:t>
            </a:r>
          </a:p>
          <a:p>
            <a:pPr lvl="1"/>
            <a:r>
              <a:rPr lang="en-US" altLang="en-US" dirty="0"/>
              <a:t>Osteopenia/osteoporosis</a:t>
            </a:r>
          </a:p>
          <a:p>
            <a:pPr lvl="1"/>
            <a:r>
              <a:rPr lang="en-US" altLang="en-US" dirty="0"/>
              <a:t>Joint pain</a:t>
            </a:r>
          </a:p>
          <a:p>
            <a:pPr lvl="1"/>
            <a:r>
              <a:rPr lang="en-US" altLang="en-US" dirty="0"/>
              <a:t>Vaginal dryness </a:t>
            </a:r>
          </a:p>
          <a:p>
            <a:pPr lvl="1"/>
            <a:r>
              <a:rPr lang="en-US" altLang="en-US" dirty="0"/>
              <a:t>Current vasomotor symptoms</a:t>
            </a:r>
          </a:p>
          <a:p>
            <a:pPr lvl="3"/>
            <a:endParaRPr lang="en-US" altLang="en-US" sz="2490" dirty="0">
              <a:solidFill>
                <a:srgbClr val="FFC000"/>
              </a:solidFill>
            </a:endParaRPr>
          </a:p>
        </p:txBody>
      </p:sp>
      <p:pic>
        <p:nvPicPr>
          <p:cNvPr id="73734" name="Content Placeholder 5">
            <a:extLst>
              <a:ext uri="{FF2B5EF4-FFF2-40B4-BE49-F238E27FC236}">
                <a16:creationId xmlns:a16="http://schemas.microsoft.com/office/drawing/2014/main" id="{4C59FA22-9720-8618-DBDC-FF5685441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8" y="3060277"/>
            <a:ext cx="1964267" cy="141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6">
            <a:extLst>
              <a:ext uri="{FF2B5EF4-FFF2-40B4-BE49-F238E27FC236}">
                <a16:creationId xmlns:a16="http://schemas.microsoft.com/office/drawing/2014/main" id="{6A64D427-DB79-BD05-241B-FE772112211F}"/>
              </a:ext>
            </a:extLst>
          </p:cNvPr>
          <p:cNvSpPr/>
          <p:nvPr/>
        </p:nvSpPr>
        <p:spPr bwMode="auto">
          <a:xfrm>
            <a:off x="79609" y="6343755"/>
            <a:ext cx="10004669" cy="567265"/>
          </a:xfrm>
          <a:prstGeom prst="rect">
            <a:avLst/>
          </a:prstGeom>
          <a:noFill/>
          <a:ln w="9525" cap="flat" cmpd="sng" algn="ctr">
            <a:noFill/>
            <a:prstDash val="solid"/>
            <a:round/>
            <a:headEnd type="none" w="med" len="med"/>
            <a:tailEnd type="none" w="med" len="med"/>
          </a:ln>
          <a:effectLst/>
        </p:spPr>
        <p:txBody>
          <a:bodyPr/>
          <a:lstStyle/>
          <a:p>
            <a:pPr>
              <a:defRPr/>
            </a:pPr>
            <a:r>
              <a:rPr lang="en-US" sz="1800" b="1" i="1" dirty="0">
                <a:latin typeface="+mj-lt"/>
                <a:cs typeface="Arial" charset="0"/>
              </a:rPr>
              <a:t>ASCO Breast Cancer Prevention Guidelines Update Visvanathan, Fabian J Clin Oncol 2019</a:t>
            </a:r>
          </a:p>
        </p:txBody>
      </p:sp>
      <p:sp>
        <p:nvSpPr>
          <p:cNvPr id="2" name="Title 1">
            <a:extLst>
              <a:ext uri="{FF2B5EF4-FFF2-40B4-BE49-F238E27FC236}">
                <a16:creationId xmlns:a16="http://schemas.microsoft.com/office/drawing/2014/main" id="{A8273C0B-D31D-D8D0-13AA-21DA304C8A47}"/>
              </a:ext>
            </a:extLst>
          </p:cNvPr>
          <p:cNvSpPr txBox="1">
            <a:spLocks/>
          </p:cNvSpPr>
          <p:nvPr/>
        </p:nvSpPr>
        <p:spPr>
          <a:xfrm>
            <a:off x="425451" y="286603"/>
            <a:ext cx="11341099"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3200" dirty="0">
                <a:latin typeface="Arial" panose="020B0604020202020204" pitchFamily="34" charset="0"/>
                <a:cs typeface="Arial" panose="020B0604020202020204" pitchFamily="34" charset="0"/>
              </a:rPr>
              <a:t>When Should Endocrine Pharmacologic Rx Not Be Used?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5448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6CF43231-7D13-932D-3042-696571239C18}"/>
              </a:ext>
            </a:extLst>
          </p:cNvPr>
          <p:cNvSpPr txBox="1">
            <a:spLocks noChangeArrowheads="1"/>
          </p:cNvSpPr>
          <p:nvPr/>
        </p:nvSpPr>
        <p:spPr>
          <a:xfrm>
            <a:off x="5222946" y="1048511"/>
            <a:ext cx="6368142" cy="103719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3600" b="1" dirty="0">
                <a:solidFill>
                  <a:srgbClr val="FFFF00"/>
                </a:solidFill>
                <a:latin typeface="Arial" panose="020B0604020202020204" pitchFamily="34" charset="0"/>
                <a:cs typeface="Arial" panose="020B0604020202020204" pitchFamily="34" charset="0"/>
              </a:rPr>
              <a:t>Outline</a:t>
            </a:r>
          </a:p>
        </p:txBody>
      </p:sp>
      <p:sp>
        <p:nvSpPr>
          <p:cNvPr id="7" name="Content Placeholder 7">
            <a:extLst>
              <a:ext uri="{FF2B5EF4-FFF2-40B4-BE49-F238E27FC236}">
                <a16:creationId xmlns:a16="http://schemas.microsoft.com/office/drawing/2014/main" id="{38478E36-DF5A-5D01-F310-705480C694F2}"/>
              </a:ext>
            </a:extLst>
          </p:cNvPr>
          <p:cNvSpPr txBox="1">
            <a:spLocks noChangeArrowheads="1"/>
          </p:cNvSpPr>
          <p:nvPr/>
        </p:nvSpPr>
        <p:spPr>
          <a:xfrm>
            <a:off x="5181601" y="1840992"/>
            <a:ext cx="6368142" cy="402810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lang="en-US" altLang="en-US" sz="2400" b="1" dirty="0">
                <a:latin typeface="Arial" panose="020B0604020202020204" pitchFamily="34" charset="0"/>
                <a:cs typeface="Arial" panose="020B0604020202020204" pitchFamily="34" charset="0"/>
              </a:rPr>
              <a:t>Risk Factors and Estimation Models</a:t>
            </a:r>
          </a:p>
          <a:p>
            <a:pPr fontAlgn="auto"/>
            <a:r>
              <a:rPr lang="en-US" altLang="en-US" sz="2400" b="1" dirty="0">
                <a:latin typeface="Arial" panose="020B0604020202020204" pitchFamily="34" charset="0"/>
                <a:cs typeface="Arial" panose="020B0604020202020204" pitchFamily="34" charset="0"/>
              </a:rPr>
              <a:t>Screening by Risk Level</a:t>
            </a:r>
          </a:p>
          <a:p>
            <a:pPr fontAlgn="auto"/>
            <a:r>
              <a:rPr lang="en-US" altLang="en-US" sz="2400" b="1" dirty="0">
                <a:latin typeface="Arial" panose="020B0604020202020204" pitchFamily="34" charset="0"/>
                <a:cs typeface="Arial" panose="020B0604020202020204" pitchFamily="34" charset="0"/>
              </a:rPr>
              <a:t>Risk Reduction by Risk Level/Life Phase </a:t>
            </a:r>
          </a:p>
          <a:p>
            <a:pPr fontAlgn="auto"/>
            <a:r>
              <a:rPr lang="en-US" altLang="en-US" sz="2400" b="1" dirty="0">
                <a:latin typeface="Arial" panose="020B0604020202020204" pitchFamily="34" charset="0"/>
                <a:cs typeface="Arial" panose="020B0604020202020204" pitchFamily="34" charset="0"/>
              </a:rPr>
              <a:t>Development of New Prevention Rx</a:t>
            </a:r>
          </a:p>
          <a:p>
            <a:pPr fontAlgn="auto"/>
            <a:r>
              <a:rPr lang="en-US" altLang="en-US" sz="2400" b="1" dirty="0">
                <a:latin typeface="Arial" panose="020B0604020202020204" pitchFamily="34" charset="0"/>
                <a:cs typeface="Arial" panose="020B0604020202020204" pitchFamily="34" charset="0"/>
              </a:rPr>
              <a:t>Hormone Replacement Therapy and Alternatives</a:t>
            </a:r>
          </a:p>
          <a:p>
            <a:pPr fontAlgn="auto"/>
            <a:endParaRPr lang="en-US" altLang="en-US" sz="2400" dirty="0">
              <a:latin typeface="Arial" panose="020B0604020202020204" pitchFamily="34" charset="0"/>
              <a:cs typeface="Arial" panose="020B0604020202020204" pitchFamily="34" charset="0"/>
            </a:endParaRPr>
          </a:p>
          <a:p>
            <a:pPr fontAlgn="auto"/>
            <a:endParaRPr lang="en-US" altLang="en-US" dirty="0">
              <a:latin typeface="Arial" panose="020B0604020202020204" pitchFamily="34" charset="0"/>
            </a:endParaRPr>
          </a:p>
        </p:txBody>
      </p:sp>
      <p:pic>
        <p:nvPicPr>
          <p:cNvPr id="8" name="Content Placeholder 4">
            <a:extLst>
              <a:ext uri="{FF2B5EF4-FFF2-40B4-BE49-F238E27FC236}">
                <a16:creationId xmlns:a16="http://schemas.microsoft.com/office/drawing/2014/main" id="{0B772660-CC4A-417C-1E3E-216B06E73925}"/>
              </a:ext>
            </a:extLst>
          </p:cNvPr>
          <p:cNvPicPr>
            <a:picLocks noChangeAspect="1"/>
          </p:cNvPicPr>
          <p:nvPr/>
        </p:nvPicPr>
        <p:blipFill rotWithShape="1">
          <a:blip r:embed="rId3">
            <a:extLst>
              <a:ext uri="{28A0092B-C50C-407E-A947-70E740481C1C}">
                <a14:useLocalDpi xmlns:a14="http://schemas.microsoft.com/office/drawing/2010/main" val="0"/>
              </a:ext>
            </a:extLst>
          </a:blip>
          <a:srcRect l="15254" r="4890" b="-1"/>
          <a:stretch/>
        </p:blipFill>
        <p:spPr bwMode="auto">
          <a:xfrm>
            <a:off x="718566" y="1048511"/>
            <a:ext cx="3536441" cy="5220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
            <a:extLst>
              <a:ext uri="{FF2B5EF4-FFF2-40B4-BE49-F238E27FC236}">
                <a16:creationId xmlns:a16="http://schemas.microsoft.com/office/drawing/2014/main" id="{71C09292-E503-DE94-78DC-331E15C83CD8}"/>
              </a:ext>
            </a:extLst>
          </p:cNvPr>
          <p:cNvSpPr/>
          <p:nvPr/>
        </p:nvSpPr>
        <p:spPr>
          <a:xfrm>
            <a:off x="4255007" y="1584960"/>
            <a:ext cx="1060705" cy="500743"/>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36792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4">
            <a:extLst>
              <a:ext uri="{FF2B5EF4-FFF2-40B4-BE49-F238E27FC236}">
                <a16:creationId xmlns:a16="http://schemas.microsoft.com/office/drawing/2014/main" id="{997A872A-0EE0-8B5B-BD0C-41EDDFF61D3F}"/>
              </a:ext>
            </a:extLst>
          </p:cNvPr>
          <p:cNvSpPr>
            <a:spLocks noGrp="1"/>
          </p:cNvSpPr>
          <p:nvPr>
            <p:ph sz="half" idx="1"/>
          </p:nvPr>
        </p:nvSpPr>
        <p:spPr>
          <a:xfrm>
            <a:off x="7299322" y="1878356"/>
            <a:ext cx="3728896" cy="2966156"/>
          </a:xfrm>
          <a:ln w="28575">
            <a:solidFill>
              <a:schemeClr val="tx1"/>
            </a:solidFill>
            <a:miter lim="800000"/>
            <a:headEnd/>
            <a:tailEnd/>
          </a:ln>
        </p:spPr>
        <p:txBody>
          <a:bodyPr/>
          <a:lstStyle/>
          <a:p>
            <a:r>
              <a:rPr lang="en-US" altLang="en-US" sz="2133" dirty="0">
                <a:solidFill>
                  <a:srgbClr val="FF9900"/>
                </a:solidFill>
              </a:rPr>
              <a:t>Exemestane</a:t>
            </a:r>
            <a:r>
              <a:rPr lang="en-US" altLang="en-US" sz="2133" dirty="0"/>
              <a:t>/ </a:t>
            </a:r>
            <a:r>
              <a:rPr lang="en-US" altLang="en-US" sz="2133" dirty="0">
                <a:solidFill>
                  <a:srgbClr val="00FF00"/>
                </a:solidFill>
              </a:rPr>
              <a:t>Anastrozole</a:t>
            </a:r>
          </a:p>
          <a:p>
            <a:pPr lvl="1"/>
            <a:r>
              <a:rPr lang="en-US" altLang="en-US" sz="2133" b="0" dirty="0"/>
              <a:t>Hot Flashes </a:t>
            </a:r>
          </a:p>
          <a:p>
            <a:pPr lvl="1"/>
            <a:r>
              <a:rPr lang="en-US" altLang="en-US" sz="2133" b="0" dirty="0"/>
              <a:t>Vaginal Dryness </a:t>
            </a:r>
          </a:p>
          <a:p>
            <a:pPr lvl="1"/>
            <a:r>
              <a:rPr lang="en-US" altLang="en-US" sz="2133" b="0" dirty="0"/>
              <a:t>Joint &amp; Muscle pain </a:t>
            </a:r>
          </a:p>
          <a:p>
            <a:pPr lvl="1"/>
            <a:r>
              <a:rPr lang="en-US" altLang="en-US" sz="2133" b="0" dirty="0"/>
              <a:t>Bone Density Loss </a:t>
            </a:r>
          </a:p>
          <a:p>
            <a:pPr lvl="1"/>
            <a:r>
              <a:rPr lang="en-US" altLang="en-US" sz="2133" b="0" dirty="0"/>
              <a:t>Fatigue </a:t>
            </a:r>
          </a:p>
        </p:txBody>
      </p:sp>
      <p:sp>
        <p:nvSpPr>
          <p:cNvPr id="67588" name="Content Placeholder 5">
            <a:extLst>
              <a:ext uri="{FF2B5EF4-FFF2-40B4-BE49-F238E27FC236}">
                <a16:creationId xmlns:a16="http://schemas.microsoft.com/office/drawing/2014/main" id="{7A15E3D1-6905-29F2-C750-2B267C1AC721}"/>
              </a:ext>
            </a:extLst>
          </p:cNvPr>
          <p:cNvSpPr>
            <a:spLocks noGrp="1"/>
          </p:cNvSpPr>
          <p:nvPr>
            <p:ph sz="quarter" idx="2"/>
          </p:nvPr>
        </p:nvSpPr>
        <p:spPr>
          <a:xfrm>
            <a:off x="1163782" y="1878356"/>
            <a:ext cx="6086507" cy="2966156"/>
          </a:xfrm>
          <a:ln w="28575">
            <a:solidFill>
              <a:schemeClr val="tx1"/>
            </a:solidFill>
            <a:miter lim="800000"/>
            <a:headEnd/>
            <a:tailEnd/>
          </a:ln>
        </p:spPr>
        <p:txBody>
          <a:bodyPr/>
          <a:lstStyle/>
          <a:p>
            <a:r>
              <a:rPr lang="en-US" altLang="en-US" sz="2133" dirty="0">
                <a:solidFill>
                  <a:srgbClr val="FF0000"/>
                </a:solidFill>
              </a:rPr>
              <a:t>Tamoxifen</a:t>
            </a:r>
          </a:p>
          <a:p>
            <a:pPr lvl="1"/>
            <a:r>
              <a:rPr lang="en-US" altLang="en-US" sz="2133" b="0" dirty="0"/>
              <a:t>Hot Flashes, </a:t>
            </a:r>
          </a:p>
          <a:p>
            <a:pPr lvl="1"/>
            <a:r>
              <a:rPr lang="en-US" altLang="en-US" sz="2133" b="0" dirty="0"/>
              <a:t>Vaginal Discharge</a:t>
            </a:r>
          </a:p>
          <a:p>
            <a:pPr lvl="1"/>
            <a:r>
              <a:rPr lang="en-US" altLang="en-US" sz="2133" b="0" dirty="0"/>
              <a:t> Ovarian Cysts </a:t>
            </a:r>
          </a:p>
          <a:p>
            <a:pPr lvl="1"/>
            <a:r>
              <a:rPr lang="en-US" altLang="en-US" sz="2133" b="0" dirty="0"/>
              <a:t>Uterine problems and cancer</a:t>
            </a:r>
          </a:p>
          <a:p>
            <a:pPr lvl="1"/>
            <a:r>
              <a:rPr lang="en-US" altLang="en-US" sz="2133" b="0" dirty="0"/>
              <a:t>DVT, PE, Cataracts</a:t>
            </a:r>
          </a:p>
          <a:p>
            <a:pPr lvl="1"/>
            <a:r>
              <a:rPr lang="en-US" altLang="en-US" sz="2133" b="0" dirty="0"/>
              <a:t>If overweight- Insulin resistance,  fatty liver</a:t>
            </a:r>
          </a:p>
          <a:p>
            <a:endParaRPr lang="en-US" altLang="en-US" sz="2845" dirty="0"/>
          </a:p>
        </p:txBody>
      </p:sp>
      <p:sp>
        <p:nvSpPr>
          <p:cNvPr id="67592" name="Content Placeholder 2">
            <a:extLst>
              <a:ext uri="{FF2B5EF4-FFF2-40B4-BE49-F238E27FC236}">
                <a16:creationId xmlns:a16="http://schemas.microsoft.com/office/drawing/2014/main" id="{55FC3A5F-65E0-D1C1-9793-0AEF7A55F32C}"/>
              </a:ext>
            </a:extLst>
          </p:cNvPr>
          <p:cNvSpPr>
            <a:spLocks noGrp="1" noChangeArrowheads="1"/>
          </p:cNvSpPr>
          <p:nvPr>
            <p:ph sz="quarter" idx="3"/>
          </p:nvPr>
        </p:nvSpPr>
        <p:spPr>
          <a:xfrm>
            <a:off x="1163782" y="4844513"/>
            <a:ext cx="6135540" cy="1238788"/>
          </a:xfrm>
          <a:ln w="28575">
            <a:solidFill>
              <a:schemeClr val="tx1"/>
            </a:solidFill>
          </a:ln>
        </p:spPr>
        <p:txBody>
          <a:bodyPr/>
          <a:lstStyle/>
          <a:p>
            <a:r>
              <a:rPr lang="en-US" altLang="en-US" sz="2133" dirty="0">
                <a:solidFill>
                  <a:schemeClr val="accent3">
                    <a:lumMod val="60000"/>
                    <a:lumOff val="40000"/>
                  </a:schemeClr>
                </a:solidFill>
              </a:rPr>
              <a:t>Raloxifene</a:t>
            </a:r>
          </a:p>
          <a:p>
            <a:pPr lvl="1"/>
            <a:r>
              <a:rPr lang="en-US" altLang="en-US" sz="2133" b="0" dirty="0"/>
              <a:t>Hot flashes, Vaginal Dryness</a:t>
            </a:r>
          </a:p>
          <a:p>
            <a:pPr lvl="1"/>
            <a:r>
              <a:rPr lang="en-US" altLang="en-US" sz="2133" b="0" dirty="0"/>
              <a:t>Leg cramps, DVT</a:t>
            </a:r>
          </a:p>
        </p:txBody>
      </p:sp>
      <p:sp>
        <p:nvSpPr>
          <p:cNvPr id="67590" name="Rectangle 8">
            <a:extLst>
              <a:ext uri="{FF2B5EF4-FFF2-40B4-BE49-F238E27FC236}">
                <a16:creationId xmlns:a16="http://schemas.microsoft.com/office/drawing/2014/main" id="{6079B6BF-C9D0-016F-5AB0-350C89ED694F}"/>
              </a:ext>
            </a:extLst>
          </p:cNvPr>
          <p:cNvSpPr>
            <a:spLocks noChangeArrowheads="1"/>
          </p:cNvSpPr>
          <p:nvPr/>
        </p:nvSpPr>
        <p:spPr bwMode="auto">
          <a:xfrm>
            <a:off x="6481190" y="5157340"/>
            <a:ext cx="571081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lgn="r"/>
            <a:r>
              <a:rPr lang="en-US" altLang="en-US" sz="1400" b="1" i="1" dirty="0">
                <a:solidFill>
                  <a:srgbClr val="FFC000"/>
                </a:solidFill>
                <a:latin typeface="Arial" panose="020B0604020202020204" pitchFamily="34" charset="0"/>
                <a:cs typeface="Arial" panose="020B0604020202020204" pitchFamily="34" charset="0"/>
              </a:rPr>
              <a:t>Fisher J Natl Cancer Inst 1998</a:t>
            </a:r>
          </a:p>
          <a:p>
            <a:pPr algn="r"/>
            <a:r>
              <a:rPr lang="it-IT" sz="1400" b="1" i="1" dirty="0">
                <a:solidFill>
                  <a:srgbClr val="FFC000"/>
                </a:solidFill>
                <a:effectLst/>
                <a:latin typeface="Arial" panose="020B0604020202020204" pitchFamily="34" charset="0"/>
                <a:cs typeface="Arial" panose="020B0604020202020204" pitchFamily="34" charset="0"/>
              </a:rPr>
              <a:t>Smith Ann Oncol 2016;575</a:t>
            </a:r>
          </a:p>
          <a:p>
            <a:pPr algn="r"/>
            <a:r>
              <a:rPr lang="en-US" altLang="en-US" sz="1400" b="1" i="1" dirty="0">
                <a:solidFill>
                  <a:srgbClr val="FFC000"/>
                </a:solidFill>
                <a:latin typeface="Arial" panose="020B0604020202020204" pitchFamily="34" charset="0"/>
                <a:cs typeface="Arial" panose="020B0604020202020204" pitchFamily="34" charset="0"/>
              </a:rPr>
              <a:t>Vogel  JAMA 2006;</a:t>
            </a:r>
            <a:r>
              <a:rPr lang="en-US" sz="1400" b="1" i="1" dirty="0">
                <a:solidFill>
                  <a:srgbClr val="FFC000"/>
                </a:solidFill>
                <a:effectLst/>
                <a:latin typeface="Arial" panose="020B0604020202020204" pitchFamily="34" charset="0"/>
                <a:cs typeface="Arial" panose="020B0604020202020204" pitchFamily="34" charset="0"/>
              </a:rPr>
              <a:t>295:2727</a:t>
            </a:r>
          </a:p>
          <a:p>
            <a:pPr algn="r"/>
            <a:r>
              <a:rPr lang="en-US" sz="1400" b="1" i="1" dirty="0">
                <a:solidFill>
                  <a:srgbClr val="FFC000"/>
                </a:solidFill>
                <a:latin typeface="Arial" panose="020B0604020202020204" pitchFamily="34" charset="0"/>
                <a:cs typeface="Arial" panose="020B0604020202020204" pitchFamily="34" charset="0"/>
              </a:rPr>
              <a:t>Goss NEJM 2011;</a:t>
            </a:r>
            <a:r>
              <a:rPr lang="en-US" sz="1400" b="1" i="1" dirty="0">
                <a:solidFill>
                  <a:srgbClr val="FFC000"/>
                </a:solidFill>
                <a:effectLst/>
                <a:latin typeface="Arial" panose="020B0604020202020204" pitchFamily="34" charset="0"/>
                <a:cs typeface="Arial" panose="020B0604020202020204" pitchFamily="34" charset="0"/>
              </a:rPr>
              <a:t>364:2381</a:t>
            </a:r>
          </a:p>
          <a:p>
            <a:pPr algn="r"/>
            <a:r>
              <a:rPr lang="en-US" sz="1400" b="1" i="1" dirty="0">
                <a:solidFill>
                  <a:srgbClr val="FFC000"/>
                </a:solidFill>
                <a:latin typeface="Arial" panose="020B0604020202020204" pitchFamily="34" charset="0"/>
                <a:cs typeface="Arial" panose="020B0604020202020204" pitchFamily="34" charset="0"/>
              </a:rPr>
              <a:t>Cuzick Lancet 2014;383:1041</a:t>
            </a:r>
            <a:r>
              <a:rPr lang="en-US" altLang="en-US" sz="1400" b="1" i="1" dirty="0">
                <a:solidFill>
                  <a:srgbClr val="FFC000"/>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1E293771-C4F9-1D25-3D86-F9FA560A8D47}"/>
              </a:ext>
            </a:extLst>
          </p:cNvPr>
          <p:cNvSpPr txBox="1">
            <a:spLocks/>
          </p:cNvSpPr>
          <p:nvPr/>
        </p:nvSpPr>
        <p:spPr>
          <a:xfrm>
            <a:off x="425451" y="286603"/>
            <a:ext cx="11341099"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2800" dirty="0">
                <a:latin typeface="Arial" panose="020B0604020202020204" pitchFamily="34" charset="0"/>
                <a:cs typeface="Arial" panose="020B0604020202020204" pitchFamily="34" charset="0"/>
              </a:rPr>
              <a:t>Majority of Eligible Women Without Atypia/LCIS Refuse Standard Dose Endocrine preventive Therapy Due To Concerns About Side Effects</a:t>
            </a:r>
            <a:endParaRPr lang="en-US" sz="2800" dirty="0">
              <a:latin typeface="Arial" panose="020B0604020202020204" pitchFamily="34" charset="0"/>
              <a:cs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5A617BCC-923C-13AA-10D5-87CFBDD6497E}"/>
              </a:ext>
            </a:extLst>
          </p:cNvPr>
          <p:cNvSpPr>
            <a:spLocks noGrp="1" noChangeArrowheads="1"/>
          </p:cNvSpPr>
          <p:nvPr>
            <p:ph type="title"/>
          </p:nvPr>
        </p:nvSpPr>
        <p:spPr>
          <a:xfrm>
            <a:off x="124952" y="446810"/>
            <a:ext cx="11942096" cy="1115514"/>
          </a:xfrm>
        </p:spPr>
        <p:txBody>
          <a:bodyPr>
            <a:noAutofit/>
          </a:bodyPr>
          <a:lstStyle/>
          <a:p>
            <a:pPr algn="ctr"/>
            <a:r>
              <a:rPr lang="en-US" altLang="en-US" sz="2400" b="1" dirty="0">
                <a:solidFill>
                  <a:schemeClr val="tx1"/>
                </a:solidFill>
                <a:latin typeface="Arial" panose="020B0604020202020204" pitchFamily="34" charset="0"/>
                <a:cs typeface="Arial" panose="020B0604020202020204" pitchFamily="34" charset="0"/>
              </a:rPr>
              <a:t>TAM-01: 3 Yrs Low-Dose Tamoxifen (5 mg) vs Placebo Women with AH, LCIS, or </a:t>
            </a:r>
            <a:r>
              <a:rPr lang="en-US" altLang="en-US" sz="2400" b="1">
                <a:solidFill>
                  <a:schemeClr val="tx1"/>
                </a:solidFill>
                <a:latin typeface="Arial" panose="020B0604020202020204" pitchFamily="34" charset="0"/>
                <a:cs typeface="Arial" panose="020B0604020202020204" pitchFamily="34" charset="0"/>
              </a:rPr>
              <a:t>DCIS not </a:t>
            </a:r>
            <a:r>
              <a:rPr lang="en-US" altLang="en-US" sz="2400" b="1" dirty="0">
                <a:solidFill>
                  <a:schemeClr val="tx1"/>
                </a:solidFill>
                <a:latin typeface="Arial" panose="020B0604020202020204" pitchFamily="34" charset="0"/>
                <a:cs typeface="Arial" panose="020B0604020202020204" pitchFamily="34" charset="0"/>
              </a:rPr>
              <a:t>on CYP2D6 Inhibitors</a:t>
            </a:r>
            <a:br>
              <a:rPr lang="en-US" altLang="en-US" sz="2400" b="1" dirty="0">
                <a:solidFill>
                  <a:schemeClr val="tx1"/>
                </a:solidFill>
                <a:latin typeface="Arial" panose="020B0604020202020204" pitchFamily="34" charset="0"/>
                <a:cs typeface="Arial" panose="020B0604020202020204" pitchFamily="34" charset="0"/>
              </a:rPr>
            </a:br>
            <a:r>
              <a:rPr lang="en-US" altLang="en-US" sz="2400" b="1" dirty="0">
                <a:solidFill>
                  <a:schemeClr val="tx1"/>
                </a:solidFill>
                <a:latin typeface="Arial" panose="020B0604020202020204" pitchFamily="34" charset="0"/>
                <a:cs typeface="Arial" panose="020B0604020202020204" pitchFamily="34" charset="0"/>
              </a:rPr>
              <a:t>Minimal Increase Vasomotor Symptoms, No increase DVT/PE </a:t>
            </a:r>
          </a:p>
        </p:txBody>
      </p:sp>
      <p:sp>
        <p:nvSpPr>
          <p:cNvPr id="3" name="Content Placeholder 2">
            <a:extLst>
              <a:ext uri="{FF2B5EF4-FFF2-40B4-BE49-F238E27FC236}">
                <a16:creationId xmlns:a16="http://schemas.microsoft.com/office/drawing/2014/main" id="{1A9B9E61-72C5-522E-696D-94422885979A}"/>
              </a:ext>
            </a:extLst>
          </p:cNvPr>
          <p:cNvSpPr>
            <a:spLocks noGrp="1"/>
          </p:cNvSpPr>
          <p:nvPr>
            <p:ph sz="half" idx="1"/>
          </p:nvPr>
        </p:nvSpPr>
        <p:spPr>
          <a:xfrm>
            <a:off x="124952" y="1855433"/>
            <a:ext cx="4544584" cy="1261238"/>
          </a:xfrm>
        </p:spPr>
        <p:txBody>
          <a:bodyPr>
            <a:noAutofit/>
          </a:bodyPr>
          <a:lstStyle/>
          <a:p>
            <a:pPr>
              <a:spcBef>
                <a:spcPts val="0"/>
              </a:spcBef>
              <a:spcAft>
                <a:spcPts val="1200"/>
              </a:spcAft>
              <a:defRPr/>
            </a:pPr>
            <a:r>
              <a:rPr lang="en-US" altLang="en-US" sz="2400" b="1" dirty="0">
                <a:solidFill>
                  <a:srgbClr val="00FF00"/>
                </a:solidFill>
              </a:rPr>
              <a:t>Significant Decrease DCIS/IC i</a:t>
            </a:r>
            <a:r>
              <a:rPr lang="en-US" altLang="en-US" sz="2400" b="1" dirty="0">
                <a:solidFill>
                  <a:srgbClr val="00FF00"/>
                </a:solidFill>
                <a:latin typeface="Arial" panose="020B0604020202020204" pitchFamily="34" charset="0"/>
                <a:cs typeface="Arial" panose="020B0604020202020204" pitchFamily="34" charset="0"/>
              </a:rPr>
              <a:t>f Postmenopausal  </a:t>
            </a:r>
          </a:p>
          <a:p>
            <a:pPr lvl="1">
              <a:spcBef>
                <a:spcPts val="0"/>
              </a:spcBef>
              <a:spcAft>
                <a:spcPts val="1200"/>
              </a:spcAft>
              <a:defRPr/>
            </a:pPr>
            <a:r>
              <a:rPr lang="en-US" altLang="en-US" sz="2000" dirty="0">
                <a:solidFill>
                  <a:srgbClr val="00FF00"/>
                </a:solidFill>
                <a:latin typeface="Arial" panose="020B0604020202020204" pitchFamily="34" charset="0"/>
                <a:cs typeface="Arial" panose="020B0604020202020204" pitchFamily="34" charset="0"/>
              </a:rPr>
              <a:t>HR, 0.30 (</a:t>
            </a:r>
            <a:r>
              <a:rPr lang="en-US" altLang="en-US" sz="2000" dirty="0">
                <a:solidFill>
                  <a:srgbClr val="00FF00"/>
                </a:solidFill>
                <a:cs typeface="Arial" panose="020B0604020202020204" pitchFamily="34" charset="0"/>
              </a:rPr>
              <a:t>.11-.82)</a:t>
            </a:r>
            <a:endParaRPr lang="en-US" altLang="en-US" sz="2000" dirty="0">
              <a:solidFill>
                <a:srgbClr val="00FF00"/>
              </a:solidFill>
              <a:latin typeface="Arial" panose="020B0604020202020204" pitchFamily="34" charset="0"/>
              <a:cs typeface="Arial" panose="020B0604020202020204" pitchFamily="34" charset="0"/>
            </a:endParaRPr>
          </a:p>
          <a:p>
            <a:pPr>
              <a:spcBef>
                <a:spcPts val="0"/>
              </a:spcBef>
              <a:spcAft>
                <a:spcPts val="1200"/>
              </a:spcAft>
              <a:defRPr/>
            </a:pPr>
            <a:endParaRPr lang="en-US" sz="2400" dirty="0"/>
          </a:p>
        </p:txBody>
      </p:sp>
      <p:sp>
        <p:nvSpPr>
          <p:cNvPr id="76805" name="TextBox 1">
            <a:extLst>
              <a:ext uri="{FF2B5EF4-FFF2-40B4-BE49-F238E27FC236}">
                <a16:creationId xmlns:a16="http://schemas.microsoft.com/office/drawing/2014/main" id="{6AF9841D-4844-B104-DDE9-377408A7AD78}"/>
              </a:ext>
            </a:extLst>
          </p:cNvPr>
          <p:cNvSpPr txBox="1">
            <a:spLocks noChangeArrowheads="1"/>
          </p:cNvSpPr>
          <p:nvPr/>
        </p:nvSpPr>
        <p:spPr bwMode="auto">
          <a:xfrm>
            <a:off x="7769319" y="6435999"/>
            <a:ext cx="4096616" cy="338554"/>
          </a:xfrm>
          <a:prstGeom prst="rect">
            <a:avLst/>
          </a:prstGeom>
          <a:noFill/>
          <a:ln>
            <a:noFill/>
          </a:ln>
        </p:spPr>
        <p:txBody>
          <a:bodyPr wrap="square">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eaLnBrk="1" fontAlgn="auto" hangingPunct="1">
              <a:spcBef>
                <a:spcPts val="0"/>
              </a:spcBef>
              <a:spcAft>
                <a:spcPts val="0"/>
              </a:spcAft>
              <a:defRPr/>
            </a:pPr>
            <a:r>
              <a:rPr lang="en-US" sz="1600" b="1" i="1" dirty="0">
                <a:latin typeface="Arial" panose="020B0604020202020204" pitchFamily="34" charset="0"/>
                <a:ea typeface="+mn-ea"/>
                <a:cs typeface="Arial" panose="020B0604020202020204" pitchFamily="34" charset="0"/>
              </a:rPr>
              <a:t>De Censi Clin Cancer Res 2021</a:t>
            </a:r>
          </a:p>
        </p:txBody>
      </p:sp>
      <p:sp>
        <p:nvSpPr>
          <p:cNvPr id="2" name="Content Placeholder 2">
            <a:extLst>
              <a:ext uri="{FF2B5EF4-FFF2-40B4-BE49-F238E27FC236}">
                <a16:creationId xmlns:a16="http://schemas.microsoft.com/office/drawing/2014/main" id="{A1F98ABE-DDE9-9379-5E1F-D07E1FE0CA42}"/>
              </a:ext>
            </a:extLst>
          </p:cNvPr>
          <p:cNvSpPr txBox="1">
            <a:spLocks/>
          </p:cNvSpPr>
          <p:nvPr/>
        </p:nvSpPr>
        <p:spPr>
          <a:xfrm>
            <a:off x="4926069" y="1743208"/>
            <a:ext cx="4544584" cy="126123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Arial" panose="020B0604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spcBef>
                <a:spcPts val="0"/>
              </a:spcBef>
              <a:spcAft>
                <a:spcPts val="1200"/>
              </a:spcAft>
              <a:defRPr/>
            </a:pPr>
            <a:r>
              <a:rPr lang="en-US" altLang="en-US" sz="2400" b="1" dirty="0">
                <a:solidFill>
                  <a:schemeClr val="accent5"/>
                </a:solidFill>
              </a:rPr>
              <a:t>Non-Significant Change in Premenopausal women</a:t>
            </a:r>
            <a:endParaRPr lang="en-US" altLang="en-US" sz="2400" b="1" dirty="0">
              <a:solidFill>
                <a:schemeClr val="accent5"/>
              </a:solidFill>
              <a:cs typeface="Arial" panose="020B0604020202020204" pitchFamily="34" charset="0"/>
            </a:endParaRPr>
          </a:p>
          <a:p>
            <a:pPr lvl="1" fontAlgn="auto">
              <a:spcBef>
                <a:spcPts val="0"/>
              </a:spcBef>
              <a:spcAft>
                <a:spcPts val="1200"/>
              </a:spcAft>
              <a:defRPr/>
            </a:pPr>
            <a:r>
              <a:rPr lang="en-US" altLang="en-US" sz="2000" dirty="0">
                <a:solidFill>
                  <a:schemeClr val="accent5"/>
                </a:solidFill>
                <a:cs typeface="Arial" panose="020B0604020202020204" pitchFamily="34" charset="0"/>
              </a:rPr>
              <a:t>HR, 0.73 (0.3-1.76) Premenopausal</a:t>
            </a:r>
          </a:p>
          <a:p>
            <a:pPr fontAlgn="auto">
              <a:spcBef>
                <a:spcPts val="0"/>
              </a:spcBef>
              <a:spcAft>
                <a:spcPts val="1200"/>
              </a:spcAft>
              <a:defRPr/>
            </a:pPr>
            <a:endParaRPr lang="en-US" sz="2400" dirty="0"/>
          </a:p>
        </p:txBody>
      </p:sp>
      <p:pic>
        <p:nvPicPr>
          <p:cNvPr id="6" name="Content Placeholder 7" descr="A person in a white coat&#10;&#10;AI-generated content may be incorrect.">
            <a:extLst>
              <a:ext uri="{FF2B5EF4-FFF2-40B4-BE49-F238E27FC236}">
                <a16:creationId xmlns:a16="http://schemas.microsoft.com/office/drawing/2014/main" id="{85974BEB-8B95-8800-B00A-23DCA495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754" y="2091184"/>
            <a:ext cx="2188294" cy="2188294"/>
          </a:xfrm>
          <a:prstGeom prst="rect">
            <a:avLst/>
          </a:prstGeom>
        </p:spPr>
      </p:pic>
      <p:pic>
        <p:nvPicPr>
          <p:cNvPr id="8" name="Picture 7">
            <a:extLst>
              <a:ext uri="{FF2B5EF4-FFF2-40B4-BE49-F238E27FC236}">
                <a16:creationId xmlns:a16="http://schemas.microsoft.com/office/drawing/2014/main" id="{F00CF8AE-7770-1000-B256-5EF2DB4BC59C}"/>
              </a:ext>
            </a:extLst>
          </p:cNvPr>
          <p:cNvPicPr>
            <a:picLocks noChangeAspect="1"/>
          </p:cNvPicPr>
          <p:nvPr/>
        </p:nvPicPr>
        <p:blipFill>
          <a:blip r:embed="rId4"/>
          <a:stretch>
            <a:fillRect/>
          </a:stretch>
        </p:blipFill>
        <p:spPr>
          <a:xfrm>
            <a:off x="124952" y="3116671"/>
            <a:ext cx="3876271" cy="3067551"/>
          </a:xfrm>
          <a:prstGeom prst="rect">
            <a:avLst/>
          </a:prstGeom>
        </p:spPr>
      </p:pic>
      <p:pic>
        <p:nvPicPr>
          <p:cNvPr id="10" name="Picture 9">
            <a:extLst>
              <a:ext uri="{FF2B5EF4-FFF2-40B4-BE49-F238E27FC236}">
                <a16:creationId xmlns:a16="http://schemas.microsoft.com/office/drawing/2014/main" id="{37E0CD03-F391-C919-E549-1691800A3133}"/>
              </a:ext>
            </a:extLst>
          </p:cNvPr>
          <p:cNvPicPr>
            <a:picLocks noChangeAspect="1"/>
          </p:cNvPicPr>
          <p:nvPr/>
        </p:nvPicPr>
        <p:blipFill>
          <a:blip r:embed="rId5"/>
          <a:stretch>
            <a:fillRect/>
          </a:stretch>
        </p:blipFill>
        <p:spPr>
          <a:xfrm>
            <a:off x="4926069" y="3185331"/>
            <a:ext cx="4227419" cy="3067550"/>
          </a:xfrm>
          <a:prstGeom prst="rect">
            <a:avLst/>
          </a:prstGeom>
        </p:spPr>
      </p:pic>
      <p:sp>
        <p:nvSpPr>
          <p:cNvPr id="12" name="TextBox 11">
            <a:extLst>
              <a:ext uri="{FF2B5EF4-FFF2-40B4-BE49-F238E27FC236}">
                <a16:creationId xmlns:a16="http://schemas.microsoft.com/office/drawing/2014/main" id="{35D6482C-A623-0578-168A-5CF8D8F8EDBE}"/>
              </a:ext>
            </a:extLst>
          </p:cNvPr>
          <p:cNvSpPr txBox="1"/>
          <p:nvPr/>
        </p:nvSpPr>
        <p:spPr>
          <a:xfrm>
            <a:off x="9878754" y="4318996"/>
            <a:ext cx="2188294" cy="400110"/>
          </a:xfrm>
          <a:prstGeom prst="rect">
            <a:avLst/>
          </a:prstGeom>
          <a:noFill/>
        </p:spPr>
        <p:txBody>
          <a:bodyPr wrap="square" rtlCol="0">
            <a:spAutoFit/>
          </a:bodyPr>
          <a:lstStyle/>
          <a:p>
            <a:r>
              <a:rPr lang="en-US" dirty="0"/>
              <a:t>Andrea De Censi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11">
            <a:extLst>
              <a:ext uri="{FF2B5EF4-FFF2-40B4-BE49-F238E27FC236}">
                <a16:creationId xmlns:a16="http://schemas.microsoft.com/office/drawing/2014/main" id="{9BABF62D-4B7E-FC63-B077-66DD65627489}"/>
              </a:ext>
            </a:extLst>
          </p:cNvPr>
          <p:cNvGraphicFramePr>
            <a:graphicFrameLocks/>
          </p:cNvGraphicFramePr>
          <p:nvPr/>
        </p:nvGraphicFramePr>
        <p:xfrm>
          <a:off x="2814462" y="2445456"/>
          <a:ext cx="6563076" cy="2874433"/>
        </p:xfrm>
        <a:graphic>
          <a:graphicData uri="http://schemas.openxmlformats.org/drawingml/2006/table">
            <a:tbl>
              <a:tblPr firstRow="1" bandRow="1">
                <a:tableStyleId>{5C22544A-7EE6-4342-B048-85BDC9FD1C3A}</a:tableStyleId>
              </a:tblPr>
              <a:tblGrid>
                <a:gridCol w="1306577">
                  <a:extLst>
                    <a:ext uri="{9D8B030D-6E8A-4147-A177-3AD203B41FA5}">
                      <a16:colId xmlns:a16="http://schemas.microsoft.com/office/drawing/2014/main" val="20000"/>
                    </a:ext>
                  </a:extLst>
                </a:gridCol>
                <a:gridCol w="1318654">
                  <a:extLst>
                    <a:ext uri="{9D8B030D-6E8A-4147-A177-3AD203B41FA5}">
                      <a16:colId xmlns:a16="http://schemas.microsoft.com/office/drawing/2014/main" val="20001"/>
                    </a:ext>
                  </a:extLst>
                </a:gridCol>
                <a:gridCol w="1312615">
                  <a:extLst>
                    <a:ext uri="{9D8B030D-6E8A-4147-A177-3AD203B41FA5}">
                      <a16:colId xmlns:a16="http://schemas.microsoft.com/office/drawing/2014/main" val="20002"/>
                    </a:ext>
                  </a:extLst>
                </a:gridCol>
                <a:gridCol w="1312615">
                  <a:extLst>
                    <a:ext uri="{9D8B030D-6E8A-4147-A177-3AD203B41FA5}">
                      <a16:colId xmlns:a16="http://schemas.microsoft.com/office/drawing/2014/main" val="20003"/>
                    </a:ext>
                  </a:extLst>
                </a:gridCol>
                <a:gridCol w="1312615">
                  <a:extLst>
                    <a:ext uri="{9D8B030D-6E8A-4147-A177-3AD203B41FA5}">
                      <a16:colId xmlns:a16="http://schemas.microsoft.com/office/drawing/2014/main" val="20004"/>
                    </a:ext>
                  </a:extLst>
                </a:gridCol>
              </a:tblGrid>
              <a:tr h="826280">
                <a:tc>
                  <a:txBody>
                    <a:bodyPr/>
                    <a:lstStyle/>
                    <a:p>
                      <a:endParaRPr lang="en-US" sz="1400" dirty="0">
                        <a:latin typeface="Arial" panose="020B0604020202020204" pitchFamily="34" charset="0"/>
                        <a:cs typeface="Arial" panose="020B0604020202020204" pitchFamily="34" charset="0"/>
                      </a:endParaRPr>
                    </a:p>
                  </a:txBody>
                  <a:tcPr marL="68641" marR="68641" marT="34313" marB="34313">
                    <a:solidFill>
                      <a:schemeClr val="tx1">
                        <a:lumMod val="85000"/>
                      </a:schemeClr>
                    </a:solidFill>
                  </a:tcPr>
                </a:tc>
                <a:tc>
                  <a:txBody>
                    <a:bodyPr/>
                    <a:lstStyle/>
                    <a:p>
                      <a:r>
                        <a:rPr lang="en-US" sz="1400" dirty="0">
                          <a:solidFill>
                            <a:schemeClr val="bg2"/>
                          </a:solidFill>
                          <a:latin typeface="Arial" panose="020B0604020202020204" pitchFamily="34" charset="0"/>
                          <a:cs typeface="Arial" panose="020B0604020202020204" pitchFamily="34" charset="0"/>
                        </a:rPr>
                        <a:t>Heathy</a:t>
                      </a:r>
                    </a:p>
                    <a:p>
                      <a:r>
                        <a:rPr lang="en-US" sz="1400" dirty="0">
                          <a:solidFill>
                            <a:schemeClr val="bg2"/>
                          </a:solidFill>
                          <a:latin typeface="Arial" panose="020B0604020202020204" pitchFamily="34" charset="0"/>
                          <a:cs typeface="Arial" panose="020B0604020202020204" pitchFamily="34" charset="0"/>
                        </a:rPr>
                        <a:t>Lifestyle</a:t>
                      </a:r>
                    </a:p>
                  </a:txBody>
                  <a:tcPr marL="68641" marR="68641" marT="34313" marB="34313">
                    <a:solidFill>
                      <a:schemeClr val="tx1">
                        <a:lumMod val="85000"/>
                      </a:schemeClr>
                    </a:solidFill>
                  </a:tcPr>
                </a:tc>
                <a:tc>
                  <a:txBody>
                    <a:bodyPr/>
                    <a:lstStyle/>
                    <a:p>
                      <a:r>
                        <a:rPr lang="en-US" sz="1400" dirty="0">
                          <a:solidFill>
                            <a:schemeClr val="bg2"/>
                          </a:solidFill>
                          <a:latin typeface="Arial" panose="020B0604020202020204" pitchFamily="34" charset="0"/>
                          <a:cs typeface="Arial" panose="020B0604020202020204" pitchFamily="34" charset="0"/>
                        </a:rPr>
                        <a:t>Endocrine Pharmaco-</a:t>
                      </a:r>
                    </a:p>
                    <a:p>
                      <a:r>
                        <a:rPr lang="en-US" sz="1400" dirty="0">
                          <a:solidFill>
                            <a:schemeClr val="bg2"/>
                          </a:solidFill>
                          <a:latin typeface="Arial" panose="020B0604020202020204" pitchFamily="34" charset="0"/>
                          <a:cs typeface="Arial" panose="020B0604020202020204" pitchFamily="34" charset="0"/>
                        </a:rPr>
                        <a:t>Therapy</a:t>
                      </a:r>
                    </a:p>
                  </a:txBody>
                  <a:tcPr marL="68641" marR="68641" marT="34313" marB="34313">
                    <a:solidFill>
                      <a:schemeClr val="tx1">
                        <a:lumMod val="85000"/>
                      </a:schemeClr>
                    </a:solidFill>
                  </a:tcPr>
                </a:tc>
                <a:tc>
                  <a:txBody>
                    <a:bodyPr/>
                    <a:lstStyle/>
                    <a:p>
                      <a:r>
                        <a:rPr lang="en-US" sz="1400" dirty="0">
                          <a:solidFill>
                            <a:schemeClr val="bg2"/>
                          </a:solidFill>
                          <a:latin typeface="Arial" panose="020B0604020202020204" pitchFamily="34" charset="0"/>
                          <a:cs typeface="Arial" panose="020B0604020202020204" pitchFamily="34" charset="0"/>
                        </a:rPr>
                        <a:t>Clinical Trials</a:t>
                      </a:r>
                    </a:p>
                  </a:txBody>
                  <a:tcPr marL="68641" marR="68641" marT="34313" marB="34313">
                    <a:solidFill>
                      <a:schemeClr val="tx1">
                        <a:lumMod val="85000"/>
                      </a:schemeClr>
                    </a:solidFill>
                  </a:tcPr>
                </a:tc>
                <a:tc>
                  <a:txBody>
                    <a:bodyPr/>
                    <a:lstStyle/>
                    <a:p>
                      <a:r>
                        <a:rPr lang="en-US" sz="1400" dirty="0">
                          <a:solidFill>
                            <a:schemeClr val="bg2"/>
                          </a:solidFill>
                          <a:latin typeface="Arial" panose="020B0604020202020204" pitchFamily="34" charset="0"/>
                          <a:cs typeface="Arial" panose="020B0604020202020204" pitchFamily="34" charset="0"/>
                        </a:rPr>
                        <a:t>Prophylactic Surgery</a:t>
                      </a:r>
                    </a:p>
                  </a:txBody>
                  <a:tcPr marL="68641" marR="68641" marT="34313" marB="34313">
                    <a:solidFill>
                      <a:schemeClr val="tx1">
                        <a:lumMod val="85000"/>
                      </a:schemeClr>
                    </a:solidFill>
                  </a:tcPr>
                </a:tc>
                <a:extLst>
                  <a:ext uri="{0D108BD9-81ED-4DB2-BD59-A6C34878D82A}">
                    <a16:rowId xmlns:a16="http://schemas.microsoft.com/office/drawing/2014/main" val="10000"/>
                  </a:ext>
                </a:extLst>
              </a:tr>
              <a:tr h="510307">
                <a:tc>
                  <a:txBody>
                    <a:bodyPr/>
                    <a:lstStyle/>
                    <a:p>
                      <a:r>
                        <a:rPr lang="en-US" sz="1400" b="1" dirty="0">
                          <a:latin typeface="Arial" panose="020B0604020202020204" pitchFamily="34" charset="0"/>
                          <a:cs typeface="Arial" panose="020B0604020202020204" pitchFamily="34" charset="0"/>
                        </a:rPr>
                        <a:t>Average Risk</a:t>
                      </a:r>
                    </a:p>
                  </a:txBody>
                  <a:tcPr marL="68641" marR="68641" marT="34313" marB="34313">
                    <a:solidFill>
                      <a:srgbClr val="99CC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99CC00"/>
                    </a:solidFill>
                  </a:tcPr>
                </a:tc>
                <a:tc>
                  <a:txBody>
                    <a:bodyPr/>
                    <a:lstStyle/>
                    <a:p>
                      <a:endParaRPr lang="en-US" sz="1400"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tc>
                  <a:txBody>
                    <a:bodyPr/>
                    <a:lstStyle/>
                    <a:p>
                      <a:endParaRPr lang="en-US" sz="1400"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tc>
                  <a:txBody>
                    <a:bodyPr/>
                    <a:lstStyle/>
                    <a:p>
                      <a:endParaRPr lang="en-US" sz="1400"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extLst>
                  <a:ext uri="{0D108BD9-81ED-4DB2-BD59-A6C34878D82A}">
                    <a16:rowId xmlns:a16="http://schemas.microsoft.com/office/drawing/2014/main" val="10001"/>
                  </a:ext>
                </a:extLst>
              </a:tr>
              <a:tr h="517232">
                <a:tc>
                  <a:txBody>
                    <a:bodyPr/>
                    <a:lstStyle/>
                    <a:p>
                      <a:r>
                        <a:rPr lang="en-US" sz="1400" b="1" dirty="0">
                          <a:latin typeface="Arial" panose="020B0604020202020204" pitchFamily="34" charset="0"/>
                          <a:cs typeface="Arial" panose="020B0604020202020204" pitchFamily="34" charset="0"/>
                        </a:rPr>
                        <a:t>Moderate</a:t>
                      </a:r>
                    </a:p>
                  </a:txBody>
                  <a:tcPr marL="68641" marR="68641" marT="34313" marB="34313">
                    <a:solidFill>
                      <a:srgbClr val="FFFF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FF00"/>
                    </a:solidFill>
                  </a:tcPr>
                </a:tc>
                <a:tc>
                  <a:txBody>
                    <a:bodyPr/>
                    <a:lstStyle/>
                    <a:p>
                      <a:r>
                        <a:rPr lang="en-US" sz="1500" b="1" dirty="0">
                          <a:latin typeface="Arial" panose="020B0604020202020204" pitchFamily="34" charset="0"/>
                          <a:cs typeface="Arial" panose="020B0604020202020204" pitchFamily="34" charset="0"/>
                        </a:rPr>
                        <a:t>+/-</a:t>
                      </a:r>
                    </a:p>
                  </a:txBody>
                  <a:tcPr marL="68641" marR="68641" marT="34313" marB="34313">
                    <a:solidFill>
                      <a:srgbClr val="FFFF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FF00"/>
                    </a:solidFill>
                  </a:tcPr>
                </a:tc>
                <a:tc>
                  <a:txBody>
                    <a:bodyPr/>
                    <a:lstStyle/>
                    <a:p>
                      <a:endParaRPr lang="en-US" sz="1400"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extLst>
                  <a:ext uri="{0D108BD9-81ED-4DB2-BD59-A6C34878D82A}">
                    <a16:rowId xmlns:a16="http://schemas.microsoft.com/office/drawing/2014/main" val="10002"/>
                  </a:ext>
                </a:extLst>
              </a:tr>
              <a:tr h="510307">
                <a:tc>
                  <a:txBody>
                    <a:bodyPr/>
                    <a:lstStyle/>
                    <a:p>
                      <a:r>
                        <a:rPr lang="en-US" sz="1400" b="1" dirty="0">
                          <a:latin typeface="Arial" panose="020B0604020202020204" pitchFamily="34" charset="0"/>
                          <a:cs typeface="Arial" panose="020B0604020202020204" pitchFamily="34" charset="0"/>
                        </a:rPr>
                        <a:t>High</a:t>
                      </a:r>
                    </a:p>
                  </a:txBody>
                  <a:tcPr marL="68641" marR="68641" marT="34313" marB="34313">
                    <a:solidFill>
                      <a:srgbClr val="FF99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99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99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9900"/>
                    </a:solidFill>
                  </a:tcPr>
                </a:tc>
                <a:tc>
                  <a:txBody>
                    <a:bodyPr/>
                    <a:lstStyle/>
                    <a:p>
                      <a:endParaRPr lang="en-US" sz="1500" b="1" dirty="0">
                        <a:latin typeface="Arial" panose="020B0604020202020204" pitchFamily="34" charset="0"/>
                        <a:cs typeface="Arial" panose="020B0604020202020204" pitchFamily="34" charset="0"/>
                      </a:endParaRPr>
                    </a:p>
                  </a:txBody>
                  <a:tcPr marL="68641" marR="68641" marT="34313" marB="34313">
                    <a:solidFill>
                      <a:schemeClr val="tx1">
                        <a:lumMod val="95000"/>
                      </a:schemeClr>
                    </a:solidFill>
                  </a:tcPr>
                </a:tc>
                <a:extLst>
                  <a:ext uri="{0D108BD9-81ED-4DB2-BD59-A6C34878D82A}">
                    <a16:rowId xmlns:a16="http://schemas.microsoft.com/office/drawing/2014/main" val="10003"/>
                  </a:ext>
                </a:extLst>
              </a:tr>
              <a:tr h="510307">
                <a:tc>
                  <a:txBody>
                    <a:bodyPr/>
                    <a:lstStyle/>
                    <a:p>
                      <a:r>
                        <a:rPr lang="en-US" sz="1400" b="1" dirty="0">
                          <a:latin typeface="Arial" panose="020B0604020202020204" pitchFamily="34" charset="0"/>
                          <a:cs typeface="Arial" panose="020B0604020202020204" pitchFamily="34" charset="0"/>
                        </a:rPr>
                        <a:t>Very High</a:t>
                      </a:r>
                    </a:p>
                  </a:txBody>
                  <a:tcPr marL="68641" marR="68641" marT="34313" marB="34313">
                    <a:solidFill>
                      <a:srgbClr val="FF00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00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00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0000"/>
                    </a:solidFill>
                  </a:tcPr>
                </a:tc>
                <a:tc>
                  <a:txBody>
                    <a:bodyPr/>
                    <a:lstStyle/>
                    <a:p>
                      <a:r>
                        <a:rPr lang="en-US" sz="1500" b="1" dirty="0">
                          <a:latin typeface="Arial" panose="020B0604020202020204" pitchFamily="34" charset="0"/>
                          <a:cs typeface="Arial" panose="020B0604020202020204" pitchFamily="34" charset="0"/>
                        </a:rPr>
                        <a:t>x</a:t>
                      </a:r>
                    </a:p>
                  </a:txBody>
                  <a:tcPr marL="68641" marR="68641" marT="34313" marB="34313">
                    <a:solidFill>
                      <a:srgbClr val="FF0000"/>
                    </a:solidFill>
                  </a:tcPr>
                </a:tc>
                <a:extLst>
                  <a:ext uri="{0D108BD9-81ED-4DB2-BD59-A6C34878D82A}">
                    <a16:rowId xmlns:a16="http://schemas.microsoft.com/office/drawing/2014/main" val="10004"/>
                  </a:ext>
                </a:extLst>
              </a:tr>
            </a:tbl>
          </a:graphicData>
        </a:graphic>
      </p:graphicFrame>
      <p:sp>
        <p:nvSpPr>
          <p:cNvPr id="9" name="Arrow: Down 8">
            <a:extLst>
              <a:ext uri="{FF2B5EF4-FFF2-40B4-BE49-F238E27FC236}">
                <a16:creationId xmlns:a16="http://schemas.microsoft.com/office/drawing/2014/main" id="{5A59FB74-70E5-AE8A-C1E4-CBE40D258A23}"/>
              </a:ext>
            </a:extLst>
          </p:cNvPr>
          <p:cNvSpPr/>
          <p:nvPr/>
        </p:nvSpPr>
        <p:spPr>
          <a:xfrm>
            <a:off x="7243939" y="1838113"/>
            <a:ext cx="472722" cy="506589"/>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3B8CC188-C39D-000E-1297-33CA6028AAB8}"/>
              </a:ext>
            </a:extLst>
          </p:cNvPr>
          <p:cNvSpPr>
            <a:spLocks noGrp="1"/>
          </p:cNvSpPr>
          <p:nvPr>
            <p:ph type="title"/>
          </p:nvPr>
        </p:nvSpPr>
        <p:spPr>
          <a:xfrm>
            <a:off x="614428" y="153014"/>
            <a:ext cx="10963144" cy="1450757"/>
          </a:xfrm>
        </p:spPr>
        <p:txBody>
          <a:bodyPr>
            <a:normAutofit/>
          </a:bodyPr>
          <a:lstStyle/>
          <a:p>
            <a:pPr algn="ctr">
              <a:defRPr/>
            </a:pPr>
            <a:r>
              <a:rPr lang="en-US" sz="2400" b="1" dirty="0">
                <a:latin typeface="Arial" panose="020B0604020202020204" pitchFamily="34" charset="0"/>
                <a:cs typeface="Arial" panose="020B0604020202020204" pitchFamily="34" charset="0"/>
              </a:rPr>
              <a:t>Phase II Investigational Priorities: 1) Low Doses Standard Prevention Drugs 2) New SERMS 3) FDA Approved Agents which Address Additional  Symptoms or Health Problems 4) Vaccines   </a:t>
            </a:r>
          </a:p>
        </p:txBody>
      </p:sp>
      <p:pic>
        <p:nvPicPr>
          <p:cNvPr id="11" name="Content Placeholder 14">
            <a:extLst>
              <a:ext uri="{FF2B5EF4-FFF2-40B4-BE49-F238E27FC236}">
                <a16:creationId xmlns:a16="http://schemas.microsoft.com/office/drawing/2014/main" id="{5793BD8D-1066-57DC-A169-3FFC8DDD2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1" y="2435763"/>
            <a:ext cx="1828800" cy="123467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2" name="Object 2">
            <a:extLst>
              <a:ext uri="{FF2B5EF4-FFF2-40B4-BE49-F238E27FC236}">
                <a16:creationId xmlns:a16="http://schemas.microsoft.com/office/drawing/2014/main" id="{E91FE1E5-ED64-21B5-0EFE-32DBF3B6AD6B}"/>
              </a:ext>
            </a:extLst>
          </p:cNvPr>
          <p:cNvGraphicFramePr>
            <a:graphicFrameLocks noChangeAspect="1"/>
          </p:cNvGraphicFramePr>
          <p:nvPr>
            <p:extLst>
              <p:ext uri="{D42A27DB-BD31-4B8C-83A1-F6EECF244321}">
                <p14:modId xmlns:p14="http://schemas.microsoft.com/office/powerpoint/2010/main" val="580541691"/>
              </p:ext>
            </p:extLst>
          </p:nvPr>
        </p:nvGraphicFramePr>
        <p:xfrm>
          <a:off x="10271901" y="3053099"/>
          <a:ext cx="1146810" cy="1298276"/>
        </p:xfrm>
        <a:graphic>
          <a:graphicData uri="http://schemas.openxmlformats.org/presentationml/2006/ole">
            <mc:AlternateContent xmlns:mc="http://schemas.openxmlformats.org/markup-compatibility/2006">
              <mc:Choice xmlns:v="urn:schemas-microsoft-com:vml" Requires="v">
                <p:oleObj name="Image" r:id="rId4" imgW="4485704" imgH="5819979" progId="Photoshop.Image.4">
                  <p:embed/>
                </p:oleObj>
              </mc:Choice>
              <mc:Fallback>
                <p:oleObj name="Image" r:id="rId4" imgW="4485704" imgH="5819979" progId="Photoshop.Image.4">
                  <p:embed/>
                  <p:pic>
                    <p:nvPicPr>
                      <p:cNvPr id="12" name="Object 2">
                        <a:extLst>
                          <a:ext uri="{FF2B5EF4-FFF2-40B4-BE49-F238E27FC236}">
                            <a16:creationId xmlns:a16="http://schemas.microsoft.com/office/drawing/2014/main" id="{E91FE1E5-ED64-21B5-0EFE-32DBF3B6AD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1901" y="3053099"/>
                        <a:ext cx="1146810" cy="1298276"/>
                      </a:xfrm>
                      <a:prstGeom prst="rect">
                        <a:avLst/>
                      </a:prstGeom>
                      <a:noFill/>
                      <a:ln w="28575">
                        <a:solidFill>
                          <a:schemeClr val="bg1"/>
                        </a:solidFill>
                      </a:ln>
                    </p:spPr>
                  </p:pic>
                </p:oleObj>
              </mc:Fallback>
            </mc:AlternateContent>
          </a:graphicData>
        </a:graphic>
      </p:graphicFrame>
      <p:sp>
        <p:nvSpPr>
          <p:cNvPr id="13" name="TextBox 12">
            <a:extLst>
              <a:ext uri="{FF2B5EF4-FFF2-40B4-BE49-F238E27FC236}">
                <a16:creationId xmlns:a16="http://schemas.microsoft.com/office/drawing/2014/main" id="{D2183F64-2167-84F6-C1BD-DFE6D6FA3BED}"/>
              </a:ext>
            </a:extLst>
          </p:cNvPr>
          <p:cNvSpPr txBox="1"/>
          <p:nvPr/>
        </p:nvSpPr>
        <p:spPr>
          <a:xfrm>
            <a:off x="394608" y="5627077"/>
            <a:ext cx="11402785" cy="400110"/>
          </a:xfrm>
          <a:prstGeom prst="rect">
            <a:avLst/>
          </a:prstGeom>
          <a:noFill/>
        </p:spPr>
        <p:txBody>
          <a:bodyPr wrap="square" rtlCol="0">
            <a:spAutoFit/>
          </a:bodyPr>
          <a:lstStyle/>
          <a:p>
            <a:pPr algn="ctr"/>
            <a:r>
              <a:rPr lang="en-US" b="1" dirty="0">
                <a:latin typeface="Arial" panose="020B0604020202020204" pitchFamily="34" charset="0"/>
              </a:rPr>
              <a:t>Phase II Trials use change in risk biomarkers instead of cancer incidence as endpoints </a:t>
            </a:r>
          </a:p>
        </p:txBody>
      </p:sp>
      <p:pic>
        <p:nvPicPr>
          <p:cNvPr id="2" name="Content Placeholder 7" descr="A red and black test tube&#10;&#10;Description automatically generated">
            <a:extLst>
              <a:ext uri="{FF2B5EF4-FFF2-40B4-BE49-F238E27FC236}">
                <a16:creationId xmlns:a16="http://schemas.microsoft.com/office/drawing/2014/main" id="{6C3A9CE1-7C7C-400F-FD5E-22C4F65E5AD9}"/>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9528950" y="2600062"/>
            <a:ext cx="1179877" cy="681618"/>
          </a:xfrm>
          <a:ln w="28575">
            <a:solidFill>
              <a:schemeClr val="bg1"/>
            </a:solidFill>
          </a:ln>
        </p:spPr>
      </p:pic>
      <p:pic>
        <p:nvPicPr>
          <p:cNvPr id="3" name="Content Placeholder 9" descr="A poop with eyes and mouth&#10;&#10;Description automatically generated">
            <a:extLst>
              <a:ext uri="{FF2B5EF4-FFF2-40B4-BE49-F238E27FC236}">
                <a16:creationId xmlns:a16="http://schemas.microsoft.com/office/drawing/2014/main" id="{019D51CC-3474-5B70-2473-262F09E1D18B}"/>
              </a:ext>
            </a:extLst>
          </p:cNvPr>
          <p:cNvPicPr>
            <a:picLocks noGrp="1" noChangeAspect="1"/>
          </p:cNvPicPr>
          <p:nvPr>
            <p:ph sz="quarter" idx="4"/>
          </p:nvPr>
        </p:nvPicPr>
        <p:blipFill>
          <a:blip r:embed="rId7">
            <a:extLst>
              <a:ext uri="{28A0092B-C50C-407E-A947-70E740481C1C}">
                <a14:useLocalDpi xmlns:a14="http://schemas.microsoft.com/office/drawing/2010/main" val="0"/>
              </a:ext>
            </a:extLst>
          </a:blip>
          <a:stretch>
            <a:fillRect/>
          </a:stretch>
        </p:blipFill>
        <p:spPr>
          <a:xfrm>
            <a:off x="11071271" y="4497315"/>
            <a:ext cx="837882" cy="837882"/>
          </a:xfrm>
          <a:ln w="28575">
            <a:solidFill>
              <a:schemeClr val="bg1"/>
            </a:solidFill>
          </a:ln>
        </p:spPr>
      </p:pic>
      <p:pic>
        <p:nvPicPr>
          <p:cNvPr id="4" name="Content Placeholder 11" descr="A comparison of a person's body&#10;&#10;Description automatically generated">
            <a:extLst>
              <a:ext uri="{FF2B5EF4-FFF2-40B4-BE49-F238E27FC236}">
                <a16:creationId xmlns:a16="http://schemas.microsoft.com/office/drawing/2014/main" id="{29C10751-93E7-8109-6CBD-F68629FC00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7639" y="3970511"/>
            <a:ext cx="940099" cy="1210733"/>
          </a:xfrm>
          <a:prstGeom prst="rect">
            <a:avLst/>
          </a:prstGeom>
          <a:ln w="28575">
            <a:solidFill>
              <a:schemeClr val="tx1"/>
            </a:solidFill>
          </a:ln>
        </p:spPr>
      </p:pic>
    </p:spTree>
    <p:extLst>
      <p:ext uri="{BB962C8B-B14F-4D97-AF65-F5344CB8AC3E}">
        <p14:creationId xmlns:p14="http://schemas.microsoft.com/office/powerpoint/2010/main" val="1372203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A5BAB-4F63-B205-2F6A-BA6D6705C492}"/>
              </a:ext>
            </a:extLst>
          </p:cNvPr>
          <p:cNvSpPr>
            <a:spLocks noGrp="1"/>
          </p:cNvSpPr>
          <p:nvPr>
            <p:ph type="title"/>
          </p:nvPr>
        </p:nvSpPr>
        <p:spPr>
          <a:xfrm>
            <a:off x="278922" y="826107"/>
            <a:ext cx="11913078" cy="601490"/>
          </a:xfrm>
        </p:spPr>
        <p:txBody>
          <a:bodyPr>
            <a:normAutofit fontScale="90000"/>
          </a:bodyPr>
          <a:lstStyle/>
          <a:p>
            <a:r>
              <a:rPr lang="en-US" sz="2400" b="1" dirty="0">
                <a:latin typeface="Arial" panose="020B0604020202020204" pitchFamily="34" charset="0"/>
                <a:cs typeface="Arial" panose="020B0604020202020204" pitchFamily="34" charset="0"/>
              </a:rPr>
              <a:t>Swedish Phase II Trial Tamoxifen Doses of 0, 1,2.5,5,10,20 mg x 6 months in Population Risk Women Ages 40-65: Change in Mammographic Dense Area Primary Endpoint</a:t>
            </a:r>
          </a:p>
        </p:txBody>
      </p:sp>
      <p:pic>
        <p:nvPicPr>
          <p:cNvPr id="12" name="Content Placeholder 11">
            <a:extLst>
              <a:ext uri="{FF2B5EF4-FFF2-40B4-BE49-F238E27FC236}">
                <a16:creationId xmlns:a16="http://schemas.microsoft.com/office/drawing/2014/main" id="{F2DAA589-2579-5754-3C2C-7D320BEF9600}"/>
              </a:ext>
            </a:extLst>
          </p:cNvPr>
          <p:cNvPicPr>
            <a:picLocks noGrp="1" noChangeAspect="1"/>
          </p:cNvPicPr>
          <p:nvPr>
            <p:ph sz="half" idx="2"/>
          </p:nvPr>
        </p:nvPicPr>
        <p:blipFill>
          <a:blip r:embed="rId3"/>
          <a:stretch>
            <a:fillRect/>
          </a:stretch>
        </p:blipFill>
        <p:spPr>
          <a:xfrm>
            <a:off x="9527813" y="4426716"/>
            <a:ext cx="1907654" cy="1788764"/>
          </a:xfrm>
        </p:spPr>
      </p:pic>
      <p:sp>
        <p:nvSpPr>
          <p:cNvPr id="10" name="TextBox 9">
            <a:extLst>
              <a:ext uri="{FF2B5EF4-FFF2-40B4-BE49-F238E27FC236}">
                <a16:creationId xmlns:a16="http://schemas.microsoft.com/office/drawing/2014/main" id="{1A1D5BBC-3879-342F-34DA-FFB7BB2F032E}"/>
              </a:ext>
            </a:extLst>
          </p:cNvPr>
          <p:cNvSpPr txBox="1"/>
          <p:nvPr/>
        </p:nvSpPr>
        <p:spPr>
          <a:xfrm>
            <a:off x="0" y="6448499"/>
            <a:ext cx="12637698" cy="338554"/>
          </a:xfrm>
          <a:prstGeom prst="rect">
            <a:avLst/>
          </a:prstGeom>
          <a:noFill/>
        </p:spPr>
        <p:txBody>
          <a:bodyPr wrap="square">
            <a:spAutoFit/>
          </a:bodyPr>
          <a:lstStyle/>
          <a:p>
            <a:r>
              <a:rPr lang="en-US" sz="1600" b="1" i="1" dirty="0">
                <a:effectLst/>
                <a:latin typeface="Arial" panose="020B0604020202020204" pitchFamily="34" charset="0"/>
                <a:ea typeface="Calibri" panose="020F0502020204030204" pitchFamily="34" charset="0"/>
                <a:cs typeface="Arial" panose="020B0604020202020204" pitchFamily="34" charset="0"/>
              </a:rPr>
              <a:t>Eriksson J Clin Oncol. 2021, Goransson  Breast Ca Res 2024, Hammerstrom JNCI,2025, Gabrielson Int J Ca 2023</a:t>
            </a:r>
            <a:endParaRPr lang="en-US" sz="1600" i="1"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3BD23BA-079E-9C39-3309-9F81C374E479}"/>
              </a:ext>
            </a:extLst>
          </p:cNvPr>
          <p:cNvPicPr>
            <a:picLocks noChangeAspect="1"/>
          </p:cNvPicPr>
          <p:nvPr/>
        </p:nvPicPr>
        <p:blipFill>
          <a:blip r:embed="rId4"/>
          <a:stretch>
            <a:fillRect/>
          </a:stretch>
        </p:blipFill>
        <p:spPr>
          <a:xfrm>
            <a:off x="6559146" y="4004239"/>
            <a:ext cx="2827265" cy="1813717"/>
          </a:xfrm>
          <a:prstGeom prst="rect">
            <a:avLst/>
          </a:prstGeom>
        </p:spPr>
      </p:pic>
      <p:sp>
        <p:nvSpPr>
          <p:cNvPr id="19" name="Text Placeholder 18">
            <a:extLst>
              <a:ext uri="{FF2B5EF4-FFF2-40B4-BE49-F238E27FC236}">
                <a16:creationId xmlns:a16="http://schemas.microsoft.com/office/drawing/2014/main" id="{29894B79-B60A-2C65-A379-7FEA2428B0CB}"/>
              </a:ext>
            </a:extLst>
          </p:cNvPr>
          <p:cNvSpPr>
            <a:spLocks noGrp="1"/>
          </p:cNvSpPr>
          <p:nvPr>
            <p:ph type="body" sz="quarter" idx="3"/>
          </p:nvPr>
        </p:nvSpPr>
        <p:spPr>
          <a:xfrm>
            <a:off x="5475481" y="1932137"/>
            <a:ext cx="6351124" cy="1990039"/>
          </a:xfrm>
        </p:spPr>
        <p:txBody>
          <a:bodyPr>
            <a:noAutofit/>
          </a:bodyPr>
          <a:lstStyle/>
          <a:p>
            <a:r>
              <a:rPr kumimoji="0" lang="en-US" sz="1800" b="1" i="0" u="none" strike="noStrike" kern="1200" cap="none" spc="-50" normalizeH="0" baseline="0" noProof="0" dirty="0">
                <a:ln>
                  <a:noFill/>
                </a:ln>
                <a:solidFill>
                  <a:schemeClr val="accent3">
                    <a:lumMod val="40000"/>
                    <a:lumOff val="60000"/>
                  </a:schemeClr>
                </a:solidFill>
                <a:effectLst/>
                <a:uLnTx/>
                <a:uFillTx/>
                <a:latin typeface="Arial" panose="020B0604020202020204" pitchFamily="34" charset="0"/>
                <a:ea typeface="+mj-ea"/>
                <a:cs typeface="Arial" panose="020B0604020202020204" pitchFamily="34" charset="0"/>
              </a:rPr>
              <a:t>Tissue correlates ~5 % of the 1440 entrants</a:t>
            </a:r>
          </a:p>
          <a:p>
            <a:r>
              <a:rPr lang="en-US" sz="1800" b="1" cap="none" spc="-50" dirty="0">
                <a:solidFill>
                  <a:schemeClr val="accent3">
                    <a:lumMod val="40000"/>
                    <a:lumOff val="60000"/>
                  </a:schemeClr>
                </a:solidFill>
                <a:ea typeface="+mj-ea"/>
                <a:cs typeface="Arial" panose="020B0604020202020204" pitchFamily="34" charset="0"/>
              </a:rPr>
              <a:t>Tissue changes (Ki-67, ER, PR, epithelial area)  maximal at highest tamoxifen doses in premenopausal women</a:t>
            </a:r>
            <a:endParaRPr kumimoji="0" lang="en-US" sz="1800" b="1" i="0" u="none" strike="noStrike" kern="1200" cap="none" spc="-50" normalizeH="0" baseline="0" noProof="0" dirty="0">
              <a:ln>
                <a:noFill/>
              </a:ln>
              <a:solidFill>
                <a:schemeClr val="accent3">
                  <a:lumMod val="40000"/>
                  <a:lumOff val="60000"/>
                </a:schemeClr>
              </a:solidFill>
              <a:effectLst/>
              <a:uLnTx/>
              <a:uFillTx/>
              <a:latin typeface="Arial" panose="020B0604020202020204" pitchFamily="34" charset="0"/>
              <a:ea typeface="+mj-ea"/>
              <a:cs typeface="Arial" panose="020B0604020202020204" pitchFamily="34" charset="0"/>
            </a:endParaRPr>
          </a:p>
          <a:p>
            <a:r>
              <a:rPr kumimoji="0" lang="en-US" sz="1800" b="1" i="0" u="none" strike="noStrike" kern="1200" cap="none" spc="-50" normalizeH="0" baseline="0" noProof="0" dirty="0">
                <a:ln>
                  <a:noFill/>
                </a:ln>
                <a:solidFill>
                  <a:schemeClr val="accent3">
                    <a:lumMod val="40000"/>
                    <a:lumOff val="60000"/>
                  </a:schemeClr>
                </a:solidFill>
                <a:effectLst/>
                <a:uLnTx/>
                <a:uFillTx/>
                <a:latin typeface="Arial" panose="020B0604020202020204" pitchFamily="34" charset="0"/>
                <a:ea typeface="+mj-ea"/>
                <a:cs typeface="Arial" panose="020B0604020202020204" pitchFamily="34" charset="0"/>
              </a:rPr>
              <a:t>Change in collagen organization beginning at lower doses pre and postmenopausal.</a:t>
            </a:r>
          </a:p>
          <a:p>
            <a:r>
              <a:rPr lang="en-US" sz="1600" b="1" dirty="0"/>
              <a:t>. </a:t>
            </a:r>
          </a:p>
        </p:txBody>
      </p:sp>
      <p:sp>
        <p:nvSpPr>
          <p:cNvPr id="20" name="TextBox 19">
            <a:extLst>
              <a:ext uri="{FF2B5EF4-FFF2-40B4-BE49-F238E27FC236}">
                <a16:creationId xmlns:a16="http://schemas.microsoft.com/office/drawing/2014/main" id="{08AA1B81-8FAF-CE8D-E87C-EE53C4EA92F1}"/>
              </a:ext>
            </a:extLst>
          </p:cNvPr>
          <p:cNvSpPr txBox="1"/>
          <p:nvPr/>
        </p:nvSpPr>
        <p:spPr>
          <a:xfrm>
            <a:off x="7373647" y="3954469"/>
            <a:ext cx="143198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KARISMA</a:t>
            </a:r>
          </a:p>
        </p:txBody>
      </p:sp>
      <p:pic>
        <p:nvPicPr>
          <p:cNvPr id="28" name="Picture 27">
            <a:extLst>
              <a:ext uri="{FF2B5EF4-FFF2-40B4-BE49-F238E27FC236}">
                <a16:creationId xmlns:a16="http://schemas.microsoft.com/office/drawing/2014/main" id="{282FD852-A9F6-31BB-35F7-0788D7EE0803}"/>
              </a:ext>
            </a:extLst>
          </p:cNvPr>
          <p:cNvPicPr>
            <a:picLocks noChangeAspect="1"/>
          </p:cNvPicPr>
          <p:nvPr/>
        </p:nvPicPr>
        <p:blipFill>
          <a:blip r:embed="rId5"/>
          <a:stretch>
            <a:fillRect/>
          </a:stretch>
        </p:blipFill>
        <p:spPr>
          <a:xfrm>
            <a:off x="705702" y="2832660"/>
            <a:ext cx="3289454" cy="2365784"/>
          </a:xfrm>
          <a:prstGeom prst="rect">
            <a:avLst/>
          </a:prstGeom>
        </p:spPr>
      </p:pic>
      <p:sp>
        <p:nvSpPr>
          <p:cNvPr id="29" name="Arrow: Down 28">
            <a:extLst>
              <a:ext uri="{FF2B5EF4-FFF2-40B4-BE49-F238E27FC236}">
                <a16:creationId xmlns:a16="http://schemas.microsoft.com/office/drawing/2014/main" id="{B14587E3-FCED-BD3F-0FFC-B3020AC4C449}"/>
              </a:ext>
            </a:extLst>
          </p:cNvPr>
          <p:cNvSpPr/>
          <p:nvPr/>
        </p:nvSpPr>
        <p:spPr>
          <a:xfrm>
            <a:off x="2680506" y="3636970"/>
            <a:ext cx="250166" cy="4140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453B0FB-29A8-5F68-5F05-89D594CEDA8E}"/>
              </a:ext>
            </a:extLst>
          </p:cNvPr>
          <p:cNvSpPr txBox="1"/>
          <p:nvPr/>
        </p:nvSpPr>
        <p:spPr>
          <a:xfrm>
            <a:off x="961099" y="3150131"/>
            <a:ext cx="3034057" cy="461665"/>
          </a:xfrm>
          <a:prstGeom prst="rect">
            <a:avLst/>
          </a:prstGeom>
          <a:noFill/>
        </p:spPr>
        <p:txBody>
          <a:bodyPr wrap="square" rtlCol="0">
            <a:spAutoFit/>
          </a:bodyPr>
          <a:lstStyle/>
          <a:p>
            <a:r>
              <a:rPr lang="en-US" sz="1200" b="1" dirty="0">
                <a:solidFill>
                  <a:schemeClr val="bg2"/>
                </a:solidFill>
                <a:latin typeface="Arial" panose="020B0604020202020204" pitchFamily="34" charset="0"/>
                <a:cs typeface="Arial" panose="020B0604020202020204" pitchFamily="34" charset="0"/>
              </a:rPr>
              <a:t>Maximum  density decrease at 3 ng/ml endoxifen achieved with 5 mg Tam</a:t>
            </a:r>
            <a:r>
              <a:rPr lang="en-US" sz="1200" b="1" dirty="0"/>
              <a:t>5mg</a:t>
            </a:r>
          </a:p>
        </p:txBody>
      </p:sp>
      <p:sp>
        <p:nvSpPr>
          <p:cNvPr id="9" name="TextBox 8">
            <a:extLst>
              <a:ext uri="{FF2B5EF4-FFF2-40B4-BE49-F238E27FC236}">
                <a16:creationId xmlns:a16="http://schemas.microsoft.com/office/drawing/2014/main" id="{D078BA80-BB57-826E-6451-19036C1D7BFC}"/>
              </a:ext>
            </a:extLst>
          </p:cNvPr>
          <p:cNvSpPr txBox="1"/>
          <p:nvPr/>
        </p:nvSpPr>
        <p:spPr>
          <a:xfrm>
            <a:off x="137711" y="1756738"/>
            <a:ext cx="4943336" cy="646331"/>
          </a:xfrm>
          <a:prstGeom prst="rect">
            <a:avLst/>
          </a:prstGeom>
          <a:noFill/>
        </p:spPr>
        <p:txBody>
          <a:bodyPr wrap="square" rtlCol="0">
            <a:spAutoFit/>
          </a:bodyPr>
          <a:lstStyle/>
          <a:p>
            <a:r>
              <a:rPr lang="en-US" sz="1800" b="1" dirty="0">
                <a:solidFill>
                  <a:schemeClr val="accent3">
                    <a:lumMod val="40000"/>
                    <a:lumOff val="60000"/>
                  </a:schemeClr>
                </a:solidFill>
                <a:latin typeface="Arial" panose="020B0604020202020204" pitchFamily="34" charset="0"/>
                <a:cs typeface="Arial" panose="020B0604020202020204" pitchFamily="34" charset="0"/>
              </a:rPr>
              <a:t>Significant decrease in mammographic dense area only in premenopausal women.</a:t>
            </a:r>
          </a:p>
        </p:txBody>
      </p:sp>
      <p:sp>
        <p:nvSpPr>
          <p:cNvPr id="11" name="TextBox 10">
            <a:extLst>
              <a:ext uri="{FF2B5EF4-FFF2-40B4-BE49-F238E27FC236}">
                <a16:creationId xmlns:a16="http://schemas.microsoft.com/office/drawing/2014/main" id="{F05F7577-35DA-249E-C5B9-8BAFE48133A7}"/>
              </a:ext>
            </a:extLst>
          </p:cNvPr>
          <p:cNvSpPr txBox="1"/>
          <p:nvPr/>
        </p:nvSpPr>
        <p:spPr>
          <a:xfrm>
            <a:off x="10011266" y="4398178"/>
            <a:ext cx="1159497" cy="276999"/>
          </a:xfrm>
          <a:prstGeom prst="rect">
            <a:avLst/>
          </a:prstGeom>
          <a:noFill/>
        </p:spPr>
        <p:txBody>
          <a:bodyPr wrap="square" rtlCol="0">
            <a:spAutoFit/>
          </a:bodyPr>
          <a:lstStyle/>
          <a:p>
            <a:r>
              <a:rPr lang="en-US" sz="1200" b="1" dirty="0">
                <a:solidFill>
                  <a:schemeClr val="bg1"/>
                </a:solidFill>
              </a:rPr>
              <a:t>Collagen Area</a:t>
            </a:r>
          </a:p>
        </p:txBody>
      </p:sp>
    </p:spTree>
    <p:extLst>
      <p:ext uri="{BB962C8B-B14F-4D97-AF65-F5344CB8AC3E}">
        <p14:creationId xmlns:p14="http://schemas.microsoft.com/office/powerpoint/2010/main" val="915586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A81DD-F7A6-CA18-A0DF-278248D89644}"/>
              </a:ext>
            </a:extLst>
          </p:cNvPr>
          <p:cNvSpPr>
            <a:spLocks noGrp="1"/>
          </p:cNvSpPr>
          <p:nvPr>
            <p:ph type="title"/>
          </p:nvPr>
        </p:nvSpPr>
        <p:spPr>
          <a:xfrm>
            <a:off x="5181601" y="634946"/>
            <a:ext cx="6368142" cy="1450757"/>
          </a:xfrm>
        </p:spPr>
        <p:txBody>
          <a:bodyPr vert="horz" lIns="91440" tIns="45720" rIns="91440" bIns="45720" rtlCol="0" anchor="b">
            <a:normAutofit/>
          </a:bodyPr>
          <a:lstStyle/>
          <a:p>
            <a:r>
              <a:rPr lang="en-US" b="1" dirty="0"/>
              <a:t>Confused??</a:t>
            </a:r>
          </a:p>
        </p:txBody>
      </p:sp>
      <p:pic>
        <p:nvPicPr>
          <p:cNvPr id="9" name="Content Placeholder 3" descr="A picture containing drawing&#10;&#10;Description automatically generated">
            <a:extLst>
              <a:ext uri="{FF2B5EF4-FFF2-40B4-BE49-F238E27FC236}">
                <a16:creationId xmlns:a16="http://schemas.microsoft.com/office/drawing/2014/main" id="{45D83D54-EA5E-1339-92B0-DA8FFDA40F1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9567" r="16724" b="1"/>
          <a:stretch>
            <a:fillRect/>
          </a:stretch>
        </p:blipFill>
        <p:spPr>
          <a:xfrm>
            <a:off x="20" y="-12128"/>
            <a:ext cx="4654276" cy="6870127"/>
          </a:xfrm>
          <a:prstGeom prst="rect">
            <a:avLst/>
          </a:prstGeom>
        </p:spPr>
      </p:pic>
      <p:cxnSp>
        <p:nvCxnSpPr>
          <p:cNvPr id="51" name="Straight Connector 5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9A9502-D563-E601-BFA8-C4DD7A24D6EE}"/>
              </a:ext>
            </a:extLst>
          </p:cNvPr>
          <p:cNvSpPr txBox="1"/>
          <p:nvPr/>
        </p:nvSpPr>
        <p:spPr>
          <a:xfrm>
            <a:off x="4873336" y="2362757"/>
            <a:ext cx="7096991" cy="4345611"/>
          </a:xfrm>
          <a:prstGeom prst="rect">
            <a:avLst/>
          </a:prstGeom>
        </p:spPr>
        <p:txBody>
          <a:bodyPr vert="horz" lIns="0" tIns="45720" rIns="0" bIns="45720" rtlCol="0">
            <a:normAutofit fontScale="47500" lnSpcReduction="20000"/>
          </a:bodyPr>
          <a:lstStyle/>
          <a:p>
            <a:pPr eaLnBrk="1" hangingPunct="1">
              <a:lnSpc>
                <a:spcPct val="90000"/>
              </a:lnSpc>
              <a:spcAft>
                <a:spcPts val="600"/>
              </a:spcAft>
              <a:buClr>
                <a:schemeClr val="accent3"/>
              </a:buClr>
              <a:buFont typeface="Calibri" panose="020F0502020204030204" pitchFamily="34" charset="0"/>
            </a:pPr>
            <a:r>
              <a:rPr lang="en-US" sz="4400" b="1" dirty="0">
                <a:solidFill>
                  <a:schemeClr val="tx1">
                    <a:lumMod val="75000"/>
                    <a:lumOff val="25000"/>
                  </a:schemeClr>
                </a:solidFill>
                <a:latin typeface="Arial" panose="020B0604020202020204" pitchFamily="34" charset="0"/>
                <a:ea typeface="+mn-ea"/>
                <a:cs typeface="Arial" panose="020B0604020202020204" pitchFamily="34" charset="0"/>
              </a:rPr>
              <a:t>Biomarker Change Context/Cohort Dependent 	</a:t>
            </a:r>
          </a:p>
          <a:p>
            <a:pPr eaLnBrk="1" hangingPunct="1">
              <a:lnSpc>
                <a:spcPct val="90000"/>
              </a:lnSpc>
              <a:spcAft>
                <a:spcPts val="600"/>
              </a:spcAft>
              <a:buClr>
                <a:schemeClr val="accent3"/>
              </a:buClr>
              <a:buFont typeface="Calibri" panose="020F0502020204030204" pitchFamily="34" charset="0"/>
            </a:pPr>
            <a:endParaRPr lang="en-US" sz="4400" b="1" dirty="0">
              <a:solidFill>
                <a:schemeClr val="tx1">
                  <a:lumMod val="75000"/>
                  <a:lumOff val="25000"/>
                </a:schemeClr>
              </a:solidFill>
              <a:latin typeface="Arial" panose="020B0604020202020204" pitchFamily="34" charset="0"/>
              <a:ea typeface="+mn-ea"/>
              <a:cs typeface="Arial" panose="020B0604020202020204" pitchFamily="34" charset="0"/>
            </a:endParaRPr>
          </a:p>
          <a:p>
            <a:pPr eaLnBrk="1" hangingPunct="1">
              <a:lnSpc>
                <a:spcPct val="90000"/>
              </a:lnSpc>
              <a:spcAft>
                <a:spcPts val="600"/>
              </a:spcAft>
              <a:buClr>
                <a:schemeClr val="accent3"/>
              </a:buClr>
              <a:buFont typeface="Calibri" panose="020F0502020204030204" pitchFamily="34" charset="0"/>
            </a:pPr>
            <a:r>
              <a:rPr lang="en-US" sz="4400" b="1" dirty="0">
                <a:solidFill>
                  <a:schemeClr val="tx1">
                    <a:lumMod val="75000"/>
                    <a:lumOff val="25000"/>
                  </a:schemeClr>
                </a:solidFill>
                <a:latin typeface="Arial" panose="020B0604020202020204" pitchFamily="34" charset="0"/>
                <a:ea typeface="+mn-ea"/>
                <a:cs typeface="Arial" panose="020B0604020202020204" pitchFamily="34" charset="0"/>
              </a:rPr>
              <a:t>Dense area on mammogram difficult to reduce in postmenopausal women in short period of time. </a:t>
            </a:r>
          </a:p>
          <a:p>
            <a:pPr eaLnBrk="1" hangingPunct="1">
              <a:lnSpc>
                <a:spcPct val="90000"/>
              </a:lnSpc>
              <a:spcAft>
                <a:spcPts val="600"/>
              </a:spcAft>
              <a:buClr>
                <a:schemeClr val="accent3"/>
              </a:buClr>
              <a:buFont typeface="Calibri" panose="020F0502020204030204" pitchFamily="34" charset="0"/>
            </a:pPr>
            <a:endParaRPr lang="en-US" sz="4400" b="1" dirty="0">
              <a:solidFill>
                <a:schemeClr val="tx1">
                  <a:lumMod val="75000"/>
                  <a:lumOff val="25000"/>
                </a:schemeClr>
              </a:solidFill>
              <a:latin typeface="Arial" panose="020B0604020202020204" pitchFamily="34" charset="0"/>
              <a:ea typeface="+mn-ea"/>
              <a:cs typeface="Arial" panose="020B0604020202020204" pitchFamily="34" charset="0"/>
            </a:endParaRPr>
          </a:p>
          <a:p>
            <a:pPr eaLnBrk="1" hangingPunct="1">
              <a:lnSpc>
                <a:spcPct val="90000"/>
              </a:lnSpc>
              <a:spcAft>
                <a:spcPts val="600"/>
              </a:spcAft>
              <a:buClr>
                <a:schemeClr val="accent3"/>
              </a:buClr>
              <a:buFont typeface="Calibri" panose="020F0502020204030204" pitchFamily="34" charset="0"/>
            </a:pPr>
            <a:r>
              <a:rPr lang="en-US" sz="4400" b="1" dirty="0">
                <a:solidFill>
                  <a:schemeClr val="tx1">
                    <a:lumMod val="75000"/>
                    <a:lumOff val="25000"/>
                  </a:schemeClr>
                </a:solidFill>
                <a:latin typeface="Arial" panose="020B0604020202020204" pitchFamily="34" charset="0"/>
                <a:ea typeface="+mn-ea"/>
                <a:cs typeface="Arial" panose="020B0604020202020204" pitchFamily="34" charset="0"/>
              </a:rPr>
              <a:t>Ki-67 minimal in postmenopausal women at baseline and changes with cycle in premens</a:t>
            </a:r>
          </a:p>
          <a:p>
            <a:pPr eaLnBrk="1" hangingPunct="1">
              <a:lnSpc>
                <a:spcPct val="90000"/>
              </a:lnSpc>
              <a:spcAft>
                <a:spcPts val="600"/>
              </a:spcAft>
              <a:buClr>
                <a:schemeClr val="accent3"/>
              </a:buClr>
              <a:buFont typeface="Calibri" panose="020F0502020204030204" pitchFamily="34" charset="0"/>
            </a:pPr>
            <a:endParaRPr lang="en-US" sz="4400" b="1" dirty="0">
              <a:solidFill>
                <a:schemeClr val="tx1">
                  <a:lumMod val="75000"/>
                  <a:lumOff val="25000"/>
                </a:schemeClr>
              </a:solidFill>
              <a:latin typeface="Arial" panose="020B0604020202020204" pitchFamily="34" charset="0"/>
              <a:ea typeface="+mn-ea"/>
              <a:cs typeface="Arial" panose="020B0604020202020204" pitchFamily="34" charset="0"/>
            </a:endParaRPr>
          </a:p>
          <a:p>
            <a:pPr eaLnBrk="1" hangingPunct="1">
              <a:lnSpc>
                <a:spcPct val="90000"/>
              </a:lnSpc>
              <a:spcAft>
                <a:spcPts val="600"/>
              </a:spcAft>
              <a:buClr>
                <a:schemeClr val="accent3"/>
              </a:buClr>
              <a:buFont typeface="Calibri" panose="020F0502020204030204" pitchFamily="34" charset="0"/>
            </a:pPr>
            <a:r>
              <a:rPr lang="en-US" sz="4400" b="1" dirty="0">
                <a:solidFill>
                  <a:schemeClr val="tx1">
                    <a:lumMod val="75000"/>
                    <a:lumOff val="25000"/>
                  </a:schemeClr>
                </a:solidFill>
                <a:latin typeface="Arial" panose="020B0604020202020204" pitchFamily="34" charset="0"/>
                <a:ea typeface="+mn-ea"/>
                <a:cs typeface="Arial" panose="020B0604020202020204" pitchFamily="34" charset="0"/>
              </a:rPr>
              <a:t>Expansion of risk/response biomarker research is needed tailored to type of agent and baseline characteristics</a:t>
            </a:r>
          </a:p>
          <a:p>
            <a:pPr eaLnBrk="1" hangingPunct="1">
              <a:lnSpc>
                <a:spcPct val="90000"/>
              </a:lnSpc>
              <a:spcAft>
                <a:spcPts val="600"/>
              </a:spcAft>
              <a:buClr>
                <a:schemeClr val="accent3"/>
              </a:buClr>
              <a:buFont typeface="Calibri" panose="020F0502020204030204" pitchFamily="34" charset="0"/>
            </a:pPr>
            <a:endParaRPr lang="en-US" sz="4400" b="1" dirty="0">
              <a:solidFill>
                <a:schemeClr val="tx1">
                  <a:lumMod val="75000"/>
                  <a:lumOff val="25000"/>
                </a:schemeClr>
              </a:solidFill>
              <a:latin typeface="Arial" panose="020B0604020202020204" pitchFamily="34" charset="0"/>
              <a:ea typeface="+mn-ea"/>
              <a:cs typeface="Arial" panose="020B0604020202020204" pitchFamily="34" charset="0"/>
            </a:endParaRPr>
          </a:p>
          <a:p>
            <a:pPr eaLnBrk="1" hangingPunct="1">
              <a:lnSpc>
                <a:spcPct val="90000"/>
              </a:lnSpc>
              <a:spcAft>
                <a:spcPts val="600"/>
              </a:spcAft>
              <a:buClr>
                <a:schemeClr val="accent3"/>
              </a:buClr>
              <a:buFont typeface="Calibri" panose="020F0502020204030204" pitchFamily="34" charset="0"/>
            </a:pPr>
            <a:r>
              <a:rPr lang="en-US" sz="4400" b="1" dirty="0">
                <a:solidFill>
                  <a:schemeClr val="tx1">
                    <a:lumMod val="75000"/>
                    <a:lumOff val="25000"/>
                  </a:schemeClr>
                </a:solidFill>
                <a:latin typeface="Arial" panose="020B0604020202020204" pitchFamily="34" charset="0"/>
                <a:ea typeface="+mn-ea"/>
                <a:cs typeface="Arial" panose="020B0604020202020204" pitchFamily="34" charset="0"/>
              </a:rPr>
              <a:t>   </a:t>
            </a:r>
          </a:p>
          <a:p>
            <a:pPr eaLnBrk="1" hangingPunct="1">
              <a:lnSpc>
                <a:spcPct val="90000"/>
              </a:lnSpc>
              <a:spcAft>
                <a:spcPts val="600"/>
              </a:spcAft>
              <a:buClr>
                <a:schemeClr val="accent3"/>
              </a:buClr>
              <a:buFont typeface="Calibri" panose="020F0502020204030204" pitchFamily="34" charset="0"/>
            </a:pPr>
            <a:endParaRPr lang="en-US" sz="2400" b="1" dirty="0">
              <a:solidFill>
                <a:schemeClr val="tx1">
                  <a:lumMod val="75000"/>
                  <a:lumOff val="25000"/>
                </a:scheme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1448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A47E-F45D-F7E9-EAEC-711DC7E59C63}"/>
              </a:ext>
            </a:extLst>
          </p:cNvPr>
          <p:cNvSpPr>
            <a:spLocks noGrp="1"/>
          </p:cNvSpPr>
          <p:nvPr>
            <p:ph type="title"/>
          </p:nvPr>
        </p:nvSpPr>
        <p:spPr>
          <a:xfrm>
            <a:off x="126539" y="119748"/>
            <a:ext cx="11864569" cy="1436241"/>
          </a:xfrm>
        </p:spPr>
        <p:txBody>
          <a:bodyPr>
            <a:normAutofit/>
          </a:bodyPr>
          <a:lstStyle/>
          <a:p>
            <a:r>
              <a:rPr lang="en-US" sz="2800" b="1" dirty="0">
                <a:latin typeface="Arial" panose="020B0604020202020204" pitchFamily="34" charset="0"/>
                <a:cs typeface="Arial" panose="020B0604020202020204" pitchFamily="34" charset="0"/>
              </a:rPr>
              <a:t>NCI Sponsored Primary Prevention Trials of Low Dose Tamoxifen</a:t>
            </a:r>
          </a:p>
        </p:txBody>
      </p:sp>
      <p:sp>
        <p:nvSpPr>
          <p:cNvPr id="5" name="Text Placeholder 4">
            <a:extLst>
              <a:ext uri="{FF2B5EF4-FFF2-40B4-BE49-F238E27FC236}">
                <a16:creationId xmlns:a16="http://schemas.microsoft.com/office/drawing/2014/main" id="{62C93ACB-D698-DCE1-8341-CA93CCE3B8CB}"/>
              </a:ext>
            </a:extLst>
          </p:cNvPr>
          <p:cNvSpPr>
            <a:spLocks noGrp="1"/>
          </p:cNvSpPr>
          <p:nvPr>
            <p:ph type="body" idx="1"/>
          </p:nvPr>
        </p:nvSpPr>
        <p:spPr>
          <a:xfrm>
            <a:off x="200892" y="1655004"/>
            <a:ext cx="5762151" cy="736282"/>
          </a:xfrm>
        </p:spPr>
        <p:txBody>
          <a:bodyPr/>
          <a:lstStyle/>
          <a:p>
            <a:r>
              <a:rPr lang="en-US" b="1" dirty="0">
                <a:solidFill>
                  <a:srgbClr val="FFFF00"/>
                </a:solidFill>
              </a:rPr>
              <a:t>Premenopausal High Risk</a:t>
            </a:r>
          </a:p>
        </p:txBody>
      </p:sp>
      <p:sp>
        <p:nvSpPr>
          <p:cNvPr id="3" name="Content Placeholder 2">
            <a:extLst>
              <a:ext uri="{FF2B5EF4-FFF2-40B4-BE49-F238E27FC236}">
                <a16:creationId xmlns:a16="http://schemas.microsoft.com/office/drawing/2014/main" id="{18B4DA8F-8816-7945-4D57-E8B37609AD7D}"/>
              </a:ext>
            </a:extLst>
          </p:cNvPr>
          <p:cNvSpPr>
            <a:spLocks noGrp="1"/>
          </p:cNvSpPr>
          <p:nvPr>
            <p:ph sz="half" idx="2"/>
          </p:nvPr>
        </p:nvSpPr>
        <p:spPr>
          <a:xfrm>
            <a:off x="208590" y="2362017"/>
            <a:ext cx="5887410" cy="4209395"/>
          </a:xfrm>
        </p:spPr>
        <p:txBody>
          <a:bodyPr>
            <a:normAutofit/>
          </a:bodyPr>
          <a:lstStyle/>
          <a:p>
            <a:r>
              <a:rPr lang="en-US" b="1" dirty="0"/>
              <a:t>LDTAM vs  Acolbifene  </a:t>
            </a:r>
            <a:r>
              <a:rPr lang="en-US" b="1" i="1" dirty="0">
                <a:solidFill>
                  <a:srgbClr val="FFFF00"/>
                </a:solidFill>
              </a:rPr>
              <a:t>NCT05941520</a:t>
            </a:r>
          </a:p>
          <a:p>
            <a:pPr lvl="1"/>
            <a:r>
              <a:rPr lang="en-US" dirty="0"/>
              <a:t> Fabian-U Kansas/U Michigan Early Phase Consortium. Tissue changes primary endpoint,  Volume  mammographic </a:t>
            </a:r>
            <a:r>
              <a:rPr lang="en-US"/>
              <a:t>density (FGV) </a:t>
            </a:r>
            <a:r>
              <a:rPr lang="en-US" dirty="0"/>
              <a:t>secondary </a:t>
            </a:r>
          </a:p>
          <a:p>
            <a:pPr lvl="1"/>
            <a:endParaRPr lang="en-US" dirty="0"/>
          </a:p>
          <a:p>
            <a:pPr lvl="1"/>
            <a:endParaRPr lang="en-US" dirty="0"/>
          </a:p>
          <a:p>
            <a:pPr lvl="1"/>
            <a:endParaRPr lang="en-US" dirty="0"/>
          </a:p>
          <a:p>
            <a:pPr lvl="1"/>
            <a:endParaRPr lang="en-US" b="1" dirty="0"/>
          </a:p>
          <a:p>
            <a:pPr lvl="1"/>
            <a:endParaRPr lang="en-US" sz="1900" b="1" dirty="0"/>
          </a:p>
          <a:p>
            <a:pPr lvl="1"/>
            <a:r>
              <a:rPr lang="en-US" sz="1900" b="1" dirty="0"/>
              <a:t>LD TAM with Dose Escalation if no Decrease Area of Mammographic density  </a:t>
            </a:r>
            <a:r>
              <a:rPr lang="en-US" sz="2000" b="1" i="1" dirty="0">
                <a:solidFill>
                  <a:srgbClr val="FFFF00"/>
                </a:solidFill>
                <a:effectLst/>
                <a:latin typeface="Roboto" panose="02000000000000000000" pitchFamily="2" charset="0"/>
              </a:rPr>
              <a:t>NCT06184750</a:t>
            </a:r>
            <a:endParaRPr lang="en-US" sz="1900" b="1" i="1" dirty="0">
              <a:solidFill>
                <a:srgbClr val="FFFF00"/>
              </a:solidFill>
            </a:endParaRPr>
          </a:p>
          <a:p>
            <a:pPr lvl="1"/>
            <a:r>
              <a:rPr lang="en-US" dirty="0"/>
              <a:t>Seema Khan-Northwestern/ Early Phase Consortium</a:t>
            </a:r>
          </a:p>
        </p:txBody>
      </p:sp>
      <p:sp>
        <p:nvSpPr>
          <p:cNvPr id="6" name="Text Placeholder 5">
            <a:extLst>
              <a:ext uri="{FF2B5EF4-FFF2-40B4-BE49-F238E27FC236}">
                <a16:creationId xmlns:a16="http://schemas.microsoft.com/office/drawing/2014/main" id="{853B5DD5-F24A-B3E2-3AEA-3850B3387EB6}"/>
              </a:ext>
            </a:extLst>
          </p:cNvPr>
          <p:cNvSpPr>
            <a:spLocks noGrp="1"/>
          </p:cNvSpPr>
          <p:nvPr>
            <p:ph type="body" sz="quarter" idx="3"/>
          </p:nvPr>
        </p:nvSpPr>
        <p:spPr>
          <a:xfrm>
            <a:off x="6280575" y="1725431"/>
            <a:ext cx="4937760" cy="595427"/>
          </a:xfrm>
        </p:spPr>
        <p:txBody>
          <a:bodyPr/>
          <a:lstStyle/>
          <a:p>
            <a:r>
              <a:rPr lang="en-US" b="1" dirty="0">
                <a:solidFill>
                  <a:srgbClr val="FF9900"/>
                </a:solidFill>
              </a:rPr>
              <a:t>Post menopausal High Risk</a:t>
            </a:r>
          </a:p>
        </p:txBody>
      </p:sp>
      <p:sp>
        <p:nvSpPr>
          <p:cNvPr id="7" name="Content Placeholder 6">
            <a:extLst>
              <a:ext uri="{FF2B5EF4-FFF2-40B4-BE49-F238E27FC236}">
                <a16:creationId xmlns:a16="http://schemas.microsoft.com/office/drawing/2014/main" id="{98D130C8-6756-A9F2-4388-857C540C0565}"/>
              </a:ext>
            </a:extLst>
          </p:cNvPr>
          <p:cNvSpPr>
            <a:spLocks noGrp="1"/>
          </p:cNvSpPr>
          <p:nvPr>
            <p:ph sz="quarter" idx="4"/>
          </p:nvPr>
        </p:nvSpPr>
        <p:spPr>
          <a:xfrm>
            <a:off x="6224135" y="2362017"/>
            <a:ext cx="5253498" cy="2633902"/>
          </a:xfrm>
        </p:spPr>
        <p:txBody>
          <a:bodyPr>
            <a:normAutofit/>
          </a:bodyPr>
          <a:lstStyle/>
          <a:p>
            <a:r>
              <a:rPr lang="en-US" b="1" dirty="0"/>
              <a:t>LDTAM +/- Omega-3 in Overweight/Obese </a:t>
            </a:r>
            <a:r>
              <a:rPr lang="en-US" b="1" i="0" dirty="0">
                <a:solidFill>
                  <a:srgbClr val="FF9900"/>
                </a:solidFill>
                <a:effectLst/>
                <a:latin typeface="Roboto" panose="02000000000000000000" pitchFamily="2" charset="0"/>
              </a:rPr>
              <a:t>NCT06195306</a:t>
            </a:r>
            <a:r>
              <a:rPr lang="en-US" b="1" i="0" dirty="0">
                <a:solidFill>
                  <a:srgbClr val="1A4480"/>
                </a:solidFill>
                <a:effectLst/>
                <a:latin typeface="Roboto" panose="02000000000000000000" pitchFamily="2" charset="0"/>
              </a:rPr>
              <a:t> </a:t>
            </a:r>
            <a:r>
              <a:rPr lang="en-US" dirty="0"/>
              <a:t>Lauren Nye-U Kansas/U Michigan Early Phase Consortium. Blood adipocytokines primary endpoint.</a:t>
            </a:r>
          </a:p>
        </p:txBody>
      </p:sp>
      <p:pic>
        <p:nvPicPr>
          <p:cNvPr id="4" name="Content Placeholder 4" descr="A person wearing a stethoscope around his neck&#10;&#10;Description automatically generated with medium confidence">
            <a:extLst>
              <a:ext uri="{FF2B5EF4-FFF2-40B4-BE49-F238E27FC236}">
                <a16:creationId xmlns:a16="http://schemas.microsoft.com/office/drawing/2014/main" id="{542B8FCC-363F-6F06-35D5-924A1CA84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4367" y="3575094"/>
            <a:ext cx="1756914" cy="1321998"/>
          </a:xfrm>
          <a:prstGeom prst="rect">
            <a:avLst/>
          </a:prstGeom>
        </p:spPr>
      </p:pic>
      <p:pic>
        <p:nvPicPr>
          <p:cNvPr id="9" name="Content Placeholder 6" descr="A person with long brown hair smiling&#10;&#10;AI-generated content may be incorrect.">
            <a:extLst>
              <a:ext uri="{FF2B5EF4-FFF2-40B4-BE49-F238E27FC236}">
                <a16:creationId xmlns:a16="http://schemas.microsoft.com/office/drawing/2014/main" id="{F9C857F1-1CFB-A2A7-E459-FB5AFA6D7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368" y="3534140"/>
            <a:ext cx="1403906" cy="1403906"/>
          </a:xfrm>
          <a:prstGeom prst="rect">
            <a:avLst/>
          </a:prstGeom>
        </p:spPr>
      </p:pic>
      <p:pic>
        <p:nvPicPr>
          <p:cNvPr id="12" name="Content Placeholder 6">
            <a:extLst>
              <a:ext uri="{FF2B5EF4-FFF2-40B4-BE49-F238E27FC236}">
                <a16:creationId xmlns:a16="http://schemas.microsoft.com/office/drawing/2014/main" id="{653BA4BE-1E12-3B69-9432-5641C2F5F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575" y="4424466"/>
            <a:ext cx="1084214" cy="1519926"/>
          </a:xfrm>
          <a:prstGeom prst="rect">
            <a:avLst/>
          </a:prstGeom>
        </p:spPr>
      </p:pic>
    </p:spTree>
    <p:extLst>
      <p:ext uri="{BB962C8B-B14F-4D97-AF65-F5344CB8AC3E}">
        <p14:creationId xmlns:p14="http://schemas.microsoft.com/office/powerpoint/2010/main" val="2821641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3B91DA-3F07-C96E-790C-7939843A411F}"/>
              </a:ext>
            </a:extLst>
          </p:cNvPr>
          <p:cNvSpPr>
            <a:spLocks noGrp="1"/>
          </p:cNvSpPr>
          <p:nvPr>
            <p:ph type="title"/>
          </p:nvPr>
        </p:nvSpPr>
        <p:spPr>
          <a:xfrm>
            <a:off x="138023" y="286603"/>
            <a:ext cx="11017657" cy="1450757"/>
          </a:xfrm>
        </p:spPr>
        <p:txBody>
          <a:bodyPr>
            <a:normAutofit/>
          </a:bodyPr>
          <a:lstStyle/>
          <a:p>
            <a:r>
              <a:rPr lang="en-US" sz="2400" b="1" dirty="0">
                <a:latin typeface="Arial" panose="020B0604020202020204" pitchFamily="34" charset="0"/>
                <a:cs typeface="Arial" panose="020B0604020202020204" pitchFamily="34" charset="0"/>
              </a:rPr>
              <a:t>The Swedes Are Not Confused and Are Moving on with the Active Metabolite of Tamoxifen (Endoxifen) in Premenopausal Women</a:t>
            </a:r>
          </a:p>
        </p:txBody>
      </p:sp>
      <p:pic>
        <p:nvPicPr>
          <p:cNvPr id="11" name="Content Placeholder 10" descr="A person wearing glasses and a black sweater&#10;&#10;AI-generated content may be incorrect.">
            <a:extLst>
              <a:ext uri="{FF2B5EF4-FFF2-40B4-BE49-F238E27FC236}">
                <a16:creationId xmlns:a16="http://schemas.microsoft.com/office/drawing/2014/main" id="{8F2BF914-0193-AC69-08D3-8D34819C4F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37664" y="1969544"/>
            <a:ext cx="2123693" cy="2123693"/>
          </a:xfrm>
        </p:spPr>
      </p:pic>
      <p:sp>
        <p:nvSpPr>
          <p:cNvPr id="14" name="Content Placeholder 13">
            <a:extLst>
              <a:ext uri="{FF2B5EF4-FFF2-40B4-BE49-F238E27FC236}">
                <a16:creationId xmlns:a16="http://schemas.microsoft.com/office/drawing/2014/main" id="{B7AAB829-9B6F-CCD5-1693-0FFF3F2E3DF0}"/>
              </a:ext>
            </a:extLst>
          </p:cNvPr>
          <p:cNvSpPr>
            <a:spLocks noGrp="1"/>
          </p:cNvSpPr>
          <p:nvPr>
            <p:ph sz="half" idx="2"/>
          </p:nvPr>
        </p:nvSpPr>
        <p:spPr>
          <a:xfrm>
            <a:off x="1097280" y="1947047"/>
            <a:ext cx="3681521" cy="3099406"/>
          </a:xfrm>
        </p:spPr>
        <p:txBody>
          <a:bodyPr/>
          <a:lstStyle/>
          <a:p>
            <a:r>
              <a:rPr lang="en-US" dirty="0"/>
              <a:t>Age 40-55</a:t>
            </a:r>
          </a:p>
          <a:p>
            <a:r>
              <a:rPr lang="en-US" dirty="0"/>
              <a:t>BIRADS b, c, d</a:t>
            </a:r>
          </a:p>
          <a:p>
            <a:r>
              <a:rPr lang="en-US" dirty="0"/>
              <a:t>Birth control</a:t>
            </a:r>
          </a:p>
          <a:p>
            <a:r>
              <a:rPr lang="en-US" dirty="0"/>
              <a:t>BMI &lt; 30</a:t>
            </a:r>
          </a:p>
          <a:p>
            <a:r>
              <a:rPr lang="en-US" dirty="0"/>
              <a:t>Normal liver and renal functions</a:t>
            </a:r>
          </a:p>
          <a:p>
            <a:r>
              <a:rPr lang="en-US" dirty="0"/>
              <a:t>Not taking tamoxifen, CD46 inhibitors or anticoagulants</a:t>
            </a:r>
          </a:p>
        </p:txBody>
      </p:sp>
      <p:sp>
        <p:nvSpPr>
          <p:cNvPr id="12" name="TextBox 11">
            <a:extLst>
              <a:ext uri="{FF2B5EF4-FFF2-40B4-BE49-F238E27FC236}">
                <a16:creationId xmlns:a16="http://schemas.microsoft.com/office/drawing/2014/main" id="{20241FE3-6014-85B9-46E7-3ADAED18D79C}"/>
              </a:ext>
            </a:extLst>
          </p:cNvPr>
          <p:cNvSpPr txBox="1"/>
          <p:nvPr/>
        </p:nvSpPr>
        <p:spPr>
          <a:xfrm>
            <a:off x="9612441" y="4323746"/>
            <a:ext cx="3086478" cy="338554"/>
          </a:xfrm>
          <a:prstGeom prst="rect">
            <a:avLst/>
          </a:prstGeom>
          <a:noFill/>
        </p:spPr>
        <p:txBody>
          <a:bodyPr wrap="square" rtlCol="0">
            <a:spAutoFit/>
          </a:bodyPr>
          <a:lstStyle/>
          <a:p>
            <a:r>
              <a:rPr lang="en-US" sz="1600" dirty="0"/>
              <a:t>Per Hall Karolinska Institute</a:t>
            </a:r>
          </a:p>
        </p:txBody>
      </p:sp>
      <p:sp>
        <p:nvSpPr>
          <p:cNvPr id="13" name="TextBox 12">
            <a:extLst>
              <a:ext uri="{FF2B5EF4-FFF2-40B4-BE49-F238E27FC236}">
                <a16:creationId xmlns:a16="http://schemas.microsoft.com/office/drawing/2014/main" id="{47B3B5BF-7108-CFCA-9373-F568419767B6}"/>
              </a:ext>
            </a:extLst>
          </p:cNvPr>
          <p:cNvSpPr txBox="1">
            <a:spLocks noChangeArrowheads="1"/>
          </p:cNvSpPr>
          <p:nvPr/>
        </p:nvSpPr>
        <p:spPr bwMode="auto">
          <a:xfrm>
            <a:off x="403910" y="2050339"/>
            <a:ext cx="401638" cy="2738437"/>
          </a:xfrm>
          <a:prstGeom prst="rect">
            <a:avLst/>
          </a:prstGeom>
          <a:solidFill>
            <a:schemeClr val="tx2">
              <a:lumMod val="75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1800" dirty="0">
              <a:latin typeface="Arial" panose="020B0604020202020204" pitchFamily="34" charset="0"/>
            </a:endParaRPr>
          </a:p>
          <a:p>
            <a:pPr>
              <a:spcBef>
                <a:spcPct val="0"/>
              </a:spcBef>
              <a:buFontTx/>
              <a:buNone/>
              <a:defRPr/>
            </a:pPr>
            <a:r>
              <a:rPr lang="en-US" altLang="en-US" sz="1400" b="1" dirty="0">
                <a:solidFill>
                  <a:schemeClr val="bg1"/>
                </a:solidFill>
                <a:latin typeface="Arial" panose="020B0604020202020204" pitchFamily="34" charset="0"/>
              </a:rPr>
              <a:t>E</a:t>
            </a:r>
          </a:p>
          <a:p>
            <a:pPr>
              <a:spcBef>
                <a:spcPct val="0"/>
              </a:spcBef>
              <a:buFontTx/>
              <a:buNone/>
              <a:defRPr/>
            </a:pPr>
            <a:r>
              <a:rPr lang="en-US" altLang="en-US" sz="1400" b="1" dirty="0">
                <a:solidFill>
                  <a:schemeClr val="bg1"/>
                </a:solidFill>
                <a:latin typeface="Arial" panose="020B0604020202020204" pitchFamily="34" charset="0"/>
              </a:rPr>
              <a:t>L</a:t>
            </a:r>
          </a:p>
          <a:p>
            <a:pPr>
              <a:spcBef>
                <a:spcPct val="0"/>
              </a:spcBef>
              <a:buFontTx/>
              <a:buNone/>
              <a:defRPr/>
            </a:pPr>
            <a:r>
              <a:rPr lang="en-US" altLang="en-US" sz="1400" b="1" dirty="0">
                <a:solidFill>
                  <a:schemeClr val="bg1"/>
                </a:solidFill>
                <a:latin typeface="Arial" panose="020B0604020202020204" pitchFamily="34" charset="0"/>
              </a:rPr>
              <a:t>I</a:t>
            </a:r>
          </a:p>
          <a:p>
            <a:pPr>
              <a:spcBef>
                <a:spcPct val="0"/>
              </a:spcBef>
              <a:buFontTx/>
              <a:buNone/>
              <a:defRPr/>
            </a:pPr>
            <a:r>
              <a:rPr lang="en-US" altLang="en-US" sz="1400" b="1" dirty="0">
                <a:solidFill>
                  <a:schemeClr val="bg1"/>
                </a:solidFill>
                <a:latin typeface="Arial" panose="020B0604020202020204" pitchFamily="34" charset="0"/>
              </a:rPr>
              <a:t>G</a:t>
            </a:r>
          </a:p>
          <a:p>
            <a:pPr>
              <a:spcBef>
                <a:spcPct val="0"/>
              </a:spcBef>
              <a:buFontTx/>
              <a:buNone/>
              <a:defRPr/>
            </a:pPr>
            <a:r>
              <a:rPr lang="en-US" altLang="en-US" sz="1400" b="1" dirty="0">
                <a:solidFill>
                  <a:schemeClr val="bg1"/>
                </a:solidFill>
                <a:latin typeface="Arial" panose="020B0604020202020204" pitchFamily="34" charset="0"/>
              </a:rPr>
              <a:t>I</a:t>
            </a:r>
          </a:p>
          <a:p>
            <a:pPr>
              <a:spcBef>
                <a:spcPct val="0"/>
              </a:spcBef>
              <a:buFontTx/>
              <a:buNone/>
              <a:defRPr/>
            </a:pPr>
            <a:r>
              <a:rPr lang="en-US" altLang="en-US" sz="1400" b="1" dirty="0">
                <a:solidFill>
                  <a:schemeClr val="bg1"/>
                </a:solidFill>
                <a:latin typeface="Arial" panose="020B0604020202020204" pitchFamily="34" charset="0"/>
              </a:rPr>
              <a:t>B</a:t>
            </a:r>
          </a:p>
          <a:p>
            <a:pPr>
              <a:spcBef>
                <a:spcPct val="0"/>
              </a:spcBef>
              <a:buFontTx/>
              <a:buNone/>
              <a:defRPr/>
            </a:pPr>
            <a:r>
              <a:rPr lang="en-US" altLang="en-US" sz="1400" b="1" dirty="0">
                <a:solidFill>
                  <a:schemeClr val="bg1"/>
                </a:solidFill>
                <a:latin typeface="Arial" panose="020B0604020202020204" pitchFamily="34" charset="0"/>
              </a:rPr>
              <a:t>I</a:t>
            </a:r>
          </a:p>
          <a:p>
            <a:pPr>
              <a:spcBef>
                <a:spcPct val="0"/>
              </a:spcBef>
              <a:buFontTx/>
              <a:buNone/>
              <a:defRPr/>
            </a:pPr>
            <a:r>
              <a:rPr lang="en-US" altLang="en-US" sz="1400" b="1" dirty="0">
                <a:solidFill>
                  <a:schemeClr val="bg1"/>
                </a:solidFill>
                <a:latin typeface="Arial" panose="020B0604020202020204" pitchFamily="34" charset="0"/>
              </a:rPr>
              <a:t>L</a:t>
            </a:r>
          </a:p>
          <a:p>
            <a:pPr>
              <a:spcBef>
                <a:spcPct val="0"/>
              </a:spcBef>
              <a:buFontTx/>
              <a:buNone/>
              <a:defRPr/>
            </a:pPr>
            <a:r>
              <a:rPr lang="en-US" altLang="en-US" sz="1400" b="1" dirty="0">
                <a:solidFill>
                  <a:schemeClr val="bg1"/>
                </a:solidFill>
                <a:latin typeface="Arial" panose="020B0604020202020204" pitchFamily="34" charset="0"/>
              </a:rPr>
              <a:t>I</a:t>
            </a:r>
          </a:p>
          <a:p>
            <a:pPr>
              <a:spcBef>
                <a:spcPct val="0"/>
              </a:spcBef>
              <a:buFontTx/>
              <a:buNone/>
              <a:defRPr/>
            </a:pPr>
            <a:r>
              <a:rPr lang="en-US" altLang="en-US" sz="1400" b="1" dirty="0">
                <a:solidFill>
                  <a:schemeClr val="bg1"/>
                </a:solidFill>
                <a:latin typeface="Arial" panose="020B0604020202020204" pitchFamily="34" charset="0"/>
              </a:rPr>
              <a:t>T</a:t>
            </a:r>
          </a:p>
          <a:p>
            <a:pPr>
              <a:spcBef>
                <a:spcPct val="0"/>
              </a:spcBef>
              <a:buFontTx/>
              <a:buNone/>
              <a:defRPr/>
            </a:pPr>
            <a:r>
              <a:rPr lang="en-US" altLang="en-US" sz="1400" b="1" dirty="0">
                <a:solidFill>
                  <a:schemeClr val="bg1"/>
                </a:solidFill>
                <a:latin typeface="Arial" panose="020B0604020202020204" pitchFamily="34" charset="0"/>
              </a:rPr>
              <a:t>y</a:t>
            </a:r>
          </a:p>
        </p:txBody>
      </p:sp>
      <p:sp>
        <p:nvSpPr>
          <p:cNvPr id="15" name="TextBox 14">
            <a:extLst>
              <a:ext uri="{FF2B5EF4-FFF2-40B4-BE49-F238E27FC236}">
                <a16:creationId xmlns:a16="http://schemas.microsoft.com/office/drawing/2014/main" id="{F4490473-DC95-518D-EFD9-7D91350B2877}"/>
              </a:ext>
            </a:extLst>
          </p:cNvPr>
          <p:cNvSpPr txBox="1">
            <a:spLocks noChangeArrowheads="1"/>
          </p:cNvSpPr>
          <p:nvPr/>
        </p:nvSpPr>
        <p:spPr bwMode="auto">
          <a:xfrm>
            <a:off x="4927236" y="2227833"/>
            <a:ext cx="401638" cy="2523768"/>
          </a:xfrm>
          <a:prstGeom prst="rect">
            <a:avLst/>
          </a:prstGeom>
          <a:solidFill>
            <a:schemeClr val="tx2">
              <a:lumMod val="75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1800" dirty="0">
              <a:latin typeface="Arial" panose="020B0604020202020204" pitchFamily="34" charset="0"/>
            </a:endParaRPr>
          </a:p>
          <a:p>
            <a:pPr>
              <a:spcBef>
                <a:spcPct val="0"/>
              </a:spcBef>
              <a:buFontTx/>
              <a:buNone/>
              <a:defRPr/>
            </a:pPr>
            <a:r>
              <a:rPr lang="en-US" altLang="en-US" sz="1400" b="1" dirty="0">
                <a:solidFill>
                  <a:schemeClr val="bg1"/>
                </a:solidFill>
                <a:latin typeface="Arial" panose="020B0604020202020204" pitchFamily="34" charset="0"/>
              </a:rPr>
              <a:t>Mammo</a:t>
            </a:r>
          </a:p>
          <a:p>
            <a:pPr>
              <a:spcBef>
                <a:spcPct val="0"/>
              </a:spcBef>
              <a:buFontTx/>
              <a:buNone/>
              <a:defRPr/>
            </a:pPr>
            <a:r>
              <a:rPr lang="en-US" altLang="en-US" sz="1400" b="1" dirty="0">
                <a:solidFill>
                  <a:schemeClr val="bg1"/>
                </a:solidFill>
                <a:latin typeface="Arial" panose="020B0604020202020204" pitchFamily="34" charset="0"/>
              </a:rPr>
              <a:t>g</a:t>
            </a:r>
          </a:p>
          <a:p>
            <a:pPr>
              <a:spcBef>
                <a:spcPct val="0"/>
              </a:spcBef>
              <a:buFontTx/>
              <a:buNone/>
              <a:defRPr/>
            </a:pPr>
            <a:r>
              <a:rPr lang="en-US" altLang="en-US" sz="1400" b="1" dirty="0">
                <a:solidFill>
                  <a:schemeClr val="bg1"/>
                </a:solidFill>
                <a:latin typeface="Arial" panose="020B0604020202020204" pitchFamily="34" charset="0"/>
              </a:rPr>
              <a:t>R</a:t>
            </a:r>
          </a:p>
          <a:p>
            <a:pPr>
              <a:spcBef>
                <a:spcPct val="0"/>
              </a:spcBef>
              <a:buFontTx/>
              <a:buNone/>
              <a:defRPr/>
            </a:pPr>
            <a:r>
              <a:rPr lang="en-US" altLang="en-US" sz="1400" b="1" dirty="0">
                <a:solidFill>
                  <a:schemeClr val="bg1"/>
                </a:solidFill>
                <a:latin typeface="Arial" panose="020B0604020202020204" pitchFamily="34" charset="0"/>
              </a:rPr>
              <a:t>am</a:t>
            </a:r>
          </a:p>
          <a:p>
            <a:pPr>
              <a:spcBef>
                <a:spcPct val="0"/>
              </a:spcBef>
              <a:buFontTx/>
              <a:buNone/>
              <a:defRPr/>
            </a:pPr>
            <a:endParaRPr lang="en-US" altLang="en-US" sz="1400" b="1" dirty="0">
              <a:solidFill>
                <a:schemeClr val="bg1"/>
              </a:solidFill>
              <a:latin typeface="Arial" panose="020B0604020202020204" pitchFamily="34" charset="0"/>
            </a:endParaRPr>
          </a:p>
        </p:txBody>
      </p:sp>
      <p:sp>
        <p:nvSpPr>
          <p:cNvPr id="16" name="TextBox 15">
            <a:extLst>
              <a:ext uri="{FF2B5EF4-FFF2-40B4-BE49-F238E27FC236}">
                <a16:creationId xmlns:a16="http://schemas.microsoft.com/office/drawing/2014/main" id="{FD10386B-CC70-B0A0-3764-75538D5B887C}"/>
              </a:ext>
            </a:extLst>
          </p:cNvPr>
          <p:cNvSpPr txBox="1"/>
          <p:nvPr/>
        </p:nvSpPr>
        <p:spPr>
          <a:xfrm>
            <a:off x="5308319" y="2404745"/>
            <a:ext cx="2161309" cy="400110"/>
          </a:xfrm>
          <a:prstGeom prst="rect">
            <a:avLst/>
          </a:prstGeom>
          <a:noFill/>
        </p:spPr>
        <p:txBody>
          <a:bodyPr wrap="square" rtlCol="0">
            <a:spAutoFit/>
          </a:bodyPr>
          <a:lstStyle/>
          <a:p>
            <a:r>
              <a:rPr lang="en-US" dirty="0"/>
              <a:t>Endoxifen 1 mg </a:t>
            </a:r>
          </a:p>
        </p:txBody>
      </p:sp>
      <p:sp>
        <p:nvSpPr>
          <p:cNvPr id="17" name="TextBox 16">
            <a:extLst>
              <a:ext uri="{FF2B5EF4-FFF2-40B4-BE49-F238E27FC236}">
                <a16:creationId xmlns:a16="http://schemas.microsoft.com/office/drawing/2014/main" id="{0DF1697B-D41A-905C-D6BE-7A9FBE56EBD4}"/>
              </a:ext>
            </a:extLst>
          </p:cNvPr>
          <p:cNvSpPr txBox="1"/>
          <p:nvPr/>
        </p:nvSpPr>
        <p:spPr>
          <a:xfrm>
            <a:off x="5343309" y="3289662"/>
            <a:ext cx="2161309" cy="400110"/>
          </a:xfrm>
          <a:prstGeom prst="rect">
            <a:avLst/>
          </a:prstGeom>
          <a:noFill/>
        </p:spPr>
        <p:txBody>
          <a:bodyPr wrap="square" rtlCol="0">
            <a:spAutoFit/>
          </a:bodyPr>
          <a:lstStyle/>
          <a:p>
            <a:r>
              <a:rPr lang="en-US" dirty="0"/>
              <a:t>Endoxifen 2 mg </a:t>
            </a:r>
          </a:p>
        </p:txBody>
      </p:sp>
      <p:sp>
        <p:nvSpPr>
          <p:cNvPr id="18" name="TextBox 17">
            <a:extLst>
              <a:ext uri="{FF2B5EF4-FFF2-40B4-BE49-F238E27FC236}">
                <a16:creationId xmlns:a16="http://schemas.microsoft.com/office/drawing/2014/main" id="{06032276-C2F2-3444-C9E2-431197E9C0E6}"/>
              </a:ext>
            </a:extLst>
          </p:cNvPr>
          <p:cNvSpPr txBox="1"/>
          <p:nvPr/>
        </p:nvSpPr>
        <p:spPr>
          <a:xfrm>
            <a:off x="5294562" y="4262190"/>
            <a:ext cx="2161309" cy="400110"/>
          </a:xfrm>
          <a:prstGeom prst="rect">
            <a:avLst/>
          </a:prstGeom>
          <a:noFill/>
        </p:spPr>
        <p:txBody>
          <a:bodyPr wrap="square" rtlCol="0">
            <a:spAutoFit/>
          </a:bodyPr>
          <a:lstStyle/>
          <a:p>
            <a:r>
              <a:rPr lang="en-US" dirty="0"/>
              <a:t>Placebo</a:t>
            </a:r>
          </a:p>
        </p:txBody>
      </p:sp>
      <p:sp>
        <p:nvSpPr>
          <p:cNvPr id="19" name="TextBox 18">
            <a:extLst>
              <a:ext uri="{FF2B5EF4-FFF2-40B4-BE49-F238E27FC236}">
                <a16:creationId xmlns:a16="http://schemas.microsoft.com/office/drawing/2014/main" id="{7875E4B7-E696-08FA-C363-23FB408C26CD}"/>
              </a:ext>
            </a:extLst>
          </p:cNvPr>
          <p:cNvSpPr txBox="1"/>
          <p:nvPr/>
        </p:nvSpPr>
        <p:spPr>
          <a:xfrm>
            <a:off x="4778801" y="1757564"/>
            <a:ext cx="2123693" cy="400110"/>
          </a:xfrm>
          <a:prstGeom prst="rect">
            <a:avLst/>
          </a:prstGeom>
          <a:noFill/>
        </p:spPr>
        <p:txBody>
          <a:bodyPr wrap="square" rtlCol="0">
            <a:spAutoFit/>
          </a:bodyPr>
          <a:lstStyle/>
          <a:p>
            <a:r>
              <a:rPr lang="en-US" dirty="0"/>
              <a:t>N=240 (Accrued)</a:t>
            </a:r>
          </a:p>
        </p:txBody>
      </p:sp>
      <p:sp>
        <p:nvSpPr>
          <p:cNvPr id="20" name="TextBox 19">
            <a:extLst>
              <a:ext uri="{FF2B5EF4-FFF2-40B4-BE49-F238E27FC236}">
                <a16:creationId xmlns:a16="http://schemas.microsoft.com/office/drawing/2014/main" id="{D9A3D5F3-B9A7-1ABB-1B31-62AEC0832A37}"/>
              </a:ext>
            </a:extLst>
          </p:cNvPr>
          <p:cNvSpPr txBox="1">
            <a:spLocks noChangeArrowheads="1"/>
          </p:cNvSpPr>
          <p:nvPr/>
        </p:nvSpPr>
        <p:spPr bwMode="auto">
          <a:xfrm>
            <a:off x="7183300" y="2157674"/>
            <a:ext cx="401638" cy="2523768"/>
          </a:xfrm>
          <a:prstGeom prst="rect">
            <a:avLst/>
          </a:prstGeom>
          <a:solidFill>
            <a:schemeClr val="tx2">
              <a:lumMod val="75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1800" dirty="0">
              <a:latin typeface="Arial" panose="020B0604020202020204" pitchFamily="34" charset="0"/>
            </a:endParaRPr>
          </a:p>
          <a:p>
            <a:pPr>
              <a:spcBef>
                <a:spcPct val="0"/>
              </a:spcBef>
              <a:buFontTx/>
              <a:buNone/>
              <a:defRPr/>
            </a:pPr>
            <a:r>
              <a:rPr lang="en-US" altLang="en-US" sz="1400" b="1" dirty="0">
                <a:solidFill>
                  <a:schemeClr val="bg1"/>
                </a:solidFill>
                <a:latin typeface="Arial" panose="020B0604020202020204" pitchFamily="34" charset="0"/>
              </a:rPr>
              <a:t>Mammo</a:t>
            </a:r>
          </a:p>
          <a:p>
            <a:pPr>
              <a:spcBef>
                <a:spcPct val="0"/>
              </a:spcBef>
              <a:buFontTx/>
              <a:buNone/>
              <a:defRPr/>
            </a:pPr>
            <a:r>
              <a:rPr lang="en-US" altLang="en-US" sz="1400" b="1" dirty="0">
                <a:solidFill>
                  <a:schemeClr val="bg1"/>
                </a:solidFill>
                <a:latin typeface="Arial" panose="020B0604020202020204" pitchFamily="34" charset="0"/>
              </a:rPr>
              <a:t>g</a:t>
            </a:r>
          </a:p>
          <a:p>
            <a:pPr>
              <a:spcBef>
                <a:spcPct val="0"/>
              </a:spcBef>
              <a:buFontTx/>
              <a:buNone/>
              <a:defRPr/>
            </a:pPr>
            <a:r>
              <a:rPr lang="en-US" altLang="en-US" sz="1400" b="1" dirty="0">
                <a:solidFill>
                  <a:schemeClr val="bg1"/>
                </a:solidFill>
                <a:latin typeface="Arial" panose="020B0604020202020204" pitchFamily="34" charset="0"/>
              </a:rPr>
              <a:t>R</a:t>
            </a:r>
          </a:p>
          <a:p>
            <a:pPr>
              <a:spcBef>
                <a:spcPct val="0"/>
              </a:spcBef>
              <a:buFontTx/>
              <a:buNone/>
              <a:defRPr/>
            </a:pPr>
            <a:r>
              <a:rPr lang="en-US" altLang="en-US" sz="1400" b="1" dirty="0">
                <a:solidFill>
                  <a:schemeClr val="bg1"/>
                </a:solidFill>
                <a:latin typeface="Arial" panose="020B0604020202020204" pitchFamily="34" charset="0"/>
              </a:rPr>
              <a:t>am</a:t>
            </a:r>
          </a:p>
          <a:p>
            <a:pPr>
              <a:spcBef>
                <a:spcPct val="0"/>
              </a:spcBef>
              <a:buFontTx/>
              <a:buNone/>
              <a:defRPr/>
            </a:pPr>
            <a:endParaRPr lang="en-US" altLang="en-US" sz="1400" b="1" dirty="0">
              <a:solidFill>
                <a:schemeClr val="bg1"/>
              </a:solidFill>
              <a:latin typeface="Arial" panose="020B0604020202020204" pitchFamily="34" charset="0"/>
            </a:endParaRPr>
          </a:p>
        </p:txBody>
      </p:sp>
      <p:sp>
        <p:nvSpPr>
          <p:cNvPr id="21" name="TextBox 20">
            <a:extLst>
              <a:ext uri="{FF2B5EF4-FFF2-40B4-BE49-F238E27FC236}">
                <a16:creationId xmlns:a16="http://schemas.microsoft.com/office/drawing/2014/main" id="{E82253D4-3C5C-89F2-09F4-E783D72BBBFC}"/>
              </a:ext>
            </a:extLst>
          </p:cNvPr>
          <p:cNvSpPr txBox="1">
            <a:spLocks noChangeArrowheads="1"/>
          </p:cNvSpPr>
          <p:nvPr/>
        </p:nvSpPr>
        <p:spPr bwMode="auto">
          <a:xfrm>
            <a:off x="8543447" y="2195453"/>
            <a:ext cx="401638" cy="2523768"/>
          </a:xfrm>
          <a:prstGeom prst="rect">
            <a:avLst/>
          </a:prstGeom>
          <a:solidFill>
            <a:schemeClr val="tx2">
              <a:lumMod val="75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1800" dirty="0">
              <a:latin typeface="Arial" panose="020B0604020202020204" pitchFamily="34" charset="0"/>
            </a:endParaRPr>
          </a:p>
          <a:p>
            <a:pPr>
              <a:spcBef>
                <a:spcPct val="0"/>
              </a:spcBef>
              <a:buFontTx/>
              <a:buNone/>
              <a:defRPr/>
            </a:pPr>
            <a:r>
              <a:rPr lang="en-US" altLang="en-US" sz="1400" b="1" dirty="0">
                <a:solidFill>
                  <a:schemeClr val="bg1"/>
                </a:solidFill>
                <a:latin typeface="Arial" panose="020B0604020202020204" pitchFamily="34" charset="0"/>
              </a:rPr>
              <a:t>Mammo</a:t>
            </a:r>
          </a:p>
          <a:p>
            <a:pPr>
              <a:spcBef>
                <a:spcPct val="0"/>
              </a:spcBef>
              <a:buFontTx/>
              <a:buNone/>
              <a:defRPr/>
            </a:pPr>
            <a:r>
              <a:rPr lang="en-US" altLang="en-US" sz="1400" b="1" dirty="0">
                <a:solidFill>
                  <a:schemeClr val="bg1"/>
                </a:solidFill>
                <a:latin typeface="Arial" panose="020B0604020202020204" pitchFamily="34" charset="0"/>
              </a:rPr>
              <a:t>g</a:t>
            </a:r>
          </a:p>
          <a:p>
            <a:pPr>
              <a:spcBef>
                <a:spcPct val="0"/>
              </a:spcBef>
              <a:buFontTx/>
              <a:buNone/>
              <a:defRPr/>
            </a:pPr>
            <a:r>
              <a:rPr lang="en-US" altLang="en-US" sz="1400" b="1" dirty="0">
                <a:solidFill>
                  <a:schemeClr val="bg1"/>
                </a:solidFill>
                <a:latin typeface="Arial" panose="020B0604020202020204" pitchFamily="34" charset="0"/>
              </a:rPr>
              <a:t>R</a:t>
            </a:r>
          </a:p>
          <a:p>
            <a:pPr>
              <a:spcBef>
                <a:spcPct val="0"/>
              </a:spcBef>
              <a:buFontTx/>
              <a:buNone/>
              <a:defRPr/>
            </a:pPr>
            <a:r>
              <a:rPr lang="en-US" altLang="en-US" sz="1400" b="1" dirty="0">
                <a:solidFill>
                  <a:schemeClr val="bg1"/>
                </a:solidFill>
                <a:latin typeface="Arial" panose="020B0604020202020204" pitchFamily="34" charset="0"/>
              </a:rPr>
              <a:t>am</a:t>
            </a:r>
          </a:p>
          <a:p>
            <a:pPr>
              <a:spcBef>
                <a:spcPct val="0"/>
              </a:spcBef>
              <a:buFontTx/>
              <a:buNone/>
              <a:defRPr/>
            </a:pPr>
            <a:endParaRPr lang="en-US" altLang="en-US" sz="1400" b="1" dirty="0">
              <a:solidFill>
                <a:schemeClr val="bg1"/>
              </a:solidFill>
              <a:latin typeface="Arial" panose="020B0604020202020204" pitchFamily="34" charset="0"/>
            </a:endParaRPr>
          </a:p>
        </p:txBody>
      </p:sp>
      <p:sp>
        <p:nvSpPr>
          <p:cNvPr id="22" name="Arrow: Right 21">
            <a:extLst>
              <a:ext uri="{FF2B5EF4-FFF2-40B4-BE49-F238E27FC236}">
                <a16:creationId xmlns:a16="http://schemas.microsoft.com/office/drawing/2014/main" id="{1C0926D1-2C85-CBCE-75A4-0BA2F6C88D21}"/>
              </a:ext>
            </a:extLst>
          </p:cNvPr>
          <p:cNvSpPr/>
          <p:nvPr/>
        </p:nvSpPr>
        <p:spPr>
          <a:xfrm>
            <a:off x="7642676" y="2404745"/>
            <a:ext cx="77866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037B6432-F705-5DC0-D8CC-44D485AE3319}"/>
              </a:ext>
            </a:extLst>
          </p:cNvPr>
          <p:cNvSpPr/>
          <p:nvPr/>
        </p:nvSpPr>
        <p:spPr>
          <a:xfrm>
            <a:off x="7678177" y="3289662"/>
            <a:ext cx="77866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B4F42A3C-FC44-399E-4FEA-96976CD02C1A}"/>
              </a:ext>
            </a:extLst>
          </p:cNvPr>
          <p:cNvSpPr/>
          <p:nvPr/>
        </p:nvSpPr>
        <p:spPr>
          <a:xfrm>
            <a:off x="7707046" y="4177668"/>
            <a:ext cx="77866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AEF2B77-32B2-989C-4A35-E03C4314A03E}"/>
              </a:ext>
            </a:extLst>
          </p:cNvPr>
          <p:cNvSpPr txBox="1"/>
          <p:nvPr/>
        </p:nvSpPr>
        <p:spPr>
          <a:xfrm>
            <a:off x="1803783" y="5501050"/>
            <a:ext cx="7686136" cy="707886"/>
          </a:xfrm>
          <a:prstGeom prst="rect">
            <a:avLst/>
          </a:prstGeom>
          <a:noFill/>
        </p:spPr>
        <p:txBody>
          <a:bodyPr wrap="square" rtlCol="0">
            <a:spAutoFit/>
          </a:bodyPr>
          <a:lstStyle/>
          <a:p>
            <a:r>
              <a:rPr lang="en-US" dirty="0"/>
              <a:t>Primary endpoint is change in mammographic dense area (cm2) </a:t>
            </a:r>
          </a:p>
          <a:p>
            <a:r>
              <a:rPr lang="en-US" dirty="0"/>
              <a:t>Secondary QOL, endoxifen levels</a:t>
            </a:r>
          </a:p>
        </p:txBody>
      </p:sp>
    </p:spTree>
    <p:extLst>
      <p:ext uri="{BB962C8B-B14F-4D97-AF65-F5344CB8AC3E}">
        <p14:creationId xmlns:p14="http://schemas.microsoft.com/office/powerpoint/2010/main" val="3106652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cell division&#10;&#10;Description automatically generated">
            <a:extLst>
              <a:ext uri="{FF2B5EF4-FFF2-40B4-BE49-F238E27FC236}">
                <a16:creationId xmlns:a16="http://schemas.microsoft.com/office/drawing/2014/main" id="{5ABDAEDA-8D6E-59E4-731D-F2FD2E44DA6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42752" y="2807438"/>
            <a:ext cx="4852025" cy="2928338"/>
          </a:xfrm>
        </p:spPr>
      </p:pic>
      <p:sp>
        <p:nvSpPr>
          <p:cNvPr id="3" name="TextBox 2">
            <a:extLst>
              <a:ext uri="{FF2B5EF4-FFF2-40B4-BE49-F238E27FC236}">
                <a16:creationId xmlns:a16="http://schemas.microsoft.com/office/drawing/2014/main" id="{B3FEECD0-B0F0-D560-F885-B35D324C9835}"/>
              </a:ext>
            </a:extLst>
          </p:cNvPr>
          <p:cNvSpPr txBox="1"/>
          <p:nvPr/>
        </p:nvSpPr>
        <p:spPr>
          <a:xfrm>
            <a:off x="2056834" y="5863629"/>
            <a:ext cx="7540977" cy="400110"/>
          </a:xfrm>
          <a:prstGeom prst="rect">
            <a:avLst/>
          </a:prstGeom>
          <a:noFill/>
        </p:spPr>
        <p:txBody>
          <a:bodyPr wrap="square" rtlCol="0">
            <a:spAutoFit/>
          </a:bodyPr>
          <a:lstStyle/>
          <a:p>
            <a:r>
              <a:rPr lang="en-US" i="1" dirty="0">
                <a:latin typeface="Arial" panose="020B0604020202020204" pitchFamily="34" charset="0"/>
              </a:rPr>
              <a:t>BRCA1</a:t>
            </a:r>
            <a:r>
              <a:rPr lang="en-US" dirty="0">
                <a:latin typeface="Arial" panose="020B0604020202020204" pitchFamily="34" charset="0"/>
              </a:rPr>
              <a:t> mutation carriers may be particularly sensitive to RANKL</a:t>
            </a:r>
          </a:p>
        </p:txBody>
      </p:sp>
      <p:sp>
        <p:nvSpPr>
          <p:cNvPr id="4" name="TextBox 3">
            <a:extLst>
              <a:ext uri="{FF2B5EF4-FFF2-40B4-BE49-F238E27FC236}">
                <a16:creationId xmlns:a16="http://schemas.microsoft.com/office/drawing/2014/main" id="{284666CC-BB09-3CE1-E5F5-CF6C52EFE7F3}"/>
              </a:ext>
            </a:extLst>
          </p:cNvPr>
          <p:cNvSpPr txBox="1"/>
          <p:nvPr/>
        </p:nvSpPr>
        <p:spPr>
          <a:xfrm>
            <a:off x="0" y="1773740"/>
            <a:ext cx="11341098" cy="70788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Progesterone increases Cyclin D1 and RANK Ligand (RANKL) in Luminal PR+ cells.  </a:t>
            </a:r>
          </a:p>
          <a:p>
            <a:r>
              <a:rPr kumimoji="0" lang="en-US" b="0" i="0" u="none" strike="noStrike" kern="1200" cap="none" spc="-50" normalizeH="0" baseline="0" noProof="0" dirty="0">
                <a:ln>
                  <a:noFill/>
                </a:ln>
                <a:effectLst/>
                <a:uLnTx/>
                <a:uFillTx/>
                <a:latin typeface="Arial" panose="020B0604020202020204" pitchFamily="34" charset="0"/>
                <a:ea typeface="+mj-ea"/>
                <a:cs typeface="Arial" panose="020B0604020202020204" pitchFamily="34" charset="0"/>
              </a:rPr>
              <a:t>RANKL combines with RANK even in hormone receptor negative cells to increase stem cell proliferation </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CE3B6BA-D6DD-DFC3-8E78-E7ACE6CC446B}"/>
              </a:ext>
            </a:extLst>
          </p:cNvPr>
          <p:cNvSpPr txBox="1"/>
          <p:nvPr/>
        </p:nvSpPr>
        <p:spPr>
          <a:xfrm>
            <a:off x="7868765" y="6402120"/>
            <a:ext cx="4052942"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Figure from Casimiro Cells 2021;10:1978 </a:t>
            </a:r>
          </a:p>
        </p:txBody>
      </p:sp>
      <p:sp>
        <p:nvSpPr>
          <p:cNvPr id="7" name="Title 1">
            <a:extLst>
              <a:ext uri="{FF2B5EF4-FFF2-40B4-BE49-F238E27FC236}">
                <a16:creationId xmlns:a16="http://schemas.microsoft.com/office/drawing/2014/main" id="{9017CD5C-49A3-4AA6-E0E4-2765270D1D03}"/>
              </a:ext>
            </a:extLst>
          </p:cNvPr>
          <p:cNvSpPr txBox="1">
            <a:spLocks/>
          </p:cNvSpPr>
          <p:nvPr/>
        </p:nvSpPr>
        <p:spPr>
          <a:xfrm>
            <a:off x="425451" y="286603"/>
            <a:ext cx="11341099"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2800" dirty="0">
                <a:latin typeface="Arial" panose="020B0604020202020204" pitchFamily="34" charset="0"/>
                <a:cs typeface="Arial" panose="020B0604020202020204" pitchFamily="34" charset="0"/>
              </a:rPr>
              <a:t>Progestins/Progesterone in Presence of Estrogen Increase Epithelial Proliferation, Mammographic Density and Risk for Breast Cancer</a:t>
            </a:r>
            <a:endParaRPr lang="en-US" sz="28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0EB18E3-2283-D121-405A-2BCB90CC6A83}"/>
              </a:ext>
            </a:extLst>
          </p:cNvPr>
          <p:cNvPicPr>
            <a:picLocks noChangeAspect="1"/>
          </p:cNvPicPr>
          <p:nvPr/>
        </p:nvPicPr>
        <p:blipFill>
          <a:blip r:embed="rId4"/>
          <a:stretch>
            <a:fillRect/>
          </a:stretch>
        </p:blipFill>
        <p:spPr>
          <a:xfrm>
            <a:off x="168176" y="3200340"/>
            <a:ext cx="1888658" cy="2524908"/>
          </a:xfrm>
          <a:prstGeom prst="rect">
            <a:avLst/>
          </a:prstGeom>
        </p:spPr>
      </p:pic>
      <p:pic>
        <p:nvPicPr>
          <p:cNvPr id="14" name="Picture 13">
            <a:extLst>
              <a:ext uri="{FF2B5EF4-FFF2-40B4-BE49-F238E27FC236}">
                <a16:creationId xmlns:a16="http://schemas.microsoft.com/office/drawing/2014/main" id="{89373FD5-30C6-B812-17B0-6279AC384E14}"/>
              </a:ext>
            </a:extLst>
          </p:cNvPr>
          <p:cNvPicPr>
            <a:picLocks noChangeAspect="1"/>
          </p:cNvPicPr>
          <p:nvPr/>
        </p:nvPicPr>
        <p:blipFill>
          <a:blip r:embed="rId5"/>
          <a:stretch>
            <a:fillRect/>
          </a:stretch>
        </p:blipFill>
        <p:spPr>
          <a:xfrm>
            <a:off x="2718250" y="3226258"/>
            <a:ext cx="1889647" cy="2498990"/>
          </a:xfrm>
          <a:prstGeom prst="rect">
            <a:avLst/>
          </a:prstGeom>
        </p:spPr>
      </p:pic>
      <p:sp>
        <p:nvSpPr>
          <p:cNvPr id="15" name="TextBox 14">
            <a:extLst>
              <a:ext uri="{FF2B5EF4-FFF2-40B4-BE49-F238E27FC236}">
                <a16:creationId xmlns:a16="http://schemas.microsoft.com/office/drawing/2014/main" id="{B08EBF83-80BD-3B41-0EE4-EC7AFDEE3943}"/>
              </a:ext>
            </a:extLst>
          </p:cNvPr>
          <p:cNvSpPr txBox="1"/>
          <p:nvPr/>
        </p:nvSpPr>
        <p:spPr>
          <a:xfrm>
            <a:off x="80468" y="2826148"/>
            <a:ext cx="2089154" cy="400110"/>
          </a:xfrm>
          <a:prstGeom prst="rect">
            <a:avLst/>
          </a:prstGeom>
          <a:noFill/>
        </p:spPr>
        <p:txBody>
          <a:bodyPr wrap="square" rtlCol="0">
            <a:spAutoFit/>
          </a:bodyPr>
          <a:lstStyle/>
          <a:p>
            <a:r>
              <a:rPr lang="en-US" dirty="0"/>
              <a:t>Day 0-5 of Cycle</a:t>
            </a:r>
          </a:p>
        </p:txBody>
      </p:sp>
      <p:sp>
        <p:nvSpPr>
          <p:cNvPr id="16" name="TextBox 15">
            <a:extLst>
              <a:ext uri="{FF2B5EF4-FFF2-40B4-BE49-F238E27FC236}">
                <a16:creationId xmlns:a16="http://schemas.microsoft.com/office/drawing/2014/main" id="{BA9AA7DD-9262-0B71-4F34-10F6F7FD0501}"/>
              </a:ext>
            </a:extLst>
          </p:cNvPr>
          <p:cNvSpPr txBox="1"/>
          <p:nvPr/>
        </p:nvSpPr>
        <p:spPr>
          <a:xfrm>
            <a:off x="2734864" y="2755257"/>
            <a:ext cx="1544665" cy="400110"/>
          </a:xfrm>
          <a:prstGeom prst="rect">
            <a:avLst/>
          </a:prstGeom>
          <a:noFill/>
        </p:spPr>
        <p:txBody>
          <a:bodyPr wrap="square" rtlCol="0">
            <a:spAutoFit/>
          </a:bodyPr>
          <a:lstStyle/>
          <a:p>
            <a:r>
              <a:rPr lang="en-US" dirty="0"/>
              <a:t>Day 16-24</a:t>
            </a:r>
          </a:p>
        </p:txBody>
      </p:sp>
      <p:sp>
        <p:nvSpPr>
          <p:cNvPr id="17" name="TextBox 16">
            <a:extLst>
              <a:ext uri="{FF2B5EF4-FFF2-40B4-BE49-F238E27FC236}">
                <a16:creationId xmlns:a16="http://schemas.microsoft.com/office/drawing/2014/main" id="{390871A8-E1E8-E23C-F043-FA3B8BAAF1B1}"/>
              </a:ext>
            </a:extLst>
          </p:cNvPr>
          <p:cNvSpPr txBox="1"/>
          <p:nvPr/>
        </p:nvSpPr>
        <p:spPr>
          <a:xfrm>
            <a:off x="80468" y="6402120"/>
            <a:ext cx="6975716"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Pictures from Ramakrishnan 2008 Modern Pathology; </a:t>
            </a:r>
            <a:r>
              <a:rPr lang="fr-FR" sz="1600" b="1" i="1" dirty="0">
                <a:latin typeface="Arial" panose="020B0604020202020204" pitchFamily="34" charset="0"/>
                <a:cs typeface="Arial" panose="020B0604020202020204" pitchFamily="34" charset="0"/>
              </a:rPr>
              <a:t>15:</a:t>
            </a:r>
            <a:r>
              <a:rPr lang="fr-FR" sz="1600" i="1" dirty="0">
                <a:latin typeface="Arial" panose="020B0604020202020204" pitchFamily="34" charset="0"/>
                <a:cs typeface="Arial" panose="020B0604020202020204" pitchFamily="34" charset="0"/>
              </a:rPr>
              <a:t>348</a:t>
            </a:r>
            <a:r>
              <a:rPr lang="en-US" sz="16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2926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E4DF-EC3A-7AB1-E843-028D4CF9A94E}"/>
              </a:ext>
            </a:extLst>
          </p:cNvPr>
          <p:cNvSpPr>
            <a:spLocks noGrp="1"/>
          </p:cNvSpPr>
          <p:nvPr>
            <p:ph type="title"/>
          </p:nvPr>
        </p:nvSpPr>
        <p:spPr>
          <a:xfrm>
            <a:off x="257695" y="695658"/>
            <a:ext cx="10867505" cy="727627"/>
          </a:xfrm>
        </p:spPr>
        <p:txBody>
          <a:bodyPr>
            <a:normAutofit/>
          </a:bodyPr>
          <a:lstStyle/>
          <a:p>
            <a:r>
              <a:rPr lang="en-US" sz="2400" b="1" dirty="0">
                <a:latin typeface="Arial" panose="020B0604020202020204" pitchFamily="34" charset="0"/>
                <a:cs typeface="Arial" panose="020B0604020202020204" pitchFamily="34" charset="0"/>
              </a:rPr>
              <a:t>Reducing Progesterone Signaling in Premenopausal Women </a:t>
            </a:r>
          </a:p>
        </p:txBody>
      </p:sp>
      <p:sp>
        <p:nvSpPr>
          <p:cNvPr id="3" name="Content Placeholder 2">
            <a:extLst>
              <a:ext uri="{FF2B5EF4-FFF2-40B4-BE49-F238E27FC236}">
                <a16:creationId xmlns:a16="http://schemas.microsoft.com/office/drawing/2014/main" id="{119D3AF0-CD14-9C0D-E25A-556E63B15080}"/>
              </a:ext>
            </a:extLst>
          </p:cNvPr>
          <p:cNvSpPr>
            <a:spLocks noGrp="1"/>
          </p:cNvSpPr>
          <p:nvPr>
            <p:ph sz="half" idx="1"/>
          </p:nvPr>
        </p:nvSpPr>
        <p:spPr>
          <a:xfrm>
            <a:off x="603115" y="1848847"/>
            <a:ext cx="5401445" cy="4023359"/>
          </a:xfrm>
        </p:spPr>
        <p:txBody>
          <a:bodyPr/>
          <a:lstStyle/>
          <a:p>
            <a:r>
              <a:rPr lang="en-US" b="1" dirty="0">
                <a:solidFill>
                  <a:srgbClr val="92D050"/>
                </a:solidFill>
              </a:rPr>
              <a:t>RANK L inhibitor Denosumab vs placebo for 12 months</a:t>
            </a:r>
          </a:p>
          <a:p>
            <a:r>
              <a:rPr lang="en-US" dirty="0"/>
              <a:t>Cohort Premen high breast density</a:t>
            </a:r>
          </a:p>
          <a:p>
            <a:r>
              <a:rPr lang="en-US" dirty="0"/>
              <a:t>Primary Endpoint Change in Mammographic Volumetric density over 1 year</a:t>
            </a:r>
          </a:p>
          <a:p>
            <a:r>
              <a:rPr lang="en-US" dirty="0"/>
              <a:t>Other: Benign breast Ki-67, RANK L, PGR</a:t>
            </a:r>
          </a:p>
          <a:p>
            <a:r>
              <a:rPr lang="en-US" dirty="0"/>
              <a:t>Anticipated Results 2026</a:t>
            </a:r>
          </a:p>
        </p:txBody>
      </p:sp>
      <p:sp>
        <p:nvSpPr>
          <p:cNvPr id="4" name="Content Placeholder 3">
            <a:extLst>
              <a:ext uri="{FF2B5EF4-FFF2-40B4-BE49-F238E27FC236}">
                <a16:creationId xmlns:a16="http://schemas.microsoft.com/office/drawing/2014/main" id="{3EC8EF84-D627-6C4F-182E-A20772562BC4}"/>
              </a:ext>
            </a:extLst>
          </p:cNvPr>
          <p:cNvSpPr>
            <a:spLocks noGrp="1"/>
          </p:cNvSpPr>
          <p:nvPr>
            <p:ph sz="half" idx="2"/>
          </p:nvPr>
        </p:nvSpPr>
        <p:spPr>
          <a:xfrm>
            <a:off x="6217919" y="1845735"/>
            <a:ext cx="5370965" cy="4023360"/>
          </a:xfrm>
        </p:spPr>
        <p:txBody>
          <a:bodyPr/>
          <a:lstStyle/>
          <a:p>
            <a:r>
              <a:rPr lang="en-US" b="1" dirty="0">
                <a:solidFill>
                  <a:schemeClr val="accent5"/>
                </a:solidFill>
              </a:rPr>
              <a:t>Ulipristal (anti-progestin) single arm in premenopausal women (N=24) for 3 </a:t>
            </a:r>
            <a:r>
              <a:rPr lang="en-US" b="1" dirty="0" err="1">
                <a:solidFill>
                  <a:schemeClr val="accent5"/>
                </a:solidFill>
              </a:rPr>
              <a:t>mos</a:t>
            </a:r>
            <a:endParaRPr lang="en-US" b="1" dirty="0">
              <a:solidFill>
                <a:schemeClr val="accent5"/>
              </a:solidFill>
            </a:endParaRPr>
          </a:p>
          <a:p>
            <a:r>
              <a:rPr lang="en-US" dirty="0"/>
              <a:t>Cohort Premen high risk and breast density</a:t>
            </a:r>
          </a:p>
          <a:p>
            <a:r>
              <a:rPr lang="en-US" dirty="0"/>
              <a:t>Primary Endpoint Change in Ki-67  breast tissue women age 25-45 regular periods.</a:t>
            </a:r>
          </a:p>
          <a:p>
            <a:r>
              <a:rPr lang="en-US" dirty="0"/>
              <a:t>Other MRI and tissue changes over 3 months</a:t>
            </a:r>
          </a:p>
          <a:p>
            <a:r>
              <a:rPr lang="en-US" dirty="0"/>
              <a:t> Anticipated results 2026</a:t>
            </a:r>
          </a:p>
        </p:txBody>
      </p:sp>
      <p:sp>
        <p:nvSpPr>
          <p:cNvPr id="5" name="Content Placeholder 7">
            <a:extLst>
              <a:ext uri="{FF2B5EF4-FFF2-40B4-BE49-F238E27FC236}">
                <a16:creationId xmlns:a16="http://schemas.microsoft.com/office/drawing/2014/main" id="{BCD6A28B-36C1-3EF7-2C3C-5C702204CB1B}"/>
              </a:ext>
            </a:extLst>
          </p:cNvPr>
          <p:cNvSpPr txBox="1">
            <a:spLocks/>
          </p:cNvSpPr>
          <p:nvPr/>
        </p:nvSpPr>
        <p:spPr>
          <a:xfrm>
            <a:off x="700387" y="4644914"/>
            <a:ext cx="4561014" cy="36156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Arial" panose="020B0604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endParaRPr lang="en-US" dirty="0">
              <a:solidFill>
                <a:schemeClr val="tx1"/>
              </a:solidFill>
            </a:endParaRPr>
          </a:p>
        </p:txBody>
      </p:sp>
      <p:sp>
        <p:nvSpPr>
          <p:cNvPr id="6" name="TextBox 5">
            <a:extLst>
              <a:ext uri="{FF2B5EF4-FFF2-40B4-BE49-F238E27FC236}">
                <a16:creationId xmlns:a16="http://schemas.microsoft.com/office/drawing/2014/main" id="{CDCAF3B5-53C4-9CAA-83B5-6173F6D95DCF}"/>
              </a:ext>
            </a:extLst>
          </p:cNvPr>
          <p:cNvSpPr txBox="1"/>
          <p:nvPr/>
        </p:nvSpPr>
        <p:spPr>
          <a:xfrm>
            <a:off x="387537" y="6451090"/>
            <a:ext cx="6094268" cy="400110"/>
          </a:xfrm>
          <a:prstGeom prst="rect">
            <a:avLst/>
          </a:prstGeom>
          <a:noFill/>
        </p:spPr>
        <p:txBody>
          <a:bodyPr wrap="square">
            <a:spAutoFit/>
          </a:bodyPr>
          <a:lstStyle/>
          <a:p>
            <a:r>
              <a:rPr lang="en-US" sz="2000" b="1" i="1" dirty="0">
                <a:solidFill>
                  <a:schemeClr val="tx1"/>
                </a:solidFill>
                <a:latin typeface="Arial" panose="020B0604020202020204" pitchFamily="34" charset="0"/>
                <a:cs typeface="Arial" panose="020B0604020202020204" pitchFamily="34" charset="0"/>
              </a:rPr>
              <a:t>T Toriola et al Ca Prev Research 2018;11:789</a:t>
            </a:r>
          </a:p>
        </p:txBody>
      </p:sp>
      <p:pic>
        <p:nvPicPr>
          <p:cNvPr id="7" name="Content Placeholder 5" descr="A person in a suit and tie&#10;&#10;Description automatically generated with low confidence">
            <a:extLst>
              <a:ext uri="{FF2B5EF4-FFF2-40B4-BE49-F238E27FC236}">
                <a16:creationId xmlns:a16="http://schemas.microsoft.com/office/drawing/2014/main" id="{F7BDFC14-91D0-F285-FD8E-D3FBBA66A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294" y="4399254"/>
            <a:ext cx="1417957" cy="176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9C76028-AF0F-37D9-1316-B23B16B411C8}"/>
              </a:ext>
            </a:extLst>
          </p:cNvPr>
          <p:cNvSpPr txBox="1"/>
          <p:nvPr/>
        </p:nvSpPr>
        <p:spPr>
          <a:xfrm>
            <a:off x="621846" y="5814247"/>
            <a:ext cx="3211647" cy="369332"/>
          </a:xfrm>
          <a:prstGeom prst="rect">
            <a:avLst/>
          </a:prstGeom>
          <a:noFill/>
        </p:spPr>
        <p:txBody>
          <a:bodyPr wrap="square" rtlCol="0">
            <a:spAutoFit/>
          </a:bodyPr>
          <a:lstStyle/>
          <a:p>
            <a:r>
              <a:rPr lang="en-US" altLang="en-US" sz="1800" b="1" i="1" dirty="0">
                <a:solidFill>
                  <a:srgbClr val="FFFF00"/>
                </a:solidFill>
                <a:latin typeface="Arial" panose="020B0604020202020204" pitchFamily="34" charset="0"/>
                <a:cs typeface="Arial" panose="020B0604020202020204" pitchFamily="34" charset="0"/>
              </a:rPr>
              <a:t>NCT 04067726 R01 funded</a:t>
            </a:r>
          </a:p>
        </p:txBody>
      </p:sp>
      <p:pic>
        <p:nvPicPr>
          <p:cNvPr id="14" name="Picture 2" descr="Sacha Howell - Research Explorer The University of Manchester">
            <a:extLst>
              <a:ext uri="{FF2B5EF4-FFF2-40B4-BE49-F238E27FC236}">
                <a16:creationId xmlns:a16="http://schemas.microsoft.com/office/drawing/2014/main" id="{91F95690-F238-C109-37FA-2C417F066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1109" y="4259852"/>
            <a:ext cx="1782731" cy="16537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344A539-6414-1729-2ABC-CF610287E9DE}"/>
              </a:ext>
            </a:extLst>
          </p:cNvPr>
          <p:cNvSpPr txBox="1"/>
          <p:nvPr/>
        </p:nvSpPr>
        <p:spPr>
          <a:xfrm>
            <a:off x="6505055" y="5958073"/>
            <a:ext cx="4937760" cy="369332"/>
          </a:xfrm>
          <a:prstGeom prst="rect">
            <a:avLst/>
          </a:prstGeom>
          <a:noFill/>
        </p:spPr>
        <p:txBody>
          <a:bodyPr wrap="square">
            <a:spAutoFit/>
          </a:bodyPr>
          <a:lstStyle/>
          <a:p>
            <a:r>
              <a:rPr lang="en-US" sz="1800" b="1" i="1" dirty="0">
                <a:solidFill>
                  <a:srgbClr val="FFFF00"/>
                </a:solidFill>
                <a:effectLst/>
                <a:latin typeface="Arial" panose="020B0604020202020204" pitchFamily="34" charset="0"/>
                <a:cs typeface="Arial" panose="020B0604020202020204" pitchFamily="34" charset="0"/>
              </a:rPr>
              <a:t>NCT02408770 U Manchester Foundation</a:t>
            </a:r>
            <a:endParaRPr lang="en-US" sz="1800" b="1" i="1"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E2FAE3C-5A2C-299E-96FC-5617835F3DE3}"/>
              </a:ext>
            </a:extLst>
          </p:cNvPr>
          <p:cNvSpPr txBox="1"/>
          <p:nvPr/>
        </p:nvSpPr>
        <p:spPr>
          <a:xfrm>
            <a:off x="7592594" y="6416383"/>
            <a:ext cx="4061246" cy="40011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S Howell @Manchester.edu</a:t>
            </a:r>
          </a:p>
        </p:txBody>
      </p:sp>
    </p:spTree>
    <p:extLst>
      <p:ext uri="{BB962C8B-B14F-4D97-AF65-F5344CB8AC3E}">
        <p14:creationId xmlns:p14="http://schemas.microsoft.com/office/powerpoint/2010/main" val="2318967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DD40-D537-D764-148C-5656E0E80633}"/>
              </a:ext>
            </a:extLst>
          </p:cNvPr>
          <p:cNvSpPr>
            <a:spLocks noGrp="1"/>
          </p:cNvSpPr>
          <p:nvPr>
            <p:ph type="title"/>
          </p:nvPr>
        </p:nvSpPr>
        <p:spPr>
          <a:xfrm>
            <a:off x="319177" y="286603"/>
            <a:ext cx="10836503" cy="1450757"/>
          </a:xfrm>
        </p:spPr>
        <p:txBody>
          <a:bodyPr>
            <a:normAutofit/>
          </a:bodyPr>
          <a:lstStyle/>
          <a:p>
            <a:r>
              <a:rPr lang="en-US" sz="2800" dirty="0">
                <a:latin typeface="Arial" panose="020B0604020202020204" pitchFamily="34" charset="0"/>
                <a:cs typeface="Arial" panose="020B0604020202020204" pitchFamily="34" charset="0"/>
              </a:rPr>
              <a:t>Reducing  Breast Cancer Risk and Vasomotor Symptoms? Bazedoxifene and Conjugated Estrogens (BZA/CE)</a:t>
            </a:r>
          </a:p>
        </p:txBody>
      </p:sp>
      <p:sp>
        <p:nvSpPr>
          <p:cNvPr id="3" name="Content Placeholder 2">
            <a:extLst>
              <a:ext uri="{FF2B5EF4-FFF2-40B4-BE49-F238E27FC236}">
                <a16:creationId xmlns:a16="http://schemas.microsoft.com/office/drawing/2014/main" id="{239F2D94-73B4-8ADC-C47F-DDBB7D9E4407}"/>
              </a:ext>
            </a:extLst>
          </p:cNvPr>
          <p:cNvSpPr>
            <a:spLocks noGrp="1"/>
          </p:cNvSpPr>
          <p:nvPr>
            <p:ph sz="half" idx="1"/>
          </p:nvPr>
        </p:nvSpPr>
        <p:spPr>
          <a:xfrm>
            <a:off x="319177" y="1845734"/>
            <a:ext cx="5715861" cy="4023359"/>
          </a:xfrm>
        </p:spPr>
        <p:txBody>
          <a:bodyPr/>
          <a:lstStyle/>
          <a:p>
            <a:r>
              <a:rPr lang="en-US" dirty="0">
                <a:solidFill>
                  <a:srgbClr val="FFC000"/>
                </a:solidFill>
              </a:rPr>
              <a:t>Multisite  1 month Window Trial  BZA/CE vs Placebo in Women With Evaluable DCIS</a:t>
            </a:r>
          </a:p>
          <a:p>
            <a:r>
              <a:rPr lang="en-US" dirty="0"/>
              <a:t>94 evaluable for change in Ki-67decrease greater in BZA/CE (Duavee)  p=.016</a:t>
            </a:r>
          </a:p>
          <a:p>
            <a:endParaRPr lang="en-US" dirty="0"/>
          </a:p>
        </p:txBody>
      </p:sp>
      <p:sp>
        <p:nvSpPr>
          <p:cNvPr id="4" name="Content Placeholder 3">
            <a:extLst>
              <a:ext uri="{FF2B5EF4-FFF2-40B4-BE49-F238E27FC236}">
                <a16:creationId xmlns:a16="http://schemas.microsoft.com/office/drawing/2014/main" id="{AF295512-9059-7A03-3494-25DFB02041F7}"/>
              </a:ext>
            </a:extLst>
          </p:cNvPr>
          <p:cNvSpPr>
            <a:spLocks noGrp="1"/>
          </p:cNvSpPr>
          <p:nvPr>
            <p:ph sz="half" idx="2"/>
          </p:nvPr>
        </p:nvSpPr>
        <p:spPr>
          <a:xfrm>
            <a:off x="6035038" y="1845735"/>
            <a:ext cx="6097298" cy="4023360"/>
          </a:xfrm>
        </p:spPr>
        <p:txBody>
          <a:bodyPr/>
          <a:lstStyle/>
          <a:p>
            <a:r>
              <a:rPr lang="en-US" dirty="0">
                <a:solidFill>
                  <a:srgbClr val="92D050"/>
                </a:solidFill>
              </a:rPr>
              <a:t>Multi-site 6-month study BZA/CE vs wait list control hi-risk postmenopausal with vasomotor symptoms</a:t>
            </a:r>
            <a:r>
              <a:rPr lang="en-US" dirty="0"/>
              <a:t>.</a:t>
            </a:r>
          </a:p>
          <a:p>
            <a:r>
              <a:rPr lang="en-US" dirty="0"/>
              <a:t>Accrual complete, 115 likely evaluable for 1 endpoint (∆ automated fibroglandular volume) Other endpoints are ∆ change  benign breast Ki-67, estrogen response genes, insulin resistance, MENQOL  </a:t>
            </a:r>
          </a:p>
        </p:txBody>
      </p:sp>
      <p:sp>
        <p:nvSpPr>
          <p:cNvPr id="5" name="TextBox 4">
            <a:extLst>
              <a:ext uri="{FF2B5EF4-FFF2-40B4-BE49-F238E27FC236}">
                <a16:creationId xmlns:a16="http://schemas.microsoft.com/office/drawing/2014/main" id="{FCB50BAD-08B6-E4BD-385B-E25CEEAAA6ED}"/>
              </a:ext>
            </a:extLst>
          </p:cNvPr>
          <p:cNvSpPr txBox="1"/>
          <p:nvPr/>
        </p:nvSpPr>
        <p:spPr>
          <a:xfrm>
            <a:off x="969850" y="5416750"/>
            <a:ext cx="1834596" cy="707886"/>
          </a:xfrm>
          <a:prstGeom prst="rect">
            <a:avLst/>
          </a:prstGeom>
          <a:noFill/>
        </p:spPr>
        <p:txBody>
          <a:bodyPr wrap="square" rtlCol="0">
            <a:spAutoFit/>
          </a:bodyPr>
          <a:lstStyle/>
          <a:p>
            <a:r>
              <a:rPr lang="en-US" b="1" i="1" dirty="0">
                <a:solidFill>
                  <a:srgbClr val="FFFF00"/>
                </a:solidFill>
                <a:effectLst/>
                <a:latin typeface="Roboto" panose="02000000000000000000" pitchFamily="2" charset="0"/>
              </a:rPr>
              <a:t>NCT02694809 R01 Funded </a:t>
            </a:r>
            <a:endParaRPr lang="en-US" i="1" dirty="0">
              <a:solidFill>
                <a:srgbClr val="FFFF00"/>
              </a:solidFill>
            </a:endParaRPr>
          </a:p>
        </p:txBody>
      </p:sp>
      <p:pic>
        <p:nvPicPr>
          <p:cNvPr id="6" name="Content Placeholder 8">
            <a:extLst>
              <a:ext uri="{FF2B5EF4-FFF2-40B4-BE49-F238E27FC236}">
                <a16:creationId xmlns:a16="http://schemas.microsoft.com/office/drawing/2014/main" id="{4CB3B13E-FDB9-4DAA-6542-11C95E02A12D}"/>
              </a:ext>
            </a:extLst>
          </p:cNvPr>
          <p:cNvPicPr>
            <a:picLocks noChangeAspect="1"/>
          </p:cNvPicPr>
          <p:nvPr/>
        </p:nvPicPr>
        <p:blipFill>
          <a:blip r:embed="rId3"/>
          <a:stretch>
            <a:fillRect/>
          </a:stretch>
        </p:blipFill>
        <p:spPr>
          <a:xfrm>
            <a:off x="483412" y="3429000"/>
            <a:ext cx="2858367" cy="1879376"/>
          </a:xfrm>
          <a:prstGeom prst="rect">
            <a:avLst/>
          </a:prstGeom>
        </p:spPr>
      </p:pic>
      <p:pic>
        <p:nvPicPr>
          <p:cNvPr id="7" name="Content Placeholder 5" descr="A close-up of a person smiling&#10;&#10;AI-generated content may be incorrect.">
            <a:extLst>
              <a:ext uri="{FF2B5EF4-FFF2-40B4-BE49-F238E27FC236}">
                <a16:creationId xmlns:a16="http://schemas.microsoft.com/office/drawing/2014/main" id="{1F7F2CBA-DB18-2E5F-7896-3ABE60C5E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395" y="4368688"/>
            <a:ext cx="1111469" cy="1558134"/>
          </a:xfrm>
          <a:prstGeom prst="rect">
            <a:avLst/>
          </a:prstGeom>
        </p:spPr>
      </p:pic>
      <p:sp>
        <p:nvSpPr>
          <p:cNvPr id="8" name="TextBox 7">
            <a:extLst>
              <a:ext uri="{FF2B5EF4-FFF2-40B4-BE49-F238E27FC236}">
                <a16:creationId xmlns:a16="http://schemas.microsoft.com/office/drawing/2014/main" id="{BFCB1C16-7471-43A6-BC77-7BF5B0874944}"/>
              </a:ext>
            </a:extLst>
          </p:cNvPr>
          <p:cNvSpPr txBox="1"/>
          <p:nvPr/>
        </p:nvSpPr>
        <p:spPr>
          <a:xfrm>
            <a:off x="135387" y="6406148"/>
            <a:ext cx="5094559" cy="400110"/>
          </a:xfrm>
          <a:prstGeom prst="rect">
            <a:avLst/>
          </a:prstGeom>
          <a:noFill/>
        </p:spPr>
        <p:txBody>
          <a:bodyPr wrap="square" rtlCol="0">
            <a:spAutoFit/>
          </a:bodyPr>
          <a:lstStyle/>
          <a:p>
            <a:r>
              <a:rPr lang="en-US" dirty="0"/>
              <a:t>Swati Kulkarni ASCO Annual Meeting 2025</a:t>
            </a:r>
          </a:p>
        </p:txBody>
      </p:sp>
      <p:sp>
        <p:nvSpPr>
          <p:cNvPr id="10" name="TextBox 9">
            <a:extLst>
              <a:ext uri="{FF2B5EF4-FFF2-40B4-BE49-F238E27FC236}">
                <a16:creationId xmlns:a16="http://schemas.microsoft.com/office/drawing/2014/main" id="{791F376E-7996-09B6-9741-97419EDCB3F1}"/>
              </a:ext>
            </a:extLst>
          </p:cNvPr>
          <p:cNvSpPr txBox="1"/>
          <p:nvPr/>
        </p:nvSpPr>
        <p:spPr>
          <a:xfrm>
            <a:off x="6329174" y="6468491"/>
            <a:ext cx="7863481" cy="313932"/>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altLang="en-US" sz="1600" b="1" i="1"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Fabian Ca Prev Res 2019 &amp; </a:t>
            </a:r>
            <a:r>
              <a:rPr kumimoji="0" lang="en-US" altLang="en-US" sz="1600" b="1" i="1"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Contemp</a:t>
            </a:r>
            <a:r>
              <a:rPr kumimoji="0" lang="en-US" altLang="en-US" sz="1600" b="1" i="1"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600" b="1" i="1"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ClinTrials</a:t>
            </a:r>
            <a:r>
              <a:rPr kumimoji="0" lang="en-US" altLang="en-US" sz="1600" b="1" i="1"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2024</a:t>
            </a:r>
          </a:p>
        </p:txBody>
      </p:sp>
      <p:pic>
        <p:nvPicPr>
          <p:cNvPr id="11" name="Content Placeholder 4" descr="A person wearing a stethoscope around his neck&#10;&#10;Description automatically generated with medium confidence">
            <a:extLst>
              <a:ext uri="{FF2B5EF4-FFF2-40B4-BE49-F238E27FC236}">
                <a16:creationId xmlns:a16="http://schemas.microsoft.com/office/drawing/2014/main" id="{FAF1BDA7-959A-75F1-1856-9C4BDE5BF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55273" y="4248489"/>
            <a:ext cx="2217550" cy="1668605"/>
          </a:xfrm>
          <a:prstGeom prst="rect">
            <a:avLst/>
          </a:prstGeom>
        </p:spPr>
      </p:pic>
      <p:sp>
        <p:nvSpPr>
          <p:cNvPr id="12" name="TextBox 11">
            <a:extLst>
              <a:ext uri="{FF2B5EF4-FFF2-40B4-BE49-F238E27FC236}">
                <a16:creationId xmlns:a16="http://schemas.microsoft.com/office/drawing/2014/main" id="{552D451B-2444-AC9C-0D2A-8A56ED921CE8}"/>
              </a:ext>
            </a:extLst>
          </p:cNvPr>
          <p:cNvSpPr txBox="1"/>
          <p:nvPr/>
        </p:nvSpPr>
        <p:spPr>
          <a:xfrm>
            <a:off x="6329174" y="4504583"/>
            <a:ext cx="3197356" cy="1015663"/>
          </a:xfrm>
          <a:prstGeom prst="rect">
            <a:avLst/>
          </a:prstGeom>
          <a:noFill/>
        </p:spPr>
        <p:txBody>
          <a:bodyPr wrap="square" rtlCol="0">
            <a:spAutoFit/>
          </a:bodyPr>
          <a:lstStyle/>
          <a:p>
            <a:r>
              <a:rPr lang="en-US" b="1" i="1" dirty="0">
                <a:solidFill>
                  <a:srgbClr val="FFFF00"/>
                </a:solidFill>
                <a:latin typeface="Arial" panose="020B0604020202020204" pitchFamily="34" charset="0"/>
                <a:cs typeface="Arial" panose="020B0604020202020204" pitchFamily="34" charset="0"/>
              </a:rPr>
              <a:t>NCT</a:t>
            </a:r>
            <a:r>
              <a:rPr kumimoji="0" lang="en-US" altLang="en-US" b="1"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04821141</a:t>
            </a:r>
          </a:p>
          <a:p>
            <a:r>
              <a:rPr lang="en-US" b="1" i="1" dirty="0">
                <a:solidFill>
                  <a:srgbClr val="FFFF00"/>
                </a:solidFill>
                <a:latin typeface="Arial" panose="020B0604020202020204" pitchFamily="34" charset="0"/>
                <a:cs typeface="Arial" panose="020B0604020202020204" pitchFamily="34" charset="0"/>
              </a:rPr>
              <a:t>R01 funded</a:t>
            </a:r>
          </a:p>
          <a:p>
            <a:r>
              <a:rPr lang="en-US" b="1" i="1" dirty="0">
                <a:solidFill>
                  <a:srgbClr val="FFFF00"/>
                </a:solidFill>
                <a:latin typeface="Arial" panose="020B0604020202020204" pitchFamily="34" charset="0"/>
                <a:cs typeface="Arial" panose="020B0604020202020204" pitchFamily="34" charset="0"/>
              </a:rPr>
              <a:t>Results expected 2026 </a:t>
            </a:r>
          </a:p>
        </p:txBody>
      </p:sp>
    </p:spTree>
    <p:extLst>
      <p:ext uri="{BB962C8B-B14F-4D97-AF65-F5344CB8AC3E}">
        <p14:creationId xmlns:p14="http://schemas.microsoft.com/office/powerpoint/2010/main" val="72316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4D97046-86D9-E41E-883C-BB83A8E3783C}"/>
              </a:ext>
            </a:extLst>
          </p:cNvPr>
          <p:cNvSpPr>
            <a:spLocks noGrp="1" noChangeArrowheads="1"/>
          </p:cNvSpPr>
          <p:nvPr>
            <p:ph type="title"/>
          </p:nvPr>
        </p:nvSpPr>
        <p:spPr>
          <a:xfrm>
            <a:off x="1409700" y="484012"/>
            <a:ext cx="9055100" cy="639179"/>
          </a:xfrm>
        </p:spPr>
        <p:txBody>
          <a:bodyPr>
            <a:normAutofit fontScale="90000"/>
          </a:bodyPr>
          <a:lstStyle/>
          <a:p>
            <a:r>
              <a:rPr lang="en-US" altLang="en-US" sz="2800" b="1" dirty="0">
                <a:solidFill>
                  <a:schemeClr val="tx1"/>
                </a:solidFill>
                <a:latin typeface="Arial" panose="020B0604020202020204" pitchFamily="34" charset="0"/>
                <a:cs typeface="Arial" panose="020B0604020202020204" pitchFamily="34" charset="0"/>
              </a:rPr>
              <a:t>Major Risk Factors Increase Relative Risk by 2x or More </a:t>
            </a:r>
          </a:p>
        </p:txBody>
      </p:sp>
      <p:sp>
        <p:nvSpPr>
          <p:cNvPr id="16387" name="Rectangle 3">
            <a:extLst>
              <a:ext uri="{FF2B5EF4-FFF2-40B4-BE49-F238E27FC236}">
                <a16:creationId xmlns:a16="http://schemas.microsoft.com/office/drawing/2014/main" id="{2C539BD9-2E42-F29C-4640-2A6509443690}"/>
              </a:ext>
            </a:extLst>
          </p:cNvPr>
          <p:cNvSpPr>
            <a:spLocks noGrp="1" noChangeArrowheads="1"/>
          </p:cNvSpPr>
          <p:nvPr>
            <p:ph sz="half" idx="1"/>
          </p:nvPr>
        </p:nvSpPr>
        <p:spPr>
          <a:xfrm>
            <a:off x="1409700" y="1837266"/>
            <a:ext cx="5415141" cy="4536722"/>
          </a:xfrm>
        </p:spPr>
        <p:txBody>
          <a:bodyPr>
            <a:normAutofit fontScale="92500" lnSpcReduction="20000"/>
          </a:bodyPr>
          <a:lstStyle/>
          <a:p>
            <a:r>
              <a:rPr lang="en-US" altLang="en-US" sz="2133" dirty="0">
                <a:latin typeface="Arial" panose="020B0604020202020204" pitchFamily="34" charset="0"/>
                <a:cs typeface="Arial" panose="020B0604020202020204" pitchFamily="34" charset="0"/>
              </a:rPr>
              <a:t>High Penetrance Mutations ≥ age 30</a:t>
            </a:r>
          </a:p>
          <a:p>
            <a:pPr marL="508043" indent="0">
              <a:buNone/>
            </a:pPr>
            <a:r>
              <a:rPr lang="en-US" altLang="en-US" sz="2133" dirty="0">
                <a:latin typeface="Arial" panose="020B0604020202020204" pitchFamily="34" charset="0"/>
                <a:cs typeface="Arial" panose="020B0604020202020204" pitchFamily="34" charset="0"/>
              </a:rPr>
              <a:t>(</a:t>
            </a:r>
            <a:r>
              <a:rPr lang="en-US" altLang="en-US" sz="2133" i="1" dirty="0">
                <a:latin typeface="Arial" panose="020B0604020202020204" pitchFamily="34" charset="0"/>
                <a:cs typeface="Arial" panose="020B0604020202020204" pitchFamily="34" charset="0"/>
              </a:rPr>
              <a:t>BRCA</a:t>
            </a:r>
            <a:r>
              <a:rPr lang="en-US" altLang="en-US" sz="2133" dirty="0">
                <a:latin typeface="Arial" panose="020B0604020202020204" pitchFamily="34" charset="0"/>
                <a:cs typeface="Arial" panose="020B0604020202020204" pitchFamily="34" charset="0"/>
              </a:rPr>
              <a:t> 1/2, </a:t>
            </a:r>
            <a:r>
              <a:rPr lang="en-US" altLang="en-US" sz="2133" i="1" dirty="0">
                <a:latin typeface="Arial" panose="020B0604020202020204" pitchFamily="34" charset="0"/>
                <a:cs typeface="Arial" panose="020B0604020202020204" pitchFamily="34" charset="0"/>
              </a:rPr>
              <a:t>P53</a:t>
            </a:r>
            <a:r>
              <a:rPr lang="en-US" altLang="en-US" sz="2133" dirty="0">
                <a:latin typeface="Arial" panose="020B0604020202020204" pitchFamily="34" charset="0"/>
                <a:cs typeface="Arial" panose="020B0604020202020204" pitchFamily="34" charset="0"/>
              </a:rPr>
              <a:t>, </a:t>
            </a:r>
            <a:r>
              <a:rPr lang="en-US" altLang="en-US" sz="2133" i="1" dirty="0">
                <a:latin typeface="Arial" panose="020B0604020202020204" pitchFamily="34" charset="0"/>
                <a:cs typeface="Arial" panose="020B0604020202020204" pitchFamily="34" charset="0"/>
              </a:rPr>
              <a:t>PTEN, PALB2</a:t>
            </a:r>
            <a:r>
              <a:rPr lang="en-US" altLang="en-US" sz="2133" dirty="0">
                <a:latin typeface="Arial" panose="020B0604020202020204" pitchFamily="34" charset="0"/>
                <a:cs typeface="Arial" panose="020B0604020202020204" pitchFamily="34" charset="0"/>
              </a:rPr>
              <a:t>)</a:t>
            </a:r>
          </a:p>
          <a:p>
            <a:r>
              <a:rPr lang="en-US" altLang="en-US" sz="2133" dirty="0">
                <a:latin typeface="Arial" panose="020B0604020202020204" pitchFamily="34" charset="0"/>
                <a:cs typeface="Arial" panose="020B0604020202020204" pitchFamily="34" charset="0"/>
              </a:rPr>
              <a:t>Breast XRT under age 30</a:t>
            </a:r>
          </a:p>
          <a:p>
            <a:r>
              <a:rPr lang="en-US" altLang="en-US" sz="2133" dirty="0">
                <a:latin typeface="Arial" panose="020B0604020202020204" pitchFamily="34" charset="0"/>
                <a:cs typeface="Arial" panose="020B0604020202020204" pitchFamily="34" charset="0"/>
              </a:rPr>
              <a:t>DCIS</a:t>
            </a:r>
          </a:p>
          <a:p>
            <a:r>
              <a:rPr lang="en-US" altLang="en-US" sz="2133" dirty="0">
                <a:latin typeface="Arial" panose="020B0604020202020204" pitchFamily="34" charset="0"/>
                <a:cs typeface="Arial" panose="020B0604020202020204" pitchFamily="34" charset="0"/>
              </a:rPr>
              <a:t>LCIS</a:t>
            </a:r>
          </a:p>
          <a:p>
            <a:r>
              <a:rPr lang="en-US" altLang="en-US" sz="2133" dirty="0">
                <a:latin typeface="Arial" panose="020B0604020202020204" pitchFamily="34" charset="0"/>
                <a:cs typeface="Arial" panose="020B0604020202020204" pitchFamily="34" charset="0"/>
              </a:rPr>
              <a:t>AH + Family HX</a:t>
            </a:r>
          </a:p>
          <a:p>
            <a:r>
              <a:rPr lang="en-US" altLang="en-US" sz="2133" dirty="0">
                <a:latin typeface="Arial" panose="020B0604020202020204" pitchFamily="34" charset="0"/>
                <a:cs typeface="Arial" panose="020B0604020202020204" pitchFamily="34" charset="0"/>
              </a:rPr>
              <a:t>AH</a:t>
            </a:r>
          </a:p>
          <a:p>
            <a:r>
              <a:rPr lang="en-US" altLang="en-US" sz="2133" dirty="0">
                <a:latin typeface="Arial" panose="020B0604020202020204" pitchFamily="34" charset="0"/>
                <a:cs typeface="Arial" panose="020B0604020202020204" pitchFamily="34" charset="0"/>
              </a:rPr>
              <a:t>Prior Invasive Breast Cance</a:t>
            </a:r>
            <a:r>
              <a:rPr lang="en-US" altLang="en-US" sz="2133" dirty="0">
                <a:solidFill>
                  <a:srgbClr val="FFFFCC"/>
                </a:solidFill>
                <a:latin typeface="Arial" panose="020B0604020202020204" pitchFamily="34" charset="0"/>
                <a:cs typeface="Arial" panose="020B0604020202020204" pitchFamily="34" charset="0"/>
              </a:rPr>
              <a:t>r</a:t>
            </a:r>
          </a:p>
          <a:p>
            <a:r>
              <a:rPr lang="en-US" altLang="en-US" sz="2133" dirty="0">
                <a:solidFill>
                  <a:srgbClr val="FFFFCC"/>
                </a:solidFill>
                <a:latin typeface="Arial" panose="020B0604020202020204" pitchFamily="34" charset="0"/>
                <a:cs typeface="Arial" panose="020B0604020202020204" pitchFamily="34" charset="0"/>
              </a:rPr>
              <a:t>Moderate Penetrance Mutations</a:t>
            </a:r>
          </a:p>
          <a:p>
            <a:pPr marL="508043" indent="0">
              <a:buNone/>
            </a:pPr>
            <a:r>
              <a:rPr lang="en-US" altLang="en-US" sz="2133" dirty="0">
                <a:solidFill>
                  <a:srgbClr val="FFFFCC"/>
                </a:solidFill>
                <a:latin typeface="Arial" panose="020B0604020202020204" pitchFamily="34" charset="0"/>
                <a:cs typeface="Arial" panose="020B0604020202020204" pitchFamily="34" charset="0"/>
              </a:rPr>
              <a:t>(</a:t>
            </a:r>
            <a:r>
              <a:rPr lang="en-US" altLang="en-US" sz="2133" i="1" dirty="0">
                <a:solidFill>
                  <a:srgbClr val="FFFFCC"/>
                </a:solidFill>
                <a:latin typeface="Arial" panose="020B0604020202020204" pitchFamily="34" charset="0"/>
                <a:cs typeface="Arial" panose="020B0604020202020204" pitchFamily="34" charset="0"/>
              </a:rPr>
              <a:t>RAD51D</a:t>
            </a:r>
            <a:r>
              <a:rPr lang="en-US" altLang="en-US" sz="2133" dirty="0">
                <a:solidFill>
                  <a:srgbClr val="FFFFCC"/>
                </a:solidFill>
                <a:latin typeface="Arial" panose="020B0604020202020204" pitchFamily="34" charset="0"/>
                <a:cs typeface="Arial" panose="020B0604020202020204" pitchFamily="34" charset="0"/>
              </a:rPr>
              <a:t>, </a:t>
            </a:r>
            <a:r>
              <a:rPr lang="en-US" altLang="en-US" sz="2133" i="1" dirty="0">
                <a:solidFill>
                  <a:srgbClr val="FFFFCC"/>
                </a:solidFill>
                <a:latin typeface="Arial" panose="020B0604020202020204" pitchFamily="34" charset="0"/>
                <a:cs typeface="Arial" panose="020B0604020202020204" pitchFamily="34" charset="0"/>
              </a:rPr>
              <a:t>ATM</a:t>
            </a:r>
            <a:r>
              <a:rPr lang="en-US" altLang="en-US" sz="2133" dirty="0">
                <a:solidFill>
                  <a:srgbClr val="FFFFCC"/>
                </a:solidFill>
                <a:latin typeface="Arial" panose="020B0604020202020204" pitchFamily="34" charset="0"/>
                <a:cs typeface="Arial" panose="020B0604020202020204" pitchFamily="34" charset="0"/>
              </a:rPr>
              <a:t> , </a:t>
            </a:r>
            <a:r>
              <a:rPr lang="en-US" altLang="en-US" sz="2133" i="1" dirty="0">
                <a:solidFill>
                  <a:srgbClr val="FFFFCC"/>
                </a:solidFill>
                <a:latin typeface="Arial" panose="020B0604020202020204" pitchFamily="34" charset="0"/>
                <a:cs typeface="Arial" panose="020B0604020202020204" pitchFamily="34" charset="0"/>
              </a:rPr>
              <a:t>BARD1, CHEK2</a:t>
            </a:r>
            <a:r>
              <a:rPr lang="en-US" altLang="en-US" sz="2133" dirty="0">
                <a:solidFill>
                  <a:srgbClr val="FFFFCC"/>
                </a:solidFill>
                <a:latin typeface="Arial" panose="020B0604020202020204" pitchFamily="34" charset="0"/>
                <a:cs typeface="Arial" panose="020B0604020202020204" pitchFamily="34" charset="0"/>
              </a:rPr>
              <a:t>)*</a:t>
            </a:r>
          </a:p>
          <a:p>
            <a:r>
              <a:rPr lang="en-US" altLang="en-US" sz="2133" dirty="0">
                <a:solidFill>
                  <a:srgbClr val="FFFFCC"/>
                </a:solidFill>
                <a:latin typeface="Arial" panose="020B0604020202020204" pitchFamily="34" charset="0"/>
                <a:cs typeface="Arial" panose="020B0604020202020204" pitchFamily="34" charset="0"/>
              </a:rPr>
              <a:t>First Degree Relative &lt;50 </a:t>
            </a:r>
          </a:p>
          <a:p>
            <a:endParaRPr lang="en-US" altLang="en-US" sz="3200" dirty="0">
              <a:solidFill>
                <a:srgbClr val="00FFFF"/>
              </a:solidFill>
            </a:endParaRPr>
          </a:p>
        </p:txBody>
      </p:sp>
      <p:sp>
        <p:nvSpPr>
          <p:cNvPr id="16388" name="Rectangle 4">
            <a:extLst>
              <a:ext uri="{FF2B5EF4-FFF2-40B4-BE49-F238E27FC236}">
                <a16:creationId xmlns:a16="http://schemas.microsoft.com/office/drawing/2014/main" id="{1513FA27-18BC-33F9-CCC8-E34E2725FDC1}"/>
              </a:ext>
            </a:extLst>
          </p:cNvPr>
          <p:cNvSpPr>
            <a:spLocks noGrp="1" noChangeArrowheads="1"/>
          </p:cNvSpPr>
          <p:nvPr>
            <p:ph sz="half" idx="2"/>
          </p:nvPr>
        </p:nvSpPr>
        <p:spPr>
          <a:xfrm>
            <a:off x="8507591" y="1847008"/>
            <a:ext cx="1504244" cy="4272844"/>
          </a:xfrm>
        </p:spPr>
        <p:txBody>
          <a:bodyPr>
            <a:normAutofit fontScale="92500" lnSpcReduction="20000"/>
          </a:bodyPr>
          <a:lstStyle/>
          <a:p>
            <a:pPr>
              <a:buFontTx/>
              <a:buNone/>
            </a:pPr>
            <a:r>
              <a:rPr lang="en-US" altLang="en-US" sz="2133" b="1" dirty="0">
                <a:solidFill>
                  <a:srgbClr val="FFFF00"/>
                </a:solidFill>
                <a:latin typeface="Arial" panose="020B0604020202020204" pitchFamily="34" charset="0"/>
                <a:cs typeface="Arial" panose="020B0604020202020204" pitchFamily="34" charset="0"/>
              </a:rPr>
              <a:t>1.5-2% </a:t>
            </a:r>
          </a:p>
          <a:p>
            <a:pPr>
              <a:buFontTx/>
              <a:buNone/>
            </a:pPr>
            <a:endParaRPr lang="en-US" altLang="en-US" sz="2133" b="1" dirty="0">
              <a:solidFill>
                <a:srgbClr val="FFFF00"/>
              </a:solidFill>
              <a:latin typeface="Arial" panose="020B0604020202020204" pitchFamily="34" charset="0"/>
              <a:cs typeface="Arial" panose="020B0604020202020204" pitchFamily="34" charset="0"/>
            </a:endParaRPr>
          </a:p>
          <a:p>
            <a:pPr>
              <a:buFontTx/>
              <a:buNone/>
            </a:pPr>
            <a:r>
              <a:rPr lang="en-US" altLang="en-US" sz="2133" b="1" dirty="0">
                <a:solidFill>
                  <a:srgbClr val="FFFF00"/>
                </a:solidFill>
                <a:latin typeface="Arial" panose="020B0604020202020204" pitchFamily="34" charset="0"/>
                <a:cs typeface="Arial" panose="020B0604020202020204" pitchFamily="34" charset="0"/>
              </a:rPr>
              <a:t>1.5-2%</a:t>
            </a:r>
          </a:p>
          <a:p>
            <a:pPr>
              <a:buFontTx/>
              <a:buNone/>
            </a:pPr>
            <a:r>
              <a:rPr lang="en-US" altLang="en-US" sz="2133" b="1" dirty="0">
                <a:solidFill>
                  <a:srgbClr val="FFFF00"/>
                </a:solidFill>
                <a:latin typeface="Arial" panose="020B0604020202020204" pitchFamily="34" charset="0"/>
                <a:cs typeface="Arial" panose="020B0604020202020204" pitchFamily="34" charset="0"/>
              </a:rPr>
              <a:t>1.5-2%</a:t>
            </a:r>
          </a:p>
          <a:p>
            <a:pPr>
              <a:buFontTx/>
              <a:buNone/>
            </a:pPr>
            <a:r>
              <a:rPr lang="en-US" altLang="en-US" sz="2133" b="1" dirty="0">
                <a:solidFill>
                  <a:srgbClr val="FFFF00"/>
                </a:solidFill>
                <a:latin typeface="Arial" panose="020B0604020202020204" pitchFamily="34" charset="0"/>
                <a:cs typeface="Arial" panose="020B0604020202020204" pitchFamily="34" charset="0"/>
              </a:rPr>
              <a:t>1-2%</a:t>
            </a:r>
          </a:p>
          <a:p>
            <a:pPr>
              <a:buFontTx/>
              <a:buNone/>
            </a:pPr>
            <a:r>
              <a:rPr lang="en-US" altLang="en-US" sz="2133" b="1" dirty="0">
                <a:solidFill>
                  <a:srgbClr val="FFFF00"/>
                </a:solidFill>
                <a:latin typeface="Arial" panose="020B0604020202020204" pitchFamily="34" charset="0"/>
                <a:cs typeface="Arial" panose="020B0604020202020204" pitchFamily="34" charset="0"/>
              </a:rPr>
              <a:t>1%</a:t>
            </a:r>
          </a:p>
          <a:p>
            <a:pPr>
              <a:buFontTx/>
              <a:buNone/>
            </a:pPr>
            <a:r>
              <a:rPr lang="en-US" altLang="en-US" sz="2133" b="1" dirty="0">
                <a:solidFill>
                  <a:srgbClr val="FFFF00"/>
                </a:solidFill>
                <a:latin typeface="Arial" panose="020B0604020202020204" pitchFamily="34" charset="0"/>
                <a:cs typeface="Arial" panose="020B0604020202020204" pitchFamily="34" charset="0"/>
              </a:rPr>
              <a:t>0.5%</a:t>
            </a:r>
          </a:p>
          <a:p>
            <a:pPr>
              <a:buFontTx/>
              <a:buNone/>
            </a:pPr>
            <a:r>
              <a:rPr lang="en-US" altLang="en-US" sz="2133" b="1" dirty="0">
                <a:solidFill>
                  <a:srgbClr val="FFFF00"/>
                </a:solidFill>
                <a:latin typeface="Arial" panose="020B0604020202020204" pitchFamily="34" charset="0"/>
                <a:cs typeface="Arial" panose="020B0604020202020204" pitchFamily="34" charset="0"/>
              </a:rPr>
              <a:t>0.6%</a:t>
            </a:r>
          </a:p>
        </p:txBody>
      </p:sp>
      <p:sp>
        <p:nvSpPr>
          <p:cNvPr id="16389" name="Rectangle 6">
            <a:extLst>
              <a:ext uri="{FF2B5EF4-FFF2-40B4-BE49-F238E27FC236}">
                <a16:creationId xmlns:a16="http://schemas.microsoft.com/office/drawing/2014/main" id="{E5ED267B-04B3-AAE5-7121-A13F6243CC84}"/>
              </a:ext>
            </a:extLst>
          </p:cNvPr>
          <p:cNvSpPr>
            <a:spLocks noChangeArrowheads="1"/>
          </p:cNvSpPr>
          <p:nvPr/>
        </p:nvSpPr>
        <p:spPr bwMode="auto">
          <a:xfrm>
            <a:off x="6413300" y="1739299"/>
            <a:ext cx="2325511" cy="469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083" tIns="35983" rIns="74083" bIns="35983"/>
          <a:lstStyle>
            <a:lvl1pPr marL="307975" indent="-307975" defTabSz="819150">
              <a:spcBef>
                <a:spcPct val="20000"/>
              </a:spcBef>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1pPr>
            <a:lvl2pPr marL="742950" indent="-285750" defTabSz="819150">
              <a:spcBef>
                <a:spcPct val="20000"/>
              </a:spcBef>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2pPr>
            <a:lvl3pPr marL="1143000" indent="-228600" defTabSz="819150">
              <a:spcBef>
                <a:spcPct val="20000"/>
              </a:spcBef>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3pPr>
            <a:lvl4pPr marL="1600200" indent="-228600" defTabSz="819150">
              <a:spcBef>
                <a:spcPct val="20000"/>
              </a:spcBef>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4pPr>
            <a:lvl5pPr marL="2057400" indent="-228600" defTabSz="819150">
              <a:spcBef>
                <a:spcPct val="20000"/>
              </a:spcBef>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5pPr>
            <a:lvl6pPr marL="2514600" indent="-228600" defTabSz="81915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6pPr>
            <a:lvl7pPr marL="2971800" indent="-228600" defTabSz="81915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7pPr>
            <a:lvl8pPr marL="3429000" indent="-228600" defTabSz="81915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8pPr>
            <a:lvl9pPr marL="3886200" indent="-228600" defTabSz="819150" eaLnBrk="0" fontAlgn="base" hangingPunct="0">
              <a:spcBef>
                <a:spcPct val="20000"/>
              </a:spcBef>
              <a:spcAft>
                <a:spcPct val="0"/>
              </a:spcAft>
              <a:buClr>
                <a:schemeClr val="tx2"/>
              </a:buClr>
              <a:buSzPct val="100000"/>
              <a:buChar char="•"/>
              <a:defRPr sz="3600" b="1">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2133" dirty="0">
                <a:solidFill>
                  <a:srgbClr val="99CC00"/>
                </a:solidFill>
              </a:rPr>
              <a:t>Up to  20 x</a:t>
            </a:r>
          </a:p>
          <a:p>
            <a:pPr>
              <a:buFontTx/>
              <a:buNone/>
            </a:pPr>
            <a:endParaRPr lang="en-US" altLang="en-US" sz="2133" dirty="0">
              <a:solidFill>
                <a:srgbClr val="99CC00"/>
              </a:solidFill>
            </a:endParaRPr>
          </a:p>
          <a:p>
            <a:pPr>
              <a:buFontTx/>
              <a:buNone/>
            </a:pPr>
            <a:r>
              <a:rPr lang="en-US" altLang="en-US" sz="2133" dirty="0">
                <a:solidFill>
                  <a:srgbClr val="99CC00"/>
                </a:solidFill>
              </a:rPr>
              <a:t>Up to 20x</a:t>
            </a:r>
          </a:p>
          <a:p>
            <a:pPr>
              <a:buFontTx/>
              <a:buNone/>
            </a:pPr>
            <a:r>
              <a:rPr lang="en-US" altLang="en-US" sz="2133" dirty="0">
                <a:solidFill>
                  <a:srgbClr val="99CC00"/>
                </a:solidFill>
              </a:rPr>
              <a:t>Up to 20x</a:t>
            </a:r>
          </a:p>
          <a:p>
            <a:pPr>
              <a:buFontTx/>
              <a:buNone/>
            </a:pPr>
            <a:r>
              <a:rPr lang="en-US" altLang="en-US" sz="2133" dirty="0">
                <a:solidFill>
                  <a:srgbClr val="99CC00"/>
                </a:solidFill>
              </a:rPr>
              <a:t>10x</a:t>
            </a:r>
          </a:p>
          <a:p>
            <a:pPr>
              <a:buFontTx/>
              <a:buNone/>
            </a:pPr>
            <a:r>
              <a:rPr lang="en-US" altLang="en-US" sz="2133" dirty="0">
                <a:solidFill>
                  <a:srgbClr val="99CC00"/>
                </a:solidFill>
              </a:rPr>
              <a:t>8-10x</a:t>
            </a:r>
          </a:p>
          <a:p>
            <a:pPr>
              <a:buFontTx/>
              <a:buNone/>
            </a:pPr>
            <a:r>
              <a:rPr lang="en-US" altLang="en-US" sz="2133" dirty="0">
                <a:solidFill>
                  <a:srgbClr val="99CC00"/>
                </a:solidFill>
              </a:rPr>
              <a:t>4-5x</a:t>
            </a:r>
          </a:p>
          <a:p>
            <a:pPr>
              <a:buFontTx/>
              <a:buNone/>
            </a:pPr>
            <a:r>
              <a:rPr lang="en-US" altLang="en-US" sz="2133" dirty="0">
                <a:solidFill>
                  <a:srgbClr val="99CC00"/>
                </a:solidFill>
              </a:rPr>
              <a:t>3- 8x</a:t>
            </a:r>
          </a:p>
          <a:p>
            <a:pPr>
              <a:buFontTx/>
              <a:buNone/>
            </a:pPr>
            <a:r>
              <a:rPr lang="en-US" altLang="en-US" sz="2133" dirty="0">
                <a:solidFill>
                  <a:srgbClr val="99CC00"/>
                </a:solidFill>
              </a:rPr>
              <a:t>2-3 x</a:t>
            </a:r>
          </a:p>
          <a:p>
            <a:pPr>
              <a:buFontTx/>
              <a:buNone/>
            </a:pPr>
            <a:endParaRPr lang="en-US" altLang="en-US" sz="2133" dirty="0">
              <a:solidFill>
                <a:srgbClr val="99CC00"/>
              </a:solidFill>
            </a:endParaRPr>
          </a:p>
          <a:p>
            <a:pPr>
              <a:buFontTx/>
              <a:buNone/>
            </a:pPr>
            <a:r>
              <a:rPr lang="en-US" altLang="en-US" sz="2133" dirty="0">
                <a:solidFill>
                  <a:srgbClr val="99CC00"/>
                </a:solidFill>
              </a:rPr>
              <a:t>2x</a:t>
            </a:r>
          </a:p>
          <a:p>
            <a:pPr>
              <a:buFontTx/>
              <a:buNone/>
            </a:pPr>
            <a:endParaRPr lang="en-US" altLang="en-US" sz="2490" dirty="0">
              <a:solidFill>
                <a:srgbClr val="FFFFCC"/>
              </a:solidFill>
            </a:endParaRPr>
          </a:p>
          <a:p>
            <a:pPr>
              <a:buFontTx/>
              <a:buNone/>
            </a:pPr>
            <a:endParaRPr lang="en-US" altLang="en-US" sz="2490" dirty="0">
              <a:solidFill>
                <a:srgbClr val="FFFFCC"/>
              </a:solidFill>
            </a:endParaRPr>
          </a:p>
        </p:txBody>
      </p:sp>
      <p:sp>
        <p:nvSpPr>
          <p:cNvPr id="2" name="TextBox 1">
            <a:extLst>
              <a:ext uri="{FF2B5EF4-FFF2-40B4-BE49-F238E27FC236}">
                <a16:creationId xmlns:a16="http://schemas.microsoft.com/office/drawing/2014/main" id="{9FD30819-06B4-929A-69F6-E7E481329002}"/>
              </a:ext>
            </a:extLst>
          </p:cNvPr>
          <p:cNvSpPr txBox="1"/>
          <p:nvPr/>
        </p:nvSpPr>
        <p:spPr>
          <a:xfrm>
            <a:off x="1524000" y="6066367"/>
            <a:ext cx="4953000" cy="420564"/>
          </a:xfrm>
          <a:prstGeom prst="rect">
            <a:avLst/>
          </a:prstGeom>
          <a:noFill/>
        </p:spPr>
        <p:txBody>
          <a:bodyPr>
            <a:spAutoFit/>
          </a:bodyPr>
          <a:lstStyle/>
          <a:p>
            <a:pPr>
              <a:defRPr/>
            </a:pPr>
            <a:endParaRPr lang="en-US" sz="2133" i="1" dirty="0">
              <a:latin typeface="Arial" panose="020B0604020202020204" pitchFamily="34" charset="0"/>
            </a:endParaRPr>
          </a:p>
        </p:txBody>
      </p:sp>
      <p:sp>
        <p:nvSpPr>
          <p:cNvPr id="3" name="TextBox 2">
            <a:extLst>
              <a:ext uri="{FF2B5EF4-FFF2-40B4-BE49-F238E27FC236}">
                <a16:creationId xmlns:a16="http://schemas.microsoft.com/office/drawing/2014/main" id="{5228241F-4A1F-303D-2857-DDE082288E95}"/>
              </a:ext>
            </a:extLst>
          </p:cNvPr>
          <p:cNvSpPr txBox="1"/>
          <p:nvPr/>
        </p:nvSpPr>
        <p:spPr>
          <a:xfrm>
            <a:off x="7576963" y="6492634"/>
            <a:ext cx="4512256" cy="338554"/>
          </a:xfrm>
          <a:prstGeom prst="rect">
            <a:avLst/>
          </a:prstGeom>
          <a:noFill/>
        </p:spPr>
        <p:txBody>
          <a:bodyPr wrap="square">
            <a:spAutoFit/>
          </a:bodyPr>
          <a:lstStyle/>
          <a:p>
            <a:pPr algn="r">
              <a:defRPr/>
            </a:pPr>
            <a:r>
              <a:rPr lang="en-US" sz="1600" b="1" i="1" dirty="0">
                <a:solidFill>
                  <a:srgbClr val="FFC000"/>
                </a:solidFill>
                <a:latin typeface="Arial" panose="020B0604020202020204" pitchFamily="34" charset="0"/>
              </a:rPr>
              <a:t>*</a:t>
            </a:r>
            <a:r>
              <a:rPr lang="en-US" sz="1600" b="1" i="1" dirty="0">
                <a:latin typeface="Arial" panose="020B0604020202020204" pitchFamily="34" charset="0"/>
              </a:rPr>
              <a:t>Couch JAMA Oncol 2017;3(9):1190-1196.</a:t>
            </a:r>
          </a:p>
        </p:txBody>
      </p:sp>
      <p:sp>
        <p:nvSpPr>
          <p:cNvPr id="4" name="TextBox 3">
            <a:extLst>
              <a:ext uri="{FF2B5EF4-FFF2-40B4-BE49-F238E27FC236}">
                <a16:creationId xmlns:a16="http://schemas.microsoft.com/office/drawing/2014/main" id="{E6CFF604-3CD7-147E-2191-4DB0BB4E2533}"/>
              </a:ext>
            </a:extLst>
          </p:cNvPr>
          <p:cNvSpPr txBox="1"/>
          <p:nvPr/>
        </p:nvSpPr>
        <p:spPr>
          <a:xfrm>
            <a:off x="8412441" y="1312336"/>
            <a:ext cx="3141133" cy="420564"/>
          </a:xfrm>
          <a:prstGeom prst="rect">
            <a:avLst/>
          </a:prstGeom>
          <a:noFill/>
        </p:spPr>
        <p:txBody>
          <a:bodyPr>
            <a:spAutoFit/>
          </a:bodyPr>
          <a:lstStyle/>
          <a:p>
            <a:pPr>
              <a:defRPr/>
            </a:pPr>
            <a:r>
              <a:rPr lang="en-US" sz="2133" b="1" dirty="0">
                <a:solidFill>
                  <a:srgbClr val="FFFF00"/>
                </a:solidFill>
                <a:latin typeface="Arial" panose="020B0604020202020204" pitchFamily="34" charset="0"/>
              </a:rPr>
              <a:t>Absolute Risk/Year</a:t>
            </a:r>
          </a:p>
        </p:txBody>
      </p:sp>
      <p:sp>
        <p:nvSpPr>
          <p:cNvPr id="10" name="TextBox 9">
            <a:extLst>
              <a:ext uri="{FF2B5EF4-FFF2-40B4-BE49-F238E27FC236}">
                <a16:creationId xmlns:a16="http://schemas.microsoft.com/office/drawing/2014/main" id="{3A5E089F-E5DA-7158-1191-54F52C52C0D6}"/>
              </a:ext>
            </a:extLst>
          </p:cNvPr>
          <p:cNvSpPr txBox="1"/>
          <p:nvPr/>
        </p:nvSpPr>
        <p:spPr>
          <a:xfrm>
            <a:off x="6269570" y="1312336"/>
            <a:ext cx="2012245" cy="420564"/>
          </a:xfrm>
          <a:prstGeom prst="rect">
            <a:avLst/>
          </a:prstGeom>
          <a:noFill/>
        </p:spPr>
        <p:txBody>
          <a:bodyPr wrap="square">
            <a:spAutoFit/>
          </a:bodyPr>
          <a:lstStyle/>
          <a:p>
            <a:pPr>
              <a:defRPr/>
            </a:pPr>
            <a:r>
              <a:rPr lang="en-US" sz="2133" b="1" dirty="0">
                <a:latin typeface="Arial" panose="020B0604020202020204" pitchFamily="34" charset="0"/>
              </a:rPr>
              <a:t> </a:t>
            </a:r>
            <a:r>
              <a:rPr lang="en-US" sz="2133" b="1" dirty="0">
                <a:solidFill>
                  <a:srgbClr val="99CC00"/>
                </a:solidFill>
                <a:latin typeface="Arial" panose="020B0604020202020204" pitchFamily="34" charset="0"/>
              </a:rPr>
              <a:t>Relative Risk         </a:t>
            </a:r>
          </a:p>
        </p:txBody>
      </p:sp>
    </p:spTree>
    <p:extLst>
      <p:ext uri="{BB962C8B-B14F-4D97-AF65-F5344CB8AC3E}">
        <p14:creationId xmlns:p14="http://schemas.microsoft.com/office/powerpoint/2010/main" val="1715428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B50B-AB03-A547-5D53-595363D01704}"/>
              </a:ext>
            </a:extLst>
          </p:cNvPr>
          <p:cNvSpPr>
            <a:spLocks noGrp="1"/>
          </p:cNvSpPr>
          <p:nvPr>
            <p:ph type="title"/>
          </p:nvPr>
        </p:nvSpPr>
        <p:spPr>
          <a:xfrm>
            <a:off x="161324" y="447822"/>
            <a:ext cx="11783292" cy="1187215"/>
          </a:xfrm>
        </p:spPr>
        <p:txBody>
          <a:bodyPr>
            <a:normAutofit/>
          </a:bodyPr>
          <a:lstStyle/>
          <a:p>
            <a:pPr eaLnBrk="0" fontAlgn="base" hangingPunct="0">
              <a:lnSpc>
                <a:spcPct val="100000"/>
              </a:lnSpc>
              <a:spcAft>
                <a:spcPct val="0"/>
              </a:spcAft>
              <a:defRPr/>
            </a:pPr>
            <a:r>
              <a:rPr lang="en-US" sz="2400" b="1" dirty="0">
                <a:latin typeface="Arial" panose="020B0604020202020204" pitchFamily="34" charset="0"/>
                <a:cs typeface="Arial" panose="020B0604020202020204" pitchFamily="34" charset="0"/>
              </a:rPr>
              <a:t>Pilot: Effects of 6 Months Tirzepatide (GLP-1/GIPR agonist) on Risk Biomarkers in High-Risk Women With Obesity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200" b="1" i="1" dirty="0">
                <a:solidFill>
                  <a:srgbClr val="FFFF00"/>
                </a:solidFill>
                <a:latin typeface="Roboto" panose="02000000000000000000" pitchFamily="2" charset="0"/>
              </a:rPr>
              <a:t>NCT06485089</a:t>
            </a:r>
            <a:endParaRPr lang="en-US" sz="2800" dirty="0">
              <a:solidFill>
                <a:srgbClr val="FFFF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237507D-2DB8-D657-8E3A-171AD34393E6}"/>
              </a:ext>
            </a:extLst>
          </p:cNvPr>
          <p:cNvSpPr>
            <a:spLocks noGrp="1"/>
          </p:cNvSpPr>
          <p:nvPr>
            <p:ph sz="half" idx="1"/>
          </p:nvPr>
        </p:nvSpPr>
        <p:spPr>
          <a:xfrm>
            <a:off x="207015" y="1825241"/>
            <a:ext cx="5058186" cy="2724967"/>
          </a:xfrm>
        </p:spPr>
        <p:txBody>
          <a:bodyPr>
            <a:noAutofit/>
          </a:bodyPr>
          <a:lstStyle/>
          <a:p>
            <a:r>
              <a:rPr lang="en-US" sz="1800" b="1" dirty="0">
                <a:solidFill>
                  <a:schemeClr val="accent5"/>
                </a:solidFill>
              </a:rPr>
              <a:t>Eligibility</a:t>
            </a:r>
            <a:r>
              <a:rPr lang="en-US" sz="1800" dirty="0">
                <a:solidFill>
                  <a:schemeClr val="accent5"/>
                </a:solidFill>
              </a:rPr>
              <a:t> </a:t>
            </a:r>
          </a:p>
          <a:p>
            <a:r>
              <a:rPr lang="en-US" sz="1800" dirty="0"/>
              <a:t>Age ≥ 35-64 </a:t>
            </a:r>
          </a:p>
          <a:p>
            <a:r>
              <a:rPr lang="en-US" sz="1800" dirty="0"/>
              <a:t>BMI ≥ 30kg/m2 + additional risk factors for breast ca</a:t>
            </a:r>
          </a:p>
          <a:p>
            <a:r>
              <a:rPr lang="en-US" sz="1800" dirty="0"/>
              <a:t>Not diabetic or on GLP-1/GIP agents</a:t>
            </a:r>
          </a:p>
          <a:p>
            <a:r>
              <a:rPr lang="en-US" sz="1800" b="1" dirty="0">
                <a:solidFill>
                  <a:srgbClr val="FFFF00"/>
                </a:solidFill>
              </a:rPr>
              <a:t>Accrual</a:t>
            </a:r>
            <a:r>
              <a:rPr lang="en-US" sz="1800" dirty="0">
                <a:solidFill>
                  <a:srgbClr val="FFFF00"/>
                </a:solidFill>
              </a:rPr>
              <a:t> (</a:t>
            </a:r>
            <a:r>
              <a:rPr lang="en-US" sz="1800" b="1" dirty="0">
                <a:solidFill>
                  <a:srgbClr val="FFFF00"/>
                </a:solidFill>
              </a:rPr>
              <a:t>N=24) 11 months. </a:t>
            </a:r>
          </a:p>
          <a:p>
            <a:r>
              <a:rPr lang="en-US" sz="1800" b="1" dirty="0">
                <a:solidFill>
                  <a:srgbClr val="00FF00"/>
                </a:solidFill>
              </a:rPr>
              <a:t>Biomarkers (0,6 months) </a:t>
            </a:r>
          </a:p>
          <a:p>
            <a:endParaRPr lang="en-US" sz="1600" dirty="0"/>
          </a:p>
          <a:p>
            <a:r>
              <a:rPr lang="en-US" sz="1600" dirty="0"/>
              <a:t>  </a:t>
            </a:r>
          </a:p>
        </p:txBody>
      </p:sp>
      <p:sp>
        <p:nvSpPr>
          <p:cNvPr id="4" name="Content Placeholder 3">
            <a:extLst>
              <a:ext uri="{FF2B5EF4-FFF2-40B4-BE49-F238E27FC236}">
                <a16:creationId xmlns:a16="http://schemas.microsoft.com/office/drawing/2014/main" id="{3FB48FE0-D1A2-6DE9-3374-EF7BB569DD23}"/>
              </a:ext>
            </a:extLst>
          </p:cNvPr>
          <p:cNvSpPr>
            <a:spLocks noGrp="1"/>
          </p:cNvSpPr>
          <p:nvPr>
            <p:ph sz="half" idx="2"/>
          </p:nvPr>
        </p:nvSpPr>
        <p:spPr>
          <a:xfrm>
            <a:off x="5265200" y="1926092"/>
            <a:ext cx="6173425" cy="4023360"/>
          </a:xfrm>
          <a:ln>
            <a:noFill/>
          </a:ln>
        </p:spPr>
        <p:txBody>
          <a:bodyPr>
            <a:normAutofit fontScale="25000" lnSpcReduction="20000"/>
          </a:bodyPr>
          <a:lstStyle/>
          <a:p>
            <a:r>
              <a:rPr lang="en-US" sz="7200" b="1" dirty="0">
                <a:solidFill>
                  <a:srgbClr val="FF9900"/>
                </a:solidFill>
              </a:rPr>
              <a:t> </a:t>
            </a:r>
            <a:r>
              <a:rPr lang="en-US" sz="7200" b="1" dirty="0">
                <a:solidFill>
                  <a:schemeClr val="accent5"/>
                </a:solidFill>
              </a:rPr>
              <a:t>Preliminary</a:t>
            </a:r>
            <a:r>
              <a:rPr lang="en-US" sz="7200" dirty="0">
                <a:solidFill>
                  <a:schemeClr val="accent5"/>
                </a:solidFill>
              </a:rPr>
              <a:t> Results (18)</a:t>
            </a:r>
          </a:p>
          <a:p>
            <a:r>
              <a:rPr lang="en-US" sz="8000" dirty="0">
                <a:solidFill>
                  <a:schemeClr val="tx1"/>
                </a:solidFill>
              </a:rPr>
              <a:t>Baseline BMI 37 kg/m2, GIPR ~1/2</a:t>
            </a: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sz="8000" b="0" i="0" u="none" strike="noStrike" kern="1200" cap="none" spc="0" normalizeH="0" baseline="0" noProof="0" dirty="0">
                <a:ln>
                  <a:noFill/>
                </a:ln>
                <a:solidFill>
                  <a:srgbClr val="00FF00"/>
                </a:solidFill>
                <a:effectLst/>
                <a:uLnTx/>
                <a:uFillTx/>
                <a:latin typeface="Arial" panose="020B0604020202020204" pitchFamily="34" charset="0"/>
                <a:ea typeface="+mn-ea"/>
                <a:cs typeface="+mn-cs"/>
              </a:rPr>
              <a:t>Biomarker and BMI Change</a:t>
            </a:r>
          </a:p>
          <a:p>
            <a:r>
              <a:rPr lang="en-US" sz="8000" dirty="0">
                <a:solidFill>
                  <a:schemeClr val="tx1"/>
                </a:solidFill>
              </a:rPr>
              <a:t>15% Median decrease BMI </a:t>
            </a:r>
          </a:p>
          <a:p>
            <a:r>
              <a:rPr lang="en-US" sz="8000" dirty="0"/>
              <a:t>19% Median decrease visceral fat</a:t>
            </a:r>
          </a:p>
          <a:p>
            <a:r>
              <a:rPr lang="en-US" sz="8000" dirty="0"/>
              <a:t>26% Median decrease insulin, 34% HOMA IR </a:t>
            </a:r>
          </a:p>
          <a:p>
            <a:r>
              <a:rPr lang="en-US" sz="8000" dirty="0">
                <a:solidFill>
                  <a:srgbClr val="FFFF00"/>
                </a:solidFill>
              </a:rPr>
              <a:t>Reduction in mammographic FGV by 20%</a:t>
            </a:r>
          </a:p>
          <a:p>
            <a:r>
              <a:rPr lang="en-US" sz="8000" dirty="0">
                <a:solidFill>
                  <a:srgbClr val="00B0F0"/>
                </a:solidFill>
              </a:rPr>
              <a:t>Decrease breast Ki-67 pre but not postmenopausal</a:t>
            </a:r>
          </a:p>
          <a:p>
            <a:r>
              <a:rPr lang="en-US" sz="8000" dirty="0"/>
              <a:t>Spatial Genomics, miRNA, microbiome pending</a:t>
            </a:r>
          </a:p>
          <a:p>
            <a:endParaRPr lang="en-US" sz="8000" dirty="0"/>
          </a:p>
          <a:p>
            <a:endParaRPr lang="en-US" sz="8000" dirty="0"/>
          </a:p>
          <a:p>
            <a:r>
              <a:rPr lang="en-US" dirty="0"/>
              <a:t>  </a:t>
            </a:r>
          </a:p>
          <a:p>
            <a:endParaRPr lang="en-US" dirty="0"/>
          </a:p>
        </p:txBody>
      </p:sp>
      <p:sp>
        <p:nvSpPr>
          <p:cNvPr id="5" name="TextBox 4">
            <a:extLst>
              <a:ext uri="{FF2B5EF4-FFF2-40B4-BE49-F238E27FC236}">
                <a16:creationId xmlns:a16="http://schemas.microsoft.com/office/drawing/2014/main" id="{8F4F3765-5524-54C7-91D5-558E6746A413}"/>
              </a:ext>
            </a:extLst>
          </p:cNvPr>
          <p:cNvSpPr txBox="1"/>
          <p:nvPr/>
        </p:nvSpPr>
        <p:spPr>
          <a:xfrm>
            <a:off x="4028395" y="6386450"/>
            <a:ext cx="10338954" cy="338554"/>
          </a:xfrm>
          <a:prstGeom prst="rect">
            <a:avLst/>
          </a:prstGeom>
          <a:noFill/>
        </p:spPr>
        <p:txBody>
          <a:bodyPr wrap="square" rtlCol="0">
            <a:spAutoFit/>
          </a:bodyPr>
          <a:lstStyle/>
          <a:p>
            <a:pPr marL="342900" marR="0" lvl="0" indent="-342900">
              <a:buSzPts val="1000"/>
              <a:buFont typeface="Symbol" panose="05050102010706020507" pitchFamily="18" charset="2"/>
              <a:buChar char=""/>
              <a:tabLst>
                <a:tab pos="457200" algn="l"/>
              </a:tabLst>
            </a:pPr>
            <a:r>
              <a:rPr kumimoji="0" lang="en-US" sz="16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SABCS 2025 Abstract   773</a:t>
            </a:r>
            <a:r>
              <a:rPr kumimoji="0" lang="en-US" sz="1600" b="1" i="1" u="none" strike="noStrike" kern="12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  PS3-01-28 Thurs 1230-200, BCRF, Frontiers funded </a:t>
            </a:r>
            <a:endParaRPr lang="en-US" sz="1600" b="1" i="1"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Content Placeholder 7">
            <a:extLst>
              <a:ext uri="{FF2B5EF4-FFF2-40B4-BE49-F238E27FC236}">
                <a16:creationId xmlns:a16="http://schemas.microsoft.com/office/drawing/2014/main" id="{766E9B9F-B07B-BA3A-7195-B90658DF4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24" y="4977203"/>
            <a:ext cx="1647361" cy="1240291"/>
          </a:xfrm>
          <a:prstGeom prst="rect">
            <a:avLst/>
          </a:prstGeom>
        </p:spPr>
      </p:pic>
      <p:pic>
        <p:nvPicPr>
          <p:cNvPr id="7" name="Content Placeholder 13">
            <a:extLst>
              <a:ext uri="{FF2B5EF4-FFF2-40B4-BE49-F238E27FC236}">
                <a16:creationId xmlns:a16="http://schemas.microsoft.com/office/drawing/2014/main" id="{9512426A-0052-9379-95B5-ACE4E17F0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971" y="5026534"/>
            <a:ext cx="1240291" cy="1240291"/>
          </a:xfrm>
          <a:prstGeom prst="rect">
            <a:avLst/>
          </a:prstGeom>
        </p:spPr>
      </p:pic>
      <p:pic>
        <p:nvPicPr>
          <p:cNvPr id="8" name="Content Placeholder 5">
            <a:extLst>
              <a:ext uri="{FF2B5EF4-FFF2-40B4-BE49-F238E27FC236}">
                <a16:creationId xmlns:a16="http://schemas.microsoft.com/office/drawing/2014/main" id="{8E55C452-2ACD-2D13-CD45-37BDB126F470}"/>
              </a:ext>
            </a:extLst>
          </p:cNvPr>
          <p:cNvPicPr>
            <a:picLocks noChangeAspect="1"/>
          </p:cNvPicPr>
          <p:nvPr/>
        </p:nvPicPr>
        <p:blipFill>
          <a:blip r:embed="rId5"/>
          <a:stretch>
            <a:fillRect/>
          </a:stretch>
        </p:blipFill>
        <p:spPr bwMode="auto">
          <a:xfrm>
            <a:off x="9921774" y="2057926"/>
            <a:ext cx="1596536" cy="120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10A8859-196B-2FF8-C021-1FD326C81FD0}"/>
              </a:ext>
            </a:extLst>
          </p:cNvPr>
          <p:cNvSpPr txBox="1"/>
          <p:nvPr/>
        </p:nvSpPr>
        <p:spPr>
          <a:xfrm>
            <a:off x="18690" y="6402120"/>
            <a:ext cx="2036118" cy="338554"/>
          </a:xfrm>
          <a:prstGeom prst="rect">
            <a:avLst/>
          </a:prstGeom>
          <a:noFill/>
        </p:spPr>
        <p:txBody>
          <a:bodyPr wrap="square" rtlCol="0">
            <a:spAutoFit/>
          </a:bodyPr>
          <a:lstStyle/>
          <a:p>
            <a:r>
              <a:rPr lang="en-US" sz="1600" dirty="0">
                <a:latin typeface="Arial" panose="020B0604020202020204" pitchFamily="34" charset="0"/>
              </a:rPr>
              <a:t>cfabian@kumc.edu</a:t>
            </a:r>
          </a:p>
        </p:txBody>
      </p:sp>
      <p:sp>
        <p:nvSpPr>
          <p:cNvPr id="10" name="TextBox 9">
            <a:extLst>
              <a:ext uri="{FF2B5EF4-FFF2-40B4-BE49-F238E27FC236}">
                <a16:creationId xmlns:a16="http://schemas.microsoft.com/office/drawing/2014/main" id="{4162DC58-4667-A764-84FB-465773F0FFD2}"/>
              </a:ext>
            </a:extLst>
          </p:cNvPr>
          <p:cNvSpPr txBox="1"/>
          <p:nvPr/>
        </p:nvSpPr>
        <p:spPr>
          <a:xfrm>
            <a:off x="1992277" y="6397888"/>
            <a:ext cx="2465608" cy="338554"/>
          </a:xfrm>
          <a:prstGeom prst="rect">
            <a:avLst/>
          </a:prstGeom>
          <a:noFill/>
        </p:spPr>
        <p:txBody>
          <a:bodyPr wrap="square" rtlCol="0">
            <a:spAutoFit/>
          </a:bodyPr>
          <a:lstStyle/>
          <a:p>
            <a:r>
              <a:rPr lang="en-US" sz="1600" dirty="0" err="1">
                <a:latin typeface="Arial" panose="020B0604020202020204" pitchFamily="34" charset="0"/>
              </a:rPr>
              <a:t>cbeaver</a:t>
            </a:r>
            <a:r>
              <a:rPr lang="en-US" sz="1600" dirty="0">
                <a:latin typeface="Arial" panose="020B0604020202020204" pitchFamily="34" charset="0"/>
              </a:rPr>
              <a:t> @kumc.edu</a:t>
            </a:r>
          </a:p>
        </p:txBody>
      </p:sp>
      <p:sp>
        <p:nvSpPr>
          <p:cNvPr id="14" name="TextBox 13">
            <a:extLst>
              <a:ext uri="{FF2B5EF4-FFF2-40B4-BE49-F238E27FC236}">
                <a16:creationId xmlns:a16="http://schemas.microsoft.com/office/drawing/2014/main" id="{655C3A52-08F0-7AC7-2F11-4FE8927016FD}"/>
              </a:ext>
            </a:extLst>
          </p:cNvPr>
          <p:cNvSpPr txBox="1"/>
          <p:nvPr/>
        </p:nvSpPr>
        <p:spPr>
          <a:xfrm>
            <a:off x="9888825" y="2943415"/>
            <a:ext cx="938126" cy="338554"/>
          </a:xfrm>
          <a:prstGeom prst="rect">
            <a:avLst/>
          </a:prstGeom>
          <a:noFill/>
        </p:spPr>
        <p:txBody>
          <a:bodyPr wrap="square" rtlCol="0">
            <a:spAutoFit/>
          </a:bodyPr>
          <a:lstStyle/>
          <a:p>
            <a:r>
              <a:rPr lang="en-US" sz="1600" b="1" dirty="0">
                <a:solidFill>
                  <a:schemeClr val="bg1"/>
                </a:solidFill>
              </a:rPr>
              <a:t>GIPR</a:t>
            </a:r>
          </a:p>
        </p:txBody>
      </p:sp>
    </p:spTree>
    <p:extLst>
      <p:ext uri="{BB962C8B-B14F-4D97-AF65-F5344CB8AC3E}">
        <p14:creationId xmlns:p14="http://schemas.microsoft.com/office/powerpoint/2010/main" val="999333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C2692F-ABC6-5DD7-4F00-56F720EF6877}"/>
              </a:ext>
            </a:extLst>
          </p:cNvPr>
          <p:cNvSpPr/>
          <p:nvPr/>
        </p:nvSpPr>
        <p:spPr>
          <a:xfrm>
            <a:off x="7583424" y="426720"/>
            <a:ext cx="4608576" cy="6431280"/>
          </a:xfrm>
          <a:prstGeom prst="rect">
            <a:avLst/>
          </a:prstGeom>
          <a:solidFill>
            <a:srgbClr val="6B7D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227283E1-37D8-51A6-BC8C-ECB91FB5EF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0473" y="777240"/>
            <a:ext cx="4922479"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9A3FE8EC-B1D7-0DD7-7418-371C12912EB8}"/>
              </a:ext>
            </a:extLst>
          </p:cNvPr>
          <p:cNvSpPr txBox="1">
            <a:spLocks/>
          </p:cNvSpPr>
          <p:nvPr/>
        </p:nvSpPr>
        <p:spPr>
          <a:xfrm>
            <a:off x="8096885" y="640080"/>
            <a:ext cx="3659246" cy="2926080"/>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4400" b="1" dirty="0">
                <a:solidFill>
                  <a:srgbClr val="FFFFFF"/>
                </a:solidFill>
                <a:latin typeface="Arial" panose="020B0604020202020204" pitchFamily="34" charset="0"/>
                <a:cs typeface="Arial" panose="020B0604020202020204" pitchFamily="34" charset="0"/>
              </a:rPr>
              <a:t>HRT and Alternatives for High-Risk Women with Symptoms</a:t>
            </a:r>
          </a:p>
        </p:txBody>
      </p:sp>
      <p:sp>
        <p:nvSpPr>
          <p:cNvPr id="7" name="Rectangle 6">
            <a:extLst>
              <a:ext uri="{FF2B5EF4-FFF2-40B4-BE49-F238E27FC236}">
                <a16:creationId xmlns:a16="http://schemas.microsoft.com/office/drawing/2014/main" id="{A93A5724-FCE7-A85D-C024-FF90DE8168CB}"/>
              </a:ext>
            </a:extLst>
          </p:cNvPr>
          <p:cNvSpPr/>
          <p:nvPr/>
        </p:nvSpPr>
        <p:spPr>
          <a:xfrm>
            <a:off x="7583424" y="426720"/>
            <a:ext cx="73152" cy="6431280"/>
          </a:xfrm>
          <a:prstGeom prst="rect">
            <a:avLst/>
          </a:prstGeom>
          <a:solidFill>
            <a:srgbClr val="93A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89A1DD-B894-754B-7DB6-C28871DD58D5}"/>
              </a:ext>
            </a:extLst>
          </p:cNvPr>
          <p:cNvSpPr/>
          <p:nvPr/>
        </p:nvSpPr>
        <p:spPr>
          <a:xfrm>
            <a:off x="0" y="6217920"/>
            <a:ext cx="7583424" cy="640080"/>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827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A0CCDC-D6F2-ADC1-7A1A-44A5BDF02589}"/>
              </a:ext>
            </a:extLst>
          </p:cNvPr>
          <p:cNvSpPr/>
          <p:nvPr/>
        </p:nvSpPr>
        <p:spPr>
          <a:xfrm>
            <a:off x="1045029" y="1632359"/>
            <a:ext cx="371815" cy="135623"/>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2BC66C-2DD1-586E-4CFE-A2A4D584DF1C}"/>
              </a:ext>
            </a:extLst>
          </p:cNvPr>
          <p:cNvSpPr>
            <a:spLocks noGrp="1"/>
          </p:cNvSpPr>
          <p:nvPr>
            <p:ph sz="half" idx="1"/>
          </p:nvPr>
        </p:nvSpPr>
        <p:spPr>
          <a:xfrm>
            <a:off x="142339" y="1779475"/>
            <a:ext cx="7040975" cy="5720714"/>
          </a:xfrm>
        </p:spPr>
        <p:txBody>
          <a:bodyPr>
            <a:normAutofit/>
          </a:bodyPr>
          <a:lstStyle/>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Basis VSM</a:t>
            </a:r>
          </a:p>
          <a:p>
            <a:pPr lvl="1" indent="-91440">
              <a:lnSpc>
                <a:spcPct val="120000"/>
              </a:lnSpc>
              <a:spcBef>
                <a:spcPts val="1200"/>
              </a:spcBef>
              <a:spcAft>
                <a:spcPts val="200"/>
              </a:spcAft>
              <a:buClr>
                <a:srgbClr val="B5AE53"/>
              </a:buClr>
              <a:buSzPct val="100000"/>
              <a:buFont typeface="Calibri" panose="020F0502020204030204" pitchFamily="34" charset="0"/>
              <a:buChar char=" "/>
              <a:defRPr/>
            </a:pPr>
            <a:r>
              <a:rPr kumimoji="0" lang="en-US" sz="240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cs typeface="Arial" panose="020B0604020202020204" pitchFamily="34" charset="0"/>
              </a:rPr>
              <a:t>Gonadotropin hyperstimulation triggers neurokinin-1,3 receptor signaling &amp; narrows thermoneutral zone </a:t>
            </a:r>
          </a:p>
          <a:p>
            <a:pPr marL="91440" marR="0" lvl="0" indent="-91440" algn="l" defTabSz="914400" rtl="0" eaLnBrk="1" fontAlgn="auto" latinLnBrk="0" hangingPunct="1">
              <a:lnSpc>
                <a:spcPct val="90000"/>
              </a:lnSpc>
              <a:spcBef>
                <a:spcPts val="1200"/>
              </a:spcBef>
              <a:spcAft>
                <a:spcPts val="200"/>
              </a:spcAft>
              <a:buClr>
                <a:srgbClr val="B5AE53"/>
              </a:buClr>
              <a:buSzPct val="100000"/>
              <a:buFont typeface="Calibri" panose="020F0502020204030204" pitchFamily="34" charset="0"/>
              <a:buChar char=" "/>
              <a:tabLst/>
              <a:defRPr/>
            </a:pPr>
            <a:r>
              <a:rPr kumimoji="0" lang="en-US" sz="240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How Long Do They Last</a:t>
            </a:r>
          </a:p>
          <a:p>
            <a:pPr lvl="1" indent="-91440">
              <a:lnSpc>
                <a:spcPct val="120000"/>
              </a:lnSpc>
              <a:spcBef>
                <a:spcPts val="1200"/>
              </a:spcBef>
              <a:spcAft>
                <a:spcPts val="200"/>
              </a:spcAft>
              <a:buClr>
                <a:srgbClr val="B5AE53"/>
              </a:buClr>
              <a:buSzPct val="100000"/>
              <a:buFont typeface="Calibri" panose="020F0502020204030204" pitchFamily="34" charset="0"/>
              <a:buChar char=" "/>
              <a:defRPr/>
            </a:pPr>
            <a:r>
              <a:rPr kumimoji="0" lang="en-US" sz="240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cs typeface="Arial" panose="020B0604020202020204" pitchFamily="34" charset="0"/>
              </a:rPr>
              <a:t>Average duration 7 years until fluctuations in hormone levels subside &amp; hypothalamus adjusts to chronic low estrogen </a:t>
            </a:r>
          </a:p>
        </p:txBody>
      </p:sp>
      <p:pic>
        <p:nvPicPr>
          <p:cNvPr id="6" name="Content Placeholder 5" descr="A graph of different colored lines&#10;&#10;Description automatically generated">
            <a:extLst>
              <a:ext uri="{FF2B5EF4-FFF2-40B4-BE49-F238E27FC236}">
                <a16:creationId xmlns:a16="http://schemas.microsoft.com/office/drawing/2014/main" id="{613CCA21-A348-E4F8-8D76-DFFACC80E1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2330" y="1891007"/>
            <a:ext cx="4079630" cy="2144784"/>
          </a:xfrm>
        </p:spPr>
      </p:pic>
      <p:graphicFrame>
        <p:nvGraphicFramePr>
          <p:cNvPr id="9" name="Content Placeholder 3">
            <a:extLst>
              <a:ext uri="{FF2B5EF4-FFF2-40B4-BE49-F238E27FC236}">
                <a16:creationId xmlns:a16="http://schemas.microsoft.com/office/drawing/2014/main" id="{85DFAD1C-1D63-E0B0-ACBC-0C511101ECD1}"/>
              </a:ext>
            </a:extLst>
          </p:cNvPr>
          <p:cNvGraphicFramePr>
            <a:graphicFrameLocks/>
          </p:cNvGraphicFramePr>
          <p:nvPr>
            <p:extLst>
              <p:ext uri="{D42A27DB-BD31-4B8C-83A1-F6EECF244321}">
                <p14:modId xmlns:p14="http://schemas.microsoft.com/office/powerpoint/2010/main" val="99689661"/>
              </p:ext>
            </p:extLst>
          </p:nvPr>
        </p:nvGraphicFramePr>
        <p:xfrm>
          <a:off x="7150248" y="4003157"/>
          <a:ext cx="3575521" cy="2362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585BFF9C-BD33-3E2E-9D84-4E1A94632F6D}"/>
              </a:ext>
            </a:extLst>
          </p:cNvPr>
          <p:cNvPicPr>
            <a:picLocks noChangeAspect="1"/>
          </p:cNvPicPr>
          <p:nvPr/>
        </p:nvPicPr>
        <p:blipFill>
          <a:blip r:embed="rId9"/>
          <a:stretch>
            <a:fillRect/>
          </a:stretch>
        </p:blipFill>
        <p:spPr>
          <a:xfrm>
            <a:off x="10977255" y="4364037"/>
            <a:ext cx="600690" cy="600690"/>
          </a:xfrm>
          <a:prstGeom prst="rect">
            <a:avLst/>
          </a:prstGeom>
        </p:spPr>
      </p:pic>
      <p:pic>
        <p:nvPicPr>
          <p:cNvPr id="11" name="Content Placeholder 10" descr="Fever with solid fill">
            <a:extLst>
              <a:ext uri="{FF2B5EF4-FFF2-40B4-BE49-F238E27FC236}">
                <a16:creationId xmlns:a16="http://schemas.microsoft.com/office/drawing/2014/main" id="{511F99DE-C69B-E7B4-329F-FD582AB0EC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45609" y="5616541"/>
            <a:ext cx="559430" cy="559430"/>
          </a:xfrm>
          <a:prstGeom prst="rect">
            <a:avLst/>
          </a:prstGeom>
        </p:spPr>
      </p:pic>
      <p:sp>
        <p:nvSpPr>
          <p:cNvPr id="12" name="Arrow: Down 11">
            <a:extLst>
              <a:ext uri="{FF2B5EF4-FFF2-40B4-BE49-F238E27FC236}">
                <a16:creationId xmlns:a16="http://schemas.microsoft.com/office/drawing/2014/main" id="{77469FBD-3041-006D-4C9B-5C3DBE418024}"/>
              </a:ext>
            </a:extLst>
          </p:cNvPr>
          <p:cNvSpPr/>
          <p:nvPr/>
        </p:nvSpPr>
        <p:spPr>
          <a:xfrm>
            <a:off x="8771685" y="2248716"/>
            <a:ext cx="270460" cy="411983"/>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67A510C8-F8A5-5A54-394F-E6495E02B84D}"/>
              </a:ext>
            </a:extLst>
          </p:cNvPr>
          <p:cNvSpPr txBox="1"/>
          <p:nvPr/>
        </p:nvSpPr>
        <p:spPr>
          <a:xfrm>
            <a:off x="7335297" y="1915988"/>
            <a:ext cx="3205424" cy="307777"/>
          </a:xfrm>
          <a:prstGeom prst="rect">
            <a:avLst/>
          </a:prstGeom>
          <a:solidFill>
            <a:schemeClr val="tx1"/>
          </a:solidFill>
        </p:spPr>
        <p:txBody>
          <a:bodyPr wrap="square" rtlCol="0">
            <a:spAutoFit/>
          </a:bodyPr>
          <a:lstStyle/>
          <a:p>
            <a:r>
              <a:rPr lang="en-US" sz="1400" b="1" dirty="0">
                <a:solidFill>
                  <a:schemeClr val="accent5">
                    <a:lumMod val="50000"/>
                  </a:schemeClr>
                </a:solidFill>
                <a:latin typeface="Arial" panose="020B0604020202020204" pitchFamily="34" charset="0"/>
                <a:cs typeface="Arial" panose="020B0604020202020204" pitchFamily="34" charset="0"/>
              </a:rPr>
              <a:t>Hormonal Change and Onset VSM</a:t>
            </a:r>
          </a:p>
        </p:txBody>
      </p:sp>
      <p:sp>
        <p:nvSpPr>
          <p:cNvPr id="15" name="Arrow: Down 14">
            <a:extLst>
              <a:ext uri="{FF2B5EF4-FFF2-40B4-BE49-F238E27FC236}">
                <a16:creationId xmlns:a16="http://schemas.microsoft.com/office/drawing/2014/main" id="{A9905A35-1484-75BE-5C4A-1BAA9E45D972}"/>
              </a:ext>
            </a:extLst>
          </p:cNvPr>
          <p:cNvSpPr/>
          <p:nvPr/>
        </p:nvSpPr>
        <p:spPr>
          <a:xfrm>
            <a:off x="9401378" y="2229666"/>
            <a:ext cx="270460" cy="411983"/>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2FDDBD38-75C5-CFDD-0BB4-054D82BA13EF}"/>
              </a:ext>
            </a:extLst>
          </p:cNvPr>
          <p:cNvSpPr txBox="1"/>
          <p:nvPr/>
        </p:nvSpPr>
        <p:spPr>
          <a:xfrm>
            <a:off x="6718300" y="6519446"/>
            <a:ext cx="5473700" cy="338554"/>
          </a:xfrm>
          <a:prstGeom prst="rect">
            <a:avLst/>
          </a:prstGeom>
          <a:noFill/>
        </p:spPr>
        <p:txBody>
          <a:bodyPr wrap="square" rtlCol="0">
            <a:spAutoFit/>
          </a:bodyPr>
          <a:lstStyle/>
          <a:p>
            <a:pPr algn="r"/>
            <a:r>
              <a:rPr lang="en-US" sz="1600" b="0" i="1" dirty="0">
                <a:effectLst/>
                <a:latin typeface="Arial" panose="020B0604020202020204" pitchFamily="34" charset="0"/>
                <a:cs typeface="Arial" panose="020B0604020202020204" pitchFamily="34" charset="0"/>
              </a:rPr>
              <a:t>Johnson KA J Clin Endocrinol </a:t>
            </a:r>
            <a:r>
              <a:rPr lang="en-US" sz="1600" b="0" i="1" dirty="0" err="1">
                <a:effectLst/>
                <a:latin typeface="Arial" panose="020B0604020202020204" pitchFamily="34" charset="0"/>
                <a:cs typeface="Arial" panose="020B0604020202020204" pitchFamily="34" charset="0"/>
              </a:rPr>
              <a:t>Metab</a:t>
            </a:r>
            <a:r>
              <a:rPr lang="en-US" sz="1600" b="0" i="1" dirty="0">
                <a:effectLst/>
                <a:latin typeface="Arial" panose="020B0604020202020204" pitchFamily="34" charset="0"/>
                <a:cs typeface="Arial" panose="020B0604020202020204" pitchFamily="34" charset="0"/>
              </a:rPr>
              <a:t> 2023;108:1981</a:t>
            </a:r>
            <a:endParaRPr lang="en-US" sz="2400" i="1" dirty="0">
              <a:latin typeface="Arial" panose="020B0604020202020204" pitchFamily="34" charset="0"/>
            </a:endParaRPr>
          </a:p>
        </p:txBody>
      </p:sp>
      <p:sp>
        <p:nvSpPr>
          <p:cNvPr id="18" name="TextBox 17">
            <a:extLst>
              <a:ext uri="{FF2B5EF4-FFF2-40B4-BE49-F238E27FC236}">
                <a16:creationId xmlns:a16="http://schemas.microsoft.com/office/drawing/2014/main" id="{8EB93843-1AF6-782B-8782-F1473B8A91EA}"/>
              </a:ext>
            </a:extLst>
          </p:cNvPr>
          <p:cNvSpPr txBox="1"/>
          <p:nvPr/>
        </p:nvSpPr>
        <p:spPr>
          <a:xfrm>
            <a:off x="0" y="6519446"/>
            <a:ext cx="5677318" cy="338554"/>
          </a:xfrm>
          <a:prstGeom prst="rect">
            <a:avLst/>
          </a:prstGeom>
          <a:noFill/>
        </p:spPr>
        <p:txBody>
          <a:bodyPr wrap="square" rtlCol="0">
            <a:spAutoFit/>
          </a:bodyPr>
          <a:lstStyle/>
          <a:p>
            <a:r>
              <a:rPr lang="en-US" sz="1600" i="1" dirty="0">
                <a:latin typeface="Arial" panose="020B0604020202020204" pitchFamily="34" charset="0"/>
              </a:rPr>
              <a:t>Crandall JAMA 2023;329:405</a:t>
            </a:r>
          </a:p>
        </p:txBody>
      </p:sp>
      <p:sp>
        <p:nvSpPr>
          <p:cNvPr id="19" name="Rectangle 1">
            <a:extLst>
              <a:ext uri="{FF2B5EF4-FFF2-40B4-BE49-F238E27FC236}">
                <a16:creationId xmlns:a16="http://schemas.microsoft.com/office/drawing/2014/main" id="{FCED40AA-2CFB-F84C-094B-9F0D0D922637}"/>
              </a:ext>
            </a:extLst>
          </p:cNvPr>
          <p:cNvSpPr>
            <a:spLocks noChangeArrowheads="1"/>
          </p:cNvSpPr>
          <p:nvPr/>
        </p:nvSpPr>
        <p:spPr bwMode="auto">
          <a:xfrm>
            <a:off x="-1" y="-184666"/>
            <a:ext cx="1940417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rgbClr val="0071BC"/>
                </a:solidFill>
                <a:effectLst/>
                <a:latin typeface="BlinkMacSystemFont"/>
              </a:rPr>
              <a:t>. </a:t>
            </a:r>
            <a:r>
              <a:rPr kumimoji="0" lang="en-US" altLang="en-US" sz="1200" b="0" i="0" u="none" strike="noStrike" cap="none" normalizeH="0" baseline="0">
                <a:ln>
                  <a:noFill/>
                </a:ln>
                <a:solidFill>
                  <a:srgbClr val="5B616B"/>
                </a:solidFill>
                <a:effectLst/>
                <a:latin typeface="BlinkMacSystemFont"/>
              </a:rPr>
              <a:t>2023 Feb 7;329(5):405</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435F914F-5E50-14F3-CB23-AB08DA75599D}"/>
              </a:ext>
            </a:extLst>
          </p:cNvPr>
          <p:cNvSpPr txBox="1"/>
          <p:nvPr/>
        </p:nvSpPr>
        <p:spPr>
          <a:xfrm>
            <a:off x="10411770" y="4795450"/>
            <a:ext cx="1828800" cy="338554"/>
          </a:xfrm>
          <a:prstGeom prst="rect">
            <a:avLst/>
          </a:prstGeom>
          <a:noFill/>
          <a:ln>
            <a:noFill/>
          </a:ln>
        </p:spPr>
        <p:txBody>
          <a:bodyPr wrap="square" rtlCol="0">
            <a:spAutoFit/>
          </a:bodyPr>
          <a:lstStyle/>
          <a:p>
            <a:r>
              <a:rPr lang="en-US" sz="1600" i="1" dirty="0">
                <a:latin typeface="Arial" panose="020B0604020202020204" pitchFamily="34" charset="0"/>
              </a:rPr>
              <a:t>Anxiety, Alcohol</a:t>
            </a:r>
          </a:p>
        </p:txBody>
      </p:sp>
      <p:sp>
        <p:nvSpPr>
          <p:cNvPr id="21" name="Arrow: Bent 20">
            <a:extLst>
              <a:ext uri="{FF2B5EF4-FFF2-40B4-BE49-F238E27FC236}">
                <a16:creationId xmlns:a16="http://schemas.microsoft.com/office/drawing/2014/main" id="{089DEBAC-0598-E610-EDDA-A1BF7320E18A}"/>
              </a:ext>
            </a:extLst>
          </p:cNvPr>
          <p:cNvSpPr/>
          <p:nvPr/>
        </p:nvSpPr>
        <p:spPr>
          <a:xfrm>
            <a:off x="10762502" y="5082413"/>
            <a:ext cx="697831" cy="641601"/>
          </a:xfrm>
          <a:prstGeom prst="ben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4" name="Title 1">
            <a:extLst>
              <a:ext uri="{FF2B5EF4-FFF2-40B4-BE49-F238E27FC236}">
                <a16:creationId xmlns:a16="http://schemas.microsoft.com/office/drawing/2014/main" id="{6DB69D4E-E1F6-EB74-F7DC-3D3AE0B8934C}"/>
              </a:ext>
            </a:extLst>
          </p:cNvPr>
          <p:cNvSpPr txBox="1">
            <a:spLocks noChangeArrowheads="1"/>
          </p:cNvSpPr>
          <p:nvPr/>
        </p:nvSpPr>
        <p:spPr>
          <a:xfrm>
            <a:off x="44333" y="607437"/>
            <a:ext cx="11233267" cy="8297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pP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70% of Women Develop Vasomotor Symptoms (VSM) During Menopause Transition/Early Menopause; 25% Severe</a:t>
            </a: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990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A0CCDC-D6F2-ADC1-7A1A-44A5BDF02589}"/>
              </a:ext>
            </a:extLst>
          </p:cNvPr>
          <p:cNvSpPr/>
          <p:nvPr/>
        </p:nvSpPr>
        <p:spPr>
          <a:xfrm>
            <a:off x="1045029" y="1632359"/>
            <a:ext cx="371815" cy="135623"/>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4E7F5EA4-F33B-1D56-B3A1-BE9734299A1A}"/>
              </a:ext>
            </a:extLst>
          </p:cNvPr>
          <p:cNvSpPr>
            <a:spLocks noGrp="1"/>
          </p:cNvSpPr>
          <p:nvPr>
            <p:ph type="title"/>
          </p:nvPr>
        </p:nvSpPr>
        <p:spPr>
          <a:xfrm>
            <a:off x="479366" y="57790"/>
            <a:ext cx="10812780" cy="1450757"/>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Treatment of Vasomotor Symptoms</a:t>
            </a:r>
          </a:p>
        </p:txBody>
      </p:sp>
      <p:sp>
        <p:nvSpPr>
          <p:cNvPr id="3" name="Content Placeholder 2">
            <a:extLst>
              <a:ext uri="{FF2B5EF4-FFF2-40B4-BE49-F238E27FC236}">
                <a16:creationId xmlns:a16="http://schemas.microsoft.com/office/drawing/2014/main" id="{322BC66C-2DD1-586E-4CFE-A2A4D584DF1C}"/>
              </a:ext>
            </a:extLst>
          </p:cNvPr>
          <p:cNvSpPr>
            <a:spLocks noGrp="1"/>
          </p:cNvSpPr>
          <p:nvPr>
            <p:ph sz="half" idx="2"/>
          </p:nvPr>
        </p:nvSpPr>
        <p:spPr>
          <a:xfrm>
            <a:off x="155864" y="1767982"/>
            <a:ext cx="7154376" cy="3378200"/>
          </a:xfrm>
        </p:spPr>
        <p:txBody>
          <a:bodyPr>
            <a:noAutofit/>
          </a:bodyPr>
          <a:lstStyle/>
          <a:p>
            <a:pPr marL="573088" lvl="1" indent="-280988">
              <a:spcBef>
                <a:spcPts val="1200"/>
              </a:spcBef>
              <a:spcAft>
                <a:spcPts val="200"/>
              </a:spcAft>
              <a:buClr>
                <a:srgbClr val="B5AE53"/>
              </a:buClr>
              <a:buSzPct val="100000"/>
              <a:buFont typeface="Arial" panose="020B0604020202020204" pitchFamily="34" charset="0"/>
              <a:buChar char="•"/>
              <a:defRPr/>
            </a:pPr>
            <a:r>
              <a:rPr lang="en-US" sz="2000" dirty="0">
                <a:solidFill>
                  <a:srgbClr val="FF9900"/>
                </a:solidFill>
                <a:latin typeface="Arial" panose="020B0604020202020204" pitchFamily="34" charset="0"/>
                <a:cs typeface="Arial" panose="020B0604020202020204" pitchFamily="34" charset="0"/>
              </a:rPr>
              <a:t>Hormonal</a:t>
            </a:r>
            <a:r>
              <a:rPr lang="en-US" sz="2000" dirty="0">
                <a:solidFill>
                  <a:schemeClr val="accent5">
                    <a:lumMod val="75000"/>
                  </a:schemeClr>
                </a:solidFill>
                <a:latin typeface="Arial" panose="020B0604020202020204" pitchFamily="34" charset="0"/>
                <a:cs typeface="Arial" panose="020B0604020202020204" pitchFamily="34" charset="0"/>
              </a:rPr>
              <a:t>:</a:t>
            </a:r>
            <a:r>
              <a:rPr lang="en-US" sz="2000" dirty="0">
                <a:solidFill>
                  <a:prstClr val="white">
                    <a:lumMod val="75000"/>
                    <a:lumOff val="25000"/>
                  </a:prstClr>
                </a:solidFill>
                <a:latin typeface="Arial" panose="020B0604020202020204" pitchFamily="34" charset="0"/>
                <a:cs typeface="Arial" panose="020B0604020202020204" pitchFamily="34" charset="0"/>
              </a:rPr>
              <a:t> </a:t>
            </a:r>
          </a:p>
          <a:p>
            <a:pPr lvl="2" indent="-91440">
              <a:spcBef>
                <a:spcPts val="1200"/>
              </a:spcBef>
              <a:spcAft>
                <a:spcPts val="200"/>
              </a:spcAft>
              <a:buClr>
                <a:srgbClr val="B5AE53"/>
              </a:buClr>
              <a:buSzPct val="100000"/>
              <a:buFont typeface="Calibri" panose="020F0502020204030204" pitchFamily="34" charset="0"/>
              <a:buChar char=" "/>
              <a:defRPr/>
            </a:pPr>
            <a:r>
              <a:rPr lang="en-US" sz="2000" dirty="0">
                <a:solidFill>
                  <a:prstClr val="white">
                    <a:lumMod val="75000"/>
                    <a:lumOff val="25000"/>
                  </a:prstClr>
                </a:solidFill>
                <a:latin typeface="Arial" panose="020B0604020202020204" pitchFamily="34" charset="0"/>
                <a:cs typeface="Arial" panose="020B0604020202020204" pitchFamily="34" charset="0"/>
              </a:rPr>
              <a:t>Estrogen Alone (No Uterus) ≥ 70% effective</a:t>
            </a:r>
          </a:p>
          <a:p>
            <a:pPr lvl="2" indent="-91440">
              <a:spcBef>
                <a:spcPts val="1200"/>
              </a:spcBef>
              <a:spcAft>
                <a:spcPts val="200"/>
              </a:spcAft>
              <a:buClr>
                <a:srgbClr val="B5AE53"/>
              </a:buClr>
              <a:buSzPct val="100000"/>
              <a:buFont typeface="Calibri" panose="020F0502020204030204" pitchFamily="34" charset="0"/>
              <a:buChar char=" "/>
              <a:defRPr/>
            </a:pPr>
            <a:r>
              <a:rPr lang="en-US" sz="2000" dirty="0">
                <a:solidFill>
                  <a:prstClr val="white">
                    <a:lumMod val="75000"/>
                    <a:lumOff val="25000"/>
                  </a:prstClr>
                </a:solidFill>
                <a:latin typeface="Arial" panose="020B0604020202020204" pitchFamily="34" charset="0"/>
                <a:cs typeface="Arial" panose="020B0604020202020204" pitchFamily="34" charset="0"/>
              </a:rPr>
              <a:t>Estrogen and progestin ≥ 75% effective </a:t>
            </a:r>
          </a:p>
          <a:p>
            <a:pPr lvl="2" indent="-91440">
              <a:spcBef>
                <a:spcPts val="1200"/>
              </a:spcBef>
              <a:spcAft>
                <a:spcPts val="200"/>
              </a:spcAft>
              <a:buClr>
                <a:srgbClr val="B5AE53"/>
              </a:buClr>
              <a:buSzPct val="100000"/>
              <a:buFont typeface="Calibri" panose="020F0502020204030204" pitchFamily="34" charset="0"/>
              <a:buChar char=" "/>
              <a:defRPr/>
            </a:pPr>
            <a:r>
              <a:rPr lang="en-US" sz="2000" dirty="0">
                <a:solidFill>
                  <a:prstClr val="white">
                    <a:lumMod val="75000"/>
                    <a:lumOff val="25000"/>
                  </a:prstClr>
                </a:solidFill>
                <a:latin typeface="Arial" panose="020B0604020202020204" pitchFamily="34" charset="0"/>
                <a:cs typeface="Arial" panose="020B0604020202020204" pitchFamily="34" charset="0"/>
              </a:rPr>
              <a:t>Bazedoxifene and conjugated estrogen</a:t>
            </a:r>
            <a:r>
              <a:rPr kumimoji="0" lang="en-US" sz="20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 ≥ 75% effective </a:t>
            </a:r>
            <a:endParaRPr lang="en-US" sz="2000" dirty="0">
              <a:solidFill>
                <a:prstClr val="white">
                  <a:lumMod val="75000"/>
                  <a:lumOff val="25000"/>
                </a:prstClr>
              </a:solidFill>
              <a:latin typeface="Arial" panose="020B0604020202020204" pitchFamily="34" charset="0"/>
              <a:cs typeface="Arial" panose="020B0604020202020204" pitchFamily="34" charset="0"/>
            </a:endParaRPr>
          </a:p>
          <a:p>
            <a:pPr lvl="1" indent="-91440">
              <a:lnSpc>
                <a:spcPct val="120000"/>
              </a:lnSpc>
              <a:spcBef>
                <a:spcPts val="1200"/>
              </a:spcBef>
              <a:spcAft>
                <a:spcPts val="200"/>
              </a:spcAft>
              <a:buClr>
                <a:srgbClr val="B5AE53"/>
              </a:buClr>
              <a:buSzPct val="100000"/>
              <a:buFont typeface="Calibri" panose="020F0502020204030204" pitchFamily="34" charset="0"/>
              <a:buChar char=" "/>
              <a:defRPr/>
            </a:pPr>
            <a:r>
              <a:rPr lang="en-US" sz="2000" dirty="0">
                <a:solidFill>
                  <a:schemeClr val="accent3"/>
                </a:solidFill>
                <a:latin typeface="Arial" panose="020B0604020202020204" pitchFamily="34" charset="0"/>
                <a:cs typeface="Arial" panose="020B0604020202020204" pitchFamily="34" charset="0"/>
              </a:rPr>
              <a:t>Non-hormonal: </a:t>
            </a:r>
          </a:p>
          <a:p>
            <a:pPr lvl="2" indent="-91440">
              <a:lnSpc>
                <a:spcPct val="120000"/>
              </a:lnSpc>
              <a:spcBef>
                <a:spcPts val="1200"/>
              </a:spcBef>
              <a:spcAft>
                <a:spcPts val="200"/>
              </a:spcAft>
              <a:buClr>
                <a:srgbClr val="B5AE53"/>
              </a:buClr>
              <a:buSzPct val="100000"/>
              <a:buFont typeface="Calibri" panose="020F0502020204030204" pitchFamily="34" charset="0"/>
              <a:buChar char=" "/>
              <a:defRPr/>
            </a:pPr>
            <a:r>
              <a:rPr lang="en-US" sz="2000" dirty="0">
                <a:solidFill>
                  <a:prstClr val="white">
                    <a:lumMod val="75000"/>
                    <a:lumOff val="25000"/>
                  </a:prstClr>
                </a:solidFill>
                <a:latin typeface="Arial" panose="020B0604020202020204" pitchFamily="34" charset="0"/>
                <a:cs typeface="Arial" panose="020B0604020202020204" pitchFamily="34" charset="0"/>
              </a:rPr>
              <a:t>Gabapentin 30% effective </a:t>
            </a:r>
          </a:p>
          <a:p>
            <a:pPr lvl="2" indent="-91440">
              <a:lnSpc>
                <a:spcPct val="120000"/>
              </a:lnSpc>
              <a:spcBef>
                <a:spcPts val="1200"/>
              </a:spcBef>
              <a:spcAft>
                <a:spcPts val="200"/>
              </a:spcAft>
              <a:buClr>
                <a:srgbClr val="B5AE53"/>
              </a:buClr>
              <a:buSzPct val="100000"/>
              <a:buFont typeface="Calibri" panose="020F0502020204030204" pitchFamily="34" charset="0"/>
              <a:buChar char=" "/>
              <a:defRPr/>
            </a:pPr>
            <a:r>
              <a:rPr lang="en-US" sz="2000" dirty="0">
                <a:solidFill>
                  <a:prstClr val="white">
                    <a:lumMod val="75000"/>
                    <a:lumOff val="25000"/>
                  </a:prstClr>
                </a:solidFill>
                <a:latin typeface="Arial" panose="020B0604020202020204" pitchFamily="34" charset="0"/>
                <a:cs typeface="Arial" panose="020B0604020202020204" pitchFamily="34" charset="0"/>
              </a:rPr>
              <a:t> SSRI or SSNI 50% effective</a:t>
            </a:r>
          </a:p>
          <a:p>
            <a:pPr lvl="2" indent="-91440">
              <a:lnSpc>
                <a:spcPct val="120000"/>
              </a:lnSpc>
              <a:spcBef>
                <a:spcPts val="1200"/>
              </a:spcBef>
              <a:spcAft>
                <a:spcPts val="200"/>
              </a:spcAft>
              <a:buClr>
                <a:srgbClr val="B5AE53"/>
              </a:buClr>
              <a:buSzPct val="100000"/>
              <a:buFont typeface="Calibri" panose="020F0502020204030204" pitchFamily="34" charset="0"/>
              <a:buChar char=" "/>
              <a:defRPr/>
            </a:pPr>
            <a:r>
              <a:rPr lang="en-US" sz="2000" dirty="0">
                <a:solidFill>
                  <a:prstClr val="white">
                    <a:lumMod val="75000"/>
                    <a:lumOff val="25000"/>
                  </a:prstClr>
                </a:solidFill>
                <a:latin typeface="Arial" panose="020B0604020202020204" pitchFamily="34" charset="0"/>
                <a:cs typeface="Arial" panose="020B0604020202020204" pitchFamily="34" charset="0"/>
              </a:rPr>
              <a:t>Neurokinin (NK) 3 inhibitors (</a:t>
            </a:r>
            <a:r>
              <a:rPr kumimoji="0" lang="en-US" sz="20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fezolinetant) </a:t>
            </a:r>
            <a:r>
              <a:rPr lang="en-US" sz="2000" dirty="0">
                <a:solidFill>
                  <a:prstClr val="white">
                    <a:lumMod val="75000"/>
                    <a:lumOff val="25000"/>
                  </a:prstClr>
                </a:solidFill>
                <a:latin typeface="Arial" panose="020B0604020202020204" pitchFamily="34" charset="0"/>
                <a:cs typeface="Arial" panose="020B0604020202020204" pitchFamily="34" charset="0"/>
              </a:rPr>
              <a:t>or NK1/N3 inhibitors</a:t>
            </a:r>
            <a:r>
              <a:rPr kumimoji="0" lang="en-US" sz="20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mn-cs"/>
              </a:rPr>
              <a:t> (elinzanetant) &gt;50% eff</a:t>
            </a:r>
            <a:r>
              <a:rPr kumimoji="0" lang="en-US" sz="20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ective</a:t>
            </a:r>
            <a:endParaRPr lang="en-US" sz="2000" dirty="0">
              <a:solidFill>
                <a:prstClr val="white">
                  <a:lumMod val="75000"/>
                  <a:lumOff val="25000"/>
                </a:prst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DDBD38-75C5-CFDD-0BB4-054D82BA13EF}"/>
              </a:ext>
            </a:extLst>
          </p:cNvPr>
          <p:cNvSpPr txBox="1"/>
          <p:nvPr/>
        </p:nvSpPr>
        <p:spPr>
          <a:xfrm>
            <a:off x="6718300" y="6519446"/>
            <a:ext cx="5473700" cy="338554"/>
          </a:xfrm>
          <a:prstGeom prst="rect">
            <a:avLst/>
          </a:prstGeom>
          <a:noFill/>
        </p:spPr>
        <p:txBody>
          <a:bodyPr wrap="square" rtlCol="0">
            <a:spAutoFit/>
          </a:bodyPr>
          <a:lstStyle/>
          <a:p>
            <a:pPr algn="r"/>
            <a:r>
              <a:rPr lang="en-US" sz="1600" b="0" i="1" dirty="0">
                <a:effectLst/>
                <a:latin typeface="Arial" panose="020B0604020202020204" pitchFamily="34" charset="0"/>
                <a:cs typeface="Arial" panose="020B0604020202020204" pitchFamily="34" charset="0"/>
              </a:rPr>
              <a:t>Johnson KA J Clin Endocrinol </a:t>
            </a:r>
            <a:r>
              <a:rPr lang="en-US" sz="1600" b="0" i="1" dirty="0" err="1">
                <a:effectLst/>
                <a:latin typeface="Arial" panose="020B0604020202020204" pitchFamily="34" charset="0"/>
                <a:cs typeface="Arial" panose="020B0604020202020204" pitchFamily="34" charset="0"/>
              </a:rPr>
              <a:t>Metab</a:t>
            </a:r>
            <a:r>
              <a:rPr lang="en-US" sz="1600" b="0" i="1" dirty="0">
                <a:effectLst/>
                <a:latin typeface="Arial" panose="020B0604020202020204" pitchFamily="34" charset="0"/>
                <a:cs typeface="Arial" panose="020B0604020202020204" pitchFamily="34" charset="0"/>
              </a:rPr>
              <a:t> 2023;108:1981</a:t>
            </a:r>
            <a:endParaRPr lang="en-US" sz="2400" i="1" dirty="0">
              <a:latin typeface="Arial" panose="020B0604020202020204" pitchFamily="34" charset="0"/>
            </a:endParaRPr>
          </a:p>
        </p:txBody>
      </p:sp>
      <p:sp>
        <p:nvSpPr>
          <p:cNvPr id="18" name="TextBox 17">
            <a:extLst>
              <a:ext uri="{FF2B5EF4-FFF2-40B4-BE49-F238E27FC236}">
                <a16:creationId xmlns:a16="http://schemas.microsoft.com/office/drawing/2014/main" id="{8EB93843-1AF6-782B-8782-F1473B8A91EA}"/>
              </a:ext>
            </a:extLst>
          </p:cNvPr>
          <p:cNvSpPr txBox="1"/>
          <p:nvPr/>
        </p:nvSpPr>
        <p:spPr>
          <a:xfrm>
            <a:off x="0" y="6519446"/>
            <a:ext cx="5677318" cy="338554"/>
          </a:xfrm>
          <a:prstGeom prst="rect">
            <a:avLst/>
          </a:prstGeom>
          <a:noFill/>
        </p:spPr>
        <p:txBody>
          <a:bodyPr wrap="square" rtlCol="0">
            <a:spAutoFit/>
          </a:bodyPr>
          <a:lstStyle/>
          <a:p>
            <a:r>
              <a:rPr lang="en-US" sz="1600" i="1" dirty="0">
                <a:latin typeface="Arial" panose="020B0604020202020204" pitchFamily="34" charset="0"/>
              </a:rPr>
              <a:t>Crandall JAMA 2023;329:405</a:t>
            </a:r>
          </a:p>
        </p:txBody>
      </p:sp>
      <p:sp>
        <p:nvSpPr>
          <p:cNvPr id="4" name="Title 1">
            <a:extLst>
              <a:ext uri="{FF2B5EF4-FFF2-40B4-BE49-F238E27FC236}">
                <a16:creationId xmlns:a16="http://schemas.microsoft.com/office/drawing/2014/main" id="{6DB69D4E-E1F6-EB74-F7DC-3D3AE0B8934C}"/>
              </a:ext>
            </a:extLst>
          </p:cNvPr>
          <p:cNvSpPr txBox="1">
            <a:spLocks noChangeArrowheads="1"/>
          </p:cNvSpPr>
          <p:nvPr/>
        </p:nvSpPr>
        <p:spPr>
          <a:xfrm>
            <a:off x="479366" y="489384"/>
            <a:ext cx="11233267" cy="8297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971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Content Placeholder 2">
            <a:extLst>
              <a:ext uri="{FF2B5EF4-FFF2-40B4-BE49-F238E27FC236}">
                <a16:creationId xmlns:a16="http://schemas.microsoft.com/office/drawing/2014/main" id="{AE014B72-C759-EB42-B98C-CD02C6D52142}"/>
              </a:ext>
            </a:extLst>
          </p:cNvPr>
          <p:cNvSpPr>
            <a:spLocks noGrp="1" noChangeArrowheads="1"/>
          </p:cNvSpPr>
          <p:nvPr>
            <p:ph sz="quarter" idx="2"/>
          </p:nvPr>
        </p:nvSpPr>
        <p:spPr>
          <a:xfrm>
            <a:off x="2419469" y="1922234"/>
            <a:ext cx="8004363" cy="3653679"/>
          </a:xfrm>
        </p:spPr>
        <p:txBody>
          <a:bodyPr>
            <a:normAutofit fontScale="85000" lnSpcReduction="10000"/>
          </a:bodyPr>
          <a:lstStyle/>
          <a:p>
            <a:pPr>
              <a:defRPr/>
            </a:pPr>
            <a:r>
              <a:rPr lang="en-US" altLang="en-US" sz="2100" dirty="0">
                <a:solidFill>
                  <a:srgbClr val="FFFF00"/>
                </a:solidFill>
                <a:latin typeface="Arial" panose="020B0604020202020204" pitchFamily="34" charset="0"/>
                <a:cs typeface="Arial" panose="020B0604020202020204" pitchFamily="34" charset="0"/>
              </a:rPr>
              <a:t>No Increased Risk Breast Cancer with </a:t>
            </a:r>
          </a:p>
          <a:p>
            <a:pPr lvl="1">
              <a:defRPr/>
            </a:pPr>
            <a:r>
              <a:rPr lang="en-US" altLang="en-US" sz="2100" dirty="0">
                <a:solidFill>
                  <a:srgbClr val="FFFFFF"/>
                </a:solidFill>
                <a:latin typeface="Arial" panose="020B0604020202020204" pitchFamily="34" charset="0"/>
                <a:cs typeface="Arial" panose="020B0604020202020204" pitchFamily="34" charset="0"/>
              </a:rPr>
              <a:t>Conjugated estrogen (CE) alone for 7-8 years (WHI) </a:t>
            </a:r>
          </a:p>
          <a:p>
            <a:pPr lvl="2">
              <a:buFont typeface="Wingdings" panose="05000000000000000000" pitchFamily="2" charset="2"/>
              <a:buChar char="§"/>
              <a:defRPr/>
            </a:pPr>
            <a:r>
              <a:rPr lang="en-US" altLang="en-US" sz="2100" i="1" dirty="0">
                <a:solidFill>
                  <a:srgbClr val="FFFFFF"/>
                </a:solidFill>
                <a:latin typeface="Arial" panose="020B0604020202020204" pitchFamily="34" charset="0"/>
                <a:cs typeface="Arial" panose="020B0604020202020204" pitchFamily="34" charset="0"/>
              </a:rPr>
              <a:t>Possible all cause mortality benefit when started &lt; 60 women prior BSO</a:t>
            </a:r>
          </a:p>
          <a:p>
            <a:pPr lvl="1">
              <a:defRPr/>
            </a:pPr>
            <a:r>
              <a:rPr lang="en-US" altLang="en-US" sz="2100" dirty="0">
                <a:solidFill>
                  <a:srgbClr val="FFFFFF"/>
                </a:solidFill>
                <a:latin typeface="Arial" panose="020B0604020202020204" pitchFamily="34" charset="0"/>
                <a:cs typeface="Arial" panose="020B0604020202020204" pitchFamily="34" charset="0"/>
              </a:rPr>
              <a:t>Vaginal </a:t>
            </a:r>
            <a:r>
              <a:rPr lang="en-US" altLang="en-US" sz="2100" dirty="0">
                <a:latin typeface="Arial" panose="020B0604020202020204" pitchFamily="34" charset="0"/>
                <a:cs typeface="Arial" panose="020B0604020202020204" pitchFamily="34" charset="0"/>
              </a:rPr>
              <a:t>troches/creams/rings</a:t>
            </a:r>
          </a:p>
          <a:p>
            <a:pPr lvl="1">
              <a:defRPr/>
            </a:pPr>
            <a:r>
              <a:rPr lang="en-US" altLang="en-US" sz="2100" dirty="0">
                <a:latin typeface="Arial" panose="020B0604020202020204" pitchFamily="34" charset="0"/>
                <a:cs typeface="Arial" panose="020B0604020202020204" pitchFamily="34" charset="0"/>
              </a:rPr>
              <a:t>Any HRT after Premenopausal BSO up to age 45-50</a:t>
            </a:r>
          </a:p>
          <a:p>
            <a:pPr lvl="2">
              <a:buFont typeface="Wingdings" panose="05000000000000000000" pitchFamily="2" charset="2"/>
              <a:buChar char="§"/>
              <a:defRPr/>
            </a:pPr>
            <a:r>
              <a:rPr lang="en-US" altLang="en-US" sz="2100" i="1" dirty="0">
                <a:latin typeface="Arial" panose="020B0604020202020204" pitchFamily="34" charset="0"/>
                <a:cs typeface="Arial" panose="020B0604020202020204" pitchFamily="34" charset="0"/>
              </a:rPr>
              <a:t>Includes BRCA1/2 mutation carriers</a:t>
            </a:r>
          </a:p>
          <a:p>
            <a:pPr>
              <a:defRPr/>
            </a:pPr>
            <a:r>
              <a:rPr lang="en-US" altLang="en-US" sz="2100" dirty="0">
                <a:solidFill>
                  <a:schemeClr val="tx2">
                    <a:lumMod val="75000"/>
                  </a:schemeClr>
                </a:solidFill>
                <a:latin typeface="Arial" panose="020B0604020202020204" pitchFamily="34" charset="0"/>
                <a:cs typeface="Arial" panose="020B0604020202020204" pitchFamily="34" charset="0"/>
              </a:rPr>
              <a:t>Small Increased Risk Breast Cancer</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21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Oral or Transdermal Estradiol (E2) (HR 1.19 for 5 and up to 1.3 for 10 </a:t>
            </a:r>
            <a:r>
              <a:rPr kumimoji="0" lang="en-US" altLang="en-US" sz="2100" b="0" i="0" u="none" strike="noStrike" kern="1200" cap="none" spc="0" normalizeH="0" baseline="0" noProof="0" dirty="0" err="1">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yrs</a:t>
            </a:r>
            <a:r>
              <a:rPr kumimoji="0" lang="en-US" altLang="en-US" sz="21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2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 Medoxyprogesterone Acetate (MPA) (HR 1.25 up to 5 years) </a:t>
            </a:r>
            <a:r>
              <a:rPr kumimoji="0" lang="en-US" altLang="en-US" sz="2100" b="0" i="1"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Arial" panose="020B0604020202020204" pitchFamily="34" charset="0"/>
              </a:rPr>
              <a:t> </a:t>
            </a:r>
          </a:p>
          <a:p>
            <a:pPr>
              <a:defRPr/>
            </a:pPr>
            <a:r>
              <a:rPr lang="en-US" altLang="en-US" sz="2100" dirty="0">
                <a:solidFill>
                  <a:srgbClr val="FFC000"/>
                </a:solidFill>
                <a:latin typeface="Arial" panose="020B0604020202020204" pitchFamily="34" charset="0"/>
                <a:cs typeface="Arial" panose="020B0604020202020204" pitchFamily="34" charset="0"/>
              </a:rPr>
              <a:t>Moderate Increased Risk</a:t>
            </a:r>
            <a:r>
              <a:rPr lang="en-US" altLang="en-US" sz="2100" dirty="0">
                <a:solidFill>
                  <a:schemeClr val="tx2">
                    <a:lumMod val="75000"/>
                  </a:schemeClr>
                </a:solidFill>
                <a:latin typeface="Arial" panose="020B0604020202020204" pitchFamily="34" charset="0"/>
                <a:cs typeface="Arial" panose="020B0604020202020204" pitchFamily="34" charset="0"/>
              </a:rPr>
              <a:t> </a:t>
            </a:r>
            <a:endParaRPr lang="en-US" altLang="en-US" sz="2100" i="1" dirty="0">
              <a:latin typeface="Arial" panose="020B0604020202020204" pitchFamily="34" charset="0"/>
              <a:cs typeface="Arial" panose="020B0604020202020204" pitchFamily="34" charset="0"/>
            </a:endParaRPr>
          </a:p>
          <a:p>
            <a:pPr lvl="2">
              <a:defRPr/>
            </a:pPr>
            <a:r>
              <a:rPr lang="en-US" altLang="en-US" sz="2100" dirty="0">
                <a:solidFill>
                  <a:srgbClr val="FFFFFF"/>
                </a:solidFill>
                <a:latin typeface="Arial" panose="020B0604020202020204" pitchFamily="34" charset="0"/>
                <a:cs typeface="Arial" panose="020B0604020202020204" pitchFamily="34" charset="0"/>
              </a:rPr>
              <a:t>CE+ MPA or other estrogen +progestin HR 2.0 for 5-10 years </a:t>
            </a:r>
          </a:p>
          <a:p>
            <a:pPr>
              <a:defRPr/>
            </a:pPr>
            <a:endParaRPr lang="en-US" altLang="en-US" sz="1900" i="1" dirty="0">
              <a:latin typeface="Arial" panose="020B0604020202020204" pitchFamily="34" charset="0"/>
              <a:cs typeface="Arial" panose="020B0604020202020204" pitchFamily="34" charset="0"/>
            </a:endParaRPr>
          </a:p>
          <a:p>
            <a:pPr lvl="2">
              <a:defRPr/>
            </a:pPr>
            <a:endParaRPr lang="en-US" altLang="en-US" sz="1778" i="1" dirty="0">
              <a:cs typeface="Arial" panose="020B0604020202020204" pitchFamily="34" charset="0"/>
            </a:endParaRPr>
          </a:p>
          <a:p>
            <a:pPr lvl="1">
              <a:defRPr/>
            </a:pPr>
            <a:endParaRPr lang="en-US" altLang="en-US" sz="1400" dirty="0">
              <a:cs typeface="Arial" panose="020B0604020202020204" pitchFamily="34" charset="0"/>
            </a:endParaRPr>
          </a:p>
          <a:p>
            <a:pPr>
              <a:defRPr/>
            </a:pPr>
            <a:endParaRPr lang="en-US" altLang="en-US" sz="1802" dirty="0"/>
          </a:p>
          <a:p>
            <a:pPr>
              <a:defRPr/>
            </a:pPr>
            <a:endParaRPr lang="en-US" altLang="en-US" sz="1802" dirty="0"/>
          </a:p>
        </p:txBody>
      </p:sp>
      <p:pic>
        <p:nvPicPr>
          <p:cNvPr id="86021" name="Picture 9" descr="MPj03210560000[1]">
            <a:extLst>
              <a:ext uri="{FF2B5EF4-FFF2-40B4-BE49-F238E27FC236}">
                <a16:creationId xmlns:a16="http://schemas.microsoft.com/office/drawing/2014/main" id="{06F77F8A-7F09-D9B6-D4FE-F39CE0267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03" y="3891285"/>
            <a:ext cx="1295833" cy="182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6022" name="Picture 12" descr="transdermal patchimages">
            <a:extLst>
              <a:ext uri="{FF2B5EF4-FFF2-40B4-BE49-F238E27FC236}">
                <a16:creationId xmlns:a16="http://schemas.microsoft.com/office/drawing/2014/main" id="{6DEF55E1-36C1-65EB-2E8E-D1722B0E5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341" y="2389813"/>
            <a:ext cx="1195755" cy="93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1" name="TextBox 2">
            <a:extLst>
              <a:ext uri="{FF2B5EF4-FFF2-40B4-BE49-F238E27FC236}">
                <a16:creationId xmlns:a16="http://schemas.microsoft.com/office/drawing/2014/main" id="{7836C292-C4C8-487C-0FC4-1772E4AC763C}"/>
              </a:ext>
            </a:extLst>
          </p:cNvPr>
          <p:cNvSpPr txBox="1">
            <a:spLocks noChangeArrowheads="1"/>
          </p:cNvSpPr>
          <p:nvPr/>
        </p:nvSpPr>
        <p:spPr bwMode="auto">
          <a:xfrm>
            <a:off x="5031123" y="5760788"/>
            <a:ext cx="7160877" cy="553998"/>
          </a:xfrm>
          <a:prstGeom prst="rect">
            <a:avLst/>
          </a:prstGeom>
          <a:noFill/>
          <a:ln>
            <a:noFill/>
          </a:ln>
        </p:spPr>
        <p:txBody>
          <a:bodyPr wrap="square">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lgn="r">
              <a:defRPr/>
            </a:pPr>
            <a:r>
              <a:rPr lang="en-US" altLang="en-US" sz="1400" b="1" i="1" dirty="0">
                <a:solidFill>
                  <a:srgbClr val="FF9900"/>
                </a:solidFill>
                <a:latin typeface="Arial" panose="020B0604020202020204" pitchFamily="34" charset="0"/>
              </a:rPr>
              <a:t>Anderson Lancet Oncol 2012; Beral Lancet 2003; </a:t>
            </a:r>
          </a:p>
          <a:p>
            <a:pPr algn="r">
              <a:defRPr/>
            </a:pPr>
            <a:r>
              <a:rPr lang="en-US" sz="1400" b="1" i="1" dirty="0">
                <a:solidFill>
                  <a:srgbClr val="FF9900"/>
                </a:solidFill>
                <a:latin typeface="Arial" panose="020B0604020202020204" pitchFamily="34" charset="0"/>
              </a:rPr>
              <a:t> </a:t>
            </a:r>
            <a:r>
              <a:rPr lang="en-US" sz="1600" b="1" i="1" dirty="0">
                <a:solidFill>
                  <a:srgbClr val="FF9900"/>
                </a:solidFill>
                <a:latin typeface="Arial" panose="020B0604020202020204" pitchFamily="34" charset="0"/>
              </a:rPr>
              <a:t>Rebbeck JNCI 2009</a:t>
            </a:r>
            <a:r>
              <a:rPr lang="en-US" altLang="en-US" sz="1600" b="1" i="1" dirty="0">
                <a:solidFill>
                  <a:srgbClr val="FF9900"/>
                </a:solidFill>
                <a:latin typeface="Arial" panose="020B0604020202020204" pitchFamily="34" charset="0"/>
              </a:rPr>
              <a:t>; </a:t>
            </a:r>
            <a:r>
              <a:rPr lang="en-US" altLang="en-US" sz="1400" b="1" i="1" dirty="0">
                <a:solidFill>
                  <a:srgbClr val="FF9900"/>
                </a:solidFill>
                <a:latin typeface="Arial" panose="020B0604020202020204" pitchFamily="34" charset="0"/>
              </a:rPr>
              <a:t>Manson Annals Intern Med 2019, Crandall JAMA 2023</a:t>
            </a:r>
            <a:endParaRPr lang="en-US" altLang="en-US" sz="1600" dirty="0">
              <a:solidFill>
                <a:srgbClr val="FF9900"/>
              </a:solidFill>
              <a:latin typeface="Arial" panose="020B0604020202020204" pitchFamily="34" charset="0"/>
            </a:endParaRPr>
          </a:p>
        </p:txBody>
      </p:sp>
      <p:sp>
        <p:nvSpPr>
          <p:cNvPr id="4" name="Title 1">
            <a:extLst>
              <a:ext uri="{FF2B5EF4-FFF2-40B4-BE49-F238E27FC236}">
                <a16:creationId xmlns:a16="http://schemas.microsoft.com/office/drawing/2014/main" id="{FD3C4DB7-FA5D-501E-0446-43E2E325359F}"/>
              </a:ext>
            </a:extLst>
          </p:cNvPr>
          <p:cNvSpPr txBox="1">
            <a:spLocks/>
          </p:cNvSpPr>
          <p:nvPr/>
        </p:nvSpPr>
        <p:spPr>
          <a:xfrm>
            <a:off x="1527176" y="286603"/>
            <a:ext cx="9137649"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2600" dirty="0">
                <a:latin typeface="Arial" panose="020B0604020202020204" pitchFamily="34" charset="0"/>
                <a:cs typeface="Arial" panose="020B0604020202020204" pitchFamily="34" charset="0"/>
              </a:rPr>
              <a:t>Risks for Developing Breast Cancer with Postmenopausal HRT Vary by Type, Route, Age at Start, and Duration</a:t>
            </a:r>
            <a:endParaRPr lang="en-US" sz="2600" dirty="0">
              <a:latin typeface="Arial" panose="020B0604020202020204" pitchFamily="34" charset="0"/>
              <a:cs typeface="Arial" panose="020B0604020202020204"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Placeholder 4">
            <a:extLst>
              <a:ext uri="{FF2B5EF4-FFF2-40B4-BE49-F238E27FC236}">
                <a16:creationId xmlns:a16="http://schemas.microsoft.com/office/drawing/2014/main" id="{43F8BC3D-107B-52ED-FD48-2E088C6E3041}"/>
              </a:ext>
            </a:extLst>
          </p:cNvPr>
          <p:cNvSpPr>
            <a:spLocks noGrp="1" noChangeArrowheads="1"/>
          </p:cNvSpPr>
          <p:nvPr>
            <p:ph type="body" idx="1"/>
          </p:nvPr>
        </p:nvSpPr>
        <p:spPr>
          <a:xfrm>
            <a:off x="636417" y="1760692"/>
            <a:ext cx="5286020" cy="568678"/>
          </a:xfrm>
        </p:spPr>
        <p:txBody>
          <a:bodyPr>
            <a:normAutofit/>
          </a:bodyPr>
          <a:lstStyle/>
          <a:p>
            <a:r>
              <a:rPr lang="en-US" altLang="en-US" b="1" dirty="0">
                <a:solidFill>
                  <a:srgbClr val="FFFF00"/>
                </a:solidFill>
                <a:latin typeface="Arial" panose="020B0604020202020204" pitchFamily="34" charset="0"/>
                <a:cs typeface="Arial" panose="020B0604020202020204" pitchFamily="34" charset="0"/>
              </a:rPr>
              <a:t>Hormonal Contraceptives</a:t>
            </a:r>
          </a:p>
        </p:txBody>
      </p:sp>
      <p:sp>
        <p:nvSpPr>
          <p:cNvPr id="22532" name="Content Placeholder 5">
            <a:extLst>
              <a:ext uri="{FF2B5EF4-FFF2-40B4-BE49-F238E27FC236}">
                <a16:creationId xmlns:a16="http://schemas.microsoft.com/office/drawing/2014/main" id="{E7D8818E-3599-6C93-AF32-2DF831666FEA}"/>
              </a:ext>
            </a:extLst>
          </p:cNvPr>
          <p:cNvSpPr>
            <a:spLocks noGrp="1" noChangeArrowheads="1"/>
          </p:cNvSpPr>
          <p:nvPr>
            <p:ph sz="half" idx="2"/>
          </p:nvPr>
        </p:nvSpPr>
        <p:spPr>
          <a:xfrm>
            <a:off x="785018" y="2193132"/>
            <a:ext cx="4932494" cy="3080650"/>
          </a:xfrm>
        </p:spPr>
        <p:txBody>
          <a:bodyPr>
            <a:noAutofit/>
          </a:bodyPr>
          <a:lstStyle/>
          <a:p>
            <a:r>
              <a:rPr lang="en-US" altLang="en-US" sz="1600" dirty="0">
                <a:solidFill>
                  <a:srgbClr val="FFC000"/>
                </a:solidFill>
              </a:rPr>
              <a:t>Breast Cancer</a:t>
            </a:r>
          </a:p>
          <a:p>
            <a:pPr>
              <a:lnSpc>
                <a:spcPct val="100000"/>
              </a:lnSpc>
            </a:pPr>
            <a:r>
              <a:rPr lang="en-US" altLang="en-US" sz="1600" dirty="0">
                <a:solidFill>
                  <a:srgbClr val="FFDF79"/>
                </a:solidFill>
              </a:rPr>
              <a:t>Danish Registry ages 15-49, 11 million, 10- year  FU</a:t>
            </a:r>
          </a:p>
          <a:p>
            <a:pPr marL="91440" marR="0" lvl="0" indent="-91440" algn="l" defTabSz="914400" rtl="0" eaLnBrk="1" fontAlgn="auto" latinLnBrk="0" hangingPunct="1">
              <a:lnSpc>
                <a:spcPct val="100000"/>
              </a:lnSpc>
              <a:spcBef>
                <a:spcPts val="1200"/>
              </a:spcBef>
              <a:spcAft>
                <a:spcPts val="200"/>
              </a:spcAft>
              <a:buClr>
                <a:srgbClr val="B5AE53"/>
              </a:buClr>
              <a:buSzPct val="100000"/>
              <a:buFont typeface="Calibri" panose="020F0502020204030204" pitchFamily="34" charset="0"/>
              <a:buChar char=" "/>
              <a:tabLst/>
              <a:defRPr/>
            </a:pPr>
            <a:r>
              <a:rPr kumimoji="0" lang="en-US" altLang="en-US" sz="1600" b="0" i="0" u="none" strike="noStrike" kern="1200" cap="none" spc="0" normalizeH="0" baseline="0" noProof="0" dirty="0">
                <a:ln>
                  <a:noFill/>
                </a:ln>
                <a:solidFill>
                  <a:prstClr val="white">
                    <a:lumMod val="75000"/>
                    <a:lumOff val="25000"/>
                  </a:prstClr>
                </a:solidFill>
                <a:effectLst/>
                <a:uLnTx/>
                <a:uFillTx/>
                <a:ea typeface="+mn-ea"/>
                <a:cs typeface="+mn-cs"/>
              </a:rPr>
              <a:t>HR 1.2 (1.14-1.28) Use mostly E+P OC or LNG IUD</a:t>
            </a:r>
          </a:p>
          <a:p>
            <a:pPr marL="566928" marR="0" lvl="2"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1600" b="0" i="0" u="none" strike="noStrike" kern="1200" cap="none" spc="0" normalizeH="0" baseline="0" noProof="0" dirty="0">
                <a:ln>
                  <a:noFill/>
                </a:ln>
                <a:solidFill>
                  <a:prstClr val="white">
                    <a:lumMod val="75000"/>
                    <a:lumOff val="25000"/>
                  </a:prstClr>
                </a:solidFill>
                <a:effectLst/>
                <a:uLnTx/>
                <a:uFillTx/>
                <a:ea typeface="+mn-ea"/>
                <a:cs typeface="+mn-cs"/>
              </a:rPr>
              <a:t>Higher &lt; 20 to start </a:t>
            </a:r>
          </a:p>
          <a:p>
            <a:pPr marL="566928" marR="0" lvl="2"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1600" b="0" i="0" u="none" strike="noStrike" kern="1200" cap="none" spc="0" normalizeH="0" baseline="0" noProof="0" dirty="0">
                <a:ln>
                  <a:noFill/>
                </a:ln>
                <a:solidFill>
                  <a:prstClr val="white">
                    <a:lumMod val="75000"/>
                    <a:lumOff val="25000"/>
                  </a:prstClr>
                </a:solidFill>
                <a:effectLst/>
                <a:uLnTx/>
                <a:uFillTx/>
                <a:ea typeface="+mn-ea"/>
                <a:cs typeface="+mn-cs"/>
              </a:rPr>
              <a:t>Higher long duration, &gt; age 45 </a:t>
            </a:r>
          </a:p>
          <a:p>
            <a:pPr marL="566928" marR="0" lvl="2"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1600" b="0" i="0" u="none" strike="noStrike" kern="1200" cap="none" spc="0" normalizeH="0" baseline="0" noProof="0" dirty="0">
                <a:ln>
                  <a:noFill/>
                </a:ln>
                <a:solidFill>
                  <a:prstClr val="white">
                    <a:lumMod val="75000"/>
                    <a:lumOff val="25000"/>
                  </a:prstClr>
                </a:solidFill>
                <a:effectLst/>
                <a:uLnTx/>
                <a:uFillTx/>
                <a:ea typeface="+mn-ea"/>
                <a:cs typeface="+mn-cs"/>
              </a:rPr>
              <a:t>Risk dissipates within 5 years stop </a:t>
            </a:r>
          </a:p>
          <a:p>
            <a:r>
              <a:rPr lang="en-US" altLang="en-US" sz="1600" dirty="0">
                <a:solidFill>
                  <a:srgbClr val="FFDF79"/>
                </a:solidFill>
              </a:rPr>
              <a:t>Other Cohorts or Case Control with long FU</a:t>
            </a:r>
          </a:p>
          <a:p>
            <a:pPr lvl="1"/>
            <a:r>
              <a:rPr lang="en-US" altLang="en-US" sz="1400" dirty="0">
                <a:solidFill>
                  <a:schemeClr val="tx1">
                    <a:lumMod val="95000"/>
                  </a:schemeClr>
                </a:solidFill>
                <a:latin typeface="Arial" panose="020B0604020202020204" pitchFamily="34" charset="0"/>
                <a:cs typeface="Arial" panose="020B0604020202020204" pitchFamily="34" charset="0"/>
              </a:rPr>
              <a:t>General population: No long-term increase in Risk</a:t>
            </a:r>
          </a:p>
          <a:p>
            <a:pPr lvl="1"/>
            <a:r>
              <a:rPr lang="en-US" altLang="en-US" sz="1400" i="1" dirty="0">
                <a:solidFill>
                  <a:schemeClr val="tx1">
                    <a:lumMod val="95000"/>
                  </a:schemeClr>
                </a:solidFill>
                <a:latin typeface="Arial" panose="020B0604020202020204" pitchFamily="34" charset="0"/>
                <a:cs typeface="Arial" panose="020B0604020202020204" pitchFamily="34" charset="0"/>
              </a:rPr>
              <a:t>BRCA</a:t>
            </a:r>
            <a:r>
              <a:rPr lang="en-US" altLang="en-US" sz="1400" dirty="0">
                <a:solidFill>
                  <a:schemeClr val="tx1">
                    <a:lumMod val="95000"/>
                  </a:schemeClr>
                </a:solidFill>
                <a:latin typeface="Arial" panose="020B0604020202020204" pitchFamily="34" charset="0"/>
                <a:cs typeface="Arial" panose="020B0604020202020204" pitchFamily="34" charset="0"/>
              </a:rPr>
              <a:t> mutation carriers HR ~1.2 for cancer  before &lt;40 </a:t>
            </a:r>
          </a:p>
          <a:p>
            <a:r>
              <a:rPr lang="en-US" altLang="en-US" sz="1600" dirty="0">
                <a:solidFill>
                  <a:srgbClr val="00CCFF"/>
                </a:solidFill>
              </a:rPr>
              <a:t>Ovarian Cancer</a:t>
            </a:r>
          </a:p>
          <a:p>
            <a:pPr lvl="1"/>
            <a:r>
              <a:rPr lang="en-US" altLang="en-US" sz="1600" dirty="0"/>
              <a:t>General population HR 0.7</a:t>
            </a:r>
          </a:p>
          <a:p>
            <a:pPr lvl="1"/>
            <a:r>
              <a:rPr lang="en-US" altLang="en-US" sz="1600" i="1" dirty="0"/>
              <a:t>BRCA</a:t>
            </a:r>
            <a:r>
              <a:rPr lang="en-US" altLang="en-US" sz="1600" dirty="0"/>
              <a:t> mutation carriers, HR 0.6</a:t>
            </a:r>
          </a:p>
        </p:txBody>
      </p:sp>
      <p:sp>
        <p:nvSpPr>
          <p:cNvPr id="22533" name="Text Placeholder 6">
            <a:extLst>
              <a:ext uri="{FF2B5EF4-FFF2-40B4-BE49-F238E27FC236}">
                <a16:creationId xmlns:a16="http://schemas.microsoft.com/office/drawing/2014/main" id="{DE393128-1D6E-CCA1-4F34-ED4DCB1BF8E1}"/>
              </a:ext>
            </a:extLst>
          </p:cNvPr>
          <p:cNvSpPr>
            <a:spLocks noGrp="1" noChangeArrowheads="1"/>
          </p:cNvSpPr>
          <p:nvPr>
            <p:ph type="body" sz="quarter" idx="3"/>
          </p:nvPr>
        </p:nvSpPr>
        <p:spPr>
          <a:xfrm>
            <a:off x="6336797" y="1733073"/>
            <a:ext cx="4041422" cy="568678"/>
          </a:xfrm>
        </p:spPr>
        <p:txBody>
          <a:bodyPr>
            <a:normAutofit/>
          </a:bodyPr>
          <a:lstStyle/>
          <a:p>
            <a:r>
              <a:rPr lang="en-US" altLang="en-US" b="1" dirty="0">
                <a:solidFill>
                  <a:schemeClr val="tx2">
                    <a:lumMod val="75000"/>
                  </a:schemeClr>
                </a:solidFill>
                <a:latin typeface="Arial" panose="020B0604020202020204" pitchFamily="34" charset="0"/>
                <a:cs typeface="Arial" panose="020B0604020202020204" pitchFamily="34" charset="0"/>
              </a:rPr>
              <a:t>Fertility Agents</a:t>
            </a:r>
          </a:p>
        </p:txBody>
      </p:sp>
      <p:sp>
        <p:nvSpPr>
          <p:cNvPr id="22534" name="Content Placeholder 7">
            <a:extLst>
              <a:ext uri="{FF2B5EF4-FFF2-40B4-BE49-F238E27FC236}">
                <a16:creationId xmlns:a16="http://schemas.microsoft.com/office/drawing/2014/main" id="{909E0152-1B8B-A40B-1D12-A0CC6EE87699}"/>
              </a:ext>
            </a:extLst>
          </p:cNvPr>
          <p:cNvSpPr>
            <a:spLocks noGrp="1" noChangeArrowheads="1"/>
          </p:cNvSpPr>
          <p:nvPr>
            <p:ph sz="quarter" idx="4"/>
          </p:nvPr>
        </p:nvSpPr>
        <p:spPr>
          <a:xfrm>
            <a:off x="6336797" y="2329370"/>
            <a:ext cx="4932494" cy="2911636"/>
          </a:xfrm>
        </p:spPr>
        <p:txBody>
          <a:bodyPr>
            <a:normAutofit/>
          </a:bodyPr>
          <a:lstStyle/>
          <a:p>
            <a:r>
              <a:rPr lang="en-US" altLang="en-US" dirty="0"/>
              <a:t>Ever use clomiphene, HR 1.05</a:t>
            </a:r>
          </a:p>
          <a:p>
            <a:pPr lvl="1"/>
            <a:r>
              <a:rPr lang="en-US" altLang="en-US" dirty="0"/>
              <a:t>Multiple cycles, HR 1.69</a:t>
            </a:r>
          </a:p>
          <a:p>
            <a:pPr lvl="1"/>
            <a:r>
              <a:rPr lang="en-US" altLang="en-US" dirty="0"/>
              <a:t>Women who remained nulli-gravid, HR 1.98</a:t>
            </a:r>
          </a:p>
        </p:txBody>
      </p:sp>
      <p:sp>
        <p:nvSpPr>
          <p:cNvPr id="10" name="TextBox 9">
            <a:extLst>
              <a:ext uri="{FF2B5EF4-FFF2-40B4-BE49-F238E27FC236}">
                <a16:creationId xmlns:a16="http://schemas.microsoft.com/office/drawing/2014/main" id="{BC926958-BD4A-4691-58EF-9B8E94123051}"/>
              </a:ext>
            </a:extLst>
          </p:cNvPr>
          <p:cNvSpPr txBox="1"/>
          <p:nvPr/>
        </p:nvSpPr>
        <p:spPr>
          <a:xfrm>
            <a:off x="5996125" y="5551236"/>
            <a:ext cx="6195875" cy="769441"/>
          </a:xfrm>
          <a:prstGeom prst="rect">
            <a:avLst/>
          </a:prstGeom>
          <a:noFill/>
        </p:spPr>
        <p:txBody>
          <a:bodyPr wrap="square">
            <a:spAutoFit/>
          </a:bodyPr>
          <a:lstStyle/>
          <a:p>
            <a:pPr algn="r">
              <a:defRPr/>
            </a:pPr>
            <a:r>
              <a:rPr lang="en-US" sz="1600" b="1" i="1" dirty="0">
                <a:solidFill>
                  <a:srgbClr val="FFC000"/>
                </a:solidFill>
                <a:latin typeface="+mj-lt"/>
                <a:ea typeface="+mn-ea"/>
                <a:cs typeface="Arial" panose="020B0604020202020204" pitchFamily="34" charset="0"/>
              </a:rPr>
              <a:t> </a:t>
            </a:r>
            <a:r>
              <a:rPr lang="en-US" sz="1400" b="1" i="1" dirty="0">
                <a:solidFill>
                  <a:srgbClr val="FFC000"/>
                </a:solidFill>
                <a:latin typeface="Arial" panose="020B0604020202020204" pitchFamily="34" charset="0"/>
                <a:ea typeface="+mn-ea"/>
                <a:cs typeface="Arial" panose="020B0604020202020204" pitchFamily="34" charset="0"/>
              </a:rPr>
              <a:t>Morch NEJM 2017;</a:t>
            </a:r>
            <a:r>
              <a:rPr lang="en-US" sz="1400" b="1" i="0" dirty="0">
                <a:solidFill>
                  <a:srgbClr val="FFC000"/>
                </a:solidFill>
                <a:effectLst/>
                <a:latin typeface="Arial" panose="020B0604020202020204" pitchFamily="34" charset="0"/>
                <a:cs typeface="Arial" panose="020B0604020202020204" pitchFamily="34" charset="0"/>
              </a:rPr>
              <a:t>77:2228</a:t>
            </a:r>
            <a:r>
              <a:rPr lang="en-US" sz="1400" b="1" i="1" dirty="0">
                <a:solidFill>
                  <a:srgbClr val="FFC000"/>
                </a:solidFill>
                <a:latin typeface="Arial" panose="020B0604020202020204" pitchFamily="34" charset="0"/>
                <a:ea typeface="+mn-ea"/>
                <a:cs typeface="Arial" panose="020B0604020202020204" pitchFamily="34" charset="0"/>
              </a:rPr>
              <a:t>; </a:t>
            </a:r>
            <a:r>
              <a:rPr lang="en-US" sz="1400" b="1" i="1" dirty="0" err="1">
                <a:solidFill>
                  <a:srgbClr val="FFC000"/>
                </a:solidFill>
                <a:latin typeface="Arial" panose="020B0604020202020204" pitchFamily="34" charset="0"/>
                <a:ea typeface="+mn-ea"/>
                <a:cs typeface="Arial" panose="020B0604020202020204" pitchFamily="34" charset="0"/>
              </a:rPr>
              <a:t>Kaunitz</a:t>
            </a:r>
            <a:r>
              <a:rPr lang="en-US" sz="1400" b="1" i="1" dirty="0">
                <a:solidFill>
                  <a:srgbClr val="FFC000"/>
                </a:solidFill>
                <a:latin typeface="Arial" panose="020B0604020202020204" pitchFamily="34" charset="0"/>
                <a:ea typeface="+mn-ea"/>
                <a:cs typeface="Arial" panose="020B0604020202020204" pitchFamily="34" charset="0"/>
              </a:rPr>
              <a:t> Menopause</a:t>
            </a:r>
            <a:r>
              <a:rPr lang="en-US" sz="1400" b="1" i="0" dirty="0">
                <a:solidFill>
                  <a:srgbClr val="FFC000"/>
                </a:solidFill>
                <a:effectLst/>
                <a:latin typeface="Arial" panose="020B0604020202020204" pitchFamily="34" charset="0"/>
                <a:cs typeface="Arial" panose="020B0604020202020204" pitchFamily="34" charset="0"/>
              </a:rPr>
              <a:t> 2018;25:477</a:t>
            </a:r>
            <a:r>
              <a:rPr lang="en-US" sz="1400" b="1" dirty="0">
                <a:solidFill>
                  <a:srgbClr val="FFC000"/>
                </a:solidFill>
                <a:latin typeface="Arial" panose="020B0604020202020204" pitchFamily="34" charset="0"/>
                <a:cs typeface="Arial" panose="020B0604020202020204" pitchFamily="34" charset="0"/>
              </a:rPr>
              <a:t>;</a:t>
            </a:r>
            <a:r>
              <a:rPr kumimoji="0" lang="en-US" sz="1400" b="1" i="1" u="none" strike="noStrike" kern="1200" cap="none" spc="0" normalizeH="0" baseline="0" noProof="0" dirty="0">
                <a:ln>
                  <a:noFill/>
                </a:ln>
                <a:solidFill>
                  <a:srgbClr val="FFC000"/>
                </a:solidFill>
                <a:effectLst/>
                <a:uLnTx/>
                <a:uFillTx/>
                <a:latin typeface="Calibri Light" panose="020F0302020204030204"/>
                <a:ea typeface="ＭＳ Ｐゴシック" panose="020B0600070205080204" pitchFamily="34" charset="-128"/>
                <a:cs typeface="Arial" panose="020B0604020202020204" pitchFamily="34" charset="0"/>
              </a:rPr>
              <a:t> </a:t>
            </a:r>
          </a:p>
          <a:p>
            <a:pPr algn="r">
              <a:defRPr/>
            </a:pPr>
            <a:r>
              <a:rPr kumimoji="0" lang="en-US" sz="1400" b="1" i="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Moorman JCO 2013;31:4188</a:t>
            </a:r>
            <a:r>
              <a:rPr lang="en-US" sz="1400" b="1" i="1" dirty="0">
                <a:solidFill>
                  <a:srgbClr val="FFC000"/>
                </a:solidFill>
                <a:latin typeface="Arial" panose="020B0604020202020204" pitchFamily="34" charset="0"/>
                <a:cs typeface="Arial" panose="020B0604020202020204" pitchFamily="34" charset="0"/>
              </a:rPr>
              <a:t>;</a:t>
            </a:r>
            <a:r>
              <a:rPr kumimoji="0" lang="en-US" sz="1400" b="1" i="1"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lang="en-US" sz="1400" b="1" i="1" dirty="0">
                <a:solidFill>
                  <a:srgbClr val="FFC000"/>
                </a:solidFill>
                <a:latin typeface="Arial" panose="020B0604020202020204" pitchFamily="34" charset="0"/>
                <a:ea typeface="+mn-ea"/>
                <a:cs typeface="Arial" panose="020B0604020202020204" pitchFamily="34" charset="0"/>
              </a:rPr>
              <a:t>Huber Arch Gyn &amp; </a:t>
            </a:r>
            <a:r>
              <a:rPr lang="en-US" sz="1400" b="1" i="1" dirty="0" err="1">
                <a:solidFill>
                  <a:srgbClr val="FFC000"/>
                </a:solidFill>
                <a:latin typeface="Arial" panose="020B0604020202020204" pitchFamily="34" charset="0"/>
                <a:ea typeface="+mn-ea"/>
                <a:cs typeface="Arial" panose="020B0604020202020204" pitchFamily="34" charset="0"/>
              </a:rPr>
              <a:t>Obstet</a:t>
            </a:r>
            <a:r>
              <a:rPr lang="en-US" sz="1400" b="1" i="1" dirty="0">
                <a:solidFill>
                  <a:srgbClr val="FFC000"/>
                </a:solidFill>
                <a:latin typeface="Arial" panose="020B0604020202020204" pitchFamily="34" charset="0"/>
                <a:ea typeface="+mn-ea"/>
                <a:cs typeface="Arial" panose="020B0604020202020204" pitchFamily="34" charset="0"/>
              </a:rPr>
              <a:t> 2020;</a:t>
            </a:r>
            <a:r>
              <a:rPr lang="en-US" sz="1400" b="1" i="0" dirty="0">
                <a:solidFill>
                  <a:srgbClr val="FFC000"/>
                </a:solidFill>
                <a:effectLst/>
                <a:latin typeface="Arial" panose="020B0604020202020204" pitchFamily="34" charset="0"/>
                <a:cs typeface="Arial" panose="020B0604020202020204" pitchFamily="34" charset="0"/>
              </a:rPr>
              <a:t>301:875</a:t>
            </a:r>
            <a:r>
              <a:rPr lang="en-US" sz="1400" b="1" dirty="0">
                <a:solidFill>
                  <a:srgbClr val="FFC000"/>
                </a:solidFill>
                <a:latin typeface="Arial" panose="020B0604020202020204" pitchFamily="34" charset="0"/>
                <a:cs typeface="Arial" panose="020B0604020202020204" pitchFamily="34" charset="0"/>
              </a:rPr>
              <a:t>;</a:t>
            </a:r>
            <a:endParaRPr lang="en-US" sz="1400" b="1" i="0" dirty="0">
              <a:solidFill>
                <a:srgbClr val="FFC000"/>
              </a:solidFill>
              <a:effectLst/>
              <a:latin typeface="Arial" panose="020B0604020202020204" pitchFamily="34" charset="0"/>
              <a:cs typeface="Arial" panose="020B0604020202020204" pitchFamily="34" charset="0"/>
            </a:endParaRPr>
          </a:p>
          <a:p>
            <a:pPr algn="r">
              <a:defRPr/>
            </a:pPr>
            <a:r>
              <a:rPr kumimoji="0" lang="en-US" sz="1400" b="1" i="1" u="none" strike="noStrike" kern="1200" cap="none" spc="0" normalizeH="0" baseline="0" noProof="0" dirty="0" err="1">
                <a:ln>
                  <a:noFill/>
                </a:ln>
                <a:solidFill>
                  <a:srgbClr val="FFC000"/>
                </a:solidFill>
                <a:effectLst/>
                <a:uLnTx/>
                <a:uFillTx/>
                <a:latin typeface="Arial" panose="020B0604020202020204" pitchFamily="34" charset="0"/>
                <a:ea typeface="ＭＳ Ｐゴシック" panose="020B0600070205080204" pitchFamily="34" charset="-128"/>
                <a:cs typeface="Arial" panose="020B0604020202020204" pitchFamily="34" charset="0"/>
              </a:rPr>
              <a:t>Beebeejaun</a:t>
            </a:r>
            <a:r>
              <a:rPr kumimoji="0" lang="en-US" sz="1400" b="1" i="1"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1400" b="1" i="1" u="none" strike="noStrike" kern="1200" cap="none" spc="0" normalizeH="0" baseline="0" noProof="0" dirty="0" err="1">
                <a:ln>
                  <a:noFill/>
                </a:ln>
                <a:solidFill>
                  <a:srgbClr val="FFC000"/>
                </a:solidFill>
                <a:effectLst/>
                <a:uLnTx/>
                <a:uFillTx/>
                <a:latin typeface="Arial" panose="020B0604020202020204" pitchFamily="34" charset="0"/>
                <a:ea typeface="ＭＳ Ｐゴシック" panose="020B0600070205080204" pitchFamily="34" charset="-128"/>
                <a:cs typeface="Arial" panose="020B0604020202020204" pitchFamily="34" charset="0"/>
              </a:rPr>
              <a:t>Fertil</a:t>
            </a:r>
            <a:r>
              <a:rPr kumimoji="0" lang="en-US" sz="1400" b="1" i="1"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1400" b="1" i="1" u="none" strike="noStrike" kern="1200" cap="none" spc="0" normalizeH="0" baseline="0" noProof="0" dirty="0" err="1">
                <a:ln>
                  <a:noFill/>
                </a:ln>
                <a:solidFill>
                  <a:srgbClr val="FFC000"/>
                </a:solidFill>
                <a:effectLst/>
                <a:uLnTx/>
                <a:uFillTx/>
                <a:latin typeface="Arial" panose="020B0604020202020204" pitchFamily="34" charset="0"/>
                <a:ea typeface="ＭＳ Ｐゴシック" panose="020B0600070205080204" pitchFamily="34" charset="-128"/>
                <a:cs typeface="Arial" panose="020B0604020202020204" pitchFamily="34" charset="0"/>
              </a:rPr>
              <a:t>Steril</a:t>
            </a:r>
            <a:r>
              <a:rPr kumimoji="0" lang="en-US" sz="1400" b="1" i="1"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34" charset="-128"/>
                <a:cs typeface="Arial" panose="020B0604020202020204" pitchFamily="34" charset="0"/>
              </a:rPr>
              <a:t> 2021;116:198</a:t>
            </a:r>
            <a:endParaRPr lang="en-US" sz="1400" b="1" i="1" dirty="0">
              <a:solidFill>
                <a:srgbClr val="FFC000"/>
              </a:solidFill>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BB0C9EF1-C2E2-F055-1CAE-D2EFF5E452D5}"/>
              </a:ext>
            </a:extLst>
          </p:cNvPr>
          <p:cNvSpPr txBox="1">
            <a:spLocks/>
          </p:cNvSpPr>
          <p:nvPr/>
        </p:nvSpPr>
        <p:spPr>
          <a:xfrm>
            <a:off x="425451" y="286603"/>
            <a:ext cx="11341099"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2800" dirty="0">
                <a:latin typeface="Arial" panose="020B0604020202020204" pitchFamily="34" charset="0"/>
                <a:cs typeface="Arial" panose="020B0604020202020204" pitchFamily="34" charset="0"/>
              </a:rPr>
              <a:t>Hormonal Contraceptives &amp; Fertility Drugs Little Impact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82732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A2984B-8868-577E-5A3B-3AD10E5775E3}"/>
              </a:ext>
            </a:extLst>
          </p:cNvPr>
          <p:cNvSpPr>
            <a:spLocks noGrp="1"/>
          </p:cNvSpPr>
          <p:nvPr>
            <p:ph type="body" idx="1"/>
          </p:nvPr>
        </p:nvSpPr>
        <p:spPr>
          <a:xfrm>
            <a:off x="480430" y="1730327"/>
            <a:ext cx="4040012" cy="568678"/>
          </a:xfrm>
        </p:spPr>
        <p:txBody>
          <a:bodyPr/>
          <a:lstStyle/>
          <a:p>
            <a:pPr>
              <a:defRPr/>
            </a:pPr>
            <a:r>
              <a:rPr lang="en-US" dirty="0">
                <a:solidFill>
                  <a:srgbClr val="FFFF00"/>
                </a:solidFill>
              </a:rPr>
              <a:t>Observational Studies</a:t>
            </a:r>
          </a:p>
        </p:txBody>
      </p:sp>
      <p:sp>
        <p:nvSpPr>
          <p:cNvPr id="90116" name="Content Placeholder 5">
            <a:extLst>
              <a:ext uri="{FF2B5EF4-FFF2-40B4-BE49-F238E27FC236}">
                <a16:creationId xmlns:a16="http://schemas.microsoft.com/office/drawing/2014/main" id="{0D891026-31B8-C68F-BDBD-C18DF8308A35}"/>
              </a:ext>
            </a:extLst>
          </p:cNvPr>
          <p:cNvSpPr>
            <a:spLocks noGrp="1" noChangeArrowheads="1"/>
          </p:cNvSpPr>
          <p:nvPr>
            <p:ph sz="half" idx="2"/>
          </p:nvPr>
        </p:nvSpPr>
        <p:spPr>
          <a:xfrm>
            <a:off x="480430" y="2344023"/>
            <a:ext cx="4916562" cy="2035223"/>
          </a:xfrm>
        </p:spPr>
        <p:txBody>
          <a:bodyPr>
            <a:noAutofit/>
          </a:bodyPr>
          <a:lstStyle/>
          <a:p>
            <a:r>
              <a:rPr lang="en-US" altLang="en-US" sz="1600" dirty="0">
                <a:solidFill>
                  <a:schemeClr val="tx1"/>
                </a:solidFill>
              </a:rPr>
              <a:t>Breast cancer recurrence</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16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mn-cs"/>
              </a:rPr>
              <a:t>Triple negative no difference</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altLang="en-US" sz="16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Danish study (Cold) </a:t>
            </a:r>
            <a:r>
              <a:rPr kumimoji="0" lang="en-US" altLang="en-US" sz="16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mn-cs"/>
              </a:rPr>
              <a:t>no difference early-stage ER+ breast cancer with 10 years of FU except if on AIs </a:t>
            </a:r>
            <a:endParaRPr lang="en-US" altLang="en-US" sz="1600" dirty="0"/>
          </a:p>
          <a:p>
            <a:r>
              <a:rPr lang="en-US" altLang="en-US" sz="1600" dirty="0">
                <a:solidFill>
                  <a:schemeClr val="tx1"/>
                </a:solidFill>
              </a:rPr>
              <a:t>Breast Cancer Mortality</a:t>
            </a:r>
          </a:p>
          <a:p>
            <a:pPr lvl="1"/>
            <a:r>
              <a:rPr lang="en-US" altLang="en-US" sz="1600" dirty="0">
                <a:solidFill>
                  <a:srgbClr val="92D050"/>
                </a:solidFill>
              </a:rPr>
              <a:t>Long Island study (Wang)</a:t>
            </a:r>
            <a:r>
              <a:rPr lang="en-US" altLang="en-US" sz="1600" dirty="0"/>
              <a:t> : better breast cancer specific and CVD related mortality with HRT</a:t>
            </a:r>
          </a:p>
          <a:p>
            <a:r>
              <a:rPr lang="en-US" altLang="en-US" sz="1600" dirty="0"/>
              <a:t>Caution: Selection Bias</a:t>
            </a:r>
          </a:p>
        </p:txBody>
      </p:sp>
      <p:sp>
        <p:nvSpPr>
          <p:cNvPr id="90117" name="Text Placeholder 6">
            <a:extLst>
              <a:ext uri="{FF2B5EF4-FFF2-40B4-BE49-F238E27FC236}">
                <a16:creationId xmlns:a16="http://schemas.microsoft.com/office/drawing/2014/main" id="{8724DC45-0BFE-B4AB-0BFF-B9D3266EEE50}"/>
              </a:ext>
            </a:extLst>
          </p:cNvPr>
          <p:cNvSpPr>
            <a:spLocks noGrp="1" noChangeArrowheads="1"/>
          </p:cNvSpPr>
          <p:nvPr>
            <p:ph type="body" sz="quarter" idx="3"/>
          </p:nvPr>
        </p:nvSpPr>
        <p:spPr>
          <a:xfrm>
            <a:off x="5576711" y="1730609"/>
            <a:ext cx="4041422" cy="568678"/>
          </a:xfrm>
        </p:spPr>
        <p:txBody>
          <a:bodyPr/>
          <a:lstStyle/>
          <a:p>
            <a:r>
              <a:rPr lang="en-US" altLang="en-US" dirty="0">
                <a:solidFill>
                  <a:srgbClr val="FFCC00"/>
                </a:solidFill>
              </a:rPr>
              <a:t>Randomized Trials</a:t>
            </a:r>
          </a:p>
        </p:txBody>
      </p:sp>
      <p:sp>
        <p:nvSpPr>
          <p:cNvPr id="8" name="Content Placeholder 7">
            <a:extLst>
              <a:ext uri="{FF2B5EF4-FFF2-40B4-BE49-F238E27FC236}">
                <a16:creationId xmlns:a16="http://schemas.microsoft.com/office/drawing/2014/main" id="{E7DC2F3C-580C-9E8C-759D-7C2DF0767F82}"/>
              </a:ext>
            </a:extLst>
          </p:cNvPr>
          <p:cNvSpPr>
            <a:spLocks noGrp="1"/>
          </p:cNvSpPr>
          <p:nvPr>
            <p:ph sz="quarter" idx="4"/>
          </p:nvPr>
        </p:nvSpPr>
        <p:spPr>
          <a:xfrm>
            <a:off x="5546052" y="2282245"/>
            <a:ext cx="5580543" cy="3512256"/>
          </a:xfrm>
        </p:spPr>
        <p:txBody>
          <a:bodyPr>
            <a:normAutofit/>
          </a:bodyPr>
          <a:lstStyle/>
          <a:p>
            <a:pPr>
              <a:defRPr/>
            </a:pPr>
            <a:r>
              <a:rPr lang="en-US" sz="1600" dirty="0">
                <a:solidFill>
                  <a:srgbClr val="FF0000"/>
                </a:solidFill>
              </a:rPr>
              <a:t>HABITS</a:t>
            </a:r>
            <a:r>
              <a:rPr lang="en-US" sz="1600" dirty="0"/>
              <a:t>: 447 Stage I-II</a:t>
            </a:r>
          </a:p>
          <a:p>
            <a:pPr lvl="1">
              <a:defRPr/>
            </a:pPr>
            <a:r>
              <a:rPr lang="en-US" sz="1600" dirty="0"/>
              <a:t>Estradiol + Norethisterone (continuous) vs none  </a:t>
            </a:r>
          </a:p>
          <a:p>
            <a:pPr lvl="1">
              <a:defRPr/>
            </a:pPr>
            <a:r>
              <a:rPr lang="en-US" sz="1600" dirty="0"/>
              <a:t>Early stop 2 years  increase recurrence HRT arm</a:t>
            </a:r>
          </a:p>
          <a:p>
            <a:pPr>
              <a:defRPr/>
            </a:pPr>
            <a:r>
              <a:rPr lang="en-US" sz="1600" dirty="0">
                <a:solidFill>
                  <a:schemeClr val="tx2">
                    <a:lumMod val="75000"/>
                  </a:schemeClr>
                </a:solidFill>
              </a:rPr>
              <a:t>Stockholm</a:t>
            </a:r>
            <a:r>
              <a:rPr lang="en-US" sz="1600" dirty="0"/>
              <a:t>: 380 Stage I-II</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sz="16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mn-cs"/>
              </a:rPr>
              <a:t>Estradiol + MPA (q3mo) vs none</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sz="16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mn-cs"/>
              </a:rPr>
              <a:t>Allowed tamoxifen (50%)</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r>
              <a:rPr kumimoji="0" lang="en-US" sz="1600" b="0" i="0" u="none" strike="noStrike" kern="1200" cap="none" spc="0" normalizeH="0" baseline="0" noProof="0" dirty="0">
                <a:ln>
                  <a:noFill/>
                </a:ln>
                <a:solidFill>
                  <a:prstClr val="white">
                    <a:lumMod val="75000"/>
                    <a:lumOff val="25000"/>
                  </a:prstClr>
                </a:solidFill>
                <a:effectLst/>
                <a:uLnTx/>
                <a:uFillTx/>
                <a:latin typeface="Arial" panose="020B0604020202020204" pitchFamily="34" charset="0"/>
                <a:ea typeface="+mn-ea"/>
                <a:cs typeface="+mn-cs"/>
              </a:rPr>
              <a:t>Early stop due to increase contralateral new ca but @ </a:t>
            </a:r>
            <a:r>
              <a:rPr kumimoji="0" lang="en-US" sz="1600" b="0" i="0" u="none" strike="noStrike" kern="1200" cap="none" spc="0" normalizeH="0" baseline="0" noProof="0" dirty="0">
                <a:ln>
                  <a:noFill/>
                </a:ln>
                <a:solidFill>
                  <a:srgbClr val="ECEDD1"/>
                </a:solidFill>
                <a:effectLst/>
                <a:uLnTx/>
                <a:uFillTx/>
                <a:latin typeface="Arial" panose="020B0604020202020204" pitchFamily="34" charset="0"/>
                <a:ea typeface="+mn-ea"/>
                <a:cs typeface="+mn-cs"/>
              </a:rPr>
              <a:t>10-year follow-up equal events</a:t>
            </a:r>
          </a:p>
          <a:p>
            <a:pPr marL="384048" marR="0" lvl="1" indent="-182880" algn="l" defTabSz="914400" rtl="0" eaLnBrk="1" fontAlgn="auto" latinLnBrk="0" hangingPunct="1">
              <a:lnSpc>
                <a:spcPct val="90000"/>
              </a:lnSpc>
              <a:spcBef>
                <a:spcPts val="200"/>
              </a:spcBef>
              <a:spcAft>
                <a:spcPts val="400"/>
              </a:spcAft>
              <a:buClr>
                <a:srgbClr val="B5AE53"/>
              </a:buClr>
              <a:buSzTx/>
              <a:buFont typeface="Calibri" pitchFamily="34" charset="0"/>
              <a:buChar char="◦"/>
              <a:tabLst/>
              <a:defRPr/>
            </a:pPr>
            <a:endParaRPr kumimoji="0" lang="en-US" sz="1600" b="0" i="0" u="none" strike="noStrike" kern="1200" cap="none" spc="0" normalizeH="0" baseline="0" noProof="0" dirty="0">
              <a:ln>
                <a:noFill/>
              </a:ln>
              <a:solidFill>
                <a:srgbClr val="ECEDD1"/>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B85E0F61-C7A5-250A-EA28-A4102783F4B5}"/>
              </a:ext>
            </a:extLst>
          </p:cNvPr>
          <p:cNvSpPr txBox="1"/>
          <p:nvPr/>
        </p:nvSpPr>
        <p:spPr>
          <a:xfrm>
            <a:off x="6369050" y="5688456"/>
            <a:ext cx="5670550" cy="523220"/>
          </a:xfrm>
          <a:prstGeom prst="rect">
            <a:avLst/>
          </a:prstGeom>
          <a:noFill/>
        </p:spPr>
        <p:txBody>
          <a:bodyPr wrap="square">
            <a:spAutoFit/>
          </a:bodyPr>
          <a:lstStyle/>
          <a:p>
            <a:pPr algn="r">
              <a:defRPr/>
            </a:pPr>
            <a:r>
              <a:rPr lang="en-US" sz="1400" b="1" i="1" dirty="0">
                <a:solidFill>
                  <a:srgbClr val="FFC000"/>
                </a:solidFill>
                <a:latin typeface="Arial" panose="020B0604020202020204" pitchFamily="34" charset="0"/>
                <a:cs typeface="Arial" panose="020B0604020202020204" pitchFamily="34" charset="0"/>
              </a:rPr>
              <a:t>Holmberg JNCI 2008; 1</a:t>
            </a:r>
            <a:r>
              <a:rPr lang="en-US" sz="1400" b="1" i="1" dirty="0">
                <a:solidFill>
                  <a:srgbClr val="FFC000"/>
                </a:solidFill>
                <a:effectLst/>
                <a:latin typeface="Arial" panose="020B0604020202020204" pitchFamily="34" charset="0"/>
                <a:cs typeface="Arial" panose="020B0604020202020204" pitchFamily="34" charset="0"/>
              </a:rPr>
              <a:t>00:475</a:t>
            </a:r>
            <a:endParaRPr lang="en-US" sz="1400" b="1" i="1" dirty="0">
              <a:solidFill>
                <a:srgbClr val="FFC000"/>
              </a:solidFill>
              <a:latin typeface="Arial" panose="020B0604020202020204" pitchFamily="34" charset="0"/>
              <a:cs typeface="Arial" panose="020B0604020202020204" pitchFamily="34" charset="0"/>
            </a:endParaRPr>
          </a:p>
          <a:p>
            <a:pPr algn="r">
              <a:defRPr/>
            </a:pPr>
            <a:r>
              <a:rPr lang="en-US" sz="1400" b="1" i="1" dirty="0" err="1">
                <a:solidFill>
                  <a:srgbClr val="FFCC00"/>
                </a:solidFill>
                <a:latin typeface="Arial" panose="020B0604020202020204" pitchFamily="34" charset="0"/>
              </a:rPr>
              <a:t>Fahlén</a:t>
            </a:r>
            <a:r>
              <a:rPr lang="en-US" sz="1400" b="1" i="1" dirty="0">
                <a:solidFill>
                  <a:srgbClr val="FFCC00"/>
                </a:solidFill>
                <a:latin typeface="Arial" panose="020B0604020202020204" pitchFamily="34" charset="0"/>
              </a:rPr>
              <a:t> </a:t>
            </a:r>
            <a:r>
              <a:rPr lang="en-US" sz="1400" b="1" i="1" dirty="0" err="1">
                <a:solidFill>
                  <a:srgbClr val="FFCC00"/>
                </a:solidFill>
                <a:latin typeface="Arial" panose="020B0604020202020204" pitchFamily="34" charset="0"/>
              </a:rPr>
              <a:t>Eur</a:t>
            </a:r>
            <a:r>
              <a:rPr lang="en-US" sz="1400" b="1" i="1" dirty="0">
                <a:solidFill>
                  <a:srgbClr val="FFCC00"/>
                </a:solidFill>
                <a:latin typeface="Arial" panose="020B0604020202020204" pitchFamily="34" charset="0"/>
              </a:rPr>
              <a:t> J Cancer </a:t>
            </a:r>
            <a:r>
              <a:rPr lang="en-US" sz="1400" b="1" i="1" dirty="0">
                <a:solidFill>
                  <a:srgbClr val="FFC000"/>
                </a:solidFill>
                <a:latin typeface="Arial" panose="020B0604020202020204" pitchFamily="34" charset="0"/>
              </a:rPr>
              <a:t>2013; 49:52</a:t>
            </a:r>
          </a:p>
        </p:txBody>
      </p:sp>
      <p:sp>
        <p:nvSpPr>
          <p:cNvPr id="10" name="TextBox 9">
            <a:extLst>
              <a:ext uri="{FF2B5EF4-FFF2-40B4-BE49-F238E27FC236}">
                <a16:creationId xmlns:a16="http://schemas.microsoft.com/office/drawing/2014/main" id="{4E1126BF-350F-9151-0E46-0D5C3EC26611}"/>
              </a:ext>
            </a:extLst>
          </p:cNvPr>
          <p:cNvSpPr txBox="1"/>
          <p:nvPr/>
        </p:nvSpPr>
        <p:spPr>
          <a:xfrm>
            <a:off x="152400" y="5458937"/>
            <a:ext cx="4673600" cy="1015663"/>
          </a:xfrm>
          <a:prstGeom prst="rect">
            <a:avLst/>
          </a:prstGeom>
          <a:noFill/>
        </p:spPr>
        <p:txBody>
          <a:bodyPr wrap="square">
            <a:spAutoFit/>
          </a:bodyPr>
          <a:lstStyle/>
          <a:p>
            <a:pPr>
              <a:defRPr/>
            </a:pPr>
            <a:r>
              <a:rPr lang="en-US" sz="1400" b="1" i="1" dirty="0">
                <a:solidFill>
                  <a:srgbClr val="FFC000"/>
                </a:solidFill>
                <a:latin typeface="Arial" panose="020B0604020202020204" pitchFamily="34" charset="0"/>
              </a:rPr>
              <a:t>Col Breast Ca Res </a:t>
            </a:r>
            <a:r>
              <a:rPr lang="en-US" sz="1400" b="1" i="1" dirty="0">
                <a:solidFill>
                  <a:srgbClr val="FFC000"/>
                </a:solidFill>
                <a:latin typeface="Arial" panose="020B0604020202020204" pitchFamily="34" charset="0"/>
                <a:cs typeface="Arial" panose="020B0604020202020204" pitchFamily="34" charset="0"/>
              </a:rPr>
              <a:t>2005; </a:t>
            </a:r>
            <a:r>
              <a:rPr lang="en-US" sz="1400" b="1" i="1" dirty="0">
                <a:solidFill>
                  <a:srgbClr val="FFC000"/>
                </a:solidFill>
                <a:effectLst/>
                <a:latin typeface="Arial" panose="020B0604020202020204" pitchFamily="34" charset="0"/>
                <a:cs typeface="Arial" panose="020B0604020202020204" pitchFamily="34" charset="0"/>
              </a:rPr>
              <a:t>9:2357</a:t>
            </a:r>
            <a:endParaRPr lang="en-US" sz="1400" b="1" i="1" dirty="0">
              <a:solidFill>
                <a:srgbClr val="FFC000"/>
              </a:solidFill>
              <a:latin typeface="Arial" panose="020B0604020202020204" pitchFamily="34" charset="0"/>
              <a:cs typeface="Arial" panose="020B0604020202020204" pitchFamily="34" charset="0"/>
            </a:endParaRPr>
          </a:p>
          <a:p>
            <a:pPr>
              <a:defRPr/>
            </a:pPr>
            <a:r>
              <a:rPr lang="en-US" sz="1400" b="1" i="1" dirty="0">
                <a:solidFill>
                  <a:srgbClr val="FFC000"/>
                </a:solidFill>
                <a:latin typeface="Arial" panose="020B0604020202020204" pitchFamily="34" charset="0"/>
              </a:rPr>
              <a:t>Wang International J Cancer 2020; 147: 3404</a:t>
            </a:r>
          </a:p>
          <a:p>
            <a:pPr>
              <a:defRPr/>
            </a:pPr>
            <a:r>
              <a:rPr lang="en-US" sz="1400" b="1" i="1" dirty="0">
                <a:solidFill>
                  <a:srgbClr val="FFC000"/>
                </a:solidFill>
                <a:latin typeface="Arial" panose="020B0604020202020204" pitchFamily="34" charset="0"/>
              </a:rPr>
              <a:t>Cold JNCI 2022 </a:t>
            </a:r>
            <a:r>
              <a:rPr lang="en-US" sz="1400" b="1" i="1" dirty="0">
                <a:solidFill>
                  <a:srgbClr val="FFC000"/>
                </a:solidFill>
                <a:effectLst/>
                <a:latin typeface="Helvetica Neue"/>
              </a:rPr>
              <a:t>114: 1347</a:t>
            </a:r>
            <a:r>
              <a:rPr lang="en-US" sz="1600" b="1" i="1" dirty="0">
                <a:solidFill>
                  <a:srgbClr val="FFC000"/>
                </a:solidFill>
                <a:effectLst/>
                <a:latin typeface="Helvetica Neue"/>
              </a:rPr>
              <a:t>.</a:t>
            </a:r>
            <a:endParaRPr lang="en-US" sz="1600" b="1" i="1" dirty="0">
              <a:solidFill>
                <a:srgbClr val="FFC000"/>
              </a:solidFill>
              <a:latin typeface="Arial" panose="020B0604020202020204" pitchFamily="34" charset="0"/>
            </a:endParaRPr>
          </a:p>
          <a:p>
            <a:pPr>
              <a:defRPr/>
            </a:pPr>
            <a:endParaRPr lang="en-US" sz="1600" b="1" i="1" dirty="0">
              <a:solidFill>
                <a:srgbClr val="FFC000"/>
              </a:solidFill>
              <a:latin typeface="Arial" panose="020B0604020202020204" pitchFamily="34" charset="0"/>
            </a:endParaRPr>
          </a:p>
        </p:txBody>
      </p:sp>
      <p:sp>
        <p:nvSpPr>
          <p:cNvPr id="2" name="Title 1">
            <a:extLst>
              <a:ext uri="{FF2B5EF4-FFF2-40B4-BE49-F238E27FC236}">
                <a16:creationId xmlns:a16="http://schemas.microsoft.com/office/drawing/2014/main" id="{EC50D099-6917-24D9-4948-D52DE479FBF8}"/>
              </a:ext>
            </a:extLst>
          </p:cNvPr>
          <p:cNvSpPr txBox="1">
            <a:spLocks/>
          </p:cNvSpPr>
          <p:nvPr/>
        </p:nvSpPr>
        <p:spPr>
          <a:xfrm>
            <a:off x="425451" y="286603"/>
            <a:ext cx="11341099"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2800" dirty="0">
                <a:latin typeface="Arial" panose="020B0604020202020204" pitchFamily="34" charset="0"/>
                <a:cs typeface="Arial" panose="020B0604020202020204" pitchFamily="34" charset="0"/>
              </a:rPr>
              <a:t>HRT in Women with Prior Cancer: Observational Studies OK but Randomized Trials with Estrogen and Progestin Probably Not</a:t>
            </a:r>
            <a:endParaRPr lang="en-US" sz="2800"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16600E34-8E8B-505E-3E66-8A3BC63E24D9}"/>
              </a:ext>
            </a:extLst>
          </p:cNvPr>
          <p:cNvSpPr>
            <a:spLocks noChangeArrowheads="1"/>
          </p:cNvSpPr>
          <p:nvPr/>
        </p:nvSpPr>
        <p:spPr bwMode="auto">
          <a:xfrm>
            <a:off x="0" y="-184666"/>
            <a:ext cx="11541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071BC"/>
                </a:solidFill>
                <a:effectLst/>
                <a:latin typeface="BlinkMacSystemFont"/>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05E10ABB-AF7B-557B-1702-26897D041E52}"/>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Placeholder 4">
            <a:extLst>
              <a:ext uri="{FF2B5EF4-FFF2-40B4-BE49-F238E27FC236}">
                <a16:creationId xmlns:a16="http://schemas.microsoft.com/office/drawing/2014/main" id="{E3FBD68A-A977-A781-A5F6-F469DB44056D}"/>
              </a:ext>
            </a:extLst>
          </p:cNvPr>
          <p:cNvSpPr>
            <a:spLocks noGrp="1" noChangeArrowheads="1"/>
          </p:cNvSpPr>
          <p:nvPr>
            <p:ph type="body" idx="1"/>
          </p:nvPr>
        </p:nvSpPr>
        <p:spPr>
          <a:xfrm>
            <a:off x="1219200" y="1737360"/>
            <a:ext cx="4802013" cy="624983"/>
          </a:xfrm>
        </p:spPr>
        <p:txBody>
          <a:bodyPr>
            <a:normAutofit/>
          </a:bodyPr>
          <a:lstStyle/>
          <a:p>
            <a:r>
              <a:rPr lang="en-US" altLang="en-US" dirty="0">
                <a:solidFill>
                  <a:srgbClr val="FF9900"/>
                </a:solidFill>
              </a:rPr>
              <a:t>Cancer Treatment Ongoing</a:t>
            </a:r>
          </a:p>
        </p:txBody>
      </p:sp>
      <p:sp>
        <p:nvSpPr>
          <p:cNvPr id="6" name="Content Placeholder 5">
            <a:extLst>
              <a:ext uri="{FF2B5EF4-FFF2-40B4-BE49-F238E27FC236}">
                <a16:creationId xmlns:a16="http://schemas.microsoft.com/office/drawing/2014/main" id="{7D9CA85E-CFBB-968A-B24B-9BD29D8810FA}"/>
              </a:ext>
            </a:extLst>
          </p:cNvPr>
          <p:cNvSpPr>
            <a:spLocks noGrp="1"/>
          </p:cNvSpPr>
          <p:nvPr>
            <p:ph sz="half" idx="2"/>
          </p:nvPr>
        </p:nvSpPr>
        <p:spPr>
          <a:xfrm>
            <a:off x="1219200" y="2360792"/>
            <a:ext cx="5016501" cy="3512255"/>
          </a:xfrm>
        </p:spPr>
        <p:txBody>
          <a:bodyPr/>
          <a:lstStyle/>
          <a:p>
            <a:pPr>
              <a:defRPr/>
            </a:pPr>
            <a:r>
              <a:rPr lang="en-US" dirty="0">
                <a:solidFill>
                  <a:schemeClr val="tx2">
                    <a:lumMod val="40000"/>
                    <a:lumOff val="60000"/>
                  </a:schemeClr>
                </a:solidFill>
              </a:rPr>
              <a:t>Dyspareunia</a:t>
            </a:r>
          </a:p>
          <a:p>
            <a:pPr lvl="1">
              <a:defRPr/>
            </a:pPr>
            <a:r>
              <a:rPr lang="en-US" dirty="0"/>
              <a:t>Vaginal testosterone 1% + estriol 2 mg 2-3 x/week</a:t>
            </a:r>
          </a:p>
          <a:p>
            <a:pPr lvl="1">
              <a:defRPr/>
            </a:pPr>
            <a:r>
              <a:rPr lang="en-US" dirty="0"/>
              <a:t>DHEA 10 mg gel or suppositories 2-3x/week</a:t>
            </a:r>
          </a:p>
          <a:p>
            <a:pPr>
              <a:defRPr/>
            </a:pPr>
            <a:r>
              <a:rPr lang="en-US" dirty="0">
                <a:solidFill>
                  <a:schemeClr val="tx2">
                    <a:lumMod val="75000"/>
                  </a:schemeClr>
                </a:solidFill>
              </a:rPr>
              <a:t>Vasomotor</a:t>
            </a:r>
          </a:p>
          <a:p>
            <a:pPr lvl="1">
              <a:defRPr/>
            </a:pPr>
            <a:r>
              <a:rPr lang="en-US" dirty="0"/>
              <a:t>Gabapentin 300-900mg at HS</a:t>
            </a:r>
          </a:p>
          <a:p>
            <a:pPr lvl="1">
              <a:defRPr/>
            </a:pPr>
            <a:r>
              <a:rPr lang="en-US" dirty="0"/>
              <a:t>SNRI, SSRIs</a:t>
            </a:r>
          </a:p>
          <a:p>
            <a:pPr lvl="1">
              <a:defRPr/>
            </a:pPr>
            <a:r>
              <a:rPr lang="en-US" dirty="0"/>
              <a:t>Fezolinetant ( N3K inhibitor) $$$</a:t>
            </a:r>
          </a:p>
          <a:p>
            <a:pPr lvl="1">
              <a:defRPr/>
            </a:pPr>
            <a:r>
              <a:rPr lang="en-US" dirty="0"/>
              <a:t>Elinzanetant (N1, N3K inhibitor (likely $$$)</a:t>
            </a:r>
          </a:p>
          <a:p>
            <a:pPr lvl="1">
              <a:defRPr/>
            </a:pPr>
            <a:endParaRPr lang="en-US" dirty="0"/>
          </a:p>
          <a:p>
            <a:pPr lvl="1">
              <a:defRPr/>
            </a:pPr>
            <a:endParaRPr lang="en-US" dirty="0"/>
          </a:p>
        </p:txBody>
      </p:sp>
      <p:sp>
        <p:nvSpPr>
          <p:cNvPr id="92165" name="Text Placeholder 6">
            <a:extLst>
              <a:ext uri="{FF2B5EF4-FFF2-40B4-BE49-F238E27FC236}">
                <a16:creationId xmlns:a16="http://schemas.microsoft.com/office/drawing/2014/main" id="{E578E517-6361-9241-70F7-CF92628BF00F}"/>
              </a:ext>
            </a:extLst>
          </p:cNvPr>
          <p:cNvSpPr>
            <a:spLocks noGrp="1" noChangeArrowheads="1"/>
          </p:cNvSpPr>
          <p:nvPr>
            <p:ph type="body" sz="quarter" idx="3"/>
          </p:nvPr>
        </p:nvSpPr>
        <p:spPr>
          <a:xfrm>
            <a:off x="6235700" y="1793664"/>
            <a:ext cx="4470399" cy="567128"/>
          </a:xfrm>
        </p:spPr>
        <p:txBody>
          <a:bodyPr>
            <a:normAutofit/>
          </a:bodyPr>
          <a:lstStyle/>
          <a:p>
            <a:r>
              <a:rPr lang="en-US" altLang="en-US" dirty="0">
                <a:solidFill>
                  <a:srgbClr val="92D050"/>
                </a:solidFill>
              </a:rPr>
              <a:t>Cancer Treatment Complete</a:t>
            </a:r>
          </a:p>
        </p:txBody>
      </p:sp>
      <p:sp>
        <p:nvSpPr>
          <p:cNvPr id="8" name="Content Placeholder 7">
            <a:extLst>
              <a:ext uri="{FF2B5EF4-FFF2-40B4-BE49-F238E27FC236}">
                <a16:creationId xmlns:a16="http://schemas.microsoft.com/office/drawing/2014/main" id="{816D5A1E-5EB7-C8B7-50D8-33A5F4E2A49A}"/>
              </a:ext>
            </a:extLst>
          </p:cNvPr>
          <p:cNvSpPr>
            <a:spLocks noGrp="1"/>
          </p:cNvSpPr>
          <p:nvPr>
            <p:ph sz="quarter" idx="4"/>
          </p:nvPr>
        </p:nvSpPr>
        <p:spPr>
          <a:xfrm>
            <a:off x="6235700" y="2418647"/>
            <a:ext cx="5016501" cy="4230511"/>
          </a:xfrm>
        </p:spPr>
        <p:txBody>
          <a:bodyPr/>
          <a:lstStyle/>
          <a:p>
            <a:pPr>
              <a:defRPr/>
            </a:pPr>
            <a:r>
              <a:rPr lang="en-US" dirty="0">
                <a:solidFill>
                  <a:schemeClr val="tx2">
                    <a:lumMod val="40000"/>
                    <a:lumOff val="60000"/>
                  </a:schemeClr>
                </a:solidFill>
              </a:rPr>
              <a:t>ER- &gt;2 years dx</a:t>
            </a:r>
          </a:p>
          <a:p>
            <a:pPr lvl="1">
              <a:defRPr/>
            </a:pPr>
            <a:r>
              <a:rPr lang="en-US" dirty="0"/>
              <a:t>Treat symptoms as per women on treatment, or</a:t>
            </a:r>
          </a:p>
          <a:p>
            <a:pPr lvl="1">
              <a:defRPr/>
            </a:pPr>
            <a:r>
              <a:rPr lang="en-US" dirty="0"/>
              <a:t>Off-Label bazedoxifene conjugated estrogens  if symptoms severe $$</a:t>
            </a:r>
          </a:p>
          <a:p>
            <a:pPr>
              <a:defRPr/>
            </a:pPr>
            <a:r>
              <a:rPr lang="en-US" dirty="0">
                <a:solidFill>
                  <a:schemeClr val="tx2">
                    <a:lumMod val="75000"/>
                  </a:schemeClr>
                </a:solidFill>
              </a:rPr>
              <a:t>ER+</a:t>
            </a:r>
          </a:p>
          <a:p>
            <a:pPr lvl="1">
              <a:defRPr/>
            </a:pPr>
            <a:r>
              <a:rPr lang="en-US" dirty="0"/>
              <a:t>Treat symptoms as per women on treatment</a:t>
            </a:r>
          </a:p>
        </p:txBody>
      </p:sp>
      <p:sp>
        <p:nvSpPr>
          <p:cNvPr id="2" name="Title 1">
            <a:extLst>
              <a:ext uri="{FF2B5EF4-FFF2-40B4-BE49-F238E27FC236}">
                <a16:creationId xmlns:a16="http://schemas.microsoft.com/office/drawing/2014/main" id="{453B840D-7227-0189-0EE1-A2FCB07CAB6E}"/>
              </a:ext>
            </a:extLst>
          </p:cNvPr>
          <p:cNvSpPr txBox="1">
            <a:spLocks/>
          </p:cNvSpPr>
          <p:nvPr/>
        </p:nvSpPr>
        <p:spPr>
          <a:xfrm>
            <a:off x="425451" y="286603"/>
            <a:ext cx="11341099"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3200" dirty="0">
                <a:latin typeface="Arial" panose="020B0604020202020204" pitchFamily="34" charset="0"/>
                <a:cs typeface="Arial" panose="020B0604020202020204" pitchFamily="34" charset="0"/>
              </a:rPr>
              <a:t>Possible Rx Menopausal Symptoms in Cancer Survivors</a:t>
            </a: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F6B89C1-22F1-3A54-C11E-DCB98099483E}"/>
              </a:ext>
            </a:extLst>
          </p:cNvPr>
          <p:cNvSpPr txBox="1"/>
          <p:nvPr/>
        </p:nvSpPr>
        <p:spPr>
          <a:xfrm>
            <a:off x="5637178" y="2942617"/>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DDB4DDC4-5DBC-F2FD-469A-745261F975F6}"/>
              </a:ext>
            </a:extLst>
          </p:cNvPr>
          <p:cNvSpPr txBox="1"/>
          <p:nvPr/>
        </p:nvSpPr>
        <p:spPr>
          <a:xfrm>
            <a:off x="1219200" y="5712937"/>
            <a:ext cx="4348264" cy="584775"/>
          </a:xfrm>
          <a:prstGeom prst="rect">
            <a:avLst/>
          </a:prstGeom>
          <a:noFill/>
        </p:spPr>
        <p:txBody>
          <a:bodyPr wrap="square" rtlCol="0">
            <a:spAutoFit/>
          </a:bodyPr>
          <a:lstStyle/>
          <a:p>
            <a:r>
              <a:rPr lang="en-US" sz="1600" b="1" i="1" dirty="0">
                <a:solidFill>
                  <a:srgbClr val="FFC000"/>
                </a:solidFill>
                <a:latin typeface="Arial" panose="020B0604020202020204" pitchFamily="34" charset="0"/>
                <a:cs typeface="Arial" panose="020B0604020202020204" pitchFamily="34" charset="0"/>
              </a:rPr>
              <a:t>Johnson KA J Clin </a:t>
            </a:r>
            <a:r>
              <a:rPr lang="en-US" sz="1600" b="1" i="1" dirty="0" err="1">
                <a:solidFill>
                  <a:srgbClr val="FFC000"/>
                </a:solidFill>
                <a:latin typeface="Arial" panose="020B0604020202020204" pitchFamily="34" charset="0"/>
                <a:cs typeface="Arial" panose="020B0604020202020204" pitchFamily="34" charset="0"/>
              </a:rPr>
              <a:t>Endocrin</a:t>
            </a:r>
            <a:r>
              <a:rPr lang="en-US" sz="1600" b="1" i="1" dirty="0">
                <a:solidFill>
                  <a:srgbClr val="FFC000"/>
                </a:solidFill>
                <a:latin typeface="Arial" panose="020B0604020202020204" pitchFamily="34" charset="0"/>
                <a:cs typeface="Arial" panose="020B0604020202020204" pitchFamily="34" charset="0"/>
              </a:rPr>
              <a:t> </a:t>
            </a:r>
            <a:r>
              <a:rPr lang="en-US" sz="1600" b="1" i="1" dirty="0" err="1">
                <a:solidFill>
                  <a:srgbClr val="FFC000"/>
                </a:solidFill>
                <a:latin typeface="Arial" panose="020B0604020202020204" pitchFamily="34" charset="0"/>
                <a:cs typeface="Arial" panose="020B0604020202020204" pitchFamily="34" charset="0"/>
              </a:rPr>
              <a:t>Metab</a:t>
            </a:r>
            <a:r>
              <a:rPr lang="en-US" sz="1600" b="1" i="1" dirty="0">
                <a:solidFill>
                  <a:srgbClr val="FFC000"/>
                </a:solidFill>
                <a:latin typeface="Arial" panose="020B0604020202020204" pitchFamily="34" charset="0"/>
                <a:cs typeface="Arial" panose="020B0604020202020204" pitchFamily="34" charset="0"/>
              </a:rPr>
              <a:t> 2023</a:t>
            </a:r>
          </a:p>
          <a:p>
            <a:r>
              <a:rPr lang="en-US" sz="1600" b="1" i="1" dirty="0">
                <a:solidFill>
                  <a:srgbClr val="FFC000"/>
                </a:solidFill>
                <a:latin typeface="Arial" panose="020B0604020202020204" pitchFamily="34" charset="0"/>
                <a:cs typeface="Arial" panose="020B0604020202020204" pitchFamily="34" charset="0"/>
              </a:rPr>
              <a:t>Pinkerton Oasis 1,2 JAMA 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4">
            <a:extLst>
              <a:ext uri="{FF2B5EF4-FFF2-40B4-BE49-F238E27FC236}">
                <a16:creationId xmlns:a16="http://schemas.microsoft.com/office/drawing/2014/main" id="{82739D41-72A6-1265-A88C-057E72FC49A5}"/>
              </a:ext>
            </a:extLst>
          </p:cNvPr>
          <p:cNvSpPr>
            <a:spLocks noGrp="1" noChangeArrowheads="1"/>
          </p:cNvSpPr>
          <p:nvPr>
            <p:ph type="title"/>
          </p:nvPr>
        </p:nvSpPr>
        <p:spPr>
          <a:xfrm>
            <a:off x="1524000" y="400756"/>
            <a:ext cx="9144000" cy="917228"/>
          </a:xfrm>
        </p:spPr>
        <p:txBody>
          <a:bodyPr>
            <a:normAutofit/>
          </a:bodyPr>
          <a:lstStyle/>
          <a:p>
            <a:r>
              <a:rPr lang="en-US" altLang="en-US" sz="2800" b="1" dirty="0">
                <a:latin typeface="Arial" panose="020B0604020202020204" pitchFamily="34" charset="0"/>
                <a:cs typeface="Arial" panose="020B0604020202020204" pitchFamily="34" charset="0"/>
              </a:rPr>
              <a:t>Summary Screening and Prevention By Risk Level</a:t>
            </a:r>
          </a:p>
        </p:txBody>
      </p:sp>
      <p:sp>
        <p:nvSpPr>
          <p:cNvPr id="106499" name="Text Placeholder 5">
            <a:extLst>
              <a:ext uri="{FF2B5EF4-FFF2-40B4-BE49-F238E27FC236}">
                <a16:creationId xmlns:a16="http://schemas.microsoft.com/office/drawing/2014/main" id="{DED1E36F-97AB-CEF8-DC27-7E9E4E8DDFAD}"/>
              </a:ext>
            </a:extLst>
          </p:cNvPr>
          <p:cNvSpPr>
            <a:spLocks noGrp="1" noChangeArrowheads="1"/>
          </p:cNvSpPr>
          <p:nvPr>
            <p:ph type="body" idx="1"/>
          </p:nvPr>
        </p:nvSpPr>
        <p:spPr>
          <a:xfrm>
            <a:off x="1233577" y="1306701"/>
            <a:ext cx="4123426" cy="567267"/>
          </a:xfrm>
        </p:spPr>
        <p:txBody>
          <a:bodyPr>
            <a:normAutofit fontScale="92500"/>
          </a:bodyPr>
          <a:lstStyle/>
          <a:p>
            <a:r>
              <a:rPr lang="en-US" altLang="en-US" b="1" dirty="0">
                <a:solidFill>
                  <a:srgbClr val="CCFF33"/>
                </a:solidFill>
              </a:rPr>
              <a:t>Moderate RR 2-3x Average</a:t>
            </a:r>
          </a:p>
        </p:txBody>
      </p:sp>
      <p:sp>
        <p:nvSpPr>
          <p:cNvPr id="106500" name="Content Placeholder 6">
            <a:extLst>
              <a:ext uri="{FF2B5EF4-FFF2-40B4-BE49-F238E27FC236}">
                <a16:creationId xmlns:a16="http://schemas.microsoft.com/office/drawing/2014/main" id="{02B540BE-49F4-3715-739B-9C78A067B76E}"/>
              </a:ext>
            </a:extLst>
          </p:cNvPr>
          <p:cNvSpPr>
            <a:spLocks noGrp="1" noChangeArrowheads="1"/>
          </p:cNvSpPr>
          <p:nvPr>
            <p:ph sz="half" idx="2"/>
          </p:nvPr>
        </p:nvSpPr>
        <p:spPr>
          <a:xfrm>
            <a:off x="1112808" y="1927584"/>
            <a:ext cx="4620538" cy="4528255"/>
          </a:xfrm>
        </p:spPr>
        <p:txBody>
          <a:bodyPr/>
          <a:lstStyle/>
          <a:p>
            <a:r>
              <a:rPr lang="en-US" altLang="en-US" dirty="0"/>
              <a:t>Mammogram +/-MRI</a:t>
            </a:r>
          </a:p>
          <a:p>
            <a:r>
              <a:rPr lang="en-US" altLang="en-US" dirty="0"/>
              <a:t>Healthy Behaviors</a:t>
            </a:r>
          </a:p>
          <a:p>
            <a:r>
              <a:rPr lang="en-US" altLang="en-US" dirty="0"/>
              <a:t>Standard Endocrine therapy an option if &gt; 35 and completed childbearing</a:t>
            </a:r>
          </a:p>
          <a:p>
            <a:r>
              <a:rPr lang="en-US" altLang="en-US" dirty="0"/>
              <a:t>Clinical Trials</a:t>
            </a:r>
          </a:p>
        </p:txBody>
      </p:sp>
      <p:sp>
        <p:nvSpPr>
          <p:cNvPr id="106501" name="Text Placeholder 7">
            <a:extLst>
              <a:ext uri="{FF2B5EF4-FFF2-40B4-BE49-F238E27FC236}">
                <a16:creationId xmlns:a16="http://schemas.microsoft.com/office/drawing/2014/main" id="{76B03D9C-5955-29FE-0142-C8A6992955FC}"/>
              </a:ext>
            </a:extLst>
          </p:cNvPr>
          <p:cNvSpPr>
            <a:spLocks noGrp="1" noChangeArrowheads="1"/>
          </p:cNvSpPr>
          <p:nvPr>
            <p:ph type="body" sz="quarter" idx="3"/>
          </p:nvPr>
        </p:nvSpPr>
        <p:spPr>
          <a:xfrm>
            <a:off x="5572479" y="1317983"/>
            <a:ext cx="5095522" cy="567267"/>
          </a:xfrm>
        </p:spPr>
        <p:txBody>
          <a:bodyPr>
            <a:normAutofit fontScale="92500"/>
          </a:bodyPr>
          <a:lstStyle/>
          <a:p>
            <a:pPr algn="ctr"/>
            <a:r>
              <a:rPr lang="en-US" altLang="en-US" b="1" dirty="0">
                <a:solidFill>
                  <a:srgbClr val="FFC000"/>
                </a:solidFill>
              </a:rPr>
              <a:t>High (RR 4-9x) </a:t>
            </a:r>
            <a:r>
              <a:rPr lang="en-US" altLang="en-US" b="1" dirty="0"/>
              <a:t>or </a:t>
            </a:r>
            <a:r>
              <a:rPr lang="en-US" altLang="en-US" b="1" dirty="0">
                <a:solidFill>
                  <a:srgbClr val="FF9900"/>
                </a:solidFill>
              </a:rPr>
              <a:t>Very High (RR≥10x)</a:t>
            </a:r>
          </a:p>
        </p:txBody>
      </p:sp>
      <p:sp>
        <p:nvSpPr>
          <p:cNvPr id="106502" name="Content Placeholder 1">
            <a:extLst>
              <a:ext uri="{FF2B5EF4-FFF2-40B4-BE49-F238E27FC236}">
                <a16:creationId xmlns:a16="http://schemas.microsoft.com/office/drawing/2014/main" id="{AC6CD006-7916-761F-B7EE-977DC032F40A}"/>
              </a:ext>
            </a:extLst>
          </p:cNvPr>
          <p:cNvSpPr>
            <a:spLocks noGrp="1" noChangeArrowheads="1"/>
          </p:cNvSpPr>
          <p:nvPr>
            <p:ph sz="quarter" idx="4"/>
          </p:nvPr>
        </p:nvSpPr>
        <p:spPr>
          <a:xfrm>
            <a:off x="5873044" y="1927584"/>
            <a:ext cx="5302955" cy="3468509"/>
          </a:xfrm>
        </p:spPr>
        <p:txBody>
          <a:bodyPr/>
          <a:lstStyle/>
          <a:p>
            <a:r>
              <a:rPr lang="en-US" altLang="en-US" dirty="0"/>
              <a:t>Mammogram + MRI</a:t>
            </a:r>
          </a:p>
          <a:p>
            <a:r>
              <a:rPr lang="en-US" altLang="en-US" dirty="0"/>
              <a:t>Healthy Behaviors</a:t>
            </a:r>
          </a:p>
          <a:p>
            <a:r>
              <a:rPr lang="en-US" altLang="en-US" dirty="0"/>
              <a:t>Standard Endocrine Agents recommended if &gt;35 and completed childbearing</a:t>
            </a:r>
          </a:p>
          <a:p>
            <a:pPr lvl="1"/>
            <a:r>
              <a:rPr lang="en-US" altLang="en-US" dirty="0"/>
              <a:t>Tamoxifen (low dose ok for Peri-Postmen)</a:t>
            </a:r>
          </a:p>
          <a:p>
            <a:pPr lvl="1"/>
            <a:r>
              <a:rPr lang="en-US" altLang="en-US" dirty="0"/>
              <a:t>Raloxifene*</a:t>
            </a:r>
          </a:p>
          <a:p>
            <a:pPr lvl="1"/>
            <a:r>
              <a:rPr lang="en-US" altLang="en-US" dirty="0"/>
              <a:t>Anastrozole*, Exemestane* </a:t>
            </a:r>
          </a:p>
          <a:p>
            <a:r>
              <a:rPr lang="en-US" altLang="en-US"/>
              <a:t>Clinical </a:t>
            </a:r>
            <a:r>
              <a:rPr lang="en-US" altLang="en-US" dirty="0"/>
              <a:t>Trials</a:t>
            </a:r>
          </a:p>
          <a:p>
            <a:r>
              <a:rPr lang="en-US" altLang="en-US" dirty="0"/>
              <a:t>Prophylactic surgery if very high risk</a:t>
            </a:r>
          </a:p>
        </p:txBody>
      </p:sp>
      <p:sp>
        <p:nvSpPr>
          <p:cNvPr id="106503" name="TextBox 2">
            <a:extLst>
              <a:ext uri="{FF2B5EF4-FFF2-40B4-BE49-F238E27FC236}">
                <a16:creationId xmlns:a16="http://schemas.microsoft.com/office/drawing/2014/main" id="{79525B51-2419-CAFB-B815-99CF60965FCC}"/>
              </a:ext>
            </a:extLst>
          </p:cNvPr>
          <p:cNvSpPr txBox="1">
            <a:spLocks noChangeArrowheads="1"/>
          </p:cNvSpPr>
          <p:nvPr/>
        </p:nvSpPr>
        <p:spPr bwMode="auto">
          <a:xfrm>
            <a:off x="5873044" y="5963359"/>
            <a:ext cx="3022600"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r>
              <a:rPr lang="en-US" altLang="en-US" sz="1778" dirty="0">
                <a:latin typeface="Arial" panose="020B0604020202020204" pitchFamily="34" charset="0"/>
                <a:cs typeface="Arial" panose="020B0604020202020204" pitchFamily="34" charset="0"/>
              </a:rPr>
              <a:t>* </a:t>
            </a:r>
            <a:r>
              <a:rPr lang="en-US" altLang="en-US" sz="1778" i="1" dirty="0">
                <a:latin typeface="Arial" panose="020B0604020202020204" pitchFamily="34" charset="0"/>
                <a:cs typeface="Arial" panose="020B0604020202020204" pitchFamily="34" charset="0"/>
              </a:rPr>
              <a:t>Postmenopausal only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49FBD66B-9708-669D-925B-E100C746D17C}"/>
              </a:ext>
            </a:extLst>
          </p:cNvPr>
          <p:cNvSpPr>
            <a:spLocks noGrp="1" noChangeArrowheads="1"/>
          </p:cNvSpPr>
          <p:nvPr>
            <p:ph idx="1"/>
          </p:nvPr>
        </p:nvSpPr>
        <p:spPr>
          <a:xfrm>
            <a:off x="1132609" y="2173990"/>
            <a:ext cx="9653155" cy="4023360"/>
          </a:xfrm>
        </p:spPr>
        <p:txBody>
          <a:bodyPr>
            <a:normAutofit fontScale="62500" lnSpcReduction="20000"/>
          </a:bodyPr>
          <a:lstStyle/>
          <a:p>
            <a:pPr>
              <a:lnSpc>
                <a:spcPct val="90000"/>
              </a:lnSpc>
            </a:pPr>
            <a:r>
              <a:rPr lang="en-US" altLang="en-US" sz="2900" b="1" dirty="0">
                <a:latin typeface="Arial" panose="020B0604020202020204" pitchFamily="34" charset="0"/>
                <a:cs typeface="Arial" panose="020B0604020202020204" pitchFamily="34" charset="0"/>
              </a:rPr>
              <a:t>Early menarche                                                              </a:t>
            </a:r>
            <a:r>
              <a:rPr lang="en-US" altLang="en-US" sz="2900" b="1" dirty="0">
                <a:solidFill>
                  <a:schemeClr val="tx1"/>
                </a:solidFill>
                <a:latin typeface="Arial" panose="020B0604020202020204" pitchFamily="34" charset="0"/>
                <a:cs typeface="Arial" panose="020B0604020202020204" pitchFamily="34" charset="0"/>
              </a:rPr>
              <a:t>1.05 year &lt;12</a:t>
            </a:r>
          </a:p>
          <a:p>
            <a:pPr>
              <a:lnSpc>
                <a:spcPct val="90000"/>
              </a:lnSpc>
            </a:pPr>
            <a:r>
              <a:rPr lang="en-US" altLang="en-US" sz="2900" b="1" dirty="0">
                <a:solidFill>
                  <a:schemeClr val="tx1"/>
                </a:solidFill>
                <a:latin typeface="Arial" panose="020B0604020202020204" pitchFamily="34" charset="0"/>
                <a:cs typeface="Arial" panose="020B0604020202020204" pitchFamily="34" charset="0"/>
              </a:rPr>
              <a:t>Late menopause                                                            1.05 / year &gt;50</a:t>
            </a:r>
          </a:p>
          <a:p>
            <a:pPr>
              <a:lnSpc>
                <a:spcPct val="90000"/>
              </a:lnSpc>
            </a:pPr>
            <a:r>
              <a:rPr lang="en-US" altLang="en-US" sz="2900" b="1" dirty="0">
                <a:solidFill>
                  <a:schemeClr val="tx1"/>
                </a:solidFill>
                <a:latin typeface="Arial" panose="020B0604020202020204" pitchFamily="34" charset="0"/>
                <a:cs typeface="Arial" panose="020B0604020202020204" pitchFamily="34" charset="0"/>
              </a:rPr>
              <a:t>None or &gt;30 first birth vs &lt;20                                       </a:t>
            </a:r>
            <a:r>
              <a:rPr lang="en-US" altLang="en-US" sz="2900" b="1" dirty="0">
                <a:solidFill>
                  <a:srgbClr val="FFFF00"/>
                </a:solidFill>
                <a:latin typeface="Arial" panose="020B0604020202020204" pitchFamily="34" charset="0"/>
                <a:cs typeface="Arial" panose="020B0604020202020204" pitchFamily="34" charset="0"/>
              </a:rPr>
              <a:t>2x</a:t>
            </a:r>
          </a:p>
          <a:p>
            <a:pPr>
              <a:lnSpc>
                <a:spcPct val="90000"/>
              </a:lnSpc>
            </a:pPr>
            <a:r>
              <a:rPr lang="en-US" altLang="en-US" sz="2900" b="1" dirty="0">
                <a:solidFill>
                  <a:schemeClr val="tx1"/>
                </a:solidFill>
                <a:latin typeface="Arial" panose="020B0604020202020204" pitchFamily="34" charset="0"/>
                <a:cs typeface="Arial" panose="020B0604020202020204" pitchFamily="34" charset="0"/>
              </a:rPr>
              <a:t>No Lactation                                                                  0.96 / 12 months</a:t>
            </a:r>
          </a:p>
          <a:p>
            <a:pPr>
              <a:lnSpc>
                <a:spcPct val="90000"/>
              </a:lnSpc>
            </a:pPr>
            <a:r>
              <a:rPr lang="en-US" altLang="en-US" sz="2900" b="1" dirty="0">
                <a:solidFill>
                  <a:schemeClr val="tx1"/>
                </a:solidFill>
                <a:latin typeface="Arial" panose="020B0604020202020204" pitchFamily="34" charset="0"/>
                <a:cs typeface="Arial" panose="020B0604020202020204" pitchFamily="34" charset="0"/>
              </a:rPr>
              <a:t>Hyperplasia/flat atypia                                                  1.4 x</a:t>
            </a:r>
          </a:p>
          <a:p>
            <a:pPr>
              <a:lnSpc>
                <a:spcPct val="90000"/>
              </a:lnSpc>
            </a:pPr>
            <a:r>
              <a:rPr lang="en-US" altLang="en-US" sz="2900" b="1" dirty="0">
                <a:solidFill>
                  <a:srgbClr val="00FF00"/>
                </a:solidFill>
                <a:latin typeface="Arial" panose="020B0604020202020204" pitchFamily="34" charset="0"/>
                <a:cs typeface="Arial" panose="020B0604020202020204" pitchFamily="34" charset="0"/>
              </a:rPr>
              <a:t>  </a:t>
            </a:r>
          </a:p>
          <a:p>
            <a:pPr>
              <a:lnSpc>
                <a:spcPct val="90000"/>
              </a:lnSpc>
            </a:pPr>
            <a:r>
              <a:rPr lang="en-US" altLang="en-US" sz="2900" b="1" dirty="0">
                <a:solidFill>
                  <a:srgbClr val="CCFF33"/>
                </a:solidFill>
                <a:latin typeface="Arial" panose="020B0604020202020204" pitchFamily="34" charset="0"/>
                <a:cs typeface="Arial" panose="020B0604020202020204" pitchFamily="34" charset="0"/>
              </a:rPr>
              <a:t>≥ 5 years recent hormone contraceptives                  </a:t>
            </a:r>
            <a:r>
              <a:rPr lang="en-US" altLang="en-US" sz="2900" b="1" dirty="0">
                <a:solidFill>
                  <a:schemeClr val="tx1"/>
                </a:solidFill>
                <a:latin typeface="Arial" panose="020B0604020202020204" pitchFamily="34" charset="0"/>
                <a:cs typeface="Arial" panose="020B0604020202020204" pitchFamily="34" charset="0"/>
              </a:rPr>
              <a:t>1.2x</a:t>
            </a:r>
          </a:p>
          <a:p>
            <a:pPr>
              <a:lnSpc>
                <a:spcPct val="90000"/>
              </a:lnSpc>
            </a:pPr>
            <a:r>
              <a:rPr lang="en-US" altLang="en-US" sz="2900" b="1" dirty="0">
                <a:solidFill>
                  <a:srgbClr val="CCFF33"/>
                </a:solidFill>
                <a:latin typeface="Arial" panose="020B0604020202020204" pitchFamily="34" charset="0"/>
                <a:cs typeface="Arial" panose="020B0604020202020204" pitchFamily="34" charset="0"/>
              </a:rPr>
              <a:t>5 years estrogen and progestin HRT                          </a:t>
            </a:r>
            <a:r>
              <a:rPr lang="en-US" altLang="en-US" sz="2900" b="1" dirty="0">
                <a:solidFill>
                  <a:srgbClr val="FFC000"/>
                </a:solidFill>
                <a:latin typeface="Arial" panose="020B0604020202020204" pitchFamily="34" charset="0"/>
                <a:cs typeface="Arial" panose="020B0604020202020204" pitchFamily="34" charset="0"/>
              </a:rPr>
              <a:t>1.25 x</a:t>
            </a:r>
          </a:p>
          <a:p>
            <a:pPr>
              <a:lnSpc>
                <a:spcPct val="90000"/>
              </a:lnSpc>
            </a:pPr>
            <a:r>
              <a:rPr lang="en-US" altLang="en-US" sz="2900" b="1" dirty="0">
                <a:solidFill>
                  <a:srgbClr val="CCFF33"/>
                </a:solidFill>
                <a:latin typeface="Arial" panose="020B0604020202020204" pitchFamily="34" charset="0"/>
                <a:cs typeface="Arial" panose="020B0604020202020204" pitchFamily="34" charset="0"/>
              </a:rPr>
              <a:t>Obesity BMI  &gt;30 vs &lt;25                                               </a:t>
            </a:r>
            <a:r>
              <a:rPr lang="en-US" altLang="en-US" sz="2900" b="1" dirty="0">
                <a:solidFill>
                  <a:srgbClr val="FFC000"/>
                </a:solidFill>
                <a:latin typeface="Arial" panose="020B0604020202020204" pitchFamily="34" charset="0"/>
                <a:cs typeface="Arial" panose="020B0604020202020204" pitchFamily="34" charset="0"/>
              </a:rPr>
              <a:t>1.3 x</a:t>
            </a:r>
          </a:p>
          <a:p>
            <a:pPr>
              <a:lnSpc>
                <a:spcPct val="90000"/>
              </a:lnSpc>
            </a:pPr>
            <a:r>
              <a:rPr lang="en-US" altLang="en-US" sz="2900" b="1" dirty="0">
                <a:solidFill>
                  <a:srgbClr val="CCFF33"/>
                </a:solidFill>
                <a:latin typeface="Arial" panose="020B0604020202020204" pitchFamily="34" charset="0"/>
                <a:cs typeface="Arial" panose="020B0604020202020204" pitchFamily="34" charset="0"/>
              </a:rPr>
              <a:t>Inactivity vs 3-5 hours exercise/week                         </a:t>
            </a:r>
            <a:r>
              <a:rPr lang="en-US" altLang="en-US" sz="2900" b="1" dirty="0">
                <a:solidFill>
                  <a:srgbClr val="FFC000"/>
                </a:solidFill>
                <a:latin typeface="Arial" panose="020B0604020202020204" pitchFamily="34" charset="0"/>
                <a:cs typeface="Arial" panose="020B0604020202020204" pitchFamily="34" charset="0"/>
              </a:rPr>
              <a:t>1.25 x</a:t>
            </a:r>
          </a:p>
          <a:p>
            <a:pPr>
              <a:lnSpc>
                <a:spcPct val="90000"/>
              </a:lnSpc>
            </a:pPr>
            <a:r>
              <a:rPr lang="en-US" altLang="en-US" sz="2900" b="1" dirty="0">
                <a:solidFill>
                  <a:srgbClr val="CCFF33"/>
                </a:solidFill>
                <a:latin typeface="Arial" panose="020B0604020202020204" pitchFamily="34" charset="0"/>
                <a:cs typeface="Arial" panose="020B0604020202020204" pitchFamily="34" charset="0"/>
              </a:rPr>
              <a:t>Alcohol                                                                           </a:t>
            </a:r>
            <a:r>
              <a:rPr lang="en-US" altLang="en-US" sz="2900" b="1" dirty="0">
                <a:solidFill>
                  <a:srgbClr val="FFC000"/>
                </a:solidFill>
              </a:rPr>
              <a:t>1.1 / drink / day</a:t>
            </a:r>
          </a:p>
          <a:p>
            <a:pPr>
              <a:lnSpc>
                <a:spcPct val="90000"/>
              </a:lnSpc>
            </a:pPr>
            <a:endParaRPr lang="en-US" altLang="en-US" sz="2133" dirty="0">
              <a:solidFill>
                <a:srgbClr val="00FF00"/>
              </a:solidFill>
            </a:endParaRPr>
          </a:p>
        </p:txBody>
      </p:sp>
      <p:sp>
        <p:nvSpPr>
          <p:cNvPr id="2" name="TextBox 1">
            <a:extLst>
              <a:ext uri="{FF2B5EF4-FFF2-40B4-BE49-F238E27FC236}">
                <a16:creationId xmlns:a16="http://schemas.microsoft.com/office/drawing/2014/main" id="{C9B74596-6F31-AEF9-F306-98D14E559BB8}"/>
              </a:ext>
            </a:extLst>
          </p:cNvPr>
          <p:cNvSpPr txBox="1"/>
          <p:nvPr/>
        </p:nvSpPr>
        <p:spPr>
          <a:xfrm>
            <a:off x="5959186" y="1705983"/>
            <a:ext cx="2918114" cy="420564"/>
          </a:xfrm>
          <a:prstGeom prst="rect">
            <a:avLst/>
          </a:prstGeom>
          <a:noFill/>
        </p:spPr>
        <p:txBody>
          <a:bodyPr wrap="square">
            <a:spAutoFit/>
          </a:bodyPr>
          <a:lstStyle/>
          <a:p>
            <a:pPr>
              <a:defRPr/>
            </a:pPr>
            <a:r>
              <a:rPr lang="en-US" sz="2133" b="1" dirty="0">
                <a:latin typeface="Arial" panose="020B0604020202020204" pitchFamily="34" charset="0"/>
              </a:rPr>
              <a:t>          </a:t>
            </a:r>
            <a:r>
              <a:rPr lang="en-US" sz="2133" b="1" dirty="0">
                <a:solidFill>
                  <a:srgbClr val="FFFF00"/>
                </a:solidFill>
                <a:latin typeface="Arial" panose="020B0604020202020204" pitchFamily="34" charset="0"/>
              </a:rPr>
              <a:t>Relative Risk </a:t>
            </a:r>
          </a:p>
        </p:txBody>
      </p:sp>
      <p:sp>
        <p:nvSpPr>
          <p:cNvPr id="5" name="Title 1">
            <a:extLst>
              <a:ext uri="{FF2B5EF4-FFF2-40B4-BE49-F238E27FC236}">
                <a16:creationId xmlns:a16="http://schemas.microsoft.com/office/drawing/2014/main" id="{85B0F9ED-CDEB-BC51-A1A2-0353ABC85E17}"/>
              </a:ext>
            </a:extLst>
          </p:cNvPr>
          <p:cNvSpPr>
            <a:spLocks noGrp="1"/>
          </p:cNvSpPr>
          <p:nvPr>
            <p:ph type="title"/>
          </p:nvPr>
        </p:nvSpPr>
        <p:spPr>
          <a:xfrm>
            <a:off x="1211580" y="-25867"/>
            <a:ext cx="10058400" cy="1450757"/>
          </a:xfrm>
        </p:spPr>
        <p:txBody>
          <a:bodyPr>
            <a:normAutofit/>
          </a:bodyPr>
          <a:lstStyle/>
          <a:p>
            <a:r>
              <a:rPr lang="en-US" altLang="en-US" sz="2800" b="1" dirty="0">
                <a:solidFill>
                  <a:schemeClr val="tx1"/>
                </a:solidFill>
                <a:latin typeface="Arial" panose="020B0604020202020204" pitchFamily="34" charset="0"/>
                <a:cs typeface="Arial" panose="020B0604020202020204" pitchFamily="34" charset="0"/>
              </a:rPr>
              <a:t>Minor Risk Factors Increase Relative Risk Up to 2x </a:t>
            </a:r>
            <a:endParaRPr lang="en-US" sz="2800" b="1" dirty="0"/>
          </a:p>
        </p:txBody>
      </p:sp>
    </p:spTree>
    <p:extLst>
      <p:ext uri="{BB962C8B-B14F-4D97-AF65-F5344CB8AC3E}">
        <p14:creationId xmlns:p14="http://schemas.microsoft.com/office/powerpoint/2010/main" val="293424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Content Placeholder 5">
            <a:extLst>
              <a:ext uri="{FF2B5EF4-FFF2-40B4-BE49-F238E27FC236}">
                <a16:creationId xmlns:a16="http://schemas.microsoft.com/office/drawing/2014/main" id="{BA8BFDF4-68D9-AB78-C7C0-7A2862B468B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7648" y="1818753"/>
            <a:ext cx="2357967" cy="4148667"/>
          </a:xfrm>
        </p:spPr>
      </p:pic>
      <p:sp>
        <p:nvSpPr>
          <p:cNvPr id="2" name="Content Placeholder 1">
            <a:extLst>
              <a:ext uri="{FF2B5EF4-FFF2-40B4-BE49-F238E27FC236}">
                <a16:creationId xmlns:a16="http://schemas.microsoft.com/office/drawing/2014/main" id="{F6FDF226-6DA4-6491-84AD-5EE4E7CDBCCA}"/>
              </a:ext>
            </a:extLst>
          </p:cNvPr>
          <p:cNvSpPr>
            <a:spLocks noGrp="1"/>
          </p:cNvSpPr>
          <p:nvPr>
            <p:ph sz="half" idx="2"/>
          </p:nvPr>
        </p:nvSpPr>
        <p:spPr>
          <a:xfrm>
            <a:off x="4700102" y="1818753"/>
            <a:ext cx="6945935" cy="3528269"/>
          </a:xfrm>
        </p:spPr>
        <p:txBody>
          <a:bodyPr>
            <a:normAutofit/>
          </a:bodyPr>
          <a:lstStyle/>
          <a:p>
            <a:pPr>
              <a:defRPr/>
            </a:pPr>
            <a:r>
              <a:rPr lang="en-US" b="1" dirty="0"/>
              <a:t>Gail </a:t>
            </a:r>
            <a:r>
              <a:rPr lang="en-US" b="1" dirty="0">
                <a:solidFill>
                  <a:srgbClr val="FF9900"/>
                </a:solidFill>
              </a:rPr>
              <a:t>(BCRAT)</a:t>
            </a:r>
            <a:r>
              <a:rPr lang="en-US" b="1" dirty="0"/>
              <a:t>  </a:t>
            </a:r>
            <a:r>
              <a:rPr lang="en-US" b="1" i="1" dirty="0"/>
              <a:t>5yr and lifetime</a:t>
            </a:r>
          </a:p>
          <a:p>
            <a:pPr lvl="1">
              <a:defRPr/>
            </a:pPr>
            <a:r>
              <a:rPr lang="en-US" sz="2000" b="1" i="0" dirty="0">
                <a:solidFill>
                  <a:schemeClr val="accent5"/>
                </a:solidFill>
                <a:effectLst/>
                <a:latin typeface="Cambria" panose="02040503050406030204" pitchFamily="18" charset="0"/>
              </a:rPr>
              <a:t>. </a:t>
            </a:r>
            <a:r>
              <a:rPr lang="en-US" sz="2000" b="1" i="0" u="sng" dirty="0">
                <a:solidFill>
                  <a:srgbClr val="FF9900"/>
                </a:solidFill>
                <a:effectLst/>
                <a:latin typeface="Cambria" panose="02040503050406030204" pitchFamily="18" charset="0"/>
                <a:hlinkClick r:id="rId4">
                  <a:extLst>
                    <a:ext uri="{A12FA001-AC4F-418D-AE19-62706E023703}">
                      <ahyp:hlinkClr xmlns:ahyp="http://schemas.microsoft.com/office/drawing/2018/hyperlinkcolor" val="tx"/>
                    </a:ext>
                  </a:extLst>
                </a:hlinkClick>
              </a:rPr>
              <a:t>http://www.cancer.gov/bcrisktool/</a:t>
            </a:r>
            <a:endParaRPr lang="en-US" sz="2000" b="1" i="1" dirty="0">
              <a:solidFill>
                <a:srgbClr val="FF9900"/>
              </a:solidFill>
            </a:endParaRPr>
          </a:p>
          <a:p>
            <a:pPr>
              <a:defRPr/>
            </a:pPr>
            <a:r>
              <a:rPr lang="en-US" b="1" dirty="0"/>
              <a:t>Breast Cancer Surveillance Consortium </a:t>
            </a:r>
            <a:r>
              <a:rPr lang="en-US" b="1" dirty="0">
                <a:solidFill>
                  <a:srgbClr val="FFFF00"/>
                </a:solidFill>
              </a:rPr>
              <a:t>(BCSC) </a:t>
            </a:r>
            <a:r>
              <a:rPr lang="en-US" b="1" i="1" dirty="0"/>
              <a:t>5, 10 yr </a:t>
            </a:r>
          </a:p>
          <a:p>
            <a:pPr lvl="1">
              <a:defRPr/>
            </a:pPr>
            <a:r>
              <a:rPr lang="en-US" sz="2000" b="1" i="0" u="sng" dirty="0">
                <a:solidFill>
                  <a:srgbClr val="FFFF00"/>
                </a:solidFill>
                <a:effectLst/>
                <a:latin typeface="Cambria" panose="02040503050406030204" pitchFamily="18" charset="0"/>
                <a:hlinkClick r:id="rId5">
                  <a:extLst>
                    <a:ext uri="{A12FA001-AC4F-418D-AE19-62706E023703}">
                      <ahyp:hlinkClr xmlns:ahyp="http://schemas.microsoft.com/office/drawing/2018/hyperlinkcolor" val="tx"/>
                    </a:ext>
                  </a:extLst>
                </a:hlinkClick>
              </a:rPr>
              <a:t>https://tools.bcsc-scc.org/BC5yearRisk</a:t>
            </a:r>
            <a:r>
              <a:rPr lang="en-US" sz="2000" b="1" i="0" dirty="0">
                <a:solidFill>
                  <a:srgbClr val="212121"/>
                </a:solidFill>
                <a:effectLst/>
                <a:latin typeface="Cambria" panose="02040503050406030204" pitchFamily="18" charset="0"/>
              </a:rPr>
              <a:t>.</a:t>
            </a:r>
            <a:endParaRPr lang="en-US" sz="2000" b="1" i="1" dirty="0"/>
          </a:p>
          <a:p>
            <a:pPr>
              <a:defRPr/>
            </a:pPr>
            <a:r>
              <a:rPr lang="en-US" b="1" dirty="0"/>
              <a:t>Tyrer–Cuzick </a:t>
            </a:r>
            <a:r>
              <a:rPr lang="en-US" b="1" dirty="0">
                <a:solidFill>
                  <a:srgbClr val="99CC00"/>
                </a:solidFill>
              </a:rPr>
              <a:t>(IBIS) </a:t>
            </a:r>
            <a:r>
              <a:rPr lang="en-US" b="1" i="1" dirty="0"/>
              <a:t>5,10 </a:t>
            </a:r>
            <a:r>
              <a:rPr lang="en-US" b="1" i="1" dirty="0" err="1"/>
              <a:t>yr</a:t>
            </a:r>
            <a:r>
              <a:rPr lang="en-US" b="1" i="1" dirty="0"/>
              <a:t>, remaining lifetime</a:t>
            </a:r>
          </a:p>
          <a:p>
            <a:pPr>
              <a:defRPr/>
            </a:pPr>
            <a:r>
              <a:rPr lang="en-US" b="1" i="1" dirty="0"/>
              <a:t>	</a:t>
            </a:r>
            <a:r>
              <a:rPr lang="en-US" b="1" i="0" dirty="0">
                <a:solidFill>
                  <a:srgbClr val="212121"/>
                </a:solidFill>
                <a:effectLst/>
                <a:latin typeface="Cambria" panose="02040503050406030204" pitchFamily="18" charset="0"/>
              </a:rPr>
              <a:t>.</a:t>
            </a:r>
            <a:r>
              <a:rPr lang="en-US" b="1" i="0" dirty="0">
                <a:solidFill>
                  <a:srgbClr val="99CC00"/>
                </a:solidFill>
                <a:effectLst/>
                <a:latin typeface="Cambria" panose="02040503050406030204" pitchFamily="18" charset="0"/>
              </a:rPr>
              <a:t> </a:t>
            </a:r>
            <a:r>
              <a:rPr lang="en-US" b="1" i="0" u="sng" dirty="0">
                <a:solidFill>
                  <a:srgbClr val="99CC00"/>
                </a:solidFill>
                <a:effectLst/>
                <a:latin typeface="Cambria" panose="02040503050406030204" pitchFamily="18" charset="0"/>
                <a:hlinkClick r:id="rId6">
                  <a:extLst>
                    <a:ext uri="{A12FA001-AC4F-418D-AE19-62706E023703}">
                      <ahyp:hlinkClr xmlns:ahyp="http://schemas.microsoft.com/office/drawing/2018/hyperlinkcolor" val="tx"/>
                    </a:ext>
                  </a:extLst>
                </a:hlinkClick>
              </a:rPr>
              <a:t>http://www.ems-trials.org/riskevaluator</a:t>
            </a:r>
            <a:r>
              <a:rPr lang="en-US" b="1" i="0" u="sng" dirty="0">
                <a:solidFill>
                  <a:srgbClr val="FFFF00"/>
                </a:solidFill>
                <a:effectLst/>
                <a:latin typeface="Cambria" panose="02040503050406030204" pitchFamily="18" charset="0"/>
                <a:hlinkClick r:id="rId6">
                  <a:extLst>
                    <a:ext uri="{A12FA001-AC4F-418D-AE19-62706E023703}">
                      <ahyp:hlinkClr xmlns:ahyp="http://schemas.microsoft.com/office/drawing/2018/hyperlinkcolor" val="tx"/>
                    </a:ext>
                  </a:extLst>
                </a:hlinkClick>
              </a:rPr>
              <a:t>/</a:t>
            </a:r>
            <a:endParaRPr lang="en-US" b="1" i="1" dirty="0">
              <a:solidFill>
                <a:srgbClr val="FFFF00"/>
              </a:solidFill>
            </a:endParaRPr>
          </a:p>
          <a:p>
            <a:pPr>
              <a:defRPr/>
            </a:pPr>
            <a:r>
              <a:rPr lang="en-US" b="1" dirty="0"/>
              <a:t>Boadicea </a:t>
            </a:r>
            <a:r>
              <a:rPr lang="en-US" b="1" dirty="0">
                <a:solidFill>
                  <a:srgbClr val="00B0F0"/>
                </a:solidFill>
              </a:rPr>
              <a:t>(CANRISK) </a:t>
            </a:r>
            <a:r>
              <a:rPr lang="en-US" b="1" i="1" dirty="0"/>
              <a:t>5, 10-year, lifetime</a:t>
            </a:r>
          </a:p>
          <a:p>
            <a:pPr lvl="1">
              <a:defRPr/>
            </a:pPr>
            <a:r>
              <a:rPr lang="en-US" sz="2000" b="1" i="1" dirty="0">
                <a:solidFill>
                  <a:srgbClr val="00B0F0"/>
                </a:solidFill>
              </a:rPr>
              <a:t>https://www.canrisk.org/</a:t>
            </a:r>
          </a:p>
        </p:txBody>
      </p:sp>
      <p:sp>
        <p:nvSpPr>
          <p:cNvPr id="5" name="Arrow: Down 4">
            <a:extLst>
              <a:ext uri="{FF2B5EF4-FFF2-40B4-BE49-F238E27FC236}">
                <a16:creationId xmlns:a16="http://schemas.microsoft.com/office/drawing/2014/main" id="{540EA941-4E1D-19C7-2718-F161126BAA4A}"/>
              </a:ext>
            </a:extLst>
          </p:cNvPr>
          <p:cNvSpPr/>
          <p:nvPr/>
        </p:nvSpPr>
        <p:spPr>
          <a:xfrm>
            <a:off x="3534300" y="2569540"/>
            <a:ext cx="484632" cy="1901977"/>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E718791E-551A-F378-4FCF-39B05C68A624}"/>
              </a:ext>
            </a:extLst>
          </p:cNvPr>
          <p:cNvSpPr txBox="1"/>
          <p:nvPr/>
        </p:nvSpPr>
        <p:spPr>
          <a:xfrm>
            <a:off x="3401087" y="1818754"/>
            <a:ext cx="1186529"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Quick</a:t>
            </a:r>
          </a:p>
        </p:txBody>
      </p:sp>
      <p:sp>
        <p:nvSpPr>
          <p:cNvPr id="7" name="TextBox 6">
            <a:extLst>
              <a:ext uri="{FF2B5EF4-FFF2-40B4-BE49-F238E27FC236}">
                <a16:creationId xmlns:a16="http://schemas.microsoft.com/office/drawing/2014/main" id="{06665045-8C64-F86D-621F-15A640CB839A}"/>
              </a:ext>
            </a:extLst>
          </p:cNvPr>
          <p:cNvSpPr txBox="1"/>
          <p:nvPr/>
        </p:nvSpPr>
        <p:spPr>
          <a:xfrm>
            <a:off x="3300604" y="4639137"/>
            <a:ext cx="1647931"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Time Consuming</a:t>
            </a:r>
          </a:p>
        </p:txBody>
      </p:sp>
      <p:sp>
        <p:nvSpPr>
          <p:cNvPr id="3" name="Title 1">
            <a:extLst>
              <a:ext uri="{FF2B5EF4-FFF2-40B4-BE49-F238E27FC236}">
                <a16:creationId xmlns:a16="http://schemas.microsoft.com/office/drawing/2014/main" id="{D624091E-BF9D-8216-7570-7F761DBB77A1}"/>
              </a:ext>
            </a:extLst>
          </p:cNvPr>
          <p:cNvSpPr txBox="1">
            <a:spLocks/>
          </p:cNvSpPr>
          <p:nvPr/>
        </p:nvSpPr>
        <p:spPr>
          <a:xfrm>
            <a:off x="93518" y="286603"/>
            <a:ext cx="11062162"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3200" b="1" i="0" u="none" strike="noStrike" kern="1200" cap="none" spc="-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Several Web-Based Tools for Risk Prediction</a:t>
            </a:r>
          </a:p>
        </p:txBody>
      </p:sp>
      <p:sp>
        <p:nvSpPr>
          <p:cNvPr id="10" name="TextBox 9">
            <a:extLst>
              <a:ext uri="{FF2B5EF4-FFF2-40B4-BE49-F238E27FC236}">
                <a16:creationId xmlns:a16="http://schemas.microsoft.com/office/drawing/2014/main" id="{8074E0C2-6C97-8F7C-14BC-3594D24F22C9}"/>
              </a:ext>
            </a:extLst>
          </p:cNvPr>
          <p:cNvSpPr txBox="1"/>
          <p:nvPr/>
        </p:nvSpPr>
        <p:spPr>
          <a:xfrm>
            <a:off x="6381306" y="6402120"/>
            <a:ext cx="4558064" cy="338554"/>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Paige J Gen Intern Med 2023;38:2584</a:t>
            </a:r>
          </a:p>
        </p:txBody>
      </p:sp>
    </p:spTree>
    <p:extLst>
      <p:ext uri="{BB962C8B-B14F-4D97-AF65-F5344CB8AC3E}">
        <p14:creationId xmlns:p14="http://schemas.microsoft.com/office/powerpoint/2010/main" val="340745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52AA04-7BFD-6C32-8B80-FAD0B6589C73}"/>
              </a:ext>
            </a:extLst>
          </p:cNvPr>
          <p:cNvSpPr txBox="1">
            <a:spLocks noChangeArrowheads="1"/>
          </p:cNvSpPr>
          <p:nvPr/>
        </p:nvSpPr>
        <p:spPr>
          <a:xfrm>
            <a:off x="6799325" y="402771"/>
            <a:ext cx="5947593" cy="47692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altLang="en-US" sz="2000" b="1" dirty="0">
                <a:solidFill>
                  <a:schemeClr val="tx1"/>
                </a:solidFill>
                <a:latin typeface="Arial" panose="020B0604020202020204" pitchFamily="34" charset="0"/>
                <a:cs typeface="Arial" panose="020B0604020202020204" pitchFamily="34" charset="0"/>
              </a:rPr>
              <a:t>Model  Differences </a:t>
            </a:r>
          </a:p>
        </p:txBody>
      </p:sp>
      <p:graphicFrame>
        <p:nvGraphicFramePr>
          <p:cNvPr id="8" name="Table 5">
            <a:extLst>
              <a:ext uri="{FF2B5EF4-FFF2-40B4-BE49-F238E27FC236}">
                <a16:creationId xmlns:a16="http://schemas.microsoft.com/office/drawing/2014/main" id="{1919EA82-BDD3-30BD-0668-6F72C8CCF1DB}"/>
              </a:ext>
            </a:extLst>
          </p:cNvPr>
          <p:cNvGraphicFramePr>
            <a:graphicFrameLocks/>
          </p:cNvGraphicFramePr>
          <p:nvPr>
            <p:extLst>
              <p:ext uri="{D42A27DB-BD31-4B8C-83A1-F6EECF244321}">
                <p14:modId xmlns:p14="http://schemas.microsoft.com/office/powerpoint/2010/main" val="1193890786"/>
              </p:ext>
            </p:extLst>
          </p:nvPr>
        </p:nvGraphicFramePr>
        <p:xfrm>
          <a:off x="281468" y="556649"/>
          <a:ext cx="6431062" cy="6195007"/>
        </p:xfrm>
        <a:graphic>
          <a:graphicData uri="http://schemas.openxmlformats.org/drawingml/2006/table">
            <a:tbl>
              <a:tblPr firstRow="1" bandRow="1">
                <a:tableStyleId>{5C22544A-7EE6-4342-B048-85BDC9FD1C3A}</a:tableStyleId>
              </a:tblPr>
              <a:tblGrid>
                <a:gridCol w="1860622">
                  <a:extLst>
                    <a:ext uri="{9D8B030D-6E8A-4147-A177-3AD203B41FA5}">
                      <a16:colId xmlns:a16="http://schemas.microsoft.com/office/drawing/2014/main" val="20000"/>
                    </a:ext>
                  </a:extLst>
                </a:gridCol>
                <a:gridCol w="1006355">
                  <a:extLst>
                    <a:ext uri="{9D8B030D-6E8A-4147-A177-3AD203B41FA5}">
                      <a16:colId xmlns:a16="http://schemas.microsoft.com/office/drawing/2014/main" val="20001"/>
                    </a:ext>
                  </a:extLst>
                </a:gridCol>
                <a:gridCol w="1194955">
                  <a:extLst>
                    <a:ext uri="{9D8B030D-6E8A-4147-A177-3AD203B41FA5}">
                      <a16:colId xmlns:a16="http://schemas.microsoft.com/office/drawing/2014/main" val="20002"/>
                    </a:ext>
                  </a:extLst>
                </a:gridCol>
                <a:gridCol w="1049482">
                  <a:extLst>
                    <a:ext uri="{9D8B030D-6E8A-4147-A177-3AD203B41FA5}">
                      <a16:colId xmlns:a16="http://schemas.microsoft.com/office/drawing/2014/main" val="20003"/>
                    </a:ext>
                  </a:extLst>
                </a:gridCol>
                <a:gridCol w="1319648">
                  <a:extLst>
                    <a:ext uri="{9D8B030D-6E8A-4147-A177-3AD203B41FA5}">
                      <a16:colId xmlns:a16="http://schemas.microsoft.com/office/drawing/2014/main" val="20004"/>
                    </a:ext>
                  </a:extLst>
                </a:gridCol>
              </a:tblGrid>
              <a:tr h="627293">
                <a:tc>
                  <a:txBody>
                    <a:bodyPr/>
                    <a:lstStyle/>
                    <a:p>
                      <a:r>
                        <a:rPr lang="en-US" sz="1900" dirty="0">
                          <a:solidFill>
                            <a:srgbClr val="FF0000"/>
                          </a:solidFill>
                          <a:latin typeface="Arial" panose="020B0604020202020204" pitchFamily="34" charset="0"/>
                        </a:rPr>
                        <a:t>Risk Factor</a:t>
                      </a:r>
                    </a:p>
                  </a:txBody>
                  <a:tcPr marL="81274" marR="81274" marT="40640" marB="40640">
                    <a:solidFill>
                      <a:schemeClr val="bg2"/>
                    </a:solidFill>
                  </a:tcPr>
                </a:tc>
                <a:tc>
                  <a:txBody>
                    <a:bodyPr/>
                    <a:lstStyle/>
                    <a:p>
                      <a:r>
                        <a:rPr lang="en-US" sz="1900" dirty="0">
                          <a:solidFill>
                            <a:srgbClr val="FF9900"/>
                          </a:solidFill>
                          <a:latin typeface="Arial" panose="020B0604020202020204" pitchFamily="34" charset="0"/>
                        </a:rPr>
                        <a:t>BCRAT</a:t>
                      </a:r>
                    </a:p>
                  </a:txBody>
                  <a:tcPr marL="81274" marR="81274" marT="40640" marB="40640">
                    <a:solidFill>
                      <a:schemeClr val="bg2"/>
                    </a:solidFill>
                  </a:tcPr>
                </a:tc>
                <a:tc>
                  <a:txBody>
                    <a:bodyPr/>
                    <a:lstStyle/>
                    <a:p>
                      <a:r>
                        <a:rPr lang="en-US" sz="1900" dirty="0">
                          <a:solidFill>
                            <a:srgbClr val="FFFF00"/>
                          </a:solidFill>
                          <a:latin typeface="Arial" panose="020B0604020202020204" pitchFamily="34" charset="0"/>
                        </a:rPr>
                        <a:t>BCSCv3</a:t>
                      </a:r>
                    </a:p>
                  </a:txBody>
                  <a:tcPr marL="81274" marR="81274" marT="40640" marB="40640">
                    <a:solidFill>
                      <a:schemeClr val="bg2"/>
                    </a:solidFill>
                  </a:tcPr>
                </a:tc>
                <a:tc>
                  <a:txBody>
                    <a:bodyPr/>
                    <a:lstStyle/>
                    <a:p>
                      <a:r>
                        <a:rPr lang="en-US" sz="1900" dirty="0">
                          <a:solidFill>
                            <a:srgbClr val="92D050"/>
                          </a:solidFill>
                          <a:latin typeface="Arial" panose="020B0604020202020204" pitchFamily="34" charset="0"/>
                        </a:rPr>
                        <a:t>IBIS v8</a:t>
                      </a:r>
                    </a:p>
                  </a:txBody>
                  <a:tcPr marL="81274" marR="81274" marT="40640" marB="40640">
                    <a:solidFill>
                      <a:schemeClr val="bg2"/>
                    </a:solidFill>
                  </a:tcPr>
                </a:tc>
                <a:tc>
                  <a:txBody>
                    <a:bodyPr/>
                    <a:lstStyle/>
                    <a:p>
                      <a:r>
                        <a:rPr lang="en-US" sz="1900" dirty="0">
                          <a:solidFill>
                            <a:srgbClr val="00B0F0"/>
                          </a:solidFill>
                          <a:latin typeface="Arial" panose="020B0604020202020204" pitchFamily="34" charset="0"/>
                        </a:rPr>
                        <a:t>CanRisk</a:t>
                      </a:r>
                    </a:p>
                  </a:txBody>
                  <a:tcPr marL="81274" marR="81274" marT="40640" marB="40640">
                    <a:solidFill>
                      <a:schemeClr val="bg2"/>
                    </a:solidFill>
                  </a:tcPr>
                </a:tc>
                <a:extLst>
                  <a:ext uri="{0D108BD9-81ED-4DB2-BD59-A6C34878D82A}">
                    <a16:rowId xmlns:a16="http://schemas.microsoft.com/office/drawing/2014/main" val="10000"/>
                  </a:ext>
                </a:extLst>
              </a:tr>
              <a:tr h="352249">
                <a:tc>
                  <a:txBody>
                    <a:bodyPr/>
                    <a:lstStyle/>
                    <a:p>
                      <a:r>
                        <a:rPr lang="en-US" sz="1400" b="1" dirty="0">
                          <a:solidFill>
                            <a:schemeClr val="tx1"/>
                          </a:solidFill>
                          <a:latin typeface="Arial" panose="020B0604020202020204" pitchFamily="34" charset="0"/>
                        </a:rPr>
                        <a:t>Age </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 </a:t>
                      </a:r>
                      <a:r>
                        <a:rPr lang="en-US" sz="1200" b="1" dirty="0">
                          <a:solidFill>
                            <a:schemeClr val="tx1"/>
                          </a:solidFill>
                          <a:latin typeface="Arial" panose="020B0604020202020204" pitchFamily="34" charset="0"/>
                          <a:cs typeface="Arial" panose="020B0604020202020204" pitchFamily="34" charset="0"/>
                        </a:rPr>
                        <a:t>if≥35</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 </a:t>
                      </a:r>
                      <a:r>
                        <a:rPr lang="en-US" sz="1200" b="1" dirty="0">
                          <a:solidFill>
                            <a:schemeClr val="tx1"/>
                          </a:solidFill>
                          <a:latin typeface="Arial" panose="020B0604020202020204" pitchFamily="34" charset="0"/>
                          <a:cs typeface="Arial" panose="020B0604020202020204" pitchFamily="34" charset="0"/>
                        </a:rPr>
                        <a:t>if ≥ 35</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 </a:t>
                      </a:r>
                      <a:r>
                        <a:rPr lang="en-US" sz="1200" b="1" dirty="0">
                          <a:solidFill>
                            <a:schemeClr val="tx1"/>
                          </a:solidFill>
                          <a:latin typeface="Arial" panose="020B0604020202020204" pitchFamily="34" charset="0"/>
                          <a:cs typeface="Arial" panose="020B0604020202020204" pitchFamily="34" charset="0"/>
                        </a:rPr>
                        <a:t>any</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 </a:t>
                      </a:r>
                      <a:r>
                        <a:rPr lang="en-US" sz="1200" b="1" dirty="0">
                          <a:solidFill>
                            <a:schemeClr val="tx1"/>
                          </a:solidFill>
                          <a:latin typeface="Arial" panose="020B0604020202020204" pitchFamily="34" charset="0"/>
                          <a:cs typeface="Arial" panose="020B0604020202020204" pitchFamily="34" charset="0"/>
                        </a:rPr>
                        <a:t>any</a:t>
                      </a:r>
                    </a:p>
                  </a:txBody>
                  <a:tcPr marL="81274" marR="81274" marT="40640" marB="40640">
                    <a:solidFill>
                      <a:schemeClr val="bg2"/>
                    </a:solidFill>
                  </a:tcPr>
                </a:tc>
                <a:extLst>
                  <a:ext uri="{0D108BD9-81ED-4DB2-BD59-A6C34878D82A}">
                    <a16:rowId xmlns:a16="http://schemas.microsoft.com/office/drawing/2014/main" val="10001"/>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1</a:t>
                      </a:r>
                      <a:r>
                        <a:rPr lang="en-US" sz="1200" b="1" baseline="30000" dirty="0">
                          <a:solidFill>
                            <a:schemeClr val="tx1"/>
                          </a:solidFill>
                          <a:latin typeface="Arial" panose="020B0604020202020204" pitchFamily="34" charset="0"/>
                          <a:cs typeface="Arial" panose="020B0604020202020204" pitchFamily="34" charset="0"/>
                        </a:rPr>
                        <a:t>st</a:t>
                      </a:r>
                      <a:r>
                        <a:rPr lang="en-US" sz="1200" b="1" dirty="0">
                          <a:solidFill>
                            <a:schemeClr val="tx1"/>
                          </a:solidFill>
                          <a:latin typeface="Arial" panose="020B0604020202020204" pitchFamily="34" charset="0"/>
                          <a:cs typeface="Arial" panose="020B0604020202020204" pitchFamily="34" charset="0"/>
                        </a:rPr>
                        <a:t> degree relative</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02"/>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2</a:t>
                      </a:r>
                      <a:r>
                        <a:rPr lang="en-US" sz="1200" b="1" baseline="30000" dirty="0">
                          <a:solidFill>
                            <a:schemeClr val="tx1"/>
                          </a:solidFill>
                          <a:latin typeface="Arial" panose="020B0604020202020204" pitchFamily="34" charset="0"/>
                          <a:cs typeface="Arial" panose="020B0604020202020204" pitchFamily="34" charset="0"/>
                        </a:rPr>
                        <a:t>nd</a:t>
                      </a:r>
                      <a:r>
                        <a:rPr lang="en-US" sz="1200" b="1" dirty="0">
                          <a:solidFill>
                            <a:schemeClr val="tx1"/>
                          </a:solidFill>
                          <a:latin typeface="Arial" panose="020B0604020202020204" pitchFamily="34" charset="0"/>
                          <a:cs typeface="Arial" panose="020B0604020202020204" pitchFamily="34" charset="0"/>
                        </a:rPr>
                        <a:t> degree relative</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03"/>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BRCA1/2</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04"/>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ATM,CHEK2,PALB2</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05"/>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Polygenic Risk Score</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06"/>
                  </a:ext>
                </a:extLst>
              </a:tr>
              <a:tr h="388532">
                <a:tc>
                  <a:txBody>
                    <a:bodyPr/>
                    <a:lstStyle/>
                    <a:p>
                      <a:r>
                        <a:rPr lang="en-US" sz="1200" b="1" dirty="0">
                          <a:solidFill>
                            <a:schemeClr val="tx1"/>
                          </a:solidFill>
                          <a:latin typeface="Arial" panose="020B0604020202020204" pitchFamily="34" charset="0"/>
                          <a:cs typeface="Arial" panose="020B0604020202020204" pitchFamily="34" charset="0"/>
                        </a:rPr>
                        <a:t>AH, Proliferative Breast </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07"/>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LCIS</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08"/>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BIRADs Density</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09"/>
                  </a:ext>
                </a:extLst>
              </a:tr>
              <a:tr h="454262">
                <a:tc>
                  <a:txBody>
                    <a:bodyPr/>
                    <a:lstStyle/>
                    <a:p>
                      <a:r>
                        <a:rPr lang="en-US" sz="1200" b="1" dirty="0">
                          <a:solidFill>
                            <a:schemeClr val="tx1"/>
                          </a:solidFill>
                          <a:latin typeface="Arial" panose="020B0604020202020204" pitchFamily="34" charset="0"/>
                          <a:cs typeface="Arial" panose="020B0604020202020204" pitchFamily="34" charset="0"/>
                        </a:rPr>
                        <a:t>% Dense area </a:t>
                      </a:r>
                      <a:r>
                        <a:rPr lang="en-US" sz="1200" b="1">
                          <a:solidFill>
                            <a:schemeClr val="tx1"/>
                          </a:solidFill>
                          <a:latin typeface="Arial" panose="020B0604020202020204" pitchFamily="34" charset="0"/>
                          <a:cs typeface="Arial" panose="020B0604020202020204" pitchFamily="34" charset="0"/>
                        </a:rPr>
                        <a:t>or volume</a:t>
                      </a:r>
                      <a:endParaRPr lang="en-US" sz="1200" b="1" dirty="0">
                        <a:solidFill>
                          <a:schemeClr val="tx1"/>
                        </a:solidFill>
                        <a:latin typeface="Arial" panose="020B0604020202020204" pitchFamily="34" charset="0"/>
                        <a:cs typeface="Arial" panose="020B0604020202020204" pitchFamily="34" charset="0"/>
                      </a:endParaRP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extLst>
                  <a:ext uri="{0D108BD9-81ED-4DB2-BD59-A6C34878D82A}">
                    <a16:rowId xmlns:a16="http://schemas.microsoft.com/office/drawing/2014/main" val="10010"/>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Age 1</a:t>
                      </a:r>
                      <a:r>
                        <a:rPr lang="en-US" sz="1200" b="1" baseline="30000" dirty="0">
                          <a:solidFill>
                            <a:schemeClr val="tx1"/>
                          </a:solidFill>
                          <a:latin typeface="Arial" panose="020B0604020202020204" pitchFamily="34" charset="0"/>
                          <a:cs typeface="Arial" panose="020B0604020202020204" pitchFamily="34" charset="0"/>
                        </a:rPr>
                        <a:t>st</a:t>
                      </a:r>
                      <a:r>
                        <a:rPr lang="en-US" sz="1200" b="1" dirty="0">
                          <a:solidFill>
                            <a:schemeClr val="tx1"/>
                          </a:solidFill>
                          <a:latin typeface="Arial" panose="020B0604020202020204" pitchFamily="34" charset="0"/>
                          <a:cs typeface="Arial" panose="020B0604020202020204" pitchFamily="34" charset="0"/>
                        </a:rPr>
                        <a:t> live birth</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11"/>
                  </a:ext>
                </a:extLst>
              </a:tr>
              <a:tr h="367044">
                <a:tc>
                  <a:txBody>
                    <a:bodyPr/>
                    <a:lstStyle/>
                    <a:p>
                      <a:r>
                        <a:rPr lang="en-US" sz="1200" b="1" dirty="0">
                          <a:solidFill>
                            <a:schemeClr val="tx1"/>
                          </a:solidFill>
                          <a:latin typeface="Arial" panose="020B0604020202020204" pitchFamily="34" charset="0"/>
                          <a:cs typeface="Arial" panose="020B0604020202020204" pitchFamily="34" charset="0"/>
                        </a:rPr>
                        <a:t>Prior oophorectomy</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12"/>
                  </a:ext>
                </a:extLst>
              </a:tr>
              <a:tr h="424629">
                <a:tc>
                  <a:txBody>
                    <a:bodyPr/>
                    <a:lstStyle/>
                    <a:p>
                      <a:r>
                        <a:rPr lang="en-US" sz="1200" b="1" dirty="0">
                          <a:solidFill>
                            <a:schemeClr val="tx1"/>
                          </a:solidFill>
                          <a:latin typeface="Arial" panose="020B0604020202020204" pitchFamily="34" charset="0"/>
                          <a:cs typeface="Arial" panose="020B0604020202020204" pitchFamily="34" charset="0"/>
                        </a:rPr>
                        <a:t>HRT/Type/years use</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13"/>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Age Menarche</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0014"/>
                  </a:ext>
                </a:extLst>
              </a:tr>
              <a:tr h="352249">
                <a:tc>
                  <a:txBody>
                    <a:bodyPr/>
                    <a:lstStyle/>
                    <a:p>
                      <a:r>
                        <a:rPr lang="en-US" sz="1200" b="1" dirty="0">
                          <a:solidFill>
                            <a:schemeClr val="tx1"/>
                          </a:solidFill>
                          <a:latin typeface="Arial" panose="020B0604020202020204" pitchFamily="34" charset="0"/>
                          <a:cs typeface="Arial" panose="020B0604020202020204" pitchFamily="34" charset="0"/>
                        </a:rPr>
                        <a:t>BMI</a:t>
                      </a:r>
                    </a:p>
                  </a:txBody>
                  <a:tcPr marL="81274" marR="81274" marT="40640" marB="40640">
                    <a:solidFill>
                      <a:schemeClr val="bg2"/>
                    </a:solidFill>
                  </a:tcPr>
                </a:tc>
                <a:tc>
                  <a:txBody>
                    <a:bodyPr/>
                    <a:lstStyle/>
                    <a:p>
                      <a:endParaRPr lang="en-US" sz="1200" b="1" dirty="0">
                        <a:solidFill>
                          <a:schemeClr val="tx1"/>
                        </a:solidFill>
                        <a:latin typeface="Arial" panose="020B0604020202020204" pitchFamily="34" charset="0"/>
                      </a:endParaRP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tc>
                  <a:txBody>
                    <a:bodyPr/>
                    <a:lstStyle/>
                    <a:p>
                      <a:r>
                        <a:rPr lang="en-US" sz="1200" b="1" dirty="0">
                          <a:solidFill>
                            <a:schemeClr val="tx1"/>
                          </a:solidFill>
                          <a:latin typeface="Arial" panose="020B0604020202020204" pitchFamily="34" charset="0"/>
                        </a:rPr>
                        <a:t>X</a:t>
                      </a:r>
                    </a:p>
                  </a:txBody>
                  <a:tcPr marL="81274" marR="81274" marT="40640" marB="40640">
                    <a:solidFill>
                      <a:schemeClr val="bg2"/>
                    </a:solidFill>
                  </a:tcPr>
                </a:tc>
                <a:extLst>
                  <a:ext uri="{0D108BD9-81ED-4DB2-BD59-A6C34878D82A}">
                    <a16:rowId xmlns:a16="http://schemas.microsoft.com/office/drawing/2014/main" val="1895039904"/>
                  </a:ext>
                </a:extLst>
              </a:tr>
            </a:tbl>
          </a:graphicData>
        </a:graphic>
      </p:graphicFrame>
      <p:sp>
        <p:nvSpPr>
          <p:cNvPr id="9" name="TextBox 8">
            <a:extLst>
              <a:ext uri="{FF2B5EF4-FFF2-40B4-BE49-F238E27FC236}">
                <a16:creationId xmlns:a16="http://schemas.microsoft.com/office/drawing/2014/main" id="{C671C09D-BAC0-B3B2-EB16-E5BA840EC328}"/>
              </a:ext>
            </a:extLst>
          </p:cNvPr>
          <p:cNvSpPr txBox="1"/>
          <p:nvPr/>
        </p:nvSpPr>
        <p:spPr>
          <a:xfrm>
            <a:off x="6846555" y="906020"/>
            <a:ext cx="5219843" cy="5564344"/>
          </a:xfrm>
          <a:prstGeom prst="rect">
            <a:avLst/>
          </a:prstGeom>
          <a:solidFill>
            <a:schemeClr val="tx1"/>
          </a:solidFill>
        </p:spPr>
        <p:txBody>
          <a:bodyPr wrap="square">
            <a:spAutoFit/>
          </a:bodyPr>
          <a:lstStyle/>
          <a:p>
            <a:pPr>
              <a:defRPr/>
            </a:pPr>
            <a:r>
              <a:rPr lang="en-US" sz="1778" b="1" dirty="0">
                <a:solidFill>
                  <a:schemeClr val="bg1"/>
                </a:solidFill>
                <a:highlight>
                  <a:srgbClr val="FF9900"/>
                </a:highlight>
                <a:latin typeface="+mj-lt"/>
              </a:rPr>
              <a:t>BCRAT:  Pros</a:t>
            </a:r>
            <a:r>
              <a:rPr lang="en-US" sz="1778" b="1" dirty="0">
                <a:solidFill>
                  <a:schemeClr val="bg1"/>
                </a:solidFill>
                <a:latin typeface="+mj-lt"/>
              </a:rPr>
              <a:t> Simple: Age, affected first degree relative, breast bx, atypical hyperplasia (AH), reproductive factors</a:t>
            </a:r>
          </a:p>
          <a:p>
            <a:pPr>
              <a:defRPr/>
            </a:pPr>
            <a:r>
              <a:rPr lang="en-US" sz="1778" b="1" dirty="0">
                <a:solidFill>
                  <a:schemeClr val="bg1"/>
                </a:solidFill>
                <a:highlight>
                  <a:srgbClr val="FF9900"/>
                </a:highlight>
                <a:latin typeface="+mj-lt"/>
              </a:rPr>
              <a:t>Cons</a:t>
            </a:r>
            <a:r>
              <a:rPr lang="en-US" sz="1778" b="1" dirty="0">
                <a:solidFill>
                  <a:schemeClr val="bg1"/>
                </a:solidFill>
                <a:latin typeface="+mj-lt"/>
              </a:rPr>
              <a:t>: Cannot use if &lt;age 35 or LCIS. Should not use if high penetrance mutation or paternal FH. </a:t>
            </a:r>
          </a:p>
          <a:p>
            <a:pPr>
              <a:defRPr/>
            </a:pPr>
            <a:endParaRPr lang="en-US" sz="1778" b="1" dirty="0">
              <a:solidFill>
                <a:schemeClr val="bg1"/>
              </a:solidFill>
              <a:latin typeface="+mj-lt"/>
            </a:endParaRPr>
          </a:p>
          <a:p>
            <a:pPr>
              <a:defRPr/>
            </a:pPr>
            <a:r>
              <a:rPr lang="en-US" sz="1778" b="1" dirty="0">
                <a:solidFill>
                  <a:schemeClr val="bg1"/>
                </a:solidFill>
                <a:highlight>
                  <a:srgbClr val="FFFF00"/>
                </a:highlight>
                <a:latin typeface="+mj-lt"/>
              </a:rPr>
              <a:t>BCSC: Pros</a:t>
            </a:r>
            <a:r>
              <a:rPr lang="en-US" sz="1778" b="1" dirty="0">
                <a:solidFill>
                  <a:schemeClr val="bg1"/>
                </a:solidFill>
                <a:latin typeface="+mj-lt"/>
              </a:rPr>
              <a:t> Simple: Adds LCIS, BIRADS density, BMI  and 2</a:t>
            </a:r>
            <a:r>
              <a:rPr lang="en-US" sz="1778" b="1" baseline="30000" dirty="0">
                <a:solidFill>
                  <a:schemeClr val="bg1"/>
                </a:solidFill>
                <a:latin typeface="+mj-lt"/>
              </a:rPr>
              <a:t>nd</a:t>
            </a:r>
            <a:r>
              <a:rPr lang="en-US" sz="1778" b="1" dirty="0">
                <a:solidFill>
                  <a:schemeClr val="bg1"/>
                </a:solidFill>
                <a:latin typeface="+mj-lt"/>
              </a:rPr>
              <a:t> degree relative to BCRAT variables</a:t>
            </a:r>
          </a:p>
          <a:p>
            <a:pPr>
              <a:defRPr/>
            </a:pPr>
            <a:r>
              <a:rPr lang="en-US" sz="1778" b="1" dirty="0">
                <a:solidFill>
                  <a:schemeClr val="bg1"/>
                </a:solidFill>
                <a:highlight>
                  <a:srgbClr val="FFFF00"/>
                </a:highlight>
                <a:latin typeface="+mj-lt"/>
              </a:rPr>
              <a:t>Cons:  </a:t>
            </a:r>
            <a:r>
              <a:rPr lang="en-US" sz="1778" b="1" dirty="0">
                <a:solidFill>
                  <a:schemeClr val="bg1"/>
                </a:solidFill>
                <a:latin typeface="+mj-lt"/>
              </a:rPr>
              <a:t>Cannot use if &lt;35. Should not use if high penetrance gene mutation such as BRCA1/2</a:t>
            </a:r>
          </a:p>
          <a:p>
            <a:pPr>
              <a:defRPr/>
            </a:pPr>
            <a:endParaRPr lang="en-US" sz="1778" b="1" dirty="0">
              <a:solidFill>
                <a:schemeClr val="bg1"/>
              </a:solidFill>
              <a:latin typeface="+mj-lt"/>
            </a:endParaRPr>
          </a:p>
          <a:p>
            <a:pPr>
              <a:defRPr/>
            </a:pPr>
            <a:r>
              <a:rPr lang="en-US" sz="1778" b="1" dirty="0">
                <a:solidFill>
                  <a:schemeClr val="bg1"/>
                </a:solidFill>
                <a:highlight>
                  <a:srgbClr val="99CC00"/>
                </a:highlight>
                <a:latin typeface="+mj-lt"/>
              </a:rPr>
              <a:t>IBIS:   Pros </a:t>
            </a:r>
            <a:r>
              <a:rPr lang="en-US" sz="1778" b="1" dirty="0">
                <a:solidFill>
                  <a:schemeClr val="bg1"/>
                </a:solidFill>
                <a:latin typeface="+mj-lt"/>
              </a:rPr>
              <a:t>Can use for  age  &lt;35. Considers LCIS, BRCA1/2 testing,  mammographic breast dense area (estimated) or Volpara dense volume in addition to BIRADs  if ≥ 40, oophorectomy and HRT use. </a:t>
            </a:r>
          </a:p>
          <a:p>
            <a:pPr>
              <a:defRPr/>
            </a:pPr>
            <a:r>
              <a:rPr lang="en-US" sz="1778" b="1" dirty="0">
                <a:solidFill>
                  <a:schemeClr val="bg1"/>
                </a:solidFill>
                <a:highlight>
                  <a:srgbClr val="99CC00"/>
                </a:highlight>
                <a:latin typeface="+mj-lt"/>
              </a:rPr>
              <a:t>Cons: </a:t>
            </a:r>
            <a:r>
              <a:rPr lang="en-US" sz="1778" b="1" dirty="0">
                <a:solidFill>
                  <a:schemeClr val="bg1"/>
                </a:solidFill>
                <a:latin typeface="+mj-lt"/>
              </a:rPr>
              <a:t>Does not consider moderate penetrance genes. May overestimate risk if AH, LCIS + additional factors.</a:t>
            </a:r>
          </a:p>
          <a:p>
            <a:pPr>
              <a:defRPr/>
            </a:pPr>
            <a:endParaRPr lang="en-US" sz="1778" b="1" dirty="0">
              <a:solidFill>
                <a:schemeClr val="bg1"/>
              </a:solidFill>
              <a:latin typeface="+mj-lt"/>
            </a:endParaRPr>
          </a:p>
          <a:p>
            <a:pPr>
              <a:defRPr/>
            </a:pPr>
            <a:r>
              <a:rPr lang="en-US" sz="1778" b="1" dirty="0">
                <a:solidFill>
                  <a:schemeClr val="bg1"/>
                </a:solidFill>
                <a:highlight>
                  <a:srgbClr val="00CCFF"/>
                </a:highlight>
                <a:latin typeface="+mj-lt"/>
              </a:rPr>
              <a:t>CanRisk: Pros </a:t>
            </a:r>
            <a:r>
              <a:rPr lang="en-US" sz="1778" b="1" dirty="0">
                <a:solidFill>
                  <a:schemeClr val="bg1"/>
                </a:solidFill>
                <a:latin typeface="+mj-lt"/>
              </a:rPr>
              <a:t>Can use if &lt;35 Adds moderate penetrance genes to IBIS variables, predicts risk of ovarian cancer </a:t>
            </a:r>
          </a:p>
          <a:p>
            <a:pPr>
              <a:defRPr/>
            </a:pPr>
            <a:r>
              <a:rPr lang="en-US" sz="1778" b="1" dirty="0">
                <a:solidFill>
                  <a:schemeClr val="bg1"/>
                </a:solidFill>
                <a:highlight>
                  <a:srgbClr val="00CCFF"/>
                </a:highlight>
                <a:latin typeface="+mj-lt"/>
              </a:rPr>
              <a:t>Cons: </a:t>
            </a:r>
            <a:r>
              <a:rPr lang="en-US" sz="1778" b="1" dirty="0">
                <a:solidFill>
                  <a:schemeClr val="bg1"/>
                </a:solidFill>
                <a:latin typeface="+mj-lt"/>
              </a:rPr>
              <a:t>Only BIRADs  mam density, very time consuming</a:t>
            </a:r>
            <a:endParaRPr lang="en-US" sz="1778" dirty="0">
              <a:latin typeface="Arial" panose="020B0604020202020204" pitchFamily="34" charset="0"/>
            </a:endParaRPr>
          </a:p>
        </p:txBody>
      </p:sp>
      <p:sp>
        <p:nvSpPr>
          <p:cNvPr id="2" name="Oval 1">
            <a:extLst>
              <a:ext uri="{FF2B5EF4-FFF2-40B4-BE49-F238E27FC236}">
                <a16:creationId xmlns:a16="http://schemas.microsoft.com/office/drawing/2014/main" id="{76D4C751-BF01-A90B-A147-06D0B9D0947A}"/>
              </a:ext>
            </a:extLst>
          </p:cNvPr>
          <p:cNvSpPr/>
          <p:nvPr/>
        </p:nvSpPr>
        <p:spPr>
          <a:xfrm>
            <a:off x="4080244" y="223321"/>
            <a:ext cx="1108444" cy="66453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49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7642F-716A-FA90-1F0D-3A022C5CD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466" y="808842"/>
            <a:ext cx="3743871" cy="550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7B8D"/>
                  </a:outerShdw>
                </a:effectLst>
              </a14:hiddenEffects>
            </a:ext>
          </a:extLst>
        </p:spPr>
      </p:pic>
      <p:sp>
        <p:nvSpPr>
          <p:cNvPr id="4" name="Rectangle 1">
            <a:extLst>
              <a:ext uri="{FF2B5EF4-FFF2-40B4-BE49-F238E27FC236}">
                <a16:creationId xmlns:a16="http://schemas.microsoft.com/office/drawing/2014/main" id="{D6F14761-179F-389C-983A-8F823605B630}"/>
              </a:ext>
            </a:extLst>
          </p:cNvPr>
          <p:cNvSpPr>
            <a:spLocks noChangeArrowheads="1"/>
          </p:cNvSpPr>
          <p:nvPr/>
        </p:nvSpPr>
        <p:spPr bwMode="auto">
          <a:xfrm>
            <a:off x="8761588" y="5733271"/>
            <a:ext cx="3430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panose="02020603050405020304" pitchFamily="18" charset="0"/>
                <a:ea typeface="ＭＳ Ｐゴシック" panose="020B0600070205080204" pitchFamily="34" charset="-128"/>
              </a:defRPr>
            </a:lvl1pPr>
            <a:lvl2pPr marL="742950" indent="-285750">
              <a:defRPr sz="2000">
                <a:solidFill>
                  <a:schemeClr val="tx1"/>
                </a:solidFill>
                <a:latin typeface="Times" panose="02020603050405020304" pitchFamily="18" charset="0"/>
                <a:ea typeface="ＭＳ Ｐゴシック" panose="020B0600070205080204" pitchFamily="34" charset="-128"/>
              </a:defRPr>
            </a:lvl2pPr>
            <a:lvl3pPr marL="1143000" indent="-228600">
              <a:defRPr sz="2000">
                <a:solidFill>
                  <a:schemeClr val="tx1"/>
                </a:solidFill>
                <a:latin typeface="Times" panose="02020603050405020304" pitchFamily="18" charset="0"/>
                <a:ea typeface="ＭＳ Ｐゴシック" panose="020B0600070205080204" pitchFamily="34" charset="-128"/>
              </a:defRPr>
            </a:lvl3pPr>
            <a:lvl4pPr marL="1600200" indent="-228600">
              <a:defRPr sz="2000">
                <a:solidFill>
                  <a:schemeClr val="tx1"/>
                </a:solidFill>
                <a:latin typeface="Times" panose="02020603050405020304" pitchFamily="18" charset="0"/>
                <a:ea typeface="ＭＳ Ｐゴシック" panose="020B0600070205080204" pitchFamily="34" charset="-128"/>
              </a:defRPr>
            </a:lvl4pPr>
            <a:lvl5pPr marL="2057400" indent="-228600">
              <a:defRPr sz="2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panose="02020603050405020304" pitchFamily="18" charset="0"/>
                <a:ea typeface="ＭＳ Ｐゴシック" panose="020B0600070205080204" pitchFamily="34" charset="-128"/>
              </a:defRPr>
            </a:lvl9pPr>
          </a:lstStyle>
          <a:p>
            <a:pPr algn="r"/>
            <a:r>
              <a:rPr lang="en-US" altLang="en-US" sz="1600" b="1" i="1" dirty="0">
                <a:solidFill>
                  <a:srgbClr val="FFC000"/>
                </a:solidFill>
                <a:latin typeface="Arial" panose="020B0604020202020204" pitchFamily="34" charset="0"/>
                <a:cs typeface="Arial" panose="020B0604020202020204" pitchFamily="34" charset="0"/>
              </a:rPr>
              <a:t>Brentnall Breast Ca Res 2015 </a:t>
            </a:r>
          </a:p>
          <a:p>
            <a:pPr algn="r"/>
            <a:r>
              <a:rPr lang="en-US" altLang="en-US" sz="1600" b="1" i="1" dirty="0">
                <a:solidFill>
                  <a:srgbClr val="FFC000"/>
                </a:solidFill>
                <a:latin typeface="Arial" panose="020B0604020202020204" pitchFamily="34" charset="0"/>
                <a:cs typeface="Arial" panose="020B0604020202020204" pitchFamily="34" charset="0"/>
              </a:rPr>
              <a:t>Lo Brit J Ca 2018</a:t>
            </a:r>
            <a:endParaRPr lang="en-US" altLang="en-US" sz="1600" dirty="0">
              <a:solidFill>
                <a:srgbClr val="FFC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EE2DBF3-F0BB-892F-127C-A63587FC3198}"/>
              </a:ext>
            </a:extLst>
          </p:cNvPr>
          <p:cNvSpPr txBox="1"/>
          <p:nvPr/>
        </p:nvSpPr>
        <p:spPr>
          <a:xfrm>
            <a:off x="6210299" y="3013501"/>
            <a:ext cx="5102578" cy="1815882"/>
          </a:xfrm>
          <a:prstGeom prst="rect">
            <a:avLst/>
          </a:prstGeom>
          <a:noFill/>
          <a:ln w="28575">
            <a:solidFill>
              <a:schemeClr val="tx1"/>
            </a:solidFill>
          </a:ln>
        </p:spPr>
        <p:txBody>
          <a:bodyPr>
            <a:spAutoFit/>
          </a:bodyPr>
          <a:lstStyle/>
          <a:p>
            <a:pPr>
              <a:defRPr/>
            </a:pPr>
            <a:r>
              <a:rPr lang="en-US" sz="1600" b="1" dirty="0">
                <a:solidFill>
                  <a:srgbClr val="FFC000"/>
                </a:solidFill>
                <a:latin typeface="Arial" panose="020B0604020202020204" pitchFamily="34" charset="0"/>
              </a:rPr>
              <a:t>Caution: </a:t>
            </a:r>
          </a:p>
          <a:p>
            <a:pPr>
              <a:defRPr/>
            </a:pPr>
            <a:r>
              <a:rPr lang="en-US" sz="1600" b="1" dirty="0">
                <a:latin typeface="Arial" panose="020B0604020202020204" pitchFamily="34" charset="0"/>
              </a:rPr>
              <a:t>1) Gives remaining not total lifetime risk </a:t>
            </a:r>
          </a:p>
          <a:p>
            <a:pPr>
              <a:defRPr/>
            </a:pPr>
            <a:r>
              <a:rPr lang="en-US" sz="1600" b="1" dirty="0">
                <a:latin typeface="Arial" panose="020B0604020202020204" pitchFamily="34" charset="0"/>
              </a:rPr>
              <a:t>2) Does not consider moderate penetrance gene mutations.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600" b="1" dirty="0">
                <a:latin typeface="Arial" panose="020B0604020202020204" pitchFamily="34" charset="0"/>
              </a:rPr>
              <a:t>3)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 May overestimate risk for women with LCIS/AH</a:t>
            </a:r>
          </a:p>
          <a:p>
            <a:pPr>
              <a:defRPr/>
            </a:pPr>
            <a:r>
              <a:rPr lang="en-US" sz="1600" b="1" dirty="0">
                <a:latin typeface="Arial" panose="020B0604020202020204" pitchFamily="34" charset="0"/>
              </a:rPr>
              <a:t>4) Does not factor in pharmacologic measures for risk reduction such as tamoxifen</a:t>
            </a:r>
          </a:p>
        </p:txBody>
      </p:sp>
      <p:sp>
        <p:nvSpPr>
          <p:cNvPr id="6" name="TextBox 5">
            <a:extLst>
              <a:ext uri="{FF2B5EF4-FFF2-40B4-BE49-F238E27FC236}">
                <a16:creationId xmlns:a16="http://schemas.microsoft.com/office/drawing/2014/main" id="{69B2BB10-E863-49B3-49E0-DD1F8D3B17EB}"/>
              </a:ext>
            </a:extLst>
          </p:cNvPr>
          <p:cNvSpPr txBox="1"/>
          <p:nvPr/>
        </p:nvSpPr>
        <p:spPr>
          <a:xfrm>
            <a:off x="660400" y="422352"/>
            <a:ext cx="11531600" cy="400110"/>
          </a:xfrm>
          <a:prstGeom prst="rect">
            <a:avLst/>
          </a:prstGeom>
          <a:noFill/>
        </p:spPr>
        <p:txBody>
          <a:bodyPr wrap="square" rtlCol="0">
            <a:spAutoFit/>
          </a:bodyPr>
          <a:lstStyle/>
          <a:p>
            <a:r>
              <a:rPr lang="en-US" b="1" dirty="0">
                <a:latin typeface="Arial" panose="020B0604020202020204" pitchFamily="34" charset="0"/>
              </a:rPr>
              <a:t>IBIS v 8  Comprehensive but Easy to Complete: Print out For Chart and Patient</a:t>
            </a:r>
          </a:p>
        </p:txBody>
      </p:sp>
      <p:sp>
        <p:nvSpPr>
          <p:cNvPr id="7" name="TextBox 6">
            <a:extLst>
              <a:ext uri="{FF2B5EF4-FFF2-40B4-BE49-F238E27FC236}">
                <a16:creationId xmlns:a16="http://schemas.microsoft.com/office/drawing/2014/main" id="{E97F909E-5140-E2FF-0D18-62DC50D4EC02}"/>
              </a:ext>
            </a:extLst>
          </p:cNvPr>
          <p:cNvSpPr txBox="1"/>
          <p:nvPr/>
        </p:nvSpPr>
        <p:spPr>
          <a:xfrm>
            <a:off x="6210299" y="1835072"/>
            <a:ext cx="5102578" cy="830997"/>
          </a:xfrm>
          <a:prstGeom prst="rect">
            <a:avLst/>
          </a:prstGeom>
          <a:noFill/>
          <a:ln w="28575">
            <a:solidFill>
              <a:schemeClr val="tx1"/>
            </a:solidFill>
          </a:ln>
        </p:spPr>
        <p:txBody>
          <a:bodyPr>
            <a:spAutoFit/>
          </a:bodyPr>
          <a:lstStyle/>
          <a:p>
            <a:pPr>
              <a:defRPr/>
            </a:pPr>
            <a:r>
              <a:rPr lang="en-US" sz="1600" b="1" dirty="0">
                <a:latin typeface="Arial" panose="020B0604020202020204" pitchFamily="34" charset="0"/>
              </a:rPr>
              <a:t>Use with Any Age</a:t>
            </a:r>
          </a:p>
          <a:p>
            <a:pPr>
              <a:defRPr/>
            </a:pPr>
            <a:r>
              <a:rPr lang="en-US" sz="1600" b="1" dirty="0">
                <a:latin typeface="Arial" panose="020B0604020202020204" pitchFamily="34" charset="0"/>
              </a:rPr>
              <a:t>Considers HRT use</a:t>
            </a:r>
          </a:p>
          <a:p>
            <a:pPr>
              <a:defRPr/>
            </a:pPr>
            <a:r>
              <a:rPr lang="en-US" sz="1600" b="1" dirty="0">
                <a:latin typeface="Arial" panose="020B0604020202020204" pitchFamily="34" charset="0"/>
              </a:rPr>
              <a:t>Several Types of Mammographic Density </a:t>
            </a:r>
          </a:p>
        </p:txBody>
      </p:sp>
    </p:spTree>
    <p:extLst>
      <p:ext uri="{BB962C8B-B14F-4D97-AF65-F5344CB8AC3E}">
        <p14:creationId xmlns:p14="http://schemas.microsoft.com/office/powerpoint/2010/main" val="160978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able with a number of rad marks&#10;&#10;Description automatically generated with medium confidence">
            <a:extLst>
              <a:ext uri="{FF2B5EF4-FFF2-40B4-BE49-F238E27FC236}">
                <a16:creationId xmlns:a16="http://schemas.microsoft.com/office/drawing/2014/main" id="{84EF6AC6-111B-3968-BD78-726CF7D037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175" y="1767801"/>
            <a:ext cx="6689558" cy="4401088"/>
          </a:xfrm>
        </p:spPr>
      </p:pic>
      <p:sp>
        <p:nvSpPr>
          <p:cNvPr id="8" name="TextBox 7">
            <a:extLst>
              <a:ext uri="{FF2B5EF4-FFF2-40B4-BE49-F238E27FC236}">
                <a16:creationId xmlns:a16="http://schemas.microsoft.com/office/drawing/2014/main" id="{CE0E5319-DB6D-3181-AC8B-B05E70F65BE3}"/>
              </a:ext>
            </a:extLst>
          </p:cNvPr>
          <p:cNvSpPr txBox="1"/>
          <p:nvPr/>
        </p:nvSpPr>
        <p:spPr>
          <a:xfrm>
            <a:off x="0" y="703623"/>
            <a:ext cx="12321889"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Very High Mammographic Density  (BIRADs d (Extremely Dense), ≥ 75% Visual Dense Area, or Volpara d (≥ 15.5% Dense Volume) 2-fold increase in risk</a:t>
            </a:r>
          </a:p>
        </p:txBody>
      </p:sp>
      <p:sp>
        <p:nvSpPr>
          <p:cNvPr id="10" name="TextBox 9">
            <a:extLst>
              <a:ext uri="{FF2B5EF4-FFF2-40B4-BE49-F238E27FC236}">
                <a16:creationId xmlns:a16="http://schemas.microsoft.com/office/drawing/2014/main" id="{817F15C7-90E3-58AE-417E-BE12771FE78A}"/>
              </a:ext>
            </a:extLst>
          </p:cNvPr>
          <p:cNvSpPr txBox="1"/>
          <p:nvPr/>
        </p:nvSpPr>
        <p:spPr>
          <a:xfrm>
            <a:off x="902890" y="3232911"/>
            <a:ext cx="1289919" cy="307777"/>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Fatty</a:t>
            </a:r>
          </a:p>
        </p:txBody>
      </p:sp>
      <p:sp>
        <p:nvSpPr>
          <p:cNvPr id="11" name="TextBox 10">
            <a:extLst>
              <a:ext uri="{FF2B5EF4-FFF2-40B4-BE49-F238E27FC236}">
                <a16:creationId xmlns:a16="http://schemas.microsoft.com/office/drawing/2014/main" id="{82198449-B50C-0D5D-2BC1-24E663BA93F5}"/>
              </a:ext>
            </a:extLst>
          </p:cNvPr>
          <p:cNvSpPr txBox="1"/>
          <p:nvPr/>
        </p:nvSpPr>
        <p:spPr>
          <a:xfrm>
            <a:off x="2403254" y="3232911"/>
            <a:ext cx="1289919" cy="52322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Scattered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Density</a:t>
            </a:r>
          </a:p>
        </p:txBody>
      </p:sp>
      <p:sp>
        <p:nvSpPr>
          <p:cNvPr id="12" name="TextBox 11">
            <a:extLst>
              <a:ext uri="{FF2B5EF4-FFF2-40B4-BE49-F238E27FC236}">
                <a16:creationId xmlns:a16="http://schemas.microsoft.com/office/drawing/2014/main" id="{56F11931-7487-B46E-EDEE-310ECA8386F5}"/>
              </a:ext>
            </a:extLst>
          </p:cNvPr>
          <p:cNvSpPr txBox="1"/>
          <p:nvPr/>
        </p:nvSpPr>
        <p:spPr>
          <a:xfrm>
            <a:off x="3823380" y="3231376"/>
            <a:ext cx="1358327" cy="52322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Heterogenous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Density</a:t>
            </a:r>
          </a:p>
        </p:txBody>
      </p:sp>
      <p:sp>
        <p:nvSpPr>
          <p:cNvPr id="13" name="TextBox 12">
            <a:extLst>
              <a:ext uri="{FF2B5EF4-FFF2-40B4-BE49-F238E27FC236}">
                <a16:creationId xmlns:a16="http://schemas.microsoft.com/office/drawing/2014/main" id="{D913D9BA-D40A-15B2-7AA8-E2D3ED06FF20}"/>
              </a:ext>
            </a:extLst>
          </p:cNvPr>
          <p:cNvSpPr txBox="1"/>
          <p:nvPr/>
        </p:nvSpPr>
        <p:spPr>
          <a:xfrm>
            <a:off x="5348303" y="3239474"/>
            <a:ext cx="1358327" cy="52322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Extremely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Dense</a:t>
            </a:r>
          </a:p>
        </p:txBody>
      </p:sp>
      <p:sp>
        <p:nvSpPr>
          <p:cNvPr id="14" name="TextBox 13">
            <a:extLst>
              <a:ext uri="{FF2B5EF4-FFF2-40B4-BE49-F238E27FC236}">
                <a16:creationId xmlns:a16="http://schemas.microsoft.com/office/drawing/2014/main" id="{B848EC92-7D1E-D1AE-DE11-D8A079BFBCF7}"/>
              </a:ext>
            </a:extLst>
          </p:cNvPr>
          <p:cNvSpPr txBox="1"/>
          <p:nvPr/>
        </p:nvSpPr>
        <p:spPr>
          <a:xfrm>
            <a:off x="1741251" y="2003898"/>
            <a:ext cx="60395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a</a:t>
            </a:r>
          </a:p>
        </p:txBody>
      </p:sp>
      <p:sp>
        <p:nvSpPr>
          <p:cNvPr id="15" name="TextBox 14">
            <a:extLst>
              <a:ext uri="{FF2B5EF4-FFF2-40B4-BE49-F238E27FC236}">
                <a16:creationId xmlns:a16="http://schemas.microsoft.com/office/drawing/2014/main" id="{8BEDCE82-CCCC-B1A4-8C36-A808FC79D431}"/>
              </a:ext>
            </a:extLst>
          </p:cNvPr>
          <p:cNvSpPr txBox="1"/>
          <p:nvPr/>
        </p:nvSpPr>
        <p:spPr>
          <a:xfrm>
            <a:off x="3333149" y="1979609"/>
            <a:ext cx="60395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b</a:t>
            </a:r>
          </a:p>
        </p:txBody>
      </p:sp>
      <p:sp>
        <p:nvSpPr>
          <p:cNvPr id="16" name="TextBox 15">
            <a:extLst>
              <a:ext uri="{FF2B5EF4-FFF2-40B4-BE49-F238E27FC236}">
                <a16:creationId xmlns:a16="http://schemas.microsoft.com/office/drawing/2014/main" id="{9C7714DA-18D1-B3BB-6316-45B12C375397}"/>
              </a:ext>
            </a:extLst>
          </p:cNvPr>
          <p:cNvSpPr txBox="1"/>
          <p:nvPr/>
        </p:nvSpPr>
        <p:spPr>
          <a:xfrm>
            <a:off x="4824498" y="2003898"/>
            <a:ext cx="60395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c</a:t>
            </a:r>
          </a:p>
        </p:txBody>
      </p:sp>
      <p:sp>
        <p:nvSpPr>
          <p:cNvPr id="17" name="TextBox 16">
            <a:extLst>
              <a:ext uri="{FF2B5EF4-FFF2-40B4-BE49-F238E27FC236}">
                <a16:creationId xmlns:a16="http://schemas.microsoft.com/office/drawing/2014/main" id="{3CC84B7E-45E2-4696-040B-E9D10C0AE1DF}"/>
              </a:ext>
            </a:extLst>
          </p:cNvPr>
          <p:cNvSpPr txBox="1"/>
          <p:nvPr/>
        </p:nvSpPr>
        <p:spPr>
          <a:xfrm>
            <a:off x="6171704" y="2020111"/>
            <a:ext cx="603958"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rPr>
              <a:t>d</a:t>
            </a:r>
          </a:p>
        </p:txBody>
      </p:sp>
      <p:sp>
        <p:nvSpPr>
          <p:cNvPr id="18" name="TextBox 17">
            <a:extLst>
              <a:ext uri="{FF2B5EF4-FFF2-40B4-BE49-F238E27FC236}">
                <a16:creationId xmlns:a16="http://schemas.microsoft.com/office/drawing/2014/main" id="{5171B8C3-DDAE-9C06-0935-011602C7C2BC}"/>
              </a:ext>
            </a:extLst>
          </p:cNvPr>
          <p:cNvSpPr txBox="1"/>
          <p:nvPr/>
        </p:nvSpPr>
        <p:spPr>
          <a:xfrm>
            <a:off x="902891" y="4135804"/>
            <a:ext cx="1419286"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panose="02020603050405020304" pitchFamily="18" charset="0"/>
                <a:ea typeface="ＭＳ Ｐゴシック" panose="020B0600070205080204" pitchFamily="34" charset="-128"/>
                <a:cs typeface="+mn-cs"/>
              </a:rPr>
              <a:t>Visual Dense Area</a:t>
            </a:r>
            <a:endParaRPr kumimoji="0" lang="en-US" sz="12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endParaRPr>
          </a:p>
        </p:txBody>
      </p:sp>
      <p:sp>
        <p:nvSpPr>
          <p:cNvPr id="19" name="TextBox 18">
            <a:extLst>
              <a:ext uri="{FF2B5EF4-FFF2-40B4-BE49-F238E27FC236}">
                <a16:creationId xmlns:a16="http://schemas.microsoft.com/office/drawing/2014/main" id="{C1B80958-4E39-5654-7F2D-5060197F1DDE}"/>
              </a:ext>
            </a:extLst>
          </p:cNvPr>
          <p:cNvSpPr txBox="1"/>
          <p:nvPr/>
        </p:nvSpPr>
        <p:spPr>
          <a:xfrm>
            <a:off x="2410382" y="4135804"/>
            <a:ext cx="1351962"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panose="02020603050405020304" pitchFamily="18" charset="0"/>
                <a:ea typeface="ＭＳ Ｐゴシック" panose="020B0600070205080204" pitchFamily="34" charset="-128"/>
                <a:cs typeface="+mn-cs"/>
              </a:rPr>
              <a:t>Visual Dense Area</a:t>
            </a:r>
            <a:endParaRPr kumimoji="0" lang="en-US" sz="12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endParaRPr>
          </a:p>
        </p:txBody>
      </p:sp>
      <p:sp>
        <p:nvSpPr>
          <p:cNvPr id="20" name="TextBox 19">
            <a:extLst>
              <a:ext uri="{FF2B5EF4-FFF2-40B4-BE49-F238E27FC236}">
                <a16:creationId xmlns:a16="http://schemas.microsoft.com/office/drawing/2014/main" id="{95874E42-D193-C971-5954-4A6AF6392DAD}"/>
              </a:ext>
            </a:extLst>
          </p:cNvPr>
          <p:cNvSpPr txBox="1"/>
          <p:nvPr/>
        </p:nvSpPr>
        <p:spPr>
          <a:xfrm>
            <a:off x="3937107" y="4116756"/>
            <a:ext cx="143921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panose="02020603050405020304" pitchFamily="18" charset="0"/>
                <a:ea typeface="ＭＳ Ｐゴシック" panose="020B0600070205080204" pitchFamily="34" charset="-128"/>
                <a:cs typeface="+mn-cs"/>
              </a:rPr>
              <a:t>Visual Dense Area</a:t>
            </a:r>
            <a:endParaRPr kumimoji="0" lang="en-US" sz="12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endParaRPr>
          </a:p>
        </p:txBody>
      </p:sp>
      <p:sp>
        <p:nvSpPr>
          <p:cNvPr id="21" name="TextBox 20">
            <a:extLst>
              <a:ext uri="{FF2B5EF4-FFF2-40B4-BE49-F238E27FC236}">
                <a16:creationId xmlns:a16="http://schemas.microsoft.com/office/drawing/2014/main" id="{BDF5058B-A48E-D112-C1C3-103753432B27}"/>
              </a:ext>
            </a:extLst>
          </p:cNvPr>
          <p:cNvSpPr txBox="1"/>
          <p:nvPr/>
        </p:nvSpPr>
        <p:spPr>
          <a:xfrm>
            <a:off x="5376325" y="4116755"/>
            <a:ext cx="143921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panose="02020603050405020304" pitchFamily="18" charset="0"/>
                <a:ea typeface="ＭＳ Ｐゴシック" panose="020B0600070205080204" pitchFamily="34" charset="-128"/>
                <a:cs typeface="+mn-cs"/>
              </a:rPr>
              <a:t>Visual Dense Area</a:t>
            </a:r>
            <a:endParaRPr kumimoji="0" lang="en-US" sz="1200" b="0" i="0" u="none" strike="noStrike" kern="1200" cap="none" spc="0" normalizeH="0" baseline="0" noProof="0" dirty="0">
              <a:ln>
                <a:noFill/>
              </a:ln>
              <a:solidFill>
                <a:prstClr val="white"/>
              </a:solidFill>
              <a:effectLst/>
              <a:uLnTx/>
              <a:uFillTx/>
              <a:latin typeface="Times" panose="02020603050405020304" pitchFamily="18" charset="0"/>
              <a:ea typeface="ＭＳ Ｐゴシック" panose="020B0600070205080204" pitchFamily="34" charset="-128"/>
              <a:cs typeface="+mn-cs"/>
            </a:endParaRPr>
          </a:p>
        </p:txBody>
      </p:sp>
      <p:sp>
        <p:nvSpPr>
          <p:cNvPr id="23" name="TextBox 22">
            <a:extLst>
              <a:ext uri="{FF2B5EF4-FFF2-40B4-BE49-F238E27FC236}">
                <a16:creationId xmlns:a16="http://schemas.microsoft.com/office/drawing/2014/main" id="{365BF3FF-F93B-038E-6D65-2927163D4374}"/>
              </a:ext>
            </a:extLst>
          </p:cNvPr>
          <p:cNvSpPr txBox="1"/>
          <p:nvPr/>
        </p:nvSpPr>
        <p:spPr>
          <a:xfrm>
            <a:off x="6938733" y="2156850"/>
            <a:ext cx="5253267"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Fully Automated Dense Volume (Volpara/Hologic</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p:txBody>
      </p:sp>
      <p:pic>
        <p:nvPicPr>
          <p:cNvPr id="1026" name="Picture 2" descr="Breast Imaging | Pureform Radiology">
            <a:extLst>
              <a:ext uri="{FF2B5EF4-FFF2-40B4-BE49-F238E27FC236}">
                <a16:creationId xmlns:a16="http://schemas.microsoft.com/office/drawing/2014/main" id="{51B87D7B-E3B4-F02F-2468-521EA6306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549" y="2705310"/>
            <a:ext cx="4293115" cy="209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250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 wrkshp Tampa 11-02 dlw">
  <a:themeElements>
    <a:clrScheme name="STAR wrkshp Tampa 11-02 dlw 8">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fontScheme name="STAR wrkshp Tampa 11-02 dl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lnDef>
  </a:objectDefaults>
  <a:extraClrSchemeLst>
    <a:extraClrScheme>
      <a:clrScheme name="STAR wrkshp Tampa 11-02 dl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R wrkshp Tampa 11-02 dl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R wrkshp Tampa 11-02 dl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R wrkshp Tampa 11-02 dl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R wrkshp Tampa 11-02 dl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R wrkshp Tampa 11-02 dl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R wrkshp Tampa 11-02 dl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R wrkshp Tampa 11-02 dlw 8">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2">
  <a:themeElements>
    <a:clrScheme name="untitled 2 8">
      <a:dk1>
        <a:srgbClr val="000000"/>
      </a:dk1>
      <a:lt1>
        <a:srgbClr val="FFFFFF"/>
      </a:lt1>
      <a:dk2>
        <a:srgbClr val="000099"/>
      </a:dk2>
      <a:lt2>
        <a:srgbClr val="FFFF00"/>
      </a:lt2>
      <a:accent1>
        <a:srgbClr val="FFCDEB"/>
      </a:accent1>
      <a:accent2>
        <a:srgbClr val="00FFFF"/>
      </a:accent2>
      <a:accent3>
        <a:srgbClr val="AAAACA"/>
      </a:accent3>
      <a:accent4>
        <a:srgbClr val="DADADA"/>
      </a:accent4>
      <a:accent5>
        <a:srgbClr val="FFE3F3"/>
      </a:accent5>
      <a:accent6>
        <a:srgbClr val="00E7E7"/>
      </a:accent6>
      <a:hlink>
        <a:srgbClr val="99B8FF"/>
      </a:hlink>
      <a:folHlink>
        <a:srgbClr val="FFCC00"/>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000000"/>
        </a:dk1>
        <a:lt1>
          <a:srgbClr val="FFFFFF"/>
        </a:lt1>
        <a:dk2>
          <a:srgbClr val="000099"/>
        </a:dk2>
        <a:lt2>
          <a:srgbClr val="FFFF00"/>
        </a:lt2>
        <a:accent1>
          <a:srgbClr val="FFCDEB"/>
        </a:accent1>
        <a:accent2>
          <a:srgbClr val="00FFFF"/>
        </a:accent2>
        <a:accent3>
          <a:srgbClr val="AAAACA"/>
        </a:accent3>
        <a:accent4>
          <a:srgbClr val="DADADA"/>
        </a:accent4>
        <a:accent5>
          <a:srgbClr val="FFE3F3"/>
        </a:accent5>
        <a:accent6>
          <a:srgbClr val="00E7E7"/>
        </a:accent6>
        <a:hlink>
          <a:srgbClr val="99B8FF"/>
        </a:hlink>
        <a:folHlink>
          <a:srgbClr val="FFCC00"/>
        </a:folHlink>
      </a:clrScheme>
      <a:clrMap bg1="dk2" tx1="lt1" bg2="dk1" tx2="lt2" accent1="accent1" accent2="accent2" accent3="accent3" accent4="accent4" accent5="accent5" accent6="accent6" hlink="hlink" folHlink="folHlink"/>
    </a:extraClrScheme>
    <a:extraClrScheme>
      <a:clrScheme name="untitled 2 9">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E166F0CC97B47B53690FEF2A49C61" ma:contentTypeVersion="17" ma:contentTypeDescription="Create a new document." ma:contentTypeScope="" ma:versionID="62bcf0d535e8160328420235242ad947">
  <xsd:schema xmlns:xsd="http://www.w3.org/2001/XMLSchema" xmlns:xs="http://www.w3.org/2001/XMLSchema" xmlns:p="http://schemas.microsoft.com/office/2006/metadata/properties" xmlns:ns2="45e9ec89-519e-4911-95c9-484d5e7a405c" xmlns:ns3="810f3a55-5827-4867-b053-f8bf38e98e1a" targetNamespace="http://schemas.microsoft.com/office/2006/metadata/properties" ma:root="true" ma:fieldsID="e2631bbb7d3fab08e0f44285d288a533" ns2:_="" ns3:_="">
    <xsd:import namespace="45e9ec89-519e-4911-95c9-484d5e7a405c"/>
    <xsd:import namespace="810f3a55-5827-4867-b053-f8bf38e98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ec89-519e-4911-95c9-484d5e7a4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f3a55-5827-4867-b053-f8bf38e98e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9185a4-0929-4e2e-b0c0-6e8acd2f8ff4}" ma:internalName="TaxCatchAll" ma:showField="CatchAllData" ma:web="810f3a55-5827-4867-b053-f8bf38e98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10f3a55-5827-4867-b053-f8bf38e98e1a" xsi:nil="true"/>
    <lcf76f155ced4ddcb4097134ff3c332f xmlns="45e9ec89-519e-4911-95c9-484d5e7a40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9E2EE5-FA6E-4CDE-B614-D77E01F720B6}">
  <ds:schemaRefs>
    <ds:schemaRef ds:uri="http://schemas.microsoft.com/sharepoint/v3/contenttype/forms"/>
  </ds:schemaRefs>
</ds:datastoreItem>
</file>

<file path=customXml/itemProps2.xml><?xml version="1.0" encoding="utf-8"?>
<ds:datastoreItem xmlns:ds="http://schemas.openxmlformats.org/officeDocument/2006/customXml" ds:itemID="{AE103670-3E5D-447A-84FA-FB2CCBEE5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9ec89-519e-4911-95c9-484d5e7a405c"/>
    <ds:schemaRef ds:uri="810f3a55-5827-4867-b053-f8bf38e98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9928D1-0FCE-4F5E-B0DB-417D04600CEF}">
  <ds:schemaRefs>
    <ds:schemaRef ds:uri="http://schemas.microsoft.com/office/2006/metadata/properties"/>
    <ds:schemaRef ds:uri="http://purl.org/dc/elements/1.1/"/>
    <ds:schemaRef ds:uri="http://www.w3.org/XML/1998/namespace"/>
    <ds:schemaRef ds:uri="45e9ec89-519e-4911-95c9-484d5e7a405c"/>
    <ds:schemaRef ds:uri="http://schemas.microsoft.com/office/infopath/2007/PartnerControls"/>
    <ds:schemaRef ds:uri="810f3a55-5827-4867-b053-f8bf38e98e1a"/>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Thurs_0840_Fabian_SOBO23_Risk+Reduction_FINAL+(SN)</Template>
  <TotalTime>11127</TotalTime>
  <Words>8245</Words>
  <Application>Microsoft Office PowerPoint</Application>
  <PresentationFormat>Widescreen</PresentationFormat>
  <Paragraphs>944</Paragraphs>
  <Slides>48</Slides>
  <Notes>48</Notes>
  <HiddenSlides>2</HiddenSlides>
  <MMClips>0</MMClips>
  <ScaleCrop>false</ScaleCrop>
  <HeadingPairs>
    <vt:vector size="8" baseType="variant">
      <vt:variant>
        <vt:lpstr>Fonts Used</vt:lpstr>
      </vt:variant>
      <vt:variant>
        <vt:i4>16</vt:i4>
      </vt:variant>
      <vt:variant>
        <vt:lpstr>Theme</vt:lpstr>
      </vt:variant>
      <vt:variant>
        <vt:i4>5</vt:i4>
      </vt:variant>
      <vt:variant>
        <vt:lpstr>Embedded OLE Servers</vt:lpstr>
      </vt:variant>
      <vt:variant>
        <vt:i4>1</vt:i4>
      </vt:variant>
      <vt:variant>
        <vt:lpstr>Slide Titles</vt:lpstr>
      </vt:variant>
      <vt:variant>
        <vt:i4>48</vt:i4>
      </vt:variant>
    </vt:vector>
  </HeadingPairs>
  <TitlesOfParts>
    <vt:vector size="70" baseType="lpstr">
      <vt:lpstr>Aptos</vt:lpstr>
      <vt:lpstr>arial</vt:lpstr>
      <vt:lpstr>arial</vt:lpstr>
      <vt:lpstr>BlinkMacSystemFont</vt:lpstr>
      <vt:lpstr>Calibri</vt:lpstr>
      <vt:lpstr>Calibri Light</vt:lpstr>
      <vt:lpstr>Cambria</vt:lpstr>
      <vt:lpstr>ElsevierSans</vt:lpstr>
      <vt:lpstr>Guardian TextSans Web</vt:lpstr>
      <vt:lpstr>Helvetica Neue</vt:lpstr>
      <vt:lpstr>Roboto</vt:lpstr>
      <vt:lpstr>Source Sans Pro Web</vt:lpstr>
      <vt:lpstr>Symbol</vt:lpstr>
      <vt:lpstr>Times</vt:lpstr>
      <vt:lpstr>Times New Roman</vt:lpstr>
      <vt:lpstr>Wingdings</vt:lpstr>
      <vt:lpstr>Custom Design</vt:lpstr>
      <vt:lpstr>STAR wrkshp Tampa 11-02 dlw</vt:lpstr>
      <vt:lpstr>untitled 2</vt:lpstr>
      <vt:lpstr>Retrospect</vt:lpstr>
      <vt:lpstr>Office Theme</vt:lpstr>
      <vt:lpstr>Image</vt:lpstr>
      <vt:lpstr>PowerPoint Presentation</vt:lpstr>
      <vt:lpstr>Disclosures</vt:lpstr>
      <vt:lpstr>PowerPoint Presentation</vt:lpstr>
      <vt:lpstr>Major Risk Factors Increase Relative Risk by 2x or More </vt:lpstr>
      <vt:lpstr>Minor Risk Factors Increase Relative Risk Up to 2x </vt:lpstr>
      <vt:lpstr>PowerPoint Presentation</vt:lpstr>
      <vt:lpstr>PowerPoint Presentation</vt:lpstr>
      <vt:lpstr>PowerPoint Presentation</vt:lpstr>
      <vt:lpstr>PowerPoint Presentation</vt:lpstr>
      <vt:lpstr> Automated Volumetric Density Use with IBIS for Long Term Risk, AI  Assisted Risk of Interval Cancer, and Response to Interventions</vt:lpstr>
      <vt:lpstr>AI + Mammography for 5-year Risk Prediction  </vt:lpstr>
      <vt:lpstr>Marked MRI  Background Parenchymal Enhancement  (BPE)  a Risk Biomarker </vt:lpstr>
      <vt:lpstr>Risk Estimation Helps with Decisions on: </vt:lpstr>
      <vt:lpstr>Approach to Average Risk (Lifetime Risk &lt; 20%)</vt:lpstr>
      <vt:lpstr>Approach Elevated Risk: (10 year ≥ 5%; Remaining Lifetime ≥ 20%) </vt:lpstr>
      <vt:lpstr> Regular Screening  ~40% Improved Breast Cancer Survival Primarily Due to Earlier Stage at Diagnosis</vt:lpstr>
      <vt:lpstr>Screening/Surveillance  Women with Germline Mutations</vt:lpstr>
      <vt:lpstr>PowerPoint Presentation</vt:lpstr>
      <vt:lpstr>Healthy Behaviors Reduce Risk By Up to 30% </vt:lpstr>
      <vt:lpstr>Mechanism of Physical Activity Induced Risk Reduction</vt:lpstr>
      <vt:lpstr>Postmenopausal Obesity Breast Cancer Risk &amp; Mortality</vt:lpstr>
      <vt:lpstr>Why is Obesity Primarily Associated with Risk in Postmenopausal Women? Predominant Estrone (E1) + Inflammation  Facilitates EMT /Stemness</vt:lpstr>
      <vt:lpstr>Some Premenopausal Women with Obesity May Also be at Increased Risk for Breast Cancer </vt:lpstr>
      <vt:lpstr>How Much Weight loss to Reduce Obesity Associated Breast Cancer Risk ?</vt:lpstr>
      <vt:lpstr>Endocrine Pharmacotherapy for Women at Elevated Risk</vt:lpstr>
      <vt:lpstr>PowerPoint Presentation</vt:lpstr>
      <vt:lpstr>Standard Pharmacotherapy: 40-66% Risk Reduction But No Improvement In Breast Cancer Mortality in Women Undergoing Regular Screening </vt:lpstr>
      <vt:lpstr>Endocrine Rx Strong Recommendation after Bx/Excision  AH, LCIS </vt:lpstr>
      <vt:lpstr>PowerPoint Presentation</vt:lpstr>
      <vt:lpstr>PowerPoint Presentation</vt:lpstr>
      <vt:lpstr>TAM-01: 3 Yrs Low-Dose Tamoxifen (5 mg) vs Placebo Women with AH, LCIS, or DCIS not on CYP2D6 Inhibitors Minimal Increase Vasomotor Symptoms, No increase DVT/PE </vt:lpstr>
      <vt:lpstr>Phase II Investigational Priorities: 1) Low Doses Standard Prevention Drugs 2) New SERMS 3) FDA Approved Agents which Address Additional  Symptoms or Health Problems 4) Vaccines   </vt:lpstr>
      <vt:lpstr>Swedish Phase II Trial Tamoxifen Doses of 0, 1,2.5,5,10,20 mg x 6 months in Population Risk Women Ages 40-65: Change in Mammographic Dense Area Primary Endpoint</vt:lpstr>
      <vt:lpstr>Confused??</vt:lpstr>
      <vt:lpstr>NCI Sponsored Primary Prevention Trials of Low Dose Tamoxifen</vt:lpstr>
      <vt:lpstr>The Swedes Are Not Confused and Are Moving on with the Active Metabolite of Tamoxifen (Endoxifen) in Premenopausal Women</vt:lpstr>
      <vt:lpstr>PowerPoint Presentation</vt:lpstr>
      <vt:lpstr>Reducing Progesterone Signaling in Premenopausal Women </vt:lpstr>
      <vt:lpstr>Reducing  Breast Cancer Risk and Vasomotor Symptoms? Bazedoxifene and Conjugated Estrogens (BZA/CE)</vt:lpstr>
      <vt:lpstr>Pilot: Effects of 6 Months Tirzepatide (GLP-1/GIPR agonist) on Risk Biomarkers in High-Risk Women With Obesity         NCT06485089</vt:lpstr>
      <vt:lpstr>PowerPoint Presentation</vt:lpstr>
      <vt:lpstr>PowerPoint Presentation</vt:lpstr>
      <vt:lpstr>Treatment of Vasomotor Symptoms</vt:lpstr>
      <vt:lpstr>PowerPoint Presentation</vt:lpstr>
      <vt:lpstr>PowerPoint Presentation</vt:lpstr>
      <vt:lpstr>PowerPoint Presentation</vt:lpstr>
      <vt:lpstr>PowerPoint Presentation</vt:lpstr>
      <vt:lpstr>Summary Screening and Prevention By Risk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SOBO 2025</dc:subject>
  <dc:creator>Carol Fabian</dc:creator>
  <cp:lastModifiedBy>Susan Peck</cp:lastModifiedBy>
  <cp:revision>174</cp:revision>
  <cp:lastPrinted>2025-10-14T16:40:14Z</cp:lastPrinted>
  <dcterms:created xsi:type="dcterms:W3CDTF">2024-09-10T20:02:48Z</dcterms:created>
  <dcterms:modified xsi:type="dcterms:W3CDTF">2025-11-06T12:11:22Z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0x0101004C9E166F0CC97B47B53690FEF2A49C61</vt:lpwstr>
  </property>
  <property fmtid="{D5CDD505-2E9C-101B-9397-08002B2CF9AE}" pid="3" name="MediaServiceImageTags">
    <vt:lpwstr/>
  </property>
</Properties>
</file>