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44"/>
  </p:notesMasterIdLst>
  <p:handoutMasterIdLst>
    <p:handoutMasterId r:id="rId45"/>
  </p:handoutMasterIdLst>
  <p:sldIdLst>
    <p:sldId id="256" r:id="rId5"/>
    <p:sldId id="593" r:id="rId6"/>
    <p:sldId id="330" r:id="rId7"/>
    <p:sldId id="562" r:id="rId8"/>
    <p:sldId id="457" r:id="rId9"/>
    <p:sldId id="12955" r:id="rId10"/>
    <p:sldId id="488" r:id="rId11"/>
    <p:sldId id="12952" r:id="rId12"/>
    <p:sldId id="2147471040" r:id="rId13"/>
    <p:sldId id="12957" r:id="rId14"/>
    <p:sldId id="12949" r:id="rId15"/>
    <p:sldId id="12962" r:id="rId16"/>
    <p:sldId id="347" r:id="rId17"/>
    <p:sldId id="2147471037" r:id="rId18"/>
    <p:sldId id="12953" r:id="rId19"/>
    <p:sldId id="2147471041" r:id="rId20"/>
    <p:sldId id="455" r:id="rId21"/>
    <p:sldId id="594" r:id="rId22"/>
    <p:sldId id="565" r:id="rId23"/>
    <p:sldId id="566" r:id="rId24"/>
    <p:sldId id="2147471038" r:id="rId25"/>
    <p:sldId id="12963" r:id="rId26"/>
    <p:sldId id="12964" r:id="rId27"/>
    <p:sldId id="2147471042" r:id="rId28"/>
    <p:sldId id="12961" r:id="rId29"/>
    <p:sldId id="568" r:id="rId30"/>
    <p:sldId id="602" r:id="rId31"/>
    <p:sldId id="592" r:id="rId32"/>
    <p:sldId id="2147471043" r:id="rId33"/>
    <p:sldId id="587" r:id="rId34"/>
    <p:sldId id="12942" r:id="rId35"/>
    <p:sldId id="270" r:id="rId36"/>
    <p:sldId id="541" r:id="rId37"/>
    <p:sldId id="12965" r:id="rId38"/>
    <p:sldId id="2147471044" r:id="rId39"/>
    <p:sldId id="563" r:id="rId40"/>
    <p:sldId id="12937" r:id="rId41"/>
    <p:sldId id="548" r:id="rId42"/>
    <p:sldId id="596" r:id="rId4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FFFB"/>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54" autoAdjust="0"/>
    <p:restoredTop sz="95921" autoAdjust="0"/>
  </p:normalViewPr>
  <p:slideViewPr>
    <p:cSldViewPr>
      <p:cViewPr varScale="1">
        <p:scale>
          <a:sx n="73" d="100"/>
          <a:sy n="73" d="100"/>
        </p:scale>
        <p:origin x="91" y="283"/>
      </p:cViewPr>
      <p:guideLst>
        <p:guide orient="horz" pos="2160"/>
        <p:guide pos="3840"/>
      </p:guideLst>
    </p:cSldViewPr>
  </p:slideViewPr>
  <p:outlineViewPr>
    <p:cViewPr>
      <p:scale>
        <a:sx n="33" d="100"/>
        <a:sy n="33" d="100"/>
      </p:scale>
      <p:origin x="0" y="-15024"/>
    </p:cViewPr>
  </p:outlineViewPr>
  <p:notesTextViewPr>
    <p:cViewPr>
      <p:scale>
        <a:sx n="3" d="2"/>
        <a:sy n="3" d="2"/>
      </p:scale>
      <p:origin x="0" y="0"/>
    </p:cViewPr>
  </p:notesTextViewPr>
  <p:sorterViewPr>
    <p:cViewPr>
      <p:scale>
        <a:sx n="90" d="100"/>
        <a:sy n="9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8 yr F/U</c:v>
                </c:pt>
              </c:strCache>
            </c:strRef>
          </c:tx>
          <c:spPr>
            <a:solidFill>
              <a:srgbClr val="00B0F0"/>
            </a:solidFill>
            <a:ln>
              <a:noFill/>
            </a:ln>
            <a:effectLst/>
          </c:spPr>
          <c:invertIfNegative val="0"/>
          <c:dLbls>
            <c:spPr>
              <a:solidFill>
                <a:schemeClr val="bg1">
                  <a:lumMod val="75000"/>
                </a:schemeClr>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cL/gL</c:v>
                </c:pt>
                <c:pt idx="1">
                  <c:v>cL/gH</c:v>
                </c:pt>
                <c:pt idx="2">
                  <c:v>cH/gL</c:v>
                </c:pt>
                <c:pt idx="3">
                  <c:v>cH/gH</c:v>
                </c:pt>
              </c:strCache>
            </c:strRef>
          </c:cat>
          <c:val>
            <c:numRef>
              <c:f>Sheet1!$B$2:$B$5</c:f>
              <c:numCache>
                <c:formatCode>General</c:formatCode>
                <c:ptCount val="4"/>
                <c:pt idx="0">
                  <c:v>94.7</c:v>
                </c:pt>
                <c:pt idx="1">
                  <c:v>91.1</c:v>
                </c:pt>
                <c:pt idx="2">
                  <c:v>90.8</c:v>
                </c:pt>
                <c:pt idx="3">
                  <c:v>85.9</c:v>
                </c:pt>
              </c:numCache>
            </c:numRef>
          </c:val>
          <c:extLst>
            <c:ext xmlns:c16="http://schemas.microsoft.com/office/drawing/2014/chart" uri="{C3380CC4-5D6E-409C-BE32-E72D297353CC}">
              <c16:uniqueId val="{00000000-7B02-524C-B201-F05ED5FAC24E}"/>
            </c:ext>
          </c:extLst>
        </c:ser>
        <c:dLbls>
          <c:showLegendKey val="0"/>
          <c:showVal val="0"/>
          <c:showCatName val="0"/>
          <c:showSerName val="0"/>
          <c:showPercent val="0"/>
          <c:showBubbleSize val="0"/>
        </c:dLbls>
        <c:gapWidth val="219"/>
        <c:overlap val="-27"/>
        <c:axId val="1133776047"/>
        <c:axId val="2016354928"/>
      </c:barChart>
      <c:catAx>
        <c:axId val="113377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16354928"/>
        <c:crosses val="autoZero"/>
        <c:auto val="1"/>
        <c:lblAlgn val="ctr"/>
        <c:lblOffset val="100"/>
        <c:noMultiLvlLbl val="0"/>
      </c:catAx>
      <c:valAx>
        <c:axId val="2016354928"/>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337760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8635025-1721-2A39-FD02-4DEA6BA701D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15715" name="Rectangle 3">
            <a:extLst>
              <a:ext uri="{FF2B5EF4-FFF2-40B4-BE49-F238E27FC236}">
                <a16:creationId xmlns:a16="http://schemas.microsoft.com/office/drawing/2014/main" id="{BE86A439-1FEB-7F5E-A916-7DF52EE9FDC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15716" name="Rectangle 4">
            <a:extLst>
              <a:ext uri="{FF2B5EF4-FFF2-40B4-BE49-F238E27FC236}">
                <a16:creationId xmlns:a16="http://schemas.microsoft.com/office/drawing/2014/main" id="{9373F3E4-82F4-CE1A-59B0-4A412DB8501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15717" name="Rectangle 5">
            <a:extLst>
              <a:ext uri="{FF2B5EF4-FFF2-40B4-BE49-F238E27FC236}">
                <a16:creationId xmlns:a16="http://schemas.microsoft.com/office/drawing/2014/main" id="{9B25501C-B241-8651-EED4-AA6DEED297F1}"/>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C76DCE46-AB6A-E944-8492-EE9D0380392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F5FD37A-18F4-52AD-D0D8-E104D312C7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28675" name="Rectangle 3">
            <a:extLst>
              <a:ext uri="{FF2B5EF4-FFF2-40B4-BE49-F238E27FC236}">
                <a16:creationId xmlns:a16="http://schemas.microsoft.com/office/drawing/2014/main" id="{404DF100-3460-E3D8-C9AE-F368872CE70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4137ABA7-FFC1-47FF-71AF-B0B58352890A}"/>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495D981C-89F5-6297-C55B-2D0C11DBB22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9E39E6E3-0FB2-1573-280F-9149F8F9454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28679" name="Rectangle 7">
            <a:extLst>
              <a:ext uri="{FF2B5EF4-FFF2-40B4-BE49-F238E27FC236}">
                <a16:creationId xmlns:a16="http://schemas.microsoft.com/office/drawing/2014/main" id="{77910D36-9701-06E4-0926-075B779AFAC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88AE8745-C479-D84B-BA38-1499624C4E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9DE3CC-EBE6-9CBA-5C0E-1992AA595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0067A617-C0D9-104C-8F11-2D736E937306}" type="slidenum">
              <a:rPr lang="en-US" altLang="en-US" sz="1200" smtClean="0"/>
              <a:pPr/>
              <a:t>3</a:t>
            </a:fld>
            <a:endParaRPr lang="en-US" altLang="en-US" sz="1200"/>
          </a:p>
        </p:txBody>
      </p:sp>
      <p:sp>
        <p:nvSpPr>
          <p:cNvPr id="9219" name="Rectangle 2">
            <a:extLst>
              <a:ext uri="{FF2B5EF4-FFF2-40B4-BE49-F238E27FC236}">
                <a16:creationId xmlns:a16="http://schemas.microsoft.com/office/drawing/2014/main" id="{16C94218-0292-285A-89ED-D5F7B50A0261}"/>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2E75323C-7EAF-AB3E-08A7-D1A0866E241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pitchFamily="2" charset="0"/>
              </a:rPr>
              <a:t>Reflects natural history of disease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0E33CE2-E428-B2C0-FCAE-91518E9238D5}"/>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4473B93-F185-915B-435F-7DCAF3730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E9641000-B1CB-D6C5-2EC5-26FDD4EE71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eaLnBrk="1" hangingPunct="1"/>
            <a:fld id="{D0BF22E8-A190-C848-B780-73BBEB6173C1}" type="slidenum">
              <a:rPr lang="en-US" altLang="en-US" sz="1200" smtClean="0">
                <a:solidFill>
                  <a:srgbClr val="000000"/>
                </a:solidFill>
                <a:latin typeface="Calibri" panose="020F0502020204030204" pitchFamily="34" charset="0"/>
              </a:rPr>
              <a:pPr eaLnBrk="1" hangingPunct="1"/>
              <a:t>15</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10488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0E33CE2-E428-B2C0-FCAE-91518E9238D5}"/>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4473B93-F185-915B-435F-7DCAF3730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34820" name="Slide Number Placeholder 3">
            <a:extLst>
              <a:ext uri="{FF2B5EF4-FFF2-40B4-BE49-F238E27FC236}">
                <a16:creationId xmlns:a16="http://schemas.microsoft.com/office/drawing/2014/main" id="{E9641000-B1CB-D6C5-2EC5-26FDD4EE71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eaLnBrk="1" hangingPunct="1"/>
            <a:fld id="{D0BF22E8-A190-C848-B780-73BBEB6173C1}" type="slidenum">
              <a:rPr lang="en-US" altLang="en-US" sz="1200" smtClean="0">
                <a:solidFill>
                  <a:srgbClr val="000000"/>
                </a:solidFill>
                <a:latin typeface="Calibri" panose="020F0502020204030204" pitchFamily="34" charset="0"/>
              </a:rPr>
              <a:pPr eaLnBrk="1" hangingPunct="1"/>
              <a:t>16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2281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2E8F3BF-AE57-2E54-85E4-50F07F7FB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214D18C4-06C0-1E4E-A283-4B1FD6DD1934}" type="slidenum">
              <a:rPr lang="en-US" altLang="en-US" sz="1200" smtClean="0"/>
              <a:pPr/>
              <a:t>17</a:t>
            </a:fld>
            <a:endParaRPr lang="en-US" altLang="en-US" sz="1200"/>
          </a:p>
        </p:txBody>
      </p:sp>
      <p:sp>
        <p:nvSpPr>
          <p:cNvPr id="36867" name="Rectangle 2">
            <a:extLst>
              <a:ext uri="{FF2B5EF4-FFF2-40B4-BE49-F238E27FC236}">
                <a16:creationId xmlns:a16="http://schemas.microsoft.com/office/drawing/2014/main" id="{D4418DA7-1CDE-C638-A8CF-54095323982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979A8A8-C7C3-8388-EBD3-5CE9659D21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rPr>
              <a:t>Studied 295 consecutive patients with ESB &lt; 55 yrs old;  151 LNN (majority no adj tx);  115 good prognosis signature;  180 poor prognosis signature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144B883-594C-0237-5094-F8C2F9039C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638312B6-D444-5E41-822D-51AAC0293AB1}" type="slidenum">
              <a:rPr lang="en-US" altLang="en-US" sz="1200" smtClean="0"/>
              <a:pPr/>
              <a:t>18</a:t>
            </a:fld>
            <a:endParaRPr lang="en-US" altLang="en-US" sz="1200"/>
          </a:p>
        </p:txBody>
      </p:sp>
      <p:sp>
        <p:nvSpPr>
          <p:cNvPr id="38915" name="Rectangle 2">
            <a:extLst>
              <a:ext uri="{FF2B5EF4-FFF2-40B4-BE49-F238E27FC236}">
                <a16:creationId xmlns:a16="http://schemas.microsoft.com/office/drawing/2014/main" id="{4113C9FB-7C97-E9F7-76CF-0D1C357EFCA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B557BE38-4F73-B650-E073-8BED52383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itchFamily="2" charset="0"/>
              </a:rPr>
              <a:t>Microarray in Node negative Disease May Avoid Chemotherapy</a:t>
            </a:r>
          </a:p>
          <a:p>
            <a:pPr eaLnBrk="1" hangingPunct="1"/>
            <a:r>
              <a:rPr lang="en-US" altLang="en-US" dirty="0">
                <a:latin typeface="Times" pitchFamily="2" charset="0"/>
              </a:rPr>
              <a:t> </a:t>
            </a:r>
            <a:r>
              <a:rPr lang="ja-JP" altLang="en-US">
                <a:latin typeface="Times" pitchFamily="2" charset="0"/>
              </a:rPr>
              <a:t>“</a:t>
            </a:r>
            <a:r>
              <a:rPr lang="en-US" altLang="ja-JP" dirty="0">
                <a:latin typeface="Times" pitchFamily="2" charset="0"/>
              </a:rPr>
              <a:t>Clinical profile</a:t>
            </a:r>
            <a:r>
              <a:rPr lang="ja-JP" altLang="en-US">
                <a:latin typeface="Times" pitchFamily="2" charset="0"/>
              </a:rPr>
              <a:t>”</a:t>
            </a:r>
            <a:r>
              <a:rPr lang="en-US" altLang="ja-JP" dirty="0">
                <a:latin typeface="Times" pitchFamily="2" charset="0"/>
              </a:rPr>
              <a:t> path done locally</a:t>
            </a:r>
          </a:p>
          <a:p>
            <a:pPr eaLnBrk="1" hangingPunct="1"/>
            <a:r>
              <a:rPr lang="en-US" altLang="en-US" dirty="0">
                <a:latin typeface="Times" pitchFamily="2" charset="0"/>
              </a:rPr>
              <a:t> </a:t>
            </a:r>
            <a:r>
              <a:rPr lang="ja-JP" altLang="en-US">
                <a:latin typeface="Times" pitchFamily="2" charset="0"/>
              </a:rPr>
              <a:t>“</a:t>
            </a:r>
            <a:r>
              <a:rPr lang="en-US" altLang="ja-JP" dirty="0">
                <a:latin typeface="Times" pitchFamily="2" charset="0"/>
              </a:rPr>
              <a:t>Molecular profile</a:t>
            </a:r>
            <a:r>
              <a:rPr lang="ja-JP" altLang="en-US">
                <a:latin typeface="Times" pitchFamily="2" charset="0"/>
              </a:rPr>
              <a:t>”</a:t>
            </a:r>
            <a:r>
              <a:rPr lang="en-US" altLang="ja-JP" dirty="0">
                <a:latin typeface="Times" pitchFamily="2" charset="0"/>
              </a:rPr>
              <a:t> sent to Agilent</a:t>
            </a:r>
          </a:p>
          <a:p>
            <a:pPr eaLnBrk="1" hangingPunct="1"/>
            <a:r>
              <a:rPr lang="en-US" altLang="en-US" dirty="0">
                <a:latin typeface="Times" pitchFamily="2" charset="0"/>
              </a:rPr>
              <a:t> Randomizations to different chemo and hormone therapy</a:t>
            </a:r>
          </a:p>
          <a:p>
            <a:pPr>
              <a:spcBef>
                <a:spcPct val="0"/>
              </a:spcBef>
              <a:buSzPct val="125000"/>
            </a:pPr>
            <a:endParaRPr lang="en-US" altLang="en-US" dirty="0">
              <a:solidFill>
                <a:srgbClr val="000000"/>
              </a:solidFill>
              <a:latin typeface="Times"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52AF174-303B-17F3-6A5F-9D391096C00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74A900F-3E97-62A1-3D4E-9E90D39AF6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rPr>
              <a:t>Discordant group ~1/3</a:t>
            </a:r>
            <a:r>
              <a:rPr lang="en-US" altLang="en-US" baseline="30000">
                <a:latin typeface="Times" pitchFamily="2" charset="0"/>
              </a:rPr>
              <a:t>rd</a:t>
            </a:r>
            <a:r>
              <a:rPr lang="en-US" altLang="en-US">
                <a:latin typeface="Times" pitchFamily="2" charset="0"/>
              </a:rPr>
              <a:t> of total</a:t>
            </a:r>
          </a:p>
        </p:txBody>
      </p:sp>
      <p:sp>
        <p:nvSpPr>
          <p:cNvPr id="40964" name="Slide Number Placeholder 3">
            <a:extLst>
              <a:ext uri="{FF2B5EF4-FFF2-40B4-BE49-F238E27FC236}">
                <a16:creationId xmlns:a16="http://schemas.microsoft.com/office/drawing/2014/main" id="{6B288604-54E9-73DF-7305-90D0087A3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6FD3CB0D-4678-354A-9D9A-9A0858ABB7B9}" type="slidenum">
              <a:rPr lang="en-US" altLang="en-US" sz="1200" smtClean="0"/>
              <a:pPr/>
              <a:t>19</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B52DC33-9E4B-7BF6-5076-EDCBAAED9F2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643B5F6C-A902-A53F-F26B-2673A2FBFB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rPr>
              <a:t>SEER Data</a:t>
            </a:r>
          </a:p>
        </p:txBody>
      </p:sp>
      <p:sp>
        <p:nvSpPr>
          <p:cNvPr id="46084" name="Slide Number Placeholder 3">
            <a:extLst>
              <a:ext uri="{FF2B5EF4-FFF2-40B4-BE49-F238E27FC236}">
                <a16:creationId xmlns:a16="http://schemas.microsoft.com/office/drawing/2014/main" id="{C283CB39-25DB-05AA-2C5C-ACFB8BDB1E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6C7C57E3-4247-5F4A-AC26-891F88D0C506}"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AED0D80-E7EE-E919-059E-3FB1FD9B709B}"/>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27F13A9B-A363-AB55-CEE9-CBFEF039E1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25"/>
              </a:spcBef>
            </a:pPr>
            <a:r>
              <a:rPr lang="en-US" altLang="en-US" sz="1400">
                <a:latin typeface="Times" pitchFamily="2" charset="0"/>
              </a:rPr>
              <a:t>Why is prognosis better since 2000 even controlling for tumor size, nodal status, use of chemo or AI?</a:t>
            </a:r>
          </a:p>
          <a:p>
            <a:r>
              <a:rPr lang="en-US" altLang="en-US">
                <a:latin typeface="Times" pitchFamily="2" charset="0"/>
              </a:rPr>
              <a:t>Improvements in treatment (eg HER2 directed therapies; use of genomic tests to guide use of chemo)</a:t>
            </a:r>
          </a:p>
          <a:p>
            <a:r>
              <a:rPr lang="en-US" altLang="en-US">
                <a:latin typeface="Times" pitchFamily="2" charset="0"/>
              </a:rPr>
              <a:t>Treatment guidelines – more patients getting optimal therapy</a:t>
            </a:r>
          </a:p>
          <a:p>
            <a:r>
              <a:rPr lang="en-US" altLang="en-US">
                <a:latin typeface="Times" pitchFamily="2" charset="0"/>
              </a:rPr>
              <a:t>Screening leading to lower risk cancers</a:t>
            </a:r>
          </a:p>
          <a:p>
            <a:r>
              <a:rPr lang="en-US" altLang="en-US">
                <a:latin typeface="Times" pitchFamily="2" charset="0"/>
              </a:rPr>
              <a:t>? Stage migration so apparent improvements in all TN categories</a:t>
            </a:r>
          </a:p>
          <a:p>
            <a:endParaRPr lang="en-US" altLang="en-US">
              <a:latin typeface="Times" pitchFamily="2" charset="0"/>
            </a:endParaRPr>
          </a:p>
        </p:txBody>
      </p:sp>
      <p:sp>
        <p:nvSpPr>
          <p:cNvPr id="48132" name="Slide Number Placeholder 3">
            <a:extLst>
              <a:ext uri="{FF2B5EF4-FFF2-40B4-BE49-F238E27FC236}">
                <a16:creationId xmlns:a16="http://schemas.microsoft.com/office/drawing/2014/main" id="{B5F26CD1-6EE7-EF0E-F47B-7C35AB3FC6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A5749B90-FFC8-8240-9F2E-CF6F70C3F767}"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EAA8E82-142E-CE4B-FC26-F28DECE9153C}"/>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05189DD-E452-B206-F1FE-F5B924E704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0180" name="Slide Number Placeholder 3">
            <a:extLst>
              <a:ext uri="{FF2B5EF4-FFF2-40B4-BE49-F238E27FC236}">
                <a16:creationId xmlns:a16="http://schemas.microsoft.com/office/drawing/2014/main" id="{B563C777-B0CB-5143-1409-AF3AC88891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D14CB97A-DE02-D542-A393-6BAA27843F73}"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DC742FF-6FFE-BE44-0A58-CD45FC591308}"/>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A033390A-0B13-06A6-66EA-68AA1094D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58372" name="Slide Number Placeholder 3">
            <a:extLst>
              <a:ext uri="{FF2B5EF4-FFF2-40B4-BE49-F238E27FC236}">
                <a16:creationId xmlns:a16="http://schemas.microsoft.com/office/drawing/2014/main" id="{F4D6D7FE-E516-E55F-4A4D-E205696315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8D993A5E-6BF2-1F43-89BF-DE9CBE20F799}" type="slidenum">
              <a:rPr lang="en-US" altLang="en-US" sz="1200" smtClean="0"/>
              <a:pPr/>
              <a:t>31</a:t>
            </a:fld>
            <a:endParaRPr lang="en-US" altLang="en-US" sz="1200"/>
          </a:p>
        </p:txBody>
      </p:sp>
    </p:spTree>
    <p:extLst>
      <p:ext uri="{BB962C8B-B14F-4D97-AF65-F5344CB8AC3E}">
        <p14:creationId xmlns:p14="http://schemas.microsoft.com/office/powerpoint/2010/main" val="297235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A7068F0-D461-17DE-4FA2-6F2A2888950F}"/>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C71B59A-0691-139D-1B80-92B9AB5158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25"/>
              </a:spcBef>
            </a:pPr>
            <a:r>
              <a:rPr lang="en-US" altLang="en-US" sz="1600">
                <a:latin typeface="Calibri" panose="020F0502020204030204" pitchFamily="34" charset="0"/>
              </a:rPr>
              <a:t>PAM50 ROR strongest predictor in LNN, HER2-</a:t>
            </a:r>
          </a:p>
          <a:p>
            <a:pPr lvl="1"/>
            <a:r>
              <a:rPr lang="en-US" altLang="en-US">
                <a:latin typeface="Calibri" panose="020F0502020204030204" pitchFamily="34" charset="0"/>
              </a:rPr>
              <a:t>10 yr risk of recurrence in low-risk 2%, int-risk 9%,       hi-risk 11.5%</a:t>
            </a:r>
          </a:p>
          <a:p>
            <a:r>
              <a:rPr lang="en-US" altLang="en-US">
                <a:latin typeface="Times" pitchFamily="2" charset="0"/>
              </a:rPr>
              <a:t>Danish study – 2164 women disease free at 5 years – got endo treatment alone</a:t>
            </a:r>
          </a:p>
          <a:p>
            <a:r>
              <a:rPr lang="en-US" altLang="en-US">
                <a:latin typeface="Times" pitchFamily="2" charset="0"/>
              </a:rPr>
              <a:t>Late DR rate 10.2% high risk group; 6.1% int risk, 2.4% low risk</a:t>
            </a:r>
          </a:p>
        </p:txBody>
      </p:sp>
      <p:sp>
        <p:nvSpPr>
          <p:cNvPr id="62468" name="Slide Number Placeholder 3">
            <a:extLst>
              <a:ext uri="{FF2B5EF4-FFF2-40B4-BE49-F238E27FC236}">
                <a16:creationId xmlns:a16="http://schemas.microsoft.com/office/drawing/2014/main" id="{6DB4336C-0C20-F818-4542-FC41CB3A9A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F5DE1206-C6C7-5B46-BBEE-0B595C2F59CC}" type="slidenum">
              <a:rPr lang="en-US" altLang="en-US" sz="1200" smtClean="0"/>
              <a:pPr/>
              <a:t>33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DEB1B91-3A30-C9D5-F2A1-36D70F4F1772}"/>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6D4B62E0-407C-0E37-F427-DB4A755A4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rPr>
              <a:t>Adjuvant online is not a factor in and of itself but an elegant computer algorithm which integrates a number of the classic prognostic factors and calculates (computes) a patient</a:t>
            </a:r>
            <a:r>
              <a:rPr lang="ja-JP" altLang="en-US">
                <a:latin typeface="Times" pitchFamily="2" charset="0"/>
              </a:rPr>
              <a:t>’</a:t>
            </a:r>
            <a:r>
              <a:rPr lang="en-US" altLang="ja-JP">
                <a:latin typeface="Times" pitchFamily="2" charset="0"/>
              </a:rPr>
              <a:t>s underlying risk of recurrence and the potential benefit from a variety of systemic therapies</a:t>
            </a:r>
          </a:p>
          <a:p>
            <a:r>
              <a:rPr lang="en-US" altLang="en-US">
                <a:latin typeface="Times" pitchFamily="2" charset="0"/>
              </a:rPr>
              <a:t>A number of the newer factors are gene expression profiles  (encompasses) such as 70-gene profile (also known as mammaprint), 21-gene recurrence score (aka Oncotype DX), intrinsic profiles as … by Sorlie and Perou, wound responses signature and others</a:t>
            </a:r>
          </a:p>
          <a:p>
            <a:r>
              <a:rPr lang="en-US" altLang="en-US">
                <a:latin typeface="Times" pitchFamily="2" charset="0"/>
              </a:rPr>
              <a:t>Finally, in a series of carefully done studies, Dr. Harbeck and others have evaluated/demonstrated the utility of UPA/PAI-1  </a:t>
            </a:r>
          </a:p>
          <a:p>
            <a:endParaRPr lang="en-US" altLang="en-US">
              <a:latin typeface="Times" pitchFamily="2" charset="0"/>
            </a:endParaRPr>
          </a:p>
          <a:p>
            <a:r>
              <a:rPr lang="en-US" altLang="en-US" b="1">
                <a:latin typeface="Times" pitchFamily="2" charset="0"/>
              </a:rPr>
              <a:t>INTRINSIC SUBTYPES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Consider adjusting how present it</a:t>
            </a:r>
          </a:p>
          <a:p>
            <a:endParaRPr lang="en-US"/>
          </a:p>
        </p:txBody>
      </p:sp>
      <p:sp>
        <p:nvSpPr>
          <p:cNvPr id="4" name="Slide Number Placeholder 3"/>
          <p:cNvSpPr>
            <a:spLocks noGrp="1"/>
          </p:cNvSpPr>
          <p:nvPr>
            <p:ph type="sldNum" sz="quarter" idx="5"/>
          </p:nvPr>
        </p:nvSpPr>
        <p:spPr/>
        <p:txBody>
          <a:bodyPr/>
          <a:lstStyle/>
          <a:p>
            <a:pPr>
              <a:defRPr/>
            </a:pPr>
            <a:fld id="{88AE8745-C479-D84B-BA38-1499624C4EE3}" type="slidenum">
              <a:rPr lang="en-US" altLang="en-US" smtClean="0"/>
              <a:pPr>
                <a:defRPr/>
              </a:pPr>
              <a:t>36</a:t>
            </a:fld>
            <a:endParaRPr lang="en-US" altLang="en-US"/>
          </a:p>
        </p:txBody>
      </p:sp>
    </p:spTree>
    <p:extLst>
      <p:ext uri="{BB962C8B-B14F-4D97-AF65-F5344CB8AC3E}">
        <p14:creationId xmlns:p14="http://schemas.microsoft.com/office/powerpoint/2010/main" val="58632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adjusting how present it</a:t>
            </a:r>
          </a:p>
        </p:txBody>
      </p:sp>
      <p:sp>
        <p:nvSpPr>
          <p:cNvPr id="4" name="Slide Number Placeholder 3"/>
          <p:cNvSpPr>
            <a:spLocks noGrp="1"/>
          </p:cNvSpPr>
          <p:nvPr>
            <p:ph type="sldNum" sz="quarter" idx="5"/>
          </p:nvPr>
        </p:nvSpPr>
        <p:spPr/>
        <p:txBody>
          <a:bodyPr/>
          <a:lstStyle/>
          <a:p>
            <a:pPr>
              <a:defRPr/>
            </a:pPr>
            <a:fld id="{88AE8745-C479-D84B-BA38-1499624C4EE3}" type="slidenum">
              <a:rPr lang="en-US" altLang="en-US" smtClean="0"/>
              <a:pPr>
                <a:defRPr/>
              </a:pPr>
              <a:t>37</a:t>
            </a:fld>
            <a:endParaRPr lang="en-US" altLang="en-US"/>
          </a:p>
        </p:txBody>
      </p:sp>
    </p:spTree>
    <p:extLst>
      <p:ext uri="{BB962C8B-B14F-4D97-AF65-F5344CB8AC3E}">
        <p14:creationId xmlns:p14="http://schemas.microsoft.com/office/powerpoint/2010/main" val="15009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C4A51D9-CA4E-7CDA-53AF-D376EF7D8894}"/>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1DA93F24-F24C-133E-FDA3-9C588D939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rPr>
              <a:t>IN CONTRADISTINCTION, PREDICTIVE FACTORS INDICATE A TUMOR</a:t>
            </a:r>
            <a:r>
              <a:rPr lang="ja-JP" altLang="en-US">
                <a:latin typeface="Times" pitchFamily="2" charset="0"/>
              </a:rPr>
              <a:t>’</a:t>
            </a:r>
            <a:r>
              <a:rPr lang="en-US" altLang="ja-JP">
                <a:latin typeface="Times" pitchFamily="2" charset="0"/>
              </a:rPr>
              <a:t>S RESPONSIVENESS TO A PARTICULAR THERAPY</a:t>
            </a:r>
          </a:p>
          <a:p>
            <a:r>
              <a:rPr lang="en-US" altLang="en-US">
                <a:latin typeface="Times" pitchFamily="2" charset="0"/>
              </a:rPr>
              <a:t>In reality (in fact) many breast cancer related factors are both predictive and prognostic but distinction between two is important.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049EAF5-DE43-238C-E4B5-8DA6389DC0F2}"/>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C0BF6E5-9572-79CB-9249-FC602581B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rPr>
              <a:t>Tang and Cuzick JCO 2011;29:4365-72 for RCPC</a:t>
            </a:r>
          </a:p>
        </p:txBody>
      </p:sp>
      <p:sp>
        <p:nvSpPr>
          <p:cNvPr id="17412" name="Slide Number Placeholder 3">
            <a:extLst>
              <a:ext uri="{FF2B5EF4-FFF2-40B4-BE49-F238E27FC236}">
                <a16:creationId xmlns:a16="http://schemas.microsoft.com/office/drawing/2014/main" id="{8646816D-037E-5631-40F4-623A2D66A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67416CD5-771B-2A4F-AE4A-AA44A54B3832}" type="slidenum">
              <a:rPr lang="en-US" altLang="en-US" sz="1200" smtClean="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8AE8745-C479-D84B-BA38-1499624C4EE3}" type="slidenum">
              <a:rPr lang="en-US" altLang="en-US" smtClean="0"/>
              <a:pPr>
                <a:defRPr/>
              </a:pPr>
              <a:t>8</a:t>
            </a:fld>
            <a:endParaRPr lang="en-US" altLang="en-US"/>
          </a:p>
        </p:txBody>
      </p:sp>
    </p:spTree>
    <p:extLst>
      <p:ext uri="{BB962C8B-B14F-4D97-AF65-F5344CB8AC3E}">
        <p14:creationId xmlns:p14="http://schemas.microsoft.com/office/powerpoint/2010/main" val="234270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6932-558B-3D4D-3CB0-89AEA15E5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ADADF-8CC0-F411-F2B7-EABF550F1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F68C2-A388-AD08-1D3E-7DEAA327C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1ED71-AEB4-4EF4-3173-F9AEAA2AEAA9}"/>
              </a:ext>
            </a:extLst>
          </p:cNvPr>
          <p:cNvSpPr>
            <a:spLocks noGrp="1"/>
          </p:cNvSpPr>
          <p:nvPr>
            <p:ph type="sldNum" sz="quarter" idx="5"/>
          </p:nvPr>
        </p:nvSpPr>
        <p:spPr/>
        <p:txBody>
          <a:bodyPr/>
          <a:lstStyle/>
          <a:p>
            <a:pPr>
              <a:defRPr/>
            </a:pPr>
            <a:fld id="{88AE8745-C479-D84B-BA38-1499624C4EE3}" type="slidenum">
              <a:rPr lang="en-US" altLang="en-US" smtClean="0"/>
              <a:pPr>
                <a:defRPr/>
              </a:pPr>
              <a:t>9</a:t>
            </a:fld>
            <a:endParaRPr lang="en-US" altLang="en-US"/>
          </a:p>
        </p:txBody>
      </p:sp>
    </p:spTree>
    <p:extLst>
      <p:ext uri="{BB962C8B-B14F-4D97-AF65-F5344CB8AC3E}">
        <p14:creationId xmlns:p14="http://schemas.microsoft.com/office/powerpoint/2010/main" val="132728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1C20CD1-C62D-5A1F-E6E0-21DA958069C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667F1120-F72F-ADB5-016D-97254BF3DF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23556" name="Slide Number Placeholder 3">
            <a:extLst>
              <a:ext uri="{FF2B5EF4-FFF2-40B4-BE49-F238E27FC236}">
                <a16:creationId xmlns:a16="http://schemas.microsoft.com/office/drawing/2014/main" id="{BB8F5C00-3D94-2971-08B2-C5747A925F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93AB99D8-06A6-144D-A849-D01CD5ECE1C3}" type="slidenum">
              <a:rPr lang="en-US" altLang="en-US" sz="1200" smtClean="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C3BE7FC-C770-2413-6D5C-3D60337CB59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CC907CFD-DE94-7E6E-7F0B-99D5E970A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
        <p:nvSpPr>
          <p:cNvPr id="27652" name="Slide Number Placeholder 3">
            <a:extLst>
              <a:ext uri="{FF2B5EF4-FFF2-40B4-BE49-F238E27FC236}">
                <a16:creationId xmlns:a16="http://schemas.microsoft.com/office/drawing/2014/main" id="{9F65062A-0C46-936A-6CCC-774031AC4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FA3B553F-95AD-4144-81CE-2654B848D780}" type="slidenum">
              <a:rPr lang="en-US" altLang="en-US" sz="1200" smtClean="0"/>
              <a:pPr/>
              <a:t>12</a:t>
            </a:fld>
            <a:endParaRPr lang="en-US" altLang="en-US" sz="1200"/>
          </a:p>
        </p:txBody>
      </p:sp>
    </p:spTree>
    <p:extLst>
      <p:ext uri="{BB962C8B-B14F-4D97-AF65-F5344CB8AC3E}">
        <p14:creationId xmlns:p14="http://schemas.microsoft.com/office/powerpoint/2010/main" val="108098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600"/>
              </a:spcBef>
              <a:spcAft>
                <a:spcPts val="600"/>
              </a:spcAft>
            </a:pPr>
            <a:r>
              <a:rPr lang="en-US" sz="2600" b="1" u="sng" dirty="0">
                <a:latin typeface="Arial" panose="020B0604020202020204" pitchFamily="34" charset="0"/>
                <a:cs typeface="Arial" panose="020B0604020202020204" pitchFamily="34" charset="0"/>
              </a:rPr>
              <a:t>Primary Hypothesis</a:t>
            </a:r>
          </a:p>
          <a:p>
            <a:pPr lvl="1">
              <a:lnSpc>
                <a:spcPct val="150000"/>
              </a:lnSpc>
              <a:spcBef>
                <a:spcPts val="600"/>
              </a:spcBef>
              <a:spcAft>
                <a:spcPts val="600"/>
              </a:spcAft>
              <a:buFont typeface="Wingdings" charset="2"/>
              <a:buChar char="§"/>
            </a:pPr>
            <a:r>
              <a:rPr lang="en-US" sz="2200" dirty="0">
                <a:latin typeface="Arial" panose="020B0604020202020204" pitchFamily="34" charset="0"/>
                <a:cs typeface="Arial" panose="020B0604020202020204" pitchFamily="34" charset="0"/>
              </a:rPr>
              <a:t>Chemotherapy benefit will increase as the RS increases from 0 to 25 in an Intent-to-Treat (ITT) analysis</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24071-FF16-F04C-B2D4-A55BC58F0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5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9C79F2-8A36-CDD9-13A7-F9B77C8DC832}"/>
              </a:ext>
            </a:extLst>
          </p:cNvPr>
          <p:cNvGrpSpPr>
            <a:grpSpLocks/>
          </p:cNvGrpSpPr>
          <p:nvPr/>
        </p:nvGrpSpPr>
        <p:grpSpPr bwMode="auto">
          <a:xfrm>
            <a:off x="5067300" y="1789113"/>
            <a:ext cx="7119938" cy="5056187"/>
            <a:chOff x="2394" y="1127"/>
            <a:chExt cx="3364" cy="3185"/>
          </a:xfrm>
        </p:grpSpPr>
        <p:sp>
          <p:nvSpPr>
            <p:cNvPr id="3" name="Rectangle 3">
              <a:extLst>
                <a:ext uri="{FF2B5EF4-FFF2-40B4-BE49-F238E27FC236}">
                  <a16:creationId xmlns:a16="http://schemas.microsoft.com/office/drawing/2014/main" id="{C0B55F55-FC54-5A82-8AB3-A20795EB96EA}"/>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4" name="Oval 4">
              <a:extLst>
                <a:ext uri="{FF2B5EF4-FFF2-40B4-BE49-F238E27FC236}">
                  <a16:creationId xmlns:a16="http://schemas.microsoft.com/office/drawing/2014/main" id="{E1DC53C9-1AA6-8B34-34D9-FD1DAD94A750}"/>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charset="0"/>
                <a:ea typeface="+mn-ea"/>
              </a:endParaRPr>
            </a:p>
          </p:txBody>
        </p:sp>
        <p:sp>
          <p:nvSpPr>
            <p:cNvPr id="5" name="Rectangle 5">
              <a:extLst>
                <a:ext uri="{FF2B5EF4-FFF2-40B4-BE49-F238E27FC236}">
                  <a16:creationId xmlns:a16="http://schemas.microsoft.com/office/drawing/2014/main" id="{EA788ADB-514C-3B73-C031-CAFCE8231558}"/>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6" name="Freeform 6">
              <a:extLst>
                <a:ext uri="{FF2B5EF4-FFF2-40B4-BE49-F238E27FC236}">
                  <a16:creationId xmlns:a16="http://schemas.microsoft.com/office/drawing/2014/main" id="{CF3C37DD-AA2E-4142-89E4-96F53EC18A90}"/>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7" name="Rectangle 7">
              <a:extLst>
                <a:ext uri="{FF2B5EF4-FFF2-40B4-BE49-F238E27FC236}">
                  <a16:creationId xmlns:a16="http://schemas.microsoft.com/office/drawing/2014/main" id="{B65E44EE-F0E8-B7F6-9065-1537B2881E71}"/>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8" name="Rectangle 8">
              <a:extLst>
                <a:ext uri="{FF2B5EF4-FFF2-40B4-BE49-F238E27FC236}">
                  <a16:creationId xmlns:a16="http://schemas.microsoft.com/office/drawing/2014/main" id="{291FDECA-58F1-32C3-5F9D-3F6C525800EF}"/>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9" name="Rectangle 9">
              <a:extLst>
                <a:ext uri="{FF2B5EF4-FFF2-40B4-BE49-F238E27FC236}">
                  <a16:creationId xmlns:a16="http://schemas.microsoft.com/office/drawing/2014/main" id="{23CA3CBF-00E6-035D-646B-90501C4377E4}"/>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10" name="Rectangle 10">
              <a:extLst>
                <a:ext uri="{FF2B5EF4-FFF2-40B4-BE49-F238E27FC236}">
                  <a16:creationId xmlns:a16="http://schemas.microsoft.com/office/drawing/2014/main" id="{5D7FA9F9-BFA3-0C75-E147-7AAC03EC39CF}"/>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11" name="Rectangle 11">
              <a:extLst>
                <a:ext uri="{FF2B5EF4-FFF2-40B4-BE49-F238E27FC236}">
                  <a16:creationId xmlns:a16="http://schemas.microsoft.com/office/drawing/2014/main" id="{C00E8E28-29FD-E2FA-7373-032B08156A89}"/>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12" name="Freeform 12">
              <a:extLst>
                <a:ext uri="{FF2B5EF4-FFF2-40B4-BE49-F238E27FC236}">
                  <a16:creationId xmlns:a16="http://schemas.microsoft.com/office/drawing/2014/main" id="{5F6C450F-095B-B7F3-7FA2-C9A005E3C99B}"/>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13" name="Freeform 13">
              <a:extLst>
                <a:ext uri="{FF2B5EF4-FFF2-40B4-BE49-F238E27FC236}">
                  <a16:creationId xmlns:a16="http://schemas.microsoft.com/office/drawing/2014/main" id="{50F2B06E-B1DA-CBA5-89FF-EE5CC4D6BC40}"/>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14" name="Freeform 14">
              <a:extLst>
                <a:ext uri="{FF2B5EF4-FFF2-40B4-BE49-F238E27FC236}">
                  <a16:creationId xmlns:a16="http://schemas.microsoft.com/office/drawing/2014/main" id="{464BE949-AB23-D20E-2D2B-31361EAA5E2A}"/>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imes" charset="0"/>
                <a:ea typeface="+mn-ea"/>
              </a:endParaRPr>
            </a:p>
          </p:txBody>
        </p:sp>
        <p:sp>
          <p:nvSpPr>
            <p:cNvPr id="15" name="Freeform 15">
              <a:extLst>
                <a:ext uri="{FF2B5EF4-FFF2-40B4-BE49-F238E27FC236}">
                  <a16:creationId xmlns:a16="http://schemas.microsoft.com/office/drawing/2014/main" id="{7CA0C730-0DD5-B71F-113A-38DCBD33C355}"/>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charset="0"/>
                <a:ea typeface="+mn-ea"/>
              </a:endParaRPr>
            </a:p>
          </p:txBody>
        </p:sp>
        <p:sp>
          <p:nvSpPr>
            <p:cNvPr id="16" name="Freeform 16">
              <a:extLst>
                <a:ext uri="{FF2B5EF4-FFF2-40B4-BE49-F238E27FC236}">
                  <a16:creationId xmlns:a16="http://schemas.microsoft.com/office/drawing/2014/main" id="{499B8A7F-85D1-55F7-429E-9FC35378B448}"/>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17" name="Freeform 17">
              <a:extLst>
                <a:ext uri="{FF2B5EF4-FFF2-40B4-BE49-F238E27FC236}">
                  <a16:creationId xmlns:a16="http://schemas.microsoft.com/office/drawing/2014/main" id="{94EE1B14-79C3-2DAC-5A57-FB7306524C46}"/>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18" name="Freeform 18">
              <a:extLst>
                <a:ext uri="{FF2B5EF4-FFF2-40B4-BE49-F238E27FC236}">
                  <a16:creationId xmlns:a16="http://schemas.microsoft.com/office/drawing/2014/main" id="{871C5FAF-9079-748E-42BD-C81C0A4B4DB8}"/>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19" name="Freeform 19">
              <a:extLst>
                <a:ext uri="{FF2B5EF4-FFF2-40B4-BE49-F238E27FC236}">
                  <a16:creationId xmlns:a16="http://schemas.microsoft.com/office/drawing/2014/main" id="{EFD319E4-6131-834B-B2EF-FC635268DE47}"/>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0" name="Freeform 20">
              <a:extLst>
                <a:ext uri="{FF2B5EF4-FFF2-40B4-BE49-F238E27FC236}">
                  <a16:creationId xmlns:a16="http://schemas.microsoft.com/office/drawing/2014/main" id="{E876FAD4-B548-943E-DE97-D2A442E2A69F}"/>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1" name="Freeform 21">
              <a:extLst>
                <a:ext uri="{FF2B5EF4-FFF2-40B4-BE49-F238E27FC236}">
                  <a16:creationId xmlns:a16="http://schemas.microsoft.com/office/drawing/2014/main" id="{D97FD4AE-BB50-E800-AD1C-DB71E0BCD507}"/>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2" name="Freeform 22">
              <a:extLst>
                <a:ext uri="{FF2B5EF4-FFF2-40B4-BE49-F238E27FC236}">
                  <a16:creationId xmlns:a16="http://schemas.microsoft.com/office/drawing/2014/main" id="{2E962308-9A77-4219-D7DB-A609AE6113D9}"/>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3" name="Freeform 23">
              <a:extLst>
                <a:ext uri="{FF2B5EF4-FFF2-40B4-BE49-F238E27FC236}">
                  <a16:creationId xmlns:a16="http://schemas.microsoft.com/office/drawing/2014/main" id="{2B7DF94E-F651-2796-BE0B-6200E663E1FB}"/>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charset="0"/>
                <a:ea typeface="+mn-ea"/>
              </a:endParaRPr>
            </a:p>
          </p:txBody>
        </p:sp>
        <p:sp>
          <p:nvSpPr>
            <p:cNvPr id="24" name="Freeform 24">
              <a:extLst>
                <a:ext uri="{FF2B5EF4-FFF2-40B4-BE49-F238E27FC236}">
                  <a16:creationId xmlns:a16="http://schemas.microsoft.com/office/drawing/2014/main" id="{197BA69B-4F82-B164-11D8-385156381039}"/>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5" name="Freeform 25">
              <a:extLst>
                <a:ext uri="{FF2B5EF4-FFF2-40B4-BE49-F238E27FC236}">
                  <a16:creationId xmlns:a16="http://schemas.microsoft.com/office/drawing/2014/main" id="{FDCCE7FA-652E-57F2-C6BE-831C29B33A7A}"/>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6" name="Freeform 26">
              <a:extLst>
                <a:ext uri="{FF2B5EF4-FFF2-40B4-BE49-F238E27FC236}">
                  <a16:creationId xmlns:a16="http://schemas.microsoft.com/office/drawing/2014/main" id="{73666BFB-8DD6-06DE-6C58-A39135313C80}"/>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27" name="Oval 27">
              <a:extLst>
                <a:ext uri="{FF2B5EF4-FFF2-40B4-BE49-F238E27FC236}">
                  <a16:creationId xmlns:a16="http://schemas.microsoft.com/office/drawing/2014/main" id="{380B9B8C-6861-E458-C783-8699EEA2689F}"/>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imes" charset="0"/>
                <a:ea typeface="+mn-ea"/>
              </a:endParaRPr>
            </a:p>
          </p:txBody>
        </p:sp>
        <p:sp>
          <p:nvSpPr>
            <p:cNvPr id="28" name="Oval 28">
              <a:extLst>
                <a:ext uri="{FF2B5EF4-FFF2-40B4-BE49-F238E27FC236}">
                  <a16:creationId xmlns:a16="http://schemas.microsoft.com/office/drawing/2014/main" id="{965E3422-72D6-1381-C90A-28677D283CAB}"/>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charset="0"/>
                <a:ea typeface="+mn-ea"/>
              </a:endParaRPr>
            </a:p>
          </p:txBody>
        </p:sp>
        <p:sp>
          <p:nvSpPr>
            <p:cNvPr id="29" name="Oval 29">
              <a:extLst>
                <a:ext uri="{FF2B5EF4-FFF2-40B4-BE49-F238E27FC236}">
                  <a16:creationId xmlns:a16="http://schemas.microsoft.com/office/drawing/2014/main" id="{96DD1F1D-36FF-DF6C-2212-65BBAD6D5589}"/>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imes" charset="0"/>
                <a:ea typeface="+mn-ea"/>
              </a:endParaRPr>
            </a:p>
          </p:txBody>
        </p:sp>
        <p:sp>
          <p:nvSpPr>
            <p:cNvPr id="30" name="Freeform 30">
              <a:extLst>
                <a:ext uri="{FF2B5EF4-FFF2-40B4-BE49-F238E27FC236}">
                  <a16:creationId xmlns:a16="http://schemas.microsoft.com/office/drawing/2014/main" id="{82FD12AD-C052-CE4A-7245-B37990DC8425}"/>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31" name="Freeform 31">
              <a:extLst>
                <a:ext uri="{FF2B5EF4-FFF2-40B4-BE49-F238E27FC236}">
                  <a16:creationId xmlns:a16="http://schemas.microsoft.com/office/drawing/2014/main" id="{A4564B96-0330-22FE-F01C-22ABDE2B0757}"/>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charset="0"/>
                <a:ea typeface="+mn-ea"/>
              </a:endParaRPr>
            </a:p>
          </p:txBody>
        </p:sp>
        <p:sp>
          <p:nvSpPr>
            <p:cNvPr id="32" name="Rectangle 32">
              <a:extLst>
                <a:ext uri="{FF2B5EF4-FFF2-40B4-BE49-F238E27FC236}">
                  <a16:creationId xmlns:a16="http://schemas.microsoft.com/office/drawing/2014/main" id="{CA0C68BE-3394-62D9-88AC-1EB6020BA239}"/>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imes" charset="0"/>
                <a:ea typeface="+mn-ea"/>
              </a:endParaRPr>
            </a:p>
          </p:txBody>
        </p:sp>
        <p:sp>
          <p:nvSpPr>
            <p:cNvPr id="33" name="Rectangle 33">
              <a:extLst>
                <a:ext uri="{FF2B5EF4-FFF2-40B4-BE49-F238E27FC236}">
                  <a16:creationId xmlns:a16="http://schemas.microsoft.com/office/drawing/2014/main" id="{8031B567-40D7-4464-4BFE-FA1C7D3F33AB}"/>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charset="0"/>
                <a:ea typeface="+mn-ea"/>
              </a:endParaRPr>
            </a:p>
          </p:txBody>
        </p:sp>
        <p:sp>
          <p:nvSpPr>
            <p:cNvPr id="34" name="AutoShape 34">
              <a:extLst>
                <a:ext uri="{FF2B5EF4-FFF2-40B4-BE49-F238E27FC236}">
                  <a16:creationId xmlns:a16="http://schemas.microsoft.com/office/drawing/2014/main" id="{653C0C51-679E-9EEB-9EE4-A5212A2E274D}"/>
                </a:ext>
              </a:extLst>
            </p:cNvPr>
            <p:cNvSpPr>
              <a:spLocks noChangeArrowheads="1"/>
            </p:cNvSpPr>
            <p:nvPr/>
          </p:nvSpPr>
          <p:spPr bwMode="ltGray">
            <a:xfrm>
              <a:off x="4220" y="1743"/>
              <a:ext cx="206"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charset="0"/>
                <a:ea typeface="+mn-ea"/>
              </a:endParaRPr>
            </a:p>
          </p:txBody>
        </p:sp>
        <p:sp>
          <p:nvSpPr>
            <p:cNvPr id="35" name="Freeform 35">
              <a:extLst>
                <a:ext uri="{FF2B5EF4-FFF2-40B4-BE49-F238E27FC236}">
                  <a16:creationId xmlns:a16="http://schemas.microsoft.com/office/drawing/2014/main" id="{DC05E43A-CB4B-BB08-9FBA-23376C62EE50}"/>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charset="0"/>
                <a:ea typeface="+mn-ea"/>
              </a:endParaRPr>
            </a:p>
          </p:txBody>
        </p:sp>
        <p:sp>
          <p:nvSpPr>
            <p:cNvPr id="36" name="Freeform 36">
              <a:extLst>
                <a:ext uri="{FF2B5EF4-FFF2-40B4-BE49-F238E27FC236}">
                  <a16:creationId xmlns:a16="http://schemas.microsoft.com/office/drawing/2014/main" id="{FA0CB175-9518-B108-0E53-4BD14091A40D}"/>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charset="0"/>
                <a:ea typeface="+mn-ea"/>
              </a:endParaRPr>
            </a:p>
          </p:txBody>
        </p:sp>
      </p:grpSp>
      <p:sp>
        <p:nvSpPr>
          <p:cNvPr id="4135"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136"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7" name="Rectangle 37">
            <a:extLst>
              <a:ext uri="{FF2B5EF4-FFF2-40B4-BE49-F238E27FC236}">
                <a16:creationId xmlns:a16="http://schemas.microsoft.com/office/drawing/2014/main" id="{219EE977-4E6E-27DD-5146-88A73B90EB27}"/>
              </a:ext>
            </a:extLst>
          </p:cNvPr>
          <p:cNvSpPr>
            <a:spLocks noGrp="1" noChangeArrowheads="1"/>
          </p:cNvSpPr>
          <p:nvPr>
            <p:ph type="dt" sz="half" idx="10"/>
          </p:nvPr>
        </p:nvSpPr>
        <p:spPr/>
        <p:txBody>
          <a:bodyPr/>
          <a:lstStyle>
            <a:lvl1pPr>
              <a:defRPr/>
            </a:lvl1pPr>
          </a:lstStyle>
          <a:p>
            <a:pPr>
              <a:defRPr/>
            </a:pPr>
            <a:endParaRPr lang="en-US"/>
          </a:p>
        </p:txBody>
      </p:sp>
      <p:sp>
        <p:nvSpPr>
          <p:cNvPr id="38" name="Rectangle 38">
            <a:extLst>
              <a:ext uri="{FF2B5EF4-FFF2-40B4-BE49-F238E27FC236}">
                <a16:creationId xmlns:a16="http://schemas.microsoft.com/office/drawing/2014/main" id="{7790118C-024D-B8F1-D32E-350E4B678E3E}"/>
              </a:ext>
            </a:extLst>
          </p:cNvPr>
          <p:cNvSpPr>
            <a:spLocks noGrp="1" noChangeArrowheads="1"/>
          </p:cNvSpPr>
          <p:nvPr>
            <p:ph type="ftr" sz="quarter" idx="11"/>
          </p:nvPr>
        </p:nvSpPr>
        <p:spPr/>
        <p:txBody>
          <a:bodyPr/>
          <a:lstStyle>
            <a:lvl1pPr>
              <a:defRPr/>
            </a:lvl1pPr>
          </a:lstStyle>
          <a:p>
            <a:pPr>
              <a:defRPr/>
            </a:pPr>
            <a:endParaRPr lang="en-US"/>
          </a:p>
        </p:txBody>
      </p:sp>
      <p:sp>
        <p:nvSpPr>
          <p:cNvPr id="39" name="Rectangle 41">
            <a:extLst>
              <a:ext uri="{FF2B5EF4-FFF2-40B4-BE49-F238E27FC236}">
                <a16:creationId xmlns:a16="http://schemas.microsoft.com/office/drawing/2014/main" id="{1530FEAC-DFE0-F03C-F572-614BE94B7197}"/>
              </a:ext>
            </a:extLst>
          </p:cNvPr>
          <p:cNvSpPr>
            <a:spLocks noGrp="1" noChangeArrowheads="1"/>
          </p:cNvSpPr>
          <p:nvPr>
            <p:ph type="sldNum" sz="quarter" idx="12"/>
          </p:nvPr>
        </p:nvSpPr>
        <p:spPr/>
        <p:txBody>
          <a:bodyPr/>
          <a:lstStyle>
            <a:lvl1pPr>
              <a:defRPr/>
            </a:lvl1pPr>
          </a:lstStyle>
          <a:p>
            <a:pPr>
              <a:defRPr/>
            </a:pPr>
            <a:fld id="{E6F6CC91-0168-1D4F-B9D3-69FFF51E66B9}" type="slidenum">
              <a:rPr lang="en-US" altLang="en-US"/>
              <a:pPr>
                <a:defRPr/>
              </a:pPr>
              <a:t>‹#›</a:t>
            </a:fld>
            <a:endParaRPr lang="en-US" altLang="en-US"/>
          </a:p>
        </p:txBody>
      </p:sp>
    </p:spTree>
    <p:extLst>
      <p:ext uri="{BB962C8B-B14F-4D97-AF65-F5344CB8AC3E}">
        <p14:creationId xmlns:p14="http://schemas.microsoft.com/office/powerpoint/2010/main" val="127723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BA3723FA-A53B-D29E-C56A-1DF9E03885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B7FDD03B-7439-C7D7-9340-97CC04040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8B812C82-4A01-9C9D-C5B6-278A9AFC335B}"/>
              </a:ext>
            </a:extLst>
          </p:cNvPr>
          <p:cNvSpPr>
            <a:spLocks noGrp="1" noChangeArrowheads="1"/>
          </p:cNvSpPr>
          <p:nvPr>
            <p:ph type="sldNum" sz="quarter" idx="12"/>
          </p:nvPr>
        </p:nvSpPr>
        <p:spPr>
          <a:ln/>
        </p:spPr>
        <p:txBody>
          <a:bodyPr/>
          <a:lstStyle>
            <a:lvl1pPr>
              <a:defRPr/>
            </a:lvl1pPr>
          </a:lstStyle>
          <a:p>
            <a:pPr>
              <a:defRPr/>
            </a:pPr>
            <a:fld id="{2E6141D8-569B-0D40-8CBF-174FEF3C7E6D}" type="slidenum">
              <a:rPr lang="en-US" altLang="en-US"/>
              <a:pPr>
                <a:defRPr/>
              </a:pPr>
              <a:t>‹#›</a:t>
            </a:fld>
            <a:endParaRPr lang="en-US" altLang="en-US"/>
          </a:p>
        </p:txBody>
      </p:sp>
    </p:spTree>
    <p:extLst>
      <p:ext uri="{BB962C8B-B14F-4D97-AF65-F5344CB8AC3E}">
        <p14:creationId xmlns:p14="http://schemas.microsoft.com/office/powerpoint/2010/main" val="200857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D2CC16BE-7595-B315-8DF8-5AB33FB0F4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9B7F18CC-D19C-B910-1938-A20907AA9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8C18F52F-D126-A18E-BCFA-0C97F1A39EF0}"/>
              </a:ext>
            </a:extLst>
          </p:cNvPr>
          <p:cNvSpPr>
            <a:spLocks noGrp="1" noChangeArrowheads="1"/>
          </p:cNvSpPr>
          <p:nvPr>
            <p:ph type="sldNum" sz="quarter" idx="12"/>
          </p:nvPr>
        </p:nvSpPr>
        <p:spPr>
          <a:ln/>
        </p:spPr>
        <p:txBody>
          <a:bodyPr/>
          <a:lstStyle>
            <a:lvl1pPr>
              <a:defRPr/>
            </a:lvl1pPr>
          </a:lstStyle>
          <a:p>
            <a:pPr>
              <a:defRPr/>
            </a:pPr>
            <a:fld id="{38242785-96D5-FA47-B64B-7AEBFE43BE86}" type="slidenum">
              <a:rPr lang="en-US" altLang="en-US"/>
              <a:pPr>
                <a:defRPr/>
              </a:pPr>
              <a:t>‹#›</a:t>
            </a:fld>
            <a:endParaRPr lang="en-US" altLang="en-US"/>
          </a:p>
        </p:txBody>
      </p:sp>
    </p:spTree>
    <p:extLst>
      <p:ext uri="{BB962C8B-B14F-4D97-AF65-F5344CB8AC3E}">
        <p14:creationId xmlns:p14="http://schemas.microsoft.com/office/powerpoint/2010/main" val="278931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1FADC812-43A9-4A67-FAF8-0A327C1EF6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09E7A866-94D4-4C43-A665-CB6DE63980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2BF238C6-723F-6F6E-8D01-3A2503E6B37A}"/>
              </a:ext>
            </a:extLst>
          </p:cNvPr>
          <p:cNvSpPr>
            <a:spLocks noGrp="1" noChangeArrowheads="1"/>
          </p:cNvSpPr>
          <p:nvPr>
            <p:ph type="sldNum" sz="quarter" idx="12"/>
          </p:nvPr>
        </p:nvSpPr>
        <p:spPr>
          <a:ln/>
        </p:spPr>
        <p:txBody>
          <a:bodyPr/>
          <a:lstStyle>
            <a:lvl1pPr>
              <a:defRPr/>
            </a:lvl1pPr>
          </a:lstStyle>
          <a:p>
            <a:pPr>
              <a:defRPr/>
            </a:pPr>
            <a:fld id="{A556BB9D-C60B-7D4D-BD62-D8E9CC55F79B}" type="slidenum">
              <a:rPr lang="en-US" altLang="en-US"/>
              <a:pPr>
                <a:defRPr/>
              </a:pPr>
              <a:t>‹#›</a:t>
            </a:fld>
            <a:endParaRPr lang="en-US" altLang="en-US"/>
          </a:p>
        </p:txBody>
      </p:sp>
    </p:spTree>
    <p:extLst>
      <p:ext uri="{BB962C8B-B14F-4D97-AF65-F5344CB8AC3E}">
        <p14:creationId xmlns:p14="http://schemas.microsoft.com/office/powerpoint/2010/main" val="198033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39">
            <a:extLst>
              <a:ext uri="{FF2B5EF4-FFF2-40B4-BE49-F238E27FC236}">
                <a16:creationId xmlns:a16="http://schemas.microsoft.com/office/drawing/2014/main" id="{818AD83B-914E-F3DB-48C6-830CA773F0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28146CDA-263F-B78E-06EF-009ECADB3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ED5DDD51-AFED-BDCF-A3A8-4E778706FBCB}"/>
              </a:ext>
            </a:extLst>
          </p:cNvPr>
          <p:cNvSpPr>
            <a:spLocks noGrp="1" noChangeArrowheads="1"/>
          </p:cNvSpPr>
          <p:nvPr>
            <p:ph type="sldNum" sz="quarter" idx="12"/>
          </p:nvPr>
        </p:nvSpPr>
        <p:spPr>
          <a:ln/>
        </p:spPr>
        <p:txBody>
          <a:bodyPr/>
          <a:lstStyle>
            <a:lvl1pPr>
              <a:defRPr/>
            </a:lvl1pPr>
          </a:lstStyle>
          <a:p>
            <a:pPr>
              <a:defRPr/>
            </a:pPr>
            <a:fld id="{19865962-789F-EA4D-B22E-8ABD1577C303}" type="slidenum">
              <a:rPr lang="en-US" altLang="en-US"/>
              <a:pPr>
                <a:defRPr/>
              </a:pPr>
              <a:t>‹#›</a:t>
            </a:fld>
            <a:endParaRPr lang="en-US" altLang="en-US"/>
          </a:p>
        </p:txBody>
      </p:sp>
    </p:spTree>
    <p:extLst>
      <p:ext uri="{BB962C8B-B14F-4D97-AF65-F5344CB8AC3E}">
        <p14:creationId xmlns:p14="http://schemas.microsoft.com/office/powerpoint/2010/main" val="120396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BF92F130-49A3-3D0C-AFED-E4491EB4D2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AA4381EE-87B6-5F3C-88BD-87BE895BE4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EC28B00-2E6B-31D5-DE16-2825ECE7EF1A}"/>
              </a:ext>
            </a:extLst>
          </p:cNvPr>
          <p:cNvSpPr>
            <a:spLocks noGrp="1" noChangeArrowheads="1"/>
          </p:cNvSpPr>
          <p:nvPr>
            <p:ph type="sldNum" sz="quarter" idx="12"/>
          </p:nvPr>
        </p:nvSpPr>
        <p:spPr>
          <a:ln/>
        </p:spPr>
        <p:txBody>
          <a:bodyPr/>
          <a:lstStyle>
            <a:lvl1pPr>
              <a:defRPr/>
            </a:lvl1pPr>
          </a:lstStyle>
          <a:p>
            <a:pPr>
              <a:defRPr/>
            </a:pPr>
            <a:fld id="{BAB1CA01-F486-9B41-97C4-8F811F2BF051}" type="slidenum">
              <a:rPr lang="en-US" altLang="en-US"/>
              <a:pPr>
                <a:defRPr/>
              </a:pPr>
              <a:t>‹#›</a:t>
            </a:fld>
            <a:endParaRPr lang="en-US" altLang="en-US"/>
          </a:p>
        </p:txBody>
      </p:sp>
    </p:spTree>
    <p:extLst>
      <p:ext uri="{BB962C8B-B14F-4D97-AF65-F5344CB8AC3E}">
        <p14:creationId xmlns:p14="http://schemas.microsoft.com/office/powerpoint/2010/main" val="267901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F829316F-7C9D-62E0-F688-11E6D97BDE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17F55F77-E39D-2479-AFA7-5AE686BA8B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852D5236-5CE3-188C-7928-4FE62ACC9811}"/>
              </a:ext>
            </a:extLst>
          </p:cNvPr>
          <p:cNvSpPr>
            <a:spLocks noGrp="1" noChangeArrowheads="1"/>
          </p:cNvSpPr>
          <p:nvPr>
            <p:ph type="sldNum" sz="quarter" idx="12"/>
          </p:nvPr>
        </p:nvSpPr>
        <p:spPr>
          <a:ln/>
        </p:spPr>
        <p:txBody>
          <a:bodyPr/>
          <a:lstStyle>
            <a:lvl1pPr>
              <a:defRPr/>
            </a:lvl1pPr>
          </a:lstStyle>
          <a:p>
            <a:pPr>
              <a:defRPr/>
            </a:pPr>
            <a:fld id="{8A42BCCE-9B86-8648-ACED-1E21DBAE4374}" type="slidenum">
              <a:rPr lang="en-US" altLang="en-US"/>
              <a:pPr>
                <a:defRPr/>
              </a:pPr>
              <a:t>‹#›</a:t>
            </a:fld>
            <a:endParaRPr lang="en-US" altLang="en-US"/>
          </a:p>
        </p:txBody>
      </p:sp>
    </p:spTree>
    <p:extLst>
      <p:ext uri="{BB962C8B-B14F-4D97-AF65-F5344CB8AC3E}">
        <p14:creationId xmlns:p14="http://schemas.microsoft.com/office/powerpoint/2010/main" val="129988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D574C802-C257-934E-F9D4-0FFD447B8F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02F3E757-B26B-9A0E-69C7-11A99805FD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D8DE73B3-9F86-5D3A-275B-A9081FD8EC63}"/>
              </a:ext>
            </a:extLst>
          </p:cNvPr>
          <p:cNvSpPr>
            <a:spLocks noGrp="1" noChangeArrowheads="1"/>
          </p:cNvSpPr>
          <p:nvPr>
            <p:ph type="sldNum" sz="quarter" idx="12"/>
          </p:nvPr>
        </p:nvSpPr>
        <p:spPr>
          <a:ln/>
        </p:spPr>
        <p:txBody>
          <a:bodyPr/>
          <a:lstStyle>
            <a:lvl1pPr>
              <a:defRPr/>
            </a:lvl1pPr>
          </a:lstStyle>
          <a:p>
            <a:pPr>
              <a:defRPr/>
            </a:pPr>
            <a:fld id="{7BA07930-BB92-F944-BDB0-78AE9BCC2D99}" type="slidenum">
              <a:rPr lang="en-US" altLang="en-US"/>
              <a:pPr>
                <a:defRPr/>
              </a:pPr>
              <a:t>‹#›</a:t>
            </a:fld>
            <a:endParaRPr lang="en-US" altLang="en-US"/>
          </a:p>
        </p:txBody>
      </p:sp>
    </p:spTree>
    <p:extLst>
      <p:ext uri="{BB962C8B-B14F-4D97-AF65-F5344CB8AC3E}">
        <p14:creationId xmlns:p14="http://schemas.microsoft.com/office/powerpoint/2010/main" val="297364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9CA37037-7828-1EEC-B23D-09F0BF90B71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0">
            <a:extLst>
              <a:ext uri="{FF2B5EF4-FFF2-40B4-BE49-F238E27FC236}">
                <a16:creationId xmlns:a16="http://schemas.microsoft.com/office/drawing/2014/main" id="{C9E6B4AC-9BFB-E4EA-6B81-43434C6C3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03100BF3-3C38-CC83-2E5E-C7B243516EA0}"/>
              </a:ext>
            </a:extLst>
          </p:cNvPr>
          <p:cNvSpPr>
            <a:spLocks noGrp="1" noChangeArrowheads="1"/>
          </p:cNvSpPr>
          <p:nvPr>
            <p:ph type="sldNum" sz="quarter" idx="12"/>
          </p:nvPr>
        </p:nvSpPr>
        <p:spPr>
          <a:ln/>
        </p:spPr>
        <p:txBody>
          <a:bodyPr/>
          <a:lstStyle>
            <a:lvl1pPr>
              <a:defRPr/>
            </a:lvl1pPr>
          </a:lstStyle>
          <a:p>
            <a:pPr>
              <a:defRPr/>
            </a:pPr>
            <a:fld id="{8E5C8545-9D1E-B946-AF9B-6DDFFBA901D5}" type="slidenum">
              <a:rPr lang="en-US" altLang="en-US"/>
              <a:pPr>
                <a:defRPr/>
              </a:pPr>
              <a:t>‹#›</a:t>
            </a:fld>
            <a:endParaRPr lang="en-US" altLang="en-US"/>
          </a:p>
        </p:txBody>
      </p:sp>
    </p:spTree>
    <p:extLst>
      <p:ext uri="{BB962C8B-B14F-4D97-AF65-F5344CB8AC3E}">
        <p14:creationId xmlns:p14="http://schemas.microsoft.com/office/powerpoint/2010/main" val="4031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1E1C4B66-DEDD-1584-2E6D-B775A243CC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0">
            <a:extLst>
              <a:ext uri="{FF2B5EF4-FFF2-40B4-BE49-F238E27FC236}">
                <a16:creationId xmlns:a16="http://schemas.microsoft.com/office/drawing/2014/main" id="{60E23FAF-6459-DE24-4975-504495F3D1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390269B2-D0CF-964D-32C8-BCCA56EB1185}"/>
              </a:ext>
            </a:extLst>
          </p:cNvPr>
          <p:cNvSpPr>
            <a:spLocks noGrp="1" noChangeArrowheads="1"/>
          </p:cNvSpPr>
          <p:nvPr>
            <p:ph type="sldNum" sz="quarter" idx="12"/>
          </p:nvPr>
        </p:nvSpPr>
        <p:spPr>
          <a:ln/>
        </p:spPr>
        <p:txBody>
          <a:bodyPr/>
          <a:lstStyle>
            <a:lvl1pPr>
              <a:defRPr/>
            </a:lvl1pPr>
          </a:lstStyle>
          <a:p>
            <a:pPr>
              <a:defRPr/>
            </a:pPr>
            <a:fld id="{C3C605E4-81EE-E544-BDBB-B87F11FC809C}" type="slidenum">
              <a:rPr lang="en-US" altLang="en-US"/>
              <a:pPr>
                <a:defRPr/>
              </a:pPr>
              <a:t>‹#›</a:t>
            </a:fld>
            <a:endParaRPr lang="en-US" altLang="en-US"/>
          </a:p>
        </p:txBody>
      </p:sp>
    </p:spTree>
    <p:extLst>
      <p:ext uri="{BB962C8B-B14F-4D97-AF65-F5344CB8AC3E}">
        <p14:creationId xmlns:p14="http://schemas.microsoft.com/office/powerpoint/2010/main" val="332388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531F9565-DE14-C83B-EAB9-C04E923076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0">
            <a:extLst>
              <a:ext uri="{FF2B5EF4-FFF2-40B4-BE49-F238E27FC236}">
                <a16:creationId xmlns:a16="http://schemas.microsoft.com/office/drawing/2014/main" id="{979DF1A8-0265-1206-86B6-AADE3ACFC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0186A043-81AC-3794-5A5B-F21C38BFB7C2}"/>
              </a:ext>
            </a:extLst>
          </p:cNvPr>
          <p:cNvSpPr>
            <a:spLocks noGrp="1" noChangeArrowheads="1"/>
          </p:cNvSpPr>
          <p:nvPr>
            <p:ph type="sldNum" sz="quarter" idx="12"/>
          </p:nvPr>
        </p:nvSpPr>
        <p:spPr>
          <a:ln/>
        </p:spPr>
        <p:txBody>
          <a:bodyPr/>
          <a:lstStyle>
            <a:lvl1pPr>
              <a:defRPr/>
            </a:lvl1pPr>
          </a:lstStyle>
          <a:p>
            <a:pPr>
              <a:defRPr/>
            </a:pPr>
            <a:fld id="{B0D44D94-BB79-9548-B619-0FC3C6C14C5D}" type="slidenum">
              <a:rPr lang="en-US" altLang="en-US"/>
              <a:pPr>
                <a:defRPr/>
              </a:pPr>
              <a:t>‹#›</a:t>
            </a:fld>
            <a:endParaRPr lang="en-US" altLang="en-US"/>
          </a:p>
        </p:txBody>
      </p:sp>
    </p:spTree>
    <p:extLst>
      <p:ext uri="{BB962C8B-B14F-4D97-AF65-F5344CB8AC3E}">
        <p14:creationId xmlns:p14="http://schemas.microsoft.com/office/powerpoint/2010/main" val="59875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57EDF85C-ACCF-0F37-0F2A-02FF766703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4E03EF26-7BF8-3C85-4CA2-CB558BE472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E571F187-F478-99BA-1389-535BD8D6FE8F}"/>
              </a:ext>
            </a:extLst>
          </p:cNvPr>
          <p:cNvSpPr>
            <a:spLocks noGrp="1" noChangeArrowheads="1"/>
          </p:cNvSpPr>
          <p:nvPr>
            <p:ph type="sldNum" sz="quarter" idx="12"/>
          </p:nvPr>
        </p:nvSpPr>
        <p:spPr>
          <a:ln/>
        </p:spPr>
        <p:txBody>
          <a:bodyPr/>
          <a:lstStyle>
            <a:lvl1pPr>
              <a:defRPr/>
            </a:lvl1pPr>
          </a:lstStyle>
          <a:p>
            <a:pPr>
              <a:defRPr/>
            </a:pPr>
            <a:fld id="{58FAB198-DC3A-AF42-9FE6-D0283D8C75FC}" type="slidenum">
              <a:rPr lang="en-US" altLang="en-US"/>
              <a:pPr>
                <a:defRPr/>
              </a:pPr>
              <a:t>‹#›</a:t>
            </a:fld>
            <a:endParaRPr lang="en-US" altLang="en-US"/>
          </a:p>
        </p:txBody>
      </p:sp>
    </p:spTree>
    <p:extLst>
      <p:ext uri="{BB962C8B-B14F-4D97-AF65-F5344CB8AC3E}">
        <p14:creationId xmlns:p14="http://schemas.microsoft.com/office/powerpoint/2010/main" val="46262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73F9FF24-8349-8C47-A50D-D5858FEE6C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0">
            <a:extLst>
              <a:ext uri="{FF2B5EF4-FFF2-40B4-BE49-F238E27FC236}">
                <a16:creationId xmlns:a16="http://schemas.microsoft.com/office/drawing/2014/main" id="{60FF3C7F-A89A-7AA2-1A3D-B107D9E649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69398B43-4B58-4299-E954-E58EDE674017}"/>
              </a:ext>
            </a:extLst>
          </p:cNvPr>
          <p:cNvSpPr>
            <a:spLocks noGrp="1" noChangeArrowheads="1"/>
          </p:cNvSpPr>
          <p:nvPr>
            <p:ph type="sldNum" sz="quarter" idx="12"/>
          </p:nvPr>
        </p:nvSpPr>
        <p:spPr>
          <a:ln/>
        </p:spPr>
        <p:txBody>
          <a:bodyPr/>
          <a:lstStyle>
            <a:lvl1pPr>
              <a:defRPr/>
            </a:lvl1pPr>
          </a:lstStyle>
          <a:p>
            <a:pPr>
              <a:defRPr/>
            </a:pPr>
            <a:fld id="{22F76321-63A8-6649-BAFC-72EC55378FEA}" type="slidenum">
              <a:rPr lang="en-US" altLang="en-US"/>
              <a:pPr>
                <a:defRPr/>
              </a:pPr>
              <a:t>‹#›</a:t>
            </a:fld>
            <a:endParaRPr lang="en-US" altLang="en-US"/>
          </a:p>
        </p:txBody>
      </p:sp>
    </p:spTree>
    <p:extLst>
      <p:ext uri="{BB962C8B-B14F-4D97-AF65-F5344CB8AC3E}">
        <p14:creationId xmlns:p14="http://schemas.microsoft.com/office/powerpoint/2010/main" val="160076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1F1B4EF-0D49-407A-A450-A649EBCD562E}"/>
              </a:ext>
            </a:extLst>
          </p:cNvPr>
          <p:cNvGrpSpPr>
            <a:grpSpLocks/>
          </p:cNvGrpSpPr>
          <p:nvPr/>
        </p:nvGrpSpPr>
        <p:grpSpPr bwMode="auto">
          <a:xfrm>
            <a:off x="5067300" y="1789113"/>
            <a:ext cx="7119938" cy="5056187"/>
            <a:chOff x="2394" y="1127"/>
            <a:chExt cx="3364" cy="3185"/>
          </a:xfrm>
        </p:grpSpPr>
        <p:sp>
          <p:nvSpPr>
            <p:cNvPr id="3075" name="Rectangle 3">
              <a:extLst>
                <a:ext uri="{FF2B5EF4-FFF2-40B4-BE49-F238E27FC236}">
                  <a16:creationId xmlns:a16="http://schemas.microsoft.com/office/drawing/2014/main" id="{628F74B7-8AD0-D164-0658-1CD95CB6A511}"/>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76" name="Oval 4">
              <a:extLst>
                <a:ext uri="{FF2B5EF4-FFF2-40B4-BE49-F238E27FC236}">
                  <a16:creationId xmlns:a16="http://schemas.microsoft.com/office/drawing/2014/main" id="{F336258F-D90D-8F03-FB62-4553126B0B03}"/>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2800">
                <a:latin typeface="Calibri"/>
                <a:ea typeface="+mn-ea"/>
                <a:cs typeface="Calibri"/>
              </a:endParaRPr>
            </a:p>
          </p:txBody>
        </p:sp>
        <p:sp>
          <p:nvSpPr>
            <p:cNvPr id="3077" name="Rectangle 5">
              <a:extLst>
                <a:ext uri="{FF2B5EF4-FFF2-40B4-BE49-F238E27FC236}">
                  <a16:creationId xmlns:a16="http://schemas.microsoft.com/office/drawing/2014/main" id="{97BC0F40-FA72-EF3B-0FE3-F8A6516B8177}"/>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78" name="Freeform 6">
              <a:extLst>
                <a:ext uri="{FF2B5EF4-FFF2-40B4-BE49-F238E27FC236}">
                  <a16:creationId xmlns:a16="http://schemas.microsoft.com/office/drawing/2014/main" id="{F3095744-74F7-D421-88A1-CAD32F13A78E}"/>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79" name="Rectangle 7">
              <a:extLst>
                <a:ext uri="{FF2B5EF4-FFF2-40B4-BE49-F238E27FC236}">
                  <a16:creationId xmlns:a16="http://schemas.microsoft.com/office/drawing/2014/main" id="{DA982BCA-B2D3-F460-A7FE-B4B792B1E5AE}"/>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80" name="Rectangle 8">
              <a:extLst>
                <a:ext uri="{FF2B5EF4-FFF2-40B4-BE49-F238E27FC236}">
                  <a16:creationId xmlns:a16="http://schemas.microsoft.com/office/drawing/2014/main" id="{CA14E937-B8D5-8AA3-9314-07ACCD869415}"/>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81" name="Rectangle 9">
              <a:extLst>
                <a:ext uri="{FF2B5EF4-FFF2-40B4-BE49-F238E27FC236}">
                  <a16:creationId xmlns:a16="http://schemas.microsoft.com/office/drawing/2014/main" id="{5C890AF9-38A5-C603-C1EE-C7EB50030463}"/>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82" name="Rectangle 10">
              <a:extLst>
                <a:ext uri="{FF2B5EF4-FFF2-40B4-BE49-F238E27FC236}">
                  <a16:creationId xmlns:a16="http://schemas.microsoft.com/office/drawing/2014/main" id="{B52E577D-709E-810B-8B16-FA444ED6921C}"/>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83" name="Rectangle 11">
              <a:extLst>
                <a:ext uri="{FF2B5EF4-FFF2-40B4-BE49-F238E27FC236}">
                  <a16:creationId xmlns:a16="http://schemas.microsoft.com/office/drawing/2014/main" id="{A54A755A-E84F-2DFF-4345-7242CFFDA677}"/>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084" name="Freeform 12">
              <a:extLst>
                <a:ext uri="{FF2B5EF4-FFF2-40B4-BE49-F238E27FC236}">
                  <a16:creationId xmlns:a16="http://schemas.microsoft.com/office/drawing/2014/main" id="{58A77CD8-FCF8-9632-AB92-8C06274019D1}"/>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85" name="Freeform 13">
              <a:extLst>
                <a:ext uri="{FF2B5EF4-FFF2-40B4-BE49-F238E27FC236}">
                  <a16:creationId xmlns:a16="http://schemas.microsoft.com/office/drawing/2014/main" id="{020D14E3-ECFA-C870-92E1-432F323E9384}"/>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86" name="Freeform 14">
              <a:extLst>
                <a:ext uri="{FF2B5EF4-FFF2-40B4-BE49-F238E27FC236}">
                  <a16:creationId xmlns:a16="http://schemas.microsoft.com/office/drawing/2014/main" id="{8188B8CC-CCBA-F49F-1FC4-17188B70CAA5}"/>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2800">
                <a:latin typeface="Calibri"/>
                <a:ea typeface="+mn-ea"/>
                <a:cs typeface="Calibri"/>
              </a:endParaRPr>
            </a:p>
          </p:txBody>
        </p:sp>
        <p:sp>
          <p:nvSpPr>
            <p:cNvPr id="3087" name="Freeform 15">
              <a:extLst>
                <a:ext uri="{FF2B5EF4-FFF2-40B4-BE49-F238E27FC236}">
                  <a16:creationId xmlns:a16="http://schemas.microsoft.com/office/drawing/2014/main" id="{B0B17EDB-7C75-BEF0-6C59-48873C57D1A5}"/>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2800">
                <a:latin typeface="Calibri"/>
                <a:ea typeface="+mn-ea"/>
                <a:cs typeface="Calibri"/>
              </a:endParaRPr>
            </a:p>
          </p:txBody>
        </p:sp>
        <p:sp>
          <p:nvSpPr>
            <p:cNvPr id="3088" name="Freeform 16">
              <a:extLst>
                <a:ext uri="{FF2B5EF4-FFF2-40B4-BE49-F238E27FC236}">
                  <a16:creationId xmlns:a16="http://schemas.microsoft.com/office/drawing/2014/main" id="{0B60C1D1-D98F-6B2A-6FCC-55A03DA71FC9}"/>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89" name="Freeform 17">
              <a:extLst>
                <a:ext uri="{FF2B5EF4-FFF2-40B4-BE49-F238E27FC236}">
                  <a16:creationId xmlns:a16="http://schemas.microsoft.com/office/drawing/2014/main" id="{AE8969B4-857B-6967-E11E-A93E9E7F08AF}"/>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0" name="Freeform 18">
              <a:extLst>
                <a:ext uri="{FF2B5EF4-FFF2-40B4-BE49-F238E27FC236}">
                  <a16:creationId xmlns:a16="http://schemas.microsoft.com/office/drawing/2014/main" id="{EF6ACFEA-2B2A-9649-A331-7E9E4C000874}"/>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1" name="Freeform 19">
              <a:extLst>
                <a:ext uri="{FF2B5EF4-FFF2-40B4-BE49-F238E27FC236}">
                  <a16:creationId xmlns:a16="http://schemas.microsoft.com/office/drawing/2014/main" id="{B6D31E8B-9CD2-9B8F-F0D8-4DB05193E437}"/>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2" name="Freeform 20">
              <a:extLst>
                <a:ext uri="{FF2B5EF4-FFF2-40B4-BE49-F238E27FC236}">
                  <a16:creationId xmlns:a16="http://schemas.microsoft.com/office/drawing/2014/main" id="{82521E8E-05C5-795C-BEDD-8D64D727F2CE}"/>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3" name="Freeform 21">
              <a:extLst>
                <a:ext uri="{FF2B5EF4-FFF2-40B4-BE49-F238E27FC236}">
                  <a16:creationId xmlns:a16="http://schemas.microsoft.com/office/drawing/2014/main" id="{ACB0419D-D05C-B562-7F31-5A0F27AE9D8F}"/>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4" name="Freeform 22">
              <a:extLst>
                <a:ext uri="{FF2B5EF4-FFF2-40B4-BE49-F238E27FC236}">
                  <a16:creationId xmlns:a16="http://schemas.microsoft.com/office/drawing/2014/main" id="{784C8312-0DD8-0D31-C22C-D6A540FCEA44}"/>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5" name="Freeform 23">
              <a:extLst>
                <a:ext uri="{FF2B5EF4-FFF2-40B4-BE49-F238E27FC236}">
                  <a16:creationId xmlns:a16="http://schemas.microsoft.com/office/drawing/2014/main" id="{E2425922-3252-8804-3FCE-A538FDA9A17B}"/>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2800">
                <a:latin typeface="Calibri"/>
                <a:ea typeface="+mn-ea"/>
                <a:cs typeface="Calibri"/>
              </a:endParaRPr>
            </a:p>
          </p:txBody>
        </p:sp>
        <p:sp>
          <p:nvSpPr>
            <p:cNvPr id="3096" name="Freeform 24">
              <a:extLst>
                <a:ext uri="{FF2B5EF4-FFF2-40B4-BE49-F238E27FC236}">
                  <a16:creationId xmlns:a16="http://schemas.microsoft.com/office/drawing/2014/main" id="{9E90B762-85F6-BF8D-9F67-FF0FEB955644}"/>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7" name="Freeform 25">
              <a:extLst>
                <a:ext uri="{FF2B5EF4-FFF2-40B4-BE49-F238E27FC236}">
                  <a16:creationId xmlns:a16="http://schemas.microsoft.com/office/drawing/2014/main" id="{58D4F1C9-03E2-F7EC-AD0C-2655F04D0268}"/>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8" name="Freeform 26">
              <a:extLst>
                <a:ext uri="{FF2B5EF4-FFF2-40B4-BE49-F238E27FC236}">
                  <a16:creationId xmlns:a16="http://schemas.microsoft.com/office/drawing/2014/main" id="{20976BC3-C46C-77BF-A087-2498EA022CD6}"/>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099" name="Oval 27">
              <a:extLst>
                <a:ext uri="{FF2B5EF4-FFF2-40B4-BE49-F238E27FC236}">
                  <a16:creationId xmlns:a16="http://schemas.microsoft.com/office/drawing/2014/main" id="{9ECA9995-A2C3-C74F-94DD-1D1A458955FF}"/>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2800">
                <a:latin typeface="Calibri"/>
                <a:ea typeface="+mn-ea"/>
                <a:cs typeface="Calibri"/>
              </a:endParaRPr>
            </a:p>
          </p:txBody>
        </p:sp>
        <p:sp>
          <p:nvSpPr>
            <p:cNvPr id="3100" name="Oval 28">
              <a:extLst>
                <a:ext uri="{FF2B5EF4-FFF2-40B4-BE49-F238E27FC236}">
                  <a16:creationId xmlns:a16="http://schemas.microsoft.com/office/drawing/2014/main" id="{98443255-1753-B7A1-FE43-5D485D2FE097}"/>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2800">
                <a:latin typeface="Calibri"/>
                <a:ea typeface="+mn-ea"/>
                <a:cs typeface="Calibri"/>
              </a:endParaRPr>
            </a:p>
          </p:txBody>
        </p:sp>
        <p:sp>
          <p:nvSpPr>
            <p:cNvPr id="3101" name="Oval 29">
              <a:extLst>
                <a:ext uri="{FF2B5EF4-FFF2-40B4-BE49-F238E27FC236}">
                  <a16:creationId xmlns:a16="http://schemas.microsoft.com/office/drawing/2014/main" id="{FFBF62B0-9E05-9263-C6A2-FFDC338E2F6E}"/>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2800">
                <a:latin typeface="Calibri"/>
                <a:ea typeface="+mn-ea"/>
                <a:cs typeface="Calibri"/>
              </a:endParaRPr>
            </a:p>
          </p:txBody>
        </p:sp>
        <p:sp>
          <p:nvSpPr>
            <p:cNvPr id="3102" name="Freeform 30">
              <a:extLst>
                <a:ext uri="{FF2B5EF4-FFF2-40B4-BE49-F238E27FC236}">
                  <a16:creationId xmlns:a16="http://schemas.microsoft.com/office/drawing/2014/main" id="{BCA44067-22FD-5B38-C8BA-0853ACCA9EFB}"/>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103" name="Freeform 31">
              <a:extLst>
                <a:ext uri="{FF2B5EF4-FFF2-40B4-BE49-F238E27FC236}">
                  <a16:creationId xmlns:a16="http://schemas.microsoft.com/office/drawing/2014/main" id="{81DFF0AB-5955-B28C-889C-4979C9D51DE4}"/>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2800">
                <a:latin typeface="Calibri"/>
                <a:ea typeface="+mn-ea"/>
                <a:cs typeface="Calibri"/>
              </a:endParaRPr>
            </a:p>
          </p:txBody>
        </p:sp>
        <p:sp>
          <p:nvSpPr>
            <p:cNvPr id="3104" name="Rectangle 32">
              <a:extLst>
                <a:ext uri="{FF2B5EF4-FFF2-40B4-BE49-F238E27FC236}">
                  <a16:creationId xmlns:a16="http://schemas.microsoft.com/office/drawing/2014/main" id="{0F557323-38B2-A27E-BF96-872AB1152707}"/>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2800">
                <a:latin typeface="Calibri"/>
                <a:ea typeface="+mn-ea"/>
                <a:cs typeface="Calibri"/>
              </a:endParaRPr>
            </a:p>
          </p:txBody>
        </p:sp>
        <p:sp>
          <p:nvSpPr>
            <p:cNvPr id="3105" name="Rectangle 33">
              <a:extLst>
                <a:ext uri="{FF2B5EF4-FFF2-40B4-BE49-F238E27FC236}">
                  <a16:creationId xmlns:a16="http://schemas.microsoft.com/office/drawing/2014/main" id="{9D440215-B3B8-872E-63B2-63E5841900B9}"/>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2800">
                <a:latin typeface="Calibri"/>
                <a:ea typeface="+mn-ea"/>
                <a:cs typeface="Calibri"/>
              </a:endParaRPr>
            </a:p>
          </p:txBody>
        </p:sp>
        <p:sp>
          <p:nvSpPr>
            <p:cNvPr id="3106" name="AutoShape 34">
              <a:extLst>
                <a:ext uri="{FF2B5EF4-FFF2-40B4-BE49-F238E27FC236}">
                  <a16:creationId xmlns:a16="http://schemas.microsoft.com/office/drawing/2014/main" id="{48B86070-EC09-C1EB-2B5D-1C81D3E4D566}"/>
                </a:ext>
              </a:extLst>
            </p:cNvPr>
            <p:cNvSpPr>
              <a:spLocks noChangeArrowheads="1"/>
            </p:cNvSpPr>
            <p:nvPr/>
          </p:nvSpPr>
          <p:spPr bwMode="ltGray">
            <a:xfrm>
              <a:off x="4220" y="1743"/>
              <a:ext cx="206"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2800">
                <a:latin typeface="Calibri"/>
                <a:ea typeface="+mn-ea"/>
                <a:cs typeface="Calibri"/>
              </a:endParaRPr>
            </a:p>
          </p:txBody>
        </p:sp>
        <p:sp>
          <p:nvSpPr>
            <p:cNvPr id="3107" name="Freeform 35">
              <a:extLst>
                <a:ext uri="{FF2B5EF4-FFF2-40B4-BE49-F238E27FC236}">
                  <a16:creationId xmlns:a16="http://schemas.microsoft.com/office/drawing/2014/main" id="{FC94E57F-E000-B1FE-5F0B-9DA46722A2F7}"/>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2800">
                <a:latin typeface="Calibri"/>
                <a:ea typeface="+mn-ea"/>
                <a:cs typeface="Calibri"/>
              </a:endParaRPr>
            </a:p>
          </p:txBody>
        </p:sp>
        <p:sp>
          <p:nvSpPr>
            <p:cNvPr id="3108" name="Freeform 36">
              <a:extLst>
                <a:ext uri="{FF2B5EF4-FFF2-40B4-BE49-F238E27FC236}">
                  <a16:creationId xmlns:a16="http://schemas.microsoft.com/office/drawing/2014/main" id="{FAAC6A01-99F5-B8A8-79B4-D6B130FAA37E}"/>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2800">
                <a:latin typeface="Calibri"/>
                <a:ea typeface="+mn-ea"/>
                <a:cs typeface="Calibri"/>
              </a:endParaRPr>
            </a:p>
          </p:txBody>
        </p:sp>
      </p:grpSp>
      <p:sp>
        <p:nvSpPr>
          <p:cNvPr id="3109" name="Rectangle 37">
            <a:extLst>
              <a:ext uri="{FF2B5EF4-FFF2-40B4-BE49-F238E27FC236}">
                <a16:creationId xmlns:a16="http://schemas.microsoft.com/office/drawing/2014/main" id="{DFACF5EE-C41E-4E27-749F-FF06BAC9A7AB}"/>
              </a:ext>
            </a:extLst>
          </p:cNvPr>
          <p:cNvSpPr>
            <a:spLocks noGrp="1" noChangeArrowheads="1"/>
          </p:cNvSpPr>
          <p:nvPr>
            <p:ph type="title"/>
          </p:nvPr>
        </p:nvSpPr>
        <p:spPr bwMode="black">
          <a:xfrm>
            <a:off x="609600" y="428625"/>
            <a:ext cx="10972800" cy="992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10" name="Rectangle 38">
            <a:extLst>
              <a:ext uri="{FF2B5EF4-FFF2-40B4-BE49-F238E27FC236}">
                <a16:creationId xmlns:a16="http://schemas.microsoft.com/office/drawing/2014/main" id="{C27E31A4-8C97-DC5F-052B-AECED11E71AC}"/>
              </a:ext>
            </a:extLst>
          </p:cNvPr>
          <p:cNvSpPr>
            <a:spLocks noGrp="1" noChangeArrowheads="1"/>
          </p:cNvSpPr>
          <p:nvPr>
            <p:ph type="body" idx="1"/>
          </p:nvPr>
        </p:nvSpPr>
        <p:spPr bwMode="black">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11" name="Rectangle 39">
            <a:extLst>
              <a:ext uri="{FF2B5EF4-FFF2-40B4-BE49-F238E27FC236}">
                <a16:creationId xmlns:a16="http://schemas.microsoft.com/office/drawing/2014/main" id="{9AEA5F58-74A2-6B1A-4B32-DBBF429876D6}"/>
              </a:ext>
            </a:extLst>
          </p:cNvPr>
          <p:cNvSpPr>
            <a:spLocks noGrp="1" noChangeArrowheads="1"/>
          </p:cNvSpPr>
          <p:nvPr>
            <p:ph type="dt" sz="half" idx="2"/>
          </p:nvPr>
        </p:nvSpPr>
        <p:spPr bwMode="black">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Calibri"/>
                <a:ea typeface="+mn-ea"/>
                <a:cs typeface="Calibri"/>
              </a:defRPr>
            </a:lvl1pPr>
          </a:lstStyle>
          <a:p>
            <a:pPr>
              <a:defRPr/>
            </a:pPr>
            <a:endParaRPr lang="en-US"/>
          </a:p>
        </p:txBody>
      </p:sp>
      <p:sp>
        <p:nvSpPr>
          <p:cNvPr id="3112" name="Rectangle 40">
            <a:extLst>
              <a:ext uri="{FF2B5EF4-FFF2-40B4-BE49-F238E27FC236}">
                <a16:creationId xmlns:a16="http://schemas.microsoft.com/office/drawing/2014/main" id="{0F82B991-56EA-638B-99CB-BE3B8CB1105B}"/>
              </a:ext>
            </a:extLst>
          </p:cNvPr>
          <p:cNvSpPr>
            <a:spLocks noGrp="1" noChangeArrowheads="1"/>
          </p:cNvSpPr>
          <p:nvPr>
            <p:ph type="ftr" sz="quarter" idx="3"/>
          </p:nvPr>
        </p:nvSpPr>
        <p:spPr bwMode="black">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Calibri"/>
                <a:ea typeface="+mn-ea"/>
                <a:cs typeface="Calibri"/>
              </a:defRPr>
            </a:lvl1pPr>
          </a:lstStyle>
          <a:p>
            <a:pPr>
              <a:defRPr/>
            </a:pPr>
            <a:endParaRPr lang="en-US"/>
          </a:p>
        </p:txBody>
      </p:sp>
      <p:sp>
        <p:nvSpPr>
          <p:cNvPr id="3113" name="Rectangle 41">
            <a:extLst>
              <a:ext uri="{FF2B5EF4-FFF2-40B4-BE49-F238E27FC236}">
                <a16:creationId xmlns:a16="http://schemas.microsoft.com/office/drawing/2014/main" id="{C339C56B-D715-68E9-52D8-E9267A113987}"/>
              </a:ext>
            </a:extLst>
          </p:cNvPr>
          <p:cNvSpPr>
            <a:spLocks noGrp="1" noChangeArrowheads="1"/>
          </p:cNvSpPr>
          <p:nvPr>
            <p:ph type="sldNum" sz="quarter" idx="4"/>
          </p:nvPr>
        </p:nvSpPr>
        <p:spPr bwMode="black">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alibri" panose="020F0502020204030204" pitchFamily="34" charset="0"/>
              </a:defRPr>
            </a:lvl1pPr>
          </a:lstStyle>
          <a:p>
            <a:pPr>
              <a:defRPr/>
            </a:pPr>
            <a:fld id="{60A0E866-E316-0845-BAAE-340238716E00}" type="slidenum">
              <a:rPr lang="en-US" altLang="en-US"/>
              <a:pPr>
                <a:defRPr/>
              </a:pPr>
              <a:t>‹#›</a:t>
            </a:fld>
            <a:endParaRPr lang="en-US" altLang="en-US"/>
          </a:p>
        </p:txBody>
      </p:sp>
      <p:pic>
        <p:nvPicPr>
          <p:cNvPr id="2" name="Picture 1">
            <a:extLst>
              <a:ext uri="{FF2B5EF4-FFF2-40B4-BE49-F238E27FC236}">
                <a16:creationId xmlns:a16="http://schemas.microsoft.com/office/drawing/2014/main" id="{5A96BB71-CC9C-1C19-B7B8-0C5F6736DB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65877"/>
            <a:ext cx="12191999" cy="482381"/>
          </a:xfrm>
          <a:prstGeom prst="rect">
            <a:avLst/>
          </a:prstGeom>
        </p:spPr>
      </p:pic>
      <p:sp>
        <p:nvSpPr>
          <p:cNvPr id="3" name="Rectangle 2">
            <a:extLst>
              <a:ext uri="{FF2B5EF4-FFF2-40B4-BE49-F238E27FC236}">
                <a16:creationId xmlns:a16="http://schemas.microsoft.com/office/drawing/2014/main" id="{D5DB568D-7320-5E9F-F063-9662FC0F2780}"/>
              </a:ext>
            </a:extLst>
          </p:cNvPr>
          <p:cNvSpPr/>
          <p:nvPr userDrawn="1"/>
        </p:nvSpPr>
        <p:spPr bwMode="auto">
          <a:xfrm>
            <a:off x="1828800" y="0"/>
            <a:ext cx="7971015"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 bg1="dk2" tx1="lt1" bg2="dk1" tx2="lt2" accent1="accent1" accent2="accent2" accent3="accent3" accent4="accent4" accent5="accent5" accent6="accent6" hlink="hlink" folHlink="folHlink"/>
  <p:sldLayoutIdLst>
    <p:sldLayoutId id="2147484769"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 id="2147484768" r:id="rId13"/>
  </p:sldLayoutIdLst>
  <p:txStyles>
    <p:titleStyle>
      <a:lvl1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a:ea typeface="MS PGothic" pitchFamily="34" charset="-128"/>
          <a:cs typeface="Calibri"/>
        </a:defRPr>
      </a:lvl1pPr>
      <a:lvl2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2pPr>
      <a:lvl3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3pPr>
      <a:lvl4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4pPr>
      <a:lvl5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600">
          <a:solidFill>
            <a:schemeClr val="tx1"/>
          </a:solidFill>
          <a:effectLst>
            <a:outerShdw blurRad="38100" dist="38100" dir="2700000" algn="tl">
              <a:srgbClr val="000000"/>
            </a:outerShdw>
          </a:effectLst>
          <a:latin typeface="Calibri"/>
          <a:ea typeface="MS PGothic" pitchFamily="34" charset="-128"/>
          <a:cs typeface="Calibri"/>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3200">
          <a:solidFill>
            <a:schemeClr val="tx1"/>
          </a:solidFill>
          <a:effectLst>
            <a:outerShdw blurRad="38100" dist="38100" dir="2700000" algn="tl">
              <a:srgbClr val="000000"/>
            </a:outerShdw>
          </a:effectLst>
          <a:latin typeface="Calibri"/>
          <a:ea typeface="MS PGothic" pitchFamily="34" charset="-128"/>
          <a:cs typeface="Calibri"/>
        </a:defRPr>
      </a:lvl2pPr>
      <a:lvl3pPr marL="1143000" indent="-22860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Calibri"/>
          <a:ea typeface="MS PGothic" pitchFamily="34" charset="-128"/>
          <a:cs typeface="Calibri"/>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overbrowser.com/covers/action-com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and red logo&#10;&#10;Description automatically generated with medium confidence">
            <a:extLst>
              <a:ext uri="{FF2B5EF4-FFF2-40B4-BE49-F238E27FC236}">
                <a16:creationId xmlns:a16="http://schemas.microsoft.com/office/drawing/2014/main" id="{73940095-7E5F-87C9-C48A-0ED8FFA1C09F}"/>
              </a:ext>
            </a:extLst>
          </p:cNvPr>
          <p:cNvPicPr>
            <a:picLocks noChangeAspect="1"/>
          </p:cNvPicPr>
          <p:nvPr/>
        </p:nvPicPr>
        <p:blipFill>
          <a:blip r:embed="rId2"/>
          <a:stretch>
            <a:fillRect/>
          </a:stretch>
        </p:blipFill>
        <p:spPr>
          <a:xfrm>
            <a:off x="-65222" y="-73375"/>
            <a:ext cx="12322444" cy="6931375"/>
          </a:xfrm>
          <a:prstGeom prst="rect">
            <a:avLst/>
          </a:prstGeom>
        </p:spPr>
      </p:pic>
      <p:sp>
        <p:nvSpPr>
          <p:cNvPr id="6" name="TextBox 4">
            <a:extLst>
              <a:ext uri="{FF2B5EF4-FFF2-40B4-BE49-F238E27FC236}">
                <a16:creationId xmlns:a16="http://schemas.microsoft.com/office/drawing/2014/main" id="{6A76DEC0-2C47-4F43-ACA0-4C5EAD9CFB3C}"/>
              </a:ext>
            </a:extLst>
          </p:cNvPr>
          <p:cNvSpPr txBox="1">
            <a:spLocks noChangeArrowheads="1"/>
          </p:cNvSpPr>
          <p:nvPr/>
        </p:nvSpPr>
        <p:spPr bwMode="auto">
          <a:xfrm>
            <a:off x="1937535" y="5804262"/>
            <a:ext cx="8594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pic>
        <p:nvPicPr>
          <p:cNvPr id="3" name="Picture 2" descr="A black background with red text&#10;&#10;Description automatically generated">
            <a:extLst>
              <a:ext uri="{FF2B5EF4-FFF2-40B4-BE49-F238E27FC236}">
                <a16:creationId xmlns:a16="http://schemas.microsoft.com/office/drawing/2014/main" id="{5C9E7835-541E-B0CF-596A-0D7F8E1E9856}"/>
              </a:ext>
            </a:extLst>
          </p:cNvPr>
          <p:cNvPicPr>
            <a:picLocks noChangeAspect="1"/>
          </p:cNvPicPr>
          <p:nvPr/>
        </p:nvPicPr>
        <p:blipFill>
          <a:blip r:embed="rId3"/>
          <a:stretch>
            <a:fillRect/>
          </a:stretch>
        </p:blipFill>
        <p:spPr>
          <a:xfrm>
            <a:off x="3870187" y="4244008"/>
            <a:ext cx="2354190" cy="1102415"/>
          </a:xfrm>
          <a:prstGeom prst="rect">
            <a:avLst/>
          </a:prstGeom>
        </p:spPr>
      </p:pic>
      <p:sp>
        <p:nvSpPr>
          <p:cNvPr id="2" name="Rectangle 2">
            <a:extLst>
              <a:ext uri="{FF2B5EF4-FFF2-40B4-BE49-F238E27FC236}">
                <a16:creationId xmlns:a16="http://schemas.microsoft.com/office/drawing/2014/main" id="{BACBBC21-58FE-D972-D4C9-29AD447ACFD3}"/>
              </a:ext>
            </a:extLst>
          </p:cNvPr>
          <p:cNvSpPr txBox="1">
            <a:spLocks noChangeArrowheads="1"/>
          </p:cNvSpPr>
          <p:nvPr/>
        </p:nvSpPr>
        <p:spPr>
          <a:xfrm>
            <a:off x="465949" y="1905000"/>
            <a:ext cx="8713694" cy="2307192"/>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algn="l">
              <a:defRPr/>
            </a:pPr>
            <a:r>
              <a:rPr lang="en-US" sz="2800" dirty="0"/>
              <a:t>Prognostic and Predictive Factors </a:t>
            </a:r>
            <a:br>
              <a:rPr lang="en-US" sz="2800" dirty="0"/>
            </a:br>
            <a:r>
              <a:rPr lang="en-US" sz="2800" dirty="0"/>
              <a:t>in Early-Stage Breast Cancer</a:t>
            </a:r>
          </a:p>
          <a:p>
            <a:pPr algn="l">
              <a:defRPr/>
            </a:pPr>
            <a:br>
              <a:rPr lang="en-US" sz="1800" dirty="0">
                <a:solidFill>
                  <a:schemeClr val="tx1"/>
                </a:solidFill>
                <a:sym typeface="Symbol" charset="2"/>
              </a:rPr>
            </a:br>
            <a:r>
              <a:rPr lang="en-US" sz="1800" dirty="0">
                <a:solidFill>
                  <a:schemeClr val="accent4">
                    <a:lumMod val="10000"/>
                  </a:schemeClr>
                </a:solidFill>
              </a:rPr>
              <a:t>Claudine Isaacs, MD, FRCPC, FASCO</a:t>
            </a:r>
          </a:p>
          <a:p>
            <a:pPr algn="l">
              <a:defRPr/>
            </a:pPr>
            <a:r>
              <a:rPr lang="en-US" sz="1800" b="0" dirty="0">
                <a:solidFill>
                  <a:schemeClr val="accent4">
                    <a:lumMod val="10000"/>
                  </a:schemeClr>
                </a:solidFill>
              </a:rPr>
              <a:t>Professor of Medicine and Oncology</a:t>
            </a:r>
          </a:p>
          <a:p>
            <a:pPr algn="l">
              <a:defRPr/>
            </a:pPr>
            <a:r>
              <a:rPr lang="en-US" sz="1800" b="0" dirty="0">
                <a:solidFill>
                  <a:schemeClr val="accent4">
                    <a:lumMod val="10000"/>
                  </a:schemeClr>
                </a:solidFill>
              </a:rPr>
              <a:t>Director, Clinical Breast Cancer Program</a:t>
            </a:r>
          </a:p>
          <a:p>
            <a:pPr algn="l">
              <a:defRPr/>
            </a:pPr>
            <a:r>
              <a:rPr lang="en-US" sz="1800" b="0" dirty="0">
                <a:solidFill>
                  <a:schemeClr val="accent4">
                    <a:lumMod val="10000"/>
                  </a:schemeClr>
                </a:solidFill>
              </a:rPr>
              <a:t>Co-Director Fisher Center for Hereditary Cancer and Clinical Genomics Research</a:t>
            </a:r>
          </a:p>
          <a:p>
            <a:pPr algn="l">
              <a:defRPr/>
            </a:pPr>
            <a:r>
              <a:rPr lang="en-US" sz="1800" b="0" dirty="0">
                <a:solidFill>
                  <a:schemeClr val="accent4">
                    <a:lumMod val="10000"/>
                  </a:schemeClr>
                </a:solidFill>
              </a:rPr>
              <a:t>Georgetown University</a:t>
            </a:r>
            <a:endParaRPr lang="en-US" sz="1800" dirty="0">
              <a:solidFill>
                <a:schemeClr val="tx1"/>
              </a:solidFill>
            </a:endParaRPr>
          </a:p>
          <a:p>
            <a:pPr algn="l">
              <a:defRPr/>
            </a:pPr>
            <a:endParaRPr lang="en-US" sz="1800" dirty="0">
              <a:solidFill>
                <a:schemeClr val="tx1"/>
              </a:solidFill>
            </a:endParaRPr>
          </a:p>
        </p:txBody>
      </p:sp>
      <p:pic>
        <p:nvPicPr>
          <p:cNvPr id="4" name="Picture 4" descr="THE_REAL_DEAL">
            <a:extLst>
              <a:ext uri="{FF2B5EF4-FFF2-40B4-BE49-F238E27FC236}">
                <a16:creationId xmlns:a16="http://schemas.microsoft.com/office/drawing/2014/main" id="{BF410B94-110A-9C5B-893C-C38C3ACCF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2260" y="4212192"/>
            <a:ext cx="107791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5">
            <a:extLst>
              <a:ext uri="{FF2B5EF4-FFF2-40B4-BE49-F238E27FC236}">
                <a16:creationId xmlns:a16="http://schemas.microsoft.com/office/drawing/2014/main" id="{9E351A38-0EDF-7964-F7A3-42E6A607C99E}"/>
              </a:ext>
            </a:extLst>
          </p:cNvPr>
          <p:cNvGraphicFramePr>
            <a:graphicFrameLocks noChangeAspect="1"/>
          </p:cNvGraphicFramePr>
          <p:nvPr>
            <p:extLst>
              <p:ext uri="{D42A27DB-BD31-4B8C-83A1-F6EECF244321}">
                <p14:modId xmlns:p14="http://schemas.microsoft.com/office/powerpoint/2010/main" val="3939143745"/>
              </p:ext>
            </p:extLst>
          </p:nvPr>
        </p:nvGraphicFramePr>
        <p:xfrm>
          <a:off x="9179643" y="4212192"/>
          <a:ext cx="914400" cy="1158875"/>
        </p:xfrm>
        <a:graphic>
          <a:graphicData uri="http://schemas.openxmlformats.org/presentationml/2006/ole">
            <mc:AlternateContent xmlns:mc="http://schemas.openxmlformats.org/markup-compatibility/2006">
              <mc:Choice xmlns:v="urn:schemas-microsoft-com:vml" Requires="v">
                <p:oleObj name="Document" r:id="rId5" imgW="6477000" imgH="6845300" progId="Word.Document.8">
                  <p:embed/>
                </p:oleObj>
              </mc:Choice>
              <mc:Fallback>
                <p:oleObj name="Document" r:id="rId5" imgW="6477000" imgH="6845300" progId="Word.Document.8">
                  <p:embed/>
                  <p:pic>
                    <p:nvPicPr>
                      <p:cNvPr id="7" name="Object 5">
                        <a:extLst>
                          <a:ext uri="{FF2B5EF4-FFF2-40B4-BE49-F238E27FC236}">
                            <a16:creationId xmlns:a16="http://schemas.microsoft.com/office/drawing/2014/main" id="{9E351A38-0EDF-7964-F7A3-42E6A607C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9643" y="4212192"/>
                        <a:ext cx="914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0395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53A2-08EE-B204-1DED-B19E72F2A196}"/>
              </a:ext>
            </a:extLst>
          </p:cNvPr>
          <p:cNvSpPr>
            <a:spLocks noGrp="1"/>
          </p:cNvSpPr>
          <p:nvPr>
            <p:ph type="title"/>
          </p:nvPr>
        </p:nvSpPr>
        <p:spPr>
          <a:xfrm>
            <a:off x="1981200" y="457200"/>
            <a:ext cx="8229600" cy="685800"/>
          </a:xfrm>
        </p:spPr>
        <p:txBody>
          <a:bodyPr/>
          <a:lstStyle/>
          <a:p>
            <a:pPr>
              <a:defRPr/>
            </a:pPr>
            <a:r>
              <a:rPr lang="en-US" b="1" dirty="0" err="1"/>
              <a:t>TAILORx</a:t>
            </a:r>
            <a:r>
              <a:rPr lang="en-US" b="1" dirty="0"/>
              <a:t> Results – IIT RS 11-25</a:t>
            </a:r>
          </a:p>
        </p:txBody>
      </p:sp>
      <p:pic>
        <p:nvPicPr>
          <p:cNvPr id="20483" name="Picture 2">
            <a:extLst>
              <a:ext uri="{FF2B5EF4-FFF2-40B4-BE49-F238E27FC236}">
                <a16:creationId xmlns:a16="http://schemas.microsoft.com/office/drawing/2014/main" id="{A55241E8-D266-2CF2-1464-26279903A1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132" y="1282660"/>
            <a:ext cx="57880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D2D8980-E8F9-6AEF-718F-01C863EE4E96}"/>
              </a:ext>
            </a:extLst>
          </p:cNvPr>
          <p:cNvSpPr txBox="1"/>
          <p:nvPr/>
        </p:nvSpPr>
        <p:spPr>
          <a:xfrm>
            <a:off x="3146029" y="4620886"/>
            <a:ext cx="5693171" cy="1615827"/>
          </a:xfrm>
          <a:prstGeom prst="rect">
            <a:avLst/>
          </a:prstGeom>
          <a:solidFill>
            <a:schemeClr val="bg1">
              <a:lumMod val="60000"/>
              <a:lumOff val="40000"/>
            </a:schemeClr>
          </a:solidFill>
          <a:ln w="28575">
            <a:solidFill>
              <a:schemeClr val="accent4"/>
            </a:solidFill>
          </a:ln>
        </p:spPr>
        <p:txBody>
          <a:bodyPr wrap="square" bIns="91440">
            <a:spAutoFit/>
          </a:bodyPr>
          <a:lstStyle/>
          <a:p>
            <a:pPr>
              <a:defRPr/>
            </a:pPr>
            <a:r>
              <a:rPr lang="en-US" sz="1600" dirty="0">
                <a:latin typeface="Calibri" charset="0"/>
                <a:ea typeface="Calibri" charset="0"/>
                <a:cs typeface="Calibri" charset="0"/>
              </a:rPr>
              <a:t>For women &gt; 50 NO benefit for chemo if RS </a:t>
            </a:r>
            <a:r>
              <a:rPr lang="en-US" sz="1600" u="sng" dirty="0">
                <a:latin typeface="Calibri" charset="0"/>
                <a:ea typeface="Calibri" charset="0"/>
                <a:cs typeface="Calibri" charset="0"/>
              </a:rPr>
              <a:t>&lt;</a:t>
            </a:r>
            <a:r>
              <a:rPr lang="en-US" sz="1600" dirty="0">
                <a:latin typeface="Calibri" charset="0"/>
                <a:ea typeface="Calibri" charset="0"/>
                <a:cs typeface="Calibri" charset="0"/>
              </a:rPr>
              <a:t> 25</a:t>
            </a:r>
          </a:p>
          <a:p>
            <a:pPr>
              <a:defRPr/>
            </a:pPr>
            <a:endParaRPr lang="en-US" sz="1600" dirty="0">
              <a:latin typeface="Calibri" charset="0"/>
              <a:ea typeface="Calibri" charset="0"/>
              <a:cs typeface="Calibri" charset="0"/>
            </a:endParaRPr>
          </a:p>
          <a:p>
            <a:pPr>
              <a:defRPr/>
            </a:pPr>
            <a:r>
              <a:rPr lang="en-US" sz="1600" dirty="0">
                <a:latin typeface="Calibri" charset="0"/>
                <a:ea typeface="Calibri" charset="0"/>
                <a:cs typeface="Calibri" charset="0"/>
              </a:rPr>
              <a:t>For women </a:t>
            </a:r>
            <a:r>
              <a:rPr lang="en-US" sz="1600" u="sng" dirty="0">
                <a:latin typeface="Calibri" charset="0"/>
                <a:ea typeface="Calibri" charset="0"/>
                <a:cs typeface="Calibri" charset="0"/>
              </a:rPr>
              <a:t>&lt;</a:t>
            </a:r>
            <a:r>
              <a:rPr lang="en-US" sz="1600" dirty="0">
                <a:latin typeface="Calibri" charset="0"/>
                <a:ea typeface="Calibri" charset="0"/>
                <a:cs typeface="Calibri" charset="0"/>
              </a:rPr>
              <a:t> 50 </a:t>
            </a:r>
            <a:r>
              <a:rPr lang="en-US" sz="1600" dirty="0" err="1">
                <a:latin typeface="Calibri" charset="0"/>
                <a:ea typeface="Calibri" charset="0"/>
                <a:cs typeface="Calibri" charset="0"/>
              </a:rPr>
              <a:t>y.o</a:t>
            </a:r>
            <a:r>
              <a:rPr lang="en-US" sz="1600" dirty="0">
                <a:latin typeface="Calibri" charset="0"/>
                <a:ea typeface="Calibri" charset="0"/>
                <a:cs typeface="Calibri" charset="0"/>
              </a:rPr>
              <a:t>. – 9 </a:t>
            </a:r>
            <a:r>
              <a:rPr lang="en-US" sz="1600" dirty="0" err="1">
                <a:latin typeface="Calibri" charset="0"/>
                <a:ea typeface="Calibri" charset="0"/>
                <a:cs typeface="Calibri" charset="0"/>
              </a:rPr>
              <a:t>yr</a:t>
            </a:r>
            <a:r>
              <a:rPr lang="en-US" sz="1600" dirty="0">
                <a:latin typeface="Calibri" charset="0"/>
                <a:ea typeface="Calibri" charset="0"/>
                <a:cs typeface="Calibri" charset="0"/>
              </a:rPr>
              <a:t> freedom from distant recurrence:</a:t>
            </a:r>
          </a:p>
          <a:p>
            <a:pPr marL="342900" indent="-342900">
              <a:buFont typeface="Wingdings" charset="2"/>
              <a:buChar char="§"/>
              <a:defRPr/>
            </a:pPr>
            <a:r>
              <a:rPr lang="en-US" sz="1600" dirty="0">
                <a:latin typeface="Calibri" charset="0"/>
                <a:ea typeface="Calibri" charset="0"/>
                <a:cs typeface="Calibri" charset="0"/>
              </a:rPr>
              <a:t>RS 11-15:  No benefit from chemo</a:t>
            </a:r>
          </a:p>
          <a:p>
            <a:pPr marL="342900" indent="-342900">
              <a:buFont typeface="Wingdings" charset="2"/>
              <a:buChar char="§"/>
              <a:defRPr/>
            </a:pPr>
            <a:r>
              <a:rPr lang="en-US" sz="1600" dirty="0">
                <a:latin typeface="Calibri" charset="0"/>
                <a:ea typeface="Calibri" charset="0"/>
                <a:cs typeface="Calibri" charset="0"/>
              </a:rPr>
              <a:t>RS 16-20:  1.6% benefit  (95.2 vs 93.6%)</a:t>
            </a:r>
          </a:p>
          <a:p>
            <a:pPr marL="342900" indent="-342900">
              <a:buFont typeface="Wingdings" charset="2"/>
              <a:buChar char="§"/>
              <a:defRPr/>
            </a:pPr>
            <a:r>
              <a:rPr lang="en-US" sz="1600" dirty="0">
                <a:latin typeface="Calibri" charset="0"/>
                <a:ea typeface="Calibri" charset="0"/>
                <a:cs typeface="Calibri" charset="0"/>
              </a:rPr>
              <a:t>RS 21-25:  6.5% benefit (93.4 vs 86.9%)</a:t>
            </a:r>
          </a:p>
        </p:txBody>
      </p:sp>
      <p:sp>
        <p:nvSpPr>
          <p:cNvPr id="4" name="Text Box 3">
            <a:extLst>
              <a:ext uri="{FF2B5EF4-FFF2-40B4-BE49-F238E27FC236}">
                <a16:creationId xmlns:a16="http://schemas.microsoft.com/office/drawing/2014/main" id="{917217BA-CBBB-D324-EDB9-E075AF4E1F9C}"/>
              </a:ext>
            </a:extLst>
          </p:cNvPr>
          <p:cNvSpPr txBox="1">
            <a:spLocks noChangeArrowheads="1"/>
          </p:cNvSpPr>
          <p:nvPr/>
        </p:nvSpPr>
        <p:spPr bwMode="auto">
          <a:xfrm>
            <a:off x="3026171" y="6596390"/>
            <a:ext cx="61396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100" dirty="0"/>
              <a:t>Sparano JA et al. </a:t>
            </a:r>
            <a:r>
              <a:rPr lang="en-US" altLang="en-US" sz="1100" i="1" dirty="0"/>
              <a:t>N </a:t>
            </a:r>
            <a:r>
              <a:rPr lang="en-US" altLang="en-US" sz="1100" i="1" dirty="0" err="1"/>
              <a:t>Engl</a:t>
            </a:r>
            <a:r>
              <a:rPr lang="en-US" altLang="en-US" sz="1100" i="1" dirty="0"/>
              <a:t> J Med. </a:t>
            </a:r>
            <a:r>
              <a:rPr lang="en-US" altLang="en-US" sz="1100" dirty="0"/>
              <a:t>2018;379(2):111-121; Sparano JA et al. SABCS 2022. Abstract GS1-05.</a:t>
            </a:r>
          </a:p>
        </p:txBody>
      </p:sp>
      <p:sp>
        <p:nvSpPr>
          <p:cNvPr id="3" name="TextBox 2">
            <a:extLst>
              <a:ext uri="{FF2B5EF4-FFF2-40B4-BE49-F238E27FC236}">
                <a16:creationId xmlns:a16="http://schemas.microsoft.com/office/drawing/2014/main" id="{496DBE01-35C7-1A86-FA60-F988041216B8}"/>
              </a:ext>
            </a:extLst>
          </p:cNvPr>
          <p:cNvSpPr txBox="1"/>
          <p:nvPr/>
        </p:nvSpPr>
        <p:spPr>
          <a:xfrm>
            <a:off x="6705600" y="2046238"/>
            <a:ext cx="5200027" cy="1154162"/>
          </a:xfrm>
          <a:prstGeom prst="rect">
            <a:avLst/>
          </a:prstGeom>
          <a:solidFill>
            <a:sysClr val="window" lastClr="FFFFFF">
              <a:lumMod val="85000"/>
            </a:sysClr>
          </a:solidFill>
        </p:spPr>
        <p:txBody>
          <a:bodyPr wrap="square">
            <a:spAutoFit/>
          </a:bodyPr>
          <a:lstStyle>
            <a:lvl1pPr>
              <a:defRPr sz="1200" b="1">
                <a:solidFill>
                  <a:schemeClr val="tx1"/>
                </a:solidFill>
                <a:latin typeface="Arial" charset="0"/>
                <a:ea typeface="MS PGothic" charset="-128"/>
              </a:defRPr>
            </a:lvl1pPr>
            <a:lvl2pPr marL="742950" indent="-285750">
              <a:defRPr sz="1200" b="1">
                <a:solidFill>
                  <a:schemeClr val="tx1"/>
                </a:solidFill>
                <a:latin typeface="Arial" charset="0"/>
                <a:ea typeface="MS PGothic" charset="-128"/>
              </a:defRPr>
            </a:lvl2pPr>
            <a:lvl3pPr marL="1143000" indent="-228600">
              <a:defRPr sz="1200" b="1">
                <a:solidFill>
                  <a:schemeClr val="tx1"/>
                </a:solidFill>
                <a:latin typeface="Arial" charset="0"/>
                <a:ea typeface="MS PGothic" charset="-128"/>
              </a:defRPr>
            </a:lvl3pPr>
            <a:lvl4pPr marL="1600200" indent="-228600">
              <a:defRPr sz="1200" b="1">
                <a:solidFill>
                  <a:schemeClr val="tx1"/>
                </a:solidFill>
                <a:latin typeface="Arial" charset="0"/>
                <a:ea typeface="MS PGothic" charset="-128"/>
              </a:defRPr>
            </a:lvl4pPr>
            <a:lvl5pPr marL="2057400" indent="-228600">
              <a:defRPr sz="1200" b="1">
                <a:solidFill>
                  <a:schemeClr val="tx1"/>
                </a:solidFill>
                <a:latin typeface="Arial" charset="0"/>
                <a:ea typeface="MS PGothic" charset="-128"/>
              </a:defRPr>
            </a:lvl5pPr>
            <a:lvl6pPr marL="2514600" indent="-228600" eaLnBrk="0" fontAlgn="base" hangingPunct="0">
              <a:spcBef>
                <a:spcPct val="0"/>
              </a:spcBef>
              <a:spcAft>
                <a:spcPct val="0"/>
              </a:spcAft>
              <a:defRPr sz="1200" b="1">
                <a:solidFill>
                  <a:schemeClr val="tx1"/>
                </a:solidFill>
                <a:latin typeface="Arial" charset="0"/>
                <a:ea typeface="MS PGothic" charset="-128"/>
              </a:defRPr>
            </a:lvl6pPr>
            <a:lvl7pPr marL="2971800" indent="-228600" eaLnBrk="0" fontAlgn="base" hangingPunct="0">
              <a:spcBef>
                <a:spcPct val="0"/>
              </a:spcBef>
              <a:spcAft>
                <a:spcPct val="0"/>
              </a:spcAft>
              <a:defRPr sz="1200" b="1">
                <a:solidFill>
                  <a:schemeClr val="tx1"/>
                </a:solidFill>
                <a:latin typeface="Arial" charset="0"/>
                <a:ea typeface="MS PGothic" charset="-128"/>
              </a:defRPr>
            </a:lvl7pPr>
            <a:lvl8pPr marL="3429000" indent="-228600" eaLnBrk="0" fontAlgn="base" hangingPunct="0">
              <a:spcBef>
                <a:spcPct val="0"/>
              </a:spcBef>
              <a:spcAft>
                <a:spcPct val="0"/>
              </a:spcAft>
              <a:defRPr sz="1200" b="1">
                <a:solidFill>
                  <a:schemeClr val="tx1"/>
                </a:solidFill>
                <a:latin typeface="Arial" charset="0"/>
                <a:ea typeface="MS PGothic" charset="-128"/>
              </a:defRPr>
            </a:lvl8pPr>
            <a:lvl9pPr marL="3886200" indent="-228600" eaLnBrk="0" fontAlgn="base" hangingPunct="0">
              <a:spcBef>
                <a:spcPct val="0"/>
              </a:spcBef>
              <a:spcAft>
                <a:spcPct val="0"/>
              </a:spcAft>
              <a:defRPr sz="1200" b="1">
                <a:solidFill>
                  <a:schemeClr val="tx1"/>
                </a:solidFill>
                <a:latin typeface="Arial" charset="0"/>
                <a:ea typeface="MS PGothic"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x-none" sz="1600" b="1" i="0" u="none" strike="noStrike" kern="0" cap="none" spc="0" normalizeH="0" baseline="0" noProof="0" dirty="0">
                <a:ln>
                  <a:noFill/>
                </a:ln>
                <a:solidFill>
                  <a:srgbClr val="C00000"/>
                </a:solidFill>
                <a:effectLst/>
                <a:uLnTx/>
                <a:uFillTx/>
                <a:latin typeface="Calibri" charset="0"/>
                <a:ea typeface="MS PGothic" charset="-128"/>
              </a:rPr>
              <a:t>12 yr event rates for RS 11-25 for ITT</a:t>
            </a:r>
          </a:p>
          <a:p>
            <a:pPr marL="0" marR="0" lvl="0" indent="0" defTabSz="914400" eaLnBrk="1" fontAlgn="auto" latinLnBrk="0" hangingPunct="1">
              <a:lnSpc>
                <a:spcPct val="100000"/>
              </a:lnSpc>
              <a:spcBef>
                <a:spcPts val="600"/>
              </a:spcBef>
              <a:spcAft>
                <a:spcPts val="0"/>
              </a:spcAft>
              <a:buClrTx/>
              <a:buSzTx/>
              <a:buFont typeface="Wingdings" charset="2"/>
              <a:buChar char="§"/>
              <a:tabLst/>
              <a:defRPr/>
            </a:pPr>
            <a:r>
              <a:rPr kumimoji="0" lang="en-US" altLang="x-none" sz="1600" b="1" i="0" u="none" strike="noStrike" kern="0" cap="none" spc="0" normalizeH="0" baseline="0" noProof="0" dirty="0">
                <a:ln>
                  <a:noFill/>
                </a:ln>
                <a:solidFill>
                  <a:srgbClr val="4472C4"/>
                </a:solidFill>
                <a:effectLst/>
                <a:uLnTx/>
                <a:uFillTx/>
                <a:latin typeface="Calibri" charset="0"/>
                <a:ea typeface="MS PGothic" charset="-128"/>
              </a:rPr>
              <a:t> IDFS:  ET 76.8% vs CET 77.4%</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US" altLang="x-none" sz="1600" b="1" i="0" u="none" strike="noStrike" kern="0" cap="none" spc="0" normalizeH="0" baseline="0" noProof="0" dirty="0">
                <a:ln>
                  <a:noFill/>
                </a:ln>
                <a:solidFill>
                  <a:srgbClr val="4472C4"/>
                </a:solidFill>
                <a:effectLst/>
                <a:uLnTx/>
                <a:uFillTx/>
                <a:latin typeface="Calibri" charset="0"/>
                <a:ea typeface="MS PGothic" charset="-128"/>
              </a:rPr>
              <a:t> DRFS:  ET 92.6% vs CET 92.8%</a:t>
            </a:r>
          </a:p>
          <a:p>
            <a:pPr marL="0" marR="0" lvl="0" indent="0" defTabSz="914400" eaLnBrk="1" fontAlgn="auto" latinLnBrk="0" hangingPunct="1">
              <a:lnSpc>
                <a:spcPct val="100000"/>
              </a:lnSpc>
              <a:spcBef>
                <a:spcPts val="0"/>
              </a:spcBef>
              <a:spcAft>
                <a:spcPts val="0"/>
              </a:spcAft>
              <a:buClrTx/>
              <a:buSzTx/>
              <a:buFont typeface="Wingdings" charset="2"/>
              <a:buChar char="§"/>
              <a:tabLst/>
              <a:defRPr/>
            </a:pPr>
            <a:r>
              <a:rPr kumimoji="0" lang="en-US" altLang="x-none" sz="1600" b="1" i="0" u="none" strike="noStrike" kern="0" cap="none" spc="0" normalizeH="0" baseline="0" noProof="0" dirty="0">
                <a:ln>
                  <a:noFill/>
                </a:ln>
                <a:solidFill>
                  <a:srgbClr val="4472C4"/>
                </a:solidFill>
                <a:effectLst/>
                <a:uLnTx/>
                <a:uFillTx/>
                <a:latin typeface="Calibri" charset="0"/>
                <a:ea typeface="MS PGothic" charset="-128"/>
              </a:rPr>
              <a:t> OS:  ET 89.8% vs CET 89.8%</a:t>
            </a:r>
          </a:p>
        </p:txBody>
      </p:sp>
    </p:spTree>
    <p:extLst>
      <p:ext uri="{BB962C8B-B14F-4D97-AF65-F5344CB8AC3E}">
        <p14:creationId xmlns:p14="http://schemas.microsoft.com/office/powerpoint/2010/main" val="37514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66E626-5421-2A70-1F10-D62711839B98}"/>
              </a:ext>
            </a:extLst>
          </p:cNvPr>
          <p:cNvSpPr txBox="1"/>
          <p:nvPr/>
        </p:nvSpPr>
        <p:spPr>
          <a:xfrm>
            <a:off x="8504238" y="6604000"/>
            <a:ext cx="3611562" cy="254000"/>
          </a:xfrm>
          <a:prstGeom prst="rect">
            <a:avLst/>
          </a:prstGeom>
          <a:noFill/>
        </p:spPr>
        <p:txBody>
          <a:bodyPr wrap="none">
            <a:spAutoFit/>
          </a:bodyPr>
          <a:lstStyle/>
          <a:p>
            <a:pPr algn="ctr" defTabSz="914377">
              <a:defRPr/>
            </a:pPr>
            <a:r>
              <a:rPr lang="en-US" sz="1051" dirty="0">
                <a:latin typeface="Arial" panose="020B0604020202020204" pitchFamily="34" charset="0"/>
                <a:ea typeface="ＭＳ Ｐゴシック"/>
                <a:cs typeface="Arial" panose="020B0604020202020204" pitchFamily="34" charset="0"/>
              </a:rPr>
              <a:t>Sparano J et al. </a:t>
            </a:r>
            <a:r>
              <a:rPr lang="en-US" sz="1051" i="1" dirty="0">
                <a:latin typeface="Arial" panose="020B0604020202020204" pitchFamily="34" charset="0"/>
                <a:ea typeface="ＭＳ Ｐゴシック"/>
                <a:cs typeface="Arial" panose="020B0604020202020204" pitchFamily="34" charset="0"/>
              </a:rPr>
              <a:t>N </a:t>
            </a:r>
            <a:r>
              <a:rPr lang="en-US" sz="1051" i="1" dirty="0" err="1">
                <a:latin typeface="Arial" panose="020B0604020202020204" pitchFamily="34" charset="0"/>
                <a:ea typeface="ＭＳ Ｐゴシック"/>
                <a:cs typeface="Arial" panose="020B0604020202020204" pitchFamily="34" charset="0"/>
              </a:rPr>
              <a:t>Engl</a:t>
            </a:r>
            <a:r>
              <a:rPr lang="en-US" sz="1051" i="1" dirty="0">
                <a:latin typeface="Arial" panose="020B0604020202020204" pitchFamily="34" charset="0"/>
                <a:ea typeface="ＭＳ Ｐゴシック"/>
                <a:cs typeface="Arial" panose="020B0604020202020204" pitchFamily="34" charset="0"/>
              </a:rPr>
              <a:t> J Med</a:t>
            </a:r>
            <a:r>
              <a:rPr lang="en-US" sz="1051" dirty="0">
                <a:latin typeface="Arial" panose="020B0604020202020204" pitchFamily="34" charset="0"/>
                <a:ea typeface="ＭＳ Ｐゴシック"/>
                <a:cs typeface="Arial" panose="020B0604020202020204" pitchFamily="34" charset="0"/>
              </a:rPr>
              <a:t>. 2019;380(25):2395-2405</a:t>
            </a:r>
            <a:endParaRPr lang="en-US" sz="1051" dirty="0">
              <a:latin typeface="Arial"/>
              <a:ea typeface="ＭＳ Ｐゴシック"/>
            </a:endParaRPr>
          </a:p>
        </p:txBody>
      </p:sp>
      <p:sp>
        <p:nvSpPr>
          <p:cNvPr id="4" name="TextBox 3">
            <a:extLst>
              <a:ext uri="{FF2B5EF4-FFF2-40B4-BE49-F238E27FC236}">
                <a16:creationId xmlns:a16="http://schemas.microsoft.com/office/drawing/2014/main" id="{99AFED86-A5F4-F09B-0616-ABA1481EAC49}"/>
              </a:ext>
            </a:extLst>
          </p:cNvPr>
          <p:cNvSpPr txBox="1"/>
          <p:nvPr/>
        </p:nvSpPr>
        <p:spPr>
          <a:xfrm>
            <a:off x="1296206" y="2057400"/>
            <a:ext cx="10167912" cy="2308324"/>
          </a:xfrm>
          <a:prstGeom prst="rect">
            <a:avLst/>
          </a:prstGeom>
          <a:solidFill>
            <a:schemeClr val="bg1">
              <a:lumMod val="60000"/>
              <a:lumOff val="40000"/>
            </a:schemeClr>
          </a:solidFill>
          <a:ln>
            <a:solidFill>
              <a:schemeClr val="tx1"/>
            </a:solidFill>
          </a:ln>
        </p:spPr>
        <p:txBody>
          <a:bodyPr wrap="none">
            <a:spAutoFit/>
          </a:bodyPr>
          <a:lstStyle/>
          <a:p>
            <a:pPr>
              <a:defRPr/>
            </a:pPr>
            <a:r>
              <a:rPr lang="en-US" dirty="0">
                <a:latin typeface="Calibri" panose="020F0502020204030204" pitchFamily="34" charset="0"/>
                <a:cs typeface="Calibri" panose="020F0502020204030204" pitchFamily="34" charset="0"/>
              </a:rPr>
              <a:t>Low clinical risk:	Grade 3 </a:t>
            </a:r>
            <a:r>
              <a:rPr lang="en-US" u="sng" dirty="0">
                <a:latin typeface="Calibri" panose="020F0502020204030204" pitchFamily="34" charset="0"/>
                <a:cs typeface="Calibri" panose="020F0502020204030204" pitchFamily="34" charset="0"/>
              </a:rPr>
              <a:t>&lt;</a:t>
            </a:r>
            <a:r>
              <a:rPr lang="en-US" dirty="0">
                <a:latin typeface="Calibri" panose="020F0502020204030204" pitchFamily="34" charset="0"/>
                <a:cs typeface="Calibri" panose="020F0502020204030204" pitchFamily="34" charset="0"/>
              </a:rPr>
              <a:t> 1 cm</a:t>
            </a:r>
          </a:p>
          <a:p>
            <a:pPr>
              <a:defRPr/>
            </a:pPr>
            <a:r>
              <a:rPr lang="en-US" dirty="0">
                <a:latin typeface="Calibri" panose="020F0502020204030204" pitchFamily="34" charset="0"/>
                <a:cs typeface="Calibri" panose="020F0502020204030204" pitchFamily="34" charset="0"/>
              </a:rPr>
              <a:t>			Grade 2 </a:t>
            </a:r>
            <a:r>
              <a:rPr lang="en-US" u="sng" dirty="0">
                <a:latin typeface="Calibri" panose="020F0502020204030204" pitchFamily="34" charset="0"/>
                <a:cs typeface="Calibri" panose="020F0502020204030204" pitchFamily="34" charset="0"/>
              </a:rPr>
              <a:t>&lt;</a:t>
            </a:r>
            <a:r>
              <a:rPr lang="en-US" dirty="0">
                <a:latin typeface="Calibri" panose="020F0502020204030204" pitchFamily="34" charset="0"/>
                <a:cs typeface="Calibri" panose="020F0502020204030204" pitchFamily="34" charset="0"/>
              </a:rPr>
              <a:t> 2 cm</a:t>
            </a:r>
          </a:p>
          <a:p>
            <a:pPr>
              <a:defRPr/>
            </a:pPr>
            <a:r>
              <a:rPr lang="en-US" dirty="0">
                <a:latin typeface="Calibri" panose="020F0502020204030204" pitchFamily="34" charset="0"/>
                <a:cs typeface="Calibri" panose="020F0502020204030204" pitchFamily="34" charset="0"/>
              </a:rPr>
              <a:t>			Grade 1 </a:t>
            </a:r>
            <a:r>
              <a:rPr lang="en-US" u="sng" dirty="0">
                <a:latin typeface="Calibri" panose="020F0502020204030204" pitchFamily="34" charset="0"/>
                <a:cs typeface="Calibri" panose="020F0502020204030204" pitchFamily="34" charset="0"/>
              </a:rPr>
              <a:t>&lt;</a:t>
            </a:r>
            <a:r>
              <a:rPr lang="en-US" dirty="0">
                <a:latin typeface="Calibri" panose="020F0502020204030204" pitchFamily="34" charset="0"/>
                <a:cs typeface="Calibri" panose="020F0502020204030204" pitchFamily="34" charset="0"/>
              </a:rPr>
              <a:t> 3 cm</a:t>
            </a:r>
          </a:p>
          <a:p>
            <a:pPr>
              <a:defRPr/>
            </a:pPr>
            <a:r>
              <a:rPr lang="en-US" dirty="0">
                <a:latin typeface="Calibri" panose="020F0502020204030204" pitchFamily="34" charset="0"/>
                <a:cs typeface="Calibri" panose="020F0502020204030204" pitchFamily="34" charset="0"/>
              </a:rPr>
              <a:t>High clinical risk:	Anything else</a:t>
            </a:r>
          </a:p>
          <a:p>
            <a:pPr>
              <a:defRPr/>
            </a:pPr>
            <a:endParaRPr lang="en-US" dirty="0">
              <a:latin typeface="Calibri" panose="020F0502020204030204" pitchFamily="34" charset="0"/>
              <a:cs typeface="Calibri" panose="020F0502020204030204" pitchFamily="34" charset="0"/>
            </a:endParaRPr>
          </a:p>
          <a:p>
            <a:pPr>
              <a:defRPr/>
            </a:pPr>
            <a:r>
              <a:rPr lang="en-US" b="1" u="sng" dirty="0">
                <a:latin typeface="Calibri" panose="020F0502020204030204" pitchFamily="34" charset="0"/>
                <a:cs typeface="Calibri" panose="020F0502020204030204" pitchFamily="34" charset="0"/>
              </a:rPr>
              <a:t>CLINICAL RISK CATEGORY IMPACTS PROGNOSIS INDEPENDENTLY OF RS GROUP</a:t>
            </a:r>
          </a:p>
        </p:txBody>
      </p:sp>
      <p:sp>
        <p:nvSpPr>
          <p:cNvPr id="6" name="Title 1">
            <a:extLst>
              <a:ext uri="{FF2B5EF4-FFF2-40B4-BE49-F238E27FC236}">
                <a16:creationId xmlns:a16="http://schemas.microsoft.com/office/drawing/2014/main" id="{7895BF04-725F-3739-FCE7-B1099CD0DF94}"/>
              </a:ext>
            </a:extLst>
          </p:cNvPr>
          <p:cNvSpPr>
            <a:spLocks noGrp="1"/>
          </p:cNvSpPr>
          <p:nvPr>
            <p:ph type="title"/>
          </p:nvPr>
        </p:nvSpPr>
        <p:spPr>
          <a:xfrm>
            <a:off x="768350" y="508000"/>
            <a:ext cx="11223625" cy="787400"/>
          </a:xfrm>
        </p:spPr>
        <p:txBody>
          <a:bodyPr>
            <a:normAutofit fontScale="90000"/>
          </a:bodyPr>
          <a:lstStyle/>
          <a:p>
            <a:pPr>
              <a:defRPr/>
            </a:pPr>
            <a:r>
              <a:rPr lang="en-US" sz="3600" b="1" dirty="0" err="1"/>
              <a:t>TAILORx</a:t>
            </a:r>
            <a:r>
              <a:rPr lang="en-US" sz="3600" b="1" dirty="0"/>
              <a:t> (LNN) - Incorporation of Clinical Risk in Women </a:t>
            </a:r>
            <a:r>
              <a:rPr lang="en-US" sz="3600" b="1" u="sng" dirty="0"/>
              <a:t>&lt;</a:t>
            </a:r>
            <a:r>
              <a:rPr lang="en-US" sz="3600" b="1" dirty="0"/>
              <a:t> 50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2674-6BCD-F1FF-0C9D-8FE2BD267E35}"/>
              </a:ext>
            </a:extLst>
          </p:cNvPr>
          <p:cNvSpPr>
            <a:spLocks noGrp="1"/>
          </p:cNvSpPr>
          <p:nvPr>
            <p:ph type="title"/>
          </p:nvPr>
        </p:nvSpPr>
        <p:spPr>
          <a:xfrm>
            <a:off x="768350" y="508000"/>
            <a:ext cx="11223625" cy="787400"/>
          </a:xfrm>
        </p:spPr>
        <p:txBody>
          <a:bodyPr>
            <a:normAutofit fontScale="90000"/>
          </a:bodyPr>
          <a:lstStyle/>
          <a:p>
            <a:pPr>
              <a:defRPr/>
            </a:pPr>
            <a:r>
              <a:rPr lang="en-US" sz="3600" b="1" dirty="0" err="1">
                <a:solidFill>
                  <a:srgbClr val="B5FFFB"/>
                </a:solidFill>
              </a:rPr>
              <a:t>TAILORx</a:t>
            </a:r>
            <a:r>
              <a:rPr lang="en-US" sz="3600" b="1" dirty="0"/>
              <a:t> (</a:t>
            </a:r>
            <a:r>
              <a:rPr lang="en-US" sz="3600" b="1" dirty="0">
                <a:solidFill>
                  <a:srgbClr val="B5FFFB"/>
                </a:solidFill>
              </a:rPr>
              <a:t>LNN</a:t>
            </a:r>
            <a:r>
              <a:rPr lang="en-US" sz="3600" b="1" dirty="0"/>
              <a:t>) - Incorporation of Clinical Risk in Women </a:t>
            </a:r>
            <a:r>
              <a:rPr lang="en-US" sz="3600" b="1" u="sng" dirty="0"/>
              <a:t>&lt;</a:t>
            </a:r>
            <a:r>
              <a:rPr lang="en-US" sz="3600" b="1" dirty="0"/>
              <a:t> 50 </a:t>
            </a:r>
          </a:p>
        </p:txBody>
      </p:sp>
      <p:sp>
        <p:nvSpPr>
          <p:cNvPr id="19" name="TextBox 18">
            <a:extLst>
              <a:ext uri="{FF2B5EF4-FFF2-40B4-BE49-F238E27FC236}">
                <a16:creationId xmlns:a16="http://schemas.microsoft.com/office/drawing/2014/main" id="{26C6DB79-3FAB-878E-2F8F-5F65EE35FFFC}"/>
              </a:ext>
            </a:extLst>
          </p:cNvPr>
          <p:cNvSpPr txBox="1"/>
          <p:nvPr/>
        </p:nvSpPr>
        <p:spPr>
          <a:xfrm>
            <a:off x="715247" y="1742182"/>
            <a:ext cx="3456193" cy="1077218"/>
          </a:xfrm>
          <a:prstGeom prst="rect">
            <a:avLst/>
          </a:prstGeom>
          <a:solidFill>
            <a:srgbClr val="4472C4">
              <a:lumMod val="20000"/>
              <a:lumOff val="80000"/>
            </a:srgbClr>
          </a:solid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Low clinical risk:</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Grade 3 </a:t>
            </a:r>
            <a:r>
              <a:rPr kumimoji="0" lang="en-US" sz="16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cm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Grade 2 </a:t>
            </a:r>
            <a:r>
              <a:rPr kumimoji="0" lang="en-US" sz="16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cm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Grade 1 </a:t>
            </a:r>
            <a:r>
              <a:rPr kumimoji="0" lang="en-US" sz="16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&lt;</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 cm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High clinical risk:  </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Anything else</a:t>
            </a:r>
          </a:p>
        </p:txBody>
      </p:sp>
      <p:sp>
        <p:nvSpPr>
          <p:cNvPr id="20" name="TextBox 19">
            <a:extLst>
              <a:ext uri="{FF2B5EF4-FFF2-40B4-BE49-F238E27FC236}">
                <a16:creationId xmlns:a16="http://schemas.microsoft.com/office/drawing/2014/main" id="{4AA71D45-2BCD-79EF-DD51-753A138CE2F8}"/>
              </a:ext>
            </a:extLst>
          </p:cNvPr>
          <p:cNvSpPr txBox="1"/>
          <p:nvPr/>
        </p:nvSpPr>
        <p:spPr>
          <a:xfrm>
            <a:off x="671332" y="6481826"/>
            <a:ext cx="3214868" cy="276999"/>
          </a:xfrm>
          <a:prstGeom prst="rect">
            <a:avLst/>
          </a:prstGeom>
          <a:noFill/>
        </p:spPr>
        <p:txBody>
          <a:bodyPr wrap="square" rtlCol="0">
            <a:spAutoFit/>
          </a:bodyPr>
          <a:lstStyle/>
          <a:p>
            <a:pPr eaLnBrk="1" fontAlgn="auto" hangingPunct="1">
              <a:spcBef>
                <a:spcPts val="0"/>
              </a:spcBef>
              <a:spcAft>
                <a:spcPts val="0"/>
              </a:spcAft>
            </a:pPr>
            <a:r>
              <a:rPr lang="en-US" sz="1200" dirty="0">
                <a:latin typeface="Calibri" panose="020F0502020204030204"/>
                <a:ea typeface="+mn-ea"/>
              </a:rPr>
              <a:t>Sparano JA et al. </a:t>
            </a:r>
            <a:r>
              <a:rPr lang="en-US" sz="1050" i="0" dirty="0">
                <a:effectLst/>
                <a:latin typeface="OTNEJMScalaSansLF"/>
              </a:rPr>
              <a:t>NEJM Evid 2024;3(8)</a:t>
            </a:r>
            <a:endParaRPr lang="en-US" sz="1200" dirty="0">
              <a:latin typeface="Calibri" panose="020F0502020204030204"/>
              <a:ea typeface="+mn-ea"/>
            </a:endParaRPr>
          </a:p>
        </p:txBody>
      </p:sp>
      <p:pic>
        <p:nvPicPr>
          <p:cNvPr id="4" name="Picture 3">
            <a:extLst>
              <a:ext uri="{FF2B5EF4-FFF2-40B4-BE49-F238E27FC236}">
                <a16:creationId xmlns:a16="http://schemas.microsoft.com/office/drawing/2014/main" id="{4075A7CC-BE24-D1CF-572E-DC064F41C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70" y="1492266"/>
            <a:ext cx="7089549" cy="4445805"/>
          </a:xfrm>
          <a:prstGeom prst="rect">
            <a:avLst/>
          </a:prstGeom>
        </p:spPr>
      </p:pic>
      <p:sp>
        <p:nvSpPr>
          <p:cNvPr id="5" name="TextBox 4">
            <a:extLst>
              <a:ext uri="{FF2B5EF4-FFF2-40B4-BE49-F238E27FC236}">
                <a16:creationId xmlns:a16="http://schemas.microsoft.com/office/drawing/2014/main" id="{D1D6103A-F315-846D-F25D-FDA831460DF0}"/>
              </a:ext>
            </a:extLst>
          </p:cNvPr>
          <p:cNvSpPr txBox="1"/>
          <p:nvPr/>
        </p:nvSpPr>
        <p:spPr>
          <a:xfrm>
            <a:off x="5943600" y="5710535"/>
            <a:ext cx="1828800" cy="461665"/>
          </a:xfrm>
          <a:prstGeom prst="rect">
            <a:avLst/>
          </a:prstGeom>
          <a:solidFill>
            <a:schemeClr val="tx1"/>
          </a:solidFill>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RS 16-20</a:t>
            </a:r>
          </a:p>
        </p:txBody>
      </p:sp>
      <p:sp>
        <p:nvSpPr>
          <p:cNvPr id="6" name="TextBox 5">
            <a:extLst>
              <a:ext uri="{FF2B5EF4-FFF2-40B4-BE49-F238E27FC236}">
                <a16:creationId xmlns:a16="http://schemas.microsoft.com/office/drawing/2014/main" id="{CC80CDA0-6186-90FA-9468-CAF39D440ABF}"/>
              </a:ext>
            </a:extLst>
          </p:cNvPr>
          <p:cNvSpPr txBox="1"/>
          <p:nvPr/>
        </p:nvSpPr>
        <p:spPr>
          <a:xfrm>
            <a:off x="8382000" y="5710535"/>
            <a:ext cx="1828800" cy="461665"/>
          </a:xfrm>
          <a:prstGeom prst="rect">
            <a:avLst/>
          </a:prstGeom>
          <a:solidFill>
            <a:schemeClr val="tx1"/>
          </a:solidFill>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RS 21-25</a:t>
            </a:r>
          </a:p>
        </p:txBody>
      </p:sp>
      <p:sp>
        <p:nvSpPr>
          <p:cNvPr id="8" name="TextBox 7">
            <a:extLst>
              <a:ext uri="{FF2B5EF4-FFF2-40B4-BE49-F238E27FC236}">
                <a16:creationId xmlns:a16="http://schemas.microsoft.com/office/drawing/2014/main" id="{99F86169-4249-206F-813B-35E7E93ECD8C}"/>
              </a:ext>
            </a:extLst>
          </p:cNvPr>
          <p:cNvSpPr txBox="1"/>
          <p:nvPr/>
        </p:nvSpPr>
        <p:spPr>
          <a:xfrm>
            <a:off x="304800" y="3886200"/>
            <a:ext cx="4168267" cy="1323439"/>
          </a:xfrm>
          <a:prstGeom prst="rect">
            <a:avLst/>
          </a:prstGeom>
          <a:solidFill>
            <a:srgbClr val="4472C4">
              <a:lumMod val="20000"/>
              <a:lumOff val="80000"/>
            </a:srgbClr>
          </a:solidFill>
          <a:ln>
            <a:solidFill>
              <a:sysClr val="windowText" lastClr="0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High clinical risk: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Benefit for chemo for RS ≥ 16</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eaLnBrk="1" fontAlgn="auto" hangingPunct="1">
              <a:spcBef>
                <a:spcPts val="0"/>
              </a:spcBef>
              <a:spcAft>
                <a:spcPts val="0"/>
              </a:spcAft>
              <a:defRPr/>
            </a:pPr>
            <a:r>
              <a:rPr kumimoji="0" lang="en-US" sz="1600" b="1" i="0" u="sng"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Low clinical risk: </a:t>
            </a:r>
          </a:p>
          <a:p>
            <a:pPr marL="285750" indent="-285750" eaLnBrk="1" fontAlgn="auto" hangingPunct="1">
              <a:spcBef>
                <a:spcPts val="0"/>
              </a:spcBef>
              <a:spcAft>
                <a:spcPts val="0"/>
              </a:spcAft>
              <a:buFont typeface="Arial" panose="020B0604020202020204" pitchFamily="34" charset="0"/>
              <a:buChar char="•"/>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Modest benefit chemo for RS 21-25 </a:t>
            </a:r>
          </a:p>
        </p:txBody>
      </p:sp>
      <p:sp>
        <p:nvSpPr>
          <p:cNvPr id="13" name="TextBox 12">
            <a:extLst>
              <a:ext uri="{FF2B5EF4-FFF2-40B4-BE49-F238E27FC236}">
                <a16:creationId xmlns:a16="http://schemas.microsoft.com/office/drawing/2014/main" id="{F9ED6777-4EE4-6D71-0508-381A8B3DA177}"/>
              </a:ext>
            </a:extLst>
          </p:cNvPr>
          <p:cNvSpPr txBox="1"/>
          <p:nvPr/>
        </p:nvSpPr>
        <p:spPr>
          <a:xfrm>
            <a:off x="4694953" y="1177614"/>
            <a:ext cx="7089548" cy="461665"/>
          </a:xfrm>
          <a:prstGeom prst="rect">
            <a:avLst/>
          </a:prstGeom>
          <a:solidFill>
            <a:srgbClr val="FFFFFF"/>
          </a:solidFill>
        </p:spPr>
        <p:txBody>
          <a:bodyPr wrap="square" rtlCol="0">
            <a:spAutoFit/>
          </a:bodyPr>
          <a:lstStyle/>
          <a:p>
            <a:pPr algn="ctr"/>
            <a:r>
              <a:rPr lang="en-US" b="1" kern="0" dirty="0">
                <a:solidFill>
                  <a:srgbClr val="C00000"/>
                </a:solidFill>
                <a:latin typeface="Calibri" panose="020F0502020204030204"/>
                <a:cs typeface="Calibri" panose="020F0502020204030204" pitchFamily="34" charset="0"/>
              </a:rPr>
              <a:t>12-Year Freedom from Distant Recurrence</a:t>
            </a:r>
          </a:p>
        </p:txBody>
      </p:sp>
      <p:sp>
        <p:nvSpPr>
          <p:cNvPr id="14" name="TextBox 13">
            <a:extLst>
              <a:ext uri="{FF2B5EF4-FFF2-40B4-BE49-F238E27FC236}">
                <a16:creationId xmlns:a16="http://schemas.microsoft.com/office/drawing/2014/main" id="{C2508C02-26EE-4C88-0A40-925B17CDFA4A}"/>
              </a:ext>
            </a:extLst>
          </p:cNvPr>
          <p:cNvSpPr txBox="1"/>
          <p:nvPr/>
        </p:nvSpPr>
        <p:spPr>
          <a:xfrm>
            <a:off x="9510059" y="1737288"/>
            <a:ext cx="941283" cy="307777"/>
          </a:xfrm>
          <a:prstGeom prst="rect">
            <a:avLst/>
          </a:prstGeom>
          <a:solidFill>
            <a:sysClr val="window" lastClr="FFFFFF"/>
          </a:solidFill>
          <a:ln>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Calibri" panose="020F0502020204030204"/>
                <a:ea typeface="+mn-ea"/>
              </a:rPr>
              <a:t>▲ +11.7%</a:t>
            </a:r>
          </a:p>
        </p:txBody>
      </p:sp>
      <p:sp>
        <p:nvSpPr>
          <p:cNvPr id="15" name="TextBox 14">
            <a:extLst>
              <a:ext uri="{FF2B5EF4-FFF2-40B4-BE49-F238E27FC236}">
                <a16:creationId xmlns:a16="http://schemas.microsoft.com/office/drawing/2014/main" id="{AA82027D-77FB-956F-6EB9-300875FF7745}"/>
              </a:ext>
            </a:extLst>
          </p:cNvPr>
          <p:cNvSpPr txBox="1"/>
          <p:nvPr/>
        </p:nvSpPr>
        <p:spPr>
          <a:xfrm>
            <a:off x="8248187" y="1719000"/>
            <a:ext cx="849913" cy="307777"/>
          </a:xfrm>
          <a:prstGeom prst="rect">
            <a:avLst/>
          </a:prstGeom>
          <a:solidFill>
            <a:sysClr val="window" lastClr="FFFFFF"/>
          </a:solidFill>
          <a:ln>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Calibri" panose="020F0502020204030204"/>
                <a:ea typeface="+mn-ea"/>
              </a:rPr>
              <a:t>▲ +5.9%</a:t>
            </a:r>
          </a:p>
        </p:txBody>
      </p:sp>
      <p:sp>
        <p:nvSpPr>
          <p:cNvPr id="16" name="TextBox 15">
            <a:extLst>
              <a:ext uri="{FF2B5EF4-FFF2-40B4-BE49-F238E27FC236}">
                <a16:creationId xmlns:a16="http://schemas.microsoft.com/office/drawing/2014/main" id="{D13A3094-97AB-0F7E-DB49-5666CD7734B3}"/>
              </a:ext>
            </a:extLst>
          </p:cNvPr>
          <p:cNvSpPr txBox="1"/>
          <p:nvPr/>
        </p:nvSpPr>
        <p:spPr>
          <a:xfrm>
            <a:off x="7108235" y="1725096"/>
            <a:ext cx="849913" cy="307777"/>
          </a:xfrm>
          <a:prstGeom prst="rect">
            <a:avLst/>
          </a:prstGeom>
          <a:solidFill>
            <a:sysClr val="window" lastClr="FFFFFF"/>
          </a:solidFill>
          <a:ln>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Calibri" panose="020F0502020204030204"/>
                <a:ea typeface="+mn-ea"/>
              </a:rPr>
              <a:t>▲ +3.1%</a:t>
            </a:r>
          </a:p>
        </p:txBody>
      </p:sp>
      <p:sp>
        <p:nvSpPr>
          <p:cNvPr id="17" name="TextBox 16">
            <a:extLst>
              <a:ext uri="{FF2B5EF4-FFF2-40B4-BE49-F238E27FC236}">
                <a16:creationId xmlns:a16="http://schemas.microsoft.com/office/drawing/2014/main" id="{71C66F92-5D1E-78C9-C1C5-D8165DD5D78C}"/>
              </a:ext>
            </a:extLst>
          </p:cNvPr>
          <p:cNvSpPr txBox="1"/>
          <p:nvPr/>
        </p:nvSpPr>
        <p:spPr>
          <a:xfrm>
            <a:off x="5821979" y="1731192"/>
            <a:ext cx="813043" cy="307777"/>
          </a:xfrm>
          <a:prstGeom prst="rect">
            <a:avLst/>
          </a:prstGeom>
          <a:solidFill>
            <a:sysClr val="window" lastClr="FFFFFF"/>
          </a:solidFill>
          <a:ln>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Calibri" panose="020F0502020204030204"/>
                <a:ea typeface="+mn-ea"/>
              </a:rPr>
              <a:t>▲ -0.5%</a:t>
            </a:r>
          </a:p>
        </p:txBody>
      </p:sp>
    </p:spTree>
    <p:extLst>
      <p:ext uri="{BB962C8B-B14F-4D97-AF65-F5344CB8AC3E}">
        <p14:creationId xmlns:p14="http://schemas.microsoft.com/office/powerpoint/2010/main" val="18352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D641-E0B7-2E4E-A6D5-5A1ED3A4BE89}"/>
              </a:ext>
            </a:extLst>
          </p:cNvPr>
          <p:cNvSpPr>
            <a:spLocks noGrp="1"/>
          </p:cNvSpPr>
          <p:nvPr>
            <p:ph type="title"/>
          </p:nvPr>
        </p:nvSpPr>
        <p:spPr>
          <a:xfrm>
            <a:off x="134928" y="387707"/>
            <a:ext cx="11852285" cy="594298"/>
          </a:xfrm>
          <a:noFill/>
          <a:ln>
            <a:noFill/>
          </a:ln>
        </p:spPr>
        <p:txBody>
          <a:bodyPr>
            <a:normAutofit/>
          </a:bodyPr>
          <a:lstStyle/>
          <a:p>
            <a:pPr algn="ctr"/>
            <a:r>
              <a:rPr lang="en-US" sz="3200" b="1" dirty="0" err="1"/>
              <a:t>RSClin</a:t>
            </a:r>
            <a:r>
              <a:rPr lang="en-US" sz="3200" b="1" baseline="30000" dirty="0" err="1"/>
              <a:t>TM</a:t>
            </a:r>
            <a:r>
              <a:rPr lang="en-US" sz="3200" b="1" dirty="0"/>
              <a:t>: Grade, Tumor Size and Age Predict Chemo Benefit </a:t>
            </a:r>
          </a:p>
        </p:txBody>
      </p:sp>
      <p:pic>
        <p:nvPicPr>
          <p:cNvPr id="7" name="Picture 6" descr="Graphical user interface, chart&#10;&#10;Description automatically generated">
            <a:extLst>
              <a:ext uri="{FF2B5EF4-FFF2-40B4-BE49-F238E27FC236}">
                <a16:creationId xmlns:a16="http://schemas.microsoft.com/office/drawing/2014/main" id="{16C8A9DC-F44E-C847-A9FF-306AE8CBCB06}"/>
              </a:ext>
            </a:extLst>
          </p:cNvPr>
          <p:cNvPicPr>
            <a:picLocks noChangeAspect="1"/>
          </p:cNvPicPr>
          <p:nvPr/>
        </p:nvPicPr>
        <p:blipFill rotWithShape="1">
          <a:blip r:embed="rId2"/>
          <a:srcRect t="66250"/>
          <a:stretch/>
        </p:blipFill>
        <p:spPr>
          <a:xfrm>
            <a:off x="3830540" y="4251059"/>
            <a:ext cx="4603759" cy="2486030"/>
          </a:xfrm>
          <a:prstGeom prst="rect">
            <a:avLst/>
          </a:prstGeom>
        </p:spPr>
      </p:pic>
      <p:pic>
        <p:nvPicPr>
          <p:cNvPr id="9" name="Picture 8" descr="Graphical user interface, chart&#10;&#10;Description automatically generated">
            <a:extLst>
              <a:ext uri="{FF2B5EF4-FFF2-40B4-BE49-F238E27FC236}">
                <a16:creationId xmlns:a16="http://schemas.microsoft.com/office/drawing/2014/main" id="{7B1D72AE-E5EA-3A4D-9C75-FF0D918398F7}"/>
              </a:ext>
            </a:extLst>
          </p:cNvPr>
          <p:cNvPicPr>
            <a:picLocks noChangeAspect="1"/>
          </p:cNvPicPr>
          <p:nvPr/>
        </p:nvPicPr>
        <p:blipFill rotWithShape="1">
          <a:blip r:embed="rId2"/>
          <a:srcRect b="66250"/>
          <a:stretch/>
        </p:blipFill>
        <p:spPr>
          <a:xfrm>
            <a:off x="123353" y="1552639"/>
            <a:ext cx="4603759" cy="2486030"/>
          </a:xfrm>
          <a:prstGeom prst="rect">
            <a:avLst/>
          </a:prstGeom>
        </p:spPr>
      </p:pic>
      <p:pic>
        <p:nvPicPr>
          <p:cNvPr id="11" name="Picture 10" descr="Graphical user interface, chart&#10;&#10;Description automatically generated">
            <a:extLst>
              <a:ext uri="{FF2B5EF4-FFF2-40B4-BE49-F238E27FC236}">
                <a16:creationId xmlns:a16="http://schemas.microsoft.com/office/drawing/2014/main" id="{3416FAF6-E002-EF43-BAF4-03314E9C5BFB}"/>
              </a:ext>
            </a:extLst>
          </p:cNvPr>
          <p:cNvPicPr>
            <a:picLocks noChangeAspect="1"/>
          </p:cNvPicPr>
          <p:nvPr/>
        </p:nvPicPr>
        <p:blipFill rotWithShape="1">
          <a:blip r:embed="rId2"/>
          <a:srcRect t="33959" b="33749"/>
          <a:stretch/>
        </p:blipFill>
        <p:spPr>
          <a:xfrm>
            <a:off x="6927487" y="1571599"/>
            <a:ext cx="4922324" cy="2543201"/>
          </a:xfrm>
          <a:prstGeom prst="rect">
            <a:avLst/>
          </a:prstGeom>
        </p:spPr>
      </p:pic>
      <p:sp>
        <p:nvSpPr>
          <p:cNvPr id="13" name="TextBox 12">
            <a:extLst>
              <a:ext uri="{FF2B5EF4-FFF2-40B4-BE49-F238E27FC236}">
                <a16:creationId xmlns:a16="http://schemas.microsoft.com/office/drawing/2014/main" id="{03CB18FA-7900-B54A-B1B5-E1F39FAA1F4E}"/>
              </a:ext>
            </a:extLst>
          </p:cNvPr>
          <p:cNvSpPr txBox="1"/>
          <p:nvPr/>
        </p:nvSpPr>
        <p:spPr>
          <a:xfrm>
            <a:off x="1888663" y="1550452"/>
            <a:ext cx="1645579" cy="400110"/>
          </a:xfrm>
          <a:prstGeom prst="rect">
            <a:avLst/>
          </a:prstGeom>
          <a:solidFill>
            <a:schemeClr val="accent4"/>
          </a:solidFill>
          <a:ln>
            <a:solidFill>
              <a:schemeClr val="bg2">
                <a:lumMod val="75000"/>
              </a:schemeClr>
            </a:solidFill>
          </a:ln>
        </p:spPr>
        <p:txBody>
          <a:bodyPr wrap="none" rtlCol="0">
            <a:spAutoFit/>
          </a:bodyPr>
          <a:lstStyle/>
          <a:p>
            <a:r>
              <a:rPr lang="en-US" sz="2000" b="1" dirty="0">
                <a:solidFill>
                  <a:srgbClr val="203E59"/>
                </a:solidFill>
                <a:latin typeface="Calibri" panose="020F0502020204030204" pitchFamily="34" charset="0"/>
                <a:cs typeface="Calibri" panose="020F0502020204030204" pitchFamily="34" charset="0"/>
              </a:rPr>
              <a:t>Varying grade</a:t>
            </a:r>
          </a:p>
        </p:txBody>
      </p:sp>
      <p:sp>
        <p:nvSpPr>
          <p:cNvPr id="18" name="TextBox 17">
            <a:extLst>
              <a:ext uri="{FF2B5EF4-FFF2-40B4-BE49-F238E27FC236}">
                <a16:creationId xmlns:a16="http://schemas.microsoft.com/office/drawing/2014/main" id="{80575CA6-1CE4-1D48-8AE4-250203AD5FA1}"/>
              </a:ext>
            </a:extLst>
          </p:cNvPr>
          <p:cNvSpPr txBox="1"/>
          <p:nvPr/>
        </p:nvSpPr>
        <p:spPr>
          <a:xfrm>
            <a:off x="8520575" y="1491856"/>
            <a:ext cx="2157835" cy="400110"/>
          </a:xfrm>
          <a:prstGeom prst="rect">
            <a:avLst/>
          </a:prstGeom>
          <a:solidFill>
            <a:schemeClr val="accent4"/>
          </a:solidFill>
          <a:ln>
            <a:solidFill>
              <a:schemeClr val="bg2">
                <a:lumMod val="75000"/>
              </a:schemeClr>
            </a:solidFill>
          </a:ln>
        </p:spPr>
        <p:txBody>
          <a:bodyPr wrap="none" rtlCol="0">
            <a:spAutoFit/>
          </a:bodyPr>
          <a:lstStyle/>
          <a:p>
            <a:r>
              <a:rPr lang="en-US" sz="2000" b="1" dirty="0">
                <a:solidFill>
                  <a:srgbClr val="203E59"/>
                </a:solidFill>
                <a:latin typeface="Calibri" panose="020F0502020204030204" pitchFamily="34" charset="0"/>
                <a:cs typeface="Calibri" panose="020F0502020204030204" pitchFamily="34" charset="0"/>
              </a:rPr>
              <a:t>Varying tumor size</a:t>
            </a:r>
          </a:p>
        </p:txBody>
      </p:sp>
      <p:sp>
        <p:nvSpPr>
          <p:cNvPr id="19" name="TextBox 18">
            <a:extLst>
              <a:ext uri="{FF2B5EF4-FFF2-40B4-BE49-F238E27FC236}">
                <a16:creationId xmlns:a16="http://schemas.microsoft.com/office/drawing/2014/main" id="{3102C97C-EF87-0348-BA3C-BCDA7A864552}"/>
              </a:ext>
            </a:extLst>
          </p:cNvPr>
          <p:cNvSpPr txBox="1"/>
          <p:nvPr/>
        </p:nvSpPr>
        <p:spPr>
          <a:xfrm>
            <a:off x="5677160" y="4163510"/>
            <a:ext cx="1416222" cy="400110"/>
          </a:xfrm>
          <a:prstGeom prst="rect">
            <a:avLst/>
          </a:prstGeom>
          <a:solidFill>
            <a:schemeClr val="accent4"/>
          </a:solidFill>
          <a:ln>
            <a:solidFill>
              <a:schemeClr val="bg2">
                <a:lumMod val="75000"/>
              </a:schemeClr>
            </a:solidFill>
          </a:ln>
        </p:spPr>
        <p:txBody>
          <a:bodyPr wrap="none" rtlCol="0">
            <a:spAutoFit/>
          </a:bodyPr>
          <a:lstStyle/>
          <a:p>
            <a:r>
              <a:rPr lang="en-US" sz="2000" b="1" dirty="0">
                <a:solidFill>
                  <a:srgbClr val="203E59"/>
                </a:solidFill>
                <a:latin typeface="Calibri" panose="020F0502020204030204" pitchFamily="34" charset="0"/>
                <a:cs typeface="Calibri" panose="020F0502020204030204" pitchFamily="34" charset="0"/>
              </a:rPr>
              <a:t>Varying age</a:t>
            </a:r>
          </a:p>
        </p:txBody>
      </p:sp>
      <p:sp>
        <p:nvSpPr>
          <p:cNvPr id="20" name="TextBox 19">
            <a:extLst>
              <a:ext uri="{FF2B5EF4-FFF2-40B4-BE49-F238E27FC236}">
                <a16:creationId xmlns:a16="http://schemas.microsoft.com/office/drawing/2014/main" id="{39E8E175-A578-8548-9B9A-9080495B4EB6}"/>
              </a:ext>
            </a:extLst>
          </p:cNvPr>
          <p:cNvSpPr txBox="1"/>
          <p:nvPr/>
        </p:nvSpPr>
        <p:spPr>
          <a:xfrm flipH="1">
            <a:off x="8417169" y="6519134"/>
            <a:ext cx="377483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Sparano et al. J Clin Oncol 2020;39:557-564</a:t>
            </a:r>
          </a:p>
        </p:txBody>
      </p:sp>
      <p:sp>
        <p:nvSpPr>
          <p:cNvPr id="3" name="TextBox 2">
            <a:extLst>
              <a:ext uri="{FF2B5EF4-FFF2-40B4-BE49-F238E27FC236}">
                <a16:creationId xmlns:a16="http://schemas.microsoft.com/office/drawing/2014/main" id="{97D486D6-EB26-50B4-D4C6-4149B8E0F556}"/>
              </a:ext>
            </a:extLst>
          </p:cNvPr>
          <p:cNvSpPr txBox="1"/>
          <p:nvPr/>
        </p:nvSpPr>
        <p:spPr>
          <a:xfrm>
            <a:off x="7603" y="1017657"/>
            <a:ext cx="12238409" cy="353943"/>
          </a:xfrm>
          <a:prstGeom prst="rect">
            <a:avLst/>
          </a:prstGeom>
          <a:noFill/>
        </p:spPr>
        <p:txBody>
          <a:bodyPr wrap="square" rtlCol="0">
            <a:spAutoFit/>
          </a:bodyPr>
          <a:lstStyle/>
          <a:p>
            <a:pPr algn="ctr"/>
            <a:r>
              <a:rPr lang="en-US" sz="1700" dirty="0">
                <a:latin typeface="Calibri" panose="020F0502020204030204" pitchFamily="34" charset="0"/>
                <a:cs typeface="Calibri" panose="020F0502020204030204" pitchFamily="34" charset="0"/>
              </a:rPr>
              <a:t>Patient specific meta-analysis based on </a:t>
            </a:r>
            <a:r>
              <a:rPr lang="en-US" sz="1700" dirty="0" err="1">
                <a:latin typeface="Calibri" panose="020F0502020204030204" pitchFamily="34" charset="0"/>
                <a:cs typeface="Calibri" panose="020F0502020204030204" pitchFamily="34" charset="0"/>
              </a:rPr>
              <a:t>TAILORx</a:t>
            </a:r>
            <a:r>
              <a:rPr lang="en-US" sz="1700" dirty="0">
                <a:latin typeface="Calibri" panose="020F0502020204030204" pitchFamily="34" charset="0"/>
                <a:cs typeface="Calibri" panose="020F0502020204030204" pitchFamily="34" charset="0"/>
              </a:rPr>
              <a:t>, NSABP B-14 &amp; B-20 to predict individualized prognosis and prediction of chemo benefit</a:t>
            </a:r>
          </a:p>
        </p:txBody>
      </p:sp>
      <p:sp>
        <p:nvSpPr>
          <p:cNvPr id="4" name="TextBox 3">
            <a:extLst>
              <a:ext uri="{FF2B5EF4-FFF2-40B4-BE49-F238E27FC236}">
                <a16:creationId xmlns:a16="http://schemas.microsoft.com/office/drawing/2014/main" id="{C84F66F1-B7CF-A55E-A1DE-DBA5D7DD5AFF}"/>
              </a:ext>
            </a:extLst>
          </p:cNvPr>
          <p:cNvSpPr txBox="1"/>
          <p:nvPr/>
        </p:nvSpPr>
        <p:spPr>
          <a:xfrm>
            <a:off x="342189" y="4863343"/>
            <a:ext cx="2630335" cy="584775"/>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Development set ~10,000 pts</a:t>
            </a:r>
          </a:p>
          <a:p>
            <a:r>
              <a:rPr lang="en-US" sz="1600" dirty="0">
                <a:latin typeface="Calibri" panose="020F0502020204030204" pitchFamily="34" charset="0"/>
                <a:cs typeface="Calibri" panose="020F0502020204030204" pitchFamily="34" charset="0"/>
              </a:rPr>
              <a:t>Validation set ~ 1,000 </a:t>
            </a:r>
            <a:r>
              <a:rPr lang="en-US" sz="1600" dirty="0" err="1">
                <a:latin typeface="Calibri" panose="020F0502020204030204" pitchFamily="34" charset="0"/>
                <a:cs typeface="Calibri" panose="020F0502020204030204" pitchFamily="34" charset="0"/>
              </a:rPr>
              <a:t>pt</a:t>
            </a:r>
            <a:r>
              <a:rPr lang="en-US" sz="1600" dirty="0">
                <a:latin typeface="Calibri" panose="020F0502020204030204" pitchFamily="34" charset="0"/>
                <a:cs typeface="Calibri" panose="020F0502020204030204" pitchFamily="34" charset="0"/>
              </a:rPr>
              <a:t> RWE</a:t>
            </a:r>
          </a:p>
        </p:txBody>
      </p:sp>
    </p:spTree>
    <p:extLst>
      <p:ext uri="{BB962C8B-B14F-4D97-AF65-F5344CB8AC3E}">
        <p14:creationId xmlns:p14="http://schemas.microsoft.com/office/powerpoint/2010/main" val="126167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FBB8C4-9F95-3240-B344-5BE332C3585D}"/>
              </a:ext>
            </a:extLst>
          </p:cNvPr>
          <p:cNvSpPr txBox="1"/>
          <p:nvPr/>
        </p:nvSpPr>
        <p:spPr>
          <a:xfrm>
            <a:off x="3015761" y="1524000"/>
            <a:ext cx="489439" cy="2308324"/>
          </a:xfrm>
          <a:prstGeom prst="rect">
            <a:avLst/>
          </a:prstGeom>
          <a:solidFill>
            <a:schemeClr val="tx1"/>
          </a:solidFill>
        </p:spPr>
        <p:txBody>
          <a:bodyPr wrap="square" rtlCol="0">
            <a:spAutoFit/>
          </a:bodyPr>
          <a:lstStyle/>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R</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E</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G</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I</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S</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T</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R</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A</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T</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I</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O</a:t>
            </a:r>
          </a:p>
          <a:p>
            <a:pPr algn="ctr" defTabSz="914377">
              <a:defRPr/>
            </a:pPr>
            <a:r>
              <a:rPr lang="en-US" sz="1200" dirty="0">
                <a:solidFill>
                  <a:srgbClr val="002060"/>
                </a:solidFill>
                <a:latin typeface="Calibri" panose="020F0502020204030204" pitchFamily="34" charset="0"/>
                <a:ea typeface="ＭＳ Ｐゴシック"/>
                <a:cs typeface="Calibri" panose="020F0502020204030204" pitchFamily="34" charset="0"/>
              </a:rPr>
              <a:t>N</a:t>
            </a:r>
          </a:p>
        </p:txBody>
      </p:sp>
      <p:sp>
        <p:nvSpPr>
          <p:cNvPr id="12" name="TextBox 11">
            <a:extLst>
              <a:ext uri="{FF2B5EF4-FFF2-40B4-BE49-F238E27FC236}">
                <a16:creationId xmlns:a16="http://schemas.microsoft.com/office/drawing/2014/main" id="{554DEE45-55D0-9847-98A8-8828DAC8C9C8}"/>
              </a:ext>
            </a:extLst>
          </p:cNvPr>
          <p:cNvSpPr txBox="1"/>
          <p:nvPr/>
        </p:nvSpPr>
        <p:spPr>
          <a:xfrm>
            <a:off x="3989093" y="2007654"/>
            <a:ext cx="2444740" cy="369332"/>
          </a:xfrm>
          <a:prstGeom prst="rect">
            <a:avLst/>
          </a:prstGeom>
          <a:solidFill>
            <a:schemeClr val="accent5">
              <a:lumMod val="20000"/>
              <a:lumOff val="80000"/>
            </a:schemeClr>
          </a:solidFill>
          <a:ln w="57150">
            <a:noFill/>
          </a:ln>
        </p:spPr>
        <p:txBody>
          <a:bodyPr wrap="square" rtlCol="0">
            <a:spAutoFit/>
          </a:bodyPr>
          <a:lstStyle/>
          <a:p>
            <a:pPr algn="ctr" defTabSz="914377">
              <a:defRPr/>
            </a:pPr>
            <a:r>
              <a:rPr lang="en-US" sz="1800" dirty="0">
                <a:solidFill>
                  <a:schemeClr val="bg2"/>
                </a:solidFill>
                <a:latin typeface="Calibri" panose="020F0502020204030204" pitchFamily="34" charset="0"/>
                <a:ea typeface="ＭＳ Ｐゴシック"/>
                <a:cs typeface="Calibri" panose="020F0502020204030204" pitchFamily="34" charset="0"/>
              </a:rPr>
              <a:t>Recurrence Score 0-25</a:t>
            </a:r>
          </a:p>
        </p:txBody>
      </p:sp>
      <p:sp>
        <p:nvSpPr>
          <p:cNvPr id="13" name="TextBox 12">
            <a:extLst>
              <a:ext uri="{FF2B5EF4-FFF2-40B4-BE49-F238E27FC236}">
                <a16:creationId xmlns:a16="http://schemas.microsoft.com/office/drawing/2014/main" id="{E3BBB2CB-3AC3-1042-88E1-4FB2078BF656}"/>
              </a:ext>
            </a:extLst>
          </p:cNvPr>
          <p:cNvSpPr txBox="1"/>
          <p:nvPr/>
        </p:nvSpPr>
        <p:spPr>
          <a:xfrm>
            <a:off x="3989091" y="2996013"/>
            <a:ext cx="2444734" cy="369332"/>
          </a:xfrm>
          <a:prstGeom prst="rect">
            <a:avLst/>
          </a:prstGeom>
          <a:noFill/>
          <a:ln>
            <a:noFill/>
          </a:ln>
        </p:spPr>
        <p:txBody>
          <a:bodyPr wrap="square" rtlCol="0">
            <a:spAutoFit/>
          </a:bodyPr>
          <a:lstStyle/>
          <a:p>
            <a:pPr algn="ctr" defTabSz="914377">
              <a:defRPr/>
            </a:pPr>
            <a:r>
              <a:rPr lang="en-US" sz="1800" dirty="0">
                <a:latin typeface="Calibri" panose="020F0502020204030204" pitchFamily="34" charset="0"/>
                <a:ea typeface="ＭＳ Ｐゴシック"/>
                <a:cs typeface="Calibri" panose="020F0502020204030204" pitchFamily="34" charset="0"/>
              </a:rPr>
              <a:t>Recurrence Score &gt; 25</a:t>
            </a:r>
          </a:p>
        </p:txBody>
      </p:sp>
      <p:sp>
        <p:nvSpPr>
          <p:cNvPr id="26" name="TextBox 25">
            <a:extLst>
              <a:ext uri="{FF2B5EF4-FFF2-40B4-BE49-F238E27FC236}">
                <a16:creationId xmlns:a16="http://schemas.microsoft.com/office/drawing/2014/main" id="{383A6540-44D4-B94D-ABEC-AEFF84D1EE5D}"/>
              </a:ext>
            </a:extLst>
          </p:cNvPr>
          <p:cNvSpPr txBox="1"/>
          <p:nvPr/>
        </p:nvSpPr>
        <p:spPr>
          <a:xfrm>
            <a:off x="8783008" y="1150203"/>
            <a:ext cx="3153923" cy="830997"/>
          </a:xfrm>
          <a:prstGeom prst="rect">
            <a:avLst/>
          </a:prstGeom>
          <a:solidFill>
            <a:schemeClr val="bg1">
              <a:lumMod val="60000"/>
              <a:lumOff val="40000"/>
            </a:schemeClr>
          </a:solidFill>
        </p:spPr>
        <p:txBody>
          <a:bodyPr wrap="square" rtlCol="0">
            <a:spAutoFit/>
          </a:bodyPr>
          <a:lstStyle/>
          <a:p>
            <a:pPr algn="ctr" defTabSz="914377">
              <a:defRPr/>
            </a:pPr>
            <a:r>
              <a:rPr lang="en-US" sz="1600" b="1" dirty="0">
                <a:solidFill>
                  <a:srgbClr val="FFFFFF"/>
                </a:solidFill>
                <a:latin typeface="Calibri" panose="020F0502020204030204" pitchFamily="34" charset="0"/>
                <a:ea typeface="ＭＳ Ｐゴシック"/>
                <a:cs typeface="Calibri" panose="020F0502020204030204" pitchFamily="34" charset="0"/>
              </a:rPr>
              <a:t>Arm 1 (n = 2509)</a:t>
            </a:r>
          </a:p>
          <a:p>
            <a:pPr algn="ctr" defTabSz="914377">
              <a:defRPr/>
            </a:pPr>
            <a:r>
              <a:rPr lang="en-US" sz="1600" dirty="0">
                <a:solidFill>
                  <a:srgbClr val="FFFFFF"/>
                </a:solidFill>
                <a:latin typeface="Calibri" panose="020F0502020204030204" pitchFamily="34" charset="0"/>
                <a:ea typeface="ＭＳ Ｐゴシック"/>
                <a:cs typeface="Calibri" panose="020F0502020204030204" pitchFamily="34" charset="0"/>
              </a:rPr>
              <a:t>Chemotherapy Followed by Endocrine Therapy </a:t>
            </a:r>
          </a:p>
        </p:txBody>
      </p:sp>
      <p:sp>
        <p:nvSpPr>
          <p:cNvPr id="35" name="TextBox 34">
            <a:extLst>
              <a:ext uri="{FF2B5EF4-FFF2-40B4-BE49-F238E27FC236}">
                <a16:creationId xmlns:a16="http://schemas.microsoft.com/office/drawing/2014/main" id="{5859B2A7-B372-AA40-9724-791A0D7A29EC}"/>
              </a:ext>
            </a:extLst>
          </p:cNvPr>
          <p:cNvSpPr txBox="1"/>
          <p:nvPr/>
        </p:nvSpPr>
        <p:spPr>
          <a:xfrm>
            <a:off x="8783008" y="2432695"/>
            <a:ext cx="3153923" cy="584775"/>
          </a:xfrm>
          <a:prstGeom prst="rect">
            <a:avLst/>
          </a:prstGeom>
          <a:solidFill>
            <a:srgbClr val="92D050"/>
          </a:solidFill>
        </p:spPr>
        <p:txBody>
          <a:bodyPr wrap="square" rtlCol="0">
            <a:spAutoFit/>
          </a:bodyPr>
          <a:lstStyle/>
          <a:p>
            <a:pPr algn="ctr" defTabSz="914377">
              <a:defRPr/>
            </a:pPr>
            <a:r>
              <a:rPr lang="en-US" sz="1600" b="1" dirty="0">
                <a:solidFill>
                  <a:srgbClr val="FFFFFF"/>
                </a:solidFill>
                <a:latin typeface="Calibri" panose="020F0502020204030204" pitchFamily="34" charset="0"/>
                <a:ea typeface="ＭＳ Ｐゴシック"/>
                <a:cs typeface="Calibri" panose="020F0502020204030204" pitchFamily="34" charset="0"/>
              </a:rPr>
              <a:t>Arm 2 (n = 2506)</a:t>
            </a:r>
          </a:p>
          <a:p>
            <a:pPr algn="ctr" defTabSz="914377">
              <a:defRPr/>
            </a:pPr>
            <a:r>
              <a:rPr lang="en-US" sz="1600" dirty="0">
                <a:solidFill>
                  <a:srgbClr val="FFFFFF"/>
                </a:solidFill>
                <a:latin typeface="Calibri" panose="020F0502020204030204" pitchFamily="34" charset="0"/>
                <a:ea typeface="ＭＳ Ｐゴシック"/>
                <a:cs typeface="Calibri" panose="020F0502020204030204" pitchFamily="34" charset="0"/>
              </a:rPr>
              <a:t>Endocrine Therapy Alone</a:t>
            </a:r>
          </a:p>
        </p:txBody>
      </p:sp>
      <p:cxnSp>
        <p:nvCxnSpPr>
          <p:cNvPr id="36" name="Straight Arrow Connector 35">
            <a:extLst>
              <a:ext uri="{FF2B5EF4-FFF2-40B4-BE49-F238E27FC236}">
                <a16:creationId xmlns:a16="http://schemas.microsoft.com/office/drawing/2014/main" id="{4D6F4BB3-BE81-9941-B32E-D245F96B3731}"/>
              </a:ext>
            </a:extLst>
          </p:cNvPr>
          <p:cNvCxnSpPr>
            <a:cxnSpLocks/>
          </p:cNvCxnSpPr>
          <p:nvPr/>
        </p:nvCxnSpPr>
        <p:spPr>
          <a:xfrm>
            <a:off x="5231904" y="3352800"/>
            <a:ext cx="0" cy="683619"/>
          </a:xfrm>
          <a:prstGeom prst="straightConnector1">
            <a:avLst/>
          </a:prstGeom>
          <a:ln w="57150">
            <a:solidFill>
              <a:schemeClr val="bg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563C6F1-855C-8848-A61D-2513E91E5097}"/>
              </a:ext>
            </a:extLst>
          </p:cNvPr>
          <p:cNvSpPr txBox="1"/>
          <p:nvPr/>
        </p:nvSpPr>
        <p:spPr>
          <a:xfrm>
            <a:off x="3731143" y="4066401"/>
            <a:ext cx="3001523" cy="276999"/>
          </a:xfrm>
          <a:prstGeom prst="rect">
            <a:avLst/>
          </a:prstGeom>
          <a:noFill/>
        </p:spPr>
        <p:txBody>
          <a:bodyPr wrap="square" rtlCol="0">
            <a:spAutoFit/>
          </a:bodyPr>
          <a:lstStyle/>
          <a:p>
            <a:pPr algn="ctr" defTabSz="914377">
              <a:defRPr/>
            </a:pPr>
            <a:r>
              <a:rPr lang="en-US" sz="1200" dirty="0">
                <a:latin typeface="Calibri" panose="020F0502020204030204" pitchFamily="34" charset="0"/>
                <a:ea typeface="ＭＳ Ｐゴシック"/>
                <a:cs typeface="Calibri" panose="020F0502020204030204" pitchFamily="34" charset="0"/>
              </a:rPr>
              <a:t>Off Study – Chemo -&gt; /ET recommended</a:t>
            </a:r>
          </a:p>
        </p:txBody>
      </p:sp>
      <p:sp>
        <p:nvSpPr>
          <p:cNvPr id="55" name="TextBox 54">
            <a:extLst>
              <a:ext uri="{FF2B5EF4-FFF2-40B4-BE49-F238E27FC236}">
                <a16:creationId xmlns:a16="http://schemas.microsoft.com/office/drawing/2014/main" id="{B5EE23F6-E7F3-C341-B62F-B5F2255816B7}"/>
              </a:ext>
            </a:extLst>
          </p:cNvPr>
          <p:cNvSpPr txBox="1"/>
          <p:nvPr/>
        </p:nvSpPr>
        <p:spPr>
          <a:xfrm>
            <a:off x="333947" y="4426803"/>
            <a:ext cx="2329864" cy="830997"/>
          </a:xfrm>
          <a:prstGeom prst="rect">
            <a:avLst/>
          </a:prstGeom>
          <a:noFill/>
          <a:ln>
            <a:solidFill>
              <a:schemeClr val="tx1"/>
            </a:solidFill>
          </a:ln>
        </p:spPr>
        <p:txBody>
          <a:bodyPr wrap="square" rtlCol="0">
            <a:spAutoFit/>
          </a:bodyPr>
          <a:lstStyle/>
          <a:p>
            <a:pPr defTabSz="914377">
              <a:defRPr/>
            </a:pPr>
            <a:r>
              <a:rPr lang="en-US" sz="1200" b="1" u="sng" dirty="0">
                <a:latin typeface="Calibri" panose="020F0502020204030204" pitchFamily="34" charset="0"/>
                <a:ea typeface="ＭＳ Ｐゴシック"/>
                <a:cs typeface="Calibri" panose="020F0502020204030204" pitchFamily="34" charset="0"/>
              </a:rPr>
              <a:t>Stratification Factors</a:t>
            </a:r>
          </a:p>
          <a:p>
            <a:pPr defTabSz="914377">
              <a:defRPr/>
            </a:pPr>
            <a:r>
              <a:rPr lang="en-US" sz="1200" dirty="0">
                <a:latin typeface="Calibri" panose="020F0502020204030204" pitchFamily="34" charset="0"/>
                <a:ea typeface="ＭＳ Ｐゴシック"/>
                <a:cs typeface="Calibri" panose="020F0502020204030204" pitchFamily="34" charset="0"/>
              </a:rPr>
              <a:t>Recurrence Score: 0-13 vs.14-25</a:t>
            </a:r>
          </a:p>
          <a:p>
            <a:pPr defTabSz="914377">
              <a:defRPr/>
            </a:pPr>
            <a:r>
              <a:rPr lang="en-US" sz="1200" dirty="0">
                <a:latin typeface="Calibri" panose="020F0502020204030204" pitchFamily="34" charset="0"/>
                <a:ea typeface="ＭＳ Ｐゴシック"/>
                <a:cs typeface="Calibri" panose="020F0502020204030204" pitchFamily="34" charset="0"/>
              </a:rPr>
              <a:t>Menopausal Status: pre vs. post</a:t>
            </a:r>
          </a:p>
          <a:p>
            <a:pPr defTabSz="914377">
              <a:defRPr/>
            </a:pPr>
            <a:r>
              <a:rPr lang="en-US" sz="1200" dirty="0">
                <a:latin typeface="Calibri" panose="020F0502020204030204" pitchFamily="34" charset="0"/>
                <a:ea typeface="ＭＳ Ｐゴシック"/>
                <a:cs typeface="Calibri" panose="020F0502020204030204" pitchFamily="34" charset="0"/>
              </a:rPr>
              <a:t>Axillary Surgery: ALND vs. SLNB  </a:t>
            </a:r>
          </a:p>
        </p:txBody>
      </p:sp>
      <p:sp>
        <p:nvSpPr>
          <p:cNvPr id="57" name="TextBox 56">
            <a:extLst>
              <a:ext uri="{FF2B5EF4-FFF2-40B4-BE49-F238E27FC236}">
                <a16:creationId xmlns:a16="http://schemas.microsoft.com/office/drawing/2014/main" id="{9908EDED-88D3-8640-89B9-E18110DE1F4A}"/>
              </a:ext>
            </a:extLst>
          </p:cNvPr>
          <p:cNvSpPr txBox="1"/>
          <p:nvPr/>
        </p:nvSpPr>
        <p:spPr>
          <a:xfrm>
            <a:off x="6691512" y="2881527"/>
            <a:ext cx="1842886" cy="400110"/>
          </a:xfrm>
          <a:prstGeom prst="rect">
            <a:avLst/>
          </a:prstGeom>
          <a:noFill/>
        </p:spPr>
        <p:txBody>
          <a:bodyPr wrap="square" rtlCol="0">
            <a:spAutoFit/>
          </a:bodyPr>
          <a:lstStyle/>
          <a:p>
            <a:pPr algn="ctr" defTabSz="914377">
              <a:defRPr/>
            </a:pPr>
            <a:r>
              <a:rPr lang="en-US" sz="2000" b="1" dirty="0">
                <a:latin typeface="Calibri" panose="020F0502020204030204" pitchFamily="34" charset="0"/>
                <a:ea typeface="ＭＳ Ｐゴシック"/>
                <a:cs typeface="Calibri" panose="020F0502020204030204" pitchFamily="34" charset="0"/>
              </a:rPr>
              <a:t>N = 5000 pts</a:t>
            </a:r>
          </a:p>
        </p:txBody>
      </p:sp>
      <p:sp>
        <p:nvSpPr>
          <p:cNvPr id="5" name="Rectángulo 4">
            <a:extLst>
              <a:ext uri="{FF2B5EF4-FFF2-40B4-BE49-F238E27FC236}">
                <a16:creationId xmlns:a16="http://schemas.microsoft.com/office/drawing/2014/main" id="{09BE2907-2259-6C4C-B574-1E9B64E35066}"/>
              </a:ext>
            </a:extLst>
          </p:cNvPr>
          <p:cNvSpPr/>
          <p:nvPr/>
        </p:nvSpPr>
        <p:spPr>
          <a:xfrm>
            <a:off x="108429" y="1524000"/>
            <a:ext cx="2787171" cy="2308324"/>
          </a:xfrm>
          <a:prstGeom prst="rect">
            <a:avLst/>
          </a:prstGeom>
          <a:solidFill>
            <a:schemeClr val="tx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1400" b="1" u="sng" dirty="0">
                <a:solidFill>
                  <a:schemeClr val="bg1">
                    <a:lumMod val="50000"/>
                  </a:schemeClr>
                </a:solidFill>
                <a:latin typeface="Calibri" panose="020F0502020204030204" pitchFamily="34" charset="0"/>
                <a:ea typeface="ＭＳ Ｐゴシック"/>
                <a:cs typeface="Calibri" panose="020F0502020204030204" pitchFamily="34" charset="0"/>
              </a:rPr>
              <a:t>Key Entry Criteria</a:t>
            </a:r>
          </a:p>
          <a:p>
            <a:pPr marL="285744" indent="-194306" defTabSz="914377">
              <a:spcAft>
                <a:spcPts val="300"/>
              </a:spcAft>
              <a:buFont typeface="Arial" panose="020B0604020202020204" pitchFamily="34" charset="0"/>
              <a:buChar char="•"/>
              <a:defRPr/>
            </a:pPr>
            <a:r>
              <a:rPr lang="en-US" sz="1400" dirty="0">
                <a:solidFill>
                  <a:schemeClr val="bg1">
                    <a:lumMod val="50000"/>
                  </a:schemeClr>
                </a:solidFill>
                <a:latin typeface="Calibri" panose="020F0502020204030204" pitchFamily="34" charset="0"/>
                <a:ea typeface="ＭＳ Ｐゴシック"/>
                <a:cs typeface="Calibri" panose="020F0502020204030204" pitchFamily="34" charset="0"/>
              </a:rPr>
              <a:t>Women ≥ 18 yrs</a:t>
            </a:r>
          </a:p>
          <a:p>
            <a:pPr marL="285744" indent="-194306" defTabSz="914377">
              <a:spcAft>
                <a:spcPts val="300"/>
              </a:spcAft>
              <a:buFont typeface="Arial" panose="020B0604020202020204" pitchFamily="34" charset="0"/>
              <a:buChar char="•"/>
              <a:defRPr/>
            </a:pPr>
            <a:r>
              <a:rPr lang="en-US" sz="1400" dirty="0">
                <a:solidFill>
                  <a:schemeClr val="bg1">
                    <a:lumMod val="50000"/>
                  </a:schemeClr>
                </a:solidFill>
                <a:latin typeface="Calibri" panose="020F0502020204030204" pitchFamily="34" charset="0"/>
                <a:ea typeface="ＭＳ Ｐゴシック"/>
                <a:cs typeface="Calibri" panose="020F0502020204030204" pitchFamily="34" charset="0"/>
              </a:rPr>
              <a:t>1*-3 LN+</a:t>
            </a:r>
          </a:p>
          <a:p>
            <a:pPr marL="285744" indent="-194306" defTabSz="914377">
              <a:spcAft>
                <a:spcPts val="300"/>
              </a:spcAft>
              <a:buFont typeface="Arial" panose="020B0604020202020204" pitchFamily="34" charset="0"/>
              <a:buChar char="•"/>
              <a:defRPr/>
            </a:pPr>
            <a:r>
              <a:rPr lang="en-US" sz="1400" dirty="0">
                <a:solidFill>
                  <a:schemeClr val="bg1">
                    <a:lumMod val="50000"/>
                  </a:schemeClr>
                </a:solidFill>
                <a:latin typeface="Calibri" panose="020F0502020204030204" pitchFamily="34" charset="0"/>
                <a:ea typeface="ＭＳ Ｐゴシック"/>
                <a:cs typeface="Calibri" panose="020F0502020204030204" pitchFamily="34" charset="0"/>
              </a:rPr>
              <a:t>ER and/or PR ≥ 1%, HER2- BC</a:t>
            </a:r>
          </a:p>
          <a:p>
            <a:pPr marL="285744" indent="-194306" defTabSz="914377">
              <a:spcAft>
                <a:spcPts val="300"/>
              </a:spcAft>
              <a:buFont typeface="Arial" panose="020B0604020202020204" pitchFamily="34" charset="0"/>
              <a:buChar char="•"/>
              <a:defRPr/>
            </a:pPr>
            <a:r>
              <a:rPr lang="en-US" sz="1400" dirty="0">
                <a:solidFill>
                  <a:schemeClr val="bg1">
                    <a:lumMod val="50000"/>
                  </a:schemeClr>
                </a:solidFill>
                <a:latin typeface="Calibri" panose="020F0502020204030204" pitchFamily="34" charset="0"/>
                <a:ea typeface="ＭＳ Ｐゴシック"/>
                <a:cs typeface="Calibri" panose="020F0502020204030204" pitchFamily="34" charset="0"/>
              </a:rPr>
              <a:t>No distant </a:t>
            </a:r>
            <a:r>
              <a:rPr lang="en-US" sz="1400" dirty="0" err="1">
                <a:solidFill>
                  <a:schemeClr val="bg1">
                    <a:lumMod val="50000"/>
                  </a:schemeClr>
                </a:solidFill>
                <a:latin typeface="Calibri" panose="020F0502020204030204" pitchFamily="34" charset="0"/>
                <a:ea typeface="ＭＳ Ｐゴシック"/>
                <a:cs typeface="Calibri" panose="020F0502020204030204" pitchFamily="34" charset="0"/>
              </a:rPr>
              <a:t>mets</a:t>
            </a:r>
            <a:endParaRPr lang="en-US" sz="1400" dirty="0">
              <a:solidFill>
                <a:schemeClr val="bg1">
                  <a:lumMod val="50000"/>
                </a:schemeClr>
              </a:solidFill>
              <a:latin typeface="Calibri" panose="020F0502020204030204" pitchFamily="34" charset="0"/>
              <a:ea typeface="ＭＳ Ｐゴシック"/>
              <a:cs typeface="Calibri" panose="020F0502020204030204" pitchFamily="34" charset="0"/>
            </a:endParaRPr>
          </a:p>
          <a:p>
            <a:pPr marL="285744" indent="-194306" defTabSz="914377">
              <a:spcAft>
                <a:spcPts val="300"/>
              </a:spcAft>
              <a:buFont typeface="Arial" panose="020B0604020202020204" pitchFamily="34" charset="0"/>
              <a:buChar char="•"/>
              <a:defRPr/>
            </a:pP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Able</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 to </a:t>
            </a: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receive</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 </a:t>
            </a: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adjuvant</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 taxane and/</a:t>
            </a: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or</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 </a:t>
            </a: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anthra</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a:t>
            </a: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based</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 </a:t>
            </a:r>
            <a:r>
              <a:rPr lang="es-ES" sz="1400" dirty="0" err="1">
                <a:solidFill>
                  <a:schemeClr val="bg1">
                    <a:lumMod val="50000"/>
                  </a:schemeClr>
                </a:solidFill>
                <a:latin typeface="Calibri" panose="020F0502020204030204" pitchFamily="34" charset="0"/>
                <a:ea typeface="ＭＳ Ｐゴシック"/>
                <a:cs typeface="Calibri" panose="020F0502020204030204" pitchFamily="34" charset="0"/>
              </a:rPr>
              <a:t>chemo</a:t>
            </a:r>
            <a:r>
              <a:rPr lang="es-ES" sz="1400" dirty="0">
                <a:solidFill>
                  <a:schemeClr val="bg1">
                    <a:lumMod val="50000"/>
                  </a:schemeClr>
                </a:solidFill>
                <a:latin typeface="Calibri" panose="020F0502020204030204" pitchFamily="34" charset="0"/>
                <a:ea typeface="ＭＳ Ｐゴシック"/>
                <a:cs typeface="Calibri" panose="020F0502020204030204" pitchFamily="34" charset="0"/>
              </a:rPr>
              <a:t>**</a:t>
            </a:r>
          </a:p>
          <a:p>
            <a:pPr marL="285744" indent="-194306" defTabSz="914377">
              <a:spcAft>
                <a:spcPts val="300"/>
              </a:spcAft>
              <a:buFont typeface="Arial" panose="020B0604020202020204" pitchFamily="34" charset="0"/>
              <a:buChar char="•"/>
              <a:defRPr/>
            </a:pPr>
            <a:r>
              <a:rPr lang="en-US" sz="1400" dirty="0">
                <a:solidFill>
                  <a:schemeClr val="bg1">
                    <a:lumMod val="50000"/>
                  </a:schemeClr>
                </a:solidFill>
                <a:latin typeface="Calibri" panose="020F0502020204030204" pitchFamily="34" charset="0"/>
                <a:ea typeface="ＭＳ Ｐゴシック"/>
                <a:cs typeface="Calibri" panose="020F0502020204030204" pitchFamily="34" charset="0"/>
              </a:rPr>
              <a:t>Axillary staging by SLNB or ALND</a:t>
            </a:r>
            <a:endParaRPr lang="es-ES" sz="1400" dirty="0">
              <a:solidFill>
                <a:schemeClr val="bg1">
                  <a:lumMod val="50000"/>
                </a:schemeClr>
              </a:solidFill>
              <a:latin typeface="Calibri" panose="020F0502020204030204" pitchFamily="34" charset="0"/>
              <a:ea typeface="ＭＳ Ｐゴシック"/>
              <a:cs typeface="Calibri" panose="020F0502020204030204" pitchFamily="34" charset="0"/>
            </a:endParaRPr>
          </a:p>
        </p:txBody>
      </p:sp>
      <p:sp>
        <p:nvSpPr>
          <p:cNvPr id="23" name="TextBox 22">
            <a:extLst>
              <a:ext uri="{FF2B5EF4-FFF2-40B4-BE49-F238E27FC236}">
                <a16:creationId xmlns:a16="http://schemas.microsoft.com/office/drawing/2014/main" id="{5176B6BD-732A-4127-A3EB-2FA5BC322401}"/>
              </a:ext>
            </a:extLst>
          </p:cNvPr>
          <p:cNvSpPr txBox="1"/>
          <p:nvPr/>
        </p:nvSpPr>
        <p:spPr>
          <a:xfrm>
            <a:off x="1928286" y="5606087"/>
            <a:ext cx="8206314" cy="538609"/>
          </a:xfrm>
          <a:prstGeom prst="rect">
            <a:avLst/>
          </a:prstGeom>
          <a:noFill/>
        </p:spPr>
        <p:txBody>
          <a:bodyPr wrap="square" rtlCol="0">
            <a:spAutoFit/>
          </a:bodyPr>
          <a:lstStyle/>
          <a:p>
            <a:pPr algn="ctr" defTabSz="914377">
              <a:lnSpc>
                <a:spcPts val="600"/>
              </a:lnSpc>
              <a:defRPr/>
            </a:pPr>
            <a:endParaRPr lang="en-US" sz="1200" dirty="0">
              <a:latin typeface="Calibri" panose="020F0502020204030204" pitchFamily="34" charset="0"/>
              <a:ea typeface="ＭＳ Ｐゴシック"/>
              <a:cs typeface="Calibri" panose="020F0502020204030204" pitchFamily="34" charset="0"/>
            </a:endParaRPr>
          </a:p>
          <a:p>
            <a:pPr marL="0" lvl="1" defTabSz="914377">
              <a:defRPr/>
            </a:pPr>
            <a:r>
              <a:rPr lang="en-US" sz="1200" dirty="0">
                <a:latin typeface="Calibri" panose="020F0502020204030204" pitchFamily="34" charset="0"/>
                <a:ea typeface="ＭＳ Ｐゴシック"/>
                <a:cs typeface="Calibri" panose="020F0502020204030204" pitchFamily="34" charset="0"/>
              </a:rPr>
              <a:t>*  After randomization of 2493 pts, the protocol was amended to exclude enrollment of pts with pN1mic as only nodal disease.   </a:t>
            </a:r>
          </a:p>
          <a:p>
            <a:pPr marL="0" lvl="1" defTabSz="914377">
              <a:defRPr/>
            </a:pPr>
            <a:r>
              <a:rPr lang="en-US" sz="1200" dirty="0">
                <a:latin typeface="Calibri" panose="020F0502020204030204" pitchFamily="34" charset="0"/>
                <a:ea typeface="ＭＳ Ｐゴシック"/>
                <a:cs typeface="Calibri" panose="020F0502020204030204" pitchFamily="34" charset="0"/>
              </a:rPr>
              <a:t>** Approved chemotherapy regimens included TC, FAC (or FEC), AC/T (or EC/T), FAC/T (or FEC/T). AC alone or CMF not allowed.</a:t>
            </a:r>
          </a:p>
        </p:txBody>
      </p:sp>
      <p:sp>
        <p:nvSpPr>
          <p:cNvPr id="28" name="TextBox 27">
            <a:extLst>
              <a:ext uri="{FF2B5EF4-FFF2-40B4-BE49-F238E27FC236}">
                <a16:creationId xmlns:a16="http://schemas.microsoft.com/office/drawing/2014/main" id="{22286F6F-D3CE-4DEE-AFB0-1693CF9D8B34}"/>
              </a:ext>
            </a:extLst>
          </p:cNvPr>
          <p:cNvSpPr txBox="1"/>
          <p:nvPr/>
        </p:nvSpPr>
        <p:spPr>
          <a:xfrm>
            <a:off x="6610532" y="6552262"/>
            <a:ext cx="5501409" cy="261610"/>
          </a:xfrm>
          <a:prstGeom prst="rect">
            <a:avLst/>
          </a:prstGeom>
          <a:noFill/>
        </p:spPr>
        <p:txBody>
          <a:bodyPr wrap="square" rtlCol="0">
            <a:spAutoFit/>
          </a:bodyPr>
          <a:lstStyle/>
          <a:p>
            <a:pPr algn="ctr" defTabSz="914377"/>
            <a:r>
              <a:rPr lang="en-US" sz="1100" dirty="0">
                <a:latin typeface="Calibri" panose="020F0502020204030204" pitchFamily="34" charset="0"/>
                <a:ea typeface="ＭＳ Ｐゴシック"/>
                <a:cs typeface="Calibri" panose="020F0502020204030204" pitchFamily="34" charset="0"/>
              </a:rPr>
              <a:t>Kalinsky K et al. SABCS 2020. Abstract GS3-00; </a:t>
            </a:r>
            <a:r>
              <a:rPr lang="en-US" sz="1100" dirty="0" err="1">
                <a:latin typeface="Calibri" panose="020F0502020204030204" pitchFamily="34" charset="0"/>
                <a:ea typeface="ＭＳ Ｐゴシック"/>
                <a:cs typeface="Calibri" panose="020F0502020204030204" pitchFamily="34" charset="0"/>
              </a:rPr>
              <a:t>Kalinsky</a:t>
            </a:r>
            <a:r>
              <a:rPr lang="en-US" sz="1100" dirty="0">
                <a:latin typeface="Calibri" panose="020F0502020204030204" pitchFamily="34" charset="0"/>
                <a:ea typeface="ＭＳ Ｐゴシック"/>
                <a:cs typeface="Calibri" panose="020F0502020204030204" pitchFamily="34" charset="0"/>
              </a:rPr>
              <a:t> K et al.  NEJM 2021</a:t>
            </a:r>
          </a:p>
        </p:txBody>
      </p:sp>
      <p:sp>
        <p:nvSpPr>
          <p:cNvPr id="3" name="Oval 2">
            <a:extLst>
              <a:ext uri="{FF2B5EF4-FFF2-40B4-BE49-F238E27FC236}">
                <a16:creationId xmlns:a16="http://schemas.microsoft.com/office/drawing/2014/main" id="{D918A429-4811-A34E-AB25-A2DD81C089D8}"/>
              </a:ext>
            </a:extLst>
          </p:cNvPr>
          <p:cNvSpPr/>
          <p:nvPr/>
        </p:nvSpPr>
        <p:spPr>
          <a:xfrm>
            <a:off x="7311024" y="1812807"/>
            <a:ext cx="715376" cy="715995"/>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R</a:t>
            </a:r>
          </a:p>
        </p:txBody>
      </p:sp>
      <p:cxnSp>
        <p:nvCxnSpPr>
          <p:cNvPr id="9" name="Straight Arrow Connector 8">
            <a:extLst>
              <a:ext uri="{FF2B5EF4-FFF2-40B4-BE49-F238E27FC236}">
                <a16:creationId xmlns:a16="http://schemas.microsoft.com/office/drawing/2014/main" id="{7613B3DD-1E8E-BB4E-BC45-BCF48892B1E9}"/>
              </a:ext>
            </a:extLst>
          </p:cNvPr>
          <p:cNvCxnSpPr>
            <a:stCxn id="12" idx="3"/>
            <a:endCxn id="3" idx="2"/>
          </p:cNvCxnSpPr>
          <p:nvPr/>
        </p:nvCxnSpPr>
        <p:spPr>
          <a:xfrm flipV="1">
            <a:off x="6433833" y="2170805"/>
            <a:ext cx="877191" cy="21515"/>
          </a:xfrm>
          <a:prstGeom prst="straightConnector1">
            <a:avLst/>
          </a:prstGeom>
          <a:ln w="57150">
            <a:solidFill>
              <a:schemeClr val="bg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896E9C1-ECC7-2F45-BBE1-FF5FA079AE74}"/>
              </a:ext>
            </a:extLst>
          </p:cNvPr>
          <p:cNvCxnSpPr>
            <a:stCxn id="3" idx="6"/>
            <a:endCxn id="26" idx="1"/>
          </p:cNvCxnSpPr>
          <p:nvPr/>
        </p:nvCxnSpPr>
        <p:spPr>
          <a:xfrm flipV="1">
            <a:off x="8026400" y="1565702"/>
            <a:ext cx="756608" cy="605103"/>
          </a:xfrm>
          <a:prstGeom prst="straightConnector1">
            <a:avLst/>
          </a:prstGeom>
          <a:ln w="57150">
            <a:solidFill>
              <a:schemeClr val="bg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328FED-D6D0-8649-81E7-270C514903BA}"/>
              </a:ext>
            </a:extLst>
          </p:cNvPr>
          <p:cNvCxnSpPr>
            <a:stCxn id="3" idx="6"/>
            <a:endCxn id="35" idx="1"/>
          </p:cNvCxnSpPr>
          <p:nvPr/>
        </p:nvCxnSpPr>
        <p:spPr>
          <a:xfrm>
            <a:off x="8026400" y="2170805"/>
            <a:ext cx="756608" cy="554279"/>
          </a:xfrm>
          <a:prstGeom prst="straightConnector1">
            <a:avLst/>
          </a:prstGeom>
          <a:ln w="57150">
            <a:solidFill>
              <a:schemeClr val="bg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540FD0-8457-5546-A6A3-B471CDB91FA9}"/>
              </a:ext>
            </a:extLst>
          </p:cNvPr>
          <p:cNvCxnSpPr>
            <a:stCxn id="4" idx="3"/>
            <a:endCxn id="12" idx="1"/>
          </p:cNvCxnSpPr>
          <p:nvPr/>
        </p:nvCxnSpPr>
        <p:spPr>
          <a:xfrm flipV="1">
            <a:off x="3505200" y="2192320"/>
            <a:ext cx="483893" cy="485842"/>
          </a:xfrm>
          <a:prstGeom prst="straightConnector1">
            <a:avLst/>
          </a:prstGeom>
          <a:ln w="57150">
            <a:solidFill>
              <a:schemeClr val="bg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6D90CF9-0935-594C-9EE4-BDC823E482CB}"/>
              </a:ext>
            </a:extLst>
          </p:cNvPr>
          <p:cNvCxnSpPr>
            <a:cxnSpLocks/>
            <a:stCxn id="4" idx="3"/>
            <a:endCxn id="13" idx="1"/>
          </p:cNvCxnSpPr>
          <p:nvPr/>
        </p:nvCxnSpPr>
        <p:spPr>
          <a:xfrm>
            <a:off x="3505200" y="2678162"/>
            <a:ext cx="483891" cy="502517"/>
          </a:xfrm>
          <a:prstGeom prst="straightConnector1">
            <a:avLst/>
          </a:prstGeom>
          <a:ln w="57150">
            <a:solidFill>
              <a:schemeClr val="bg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98854621-8E97-9B2E-F477-7E6A50273A16}"/>
              </a:ext>
            </a:extLst>
          </p:cNvPr>
          <p:cNvSpPr>
            <a:spLocks noGrp="1" noChangeArrowheads="1"/>
          </p:cNvSpPr>
          <p:nvPr>
            <p:ph type="title"/>
          </p:nvPr>
        </p:nvSpPr>
        <p:spPr>
          <a:xfrm>
            <a:off x="1752600" y="228600"/>
            <a:ext cx="8153400" cy="1143000"/>
          </a:xfrm>
        </p:spPr>
        <p:txBody>
          <a:bodyPr/>
          <a:lstStyle/>
          <a:p>
            <a:pPr eaLnBrk="1" hangingPunct="1"/>
            <a:r>
              <a:rPr lang="en-US" altLang="en-US" sz="4000" b="1" dirty="0">
                <a:effectLst/>
                <a:latin typeface="Calibri" panose="020F0502020204030204" pitchFamily="34" charset="0"/>
                <a:cs typeface="Calibri" panose="020F0502020204030204" pitchFamily="34" charset="0"/>
              </a:rPr>
              <a:t>SWOG 1007 – </a:t>
            </a:r>
            <a:r>
              <a:rPr lang="en-US" altLang="en-US" sz="4000" b="1" dirty="0" err="1">
                <a:effectLst/>
                <a:latin typeface="Calibri" panose="020F0502020204030204" pitchFamily="34" charset="0"/>
                <a:cs typeface="Calibri" panose="020F0502020204030204" pitchFamily="34" charset="0"/>
              </a:rPr>
              <a:t>RxPONDER</a:t>
            </a:r>
            <a:r>
              <a:rPr lang="en-US" altLang="en-US" sz="4000" b="1" dirty="0">
                <a:effectLst/>
                <a:latin typeface="Calibri" panose="020F0502020204030204" pitchFamily="34" charset="0"/>
                <a:cs typeface="Calibri" panose="020F0502020204030204" pitchFamily="34" charset="0"/>
              </a:rPr>
              <a:t> Trial</a:t>
            </a:r>
          </a:p>
        </p:txBody>
      </p:sp>
    </p:spTree>
    <p:extLst>
      <p:ext uri="{BB962C8B-B14F-4D97-AF65-F5344CB8AC3E}">
        <p14:creationId xmlns:p14="http://schemas.microsoft.com/office/powerpoint/2010/main" val="231358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9050-8C21-7E70-E25D-4C76CC309FB4}"/>
              </a:ext>
            </a:extLst>
          </p:cNvPr>
          <p:cNvSpPr>
            <a:spLocks noGrp="1"/>
          </p:cNvSpPr>
          <p:nvPr>
            <p:ph type="title"/>
          </p:nvPr>
        </p:nvSpPr>
        <p:spPr>
          <a:xfrm>
            <a:off x="839788" y="469900"/>
            <a:ext cx="10515600" cy="1325563"/>
          </a:xfrm>
        </p:spPr>
        <p:txBody>
          <a:bodyPr>
            <a:normAutofit fontScale="90000"/>
          </a:bodyPr>
          <a:lstStyle/>
          <a:p>
            <a:pPr>
              <a:spcBef>
                <a:spcPts val="600"/>
              </a:spcBef>
              <a:defRPr/>
            </a:pP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3799" name="Title 1">
            <a:extLst>
              <a:ext uri="{FF2B5EF4-FFF2-40B4-BE49-F238E27FC236}">
                <a16:creationId xmlns:a16="http://schemas.microsoft.com/office/drawing/2014/main" id="{6F4FE337-6139-68B8-D263-AC0E26FCAD86}"/>
              </a:ext>
            </a:extLst>
          </p:cNvPr>
          <p:cNvSpPr txBox="1">
            <a:spLocks noChangeArrowheads="1"/>
          </p:cNvSpPr>
          <p:nvPr/>
        </p:nvSpPr>
        <p:spPr bwMode="auto">
          <a:xfrm>
            <a:off x="0" y="447675"/>
            <a:ext cx="12192000" cy="49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912813">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912813">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912813">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912813">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ClrTx/>
              <a:buSzTx/>
              <a:buFontTx/>
              <a:buNone/>
            </a:pPr>
            <a:r>
              <a:rPr lang="en-US" altLang="en-US" sz="2800" b="1" dirty="0">
                <a:solidFill>
                  <a:srgbClr val="B5FFFB"/>
                </a:solidFill>
              </a:rPr>
              <a:t>iDFS Stratified by Menopausal Status – Prespecified Analysis</a:t>
            </a:r>
          </a:p>
        </p:txBody>
      </p:sp>
      <p:sp>
        <p:nvSpPr>
          <p:cNvPr id="33804" name="Text Placeholder 6">
            <a:extLst>
              <a:ext uri="{FF2B5EF4-FFF2-40B4-BE49-F238E27FC236}">
                <a16:creationId xmlns:a16="http://schemas.microsoft.com/office/drawing/2014/main" id="{B729B330-39E0-95F8-9D59-C00B31ED3FC1}"/>
              </a:ext>
            </a:extLst>
          </p:cNvPr>
          <p:cNvSpPr txBox="1">
            <a:spLocks noChangeArrowheads="1"/>
          </p:cNvSpPr>
          <p:nvPr/>
        </p:nvSpPr>
        <p:spPr bwMode="auto">
          <a:xfrm>
            <a:off x="401638" y="827087"/>
            <a:ext cx="113855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912813">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912813">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912813">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912813">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ts val="1000"/>
              </a:spcBef>
              <a:buClrTx/>
              <a:buSzTx/>
              <a:buFont typeface="Arial" panose="020B0604020202020204" pitchFamily="34" charset="0"/>
              <a:buNone/>
            </a:pPr>
            <a:r>
              <a:rPr lang="en-US" altLang="en-US" sz="2400" b="1" u="sng" dirty="0"/>
              <a:t>Chemotherapy benefit for IDFS is different depending on menopausal status</a:t>
            </a:r>
          </a:p>
        </p:txBody>
      </p:sp>
      <p:sp>
        <p:nvSpPr>
          <p:cNvPr id="38" name="Rectangle 37">
            <a:extLst>
              <a:ext uri="{FF2B5EF4-FFF2-40B4-BE49-F238E27FC236}">
                <a16:creationId xmlns:a16="http://schemas.microsoft.com/office/drawing/2014/main" id="{43E7B8C3-365F-0321-7725-7CA94DA2C33F}"/>
              </a:ext>
            </a:extLst>
          </p:cNvPr>
          <p:cNvSpPr/>
          <p:nvPr/>
        </p:nvSpPr>
        <p:spPr>
          <a:xfrm>
            <a:off x="6324600" y="1529326"/>
            <a:ext cx="5617960" cy="5072960"/>
          </a:xfrm>
          <a:prstGeom prst="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Rectangle 38">
            <a:extLst>
              <a:ext uri="{FF2B5EF4-FFF2-40B4-BE49-F238E27FC236}">
                <a16:creationId xmlns:a16="http://schemas.microsoft.com/office/drawing/2014/main" id="{ECC71B18-3208-B579-5A21-A42A499DFD02}"/>
              </a:ext>
            </a:extLst>
          </p:cNvPr>
          <p:cNvSpPr/>
          <p:nvPr/>
        </p:nvSpPr>
        <p:spPr>
          <a:xfrm>
            <a:off x="381000" y="1523887"/>
            <a:ext cx="5617960" cy="5072960"/>
          </a:xfrm>
          <a:prstGeom prst="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Text Placeholder 2">
            <a:extLst>
              <a:ext uri="{FF2B5EF4-FFF2-40B4-BE49-F238E27FC236}">
                <a16:creationId xmlns:a16="http://schemas.microsoft.com/office/drawing/2014/main" id="{6D2247AD-50FD-6EEA-4490-AC26E9DCD8E5}"/>
              </a:ext>
            </a:extLst>
          </p:cNvPr>
          <p:cNvSpPr txBox="1">
            <a:spLocks/>
          </p:cNvSpPr>
          <p:nvPr/>
        </p:nvSpPr>
        <p:spPr>
          <a:xfrm>
            <a:off x="2286000" y="1641394"/>
            <a:ext cx="1971302" cy="370199"/>
          </a:xfrm>
          <a:prstGeom prst="rect">
            <a:avLst/>
          </a:prstGeom>
          <a:solidFill>
            <a:schemeClr val="tx1">
              <a:lumMod val="75000"/>
            </a:schemeClr>
          </a:solidFill>
          <a:ln>
            <a:no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76A3B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03E5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03E5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spcAft>
                <a:spcPts val="0"/>
              </a:spcAft>
            </a:pPr>
            <a:r>
              <a:rPr lang="en-US" sz="2000" dirty="0">
                <a:solidFill>
                  <a:srgbClr val="C00000"/>
                </a:solidFill>
                <a:latin typeface="Calibri" panose="020F0502020204030204" pitchFamily="34" charset="0"/>
                <a:cs typeface="Calibri" panose="020F0502020204030204" pitchFamily="34" charset="0"/>
              </a:rPr>
              <a:t>Postmenopausal</a:t>
            </a:r>
          </a:p>
        </p:txBody>
      </p:sp>
      <p:sp>
        <p:nvSpPr>
          <p:cNvPr id="41" name="Text Placeholder 4">
            <a:extLst>
              <a:ext uri="{FF2B5EF4-FFF2-40B4-BE49-F238E27FC236}">
                <a16:creationId xmlns:a16="http://schemas.microsoft.com/office/drawing/2014/main" id="{FAA69A5E-4CF9-A6FA-D279-AFE4294330AC}"/>
              </a:ext>
            </a:extLst>
          </p:cNvPr>
          <p:cNvSpPr txBox="1">
            <a:spLocks/>
          </p:cNvSpPr>
          <p:nvPr/>
        </p:nvSpPr>
        <p:spPr>
          <a:xfrm>
            <a:off x="7848600" y="1720618"/>
            <a:ext cx="2504701" cy="336782"/>
          </a:xfrm>
          <a:prstGeom prst="rect">
            <a:avLst/>
          </a:prstGeom>
          <a:solidFill>
            <a:schemeClr val="tx1">
              <a:lumMod val="75000"/>
            </a:schemeClr>
          </a:solidFill>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76A3B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03E5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03E5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spcAft>
                <a:spcPts val="0"/>
              </a:spcAft>
            </a:pPr>
            <a:r>
              <a:rPr lang="en-US" sz="2000" dirty="0">
                <a:solidFill>
                  <a:srgbClr val="C00000"/>
                </a:solidFill>
                <a:latin typeface="Calibri" panose="020F0502020204030204" pitchFamily="34" charset="0"/>
                <a:cs typeface="Calibri" panose="020F0502020204030204" pitchFamily="34" charset="0"/>
              </a:rPr>
              <a:t>Premenopausal</a:t>
            </a:r>
          </a:p>
        </p:txBody>
      </p:sp>
      <p:sp>
        <p:nvSpPr>
          <p:cNvPr id="42" name="TextBox 41">
            <a:extLst>
              <a:ext uri="{FF2B5EF4-FFF2-40B4-BE49-F238E27FC236}">
                <a16:creationId xmlns:a16="http://schemas.microsoft.com/office/drawing/2014/main" id="{9C4E825B-72AA-D01F-E3A2-47D7FEF5E2B6}"/>
              </a:ext>
            </a:extLst>
          </p:cNvPr>
          <p:cNvSpPr txBox="1"/>
          <p:nvPr/>
        </p:nvSpPr>
        <p:spPr>
          <a:xfrm>
            <a:off x="679081" y="5973396"/>
            <a:ext cx="4958131" cy="276999"/>
          </a:xfrm>
          <a:prstGeom prst="rect">
            <a:avLst/>
          </a:prstGeom>
          <a:solidFill>
            <a:srgbClr val="E7E6E6">
              <a:lumMod val="90000"/>
            </a:srgbClr>
          </a:solidFill>
          <a:ln w="28575">
            <a:solidFill>
              <a:srgbClr val="CF0A07"/>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Absolute Difference in Distant Recurrence as 1</a:t>
            </a:r>
            <a:r>
              <a:rPr kumimoji="0" lang="en-US" sz="1200" b="1" i="0" u="none" strike="noStrike" kern="0" cap="none" spc="0" normalizeH="0" baseline="3000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st</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site: 0% (5.6% CET and ET)</a:t>
            </a:r>
          </a:p>
        </p:txBody>
      </p:sp>
      <p:sp>
        <p:nvSpPr>
          <p:cNvPr id="43" name="TextBox 42">
            <a:extLst>
              <a:ext uri="{FF2B5EF4-FFF2-40B4-BE49-F238E27FC236}">
                <a16:creationId xmlns:a16="http://schemas.microsoft.com/office/drawing/2014/main" id="{191463D0-F537-676D-4285-1283A52C56CA}"/>
              </a:ext>
            </a:extLst>
          </p:cNvPr>
          <p:cNvSpPr txBox="1"/>
          <p:nvPr/>
        </p:nvSpPr>
        <p:spPr>
          <a:xfrm>
            <a:off x="6446068" y="5968722"/>
            <a:ext cx="5375023" cy="276999"/>
          </a:xfrm>
          <a:prstGeom prst="rect">
            <a:avLst/>
          </a:prstGeom>
          <a:solidFill>
            <a:srgbClr val="E7E6E6">
              <a:lumMod val="90000"/>
            </a:srgbClr>
          </a:solidFill>
          <a:ln w="28575">
            <a:solidFill>
              <a:srgbClr val="CF0A07"/>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Absolute Difference in Distant Recurrence as 1</a:t>
            </a:r>
            <a:r>
              <a:rPr kumimoji="0" lang="en-US" sz="1200" b="1" i="0" u="none" strike="noStrike" kern="0" cap="none" spc="0" normalizeH="0" baseline="3000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st</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site: 3.3% (3.9% CET vs. 7.2% ET)</a:t>
            </a:r>
          </a:p>
        </p:txBody>
      </p:sp>
      <p:sp>
        <p:nvSpPr>
          <p:cNvPr id="44" name="TextBox 43">
            <a:extLst>
              <a:ext uri="{FF2B5EF4-FFF2-40B4-BE49-F238E27FC236}">
                <a16:creationId xmlns:a16="http://schemas.microsoft.com/office/drawing/2014/main" id="{54A18552-2877-CC6F-56E7-C4CA9C5F9A54}"/>
              </a:ext>
            </a:extLst>
          </p:cNvPr>
          <p:cNvSpPr txBox="1"/>
          <p:nvPr/>
        </p:nvSpPr>
        <p:spPr>
          <a:xfrm>
            <a:off x="7290966" y="3476643"/>
            <a:ext cx="3845115" cy="276999"/>
          </a:xfrm>
          <a:prstGeom prst="rect">
            <a:avLst/>
          </a:prstGeom>
          <a:noFill/>
        </p:spPr>
        <p:txBody>
          <a:bodyPr wrap="square" rtlCol="0">
            <a:spAutoFit/>
          </a:bodyPr>
          <a:lstStyle/>
          <a:p>
            <a:pPr algn="ctr" defTabSz="914377" eaLnBrk="1" fontAlgn="auto" hangingPunct="1">
              <a:spcBef>
                <a:spcPts val="0"/>
              </a:spcBef>
              <a:spcAft>
                <a:spcPts val="0"/>
              </a:spcAft>
            </a:pPr>
            <a:r>
              <a:rPr lang="en-US" sz="1200" b="1" dirty="0">
                <a:solidFill>
                  <a:srgbClr val="000000"/>
                </a:solidFill>
                <a:latin typeface="Calibri" panose="020F0502020204030204" pitchFamily="34" charset="0"/>
                <a:ea typeface="Arial" charset="0"/>
                <a:cs typeface="Calibri" panose="020F0502020204030204" pitchFamily="34" charset="0"/>
              </a:rPr>
              <a:t>5-year IDFS Absolute Difference 5.2%</a:t>
            </a:r>
          </a:p>
        </p:txBody>
      </p:sp>
      <p:sp>
        <p:nvSpPr>
          <p:cNvPr id="45" name="TextBox 44">
            <a:extLst>
              <a:ext uri="{FF2B5EF4-FFF2-40B4-BE49-F238E27FC236}">
                <a16:creationId xmlns:a16="http://schemas.microsoft.com/office/drawing/2014/main" id="{A7FA8FF1-4E57-98BF-F865-5C9B6CE23A53}"/>
              </a:ext>
            </a:extLst>
          </p:cNvPr>
          <p:cNvSpPr txBox="1"/>
          <p:nvPr/>
        </p:nvSpPr>
        <p:spPr>
          <a:xfrm>
            <a:off x="1304697" y="3447730"/>
            <a:ext cx="3983047" cy="276999"/>
          </a:xfrm>
          <a:prstGeom prst="rect">
            <a:avLst/>
          </a:prstGeom>
          <a:noFill/>
        </p:spPr>
        <p:txBody>
          <a:bodyPr wrap="square" rtlCol="0">
            <a:spAutoFit/>
          </a:bodyPr>
          <a:lstStyle/>
          <a:p>
            <a:pPr algn="ctr" defTabSz="914377" eaLnBrk="1" fontAlgn="auto" hangingPunct="1">
              <a:spcBef>
                <a:spcPts val="0"/>
              </a:spcBef>
              <a:spcAft>
                <a:spcPts val="0"/>
              </a:spcAft>
            </a:pPr>
            <a:r>
              <a:rPr lang="en-US" sz="1200" b="1" dirty="0">
                <a:solidFill>
                  <a:srgbClr val="000000"/>
                </a:solidFill>
                <a:latin typeface="Calibri" panose="020F0502020204030204" pitchFamily="34" charset="0"/>
                <a:ea typeface="Arial" charset="0"/>
                <a:cs typeface="Calibri" panose="020F0502020204030204" pitchFamily="34" charset="0"/>
              </a:rPr>
              <a:t>No Statistically Significant IDFS Difference</a:t>
            </a:r>
          </a:p>
        </p:txBody>
      </p:sp>
      <p:pic>
        <p:nvPicPr>
          <p:cNvPr id="46" name="Content Placeholder 15">
            <a:extLst>
              <a:ext uri="{FF2B5EF4-FFF2-40B4-BE49-F238E27FC236}">
                <a16:creationId xmlns:a16="http://schemas.microsoft.com/office/drawing/2014/main" id="{BABE440C-F94A-03AA-C3C5-58817285E6B3}"/>
              </a:ext>
            </a:extLst>
          </p:cNvPr>
          <p:cNvPicPr>
            <a:picLocks noChangeAspect="1"/>
          </p:cNvPicPr>
          <p:nvPr/>
        </p:nvPicPr>
        <p:blipFill>
          <a:blip r:embed="rId3"/>
          <a:stretch>
            <a:fillRect/>
          </a:stretch>
        </p:blipFill>
        <p:spPr>
          <a:xfrm>
            <a:off x="785947" y="2047875"/>
            <a:ext cx="4271692" cy="3684588"/>
          </a:xfrm>
          <a:prstGeom prst="rect">
            <a:avLst/>
          </a:prstGeom>
        </p:spPr>
      </p:pic>
      <p:pic>
        <p:nvPicPr>
          <p:cNvPr id="47" name="Content Placeholder 20">
            <a:extLst>
              <a:ext uri="{FF2B5EF4-FFF2-40B4-BE49-F238E27FC236}">
                <a16:creationId xmlns:a16="http://schemas.microsoft.com/office/drawing/2014/main" id="{749367DE-DF6B-F2A3-399D-702DA646F9E1}"/>
              </a:ext>
            </a:extLst>
          </p:cNvPr>
          <p:cNvPicPr>
            <a:picLocks noChangeAspect="1"/>
          </p:cNvPicPr>
          <p:nvPr/>
        </p:nvPicPr>
        <p:blipFill>
          <a:blip r:embed="rId4"/>
          <a:stretch>
            <a:fillRect/>
          </a:stretch>
        </p:blipFill>
        <p:spPr>
          <a:xfrm>
            <a:off x="6682505" y="2111375"/>
            <a:ext cx="4181163" cy="3684588"/>
          </a:xfrm>
          <a:prstGeom prst="rect">
            <a:avLst/>
          </a:prstGeom>
        </p:spPr>
      </p:pic>
      <p:grpSp>
        <p:nvGrpSpPr>
          <p:cNvPr id="48" name="Group 47">
            <a:extLst>
              <a:ext uri="{FF2B5EF4-FFF2-40B4-BE49-F238E27FC236}">
                <a16:creationId xmlns:a16="http://schemas.microsoft.com/office/drawing/2014/main" id="{D934870F-71B5-8D2F-4808-C09AD72699A4}"/>
              </a:ext>
            </a:extLst>
          </p:cNvPr>
          <p:cNvGrpSpPr/>
          <p:nvPr/>
        </p:nvGrpSpPr>
        <p:grpSpPr>
          <a:xfrm>
            <a:off x="1865312" y="2374900"/>
            <a:ext cx="3704555" cy="2070100"/>
            <a:chOff x="2324100" y="2374900"/>
            <a:chExt cx="3704555" cy="2070100"/>
          </a:xfrm>
        </p:grpSpPr>
        <p:sp>
          <p:nvSpPr>
            <p:cNvPr id="49" name="Rectangle 48">
              <a:extLst>
                <a:ext uri="{FF2B5EF4-FFF2-40B4-BE49-F238E27FC236}">
                  <a16:creationId xmlns:a16="http://schemas.microsoft.com/office/drawing/2014/main" id="{0D4E1739-03DC-AB9C-7B85-053E85C54246}"/>
                </a:ext>
              </a:extLst>
            </p:cNvPr>
            <p:cNvSpPr/>
            <p:nvPr/>
          </p:nvSpPr>
          <p:spPr>
            <a:xfrm>
              <a:off x="2324100" y="3663536"/>
              <a:ext cx="3167839" cy="781464"/>
            </a:xfrm>
            <a:prstGeom prst="rect">
              <a:avLst/>
            </a:prstGeom>
            <a:noFill/>
            <a:ln w="381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TextBox 49">
              <a:extLst>
                <a:ext uri="{FF2B5EF4-FFF2-40B4-BE49-F238E27FC236}">
                  <a16:creationId xmlns:a16="http://schemas.microsoft.com/office/drawing/2014/main" id="{74955C41-C5E0-78F6-D935-C105E235A547}"/>
                </a:ext>
              </a:extLst>
            </p:cNvPr>
            <p:cNvSpPr txBox="1"/>
            <p:nvPr/>
          </p:nvSpPr>
          <p:spPr>
            <a:xfrm>
              <a:off x="5377639" y="2374900"/>
              <a:ext cx="638316" cy="307777"/>
            </a:xfrm>
            <a:prstGeom prst="rect">
              <a:avLst/>
            </a:prstGeom>
            <a:solidFill>
              <a:srgbClr val="E7E6E6">
                <a:lumMod val="90000"/>
              </a:srgbClr>
            </a:solidFill>
            <a:ln w="19050">
              <a:solidFill>
                <a:srgbClr val="4472C4">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91.9%</a:t>
              </a:r>
            </a:p>
          </p:txBody>
        </p:sp>
        <p:sp>
          <p:nvSpPr>
            <p:cNvPr id="51" name="TextBox 50">
              <a:extLst>
                <a:ext uri="{FF2B5EF4-FFF2-40B4-BE49-F238E27FC236}">
                  <a16:creationId xmlns:a16="http://schemas.microsoft.com/office/drawing/2014/main" id="{F7263074-38C6-FAF3-33D4-32E662851226}"/>
                </a:ext>
              </a:extLst>
            </p:cNvPr>
            <p:cNvSpPr txBox="1"/>
            <p:nvPr/>
          </p:nvSpPr>
          <p:spPr>
            <a:xfrm>
              <a:off x="5390339" y="3175000"/>
              <a:ext cx="638316" cy="307777"/>
            </a:xfrm>
            <a:prstGeom prst="rect">
              <a:avLst/>
            </a:prstGeom>
            <a:solidFill>
              <a:srgbClr val="E7E6E6">
                <a:lumMod val="90000"/>
              </a:srgbClr>
            </a:solidFill>
            <a:ln w="19050">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91.3%</a:t>
              </a:r>
            </a:p>
          </p:txBody>
        </p:sp>
      </p:grpSp>
      <p:grpSp>
        <p:nvGrpSpPr>
          <p:cNvPr id="52" name="Group 51">
            <a:extLst>
              <a:ext uri="{FF2B5EF4-FFF2-40B4-BE49-F238E27FC236}">
                <a16:creationId xmlns:a16="http://schemas.microsoft.com/office/drawing/2014/main" id="{0D1E1B91-2DFC-E18D-7621-F47B4939F90E}"/>
              </a:ext>
            </a:extLst>
          </p:cNvPr>
          <p:cNvGrpSpPr/>
          <p:nvPr/>
        </p:nvGrpSpPr>
        <p:grpSpPr>
          <a:xfrm>
            <a:off x="7680093" y="2311400"/>
            <a:ext cx="3742655" cy="2184400"/>
            <a:chOff x="7899400" y="2311400"/>
            <a:chExt cx="3742655" cy="2184400"/>
          </a:xfrm>
        </p:grpSpPr>
        <p:sp>
          <p:nvSpPr>
            <p:cNvPr id="53" name="Rectangle 52">
              <a:extLst>
                <a:ext uri="{FF2B5EF4-FFF2-40B4-BE49-F238E27FC236}">
                  <a16:creationId xmlns:a16="http://schemas.microsoft.com/office/drawing/2014/main" id="{90C759F8-C4F0-5AB0-49CF-051F8895E1A8}"/>
                </a:ext>
              </a:extLst>
            </p:cNvPr>
            <p:cNvSpPr/>
            <p:nvPr/>
          </p:nvSpPr>
          <p:spPr>
            <a:xfrm>
              <a:off x="7899400" y="3714336"/>
              <a:ext cx="3167839" cy="781464"/>
            </a:xfrm>
            <a:prstGeom prst="rect">
              <a:avLst/>
            </a:prstGeom>
            <a:noFill/>
            <a:ln w="381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4" name="TextBox 53">
              <a:extLst>
                <a:ext uri="{FF2B5EF4-FFF2-40B4-BE49-F238E27FC236}">
                  <a16:creationId xmlns:a16="http://schemas.microsoft.com/office/drawing/2014/main" id="{7ECB6DF7-3E1C-61AF-DB12-BDCE5B1E0BCC}"/>
                </a:ext>
              </a:extLst>
            </p:cNvPr>
            <p:cNvSpPr txBox="1"/>
            <p:nvPr/>
          </p:nvSpPr>
          <p:spPr>
            <a:xfrm>
              <a:off x="10991039" y="2311400"/>
              <a:ext cx="638316" cy="307777"/>
            </a:xfrm>
            <a:prstGeom prst="rect">
              <a:avLst/>
            </a:prstGeom>
            <a:solidFill>
              <a:srgbClr val="E7E6E6">
                <a:lumMod val="90000"/>
              </a:srgbClr>
            </a:solidFill>
            <a:ln w="19050">
              <a:solidFill>
                <a:srgbClr val="4472C4">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93.9%</a:t>
              </a:r>
            </a:p>
          </p:txBody>
        </p:sp>
        <p:sp>
          <p:nvSpPr>
            <p:cNvPr id="55" name="TextBox 54">
              <a:extLst>
                <a:ext uri="{FF2B5EF4-FFF2-40B4-BE49-F238E27FC236}">
                  <a16:creationId xmlns:a16="http://schemas.microsoft.com/office/drawing/2014/main" id="{EE054D99-D045-9DCB-0785-998C1D8B97D1}"/>
                </a:ext>
              </a:extLst>
            </p:cNvPr>
            <p:cNvSpPr txBox="1"/>
            <p:nvPr/>
          </p:nvSpPr>
          <p:spPr>
            <a:xfrm>
              <a:off x="11003739" y="3111500"/>
              <a:ext cx="638316" cy="307777"/>
            </a:xfrm>
            <a:prstGeom prst="rect">
              <a:avLst/>
            </a:prstGeom>
            <a:solidFill>
              <a:srgbClr val="E7E6E6">
                <a:lumMod val="90000"/>
              </a:srgbClr>
            </a:solidFill>
            <a:ln w="19050">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89.0%</a:t>
              </a:r>
            </a:p>
          </p:txBody>
        </p:sp>
      </p:grpSp>
      <p:sp>
        <p:nvSpPr>
          <p:cNvPr id="56" name="Content Placeholder 3">
            <a:extLst>
              <a:ext uri="{FF2B5EF4-FFF2-40B4-BE49-F238E27FC236}">
                <a16:creationId xmlns:a16="http://schemas.microsoft.com/office/drawing/2014/main" id="{E48DC1BE-F86F-497B-4455-18F12E590963}"/>
              </a:ext>
            </a:extLst>
          </p:cNvPr>
          <p:cNvSpPr txBox="1">
            <a:spLocks/>
          </p:cNvSpPr>
          <p:nvPr/>
        </p:nvSpPr>
        <p:spPr>
          <a:xfrm>
            <a:off x="10969393" y="2696923"/>
            <a:ext cx="889006" cy="378630"/>
          </a:xfrm>
          <a:prstGeom prst="rect">
            <a:avLst/>
          </a:prstGeom>
          <a:noFill/>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pPr>
            <a:r>
              <a:rPr sz="2000" b="1">
                <a:solidFill>
                  <a:srgbClr val="C00000"/>
                </a:solidFill>
                <a:latin typeface="Calibri" panose="020F0502020204030204" pitchFamily="34" charset="0"/>
                <a:cs typeface="Calibri" panose="020F0502020204030204" pitchFamily="34" charset="0"/>
              </a:rPr>
              <a:t>▲4.9%</a:t>
            </a:r>
          </a:p>
        </p:txBody>
      </p:sp>
      <p:sp>
        <p:nvSpPr>
          <p:cNvPr id="57" name="Content Placeholder 3">
            <a:extLst>
              <a:ext uri="{FF2B5EF4-FFF2-40B4-BE49-F238E27FC236}">
                <a16:creationId xmlns:a16="http://schemas.microsoft.com/office/drawing/2014/main" id="{B09F2D19-4D09-47AB-84F5-26AF10C5A783}"/>
              </a:ext>
            </a:extLst>
          </p:cNvPr>
          <p:cNvSpPr txBox="1">
            <a:spLocks/>
          </p:cNvSpPr>
          <p:nvPr/>
        </p:nvSpPr>
        <p:spPr>
          <a:xfrm>
            <a:off x="5034508" y="2712163"/>
            <a:ext cx="889006" cy="378630"/>
          </a:xfrm>
          <a:prstGeom prst="rect">
            <a:avLst/>
          </a:prstGeom>
          <a:noFill/>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pPr>
            <a:r>
              <a:rPr sz="2000" b="1">
                <a:solidFill>
                  <a:srgbClr val="C00000"/>
                </a:solidFill>
                <a:latin typeface="Calibri" panose="020F0502020204030204" pitchFamily="34" charset="0"/>
                <a:cs typeface="Calibri" panose="020F0502020204030204" pitchFamily="34" charset="0"/>
              </a:rPr>
              <a:t>▲0.6%</a:t>
            </a:r>
          </a:p>
        </p:txBody>
      </p:sp>
      <p:sp>
        <p:nvSpPr>
          <p:cNvPr id="3" name="TextBox 19">
            <a:extLst>
              <a:ext uri="{FF2B5EF4-FFF2-40B4-BE49-F238E27FC236}">
                <a16:creationId xmlns:a16="http://schemas.microsoft.com/office/drawing/2014/main" id="{863E214F-6B24-0B8C-D0A0-308B3FDA8388}"/>
              </a:ext>
            </a:extLst>
          </p:cNvPr>
          <p:cNvSpPr txBox="1">
            <a:spLocks noChangeArrowheads="1"/>
          </p:cNvSpPr>
          <p:nvPr/>
        </p:nvSpPr>
        <p:spPr bwMode="auto">
          <a:xfrm>
            <a:off x="2680097" y="6596390"/>
            <a:ext cx="68318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912813">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912813">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912813">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912813">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err="1"/>
              <a:t>Kalinsky</a:t>
            </a:r>
            <a:r>
              <a:rPr lang="en-US" altLang="en-US" sz="1100" dirty="0"/>
              <a:t> K et al. SABCS 2020. Abstract GS3-00; </a:t>
            </a:r>
            <a:r>
              <a:rPr lang="en-US" altLang="en-US" sz="1100" dirty="0" err="1"/>
              <a:t>Kalinsky</a:t>
            </a:r>
            <a:r>
              <a:rPr lang="en-US" altLang="en-US" sz="1100" dirty="0"/>
              <a:t> K et al. </a:t>
            </a:r>
            <a:r>
              <a:rPr lang="en-US" altLang="en-US" sz="1100" i="1" dirty="0"/>
              <a:t>N </a:t>
            </a:r>
            <a:r>
              <a:rPr lang="en-US" altLang="en-US" sz="1100" i="1" dirty="0" err="1"/>
              <a:t>Engl</a:t>
            </a:r>
            <a:r>
              <a:rPr lang="en-US" altLang="en-US" sz="1100" i="1" dirty="0"/>
              <a:t> J Med. </a:t>
            </a:r>
            <a:r>
              <a:rPr lang="en-US" altLang="en-US" sz="1100" dirty="0"/>
              <a:t>2021;385(25):2336-2347.</a:t>
            </a:r>
          </a:p>
        </p:txBody>
      </p:sp>
    </p:spTree>
    <p:extLst>
      <p:ext uri="{BB962C8B-B14F-4D97-AF65-F5344CB8AC3E}">
        <p14:creationId xmlns:p14="http://schemas.microsoft.com/office/powerpoint/2010/main" val="252416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9050-8C21-7E70-E25D-4C76CC309FB4}"/>
              </a:ext>
            </a:extLst>
          </p:cNvPr>
          <p:cNvSpPr>
            <a:spLocks noGrp="1"/>
          </p:cNvSpPr>
          <p:nvPr>
            <p:ph type="title"/>
          </p:nvPr>
        </p:nvSpPr>
        <p:spPr>
          <a:xfrm>
            <a:off x="839788" y="469900"/>
            <a:ext cx="10515600" cy="1325563"/>
          </a:xfrm>
        </p:spPr>
        <p:txBody>
          <a:bodyPr>
            <a:normAutofit fontScale="90000"/>
          </a:bodyPr>
          <a:lstStyle/>
          <a:p>
            <a:pPr>
              <a:spcBef>
                <a:spcPts val="600"/>
              </a:spcBef>
              <a:defRPr/>
            </a:pP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3799" name="Title 1">
            <a:extLst>
              <a:ext uri="{FF2B5EF4-FFF2-40B4-BE49-F238E27FC236}">
                <a16:creationId xmlns:a16="http://schemas.microsoft.com/office/drawing/2014/main" id="{6F4FE337-6139-68B8-D263-AC0E26FCAD86}"/>
              </a:ext>
            </a:extLst>
          </p:cNvPr>
          <p:cNvSpPr txBox="1">
            <a:spLocks noChangeArrowheads="1"/>
          </p:cNvSpPr>
          <p:nvPr/>
        </p:nvSpPr>
        <p:spPr bwMode="auto">
          <a:xfrm>
            <a:off x="0" y="447675"/>
            <a:ext cx="12192000" cy="49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912813">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912813">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912813">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912813">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ClrTx/>
              <a:buSzTx/>
              <a:buFontTx/>
              <a:buNone/>
            </a:pPr>
            <a:r>
              <a:rPr lang="en-US" altLang="en-US" sz="2800" b="1" dirty="0">
                <a:solidFill>
                  <a:srgbClr val="B5FFFB"/>
                </a:solidFill>
              </a:rPr>
              <a:t>iDFS Stratified by Menopausal Status – Prespecified Analysis</a:t>
            </a:r>
          </a:p>
        </p:txBody>
      </p:sp>
      <p:sp>
        <p:nvSpPr>
          <p:cNvPr id="33804" name="Text Placeholder 6">
            <a:extLst>
              <a:ext uri="{FF2B5EF4-FFF2-40B4-BE49-F238E27FC236}">
                <a16:creationId xmlns:a16="http://schemas.microsoft.com/office/drawing/2014/main" id="{B729B330-39E0-95F8-9D59-C00B31ED3FC1}"/>
              </a:ext>
            </a:extLst>
          </p:cNvPr>
          <p:cNvSpPr txBox="1">
            <a:spLocks noChangeArrowheads="1"/>
          </p:cNvSpPr>
          <p:nvPr/>
        </p:nvSpPr>
        <p:spPr bwMode="auto">
          <a:xfrm>
            <a:off x="401638" y="827087"/>
            <a:ext cx="113855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912813">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912813">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912813">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912813">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ts val="1000"/>
              </a:spcBef>
              <a:buClrTx/>
              <a:buSzTx/>
              <a:buFont typeface="Arial" panose="020B0604020202020204" pitchFamily="34" charset="0"/>
              <a:buNone/>
            </a:pPr>
            <a:r>
              <a:rPr lang="en-US" altLang="en-US" sz="2400" b="1" u="sng" dirty="0"/>
              <a:t>Chemotherapy benefit for IDFS is different depending on menopausal status</a:t>
            </a:r>
          </a:p>
        </p:txBody>
      </p:sp>
      <p:sp>
        <p:nvSpPr>
          <p:cNvPr id="38" name="Rectangle 37">
            <a:extLst>
              <a:ext uri="{FF2B5EF4-FFF2-40B4-BE49-F238E27FC236}">
                <a16:creationId xmlns:a16="http://schemas.microsoft.com/office/drawing/2014/main" id="{43E7B8C3-365F-0321-7725-7CA94DA2C33F}"/>
              </a:ext>
            </a:extLst>
          </p:cNvPr>
          <p:cNvSpPr/>
          <p:nvPr/>
        </p:nvSpPr>
        <p:spPr>
          <a:xfrm>
            <a:off x="6324600" y="1529326"/>
            <a:ext cx="5617960" cy="5072960"/>
          </a:xfrm>
          <a:prstGeom prst="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9" name="Rectangle 38">
            <a:extLst>
              <a:ext uri="{FF2B5EF4-FFF2-40B4-BE49-F238E27FC236}">
                <a16:creationId xmlns:a16="http://schemas.microsoft.com/office/drawing/2014/main" id="{ECC71B18-3208-B579-5A21-A42A499DFD02}"/>
              </a:ext>
            </a:extLst>
          </p:cNvPr>
          <p:cNvSpPr/>
          <p:nvPr/>
        </p:nvSpPr>
        <p:spPr>
          <a:xfrm>
            <a:off x="381000" y="1523887"/>
            <a:ext cx="5617960" cy="5072960"/>
          </a:xfrm>
          <a:prstGeom prst="rect">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Text Placeholder 2">
            <a:extLst>
              <a:ext uri="{FF2B5EF4-FFF2-40B4-BE49-F238E27FC236}">
                <a16:creationId xmlns:a16="http://schemas.microsoft.com/office/drawing/2014/main" id="{6D2247AD-50FD-6EEA-4490-AC26E9DCD8E5}"/>
              </a:ext>
            </a:extLst>
          </p:cNvPr>
          <p:cNvSpPr txBox="1">
            <a:spLocks/>
          </p:cNvSpPr>
          <p:nvPr/>
        </p:nvSpPr>
        <p:spPr>
          <a:xfrm>
            <a:off x="2286000" y="1641394"/>
            <a:ext cx="1971302" cy="370199"/>
          </a:xfrm>
          <a:prstGeom prst="rect">
            <a:avLst/>
          </a:prstGeom>
          <a:solidFill>
            <a:schemeClr val="tx1">
              <a:lumMod val="75000"/>
            </a:schemeClr>
          </a:solidFill>
          <a:ln>
            <a:no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76A3B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03E5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03E5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spcAft>
                <a:spcPts val="0"/>
              </a:spcAft>
            </a:pPr>
            <a:r>
              <a:rPr lang="en-US" sz="2000" dirty="0">
                <a:solidFill>
                  <a:srgbClr val="C00000"/>
                </a:solidFill>
                <a:latin typeface="Calibri" panose="020F0502020204030204" pitchFamily="34" charset="0"/>
                <a:cs typeface="Calibri" panose="020F0502020204030204" pitchFamily="34" charset="0"/>
              </a:rPr>
              <a:t>Postmenopausal</a:t>
            </a:r>
          </a:p>
        </p:txBody>
      </p:sp>
      <p:sp>
        <p:nvSpPr>
          <p:cNvPr id="41" name="Text Placeholder 4">
            <a:extLst>
              <a:ext uri="{FF2B5EF4-FFF2-40B4-BE49-F238E27FC236}">
                <a16:creationId xmlns:a16="http://schemas.microsoft.com/office/drawing/2014/main" id="{FAA69A5E-4CF9-A6FA-D279-AFE4294330AC}"/>
              </a:ext>
            </a:extLst>
          </p:cNvPr>
          <p:cNvSpPr txBox="1">
            <a:spLocks/>
          </p:cNvSpPr>
          <p:nvPr/>
        </p:nvSpPr>
        <p:spPr>
          <a:xfrm>
            <a:off x="7848600" y="1720618"/>
            <a:ext cx="2504701" cy="336782"/>
          </a:xfrm>
          <a:prstGeom prst="rect">
            <a:avLst/>
          </a:prstGeom>
          <a:solidFill>
            <a:schemeClr val="tx1">
              <a:lumMod val="75000"/>
            </a:schemeClr>
          </a:solidFill>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76A3B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03E5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03E5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03E5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fontAlgn="auto">
              <a:spcAft>
                <a:spcPts val="0"/>
              </a:spcAft>
            </a:pPr>
            <a:r>
              <a:rPr lang="en-US" sz="2000" dirty="0">
                <a:solidFill>
                  <a:srgbClr val="C00000"/>
                </a:solidFill>
                <a:latin typeface="Calibri" panose="020F0502020204030204" pitchFamily="34" charset="0"/>
                <a:cs typeface="Calibri" panose="020F0502020204030204" pitchFamily="34" charset="0"/>
              </a:rPr>
              <a:t>Premenopausal</a:t>
            </a:r>
          </a:p>
        </p:txBody>
      </p:sp>
      <p:sp>
        <p:nvSpPr>
          <p:cNvPr id="42" name="TextBox 41">
            <a:extLst>
              <a:ext uri="{FF2B5EF4-FFF2-40B4-BE49-F238E27FC236}">
                <a16:creationId xmlns:a16="http://schemas.microsoft.com/office/drawing/2014/main" id="{9C4E825B-72AA-D01F-E3A2-47D7FEF5E2B6}"/>
              </a:ext>
            </a:extLst>
          </p:cNvPr>
          <p:cNvSpPr txBox="1"/>
          <p:nvPr/>
        </p:nvSpPr>
        <p:spPr>
          <a:xfrm>
            <a:off x="679081" y="5973396"/>
            <a:ext cx="4958131" cy="276999"/>
          </a:xfrm>
          <a:prstGeom prst="rect">
            <a:avLst/>
          </a:prstGeom>
          <a:solidFill>
            <a:srgbClr val="E7E6E6">
              <a:lumMod val="90000"/>
            </a:srgbClr>
          </a:solidFill>
          <a:ln w="28575">
            <a:solidFill>
              <a:srgbClr val="CF0A07"/>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Absolute Difference in Distant Recurrence as 1</a:t>
            </a:r>
            <a:r>
              <a:rPr kumimoji="0" lang="en-US" sz="1200" b="1" i="0" u="none" strike="noStrike" kern="0" cap="none" spc="0" normalizeH="0" baseline="3000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st</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site: 0% (5.6% CET and ET)</a:t>
            </a:r>
          </a:p>
        </p:txBody>
      </p:sp>
      <p:sp>
        <p:nvSpPr>
          <p:cNvPr id="43" name="TextBox 42">
            <a:extLst>
              <a:ext uri="{FF2B5EF4-FFF2-40B4-BE49-F238E27FC236}">
                <a16:creationId xmlns:a16="http://schemas.microsoft.com/office/drawing/2014/main" id="{191463D0-F537-676D-4285-1283A52C56CA}"/>
              </a:ext>
            </a:extLst>
          </p:cNvPr>
          <p:cNvSpPr txBox="1"/>
          <p:nvPr/>
        </p:nvSpPr>
        <p:spPr>
          <a:xfrm>
            <a:off x="6446068" y="5968722"/>
            <a:ext cx="5375023" cy="276999"/>
          </a:xfrm>
          <a:prstGeom prst="rect">
            <a:avLst/>
          </a:prstGeom>
          <a:solidFill>
            <a:srgbClr val="E7E6E6">
              <a:lumMod val="90000"/>
            </a:srgbClr>
          </a:solidFill>
          <a:ln w="28575">
            <a:solidFill>
              <a:srgbClr val="CF0A07"/>
            </a:solidFill>
          </a:ln>
        </p:spPr>
        <p:txBody>
          <a:bodyPr wrap="square" rtlCol="0">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Absolute Difference in Distant Recurrence as 1</a:t>
            </a:r>
            <a:r>
              <a:rPr kumimoji="0" lang="en-US" sz="1200" b="1" i="0" u="none" strike="noStrike" kern="0" cap="none" spc="0" normalizeH="0" baseline="3000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st</a:t>
            </a: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 site: 3.3% (3.9% CET vs. 7.2% ET)</a:t>
            </a:r>
          </a:p>
        </p:txBody>
      </p:sp>
      <p:sp>
        <p:nvSpPr>
          <p:cNvPr id="44" name="TextBox 43">
            <a:extLst>
              <a:ext uri="{FF2B5EF4-FFF2-40B4-BE49-F238E27FC236}">
                <a16:creationId xmlns:a16="http://schemas.microsoft.com/office/drawing/2014/main" id="{54A18552-2877-CC6F-56E7-C4CA9C5F9A54}"/>
              </a:ext>
            </a:extLst>
          </p:cNvPr>
          <p:cNvSpPr txBox="1"/>
          <p:nvPr/>
        </p:nvSpPr>
        <p:spPr>
          <a:xfrm>
            <a:off x="7290966" y="3476643"/>
            <a:ext cx="3845115" cy="276999"/>
          </a:xfrm>
          <a:prstGeom prst="rect">
            <a:avLst/>
          </a:prstGeom>
          <a:noFill/>
        </p:spPr>
        <p:txBody>
          <a:bodyPr wrap="square" rtlCol="0">
            <a:spAutoFit/>
          </a:bodyPr>
          <a:lstStyle/>
          <a:p>
            <a:pPr algn="ctr" defTabSz="914377" eaLnBrk="1" fontAlgn="auto" hangingPunct="1">
              <a:spcBef>
                <a:spcPts val="0"/>
              </a:spcBef>
              <a:spcAft>
                <a:spcPts val="0"/>
              </a:spcAft>
            </a:pPr>
            <a:r>
              <a:rPr lang="en-US" sz="1200" b="1" dirty="0">
                <a:solidFill>
                  <a:srgbClr val="000000"/>
                </a:solidFill>
                <a:latin typeface="Calibri" panose="020F0502020204030204" pitchFamily="34" charset="0"/>
                <a:ea typeface="Arial" charset="0"/>
                <a:cs typeface="Calibri" panose="020F0502020204030204" pitchFamily="34" charset="0"/>
              </a:rPr>
              <a:t>5-year IDFS Absolute Difference 5.2%</a:t>
            </a:r>
          </a:p>
        </p:txBody>
      </p:sp>
      <p:sp>
        <p:nvSpPr>
          <p:cNvPr id="45" name="TextBox 44">
            <a:extLst>
              <a:ext uri="{FF2B5EF4-FFF2-40B4-BE49-F238E27FC236}">
                <a16:creationId xmlns:a16="http://schemas.microsoft.com/office/drawing/2014/main" id="{A7FA8FF1-4E57-98BF-F865-5C9B6CE23A53}"/>
              </a:ext>
            </a:extLst>
          </p:cNvPr>
          <p:cNvSpPr txBox="1"/>
          <p:nvPr/>
        </p:nvSpPr>
        <p:spPr>
          <a:xfrm>
            <a:off x="1304697" y="3447730"/>
            <a:ext cx="3983047" cy="276999"/>
          </a:xfrm>
          <a:prstGeom prst="rect">
            <a:avLst/>
          </a:prstGeom>
          <a:noFill/>
        </p:spPr>
        <p:txBody>
          <a:bodyPr wrap="square" rtlCol="0">
            <a:spAutoFit/>
          </a:bodyPr>
          <a:lstStyle/>
          <a:p>
            <a:pPr algn="ctr" defTabSz="914377" eaLnBrk="1" fontAlgn="auto" hangingPunct="1">
              <a:spcBef>
                <a:spcPts val="0"/>
              </a:spcBef>
              <a:spcAft>
                <a:spcPts val="0"/>
              </a:spcAft>
            </a:pPr>
            <a:r>
              <a:rPr lang="en-US" sz="1200" b="1" dirty="0">
                <a:solidFill>
                  <a:srgbClr val="000000"/>
                </a:solidFill>
                <a:latin typeface="Calibri" panose="020F0502020204030204" pitchFamily="34" charset="0"/>
                <a:ea typeface="Arial" charset="0"/>
                <a:cs typeface="Calibri" panose="020F0502020204030204" pitchFamily="34" charset="0"/>
              </a:rPr>
              <a:t>No Statistically Significant IDFS Difference</a:t>
            </a:r>
          </a:p>
        </p:txBody>
      </p:sp>
      <p:pic>
        <p:nvPicPr>
          <p:cNvPr id="46" name="Content Placeholder 15">
            <a:extLst>
              <a:ext uri="{FF2B5EF4-FFF2-40B4-BE49-F238E27FC236}">
                <a16:creationId xmlns:a16="http://schemas.microsoft.com/office/drawing/2014/main" id="{BABE440C-F94A-03AA-C3C5-58817285E6B3}"/>
              </a:ext>
            </a:extLst>
          </p:cNvPr>
          <p:cNvPicPr>
            <a:picLocks noChangeAspect="1"/>
          </p:cNvPicPr>
          <p:nvPr/>
        </p:nvPicPr>
        <p:blipFill>
          <a:blip r:embed="rId3"/>
          <a:stretch>
            <a:fillRect/>
          </a:stretch>
        </p:blipFill>
        <p:spPr>
          <a:xfrm>
            <a:off x="785947" y="2047875"/>
            <a:ext cx="4271692" cy="3684588"/>
          </a:xfrm>
          <a:prstGeom prst="rect">
            <a:avLst/>
          </a:prstGeom>
        </p:spPr>
      </p:pic>
      <p:pic>
        <p:nvPicPr>
          <p:cNvPr id="47" name="Content Placeholder 20">
            <a:extLst>
              <a:ext uri="{FF2B5EF4-FFF2-40B4-BE49-F238E27FC236}">
                <a16:creationId xmlns:a16="http://schemas.microsoft.com/office/drawing/2014/main" id="{749367DE-DF6B-F2A3-399D-702DA646F9E1}"/>
              </a:ext>
            </a:extLst>
          </p:cNvPr>
          <p:cNvPicPr>
            <a:picLocks noChangeAspect="1"/>
          </p:cNvPicPr>
          <p:nvPr/>
        </p:nvPicPr>
        <p:blipFill>
          <a:blip r:embed="rId4"/>
          <a:stretch>
            <a:fillRect/>
          </a:stretch>
        </p:blipFill>
        <p:spPr>
          <a:xfrm>
            <a:off x="6682505" y="2111375"/>
            <a:ext cx="4181163" cy="3684588"/>
          </a:xfrm>
          <a:prstGeom prst="rect">
            <a:avLst/>
          </a:prstGeom>
        </p:spPr>
      </p:pic>
      <p:grpSp>
        <p:nvGrpSpPr>
          <p:cNvPr id="48" name="Group 47">
            <a:extLst>
              <a:ext uri="{FF2B5EF4-FFF2-40B4-BE49-F238E27FC236}">
                <a16:creationId xmlns:a16="http://schemas.microsoft.com/office/drawing/2014/main" id="{D934870F-71B5-8D2F-4808-C09AD72699A4}"/>
              </a:ext>
            </a:extLst>
          </p:cNvPr>
          <p:cNvGrpSpPr/>
          <p:nvPr/>
        </p:nvGrpSpPr>
        <p:grpSpPr>
          <a:xfrm>
            <a:off x="1865312" y="2374900"/>
            <a:ext cx="3704555" cy="2070100"/>
            <a:chOff x="2324100" y="2374900"/>
            <a:chExt cx="3704555" cy="2070100"/>
          </a:xfrm>
        </p:grpSpPr>
        <p:sp>
          <p:nvSpPr>
            <p:cNvPr id="49" name="Rectangle 48">
              <a:extLst>
                <a:ext uri="{FF2B5EF4-FFF2-40B4-BE49-F238E27FC236}">
                  <a16:creationId xmlns:a16="http://schemas.microsoft.com/office/drawing/2014/main" id="{0D4E1739-03DC-AB9C-7B85-053E85C54246}"/>
                </a:ext>
              </a:extLst>
            </p:cNvPr>
            <p:cNvSpPr/>
            <p:nvPr/>
          </p:nvSpPr>
          <p:spPr>
            <a:xfrm>
              <a:off x="2324100" y="3663536"/>
              <a:ext cx="3167839" cy="781464"/>
            </a:xfrm>
            <a:prstGeom prst="rect">
              <a:avLst/>
            </a:prstGeom>
            <a:noFill/>
            <a:ln w="381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TextBox 49">
              <a:extLst>
                <a:ext uri="{FF2B5EF4-FFF2-40B4-BE49-F238E27FC236}">
                  <a16:creationId xmlns:a16="http://schemas.microsoft.com/office/drawing/2014/main" id="{74955C41-C5E0-78F6-D935-C105E235A547}"/>
                </a:ext>
              </a:extLst>
            </p:cNvPr>
            <p:cNvSpPr txBox="1"/>
            <p:nvPr/>
          </p:nvSpPr>
          <p:spPr>
            <a:xfrm>
              <a:off x="5377639" y="2374900"/>
              <a:ext cx="638316" cy="307777"/>
            </a:xfrm>
            <a:prstGeom prst="rect">
              <a:avLst/>
            </a:prstGeom>
            <a:solidFill>
              <a:srgbClr val="E7E6E6">
                <a:lumMod val="90000"/>
              </a:srgbClr>
            </a:solidFill>
            <a:ln w="19050">
              <a:solidFill>
                <a:srgbClr val="4472C4">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91.9%</a:t>
              </a:r>
            </a:p>
          </p:txBody>
        </p:sp>
        <p:sp>
          <p:nvSpPr>
            <p:cNvPr id="51" name="TextBox 50">
              <a:extLst>
                <a:ext uri="{FF2B5EF4-FFF2-40B4-BE49-F238E27FC236}">
                  <a16:creationId xmlns:a16="http://schemas.microsoft.com/office/drawing/2014/main" id="{F7263074-38C6-FAF3-33D4-32E662851226}"/>
                </a:ext>
              </a:extLst>
            </p:cNvPr>
            <p:cNvSpPr txBox="1"/>
            <p:nvPr/>
          </p:nvSpPr>
          <p:spPr>
            <a:xfrm>
              <a:off x="5390339" y="3175000"/>
              <a:ext cx="638316" cy="307777"/>
            </a:xfrm>
            <a:prstGeom prst="rect">
              <a:avLst/>
            </a:prstGeom>
            <a:solidFill>
              <a:srgbClr val="E7E6E6">
                <a:lumMod val="90000"/>
              </a:srgbClr>
            </a:solidFill>
            <a:ln w="19050">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91.3%</a:t>
              </a:r>
            </a:p>
          </p:txBody>
        </p:sp>
      </p:grpSp>
      <p:grpSp>
        <p:nvGrpSpPr>
          <p:cNvPr id="52" name="Group 51">
            <a:extLst>
              <a:ext uri="{FF2B5EF4-FFF2-40B4-BE49-F238E27FC236}">
                <a16:creationId xmlns:a16="http://schemas.microsoft.com/office/drawing/2014/main" id="{0D1E1B91-2DFC-E18D-7621-F47B4939F90E}"/>
              </a:ext>
            </a:extLst>
          </p:cNvPr>
          <p:cNvGrpSpPr/>
          <p:nvPr/>
        </p:nvGrpSpPr>
        <p:grpSpPr>
          <a:xfrm>
            <a:off x="7680093" y="2311400"/>
            <a:ext cx="3742655" cy="2184400"/>
            <a:chOff x="7899400" y="2311400"/>
            <a:chExt cx="3742655" cy="2184400"/>
          </a:xfrm>
        </p:grpSpPr>
        <p:sp>
          <p:nvSpPr>
            <p:cNvPr id="53" name="Rectangle 52">
              <a:extLst>
                <a:ext uri="{FF2B5EF4-FFF2-40B4-BE49-F238E27FC236}">
                  <a16:creationId xmlns:a16="http://schemas.microsoft.com/office/drawing/2014/main" id="{90C759F8-C4F0-5AB0-49CF-051F8895E1A8}"/>
                </a:ext>
              </a:extLst>
            </p:cNvPr>
            <p:cNvSpPr/>
            <p:nvPr/>
          </p:nvSpPr>
          <p:spPr>
            <a:xfrm>
              <a:off x="7899400" y="3714336"/>
              <a:ext cx="3167839" cy="781464"/>
            </a:xfrm>
            <a:prstGeom prst="rect">
              <a:avLst/>
            </a:prstGeom>
            <a:noFill/>
            <a:ln w="381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4" name="TextBox 53">
              <a:extLst>
                <a:ext uri="{FF2B5EF4-FFF2-40B4-BE49-F238E27FC236}">
                  <a16:creationId xmlns:a16="http://schemas.microsoft.com/office/drawing/2014/main" id="{7ECB6DF7-3E1C-61AF-DB12-BDCE5B1E0BCC}"/>
                </a:ext>
              </a:extLst>
            </p:cNvPr>
            <p:cNvSpPr txBox="1"/>
            <p:nvPr/>
          </p:nvSpPr>
          <p:spPr>
            <a:xfrm>
              <a:off x="10991039" y="2311400"/>
              <a:ext cx="638316" cy="307777"/>
            </a:xfrm>
            <a:prstGeom prst="rect">
              <a:avLst/>
            </a:prstGeom>
            <a:solidFill>
              <a:srgbClr val="E7E6E6">
                <a:lumMod val="90000"/>
              </a:srgbClr>
            </a:solidFill>
            <a:ln w="19050">
              <a:solidFill>
                <a:srgbClr val="4472C4">
                  <a:lumMod val="75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93.9%</a:t>
              </a:r>
            </a:p>
          </p:txBody>
        </p:sp>
        <p:sp>
          <p:nvSpPr>
            <p:cNvPr id="55" name="TextBox 54">
              <a:extLst>
                <a:ext uri="{FF2B5EF4-FFF2-40B4-BE49-F238E27FC236}">
                  <a16:creationId xmlns:a16="http://schemas.microsoft.com/office/drawing/2014/main" id="{EE054D99-D045-9DCB-0785-998C1D8B97D1}"/>
                </a:ext>
              </a:extLst>
            </p:cNvPr>
            <p:cNvSpPr txBox="1"/>
            <p:nvPr/>
          </p:nvSpPr>
          <p:spPr>
            <a:xfrm>
              <a:off x="11003739" y="3111500"/>
              <a:ext cx="638316" cy="307777"/>
            </a:xfrm>
            <a:prstGeom prst="rect">
              <a:avLst/>
            </a:prstGeom>
            <a:solidFill>
              <a:srgbClr val="E7E6E6">
                <a:lumMod val="90000"/>
              </a:srgbClr>
            </a:solidFill>
            <a:ln w="19050">
              <a:solidFill>
                <a:srgbClr val="C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546A">
                      <a:lumMod val="50000"/>
                    </a:srgbClr>
                  </a:solidFill>
                  <a:effectLst/>
                  <a:uLnTx/>
                  <a:uFillTx/>
                  <a:latin typeface="Calibri" panose="020F0502020204030204" pitchFamily="34" charset="0"/>
                  <a:ea typeface="+mn-ea"/>
                  <a:cs typeface="Calibri" panose="020F0502020204030204" pitchFamily="34" charset="0"/>
                </a:rPr>
                <a:t>89.0%</a:t>
              </a:r>
            </a:p>
          </p:txBody>
        </p:sp>
      </p:grpSp>
      <p:sp>
        <p:nvSpPr>
          <p:cNvPr id="56" name="Content Placeholder 3">
            <a:extLst>
              <a:ext uri="{FF2B5EF4-FFF2-40B4-BE49-F238E27FC236}">
                <a16:creationId xmlns:a16="http://schemas.microsoft.com/office/drawing/2014/main" id="{E48DC1BE-F86F-497B-4455-18F12E590963}"/>
              </a:ext>
            </a:extLst>
          </p:cNvPr>
          <p:cNvSpPr txBox="1">
            <a:spLocks/>
          </p:cNvSpPr>
          <p:nvPr/>
        </p:nvSpPr>
        <p:spPr>
          <a:xfrm>
            <a:off x="10969393" y="2696923"/>
            <a:ext cx="889006" cy="378630"/>
          </a:xfrm>
          <a:prstGeom prst="rect">
            <a:avLst/>
          </a:prstGeom>
          <a:noFill/>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pPr>
            <a:r>
              <a:rPr sz="2000" b="1">
                <a:solidFill>
                  <a:srgbClr val="C00000"/>
                </a:solidFill>
                <a:latin typeface="Calibri" panose="020F0502020204030204" pitchFamily="34" charset="0"/>
                <a:cs typeface="Calibri" panose="020F0502020204030204" pitchFamily="34" charset="0"/>
              </a:rPr>
              <a:t>▲4.9%</a:t>
            </a:r>
          </a:p>
        </p:txBody>
      </p:sp>
      <p:sp>
        <p:nvSpPr>
          <p:cNvPr id="57" name="Content Placeholder 3">
            <a:extLst>
              <a:ext uri="{FF2B5EF4-FFF2-40B4-BE49-F238E27FC236}">
                <a16:creationId xmlns:a16="http://schemas.microsoft.com/office/drawing/2014/main" id="{B09F2D19-4D09-47AB-84F5-26AF10C5A783}"/>
              </a:ext>
            </a:extLst>
          </p:cNvPr>
          <p:cNvSpPr txBox="1">
            <a:spLocks/>
          </p:cNvSpPr>
          <p:nvPr/>
        </p:nvSpPr>
        <p:spPr>
          <a:xfrm>
            <a:off x="5034508" y="2712163"/>
            <a:ext cx="889006" cy="378630"/>
          </a:xfrm>
          <a:prstGeom prst="rect">
            <a:avLst/>
          </a:prstGeom>
          <a:noFill/>
        </p:spPr>
        <p:txBody>
          <a:bodyPr vert="horz" lIns="91440" tIns="45720" rIns="91440" bIns="45720" rtlCol="0">
            <a:normAutofit fontScale="85000" lnSpcReduction="10000"/>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 typeface="Arial" panose="020B0604020202020204" pitchFamily="34" charset="0"/>
              <a:buNone/>
            </a:pPr>
            <a:r>
              <a:rPr sz="2000" b="1">
                <a:solidFill>
                  <a:srgbClr val="C00000"/>
                </a:solidFill>
                <a:latin typeface="Calibri" panose="020F0502020204030204" pitchFamily="34" charset="0"/>
                <a:cs typeface="Calibri" panose="020F0502020204030204" pitchFamily="34" charset="0"/>
              </a:rPr>
              <a:t>▲0.6%</a:t>
            </a:r>
          </a:p>
        </p:txBody>
      </p:sp>
      <p:sp>
        <p:nvSpPr>
          <p:cNvPr id="3" name="TextBox 19">
            <a:extLst>
              <a:ext uri="{FF2B5EF4-FFF2-40B4-BE49-F238E27FC236}">
                <a16:creationId xmlns:a16="http://schemas.microsoft.com/office/drawing/2014/main" id="{863E214F-6B24-0B8C-D0A0-308B3FDA8388}"/>
              </a:ext>
            </a:extLst>
          </p:cNvPr>
          <p:cNvSpPr txBox="1">
            <a:spLocks noChangeArrowheads="1"/>
          </p:cNvSpPr>
          <p:nvPr/>
        </p:nvSpPr>
        <p:spPr bwMode="auto">
          <a:xfrm>
            <a:off x="2680097" y="6596390"/>
            <a:ext cx="68318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912813">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912813">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912813">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912813">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912813"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err="1"/>
              <a:t>Kalinsky</a:t>
            </a:r>
            <a:r>
              <a:rPr lang="en-US" altLang="en-US" sz="1100" dirty="0"/>
              <a:t> K et al. SABCS 2020. Abstract GS3-00; </a:t>
            </a:r>
            <a:r>
              <a:rPr lang="en-US" altLang="en-US" sz="1100" dirty="0" err="1"/>
              <a:t>Kalinsky</a:t>
            </a:r>
            <a:r>
              <a:rPr lang="en-US" altLang="en-US" sz="1100" dirty="0"/>
              <a:t> K et al. </a:t>
            </a:r>
            <a:r>
              <a:rPr lang="en-US" altLang="en-US" sz="1100" i="1" dirty="0"/>
              <a:t>N </a:t>
            </a:r>
            <a:r>
              <a:rPr lang="en-US" altLang="en-US" sz="1100" i="1" dirty="0" err="1"/>
              <a:t>Engl</a:t>
            </a:r>
            <a:r>
              <a:rPr lang="en-US" altLang="en-US" sz="1100" i="1" dirty="0"/>
              <a:t> J Med. </a:t>
            </a:r>
            <a:r>
              <a:rPr lang="en-US" altLang="en-US" sz="1100" dirty="0"/>
              <a:t>2021;385(25):2336-2347.</a:t>
            </a:r>
          </a:p>
        </p:txBody>
      </p:sp>
      <p:sp>
        <p:nvSpPr>
          <p:cNvPr id="26" name="TextBox 25">
            <a:extLst>
              <a:ext uri="{FF2B5EF4-FFF2-40B4-BE49-F238E27FC236}">
                <a16:creationId xmlns:a16="http://schemas.microsoft.com/office/drawing/2014/main" id="{99AFED86-A5F4-F09B-0616-ABA1481EAC49}"/>
              </a:ext>
            </a:extLst>
          </p:cNvPr>
          <p:cNvSpPr txBox="1"/>
          <p:nvPr/>
        </p:nvSpPr>
        <p:spPr>
          <a:xfrm rot="20169886">
            <a:off x="1162220" y="3508020"/>
            <a:ext cx="9673482" cy="830997"/>
          </a:xfrm>
          <a:prstGeom prst="rect">
            <a:avLst/>
          </a:prstGeom>
          <a:solidFill>
            <a:schemeClr val="bg1">
              <a:lumMod val="60000"/>
              <a:lumOff val="40000"/>
            </a:schemeClr>
          </a:solidFill>
          <a:ln>
            <a:solidFill>
              <a:schemeClr val="tx1"/>
            </a:solidFill>
          </a:ln>
        </p:spPr>
        <p:txBody>
          <a:bodyPr wrap="none">
            <a:spAutoFit/>
          </a:bodyPr>
          <a:lstStyle/>
          <a:p>
            <a:pPr>
              <a:defRPr/>
            </a:pPr>
            <a:r>
              <a:rPr lang="en-US" b="1" u="sng" dirty="0">
                <a:latin typeface="Calibri" panose="020F0502020204030204" pitchFamily="34" charset="0"/>
                <a:cs typeface="Calibri" panose="020F0502020204030204" pitchFamily="34" charset="0"/>
              </a:rPr>
              <a:t>IS BENEFIT OF CHEMOTHERAPY IN PREMENOPAUSAL WOMEN DUE TO OS?</a:t>
            </a:r>
          </a:p>
          <a:p>
            <a:pPr>
              <a:defRPr/>
            </a:pPr>
            <a:r>
              <a:rPr lang="en-US" b="1" dirty="0">
                <a:latin typeface="Calibri" panose="020F0502020204030204" pitchFamily="34" charset="0"/>
                <a:cs typeface="Calibri" panose="020F0502020204030204" pitchFamily="34" charset="0"/>
              </a:rPr>
              <a:t>OFSET TRIAL ADDRESSING THIS</a:t>
            </a:r>
          </a:p>
        </p:txBody>
      </p:sp>
    </p:spTree>
    <p:extLst>
      <p:ext uri="{BB962C8B-B14F-4D97-AF65-F5344CB8AC3E}">
        <p14:creationId xmlns:p14="http://schemas.microsoft.com/office/powerpoint/2010/main" val="53714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E50B29FE-D3C9-1768-937B-C849EBF76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9725"/>
            <a:ext cx="36449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5" name="Rectangle 3">
            <a:extLst>
              <a:ext uri="{FF2B5EF4-FFF2-40B4-BE49-F238E27FC236}">
                <a16:creationId xmlns:a16="http://schemas.microsoft.com/office/drawing/2014/main" id="{884254C7-5DC0-704E-3FD1-905AC520740D}"/>
              </a:ext>
            </a:extLst>
          </p:cNvPr>
          <p:cNvSpPr>
            <a:spLocks noGrp="1" noChangeArrowheads="1"/>
          </p:cNvSpPr>
          <p:nvPr>
            <p:ph type="title"/>
          </p:nvPr>
        </p:nvSpPr>
        <p:spPr>
          <a:xfrm>
            <a:off x="2286000" y="381000"/>
            <a:ext cx="7772400" cy="1143000"/>
          </a:xfrm>
        </p:spPr>
        <p:txBody>
          <a:bodyPr/>
          <a:lstStyle/>
          <a:p>
            <a:pPr eaLnBrk="1" hangingPunct="1">
              <a:defRPr/>
            </a:pPr>
            <a:r>
              <a:rPr lang="en-US" altLang="en-US" sz="3600" b="1" dirty="0">
                <a:latin typeface="Calibri" charset="0"/>
                <a:ea typeface="MS PGothic" charset="-128"/>
              </a:rPr>
              <a:t>Gene Expression Profile</a:t>
            </a:r>
            <a:br>
              <a:rPr lang="en-US" altLang="en-US" sz="3600" b="1" dirty="0">
                <a:latin typeface="Calibri" charset="0"/>
                <a:ea typeface="MS PGothic" charset="-128"/>
              </a:rPr>
            </a:br>
            <a:r>
              <a:rPr lang="en-US" altLang="en-US" sz="3200" b="1" dirty="0">
                <a:solidFill>
                  <a:srgbClr val="66FF66"/>
                </a:solidFill>
                <a:latin typeface="Calibri" charset="0"/>
                <a:ea typeface="MS PGothic" charset="-128"/>
              </a:rPr>
              <a:t>Rotterdam Study 70-Gene Profile</a:t>
            </a:r>
          </a:p>
        </p:txBody>
      </p:sp>
      <p:sp>
        <p:nvSpPr>
          <p:cNvPr id="35844" name="Text Box 4">
            <a:extLst>
              <a:ext uri="{FF2B5EF4-FFF2-40B4-BE49-F238E27FC236}">
                <a16:creationId xmlns:a16="http://schemas.microsoft.com/office/drawing/2014/main" id="{918C8D22-651F-8275-5D15-76B3D0765EFA}"/>
              </a:ext>
            </a:extLst>
          </p:cNvPr>
          <p:cNvSpPr txBox="1">
            <a:spLocks noChangeArrowheads="1"/>
          </p:cNvSpPr>
          <p:nvPr/>
        </p:nvSpPr>
        <p:spPr bwMode="auto">
          <a:xfrm>
            <a:off x="1257300" y="6596390"/>
            <a:ext cx="9677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100" dirty="0"/>
              <a:t>van de </a:t>
            </a:r>
            <a:r>
              <a:rPr lang="en-US" altLang="en-US" sz="1100" dirty="0" err="1"/>
              <a:t>Vijver</a:t>
            </a:r>
            <a:r>
              <a:rPr lang="en-US" altLang="en-US" sz="1100" dirty="0"/>
              <a:t> MJ et al. </a:t>
            </a:r>
            <a:r>
              <a:rPr lang="en-US" altLang="en-US" sz="1100" i="1" dirty="0"/>
              <a:t>N </a:t>
            </a:r>
            <a:r>
              <a:rPr lang="en-US" altLang="en-US" sz="1100" i="1" dirty="0" err="1"/>
              <a:t>Engl</a:t>
            </a:r>
            <a:r>
              <a:rPr lang="en-US" altLang="en-US" sz="1100" i="1" dirty="0"/>
              <a:t> J Med. </a:t>
            </a:r>
            <a:r>
              <a:rPr lang="en-US" altLang="en-US" sz="1100" dirty="0"/>
              <a:t>2002;347(25):1999-2009; </a:t>
            </a:r>
            <a:r>
              <a:rPr lang="en-US" altLang="en-US" sz="1100" dirty="0" err="1"/>
              <a:t>Buyse</a:t>
            </a:r>
            <a:r>
              <a:rPr lang="en-US" altLang="en-US" sz="1100" dirty="0"/>
              <a:t> M et al. </a:t>
            </a:r>
            <a:r>
              <a:rPr lang="en-US" altLang="en-US" sz="1100" i="1" dirty="0"/>
              <a:t>J Natl Cancer Inst.</a:t>
            </a:r>
            <a:r>
              <a:rPr lang="en-US" altLang="en-US" sz="1100" dirty="0"/>
              <a:t> 2006;98(17):1183-1192.</a:t>
            </a:r>
            <a:endParaRPr lang="en-US" altLang="en-US" sz="1600" dirty="0"/>
          </a:p>
        </p:txBody>
      </p:sp>
      <p:grpSp>
        <p:nvGrpSpPr>
          <p:cNvPr id="35845" name="Group 5">
            <a:extLst>
              <a:ext uri="{FF2B5EF4-FFF2-40B4-BE49-F238E27FC236}">
                <a16:creationId xmlns:a16="http://schemas.microsoft.com/office/drawing/2014/main" id="{285A3078-89EB-01E0-1BA7-DA92585D50FE}"/>
              </a:ext>
            </a:extLst>
          </p:cNvPr>
          <p:cNvGrpSpPr>
            <a:grpSpLocks/>
          </p:cNvGrpSpPr>
          <p:nvPr/>
        </p:nvGrpSpPr>
        <p:grpSpPr bwMode="auto">
          <a:xfrm>
            <a:off x="5943600" y="1685925"/>
            <a:ext cx="2057400" cy="4800600"/>
            <a:chOff x="4134" y="816"/>
            <a:chExt cx="1386" cy="3247"/>
          </a:xfrm>
        </p:grpSpPr>
        <p:pic>
          <p:nvPicPr>
            <p:cNvPr id="35847" name="Picture 6">
              <a:extLst>
                <a:ext uri="{FF2B5EF4-FFF2-40B4-BE49-F238E27FC236}">
                  <a16:creationId xmlns:a16="http://schemas.microsoft.com/office/drawing/2014/main" id="{B0126357-CE25-FA8C-3961-D8AA20B21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 y="816"/>
              <a:ext cx="1386"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a:extLst>
                <a:ext uri="{FF2B5EF4-FFF2-40B4-BE49-F238E27FC236}">
                  <a16:creationId xmlns:a16="http://schemas.microsoft.com/office/drawing/2014/main" id="{49B465C0-6272-274E-78E2-38670D12B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 y="2496"/>
              <a:ext cx="1372"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 Box 8">
            <a:extLst>
              <a:ext uri="{FF2B5EF4-FFF2-40B4-BE49-F238E27FC236}">
                <a16:creationId xmlns:a16="http://schemas.microsoft.com/office/drawing/2014/main" id="{6D0D3C7E-1BEE-5504-3952-27E27E143B70}"/>
              </a:ext>
            </a:extLst>
          </p:cNvPr>
          <p:cNvSpPr txBox="1">
            <a:spLocks noChangeArrowheads="1"/>
          </p:cNvSpPr>
          <p:nvPr/>
        </p:nvSpPr>
        <p:spPr bwMode="auto">
          <a:xfrm flipH="1">
            <a:off x="8610600" y="2597150"/>
            <a:ext cx="3200400" cy="2432050"/>
          </a:xfrm>
          <a:prstGeom prst="rect">
            <a:avLst/>
          </a:prstGeom>
          <a:solidFill>
            <a:schemeClr val="tx1">
              <a:lumMod val="50000"/>
            </a:schemeClr>
          </a:solidFill>
          <a:ln>
            <a:noFill/>
          </a:ln>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2000" dirty="0"/>
              <a:t>Prognostic in both LNN </a:t>
            </a:r>
          </a:p>
          <a:p>
            <a:pPr eaLnBrk="1" hangingPunct="1">
              <a:spcBef>
                <a:spcPct val="0"/>
              </a:spcBef>
              <a:buClrTx/>
              <a:buSzTx/>
              <a:buFontTx/>
              <a:buNone/>
            </a:pPr>
            <a:r>
              <a:rPr lang="en-US" altLang="en-US" sz="2000" dirty="0"/>
              <a:t>(n = 151) and LNP (N = 144)</a:t>
            </a:r>
          </a:p>
          <a:p>
            <a:pPr eaLnBrk="1" hangingPunct="1">
              <a:spcBef>
                <a:spcPct val="0"/>
              </a:spcBef>
              <a:buClrTx/>
              <a:buSzTx/>
              <a:buFontTx/>
              <a:buNone/>
            </a:pPr>
            <a:endParaRPr lang="en-US" altLang="en-US" sz="2000" dirty="0"/>
          </a:p>
          <a:p>
            <a:pPr eaLnBrk="1" hangingPunct="1">
              <a:spcBef>
                <a:spcPct val="0"/>
              </a:spcBef>
              <a:buClrTx/>
              <a:buSzTx/>
              <a:buFontTx/>
              <a:buNone/>
            </a:pPr>
            <a:r>
              <a:rPr lang="en-US" altLang="en-US" sz="2000" dirty="0"/>
              <a:t>Validated in multi-institution study in untreated LNN patients (N = 307) and added to </a:t>
            </a:r>
            <a:r>
              <a:rPr lang="en-US" altLang="en-US" sz="2000" dirty="0" err="1"/>
              <a:t>clinicopath</a:t>
            </a:r>
            <a:r>
              <a:rPr lang="en-US" altLang="en-US" sz="2000" dirty="0"/>
              <a:t> factors</a:t>
            </a:r>
          </a:p>
          <a:p>
            <a:pPr eaLnBrk="1" hangingPunct="1">
              <a:spcBef>
                <a:spcPct val="0"/>
              </a:spcBef>
              <a:buClrTx/>
              <a:buSzTx/>
              <a:buFontTx/>
              <a:buNone/>
            </a:pPr>
            <a:endParaRPr lang="en-US" altLang="en-US" sz="12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4FFCF6A8-4FDF-094F-33AA-EC166A2E1FA9}"/>
              </a:ext>
            </a:extLst>
          </p:cNvPr>
          <p:cNvSpPr>
            <a:spLocks noGrp="1" noChangeArrowheads="1"/>
          </p:cNvSpPr>
          <p:nvPr>
            <p:ph type="title"/>
          </p:nvPr>
        </p:nvSpPr>
        <p:spPr>
          <a:xfrm>
            <a:off x="446088" y="228600"/>
            <a:ext cx="11136312" cy="1143000"/>
          </a:xfrm>
        </p:spPr>
        <p:txBody>
          <a:bodyPr/>
          <a:lstStyle/>
          <a:p>
            <a:pPr eaLnBrk="1" hangingPunct="1">
              <a:defRPr/>
            </a:pPr>
            <a:r>
              <a:rPr lang="en-US" sz="4000" b="1" dirty="0">
                <a:ea typeface="+mj-ea"/>
              </a:rPr>
              <a:t>MINDACT (N = </a:t>
            </a:r>
            <a:r>
              <a:rPr lang="en-US" sz="4000" b="1" dirty="0">
                <a:solidFill>
                  <a:srgbClr val="B5FFFB"/>
                </a:solidFill>
                <a:ea typeface="+mj-ea"/>
              </a:rPr>
              <a:t>6693</a:t>
            </a:r>
            <a:r>
              <a:rPr lang="en-US" sz="4000" b="1" dirty="0">
                <a:ea typeface="+mj-ea"/>
              </a:rPr>
              <a:t>)</a:t>
            </a:r>
            <a:r>
              <a:rPr lang="en-US" sz="4000" b="1" dirty="0">
                <a:solidFill>
                  <a:srgbClr val="B5FFFB"/>
                </a:solidFill>
                <a:ea typeface="+mj-ea"/>
              </a:rPr>
              <a:t> – </a:t>
            </a:r>
            <a:r>
              <a:rPr lang="en-US" sz="3600" b="1" dirty="0">
                <a:solidFill>
                  <a:srgbClr val="B5FFFB"/>
                </a:solidFill>
                <a:ea typeface="+mj-ea"/>
              </a:rPr>
              <a:t>EORTC Prospective RCT 0-3 LN+</a:t>
            </a:r>
            <a:endParaRPr lang="en-US" sz="4000" b="1" dirty="0">
              <a:solidFill>
                <a:srgbClr val="B5FFFB"/>
              </a:solidFill>
              <a:ea typeface="+mj-ea"/>
            </a:endParaRPr>
          </a:p>
        </p:txBody>
      </p:sp>
      <p:grpSp>
        <p:nvGrpSpPr>
          <p:cNvPr id="37891" name="Group 1">
            <a:extLst>
              <a:ext uri="{FF2B5EF4-FFF2-40B4-BE49-F238E27FC236}">
                <a16:creationId xmlns:a16="http://schemas.microsoft.com/office/drawing/2014/main" id="{D074E906-A4CB-E78E-63AD-FD1083FEC415}"/>
              </a:ext>
            </a:extLst>
          </p:cNvPr>
          <p:cNvGrpSpPr>
            <a:grpSpLocks/>
          </p:cNvGrpSpPr>
          <p:nvPr/>
        </p:nvGrpSpPr>
        <p:grpSpPr bwMode="auto">
          <a:xfrm>
            <a:off x="396875" y="1676400"/>
            <a:ext cx="6765925" cy="4953000"/>
            <a:chOff x="493713" y="1600200"/>
            <a:chExt cx="7354887" cy="5263472"/>
          </a:xfrm>
        </p:grpSpPr>
        <p:pic>
          <p:nvPicPr>
            <p:cNvPr id="37895" name="Picture 3">
              <a:extLst>
                <a:ext uri="{FF2B5EF4-FFF2-40B4-BE49-F238E27FC236}">
                  <a16:creationId xmlns:a16="http://schemas.microsoft.com/office/drawing/2014/main" id="{5B7BABC3-52AB-5D84-FB6C-4CE2DBC96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00200"/>
              <a:ext cx="7354887" cy="4905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6" name="Rectangle 1">
              <a:extLst>
                <a:ext uri="{FF2B5EF4-FFF2-40B4-BE49-F238E27FC236}">
                  <a16:creationId xmlns:a16="http://schemas.microsoft.com/office/drawing/2014/main" id="{230627B2-FBD0-6C17-C9D5-1303F1A59690}"/>
                </a:ext>
              </a:extLst>
            </p:cNvPr>
            <p:cNvSpPr>
              <a:spLocks noChangeArrowheads="1"/>
            </p:cNvSpPr>
            <p:nvPr/>
          </p:nvSpPr>
          <p:spPr bwMode="auto">
            <a:xfrm>
              <a:off x="1447800" y="4038600"/>
              <a:ext cx="5715000" cy="914400"/>
            </a:xfrm>
            <a:prstGeom prst="rect">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2400">
                <a:latin typeface="Times" pitchFamily="2" charset="0"/>
              </a:endParaRPr>
            </a:p>
          </p:txBody>
        </p:sp>
        <p:sp>
          <p:nvSpPr>
            <p:cNvPr id="37897" name="Oval 2">
              <a:extLst>
                <a:ext uri="{FF2B5EF4-FFF2-40B4-BE49-F238E27FC236}">
                  <a16:creationId xmlns:a16="http://schemas.microsoft.com/office/drawing/2014/main" id="{DC8759B6-8EDB-7E66-FA28-859273F8E7C9}"/>
                </a:ext>
              </a:extLst>
            </p:cNvPr>
            <p:cNvSpPr>
              <a:spLocks noChangeArrowheads="1"/>
            </p:cNvSpPr>
            <p:nvPr/>
          </p:nvSpPr>
          <p:spPr bwMode="auto">
            <a:xfrm>
              <a:off x="4087813" y="4149725"/>
              <a:ext cx="457200" cy="457200"/>
            </a:xfrm>
            <a:prstGeom prst="ellipse">
              <a:avLst/>
            </a:prstGeom>
            <a:solidFill>
              <a:schemeClr val="accent1">
                <a:alpha val="83920"/>
              </a:schemeClr>
            </a:solidFill>
            <a:ln w="9525">
              <a:solidFill>
                <a:schemeClr val="tx1"/>
              </a:solidFill>
              <a:round/>
              <a:headEnd/>
              <a:tailEnd/>
            </a:ln>
          </p:spPr>
          <p:txBody>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2400">
                <a:latin typeface="Times" pitchFamily="2" charset="0"/>
              </a:endParaRPr>
            </a:p>
          </p:txBody>
        </p:sp>
        <p:sp>
          <p:nvSpPr>
            <p:cNvPr id="37898" name="TextBox 2">
              <a:extLst>
                <a:ext uri="{FF2B5EF4-FFF2-40B4-BE49-F238E27FC236}">
                  <a16:creationId xmlns:a16="http://schemas.microsoft.com/office/drawing/2014/main" id="{84E1EBD9-2858-3787-5AE2-F814AC1AEC30}"/>
                </a:ext>
              </a:extLst>
            </p:cNvPr>
            <p:cNvSpPr txBox="1">
              <a:spLocks noChangeArrowheads="1"/>
            </p:cNvSpPr>
            <p:nvPr/>
          </p:nvSpPr>
          <p:spPr bwMode="auto">
            <a:xfrm>
              <a:off x="547756" y="6601734"/>
              <a:ext cx="2082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100"/>
                <a:t>88% HR+; 12% TNBC; 10% HER2+</a:t>
              </a:r>
            </a:p>
          </p:txBody>
        </p:sp>
      </p:grpSp>
      <p:sp>
        <p:nvSpPr>
          <p:cNvPr id="7" name="TextBox 6">
            <a:extLst>
              <a:ext uri="{FF2B5EF4-FFF2-40B4-BE49-F238E27FC236}">
                <a16:creationId xmlns:a16="http://schemas.microsoft.com/office/drawing/2014/main" id="{D8C4A255-063F-0C13-526E-4CBA71071517}"/>
              </a:ext>
            </a:extLst>
          </p:cNvPr>
          <p:cNvSpPr txBox="1"/>
          <p:nvPr/>
        </p:nvSpPr>
        <p:spPr>
          <a:xfrm>
            <a:off x="8763000" y="6520190"/>
            <a:ext cx="3200400" cy="261610"/>
          </a:xfrm>
          <a:prstGeom prst="rect">
            <a:avLst/>
          </a:prstGeom>
          <a:noFill/>
        </p:spPr>
        <p:txBody>
          <a:bodyPr wrap="square">
            <a:spAutoFit/>
          </a:bodyPr>
          <a:lstStyle/>
          <a:p>
            <a:pPr>
              <a:defRPr/>
            </a:pPr>
            <a:r>
              <a:rPr lang="en-US" sz="1100" dirty="0">
                <a:latin typeface="Calibri" charset="0"/>
                <a:ea typeface="Calibri" charset="0"/>
                <a:cs typeface="Calibri" charset="0"/>
              </a:rPr>
              <a:t>Cardoso F et al. </a:t>
            </a:r>
            <a:r>
              <a:rPr lang="en-US" sz="1100" i="1" dirty="0">
                <a:latin typeface="Calibri" charset="0"/>
                <a:ea typeface="Calibri" charset="0"/>
                <a:cs typeface="Calibri" charset="0"/>
              </a:rPr>
              <a:t>N Engl J Med. </a:t>
            </a:r>
            <a:r>
              <a:rPr lang="en-US" sz="1100" dirty="0">
                <a:latin typeface="Calibri" charset="0"/>
                <a:ea typeface="Calibri" charset="0"/>
                <a:cs typeface="Calibri" charset="0"/>
              </a:rPr>
              <a:t>2016;375(8):717-729.</a:t>
            </a:r>
          </a:p>
        </p:txBody>
      </p:sp>
      <p:sp>
        <p:nvSpPr>
          <p:cNvPr id="9" name="Content Placeholder 3">
            <a:extLst>
              <a:ext uri="{FF2B5EF4-FFF2-40B4-BE49-F238E27FC236}">
                <a16:creationId xmlns:a16="http://schemas.microsoft.com/office/drawing/2014/main" id="{676F678F-15F7-9418-0AF6-D957D55F5FB4}"/>
              </a:ext>
            </a:extLst>
          </p:cNvPr>
          <p:cNvSpPr txBox="1">
            <a:spLocks/>
          </p:cNvSpPr>
          <p:nvPr/>
        </p:nvSpPr>
        <p:spPr>
          <a:xfrm>
            <a:off x="7391400" y="1905000"/>
            <a:ext cx="4572000" cy="4194175"/>
          </a:xfrm>
          <a:prstGeom prst="rect">
            <a:avLst/>
          </a:prstGeom>
          <a:solidFill>
            <a:schemeClr val="bg1">
              <a:lumMod val="75000"/>
            </a:schemeClr>
          </a:solidFill>
        </p:spPr>
        <p:txBody>
          <a:bodyPr/>
          <a:lstStyle>
            <a:lvl1pPr marL="342900" indent="-342900" algn="l" rtl="0" eaLnBrk="0" fontAlgn="base" hangingPunct="0">
              <a:spcBef>
                <a:spcPct val="20000"/>
              </a:spcBef>
              <a:spcAft>
                <a:spcPct val="0"/>
              </a:spcAft>
              <a:buClr>
                <a:schemeClr val="hlink"/>
              </a:buClr>
              <a:buSzPct val="65000"/>
              <a:buFont typeface="Wingdings" charset="2"/>
              <a:buChar char="n"/>
              <a:defRPr sz="3600">
                <a:solidFill>
                  <a:schemeClr val="tx1"/>
                </a:solidFill>
                <a:effectLst>
                  <a:outerShdw blurRad="38100" dist="38100" dir="2700000" algn="tl">
                    <a:srgbClr val="000000"/>
                  </a:outerShdw>
                </a:effectLst>
                <a:latin typeface="Calibri"/>
                <a:ea typeface="MS PGothic" pitchFamily="34" charset="-128"/>
                <a:cs typeface="Calibri"/>
              </a:defRPr>
            </a:lvl1pPr>
            <a:lvl2pPr marL="742950" indent="-285750" algn="l" rtl="0" eaLnBrk="0" fontAlgn="base" hangingPunct="0">
              <a:spcBef>
                <a:spcPct val="20000"/>
              </a:spcBef>
              <a:spcAft>
                <a:spcPct val="0"/>
              </a:spcAft>
              <a:buClr>
                <a:schemeClr val="accent2"/>
              </a:buClr>
              <a:buSzPct val="65000"/>
              <a:buFont typeface="Wingdings" charset="2"/>
              <a:buChar char="n"/>
              <a:defRPr sz="3200">
                <a:solidFill>
                  <a:schemeClr val="tx1"/>
                </a:solidFill>
                <a:effectLst>
                  <a:outerShdw blurRad="38100" dist="38100" dir="2700000" algn="tl">
                    <a:srgbClr val="000000"/>
                  </a:outerShdw>
                </a:effectLst>
                <a:latin typeface="Calibri"/>
                <a:ea typeface="MS PGothic" pitchFamily="34" charset="-128"/>
                <a:cs typeface="Calibri"/>
              </a:defRPr>
            </a:lvl2pPr>
            <a:lvl3pPr marL="1143000" indent="-228600"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Calibri"/>
                <a:ea typeface="MS PGothic" pitchFamily="34" charset="-128"/>
                <a:cs typeface="Calibri"/>
              </a:defRPr>
            </a:lvl3pPr>
            <a:lvl4pPr marL="1600200" indent="-228600" algn="l" rtl="0" eaLnBrk="0" fontAlgn="base" hangingPunct="0">
              <a:spcBef>
                <a:spcPct val="20000"/>
              </a:spcBef>
              <a:spcAft>
                <a:spcPct val="0"/>
              </a:spcAft>
              <a:buClr>
                <a:schemeClr val="tx1"/>
              </a:buClr>
              <a:buSzPct val="65000"/>
              <a:buFont typeface="Wingdings"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4pPr>
            <a:lvl5pPr marL="2057400" indent="-228600" algn="l" rtl="0" eaLnBrk="0" fontAlgn="base" hangingPunct="0">
              <a:spcBef>
                <a:spcPct val="20000"/>
              </a:spcBef>
              <a:spcAft>
                <a:spcPct val="0"/>
              </a:spcAft>
              <a:buClr>
                <a:schemeClr val="folHlink"/>
              </a:buClr>
              <a:buSzPct val="65000"/>
              <a:buFont typeface="Wingdings"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defRPr/>
            </a:pPr>
            <a:r>
              <a:rPr lang="en-US" sz="1800" kern="0" dirty="0"/>
              <a:t>Based on nodal status, tumor size, central grade, ER and HER2</a:t>
            </a:r>
          </a:p>
          <a:p>
            <a:pPr>
              <a:spcBef>
                <a:spcPts val="1224"/>
              </a:spcBef>
              <a:defRPr/>
            </a:pPr>
            <a:r>
              <a:rPr lang="en-US" sz="1800" kern="0" dirty="0"/>
              <a:t>High clinical risk*:  </a:t>
            </a:r>
          </a:p>
          <a:p>
            <a:pPr lvl="1">
              <a:defRPr/>
            </a:pPr>
            <a:r>
              <a:rPr lang="en-US" sz="1600" u="sng" kern="0" dirty="0"/>
              <a:t>TNBC</a:t>
            </a:r>
            <a:r>
              <a:rPr lang="en-US" sz="1600" kern="0" dirty="0"/>
              <a:t>: </a:t>
            </a:r>
          </a:p>
          <a:p>
            <a:pPr lvl="2">
              <a:defRPr/>
            </a:pPr>
            <a:r>
              <a:rPr lang="en-US" sz="1400" kern="0" dirty="0"/>
              <a:t>All LN+;  if LNN G2/3 &gt; 1 cm or if G1 &gt; 2 cm</a:t>
            </a:r>
          </a:p>
          <a:p>
            <a:pPr lvl="1">
              <a:spcBef>
                <a:spcPts val="1224"/>
              </a:spcBef>
              <a:defRPr/>
            </a:pPr>
            <a:r>
              <a:rPr lang="en-US" sz="1600" u="sng" kern="0" dirty="0"/>
              <a:t>HER2+</a:t>
            </a:r>
            <a:endParaRPr lang="en-US" sz="1200" kern="0" dirty="0"/>
          </a:p>
          <a:p>
            <a:pPr lvl="2">
              <a:defRPr/>
            </a:pPr>
            <a:r>
              <a:rPr lang="en-US" sz="1400" u="sng" kern="0" dirty="0"/>
              <a:t>ER negative</a:t>
            </a:r>
            <a:r>
              <a:rPr lang="en-US" sz="1400" kern="0" dirty="0"/>
              <a:t>: All LN+;  if LNN any G3 and any G1/2 if &gt; 1cm</a:t>
            </a:r>
            <a:endParaRPr lang="en-US" sz="1600" kern="0" dirty="0"/>
          </a:p>
          <a:p>
            <a:pPr lvl="2">
              <a:defRPr/>
            </a:pPr>
            <a:r>
              <a:rPr lang="en-US" sz="1400" u="sng" kern="0" dirty="0"/>
              <a:t>ER positive</a:t>
            </a:r>
            <a:r>
              <a:rPr lang="en-US" sz="1400" kern="0" dirty="0"/>
              <a:t>: All LN+;  if LNN any G3 &gt; 1 cm and any G1/2 &gt; 2 cm </a:t>
            </a:r>
          </a:p>
          <a:p>
            <a:pPr lvl="1">
              <a:spcBef>
                <a:spcPts val="1224"/>
              </a:spcBef>
              <a:defRPr/>
            </a:pPr>
            <a:r>
              <a:rPr lang="en-US" sz="1600" u="sng" kern="0" dirty="0"/>
              <a:t>ER+ and HER2-</a:t>
            </a:r>
            <a:r>
              <a:rPr lang="en-US" sz="1600" kern="0" dirty="0"/>
              <a:t>:</a:t>
            </a:r>
          </a:p>
          <a:p>
            <a:pPr lvl="2">
              <a:defRPr/>
            </a:pPr>
            <a:r>
              <a:rPr lang="en-US" sz="1400" kern="0" dirty="0"/>
              <a:t>any LN+ except if G1 and </a:t>
            </a:r>
            <a:r>
              <a:rPr lang="en-US" sz="1400" u="sng" kern="0" dirty="0"/>
              <a:t>&lt;</a:t>
            </a:r>
            <a:r>
              <a:rPr lang="en-US" sz="1400" kern="0" dirty="0"/>
              <a:t> 2 cm</a:t>
            </a:r>
          </a:p>
          <a:p>
            <a:pPr lvl="2">
              <a:defRPr/>
            </a:pPr>
            <a:r>
              <a:rPr lang="en-US" sz="1400" kern="0" dirty="0"/>
              <a:t>If LNN and G1 &gt; 3 cm or if G2 &gt; 2 cm </a:t>
            </a:r>
            <a:r>
              <a:rPr lang="en-US" sz="1400" kern="0" dirty="0">
                <a:solidFill>
                  <a:srgbClr val="FFFFFF"/>
                </a:solidFill>
              </a:rPr>
              <a:t>or if G3 &gt; 1 cm</a:t>
            </a:r>
            <a:endParaRPr lang="en-US" sz="1400" kern="0" dirty="0"/>
          </a:p>
          <a:p>
            <a:pPr marL="457200" lvl="1" indent="0">
              <a:buNone/>
              <a:defRPr/>
            </a:pPr>
            <a:endParaRPr lang="en-US" sz="1600" kern="0" dirty="0"/>
          </a:p>
        </p:txBody>
      </p:sp>
      <p:sp>
        <p:nvSpPr>
          <p:cNvPr id="37894" name="TextBox 9">
            <a:extLst>
              <a:ext uri="{FF2B5EF4-FFF2-40B4-BE49-F238E27FC236}">
                <a16:creationId xmlns:a16="http://schemas.microsoft.com/office/drawing/2014/main" id="{FA714C66-56F2-EF10-3DDD-0AA5480642C7}"/>
              </a:ext>
            </a:extLst>
          </p:cNvPr>
          <p:cNvSpPr txBox="1">
            <a:spLocks noChangeArrowheads="1"/>
          </p:cNvSpPr>
          <p:nvPr/>
        </p:nvSpPr>
        <p:spPr bwMode="auto">
          <a:xfrm>
            <a:off x="2992841" y="6474023"/>
            <a:ext cx="3484159" cy="307777"/>
          </a:xfrm>
          <a:prstGeom prst="rect">
            <a:avLst/>
          </a:prstGeom>
          <a:noFill/>
          <a:ln w="9525">
            <a:solidFill>
              <a:srgbClr val="B5FFFB"/>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dirty="0">
                <a:solidFill>
                  <a:srgbClr val="B5FFFB"/>
                </a:solidFill>
              </a:rPr>
              <a:t>NOTE: Trial not powered for yes/no to chemo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0B77-2DCE-5E66-A347-9931A7A40310}"/>
              </a:ext>
            </a:extLst>
          </p:cNvPr>
          <p:cNvSpPr>
            <a:spLocks noGrp="1"/>
          </p:cNvSpPr>
          <p:nvPr>
            <p:ph type="title"/>
          </p:nvPr>
        </p:nvSpPr>
        <p:spPr>
          <a:xfrm>
            <a:off x="609600" y="457200"/>
            <a:ext cx="10972800" cy="1143000"/>
          </a:xfrm>
        </p:spPr>
        <p:txBody>
          <a:bodyPr/>
          <a:lstStyle/>
          <a:p>
            <a:pPr>
              <a:defRPr/>
            </a:pPr>
            <a:r>
              <a:rPr lang="en-US" sz="4000" b="1" dirty="0">
                <a:solidFill>
                  <a:srgbClr val="B5FFFB"/>
                </a:solidFill>
              </a:rPr>
              <a:t>MINDACT - </a:t>
            </a:r>
            <a:r>
              <a:rPr lang="en-US" sz="3600" b="1" dirty="0">
                <a:solidFill>
                  <a:srgbClr val="B5FFFB"/>
                </a:solidFill>
              </a:rPr>
              <a:t>Distant Metastasis Free Survival (%) at 8 </a:t>
            </a:r>
            <a:r>
              <a:rPr lang="en-US" sz="3600" b="1" dirty="0" err="1">
                <a:solidFill>
                  <a:srgbClr val="B5FFFB"/>
                </a:solidFill>
              </a:rPr>
              <a:t>yrs</a:t>
            </a:r>
            <a:r>
              <a:rPr lang="en-US" sz="3600" b="1" dirty="0">
                <a:solidFill>
                  <a:srgbClr val="B5FFFB"/>
                </a:solidFill>
              </a:rPr>
              <a:t> </a:t>
            </a:r>
            <a:r>
              <a:rPr lang="en-US" sz="3600" b="1" dirty="0">
                <a:solidFill>
                  <a:schemeClr val="tx1"/>
                </a:solidFill>
              </a:rPr>
              <a:t>Prognostic</a:t>
            </a:r>
            <a:endParaRPr lang="en-US" sz="4000" b="1" dirty="0">
              <a:solidFill>
                <a:schemeClr val="tx1"/>
              </a:solidFill>
            </a:endParaRPr>
          </a:p>
        </p:txBody>
      </p:sp>
      <p:sp>
        <p:nvSpPr>
          <p:cNvPr id="39939" name="TextBox 4">
            <a:extLst>
              <a:ext uri="{FF2B5EF4-FFF2-40B4-BE49-F238E27FC236}">
                <a16:creationId xmlns:a16="http://schemas.microsoft.com/office/drawing/2014/main" id="{4171E582-5496-6AB6-3A2D-0F9838EA9932}"/>
              </a:ext>
            </a:extLst>
          </p:cNvPr>
          <p:cNvSpPr txBox="1">
            <a:spLocks noChangeArrowheads="1"/>
          </p:cNvSpPr>
          <p:nvPr/>
        </p:nvSpPr>
        <p:spPr bwMode="auto">
          <a:xfrm>
            <a:off x="2227262" y="6019800"/>
            <a:ext cx="8350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a:t>N = 2745</a:t>
            </a:r>
          </a:p>
        </p:txBody>
      </p:sp>
      <p:sp>
        <p:nvSpPr>
          <p:cNvPr id="39940" name="TextBox 5">
            <a:extLst>
              <a:ext uri="{FF2B5EF4-FFF2-40B4-BE49-F238E27FC236}">
                <a16:creationId xmlns:a16="http://schemas.microsoft.com/office/drawing/2014/main" id="{7EF1864C-85B2-9F5E-F65B-AEACFF4FC278}"/>
              </a:ext>
            </a:extLst>
          </p:cNvPr>
          <p:cNvSpPr txBox="1">
            <a:spLocks noChangeArrowheads="1"/>
          </p:cNvSpPr>
          <p:nvPr/>
        </p:nvSpPr>
        <p:spPr bwMode="auto">
          <a:xfrm>
            <a:off x="4665662" y="6019800"/>
            <a:ext cx="744538"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dirty="0"/>
              <a:t>N = 592</a:t>
            </a:r>
          </a:p>
        </p:txBody>
      </p:sp>
      <p:sp>
        <p:nvSpPr>
          <p:cNvPr id="39941" name="TextBox 6">
            <a:extLst>
              <a:ext uri="{FF2B5EF4-FFF2-40B4-BE49-F238E27FC236}">
                <a16:creationId xmlns:a16="http://schemas.microsoft.com/office/drawing/2014/main" id="{214BF8A9-21F4-F559-607B-D1DC6689D0A5}"/>
              </a:ext>
            </a:extLst>
          </p:cNvPr>
          <p:cNvSpPr txBox="1">
            <a:spLocks noChangeArrowheads="1"/>
          </p:cNvSpPr>
          <p:nvPr/>
        </p:nvSpPr>
        <p:spPr bwMode="auto">
          <a:xfrm>
            <a:off x="6705600" y="6019800"/>
            <a:ext cx="8350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a:t>N = 1550</a:t>
            </a:r>
          </a:p>
        </p:txBody>
      </p:sp>
      <p:sp>
        <p:nvSpPr>
          <p:cNvPr id="39942" name="TextBox 7">
            <a:extLst>
              <a:ext uri="{FF2B5EF4-FFF2-40B4-BE49-F238E27FC236}">
                <a16:creationId xmlns:a16="http://schemas.microsoft.com/office/drawing/2014/main" id="{953419A4-DFB8-20D8-D718-41FB15A12750}"/>
              </a:ext>
            </a:extLst>
          </p:cNvPr>
          <p:cNvSpPr txBox="1">
            <a:spLocks noChangeArrowheads="1"/>
          </p:cNvSpPr>
          <p:nvPr/>
        </p:nvSpPr>
        <p:spPr bwMode="auto">
          <a:xfrm>
            <a:off x="9070975" y="6019800"/>
            <a:ext cx="835025"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a:t>N = 1806</a:t>
            </a:r>
          </a:p>
        </p:txBody>
      </p:sp>
      <p:sp>
        <p:nvSpPr>
          <p:cNvPr id="39945" name="TextBox 5">
            <a:extLst>
              <a:ext uri="{FF2B5EF4-FFF2-40B4-BE49-F238E27FC236}">
                <a16:creationId xmlns:a16="http://schemas.microsoft.com/office/drawing/2014/main" id="{0657CFBD-3449-0907-E3C1-8FCB61992F7C}"/>
              </a:ext>
            </a:extLst>
          </p:cNvPr>
          <p:cNvSpPr txBox="1">
            <a:spLocks noChangeArrowheads="1"/>
          </p:cNvSpPr>
          <p:nvPr/>
        </p:nvSpPr>
        <p:spPr bwMode="auto">
          <a:xfrm>
            <a:off x="200025" y="6550025"/>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b="1"/>
              <a:t>C = clinical;  G = genomic; L = low;  H = high</a:t>
            </a:r>
          </a:p>
        </p:txBody>
      </p:sp>
      <p:sp>
        <p:nvSpPr>
          <p:cNvPr id="3" name="TextBox 2">
            <a:extLst>
              <a:ext uri="{FF2B5EF4-FFF2-40B4-BE49-F238E27FC236}">
                <a16:creationId xmlns:a16="http://schemas.microsoft.com/office/drawing/2014/main" id="{1DDE5B33-89E0-8626-7513-12F2EEFE077D}"/>
              </a:ext>
            </a:extLst>
          </p:cNvPr>
          <p:cNvSpPr txBox="1"/>
          <p:nvPr/>
        </p:nvSpPr>
        <p:spPr>
          <a:xfrm>
            <a:off x="5410200" y="6596390"/>
            <a:ext cx="6781800" cy="261610"/>
          </a:xfrm>
          <a:prstGeom prst="rect">
            <a:avLst/>
          </a:prstGeom>
          <a:noFill/>
        </p:spPr>
        <p:txBody>
          <a:bodyPr wrap="square">
            <a:spAutoFit/>
          </a:bodyPr>
          <a:lstStyle/>
          <a:p>
            <a:pPr algn="ctr">
              <a:defRPr/>
            </a:pPr>
            <a:r>
              <a:rPr lang="en-US" sz="1100" dirty="0">
                <a:latin typeface="Calibri" charset="0"/>
                <a:ea typeface="Calibri" charset="0"/>
                <a:cs typeface="Calibri" charset="0"/>
              </a:rPr>
              <a:t>Cardoso F et al. </a:t>
            </a:r>
            <a:r>
              <a:rPr lang="en-US" sz="1100" i="1" dirty="0">
                <a:latin typeface="Calibri" charset="0"/>
                <a:ea typeface="Calibri" charset="0"/>
                <a:cs typeface="Calibri" charset="0"/>
              </a:rPr>
              <a:t>N </a:t>
            </a:r>
            <a:r>
              <a:rPr lang="en-US" sz="1100" i="1" dirty="0" err="1">
                <a:latin typeface="Calibri" charset="0"/>
                <a:ea typeface="Calibri" charset="0"/>
                <a:cs typeface="Calibri" charset="0"/>
              </a:rPr>
              <a:t>Engl</a:t>
            </a:r>
            <a:r>
              <a:rPr lang="en-US" sz="1100" i="1" dirty="0">
                <a:latin typeface="Calibri" charset="0"/>
                <a:ea typeface="Calibri" charset="0"/>
                <a:cs typeface="Calibri" charset="0"/>
              </a:rPr>
              <a:t> J Med. </a:t>
            </a:r>
            <a:r>
              <a:rPr lang="en-US" sz="1100" dirty="0">
                <a:latin typeface="Calibri" charset="0"/>
                <a:ea typeface="Calibri" charset="0"/>
                <a:cs typeface="Calibri" charset="0"/>
              </a:rPr>
              <a:t>2016;375(8):717-729; Cardoso F et al. ASCO 2020. Abstract 506.</a:t>
            </a:r>
          </a:p>
        </p:txBody>
      </p:sp>
      <p:graphicFrame>
        <p:nvGraphicFramePr>
          <p:cNvPr id="6" name="Content Placeholder 5">
            <a:extLst>
              <a:ext uri="{FF2B5EF4-FFF2-40B4-BE49-F238E27FC236}">
                <a16:creationId xmlns:a16="http://schemas.microsoft.com/office/drawing/2014/main" id="{1FC3483F-57D0-6867-935C-57D2F7C74D89}"/>
              </a:ext>
            </a:extLst>
          </p:cNvPr>
          <p:cNvGraphicFramePr>
            <a:graphicFrameLocks noGrp="1"/>
          </p:cNvGraphicFramePr>
          <p:nvPr>
            <p:ph idx="1"/>
            <p:extLst>
              <p:ext uri="{D42A27DB-BD31-4B8C-83A1-F6EECF244321}">
                <p14:modId xmlns:p14="http://schemas.microsoft.com/office/powerpoint/2010/main" val="3160567893"/>
              </p:ext>
            </p:extLst>
          </p:nvPr>
        </p:nvGraphicFramePr>
        <p:xfrm>
          <a:off x="1295400" y="1873648"/>
          <a:ext cx="9296400" cy="4143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60A6-C94F-F072-DB7A-C3705FFC6838}"/>
              </a:ext>
            </a:extLst>
          </p:cNvPr>
          <p:cNvSpPr>
            <a:spLocks noGrp="1"/>
          </p:cNvSpPr>
          <p:nvPr>
            <p:ph type="title"/>
          </p:nvPr>
        </p:nvSpPr>
        <p:spPr/>
        <p:txBody>
          <a:bodyPr/>
          <a:lstStyle/>
          <a:p>
            <a:pPr>
              <a:defRPr/>
            </a:pPr>
            <a:r>
              <a:rPr lang="en-US" b="1" dirty="0"/>
              <a:t>Outline</a:t>
            </a:r>
          </a:p>
        </p:txBody>
      </p:sp>
      <p:sp>
        <p:nvSpPr>
          <p:cNvPr id="3" name="Content Placeholder 2">
            <a:extLst>
              <a:ext uri="{FF2B5EF4-FFF2-40B4-BE49-F238E27FC236}">
                <a16:creationId xmlns:a16="http://schemas.microsoft.com/office/drawing/2014/main" id="{8E6D3E17-0A43-4572-A62E-FC7D6B3E9890}"/>
              </a:ext>
            </a:extLst>
          </p:cNvPr>
          <p:cNvSpPr>
            <a:spLocks noGrp="1"/>
          </p:cNvSpPr>
          <p:nvPr>
            <p:ph idx="1"/>
          </p:nvPr>
        </p:nvSpPr>
        <p:spPr>
          <a:xfrm>
            <a:off x="457200" y="1600200"/>
            <a:ext cx="11582400" cy="4530725"/>
          </a:xfrm>
        </p:spPr>
        <p:txBody>
          <a:bodyPr/>
          <a:lstStyle/>
          <a:p>
            <a:pPr>
              <a:buFont typeface="Wingdings" charset="2"/>
              <a:buChar char="n"/>
              <a:defRPr/>
            </a:pPr>
            <a:r>
              <a:rPr lang="en-US" dirty="0"/>
              <a:t>Prognostic and predictive factors:</a:t>
            </a:r>
          </a:p>
          <a:p>
            <a:pPr lvl="1">
              <a:buFont typeface="Wingdings" charset="2"/>
              <a:buChar char="n"/>
              <a:defRPr/>
            </a:pPr>
            <a:r>
              <a:rPr lang="en-US" dirty="0"/>
              <a:t>For initial treatment decision making (focus on HR+/HER2- BC)</a:t>
            </a:r>
          </a:p>
          <a:p>
            <a:pPr lvl="1">
              <a:buFont typeface="Wingdings" charset="2"/>
              <a:buChar char="n"/>
              <a:defRPr/>
            </a:pPr>
            <a:r>
              <a:rPr lang="en-US" dirty="0"/>
              <a:t>For extended adjuvant endocrine therapy</a:t>
            </a:r>
          </a:p>
          <a:p>
            <a:pPr marL="457200" lvl="1" inden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310C-1FE0-904B-712D-AA0B00D4C053}"/>
              </a:ext>
            </a:extLst>
          </p:cNvPr>
          <p:cNvSpPr>
            <a:spLocks noGrp="1"/>
          </p:cNvSpPr>
          <p:nvPr>
            <p:ph type="title"/>
          </p:nvPr>
        </p:nvSpPr>
        <p:spPr>
          <a:xfrm>
            <a:off x="685800" y="304800"/>
            <a:ext cx="10972800" cy="1143000"/>
          </a:xfrm>
        </p:spPr>
        <p:txBody>
          <a:bodyPr/>
          <a:lstStyle/>
          <a:p>
            <a:pPr>
              <a:defRPr/>
            </a:pPr>
            <a:r>
              <a:rPr lang="en-US" sz="3200" b="1" dirty="0">
                <a:solidFill>
                  <a:srgbClr val="B5FFFB"/>
                </a:solidFill>
              </a:rPr>
              <a:t>MINDACT – Secondary Endpoint</a:t>
            </a:r>
            <a:br>
              <a:rPr lang="en-US" sz="3200" b="1" dirty="0">
                <a:solidFill>
                  <a:srgbClr val="B5FFFB"/>
                </a:solidFill>
              </a:rPr>
            </a:br>
            <a:r>
              <a:rPr lang="en-US" sz="2800" b="1" dirty="0">
                <a:solidFill>
                  <a:srgbClr val="B5FFFB"/>
                </a:solidFill>
              </a:rPr>
              <a:t>Clinical High/Genomic Low – Outcome by Chemo vs No Chemo</a:t>
            </a:r>
            <a:endParaRPr lang="en-US" sz="4400" b="1" dirty="0"/>
          </a:p>
        </p:txBody>
      </p:sp>
      <p:sp>
        <p:nvSpPr>
          <p:cNvPr id="6" name="Content Placeholder 2">
            <a:extLst>
              <a:ext uri="{FF2B5EF4-FFF2-40B4-BE49-F238E27FC236}">
                <a16:creationId xmlns:a16="http://schemas.microsoft.com/office/drawing/2014/main" id="{2D861729-FBEB-ADE5-D3F8-0F6FE2971522}"/>
              </a:ext>
            </a:extLst>
          </p:cNvPr>
          <p:cNvSpPr>
            <a:spLocks noGrp="1"/>
          </p:cNvSpPr>
          <p:nvPr>
            <p:ph sz="half" idx="2"/>
          </p:nvPr>
        </p:nvSpPr>
        <p:spPr>
          <a:xfrm>
            <a:off x="6248400" y="1952625"/>
            <a:ext cx="5867400" cy="3533775"/>
          </a:xfrm>
          <a:solidFill>
            <a:schemeClr val="bg1"/>
          </a:solidFill>
          <a:ln>
            <a:solidFill>
              <a:schemeClr val="tx1">
                <a:lumMod val="95000"/>
              </a:schemeClr>
            </a:solidFill>
          </a:ln>
        </p:spPr>
        <p:txBody>
          <a:bodyPr/>
          <a:lstStyle/>
          <a:p>
            <a:pPr>
              <a:spcBef>
                <a:spcPts val="1200"/>
              </a:spcBef>
              <a:buFont typeface="Wingdings" charset="2"/>
              <a:buChar char="n"/>
              <a:defRPr/>
            </a:pPr>
            <a:r>
              <a:rPr lang="en-US" sz="2000" dirty="0"/>
              <a:t>3356 patients at high-clinical risk – 46% low genomic risk</a:t>
            </a:r>
          </a:p>
          <a:p>
            <a:pPr>
              <a:spcBef>
                <a:spcPts val="1200"/>
              </a:spcBef>
              <a:buFont typeface="Wingdings" charset="2"/>
              <a:buChar char="n"/>
              <a:defRPr/>
            </a:pPr>
            <a:r>
              <a:rPr lang="en-US" sz="2000" dirty="0"/>
              <a:t>C-high/G-low group</a:t>
            </a:r>
          </a:p>
          <a:p>
            <a:pPr lvl="1">
              <a:spcBef>
                <a:spcPts val="1200"/>
              </a:spcBef>
              <a:buFont typeface="Wingdings" charset="2"/>
              <a:buChar char="n"/>
              <a:defRPr/>
            </a:pPr>
            <a:r>
              <a:rPr lang="en-US" sz="1600" dirty="0"/>
              <a:t>48% LN+; 93% G2/G3;34% &lt; 50</a:t>
            </a:r>
          </a:p>
          <a:p>
            <a:pPr>
              <a:spcBef>
                <a:spcPts val="1200"/>
              </a:spcBef>
              <a:buFont typeface="Wingdings" charset="2"/>
              <a:buChar char="n"/>
              <a:defRPr/>
            </a:pPr>
            <a:r>
              <a:rPr lang="en-US" sz="2000" dirty="0"/>
              <a:t>Endo therapy – in </a:t>
            </a:r>
            <a:r>
              <a:rPr lang="en-US" sz="2000" dirty="0">
                <a:latin typeface="Arial" panose="020B0604020202020204" pitchFamily="34" charset="0"/>
                <a:cs typeface="Arial" panose="020B0604020202020204" pitchFamily="34" charset="0"/>
              </a:rPr>
              <a:t>≤</a:t>
            </a:r>
            <a:r>
              <a:rPr lang="en-US" sz="2000" dirty="0"/>
              <a:t> 50, 55% received tam alone</a:t>
            </a:r>
          </a:p>
          <a:p>
            <a:pPr>
              <a:spcBef>
                <a:spcPts val="1200"/>
              </a:spcBef>
              <a:buFont typeface="Wingdings" charset="2"/>
              <a:buChar char="n"/>
              <a:defRPr/>
            </a:pPr>
            <a:r>
              <a:rPr lang="en-US" sz="2000" dirty="0"/>
              <a:t>Findings similar for LNN and N1</a:t>
            </a:r>
          </a:p>
          <a:p>
            <a:pPr>
              <a:spcBef>
                <a:spcPts val="1200"/>
              </a:spcBef>
              <a:buFont typeface="Wingdings" charset="2"/>
              <a:buChar char="n"/>
              <a:defRPr/>
            </a:pPr>
            <a:r>
              <a:rPr lang="en-US" sz="2000" dirty="0"/>
              <a:t>Note, in C-low/G-high no advantage to guiding treatment based on genomic risk – therefore, </a:t>
            </a:r>
            <a:r>
              <a:rPr lang="en-US" sz="2000" dirty="0">
                <a:solidFill>
                  <a:srgbClr val="B5FFFB"/>
                </a:solidFill>
              </a:rPr>
              <a:t>NO utility to sending </a:t>
            </a:r>
            <a:r>
              <a:rPr lang="en-US" sz="2000" dirty="0" err="1">
                <a:solidFill>
                  <a:srgbClr val="B5FFFB"/>
                </a:solidFill>
              </a:rPr>
              <a:t>Mammaprint</a:t>
            </a:r>
            <a:r>
              <a:rPr lang="en-US" sz="2000" dirty="0">
                <a:solidFill>
                  <a:srgbClr val="B5FFFB"/>
                </a:solidFill>
              </a:rPr>
              <a:t> in this group</a:t>
            </a:r>
          </a:p>
        </p:txBody>
      </p:sp>
      <p:graphicFrame>
        <p:nvGraphicFramePr>
          <p:cNvPr id="41989" name="Content Placeholder 4">
            <a:extLst>
              <a:ext uri="{FF2B5EF4-FFF2-40B4-BE49-F238E27FC236}">
                <a16:creationId xmlns:a16="http://schemas.microsoft.com/office/drawing/2014/main" id="{2F5F48A4-5B42-E582-15E8-98BD6F269A51}"/>
              </a:ext>
            </a:extLst>
          </p:cNvPr>
          <p:cNvGraphicFramePr>
            <a:graphicFrameLocks noGrp="1"/>
          </p:cNvGraphicFramePr>
          <p:nvPr>
            <p:ph sz="half" idx="1"/>
          </p:nvPr>
        </p:nvGraphicFramePr>
        <p:xfrm>
          <a:off x="558800" y="1320800"/>
          <a:ext cx="5486400" cy="5359400"/>
        </p:xfrm>
        <a:graphic>
          <a:graphicData uri="http://schemas.openxmlformats.org/presentationml/2006/ole">
            <mc:AlternateContent xmlns:mc="http://schemas.openxmlformats.org/markup-compatibility/2006">
              <mc:Choice xmlns:v="urn:schemas-microsoft-com:vml" Requires="v">
                <p:oleObj name="Chart" r:id="rId2" imgW="11417300" imgH="11163300" progId="Excel.Chart.8">
                  <p:embed followColorScheme="full"/>
                </p:oleObj>
              </mc:Choice>
              <mc:Fallback>
                <p:oleObj name="Chart" r:id="rId2" imgW="11417300" imgH="11163300" progId="Excel.Chart.8">
                  <p:embed followColorScheme="full"/>
                  <p:pic>
                    <p:nvPicPr>
                      <p:cNvPr id="41989" name="Content Placeholder 4">
                        <a:extLst>
                          <a:ext uri="{FF2B5EF4-FFF2-40B4-BE49-F238E27FC236}">
                            <a16:creationId xmlns:a16="http://schemas.microsoft.com/office/drawing/2014/main" id="{2F5F48A4-5B42-E582-15E8-98BD6F269A51}"/>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58800" y="1320800"/>
                        <a:ext cx="5486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TextBox 4">
            <a:extLst>
              <a:ext uri="{FF2B5EF4-FFF2-40B4-BE49-F238E27FC236}">
                <a16:creationId xmlns:a16="http://schemas.microsoft.com/office/drawing/2014/main" id="{3CD36D4A-096F-3E93-0593-3D2EFDFCB668}"/>
              </a:ext>
            </a:extLst>
          </p:cNvPr>
          <p:cNvSpPr txBox="1">
            <a:spLocks noChangeArrowheads="1"/>
          </p:cNvSpPr>
          <p:nvPr/>
        </p:nvSpPr>
        <p:spPr bwMode="auto">
          <a:xfrm>
            <a:off x="1427163" y="4419600"/>
            <a:ext cx="93027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400"/>
              <a:t>▲ = 2.6 %</a:t>
            </a:r>
          </a:p>
        </p:txBody>
      </p:sp>
      <p:sp>
        <p:nvSpPr>
          <p:cNvPr id="41991" name="TextBox 4">
            <a:extLst>
              <a:ext uri="{FF2B5EF4-FFF2-40B4-BE49-F238E27FC236}">
                <a16:creationId xmlns:a16="http://schemas.microsoft.com/office/drawing/2014/main" id="{504B1B7A-F566-2123-B421-D7C177BDA820}"/>
              </a:ext>
            </a:extLst>
          </p:cNvPr>
          <p:cNvSpPr txBox="1">
            <a:spLocks noChangeArrowheads="1"/>
          </p:cNvSpPr>
          <p:nvPr/>
        </p:nvSpPr>
        <p:spPr bwMode="auto">
          <a:xfrm>
            <a:off x="3095625" y="4419600"/>
            <a:ext cx="793750"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400"/>
              <a:t>▲ = 5 %</a:t>
            </a:r>
          </a:p>
        </p:txBody>
      </p:sp>
      <p:sp>
        <p:nvSpPr>
          <p:cNvPr id="41992" name="TextBox 4">
            <a:extLst>
              <a:ext uri="{FF2B5EF4-FFF2-40B4-BE49-F238E27FC236}">
                <a16:creationId xmlns:a16="http://schemas.microsoft.com/office/drawing/2014/main" id="{3C306064-C90E-4B2D-BBC6-17F54EB75A4F}"/>
              </a:ext>
            </a:extLst>
          </p:cNvPr>
          <p:cNvSpPr txBox="1">
            <a:spLocks noChangeArrowheads="1"/>
          </p:cNvSpPr>
          <p:nvPr/>
        </p:nvSpPr>
        <p:spPr bwMode="auto">
          <a:xfrm>
            <a:off x="4624388" y="4419600"/>
            <a:ext cx="930275" cy="307975"/>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400"/>
              <a:t>▲ = 0.2 %</a:t>
            </a:r>
          </a:p>
        </p:txBody>
      </p:sp>
      <p:sp>
        <p:nvSpPr>
          <p:cNvPr id="3" name="TextBox 2">
            <a:extLst>
              <a:ext uri="{FF2B5EF4-FFF2-40B4-BE49-F238E27FC236}">
                <a16:creationId xmlns:a16="http://schemas.microsoft.com/office/drawing/2014/main" id="{1E53CC12-9138-2081-B749-C45A162B4B8C}"/>
              </a:ext>
            </a:extLst>
          </p:cNvPr>
          <p:cNvSpPr txBox="1"/>
          <p:nvPr/>
        </p:nvSpPr>
        <p:spPr>
          <a:xfrm>
            <a:off x="2705100" y="6596390"/>
            <a:ext cx="6781800" cy="261610"/>
          </a:xfrm>
          <a:prstGeom prst="rect">
            <a:avLst/>
          </a:prstGeom>
          <a:noFill/>
        </p:spPr>
        <p:txBody>
          <a:bodyPr wrap="square">
            <a:spAutoFit/>
          </a:bodyPr>
          <a:lstStyle/>
          <a:p>
            <a:pPr algn="ctr">
              <a:defRPr/>
            </a:pPr>
            <a:r>
              <a:rPr lang="en-US" sz="1100" dirty="0">
                <a:latin typeface="Calibri" charset="0"/>
                <a:ea typeface="Calibri" charset="0"/>
                <a:cs typeface="Calibri" charset="0"/>
              </a:rPr>
              <a:t>Cardoso F et al. </a:t>
            </a:r>
            <a:r>
              <a:rPr lang="en-US" sz="1100" i="1" dirty="0">
                <a:latin typeface="Calibri" charset="0"/>
                <a:ea typeface="Calibri" charset="0"/>
                <a:cs typeface="Calibri" charset="0"/>
              </a:rPr>
              <a:t>N </a:t>
            </a:r>
            <a:r>
              <a:rPr lang="en-US" sz="1100" i="1" dirty="0" err="1">
                <a:latin typeface="Calibri" charset="0"/>
                <a:ea typeface="Calibri" charset="0"/>
                <a:cs typeface="Calibri" charset="0"/>
              </a:rPr>
              <a:t>Engl</a:t>
            </a:r>
            <a:r>
              <a:rPr lang="en-US" sz="1100" i="1" dirty="0">
                <a:latin typeface="Calibri" charset="0"/>
                <a:ea typeface="Calibri" charset="0"/>
                <a:cs typeface="Calibri" charset="0"/>
              </a:rPr>
              <a:t> J Med. </a:t>
            </a:r>
            <a:r>
              <a:rPr lang="en-US" sz="1100" dirty="0">
                <a:latin typeface="Calibri" charset="0"/>
                <a:ea typeface="Calibri" charset="0"/>
                <a:cs typeface="Calibri" charset="0"/>
              </a:rPr>
              <a:t>2016;375(8):717-729; Cardoso F et al. ASCO 2020. Abstract 506.</a:t>
            </a:r>
          </a:p>
        </p:txBody>
      </p:sp>
      <p:sp>
        <p:nvSpPr>
          <p:cNvPr id="9" name="TextBox 9">
            <a:extLst>
              <a:ext uri="{FF2B5EF4-FFF2-40B4-BE49-F238E27FC236}">
                <a16:creationId xmlns:a16="http://schemas.microsoft.com/office/drawing/2014/main" id="{FA714C66-56F2-EF10-3DDD-0AA5480642C7}"/>
              </a:ext>
            </a:extLst>
          </p:cNvPr>
          <p:cNvSpPr txBox="1">
            <a:spLocks noChangeArrowheads="1"/>
          </p:cNvSpPr>
          <p:nvPr/>
        </p:nvSpPr>
        <p:spPr bwMode="auto">
          <a:xfrm>
            <a:off x="5708314" y="5890736"/>
            <a:ext cx="6331286" cy="738664"/>
          </a:xfrm>
          <a:prstGeom prst="rect">
            <a:avLst/>
          </a:prstGeom>
          <a:noFill/>
          <a:ln w="9525">
            <a:solidFill>
              <a:srgbClr val="B5FFFB"/>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400" dirty="0">
                <a:solidFill>
                  <a:srgbClr val="B5FFFB"/>
                </a:solidFill>
              </a:rPr>
              <a:t>NOTE: Trial not powered for yes/no to chemo  - PROGNOSTIC but not PREDICTIVE</a:t>
            </a:r>
          </a:p>
          <a:p>
            <a:pPr>
              <a:spcBef>
                <a:spcPct val="0"/>
              </a:spcBef>
              <a:buClrTx/>
              <a:buSzTx/>
              <a:buFontTx/>
              <a:buNone/>
            </a:pPr>
            <a:r>
              <a:rPr lang="en-US" altLang="en-US" sz="1400" dirty="0">
                <a:solidFill>
                  <a:srgbClr val="B5FFFB"/>
                </a:solidFill>
              </a:rPr>
              <a:t>Helps ID pts w/ low risk of recurrence who may safely avoid chemotherapy; not felt to have sufficient evidence to predict who will benefit from chemo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931BCD-A783-242F-D953-447EA42600A3}"/>
              </a:ext>
            </a:extLst>
          </p:cNvPr>
          <p:cNvSpPr>
            <a:spLocks noGrp="1"/>
          </p:cNvSpPr>
          <p:nvPr>
            <p:ph type="title"/>
          </p:nvPr>
        </p:nvSpPr>
        <p:spPr>
          <a:xfrm>
            <a:off x="152400" y="2752725"/>
            <a:ext cx="11963400" cy="1362075"/>
          </a:xfrm>
        </p:spPr>
        <p:txBody>
          <a:bodyPr/>
          <a:lstStyle/>
          <a:p>
            <a:r>
              <a:rPr lang="en-US" dirty="0"/>
              <a:t>Predictors of benefit of other adjuvant agents</a:t>
            </a:r>
          </a:p>
        </p:txBody>
      </p:sp>
    </p:spTree>
    <p:extLst>
      <p:ext uri="{BB962C8B-B14F-4D97-AF65-F5344CB8AC3E}">
        <p14:creationId xmlns:p14="http://schemas.microsoft.com/office/powerpoint/2010/main" val="111545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287F-BB8A-62B9-1A5D-7A426CAF09A7}"/>
              </a:ext>
            </a:extLst>
          </p:cNvPr>
          <p:cNvSpPr>
            <a:spLocks noGrp="1"/>
          </p:cNvSpPr>
          <p:nvPr>
            <p:ph type="title"/>
          </p:nvPr>
        </p:nvSpPr>
        <p:spPr>
          <a:xfrm>
            <a:off x="-419100" y="381000"/>
            <a:ext cx="13030200" cy="571157"/>
          </a:xfrm>
        </p:spPr>
        <p:txBody>
          <a:bodyPr/>
          <a:lstStyle/>
          <a:p>
            <a:r>
              <a:rPr lang="en-US" sz="3200" b="1" dirty="0"/>
              <a:t>70-Gene Assay (</a:t>
            </a:r>
            <a:r>
              <a:rPr lang="en-US" sz="3200" b="1" dirty="0" err="1"/>
              <a:t>Mammaprint</a:t>
            </a:r>
            <a:r>
              <a:rPr lang="en-US" sz="3200" b="1" dirty="0"/>
              <a:t>) to Guide Therapy Decisions</a:t>
            </a:r>
          </a:p>
        </p:txBody>
      </p:sp>
      <p:sp>
        <p:nvSpPr>
          <p:cNvPr id="4" name="TextBox 3">
            <a:extLst>
              <a:ext uri="{FF2B5EF4-FFF2-40B4-BE49-F238E27FC236}">
                <a16:creationId xmlns:a16="http://schemas.microsoft.com/office/drawing/2014/main" id="{33F9BEE2-4031-08D2-0C29-18CCD5A9F8A7}"/>
              </a:ext>
            </a:extLst>
          </p:cNvPr>
          <p:cNvSpPr txBox="1"/>
          <p:nvPr/>
        </p:nvSpPr>
        <p:spPr>
          <a:xfrm>
            <a:off x="169109" y="6488668"/>
            <a:ext cx="11853782" cy="369332"/>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Knauer (</a:t>
            </a:r>
            <a:r>
              <a:rPr lang="en-US" sz="900" dirty="0">
                <a:latin typeface="Calibri" panose="020F0502020204030204" pitchFamily="34" charset="0"/>
                <a:cs typeface="Calibri" panose="020F0502020204030204" pitchFamily="34" charset="0"/>
              </a:rPr>
              <a:t>Breast Cancer Res Treat 2010</a:t>
            </a:r>
            <a:r>
              <a:rPr lang="en-US" sz="900" b="1" dirty="0">
                <a:latin typeface="Calibri" panose="020F0502020204030204" pitchFamily="34" charset="0"/>
                <a:cs typeface="Calibri" panose="020F0502020204030204" pitchFamily="34" charset="0"/>
              </a:rPr>
              <a:t>), NBRST</a:t>
            </a:r>
            <a:r>
              <a:rPr lang="en-US" sz="900" dirty="0">
                <a:latin typeface="Calibri" panose="020F0502020204030204" pitchFamily="34" charset="0"/>
                <a:cs typeface="Calibri" panose="020F0502020204030204" pitchFamily="34" charset="0"/>
              </a:rPr>
              <a:t> (Whitworth, Ann Surg Oncol 2022), </a:t>
            </a:r>
            <a:r>
              <a:rPr lang="en-US" sz="900" b="1" dirty="0">
                <a:latin typeface="Calibri" panose="020F0502020204030204" pitchFamily="34" charset="0"/>
                <a:cs typeface="Calibri" panose="020F0502020204030204" pitchFamily="34" charset="0"/>
              </a:rPr>
              <a:t>STO-3</a:t>
            </a:r>
            <a:r>
              <a:rPr lang="en-US" sz="900" dirty="0">
                <a:latin typeface="Calibri" panose="020F0502020204030204" pitchFamily="34" charset="0"/>
                <a:cs typeface="Calibri" panose="020F0502020204030204" pitchFamily="34" charset="0"/>
              </a:rPr>
              <a:t> (</a:t>
            </a:r>
            <a:r>
              <a:rPr lang="en-US" sz="900" dirty="0" err="1">
                <a:latin typeface="Calibri" panose="020F0502020204030204" pitchFamily="34" charset="0"/>
                <a:cs typeface="Calibri" panose="020F0502020204030204" pitchFamily="34" charset="0"/>
              </a:rPr>
              <a:t>van’t</a:t>
            </a:r>
            <a:r>
              <a:rPr lang="en-US" sz="900" dirty="0">
                <a:latin typeface="Calibri" panose="020F0502020204030204" pitchFamily="34" charset="0"/>
                <a:cs typeface="Calibri" panose="020F0502020204030204" pitchFamily="34" charset="0"/>
              </a:rPr>
              <a:t> Veer, Breast Cancer Res Treat, 2017; Esserman, JAMA </a:t>
            </a:r>
            <a:r>
              <a:rPr lang="en-US" sz="900" dirty="0" err="1">
                <a:latin typeface="Calibri" panose="020F0502020204030204" pitchFamily="34" charset="0"/>
                <a:cs typeface="Calibri" panose="020F0502020204030204" pitchFamily="34" charset="0"/>
              </a:rPr>
              <a:t>Onc</a:t>
            </a:r>
            <a:r>
              <a:rPr lang="en-US" sz="900" dirty="0">
                <a:latin typeface="Calibri" panose="020F0502020204030204" pitchFamily="34" charset="0"/>
                <a:cs typeface="Calibri" panose="020F0502020204030204" pitchFamily="34" charset="0"/>
              </a:rPr>
              <a:t>, 2017), </a:t>
            </a:r>
            <a:r>
              <a:rPr lang="en-US" sz="900" b="1" dirty="0">
                <a:latin typeface="Calibri" panose="020F0502020204030204" pitchFamily="34" charset="0"/>
                <a:cs typeface="Calibri" panose="020F0502020204030204" pitchFamily="34" charset="0"/>
              </a:rPr>
              <a:t>I-SPY2</a:t>
            </a:r>
            <a:r>
              <a:rPr lang="en-US" sz="900" dirty="0">
                <a:latin typeface="Calibri" panose="020F0502020204030204" pitchFamily="34" charset="0"/>
                <a:cs typeface="Calibri" panose="020F0502020204030204" pitchFamily="34" charset="0"/>
              </a:rPr>
              <a:t> (https://www.ispytrials.org/i-spy-platform/i-spy2; Pusztai, Cancer Cell 2021), </a:t>
            </a:r>
            <a:r>
              <a:rPr lang="en-US" sz="900" b="1" dirty="0">
                <a:latin typeface="Calibri" panose="020F0502020204030204" pitchFamily="34" charset="0"/>
                <a:cs typeface="Calibri" panose="020F0502020204030204" pitchFamily="34" charset="0"/>
              </a:rPr>
              <a:t>MINDACT</a:t>
            </a:r>
            <a:r>
              <a:rPr lang="en-US" sz="900" dirty="0">
                <a:latin typeface="Calibri" panose="020F0502020204030204" pitchFamily="34" charset="0"/>
                <a:cs typeface="Calibri" panose="020F0502020204030204" pitchFamily="34" charset="0"/>
              </a:rPr>
              <a:t> (Piccart, Lancet Oncol, 2021; Lopes Cardozo, JCO, 2022), </a:t>
            </a:r>
            <a:r>
              <a:rPr lang="en-US" sz="900" b="1" dirty="0">
                <a:latin typeface="Calibri" panose="020F0502020204030204" pitchFamily="34" charset="0"/>
                <a:cs typeface="Calibri" panose="020F0502020204030204" pitchFamily="34" charset="0"/>
              </a:rPr>
              <a:t>NSABP-B42</a:t>
            </a:r>
            <a:r>
              <a:rPr lang="en-US" sz="900" dirty="0">
                <a:latin typeface="Calibri" panose="020F0502020204030204" pitchFamily="34" charset="0"/>
                <a:cs typeface="Calibri" panose="020F0502020204030204" pitchFamily="34" charset="0"/>
              </a:rPr>
              <a:t> (Rastogi, ASCO, 2021),</a:t>
            </a:r>
            <a:r>
              <a:rPr lang="en-US" sz="900" b="1" dirty="0">
                <a:latin typeface="Calibri" panose="020F0502020204030204" pitchFamily="34" charset="0"/>
                <a:cs typeface="Calibri" panose="020F0502020204030204" pitchFamily="34" charset="0"/>
              </a:rPr>
              <a:t> IDEAL </a:t>
            </a:r>
            <a:r>
              <a:rPr lang="en-US" sz="900" dirty="0">
                <a:latin typeface="Calibri" panose="020F0502020204030204" pitchFamily="34" charset="0"/>
                <a:cs typeface="Calibri" panose="020F0502020204030204" pitchFamily="34" charset="0"/>
              </a:rPr>
              <a:t>(</a:t>
            </a:r>
            <a:r>
              <a:rPr lang="en-US" sz="900" dirty="0" err="1">
                <a:latin typeface="Calibri" panose="020F0502020204030204" pitchFamily="34" charset="0"/>
                <a:cs typeface="Calibri" panose="020F0502020204030204" pitchFamily="34" charset="0"/>
              </a:rPr>
              <a:t>Liefers</a:t>
            </a:r>
            <a:r>
              <a:rPr lang="en-US" sz="900" dirty="0">
                <a:latin typeface="Calibri" panose="020F0502020204030204" pitchFamily="34" charset="0"/>
                <a:cs typeface="Calibri" panose="020F0502020204030204" pitchFamily="34" charset="0"/>
              </a:rPr>
              <a:t>, SABCS, 2022)</a:t>
            </a:r>
          </a:p>
        </p:txBody>
      </p:sp>
      <p:grpSp>
        <p:nvGrpSpPr>
          <p:cNvPr id="23" name="Group 22">
            <a:extLst>
              <a:ext uri="{FF2B5EF4-FFF2-40B4-BE49-F238E27FC236}">
                <a16:creationId xmlns:a16="http://schemas.microsoft.com/office/drawing/2014/main" id="{DCF768F7-5248-7230-2F95-400C94252D5F}"/>
              </a:ext>
            </a:extLst>
          </p:cNvPr>
          <p:cNvGrpSpPr/>
          <p:nvPr/>
        </p:nvGrpSpPr>
        <p:grpSpPr>
          <a:xfrm>
            <a:off x="1343213" y="1672621"/>
            <a:ext cx="9122811" cy="2458651"/>
            <a:chOff x="1343213" y="1596927"/>
            <a:chExt cx="9122811" cy="2458651"/>
          </a:xfrm>
        </p:grpSpPr>
        <p:pic>
          <p:nvPicPr>
            <p:cNvPr id="17" name="Picture 16" descr="A screen shot of a computer&#10;&#10;Description automatically generated">
              <a:extLst>
                <a:ext uri="{FF2B5EF4-FFF2-40B4-BE49-F238E27FC236}">
                  <a16:creationId xmlns:a16="http://schemas.microsoft.com/office/drawing/2014/main" id="{699F5778-CBE5-21BA-D99E-BEA1038E3080}"/>
                </a:ext>
              </a:extLst>
            </p:cNvPr>
            <p:cNvPicPr>
              <a:picLocks noChangeAspect="1"/>
            </p:cNvPicPr>
            <p:nvPr/>
          </p:nvPicPr>
          <p:blipFill rotWithShape="1">
            <a:blip r:embed="rId2">
              <a:extLst>
                <a:ext uri="{28A0092B-C50C-407E-A947-70E740481C1C}">
                  <a14:useLocalDpi xmlns:a14="http://schemas.microsoft.com/office/drawing/2010/main" val="0"/>
                </a:ext>
              </a:extLst>
            </a:blip>
            <a:srcRect l="4205" t="23989" r="4715" b="15861"/>
            <a:stretch/>
          </p:blipFill>
          <p:spPr>
            <a:xfrm>
              <a:off x="1343213" y="1596927"/>
              <a:ext cx="9122811" cy="2274301"/>
            </a:xfrm>
            <a:prstGeom prst="rect">
              <a:avLst/>
            </a:prstGeom>
          </p:spPr>
        </p:pic>
        <p:sp>
          <p:nvSpPr>
            <p:cNvPr id="18" name="Arrow: Down 7">
              <a:extLst>
                <a:ext uri="{FF2B5EF4-FFF2-40B4-BE49-F238E27FC236}">
                  <a16:creationId xmlns:a16="http://schemas.microsoft.com/office/drawing/2014/main" id="{FA9AF896-41BB-6697-E2D5-543946EC859F}"/>
                </a:ext>
              </a:extLst>
            </p:cNvPr>
            <p:cNvSpPr/>
            <p:nvPr/>
          </p:nvSpPr>
          <p:spPr>
            <a:xfrm>
              <a:off x="2358102" y="3714055"/>
              <a:ext cx="220337" cy="341523"/>
            </a:xfrm>
            <a:prstGeom prst="downArrow">
              <a:avLst/>
            </a:prstGeom>
            <a:solidFill>
              <a:srgbClr val="EC1B44"/>
            </a:solidFill>
            <a:ln w="28575">
              <a:solidFill>
                <a:srgbClr val="EC1B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19" name="Arrow: Down 8">
              <a:extLst>
                <a:ext uri="{FF2B5EF4-FFF2-40B4-BE49-F238E27FC236}">
                  <a16:creationId xmlns:a16="http://schemas.microsoft.com/office/drawing/2014/main" id="{46A90BB6-0371-040E-1997-B12E1EB48C89}"/>
                </a:ext>
              </a:extLst>
            </p:cNvPr>
            <p:cNvSpPr/>
            <p:nvPr/>
          </p:nvSpPr>
          <p:spPr>
            <a:xfrm>
              <a:off x="4597983" y="3714055"/>
              <a:ext cx="220337" cy="341523"/>
            </a:xfrm>
            <a:prstGeom prst="downArrow">
              <a:avLst/>
            </a:prstGeom>
            <a:solidFill>
              <a:srgbClr val="EF5D80"/>
            </a:solidFill>
            <a:ln w="28575">
              <a:solidFill>
                <a:srgbClr val="EF5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20" name="Arrow: Down 9">
              <a:extLst>
                <a:ext uri="{FF2B5EF4-FFF2-40B4-BE49-F238E27FC236}">
                  <a16:creationId xmlns:a16="http://schemas.microsoft.com/office/drawing/2014/main" id="{AB2182E0-E2C5-C248-359C-ED8A5560898C}"/>
                </a:ext>
              </a:extLst>
            </p:cNvPr>
            <p:cNvSpPr/>
            <p:nvPr/>
          </p:nvSpPr>
          <p:spPr>
            <a:xfrm>
              <a:off x="6622946" y="3714055"/>
              <a:ext cx="220337" cy="341523"/>
            </a:xfrm>
            <a:prstGeom prst="downArrow">
              <a:avLst/>
            </a:prstGeom>
            <a:solidFill>
              <a:srgbClr val="08814A"/>
            </a:solidFill>
            <a:ln w="28575">
              <a:solidFill>
                <a:srgbClr val="0881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21" name="Arrow: Down 10">
              <a:extLst>
                <a:ext uri="{FF2B5EF4-FFF2-40B4-BE49-F238E27FC236}">
                  <a16:creationId xmlns:a16="http://schemas.microsoft.com/office/drawing/2014/main" id="{121B2F98-5F2A-DF40-B7A4-F68EAF14BFC1}"/>
                </a:ext>
              </a:extLst>
            </p:cNvPr>
            <p:cNvSpPr/>
            <p:nvPr/>
          </p:nvSpPr>
          <p:spPr>
            <a:xfrm>
              <a:off x="8813497" y="3714055"/>
              <a:ext cx="220337" cy="341523"/>
            </a:xfrm>
            <a:prstGeom prst="downArrow">
              <a:avLst/>
            </a:prstGeom>
            <a:solidFill>
              <a:srgbClr val="90C850"/>
            </a:solidFill>
            <a:ln w="28575">
              <a:solidFill>
                <a:srgbClr val="90C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grpSp>
      <p:sp>
        <p:nvSpPr>
          <p:cNvPr id="24" name="TextBox 23">
            <a:extLst>
              <a:ext uri="{FF2B5EF4-FFF2-40B4-BE49-F238E27FC236}">
                <a16:creationId xmlns:a16="http://schemas.microsoft.com/office/drawing/2014/main" id="{C94925B9-7C0D-2FBE-10FF-A162BDC12D31}"/>
              </a:ext>
            </a:extLst>
          </p:cNvPr>
          <p:cNvSpPr txBox="1"/>
          <p:nvPr/>
        </p:nvSpPr>
        <p:spPr>
          <a:xfrm>
            <a:off x="304800" y="952063"/>
            <a:ext cx="12022891"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MP classifies patients with HR+HER2- EBC as having an </a:t>
            </a:r>
            <a:r>
              <a:rPr lang="en-US" sz="2000" dirty="0" err="1">
                <a:latin typeface="Calibri" panose="020F0502020204030204" pitchFamily="34" charset="0"/>
                <a:ea typeface="Calibri" panose="020F0502020204030204" pitchFamily="34" charset="0"/>
                <a:cs typeface="Calibri" panose="020F0502020204030204" pitchFamily="34" charset="0"/>
              </a:rPr>
              <a:t>UltraLow</a:t>
            </a:r>
            <a:r>
              <a:rPr lang="en-US" sz="2000" dirty="0">
                <a:latin typeface="Calibri" panose="020F0502020204030204" pitchFamily="34" charset="0"/>
                <a:ea typeface="Calibri" panose="020F0502020204030204" pitchFamily="34" charset="0"/>
                <a:cs typeface="Calibri" panose="020F0502020204030204" pitchFamily="34" charset="0"/>
              </a:rPr>
              <a:t>, Low, High1, or High2 risk of distant recurrence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26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287F-BB8A-62B9-1A5D-7A426CAF09A7}"/>
              </a:ext>
            </a:extLst>
          </p:cNvPr>
          <p:cNvSpPr>
            <a:spLocks noGrp="1"/>
          </p:cNvSpPr>
          <p:nvPr>
            <p:ph type="title"/>
          </p:nvPr>
        </p:nvSpPr>
        <p:spPr>
          <a:xfrm>
            <a:off x="-457200" y="428625"/>
            <a:ext cx="13030200" cy="866775"/>
          </a:xfrm>
        </p:spPr>
        <p:txBody>
          <a:bodyPr/>
          <a:lstStyle/>
          <a:p>
            <a:r>
              <a:rPr lang="en-US" sz="3200" b="1" dirty="0"/>
              <a:t>70-Gene Assay (</a:t>
            </a:r>
            <a:r>
              <a:rPr lang="en-US" sz="3200" b="1" dirty="0" err="1"/>
              <a:t>Mammaprint</a:t>
            </a:r>
            <a:r>
              <a:rPr lang="en-US" sz="3200" b="1" dirty="0"/>
              <a:t>) to Guide Therapy Decisions</a:t>
            </a:r>
          </a:p>
        </p:txBody>
      </p:sp>
      <p:pic>
        <p:nvPicPr>
          <p:cNvPr id="3" name="Picture 2" descr="A graph with red rectangles&#10;&#10;Description automatically generated">
            <a:extLst>
              <a:ext uri="{FF2B5EF4-FFF2-40B4-BE49-F238E27FC236}">
                <a16:creationId xmlns:a16="http://schemas.microsoft.com/office/drawing/2014/main" id="{A65AA6ED-F125-93B2-5BC8-D8D38F824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50" y="2133600"/>
            <a:ext cx="4305650" cy="3323596"/>
          </a:xfrm>
          <a:prstGeom prst="rect">
            <a:avLst/>
          </a:prstGeom>
          <a:solidFill>
            <a:schemeClr val="tx1"/>
          </a:solidFill>
        </p:spPr>
      </p:pic>
      <p:sp>
        <p:nvSpPr>
          <p:cNvPr id="5" name="TextBox 4">
            <a:extLst>
              <a:ext uri="{FF2B5EF4-FFF2-40B4-BE49-F238E27FC236}">
                <a16:creationId xmlns:a16="http://schemas.microsoft.com/office/drawing/2014/main" id="{CF4C9BCE-05D7-71D3-A8EC-F86ECF6C79A7}"/>
              </a:ext>
            </a:extLst>
          </p:cNvPr>
          <p:cNvSpPr txBox="1"/>
          <p:nvPr/>
        </p:nvSpPr>
        <p:spPr>
          <a:xfrm>
            <a:off x="120225" y="1676063"/>
            <a:ext cx="5440464" cy="400110"/>
          </a:xfrm>
          <a:prstGeom prst="rect">
            <a:avLst/>
          </a:prstGeom>
          <a:noFill/>
        </p:spPr>
        <p:txBody>
          <a:bodyPr wrap="none" rtlCol="0">
            <a:spAutoFit/>
          </a:bodyPr>
          <a:lstStyle/>
          <a:p>
            <a:r>
              <a:rPr lang="en-US" sz="2000" b="1" u="sng" dirty="0">
                <a:latin typeface="Calibri" panose="020F0502020204030204" pitchFamily="34" charset="0"/>
                <a:cs typeface="Calibri" panose="020F0502020204030204" pitchFamily="34" charset="0"/>
              </a:rPr>
              <a:t>MP High2 may predict sensitivity to anthracycline</a:t>
            </a:r>
          </a:p>
        </p:txBody>
      </p:sp>
      <p:sp>
        <p:nvSpPr>
          <p:cNvPr id="6" name="TextBox 5">
            <a:extLst>
              <a:ext uri="{FF2B5EF4-FFF2-40B4-BE49-F238E27FC236}">
                <a16:creationId xmlns:a16="http://schemas.microsoft.com/office/drawing/2014/main" id="{9BC71EA5-6DDB-A8CB-7167-0F010A361590}"/>
              </a:ext>
            </a:extLst>
          </p:cNvPr>
          <p:cNvSpPr txBox="1"/>
          <p:nvPr/>
        </p:nvSpPr>
        <p:spPr>
          <a:xfrm>
            <a:off x="1102450" y="5530572"/>
            <a:ext cx="2859950" cy="923330"/>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Data from FLEX RW Registry:</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Pts with Stage I-III ESB</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Pts not randomized</a:t>
            </a:r>
          </a:p>
        </p:txBody>
      </p:sp>
      <p:pic>
        <p:nvPicPr>
          <p:cNvPr id="7" name="Picture 2">
            <a:extLst>
              <a:ext uri="{FF2B5EF4-FFF2-40B4-BE49-F238E27FC236}">
                <a16:creationId xmlns:a16="http://schemas.microsoft.com/office/drawing/2014/main" id="{606329C9-3B75-A104-44E1-4153929C4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9" t="36595" r="11745" b="28792"/>
          <a:stretch/>
        </p:blipFill>
        <p:spPr bwMode="auto">
          <a:xfrm>
            <a:off x="5715000" y="1986557"/>
            <a:ext cx="6334365" cy="157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8033B856-8275-05DA-175C-8B70952872D6}"/>
              </a:ext>
            </a:extLst>
          </p:cNvPr>
          <p:cNvSpPr txBox="1"/>
          <p:nvPr/>
        </p:nvSpPr>
        <p:spPr>
          <a:xfrm>
            <a:off x="5903050" y="1447800"/>
            <a:ext cx="5805757" cy="400110"/>
          </a:xfrm>
          <a:prstGeom prst="rect">
            <a:avLst/>
          </a:prstGeom>
          <a:noFill/>
        </p:spPr>
        <p:txBody>
          <a:bodyPr wrap="none" rtlCol="0">
            <a:spAutoFit/>
          </a:bodyPr>
          <a:lstStyle/>
          <a:p>
            <a:r>
              <a:rPr lang="en-US" sz="2000" b="1" u="sng" dirty="0">
                <a:latin typeface="Calibri" panose="020F0502020204030204" pitchFamily="34" charset="0"/>
                <a:cs typeface="Calibri" panose="020F0502020204030204" pitchFamily="34" charset="0"/>
              </a:rPr>
              <a:t>MP High2 may predict benefit of IO in HR+/HER2 ESB</a:t>
            </a:r>
          </a:p>
        </p:txBody>
      </p:sp>
      <p:sp>
        <p:nvSpPr>
          <p:cNvPr id="9" name="TextBox 8">
            <a:extLst>
              <a:ext uri="{FF2B5EF4-FFF2-40B4-BE49-F238E27FC236}">
                <a16:creationId xmlns:a16="http://schemas.microsoft.com/office/drawing/2014/main" id="{1E53CC12-9138-2081-B749-C45A162B4B8C}"/>
              </a:ext>
            </a:extLst>
          </p:cNvPr>
          <p:cNvSpPr txBox="1"/>
          <p:nvPr/>
        </p:nvSpPr>
        <p:spPr>
          <a:xfrm>
            <a:off x="76200" y="6596390"/>
            <a:ext cx="3429000" cy="261610"/>
          </a:xfrm>
          <a:prstGeom prst="rect">
            <a:avLst/>
          </a:prstGeom>
          <a:noFill/>
        </p:spPr>
        <p:txBody>
          <a:bodyPr wrap="square">
            <a:spAutoFit/>
          </a:bodyPr>
          <a:lstStyle/>
          <a:p>
            <a:pPr>
              <a:defRPr/>
            </a:pPr>
            <a:r>
              <a:rPr lang="en-US" sz="1100" dirty="0">
                <a:latin typeface="Calibri" charset="0"/>
                <a:ea typeface="Calibri" charset="0"/>
                <a:cs typeface="Calibri" charset="0"/>
              </a:rPr>
              <a:t>O’Shaughnessy, J.  ASCO 2024;  Wolf D AACR 2024</a:t>
            </a:r>
          </a:p>
        </p:txBody>
      </p:sp>
      <p:sp>
        <p:nvSpPr>
          <p:cNvPr id="11" name="TextBox 10">
            <a:extLst>
              <a:ext uri="{FF2B5EF4-FFF2-40B4-BE49-F238E27FC236}">
                <a16:creationId xmlns:a16="http://schemas.microsoft.com/office/drawing/2014/main" id="{9BC71EA5-6DDB-A8CB-7167-0F010A361590}"/>
              </a:ext>
            </a:extLst>
          </p:cNvPr>
          <p:cNvSpPr txBox="1"/>
          <p:nvPr/>
        </p:nvSpPr>
        <p:spPr>
          <a:xfrm>
            <a:off x="6510942" y="3795398"/>
            <a:ext cx="2792046" cy="923330"/>
          </a:xfrm>
          <a:prstGeom prst="rect">
            <a:avLst/>
          </a:prstGeom>
          <a:noFill/>
        </p:spPr>
        <p:txBody>
          <a:bodyPr wrap="none" rtlCol="0">
            <a:spAutoFit/>
          </a:bodyPr>
          <a:lstStyle/>
          <a:p>
            <a:r>
              <a:rPr lang="en-US" sz="1800" b="1" dirty="0">
                <a:latin typeface="Calibri" panose="020F0502020204030204" pitchFamily="34" charset="0"/>
                <a:cs typeface="Calibri" panose="020F0502020204030204" pitchFamily="34" charset="0"/>
              </a:rPr>
              <a:t>ISPY2 Data</a:t>
            </a:r>
            <a:r>
              <a:rPr lang="en-US" sz="1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MP high risk localized BC</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Pts not randomized</a:t>
            </a:r>
          </a:p>
        </p:txBody>
      </p:sp>
      <p:sp>
        <p:nvSpPr>
          <p:cNvPr id="12" name="TextBox 11">
            <a:extLst>
              <a:ext uri="{FF2B5EF4-FFF2-40B4-BE49-F238E27FC236}">
                <a16:creationId xmlns:a16="http://schemas.microsoft.com/office/drawing/2014/main" id="{9BC71EA5-6DDB-A8CB-7167-0F010A361590}"/>
              </a:ext>
            </a:extLst>
          </p:cNvPr>
          <p:cNvSpPr txBox="1"/>
          <p:nvPr/>
        </p:nvSpPr>
        <p:spPr>
          <a:xfrm>
            <a:off x="6508173" y="4343400"/>
            <a:ext cx="2940627" cy="1200329"/>
          </a:xfrm>
          <a:prstGeom prst="rect">
            <a:avLst/>
          </a:prstGeom>
          <a:noFill/>
        </p:spPr>
        <p:txBody>
          <a:bodyPr wrap="square" rtlCol="0">
            <a:spAutoFit/>
          </a:bodyPr>
          <a:lstStyle/>
          <a:p>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Also developed signature of response to IO -- </a:t>
            </a:r>
            <a:r>
              <a:rPr lang="en-US" sz="1800" dirty="0" err="1">
                <a:latin typeface="Calibri" panose="020F0502020204030204" pitchFamily="34" charset="0"/>
                <a:cs typeface="Calibri" panose="020F0502020204030204" pitchFamily="34" charset="0"/>
              </a:rPr>
              <a:t>ImPrint</a:t>
            </a:r>
            <a:endParaRPr lang="en-US" sz="18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0B11C97B-3050-3272-63C7-89D056939BED}"/>
              </a:ext>
            </a:extLst>
          </p:cNvPr>
          <p:cNvPicPr>
            <a:picLocks noChangeAspect="1"/>
          </p:cNvPicPr>
          <p:nvPr/>
        </p:nvPicPr>
        <p:blipFill>
          <a:blip r:embed="rId4"/>
          <a:stretch>
            <a:fillRect/>
          </a:stretch>
        </p:blipFill>
        <p:spPr>
          <a:xfrm>
            <a:off x="9857740" y="3736853"/>
            <a:ext cx="1755833" cy="2897124"/>
          </a:xfrm>
          <a:prstGeom prst="rect">
            <a:avLst/>
          </a:prstGeom>
          <a:solidFill>
            <a:schemeClr val="tx1"/>
          </a:solidFill>
        </p:spPr>
      </p:pic>
      <p:sp>
        <p:nvSpPr>
          <p:cNvPr id="13" name="TextBox 22">
            <a:extLst>
              <a:ext uri="{FF2B5EF4-FFF2-40B4-BE49-F238E27FC236}">
                <a16:creationId xmlns:a16="http://schemas.microsoft.com/office/drawing/2014/main" id="{9AE3808E-5810-E3BE-0D36-2A220CE1EC62}"/>
              </a:ext>
            </a:extLst>
          </p:cNvPr>
          <p:cNvSpPr txBox="1"/>
          <p:nvPr/>
        </p:nvSpPr>
        <p:spPr>
          <a:xfrm>
            <a:off x="10210800" y="3754171"/>
            <a:ext cx="143519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a:solidFill>
                  <a:schemeClr val="accent4">
                    <a:lumMod val="10000"/>
                  </a:schemeClr>
                </a:solidFill>
                <a:latin typeface="Calibri" panose="020F0502020204030204" pitchFamily="34" charset="0"/>
                <a:cs typeface="Calibri" panose="020F0502020204030204" pitchFamily="34" charset="0"/>
              </a:rPr>
              <a:t>delta-</a:t>
            </a:r>
            <a:r>
              <a:rPr lang="en-US" sz="1200" b="1" i="1" dirty="0" err="1">
                <a:solidFill>
                  <a:schemeClr val="accent4">
                    <a:lumMod val="10000"/>
                  </a:schemeClr>
                </a:solidFill>
                <a:latin typeface="Calibri" panose="020F0502020204030204" pitchFamily="34" charset="0"/>
                <a:cs typeface="Calibri" panose="020F0502020204030204" pitchFamily="34" charset="0"/>
              </a:rPr>
              <a:t>pCR</a:t>
            </a:r>
            <a:r>
              <a:rPr lang="en-US" sz="1200" b="1" i="1" dirty="0">
                <a:solidFill>
                  <a:schemeClr val="accent4">
                    <a:lumMod val="10000"/>
                  </a:schemeClr>
                </a:solidFill>
                <a:latin typeface="Calibri" panose="020F0502020204030204" pitchFamily="34" charset="0"/>
                <a:cs typeface="Calibri" panose="020F0502020204030204" pitchFamily="34" charset="0"/>
              </a:rPr>
              <a:t> rate = 55%</a:t>
            </a:r>
            <a:endParaRPr lang="en-US" sz="1200" b="1" dirty="0">
              <a:solidFill>
                <a:schemeClr val="accent4">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10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ffectLst/>
              </a:rPr>
              <a:t>Digitized Pathology Slide Assay to Predict Benefit of Additional Adjuvant Therapies in High Risk ESB</a:t>
            </a:r>
          </a:p>
        </p:txBody>
      </p:sp>
      <p:pic>
        <p:nvPicPr>
          <p:cNvPr id="3" name="Picture 2"/>
          <p:cNvPicPr>
            <a:picLocks noChangeAspect="1"/>
          </p:cNvPicPr>
          <p:nvPr/>
        </p:nvPicPr>
        <p:blipFill>
          <a:blip r:embed="rId2"/>
          <a:stretch>
            <a:fillRect/>
          </a:stretch>
        </p:blipFill>
        <p:spPr>
          <a:xfrm>
            <a:off x="152400" y="1600200"/>
            <a:ext cx="6267450" cy="1428750"/>
          </a:xfrm>
          <a:prstGeom prst="rect">
            <a:avLst/>
          </a:prstGeom>
        </p:spPr>
      </p:pic>
      <p:sp>
        <p:nvSpPr>
          <p:cNvPr id="4" name="TextBox 3">
            <a:extLst>
              <a:ext uri="{FF2B5EF4-FFF2-40B4-BE49-F238E27FC236}">
                <a16:creationId xmlns:a16="http://schemas.microsoft.com/office/drawing/2014/main" id="{9BC71EA5-6DDB-A8CB-7167-0F010A361590}"/>
              </a:ext>
            </a:extLst>
          </p:cNvPr>
          <p:cNvSpPr txBox="1"/>
          <p:nvPr/>
        </p:nvSpPr>
        <p:spPr>
          <a:xfrm>
            <a:off x="6553200" y="1717087"/>
            <a:ext cx="3256597" cy="1077218"/>
          </a:xfrm>
          <a:prstGeom prst="rect">
            <a:avLst/>
          </a:prstGeom>
          <a:noFill/>
        </p:spPr>
        <p:txBody>
          <a:bodyPr wrap="none" rtlCol="0">
            <a:spAutoFit/>
          </a:bodyPr>
          <a:lstStyle/>
          <a:p>
            <a:r>
              <a:rPr lang="en-US" sz="1600" u="sng" dirty="0">
                <a:latin typeface="Calibri" panose="020F0502020204030204" pitchFamily="34" charset="0"/>
                <a:cs typeface="Calibri" panose="020F0502020204030204" pitchFamily="34" charset="0"/>
              </a:rPr>
              <a:t>High risk ESB definition</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600" u="sng" dirty="0">
                <a:latin typeface="Calibri" panose="020F0502020204030204" pitchFamily="34" charset="0"/>
                <a:cs typeface="Calibri" panose="020F0502020204030204" pitchFamily="34" charset="0"/>
              </a:rPr>
              <a:t>&gt;</a:t>
            </a:r>
            <a:r>
              <a:rPr lang="en-US" sz="1600" dirty="0">
                <a:latin typeface="Calibri" panose="020F0502020204030204" pitchFamily="34" charset="0"/>
                <a:cs typeface="Calibri" panose="020F0502020204030204" pitchFamily="34" charset="0"/>
              </a:rPr>
              <a:t> 4 LN+</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1-3 LN+ and </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T3 or Grade 3 or Ki67 </a:t>
            </a:r>
            <a:r>
              <a:rPr lang="en-US" sz="1600" u="sng" dirty="0">
                <a:latin typeface="Calibri" panose="020F0502020204030204" pitchFamily="34" charset="0"/>
                <a:cs typeface="Calibri" panose="020F0502020204030204" pitchFamily="34" charset="0"/>
              </a:rPr>
              <a:t>&gt;</a:t>
            </a:r>
            <a:r>
              <a:rPr lang="en-US" sz="1600" dirty="0">
                <a:latin typeface="Calibri" panose="020F0502020204030204" pitchFamily="34" charset="0"/>
                <a:cs typeface="Calibri" panose="020F0502020204030204" pitchFamily="34" charset="0"/>
              </a:rPr>
              <a:t> 20%</a:t>
            </a:r>
          </a:p>
        </p:txBody>
      </p:sp>
      <p:pic>
        <p:nvPicPr>
          <p:cNvPr id="5" name="Picture 4"/>
          <p:cNvPicPr>
            <a:picLocks noChangeAspect="1"/>
          </p:cNvPicPr>
          <p:nvPr/>
        </p:nvPicPr>
        <p:blipFill>
          <a:blip r:embed="rId3"/>
          <a:stretch>
            <a:fillRect/>
          </a:stretch>
        </p:blipFill>
        <p:spPr>
          <a:xfrm>
            <a:off x="6019800" y="3352800"/>
            <a:ext cx="6047729" cy="3135446"/>
          </a:xfrm>
          <a:prstGeom prst="rect">
            <a:avLst/>
          </a:prstGeom>
        </p:spPr>
      </p:pic>
      <p:sp>
        <p:nvSpPr>
          <p:cNvPr id="6" name="TextBox 5">
            <a:extLst>
              <a:ext uri="{FF2B5EF4-FFF2-40B4-BE49-F238E27FC236}">
                <a16:creationId xmlns:a16="http://schemas.microsoft.com/office/drawing/2014/main" id="{9BC71EA5-6DDB-A8CB-7167-0F010A361590}"/>
              </a:ext>
            </a:extLst>
          </p:cNvPr>
          <p:cNvSpPr txBox="1"/>
          <p:nvPr/>
        </p:nvSpPr>
        <p:spPr>
          <a:xfrm>
            <a:off x="152400" y="3657600"/>
            <a:ext cx="5638800"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Model developed from digitized slides from a retrospective data set -- assay integrates 4 </a:t>
            </a:r>
            <a:r>
              <a:rPr lang="en-US" sz="1800" dirty="0" err="1">
                <a:latin typeface="Calibri" panose="020F0502020204030204" pitchFamily="34" charset="0"/>
                <a:cs typeface="Calibri" panose="020F0502020204030204" pitchFamily="34" charset="0"/>
              </a:rPr>
              <a:t>clinicopath</a:t>
            </a:r>
            <a:r>
              <a:rPr lang="en-US" sz="1800" dirty="0">
                <a:latin typeface="Calibri" panose="020F0502020204030204" pitchFamily="34" charset="0"/>
                <a:cs typeface="Calibri" panose="020F0502020204030204" pitchFamily="34" charset="0"/>
              </a:rPr>
              <a:t> variables and 10 slide-derived features (capturing tumor architecture, microenvironment, &amp; proliferation)</a:t>
            </a:r>
          </a:p>
        </p:txBody>
      </p:sp>
      <p:sp>
        <p:nvSpPr>
          <p:cNvPr id="7" name="TextBox 6"/>
          <p:cNvSpPr txBox="1"/>
          <p:nvPr/>
        </p:nvSpPr>
        <p:spPr>
          <a:xfrm>
            <a:off x="8319133" y="2983468"/>
            <a:ext cx="1490664" cy="369332"/>
          </a:xfrm>
          <a:prstGeom prst="rect">
            <a:avLst/>
          </a:prstGeom>
          <a:solidFill>
            <a:schemeClr val="tx1"/>
          </a:solidFill>
        </p:spPr>
        <p:txBody>
          <a:bodyPr wrap="none" rtlCol="0">
            <a:spAutoFit/>
          </a:bodyPr>
          <a:lstStyle/>
          <a:p>
            <a:r>
              <a:rPr lang="en-US" sz="1800" b="1" dirty="0">
                <a:solidFill>
                  <a:schemeClr val="bg1">
                    <a:lumMod val="50000"/>
                  </a:schemeClr>
                </a:solidFill>
                <a:latin typeface="Calibri" panose="020F0502020204030204" pitchFamily="34" charset="0"/>
                <a:cs typeface="Calibri" panose="020F0502020204030204" pitchFamily="34" charset="0"/>
              </a:rPr>
              <a:t>Validation set</a:t>
            </a:r>
          </a:p>
        </p:txBody>
      </p:sp>
      <p:sp>
        <p:nvSpPr>
          <p:cNvPr id="8" name="TextBox 7">
            <a:extLst>
              <a:ext uri="{FF2B5EF4-FFF2-40B4-BE49-F238E27FC236}">
                <a16:creationId xmlns:a16="http://schemas.microsoft.com/office/drawing/2014/main" id="{1E53CC12-9138-2081-B749-C45A162B4B8C}"/>
              </a:ext>
            </a:extLst>
          </p:cNvPr>
          <p:cNvSpPr txBox="1"/>
          <p:nvPr/>
        </p:nvSpPr>
        <p:spPr>
          <a:xfrm>
            <a:off x="76200" y="6596390"/>
            <a:ext cx="3429000" cy="261610"/>
          </a:xfrm>
          <a:prstGeom prst="rect">
            <a:avLst/>
          </a:prstGeom>
          <a:noFill/>
        </p:spPr>
        <p:txBody>
          <a:bodyPr wrap="square">
            <a:spAutoFit/>
          </a:bodyPr>
          <a:lstStyle/>
          <a:p>
            <a:pPr>
              <a:defRPr/>
            </a:pPr>
            <a:r>
              <a:rPr lang="en-US" sz="1100" dirty="0" err="1">
                <a:latin typeface="Calibri" charset="0"/>
                <a:ea typeface="Calibri" charset="0"/>
                <a:cs typeface="Calibri" charset="0"/>
              </a:rPr>
              <a:t>Bidard</a:t>
            </a:r>
            <a:r>
              <a:rPr lang="en-US" sz="1100" dirty="0">
                <a:latin typeface="Calibri" charset="0"/>
                <a:ea typeface="Calibri" charset="0"/>
                <a:cs typeface="Calibri" charset="0"/>
              </a:rPr>
              <a:t> FC et al. J </a:t>
            </a:r>
            <a:r>
              <a:rPr lang="en-US" sz="1100" dirty="0" err="1">
                <a:latin typeface="Calibri" charset="0"/>
                <a:ea typeface="Calibri" charset="0"/>
                <a:cs typeface="Calibri" charset="0"/>
              </a:rPr>
              <a:t>Clin</a:t>
            </a:r>
            <a:r>
              <a:rPr lang="en-US" sz="1100" dirty="0">
                <a:latin typeface="Calibri" charset="0"/>
                <a:ea typeface="Calibri" charset="0"/>
                <a:cs typeface="Calibri" charset="0"/>
              </a:rPr>
              <a:t> </a:t>
            </a:r>
            <a:r>
              <a:rPr lang="en-US" sz="1100" dirty="0" err="1">
                <a:latin typeface="Calibri" charset="0"/>
                <a:ea typeface="Calibri" charset="0"/>
                <a:cs typeface="Calibri" charset="0"/>
              </a:rPr>
              <a:t>Oncol</a:t>
            </a:r>
            <a:r>
              <a:rPr lang="en-US" sz="1100" dirty="0">
                <a:latin typeface="Calibri" charset="0"/>
                <a:ea typeface="Calibri" charset="0"/>
                <a:cs typeface="Calibri" charset="0"/>
              </a:rPr>
              <a:t> 2025; 43:3090-3101</a:t>
            </a:r>
          </a:p>
        </p:txBody>
      </p:sp>
      <p:sp>
        <p:nvSpPr>
          <p:cNvPr id="9" name="TextBox 8">
            <a:extLst>
              <a:ext uri="{FF2B5EF4-FFF2-40B4-BE49-F238E27FC236}">
                <a16:creationId xmlns:a16="http://schemas.microsoft.com/office/drawing/2014/main" id="{A875D360-EB7D-3369-F0CE-7C53B0D913CB}"/>
              </a:ext>
            </a:extLst>
          </p:cNvPr>
          <p:cNvSpPr txBox="1"/>
          <p:nvPr/>
        </p:nvSpPr>
        <p:spPr>
          <a:xfrm>
            <a:off x="152400" y="4953000"/>
            <a:ext cx="5638800" cy="64633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Validated assay based on high risk patients from two prospective trials: CANTO and UNIRAD </a:t>
            </a:r>
          </a:p>
        </p:txBody>
      </p:sp>
    </p:spTree>
    <p:extLst>
      <p:ext uri="{BB962C8B-B14F-4D97-AF65-F5344CB8AC3E}">
        <p14:creationId xmlns:p14="http://schemas.microsoft.com/office/powerpoint/2010/main" val="384778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101C8CE-7D75-05F0-A3C5-C1B618BDDD10}"/>
              </a:ext>
            </a:extLst>
          </p:cNvPr>
          <p:cNvSpPr txBox="1">
            <a:spLocks noChangeArrowheads="1"/>
          </p:cNvSpPr>
          <p:nvPr/>
        </p:nvSpPr>
        <p:spPr>
          <a:xfrm>
            <a:off x="990600" y="2454275"/>
            <a:ext cx="10210800" cy="1736725"/>
          </a:xfrm>
          <a:prstGeom prst="rect">
            <a:avLst/>
          </a:prstGeom>
        </p:spPr>
        <p:txBody>
          <a:bodyPr/>
          <a:lstStyle>
            <a:lvl1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a:ea typeface="MS PGothic" pitchFamily="34" charset="-128"/>
                <a:cs typeface="Calibri"/>
              </a:defRPr>
            </a:lvl1pPr>
            <a:lvl2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2pPr>
            <a:lvl3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3pPr>
            <a:lvl4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4pPr>
            <a:lvl5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9pPr>
          </a:lstStyle>
          <a:p>
            <a:pPr eaLnBrk="1" hangingPunct="1">
              <a:defRPr/>
            </a:pPr>
            <a:r>
              <a:rPr lang="en-US" altLang="en-US" b="1" kern="0" dirty="0">
                <a:latin typeface="Calibri" charset="0"/>
                <a:ea typeface="MS PGothic" charset="-128"/>
              </a:rPr>
              <a:t>Predictors of Late Recurrence</a:t>
            </a:r>
            <a:br>
              <a:rPr lang="en-US" altLang="en-US" b="1" kern="0" dirty="0">
                <a:latin typeface="Calibri" charset="0"/>
                <a:ea typeface="MS PGothic" charset="-128"/>
              </a:rPr>
            </a:br>
            <a:r>
              <a:rPr lang="en-US" altLang="en-US" b="1" kern="0" dirty="0">
                <a:latin typeface="Calibri" charset="0"/>
                <a:ea typeface="MS PGothic" charset="-128"/>
              </a:rPr>
              <a:t>HR+/HER2- Breast Cancer</a:t>
            </a:r>
          </a:p>
        </p:txBody>
      </p:sp>
    </p:spTree>
    <p:extLst>
      <p:ext uri="{BB962C8B-B14F-4D97-AF65-F5344CB8AC3E}">
        <p14:creationId xmlns:p14="http://schemas.microsoft.com/office/powerpoint/2010/main" val="283379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0E8B95E9-3330-5AB6-6911-3A8EEF22EF7C}"/>
              </a:ext>
            </a:extLst>
          </p:cNvPr>
          <p:cNvSpPr>
            <a:spLocks noGrp="1"/>
          </p:cNvSpPr>
          <p:nvPr>
            <p:ph type="title"/>
          </p:nvPr>
        </p:nvSpPr>
        <p:spPr>
          <a:xfrm>
            <a:off x="2133600" y="152400"/>
            <a:ext cx="8229600" cy="1143000"/>
          </a:xfrm>
        </p:spPr>
        <p:txBody>
          <a:bodyPr/>
          <a:lstStyle/>
          <a:p>
            <a:pPr>
              <a:defRPr/>
            </a:pPr>
            <a:r>
              <a:rPr lang="en-US" altLang="en-US" b="1" dirty="0">
                <a:ea typeface="MS PGothic" charset="-128"/>
              </a:rPr>
              <a:t>Annual Hazard of Recurrence</a:t>
            </a:r>
          </a:p>
        </p:txBody>
      </p:sp>
      <p:sp>
        <p:nvSpPr>
          <p:cNvPr id="45059" name="TextBox 3">
            <a:extLst>
              <a:ext uri="{FF2B5EF4-FFF2-40B4-BE49-F238E27FC236}">
                <a16:creationId xmlns:a16="http://schemas.microsoft.com/office/drawing/2014/main" id="{B46E1D8C-B1E4-6B39-C1CC-C6545BBDF868}"/>
              </a:ext>
            </a:extLst>
          </p:cNvPr>
          <p:cNvSpPr txBox="1">
            <a:spLocks noChangeArrowheads="1"/>
          </p:cNvSpPr>
          <p:nvPr/>
        </p:nvSpPr>
        <p:spPr bwMode="auto">
          <a:xfrm>
            <a:off x="4152900" y="6596390"/>
            <a:ext cx="3886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a:t>Jatoi I et al. </a:t>
            </a:r>
            <a:r>
              <a:rPr lang="en-US" altLang="en-US" sz="1100" i="1" dirty="0"/>
              <a:t>J Clin Oncol. </a:t>
            </a:r>
            <a:r>
              <a:rPr lang="en-US" altLang="en-US" sz="1100" dirty="0"/>
              <a:t>2011;29(17):2301-2304.</a:t>
            </a:r>
          </a:p>
        </p:txBody>
      </p:sp>
      <p:grpSp>
        <p:nvGrpSpPr>
          <p:cNvPr id="45060" name="Group 11">
            <a:extLst>
              <a:ext uri="{FF2B5EF4-FFF2-40B4-BE49-F238E27FC236}">
                <a16:creationId xmlns:a16="http://schemas.microsoft.com/office/drawing/2014/main" id="{BD4F4C6D-63A8-9893-61E5-D8798F7A7028}"/>
              </a:ext>
            </a:extLst>
          </p:cNvPr>
          <p:cNvGrpSpPr>
            <a:grpSpLocks/>
          </p:cNvGrpSpPr>
          <p:nvPr/>
        </p:nvGrpSpPr>
        <p:grpSpPr bwMode="auto">
          <a:xfrm>
            <a:off x="3335338" y="1167114"/>
            <a:ext cx="5427662" cy="4432300"/>
            <a:chOff x="1810622" y="990600"/>
            <a:chExt cx="5428378" cy="4432300"/>
          </a:xfrm>
        </p:grpSpPr>
        <p:pic>
          <p:nvPicPr>
            <p:cNvPr id="45062" name="Picture 2">
              <a:extLst>
                <a:ext uri="{FF2B5EF4-FFF2-40B4-BE49-F238E27FC236}">
                  <a16:creationId xmlns:a16="http://schemas.microsoft.com/office/drawing/2014/main" id="{C6BA41CC-1514-7240-456A-30F6A30ABB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0622" y="990600"/>
              <a:ext cx="542837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58C190D-57F2-41DB-858B-2F0973837B9E}"/>
                </a:ext>
              </a:extLst>
            </p:cNvPr>
            <p:cNvSpPr txBox="1"/>
            <p:nvPr/>
          </p:nvSpPr>
          <p:spPr>
            <a:xfrm>
              <a:off x="4952698" y="1066800"/>
              <a:ext cx="2057671" cy="338138"/>
            </a:xfrm>
            <a:prstGeom prst="rect">
              <a:avLst/>
            </a:prstGeom>
            <a:noFill/>
          </p:spPr>
          <p:txBody>
            <a:bodyPr>
              <a:spAutoFit/>
            </a:bodyPr>
            <a:lstStyle/>
            <a:p>
              <a:pPr algn="ctr">
                <a:defRPr/>
              </a:pPr>
              <a:r>
                <a:rPr lang="en-US" sz="1600" dirty="0">
                  <a:solidFill>
                    <a:schemeClr val="accent5">
                      <a:lumMod val="50000"/>
                    </a:schemeClr>
                  </a:solidFill>
                  <a:latin typeface="Calibri" charset="0"/>
                  <a:ea typeface="Calibri" charset="0"/>
                  <a:cs typeface="Calibri" charset="0"/>
                </a:rPr>
                <a:t>SEER Data 1992-2007</a:t>
              </a:r>
            </a:p>
          </p:txBody>
        </p:sp>
        <p:sp>
          <p:nvSpPr>
            <p:cNvPr id="45064" name="Rectangle 1">
              <a:extLst>
                <a:ext uri="{FF2B5EF4-FFF2-40B4-BE49-F238E27FC236}">
                  <a16:creationId xmlns:a16="http://schemas.microsoft.com/office/drawing/2014/main" id="{504755F2-1D65-9D3C-8F16-C4505210918D}"/>
                </a:ext>
              </a:extLst>
            </p:cNvPr>
            <p:cNvSpPr>
              <a:spLocks noChangeArrowheads="1"/>
            </p:cNvSpPr>
            <p:nvPr/>
          </p:nvSpPr>
          <p:spPr bwMode="auto">
            <a:xfrm>
              <a:off x="3630235" y="3748967"/>
              <a:ext cx="818688" cy="289633"/>
            </a:xfrm>
            <a:prstGeom prst="rect">
              <a:avLst/>
            </a:prstGeom>
            <a:noFill/>
            <a:ln w="3810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2400"/>
            </a:p>
          </p:txBody>
        </p:sp>
        <p:cxnSp>
          <p:nvCxnSpPr>
            <p:cNvPr id="11" name="Straight Connector 4">
              <a:extLst>
                <a:ext uri="{FF2B5EF4-FFF2-40B4-BE49-F238E27FC236}">
                  <a16:creationId xmlns:a16="http://schemas.microsoft.com/office/drawing/2014/main" id="{9B25BD50-6533-49DE-4961-99985F9FF8F5}"/>
                </a:ext>
              </a:extLst>
            </p:cNvPr>
            <p:cNvCxnSpPr>
              <a:cxnSpLocks noChangeShapeType="1"/>
            </p:cNvCxnSpPr>
            <p:nvPr/>
          </p:nvCxnSpPr>
          <p:spPr bwMode="auto">
            <a:xfrm>
              <a:off x="4536719" y="990600"/>
              <a:ext cx="47631" cy="3429000"/>
            </a:xfrm>
            <a:prstGeom prst="line">
              <a:avLst/>
            </a:prstGeom>
            <a:noFill/>
            <a:ln w="38100">
              <a:solidFill>
                <a:srgbClr val="00B0F0"/>
              </a:solidFill>
              <a:round/>
              <a:headEnd/>
              <a:tailEnd/>
            </a:ln>
            <a:effectLst>
              <a:outerShdw blurRad="63500" dist="20000" dir="5400000" rotWithShape="0">
                <a:srgbClr val="000000">
                  <a:alpha val="37999"/>
                </a:srgbClr>
              </a:outerShdw>
            </a:effectLst>
          </p:spPr>
        </p:cxnSp>
      </p:grpSp>
      <p:sp>
        <p:nvSpPr>
          <p:cNvPr id="15" name="Content Placeholder 8">
            <a:extLst>
              <a:ext uri="{FF2B5EF4-FFF2-40B4-BE49-F238E27FC236}">
                <a16:creationId xmlns:a16="http://schemas.microsoft.com/office/drawing/2014/main" id="{07CB3841-8235-A053-85C2-5A0796F5F48F}"/>
              </a:ext>
            </a:extLst>
          </p:cNvPr>
          <p:cNvSpPr txBox="1">
            <a:spLocks/>
          </p:cNvSpPr>
          <p:nvPr/>
        </p:nvSpPr>
        <p:spPr>
          <a:xfrm>
            <a:off x="2057400" y="5678789"/>
            <a:ext cx="8153400" cy="722011"/>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600">
                <a:solidFill>
                  <a:schemeClr val="tx1"/>
                </a:solidFill>
                <a:effectLst>
                  <a:outerShdw blurRad="38100" dist="38100" dir="2700000" algn="tl">
                    <a:srgbClr val="000000"/>
                  </a:outerShdw>
                </a:effectLst>
                <a:latin typeface="Calibri"/>
                <a:ea typeface="MS PGothic" pitchFamily="34" charset="-128"/>
                <a:cs typeface="Calibri"/>
              </a:defRPr>
            </a:lvl1pPr>
            <a:lvl2pPr marL="742950" indent="-285750" algn="l" rtl="0" eaLnBrk="0" fontAlgn="base" hangingPunct="0">
              <a:spcBef>
                <a:spcPct val="20000"/>
              </a:spcBef>
              <a:spcAft>
                <a:spcPct val="0"/>
              </a:spcAft>
              <a:buClr>
                <a:schemeClr val="accent2"/>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Calibri"/>
                <a:ea typeface="MS PGothic" pitchFamily="34" charset="-128"/>
                <a:cs typeface="Calibri"/>
              </a:defRPr>
            </a:lvl2pPr>
            <a:lvl3pPr marL="11430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Calibri"/>
                <a:ea typeface="MS PGothic" pitchFamily="34" charset="-128"/>
                <a:cs typeface="Calibri"/>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Font typeface="Wingdings" charset="2"/>
              <a:buChar char="n"/>
              <a:defRPr/>
            </a:pPr>
            <a:r>
              <a:rPr lang="en-US" altLang="en-US" sz="1800" kern="0" dirty="0">
                <a:latin typeface="Calibri" charset="0"/>
                <a:ea typeface="MS PGothic" charset="-128"/>
              </a:rPr>
              <a:t>Multiple trials demonstrated benefit of extended adjuvant endocrine therapy</a:t>
            </a:r>
          </a:p>
          <a:p>
            <a:pPr>
              <a:buFont typeface="Wingdings" charset="2"/>
              <a:buChar char="n"/>
              <a:defRPr/>
            </a:pPr>
            <a:r>
              <a:rPr lang="en-US" altLang="en-US" sz="1800" kern="0" dirty="0">
                <a:latin typeface="Calibri" charset="0"/>
                <a:ea typeface="MS PGothic" charset="-128"/>
              </a:rPr>
              <a:t>Identification of patients who benefit and those who can be spared toxicity is key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EC545818-CDB1-73B8-F288-CAE32862B4A4}"/>
              </a:ext>
            </a:extLst>
          </p:cNvPr>
          <p:cNvSpPr>
            <a:spLocks noGrp="1"/>
          </p:cNvSpPr>
          <p:nvPr>
            <p:ph type="title"/>
          </p:nvPr>
        </p:nvSpPr>
        <p:spPr>
          <a:xfrm>
            <a:off x="114300" y="152400"/>
            <a:ext cx="11963400" cy="1143000"/>
          </a:xfrm>
        </p:spPr>
        <p:txBody>
          <a:bodyPr/>
          <a:lstStyle/>
          <a:p>
            <a:pPr>
              <a:defRPr/>
            </a:pPr>
            <a:r>
              <a:rPr lang="en-US" altLang="en-US" sz="4000" b="1" dirty="0">
                <a:ea typeface="MS PGothic" charset="-128"/>
              </a:rPr>
              <a:t>Extended Adjuvant Endocrine Therapy – Who Needs It?</a:t>
            </a:r>
            <a:endParaRPr lang="en-US" altLang="en-US" dirty="0">
              <a:ea typeface="MS PGothic" charset="-128"/>
            </a:endParaRPr>
          </a:p>
        </p:txBody>
      </p:sp>
      <p:pic>
        <p:nvPicPr>
          <p:cNvPr id="47108" name="Picture 1">
            <a:extLst>
              <a:ext uri="{FF2B5EF4-FFF2-40B4-BE49-F238E27FC236}">
                <a16:creationId xmlns:a16="http://schemas.microsoft.com/office/drawing/2014/main" id="{15896FBD-BFE4-28CC-DDDB-5B32DE98F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09688"/>
            <a:ext cx="53054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a:extLst>
              <a:ext uri="{FF2B5EF4-FFF2-40B4-BE49-F238E27FC236}">
                <a16:creationId xmlns:a16="http://schemas.microsoft.com/office/drawing/2014/main" id="{E949AA78-05EA-F86C-8CBF-7167C235A0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1290638"/>
            <a:ext cx="53244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A252AD10-8E6B-8294-ED57-186AEF7C088D}"/>
              </a:ext>
            </a:extLst>
          </p:cNvPr>
          <p:cNvCxnSpPr/>
          <p:nvPr/>
        </p:nvCxnSpPr>
        <p:spPr bwMode="auto">
          <a:xfrm>
            <a:off x="7494588" y="4191000"/>
            <a:ext cx="957262" cy="0"/>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6E6E60AF-4DFA-D109-6C60-CC436F44B148}"/>
              </a:ext>
            </a:extLst>
          </p:cNvPr>
          <p:cNvSpPr txBox="1">
            <a:spLocks noChangeArrowheads="1"/>
          </p:cNvSpPr>
          <p:nvPr/>
        </p:nvSpPr>
        <p:spPr bwMode="auto">
          <a:xfrm>
            <a:off x="7467600" y="3883025"/>
            <a:ext cx="1039813" cy="307975"/>
          </a:xfrm>
          <a:prstGeom prst="rect">
            <a:avLst/>
          </a:prstGeom>
          <a:noFill/>
          <a:ln>
            <a:noFill/>
          </a:ln>
        </p:spPr>
        <p:txBody>
          <a:bodyPr>
            <a:spAutoFit/>
          </a:bodyPr>
          <a:lstStyle>
            <a:lvl1pPr>
              <a:spcBef>
                <a:spcPct val="20000"/>
              </a:spcBef>
              <a:buClr>
                <a:schemeClr val="hlink"/>
              </a:buClr>
              <a:buSzPct val="65000"/>
              <a:buFont typeface="Wingdings" panose="05000000000000000000"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anose="05000000000000000000"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anose="05000000000000000000"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defRPr/>
            </a:pPr>
            <a:r>
              <a:rPr lang="en-US" altLang="en-US" sz="1400" b="1" dirty="0">
                <a:solidFill>
                  <a:schemeClr val="bg2">
                    <a:lumMod val="60000"/>
                    <a:lumOff val="40000"/>
                  </a:schemeClr>
                </a:solidFill>
              </a:rPr>
              <a:t>ET for 5 </a:t>
            </a:r>
            <a:r>
              <a:rPr lang="en-US" altLang="en-US" sz="1400" b="1" dirty="0" err="1">
                <a:solidFill>
                  <a:schemeClr val="bg2">
                    <a:lumMod val="60000"/>
                    <a:lumOff val="40000"/>
                  </a:schemeClr>
                </a:solidFill>
              </a:rPr>
              <a:t>yrs</a:t>
            </a:r>
            <a:endParaRPr lang="en-US" altLang="en-US" sz="1400" b="1" dirty="0">
              <a:solidFill>
                <a:schemeClr val="bg2">
                  <a:lumMod val="60000"/>
                  <a:lumOff val="40000"/>
                </a:schemeClr>
              </a:solidFill>
            </a:endParaRPr>
          </a:p>
        </p:txBody>
      </p:sp>
      <p:sp>
        <p:nvSpPr>
          <p:cNvPr id="13" name="Content Placeholder 4">
            <a:extLst>
              <a:ext uri="{FF2B5EF4-FFF2-40B4-BE49-F238E27FC236}">
                <a16:creationId xmlns:a16="http://schemas.microsoft.com/office/drawing/2014/main" id="{9F245F1B-C619-001C-DB9C-D4D935642239}"/>
              </a:ext>
            </a:extLst>
          </p:cNvPr>
          <p:cNvSpPr>
            <a:spLocks noGrp="1"/>
          </p:cNvSpPr>
          <p:nvPr>
            <p:ph sz="half" idx="4294967295"/>
          </p:nvPr>
        </p:nvSpPr>
        <p:spPr>
          <a:xfrm>
            <a:off x="1447800" y="5767388"/>
            <a:ext cx="9974263" cy="404812"/>
          </a:xfrm>
        </p:spPr>
        <p:txBody>
          <a:bodyPr/>
          <a:lstStyle/>
          <a:p>
            <a:pPr marL="0" indent="0">
              <a:buFont typeface="Wingdings" pitchFamily="2" charset="2"/>
              <a:buNone/>
              <a:defRPr/>
            </a:pPr>
            <a:r>
              <a:rPr lang="en-US" sz="1600" dirty="0"/>
              <a:t>25% fewer distant recurrences since 2000 vs pre-2000 in years 5-9 – may translate into similar benefit years 10-20</a:t>
            </a:r>
          </a:p>
        </p:txBody>
      </p:sp>
      <p:sp>
        <p:nvSpPr>
          <p:cNvPr id="2" name="TextBox 3">
            <a:extLst>
              <a:ext uri="{FF2B5EF4-FFF2-40B4-BE49-F238E27FC236}">
                <a16:creationId xmlns:a16="http://schemas.microsoft.com/office/drawing/2014/main" id="{35CABB37-D439-8216-B84E-01EBE89C47A7}"/>
              </a:ext>
            </a:extLst>
          </p:cNvPr>
          <p:cNvSpPr txBox="1">
            <a:spLocks noChangeArrowheads="1"/>
          </p:cNvSpPr>
          <p:nvPr/>
        </p:nvSpPr>
        <p:spPr bwMode="auto">
          <a:xfrm>
            <a:off x="3276600" y="6596390"/>
            <a:ext cx="5638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a:t>Pan H et al. </a:t>
            </a:r>
            <a:r>
              <a:rPr lang="en-US" altLang="en-US" sz="1100" i="1" dirty="0"/>
              <a:t>N </a:t>
            </a:r>
            <a:r>
              <a:rPr lang="en-US" altLang="en-US" sz="1100" i="1" dirty="0" err="1"/>
              <a:t>Engl</a:t>
            </a:r>
            <a:r>
              <a:rPr lang="en-US" altLang="en-US" sz="1100" i="1" dirty="0"/>
              <a:t> J Med. </a:t>
            </a:r>
            <a:r>
              <a:rPr lang="en-US" altLang="en-US" sz="1100" dirty="0"/>
              <a:t>2017;377(19):1836-1846; Pan H et al. SABCS 2019. Abstract GS-04.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A6DA043E-7F69-096B-6AEC-24A4E639FD48}"/>
              </a:ext>
            </a:extLst>
          </p:cNvPr>
          <p:cNvSpPr>
            <a:spLocks noGrp="1"/>
          </p:cNvSpPr>
          <p:nvPr>
            <p:ph type="title"/>
          </p:nvPr>
        </p:nvSpPr>
        <p:spPr>
          <a:xfrm>
            <a:off x="609600" y="533400"/>
            <a:ext cx="10972800" cy="1143000"/>
          </a:xfrm>
        </p:spPr>
        <p:txBody>
          <a:bodyPr/>
          <a:lstStyle/>
          <a:p>
            <a:pPr>
              <a:defRPr/>
            </a:pPr>
            <a:r>
              <a:rPr lang="en-US" altLang="en-US" sz="4000" b="1" dirty="0">
                <a:ea typeface="MS PGothic" charset="-128"/>
              </a:rPr>
              <a:t>Extended Adjuvant Endocrine Therapy </a:t>
            </a:r>
            <a:br>
              <a:rPr lang="en-US" altLang="en-US" sz="4000" b="1" dirty="0">
                <a:ea typeface="MS PGothic" charset="-128"/>
              </a:rPr>
            </a:br>
            <a:r>
              <a:rPr lang="en-US" altLang="en-US" sz="4000" b="1" dirty="0">
                <a:ea typeface="MS PGothic" charset="-128"/>
              </a:rPr>
              <a:t>Fundamental Principles</a:t>
            </a:r>
            <a:endParaRPr lang="en-US" altLang="en-US" dirty="0">
              <a:ea typeface="MS PGothic" charset="-128"/>
            </a:endParaRPr>
          </a:p>
        </p:txBody>
      </p:sp>
      <p:sp>
        <p:nvSpPr>
          <p:cNvPr id="5" name="Content Placeholder 4">
            <a:extLst>
              <a:ext uri="{FF2B5EF4-FFF2-40B4-BE49-F238E27FC236}">
                <a16:creationId xmlns:a16="http://schemas.microsoft.com/office/drawing/2014/main" id="{A6CA9E2D-6119-3C9B-12BB-0AF4AEC5B831}"/>
              </a:ext>
            </a:extLst>
          </p:cNvPr>
          <p:cNvSpPr>
            <a:spLocks noGrp="1"/>
          </p:cNvSpPr>
          <p:nvPr>
            <p:ph idx="1"/>
          </p:nvPr>
        </p:nvSpPr>
        <p:spPr>
          <a:xfrm>
            <a:off x="609600" y="1793875"/>
            <a:ext cx="10972800" cy="4530725"/>
          </a:xfrm>
        </p:spPr>
        <p:txBody>
          <a:bodyPr/>
          <a:lstStyle/>
          <a:p>
            <a:pPr>
              <a:spcAft>
                <a:spcPts val="1200"/>
              </a:spcAft>
              <a:buFont typeface="Wingdings" charset="2"/>
              <a:buChar char="n"/>
              <a:defRPr/>
            </a:pPr>
            <a:r>
              <a:rPr lang="en-US" sz="3200" dirty="0"/>
              <a:t>Predicting late recurrence is different than predicting risk of recurrence from years 0-10</a:t>
            </a:r>
          </a:p>
          <a:p>
            <a:pPr>
              <a:buFont typeface="Wingdings" charset="2"/>
              <a:buChar char="n"/>
              <a:defRPr/>
            </a:pPr>
            <a:r>
              <a:rPr lang="en-US" sz="3200" dirty="0">
                <a:effectLst/>
              </a:rPr>
              <a:t>Having a significant risk for late recurrence indicates a potential of benefit from therapy </a:t>
            </a:r>
            <a:r>
              <a:rPr lang="en-US" sz="3200" u="sng" dirty="0">
                <a:effectLst/>
              </a:rPr>
              <a:t>BUT DOES NOT</a:t>
            </a:r>
            <a:r>
              <a:rPr lang="en-US" sz="3200" dirty="0">
                <a:effectLst/>
              </a:rPr>
              <a:t> necessarily imply sensitivity to treatment (and by extension a benefit from extended therapy)</a:t>
            </a:r>
            <a:endParaRPr lang="en-US" sz="3200" dirty="0"/>
          </a:p>
        </p:txBody>
      </p:sp>
      <p:sp>
        <p:nvSpPr>
          <p:cNvPr id="49156" name="TextBox 5">
            <a:extLst>
              <a:ext uri="{FF2B5EF4-FFF2-40B4-BE49-F238E27FC236}">
                <a16:creationId xmlns:a16="http://schemas.microsoft.com/office/drawing/2014/main" id="{D44F8CC4-1C6F-270A-CF77-AA83F67F9A56}"/>
              </a:ext>
            </a:extLst>
          </p:cNvPr>
          <p:cNvSpPr txBox="1">
            <a:spLocks noChangeArrowheads="1"/>
          </p:cNvSpPr>
          <p:nvPr/>
        </p:nvSpPr>
        <p:spPr bwMode="auto">
          <a:xfrm>
            <a:off x="4914427" y="6596390"/>
            <a:ext cx="23631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a:t>Pan H et al.  ASCO 2016. Abstract 505.</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C95E8-A8ED-1EFF-1302-3BCCF45FBAAD}"/>
            </a:ext>
          </a:extLst>
        </p:cNvPr>
        <p:cNvGrpSpPr/>
        <p:nvPr/>
      </p:nvGrpSpPr>
      <p:grpSpPr>
        <a:xfrm>
          <a:off x="0" y="0"/>
          <a:ext cx="0" cy="0"/>
          <a:chOff x="0" y="0"/>
          <a:chExt cx="0" cy="0"/>
        </a:xfrm>
      </p:grpSpPr>
      <p:pic>
        <p:nvPicPr>
          <p:cNvPr id="51202" name="Picture 3">
            <a:extLst>
              <a:ext uri="{FF2B5EF4-FFF2-40B4-BE49-F238E27FC236}">
                <a16:creationId xmlns:a16="http://schemas.microsoft.com/office/drawing/2014/main" id="{7935A91E-BEB9-994B-FFB5-12CE21D64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0768"/>
            <a:ext cx="5105400" cy="44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8126312-8607-B08D-EF2B-B173D7A092FD}"/>
              </a:ext>
            </a:extLst>
          </p:cNvPr>
          <p:cNvSpPr>
            <a:spLocks noGrp="1"/>
          </p:cNvSpPr>
          <p:nvPr>
            <p:ph type="title"/>
          </p:nvPr>
        </p:nvSpPr>
        <p:spPr>
          <a:xfrm>
            <a:off x="1600200" y="304800"/>
            <a:ext cx="9372600" cy="1143000"/>
          </a:xfrm>
        </p:spPr>
        <p:txBody>
          <a:bodyPr/>
          <a:lstStyle/>
          <a:p>
            <a:pPr>
              <a:defRPr/>
            </a:pPr>
            <a:r>
              <a:rPr lang="en-US" altLang="en-US" sz="3200" b="1" dirty="0">
                <a:ea typeface="MS PGothic" charset="-128"/>
              </a:rPr>
              <a:t>Clinical Treatment Score Post 5 Years (CTS5)</a:t>
            </a:r>
            <a:br>
              <a:rPr lang="en-US" altLang="en-US" sz="3200" b="1" dirty="0">
                <a:ea typeface="MS PGothic" charset="-128"/>
              </a:rPr>
            </a:br>
            <a:r>
              <a:rPr lang="en-US" altLang="en-US" sz="3200" b="1" dirty="0">
                <a:ea typeface="MS PGothic" charset="-128"/>
              </a:rPr>
              <a:t>Clinicopathological Predictor of </a:t>
            </a:r>
            <a:r>
              <a:rPr lang="en-US" altLang="en-US" sz="3200" b="1" u="sng" dirty="0">
                <a:ea typeface="MS PGothic" charset="-128"/>
              </a:rPr>
              <a:t>Late Recurrence</a:t>
            </a:r>
          </a:p>
        </p:txBody>
      </p:sp>
      <p:sp>
        <p:nvSpPr>
          <p:cNvPr id="51205" name="TextBox 8">
            <a:extLst>
              <a:ext uri="{FF2B5EF4-FFF2-40B4-BE49-F238E27FC236}">
                <a16:creationId xmlns:a16="http://schemas.microsoft.com/office/drawing/2014/main" id="{58B4C6FF-ACF9-B318-A130-8718C05792A6}"/>
              </a:ext>
            </a:extLst>
          </p:cNvPr>
          <p:cNvSpPr txBox="1">
            <a:spLocks noChangeArrowheads="1"/>
          </p:cNvSpPr>
          <p:nvPr/>
        </p:nvSpPr>
        <p:spPr bwMode="auto">
          <a:xfrm>
            <a:off x="528947" y="5962805"/>
            <a:ext cx="579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600" dirty="0"/>
              <a:t>CTS5 performed similarly in chemo and no chemo group</a:t>
            </a:r>
          </a:p>
          <a:p>
            <a:pPr>
              <a:spcBef>
                <a:spcPct val="0"/>
              </a:spcBef>
              <a:buClrTx/>
              <a:buSzTx/>
              <a:buNone/>
            </a:pPr>
            <a:r>
              <a:rPr lang="en-US" sz="1600" dirty="0"/>
              <a:t>About 43% of patients with low clinical risk</a:t>
            </a:r>
            <a:endParaRPr lang="en-US" altLang="en-US" sz="1600" dirty="0"/>
          </a:p>
        </p:txBody>
      </p:sp>
      <p:sp>
        <p:nvSpPr>
          <p:cNvPr id="2" name="TextBox 3">
            <a:extLst>
              <a:ext uri="{FF2B5EF4-FFF2-40B4-BE49-F238E27FC236}">
                <a16:creationId xmlns:a16="http://schemas.microsoft.com/office/drawing/2014/main" id="{1A5FFA26-2703-A700-9974-5A45D1BB72E0}"/>
              </a:ext>
            </a:extLst>
          </p:cNvPr>
          <p:cNvSpPr txBox="1">
            <a:spLocks noChangeArrowheads="1"/>
          </p:cNvSpPr>
          <p:nvPr/>
        </p:nvSpPr>
        <p:spPr bwMode="auto">
          <a:xfrm>
            <a:off x="4152900" y="6596390"/>
            <a:ext cx="7886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err="1"/>
              <a:t>Dowsett</a:t>
            </a:r>
            <a:r>
              <a:rPr lang="en-US" altLang="en-US" sz="1100" dirty="0"/>
              <a:t> M et al. </a:t>
            </a:r>
            <a:r>
              <a:rPr lang="en-US" altLang="en-US" sz="1100" i="1" dirty="0"/>
              <a:t>J Clin Oncol. </a:t>
            </a:r>
            <a:r>
              <a:rPr lang="en-US" altLang="en-US" sz="1100" dirty="0"/>
              <a:t>2018;36(19):1941; Noordhoek I et al.  </a:t>
            </a:r>
            <a:r>
              <a:rPr lang="en-US" altLang="en-US" sz="1100" i="1" dirty="0"/>
              <a:t>JCO</a:t>
            </a:r>
            <a:r>
              <a:rPr lang="en-US" altLang="en-US" sz="1100" dirty="0"/>
              <a:t> 2020;38(28):3273; </a:t>
            </a:r>
            <a:r>
              <a:rPr lang="en-US" altLang="en-US" sz="1100" dirty="0" err="1"/>
              <a:t>SestakI</a:t>
            </a:r>
            <a:r>
              <a:rPr lang="en-US" altLang="en-US" sz="1100" dirty="0"/>
              <a:t> et al. SABCS 2019. Abstract GS4-03 </a:t>
            </a:r>
          </a:p>
        </p:txBody>
      </p:sp>
      <p:sp>
        <p:nvSpPr>
          <p:cNvPr id="8" name="TextBox 7">
            <a:extLst>
              <a:ext uri="{FF2B5EF4-FFF2-40B4-BE49-F238E27FC236}">
                <a16:creationId xmlns:a16="http://schemas.microsoft.com/office/drawing/2014/main" id="{077A59C4-B13D-DA6C-59A3-73711E63D280}"/>
              </a:ext>
            </a:extLst>
          </p:cNvPr>
          <p:cNvSpPr txBox="1"/>
          <p:nvPr/>
        </p:nvSpPr>
        <p:spPr>
          <a:xfrm>
            <a:off x="6515100" y="2057400"/>
            <a:ext cx="4686300" cy="3323987"/>
          </a:xfrm>
          <a:prstGeom prst="rect">
            <a:avLst/>
          </a:prstGeom>
          <a:solidFill>
            <a:schemeClr val="accent5">
              <a:lumMod val="40000"/>
              <a:lumOff val="60000"/>
            </a:schemeClr>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FURTHER VALIDATION</a:t>
            </a:r>
            <a:r>
              <a:rPr kumimoji="0" lang="en-US" sz="1800" b="1" i="0" u="none" strike="noStrike" kern="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OF CTS5</a:t>
            </a:r>
          </a:p>
          <a:p>
            <a:pPr marL="0" marR="0" lvl="0" indent="0" defTabSz="914400" eaLnBrk="1" fontAlgn="auto" latinLnBrk="0" hangingPunct="1">
              <a:lnSpc>
                <a:spcPct val="100000"/>
              </a:lnSpc>
              <a:spcBef>
                <a:spcPts val="0"/>
              </a:spcBef>
              <a:spcAft>
                <a:spcPts val="0"/>
              </a:spcAft>
              <a:buClrTx/>
              <a:buSzTx/>
              <a:buFontTx/>
              <a:buNone/>
              <a:tabLst/>
              <a:defRPr/>
            </a:pPr>
            <a:endParaRPr lang="en-US" sz="1600" b="1" kern="0" baseline="0" dirty="0">
              <a:solidFill>
                <a:prstClr val="black"/>
              </a:solidFill>
              <a:latin typeface="Calibri" panose="020F0502020204030204" pitchFamily="34" charset="0"/>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IDEAL (N=1591)</a:t>
            </a:r>
            <a:r>
              <a:rPr kumimoji="0" lang="en-US" sz="1600" b="1" i="0" u="sng" strike="noStrike" kern="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600" b="1" i="0" u="sng"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TEAM (N=5895) Studies</a:t>
            </a:r>
            <a:r>
              <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CTS5 predicted</a:t>
            </a:r>
            <a:r>
              <a:rPr kumimoji="0" lang="en-US" sz="1600" i="0" u="none" strike="noStrike" kern="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risk of late recurrence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However, overestimated for high risk groups </a:t>
            </a:r>
            <a:r>
              <a:rPr lang="en-US" sz="1600" kern="0" dirty="0">
                <a:solidFill>
                  <a:prstClr val="black"/>
                </a:solidFill>
                <a:latin typeface="Calibri" panose="020F0502020204030204" pitchFamily="34" charset="0"/>
                <a:cs typeface="Calibri" panose="020F0502020204030204" pitchFamily="34" charset="0"/>
              </a:rPr>
              <a:t>(and intermediate in IDEAL)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Did not predict benefit of EAET</a:t>
            </a:r>
          </a:p>
          <a:p>
            <a:pPr marR="0" lvl="0" defTabSz="914400" eaLnBrk="1" fontAlgn="auto" latinLnBrk="0" hangingPunct="1">
              <a:lnSpc>
                <a:spcPct val="100000"/>
              </a:lnSpc>
              <a:spcBef>
                <a:spcPts val="0"/>
              </a:spcBef>
              <a:spcAft>
                <a:spcPts val="0"/>
              </a:spcAft>
              <a:buClrTx/>
              <a:buSzTx/>
              <a:tabLst/>
              <a:defRPr/>
            </a:pPr>
            <a:endParaRPr lang="en-US" sz="1600" kern="0" dirty="0">
              <a:solidFill>
                <a:prstClr val="black"/>
              </a:solidFill>
              <a:latin typeface="Calibri" panose="020F0502020204030204" pitchFamily="34" charset="0"/>
              <a:ea typeface="+mn-ea"/>
              <a:cs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r>
              <a:rPr lang="en-US" sz="1600" b="1" u="sng" kern="0" dirty="0">
                <a:solidFill>
                  <a:prstClr val="black"/>
                </a:solidFill>
                <a:latin typeface="Calibri" panose="020F0502020204030204" pitchFamily="34" charset="0"/>
                <a:ea typeface="+mn-ea"/>
                <a:cs typeface="Calibri" panose="020F0502020204030204" pitchFamily="34" charset="0"/>
              </a:rPr>
              <a:t>In </a:t>
            </a:r>
            <a:r>
              <a:rPr lang="en-US" sz="1600" b="1" u="sng" kern="0" dirty="0" err="1">
                <a:solidFill>
                  <a:prstClr val="black"/>
                </a:solidFill>
                <a:latin typeface="Calibri" panose="020F0502020204030204" pitchFamily="34" charset="0"/>
                <a:ea typeface="+mn-ea"/>
                <a:cs typeface="Calibri" panose="020F0502020204030204" pitchFamily="34" charset="0"/>
              </a:rPr>
              <a:t>TAILORx</a:t>
            </a:r>
            <a:r>
              <a:rPr lang="en-US" sz="1600" b="1" u="sng" kern="0" dirty="0">
                <a:solidFill>
                  <a:prstClr val="black"/>
                </a:solidFill>
                <a:latin typeface="Calibri" panose="020F0502020204030204" pitchFamily="34" charset="0"/>
                <a:ea typeface="+mn-ea"/>
                <a:cs typeface="Calibri" panose="020F0502020204030204" pitchFamily="34" charset="0"/>
              </a:rPr>
              <a:t> (N=7353)</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Calibri" panose="020F0502020204030204" pitchFamily="34" charset="0"/>
                <a:ea typeface="+mn-ea"/>
                <a:cs typeface="Calibri" panose="020F0502020204030204" pitchFamily="34" charset="0"/>
              </a:rPr>
              <a:t>CTS5 predicted risk of recurrence in </a:t>
            </a:r>
            <a:r>
              <a:rPr lang="en-US" sz="1600" u="sng" kern="0" dirty="0">
                <a:solidFill>
                  <a:prstClr val="black"/>
                </a:solidFill>
                <a:latin typeface="Calibri" panose="020F0502020204030204" pitchFamily="34" charset="0"/>
                <a:ea typeface="+mn-ea"/>
                <a:cs typeface="Calibri" panose="020F0502020204030204" pitchFamily="34" charset="0"/>
              </a:rPr>
              <a:t>&gt;</a:t>
            </a:r>
            <a:r>
              <a:rPr lang="en-US" sz="1600" kern="0" dirty="0">
                <a:solidFill>
                  <a:prstClr val="black"/>
                </a:solidFill>
                <a:latin typeface="Calibri" panose="020F0502020204030204" pitchFamily="34" charset="0"/>
                <a:ea typeface="+mn-ea"/>
                <a:cs typeface="Calibri" panose="020F0502020204030204" pitchFamily="34" charset="0"/>
              </a:rPr>
              <a:t> 50 but not those &lt; 50</a:t>
            </a:r>
          </a:p>
          <a:p>
            <a:pPr marR="0" lvl="0" defTabSz="914400" eaLnBrk="1" fontAlgn="auto" latinLnBrk="0" hangingPunct="1">
              <a:lnSpc>
                <a:spcPct val="100000"/>
              </a:lnSpc>
              <a:spcBef>
                <a:spcPts val="0"/>
              </a:spcBef>
              <a:spcAft>
                <a:spcPts val="0"/>
              </a:spcAft>
              <a:buClrTx/>
              <a:buSzTx/>
              <a:tabLst/>
              <a:defRPr/>
            </a:pP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r>
              <a:rPr lang="en-US" sz="1600" b="1" kern="0" dirty="0">
                <a:solidFill>
                  <a:prstClr val="black"/>
                </a:solidFill>
                <a:latin typeface="Calibri" panose="020F0502020204030204" pitchFamily="34" charset="0"/>
                <a:ea typeface="+mn-ea"/>
                <a:cs typeface="Calibri" panose="020F0502020204030204" pitchFamily="34" charset="0"/>
              </a:rPr>
              <a:t>Little data in HER2+</a:t>
            </a: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0A6274AB-D4D3-2FB5-DD41-A9C7EEF7F345}"/>
              </a:ext>
            </a:extLst>
          </p:cNvPr>
          <p:cNvSpPr txBox="1"/>
          <p:nvPr/>
        </p:nvSpPr>
        <p:spPr>
          <a:xfrm>
            <a:off x="381000" y="1625025"/>
            <a:ext cx="914400" cy="584775"/>
          </a:xfrm>
          <a:prstGeom prst="rect">
            <a:avLst/>
          </a:prstGeom>
          <a:solidFill>
            <a:schemeClr val="tx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ATAC &amp; BIG 1-98</a:t>
            </a:r>
            <a:endParaRPr kumimoji="0" lang="en-US" sz="1600" b="1" i="0" u="none" strike="noStrike" kern="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4479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36B788A2-CD07-1119-D3E6-A1F421AFDA58}"/>
              </a:ext>
            </a:extLst>
          </p:cNvPr>
          <p:cNvSpPr>
            <a:spLocks noGrp="1" noChangeArrowheads="1"/>
          </p:cNvSpPr>
          <p:nvPr>
            <p:ph sz="half" idx="1"/>
          </p:nvPr>
        </p:nvSpPr>
        <p:spPr>
          <a:xfrm>
            <a:off x="1066800" y="2209800"/>
            <a:ext cx="5029200" cy="2667000"/>
          </a:xfrm>
        </p:spPr>
        <p:txBody>
          <a:bodyPr/>
          <a:lstStyle/>
          <a:p>
            <a:pPr eaLnBrk="1" hangingPunct="1">
              <a:spcBef>
                <a:spcPts val="1200"/>
              </a:spcBef>
              <a:buFont typeface="Wingdings" charset="2"/>
              <a:buChar char="n"/>
              <a:defRPr/>
            </a:pPr>
            <a:r>
              <a:rPr lang="en-US" altLang="en-US" b="1" u="sng" dirty="0">
                <a:latin typeface="Calibri" charset="0"/>
                <a:ea typeface="MS PGothic" charset="-128"/>
              </a:rPr>
              <a:t>Predicts outcome in absence of systemic therapy</a:t>
            </a:r>
            <a:endParaRPr lang="en-US" altLang="en-US" sz="1000" b="1" u="sng" dirty="0">
              <a:latin typeface="Calibri" charset="0"/>
              <a:ea typeface="MS PGothic" charset="-128"/>
            </a:endParaRPr>
          </a:p>
          <a:p>
            <a:pPr eaLnBrk="1" hangingPunct="1">
              <a:spcBef>
                <a:spcPts val="1200"/>
              </a:spcBef>
              <a:buFont typeface="Wingdings" charset="2"/>
              <a:buChar char="n"/>
              <a:defRPr/>
            </a:pPr>
            <a:r>
              <a:rPr lang="en-US" altLang="en-US" dirty="0">
                <a:latin typeface="Calibri" charset="0"/>
                <a:ea typeface="MS PGothic" charset="-128"/>
              </a:rPr>
              <a:t>Thus, tell us when (not how) to treat a patient</a:t>
            </a:r>
            <a:endParaRPr lang="en-US" altLang="en-US" sz="1000" dirty="0">
              <a:latin typeface="Calibri" charset="0"/>
              <a:ea typeface="MS PGothic" charset="-128"/>
            </a:endParaRPr>
          </a:p>
        </p:txBody>
      </p:sp>
      <p:pic>
        <p:nvPicPr>
          <p:cNvPr id="8196" name="Picture 2">
            <a:extLst>
              <a:ext uri="{FF2B5EF4-FFF2-40B4-BE49-F238E27FC236}">
                <a16:creationId xmlns:a16="http://schemas.microsoft.com/office/drawing/2014/main" id="{6071C304-0479-FCC7-DBFF-E7AE35920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73200"/>
            <a:ext cx="4267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D518AB4-8941-5D51-93D1-4C77C3C99DAC}"/>
              </a:ext>
            </a:extLst>
          </p:cNvPr>
          <p:cNvSpPr>
            <a:spLocks noGrp="1" noChangeArrowheads="1"/>
          </p:cNvSpPr>
          <p:nvPr>
            <p:ph type="title"/>
          </p:nvPr>
        </p:nvSpPr>
        <p:spPr>
          <a:xfrm>
            <a:off x="609600" y="457200"/>
            <a:ext cx="10972800" cy="96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400" b="1" dirty="0">
                <a:effectLst/>
                <a:latin typeface="Calibri" panose="020F0502020204030204" pitchFamily="34" charset="0"/>
                <a:cs typeface="Calibri" panose="020F0502020204030204" pitchFamily="34" charset="0"/>
              </a:rPr>
              <a:t>Prognostic Factors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C23B-9344-6E07-F44B-7DA67DECCC6A}"/>
              </a:ext>
            </a:extLst>
          </p:cNvPr>
          <p:cNvSpPr>
            <a:spLocks noGrp="1"/>
          </p:cNvSpPr>
          <p:nvPr>
            <p:ph type="title"/>
          </p:nvPr>
        </p:nvSpPr>
        <p:spPr>
          <a:xfrm>
            <a:off x="990600" y="152400"/>
            <a:ext cx="9753600" cy="1143000"/>
          </a:xfrm>
        </p:spPr>
        <p:txBody>
          <a:bodyPr/>
          <a:lstStyle/>
          <a:p>
            <a:pPr>
              <a:defRPr/>
            </a:pPr>
            <a:r>
              <a:rPr lang="en-US" b="1" dirty="0"/>
              <a:t>BCI – Trans </a:t>
            </a:r>
            <a:r>
              <a:rPr lang="en-US" b="1" dirty="0" err="1"/>
              <a:t>aTTom</a:t>
            </a:r>
            <a:r>
              <a:rPr lang="en-US" b="1" dirty="0"/>
              <a:t> Analysis</a:t>
            </a:r>
            <a:endParaRPr lang="en-US" sz="3600" b="1" dirty="0"/>
          </a:p>
        </p:txBody>
      </p:sp>
      <p:pic>
        <p:nvPicPr>
          <p:cNvPr id="54275" name="Picture 3">
            <a:extLst>
              <a:ext uri="{FF2B5EF4-FFF2-40B4-BE49-F238E27FC236}">
                <a16:creationId xmlns:a16="http://schemas.microsoft.com/office/drawing/2014/main" id="{1BB83CBB-634A-FFA3-6763-C4767AF613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013" y="2438400"/>
            <a:ext cx="113807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84FA7AB-1998-CAB5-DD0F-A3CB196C307B}"/>
              </a:ext>
            </a:extLst>
          </p:cNvPr>
          <p:cNvSpPr/>
          <p:nvPr/>
        </p:nvSpPr>
        <p:spPr>
          <a:xfrm>
            <a:off x="533400" y="1295400"/>
            <a:ext cx="11114088" cy="1016000"/>
          </a:xfrm>
          <a:prstGeom prst="rect">
            <a:avLst/>
          </a:prstGeom>
        </p:spPr>
        <p:txBody>
          <a:bodyPr>
            <a:spAutoFit/>
          </a:bodyPr>
          <a:lstStyle/>
          <a:p>
            <a:pPr>
              <a:defRPr/>
            </a:pPr>
            <a:r>
              <a:rPr lang="en-US" sz="2000" dirty="0">
                <a:latin typeface="Calibri" charset="0"/>
                <a:ea typeface="Calibri" charset="0"/>
                <a:cs typeface="Calibri" charset="0"/>
              </a:rPr>
              <a:t>Trans-</a:t>
            </a:r>
            <a:r>
              <a:rPr lang="en-US" sz="2000" dirty="0" err="1">
                <a:latin typeface="Calibri" charset="0"/>
                <a:ea typeface="Calibri" charset="0"/>
                <a:cs typeface="Calibri" charset="0"/>
              </a:rPr>
              <a:t>aTTom</a:t>
            </a:r>
            <a:r>
              <a:rPr lang="en-US" sz="2000" dirty="0">
                <a:latin typeface="Calibri" charset="0"/>
                <a:ea typeface="Calibri" charset="0"/>
                <a:cs typeface="Calibri" charset="0"/>
              </a:rPr>
              <a:t>  study – ~2600 pts with tissue available</a:t>
            </a:r>
          </a:p>
          <a:p>
            <a:pPr marL="342900" indent="-342900">
              <a:buFont typeface="Arial" charset="0"/>
              <a:buChar char="•"/>
              <a:defRPr/>
            </a:pPr>
            <a:r>
              <a:rPr lang="en-US" sz="2000" dirty="0">
                <a:latin typeface="Calibri" charset="0"/>
                <a:ea typeface="Calibri" charset="0"/>
                <a:cs typeface="Calibri" charset="0"/>
              </a:rPr>
              <a:t>Confirmed as HR+ and able to do BCI (n=1822); focused on node positive group (n = 583)</a:t>
            </a:r>
          </a:p>
          <a:p>
            <a:pPr marL="342900" indent="-342900">
              <a:buFont typeface="Arial" charset="0"/>
              <a:buChar char="•"/>
              <a:defRPr/>
            </a:pPr>
            <a:r>
              <a:rPr lang="en-US" sz="2000" dirty="0">
                <a:latin typeface="Calibri" charset="0"/>
                <a:ea typeface="Calibri" charset="0"/>
                <a:cs typeface="Calibri" charset="0"/>
              </a:rPr>
              <a:t>No significant differences in characteristics between Trans-</a:t>
            </a:r>
            <a:r>
              <a:rPr lang="en-US" sz="2000" dirty="0" err="1">
                <a:latin typeface="Calibri" charset="0"/>
                <a:ea typeface="Calibri" charset="0"/>
                <a:cs typeface="Calibri" charset="0"/>
              </a:rPr>
              <a:t>aTTom</a:t>
            </a:r>
            <a:r>
              <a:rPr lang="en-US" sz="2000" dirty="0">
                <a:latin typeface="Calibri" charset="0"/>
                <a:ea typeface="Calibri" charset="0"/>
                <a:cs typeface="Calibri" charset="0"/>
              </a:rPr>
              <a:t> and </a:t>
            </a:r>
            <a:r>
              <a:rPr lang="en-US" sz="2000" dirty="0" err="1">
                <a:latin typeface="Calibri" charset="0"/>
                <a:ea typeface="Calibri" charset="0"/>
                <a:cs typeface="Calibri" charset="0"/>
              </a:rPr>
              <a:t>aTTom</a:t>
            </a:r>
            <a:r>
              <a:rPr lang="en-US" sz="2000" dirty="0">
                <a:latin typeface="Calibri" charset="0"/>
                <a:ea typeface="Calibri" charset="0"/>
                <a:cs typeface="Calibri" charset="0"/>
              </a:rPr>
              <a:t> </a:t>
            </a:r>
          </a:p>
        </p:txBody>
      </p:sp>
      <p:sp>
        <p:nvSpPr>
          <p:cNvPr id="54277" name="TextBox 5">
            <a:extLst>
              <a:ext uri="{FF2B5EF4-FFF2-40B4-BE49-F238E27FC236}">
                <a16:creationId xmlns:a16="http://schemas.microsoft.com/office/drawing/2014/main" id="{E51C708D-4080-73BC-08C9-6E61D3657F93}"/>
              </a:ext>
            </a:extLst>
          </p:cNvPr>
          <p:cNvSpPr txBox="1">
            <a:spLocks noChangeArrowheads="1"/>
          </p:cNvSpPr>
          <p:nvPr/>
        </p:nvSpPr>
        <p:spPr bwMode="auto">
          <a:xfrm>
            <a:off x="1676400" y="5950277"/>
            <a:ext cx="5589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 typeface="Wingdings" pitchFamily="2" charset="2"/>
              <a:buChar char="§"/>
            </a:pPr>
            <a:r>
              <a:rPr lang="en-US" altLang="en-US" sz="1800" dirty="0"/>
              <a:t>BCI low recurrence-free interval (RFI): 29.8% vs 29.6%</a:t>
            </a:r>
          </a:p>
          <a:p>
            <a:pPr>
              <a:spcBef>
                <a:spcPct val="0"/>
              </a:spcBef>
              <a:buClrTx/>
              <a:buSzTx/>
              <a:buFont typeface="Wingdings" pitchFamily="2" charset="2"/>
              <a:buChar char="§"/>
            </a:pPr>
            <a:r>
              <a:rPr lang="en-US" altLang="en-US" sz="1800" dirty="0"/>
              <a:t>BCI high recurrence-free interval (RFI): 27% vs 37.2%</a:t>
            </a:r>
          </a:p>
        </p:txBody>
      </p:sp>
      <p:sp>
        <p:nvSpPr>
          <p:cNvPr id="10" name="TextBox 9">
            <a:extLst>
              <a:ext uri="{FF2B5EF4-FFF2-40B4-BE49-F238E27FC236}">
                <a16:creationId xmlns:a16="http://schemas.microsoft.com/office/drawing/2014/main" id="{49F87041-3C0D-5500-8F86-325032299B69}"/>
              </a:ext>
            </a:extLst>
          </p:cNvPr>
          <p:cNvSpPr txBox="1"/>
          <p:nvPr/>
        </p:nvSpPr>
        <p:spPr>
          <a:xfrm>
            <a:off x="457200" y="5562600"/>
            <a:ext cx="2035175" cy="307975"/>
          </a:xfrm>
          <a:prstGeom prst="rect">
            <a:avLst/>
          </a:prstGeom>
          <a:solidFill>
            <a:schemeClr val="tx1"/>
          </a:solidFill>
          <a:ln>
            <a:solidFill>
              <a:schemeClr val="bg1"/>
            </a:solidFill>
          </a:ln>
        </p:spPr>
        <p:txBody>
          <a:bodyPr wrap="none">
            <a:spAutoFit/>
          </a:bodyPr>
          <a:lstStyle/>
          <a:p>
            <a:pPr>
              <a:defRPr/>
            </a:pPr>
            <a:r>
              <a:rPr lang="en-US" sz="1400" dirty="0">
                <a:solidFill>
                  <a:schemeClr val="accent4">
                    <a:lumMod val="10000"/>
                  </a:schemeClr>
                </a:solidFill>
                <a:latin typeface="Calibri" charset="0"/>
                <a:ea typeface="Calibri" charset="0"/>
                <a:cs typeface="Calibri" charset="0"/>
              </a:rPr>
              <a:t>49% classified as BCI high</a:t>
            </a:r>
          </a:p>
        </p:txBody>
      </p:sp>
      <p:sp>
        <p:nvSpPr>
          <p:cNvPr id="3" name="TextBox 3">
            <a:extLst>
              <a:ext uri="{FF2B5EF4-FFF2-40B4-BE49-F238E27FC236}">
                <a16:creationId xmlns:a16="http://schemas.microsoft.com/office/drawing/2014/main" id="{EE8BC637-7EB1-23C0-F36B-461840FCF8BA}"/>
              </a:ext>
            </a:extLst>
          </p:cNvPr>
          <p:cNvSpPr txBox="1">
            <a:spLocks noChangeArrowheads="1"/>
          </p:cNvSpPr>
          <p:nvPr/>
        </p:nvSpPr>
        <p:spPr bwMode="auto">
          <a:xfrm>
            <a:off x="2838450" y="6596390"/>
            <a:ext cx="6515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a:t>Bartlett JMS et al. </a:t>
            </a:r>
            <a:r>
              <a:rPr lang="en-US" altLang="en-US" sz="1100" i="1" dirty="0"/>
              <a:t>Ann Oncol. </a:t>
            </a:r>
            <a:r>
              <a:rPr lang="en-US" altLang="en-US" sz="1100" dirty="0"/>
              <a:t>2019;30(11):1776-1783.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28599B-26E9-C3A4-C9C0-6670C94AF184}"/>
              </a:ext>
            </a:extLst>
          </p:cNvPr>
          <p:cNvGrpSpPr/>
          <p:nvPr/>
        </p:nvGrpSpPr>
        <p:grpSpPr>
          <a:xfrm>
            <a:off x="762001" y="1752600"/>
            <a:ext cx="10667999" cy="4038600"/>
            <a:chOff x="76200" y="1752600"/>
            <a:chExt cx="10667999" cy="4038600"/>
          </a:xfrm>
        </p:grpSpPr>
        <p:pic>
          <p:nvPicPr>
            <p:cNvPr id="57347" name="Picture 2">
              <a:extLst>
                <a:ext uri="{FF2B5EF4-FFF2-40B4-BE49-F238E27FC236}">
                  <a16:creationId xmlns:a16="http://schemas.microsoft.com/office/drawing/2014/main" id="{D0630D1B-D506-77E0-9546-FCAB0F719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750" r="1568" b="15000"/>
            <a:stretch/>
          </p:blipFill>
          <p:spPr bwMode="auto">
            <a:xfrm>
              <a:off x="76200" y="1752600"/>
              <a:ext cx="1066799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0" name="Rectangle 3">
              <a:extLst>
                <a:ext uri="{FF2B5EF4-FFF2-40B4-BE49-F238E27FC236}">
                  <a16:creationId xmlns:a16="http://schemas.microsoft.com/office/drawing/2014/main" id="{6280C000-6FE6-A7AA-E9F9-C8FE79F9D625}"/>
                </a:ext>
              </a:extLst>
            </p:cNvPr>
            <p:cNvSpPr>
              <a:spLocks noChangeArrowheads="1"/>
            </p:cNvSpPr>
            <p:nvPr/>
          </p:nvSpPr>
          <p:spPr bwMode="auto">
            <a:xfrm>
              <a:off x="304800" y="4267200"/>
              <a:ext cx="5334000" cy="15240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endParaRPr lang="en-US" altLang="en-US" sz="2400">
                <a:latin typeface="Times" pitchFamily="2" charset="0"/>
              </a:endParaRPr>
            </a:p>
          </p:txBody>
        </p:sp>
      </p:grpSp>
      <p:sp>
        <p:nvSpPr>
          <p:cNvPr id="3" name="Title 1">
            <a:extLst>
              <a:ext uri="{FF2B5EF4-FFF2-40B4-BE49-F238E27FC236}">
                <a16:creationId xmlns:a16="http://schemas.microsoft.com/office/drawing/2014/main" id="{6D43DF7E-6B37-ED03-C70F-32B71AD3EE93}"/>
              </a:ext>
            </a:extLst>
          </p:cNvPr>
          <p:cNvSpPr txBox="1">
            <a:spLocks/>
          </p:cNvSpPr>
          <p:nvPr/>
        </p:nvSpPr>
        <p:spPr>
          <a:xfrm>
            <a:off x="914400" y="381000"/>
            <a:ext cx="10363200" cy="630238"/>
          </a:xfrm>
          <a:prstGeom prst="rect">
            <a:avLst/>
          </a:prstGeom>
        </p:spPr>
        <p:txBody>
          <a:bodyPr lIns="97959" tIns="48980" rIns="97959" bIns="48980"/>
          <a:lstStyle>
            <a:lvl1pPr algn="l" defTabSz="914400" rtl="0" eaLnBrk="1" latinLnBrk="0" hangingPunct="1">
              <a:lnSpc>
                <a:spcPct val="90000"/>
              </a:lnSpc>
              <a:spcBef>
                <a:spcPct val="0"/>
              </a:spcBef>
              <a:buNone/>
              <a:defRPr sz="3800" b="1" i="0" kern="1200" baseline="0">
                <a:solidFill>
                  <a:srgbClr val="113468"/>
                </a:solidFill>
                <a:latin typeface="Calibri"/>
                <a:ea typeface="+mj-ea"/>
                <a:cs typeface="Calibri"/>
              </a:defRPr>
            </a:lvl1pPr>
          </a:lstStyle>
          <a:p>
            <a:pPr algn="ctr" defTabSz="1371600">
              <a:defRPr/>
            </a:pPr>
            <a:r>
              <a:rPr lang="en-US" sz="4000" dirty="0">
                <a:solidFill>
                  <a:srgbClr val="B5FFF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Summary of BCI Studies For Prediction of EET</a:t>
            </a:r>
          </a:p>
        </p:txBody>
      </p:sp>
      <p:sp>
        <p:nvSpPr>
          <p:cNvPr id="9" name="TextBox 3">
            <a:extLst>
              <a:ext uri="{FF2B5EF4-FFF2-40B4-BE49-F238E27FC236}">
                <a16:creationId xmlns:a16="http://schemas.microsoft.com/office/drawing/2014/main" id="{83EEB635-98C9-B5D3-79FB-51524434A254}"/>
              </a:ext>
            </a:extLst>
          </p:cNvPr>
          <p:cNvSpPr txBox="1">
            <a:spLocks noChangeArrowheads="1"/>
          </p:cNvSpPr>
          <p:nvPr/>
        </p:nvSpPr>
        <p:spPr bwMode="auto">
          <a:xfrm>
            <a:off x="2838450" y="6596390"/>
            <a:ext cx="6515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err="1"/>
              <a:t>Mamounas</a:t>
            </a:r>
            <a:r>
              <a:rPr lang="en-US" altLang="en-US" sz="1100" dirty="0"/>
              <a:t> EP et al. ASCO 2021. Abstract 501.</a:t>
            </a:r>
          </a:p>
        </p:txBody>
      </p:sp>
    </p:spTree>
    <p:extLst>
      <p:ext uri="{BB962C8B-B14F-4D97-AF65-F5344CB8AC3E}">
        <p14:creationId xmlns:p14="http://schemas.microsoft.com/office/powerpoint/2010/main" val="28888870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151F37-2F3A-4E78-AA71-9DED72C54D2F}"/>
              </a:ext>
            </a:extLst>
          </p:cNvPr>
          <p:cNvSpPr txBox="1">
            <a:spLocks/>
          </p:cNvSpPr>
          <p:nvPr/>
        </p:nvSpPr>
        <p:spPr bwMode="black">
          <a:xfrm>
            <a:off x="990600" y="380999"/>
            <a:ext cx="9753600"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a:ea typeface="MS PGothic" pitchFamily="34" charset="-128"/>
                <a:cs typeface="Calibri"/>
              </a:defRPr>
            </a:lvl1pPr>
            <a:lvl2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2pPr>
            <a:lvl3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3pPr>
            <a:lvl4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4pPr>
            <a:lvl5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9pPr>
          </a:lstStyle>
          <a:p>
            <a:pPr>
              <a:defRPr/>
            </a:pPr>
            <a:r>
              <a:rPr lang="en-US" b="1" kern="0" dirty="0" err="1"/>
              <a:t>Mammaprint</a:t>
            </a:r>
            <a:r>
              <a:rPr lang="en-US" b="1" kern="0" dirty="0"/>
              <a:t> – NSABP B42</a:t>
            </a:r>
          </a:p>
          <a:p>
            <a:pPr>
              <a:defRPr/>
            </a:pPr>
            <a:r>
              <a:rPr lang="en-US" sz="3600" b="1" kern="0" dirty="0"/>
              <a:t>MP-low benefits from extended treatment</a:t>
            </a:r>
          </a:p>
        </p:txBody>
      </p:sp>
      <p:sp>
        <p:nvSpPr>
          <p:cNvPr id="3" name="TextBox 3">
            <a:extLst>
              <a:ext uri="{FF2B5EF4-FFF2-40B4-BE49-F238E27FC236}">
                <a16:creationId xmlns:a16="http://schemas.microsoft.com/office/drawing/2014/main" id="{14C5DD21-967B-858D-792E-BCE920683682}"/>
              </a:ext>
            </a:extLst>
          </p:cNvPr>
          <p:cNvSpPr txBox="1">
            <a:spLocks noChangeArrowheads="1"/>
          </p:cNvSpPr>
          <p:nvPr/>
        </p:nvSpPr>
        <p:spPr bwMode="auto">
          <a:xfrm>
            <a:off x="8001000" y="6477001"/>
            <a:ext cx="38671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100" dirty="0"/>
              <a:t>Rastogi P et al. J Clin Oncol. 2024;42(30):3561-3569.</a:t>
            </a:r>
          </a:p>
        </p:txBody>
      </p:sp>
      <p:sp>
        <p:nvSpPr>
          <p:cNvPr id="11" name="TextBox 10">
            <a:extLst>
              <a:ext uri="{FF2B5EF4-FFF2-40B4-BE49-F238E27FC236}">
                <a16:creationId xmlns:a16="http://schemas.microsoft.com/office/drawing/2014/main" id="{03435105-51D0-AFF6-15DB-209E57EB6B84}"/>
              </a:ext>
            </a:extLst>
          </p:cNvPr>
          <p:cNvSpPr txBox="1"/>
          <p:nvPr/>
        </p:nvSpPr>
        <p:spPr>
          <a:xfrm>
            <a:off x="899372" y="5448782"/>
            <a:ext cx="10762626"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MP high risk no benefit – most recurrences in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5 </a:t>
            </a:r>
            <a:r>
              <a:rPr lang="en-US" sz="2000" dirty="0" err="1">
                <a:latin typeface="Calibri" panose="020F0502020204030204" pitchFamily="34" charset="0"/>
                <a:cs typeface="Calibri" panose="020F0502020204030204" pitchFamily="34" charset="0"/>
              </a:rPr>
              <a:t>yrs</a:t>
            </a:r>
            <a:r>
              <a:rPr lang="en-US" sz="2000" dirty="0">
                <a:latin typeface="Calibri" panose="020F0502020204030204" pitchFamily="34" charset="0"/>
                <a:cs typeface="Calibri" panose="020F0502020204030204" pitchFamily="34" charset="0"/>
              </a:rPr>
              <a:t>, during which time benefited from ET</a:t>
            </a:r>
          </a:p>
          <a:p>
            <a:r>
              <a:rPr lang="en-US" sz="2000" dirty="0">
                <a:latin typeface="Calibri" panose="020F0502020204030204" pitchFamily="34" charset="0"/>
                <a:cs typeface="Calibri" panose="020F0502020204030204" pitchFamily="34" charset="0"/>
              </a:rPr>
              <a:t>MP ultralow – no benefit from extended endo treatment (MP-UL DR ▲ -1.8%; MP-LNUL DR ▲ 9.5%) </a:t>
            </a:r>
          </a:p>
        </p:txBody>
      </p:sp>
      <p:pic>
        <p:nvPicPr>
          <p:cNvPr id="13" name="Picture 12">
            <a:extLst>
              <a:ext uri="{FF2B5EF4-FFF2-40B4-BE49-F238E27FC236}">
                <a16:creationId xmlns:a16="http://schemas.microsoft.com/office/drawing/2014/main" id="{87C771EF-4CCF-C22B-D6E7-DDDB2CCCC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71" y="1828800"/>
            <a:ext cx="10674926" cy="3505200"/>
          </a:xfrm>
          <a:prstGeom prst="rect">
            <a:avLst/>
          </a:prstGeom>
        </p:spPr>
      </p:pic>
      <p:sp>
        <p:nvSpPr>
          <p:cNvPr id="14" name="Rectangle 13">
            <a:extLst>
              <a:ext uri="{FF2B5EF4-FFF2-40B4-BE49-F238E27FC236}">
                <a16:creationId xmlns:a16="http://schemas.microsoft.com/office/drawing/2014/main" id="{35A95300-2618-239B-4E8D-6204825B1518}"/>
              </a:ext>
            </a:extLst>
          </p:cNvPr>
          <p:cNvSpPr/>
          <p:nvPr/>
        </p:nvSpPr>
        <p:spPr bwMode="auto">
          <a:xfrm>
            <a:off x="7162800" y="2590800"/>
            <a:ext cx="990600" cy="21336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a:extLst>
              <a:ext uri="{FF2B5EF4-FFF2-40B4-BE49-F238E27FC236}">
                <a16:creationId xmlns:a16="http://schemas.microsoft.com/office/drawing/2014/main" id="{A716D56D-CCBB-9533-6342-0E2FF81D4818}"/>
              </a:ext>
            </a:extLst>
          </p:cNvPr>
          <p:cNvSpPr txBox="1"/>
          <p:nvPr/>
        </p:nvSpPr>
        <p:spPr>
          <a:xfrm>
            <a:off x="152400" y="6596390"/>
            <a:ext cx="1978427"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UL: Ultralow; LNUL: Low not UL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0C17B-81D2-D6F3-F669-83CBC2869255}"/>
              </a:ext>
            </a:extLst>
          </p:cNvPr>
          <p:cNvSpPr>
            <a:spLocks noGrp="1"/>
          </p:cNvSpPr>
          <p:nvPr>
            <p:ph type="title"/>
          </p:nvPr>
        </p:nvSpPr>
        <p:spPr>
          <a:xfrm>
            <a:off x="1981200" y="304800"/>
            <a:ext cx="8229600" cy="1143000"/>
          </a:xfrm>
        </p:spPr>
        <p:txBody>
          <a:bodyPr/>
          <a:lstStyle/>
          <a:p>
            <a:pPr>
              <a:defRPr/>
            </a:pPr>
            <a:r>
              <a:rPr lang="en-US" altLang="en-US" sz="2800" b="1" dirty="0">
                <a:latin typeface="Calibri" charset="0"/>
                <a:ea typeface="MS PGothic" charset="-128"/>
              </a:rPr>
              <a:t>Predictor of Late Recurrence</a:t>
            </a:r>
            <a:br>
              <a:rPr lang="en-US" altLang="en-US" sz="2800" b="1" dirty="0">
                <a:latin typeface="Calibri" charset="0"/>
                <a:ea typeface="MS PGothic" charset="-128"/>
              </a:rPr>
            </a:br>
            <a:r>
              <a:rPr lang="en-US" altLang="en-US" sz="2800" b="1" dirty="0">
                <a:latin typeface="Calibri" charset="0"/>
                <a:ea typeface="MS PGothic" charset="-128"/>
              </a:rPr>
              <a:t>PAM50 ROR* Score – </a:t>
            </a:r>
            <a:r>
              <a:rPr lang="en-US" altLang="en-US" sz="2800" b="1" dirty="0" err="1">
                <a:latin typeface="Calibri" charset="0"/>
                <a:ea typeface="MS PGothic" charset="-128"/>
              </a:rPr>
              <a:t>TransATAC</a:t>
            </a:r>
            <a:r>
              <a:rPr lang="en-US" altLang="en-US" sz="2800" b="1" dirty="0">
                <a:latin typeface="Calibri" charset="0"/>
                <a:ea typeface="MS PGothic" charset="-128"/>
              </a:rPr>
              <a:t> and ABCSG8</a:t>
            </a:r>
          </a:p>
        </p:txBody>
      </p:sp>
      <p:sp>
        <p:nvSpPr>
          <p:cNvPr id="12" name="Content Placeholder 5">
            <a:extLst>
              <a:ext uri="{FF2B5EF4-FFF2-40B4-BE49-F238E27FC236}">
                <a16:creationId xmlns:a16="http://schemas.microsoft.com/office/drawing/2014/main" id="{C395D377-0987-AE74-2627-3C6848049F50}"/>
              </a:ext>
            </a:extLst>
          </p:cNvPr>
          <p:cNvSpPr>
            <a:spLocks noGrp="1"/>
          </p:cNvSpPr>
          <p:nvPr>
            <p:ph idx="1"/>
          </p:nvPr>
        </p:nvSpPr>
        <p:spPr>
          <a:xfrm>
            <a:off x="2514600" y="1395976"/>
            <a:ext cx="7162800" cy="344488"/>
          </a:xfrm>
          <a:ln>
            <a:solidFill>
              <a:schemeClr val="bg1">
                <a:lumMod val="40000"/>
                <a:lumOff val="60000"/>
              </a:schemeClr>
            </a:solidFill>
          </a:ln>
        </p:spPr>
        <p:txBody>
          <a:bodyPr/>
          <a:lstStyle/>
          <a:p>
            <a:pPr marL="0" indent="0" algn="ctr">
              <a:buFont typeface="Wingdings" charset="2"/>
              <a:buNone/>
              <a:defRPr/>
            </a:pPr>
            <a:r>
              <a:rPr lang="en-US" altLang="en-US" sz="1600" b="1" dirty="0">
                <a:latin typeface="Calibri" charset="0"/>
                <a:ea typeface="MS PGothic" charset="-128"/>
              </a:rPr>
              <a:t>2,137 </a:t>
            </a:r>
            <a:r>
              <a:rPr lang="en-US" altLang="en-US" sz="1600" b="1" dirty="0" err="1">
                <a:latin typeface="Calibri" charset="0"/>
                <a:ea typeface="MS PGothic" charset="-128"/>
              </a:rPr>
              <a:t>postmeno</a:t>
            </a:r>
            <a:r>
              <a:rPr lang="en-US" altLang="en-US" sz="1600" b="1" dirty="0">
                <a:latin typeface="Calibri" charset="0"/>
                <a:ea typeface="MS PGothic" charset="-128"/>
              </a:rPr>
              <a:t> women LN- and LN+ disease-free s/p 5 </a:t>
            </a:r>
            <a:r>
              <a:rPr lang="en-US" altLang="en-US" sz="1600" b="1" dirty="0" err="1">
                <a:latin typeface="Calibri" charset="0"/>
                <a:ea typeface="MS PGothic" charset="-128"/>
              </a:rPr>
              <a:t>yrs</a:t>
            </a:r>
            <a:r>
              <a:rPr lang="en-US" altLang="en-US" sz="1600" b="1" dirty="0">
                <a:latin typeface="Calibri" charset="0"/>
                <a:ea typeface="MS PGothic" charset="-128"/>
              </a:rPr>
              <a:t> adjuvant endo therapy</a:t>
            </a:r>
            <a:endParaRPr lang="en-US" altLang="en-US" sz="1400" b="1" dirty="0">
              <a:latin typeface="Calibri" charset="0"/>
              <a:ea typeface="MS PGothic" charset="-128"/>
            </a:endParaRPr>
          </a:p>
        </p:txBody>
      </p:sp>
      <p:sp>
        <p:nvSpPr>
          <p:cNvPr id="61445" name="TextBox 3">
            <a:extLst>
              <a:ext uri="{FF2B5EF4-FFF2-40B4-BE49-F238E27FC236}">
                <a16:creationId xmlns:a16="http://schemas.microsoft.com/office/drawing/2014/main" id="{968168E5-767F-68E0-C013-4A144E7E8C18}"/>
              </a:ext>
            </a:extLst>
          </p:cNvPr>
          <p:cNvSpPr txBox="1">
            <a:spLocks noChangeArrowheads="1"/>
          </p:cNvSpPr>
          <p:nvPr/>
        </p:nvSpPr>
        <p:spPr bwMode="auto">
          <a:xfrm>
            <a:off x="1905000" y="6172200"/>
            <a:ext cx="33709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200" dirty="0"/>
              <a:t>*PAM50 ROR: PAM50 + clinical factors (T, N, </a:t>
            </a:r>
            <a:r>
              <a:rPr lang="en-US" altLang="en-US" sz="1200" dirty="0" err="1"/>
              <a:t>prolif</a:t>
            </a:r>
            <a:r>
              <a:rPr lang="en-US" altLang="en-US" sz="1200" dirty="0"/>
              <a:t>)</a:t>
            </a:r>
          </a:p>
        </p:txBody>
      </p:sp>
      <p:grpSp>
        <p:nvGrpSpPr>
          <p:cNvPr id="61446" name="Group 2">
            <a:extLst>
              <a:ext uri="{FF2B5EF4-FFF2-40B4-BE49-F238E27FC236}">
                <a16:creationId xmlns:a16="http://schemas.microsoft.com/office/drawing/2014/main" id="{F02FA8C7-86D5-E9D1-E129-8CA0F431C66B}"/>
              </a:ext>
            </a:extLst>
          </p:cNvPr>
          <p:cNvGrpSpPr>
            <a:grpSpLocks/>
          </p:cNvGrpSpPr>
          <p:nvPr/>
        </p:nvGrpSpPr>
        <p:grpSpPr bwMode="auto">
          <a:xfrm>
            <a:off x="1905000" y="1828800"/>
            <a:ext cx="8458200" cy="4343400"/>
            <a:chOff x="381000" y="1828800"/>
            <a:chExt cx="8458200" cy="4343400"/>
          </a:xfrm>
        </p:grpSpPr>
        <p:grpSp>
          <p:nvGrpSpPr>
            <p:cNvPr id="61448" name="Group 1">
              <a:extLst>
                <a:ext uri="{FF2B5EF4-FFF2-40B4-BE49-F238E27FC236}">
                  <a16:creationId xmlns:a16="http://schemas.microsoft.com/office/drawing/2014/main" id="{B21A4769-23AD-12D7-B7A8-FD123EF38341}"/>
                </a:ext>
              </a:extLst>
            </p:cNvPr>
            <p:cNvGrpSpPr>
              <a:grpSpLocks/>
            </p:cNvGrpSpPr>
            <p:nvPr/>
          </p:nvGrpSpPr>
          <p:grpSpPr bwMode="auto">
            <a:xfrm>
              <a:off x="1905000" y="1828800"/>
              <a:ext cx="5334000" cy="4343400"/>
              <a:chOff x="1905000" y="1828800"/>
              <a:chExt cx="5334000" cy="4343400"/>
            </a:xfrm>
          </p:grpSpPr>
          <p:pic>
            <p:nvPicPr>
              <p:cNvPr id="61450" name="Picture 6">
                <a:extLst>
                  <a:ext uri="{FF2B5EF4-FFF2-40B4-BE49-F238E27FC236}">
                    <a16:creationId xmlns:a16="http://schemas.microsoft.com/office/drawing/2014/main" id="{733C85B1-9074-6479-D2C9-5BA6F49487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33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Box 7">
                <a:extLst>
                  <a:ext uri="{FF2B5EF4-FFF2-40B4-BE49-F238E27FC236}">
                    <a16:creationId xmlns:a16="http://schemas.microsoft.com/office/drawing/2014/main" id="{48A61B77-3922-44DC-357F-E6EEFD773A85}"/>
                  </a:ext>
                </a:extLst>
              </p:cNvPr>
              <p:cNvSpPr txBox="1">
                <a:spLocks noChangeArrowheads="1"/>
              </p:cNvSpPr>
              <p:nvPr/>
            </p:nvSpPr>
            <p:spPr bwMode="auto">
              <a:xfrm>
                <a:off x="6523133" y="3800673"/>
                <a:ext cx="563467" cy="2616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100" b="1">
                    <a:solidFill>
                      <a:schemeClr val="bg1"/>
                    </a:solidFill>
                  </a:rPr>
                  <a:t>2.4%</a:t>
                </a:r>
              </a:p>
            </p:txBody>
          </p:sp>
          <p:sp>
            <p:nvSpPr>
              <p:cNvPr id="61452" name="TextBox 8">
                <a:extLst>
                  <a:ext uri="{FF2B5EF4-FFF2-40B4-BE49-F238E27FC236}">
                    <a16:creationId xmlns:a16="http://schemas.microsoft.com/office/drawing/2014/main" id="{6385859E-5211-B1C8-447C-6DAF3405E347}"/>
                  </a:ext>
                </a:extLst>
              </p:cNvPr>
              <p:cNvSpPr txBox="1">
                <a:spLocks noChangeArrowheads="1"/>
              </p:cNvSpPr>
              <p:nvPr/>
            </p:nvSpPr>
            <p:spPr bwMode="auto">
              <a:xfrm>
                <a:off x="6523133" y="3118335"/>
                <a:ext cx="563467" cy="2616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100" b="1">
                    <a:solidFill>
                      <a:schemeClr val="bg1"/>
                    </a:solidFill>
                  </a:rPr>
                  <a:t>8.3%</a:t>
                </a:r>
              </a:p>
            </p:txBody>
          </p:sp>
          <p:sp>
            <p:nvSpPr>
              <p:cNvPr id="61453" name="TextBox 9">
                <a:extLst>
                  <a:ext uri="{FF2B5EF4-FFF2-40B4-BE49-F238E27FC236}">
                    <a16:creationId xmlns:a16="http://schemas.microsoft.com/office/drawing/2014/main" id="{41C4F813-C991-952A-914D-57942CB5B0F4}"/>
                  </a:ext>
                </a:extLst>
              </p:cNvPr>
              <p:cNvSpPr txBox="1">
                <a:spLocks noChangeArrowheads="1"/>
              </p:cNvSpPr>
              <p:nvPr/>
            </p:nvSpPr>
            <p:spPr bwMode="auto">
              <a:xfrm>
                <a:off x="6548336" y="2208548"/>
                <a:ext cx="538264" cy="26161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100" b="1">
                    <a:solidFill>
                      <a:schemeClr val="bg1"/>
                    </a:solidFill>
                  </a:rPr>
                  <a:t>16.6%</a:t>
                </a:r>
              </a:p>
            </p:txBody>
          </p:sp>
        </p:grpSp>
        <p:sp>
          <p:nvSpPr>
            <p:cNvPr id="14" name="Content Placeholder 5">
              <a:extLst>
                <a:ext uri="{FF2B5EF4-FFF2-40B4-BE49-F238E27FC236}">
                  <a16:creationId xmlns:a16="http://schemas.microsoft.com/office/drawing/2014/main" id="{81AAD191-AADE-7E20-5EF7-F57EE20C1A95}"/>
                </a:ext>
              </a:extLst>
            </p:cNvPr>
            <p:cNvSpPr txBox="1">
              <a:spLocks/>
            </p:cNvSpPr>
            <p:nvPr/>
          </p:nvSpPr>
          <p:spPr bwMode="black">
            <a:xfrm>
              <a:off x="381000" y="5791200"/>
              <a:ext cx="8458200" cy="381000"/>
            </a:xfrm>
            <a:prstGeom prst="rect">
              <a:avLst/>
            </a:prstGeom>
            <a:solidFill>
              <a:schemeClr val="bg1"/>
            </a:solidFill>
            <a:ln w="9525">
              <a:solidFill>
                <a:schemeClr val="bg1">
                  <a:lumMod val="40000"/>
                  <a:lumOff val="60000"/>
                </a:schemeClr>
              </a:solidFill>
              <a:miter lim="800000"/>
              <a:headEnd/>
              <a:tailEnd/>
            </a:ln>
            <a:effectLst/>
          </p:spPr>
          <p:txBody>
            <a:bodyPr/>
            <a:lstStyle>
              <a:lvl1pPr marL="342900" indent="-342900" algn="l" rtl="0" eaLnBrk="0" fontAlgn="base" hangingPunct="0">
                <a:spcBef>
                  <a:spcPct val="20000"/>
                </a:spcBef>
                <a:spcAft>
                  <a:spcPct val="0"/>
                </a:spcAft>
                <a:buClr>
                  <a:schemeClr val="hlink"/>
                </a:buClr>
                <a:buSzPct val="65000"/>
                <a:buFont typeface="Wingdings" charset="2"/>
                <a:buChar char="n"/>
                <a:defRPr sz="3600">
                  <a:solidFill>
                    <a:schemeClr val="tx1"/>
                  </a:solidFill>
                  <a:effectLst>
                    <a:outerShdw blurRad="38100" dist="38100" dir="2700000" algn="tl">
                      <a:srgbClr val="000000"/>
                    </a:outerShdw>
                  </a:effectLst>
                  <a:latin typeface="Calibri"/>
                  <a:ea typeface="MS PGothic" pitchFamily="34" charset="-128"/>
                  <a:cs typeface="Calibri"/>
                </a:defRPr>
              </a:lvl1pPr>
              <a:lvl2pPr marL="742950" indent="-285750" algn="l" rtl="0" eaLnBrk="0" fontAlgn="base" hangingPunct="0">
                <a:spcBef>
                  <a:spcPct val="20000"/>
                </a:spcBef>
                <a:spcAft>
                  <a:spcPct val="0"/>
                </a:spcAft>
                <a:buClr>
                  <a:schemeClr val="accent2"/>
                </a:buClr>
                <a:buSzPct val="65000"/>
                <a:buFont typeface="Wingdings" charset="2"/>
                <a:buChar char="n"/>
                <a:defRPr sz="3200">
                  <a:solidFill>
                    <a:schemeClr val="tx1"/>
                  </a:solidFill>
                  <a:effectLst>
                    <a:outerShdw blurRad="38100" dist="38100" dir="2700000" algn="tl">
                      <a:srgbClr val="000000"/>
                    </a:outerShdw>
                  </a:effectLst>
                  <a:latin typeface="Calibri"/>
                  <a:ea typeface="MS PGothic" pitchFamily="34" charset="-128"/>
                  <a:cs typeface="Calibri"/>
                </a:defRPr>
              </a:lvl2pPr>
              <a:lvl3pPr marL="1143000" indent="-228600"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Calibri"/>
                  <a:ea typeface="MS PGothic" pitchFamily="34" charset="-128"/>
                  <a:cs typeface="Calibri"/>
                </a:defRPr>
              </a:lvl3pPr>
              <a:lvl4pPr marL="1600200" indent="-228600" algn="l" rtl="0" eaLnBrk="0" fontAlgn="base" hangingPunct="0">
                <a:spcBef>
                  <a:spcPct val="20000"/>
                </a:spcBef>
                <a:spcAft>
                  <a:spcPct val="0"/>
                </a:spcAft>
                <a:buClr>
                  <a:schemeClr val="tx1"/>
                </a:buClr>
                <a:buSzPct val="65000"/>
                <a:buFont typeface="Wingdings"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4pPr>
              <a:lvl5pPr marL="2057400" indent="-228600" algn="l" rtl="0" eaLnBrk="0" fontAlgn="base" hangingPunct="0">
                <a:spcBef>
                  <a:spcPct val="20000"/>
                </a:spcBef>
                <a:spcAft>
                  <a:spcPct val="0"/>
                </a:spcAft>
                <a:buClr>
                  <a:schemeClr val="folHlink"/>
                </a:buClr>
                <a:buSzPct val="65000"/>
                <a:buFont typeface="Wingdings" charset="2"/>
                <a:buChar char="n"/>
                <a:defRPr sz="2400">
                  <a:solidFill>
                    <a:schemeClr val="tx1"/>
                  </a:solidFill>
                  <a:effectLst>
                    <a:outerShdw blurRad="38100" dist="38100" dir="2700000" algn="tl">
                      <a:srgbClr val="000000"/>
                    </a:outerShdw>
                  </a:effectLst>
                  <a:latin typeface="Calibri"/>
                  <a:ea typeface="MS PGothic" pitchFamily="34" charset="-128"/>
                  <a:cs typeface="Calibri"/>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buFont typeface="Wingdings" charset="2"/>
                <a:buNone/>
                <a:defRPr/>
              </a:pPr>
              <a:r>
                <a:rPr lang="en-US" altLang="en-US" sz="1800" b="1" kern="0" dirty="0">
                  <a:solidFill>
                    <a:srgbClr val="FC86FF"/>
                  </a:solidFill>
                  <a:effectLst/>
                  <a:latin typeface="Calibri" charset="0"/>
                  <a:ea typeface="MS PGothic" charset="-128"/>
                </a:rPr>
                <a:t>Prognostic but not predictive of benefit from extended adjuvant endocrine therapy</a:t>
              </a:r>
              <a:endParaRPr lang="en-US" altLang="en-US" sz="1600" b="1" kern="0" dirty="0">
                <a:solidFill>
                  <a:srgbClr val="FC86FF"/>
                </a:solidFill>
                <a:effectLst/>
                <a:latin typeface="Calibri" charset="0"/>
                <a:ea typeface="MS PGothic" charset="-128"/>
              </a:endParaRPr>
            </a:p>
          </p:txBody>
        </p:sp>
      </p:grpSp>
      <p:sp>
        <p:nvSpPr>
          <p:cNvPr id="61447" name="TextBox 3">
            <a:extLst>
              <a:ext uri="{FF2B5EF4-FFF2-40B4-BE49-F238E27FC236}">
                <a16:creationId xmlns:a16="http://schemas.microsoft.com/office/drawing/2014/main" id="{318105DE-C3EB-5597-B375-CFB0F0C812DF}"/>
              </a:ext>
            </a:extLst>
          </p:cNvPr>
          <p:cNvSpPr txBox="1">
            <a:spLocks noChangeArrowheads="1"/>
          </p:cNvSpPr>
          <p:nvPr/>
        </p:nvSpPr>
        <p:spPr bwMode="auto">
          <a:xfrm>
            <a:off x="9086850" y="2925763"/>
            <a:ext cx="2876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 typeface="Wingdings" pitchFamily="2" charset="2"/>
              <a:buNone/>
            </a:pPr>
            <a:r>
              <a:rPr lang="en-US" altLang="en-US" sz="1400" dirty="0"/>
              <a:t>Similar findings from comprehensive Danish population database study</a:t>
            </a:r>
          </a:p>
          <a:p>
            <a:pPr marL="285750" indent="-285750">
              <a:spcBef>
                <a:spcPct val="0"/>
              </a:spcBef>
              <a:buClrTx/>
              <a:buSzTx/>
              <a:buFont typeface="Arial" panose="020B0604020202020204" pitchFamily="34" charset="0"/>
              <a:buChar char="•"/>
            </a:pPr>
            <a:r>
              <a:rPr lang="en-US" altLang="en-US" sz="1400" dirty="0" err="1"/>
              <a:t>Lænkholm</a:t>
            </a:r>
            <a:r>
              <a:rPr lang="en-US" altLang="en-US" sz="1400" dirty="0"/>
              <a:t> AV et al. </a:t>
            </a:r>
            <a:r>
              <a:rPr lang="en-US" altLang="en-US" sz="1400" i="1" dirty="0"/>
              <a:t>J Clin Oncol.</a:t>
            </a:r>
            <a:r>
              <a:rPr lang="en-US" altLang="en-US" sz="1400" dirty="0"/>
              <a:t> 2018;36(8):735-740. </a:t>
            </a:r>
          </a:p>
        </p:txBody>
      </p:sp>
      <p:sp>
        <p:nvSpPr>
          <p:cNvPr id="2" name="TextBox 3">
            <a:extLst>
              <a:ext uri="{FF2B5EF4-FFF2-40B4-BE49-F238E27FC236}">
                <a16:creationId xmlns:a16="http://schemas.microsoft.com/office/drawing/2014/main" id="{88AAA38E-B68B-D0D0-CACF-FA6998114F6C}"/>
              </a:ext>
            </a:extLst>
          </p:cNvPr>
          <p:cNvSpPr txBox="1">
            <a:spLocks noChangeArrowheads="1"/>
          </p:cNvSpPr>
          <p:nvPr/>
        </p:nvSpPr>
        <p:spPr bwMode="auto">
          <a:xfrm>
            <a:off x="2838450" y="6596390"/>
            <a:ext cx="6515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a:t>Sestak I et al. </a:t>
            </a:r>
            <a:r>
              <a:rPr lang="en-US" altLang="en-US" sz="1100" i="1" dirty="0"/>
              <a:t>J Clin Oncol. </a:t>
            </a:r>
            <a:r>
              <a:rPr lang="en-US" altLang="en-US" sz="1100" dirty="0"/>
              <a:t>2015;33(8):916-922.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287F-BB8A-62B9-1A5D-7A426CAF09A7}"/>
              </a:ext>
            </a:extLst>
          </p:cNvPr>
          <p:cNvSpPr>
            <a:spLocks noGrp="1"/>
          </p:cNvSpPr>
          <p:nvPr>
            <p:ph type="title"/>
          </p:nvPr>
        </p:nvSpPr>
        <p:spPr>
          <a:xfrm>
            <a:off x="-419100" y="381000"/>
            <a:ext cx="13030200" cy="571157"/>
          </a:xfrm>
        </p:spPr>
        <p:txBody>
          <a:bodyPr/>
          <a:lstStyle/>
          <a:p>
            <a:r>
              <a:rPr lang="en-US" sz="3200" b="1" dirty="0"/>
              <a:t>70-Gene Assay (</a:t>
            </a:r>
            <a:r>
              <a:rPr lang="en-US" sz="3200" b="1" dirty="0" err="1"/>
              <a:t>Mammaprint</a:t>
            </a:r>
            <a:r>
              <a:rPr lang="en-US" sz="3200" b="1" dirty="0"/>
              <a:t>) to Guide Therapy Decisions</a:t>
            </a:r>
          </a:p>
        </p:txBody>
      </p:sp>
      <p:sp>
        <p:nvSpPr>
          <p:cNvPr id="4" name="TextBox 3">
            <a:extLst>
              <a:ext uri="{FF2B5EF4-FFF2-40B4-BE49-F238E27FC236}">
                <a16:creationId xmlns:a16="http://schemas.microsoft.com/office/drawing/2014/main" id="{33F9BEE2-4031-08D2-0C29-18CCD5A9F8A7}"/>
              </a:ext>
            </a:extLst>
          </p:cNvPr>
          <p:cNvSpPr txBox="1"/>
          <p:nvPr/>
        </p:nvSpPr>
        <p:spPr>
          <a:xfrm>
            <a:off x="169109" y="6488668"/>
            <a:ext cx="11853782" cy="369332"/>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Knauer (</a:t>
            </a:r>
            <a:r>
              <a:rPr lang="en-US" sz="900" dirty="0">
                <a:latin typeface="Calibri" panose="020F0502020204030204" pitchFamily="34" charset="0"/>
                <a:cs typeface="Calibri" panose="020F0502020204030204" pitchFamily="34" charset="0"/>
              </a:rPr>
              <a:t>Breast Cancer Res Treat 2010</a:t>
            </a:r>
            <a:r>
              <a:rPr lang="en-US" sz="900" b="1" dirty="0">
                <a:latin typeface="Calibri" panose="020F0502020204030204" pitchFamily="34" charset="0"/>
                <a:cs typeface="Calibri" panose="020F0502020204030204" pitchFamily="34" charset="0"/>
              </a:rPr>
              <a:t>), NBRST</a:t>
            </a:r>
            <a:r>
              <a:rPr lang="en-US" sz="900" dirty="0">
                <a:latin typeface="Calibri" panose="020F0502020204030204" pitchFamily="34" charset="0"/>
                <a:cs typeface="Calibri" panose="020F0502020204030204" pitchFamily="34" charset="0"/>
              </a:rPr>
              <a:t> (Whitworth, Ann Surg Oncol 2022), </a:t>
            </a:r>
            <a:r>
              <a:rPr lang="en-US" sz="900" b="1" dirty="0">
                <a:latin typeface="Calibri" panose="020F0502020204030204" pitchFamily="34" charset="0"/>
                <a:cs typeface="Calibri" panose="020F0502020204030204" pitchFamily="34" charset="0"/>
              </a:rPr>
              <a:t>STO-3</a:t>
            </a:r>
            <a:r>
              <a:rPr lang="en-US" sz="900" dirty="0">
                <a:latin typeface="Calibri" panose="020F0502020204030204" pitchFamily="34" charset="0"/>
                <a:cs typeface="Calibri" panose="020F0502020204030204" pitchFamily="34" charset="0"/>
              </a:rPr>
              <a:t> (</a:t>
            </a:r>
            <a:r>
              <a:rPr lang="en-US" sz="900" dirty="0" err="1">
                <a:latin typeface="Calibri" panose="020F0502020204030204" pitchFamily="34" charset="0"/>
                <a:cs typeface="Calibri" panose="020F0502020204030204" pitchFamily="34" charset="0"/>
              </a:rPr>
              <a:t>van’t</a:t>
            </a:r>
            <a:r>
              <a:rPr lang="en-US" sz="900" dirty="0">
                <a:latin typeface="Calibri" panose="020F0502020204030204" pitchFamily="34" charset="0"/>
                <a:cs typeface="Calibri" panose="020F0502020204030204" pitchFamily="34" charset="0"/>
              </a:rPr>
              <a:t> Veer, Breast Cancer Res Treat, 2017; Esserman, JAMA </a:t>
            </a:r>
            <a:r>
              <a:rPr lang="en-US" sz="900" dirty="0" err="1">
                <a:latin typeface="Calibri" panose="020F0502020204030204" pitchFamily="34" charset="0"/>
                <a:cs typeface="Calibri" panose="020F0502020204030204" pitchFamily="34" charset="0"/>
              </a:rPr>
              <a:t>Onc</a:t>
            </a:r>
            <a:r>
              <a:rPr lang="en-US" sz="900" dirty="0">
                <a:latin typeface="Calibri" panose="020F0502020204030204" pitchFamily="34" charset="0"/>
                <a:cs typeface="Calibri" panose="020F0502020204030204" pitchFamily="34" charset="0"/>
              </a:rPr>
              <a:t>, 2017), </a:t>
            </a:r>
            <a:r>
              <a:rPr lang="en-US" sz="900" b="1" dirty="0">
                <a:latin typeface="Calibri" panose="020F0502020204030204" pitchFamily="34" charset="0"/>
                <a:cs typeface="Calibri" panose="020F0502020204030204" pitchFamily="34" charset="0"/>
              </a:rPr>
              <a:t>I-SPY2</a:t>
            </a:r>
            <a:r>
              <a:rPr lang="en-US" sz="900" dirty="0">
                <a:latin typeface="Calibri" panose="020F0502020204030204" pitchFamily="34" charset="0"/>
                <a:cs typeface="Calibri" panose="020F0502020204030204" pitchFamily="34" charset="0"/>
              </a:rPr>
              <a:t> (https://www.ispytrials.org/i-spy-platform/i-spy2; Pusztai, Cancer Cell 2021), </a:t>
            </a:r>
            <a:r>
              <a:rPr lang="en-US" sz="900" dirty="0">
                <a:latin typeface="Calibri" charset="0"/>
                <a:ea typeface="Calibri" charset="0"/>
                <a:cs typeface="Calibri" charset="0"/>
              </a:rPr>
              <a:t>O’Shaughnessy, J.  ASCO 2024; </a:t>
            </a:r>
            <a:r>
              <a:rPr lang="en-US" sz="900" dirty="0">
                <a:latin typeface="Calibri" panose="020F0502020204030204" pitchFamily="34" charset="0"/>
                <a:cs typeface="Calibri" panose="020F0502020204030204" pitchFamily="34" charset="0"/>
              </a:rPr>
              <a:t> </a:t>
            </a:r>
            <a:r>
              <a:rPr lang="en-US" sz="900" b="1" dirty="0">
                <a:latin typeface="Calibri" panose="020F0502020204030204" pitchFamily="34" charset="0"/>
                <a:cs typeface="Calibri" panose="020F0502020204030204" pitchFamily="34" charset="0"/>
              </a:rPr>
              <a:t>MINDACT</a:t>
            </a:r>
            <a:r>
              <a:rPr lang="en-US" sz="900" dirty="0">
                <a:latin typeface="Calibri" panose="020F0502020204030204" pitchFamily="34" charset="0"/>
                <a:cs typeface="Calibri" panose="020F0502020204030204" pitchFamily="34" charset="0"/>
              </a:rPr>
              <a:t> (Piccart, Lancet Oncol, 2021; Lopes Cardozo, JCO, 2022), </a:t>
            </a:r>
            <a:r>
              <a:rPr lang="en-US" sz="900" b="1" dirty="0">
                <a:latin typeface="Calibri" panose="020F0502020204030204" pitchFamily="34" charset="0"/>
                <a:cs typeface="Calibri" panose="020F0502020204030204" pitchFamily="34" charset="0"/>
              </a:rPr>
              <a:t>NSABP-B42</a:t>
            </a:r>
            <a:r>
              <a:rPr lang="en-US" sz="900" dirty="0">
                <a:latin typeface="Calibri" panose="020F0502020204030204" pitchFamily="34" charset="0"/>
                <a:cs typeface="Calibri" panose="020F0502020204030204" pitchFamily="34" charset="0"/>
              </a:rPr>
              <a:t> (Rastogi, ASCO, 2021),</a:t>
            </a:r>
            <a:r>
              <a:rPr lang="en-US" sz="900" b="1" dirty="0">
                <a:latin typeface="Calibri" panose="020F0502020204030204" pitchFamily="34" charset="0"/>
                <a:cs typeface="Calibri" panose="020F0502020204030204" pitchFamily="34" charset="0"/>
              </a:rPr>
              <a:t> IDEAL </a:t>
            </a:r>
            <a:r>
              <a:rPr lang="en-US" sz="900" dirty="0">
                <a:latin typeface="Calibri" panose="020F0502020204030204" pitchFamily="34" charset="0"/>
                <a:cs typeface="Calibri" panose="020F0502020204030204" pitchFamily="34" charset="0"/>
              </a:rPr>
              <a:t>(</a:t>
            </a:r>
            <a:r>
              <a:rPr lang="en-US" sz="900" dirty="0" err="1">
                <a:latin typeface="Calibri" panose="020F0502020204030204" pitchFamily="34" charset="0"/>
                <a:cs typeface="Calibri" panose="020F0502020204030204" pitchFamily="34" charset="0"/>
              </a:rPr>
              <a:t>Liefers</a:t>
            </a:r>
            <a:r>
              <a:rPr lang="en-US" sz="900" dirty="0">
                <a:latin typeface="Calibri" panose="020F0502020204030204" pitchFamily="34" charset="0"/>
                <a:cs typeface="Calibri" panose="020F0502020204030204" pitchFamily="34" charset="0"/>
              </a:rPr>
              <a:t>, SABCS, 2022)</a:t>
            </a:r>
          </a:p>
        </p:txBody>
      </p:sp>
      <p:grpSp>
        <p:nvGrpSpPr>
          <p:cNvPr id="23" name="Group 22">
            <a:extLst>
              <a:ext uri="{FF2B5EF4-FFF2-40B4-BE49-F238E27FC236}">
                <a16:creationId xmlns:a16="http://schemas.microsoft.com/office/drawing/2014/main" id="{DCF768F7-5248-7230-2F95-400C94252D5F}"/>
              </a:ext>
            </a:extLst>
          </p:cNvPr>
          <p:cNvGrpSpPr/>
          <p:nvPr/>
        </p:nvGrpSpPr>
        <p:grpSpPr>
          <a:xfrm>
            <a:off x="1343213" y="1672621"/>
            <a:ext cx="9122811" cy="4575779"/>
            <a:chOff x="1343213" y="1596927"/>
            <a:chExt cx="9122811" cy="4575779"/>
          </a:xfrm>
        </p:grpSpPr>
        <p:sp>
          <p:nvSpPr>
            <p:cNvPr id="22" name="Rectangle 21">
              <a:extLst>
                <a:ext uri="{FF2B5EF4-FFF2-40B4-BE49-F238E27FC236}">
                  <a16:creationId xmlns:a16="http://schemas.microsoft.com/office/drawing/2014/main" id="{A0AFCC5C-D9CE-015C-8122-02379D26AF37}"/>
                </a:ext>
              </a:extLst>
            </p:cNvPr>
            <p:cNvSpPr/>
            <p:nvPr/>
          </p:nvSpPr>
          <p:spPr bwMode="auto">
            <a:xfrm>
              <a:off x="1343213" y="4038600"/>
              <a:ext cx="9122811" cy="2134106"/>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Times" charset="0"/>
              </a:endParaRPr>
            </a:p>
          </p:txBody>
        </p:sp>
        <p:sp>
          <p:nvSpPr>
            <p:cNvPr id="8" name="Rectangle 7">
              <a:extLst>
                <a:ext uri="{FF2B5EF4-FFF2-40B4-BE49-F238E27FC236}">
                  <a16:creationId xmlns:a16="http://schemas.microsoft.com/office/drawing/2014/main" id="{91D1AE89-3E01-8972-6CFD-827D4ECF0A4C}"/>
                </a:ext>
              </a:extLst>
            </p:cNvPr>
            <p:cNvSpPr/>
            <p:nvPr/>
          </p:nvSpPr>
          <p:spPr>
            <a:xfrm>
              <a:off x="7924800" y="4130917"/>
              <a:ext cx="1884319" cy="1036181"/>
            </a:xfrm>
            <a:prstGeom prst="rect">
              <a:avLst/>
            </a:prstGeom>
            <a:noFill/>
            <a:ln w="38100">
              <a:solidFill>
                <a:srgbClr val="90C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535D204-4774-C40F-6411-A7A3057CA61E}"/>
                </a:ext>
              </a:extLst>
            </p:cNvPr>
            <p:cNvSpPr txBox="1"/>
            <p:nvPr/>
          </p:nvSpPr>
          <p:spPr>
            <a:xfrm>
              <a:off x="1447800" y="4114800"/>
              <a:ext cx="1920860" cy="1220847"/>
            </a:xfrm>
            <a:prstGeom prst="rect">
              <a:avLst/>
            </a:prstGeom>
            <a:noFill/>
            <a:ln w="38100">
              <a:solidFill>
                <a:srgbClr val="C00000"/>
              </a:solidFill>
            </a:ln>
          </p:spPr>
          <p:txBody>
            <a:bodyPr wrap="square" rtlCol="0">
              <a:spAutoFit/>
            </a:bodyPr>
            <a:lstStyle/>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(Neo)Adj CT benefit</a:t>
              </a: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0-5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Increased sensitivity to: </a:t>
              </a:r>
              <a:r>
                <a:rPr lang="en-US" sz="1200" b="1" dirty="0" err="1">
                  <a:solidFill>
                    <a:schemeClr val="bg1"/>
                  </a:solidFill>
                  <a:latin typeface="Calibri" panose="020F0502020204030204" pitchFamily="34" charset="0"/>
                  <a:cs typeface="Calibri" panose="020F0502020204030204" pitchFamily="34" charset="0"/>
                </a:rPr>
                <a:t>PARPi</a:t>
              </a:r>
              <a:r>
                <a:rPr lang="en-US" sz="1200" b="1" dirty="0">
                  <a:solidFill>
                    <a:schemeClr val="bg1"/>
                  </a:solidFill>
                  <a:latin typeface="Calibri" panose="020F0502020204030204" pitchFamily="34" charset="0"/>
                  <a:cs typeface="Calibri" panose="020F0502020204030204" pitchFamily="34" charset="0"/>
                </a:rPr>
                <a:t>, IO, Platinum, </a:t>
              </a:r>
              <a:r>
                <a:rPr lang="en-US" sz="1200" b="1" dirty="0" err="1">
                  <a:solidFill>
                    <a:schemeClr val="bg1"/>
                  </a:solidFill>
                  <a:latin typeface="Calibri" panose="020F0502020204030204" pitchFamily="34" charset="0"/>
                  <a:cs typeface="Calibri" panose="020F0502020204030204" pitchFamily="34" charset="0"/>
                </a:rPr>
                <a:t>Anthracycline</a:t>
              </a:r>
              <a:endParaRPr lang="en-US" sz="1200" b="1"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9AD3696-0F13-C2C3-6BC8-A2978A3C4C71}"/>
                </a:ext>
              </a:extLst>
            </p:cNvPr>
            <p:cNvSpPr txBox="1"/>
            <p:nvPr/>
          </p:nvSpPr>
          <p:spPr>
            <a:xfrm>
              <a:off x="3648336" y="4114800"/>
              <a:ext cx="2142864" cy="1036181"/>
            </a:xfrm>
            <a:prstGeom prst="rect">
              <a:avLst/>
            </a:prstGeom>
            <a:noFill/>
            <a:ln w="38100">
              <a:solidFill>
                <a:srgbClr val="FF40FF"/>
              </a:solidFill>
            </a:ln>
          </p:spPr>
          <p:txBody>
            <a:bodyPr wrap="square" rtlCol="0">
              <a:spAutoFit/>
            </a:bodyPr>
            <a:lstStyle/>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(Neo)Adjuvant CT benefit</a:t>
              </a: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0-5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No increased sensitivity to: </a:t>
              </a:r>
              <a:r>
                <a:rPr lang="en-US" sz="1200" b="1" dirty="0" err="1">
                  <a:solidFill>
                    <a:schemeClr val="bg1"/>
                  </a:solidFill>
                  <a:latin typeface="Calibri" panose="020F0502020204030204" pitchFamily="34" charset="0"/>
                  <a:cs typeface="Calibri" panose="020F0502020204030204" pitchFamily="34" charset="0"/>
                </a:rPr>
                <a:t>PARPi</a:t>
              </a:r>
              <a:r>
                <a:rPr lang="en-US" sz="1200" b="1" dirty="0">
                  <a:solidFill>
                    <a:schemeClr val="bg1"/>
                  </a:solidFill>
                  <a:latin typeface="Calibri" panose="020F0502020204030204" pitchFamily="34" charset="0"/>
                  <a:cs typeface="Calibri" panose="020F0502020204030204" pitchFamily="34" charset="0"/>
                </a:rPr>
                <a:t>, IO, Platinum</a:t>
              </a:r>
            </a:p>
          </p:txBody>
        </p:sp>
        <p:sp>
          <p:nvSpPr>
            <p:cNvPr id="11" name="TextBox 10">
              <a:extLst>
                <a:ext uri="{FF2B5EF4-FFF2-40B4-BE49-F238E27FC236}">
                  <a16:creationId xmlns:a16="http://schemas.microsoft.com/office/drawing/2014/main" id="{FAF77171-4B7A-B650-7508-488DDC23EA32}"/>
                </a:ext>
              </a:extLst>
            </p:cNvPr>
            <p:cNvSpPr txBox="1"/>
            <p:nvPr/>
          </p:nvSpPr>
          <p:spPr>
            <a:xfrm>
              <a:off x="5943600" y="4114800"/>
              <a:ext cx="1752600" cy="1036181"/>
            </a:xfrm>
            <a:prstGeom prst="rect">
              <a:avLst/>
            </a:prstGeom>
            <a:noFill/>
            <a:ln w="38100">
              <a:solidFill>
                <a:schemeClr val="accent6">
                  <a:lumMod val="50000"/>
                </a:schemeClr>
              </a:solidFill>
            </a:ln>
          </p:spPr>
          <p:txBody>
            <a:bodyPr wrap="square" rtlCol="0">
              <a:spAutoFit/>
            </a:bodyPr>
            <a:lstStyle/>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No CT benefit</a:t>
              </a: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0-5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Extended ET benefit 6-10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2A7AD89-EFF4-C5E6-EE9E-7921B13AF212}"/>
                </a:ext>
              </a:extLst>
            </p:cNvPr>
            <p:cNvSpPr txBox="1"/>
            <p:nvPr/>
          </p:nvSpPr>
          <p:spPr>
            <a:xfrm>
              <a:off x="7967997" y="4235650"/>
              <a:ext cx="1780570" cy="646331"/>
            </a:xfrm>
            <a:prstGeom prst="rect">
              <a:avLst/>
            </a:prstGeom>
            <a:noFill/>
            <a:ln w="28575">
              <a:solidFill>
                <a:schemeClr val="tx1"/>
              </a:solidFill>
            </a:ln>
          </p:spPr>
          <p:txBody>
            <a:bodyPr wrap="square" rtlCol="0">
              <a:spAutoFit/>
            </a:bodyPr>
            <a:lstStyle/>
            <a:p>
              <a:pPr marL="171450" indent="-171450">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No CT benefit</a:t>
              </a:r>
            </a:p>
            <a:p>
              <a:endParaRPr lang="en-US" sz="1200" b="1"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2 to &lt;5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C87A9DF-C958-D6C2-B33B-10DCC45BD262}"/>
                </a:ext>
              </a:extLst>
            </p:cNvPr>
            <p:cNvSpPr txBox="1"/>
            <p:nvPr/>
          </p:nvSpPr>
          <p:spPr>
            <a:xfrm>
              <a:off x="1876674" y="5604302"/>
              <a:ext cx="1237839" cy="415498"/>
            </a:xfrm>
            <a:prstGeom prst="rect">
              <a:avLst/>
            </a:prstGeom>
            <a:noFill/>
            <a:ln w="28575">
              <a:solidFill>
                <a:schemeClr val="tx1">
                  <a:lumMod val="95000"/>
                </a:schemeClr>
              </a:solidFill>
            </a:ln>
          </p:spPr>
          <p:txBody>
            <a:bodyPr wrap="none" rtlCol="0">
              <a:spAutoFit/>
            </a:bodyPr>
            <a:lstStyle/>
            <a:p>
              <a:pPr algn="ctr"/>
              <a:r>
                <a:rPr lang="en-US" sz="1050" dirty="0">
                  <a:solidFill>
                    <a:schemeClr val="bg1"/>
                  </a:solidFill>
                  <a:latin typeface="Calibri" panose="020F0502020204030204" pitchFamily="34" charset="0"/>
                  <a:cs typeface="Calibri" panose="020F0502020204030204" pitchFamily="34" charset="0"/>
                </a:rPr>
                <a:t>Knauer, NBRST, </a:t>
              </a:r>
            </a:p>
            <a:p>
              <a:pPr algn="ctr"/>
              <a:r>
                <a:rPr lang="en-US" sz="1050" dirty="0">
                  <a:solidFill>
                    <a:schemeClr val="bg1"/>
                  </a:solidFill>
                  <a:latin typeface="Calibri" panose="020F0502020204030204" pitchFamily="34" charset="0"/>
                  <a:cs typeface="Calibri" panose="020F0502020204030204" pitchFamily="34" charset="0"/>
                </a:rPr>
                <a:t>STO-3, I-SPY2, FLEX</a:t>
              </a:r>
            </a:p>
          </p:txBody>
        </p:sp>
        <p:sp>
          <p:nvSpPr>
            <p:cNvPr id="14" name="TextBox 13">
              <a:extLst>
                <a:ext uri="{FF2B5EF4-FFF2-40B4-BE49-F238E27FC236}">
                  <a16:creationId xmlns:a16="http://schemas.microsoft.com/office/drawing/2014/main" id="{9E17501A-22DC-054C-4F1A-8147B28E3C5B}"/>
                </a:ext>
              </a:extLst>
            </p:cNvPr>
            <p:cNvSpPr txBox="1"/>
            <p:nvPr/>
          </p:nvSpPr>
          <p:spPr>
            <a:xfrm>
              <a:off x="3612724" y="5604302"/>
              <a:ext cx="1798890" cy="253916"/>
            </a:xfrm>
            <a:prstGeom prst="rect">
              <a:avLst/>
            </a:prstGeom>
            <a:noFill/>
            <a:ln w="28575">
              <a:solidFill>
                <a:schemeClr val="tx1">
                  <a:lumMod val="95000"/>
                </a:schemeClr>
              </a:solidFill>
            </a:ln>
          </p:spPr>
          <p:txBody>
            <a:bodyPr wrap="none" rtlCol="0">
              <a:spAutoFit/>
            </a:bodyPr>
            <a:lstStyle/>
            <a:p>
              <a:r>
                <a:rPr lang="en-US" sz="1050" dirty="0">
                  <a:solidFill>
                    <a:schemeClr val="bg1"/>
                  </a:solidFill>
                  <a:latin typeface="Calibri" panose="020F0502020204030204" pitchFamily="34" charset="0"/>
                  <a:cs typeface="Calibri" panose="020F0502020204030204" pitchFamily="34" charset="0"/>
                </a:rPr>
                <a:t>Knauer, NBRST, STO-3, I-SPY2</a:t>
              </a:r>
            </a:p>
          </p:txBody>
        </p:sp>
        <p:sp>
          <p:nvSpPr>
            <p:cNvPr id="15" name="TextBox 14">
              <a:extLst>
                <a:ext uri="{FF2B5EF4-FFF2-40B4-BE49-F238E27FC236}">
                  <a16:creationId xmlns:a16="http://schemas.microsoft.com/office/drawing/2014/main" id="{04CFE9F8-A576-271C-9D1C-D71713EEBAE4}"/>
                </a:ext>
              </a:extLst>
            </p:cNvPr>
            <p:cNvSpPr txBox="1"/>
            <p:nvPr/>
          </p:nvSpPr>
          <p:spPr>
            <a:xfrm>
              <a:off x="6027760" y="5604302"/>
              <a:ext cx="1189749" cy="415498"/>
            </a:xfrm>
            <a:prstGeom prst="rect">
              <a:avLst/>
            </a:prstGeom>
            <a:noFill/>
            <a:ln w="28575">
              <a:solidFill>
                <a:schemeClr val="tx1">
                  <a:lumMod val="95000"/>
                </a:schemeClr>
              </a:solidFill>
            </a:ln>
          </p:spPr>
          <p:txBody>
            <a:bodyPr wrap="none" rtlCol="0">
              <a:spAutoFit/>
            </a:bodyPr>
            <a:lstStyle/>
            <a:p>
              <a:r>
                <a:rPr lang="en-US" sz="1050" dirty="0">
                  <a:solidFill>
                    <a:schemeClr val="bg1"/>
                  </a:solidFill>
                  <a:latin typeface="Calibri" panose="020F0502020204030204" pitchFamily="34" charset="0"/>
                  <a:cs typeface="Calibri" panose="020F0502020204030204" pitchFamily="34" charset="0"/>
                </a:rPr>
                <a:t>MINDACT, STO-3, </a:t>
              </a:r>
            </a:p>
            <a:p>
              <a:r>
                <a:rPr lang="en-US" sz="1050" dirty="0">
                  <a:solidFill>
                    <a:schemeClr val="bg1"/>
                  </a:solidFill>
                  <a:latin typeface="Calibri" panose="020F0502020204030204" pitchFamily="34" charset="0"/>
                  <a:cs typeface="Calibri" panose="020F0502020204030204" pitchFamily="34" charset="0"/>
                </a:rPr>
                <a:t>NSABP-B42, IDEAL</a:t>
              </a:r>
            </a:p>
          </p:txBody>
        </p:sp>
        <p:sp>
          <p:nvSpPr>
            <p:cNvPr id="16" name="TextBox 15">
              <a:extLst>
                <a:ext uri="{FF2B5EF4-FFF2-40B4-BE49-F238E27FC236}">
                  <a16:creationId xmlns:a16="http://schemas.microsoft.com/office/drawing/2014/main" id="{677AFC3A-F5D2-BBFA-D14E-7B881BB7EAD9}"/>
                </a:ext>
              </a:extLst>
            </p:cNvPr>
            <p:cNvSpPr txBox="1"/>
            <p:nvPr/>
          </p:nvSpPr>
          <p:spPr>
            <a:xfrm>
              <a:off x="8258546" y="5518868"/>
              <a:ext cx="1112805" cy="253916"/>
            </a:xfrm>
            <a:prstGeom prst="rect">
              <a:avLst/>
            </a:prstGeom>
            <a:noFill/>
            <a:ln w="28575">
              <a:solidFill>
                <a:schemeClr val="tx1">
                  <a:lumMod val="95000"/>
                </a:schemeClr>
              </a:solidFill>
            </a:ln>
          </p:spPr>
          <p:txBody>
            <a:bodyPr wrap="none" rtlCol="0">
              <a:spAutoFit/>
            </a:bodyPr>
            <a:lstStyle/>
            <a:p>
              <a:r>
                <a:rPr lang="en-US" sz="1050" dirty="0">
                  <a:solidFill>
                    <a:schemeClr val="bg1"/>
                  </a:solidFill>
                  <a:latin typeface="Calibri" panose="020F0502020204030204" pitchFamily="34" charset="0"/>
                  <a:cs typeface="Calibri" panose="020F0502020204030204" pitchFamily="34" charset="0"/>
                </a:rPr>
                <a:t>MINDACT, STO-3</a:t>
              </a:r>
            </a:p>
          </p:txBody>
        </p:sp>
        <p:pic>
          <p:nvPicPr>
            <p:cNvPr id="17" name="Picture 16" descr="A screen shot of a computer&#10;&#10;Description automatically generated">
              <a:extLst>
                <a:ext uri="{FF2B5EF4-FFF2-40B4-BE49-F238E27FC236}">
                  <a16:creationId xmlns:a16="http://schemas.microsoft.com/office/drawing/2014/main" id="{699F5778-CBE5-21BA-D99E-BEA1038E3080}"/>
                </a:ext>
              </a:extLst>
            </p:cNvPr>
            <p:cNvPicPr>
              <a:picLocks noChangeAspect="1"/>
            </p:cNvPicPr>
            <p:nvPr/>
          </p:nvPicPr>
          <p:blipFill rotWithShape="1">
            <a:blip r:embed="rId2">
              <a:extLst>
                <a:ext uri="{28A0092B-C50C-407E-A947-70E740481C1C}">
                  <a14:useLocalDpi xmlns:a14="http://schemas.microsoft.com/office/drawing/2010/main" val="0"/>
                </a:ext>
              </a:extLst>
            </a:blip>
            <a:srcRect l="4205" t="23989" r="4715" b="15861"/>
            <a:stretch/>
          </p:blipFill>
          <p:spPr>
            <a:xfrm>
              <a:off x="1343213" y="1596927"/>
              <a:ext cx="9122811" cy="2274301"/>
            </a:xfrm>
            <a:prstGeom prst="rect">
              <a:avLst/>
            </a:prstGeom>
          </p:spPr>
        </p:pic>
        <p:sp>
          <p:nvSpPr>
            <p:cNvPr id="18" name="Arrow: Down 7">
              <a:extLst>
                <a:ext uri="{FF2B5EF4-FFF2-40B4-BE49-F238E27FC236}">
                  <a16:creationId xmlns:a16="http://schemas.microsoft.com/office/drawing/2014/main" id="{FA9AF896-41BB-6697-E2D5-543946EC859F}"/>
                </a:ext>
              </a:extLst>
            </p:cNvPr>
            <p:cNvSpPr/>
            <p:nvPr/>
          </p:nvSpPr>
          <p:spPr>
            <a:xfrm>
              <a:off x="2358102" y="3714055"/>
              <a:ext cx="220337" cy="341523"/>
            </a:xfrm>
            <a:prstGeom prst="downArrow">
              <a:avLst/>
            </a:prstGeom>
            <a:solidFill>
              <a:srgbClr val="EC1B44"/>
            </a:solidFill>
            <a:ln w="28575">
              <a:solidFill>
                <a:srgbClr val="EC1B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19" name="Arrow: Down 8">
              <a:extLst>
                <a:ext uri="{FF2B5EF4-FFF2-40B4-BE49-F238E27FC236}">
                  <a16:creationId xmlns:a16="http://schemas.microsoft.com/office/drawing/2014/main" id="{46A90BB6-0371-040E-1997-B12E1EB48C89}"/>
                </a:ext>
              </a:extLst>
            </p:cNvPr>
            <p:cNvSpPr/>
            <p:nvPr/>
          </p:nvSpPr>
          <p:spPr>
            <a:xfrm>
              <a:off x="4597983" y="3714055"/>
              <a:ext cx="220337" cy="341523"/>
            </a:xfrm>
            <a:prstGeom prst="downArrow">
              <a:avLst/>
            </a:prstGeom>
            <a:solidFill>
              <a:srgbClr val="EF5D80"/>
            </a:solidFill>
            <a:ln w="28575">
              <a:solidFill>
                <a:srgbClr val="EF5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20" name="Arrow: Down 9">
              <a:extLst>
                <a:ext uri="{FF2B5EF4-FFF2-40B4-BE49-F238E27FC236}">
                  <a16:creationId xmlns:a16="http://schemas.microsoft.com/office/drawing/2014/main" id="{AB2182E0-E2C5-C248-359C-ED8A5560898C}"/>
                </a:ext>
              </a:extLst>
            </p:cNvPr>
            <p:cNvSpPr/>
            <p:nvPr/>
          </p:nvSpPr>
          <p:spPr>
            <a:xfrm>
              <a:off x="6622946" y="3714055"/>
              <a:ext cx="220337" cy="341523"/>
            </a:xfrm>
            <a:prstGeom prst="downArrow">
              <a:avLst/>
            </a:prstGeom>
            <a:solidFill>
              <a:srgbClr val="08814A"/>
            </a:solidFill>
            <a:ln w="28575">
              <a:solidFill>
                <a:srgbClr val="0881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21" name="Arrow: Down 10">
              <a:extLst>
                <a:ext uri="{FF2B5EF4-FFF2-40B4-BE49-F238E27FC236}">
                  <a16:creationId xmlns:a16="http://schemas.microsoft.com/office/drawing/2014/main" id="{121B2F98-5F2A-DF40-B7A4-F68EAF14BFC1}"/>
                </a:ext>
              </a:extLst>
            </p:cNvPr>
            <p:cNvSpPr/>
            <p:nvPr/>
          </p:nvSpPr>
          <p:spPr>
            <a:xfrm>
              <a:off x="8813497" y="3714055"/>
              <a:ext cx="220337" cy="341523"/>
            </a:xfrm>
            <a:prstGeom prst="downArrow">
              <a:avLst/>
            </a:prstGeom>
            <a:solidFill>
              <a:srgbClr val="90C850"/>
            </a:solidFill>
            <a:ln w="28575">
              <a:solidFill>
                <a:srgbClr val="90C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grpSp>
      <p:sp>
        <p:nvSpPr>
          <p:cNvPr id="24" name="TextBox 23">
            <a:extLst>
              <a:ext uri="{FF2B5EF4-FFF2-40B4-BE49-F238E27FC236}">
                <a16:creationId xmlns:a16="http://schemas.microsoft.com/office/drawing/2014/main" id="{C94925B9-7C0D-2FBE-10FF-A162BDC12D31}"/>
              </a:ext>
            </a:extLst>
          </p:cNvPr>
          <p:cNvSpPr txBox="1"/>
          <p:nvPr/>
        </p:nvSpPr>
        <p:spPr>
          <a:xfrm>
            <a:off x="304800" y="952063"/>
            <a:ext cx="12022891"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MP classifies patients with HR+HER2- EBC as having an </a:t>
            </a:r>
            <a:r>
              <a:rPr lang="en-US" sz="2000" dirty="0" err="1">
                <a:latin typeface="Calibri" panose="020F0502020204030204" pitchFamily="34" charset="0"/>
                <a:ea typeface="Calibri" panose="020F0502020204030204" pitchFamily="34" charset="0"/>
                <a:cs typeface="Calibri" panose="020F0502020204030204" pitchFamily="34" charset="0"/>
              </a:rPr>
              <a:t>UltraLow</a:t>
            </a:r>
            <a:r>
              <a:rPr lang="en-US" sz="2000" dirty="0">
                <a:latin typeface="Calibri" panose="020F0502020204030204" pitchFamily="34" charset="0"/>
                <a:ea typeface="Calibri" panose="020F0502020204030204" pitchFamily="34" charset="0"/>
                <a:cs typeface="Calibri" panose="020F0502020204030204" pitchFamily="34" charset="0"/>
              </a:rPr>
              <a:t>, Low, High1, or High2 risk of distant recurrence</a:t>
            </a:r>
          </a:p>
        </p:txBody>
      </p:sp>
    </p:spTree>
    <p:extLst>
      <p:ext uri="{BB962C8B-B14F-4D97-AF65-F5344CB8AC3E}">
        <p14:creationId xmlns:p14="http://schemas.microsoft.com/office/powerpoint/2010/main" val="145193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E5286-F784-6831-D94F-1D43096C0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CB880-8430-7C48-390B-8C2216EE775D}"/>
              </a:ext>
            </a:extLst>
          </p:cNvPr>
          <p:cNvSpPr>
            <a:spLocks noGrp="1"/>
          </p:cNvSpPr>
          <p:nvPr>
            <p:ph type="title"/>
          </p:nvPr>
        </p:nvSpPr>
        <p:spPr>
          <a:xfrm>
            <a:off x="-419100" y="381000"/>
            <a:ext cx="13030200" cy="571157"/>
          </a:xfrm>
        </p:spPr>
        <p:txBody>
          <a:bodyPr/>
          <a:lstStyle/>
          <a:p>
            <a:r>
              <a:rPr lang="en-US" sz="3200" b="1" dirty="0"/>
              <a:t>70-Gene Assay (</a:t>
            </a:r>
            <a:r>
              <a:rPr lang="en-US" sz="3200" b="1" dirty="0" err="1"/>
              <a:t>Mammaprint</a:t>
            </a:r>
            <a:r>
              <a:rPr lang="en-US" sz="3200" b="1" dirty="0"/>
              <a:t>) to Guide Therapy Decisions</a:t>
            </a:r>
          </a:p>
        </p:txBody>
      </p:sp>
      <p:sp>
        <p:nvSpPr>
          <p:cNvPr id="4" name="TextBox 3">
            <a:extLst>
              <a:ext uri="{FF2B5EF4-FFF2-40B4-BE49-F238E27FC236}">
                <a16:creationId xmlns:a16="http://schemas.microsoft.com/office/drawing/2014/main" id="{8B30930E-F140-349C-3755-1500F45E2209}"/>
              </a:ext>
            </a:extLst>
          </p:cNvPr>
          <p:cNvSpPr txBox="1"/>
          <p:nvPr/>
        </p:nvSpPr>
        <p:spPr>
          <a:xfrm>
            <a:off x="169109" y="6488668"/>
            <a:ext cx="11853782" cy="369332"/>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Knauer (</a:t>
            </a:r>
            <a:r>
              <a:rPr lang="en-US" sz="900" dirty="0">
                <a:latin typeface="Calibri" panose="020F0502020204030204" pitchFamily="34" charset="0"/>
                <a:cs typeface="Calibri" panose="020F0502020204030204" pitchFamily="34" charset="0"/>
              </a:rPr>
              <a:t>Breast Cancer Res Treat 2010</a:t>
            </a:r>
            <a:r>
              <a:rPr lang="en-US" sz="900" b="1" dirty="0">
                <a:latin typeface="Calibri" panose="020F0502020204030204" pitchFamily="34" charset="0"/>
                <a:cs typeface="Calibri" panose="020F0502020204030204" pitchFamily="34" charset="0"/>
              </a:rPr>
              <a:t>), NBRST</a:t>
            </a:r>
            <a:r>
              <a:rPr lang="en-US" sz="900" dirty="0">
                <a:latin typeface="Calibri" panose="020F0502020204030204" pitchFamily="34" charset="0"/>
                <a:cs typeface="Calibri" panose="020F0502020204030204" pitchFamily="34" charset="0"/>
              </a:rPr>
              <a:t> (Whitworth, Ann Surg Oncol 2022), </a:t>
            </a:r>
            <a:r>
              <a:rPr lang="en-US" sz="900" b="1" dirty="0">
                <a:latin typeface="Calibri" panose="020F0502020204030204" pitchFamily="34" charset="0"/>
                <a:cs typeface="Calibri" panose="020F0502020204030204" pitchFamily="34" charset="0"/>
              </a:rPr>
              <a:t>STO-3</a:t>
            </a:r>
            <a:r>
              <a:rPr lang="en-US" sz="900" dirty="0">
                <a:latin typeface="Calibri" panose="020F0502020204030204" pitchFamily="34" charset="0"/>
                <a:cs typeface="Calibri" panose="020F0502020204030204" pitchFamily="34" charset="0"/>
              </a:rPr>
              <a:t> (</a:t>
            </a:r>
            <a:r>
              <a:rPr lang="en-US" sz="900" dirty="0" err="1">
                <a:latin typeface="Calibri" panose="020F0502020204030204" pitchFamily="34" charset="0"/>
                <a:cs typeface="Calibri" panose="020F0502020204030204" pitchFamily="34" charset="0"/>
              </a:rPr>
              <a:t>van’t</a:t>
            </a:r>
            <a:r>
              <a:rPr lang="en-US" sz="900" dirty="0">
                <a:latin typeface="Calibri" panose="020F0502020204030204" pitchFamily="34" charset="0"/>
                <a:cs typeface="Calibri" panose="020F0502020204030204" pitchFamily="34" charset="0"/>
              </a:rPr>
              <a:t> Veer, Breast Cancer Res Treat, 2017; Esserman, JAMA </a:t>
            </a:r>
            <a:r>
              <a:rPr lang="en-US" sz="900" dirty="0" err="1">
                <a:latin typeface="Calibri" panose="020F0502020204030204" pitchFamily="34" charset="0"/>
                <a:cs typeface="Calibri" panose="020F0502020204030204" pitchFamily="34" charset="0"/>
              </a:rPr>
              <a:t>Onc</a:t>
            </a:r>
            <a:r>
              <a:rPr lang="en-US" sz="900" dirty="0">
                <a:latin typeface="Calibri" panose="020F0502020204030204" pitchFamily="34" charset="0"/>
                <a:cs typeface="Calibri" panose="020F0502020204030204" pitchFamily="34" charset="0"/>
              </a:rPr>
              <a:t>, 2017), </a:t>
            </a:r>
            <a:r>
              <a:rPr lang="en-US" sz="900" b="1" dirty="0">
                <a:latin typeface="Calibri" panose="020F0502020204030204" pitchFamily="34" charset="0"/>
                <a:cs typeface="Calibri" panose="020F0502020204030204" pitchFamily="34" charset="0"/>
              </a:rPr>
              <a:t>I-SPY2</a:t>
            </a:r>
            <a:r>
              <a:rPr lang="en-US" sz="900" dirty="0">
                <a:latin typeface="Calibri" panose="020F0502020204030204" pitchFamily="34" charset="0"/>
                <a:cs typeface="Calibri" panose="020F0502020204030204" pitchFamily="34" charset="0"/>
              </a:rPr>
              <a:t> (https://www.ispytrials.org/i-spy-platform/i-spy2; Pusztai, Cancer Cell 2021), </a:t>
            </a:r>
            <a:r>
              <a:rPr lang="en-US" sz="900" dirty="0">
                <a:latin typeface="Calibri" charset="0"/>
                <a:ea typeface="Calibri" charset="0"/>
                <a:cs typeface="Calibri" charset="0"/>
              </a:rPr>
              <a:t>O’Shaughnessy, J.  ASCO 2024; </a:t>
            </a:r>
            <a:r>
              <a:rPr lang="en-US" sz="900" dirty="0">
                <a:latin typeface="Calibri" panose="020F0502020204030204" pitchFamily="34" charset="0"/>
                <a:cs typeface="Calibri" panose="020F0502020204030204" pitchFamily="34" charset="0"/>
              </a:rPr>
              <a:t> </a:t>
            </a:r>
            <a:r>
              <a:rPr lang="en-US" sz="900" b="1" dirty="0">
                <a:latin typeface="Calibri" panose="020F0502020204030204" pitchFamily="34" charset="0"/>
                <a:cs typeface="Calibri" panose="020F0502020204030204" pitchFamily="34" charset="0"/>
              </a:rPr>
              <a:t>MINDACT</a:t>
            </a:r>
            <a:r>
              <a:rPr lang="en-US" sz="900" dirty="0">
                <a:latin typeface="Calibri" panose="020F0502020204030204" pitchFamily="34" charset="0"/>
                <a:cs typeface="Calibri" panose="020F0502020204030204" pitchFamily="34" charset="0"/>
              </a:rPr>
              <a:t> (Piccart, Lancet Oncol, 2021; Lopes Cardozo, JCO, 2022), </a:t>
            </a:r>
            <a:r>
              <a:rPr lang="en-US" sz="900" b="1" dirty="0">
                <a:latin typeface="Calibri" panose="020F0502020204030204" pitchFamily="34" charset="0"/>
                <a:cs typeface="Calibri" panose="020F0502020204030204" pitchFamily="34" charset="0"/>
              </a:rPr>
              <a:t>NSABP-B42</a:t>
            </a:r>
            <a:r>
              <a:rPr lang="en-US" sz="900" dirty="0">
                <a:latin typeface="Calibri" panose="020F0502020204030204" pitchFamily="34" charset="0"/>
                <a:cs typeface="Calibri" panose="020F0502020204030204" pitchFamily="34" charset="0"/>
              </a:rPr>
              <a:t> (Rastogi, ASCO, 2021),</a:t>
            </a:r>
            <a:r>
              <a:rPr lang="en-US" sz="900" b="1" dirty="0">
                <a:latin typeface="Calibri" panose="020F0502020204030204" pitchFamily="34" charset="0"/>
                <a:cs typeface="Calibri" panose="020F0502020204030204" pitchFamily="34" charset="0"/>
              </a:rPr>
              <a:t> IDEAL </a:t>
            </a:r>
            <a:r>
              <a:rPr lang="en-US" sz="900" dirty="0">
                <a:latin typeface="Calibri" panose="020F0502020204030204" pitchFamily="34" charset="0"/>
                <a:cs typeface="Calibri" panose="020F0502020204030204" pitchFamily="34" charset="0"/>
              </a:rPr>
              <a:t>(</a:t>
            </a:r>
            <a:r>
              <a:rPr lang="en-US" sz="900" dirty="0" err="1">
                <a:latin typeface="Calibri" panose="020F0502020204030204" pitchFamily="34" charset="0"/>
                <a:cs typeface="Calibri" panose="020F0502020204030204" pitchFamily="34" charset="0"/>
              </a:rPr>
              <a:t>Liefers</a:t>
            </a:r>
            <a:r>
              <a:rPr lang="en-US" sz="900" dirty="0">
                <a:latin typeface="Calibri" panose="020F0502020204030204" pitchFamily="34" charset="0"/>
                <a:cs typeface="Calibri" panose="020F0502020204030204" pitchFamily="34" charset="0"/>
              </a:rPr>
              <a:t>, SABCS, 2022)</a:t>
            </a:r>
          </a:p>
        </p:txBody>
      </p:sp>
      <p:grpSp>
        <p:nvGrpSpPr>
          <p:cNvPr id="23" name="Group 22">
            <a:extLst>
              <a:ext uri="{FF2B5EF4-FFF2-40B4-BE49-F238E27FC236}">
                <a16:creationId xmlns:a16="http://schemas.microsoft.com/office/drawing/2014/main" id="{5AC38328-E423-6CF7-5999-FE78A001A1EA}"/>
              </a:ext>
            </a:extLst>
          </p:cNvPr>
          <p:cNvGrpSpPr/>
          <p:nvPr/>
        </p:nvGrpSpPr>
        <p:grpSpPr>
          <a:xfrm>
            <a:off x="1343213" y="1672621"/>
            <a:ext cx="9122811" cy="4575779"/>
            <a:chOff x="1343213" y="1596927"/>
            <a:chExt cx="9122811" cy="4575779"/>
          </a:xfrm>
        </p:grpSpPr>
        <p:sp>
          <p:nvSpPr>
            <p:cNvPr id="22" name="Rectangle 21">
              <a:extLst>
                <a:ext uri="{FF2B5EF4-FFF2-40B4-BE49-F238E27FC236}">
                  <a16:creationId xmlns:a16="http://schemas.microsoft.com/office/drawing/2014/main" id="{B7A63514-0F22-CE48-7B38-494FBAE12E76}"/>
                </a:ext>
              </a:extLst>
            </p:cNvPr>
            <p:cNvSpPr/>
            <p:nvPr/>
          </p:nvSpPr>
          <p:spPr bwMode="auto">
            <a:xfrm>
              <a:off x="1343213" y="4038600"/>
              <a:ext cx="9122811" cy="2134106"/>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Times" charset="0"/>
              </a:endParaRPr>
            </a:p>
          </p:txBody>
        </p:sp>
        <p:sp>
          <p:nvSpPr>
            <p:cNvPr id="8" name="Rectangle 7">
              <a:extLst>
                <a:ext uri="{FF2B5EF4-FFF2-40B4-BE49-F238E27FC236}">
                  <a16:creationId xmlns:a16="http://schemas.microsoft.com/office/drawing/2014/main" id="{7663886C-7F3F-D74F-4898-6A1659546745}"/>
                </a:ext>
              </a:extLst>
            </p:cNvPr>
            <p:cNvSpPr/>
            <p:nvPr/>
          </p:nvSpPr>
          <p:spPr>
            <a:xfrm>
              <a:off x="7924800" y="4130917"/>
              <a:ext cx="1884319" cy="1036181"/>
            </a:xfrm>
            <a:prstGeom prst="rect">
              <a:avLst/>
            </a:prstGeom>
            <a:noFill/>
            <a:ln w="38100">
              <a:solidFill>
                <a:srgbClr val="90C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F72B3D7-314B-81FB-64DA-16B46579DAD7}"/>
                </a:ext>
              </a:extLst>
            </p:cNvPr>
            <p:cNvSpPr txBox="1"/>
            <p:nvPr/>
          </p:nvSpPr>
          <p:spPr>
            <a:xfrm>
              <a:off x="1447800" y="4114800"/>
              <a:ext cx="1920860" cy="1220847"/>
            </a:xfrm>
            <a:prstGeom prst="rect">
              <a:avLst/>
            </a:prstGeom>
            <a:noFill/>
            <a:ln w="38100">
              <a:solidFill>
                <a:srgbClr val="C00000"/>
              </a:solidFill>
            </a:ln>
          </p:spPr>
          <p:txBody>
            <a:bodyPr wrap="square" rtlCol="0">
              <a:spAutoFit/>
            </a:bodyPr>
            <a:lstStyle/>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(Neo)Adj CT benefit</a:t>
              </a: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0-5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Increased sensitivity to: </a:t>
              </a:r>
              <a:r>
                <a:rPr lang="en-US" sz="1200" b="1" dirty="0" err="1">
                  <a:solidFill>
                    <a:schemeClr val="bg1"/>
                  </a:solidFill>
                  <a:latin typeface="Calibri" panose="020F0502020204030204" pitchFamily="34" charset="0"/>
                  <a:cs typeface="Calibri" panose="020F0502020204030204" pitchFamily="34" charset="0"/>
                </a:rPr>
                <a:t>PARPi</a:t>
              </a:r>
              <a:r>
                <a:rPr lang="en-US" sz="1200" b="1" dirty="0">
                  <a:solidFill>
                    <a:schemeClr val="bg1"/>
                  </a:solidFill>
                  <a:latin typeface="Calibri" panose="020F0502020204030204" pitchFamily="34" charset="0"/>
                  <a:cs typeface="Calibri" panose="020F0502020204030204" pitchFamily="34" charset="0"/>
                </a:rPr>
                <a:t>, IO, Platinum, </a:t>
              </a:r>
              <a:r>
                <a:rPr lang="en-US" sz="1200" b="1" dirty="0" err="1">
                  <a:solidFill>
                    <a:schemeClr val="bg1"/>
                  </a:solidFill>
                  <a:latin typeface="Calibri" panose="020F0502020204030204" pitchFamily="34" charset="0"/>
                  <a:cs typeface="Calibri" panose="020F0502020204030204" pitchFamily="34" charset="0"/>
                </a:rPr>
                <a:t>Anthracycline</a:t>
              </a:r>
              <a:endParaRPr lang="en-US" sz="1200" b="1"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FDDC4BB-7B7C-7359-62E9-454F83F3ED95}"/>
                </a:ext>
              </a:extLst>
            </p:cNvPr>
            <p:cNvSpPr txBox="1"/>
            <p:nvPr/>
          </p:nvSpPr>
          <p:spPr>
            <a:xfrm>
              <a:off x="3648336" y="4114800"/>
              <a:ext cx="2142864" cy="1036181"/>
            </a:xfrm>
            <a:prstGeom prst="rect">
              <a:avLst/>
            </a:prstGeom>
            <a:noFill/>
            <a:ln w="38100">
              <a:solidFill>
                <a:srgbClr val="FF40FF"/>
              </a:solidFill>
            </a:ln>
          </p:spPr>
          <p:txBody>
            <a:bodyPr wrap="square" rtlCol="0">
              <a:spAutoFit/>
            </a:bodyPr>
            <a:lstStyle/>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(Neo)Adjuvant CT benefit</a:t>
              </a: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0-5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No increased sensitivity to: </a:t>
              </a:r>
              <a:r>
                <a:rPr lang="en-US" sz="1200" b="1" dirty="0" err="1">
                  <a:solidFill>
                    <a:schemeClr val="bg1"/>
                  </a:solidFill>
                  <a:latin typeface="Calibri" panose="020F0502020204030204" pitchFamily="34" charset="0"/>
                  <a:cs typeface="Calibri" panose="020F0502020204030204" pitchFamily="34" charset="0"/>
                </a:rPr>
                <a:t>PARPi</a:t>
              </a:r>
              <a:r>
                <a:rPr lang="en-US" sz="1200" b="1" dirty="0">
                  <a:solidFill>
                    <a:schemeClr val="bg1"/>
                  </a:solidFill>
                  <a:latin typeface="Calibri" panose="020F0502020204030204" pitchFamily="34" charset="0"/>
                  <a:cs typeface="Calibri" panose="020F0502020204030204" pitchFamily="34" charset="0"/>
                </a:rPr>
                <a:t>, IO, Platinum</a:t>
              </a:r>
            </a:p>
          </p:txBody>
        </p:sp>
        <p:sp>
          <p:nvSpPr>
            <p:cNvPr id="11" name="TextBox 10">
              <a:extLst>
                <a:ext uri="{FF2B5EF4-FFF2-40B4-BE49-F238E27FC236}">
                  <a16:creationId xmlns:a16="http://schemas.microsoft.com/office/drawing/2014/main" id="{E0F85877-51EA-5EDC-205B-3493778F27CE}"/>
                </a:ext>
              </a:extLst>
            </p:cNvPr>
            <p:cNvSpPr txBox="1"/>
            <p:nvPr/>
          </p:nvSpPr>
          <p:spPr>
            <a:xfrm>
              <a:off x="5943600" y="4114800"/>
              <a:ext cx="1752600" cy="1036181"/>
            </a:xfrm>
            <a:prstGeom prst="rect">
              <a:avLst/>
            </a:prstGeom>
            <a:noFill/>
            <a:ln w="38100">
              <a:solidFill>
                <a:schemeClr val="accent6">
                  <a:lumMod val="50000"/>
                </a:schemeClr>
              </a:solidFill>
            </a:ln>
          </p:spPr>
          <p:txBody>
            <a:bodyPr wrap="square" rtlCol="0">
              <a:spAutoFit/>
            </a:bodyPr>
            <a:lstStyle/>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No CT benefit</a:t>
              </a: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0-5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a:p>
              <a:pPr marL="171450" indent="-171450">
                <a:spcBef>
                  <a:spcPts val="800"/>
                </a:spcBef>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Extended ET benefit 6-10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B4B5187-03B6-3E1C-E69E-0CA719315109}"/>
                </a:ext>
              </a:extLst>
            </p:cNvPr>
            <p:cNvSpPr txBox="1"/>
            <p:nvPr/>
          </p:nvSpPr>
          <p:spPr>
            <a:xfrm>
              <a:off x="7967997" y="4235650"/>
              <a:ext cx="1780570" cy="646331"/>
            </a:xfrm>
            <a:prstGeom prst="rect">
              <a:avLst/>
            </a:prstGeom>
            <a:noFill/>
            <a:ln w="28575">
              <a:solidFill>
                <a:schemeClr val="tx1"/>
              </a:solidFill>
            </a:ln>
          </p:spPr>
          <p:txBody>
            <a:bodyPr wrap="square" rtlCol="0">
              <a:spAutoFit/>
            </a:bodyPr>
            <a:lstStyle/>
            <a:p>
              <a:pPr marL="171450" indent="-171450">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No CT benefit</a:t>
              </a:r>
            </a:p>
            <a:p>
              <a:endParaRPr lang="en-US" sz="1200" b="1" dirty="0">
                <a:solidFill>
                  <a:schemeClr val="bg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a:solidFill>
                    <a:schemeClr val="bg1"/>
                  </a:solidFill>
                  <a:latin typeface="Calibri" panose="020F0502020204030204" pitchFamily="34" charset="0"/>
                  <a:cs typeface="Calibri" panose="020F0502020204030204" pitchFamily="34" charset="0"/>
                </a:rPr>
                <a:t>ET benefit 2 to &lt;5 </a:t>
              </a:r>
              <a:r>
                <a:rPr lang="en-US" sz="1200" b="1" dirty="0" err="1">
                  <a:solidFill>
                    <a:schemeClr val="bg1"/>
                  </a:solidFill>
                  <a:latin typeface="Calibri" panose="020F0502020204030204" pitchFamily="34" charset="0"/>
                  <a:cs typeface="Calibri" panose="020F0502020204030204" pitchFamily="34" charset="0"/>
                </a:rPr>
                <a:t>yrs</a:t>
              </a:r>
              <a:endParaRPr lang="en-US" sz="1200" b="1"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C767874-EE68-4E99-56FF-329C02604317}"/>
                </a:ext>
              </a:extLst>
            </p:cNvPr>
            <p:cNvSpPr txBox="1"/>
            <p:nvPr/>
          </p:nvSpPr>
          <p:spPr>
            <a:xfrm>
              <a:off x="1876674" y="5604302"/>
              <a:ext cx="1237839" cy="415498"/>
            </a:xfrm>
            <a:prstGeom prst="rect">
              <a:avLst/>
            </a:prstGeom>
            <a:noFill/>
            <a:ln w="28575">
              <a:solidFill>
                <a:schemeClr val="tx1">
                  <a:lumMod val="95000"/>
                </a:schemeClr>
              </a:solidFill>
            </a:ln>
          </p:spPr>
          <p:txBody>
            <a:bodyPr wrap="none" rtlCol="0">
              <a:spAutoFit/>
            </a:bodyPr>
            <a:lstStyle/>
            <a:p>
              <a:pPr algn="ctr"/>
              <a:r>
                <a:rPr lang="en-US" sz="1050" dirty="0">
                  <a:solidFill>
                    <a:schemeClr val="bg1"/>
                  </a:solidFill>
                  <a:latin typeface="Calibri" panose="020F0502020204030204" pitchFamily="34" charset="0"/>
                  <a:cs typeface="Calibri" panose="020F0502020204030204" pitchFamily="34" charset="0"/>
                </a:rPr>
                <a:t>Knauer, NBRST, </a:t>
              </a:r>
            </a:p>
            <a:p>
              <a:pPr algn="ctr"/>
              <a:r>
                <a:rPr lang="en-US" sz="1050" dirty="0">
                  <a:solidFill>
                    <a:schemeClr val="bg1"/>
                  </a:solidFill>
                  <a:latin typeface="Calibri" panose="020F0502020204030204" pitchFamily="34" charset="0"/>
                  <a:cs typeface="Calibri" panose="020F0502020204030204" pitchFamily="34" charset="0"/>
                </a:rPr>
                <a:t>STO-3, I-SPY2, FLEX</a:t>
              </a:r>
            </a:p>
          </p:txBody>
        </p:sp>
        <p:sp>
          <p:nvSpPr>
            <p:cNvPr id="14" name="TextBox 13">
              <a:extLst>
                <a:ext uri="{FF2B5EF4-FFF2-40B4-BE49-F238E27FC236}">
                  <a16:creationId xmlns:a16="http://schemas.microsoft.com/office/drawing/2014/main" id="{CB4664FB-250C-862B-B88E-6B31A459A989}"/>
                </a:ext>
              </a:extLst>
            </p:cNvPr>
            <p:cNvSpPr txBox="1"/>
            <p:nvPr/>
          </p:nvSpPr>
          <p:spPr>
            <a:xfrm>
              <a:off x="3612724" y="5604302"/>
              <a:ext cx="1798890" cy="253916"/>
            </a:xfrm>
            <a:prstGeom prst="rect">
              <a:avLst/>
            </a:prstGeom>
            <a:noFill/>
            <a:ln w="28575">
              <a:solidFill>
                <a:schemeClr val="tx1">
                  <a:lumMod val="95000"/>
                </a:schemeClr>
              </a:solidFill>
            </a:ln>
          </p:spPr>
          <p:txBody>
            <a:bodyPr wrap="none" rtlCol="0">
              <a:spAutoFit/>
            </a:bodyPr>
            <a:lstStyle/>
            <a:p>
              <a:r>
                <a:rPr lang="en-US" sz="1050" dirty="0">
                  <a:solidFill>
                    <a:schemeClr val="bg1"/>
                  </a:solidFill>
                  <a:latin typeface="Calibri" panose="020F0502020204030204" pitchFamily="34" charset="0"/>
                  <a:cs typeface="Calibri" panose="020F0502020204030204" pitchFamily="34" charset="0"/>
                </a:rPr>
                <a:t>Knauer, NBRST, STO-3, I-SPY2</a:t>
              </a:r>
            </a:p>
          </p:txBody>
        </p:sp>
        <p:sp>
          <p:nvSpPr>
            <p:cNvPr id="15" name="TextBox 14">
              <a:extLst>
                <a:ext uri="{FF2B5EF4-FFF2-40B4-BE49-F238E27FC236}">
                  <a16:creationId xmlns:a16="http://schemas.microsoft.com/office/drawing/2014/main" id="{EF910822-810F-A9F3-C86F-A417468C6EB8}"/>
                </a:ext>
              </a:extLst>
            </p:cNvPr>
            <p:cNvSpPr txBox="1"/>
            <p:nvPr/>
          </p:nvSpPr>
          <p:spPr>
            <a:xfrm>
              <a:off x="6027760" y="5604302"/>
              <a:ext cx="1189749" cy="415498"/>
            </a:xfrm>
            <a:prstGeom prst="rect">
              <a:avLst/>
            </a:prstGeom>
            <a:noFill/>
            <a:ln w="28575">
              <a:solidFill>
                <a:schemeClr val="tx1">
                  <a:lumMod val="95000"/>
                </a:schemeClr>
              </a:solidFill>
            </a:ln>
          </p:spPr>
          <p:txBody>
            <a:bodyPr wrap="none" rtlCol="0">
              <a:spAutoFit/>
            </a:bodyPr>
            <a:lstStyle/>
            <a:p>
              <a:r>
                <a:rPr lang="en-US" sz="1050" dirty="0">
                  <a:solidFill>
                    <a:schemeClr val="bg1"/>
                  </a:solidFill>
                  <a:latin typeface="Calibri" panose="020F0502020204030204" pitchFamily="34" charset="0"/>
                  <a:cs typeface="Calibri" panose="020F0502020204030204" pitchFamily="34" charset="0"/>
                </a:rPr>
                <a:t>MINDACT, STO-3, </a:t>
              </a:r>
            </a:p>
            <a:p>
              <a:r>
                <a:rPr lang="en-US" sz="1050" dirty="0">
                  <a:solidFill>
                    <a:schemeClr val="bg1"/>
                  </a:solidFill>
                  <a:latin typeface="Calibri" panose="020F0502020204030204" pitchFamily="34" charset="0"/>
                  <a:cs typeface="Calibri" panose="020F0502020204030204" pitchFamily="34" charset="0"/>
                </a:rPr>
                <a:t>NSABP-B42, IDEAL</a:t>
              </a:r>
            </a:p>
          </p:txBody>
        </p:sp>
        <p:sp>
          <p:nvSpPr>
            <p:cNvPr id="16" name="TextBox 15">
              <a:extLst>
                <a:ext uri="{FF2B5EF4-FFF2-40B4-BE49-F238E27FC236}">
                  <a16:creationId xmlns:a16="http://schemas.microsoft.com/office/drawing/2014/main" id="{6161EECB-80A8-9A5B-1867-528836DB400E}"/>
                </a:ext>
              </a:extLst>
            </p:cNvPr>
            <p:cNvSpPr txBox="1"/>
            <p:nvPr/>
          </p:nvSpPr>
          <p:spPr>
            <a:xfrm>
              <a:off x="8258546" y="5518868"/>
              <a:ext cx="1112805" cy="253916"/>
            </a:xfrm>
            <a:prstGeom prst="rect">
              <a:avLst/>
            </a:prstGeom>
            <a:noFill/>
            <a:ln w="28575">
              <a:solidFill>
                <a:schemeClr val="tx1">
                  <a:lumMod val="95000"/>
                </a:schemeClr>
              </a:solidFill>
            </a:ln>
          </p:spPr>
          <p:txBody>
            <a:bodyPr wrap="none" rtlCol="0">
              <a:spAutoFit/>
            </a:bodyPr>
            <a:lstStyle/>
            <a:p>
              <a:r>
                <a:rPr lang="en-US" sz="1050" dirty="0">
                  <a:solidFill>
                    <a:schemeClr val="bg1"/>
                  </a:solidFill>
                  <a:latin typeface="Calibri" panose="020F0502020204030204" pitchFamily="34" charset="0"/>
                  <a:cs typeface="Calibri" panose="020F0502020204030204" pitchFamily="34" charset="0"/>
                </a:rPr>
                <a:t>MINDACT, STO-3</a:t>
              </a:r>
            </a:p>
          </p:txBody>
        </p:sp>
        <p:pic>
          <p:nvPicPr>
            <p:cNvPr id="17" name="Picture 16" descr="A screen shot of a computer&#10;&#10;Description automatically generated">
              <a:extLst>
                <a:ext uri="{FF2B5EF4-FFF2-40B4-BE49-F238E27FC236}">
                  <a16:creationId xmlns:a16="http://schemas.microsoft.com/office/drawing/2014/main" id="{1E29CFB8-EE71-E000-E959-2274A7754B9E}"/>
                </a:ext>
              </a:extLst>
            </p:cNvPr>
            <p:cNvPicPr>
              <a:picLocks noChangeAspect="1"/>
            </p:cNvPicPr>
            <p:nvPr/>
          </p:nvPicPr>
          <p:blipFill rotWithShape="1">
            <a:blip r:embed="rId2">
              <a:extLst>
                <a:ext uri="{28A0092B-C50C-407E-A947-70E740481C1C}">
                  <a14:useLocalDpi xmlns:a14="http://schemas.microsoft.com/office/drawing/2010/main" val="0"/>
                </a:ext>
              </a:extLst>
            </a:blip>
            <a:srcRect l="4205" t="23989" r="4715" b="15861"/>
            <a:stretch/>
          </p:blipFill>
          <p:spPr>
            <a:xfrm>
              <a:off x="1343213" y="1596927"/>
              <a:ext cx="9122811" cy="2274301"/>
            </a:xfrm>
            <a:prstGeom prst="rect">
              <a:avLst/>
            </a:prstGeom>
          </p:spPr>
        </p:pic>
        <p:sp>
          <p:nvSpPr>
            <p:cNvPr id="18" name="Arrow: Down 7">
              <a:extLst>
                <a:ext uri="{FF2B5EF4-FFF2-40B4-BE49-F238E27FC236}">
                  <a16:creationId xmlns:a16="http://schemas.microsoft.com/office/drawing/2014/main" id="{795F956C-AA2F-9E2D-FB61-CB9C5C31C9B1}"/>
                </a:ext>
              </a:extLst>
            </p:cNvPr>
            <p:cNvSpPr/>
            <p:nvPr/>
          </p:nvSpPr>
          <p:spPr>
            <a:xfrm>
              <a:off x="2358102" y="3714055"/>
              <a:ext cx="220337" cy="341523"/>
            </a:xfrm>
            <a:prstGeom prst="downArrow">
              <a:avLst/>
            </a:prstGeom>
            <a:solidFill>
              <a:srgbClr val="EC1B44"/>
            </a:solidFill>
            <a:ln w="28575">
              <a:solidFill>
                <a:srgbClr val="EC1B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19" name="Arrow: Down 8">
              <a:extLst>
                <a:ext uri="{FF2B5EF4-FFF2-40B4-BE49-F238E27FC236}">
                  <a16:creationId xmlns:a16="http://schemas.microsoft.com/office/drawing/2014/main" id="{684FD4BE-F7D3-5DE4-12EB-F56F4AA59780}"/>
                </a:ext>
              </a:extLst>
            </p:cNvPr>
            <p:cNvSpPr/>
            <p:nvPr/>
          </p:nvSpPr>
          <p:spPr>
            <a:xfrm>
              <a:off x="4597983" y="3714055"/>
              <a:ext cx="220337" cy="341523"/>
            </a:xfrm>
            <a:prstGeom prst="downArrow">
              <a:avLst/>
            </a:prstGeom>
            <a:solidFill>
              <a:srgbClr val="EF5D80"/>
            </a:solidFill>
            <a:ln w="28575">
              <a:solidFill>
                <a:srgbClr val="EF5D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20" name="Arrow: Down 9">
              <a:extLst>
                <a:ext uri="{FF2B5EF4-FFF2-40B4-BE49-F238E27FC236}">
                  <a16:creationId xmlns:a16="http://schemas.microsoft.com/office/drawing/2014/main" id="{CF2B12C8-F523-0D6C-EE36-ECFEE63013A2}"/>
                </a:ext>
              </a:extLst>
            </p:cNvPr>
            <p:cNvSpPr/>
            <p:nvPr/>
          </p:nvSpPr>
          <p:spPr>
            <a:xfrm>
              <a:off x="6622946" y="3714055"/>
              <a:ext cx="220337" cy="341523"/>
            </a:xfrm>
            <a:prstGeom prst="downArrow">
              <a:avLst/>
            </a:prstGeom>
            <a:solidFill>
              <a:srgbClr val="08814A"/>
            </a:solidFill>
            <a:ln w="28575">
              <a:solidFill>
                <a:srgbClr val="0881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sp>
          <p:nvSpPr>
            <p:cNvPr id="21" name="Arrow: Down 10">
              <a:extLst>
                <a:ext uri="{FF2B5EF4-FFF2-40B4-BE49-F238E27FC236}">
                  <a16:creationId xmlns:a16="http://schemas.microsoft.com/office/drawing/2014/main" id="{F48D892E-2B11-02AF-D91D-9479003CB788}"/>
                </a:ext>
              </a:extLst>
            </p:cNvPr>
            <p:cNvSpPr/>
            <p:nvPr/>
          </p:nvSpPr>
          <p:spPr>
            <a:xfrm>
              <a:off x="8813497" y="3714055"/>
              <a:ext cx="220337" cy="341523"/>
            </a:xfrm>
            <a:prstGeom prst="downArrow">
              <a:avLst/>
            </a:prstGeom>
            <a:solidFill>
              <a:srgbClr val="90C850"/>
            </a:solidFill>
            <a:ln w="28575">
              <a:solidFill>
                <a:srgbClr val="90C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latin typeface="Calibri" panose="020F0502020204030204" pitchFamily="34" charset="0"/>
                <a:cs typeface="Calibri" panose="020F0502020204030204" pitchFamily="34" charset="0"/>
              </a:endParaRPr>
            </a:p>
          </p:txBody>
        </p:sp>
      </p:grpSp>
      <p:sp>
        <p:nvSpPr>
          <p:cNvPr id="24" name="TextBox 23">
            <a:extLst>
              <a:ext uri="{FF2B5EF4-FFF2-40B4-BE49-F238E27FC236}">
                <a16:creationId xmlns:a16="http://schemas.microsoft.com/office/drawing/2014/main" id="{8C5C5BA2-8D23-24CA-F420-7FF12EA05F67}"/>
              </a:ext>
            </a:extLst>
          </p:cNvPr>
          <p:cNvSpPr txBox="1"/>
          <p:nvPr/>
        </p:nvSpPr>
        <p:spPr>
          <a:xfrm>
            <a:off x="304800" y="952063"/>
            <a:ext cx="12022891"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MP classifies patients with HR+HER2- EBC as having an </a:t>
            </a:r>
            <a:r>
              <a:rPr lang="en-US" sz="2000" dirty="0" err="1">
                <a:latin typeface="Calibri" panose="020F0502020204030204" pitchFamily="34" charset="0"/>
                <a:ea typeface="Calibri" panose="020F0502020204030204" pitchFamily="34" charset="0"/>
                <a:cs typeface="Calibri" panose="020F0502020204030204" pitchFamily="34" charset="0"/>
              </a:rPr>
              <a:t>UltraLow</a:t>
            </a:r>
            <a:r>
              <a:rPr lang="en-US" sz="2000" dirty="0">
                <a:latin typeface="Calibri" panose="020F0502020204030204" pitchFamily="34" charset="0"/>
                <a:ea typeface="Calibri" panose="020F0502020204030204" pitchFamily="34" charset="0"/>
                <a:cs typeface="Calibri" panose="020F0502020204030204" pitchFamily="34" charset="0"/>
              </a:rPr>
              <a:t>, Low, High1, or High2 risk of distant recurrence</a:t>
            </a:r>
          </a:p>
        </p:txBody>
      </p:sp>
      <p:sp>
        <p:nvSpPr>
          <p:cNvPr id="3" name="TextBox 2">
            <a:extLst>
              <a:ext uri="{FF2B5EF4-FFF2-40B4-BE49-F238E27FC236}">
                <a16:creationId xmlns:a16="http://schemas.microsoft.com/office/drawing/2014/main" id="{6C82787A-83BF-B638-DF19-594739A8E36B}"/>
              </a:ext>
            </a:extLst>
          </p:cNvPr>
          <p:cNvSpPr txBox="1"/>
          <p:nvPr/>
        </p:nvSpPr>
        <p:spPr>
          <a:xfrm rot="20697226">
            <a:off x="304104" y="3033762"/>
            <a:ext cx="10957282" cy="523220"/>
          </a:xfrm>
          <a:prstGeom prst="rect">
            <a:avLst/>
          </a:prstGeom>
          <a:solidFill>
            <a:schemeClr val="bg1"/>
          </a:solidFill>
        </p:spPr>
        <p:txBody>
          <a:bodyPr wrap="square" rtlCol="0">
            <a:spAutoFit/>
          </a:bodyPr>
          <a:lstStyle/>
          <a:p>
            <a:r>
              <a:rPr lang="en-US" sz="2800" dirty="0">
                <a:latin typeface="Calibri" panose="020F0502020204030204" pitchFamily="34" charset="0"/>
                <a:cs typeface="Calibri" panose="020F0502020204030204" pitchFamily="34" charset="0"/>
              </a:rPr>
              <a:t>Emerging data suggesting utility of MP in guiding other adjuvant therapies</a:t>
            </a:r>
          </a:p>
        </p:txBody>
      </p:sp>
    </p:spTree>
    <p:extLst>
      <p:ext uri="{BB962C8B-B14F-4D97-AF65-F5344CB8AC3E}">
        <p14:creationId xmlns:p14="http://schemas.microsoft.com/office/powerpoint/2010/main" val="2344011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091B55-641B-CD95-B335-908C21596309}"/>
              </a:ext>
            </a:extLst>
          </p:cNvPr>
          <p:cNvSpPr txBox="1">
            <a:spLocks noChangeArrowheads="1"/>
          </p:cNvSpPr>
          <p:nvPr/>
        </p:nvSpPr>
        <p:spPr bwMode="auto">
          <a:xfrm>
            <a:off x="4362450" y="6596063"/>
            <a:ext cx="3467100" cy="261937"/>
          </a:xfrm>
          <a:prstGeom prst="rect">
            <a:avLst/>
          </a:prstGeom>
          <a:noFill/>
          <a:ln>
            <a:noFill/>
          </a:ln>
        </p:spPr>
        <p:txBody>
          <a:bodyPr wrap="square">
            <a:spAutoFit/>
          </a:bodyPr>
          <a:lstStyle>
            <a:lvl1pPr>
              <a:spcBef>
                <a:spcPct val="20000"/>
              </a:spcBef>
              <a:buClr>
                <a:schemeClr val="hlink"/>
              </a:buClr>
              <a:buSzPct val="65000"/>
              <a:buFont typeface="Wingdings" panose="05000000000000000000"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anose="05000000000000000000"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anose="05000000000000000000"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defRPr/>
            </a:pPr>
            <a:r>
              <a:rPr lang="en-US" sz="1100" dirty="0"/>
              <a:t>NCCN. Breast Cancer Guidelines. Version 4.2025</a:t>
            </a:r>
            <a:endParaRPr lang="en-US" altLang="en-US" sz="1100" dirty="0"/>
          </a:p>
        </p:txBody>
      </p:sp>
      <p:pic>
        <p:nvPicPr>
          <p:cNvPr id="3" name="Picture 2" descr="A white rectangular box with black text&#10;&#10;AI-generated content may be incorrect.">
            <a:extLst>
              <a:ext uri="{FF2B5EF4-FFF2-40B4-BE49-F238E27FC236}">
                <a16:creationId xmlns:a16="http://schemas.microsoft.com/office/drawing/2014/main" id="{95264441-B270-F9B8-FF43-DC7154491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95300"/>
            <a:ext cx="11658600" cy="58293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585642-BC3F-ED10-7C38-6238B1848F59}"/>
              </a:ext>
            </a:extLst>
          </p:cNvPr>
          <p:cNvGrpSpPr/>
          <p:nvPr/>
        </p:nvGrpSpPr>
        <p:grpSpPr>
          <a:xfrm>
            <a:off x="2286000" y="665374"/>
            <a:ext cx="8148035" cy="5964025"/>
            <a:chOff x="1481070" y="76200"/>
            <a:chExt cx="8952965" cy="6553200"/>
          </a:xfrm>
        </p:grpSpPr>
        <p:pic>
          <p:nvPicPr>
            <p:cNvPr id="5" name="Picture 4">
              <a:extLst>
                <a:ext uri="{FF2B5EF4-FFF2-40B4-BE49-F238E27FC236}">
                  <a16:creationId xmlns:a16="http://schemas.microsoft.com/office/drawing/2014/main" id="{75C3A4D1-5A52-BF86-2B13-1F970A413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70" y="76200"/>
              <a:ext cx="8952965" cy="6553200"/>
            </a:xfrm>
            <a:prstGeom prst="rect">
              <a:avLst/>
            </a:prstGeom>
          </p:spPr>
        </p:pic>
        <p:pic>
          <p:nvPicPr>
            <p:cNvPr id="10" name="Picture 9">
              <a:extLst>
                <a:ext uri="{FF2B5EF4-FFF2-40B4-BE49-F238E27FC236}">
                  <a16:creationId xmlns:a16="http://schemas.microsoft.com/office/drawing/2014/main" id="{96412ECC-7189-6A6F-5F76-1149E803FBB0}"/>
                </a:ext>
              </a:extLst>
            </p:cNvPr>
            <p:cNvPicPr>
              <a:picLocks noChangeAspect="1"/>
            </p:cNvPicPr>
            <p:nvPr/>
          </p:nvPicPr>
          <p:blipFill rotWithShape="1">
            <a:blip r:embed="rId4">
              <a:extLst>
                <a:ext uri="{28A0092B-C50C-407E-A947-70E740481C1C}">
                  <a14:useLocalDpi xmlns:a14="http://schemas.microsoft.com/office/drawing/2010/main" val="0"/>
                </a:ext>
              </a:extLst>
            </a:blip>
            <a:srcRect t="-4516"/>
            <a:stretch/>
          </p:blipFill>
          <p:spPr>
            <a:xfrm>
              <a:off x="1481070" y="6172200"/>
              <a:ext cx="3581400" cy="439009"/>
            </a:xfrm>
            <a:prstGeom prst="rect">
              <a:avLst/>
            </a:prstGeom>
          </p:spPr>
        </p:pic>
      </p:grpSp>
      <p:sp>
        <p:nvSpPr>
          <p:cNvPr id="2" name="TextBox 1">
            <a:extLst>
              <a:ext uri="{FF2B5EF4-FFF2-40B4-BE49-F238E27FC236}">
                <a16:creationId xmlns:a16="http://schemas.microsoft.com/office/drawing/2014/main" id="{50C9E073-CFAC-59CA-F5F1-D364175B37C2}"/>
              </a:ext>
            </a:extLst>
          </p:cNvPr>
          <p:cNvSpPr txBox="1"/>
          <p:nvPr/>
        </p:nvSpPr>
        <p:spPr>
          <a:xfrm>
            <a:off x="10452100" y="6401189"/>
            <a:ext cx="1739900" cy="430887"/>
          </a:xfrm>
          <a:prstGeom prst="rect">
            <a:avLst/>
          </a:prstGeom>
          <a:noFill/>
        </p:spPr>
        <p:txBody>
          <a:bodyPr wrap="square">
            <a:spAutoFit/>
          </a:bodyPr>
          <a:lstStyle/>
          <a:p>
            <a:pPr>
              <a:defRPr/>
            </a:pPr>
            <a:r>
              <a:rPr lang="en-US" sz="1100" dirty="0">
                <a:latin typeface="Calibri" charset="0"/>
                <a:ea typeface="Calibri" charset="0"/>
                <a:cs typeface="Calibri" charset="0"/>
              </a:rPr>
              <a:t>Andre F et al. </a:t>
            </a:r>
            <a:r>
              <a:rPr lang="en-US" sz="1100" i="1" dirty="0">
                <a:latin typeface="Calibri" charset="0"/>
                <a:ea typeface="Calibri" charset="0"/>
                <a:cs typeface="Calibri" charset="0"/>
              </a:rPr>
              <a:t>J Clin Oncol. </a:t>
            </a:r>
            <a:r>
              <a:rPr lang="en-US" sz="1100" dirty="0">
                <a:latin typeface="Calibri" charset="0"/>
                <a:ea typeface="Calibri" charset="0"/>
                <a:cs typeface="Calibri" charset="0"/>
              </a:rPr>
              <a:t>2022;40(16):1816-1837.</a:t>
            </a:r>
          </a:p>
        </p:txBody>
      </p:sp>
      <p:sp>
        <p:nvSpPr>
          <p:cNvPr id="6" name="Rectangle 5">
            <a:extLst>
              <a:ext uri="{FF2B5EF4-FFF2-40B4-BE49-F238E27FC236}">
                <a16:creationId xmlns:a16="http://schemas.microsoft.com/office/drawing/2014/main" id="{7498406D-B44D-1590-F985-1C6A8E1F0128}"/>
              </a:ext>
            </a:extLst>
          </p:cNvPr>
          <p:cNvSpPr/>
          <p:nvPr/>
        </p:nvSpPr>
        <p:spPr bwMode="auto">
          <a:xfrm>
            <a:off x="2286000" y="6192626"/>
            <a:ext cx="3624330"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615310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ECEB26E2-CA1A-1BBA-4C8A-872207145A77}"/>
              </a:ext>
            </a:extLst>
          </p:cNvPr>
          <p:cNvSpPr>
            <a:spLocks noGrp="1" noChangeArrowheads="1"/>
          </p:cNvSpPr>
          <p:nvPr>
            <p:ph type="title"/>
          </p:nvPr>
        </p:nvSpPr>
        <p:spPr>
          <a:xfrm>
            <a:off x="2209800" y="228600"/>
            <a:ext cx="7772400" cy="1143000"/>
          </a:xfrm>
        </p:spPr>
        <p:txBody>
          <a:bodyPr/>
          <a:lstStyle/>
          <a:p>
            <a:pPr eaLnBrk="1" hangingPunct="1">
              <a:defRPr/>
            </a:pPr>
            <a:r>
              <a:rPr lang="en-US" altLang="en-US" sz="4400" b="1">
                <a:latin typeface="Calibri" charset="0"/>
                <a:ea typeface="MS PGothic" charset="-128"/>
              </a:rPr>
              <a:t>Summary</a:t>
            </a:r>
            <a:endParaRPr lang="en-US" altLang="en-US" sz="4400" b="1" dirty="0">
              <a:latin typeface="Calibri" charset="0"/>
              <a:ea typeface="MS PGothic" charset="-128"/>
            </a:endParaRPr>
          </a:p>
        </p:txBody>
      </p:sp>
      <p:sp>
        <p:nvSpPr>
          <p:cNvPr id="359427" name="Rectangle 3">
            <a:extLst>
              <a:ext uri="{FF2B5EF4-FFF2-40B4-BE49-F238E27FC236}">
                <a16:creationId xmlns:a16="http://schemas.microsoft.com/office/drawing/2014/main" id="{DFEAE111-FB68-3F39-0F70-3ABC9D14F7FD}"/>
              </a:ext>
            </a:extLst>
          </p:cNvPr>
          <p:cNvSpPr>
            <a:spLocks noGrp="1" noChangeArrowheads="1"/>
          </p:cNvSpPr>
          <p:nvPr>
            <p:ph type="body" idx="1"/>
          </p:nvPr>
        </p:nvSpPr>
        <p:spPr>
          <a:xfrm>
            <a:off x="762000" y="1143000"/>
            <a:ext cx="10896600" cy="5638800"/>
          </a:xfrm>
        </p:spPr>
        <p:txBody>
          <a:bodyPr/>
          <a:lstStyle/>
          <a:p>
            <a:pPr eaLnBrk="1" hangingPunct="1">
              <a:defRPr/>
            </a:pPr>
            <a:r>
              <a:rPr lang="en-US" altLang="en-US" sz="2400" dirty="0">
                <a:latin typeface="Calibri" panose="020F0502020204030204" pitchFamily="34" charset="0"/>
                <a:cs typeface="Calibri" panose="020F0502020204030204" pitchFamily="34" charset="0"/>
              </a:rPr>
              <a:t>Assays provide important clinical information to guide initial systemic treatment recommendations</a:t>
            </a:r>
          </a:p>
          <a:p>
            <a:pPr lvl="1" eaLnBrk="1" hangingPunct="1">
              <a:defRPr/>
            </a:pPr>
            <a:r>
              <a:rPr lang="en-US" altLang="en-US" sz="2000" dirty="0">
                <a:latin typeface="Calibri" panose="020F0502020204030204" pitchFamily="34" charset="0"/>
                <a:cs typeface="Calibri" panose="020F0502020204030204" pitchFamily="34" charset="0"/>
              </a:rPr>
              <a:t>21-gene recurrence score – integration of clinical features further refines utility</a:t>
            </a:r>
          </a:p>
          <a:p>
            <a:pPr lvl="2" eaLnBrk="1" hangingPunct="1">
              <a:defRPr/>
            </a:pPr>
            <a:r>
              <a:rPr lang="en-US" altLang="en-US" sz="1600" dirty="0">
                <a:latin typeface="Calibri" panose="020F0502020204030204" pitchFamily="34" charset="0"/>
                <a:cs typeface="Calibri" panose="020F0502020204030204" pitchFamily="34" charset="0"/>
              </a:rPr>
              <a:t>In high RS, benefit of chemo</a:t>
            </a:r>
          </a:p>
          <a:p>
            <a:pPr lvl="2" eaLnBrk="1" hangingPunct="1">
              <a:defRPr/>
            </a:pPr>
            <a:r>
              <a:rPr lang="en-US" altLang="en-US" sz="1600" dirty="0">
                <a:latin typeface="Calibri" panose="020F0502020204030204" pitchFamily="34" charset="0"/>
                <a:cs typeface="Calibri" panose="020F0502020204030204" pitchFamily="34" charset="0"/>
              </a:rPr>
              <a:t>Postmenopausal/50+: No benefit of chemo for scores &lt; 26 for </a:t>
            </a:r>
            <a:r>
              <a:rPr lang="en-US" altLang="en-US" sz="1600">
                <a:latin typeface="Calibri" panose="020F0502020204030204" pitchFamily="34" charset="0"/>
                <a:cs typeface="Calibri" panose="020F0502020204030204" pitchFamily="34" charset="0"/>
              </a:rPr>
              <a:t>women  with 0-3 LN+</a:t>
            </a:r>
            <a:endParaRPr lang="en-US" altLang="en-US" sz="1600" dirty="0">
              <a:latin typeface="Calibri" panose="020F0502020204030204" pitchFamily="34" charset="0"/>
              <a:cs typeface="Calibri" panose="020F0502020204030204" pitchFamily="34" charset="0"/>
            </a:endParaRPr>
          </a:p>
          <a:p>
            <a:pPr lvl="2" eaLnBrk="1" hangingPunct="1">
              <a:defRPr/>
            </a:pPr>
            <a:r>
              <a:rPr lang="en-US" altLang="en-US" sz="1600" dirty="0">
                <a:latin typeface="Calibri" panose="020F0502020204030204" pitchFamily="34" charset="0"/>
                <a:cs typeface="Calibri" panose="020F0502020204030204" pitchFamily="34" charset="0"/>
              </a:rPr>
              <a:t>Premenopausal/&lt; 50: </a:t>
            </a:r>
          </a:p>
          <a:p>
            <a:pPr lvl="3" eaLnBrk="1" hangingPunct="1">
              <a:defRPr/>
            </a:pPr>
            <a:r>
              <a:rPr lang="en-US" altLang="en-US" sz="1400" dirty="0">
                <a:latin typeface="Calibri" panose="020F0502020204030204" pitchFamily="34" charset="0"/>
                <a:cs typeface="Calibri" panose="020F0502020204030204" pitchFamily="34" charset="0"/>
              </a:rPr>
              <a:t>Node negative:  consider chemo in &lt; 50 RS 16-25; in very low RS (&lt;11) excellent outcome endo therapy alone</a:t>
            </a:r>
          </a:p>
          <a:p>
            <a:pPr lvl="3" eaLnBrk="1" hangingPunct="1">
              <a:defRPr/>
            </a:pPr>
            <a:r>
              <a:rPr lang="en-US" altLang="en-US" sz="1400" dirty="0">
                <a:latin typeface="Calibri" panose="020F0502020204030204" pitchFamily="34" charset="0"/>
                <a:cs typeface="Calibri" panose="020F0502020204030204" pitchFamily="34" charset="0"/>
              </a:rPr>
              <a:t>1-3 LN+:  chemo added to endo therapy (mainly tamoxifen) for all RS</a:t>
            </a:r>
          </a:p>
          <a:p>
            <a:pPr lvl="1" eaLnBrk="1" hangingPunct="1">
              <a:defRPr/>
            </a:pPr>
            <a:r>
              <a:rPr lang="en-US" altLang="en-US" sz="2000" dirty="0" err="1">
                <a:latin typeface="Calibri" panose="020F0502020204030204" pitchFamily="34" charset="0"/>
                <a:cs typeface="Calibri" panose="020F0502020204030204" pitchFamily="34" charset="0"/>
              </a:rPr>
              <a:t>Mammaprint</a:t>
            </a:r>
            <a:endParaRPr lang="en-US" altLang="en-US" sz="2000" dirty="0">
              <a:latin typeface="Calibri" panose="020F0502020204030204" pitchFamily="34" charset="0"/>
              <a:cs typeface="Calibri" panose="020F0502020204030204" pitchFamily="34" charset="0"/>
            </a:endParaRPr>
          </a:p>
          <a:p>
            <a:pPr lvl="2" eaLnBrk="1" hangingPunct="1">
              <a:defRPr/>
            </a:pPr>
            <a:r>
              <a:rPr lang="en-US" altLang="en-US" sz="1600" dirty="0">
                <a:latin typeface="Calibri" panose="020F0502020204030204" pitchFamily="34" charset="0"/>
                <a:cs typeface="Calibri" panose="020F0502020204030204" pitchFamily="34" charset="0"/>
              </a:rPr>
              <a:t>In clinical-high risk, allows consideration of sparing chemo in 46% patients</a:t>
            </a:r>
          </a:p>
          <a:p>
            <a:pPr lvl="2" eaLnBrk="1" hangingPunct="1">
              <a:defRPr/>
            </a:pPr>
            <a:r>
              <a:rPr lang="en-US" altLang="en-US" sz="1600" dirty="0">
                <a:latin typeface="Calibri" panose="020F0502020204030204" pitchFamily="34" charset="0"/>
                <a:cs typeface="Calibri" panose="020F0502020204030204" pitchFamily="34" charset="0"/>
              </a:rPr>
              <a:t>Not helpful in distinguishing which C-low risk patients need chemo</a:t>
            </a:r>
            <a:endParaRPr lang="en-US" altLang="en-US" sz="1400" dirty="0">
              <a:latin typeface="Calibri" panose="020F0502020204030204" pitchFamily="34" charset="0"/>
              <a:cs typeface="Calibri" panose="020F0502020204030204" pitchFamily="34" charset="0"/>
            </a:endParaRPr>
          </a:p>
          <a:p>
            <a:pPr eaLnBrk="1" hangingPunct="1">
              <a:spcBef>
                <a:spcPts val="1225"/>
              </a:spcBef>
              <a:spcAft>
                <a:spcPts val="600"/>
              </a:spcAft>
              <a:defRPr/>
            </a:pPr>
            <a:r>
              <a:rPr lang="en-US" altLang="en-US" sz="2400" dirty="0">
                <a:latin typeface="Calibri" panose="020F0502020204030204" pitchFamily="34" charset="0"/>
                <a:cs typeface="Calibri" panose="020F0502020204030204" pitchFamily="34" charset="0"/>
              </a:rPr>
              <a:t>Late recurrence in HR+</a:t>
            </a:r>
          </a:p>
          <a:p>
            <a:pPr lvl="1" eaLnBrk="1" hangingPunct="1">
              <a:spcBef>
                <a:spcPts val="0"/>
              </a:spcBef>
              <a:spcAft>
                <a:spcPts val="0"/>
              </a:spcAft>
              <a:defRPr/>
            </a:pPr>
            <a:r>
              <a:rPr lang="en-US" altLang="en-US" sz="1800" dirty="0">
                <a:latin typeface="Calibri" panose="020F0502020204030204" pitchFamily="34" charset="0"/>
                <a:cs typeface="Calibri" panose="020F0502020204030204" pitchFamily="34" charset="0"/>
              </a:rPr>
              <a:t>CTS5 useful for predicting risk of late recurrence based on </a:t>
            </a:r>
            <a:r>
              <a:rPr lang="en-US" altLang="en-US" sz="1800" dirty="0" err="1">
                <a:latin typeface="Calibri" panose="020F0502020204030204" pitchFamily="34" charset="0"/>
                <a:cs typeface="Calibri" panose="020F0502020204030204" pitchFamily="34" charset="0"/>
              </a:rPr>
              <a:t>clinicopath</a:t>
            </a:r>
            <a:r>
              <a:rPr lang="en-US" altLang="en-US" sz="1800" dirty="0">
                <a:latin typeface="Calibri" panose="020F0502020204030204" pitchFamily="34" charset="0"/>
                <a:cs typeface="Calibri" panose="020F0502020204030204" pitchFamily="34" charset="0"/>
              </a:rPr>
              <a:t> features (only useful in those &gt; 50)</a:t>
            </a:r>
          </a:p>
          <a:p>
            <a:pPr lvl="1" eaLnBrk="1" hangingPunct="1">
              <a:spcBef>
                <a:spcPts val="0"/>
              </a:spcBef>
              <a:spcAft>
                <a:spcPts val="0"/>
              </a:spcAft>
              <a:defRPr/>
            </a:pPr>
            <a:r>
              <a:rPr lang="en-US" altLang="en-US" sz="1800" dirty="0">
                <a:latin typeface="Calibri" panose="020F0502020204030204" pitchFamily="34" charset="0"/>
                <a:cs typeface="Calibri" panose="020F0502020204030204" pitchFamily="34" charset="0"/>
              </a:rPr>
              <a:t>Data on utility of assays evaluating risk of late recurrence in HR+ disease (BCI, PAM50 ROR, </a:t>
            </a:r>
            <a:r>
              <a:rPr lang="en-US" altLang="en-US" sz="1800" dirty="0" err="1">
                <a:latin typeface="Calibri" panose="020F0502020204030204" pitchFamily="34" charset="0"/>
                <a:cs typeface="Calibri" panose="020F0502020204030204" pitchFamily="34" charset="0"/>
              </a:rPr>
              <a:t>EPclin</a:t>
            </a:r>
            <a:r>
              <a:rPr lang="en-US" altLang="en-US" sz="1800" dirty="0">
                <a:latin typeface="Calibri" panose="020F0502020204030204" pitchFamily="34" charset="0"/>
                <a:cs typeface="Calibri" panose="020F0502020204030204" pitchFamily="34" charset="0"/>
              </a:rPr>
              <a:t>) and benefit of extended treatment (BCI)</a:t>
            </a:r>
          </a:p>
          <a:p>
            <a:pPr eaLnBrk="1" hangingPunct="1">
              <a:spcBef>
                <a:spcPts val="1200"/>
              </a:spcBef>
              <a:spcAft>
                <a:spcPts val="0"/>
              </a:spcAft>
              <a:defRPr/>
            </a:pPr>
            <a:r>
              <a:rPr lang="en-US" altLang="en-US" sz="2400" dirty="0">
                <a:latin typeface="Calibri" panose="020F0502020204030204" pitchFamily="34" charset="0"/>
                <a:cs typeface="Calibri" panose="020F0502020204030204" pitchFamily="34" charset="0"/>
              </a:rPr>
              <a:t>Emerging predictors of benefit of IO, HER2 therapy, type of chemo</a:t>
            </a:r>
            <a:endParaRPr lang="en-US" altLang="en-US" sz="2000" dirty="0">
              <a:latin typeface="Calibri" panose="020F0502020204030204" pitchFamily="34" charset="0"/>
              <a:cs typeface="Calibri" panose="020F0502020204030204" pitchFamily="34" charset="0"/>
            </a:endParaRPr>
          </a:p>
        </p:txBody>
      </p:sp>
      <p:pic>
        <p:nvPicPr>
          <p:cNvPr id="70660" name="Picture 2" descr="Action Comics 13 - Train - Superman - Water - Stop - Tracks">
            <a:extLst>
              <a:ext uri="{FF2B5EF4-FFF2-40B4-BE49-F238E27FC236}">
                <a16:creationId xmlns:a16="http://schemas.microsoft.com/office/drawing/2014/main" id="{076F37DF-5D4A-3F3F-955B-5FEB2973E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550" y="636587"/>
            <a:ext cx="833438"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2">
            <a:extLst>
              <a:ext uri="{FF2B5EF4-FFF2-40B4-BE49-F238E27FC236}">
                <a16:creationId xmlns:a16="http://schemas.microsoft.com/office/drawing/2014/main" id="{62A8CB0E-6F7A-06AC-3864-5F428B2D7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4675"/>
            <a:ext cx="838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EC35-C501-09E1-7A47-1AC118930999}"/>
              </a:ext>
            </a:extLst>
          </p:cNvPr>
          <p:cNvSpPr>
            <a:spLocks noGrp="1"/>
          </p:cNvSpPr>
          <p:nvPr>
            <p:ph type="title"/>
          </p:nvPr>
        </p:nvSpPr>
        <p:spPr>
          <a:xfrm>
            <a:off x="963613" y="4406900"/>
            <a:ext cx="10363200" cy="1362075"/>
          </a:xfrm>
        </p:spPr>
        <p:txBody>
          <a:bodyPr/>
          <a:lstStyle/>
          <a:p>
            <a:pPr>
              <a:defRPr/>
            </a:pPr>
            <a:r>
              <a:rPr lang="en-US"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F1588CC-AA15-274D-3C43-09987E8BB71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400" b="1" dirty="0">
                <a:effectLst/>
                <a:latin typeface="Calibri" panose="020F0502020204030204" pitchFamily="34" charset="0"/>
                <a:cs typeface="Calibri" panose="020F0502020204030204" pitchFamily="34" charset="0"/>
              </a:rPr>
              <a:t>Prognostic Factors</a:t>
            </a:r>
          </a:p>
        </p:txBody>
      </p:sp>
      <p:sp>
        <p:nvSpPr>
          <p:cNvPr id="3" name="Text Placeholder 2">
            <a:extLst>
              <a:ext uri="{FF2B5EF4-FFF2-40B4-BE49-F238E27FC236}">
                <a16:creationId xmlns:a16="http://schemas.microsoft.com/office/drawing/2014/main" id="{BFC27B16-F1AB-E87C-3689-6D524F50B300}"/>
              </a:ext>
            </a:extLst>
          </p:cNvPr>
          <p:cNvSpPr>
            <a:spLocks noGrp="1"/>
          </p:cNvSpPr>
          <p:nvPr>
            <p:ph type="body" idx="1"/>
          </p:nvPr>
        </p:nvSpPr>
        <p:spPr>
          <a:xfrm>
            <a:off x="609600" y="1535113"/>
            <a:ext cx="5386388" cy="639762"/>
          </a:xfrm>
          <a:ln>
            <a:solidFill>
              <a:schemeClr val="bg1">
                <a:lumMod val="20000"/>
                <a:lumOff val="80000"/>
              </a:schemeClr>
            </a:solidFill>
          </a:ln>
        </p:spPr>
        <p:txBody>
          <a:bodyPr/>
          <a:lstStyle/>
          <a:p>
            <a:pPr>
              <a:buFont typeface="Wingdings" charset="2"/>
              <a:buNone/>
              <a:defRPr/>
            </a:pPr>
            <a:r>
              <a:rPr lang="en-US" dirty="0"/>
              <a:t>PATHOLOGY</a:t>
            </a:r>
          </a:p>
        </p:txBody>
      </p:sp>
      <p:sp>
        <p:nvSpPr>
          <p:cNvPr id="10243" name="Rectangle 3">
            <a:extLst>
              <a:ext uri="{FF2B5EF4-FFF2-40B4-BE49-F238E27FC236}">
                <a16:creationId xmlns:a16="http://schemas.microsoft.com/office/drawing/2014/main" id="{6E82937A-D483-21BD-2FB1-E940328F5DEA}"/>
              </a:ext>
            </a:extLst>
          </p:cNvPr>
          <p:cNvSpPr>
            <a:spLocks noGrp="1" noChangeArrowheads="1"/>
          </p:cNvSpPr>
          <p:nvPr>
            <p:ph sz="half" idx="2"/>
          </p:nvPr>
        </p:nvSpPr>
        <p:spPr>
          <a:xfrm>
            <a:off x="609600" y="2174875"/>
            <a:ext cx="5386388" cy="3951288"/>
          </a:xfrm>
          <a:ln>
            <a:solidFill>
              <a:schemeClr val="bg1">
                <a:lumMod val="20000"/>
                <a:lumOff val="80000"/>
              </a:schemeClr>
            </a:solidFill>
          </a:ln>
        </p:spPr>
        <p:txBody>
          <a:bodyPr/>
          <a:lstStyle/>
          <a:p>
            <a:pPr>
              <a:buFont typeface="Wingdings" charset="2"/>
              <a:buChar char="n"/>
              <a:defRPr/>
            </a:pPr>
            <a:r>
              <a:rPr lang="en-US" altLang="en-US" dirty="0">
                <a:effectLst/>
                <a:latin typeface="Calibri" charset="0"/>
                <a:ea typeface="MS PGothic" charset="-128"/>
                <a:cs typeface="Calibri" charset="0"/>
              </a:rPr>
              <a:t>Stage</a:t>
            </a:r>
          </a:p>
          <a:p>
            <a:pPr lvl="1">
              <a:buFont typeface="Wingdings" charset="2"/>
              <a:buChar char="n"/>
              <a:defRPr/>
            </a:pPr>
            <a:r>
              <a:rPr lang="en-US" altLang="en-US" dirty="0">
                <a:effectLst/>
                <a:latin typeface="Calibri" charset="0"/>
                <a:ea typeface="MS PGothic" charset="-128"/>
                <a:cs typeface="Calibri" charset="0"/>
              </a:rPr>
              <a:t>Lymph node status </a:t>
            </a:r>
          </a:p>
          <a:p>
            <a:pPr lvl="1">
              <a:buFont typeface="Wingdings" charset="2"/>
              <a:buChar char="n"/>
              <a:defRPr/>
            </a:pPr>
            <a:r>
              <a:rPr lang="en-US" altLang="en-US" dirty="0" err="1">
                <a:effectLst/>
                <a:latin typeface="Calibri" charset="0"/>
                <a:ea typeface="MS PGothic" charset="-128"/>
                <a:cs typeface="Calibri" charset="0"/>
              </a:rPr>
              <a:t>Tumour</a:t>
            </a:r>
            <a:r>
              <a:rPr lang="en-US" altLang="en-US" dirty="0">
                <a:effectLst/>
                <a:latin typeface="Calibri" charset="0"/>
                <a:ea typeface="MS PGothic" charset="-128"/>
                <a:cs typeface="Calibri" charset="0"/>
              </a:rPr>
              <a:t> size</a:t>
            </a:r>
          </a:p>
          <a:p>
            <a:pPr>
              <a:buFont typeface="Wingdings" charset="2"/>
              <a:buChar char="n"/>
              <a:defRPr/>
            </a:pPr>
            <a:r>
              <a:rPr lang="en-US" altLang="en-US" dirty="0">
                <a:effectLst/>
                <a:latin typeface="Calibri" charset="0"/>
                <a:ea typeface="MS PGothic" charset="-128"/>
                <a:cs typeface="Calibri" charset="0"/>
              </a:rPr>
              <a:t>Histologic grade and subtype</a:t>
            </a:r>
          </a:p>
          <a:p>
            <a:pPr>
              <a:buFont typeface="Wingdings" charset="2"/>
              <a:buChar char="n"/>
              <a:defRPr/>
            </a:pPr>
            <a:r>
              <a:rPr lang="en-US" altLang="en-US" dirty="0">
                <a:effectLst/>
                <a:latin typeface="Calibri" charset="0"/>
                <a:ea typeface="MS PGothic" charset="-128"/>
                <a:cs typeface="Calibri" charset="0"/>
              </a:rPr>
              <a:t>ER/</a:t>
            </a:r>
            <a:r>
              <a:rPr lang="en-US" altLang="en-US" dirty="0" err="1">
                <a:effectLst/>
                <a:latin typeface="Calibri" charset="0"/>
                <a:ea typeface="MS PGothic" charset="-128"/>
                <a:cs typeface="Calibri" charset="0"/>
              </a:rPr>
              <a:t>PgR</a:t>
            </a:r>
            <a:r>
              <a:rPr lang="en-US" altLang="en-US" dirty="0">
                <a:effectLst/>
                <a:latin typeface="Calibri" charset="0"/>
                <a:ea typeface="MS PGothic" charset="-128"/>
                <a:cs typeface="Calibri" charset="0"/>
              </a:rPr>
              <a:t> status</a:t>
            </a:r>
          </a:p>
          <a:p>
            <a:pPr>
              <a:buFont typeface="Wingdings" charset="2"/>
              <a:buChar char="n"/>
              <a:defRPr/>
            </a:pPr>
            <a:r>
              <a:rPr lang="en-US" altLang="en-US" dirty="0">
                <a:effectLst/>
                <a:latin typeface="Calibri" charset="0"/>
                <a:ea typeface="MS PGothic" charset="-128"/>
                <a:cs typeface="Calibri" charset="0"/>
              </a:rPr>
              <a:t>HER2 status</a:t>
            </a:r>
          </a:p>
          <a:p>
            <a:pPr>
              <a:buFont typeface="Wingdings" charset="2"/>
              <a:buChar char="n"/>
              <a:defRPr/>
            </a:pPr>
            <a:r>
              <a:rPr lang="en-US" altLang="en-US" dirty="0">
                <a:effectLst/>
                <a:latin typeface="Calibri" charset="0"/>
                <a:ea typeface="MS PGothic" charset="-128"/>
                <a:cs typeface="Calibri" charset="0"/>
              </a:rPr>
              <a:t>Lymphovascular invasion</a:t>
            </a:r>
          </a:p>
          <a:p>
            <a:pPr>
              <a:buFont typeface="Wingdings" charset="2"/>
              <a:buChar char="n"/>
              <a:defRPr/>
            </a:pPr>
            <a:r>
              <a:rPr lang="en-US" altLang="en-US" dirty="0">
                <a:effectLst/>
                <a:latin typeface="Calibri" charset="0"/>
                <a:ea typeface="MS PGothic" charset="-128"/>
                <a:cs typeface="Calibri" charset="0"/>
              </a:rPr>
              <a:t>Proliferative status</a:t>
            </a:r>
          </a:p>
          <a:p>
            <a:pPr>
              <a:buFont typeface="Wingdings" charset="2"/>
              <a:buChar char="n"/>
              <a:defRPr/>
            </a:pPr>
            <a:endParaRPr lang="en-US" altLang="en-US" dirty="0">
              <a:effectLst/>
              <a:latin typeface="Calibri" charset="0"/>
              <a:ea typeface="MS PGothic" charset="-128"/>
              <a:cs typeface="Calibri" charset="0"/>
            </a:endParaRPr>
          </a:p>
        </p:txBody>
      </p:sp>
      <p:sp>
        <p:nvSpPr>
          <p:cNvPr id="4" name="Text Placeholder 3">
            <a:extLst>
              <a:ext uri="{FF2B5EF4-FFF2-40B4-BE49-F238E27FC236}">
                <a16:creationId xmlns:a16="http://schemas.microsoft.com/office/drawing/2014/main" id="{3B89F841-C214-3136-253F-84618FA8996F}"/>
              </a:ext>
            </a:extLst>
          </p:cNvPr>
          <p:cNvSpPr>
            <a:spLocks noGrp="1"/>
          </p:cNvSpPr>
          <p:nvPr>
            <p:ph type="body" sz="quarter" idx="3"/>
          </p:nvPr>
        </p:nvSpPr>
        <p:spPr>
          <a:xfrm>
            <a:off x="6192838" y="1535113"/>
            <a:ext cx="5618162" cy="639762"/>
          </a:xfrm>
          <a:ln>
            <a:solidFill>
              <a:schemeClr val="bg1">
                <a:lumMod val="20000"/>
                <a:lumOff val="80000"/>
              </a:schemeClr>
            </a:solidFill>
          </a:ln>
        </p:spPr>
        <p:txBody>
          <a:bodyPr/>
          <a:lstStyle/>
          <a:p>
            <a:pPr>
              <a:buFont typeface="Wingdings" charset="2"/>
              <a:buNone/>
              <a:defRPr/>
            </a:pPr>
            <a:r>
              <a:rPr lang="en-US" dirty="0"/>
              <a:t>GENOMIC</a:t>
            </a:r>
          </a:p>
        </p:txBody>
      </p:sp>
      <p:sp>
        <p:nvSpPr>
          <p:cNvPr id="2" name="Content Placeholder 1">
            <a:extLst>
              <a:ext uri="{FF2B5EF4-FFF2-40B4-BE49-F238E27FC236}">
                <a16:creationId xmlns:a16="http://schemas.microsoft.com/office/drawing/2014/main" id="{2671A463-9F17-823E-0724-C2771285756E}"/>
              </a:ext>
            </a:extLst>
          </p:cNvPr>
          <p:cNvSpPr>
            <a:spLocks noGrp="1"/>
          </p:cNvSpPr>
          <p:nvPr>
            <p:ph sz="quarter" idx="4"/>
          </p:nvPr>
        </p:nvSpPr>
        <p:spPr>
          <a:xfrm>
            <a:off x="6192838" y="2174875"/>
            <a:ext cx="5618162" cy="3951288"/>
          </a:xfrm>
          <a:ln>
            <a:solidFill>
              <a:schemeClr val="bg1">
                <a:lumMod val="20000"/>
                <a:lumOff val="80000"/>
              </a:schemeClr>
            </a:solidFill>
          </a:ln>
        </p:spPr>
        <p:txBody>
          <a:bodyPr/>
          <a:lstStyle/>
          <a:p>
            <a:pPr>
              <a:buFont typeface="Wingdings" charset="2"/>
              <a:buChar char="n"/>
              <a:defRPr/>
            </a:pPr>
            <a:r>
              <a:rPr lang="en-US" dirty="0"/>
              <a:t>21-gene recurrence score (</a:t>
            </a:r>
            <a:r>
              <a:rPr lang="en-US" dirty="0" err="1"/>
              <a:t>Oncotype</a:t>
            </a:r>
            <a:r>
              <a:rPr lang="en-US" dirty="0"/>
              <a:t> </a:t>
            </a:r>
            <a:r>
              <a:rPr lang="en-US" dirty="0" err="1"/>
              <a:t>Dx</a:t>
            </a:r>
            <a:r>
              <a:rPr lang="en-US" dirty="0"/>
              <a:t>)</a:t>
            </a:r>
          </a:p>
          <a:p>
            <a:pPr>
              <a:buFont typeface="Wingdings" charset="2"/>
              <a:buChar char="n"/>
              <a:defRPr/>
            </a:pPr>
            <a:r>
              <a:rPr lang="en-US" dirty="0"/>
              <a:t>70-gene signature (</a:t>
            </a:r>
            <a:r>
              <a:rPr lang="en-US" dirty="0" err="1"/>
              <a:t>Mammaprint</a:t>
            </a:r>
            <a:r>
              <a:rPr lang="en-US" dirty="0"/>
              <a:t>)</a:t>
            </a:r>
          </a:p>
          <a:p>
            <a:pPr>
              <a:buFont typeface="Wingdings" charset="2"/>
              <a:buChar char="n"/>
              <a:defRPr/>
            </a:pPr>
            <a:r>
              <a:rPr lang="en-US" dirty="0"/>
              <a:t>PAM50</a:t>
            </a:r>
          </a:p>
          <a:p>
            <a:pPr>
              <a:buFont typeface="Wingdings" charset="2"/>
              <a:buChar char="n"/>
              <a:defRPr/>
            </a:pPr>
            <a:r>
              <a:rPr lang="en-US" dirty="0"/>
              <a:t>12 gene (</a:t>
            </a:r>
            <a:r>
              <a:rPr lang="en-US" dirty="0" err="1"/>
              <a:t>Endopredict</a:t>
            </a:r>
            <a:r>
              <a:rPr lang="en-US" dirty="0"/>
              <a:t>)</a:t>
            </a:r>
          </a:p>
          <a:p>
            <a:pPr>
              <a:buFont typeface="Wingdings" charset="2"/>
              <a:buChar char="n"/>
              <a:defRPr/>
            </a:pPr>
            <a:r>
              <a:rPr lang="en-US" dirty="0"/>
              <a:t>Breast Cancer Index (BCI)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8EC68B7-8E7E-19A7-4004-1E12CF9ED462}"/>
              </a:ext>
            </a:extLst>
          </p:cNvPr>
          <p:cNvSpPr>
            <a:spLocks noGrp="1" noChangeArrowheads="1"/>
          </p:cNvSpPr>
          <p:nvPr>
            <p:ph type="title"/>
          </p:nvPr>
        </p:nvSpPr>
        <p:spPr>
          <a:xfrm>
            <a:off x="1981200" y="433386"/>
            <a:ext cx="8229600" cy="785813"/>
          </a:xfrm>
          <a:noFill/>
          <a:extLst>
            <a:ext uri="{909E8E84-426E-40DD-AFC4-6F175D3DCCD1}">
              <a14:hiddenFill xmlns:a14="http://schemas.microsoft.com/office/drawing/2010/main">
                <a:solidFill>
                  <a:srgbClr val="FFFFFF"/>
                </a:solidFill>
              </a14:hiddenFill>
            </a:ext>
          </a:extLst>
        </p:spPr>
        <p:txBody>
          <a:bodyPr/>
          <a:lstStyle/>
          <a:p>
            <a:r>
              <a:rPr lang="en-US" altLang="en-US" sz="4400" b="1" dirty="0">
                <a:effectLst/>
                <a:latin typeface="Calibri" panose="020F0502020204030204" pitchFamily="34" charset="0"/>
                <a:cs typeface="Calibri" panose="020F0502020204030204" pitchFamily="34" charset="0"/>
              </a:rPr>
              <a:t>Predictive Factor</a:t>
            </a:r>
            <a:endParaRPr lang="en-US" altLang="en-US" sz="3600" b="1" dirty="0">
              <a:effectLst/>
              <a:latin typeface="Calibri" panose="020F0502020204030204" pitchFamily="34" charset="0"/>
              <a:cs typeface="Calibri" panose="020F0502020204030204" pitchFamily="34" charset="0"/>
            </a:endParaRPr>
          </a:p>
        </p:txBody>
      </p:sp>
      <p:sp>
        <p:nvSpPr>
          <p:cNvPr id="12291" name="Rectangle 3">
            <a:extLst>
              <a:ext uri="{FF2B5EF4-FFF2-40B4-BE49-F238E27FC236}">
                <a16:creationId xmlns:a16="http://schemas.microsoft.com/office/drawing/2014/main" id="{3A12A00F-0BA6-DED3-1300-2607052570BB}"/>
              </a:ext>
            </a:extLst>
          </p:cNvPr>
          <p:cNvSpPr>
            <a:spLocks noGrp="1" noChangeArrowheads="1"/>
          </p:cNvSpPr>
          <p:nvPr>
            <p:ph type="body" idx="1"/>
          </p:nvPr>
        </p:nvSpPr>
        <p:spPr>
          <a:xfrm>
            <a:off x="1714500" y="1217612"/>
            <a:ext cx="8763000" cy="685800"/>
          </a:xfrm>
          <a:noFill/>
          <a:extLst>
            <a:ext uri="{909E8E84-426E-40DD-AFC4-6F175D3DCCD1}">
              <a14:hiddenFill xmlns:a14="http://schemas.microsoft.com/office/drawing/2010/main">
                <a:solidFill>
                  <a:srgbClr val="FFFFFF"/>
                </a:solidFill>
              </a14:hiddenFill>
            </a:ext>
          </a:extLst>
        </p:spPr>
        <p:txBody>
          <a:bodyPr/>
          <a:lstStyle/>
          <a:p>
            <a:pPr algn="ctr">
              <a:buFont typeface="Wingdings" pitchFamily="2" charset="2"/>
              <a:buNone/>
            </a:pPr>
            <a:r>
              <a:rPr lang="en-US" altLang="en-US" sz="2800" b="1" u="sng" dirty="0">
                <a:effectLst/>
                <a:latin typeface="Calibri" panose="020F0502020204030204" pitchFamily="34" charset="0"/>
                <a:cs typeface="Calibri" panose="020F0502020204030204" pitchFamily="34" charset="0"/>
              </a:rPr>
              <a:t>Indicate </a:t>
            </a:r>
            <a:r>
              <a:rPr lang="en-US" altLang="en-US" sz="2800" b="1" u="sng" dirty="0" err="1">
                <a:effectLst/>
                <a:latin typeface="Calibri" panose="020F0502020204030204" pitchFamily="34" charset="0"/>
                <a:cs typeface="Calibri" panose="020F0502020204030204" pitchFamily="34" charset="0"/>
              </a:rPr>
              <a:t>tumour</a:t>
            </a:r>
            <a:r>
              <a:rPr lang="ja-JP" altLang="en-US" sz="2800" b="1" u="sng" dirty="0">
                <a:effectLst/>
                <a:latin typeface="Calibri" panose="020F0502020204030204" pitchFamily="34" charset="0"/>
                <a:cs typeface="Calibri" panose="020F0502020204030204" pitchFamily="34" charset="0"/>
              </a:rPr>
              <a:t>’</a:t>
            </a:r>
            <a:r>
              <a:rPr lang="en-US" altLang="ja-JP" sz="2800" b="1" u="sng" dirty="0">
                <a:effectLst/>
                <a:latin typeface="Calibri" panose="020F0502020204030204" pitchFamily="34" charset="0"/>
                <a:cs typeface="Calibri" panose="020F0502020204030204" pitchFamily="34" charset="0"/>
              </a:rPr>
              <a:t>s responsiveness to a particular therapy</a:t>
            </a:r>
            <a:endParaRPr lang="en-US" altLang="en-US" sz="2800" b="1" u="sng" dirty="0">
              <a:effectLst/>
              <a:latin typeface="Calibri" panose="020F0502020204030204" pitchFamily="34" charset="0"/>
              <a:cs typeface="Calibri" panose="020F0502020204030204" pitchFamily="34" charset="0"/>
            </a:endParaRPr>
          </a:p>
        </p:txBody>
      </p:sp>
      <p:pic>
        <p:nvPicPr>
          <p:cNvPr id="12292" name="Picture 2" descr="Action Comics 13 - Train - Superman - Water - Stop - Tracks">
            <a:extLst>
              <a:ext uri="{FF2B5EF4-FFF2-40B4-BE49-F238E27FC236}">
                <a16:creationId xmlns:a16="http://schemas.microsoft.com/office/drawing/2014/main" id="{D3B723AA-D531-BC68-6F63-9154E9706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34290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3">
            <a:extLst>
              <a:ext uri="{FF2B5EF4-FFF2-40B4-BE49-F238E27FC236}">
                <a16:creationId xmlns:a16="http://schemas.microsoft.com/office/drawing/2014/main" id="{80CA0E1C-6342-F910-FCCE-77A611A283F0}"/>
              </a:ext>
            </a:extLst>
          </p:cNvPr>
          <p:cNvSpPr txBox="1">
            <a:spLocks noChangeArrowheads="1"/>
          </p:cNvSpPr>
          <p:nvPr/>
        </p:nvSpPr>
        <p:spPr bwMode="auto">
          <a:xfrm>
            <a:off x="1791629" y="6596390"/>
            <a:ext cx="28937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ClrTx/>
              <a:buSzTx/>
              <a:buFontTx/>
              <a:buNone/>
            </a:pPr>
            <a:r>
              <a:rPr lang="en-US" altLang="en-US" sz="1100" dirty="0">
                <a:hlinkClick r:id="rId4"/>
              </a:rPr>
              <a:t>www.coverbrowser.com/covers/action-comics</a:t>
            </a:r>
            <a:r>
              <a:rPr lang="en-US" altLang="en-US" sz="1100" dirty="0"/>
              <a:t> </a:t>
            </a:r>
          </a:p>
        </p:txBody>
      </p:sp>
      <p:sp>
        <p:nvSpPr>
          <p:cNvPr id="12294" name="Rectangle 3">
            <a:extLst>
              <a:ext uri="{FF2B5EF4-FFF2-40B4-BE49-F238E27FC236}">
                <a16:creationId xmlns:a16="http://schemas.microsoft.com/office/drawing/2014/main" id="{1EB57586-5118-B7DA-0B6D-A3D722FE4A70}"/>
              </a:ext>
            </a:extLst>
          </p:cNvPr>
          <p:cNvSpPr txBox="1">
            <a:spLocks noChangeArrowheads="1"/>
          </p:cNvSpPr>
          <p:nvPr/>
        </p:nvSpPr>
        <p:spPr bwMode="black">
          <a:xfrm flipH="1">
            <a:off x="5486400" y="2587625"/>
            <a:ext cx="6553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800" dirty="0"/>
              <a:t>ER</a:t>
            </a:r>
          </a:p>
          <a:p>
            <a:r>
              <a:rPr lang="en-US" altLang="en-US" sz="2800" dirty="0"/>
              <a:t>HER2</a:t>
            </a:r>
          </a:p>
          <a:p>
            <a:r>
              <a:rPr lang="en-US" altLang="en-US" sz="2800" dirty="0"/>
              <a:t>21-gene recurrence score (Oncotype </a:t>
            </a:r>
            <a:r>
              <a:rPr lang="en-US" altLang="en-US" sz="2800" i="1" dirty="0"/>
              <a:t>DX)</a:t>
            </a:r>
          </a:p>
          <a:p>
            <a:r>
              <a:rPr lang="en-US" altLang="en-US" sz="2800" dirty="0"/>
              <a:t>Breast Cancer Index (BCI)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985F71-6E55-780E-AFA1-EA411DAED66F}"/>
              </a:ext>
            </a:extLst>
          </p:cNvPr>
          <p:cNvSpPr txBox="1">
            <a:spLocks noChangeArrowheads="1"/>
          </p:cNvSpPr>
          <p:nvPr/>
        </p:nvSpPr>
        <p:spPr>
          <a:xfrm>
            <a:off x="838200" y="2454275"/>
            <a:ext cx="10363200" cy="1736725"/>
          </a:xfrm>
          <a:prstGeom prst="rect">
            <a:avLst/>
          </a:prstGeom>
        </p:spPr>
        <p:txBody>
          <a:bodyPr/>
          <a:lstStyle>
            <a:lvl1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a:ea typeface="MS PGothic" pitchFamily="34" charset="-128"/>
                <a:cs typeface="Calibri"/>
              </a:defRPr>
            </a:lvl1pPr>
            <a:lvl2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2pPr>
            <a:lvl3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3pPr>
            <a:lvl4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4pPr>
            <a:lvl5pPr algn="ctr" rtl="0" eaLnBrk="0" fontAlgn="base" hangingPunct="0">
              <a:spcBef>
                <a:spcPct val="0"/>
              </a:spcBef>
              <a:spcAft>
                <a:spcPct val="0"/>
              </a:spcAft>
              <a:defRPr sz="4800">
                <a:solidFill>
                  <a:schemeClr val="folHlink"/>
                </a:solidFill>
                <a:effectLst>
                  <a:outerShdw blurRad="38100" dist="38100" dir="2700000" algn="tl">
                    <a:srgbClr val="000000"/>
                  </a:outerShdw>
                </a:effectLst>
                <a:latin typeface="Calibri" charset="0"/>
                <a:ea typeface="MS PGothic" pitchFamily="34" charset="-128"/>
                <a:cs typeface="Calibri"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Comic Sans MS" pitchFamily="66" charset="0"/>
              </a:defRPr>
            </a:lvl9pPr>
          </a:lstStyle>
          <a:p>
            <a:pPr eaLnBrk="1" hangingPunct="1">
              <a:defRPr/>
            </a:pPr>
            <a:r>
              <a:rPr lang="en-US" altLang="en-US" b="1" kern="0" dirty="0">
                <a:latin typeface="Calibri" charset="0"/>
                <a:ea typeface="MS PGothic" charset="-128"/>
              </a:rPr>
              <a:t>Genomic Prognostic/Predictive Factors</a:t>
            </a:r>
            <a:br>
              <a:rPr lang="en-US" altLang="en-US" b="1" kern="0" dirty="0">
                <a:latin typeface="Calibri" charset="0"/>
                <a:ea typeface="MS PGothic" charset="-128"/>
              </a:rPr>
            </a:br>
            <a:r>
              <a:rPr lang="en-US" altLang="en-US" b="1" kern="0" dirty="0">
                <a:latin typeface="Calibri" charset="0"/>
                <a:ea typeface="MS PGothic" charset="-128"/>
              </a:rPr>
              <a:t>Early-Stage HR+/HER2- Breast Cancer </a:t>
            </a:r>
          </a:p>
        </p:txBody>
      </p:sp>
    </p:spTree>
    <p:extLst>
      <p:ext uri="{BB962C8B-B14F-4D97-AF65-F5344CB8AC3E}">
        <p14:creationId xmlns:p14="http://schemas.microsoft.com/office/powerpoint/2010/main" val="272249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9340E2DA-C823-0841-5E09-2BCEAF9CE077}"/>
              </a:ext>
            </a:extLst>
          </p:cNvPr>
          <p:cNvSpPr>
            <a:spLocks noGrp="1" noChangeArrowheads="1"/>
          </p:cNvSpPr>
          <p:nvPr>
            <p:ph type="title"/>
          </p:nvPr>
        </p:nvSpPr>
        <p:spPr>
          <a:xfrm>
            <a:off x="152400" y="465416"/>
            <a:ext cx="11887200" cy="1206262"/>
          </a:xfrm>
        </p:spPr>
        <p:txBody>
          <a:bodyPr/>
          <a:lstStyle/>
          <a:p>
            <a:pPr eaLnBrk="1" hangingPunct="1">
              <a:defRPr/>
            </a:pPr>
            <a:r>
              <a:rPr lang="en-US" altLang="en-US" sz="4400" b="1" dirty="0">
                <a:latin typeface="Calibri" charset="0"/>
                <a:ea typeface="MS PGothic" charset="-128"/>
              </a:rPr>
              <a:t>21-gene Recurrence Score</a:t>
            </a:r>
            <a:br>
              <a:rPr lang="en-US" altLang="en-US" sz="4400" b="1" dirty="0">
                <a:latin typeface="Calibri" charset="0"/>
                <a:ea typeface="MS PGothic" charset="-128"/>
              </a:rPr>
            </a:br>
            <a:r>
              <a:rPr lang="en-US" altLang="en-US" sz="3600" b="1" dirty="0">
                <a:latin typeface="Calibri" charset="0"/>
                <a:ea typeface="MS PGothic" charset="-128"/>
              </a:rPr>
              <a:t>Prognostic and Predictive – Results from NSABP B14 and B20</a:t>
            </a:r>
            <a:endParaRPr lang="en-US" altLang="en-US" sz="4400" b="1" dirty="0">
              <a:latin typeface="Calibri" charset="0"/>
              <a:ea typeface="MS PGothic" charset="-128"/>
            </a:endParaRPr>
          </a:p>
        </p:txBody>
      </p:sp>
      <p:grpSp>
        <p:nvGrpSpPr>
          <p:cNvPr id="16387" name="Group 1">
            <a:extLst>
              <a:ext uri="{FF2B5EF4-FFF2-40B4-BE49-F238E27FC236}">
                <a16:creationId xmlns:a16="http://schemas.microsoft.com/office/drawing/2014/main" id="{B5E2C6A5-3CD1-601D-9C15-55474124C332}"/>
              </a:ext>
            </a:extLst>
          </p:cNvPr>
          <p:cNvGrpSpPr>
            <a:grpSpLocks/>
          </p:cNvGrpSpPr>
          <p:nvPr/>
        </p:nvGrpSpPr>
        <p:grpSpPr bwMode="auto">
          <a:xfrm>
            <a:off x="457200" y="2011363"/>
            <a:ext cx="5349875" cy="3892550"/>
            <a:chOff x="3505201" y="1524000"/>
            <a:chExt cx="5349875" cy="3892550"/>
          </a:xfrm>
        </p:grpSpPr>
        <p:pic>
          <p:nvPicPr>
            <p:cNvPr id="16394" name="Picture 3">
              <a:extLst>
                <a:ext uri="{FF2B5EF4-FFF2-40B4-BE49-F238E27FC236}">
                  <a16:creationId xmlns:a16="http://schemas.microsoft.com/office/drawing/2014/main" id="{3DF6CA45-A246-D7D5-8FD4-4FEC1B1B0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1524000"/>
              <a:ext cx="534987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4">
              <a:extLst>
                <a:ext uri="{FF2B5EF4-FFF2-40B4-BE49-F238E27FC236}">
                  <a16:creationId xmlns:a16="http://schemas.microsoft.com/office/drawing/2014/main" id="{6469E947-17A9-AE63-AFA4-30771F2DC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90800"/>
              <a:ext cx="2038350" cy="127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8" name="Text Box 5">
            <a:extLst>
              <a:ext uri="{FF2B5EF4-FFF2-40B4-BE49-F238E27FC236}">
                <a16:creationId xmlns:a16="http://schemas.microsoft.com/office/drawing/2014/main" id="{B467014D-D346-7759-F7B8-754786A29BC3}"/>
              </a:ext>
            </a:extLst>
          </p:cNvPr>
          <p:cNvSpPr txBox="1">
            <a:spLocks noChangeArrowheads="1"/>
          </p:cNvSpPr>
          <p:nvPr/>
        </p:nvSpPr>
        <p:spPr bwMode="auto">
          <a:xfrm>
            <a:off x="3114255" y="6596390"/>
            <a:ext cx="59634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r>
              <a:rPr lang="en-US" altLang="en-US" sz="1100" dirty="0"/>
              <a:t>Paik S et al. </a:t>
            </a:r>
            <a:r>
              <a:rPr lang="en-US" altLang="en-US" sz="1100" i="1" dirty="0"/>
              <a:t>N </a:t>
            </a:r>
            <a:r>
              <a:rPr lang="en-US" altLang="en-US" sz="1100" i="1" dirty="0" err="1"/>
              <a:t>Engl</a:t>
            </a:r>
            <a:r>
              <a:rPr lang="en-US" altLang="en-US" sz="1100" i="1" dirty="0"/>
              <a:t> J Med. </a:t>
            </a:r>
            <a:r>
              <a:rPr lang="en-US" altLang="en-US" sz="1100" dirty="0"/>
              <a:t>2004;351(27):2817-2826; Paik S et al. </a:t>
            </a:r>
            <a:r>
              <a:rPr lang="en-US" altLang="en-US" sz="1100" i="1" dirty="0"/>
              <a:t>J Clin Oncol.</a:t>
            </a:r>
            <a:r>
              <a:rPr lang="en-US" altLang="en-US" sz="1100" dirty="0"/>
              <a:t> 2006;24(23):3726-3734.</a:t>
            </a:r>
          </a:p>
        </p:txBody>
      </p:sp>
      <p:grpSp>
        <p:nvGrpSpPr>
          <p:cNvPr id="16389" name="Group 4">
            <a:extLst>
              <a:ext uri="{FF2B5EF4-FFF2-40B4-BE49-F238E27FC236}">
                <a16:creationId xmlns:a16="http://schemas.microsoft.com/office/drawing/2014/main" id="{4547B657-2BE8-284A-FF61-CFDADA239A1E}"/>
              </a:ext>
            </a:extLst>
          </p:cNvPr>
          <p:cNvGrpSpPr>
            <a:grpSpLocks/>
          </p:cNvGrpSpPr>
          <p:nvPr/>
        </p:nvGrpSpPr>
        <p:grpSpPr bwMode="auto">
          <a:xfrm>
            <a:off x="6324600" y="2011363"/>
            <a:ext cx="5410200" cy="3932237"/>
            <a:chOff x="760" y="1171"/>
            <a:chExt cx="4328" cy="2813"/>
          </a:xfrm>
        </p:grpSpPr>
        <p:pic>
          <p:nvPicPr>
            <p:cNvPr id="16390" name="Picture 5">
              <a:extLst>
                <a:ext uri="{FF2B5EF4-FFF2-40B4-BE49-F238E27FC236}">
                  <a16:creationId xmlns:a16="http://schemas.microsoft.com/office/drawing/2014/main" id="{FF87783E-0842-03DE-71A4-73A6819BC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 y="1171"/>
              <a:ext cx="4328" cy="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6">
              <a:extLst>
                <a:ext uri="{FF2B5EF4-FFF2-40B4-BE49-F238E27FC236}">
                  <a16:creationId xmlns:a16="http://schemas.microsoft.com/office/drawing/2014/main" id="{B34B968E-98FB-052E-DB3A-5C6B0651CD68}"/>
                </a:ext>
              </a:extLst>
            </p:cNvPr>
            <p:cNvSpPr txBox="1">
              <a:spLocks noChangeArrowheads="1"/>
            </p:cNvSpPr>
            <p:nvPr/>
          </p:nvSpPr>
          <p:spPr bwMode="auto">
            <a:xfrm>
              <a:off x="3670" y="3220"/>
              <a:ext cx="1296" cy="22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400" b="1">
                  <a:solidFill>
                    <a:schemeClr val="bg2"/>
                  </a:solidFill>
                </a:rPr>
                <a:t>DDFS 60% </a:t>
              </a:r>
              <a:r>
                <a:rPr lang="en-US" altLang="en-US" sz="1400" b="1">
                  <a:solidFill>
                    <a:schemeClr val="bg2"/>
                  </a:solidFill>
                  <a:sym typeface="Symbol" pitchFamily="2" charset="2"/>
                </a:rPr>
                <a:t> 88%</a:t>
              </a:r>
            </a:p>
          </p:txBody>
        </p:sp>
        <p:sp>
          <p:nvSpPr>
            <p:cNvPr id="16392" name="Text Box 7">
              <a:extLst>
                <a:ext uri="{FF2B5EF4-FFF2-40B4-BE49-F238E27FC236}">
                  <a16:creationId xmlns:a16="http://schemas.microsoft.com/office/drawing/2014/main" id="{AEBDF5A0-774C-B6B5-44C4-7FD2170A2485}"/>
                </a:ext>
              </a:extLst>
            </p:cNvPr>
            <p:cNvSpPr txBox="1">
              <a:spLocks noChangeArrowheads="1"/>
            </p:cNvSpPr>
            <p:nvPr/>
          </p:nvSpPr>
          <p:spPr bwMode="auto">
            <a:xfrm>
              <a:off x="2264" y="2346"/>
              <a:ext cx="1239" cy="22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400" b="1">
                  <a:solidFill>
                    <a:schemeClr val="bg2"/>
                  </a:solidFill>
                </a:rPr>
                <a:t>DDFS 89% </a:t>
              </a:r>
              <a:r>
                <a:rPr lang="en-US" altLang="en-US" sz="1400" b="1">
                  <a:solidFill>
                    <a:schemeClr val="bg2"/>
                  </a:solidFill>
                  <a:sym typeface="Symbol" pitchFamily="2" charset="2"/>
                </a:rPr>
                <a:t> 91%</a:t>
              </a:r>
            </a:p>
          </p:txBody>
        </p:sp>
        <p:sp>
          <p:nvSpPr>
            <p:cNvPr id="16393" name="Text Box 8">
              <a:extLst>
                <a:ext uri="{FF2B5EF4-FFF2-40B4-BE49-F238E27FC236}">
                  <a16:creationId xmlns:a16="http://schemas.microsoft.com/office/drawing/2014/main" id="{5BEB3A41-2BF4-580F-B7EC-C9F3DD97D037}"/>
                </a:ext>
              </a:extLst>
            </p:cNvPr>
            <p:cNvSpPr txBox="1">
              <a:spLocks noChangeArrowheads="1"/>
            </p:cNvSpPr>
            <p:nvPr/>
          </p:nvSpPr>
          <p:spPr bwMode="auto">
            <a:xfrm>
              <a:off x="2264" y="1728"/>
              <a:ext cx="1239" cy="22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400" b="1" dirty="0">
                  <a:solidFill>
                    <a:schemeClr val="bg2"/>
                  </a:solidFill>
                </a:rPr>
                <a:t>DDFS 97% </a:t>
              </a:r>
              <a:r>
                <a:rPr lang="en-US" altLang="en-US" sz="1400" b="1" dirty="0">
                  <a:solidFill>
                    <a:schemeClr val="bg2"/>
                  </a:solidFill>
                  <a:sym typeface="Symbol" pitchFamily="2" charset="2"/>
                </a:rPr>
                <a:t> 96%</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65316A12-CB5E-85B6-3DA9-2F522DD2E9D8}"/>
              </a:ext>
            </a:extLst>
          </p:cNvPr>
          <p:cNvSpPr>
            <a:spLocks noGrp="1" noChangeArrowheads="1"/>
          </p:cNvSpPr>
          <p:nvPr>
            <p:ph type="title"/>
          </p:nvPr>
        </p:nvSpPr>
        <p:spPr>
          <a:xfrm>
            <a:off x="2055813" y="152400"/>
            <a:ext cx="8153400" cy="1143000"/>
          </a:xfrm>
        </p:spPr>
        <p:txBody>
          <a:bodyPr/>
          <a:lstStyle/>
          <a:p>
            <a:pPr eaLnBrk="1" hangingPunct="1">
              <a:defRPr/>
            </a:pPr>
            <a:r>
              <a:rPr lang="en-US" altLang="en-US" sz="3600" b="1" dirty="0">
                <a:latin typeface="Calibri" charset="0"/>
                <a:ea typeface="MS PGothic" charset="-128"/>
              </a:rPr>
              <a:t>Intergroup </a:t>
            </a:r>
            <a:r>
              <a:rPr lang="en-US" altLang="en-US" sz="3600" b="1" dirty="0" err="1">
                <a:latin typeface="Calibri" charset="0"/>
                <a:ea typeface="MS PGothic" charset="-128"/>
              </a:rPr>
              <a:t>TAILORx</a:t>
            </a:r>
            <a:r>
              <a:rPr lang="en-US" altLang="en-US" sz="3600" b="1" dirty="0">
                <a:latin typeface="Calibri" charset="0"/>
                <a:ea typeface="MS PGothic" charset="-128"/>
              </a:rPr>
              <a:t> Trial</a:t>
            </a:r>
          </a:p>
        </p:txBody>
      </p:sp>
      <p:sp>
        <p:nvSpPr>
          <p:cNvPr id="19459" name="Text Box 3">
            <a:extLst>
              <a:ext uri="{FF2B5EF4-FFF2-40B4-BE49-F238E27FC236}">
                <a16:creationId xmlns:a16="http://schemas.microsoft.com/office/drawing/2014/main" id="{761A6237-BDAD-3A9A-FF03-68CD0333024C}"/>
              </a:ext>
            </a:extLst>
          </p:cNvPr>
          <p:cNvSpPr txBox="1">
            <a:spLocks noChangeArrowheads="1"/>
          </p:cNvSpPr>
          <p:nvPr/>
        </p:nvSpPr>
        <p:spPr bwMode="auto">
          <a:xfrm>
            <a:off x="4406900" y="1948190"/>
            <a:ext cx="3395663" cy="363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336" tIns="42668" rIns="85336" bIns="42668">
            <a:spAutoFit/>
          </a:bodyPr>
          <a:lstStyle>
            <a:lvl1pPr defTabSz="854075">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854075">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854075">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854075">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854075">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a:t>21-gene Recurrence Score Assay </a:t>
            </a:r>
            <a:endParaRPr lang="en-US" altLang="en-US" sz="1800" b="1">
              <a:sym typeface="Symbol" pitchFamily="2" charset="2"/>
            </a:endParaRPr>
          </a:p>
        </p:txBody>
      </p:sp>
      <p:sp>
        <p:nvSpPr>
          <p:cNvPr id="19460" name="Text Box 5">
            <a:extLst>
              <a:ext uri="{FF2B5EF4-FFF2-40B4-BE49-F238E27FC236}">
                <a16:creationId xmlns:a16="http://schemas.microsoft.com/office/drawing/2014/main" id="{49C9C897-3326-A3EA-05B5-8B904530B9B4}"/>
              </a:ext>
            </a:extLst>
          </p:cNvPr>
          <p:cNvSpPr txBox="1">
            <a:spLocks noChangeArrowheads="1"/>
          </p:cNvSpPr>
          <p:nvPr/>
        </p:nvSpPr>
        <p:spPr bwMode="auto">
          <a:xfrm>
            <a:off x="3835400" y="1186190"/>
            <a:ext cx="4548188" cy="363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336" tIns="42668" rIns="85336" bIns="42668">
            <a:spAutoFit/>
          </a:bodyPr>
          <a:lstStyle>
            <a:lvl1pPr defTabSz="854075">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854075">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854075">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854075">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854075">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a:t>Node Negative ER/PR positive, HER2 negative</a:t>
            </a:r>
            <a:endParaRPr lang="en-US" altLang="en-US" sz="1800" b="1">
              <a:sym typeface="Symbol" pitchFamily="2" charset="2"/>
            </a:endParaRPr>
          </a:p>
        </p:txBody>
      </p:sp>
      <p:sp>
        <p:nvSpPr>
          <p:cNvPr id="19461" name="Text Box 7">
            <a:extLst>
              <a:ext uri="{FF2B5EF4-FFF2-40B4-BE49-F238E27FC236}">
                <a16:creationId xmlns:a16="http://schemas.microsoft.com/office/drawing/2014/main" id="{4D6FD46D-CD5D-CFA1-D5B3-8C59DE0F1A79}"/>
              </a:ext>
            </a:extLst>
          </p:cNvPr>
          <p:cNvSpPr txBox="1">
            <a:spLocks noChangeArrowheads="1"/>
          </p:cNvSpPr>
          <p:nvPr/>
        </p:nvSpPr>
        <p:spPr bwMode="auto">
          <a:xfrm>
            <a:off x="1054100" y="2901315"/>
            <a:ext cx="2501900" cy="646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dirty="0"/>
              <a:t> RS </a:t>
            </a:r>
            <a:r>
              <a:rPr lang="en-US" altLang="en-US" sz="1800" b="1" u="sng" dirty="0"/>
              <a:t>&lt;</a:t>
            </a:r>
            <a:r>
              <a:rPr lang="en-US" altLang="en-US" sz="1800" b="1" dirty="0"/>
              <a:t> 10</a:t>
            </a:r>
          </a:p>
          <a:p>
            <a:pPr algn="ctr" eaLnBrk="1" hangingPunct="1">
              <a:spcBef>
                <a:spcPct val="0"/>
              </a:spcBef>
              <a:buClrTx/>
              <a:buSzTx/>
              <a:buFontTx/>
              <a:buNone/>
            </a:pPr>
            <a:r>
              <a:rPr lang="en-US" altLang="en-US" sz="1800" b="1" dirty="0"/>
              <a:t>HT Registry (n=1629)</a:t>
            </a:r>
            <a:endParaRPr lang="en-US" altLang="en-US" sz="1600" b="1" dirty="0"/>
          </a:p>
        </p:txBody>
      </p:sp>
      <p:sp>
        <p:nvSpPr>
          <p:cNvPr id="19462" name="Text Box 8">
            <a:extLst>
              <a:ext uri="{FF2B5EF4-FFF2-40B4-BE49-F238E27FC236}">
                <a16:creationId xmlns:a16="http://schemas.microsoft.com/office/drawing/2014/main" id="{86DB4ADB-959B-0C5B-8976-FCF0AEDEAF61}"/>
              </a:ext>
            </a:extLst>
          </p:cNvPr>
          <p:cNvSpPr txBox="1">
            <a:spLocks noChangeArrowheads="1"/>
          </p:cNvSpPr>
          <p:nvPr/>
        </p:nvSpPr>
        <p:spPr bwMode="auto">
          <a:xfrm>
            <a:off x="8223250" y="2870528"/>
            <a:ext cx="2978150" cy="646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a:t> RS </a:t>
            </a:r>
            <a:r>
              <a:rPr lang="en-US" altLang="en-US" sz="1800" b="1" u="sng"/>
              <a:t>&gt;</a:t>
            </a:r>
            <a:r>
              <a:rPr lang="en-US" altLang="en-US" sz="1800" b="1"/>
              <a:t> 26</a:t>
            </a:r>
          </a:p>
          <a:p>
            <a:pPr algn="ctr" eaLnBrk="1" hangingPunct="1">
              <a:spcBef>
                <a:spcPct val="0"/>
              </a:spcBef>
              <a:buClrTx/>
              <a:buSzTx/>
              <a:buFontTx/>
              <a:buNone/>
            </a:pPr>
            <a:r>
              <a:rPr lang="en-US" altLang="en-US" sz="1800" b="1"/>
              <a:t>CTX +HT Registry (n=1389)</a:t>
            </a:r>
            <a:endParaRPr lang="en-US" altLang="en-US" sz="1600" b="1"/>
          </a:p>
        </p:txBody>
      </p:sp>
      <p:cxnSp>
        <p:nvCxnSpPr>
          <p:cNvPr id="19463" name="Straight Arrow Connector 18">
            <a:extLst>
              <a:ext uri="{FF2B5EF4-FFF2-40B4-BE49-F238E27FC236}">
                <a16:creationId xmlns:a16="http://schemas.microsoft.com/office/drawing/2014/main" id="{E2EE9012-262F-8F83-988F-C03AE70A49CC}"/>
              </a:ext>
            </a:extLst>
          </p:cNvPr>
          <p:cNvCxnSpPr>
            <a:cxnSpLocks noChangeShapeType="1"/>
            <a:stCxn id="19460" idx="2"/>
            <a:endCxn id="19459" idx="0"/>
          </p:cNvCxnSpPr>
          <p:nvPr/>
        </p:nvCxnSpPr>
        <p:spPr bwMode="auto">
          <a:xfrm flipH="1">
            <a:off x="6105525" y="1549728"/>
            <a:ext cx="3175" cy="398462"/>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7" name="Straight Arrow Connector 15">
            <a:extLst>
              <a:ext uri="{FF2B5EF4-FFF2-40B4-BE49-F238E27FC236}">
                <a16:creationId xmlns:a16="http://schemas.microsoft.com/office/drawing/2014/main" id="{F3135BFA-E615-DEC8-E710-3E04EA60764C}"/>
              </a:ext>
            </a:extLst>
          </p:cNvPr>
          <p:cNvCxnSpPr>
            <a:cxnSpLocks noChangeShapeType="1"/>
            <a:stCxn id="19459" idx="2"/>
            <a:endCxn id="19476" idx="0"/>
          </p:cNvCxnSpPr>
          <p:nvPr/>
        </p:nvCxnSpPr>
        <p:spPr bwMode="auto">
          <a:xfrm>
            <a:off x="6105525" y="2311728"/>
            <a:ext cx="6350" cy="55086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8" name="Straight Arrow Connector 8">
            <a:extLst>
              <a:ext uri="{FF2B5EF4-FFF2-40B4-BE49-F238E27FC236}">
                <a16:creationId xmlns:a16="http://schemas.microsoft.com/office/drawing/2014/main" id="{54A28572-9BA2-BC83-85C5-1FC991F5B2F4}"/>
              </a:ext>
            </a:extLst>
          </p:cNvPr>
          <p:cNvCxnSpPr>
            <a:cxnSpLocks noChangeShapeType="1"/>
            <a:stCxn id="19459" idx="2"/>
            <a:endCxn id="19461" idx="0"/>
          </p:cNvCxnSpPr>
          <p:nvPr/>
        </p:nvCxnSpPr>
        <p:spPr bwMode="auto">
          <a:xfrm flipH="1">
            <a:off x="2305050" y="2311728"/>
            <a:ext cx="3799682" cy="58958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9" name="Straight Arrow Connector 10">
            <a:extLst>
              <a:ext uri="{FF2B5EF4-FFF2-40B4-BE49-F238E27FC236}">
                <a16:creationId xmlns:a16="http://schemas.microsoft.com/office/drawing/2014/main" id="{89EDE856-99B8-ED77-8F59-5DAF3E5A74A6}"/>
              </a:ext>
            </a:extLst>
          </p:cNvPr>
          <p:cNvCxnSpPr>
            <a:cxnSpLocks noChangeShapeType="1"/>
            <a:stCxn id="19459" idx="2"/>
            <a:endCxn id="19462" idx="0"/>
          </p:cNvCxnSpPr>
          <p:nvPr/>
        </p:nvCxnSpPr>
        <p:spPr bwMode="auto">
          <a:xfrm>
            <a:off x="6105525" y="2311728"/>
            <a:ext cx="3606800" cy="5588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9471" name="Group 5">
            <a:extLst>
              <a:ext uri="{FF2B5EF4-FFF2-40B4-BE49-F238E27FC236}">
                <a16:creationId xmlns:a16="http://schemas.microsoft.com/office/drawing/2014/main" id="{0140368E-9FAE-D08C-CC25-F028F6F37B58}"/>
              </a:ext>
            </a:extLst>
          </p:cNvPr>
          <p:cNvGrpSpPr>
            <a:grpSpLocks/>
          </p:cNvGrpSpPr>
          <p:nvPr/>
        </p:nvGrpSpPr>
        <p:grpSpPr bwMode="auto">
          <a:xfrm>
            <a:off x="4267200" y="2862590"/>
            <a:ext cx="3689349" cy="2454275"/>
            <a:chOff x="4267201" y="2667001"/>
            <a:chExt cx="3689351" cy="1933576"/>
          </a:xfrm>
        </p:grpSpPr>
        <p:grpSp>
          <p:nvGrpSpPr>
            <p:cNvPr id="19472" name="Group 13">
              <a:extLst>
                <a:ext uri="{FF2B5EF4-FFF2-40B4-BE49-F238E27FC236}">
                  <a16:creationId xmlns:a16="http://schemas.microsoft.com/office/drawing/2014/main" id="{9CF12BBF-D6ED-08DD-6D54-945AE8122068}"/>
                </a:ext>
              </a:extLst>
            </p:cNvPr>
            <p:cNvGrpSpPr>
              <a:grpSpLocks/>
            </p:cNvGrpSpPr>
            <p:nvPr/>
          </p:nvGrpSpPr>
          <p:grpSpPr bwMode="auto">
            <a:xfrm>
              <a:off x="4267201" y="2667001"/>
              <a:ext cx="3689351" cy="1933576"/>
              <a:chOff x="1705" y="1895"/>
              <a:chExt cx="2324" cy="1218"/>
            </a:xfrm>
          </p:grpSpPr>
          <p:sp>
            <p:nvSpPr>
              <p:cNvPr id="19476" name="Text Box 14">
                <a:extLst>
                  <a:ext uri="{FF2B5EF4-FFF2-40B4-BE49-F238E27FC236}">
                    <a16:creationId xmlns:a16="http://schemas.microsoft.com/office/drawing/2014/main" id="{C0D6812A-281D-1FB0-1BD1-4EF9DF6704E0}"/>
                  </a:ext>
                </a:extLst>
              </p:cNvPr>
              <p:cNvSpPr txBox="1">
                <a:spLocks noChangeArrowheads="1"/>
              </p:cNvSpPr>
              <p:nvPr/>
            </p:nvSpPr>
            <p:spPr bwMode="auto">
              <a:xfrm>
                <a:off x="2069" y="1895"/>
                <a:ext cx="1595" cy="3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2000" b="1"/>
                  <a:t> RS 11-25</a:t>
                </a:r>
              </a:p>
              <a:p>
                <a:pPr algn="ctr" eaLnBrk="1" hangingPunct="1">
                  <a:spcBef>
                    <a:spcPct val="0"/>
                  </a:spcBef>
                  <a:buClrTx/>
                  <a:buSzTx/>
                  <a:buFontTx/>
                  <a:buNone/>
                </a:pPr>
                <a:r>
                  <a:rPr lang="en-US" altLang="en-US" sz="2000" b="1"/>
                  <a:t>RANDOMIZE (n=6711)</a:t>
                </a:r>
                <a:endParaRPr lang="en-US" altLang="en-US" sz="1800" b="1"/>
              </a:p>
            </p:txBody>
          </p:sp>
          <p:sp>
            <p:nvSpPr>
              <p:cNvPr id="19477" name="Rectangle 15">
                <a:extLst>
                  <a:ext uri="{FF2B5EF4-FFF2-40B4-BE49-F238E27FC236}">
                    <a16:creationId xmlns:a16="http://schemas.microsoft.com/office/drawing/2014/main" id="{C3D646B7-D46E-2FE9-D8A5-A4BA1FFAB1E7}"/>
                  </a:ext>
                </a:extLst>
              </p:cNvPr>
              <p:cNvSpPr>
                <a:spLocks noChangeArrowheads="1"/>
              </p:cNvSpPr>
              <p:nvPr/>
            </p:nvSpPr>
            <p:spPr bwMode="auto">
              <a:xfrm>
                <a:off x="2880" y="2930"/>
                <a:ext cx="1149" cy="183"/>
              </a:xfrm>
              <a:prstGeom prst="rect">
                <a:avLst/>
              </a:prstGeom>
              <a:solidFill>
                <a:srgbClr val="FFEF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1" dirty="0">
                    <a:solidFill>
                      <a:schemeClr val="bg1">
                        <a:lumMod val="50000"/>
                      </a:schemeClr>
                    </a:solidFill>
                  </a:rPr>
                  <a:t>Endo Tx + Chemo</a:t>
                </a:r>
              </a:p>
            </p:txBody>
          </p:sp>
          <p:sp>
            <p:nvSpPr>
              <p:cNvPr id="19478" name="Rectangle 16">
                <a:extLst>
                  <a:ext uri="{FF2B5EF4-FFF2-40B4-BE49-F238E27FC236}">
                    <a16:creationId xmlns:a16="http://schemas.microsoft.com/office/drawing/2014/main" id="{506F9761-A751-84EE-0D1F-9A29EC59C468}"/>
                  </a:ext>
                </a:extLst>
              </p:cNvPr>
              <p:cNvSpPr>
                <a:spLocks noChangeArrowheads="1"/>
              </p:cNvSpPr>
              <p:nvPr/>
            </p:nvSpPr>
            <p:spPr bwMode="auto">
              <a:xfrm>
                <a:off x="1705" y="2930"/>
                <a:ext cx="1101" cy="183"/>
              </a:xfrm>
              <a:prstGeom prst="rect">
                <a:avLst/>
              </a:prstGeom>
              <a:solidFill>
                <a:srgbClr val="FFEF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dirty="0">
                    <a:solidFill>
                      <a:schemeClr val="bg1">
                        <a:lumMod val="50000"/>
                      </a:schemeClr>
                    </a:solidFill>
                  </a:rPr>
                  <a:t>Endocrine Tx</a:t>
                </a:r>
              </a:p>
            </p:txBody>
          </p:sp>
        </p:grpSp>
        <p:cxnSp>
          <p:nvCxnSpPr>
            <p:cNvPr id="19473" name="Straight Arrow Connector 26">
              <a:extLst>
                <a:ext uri="{FF2B5EF4-FFF2-40B4-BE49-F238E27FC236}">
                  <a16:creationId xmlns:a16="http://schemas.microsoft.com/office/drawing/2014/main" id="{0540E5C9-1D87-F351-2430-9062C72FD56E}"/>
                </a:ext>
              </a:extLst>
            </p:cNvPr>
            <p:cNvCxnSpPr>
              <a:cxnSpLocks noChangeShapeType="1"/>
              <a:stCxn id="19476" idx="2"/>
              <a:endCxn id="19478" idx="0"/>
            </p:cNvCxnSpPr>
            <p:nvPr/>
          </p:nvCxnSpPr>
          <p:spPr bwMode="auto">
            <a:xfrm flipH="1">
              <a:off x="5141120" y="3224213"/>
              <a:ext cx="969963" cy="108585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4" name="Straight Arrow Connector 28">
              <a:extLst>
                <a:ext uri="{FF2B5EF4-FFF2-40B4-BE49-F238E27FC236}">
                  <a16:creationId xmlns:a16="http://schemas.microsoft.com/office/drawing/2014/main" id="{0C24896B-BF11-5E8D-6332-08359262E014}"/>
                </a:ext>
              </a:extLst>
            </p:cNvPr>
            <p:cNvCxnSpPr>
              <a:cxnSpLocks noChangeShapeType="1"/>
              <a:stCxn id="19476" idx="2"/>
              <a:endCxn id="19477" idx="0"/>
            </p:cNvCxnSpPr>
            <p:nvPr/>
          </p:nvCxnSpPr>
          <p:spPr bwMode="auto">
            <a:xfrm>
              <a:off x="6111083" y="3224213"/>
              <a:ext cx="933451" cy="108585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5" name="Oval 4">
              <a:extLst>
                <a:ext uri="{FF2B5EF4-FFF2-40B4-BE49-F238E27FC236}">
                  <a16:creationId xmlns:a16="http://schemas.microsoft.com/office/drawing/2014/main" id="{86C91AD9-9A07-E65E-E800-84189921F9DA}"/>
                </a:ext>
              </a:extLst>
            </p:cNvPr>
            <p:cNvSpPr>
              <a:spLocks noChangeArrowheads="1"/>
            </p:cNvSpPr>
            <p:nvPr/>
          </p:nvSpPr>
          <p:spPr bwMode="auto">
            <a:xfrm>
              <a:off x="5867402" y="3387402"/>
              <a:ext cx="489744" cy="380212"/>
            </a:xfrm>
            <a:prstGeom prst="ellipse">
              <a:avLst/>
            </a:prstGeom>
            <a:solidFill>
              <a:srgbClr val="FFEF8A"/>
            </a:solidFill>
            <a:ln w="9525" algn="ctr">
              <a:solidFill>
                <a:schemeClr val="tx1"/>
              </a:solidFill>
              <a:round/>
              <a:headEnd/>
              <a:tailEnd/>
            </a:ln>
          </p:spPr>
          <p:txBody>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endParaRPr lang="en-US" altLang="en-US" sz="2400" b="1" dirty="0">
                <a:solidFill>
                  <a:schemeClr val="bg1">
                    <a:lumMod val="50000"/>
                  </a:schemeClr>
                </a:solidFill>
              </a:endParaRPr>
            </a:p>
          </p:txBody>
        </p:sp>
      </p:grpSp>
      <p:sp>
        <p:nvSpPr>
          <p:cNvPr id="4" name="TextBox 3">
            <a:extLst>
              <a:ext uri="{FF2B5EF4-FFF2-40B4-BE49-F238E27FC236}">
                <a16:creationId xmlns:a16="http://schemas.microsoft.com/office/drawing/2014/main" id="{11A25BA6-F718-04A7-FD0F-91E7168B9A99}"/>
              </a:ext>
            </a:extLst>
          </p:cNvPr>
          <p:cNvSpPr txBox="1"/>
          <p:nvPr/>
        </p:nvSpPr>
        <p:spPr>
          <a:xfrm>
            <a:off x="5850038" y="3772525"/>
            <a:ext cx="539187" cy="461665"/>
          </a:xfrm>
          <a:prstGeom prst="rect">
            <a:avLst/>
          </a:prstGeom>
          <a:noFill/>
        </p:spPr>
        <p:txBody>
          <a:bodyPr wrap="square">
            <a:spAutoFit/>
          </a:bodyPr>
          <a:lstStyle/>
          <a:p>
            <a:pPr algn="ctr">
              <a:spcBef>
                <a:spcPct val="0"/>
              </a:spcBef>
              <a:buClrTx/>
              <a:buSzTx/>
              <a:buFontTx/>
              <a:buNone/>
            </a:pPr>
            <a:r>
              <a:rPr lang="en-US" altLang="en-US" sz="2400" b="1" dirty="0">
                <a:solidFill>
                  <a:schemeClr val="bg1">
                    <a:lumMod val="50000"/>
                  </a:schemeClr>
                </a:solidFill>
                <a:latin typeface="Calibri" panose="020F0502020204030204" pitchFamily="34" charset="0"/>
                <a:cs typeface="Calibri" panose="020F0502020204030204" pitchFamily="34" charset="0"/>
              </a:rPr>
              <a:t>R</a:t>
            </a:r>
          </a:p>
        </p:txBody>
      </p:sp>
      <p:sp>
        <p:nvSpPr>
          <p:cNvPr id="2" name="Text Box 3">
            <a:extLst>
              <a:ext uri="{FF2B5EF4-FFF2-40B4-BE49-F238E27FC236}">
                <a16:creationId xmlns:a16="http://schemas.microsoft.com/office/drawing/2014/main" id="{093D0D80-DA42-0043-E5DA-CB7DC608A5D2}"/>
              </a:ext>
            </a:extLst>
          </p:cNvPr>
          <p:cNvSpPr txBox="1">
            <a:spLocks noChangeArrowheads="1"/>
          </p:cNvSpPr>
          <p:nvPr/>
        </p:nvSpPr>
        <p:spPr bwMode="auto">
          <a:xfrm>
            <a:off x="5486400" y="6427113"/>
            <a:ext cx="6705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1100" dirty="0"/>
              <a:t> Sparano JA et al. </a:t>
            </a:r>
            <a:r>
              <a:rPr lang="en-US" altLang="en-US" sz="1100" i="1" dirty="0"/>
              <a:t>N </a:t>
            </a:r>
            <a:r>
              <a:rPr lang="en-US" altLang="en-US" sz="1100" i="1" dirty="0" err="1"/>
              <a:t>Engl</a:t>
            </a:r>
            <a:r>
              <a:rPr lang="en-US" altLang="en-US" sz="1100" i="1" dirty="0"/>
              <a:t> J Med. </a:t>
            </a:r>
            <a:r>
              <a:rPr lang="en-US" altLang="en-US" sz="1100" dirty="0"/>
              <a:t>2015;373(21):2005-14; Sparano JA et al. </a:t>
            </a:r>
            <a:r>
              <a:rPr lang="en-US" altLang="en-US" sz="1100" i="1" dirty="0"/>
              <a:t>N </a:t>
            </a:r>
            <a:r>
              <a:rPr lang="en-US" altLang="en-US" sz="1100" i="1" dirty="0" err="1"/>
              <a:t>Engl</a:t>
            </a:r>
            <a:r>
              <a:rPr lang="en-US" altLang="en-US" sz="1100" i="1" dirty="0"/>
              <a:t> J Med. </a:t>
            </a:r>
            <a:r>
              <a:rPr lang="en-US" altLang="en-US" sz="1100" dirty="0"/>
              <a:t>2018;379(2):111-121; Sparano JA et al. </a:t>
            </a:r>
            <a:r>
              <a:rPr lang="en-US" altLang="en-US" sz="1100" i="1" dirty="0"/>
              <a:t>JAMA Oncol. </a:t>
            </a:r>
            <a:r>
              <a:rPr lang="en-US" altLang="en-US" sz="1100" dirty="0"/>
              <a:t>2020;6(3):367-374. Sparano JA et al. SABCS 2022. Abstract GS1-05.</a:t>
            </a:r>
          </a:p>
        </p:txBody>
      </p:sp>
    </p:spTree>
    <p:extLst>
      <p:ext uri="{BB962C8B-B14F-4D97-AF65-F5344CB8AC3E}">
        <p14:creationId xmlns:p14="http://schemas.microsoft.com/office/powerpoint/2010/main" val="37889118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F865-2D49-B0FA-D8D5-5C77AD413128}"/>
            </a:ext>
          </a:extLst>
        </p:cNvPr>
        <p:cNvGrpSpPr/>
        <p:nvPr/>
      </p:nvGrpSpPr>
      <p:grpSpPr>
        <a:xfrm>
          <a:off x="0" y="0"/>
          <a:ext cx="0" cy="0"/>
          <a:chOff x="0" y="0"/>
          <a:chExt cx="0" cy="0"/>
        </a:xfrm>
      </p:grpSpPr>
      <p:sp>
        <p:nvSpPr>
          <p:cNvPr id="287746" name="Rectangle 2">
            <a:extLst>
              <a:ext uri="{FF2B5EF4-FFF2-40B4-BE49-F238E27FC236}">
                <a16:creationId xmlns:a16="http://schemas.microsoft.com/office/drawing/2014/main" id="{5879E196-FBF9-9A34-8F41-81C0514A305D}"/>
              </a:ext>
            </a:extLst>
          </p:cNvPr>
          <p:cNvSpPr>
            <a:spLocks noGrp="1" noChangeArrowheads="1"/>
          </p:cNvSpPr>
          <p:nvPr>
            <p:ph type="title"/>
          </p:nvPr>
        </p:nvSpPr>
        <p:spPr>
          <a:xfrm>
            <a:off x="2055813" y="152400"/>
            <a:ext cx="8153400" cy="1143000"/>
          </a:xfrm>
        </p:spPr>
        <p:txBody>
          <a:bodyPr/>
          <a:lstStyle/>
          <a:p>
            <a:pPr eaLnBrk="1" hangingPunct="1">
              <a:defRPr/>
            </a:pPr>
            <a:r>
              <a:rPr lang="en-US" altLang="en-US" sz="3600" b="1" dirty="0">
                <a:latin typeface="Calibri" charset="0"/>
                <a:ea typeface="MS PGothic" charset="-128"/>
              </a:rPr>
              <a:t>Intergroup </a:t>
            </a:r>
            <a:r>
              <a:rPr lang="en-US" altLang="en-US" sz="3600" b="1" dirty="0" err="1">
                <a:latin typeface="Calibri" charset="0"/>
                <a:ea typeface="MS PGothic" charset="-128"/>
              </a:rPr>
              <a:t>TAILORx</a:t>
            </a:r>
            <a:r>
              <a:rPr lang="en-US" altLang="en-US" sz="3600" b="1" dirty="0">
                <a:latin typeface="Calibri" charset="0"/>
                <a:ea typeface="MS PGothic" charset="-128"/>
              </a:rPr>
              <a:t> Trial</a:t>
            </a:r>
          </a:p>
        </p:txBody>
      </p:sp>
      <p:sp>
        <p:nvSpPr>
          <p:cNvPr id="19459" name="Text Box 3">
            <a:extLst>
              <a:ext uri="{FF2B5EF4-FFF2-40B4-BE49-F238E27FC236}">
                <a16:creationId xmlns:a16="http://schemas.microsoft.com/office/drawing/2014/main" id="{235EBD54-890A-73C0-8B67-ECD35660F7B8}"/>
              </a:ext>
            </a:extLst>
          </p:cNvPr>
          <p:cNvSpPr txBox="1">
            <a:spLocks noChangeArrowheads="1"/>
          </p:cNvSpPr>
          <p:nvPr/>
        </p:nvSpPr>
        <p:spPr bwMode="auto">
          <a:xfrm>
            <a:off x="4406900" y="1948190"/>
            <a:ext cx="3395663" cy="363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336" tIns="42668" rIns="85336" bIns="42668">
            <a:spAutoFit/>
          </a:bodyPr>
          <a:lstStyle>
            <a:lvl1pPr defTabSz="854075">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854075">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854075">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854075">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854075">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a:t>21-gene Recurrence Score Assay </a:t>
            </a:r>
            <a:endParaRPr lang="en-US" altLang="en-US" sz="1800" b="1">
              <a:sym typeface="Symbol" pitchFamily="2" charset="2"/>
            </a:endParaRPr>
          </a:p>
        </p:txBody>
      </p:sp>
      <p:sp>
        <p:nvSpPr>
          <p:cNvPr id="19460" name="Text Box 5">
            <a:extLst>
              <a:ext uri="{FF2B5EF4-FFF2-40B4-BE49-F238E27FC236}">
                <a16:creationId xmlns:a16="http://schemas.microsoft.com/office/drawing/2014/main" id="{2ABC34A1-3517-F0C6-DCC2-8354840B9B90}"/>
              </a:ext>
            </a:extLst>
          </p:cNvPr>
          <p:cNvSpPr txBox="1">
            <a:spLocks noChangeArrowheads="1"/>
          </p:cNvSpPr>
          <p:nvPr/>
        </p:nvSpPr>
        <p:spPr bwMode="auto">
          <a:xfrm>
            <a:off x="3835400" y="1186190"/>
            <a:ext cx="4548188" cy="363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336" tIns="42668" rIns="85336" bIns="42668">
            <a:spAutoFit/>
          </a:bodyPr>
          <a:lstStyle>
            <a:lvl1pPr defTabSz="854075">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defTabSz="854075">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defTabSz="854075">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defTabSz="854075">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defTabSz="854075">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854075"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a:t>Node Negative ER/PR positive, HER2 negative</a:t>
            </a:r>
            <a:endParaRPr lang="en-US" altLang="en-US" sz="1800" b="1">
              <a:sym typeface="Symbol" pitchFamily="2" charset="2"/>
            </a:endParaRPr>
          </a:p>
        </p:txBody>
      </p:sp>
      <p:sp>
        <p:nvSpPr>
          <p:cNvPr id="19461" name="Text Box 7">
            <a:extLst>
              <a:ext uri="{FF2B5EF4-FFF2-40B4-BE49-F238E27FC236}">
                <a16:creationId xmlns:a16="http://schemas.microsoft.com/office/drawing/2014/main" id="{61E6AC7F-497A-C8CC-686C-C8557855DDAE}"/>
              </a:ext>
            </a:extLst>
          </p:cNvPr>
          <p:cNvSpPr txBox="1">
            <a:spLocks noChangeArrowheads="1"/>
          </p:cNvSpPr>
          <p:nvPr/>
        </p:nvSpPr>
        <p:spPr bwMode="auto">
          <a:xfrm>
            <a:off x="1054100" y="2901315"/>
            <a:ext cx="2501900" cy="646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dirty="0"/>
              <a:t> RS </a:t>
            </a:r>
            <a:r>
              <a:rPr lang="en-US" altLang="en-US" sz="1800" b="1" u="sng" dirty="0"/>
              <a:t>&lt;</a:t>
            </a:r>
            <a:r>
              <a:rPr lang="en-US" altLang="en-US" sz="1800" b="1" dirty="0"/>
              <a:t> 10</a:t>
            </a:r>
          </a:p>
          <a:p>
            <a:pPr algn="ctr" eaLnBrk="1" hangingPunct="1">
              <a:spcBef>
                <a:spcPct val="0"/>
              </a:spcBef>
              <a:buClrTx/>
              <a:buSzTx/>
              <a:buFontTx/>
              <a:buNone/>
            </a:pPr>
            <a:r>
              <a:rPr lang="en-US" altLang="en-US" sz="1800" b="1" dirty="0"/>
              <a:t>HT Registry (n=1629)</a:t>
            </a:r>
            <a:endParaRPr lang="en-US" altLang="en-US" sz="1600" b="1" dirty="0"/>
          </a:p>
        </p:txBody>
      </p:sp>
      <p:sp>
        <p:nvSpPr>
          <p:cNvPr id="19462" name="Text Box 8">
            <a:extLst>
              <a:ext uri="{FF2B5EF4-FFF2-40B4-BE49-F238E27FC236}">
                <a16:creationId xmlns:a16="http://schemas.microsoft.com/office/drawing/2014/main" id="{0941AE0C-BFEB-F425-7651-13D7884A9F2F}"/>
              </a:ext>
            </a:extLst>
          </p:cNvPr>
          <p:cNvSpPr txBox="1">
            <a:spLocks noChangeArrowheads="1"/>
          </p:cNvSpPr>
          <p:nvPr/>
        </p:nvSpPr>
        <p:spPr bwMode="auto">
          <a:xfrm>
            <a:off x="8223250" y="2870528"/>
            <a:ext cx="2978150" cy="646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a:t> RS </a:t>
            </a:r>
            <a:r>
              <a:rPr lang="en-US" altLang="en-US" sz="1800" b="1" u="sng"/>
              <a:t>&gt;</a:t>
            </a:r>
            <a:r>
              <a:rPr lang="en-US" altLang="en-US" sz="1800" b="1"/>
              <a:t> 26</a:t>
            </a:r>
          </a:p>
          <a:p>
            <a:pPr algn="ctr" eaLnBrk="1" hangingPunct="1">
              <a:spcBef>
                <a:spcPct val="0"/>
              </a:spcBef>
              <a:buClrTx/>
              <a:buSzTx/>
              <a:buFontTx/>
              <a:buNone/>
            </a:pPr>
            <a:r>
              <a:rPr lang="en-US" altLang="en-US" sz="1800" b="1"/>
              <a:t>CTX +HT Registry (n=1389)</a:t>
            </a:r>
            <a:endParaRPr lang="en-US" altLang="en-US" sz="1600" b="1"/>
          </a:p>
        </p:txBody>
      </p:sp>
      <p:cxnSp>
        <p:nvCxnSpPr>
          <p:cNvPr id="19463" name="Straight Arrow Connector 18">
            <a:extLst>
              <a:ext uri="{FF2B5EF4-FFF2-40B4-BE49-F238E27FC236}">
                <a16:creationId xmlns:a16="http://schemas.microsoft.com/office/drawing/2014/main" id="{37BB93B0-CD61-4746-B13B-F6AB922A0F4F}"/>
              </a:ext>
            </a:extLst>
          </p:cNvPr>
          <p:cNvCxnSpPr>
            <a:cxnSpLocks noChangeShapeType="1"/>
            <a:stCxn id="19460" idx="2"/>
            <a:endCxn id="19459" idx="0"/>
          </p:cNvCxnSpPr>
          <p:nvPr/>
        </p:nvCxnSpPr>
        <p:spPr bwMode="auto">
          <a:xfrm flipH="1">
            <a:off x="6105525" y="1549728"/>
            <a:ext cx="3175" cy="398462"/>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64" name="Text Box 7">
            <a:extLst>
              <a:ext uri="{FF2B5EF4-FFF2-40B4-BE49-F238E27FC236}">
                <a16:creationId xmlns:a16="http://schemas.microsoft.com/office/drawing/2014/main" id="{77332E9E-8B84-390B-7073-A9C6A51382A9}"/>
              </a:ext>
            </a:extLst>
          </p:cNvPr>
          <p:cNvSpPr txBox="1">
            <a:spLocks noChangeArrowheads="1"/>
          </p:cNvSpPr>
          <p:nvPr/>
        </p:nvSpPr>
        <p:spPr bwMode="auto">
          <a:xfrm>
            <a:off x="381000" y="3663315"/>
            <a:ext cx="3849687" cy="984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600" b="1" dirty="0"/>
              <a:t> </a:t>
            </a:r>
            <a:r>
              <a:rPr lang="en-US" altLang="en-US" sz="1600" b="1" u="sng" dirty="0">
                <a:solidFill>
                  <a:schemeClr val="tx2"/>
                </a:solidFill>
              </a:rPr>
              <a:t>Excellent outcome</a:t>
            </a:r>
          </a:p>
          <a:p>
            <a:pPr algn="ctr" eaLnBrk="1" hangingPunct="1">
              <a:spcBef>
                <a:spcPct val="0"/>
              </a:spcBef>
              <a:buClrTx/>
              <a:buSzTx/>
              <a:buFontTx/>
              <a:buNone/>
            </a:pPr>
            <a:r>
              <a:rPr lang="en-US" altLang="en-US" sz="1400" b="1" dirty="0"/>
              <a:t>5 yr freedom from distant recurrence 99.3%</a:t>
            </a:r>
          </a:p>
          <a:p>
            <a:pPr algn="ctr" eaLnBrk="1" hangingPunct="1">
              <a:spcBef>
                <a:spcPct val="0"/>
              </a:spcBef>
              <a:buClrTx/>
              <a:buSzTx/>
              <a:buFont typeface="Wingdings" pitchFamily="2" charset="2"/>
              <a:buNone/>
            </a:pPr>
            <a:r>
              <a:rPr lang="en-US" altLang="en-US" sz="1400" b="1" dirty="0"/>
              <a:t>9 </a:t>
            </a:r>
            <a:r>
              <a:rPr lang="en-US" altLang="en-US" sz="1400" b="1" dirty="0" err="1"/>
              <a:t>yr</a:t>
            </a:r>
            <a:r>
              <a:rPr lang="en-US" altLang="en-US" sz="1400" b="1" dirty="0"/>
              <a:t> freedom from distant recurrence 96.8%</a:t>
            </a:r>
          </a:p>
          <a:p>
            <a:pPr algn="ctr" eaLnBrk="1" hangingPunct="1">
              <a:spcBef>
                <a:spcPct val="0"/>
              </a:spcBef>
              <a:buClrTx/>
              <a:buSzTx/>
              <a:buFont typeface="Wingdings" pitchFamily="2" charset="2"/>
              <a:buNone/>
            </a:pPr>
            <a:r>
              <a:rPr lang="en-US" altLang="en-US" sz="1400" b="1" dirty="0"/>
              <a:t>12 </a:t>
            </a:r>
            <a:r>
              <a:rPr lang="en-US" altLang="en-US" sz="1400" b="1" dirty="0" err="1"/>
              <a:t>yr</a:t>
            </a:r>
            <a:r>
              <a:rPr lang="en-US" altLang="en-US" sz="1400" b="1" dirty="0"/>
              <a:t>  freedom from distant recurrence 93.2%</a:t>
            </a:r>
            <a:endParaRPr lang="en-US" altLang="en-US" sz="1200" b="1" dirty="0"/>
          </a:p>
        </p:txBody>
      </p:sp>
      <p:cxnSp>
        <p:nvCxnSpPr>
          <p:cNvPr id="19467" name="Straight Arrow Connector 15">
            <a:extLst>
              <a:ext uri="{FF2B5EF4-FFF2-40B4-BE49-F238E27FC236}">
                <a16:creationId xmlns:a16="http://schemas.microsoft.com/office/drawing/2014/main" id="{649E30D0-03F4-D2FA-2E46-CA0892EBA921}"/>
              </a:ext>
            </a:extLst>
          </p:cNvPr>
          <p:cNvCxnSpPr>
            <a:cxnSpLocks noChangeShapeType="1"/>
            <a:stCxn id="19459" idx="2"/>
            <a:endCxn id="19476" idx="0"/>
          </p:cNvCxnSpPr>
          <p:nvPr/>
        </p:nvCxnSpPr>
        <p:spPr bwMode="auto">
          <a:xfrm>
            <a:off x="6105525" y="2311728"/>
            <a:ext cx="6350" cy="55086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8" name="Straight Arrow Connector 8">
            <a:extLst>
              <a:ext uri="{FF2B5EF4-FFF2-40B4-BE49-F238E27FC236}">
                <a16:creationId xmlns:a16="http://schemas.microsoft.com/office/drawing/2014/main" id="{190B8ADC-A9FA-0C1B-C599-BCFE5D49CFB4}"/>
              </a:ext>
            </a:extLst>
          </p:cNvPr>
          <p:cNvCxnSpPr>
            <a:cxnSpLocks noChangeShapeType="1"/>
            <a:stCxn id="19459" idx="2"/>
            <a:endCxn id="19461" idx="0"/>
          </p:cNvCxnSpPr>
          <p:nvPr/>
        </p:nvCxnSpPr>
        <p:spPr bwMode="auto">
          <a:xfrm flipH="1">
            <a:off x="2305050" y="2311728"/>
            <a:ext cx="3799682" cy="58958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9" name="Straight Arrow Connector 10">
            <a:extLst>
              <a:ext uri="{FF2B5EF4-FFF2-40B4-BE49-F238E27FC236}">
                <a16:creationId xmlns:a16="http://schemas.microsoft.com/office/drawing/2014/main" id="{25660D4A-218C-E1DE-1FAD-83FA2167F693}"/>
              </a:ext>
            </a:extLst>
          </p:cNvPr>
          <p:cNvCxnSpPr>
            <a:cxnSpLocks noChangeShapeType="1"/>
            <a:stCxn id="19459" idx="2"/>
            <a:endCxn id="19462" idx="0"/>
          </p:cNvCxnSpPr>
          <p:nvPr/>
        </p:nvCxnSpPr>
        <p:spPr bwMode="auto">
          <a:xfrm>
            <a:off x="6105525" y="2311728"/>
            <a:ext cx="3606800" cy="5588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70" name="Text Box 7">
            <a:extLst>
              <a:ext uri="{FF2B5EF4-FFF2-40B4-BE49-F238E27FC236}">
                <a16:creationId xmlns:a16="http://schemas.microsoft.com/office/drawing/2014/main" id="{370CE4B1-B1D3-CE04-4BB8-A967025D99BA}"/>
              </a:ext>
            </a:extLst>
          </p:cNvPr>
          <p:cNvSpPr txBox="1">
            <a:spLocks noChangeArrowheads="1"/>
          </p:cNvSpPr>
          <p:nvPr/>
        </p:nvSpPr>
        <p:spPr bwMode="auto">
          <a:xfrm>
            <a:off x="8077200" y="3624590"/>
            <a:ext cx="3962400" cy="984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600" b="1" dirty="0"/>
              <a:t> </a:t>
            </a:r>
            <a:r>
              <a:rPr lang="en-US" altLang="en-US" sz="1600" b="1" u="sng" dirty="0">
                <a:solidFill>
                  <a:schemeClr val="tx2"/>
                </a:solidFill>
              </a:rPr>
              <a:t>Outcome</a:t>
            </a:r>
          </a:p>
          <a:p>
            <a:pPr lvl="1" eaLnBrk="1" hangingPunct="1">
              <a:spcBef>
                <a:spcPct val="0"/>
              </a:spcBef>
              <a:buClrTx/>
              <a:buSzTx/>
              <a:buNone/>
            </a:pPr>
            <a:r>
              <a:rPr lang="en-US" altLang="en-US" sz="1400" b="1" dirty="0"/>
              <a:t>5 </a:t>
            </a:r>
            <a:r>
              <a:rPr lang="en-US" altLang="en-US" sz="1400" b="1" dirty="0" err="1"/>
              <a:t>yr</a:t>
            </a:r>
            <a:r>
              <a:rPr lang="en-US" altLang="en-US" sz="1400" b="1" dirty="0"/>
              <a:t> freedom from distant recurrence 93.0%</a:t>
            </a:r>
          </a:p>
          <a:p>
            <a:pPr lvl="1" eaLnBrk="1" hangingPunct="1">
              <a:spcBef>
                <a:spcPct val="0"/>
              </a:spcBef>
              <a:buClrTx/>
              <a:buSzTx/>
              <a:buNone/>
            </a:pPr>
            <a:r>
              <a:rPr lang="en-US" altLang="en-US" sz="1400" b="1" dirty="0"/>
              <a:t>5 </a:t>
            </a:r>
            <a:r>
              <a:rPr lang="en-US" altLang="en-US" sz="1400" b="1" dirty="0" err="1"/>
              <a:t>yr</a:t>
            </a:r>
            <a:r>
              <a:rPr lang="en-US" altLang="en-US" sz="1400" b="1" dirty="0"/>
              <a:t> overall survival 95.9% </a:t>
            </a:r>
          </a:p>
          <a:p>
            <a:pPr lvl="1" eaLnBrk="1" hangingPunct="1">
              <a:spcBef>
                <a:spcPct val="0"/>
              </a:spcBef>
              <a:buClrTx/>
              <a:buSzTx/>
              <a:buNone/>
            </a:pPr>
            <a:r>
              <a:rPr lang="en-US" altLang="en-US" sz="1400" b="1" dirty="0"/>
              <a:t>12 </a:t>
            </a:r>
            <a:r>
              <a:rPr lang="en-US" altLang="en-US" sz="1400" b="1" dirty="0" err="1"/>
              <a:t>yr</a:t>
            </a:r>
            <a:r>
              <a:rPr lang="en-US" altLang="en-US" sz="1400" b="1" dirty="0"/>
              <a:t> freedom from distant recurrence 84.8%</a:t>
            </a:r>
            <a:endParaRPr lang="en-US" altLang="en-US" sz="1100" b="1" dirty="0"/>
          </a:p>
        </p:txBody>
      </p:sp>
      <p:grpSp>
        <p:nvGrpSpPr>
          <p:cNvPr id="19471" name="Group 5">
            <a:extLst>
              <a:ext uri="{FF2B5EF4-FFF2-40B4-BE49-F238E27FC236}">
                <a16:creationId xmlns:a16="http://schemas.microsoft.com/office/drawing/2014/main" id="{D8F0F5AA-DF4F-2BA9-7673-501A277D26BD}"/>
              </a:ext>
            </a:extLst>
          </p:cNvPr>
          <p:cNvGrpSpPr>
            <a:grpSpLocks/>
          </p:cNvGrpSpPr>
          <p:nvPr/>
        </p:nvGrpSpPr>
        <p:grpSpPr bwMode="auto">
          <a:xfrm>
            <a:off x="4267200" y="2862590"/>
            <a:ext cx="3689349" cy="2454275"/>
            <a:chOff x="4267201" y="2667001"/>
            <a:chExt cx="3689351" cy="1933576"/>
          </a:xfrm>
        </p:grpSpPr>
        <p:grpSp>
          <p:nvGrpSpPr>
            <p:cNvPr id="19472" name="Group 13">
              <a:extLst>
                <a:ext uri="{FF2B5EF4-FFF2-40B4-BE49-F238E27FC236}">
                  <a16:creationId xmlns:a16="http://schemas.microsoft.com/office/drawing/2014/main" id="{614429E8-3999-83E4-027E-22AB0C5708C0}"/>
                </a:ext>
              </a:extLst>
            </p:cNvPr>
            <p:cNvGrpSpPr>
              <a:grpSpLocks/>
            </p:cNvGrpSpPr>
            <p:nvPr/>
          </p:nvGrpSpPr>
          <p:grpSpPr bwMode="auto">
            <a:xfrm>
              <a:off x="4267201" y="2667001"/>
              <a:ext cx="3689351" cy="1933576"/>
              <a:chOff x="1705" y="1895"/>
              <a:chExt cx="2324" cy="1218"/>
            </a:xfrm>
          </p:grpSpPr>
          <p:sp>
            <p:nvSpPr>
              <p:cNvPr id="19476" name="Text Box 14">
                <a:extLst>
                  <a:ext uri="{FF2B5EF4-FFF2-40B4-BE49-F238E27FC236}">
                    <a16:creationId xmlns:a16="http://schemas.microsoft.com/office/drawing/2014/main" id="{842DA693-D18E-9C0F-8AEC-64078B318ED0}"/>
                  </a:ext>
                </a:extLst>
              </p:cNvPr>
              <p:cNvSpPr txBox="1">
                <a:spLocks noChangeArrowheads="1"/>
              </p:cNvSpPr>
              <p:nvPr/>
            </p:nvSpPr>
            <p:spPr bwMode="auto">
              <a:xfrm>
                <a:off x="2069" y="1895"/>
                <a:ext cx="1595" cy="35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2000" b="1"/>
                  <a:t> RS 11-25</a:t>
                </a:r>
              </a:p>
              <a:p>
                <a:pPr algn="ctr" eaLnBrk="1" hangingPunct="1">
                  <a:spcBef>
                    <a:spcPct val="0"/>
                  </a:spcBef>
                  <a:buClrTx/>
                  <a:buSzTx/>
                  <a:buFontTx/>
                  <a:buNone/>
                </a:pPr>
                <a:r>
                  <a:rPr lang="en-US" altLang="en-US" sz="2000" b="1"/>
                  <a:t>RANDOMIZE (n=6711)</a:t>
                </a:r>
                <a:endParaRPr lang="en-US" altLang="en-US" sz="1800" b="1"/>
              </a:p>
            </p:txBody>
          </p:sp>
          <p:sp>
            <p:nvSpPr>
              <p:cNvPr id="19477" name="Rectangle 15">
                <a:extLst>
                  <a:ext uri="{FF2B5EF4-FFF2-40B4-BE49-F238E27FC236}">
                    <a16:creationId xmlns:a16="http://schemas.microsoft.com/office/drawing/2014/main" id="{9F20E56D-58FF-8520-C28C-3DC1AB619983}"/>
                  </a:ext>
                </a:extLst>
              </p:cNvPr>
              <p:cNvSpPr>
                <a:spLocks noChangeArrowheads="1"/>
              </p:cNvSpPr>
              <p:nvPr/>
            </p:nvSpPr>
            <p:spPr bwMode="auto">
              <a:xfrm>
                <a:off x="2880" y="2930"/>
                <a:ext cx="1149" cy="183"/>
              </a:xfrm>
              <a:prstGeom prst="rect">
                <a:avLst/>
              </a:prstGeom>
              <a:solidFill>
                <a:srgbClr val="FFEF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spcBef>
                    <a:spcPct val="0"/>
                  </a:spcBef>
                  <a:buClrTx/>
                  <a:buSzTx/>
                  <a:buFontTx/>
                  <a:buNone/>
                </a:pPr>
                <a:r>
                  <a:rPr lang="en-US" altLang="en-US" sz="1800" b="1" dirty="0">
                    <a:solidFill>
                      <a:schemeClr val="bg1">
                        <a:lumMod val="50000"/>
                      </a:schemeClr>
                    </a:solidFill>
                  </a:rPr>
                  <a:t>Endo Tx + Chemo</a:t>
                </a:r>
              </a:p>
            </p:txBody>
          </p:sp>
          <p:sp>
            <p:nvSpPr>
              <p:cNvPr id="19478" name="Rectangle 16">
                <a:extLst>
                  <a:ext uri="{FF2B5EF4-FFF2-40B4-BE49-F238E27FC236}">
                    <a16:creationId xmlns:a16="http://schemas.microsoft.com/office/drawing/2014/main" id="{EF12DC26-5B50-ADFC-8463-004F96D1E7EB}"/>
                  </a:ext>
                </a:extLst>
              </p:cNvPr>
              <p:cNvSpPr>
                <a:spLocks noChangeArrowheads="1"/>
              </p:cNvSpPr>
              <p:nvPr/>
            </p:nvSpPr>
            <p:spPr bwMode="auto">
              <a:xfrm>
                <a:off x="1705" y="2930"/>
                <a:ext cx="1101" cy="183"/>
              </a:xfrm>
              <a:prstGeom prst="rect">
                <a:avLst/>
              </a:prstGeom>
              <a:solidFill>
                <a:srgbClr val="FFEF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SzTx/>
                  <a:buFontTx/>
                  <a:buNone/>
                </a:pPr>
                <a:r>
                  <a:rPr lang="en-US" altLang="en-US" sz="1800" b="1" dirty="0">
                    <a:solidFill>
                      <a:schemeClr val="bg1">
                        <a:lumMod val="50000"/>
                      </a:schemeClr>
                    </a:solidFill>
                  </a:rPr>
                  <a:t>Endocrine Tx</a:t>
                </a:r>
              </a:p>
            </p:txBody>
          </p:sp>
        </p:grpSp>
        <p:cxnSp>
          <p:nvCxnSpPr>
            <p:cNvPr id="19473" name="Straight Arrow Connector 26">
              <a:extLst>
                <a:ext uri="{FF2B5EF4-FFF2-40B4-BE49-F238E27FC236}">
                  <a16:creationId xmlns:a16="http://schemas.microsoft.com/office/drawing/2014/main" id="{5C790A5E-3165-AB6A-56C1-74A2C59EC8D8}"/>
                </a:ext>
              </a:extLst>
            </p:cNvPr>
            <p:cNvCxnSpPr>
              <a:cxnSpLocks noChangeShapeType="1"/>
              <a:stCxn id="19476" idx="2"/>
              <a:endCxn id="19478" idx="0"/>
            </p:cNvCxnSpPr>
            <p:nvPr/>
          </p:nvCxnSpPr>
          <p:spPr bwMode="auto">
            <a:xfrm flipH="1">
              <a:off x="5141120" y="3224213"/>
              <a:ext cx="969963" cy="108585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74" name="Straight Arrow Connector 28">
              <a:extLst>
                <a:ext uri="{FF2B5EF4-FFF2-40B4-BE49-F238E27FC236}">
                  <a16:creationId xmlns:a16="http://schemas.microsoft.com/office/drawing/2014/main" id="{A7954A55-0E4C-CBCF-5A52-D33DA2944724}"/>
                </a:ext>
              </a:extLst>
            </p:cNvPr>
            <p:cNvCxnSpPr>
              <a:cxnSpLocks noChangeShapeType="1"/>
              <a:stCxn id="19476" idx="2"/>
              <a:endCxn id="19477" idx="0"/>
            </p:cNvCxnSpPr>
            <p:nvPr/>
          </p:nvCxnSpPr>
          <p:spPr bwMode="auto">
            <a:xfrm>
              <a:off x="6111083" y="3224213"/>
              <a:ext cx="933451" cy="1085851"/>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475" name="Oval 4">
              <a:extLst>
                <a:ext uri="{FF2B5EF4-FFF2-40B4-BE49-F238E27FC236}">
                  <a16:creationId xmlns:a16="http://schemas.microsoft.com/office/drawing/2014/main" id="{AA6539D6-DF3B-72C2-F02E-4EFD1B9FB1CA}"/>
                </a:ext>
              </a:extLst>
            </p:cNvPr>
            <p:cNvSpPr>
              <a:spLocks noChangeArrowheads="1"/>
            </p:cNvSpPr>
            <p:nvPr/>
          </p:nvSpPr>
          <p:spPr bwMode="auto">
            <a:xfrm>
              <a:off x="5867402" y="3387402"/>
              <a:ext cx="489744" cy="380212"/>
            </a:xfrm>
            <a:prstGeom prst="ellipse">
              <a:avLst/>
            </a:prstGeom>
            <a:solidFill>
              <a:srgbClr val="FFEF8A"/>
            </a:solidFill>
            <a:ln w="9525" algn="ctr">
              <a:solidFill>
                <a:schemeClr val="tx1"/>
              </a:solidFill>
              <a:round/>
              <a:headEnd/>
              <a:tailEnd/>
            </a:ln>
          </p:spPr>
          <p:txBody>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Tx/>
                <a:buSzTx/>
                <a:buFontTx/>
                <a:buNone/>
              </a:pPr>
              <a:endParaRPr lang="en-US" altLang="en-US" sz="2400" b="1" dirty="0">
                <a:solidFill>
                  <a:schemeClr val="bg1">
                    <a:lumMod val="50000"/>
                  </a:schemeClr>
                </a:solidFill>
              </a:endParaRPr>
            </a:p>
          </p:txBody>
        </p:sp>
      </p:grpSp>
      <p:sp>
        <p:nvSpPr>
          <p:cNvPr id="4" name="TextBox 3">
            <a:extLst>
              <a:ext uri="{FF2B5EF4-FFF2-40B4-BE49-F238E27FC236}">
                <a16:creationId xmlns:a16="http://schemas.microsoft.com/office/drawing/2014/main" id="{D1041D77-0D3A-AC04-DD7A-65EC3103D821}"/>
              </a:ext>
            </a:extLst>
          </p:cNvPr>
          <p:cNvSpPr txBox="1"/>
          <p:nvPr/>
        </p:nvSpPr>
        <p:spPr>
          <a:xfrm>
            <a:off x="5850038" y="3772525"/>
            <a:ext cx="539187" cy="461665"/>
          </a:xfrm>
          <a:prstGeom prst="rect">
            <a:avLst/>
          </a:prstGeom>
          <a:noFill/>
        </p:spPr>
        <p:txBody>
          <a:bodyPr wrap="square">
            <a:spAutoFit/>
          </a:bodyPr>
          <a:lstStyle/>
          <a:p>
            <a:pPr algn="ctr">
              <a:spcBef>
                <a:spcPct val="0"/>
              </a:spcBef>
              <a:buClrTx/>
              <a:buSzTx/>
              <a:buFontTx/>
              <a:buNone/>
            </a:pPr>
            <a:r>
              <a:rPr lang="en-US" altLang="en-US" sz="2400" b="1" dirty="0">
                <a:solidFill>
                  <a:schemeClr val="bg1">
                    <a:lumMod val="50000"/>
                  </a:schemeClr>
                </a:solidFill>
                <a:latin typeface="Calibri" panose="020F0502020204030204" pitchFamily="34" charset="0"/>
                <a:cs typeface="Calibri" panose="020F0502020204030204" pitchFamily="34" charset="0"/>
              </a:rPr>
              <a:t>R</a:t>
            </a:r>
          </a:p>
        </p:txBody>
      </p:sp>
      <p:sp>
        <p:nvSpPr>
          <p:cNvPr id="2" name="Text Box 3">
            <a:extLst>
              <a:ext uri="{FF2B5EF4-FFF2-40B4-BE49-F238E27FC236}">
                <a16:creationId xmlns:a16="http://schemas.microsoft.com/office/drawing/2014/main" id="{AB871F76-67AC-F56D-6C21-12A12CD1D0AD}"/>
              </a:ext>
            </a:extLst>
          </p:cNvPr>
          <p:cNvSpPr txBox="1">
            <a:spLocks noChangeArrowheads="1"/>
          </p:cNvSpPr>
          <p:nvPr/>
        </p:nvSpPr>
        <p:spPr bwMode="auto">
          <a:xfrm>
            <a:off x="5486400" y="6427113"/>
            <a:ext cx="6705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6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chemeClr val="accent2"/>
              </a:buClr>
              <a:buSzPct val="65000"/>
              <a:buFont typeface="Wingdings" pitchFamily="2" charset="2"/>
              <a:buChar char="n"/>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chemeClr val="folHlink"/>
              </a:buClr>
              <a:buSzPct val="65000"/>
              <a:buFont typeface="Wingdings" pitchFamily="2" charset="2"/>
              <a:buChar char="n"/>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chemeClr val="tx1"/>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spcBef>
                <a:spcPct val="0"/>
              </a:spcBef>
              <a:buClrTx/>
              <a:buSzTx/>
              <a:buFontTx/>
              <a:buNone/>
            </a:pPr>
            <a:r>
              <a:rPr lang="en-US" altLang="en-US" sz="1100" dirty="0"/>
              <a:t> Sparano JA et al. </a:t>
            </a:r>
            <a:r>
              <a:rPr lang="en-US" altLang="en-US" sz="1100" i="1" dirty="0"/>
              <a:t>N </a:t>
            </a:r>
            <a:r>
              <a:rPr lang="en-US" altLang="en-US" sz="1100" i="1" dirty="0" err="1"/>
              <a:t>Engl</a:t>
            </a:r>
            <a:r>
              <a:rPr lang="en-US" altLang="en-US" sz="1100" i="1" dirty="0"/>
              <a:t> J Med. </a:t>
            </a:r>
            <a:r>
              <a:rPr lang="en-US" altLang="en-US" sz="1100" dirty="0"/>
              <a:t>2015;373(21):2005-14; Sparano JA et al. </a:t>
            </a:r>
            <a:r>
              <a:rPr lang="en-US" altLang="en-US" sz="1100" i="1" dirty="0"/>
              <a:t>N </a:t>
            </a:r>
            <a:r>
              <a:rPr lang="en-US" altLang="en-US" sz="1100" i="1" dirty="0" err="1"/>
              <a:t>Engl</a:t>
            </a:r>
            <a:r>
              <a:rPr lang="en-US" altLang="en-US" sz="1100" i="1" dirty="0"/>
              <a:t> J Med. </a:t>
            </a:r>
            <a:r>
              <a:rPr lang="en-US" altLang="en-US" sz="1100" dirty="0"/>
              <a:t>2018;379(2):111-121; Sparano JA et al. </a:t>
            </a:r>
            <a:r>
              <a:rPr lang="en-US" altLang="en-US" sz="1100" i="1" dirty="0"/>
              <a:t>JAMA Oncol. </a:t>
            </a:r>
            <a:r>
              <a:rPr lang="en-US" altLang="en-US" sz="1100" dirty="0"/>
              <a:t>2020;6(3):367-374. Sparano JA et al. SABCS 2022. Abstract GS1-05.</a:t>
            </a:r>
          </a:p>
        </p:txBody>
      </p:sp>
    </p:spTree>
    <p:extLst>
      <p:ext uri="{BB962C8B-B14F-4D97-AF65-F5344CB8AC3E}">
        <p14:creationId xmlns:p14="http://schemas.microsoft.com/office/powerpoint/2010/main" val="1891281368"/>
      </p:ext>
    </p:extLst>
  </p:cSld>
  <p:clrMapOvr>
    <a:masterClrMapping/>
  </p:clrMapOvr>
  <p:transition/>
</p:sld>
</file>

<file path=ppt/theme/theme1.xml><?xml version="1.0" encoding="utf-8"?>
<a:theme xmlns:a="http://schemas.openxmlformats.org/drawingml/2006/main" name="Balance">
  <a:themeElements>
    <a:clrScheme name="">
      <a:dk1>
        <a:srgbClr val="003366"/>
      </a:dk1>
      <a:lt1>
        <a:srgbClr val="FFFFFF"/>
      </a:lt1>
      <a:dk2>
        <a:srgbClr val="24466C"/>
      </a:dk2>
      <a:lt2>
        <a:srgbClr val="E5FFFF"/>
      </a:lt2>
      <a:accent1>
        <a:srgbClr val="336699"/>
      </a:accent1>
      <a:accent2>
        <a:srgbClr val="00B000"/>
      </a:accent2>
      <a:accent3>
        <a:srgbClr val="ACB0BA"/>
      </a:accent3>
      <a:accent4>
        <a:srgbClr val="DADADA"/>
      </a:accent4>
      <a:accent5>
        <a:srgbClr val="ADB8CA"/>
      </a:accent5>
      <a:accent6>
        <a:srgbClr val="009F00"/>
      </a:accent6>
      <a:hlink>
        <a:srgbClr val="00CCFF"/>
      </a:hlink>
      <a:folHlink>
        <a:srgbClr val="B5FFFB"/>
      </a:folHlink>
    </a:clrScheme>
    <a:fontScheme name="Balan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6" ma:contentTypeDescription="Create a new document." ma:contentTypeScope="" ma:versionID="45b9b9b388e3fa9bf1e4ebdddd333b31">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f7a20e744d22b4b2dae1502f02aff4af"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9F6CCF-7EBC-4F40-8B88-86CF4F281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3EE28-F261-40DD-AD70-11D07E06FCC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0f3a55-5827-4867-b053-f8bf38e98e1a"/>
    <ds:schemaRef ds:uri="http://purl.org/dc/elements/1.1/"/>
    <ds:schemaRef ds:uri="http://schemas.microsoft.com/office/2006/metadata/properties"/>
    <ds:schemaRef ds:uri="45e9ec89-519e-4911-95c9-484d5e7a405c"/>
    <ds:schemaRef ds:uri="http://www.w3.org/XML/1998/namespace"/>
    <ds:schemaRef ds:uri="http://purl.org/dc/dcmitype/"/>
  </ds:schemaRefs>
</ds:datastoreItem>
</file>

<file path=customXml/itemProps3.xml><?xml version="1.0" encoding="utf-8"?>
<ds:datastoreItem xmlns:ds="http://schemas.openxmlformats.org/officeDocument/2006/customXml" ds:itemID="{0BF2F694-FB9B-43C6-B8B0-85CD399D31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X:Templates:Presentations:Designs:Balance</Template>
  <TotalTime>115347</TotalTime>
  <Words>3777</Words>
  <Application>Microsoft Office PowerPoint</Application>
  <PresentationFormat>Widescreen</PresentationFormat>
  <Paragraphs>425</Paragraphs>
  <Slides>39</Slides>
  <Notes>21</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0" baseType="lpstr">
      <vt:lpstr>MS PGothic</vt:lpstr>
      <vt:lpstr>Arial</vt:lpstr>
      <vt:lpstr>Calibri</vt:lpstr>
      <vt:lpstr>Comic Sans MS</vt:lpstr>
      <vt:lpstr>OTNEJMScalaSansLF</vt:lpstr>
      <vt:lpstr>Symbol</vt:lpstr>
      <vt:lpstr>Times</vt:lpstr>
      <vt:lpstr>Wingdings</vt:lpstr>
      <vt:lpstr>Balance</vt:lpstr>
      <vt:lpstr>Document</vt:lpstr>
      <vt:lpstr>Chart</vt:lpstr>
      <vt:lpstr>PowerPoint Presentation</vt:lpstr>
      <vt:lpstr>Outline</vt:lpstr>
      <vt:lpstr>Prognostic Factors</vt:lpstr>
      <vt:lpstr>Prognostic Factors</vt:lpstr>
      <vt:lpstr>Predictive Factor</vt:lpstr>
      <vt:lpstr>PowerPoint Presentation</vt:lpstr>
      <vt:lpstr>21-gene Recurrence Score Prognostic and Predictive – Results from NSABP B14 and B20</vt:lpstr>
      <vt:lpstr>Intergroup TAILORx Trial</vt:lpstr>
      <vt:lpstr>Intergroup TAILORx Trial</vt:lpstr>
      <vt:lpstr>TAILORx Results – IIT RS 11-25</vt:lpstr>
      <vt:lpstr>TAILORx (LNN) - Incorporation of Clinical Risk in Women &lt; 50 </vt:lpstr>
      <vt:lpstr>TAILORx (LNN) - Incorporation of Clinical Risk in Women &lt; 50 </vt:lpstr>
      <vt:lpstr>RSClinTM: Grade, Tumor Size and Age Predict Chemo Benefit </vt:lpstr>
      <vt:lpstr>SWOG 1007 – RxPONDER Trial</vt:lpstr>
      <vt:lpstr> </vt:lpstr>
      <vt:lpstr> </vt:lpstr>
      <vt:lpstr>Gene Expression Profile Rotterdam Study 70-Gene Profile</vt:lpstr>
      <vt:lpstr>MINDACT (N = 6693) – EORTC Prospective RCT 0-3 LN+</vt:lpstr>
      <vt:lpstr>MINDACT - Distant Metastasis Free Survival (%) at 8 yrs Prognostic</vt:lpstr>
      <vt:lpstr>MINDACT – Secondary Endpoint Clinical High/Genomic Low – Outcome by Chemo vs No Chemo</vt:lpstr>
      <vt:lpstr>Predictors of benefit of other adjuvant agents</vt:lpstr>
      <vt:lpstr>70-Gene Assay (Mammaprint) to Guide Therapy Decisions</vt:lpstr>
      <vt:lpstr>70-Gene Assay (Mammaprint) to Guide Therapy Decisions</vt:lpstr>
      <vt:lpstr>Digitized Pathology Slide Assay to Predict Benefit of Additional Adjuvant Therapies in High Risk ESB</vt:lpstr>
      <vt:lpstr>PowerPoint Presentation</vt:lpstr>
      <vt:lpstr>Annual Hazard of Recurrence</vt:lpstr>
      <vt:lpstr>Extended Adjuvant Endocrine Therapy – Who Needs It?</vt:lpstr>
      <vt:lpstr>Extended Adjuvant Endocrine Therapy  Fundamental Principles</vt:lpstr>
      <vt:lpstr>Clinical Treatment Score Post 5 Years (CTS5) Clinicopathological Predictor of Late Recurrence</vt:lpstr>
      <vt:lpstr>BCI – Trans aTTom Analysis</vt:lpstr>
      <vt:lpstr>PowerPoint Presentation</vt:lpstr>
      <vt:lpstr>PowerPoint Presentation</vt:lpstr>
      <vt:lpstr>Predictor of Late Recurrence PAM50 ROR* Score – TransATAC and ABCSG8</vt:lpstr>
      <vt:lpstr>70-Gene Assay (Mammaprint) to Guide Therapy Decisions</vt:lpstr>
      <vt:lpstr>70-Gene Assay (Mammaprint) to Guide Therapy Decisions</vt:lpstr>
      <vt:lpstr>PowerPoint Presentation</vt:lpstr>
      <vt:lpstr>PowerPoint Presentation</vt:lpstr>
      <vt:lpstr>Summary</vt:lpstr>
      <vt:lpstr>Thank you!</vt:lpstr>
    </vt:vector>
  </TitlesOfParts>
  <Company>Georgetown University 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Caparas</dc:creator>
  <cp:lastModifiedBy>Susan Peck</cp:lastModifiedBy>
  <cp:revision>732</cp:revision>
  <dcterms:created xsi:type="dcterms:W3CDTF">2003-08-28T14:53:12Z</dcterms:created>
  <dcterms:modified xsi:type="dcterms:W3CDTF">2025-11-06T01:11:59Z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ies>
</file>