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507424" r:id="rId4"/>
    <p:sldMasterId id="2147507436" r:id="rId5"/>
    <p:sldMasterId id="2147507451" r:id="rId6"/>
    <p:sldMasterId id="2147507456" r:id="rId7"/>
  </p:sldMasterIdLst>
  <p:notesMasterIdLst>
    <p:notesMasterId r:id="rId50"/>
  </p:notesMasterIdLst>
  <p:handoutMasterIdLst>
    <p:handoutMasterId r:id="rId51"/>
  </p:handoutMasterIdLst>
  <p:sldIdLst>
    <p:sldId id="7013" r:id="rId8"/>
    <p:sldId id="1197" r:id="rId9"/>
    <p:sldId id="1130" r:id="rId10"/>
    <p:sldId id="10247" r:id="rId11"/>
    <p:sldId id="7011" r:id="rId12"/>
    <p:sldId id="10248" r:id="rId13"/>
    <p:sldId id="10249" r:id="rId14"/>
    <p:sldId id="10250" r:id="rId15"/>
    <p:sldId id="10251" r:id="rId16"/>
    <p:sldId id="10252" r:id="rId17"/>
    <p:sldId id="10254" r:id="rId18"/>
    <p:sldId id="6994" r:id="rId19"/>
    <p:sldId id="1169" r:id="rId20"/>
    <p:sldId id="1208" r:id="rId21"/>
    <p:sldId id="1209" r:id="rId22"/>
    <p:sldId id="1213" r:id="rId23"/>
    <p:sldId id="10255" r:id="rId24"/>
    <p:sldId id="7010" r:id="rId25"/>
    <p:sldId id="265" r:id="rId26"/>
    <p:sldId id="269" r:id="rId27"/>
    <p:sldId id="10256" r:id="rId28"/>
    <p:sldId id="10257" r:id="rId29"/>
    <p:sldId id="10258" r:id="rId30"/>
    <p:sldId id="7014" r:id="rId31"/>
    <p:sldId id="355" r:id="rId32"/>
    <p:sldId id="7008" r:id="rId33"/>
    <p:sldId id="356" r:id="rId34"/>
    <p:sldId id="2057" r:id="rId35"/>
    <p:sldId id="322" r:id="rId36"/>
    <p:sldId id="2060" r:id="rId37"/>
    <p:sldId id="7009" r:id="rId38"/>
    <p:sldId id="308" r:id="rId39"/>
    <p:sldId id="10243" r:id="rId40"/>
    <p:sldId id="303" r:id="rId41"/>
    <p:sldId id="1159" r:id="rId42"/>
    <p:sldId id="1181" r:id="rId43"/>
    <p:sldId id="1191" r:id="rId44"/>
    <p:sldId id="1199" r:id="rId45"/>
    <p:sldId id="991" r:id="rId46"/>
    <p:sldId id="1070" r:id="rId47"/>
    <p:sldId id="1071" r:id="rId48"/>
    <p:sldId id="1164" r:id="rId49"/>
  </p:sldIdLst>
  <p:sldSz cx="12192000" cy="6858000"/>
  <p:notesSz cx="7315200" cy="9601200"/>
  <p:defaultTextStyle>
    <a:defPPr>
      <a:defRPr lang="en-US"/>
    </a:defPPr>
    <a:lvl1pPr algn="l" rtl="0" eaLnBrk="0" fontAlgn="base" hangingPunct="0">
      <a:spcBef>
        <a:spcPct val="0"/>
      </a:spcBef>
      <a:spcAft>
        <a:spcPct val="0"/>
      </a:spcAft>
      <a:defRPr sz="1400" b="1" kern="1200">
        <a:solidFill>
          <a:schemeClr val="tx1"/>
        </a:solidFill>
        <a:latin typeface="Arial Rounded MT Bold" panose="020F0704030504030204" pitchFamily="34" charset="77"/>
        <a:ea typeface="+mn-ea"/>
        <a:cs typeface="+mn-cs"/>
      </a:defRPr>
    </a:lvl1pPr>
    <a:lvl2pPr marL="455613" indent="1588" algn="l" rtl="0" eaLnBrk="0" fontAlgn="base" hangingPunct="0">
      <a:spcBef>
        <a:spcPct val="0"/>
      </a:spcBef>
      <a:spcAft>
        <a:spcPct val="0"/>
      </a:spcAft>
      <a:defRPr sz="1400" b="1" kern="1200">
        <a:solidFill>
          <a:schemeClr val="tx1"/>
        </a:solidFill>
        <a:latin typeface="Arial Rounded MT Bold" panose="020F0704030504030204" pitchFamily="34" charset="77"/>
        <a:ea typeface="+mn-ea"/>
        <a:cs typeface="+mn-cs"/>
      </a:defRPr>
    </a:lvl2pPr>
    <a:lvl3pPr marL="912813" indent="1588" algn="l" rtl="0" eaLnBrk="0" fontAlgn="base" hangingPunct="0">
      <a:spcBef>
        <a:spcPct val="0"/>
      </a:spcBef>
      <a:spcAft>
        <a:spcPct val="0"/>
      </a:spcAft>
      <a:defRPr sz="1400" b="1" kern="1200">
        <a:solidFill>
          <a:schemeClr val="tx1"/>
        </a:solidFill>
        <a:latin typeface="Arial Rounded MT Bold" panose="020F0704030504030204" pitchFamily="34" charset="77"/>
        <a:ea typeface="+mn-ea"/>
        <a:cs typeface="+mn-cs"/>
      </a:defRPr>
    </a:lvl3pPr>
    <a:lvl4pPr marL="1368425" indent="3175" algn="l" rtl="0" eaLnBrk="0" fontAlgn="base" hangingPunct="0">
      <a:spcBef>
        <a:spcPct val="0"/>
      </a:spcBef>
      <a:spcAft>
        <a:spcPct val="0"/>
      </a:spcAft>
      <a:defRPr sz="1400" b="1" kern="1200">
        <a:solidFill>
          <a:schemeClr val="tx1"/>
        </a:solidFill>
        <a:latin typeface="Arial Rounded MT Bold" panose="020F0704030504030204" pitchFamily="34" charset="77"/>
        <a:ea typeface="+mn-ea"/>
        <a:cs typeface="+mn-cs"/>
      </a:defRPr>
    </a:lvl4pPr>
    <a:lvl5pPr marL="1825625" indent="3175" algn="l" rtl="0" eaLnBrk="0" fontAlgn="base" hangingPunct="0">
      <a:spcBef>
        <a:spcPct val="0"/>
      </a:spcBef>
      <a:spcAft>
        <a:spcPct val="0"/>
      </a:spcAft>
      <a:defRPr sz="1400" b="1" kern="1200">
        <a:solidFill>
          <a:schemeClr val="tx1"/>
        </a:solidFill>
        <a:latin typeface="Arial Rounded MT Bold" panose="020F0704030504030204" pitchFamily="34" charset="77"/>
        <a:ea typeface="+mn-ea"/>
        <a:cs typeface="+mn-cs"/>
      </a:defRPr>
    </a:lvl5pPr>
    <a:lvl6pPr marL="2286000" algn="l" defTabSz="914400" rtl="0" eaLnBrk="1" latinLnBrk="0" hangingPunct="1">
      <a:defRPr sz="1400" b="1" kern="1200">
        <a:solidFill>
          <a:schemeClr val="tx1"/>
        </a:solidFill>
        <a:latin typeface="Arial Rounded MT Bold" panose="020F0704030504030204" pitchFamily="34" charset="77"/>
        <a:ea typeface="+mn-ea"/>
        <a:cs typeface="+mn-cs"/>
      </a:defRPr>
    </a:lvl6pPr>
    <a:lvl7pPr marL="2743200" algn="l" defTabSz="914400" rtl="0" eaLnBrk="1" latinLnBrk="0" hangingPunct="1">
      <a:defRPr sz="1400" b="1" kern="1200">
        <a:solidFill>
          <a:schemeClr val="tx1"/>
        </a:solidFill>
        <a:latin typeface="Arial Rounded MT Bold" panose="020F0704030504030204" pitchFamily="34" charset="77"/>
        <a:ea typeface="+mn-ea"/>
        <a:cs typeface="+mn-cs"/>
      </a:defRPr>
    </a:lvl7pPr>
    <a:lvl8pPr marL="3200400" algn="l" defTabSz="914400" rtl="0" eaLnBrk="1" latinLnBrk="0" hangingPunct="1">
      <a:defRPr sz="1400" b="1" kern="1200">
        <a:solidFill>
          <a:schemeClr val="tx1"/>
        </a:solidFill>
        <a:latin typeface="Arial Rounded MT Bold" panose="020F0704030504030204" pitchFamily="34" charset="77"/>
        <a:ea typeface="+mn-ea"/>
        <a:cs typeface="+mn-cs"/>
      </a:defRPr>
    </a:lvl8pPr>
    <a:lvl9pPr marL="3657600" algn="l" defTabSz="914400" rtl="0" eaLnBrk="1" latinLnBrk="0" hangingPunct="1">
      <a:defRPr sz="1400" b="1" kern="1200">
        <a:solidFill>
          <a:schemeClr val="tx1"/>
        </a:solidFill>
        <a:latin typeface="Arial Rounded MT Bold" panose="020F0704030504030204" pitchFamily="34" charset="77"/>
        <a:ea typeface="+mn-ea"/>
        <a:cs typeface="+mn-cs"/>
      </a:defRPr>
    </a:lvl9pPr>
  </p:defaultTextStyle>
  <p:extLst>
    <p:ext uri="{EFAFB233-063F-42B5-8137-9DF3F51BA10A}">
      <p15:sldGuideLst xmlns:p15="http://schemas.microsoft.com/office/powerpoint/2012/main">
        <p15:guide id="1" orient="horz" pos="3984">
          <p15:clr>
            <a:srgbClr val="A4A3A4"/>
          </p15:clr>
        </p15:guide>
        <p15:guide id="2" pos="2788">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66B7B5-4D2F-4D1C-B1AC-DAB011D0E0D4}" v="7" dt="2024-11-08T00:28:25.7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39" autoAdjust="0"/>
    <p:restoredTop sz="50000" autoAdjust="0"/>
  </p:normalViewPr>
  <p:slideViewPr>
    <p:cSldViewPr>
      <p:cViewPr varScale="1">
        <p:scale>
          <a:sx n="118" d="100"/>
          <a:sy n="118" d="100"/>
        </p:scale>
        <p:origin x="552" y="200"/>
      </p:cViewPr>
      <p:guideLst>
        <p:guide orient="horz" pos="3984"/>
        <p:guide pos="2788"/>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176"/>
    </p:cViewPr>
  </p:sorterViewPr>
  <p:notesViewPr>
    <p:cSldViewPr>
      <p:cViewPr varScale="1">
        <p:scale>
          <a:sx n="54" d="100"/>
          <a:sy n="54" d="100"/>
        </p:scale>
        <p:origin x="-1590"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s>
</file>

<file path=ppt/charts/_rels/chart1.xml.rels><?xml version="1.0" encoding="UTF-8" standalone="yes"?>
<Relationships xmlns="http://schemas.openxmlformats.org/package/2006/relationships"><Relationship Id="rId3" Type="http://schemas.openxmlformats.org/officeDocument/2006/relationships/oleObject" Target="file:////Users\brownlaurenc\Library\CloudStorage\Dropbox\ASCO\ASCO\Subtype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Sheet1!$I$17</c:f>
              <c:strCache>
                <c:ptCount val="1"/>
                <c:pt idx="0">
                  <c:v>Lum A</c:v>
                </c:pt>
              </c:strCache>
            </c:strRef>
          </c:tx>
          <c:spPr>
            <a:solidFill>
              <a:srgbClr val="0066D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Sheet1!$H$18:$H$19</c:f>
              <c:strCache>
                <c:ptCount val="2"/>
                <c:pt idx="0">
                  <c:v>&lt;40 yrs</c:v>
                </c:pt>
                <c:pt idx="1">
                  <c:v>&gt;40 yrs</c:v>
                </c:pt>
              </c:strCache>
            </c:strRef>
          </c:cat>
          <c:val>
            <c:numRef>
              <c:f>Sheet1!$I$18:$I$19</c:f>
              <c:numCache>
                <c:formatCode>0%</c:formatCode>
                <c:ptCount val="2"/>
                <c:pt idx="0">
                  <c:v>0.53</c:v>
                </c:pt>
                <c:pt idx="1">
                  <c:v>0.75</c:v>
                </c:pt>
              </c:numCache>
            </c:numRef>
          </c:val>
          <c:extLst>
            <c:ext xmlns:c16="http://schemas.microsoft.com/office/drawing/2014/chart" uri="{C3380CC4-5D6E-409C-BE32-E72D297353CC}">
              <c16:uniqueId val="{00000000-D6DA-344B-93FD-0F69E2337842}"/>
            </c:ext>
          </c:extLst>
        </c:ser>
        <c:ser>
          <c:idx val="1"/>
          <c:order val="1"/>
          <c:tx>
            <c:strRef>
              <c:f>Sheet1!$J$17</c:f>
              <c:strCache>
                <c:ptCount val="1"/>
                <c:pt idx="0">
                  <c:v>Lum B</c:v>
                </c:pt>
              </c:strCache>
            </c:strRef>
          </c:tx>
          <c:spPr>
            <a:solidFill>
              <a:srgbClr val="00DFE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Sheet1!$H$18:$H$19</c:f>
              <c:strCache>
                <c:ptCount val="2"/>
                <c:pt idx="0">
                  <c:v>&lt;40 yrs</c:v>
                </c:pt>
                <c:pt idx="1">
                  <c:v>&gt;40 yrs</c:v>
                </c:pt>
              </c:strCache>
            </c:strRef>
          </c:cat>
          <c:val>
            <c:numRef>
              <c:f>Sheet1!$J$18:$J$19</c:f>
              <c:numCache>
                <c:formatCode>0%</c:formatCode>
                <c:ptCount val="2"/>
                <c:pt idx="0">
                  <c:v>0.39</c:v>
                </c:pt>
                <c:pt idx="1">
                  <c:v>0.21</c:v>
                </c:pt>
              </c:numCache>
            </c:numRef>
          </c:val>
          <c:extLst>
            <c:ext xmlns:c16="http://schemas.microsoft.com/office/drawing/2014/chart" uri="{C3380CC4-5D6E-409C-BE32-E72D297353CC}">
              <c16:uniqueId val="{00000001-D6DA-344B-93FD-0F69E2337842}"/>
            </c:ext>
          </c:extLst>
        </c:ser>
        <c:ser>
          <c:idx val="2"/>
          <c:order val="2"/>
          <c:tx>
            <c:strRef>
              <c:f>Sheet1!$K$17</c:f>
              <c:strCache>
                <c:ptCount val="1"/>
                <c:pt idx="0">
                  <c:v>HER2E</c:v>
                </c:pt>
              </c:strCache>
            </c:strRef>
          </c:tx>
          <c:spPr>
            <a:solidFill>
              <a:srgbClr val="F716E0"/>
            </a:solidFill>
            <a:ln>
              <a:noFill/>
            </a:ln>
            <a:effectLst/>
          </c:spPr>
          <c:invertIfNegative val="0"/>
          <c:dLbls>
            <c:dLbl>
              <c:idx val="1"/>
              <c:layout>
                <c:manualLayout>
                  <c:x val="-1.834862385321101E-2"/>
                  <c:y val="2.652519893899198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6DA-344B-93FD-0F69E233784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Sheet1!$H$18:$H$19</c:f>
              <c:strCache>
                <c:ptCount val="2"/>
                <c:pt idx="0">
                  <c:v>&lt;40 yrs</c:v>
                </c:pt>
                <c:pt idx="1">
                  <c:v>&gt;40 yrs</c:v>
                </c:pt>
              </c:strCache>
            </c:strRef>
          </c:cat>
          <c:val>
            <c:numRef>
              <c:f>Sheet1!$K$18:$K$19</c:f>
              <c:numCache>
                <c:formatCode>0%</c:formatCode>
                <c:ptCount val="2"/>
                <c:pt idx="0">
                  <c:v>0.03</c:v>
                </c:pt>
                <c:pt idx="1">
                  <c:v>0.01</c:v>
                </c:pt>
              </c:numCache>
            </c:numRef>
          </c:val>
          <c:extLst>
            <c:ext xmlns:c16="http://schemas.microsoft.com/office/drawing/2014/chart" uri="{C3380CC4-5D6E-409C-BE32-E72D297353CC}">
              <c16:uniqueId val="{00000003-D6DA-344B-93FD-0F69E2337842}"/>
            </c:ext>
          </c:extLst>
        </c:ser>
        <c:ser>
          <c:idx val="3"/>
          <c:order val="3"/>
          <c:tx>
            <c:strRef>
              <c:f>Sheet1!$L$17</c:f>
              <c:strCache>
                <c:ptCount val="1"/>
                <c:pt idx="0">
                  <c:v>Basal</c:v>
                </c:pt>
              </c:strCache>
            </c:strRef>
          </c:tx>
          <c:spPr>
            <a:solidFill>
              <a:srgbClr val="FF0000"/>
            </a:solidFill>
            <a:ln>
              <a:noFill/>
            </a:ln>
            <a:effectLst/>
          </c:spPr>
          <c:invertIfNegative val="0"/>
          <c:dLbls>
            <c:dLbl>
              <c:idx val="1"/>
              <c:layout>
                <c:manualLayout>
                  <c:x val="3.669724770642202E-2"/>
                  <c:y val="5.305039787798405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6DA-344B-93FD-0F69E233784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Sheet1!$H$18:$H$19</c:f>
              <c:strCache>
                <c:ptCount val="2"/>
                <c:pt idx="0">
                  <c:v>&lt;40 yrs</c:v>
                </c:pt>
                <c:pt idx="1">
                  <c:v>&gt;40 yrs</c:v>
                </c:pt>
              </c:strCache>
            </c:strRef>
          </c:cat>
          <c:val>
            <c:numRef>
              <c:f>Sheet1!$L$18:$L$19</c:f>
              <c:numCache>
                <c:formatCode>0%</c:formatCode>
                <c:ptCount val="2"/>
                <c:pt idx="0">
                  <c:v>0.05</c:v>
                </c:pt>
                <c:pt idx="1">
                  <c:v>0.03</c:v>
                </c:pt>
              </c:numCache>
            </c:numRef>
          </c:val>
          <c:extLst>
            <c:ext xmlns:c16="http://schemas.microsoft.com/office/drawing/2014/chart" uri="{C3380CC4-5D6E-409C-BE32-E72D297353CC}">
              <c16:uniqueId val="{00000005-D6DA-344B-93FD-0F69E2337842}"/>
            </c:ext>
          </c:extLst>
        </c:ser>
        <c:dLbls>
          <c:dLblPos val="ctr"/>
          <c:showLegendKey val="0"/>
          <c:showVal val="1"/>
          <c:showCatName val="0"/>
          <c:showSerName val="0"/>
          <c:showPercent val="0"/>
          <c:showBubbleSize val="0"/>
        </c:dLbls>
        <c:gapWidth val="150"/>
        <c:overlap val="100"/>
        <c:axId val="399957968"/>
        <c:axId val="400004528"/>
      </c:barChart>
      <c:catAx>
        <c:axId val="399957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crossAx val="400004528"/>
        <c:crosses val="autoZero"/>
        <c:auto val="1"/>
        <c:lblAlgn val="ctr"/>
        <c:lblOffset val="100"/>
        <c:noMultiLvlLbl val="0"/>
      </c:catAx>
      <c:valAx>
        <c:axId val="400004528"/>
        <c:scaling>
          <c:orientation val="minMax"/>
        </c:scaling>
        <c:delete val="1"/>
        <c:axPos val="l"/>
        <c:numFmt formatCode="0%" sourceLinked="1"/>
        <c:majorTickMark val="none"/>
        <c:minorTickMark val="none"/>
        <c:tickLblPos val="nextTo"/>
        <c:crossAx val="399957968"/>
        <c:crosses val="autoZero"/>
        <c:crossBetween val="between"/>
      </c:valAx>
      <c:spPr>
        <a:noFill/>
        <a:ln>
          <a:noFill/>
        </a:ln>
        <a:effectLst/>
      </c:spPr>
    </c:plotArea>
    <c:legend>
      <c:legendPos val="l"/>
      <c:layout>
        <c:manualLayout>
          <c:xMode val="edge"/>
          <c:yMode val="edge"/>
          <c:x val="9.4488188976377951E-2"/>
          <c:y val="0.38430738713587781"/>
          <c:w val="0.23010843632208317"/>
          <c:h val="0.2415821240838418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5613"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2813"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68425"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5625"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3297" algn="l" defTabSz="913315" rtl="0" eaLnBrk="1" latinLnBrk="0" hangingPunct="1">
      <a:defRPr sz="1200" kern="1200">
        <a:solidFill>
          <a:schemeClr val="tx1"/>
        </a:solidFill>
        <a:latin typeface="+mn-lt"/>
        <a:ea typeface="+mn-ea"/>
        <a:cs typeface="+mn-cs"/>
      </a:defRPr>
    </a:lvl6pPr>
    <a:lvl7pPr marL="2739955" algn="l" defTabSz="913315" rtl="0" eaLnBrk="1" latinLnBrk="0" hangingPunct="1">
      <a:defRPr sz="1200" kern="1200">
        <a:solidFill>
          <a:schemeClr val="tx1"/>
        </a:solidFill>
        <a:latin typeface="+mn-lt"/>
        <a:ea typeface="+mn-ea"/>
        <a:cs typeface="+mn-cs"/>
      </a:defRPr>
    </a:lvl7pPr>
    <a:lvl8pPr marL="3196610" algn="l" defTabSz="913315" rtl="0" eaLnBrk="1" latinLnBrk="0" hangingPunct="1">
      <a:defRPr sz="1200" kern="1200">
        <a:solidFill>
          <a:schemeClr val="tx1"/>
        </a:solidFill>
        <a:latin typeface="+mn-lt"/>
        <a:ea typeface="+mn-ea"/>
        <a:cs typeface="+mn-cs"/>
      </a:defRPr>
    </a:lvl8pPr>
    <a:lvl9pPr marL="3653278" algn="l" defTabSz="9133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A2D8B97C-CD5D-C59A-F72F-0A5B1E2C1E93}"/>
              </a:ext>
            </a:extLst>
          </p:cNvPr>
          <p:cNvSpPr>
            <a:spLocks noGrp="1" noRot="1" noChangeAspect="1" noChangeArrowheads="1"/>
          </p:cNvSpPr>
          <p:nvPr>
            <p:ph type="sldImg"/>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51203" name="Notes Placeholder 2">
            <a:extLst>
              <a:ext uri="{FF2B5EF4-FFF2-40B4-BE49-F238E27FC236}">
                <a16:creationId xmlns:a16="http://schemas.microsoft.com/office/drawing/2014/main" id="{5F9E053D-21A5-C367-119E-606E9824FFB4}"/>
              </a:ext>
            </a:extLst>
          </p:cNvPr>
          <p:cNvSpPr>
            <a:spLocks noGrp="1" noChangeArrowheads="1"/>
          </p:cNvSpPr>
          <p:nvPr>
            <p:ph type="body" idx="1"/>
          </p:nvPr>
        </p:nvSpPr>
        <p:spPr bwMode="auto">
          <a:xfrm>
            <a:off x="294640" y="4697254"/>
            <a:ext cx="6995161" cy="40238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p>
            <a:pPr marL="184596" indent="-184596">
              <a:buFontTx/>
              <a:buChar char="•"/>
            </a:pPr>
            <a:r>
              <a:rPr lang="en-US" altLang="en-US" sz="1500"/>
              <a:t>It is unclear with the chemo benefit noted in younger women with a RS 16-25 is due to a cytotoxic effect in eradicating micrometastatic disease, a castration effect in inducing early menopause, or both. </a:t>
            </a:r>
          </a:p>
          <a:p>
            <a:pPr marL="184596" indent="-184596">
              <a:buFontTx/>
              <a:buChar char="•"/>
            </a:pPr>
            <a:r>
              <a:rPr lang="en-US" altLang="en-US" sz="1500"/>
              <a:t>We therefore evaluated the association between age at diagnosis and chemo benefit</a:t>
            </a:r>
          </a:p>
          <a:p>
            <a:pPr marL="184596" indent="-184596">
              <a:buFontTx/>
              <a:buChar char="•"/>
            </a:pPr>
            <a:r>
              <a:rPr lang="en-US" altLang="en-US" sz="1500"/>
              <a:t>A hazard ratio of  &gt; 1 here indicates chemotherapy  benefit</a:t>
            </a:r>
          </a:p>
          <a:p>
            <a:pPr marL="184596" indent="-184596">
              <a:buFontTx/>
              <a:buChar char="•"/>
            </a:pPr>
            <a:r>
              <a:rPr lang="en-US" altLang="en-US" sz="1500"/>
              <a:t>Here we see benefit for women 46-50 who were premenopausal but not postmenopausal, and a trend toward chemo benefit in women age 41-45, but no benefit in women 40 or under who are less likely to develop premature menopause from chemotherapy</a:t>
            </a:r>
          </a:p>
          <a:p>
            <a:pPr marL="184596" indent="-184596">
              <a:buFontTx/>
              <a:buChar char="•"/>
            </a:pPr>
            <a:endParaRPr lang="en-US" altLang="en-US" sz="1500" b="1"/>
          </a:p>
          <a:p>
            <a:pPr marL="184596" indent="-184596">
              <a:buFontTx/>
              <a:buChar char="•"/>
            </a:pPr>
            <a:r>
              <a:rPr lang="en-US" altLang="en-US" sz="1500" b="1"/>
              <a:t>(ADVANCE)</a:t>
            </a:r>
          </a:p>
          <a:p>
            <a:pPr marL="184596" indent="-184596">
              <a:buFontTx/>
              <a:buChar char="•"/>
            </a:pPr>
            <a:r>
              <a:rPr lang="en-US" altLang="en-US" sz="1500"/>
              <a:t>In addition, we saw no consistent effect favoring chemotherapy in older women. </a:t>
            </a:r>
          </a:p>
          <a:p>
            <a:pPr marL="184596" indent="-184596">
              <a:buFontTx/>
              <a:buChar char="•"/>
            </a:pPr>
            <a:r>
              <a:rPr lang="en-US" altLang="en-US" sz="1500"/>
              <a:t>Taken together, these findings suggest that the chemo benefit observed for the RS 16-25 group may in fact be due to a castration effect associated with cytotoxic therapy. </a:t>
            </a:r>
          </a:p>
        </p:txBody>
      </p:sp>
      <p:sp>
        <p:nvSpPr>
          <p:cNvPr id="51204" name="Slide Number Placeholder 3">
            <a:extLst>
              <a:ext uri="{FF2B5EF4-FFF2-40B4-BE49-F238E27FC236}">
                <a16:creationId xmlns:a16="http://schemas.microsoft.com/office/drawing/2014/main" id="{8DE4EF07-D9F1-0EF4-856B-072A6534D96B}"/>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p>
            <a:pPr algn="r" eaLnBrk="1" hangingPunct="1"/>
            <a:fld id="{F470B34F-B571-F24A-A13D-487FEC189A7B}" type="slidenum">
              <a:rPr lang="en-US" altLang="en-US" sz="1300" b="0">
                <a:solidFill>
                  <a:srgbClr val="000000"/>
                </a:solidFill>
                <a:latin typeface="Calibri" panose="020F0502020204030204" pitchFamily="34" charset="0"/>
              </a:rPr>
              <a:pPr algn="r" eaLnBrk="1" hangingPunct="1"/>
              <a:t>24</a:t>
            </a:fld>
            <a:endParaRPr lang="en-US" altLang="en-US" sz="1300" b="0">
              <a:solidFill>
                <a:srgbClr val="000000"/>
              </a:solidFill>
              <a:latin typeface="Calibri" panose="020F0502020204030204" pitchFamily="34" charset="0"/>
            </a:endParaRPr>
          </a:p>
        </p:txBody>
      </p:sp>
    </p:spTree>
    <p:extLst>
      <p:ext uri="{BB962C8B-B14F-4D97-AF65-F5344CB8AC3E}">
        <p14:creationId xmlns:p14="http://schemas.microsoft.com/office/powerpoint/2010/main" val="470302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89FEDFCD-2E88-1552-DD4D-38DD2E74B0FF}"/>
              </a:ext>
            </a:extLst>
          </p:cNvPr>
          <p:cNvSpPr>
            <a:spLocks noGrp="1" noRot="1" noChangeAspect="1" noChangeArrowheads="1" noTextEdit="1"/>
          </p:cNvSpPr>
          <p:nvPr>
            <p:ph type="sldImg"/>
          </p:nvPr>
        </p:nvSpPr>
        <p:spPr bwMode="auto">
          <a:xfrm>
            <a:off x="457200" y="720725"/>
            <a:ext cx="6400800" cy="36004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Rectangle 3">
            <a:extLst>
              <a:ext uri="{FF2B5EF4-FFF2-40B4-BE49-F238E27FC236}">
                <a16:creationId xmlns:a16="http://schemas.microsoft.com/office/drawing/2014/main" id="{6BF02E6E-7138-FA2D-445E-229FB18063C3}"/>
              </a:ext>
            </a:extLst>
          </p:cNvPr>
          <p:cNvSpPr>
            <a:spLocks noGrp="1" noChangeArrowheads="1"/>
          </p:cNvSpPr>
          <p:nvPr>
            <p:ph type="body" idx="1"/>
          </p:nvPr>
        </p:nvSpPr>
        <p:spPr bwMode="auto">
          <a:xfrm>
            <a:off x="731520" y="4560570"/>
            <a:ext cx="5852160" cy="43205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6661" tIns="48331" rIns="96661" bIns="48331"/>
          <a:lstStyle/>
          <a:p>
            <a:pPr>
              <a:spcBef>
                <a:spcPts val="634"/>
              </a:spcBef>
            </a:pPr>
            <a:endParaRPr lang="en-US" sz="19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lIns="96661" tIns="48331" rIns="96661" bIns="48331"/>
          <a:lstStyle/>
          <a:p>
            <a:pPr algn="r" defTabSz="966612" eaLnBrk="1" fontAlgn="auto" hangingPunct="1">
              <a:spcBef>
                <a:spcPts val="0"/>
              </a:spcBef>
              <a:spcAft>
                <a:spcPts val="0"/>
              </a:spcAft>
              <a:defRPr/>
            </a:pPr>
            <a:fld id="{5EE24071-FF16-F04C-B2D4-A55BC58F05E9}" type="slidenum">
              <a:rPr lang="en-US" sz="1300" b="0">
                <a:solidFill>
                  <a:prstClr val="black"/>
                </a:solidFill>
                <a:latin typeface="Calibri" panose="020F0502020204030204"/>
              </a:rPr>
              <a:pPr algn="r" defTabSz="966612" eaLnBrk="1" fontAlgn="auto" hangingPunct="1">
                <a:spcBef>
                  <a:spcPts val="0"/>
                </a:spcBef>
                <a:spcAft>
                  <a:spcPts val="0"/>
                </a:spcAft>
                <a:defRPr/>
              </a:pPr>
              <a:t>25</a:t>
            </a:fld>
            <a:endParaRPr lang="en-US" sz="1300" b="0">
              <a:solidFill>
                <a:prstClr val="black"/>
              </a:solidFill>
              <a:latin typeface="Calibri" panose="020F0502020204030204"/>
            </a:endParaRPr>
          </a:p>
        </p:txBody>
      </p:sp>
      <p:sp>
        <p:nvSpPr>
          <p:cNvPr id="5" name="Header Placeholder 4">
            <a:extLst>
              <a:ext uri="{FF2B5EF4-FFF2-40B4-BE49-F238E27FC236}">
                <a16:creationId xmlns:a16="http://schemas.microsoft.com/office/drawing/2014/main" id="{11A5BE6A-C5AE-4579-A969-6F3CA5F59BC6}"/>
              </a:ext>
            </a:extLst>
          </p:cNvPr>
          <p:cNvSpPr>
            <a:spLocks noGrp="1"/>
          </p:cNvSpPr>
          <p:nvPr>
            <p:ph type="hdr" sz="quarter"/>
          </p:nvPr>
        </p:nvSpPr>
        <p:spPr/>
        <p:txBody>
          <a:bodyPr lIns="96661" tIns="48331" rIns="96661" bIns="48331"/>
          <a:lstStyle/>
          <a:p>
            <a:pPr defTabSz="966612" eaLnBrk="1" fontAlgn="auto" hangingPunct="1">
              <a:spcBef>
                <a:spcPts val="0"/>
              </a:spcBef>
              <a:spcAft>
                <a:spcPts val="0"/>
              </a:spcAft>
              <a:defRPr/>
            </a:pPr>
            <a:r>
              <a:rPr lang="en-US" sz="1300" b="0">
                <a:solidFill>
                  <a:prstClr val="black"/>
                </a:solidFill>
                <a:latin typeface="Calibri" panose="020F0502020204030204"/>
              </a:rPr>
              <a:t>San Antonio Breast Cancer Symposium®, December 6-10, 2022</a:t>
            </a:r>
          </a:p>
        </p:txBody>
      </p:sp>
    </p:spTree>
    <p:extLst>
      <p:ext uri="{BB962C8B-B14F-4D97-AF65-F5344CB8AC3E}">
        <p14:creationId xmlns:p14="http://schemas.microsoft.com/office/powerpoint/2010/main" val="249114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6661" tIns="48331" rIns="96661" bIns="48331"/>
          <a:lstStyle/>
          <a:p>
            <a:r>
              <a:rPr lang="en-US" dirty="0" err="1"/>
              <a:t>Horone</a:t>
            </a:r>
            <a:r>
              <a:rPr lang="en-US" dirty="0"/>
              <a:t> produced by</a:t>
            </a:r>
          </a:p>
        </p:txBody>
      </p:sp>
      <p:sp>
        <p:nvSpPr>
          <p:cNvPr id="4" name="Slide Number Placeholder 3"/>
          <p:cNvSpPr>
            <a:spLocks noGrp="1"/>
          </p:cNvSpPr>
          <p:nvPr>
            <p:ph type="sldNum" sz="quarter" idx="5"/>
          </p:nvPr>
        </p:nvSpPr>
        <p:spPr/>
        <p:txBody>
          <a:bodyPr lIns="96661" tIns="48331" rIns="96661" bIns="48331"/>
          <a:lstStyle/>
          <a:p>
            <a:pPr algn="r" defTabSz="966612" eaLnBrk="1" fontAlgn="auto" hangingPunct="1">
              <a:spcBef>
                <a:spcPts val="0"/>
              </a:spcBef>
              <a:spcAft>
                <a:spcPts val="0"/>
              </a:spcAft>
              <a:defRPr/>
            </a:pPr>
            <a:fld id="{D14D9E9D-93A9-4E6A-8E42-DC0055A8528E}" type="slidenum">
              <a:rPr lang="en-US" sz="1300" b="0">
                <a:solidFill>
                  <a:prstClr val="black"/>
                </a:solidFill>
                <a:latin typeface="Calibri" panose="020F0502020204030204"/>
              </a:rPr>
              <a:pPr algn="r" defTabSz="966612" eaLnBrk="1" fontAlgn="auto" hangingPunct="1">
                <a:spcBef>
                  <a:spcPts val="0"/>
                </a:spcBef>
                <a:spcAft>
                  <a:spcPts val="0"/>
                </a:spcAft>
                <a:defRPr/>
              </a:pPr>
              <a:t>27</a:t>
            </a:fld>
            <a:endParaRPr lang="en-US" sz="1300" b="0" dirty="0">
              <a:solidFill>
                <a:prstClr val="black"/>
              </a:solidFill>
              <a:latin typeface="Calibri" panose="020F0502020204030204"/>
            </a:endParaRPr>
          </a:p>
        </p:txBody>
      </p:sp>
    </p:spTree>
    <p:extLst>
      <p:ext uri="{BB962C8B-B14F-4D97-AF65-F5344CB8AC3E}">
        <p14:creationId xmlns:p14="http://schemas.microsoft.com/office/powerpoint/2010/main" val="969040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6661" tIns="48331" rIns="96661" bIns="48331"/>
          <a:lstStyle/>
          <a:p>
            <a:pPr defTabSz="966612" eaLnBrk="1" fontAlgn="auto" hangingPunct="1">
              <a:spcBef>
                <a:spcPts val="0"/>
              </a:spcBef>
              <a:spcAft>
                <a:spcPts val="0"/>
              </a:spcAft>
              <a:defRPr/>
            </a:pPr>
            <a:r>
              <a:rPr lang="en-US" sz="1300" dirty="0">
                <a:latin typeface="+mn-lt"/>
              </a:rPr>
              <a:t>unit</a:t>
            </a:r>
          </a:p>
        </p:txBody>
      </p:sp>
      <p:sp>
        <p:nvSpPr>
          <p:cNvPr id="4" name="Slide Number Placeholder 3"/>
          <p:cNvSpPr>
            <a:spLocks noGrp="1"/>
          </p:cNvSpPr>
          <p:nvPr>
            <p:ph type="sldNum" sz="quarter" idx="5"/>
          </p:nvPr>
        </p:nvSpPr>
        <p:spPr/>
        <p:txBody>
          <a:bodyPr lIns="96661" tIns="48331" rIns="96661" bIns="48331"/>
          <a:lstStyle/>
          <a:p>
            <a:fld id="{5EE24071-FF16-F04C-B2D4-A55BC58F05E9}" type="slidenum">
              <a:rPr lang="en-US" smtClean="0"/>
              <a:t>28</a:t>
            </a:fld>
            <a:endParaRPr lang="en-US" dirty="0"/>
          </a:p>
        </p:txBody>
      </p:sp>
    </p:spTree>
    <p:extLst>
      <p:ext uri="{BB962C8B-B14F-4D97-AF65-F5344CB8AC3E}">
        <p14:creationId xmlns:p14="http://schemas.microsoft.com/office/powerpoint/2010/main" val="1087379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6661" tIns="48331" rIns="96661" bIns="48331"/>
          <a:lstStyle/>
          <a:p>
            <a:pPr defTabSz="966612" eaLnBrk="1" fontAlgn="auto" hangingPunct="1">
              <a:spcBef>
                <a:spcPts val="0"/>
              </a:spcBef>
              <a:spcAft>
                <a:spcPts val="0"/>
              </a:spcAft>
              <a:defRPr/>
            </a:pPr>
            <a:r>
              <a:rPr lang="en-US" sz="1300" dirty="0">
                <a:latin typeface="+mn-lt"/>
              </a:rPr>
              <a:t>Medium, high</a:t>
            </a:r>
          </a:p>
          <a:p>
            <a:pPr defTabSz="966612" eaLnBrk="1" fontAlgn="auto" hangingPunct="1">
              <a:spcBef>
                <a:spcPts val="0"/>
              </a:spcBef>
              <a:spcAft>
                <a:spcPts val="0"/>
              </a:spcAft>
              <a:defRPr/>
            </a:pPr>
            <a:r>
              <a:rPr lang="en-US" sz="1300" dirty="0">
                <a:latin typeface="+mn-lt"/>
              </a:rPr>
              <a:t>Low ovarian function (!)</a:t>
            </a:r>
          </a:p>
          <a:p>
            <a:pPr defTabSz="966612" eaLnBrk="1" fontAlgn="auto" hangingPunct="1">
              <a:spcBef>
                <a:spcPts val="0"/>
              </a:spcBef>
              <a:spcAft>
                <a:spcPts val="0"/>
              </a:spcAft>
              <a:defRPr/>
            </a:pPr>
            <a:r>
              <a:rPr lang="en-US" sz="1300" dirty="0" err="1">
                <a:latin typeface="+mn-lt"/>
              </a:rPr>
              <a:t>conclusin</a:t>
            </a:r>
            <a:endParaRPr lang="en-US" sz="1300" dirty="0">
              <a:latin typeface="+mn-lt"/>
            </a:endParaRPr>
          </a:p>
        </p:txBody>
      </p:sp>
      <p:sp>
        <p:nvSpPr>
          <p:cNvPr id="4" name="Slide Number Placeholder 3"/>
          <p:cNvSpPr>
            <a:spLocks noGrp="1"/>
          </p:cNvSpPr>
          <p:nvPr>
            <p:ph type="sldNum" sz="quarter" idx="5"/>
          </p:nvPr>
        </p:nvSpPr>
        <p:spPr/>
        <p:txBody>
          <a:bodyPr lIns="96661" tIns="48331" rIns="96661" bIns="48331"/>
          <a:lstStyle/>
          <a:p>
            <a:pPr algn="r" defTabSz="966612" eaLnBrk="1" fontAlgn="auto" hangingPunct="1">
              <a:spcBef>
                <a:spcPts val="0"/>
              </a:spcBef>
              <a:spcAft>
                <a:spcPts val="0"/>
              </a:spcAft>
              <a:defRPr/>
            </a:pPr>
            <a:fld id="{5EE24071-FF16-F04C-B2D4-A55BC58F05E9}" type="slidenum">
              <a:rPr lang="en-US" sz="1300" b="0">
                <a:solidFill>
                  <a:prstClr val="black"/>
                </a:solidFill>
                <a:latin typeface="Calibri" panose="020F0502020204030204"/>
              </a:rPr>
              <a:pPr algn="r" defTabSz="966612" eaLnBrk="1" fontAlgn="auto" hangingPunct="1">
                <a:spcBef>
                  <a:spcPts val="0"/>
                </a:spcBef>
                <a:spcAft>
                  <a:spcPts val="0"/>
                </a:spcAft>
                <a:defRPr/>
              </a:pPr>
              <a:t>29</a:t>
            </a:fld>
            <a:endParaRPr lang="en-US" sz="1300" b="0" dirty="0">
              <a:solidFill>
                <a:prstClr val="black"/>
              </a:solidFill>
              <a:latin typeface="Calibri" panose="020F0502020204030204"/>
            </a:endParaRPr>
          </a:p>
        </p:txBody>
      </p:sp>
    </p:spTree>
    <p:extLst>
      <p:ext uri="{BB962C8B-B14F-4D97-AF65-F5344CB8AC3E}">
        <p14:creationId xmlns:p14="http://schemas.microsoft.com/office/powerpoint/2010/main" val="1277529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6661" tIns="48331" rIns="96661" bIns="48331"/>
          <a:lstStyle/>
          <a:p>
            <a:pPr defTabSz="966612" eaLnBrk="1" fontAlgn="auto" hangingPunct="1">
              <a:spcBef>
                <a:spcPts val="0"/>
              </a:spcBef>
              <a:spcAft>
                <a:spcPts val="0"/>
              </a:spcAft>
              <a:defRPr/>
            </a:pPr>
            <a:endParaRPr lang="en-US" sz="1300" dirty="0">
              <a:latin typeface="+mn-lt"/>
            </a:endParaRPr>
          </a:p>
        </p:txBody>
      </p:sp>
      <p:sp>
        <p:nvSpPr>
          <p:cNvPr id="4" name="Slide Number Placeholder 3"/>
          <p:cNvSpPr>
            <a:spLocks noGrp="1"/>
          </p:cNvSpPr>
          <p:nvPr>
            <p:ph type="sldNum" sz="quarter" idx="5"/>
          </p:nvPr>
        </p:nvSpPr>
        <p:spPr/>
        <p:txBody>
          <a:bodyPr lIns="96661" tIns="48331" rIns="96661" bIns="48331"/>
          <a:lstStyle/>
          <a:p>
            <a:fld id="{5EE24071-FF16-F04C-B2D4-A55BC58F05E9}" type="slidenum">
              <a:rPr lang="en-US" smtClean="0"/>
              <a:t>30</a:t>
            </a:fld>
            <a:endParaRPr lang="en-US" dirty="0"/>
          </a:p>
        </p:txBody>
      </p:sp>
    </p:spTree>
    <p:extLst>
      <p:ext uri="{BB962C8B-B14F-4D97-AF65-F5344CB8AC3E}">
        <p14:creationId xmlns:p14="http://schemas.microsoft.com/office/powerpoint/2010/main" val="3293521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6661" tIns="48331" rIns="96661" bIns="48331"/>
          <a:lstStyle/>
          <a:p>
            <a:endParaRPr lang="en-US" dirty="0"/>
          </a:p>
        </p:txBody>
      </p:sp>
      <p:sp>
        <p:nvSpPr>
          <p:cNvPr id="4" name="Slide Number Placeholder 3"/>
          <p:cNvSpPr>
            <a:spLocks noGrp="1"/>
          </p:cNvSpPr>
          <p:nvPr>
            <p:ph type="sldNum" sz="quarter" idx="5"/>
          </p:nvPr>
        </p:nvSpPr>
        <p:spPr/>
        <p:txBody>
          <a:bodyPr lIns="96661" tIns="48331" rIns="96661" bIns="48331"/>
          <a:lstStyle/>
          <a:p>
            <a:pPr algn="r" defTabSz="966612" eaLnBrk="1" fontAlgn="auto" hangingPunct="1">
              <a:spcBef>
                <a:spcPts val="0"/>
              </a:spcBef>
              <a:spcAft>
                <a:spcPts val="0"/>
              </a:spcAft>
              <a:defRPr/>
            </a:pPr>
            <a:fld id="{19B9CC35-107B-3A45-BDFD-22B7A49425D1}" type="slidenum">
              <a:rPr lang="en-US" sz="1300" b="0">
                <a:solidFill>
                  <a:prstClr val="black"/>
                </a:solidFill>
                <a:latin typeface="Calibri" panose="020F0502020204030204"/>
                <a:ea typeface="ＭＳ Ｐゴシック" charset="0"/>
              </a:rPr>
              <a:pPr algn="r" defTabSz="966612" eaLnBrk="1" fontAlgn="auto" hangingPunct="1">
                <a:spcBef>
                  <a:spcPts val="0"/>
                </a:spcBef>
                <a:spcAft>
                  <a:spcPts val="0"/>
                </a:spcAft>
                <a:defRPr/>
              </a:pPr>
              <a:t>32</a:t>
            </a:fld>
            <a:endParaRPr lang="en-US" sz="1300" b="0">
              <a:solidFill>
                <a:prstClr val="black"/>
              </a:solidFill>
              <a:latin typeface="Calibri" panose="020F0502020204030204"/>
              <a:ea typeface="ＭＳ Ｐゴシック" charset="0"/>
            </a:endParaRPr>
          </a:p>
        </p:txBody>
      </p:sp>
    </p:spTree>
    <p:extLst>
      <p:ext uri="{BB962C8B-B14F-4D97-AF65-F5344CB8AC3E}">
        <p14:creationId xmlns:p14="http://schemas.microsoft.com/office/powerpoint/2010/main" val="3786340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6661" tIns="48331" rIns="96661" bIns="48331"/>
          <a:lstStyle/>
          <a:p>
            <a:endParaRPr lang="en-US" dirty="0"/>
          </a:p>
        </p:txBody>
      </p:sp>
      <p:sp>
        <p:nvSpPr>
          <p:cNvPr id="4" name="Slide Number Placeholder 3"/>
          <p:cNvSpPr>
            <a:spLocks noGrp="1"/>
          </p:cNvSpPr>
          <p:nvPr>
            <p:ph type="sldNum" sz="quarter" idx="5"/>
          </p:nvPr>
        </p:nvSpPr>
        <p:spPr/>
        <p:txBody>
          <a:bodyPr lIns="96661" tIns="48331" rIns="96661" bIns="48331"/>
          <a:lstStyle/>
          <a:p>
            <a:pPr algn="r" defTabSz="966612" eaLnBrk="1" fontAlgn="auto" hangingPunct="1">
              <a:spcBef>
                <a:spcPts val="0"/>
              </a:spcBef>
              <a:spcAft>
                <a:spcPts val="0"/>
              </a:spcAft>
              <a:defRPr/>
            </a:pPr>
            <a:fld id="{19B9CC35-107B-3A45-BDFD-22B7A49425D1}" type="slidenum">
              <a:rPr lang="en-US" sz="1300" b="0">
                <a:solidFill>
                  <a:prstClr val="black"/>
                </a:solidFill>
                <a:latin typeface="Calibri" panose="020F0502020204030204"/>
                <a:ea typeface="ＭＳ Ｐゴシック" charset="0"/>
              </a:rPr>
              <a:pPr algn="r" defTabSz="966612" eaLnBrk="1" fontAlgn="auto" hangingPunct="1">
                <a:spcBef>
                  <a:spcPts val="0"/>
                </a:spcBef>
                <a:spcAft>
                  <a:spcPts val="0"/>
                </a:spcAft>
                <a:defRPr/>
              </a:pPr>
              <a:t>33</a:t>
            </a:fld>
            <a:endParaRPr lang="en-US" sz="1300" b="0">
              <a:solidFill>
                <a:prstClr val="black"/>
              </a:solidFill>
              <a:latin typeface="Calibri" panose="020F0502020204030204"/>
              <a:ea typeface="ＭＳ Ｐゴシック" charset="0"/>
            </a:endParaRPr>
          </a:p>
        </p:txBody>
      </p:sp>
    </p:spTree>
    <p:extLst>
      <p:ext uri="{BB962C8B-B14F-4D97-AF65-F5344CB8AC3E}">
        <p14:creationId xmlns:p14="http://schemas.microsoft.com/office/powerpoint/2010/main" val="698716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6661" tIns="48331" rIns="96661" bIns="48331"/>
          <a:lstStyle/>
          <a:p>
            <a:pPr marL="302066" indent="-302066">
              <a:lnSpc>
                <a:spcPct val="140000"/>
              </a:lnSpc>
              <a:spcBef>
                <a:spcPts val="0"/>
              </a:spcBef>
              <a:buFont typeface="Arial" panose="020B0604020202020204" pitchFamily="34" charset="0"/>
              <a:buChar char="•"/>
            </a:pPr>
            <a:r>
              <a:rPr lang="en-US" sz="1900" dirty="0"/>
              <a:t>Pattern again consistent whether patients were premenopausal after chemotherapy; or had not received chemotherapy, </a:t>
            </a:r>
          </a:p>
          <a:p>
            <a:pPr marL="302066" indent="-302066">
              <a:lnSpc>
                <a:spcPct val="140000"/>
              </a:lnSpc>
              <a:spcBef>
                <a:spcPts val="0"/>
              </a:spcBef>
              <a:buFont typeface="Arial" panose="020B0604020202020204" pitchFamily="34" charset="0"/>
              <a:buChar char="•"/>
            </a:pPr>
            <a:r>
              <a:rPr lang="en-US" sz="1900" dirty="0"/>
              <a:t>BCI (H/I)-Low group derived an absolute benefit at 12 years from EXE+OFS vs TAM </a:t>
            </a:r>
          </a:p>
          <a:p>
            <a:pPr marL="785372" lvl="1" indent="-302066">
              <a:lnSpc>
                <a:spcPct val="140000"/>
              </a:lnSpc>
              <a:spcBef>
                <a:spcPts val="0"/>
              </a:spcBef>
              <a:buFont typeface="Arial" panose="020B0604020202020204" pitchFamily="34" charset="0"/>
              <a:buChar char="•"/>
            </a:pPr>
            <a:r>
              <a:rPr lang="en-US" sz="1700" dirty="0"/>
              <a:t>15.8% for chemo-treated </a:t>
            </a:r>
          </a:p>
          <a:p>
            <a:pPr marL="785372" lvl="1" indent="-302066">
              <a:lnSpc>
                <a:spcPct val="140000"/>
              </a:lnSpc>
              <a:spcBef>
                <a:spcPts val="0"/>
              </a:spcBef>
              <a:spcAft>
                <a:spcPts val="1269"/>
              </a:spcAft>
              <a:buFont typeface="Arial" panose="020B0604020202020204" pitchFamily="34" charset="0"/>
              <a:buChar char="•"/>
            </a:pPr>
            <a:r>
              <a:rPr lang="en-US" sz="1700" dirty="0"/>
              <a:t>  8.8% for no chemo</a:t>
            </a:r>
            <a:endParaRPr lang="en-US" sz="1900" dirty="0"/>
          </a:p>
          <a:p>
            <a:pPr marL="302066" indent="-302066">
              <a:lnSpc>
                <a:spcPct val="140000"/>
              </a:lnSpc>
              <a:spcBef>
                <a:spcPts val="0"/>
              </a:spcBef>
              <a:buFont typeface="Arial" panose="020B0604020202020204" pitchFamily="34" charset="0"/>
              <a:buChar char="•"/>
            </a:pPr>
            <a:r>
              <a:rPr lang="en-US" sz="1900" dirty="0"/>
              <a:t>BCI (H/I)-Low group derived an absolute benefit at 12 years from TAM+OFS vs TAM</a:t>
            </a:r>
          </a:p>
          <a:p>
            <a:pPr marL="785372" lvl="1" indent="-302066">
              <a:lnSpc>
                <a:spcPct val="140000"/>
              </a:lnSpc>
              <a:spcBef>
                <a:spcPts val="0"/>
              </a:spcBef>
              <a:buFont typeface="Arial" panose="020B0604020202020204" pitchFamily="34" charset="0"/>
              <a:buChar char="•"/>
            </a:pPr>
            <a:r>
              <a:rPr lang="en-US" sz="1700" dirty="0"/>
              <a:t>10.8% for chemo-treated</a:t>
            </a:r>
          </a:p>
          <a:p>
            <a:pPr marL="785372" lvl="1" indent="-302066">
              <a:lnSpc>
                <a:spcPct val="140000"/>
              </a:lnSpc>
              <a:spcBef>
                <a:spcPts val="0"/>
              </a:spcBef>
              <a:buFont typeface="Arial" panose="020B0604020202020204" pitchFamily="34" charset="0"/>
              <a:buChar char="•"/>
            </a:pPr>
            <a:r>
              <a:rPr lang="en-US" sz="1700" dirty="0"/>
              <a:t>  5.5% for no chemo</a:t>
            </a:r>
            <a:endParaRPr lang="en-US" dirty="0"/>
          </a:p>
        </p:txBody>
      </p:sp>
    </p:spTree>
    <p:extLst>
      <p:ext uri="{BB962C8B-B14F-4D97-AF65-F5344CB8AC3E}">
        <p14:creationId xmlns:p14="http://schemas.microsoft.com/office/powerpoint/2010/main" val="469933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63D61-94D4-E343-BE88-B3E4548909A1}"/>
              </a:ext>
            </a:extLst>
          </p:cNvPr>
          <p:cNvSpPr>
            <a:spLocks noGrp="1"/>
          </p:cNvSpPr>
          <p:nvPr>
            <p:ph type="ctrTitle"/>
          </p:nvPr>
        </p:nvSpPr>
        <p:spPr>
          <a:xfrm>
            <a:off x="1524000" y="1122363"/>
            <a:ext cx="9144000" cy="2387600"/>
          </a:xfrm>
        </p:spPr>
        <p:txBody>
          <a:bodyPr anchor="b">
            <a:normAutofit/>
          </a:bodyPr>
          <a:lstStyle>
            <a:lvl1pPr algn="ctr">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78C05FC-CC5F-5D4C-9E9A-698A83353E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156B6E-AEE5-6E4E-BD3B-4C7BC739DF5A}"/>
              </a:ext>
            </a:extLst>
          </p:cNvPr>
          <p:cNvSpPr>
            <a:spLocks noGrp="1"/>
          </p:cNvSpPr>
          <p:nvPr>
            <p:ph type="dt" sz="half" idx="10"/>
          </p:nvPr>
        </p:nvSpPr>
        <p:spPr/>
        <p:txBody>
          <a:bodyPr/>
          <a:lstStyle/>
          <a:p>
            <a:pPr>
              <a:defRPr/>
            </a:pPr>
            <a:fld id="{6D1C06C4-8FF4-AB46-B6A3-D0D4A1383193}" type="datetime1">
              <a:rPr lang="en-US" smtClean="0"/>
              <a:pPr>
                <a:defRPr/>
              </a:pPr>
              <a:t>10/3/25</a:t>
            </a:fld>
            <a:endParaRPr lang="en-US"/>
          </a:p>
        </p:txBody>
      </p:sp>
      <p:sp>
        <p:nvSpPr>
          <p:cNvPr id="5" name="Footer Placeholder 4">
            <a:extLst>
              <a:ext uri="{FF2B5EF4-FFF2-40B4-BE49-F238E27FC236}">
                <a16:creationId xmlns:a16="http://schemas.microsoft.com/office/drawing/2014/main" id="{BE38AE82-94BF-4443-BC64-544F7129EE7E}"/>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5FC9314D-2F7E-3849-9FC4-955718496753}"/>
              </a:ext>
            </a:extLst>
          </p:cNvPr>
          <p:cNvSpPr>
            <a:spLocks noGrp="1"/>
          </p:cNvSpPr>
          <p:nvPr>
            <p:ph type="sldNum" sz="quarter" idx="12"/>
          </p:nvPr>
        </p:nvSpPr>
        <p:spPr/>
        <p:txBody>
          <a:bodyPr/>
          <a:lstStyle/>
          <a:p>
            <a:pPr>
              <a:defRPr/>
            </a:pPr>
            <a:fld id="{417097F1-7553-AC49-A839-E69DC480A028}" type="slidenum">
              <a:rPr lang="en-US" altLang="en-US" smtClean="0"/>
              <a:pPr>
                <a:defRPr/>
              </a:pPr>
              <a:t>‹#›</a:t>
            </a:fld>
            <a:endParaRPr lang="en-US" altLang="en-US"/>
          </a:p>
        </p:txBody>
      </p:sp>
    </p:spTree>
    <p:extLst>
      <p:ext uri="{BB962C8B-B14F-4D97-AF65-F5344CB8AC3E}">
        <p14:creationId xmlns:p14="http://schemas.microsoft.com/office/powerpoint/2010/main" val="3756162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OV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C51CCB-20F7-1542-B014-6F87AFEF7879}"/>
              </a:ext>
            </a:extLst>
          </p:cNvPr>
          <p:cNvPicPr>
            <a:picLocks noChangeAspect="1"/>
          </p:cNvPicPr>
          <p:nvPr/>
        </p:nvPicPr>
        <p:blipFill>
          <a:blip r:embed="rId2"/>
          <a:srcRect/>
          <a:stretch/>
        </p:blipFill>
        <p:spPr>
          <a:xfrm>
            <a:off x="0" y="1"/>
            <a:ext cx="12191999" cy="6857999"/>
          </a:xfrm>
          <a:prstGeom prst="rect">
            <a:avLst/>
          </a:prstGeom>
        </p:spPr>
      </p:pic>
      <p:sp>
        <p:nvSpPr>
          <p:cNvPr id="8" name="TextBox 4">
            <a:extLst>
              <a:ext uri="{FF2B5EF4-FFF2-40B4-BE49-F238E27FC236}">
                <a16:creationId xmlns:a16="http://schemas.microsoft.com/office/drawing/2014/main" id="{C3612620-14BB-E048-917B-5365D8EAE5D3}"/>
              </a:ext>
            </a:extLst>
          </p:cNvPr>
          <p:cNvSpPr txBox="1">
            <a:spLocks noChangeArrowheads="1"/>
          </p:cNvSpPr>
          <p:nvPr/>
        </p:nvSpPr>
        <p:spPr bwMode="auto">
          <a:xfrm>
            <a:off x="1937535" y="5804262"/>
            <a:ext cx="85947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Arial" panose="020B0604020202020204" pitchFamily="34" charset="0"/>
              </a:defRPr>
            </a:lvl1pPr>
            <a:lvl2pPr marL="742950" indent="-285750">
              <a:defRPr sz="2400" b="1">
                <a:solidFill>
                  <a:srgbClr val="FFFFFF"/>
                </a:solidFill>
                <a:latin typeface="Arial" panose="020B0604020202020204" pitchFamily="34" charset="0"/>
              </a:defRPr>
            </a:lvl2pPr>
            <a:lvl3pPr marL="1143000" indent="-228600">
              <a:defRPr sz="2400" b="1">
                <a:solidFill>
                  <a:srgbClr val="FFFFFF"/>
                </a:solidFill>
                <a:latin typeface="Arial" panose="020B0604020202020204" pitchFamily="34" charset="0"/>
              </a:defRPr>
            </a:lvl3pPr>
            <a:lvl4pPr marL="1600200" indent="-228600">
              <a:defRPr sz="2400" b="1">
                <a:solidFill>
                  <a:srgbClr val="FFFFFF"/>
                </a:solidFill>
                <a:latin typeface="Arial" panose="020B0604020202020204" pitchFamily="34" charset="0"/>
              </a:defRPr>
            </a:lvl4pPr>
            <a:lvl5pPr marL="2057400" indent="-228600">
              <a:defRPr sz="2400" b="1">
                <a:solidFill>
                  <a:srgbClr val="FFFFFF"/>
                </a:solidFill>
                <a:latin typeface="Arial" panose="020B0604020202020204" pitchFamily="34" charset="0"/>
              </a:defRPr>
            </a:lvl5pPr>
            <a:lvl6pPr marL="2514600" indent="-228600" eaLnBrk="0" fontAlgn="base" hangingPunct="0">
              <a:spcBef>
                <a:spcPct val="0"/>
              </a:spcBef>
              <a:spcAft>
                <a:spcPct val="0"/>
              </a:spcAft>
              <a:defRPr sz="2400" b="1">
                <a:solidFill>
                  <a:srgbClr val="FFFFFF"/>
                </a:solidFill>
                <a:latin typeface="Arial" panose="020B0604020202020204" pitchFamily="34" charset="0"/>
              </a:defRPr>
            </a:lvl6pPr>
            <a:lvl7pPr marL="2971800" indent="-228600" eaLnBrk="0" fontAlgn="base" hangingPunct="0">
              <a:spcBef>
                <a:spcPct val="0"/>
              </a:spcBef>
              <a:spcAft>
                <a:spcPct val="0"/>
              </a:spcAft>
              <a:defRPr sz="2400" b="1">
                <a:solidFill>
                  <a:srgbClr val="FFFFFF"/>
                </a:solidFill>
                <a:latin typeface="Arial" panose="020B0604020202020204" pitchFamily="34" charset="0"/>
              </a:defRPr>
            </a:lvl7pPr>
            <a:lvl8pPr marL="3429000" indent="-228600" eaLnBrk="0" fontAlgn="base" hangingPunct="0">
              <a:spcBef>
                <a:spcPct val="0"/>
              </a:spcBef>
              <a:spcAft>
                <a:spcPct val="0"/>
              </a:spcAft>
              <a:defRPr sz="2400" b="1">
                <a:solidFill>
                  <a:srgbClr val="FFFFFF"/>
                </a:solidFill>
                <a:latin typeface="Arial" panose="020B0604020202020204" pitchFamily="34" charset="0"/>
              </a:defRPr>
            </a:lvl8pPr>
            <a:lvl9pPr marL="3886200" indent="-228600" eaLnBrk="0" fontAlgn="base" hangingPunct="0">
              <a:spcBef>
                <a:spcPct val="0"/>
              </a:spcBef>
              <a:spcAft>
                <a:spcPct val="0"/>
              </a:spcAft>
              <a:defRPr sz="2400" b="1">
                <a:solidFill>
                  <a:srgbClr val="FFFFFF"/>
                </a:solidFill>
                <a:latin typeface="Arial" panose="020B0604020202020204" pitchFamily="34" charset="0"/>
              </a:defRPr>
            </a:lvl9pPr>
          </a:lstStyle>
          <a:p>
            <a:pPr algn="ctr"/>
            <a:r>
              <a:rPr lang="en-US" sz="900" dirty="0"/>
              <a:t>Disclaimer:  This presentation is intended for personal use and for informational purposes only and does not replace independent professional judgment.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sp>
        <p:nvSpPr>
          <p:cNvPr id="2" name="Title 1">
            <a:extLst>
              <a:ext uri="{FF2B5EF4-FFF2-40B4-BE49-F238E27FC236}">
                <a16:creationId xmlns:a16="http://schemas.microsoft.com/office/drawing/2014/main" id="{6CC4E133-8D16-1548-98A3-D0CF529930DF}"/>
              </a:ext>
            </a:extLst>
          </p:cNvPr>
          <p:cNvSpPr>
            <a:spLocks noGrp="1"/>
          </p:cNvSpPr>
          <p:nvPr>
            <p:ph type="title"/>
          </p:nvPr>
        </p:nvSpPr>
        <p:spPr>
          <a:xfrm>
            <a:off x="555812" y="2299685"/>
            <a:ext cx="10515600" cy="752475"/>
          </a:xfrm>
        </p:spPr>
        <p:txBody>
          <a:bodyPr>
            <a:normAutofit/>
          </a:bodyPr>
          <a:lstStyle>
            <a:lvl1pPr algn="l">
              <a:defRPr sz="2800">
                <a:solidFill>
                  <a:srgbClr val="990001"/>
                </a:solidFill>
              </a:defRPr>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291B34EA-1B75-4E46-96E4-64D6AF6196ED}"/>
              </a:ext>
            </a:extLst>
          </p:cNvPr>
          <p:cNvSpPr>
            <a:spLocks noGrp="1"/>
          </p:cNvSpPr>
          <p:nvPr>
            <p:ph type="body" orient="vert" idx="1"/>
          </p:nvPr>
        </p:nvSpPr>
        <p:spPr>
          <a:xfrm rot="16200000">
            <a:off x="2096085" y="1660126"/>
            <a:ext cx="1369215" cy="4449763"/>
          </a:xfrm>
        </p:spPr>
        <p:txBody>
          <a:bodyPr vert="eaVert">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800">
                <a:latin typeface="Arial" panose="020B0604020202020204" pitchFamily="34" charset="0"/>
                <a:cs typeface="Arial" panose="020B0604020202020204" pitchFamily="34" charset="0"/>
              </a:defRPr>
            </a:lvl4pPr>
            <a:lvl5pPr marL="1828800" indent="0">
              <a:buNone/>
              <a:defRPr sz="1800">
                <a:latin typeface="Arial" panose="020B0604020202020204" pitchFamily="34" charset="0"/>
                <a:cs typeface="Arial" panose="020B0604020202020204" pitchFamily="34" charset="0"/>
              </a:defRPr>
            </a:lvl5pPr>
          </a:lstStyle>
          <a:p>
            <a:pPr lvl="0"/>
            <a:r>
              <a:rPr lang="en-US"/>
              <a:t>Click to edit Master text styles</a:t>
            </a:r>
          </a:p>
        </p:txBody>
      </p:sp>
      <p:sp>
        <p:nvSpPr>
          <p:cNvPr id="4" name="Date Placeholder 3">
            <a:extLst>
              <a:ext uri="{FF2B5EF4-FFF2-40B4-BE49-F238E27FC236}">
                <a16:creationId xmlns:a16="http://schemas.microsoft.com/office/drawing/2014/main" id="{5804D591-CA63-8040-8414-FD7BA967C733}"/>
              </a:ext>
            </a:extLst>
          </p:cNvPr>
          <p:cNvSpPr>
            <a:spLocks noGrp="1"/>
          </p:cNvSpPr>
          <p:nvPr>
            <p:ph type="dt" sz="half" idx="10"/>
          </p:nvPr>
        </p:nvSpPr>
        <p:spPr/>
        <p:txBody>
          <a:bodyPr/>
          <a:lstStyle/>
          <a:p>
            <a:pPr>
              <a:defRPr/>
            </a:pPr>
            <a:fld id="{C6735143-8ADB-8942-BF91-F0AF6D83BBBC}" type="datetime1">
              <a:rPr lang="en-US" smtClean="0"/>
              <a:pPr>
                <a:defRPr/>
              </a:pPr>
              <a:t>10/3/25</a:t>
            </a:fld>
            <a:endParaRPr lang="en-US"/>
          </a:p>
        </p:txBody>
      </p:sp>
      <p:sp>
        <p:nvSpPr>
          <p:cNvPr id="5" name="Footer Placeholder 4">
            <a:extLst>
              <a:ext uri="{FF2B5EF4-FFF2-40B4-BE49-F238E27FC236}">
                <a16:creationId xmlns:a16="http://schemas.microsoft.com/office/drawing/2014/main" id="{792F111E-96DC-2344-890A-54386B6E144A}"/>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7AC4977E-6080-E644-A184-AC4F8DB46506}"/>
              </a:ext>
            </a:extLst>
          </p:cNvPr>
          <p:cNvSpPr>
            <a:spLocks noGrp="1"/>
          </p:cNvSpPr>
          <p:nvPr>
            <p:ph type="sldNum" sz="quarter" idx="12"/>
          </p:nvPr>
        </p:nvSpPr>
        <p:spPr/>
        <p:txBody>
          <a:bodyPr/>
          <a:lstStyle/>
          <a:p>
            <a:pPr>
              <a:defRPr/>
            </a:pPr>
            <a:fld id="{96A1C338-A111-0C42-82E7-07A0D64D5D6A}" type="slidenum">
              <a:rPr lang="en-US" altLang="en-US" smtClean="0"/>
              <a:pPr>
                <a:defRPr/>
              </a:pPr>
              <a:t>‹#›</a:t>
            </a:fld>
            <a:endParaRPr lang="en-US" altLang="en-US"/>
          </a:p>
        </p:txBody>
      </p:sp>
    </p:spTree>
    <p:extLst>
      <p:ext uri="{BB962C8B-B14F-4D97-AF65-F5344CB8AC3E}">
        <p14:creationId xmlns:p14="http://schemas.microsoft.com/office/powerpoint/2010/main" val="583805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9CD204-BFA2-784A-AEC8-2C3F44D436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16BCF8-F4F2-C847-9E68-080B47D84C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9CE595-0D9D-E445-AAC2-9EDE2D344C57}"/>
              </a:ext>
            </a:extLst>
          </p:cNvPr>
          <p:cNvSpPr>
            <a:spLocks noGrp="1"/>
          </p:cNvSpPr>
          <p:nvPr>
            <p:ph type="dt" sz="half" idx="10"/>
          </p:nvPr>
        </p:nvSpPr>
        <p:spPr/>
        <p:txBody>
          <a:bodyPr/>
          <a:lstStyle/>
          <a:p>
            <a:pPr>
              <a:defRPr/>
            </a:pPr>
            <a:fld id="{EA4E1611-87CE-EF4F-B3DA-BEFF45C93FE7}" type="datetime1">
              <a:rPr lang="en-US" smtClean="0"/>
              <a:pPr>
                <a:defRPr/>
              </a:pPr>
              <a:t>10/3/25</a:t>
            </a:fld>
            <a:endParaRPr lang="en-US"/>
          </a:p>
        </p:txBody>
      </p:sp>
      <p:sp>
        <p:nvSpPr>
          <p:cNvPr id="5" name="Footer Placeholder 4">
            <a:extLst>
              <a:ext uri="{FF2B5EF4-FFF2-40B4-BE49-F238E27FC236}">
                <a16:creationId xmlns:a16="http://schemas.microsoft.com/office/drawing/2014/main" id="{AB8229FF-E35C-FB4C-AB12-20D33B8F7D87}"/>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E7C68BA4-2848-124F-8283-52DC1751ED63}"/>
              </a:ext>
            </a:extLst>
          </p:cNvPr>
          <p:cNvSpPr>
            <a:spLocks noGrp="1"/>
          </p:cNvSpPr>
          <p:nvPr>
            <p:ph type="sldNum" sz="quarter" idx="12"/>
          </p:nvPr>
        </p:nvSpPr>
        <p:spPr/>
        <p:txBody>
          <a:bodyPr/>
          <a:lstStyle/>
          <a:p>
            <a:pPr>
              <a:defRPr/>
            </a:pPr>
            <a:fld id="{5A230BCC-961F-DF45-903F-99171AEED5BC}" type="slidenum">
              <a:rPr lang="en-US" altLang="en-US" smtClean="0"/>
              <a:pPr>
                <a:defRPr/>
              </a:pPr>
              <a:t>‹#›</a:t>
            </a:fld>
            <a:endParaRPr lang="en-US" altLang="en-US"/>
          </a:p>
        </p:txBody>
      </p:sp>
    </p:spTree>
    <p:extLst>
      <p:ext uri="{BB962C8B-B14F-4D97-AF65-F5344CB8AC3E}">
        <p14:creationId xmlns:p14="http://schemas.microsoft.com/office/powerpoint/2010/main" val="416484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63D61-94D4-E343-BE88-B3E4548909A1}"/>
              </a:ext>
            </a:extLst>
          </p:cNvPr>
          <p:cNvSpPr>
            <a:spLocks noGrp="1"/>
          </p:cNvSpPr>
          <p:nvPr>
            <p:ph type="ctrTitle"/>
          </p:nvPr>
        </p:nvSpPr>
        <p:spPr>
          <a:xfrm>
            <a:off x="1524000" y="1122363"/>
            <a:ext cx="9144000" cy="2387600"/>
          </a:xfrm>
        </p:spPr>
        <p:txBody>
          <a:bodyPr anchor="b">
            <a:normAutofit/>
          </a:bodyPr>
          <a:lstStyle>
            <a:lvl1pPr algn="ctr">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78C05FC-CC5F-5D4C-9E9A-698A83353E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156B6E-AEE5-6E4E-BD3B-4C7BC739DF5A}"/>
              </a:ext>
            </a:extLst>
          </p:cNvPr>
          <p:cNvSpPr>
            <a:spLocks noGrp="1"/>
          </p:cNvSpPr>
          <p:nvPr>
            <p:ph type="dt" sz="half" idx="10"/>
          </p:nvPr>
        </p:nvSpPr>
        <p:spPr/>
        <p:txBody>
          <a:bodyPr/>
          <a:lstStyle/>
          <a:p>
            <a:fld id="{5D1F4442-6FD8-4656-B31E-6CED0521A07F}" type="datetimeFigureOut">
              <a:rPr lang="en-US" smtClean="0"/>
              <a:t>10/3/25</a:t>
            </a:fld>
            <a:endParaRPr lang="en-US"/>
          </a:p>
        </p:txBody>
      </p:sp>
      <p:sp>
        <p:nvSpPr>
          <p:cNvPr id="5" name="Footer Placeholder 4">
            <a:extLst>
              <a:ext uri="{FF2B5EF4-FFF2-40B4-BE49-F238E27FC236}">
                <a16:creationId xmlns:a16="http://schemas.microsoft.com/office/drawing/2014/main" id="{BE38AE82-94BF-4443-BC64-544F7129EE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C9314D-2F7E-3849-9FC4-955718496753}"/>
              </a:ext>
            </a:extLst>
          </p:cNvPr>
          <p:cNvSpPr>
            <a:spLocks noGrp="1"/>
          </p:cNvSpPr>
          <p:nvPr>
            <p:ph type="sldNum" sz="quarter" idx="12"/>
          </p:nvPr>
        </p:nvSpPr>
        <p:spPr/>
        <p:txBody>
          <a:bodyPr/>
          <a:lstStyle/>
          <a:p>
            <a:fld id="{C8E5E8F2-15A6-4843-AB57-2A846A7FB75A}" type="slidenum">
              <a:rPr lang="en-US" smtClean="0"/>
              <a:t>‹#›</a:t>
            </a:fld>
            <a:endParaRPr lang="en-US"/>
          </a:p>
        </p:txBody>
      </p:sp>
    </p:spTree>
    <p:extLst>
      <p:ext uri="{BB962C8B-B14F-4D97-AF65-F5344CB8AC3E}">
        <p14:creationId xmlns:p14="http://schemas.microsoft.com/office/powerpoint/2010/main" val="76715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0CA13-0818-B34A-9699-E95C2469E88F}"/>
              </a:ext>
            </a:extLst>
          </p:cNvPr>
          <p:cNvSpPr>
            <a:spLocks noGrp="1"/>
          </p:cNvSpPr>
          <p:nvPr>
            <p:ph type="title"/>
          </p:nvPr>
        </p:nvSpPr>
        <p:spPr>
          <a:xfrm>
            <a:off x="838200" y="732337"/>
            <a:ext cx="10515600" cy="752475"/>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858040E-9F0F-2243-81D4-D8BAD86B4984}"/>
              </a:ext>
            </a:extLst>
          </p:cNvPr>
          <p:cNvSpPr>
            <a:spLocks noGrp="1"/>
          </p:cNvSpPr>
          <p:nvPr>
            <p:ph idx="1"/>
          </p:nvPr>
        </p:nvSpPr>
        <p:spPr/>
        <p:txBody>
          <a:bodyPr/>
          <a:lstStyle>
            <a:lvl1pPr>
              <a:buClr>
                <a:srgbClr val="990001"/>
              </a:buClr>
              <a:defRPr/>
            </a:lvl1pPr>
            <a:lvl2pPr>
              <a:buClr>
                <a:srgbClr val="990001"/>
              </a:buClr>
              <a:defRPr/>
            </a:lvl2pPr>
            <a:lvl3pPr>
              <a:buClr>
                <a:srgbClr val="990001"/>
              </a:buClr>
              <a:defRPr/>
            </a:lvl3pPr>
            <a:lvl4pPr>
              <a:buClr>
                <a:srgbClr val="990001"/>
              </a:buClr>
              <a:defRPr/>
            </a:lvl4pPr>
            <a:lvl5pPr>
              <a:buClr>
                <a:srgbClr val="99000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FFB33A2-1224-4A40-932A-C1843BC71BBF}"/>
              </a:ext>
            </a:extLst>
          </p:cNvPr>
          <p:cNvSpPr>
            <a:spLocks noGrp="1"/>
          </p:cNvSpPr>
          <p:nvPr>
            <p:ph type="dt" sz="half" idx="10"/>
          </p:nvPr>
        </p:nvSpPr>
        <p:spPr/>
        <p:txBody>
          <a:bodyPr/>
          <a:lstStyle/>
          <a:p>
            <a:fld id="{5D1F4442-6FD8-4656-B31E-6CED0521A07F}" type="datetimeFigureOut">
              <a:rPr lang="en-US" smtClean="0"/>
              <a:t>10/3/25</a:t>
            </a:fld>
            <a:endParaRPr lang="en-US"/>
          </a:p>
        </p:txBody>
      </p:sp>
      <p:sp>
        <p:nvSpPr>
          <p:cNvPr id="5" name="Footer Placeholder 4">
            <a:extLst>
              <a:ext uri="{FF2B5EF4-FFF2-40B4-BE49-F238E27FC236}">
                <a16:creationId xmlns:a16="http://schemas.microsoft.com/office/drawing/2014/main" id="{DA7E76C9-3A73-9040-9214-ED3ADC3B70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B9FB5-4BC7-1846-86D0-3116D266802F}"/>
              </a:ext>
            </a:extLst>
          </p:cNvPr>
          <p:cNvSpPr>
            <a:spLocks noGrp="1"/>
          </p:cNvSpPr>
          <p:nvPr>
            <p:ph type="sldNum" sz="quarter" idx="12"/>
          </p:nvPr>
        </p:nvSpPr>
        <p:spPr/>
        <p:txBody>
          <a:bodyPr/>
          <a:lstStyle/>
          <a:p>
            <a:fld id="{C8E5E8F2-15A6-4843-AB57-2A846A7FB75A}" type="slidenum">
              <a:rPr lang="en-US" smtClean="0"/>
              <a:t>‹#›</a:t>
            </a:fld>
            <a:endParaRPr lang="en-US"/>
          </a:p>
        </p:txBody>
      </p:sp>
    </p:spTree>
    <p:extLst>
      <p:ext uri="{BB962C8B-B14F-4D97-AF65-F5344CB8AC3E}">
        <p14:creationId xmlns:p14="http://schemas.microsoft.com/office/powerpoint/2010/main" val="230298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C8BF15-34D9-0587-CC7C-B8BC296E0548}"/>
              </a:ext>
            </a:extLst>
          </p:cNvPr>
          <p:cNvSpPr/>
          <p:nvPr/>
        </p:nvSpPr>
        <p:spPr>
          <a:xfrm>
            <a:off x="0" y="406401"/>
            <a:ext cx="6096000" cy="5970202"/>
          </a:xfrm>
          <a:prstGeom prst="rect">
            <a:avLst/>
          </a:prstGeom>
          <a:solidFill>
            <a:srgbClr val="7A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314478-4779-1B4F-805B-9062B5FF57F9}"/>
              </a:ext>
            </a:extLst>
          </p:cNvPr>
          <p:cNvSpPr>
            <a:spLocks noGrp="1"/>
          </p:cNvSpPr>
          <p:nvPr>
            <p:ph type="title"/>
          </p:nvPr>
        </p:nvSpPr>
        <p:spPr>
          <a:xfrm>
            <a:off x="467361" y="873760"/>
            <a:ext cx="5090160" cy="4785360"/>
          </a:xfrm>
          <a:noFill/>
        </p:spPr>
        <p:txBody>
          <a:bodyPr anchor="ctr">
            <a:normAutofit/>
          </a:bodyPr>
          <a:lstStyle>
            <a:lvl1pPr algn="r">
              <a:defRPr sz="4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13A229F-AD87-964D-B3FC-A43C3DBF16FE}"/>
              </a:ext>
            </a:extLst>
          </p:cNvPr>
          <p:cNvSpPr>
            <a:spLocks noGrp="1"/>
          </p:cNvSpPr>
          <p:nvPr>
            <p:ph type="body" idx="1"/>
          </p:nvPr>
        </p:nvSpPr>
        <p:spPr>
          <a:xfrm>
            <a:off x="6776720" y="1330961"/>
            <a:ext cx="4570730" cy="4043680"/>
          </a:xfrm>
        </p:spPr>
        <p:txBody>
          <a:bodyPr anchor="ct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54B820-2ED0-0A47-ADB6-3A8CE9503136}"/>
              </a:ext>
            </a:extLst>
          </p:cNvPr>
          <p:cNvSpPr>
            <a:spLocks noGrp="1"/>
          </p:cNvSpPr>
          <p:nvPr>
            <p:ph type="dt" sz="half" idx="10"/>
          </p:nvPr>
        </p:nvSpPr>
        <p:spPr/>
        <p:txBody>
          <a:bodyPr/>
          <a:lstStyle/>
          <a:p>
            <a:fld id="{5D1F4442-6FD8-4656-B31E-6CED0521A07F}" type="datetimeFigureOut">
              <a:rPr lang="en-US" smtClean="0"/>
              <a:t>10/3/25</a:t>
            </a:fld>
            <a:endParaRPr lang="en-US"/>
          </a:p>
        </p:txBody>
      </p:sp>
      <p:sp>
        <p:nvSpPr>
          <p:cNvPr id="5" name="Footer Placeholder 4">
            <a:extLst>
              <a:ext uri="{FF2B5EF4-FFF2-40B4-BE49-F238E27FC236}">
                <a16:creationId xmlns:a16="http://schemas.microsoft.com/office/drawing/2014/main" id="{F19D9A6C-323E-1445-B684-C44F3C932B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762D77-2001-1147-A342-5203F287693C}"/>
              </a:ext>
            </a:extLst>
          </p:cNvPr>
          <p:cNvSpPr>
            <a:spLocks noGrp="1"/>
          </p:cNvSpPr>
          <p:nvPr>
            <p:ph type="sldNum" sz="quarter" idx="12"/>
          </p:nvPr>
        </p:nvSpPr>
        <p:spPr/>
        <p:txBody>
          <a:bodyPr/>
          <a:lstStyle/>
          <a:p>
            <a:fld id="{C8E5E8F2-15A6-4843-AB57-2A846A7FB75A}" type="slidenum">
              <a:rPr lang="en-US" smtClean="0"/>
              <a:t>‹#›</a:t>
            </a:fld>
            <a:endParaRPr lang="en-US"/>
          </a:p>
        </p:txBody>
      </p:sp>
    </p:spTree>
    <p:extLst>
      <p:ext uri="{BB962C8B-B14F-4D97-AF65-F5344CB8AC3E}">
        <p14:creationId xmlns:p14="http://schemas.microsoft.com/office/powerpoint/2010/main" val="4254196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41A2E-05FC-2B40-872B-259970E2FD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FAFEA6-023C-C349-8A1A-9DCDE4237F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744E1B-D586-ED46-BD74-3B63245E41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79B4C8-E3B9-7A44-9EC0-095B15A04CA1}"/>
              </a:ext>
            </a:extLst>
          </p:cNvPr>
          <p:cNvSpPr>
            <a:spLocks noGrp="1"/>
          </p:cNvSpPr>
          <p:nvPr>
            <p:ph type="dt" sz="half" idx="10"/>
          </p:nvPr>
        </p:nvSpPr>
        <p:spPr/>
        <p:txBody>
          <a:bodyPr/>
          <a:lstStyle/>
          <a:p>
            <a:fld id="{5D1F4442-6FD8-4656-B31E-6CED0521A07F}" type="datetimeFigureOut">
              <a:rPr lang="en-US" smtClean="0"/>
              <a:t>10/3/25</a:t>
            </a:fld>
            <a:endParaRPr lang="en-US"/>
          </a:p>
        </p:txBody>
      </p:sp>
      <p:sp>
        <p:nvSpPr>
          <p:cNvPr id="6" name="Footer Placeholder 5">
            <a:extLst>
              <a:ext uri="{FF2B5EF4-FFF2-40B4-BE49-F238E27FC236}">
                <a16:creationId xmlns:a16="http://schemas.microsoft.com/office/drawing/2014/main" id="{2AC20274-5DE3-434B-8181-86915F686C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E78790-1D32-A941-8269-AFC48CE2F43C}"/>
              </a:ext>
            </a:extLst>
          </p:cNvPr>
          <p:cNvSpPr>
            <a:spLocks noGrp="1"/>
          </p:cNvSpPr>
          <p:nvPr>
            <p:ph type="sldNum" sz="quarter" idx="12"/>
          </p:nvPr>
        </p:nvSpPr>
        <p:spPr/>
        <p:txBody>
          <a:bodyPr/>
          <a:lstStyle/>
          <a:p>
            <a:fld id="{C8E5E8F2-15A6-4843-AB57-2A846A7FB75A}" type="slidenum">
              <a:rPr lang="en-US" smtClean="0"/>
              <a:t>‹#›</a:t>
            </a:fld>
            <a:endParaRPr lang="en-US"/>
          </a:p>
        </p:txBody>
      </p:sp>
    </p:spTree>
    <p:extLst>
      <p:ext uri="{BB962C8B-B14F-4D97-AF65-F5344CB8AC3E}">
        <p14:creationId xmlns:p14="http://schemas.microsoft.com/office/powerpoint/2010/main" val="2296178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0BB31-C101-8347-84B8-DCCEA19374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FFA407-56B7-484C-864C-22B72829A6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9FBD14-5CF7-C842-8908-A45EC1D859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F6B5C8-2FB9-4D45-9C9D-443E50120D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38A935-69CE-4B45-99F1-2CFD7278C1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8AC2E9-2E4E-AD4A-B1D5-849819D98B2C}"/>
              </a:ext>
            </a:extLst>
          </p:cNvPr>
          <p:cNvSpPr>
            <a:spLocks noGrp="1"/>
          </p:cNvSpPr>
          <p:nvPr>
            <p:ph type="dt" sz="half" idx="10"/>
          </p:nvPr>
        </p:nvSpPr>
        <p:spPr/>
        <p:txBody>
          <a:bodyPr/>
          <a:lstStyle/>
          <a:p>
            <a:fld id="{5D1F4442-6FD8-4656-B31E-6CED0521A07F}" type="datetimeFigureOut">
              <a:rPr lang="en-US" smtClean="0"/>
              <a:t>10/3/25</a:t>
            </a:fld>
            <a:endParaRPr lang="en-US"/>
          </a:p>
        </p:txBody>
      </p:sp>
      <p:sp>
        <p:nvSpPr>
          <p:cNvPr id="8" name="Footer Placeholder 7">
            <a:extLst>
              <a:ext uri="{FF2B5EF4-FFF2-40B4-BE49-F238E27FC236}">
                <a16:creationId xmlns:a16="http://schemas.microsoft.com/office/drawing/2014/main" id="{618D9FFF-DCE3-9240-98AF-CEB0B602C8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346589-E983-7643-A496-766680CA513C}"/>
              </a:ext>
            </a:extLst>
          </p:cNvPr>
          <p:cNvSpPr>
            <a:spLocks noGrp="1"/>
          </p:cNvSpPr>
          <p:nvPr>
            <p:ph type="sldNum" sz="quarter" idx="12"/>
          </p:nvPr>
        </p:nvSpPr>
        <p:spPr/>
        <p:txBody>
          <a:bodyPr/>
          <a:lstStyle/>
          <a:p>
            <a:fld id="{C8E5E8F2-15A6-4843-AB57-2A846A7FB75A}" type="slidenum">
              <a:rPr lang="en-US" smtClean="0"/>
              <a:t>‹#›</a:t>
            </a:fld>
            <a:endParaRPr lang="en-US"/>
          </a:p>
        </p:txBody>
      </p:sp>
    </p:spTree>
    <p:extLst>
      <p:ext uri="{BB962C8B-B14F-4D97-AF65-F5344CB8AC3E}">
        <p14:creationId xmlns:p14="http://schemas.microsoft.com/office/powerpoint/2010/main" val="21248792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91D56-B1D6-C14C-91F4-D77A9E9484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C69948-A77C-6C4C-8D2C-3E4B63E04AB4}"/>
              </a:ext>
            </a:extLst>
          </p:cNvPr>
          <p:cNvSpPr>
            <a:spLocks noGrp="1"/>
          </p:cNvSpPr>
          <p:nvPr>
            <p:ph type="dt" sz="half" idx="10"/>
          </p:nvPr>
        </p:nvSpPr>
        <p:spPr/>
        <p:txBody>
          <a:bodyPr/>
          <a:lstStyle/>
          <a:p>
            <a:fld id="{5D1F4442-6FD8-4656-B31E-6CED0521A07F}" type="datetimeFigureOut">
              <a:rPr lang="en-US" smtClean="0"/>
              <a:t>10/3/25</a:t>
            </a:fld>
            <a:endParaRPr lang="en-US"/>
          </a:p>
        </p:txBody>
      </p:sp>
      <p:sp>
        <p:nvSpPr>
          <p:cNvPr id="4" name="Footer Placeholder 3">
            <a:extLst>
              <a:ext uri="{FF2B5EF4-FFF2-40B4-BE49-F238E27FC236}">
                <a16:creationId xmlns:a16="http://schemas.microsoft.com/office/drawing/2014/main" id="{A17E3853-B1F5-4D45-8C5A-B31AFCCD86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9730FC-F745-A441-AA3C-5380DB7F23FD}"/>
              </a:ext>
            </a:extLst>
          </p:cNvPr>
          <p:cNvSpPr>
            <a:spLocks noGrp="1"/>
          </p:cNvSpPr>
          <p:nvPr>
            <p:ph type="sldNum" sz="quarter" idx="12"/>
          </p:nvPr>
        </p:nvSpPr>
        <p:spPr/>
        <p:txBody>
          <a:bodyPr/>
          <a:lstStyle/>
          <a:p>
            <a:fld id="{C8E5E8F2-15A6-4843-AB57-2A846A7FB75A}" type="slidenum">
              <a:rPr lang="en-US" smtClean="0"/>
              <a:t>‹#›</a:t>
            </a:fld>
            <a:endParaRPr lang="en-US"/>
          </a:p>
        </p:txBody>
      </p:sp>
    </p:spTree>
    <p:extLst>
      <p:ext uri="{BB962C8B-B14F-4D97-AF65-F5344CB8AC3E}">
        <p14:creationId xmlns:p14="http://schemas.microsoft.com/office/powerpoint/2010/main" val="3233778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35BAD8-F340-7C43-A9CC-1B33AD8B2DFE}"/>
              </a:ext>
            </a:extLst>
          </p:cNvPr>
          <p:cNvSpPr>
            <a:spLocks noGrp="1"/>
          </p:cNvSpPr>
          <p:nvPr>
            <p:ph type="dt" sz="half" idx="10"/>
          </p:nvPr>
        </p:nvSpPr>
        <p:spPr/>
        <p:txBody>
          <a:bodyPr/>
          <a:lstStyle/>
          <a:p>
            <a:fld id="{5D1F4442-6FD8-4656-B31E-6CED0521A07F}" type="datetimeFigureOut">
              <a:rPr lang="en-US" smtClean="0"/>
              <a:t>10/3/25</a:t>
            </a:fld>
            <a:endParaRPr lang="en-US"/>
          </a:p>
        </p:txBody>
      </p:sp>
      <p:sp>
        <p:nvSpPr>
          <p:cNvPr id="3" name="Footer Placeholder 2">
            <a:extLst>
              <a:ext uri="{FF2B5EF4-FFF2-40B4-BE49-F238E27FC236}">
                <a16:creationId xmlns:a16="http://schemas.microsoft.com/office/drawing/2014/main" id="{F6507C8E-ED89-FF47-9008-4CE5DBB176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704B37-8D08-6549-8F53-219C728BD7EC}"/>
              </a:ext>
            </a:extLst>
          </p:cNvPr>
          <p:cNvSpPr>
            <a:spLocks noGrp="1"/>
          </p:cNvSpPr>
          <p:nvPr>
            <p:ph type="sldNum" sz="quarter" idx="12"/>
          </p:nvPr>
        </p:nvSpPr>
        <p:spPr/>
        <p:txBody>
          <a:bodyPr/>
          <a:lstStyle/>
          <a:p>
            <a:fld id="{C8E5E8F2-15A6-4843-AB57-2A846A7FB75A}" type="slidenum">
              <a:rPr lang="en-US" smtClean="0"/>
              <a:t>‹#›</a:t>
            </a:fld>
            <a:endParaRPr lang="en-US"/>
          </a:p>
        </p:txBody>
      </p:sp>
    </p:spTree>
    <p:extLst>
      <p:ext uri="{BB962C8B-B14F-4D97-AF65-F5344CB8AC3E}">
        <p14:creationId xmlns:p14="http://schemas.microsoft.com/office/powerpoint/2010/main" val="12788693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0B7F1-1602-A84E-A45A-F468C8A41E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4D5870-AAF5-2B46-8FE2-72BEF3B2FB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2FFA7E-4350-A143-B695-2A5DE2CFDB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877408-01A1-2E4D-B9ED-F0A88927EE3D}"/>
              </a:ext>
            </a:extLst>
          </p:cNvPr>
          <p:cNvSpPr>
            <a:spLocks noGrp="1"/>
          </p:cNvSpPr>
          <p:nvPr>
            <p:ph type="dt" sz="half" idx="10"/>
          </p:nvPr>
        </p:nvSpPr>
        <p:spPr/>
        <p:txBody>
          <a:bodyPr/>
          <a:lstStyle/>
          <a:p>
            <a:fld id="{5D1F4442-6FD8-4656-B31E-6CED0521A07F}" type="datetimeFigureOut">
              <a:rPr lang="en-US" smtClean="0"/>
              <a:t>10/3/25</a:t>
            </a:fld>
            <a:endParaRPr lang="en-US"/>
          </a:p>
        </p:txBody>
      </p:sp>
      <p:sp>
        <p:nvSpPr>
          <p:cNvPr id="6" name="Footer Placeholder 5">
            <a:extLst>
              <a:ext uri="{FF2B5EF4-FFF2-40B4-BE49-F238E27FC236}">
                <a16:creationId xmlns:a16="http://schemas.microsoft.com/office/drawing/2014/main" id="{6DAE1294-6E6C-6F42-B563-A37EEDB6A0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149B92-1BB5-654A-AE17-09DCAC795B8B}"/>
              </a:ext>
            </a:extLst>
          </p:cNvPr>
          <p:cNvSpPr>
            <a:spLocks noGrp="1"/>
          </p:cNvSpPr>
          <p:nvPr>
            <p:ph type="sldNum" sz="quarter" idx="12"/>
          </p:nvPr>
        </p:nvSpPr>
        <p:spPr/>
        <p:txBody>
          <a:bodyPr/>
          <a:lstStyle/>
          <a:p>
            <a:fld id="{C8E5E8F2-15A6-4843-AB57-2A846A7FB75A}" type="slidenum">
              <a:rPr lang="en-US" smtClean="0"/>
              <a:t>‹#›</a:t>
            </a:fld>
            <a:endParaRPr lang="en-US"/>
          </a:p>
        </p:txBody>
      </p:sp>
    </p:spTree>
    <p:extLst>
      <p:ext uri="{BB962C8B-B14F-4D97-AF65-F5344CB8AC3E}">
        <p14:creationId xmlns:p14="http://schemas.microsoft.com/office/powerpoint/2010/main" val="1541434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0CA13-0818-B34A-9699-E95C2469E88F}"/>
              </a:ext>
            </a:extLst>
          </p:cNvPr>
          <p:cNvSpPr>
            <a:spLocks noGrp="1"/>
          </p:cNvSpPr>
          <p:nvPr>
            <p:ph type="title"/>
          </p:nvPr>
        </p:nvSpPr>
        <p:spPr>
          <a:xfrm>
            <a:off x="838200" y="732337"/>
            <a:ext cx="10515600" cy="752475"/>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858040E-9F0F-2243-81D4-D8BAD86B4984}"/>
              </a:ext>
            </a:extLst>
          </p:cNvPr>
          <p:cNvSpPr>
            <a:spLocks noGrp="1"/>
          </p:cNvSpPr>
          <p:nvPr>
            <p:ph idx="1"/>
          </p:nvPr>
        </p:nvSpPr>
        <p:spPr/>
        <p:txBody>
          <a:bodyPr/>
          <a:lstStyle>
            <a:lvl1pPr>
              <a:buClr>
                <a:srgbClr val="990001"/>
              </a:buClr>
              <a:defRPr/>
            </a:lvl1pPr>
            <a:lvl2pPr>
              <a:buClr>
                <a:srgbClr val="990001"/>
              </a:buClr>
              <a:defRPr/>
            </a:lvl2pPr>
            <a:lvl3pPr>
              <a:buClr>
                <a:srgbClr val="990001"/>
              </a:buClr>
              <a:defRPr/>
            </a:lvl3pPr>
            <a:lvl4pPr>
              <a:buClr>
                <a:srgbClr val="990001"/>
              </a:buClr>
              <a:defRPr/>
            </a:lvl4pPr>
            <a:lvl5pPr>
              <a:buClr>
                <a:srgbClr val="99000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FFB33A2-1224-4A40-932A-C1843BC71BBF}"/>
              </a:ext>
            </a:extLst>
          </p:cNvPr>
          <p:cNvSpPr>
            <a:spLocks noGrp="1"/>
          </p:cNvSpPr>
          <p:nvPr>
            <p:ph type="dt" sz="half" idx="10"/>
          </p:nvPr>
        </p:nvSpPr>
        <p:spPr/>
        <p:txBody>
          <a:bodyPr/>
          <a:lstStyle/>
          <a:p>
            <a:pPr>
              <a:defRPr/>
            </a:pPr>
            <a:fld id="{04F96946-6D72-EC49-96AA-309156B60B4D}" type="datetime1">
              <a:rPr lang="en-US" smtClean="0"/>
              <a:pPr>
                <a:defRPr/>
              </a:pPr>
              <a:t>10/3/25</a:t>
            </a:fld>
            <a:endParaRPr lang="en-US"/>
          </a:p>
        </p:txBody>
      </p:sp>
      <p:sp>
        <p:nvSpPr>
          <p:cNvPr id="5" name="Footer Placeholder 4">
            <a:extLst>
              <a:ext uri="{FF2B5EF4-FFF2-40B4-BE49-F238E27FC236}">
                <a16:creationId xmlns:a16="http://schemas.microsoft.com/office/drawing/2014/main" id="{DA7E76C9-3A73-9040-9214-ED3ADC3B706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AFB9FB5-4BC7-1846-86D0-3116D266802F}"/>
              </a:ext>
            </a:extLst>
          </p:cNvPr>
          <p:cNvSpPr>
            <a:spLocks noGrp="1"/>
          </p:cNvSpPr>
          <p:nvPr>
            <p:ph type="sldNum" sz="quarter" idx="12"/>
          </p:nvPr>
        </p:nvSpPr>
        <p:spPr/>
        <p:txBody>
          <a:bodyPr/>
          <a:lstStyle/>
          <a:p>
            <a:pPr>
              <a:defRPr/>
            </a:pPr>
            <a:fld id="{11726552-3420-AA40-AA1A-AADB7AD2024C}" type="slidenum">
              <a:rPr lang="en-US" altLang="en-US" smtClean="0"/>
              <a:pPr>
                <a:defRPr/>
              </a:pPr>
              <a:t>‹#›</a:t>
            </a:fld>
            <a:endParaRPr lang="en-US" altLang="en-US"/>
          </a:p>
        </p:txBody>
      </p:sp>
    </p:spTree>
    <p:extLst>
      <p:ext uri="{BB962C8B-B14F-4D97-AF65-F5344CB8AC3E}">
        <p14:creationId xmlns:p14="http://schemas.microsoft.com/office/powerpoint/2010/main" val="20080678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8D136-EB08-5F49-B7D0-4A1B4AB9BA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92399D-369C-074B-B3C9-00AAE1299E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8588392-0C30-C64A-9668-2AE7FA1ED3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E75FB8-987C-474A-8B71-EA7470BCD593}"/>
              </a:ext>
            </a:extLst>
          </p:cNvPr>
          <p:cNvSpPr>
            <a:spLocks noGrp="1"/>
          </p:cNvSpPr>
          <p:nvPr>
            <p:ph type="dt" sz="half" idx="10"/>
          </p:nvPr>
        </p:nvSpPr>
        <p:spPr/>
        <p:txBody>
          <a:bodyPr/>
          <a:lstStyle/>
          <a:p>
            <a:fld id="{5D1F4442-6FD8-4656-B31E-6CED0521A07F}" type="datetimeFigureOut">
              <a:rPr lang="en-US" smtClean="0"/>
              <a:t>10/3/25</a:t>
            </a:fld>
            <a:endParaRPr lang="en-US"/>
          </a:p>
        </p:txBody>
      </p:sp>
      <p:sp>
        <p:nvSpPr>
          <p:cNvPr id="6" name="Footer Placeholder 5">
            <a:extLst>
              <a:ext uri="{FF2B5EF4-FFF2-40B4-BE49-F238E27FC236}">
                <a16:creationId xmlns:a16="http://schemas.microsoft.com/office/drawing/2014/main" id="{B6ECFC20-76A4-AD4A-BD3D-A2A2196F7C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78FB56-D8ED-D34C-B5E5-9A14F6FF4A4E}"/>
              </a:ext>
            </a:extLst>
          </p:cNvPr>
          <p:cNvSpPr>
            <a:spLocks noGrp="1"/>
          </p:cNvSpPr>
          <p:nvPr>
            <p:ph type="sldNum" sz="quarter" idx="12"/>
          </p:nvPr>
        </p:nvSpPr>
        <p:spPr/>
        <p:txBody>
          <a:bodyPr/>
          <a:lstStyle/>
          <a:p>
            <a:fld id="{C8E5E8F2-15A6-4843-AB57-2A846A7FB75A}" type="slidenum">
              <a:rPr lang="en-US" smtClean="0"/>
              <a:t>‹#›</a:t>
            </a:fld>
            <a:endParaRPr lang="en-US"/>
          </a:p>
        </p:txBody>
      </p:sp>
    </p:spTree>
    <p:extLst>
      <p:ext uri="{BB962C8B-B14F-4D97-AF65-F5344CB8AC3E}">
        <p14:creationId xmlns:p14="http://schemas.microsoft.com/office/powerpoint/2010/main" val="16836702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COV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C51CCB-20F7-1542-B014-6F87AFEF7879}"/>
              </a:ext>
            </a:extLst>
          </p:cNvPr>
          <p:cNvPicPr>
            <a:picLocks noChangeAspect="1"/>
          </p:cNvPicPr>
          <p:nvPr/>
        </p:nvPicPr>
        <p:blipFill>
          <a:blip r:embed="rId2"/>
          <a:srcRect/>
          <a:stretch/>
        </p:blipFill>
        <p:spPr>
          <a:xfrm>
            <a:off x="0" y="1"/>
            <a:ext cx="12191999" cy="6857999"/>
          </a:xfrm>
          <a:prstGeom prst="rect">
            <a:avLst/>
          </a:prstGeom>
        </p:spPr>
      </p:pic>
      <p:sp>
        <p:nvSpPr>
          <p:cNvPr id="8" name="TextBox 4">
            <a:extLst>
              <a:ext uri="{FF2B5EF4-FFF2-40B4-BE49-F238E27FC236}">
                <a16:creationId xmlns:a16="http://schemas.microsoft.com/office/drawing/2014/main" id="{C3612620-14BB-E048-917B-5365D8EAE5D3}"/>
              </a:ext>
            </a:extLst>
          </p:cNvPr>
          <p:cNvSpPr txBox="1">
            <a:spLocks noChangeArrowheads="1"/>
          </p:cNvSpPr>
          <p:nvPr/>
        </p:nvSpPr>
        <p:spPr bwMode="auto">
          <a:xfrm>
            <a:off x="1937535" y="5804262"/>
            <a:ext cx="85947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Arial" panose="020B0604020202020204" pitchFamily="34" charset="0"/>
              </a:defRPr>
            </a:lvl1pPr>
            <a:lvl2pPr marL="742950" indent="-285750">
              <a:defRPr sz="2400" b="1">
                <a:solidFill>
                  <a:srgbClr val="FFFFFF"/>
                </a:solidFill>
                <a:latin typeface="Arial" panose="020B0604020202020204" pitchFamily="34" charset="0"/>
              </a:defRPr>
            </a:lvl2pPr>
            <a:lvl3pPr marL="1143000" indent="-228600">
              <a:defRPr sz="2400" b="1">
                <a:solidFill>
                  <a:srgbClr val="FFFFFF"/>
                </a:solidFill>
                <a:latin typeface="Arial" panose="020B0604020202020204" pitchFamily="34" charset="0"/>
              </a:defRPr>
            </a:lvl3pPr>
            <a:lvl4pPr marL="1600200" indent="-228600">
              <a:defRPr sz="2400" b="1">
                <a:solidFill>
                  <a:srgbClr val="FFFFFF"/>
                </a:solidFill>
                <a:latin typeface="Arial" panose="020B0604020202020204" pitchFamily="34" charset="0"/>
              </a:defRPr>
            </a:lvl4pPr>
            <a:lvl5pPr marL="2057400" indent="-228600">
              <a:defRPr sz="2400" b="1">
                <a:solidFill>
                  <a:srgbClr val="FFFFFF"/>
                </a:solidFill>
                <a:latin typeface="Arial" panose="020B0604020202020204" pitchFamily="34" charset="0"/>
              </a:defRPr>
            </a:lvl5pPr>
            <a:lvl6pPr marL="2514600" indent="-228600" eaLnBrk="0" fontAlgn="base" hangingPunct="0">
              <a:spcBef>
                <a:spcPct val="0"/>
              </a:spcBef>
              <a:spcAft>
                <a:spcPct val="0"/>
              </a:spcAft>
              <a:defRPr sz="2400" b="1">
                <a:solidFill>
                  <a:srgbClr val="FFFFFF"/>
                </a:solidFill>
                <a:latin typeface="Arial" panose="020B0604020202020204" pitchFamily="34" charset="0"/>
              </a:defRPr>
            </a:lvl6pPr>
            <a:lvl7pPr marL="2971800" indent="-228600" eaLnBrk="0" fontAlgn="base" hangingPunct="0">
              <a:spcBef>
                <a:spcPct val="0"/>
              </a:spcBef>
              <a:spcAft>
                <a:spcPct val="0"/>
              </a:spcAft>
              <a:defRPr sz="2400" b="1">
                <a:solidFill>
                  <a:srgbClr val="FFFFFF"/>
                </a:solidFill>
                <a:latin typeface="Arial" panose="020B0604020202020204" pitchFamily="34" charset="0"/>
              </a:defRPr>
            </a:lvl7pPr>
            <a:lvl8pPr marL="3429000" indent="-228600" eaLnBrk="0" fontAlgn="base" hangingPunct="0">
              <a:spcBef>
                <a:spcPct val="0"/>
              </a:spcBef>
              <a:spcAft>
                <a:spcPct val="0"/>
              </a:spcAft>
              <a:defRPr sz="2400" b="1">
                <a:solidFill>
                  <a:srgbClr val="FFFFFF"/>
                </a:solidFill>
                <a:latin typeface="Arial" panose="020B0604020202020204" pitchFamily="34" charset="0"/>
              </a:defRPr>
            </a:lvl8pPr>
            <a:lvl9pPr marL="3886200" indent="-228600" eaLnBrk="0" fontAlgn="base" hangingPunct="0">
              <a:spcBef>
                <a:spcPct val="0"/>
              </a:spcBef>
              <a:spcAft>
                <a:spcPct val="0"/>
              </a:spcAft>
              <a:defRPr sz="2400" b="1">
                <a:solidFill>
                  <a:srgbClr val="FFFFFF"/>
                </a:solidFill>
                <a:latin typeface="Arial" panose="020B0604020202020204" pitchFamily="34" charset="0"/>
              </a:defRPr>
            </a:lvl9pPr>
          </a:lstStyle>
          <a:p>
            <a:pPr algn="ctr"/>
            <a:r>
              <a:rPr lang="en-US" sz="900" dirty="0"/>
              <a:t>Disclaimer:  This presentation is intended for personal use and for informational purposes only and does not replace independent professional judgment.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sp>
        <p:nvSpPr>
          <p:cNvPr id="2" name="Title 1">
            <a:extLst>
              <a:ext uri="{FF2B5EF4-FFF2-40B4-BE49-F238E27FC236}">
                <a16:creationId xmlns:a16="http://schemas.microsoft.com/office/drawing/2014/main" id="{6CC4E133-8D16-1548-98A3-D0CF529930DF}"/>
              </a:ext>
            </a:extLst>
          </p:cNvPr>
          <p:cNvSpPr>
            <a:spLocks noGrp="1"/>
          </p:cNvSpPr>
          <p:nvPr>
            <p:ph type="title"/>
          </p:nvPr>
        </p:nvSpPr>
        <p:spPr>
          <a:xfrm>
            <a:off x="555812" y="2299685"/>
            <a:ext cx="10515600" cy="752475"/>
          </a:xfrm>
        </p:spPr>
        <p:txBody>
          <a:bodyPr>
            <a:normAutofit/>
          </a:bodyPr>
          <a:lstStyle>
            <a:lvl1pPr algn="l">
              <a:defRPr sz="2800">
                <a:solidFill>
                  <a:srgbClr val="990001"/>
                </a:solidFill>
              </a:defRPr>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291B34EA-1B75-4E46-96E4-64D6AF6196ED}"/>
              </a:ext>
            </a:extLst>
          </p:cNvPr>
          <p:cNvSpPr>
            <a:spLocks noGrp="1"/>
          </p:cNvSpPr>
          <p:nvPr>
            <p:ph type="body" orient="vert" idx="1"/>
          </p:nvPr>
        </p:nvSpPr>
        <p:spPr>
          <a:xfrm rot="16200000">
            <a:off x="2096085" y="1660126"/>
            <a:ext cx="1369215" cy="4449763"/>
          </a:xfrm>
        </p:spPr>
        <p:txBody>
          <a:bodyPr vert="eaVert">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800">
                <a:latin typeface="Arial" panose="020B0604020202020204" pitchFamily="34" charset="0"/>
                <a:cs typeface="Arial" panose="020B0604020202020204" pitchFamily="34" charset="0"/>
              </a:defRPr>
            </a:lvl4pPr>
            <a:lvl5pPr marL="1828800" indent="0">
              <a:buNone/>
              <a:defRPr sz="1800">
                <a:latin typeface="Arial" panose="020B0604020202020204" pitchFamily="34" charset="0"/>
                <a:cs typeface="Arial" panose="020B0604020202020204" pitchFamily="34" charset="0"/>
              </a:defRPr>
            </a:lvl5pPr>
          </a:lstStyle>
          <a:p>
            <a:pPr lvl="0"/>
            <a:r>
              <a:rPr lang="en-US"/>
              <a:t>Click to edit Master text styles</a:t>
            </a:r>
          </a:p>
        </p:txBody>
      </p:sp>
      <p:sp>
        <p:nvSpPr>
          <p:cNvPr id="4" name="Date Placeholder 3">
            <a:extLst>
              <a:ext uri="{FF2B5EF4-FFF2-40B4-BE49-F238E27FC236}">
                <a16:creationId xmlns:a16="http://schemas.microsoft.com/office/drawing/2014/main" id="{5804D591-CA63-8040-8414-FD7BA967C733}"/>
              </a:ext>
            </a:extLst>
          </p:cNvPr>
          <p:cNvSpPr>
            <a:spLocks noGrp="1"/>
          </p:cNvSpPr>
          <p:nvPr>
            <p:ph type="dt" sz="half" idx="10"/>
          </p:nvPr>
        </p:nvSpPr>
        <p:spPr/>
        <p:txBody>
          <a:bodyPr/>
          <a:lstStyle/>
          <a:p>
            <a:fld id="{5D1F4442-6FD8-4656-B31E-6CED0521A07F}" type="datetimeFigureOut">
              <a:rPr lang="en-US" smtClean="0"/>
              <a:t>10/3/25</a:t>
            </a:fld>
            <a:endParaRPr lang="en-US"/>
          </a:p>
        </p:txBody>
      </p:sp>
      <p:sp>
        <p:nvSpPr>
          <p:cNvPr id="5" name="Footer Placeholder 4">
            <a:extLst>
              <a:ext uri="{FF2B5EF4-FFF2-40B4-BE49-F238E27FC236}">
                <a16:creationId xmlns:a16="http://schemas.microsoft.com/office/drawing/2014/main" id="{792F111E-96DC-2344-890A-54386B6E1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C4977E-6080-E644-A184-AC4F8DB46506}"/>
              </a:ext>
            </a:extLst>
          </p:cNvPr>
          <p:cNvSpPr>
            <a:spLocks noGrp="1"/>
          </p:cNvSpPr>
          <p:nvPr>
            <p:ph type="sldNum" sz="quarter" idx="12"/>
          </p:nvPr>
        </p:nvSpPr>
        <p:spPr/>
        <p:txBody>
          <a:bodyPr/>
          <a:lstStyle/>
          <a:p>
            <a:fld id="{C8E5E8F2-15A6-4843-AB57-2A846A7FB75A}" type="slidenum">
              <a:rPr lang="en-US" smtClean="0"/>
              <a:t>‹#›</a:t>
            </a:fld>
            <a:endParaRPr lang="en-US"/>
          </a:p>
        </p:txBody>
      </p:sp>
    </p:spTree>
    <p:extLst>
      <p:ext uri="{BB962C8B-B14F-4D97-AF65-F5344CB8AC3E}">
        <p14:creationId xmlns:p14="http://schemas.microsoft.com/office/powerpoint/2010/main" val="19473959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9CD204-BFA2-784A-AEC8-2C3F44D436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16BCF8-F4F2-C847-9E68-080B47D84C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9CE595-0D9D-E445-AAC2-9EDE2D344C57}"/>
              </a:ext>
            </a:extLst>
          </p:cNvPr>
          <p:cNvSpPr>
            <a:spLocks noGrp="1"/>
          </p:cNvSpPr>
          <p:nvPr>
            <p:ph type="dt" sz="half" idx="10"/>
          </p:nvPr>
        </p:nvSpPr>
        <p:spPr/>
        <p:txBody>
          <a:bodyPr/>
          <a:lstStyle/>
          <a:p>
            <a:fld id="{5D1F4442-6FD8-4656-B31E-6CED0521A07F}" type="datetimeFigureOut">
              <a:rPr lang="en-US" smtClean="0"/>
              <a:t>10/3/25</a:t>
            </a:fld>
            <a:endParaRPr lang="en-US"/>
          </a:p>
        </p:txBody>
      </p:sp>
      <p:sp>
        <p:nvSpPr>
          <p:cNvPr id="5" name="Footer Placeholder 4">
            <a:extLst>
              <a:ext uri="{FF2B5EF4-FFF2-40B4-BE49-F238E27FC236}">
                <a16:creationId xmlns:a16="http://schemas.microsoft.com/office/drawing/2014/main" id="{AB8229FF-E35C-FB4C-AB12-20D33B8F7D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C68BA4-2848-124F-8283-52DC1751ED63}"/>
              </a:ext>
            </a:extLst>
          </p:cNvPr>
          <p:cNvSpPr>
            <a:spLocks noGrp="1"/>
          </p:cNvSpPr>
          <p:nvPr>
            <p:ph type="sldNum" sz="quarter" idx="12"/>
          </p:nvPr>
        </p:nvSpPr>
        <p:spPr/>
        <p:txBody>
          <a:bodyPr/>
          <a:lstStyle/>
          <a:p>
            <a:fld id="{C8E5E8F2-15A6-4843-AB57-2A846A7FB75A}" type="slidenum">
              <a:rPr lang="en-US" smtClean="0"/>
              <a:t>‹#›</a:t>
            </a:fld>
            <a:endParaRPr lang="en-US"/>
          </a:p>
        </p:txBody>
      </p:sp>
    </p:spTree>
    <p:extLst>
      <p:ext uri="{BB962C8B-B14F-4D97-AF65-F5344CB8AC3E}">
        <p14:creationId xmlns:p14="http://schemas.microsoft.com/office/powerpoint/2010/main" val="21899807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9"/>
            <a:ext cx="12192000" cy="1069680"/>
          </a:xfrm>
          <a:prstGeom prst="rect">
            <a:avLst/>
          </a:prstGeom>
        </p:spPr>
        <p:txBody>
          <a:bodyPr anchor="ctr"/>
          <a:lstStyle>
            <a:lvl1pPr algn="ctr">
              <a:defRPr sz="4000">
                <a:solidFill>
                  <a:schemeClr val="tx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4" name="Content Placeholder 3"/>
          <p:cNvSpPr>
            <a:spLocks noGrp="1"/>
          </p:cNvSpPr>
          <p:nvPr>
            <p:ph sz="quarter" idx="14"/>
          </p:nvPr>
        </p:nvSpPr>
        <p:spPr>
          <a:xfrm>
            <a:off x="609600" y="1566752"/>
            <a:ext cx="5497189" cy="464793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quarter" idx="15"/>
          </p:nvPr>
        </p:nvSpPr>
        <p:spPr>
          <a:xfrm>
            <a:off x="6106790" y="1566752"/>
            <a:ext cx="5497189" cy="464793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8296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lank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Tree>
    <p:extLst>
      <p:ext uri="{BB962C8B-B14F-4D97-AF65-F5344CB8AC3E}">
        <p14:creationId xmlns:p14="http://schemas.microsoft.com/office/powerpoint/2010/main" val="25202470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9"/>
            <a:ext cx="12192000" cy="1069680"/>
          </a:xfrm>
          <a:prstGeom prst="rect">
            <a:avLst/>
          </a:prstGeom>
        </p:spPr>
        <p:txBody>
          <a:bodyPr anchor="ctr"/>
          <a:lstStyle>
            <a:lvl1pPr algn="ctr">
              <a:defRPr sz="4000">
                <a:solidFill>
                  <a:schemeClr val="tx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Tree>
    <p:extLst>
      <p:ext uri="{BB962C8B-B14F-4D97-AF65-F5344CB8AC3E}">
        <p14:creationId xmlns:p14="http://schemas.microsoft.com/office/powerpoint/2010/main" val="15766914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395" b="1">
                <a:solidFill>
                  <a:schemeClr val="bg1"/>
                </a:solidFill>
                <a:latin typeface="Arial" panose="020B0604020202020204" pitchFamily="34" charset="0"/>
                <a:cs typeface="Arial" panose="020B0604020202020204" pitchFamily="34" charset="0"/>
              </a:defRPr>
            </a:lvl1pPr>
          </a:lstStyle>
          <a:p>
            <a:r>
              <a:rPr lang="en-US" dirty="0"/>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797">
                <a:solidFill>
                  <a:schemeClr val="bg1"/>
                </a:solidFill>
              </a:defRPr>
            </a:lvl1pPr>
            <a:lvl2pPr marL="456777" indent="0" algn="ctr">
              <a:buNone/>
              <a:defRPr sz="1998"/>
            </a:lvl2pPr>
            <a:lvl3pPr marL="913554" indent="0" algn="ctr">
              <a:buNone/>
              <a:defRPr sz="1798"/>
            </a:lvl3pPr>
            <a:lvl4pPr marL="1370331" indent="0" algn="ctr">
              <a:buNone/>
              <a:defRPr sz="1599"/>
            </a:lvl4pPr>
            <a:lvl5pPr marL="1827108" indent="0" algn="ctr">
              <a:buNone/>
              <a:defRPr sz="1599"/>
            </a:lvl5pPr>
            <a:lvl6pPr marL="2283885" indent="0" algn="ctr">
              <a:buNone/>
              <a:defRPr sz="1599"/>
            </a:lvl6pPr>
            <a:lvl7pPr marL="2740663" indent="0" algn="ctr">
              <a:buNone/>
              <a:defRPr sz="1599"/>
            </a:lvl7pPr>
            <a:lvl8pPr marL="3197440" indent="0" algn="ctr">
              <a:buNone/>
              <a:defRPr sz="1599"/>
            </a:lvl8pPr>
            <a:lvl9pPr marL="3654217" indent="0" algn="ctr">
              <a:buNone/>
              <a:defRPr sz="1599"/>
            </a:lvl9pPr>
          </a:lstStyle>
          <a:p>
            <a:r>
              <a:rPr lang="en-US" dirty="0"/>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8"/>
            <a:ext cx="10972800" cy="594131"/>
          </a:xfrm>
        </p:spPr>
        <p:txBody>
          <a:bodyPr>
            <a:noAutofit/>
          </a:bodyPr>
          <a:lstStyle>
            <a:lvl1pPr marL="0" indent="0">
              <a:buFontTx/>
              <a:buNone/>
              <a:defRPr sz="1998">
                <a:solidFill>
                  <a:schemeClr val="bg1"/>
                </a:solidFill>
              </a:defRPr>
            </a:lvl1pPr>
            <a:lvl2pPr marL="456777" indent="0">
              <a:buFontTx/>
              <a:buNone/>
              <a:defRPr sz="1399">
                <a:solidFill>
                  <a:schemeClr val="bg1"/>
                </a:solidFill>
              </a:defRPr>
            </a:lvl2pPr>
            <a:lvl3pPr marL="913554" indent="0">
              <a:buFontTx/>
              <a:buNone/>
              <a:defRPr sz="1399">
                <a:solidFill>
                  <a:schemeClr val="bg1"/>
                </a:solidFill>
              </a:defRPr>
            </a:lvl3pPr>
            <a:lvl4pPr marL="1370331" indent="0">
              <a:buFontTx/>
              <a:buNone/>
              <a:defRPr sz="1399">
                <a:solidFill>
                  <a:schemeClr val="bg1"/>
                </a:solidFill>
              </a:defRPr>
            </a:lvl4pPr>
            <a:lvl5pPr marL="1827108" indent="0">
              <a:buFontTx/>
              <a:buNone/>
              <a:defRPr sz="1399">
                <a:solidFill>
                  <a:schemeClr val="bg1"/>
                </a:solidFill>
              </a:defRPr>
            </a:lvl5pPr>
          </a:lstStyle>
          <a:p>
            <a:pPr lvl="0"/>
            <a:r>
              <a:rPr lang="en-US" dirty="0"/>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1" y="490957"/>
            <a:ext cx="2233785" cy="632905"/>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8"/>
            <a:ext cx="5852160" cy="281354"/>
          </a:xfrm>
        </p:spPr>
        <p:txBody>
          <a:bodyPr lIns="0" tIns="0" rIns="0" bIns="0" anchor="b" anchorCtr="0">
            <a:noAutofit/>
          </a:bodyPr>
          <a:lstStyle>
            <a:lvl1pPr marL="0" indent="0">
              <a:spcBef>
                <a:spcPts val="0"/>
              </a:spcBef>
              <a:buFontTx/>
              <a:buNone/>
              <a:defRPr sz="999">
                <a:solidFill>
                  <a:srgbClr val="002557"/>
                </a:solidFill>
              </a:defRPr>
            </a:lvl1pPr>
            <a:lvl2pPr>
              <a:defRPr sz="899">
                <a:solidFill>
                  <a:srgbClr val="002557"/>
                </a:solidFill>
              </a:defRPr>
            </a:lvl2pPr>
            <a:lvl3pPr>
              <a:defRPr sz="899">
                <a:solidFill>
                  <a:srgbClr val="002557"/>
                </a:solidFill>
              </a:defRPr>
            </a:lvl3pPr>
            <a:lvl4pPr>
              <a:defRPr sz="899">
                <a:solidFill>
                  <a:srgbClr val="002557"/>
                </a:solidFill>
              </a:defRPr>
            </a:lvl4pPr>
            <a:lvl5pPr>
              <a:defRPr sz="899">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4202317889"/>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800"/>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8"/>
            <a:ext cx="5852160" cy="281354"/>
          </a:xfrm>
        </p:spPr>
        <p:txBody>
          <a:bodyPr lIns="0" tIns="0" rIns="0" bIns="0" anchor="b" anchorCtr="0">
            <a:noAutofit/>
          </a:bodyPr>
          <a:lstStyle>
            <a:lvl1pPr marL="0" indent="0">
              <a:spcBef>
                <a:spcPts val="0"/>
              </a:spcBef>
              <a:buFontTx/>
              <a:buNone/>
              <a:defRPr sz="999">
                <a:solidFill>
                  <a:srgbClr val="002557"/>
                </a:solidFill>
              </a:defRPr>
            </a:lvl1pPr>
            <a:lvl2pPr>
              <a:defRPr sz="899">
                <a:solidFill>
                  <a:srgbClr val="002557"/>
                </a:solidFill>
              </a:defRPr>
            </a:lvl2pPr>
            <a:lvl3pPr>
              <a:defRPr sz="899">
                <a:solidFill>
                  <a:srgbClr val="002557"/>
                </a:solidFill>
              </a:defRPr>
            </a:lvl3pPr>
            <a:lvl4pPr>
              <a:defRPr sz="899">
                <a:solidFill>
                  <a:srgbClr val="002557"/>
                </a:solidFill>
              </a:defRPr>
            </a:lvl4pPr>
            <a:lvl5pPr>
              <a:defRPr sz="899">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297723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2"/>
            <a:ext cx="10972800" cy="1970997"/>
          </a:xfrm>
        </p:spPr>
        <p:txBody>
          <a:bodyPr anchor="ctr" anchorCtr="0">
            <a:normAutofit/>
          </a:bodyPr>
          <a:lstStyle>
            <a:lvl1pPr algn="l">
              <a:defRPr sz="3996"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8"/>
            <a:ext cx="5852160" cy="281354"/>
          </a:xfrm>
        </p:spPr>
        <p:txBody>
          <a:bodyPr lIns="0" tIns="0" rIns="0" bIns="0" anchor="b" anchorCtr="0">
            <a:noAutofit/>
          </a:bodyPr>
          <a:lstStyle>
            <a:lvl1pPr marL="0" indent="0">
              <a:spcBef>
                <a:spcPts val="0"/>
              </a:spcBef>
              <a:buFontTx/>
              <a:buNone/>
              <a:defRPr sz="999">
                <a:solidFill>
                  <a:srgbClr val="002557"/>
                </a:solidFill>
              </a:defRPr>
            </a:lvl1pPr>
            <a:lvl2pPr>
              <a:defRPr sz="899">
                <a:solidFill>
                  <a:srgbClr val="002557"/>
                </a:solidFill>
              </a:defRPr>
            </a:lvl2pPr>
            <a:lvl3pPr>
              <a:defRPr sz="899">
                <a:solidFill>
                  <a:srgbClr val="002557"/>
                </a:solidFill>
              </a:defRPr>
            </a:lvl3pPr>
            <a:lvl4pPr>
              <a:defRPr sz="899">
                <a:solidFill>
                  <a:srgbClr val="002557"/>
                </a:solidFill>
              </a:defRPr>
            </a:lvl4pPr>
            <a:lvl5pPr>
              <a:defRPr sz="899">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4194162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8"/>
            <a:ext cx="5852160" cy="281354"/>
          </a:xfrm>
        </p:spPr>
        <p:txBody>
          <a:bodyPr lIns="0" tIns="0" rIns="0" bIns="0" anchor="b" anchorCtr="0">
            <a:noAutofit/>
          </a:bodyPr>
          <a:lstStyle>
            <a:lvl1pPr marL="0" indent="0">
              <a:spcBef>
                <a:spcPts val="0"/>
              </a:spcBef>
              <a:buFontTx/>
              <a:buNone/>
              <a:defRPr sz="999">
                <a:solidFill>
                  <a:srgbClr val="002557"/>
                </a:solidFill>
              </a:defRPr>
            </a:lvl1pPr>
            <a:lvl2pPr>
              <a:defRPr sz="899">
                <a:solidFill>
                  <a:srgbClr val="002557"/>
                </a:solidFill>
              </a:defRPr>
            </a:lvl2pPr>
            <a:lvl3pPr>
              <a:defRPr sz="899">
                <a:solidFill>
                  <a:srgbClr val="002557"/>
                </a:solidFill>
              </a:defRPr>
            </a:lvl3pPr>
            <a:lvl4pPr>
              <a:defRPr sz="899">
                <a:solidFill>
                  <a:srgbClr val="002557"/>
                </a:solidFill>
              </a:defRPr>
            </a:lvl4pPr>
            <a:lvl5pPr>
              <a:defRPr sz="899">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2941952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C8BF15-34D9-0587-CC7C-B8BC296E0548}"/>
              </a:ext>
            </a:extLst>
          </p:cNvPr>
          <p:cNvSpPr/>
          <p:nvPr/>
        </p:nvSpPr>
        <p:spPr>
          <a:xfrm>
            <a:off x="0" y="406401"/>
            <a:ext cx="6096000" cy="5970202"/>
          </a:xfrm>
          <a:prstGeom prst="rect">
            <a:avLst/>
          </a:prstGeom>
          <a:solidFill>
            <a:srgbClr val="7A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314478-4779-1B4F-805B-9062B5FF57F9}"/>
              </a:ext>
            </a:extLst>
          </p:cNvPr>
          <p:cNvSpPr>
            <a:spLocks noGrp="1"/>
          </p:cNvSpPr>
          <p:nvPr>
            <p:ph type="title"/>
          </p:nvPr>
        </p:nvSpPr>
        <p:spPr>
          <a:xfrm>
            <a:off x="467361" y="873760"/>
            <a:ext cx="5090160" cy="4785360"/>
          </a:xfrm>
          <a:noFill/>
        </p:spPr>
        <p:txBody>
          <a:bodyPr anchor="ctr">
            <a:normAutofit/>
          </a:bodyPr>
          <a:lstStyle>
            <a:lvl1pPr algn="r">
              <a:defRPr sz="4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13A229F-AD87-964D-B3FC-A43C3DBF16FE}"/>
              </a:ext>
            </a:extLst>
          </p:cNvPr>
          <p:cNvSpPr>
            <a:spLocks noGrp="1"/>
          </p:cNvSpPr>
          <p:nvPr>
            <p:ph type="body" idx="1"/>
          </p:nvPr>
        </p:nvSpPr>
        <p:spPr>
          <a:xfrm>
            <a:off x="6776720" y="1330961"/>
            <a:ext cx="4570730" cy="4043680"/>
          </a:xfrm>
        </p:spPr>
        <p:txBody>
          <a:bodyPr anchor="ct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54B820-2ED0-0A47-ADB6-3A8CE9503136}"/>
              </a:ext>
            </a:extLst>
          </p:cNvPr>
          <p:cNvSpPr>
            <a:spLocks noGrp="1"/>
          </p:cNvSpPr>
          <p:nvPr>
            <p:ph type="dt" sz="half" idx="10"/>
          </p:nvPr>
        </p:nvSpPr>
        <p:spPr/>
        <p:txBody>
          <a:bodyPr/>
          <a:lstStyle/>
          <a:p>
            <a:pPr>
              <a:defRPr/>
            </a:pPr>
            <a:fld id="{72D7EED0-D487-9247-AC46-93DB24F230AF}" type="datetime1">
              <a:rPr lang="en-US" smtClean="0"/>
              <a:pPr>
                <a:defRPr/>
              </a:pPr>
              <a:t>10/3/25</a:t>
            </a:fld>
            <a:endParaRPr lang="en-US"/>
          </a:p>
        </p:txBody>
      </p:sp>
      <p:sp>
        <p:nvSpPr>
          <p:cNvPr id="5" name="Footer Placeholder 4">
            <a:extLst>
              <a:ext uri="{FF2B5EF4-FFF2-40B4-BE49-F238E27FC236}">
                <a16:creationId xmlns:a16="http://schemas.microsoft.com/office/drawing/2014/main" id="{F19D9A6C-323E-1445-B684-C44F3C932BE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07762D77-2001-1147-A342-5203F287693C}"/>
              </a:ext>
            </a:extLst>
          </p:cNvPr>
          <p:cNvSpPr>
            <a:spLocks noGrp="1"/>
          </p:cNvSpPr>
          <p:nvPr>
            <p:ph type="sldNum" sz="quarter" idx="12"/>
          </p:nvPr>
        </p:nvSpPr>
        <p:spPr/>
        <p:txBody>
          <a:bodyPr/>
          <a:lstStyle/>
          <a:p>
            <a:pPr>
              <a:defRPr/>
            </a:pPr>
            <a:fld id="{AE024511-FCD4-1746-BFD4-10849D7B72D3}" type="slidenum">
              <a:rPr lang="en-US" altLang="en-US" smtClean="0"/>
              <a:pPr>
                <a:defRPr/>
              </a:pPr>
              <a:t>‹#›</a:t>
            </a:fld>
            <a:endParaRPr lang="en-US" altLang="en-US"/>
          </a:p>
        </p:txBody>
      </p:sp>
    </p:spTree>
    <p:extLst>
      <p:ext uri="{BB962C8B-B14F-4D97-AF65-F5344CB8AC3E}">
        <p14:creationId xmlns:p14="http://schemas.microsoft.com/office/powerpoint/2010/main" val="36573605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dirty="0"/>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1" y="490957"/>
            <a:ext cx="2233782" cy="632904"/>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2249904586"/>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21886911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dirty="0"/>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25182709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dirty="0"/>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9550486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18E59F-E15C-4BFD-BDED-00F4AFC2B803}" type="datetimeFigureOut">
              <a:rPr lang="en-US" smtClean="0"/>
              <a:t>10/3/25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D7B9C79-957E-4CB5-8A91-4DC6E525683F}" type="slidenum">
              <a:rPr lang="en-US" smtClean="0"/>
              <a:t>‹#›</a:t>
            </a:fld>
            <a:endParaRPr lang="en-US" dirty="0"/>
          </a:p>
        </p:txBody>
      </p:sp>
    </p:spTree>
    <p:extLst>
      <p:ext uri="{BB962C8B-B14F-4D97-AF65-F5344CB8AC3E}">
        <p14:creationId xmlns:p14="http://schemas.microsoft.com/office/powerpoint/2010/main" val="11956894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dirty="0"/>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48" y="6356350"/>
            <a:ext cx="9628095" cy="501650"/>
          </a:xfrm>
        </p:spPr>
        <p:txBody>
          <a:bodyPr anchor="b">
            <a:normAutofit/>
          </a:bodyPr>
          <a:lstStyle>
            <a:lvl1pPr marL="0" indent="0">
              <a:buNone/>
              <a:defRPr sz="900">
                <a:latin typeface="Arial" panose="020B0604020202020204" pitchFamily="34" charset="0"/>
                <a:cs typeface="Arial" panose="020B0604020202020204" pitchFamily="34" charset="0"/>
              </a:defRPr>
            </a:lvl1pPr>
          </a:lstStyle>
          <a:p>
            <a:pPr lvl="0"/>
            <a:r>
              <a:rPr lang="en-US" dirty="0"/>
              <a:t>References/Footnotes/Abbreviations</a:t>
            </a:r>
          </a:p>
        </p:txBody>
      </p:sp>
    </p:spTree>
    <p:extLst>
      <p:ext uri="{BB962C8B-B14F-4D97-AF65-F5344CB8AC3E}">
        <p14:creationId xmlns:p14="http://schemas.microsoft.com/office/powerpoint/2010/main" val="1369135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41A2E-05FC-2B40-872B-259970E2FD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FAFEA6-023C-C349-8A1A-9DCDE4237F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744E1B-D586-ED46-BD74-3B63245E41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79B4C8-E3B9-7A44-9EC0-095B15A04CA1}"/>
              </a:ext>
            </a:extLst>
          </p:cNvPr>
          <p:cNvSpPr>
            <a:spLocks noGrp="1"/>
          </p:cNvSpPr>
          <p:nvPr>
            <p:ph type="dt" sz="half" idx="10"/>
          </p:nvPr>
        </p:nvSpPr>
        <p:spPr/>
        <p:txBody>
          <a:bodyPr/>
          <a:lstStyle/>
          <a:p>
            <a:pPr>
              <a:defRPr/>
            </a:pPr>
            <a:fld id="{396B43F2-F281-5E4F-9374-8B065B1D082E}" type="datetime1">
              <a:rPr lang="en-US" smtClean="0"/>
              <a:pPr>
                <a:defRPr/>
              </a:pPr>
              <a:t>10/3/25</a:t>
            </a:fld>
            <a:endParaRPr lang="en-US"/>
          </a:p>
        </p:txBody>
      </p:sp>
      <p:sp>
        <p:nvSpPr>
          <p:cNvPr id="6" name="Footer Placeholder 5">
            <a:extLst>
              <a:ext uri="{FF2B5EF4-FFF2-40B4-BE49-F238E27FC236}">
                <a16:creationId xmlns:a16="http://schemas.microsoft.com/office/drawing/2014/main" id="{2AC20274-5DE3-434B-8181-86915F686C81}"/>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91E78790-1D32-A941-8269-AFC48CE2F43C}"/>
              </a:ext>
            </a:extLst>
          </p:cNvPr>
          <p:cNvSpPr>
            <a:spLocks noGrp="1"/>
          </p:cNvSpPr>
          <p:nvPr>
            <p:ph type="sldNum" sz="quarter" idx="12"/>
          </p:nvPr>
        </p:nvSpPr>
        <p:spPr/>
        <p:txBody>
          <a:bodyPr/>
          <a:lstStyle/>
          <a:p>
            <a:pPr>
              <a:defRPr/>
            </a:pPr>
            <a:fld id="{E43CEA27-26FB-5246-9A7B-870DFA37981F}" type="slidenum">
              <a:rPr lang="en-US" altLang="en-US" smtClean="0"/>
              <a:pPr>
                <a:defRPr/>
              </a:pPr>
              <a:t>‹#›</a:t>
            </a:fld>
            <a:endParaRPr lang="en-US" altLang="en-US"/>
          </a:p>
        </p:txBody>
      </p:sp>
    </p:spTree>
    <p:extLst>
      <p:ext uri="{BB962C8B-B14F-4D97-AF65-F5344CB8AC3E}">
        <p14:creationId xmlns:p14="http://schemas.microsoft.com/office/powerpoint/2010/main" val="2881091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0BB31-C101-8347-84B8-DCCEA19374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FFA407-56B7-484C-864C-22B72829A6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9FBD14-5CF7-C842-8908-A45EC1D859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F6B5C8-2FB9-4D45-9C9D-443E50120D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38A935-69CE-4B45-99F1-2CFD7278C1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8AC2E9-2E4E-AD4A-B1D5-849819D98B2C}"/>
              </a:ext>
            </a:extLst>
          </p:cNvPr>
          <p:cNvSpPr>
            <a:spLocks noGrp="1"/>
          </p:cNvSpPr>
          <p:nvPr>
            <p:ph type="dt" sz="half" idx="10"/>
          </p:nvPr>
        </p:nvSpPr>
        <p:spPr/>
        <p:txBody>
          <a:bodyPr/>
          <a:lstStyle/>
          <a:p>
            <a:pPr>
              <a:defRPr/>
            </a:pPr>
            <a:fld id="{9EF219D3-74D4-CE4D-9F43-0C661BE0E1F5}" type="datetime1">
              <a:rPr lang="en-US" smtClean="0"/>
              <a:pPr>
                <a:defRPr/>
              </a:pPr>
              <a:t>10/3/25</a:t>
            </a:fld>
            <a:endParaRPr lang="en-US"/>
          </a:p>
        </p:txBody>
      </p:sp>
      <p:sp>
        <p:nvSpPr>
          <p:cNvPr id="8" name="Footer Placeholder 7">
            <a:extLst>
              <a:ext uri="{FF2B5EF4-FFF2-40B4-BE49-F238E27FC236}">
                <a16:creationId xmlns:a16="http://schemas.microsoft.com/office/drawing/2014/main" id="{618D9FFF-DCE3-9240-98AF-CEB0B602C838}"/>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74346589-E983-7643-A496-766680CA513C}"/>
              </a:ext>
            </a:extLst>
          </p:cNvPr>
          <p:cNvSpPr>
            <a:spLocks noGrp="1"/>
          </p:cNvSpPr>
          <p:nvPr>
            <p:ph type="sldNum" sz="quarter" idx="12"/>
          </p:nvPr>
        </p:nvSpPr>
        <p:spPr/>
        <p:txBody>
          <a:bodyPr/>
          <a:lstStyle/>
          <a:p>
            <a:pPr>
              <a:defRPr/>
            </a:pPr>
            <a:fld id="{6BD3F0F7-B17F-6D44-9E95-BDE64C11F0C1}" type="slidenum">
              <a:rPr lang="en-US" altLang="en-US" smtClean="0"/>
              <a:pPr>
                <a:defRPr/>
              </a:pPr>
              <a:t>‹#›</a:t>
            </a:fld>
            <a:endParaRPr lang="en-US" altLang="en-US"/>
          </a:p>
        </p:txBody>
      </p:sp>
    </p:spTree>
    <p:extLst>
      <p:ext uri="{BB962C8B-B14F-4D97-AF65-F5344CB8AC3E}">
        <p14:creationId xmlns:p14="http://schemas.microsoft.com/office/powerpoint/2010/main" val="471512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91D56-B1D6-C14C-91F4-D77A9E9484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C69948-A77C-6C4C-8D2C-3E4B63E04AB4}"/>
              </a:ext>
            </a:extLst>
          </p:cNvPr>
          <p:cNvSpPr>
            <a:spLocks noGrp="1"/>
          </p:cNvSpPr>
          <p:nvPr>
            <p:ph type="dt" sz="half" idx="10"/>
          </p:nvPr>
        </p:nvSpPr>
        <p:spPr/>
        <p:txBody>
          <a:bodyPr/>
          <a:lstStyle/>
          <a:p>
            <a:pPr>
              <a:defRPr/>
            </a:pPr>
            <a:fld id="{9F178432-71D3-A443-9963-70BD28E2AAB1}" type="datetime1">
              <a:rPr lang="en-US" smtClean="0"/>
              <a:pPr>
                <a:defRPr/>
              </a:pPr>
              <a:t>10/3/25</a:t>
            </a:fld>
            <a:endParaRPr lang="en-US"/>
          </a:p>
        </p:txBody>
      </p:sp>
      <p:sp>
        <p:nvSpPr>
          <p:cNvPr id="4" name="Footer Placeholder 3">
            <a:extLst>
              <a:ext uri="{FF2B5EF4-FFF2-40B4-BE49-F238E27FC236}">
                <a16:creationId xmlns:a16="http://schemas.microsoft.com/office/drawing/2014/main" id="{A17E3853-B1F5-4D45-8C5A-B31AFCCD86D1}"/>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6E9730FC-F745-A441-AA3C-5380DB7F23FD}"/>
              </a:ext>
            </a:extLst>
          </p:cNvPr>
          <p:cNvSpPr>
            <a:spLocks noGrp="1"/>
          </p:cNvSpPr>
          <p:nvPr>
            <p:ph type="sldNum" sz="quarter" idx="12"/>
          </p:nvPr>
        </p:nvSpPr>
        <p:spPr/>
        <p:txBody>
          <a:bodyPr/>
          <a:lstStyle/>
          <a:p>
            <a:pPr>
              <a:defRPr/>
            </a:pPr>
            <a:fld id="{92FD2A51-FB2A-5141-9AF3-C5C901E1A91F}" type="slidenum">
              <a:rPr lang="en-US" altLang="en-US" smtClean="0"/>
              <a:pPr>
                <a:defRPr/>
              </a:pPr>
              <a:t>‹#›</a:t>
            </a:fld>
            <a:endParaRPr lang="en-US" altLang="en-US"/>
          </a:p>
        </p:txBody>
      </p:sp>
    </p:spTree>
    <p:extLst>
      <p:ext uri="{BB962C8B-B14F-4D97-AF65-F5344CB8AC3E}">
        <p14:creationId xmlns:p14="http://schemas.microsoft.com/office/powerpoint/2010/main" val="3221274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35BAD8-F340-7C43-A9CC-1B33AD8B2DFE}"/>
              </a:ext>
            </a:extLst>
          </p:cNvPr>
          <p:cNvSpPr>
            <a:spLocks noGrp="1"/>
          </p:cNvSpPr>
          <p:nvPr>
            <p:ph type="dt" sz="half" idx="10"/>
          </p:nvPr>
        </p:nvSpPr>
        <p:spPr/>
        <p:txBody>
          <a:bodyPr/>
          <a:lstStyle/>
          <a:p>
            <a:pPr>
              <a:defRPr/>
            </a:pPr>
            <a:fld id="{B36E536E-6390-6A46-8668-CB467043D18B}" type="datetime1">
              <a:rPr lang="en-US" smtClean="0"/>
              <a:pPr>
                <a:defRPr/>
              </a:pPr>
              <a:t>10/3/25</a:t>
            </a:fld>
            <a:endParaRPr lang="en-US"/>
          </a:p>
        </p:txBody>
      </p:sp>
      <p:sp>
        <p:nvSpPr>
          <p:cNvPr id="3" name="Footer Placeholder 2">
            <a:extLst>
              <a:ext uri="{FF2B5EF4-FFF2-40B4-BE49-F238E27FC236}">
                <a16:creationId xmlns:a16="http://schemas.microsoft.com/office/drawing/2014/main" id="{F6507C8E-ED89-FF47-9008-4CE5DBB17655}"/>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7704B37-8D08-6549-8F53-219C728BD7EC}"/>
              </a:ext>
            </a:extLst>
          </p:cNvPr>
          <p:cNvSpPr>
            <a:spLocks noGrp="1"/>
          </p:cNvSpPr>
          <p:nvPr>
            <p:ph type="sldNum" sz="quarter" idx="12"/>
          </p:nvPr>
        </p:nvSpPr>
        <p:spPr/>
        <p:txBody>
          <a:bodyPr/>
          <a:lstStyle/>
          <a:p>
            <a:pPr>
              <a:defRPr/>
            </a:pPr>
            <a:fld id="{7B55A6F6-5CD9-B142-9BD4-D7E69CE64141}" type="slidenum">
              <a:rPr lang="en-US" altLang="en-US" smtClean="0"/>
              <a:pPr>
                <a:defRPr/>
              </a:pPr>
              <a:t>‹#›</a:t>
            </a:fld>
            <a:endParaRPr lang="en-US" altLang="en-US"/>
          </a:p>
        </p:txBody>
      </p:sp>
    </p:spTree>
    <p:extLst>
      <p:ext uri="{BB962C8B-B14F-4D97-AF65-F5344CB8AC3E}">
        <p14:creationId xmlns:p14="http://schemas.microsoft.com/office/powerpoint/2010/main" val="27118837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0B7F1-1602-A84E-A45A-F468C8A41E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4D5870-AAF5-2B46-8FE2-72BEF3B2FB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2FFA7E-4350-A143-B695-2A5DE2CFDB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877408-01A1-2E4D-B9ED-F0A88927EE3D}"/>
              </a:ext>
            </a:extLst>
          </p:cNvPr>
          <p:cNvSpPr>
            <a:spLocks noGrp="1"/>
          </p:cNvSpPr>
          <p:nvPr>
            <p:ph type="dt" sz="half" idx="10"/>
          </p:nvPr>
        </p:nvSpPr>
        <p:spPr/>
        <p:txBody>
          <a:bodyPr/>
          <a:lstStyle/>
          <a:p>
            <a:pPr>
              <a:defRPr/>
            </a:pPr>
            <a:fld id="{4C390133-7C59-7044-A7E4-E76D1B44881F}" type="datetime1">
              <a:rPr lang="en-US" smtClean="0"/>
              <a:pPr>
                <a:defRPr/>
              </a:pPr>
              <a:t>10/3/25</a:t>
            </a:fld>
            <a:endParaRPr lang="en-US"/>
          </a:p>
        </p:txBody>
      </p:sp>
      <p:sp>
        <p:nvSpPr>
          <p:cNvPr id="6" name="Footer Placeholder 5">
            <a:extLst>
              <a:ext uri="{FF2B5EF4-FFF2-40B4-BE49-F238E27FC236}">
                <a16:creationId xmlns:a16="http://schemas.microsoft.com/office/drawing/2014/main" id="{6DAE1294-6E6C-6F42-B563-A37EEDB6A077}"/>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01149B92-1BB5-654A-AE17-09DCAC795B8B}"/>
              </a:ext>
            </a:extLst>
          </p:cNvPr>
          <p:cNvSpPr>
            <a:spLocks noGrp="1"/>
          </p:cNvSpPr>
          <p:nvPr>
            <p:ph type="sldNum" sz="quarter" idx="12"/>
          </p:nvPr>
        </p:nvSpPr>
        <p:spPr/>
        <p:txBody>
          <a:bodyPr/>
          <a:lstStyle/>
          <a:p>
            <a:pPr>
              <a:defRPr/>
            </a:pPr>
            <a:fld id="{DAC9EFE4-C098-3641-83C6-BCD0446CF7D0}" type="slidenum">
              <a:rPr lang="en-US" altLang="en-US" smtClean="0"/>
              <a:pPr>
                <a:defRPr/>
              </a:pPr>
              <a:t>‹#›</a:t>
            </a:fld>
            <a:endParaRPr lang="en-US" altLang="en-US"/>
          </a:p>
        </p:txBody>
      </p:sp>
    </p:spTree>
    <p:extLst>
      <p:ext uri="{BB962C8B-B14F-4D97-AF65-F5344CB8AC3E}">
        <p14:creationId xmlns:p14="http://schemas.microsoft.com/office/powerpoint/2010/main" val="517849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8D136-EB08-5F49-B7D0-4A1B4AB9BA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92399D-369C-074B-B3C9-00AAE1299E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8588392-0C30-C64A-9668-2AE7FA1ED3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E75FB8-987C-474A-8B71-EA7470BCD593}"/>
              </a:ext>
            </a:extLst>
          </p:cNvPr>
          <p:cNvSpPr>
            <a:spLocks noGrp="1"/>
          </p:cNvSpPr>
          <p:nvPr>
            <p:ph type="dt" sz="half" idx="10"/>
          </p:nvPr>
        </p:nvSpPr>
        <p:spPr/>
        <p:txBody>
          <a:bodyPr/>
          <a:lstStyle/>
          <a:p>
            <a:pPr>
              <a:defRPr/>
            </a:pPr>
            <a:fld id="{2B843AA3-8184-2B44-A513-BAFA91D120E5}" type="datetime1">
              <a:rPr lang="en-US" smtClean="0"/>
              <a:pPr>
                <a:defRPr/>
              </a:pPr>
              <a:t>10/3/25</a:t>
            </a:fld>
            <a:endParaRPr lang="en-US"/>
          </a:p>
        </p:txBody>
      </p:sp>
      <p:sp>
        <p:nvSpPr>
          <p:cNvPr id="6" name="Footer Placeholder 5">
            <a:extLst>
              <a:ext uri="{FF2B5EF4-FFF2-40B4-BE49-F238E27FC236}">
                <a16:creationId xmlns:a16="http://schemas.microsoft.com/office/drawing/2014/main" id="{B6ECFC20-76A4-AD4A-BD3D-A2A2196F7C7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9B78FB56-D8ED-D34C-B5E5-9A14F6FF4A4E}"/>
              </a:ext>
            </a:extLst>
          </p:cNvPr>
          <p:cNvSpPr>
            <a:spLocks noGrp="1"/>
          </p:cNvSpPr>
          <p:nvPr>
            <p:ph type="sldNum" sz="quarter" idx="12"/>
          </p:nvPr>
        </p:nvSpPr>
        <p:spPr/>
        <p:txBody>
          <a:bodyPr/>
          <a:lstStyle/>
          <a:p>
            <a:pPr>
              <a:defRPr/>
            </a:pPr>
            <a:fld id="{16AFC788-CC98-B84C-A9F8-3530C92310FD}" type="slidenum">
              <a:rPr lang="en-US" altLang="en-US" smtClean="0"/>
              <a:pPr>
                <a:defRPr/>
              </a:pPr>
              <a:t>‹#›</a:t>
            </a:fld>
            <a:endParaRPr lang="en-US" altLang="en-US"/>
          </a:p>
        </p:txBody>
      </p:sp>
    </p:spTree>
    <p:extLst>
      <p:ext uri="{BB962C8B-B14F-4D97-AF65-F5344CB8AC3E}">
        <p14:creationId xmlns:p14="http://schemas.microsoft.com/office/powerpoint/2010/main" val="3279461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6.png"/><Relationship Id="rId5" Type="http://schemas.openxmlformats.org/officeDocument/2006/relationships/theme" Target="../theme/theme3.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2.xml"/><Relationship Id="rId7"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47C1455-0D0D-CA4D-A6CC-374C65A16DA2}"/>
              </a:ext>
            </a:extLst>
          </p:cNvPr>
          <p:cNvSpPr/>
          <p:nvPr/>
        </p:nvSpPr>
        <p:spPr bwMode="auto">
          <a:xfrm>
            <a:off x="0" y="325120"/>
            <a:ext cx="12192000" cy="92659"/>
          </a:xfrm>
          <a:prstGeom prst="rect">
            <a:avLst/>
          </a:prstGeom>
          <a:solidFill>
            <a:srgbClr val="FFC000"/>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FFFFFF"/>
              </a:solidFill>
              <a:effectLst/>
              <a:latin typeface="Arial" charset="0"/>
            </a:endParaRPr>
          </a:p>
        </p:txBody>
      </p:sp>
      <p:sp>
        <p:nvSpPr>
          <p:cNvPr id="2" name="Title Placeholder 1">
            <a:extLst>
              <a:ext uri="{FF2B5EF4-FFF2-40B4-BE49-F238E27FC236}">
                <a16:creationId xmlns:a16="http://schemas.microsoft.com/office/drawing/2014/main" id="{6E10BD0C-A7C5-9D4E-BC5D-C055A88CF231}"/>
              </a:ext>
            </a:extLst>
          </p:cNvPr>
          <p:cNvSpPr>
            <a:spLocks noGrp="1"/>
          </p:cNvSpPr>
          <p:nvPr>
            <p:ph type="title"/>
          </p:nvPr>
        </p:nvSpPr>
        <p:spPr>
          <a:xfrm>
            <a:off x="838200" y="775881"/>
            <a:ext cx="10515600" cy="7524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9C2303A-C844-7D45-8EBF-E6A6706717CF}"/>
              </a:ext>
            </a:extLst>
          </p:cNvPr>
          <p:cNvSpPr>
            <a:spLocks noGrp="1"/>
          </p:cNvSpPr>
          <p:nvPr>
            <p:ph type="body" idx="1"/>
          </p:nvPr>
        </p:nvSpPr>
        <p:spPr>
          <a:xfrm>
            <a:off x="838200" y="1727200"/>
            <a:ext cx="10515600" cy="4449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B0DBA2-C12B-104B-B0B3-B51E90C8BC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C6735143-8ADB-8942-BF91-F0AF6D83BBBC}" type="datetime1">
              <a:rPr lang="en-US" smtClean="0"/>
              <a:pPr>
                <a:defRPr/>
              </a:pPr>
              <a:t>10/3/25</a:t>
            </a:fld>
            <a:endParaRPr lang="en-US"/>
          </a:p>
        </p:txBody>
      </p:sp>
      <p:sp>
        <p:nvSpPr>
          <p:cNvPr id="5" name="Footer Placeholder 4">
            <a:extLst>
              <a:ext uri="{FF2B5EF4-FFF2-40B4-BE49-F238E27FC236}">
                <a16:creationId xmlns:a16="http://schemas.microsoft.com/office/drawing/2014/main" id="{0E1BF445-C744-EE4E-9836-411F8768EF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BA728457-5570-2146-909C-D382C69D5BC6}"/>
              </a:ext>
            </a:extLst>
          </p:cNvPr>
          <p:cNvSpPr>
            <a:spLocks noGrp="1"/>
          </p:cNvSpPr>
          <p:nvPr>
            <p:ph type="sldNum" sz="quarter" idx="4"/>
          </p:nvPr>
        </p:nvSpPr>
        <p:spPr>
          <a:xfrm>
            <a:off x="11649997" y="6108949"/>
            <a:ext cx="4673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6A1C338-A111-0C42-82E7-07A0D64D5D6A}" type="slidenum">
              <a:rPr lang="en-US" altLang="en-US" smtClean="0"/>
              <a:pPr>
                <a:defRPr/>
              </a:pPr>
              <a:t>‹#›</a:t>
            </a:fld>
            <a:endParaRPr lang="en-US" altLang="en-US"/>
          </a:p>
        </p:txBody>
      </p:sp>
      <p:pic>
        <p:nvPicPr>
          <p:cNvPr id="7" name="Picture 2">
            <a:extLst>
              <a:ext uri="{FF2B5EF4-FFF2-40B4-BE49-F238E27FC236}">
                <a16:creationId xmlns:a16="http://schemas.microsoft.com/office/drawing/2014/main" id="{BA0D52E2-3FEA-D143-B65A-4AA7273DE8C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11190776" y="6473439"/>
            <a:ext cx="926581"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close up of a logo&#10;&#10;Description automatically generated">
            <a:extLst>
              <a:ext uri="{FF2B5EF4-FFF2-40B4-BE49-F238E27FC236}">
                <a16:creationId xmlns:a16="http://schemas.microsoft.com/office/drawing/2014/main" id="{174152F9-CB9C-BD42-BEB8-4DC0280D1DD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00627" y="414336"/>
            <a:ext cx="1391373" cy="1391373"/>
          </a:xfrm>
          <a:prstGeom prst="rect">
            <a:avLst/>
          </a:prstGeom>
          <a:noFill/>
          <a:effectLst>
            <a:reflection blurRad="6350" stA="52000" endA="300" endPos="35000" dir="5400000" sy="-100000" algn="bl" rotWithShape="0"/>
          </a:effectLst>
        </p:spPr>
      </p:pic>
      <p:sp>
        <p:nvSpPr>
          <p:cNvPr id="9" name="Rectangle 8">
            <a:extLst>
              <a:ext uri="{FF2B5EF4-FFF2-40B4-BE49-F238E27FC236}">
                <a16:creationId xmlns:a16="http://schemas.microsoft.com/office/drawing/2014/main" id="{AEF1A376-408C-E243-8B85-12EF75E44B3B}"/>
              </a:ext>
            </a:extLst>
          </p:cNvPr>
          <p:cNvSpPr/>
          <p:nvPr/>
        </p:nvSpPr>
        <p:spPr bwMode="auto">
          <a:xfrm>
            <a:off x="0" y="0"/>
            <a:ext cx="12192000" cy="365125"/>
          </a:xfrm>
          <a:prstGeom prst="rect">
            <a:avLst/>
          </a:prstGeom>
          <a:solidFill>
            <a:srgbClr val="7A0000"/>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FFFFFF"/>
              </a:solidFill>
              <a:effectLst/>
              <a:latin typeface="Arial" charset="0"/>
            </a:endParaRPr>
          </a:p>
        </p:txBody>
      </p:sp>
      <p:sp>
        <p:nvSpPr>
          <p:cNvPr id="11" name="Rectangle 10">
            <a:extLst>
              <a:ext uri="{FF2B5EF4-FFF2-40B4-BE49-F238E27FC236}">
                <a16:creationId xmlns:a16="http://schemas.microsoft.com/office/drawing/2014/main" id="{440F29B0-074E-CD4C-8196-9672BA6AB4B8}"/>
              </a:ext>
            </a:extLst>
          </p:cNvPr>
          <p:cNvSpPr/>
          <p:nvPr/>
        </p:nvSpPr>
        <p:spPr>
          <a:xfrm>
            <a:off x="165100" y="6582975"/>
            <a:ext cx="9253963" cy="307777"/>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13" name="Picture 12">
            <a:extLst>
              <a:ext uri="{FF2B5EF4-FFF2-40B4-BE49-F238E27FC236}">
                <a16:creationId xmlns:a16="http://schemas.microsoft.com/office/drawing/2014/main" id="{DC8A0CCD-3149-884F-8601-6742DE9F0B3F}"/>
              </a:ext>
            </a:extLst>
          </p:cNvPr>
          <p:cNvPicPr>
            <a:picLocks noChangeAspect="1"/>
          </p:cNvPicPr>
          <p:nvPr/>
        </p:nvPicPr>
        <p:blipFill>
          <a:blip r:embed="rId15"/>
          <a:stretch>
            <a:fillRect/>
          </a:stretch>
        </p:blipFill>
        <p:spPr>
          <a:xfrm>
            <a:off x="165100" y="29388"/>
            <a:ext cx="2688338" cy="307777"/>
          </a:xfrm>
          <a:prstGeom prst="rect">
            <a:avLst/>
          </a:prstGeom>
        </p:spPr>
      </p:pic>
    </p:spTree>
    <p:extLst>
      <p:ext uri="{BB962C8B-B14F-4D97-AF65-F5344CB8AC3E}">
        <p14:creationId xmlns:p14="http://schemas.microsoft.com/office/powerpoint/2010/main" val="2057457735"/>
      </p:ext>
    </p:extLst>
  </p:cSld>
  <p:clrMap bg1="lt1" tx1="dk1" bg2="lt2" tx2="dk2" accent1="accent1" accent2="accent2" accent3="accent3" accent4="accent4" accent5="accent5" accent6="accent6" hlink="hlink" folHlink="folHlink"/>
  <p:sldLayoutIdLst>
    <p:sldLayoutId id="2147507425" r:id="rId1"/>
    <p:sldLayoutId id="2147507426" r:id="rId2"/>
    <p:sldLayoutId id="2147507427" r:id="rId3"/>
    <p:sldLayoutId id="2147507428" r:id="rId4"/>
    <p:sldLayoutId id="2147507429" r:id="rId5"/>
    <p:sldLayoutId id="2147507430" r:id="rId6"/>
    <p:sldLayoutId id="2147507431" r:id="rId7"/>
    <p:sldLayoutId id="2147507432" r:id="rId8"/>
    <p:sldLayoutId id="2147507433" r:id="rId9"/>
    <p:sldLayoutId id="2147507434" r:id="rId10"/>
    <p:sldLayoutId id="2147507435" r:id="rId11"/>
  </p:sldLayoutIdLst>
  <p:txStyles>
    <p:title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47C1455-0D0D-CA4D-A6CC-374C65A16DA2}"/>
              </a:ext>
            </a:extLst>
          </p:cNvPr>
          <p:cNvSpPr/>
          <p:nvPr/>
        </p:nvSpPr>
        <p:spPr bwMode="auto">
          <a:xfrm>
            <a:off x="0" y="325120"/>
            <a:ext cx="12192000" cy="92659"/>
          </a:xfrm>
          <a:prstGeom prst="rect">
            <a:avLst/>
          </a:prstGeom>
          <a:solidFill>
            <a:srgbClr val="FFC000"/>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FFFFFF"/>
              </a:solidFill>
              <a:effectLst/>
              <a:latin typeface="Arial" charset="0"/>
            </a:endParaRPr>
          </a:p>
        </p:txBody>
      </p:sp>
      <p:sp>
        <p:nvSpPr>
          <p:cNvPr id="2" name="Title Placeholder 1">
            <a:extLst>
              <a:ext uri="{FF2B5EF4-FFF2-40B4-BE49-F238E27FC236}">
                <a16:creationId xmlns:a16="http://schemas.microsoft.com/office/drawing/2014/main" id="{6E10BD0C-A7C5-9D4E-BC5D-C055A88CF231}"/>
              </a:ext>
            </a:extLst>
          </p:cNvPr>
          <p:cNvSpPr>
            <a:spLocks noGrp="1"/>
          </p:cNvSpPr>
          <p:nvPr>
            <p:ph type="title"/>
          </p:nvPr>
        </p:nvSpPr>
        <p:spPr>
          <a:xfrm>
            <a:off x="838200" y="775881"/>
            <a:ext cx="10515600" cy="7524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9C2303A-C844-7D45-8EBF-E6A6706717CF}"/>
              </a:ext>
            </a:extLst>
          </p:cNvPr>
          <p:cNvSpPr>
            <a:spLocks noGrp="1"/>
          </p:cNvSpPr>
          <p:nvPr>
            <p:ph type="body" idx="1"/>
          </p:nvPr>
        </p:nvSpPr>
        <p:spPr>
          <a:xfrm>
            <a:off x="838200" y="1727200"/>
            <a:ext cx="10515600" cy="4449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B0DBA2-C12B-104B-B0B3-B51E90C8BC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1F4442-6FD8-4656-B31E-6CED0521A07F}" type="datetimeFigureOut">
              <a:rPr lang="en-US" smtClean="0"/>
              <a:t>10/3/25</a:t>
            </a:fld>
            <a:endParaRPr lang="en-US"/>
          </a:p>
        </p:txBody>
      </p:sp>
      <p:sp>
        <p:nvSpPr>
          <p:cNvPr id="5" name="Footer Placeholder 4">
            <a:extLst>
              <a:ext uri="{FF2B5EF4-FFF2-40B4-BE49-F238E27FC236}">
                <a16:creationId xmlns:a16="http://schemas.microsoft.com/office/drawing/2014/main" id="{0E1BF445-C744-EE4E-9836-411F8768EF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728457-5570-2146-909C-D382C69D5BC6}"/>
              </a:ext>
            </a:extLst>
          </p:cNvPr>
          <p:cNvSpPr>
            <a:spLocks noGrp="1"/>
          </p:cNvSpPr>
          <p:nvPr>
            <p:ph type="sldNum" sz="quarter" idx="4"/>
          </p:nvPr>
        </p:nvSpPr>
        <p:spPr>
          <a:xfrm>
            <a:off x="11649997" y="6108949"/>
            <a:ext cx="4673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E5E8F2-15A6-4843-AB57-2A846A7FB75A}" type="slidenum">
              <a:rPr lang="en-US" smtClean="0"/>
              <a:t>‹#›</a:t>
            </a:fld>
            <a:endParaRPr lang="en-US"/>
          </a:p>
        </p:txBody>
      </p:sp>
      <p:pic>
        <p:nvPicPr>
          <p:cNvPr id="7" name="Picture 2">
            <a:extLst>
              <a:ext uri="{FF2B5EF4-FFF2-40B4-BE49-F238E27FC236}">
                <a16:creationId xmlns:a16="http://schemas.microsoft.com/office/drawing/2014/main" id="{BA0D52E2-3FEA-D143-B65A-4AA7273DE8C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11190776" y="6473439"/>
            <a:ext cx="926581"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close up of a logo&#10;&#10;Description automatically generated">
            <a:extLst>
              <a:ext uri="{FF2B5EF4-FFF2-40B4-BE49-F238E27FC236}">
                <a16:creationId xmlns:a16="http://schemas.microsoft.com/office/drawing/2014/main" id="{174152F9-CB9C-BD42-BEB8-4DC0280D1DD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800627" y="414336"/>
            <a:ext cx="1391373" cy="1391373"/>
          </a:xfrm>
          <a:prstGeom prst="rect">
            <a:avLst/>
          </a:prstGeom>
          <a:noFill/>
          <a:effectLst>
            <a:reflection blurRad="6350" stA="52000" endA="300" endPos="35000" dir="5400000" sy="-100000" algn="bl" rotWithShape="0"/>
          </a:effectLst>
        </p:spPr>
      </p:pic>
      <p:sp>
        <p:nvSpPr>
          <p:cNvPr id="9" name="Rectangle 8">
            <a:extLst>
              <a:ext uri="{FF2B5EF4-FFF2-40B4-BE49-F238E27FC236}">
                <a16:creationId xmlns:a16="http://schemas.microsoft.com/office/drawing/2014/main" id="{AEF1A376-408C-E243-8B85-12EF75E44B3B}"/>
              </a:ext>
            </a:extLst>
          </p:cNvPr>
          <p:cNvSpPr/>
          <p:nvPr/>
        </p:nvSpPr>
        <p:spPr bwMode="auto">
          <a:xfrm>
            <a:off x="0" y="0"/>
            <a:ext cx="12192000" cy="365125"/>
          </a:xfrm>
          <a:prstGeom prst="rect">
            <a:avLst/>
          </a:prstGeom>
          <a:solidFill>
            <a:srgbClr val="7A0000"/>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FFFFFF"/>
              </a:solidFill>
              <a:effectLst/>
              <a:latin typeface="Arial" charset="0"/>
            </a:endParaRPr>
          </a:p>
        </p:txBody>
      </p:sp>
      <p:sp>
        <p:nvSpPr>
          <p:cNvPr id="11" name="Rectangle 10">
            <a:extLst>
              <a:ext uri="{FF2B5EF4-FFF2-40B4-BE49-F238E27FC236}">
                <a16:creationId xmlns:a16="http://schemas.microsoft.com/office/drawing/2014/main" id="{440F29B0-074E-CD4C-8196-9672BA6AB4B8}"/>
              </a:ext>
            </a:extLst>
          </p:cNvPr>
          <p:cNvSpPr/>
          <p:nvPr/>
        </p:nvSpPr>
        <p:spPr>
          <a:xfrm>
            <a:off x="165100" y="6582975"/>
            <a:ext cx="9253963" cy="307777"/>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13" name="Picture 12">
            <a:extLst>
              <a:ext uri="{FF2B5EF4-FFF2-40B4-BE49-F238E27FC236}">
                <a16:creationId xmlns:a16="http://schemas.microsoft.com/office/drawing/2014/main" id="{DC8A0CCD-3149-884F-8601-6742DE9F0B3F}"/>
              </a:ext>
            </a:extLst>
          </p:cNvPr>
          <p:cNvPicPr>
            <a:picLocks noChangeAspect="1"/>
          </p:cNvPicPr>
          <p:nvPr/>
        </p:nvPicPr>
        <p:blipFill>
          <a:blip r:embed="rId18"/>
          <a:stretch>
            <a:fillRect/>
          </a:stretch>
        </p:blipFill>
        <p:spPr>
          <a:xfrm>
            <a:off x="165100" y="29388"/>
            <a:ext cx="2688338" cy="307777"/>
          </a:xfrm>
          <a:prstGeom prst="rect">
            <a:avLst/>
          </a:prstGeom>
        </p:spPr>
      </p:pic>
    </p:spTree>
    <p:extLst>
      <p:ext uri="{BB962C8B-B14F-4D97-AF65-F5344CB8AC3E}">
        <p14:creationId xmlns:p14="http://schemas.microsoft.com/office/powerpoint/2010/main" val="3878210789"/>
      </p:ext>
    </p:extLst>
  </p:cSld>
  <p:clrMap bg1="lt1" tx1="dk1" bg2="lt2" tx2="dk2" accent1="accent1" accent2="accent2" accent3="accent3" accent4="accent4" accent5="accent5" accent6="accent6" hlink="hlink" folHlink="folHlink"/>
  <p:sldLayoutIdLst>
    <p:sldLayoutId id="2147507437" r:id="rId1"/>
    <p:sldLayoutId id="2147507438" r:id="rId2"/>
    <p:sldLayoutId id="2147507439" r:id="rId3"/>
    <p:sldLayoutId id="2147507440" r:id="rId4"/>
    <p:sldLayoutId id="2147507441" r:id="rId5"/>
    <p:sldLayoutId id="2147507442" r:id="rId6"/>
    <p:sldLayoutId id="2147507443" r:id="rId7"/>
    <p:sldLayoutId id="2147507444" r:id="rId8"/>
    <p:sldLayoutId id="2147507445" r:id="rId9"/>
    <p:sldLayoutId id="2147507446" r:id="rId10"/>
    <p:sldLayoutId id="2147507447" r:id="rId11"/>
    <p:sldLayoutId id="2147507448" r:id="rId12"/>
    <p:sldLayoutId id="2147507449" r:id="rId13"/>
    <p:sldLayoutId id="2147507450" r:id="rId14"/>
  </p:sldLayoutIdLst>
  <p:txStyles>
    <p:title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55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5" y="217035"/>
            <a:ext cx="874487" cy="365125"/>
          </a:xfrm>
          <a:prstGeom prst="rect">
            <a:avLst/>
          </a:prstGeom>
        </p:spPr>
        <p:txBody>
          <a:bodyPr vert="horz" lIns="91440" tIns="45720" rIns="91440" bIns="45720" rtlCol="0" anchor="t" anchorCtr="0"/>
          <a:lstStyle>
            <a:lvl1pPr algn="r">
              <a:defRPr sz="799" b="0">
                <a:solidFill>
                  <a:schemeClr val="bg1"/>
                </a:solidFill>
                <a:latin typeface="Arial" panose="020B0604020202020204" pitchFamily="34" charset="0"/>
                <a:cs typeface="Arial" panose="020B0604020202020204" pitchFamily="34" charset="0"/>
              </a:defRPr>
            </a:lvl1pPr>
          </a:lstStyle>
          <a:p>
            <a:r>
              <a:rPr lang="en-US" dirty="0"/>
              <a:t>PAGE </a:t>
            </a:r>
            <a:fld id="{BE33F7A0-71F0-446B-9DE8-6D75BE64EE0F}" type="slidenum">
              <a:rPr lang="en-US" smtClean="0"/>
              <a:pPr/>
              <a:t>‹#›</a:t>
            </a:fld>
            <a:endParaRPr lang="en-US" dirty="0"/>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4" y="6238560"/>
            <a:ext cx="12198067" cy="628962"/>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3" y="6446454"/>
            <a:ext cx="696547" cy="92205"/>
          </a:xfrm>
          <a:prstGeom prst="rect">
            <a:avLst/>
          </a:prstGeom>
          <a:noFill/>
        </p:spPr>
        <p:txBody>
          <a:bodyPr wrap="square" lIns="0" tIns="0" rIns="0" bIns="0" rtlCol="0">
            <a:spAutoFit/>
          </a:bodyPr>
          <a:lstStyle/>
          <a:p>
            <a:r>
              <a:rPr lang="en-US" sz="599" b="1" dirty="0">
                <a:solidFill>
                  <a:srgbClr val="002557"/>
                </a:solidFill>
              </a:rPr>
              <a:t>PRESENTED BY:</a:t>
            </a:r>
          </a:p>
        </p:txBody>
      </p:sp>
    </p:spTree>
    <p:extLst>
      <p:ext uri="{BB962C8B-B14F-4D97-AF65-F5344CB8AC3E}">
        <p14:creationId xmlns:p14="http://schemas.microsoft.com/office/powerpoint/2010/main" val="1200967659"/>
      </p:ext>
    </p:extLst>
  </p:cSld>
  <p:clrMap bg1="lt1" tx1="dk1" bg2="lt2" tx2="dk2" accent1="accent1" accent2="accent2" accent3="accent3" accent4="accent4" accent5="accent5" accent6="accent6" hlink="hlink" folHlink="folHlink"/>
  <p:sldLayoutIdLst>
    <p:sldLayoutId id="2147507452" r:id="rId1"/>
    <p:sldLayoutId id="2147507453" r:id="rId2"/>
    <p:sldLayoutId id="2147507454" r:id="rId3"/>
    <p:sldLayoutId id="2147507455" r:id="rId4"/>
  </p:sldLayoutIdLst>
  <p:hf hdr="0" dt="0"/>
  <p:txStyles>
    <p:titleStyle>
      <a:lvl1pPr algn="l" defTabSz="913554" rtl="0" eaLnBrk="1" latinLnBrk="0" hangingPunct="1">
        <a:lnSpc>
          <a:spcPct val="90000"/>
        </a:lnSpc>
        <a:spcBef>
          <a:spcPct val="0"/>
        </a:spcBef>
        <a:buNone/>
        <a:defRPr sz="3597" b="1" kern="1200">
          <a:solidFill>
            <a:schemeClr val="bg1"/>
          </a:solidFill>
          <a:latin typeface="Arial" panose="020B0604020202020204" pitchFamily="34" charset="0"/>
          <a:ea typeface="+mj-ea"/>
          <a:cs typeface="Arial" panose="020B0604020202020204" pitchFamily="34" charset="0"/>
        </a:defRPr>
      </a:lvl1pPr>
    </p:titleStyle>
    <p:bodyStyle>
      <a:lvl1pPr marL="342583" indent="-342583" algn="l" defTabSz="913554" rtl="0" eaLnBrk="1" latinLnBrk="0" hangingPunct="1">
        <a:lnSpc>
          <a:spcPct val="100000"/>
        </a:lnSpc>
        <a:spcBef>
          <a:spcPts val="999"/>
        </a:spcBef>
        <a:buClr>
          <a:schemeClr val="bg1"/>
        </a:buClr>
        <a:buFont typeface="Arial" panose="020B0604020202020204" pitchFamily="34" charset="0"/>
        <a:buChar char="•"/>
        <a:defRPr lang="en-US" sz="2398" kern="1200" dirty="0">
          <a:solidFill>
            <a:schemeClr val="bg1"/>
          </a:solidFill>
          <a:latin typeface="Arial" panose="020B0604020202020204" pitchFamily="34" charset="0"/>
          <a:ea typeface="+mn-ea"/>
          <a:cs typeface="Arial" panose="020B0604020202020204" pitchFamily="34" charset="0"/>
        </a:defRPr>
      </a:lvl1pPr>
      <a:lvl2pPr marL="685166" indent="-228389" algn="l" defTabSz="913554" rtl="0" eaLnBrk="1" latinLnBrk="0" hangingPunct="1">
        <a:lnSpc>
          <a:spcPct val="100000"/>
        </a:lnSpc>
        <a:spcBef>
          <a:spcPts val="500"/>
        </a:spcBef>
        <a:buClr>
          <a:schemeClr val="bg1"/>
        </a:buClr>
        <a:buFont typeface="Wingdings" panose="05000000000000000000" pitchFamily="2" charset="2"/>
        <a:buChar char="§"/>
        <a:defRPr lang="en-US" sz="2398" kern="1200" dirty="0">
          <a:solidFill>
            <a:schemeClr val="bg1"/>
          </a:solidFill>
          <a:latin typeface="Arial" panose="020B0604020202020204" pitchFamily="34" charset="0"/>
          <a:ea typeface="+mn-ea"/>
          <a:cs typeface="Arial" panose="020B0604020202020204" pitchFamily="34" charset="0"/>
        </a:defRPr>
      </a:lvl2pPr>
      <a:lvl3pPr marL="1141943" indent="-228389" algn="l" defTabSz="913554" rtl="0" eaLnBrk="1" latinLnBrk="0" hangingPunct="1">
        <a:lnSpc>
          <a:spcPct val="100000"/>
        </a:lnSpc>
        <a:spcBef>
          <a:spcPts val="500"/>
        </a:spcBef>
        <a:buClr>
          <a:schemeClr val="bg1"/>
        </a:buClr>
        <a:buFont typeface="Courier New" panose="02070309020205020404" pitchFamily="49" charset="0"/>
        <a:buChar char="o"/>
        <a:defRPr lang="en-US" sz="1798" kern="1200" dirty="0">
          <a:solidFill>
            <a:schemeClr val="bg1"/>
          </a:solidFill>
          <a:latin typeface="Arial" panose="020B0604020202020204" pitchFamily="34" charset="0"/>
          <a:ea typeface="+mn-ea"/>
          <a:cs typeface="Arial" panose="020B0604020202020204" pitchFamily="34" charset="0"/>
        </a:defRPr>
      </a:lvl3pPr>
      <a:lvl4pPr marL="1598720" indent="-228389" algn="l" defTabSz="913554" rtl="0" eaLnBrk="1" latinLnBrk="0" hangingPunct="1">
        <a:lnSpc>
          <a:spcPct val="100000"/>
        </a:lnSpc>
        <a:spcBef>
          <a:spcPts val="500"/>
        </a:spcBef>
        <a:buClr>
          <a:schemeClr val="bg1"/>
        </a:buClr>
        <a:buFont typeface="Arial" panose="020B0604020202020204" pitchFamily="34" charset="0"/>
        <a:buChar char="•"/>
        <a:defRPr lang="en-US" sz="1798" kern="1200" dirty="0">
          <a:solidFill>
            <a:schemeClr val="bg1"/>
          </a:solidFill>
          <a:latin typeface="Arial" panose="020B0604020202020204" pitchFamily="34" charset="0"/>
          <a:ea typeface="+mn-ea"/>
          <a:cs typeface="Arial" panose="020B0604020202020204" pitchFamily="34" charset="0"/>
        </a:defRPr>
      </a:lvl4pPr>
      <a:lvl5pPr marL="2055497" indent="-228389" algn="l" defTabSz="913554" rtl="0" eaLnBrk="1" latinLnBrk="0" hangingPunct="1">
        <a:lnSpc>
          <a:spcPct val="100000"/>
        </a:lnSpc>
        <a:spcBef>
          <a:spcPts val="500"/>
        </a:spcBef>
        <a:buClr>
          <a:schemeClr val="bg1"/>
        </a:buClr>
        <a:buFont typeface="Arial" panose="020B0604020202020204" pitchFamily="34" charset="0"/>
        <a:buChar char="•"/>
        <a:defRPr lang="en-US" sz="1798" kern="1200" dirty="0">
          <a:solidFill>
            <a:schemeClr val="bg1"/>
          </a:solidFill>
          <a:latin typeface="Arial" panose="020B0604020202020204" pitchFamily="34" charset="0"/>
          <a:ea typeface="+mn-ea"/>
          <a:cs typeface="Arial" panose="020B0604020202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554" rtl="0" eaLnBrk="1" latinLnBrk="0" hangingPunct="1">
        <a:defRPr sz="1798" kern="1200">
          <a:solidFill>
            <a:schemeClr val="tx1"/>
          </a:solidFill>
          <a:latin typeface="+mn-lt"/>
          <a:ea typeface="+mn-ea"/>
          <a:cs typeface="+mn-cs"/>
        </a:defRPr>
      </a:lvl1pPr>
      <a:lvl2pPr marL="456777" algn="l" defTabSz="913554" rtl="0" eaLnBrk="1" latinLnBrk="0" hangingPunct="1">
        <a:defRPr sz="1798" kern="1200">
          <a:solidFill>
            <a:schemeClr val="tx1"/>
          </a:solidFill>
          <a:latin typeface="+mn-lt"/>
          <a:ea typeface="+mn-ea"/>
          <a:cs typeface="+mn-cs"/>
        </a:defRPr>
      </a:lvl2pPr>
      <a:lvl3pPr marL="913554" algn="l" defTabSz="913554" rtl="0" eaLnBrk="1" latinLnBrk="0" hangingPunct="1">
        <a:defRPr sz="1798" kern="1200">
          <a:solidFill>
            <a:schemeClr val="tx1"/>
          </a:solidFill>
          <a:latin typeface="+mn-lt"/>
          <a:ea typeface="+mn-ea"/>
          <a:cs typeface="+mn-cs"/>
        </a:defRPr>
      </a:lvl3pPr>
      <a:lvl4pPr marL="1370331" algn="l" defTabSz="913554" rtl="0" eaLnBrk="1" latinLnBrk="0" hangingPunct="1">
        <a:defRPr sz="1798" kern="1200">
          <a:solidFill>
            <a:schemeClr val="tx1"/>
          </a:solidFill>
          <a:latin typeface="+mn-lt"/>
          <a:ea typeface="+mn-ea"/>
          <a:cs typeface="+mn-cs"/>
        </a:defRPr>
      </a:lvl4pPr>
      <a:lvl5pPr marL="1827108" algn="l" defTabSz="913554" rtl="0" eaLnBrk="1" latinLnBrk="0" hangingPunct="1">
        <a:defRPr sz="1798" kern="1200">
          <a:solidFill>
            <a:schemeClr val="tx1"/>
          </a:solidFill>
          <a:latin typeface="+mn-lt"/>
          <a:ea typeface="+mn-ea"/>
          <a:cs typeface="+mn-cs"/>
        </a:defRPr>
      </a:lvl5pPr>
      <a:lvl6pPr marL="2283885" algn="l" defTabSz="913554" rtl="0" eaLnBrk="1" latinLnBrk="0" hangingPunct="1">
        <a:defRPr sz="1798" kern="1200">
          <a:solidFill>
            <a:schemeClr val="tx1"/>
          </a:solidFill>
          <a:latin typeface="+mn-lt"/>
          <a:ea typeface="+mn-ea"/>
          <a:cs typeface="+mn-cs"/>
        </a:defRPr>
      </a:lvl6pPr>
      <a:lvl7pPr marL="2740663" algn="l" defTabSz="913554" rtl="0" eaLnBrk="1" latinLnBrk="0" hangingPunct="1">
        <a:defRPr sz="1798" kern="1200">
          <a:solidFill>
            <a:schemeClr val="tx1"/>
          </a:solidFill>
          <a:latin typeface="+mn-lt"/>
          <a:ea typeface="+mn-ea"/>
          <a:cs typeface="+mn-cs"/>
        </a:defRPr>
      </a:lvl7pPr>
      <a:lvl8pPr marL="3197440" algn="l" defTabSz="913554" rtl="0" eaLnBrk="1" latinLnBrk="0" hangingPunct="1">
        <a:defRPr sz="1798" kern="1200">
          <a:solidFill>
            <a:schemeClr val="tx1"/>
          </a:solidFill>
          <a:latin typeface="+mn-lt"/>
          <a:ea typeface="+mn-ea"/>
          <a:cs typeface="+mn-cs"/>
        </a:defRPr>
      </a:lvl8pPr>
      <a:lvl9pPr marL="3654217" algn="l" defTabSz="913554" rtl="0" eaLnBrk="1" latinLnBrk="0" hangingPunct="1">
        <a:defRPr sz="179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dirty="0"/>
              <a:t>PAGE </a:t>
            </a:r>
            <a:fld id="{BE33F7A0-71F0-446B-9DE8-6D75BE64EE0F}" type="slidenum">
              <a:rPr lang="en-US" smtClean="0"/>
              <a:pPr/>
              <a:t>‹#›</a:t>
            </a:fld>
            <a:endParaRPr lang="en-US" dirty="0"/>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22" y="6238560"/>
            <a:ext cx="12198050" cy="628961"/>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dirty="0">
                <a:solidFill>
                  <a:srgbClr val="002557"/>
                </a:solidFill>
              </a:rPr>
              <a:t>PRESENTED BY:</a:t>
            </a:r>
          </a:p>
        </p:txBody>
      </p:sp>
    </p:spTree>
    <p:extLst>
      <p:ext uri="{BB962C8B-B14F-4D97-AF65-F5344CB8AC3E}">
        <p14:creationId xmlns:p14="http://schemas.microsoft.com/office/powerpoint/2010/main" val="3831668648"/>
      </p:ext>
    </p:extLst>
  </p:cSld>
  <p:clrMap bg1="lt1" tx1="dk1" bg2="lt2" tx2="dk2" accent1="accent1" accent2="accent2" accent3="accent3" accent4="accent4" accent5="accent5" accent6="accent6" hlink="hlink" folHlink="folHlink"/>
  <p:sldLayoutIdLst>
    <p:sldLayoutId id="2147507457" r:id="rId1"/>
    <p:sldLayoutId id="2147507458" r:id="rId2"/>
    <p:sldLayoutId id="2147507459" r:id="rId3"/>
    <p:sldLayoutId id="2147507460" r:id="rId4"/>
    <p:sldLayoutId id="2147507461" r:id="rId5"/>
    <p:sldLayoutId id="2147507462" r:id="rId6"/>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rconnect.dfci.harvard.edu/CompositeRiskSTEPP/" TargetMode="Externa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5.xml"/><Relationship Id="rId1" Type="http://schemas.openxmlformats.org/officeDocument/2006/relationships/slideLayout" Target="../slideLayouts/slideLayout34.xml"/><Relationship Id="rId4" Type="http://schemas.openxmlformats.org/officeDocument/2006/relationships/image" Target="../media/image40.emf"/></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42.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44.emf"/></Relationships>
</file>

<file path=ppt/slides/_rels/slide3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chart" Target="../charts/chart1.xml"/><Relationship Id="rId4" Type="http://schemas.openxmlformats.org/officeDocument/2006/relationships/image" Target="../media/image46.emf"/></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6FD4D7-3529-6740-8601-C6006B785C6F}"/>
              </a:ext>
            </a:extLst>
          </p:cNvPr>
          <p:cNvPicPr>
            <a:picLocks noChangeAspect="1"/>
          </p:cNvPicPr>
          <p:nvPr/>
        </p:nvPicPr>
        <p:blipFill>
          <a:blip r:embed="rId2"/>
          <a:srcRect/>
          <a:stretch/>
        </p:blipFill>
        <p:spPr>
          <a:xfrm>
            <a:off x="-3001" y="1"/>
            <a:ext cx="12191999" cy="6857999"/>
          </a:xfrm>
          <a:prstGeom prst="rect">
            <a:avLst/>
          </a:prstGeom>
        </p:spPr>
      </p:pic>
      <p:sp>
        <p:nvSpPr>
          <p:cNvPr id="5" name="Slide Number Placeholder 4">
            <a:extLst>
              <a:ext uri="{FF2B5EF4-FFF2-40B4-BE49-F238E27FC236}">
                <a16:creationId xmlns:a16="http://schemas.microsoft.com/office/drawing/2014/main" id="{110256D2-44D8-F940-93A4-FDEBBAEA4AEB}"/>
              </a:ext>
            </a:extLst>
          </p:cNvPr>
          <p:cNvSpPr>
            <a:spLocks noGrp="1"/>
          </p:cNvSpPr>
          <p:nvPr>
            <p:ph type="sldNum" sz="quarter" idx="12"/>
          </p:nvPr>
        </p:nvSpPr>
        <p:spPr>
          <a:xfrm>
            <a:off x="11649997" y="6108949"/>
            <a:ext cx="46736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06D28-0BE3-284D-A172-81E312E501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4">
            <a:extLst>
              <a:ext uri="{FF2B5EF4-FFF2-40B4-BE49-F238E27FC236}">
                <a16:creationId xmlns:a16="http://schemas.microsoft.com/office/drawing/2014/main" id="{6A76DEC0-2C47-4F43-ACA0-4C5EAD9CFB3C}"/>
              </a:ext>
            </a:extLst>
          </p:cNvPr>
          <p:cNvSpPr txBox="1">
            <a:spLocks noChangeArrowheads="1"/>
          </p:cNvSpPr>
          <p:nvPr/>
        </p:nvSpPr>
        <p:spPr bwMode="auto">
          <a:xfrm>
            <a:off x="1937535" y="5804262"/>
            <a:ext cx="85947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Arial" panose="020B0604020202020204" pitchFamily="34" charset="0"/>
              </a:defRPr>
            </a:lvl1pPr>
            <a:lvl2pPr marL="742950" indent="-285750">
              <a:defRPr sz="2400" b="1">
                <a:solidFill>
                  <a:srgbClr val="FFFFFF"/>
                </a:solidFill>
                <a:latin typeface="Arial" panose="020B0604020202020204" pitchFamily="34" charset="0"/>
              </a:defRPr>
            </a:lvl2pPr>
            <a:lvl3pPr marL="1143000" indent="-228600">
              <a:defRPr sz="2400" b="1">
                <a:solidFill>
                  <a:srgbClr val="FFFFFF"/>
                </a:solidFill>
                <a:latin typeface="Arial" panose="020B0604020202020204" pitchFamily="34" charset="0"/>
              </a:defRPr>
            </a:lvl3pPr>
            <a:lvl4pPr marL="1600200" indent="-228600">
              <a:defRPr sz="2400" b="1">
                <a:solidFill>
                  <a:srgbClr val="FFFFFF"/>
                </a:solidFill>
                <a:latin typeface="Arial" panose="020B0604020202020204" pitchFamily="34" charset="0"/>
              </a:defRPr>
            </a:lvl4pPr>
            <a:lvl5pPr marL="2057400" indent="-228600">
              <a:defRPr sz="2400" b="1">
                <a:solidFill>
                  <a:srgbClr val="FFFFFF"/>
                </a:solidFill>
                <a:latin typeface="Arial" panose="020B0604020202020204" pitchFamily="34" charset="0"/>
              </a:defRPr>
            </a:lvl5pPr>
            <a:lvl6pPr marL="2514600" indent="-228600" eaLnBrk="0" fontAlgn="base" hangingPunct="0">
              <a:spcBef>
                <a:spcPct val="0"/>
              </a:spcBef>
              <a:spcAft>
                <a:spcPct val="0"/>
              </a:spcAft>
              <a:defRPr sz="2400" b="1">
                <a:solidFill>
                  <a:srgbClr val="FFFFFF"/>
                </a:solidFill>
                <a:latin typeface="Arial" panose="020B0604020202020204" pitchFamily="34" charset="0"/>
              </a:defRPr>
            </a:lvl6pPr>
            <a:lvl7pPr marL="2971800" indent="-228600" eaLnBrk="0" fontAlgn="base" hangingPunct="0">
              <a:spcBef>
                <a:spcPct val="0"/>
              </a:spcBef>
              <a:spcAft>
                <a:spcPct val="0"/>
              </a:spcAft>
              <a:defRPr sz="2400" b="1">
                <a:solidFill>
                  <a:srgbClr val="FFFFFF"/>
                </a:solidFill>
                <a:latin typeface="Arial" panose="020B0604020202020204" pitchFamily="34" charset="0"/>
              </a:defRPr>
            </a:lvl7pPr>
            <a:lvl8pPr marL="3429000" indent="-228600" eaLnBrk="0" fontAlgn="base" hangingPunct="0">
              <a:spcBef>
                <a:spcPct val="0"/>
              </a:spcBef>
              <a:spcAft>
                <a:spcPct val="0"/>
              </a:spcAft>
              <a:defRPr sz="2400" b="1">
                <a:solidFill>
                  <a:srgbClr val="FFFFFF"/>
                </a:solidFill>
                <a:latin typeface="Arial" panose="020B0604020202020204" pitchFamily="34" charset="0"/>
              </a:defRPr>
            </a:lvl8pPr>
            <a:lvl9pPr marL="3886200" indent="-228600" eaLnBrk="0" fontAlgn="base" hangingPunct="0">
              <a:spcBef>
                <a:spcPct val="0"/>
              </a:spcBef>
              <a:spcAft>
                <a:spcPct val="0"/>
              </a:spcAft>
              <a:defRPr sz="2400" b="1">
                <a:solidFill>
                  <a:srgbClr val="FFFFFF"/>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Disclaimer:  This presentation is intended for personal use and for informational purposes only and does not replace independent professional judgment.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sp>
        <p:nvSpPr>
          <p:cNvPr id="11" name="Rectangle 2">
            <a:extLst>
              <a:ext uri="{FF2B5EF4-FFF2-40B4-BE49-F238E27FC236}">
                <a16:creationId xmlns:a16="http://schemas.microsoft.com/office/drawing/2014/main" id="{00BFCBA4-A9A0-5742-A6B3-596068284B7C}"/>
              </a:ext>
            </a:extLst>
          </p:cNvPr>
          <p:cNvSpPr txBox="1">
            <a:spLocks noChangeArrowheads="1"/>
          </p:cNvSpPr>
          <p:nvPr/>
        </p:nvSpPr>
        <p:spPr>
          <a:xfrm>
            <a:off x="457200" y="2438400"/>
            <a:ext cx="6414911" cy="2133600"/>
          </a:xfrm>
          <a:prstGeom prst="rect">
            <a:avLst/>
          </a:prstGeom>
        </p:spPr>
        <p:txBody>
          <a:bodyPr>
            <a:noAutofit/>
          </a:bodyPr>
          <a:lstStyle>
            <a:lvl1pPr algn="ctr" defTabSz="914400" rtl="0" eaLnBrk="1" latinLnBrk="0" hangingPunct="1">
              <a:lnSpc>
                <a:spcPct val="90000"/>
              </a:lnSpc>
              <a:spcBef>
                <a:spcPct val="0"/>
              </a:spcBef>
              <a:buNone/>
              <a:defRPr sz="3600" b="1" kern="1200">
                <a:solidFill>
                  <a:srgbClr val="990001"/>
                </a:solidFill>
                <a:latin typeface="Arial" panose="020B0604020202020204" pitchFamily="34" charset="0"/>
                <a:ea typeface="+mj-ea"/>
                <a:cs typeface="Arial" panose="020B0604020202020204" pitchFamily="34" charset="0"/>
              </a:defRPr>
            </a:lvl1pPr>
          </a:lstStyle>
          <a:p>
            <a:pPr algn="l" eaLnBrk="1" hangingPunct="1">
              <a:lnSpc>
                <a:spcPct val="90000"/>
              </a:lnSpc>
              <a:defRPr/>
            </a:pPr>
            <a:r>
              <a:rPr lang="en-US" altLang="en-US" sz="2800" dirty="0">
                <a:solidFill>
                  <a:srgbClr val="990001"/>
                </a:solidFill>
                <a:latin typeface="Arial" panose="020B0604020202020204" pitchFamily="34" charset="0"/>
                <a:cs typeface="Arial" panose="020B0604020202020204" pitchFamily="34" charset="0"/>
              </a:rPr>
              <a:t>Endocrine Therapy in Premenopausal Breast Cancer</a:t>
            </a:r>
            <a:br>
              <a:rPr lang="en-US" altLang="en-US" sz="1800" dirty="0">
                <a:latin typeface="Arial" panose="020B0604020202020204" pitchFamily="34" charset="0"/>
                <a:cs typeface="Arial" panose="020B0604020202020204" pitchFamily="34" charset="0"/>
                <a:sym typeface="Symbol" pitchFamily="2" charset="2"/>
              </a:rPr>
            </a:br>
            <a:endParaRPr lang="en-US" altLang="en-US" sz="1800" dirty="0">
              <a:latin typeface="Arial" panose="020B0604020202020204" pitchFamily="34" charset="0"/>
              <a:cs typeface="Arial" panose="020B0604020202020204" pitchFamily="34" charset="0"/>
              <a:sym typeface="Symbol" pitchFamily="2" charset="2"/>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sym typeface="Symbol" charset="2"/>
              </a:rPr>
              <a:t>Kevin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sym typeface="Symbol" charset="2"/>
              </a:rPr>
              <a:t>Kalinsky</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sym typeface="Symbol" charset="2"/>
              </a:rPr>
              <a:t>, MD, MS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sym typeface="Symbol" charset="2"/>
              </a:rPr>
              <a:t>Winship Cancer Institute</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1800" dirty="0">
                <a:solidFill>
                  <a:prstClr val="black"/>
                </a:solidFill>
                <a:sym typeface="Symbol" charset="2"/>
              </a:rPr>
              <a:t>Division Director, Medical Oncology</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sym typeface="Symbol" charset="2"/>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sym typeface="Symbol" charset="2"/>
              </a:rPr>
              <a:t>Director, Glenn Family Breast Center</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sym typeface="Symbol" charset="2"/>
            </a:endParaRPr>
          </a:p>
        </p:txBody>
      </p:sp>
      <p:sp>
        <p:nvSpPr>
          <p:cNvPr id="2" name="Rectangle 1">
            <a:extLst>
              <a:ext uri="{FF2B5EF4-FFF2-40B4-BE49-F238E27FC236}">
                <a16:creationId xmlns:a16="http://schemas.microsoft.com/office/drawing/2014/main" id="{5E734E1B-BDD1-E376-418E-CEE6CF3C4455}"/>
              </a:ext>
            </a:extLst>
          </p:cNvPr>
          <p:cNvSpPr/>
          <p:nvPr/>
        </p:nvSpPr>
        <p:spPr>
          <a:xfrm>
            <a:off x="1524000" y="1676400"/>
            <a:ext cx="1981200" cy="381000"/>
          </a:xfrm>
          <a:prstGeom prst="rect">
            <a:avLst/>
          </a:prstGeom>
          <a:solidFill>
            <a:srgbClr val="800000"/>
          </a:solidFill>
          <a:ln>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5157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34A55-FD45-9A5C-3373-BCA8B18669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CC6EFA-415B-E2CE-E845-FCF8E52EB5C5}"/>
              </a:ext>
            </a:extLst>
          </p:cNvPr>
          <p:cNvSpPr>
            <a:spLocks noGrp="1"/>
          </p:cNvSpPr>
          <p:nvPr>
            <p:ph type="title" idx="4294967295"/>
          </p:nvPr>
        </p:nvSpPr>
        <p:spPr>
          <a:xfrm>
            <a:off x="427037" y="291683"/>
            <a:ext cx="11337925" cy="974725"/>
          </a:xfrm>
        </p:spPr>
        <p:txBody>
          <a:bodyPr>
            <a:normAutofit/>
          </a:bodyPr>
          <a:lstStyle/>
          <a:p>
            <a:r>
              <a:rPr lang="en-US" sz="3200" dirty="0"/>
              <a:t>15 Year Update of SOFT and TEXT</a:t>
            </a:r>
          </a:p>
        </p:txBody>
      </p:sp>
      <p:sp>
        <p:nvSpPr>
          <p:cNvPr id="3" name="Rectangle 2">
            <a:extLst>
              <a:ext uri="{FF2B5EF4-FFF2-40B4-BE49-F238E27FC236}">
                <a16:creationId xmlns:a16="http://schemas.microsoft.com/office/drawing/2014/main" id="{7BB10451-4CA8-826A-05F9-81A42710F083}"/>
              </a:ext>
            </a:extLst>
          </p:cNvPr>
          <p:cNvSpPr/>
          <p:nvPr/>
        </p:nvSpPr>
        <p:spPr>
          <a:xfrm>
            <a:off x="1676400" y="76200"/>
            <a:ext cx="1219200" cy="228600"/>
          </a:xfrm>
          <a:prstGeom prst="rect">
            <a:avLst/>
          </a:prstGeom>
          <a:solidFill>
            <a:srgbClr val="800000"/>
          </a:solidFill>
          <a:ln>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8910A2A-E2ED-693F-8F72-1286983455CF}"/>
              </a:ext>
            </a:extLst>
          </p:cNvPr>
          <p:cNvPicPr>
            <a:picLocks noChangeAspect="1"/>
          </p:cNvPicPr>
          <p:nvPr/>
        </p:nvPicPr>
        <p:blipFill>
          <a:blip r:embed="rId2"/>
          <a:stretch>
            <a:fillRect/>
          </a:stretch>
        </p:blipFill>
        <p:spPr>
          <a:xfrm>
            <a:off x="1708932" y="1143000"/>
            <a:ext cx="9111468" cy="5049151"/>
          </a:xfrm>
          <a:prstGeom prst="rect">
            <a:avLst/>
          </a:prstGeom>
        </p:spPr>
      </p:pic>
    </p:spTree>
    <p:extLst>
      <p:ext uri="{BB962C8B-B14F-4D97-AF65-F5344CB8AC3E}">
        <p14:creationId xmlns:p14="http://schemas.microsoft.com/office/powerpoint/2010/main" val="4899184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E5731-ECA2-B4E3-B1EE-87EF5B5B70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8D6AAE-8AF6-9C2C-4964-F921A06F4CCE}"/>
              </a:ext>
            </a:extLst>
          </p:cNvPr>
          <p:cNvSpPr>
            <a:spLocks noGrp="1"/>
          </p:cNvSpPr>
          <p:nvPr>
            <p:ph type="title" idx="4294967295"/>
          </p:nvPr>
        </p:nvSpPr>
        <p:spPr>
          <a:xfrm>
            <a:off x="427037" y="291683"/>
            <a:ext cx="11337925" cy="974725"/>
          </a:xfrm>
        </p:spPr>
        <p:txBody>
          <a:bodyPr>
            <a:normAutofit/>
          </a:bodyPr>
          <a:lstStyle/>
          <a:p>
            <a:r>
              <a:rPr lang="en-US" sz="3200" dirty="0"/>
              <a:t>15 Year Update of SOFT and TEXT</a:t>
            </a:r>
          </a:p>
        </p:txBody>
      </p:sp>
      <p:sp>
        <p:nvSpPr>
          <p:cNvPr id="3" name="Rectangle 2">
            <a:extLst>
              <a:ext uri="{FF2B5EF4-FFF2-40B4-BE49-F238E27FC236}">
                <a16:creationId xmlns:a16="http://schemas.microsoft.com/office/drawing/2014/main" id="{7D785877-5450-3C11-C8FE-FD484AAFDEAF}"/>
              </a:ext>
            </a:extLst>
          </p:cNvPr>
          <p:cNvSpPr/>
          <p:nvPr/>
        </p:nvSpPr>
        <p:spPr>
          <a:xfrm>
            <a:off x="1676400" y="76200"/>
            <a:ext cx="1219200" cy="228600"/>
          </a:xfrm>
          <a:prstGeom prst="rect">
            <a:avLst/>
          </a:prstGeom>
          <a:solidFill>
            <a:srgbClr val="800000"/>
          </a:solidFill>
          <a:ln>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D3C434F-96B2-A149-CF61-5198D7E520B3}"/>
              </a:ext>
            </a:extLst>
          </p:cNvPr>
          <p:cNvPicPr>
            <a:picLocks noChangeAspect="1"/>
          </p:cNvPicPr>
          <p:nvPr/>
        </p:nvPicPr>
        <p:blipFill>
          <a:blip r:embed="rId2"/>
          <a:stretch>
            <a:fillRect/>
          </a:stretch>
        </p:blipFill>
        <p:spPr>
          <a:xfrm>
            <a:off x="1752600" y="1233751"/>
            <a:ext cx="8812553" cy="4907200"/>
          </a:xfrm>
          <a:prstGeom prst="rect">
            <a:avLst/>
          </a:prstGeom>
        </p:spPr>
      </p:pic>
    </p:spTree>
    <p:extLst>
      <p:ext uri="{BB962C8B-B14F-4D97-AF65-F5344CB8AC3E}">
        <p14:creationId xmlns:p14="http://schemas.microsoft.com/office/powerpoint/2010/main" val="3590726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AutoShape 4">
            <a:extLst>
              <a:ext uri="{FF2B5EF4-FFF2-40B4-BE49-F238E27FC236}">
                <a16:creationId xmlns:a16="http://schemas.microsoft.com/office/drawing/2014/main" id="{0FD6A070-6902-69B1-BA6F-7C479D40FFF9}"/>
              </a:ext>
            </a:extLst>
          </p:cNvPr>
          <p:cNvSpPr>
            <a:spLocks/>
          </p:cNvSpPr>
          <p:nvPr/>
        </p:nvSpPr>
        <p:spPr bwMode="auto">
          <a:xfrm>
            <a:off x="304800" y="914400"/>
            <a:ext cx="2819400" cy="3810000"/>
          </a:xfrm>
          <a:custGeom>
            <a:avLst/>
            <a:gdLst>
              <a:gd name="T0" fmla="*/ 2147483646 w 21600"/>
              <a:gd name="T1" fmla="*/ 2147483646 h 21600"/>
              <a:gd name="T2" fmla="*/ 2147483646 w 21600"/>
              <a:gd name="T3" fmla="*/ 2147483646 h 21600"/>
              <a:gd name="T4" fmla="*/ 0 w 21600"/>
              <a:gd name="T5" fmla="*/ 2147483646 h 21600"/>
              <a:gd name="T6" fmla="*/ 2147483646 w 21600"/>
              <a:gd name="T7" fmla="*/ 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defTabSz="403225">
              <a:tabLst>
                <a:tab pos="638175" algn="l"/>
                <a:tab pos="1276350" algn="l"/>
                <a:tab pos="1916113" algn="l"/>
                <a:tab pos="2554288" algn="l"/>
                <a:tab pos="3192463" algn="l"/>
                <a:tab pos="3832225" algn="l"/>
                <a:tab pos="4470400" algn="l"/>
                <a:tab pos="5108575" algn="l"/>
                <a:tab pos="5748338" algn="l"/>
                <a:tab pos="6386513" algn="l"/>
                <a:tab pos="7026275" algn="l"/>
                <a:tab pos="7664450" algn="l"/>
              </a:tabLst>
              <a:defRPr sz="1400" b="1">
                <a:solidFill>
                  <a:schemeClr val="tx1"/>
                </a:solidFill>
                <a:latin typeface="Arial Rounded MT Bold" panose="020F0704030504030204" pitchFamily="34" charset="77"/>
              </a:defRPr>
            </a:lvl1pPr>
            <a:lvl2pPr defTabSz="403225">
              <a:tabLst>
                <a:tab pos="638175" algn="l"/>
                <a:tab pos="1276350" algn="l"/>
                <a:tab pos="1916113" algn="l"/>
                <a:tab pos="2554288" algn="l"/>
                <a:tab pos="3192463" algn="l"/>
                <a:tab pos="3832225" algn="l"/>
                <a:tab pos="4470400" algn="l"/>
                <a:tab pos="5108575" algn="l"/>
                <a:tab pos="5748338" algn="l"/>
                <a:tab pos="6386513" algn="l"/>
                <a:tab pos="7026275" algn="l"/>
                <a:tab pos="7664450" algn="l"/>
              </a:tabLst>
              <a:defRPr sz="1400" b="1">
                <a:solidFill>
                  <a:schemeClr val="tx1"/>
                </a:solidFill>
                <a:latin typeface="Arial Rounded MT Bold" panose="020F0704030504030204" pitchFamily="34" charset="77"/>
              </a:defRPr>
            </a:lvl2pPr>
            <a:lvl3pPr defTabSz="403225">
              <a:tabLst>
                <a:tab pos="638175" algn="l"/>
                <a:tab pos="1276350" algn="l"/>
                <a:tab pos="1916113" algn="l"/>
                <a:tab pos="2554288" algn="l"/>
                <a:tab pos="3192463" algn="l"/>
                <a:tab pos="3832225" algn="l"/>
                <a:tab pos="4470400" algn="l"/>
                <a:tab pos="5108575" algn="l"/>
                <a:tab pos="5748338" algn="l"/>
                <a:tab pos="6386513" algn="l"/>
                <a:tab pos="7026275" algn="l"/>
                <a:tab pos="7664450" algn="l"/>
              </a:tabLst>
              <a:defRPr sz="1400" b="1">
                <a:solidFill>
                  <a:schemeClr val="tx1"/>
                </a:solidFill>
                <a:latin typeface="Arial Rounded MT Bold" panose="020F0704030504030204" pitchFamily="34" charset="77"/>
              </a:defRPr>
            </a:lvl3pPr>
            <a:lvl4pPr defTabSz="403225">
              <a:tabLst>
                <a:tab pos="638175" algn="l"/>
                <a:tab pos="1276350" algn="l"/>
                <a:tab pos="1916113" algn="l"/>
                <a:tab pos="2554288" algn="l"/>
                <a:tab pos="3192463" algn="l"/>
                <a:tab pos="3832225" algn="l"/>
                <a:tab pos="4470400" algn="l"/>
                <a:tab pos="5108575" algn="l"/>
                <a:tab pos="5748338" algn="l"/>
                <a:tab pos="6386513" algn="l"/>
                <a:tab pos="7026275" algn="l"/>
                <a:tab pos="7664450" algn="l"/>
              </a:tabLst>
              <a:defRPr sz="1400" b="1">
                <a:solidFill>
                  <a:schemeClr val="tx1"/>
                </a:solidFill>
                <a:latin typeface="Arial Rounded MT Bold" panose="020F0704030504030204" pitchFamily="34" charset="77"/>
              </a:defRPr>
            </a:lvl4pPr>
            <a:lvl5pPr defTabSz="403225">
              <a:tabLst>
                <a:tab pos="638175" algn="l"/>
                <a:tab pos="1276350" algn="l"/>
                <a:tab pos="1916113" algn="l"/>
                <a:tab pos="2554288" algn="l"/>
                <a:tab pos="3192463" algn="l"/>
                <a:tab pos="3832225" algn="l"/>
                <a:tab pos="4470400" algn="l"/>
                <a:tab pos="5108575" algn="l"/>
                <a:tab pos="5748338" algn="l"/>
                <a:tab pos="6386513" algn="l"/>
                <a:tab pos="7026275" algn="l"/>
                <a:tab pos="7664450" algn="l"/>
              </a:tabLst>
              <a:defRPr sz="1400" b="1">
                <a:solidFill>
                  <a:schemeClr val="tx1"/>
                </a:solidFill>
                <a:latin typeface="Arial Rounded MT Bold" panose="020F0704030504030204" pitchFamily="34" charset="77"/>
              </a:defRPr>
            </a:lvl5pPr>
            <a:lvl6pPr marL="2282825" indent="3175" defTabSz="403225" eaLnBrk="0" fontAlgn="base" hangingPunct="0">
              <a:spcBef>
                <a:spcPct val="0"/>
              </a:spcBef>
              <a:spcAft>
                <a:spcPct val="0"/>
              </a:spcAft>
              <a:tabLst>
                <a:tab pos="638175" algn="l"/>
                <a:tab pos="1276350" algn="l"/>
                <a:tab pos="1916113" algn="l"/>
                <a:tab pos="2554288" algn="l"/>
                <a:tab pos="3192463" algn="l"/>
                <a:tab pos="3832225" algn="l"/>
                <a:tab pos="4470400" algn="l"/>
                <a:tab pos="5108575" algn="l"/>
                <a:tab pos="5748338" algn="l"/>
                <a:tab pos="6386513" algn="l"/>
                <a:tab pos="7026275" algn="l"/>
                <a:tab pos="7664450" algn="l"/>
              </a:tabLst>
              <a:defRPr sz="1400" b="1">
                <a:solidFill>
                  <a:schemeClr val="tx1"/>
                </a:solidFill>
                <a:latin typeface="Arial Rounded MT Bold" panose="020F0704030504030204" pitchFamily="34" charset="77"/>
              </a:defRPr>
            </a:lvl6pPr>
            <a:lvl7pPr marL="2740025" indent="3175" defTabSz="403225" eaLnBrk="0" fontAlgn="base" hangingPunct="0">
              <a:spcBef>
                <a:spcPct val="0"/>
              </a:spcBef>
              <a:spcAft>
                <a:spcPct val="0"/>
              </a:spcAft>
              <a:tabLst>
                <a:tab pos="638175" algn="l"/>
                <a:tab pos="1276350" algn="l"/>
                <a:tab pos="1916113" algn="l"/>
                <a:tab pos="2554288" algn="l"/>
                <a:tab pos="3192463" algn="l"/>
                <a:tab pos="3832225" algn="l"/>
                <a:tab pos="4470400" algn="l"/>
                <a:tab pos="5108575" algn="l"/>
                <a:tab pos="5748338" algn="l"/>
                <a:tab pos="6386513" algn="l"/>
                <a:tab pos="7026275" algn="l"/>
                <a:tab pos="7664450" algn="l"/>
              </a:tabLst>
              <a:defRPr sz="1400" b="1">
                <a:solidFill>
                  <a:schemeClr val="tx1"/>
                </a:solidFill>
                <a:latin typeface="Arial Rounded MT Bold" panose="020F0704030504030204" pitchFamily="34" charset="77"/>
              </a:defRPr>
            </a:lvl7pPr>
            <a:lvl8pPr marL="3197225" indent="3175" defTabSz="403225" eaLnBrk="0" fontAlgn="base" hangingPunct="0">
              <a:spcBef>
                <a:spcPct val="0"/>
              </a:spcBef>
              <a:spcAft>
                <a:spcPct val="0"/>
              </a:spcAft>
              <a:tabLst>
                <a:tab pos="638175" algn="l"/>
                <a:tab pos="1276350" algn="l"/>
                <a:tab pos="1916113" algn="l"/>
                <a:tab pos="2554288" algn="l"/>
                <a:tab pos="3192463" algn="l"/>
                <a:tab pos="3832225" algn="l"/>
                <a:tab pos="4470400" algn="l"/>
                <a:tab pos="5108575" algn="l"/>
                <a:tab pos="5748338" algn="l"/>
                <a:tab pos="6386513" algn="l"/>
                <a:tab pos="7026275" algn="l"/>
                <a:tab pos="7664450" algn="l"/>
              </a:tabLst>
              <a:defRPr sz="1400" b="1">
                <a:solidFill>
                  <a:schemeClr val="tx1"/>
                </a:solidFill>
                <a:latin typeface="Arial Rounded MT Bold" panose="020F0704030504030204" pitchFamily="34" charset="77"/>
              </a:defRPr>
            </a:lvl8pPr>
            <a:lvl9pPr marL="3654425" indent="3175" defTabSz="403225" eaLnBrk="0" fontAlgn="base" hangingPunct="0">
              <a:spcBef>
                <a:spcPct val="0"/>
              </a:spcBef>
              <a:spcAft>
                <a:spcPct val="0"/>
              </a:spcAft>
              <a:tabLst>
                <a:tab pos="638175" algn="l"/>
                <a:tab pos="1276350" algn="l"/>
                <a:tab pos="1916113" algn="l"/>
                <a:tab pos="2554288" algn="l"/>
                <a:tab pos="3192463" algn="l"/>
                <a:tab pos="3832225" algn="l"/>
                <a:tab pos="4470400" algn="l"/>
                <a:tab pos="5108575" algn="l"/>
                <a:tab pos="5748338" algn="l"/>
                <a:tab pos="6386513" algn="l"/>
                <a:tab pos="7026275" algn="l"/>
                <a:tab pos="7664450" algn="l"/>
              </a:tabLst>
              <a:defRPr sz="1400" b="1">
                <a:solidFill>
                  <a:schemeClr val="tx1"/>
                </a:solidFill>
                <a:latin typeface="Arial Rounded MT Bold" panose="020F0704030504030204" pitchFamily="34" charset="77"/>
              </a:defRPr>
            </a:lvl9pPr>
          </a:lstStyle>
          <a:p>
            <a:pPr algn="r" eaLnBrk="1" hangingPunct="1">
              <a:lnSpc>
                <a:spcPct val="97000"/>
              </a:lnSpc>
              <a:buClr>
                <a:srgbClr val="000000"/>
              </a:buClr>
              <a:buSzPct val="100000"/>
            </a:pPr>
            <a:r>
              <a:rPr lang="en-US" altLang="en-US" sz="2800" dirty="0">
                <a:solidFill>
                  <a:srgbClr val="000000"/>
                </a:solidFill>
                <a:latin typeface="+mn-lt"/>
                <a:ea typeface="MS PGothic" panose="020B0600070205080204" pitchFamily="34" charset="-128"/>
                <a:cs typeface="Arial Unicode MS" panose="020B0604020202020204" pitchFamily="34" charset="-128"/>
              </a:rPr>
              <a:t>Targeted Adverse Events during Treatment</a:t>
            </a:r>
          </a:p>
        </p:txBody>
      </p:sp>
      <p:pic>
        <p:nvPicPr>
          <p:cNvPr id="12291" name="Picture 3">
            <a:extLst>
              <a:ext uri="{FF2B5EF4-FFF2-40B4-BE49-F238E27FC236}">
                <a16:creationId xmlns:a16="http://schemas.microsoft.com/office/drawing/2014/main" id="{CDAB29DE-A2A2-DD57-3517-C71CBD446910}"/>
              </a:ext>
            </a:extLst>
          </p:cNvPr>
          <p:cNvPicPr>
            <a:picLocks noChangeAspect="1" noChangeArrowheads="1"/>
          </p:cNvPicPr>
          <p:nvPr/>
        </p:nvPicPr>
        <p:blipFill>
          <a:blip r:embed="rId2"/>
          <a:srcRect/>
          <a:stretch>
            <a:fillRect/>
          </a:stretch>
        </p:blipFill>
        <p:spPr bwMode="auto">
          <a:xfrm>
            <a:off x="3833813" y="304800"/>
            <a:ext cx="5486400" cy="6230938"/>
          </a:xfrm>
          <a:prstGeom prst="rect">
            <a:avLst/>
          </a:prstGeom>
          <a:noFill/>
          <a:ln>
            <a:noFill/>
          </a:ln>
          <a:effectLst/>
        </p:spPr>
      </p:pic>
      <p:sp>
        <p:nvSpPr>
          <p:cNvPr id="43012" name="Rectangle 1">
            <a:extLst>
              <a:ext uri="{FF2B5EF4-FFF2-40B4-BE49-F238E27FC236}">
                <a16:creationId xmlns:a16="http://schemas.microsoft.com/office/drawing/2014/main" id="{B3AB1DCF-098B-4322-C5F5-26B19E0CAED3}"/>
              </a:ext>
            </a:extLst>
          </p:cNvPr>
          <p:cNvSpPr>
            <a:spLocks noChangeArrowheads="1"/>
          </p:cNvSpPr>
          <p:nvPr/>
        </p:nvSpPr>
        <p:spPr bwMode="auto">
          <a:xfrm>
            <a:off x="3833813" y="1887538"/>
            <a:ext cx="5486400" cy="152400"/>
          </a:xfrm>
          <a:prstGeom prst="rect">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defTabSz="457200">
              <a:defRPr sz="1400" b="1">
                <a:solidFill>
                  <a:schemeClr val="tx1"/>
                </a:solidFill>
                <a:latin typeface="Arial Rounded MT Bold" panose="020F0704030504030204" pitchFamily="34" charset="77"/>
              </a:defRPr>
            </a:lvl1pPr>
            <a:lvl2pPr defTabSz="457200">
              <a:defRPr sz="1400" b="1">
                <a:solidFill>
                  <a:schemeClr val="tx1"/>
                </a:solidFill>
                <a:latin typeface="Arial Rounded MT Bold" panose="020F0704030504030204" pitchFamily="34" charset="77"/>
              </a:defRPr>
            </a:lvl2pPr>
            <a:lvl3pPr defTabSz="457200">
              <a:defRPr sz="1400" b="1">
                <a:solidFill>
                  <a:schemeClr val="tx1"/>
                </a:solidFill>
                <a:latin typeface="Arial Rounded MT Bold" panose="020F0704030504030204" pitchFamily="34" charset="77"/>
              </a:defRPr>
            </a:lvl3pPr>
            <a:lvl4pPr defTabSz="457200">
              <a:defRPr sz="1400" b="1">
                <a:solidFill>
                  <a:schemeClr val="tx1"/>
                </a:solidFill>
                <a:latin typeface="Arial Rounded MT Bold" panose="020F0704030504030204" pitchFamily="34" charset="77"/>
              </a:defRPr>
            </a:lvl4pPr>
            <a:lvl5pPr defTabSz="457200">
              <a:defRPr sz="1400" b="1">
                <a:solidFill>
                  <a:schemeClr val="tx1"/>
                </a:solidFill>
                <a:latin typeface="Arial Rounded MT Bold" panose="020F0704030504030204" pitchFamily="34" charset="77"/>
              </a:defRPr>
            </a:lvl5pPr>
            <a:lvl6pPr marL="2282825" indent="3175" defTabSz="457200" eaLnBrk="0" fontAlgn="base" hangingPunct="0">
              <a:spcBef>
                <a:spcPct val="0"/>
              </a:spcBef>
              <a:spcAft>
                <a:spcPct val="0"/>
              </a:spcAft>
              <a:defRPr sz="1400" b="1">
                <a:solidFill>
                  <a:schemeClr val="tx1"/>
                </a:solidFill>
                <a:latin typeface="Arial Rounded MT Bold" panose="020F0704030504030204" pitchFamily="34" charset="77"/>
              </a:defRPr>
            </a:lvl6pPr>
            <a:lvl7pPr marL="2740025" indent="3175" defTabSz="457200" eaLnBrk="0" fontAlgn="base" hangingPunct="0">
              <a:spcBef>
                <a:spcPct val="0"/>
              </a:spcBef>
              <a:spcAft>
                <a:spcPct val="0"/>
              </a:spcAft>
              <a:defRPr sz="1400" b="1">
                <a:solidFill>
                  <a:schemeClr val="tx1"/>
                </a:solidFill>
                <a:latin typeface="Arial Rounded MT Bold" panose="020F0704030504030204" pitchFamily="34" charset="77"/>
              </a:defRPr>
            </a:lvl7pPr>
            <a:lvl8pPr marL="3197225" indent="3175" defTabSz="457200" eaLnBrk="0" fontAlgn="base" hangingPunct="0">
              <a:spcBef>
                <a:spcPct val="0"/>
              </a:spcBef>
              <a:spcAft>
                <a:spcPct val="0"/>
              </a:spcAft>
              <a:defRPr sz="1400" b="1">
                <a:solidFill>
                  <a:schemeClr val="tx1"/>
                </a:solidFill>
                <a:latin typeface="Arial Rounded MT Bold" panose="020F0704030504030204" pitchFamily="34" charset="77"/>
              </a:defRPr>
            </a:lvl8pPr>
            <a:lvl9pPr marL="3654425" indent="3175" defTabSz="457200" eaLnBrk="0" fontAlgn="base" hangingPunct="0">
              <a:spcBef>
                <a:spcPct val="0"/>
              </a:spcBef>
              <a:spcAft>
                <a:spcPct val="0"/>
              </a:spcAft>
              <a:defRPr sz="1400" b="1">
                <a:solidFill>
                  <a:schemeClr val="tx1"/>
                </a:solidFill>
                <a:latin typeface="Arial Rounded MT Bold" panose="020F0704030504030204" pitchFamily="34" charset="77"/>
              </a:defRPr>
            </a:lvl9pPr>
          </a:lstStyle>
          <a:p>
            <a:pPr eaLnBrk="1" hangingPunct="1">
              <a:buClr>
                <a:srgbClr val="000000"/>
              </a:buClr>
              <a:buSzPct val="100000"/>
              <a:buFont typeface="Times New Roman" panose="02020603050405020304" pitchFamily="18" charset="0"/>
              <a:buNone/>
            </a:pPr>
            <a:endParaRPr lang="en-US" altLang="en-US" sz="2400" b="0">
              <a:solidFill>
                <a:srgbClr val="FFFFFF"/>
              </a:solidFill>
              <a:latin typeface="Arial" panose="020B0604020202020204" pitchFamily="34" charset="0"/>
              <a:ea typeface="MS PGothic" panose="020B0600070205080204" pitchFamily="34" charset="-128"/>
            </a:endParaRPr>
          </a:p>
        </p:txBody>
      </p:sp>
      <p:pic>
        <p:nvPicPr>
          <p:cNvPr id="43013" name="Picture 2">
            <a:extLst>
              <a:ext uri="{FF2B5EF4-FFF2-40B4-BE49-F238E27FC236}">
                <a16:creationId xmlns:a16="http://schemas.microsoft.com/office/drawing/2014/main" id="{F2C44853-6BBF-6824-DA44-27AA8E6F78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9213" y="2089150"/>
            <a:ext cx="5499100"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3">
            <a:extLst>
              <a:ext uri="{FF2B5EF4-FFF2-40B4-BE49-F238E27FC236}">
                <a16:creationId xmlns:a16="http://schemas.microsoft.com/office/drawing/2014/main" id="{72D7EE14-C7B2-A345-7C41-31EDA0C08E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500" y="2409825"/>
            <a:ext cx="5499100"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4">
            <a:extLst>
              <a:ext uri="{FF2B5EF4-FFF2-40B4-BE49-F238E27FC236}">
                <a16:creationId xmlns:a16="http://schemas.microsoft.com/office/drawing/2014/main" id="{2ABEC19A-452F-E9F9-ED92-4EC0DE351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500" y="2570163"/>
            <a:ext cx="5499100" cy="16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5">
            <a:extLst>
              <a:ext uri="{FF2B5EF4-FFF2-40B4-BE49-F238E27FC236}">
                <a16:creationId xmlns:a16="http://schemas.microsoft.com/office/drawing/2014/main" id="{D2B64D17-5D6D-57FA-03FC-9E0C026A73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5400" y="3403600"/>
            <a:ext cx="5499100"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7" name="Picture 6">
            <a:extLst>
              <a:ext uri="{FF2B5EF4-FFF2-40B4-BE49-F238E27FC236}">
                <a16:creationId xmlns:a16="http://schemas.microsoft.com/office/drawing/2014/main" id="{ADC541A1-A53A-55DF-34EC-86399982DD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6988" y="3736975"/>
            <a:ext cx="54991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Picture 7">
            <a:extLst>
              <a:ext uri="{FF2B5EF4-FFF2-40B4-BE49-F238E27FC236}">
                <a16:creationId xmlns:a16="http://schemas.microsoft.com/office/drawing/2014/main" id="{86221227-0EEA-BFC5-F30B-AE5CF49ABC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0163" y="3911600"/>
            <a:ext cx="5499100"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Picture 8">
            <a:extLst>
              <a:ext uri="{FF2B5EF4-FFF2-40B4-BE49-F238E27FC236}">
                <a16:creationId xmlns:a16="http://schemas.microsoft.com/office/drawing/2014/main" id="{CE4AF305-6C62-702E-A0DA-ED9AC296A8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5400" y="3563938"/>
            <a:ext cx="54991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0" name="Picture 9">
            <a:extLst>
              <a:ext uri="{FF2B5EF4-FFF2-40B4-BE49-F238E27FC236}">
                <a16:creationId xmlns:a16="http://schemas.microsoft.com/office/drawing/2014/main" id="{EEE8BC52-2FC0-0121-9D66-A2478B0AA0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6038" y="4225925"/>
            <a:ext cx="54991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1" name="Picture 10">
            <a:extLst>
              <a:ext uri="{FF2B5EF4-FFF2-40B4-BE49-F238E27FC236}">
                <a16:creationId xmlns:a16="http://schemas.microsoft.com/office/drawing/2014/main" id="{7E6AC136-E61A-7867-FA74-EB188372B0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6038" y="4071938"/>
            <a:ext cx="54991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3" name="TextBox 3">
            <a:extLst>
              <a:ext uri="{FF2B5EF4-FFF2-40B4-BE49-F238E27FC236}">
                <a16:creationId xmlns:a16="http://schemas.microsoft.com/office/drawing/2014/main" id="{70B26C36-377D-9F8A-908A-05D1D926EC1F}"/>
              </a:ext>
            </a:extLst>
          </p:cNvPr>
          <p:cNvSpPr txBox="1">
            <a:spLocks noChangeArrowheads="1"/>
          </p:cNvSpPr>
          <p:nvPr/>
        </p:nvSpPr>
        <p:spPr bwMode="auto">
          <a:xfrm>
            <a:off x="9829800" y="5562600"/>
            <a:ext cx="2368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200" b="0">
                <a:solidFill>
                  <a:srgbClr val="000000"/>
                </a:solidFill>
                <a:latin typeface="Arial" panose="020B0604020202020204" pitchFamily="34" charset="0"/>
                <a:cs typeface="Arial" panose="020B0604020202020204" pitchFamily="34" charset="0"/>
              </a:rPr>
              <a:t>Francis PA et al. </a:t>
            </a:r>
            <a:r>
              <a:rPr lang="en-US" altLang="en-US" sz="1200" b="0" i="1">
                <a:solidFill>
                  <a:srgbClr val="000000"/>
                </a:solidFill>
                <a:latin typeface="Arial" panose="020B0604020202020204" pitchFamily="34" charset="0"/>
                <a:cs typeface="Arial" panose="020B0604020202020204" pitchFamily="34" charset="0"/>
              </a:rPr>
              <a:t>N Engl J Med.</a:t>
            </a:r>
            <a:r>
              <a:rPr lang="en-US" altLang="en-US" sz="1200" b="0">
                <a:solidFill>
                  <a:srgbClr val="000000"/>
                </a:solidFill>
                <a:latin typeface="Arial" panose="020B0604020202020204" pitchFamily="34" charset="0"/>
                <a:cs typeface="Arial" panose="020B0604020202020204" pitchFamily="34" charset="0"/>
              </a:rPr>
              <a:t> 2018;379(2):122-137. </a:t>
            </a:r>
          </a:p>
        </p:txBody>
      </p:sp>
      <p:sp>
        <p:nvSpPr>
          <p:cNvPr id="2" name="Rectangle 1">
            <a:extLst>
              <a:ext uri="{FF2B5EF4-FFF2-40B4-BE49-F238E27FC236}">
                <a16:creationId xmlns:a16="http://schemas.microsoft.com/office/drawing/2014/main" id="{3084C35D-2ADB-7160-7489-2882C1DD8FE7}"/>
              </a:ext>
            </a:extLst>
          </p:cNvPr>
          <p:cNvSpPr/>
          <p:nvPr/>
        </p:nvSpPr>
        <p:spPr>
          <a:xfrm>
            <a:off x="1676400" y="76200"/>
            <a:ext cx="1219200" cy="228600"/>
          </a:xfrm>
          <a:prstGeom prst="rect">
            <a:avLst/>
          </a:prstGeom>
          <a:solidFill>
            <a:srgbClr val="800000"/>
          </a:solidFill>
          <a:ln>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DC9A9CA2-3EDA-58F1-374D-967EF497B006}"/>
              </a:ext>
            </a:extLst>
          </p:cNvPr>
          <p:cNvSpPr>
            <a:spLocks noGrp="1" noChangeArrowheads="1"/>
          </p:cNvSpPr>
          <p:nvPr>
            <p:ph type="title"/>
          </p:nvPr>
        </p:nvSpPr>
        <p:spPr/>
        <p:txBody>
          <a:bodyPr/>
          <a:lstStyle/>
          <a:p>
            <a:pPr eaLnBrk="1" hangingPunct="1"/>
            <a:r>
              <a:rPr lang="en-US" altLang="en-US"/>
              <a:t>Adherence to Protocol Therapy in SOFT/TEXT </a:t>
            </a:r>
          </a:p>
        </p:txBody>
      </p:sp>
      <p:pic>
        <p:nvPicPr>
          <p:cNvPr id="44035" name="Picture 3">
            <a:extLst>
              <a:ext uri="{FF2B5EF4-FFF2-40B4-BE49-F238E27FC236}">
                <a16:creationId xmlns:a16="http://schemas.microsoft.com/office/drawing/2014/main" id="{6A69E5E3-96EC-F703-18FE-D5375F8557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476375"/>
            <a:ext cx="9477375"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Box 5">
            <a:extLst>
              <a:ext uri="{FF2B5EF4-FFF2-40B4-BE49-F238E27FC236}">
                <a16:creationId xmlns:a16="http://schemas.microsoft.com/office/drawing/2014/main" id="{3DCB9E57-2594-7444-DE7F-E9BDC9613A1A}"/>
              </a:ext>
            </a:extLst>
          </p:cNvPr>
          <p:cNvSpPr txBox="1">
            <a:spLocks noChangeArrowheads="1"/>
          </p:cNvSpPr>
          <p:nvPr/>
        </p:nvSpPr>
        <p:spPr bwMode="auto">
          <a:xfrm>
            <a:off x="1905000" y="5032375"/>
            <a:ext cx="82057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800" b="0">
                <a:solidFill>
                  <a:srgbClr val="000000"/>
                </a:solidFill>
                <a:latin typeface="Arial" panose="020B0604020202020204" pitchFamily="34" charset="0"/>
                <a:cs typeface="Arial" panose="020B0604020202020204" pitchFamily="34" charset="0"/>
              </a:rPr>
              <a:t>19.8% pts under 35 stopped all endocrine therapy prior to 5 years</a:t>
            </a:r>
          </a:p>
          <a:p>
            <a:r>
              <a:rPr lang="en-US" altLang="en-US" sz="1800" b="0">
                <a:solidFill>
                  <a:srgbClr val="000000"/>
                </a:solidFill>
                <a:latin typeface="Arial" panose="020B0604020202020204" pitchFamily="34" charset="0"/>
                <a:cs typeface="Arial" panose="020B0604020202020204" pitchFamily="34" charset="0"/>
              </a:rPr>
              <a:t>No greater toxicity symptom burden in women &lt; 35 compared with </a:t>
            </a:r>
            <a:r>
              <a:rPr lang="en-US" altLang="en-US" sz="1800" b="0" u="sng">
                <a:solidFill>
                  <a:srgbClr val="000000"/>
                </a:solidFill>
                <a:latin typeface="Arial" panose="020B0604020202020204" pitchFamily="34" charset="0"/>
                <a:cs typeface="Arial" panose="020B0604020202020204" pitchFamily="34" charset="0"/>
              </a:rPr>
              <a:t>&gt;</a:t>
            </a:r>
            <a:r>
              <a:rPr lang="en-US" altLang="en-US" sz="1800" b="0">
                <a:solidFill>
                  <a:srgbClr val="000000"/>
                </a:solidFill>
                <a:latin typeface="Arial" panose="020B0604020202020204" pitchFamily="34" charset="0"/>
                <a:cs typeface="Arial" panose="020B0604020202020204" pitchFamily="34" charset="0"/>
              </a:rPr>
              <a:t> 35</a:t>
            </a:r>
          </a:p>
          <a:p>
            <a:r>
              <a:rPr lang="en-US" altLang="en-US" sz="1800" b="0">
                <a:solidFill>
                  <a:srgbClr val="000000"/>
                </a:solidFill>
                <a:latin typeface="Arial" panose="020B0604020202020204" pitchFamily="34" charset="0"/>
                <a:cs typeface="Arial" panose="020B0604020202020204" pitchFamily="34" charset="0"/>
              </a:rPr>
              <a:t>Hot flashes, decreased libido and arousal were most significant in women &lt; 35</a:t>
            </a:r>
          </a:p>
        </p:txBody>
      </p:sp>
      <p:sp>
        <p:nvSpPr>
          <p:cNvPr id="44038" name="TextBox 2">
            <a:extLst>
              <a:ext uri="{FF2B5EF4-FFF2-40B4-BE49-F238E27FC236}">
                <a16:creationId xmlns:a16="http://schemas.microsoft.com/office/drawing/2014/main" id="{C53B31A8-C97A-25D5-76AF-9A8AC94D03C5}"/>
              </a:ext>
            </a:extLst>
          </p:cNvPr>
          <p:cNvSpPr txBox="1">
            <a:spLocks noChangeArrowheads="1"/>
          </p:cNvSpPr>
          <p:nvPr/>
        </p:nvSpPr>
        <p:spPr bwMode="auto">
          <a:xfrm>
            <a:off x="3829050" y="6184900"/>
            <a:ext cx="36512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200" b="0" dirty="0">
                <a:latin typeface="Arial" panose="020B0604020202020204" pitchFamily="34" charset="0"/>
                <a:cs typeface="Arial" panose="020B0604020202020204" pitchFamily="34" charset="0"/>
              </a:rPr>
              <a:t>Saha P et al. </a:t>
            </a:r>
            <a:r>
              <a:rPr lang="en-US" altLang="en-US" sz="1200" b="0" i="1" dirty="0">
                <a:latin typeface="Arial" panose="020B0604020202020204" pitchFamily="34" charset="0"/>
                <a:cs typeface="Arial" panose="020B0604020202020204" pitchFamily="34" charset="0"/>
              </a:rPr>
              <a:t>J Clin Oncol</a:t>
            </a:r>
            <a:r>
              <a:rPr lang="en-US" altLang="en-US" sz="1200" b="0" dirty="0">
                <a:latin typeface="Arial" panose="020B0604020202020204" pitchFamily="34" charset="0"/>
                <a:cs typeface="Arial" panose="020B0604020202020204" pitchFamily="34" charset="0"/>
              </a:rPr>
              <a:t>. 2017;35(27):3113-3122.</a:t>
            </a:r>
          </a:p>
        </p:txBody>
      </p:sp>
      <p:sp>
        <p:nvSpPr>
          <p:cNvPr id="2" name="Rectangle 1">
            <a:extLst>
              <a:ext uri="{FF2B5EF4-FFF2-40B4-BE49-F238E27FC236}">
                <a16:creationId xmlns:a16="http://schemas.microsoft.com/office/drawing/2014/main" id="{1FF4DFEA-272F-524F-F647-1B133EF730D1}"/>
              </a:ext>
            </a:extLst>
          </p:cNvPr>
          <p:cNvSpPr/>
          <p:nvPr/>
        </p:nvSpPr>
        <p:spPr>
          <a:xfrm>
            <a:off x="1676400" y="76200"/>
            <a:ext cx="1219200" cy="228600"/>
          </a:xfrm>
          <a:prstGeom prst="rect">
            <a:avLst/>
          </a:prstGeom>
          <a:solidFill>
            <a:srgbClr val="800000"/>
          </a:solidFill>
          <a:ln>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D7619-B000-EA5A-DE24-D8A05C60F175}"/>
              </a:ext>
            </a:extLst>
          </p:cNvPr>
          <p:cNvSpPr>
            <a:spLocks noGrp="1"/>
          </p:cNvSpPr>
          <p:nvPr>
            <p:ph type="title"/>
          </p:nvPr>
        </p:nvSpPr>
        <p:spPr/>
        <p:txBody>
          <a:bodyPr rtlCol="0">
            <a:normAutofit/>
          </a:bodyPr>
          <a:lstStyle/>
          <a:p>
            <a:pPr eaLnBrk="1" fontAlgn="auto" hangingPunct="1">
              <a:spcAft>
                <a:spcPts val="0"/>
              </a:spcAft>
              <a:buFont typeface="StarSymbol" charset="0"/>
              <a:buNone/>
              <a:defRPr/>
            </a:pPr>
            <a:r>
              <a:rPr lang="en-US" sz="700" dirty="0">
                <a:ea typeface="+mn-ea"/>
                <a:cs typeface="+mn-cs"/>
              </a:rPr>
              <a:t>Composite Risk and STEPP Analysis</a:t>
            </a:r>
          </a:p>
        </p:txBody>
      </p:sp>
      <p:pic>
        <p:nvPicPr>
          <p:cNvPr id="22530" name="Picture 2">
            <a:extLst>
              <a:ext uri="{FF2B5EF4-FFF2-40B4-BE49-F238E27FC236}">
                <a16:creationId xmlns:a16="http://schemas.microsoft.com/office/drawing/2014/main" id="{D3256AB9-AF4A-17AF-714B-7A72782A4423}"/>
              </a:ext>
            </a:extLst>
          </p:cNvPr>
          <p:cNvPicPr>
            <a:picLocks noChangeAspect="1" noChangeArrowheads="1"/>
          </p:cNvPicPr>
          <p:nvPr/>
        </p:nvPicPr>
        <p:blipFill>
          <a:blip r:embed="rId2"/>
          <a:srcRect/>
          <a:stretch>
            <a:fillRect/>
          </a:stretch>
        </p:blipFill>
        <p:spPr bwMode="auto">
          <a:xfrm>
            <a:off x="1143000" y="457200"/>
            <a:ext cx="8810625" cy="5867400"/>
          </a:xfrm>
          <a:prstGeom prst="rect">
            <a:avLst/>
          </a:prstGeom>
          <a:noFill/>
          <a:ln>
            <a:noFill/>
          </a:ln>
          <a:effectLst/>
        </p:spPr>
      </p:pic>
      <p:sp>
        <p:nvSpPr>
          <p:cNvPr id="54277" name="TextBox 3">
            <a:extLst>
              <a:ext uri="{FF2B5EF4-FFF2-40B4-BE49-F238E27FC236}">
                <a16:creationId xmlns:a16="http://schemas.microsoft.com/office/drawing/2014/main" id="{C08177BF-08E8-1170-5015-BD59A2549CB1}"/>
              </a:ext>
            </a:extLst>
          </p:cNvPr>
          <p:cNvSpPr txBox="1">
            <a:spLocks noChangeArrowheads="1"/>
          </p:cNvSpPr>
          <p:nvPr/>
        </p:nvSpPr>
        <p:spPr bwMode="auto">
          <a:xfrm>
            <a:off x="3657600" y="6338888"/>
            <a:ext cx="32908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b="0">
                <a:latin typeface="Arial" panose="020B0604020202020204" pitchFamily="34" charset="0"/>
                <a:cs typeface="Arial" panose="020B0604020202020204" pitchFamily="34" charset="0"/>
              </a:rPr>
              <a:t>Regan et al. ASCO 2018. Abstract 503.</a:t>
            </a:r>
          </a:p>
        </p:txBody>
      </p:sp>
      <p:sp>
        <p:nvSpPr>
          <p:cNvPr id="3" name="Rectangle 2">
            <a:extLst>
              <a:ext uri="{FF2B5EF4-FFF2-40B4-BE49-F238E27FC236}">
                <a16:creationId xmlns:a16="http://schemas.microsoft.com/office/drawing/2014/main" id="{6F89F43B-FB9E-71D6-B088-D97DF99FFD74}"/>
              </a:ext>
            </a:extLst>
          </p:cNvPr>
          <p:cNvSpPr/>
          <p:nvPr/>
        </p:nvSpPr>
        <p:spPr>
          <a:xfrm>
            <a:off x="1676400" y="76200"/>
            <a:ext cx="1219200" cy="228600"/>
          </a:xfrm>
          <a:prstGeom prst="rect">
            <a:avLst/>
          </a:prstGeom>
          <a:solidFill>
            <a:srgbClr val="800000"/>
          </a:solidFill>
          <a:ln>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9DDDE-22DE-EB23-9D55-8D6848312E30}"/>
              </a:ext>
            </a:extLst>
          </p:cNvPr>
          <p:cNvSpPr>
            <a:spLocks noGrp="1"/>
          </p:cNvSpPr>
          <p:nvPr>
            <p:ph type="title"/>
          </p:nvPr>
        </p:nvSpPr>
        <p:spPr/>
        <p:txBody>
          <a:bodyPr rtlCol="0">
            <a:normAutofit/>
          </a:bodyPr>
          <a:lstStyle/>
          <a:p>
            <a:pPr eaLnBrk="1" fontAlgn="auto" hangingPunct="1">
              <a:spcAft>
                <a:spcPts val="0"/>
              </a:spcAft>
              <a:buFont typeface="StarSymbol" charset="0"/>
              <a:buNone/>
              <a:defRPr/>
            </a:pPr>
            <a:r>
              <a:rPr lang="en-US" sz="700" dirty="0">
                <a:ea typeface="+mn-ea"/>
                <a:cs typeface="+mn-cs"/>
              </a:rPr>
              <a:t>STEPP of 8-yr Freedom from Distant Recurrence according to Composite Risk</a:t>
            </a:r>
          </a:p>
        </p:txBody>
      </p:sp>
      <p:pic>
        <p:nvPicPr>
          <p:cNvPr id="23554" name="Picture 2">
            <a:extLst>
              <a:ext uri="{FF2B5EF4-FFF2-40B4-BE49-F238E27FC236}">
                <a16:creationId xmlns:a16="http://schemas.microsoft.com/office/drawing/2014/main" id="{97AB5C2D-FADE-398C-E1E2-8D13CEA593EA}"/>
              </a:ext>
            </a:extLst>
          </p:cNvPr>
          <p:cNvPicPr>
            <a:picLocks noChangeAspect="1" noChangeArrowheads="1"/>
          </p:cNvPicPr>
          <p:nvPr/>
        </p:nvPicPr>
        <p:blipFill>
          <a:blip r:embed="rId2"/>
          <a:srcRect/>
          <a:stretch>
            <a:fillRect/>
          </a:stretch>
        </p:blipFill>
        <p:spPr bwMode="auto">
          <a:xfrm>
            <a:off x="2238375" y="671513"/>
            <a:ext cx="7715250" cy="5143500"/>
          </a:xfrm>
          <a:prstGeom prst="rect">
            <a:avLst/>
          </a:prstGeom>
          <a:noFill/>
          <a:ln>
            <a:noFill/>
          </a:ln>
          <a:effectLst/>
        </p:spPr>
      </p:pic>
      <p:sp>
        <p:nvSpPr>
          <p:cNvPr id="55301" name="TextBox 3">
            <a:extLst>
              <a:ext uri="{FF2B5EF4-FFF2-40B4-BE49-F238E27FC236}">
                <a16:creationId xmlns:a16="http://schemas.microsoft.com/office/drawing/2014/main" id="{50C59E35-31FC-6BD2-62B8-B8CD9C8D1FD8}"/>
              </a:ext>
            </a:extLst>
          </p:cNvPr>
          <p:cNvSpPr txBox="1">
            <a:spLocks noChangeArrowheads="1"/>
          </p:cNvSpPr>
          <p:nvPr/>
        </p:nvSpPr>
        <p:spPr bwMode="auto">
          <a:xfrm>
            <a:off x="3657600" y="6338888"/>
            <a:ext cx="32908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b="0">
                <a:latin typeface="Arial" panose="020B0604020202020204" pitchFamily="34" charset="0"/>
                <a:cs typeface="Arial" panose="020B0604020202020204" pitchFamily="34" charset="0"/>
              </a:rPr>
              <a:t>Regan et al. ASCO 2018. Abstract 503.</a:t>
            </a:r>
          </a:p>
        </p:txBody>
      </p:sp>
      <p:sp>
        <p:nvSpPr>
          <p:cNvPr id="3" name="Rectangle 2">
            <a:extLst>
              <a:ext uri="{FF2B5EF4-FFF2-40B4-BE49-F238E27FC236}">
                <a16:creationId xmlns:a16="http://schemas.microsoft.com/office/drawing/2014/main" id="{41A5A968-D660-6A02-BBD6-1A2D95C855E9}"/>
              </a:ext>
            </a:extLst>
          </p:cNvPr>
          <p:cNvSpPr/>
          <p:nvPr/>
        </p:nvSpPr>
        <p:spPr>
          <a:xfrm>
            <a:off x="1676400" y="76200"/>
            <a:ext cx="1219200" cy="228600"/>
          </a:xfrm>
          <a:prstGeom prst="rect">
            <a:avLst/>
          </a:prstGeom>
          <a:solidFill>
            <a:srgbClr val="800000"/>
          </a:solidFill>
          <a:ln>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F547E-3E4E-04F8-92BD-272F658A7E73}"/>
              </a:ext>
            </a:extLst>
          </p:cNvPr>
          <p:cNvSpPr>
            <a:spLocks noGrp="1"/>
          </p:cNvSpPr>
          <p:nvPr>
            <p:ph type="title"/>
          </p:nvPr>
        </p:nvSpPr>
        <p:spPr/>
        <p:txBody>
          <a:bodyPr rtlCol="0">
            <a:normAutofit/>
          </a:bodyPr>
          <a:lstStyle/>
          <a:p>
            <a:pPr eaLnBrk="1" fontAlgn="auto" hangingPunct="1">
              <a:spcAft>
                <a:spcPts val="0"/>
              </a:spcAft>
              <a:buFont typeface="StarSymbol" charset="0"/>
              <a:buNone/>
              <a:defRPr/>
            </a:pPr>
            <a:r>
              <a:rPr lang="en-US" sz="700" dirty="0">
                <a:ea typeface="+mn-ea"/>
                <a:cs typeface="+mn-cs"/>
              </a:rPr>
              <a:t>Slide 14</a:t>
            </a:r>
          </a:p>
        </p:txBody>
      </p:sp>
      <p:pic>
        <p:nvPicPr>
          <p:cNvPr id="27650" name="Picture 2">
            <a:extLst>
              <a:ext uri="{FF2B5EF4-FFF2-40B4-BE49-F238E27FC236}">
                <a16:creationId xmlns:a16="http://schemas.microsoft.com/office/drawing/2014/main" id="{65BC2F0D-5FBE-9B91-97D9-6D8DE1417A71}"/>
              </a:ext>
            </a:extLst>
          </p:cNvPr>
          <p:cNvPicPr>
            <a:picLocks noChangeAspect="1" noChangeArrowheads="1"/>
          </p:cNvPicPr>
          <p:nvPr/>
        </p:nvPicPr>
        <p:blipFill>
          <a:blip r:embed="rId2"/>
          <a:srcRect/>
          <a:stretch>
            <a:fillRect/>
          </a:stretch>
        </p:blipFill>
        <p:spPr bwMode="auto">
          <a:xfrm>
            <a:off x="2238375" y="671513"/>
            <a:ext cx="7715250" cy="5143500"/>
          </a:xfrm>
          <a:prstGeom prst="rect">
            <a:avLst/>
          </a:prstGeom>
          <a:noFill/>
          <a:ln>
            <a:noFill/>
          </a:ln>
          <a:effectLst/>
        </p:spPr>
      </p:pic>
      <p:sp>
        <p:nvSpPr>
          <p:cNvPr id="57349" name="TextBox 3">
            <a:extLst>
              <a:ext uri="{FF2B5EF4-FFF2-40B4-BE49-F238E27FC236}">
                <a16:creationId xmlns:a16="http://schemas.microsoft.com/office/drawing/2014/main" id="{B19F8C25-3DD2-DEB6-E6C5-78B664DD61E7}"/>
              </a:ext>
            </a:extLst>
          </p:cNvPr>
          <p:cNvSpPr txBox="1">
            <a:spLocks noChangeArrowheads="1"/>
          </p:cNvSpPr>
          <p:nvPr/>
        </p:nvSpPr>
        <p:spPr bwMode="auto">
          <a:xfrm>
            <a:off x="3657600" y="6338888"/>
            <a:ext cx="32908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b="0">
                <a:latin typeface="Arial" panose="020B0604020202020204" pitchFamily="34" charset="0"/>
                <a:cs typeface="Arial" panose="020B0604020202020204" pitchFamily="34" charset="0"/>
              </a:rPr>
              <a:t>Regan et al. ASCO 2018. Abstract 503.</a:t>
            </a:r>
          </a:p>
        </p:txBody>
      </p:sp>
      <p:sp>
        <p:nvSpPr>
          <p:cNvPr id="3" name="Rectangle 2">
            <a:extLst>
              <a:ext uri="{FF2B5EF4-FFF2-40B4-BE49-F238E27FC236}">
                <a16:creationId xmlns:a16="http://schemas.microsoft.com/office/drawing/2014/main" id="{3824416A-3B93-B961-F6D7-B121EF2C5260}"/>
              </a:ext>
            </a:extLst>
          </p:cNvPr>
          <p:cNvSpPr/>
          <p:nvPr/>
        </p:nvSpPr>
        <p:spPr>
          <a:xfrm>
            <a:off x="1676400" y="76200"/>
            <a:ext cx="1219200" cy="228600"/>
          </a:xfrm>
          <a:prstGeom prst="rect">
            <a:avLst/>
          </a:prstGeom>
          <a:solidFill>
            <a:srgbClr val="800000"/>
          </a:solidFill>
          <a:ln>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8EED737-3597-8828-A5A6-E01E97038F38}"/>
              </a:ext>
            </a:extLst>
          </p:cNvPr>
          <p:cNvSpPr txBox="1"/>
          <p:nvPr/>
        </p:nvSpPr>
        <p:spPr>
          <a:xfrm>
            <a:off x="1295400" y="1851526"/>
            <a:ext cx="9906000" cy="3108543"/>
          </a:xfrm>
          <a:prstGeom prst="rect">
            <a:avLst/>
          </a:prstGeom>
          <a:solidFill>
            <a:schemeClr val="bg1">
              <a:lumMod val="85000"/>
            </a:schemeClr>
          </a:solidFill>
        </p:spPr>
        <p:txBody>
          <a:bodyPr wrap="square" rtlCol="0">
            <a:spAutoFit/>
          </a:bodyPr>
          <a:lstStyle/>
          <a:p>
            <a:pPr algn="ctr"/>
            <a:r>
              <a:rPr lang="en-US" sz="2800" dirty="0"/>
              <a:t>Composite Risk Application</a:t>
            </a:r>
          </a:p>
          <a:p>
            <a:endParaRPr lang="en-US" sz="2800" dirty="0"/>
          </a:p>
          <a:p>
            <a:r>
              <a:rPr lang="en-US" sz="2800" dirty="0">
                <a:hlinkClick r:id="rId3"/>
              </a:rPr>
              <a:t>https://rconnect.dfci.harvard.edu/CompositeRiskSTEPP/</a:t>
            </a:r>
            <a:endParaRPr lang="en-US" sz="2800" dirty="0"/>
          </a:p>
          <a:p>
            <a:endParaRPr lang="en-US" sz="2800" dirty="0"/>
          </a:p>
          <a:p>
            <a:r>
              <a:rPr lang="en-US" sz="2800" b="0" i="0" dirty="0">
                <a:solidFill>
                  <a:srgbClr val="4D5156"/>
                </a:solidFill>
                <a:effectLst/>
                <a:latin typeface="Roboto" panose="02000000000000000000" pitchFamily="2" charset="0"/>
              </a:rPr>
              <a:t>8-year freedom from distant recurrence across </a:t>
            </a:r>
            <a:r>
              <a:rPr lang="en-US" sz="2800" b="1" i="0" dirty="0">
                <a:solidFill>
                  <a:srgbClr val="5F6368"/>
                </a:solidFill>
                <a:effectLst/>
                <a:latin typeface="Roboto" panose="02000000000000000000" pitchFamily="2" charset="0"/>
              </a:rPr>
              <a:t>composite risks</a:t>
            </a:r>
            <a:r>
              <a:rPr lang="en-US" sz="2800" b="0" i="0" dirty="0">
                <a:solidFill>
                  <a:srgbClr val="4D5156"/>
                </a:solidFill>
                <a:effectLst/>
                <a:latin typeface="Roboto" panose="02000000000000000000" pitchFamily="2" charset="0"/>
              </a:rPr>
              <a:t> in the 4 cohorts defined by trial and chemotherapy decision</a:t>
            </a:r>
            <a:endParaRPr lang="en-US" sz="2800" dirty="0"/>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A70E8-2536-E180-131A-AD88EE3EA641}"/>
            </a:ext>
          </a:extLst>
        </p:cNvPr>
        <p:cNvGrpSpPr/>
        <p:nvPr/>
      </p:nvGrpSpPr>
      <p:grpSpPr>
        <a:xfrm>
          <a:off x="0" y="0"/>
          <a:ext cx="0" cy="0"/>
          <a:chOff x="0" y="0"/>
          <a:chExt cx="0" cy="0"/>
        </a:xfrm>
      </p:grpSpPr>
      <p:sp>
        <p:nvSpPr>
          <p:cNvPr id="37891" name="Title 3">
            <a:extLst>
              <a:ext uri="{FF2B5EF4-FFF2-40B4-BE49-F238E27FC236}">
                <a16:creationId xmlns:a16="http://schemas.microsoft.com/office/drawing/2014/main" id="{497F646E-B181-DDE6-9A5A-66F868F1D2A8}"/>
              </a:ext>
            </a:extLst>
          </p:cNvPr>
          <p:cNvSpPr>
            <a:spLocks noGrp="1" noChangeArrowheads="1"/>
          </p:cNvSpPr>
          <p:nvPr>
            <p:ph type="title"/>
          </p:nvPr>
        </p:nvSpPr>
        <p:spPr>
          <a:xfrm>
            <a:off x="838200" y="457200"/>
            <a:ext cx="10515600" cy="752475"/>
          </a:xfrm>
        </p:spPr>
        <p:txBody>
          <a:bodyPr/>
          <a:lstStyle/>
          <a:p>
            <a:pPr eaLnBrk="1" hangingPunct="1"/>
            <a:r>
              <a:rPr lang="en-US" altLang="en-US" dirty="0">
                <a:latin typeface="+mn-lt"/>
              </a:rPr>
              <a:t>ASTRRA Trial</a:t>
            </a:r>
          </a:p>
        </p:txBody>
      </p:sp>
      <p:sp>
        <p:nvSpPr>
          <p:cNvPr id="2" name="Rectangle 1">
            <a:extLst>
              <a:ext uri="{FF2B5EF4-FFF2-40B4-BE49-F238E27FC236}">
                <a16:creationId xmlns:a16="http://schemas.microsoft.com/office/drawing/2014/main" id="{28A065B0-9C95-D7D8-07EE-1291A4B99E81}"/>
              </a:ext>
            </a:extLst>
          </p:cNvPr>
          <p:cNvSpPr/>
          <p:nvPr/>
        </p:nvSpPr>
        <p:spPr>
          <a:xfrm>
            <a:off x="1676400" y="76200"/>
            <a:ext cx="1219200" cy="228600"/>
          </a:xfrm>
          <a:prstGeom prst="rect">
            <a:avLst/>
          </a:prstGeom>
          <a:solidFill>
            <a:srgbClr val="800000"/>
          </a:solidFill>
          <a:ln>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6A94F1-B79A-6AA2-D9F0-1B765CD498BD}"/>
              </a:ext>
            </a:extLst>
          </p:cNvPr>
          <p:cNvPicPr>
            <a:picLocks noChangeAspect="1"/>
          </p:cNvPicPr>
          <p:nvPr/>
        </p:nvPicPr>
        <p:blipFill>
          <a:blip r:embed="rId2"/>
          <a:stretch>
            <a:fillRect/>
          </a:stretch>
        </p:blipFill>
        <p:spPr>
          <a:xfrm>
            <a:off x="838200" y="1074616"/>
            <a:ext cx="9982200" cy="5630984"/>
          </a:xfrm>
          <a:prstGeom prst="rect">
            <a:avLst/>
          </a:prstGeom>
        </p:spPr>
      </p:pic>
    </p:spTree>
    <p:extLst>
      <p:ext uri="{BB962C8B-B14F-4D97-AF65-F5344CB8AC3E}">
        <p14:creationId xmlns:p14="http://schemas.microsoft.com/office/powerpoint/2010/main" val="2281121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27B2EAC-489A-59FF-F16B-FD9D8B4EDCE8}"/>
              </a:ext>
            </a:extLst>
          </p:cNvPr>
          <p:cNvSpPr txBox="1">
            <a:spLocks/>
          </p:cNvSpPr>
          <p:nvPr/>
        </p:nvSpPr>
        <p:spPr bwMode="auto">
          <a:xfrm>
            <a:off x="372269" y="6320322"/>
            <a:ext cx="10497413" cy="357187"/>
          </a:xfrm>
          <a:prstGeom prst="rect">
            <a:avLst/>
          </a:prstGeom>
          <a:noFill/>
          <a:ln>
            <a:noFill/>
          </a:ln>
          <a:effectLst/>
        </p:spPr>
        <p:txBody>
          <a:bodyPr lIns="0" tIns="0" rIns="0" bIns="0" anchor="ct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a:defRPr/>
            </a:pPr>
            <a:r>
              <a:rPr lang="en-US" sz="1125" dirty="0">
                <a:solidFill>
                  <a:schemeClr val="tx1"/>
                </a:solidFill>
                <a:latin typeface="Arial" charset="0"/>
                <a:ea typeface="+mn-ea"/>
                <a:cs typeface="+mn-cs"/>
              </a:rPr>
              <a:t>Content of this presentation is the property of the author, licensed by ASCO. Permission required for reuse.</a:t>
            </a:r>
          </a:p>
        </p:txBody>
      </p:sp>
      <p:sp>
        <p:nvSpPr>
          <p:cNvPr id="3" name="Rectangle 2">
            <a:extLst>
              <a:ext uri="{FF2B5EF4-FFF2-40B4-BE49-F238E27FC236}">
                <a16:creationId xmlns:a16="http://schemas.microsoft.com/office/drawing/2014/main" id="{9D989263-104C-A574-BC19-39D39AC9E0A1}"/>
              </a:ext>
            </a:extLst>
          </p:cNvPr>
          <p:cNvSpPr/>
          <p:nvPr/>
        </p:nvSpPr>
        <p:spPr>
          <a:xfrm>
            <a:off x="1676400" y="76200"/>
            <a:ext cx="1219200" cy="228600"/>
          </a:xfrm>
          <a:prstGeom prst="rect">
            <a:avLst/>
          </a:prstGeom>
          <a:solidFill>
            <a:srgbClr val="800000"/>
          </a:solidFill>
          <a:ln>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53E2AA2-4D73-0DA6-BD7D-54A5FFD50760}"/>
              </a:ext>
            </a:extLst>
          </p:cNvPr>
          <p:cNvPicPr>
            <a:picLocks noChangeAspect="1"/>
          </p:cNvPicPr>
          <p:nvPr/>
        </p:nvPicPr>
        <p:blipFill>
          <a:blip r:embed="rId2"/>
          <a:stretch>
            <a:fillRect/>
          </a:stretch>
        </p:blipFill>
        <p:spPr>
          <a:xfrm>
            <a:off x="1066799" y="605033"/>
            <a:ext cx="10178353" cy="5715289"/>
          </a:xfrm>
          <a:prstGeom prst="rect">
            <a:avLst/>
          </a:prstGeom>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A468E-3B8A-3E69-CC54-269F6A443C02}"/>
              </a:ext>
            </a:extLst>
          </p:cNvPr>
          <p:cNvSpPr>
            <a:spLocks noGrp="1"/>
          </p:cNvSpPr>
          <p:nvPr>
            <p:ph type="title" idx="4294967295"/>
          </p:nvPr>
        </p:nvSpPr>
        <p:spPr>
          <a:xfrm>
            <a:off x="0" y="2571750"/>
            <a:ext cx="7318375" cy="322263"/>
          </a:xfrm>
        </p:spPr>
        <p:txBody>
          <a:bodyPr/>
          <a:lstStyle/>
          <a:p>
            <a:pPr>
              <a:defRPr/>
            </a:pPr>
            <a:r>
              <a:rPr lang="en-US" sz="656" dirty="0">
                <a:solidFill>
                  <a:schemeClr val="tx1"/>
                </a:solidFill>
                <a:latin typeface="Arial" charset="0"/>
                <a:ea typeface="+mn-ea"/>
                <a:cs typeface="+mn-cs"/>
              </a:rPr>
              <a:t>Comparisons between ASTRRA and SOFT trial</a:t>
            </a:r>
          </a:p>
        </p:txBody>
      </p:sp>
      <p:pic>
        <p:nvPicPr>
          <p:cNvPr id="67587" name="Picture 2">
            <a:extLst>
              <a:ext uri="{FF2B5EF4-FFF2-40B4-BE49-F238E27FC236}">
                <a16:creationId xmlns:a16="http://schemas.microsoft.com/office/drawing/2014/main" id="{CD43F4A1-556C-602D-F9F0-BCA1B1D38C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 y="609600"/>
            <a:ext cx="10328855" cy="581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a:extLst>
              <a:ext uri="{FF2B5EF4-FFF2-40B4-BE49-F238E27FC236}">
                <a16:creationId xmlns:a16="http://schemas.microsoft.com/office/drawing/2014/main" id="{049B7CBF-868A-28BC-94FB-2D997B549C61}"/>
              </a:ext>
            </a:extLst>
          </p:cNvPr>
          <p:cNvSpPr txBox="1">
            <a:spLocks/>
          </p:cNvSpPr>
          <p:nvPr/>
        </p:nvSpPr>
        <p:spPr bwMode="auto">
          <a:xfrm>
            <a:off x="390525" y="6248400"/>
            <a:ext cx="10328855" cy="357187"/>
          </a:xfrm>
          <a:prstGeom prst="rect">
            <a:avLst/>
          </a:prstGeom>
          <a:noFill/>
          <a:ln>
            <a:noFill/>
          </a:ln>
          <a:effectLst/>
        </p:spPr>
        <p:txBody>
          <a:bodyPr lIns="0" tIns="0" rIns="0" bIns="0" anchor="ct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a:defRPr/>
            </a:pPr>
            <a:r>
              <a:rPr lang="en-US" sz="1125" dirty="0">
                <a:solidFill>
                  <a:schemeClr val="tx1"/>
                </a:solidFill>
                <a:latin typeface="Arial" charset="0"/>
                <a:ea typeface="+mn-ea"/>
                <a:cs typeface="+mn-cs"/>
              </a:rPr>
              <a:t>Content of this presentation is the property of the author, licensed by ASCO. Permission required for reuse.</a:t>
            </a:r>
          </a:p>
        </p:txBody>
      </p:sp>
      <p:sp>
        <p:nvSpPr>
          <p:cNvPr id="3" name="Rectangle 2">
            <a:extLst>
              <a:ext uri="{FF2B5EF4-FFF2-40B4-BE49-F238E27FC236}">
                <a16:creationId xmlns:a16="http://schemas.microsoft.com/office/drawing/2014/main" id="{914B738E-A764-E1C8-D984-953D3885DF57}"/>
              </a:ext>
            </a:extLst>
          </p:cNvPr>
          <p:cNvSpPr/>
          <p:nvPr/>
        </p:nvSpPr>
        <p:spPr>
          <a:xfrm>
            <a:off x="1676400" y="76200"/>
            <a:ext cx="1219200" cy="228600"/>
          </a:xfrm>
          <a:prstGeom prst="rect">
            <a:avLst/>
          </a:prstGeom>
          <a:solidFill>
            <a:srgbClr val="800000"/>
          </a:solidFill>
          <a:ln>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5F1907BC-4F72-58B1-4897-3D40A3D79F52}"/>
              </a:ext>
            </a:extLst>
          </p:cNvPr>
          <p:cNvSpPr>
            <a:spLocks noGrp="1" noChangeArrowheads="1"/>
          </p:cNvSpPr>
          <p:nvPr>
            <p:ph type="ctrTitle"/>
          </p:nvPr>
        </p:nvSpPr>
        <p:spPr/>
        <p:txBody>
          <a:bodyPr/>
          <a:lstStyle/>
          <a:p>
            <a:pPr eaLnBrk="1" hangingPunct="1"/>
            <a:r>
              <a:rPr lang="en-US" altLang="en-US" dirty="0"/>
              <a:t>Does ovarian suppression improve outcome?</a:t>
            </a:r>
          </a:p>
        </p:txBody>
      </p:sp>
      <p:sp>
        <p:nvSpPr>
          <p:cNvPr id="2" name="Rectangle 1">
            <a:extLst>
              <a:ext uri="{FF2B5EF4-FFF2-40B4-BE49-F238E27FC236}">
                <a16:creationId xmlns:a16="http://schemas.microsoft.com/office/drawing/2014/main" id="{0D2ABEA6-CA14-DD60-4B3A-6B208BDFFD70}"/>
              </a:ext>
            </a:extLst>
          </p:cNvPr>
          <p:cNvSpPr/>
          <p:nvPr/>
        </p:nvSpPr>
        <p:spPr>
          <a:xfrm>
            <a:off x="1676400" y="76200"/>
            <a:ext cx="1219200" cy="228600"/>
          </a:xfrm>
          <a:prstGeom prst="rect">
            <a:avLst/>
          </a:prstGeom>
          <a:solidFill>
            <a:srgbClr val="800000"/>
          </a:solidFill>
          <a:ln>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FE1DD8F-B8DB-DB11-166B-71BCCD33DCF0}"/>
              </a:ext>
            </a:extLst>
          </p:cNvPr>
          <p:cNvSpPr txBox="1">
            <a:spLocks/>
          </p:cNvSpPr>
          <p:nvPr/>
        </p:nvSpPr>
        <p:spPr bwMode="auto">
          <a:xfrm>
            <a:off x="372269" y="6267416"/>
            <a:ext cx="10456107" cy="357187"/>
          </a:xfrm>
          <a:prstGeom prst="rect">
            <a:avLst/>
          </a:prstGeom>
          <a:noFill/>
          <a:ln>
            <a:noFill/>
          </a:ln>
          <a:effectLst/>
        </p:spPr>
        <p:txBody>
          <a:bodyPr lIns="0" tIns="0" rIns="0" bIns="0" anchor="ct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a:defRPr/>
            </a:pPr>
            <a:r>
              <a:rPr lang="en-US" sz="1125" dirty="0">
                <a:solidFill>
                  <a:schemeClr val="tx1"/>
                </a:solidFill>
                <a:latin typeface="Arial" charset="0"/>
                <a:ea typeface="+mn-ea"/>
                <a:cs typeface="+mn-cs"/>
              </a:rPr>
              <a:t>Content of this presentation is the property of the author, licensed by ASCO. Permission required for reuse.</a:t>
            </a:r>
          </a:p>
        </p:txBody>
      </p:sp>
      <p:sp>
        <p:nvSpPr>
          <p:cNvPr id="3" name="Rectangle 2">
            <a:extLst>
              <a:ext uri="{FF2B5EF4-FFF2-40B4-BE49-F238E27FC236}">
                <a16:creationId xmlns:a16="http://schemas.microsoft.com/office/drawing/2014/main" id="{2C6DD0EA-A26B-5AC8-8468-090A91AFEE72}"/>
              </a:ext>
            </a:extLst>
          </p:cNvPr>
          <p:cNvSpPr/>
          <p:nvPr/>
        </p:nvSpPr>
        <p:spPr>
          <a:xfrm>
            <a:off x="1676400" y="76200"/>
            <a:ext cx="1219200" cy="228600"/>
          </a:xfrm>
          <a:prstGeom prst="rect">
            <a:avLst/>
          </a:prstGeom>
          <a:solidFill>
            <a:srgbClr val="800000"/>
          </a:solidFill>
          <a:ln>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306646A-1588-1E5A-BC83-5FB0D7C8FC82}"/>
              </a:ext>
            </a:extLst>
          </p:cNvPr>
          <p:cNvPicPr>
            <a:picLocks noChangeAspect="1"/>
          </p:cNvPicPr>
          <p:nvPr/>
        </p:nvPicPr>
        <p:blipFill>
          <a:blip r:embed="rId2"/>
          <a:stretch>
            <a:fillRect/>
          </a:stretch>
        </p:blipFill>
        <p:spPr>
          <a:xfrm>
            <a:off x="762000" y="456230"/>
            <a:ext cx="10666258" cy="5944570"/>
          </a:xfrm>
          <a:prstGeom prst="rect">
            <a:avLst/>
          </a:prstGeom>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ACB15-9AC3-FF35-6F15-77B1D28D2E9A}"/>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0EDE0C76-3BBA-8D76-ACAA-7AAEDA39679D}"/>
              </a:ext>
            </a:extLst>
          </p:cNvPr>
          <p:cNvSpPr txBox="1">
            <a:spLocks/>
          </p:cNvSpPr>
          <p:nvPr/>
        </p:nvSpPr>
        <p:spPr bwMode="auto">
          <a:xfrm>
            <a:off x="372269" y="6267416"/>
            <a:ext cx="10456107" cy="357187"/>
          </a:xfrm>
          <a:prstGeom prst="rect">
            <a:avLst/>
          </a:prstGeom>
          <a:noFill/>
          <a:ln>
            <a:noFill/>
          </a:ln>
          <a:effectLst/>
        </p:spPr>
        <p:txBody>
          <a:bodyPr lIns="0" tIns="0" rIns="0" bIns="0" anchor="ct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a:defRPr/>
            </a:pPr>
            <a:r>
              <a:rPr lang="en-US" sz="1125" dirty="0">
                <a:solidFill>
                  <a:schemeClr val="tx1"/>
                </a:solidFill>
                <a:latin typeface="Arial" charset="0"/>
                <a:ea typeface="+mn-ea"/>
                <a:cs typeface="+mn-cs"/>
              </a:rPr>
              <a:t>Content of this presentation is the property of the author, licensed by ASCO. Permission required for reuse.</a:t>
            </a:r>
          </a:p>
        </p:txBody>
      </p:sp>
      <p:sp>
        <p:nvSpPr>
          <p:cNvPr id="3" name="Rectangle 2">
            <a:extLst>
              <a:ext uri="{FF2B5EF4-FFF2-40B4-BE49-F238E27FC236}">
                <a16:creationId xmlns:a16="http://schemas.microsoft.com/office/drawing/2014/main" id="{52BF8043-883F-F5CC-E769-561CB257B1FD}"/>
              </a:ext>
            </a:extLst>
          </p:cNvPr>
          <p:cNvSpPr/>
          <p:nvPr/>
        </p:nvSpPr>
        <p:spPr>
          <a:xfrm>
            <a:off x="1676400" y="76200"/>
            <a:ext cx="1219200" cy="228600"/>
          </a:xfrm>
          <a:prstGeom prst="rect">
            <a:avLst/>
          </a:prstGeom>
          <a:solidFill>
            <a:srgbClr val="800000"/>
          </a:solidFill>
          <a:ln>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22753DA-0CAA-E34F-4EC5-1DBC3D9E5760}"/>
              </a:ext>
            </a:extLst>
          </p:cNvPr>
          <p:cNvPicPr>
            <a:picLocks noChangeAspect="1"/>
          </p:cNvPicPr>
          <p:nvPr/>
        </p:nvPicPr>
        <p:blipFill>
          <a:blip r:embed="rId2"/>
          <a:stretch>
            <a:fillRect/>
          </a:stretch>
        </p:blipFill>
        <p:spPr>
          <a:xfrm>
            <a:off x="574891" y="457200"/>
            <a:ext cx="10242599" cy="5657816"/>
          </a:xfrm>
          <a:prstGeom prst="rect">
            <a:avLst/>
          </a:prstGeom>
        </p:spPr>
      </p:pic>
    </p:spTree>
    <p:extLst>
      <p:ext uri="{BB962C8B-B14F-4D97-AF65-F5344CB8AC3E}">
        <p14:creationId xmlns:p14="http://schemas.microsoft.com/office/powerpoint/2010/main" val="312288277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E23A2-8CBB-8C9D-DF92-B4663034F203}"/>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A4F01BFE-3E83-42A3-F23C-93FD248EBA85}"/>
              </a:ext>
            </a:extLst>
          </p:cNvPr>
          <p:cNvSpPr txBox="1">
            <a:spLocks/>
          </p:cNvSpPr>
          <p:nvPr/>
        </p:nvSpPr>
        <p:spPr bwMode="auto">
          <a:xfrm>
            <a:off x="372269" y="6267416"/>
            <a:ext cx="10456107" cy="357187"/>
          </a:xfrm>
          <a:prstGeom prst="rect">
            <a:avLst/>
          </a:prstGeom>
          <a:noFill/>
          <a:ln>
            <a:noFill/>
          </a:ln>
          <a:effectLst/>
        </p:spPr>
        <p:txBody>
          <a:bodyPr lIns="0" tIns="0" rIns="0" bIns="0" anchor="ct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a:defRPr/>
            </a:pPr>
            <a:r>
              <a:rPr lang="en-US" sz="1125" dirty="0">
                <a:solidFill>
                  <a:schemeClr val="tx1"/>
                </a:solidFill>
                <a:latin typeface="Arial" charset="0"/>
                <a:ea typeface="+mn-ea"/>
                <a:cs typeface="+mn-cs"/>
              </a:rPr>
              <a:t>Content of this presentation is the property of the author, licensed by ASCO. Permission required for reuse.</a:t>
            </a:r>
          </a:p>
        </p:txBody>
      </p:sp>
      <p:sp>
        <p:nvSpPr>
          <p:cNvPr id="3" name="Rectangle 2">
            <a:extLst>
              <a:ext uri="{FF2B5EF4-FFF2-40B4-BE49-F238E27FC236}">
                <a16:creationId xmlns:a16="http://schemas.microsoft.com/office/drawing/2014/main" id="{9C715755-B781-6FB2-3D22-7DC0F4C64EB0}"/>
              </a:ext>
            </a:extLst>
          </p:cNvPr>
          <p:cNvSpPr/>
          <p:nvPr/>
        </p:nvSpPr>
        <p:spPr>
          <a:xfrm>
            <a:off x="1676400" y="76200"/>
            <a:ext cx="1219200" cy="228600"/>
          </a:xfrm>
          <a:prstGeom prst="rect">
            <a:avLst/>
          </a:prstGeom>
          <a:solidFill>
            <a:srgbClr val="800000"/>
          </a:solidFill>
          <a:ln>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CCD210F-8B4E-51A1-3F11-B276D50CA4E5}"/>
              </a:ext>
            </a:extLst>
          </p:cNvPr>
          <p:cNvPicPr>
            <a:picLocks noChangeAspect="1"/>
          </p:cNvPicPr>
          <p:nvPr/>
        </p:nvPicPr>
        <p:blipFill>
          <a:blip r:embed="rId2"/>
          <a:stretch>
            <a:fillRect/>
          </a:stretch>
        </p:blipFill>
        <p:spPr>
          <a:xfrm>
            <a:off x="761999" y="434673"/>
            <a:ext cx="10390267" cy="5832743"/>
          </a:xfrm>
          <a:prstGeom prst="rect">
            <a:avLst/>
          </a:prstGeom>
        </p:spPr>
      </p:pic>
    </p:spTree>
    <p:extLst>
      <p:ext uri="{BB962C8B-B14F-4D97-AF65-F5344CB8AC3E}">
        <p14:creationId xmlns:p14="http://schemas.microsoft.com/office/powerpoint/2010/main" val="315242014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3ACA7-3C94-A66D-705F-F5AA784DF447}"/>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7475521A-CD7A-6580-2665-E434F62D5E6A}"/>
              </a:ext>
            </a:extLst>
          </p:cNvPr>
          <p:cNvSpPr txBox="1">
            <a:spLocks/>
          </p:cNvSpPr>
          <p:nvPr/>
        </p:nvSpPr>
        <p:spPr bwMode="auto">
          <a:xfrm>
            <a:off x="372269" y="6267416"/>
            <a:ext cx="10456107" cy="357187"/>
          </a:xfrm>
          <a:prstGeom prst="rect">
            <a:avLst/>
          </a:prstGeom>
          <a:noFill/>
          <a:ln>
            <a:noFill/>
          </a:ln>
          <a:effectLst/>
        </p:spPr>
        <p:txBody>
          <a:bodyPr lIns="0" tIns="0" rIns="0" bIns="0" anchor="ct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a:defRPr/>
            </a:pPr>
            <a:r>
              <a:rPr lang="en-US" sz="1125" dirty="0">
                <a:solidFill>
                  <a:schemeClr val="tx1"/>
                </a:solidFill>
                <a:latin typeface="Arial" charset="0"/>
                <a:ea typeface="+mn-ea"/>
                <a:cs typeface="+mn-cs"/>
              </a:rPr>
              <a:t>Content of this presentation is the property of the author, licensed by ASCO. Permission required for reuse.</a:t>
            </a:r>
          </a:p>
        </p:txBody>
      </p:sp>
      <p:sp>
        <p:nvSpPr>
          <p:cNvPr id="3" name="Rectangle 2">
            <a:extLst>
              <a:ext uri="{FF2B5EF4-FFF2-40B4-BE49-F238E27FC236}">
                <a16:creationId xmlns:a16="http://schemas.microsoft.com/office/drawing/2014/main" id="{237F9063-798A-7D75-02A6-D95347EF3C60}"/>
              </a:ext>
            </a:extLst>
          </p:cNvPr>
          <p:cNvSpPr/>
          <p:nvPr/>
        </p:nvSpPr>
        <p:spPr>
          <a:xfrm>
            <a:off x="1676400" y="76200"/>
            <a:ext cx="1219200" cy="228600"/>
          </a:xfrm>
          <a:prstGeom prst="rect">
            <a:avLst/>
          </a:prstGeom>
          <a:solidFill>
            <a:srgbClr val="800000"/>
          </a:solidFill>
          <a:ln>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638DA1E-020B-43AA-7AB3-9D5854FBF4DF}"/>
              </a:ext>
            </a:extLst>
          </p:cNvPr>
          <p:cNvPicPr>
            <a:picLocks noChangeAspect="1"/>
          </p:cNvPicPr>
          <p:nvPr/>
        </p:nvPicPr>
        <p:blipFill>
          <a:blip r:embed="rId2"/>
          <a:stretch>
            <a:fillRect/>
          </a:stretch>
        </p:blipFill>
        <p:spPr>
          <a:xfrm>
            <a:off x="990599" y="598657"/>
            <a:ext cx="10225363" cy="5668759"/>
          </a:xfrm>
          <a:prstGeom prst="rect">
            <a:avLst/>
          </a:prstGeom>
        </p:spPr>
      </p:pic>
    </p:spTree>
    <p:extLst>
      <p:ext uri="{BB962C8B-B14F-4D97-AF65-F5344CB8AC3E}">
        <p14:creationId xmlns:p14="http://schemas.microsoft.com/office/powerpoint/2010/main" val="141162545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31CB12B-CFEA-F0E4-A699-615EBA376676}"/>
              </a:ext>
            </a:extLst>
          </p:cNvPr>
          <p:cNvSpPr/>
          <p:nvPr/>
        </p:nvSpPr>
        <p:spPr>
          <a:xfrm>
            <a:off x="4953000" y="5486400"/>
            <a:ext cx="4687888" cy="520700"/>
          </a:xfrm>
          <a:prstGeom prst="rect">
            <a:avLst/>
          </a:prstGeom>
          <a:solidFill>
            <a:srgbClr val="7A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179" name="Slide Number Placeholder 1">
            <a:extLst>
              <a:ext uri="{FF2B5EF4-FFF2-40B4-BE49-F238E27FC236}">
                <a16:creationId xmlns:a16="http://schemas.microsoft.com/office/drawing/2014/main" id="{62111F20-D114-200E-1198-DBBD0E86DDB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715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577850" indent="-192088" defTabSz="77152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963613" indent="-192088" defTabSz="771525">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349375" indent="-192088" defTabSz="77152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735138" indent="-192088" defTabSz="77152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192338" indent="-192088" defTabSz="7715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649538" indent="-192088" defTabSz="7715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106738" indent="-192088" defTabSz="7715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563938" indent="-192088" defTabSz="7715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ts val="850"/>
              </a:spcBef>
            </a:pPr>
            <a:fld id="{3EC0585E-F573-7040-B486-AE15DC9794B1}" type="slidenum">
              <a:rPr lang="en-US" altLang="en-US" sz="2300">
                <a:solidFill>
                  <a:schemeClr val="bg1"/>
                </a:solidFill>
                <a:cs typeface="Calibri" panose="020F0502020204030204" pitchFamily="34" charset="0"/>
              </a:rPr>
              <a:pPr>
                <a:spcBef>
                  <a:spcPts val="850"/>
                </a:spcBef>
              </a:pPr>
              <a:t>24</a:t>
            </a:fld>
            <a:endParaRPr lang="en-US" altLang="en-US" sz="2300">
              <a:solidFill>
                <a:schemeClr val="bg1"/>
              </a:solidFill>
              <a:cs typeface="Calibri" panose="020F0502020204030204" pitchFamily="34" charset="0"/>
            </a:endParaRPr>
          </a:p>
        </p:txBody>
      </p:sp>
      <p:sp>
        <p:nvSpPr>
          <p:cNvPr id="5" name="Title 1">
            <a:extLst>
              <a:ext uri="{FF2B5EF4-FFF2-40B4-BE49-F238E27FC236}">
                <a16:creationId xmlns:a16="http://schemas.microsoft.com/office/drawing/2014/main" id="{F3E2917A-1508-B97E-F342-44F92F4C1D49}"/>
              </a:ext>
            </a:extLst>
          </p:cNvPr>
          <p:cNvSpPr txBox="1">
            <a:spLocks/>
          </p:cNvSpPr>
          <p:nvPr/>
        </p:nvSpPr>
        <p:spPr>
          <a:xfrm>
            <a:off x="1225550" y="696913"/>
            <a:ext cx="10013950" cy="533400"/>
          </a:xfrm>
          <a:prstGeom prst="rect">
            <a:avLst/>
          </a:prstGeom>
        </p:spPr>
        <p:txBody>
          <a:bodyPr/>
          <a:lstStyle>
            <a:lvl1pPr algn="l" defTabSz="914400" rtl="0" eaLnBrk="1" latinLnBrk="0" hangingPunct="1">
              <a:lnSpc>
                <a:spcPct val="90000"/>
              </a:lnSpc>
              <a:spcBef>
                <a:spcPct val="0"/>
              </a:spcBef>
              <a:buNone/>
              <a:defRPr sz="3800" b="1" i="0" kern="1200" baseline="0">
                <a:solidFill>
                  <a:schemeClr val="bg1"/>
                </a:solidFill>
                <a:latin typeface="Calibri"/>
                <a:ea typeface="+mj-ea"/>
                <a:cs typeface="Calibri"/>
              </a:defRPr>
            </a:lvl1pPr>
          </a:lstStyle>
          <a:p>
            <a:pPr defTabSz="771571" fontAlgn="auto">
              <a:spcAft>
                <a:spcPts val="0"/>
              </a:spcAft>
              <a:defRPr/>
            </a:pPr>
            <a:r>
              <a:rPr lang="en-US" sz="2363" dirty="0">
                <a:solidFill>
                  <a:schemeClr val="tx1"/>
                </a:solidFill>
                <a:latin typeface="Arial" panose="020B0604020202020204" pitchFamily="34" charset="0"/>
                <a:cs typeface="Arial" panose="020B0604020202020204" pitchFamily="34" charset="0"/>
              </a:rPr>
              <a:t>Results - Exploratory Analysis: Impact of Age and Menopausal Status on Chemotherapy Benefit for RS 16-25</a:t>
            </a:r>
          </a:p>
        </p:txBody>
      </p:sp>
      <p:sp>
        <p:nvSpPr>
          <p:cNvPr id="20" name="TextBox 19">
            <a:extLst>
              <a:ext uri="{FF2B5EF4-FFF2-40B4-BE49-F238E27FC236}">
                <a16:creationId xmlns:a16="http://schemas.microsoft.com/office/drawing/2014/main" id="{4EAC6CF7-F722-A2BD-B22D-5D84C1387004}"/>
              </a:ext>
            </a:extLst>
          </p:cNvPr>
          <p:cNvSpPr txBox="1"/>
          <p:nvPr/>
        </p:nvSpPr>
        <p:spPr>
          <a:xfrm>
            <a:off x="2081213" y="4191000"/>
            <a:ext cx="2741612" cy="300038"/>
          </a:xfrm>
          <a:prstGeom prst="rect">
            <a:avLst/>
          </a:prstGeom>
          <a:noFill/>
          <a:ln>
            <a:solidFill>
              <a:schemeClr val="tx1"/>
            </a:solidFill>
          </a:ln>
        </p:spPr>
        <p:txBody>
          <a:bodyPr>
            <a:spAutoFit/>
          </a:bodyPr>
          <a:lstStyle/>
          <a:p>
            <a:pPr defTabSz="771571" eaLnBrk="1" fontAlgn="auto" hangingPunct="1">
              <a:spcBef>
                <a:spcPts val="0"/>
              </a:spcBef>
              <a:spcAft>
                <a:spcPts val="0"/>
              </a:spcAft>
              <a:defRPr/>
            </a:pPr>
            <a:r>
              <a:rPr lang="en-US" sz="1350" u="sng" dirty="0">
                <a:latin typeface="Trebuchet MS"/>
              </a:rPr>
              <a:t>Hazard ratio &gt; 1 – chemo better</a:t>
            </a:r>
          </a:p>
        </p:txBody>
      </p:sp>
      <p:pic>
        <p:nvPicPr>
          <p:cNvPr id="50182" name="Picture 9">
            <a:extLst>
              <a:ext uri="{FF2B5EF4-FFF2-40B4-BE49-F238E27FC236}">
                <a16:creationId xmlns:a16="http://schemas.microsoft.com/office/drawing/2014/main" id="{499AA991-F7CA-B09A-3AAE-F4DBD80280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7763" y="5783263"/>
            <a:ext cx="2025650" cy="449262"/>
          </a:xfrm>
          <a:prstGeom prst="rect">
            <a:avLst/>
          </a:prstGeom>
          <a:solidFill>
            <a:srgbClr val="113468"/>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50183" name="Group 20">
            <a:extLst>
              <a:ext uri="{FF2B5EF4-FFF2-40B4-BE49-F238E27FC236}">
                <a16:creationId xmlns:a16="http://schemas.microsoft.com/office/drawing/2014/main" id="{0B1E8D8C-F516-1860-4D53-D66D18FA3B98}"/>
              </a:ext>
            </a:extLst>
          </p:cNvPr>
          <p:cNvGrpSpPr>
            <a:grpSpLocks/>
          </p:cNvGrpSpPr>
          <p:nvPr/>
        </p:nvGrpSpPr>
        <p:grpSpPr bwMode="auto">
          <a:xfrm>
            <a:off x="6000750" y="5707063"/>
            <a:ext cx="1550988" cy="273050"/>
            <a:chOff x="6818920" y="4664050"/>
            <a:chExt cx="3115728" cy="509111"/>
          </a:xfrm>
        </p:grpSpPr>
        <p:cxnSp>
          <p:nvCxnSpPr>
            <p:cNvPr id="22" name="Straight Connector 21">
              <a:extLst>
                <a:ext uri="{FF2B5EF4-FFF2-40B4-BE49-F238E27FC236}">
                  <a16:creationId xmlns:a16="http://schemas.microsoft.com/office/drawing/2014/main" id="{8CD99CB6-C02B-CFBA-D5B3-665E62BB8306}"/>
                </a:ext>
              </a:extLst>
            </p:cNvPr>
            <p:cNvCxnSpPr>
              <a:cxnSpLocks/>
            </p:cNvCxnSpPr>
            <p:nvPr/>
          </p:nvCxnSpPr>
          <p:spPr>
            <a:xfrm>
              <a:off x="7026211" y="4681810"/>
              <a:ext cx="1967659" cy="8879"/>
            </a:xfrm>
            <a:prstGeom prst="line">
              <a:avLst/>
            </a:prstGeom>
            <a:ln w="63500">
              <a:solidFill>
                <a:srgbClr val="FFFF00"/>
              </a:solidFill>
              <a:tailEnd type="stealt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0AE4286-BBD3-AA60-039B-F1FD39D8F3F7}"/>
                </a:ext>
              </a:extLst>
            </p:cNvPr>
            <p:cNvSpPr txBox="1"/>
            <p:nvPr/>
          </p:nvSpPr>
          <p:spPr>
            <a:xfrm>
              <a:off x="6818920" y="4664050"/>
              <a:ext cx="3115728" cy="509111"/>
            </a:xfrm>
            <a:prstGeom prst="rect">
              <a:avLst/>
            </a:prstGeom>
            <a:noFill/>
          </p:spPr>
          <p:txBody>
            <a:bodyPr>
              <a:spAutoFit/>
            </a:bodyPr>
            <a:lstStyle/>
            <a:p>
              <a:pPr defTabSz="771571" eaLnBrk="1" fontAlgn="auto" hangingPunct="1">
                <a:spcBef>
                  <a:spcPts val="0"/>
                </a:spcBef>
                <a:spcAft>
                  <a:spcPts val="0"/>
                </a:spcAft>
                <a:defRPr/>
              </a:pPr>
              <a:r>
                <a:rPr lang="en-US" sz="1181" dirty="0">
                  <a:solidFill>
                    <a:srgbClr val="FFFF00"/>
                  </a:solidFill>
                  <a:latin typeface="Trebuchet MS"/>
                </a:rPr>
                <a:t>Chemo better </a:t>
              </a:r>
            </a:p>
          </p:txBody>
        </p:sp>
      </p:grpSp>
      <p:grpSp>
        <p:nvGrpSpPr>
          <p:cNvPr id="50184" name="Group 26">
            <a:extLst>
              <a:ext uri="{FF2B5EF4-FFF2-40B4-BE49-F238E27FC236}">
                <a16:creationId xmlns:a16="http://schemas.microsoft.com/office/drawing/2014/main" id="{DB269E2D-A225-2821-520E-355D261693AC}"/>
              </a:ext>
            </a:extLst>
          </p:cNvPr>
          <p:cNvGrpSpPr>
            <a:grpSpLocks/>
          </p:cNvGrpSpPr>
          <p:nvPr/>
        </p:nvGrpSpPr>
        <p:grpSpPr bwMode="auto">
          <a:xfrm>
            <a:off x="8491538" y="5703888"/>
            <a:ext cx="1719262" cy="303212"/>
            <a:chOff x="7026733" y="4660116"/>
            <a:chExt cx="3115728" cy="509111"/>
          </a:xfrm>
        </p:grpSpPr>
        <p:cxnSp>
          <p:nvCxnSpPr>
            <p:cNvPr id="28" name="Straight Connector 27">
              <a:extLst>
                <a:ext uri="{FF2B5EF4-FFF2-40B4-BE49-F238E27FC236}">
                  <a16:creationId xmlns:a16="http://schemas.microsoft.com/office/drawing/2014/main" id="{5AA7F735-B6C1-6E36-02DB-E94A9489EF0C}"/>
                </a:ext>
              </a:extLst>
            </p:cNvPr>
            <p:cNvCxnSpPr>
              <a:cxnSpLocks/>
            </p:cNvCxnSpPr>
            <p:nvPr/>
          </p:nvCxnSpPr>
          <p:spPr>
            <a:xfrm>
              <a:off x="7026733" y="4681440"/>
              <a:ext cx="1967829" cy="10662"/>
            </a:xfrm>
            <a:prstGeom prst="line">
              <a:avLst/>
            </a:prstGeom>
            <a:ln w="63500">
              <a:solidFill>
                <a:srgbClr val="FFFF00"/>
              </a:solidFill>
              <a:tailEnd type="stealt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8DF00BD-86EF-5DE0-4FFB-661D6CCAF8F8}"/>
                </a:ext>
              </a:extLst>
            </p:cNvPr>
            <p:cNvSpPr txBox="1"/>
            <p:nvPr/>
          </p:nvSpPr>
          <p:spPr>
            <a:xfrm>
              <a:off x="7026733" y="4660116"/>
              <a:ext cx="3115728" cy="509111"/>
            </a:xfrm>
            <a:prstGeom prst="rect">
              <a:avLst/>
            </a:prstGeom>
            <a:noFill/>
          </p:spPr>
          <p:txBody>
            <a:bodyPr>
              <a:spAutoFit/>
            </a:bodyPr>
            <a:lstStyle/>
            <a:p>
              <a:pPr defTabSz="771571" eaLnBrk="1" fontAlgn="auto" hangingPunct="1">
                <a:spcBef>
                  <a:spcPts val="0"/>
                </a:spcBef>
                <a:spcAft>
                  <a:spcPts val="0"/>
                </a:spcAft>
                <a:defRPr/>
              </a:pPr>
              <a:r>
                <a:rPr lang="en-US" sz="1181" dirty="0">
                  <a:solidFill>
                    <a:srgbClr val="FFFF00"/>
                  </a:solidFill>
                  <a:latin typeface="Trebuchet MS"/>
                </a:rPr>
                <a:t>Chemo better </a:t>
              </a:r>
            </a:p>
          </p:txBody>
        </p:sp>
      </p:grpSp>
      <p:grpSp>
        <p:nvGrpSpPr>
          <p:cNvPr id="50185" name="Group 29">
            <a:extLst>
              <a:ext uri="{FF2B5EF4-FFF2-40B4-BE49-F238E27FC236}">
                <a16:creationId xmlns:a16="http://schemas.microsoft.com/office/drawing/2014/main" id="{9977B9CD-A5D6-04DC-CB41-0090B36EE98C}"/>
              </a:ext>
            </a:extLst>
          </p:cNvPr>
          <p:cNvGrpSpPr>
            <a:grpSpLocks/>
          </p:cNvGrpSpPr>
          <p:nvPr/>
        </p:nvGrpSpPr>
        <p:grpSpPr bwMode="auto">
          <a:xfrm>
            <a:off x="5018088" y="5705475"/>
            <a:ext cx="1549400" cy="274638"/>
            <a:chOff x="7440149" y="4835366"/>
            <a:chExt cx="3115728" cy="509111"/>
          </a:xfrm>
        </p:grpSpPr>
        <p:cxnSp>
          <p:nvCxnSpPr>
            <p:cNvPr id="31" name="Straight Connector 30">
              <a:extLst>
                <a:ext uri="{FF2B5EF4-FFF2-40B4-BE49-F238E27FC236}">
                  <a16:creationId xmlns:a16="http://schemas.microsoft.com/office/drawing/2014/main" id="{365B598A-8029-9BDA-2F21-75D2913E604F}"/>
                </a:ext>
              </a:extLst>
            </p:cNvPr>
            <p:cNvCxnSpPr>
              <a:cxnSpLocks/>
            </p:cNvCxnSpPr>
            <p:nvPr/>
          </p:nvCxnSpPr>
          <p:spPr>
            <a:xfrm flipH="1">
              <a:off x="7644459" y="4850081"/>
              <a:ext cx="1909022" cy="8828"/>
            </a:xfrm>
            <a:prstGeom prst="line">
              <a:avLst/>
            </a:prstGeom>
            <a:ln w="63500">
              <a:solidFill>
                <a:schemeClr val="bg1"/>
              </a:solidFill>
              <a:tailEnd type="stealt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1CDA456-3F88-B538-6491-7226AA28491D}"/>
                </a:ext>
              </a:extLst>
            </p:cNvPr>
            <p:cNvSpPr txBox="1"/>
            <p:nvPr/>
          </p:nvSpPr>
          <p:spPr>
            <a:xfrm>
              <a:off x="7440149" y="4835366"/>
              <a:ext cx="3115728" cy="509111"/>
            </a:xfrm>
            <a:prstGeom prst="rect">
              <a:avLst/>
            </a:prstGeom>
            <a:noFill/>
          </p:spPr>
          <p:txBody>
            <a:bodyPr>
              <a:spAutoFit/>
            </a:bodyPr>
            <a:lstStyle/>
            <a:p>
              <a:pPr defTabSz="771571" eaLnBrk="1" fontAlgn="auto" hangingPunct="1">
                <a:spcBef>
                  <a:spcPts val="0"/>
                </a:spcBef>
                <a:spcAft>
                  <a:spcPts val="0"/>
                </a:spcAft>
                <a:defRPr/>
              </a:pPr>
              <a:r>
                <a:rPr lang="en-US" sz="1181" dirty="0">
                  <a:solidFill>
                    <a:schemeClr val="bg1"/>
                  </a:solidFill>
                  <a:latin typeface="Trebuchet MS"/>
                </a:rPr>
                <a:t>Chemo worse </a:t>
              </a:r>
            </a:p>
          </p:txBody>
        </p:sp>
      </p:grpSp>
      <p:grpSp>
        <p:nvGrpSpPr>
          <p:cNvPr id="50186" name="Group 35">
            <a:extLst>
              <a:ext uri="{FF2B5EF4-FFF2-40B4-BE49-F238E27FC236}">
                <a16:creationId xmlns:a16="http://schemas.microsoft.com/office/drawing/2014/main" id="{28360483-A61A-C656-9684-C0B785A23453}"/>
              </a:ext>
            </a:extLst>
          </p:cNvPr>
          <p:cNvGrpSpPr>
            <a:grpSpLocks/>
          </p:cNvGrpSpPr>
          <p:nvPr/>
        </p:nvGrpSpPr>
        <p:grpSpPr bwMode="auto">
          <a:xfrm>
            <a:off x="7440613" y="5708650"/>
            <a:ext cx="1566862" cy="280988"/>
            <a:chOff x="7509247" y="4850501"/>
            <a:chExt cx="3115728" cy="521450"/>
          </a:xfrm>
        </p:grpSpPr>
        <p:cxnSp>
          <p:nvCxnSpPr>
            <p:cNvPr id="37" name="Straight Connector 36">
              <a:extLst>
                <a:ext uri="{FF2B5EF4-FFF2-40B4-BE49-F238E27FC236}">
                  <a16:creationId xmlns:a16="http://schemas.microsoft.com/office/drawing/2014/main" id="{8507694A-0EC1-A75D-75FD-8A83D7A8AFAE}"/>
                </a:ext>
              </a:extLst>
            </p:cNvPr>
            <p:cNvCxnSpPr>
              <a:cxnSpLocks/>
            </p:cNvCxnSpPr>
            <p:nvPr/>
          </p:nvCxnSpPr>
          <p:spPr>
            <a:xfrm flipH="1">
              <a:off x="7644987" y="4850501"/>
              <a:ext cx="1909845" cy="8839"/>
            </a:xfrm>
            <a:prstGeom prst="line">
              <a:avLst/>
            </a:prstGeom>
            <a:ln w="63500">
              <a:solidFill>
                <a:schemeClr val="bg1"/>
              </a:solidFill>
              <a:tailEnd type="stealth"/>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B21E4779-37E4-A4C3-75AB-DDFEF2696457}"/>
                </a:ext>
              </a:extLst>
            </p:cNvPr>
            <p:cNvSpPr txBox="1"/>
            <p:nvPr/>
          </p:nvSpPr>
          <p:spPr>
            <a:xfrm>
              <a:off x="7509247" y="4862285"/>
              <a:ext cx="3115728" cy="509666"/>
            </a:xfrm>
            <a:prstGeom prst="rect">
              <a:avLst/>
            </a:prstGeom>
            <a:noFill/>
          </p:spPr>
          <p:txBody>
            <a:bodyPr>
              <a:spAutoFit/>
            </a:bodyPr>
            <a:lstStyle/>
            <a:p>
              <a:pPr defTabSz="771571" eaLnBrk="1" fontAlgn="auto" hangingPunct="1">
                <a:spcBef>
                  <a:spcPts val="0"/>
                </a:spcBef>
                <a:spcAft>
                  <a:spcPts val="0"/>
                </a:spcAft>
                <a:defRPr/>
              </a:pPr>
              <a:r>
                <a:rPr lang="en-US" sz="1181" dirty="0">
                  <a:solidFill>
                    <a:schemeClr val="bg1"/>
                  </a:solidFill>
                  <a:latin typeface="Trebuchet MS"/>
                </a:rPr>
                <a:t>Chemo worse </a:t>
              </a:r>
            </a:p>
          </p:txBody>
        </p:sp>
      </p:grpSp>
      <p:pic>
        <p:nvPicPr>
          <p:cNvPr id="50187" name="Picture 2">
            <a:extLst>
              <a:ext uri="{FF2B5EF4-FFF2-40B4-BE49-F238E27FC236}">
                <a16:creationId xmlns:a16="http://schemas.microsoft.com/office/drawing/2014/main" id="{C3E08014-C292-0F18-BD2F-C53F9E6B91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04"/>
          <a:stretch>
            <a:fillRect/>
          </a:stretch>
        </p:blipFill>
        <p:spPr bwMode="auto">
          <a:xfrm>
            <a:off x="2035175" y="1690688"/>
            <a:ext cx="7597775" cy="3767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50188" name="Group 3">
            <a:extLst>
              <a:ext uri="{FF2B5EF4-FFF2-40B4-BE49-F238E27FC236}">
                <a16:creationId xmlns:a16="http://schemas.microsoft.com/office/drawing/2014/main" id="{CD318992-3482-933D-6CD9-1D8D90FC39AC}"/>
              </a:ext>
            </a:extLst>
          </p:cNvPr>
          <p:cNvGrpSpPr>
            <a:grpSpLocks/>
          </p:cNvGrpSpPr>
          <p:nvPr/>
        </p:nvGrpSpPr>
        <p:grpSpPr bwMode="auto">
          <a:xfrm>
            <a:off x="2035175" y="1560513"/>
            <a:ext cx="7588250" cy="514350"/>
            <a:chOff x="1282705" y="1214161"/>
            <a:chExt cx="8993491" cy="609774"/>
          </a:xfrm>
        </p:grpSpPr>
        <p:sp>
          <p:nvSpPr>
            <p:cNvPr id="34" name="TextBox 33">
              <a:extLst>
                <a:ext uri="{FF2B5EF4-FFF2-40B4-BE49-F238E27FC236}">
                  <a16:creationId xmlns:a16="http://schemas.microsoft.com/office/drawing/2014/main" id="{BF91C5AD-C6D3-9D27-78D8-308B58516B4D}"/>
                </a:ext>
              </a:extLst>
            </p:cNvPr>
            <p:cNvSpPr txBox="1"/>
            <p:nvPr/>
          </p:nvSpPr>
          <p:spPr>
            <a:xfrm>
              <a:off x="1282705" y="1221689"/>
              <a:ext cx="1968032" cy="602246"/>
            </a:xfrm>
            <a:prstGeom prst="rect">
              <a:avLst/>
            </a:prstGeom>
            <a:solidFill>
              <a:srgbClr val="7A0000"/>
            </a:solidFill>
            <a:ln>
              <a:solidFill>
                <a:schemeClr val="lt1">
                  <a:hueOff val="0"/>
                  <a:satOff val="0"/>
                  <a:lumOff val="0"/>
                </a:schemeClr>
              </a:solidFill>
            </a:ln>
          </p:spPr>
          <p:txBody>
            <a:bodyPr>
              <a:spAutoFit/>
            </a:bodyPr>
            <a:lstStyle/>
            <a:p>
              <a:pPr algn="ctr" defTabSz="771571" eaLnBrk="1" fontAlgn="auto" hangingPunct="1">
                <a:spcBef>
                  <a:spcPts val="0"/>
                </a:spcBef>
                <a:spcAft>
                  <a:spcPts val="0"/>
                </a:spcAft>
                <a:defRPr/>
              </a:pPr>
              <a:r>
                <a:rPr lang="en-US" sz="1350" dirty="0">
                  <a:solidFill>
                    <a:srgbClr val="FFFF00"/>
                  </a:solidFill>
                  <a:latin typeface="Trebuchet MS"/>
                </a:rPr>
                <a:t>Age &amp; Menopausal Status</a:t>
              </a:r>
            </a:p>
          </p:txBody>
        </p:sp>
        <p:sp>
          <p:nvSpPr>
            <p:cNvPr id="35" name="TextBox 34">
              <a:extLst>
                <a:ext uri="{FF2B5EF4-FFF2-40B4-BE49-F238E27FC236}">
                  <a16:creationId xmlns:a16="http://schemas.microsoft.com/office/drawing/2014/main" id="{40AAE2C5-2466-B092-46E5-9F74F9F527AB}"/>
                </a:ext>
              </a:extLst>
            </p:cNvPr>
            <p:cNvSpPr txBox="1"/>
            <p:nvPr/>
          </p:nvSpPr>
          <p:spPr>
            <a:xfrm>
              <a:off x="3250737" y="1221689"/>
              <a:ext cx="2131721" cy="602246"/>
            </a:xfrm>
            <a:prstGeom prst="rect">
              <a:avLst/>
            </a:prstGeom>
            <a:solidFill>
              <a:srgbClr val="7A0000"/>
            </a:solidFill>
            <a:ln>
              <a:solidFill>
                <a:schemeClr val="bg1"/>
              </a:solidFill>
            </a:ln>
          </p:spPr>
          <p:txBody>
            <a:bodyPr>
              <a:spAutoFit/>
            </a:bodyPr>
            <a:lstStyle/>
            <a:p>
              <a:pPr algn="ctr" defTabSz="771571" eaLnBrk="1" fontAlgn="auto" hangingPunct="1">
                <a:spcBef>
                  <a:spcPts val="0"/>
                </a:spcBef>
                <a:spcAft>
                  <a:spcPts val="0"/>
                </a:spcAft>
                <a:defRPr/>
              </a:pPr>
              <a:r>
                <a:rPr lang="en-US" sz="1519" dirty="0">
                  <a:solidFill>
                    <a:prstClr val="white"/>
                  </a:solidFill>
                  <a:latin typeface="Trebuchet MS"/>
                </a:rPr>
                <a:t> </a:t>
              </a:r>
              <a:r>
                <a:rPr lang="en-US" sz="1181" dirty="0">
                  <a:solidFill>
                    <a:prstClr val="white"/>
                  </a:solidFill>
                  <a:latin typeface="Trebuchet MS"/>
                </a:rPr>
                <a:t>Total #/#IDFS/DR </a:t>
              </a:r>
            </a:p>
            <a:p>
              <a:pPr algn="ctr" defTabSz="771571" eaLnBrk="1" fontAlgn="auto" hangingPunct="1">
                <a:spcBef>
                  <a:spcPts val="0"/>
                </a:spcBef>
                <a:spcAft>
                  <a:spcPts val="0"/>
                </a:spcAft>
                <a:defRPr/>
              </a:pPr>
              <a:r>
                <a:rPr lang="en-US" sz="1181" dirty="0">
                  <a:solidFill>
                    <a:prstClr val="white"/>
                  </a:solidFill>
                  <a:latin typeface="Trebuchet MS"/>
                </a:rPr>
                <a:t>Events</a:t>
              </a:r>
            </a:p>
          </p:txBody>
        </p:sp>
        <p:sp>
          <p:nvSpPr>
            <p:cNvPr id="39" name="TextBox 38">
              <a:extLst>
                <a:ext uri="{FF2B5EF4-FFF2-40B4-BE49-F238E27FC236}">
                  <a16:creationId xmlns:a16="http://schemas.microsoft.com/office/drawing/2014/main" id="{36A5EA96-3841-5726-6CDF-A0D9586CE670}"/>
                </a:ext>
              </a:extLst>
            </p:cNvPr>
            <p:cNvSpPr txBox="1"/>
            <p:nvPr/>
          </p:nvSpPr>
          <p:spPr>
            <a:xfrm>
              <a:off x="5382458" y="1221689"/>
              <a:ext cx="2470387" cy="602246"/>
            </a:xfrm>
            <a:prstGeom prst="rect">
              <a:avLst/>
            </a:prstGeom>
            <a:solidFill>
              <a:srgbClr val="7A0000"/>
            </a:solidFill>
            <a:ln>
              <a:solidFill>
                <a:schemeClr val="lt1">
                  <a:hueOff val="0"/>
                  <a:satOff val="0"/>
                  <a:lumOff val="0"/>
                </a:schemeClr>
              </a:solidFill>
            </a:ln>
          </p:spPr>
          <p:txBody>
            <a:bodyPr>
              <a:spAutoFit/>
            </a:bodyPr>
            <a:lstStyle/>
            <a:p>
              <a:pPr algn="ctr" defTabSz="771571" eaLnBrk="1" fontAlgn="auto" hangingPunct="1">
                <a:spcBef>
                  <a:spcPts val="0"/>
                </a:spcBef>
                <a:spcAft>
                  <a:spcPts val="0"/>
                </a:spcAft>
                <a:defRPr/>
              </a:pPr>
              <a:r>
                <a:rPr lang="en-US" sz="1350" dirty="0">
                  <a:solidFill>
                    <a:srgbClr val="FFFF00"/>
                  </a:solidFill>
                  <a:latin typeface="Trebuchet MS"/>
                </a:rPr>
                <a:t>IDFS </a:t>
              </a:r>
            </a:p>
            <a:p>
              <a:pPr algn="ctr" defTabSz="771571" eaLnBrk="1" fontAlgn="auto" hangingPunct="1">
                <a:spcBef>
                  <a:spcPts val="0"/>
                </a:spcBef>
                <a:spcAft>
                  <a:spcPts val="0"/>
                </a:spcAft>
                <a:defRPr/>
              </a:pPr>
              <a:r>
                <a:rPr lang="en-US" sz="1350" dirty="0">
                  <a:solidFill>
                    <a:srgbClr val="FFFF00"/>
                  </a:solidFill>
                  <a:latin typeface="Trebuchet MS"/>
                </a:rPr>
                <a:t>Hazard Ratio</a:t>
              </a:r>
            </a:p>
          </p:txBody>
        </p:sp>
        <p:sp>
          <p:nvSpPr>
            <p:cNvPr id="40" name="TextBox 39">
              <a:extLst>
                <a:ext uri="{FF2B5EF4-FFF2-40B4-BE49-F238E27FC236}">
                  <a16:creationId xmlns:a16="http://schemas.microsoft.com/office/drawing/2014/main" id="{0C2D977A-E446-1B83-25AE-F7A07EA3B851}"/>
                </a:ext>
              </a:extLst>
            </p:cNvPr>
            <p:cNvSpPr txBox="1"/>
            <p:nvPr/>
          </p:nvSpPr>
          <p:spPr>
            <a:xfrm>
              <a:off x="7820861" y="1214161"/>
              <a:ext cx="2455335" cy="602246"/>
            </a:xfrm>
            <a:prstGeom prst="rect">
              <a:avLst/>
            </a:prstGeom>
            <a:solidFill>
              <a:srgbClr val="7A0000"/>
            </a:solidFill>
            <a:ln>
              <a:solidFill>
                <a:schemeClr val="lt1">
                  <a:hueOff val="0"/>
                  <a:satOff val="0"/>
                  <a:lumOff val="0"/>
                </a:schemeClr>
              </a:solidFill>
            </a:ln>
          </p:spPr>
          <p:txBody>
            <a:bodyPr>
              <a:spAutoFit/>
            </a:bodyPr>
            <a:lstStyle/>
            <a:p>
              <a:pPr algn="ctr" defTabSz="771571" eaLnBrk="1" fontAlgn="auto" hangingPunct="1">
                <a:spcBef>
                  <a:spcPts val="0"/>
                </a:spcBef>
                <a:spcAft>
                  <a:spcPts val="0"/>
                </a:spcAft>
                <a:defRPr/>
              </a:pPr>
              <a:r>
                <a:rPr lang="en-US" sz="1350" dirty="0">
                  <a:solidFill>
                    <a:srgbClr val="FFFF00"/>
                  </a:solidFill>
                  <a:latin typeface="Trebuchet MS"/>
                </a:rPr>
                <a:t>DRFI </a:t>
              </a:r>
            </a:p>
            <a:p>
              <a:pPr algn="ctr" defTabSz="771571" eaLnBrk="1" fontAlgn="auto" hangingPunct="1">
                <a:spcBef>
                  <a:spcPts val="0"/>
                </a:spcBef>
                <a:spcAft>
                  <a:spcPts val="0"/>
                </a:spcAft>
                <a:defRPr/>
              </a:pPr>
              <a:r>
                <a:rPr lang="en-US" sz="1350" dirty="0">
                  <a:solidFill>
                    <a:srgbClr val="FFFF00"/>
                  </a:solidFill>
                  <a:latin typeface="Trebuchet MS"/>
                </a:rPr>
                <a:t>Hazard Ratio</a:t>
              </a:r>
            </a:p>
          </p:txBody>
        </p:sp>
      </p:grpSp>
      <p:sp>
        <p:nvSpPr>
          <p:cNvPr id="50190" name="TextBox 40">
            <a:extLst>
              <a:ext uri="{FF2B5EF4-FFF2-40B4-BE49-F238E27FC236}">
                <a16:creationId xmlns:a16="http://schemas.microsoft.com/office/drawing/2014/main" id="{9D7D16E4-34B9-EC8F-26F2-239E4F086067}"/>
              </a:ext>
            </a:extLst>
          </p:cNvPr>
          <p:cNvSpPr txBox="1">
            <a:spLocks noChangeArrowheads="1"/>
          </p:cNvSpPr>
          <p:nvPr/>
        </p:nvSpPr>
        <p:spPr bwMode="auto">
          <a:xfrm>
            <a:off x="2155825" y="6240463"/>
            <a:ext cx="72183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b="0">
                <a:latin typeface="Arial" panose="020B0604020202020204" pitchFamily="34" charset="0"/>
                <a:cs typeface="Arial" panose="020B0604020202020204" pitchFamily="34" charset="0"/>
              </a:rPr>
              <a:t>Sparano J et al. ASCO 2019 Abstract 503; and </a:t>
            </a:r>
            <a:r>
              <a:rPr lang="en-US" altLang="en-US" b="0" i="1">
                <a:latin typeface="Arial" panose="020B0604020202020204" pitchFamily="34" charset="0"/>
                <a:cs typeface="Arial" panose="020B0604020202020204" pitchFamily="34" charset="0"/>
              </a:rPr>
              <a:t>N Engl J Med</a:t>
            </a:r>
            <a:r>
              <a:rPr lang="en-US" altLang="en-US" b="0">
                <a:latin typeface="Arial" panose="020B0604020202020204" pitchFamily="34" charset="0"/>
                <a:cs typeface="Arial" panose="020B0604020202020204" pitchFamily="34" charset="0"/>
              </a:rPr>
              <a:t>. 2019;380(25):2395-2405. </a:t>
            </a:r>
          </a:p>
        </p:txBody>
      </p:sp>
      <p:sp>
        <p:nvSpPr>
          <p:cNvPr id="2" name="Rectangle 1">
            <a:extLst>
              <a:ext uri="{FF2B5EF4-FFF2-40B4-BE49-F238E27FC236}">
                <a16:creationId xmlns:a16="http://schemas.microsoft.com/office/drawing/2014/main" id="{368F8194-8536-B7CF-BA03-339B45273311}"/>
              </a:ext>
            </a:extLst>
          </p:cNvPr>
          <p:cNvSpPr/>
          <p:nvPr/>
        </p:nvSpPr>
        <p:spPr>
          <a:xfrm>
            <a:off x="1676400" y="76200"/>
            <a:ext cx="1219200" cy="228600"/>
          </a:xfrm>
          <a:prstGeom prst="rect">
            <a:avLst/>
          </a:prstGeom>
          <a:solidFill>
            <a:srgbClr val="800000"/>
          </a:solidFill>
          <a:ln>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2265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342C384-A11D-4E46-ACCB-0E27E7B2E351}"/>
              </a:ext>
            </a:extLst>
          </p:cNvPr>
          <p:cNvSpPr txBox="1">
            <a:spLocks/>
          </p:cNvSpPr>
          <p:nvPr/>
        </p:nvSpPr>
        <p:spPr>
          <a:xfrm>
            <a:off x="708949" y="1010070"/>
            <a:ext cx="109728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8CB4C27B-F683-483E-9F4D-E90ABEEACD97}"/>
              </a:ext>
            </a:extLst>
          </p:cNvPr>
          <p:cNvSpPr txBox="1"/>
          <p:nvPr/>
        </p:nvSpPr>
        <p:spPr>
          <a:xfrm>
            <a:off x="7640183" y="5957441"/>
            <a:ext cx="455584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Kalinsky et al. N Engl J Med. 2021;385(25):2336-2347. </a:t>
            </a:r>
          </a:p>
        </p:txBody>
      </p:sp>
      <p:sp>
        <p:nvSpPr>
          <p:cNvPr id="6" name="Title 2">
            <a:extLst>
              <a:ext uri="{FF2B5EF4-FFF2-40B4-BE49-F238E27FC236}">
                <a16:creationId xmlns:a16="http://schemas.microsoft.com/office/drawing/2014/main" id="{F9610C3D-4313-18C6-90D2-C68F38350FF6}"/>
              </a:ext>
            </a:extLst>
          </p:cNvPr>
          <p:cNvSpPr txBox="1">
            <a:spLocks/>
          </p:cNvSpPr>
          <p:nvPr/>
        </p:nvSpPr>
        <p:spPr>
          <a:xfrm>
            <a:off x="640080" y="61786"/>
            <a:ext cx="10972800" cy="7559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32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rPr>
              <a:t>Chemotherapy benefit differed by menopausal status</a:t>
            </a:r>
          </a:p>
        </p:txBody>
      </p:sp>
      <p:sp>
        <p:nvSpPr>
          <p:cNvPr id="12" name="TextBox 11">
            <a:extLst>
              <a:ext uri="{FF2B5EF4-FFF2-40B4-BE49-F238E27FC236}">
                <a16:creationId xmlns:a16="http://schemas.microsoft.com/office/drawing/2014/main" id="{807B0BF0-C3B1-14B6-EC0D-9D1323BF719C}"/>
              </a:ext>
            </a:extLst>
          </p:cNvPr>
          <p:cNvSpPr txBox="1"/>
          <p:nvPr/>
        </p:nvSpPr>
        <p:spPr>
          <a:xfrm>
            <a:off x="1806279" y="5108679"/>
            <a:ext cx="34868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Last menstrual period &lt; 6 </a:t>
            </a:r>
            <a:r>
              <a:rPr kumimoji="0" lang="en-US" sz="1800" b="1" i="0" u="none" strike="noStrike" kern="1200" cap="none" spc="0" normalizeH="0" baseline="0" noProof="0" dirty="0" err="1">
                <a:ln>
                  <a:noFill/>
                </a:ln>
                <a:solidFill>
                  <a:srgbClr val="002557"/>
                </a:solidFill>
                <a:effectLst/>
                <a:uLnTx/>
                <a:uFillTx/>
                <a:latin typeface="Arial" panose="020B0604020202020204" pitchFamily="34" charset="0"/>
                <a:ea typeface="+mn-ea"/>
                <a:cs typeface="Arial" panose="020B0604020202020204" pitchFamily="34" charset="0"/>
              </a:rPr>
              <a:t>mo</a:t>
            </a:r>
            <a:r>
              <a:rPr kumimoji="0" lang="en-US" sz="1800" b="1"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a:t>
            </a:r>
          </a:p>
        </p:txBody>
      </p:sp>
      <p:pic>
        <p:nvPicPr>
          <p:cNvPr id="2" name="Picture 1">
            <a:extLst>
              <a:ext uri="{FF2B5EF4-FFF2-40B4-BE49-F238E27FC236}">
                <a16:creationId xmlns:a16="http://schemas.microsoft.com/office/drawing/2014/main" id="{BE3A6D11-5841-E10A-D7AB-C6094ECDED76}"/>
              </a:ext>
            </a:extLst>
          </p:cNvPr>
          <p:cNvPicPr>
            <a:picLocks noChangeAspect="1"/>
          </p:cNvPicPr>
          <p:nvPr/>
        </p:nvPicPr>
        <p:blipFill rotWithShape="1">
          <a:blip r:embed="rId3"/>
          <a:srcRect l="53973" t="11947" r="957"/>
          <a:stretch/>
        </p:blipFill>
        <p:spPr>
          <a:xfrm>
            <a:off x="214880" y="1374307"/>
            <a:ext cx="5938728" cy="3754521"/>
          </a:xfrm>
          <a:prstGeom prst="rect">
            <a:avLst/>
          </a:prstGeom>
        </p:spPr>
      </p:pic>
      <p:sp>
        <p:nvSpPr>
          <p:cNvPr id="3" name="TextBox 2">
            <a:extLst>
              <a:ext uri="{FF2B5EF4-FFF2-40B4-BE49-F238E27FC236}">
                <a16:creationId xmlns:a16="http://schemas.microsoft.com/office/drawing/2014/main" id="{1EC1EA8D-14EC-F111-3206-8DFFDFC0D501}"/>
              </a:ext>
            </a:extLst>
          </p:cNvPr>
          <p:cNvSpPr txBox="1"/>
          <p:nvPr/>
        </p:nvSpPr>
        <p:spPr>
          <a:xfrm>
            <a:off x="2015412" y="828627"/>
            <a:ext cx="27767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Arial" panose="020B0604020202020204"/>
                <a:ea typeface="+mn-ea"/>
                <a:cs typeface="+mn-cs"/>
              </a:rPr>
              <a:t>“Premenopausal”</a:t>
            </a:r>
          </a:p>
        </p:txBody>
      </p:sp>
      <p:pic>
        <p:nvPicPr>
          <p:cNvPr id="4" name="Picture 3">
            <a:extLst>
              <a:ext uri="{FF2B5EF4-FFF2-40B4-BE49-F238E27FC236}">
                <a16:creationId xmlns:a16="http://schemas.microsoft.com/office/drawing/2014/main" id="{B6F167FF-85A8-6DE1-598A-0262187C6FEB}"/>
              </a:ext>
            </a:extLst>
          </p:cNvPr>
          <p:cNvPicPr>
            <a:picLocks noChangeAspect="1"/>
          </p:cNvPicPr>
          <p:nvPr/>
        </p:nvPicPr>
        <p:blipFill rotWithShape="1">
          <a:blip r:embed="rId3"/>
          <a:srcRect l="1321" t="11947" r="54398"/>
          <a:stretch/>
        </p:blipFill>
        <p:spPr>
          <a:xfrm>
            <a:off x="5943737" y="1301529"/>
            <a:ext cx="5832020" cy="3819887"/>
          </a:xfrm>
          <a:prstGeom prst="rect">
            <a:avLst/>
          </a:prstGeom>
        </p:spPr>
      </p:pic>
      <p:sp>
        <p:nvSpPr>
          <p:cNvPr id="5" name="TextBox 4">
            <a:extLst>
              <a:ext uri="{FF2B5EF4-FFF2-40B4-BE49-F238E27FC236}">
                <a16:creationId xmlns:a16="http://schemas.microsoft.com/office/drawing/2014/main" id="{C7E42F22-DF7E-438A-A578-D93BD0ABD8E1}"/>
              </a:ext>
            </a:extLst>
          </p:cNvPr>
          <p:cNvSpPr txBox="1"/>
          <p:nvPr/>
        </p:nvSpPr>
        <p:spPr>
          <a:xfrm>
            <a:off x="7640184" y="821308"/>
            <a:ext cx="2946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Arial" panose="020B0604020202020204"/>
                <a:ea typeface="+mn-ea"/>
                <a:cs typeface="+mn-cs"/>
              </a:rPr>
              <a:t>“Postmenopausal”</a:t>
            </a:r>
          </a:p>
        </p:txBody>
      </p:sp>
      <p:sp>
        <p:nvSpPr>
          <p:cNvPr id="9" name="TextBox 8">
            <a:extLst>
              <a:ext uri="{FF2B5EF4-FFF2-40B4-BE49-F238E27FC236}">
                <a16:creationId xmlns:a16="http://schemas.microsoft.com/office/drawing/2014/main" id="{AF80CCE5-5374-230C-4A84-71C0ECA2D64E}"/>
              </a:ext>
            </a:extLst>
          </p:cNvPr>
          <p:cNvSpPr txBox="1"/>
          <p:nvPr/>
        </p:nvSpPr>
        <p:spPr>
          <a:xfrm>
            <a:off x="257704" y="5660276"/>
            <a:ext cx="698934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*If LMP between 6-12 months and age &lt; 50 years were classified as “premenopausal”</a:t>
            </a:r>
          </a:p>
        </p:txBody>
      </p:sp>
      <p:sp>
        <p:nvSpPr>
          <p:cNvPr id="15" name="TextBox 14">
            <a:extLst>
              <a:ext uri="{FF2B5EF4-FFF2-40B4-BE49-F238E27FC236}">
                <a16:creationId xmlns:a16="http://schemas.microsoft.com/office/drawing/2014/main" id="{718824A3-9A90-C1A2-88EE-4209EEF9D04E}"/>
              </a:ext>
            </a:extLst>
          </p:cNvPr>
          <p:cNvSpPr txBox="1"/>
          <p:nvPr/>
        </p:nvSpPr>
        <p:spPr>
          <a:xfrm>
            <a:off x="6987860" y="5068788"/>
            <a:ext cx="43845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Last menstrual period &gt; 12 </a:t>
            </a:r>
            <a:r>
              <a:rPr kumimoji="0" lang="en-US" sz="1800" b="1" i="0" u="none" strike="noStrike" kern="1200" cap="none" spc="0" normalizeH="0" baseline="0" noProof="0" dirty="0" err="1">
                <a:ln>
                  <a:noFill/>
                </a:ln>
                <a:solidFill>
                  <a:srgbClr val="002557"/>
                </a:solidFill>
                <a:effectLst/>
                <a:uLnTx/>
                <a:uFillTx/>
                <a:latin typeface="Arial" panose="020B0604020202020204" pitchFamily="34" charset="0"/>
                <a:ea typeface="+mn-ea"/>
                <a:cs typeface="Arial" panose="020B0604020202020204" pitchFamily="34" charset="0"/>
              </a:rPr>
              <a:t>mo</a:t>
            </a:r>
            <a:r>
              <a:rPr kumimoji="0" lang="en-US" sz="1800" b="1"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 or BSO</a:t>
            </a:r>
          </a:p>
        </p:txBody>
      </p:sp>
      <p:sp>
        <p:nvSpPr>
          <p:cNvPr id="17" name="TextBox 16">
            <a:extLst>
              <a:ext uri="{FF2B5EF4-FFF2-40B4-BE49-F238E27FC236}">
                <a16:creationId xmlns:a16="http://schemas.microsoft.com/office/drawing/2014/main" id="{07E4BB4B-1236-EE27-336C-B254B805236B}"/>
              </a:ext>
            </a:extLst>
          </p:cNvPr>
          <p:cNvSpPr txBox="1"/>
          <p:nvPr/>
        </p:nvSpPr>
        <p:spPr>
          <a:xfrm>
            <a:off x="286620" y="5963621"/>
            <a:ext cx="69604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BSO = bilateral </a:t>
            </a:r>
            <a:r>
              <a:rPr kumimoji="0" lang="en-US" sz="1400" b="0" i="0" u="none" strike="noStrike" kern="1200" cap="none" spc="0" normalizeH="0" baseline="0" noProof="0" dirty="0" err="1">
                <a:ln>
                  <a:noFill/>
                </a:ln>
                <a:solidFill>
                  <a:srgbClr val="002557"/>
                </a:solidFill>
                <a:effectLst/>
                <a:uLnTx/>
                <a:uFillTx/>
                <a:latin typeface="Arial" panose="020B0604020202020204" pitchFamily="34" charset="0"/>
                <a:ea typeface="+mn-ea"/>
                <a:cs typeface="Arial" panose="020B0604020202020204" pitchFamily="34" charset="0"/>
              </a:rPr>
              <a:t>salpingo</a:t>
            </a:r>
            <a:r>
              <a:rPr kumimoji="0" lang="en-US" sz="14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-oophorectomy</a:t>
            </a:r>
          </a:p>
        </p:txBody>
      </p:sp>
      <p:sp>
        <p:nvSpPr>
          <p:cNvPr id="18" name="Text Placeholder 4">
            <a:extLst>
              <a:ext uri="{FF2B5EF4-FFF2-40B4-BE49-F238E27FC236}">
                <a16:creationId xmlns:a16="http://schemas.microsoft.com/office/drawing/2014/main" id="{2129C8D5-5BFB-8B11-DB95-C4269D389842}"/>
              </a:ext>
            </a:extLst>
          </p:cNvPr>
          <p:cNvSpPr txBox="1">
            <a:spLocks/>
          </p:cNvSpPr>
          <p:nvPr/>
        </p:nvSpPr>
        <p:spPr>
          <a:xfrm>
            <a:off x="3261344" y="6355930"/>
            <a:ext cx="5852160" cy="281354"/>
          </a:xfrm>
          <a:prstGeom prst="rect">
            <a:avLst/>
          </a:prstGeom>
        </p:spPr>
        <p:txBody>
          <a:bodyPr/>
          <a:lst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8764"/>
              </a:buClr>
              <a:buSzTx/>
              <a:buFont typeface="Arial" panose="020B0604020202020204" pitchFamily="34" charset="0"/>
              <a:buNone/>
              <a:tabLst/>
              <a:defRPr/>
            </a:pPr>
            <a:r>
              <a:rPr kumimoji="0" lang="en-US" sz="1000" b="0" i="0" u="none" strike="noStrike" kern="120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t>Kevin Kalinsky, MD, MS</a:t>
            </a:r>
          </a:p>
        </p:txBody>
      </p:sp>
    </p:spTree>
    <p:extLst>
      <p:ext uri="{BB962C8B-B14F-4D97-AF65-F5344CB8AC3E}">
        <p14:creationId xmlns:p14="http://schemas.microsoft.com/office/powerpoint/2010/main" val="1858546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Full size image for '70-gene signature as an aid for treatment decisions in early breast cancer: updated results of the phase 3 randomised MINDACT trial with an exploratory analysis by age'">
            <a:extLst>
              <a:ext uri="{FF2B5EF4-FFF2-40B4-BE49-F238E27FC236}">
                <a16:creationId xmlns:a16="http://schemas.microsoft.com/office/drawing/2014/main" id="{EE7ED515-0B4E-9D97-2F81-F8221E8927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0000"/>
          <a:stretch>
            <a:fillRect/>
          </a:stretch>
        </p:blipFill>
        <p:spPr bwMode="auto">
          <a:xfrm>
            <a:off x="269875" y="2064509"/>
            <a:ext cx="5453063"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Box 6">
            <a:extLst>
              <a:ext uri="{FF2B5EF4-FFF2-40B4-BE49-F238E27FC236}">
                <a16:creationId xmlns:a16="http://schemas.microsoft.com/office/drawing/2014/main" id="{A2FA4CE6-958A-660D-A04B-420FB208153A}"/>
              </a:ext>
            </a:extLst>
          </p:cNvPr>
          <p:cNvSpPr txBox="1">
            <a:spLocks noChangeArrowheads="1"/>
          </p:cNvSpPr>
          <p:nvPr/>
        </p:nvSpPr>
        <p:spPr bwMode="auto">
          <a:xfrm>
            <a:off x="768350" y="740534"/>
            <a:ext cx="106553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2800" dirty="0">
                <a:latin typeface="Calibri" panose="020F0502020204030204" pitchFamily="34" charset="0"/>
              </a:rPr>
              <a:t>MINDACT: DMFS  in ER+ HER2- with high clinical but low genomic risk  </a:t>
            </a:r>
          </a:p>
        </p:txBody>
      </p:sp>
      <p:pic>
        <p:nvPicPr>
          <p:cNvPr id="77828" name="Picture 2" descr="Full size image for '70-gene signature as an aid for treatment decisions in early breast cancer: updated results of the phase 3 randomised MINDACT trial with an exploratory analysis by age'">
            <a:extLst>
              <a:ext uri="{FF2B5EF4-FFF2-40B4-BE49-F238E27FC236}">
                <a16:creationId xmlns:a16="http://schemas.microsoft.com/office/drawing/2014/main" id="{C687AB5B-C535-C468-942F-BD8A7B1EDF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9167"/>
          <a:stretch>
            <a:fillRect/>
          </a:stretch>
        </p:blipFill>
        <p:spPr bwMode="auto">
          <a:xfrm>
            <a:off x="6096000" y="1947034"/>
            <a:ext cx="5454650"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Box 7">
            <a:extLst>
              <a:ext uri="{FF2B5EF4-FFF2-40B4-BE49-F238E27FC236}">
                <a16:creationId xmlns:a16="http://schemas.microsoft.com/office/drawing/2014/main" id="{FC2352FB-BCDC-C196-6C1F-DD4D9D88B688}"/>
              </a:ext>
            </a:extLst>
          </p:cNvPr>
          <p:cNvSpPr txBox="1">
            <a:spLocks noChangeArrowheads="1"/>
          </p:cNvSpPr>
          <p:nvPr/>
        </p:nvSpPr>
        <p:spPr bwMode="auto">
          <a:xfrm>
            <a:off x="2185988" y="1704146"/>
            <a:ext cx="995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1800" b="0">
                <a:solidFill>
                  <a:srgbClr val="000000"/>
                </a:solidFill>
                <a:latin typeface="Calibri" panose="020F0502020204030204" pitchFamily="34" charset="0"/>
              </a:rPr>
              <a:t>Age </a:t>
            </a:r>
            <a:r>
              <a:rPr lang="en-US" altLang="en-US" sz="1800" b="0" u="sng">
                <a:solidFill>
                  <a:srgbClr val="000000"/>
                </a:solidFill>
                <a:latin typeface="Calibri" panose="020F0502020204030204" pitchFamily="34" charset="0"/>
              </a:rPr>
              <a:t>&lt;</a:t>
            </a:r>
            <a:r>
              <a:rPr lang="en-US" altLang="en-US" sz="1800" b="0">
                <a:solidFill>
                  <a:srgbClr val="000000"/>
                </a:solidFill>
                <a:latin typeface="Calibri" panose="020F0502020204030204" pitchFamily="34" charset="0"/>
              </a:rPr>
              <a:t> 50</a:t>
            </a:r>
          </a:p>
        </p:txBody>
      </p:sp>
      <p:sp>
        <p:nvSpPr>
          <p:cNvPr id="77830" name="TextBox 11">
            <a:extLst>
              <a:ext uri="{FF2B5EF4-FFF2-40B4-BE49-F238E27FC236}">
                <a16:creationId xmlns:a16="http://schemas.microsoft.com/office/drawing/2014/main" id="{0DF7C472-F0FD-1459-FE6A-0A0220EE3F94}"/>
              </a:ext>
            </a:extLst>
          </p:cNvPr>
          <p:cNvSpPr txBox="1">
            <a:spLocks noChangeArrowheads="1"/>
          </p:cNvSpPr>
          <p:nvPr/>
        </p:nvSpPr>
        <p:spPr bwMode="auto">
          <a:xfrm>
            <a:off x="8720138" y="1694621"/>
            <a:ext cx="995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1800" b="0">
                <a:solidFill>
                  <a:srgbClr val="000000"/>
                </a:solidFill>
                <a:latin typeface="Calibri" panose="020F0502020204030204" pitchFamily="34" charset="0"/>
              </a:rPr>
              <a:t>Age &gt; 50</a:t>
            </a:r>
          </a:p>
        </p:txBody>
      </p:sp>
      <p:sp>
        <p:nvSpPr>
          <p:cNvPr id="77831" name="TextBox 10">
            <a:extLst>
              <a:ext uri="{FF2B5EF4-FFF2-40B4-BE49-F238E27FC236}">
                <a16:creationId xmlns:a16="http://schemas.microsoft.com/office/drawing/2014/main" id="{D82A2CDA-8778-7033-50A8-4384665BE29D}"/>
              </a:ext>
            </a:extLst>
          </p:cNvPr>
          <p:cNvSpPr txBox="1">
            <a:spLocks noChangeArrowheads="1"/>
          </p:cNvSpPr>
          <p:nvPr/>
        </p:nvSpPr>
        <p:spPr bwMode="auto">
          <a:xfrm>
            <a:off x="3686175" y="5949122"/>
            <a:ext cx="4073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b="0" dirty="0" err="1">
                <a:solidFill>
                  <a:srgbClr val="000000"/>
                </a:solidFill>
                <a:latin typeface="Arial" panose="020B0604020202020204" pitchFamily="34" charset="0"/>
                <a:cs typeface="Arial" panose="020B0604020202020204" pitchFamily="34" charset="0"/>
              </a:rPr>
              <a:t>Piccart</a:t>
            </a:r>
            <a:r>
              <a:rPr lang="en-US" altLang="en-US" b="0" dirty="0">
                <a:solidFill>
                  <a:srgbClr val="000000"/>
                </a:solidFill>
                <a:latin typeface="Arial" panose="020B0604020202020204" pitchFamily="34" charset="0"/>
                <a:cs typeface="Arial" panose="020B0604020202020204" pitchFamily="34" charset="0"/>
              </a:rPr>
              <a:t> M, et al.  </a:t>
            </a:r>
            <a:r>
              <a:rPr lang="en-US" altLang="en-US" b="0" i="1" dirty="0">
                <a:solidFill>
                  <a:srgbClr val="000000"/>
                </a:solidFill>
                <a:latin typeface="Arial" panose="020B0604020202020204" pitchFamily="34" charset="0"/>
                <a:cs typeface="Arial" panose="020B0604020202020204" pitchFamily="34" charset="0"/>
              </a:rPr>
              <a:t>Lancet Oncol</a:t>
            </a:r>
            <a:r>
              <a:rPr lang="en-US" altLang="en-US" b="0" dirty="0">
                <a:solidFill>
                  <a:srgbClr val="000000"/>
                </a:solidFill>
                <a:latin typeface="Arial" panose="020B0604020202020204" pitchFamily="34" charset="0"/>
                <a:cs typeface="Arial" panose="020B0604020202020204" pitchFamily="34" charset="0"/>
              </a:rPr>
              <a:t>. 2021;22:476-488.</a:t>
            </a:r>
          </a:p>
        </p:txBody>
      </p:sp>
      <p:sp>
        <p:nvSpPr>
          <p:cNvPr id="2" name="Rectangle 1">
            <a:extLst>
              <a:ext uri="{FF2B5EF4-FFF2-40B4-BE49-F238E27FC236}">
                <a16:creationId xmlns:a16="http://schemas.microsoft.com/office/drawing/2014/main" id="{72628474-2D93-98CB-3F82-3EA87156C77B}"/>
              </a:ext>
            </a:extLst>
          </p:cNvPr>
          <p:cNvSpPr/>
          <p:nvPr/>
        </p:nvSpPr>
        <p:spPr>
          <a:xfrm>
            <a:off x="1676400" y="76200"/>
            <a:ext cx="1219200" cy="228600"/>
          </a:xfrm>
          <a:prstGeom prst="rect">
            <a:avLst/>
          </a:prstGeom>
          <a:solidFill>
            <a:srgbClr val="800000"/>
          </a:solidFill>
          <a:ln>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59B975-84E6-61EC-39F2-E6136DC696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 Placeholder 4">
            <a:extLst>
              <a:ext uri="{FF2B5EF4-FFF2-40B4-BE49-F238E27FC236}">
                <a16:creationId xmlns:a16="http://schemas.microsoft.com/office/drawing/2014/main" id="{2F6B86EA-C07D-BC6C-A819-6CDE8B275F93}"/>
              </a:ext>
            </a:extLst>
          </p:cNvPr>
          <p:cNvSpPr>
            <a:spLocks noGrp="1"/>
          </p:cNvSpPr>
          <p:nvPr>
            <p:ph type="body" sz="quarter" idx="15"/>
          </p:nvPr>
        </p:nvSpPr>
        <p:spPr/>
        <p:txBody>
          <a:bodyPr/>
          <a:lstStyle/>
          <a:p>
            <a:r>
              <a:rPr lang="en-US" dirty="0"/>
              <a:t>Kevin Kalinsky, MD, MS</a:t>
            </a:r>
          </a:p>
        </p:txBody>
      </p:sp>
      <p:sp>
        <p:nvSpPr>
          <p:cNvPr id="9" name="Title 2">
            <a:extLst>
              <a:ext uri="{FF2B5EF4-FFF2-40B4-BE49-F238E27FC236}">
                <a16:creationId xmlns:a16="http://schemas.microsoft.com/office/drawing/2014/main" id="{C59D586F-DAB2-AD7E-BBE2-01E731F6ABCB}"/>
              </a:ext>
            </a:extLst>
          </p:cNvPr>
          <p:cNvSpPr txBox="1">
            <a:spLocks/>
          </p:cNvSpPr>
          <p:nvPr/>
        </p:nvSpPr>
        <p:spPr>
          <a:xfrm>
            <a:off x="640080" y="0"/>
            <a:ext cx="10972800" cy="12402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rPr>
              <a:t>Low serum AMH and Inhibin B are markers of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rPr>
              <a:t>diminished ovarian reserve</a:t>
            </a:r>
          </a:p>
        </p:txBody>
      </p:sp>
      <p:sp>
        <p:nvSpPr>
          <p:cNvPr id="10" name="TextBox 9">
            <a:extLst>
              <a:ext uri="{FF2B5EF4-FFF2-40B4-BE49-F238E27FC236}">
                <a16:creationId xmlns:a16="http://schemas.microsoft.com/office/drawing/2014/main" id="{19E568EE-3C52-B179-CF8E-5568889A5336}"/>
              </a:ext>
            </a:extLst>
          </p:cNvPr>
          <p:cNvSpPr txBox="1"/>
          <p:nvPr/>
        </p:nvSpPr>
        <p:spPr>
          <a:xfrm>
            <a:off x="671193" y="1953087"/>
            <a:ext cx="7634796" cy="156966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rial" panose="020B0604020202020204"/>
                <a:ea typeface="+mn-ea"/>
                <a:cs typeface="+mn-cs"/>
              </a:rPr>
              <a:t>Each slide: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rial" panose="020B0604020202020204"/>
                <a:ea typeface="+mn-ea"/>
                <a:cs typeface="+mn-cs"/>
              </a:rPr>
              <a:t>No more than 30-40 words per slide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rial" panose="020B0604020202020204"/>
                <a:ea typeface="+mn-ea"/>
                <a:cs typeface="+mn-cs"/>
              </a:rPr>
              <a:t>No more than 6 lines of text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rial" panose="020B0604020202020204"/>
                <a:ea typeface="+mn-ea"/>
                <a:cs typeface="+mn-cs"/>
              </a:rPr>
              <a:t>Include citations, where applicable</a:t>
            </a:r>
          </a:p>
        </p:txBody>
      </p:sp>
      <p:sp>
        <p:nvSpPr>
          <p:cNvPr id="2" name="Content Placeholder 4">
            <a:extLst>
              <a:ext uri="{FF2B5EF4-FFF2-40B4-BE49-F238E27FC236}">
                <a16:creationId xmlns:a16="http://schemas.microsoft.com/office/drawing/2014/main" id="{7F6D184F-C2FB-E84D-01BA-A302294920CF}"/>
              </a:ext>
            </a:extLst>
          </p:cNvPr>
          <p:cNvSpPr>
            <a:spLocks noGrp="1"/>
          </p:cNvSpPr>
          <p:nvPr>
            <p:ph sz="quarter" idx="13"/>
          </p:nvPr>
        </p:nvSpPr>
        <p:spPr>
          <a:xfrm>
            <a:off x="332807" y="1617197"/>
            <a:ext cx="7101713" cy="3718666"/>
          </a:xfrm>
          <a:solidFill>
            <a:schemeClr val="bg1"/>
          </a:solidFill>
        </p:spPr>
        <p:txBody>
          <a:bodyPr>
            <a:noAutofit/>
          </a:bodyPr>
          <a:lstStyle/>
          <a:p>
            <a:pPr fontAlgn="base">
              <a:spcBef>
                <a:spcPts val="1200"/>
              </a:spcBef>
              <a:spcAft>
                <a:spcPts val="600"/>
              </a:spcAft>
              <a:buClr>
                <a:srgbClr val="002557"/>
              </a:buClr>
            </a:pPr>
            <a:r>
              <a:rPr lang="en-US" dirty="0"/>
              <a:t>Lower Anti-Mullerian hormone (AMH) reflects fewer growing follicles</a:t>
            </a:r>
          </a:p>
          <a:p>
            <a:pPr lvl="1" fontAlgn="base">
              <a:spcBef>
                <a:spcPts val="1200"/>
              </a:spcBef>
              <a:spcAft>
                <a:spcPts val="600"/>
              </a:spcAft>
              <a:buClr>
                <a:srgbClr val="002557"/>
              </a:buClr>
            </a:pPr>
            <a:r>
              <a:rPr lang="en-US" dirty="0">
                <a:solidFill>
                  <a:srgbClr val="192C51"/>
                </a:solidFill>
              </a:rPr>
              <a:t>AMH is more stable and reliable during menstrual cycle than estradiol and FSH </a:t>
            </a:r>
          </a:p>
          <a:p>
            <a:pPr lvl="1" fontAlgn="base">
              <a:spcBef>
                <a:spcPts val="1200"/>
              </a:spcBef>
              <a:spcAft>
                <a:spcPts val="600"/>
              </a:spcAft>
              <a:buClr>
                <a:srgbClr val="002557"/>
              </a:buClr>
            </a:pPr>
            <a:r>
              <a:rPr lang="en-US" dirty="0"/>
              <a:t>AMH decreases prior to final menstrual period (</a:t>
            </a:r>
            <a:r>
              <a:rPr lang="en-US" i="1" dirty="0"/>
              <a:t>i.e., </a:t>
            </a:r>
            <a:r>
              <a:rPr lang="en-US" dirty="0"/>
              <a:t>menopause) before FSH elevation</a:t>
            </a:r>
          </a:p>
          <a:p>
            <a:pPr fontAlgn="base">
              <a:spcBef>
                <a:spcPts val="1200"/>
              </a:spcBef>
              <a:spcAft>
                <a:spcPts val="600"/>
              </a:spcAft>
              <a:buClr>
                <a:srgbClr val="002557"/>
              </a:buClr>
            </a:pPr>
            <a:r>
              <a:rPr lang="en-US" dirty="0"/>
              <a:t>Inhibin B declines before menopause due to lower follicular number and function </a:t>
            </a:r>
          </a:p>
        </p:txBody>
      </p:sp>
      <p:pic>
        <p:nvPicPr>
          <p:cNvPr id="4" name="Picture 3">
            <a:extLst>
              <a:ext uri="{FF2B5EF4-FFF2-40B4-BE49-F238E27FC236}">
                <a16:creationId xmlns:a16="http://schemas.microsoft.com/office/drawing/2014/main" id="{9A2A4E6E-79C4-0E1D-2845-FE9AA998BDA7}"/>
              </a:ext>
            </a:extLst>
          </p:cNvPr>
          <p:cNvPicPr>
            <a:picLocks noChangeAspect="1"/>
          </p:cNvPicPr>
          <p:nvPr/>
        </p:nvPicPr>
        <p:blipFill rotWithShape="1">
          <a:blip r:embed="rId3"/>
          <a:srcRect l="4086" t="51691"/>
          <a:stretch/>
        </p:blipFill>
        <p:spPr>
          <a:xfrm>
            <a:off x="7940988" y="1257277"/>
            <a:ext cx="3580400" cy="1703372"/>
          </a:xfrm>
          <a:prstGeom prst="rect">
            <a:avLst/>
          </a:prstGeom>
        </p:spPr>
      </p:pic>
      <p:pic>
        <p:nvPicPr>
          <p:cNvPr id="7" name="New picture">
            <a:extLst>
              <a:ext uri="{FF2B5EF4-FFF2-40B4-BE49-F238E27FC236}">
                <a16:creationId xmlns:a16="http://schemas.microsoft.com/office/drawing/2014/main" id="{6719F844-4BE5-53C4-2932-E80181B0BB57}"/>
              </a:ext>
            </a:extLst>
          </p:cNvPr>
          <p:cNvPicPr/>
          <p:nvPr/>
        </p:nvPicPr>
        <p:blipFill>
          <a:blip r:embed="rId4"/>
          <a:stretch>
            <a:fillRect/>
          </a:stretch>
        </p:blipFill>
        <p:spPr>
          <a:xfrm>
            <a:off x="7630510" y="3037772"/>
            <a:ext cx="4327539" cy="2927127"/>
          </a:xfrm>
          <a:prstGeom prst="rect">
            <a:avLst/>
          </a:prstGeom>
        </p:spPr>
      </p:pic>
      <p:sp>
        <p:nvSpPr>
          <p:cNvPr id="8" name="TextBox 7">
            <a:extLst>
              <a:ext uri="{FF2B5EF4-FFF2-40B4-BE49-F238E27FC236}">
                <a16:creationId xmlns:a16="http://schemas.microsoft.com/office/drawing/2014/main" id="{4CAB4FBA-23B6-2834-F0A3-88639B701B8F}"/>
              </a:ext>
            </a:extLst>
          </p:cNvPr>
          <p:cNvSpPr txBox="1"/>
          <p:nvPr/>
        </p:nvSpPr>
        <p:spPr>
          <a:xfrm>
            <a:off x="10068910" y="2009469"/>
            <a:ext cx="1355835" cy="4044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E93D60D4-A064-7140-63E8-EFD2BF608782}"/>
              </a:ext>
            </a:extLst>
          </p:cNvPr>
          <p:cNvSpPr txBox="1"/>
          <p:nvPr/>
        </p:nvSpPr>
        <p:spPr>
          <a:xfrm>
            <a:off x="8996855" y="1090240"/>
            <a:ext cx="272542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Functional Ovarian Reserve</a:t>
            </a:r>
          </a:p>
        </p:txBody>
      </p:sp>
      <p:sp>
        <p:nvSpPr>
          <p:cNvPr id="14" name="TextBox 13">
            <a:extLst>
              <a:ext uri="{FF2B5EF4-FFF2-40B4-BE49-F238E27FC236}">
                <a16:creationId xmlns:a16="http://schemas.microsoft.com/office/drawing/2014/main" id="{2E0BD9D7-B8F3-B818-63C6-B270C7F9C702}"/>
              </a:ext>
            </a:extLst>
          </p:cNvPr>
          <p:cNvSpPr txBox="1"/>
          <p:nvPr/>
        </p:nvSpPr>
        <p:spPr>
          <a:xfrm>
            <a:off x="8765630" y="5710115"/>
            <a:ext cx="2049515" cy="2743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37DC50A3-7B74-955C-189F-81FEDF359769}"/>
              </a:ext>
            </a:extLst>
          </p:cNvPr>
          <p:cNvSpPr txBox="1"/>
          <p:nvPr/>
        </p:nvSpPr>
        <p:spPr>
          <a:xfrm>
            <a:off x="8113986" y="5693059"/>
            <a:ext cx="35848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Years Around Final Menstrual Period</a:t>
            </a:r>
          </a:p>
        </p:txBody>
      </p:sp>
      <p:sp>
        <p:nvSpPr>
          <p:cNvPr id="13" name="TextBox 12">
            <a:extLst>
              <a:ext uri="{FF2B5EF4-FFF2-40B4-BE49-F238E27FC236}">
                <a16:creationId xmlns:a16="http://schemas.microsoft.com/office/drawing/2014/main" id="{A3F53B5D-D449-80C1-18F2-D31945A112E6}"/>
              </a:ext>
            </a:extLst>
          </p:cNvPr>
          <p:cNvSpPr txBox="1"/>
          <p:nvPr/>
        </p:nvSpPr>
        <p:spPr>
          <a:xfrm>
            <a:off x="9464563" y="2113287"/>
            <a:ext cx="187089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Serum AMH levels</a:t>
            </a:r>
          </a:p>
        </p:txBody>
      </p:sp>
      <p:sp>
        <p:nvSpPr>
          <p:cNvPr id="17" name="TextBox 16">
            <a:extLst>
              <a:ext uri="{FF2B5EF4-FFF2-40B4-BE49-F238E27FC236}">
                <a16:creationId xmlns:a16="http://schemas.microsoft.com/office/drawing/2014/main" id="{6C95C6EC-A05E-DB41-A75C-FAD65AC8596A}"/>
              </a:ext>
            </a:extLst>
          </p:cNvPr>
          <p:cNvSpPr txBox="1"/>
          <p:nvPr/>
        </p:nvSpPr>
        <p:spPr>
          <a:xfrm>
            <a:off x="11629695" y="3141056"/>
            <a:ext cx="529127" cy="283464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1E5BB611-0E77-C99A-E83A-60571E59C29B}"/>
              </a:ext>
            </a:extLst>
          </p:cNvPr>
          <p:cNvSpPr txBox="1"/>
          <p:nvPr/>
        </p:nvSpPr>
        <p:spPr>
          <a:xfrm rot="16200000">
            <a:off x="10888718" y="4236373"/>
            <a:ext cx="196547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Mean AMH (ng/mL)</a:t>
            </a:r>
          </a:p>
        </p:txBody>
      </p:sp>
      <p:sp>
        <p:nvSpPr>
          <p:cNvPr id="19" name="TextBox 18">
            <a:extLst>
              <a:ext uri="{FF2B5EF4-FFF2-40B4-BE49-F238E27FC236}">
                <a16:creationId xmlns:a16="http://schemas.microsoft.com/office/drawing/2014/main" id="{3892F376-58C9-463A-30D4-C673F2514531}"/>
              </a:ext>
            </a:extLst>
          </p:cNvPr>
          <p:cNvSpPr txBox="1"/>
          <p:nvPr/>
        </p:nvSpPr>
        <p:spPr>
          <a:xfrm>
            <a:off x="7409806" y="3013602"/>
            <a:ext cx="529127" cy="283464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893E0568-6CD8-9A6F-B233-E22A15567252}"/>
              </a:ext>
            </a:extLst>
          </p:cNvPr>
          <p:cNvSpPr txBox="1"/>
          <p:nvPr/>
        </p:nvSpPr>
        <p:spPr>
          <a:xfrm rot="16200000">
            <a:off x="6480246" y="4220605"/>
            <a:ext cx="248978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Mean FSH or LH (ng/mL)</a:t>
            </a:r>
          </a:p>
        </p:txBody>
      </p:sp>
      <p:sp>
        <p:nvSpPr>
          <p:cNvPr id="21" name="TextBox 20">
            <a:extLst>
              <a:ext uri="{FF2B5EF4-FFF2-40B4-BE49-F238E27FC236}">
                <a16:creationId xmlns:a16="http://schemas.microsoft.com/office/drawing/2014/main" id="{8FDCBE6B-B80F-E73E-1450-B66B81995A61}"/>
              </a:ext>
            </a:extLst>
          </p:cNvPr>
          <p:cNvSpPr txBox="1"/>
          <p:nvPr/>
        </p:nvSpPr>
        <p:spPr>
          <a:xfrm>
            <a:off x="220718" y="5985151"/>
            <a:ext cx="11737331"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err="1">
                <a:ln>
                  <a:noFill/>
                </a:ln>
                <a:solidFill>
                  <a:srgbClr val="002557"/>
                </a:solidFill>
                <a:effectLst/>
                <a:uLnTx/>
                <a:uFillTx/>
                <a:latin typeface="Arial" panose="020B0604020202020204" pitchFamily="34" charset="0"/>
                <a:ea typeface="+mn-ea"/>
                <a:cs typeface="Arial" panose="020B0604020202020204" pitchFamily="34" charset="0"/>
              </a:rPr>
              <a:t>Bozza</a:t>
            </a:r>
            <a:r>
              <a:rPr kumimoji="0" lang="en-US" sz="12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 C et al Endo-Related Cancer 2014, </a:t>
            </a:r>
            <a:r>
              <a:rPr kumimoji="0" lang="en-US" sz="1200" b="0" i="0" u="none" strike="noStrike" kern="1200" cap="none" spc="0" normalizeH="0" baseline="0" noProof="0" dirty="0" err="1">
                <a:ln>
                  <a:noFill/>
                </a:ln>
                <a:solidFill>
                  <a:srgbClr val="002557"/>
                </a:solidFill>
                <a:effectLst/>
                <a:uLnTx/>
                <a:uFillTx/>
                <a:latin typeface="Arial" panose="020B0604020202020204" pitchFamily="34" charset="0"/>
                <a:ea typeface="+mn-ea"/>
                <a:cs typeface="Arial" panose="020B0604020202020204" pitchFamily="34" charset="0"/>
              </a:rPr>
              <a:t>Moolhuijsen</a:t>
            </a:r>
            <a:r>
              <a:rPr kumimoji="0" lang="en-US" sz="12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 L et al, J Clin Endo </a:t>
            </a:r>
            <a:r>
              <a:rPr kumimoji="0" lang="en-US" sz="1200" b="0" i="0" u="none" strike="noStrike" kern="1200" cap="none" spc="0" normalizeH="0" baseline="0" noProof="0" dirty="0" err="1">
                <a:ln>
                  <a:noFill/>
                </a:ln>
                <a:solidFill>
                  <a:srgbClr val="002557"/>
                </a:solidFill>
                <a:effectLst/>
                <a:uLnTx/>
                <a:uFillTx/>
                <a:latin typeface="Arial" panose="020B0604020202020204" pitchFamily="34" charset="0"/>
                <a:ea typeface="+mn-ea"/>
                <a:cs typeface="Arial" panose="020B0604020202020204" pitchFamily="34" charset="0"/>
              </a:rPr>
              <a:t>Metablism</a:t>
            </a:r>
            <a:r>
              <a:rPr kumimoji="0" lang="en-US" sz="12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 2020, Wen J et al Front Endo 2021, Nelson P et al Human Reproduction Update 2023</a:t>
            </a:r>
          </a:p>
        </p:txBody>
      </p:sp>
      <p:sp>
        <p:nvSpPr>
          <p:cNvPr id="6" name="TextBox 5">
            <a:extLst>
              <a:ext uri="{FF2B5EF4-FFF2-40B4-BE49-F238E27FC236}">
                <a16:creationId xmlns:a16="http://schemas.microsoft.com/office/drawing/2014/main" id="{C5135B02-8AE3-6184-A936-6DBC6B6345A9}"/>
              </a:ext>
            </a:extLst>
          </p:cNvPr>
          <p:cNvSpPr txBox="1"/>
          <p:nvPr/>
        </p:nvSpPr>
        <p:spPr>
          <a:xfrm>
            <a:off x="214569" y="5710549"/>
            <a:ext cx="1148430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FSH = Follicular Stimulating Hormone</a:t>
            </a:r>
          </a:p>
        </p:txBody>
      </p:sp>
      <p:sp>
        <p:nvSpPr>
          <p:cNvPr id="11" name="TextBox 10">
            <a:extLst>
              <a:ext uri="{FF2B5EF4-FFF2-40B4-BE49-F238E27FC236}">
                <a16:creationId xmlns:a16="http://schemas.microsoft.com/office/drawing/2014/main" id="{DA74C10E-0F02-9872-C518-B79AF1E800E6}"/>
              </a:ext>
            </a:extLst>
          </p:cNvPr>
          <p:cNvSpPr txBox="1"/>
          <p:nvPr/>
        </p:nvSpPr>
        <p:spPr>
          <a:xfrm>
            <a:off x="10195560" y="5063490"/>
            <a:ext cx="82426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300C4"/>
                </a:solidFill>
                <a:effectLst/>
                <a:uLnTx/>
                <a:uFillTx/>
                <a:latin typeface="Arial" panose="020B0604020202020204"/>
                <a:ea typeface="+mn-ea"/>
                <a:cs typeface="+mn-cs"/>
              </a:rPr>
              <a:t>/Inhibin B</a:t>
            </a:r>
          </a:p>
        </p:txBody>
      </p:sp>
    </p:spTree>
    <p:extLst>
      <p:ext uri="{BB962C8B-B14F-4D97-AF65-F5344CB8AC3E}">
        <p14:creationId xmlns:p14="http://schemas.microsoft.com/office/powerpoint/2010/main" val="394290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16"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3DA3F-A2FC-7F45-81AD-73F68F4E1066}"/>
              </a:ext>
            </a:extLst>
          </p:cNvPr>
          <p:cNvSpPr>
            <a:spLocks noGrp="1"/>
          </p:cNvSpPr>
          <p:nvPr>
            <p:ph type="title"/>
          </p:nvPr>
        </p:nvSpPr>
        <p:spPr>
          <a:xfrm>
            <a:off x="406229" y="138601"/>
            <a:ext cx="11551819" cy="919921"/>
          </a:xfrm>
        </p:spPr>
        <p:txBody>
          <a:bodyPr>
            <a:noAutofit/>
          </a:bodyPr>
          <a:lstStyle/>
          <a:p>
            <a:pPr algn="ctr"/>
            <a:r>
              <a:rPr lang="en-US" sz="3200" dirty="0"/>
              <a:t>21</a:t>
            </a:r>
            <a:r>
              <a:rPr lang="en-US" sz="3200" b="1" dirty="0">
                <a:latin typeface="Arial" panose="020B0604020202020204" pitchFamily="34" charset="0"/>
                <a:cs typeface="Arial" panose="020B0604020202020204" pitchFamily="34" charset="0"/>
              </a:rPr>
              <a:t>% of “premenopausal” women &lt; 55 years had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s</a:t>
            </a:r>
            <a:r>
              <a:rPr lang="en-US" sz="3200" dirty="0"/>
              <a:t>erum AMH in p</a:t>
            </a:r>
            <a:r>
              <a:rPr lang="en-US" sz="3200" b="1" dirty="0">
                <a:latin typeface="Arial" panose="020B0604020202020204" pitchFamily="34" charset="0"/>
                <a:cs typeface="Arial" panose="020B0604020202020204" pitchFamily="34" charset="0"/>
              </a:rPr>
              <a:t>ostmenopausal </a:t>
            </a:r>
            <a:r>
              <a:rPr lang="en-US" sz="3200" dirty="0"/>
              <a:t>r</a:t>
            </a:r>
            <a:r>
              <a:rPr lang="en-US" sz="3200" b="1" dirty="0">
                <a:latin typeface="Arial" panose="020B0604020202020204" pitchFamily="34" charset="0"/>
                <a:cs typeface="Arial" panose="020B0604020202020204" pitchFamily="34" charset="0"/>
              </a:rPr>
              <a:t>ange</a:t>
            </a:r>
          </a:p>
        </p:txBody>
      </p:sp>
      <p:sp>
        <p:nvSpPr>
          <p:cNvPr id="9" name="TextBox 8">
            <a:extLst>
              <a:ext uri="{FF2B5EF4-FFF2-40B4-BE49-F238E27FC236}">
                <a16:creationId xmlns:a16="http://schemas.microsoft.com/office/drawing/2014/main" id="{85ACD5BB-B99E-2438-4EE0-46E6D593A64D}"/>
              </a:ext>
            </a:extLst>
          </p:cNvPr>
          <p:cNvSpPr txBox="1"/>
          <p:nvPr/>
        </p:nvSpPr>
        <p:spPr>
          <a:xfrm>
            <a:off x="1635338" y="1230444"/>
            <a:ext cx="3635932" cy="461665"/>
          </a:xfrm>
          <a:prstGeom prst="rect">
            <a:avLst/>
          </a:prstGeom>
          <a:noFill/>
        </p:spPr>
        <p:txBody>
          <a:bodyPr wrap="none" rtlCol="0">
            <a:spAutoFit/>
          </a:bodyPr>
          <a:lstStyle/>
          <a:p>
            <a:r>
              <a:rPr lang="en-US" sz="2400" b="1" dirty="0">
                <a:solidFill>
                  <a:srgbClr val="002557"/>
                </a:solidFill>
                <a:latin typeface="Arial" panose="020B0604020202020204" pitchFamily="34" charset="0"/>
                <a:cs typeface="Arial" panose="020B0604020202020204" pitchFamily="34" charset="0"/>
              </a:rPr>
              <a:t>Anti-Mullerian hormone</a:t>
            </a:r>
          </a:p>
        </p:txBody>
      </p:sp>
      <p:sp>
        <p:nvSpPr>
          <p:cNvPr id="20" name="TextBox 19">
            <a:extLst>
              <a:ext uri="{FF2B5EF4-FFF2-40B4-BE49-F238E27FC236}">
                <a16:creationId xmlns:a16="http://schemas.microsoft.com/office/drawing/2014/main" id="{0A501D3B-4D30-D118-6F31-6DA3AB90C20F}"/>
              </a:ext>
            </a:extLst>
          </p:cNvPr>
          <p:cNvSpPr txBox="1"/>
          <p:nvPr/>
        </p:nvSpPr>
        <p:spPr>
          <a:xfrm>
            <a:off x="3137971" y="5440240"/>
            <a:ext cx="1024569" cy="369332"/>
          </a:xfrm>
          <a:prstGeom prst="rect">
            <a:avLst/>
          </a:prstGeom>
          <a:solidFill>
            <a:schemeClr val="bg1"/>
          </a:solidFill>
        </p:spPr>
        <p:txBody>
          <a:bodyPr wrap="square" rtlCol="0">
            <a:spAutoFit/>
          </a:bodyPr>
          <a:lstStyle/>
          <a:p>
            <a:endParaRPr lang="en-US" dirty="0"/>
          </a:p>
        </p:txBody>
      </p:sp>
      <p:sp>
        <p:nvSpPr>
          <p:cNvPr id="26" name="Text Placeholder 4">
            <a:extLst>
              <a:ext uri="{FF2B5EF4-FFF2-40B4-BE49-F238E27FC236}">
                <a16:creationId xmlns:a16="http://schemas.microsoft.com/office/drawing/2014/main" id="{059F69B7-AFA3-0D1B-65EB-0BB8116EA4C1}"/>
              </a:ext>
            </a:extLst>
          </p:cNvPr>
          <p:cNvSpPr txBox="1">
            <a:spLocks/>
          </p:cNvSpPr>
          <p:nvPr/>
        </p:nvSpPr>
        <p:spPr>
          <a:xfrm>
            <a:off x="2907547" y="6352529"/>
            <a:ext cx="5852160" cy="281354"/>
          </a:xfrm>
          <a:prstGeom prst="rect">
            <a:avLst/>
          </a:prstGeom>
        </p:spPr>
        <p:txBody>
          <a:bodyPr/>
          <a:lst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t>Kevin Kalinsky, MD, MS</a:t>
            </a:r>
          </a:p>
        </p:txBody>
      </p:sp>
      <p:sp>
        <p:nvSpPr>
          <p:cNvPr id="7" name="TextBox 6">
            <a:extLst>
              <a:ext uri="{FF2B5EF4-FFF2-40B4-BE49-F238E27FC236}">
                <a16:creationId xmlns:a16="http://schemas.microsoft.com/office/drawing/2014/main" id="{BC3363F4-C867-7F25-DA72-577426D310B4}"/>
              </a:ext>
            </a:extLst>
          </p:cNvPr>
          <p:cNvSpPr txBox="1"/>
          <p:nvPr/>
        </p:nvSpPr>
        <p:spPr>
          <a:xfrm>
            <a:off x="3148986" y="5172111"/>
            <a:ext cx="1024569" cy="369332"/>
          </a:xfrm>
          <a:prstGeom prst="rect">
            <a:avLst/>
          </a:prstGeom>
          <a:solidFill>
            <a:schemeClr val="bg1"/>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6A43D5D1-EB2B-C39A-B002-006084E2A626}"/>
              </a:ext>
            </a:extLst>
          </p:cNvPr>
          <p:cNvSpPr txBox="1"/>
          <p:nvPr/>
        </p:nvSpPr>
        <p:spPr>
          <a:xfrm rot="16200000">
            <a:off x="89543" y="3411720"/>
            <a:ext cx="1784733" cy="390414"/>
          </a:xfrm>
          <a:prstGeom prst="rect">
            <a:avLst/>
          </a:prstGeom>
          <a:solidFill>
            <a:schemeClr val="bg1"/>
          </a:solidFill>
        </p:spPr>
        <p:txBody>
          <a:bodyPr wrap="square" rtlCol="0">
            <a:spAutoFit/>
          </a:bodyPr>
          <a:lstStyle/>
          <a:p>
            <a:endParaRPr lang="en-US" dirty="0"/>
          </a:p>
        </p:txBody>
      </p:sp>
      <p:sp>
        <p:nvSpPr>
          <p:cNvPr id="23" name="TextBox 22">
            <a:extLst>
              <a:ext uri="{FF2B5EF4-FFF2-40B4-BE49-F238E27FC236}">
                <a16:creationId xmlns:a16="http://schemas.microsoft.com/office/drawing/2014/main" id="{68530CD7-9951-96BC-9A4E-4F644045F971}"/>
              </a:ext>
            </a:extLst>
          </p:cNvPr>
          <p:cNvSpPr txBox="1"/>
          <p:nvPr/>
        </p:nvSpPr>
        <p:spPr>
          <a:xfrm rot="16200000">
            <a:off x="-507840" y="3326674"/>
            <a:ext cx="2552731" cy="430887"/>
          </a:xfrm>
          <a:prstGeom prst="rect">
            <a:avLst/>
          </a:prstGeom>
          <a:noFill/>
        </p:spPr>
        <p:txBody>
          <a:bodyPr wrap="square" rtlCol="0">
            <a:spAutoFit/>
          </a:bodyPr>
          <a:lstStyle/>
          <a:p>
            <a:pPr algn="ctr"/>
            <a:r>
              <a:rPr lang="en-US" sz="2200" dirty="0"/>
              <a:t>AMH (log10)</a:t>
            </a:r>
          </a:p>
        </p:txBody>
      </p:sp>
      <p:sp>
        <p:nvSpPr>
          <p:cNvPr id="19" name="TextBox 18">
            <a:extLst>
              <a:ext uri="{FF2B5EF4-FFF2-40B4-BE49-F238E27FC236}">
                <a16:creationId xmlns:a16="http://schemas.microsoft.com/office/drawing/2014/main" id="{B0CFA36E-3597-291C-DA96-034BE9AFE659}"/>
              </a:ext>
            </a:extLst>
          </p:cNvPr>
          <p:cNvSpPr txBox="1"/>
          <p:nvPr/>
        </p:nvSpPr>
        <p:spPr>
          <a:xfrm>
            <a:off x="3000945" y="5235714"/>
            <a:ext cx="1769523" cy="430887"/>
          </a:xfrm>
          <a:prstGeom prst="rect">
            <a:avLst/>
          </a:prstGeom>
          <a:noFill/>
        </p:spPr>
        <p:txBody>
          <a:bodyPr wrap="none" rtlCol="0">
            <a:spAutoFit/>
          </a:bodyPr>
          <a:lstStyle/>
          <a:p>
            <a:r>
              <a:rPr lang="en-US" sz="2200" dirty="0"/>
              <a:t>Age in Years</a:t>
            </a:r>
          </a:p>
        </p:txBody>
      </p:sp>
      <p:sp>
        <p:nvSpPr>
          <p:cNvPr id="27" name="TextBox 26">
            <a:extLst>
              <a:ext uri="{FF2B5EF4-FFF2-40B4-BE49-F238E27FC236}">
                <a16:creationId xmlns:a16="http://schemas.microsoft.com/office/drawing/2014/main" id="{516F4C57-3EF9-8B22-FCB0-19D28B017CFE}"/>
              </a:ext>
            </a:extLst>
          </p:cNvPr>
          <p:cNvSpPr txBox="1"/>
          <p:nvPr/>
        </p:nvSpPr>
        <p:spPr>
          <a:xfrm>
            <a:off x="2940808" y="1737379"/>
            <a:ext cx="1626824" cy="182880"/>
          </a:xfrm>
          <a:prstGeom prst="rect">
            <a:avLst/>
          </a:prstGeom>
          <a:solidFill>
            <a:schemeClr val="bg1"/>
          </a:solidFill>
        </p:spPr>
        <p:txBody>
          <a:bodyPr wrap="square" rtlCol="0">
            <a:spAutoFit/>
          </a:bodyPr>
          <a:lstStyle/>
          <a:p>
            <a:endParaRPr lang="en-US" dirty="0"/>
          </a:p>
        </p:txBody>
      </p:sp>
      <p:graphicFrame>
        <p:nvGraphicFramePr>
          <p:cNvPr id="31" name="Table 30">
            <a:extLst>
              <a:ext uri="{FF2B5EF4-FFF2-40B4-BE49-F238E27FC236}">
                <a16:creationId xmlns:a16="http://schemas.microsoft.com/office/drawing/2014/main" id="{E637C85D-39B6-3D14-6D56-7EB633FFB8A9}"/>
              </a:ext>
            </a:extLst>
          </p:cNvPr>
          <p:cNvGraphicFramePr>
            <a:graphicFrameLocks noGrp="1"/>
          </p:cNvGraphicFramePr>
          <p:nvPr/>
        </p:nvGraphicFramePr>
        <p:xfrm>
          <a:off x="6447741" y="1406028"/>
          <a:ext cx="5338029" cy="1762700"/>
        </p:xfrm>
        <a:graphic>
          <a:graphicData uri="http://schemas.openxmlformats.org/drawingml/2006/table">
            <a:tbl>
              <a:tblPr firstRow="1" bandRow="1">
                <a:tableStyleId>{74C1A8A3-306A-4EB7-A6B1-4F7E0EB9C5D6}</a:tableStyleId>
              </a:tblPr>
              <a:tblGrid>
                <a:gridCol w="1213131">
                  <a:extLst>
                    <a:ext uri="{9D8B030D-6E8A-4147-A177-3AD203B41FA5}">
                      <a16:colId xmlns:a16="http://schemas.microsoft.com/office/drawing/2014/main" val="2923456021"/>
                    </a:ext>
                  </a:extLst>
                </a:gridCol>
                <a:gridCol w="2787985">
                  <a:extLst>
                    <a:ext uri="{9D8B030D-6E8A-4147-A177-3AD203B41FA5}">
                      <a16:colId xmlns:a16="http://schemas.microsoft.com/office/drawing/2014/main" val="697560198"/>
                    </a:ext>
                  </a:extLst>
                </a:gridCol>
                <a:gridCol w="1336913">
                  <a:extLst>
                    <a:ext uri="{9D8B030D-6E8A-4147-A177-3AD203B41FA5}">
                      <a16:colId xmlns:a16="http://schemas.microsoft.com/office/drawing/2014/main" val="1061808181"/>
                    </a:ext>
                  </a:extLst>
                </a:gridCol>
              </a:tblGrid>
              <a:tr h="644063">
                <a:tc>
                  <a:txBody>
                    <a:bodyPr/>
                    <a:lstStyle/>
                    <a:p>
                      <a:pPr algn="ctr"/>
                      <a:r>
                        <a:rPr lang="en-US" sz="1800" b="1" dirty="0"/>
                        <a:t>Category</a:t>
                      </a:r>
                    </a:p>
                    <a:p>
                      <a:pPr algn="ctr"/>
                      <a:r>
                        <a:rPr lang="en-US" sz="1800" b="1" dirty="0"/>
                        <a:t>(AMH)</a:t>
                      </a:r>
                    </a:p>
                  </a:txBody>
                  <a:tcPr>
                    <a:solidFill>
                      <a:srgbClr val="0076A9"/>
                    </a:solidFill>
                  </a:tcPr>
                </a:tc>
                <a:tc>
                  <a:txBody>
                    <a:bodyPr/>
                    <a:lstStyle/>
                    <a:p>
                      <a:pPr algn="ctr"/>
                      <a:r>
                        <a:rPr lang="en-US" sz="1800" b="1" dirty="0"/>
                        <a:t>Menstrual Category</a:t>
                      </a:r>
                    </a:p>
                    <a:p>
                      <a:pPr algn="ctr"/>
                      <a:r>
                        <a:rPr lang="en-US" sz="1800" b="1" dirty="0"/>
                        <a:t>(Final Menstrual Period)</a:t>
                      </a:r>
                    </a:p>
                  </a:txBody>
                  <a:tcPr>
                    <a:solidFill>
                      <a:srgbClr val="0076A9"/>
                    </a:solidFill>
                  </a:tcPr>
                </a:tc>
                <a:tc>
                  <a:txBody>
                    <a:bodyPr/>
                    <a:lstStyle/>
                    <a:p>
                      <a:pPr algn="ctr"/>
                      <a:r>
                        <a:rPr lang="en-US" sz="1800" b="1" dirty="0" err="1"/>
                        <a:t>picoAMH</a:t>
                      </a:r>
                      <a:r>
                        <a:rPr lang="en-US" sz="1800" b="1" dirty="0"/>
                        <a:t> (</a:t>
                      </a:r>
                      <a:r>
                        <a:rPr lang="en-US" sz="1800" b="1" dirty="0" err="1"/>
                        <a:t>pg</a:t>
                      </a:r>
                      <a:r>
                        <a:rPr lang="en-US" sz="1800" b="1" dirty="0"/>
                        <a:t>/mL)</a:t>
                      </a:r>
                    </a:p>
                  </a:txBody>
                  <a:tcPr>
                    <a:solidFill>
                      <a:srgbClr val="0076A9"/>
                    </a:solidFill>
                  </a:tcPr>
                </a:tc>
                <a:extLst>
                  <a:ext uri="{0D108BD9-81ED-4DB2-BD59-A6C34878D82A}">
                    <a16:rowId xmlns:a16="http://schemas.microsoft.com/office/drawing/2014/main" val="1246660714"/>
                  </a:ext>
                </a:extLst>
              </a:tr>
              <a:tr h="372879">
                <a:tc>
                  <a:txBody>
                    <a:bodyPr/>
                    <a:lstStyle/>
                    <a:p>
                      <a:pPr algn="ctr"/>
                      <a:r>
                        <a:rPr lang="en-US" sz="1800" b="1" dirty="0"/>
                        <a:t>Low</a:t>
                      </a:r>
                    </a:p>
                  </a:txBody>
                  <a:tcPr/>
                </a:tc>
                <a:tc>
                  <a:txBody>
                    <a:bodyPr/>
                    <a:lstStyle/>
                    <a:p>
                      <a:pPr algn="ctr"/>
                      <a:r>
                        <a:rPr lang="en-US" sz="1800" b="1" dirty="0"/>
                        <a:t>At FMP or Later</a:t>
                      </a:r>
                    </a:p>
                  </a:txBody>
                  <a:tcPr/>
                </a:tc>
                <a:tc>
                  <a:txBody>
                    <a:bodyPr/>
                    <a:lstStyle/>
                    <a:p>
                      <a:pPr algn="ctr"/>
                      <a:r>
                        <a:rPr lang="en-US" sz="1800" b="1" dirty="0"/>
                        <a:t>&lt; 10</a:t>
                      </a:r>
                    </a:p>
                  </a:txBody>
                  <a:tcPr/>
                </a:tc>
                <a:extLst>
                  <a:ext uri="{0D108BD9-81ED-4DB2-BD59-A6C34878D82A}">
                    <a16:rowId xmlns:a16="http://schemas.microsoft.com/office/drawing/2014/main" val="803096490"/>
                  </a:ext>
                </a:extLst>
              </a:tr>
              <a:tr h="372879">
                <a:tc>
                  <a:txBody>
                    <a:bodyPr/>
                    <a:lstStyle/>
                    <a:p>
                      <a:pPr algn="ctr"/>
                      <a:r>
                        <a:rPr lang="en-US" sz="1800" b="1" dirty="0"/>
                        <a:t>Medium</a:t>
                      </a:r>
                    </a:p>
                  </a:txBody>
                  <a:tcPr/>
                </a:tc>
                <a:tc>
                  <a:txBody>
                    <a:bodyPr/>
                    <a:lstStyle/>
                    <a:p>
                      <a:pPr algn="ctr"/>
                      <a:r>
                        <a:rPr lang="en-US" sz="1800" b="1" dirty="0"/>
                        <a:t>&lt; 5 years from FMP</a:t>
                      </a:r>
                    </a:p>
                  </a:txBody>
                  <a:tcPr/>
                </a:tc>
                <a:tc>
                  <a:txBody>
                    <a:bodyPr/>
                    <a:lstStyle/>
                    <a:p>
                      <a:pPr algn="ctr"/>
                      <a:r>
                        <a:rPr lang="en-US" sz="1800" b="1" dirty="0"/>
                        <a:t>10-99.9</a:t>
                      </a:r>
                    </a:p>
                  </a:txBody>
                  <a:tcPr/>
                </a:tc>
                <a:extLst>
                  <a:ext uri="{0D108BD9-81ED-4DB2-BD59-A6C34878D82A}">
                    <a16:rowId xmlns:a16="http://schemas.microsoft.com/office/drawing/2014/main" val="3916443384"/>
                  </a:ext>
                </a:extLst>
              </a:tr>
              <a:tr h="372879">
                <a:tc>
                  <a:txBody>
                    <a:bodyPr/>
                    <a:lstStyle/>
                    <a:p>
                      <a:pPr algn="ctr"/>
                      <a:r>
                        <a:rPr lang="en-US" sz="1800" b="1" dirty="0"/>
                        <a:t>High</a:t>
                      </a:r>
                    </a:p>
                  </a:txBody>
                  <a:tcPr/>
                </a:tc>
                <a:tc>
                  <a:txBody>
                    <a:bodyPr/>
                    <a:lstStyle/>
                    <a:p>
                      <a:pPr algn="ctr"/>
                      <a:r>
                        <a:rPr lang="en-US" sz="1800" b="1" dirty="0"/>
                        <a:t>&gt; 5 years from FMP</a:t>
                      </a:r>
                    </a:p>
                  </a:txBody>
                  <a:tcPr/>
                </a:tc>
                <a:tc>
                  <a:txBody>
                    <a:bodyPr/>
                    <a:lstStyle/>
                    <a:p>
                      <a:pPr algn="ctr"/>
                      <a:r>
                        <a:rPr lang="en-US" sz="1800" b="1" u="sng" dirty="0"/>
                        <a:t>&gt;</a:t>
                      </a:r>
                      <a:r>
                        <a:rPr lang="en-US" sz="1800" b="1" dirty="0"/>
                        <a:t> 100</a:t>
                      </a:r>
                    </a:p>
                  </a:txBody>
                  <a:tcPr/>
                </a:tc>
                <a:extLst>
                  <a:ext uri="{0D108BD9-81ED-4DB2-BD59-A6C34878D82A}">
                    <a16:rowId xmlns:a16="http://schemas.microsoft.com/office/drawing/2014/main" val="2556859675"/>
                  </a:ext>
                </a:extLst>
              </a:tr>
            </a:tbl>
          </a:graphicData>
        </a:graphic>
      </p:graphicFrame>
      <p:sp>
        <p:nvSpPr>
          <p:cNvPr id="34" name="TextBox 33">
            <a:extLst>
              <a:ext uri="{FF2B5EF4-FFF2-40B4-BE49-F238E27FC236}">
                <a16:creationId xmlns:a16="http://schemas.microsoft.com/office/drawing/2014/main" id="{E89E5546-6A76-69B4-65DF-DF51246A6A6D}"/>
              </a:ext>
            </a:extLst>
          </p:cNvPr>
          <p:cNvSpPr txBox="1"/>
          <p:nvPr/>
        </p:nvSpPr>
        <p:spPr>
          <a:xfrm>
            <a:off x="179153" y="5903374"/>
            <a:ext cx="11737331" cy="307777"/>
          </a:xfrm>
          <a:prstGeom prst="rect">
            <a:avLst/>
          </a:prstGeom>
          <a:noFill/>
        </p:spPr>
        <p:txBody>
          <a:bodyPr wrap="square">
            <a:spAutoFit/>
          </a:bodyPr>
          <a:lstStyle/>
          <a:p>
            <a:pPr algn="r">
              <a:lnSpc>
                <a:spcPct val="100000"/>
              </a:lnSpc>
              <a:spcBef>
                <a:spcPts val="600"/>
              </a:spcBef>
            </a:pPr>
            <a:r>
              <a:rPr lang="en-US" sz="1400" dirty="0" err="1">
                <a:solidFill>
                  <a:srgbClr val="002557"/>
                </a:solidFill>
                <a:latin typeface="Arial" panose="020B0604020202020204" pitchFamily="34" charset="0"/>
                <a:cs typeface="Arial" panose="020B0604020202020204" pitchFamily="34" charset="0"/>
              </a:rPr>
              <a:t>picoAMH</a:t>
            </a:r>
            <a:r>
              <a:rPr lang="en-US" sz="1400" dirty="0">
                <a:solidFill>
                  <a:srgbClr val="002557"/>
                </a:solidFill>
                <a:latin typeface="Arial" panose="020B0604020202020204" pitchFamily="34" charset="0"/>
                <a:cs typeface="Arial" panose="020B0604020202020204" pitchFamily="34" charset="0"/>
              </a:rPr>
              <a:t> package insert (ELISA) 2023 </a:t>
            </a:r>
          </a:p>
        </p:txBody>
      </p:sp>
      <p:sp>
        <p:nvSpPr>
          <p:cNvPr id="5" name="TextBox 4">
            <a:extLst>
              <a:ext uri="{FF2B5EF4-FFF2-40B4-BE49-F238E27FC236}">
                <a16:creationId xmlns:a16="http://schemas.microsoft.com/office/drawing/2014/main" id="{8B98B940-837B-AB83-DC0E-ED0DD0B509CC}"/>
              </a:ext>
            </a:extLst>
          </p:cNvPr>
          <p:cNvSpPr txBox="1"/>
          <p:nvPr/>
        </p:nvSpPr>
        <p:spPr>
          <a:xfrm>
            <a:off x="1335000" y="5601316"/>
            <a:ext cx="5166543" cy="430887"/>
          </a:xfrm>
          <a:prstGeom prst="rect">
            <a:avLst/>
          </a:prstGeom>
          <a:noFill/>
        </p:spPr>
        <p:txBody>
          <a:bodyPr wrap="none" rtlCol="0">
            <a:spAutoFit/>
          </a:bodyPr>
          <a:lstStyle/>
          <a:p>
            <a:r>
              <a:rPr lang="en-US" sz="2200" b="1" dirty="0">
                <a:solidFill>
                  <a:srgbClr val="002557"/>
                </a:solidFill>
                <a:cs typeface="Arial" panose="020B0604020202020204" pitchFamily="34" charset="0"/>
              </a:rPr>
              <a:t>Postmenopausal: &lt; 10 </a:t>
            </a:r>
            <a:r>
              <a:rPr lang="en-US" sz="2200" b="1" dirty="0" err="1">
                <a:solidFill>
                  <a:srgbClr val="002557"/>
                </a:solidFill>
                <a:cs typeface="Arial" panose="020B0604020202020204" pitchFamily="34" charset="0"/>
              </a:rPr>
              <a:t>pg</a:t>
            </a:r>
            <a:r>
              <a:rPr lang="en-US" sz="2200" b="1" dirty="0">
                <a:solidFill>
                  <a:srgbClr val="002557"/>
                </a:solidFill>
                <a:cs typeface="Arial" panose="020B0604020202020204" pitchFamily="34" charset="0"/>
              </a:rPr>
              <a:t>/mL (20.6%)</a:t>
            </a:r>
          </a:p>
        </p:txBody>
      </p:sp>
      <p:sp>
        <p:nvSpPr>
          <p:cNvPr id="6" name="TextBox 5">
            <a:extLst>
              <a:ext uri="{FF2B5EF4-FFF2-40B4-BE49-F238E27FC236}">
                <a16:creationId xmlns:a16="http://schemas.microsoft.com/office/drawing/2014/main" id="{25336454-6138-83A8-44D3-52BD861C389E}"/>
              </a:ext>
            </a:extLst>
          </p:cNvPr>
          <p:cNvSpPr txBox="1"/>
          <p:nvPr/>
        </p:nvSpPr>
        <p:spPr>
          <a:xfrm>
            <a:off x="6451034" y="2057056"/>
            <a:ext cx="5303520" cy="365760"/>
          </a:xfrm>
          <a:prstGeom prst="rect">
            <a:avLst/>
          </a:prstGeom>
          <a:noFill/>
          <a:ln w="57150">
            <a:solidFill>
              <a:srgbClr val="C00000"/>
            </a:solidFill>
          </a:ln>
        </p:spPr>
        <p:txBody>
          <a:bodyPr wrap="square" rtlCol="0">
            <a:spAutoFit/>
          </a:bodyPr>
          <a:lstStyle/>
          <a:p>
            <a:endParaRPr lang="en-US" dirty="0"/>
          </a:p>
        </p:txBody>
      </p:sp>
      <p:cxnSp>
        <p:nvCxnSpPr>
          <p:cNvPr id="8" name="Straight Arrow Connector 7">
            <a:extLst>
              <a:ext uri="{FF2B5EF4-FFF2-40B4-BE49-F238E27FC236}">
                <a16:creationId xmlns:a16="http://schemas.microsoft.com/office/drawing/2014/main" id="{8CB71BB5-79DB-F17C-2420-8B444D473523}"/>
              </a:ext>
            </a:extLst>
          </p:cNvPr>
          <p:cNvCxnSpPr>
            <a:cxnSpLocks/>
          </p:cNvCxnSpPr>
          <p:nvPr/>
        </p:nvCxnSpPr>
        <p:spPr>
          <a:xfrm>
            <a:off x="832422" y="4637696"/>
            <a:ext cx="396925"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3" name="Table 12">
            <a:extLst>
              <a:ext uri="{FF2B5EF4-FFF2-40B4-BE49-F238E27FC236}">
                <a16:creationId xmlns:a16="http://schemas.microsoft.com/office/drawing/2014/main" id="{CB593D64-01BD-C3A2-591D-FFFB65D1347E}"/>
              </a:ext>
            </a:extLst>
          </p:cNvPr>
          <p:cNvGraphicFramePr>
            <a:graphicFrameLocks noGrp="1"/>
          </p:cNvGraphicFramePr>
          <p:nvPr/>
        </p:nvGraphicFramePr>
        <p:xfrm>
          <a:off x="6422220" y="3907687"/>
          <a:ext cx="5394960" cy="1036320"/>
        </p:xfrm>
        <a:graphic>
          <a:graphicData uri="http://schemas.openxmlformats.org/drawingml/2006/table">
            <a:tbl>
              <a:tblPr firstRow="1" bandRow="1">
                <a:tableStyleId>{74C1A8A3-306A-4EB7-A6B1-4F7E0EB9C5D6}</a:tableStyleId>
              </a:tblPr>
              <a:tblGrid>
                <a:gridCol w="1348740">
                  <a:extLst>
                    <a:ext uri="{9D8B030D-6E8A-4147-A177-3AD203B41FA5}">
                      <a16:colId xmlns:a16="http://schemas.microsoft.com/office/drawing/2014/main" val="2923456021"/>
                    </a:ext>
                  </a:extLst>
                </a:gridCol>
                <a:gridCol w="1348740">
                  <a:extLst>
                    <a:ext uri="{9D8B030D-6E8A-4147-A177-3AD203B41FA5}">
                      <a16:colId xmlns:a16="http://schemas.microsoft.com/office/drawing/2014/main" val="697560198"/>
                    </a:ext>
                  </a:extLst>
                </a:gridCol>
                <a:gridCol w="1348740">
                  <a:extLst>
                    <a:ext uri="{9D8B030D-6E8A-4147-A177-3AD203B41FA5}">
                      <a16:colId xmlns:a16="http://schemas.microsoft.com/office/drawing/2014/main" val="1061808181"/>
                    </a:ext>
                  </a:extLst>
                </a:gridCol>
                <a:gridCol w="1348740">
                  <a:extLst>
                    <a:ext uri="{9D8B030D-6E8A-4147-A177-3AD203B41FA5}">
                      <a16:colId xmlns:a16="http://schemas.microsoft.com/office/drawing/2014/main" val="295997284"/>
                    </a:ext>
                  </a:extLst>
                </a:gridCol>
              </a:tblGrid>
              <a:tr h="396240">
                <a:tc>
                  <a:txBody>
                    <a:bodyPr/>
                    <a:lstStyle/>
                    <a:p>
                      <a:pPr algn="ctr"/>
                      <a:r>
                        <a:rPr lang="en-US" sz="1800" b="1" dirty="0"/>
                        <a:t>Category</a:t>
                      </a:r>
                    </a:p>
                  </a:txBody>
                  <a:tcPr>
                    <a:solidFill>
                      <a:srgbClr val="0076A9"/>
                    </a:solidFill>
                  </a:tcPr>
                </a:tc>
                <a:tc>
                  <a:txBody>
                    <a:bodyPr/>
                    <a:lstStyle/>
                    <a:p>
                      <a:pPr algn="ctr"/>
                      <a:r>
                        <a:rPr lang="en-US" sz="1800" b="1" dirty="0"/>
                        <a:t>Age &lt; 45</a:t>
                      </a:r>
                    </a:p>
                  </a:txBody>
                  <a:tcPr>
                    <a:solidFill>
                      <a:srgbClr val="0076A9"/>
                    </a:solidFill>
                  </a:tcPr>
                </a:tc>
                <a:tc>
                  <a:txBody>
                    <a:bodyPr/>
                    <a:lstStyle/>
                    <a:p>
                      <a:pPr algn="ctr"/>
                      <a:r>
                        <a:rPr lang="en-US" sz="1800" b="1" dirty="0">
                          <a:solidFill>
                            <a:schemeClr val="bg1"/>
                          </a:solidFill>
                        </a:rPr>
                        <a:t>Age 45-49</a:t>
                      </a:r>
                    </a:p>
                  </a:txBody>
                  <a:tcPr>
                    <a:solidFill>
                      <a:srgbClr val="0076A9"/>
                    </a:solidFill>
                  </a:tcPr>
                </a:tc>
                <a:tc>
                  <a:txBody>
                    <a:bodyPr/>
                    <a:lstStyle/>
                    <a:p>
                      <a:pPr algn="ctr"/>
                      <a:r>
                        <a:rPr lang="en-US" sz="1800" b="1" dirty="0">
                          <a:solidFill>
                            <a:schemeClr val="bg1"/>
                          </a:solidFill>
                        </a:rPr>
                        <a:t>Age 50-54</a:t>
                      </a:r>
                    </a:p>
                  </a:txBody>
                  <a:tcPr>
                    <a:solidFill>
                      <a:srgbClr val="0076A9"/>
                    </a:solidFill>
                  </a:tcPr>
                </a:tc>
                <a:extLst>
                  <a:ext uri="{0D108BD9-81ED-4DB2-BD59-A6C34878D82A}">
                    <a16:rowId xmlns:a16="http://schemas.microsoft.com/office/drawing/2014/main" val="1246660714"/>
                  </a:ext>
                </a:extLst>
              </a:tr>
              <a:tr h="396240">
                <a:tc>
                  <a:txBody>
                    <a:bodyPr/>
                    <a:lstStyle/>
                    <a:p>
                      <a:pPr algn="ctr"/>
                      <a:r>
                        <a:rPr lang="en-US" sz="1800" b="1" dirty="0"/>
                        <a:t>Low AMH </a:t>
                      </a:r>
                    </a:p>
                  </a:txBody>
                  <a:tcPr/>
                </a:tc>
                <a:tc>
                  <a:txBody>
                    <a:bodyPr/>
                    <a:lstStyle/>
                    <a:p>
                      <a:pPr algn="ctr"/>
                      <a:r>
                        <a:rPr lang="en-US" sz="1800" b="1" dirty="0">
                          <a:solidFill>
                            <a:schemeClr val="tx1"/>
                          </a:solidFill>
                        </a:rPr>
                        <a:t>10/348 (2.9%)</a:t>
                      </a:r>
                    </a:p>
                  </a:txBody>
                  <a:tcPr/>
                </a:tc>
                <a:tc>
                  <a:txBody>
                    <a:bodyPr/>
                    <a:lstStyle/>
                    <a:p>
                      <a:pPr algn="ctr"/>
                      <a:r>
                        <a:rPr lang="en-US" sz="1800" b="1" u="none" dirty="0">
                          <a:solidFill>
                            <a:schemeClr val="tx1"/>
                          </a:solidFill>
                        </a:rPr>
                        <a:t>58/397 (14.6%)</a:t>
                      </a:r>
                    </a:p>
                  </a:txBody>
                  <a:tcPr/>
                </a:tc>
                <a:tc>
                  <a:txBody>
                    <a:bodyPr/>
                    <a:lstStyle/>
                    <a:p>
                      <a:pPr algn="ctr"/>
                      <a:r>
                        <a:rPr lang="en-US" sz="1800" b="1" dirty="0">
                          <a:solidFill>
                            <a:schemeClr val="tx1"/>
                          </a:solidFill>
                        </a:rPr>
                        <a:t>141/270 (52.2%) </a:t>
                      </a:r>
                    </a:p>
                  </a:txBody>
                  <a:tcPr/>
                </a:tc>
                <a:extLst>
                  <a:ext uri="{0D108BD9-81ED-4DB2-BD59-A6C34878D82A}">
                    <a16:rowId xmlns:a16="http://schemas.microsoft.com/office/drawing/2014/main" val="3867093338"/>
                  </a:ext>
                </a:extLst>
              </a:tr>
            </a:tbl>
          </a:graphicData>
        </a:graphic>
      </p:graphicFrame>
      <p:sp>
        <p:nvSpPr>
          <p:cNvPr id="14" name="TextBox 13">
            <a:extLst>
              <a:ext uri="{FF2B5EF4-FFF2-40B4-BE49-F238E27FC236}">
                <a16:creationId xmlns:a16="http://schemas.microsoft.com/office/drawing/2014/main" id="{083A2AEA-4B61-BC6E-8EBC-2435619C4235}"/>
              </a:ext>
            </a:extLst>
          </p:cNvPr>
          <p:cNvSpPr txBox="1"/>
          <p:nvPr/>
        </p:nvSpPr>
        <p:spPr>
          <a:xfrm>
            <a:off x="6440874" y="4317656"/>
            <a:ext cx="5303520" cy="640080"/>
          </a:xfrm>
          <a:prstGeom prst="rect">
            <a:avLst/>
          </a:prstGeom>
          <a:noFill/>
          <a:ln w="57150">
            <a:solidFill>
              <a:srgbClr val="C00000"/>
            </a:solidFill>
          </a:ln>
        </p:spPr>
        <p:txBody>
          <a:bodyPr wrap="square" rtlCol="0">
            <a:spAutoFit/>
          </a:bodyPr>
          <a:lstStyle/>
          <a:p>
            <a:endParaRPr lang="en-US" dirty="0"/>
          </a:p>
        </p:txBody>
      </p:sp>
      <p:sp>
        <p:nvSpPr>
          <p:cNvPr id="3" name="TextBox 2">
            <a:extLst>
              <a:ext uri="{FF2B5EF4-FFF2-40B4-BE49-F238E27FC236}">
                <a16:creationId xmlns:a16="http://schemas.microsoft.com/office/drawing/2014/main" id="{B9E72CDA-C986-D608-DB29-C0D2D68AF872}"/>
              </a:ext>
            </a:extLst>
          </p:cNvPr>
          <p:cNvSpPr txBox="1"/>
          <p:nvPr/>
        </p:nvSpPr>
        <p:spPr>
          <a:xfrm>
            <a:off x="9790324" y="5587554"/>
            <a:ext cx="2021451" cy="307777"/>
          </a:xfrm>
          <a:prstGeom prst="rect">
            <a:avLst/>
          </a:prstGeom>
          <a:noFill/>
        </p:spPr>
        <p:txBody>
          <a:bodyPr wrap="none" rtlCol="0">
            <a:spAutoFit/>
          </a:bodyPr>
          <a:lstStyle/>
          <a:p>
            <a:r>
              <a:rPr lang="en-US" sz="1400" dirty="0">
                <a:solidFill>
                  <a:srgbClr val="002557"/>
                </a:solidFill>
                <a:latin typeface="Arial" panose="020B0604020202020204" pitchFamily="34" charset="0"/>
                <a:cs typeface="Arial" panose="020B0604020202020204" pitchFamily="34" charset="0"/>
              </a:rPr>
              <a:t>10 </a:t>
            </a:r>
            <a:r>
              <a:rPr lang="en-US" sz="1400" dirty="0" err="1">
                <a:solidFill>
                  <a:srgbClr val="002557"/>
                </a:solidFill>
                <a:latin typeface="Arial" panose="020B0604020202020204" pitchFamily="34" charset="0"/>
                <a:cs typeface="Arial" panose="020B0604020202020204" pitchFamily="34" charset="0"/>
              </a:rPr>
              <a:t>pg</a:t>
            </a:r>
            <a:r>
              <a:rPr lang="en-US" sz="1400" dirty="0">
                <a:solidFill>
                  <a:srgbClr val="002557"/>
                </a:solidFill>
                <a:latin typeface="Arial" panose="020B0604020202020204" pitchFamily="34" charset="0"/>
                <a:cs typeface="Arial" panose="020B0604020202020204" pitchFamily="34" charset="0"/>
              </a:rPr>
              <a:t>/ML = 0.01 ng/ML</a:t>
            </a:r>
          </a:p>
        </p:txBody>
      </p:sp>
      <p:pic>
        <p:nvPicPr>
          <p:cNvPr id="12" name="Picture 11">
            <a:extLst>
              <a:ext uri="{FF2B5EF4-FFF2-40B4-BE49-F238E27FC236}">
                <a16:creationId xmlns:a16="http://schemas.microsoft.com/office/drawing/2014/main" id="{0FD5004F-A819-488B-BED5-85C11462D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9136" y="1753002"/>
            <a:ext cx="4907916" cy="3568852"/>
          </a:xfrm>
          <a:prstGeom prst="rect">
            <a:avLst/>
          </a:prstGeom>
        </p:spPr>
      </p:pic>
    </p:spTree>
    <p:extLst>
      <p:ext uri="{BB962C8B-B14F-4D97-AF65-F5344CB8AC3E}">
        <p14:creationId xmlns:p14="http://schemas.microsoft.com/office/powerpoint/2010/main" val="155147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706EEBE-2201-4B08-8F75-2AFD17CD2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0685" y="1791914"/>
            <a:ext cx="4818042" cy="3503499"/>
          </a:xfrm>
          <a:prstGeom prst="rect">
            <a:avLst/>
          </a:prstGeom>
        </p:spPr>
      </p:pic>
      <p:pic>
        <p:nvPicPr>
          <p:cNvPr id="18" name="Picture 17">
            <a:extLst>
              <a:ext uri="{FF2B5EF4-FFF2-40B4-BE49-F238E27FC236}">
                <a16:creationId xmlns:a16="http://schemas.microsoft.com/office/drawing/2014/main" id="{692F2C3F-639D-439D-AE5B-D5FEA99FFB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149" y="1759633"/>
            <a:ext cx="4869333" cy="3540796"/>
          </a:xfrm>
          <a:prstGeom prst="rect">
            <a:avLst/>
          </a:prstGeom>
        </p:spPr>
      </p:pic>
      <p:sp>
        <p:nvSpPr>
          <p:cNvPr id="2" name="Title 1">
            <a:extLst>
              <a:ext uri="{FF2B5EF4-FFF2-40B4-BE49-F238E27FC236}">
                <a16:creationId xmlns:a16="http://schemas.microsoft.com/office/drawing/2014/main" id="{2413DA3F-A2FC-7F45-81AD-73F68F4E1066}"/>
              </a:ext>
            </a:extLst>
          </p:cNvPr>
          <p:cNvSpPr>
            <a:spLocks noGrp="1"/>
          </p:cNvSpPr>
          <p:nvPr>
            <p:ph type="title"/>
          </p:nvPr>
        </p:nvSpPr>
        <p:spPr>
          <a:xfrm>
            <a:off x="428264" y="282330"/>
            <a:ext cx="11235912" cy="919921"/>
          </a:xfrm>
        </p:spPr>
        <p:txBody>
          <a:bodyPr>
            <a:noAutofit/>
          </a:bodyPr>
          <a:lstStyle/>
          <a:p>
            <a:pPr algn="ctr"/>
            <a:r>
              <a:rPr lang="en-US" sz="3200" b="1" dirty="0">
                <a:latin typeface="Arial" panose="020B0604020202020204" pitchFamily="34" charset="0"/>
                <a:cs typeface="Arial" panose="020B0604020202020204" pitchFamily="34" charset="0"/>
              </a:rPr>
              <a:t>“</a:t>
            </a:r>
            <a:r>
              <a:rPr lang="en-US" sz="3200" dirty="0"/>
              <a:t>P</a:t>
            </a:r>
            <a:r>
              <a:rPr lang="en-US" sz="3200" b="1" dirty="0">
                <a:latin typeface="Arial" panose="020B0604020202020204" pitchFamily="34" charset="0"/>
                <a:cs typeface="Arial" panose="020B0604020202020204" pitchFamily="34" charset="0"/>
              </a:rPr>
              <a:t>remenopausal” &lt; 55 </a:t>
            </a:r>
            <a:r>
              <a:rPr lang="en-US" sz="3200" dirty="0"/>
              <a:t>y</a:t>
            </a:r>
            <a:r>
              <a:rPr lang="en-US" sz="3200" b="1" dirty="0">
                <a:latin typeface="Arial" panose="020B0604020202020204" pitchFamily="34" charset="0"/>
                <a:cs typeface="Arial" panose="020B0604020202020204" pitchFamily="34" charset="0"/>
              </a:rPr>
              <a:t>ears with low AMH have </a:t>
            </a:r>
            <a:r>
              <a:rPr lang="en-US" sz="3200" b="1" dirty="0">
                <a:solidFill>
                  <a:srgbClr val="002060"/>
                </a:solidFill>
                <a:latin typeface="Arial" panose="020B0604020202020204" pitchFamily="34" charset="0"/>
                <a:cs typeface="Arial" panose="020B0604020202020204" pitchFamily="34" charset="0"/>
              </a:rPr>
              <a:t>no </a:t>
            </a:r>
            <a:r>
              <a:rPr lang="en-US" sz="3200" b="1" u="sng" dirty="0">
                <a:solidFill>
                  <a:srgbClr val="002060"/>
                </a:solidFill>
                <a:latin typeface="Arial" panose="020B0604020202020204" pitchFamily="34" charset="0"/>
                <a:cs typeface="Arial" panose="020B0604020202020204" pitchFamily="34" charset="0"/>
              </a:rPr>
              <a:t>IDFS</a:t>
            </a:r>
            <a:r>
              <a:rPr lang="en-US" sz="3200" b="1" dirty="0">
                <a:solidFill>
                  <a:srgbClr val="002060"/>
                </a:solidFill>
                <a:latin typeface="Arial" panose="020B0604020202020204" pitchFamily="34" charset="0"/>
                <a:cs typeface="Arial" panose="020B0604020202020204" pitchFamily="34" charset="0"/>
              </a:rPr>
              <a:t> </a:t>
            </a:r>
            <a:r>
              <a:rPr lang="en-US" sz="3200" b="1" dirty="0">
                <a:latin typeface="Arial" panose="020B0604020202020204" pitchFamily="34" charset="0"/>
                <a:cs typeface="Arial" panose="020B0604020202020204" pitchFamily="34" charset="0"/>
              </a:rPr>
              <a:t>benefit with </a:t>
            </a:r>
            <a:r>
              <a:rPr lang="en-US" sz="3200" dirty="0"/>
              <a:t>c</a:t>
            </a:r>
            <a:r>
              <a:rPr lang="en-US" sz="3200" b="1" dirty="0">
                <a:latin typeface="Arial" panose="020B0604020202020204" pitchFamily="34" charset="0"/>
                <a:cs typeface="Arial" panose="020B0604020202020204" pitchFamily="34" charset="0"/>
              </a:rPr>
              <a:t>hemotherapy</a:t>
            </a:r>
          </a:p>
        </p:txBody>
      </p:sp>
      <p:sp>
        <p:nvSpPr>
          <p:cNvPr id="10" name="Content Placeholder 2">
            <a:extLst>
              <a:ext uri="{FF2B5EF4-FFF2-40B4-BE49-F238E27FC236}">
                <a16:creationId xmlns:a16="http://schemas.microsoft.com/office/drawing/2014/main" id="{F342C384-A11D-4E46-ACCB-0E27E7B2E351}"/>
              </a:ext>
            </a:extLst>
          </p:cNvPr>
          <p:cNvSpPr txBox="1">
            <a:spLocks/>
          </p:cNvSpPr>
          <p:nvPr/>
        </p:nvSpPr>
        <p:spPr>
          <a:xfrm>
            <a:off x="502406" y="1562452"/>
            <a:ext cx="11573593" cy="48179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ts val="600"/>
              </a:lnSpc>
              <a:spcBef>
                <a:spcPts val="6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6878BBA0-9EFA-9077-5B91-F8D81B3585BB}"/>
              </a:ext>
            </a:extLst>
          </p:cNvPr>
          <p:cNvSpPr txBox="1"/>
          <p:nvPr/>
        </p:nvSpPr>
        <p:spPr>
          <a:xfrm>
            <a:off x="1995903" y="3215952"/>
            <a:ext cx="30187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No Difference in 5 </a:t>
            </a:r>
            <a:r>
              <a:rPr kumimoji="0" lang="en-US"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yr</a:t>
            </a:r>
            <a:r>
              <a:rPr kumimoji="0" lang="en-US"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IDFS</a:t>
            </a:r>
          </a:p>
        </p:txBody>
      </p:sp>
      <p:sp>
        <p:nvSpPr>
          <p:cNvPr id="4" name="TextBox 3">
            <a:extLst>
              <a:ext uri="{FF2B5EF4-FFF2-40B4-BE49-F238E27FC236}">
                <a16:creationId xmlns:a16="http://schemas.microsoft.com/office/drawing/2014/main" id="{EE9F8DF2-26B5-420A-6EA8-C9B80FD84002}"/>
              </a:ext>
            </a:extLst>
          </p:cNvPr>
          <p:cNvSpPr txBox="1"/>
          <p:nvPr/>
        </p:nvSpPr>
        <p:spPr>
          <a:xfrm>
            <a:off x="2319280" y="1527006"/>
            <a:ext cx="2451023" cy="369332"/>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F73BED13-FD01-F93C-F117-841BB198EBA3}"/>
              </a:ext>
            </a:extLst>
          </p:cNvPr>
          <p:cNvSpPr txBox="1"/>
          <p:nvPr/>
        </p:nvSpPr>
        <p:spPr>
          <a:xfrm>
            <a:off x="2215776" y="1295735"/>
            <a:ext cx="27460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Low AMH (n=209)</a:t>
            </a:r>
          </a:p>
        </p:txBody>
      </p:sp>
      <p:sp>
        <p:nvSpPr>
          <p:cNvPr id="7" name="TextBox 6">
            <a:extLst>
              <a:ext uri="{FF2B5EF4-FFF2-40B4-BE49-F238E27FC236}">
                <a16:creationId xmlns:a16="http://schemas.microsoft.com/office/drawing/2014/main" id="{42D1F61C-6C0A-ECF5-4BAA-C3CA0189BBB3}"/>
              </a:ext>
            </a:extLst>
          </p:cNvPr>
          <p:cNvSpPr txBox="1"/>
          <p:nvPr/>
        </p:nvSpPr>
        <p:spPr>
          <a:xfrm>
            <a:off x="7638603" y="1530826"/>
            <a:ext cx="3268096" cy="369332"/>
          </a:xfrm>
          <a:prstGeom prst="rect">
            <a:avLst/>
          </a:prstGeom>
          <a:solidFill>
            <a:schemeClr val="bg1"/>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6F698C93-8F38-6DE9-A88C-49C331C8D714}"/>
              </a:ext>
            </a:extLst>
          </p:cNvPr>
          <p:cNvSpPr txBox="1"/>
          <p:nvPr/>
        </p:nvSpPr>
        <p:spPr>
          <a:xfrm>
            <a:off x="7184916" y="3242548"/>
            <a:ext cx="48910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7.8% improvement in 5 </a:t>
            </a:r>
            <a:r>
              <a:rPr kumimoji="0" lang="en-US"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yr</a:t>
            </a:r>
            <a:r>
              <a:rPr kumimoji="0" lang="en-US"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IDFS with chemo</a:t>
            </a:r>
          </a:p>
        </p:txBody>
      </p:sp>
      <p:sp>
        <p:nvSpPr>
          <p:cNvPr id="8" name="TextBox 7">
            <a:extLst>
              <a:ext uri="{FF2B5EF4-FFF2-40B4-BE49-F238E27FC236}">
                <a16:creationId xmlns:a16="http://schemas.microsoft.com/office/drawing/2014/main" id="{175BE2A7-AA41-C503-78E6-F3E1B3999C2A}"/>
              </a:ext>
            </a:extLst>
          </p:cNvPr>
          <p:cNvSpPr txBox="1"/>
          <p:nvPr/>
        </p:nvSpPr>
        <p:spPr>
          <a:xfrm>
            <a:off x="7258094" y="1319016"/>
            <a:ext cx="406213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Medium/High AMH (n=806)</a:t>
            </a:r>
          </a:p>
        </p:txBody>
      </p:sp>
      <p:sp>
        <p:nvSpPr>
          <p:cNvPr id="12" name="Text Placeholder 4">
            <a:extLst>
              <a:ext uri="{FF2B5EF4-FFF2-40B4-BE49-F238E27FC236}">
                <a16:creationId xmlns:a16="http://schemas.microsoft.com/office/drawing/2014/main" id="{993971CC-E6D4-E0BB-1BF0-DE28BAA0F984}"/>
              </a:ext>
            </a:extLst>
          </p:cNvPr>
          <p:cNvSpPr txBox="1">
            <a:spLocks/>
          </p:cNvSpPr>
          <p:nvPr/>
        </p:nvSpPr>
        <p:spPr>
          <a:xfrm>
            <a:off x="2907547" y="6352529"/>
            <a:ext cx="5852160" cy="281354"/>
          </a:xfrm>
          <a:prstGeom prst="rect">
            <a:avLst/>
          </a:prstGeom>
        </p:spPr>
        <p:txBody>
          <a:bodyPr/>
          <a:lst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t>Kevin Kalinsky, MD, MS</a:t>
            </a:r>
          </a:p>
        </p:txBody>
      </p:sp>
      <p:sp>
        <p:nvSpPr>
          <p:cNvPr id="15" name="TextBox 14">
            <a:extLst>
              <a:ext uri="{FF2B5EF4-FFF2-40B4-BE49-F238E27FC236}">
                <a16:creationId xmlns:a16="http://schemas.microsoft.com/office/drawing/2014/main" id="{ABB44D50-C371-63B1-D6E6-2A0A737D0212}"/>
              </a:ext>
            </a:extLst>
          </p:cNvPr>
          <p:cNvSpPr txBox="1"/>
          <p:nvPr/>
        </p:nvSpPr>
        <p:spPr>
          <a:xfrm>
            <a:off x="1437614" y="5295413"/>
            <a:ext cx="4272067" cy="430887"/>
          </a:xfrm>
          <a:prstGeom prst="rect">
            <a:avLst/>
          </a:prstGeom>
          <a:noFill/>
        </p:spPr>
        <p:txBody>
          <a:bodyPr wrap="none" rtlCol="0">
            <a:spAutoFit/>
          </a:bodyPr>
          <a:lstStyle/>
          <a:p>
            <a:r>
              <a:rPr lang="en-US" sz="2200" b="1" dirty="0">
                <a:solidFill>
                  <a:srgbClr val="002557"/>
                </a:solidFill>
                <a:cs typeface="Arial" panose="020B0604020202020204" pitchFamily="34" charset="0"/>
              </a:rPr>
              <a:t>Postmenopausal: &lt; 10 </a:t>
            </a:r>
            <a:r>
              <a:rPr lang="en-US" sz="2200" b="1" dirty="0" err="1">
                <a:solidFill>
                  <a:srgbClr val="002557"/>
                </a:solidFill>
                <a:cs typeface="Arial" panose="020B0604020202020204" pitchFamily="34" charset="0"/>
              </a:rPr>
              <a:t>pg</a:t>
            </a:r>
            <a:r>
              <a:rPr lang="en-US" sz="2200" b="1" dirty="0">
                <a:solidFill>
                  <a:srgbClr val="002557"/>
                </a:solidFill>
                <a:cs typeface="Arial" panose="020B0604020202020204" pitchFamily="34" charset="0"/>
              </a:rPr>
              <a:t>/mL </a:t>
            </a:r>
          </a:p>
        </p:txBody>
      </p:sp>
      <p:sp>
        <p:nvSpPr>
          <p:cNvPr id="16" name="TextBox 15">
            <a:extLst>
              <a:ext uri="{FF2B5EF4-FFF2-40B4-BE49-F238E27FC236}">
                <a16:creationId xmlns:a16="http://schemas.microsoft.com/office/drawing/2014/main" id="{B053007C-EB5B-9B1F-BC05-FD453AFF16DD}"/>
              </a:ext>
            </a:extLst>
          </p:cNvPr>
          <p:cNvSpPr txBox="1"/>
          <p:nvPr/>
        </p:nvSpPr>
        <p:spPr>
          <a:xfrm>
            <a:off x="7420401" y="5260847"/>
            <a:ext cx="4113370" cy="430887"/>
          </a:xfrm>
          <a:prstGeom prst="rect">
            <a:avLst/>
          </a:prstGeom>
          <a:noFill/>
        </p:spPr>
        <p:txBody>
          <a:bodyPr wrap="none" rtlCol="0">
            <a:spAutoFit/>
          </a:bodyPr>
          <a:lstStyle/>
          <a:p>
            <a:r>
              <a:rPr lang="en-US" sz="2200" b="1" dirty="0">
                <a:solidFill>
                  <a:srgbClr val="002557"/>
                </a:solidFill>
                <a:cs typeface="Arial" panose="020B0604020202020204" pitchFamily="34" charset="0"/>
              </a:rPr>
              <a:t>Premenopausal: </a:t>
            </a:r>
            <a:r>
              <a:rPr lang="en-US" sz="2200" b="1" u="sng" dirty="0">
                <a:solidFill>
                  <a:srgbClr val="002557"/>
                </a:solidFill>
                <a:cs typeface="Arial" panose="020B0604020202020204" pitchFamily="34" charset="0"/>
              </a:rPr>
              <a:t>&gt;</a:t>
            </a:r>
            <a:r>
              <a:rPr lang="en-US" sz="2200" b="1" dirty="0">
                <a:solidFill>
                  <a:srgbClr val="002557"/>
                </a:solidFill>
                <a:cs typeface="Arial" panose="020B0604020202020204" pitchFamily="34" charset="0"/>
              </a:rPr>
              <a:t> 10 </a:t>
            </a:r>
            <a:r>
              <a:rPr lang="en-US" sz="2200" b="1" dirty="0" err="1">
                <a:solidFill>
                  <a:srgbClr val="002557"/>
                </a:solidFill>
                <a:cs typeface="Arial" panose="020B0604020202020204" pitchFamily="34" charset="0"/>
              </a:rPr>
              <a:t>pg</a:t>
            </a:r>
            <a:r>
              <a:rPr lang="en-US" sz="2200" b="1" dirty="0">
                <a:solidFill>
                  <a:srgbClr val="002557"/>
                </a:solidFill>
                <a:cs typeface="Arial" panose="020B0604020202020204" pitchFamily="34" charset="0"/>
              </a:rPr>
              <a:t>/mL </a:t>
            </a:r>
          </a:p>
        </p:txBody>
      </p:sp>
      <p:sp>
        <p:nvSpPr>
          <p:cNvPr id="14" name="TextBox 13">
            <a:extLst>
              <a:ext uri="{FF2B5EF4-FFF2-40B4-BE49-F238E27FC236}">
                <a16:creationId xmlns:a16="http://schemas.microsoft.com/office/drawing/2014/main" id="{C6269F09-3E70-C9E7-6029-89B126666694}"/>
              </a:ext>
            </a:extLst>
          </p:cNvPr>
          <p:cNvSpPr txBox="1"/>
          <p:nvPr/>
        </p:nvSpPr>
        <p:spPr>
          <a:xfrm>
            <a:off x="2872740" y="5745714"/>
            <a:ext cx="669798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0"/>
              </a:spcAft>
              <a:buClrTx/>
              <a:buSzTx/>
              <a:buNone/>
              <a:tabLst/>
              <a:defRPr/>
            </a:pPr>
            <a:r>
              <a:rPr kumimoji="0" lang="en-US" sz="1800" b="1" i="0" u="none" strike="noStrike" kern="1200" cap="none" spc="0" normalizeH="0" baseline="0" noProof="0" dirty="0">
                <a:ln>
                  <a:noFill/>
                </a:ln>
                <a:solidFill>
                  <a:srgbClr val="008764"/>
                </a:solidFill>
                <a:effectLst/>
                <a:uLnTx/>
                <a:uFillTx/>
                <a:latin typeface="Arial" panose="020B0604020202020204" pitchFamily="34" charset="0"/>
                <a:ea typeface="+mn-ea"/>
                <a:cs typeface="Arial" panose="020B0604020202020204" pitchFamily="34" charset="0"/>
              </a:rPr>
              <a:t>Significant interaction p=0.019, adjusting for RS</a:t>
            </a:r>
            <a:endParaRPr kumimoji="0" lang="en-US" sz="1800" b="1" i="0" u="none" strike="noStrike" kern="1200" cap="none" spc="0" normalizeH="0" baseline="0" noProof="0" dirty="0">
              <a:ln>
                <a:noFill/>
              </a:ln>
              <a:solidFill>
                <a:srgbClr val="008764"/>
              </a:solidFill>
              <a:effectLst/>
              <a:highlight>
                <a:srgbClr val="FFFF00"/>
              </a:highligh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70165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3">
            <a:extLst>
              <a:ext uri="{FF2B5EF4-FFF2-40B4-BE49-F238E27FC236}">
                <a16:creationId xmlns:a16="http://schemas.microsoft.com/office/drawing/2014/main" id="{8271B3C4-D036-D7E0-6BAE-CD7091D4A64A}"/>
              </a:ext>
            </a:extLst>
          </p:cNvPr>
          <p:cNvSpPr>
            <a:spLocks noGrp="1" noChangeArrowheads="1"/>
          </p:cNvSpPr>
          <p:nvPr>
            <p:ph type="title"/>
          </p:nvPr>
        </p:nvSpPr>
        <p:spPr>
          <a:xfrm>
            <a:off x="838200" y="457200"/>
            <a:ext cx="10515600" cy="752475"/>
          </a:xfrm>
        </p:spPr>
        <p:txBody>
          <a:bodyPr/>
          <a:lstStyle/>
          <a:p>
            <a:pPr eaLnBrk="1" hangingPunct="1"/>
            <a:r>
              <a:rPr lang="en-US" altLang="en-US" dirty="0">
                <a:latin typeface="+mn-lt"/>
              </a:rPr>
              <a:t>Text and Soft Joint Analysis</a:t>
            </a:r>
          </a:p>
        </p:txBody>
      </p:sp>
      <p:sp>
        <p:nvSpPr>
          <p:cNvPr id="2" name="Rectangle 1">
            <a:extLst>
              <a:ext uri="{FF2B5EF4-FFF2-40B4-BE49-F238E27FC236}">
                <a16:creationId xmlns:a16="http://schemas.microsoft.com/office/drawing/2014/main" id="{2880FF4F-43DF-170D-1EF1-B2A42443053C}"/>
              </a:ext>
            </a:extLst>
          </p:cNvPr>
          <p:cNvSpPr/>
          <p:nvPr/>
        </p:nvSpPr>
        <p:spPr>
          <a:xfrm>
            <a:off x="1676400" y="76200"/>
            <a:ext cx="1219200" cy="228600"/>
          </a:xfrm>
          <a:prstGeom prst="rect">
            <a:avLst/>
          </a:prstGeom>
          <a:solidFill>
            <a:srgbClr val="800000"/>
          </a:solidFill>
          <a:ln>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65B6D89-4B5E-700E-C8BC-5C33F2468660}"/>
              </a:ext>
            </a:extLst>
          </p:cNvPr>
          <p:cNvPicPr>
            <a:picLocks noChangeAspect="1"/>
          </p:cNvPicPr>
          <p:nvPr/>
        </p:nvPicPr>
        <p:blipFill>
          <a:blip r:embed="rId2"/>
          <a:stretch>
            <a:fillRect/>
          </a:stretch>
        </p:blipFill>
        <p:spPr>
          <a:xfrm>
            <a:off x="1143000" y="1241948"/>
            <a:ext cx="8894967" cy="500691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F6BF24E-8FF2-4C9E-A068-396493086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6970" y="1848672"/>
            <a:ext cx="4906141" cy="3567561"/>
          </a:xfrm>
          <a:prstGeom prst="rect">
            <a:avLst/>
          </a:prstGeom>
        </p:spPr>
      </p:pic>
      <p:pic>
        <p:nvPicPr>
          <p:cNvPr id="10" name="Picture 9">
            <a:extLst>
              <a:ext uri="{FF2B5EF4-FFF2-40B4-BE49-F238E27FC236}">
                <a16:creationId xmlns:a16="http://schemas.microsoft.com/office/drawing/2014/main" id="{58AC08B9-3113-4AE4-B522-E8892435A0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218" y="1845510"/>
            <a:ext cx="4857373" cy="3532099"/>
          </a:xfrm>
          <a:prstGeom prst="rect">
            <a:avLst/>
          </a:prstGeom>
        </p:spPr>
      </p:pic>
      <p:sp>
        <p:nvSpPr>
          <p:cNvPr id="9" name="TextBox 8">
            <a:extLst>
              <a:ext uri="{FF2B5EF4-FFF2-40B4-BE49-F238E27FC236}">
                <a16:creationId xmlns:a16="http://schemas.microsoft.com/office/drawing/2014/main" id="{6878BBA0-9EFA-9077-5B91-F8D81B3585BB}"/>
              </a:ext>
            </a:extLst>
          </p:cNvPr>
          <p:cNvSpPr txBox="1"/>
          <p:nvPr/>
        </p:nvSpPr>
        <p:spPr>
          <a:xfrm>
            <a:off x="1961962" y="3296801"/>
            <a:ext cx="3121367" cy="369332"/>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b="1" i="0" u="none" strike="noStrike" cap="none" spc="0" normalizeH="0" baseline="0">
                <a:ln>
                  <a:noFill/>
                </a:ln>
                <a:solidFill>
                  <a:srgbClr val="002557"/>
                </a:solidFill>
                <a:effectLst/>
                <a:uLnTx/>
                <a:uFillTx/>
                <a:latin typeface="Calibri" panose="020F0502020204030204"/>
              </a:defRPr>
            </a:lvl1pPr>
          </a:lstStyle>
          <a:p>
            <a:r>
              <a:rPr lang="en-US" dirty="0">
                <a:solidFill>
                  <a:srgbClr val="C00000"/>
                </a:solidFill>
                <a:latin typeface="Arial" panose="020B0604020202020204" pitchFamily="34" charset="0"/>
                <a:cs typeface="Arial" panose="020B0604020202020204" pitchFamily="34" charset="0"/>
              </a:rPr>
              <a:t>No Difference in 5 </a:t>
            </a:r>
            <a:r>
              <a:rPr lang="en-US" dirty="0" err="1">
                <a:solidFill>
                  <a:srgbClr val="C00000"/>
                </a:solidFill>
                <a:latin typeface="Arial" panose="020B0604020202020204" pitchFamily="34" charset="0"/>
                <a:cs typeface="Arial" panose="020B0604020202020204" pitchFamily="34" charset="0"/>
              </a:rPr>
              <a:t>yr</a:t>
            </a:r>
            <a:r>
              <a:rPr lang="en-US" dirty="0">
                <a:solidFill>
                  <a:srgbClr val="C00000"/>
                </a:solidFill>
                <a:latin typeface="Arial" panose="020B0604020202020204" pitchFamily="34" charset="0"/>
                <a:cs typeface="Arial" panose="020B0604020202020204" pitchFamily="34" charset="0"/>
              </a:rPr>
              <a:t> DRFS</a:t>
            </a:r>
          </a:p>
        </p:txBody>
      </p:sp>
      <p:sp>
        <p:nvSpPr>
          <p:cNvPr id="11" name="TextBox 10">
            <a:extLst>
              <a:ext uri="{FF2B5EF4-FFF2-40B4-BE49-F238E27FC236}">
                <a16:creationId xmlns:a16="http://schemas.microsoft.com/office/drawing/2014/main" id="{6F698C93-8F38-6DE9-A88C-49C331C8D714}"/>
              </a:ext>
            </a:extLst>
          </p:cNvPr>
          <p:cNvSpPr txBox="1"/>
          <p:nvPr/>
        </p:nvSpPr>
        <p:spPr>
          <a:xfrm>
            <a:off x="6829788" y="3313148"/>
            <a:ext cx="4993675" cy="369332"/>
          </a:xfrm>
          <a:prstGeom prst="rect">
            <a:avLst/>
          </a:prstGeom>
          <a:noFill/>
        </p:spPr>
        <p:txBody>
          <a:bodyPr wrap="none" rtlCol="0">
            <a:spAutoFit/>
          </a:bodyPr>
          <a:lstStyle/>
          <a:p>
            <a:r>
              <a:rPr lang="en-US" b="1" dirty="0">
                <a:solidFill>
                  <a:srgbClr val="C00000"/>
                </a:solidFill>
                <a:latin typeface="Arial" panose="020B0604020202020204" pitchFamily="34" charset="0"/>
                <a:cs typeface="Arial" panose="020B0604020202020204" pitchFamily="34" charset="0"/>
              </a:rPr>
              <a:t>4.4% improvement in 5 </a:t>
            </a:r>
            <a:r>
              <a:rPr lang="en-US" b="1" dirty="0" err="1">
                <a:solidFill>
                  <a:srgbClr val="C00000"/>
                </a:solidFill>
                <a:latin typeface="Arial" panose="020B0604020202020204" pitchFamily="34" charset="0"/>
                <a:cs typeface="Arial" panose="020B0604020202020204" pitchFamily="34" charset="0"/>
              </a:rPr>
              <a:t>yr</a:t>
            </a:r>
            <a:r>
              <a:rPr lang="en-US" b="1" dirty="0">
                <a:solidFill>
                  <a:srgbClr val="C00000"/>
                </a:solidFill>
                <a:latin typeface="Arial" panose="020B0604020202020204" pitchFamily="34" charset="0"/>
                <a:cs typeface="Arial" panose="020B0604020202020204" pitchFamily="34" charset="0"/>
              </a:rPr>
              <a:t> DRFS with chemo</a:t>
            </a:r>
          </a:p>
        </p:txBody>
      </p:sp>
      <p:sp>
        <p:nvSpPr>
          <p:cNvPr id="3" name="Text Placeholder 4">
            <a:extLst>
              <a:ext uri="{FF2B5EF4-FFF2-40B4-BE49-F238E27FC236}">
                <a16:creationId xmlns:a16="http://schemas.microsoft.com/office/drawing/2014/main" id="{B21E58C4-B71E-2AB7-BA08-677452FD98EF}"/>
              </a:ext>
            </a:extLst>
          </p:cNvPr>
          <p:cNvSpPr txBox="1">
            <a:spLocks/>
          </p:cNvSpPr>
          <p:nvPr/>
        </p:nvSpPr>
        <p:spPr>
          <a:xfrm>
            <a:off x="2907547" y="6352529"/>
            <a:ext cx="5852160" cy="281354"/>
          </a:xfrm>
          <a:prstGeom prst="rect">
            <a:avLst/>
          </a:prstGeom>
        </p:spPr>
        <p:txBody>
          <a:bodyPr/>
          <a:lst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t>Kevin Kalinsky, MD, MS</a:t>
            </a:r>
          </a:p>
        </p:txBody>
      </p:sp>
      <p:sp>
        <p:nvSpPr>
          <p:cNvPr id="13" name="TextBox 12">
            <a:extLst>
              <a:ext uri="{FF2B5EF4-FFF2-40B4-BE49-F238E27FC236}">
                <a16:creationId xmlns:a16="http://schemas.microsoft.com/office/drawing/2014/main" id="{A0367335-86C3-C649-A57D-A58D0B73F770}"/>
              </a:ext>
            </a:extLst>
          </p:cNvPr>
          <p:cNvSpPr txBox="1"/>
          <p:nvPr/>
        </p:nvSpPr>
        <p:spPr>
          <a:xfrm>
            <a:off x="7574898" y="1766638"/>
            <a:ext cx="3268096" cy="274320"/>
          </a:xfrm>
          <a:prstGeom prst="rect">
            <a:avLst/>
          </a:prstGeom>
          <a:solidFill>
            <a:schemeClr val="bg1"/>
          </a:solidFill>
        </p:spPr>
        <p:txBody>
          <a:bodyPr wrap="square" rtlCol="0">
            <a:spAutoFit/>
          </a:bodyPr>
          <a:lstStyle/>
          <a:p>
            <a:endParaRPr lang="en-US" dirty="0"/>
          </a:p>
        </p:txBody>
      </p:sp>
      <p:sp>
        <p:nvSpPr>
          <p:cNvPr id="14" name="TextBox 13">
            <a:extLst>
              <a:ext uri="{FF2B5EF4-FFF2-40B4-BE49-F238E27FC236}">
                <a16:creationId xmlns:a16="http://schemas.microsoft.com/office/drawing/2014/main" id="{32AC0B97-53D1-BEFB-68E7-34C9635D3C80}"/>
              </a:ext>
            </a:extLst>
          </p:cNvPr>
          <p:cNvSpPr txBox="1"/>
          <p:nvPr/>
        </p:nvSpPr>
        <p:spPr>
          <a:xfrm>
            <a:off x="2293629" y="1679110"/>
            <a:ext cx="3108960" cy="320040"/>
          </a:xfrm>
          <a:prstGeom prst="rect">
            <a:avLst/>
          </a:prstGeom>
          <a:solidFill>
            <a:schemeClr val="bg1"/>
          </a:solidFill>
        </p:spPr>
        <p:txBody>
          <a:bodyPr wrap="square" rtlCol="0">
            <a:spAutoFit/>
          </a:bodyPr>
          <a:lstStyle/>
          <a:p>
            <a:endParaRPr lang="en-US" dirty="0"/>
          </a:p>
        </p:txBody>
      </p:sp>
      <p:sp>
        <p:nvSpPr>
          <p:cNvPr id="17" name="Title 1">
            <a:extLst>
              <a:ext uri="{FF2B5EF4-FFF2-40B4-BE49-F238E27FC236}">
                <a16:creationId xmlns:a16="http://schemas.microsoft.com/office/drawing/2014/main" id="{B7A26282-0C0B-16DB-4B52-66A6587ECA0D}"/>
              </a:ext>
            </a:extLst>
          </p:cNvPr>
          <p:cNvSpPr txBox="1">
            <a:spLocks/>
          </p:cNvSpPr>
          <p:nvPr/>
        </p:nvSpPr>
        <p:spPr>
          <a:xfrm>
            <a:off x="242621" y="235401"/>
            <a:ext cx="11384776" cy="9199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algn="ctr"/>
            <a:r>
              <a:rPr lang="en-US" sz="3200" b="1" dirty="0">
                <a:latin typeface="Arial" panose="020B0604020202020204" pitchFamily="34" charset="0"/>
                <a:cs typeface="Arial" panose="020B0604020202020204" pitchFamily="34" charset="0"/>
              </a:rPr>
              <a:t>“</a:t>
            </a:r>
            <a:r>
              <a:rPr lang="en-US" sz="3200" dirty="0"/>
              <a:t>P</a:t>
            </a:r>
            <a:r>
              <a:rPr lang="en-US" sz="3200" b="1" dirty="0">
                <a:latin typeface="Arial" panose="020B0604020202020204" pitchFamily="34" charset="0"/>
                <a:cs typeface="Arial" panose="020B0604020202020204" pitchFamily="34" charset="0"/>
              </a:rPr>
              <a:t>remenopausal” &lt; 55 </a:t>
            </a:r>
            <a:r>
              <a:rPr lang="en-US" sz="3200" dirty="0"/>
              <a:t>y</a:t>
            </a:r>
            <a:r>
              <a:rPr lang="en-US" sz="3200" b="1" dirty="0">
                <a:latin typeface="Arial" panose="020B0604020202020204" pitchFamily="34" charset="0"/>
                <a:cs typeface="Arial" panose="020B0604020202020204" pitchFamily="34" charset="0"/>
              </a:rPr>
              <a:t>ears with low AMH have no </a:t>
            </a:r>
            <a:r>
              <a:rPr lang="en-US" sz="3200" b="1" u="sng" dirty="0">
                <a:latin typeface="Arial" panose="020B0604020202020204" pitchFamily="34" charset="0"/>
                <a:cs typeface="Arial" panose="020B0604020202020204" pitchFamily="34" charset="0"/>
              </a:rPr>
              <a:t>DRFS</a:t>
            </a:r>
            <a:r>
              <a:rPr lang="en-US" sz="3200" b="1" dirty="0">
                <a:latin typeface="Arial" panose="020B0604020202020204" pitchFamily="34" charset="0"/>
                <a:cs typeface="Arial" panose="020B0604020202020204" pitchFamily="34" charset="0"/>
              </a:rPr>
              <a:t> benefit with </a:t>
            </a:r>
            <a:r>
              <a:rPr lang="en-US" sz="3200" dirty="0"/>
              <a:t>c</a:t>
            </a:r>
            <a:r>
              <a:rPr lang="en-US" sz="3200" b="1" dirty="0">
                <a:latin typeface="Arial" panose="020B0604020202020204" pitchFamily="34" charset="0"/>
                <a:cs typeface="Arial" panose="020B0604020202020204" pitchFamily="34" charset="0"/>
              </a:rPr>
              <a:t>hemotherapy</a:t>
            </a:r>
            <a:endParaRPr lang="en-US" sz="3200" dirty="0"/>
          </a:p>
        </p:txBody>
      </p:sp>
      <p:sp>
        <p:nvSpPr>
          <p:cNvPr id="2" name="TextBox 1">
            <a:extLst>
              <a:ext uri="{FF2B5EF4-FFF2-40B4-BE49-F238E27FC236}">
                <a16:creationId xmlns:a16="http://schemas.microsoft.com/office/drawing/2014/main" id="{54583EA4-3836-F16F-3EC5-A587613ED242}"/>
              </a:ext>
            </a:extLst>
          </p:cNvPr>
          <p:cNvSpPr txBox="1"/>
          <p:nvPr/>
        </p:nvSpPr>
        <p:spPr>
          <a:xfrm>
            <a:off x="1222138" y="5435971"/>
            <a:ext cx="4448654" cy="461665"/>
          </a:xfrm>
          <a:prstGeom prst="rect">
            <a:avLst/>
          </a:prstGeom>
          <a:noFill/>
        </p:spPr>
        <p:txBody>
          <a:bodyPr wrap="none" rtlCol="0">
            <a:spAutoFit/>
          </a:bodyPr>
          <a:lstStyle/>
          <a:p>
            <a:r>
              <a:rPr lang="en-US" sz="2400" b="1" dirty="0">
                <a:solidFill>
                  <a:srgbClr val="002557"/>
                </a:solidFill>
                <a:cs typeface="Arial" panose="020B0604020202020204" pitchFamily="34" charset="0"/>
              </a:rPr>
              <a:t>Postmenopausal: &lt; 10 </a:t>
            </a:r>
            <a:r>
              <a:rPr lang="en-US" sz="2400" b="1" dirty="0" err="1">
                <a:solidFill>
                  <a:srgbClr val="002557"/>
                </a:solidFill>
                <a:cs typeface="Arial" panose="020B0604020202020204" pitchFamily="34" charset="0"/>
              </a:rPr>
              <a:t>pg</a:t>
            </a:r>
            <a:r>
              <a:rPr lang="en-US" sz="2400" b="1" dirty="0">
                <a:solidFill>
                  <a:srgbClr val="002557"/>
                </a:solidFill>
                <a:cs typeface="Arial" panose="020B0604020202020204" pitchFamily="34" charset="0"/>
              </a:rPr>
              <a:t>/mL</a:t>
            </a:r>
          </a:p>
        </p:txBody>
      </p:sp>
      <p:sp>
        <p:nvSpPr>
          <p:cNvPr id="6" name="TextBox 5">
            <a:extLst>
              <a:ext uri="{FF2B5EF4-FFF2-40B4-BE49-F238E27FC236}">
                <a16:creationId xmlns:a16="http://schemas.microsoft.com/office/drawing/2014/main" id="{20616265-86E6-7DC6-93D8-DA48D831FEEB}"/>
              </a:ext>
            </a:extLst>
          </p:cNvPr>
          <p:cNvSpPr txBox="1"/>
          <p:nvPr/>
        </p:nvSpPr>
        <p:spPr>
          <a:xfrm>
            <a:off x="7118045" y="5394950"/>
            <a:ext cx="4278735" cy="461665"/>
          </a:xfrm>
          <a:prstGeom prst="rect">
            <a:avLst/>
          </a:prstGeom>
          <a:noFill/>
        </p:spPr>
        <p:txBody>
          <a:bodyPr wrap="none" rtlCol="0">
            <a:spAutoFit/>
          </a:bodyPr>
          <a:lstStyle/>
          <a:p>
            <a:r>
              <a:rPr lang="en-US" sz="2400" b="1" dirty="0">
                <a:solidFill>
                  <a:srgbClr val="002557"/>
                </a:solidFill>
                <a:cs typeface="Arial" panose="020B0604020202020204" pitchFamily="34" charset="0"/>
              </a:rPr>
              <a:t>Premenopausal: </a:t>
            </a:r>
            <a:r>
              <a:rPr lang="en-US" sz="2400" b="1" u="sng" dirty="0">
                <a:solidFill>
                  <a:srgbClr val="002557"/>
                </a:solidFill>
                <a:cs typeface="Arial" panose="020B0604020202020204" pitchFamily="34" charset="0"/>
              </a:rPr>
              <a:t>&gt;</a:t>
            </a:r>
            <a:r>
              <a:rPr lang="en-US" sz="2400" b="1" dirty="0">
                <a:solidFill>
                  <a:srgbClr val="002557"/>
                </a:solidFill>
                <a:cs typeface="Arial" panose="020B0604020202020204" pitchFamily="34" charset="0"/>
              </a:rPr>
              <a:t> 10 </a:t>
            </a:r>
            <a:r>
              <a:rPr lang="en-US" sz="2400" b="1" dirty="0" err="1">
                <a:solidFill>
                  <a:srgbClr val="002557"/>
                </a:solidFill>
                <a:cs typeface="Arial" panose="020B0604020202020204" pitchFamily="34" charset="0"/>
              </a:rPr>
              <a:t>pg</a:t>
            </a:r>
            <a:r>
              <a:rPr lang="en-US" sz="2400" b="1" dirty="0">
                <a:solidFill>
                  <a:srgbClr val="002557"/>
                </a:solidFill>
                <a:cs typeface="Arial" panose="020B0604020202020204" pitchFamily="34" charset="0"/>
              </a:rPr>
              <a:t>/mL</a:t>
            </a:r>
          </a:p>
        </p:txBody>
      </p:sp>
      <p:sp>
        <p:nvSpPr>
          <p:cNvPr id="16" name="TextBox 15">
            <a:extLst>
              <a:ext uri="{FF2B5EF4-FFF2-40B4-BE49-F238E27FC236}">
                <a16:creationId xmlns:a16="http://schemas.microsoft.com/office/drawing/2014/main" id="{CC270BDD-FFD9-7E12-DEA4-B35AA5663848}"/>
              </a:ext>
            </a:extLst>
          </p:cNvPr>
          <p:cNvSpPr txBox="1"/>
          <p:nvPr/>
        </p:nvSpPr>
        <p:spPr>
          <a:xfrm>
            <a:off x="2838450" y="5894304"/>
            <a:ext cx="669798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0"/>
              </a:spcAft>
              <a:buClrTx/>
              <a:buSzTx/>
              <a:buNone/>
              <a:tabLst/>
              <a:defRPr/>
            </a:pPr>
            <a:r>
              <a:rPr kumimoji="0" lang="en-US" sz="1800" b="1" i="0" u="none" strike="noStrike" kern="1200" cap="none" spc="0" normalizeH="0" baseline="0" noProof="0" dirty="0">
                <a:ln>
                  <a:noFill/>
                </a:ln>
                <a:solidFill>
                  <a:srgbClr val="008764"/>
                </a:solidFill>
                <a:effectLst/>
                <a:uLnTx/>
                <a:uFillTx/>
                <a:latin typeface="Arial" panose="020B0604020202020204" pitchFamily="34" charset="0"/>
                <a:ea typeface="+mn-ea"/>
                <a:cs typeface="Arial" panose="020B0604020202020204" pitchFamily="34" charset="0"/>
              </a:rPr>
              <a:t>Significant interaction p=0.012, adjusting for RS</a:t>
            </a:r>
            <a:endParaRPr kumimoji="0" lang="en-US" sz="1800" b="1" i="0" u="none" strike="noStrike" kern="1200" cap="none" spc="0" normalizeH="0" baseline="0" noProof="0" dirty="0">
              <a:ln>
                <a:noFill/>
              </a:ln>
              <a:solidFill>
                <a:srgbClr val="008764"/>
              </a:solidFill>
              <a:effectLst/>
              <a:highlight>
                <a:srgbClr val="FFFF00"/>
              </a:highligh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FA278519-5BB1-EC86-0F07-680596FC99FE}"/>
              </a:ext>
            </a:extLst>
          </p:cNvPr>
          <p:cNvSpPr txBox="1"/>
          <p:nvPr/>
        </p:nvSpPr>
        <p:spPr>
          <a:xfrm>
            <a:off x="2215776" y="1295735"/>
            <a:ext cx="27460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Low AMH (n=209)</a:t>
            </a:r>
          </a:p>
        </p:txBody>
      </p:sp>
      <p:sp>
        <p:nvSpPr>
          <p:cNvPr id="7" name="TextBox 6">
            <a:extLst>
              <a:ext uri="{FF2B5EF4-FFF2-40B4-BE49-F238E27FC236}">
                <a16:creationId xmlns:a16="http://schemas.microsoft.com/office/drawing/2014/main" id="{13E5384E-5633-0D65-2165-4C7C4A227333}"/>
              </a:ext>
            </a:extLst>
          </p:cNvPr>
          <p:cNvSpPr txBox="1"/>
          <p:nvPr/>
        </p:nvSpPr>
        <p:spPr>
          <a:xfrm>
            <a:off x="7258094" y="1319016"/>
            <a:ext cx="406213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Medium/High AMH (n=806)</a:t>
            </a:r>
          </a:p>
        </p:txBody>
      </p:sp>
    </p:spTree>
    <p:extLst>
      <p:ext uri="{BB962C8B-B14F-4D97-AF65-F5344CB8AC3E}">
        <p14:creationId xmlns:p14="http://schemas.microsoft.com/office/powerpoint/2010/main" val="9608672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69CF7-3E7F-9B04-D43E-57BC8D53075A}"/>
              </a:ext>
            </a:extLst>
          </p:cNvPr>
          <p:cNvSpPr>
            <a:spLocks noGrp="1"/>
          </p:cNvSpPr>
          <p:nvPr>
            <p:ph type="title" idx="4294967295"/>
          </p:nvPr>
        </p:nvSpPr>
        <p:spPr>
          <a:xfrm>
            <a:off x="838200" y="685800"/>
            <a:ext cx="10515600" cy="1325563"/>
          </a:xfrm>
        </p:spPr>
        <p:txBody>
          <a:bodyPr rtlCol="0">
            <a:normAutofit/>
          </a:bodyPr>
          <a:lstStyle/>
          <a:p>
            <a:pPr algn="ctr" defTabSz="914103" eaLnBrk="1" fontAlgn="auto" hangingPunct="1">
              <a:spcAft>
                <a:spcPts val="0"/>
              </a:spcAft>
              <a:defRPr/>
            </a:pPr>
            <a:r>
              <a:rPr lang="en-US" sz="4399" b="1" dirty="0">
                <a:latin typeface="+mn-lt"/>
              </a:rPr>
              <a:t>OFS Treatment in Gene Expression Profile-driven Adjuvant Chemotherapy Trials </a:t>
            </a:r>
          </a:p>
        </p:txBody>
      </p:sp>
      <p:graphicFrame>
        <p:nvGraphicFramePr>
          <p:cNvPr id="4" name="Table 4">
            <a:extLst>
              <a:ext uri="{FF2B5EF4-FFF2-40B4-BE49-F238E27FC236}">
                <a16:creationId xmlns:a16="http://schemas.microsoft.com/office/drawing/2014/main" id="{65C8A6CD-8B5E-C746-1059-B907AFC53FFF}"/>
              </a:ext>
            </a:extLst>
          </p:cNvPr>
          <p:cNvGraphicFramePr>
            <a:graphicFrameLocks noGrp="1"/>
          </p:cNvGraphicFramePr>
          <p:nvPr>
            <p:ph idx="4294967295"/>
            <p:extLst>
              <p:ext uri="{D42A27DB-BD31-4B8C-83A1-F6EECF244321}">
                <p14:modId xmlns:p14="http://schemas.microsoft.com/office/powerpoint/2010/main" val="2518279060"/>
              </p:ext>
            </p:extLst>
          </p:nvPr>
        </p:nvGraphicFramePr>
        <p:xfrm>
          <a:off x="685800" y="2438400"/>
          <a:ext cx="10515600" cy="2887693"/>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1188636">
                <a:tc>
                  <a:txBody>
                    <a:bodyPr/>
                    <a:lstStyle/>
                    <a:p>
                      <a:r>
                        <a:rPr lang="en-US" sz="2400" dirty="0"/>
                        <a:t>                 Trial</a:t>
                      </a:r>
                    </a:p>
                  </a:txBody>
                  <a:tcPr marT="45690" marB="45690"/>
                </a:tc>
                <a:tc>
                  <a:txBody>
                    <a:bodyPr/>
                    <a:lstStyle/>
                    <a:p>
                      <a:pPr algn="ctr"/>
                      <a:r>
                        <a:rPr lang="en-US" sz="2400" dirty="0"/>
                        <a:t>% of patients premenopausal</a:t>
                      </a:r>
                    </a:p>
                  </a:txBody>
                  <a:tcPr marT="45690" marB="45690"/>
                </a:tc>
                <a:tc>
                  <a:txBody>
                    <a:bodyPr/>
                    <a:lstStyle/>
                    <a:p>
                      <a:pPr algn="ctr"/>
                      <a:r>
                        <a:rPr lang="en-US" sz="2400" dirty="0"/>
                        <a:t>% premenopausal patients on ET receiving ovarian suppression</a:t>
                      </a:r>
                    </a:p>
                  </a:txBody>
                  <a:tcPr marT="45690" marB="45690"/>
                </a:tc>
                <a:extLst>
                  <a:ext uri="{0D108BD9-81ED-4DB2-BD59-A6C34878D82A}">
                    <a16:rowId xmlns:a16="http://schemas.microsoft.com/office/drawing/2014/main" val="10000"/>
                  </a:ext>
                </a:extLst>
              </a:tr>
              <a:tr h="593088">
                <a:tc>
                  <a:txBody>
                    <a:bodyPr/>
                    <a:lstStyle/>
                    <a:p>
                      <a:r>
                        <a:rPr lang="en-US" sz="2400" b="1" dirty="0" err="1"/>
                        <a:t>TAILORx</a:t>
                      </a:r>
                      <a:endParaRPr lang="en-US" sz="2400" b="1" dirty="0"/>
                    </a:p>
                  </a:txBody>
                  <a:tcPr marT="45690" marB="45690"/>
                </a:tc>
                <a:tc>
                  <a:txBody>
                    <a:bodyPr/>
                    <a:lstStyle/>
                    <a:p>
                      <a:pPr algn="ctr"/>
                      <a:r>
                        <a:rPr lang="en-US" sz="2400" b="1" dirty="0"/>
                        <a:t>30%</a:t>
                      </a:r>
                    </a:p>
                  </a:txBody>
                  <a:tcPr marT="45690" marB="45690"/>
                </a:tc>
                <a:tc>
                  <a:txBody>
                    <a:bodyPr/>
                    <a:lstStyle/>
                    <a:p>
                      <a:pPr algn="ctr"/>
                      <a:r>
                        <a:rPr lang="en-US" sz="2400" b="1" dirty="0"/>
                        <a:t>13%</a:t>
                      </a:r>
                    </a:p>
                  </a:txBody>
                  <a:tcPr marT="45690" marB="45690"/>
                </a:tc>
                <a:extLst>
                  <a:ext uri="{0D108BD9-81ED-4DB2-BD59-A6C34878D82A}">
                    <a16:rowId xmlns:a16="http://schemas.microsoft.com/office/drawing/2014/main" val="10001"/>
                  </a:ext>
                </a:extLst>
              </a:tr>
              <a:tr h="648805">
                <a:tc>
                  <a:txBody>
                    <a:bodyPr/>
                    <a:lstStyle/>
                    <a:p>
                      <a:r>
                        <a:rPr lang="en-US" sz="2400" b="1" dirty="0" err="1"/>
                        <a:t>RxPonder</a:t>
                      </a:r>
                      <a:endParaRPr lang="en-US" sz="2400" b="1" dirty="0"/>
                    </a:p>
                  </a:txBody>
                  <a:tcPr marT="45690" marB="45690"/>
                </a:tc>
                <a:tc>
                  <a:txBody>
                    <a:bodyPr/>
                    <a:lstStyle/>
                    <a:p>
                      <a:pPr algn="ctr"/>
                      <a:r>
                        <a:rPr lang="en-US" sz="2400" b="1" dirty="0"/>
                        <a:t>30%</a:t>
                      </a:r>
                    </a:p>
                  </a:txBody>
                  <a:tcPr marT="45690" marB="45690"/>
                </a:tc>
                <a:tc>
                  <a:txBody>
                    <a:bodyPr/>
                    <a:lstStyle/>
                    <a:p>
                      <a:pPr algn="ctr"/>
                      <a:r>
                        <a:rPr lang="en-US" sz="2400" b="1" dirty="0"/>
                        <a:t>15%</a:t>
                      </a:r>
                    </a:p>
                  </a:txBody>
                  <a:tcPr marT="45690" marB="45690"/>
                </a:tc>
                <a:extLst>
                  <a:ext uri="{0D108BD9-81ED-4DB2-BD59-A6C34878D82A}">
                    <a16:rowId xmlns:a16="http://schemas.microsoft.com/office/drawing/2014/main" val="10002"/>
                  </a:ext>
                </a:extLst>
              </a:tr>
              <a:tr h="457132">
                <a:tc>
                  <a:txBody>
                    <a:bodyPr/>
                    <a:lstStyle/>
                    <a:p>
                      <a:r>
                        <a:rPr lang="en-US" sz="2400" b="1" dirty="0"/>
                        <a:t>MINDACT C-high, G-low</a:t>
                      </a:r>
                    </a:p>
                  </a:txBody>
                  <a:tcPr marT="45690" marB="45690"/>
                </a:tc>
                <a:tc>
                  <a:txBody>
                    <a:bodyPr/>
                    <a:lstStyle/>
                    <a:p>
                      <a:pPr algn="ctr"/>
                      <a:r>
                        <a:rPr lang="en-US" sz="2400" b="1" dirty="0"/>
                        <a:t>34%</a:t>
                      </a:r>
                    </a:p>
                  </a:txBody>
                  <a:tcPr marT="45690" marB="45690"/>
                </a:tc>
                <a:tc>
                  <a:txBody>
                    <a:bodyPr/>
                    <a:lstStyle/>
                    <a:p>
                      <a:pPr algn="ctr"/>
                      <a:r>
                        <a:rPr lang="en-US" sz="2400" b="1" dirty="0"/>
                        <a:t>16%</a:t>
                      </a:r>
                    </a:p>
                  </a:txBody>
                  <a:tcPr marT="45690" marB="45690"/>
                </a:tc>
                <a:extLst>
                  <a:ext uri="{0D108BD9-81ED-4DB2-BD59-A6C34878D82A}">
                    <a16:rowId xmlns:a16="http://schemas.microsoft.com/office/drawing/2014/main" val="10003"/>
                  </a:ext>
                </a:extLst>
              </a:tr>
            </a:tbl>
          </a:graphicData>
        </a:graphic>
      </p:graphicFrame>
      <p:sp>
        <p:nvSpPr>
          <p:cNvPr id="3" name="Rectangle 2">
            <a:extLst>
              <a:ext uri="{FF2B5EF4-FFF2-40B4-BE49-F238E27FC236}">
                <a16:creationId xmlns:a16="http://schemas.microsoft.com/office/drawing/2014/main" id="{5BE2E084-FC16-E393-E82D-8629F4401188}"/>
              </a:ext>
            </a:extLst>
          </p:cNvPr>
          <p:cNvSpPr/>
          <p:nvPr/>
        </p:nvSpPr>
        <p:spPr>
          <a:xfrm>
            <a:off x="1676400" y="76200"/>
            <a:ext cx="1219200" cy="228600"/>
          </a:xfrm>
          <a:prstGeom prst="rect">
            <a:avLst/>
          </a:prstGeom>
          <a:solidFill>
            <a:srgbClr val="800000"/>
          </a:solidFill>
          <a:ln>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C38478E-441C-72F2-767F-59190A0341D8}"/>
              </a:ext>
            </a:extLst>
          </p:cNvPr>
          <p:cNvPicPr>
            <a:picLocks noChangeAspect="1"/>
          </p:cNvPicPr>
          <p:nvPr/>
        </p:nvPicPr>
        <p:blipFill>
          <a:blip r:embed="rId3"/>
          <a:stretch>
            <a:fillRect/>
          </a:stretch>
        </p:blipFill>
        <p:spPr>
          <a:xfrm>
            <a:off x="6286324" y="1823124"/>
            <a:ext cx="5595519" cy="4196640"/>
          </a:xfrm>
          <a:prstGeom prst="rect">
            <a:avLst/>
          </a:prstGeom>
        </p:spPr>
      </p:pic>
      <p:pic>
        <p:nvPicPr>
          <p:cNvPr id="10" name="Picture 9">
            <a:extLst>
              <a:ext uri="{FF2B5EF4-FFF2-40B4-BE49-F238E27FC236}">
                <a16:creationId xmlns:a16="http://schemas.microsoft.com/office/drawing/2014/main" id="{C45B8EEB-EAD3-C683-8BCA-158DCB358511}"/>
              </a:ext>
            </a:extLst>
          </p:cNvPr>
          <p:cNvPicPr>
            <a:picLocks noChangeAspect="1"/>
          </p:cNvPicPr>
          <p:nvPr/>
        </p:nvPicPr>
        <p:blipFill>
          <a:blip r:embed="rId4"/>
          <a:stretch>
            <a:fillRect/>
          </a:stretch>
        </p:blipFill>
        <p:spPr>
          <a:xfrm>
            <a:off x="330455" y="1823125"/>
            <a:ext cx="5595519" cy="4196640"/>
          </a:xfrm>
          <a:prstGeom prst="rect">
            <a:avLst/>
          </a:prstGeom>
        </p:spPr>
      </p:pic>
      <p:sp>
        <p:nvSpPr>
          <p:cNvPr id="2" name="Title 1">
            <a:extLst>
              <a:ext uri="{FF2B5EF4-FFF2-40B4-BE49-F238E27FC236}">
                <a16:creationId xmlns:a16="http://schemas.microsoft.com/office/drawing/2014/main" id="{69D333F2-31F4-6D51-4225-AC3CC7BA6895}"/>
              </a:ext>
            </a:extLst>
          </p:cNvPr>
          <p:cNvSpPr>
            <a:spLocks noGrp="1"/>
          </p:cNvSpPr>
          <p:nvPr>
            <p:ph type="title"/>
          </p:nvPr>
        </p:nvSpPr>
        <p:spPr>
          <a:xfrm>
            <a:off x="645127" y="215699"/>
            <a:ext cx="10962649" cy="1370331"/>
          </a:xfrm>
        </p:spPr>
        <p:txBody>
          <a:bodyPr>
            <a:normAutofit/>
          </a:bodyPr>
          <a:lstStyle/>
          <a:p>
            <a:r>
              <a:rPr lang="en-US" sz="2797" dirty="0"/>
              <a:t>PAM50 ROR categories and prognosis: very young vs young</a:t>
            </a:r>
          </a:p>
        </p:txBody>
      </p:sp>
      <p:sp>
        <p:nvSpPr>
          <p:cNvPr id="5" name="Text Placeholder 4">
            <a:extLst>
              <a:ext uri="{FF2B5EF4-FFF2-40B4-BE49-F238E27FC236}">
                <a16:creationId xmlns:a16="http://schemas.microsoft.com/office/drawing/2014/main" id="{200E813D-27E9-93E0-BC5A-3E189EB6E9F5}"/>
              </a:ext>
            </a:extLst>
          </p:cNvPr>
          <p:cNvSpPr>
            <a:spLocks noGrp="1"/>
          </p:cNvSpPr>
          <p:nvPr>
            <p:ph type="body" sz="quarter" idx="15"/>
          </p:nvPr>
        </p:nvSpPr>
        <p:spPr/>
        <p:txBody>
          <a:bodyPr/>
          <a:lstStyle/>
          <a:p>
            <a:r>
              <a:rPr lang="en-US" dirty="0"/>
              <a:t>LAUREN C. BROWN, LAURENC.BROWN@PETERMAC.ORG</a:t>
            </a:r>
          </a:p>
        </p:txBody>
      </p:sp>
      <p:sp>
        <p:nvSpPr>
          <p:cNvPr id="8" name="TextBox 7">
            <a:extLst>
              <a:ext uri="{FF2B5EF4-FFF2-40B4-BE49-F238E27FC236}">
                <a16:creationId xmlns:a16="http://schemas.microsoft.com/office/drawing/2014/main" id="{64178BB8-1507-8459-1991-ACACA6539A51}"/>
              </a:ext>
            </a:extLst>
          </p:cNvPr>
          <p:cNvSpPr txBox="1"/>
          <p:nvPr/>
        </p:nvSpPr>
        <p:spPr>
          <a:xfrm>
            <a:off x="542354" y="1338212"/>
            <a:ext cx="3652406" cy="369012"/>
          </a:xfrm>
          <a:prstGeom prst="rect">
            <a:avLst/>
          </a:prstGeom>
          <a:noFill/>
        </p:spPr>
        <p:txBody>
          <a:bodyPr wrap="square" rtlCol="0">
            <a:spAutoFit/>
          </a:bodyPr>
          <a:lstStyle/>
          <a:p>
            <a:pPr marL="0" marR="0" lvl="0" indent="0" algn="l" defTabSz="913554"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Very young, &lt;40yrs n=301 (28%)</a:t>
            </a:r>
          </a:p>
        </p:txBody>
      </p:sp>
      <p:graphicFrame>
        <p:nvGraphicFramePr>
          <p:cNvPr id="4" name="Table 3">
            <a:extLst>
              <a:ext uri="{FF2B5EF4-FFF2-40B4-BE49-F238E27FC236}">
                <a16:creationId xmlns:a16="http://schemas.microsoft.com/office/drawing/2014/main" id="{0FF1BE94-B87B-15EA-9DD5-AADB2A940E6F}"/>
              </a:ext>
            </a:extLst>
          </p:cNvPr>
          <p:cNvGraphicFramePr>
            <a:graphicFrameLocks noGrp="1"/>
          </p:cNvGraphicFramePr>
          <p:nvPr/>
        </p:nvGraphicFramePr>
        <p:xfrm>
          <a:off x="2241412" y="3597227"/>
          <a:ext cx="3593111" cy="1035984"/>
        </p:xfrm>
        <a:graphic>
          <a:graphicData uri="http://schemas.openxmlformats.org/drawingml/2006/table">
            <a:tbl>
              <a:tblPr firstRow="1" bandRow="1">
                <a:tableStyleId>{5C22544A-7EE6-4342-B048-85BDC9FD1C3A}</a:tableStyleId>
              </a:tblPr>
              <a:tblGrid>
                <a:gridCol w="509434">
                  <a:extLst>
                    <a:ext uri="{9D8B030D-6E8A-4147-A177-3AD203B41FA5}">
                      <a16:colId xmlns:a16="http://schemas.microsoft.com/office/drawing/2014/main" val="2006060054"/>
                    </a:ext>
                  </a:extLst>
                </a:gridCol>
                <a:gridCol w="862864">
                  <a:extLst>
                    <a:ext uri="{9D8B030D-6E8A-4147-A177-3AD203B41FA5}">
                      <a16:colId xmlns:a16="http://schemas.microsoft.com/office/drawing/2014/main" val="1433447309"/>
                    </a:ext>
                  </a:extLst>
                </a:gridCol>
                <a:gridCol w="693121">
                  <a:extLst>
                    <a:ext uri="{9D8B030D-6E8A-4147-A177-3AD203B41FA5}">
                      <a16:colId xmlns:a16="http://schemas.microsoft.com/office/drawing/2014/main" val="2673204946"/>
                    </a:ext>
                  </a:extLst>
                </a:gridCol>
                <a:gridCol w="1527692">
                  <a:extLst>
                    <a:ext uri="{9D8B030D-6E8A-4147-A177-3AD203B41FA5}">
                      <a16:colId xmlns:a16="http://schemas.microsoft.com/office/drawing/2014/main" val="3124061029"/>
                    </a:ext>
                  </a:extLst>
                </a:gridCol>
              </a:tblGrid>
              <a:tr h="258840">
                <a:tc>
                  <a:txBody>
                    <a:bodyPr/>
                    <a:lstStyle/>
                    <a:p>
                      <a:endParaRPr lang="en-US" sz="1100" dirty="0"/>
                    </a:p>
                  </a:txBody>
                  <a:tcPr marL="91355" marR="91355" marT="45678" marB="4567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a:r>
                        <a:rPr lang="en-US" sz="1100" dirty="0">
                          <a:solidFill>
                            <a:schemeClr val="tx1"/>
                          </a:solidFill>
                        </a:rPr>
                        <a:t>Patients</a:t>
                      </a:r>
                    </a:p>
                  </a:txBody>
                  <a:tcPr marL="91355" marR="91355" marT="45678" marB="45678">
                    <a:lnT w="12700" cap="flat" cmpd="sng" algn="ctr">
                      <a:solidFill>
                        <a:schemeClr val="tx1"/>
                      </a:solidFill>
                      <a:prstDash val="solid"/>
                      <a:round/>
                      <a:headEnd type="none" w="med" len="med"/>
                      <a:tailEnd type="none" w="med" len="med"/>
                    </a:lnT>
                    <a:noFill/>
                  </a:tcPr>
                </a:tc>
                <a:tc>
                  <a:txBody>
                    <a:bodyPr/>
                    <a:lstStyle/>
                    <a:p>
                      <a:pPr algn="ctr"/>
                      <a:r>
                        <a:rPr lang="en-US" sz="1100" dirty="0">
                          <a:solidFill>
                            <a:schemeClr val="tx1"/>
                          </a:solidFill>
                        </a:rPr>
                        <a:t>Events</a:t>
                      </a:r>
                    </a:p>
                  </a:txBody>
                  <a:tcPr marL="91355" marR="91355" marT="45678" marB="45678">
                    <a:lnT w="12700" cap="flat" cmpd="sng" algn="ctr">
                      <a:solidFill>
                        <a:schemeClr val="tx1"/>
                      </a:solidFill>
                      <a:prstDash val="solid"/>
                      <a:round/>
                      <a:headEnd type="none" w="med" len="med"/>
                      <a:tailEnd type="none" w="med" len="med"/>
                    </a:lnT>
                    <a:noFill/>
                  </a:tcPr>
                </a:tc>
                <a:tc>
                  <a:txBody>
                    <a:bodyPr/>
                    <a:lstStyle/>
                    <a:p>
                      <a:r>
                        <a:rPr lang="en-US" sz="1100" dirty="0">
                          <a:solidFill>
                            <a:schemeClr val="tx1"/>
                          </a:solidFill>
                        </a:rPr>
                        <a:t>10-yr DRFI (95% CI)</a:t>
                      </a:r>
                    </a:p>
                  </a:txBody>
                  <a:tcPr marL="91355" marR="91355" marT="45678" marB="4567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616880788"/>
                  </a:ext>
                </a:extLst>
              </a:tr>
              <a:tr h="258840">
                <a:tc>
                  <a:txBody>
                    <a:bodyPr/>
                    <a:lstStyle/>
                    <a:p>
                      <a:r>
                        <a:rPr lang="en-US" sz="1100" dirty="0"/>
                        <a:t>Low</a:t>
                      </a:r>
                    </a:p>
                  </a:txBody>
                  <a:tcPr marL="91355" marR="91355" marT="45678" marB="45678">
                    <a:lnL w="12700" cap="flat" cmpd="sng" algn="ctr">
                      <a:solidFill>
                        <a:schemeClr val="tx1"/>
                      </a:solidFill>
                      <a:prstDash val="solid"/>
                      <a:round/>
                      <a:headEnd type="none" w="med" len="med"/>
                      <a:tailEnd type="none" w="med" len="med"/>
                    </a:lnL>
                    <a:noFill/>
                  </a:tcPr>
                </a:tc>
                <a:tc>
                  <a:txBody>
                    <a:bodyPr/>
                    <a:lstStyle/>
                    <a:p>
                      <a:pPr algn="ctr"/>
                      <a:r>
                        <a:rPr lang="en-US" sz="1100" dirty="0"/>
                        <a:t>60 (20%)</a:t>
                      </a:r>
                    </a:p>
                  </a:txBody>
                  <a:tcPr marL="91355" marR="91355" marT="45678" marB="45678">
                    <a:noFill/>
                  </a:tcPr>
                </a:tc>
                <a:tc>
                  <a:txBody>
                    <a:bodyPr/>
                    <a:lstStyle/>
                    <a:p>
                      <a:pPr algn="ctr"/>
                      <a:r>
                        <a:rPr lang="en-US" sz="1100" dirty="0"/>
                        <a:t>5</a:t>
                      </a:r>
                    </a:p>
                  </a:txBody>
                  <a:tcPr marL="91355" marR="91355" marT="45678" marB="45678">
                    <a:noFill/>
                  </a:tcPr>
                </a:tc>
                <a:tc>
                  <a:txBody>
                    <a:bodyPr/>
                    <a:lstStyle/>
                    <a:p>
                      <a:r>
                        <a:rPr lang="en-US" sz="1100" b="1" dirty="0"/>
                        <a:t>94.1</a:t>
                      </a:r>
                      <a:r>
                        <a:rPr lang="en-US" sz="1100" dirty="0"/>
                        <a:t> (87.9, -)</a:t>
                      </a:r>
                    </a:p>
                  </a:txBody>
                  <a:tcPr marL="91355" marR="91355" marT="45678" marB="45678">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595710925"/>
                  </a:ext>
                </a:extLst>
              </a:tr>
              <a:tr h="258840">
                <a:tc>
                  <a:txBody>
                    <a:bodyPr/>
                    <a:lstStyle/>
                    <a:p>
                      <a:r>
                        <a:rPr lang="en-US" sz="1100" dirty="0"/>
                        <a:t>Int</a:t>
                      </a:r>
                    </a:p>
                  </a:txBody>
                  <a:tcPr marL="91355" marR="91355" marT="45678" marB="45678">
                    <a:lnL w="12700" cap="flat" cmpd="sng" algn="ctr">
                      <a:solidFill>
                        <a:schemeClr val="tx1"/>
                      </a:solidFill>
                      <a:prstDash val="solid"/>
                      <a:round/>
                      <a:headEnd type="none" w="med" len="med"/>
                      <a:tailEnd type="none" w="med" len="med"/>
                    </a:lnL>
                    <a:noFill/>
                  </a:tcPr>
                </a:tc>
                <a:tc>
                  <a:txBody>
                    <a:bodyPr/>
                    <a:lstStyle/>
                    <a:p>
                      <a:pPr algn="ctr"/>
                      <a:r>
                        <a:rPr lang="en-US" sz="1100" dirty="0"/>
                        <a:t>68 (20%)</a:t>
                      </a:r>
                    </a:p>
                  </a:txBody>
                  <a:tcPr marL="91355" marR="91355" marT="45678" marB="45678">
                    <a:noFill/>
                  </a:tcPr>
                </a:tc>
                <a:tc>
                  <a:txBody>
                    <a:bodyPr/>
                    <a:lstStyle/>
                    <a:p>
                      <a:pPr algn="ctr"/>
                      <a:r>
                        <a:rPr lang="en-US" sz="1100" dirty="0"/>
                        <a:t>7</a:t>
                      </a:r>
                    </a:p>
                  </a:txBody>
                  <a:tcPr marL="91355" marR="91355" marT="45678" marB="45678">
                    <a:noFill/>
                  </a:tcPr>
                </a:tc>
                <a:tc>
                  <a:txBody>
                    <a:bodyPr/>
                    <a:lstStyle/>
                    <a:p>
                      <a:r>
                        <a:rPr lang="en-US" sz="1100" b="1" dirty="0"/>
                        <a:t>88.7</a:t>
                      </a:r>
                      <a:r>
                        <a:rPr lang="en-US" sz="1100" dirty="0"/>
                        <a:t> (81.1, 97.0)</a:t>
                      </a:r>
                    </a:p>
                  </a:txBody>
                  <a:tcPr marL="91355" marR="91355" marT="45678" marB="45678">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2488070387"/>
                  </a:ext>
                </a:extLst>
              </a:tr>
              <a:tr h="258840">
                <a:tc>
                  <a:txBody>
                    <a:bodyPr/>
                    <a:lstStyle/>
                    <a:p>
                      <a:r>
                        <a:rPr lang="en-US" sz="1100" dirty="0">
                          <a:solidFill>
                            <a:srgbClr val="FF0000"/>
                          </a:solidFill>
                        </a:rPr>
                        <a:t>High</a:t>
                      </a:r>
                    </a:p>
                  </a:txBody>
                  <a:tcPr marL="91355" marR="91355" marT="45678" marB="45678">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a:r>
                        <a:rPr lang="en-US" sz="1100" dirty="0">
                          <a:solidFill>
                            <a:srgbClr val="FF0000"/>
                          </a:solidFill>
                        </a:rPr>
                        <a:t>173 (57%)</a:t>
                      </a:r>
                    </a:p>
                  </a:txBody>
                  <a:tcPr marL="91355" marR="91355" marT="45678" marB="45678">
                    <a:lnB w="12700" cap="flat" cmpd="sng" algn="ctr">
                      <a:solidFill>
                        <a:schemeClr val="tx1"/>
                      </a:solidFill>
                      <a:prstDash val="solid"/>
                      <a:round/>
                      <a:headEnd type="none" w="med" len="med"/>
                      <a:tailEnd type="none" w="med" len="med"/>
                    </a:lnB>
                    <a:noFill/>
                  </a:tcPr>
                </a:tc>
                <a:tc>
                  <a:txBody>
                    <a:bodyPr/>
                    <a:lstStyle/>
                    <a:p>
                      <a:pPr algn="ctr"/>
                      <a:r>
                        <a:rPr lang="en-US" sz="1100" dirty="0"/>
                        <a:t>50</a:t>
                      </a:r>
                    </a:p>
                  </a:txBody>
                  <a:tcPr marL="91355" marR="91355" marT="45678" marB="45678">
                    <a:lnB w="12700" cap="flat" cmpd="sng" algn="ctr">
                      <a:solidFill>
                        <a:schemeClr val="tx1"/>
                      </a:solidFill>
                      <a:prstDash val="solid"/>
                      <a:round/>
                      <a:headEnd type="none" w="med" len="med"/>
                      <a:tailEnd type="none" w="med" len="med"/>
                    </a:lnB>
                    <a:noFill/>
                  </a:tcPr>
                </a:tc>
                <a:tc>
                  <a:txBody>
                    <a:bodyPr/>
                    <a:lstStyle/>
                    <a:p>
                      <a:r>
                        <a:rPr lang="en-US" sz="1100" b="1" dirty="0"/>
                        <a:t>69.1</a:t>
                      </a:r>
                      <a:r>
                        <a:rPr lang="en-US" sz="1100" dirty="0"/>
                        <a:t> (62.1, 76.8)</a:t>
                      </a:r>
                    </a:p>
                  </a:txBody>
                  <a:tcPr marL="91355" marR="91355" marT="45678" marB="45678">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3883255"/>
                  </a:ext>
                </a:extLst>
              </a:tr>
            </a:tbl>
          </a:graphicData>
        </a:graphic>
      </p:graphicFrame>
      <p:sp>
        <p:nvSpPr>
          <p:cNvPr id="6" name="TextBox 5">
            <a:extLst>
              <a:ext uri="{FF2B5EF4-FFF2-40B4-BE49-F238E27FC236}">
                <a16:creationId xmlns:a16="http://schemas.microsoft.com/office/drawing/2014/main" id="{0856A54A-1262-E2AB-8FE2-81EC3035CEB9}"/>
              </a:ext>
            </a:extLst>
          </p:cNvPr>
          <p:cNvSpPr txBox="1"/>
          <p:nvPr/>
        </p:nvSpPr>
        <p:spPr>
          <a:xfrm>
            <a:off x="2305698" y="2739294"/>
            <a:ext cx="2741255" cy="738279"/>
          </a:xfrm>
          <a:prstGeom prst="rect">
            <a:avLst/>
          </a:prstGeom>
          <a:noFill/>
        </p:spPr>
        <p:txBody>
          <a:bodyPr wrap="square" rtlCol="0">
            <a:spAutoFit/>
          </a:bodyPr>
          <a:lstStyle/>
          <a:p>
            <a:pPr marL="0" marR="0" lvl="0" indent="0" algn="l" defTabSz="913554" rtl="0" eaLnBrk="1" fontAlgn="auto" latinLnBrk="0" hangingPunct="1">
              <a:lnSpc>
                <a:spcPct val="100000"/>
              </a:lnSpc>
              <a:spcBef>
                <a:spcPts val="0"/>
              </a:spcBef>
              <a:spcAft>
                <a:spcPts val="0"/>
              </a:spcAft>
              <a:buClrTx/>
              <a:buSzTx/>
              <a:buFontTx/>
              <a:buNone/>
              <a:tabLst/>
              <a:defRPr/>
            </a:pPr>
            <a:r>
              <a:rPr kumimoji="0" lang="en-US" sz="1399" b="1" i="0" u="sng" strike="noStrike" kern="1200" cap="none" spc="0" normalizeH="0" baseline="0" noProof="0" dirty="0">
                <a:ln>
                  <a:noFill/>
                </a:ln>
                <a:solidFill>
                  <a:prstClr val="black"/>
                </a:solidFill>
                <a:effectLst/>
                <a:uLnTx/>
                <a:uFillTx/>
                <a:latin typeface="Arial" panose="020B0604020202020204"/>
                <a:ea typeface="ＭＳ Ｐゴシック" charset="0"/>
                <a:cs typeface="+mn-cs"/>
              </a:rPr>
              <a:t>HR (95% CI)</a:t>
            </a:r>
          </a:p>
          <a:p>
            <a:pPr marL="0" marR="0" lvl="0" indent="0" algn="l" defTabSz="913554"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dirty="0">
                <a:ln>
                  <a:noFill/>
                </a:ln>
                <a:solidFill>
                  <a:prstClr val="black"/>
                </a:solidFill>
                <a:effectLst/>
                <a:uLnTx/>
                <a:uFillTx/>
                <a:latin typeface="Arial" panose="020B0604020202020204"/>
                <a:ea typeface="ＭＳ Ｐゴシック" charset="0"/>
                <a:cs typeface="+mn-cs"/>
              </a:rPr>
              <a:t>Int vs low  1.3 (0.4, 4.1)</a:t>
            </a:r>
          </a:p>
          <a:p>
            <a:pPr marL="0" marR="0" lvl="0" indent="0" algn="l" defTabSz="913554" rtl="0" eaLnBrk="1" fontAlgn="auto" latinLnBrk="0" hangingPunct="1">
              <a:lnSpc>
                <a:spcPct val="100000"/>
              </a:lnSpc>
              <a:spcBef>
                <a:spcPts val="0"/>
              </a:spcBef>
              <a:spcAft>
                <a:spcPts val="0"/>
              </a:spcAft>
              <a:buClrTx/>
              <a:buSzTx/>
              <a:buFontTx/>
              <a:buNone/>
              <a:tabLst/>
              <a:defRPr/>
            </a:pPr>
            <a:r>
              <a:rPr kumimoji="0" lang="en-US" sz="1399" b="1" i="0" u="none" strike="noStrike" kern="1200" cap="none" spc="0" normalizeH="0" baseline="0" noProof="0" dirty="0">
                <a:ln>
                  <a:noFill/>
                </a:ln>
                <a:solidFill>
                  <a:prstClr val="black"/>
                </a:solidFill>
                <a:effectLst/>
                <a:uLnTx/>
                <a:uFillTx/>
                <a:latin typeface="Arial" panose="020B0604020202020204"/>
                <a:ea typeface="ＭＳ Ｐゴシック" charset="0"/>
                <a:cs typeface="+mn-cs"/>
              </a:rPr>
              <a:t>High vs low 3.2 (1.1, 9.3)</a:t>
            </a:r>
          </a:p>
        </p:txBody>
      </p:sp>
      <p:sp>
        <p:nvSpPr>
          <p:cNvPr id="9" name="TextBox 8">
            <a:extLst>
              <a:ext uri="{FF2B5EF4-FFF2-40B4-BE49-F238E27FC236}">
                <a16:creationId xmlns:a16="http://schemas.microsoft.com/office/drawing/2014/main" id="{FD5BBE67-B564-F99A-65A3-93E5E8617438}"/>
              </a:ext>
            </a:extLst>
          </p:cNvPr>
          <p:cNvSpPr txBox="1"/>
          <p:nvPr/>
        </p:nvSpPr>
        <p:spPr>
          <a:xfrm>
            <a:off x="6468341" y="1314016"/>
            <a:ext cx="4043171" cy="369012"/>
          </a:xfrm>
          <a:prstGeom prst="rect">
            <a:avLst/>
          </a:prstGeom>
          <a:noFill/>
        </p:spPr>
        <p:txBody>
          <a:bodyPr wrap="square" rtlCol="0">
            <a:spAutoFit/>
          </a:bodyPr>
          <a:lstStyle/>
          <a:p>
            <a:pPr marL="0" marR="0" lvl="0" indent="0" algn="l" defTabSz="913554"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Young, </a:t>
            </a:r>
            <a:r>
              <a:rPr kumimoji="0" lang="en-US" sz="1798" b="0" i="0" u="sng" strike="noStrike" kern="1200" cap="none" spc="0" normalizeH="0" baseline="0" noProof="0" dirty="0">
                <a:ln>
                  <a:noFill/>
                </a:ln>
                <a:solidFill>
                  <a:prstClr val="white"/>
                </a:solidFill>
                <a:effectLst/>
                <a:uLnTx/>
                <a:uFillTx/>
                <a:latin typeface="Arial" panose="020B0604020202020204"/>
                <a:ea typeface="ＭＳ Ｐゴシック" charset="0"/>
                <a:cs typeface="+mn-cs"/>
              </a:rPr>
              <a:t>&gt;</a:t>
            </a:r>
            <a:r>
              <a:rPr kumimoji="0" lang="en-US" sz="1798" b="0"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40yrs n=765 (72%)</a:t>
            </a:r>
          </a:p>
        </p:txBody>
      </p:sp>
      <p:graphicFrame>
        <p:nvGraphicFramePr>
          <p:cNvPr id="12" name="Table 11">
            <a:extLst>
              <a:ext uri="{FF2B5EF4-FFF2-40B4-BE49-F238E27FC236}">
                <a16:creationId xmlns:a16="http://schemas.microsoft.com/office/drawing/2014/main" id="{786B6789-850B-57F9-0761-206AF9916103}"/>
              </a:ext>
            </a:extLst>
          </p:cNvPr>
          <p:cNvGraphicFramePr>
            <a:graphicFrameLocks noGrp="1"/>
          </p:cNvGraphicFramePr>
          <p:nvPr/>
        </p:nvGraphicFramePr>
        <p:xfrm>
          <a:off x="8258104" y="3597227"/>
          <a:ext cx="3567535" cy="1035984"/>
        </p:xfrm>
        <a:graphic>
          <a:graphicData uri="http://schemas.openxmlformats.org/drawingml/2006/table">
            <a:tbl>
              <a:tblPr firstRow="1" bandRow="1">
                <a:tableStyleId>{5C22544A-7EE6-4342-B048-85BDC9FD1C3A}</a:tableStyleId>
              </a:tblPr>
              <a:tblGrid>
                <a:gridCol w="498967">
                  <a:extLst>
                    <a:ext uri="{9D8B030D-6E8A-4147-A177-3AD203B41FA5}">
                      <a16:colId xmlns:a16="http://schemas.microsoft.com/office/drawing/2014/main" val="2006060054"/>
                    </a:ext>
                  </a:extLst>
                </a:gridCol>
                <a:gridCol w="858188">
                  <a:extLst>
                    <a:ext uri="{9D8B030D-6E8A-4147-A177-3AD203B41FA5}">
                      <a16:colId xmlns:a16="http://schemas.microsoft.com/office/drawing/2014/main" val="1433447309"/>
                    </a:ext>
                  </a:extLst>
                </a:gridCol>
                <a:gridCol w="679139">
                  <a:extLst>
                    <a:ext uri="{9D8B030D-6E8A-4147-A177-3AD203B41FA5}">
                      <a16:colId xmlns:a16="http://schemas.microsoft.com/office/drawing/2014/main" val="2673204946"/>
                    </a:ext>
                  </a:extLst>
                </a:gridCol>
                <a:gridCol w="1531241">
                  <a:extLst>
                    <a:ext uri="{9D8B030D-6E8A-4147-A177-3AD203B41FA5}">
                      <a16:colId xmlns:a16="http://schemas.microsoft.com/office/drawing/2014/main" val="2988787507"/>
                    </a:ext>
                  </a:extLst>
                </a:gridCol>
              </a:tblGrid>
              <a:tr h="258840">
                <a:tc>
                  <a:txBody>
                    <a:bodyPr/>
                    <a:lstStyle/>
                    <a:p>
                      <a:endParaRPr lang="en-US" sz="1100" dirty="0"/>
                    </a:p>
                  </a:txBody>
                  <a:tcPr marL="91355" marR="91355" marT="45678" marB="4567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a:r>
                        <a:rPr lang="en-US" sz="1100" dirty="0">
                          <a:solidFill>
                            <a:schemeClr val="tx1"/>
                          </a:solidFill>
                        </a:rPr>
                        <a:t>Patients</a:t>
                      </a:r>
                    </a:p>
                  </a:txBody>
                  <a:tcPr marL="91355" marR="91355" marT="45678" marB="45678">
                    <a:lnT w="12700" cap="flat" cmpd="sng" algn="ctr">
                      <a:solidFill>
                        <a:schemeClr val="tx1"/>
                      </a:solidFill>
                      <a:prstDash val="solid"/>
                      <a:round/>
                      <a:headEnd type="none" w="med" len="med"/>
                      <a:tailEnd type="none" w="med" len="med"/>
                    </a:lnT>
                    <a:noFill/>
                  </a:tcPr>
                </a:tc>
                <a:tc>
                  <a:txBody>
                    <a:bodyPr/>
                    <a:lstStyle/>
                    <a:p>
                      <a:pPr algn="ctr"/>
                      <a:r>
                        <a:rPr lang="en-US" sz="1100" dirty="0">
                          <a:solidFill>
                            <a:schemeClr val="tx1"/>
                          </a:solidFill>
                        </a:rPr>
                        <a:t>Events</a:t>
                      </a:r>
                    </a:p>
                  </a:txBody>
                  <a:tcPr marL="91355" marR="91355" marT="45678" marB="45678">
                    <a:lnT w="12700" cap="flat" cmpd="sng" algn="ctr">
                      <a:solidFill>
                        <a:schemeClr val="tx1"/>
                      </a:solidFill>
                      <a:prstDash val="solid"/>
                      <a:round/>
                      <a:headEnd type="none" w="med" len="med"/>
                      <a:tailEnd type="none" w="med" len="med"/>
                    </a:lnT>
                    <a:noFill/>
                  </a:tcPr>
                </a:tc>
                <a:tc>
                  <a:txBody>
                    <a:bodyPr/>
                    <a:lstStyle/>
                    <a:p>
                      <a:r>
                        <a:rPr lang="en-US" sz="1100" dirty="0">
                          <a:solidFill>
                            <a:schemeClr val="tx1"/>
                          </a:solidFill>
                        </a:rPr>
                        <a:t>10-yr DRFI (95% CI)</a:t>
                      </a:r>
                    </a:p>
                  </a:txBody>
                  <a:tcPr marL="91355" marR="91355" marT="45678" marB="4567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616880788"/>
                  </a:ext>
                </a:extLst>
              </a:tr>
              <a:tr h="258840">
                <a:tc>
                  <a:txBody>
                    <a:bodyPr/>
                    <a:lstStyle/>
                    <a:p>
                      <a:r>
                        <a:rPr lang="en-US" sz="1100" dirty="0"/>
                        <a:t>Low</a:t>
                      </a:r>
                    </a:p>
                  </a:txBody>
                  <a:tcPr marL="91355" marR="91355" marT="45678" marB="45678">
                    <a:lnL w="12700" cap="flat" cmpd="sng" algn="ctr">
                      <a:solidFill>
                        <a:schemeClr val="tx1"/>
                      </a:solidFill>
                      <a:prstDash val="solid"/>
                      <a:round/>
                      <a:headEnd type="none" w="med" len="med"/>
                      <a:tailEnd type="none" w="med" len="med"/>
                    </a:lnL>
                    <a:noFill/>
                  </a:tcPr>
                </a:tc>
                <a:tc>
                  <a:txBody>
                    <a:bodyPr/>
                    <a:lstStyle/>
                    <a:p>
                      <a:pPr algn="ctr"/>
                      <a:r>
                        <a:rPr lang="en-US" sz="1100" dirty="0"/>
                        <a:t>377 (49%)</a:t>
                      </a:r>
                    </a:p>
                  </a:txBody>
                  <a:tcPr marL="91355" marR="91355" marT="45678" marB="45678">
                    <a:noFill/>
                  </a:tcPr>
                </a:tc>
                <a:tc>
                  <a:txBody>
                    <a:bodyPr/>
                    <a:lstStyle/>
                    <a:p>
                      <a:pPr algn="ctr"/>
                      <a:r>
                        <a:rPr lang="en-US" sz="1100" dirty="0"/>
                        <a:t>11</a:t>
                      </a:r>
                    </a:p>
                  </a:txBody>
                  <a:tcPr marL="91355" marR="91355" marT="45678" marB="45678">
                    <a:noFill/>
                  </a:tcPr>
                </a:tc>
                <a:tc>
                  <a:txBody>
                    <a:bodyPr/>
                    <a:lstStyle/>
                    <a:p>
                      <a:r>
                        <a:rPr lang="en-US" sz="1100" b="1" dirty="0"/>
                        <a:t>96.6</a:t>
                      </a:r>
                      <a:r>
                        <a:rPr lang="en-US" sz="1100" dirty="0"/>
                        <a:t> (94.6, 98.6)</a:t>
                      </a:r>
                    </a:p>
                  </a:txBody>
                  <a:tcPr marL="91355" marR="91355" marT="45678" marB="45678">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595710925"/>
                  </a:ext>
                </a:extLst>
              </a:tr>
              <a:tr h="258840">
                <a:tc>
                  <a:txBody>
                    <a:bodyPr/>
                    <a:lstStyle/>
                    <a:p>
                      <a:r>
                        <a:rPr lang="en-US" sz="1100" dirty="0"/>
                        <a:t>Int</a:t>
                      </a:r>
                    </a:p>
                  </a:txBody>
                  <a:tcPr marL="91355" marR="91355" marT="45678" marB="45678">
                    <a:lnL w="12700" cap="flat" cmpd="sng" algn="ctr">
                      <a:solidFill>
                        <a:schemeClr val="tx1"/>
                      </a:solidFill>
                      <a:prstDash val="solid"/>
                      <a:round/>
                      <a:headEnd type="none" w="med" len="med"/>
                      <a:tailEnd type="none" w="med" len="med"/>
                    </a:lnL>
                    <a:noFill/>
                  </a:tcPr>
                </a:tc>
                <a:tc>
                  <a:txBody>
                    <a:bodyPr/>
                    <a:lstStyle/>
                    <a:p>
                      <a:pPr algn="ctr"/>
                      <a:r>
                        <a:rPr lang="en-US" sz="1100" dirty="0"/>
                        <a:t>175 (23%)</a:t>
                      </a:r>
                    </a:p>
                  </a:txBody>
                  <a:tcPr marL="91355" marR="91355" marT="45678" marB="45678">
                    <a:noFill/>
                  </a:tcPr>
                </a:tc>
                <a:tc>
                  <a:txBody>
                    <a:bodyPr/>
                    <a:lstStyle/>
                    <a:p>
                      <a:pPr algn="ctr"/>
                      <a:r>
                        <a:rPr lang="en-US" sz="1100" dirty="0"/>
                        <a:t>13</a:t>
                      </a:r>
                    </a:p>
                  </a:txBody>
                  <a:tcPr marL="91355" marR="91355" marT="45678" marB="45678">
                    <a:noFill/>
                  </a:tcPr>
                </a:tc>
                <a:tc>
                  <a:txBody>
                    <a:bodyPr/>
                    <a:lstStyle/>
                    <a:p>
                      <a:r>
                        <a:rPr lang="en-US" sz="1100" b="1" dirty="0"/>
                        <a:t>92.5</a:t>
                      </a:r>
                      <a:r>
                        <a:rPr lang="en-US" sz="1100" dirty="0"/>
                        <a:t> (88.5, 96.7)</a:t>
                      </a:r>
                    </a:p>
                  </a:txBody>
                  <a:tcPr marL="91355" marR="91355" marT="45678" marB="45678">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2488070387"/>
                  </a:ext>
                </a:extLst>
              </a:tr>
              <a:tr h="258840">
                <a:tc>
                  <a:txBody>
                    <a:bodyPr/>
                    <a:lstStyle/>
                    <a:p>
                      <a:r>
                        <a:rPr lang="en-US" sz="1100" dirty="0">
                          <a:solidFill>
                            <a:srgbClr val="FF0000"/>
                          </a:solidFill>
                        </a:rPr>
                        <a:t>High</a:t>
                      </a:r>
                    </a:p>
                  </a:txBody>
                  <a:tcPr marL="91355" marR="91355" marT="45678" marB="45678">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a:r>
                        <a:rPr lang="en-US" sz="1100" dirty="0">
                          <a:solidFill>
                            <a:srgbClr val="FF0000"/>
                          </a:solidFill>
                        </a:rPr>
                        <a:t>213 (28%)</a:t>
                      </a:r>
                    </a:p>
                  </a:txBody>
                  <a:tcPr marL="91355" marR="91355" marT="45678" marB="45678">
                    <a:lnB w="12700" cap="flat" cmpd="sng" algn="ctr">
                      <a:solidFill>
                        <a:schemeClr val="tx1"/>
                      </a:solidFill>
                      <a:prstDash val="solid"/>
                      <a:round/>
                      <a:headEnd type="none" w="med" len="med"/>
                      <a:tailEnd type="none" w="med" len="med"/>
                    </a:lnB>
                    <a:noFill/>
                  </a:tcPr>
                </a:tc>
                <a:tc>
                  <a:txBody>
                    <a:bodyPr/>
                    <a:lstStyle/>
                    <a:p>
                      <a:pPr algn="ctr"/>
                      <a:r>
                        <a:rPr lang="en-US" sz="1100" dirty="0"/>
                        <a:t>40</a:t>
                      </a:r>
                    </a:p>
                  </a:txBody>
                  <a:tcPr marL="91355" marR="91355" marT="45678" marB="45678">
                    <a:lnB w="12700" cap="flat" cmpd="sng" algn="ctr">
                      <a:solidFill>
                        <a:schemeClr val="tx1"/>
                      </a:solidFill>
                      <a:prstDash val="solid"/>
                      <a:round/>
                      <a:headEnd type="none" w="med" len="med"/>
                      <a:tailEnd type="none" w="med" len="med"/>
                    </a:lnB>
                    <a:noFill/>
                  </a:tcPr>
                </a:tc>
                <a:tc>
                  <a:txBody>
                    <a:bodyPr/>
                    <a:lstStyle/>
                    <a:p>
                      <a:r>
                        <a:rPr lang="en-US" sz="1100" b="1" dirty="0"/>
                        <a:t>81.7</a:t>
                      </a:r>
                      <a:r>
                        <a:rPr lang="en-US" sz="1100" dirty="0"/>
                        <a:t> (76.5, 87.2)</a:t>
                      </a:r>
                    </a:p>
                  </a:txBody>
                  <a:tcPr marL="91355" marR="91355" marT="45678" marB="45678">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3883255"/>
                  </a:ext>
                </a:extLst>
              </a:tr>
            </a:tbl>
          </a:graphicData>
        </a:graphic>
      </p:graphicFrame>
      <p:sp>
        <p:nvSpPr>
          <p:cNvPr id="13" name="TextBox 12">
            <a:extLst>
              <a:ext uri="{FF2B5EF4-FFF2-40B4-BE49-F238E27FC236}">
                <a16:creationId xmlns:a16="http://schemas.microsoft.com/office/drawing/2014/main" id="{AF40E7ED-15C4-DEB7-E09F-57399CBB18B4}"/>
              </a:ext>
            </a:extLst>
          </p:cNvPr>
          <p:cNvSpPr txBox="1"/>
          <p:nvPr/>
        </p:nvSpPr>
        <p:spPr>
          <a:xfrm>
            <a:off x="8296170" y="2729998"/>
            <a:ext cx="2741255" cy="738279"/>
          </a:xfrm>
          <a:prstGeom prst="rect">
            <a:avLst/>
          </a:prstGeom>
          <a:noFill/>
        </p:spPr>
        <p:txBody>
          <a:bodyPr wrap="square" rtlCol="0">
            <a:spAutoFit/>
          </a:bodyPr>
          <a:lstStyle/>
          <a:p>
            <a:pPr marL="0" marR="0" lvl="0" indent="0" algn="l" defTabSz="913554" rtl="0" eaLnBrk="1" fontAlgn="auto" latinLnBrk="0" hangingPunct="1">
              <a:lnSpc>
                <a:spcPct val="100000"/>
              </a:lnSpc>
              <a:spcBef>
                <a:spcPts val="0"/>
              </a:spcBef>
              <a:spcAft>
                <a:spcPts val="0"/>
              </a:spcAft>
              <a:buClrTx/>
              <a:buSzTx/>
              <a:buFontTx/>
              <a:buNone/>
              <a:tabLst/>
              <a:defRPr/>
            </a:pPr>
            <a:r>
              <a:rPr kumimoji="0" lang="en-US" sz="1399" b="1" i="0" u="sng" strike="noStrike" kern="1200" cap="none" spc="0" normalizeH="0" baseline="0" noProof="0" dirty="0">
                <a:ln>
                  <a:noFill/>
                </a:ln>
                <a:solidFill>
                  <a:prstClr val="black"/>
                </a:solidFill>
                <a:effectLst/>
                <a:uLnTx/>
                <a:uFillTx/>
                <a:latin typeface="Arial" panose="020B0604020202020204"/>
                <a:ea typeface="ＭＳ Ｐゴシック" charset="0"/>
                <a:cs typeface="+mn-cs"/>
              </a:rPr>
              <a:t>HR (95% CI)</a:t>
            </a:r>
          </a:p>
          <a:p>
            <a:pPr marL="0" marR="0" lvl="0" indent="0" algn="l" defTabSz="913554"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dirty="0">
                <a:ln>
                  <a:noFill/>
                </a:ln>
                <a:solidFill>
                  <a:prstClr val="black"/>
                </a:solidFill>
                <a:effectLst/>
                <a:uLnTx/>
                <a:uFillTx/>
                <a:latin typeface="Arial" panose="020B0604020202020204"/>
                <a:ea typeface="ＭＳ Ｐゴシック" charset="0"/>
                <a:cs typeface="+mn-cs"/>
              </a:rPr>
              <a:t>Int vs low 1.4 (0.6, 3.1) </a:t>
            </a:r>
          </a:p>
          <a:p>
            <a:pPr marL="0" marR="0" lvl="0" indent="0" algn="l" defTabSz="913554"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dirty="0">
                <a:ln>
                  <a:noFill/>
                </a:ln>
                <a:solidFill>
                  <a:prstClr val="black"/>
                </a:solidFill>
                <a:effectLst/>
                <a:uLnTx/>
                <a:uFillTx/>
                <a:latin typeface="Arial" panose="020B0604020202020204"/>
                <a:ea typeface="ＭＳ Ｐゴシック" charset="0"/>
                <a:cs typeface="+mn-cs"/>
              </a:rPr>
              <a:t>High vs low 2.2 (0.98, 5.0)</a:t>
            </a:r>
          </a:p>
        </p:txBody>
      </p:sp>
      <p:sp>
        <p:nvSpPr>
          <p:cNvPr id="3" name="Rectangle 2">
            <a:extLst>
              <a:ext uri="{FF2B5EF4-FFF2-40B4-BE49-F238E27FC236}">
                <a16:creationId xmlns:a16="http://schemas.microsoft.com/office/drawing/2014/main" id="{CADB5F2E-9DD1-3B1D-C0C7-73E6B010E8C4}"/>
              </a:ext>
            </a:extLst>
          </p:cNvPr>
          <p:cNvSpPr/>
          <p:nvPr/>
        </p:nvSpPr>
        <p:spPr>
          <a:xfrm>
            <a:off x="4332333" y="3873089"/>
            <a:ext cx="1141943" cy="2283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554"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F3510BE9-73C3-D67D-790F-F9AE97E26494}"/>
              </a:ext>
            </a:extLst>
          </p:cNvPr>
          <p:cNvSpPr/>
          <p:nvPr/>
        </p:nvSpPr>
        <p:spPr>
          <a:xfrm>
            <a:off x="10323913" y="3886519"/>
            <a:ext cx="1141943" cy="2283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554"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106BF220-7AD3-339B-7E0A-319E1F6FAFC9}"/>
              </a:ext>
            </a:extLst>
          </p:cNvPr>
          <p:cNvSpPr/>
          <p:nvPr/>
        </p:nvSpPr>
        <p:spPr>
          <a:xfrm>
            <a:off x="4332333" y="4126854"/>
            <a:ext cx="1141943" cy="2283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554"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6C5969E2-9B7B-DB3F-D5EB-3F6040BC198C}"/>
              </a:ext>
            </a:extLst>
          </p:cNvPr>
          <p:cNvSpPr/>
          <p:nvPr/>
        </p:nvSpPr>
        <p:spPr>
          <a:xfrm>
            <a:off x="10323913" y="4146462"/>
            <a:ext cx="1141943" cy="2283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554"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CC975E1F-482F-B44E-87CC-878AB03B2F4D}"/>
              </a:ext>
            </a:extLst>
          </p:cNvPr>
          <p:cNvSpPr/>
          <p:nvPr/>
        </p:nvSpPr>
        <p:spPr>
          <a:xfrm>
            <a:off x="4332333" y="4380619"/>
            <a:ext cx="1141943" cy="2283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554"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1D4DD1B9-4BCC-0583-0E22-02E6966AFD88}"/>
              </a:ext>
            </a:extLst>
          </p:cNvPr>
          <p:cNvSpPr/>
          <p:nvPr/>
        </p:nvSpPr>
        <p:spPr>
          <a:xfrm>
            <a:off x="10323913" y="4374851"/>
            <a:ext cx="1141943" cy="2283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554"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75513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500" tmFilter="0, 0; .2, .5; .8, .5; 1, 0"/>
                                        <p:tgtEl>
                                          <p:spTgt spid="3"/>
                                        </p:tgtEl>
                                      </p:cBhvr>
                                    </p:animEffect>
                                    <p:animScale>
                                      <p:cBhvr>
                                        <p:cTn id="25"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11" grpId="0" animBg="1"/>
      <p:bldP spid="14" grpId="0" animBg="1"/>
      <p:bldP spid="16" grpId="0"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9137A-9510-2D89-11C4-CA6C09CC8960}"/>
              </a:ext>
            </a:extLst>
          </p:cNvPr>
          <p:cNvSpPr>
            <a:spLocks noGrp="1"/>
          </p:cNvSpPr>
          <p:nvPr>
            <p:ph type="title"/>
          </p:nvPr>
        </p:nvSpPr>
        <p:spPr>
          <a:xfrm>
            <a:off x="395977" y="-271382"/>
            <a:ext cx="10962649" cy="1370331"/>
          </a:xfrm>
        </p:spPr>
        <p:txBody>
          <a:bodyPr>
            <a:normAutofit/>
          </a:bodyPr>
          <a:lstStyle/>
          <a:p>
            <a:r>
              <a:rPr lang="en-US" sz="2997" dirty="0"/>
              <a:t>PAM50 Intrinsic subtype distribution and prognosis by age</a:t>
            </a:r>
          </a:p>
        </p:txBody>
      </p:sp>
      <p:sp>
        <p:nvSpPr>
          <p:cNvPr id="12" name="Text Placeholder 11">
            <a:extLst>
              <a:ext uri="{FF2B5EF4-FFF2-40B4-BE49-F238E27FC236}">
                <a16:creationId xmlns:a16="http://schemas.microsoft.com/office/drawing/2014/main" id="{3B0C828A-87D5-4B0B-B9BE-37D3799B6855}"/>
              </a:ext>
            </a:extLst>
          </p:cNvPr>
          <p:cNvSpPr>
            <a:spLocks noGrp="1"/>
          </p:cNvSpPr>
          <p:nvPr>
            <p:ph type="body" sz="quarter" idx="15"/>
          </p:nvPr>
        </p:nvSpPr>
        <p:spPr/>
        <p:txBody>
          <a:bodyPr/>
          <a:lstStyle/>
          <a:p>
            <a:r>
              <a:rPr lang="en-US" dirty="0"/>
              <a:t>LAUREN C. BROWN, LAURENC.BROWN@PETERMAC.ORG</a:t>
            </a:r>
          </a:p>
        </p:txBody>
      </p:sp>
      <p:sp>
        <p:nvSpPr>
          <p:cNvPr id="15" name="TextBox 14">
            <a:extLst>
              <a:ext uri="{FF2B5EF4-FFF2-40B4-BE49-F238E27FC236}">
                <a16:creationId xmlns:a16="http://schemas.microsoft.com/office/drawing/2014/main" id="{B9A972E1-B5BE-A85F-7F95-FAD3A7ECA480}"/>
              </a:ext>
            </a:extLst>
          </p:cNvPr>
          <p:cNvSpPr txBox="1"/>
          <p:nvPr/>
        </p:nvSpPr>
        <p:spPr>
          <a:xfrm>
            <a:off x="2164124" y="5923318"/>
            <a:ext cx="1005403" cy="307648"/>
          </a:xfrm>
          <a:prstGeom prst="rect">
            <a:avLst/>
          </a:prstGeom>
          <a:noFill/>
        </p:spPr>
        <p:txBody>
          <a:bodyPr wrap="none" rtlCol="0">
            <a:spAutoFit/>
          </a:bodyPr>
          <a:lstStyle/>
          <a:p>
            <a:pPr marL="0" marR="0" lvl="0" indent="0" algn="l" defTabSz="913554"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 p= 0.005</a:t>
            </a:r>
          </a:p>
        </p:txBody>
      </p:sp>
      <p:pic>
        <p:nvPicPr>
          <p:cNvPr id="5" name="Picture 4">
            <a:extLst>
              <a:ext uri="{FF2B5EF4-FFF2-40B4-BE49-F238E27FC236}">
                <a16:creationId xmlns:a16="http://schemas.microsoft.com/office/drawing/2014/main" id="{C8E22FC7-9A99-1ED0-DE79-12E9CE739956}"/>
              </a:ext>
            </a:extLst>
          </p:cNvPr>
          <p:cNvPicPr>
            <a:picLocks noChangeAspect="1"/>
          </p:cNvPicPr>
          <p:nvPr/>
        </p:nvPicPr>
        <p:blipFill>
          <a:blip r:embed="rId3"/>
          <a:stretch>
            <a:fillRect/>
          </a:stretch>
        </p:blipFill>
        <p:spPr>
          <a:xfrm>
            <a:off x="6811227" y="744348"/>
            <a:ext cx="4728033" cy="2682157"/>
          </a:xfrm>
          <a:prstGeom prst="rect">
            <a:avLst/>
          </a:prstGeom>
        </p:spPr>
      </p:pic>
      <p:graphicFrame>
        <p:nvGraphicFramePr>
          <p:cNvPr id="6" name="Table 5">
            <a:extLst>
              <a:ext uri="{FF2B5EF4-FFF2-40B4-BE49-F238E27FC236}">
                <a16:creationId xmlns:a16="http://schemas.microsoft.com/office/drawing/2014/main" id="{155EBF99-3654-56EC-3068-9CA9B7BD43D2}"/>
              </a:ext>
            </a:extLst>
          </p:cNvPr>
          <p:cNvGraphicFramePr>
            <a:graphicFrameLocks noGrp="1"/>
          </p:cNvGraphicFramePr>
          <p:nvPr/>
        </p:nvGraphicFramePr>
        <p:xfrm>
          <a:off x="7639327" y="2199207"/>
          <a:ext cx="3351313" cy="776988"/>
        </p:xfrm>
        <a:graphic>
          <a:graphicData uri="http://schemas.openxmlformats.org/drawingml/2006/table">
            <a:tbl>
              <a:tblPr firstRow="1" bandRow="1">
                <a:tableStyleId>{5C22544A-7EE6-4342-B048-85BDC9FD1C3A}</a:tableStyleId>
              </a:tblPr>
              <a:tblGrid>
                <a:gridCol w="428247">
                  <a:extLst>
                    <a:ext uri="{9D8B030D-6E8A-4147-A177-3AD203B41FA5}">
                      <a16:colId xmlns:a16="http://schemas.microsoft.com/office/drawing/2014/main" val="2006060054"/>
                    </a:ext>
                  </a:extLst>
                </a:gridCol>
                <a:gridCol w="746019">
                  <a:extLst>
                    <a:ext uri="{9D8B030D-6E8A-4147-A177-3AD203B41FA5}">
                      <a16:colId xmlns:a16="http://schemas.microsoft.com/office/drawing/2014/main" val="1433447309"/>
                    </a:ext>
                  </a:extLst>
                </a:gridCol>
                <a:gridCol w="690759">
                  <a:extLst>
                    <a:ext uri="{9D8B030D-6E8A-4147-A177-3AD203B41FA5}">
                      <a16:colId xmlns:a16="http://schemas.microsoft.com/office/drawing/2014/main" val="2673204946"/>
                    </a:ext>
                  </a:extLst>
                </a:gridCol>
                <a:gridCol w="1486288">
                  <a:extLst>
                    <a:ext uri="{9D8B030D-6E8A-4147-A177-3AD203B41FA5}">
                      <a16:colId xmlns:a16="http://schemas.microsoft.com/office/drawing/2014/main" val="2988787507"/>
                    </a:ext>
                  </a:extLst>
                </a:gridCol>
              </a:tblGrid>
              <a:tr h="253765">
                <a:tc>
                  <a:txBody>
                    <a:bodyPr/>
                    <a:lstStyle/>
                    <a:p>
                      <a:endParaRPr lang="en-US" sz="1100" dirty="0"/>
                    </a:p>
                  </a:txBody>
                  <a:tcPr marL="91355" marR="91355" marT="45678" marB="4567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a:r>
                        <a:rPr lang="en-US" sz="1100" dirty="0">
                          <a:solidFill>
                            <a:schemeClr val="tx1"/>
                          </a:solidFill>
                        </a:rPr>
                        <a:t>Patients</a:t>
                      </a:r>
                    </a:p>
                  </a:txBody>
                  <a:tcPr marL="91355" marR="91355" marT="45678" marB="45678">
                    <a:lnT w="12700" cap="flat" cmpd="sng" algn="ctr">
                      <a:solidFill>
                        <a:schemeClr val="tx1"/>
                      </a:solidFill>
                      <a:prstDash val="solid"/>
                      <a:round/>
                      <a:headEnd type="none" w="med" len="med"/>
                      <a:tailEnd type="none" w="med" len="med"/>
                    </a:lnT>
                    <a:noFill/>
                  </a:tcPr>
                </a:tc>
                <a:tc>
                  <a:txBody>
                    <a:bodyPr/>
                    <a:lstStyle/>
                    <a:p>
                      <a:pPr algn="ctr"/>
                      <a:r>
                        <a:rPr lang="en-US" sz="1100" dirty="0">
                          <a:solidFill>
                            <a:schemeClr val="tx1"/>
                          </a:solidFill>
                        </a:rPr>
                        <a:t>Events</a:t>
                      </a:r>
                    </a:p>
                  </a:txBody>
                  <a:tcPr marL="91355" marR="91355" marT="45678" marB="45678">
                    <a:lnT w="12700" cap="flat" cmpd="sng" algn="ctr">
                      <a:solidFill>
                        <a:schemeClr val="tx1"/>
                      </a:solidFill>
                      <a:prstDash val="solid"/>
                      <a:round/>
                      <a:headEnd type="none" w="med" len="med"/>
                      <a:tailEnd type="none" w="med" len="med"/>
                    </a:lnT>
                    <a:noFill/>
                  </a:tcPr>
                </a:tc>
                <a:tc>
                  <a:txBody>
                    <a:bodyPr/>
                    <a:lstStyle/>
                    <a:p>
                      <a:r>
                        <a:rPr lang="en-US" sz="1100" dirty="0">
                          <a:solidFill>
                            <a:schemeClr val="tx1"/>
                          </a:solidFill>
                        </a:rPr>
                        <a:t>10-yr DRFI (95% CI)</a:t>
                      </a:r>
                    </a:p>
                  </a:txBody>
                  <a:tcPr marL="91355" marR="91355" marT="45678" marB="4567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616880788"/>
                  </a:ext>
                </a:extLst>
              </a:tr>
              <a:tr h="253765">
                <a:tc>
                  <a:txBody>
                    <a:bodyPr/>
                    <a:lstStyle/>
                    <a:p>
                      <a:r>
                        <a:rPr lang="en-US" sz="1100" dirty="0"/>
                        <a:t>&lt;40</a:t>
                      </a:r>
                    </a:p>
                  </a:txBody>
                  <a:tcPr marL="91355" marR="91355" marT="45678" marB="45678">
                    <a:lnL w="12700" cap="flat" cmpd="sng" algn="ctr">
                      <a:solidFill>
                        <a:schemeClr val="tx1"/>
                      </a:solidFill>
                      <a:prstDash val="solid"/>
                      <a:round/>
                      <a:headEnd type="none" w="med" len="med"/>
                      <a:tailEnd type="none" w="med" len="med"/>
                    </a:lnL>
                    <a:noFill/>
                  </a:tcPr>
                </a:tc>
                <a:tc>
                  <a:txBody>
                    <a:bodyPr/>
                    <a:lstStyle/>
                    <a:p>
                      <a:pPr algn="ctr"/>
                      <a:r>
                        <a:rPr lang="en-US" sz="1100" dirty="0"/>
                        <a:t>165</a:t>
                      </a:r>
                    </a:p>
                  </a:txBody>
                  <a:tcPr marL="91355" marR="91355" marT="45678" marB="45678">
                    <a:noFill/>
                  </a:tcPr>
                </a:tc>
                <a:tc>
                  <a:txBody>
                    <a:bodyPr/>
                    <a:lstStyle/>
                    <a:p>
                      <a:pPr algn="ctr"/>
                      <a:r>
                        <a:rPr lang="en-US" sz="1100" dirty="0"/>
                        <a:t>28</a:t>
                      </a:r>
                    </a:p>
                  </a:txBody>
                  <a:tcPr marL="91355" marR="91355" marT="45678" marB="45678">
                    <a:noFill/>
                  </a:tcPr>
                </a:tc>
                <a:tc>
                  <a:txBody>
                    <a:bodyPr/>
                    <a:lstStyle/>
                    <a:p>
                      <a:r>
                        <a:rPr lang="en-US" sz="1100" b="1" dirty="0"/>
                        <a:t>82.4</a:t>
                      </a:r>
                      <a:r>
                        <a:rPr lang="en-US" sz="1100" dirty="0"/>
                        <a:t> (76.5, 88.8)</a:t>
                      </a:r>
                    </a:p>
                  </a:txBody>
                  <a:tcPr marL="91355" marR="91355" marT="45678" marB="45678">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595710925"/>
                  </a:ext>
                </a:extLst>
              </a:tr>
              <a:tr h="253765">
                <a:tc>
                  <a:txBody>
                    <a:bodyPr/>
                    <a:lstStyle/>
                    <a:p>
                      <a:r>
                        <a:rPr lang="en-US" sz="1100" u="sng" dirty="0"/>
                        <a:t>&gt;</a:t>
                      </a:r>
                      <a:r>
                        <a:rPr lang="en-US" sz="1100" u="none" dirty="0"/>
                        <a:t>40</a:t>
                      </a:r>
                      <a:endParaRPr lang="en-US" sz="1100" u="sng" dirty="0"/>
                    </a:p>
                  </a:txBody>
                  <a:tcPr marL="91355" marR="91355" marT="45678" marB="45678">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a:r>
                        <a:rPr lang="en-US" sz="1100" dirty="0"/>
                        <a:t>583</a:t>
                      </a:r>
                    </a:p>
                  </a:txBody>
                  <a:tcPr marL="91355" marR="91355" marT="45678" marB="45678">
                    <a:lnB w="12700" cap="flat" cmpd="sng" algn="ctr">
                      <a:solidFill>
                        <a:schemeClr val="tx1"/>
                      </a:solidFill>
                      <a:prstDash val="solid"/>
                      <a:round/>
                      <a:headEnd type="none" w="med" len="med"/>
                      <a:tailEnd type="none" w="med" len="med"/>
                    </a:lnB>
                    <a:noFill/>
                  </a:tcPr>
                </a:tc>
                <a:tc>
                  <a:txBody>
                    <a:bodyPr/>
                    <a:lstStyle/>
                    <a:p>
                      <a:pPr algn="ctr"/>
                      <a:r>
                        <a:rPr lang="en-US" sz="1100" dirty="0"/>
                        <a:t>38</a:t>
                      </a:r>
                    </a:p>
                  </a:txBody>
                  <a:tcPr marL="91355" marR="91355" marT="45678" marB="45678">
                    <a:lnB w="12700" cap="flat" cmpd="sng" algn="ctr">
                      <a:solidFill>
                        <a:schemeClr val="tx1"/>
                      </a:solidFill>
                      <a:prstDash val="solid"/>
                      <a:round/>
                      <a:headEnd type="none" w="med" len="med"/>
                      <a:tailEnd type="none" w="med" len="med"/>
                    </a:lnB>
                    <a:noFill/>
                  </a:tcPr>
                </a:tc>
                <a:tc>
                  <a:txBody>
                    <a:bodyPr/>
                    <a:lstStyle/>
                    <a:p>
                      <a:r>
                        <a:rPr lang="en-US" sz="1100" b="1" dirty="0"/>
                        <a:t>93.1</a:t>
                      </a:r>
                      <a:r>
                        <a:rPr lang="en-US" sz="1100" dirty="0"/>
                        <a:t> (91.0, 95.3)</a:t>
                      </a:r>
                    </a:p>
                  </a:txBody>
                  <a:tcPr marL="91355" marR="91355" marT="45678" marB="45678">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8070387"/>
                  </a:ext>
                </a:extLst>
              </a:tr>
            </a:tbl>
          </a:graphicData>
        </a:graphic>
      </p:graphicFrame>
      <p:sp>
        <p:nvSpPr>
          <p:cNvPr id="7" name="TextBox 6">
            <a:extLst>
              <a:ext uri="{FF2B5EF4-FFF2-40B4-BE49-F238E27FC236}">
                <a16:creationId xmlns:a16="http://schemas.microsoft.com/office/drawing/2014/main" id="{3C75C26D-DAB7-A683-10FB-3BEBE5858457}"/>
              </a:ext>
            </a:extLst>
          </p:cNvPr>
          <p:cNvSpPr txBox="1"/>
          <p:nvPr/>
        </p:nvSpPr>
        <p:spPr>
          <a:xfrm>
            <a:off x="4741981" y="946692"/>
            <a:ext cx="1974035" cy="645690"/>
          </a:xfrm>
          <a:prstGeom prst="rect">
            <a:avLst/>
          </a:prstGeom>
          <a:noFill/>
        </p:spPr>
        <p:txBody>
          <a:bodyPr wrap="square" rtlCol="0">
            <a:spAutoFit/>
          </a:bodyPr>
          <a:lstStyle/>
          <a:p>
            <a:pPr marL="0" marR="0" lvl="0" indent="0" algn="r" defTabSz="913554"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dirty="0">
                <a:ln>
                  <a:noFill/>
                </a:ln>
                <a:solidFill>
                  <a:srgbClr val="FFFE46"/>
                </a:solidFill>
                <a:effectLst/>
                <a:uLnTx/>
                <a:uFillTx/>
                <a:latin typeface="Arial" panose="020B0604020202020204"/>
                <a:ea typeface="ＭＳ Ｐゴシック" charset="0"/>
                <a:cs typeface="+mn-cs"/>
              </a:rPr>
              <a:t>Luminal A</a:t>
            </a:r>
            <a:r>
              <a:rPr kumimoji="0" lang="en-US" sz="1798" b="0"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 </a:t>
            </a:r>
          </a:p>
          <a:p>
            <a:pPr marL="0" marR="0" lvl="0" indent="0" algn="r" defTabSz="913554"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&lt;40yr vs </a:t>
            </a:r>
            <a:r>
              <a:rPr kumimoji="0" lang="en-US" sz="1798" b="0" i="0" u="sng" strike="noStrike" kern="1200" cap="none" spc="0" normalizeH="0" baseline="0" noProof="0" dirty="0">
                <a:ln>
                  <a:noFill/>
                </a:ln>
                <a:solidFill>
                  <a:prstClr val="white"/>
                </a:solidFill>
                <a:effectLst/>
                <a:uLnTx/>
                <a:uFillTx/>
                <a:latin typeface="Arial" panose="020B0604020202020204"/>
                <a:ea typeface="ＭＳ Ｐゴシック" charset="0"/>
                <a:cs typeface="+mn-cs"/>
              </a:rPr>
              <a:t>&gt;</a:t>
            </a:r>
            <a:r>
              <a:rPr kumimoji="0" lang="en-US" sz="1798" b="0"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40yr</a:t>
            </a:r>
          </a:p>
        </p:txBody>
      </p:sp>
      <p:pic>
        <p:nvPicPr>
          <p:cNvPr id="9" name="Picture 8">
            <a:extLst>
              <a:ext uri="{FF2B5EF4-FFF2-40B4-BE49-F238E27FC236}">
                <a16:creationId xmlns:a16="http://schemas.microsoft.com/office/drawing/2014/main" id="{5DD3DC56-87DD-3E9F-4964-C9E4A1836536}"/>
              </a:ext>
            </a:extLst>
          </p:cNvPr>
          <p:cNvPicPr>
            <a:picLocks noChangeAspect="1"/>
          </p:cNvPicPr>
          <p:nvPr/>
        </p:nvPicPr>
        <p:blipFill>
          <a:blip r:embed="rId4"/>
          <a:stretch>
            <a:fillRect/>
          </a:stretch>
        </p:blipFill>
        <p:spPr>
          <a:xfrm>
            <a:off x="6811227" y="3500516"/>
            <a:ext cx="4728033" cy="2682157"/>
          </a:xfrm>
          <a:prstGeom prst="rect">
            <a:avLst/>
          </a:prstGeom>
        </p:spPr>
      </p:pic>
      <p:graphicFrame>
        <p:nvGraphicFramePr>
          <p:cNvPr id="11" name="Table 10">
            <a:extLst>
              <a:ext uri="{FF2B5EF4-FFF2-40B4-BE49-F238E27FC236}">
                <a16:creationId xmlns:a16="http://schemas.microsoft.com/office/drawing/2014/main" id="{7EA10C4E-2A61-4888-6E57-1B5D21339C32}"/>
              </a:ext>
            </a:extLst>
          </p:cNvPr>
          <p:cNvGraphicFramePr>
            <a:graphicFrameLocks noGrp="1"/>
          </p:cNvGraphicFramePr>
          <p:nvPr/>
        </p:nvGraphicFramePr>
        <p:xfrm>
          <a:off x="7650502" y="4964588"/>
          <a:ext cx="3429604" cy="776988"/>
        </p:xfrm>
        <a:graphic>
          <a:graphicData uri="http://schemas.openxmlformats.org/drawingml/2006/table">
            <a:tbl>
              <a:tblPr firstRow="1" bandRow="1">
                <a:tableStyleId>{5C22544A-7EE6-4342-B048-85BDC9FD1C3A}</a:tableStyleId>
              </a:tblPr>
              <a:tblGrid>
                <a:gridCol w="438252">
                  <a:extLst>
                    <a:ext uri="{9D8B030D-6E8A-4147-A177-3AD203B41FA5}">
                      <a16:colId xmlns:a16="http://schemas.microsoft.com/office/drawing/2014/main" val="2006060054"/>
                    </a:ext>
                  </a:extLst>
                </a:gridCol>
                <a:gridCol w="763446">
                  <a:extLst>
                    <a:ext uri="{9D8B030D-6E8A-4147-A177-3AD203B41FA5}">
                      <a16:colId xmlns:a16="http://schemas.microsoft.com/office/drawing/2014/main" val="1433447309"/>
                    </a:ext>
                  </a:extLst>
                </a:gridCol>
                <a:gridCol w="706896">
                  <a:extLst>
                    <a:ext uri="{9D8B030D-6E8A-4147-A177-3AD203B41FA5}">
                      <a16:colId xmlns:a16="http://schemas.microsoft.com/office/drawing/2014/main" val="2673204946"/>
                    </a:ext>
                  </a:extLst>
                </a:gridCol>
                <a:gridCol w="1521010">
                  <a:extLst>
                    <a:ext uri="{9D8B030D-6E8A-4147-A177-3AD203B41FA5}">
                      <a16:colId xmlns:a16="http://schemas.microsoft.com/office/drawing/2014/main" val="2988787507"/>
                    </a:ext>
                  </a:extLst>
                </a:gridCol>
              </a:tblGrid>
              <a:tr h="253765">
                <a:tc>
                  <a:txBody>
                    <a:bodyPr/>
                    <a:lstStyle/>
                    <a:p>
                      <a:endParaRPr lang="en-US" sz="1100" dirty="0"/>
                    </a:p>
                  </a:txBody>
                  <a:tcPr marL="91355" marR="91355" marT="45678" marB="4567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a:r>
                        <a:rPr lang="en-US" sz="1100" dirty="0">
                          <a:solidFill>
                            <a:schemeClr val="tx1"/>
                          </a:solidFill>
                        </a:rPr>
                        <a:t>Patients</a:t>
                      </a:r>
                    </a:p>
                  </a:txBody>
                  <a:tcPr marL="91355" marR="91355" marT="45678" marB="45678">
                    <a:lnT w="12700" cap="flat" cmpd="sng" algn="ctr">
                      <a:solidFill>
                        <a:schemeClr val="tx1"/>
                      </a:solidFill>
                      <a:prstDash val="solid"/>
                      <a:round/>
                      <a:headEnd type="none" w="med" len="med"/>
                      <a:tailEnd type="none" w="med" len="med"/>
                    </a:lnT>
                    <a:noFill/>
                  </a:tcPr>
                </a:tc>
                <a:tc>
                  <a:txBody>
                    <a:bodyPr/>
                    <a:lstStyle/>
                    <a:p>
                      <a:pPr algn="ctr"/>
                      <a:r>
                        <a:rPr lang="en-US" sz="1100" dirty="0">
                          <a:solidFill>
                            <a:schemeClr val="tx1"/>
                          </a:solidFill>
                        </a:rPr>
                        <a:t>Events</a:t>
                      </a:r>
                    </a:p>
                  </a:txBody>
                  <a:tcPr marL="91355" marR="91355" marT="45678" marB="45678">
                    <a:lnT w="12700" cap="flat" cmpd="sng" algn="ctr">
                      <a:solidFill>
                        <a:schemeClr val="tx1"/>
                      </a:solidFill>
                      <a:prstDash val="solid"/>
                      <a:round/>
                      <a:headEnd type="none" w="med" len="med"/>
                      <a:tailEnd type="none" w="med" len="med"/>
                    </a:lnT>
                    <a:noFill/>
                  </a:tcPr>
                </a:tc>
                <a:tc>
                  <a:txBody>
                    <a:bodyPr/>
                    <a:lstStyle/>
                    <a:p>
                      <a:r>
                        <a:rPr lang="en-US" sz="1100" dirty="0">
                          <a:solidFill>
                            <a:schemeClr val="tx1"/>
                          </a:solidFill>
                        </a:rPr>
                        <a:t>10-yr DRFI (95% CI)</a:t>
                      </a:r>
                    </a:p>
                  </a:txBody>
                  <a:tcPr marL="91355" marR="91355" marT="45678" marB="4567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616880788"/>
                  </a:ext>
                </a:extLst>
              </a:tr>
              <a:tr h="253765">
                <a:tc>
                  <a:txBody>
                    <a:bodyPr/>
                    <a:lstStyle/>
                    <a:p>
                      <a:r>
                        <a:rPr lang="en-US" sz="1100" dirty="0"/>
                        <a:t>&lt;40</a:t>
                      </a:r>
                    </a:p>
                  </a:txBody>
                  <a:tcPr marL="91355" marR="91355" marT="45678" marB="45678">
                    <a:lnL w="12700" cap="flat" cmpd="sng" algn="ctr">
                      <a:solidFill>
                        <a:schemeClr val="tx1"/>
                      </a:solidFill>
                      <a:prstDash val="solid"/>
                      <a:round/>
                      <a:headEnd type="none" w="med" len="med"/>
                      <a:tailEnd type="none" w="med" len="med"/>
                    </a:lnL>
                    <a:noFill/>
                  </a:tcPr>
                </a:tc>
                <a:tc>
                  <a:txBody>
                    <a:bodyPr/>
                    <a:lstStyle/>
                    <a:p>
                      <a:pPr algn="ctr"/>
                      <a:r>
                        <a:rPr lang="en-US" sz="1100" dirty="0"/>
                        <a:t>118</a:t>
                      </a:r>
                    </a:p>
                  </a:txBody>
                  <a:tcPr marL="91355" marR="91355" marT="45678" marB="45678">
                    <a:noFill/>
                  </a:tcPr>
                </a:tc>
                <a:tc>
                  <a:txBody>
                    <a:bodyPr/>
                    <a:lstStyle/>
                    <a:p>
                      <a:pPr algn="ctr"/>
                      <a:r>
                        <a:rPr lang="en-US" sz="1100" dirty="0"/>
                        <a:t>29</a:t>
                      </a:r>
                    </a:p>
                  </a:txBody>
                  <a:tcPr marL="91355" marR="91355" marT="45678" marB="45678">
                    <a:noFill/>
                  </a:tcPr>
                </a:tc>
                <a:tc>
                  <a:txBody>
                    <a:bodyPr/>
                    <a:lstStyle/>
                    <a:p>
                      <a:r>
                        <a:rPr lang="en-US" sz="1100" b="1" dirty="0"/>
                        <a:t>74.2</a:t>
                      </a:r>
                      <a:r>
                        <a:rPr lang="en-US" sz="1100" dirty="0"/>
                        <a:t> (66.3, 83.0)</a:t>
                      </a:r>
                    </a:p>
                  </a:txBody>
                  <a:tcPr marL="91355" marR="91355" marT="45678" marB="45678">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595710925"/>
                  </a:ext>
                </a:extLst>
              </a:tr>
              <a:tr h="253765">
                <a:tc>
                  <a:txBody>
                    <a:bodyPr/>
                    <a:lstStyle/>
                    <a:p>
                      <a:r>
                        <a:rPr lang="en-US" sz="1100" u="sng" dirty="0"/>
                        <a:t>&gt;</a:t>
                      </a:r>
                      <a:r>
                        <a:rPr lang="en-US" sz="1100" u="none" dirty="0"/>
                        <a:t>40</a:t>
                      </a:r>
                      <a:endParaRPr lang="en-US" sz="1100" u="sng" dirty="0"/>
                    </a:p>
                  </a:txBody>
                  <a:tcPr marL="91355" marR="91355" marT="45678" marB="45678">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a:r>
                        <a:rPr lang="en-US" sz="1100" dirty="0"/>
                        <a:t>167</a:t>
                      </a:r>
                    </a:p>
                  </a:txBody>
                  <a:tcPr marL="91355" marR="91355" marT="45678" marB="45678">
                    <a:lnB w="12700" cap="flat" cmpd="sng" algn="ctr">
                      <a:solidFill>
                        <a:schemeClr val="tx1"/>
                      </a:solidFill>
                      <a:prstDash val="solid"/>
                      <a:round/>
                      <a:headEnd type="none" w="med" len="med"/>
                      <a:tailEnd type="none" w="med" len="med"/>
                    </a:lnB>
                    <a:noFill/>
                  </a:tcPr>
                </a:tc>
                <a:tc>
                  <a:txBody>
                    <a:bodyPr/>
                    <a:lstStyle/>
                    <a:p>
                      <a:pPr algn="ctr"/>
                      <a:r>
                        <a:rPr lang="en-US" sz="1100" dirty="0"/>
                        <a:t>26</a:t>
                      </a:r>
                    </a:p>
                  </a:txBody>
                  <a:tcPr marL="91355" marR="91355" marT="45678" marB="45678">
                    <a:lnB w="12700" cap="flat" cmpd="sng" algn="ctr">
                      <a:solidFill>
                        <a:schemeClr val="tx1"/>
                      </a:solidFill>
                      <a:prstDash val="solid"/>
                      <a:round/>
                      <a:headEnd type="none" w="med" len="med"/>
                      <a:tailEnd type="none" w="med" len="med"/>
                    </a:lnB>
                    <a:noFill/>
                  </a:tcPr>
                </a:tc>
                <a:tc>
                  <a:txBody>
                    <a:bodyPr/>
                    <a:lstStyle/>
                    <a:p>
                      <a:r>
                        <a:rPr lang="en-US" sz="1100" b="1" dirty="0"/>
                        <a:t>84.6</a:t>
                      </a:r>
                      <a:r>
                        <a:rPr lang="en-US" sz="1100" dirty="0"/>
                        <a:t> (79.2, 90.5)</a:t>
                      </a:r>
                    </a:p>
                  </a:txBody>
                  <a:tcPr marL="91355" marR="91355" marT="45678" marB="45678">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8070387"/>
                  </a:ext>
                </a:extLst>
              </a:tr>
            </a:tbl>
          </a:graphicData>
        </a:graphic>
      </p:graphicFrame>
      <p:grpSp>
        <p:nvGrpSpPr>
          <p:cNvPr id="10" name="Group 9">
            <a:extLst>
              <a:ext uri="{FF2B5EF4-FFF2-40B4-BE49-F238E27FC236}">
                <a16:creationId xmlns:a16="http://schemas.microsoft.com/office/drawing/2014/main" id="{F123338B-4F5A-A89F-79CF-FF2480131B62}"/>
              </a:ext>
            </a:extLst>
          </p:cNvPr>
          <p:cNvGrpSpPr/>
          <p:nvPr/>
        </p:nvGrpSpPr>
        <p:grpSpPr>
          <a:xfrm>
            <a:off x="-210061" y="946691"/>
            <a:ext cx="5266789" cy="4977201"/>
            <a:chOff x="-215900" y="944392"/>
            <a:chExt cx="4838700" cy="4981809"/>
          </a:xfrm>
        </p:grpSpPr>
        <p:graphicFrame>
          <p:nvGraphicFramePr>
            <p:cNvPr id="3" name="Chart 2">
              <a:extLst>
                <a:ext uri="{FF2B5EF4-FFF2-40B4-BE49-F238E27FC236}">
                  <a16:creationId xmlns:a16="http://schemas.microsoft.com/office/drawing/2014/main" id="{B96338E7-9E46-8376-A6B6-2E7DCF007226}"/>
                </a:ext>
              </a:extLst>
            </p:cNvPr>
            <p:cNvGraphicFramePr>
              <a:graphicFrameLocks/>
            </p:cNvGraphicFramePr>
            <p:nvPr/>
          </p:nvGraphicFramePr>
          <p:xfrm>
            <a:off x="-215900" y="944392"/>
            <a:ext cx="4838700" cy="4981809"/>
          </p:xfrm>
          <a:graphic>
            <a:graphicData uri="http://schemas.openxmlformats.org/drawingml/2006/chart">
              <c:chart xmlns:c="http://schemas.openxmlformats.org/drawingml/2006/chart" xmlns:r="http://schemas.openxmlformats.org/officeDocument/2006/relationships" r:id="rId5"/>
            </a:graphicData>
          </a:graphic>
        </p:graphicFrame>
        <p:cxnSp>
          <p:nvCxnSpPr>
            <p:cNvPr id="4" name="Straight Connector 3">
              <a:extLst>
                <a:ext uri="{FF2B5EF4-FFF2-40B4-BE49-F238E27FC236}">
                  <a16:creationId xmlns:a16="http://schemas.microsoft.com/office/drawing/2014/main" id="{F3E9F234-DE22-5C57-4460-F73BAF143C01}"/>
                </a:ext>
              </a:extLst>
            </p:cNvPr>
            <p:cNvCxnSpPr>
              <a:cxnSpLocks/>
            </p:cNvCxnSpPr>
            <p:nvPr/>
          </p:nvCxnSpPr>
          <p:spPr>
            <a:xfrm flipH="1">
              <a:off x="3238500" y="5816666"/>
              <a:ext cx="1143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324A1C0F-13E0-BFD1-2AA0-D0E007B69E39}"/>
              </a:ext>
            </a:extLst>
          </p:cNvPr>
          <p:cNvSpPr txBox="1"/>
          <p:nvPr/>
        </p:nvSpPr>
        <p:spPr>
          <a:xfrm>
            <a:off x="4741981" y="3700043"/>
            <a:ext cx="1974035" cy="645690"/>
          </a:xfrm>
          <a:prstGeom prst="rect">
            <a:avLst/>
          </a:prstGeom>
          <a:noFill/>
        </p:spPr>
        <p:txBody>
          <a:bodyPr wrap="square" rtlCol="0">
            <a:spAutoFit/>
          </a:bodyPr>
          <a:lstStyle/>
          <a:p>
            <a:pPr marL="0" marR="0" lvl="0" indent="0" algn="r" defTabSz="913554"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dirty="0">
                <a:ln>
                  <a:noFill/>
                </a:ln>
                <a:solidFill>
                  <a:srgbClr val="FFFE46"/>
                </a:solidFill>
                <a:effectLst/>
                <a:uLnTx/>
                <a:uFillTx/>
                <a:latin typeface="Arial" panose="020B0604020202020204"/>
                <a:ea typeface="ＭＳ Ｐゴシック" charset="0"/>
                <a:cs typeface="+mn-cs"/>
              </a:rPr>
              <a:t>Luminal B</a:t>
            </a:r>
            <a:r>
              <a:rPr kumimoji="0" lang="en-US" sz="1798" b="0"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 </a:t>
            </a:r>
          </a:p>
          <a:p>
            <a:pPr marL="0" marR="0" lvl="0" indent="0" algn="r" defTabSz="913554"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&lt;40yr vs </a:t>
            </a:r>
            <a:r>
              <a:rPr kumimoji="0" lang="en-US" sz="1798" b="0" i="0" u="sng" strike="noStrike" kern="1200" cap="none" spc="0" normalizeH="0" baseline="0" noProof="0" dirty="0">
                <a:ln>
                  <a:noFill/>
                </a:ln>
                <a:solidFill>
                  <a:prstClr val="white"/>
                </a:solidFill>
                <a:effectLst/>
                <a:uLnTx/>
                <a:uFillTx/>
                <a:latin typeface="Arial" panose="020B0604020202020204"/>
                <a:ea typeface="ＭＳ Ｐゴシック" charset="0"/>
                <a:cs typeface="+mn-cs"/>
              </a:rPr>
              <a:t>&gt;</a:t>
            </a:r>
            <a:r>
              <a:rPr kumimoji="0" lang="en-US" sz="1798" b="0"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40yr</a:t>
            </a:r>
          </a:p>
        </p:txBody>
      </p:sp>
      <p:sp>
        <p:nvSpPr>
          <p:cNvPr id="13" name="Rectangle 12">
            <a:extLst>
              <a:ext uri="{FF2B5EF4-FFF2-40B4-BE49-F238E27FC236}">
                <a16:creationId xmlns:a16="http://schemas.microsoft.com/office/drawing/2014/main" id="{2A17D7C6-B136-6A86-7D99-3C34A50BE5D5}"/>
              </a:ext>
            </a:extLst>
          </p:cNvPr>
          <p:cNvSpPr/>
          <p:nvPr/>
        </p:nvSpPr>
        <p:spPr>
          <a:xfrm>
            <a:off x="9527881" y="2221557"/>
            <a:ext cx="1384534" cy="7308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554"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no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699055C8-E814-6BC8-39DB-6B09D10B972B}"/>
              </a:ext>
            </a:extLst>
          </p:cNvPr>
          <p:cNvSpPr/>
          <p:nvPr/>
        </p:nvSpPr>
        <p:spPr>
          <a:xfrm>
            <a:off x="9572582" y="5009288"/>
            <a:ext cx="1418059" cy="7308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554"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noFill/>
              <a:effectLst/>
              <a:uLnTx/>
              <a:uFillTx/>
              <a:latin typeface="Arial" panose="020B0604020202020204"/>
              <a:ea typeface="+mn-ea"/>
              <a:cs typeface="+mn-cs"/>
            </a:endParaRPr>
          </a:p>
        </p:txBody>
      </p:sp>
    </p:spTree>
    <p:extLst>
      <p:ext uri="{BB962C8B-B14F-4D97-AF65-F5344CB8AC3E}">
        <p14:creationId xmlns:p14="http://schemas.microsoft.com/office/powerpoint/2010/main" val="31219938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Text Placeholder 4">
            <a:extLst>
              <a:ext uri="{FF2B5EF4-FFF2-40B4-BE49-F238E27FC236}">
                <a16:creationId xmlns:a16="http://schemas.microsoft.com/office/drawing/2014/main" id="{FC58DAAB-78A6-49E2-90EB-6BF9A9AD9FC7}"/>
              </a:ext>
            </a:extLst>
          </p:cNvPr>
          <p:cNvSpPr txBox="1">
            <a:spLocks/>
          </p:cNvSpPr>
          <p:nvPr/>
        </p:nvSpPr>
        <p:spPr>
          <a:xfrm>
            <a:off x="0" y="601117"/>
            <a:ext cx="2972715" cy="78363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000" b="1" kern="1200" smtClean="0">
                <a:solidFill>
                  <a:schemeClr val="tx1"/>
                </a:solidFill>
                <a:effectLst/>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San Antonio Breast Cancer Symposium</a:t>
            </a:r>
            <a:r>
              <a:rPr kumimoji="0" lang="en-US" sz="1200" b="1" i="0" u="none" strike="noStrike" kern="1200" cap="none" spc="0" normalizeH="0" baseline="2600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December 6-10, 2022</a:t>
            </a:r>
          </a:p>
        </p:txBody>
      </p:sp>
      <p:sp>
        <p:nvSpPr>
          <p:cNvPr id="6" name="Footer Placeholder 4">
            <a:extLst>
              <a:ext uri="{FF2B5EF4-FFF2-40B4-BE49-F238E27FC236}">
                <a16:creationId xmlns:a16="http://schemas.microsoft.com/office/drawing/2014/main" id="{D250C3A8-0BD0-4FDD-8FE4-F8E512992508}"/>
              </a:ext>
            </a:extLst>
          </p:cNvPr>
          <p:cNvSpPr txBox="1">
            <a:spLocks/>
          </p:cNvSpPr>
          <p:nvPr/>
        </p:nvSpPr>
        <p:spPr>
          <a:xfrm>
            <a:off x="205448" y="5638800"/>
            <a:ext cx="2286000" cy="783632"/>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ahoma"/>
                <a:ea typeface="+mn-ea"/>
                <a:cs typeface="+mn-cs"/>
              </a:rPr>
              <a:t>This presentation is the intellectual property of the author/presenter. Contact them at </a:t>
            </a:r>
            <a:r>
              <a:rPr kumimoji="0" lang="en-US" sz="1050" b="0" i="0" u="none" strike="noStrike" kern="1200" cap="all" spc="0" normalizeH="0" baseline="0" noProof="0" dirty="0" err="1">
                <a:ln>
                  <a:noFill/>
                </a:ln>
                <a:solidFill>
                  <a:prstClr val="black"/>
                </a:solidFill>
                <a:effectLst/>
                <a:uLnTx/>
                <a:uFillTx/>
                <a:latin typeface="Tahoma"/>
                <a:ea typeface="+mn-ea"/>
                <a:cs typeface="+mn-cs"/>
              </a:rPr>
              <a:t>Ruth_oregan@urmc.rochester.edu</a:t>
            </a:r>
            <a:r>
              <a:rPr kumimoji="0" lang="en-US" sz="1050" b="0" i="0" u="none" strike="noStrike" kern="1200" cap="all" spc="0" normalizeH="0" baseline="0" noProof="0" dirty="0">
                <a:ln>
                  <a:noFill/>
                </a:ln>
                <a:solidFill>
                  <a:srgbClr val="FFFFFF"/>
                </a:solidFill>
                <a:effectLst/>
                <a:uLnTx/>
                <a:uFillTx/>
                <a:latin typeface="Tahoma"/>
                <a:ea typeface="+mn-ea"/>
                <a:cs typeface="+mn-cs"/>
              </a:rPr>
              <a:t> </a:t>
            </a:r>
            <a:r>
              <a:rPr kumimoji="0" lang="en-US" sz="1050" b="0" i="0" u="none" strike="noStrike" kern="1200" cap="none" spc="0" normalizeH="0" baseline="0" noProof="0" dirty="0">
                <a:ln>
                  <a:noFill/>
                </a:ln>
                <a:solidFill>
                  <a:prstClr val="black"/>
                </a:solidFill>
                <a:effectLst/>
                <a:uLnTx/>
                <a:uFillTx/>
                <a:latin typeface="Tahoma"/>
                <a:ea typeface="+mn-ea"/>
                <a:cs typeface="+mn-cs"/>
              </a:rPr>
              <a:t>for permission to reprint and/or distribute.</a:t>
            </a:r>
          </a:p>
        </p:txBody>
      </p:sp>
      <p:grpSp>
        <p:nvGrpSpPr>
          <p:cNvPr id="5" name="Group 4">
            <a:extLst>
              <a:ext uri="{FF2B5EF4-FFF2-40B4-BE49-F238E27FC236}">
                <a16:creationId xmlns:a16="http://schemas.microsoft.com/office/drawing/2014/main" id="{575D0D1A-9A24-24D7-4B11-0B1F436D9445}"/>
              </a:ext>
            </a:extLst>
          </p:cNvPr>
          <p:cNvGrpSpPr/>
          <p:nvPr/>
        </p:nvGrpSpPr>
        <p:grpSpPr>
          <a:xfrm>
            <a:off x="2667000" y="957855"/>
            <a:ext cx="6544590" cy="5595345"/>
            <a:chOff x="2370810" y="678154"/>
            <a:chExt cx="6848475" cy="5855154"/>
          </a:xfrm>
        </p:grpSpPr>
        <p:pic>
          <p:nvPicPr>
            <p:cNvPr id="3" name="Picture 2">
              <a:extLst>
                <a:ext uri="{FF2B5EF4-FFF2-40B4-BE49-F238E27FC236}">
                  <a16:creationId xmlns:a16="http://schemas.microsoft.com/office/drawing/2014/main" id="{F78D0D92-BFBF-5704-FAFF-69A2C4F76464}"/>
                </a:ext>
              </a:extLst>
            </p:cNvPr>
            <p:cNvPicPr>
              <a:picLocks noChangeAspect="1"/>
            </p:cNvPicPr>
            <p:nvPr/>
          </p:nvPicPr>
          <p:blipFill rotWithShape="1">
            <a:blip r:embed="rId3"/>
            <a:srcRect b="2116"/>
            <a:stretch/>
          </p:blipFill>
          <p:spPr>
            <a:xfrm>
              <a:off x="2370810" y="678154"/>
              <a:ext cx="6848475" cy="5855154"/>
            </a:xfrm>
            <a:prstGeom prst="rect">
              <a:avLst/>
            </a:prstGeom>
          </p:spPr>
        </p:pic>
        <p:sp>
          <p:nvSpPr>
            <p:cNvPr id="8" name="TextBox 7">
              <a:extLst>
                <a:ext uri="{FF2B5EF4-FFF2-40B4-BE49-F238E27FC236}">
                  <a16:creationId xmlns:a16="http://schemas.microsoft.com/office/drawing/2014/main" id="{800ABE0B-7A80-4A07-9A78-F0D3B01095F0}"/>
                </a:ext>
              </a:extLst>
            </p:cNvPr>
            <p:cNvSpPr txBox="1"/>
            <p:nvPr/>
          </p:nvSpPr>
          <p:spPr>
            <a:xfrm>
              <a:off x="2916330" y="1690584"/>
              <a:ext cx="1834675" cy="461665"/>
            </a:xfrm>
            <a:prstGeom prst="rect">
              <a:avLst/>
            </a:prstGeom>
            <a:solidFill>
              <a:schemeClr val="bg1"/>
            </a:solidFill>
          </p:spPr>
          <p:txBody>
            <a:bodyPr wrap="square"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44546A"/>
                  </a:solidFill>
                  <a:effectLst/>
                  <a:uLnTx/>
                  <a:uFillTx/>
                  <a:latin typeface="Tahoma"/>
                  <a:ea typeface="Tahoma" panose="020B0604030504040204" pitchFamily="34" charset="0"/>
                  <a:cs typeface="Tahoma" panose="020B0604030504040204" pitchFamily="34" charset="0"/>
                </a:rPr>
                <a:t>HR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44546A"/>
                  </a:solidFill>
                  <a:effectLst/>
                  <a:uLnTx/>
                  <a:uFillTx/>
                  <a:latin typeface="Tahoma"/>
                  <a:ea typeface="Tahoma" panose="020B0604030504040204" pitchFamily="34" charset="0"/>
                  <a:cs typeface="Tahoma" panose="020B0604030504040204" pitchFamily="34" charset="0"/>
                </a:rPr>
                <a:t>E+O vs T: 0.48 (0.30, 0.77)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44546A"/>
                  </a:solidFill>
                  <a:effectLst/>
                  <a:uLnTx/>
                  <a:uFillTx/>
                  <a:latin typeface="Tahoma"/>
                  <a:ea typeface="Tahoma" panose="020B0604030504040204" pitchFamily="34" charset="0"/>
                  <a:cs typeface="Tahoma" panose="020B0604030504040204" pitchFamily="34" charset="0"/>
                </a:rPr>
                <a:t>T+O vs T: 0.69 (0.45, 1.06) </a:t>
              </a:r>
            </a:p>
          </p:txBody>
        </p:sp>
        <p:sp>
          <p:nvSpPr>
            <p:cNvPr id="9" name="TextBox 8">
              <a:extLst>
                <a:ext uri="{FF2B5EF4-FFF2-40B4-BE49-F238E27FC236}">
                  <a16:creationId xmlns:a16="http://schemas.microsoft.com/office/drawing/2014/main" id="{204A023E-FF2E-4A77-A52A-EB7F0ED61C70}"/>
                </a:ext>
              </a:extLst>
            </p:cNvPr>
            <p:cNvSpPr txBox="1"/>
            <p:nvPr/>
          </p:nvSpPr>
          <p:spPr>
            <a:xfrm>
              <a:off x="4541347" y="1659248"/>
              <a:ext cx="1023724" cy="523220"/>
            </a:xfrm>
            <a:prstGeom prst="rect">
              <a:avLst/>
            </a:prstGeom>
            <a:solidFill>
              <a:schemeClr val="bg1"/>
            </a:solidFill>
          </p:spPr>
          <p:txBody>
            <a:bodyPr wrap="square"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44546A"/>
                  </a:solidFill>
                  <a:effectLst/>
                  <a:uLnTx/>
                  <a:uFillTx/>
                  <a:latin typeface="Tahoma"/>
                  <a:ea typeface="Tahoma" panose="020B0604030504040204" pitchFamily="34" charset="0"/>
                  <a:cs typeface="Tahoma" panose="020B0604030504040204" pitchFamily="34" charset="0"/>
                </a:rPr>
                <a:t>12y Abs Benefit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44546A"/>
                  </a:solidFill>
                  <a:effectLst/>
                  <a:uLnTx/>
                  <a:uFillTx/>
                  <a:latin typeface="Tahoma"/>
                  <a:ea typeface="Tahoma" panose="020B0604030504040204" pitchFamily="34" charset="0"/>
                  <a:cs typeface="Tahoma" panose="020B0604030504040204" pitchFamily="34" charset="0"/>
                </a:rPr>
                <a:t>15.8%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44546A"/>
                  </a:solidFill>
                  <a:effectLst/>
                  <a:uLnTx/>
                  <a:uFillTx/>
                  <a:latin typeface="Tahoma"/>
                  <a:ea typeface="Tahoma" panose="020B0604030504040204" pitchFamily="34" charset="0"/>
                  <a:cs typeface="Tahoma" panose="020B0604030504040204" pitchFamily="34" charset="0"/>
                </a:rPr>
                <a:t>10.8%</a:t>
              </a:r>
            </a:p>
          </p:txBody>
        </p:sp>
        <p:sp>
          <p:nvSpPr>
            <p:cNvPr id="10" name="TextBox 9">
              <a:extLst>
                <a:ext uri="{FF2B5EF4-FFF2-40B4-BE49-F238E27FC236}">
                  <a16:creationId xmlns:a16="http://schemas.microsoft.com/office/drawing/2014/main" id="{37F674EF-499F-4457-9B88-E54D3B067664}"/>
                </a:ext>
              </a:extLst>
            </p:cNvPr>
            <p:cNvSpPr txBox="1"/>
            <p:nvPr/>
          </p:nvSpPr>
          <p:spPr>
            <a:xfrm>
              <a:off x="6297991" y="1690584"/>
              <a:ext cx="1852948" cy="461665"/>
            </a:xfrm>
            <a:prstGeom prst="rect">
              <a:avLst/>
            </a:prstGeom>
            <a:solidFill>
              <a:schemeClr val="bg1"/>
            </a:solidFill>
          </p:spPr>
          <p:txBody>
            <a:bodyPr wrap="square"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44546A"/>
                  </a:solidFill>
                  <a:effectLst/>
                  <a:uLnTx/>
                  <a:uFillTx/>
                  <a:latin typeface="Tahoma"/>
                  <a:ea typeface="Tahoma" panose="020B0604030504040204" pitchFamily="34" charset="0"/>
                  <a:cs typeface="Tahoma" panose="020B0604030504040204" pitchFamily="34" charset="0"/>
                </a:rPr>
                <a:t>HR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44546A"/>
                  </a:solidFill>
                  <a:effectLst/>
                  <a:uLnTx/>
                  <a:uFillTx/>
                  <a:latin typeface="Tahoma"/>
                  <a:ea typeface="Tahoma" panose="020B0604030504040204" pitchFamily="34" charset="0"/>
                  <a:cs typeface="Tahoma" panose="020B0604030504040204" pitchFamily="34" charset="0"/>
                </a:rPr>
                <a:t>E+O vs T: 1.24 (0.79, 1.95)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44546A"/>
                  </a:solidFill>
                  <a:effectLst/>
                  <a:uLnTx/>
                  <a:uFillTx/>
                  <a:latin typeface="Tahoma"/>
                  <a:ea typeface="Tahoma" panose="020B0604030504040204" pitchFamily="34" charset="0"/>
                  <a:cs typeface="Tahoma" panose="020B0604030504040204" pitchFamily="34" charset="0"/>
                </a:rPr>
                <a:t>T+O vs T: 1.18 (0.76, 1.84)</a:t>
              </a:r>
            </a:p>
          </p:txBody>
        </p:sp>
        <p:sp>
          <p:nvSpPr>
            <p:cNvPr id="11" name="TextBox 10">
              <a:extLst>
                <a:ext uri="{FF2B5EF4-FFF2-40B4-BE49-F238E27FC236}">
                  <a16:creationId xmlns:a16="http://schemas.microsoft.com/office/drawing/2014/main" id="{95A547AB-BEB1-43E6-86F7-500859EC744B}"/>
                </a:ext>
              </a:extLst>
            </p:cNvPr>
            <p:cNvSpPr txBox="1"/>
            <p:nvPr/>
          </p:nvSpPr>
          <p:spPr>
            <a:xfrm>
              <a:off x="7891111" y="1690584"/>
              <a:ext cx="1007541" cy="461665"/>
            </a:xfrm>
            <a:prstGeom prst="rect">
              <a:avLst/>
            </a:prstGeom>
            <a:solidFill>
              <a:schemeClr val="bg1"/>
            </a:solidFill>
          </p:spPr>
          <p:txBody>
            <a:bodyPr wrap="square"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44546A"/>
                  </a:solidFill>
                  <a:effectLst/>
                  <a:uLnTx/>
                  <a:uFillTx/>
                  <a:latin typeface="Tahoma"/>
                  <a:ea typeface="Tahoma" panose="020B0604030504040204" pitchFamily="34" charset="0"/>
                  <a:cs typeface="Tahoma" panose="020B0604030504040204" pitchFamily="34" charset="0"/>
                </a:rPr>
                <a:t>12y Abs Benefit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44546A"/>
                  </a:solidFill>
                  <a:effectLst/>
                  <a:uLnTx/>
                  <a:uFillTx/>
                  <a:latin typeface="Tahoma"/>
                  <a:ea typeface="Tahoma" panose="020B0604030504040204" pitchFamily="34" charset="0"/>
                  <a:cs typeface="Tahoma" panose="020B0604030504040204" pitchFamily="34" charset="0"/>
                </a:rPr>
                <a:t>-5.3%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44546A"/>
                  </a:solidFill>
                  <a:effectLst/>
                  <a:uLnTx/>
                  <a:uFillTx/>
                  <a:latin typeface="Tahoma"/>
                  <a:ea typeface="Tahoma" panose="020B0604030504040204" pitchFamily="34" charset="0"/>
                  <a:cs typeface="Tahoma" panose="020B0604030504040204" pitchFamily="34" charset="0"/>
                </a:rPr>
                <a:t>-3.8%</a:t>
              </a:r>
            </a:p>
          </p:txBody>
        </p:sp>
        <p:sp>
          <p:nvSpPr>
            <p:cNvPr id="13" name="TextBox 12">
              <a:extLst>
                <a:ext uri="{FF2B5EF4-FFF2-40B4-BE49-F238E27FC236}">
                  <a16:creationId xmlns:a16="http://schemas.microsoft.com/office/drawing/2014/main" id="{6E6F4582-324A-4EAA-8B2B-3FD6195688BA}"/>
                </a:ext>
              </a:extLst>
            </p:cNvPr>
            <p:cNvSpPr txBox="1"/>
            <p:nvPr/>
          </p:nvSpPr>
          <p:spPr>
            <a:xfrm>
              <a:off x="2910159" y="4630090"/>
              <a:ext cx="1871113" cy="461665"/>
            </a:xfrm>
            <a:prstGeom prst="rect">
              <a:avLst/>
            </a:prstGeom>
            <a:solidFill>
              <a:schemeClr val="bg1"/>
            </a:solidFill>
          </p:spPr>
          <p:txBody>
            <a:bodyPr wrap="square"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44546A"/>
                  </a:solidFill>
                  <a:effectLst/>
                  <a:uLnTx/>
                  <a:uFillTx/>
                  <a:latin typeface="Tahoma"/>
                  <a:ea typeface="Tahoma" panose="020B0604030504040204" pitchFamily="34" charset="0"/>
                  <a:cs typeface="Tahoma" panose="020B0604030504040204" pitchFamily="34" charset="0"/>
                </a:rPr>
                <a:t>HR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44546A"/>
                  </a:solidFill>
                  <a:effectLst/>
                  <a:uLnTx/>
                  <a:uFillTx/>
                  <a:latin typeface="Tahoma"/>
                  <a:ea typeface="Tahoma" panose="020B0604030504040204" pitchFamily="34" charset="0"/>
                  <a:cs typeface="Tahoma" panose="020B0604030504040204" pitchFamily="34" charset="0"/>
                </a:rPr>
                <a:t>E+O vs T: 0.48 (0.25, 0.94)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44546A"/>
                  </a:solidFill>
                  <a:effectLst/>
                  <a:uLnTx/>
                  <a:uFillTx/>
                  <a:latin typeface="Tahoma"/>
                  <a:ea typeface="Tahoma" panose="020B0604030504040204" pitchFamily="34" charset="0"/>
                  <a:cs typeface="Tahoma" panose="020B0604030504040204" pitchFamily="34" charset="0"/>
                </a:rPr>
                <a:t>T+O vs T: 0.67 (0.36, 1.24) </a:t>
              </a:r>
            </a:p>
          </p:txBody>
        </p:sp>
        <p:sp>
          <p:nvSpPr>
            <p:cNvPr id="14" name="TextBox 13">
              <a:extLst>
                <a:ext uri="{FF2B5EF4-FFF2-40B4-BE49-F238E27FC236}">
                  <a16:creationId xmlns:a16="http://schemas.microsoft.com/office/drawing/2014/main" id="{E77B7F45-24DE-495C-B714-9199AFA19C6F}"/>
                </a:ext>
              </a:extLst>
            </p:cNvPr>
            <p:cNvSpPr txBox="1"/>
            <p:nvPr/>
          </p:nvSpPr>
          <p:spPr>
            <a:xfrm>
              <a:off x="4543590" y="4630090"/>
              <a:ext cx="1021481" cy="461665"/>
            </a:xfrm>
            <a:prstGeom prst="rect">
              <a:avLst/>
            </a:prstGeom>
            <a:solidFill>
              <a:schemeClr val="bg1"/>
            </a:solidFill>
          </p:spPr>
          <p:txBody>
            <a:bodyPr wrap="square"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44546A"/>
                  </a:solidFill>
                  <a:effectLst/>
                  <a:uLnTx/>
                  <a:uFillTx/>
                  <a:latin typeface="Tahoma"/>
                  <a:ea typeface="Tahoma" panose="020B0604030504040204" pitchFamily="34" charset="0"/>
                  <a:cs typeface="Tahoma" panose="020B0604030504040204" pitchFamily="34" charset="0"/>
                </a:rPr>
                <a:t>12y Abs Benefit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44546A"/>
                  </a:solidFill>
                  <a:effectLst/>
                  <a:uLnTx/>
                  <a:uFillTx/>
                  <a:latin typeface="Tahoma"/>
                  <a:ea typeface="Tahoma" panose="020B0604030504040204" pitchFamily="34" charset="0"/>
                  <a:cs typeface="Tahoma" panose="020B0604030504040204" pitchFamily="34" charset="0"/>
                </a:rPr>
                <a:t>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44546A"/>
                  </a:solidFill>
                  <a:effectLst/>
                  <a:uLnTx/>
                  <a:uFillTx/>
                  <a:latin typeface="Tahoma"/>
                  <a:ea typeface="Tahoma" panose="020B0604030504040204" pitchFamily="34" charset="0"/>
                  <a:cs typeface="Tahoma" panose="020B0604030504040204" pitchFamily="34" charset="0"/>
                </a:rPr>
                <a:t>5.5%</a:t>
              </a:r>
            </a:p>
          </p:txBody>
        </p:sp>
        <p:sp>
          <p:nvSpPr>
            <p:cNvPr id="15" name="TextBox 14">
              <a:extLst>
                <a:ext uri="{FF2B5EF4-FFF2-40B4-BE49-F238E27FC236}">
                  <a16:creationId xmlns:a16="http://schemas.microsoft.com/office/drawing/2014/main" id="{CA8781B4-B163-4715-8061-453F0E6C3011}"/>
                </a:ext>
              </a:extLst>
            </p:cNvPr>
            <p:cNvSpPr txBox="1"/>
            <p:nvPr/>
          </p:nvSpPr>
          <p:spPr>
            <a:xfrm>
              <a:off x="6312821" y="4630090"/>
              <a:ext cx="1887887" cy="461665"/>
            </a:xfrm>
            <a:prstGeom prst="rect">
              <a:avLst/>
            </a:prstGeom>
            <a:solidFill>
              <a:schemeClr val="bg1"/>
            </a:solidFill>
          </p:spPr>
          <p:txBody>
            <a:bodyPr wrap="square"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44546A"/>
                  </a:solidFill>
                  <a:effectLst/>
                  <a:uLnTx/>
                  <a:uFillTx/>
                  <a:latin typeface="Tahoma"/>
                  <a:ea typeface="Tahoma" panose="020B0604030504040204" pitchFamily="34" charset="0"/>
                  <a:cs typeface="Tahoma" panose="020B0604030504040204" pitchFamily="34" charset="0"/>
                </a:rPr>
                <a:t>HR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44546A"/>
                  </a:solidFill>
                  <a:effectLst/>
                  <a:uLnTx/>
                  <a:uFillTx/>
                  <a:latin typeface="Tahoma"/>
                  <a:ea typeface="Tahoma" panose="020B0604030504040204" pitchFamily="34" charset="0"/>
                  <a:cs typeface="Tahoma" panose="020B0604030504040204" pitchFamily="34" charset="0"/>
                </a:rPr>
                <a:t>E+O vs T: 0.55 (0.23, 1.29)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44546A"/>
                  </a:solidFill>
                  <a:effectLst/>
                  <a:uLnTx/>
                  <a:uFillTx/>
                  <a:latin typeface="Tahoma"/>
                  <a:ea typeface="Tahoma" panose="020B0604030504040204" pitchFamily="34" charset="0"/>
                  <a:cs typeface="Tahoma" panose="020B0604030504040204" pitchFamily="34" charset="0"/>
                </a:rPr>
                <a:t>T+O vs T: 0.72 (0.33, 1.57) </a:t>
              </a:r>
            </a:p>
          </p:txBody>
        </p:sp>
        <p:sp>
          <p:nvSpPr>
            <p:cNvPr id="16" name="TextBox 15">
              <a:extLst>
                <a:ext uri="{FF2B5EF4-FFF2-40B4-BE49-F238E27FC236}">
                  <a16:creationId xmlns:a16="http://schemas.microsoft.com/office/drawing/2014/main" id="{443EBA4C-BEF1-4A3D-B6F1-61E39EC6400A}"/>
                </a:ext>
              </a:extLst>
            </p:cNvPr>
            <p:cNvSpPr txBox="1"/>
            <p:nvPr/>
          </p:nvSpPr>
          <p:spPr>
            <a:xfrm>
              <a:off x="7913323" y="4630090"/>
              <a:ext cx="1054407" cy="461665"/>
            </a:xfrm>
            <a:prstGeom prst="rect">
              <a:avLst/>
            </a:prstGeom>
            <a:solidFill>
              <a:schemeClr val="bg1"/>
            </a:solidFill>
          </p:spPr>
          <p:txBody>
            <a:bodyPr wrap="square"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44546A"/>
                  </a:solidFill>
                  <a:effectLst/>
                  <a:uLnTx/>
                  <a:uFillTx/>
                  <a:latin typeface="Tahoma"/>
                  <a:ea typeface="Tahoma" panose="020B0604030504040204" pitchFamily="34" charset="0"/>
                  <a:cs typeface="Tahoma" panose="020B0604030504040204" pitchFamily="34" charset="0"/>
                </a:rPr>
                <a:t>12y Abs Benefit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44546A"/>
                  </a:solidFill>
                  <a:effectLst/>
                  <a:uLnTx/>
                  <a:uFillTx/>
                  <a:latin typeface="Tahoma"/>
                  <a:ea typeface="Tahoma" panose="020B0604030504040204" pitchFamily="34" charset="0"/>
                  <a:cs typeface="Tahoma" panose="020B0604030504040204" pitchFamily="34" charset="0"/>
                </a:rPr>
                <a:t>6.6%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44546A"/>
                  </a:solidFill>
                  <a:effectLst/>
                  <a:uLnTx/>
                  <a:uFillTx/>
                  <a:latin typeface="Tahoma"/>
                  <a:ea typeface="Tahoma" panose="020B0604030504040204" pitchFamily="34" charset="0"/>
                  <a:cs typeface="Tahoma" panose="020B0604030504040204" pitchFamily="34" charset="0"/>
                </a:rPr>
                <a:t>2.1%</a:t>
              </a:r>
            </a:p>
          </p:txBody>
        </p:sp>
      </p:grpSp>
      <p:sp>
        <p:nvSpPr>
          <p:cNvPr id="12" name="Title 11">
            <a:extLst>
              <a:ext uri="{FF2B5EF4-FFF2-40B4-BE49-F238E27FC236}">
                <a16:creationId xmlns:a16="http://schemas.microsoft.com/office/drawing/2014/main" id="{795D877A-F517-7F74-9EE8-A313DC1E1F72}"/>
              </a:ext>
            </a:extLst>
          </p:cNvPr>
          <p:cNvSpPr>
            <a:spLocks noGrp="1"/>
          </p:cNvSpPr>
          <p:nvPr>
            <p:ph type="title" idx="4294967295"/>
          </p:nvPr>
        </p:nvSpPr>
        <p:spPr>
          <a:xfrm>
            <a:off x="712115" y="476262"/>
            <a:ext cx="10760075" cy="522287"/>
          </a:xfrm>
        </p:spPr>
        <p:txBody>
          <a:bodyPr>
            <a:noAutofit/>
          </a:bodyPr>
          <a:lstStyle/>
          <a:p>
            <a:r>
              <a:rPr lang="en-US" sz="2000" b="1" dirty="0"/>
              <a:t>BCI (H/I) Predictive Results for BCFI – </a:t>
            </a:r>
            <a:br>
              <a:rPr lang="en-US" sz="2000" b="1" dirty="0"/>
            </a:br>
            <a:r>
              <a:rPr lang="en-US" sz="2000" b="1" dirty="0"/>
              <a:t>Prior Chemo or No Chemo</a:t>
            </a:r>
          </a:p>
        </p:txBody>
      </p:sp>
      <p:sp>
        <p:nvSpPr>
          <p:cNvPr id="2" name="Rectangle 1">
            <a:extLst>
              <a:ext uri="{FF2B5EF4-FFF2-40B4-BE49-F238E27FC236}">
                <a16:creationId xmlns:a16="http://schemas.microsoft.com/office/drawing/2014/main" id="{4810EFF4-247F-EAB3-6C84-3BF7F8B547CA}"/>
              </a:ext>
            </a:extLst>
          </p:cNvPr>
          <p:cNvSpPr/>
          <p:nvPr/>
        </p:nvSpPr>
        <p:spPr>
          <a:xfrm>
            <a:off x="1676400" y="76200"/>
            <a:ext cx="1219200" cy="228600"/>
          </a:xfrm>
          <a:prstGeom prst="rect">
            <a:avLst/>
          </a:prstGeom>
          <a:solidFill>
            <a:srgbClr val="800000"/>
          </a:solidFill>
          <a:ln>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64015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5DCDB207-4B06-C0D0-069A-36EAE64F38EF}"/>
              </a:ext>
            </a:extLst>
          </p:cNvPr>
          <p:cNvSpPr>
            <a:spLocks noGrp="1" noChangeArrowheads="1"/>
          </p:cNvSpPr>
          <p:nvPr>
            <p:ph type="ctrTitle" idx="4294967295"/>
          </p:nvPr>
        </p:nvSpPr>
        <p:spPr>
          <a:xfrm>
            <a:off x="1524000" y="1122363"/>
            <a:ext cx="9144000" cy="2387600"/>
          </a:xfrm>
        </p:spPr>
        <p:txBody>
          <a:bodyPr>
            <a:normAutofit/>
          </a:bodyPr>
          <a:lstStyle/>
          <a:p>
            <a:pPr eaLnBrk="1" hangingPunct="1"/>
            <a:r>
              <a:rPr lang="en-US" altLang="en-US" sz="2800" dirty="0">
                <a:latin typeface="+mn-lt"/>
              </a:rPr>
              <a:t>Incomplete Estrogen Suppression with Gonadotropin-Releasing Hormone Agonists may Reduce Clinical Efficacy in </a:t>
            </a:r>
            <a:br>
              <a:rPr lang="en-US" altLang="en-US" sz="2800" dirty="0">
                <a:latin typeface="+mn-lt"/>
              </a:rPr>
            </a:br>
            <a:r>
              <a:rPr lang="en-US" altLang="en-US" sz="2800" dirty="0">
                <a:latin typeface="+mn-lt"/>
              </a:rPr>
              <a:t>Premenopausal Women </a:t>
            </a:r>
            <a:r>
              <a:rPr lang="en-US" altLang="en-US" sz="3200" dirty="0">
                <a:latin typeface="+mn-lt"/>
              </a:rPr>
              <a:t>with</a:t>
            </a:r>
            <a:r>
              <a:rPr lang="en-US" altLang="en-US" sz="2800" dirty="0">
                <a:latin typeface="+mn-lt"/>
              </a:rPr>
              <a:t> Early Breast Cancer</a:t>
            </a:r>
          </a:p>
        </p:txBody>
      </p:sp>
      <p:sp>
        <p:nvSpPr>
          <p:cNvPr id="79875" name="Content Placeholder 2">
            <a:extLst>
              <a:ext uri="{FF2B5EF4-FFF2-40B4-BE49-F238E27FC236}">
                <a16:creationId xmlns:a16="http://schemas.microsoft.com/office/drawing/2014/main" id="{D3F4B02D-50F4-CE14-ABE1-D8BEAB166869}"/>
              </a:ext>
            </a:extLst>
          </p:cNvPr>
          <p:cNvSpPr>
            <a:spLocks noGrp="1" noChangeArrowheads="1"/>
          </p:cNvSpPr>
          <p:nvPr>
            <p:ph type="subTitle" idx="4294967295"/>
          </p:nvPr>
        </p:nvSpPr>
        <p:spPr>
          <a:xfrm>
            <a:off x="1219200" y="3429000"/>
            <a:ext cx="9753600" cy="2209800"/>
          </a:xfrm>
        </p:spPr>
        <p:txBody>
          <a:bodyPr>
            <a:normAutofit/>
          </a:bodyPr>
          <a:lstStyle/>
          <a:p>
            <a:pPr eaLnBrk="1" hangingPunct="1"/>
            <a:r>
              <a:rPr lang="en-US" altLang="en-US" sz="2000" dirty="0"/>
              <a:t>Incomplete suppression of ovarian estrogen synthesis with </a:t>
            </a:r>
            <a:r>
              <a:rPr lang="en-US" altLang="en-US" sz="2000" dirty="0" err="1"/>
              <a:t>GnRHa</a:t>
            </a:r>
            <a:r>
              <a:rPr lang="en-US" altLang="en-US" sz="2000" dirty="0"/>
              <a:t> can occur with recovery of FSH levels</a:t>
            </a:r>
          </a:p>
          <a:p>
            <a:pPr eaLnBrk="1" hangingPunct="1"/>
            <a:r>
              <a:rPr lang="en-US" altLang="en-US" sz="2000" dirty="0"/>
              <a:t>May reduce impact of added aromatase inhibition in some pts</a:t>
            </a:r>
          </a:p>
          <a:p>
            <a:pPr eaLnBrk="1" hangingPunct="1"/>
            <a:r>
              <a:rPr lang="en-US" altLang="en-US" sz="2000" dirty="0"/>
              <a:t>Particular attention in overweight/obese patients.</a:t>
            </a:r>
          </a:p>
          <a:p>
            <a:pPr eaLnBrk="1" hangingPunct="1"/>
            <a:r>
              <a:rPr lang="en-US" altLang="en-US" sz="2000" dirty="0"/>
              <a:t>Monitoring estradiol levels cannot be recommended because our understanding is incomplete and sufficiently sensitive estradiol assays are not widely available.</a:t>
            </a:r>
          </a:p>
          <a:p>
            <a:pPr lvl="1" eaLnBrk="1" hangingPunct="1"/>
            <a:endParaRPr lang="en-US" altLang="en-US" sz="2000" dirty="0"/>
          </a:p>
          <a:p>
            <a:pPr lvl="1" eaLnBrk="1" hangingPunct="1"/>
            <a:endParaRPr lang="en-US" altLang="en-US" sz="2000" dirty="0"/>
          </a:p>
        </p:txBody>
      </p:sp>
      <p:sp>
        <p:nvSpPr>
          <p:cNvPr id="79876" name="TextBox 3">
            <a:extLst>
              <a:ext uri="{FF2B5EF4-FFF2-40B4-BE49-F238E27FC236}">
                <a16:creationId xmlns:a16="http://schemas.microsoft.com/office/drawing/2014/main" id="{17F2BA0A-604F-DB8D-5DA7-4633D4D47F07}"/>
              </a:ext>
            </a:extLst>
          </p:cNvPr>
          <p:cNvSpPr txBox="1">
            <a:spLocks noChangeArrowheads="1"/>
          </p:cNvSpPr>
          <p:nvPr/>
        </p:nvSpPr>
        <p:spPr bwMode="auto">
          <a:xfrm>
            <a:off x="4191000" y="6248400"/>
            <a:ext cx="4005263"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a:defRPr sz="1400" b="1">
                <a:solidFill>
                  <a:schemeClr val="tx1"/>
                </a:solidFill>
                <a:latin typeface="Arial Rounded MT Bold" panose="020F0704030504030204" pitchFamily="34" charset="77"/>
              </a:defRPr>
            </a:lvl1pPr>
            <a:lvl2pPr defTabSz="412750">
              <a:defRPr sz="1400" b="1">
                <a:solidFill>
                  <a:schemeClr val="tx1"/>
                </a:solidFill>
                <a:latin typeface="Arial Rounded MT Bold" panose="020F0704030504030204" pitchFamily="34" charset="77"/>
              </a:defRPr>
            </a:lvl2pPr>
            <a:lvl3pPr defTabSz="412750">
              <a:defRPr sz="1400" b="1">
                <a:solidFill>
                  <a:schemeClr val="tx1"/>
                </a:solidFill>
                <a:latin typeface="Arial Rounded MT Bold" panose="020F0704030504030204" pitchFamily="34" charset="77"/>
              </a:defRPr>
            </a:lvl3pPr>
            <a:lvl4pPr defTabSz="412750">
              <a:defRPr sz="1400" b="1">
                <a:solidFill>
                  <a:schemeClr val="tx1"/>
                </a:solidFill>
                <a:latin typeface="Arial Rounded MT Bold" panose="020F0704030504030204" pitchFamily="34" charset="77"/>
              </a:defRPr>
            </a:lvl4pPr>
            <a:lvl5pPr defTabSz="412750">
              <a:defRPr sz="1400" b="1">
                <a:solidFill>
                  <a:schemeClr val="tx1"/>
                </a:solidFill>
                <a:latin typeface="Arial Rounded MT Bold" panose="020F0704030504030204" pitchFamily="34" charset="77"/>
              </a:defRPr>
            </a:lvl5pPr>
            <a:lvl6pPr marL="2282825" indent="3175" defTabSz="412750" eaLnBrk="0" fontAlgn="base" hangingPunct="0">
              <a:spcBef>
                <a:spcPct val="0"/>
              </a:spcBef>
              <a:spcAft>
                <a:spcPct val="0"/>
              </a:spcAft>
              <a:defRPr sz="1400" b="1">
                <a:solidFill>
                  <a:schemeClr val="tx1"/>
                </a:solidFill>
                <a:latin typeface="Arial Rounded MT Bold" panose="020F0704030504030204" pitchFamily="34" charset="77"/>
              </a:defRPr>
            </a:lvl6pPr>
            <a:lvl7pPr marL="2740025" indent="3175" defTabSz="412750" eaLnBrk="0" fontAlgn="base" hangingPunct="0">
              <a:spcBef>
                <a:spcPct val="0"/>
              </a:spcBef>
              <a:spcAft>
                <a:spcPct val="0"/>
              </a:spcAft>
              <a:defRPr sz="1400" b="1">
                <a:solidFill>
                  <a:schemeClr val="tx1"/>
                </a:solidFill>
                <a:latin typeface="Arial Rounded MT Bold" panose="020F0704030504030204" pitchFamily="34" charset="77"/>
              </a:defRPr>
            </a:lvl7pPr>
            <a:lvl8pPr marL="3197225" indent="3175" defTabSz="412750" eaLnBrk="0" fontAlgn="base" hangingPunct="0">
              <a:spcBef>
                <a:spcPct val="0"/>
              </a:spcBef>
              <a:spcAft>
                <a:spcPct val="0"/>
              </a:spcAft>
              <a:defRPr sz="1400" b="1">
                <a:solidFill>
                  <a:schemeClr val="tx1"/>
                </a:solidFill>
                <a:latin typeface="Arial Rounded MT Bold" panose="020F0704030504030204" pitchFamily="34" charset="77"/>
              </a:defRPr>
            </a:lvl8pPr>
            <a:lvl9pPr marL="3654425" indent="3175" defTabSz="412750" eaLnBrk="0" fontAlgn="base" hangingPunct="0">
              <a:spcBef>
                <a:spcPct val="0"/>
              </a:spcBef>
              <a:spcAft>
                <a:spcPct val="0"/>
              </a:spcAft>
              <a:defRPr sz="1400" b="1">
                <a:solidFill>
                  <a:schemeClr val="tx1"/>
                </a:solidFill>
                <a:latin typeface="Arial Rounded MT Bold" panose="020F0704030504030204" pitchFamily="34" charset="77"/>
              </a:defRPr>
            </a:lvl9pPr>
          </a:lstStyle>
          <a:p>
            <a:pPr eaLnBrk="1">
              <a:lnSpc>
                <a:spcPct val="93000"/>
              </a:lnSpc>
              <a:buClr>
                <a:srgbClr val="000000"/>
              </a:buClr>
              <a:buSzPct val="45000"/>
            </a:pPr>
            <a:r>
              <a:rPr lang="en-US" altLang="en-US" b="0" dirty="0" err="1">
                <a:solidFill>
                  <a:srgbClr val="190644"/>
                </a:solidFill>
                <a:latin typeface="Arial" panose="020B0604020202020204" pitchFamily="34" charset="0"/>
                <a:cs typeface="Arial" panose="020B0604020202020204" pitchFamily="34" charset="0"/>
              </a:rPr>
              <a:t>Dowsett</a:t>
            </a:r>
            <a:r>
              <a:rPr lang="en-US" altLang="en-US" b="0" dirty="0">
                <a:solidFill>
                  <a:srgbClr val="190644"/>
                </a:solidFill>
                <a:latin typeface="Arial" panose="020B0604020202020204" pitchFamily="34" charset="0"/>
                <a:cs typeface="Arial" panose="020B0604020202020204" pitchFamily="34" charset="0"/>
              </a:rPr>
              <a:t> et al. </a:t>
            </a:r>
            <a:r>
              <a:rPr lang="en-US" altLang="en-US" b="0" i="1" dirty="0">
                <a:solidFill>
                  <a:srgbClr val="190644"/>
                </a:solidFill>
                <a:latin typeface="Arial" panose="020B0604020202020204" pitchFamily="34" charset="0"/>
                <a:cs typeface="Arial" panose="020B0604020202020204" pitchFamily="34" charset="0"/>
              </a:rPr>
              <a:t>J Clin Oncol</a:t>
            </a:r>
            <a:r>
              <a:rPr lang="en-US" altLang="en-US" b="0" dirty="0">
                <a:solidFill>
                  <a:srgbClr val="190644"/>
                </a:solidFill>
                <a:latin typeface="Arial" panose="020B0604020202020204" pitchFamily="34" charset="0"/>
                <a:cs typeface="Arial" panose="020B0604020202020204" pitchFamily="34" charset="0"/>
              </a:rPr>
              <a:t>. 2016;34(14):1580-3.</a:t>
            </a:r>
          </a:p>
        </p:txBody>
      </p:sp>
      <p:sp>
        <p:nvSpPr>
          <p:cNvPr id="2" name="Rectangle 1">
            <a:extLst>
              <a:ext uri="{FF2B5EF4-FFF2-40B4-BE49-F238E27FC236}">
                <a16:creationId xmlns:a16="http://schemas.microsoft.com/office/drawing/2014/main" id="{7AE47F7C-F4C5-757D-106D-2299CBBAEBC0}"/>
              </a:ext>
            </a:extLst>
          </p:cNvPr>
          <p:cNvSpPr/>
          <p:nvPr/>
        </p:nvSpPr>
        <p:spPr>
          <a:xfrm>
            <a:off x="1676400" y="76200"/>
            <a:ext cx="1219200" cy="228600"/>
          </a:xfrm>
          <a:prstGeom prst="rect">
            <a:avLst/>
          </a:prstGeom>
          <a:solidFill>
            <a:srgbClr val="800000"/>
          </a:solidFill>
          <a:ln>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Box 1">
            <a:extLst>
              <a:ext uri="{FF2B5EF4-FFF2-40B4-BE49-F238E27FC236}">
                <a16:creationId xmlns:a16="http://schemas.microsoft.com/office/drawing/2014/main" id="{A6D6D822-79A0-4EB5-2F4A-AAEA2F4267E0}"/>
              </a:ext>
            </a:extLst>
          </p:cNvPr>
          <p:cNvSpPr txBox="1">
            <a:spLocks noChangeArrowheads="1"/>
          </p:cNvSpPr>
          <p:nvPr/>
        </p:nvSpPr>
        <p:spPr bwMode="auto">
          <a:xfrm>
            <a:off x="990600" y="4900613"/>
            <a:ext cx="7523163" cy="101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altLang="en-US" sz="2000" b="0" dirty="0"/>
              <a:t>OS + AI &gt; OS + Tam in high-risk women</a:t>
            </a:r>
          </a:p>
          <a:p>
            <a:r>
              <a:rPr lang="en-US" altLang="en-US" sz="2000" b="0" dirty="0"/>
              <a:t>CAUTION with OS + AI in younger or overweight/obese pts  </a:t>
            </a:r>
          </a:p>
          <a:p>
            <a:r>
              <a:rPr lang="en-US" altLang="en-US" sz="2000" b="0" dirty="0"/>
              <a:t>          (BSO + AI may be more effective?) </a:t>
            </a:r>
          </a:p>
        </p:txBody>
      </p:sp>
      <p:sp>
        <p:nvSpPr>
          <p:cNvPr id="10" name="Title 1">
            <a:extLst>
              <a:ext uri="{FF2B5EF4-FFF2-40B4-BE49-F238E27FC236}">
                <a16:creationId xmlns:a16="http://schemas.microsoft.com/office/drawing/2014/main" id="{50ECB352-5812-7F8D-D1B0-FEFED15A3CE5}"/>
              </a:ext>
            </a:extLst>
          </p:cNvPr>
          <p:cNvSpPr>
            <a:spLocks noGrp="1" noChangeArrowheads="1"/>
          </p:cNvSpPr>
          <p:nvPr>
            <p:ph type="title"/>
          </p:nvPr>
        </p:nvSpPr>
        <p:spPr>
          <a:xfrm>
            <a:off x="838200" y="722313"/>
            <a:ext cx="10515600" cy="752475"/>
          </a:xfrm>
        </p:spPr>
        <p:txBody>
          <a:bodyPr rtlCol="0">
            <a:normAutofit fontScale="90000"/>
          </a:bodyPr>
          <a:lstStyle/>
          <a:p>
            <a:pPr eaLnBrk="1" fontAlgn="auto" hangingPunct="1">
              <a:spcAft>
                <a:spcPts val="0"/>
              </a:spcAft>
              <a:defRPr/>
            </a:pPr>
            <a:r>
              <a:rPr lang="en-US" altLang="en-US" sz="3200" dirty="0">
                <a:latin typeface="+mn-lt"/>
                <a:ea typeface="+mj-ea"/>
              </a:rPr>
              <a:t>ASCO Guidelines Adjuvant Ovarian Suppression </a:t>
            </a:r>
            <a:br>
              <a:rPr lang="en-US" altLang="en-US" sz="3200" dirty="0">
                <a:latin typeface="+mn-lt"/>
                <a:ea typeface="+mj-ea"/>
              </a:rPr>
            </a:br>
            <a:r>
              <a:rPr lang="en-US" altLang="en-US" sz="3200" dirty="0">
                <a:latin typeface="+mn-lt"/>
                <a:ea typeface="+mj-ea"/>
              </a:rPr>
              <a:t>Early Breast Cancer</a:t>
            </a:r>
          </a:p>
        </p:txBody>
      </p:sp>
      <p:sp>
        <p:nvSpPr>
          <p:cNvPr id="11" name="Content Placeholder 2">
            <a:extLst>
              <a:ext uri="{FF2B5EF4-FFF2-40B4-BE49-F238E27FC236}">
                <a16:creationId xmlns:a16="http://schemas.microsoft.com/office/drawing/2014/main" id="{B9D47DE6-C7FF-2E79-2284-93CF9F06A747}"/>
              </a:ext>
            </a:extLst>
          </p:cNvPr>
          <p:cNvSpPr>
            <a:spLocks noGrp="1"/>
          </p:cNvSpPr>
          <p:nvPr>
            <p:ph idx="1"/>
          </p:nvPr>
        </p:nvSpPr>
        <p:spPr>
          <a:xfrm>
            <a:off x="838200" y="1727200"/>
            <a:ext cx="10515600" cy="2616200"/>
          </a:xfrm>
        </p:spPr>
        <p:txBody>
          <a:bodyPr rtlCol="0">
            <a:normAutofit/>
          </a:bodyPr>
          <a:lstStyle/>
          <a:p>
            <a:pPr eaLnBrk="1" fontAlgn="auto" hangingPunct="1">
              <a:spcAft>
                <a:spcPts val="0"/>
              </a:spcAft>
              <a:buClr>
                <a:schemeClr val="tx1"/>
              </a:buClr>
              <a:defRPr/>
            </a:pPr>
            <a:r>
              <a:rPr lang="en-US" dirty="0"/>
              <a:t>High risk pts who have chemotherapy should receive OS</a:t>
            </a:r>
          </a:p>
          <a:p>
            <a:pPr eaLnBrk="1" fontAlgn="auto" hangingPunct="1">
              <a:spcAft>
                <a:spcPts val="0"/>
              </a:spcAft>
              <a:buClr>
                <a:schemeClr val="tx1"/>
              </a:buClr>
              <a:defRPr/>
            </a:pPr>
            <a:r>
              <a:rPr lang="en-US" dirty="0"/>
              <a:t>Pts with stage I breast cancers that do not warrant chemotherapy should not receive OS </a:t>
            </a:r>
          </a:p>
          <a:p>
            <a:pPr eaLnBrk="1" fontAlgn="auto" hangingPunct="1">
              <a:spcAft>
                <a:spcPts val="0"/>
              </a:spcAft>
              <a:buClr>
                <a:schemeClr val="tx1"/>
              </a:buClr>
              <a:defRPr/>
            </a:pPr>
            <a:r>
              <a:rPr lang="en-US" dirty="0"/>
              <a:t>Tamoxifen or an AI acceptable with OS  </a:t>
            </a:r>
          </a:p>
          <a:p>
            <a:pPr eaLnBrk="1" fontAlgn="auto" hangingPunct="1">
              <a:spcAft>
                <a:spcPts val="0"/>
              </a:spcAft>
              <a:buClr>
                <a:schemeClr val="tx1"/>
              </a:buClr>
              <a:defRPr/>
            </a:pPr>
            <a:r>
              <a:rPr lang="en-US" b="1" u="sng" dirty="0"/>
              <a:t>5 years of OS recommended</a:t>
            </a:r>
          </a:p>
          <a:p>
            <a:pPr marL="106362" indent="0" eaLnBrk="1" fontAlgn="auto" hangingPunct="1">
              <a:spcAft>
                <a:spcPts val="0"/>
              </a:spcAft>
              <a:buFont typeface="Arial" panose="020B0604020202020204" pitchFamily="34" charset="0"/>
              <a:buNone/>
              <a:defRPr/>
            </a:pPr>
            <a:endParaRPr lang="en-US" dirty="0"/>
          </a:p>
        </p:txBody>
      </p:sp>
      <p:sp>
        <p:nvSpPr>
          <p:cNvPr id="81926" name="TextBox 3">
            <a:extLst>
              <a:ext uri="{FF2B5EF4-FFF2-40B4-BE49-F238E27FC236}">
                <a16:creationId xmlns:a16="http://schemas.microsoft.com/office/drawing/2014/main" id="{591833BC-114C-E0F3-FFF1-43F6949DB49A}"/>
              </a:ext>
            </a:extLst>
          </p:cNvPr>
          <p:cNvSpPr txBox="1">
            <a:spLocks noChangeArrowheads="1"/>
          </p:cNvSpPr>
          <p:nvPr/>
        </p:nvSpPr>
        <p:spPr bwMode="auto">
          <a:xfrm>
            <a:off x="4419600" y="6172200"/>
            <a:ext cx="4492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b="0">
                <a:solidFill>
                  <a:srgbClr val="000000"/>
                </a:solidFill>
                <a:latin typeface="Arial" panose="020B0604020202020204" pitchFamily="34" charset="0"/>
                <a:cs typeface="Arial" panose="020B0604020202020204" pitchFamily="34" charset="0"/>
              </a:rPr>
              <a:t>Burstein H, et al. </a:t>
            </a:r>
            <a:r>
              <a:rPr lang="en-US" altLang="en-US" b="0" i="1">
                <a:solidFill>
                  <a:srgbClr val="000000"/>
                </a:solidFill>
                <a:latin typeface="Arial" panose="020B0604020202020204" pitchFamily="34" charset="0"/>
                <a:cs typeface="Arial" panose="020B0604020202020204" pitchFamily="34" charset="0"/>
              </a:rPr>
              <a:t>J Clin Oncol</a:t>
            </a:r>
            <a:r>
              <a:rPr lang="en-US" altLang="en-US" b="0">
                <a:solidFill>
                  <a:srgbClr val="000000"/>
                </a:solidFill>
                <a:latin typeface="Arial" panose="020B0604020202020204" pitchFamily="34" charset="0"/>
                <a:cs typeface="Arial" panose="020B0604020202020204" pitchFamily="34" charset="0"/>
              </a:rPr>
              <a:t>. 2016;34(14):1689-701. </a:t>
            </a:r>
          </a:p>
        </p:txBody>
      </p:sp>
      <p:sp>
        <p:nvSpPr>
          <p:cNvPr id="2" name="Rectangle 1">
            <a:extLst>
              <a:ext uri="{FF2B5EF4-FFF2-40B4-BE49-F238E27FC236}">
                <a16:creationId xmlns:a16="http://schemas.microsoft.com/office/drawing/2014/main" id="{0847AA8B-0BCD-7511-E7A3-D33FC4506416}"/>
              </a:ext>
            </a:extLst>
          </p:cNvPr>
          <p:cNvSpPr/>
          <p:nvPr/>
        </p:nvSpPr>
        <p:spPr>
          <a:xfrm>
            <a:off x="1676400" y="76200"/>
            <a:ext cx="1219200" cy="228600"/>
          </a:xfrm>
          <a:prstGeom prst="rect">
            <a:avLst/>
          </a:prstGeom>
          <a:solidFill>
            <a:srgbClr val="800000"/>
          </a:solidFill>
          <a:ln>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1D5D1889-8552-31AA-11B4-028F77CC2C26}"/>
              </a:ext>
            </a:extLst>
          </p:cNvPr>
          <p:cNvSpPr>
            <a:spLocks noGrp="1" noChangeArrowheads="1"/>
          </p:cNvSpPr>
          <p:nvPr>
            <p:ph type="title"/>
          </p:nvPr>
        </p:nvSpPr>
        <p:spPr/>
        <p:txBody>
          <a:bodyPr/>
          <a:lstStyle/>
          <a:p>
            <a:pPr eaLnBrk="1" hangingPunct="1"/>
            <a:r>
              <a:rPr lang="en-US" altLang="en-US" dirty="0">
                <a:latin typeface="+mn-lt"/>
              </a:rPr>
              <a:t>Premenopausal Adjuvant Endocrine Therapy</a:t>
            </a:r>
          </a:p>
        </p:txBody>
      </p:sp>
      <p:pic>
        <p:nvPicPr>
          <p:cNvPr id="82947" name="Picture 2">
            <a:extLst>
              <a:ext uri="{FF2B5EF4-FFF2-40B4-BE49-F238E27FC236}">
                <a16:creationId xmlns:a16="http://schemas.microsoft.com/office/drawing/2014/main" id="{75F2FA38-A1FB-AF4A-9671-5256B3EC8F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752600"/>
            <a:ext cx="10287000" cy="425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TextBox 3">
            <a:extLst>
              <a:ext uri="{FF2B5EF4-FFF2-40B4-BE49-F238E27FC236}">
                <a16:creationId xmlns:a16="http://schemas.microsoft.com/office/drawing/2014/main" id="{44B570E8-FC8F-D37D-6DE7-0FFC05439B2C}"/>
              </a:ext>
            </a:extLst>
          </p:cNvPr>
          <p:cNvSpPr txBox="1">
            <a:spLocks noChangeArrowheads="1"/>
          </p:cNvSpPr>
          <p:nvPr/>
        </p:nvSpPr>
        <p:spPr bwMode="auto">
          <a:xfrm>
            <a:off x="4486275" y="6248400"/>
            <a:ext cx="32688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b="0" dirty="0" err="1">
                <a:solidFill>
                  <a:srgbClr val="000000"/>
                </a:solidFill>
                <a:latin typeface="Arial" panose="020B0604020202020204" pitchFamily="34" charset="0"/>
                <a:cs typeface="Arial" panose="020B0604020202020204" pitchFamily="34" charset="0"/>
              </a:rPr>
              <a:t>Lambertini</a:t>
            </a:r>
            <a:r>
              <a:rPr lang="en-US" altLang="en-US" b="0" dirty="0">
                <a:solidFill>
                  <a:srgbClr val="000000"/>
                </a:solidFill>
                <a:latin typeface="Arial" panose="020B0604020202020204" pitchFamily="34" charset="0"/>
                <a:cs typeface="Arial" panose="020B0604020202020204" pitchFamily="34" charset="0"/>
              </a:rPr>
              <a:t> M et al. ESMO Open, 2018.</a:t>
            </a:r>
          </a:p>
        </p:txBody>
      </p:sp>
      <p:sp>
        <p:nvSpPr>
          <p:cNvPr id="2" name="Rectangle 1">
            <a:extLst>
              <a:ext uri="{FF2B5EF4-FFF2-40B4-BE49-F238E27FC236}">
                <a16:creationId xmlns:a16="http://schemas.microsoft.com/office/drawing/2014/main" id="{03B637EC-438A-E098-D429-41B30C614D1B}"/>
              </a:ext>
            </a:extLst>
          </p:cNvPr>
          <p:cNvSpPr/>
          <p:nvPr/>
        </p:nvSpPr>
        <p:spPr>
          <a:xfrm>
            <a:off x="1676400" y="76200"/>
            <a:ext cx="1219200" cy="228600"/>
          </a:xfrm>
          <a:prstGeom prst="rect">
            <a:avLst/>
          </a:prstGeom>
          <a:solidFill>
            <a:srgbClr val="800000"/>
          </a:solidFill>
          <a:ln>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7736B8E4-D2F6-4FE3-05A5-DE9937404AB1}"/>
              </a:ext>
            </a:extLst>
          </p:cNvPr>
          <p:cNvSpPr>
            <a:spLocks noGrp="1" noChangeArrowheads="1"/>
          </p:cNvSpPr>
          <p:nvPr>
            <p:ph type="ctrTitle"/>
          </p:nvPr>
        </p:nvSpPr>
        <p:spPr/>
        <p:txBody>
          <a:bodyPr>
            <a:normAutofit/>
          </a:bodyPr>
          <a:lstStyle/>
          <a:p>
            <a:pPr eaLnBrk="1" hangingPunct="1"/>
            <a:r>
              <a:rPr lang="en-US" altLang="en-US" sz="4000" dirty="0">
                <a:latin typeface="+mn-lt"/>
              </a:rPr>
              <a:t>Duration of adjuvant endocrine therapy for premenopausal patients</a:t>
            </a:r>
          </a:p>
        </p:txBody>
      </p:sp>
      <p:sp>
        <p:nvSpPr>
          <p:cNvPr id="2" name="Rectangle 1">
            <a:extLst>
              <a:ext uri="{FF2B5EF4-FFF2-40B4-BE49-F238E27FC236}">
                <a16:creationId xmlns:a16="http://schemas.microsoft.com/office/drawing/2014/main" id="{DFB372E1-D926-AEB1-7380-C417D3FE3F23}"/>
              </a:ext>
            </a:extLst>
          </p:cNvPr>
          <p:cNvSpPr/>
          <p:nvPr/>
        </p:nvSpPr>
        <p:spPr>
          <a:xfrm>
            <a:off x="1676400" y="76200"/>
            <a:ext cx="1219200" cy="228600"/>
          </a:xfrm>
          <a:prstGeom prst="rect">
            <a:avLst/>
          </a:prstGeom>
          <a:solidFill>
            <a:srgbClr val="800000"/>
          </a:solidFill>
          <a:ln>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5" name="Picture 2">
            <a:extLst>
              <a:ext uri="{FF2B5EF4-FFF2-40B4-BE49-F238E27FC236}">
                <a16:creationId xmlns:a16="http://schemas.microsoft.com/office/drawing/2014/main" id="{67C4FCCA-99A9-7DCA-2FDB-44A9BF2CEB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1571"/>
          <a:stretch>
            <a:fillRect/>
          </a:stretch>
        </p:blipFill>
        <p:spPr bwMode="auto">
          <a:xfrm>
            <a:off x="1333500" y="1390650"/>
            <a:ext cx="9702800"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itle 1">
            <a:extLst>
              <a:ext uri="{FF2B5EF4-FFF2-40B4-BE49-F238E27FC236}">
                <a16:creationId xmlns:a16="http://schemas.microsoft.com/office/drawing/2014/main" id="{951BF76D-6051-2E89-C21E-F2D4CD6E4692}"/>
              </a:ext>
            </a:extLst>
          </p:cNvPr>
          <p:cNvSpPr txBox="1">
            <a:spLocks noChangeArrowheads="1"/>
          </p:cNvSpPr>
          <p:nvPr/>
        </p:nvSpPr>
        <p:spPr bwMode="auto">
          <a:xfrm>
            <a:off x="1155700" y="6477000"/>
            <a:ext cx="9944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431800" indent="-21590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647700" indent="-2159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863600" indent="-2159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079500" indent="-2159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1536700" indent="-2159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1993900" indent="-2159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2451100" indent="-2159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2908300" indent="-2159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112000"/>
              </a:lnSpc>
              <a:spcBef>
                <a:spcPct val="0"/>
              </a:spcBef>
              <a:buClr>
                <a:srgbClr val="000000"/>
              </a:buClr>
              <a:buSzPct val="45000"/>
              <a:buFont typeface="StarSymbol"/>
              <a:buNone/>
            </a:pPr>
            <a:endParaRPr lang="en-US" altLang="en-US" sz="1200" b="0">
              <a:solidFill>
                <a:srgbClr val="000000"/>
              </a:solidFill>
              <a:latin typeface="Arial" panose="020B0604020202020204" pitchFamily="34" charset="0"/>
            </a:endParaRPr>
          </a:p>
        </p:txBody>
      </p:sp>
      <p:sp>
        <p:nvSpPr>
          <p:cNvPr id="5" name="TextBox 1">
            <a:extLst>
              <a:ext uri="{FF2B5EF4-FFF2-40B4-BE49-F238E27FC236}">
                <a16:creationId xmlns:a16="http://schemas.microsoft.com/office/drawing/2014/main" id="{7E5C9BE5-09B1-8BFD-D01E-138B0CF47C39}"/>
              </a:ext>
            </a:extLst>
          </p:cNvPr>
          <p:cNvSpPr txBox="1">
            <a:spLocks noChangeArrowheads="1"/>
          </p:cNvSpPr>
          <p:nvPr/>
        </p:nvSpPr>
        <p:spPr bwMode="auto">
          <a:xfrm>
            <a:off x="6696075" y="3055938"/>
            <a:ext cx="4327525" cy="460375"/>
          </a:xfrm>
          <a:prstGeom prst="rect">
            <a:avLst/>
          </a:prstGeom>
          <a:noFill/>
          <a:ln w="9525">
            <a:solidFill>
              <a:srgbClr val="000000"/>
            </a:solidFill>
            <a:miter lim="800000"/>
            <a:headEnd/>
            <a:tailEnd/>
          </a:ln>
        </p:spPr>
        <p:txBody>
          <a:bodyPr wrap="none" lIns="91335" tIns="45669" rIns="91335" bIns="45669">
            <a:spAutoFit/>
          </a:bodyPr>
          <a:lstStyle>
            <a:lvl1pPr marL="273050" indent="-273050">
              <a:spcBef>
                <a:spcPct val="20000"/>
              </a:spcBef>
              <a:buChar char="•"/>
              <a:defRPr sz="2400" b="1">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fontAlgn="auto" hangingPunct="1">
              <a:spcAft>
                <a:spcPts val="0"/>
              </a:spcAft>
              <a:buClr>
                <a:srgbClr val="0BD0D9"/>
              </a:buClr>
              <a:buSzPct val="95000"/>
              <a:buFont typeface="Wingdings 2" pitchFamily="2" charset="2"/>
              <a:buChar char=""/>
              <a:defRPr/>
            </a:pPr>
            <a:r>
              <a:rPr lang="en-US" altLang="en-US" b="0" kern="0" dirty="0">
                <a:solidFill>
                  <a:srgbClr val="000000"/>
                </a:solidFill>
                <a:latin typeface="Constantia" panose="02030602050306030303" pitchFamily="18" charset="0"/>
              </a:rPr>
              <a:t>ATLAS: 19% &lt; 45 years of age</a:t>
            </a:r>
          </a:p>
        </p:txBody>
      </p:sp>
      <p:sp>
        <p:nvSpPr>
          <p:cNvPr id="2" name="Title 1">
            <a:extLst>
              <a:ext uri="{FF2B5EF4-FFF2-40B4-BE49-F238E27FC236}">
                <a16:creationId xmlns:a16="http://schemas.microsoft.com/office/drawing/2014/main" id="{872EC0A3-C80C-6795-BF6E-458825EE00B2}"/>
              </a:ext>
            </a:extLst>
          </p:cNvPr>
          <p:cNvSpPr>
            <a:spLocks noGrp="1"/>
          </p:cNvSpPr>
          <p:nvPr>
            <p:ph type="title"/>
          </p:nvPr>
        </p:nvSpPr>
        <p:spPr>
          <a:xfrm>
            <a:off x="838200" y="732337"/>
            <a:ext cx="10515600" cy="752475"/>
          </a:xfrm>
        </p:spPr>
        <p:txBody>
          <a:bodyPr rtlCol="0">
            <a:normAutofit fontScale="90000"/>
          </a:bodyPr>
          <a:lstStyle/>
          <a:p>
            <a:pPr eaLnBrk="1" fontAlgn="auto" hangingPunct="1">
              <a:spcAft>
                <a:spcPts val="0"/>
              </a:spcAft>
              <a:defRPr/>
            </a:pPr>
            <a:r>
              <a:rPr lang="en-US" dirty="0">
                <a:latin typeface="+mn-lt"/>
                <a:ea typeface="+mj-ea"/>
              </a:rPr>
              <a:t>ATLAS: 10 vs. 5 Years of Tamoxifen</a:t>
            </a:r>
            <a:br>
              <a:rPr lang="en-US" dirty="0">
                <a:latin typeface="+mn-lt"/>
                <a:ea typeface="+mj-ea"/>
              </a:rPr>
            </a:br>
            <a:r>
              <a:rPr lang="en-US" dirty="0">
                <a:latin typeface="+mn-lt"/>
                <a:ea typeface="+mj-ea"/>
              </a:rPr>
              <a:t>N=6,846</a:t>
            </a:r>
          </a:p>
        </p:txBody>
      </p:sp>
      <p:sp>
        <p:nvSpPr>
          <p:cNvPr id="3" name="Rectangle 2">
            <a:extLst>
              <a:ext uri="{FF2B5EF4-FFF2-40B4-BE49-F238E27FC236}">
                <a16:creationId xmlns:a16="http://schemas.microsoft.com/office/drawing/2014/main" id="{1599836C-C80A-2DCE-7113-7E918D50E993}"/>
              </a:ext>
            </a:extLst>
          </p:cNvPr>
          <p:cNvSpPr/>
          <p:nvPr/>
        </p:nvSpPr>
        <p:spPr>
          <a:xfrm>
            <a:off x="1676400" y="76200"/>
            <a:ext cx="1219200" cy="228600"/>
          </a:xfrm>
          <a:prstGeom prst="rect">
            <a:avLst/>
          </a:prstGeom>
          <a:solidFill>
            <a:srgbClr val="800000"/>
          </a:solidFill>
          <a:ln>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DB90D10C-0A68-88EC-0DCE-CA62E39ED2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741"/>
          <a:stretch>
            <a:fillRect/>
          </a:stretch>
        </p:blipFill>
        <p:spPr bwMode="auto">
          <a:xfrm>
            <a:off x="952500" y="1143000"/>
            <a:ext cx="10287000"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itle 3">
            <a:extLst>
              <a:ext uri="{FF2B5EF4-FFF2-40B4-BE49-F238E27FC236}">
                <a16:creationId xmlns:a16="http://schemas.microsoft.com/office/drawing/2014/main" id="{8271B3C4-D036-D7E0-6BAE-CD7091D4A64A}"/>
              </a:ext>
            </a:extLst>
          </p:cNvPr>
          <p:cNvSpPr>
            <a:spLocks noGrp="1" noChangeArrowheads="1"/>
          </p:cNvSpPr>
          <p:nvPr>
            <p:ph type="title"/>
          </p:nvPr>
        </p:nvSpPr>
        <p:spPr>
          <a:xfrm>
            <a:off x="838200" y="457200"/>
            <a:ext cx="10515600" cy="752475"/>
          </a:xfrm>
        </p:spPr>
        <p:txBody>
          <a:bodyPr/>
          <a:lstStyle/>
          <a:p>
            <a:pPr eaLnBrk="1" hangingPunct="1"/>
            <a:r>
              <a:rPr lang="en-US" altLang="en-US" dirty="0">
                <a:latin typeface="+mn-lt"/>
              </a:rPr>
              <a:t>Text and Soft Joint Analysis</a:t>
            </a:r>
          </a:p>
        </p:txBody>
      </p:sp>
      <p:sp>
        <p:nvSpPr>
          <p:cNvPr id="2" name="Rectangle 1">
            <a:extLst>
              <a:ext uri="{FF2B5EF4-FFF2-40B4-BE49-F238E27FC236}">
                <a16:creationId xmlns:a16="http://schemas.microsoft.com/office/drawing/2014/main" id="{2880FF4F-43DF-170D-1EF1-B2A42443053C}"/>
              </a:ext>
            </a:extLst>
          </p:cNvPr>
          <p:cNvSpPr/>
          <p:nvPr/>
        </p:nvSpPr>
        <p:spPr>
          <a:xfrm>
            <a:off x="1676400" y="76200"/>
            <a:ext cx="1219200" cy="228600"/>
          </a:xfrm>
          <a:prstGeom prst="rect">
            <a:avLst/>
          </a:prstGeom>
          <a:solidFill>
            <a:srgbClr val="800000"/>
          </a:solidFill>
          <a:ln>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5">
            <a:extLst>
              <a:ext uri="{FF2B5EF4-FFF2-40B4-BE49-F238E27FC236}">
                <a16:creationId xmlns:a16="http://schemas.microsoft.com/office/drawing/2014/main" id="{B41D4490-955C-999B-69BE-B5CCF17627A2}"/>
              </a:ext>
            </a:extLst>
          </p:cNvPr>
          <p:cNvSpPr>
            <a:spLocks noGrp="1" noChangeArrowheads="1"/>
          </p:cNvSpPr>
          <p:nvPr>
            <p:ph type="title"/>
          </p:nvPr>
        </p:nvSpPr>
        <p:spPr/>
        <p:txBody>
          <a:bodyPr/>
          <a:lstStyle/>
          <a:p>
            <a:pPr eaLnBrk="1" hangingPunct="1"/>
            <a:r>
              <a:rPr lang="en-US" altLang="en-US" dirty="0">
                <a:solidFill>
                  <a:srgbClr val="000000"/>
                </a:solidFill>
                <a:latin typeface="+mn-lt"/>
              </a:rPr>
              <a:t>ASCO Guideline Recommendations</a:t>
            </a:r>
            <a:endParaRPr lang="en-US" altLang="en-US" dirty="0">
              <a:latin typeface="+mn-lt"/>
            </a:endParaRPr>
          </a:p>
        </p:txBody>
      </p:sp>
      <p:sp>
        <p:nvSpPr>
          <p:cNvPr id="86019" name="Content Placeholder 6">
            <a:extLst>
              <a:ext uri="{FF2B5EF4-FFF2-40B4-BE49-F238E27FC236}">
                <a16:creationId xmlns:a16="http://schemas.microsoft.com/office/drawing/2014/main" id="{B9D26212-3622-6174-08AD-01EED29EC11E}"/>
              </a:ext>
            </a:extLst>
          </p:cNvPr>
          <p:cNvSpPr>
            <a:spLocks noGrp="1" noChangeArrowheads="1"/>
          </p:cNvSpPr>
          <p:nvPr>
            <p:ph idx="1"/>
          </p:nvPr>
        </p:nvSpPr>
        <p:spPr>
          <a:xfrm>
            <a:off x="914400" y="1433513"/>
            <a:ext cx="10515600" cy="4905375"/>
          </a:xfrm>
        </p:spPr>
        <p:txBody>
          <a:bodyPr/>
          <a:lstStyle/>
          <a:p>
            <a:pPr eaLnBrk="1" hangingPunct="1">
              <a:spcBef>
                <a:spcPct val="0"/>
              </a:spcBef>
              <a:spcAft>
                <a:spcPts val="1000"/>
              </a:spcAft>
              <a:buFont typeface="Arial" panose="020B0604020202020204" pitchFamily="34" charset="0"/>
              <a:buNone/>
            </a:pPr>
            <a:r>
              <a:rPr lang="en-US" altLang="en-US" u="sng">
                <a:solidFill>
                  <a:srgbClr val="000000"/>
                </a:solidFill>
                <a:cs typeface="Arial" panose="020B0604020202020204" pitchFamily="34" charset="0"/>
              </a:rPr>
              <a:t>Women who are pre- or perimenopausal</a:t>
            </a:r>
          </a:p>
          <a:p>
            <a:pPr eaLnBrk="1" hangingPunct="1">
              <a:spcBef>
                <a:spcPct val="0"/>
              </a:spcBef>
              <a:spcAft>
                <a:spcPts val="1000"/>
              </a:spcAft>
              <a:buFont typeface="Arial" panose="020B0604020202020204" pitchFamily="34" charset="0"/>
              <a:buNone/>
            </a:pPr>
            <a:r>
              <a:rPr lang="en-US" altLang="en-US">
                <a:solidFill>
                  <a:srgbClr val="000000"/>
                </a:solidFill>
                <a:cs typeface="Arial" panose="020B0604020202020204" pitchFamily="34" charset="0"/>
              </a:rPr>
              <a:t>Options:</a:t>
            </a:r>
          </a:p>
          <a:p>
            <a:pPr eaLnBrk="1" hangingPunct="1">
              <a:spcBef>
                <a:spcPct val="0"/>
              </a:spcBef>
              <a:buFont typeface="Arial" panose="020B0604020202020204" pitchFamily="34" charset="0"/>
              <a:buNone/>
            </a:pPr>
            <a:r>
              <a:rPr lang="en-US" altLang="en-US">
                <a:solidFill>
                  <a:srgbClr val="000000"/>
                </a:solidFill>
                <a:cs typeface="Arial" panose="020B0604020202020204" pitchFamily="34" charset="0"/>
              </a:rPr>
              <a:t>IA. Tamoxifen </a:t>
            </a:r>
            <a:r>
              <a:rPr lang="en-US" altLang="en-US" b="1" u="sng"/>
              <a:t>(+/- OS) for an initial duration of 5 years.</a:t>
            </a:r>
            <a:endParaRPr lang="en-US" altLang="en-US" b="1" u="sng">
              <a:solidFill>
                <a:srgbClr val="000000"/>
              </a:solidFill>
              <a:cs typeface="Arial" panose="020B0604020202020204" pitchFamily="34" charset="0"/>
            </a:endParaRPr>
          </a:p>
          <a:p>
            <a:pPr eaLnBrk="1" hangingPunct="1">
              <a:spcBef>
                <a:spcPct val="0"/>
              </a:spcBef>
              <a:buFont typeface="Arial" panose="020B0604020202020204" pitchFamily="34" charset="0"/>
              <a:buNone/>
            </a:pPr>
            <a:endParaRPr lang="en-US" altLang="en-US">
              <a:solidFill>
                <a:srgbClr val="000000"/>
              </a:solidFill>
              <a:cs typeface="Arial" panose="020B0604020202020204" pitchFamily="34" charset="0"/>
            </a:endParaRPr>
          </a:p>
          <a:p>
            <a:pPr eaLnBrk="1" hangingPunct="1">
              <a:spcBef>
                <a:spcPct val="0"/>
              </a:spcBef>
              <a:buFont typeface="Arial" panose="020B0604020202020204" pitchFamily="34" charset="0"/>
              <a:buNone/>
            </a:pPr>
            <a:r>
              <a:rPr lang="en-US" altLang="en-US">
                <a:solidFill>
                  <a:srgbClr val="000000"/>
                </a:solidFill>
                <a:cs typeface="Arial" panose="020B0604020202020204" pitchFamily="34" charset="0"/>
              </a:rPr>
              <a:t>IB. After 5 years, women should receive additional therapy based on menopausal status.  </a:t>
            </a:r>
          </a:p>
          <a:p>
            <a:pPr eaLnBrk="1" hangingPunct="1">
              <a:spcBef>
                <a:spcPct val="0"/>
              </a:spcBef>
              <a:buFont typeface="Arial" panose="020B0604020202020204" pitchFamily="34" charset="0"/>
              <a:buNone/>
            </a:pPr>
            <a:r>
              <a:rPr lang="en-US" altLang="en-US">
                <a:solidFill>
                  <a:srgbClr val="000000"/>
                </a:solidFill>
                <a:cs typeface="Arial" panose="020B0604020202020204" pitchFamily="34" charset="0"/>
              </a:rPr>
              <a:t>IB1. If women are pre- or perimenopausal, or if menopausal status is unknown or cannot be determined, they should be offered continued tamoxifen for a total duration of 10 years. (</a:t>
            </a:r>
            <a:r>
              <a:rPr lang="en-US" altLang="en-US" i="1">
                <a:solidFill>
                  <a:srgbClr val="000000"/>
                </a:solidFill>
                <a:cs typeface="Arial" panose="020B0604020202020204" pitchFamily="34" charset="0"/>
              </a:rPr>
              <a:t>Type:</a:t>
            </a:r>
            <a:r>
              <a:rPr lang="en-US" altLang="en-US">
                <a:solidFill>
                  <a:srgbClr val="000000"/>
                </a:solidFill>
                <a:cs typeface="Arial" panose="020B0604020202020204" pitchFamily="34" charset="0"/>
              </a:rPr>
              <a:t>  Evidence-Based,</a:t>
            </a:r>
            <a:r>
              <a:rPr lang="en-US" altLang="en-US" i="1">
                <a:solidFill>
                  <a:srgbClr val="000000"/>
                </a:solidFill>
                <a:cs typeface="Arial" panose="020B0604020202020204" pitchFamily="34" charset="0"/>
              </a:rPr>
              <a:t> Evidence Quality:</a:t>
            </a:r>
            <a:r>
              <a:rPr lang="en-US" altLang="en-US">
                <a:solidFill>
                  <a:srgbClr val="000000"/>
                </a:solidFill>
                <a:cs typeface="Arial" panose="020B0604020202020204" pitchFamily="34" charset="0"/>
              </a:rPr>
              <a:t> High, </a:t>
            </a:r>
            <a:r>
              <a:rPr lang="en-US" altLang="en-US" i="1">
                <a:solidFill>
                  <a:srgbClr val="000000"/>
                </a:solidFill>
                <a:cs typeface="Arial" panose="020B0604020202020204" pitchFamily="34" charset="0"/>
              </a:rPr>
              <a:t>Strength of Recommendation:</a:t>
            </a:r>
            <a:r>
              <a:rPr lang="en-US" altLang="en-US">
                <a:solidFill>
                  <a:srgbClr val="000000"/>
                </a:solidFill>
                <a:cs typeface="Arial" panose="020B0604020202020204" pitchFamily="34" charset="0"/>
              </a:rPr>
              <a:t> Strong)</a:t>
            </a:r>
          </a:p>
          <a:p>
            <a:pPr eaLnBrk="1" hangingPunct="1"/>
            <a:endParaRPr lang="en-US" altLang="en-US"/>
          </a:p>
        </p:txBody>
      </p:sp>
      <p:sp>
        <p:nvSpPr>
          <p:cNvPr id="86021" name="TextBox 3">
            <a:extLst>
              <a:ext uri="{FF2B5EF4-FFF2-40B4-BE49-F238E27FC236}">
                <a16:creationId xmlns:a16="http://schemas.microsoft.com/office/drawing/2014/main" id="{BAA4F935-4D2B-B4FB-265D-CD41F150F899}"/>
              </a:ext>
            </a:extLst>
          </p:cNvPr>
          <p:cNvSpPr txBox="1">
            <a:spLocks noChangeArrowheads="1"/>
          </p:cNvSpPr>
          <p:nvPr/>
        </p:nvSpPr>
        <p:spPr bwMode="auto">
          <a:xfrm>
            <a:off x="3657600" y="5943600"/>
            <a:ext cx="4492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b="0">
                <a:solidFill>
                  <a:srgbClr val="000000"/>
                </a:solidFill>
                <a:latin typeface="Arial" panose="020B0604020202020204" pitchFamily="34" charset="0"/>
                <a:cs typeface="Arial" panose="020B0604020202020204" pitchFamily="34" charset="0"/>
              </a:rPr>
              <a:t>Burstein H, et al. </a:t>
            </a:r>
            <a:r>
              <a:rPr lang="it-IT" altLang="en-US" b="0" i="1">
                <a:solidFill>
                  <a:srgbClr val="000000"/>
                </a:solidFill>
                <a:latin typeface="Arial" panose="020B0604020202020204" pitchFamily="34" charset="0"/>
                <a:cs typeface="Arial" panose="020B0604020202020204" pitchFamily="34" charset="0"/>
              </a:rPr>
              <a:t>J Clin Oncol</a:t>
            </a:r>
            <a:r>
              <a:rPr lang="it-IT" altLang="en-US" b="0">
                <a:solidFill>
                  <a:srgbClr val="000000"/>
                </a:solidFill>
                <a:latin typeface="Arial" panose="020B0604020202020204" pitchFamily="34" charset="0"/>
                <a:cs typeface="Arial" panose="020B0604020202020204" pitchFamily="34" charset="0"/>
              </a:rPr>
              <a:t>. 2014;32(21):2255-69. </a:t>
            </a:r>
            <a:endParaRPr lang="en-US" altLang="en-US" b="0">
              <a:solidFill>
                <a:srgbClr val="000000"/>
              </a:solidFill>
              <a:latin typeface="Arial" panose="020B0604020202020204" pitchFamily="34" charset="0"/>
              <a:cs typeface="Arial" panose="020B0604020202020204" pitchFamily="34" charset="0"/>
            </a:endParaRPr>
          </a:p>
          <a:p>
            <a:r>
              <a:rPr lang="en-US" altLang="en-US" b="0">
                <a:solidFill>
                  <a:srgbClr val="000000"/>
                </a:solidFill>
                <a:latin typeface="Arial" panose="020B0604020202020204" pitchFamily="34" charset="0"/>
                <a:cs typeface="Arial" panose="020B0604020202020204" pitchFamily="34" charset="0"/>
              </a:rPr>
              <a:t>Burstein H, et al. </a:t>
            </a:r>
            <a:r>
              <a:rPr lang="en-US" altLang="en-US" b="0" i="1">
                <a:solidFill>
                  <a:srgbClr val="000000"/>
                </a:solidFill>
                <a:latin typeface="Arial" panose="020B0604020202020204" pitchFamily="34" charset="0"/>
                <a:cs typeface="Arial" panose="020B0604020202020204" pitchFamily="34" charset="0"/>
              </a:rPr>
              <a:t>J Clin Oncol</a:t>
            </a:r>
            <a:r>
              <a:rPr lang="en-US" altLang="en-US" b="0">
                <a:solidFill>
                  <a:srgbClr val="000000"/>
                </a:solidFill>
                <a:latin typeface="Arial" panose="020B0604020202020204" pitchFamily="34" charset="0"/>
                <a:cs typeface="Arial" panose="020B0604020202020204" pitchFamily="34" charset="0"/>
              </a:rPr>
              <a:t>. 2016;34(14):1689-701. </a:t>
            </a:r>
          </a:p>
        </p:txBody>
      </p:sp>
      <p:sp>
        <p:nvSpPr>
          <p:cNvPr id="2" name="Rectangle 1">
            <a:extLst>
              <a:ext uri="{FF2B5EF4-FFF2-40B4-BE49-F238E27FC236}">
                <a16:creationId xmlns:a16="http://schemas.microsoft.com/office/drawing/2014/main" id="{5A957632-3A98-398F-BD84-524800AF1D80}"/>
              </a:ext>
            </a:extLst>
          </p:cNvPr>
          <p:cNvSpPr/>
          <p:nvPr/>
        </p:nvSpPr>
        <p:spPr>
          <a:xfrm>
            <a:off x="1676400" y="76200"/>
            <a:ext cx="1219200" cy="228600"/>
          </a:xfrm>
          <a:prstGeom prst="rect">
            <a:avLst/>
          </a:prstGeom>
          <a:solidFill>
            <a:srgbClr val="800000"/>
          </a:solidFill>
          <a:ln>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E20B01CB-D764-050C-C8CD-DF64285F7805}"/>
              </a:ext>
            </a:extLst>
          </p:cNvPr>
          <p:cNvSpPr>
            <a:spLocks noGrp="1" noChangeArrowheads="1"/>
          </p:cNvSpPr>
          <p:nvPr>
            <p:ph type="title"/>
          </p:nvPr>
        </p:nvSpPr>
        <p:spPr/>
        <p:txBody>
          <a:bodyPr/>
          <a:lstStyle/>
          <a:p>
            <a:pPr eaLnBrk="1" hangingPunct="1"/>
            <a:r>
              <a:rPr lang="en-US" altLang="en-US" dirty="0">
                <a:latin typeface="+mn-lt"/>
              </a:rPr>
              <a:t>ASCO Guideline Recommendations</a:t>
            </a:r>
          </a:p>
        </p:txBody>
      </p:sp>
      <p:sp>
        <p:nvSpPr>
          <p:cNvPr id="87043" name="Content Placeholder 4">
            <a:extLst>
              <a:ext uri="{FF2B5EF4-FFF2-40B4-BE49-F238E27FC236}">
                <a16:creationId xmlns:a16="http://schemas.microsoft.com/office/drawing/2014/main" id="{775A4A87-2D49-323F-9DD9-1E3B05B63416}"/>
              </a:ext>
            </a:extLst>
          </p:cNvPr>
          <p:cNvSpPr>
            <a:spLocks noGrp="1" noChangeArrowheads="1"/>
          </p:cNvSpPr>
          <p:nvPr>
            <p:ph idx="1"/>
          </p:nvPr>
        </p:nvSpPr>
        <p:spPr>
          <a:xfrm>
            <a:off x="914400" y="1524000"/>
            <a:ext cx="10515600" cy="4449763"/>
          </a:xfrm>
        </p:spPr>
        <p:txBody>
          <a:bodyPr/>
          <a:lstStyle/>
          <a:p>
            <a:pPr eaLnBrk="1" hangingPunct="1">
              <a:spcBef>
                <a:spcPct val="0"/>
              </a:spcBef>
              <a:buFont typeface="Arial" panose="020B0604020202020204" pitchFamily="34" charset="0"/>
              <a:buNone/>
            </a:pPr>
            <a:r>
              <a:rPr lang="en-US" altLang="en-US" u="sng" dirty="0">
                <a:solidFill>
                  <a:srgbClr val="000000"/>
                </a:solidFill>
                <a:cs typeface="Arial" panose="020B0604020202020204" pitchFamily="34" charset="0"/>
              </a:rPr>
              <a:t>pre- or perimenopausal, continued</a:t>
            </a:r>
          </a:p>
          <a:p>
            <a:pPr eaLnBrk="1" hangingPunct="1">
              <a:spcBef>
                <a:spcPct val="0"/>
              </a:spcBef>
              <a:buFont typeface="Arial" panose="020B0604020202020204" pitchFamily="34" charset="0"/>
              <a:buNone/>
            </a:pPr>
            <a:endParaRPr lang="en-US" altLang="en-US" dirty="0">
              <a:solidFill>
                <a:srgbClr val="000000"/>
              </a:solidFill>
              <a:cs typeface="Arial" panose="020B0604020202020204" pitchFamily="34" charset="0"/>
            </a:endParaRPr>
          </a:p>
          <a:p>
            <a:pPr eaLnBrk="1" hangingPunct="1">
              <a:spcBef>
                <a:spcPct val="0"/>
              </a:spcBef>
              <a:buFont typeface="Arial" panose="020B0604020202020204" pitchFamily="34" charset="0"/>
              <a:buNone/>
            </a:pPr>
            <a:r>
              <a:rPr lang="en-US" altLang="en-US" dirty="0">
                <a:solidFill>
                  <a:srgbClr val="000000"/>
                </a:solidFill>
                <a:cs typeface="Arial" panose="020B0604020202020204" pitchFamily="34" charset="0"/>
              </a:rPr>
              <a:t>IB2. If women have become definitively postmenopausal, they should be offered continued tamoxifen for a total duration of 10 years or switching to up to 5 years of an aromatase inhibitor (AI) for a total duration of up to 10 years of adjuvant endocrine therapy. (</a:t>
            </a:r>
            <a:r>
              <a:rPr lang="en-US" altLang="en-US" i="1" dirty="0">
                <a:solidFill>
                  <a:srgbClr val="000000"/>
                </a:solidFill>
                <a:cs typeface="Arial" panose="020B0604020202020204" pitchFamily="34" charset="0"/>
              </a:rPr>
              <a:t>Type:</a:t>
            </a:r>
            <a:r>
              <a:rPr lang="en-US" altLang="en-US" dirty="0">
                <a:solidFill>
                  <a:srgbClr val="000000"/>
                </a:solidFill>
                <a:cs typeface="Arial" panose="020B0604020202020204" pitchFamily="34" charset="0"/>
              </a:rPr>
              <a:t>  Evidence-Based,</a:t>
            </a:r>
            <a:r>
              <a:rPr lang="en-US" altLang="en-US" i="1" dirty="0">
                <a:solidFill>
                  <a:srgbClr val="000000"/>
                </a:solidFill>
                <a:cs typeface="Arial" panose="020B0604020202020204" pitchFamily="34" charset="0"/>
              </a:rPr>
              <a:t> Evidence Quality for tamoxifen</a:t>
            </a:r>
            <a:r>
              <a:rPr lang="en-US" altLang="en-US" dirty="0">
                <a:solidFill>
                  <a:srgbClr val="000000"/>
                </a:solidFill>
                <a:cs typeface="Arial" panose="020B0604020202020204" pitchFamily="34" charset="0"/>
              </a:rPr>
              <a:t>: High, </a:t>
            </a:r>
            <a:r>
              <a:rPr lang="en-US" altLang="en-US" i="1" dirty="0">
                <a:solidFill>
                  <a:srgbClr val="000000"/>
                </a:solidFill>
                <a:cs typeface="Arial" panose="020B0604020202020204" pitchFamily="34" charset="0"/>
              </a:rPr>
              <a:t>Evidence Quality</a:t>
            </a:r>
            <a:r>
              <a:rPr lang="en-US" altLang="en-US" dirty="0">
                <a:solidFill>
                  <a:srgbClr val="000000"/>
                </a:solidFill>
                <a:cs typeface="Arial" panose="020B0604020202020204" pitchFamily="34" charset="0"/>
              </a:rPr>
              <a:t> for AI:  High; </a:t>
            </a:r>
            <a:r>
              <a:rPr lang="en-US" altLang="en-US" i="1" dirty="0">
                <a:solidFill>
                  <a:srgbClr val="000000"/>
                </a:solidFill>
                <a:cs typeface="Arial" panose="020B0604020202020204" pitchFamily="34" charset="0"/>
              </a:rPr>
              <a:t>Strength of Recommendation:</a:t>
            </a:r>
            <a:r>
              <a:rPr lang="en-US" altLang="en-US" dirty="0">
                <a:solidFill>
                  <a:srgbClr val="000000"/>
                </a:solidFill>
                <a:cs typeface="Arial" panose="020B0604020202020204" pitchFamily="34" charset="0"/>
              </a:rPr>
              <a:t> Strong)</a:t>
            </a:r>
          </a:p>
          <a:p>
            <a:pPr eaLnBrk="1" hangingPunct="1"/>
            <a:endParaRPr lang="en-US" altLang="en-US" dirty="0"/>
          </a:p>
        </p:txBody>
      </p:sp>
      <p:sp>
        <p:nvSpPr>
          <p:cNvPr id="87045" name="TextBox 3">
            <a:extLst>
              <a:ext uri="{FF2B5EF4-FFF2-40B4-BE49-F238E27FC236}">
                <a16:creationId xmlns:a16="http://schemas.microsoft.com/office/drawing/2014/main" id="{937E853A-2EC3-05E5-545B-AD592F828AF4}"/>
              </a:ext>
            </a:extLst>
          </p:cNvPr>
          <p:cNvSpPr txBox="1">
            <a:spLocks noChangeArrowheads="1"/>
          </p:cNvSpPr>
          <p:nvPr/>
        </p:nvSpPr>
        <p:spPr bwMode="auto">
          <a:xfrm>
            <a:off x="3657600" y="5943600"/>
            <a:ext cx="4492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b="0">
                <a:solidFill>
                  <a:srgbClr val="000000"/>
                </a:solidFill>
                <a:latin typeface="Arial" panose="020B0604020202020204" pitchFamily="34" charset="0"/>
                <a:cs typeface="Arial" panose="020B0604020202020204" pitchFamily="34" charset="0"/>
              </a:rPr>
              <a:t>Burstein H, et al. </a:t>
            </a:r>
            <a:r>
              <a:rPr lang="it-IT" altLang="en-US" b="0" i="1">
                <a:solidFill>
                  <a:srgbClr val="000000"/>
                </a:solidFill>
                <a:latin typeface="Arial" panose="020B0604020202020204" pitchFamily="34" charset="0"/>
                <a:cs typeface="Arial" panose="020B0604020202020204" pitchFamily="34" charset="0"/>
              </a:rPr>
              <a:t>J Clin Oncol</a:t>
            </a:r>
            <a:r>
              <a:rPr lang="it-IT" altLang="en-US" b="0">
                <a:solidFill>
                  <a:srgbClr val="000000"/>
                </a:solidFill>
                <a:latin typeface="Arial" panose="020B0604020202020204" pitchFamily="34" charset="0"/>
                <a:cs typeface="Arial" panose="020B0604020202020204" pitchFamily="34" charset="0"/>
              </a:rPr>
              <a:t>. 2014;32(21):2255-69. </a:t>
            </a:r>
            <a:endParaRPr lang="en-US" altLang="en-US" b="0">
              <a:solidFill>
                <a:srgbClr val="000000"/>
              </a:solidFill>
              <a:latin typeface="Arial" panose="020B0604020202020204" pitchFamily="34" charset="0"/>
              <a:cs typeface="Arial" panose="020B0604020202020204" pitchFamily="34" charset="0"/>
            </a:endParaRPr>
          </a:p>
          <a:p>
            <a:r>
              <a:rPr lang="en-US" altLang="en-US" b="0">
                <a:solidFill>
                  <a:srgbClr val="000000"/>
                </a:solidFill>
                <a:latin typeface="Arial" panose="020B0604020202020204" pitchFamily="34" charset="0"/>
                <a:cs typeface="Arial" panose="020B0604020202020204" pitchFamily="34" charset="0"/>
              </a:rPr>
              <a:t>Burstein H, et al. </a:t>
            </a:r>
            <a:r>
              <a:rPr lang="en-US" altLang="en-US" b="0" i="1">
                <a:solidFill>
                  <a:srgbClr val="000000"/>
                </a:solidFill>
                <a:latin typeface="Arial" panose="020B0604020202020204" pitchFamily="34" charset="0"/>
                <a:cs typeface="Arial" panose="020B0604020202020204" pitchFamily="34" charset="0"/>
              </a:rPr>
              <a:t>J Clin Oncol</a:t>
            </a:r>
            <a:r>
              <a:rPr lang="en-US" altLang="en-US" b="0">
                <a:solidFill>
                  <a:srgbClr val="000000"/>
                </a:solidFill>
                <a:latin typeface="Arial" panose="020B0604020202020204" pitchFamily="34" charset="0"/>
                <a:cs typeface="Arial" panose="020B0604020202020204" pitchFamily="34" charset="0"/>
              </a:rPr>
              <a:t>. 2016;34(14):1689-701. </a:t>
            </a:r>
          </a:p>
        </p:txBody>
      </p:sp>
      <p:sp>
        <p:nvSpPr>
          <p:cNvPr id="2" name="Rectangle 1">
            <a:extLst>
              <a:ext uri="{FF2B5EF4-FFF2-40B4-BE49-F238E27FC236}">
                <a16:creationId xmlns:a16="http://schemas.microsoft.com/office/drawing/2014/main" id="{30CCE25E-E063-F4F7-04FF-E79FB47C1915}"/>
              </a:ext>
            </a:extLst>
          </p:cNvPr>
          <p:cNvSpPr/>
          <p:nvPr/>
        </p:nvSpPr>
        <p:spPr>
          <a:xfrm>
            <a:off x="1676400" y="76200"/>
            <a:ext cx="1219200" cy="228600"/>
          </a:xfrm>
          <a:prstGeom prst="rect">
            <a:avLst/>
          </a:prstGeom>
          <a:solidFill>
            <a:srgbClr val="800000"/>
          </a:solidFill>
          <a:ln>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76320B4B-0637-9273-2716-74A8A048035C}"/>
              </a:ext>
            </a:extLst>
          </p:cNvPr>
          <p:cNvSpPr>
            <a:spLocks noGrp="1" noChangeArrowheads="1"/>
          </p:cNvSpPr>
          <p:nvPr>
            <p:ph type="title" idx="4294967295"/>
          </p:nvPr>
        </p:nvSpPr>
        <p:spPr>
          <a:xfrm>
            <a:off x="838200" y="688975"/>
            <a:ext cx="10515600" cy="752475"/>
          </a:xfrm>
        </p:spPr>
        <p:txBody>
          <a:bodyPr rtlCol="0">
            <a:normAutofit fontScale="90000"/>
          </a:bodyPr>
          <a:lstStyle/>
          <a:p>
            <a:pPr eaLnBrk="1" fontAlgn="auto" hangingPunct="1">
              <a:spcAft>
                <a:spcPts val="0"/>
              </a:spcAft>
              <a:defRPr/>
            </a:pPr>
            <a:r>
              <a:rPr lang="en-US" altLang="en-US" dirty="0">
                <a:latin typeface="+mn-lt"/>
                <a:ea typeface="+mj-ea"/>
              </a:rPr>
              <a:t>Endocrine Therapy for Premenopausal HR+ EBC Patients: Summary </a:t>
            </a:r>
          </a:p>
        </p:txBody>
      </p:sp>
      <p:sp>
        <p:nvSpPr>
          <p:cNvPr id="139267" name="Rectangle 3">
            <a:extLst>
              <a:ext uri="{FF2B5EF4-FFF2-40B4-BE49-F238E27FC236}">
                <a16:creationId xmlns:a16="http://schemas.microsoft.com/office/drawing/2014/main" id="{03C460BC-3A3B-6F0B-978A-22A8C9A15A5C}"/>
              </a:ext>
            </a:extLst>
          </p:cNvPr>
          <p:cNvSpPr>
            <a:spLocks noGrp="1" noChangeArrowheads="1"/>
          </p:cNvSpPr>
          <p:nvPr>
            <p:ph idx="4294967295"/>
          </p:nvPr>
        </p:nvSpPr>
        <p:spPr>
          <a:xfrm>
            <a:off x="838200" y="1727200"/>
            <a:ext cx="10515600" cy="4449763"/>
          </a:xfrm>
        </p:spPr>
        <p:txBody>
          <a:bodyPr rtlCol="0">
            <a:normAutofit fontScale="92500" lnSpcReduction="10000"/>
          </a:bodyPr>
          <a:lstStyle/>
          <a:p>
            <a:pPr eaLnBrk="1" fontAlgn="auto" hangingPunct="1">
              <a:spcAft>
                <a:spcPts val="0"/>
              </a:spcAft>
              <a:defRPr/>
            </a:pPr>
            <a:r>
              <a:rPr lang="en-US" altLang="en-US" dirty="0"/>
              <a:t>Optimizing endocrine therapy of utmost importance in HR+ premenopausal EBC pts</a:t>
            </a:r>
          </a:p>
          <a:p>
            <a:pPr eaLnBrk="1" fontAlgn="auto" hangingPunct="1">
              <a:spcAft>
                <a:spcPts val="0"/>
              </a:spcAft>
              <a:defRPr/>
            </a:pPr>
            <a:r>
              <a:rPr lang="en-US" altLang="en-US" dirty="0" err="1"/>
              <a:t>Premen</a:t>
            </a:r>
            <a:r>
              <a:rPr lang="en-US" altLang="en-US" dirty="0"/>
              <a:t> pts &gt; 35 with HR+ node negative, RS &lt; 11: Tamoxifen alone</a:t>
            </a:r>
          </a:p>
          <a:p>
            <a:pPr eaLnBrk="1" fontAlgn="auto" hangingPunct="1">
              <a:spcAft>
                <a:spcPts val="0"/>
              </a:spcAft>
              <a:defRPr/>
            </a:pPr>
            <a:r>
              <a:rPr lang="en-US" altLang="en-US" dirty="0" err="1"/>
              <a:t>Premen</a:t>
            </a:r>
            <a:r>
              <a:rPr lang="en-US" altLang="en-US" dirty="0"/>
              <a:t> ER+ pts have improved DFS and DDFS with OFS + AI &gt; OFS + tamoxifen &gt; tamoxifen and improved OS with OFS + tamoxifen (longer f/u needed for OS in SOFT/TEXT)</a:t>
            </a:r>
          </a:p>
          <a:p>
            <a:pPr eaLnBrk="1" fontAlgn="auto" hangingPunct="1">
              <a:spcAft>
                <a:spcPts val="0"/>
              </a:spcAft>
              <a:defRPr/>
            </a:pPr>
            <a:r>
              <a:rPr lang="en-US" altLang="en-US" dirty="0"/>
              <a:t>OFS plus AI for </a:t>
            </a:r>
            <a:r>
              <a:rPr lang="en-US" altLang="en-US" dirty="0" err="1"/>
              <a:t>premen</a:t>
            </a:r>
            <a:r>
              <a:rPr lang="en-US" altLang="en-US" dirty="0"/>
              <a:t> high risk pts – high Ki-67, low </a:t>
            </a:r>
            <a:r>
              <a:rPr lang="en-US" altLang="en-US"/>
              <a:t>PR, </a:t>
            </a:r>
            <a:r>
              <a:rPr lang="en-US" altLang="en-US" dirty="0"/>
              <a:t>higher grade or under age 35  (</a:t>
            </a:r>
            <a:r>
              <a:rPr lang="en-US" altLang="en-US" dirty="0" err="1"/>
              <a:t>overwt</a:t>
            </a:r>
            <a:r>
              <a:rPr lang="en-US" altLang="en-US" dirty="0"/>
              <a:t>/obese?)</a:t>
            </a:r>
          </a:p>
          <a:p>
            <a:pPr eaLnBrk="1" fontAlgn="auto" hangingPunct="1">
              <a:spcAft>
                <a:spcPts val="0"/>
              </a:spcAft>
              <a:defRPr/>
            </a:pPr>
            <a:r>
              <a:rPr lang="en-US" altLang="en-US" dirty="0"/>
              <a:t>10 years of tamoxifen in pre- or </a:t>
            </a:r>
            <a:r>
              <a:rPr lang="en-US" altLang="en-US" dirty="0" err="1"/>
              <a:t>perimen</a:t>
            </a:r>
            <a:r>
              <a:rPr lang="en-US" altLang="en-US" dirty="0"/>
              <a:t> pts OR AI following tamoxifen in postmen pts   (N- and N+) </a:t>
            </a:r>
          </a:p>
          <a:p>
            <a:pPr eaLnBrk="1" fontAlgn="auto" hangingPunct="1">
              <a:spcAft>
                <a:spcPts val="0"/>
              </a:spcAft>
              <a:defRPr/>
            </a:pPr>
            <a:r>
              <a:rPr lang="en-US" altLang="en-US" dirty="0"/>
              <a:t>Incomplete OFS + AI concerning – worse OS? CAUTION</a:t>
            </a:r>
          </a:p>
          <a:p>
            <a:pPr eaLnBrk="1" fontAlgn="auto" hangingPunct="1">
              <a:spcAft>
                <a:spcPts val="0"/>
              </a:spcAft>
              <a:defRPr/>
            </a:pPr>
            <a:endParaRPr lang="en-US" altLang="en-US" dirty="0"/>
          </a:p>
        </p:txBody>
      </p:sp>
      <p:sp>
        <p:nvSpPr>
          <p:cNvPr id="2" name="Rectangle 1">
            <a:extLst>
              <a:ext uri="{FF2B5EF4-FFF2-40B4-BE49-F238E27FC236}">
                <a16:creationId xmlns:a16="http://schemas.microsoft.com/office/drawing/2014/main" id="{9CA5C228-71B8-F088-F10C-44CDFBBF6EC0}"/>
              </a:ext>
            </a:extLst>
          </p:cNvPr>
          <p:cNvSpPr/>
          <p:nvPr/>
        </p:nvSpPr>
        <p:spPr>
          <a:xfrm>
            <a:off x="1676400" y="76200"/>
            <a:ext cx="1219200" cy="228600"/>
          </a:xfrm>
          <a:prstGeom prst="rect">
            <a:avLst/>
          </a:prstGeom>
          <a:solidFill>
            <a:srgbClr val="800000"/>
          </a:solidFill>
          <a:ln>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B3B0E-BE3A-BAC1-E69B-43CCFB92EE79}"/>
              </a:ext>
            </a:extLst>
          </p:cNvPr>
          <p:cNvSpPr>
            <a:spLocks noGrp="1"/>
          </p:cNvSpPr>
          <p:nvPr>
            <p:ph type="title" idx="4294967295"/>
          </p:nvPr>
        </p:nvSpPr>
        <p:spPr>
          <a:xfrm>
            <a:off x="427037" y="291683"/>
            <a:ext cx="11337925" cy="974725"/>
          </a:xfrm>
        </p:spPr>
        <p:txBody>
          <a:bodyPr>
            <a:normAutofit/>
          </a:bodyPr>
          <a:lstStyle/>
          <a:p>
            <a:r>
              <a:rPr lang="en-US" sz="3200" dirty="0"/>
              <a:t>15 Year Update of SOFT</a:t>
            </a:r>
          </a:p>
        </p:txBody>
      </p:sp>
      <p:sp>
        <p:nvSpPr>
          <p:cNvPr id="3" name="Rectangle 2">
            <a:extLst>
              <a:ext uri="{FF2B5EF4-FFF2-40B4-BE49-F238E27FC236}">
                <a16:creationId xmlns:a16="http://schemas.microsoft.com/office/drawing/2014/main" id="{F7B78031-69F7-9B47-4E90-DAC79D8BDCE5}"/>
              </a:ext>
            </a:extLst>
          </p:cNvPr>
          <p:cNvSpPr/>
          <p:nvPr/>
        </p:nvSpPr>
        <p:spPr>
          <a:xfrm>
            <a:off x="1676400" y="76200"/>
            <a:ext cx="1219200" cy="228600"/>
          </a:xfrm>
          <a:prstGeom prst="rect">
            <a:avLst/>
          </a:prstGeom>
          <a:solidFill>
            <a:srgbClr val="800000"/>
          </a:solidFill>
          <a:ln>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00E576B-9C08-149C-3ADD-74945AF5471F}"/>
              </a:ext>
            </a:extLst>
          </p:cNvPr>
          <p:cNvPicPr>
            <a:picLocks noChangeAspect="1"/>
          </p:cNvPicPr>
          <p:nvPr/>
        </p:nvPicPr>
        <p:blipFill>
          <a:blip r:embed="rId2"/>
          <a:stretch>
            <a:fillRect/>
          </a:stretch>
        </p:blipFill>
        <p:spPr>
          <a:xfrm>
            <a:off x="1219200" y="1255522"/>
            <a:ext cx="9104886" cy="5051867"/>
          </a:xfrm>
          <a:prstGeom prst="rect">
            <a:avLst/>
          </a:prstGeom>
        </p:spPr>
      </p:pic>
    </p:spTree>
    <p:extLst>
      <p:ext uri="{BB962C8B-B14F-4D97-AF65-F5344CB8AC3E}">
        <p14:creationId xmlns:p14="http://schemas.microsoft.com/office/powerpoint/2010/main" val="45035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E715A-0FE8-161B-CFAD-0AE487909F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CED514-3151-5C3B-B7EF-A25D1FA9C8D2}"/>
              </a:ext>
            </a:extLst>
          </p:cNvPr>
          <p:cNvSpPr>
            <a:spLocks noGrp="1"/>
          </p:cNvSpPr>
          <p:nvPr>
            <p:ph type="title" idx="4294967295"/>
          </p:nvPr>
        </p:nvSpPr>
        <p:spPr>
          <a:xfrm>
            <a:off x="427037" y="291683"/>
            <a:ext cx="11337925" cy="974725"/>
          </a:xfrm>
        </p:spPr>
        <p:txBody>
          <a:bodyPr>
            <a:normAutofit/>
          </a:bodyPr>
          <a:lstStyle/>
          <a:p>
            <a:r>
              <a:rPr lang="en-US" sz="3200" dirty="0"/>
              <a:t>15 Year Update of SOFT</a:t>
            </a:r>
          </a:p>
        </p:txBody>
      </p:sp>
      <p:sp>
        <p:nvSpPr>
          <p:cNvPr id="3" name="Rectangle 2">
            <a:extLst>
              <a:ext uri="{FF2B5EF4-FFF2-40B4-BE49-F238E27FC236}">
                <a16:creationId xmlns:a16="http://schemas.microsoft.com/office/drawing/2014/main" id="{B0200ABE-594B-3A72-06A3-1C0D8C0EA48B}"/>
              </a:ext>
            </a:extLst>
          </p:cNvPr>
          <p:cNvSpPr/>
          <p:nvPr/>
        </p:nvSpPr>
        <p:spPr>
          <a:xfrm>
            <a:off x="1676400" y="76200"/>
            <a:ext cx="1219200" cy="228600"/>
          </a:xfrm>
          <a:prstGeom prst="rect">
            <a:avLst/>
          </a:prstGeom>
          <a:solidFill>
            <a:srgbClr val="800000"/>
          </a:solidFill>
          <a:ln>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D8DEFF2-AE56-9232-0F99-47400AAE84E6}"/>
              </a:ext>
            </a:extLst>
          </p:cNvPr>
          <p:cNvPicPr>
            <a:picLocks noChangeAspect="1"/>
          </p:cNvPicPr>
          <p:nvPr/>
        </p:nvPicPr>
        <p:blipFill>
          <a:blip r:embed="rId2"/>
          <a:stretch>
            <a:fillRect/>
          </a:stretch>
        </p:blipFill>
        <p:spPr>
          <a:xfrm>
            <a:off x="1295400" y="1001866"/>
            <a:ext cx="9601200" cy="5322734"/>
          </a:xfrm>
          <a:prstGeom prst="rect">
            <a:avLst/>
          </a:prstGeom>
        </p:spPr>
      </p:pic>
    </p:spTree>
    <p:extLst>
      <p:ext uri="{BB962C8B-B14F-4D97-AF65-F5344CB8AC3E}">
        <p14:creationId xmlns:p14="http://schemas.microsoft.com/office/powerpoint/2010/main" val="1465176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457F8-4766-42E3-EBBC-89DB8D48B7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DD16C7-80A5-A773-9D4F-9327BDCDDC5C}"/>
              </a:ext>
            </a:extLst>
          </p:cNvPr>
          <p:cNvSpPr>
            <a:spLocks noGrp="1"/>
          </p:cNvSpPr>
          <p:nvPr>
            <p:ph type="title" idx="4294967295"/>
          </p:nvPr>
        </p:nvSpPr>
        <p:spPr>
          <a:xfrm>
            <a:off x="427037" y="291683"/>
            <a:ext cx="11337925" cy="974725"/>
          </a:xfrm>
        </p:spPr>
        <p:txBody>
          <a:bodyPr>
            <a:normAutofit/>
          </a:bodyPr>
          <a:lstStyle/>
          <a:p>
            <a:r>
              <a:rPr lang="en-US" sz="3200" dirty="0"/>
              <a:t>15 Year Update of SOFT and TEXT</a:t>
            </a:r>
          </a:p>
        </p:txBody>
      </p:sp>
      <p:sp>
        <p:nvSpPr>
          <p:cNvPr id="3" name="Rectangle 2">
            <a:extLst>
              <a:ext uri="{FF2B5EF4-FFF2-40B4-BE49-F238E27FC236}">
                <a16:creationId xmlns:a16="http://schemas.microsoft.com/office/drawing/2014/main" id="{0BD01F99-94AE-A8FA-11BF-5A5D916635A8}"/>
              </a:ext>
            </a:extLst>
          </p:cNvPr>
          <p:cNvSpPr/>
          <p:nvPr/>
        </p:nvSpPr>
        <p:spPr>
          <a:xfrm>
            <a:off x="1676400" y="76200"/>
            <a:ext cx="1219200" cy="228600"/>
          </a:xfrm>
          <a:prstGeom prst="rect">
            <a:avLst/>
          </a:prstGeom>
          <a:solidFill>
            <a:srgbClr val="800000"/>
          </a:solidFill>
          <a:ln>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CA2F1FA-FD60-2438-54E8-AB818597CA95}"/>
              </a:ext>
            </a:extLst>
          </p:cNvPr>
          <p:cNvPicPr>
            <a:picLocks noChangeAspect="1"/>
          </p:cNvPicPr>
          <p:nvPr/>
        </p:nvPicPr>
        <p:blipFill>
          <a:blip r:embed="rId2"/>
          <a:stretch>
            <a:fillRect/>
          </a:stretch>
        </p:blipFill>
        <p:spPr>
          <a:xfrm>
            <a:off x="1905000" y="1288179"/>
            <a:ext cx="8928899" cy="4992196"/>
          </a:xfrm>
          <a:prstGeom prst="rect">
            <a:avLst/>
          </a:prstGeom>
        </p:spPr>
      </p:pic>
    </p:spTree>
    <p:extLst>
      <p:ext uri="{BB962C8B-B14F-4D97-AF65-F5344CB8AC3E}">
        <p14:creationId xmlns:p14="http://schemas.microsoft.com/office/powerpoint/2010/main" val="2118577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5C55B-380D-811B-33F2-8973ED1C6F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3714D8-A4D8-F742-691A-06CE33CB2938}"/>
              </a:ext>
            </a:extLst>
          </p:cNvPr>
          <p:cNvSpPr>
            <a:spLocks noGrp="1"/>
          </p:cNvSpPr>
          <p:nvPr>
            <p:ph type="title" idx="4294967295"/>
          </p:nvPr>
        </p:nvSpPr>
        <p:spPr>
          <a:xfrm>
            <a:off x="427037" y="291683"/>
            <a:ext cx="11337925" cy="974725"/>
          </a:xfrm>
        </p:spPr>
        <p:txBody>
          <a:bodyPr>
            <a:normAutofit/>
          </a:bodyPr>
          <a:lstStyle/>
          <a:p>
            <a:r>
              <a:rPr lang="en-US" sz="3200" dirty="0"/>
              <a:t>15 Year Update of SOFT and TEXT</a:t>
            </a:r>
          </a:p>
        </p:txBody>
      </p:sp>
      <p:sp>
        <p:nvSpPr>
          <p:cNvPr id="3" name="Rectangle 2">
            <a:extLst>
              <a:ext uri="{FF2B5EF4-FFF2-40B4-BE49-F238E27FC236}">
                <a16:creationId xmlns:a16="http://schemas.microsoft.com/office/drawing/2014/main" id="{6FED704D-C42C-E357-5DC4-4E45B5CF8CA5}"/>
              </a:ext>
            </a:extLst>
          </p:cNvPr>
          <p:cNvSpPr/>
          <p:nvPr/>
        </p:nvSpPr>
        <p:spPr>
          <a:xfrm>
            <a:off x="1676400" y="76200"/>
            <a:ext cx="1219200" cy="228600"/>
          </a:xfrm>
          <a:prstGeom prst="rect">
            <a:avLst/>
          </a:prstGeom>
          <a:solidFill>
            <a:srgbClr val="800000"/>
          </a:solidFill>
          <a:ln>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CDF7F7-2C9E-56ED-A327-0EF8A6B820CF}"/>
              </a:ext>
            </a:extLst>
          </p:cNvPr>
          <p:cNvPicPr>
            <a:picLocks noChangeAspect="1"/>
          </p:cNvPicPr>
          <p:nvPr/>
        </p:nvPicPr>
        <p:blipFill>
          <a:blip r:embed="rId2"/>
          <a:stretch>
            <a:fillRect/>
          </a:stretch>
        </p:blipFill>
        <p:spPr>
          <a:xfrm>
            <a:off x="2209800" y="1258624"/>
            <a:ext cx="8763000" cy="4893983"/>
          </a:xfrm>
          <a:prstGeom prst="rect">
            <a:avLst/>
          </a:prstGeom>
        </p:spPr>
      </p:pic>
    </p:spTree>
    <p:extLst>
      <p:ext uri="{BB962C8B-B14F-4D97-AF65-F5344CB8AC3E}">
        <p14:creationId xmlns:p14="http://schemas.microsoft.com/office/powerpoint/2010/main" val="2333857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38C35-6E52-F342-50D7-E1D2D6507D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9908BA-CCE5-AB71-3C46-A73A52293523}"/>
              </a:ext>
            </a:extLst>
          </p:cNvPr>
          <p:cNvSpPr>
            <a:spLocks noGrp="1"/>
          </p:cNvSpPr>
          <p:nvPr>
            <p:ph type="title" idx="4294967295"/>
          </p:nvPr>
        </p:nvSpPr>
        <p:spPr>
          <a:xfrm>
            <a:off x="427037" y="291683"/>
            <a:ext cx="11337925" cy="974725"/>
          </a:xfrm>
        </p:spPr>
        <p:txBody>
          <a:bodyPr>
            <a:normAutofit/>
          </a:bodyPr>
          <a:lstStyle/>
          <a:p>
            <a:r>
              <a:rPr lang="en-US" sz="3200" dirty="0"/>
              <a:t>15 Year Update of SOFT and TEXT</a:t>
            </a:r>
          </a:p>
        </p:txBody>
      </p:sp>
      <p:sp>
        <p:nvSpPr>
          <p:cNvPr id="3" name="Rectangle 2">
            <a:extLst>
              <a:ext uri="{FF2B5EF4-FFF2-40B4-BE49-F238E27FC236}">
                <a16:creationId xmlns:a16="http://schemas.microsoft.com/office/drawing/2014/main" id="{601F7F47-3FF8-AE53-788D-AB01FF087407}"/>
              </a:ext>
            </a:extLst>
          </p:cNvPr>
          <p:cNvSpPr/>
          <p:nvPr/>
        </p:nvSpPr>
        <p:spPr>
          <a:xfrm>
            <a:off x="1676400" y="76200"/>
            <a:ext cx="1219200" cy="228600"/>
          </a:xfrm>
          <a:prstGeom prst="rect">
            <a:avLst/>
          </a:prstGeom>
          <a:solidFill>
            <a:srgbClr val="800000"/>
          </a:solidFill>
          <a:ln>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008B247-6534-9865-9488-17659D848516}"/>
              </a:ext>
            </a:extLst>
          </p:cNvPr>
          <p:cNvPicPr>
            <a:picLocks noChangeAspect="1"/>
          </p:cNvPicPr>
          <p:nvPr/>
        </p:nvPicPr>
        <p:blipFill>
          <a:blip r:embed="rId2"/>
          <a:stretch>
            <a:fillRect/>
          </a:stretch>
        </p:blipFill>
        <p:spPr>
          <a:xfrm>
            <a:off x="1518013" y="1066800"/>
            <a:ext cx="9155971" cy="5030965"/>
          </a:xfrm>
          <a:prstGeom prst="rect">
            <a:avLst/>
          </a:prstGeom>
        </p:spPr>
      </p:pic>
    </p:spTree>
    <p:extLst>
      <p:ext uri="{BB962C8B-B14F-4D97-AF65-F5344CB8AC3E}">
        <p14:creationId xmlns:p14="http://schemas.microsoft.com/office/powerpoint/2010/main" val="2416650639"/>
      </p:ext>
    </p:extLst>
  </p:cSld>
  <p:clrMapOvr>
    <a:masterClrMapping/>
  </p:clrMapOvr>
</p:sld>
</file>

<file path=ppt/theme/theme1.xml><?xml version="1.0" encoding="utf-8"?>
<a:theme xmlns:a="http://schemas.openxmlformats.org/drawingml/2006/main" name="SoboSlideLibraryMaster0206">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boSlideLibraryMaster0708" id="{DD3C033B-F9DA-4449-A10A-41414DC3F02E}" vid="{6F88A1AF-7BB8-9444-B68F-5E584693898D}"/>
    </a:ext>
  </a:extLst>
</a:theme>
</file>

<file path=ppt/theme/theme2.xml><?xml version="1.0" encoding="utf-8"?>
<a:theme xmlns:a="http://schemas.openxmlformats.org/drawingml/2006/main" name="1_SoboSlideLibraryMaster0206">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boSlideLibraryMaster0708" id="{DD3C033B-F9DA-4449-A10A-41414DC3F02E}" vid="{6F88A1AF-7BB8-9444-B68F-5E584693898D}"/>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10f3a55-5827-4867-b053-f8bf38e98e1a" xsi:nil="true"/>
    <lcf76f155ced4ddcb4097134ff3c332f xmlns="45e9ec89-519e-4911-95c9-484d5e7a405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C9E166F0CC97B47B53690FEF2A49C61" ma:contentTypeVersion="17" ma:contentTypeDescription="Create a new document." ma:contentTypeScope="" ma:versionID="62bcf0d535e8160328420235242ad947">
  <xsd:schema xmlns:xsd="http://www.w3.org/2001/XMLSchema" xmlns:xs="http://www.w3.org/2001/XMLSchema" xmlns:p="http://schemas.microsoft.com/office/2006/metadata/properties" xmlns:ns2="45e9ec89-519e-4911-95c9-484d5e7a405c" xmlns:ns3="810f3a55-5827-4867-b053-f8bf38e98e1a" targetNamespace="http://schemas.microsoft.com/office/2006/metadata/properties" ma:root="true" ma:fieldsID="e2631bbb7d3fab08e0f44285d288a533" ns2:_="" ns3:_="">
    <xsd:import namespace="45e9ec89-519e-4911-95c9-484d5e7a405c"/>
    <xsd:import namespace="810f3a55-5827-4867-b053-f8bf38e98e1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e9ec89-519e-4911-95c9-484d5e7a40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daa770b-274f-4e4a-afff-5f5d15b22ac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0f3a55-5827-4867-b053-f8bf38e98e1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d9185a4-0929-4e2e-b0c0-6e8acd2f8ff4}" ma:internalName="TaxCatchAll" ma:showField="CatchAllData" ma:web="810f3a55-5827-4867-b053-f8bf38e98e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168920-DAFD-4963-88F5-4811BF6C1809}">
  <ds:schemaRefs>
    <ds:schemaRef ds:uri="http://schemas.microsoft.com/sharepoint/v3/contenttype/forms"/>
  </ds:schemaRefs>
</ds:datastoreItem>
</file>

<file path=customXml/itemProps2.xml><?xml version="1.0" encoding="utf-8"?>
<ds:datastoreItem xmlns:ds="http://schemas.openxmlformats.org/officeDocument/2006/customXml" ds:itemID="{67D6C75D-2F2C-4AB6-A3EB-6E212CAABE4A}">
  <ds:schemaRefs>
    <ds:schemaRef ds:uri="http://schemas.microsoft.com/office/2006/metadata/properties"/>
    <ds:schemaRef ds:uri="http://purl.org/dc/terms/"/>
    <ds:schemaRef ds:uri="http://purl.org/dc/dcmitype/"/>
    <ds:schemaRef ds:uri="810f3a55-5827-4867-b053-f8bf38e98e1a"/>
    <ds:schemaRef ds:uri="45e9ec89-519e-4911-95c9-484d5e7a405c"/>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elements/1.1/"/>
  </ds:schemaRefs>
</ds:datastoreItem>
</file>

<file path=customXml/itemProps3.xml><?xml version="1.0" encoding="utf-8"?>
<ds:datastoreItem xmlns:ds="http://schemas.openxmlformats.org/officeDocument/2006/customXml" ds:itemID="{AE6A1C6A-6D7F-4685-A9A8-105144E29C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e9ec89-519e-4911-95c9-484d5e7a405c"/>
    <ds:schemaRef ds:uri="810f3a55-5827-4867-b053-f8bf38e98e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10565</TotalTime>
  <Words>2408</Words>
  <Application>Microsoft Macintosh PowerPoint</Application>
  <PresentationFormat>Widescreen</PresentationFormat>
  <Paragraphs>331</Paragraphs>
  <Slides>42</Slides>
  <Notes>10</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42</vt:i4>
      </vt:variant>
    </vt:vector>
  </HeadingPairs>
  <TitlesOfParts>
    <vt:vector size="59" baseType="lpstr">
      <vt:lpstr>Arial</vt:lpstr>
      <vt:lpstr>Arial Rounded MT Bold</vt:lpstr>
      <vt:lpstr>Calibri</vt:lpstr>
      <vt:lpstr>Constantia</vt:lpstr>
      <vt:lpstr>Courier New</vt:lpstr>
      <vt:lpstr>Roboto</vt:lpstr>
      <vt:lpstr>StarSymbol</vt:lpstr>
      <vt:lpstr>Symbol</vt:lpstr>
      <vt:lpstr>Tahoma</vt:lpstr>
      <vt:lpstr>Times New Roman</vt:lpstr>
      <vt:lpstr>Trebuchet MS</vt:lpstr>
      <vt:lpstr>Wingdings</vt:lpstr>
      <vt:lpstr>Wingdings 2</vt:lpstr>
      <vt:lpstr>SoboSlideLibraryMaster0206</vt:lpstr>
      <vt:lpstr>1_SoboSlideLibraryMaster0206</vt:lpstr>
      <vt:lpstr>2_Office Theme</vt:lpstr>
      <vt:lpstr>1_Office Theme</vt:lpstr>
      <vt:lpstr>PowerPoint Presentation</vt:lpstr>
      <vt:lpstr>Does ovarian suppression improve outcome?</vt:lpstr>
      <vt:lpstr>Text and Soft Joint Analysis</vt:lpstr>
      <vt:lpstr>Text and Soft Joint Analysis</vt:lpstr>
      <vt:lpstr>15 Year Update of SOFT</vt:lpstr>
      <vt:lpstr>15 Year Update of SOFT</vt:lpstr>
      <vt:lpstr>15 Year Update of SOFT and TEXT</vt:lpstr>
      <vt:lpstr>15 Year Update of SOFT and TEXT</vt:lpstr>
      <vt:lpstr>15 Year Update of SOFT and TEXT</vt:lpstr>
      <vt:lpstr>15 Year Update of SOFT and TEXT</vt:lpstr>
      <vt:lpstr>15 Year Update of SOFT and TEXT</vt:lpstr>
      <vt:lpstr>PowerPoint Presentation</vt:lpstr>
      <vt:lpstr>Adherence to Protocol Therapy in SOFT/TEXT </vt:lpstr>
      <vt:lpstr>Composite Risk and STEPP Analysis</vt:lpstr>
      <vt:lpstr>STEPP of 8-yr Freedom from Distant Recurrence according to Composite Risk</vt:lpstr>
      <vt:lpstr>Slide 14</vt:lpstr>
      <vt:lpstr>ASTRRA Trial</vt:lpstr>
      <vt:lpstr>PowerPoint Presentation</vt:lpstr>
      <vt:lpstr>Comparisons between ASTRRA and SOFT trial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21% of “premenopausal” women &lt; 55 years had  serum AMH in postmenopausal range</vt:lpstr>
      <vt:lpstr>“Premenopausal” &lt; 55 years with low AMH have no IDFS benefit with chemotherapy</vt:lpstr>
      <vt:lpstr>PowerPoint Presentation</vt:lpstr>
      <vt:lpstr>OFS Treatment in Gene Expression Profile-driven Adjuvant Chemotherapy Trials </vt:lpstr>
      <vt:lpstr>PAM50 ROR categories and prognosis: very young vs young</vt:lpstr>
      <vt:lpstr>PAM50 Intrinsic subtype distribution and prognosis by age</vt:lpstr>
      <vt:lpstr>BCI (H/I) Predictive Results for BCFI –  Prior Chemo or No Chemo</vt:lpstr>
      <vt:lpstr>Incomplete Estrogen Suppression with Gonadotropin-Releasing Hormone Agonists may Reduce Clinical Efficacy in  Premenopausal Women with Early Breast Cancer</vt:lpstr>
      <vt:lpstr>ASCO Guidelines Adjuvant Ovarian Suppression  Early Breast Cancer</vt:lpstr>
      <vt:lpstr>Premenopausal Adjuvant Endocrine Therapy</vt:lpstr>
      <vt:lpstr>Duration of adjuvant endocrine therapy for premenopausal patients</vt:lpstr>
      <vt:lpstr>ATLAS: 10 vs. 5 Years of Tamoxifen N=6,846</vt:lpstr>
      <vt:lpstr>ASCO Guideline Recommendations</vt:lpstr>
      <vt:lpstr>ASCO Guideline Recommendations</vt:lpstr>
      <vt:lpstr>Endocrine Therapy for Premenopausal HR+ EBC Patients: Summary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Objectives E5188 INT 0101</dc:title>
  <dc:creator>Barbara Lee</dc:creator>
  <cp:lastModifiedBy>Kalinsky, Kevin</cp:lastModifiedBy>
  <cp:revision>641</cp:revision>
  <cp:lastPrinted>2001-12-06T22:01:50Z</cp:lastPrinted>
  <dcterms:created xsi:type="dcterms:W3CDTF">2001-06-04T21:49:15Z</dcterms:created>
  <dcterms:modified xsi:type="dcterms:W3CDTF">2025-10-03T15:09:40Z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0x0101004C9E166F0CC97B47B53690FEF2A49C61</vt:lpwstr>
  </property>
</Properties>
</file>