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8.xml" ContentType="application/vnd.openxmlformats-officedocument.theme+xml"/>
  <Override PartName="/ppt/slideLayouts/slideLayout146.xml" ContentType="application/vnd.openxmlformats-officedocument.presentationml.slideLayout+xml"/>
  <Override PartName="/ppt/theme/theme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0.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7576" r:id="rId4"/>
    <p:sldMasterId id="2147487850" r:id="rId5"/>
    <p:sldMasterId id="2147487901" r:id="rId6"/>
    <p:sldMasterId id="2147487914" r:id="rId7"/>
    <p:sldMasterId id="2147487953" r:id="rId8"/>
    <p:sldMasterId id="2147488000" r:id="rId9"/>
    <p:sldMasterId id="2147488053" r:id="rId10"/>
    <p:sldMasterId id="2147488084" r:id="rId11"/>
    <p:sldMasterId id="2147496126" r:id="rId12"/>
    <p:sldMasterId id="2147496134" r:id="rId13"/>
    <p:sldMasterId id="2147496143" r:id="rId14"/>
    <p:sldMasterId id="2147496232" r:id="rId15"/>
  </p:sldMasterIdLst>
  <p:notesMasterIdLst>
    <p:notesMasterId r:id="rId45"/>
  </p:notesMasterIdLst>
  <p:sldIdLst>
    <p:sldId id="2147480301" r:id="rId16"/>
    <p:sldId id="2147480299" r:id="rId17"/>
    <p:sldId id="713" r:id="rId18"/>
    <p:sldId id="2147472532" r:id="rId19"/>
    <p:sldId id="2147480303" r:id="rId20"/>
    <p:sldId id="305" r:id="rId21"/>
    <p:sldId id="2145706449" r:id="rId22"/>
    <p:sldId id="2135245536" r:id="rId23"/>
    <p:sldId id="2147480302" r:id="rId24"/>
    <p:sldId id="322" r:id="rId25"/>
    <p:sldId id="2147480296" r:id="rId26"/>
    <p:sldId id="807" r:id="rId27"/>
    <p:sldId id="540" r:id="rId28"/>
    <p:sldId id="2147474613" r:id="rId29"/>
    <p:sldId id="2147480291" r:id="rId30"/>
    <p:sldId id="761" r:id="rId31"/>
    <p:sldId id="788" r:id="rId32"/>
    <p:sldId id="790" r:id="rId33"/>
    <p:sldId id="2147376259" r:id="rId34"/>
    <p:sldId id="2147480293" r:id="rId35"/>
    <p:sldId id="374" r:id="rId36"/>
    <p:sldId id="376" r:id="rId37"/>
    <p:sldId id="377" r:id="rId38"/>
    <p:sldId id="382" r:id="rId39"/>
    <p:sldId id="369" r:id="rId40"/>
    <p:sldId id="371" r:id="rId41"/>
    <p:sldId id="372" r:id="rId42"/>
    <p:sldId id="373" r:id="rId43"/>
    <p:sldId id="213524556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6299FB-7B69-D8F3-FF40-E86DBC5A8E33}" name="Linda Heg" initials="LH" userId="S::lheg@gotoper.com::58df89fd-2fcb-45e1-965e-ffee2e81727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isa A. Carey, MD" initials="LA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FCC"/>
    <a:srgbClr val="000000"/>
    <a:srgbClr val="002B5C"/>
    <a:srgbClr val="007CBA"/>
    <a:srgbClr val="869CEE"/>
    <a:srgbClr val="ADC1FD"/>
    <a:srgbClr val="A4DBF2"/>
    <a:srgbClr val="AD7392"/>
    <a:srgbClr val="BDC5E7"/>
    <a:srgbClr val="6A28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4" autoAdjust="0"/>
    <p:restoredTop sz="50000" autoAdjust="0"/>
  </p:normalViewPr>
  <p:slideViewPr>
    <p:cSldViewPr>
      <p:cViewPr>
        <p:scale>
          <a:sx n="73" d="100"/>
          <a:sy n="73" d="100"/>
        </p:scale>
        <p:origin x="576" y="283"/>
      </p:cViewPr>
      <p:guideLst>
        <p:guide orient="horz" pos="2160"/>
        <p:guide pos="3840"/>
      </p:guideLst>
    </p:cSldViewPr>
  </p:slideViewPr>
  <p:outlineViewPr>
    <p:cViewPr>
      <p:scale>
        <a:sx n="33" d="100"/>
        <a:sy n="33" d="100"/>
      </p:scale>
      <p:origin x="0" y="96"/>
    </p:cViewPr>
  </p:outlineViewPr>
  <p:notesTextViewPr>
    <p:cViewPr>
      <p:scale>
        <a:sx n="1" d="1"/>
        <a:sy n="1" d="1"/>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commentAuthors" Target="commentAuthors.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E7CD7F-0B20-4845-83F0-4546305825A4}" type="datetimeFigureOut">
              <a:rPr lang="en-US" smtClean="0"/>
              <a:pPr/>
              <a:t>11/6/2025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C0571-0557-4ABE-8D84-2DCE2F74050A}" type="slidenum">
              <a:rPr lang="en-US" smtClean="0"/>
              <a:pPr/>
              <a:t>‹#›</a:t>
            </a:fld>
            <a:endParaRPr lang="en-US" dirty="0"/>
          </a:p>
        </p:txBody>
      </p:sp>
    </p:spTree>
    <p:extLst>
      <p:ext uri="{BB962C8B-B14F-4D97-AF65-F5344CB8AC3E}">
        <p14:creationId xmlns:p14="http://schemas.microsoft.com/office/powerpoint/2010/main" val="183535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kern="1200">
                <a:solidFill>
                  <a:schemeClr val="tx1"/>
                </a:solidFill>
                <a:effectLst/>
                <a:latin typeface="+mn-lt"/>
                <a:ea typeface="+mn-ea"/>
                <a:cs typeface="+mn-cs"/>
              </a:rPr>
              <a:t>Oliveira M, </a:t>
            </a:r>
            <a:r>
              <a:rPr lang="en-US" sz="1200" b="0" i="0" kern="1200" err="1">
                <a:solidFill>
                  <a:schemeClr val="tx1"/>
                </a:solidFill>
                <a:effectLst/>
                <a:latin typeface="+mn-lt"/>
                <a:ea typeface="+mn-ea"/>
                <a:cs typeface="+mn-cs"/>
              </a:rPr>
              <a:t>Pominchuk</a:t>
            </a:r>
            <a:r>
              <a:rPr lang="en-US" sz="1200" b="0" i="0" kern="1200">
                <a:solidFill>
                  <a:schemeClr val="tx1"/>
                </a:solidFill>
                <a:effectLst/>
                <a:latin typeface="+mn-lt"/>
                <a:ea typeface="+mn-ea"/>
                <a:cs typeface="+mn-cs"/>
              </a:rPr>
              <a:t> D, </a:t>
            </a:r>
            <a:r>
              <a:rPr lang="en-US" sz="1200" b="0" i="0" kern="1200" err="1">
                <a:solidFill>
                  <a:schemeClr val="tx1"/>
                </a:solidFill>
                <a:effectLst/>
                <a:latin typeface="+mn-lt"/>
                <a:ea typeface="+mn-ea"/>
                <a:cs typeface="+mn-cs"/>
              </a:rPr>
              <a:t>Nowecki</a:t>
            </a:r>
            <a:r>
              <a:rPr lang="en-US" sz="1200" b="0" i="0" kern="1200">
                <a:solidFill>
                  <a:schemeClr val="tx1"/>
                </a:solidFill>
                <a:effectLst/>
                <a:latin typeface="+mn-lt"/>
                <a:ea typeface="+mn-ea"/>
                <a:cs typeface="+mn-cs"/>
              </a:rPr>
              <a:t> Z, et al. </a:t>
            </a:r>
            <a:r>
              <a:rPr lang="en-US" sz="1200" b="0" i="0" kern="1200" err="1">
                <a:solidFill>
                  <a:schemeClr val="tx1"/>
                </a:solidFill>
                <a:effectLst/>
                <a:latin typeface="+mn-lt"/>
                <a:ea typeface="+mn-ea"/>
                <a:cs typeface="+mn-cs"/>
              </a:rPr>
              <a:t>Camizestrant</a:t>
            </a:r>
            <a:r>
              <a:rPr lang="en-US" sz="1200" b="0" i="0" kern="1200">
                <a:solidFill>
                  <a:schemeClr val="tx1"/>
                </a:solidFill>
                <a:effectLst/>
                <a:latin typeface="+mn-lt"/>
                <a:ea typeface="+mn-ea"/>
                <a:cs typeface="+mn-cs"/>
              </a:rPr>
              <a:t>, a next-generation oral SERD, versus </a:t>
            </a:r>
            <a:r>
              <a:rPr lang="en-US" sz="1200" b="0" i="0" kern="1200" err="1">
                <a:solidFill>
                  <a:schemeClr val="tx1"/>
                </a:solidFill>
                <a:effectLst/>
                <a:latin typeface="+mn-lt"/>
                <a:ea typeface="+mn-ea"/>
                <a:cs typeface="+mn-cs"/>
              </a:rPr>
              <a:t>fulvestrant</a:t>
            </a:r>
            <a:r>
              <a:rPr lang="en-US" sz="1200" b="0" i="0" kern="1200">
                <a:solidFill>
                  <a:schemeClr val="tx1"/>
                </a:solidFill>
                <a:effectLst/>
                <a:latin typeface="+mn-lt"/>
                <a:ea typeface="+mn-ea"/>
                <a:cs typeface="+mn-cs"/>
              </a:rPr>
              <a:t> in post-menopausal women with </a:t>
            </a:r>
            <a:r>
              <a:rPr lang="en-US" sz="1200" b="0" i="0" kern="1200" err="1">
                <a:solidFill>
                  <a:schemeClr val="tx1"/>
                </a:solidFill>
                <a:effectLst/>
                <a:latin typeface="+mn-lt"/>
                <a:ea typeface="+mn-ea"/>
                <a:cs typeface="+mn-cs"/>
              </a:rPr>
              <a:t>oestrogen</a:t>
            </a:r>
            <a:r>
              <a:rPr lang="en-US" sz="1200" b="0" i="0" kern="1200">
                <a:solidFill>
                  <a:schemeClr val="tx1"/>
                </a:solidFill>
                <a:effectLst/>
                <a:latin typeface="+mn-lt"/>
                <a:ea typeface="+mn-ea"/>
                <a:cs typeface="+mn-cs"/>
              </a:rPr>
              <a:t> receptor-positive, HER2-negative advanced breast cancer (SERENA-2): a multi-dose, open-label, </a:t>
            </a:r>
            <a:r>
              <a:rPr lang="en-US" sz="1200" b="0" i="0" kern="1200" err="1">
                <a:solidFill>
                  <a:schemeClr val="tx1"/>
                </a:solidFill>
                <a:effectLst/>
                <a:latin typeface="+mn-lt"/>
                <a:ea typeface="+mn-ea"/>
                <a:cs typeface="+mn-cs"/>
              </a:rPr>
              <a:t>randomised</a:t>
            </a:r>
            <a:r>
              <a:rPr lang="en-US" sz="1200" b="0" i="0" kern="1200">
                <a:solidFill>
                  <a:schemeClr val="tx1"/>
                </a:solidFill>
                <a:effectLst/>
                <a:latin typeface="+mn-lt"/>
                <a:ea typeface="+mn-ea"/>
                <a:cs typeface="+mn-cs"/>
              </a:rPr>
              <a:t>, phase 2 trial. </a:t>
            </a:r>
            <a:r>
              <a:rPr lang="en-US" sz="1200" b="0" i="1" kern="1200">
                <a:solidFill>
                  <a:schemeClr val="tx1"/>
                </a:solidFill>
                <a:effectLst/>
                <a:latin typeface="+mn-lt"/>
                <a:ea typeface="+mn-ea"/>
                <a:cs typeface="+mn-cs"/>
              </a:rPr>
              <a:t>Lancet Oncol</a:t>
            </a:r>
            <a:r>
              <a:rPr lang="en-US" sz="1200" b="0" i="0" kern="1200">
                <a:solidFill>
                  <a:schemeClr val="tx1"/>
                </a:solidFill>
                <a:effectLst/>
                <a:latin typeface="+mn-lt"/>
                <a:ea typeface="+mn-ea"/>
                <a:cs typeface="+mn-cs"/>
              </a:rPr>
              <a:t>. 2024;25(11):1424-1439. doi:10.1016/S1470-2045(24)00387-5</a:t>
            </a:r>
            <a:endParaRPr/>
          </a:p>
        </p:txBody>
      </p:sp>
      <p:sp>
        <p:nvSpPr>
          <p:cNvPr id="1354" name="Google Shape;13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4651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Drivers of ET resistance can be broadly subdivided into two categories of (i) ER-dependent and (ii) ER-independent mechanisms. (a) Ligand binding domain Estrogen Receptor 1 (</a:t>
            </a:r>
            <a:r>
              <a:rPr lang="en-US" sz="1200" i="1" kern="1200" dirty="0">
                <a:solidFill>
                  <a:schemeClr val="tx1"/>
                </a:solidFill>
                <a:effectLst/>
                <a:latin typeface="+mn-lt"/>
                <a:ea typeface="+mn-ea"/>
                <a:cs typeface="+mn-cs"/>
              </a:rPr>
              <a:t>ESR1</a:t>
            </a:r>
            <a:r>
              <a:rPr lang="en-US" sz="1200" kern="1200" dirty="0">
                <a:solidFill>
                  <a:schemeClr val="tx1"/>
                </a:solidFill>
                <a:effectLst/>
                <a:latin typeface="+mn-lt"/>
                <a:ea typeface="+mn-ea"/>
                <a:cs typeface="+mn-cs"/>
              </a:rPr>
              <a:t>) mutations mediate ligand-independent ER signaling and promote ET resistance via constitutive ER activity, upregulated coactivator binding, and stability against proteolytic degradation; ER remains a viable therapeutic target in these tumors. ER-independent resistance may be mediated by several mechanisms including mutations or amplifications in growth factor-driven receptor tyrosine kinase (HER2, EGFR, and FGFR), alterations in MAPK pathway components including </a:t>
            </a:r>
            <a:r>
              <a:rPr lang="en-US" sz="1200" i="1" kern="1200" dirty="0">
                <a:solidFill>
                  <a:schemeClr val="tx1"/>
                </a:solidFill>
                <a:effectLst/>
                <a:latin typeface="+mn-lt"/>
                <a:ea typeface="+mn-ea"/>
                <a:cs typeface="+mn-cs"/>
              </a:rPr>
              <a:t>KRAS, BRAF, MAP2K1</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NF1</a:t>
            </a:r>
            <a:r>
              <a:rPr lang="en-US" sz="1200" kern="1200" dirty="0">
                <a:solidFill>
                  <a:schemeClr val="tx1"/>
                </a:solidFill>
                <a:effectLst/>
                <a:latin typeface="+mn-lt"/>
                <a:ea typeface="+mn-ea"/>
                <a:cs typeface="+mn-cs"/>
              </a:rPr>
              <a:t>, and upregulation in PI3K/AKT pathway signaling, though notably, </a:t>
            </a:r>
            <a:r>
              <a:rPr lang="en-US" sz="1200" i="1" kern="1200" dirty="0">
                <a:solidFill>
                  <a:schemeClr val="tx1"/>
                </a:solidFill>
                <a:effectLst/>
                <a:latin typeface="+mn-lt"/>
                <a:ea typeface="+mn-ea"/>
                <a:cs typeface="+mn-cs"/>
              </a:rPr>
              <a:t>PIK3CA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AKT </a:t>
            </a:r>
            <a:r>
              <a:rPr lang="en-US" sz="1200" kern="1200" dirty="0">
                <a:solidFill>
                  <a:schemeClr val="tx1"/>
                </a:solidFill>
                <a:effectLst/>
                <a:latin typeface="+mn-lt"/>
                <a:ea typeface="+mn-ea"/>
                <a:cs typeface="+mn-cs"/>
              </a:rPr>
              <a:t>mutations have not been shown to provoke resistance in the clinical setting. These alterations serve to upregulate mitogenic and survival signaling and promote cell cycle progression and drug resistance.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D0484-0A60-524F-8303-18CD9E7B73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92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68C6-6765-4746-BC2C-53492850656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397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6E77A-D234-EB43-88F7-F531D124F9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1316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3EF999-579E-4335-8873-ECD91202829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6558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a:ln>
                  <a:noFill/>
                </a:ln>
                <a:solidFill>
                  <a:prstClr val="black"/>
                </a:solidFill>
                <a:effectLst/>
                <a:uLnTx/>
                <a:uFillTx/>
                <a:latin typeface="Calibri"/>
                <a:ea typeface="+mn-ea"/>
                <a:cs typeface="Noto San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Noto Sans"/>
            </a:endParaRPr>
          </a:p>
        </p:txBody>
      </p:sp>
    </p:spTree>
    <p:extLst>
      <p:ext uri="{BB962C8B-B14F-4D97-AF65-F5344CB8AC3E}">
        <p14:creationId xmlns:p14="http://schemas.microsoft.com/office/powerpoint/2010/main" val="4144572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6.xml"/><Relationship Id="rId4" Type="http://schemas.openxmlformats.org/officeDocument/2006/relationships/image" Target="../media/image30.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Master" Target="../slideMasters/slideMaster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7.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11.xml"/><Relationship Id="rId5" Type="http://schemas.openxmlformats.org/officeDocument/2006/relationships/image" Target="../media/image50.png"/><Relationship Id="rId4" Type="http://schemas.openxmlformats.org/officeDocument/2006/relationships/image" Target="../media/image4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Master" Target="../slideMasters/slideMaster11.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tiff"/><Relationship Id="rId1" Type="http://schemas.openxmlformats.org/officeDocument/2006/relationships/slideMaster" Target="../slideMasters/slideMaster11.xml"/><Relationship Id="rId4" Type="http://schemas.openxmlformats.org/officeDocument/2006/relationships/image" Target="../media/image59.svg"/></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tiff"/><Relationship Id="rId1" Type="http://schemas.openxmlformats.org/officeDocument/2006/relationships/slideMaster" Target="../slideMasters/slideMaster11.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mailto:Ian_Krop@dfci.harvard.edu" TargetMode="External"/><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mailto:Ian_Krop@dfci.harvard.edu"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hyperlink" Target="mailto:Ian_Krop@dfci.harvard.edu" TargetMode="Externa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6.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Master" Target="../slideMasters/slideMaster6.xml"/><Relationship Id="rId1" Type="http://schemas.openxmlformats.org/officeDocument/2006/relationships/tags" Target="../tags/tag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5.svg"/></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05836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8573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8172451" y="1303338"/>
            <a:ext cx="3652838" cy="4477804"/>
          </a:xfrm>
          <a:prstGeom prst="roundRect">
            <a:avLst>
              <a:gd name="adj" fmla="val 4585"/>
            </a:avLst>
          </a:prstGeom>
          <a:solidFill>
            <a:schemeClr val="bg1">
              <a:lumMod val="95000"/>
            </a:schemeClr>
          </a:solidFill>
          <a:ln>
            <a:noFill/>
          </a:ln>
        </p:spPr>
        <p:txBody>
          <a:bodyPr wrap="square">
            <a:noAutofit/>
          </a:bodyPr>
          <a:lstStyle>
            <a:lvl1pPr>
              <a:defRPr/>
            </a:lvl1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8172451"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endParaRPr lang="en-GB" dirty="0"/>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dirty="0"/>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dirty="0"/>
          </a:p>
        </p:txBody>
      </p:sp>
      <p:sp>
        <p:nvSpPr>
          <p:cNvPr id="19" name="Text Placeholder 5"/>
          <p:cNvSpPr>
            <a:spLocks noGrp="1"/>
          </p:cNvSpPr>
          <p:nvPr>
            <p:ph type="body" sz="quarter" idx="19" hasCustomPrompt="1"/>
          </p:nvPr>
        </p:nvSpPr>
        <p:spPr>
          <a:xfrm>
            <a:off x="365125"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65125" y="1303338"/>
            <a:ext cx="7554913" cy="4478337"/>
          </a:xfrm>
        </p:spPr>
        <p:txBody>
          <a:bodyPr lIns="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custDataLst>
      <p:tags r:id="rId1"/>
    </p:custDataLst>
    <p:extLst>
      <p:ext uri="{BB962C8B-B14F-4D97-AF65-F5344CB8AC3E}">
        <p14:creationId xmlns:p14="http://schemas.microsoft.com/office/powerpoint/2010/main" val="37694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365125" y="1303338"/>
            <a:ext cx="3652838" cy="4477804"/>
          </a:xfrm>
          <a:prstGeom prst="roundRect">
            <a:avLst>
              <a:gd name="adj" fmla="val 4585"/>
            </a:avLst>
          </a:prstGeom>
          <a:solidFill>
            <a:schemeClr val="tx2"/>
          </a:solidFill>
          <a:ln>
            <a:noFill/>
          </a:ln>
        </p:spPr>
        <p:txBody>
          <a:bodyPr wrap="square">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365125"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endParaRPr lang="en-GB" dirty="0"/>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dirty="0"/>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dirty="0"/>
          </a:p>
        </p:txBody>
      </p:sp>
      <p:sp>
        <p:nvSpPr>
          <p:cNvPr id="19" name="Text Placeholder 5"/>
          <p:cNvSpPr>
            <a:spLocks noGrp="1"/>
          </p:cNvSpPr>
          <p:nvPr>
            <p:ph type="body" sz="quarter" idx="19" hasCustomPrompt="1"/>
          </p:nvPr>
        </p:nvSpPr>
        <p:spPr>
          <a:xfrm>
            <a:off x="4270374"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4270374" y="1303338"/>
            <a:ext cx="7554913" cy="4478337"/>
          </a:xfrm>
        </p:spPr>
        <p:txBody>
          <a:bodyPr lIns="25200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Freeform: Shape 13">
            <a:extLst>
              <a:ext uri="{FF2B5EF4-FFF2-40B4-BE49-F238E27FC236}">
                <a16:creationId xmlns:a16="http://schemas.microsoft.com/office/drawing/2014/main" id="{17107491-B576-4FBA-DF55-410D54CA7B16}"/>
              </a:ext>
            </a:extLst>
          </p:cNvPr>
          <p:cNvSpPr/>
          <p:nvPr userDrawn="1"/>
        </p:nvSpPr>
        <p:spPr>
          <a:xfrm>
            <a:off x="4017963" y="1820564"/>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15093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6223000" y="1303338"/>
            <a:ext cx="5602288" cy="4488605"/>
          </a:xfrm>
          <a:prstGeom prst="roundRect">
            <a:avLst>
              <a:gd name="adj" fmla="val 4253"/>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365125" y="1303338"/>
            <a:ext cx="5601600" cy="4488605"/>
          </a:xfrm>
          <a:prstGeom prst="roundRect">
            <a:avLst>
              <a:gd name="adj" fmla="val 3915"/>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5"/>
          <p:cNvSpPr>
            <a:spLocks noGrp="1"/>
          </p:cNvSpPr>
          <p:nvPr>
            <p:ph type="body" sz="quarter" idx="31" hasCustomPrompt="1"/>
          </p:nvPr>
        </p:nvSpPr>
        <p:spPr>
          <a:xfrm>
            <a:off x="365125" y="5791943"/>
            <a:ext cx="5607050"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4" name="Text Placeholder 5"/>
          <p:cNvSpPr>
            <a:spLocks noGrp="1"/>
          </p:cNvSpPr>
          <p:nvPr>
            <p:ph type="body" sz="quarter" idx="20" hasCustomPrompt="1"/>
          </p:nvPr>
        </p:nvSpPr>
        <p:spPr>
          <a:xfrm>
            <a:off x="6216325" y="5792438"/>
            <a:ext cx="56089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p:txBody>
          <a:bodyPr/>
          <a:lstStyle/>
          <a:p>
            <a:endParaRPr lang="en-GB" dirty="0"/>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p:txBody>
          <a:bodyPr/>
          <a:lstStyle/>
          <a:p>
            <a:endParaRPr lang="en-GB" dirty="0"/>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p>
            <a:fld id="{9F9F533D-B52E-4A2F-BF72-0ADD2D94BD75}" type="slidenum">
              <a:rPr lang="en-GB" smtClean="0"/>
              <a:pPr/>
              <a:t>‹#›</a:t>
            </a:fld>
            <a:endParaRPr lang="en-GB" dirty="0"/>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532525" y="1454538"/>
            <a:ext cx="52668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6391644" y="1454538"/>
            <a:ext cx="52650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15" name="Title 1">
            <a:extLst>
              <a:ext uri="{FF2B5EF4-FFF2-40B4-BE49-F238E27FC236}">
                <a16:creationId xmlns:a16="http://schemas.microsoft.com/office/drawing/2014/main" id="{2B8AF01B-B7EE-69F0-3113-1E07C2D58722}"/>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6" name="Subtitle 2">
            <a:extLst>
              <a:ext uri="{FF2B5EF4-FFF2-40B4-BE49-F238E27FC236}">
                <a16:creationId xmlns:a16="http://schemas.microsoft.com/office/drawing/2014/main" id="{A10D87C1-85C7-40B7-3EF5-0997E04A30B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00DBE383-AB10-CC3B-D342-10443E02C9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311890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ideo, Title and Subtitle (16x9)">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106790" y="1303338"/>
            <a:ext cx="7978421" cy="4487862"/>
          </a:xfrm>
          <a:prstGeom prst="roundRect">
            <a:avLst>
              <a:gd name="adj" fmla="val 3818"/>
            </a:avLst>
          </a:prstGeom>
          <a:solidFill>
            <a:schemeClr val="bg1">
              <a:lumMod val="95000"/>
            </a:schemeClr>
          </a:solidFill>
          <a:ln>
            <a:noFill/>
          </a:ln>
        </p:spPr>
        <p:txBody>
          <a:bodyPr lIns="108000" tIns="1008000">
            <a:normAutofit/>
          </a:bodyPr>
          <a:lstStyle>
            <a:lvl1pPr marL="0" indent="0" algn="ctr">
              <a:buNone/>
              <a:defRPr sz="2200" baseline="0">
                <a:solidFill>
                  <a:schemeClr val="tx1"/>
                </a:solidFill>
              </a:defRPr>
            </a:lvl1pPr>
          </a:lstStyle>
          <a:p>
            <a:r>
              <a:rPr lang="en-GB" dirty="0"/>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p:txBody>
          <a:bodyPr/>
          <a:lstStyle/>
          <a:p>
            <a:endParaRPr lang="en-GB" dirty="0"/>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p>
            <a:fld id="{9F9F533D-B52E-4A2F-BF72-0ADD2D94BD75}" type="slidenum">
              <a:rPr lang="en-GB" smtClean="0"/>
              <a:pPr/>
              <a:t>‹#›</a:t>
            </a:fld>
            <a:endParaRPr lang="en-GB" dirty="0"/>
          </a:p>
        </p:txBody>
      </p:sp>
      <p:sp>
        <p:nvSpPr>
          <p:cNvPr id="11" name="Title 1">
            <a:extLst>
              <a:ext uri="{FF2B5EF4-FFF2-40B4-BE49-F238E27FC236}">
                <a16:creationId xmlns:a16="http://schemas.microsoft.com/office/drawing/2014/main" id="{BF9DC526-9754-7DE6-EAC5-B9EB6B6E3CF3}"/>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F9C0347F-097D-6010-8D87-88D141F8B2F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Text Placeholder 5">
            <a:extLst>
              <a:ext uri="{FF2B5EF4-FFF2-40B4-BE49-F238E27FC236}">
                <a16:creationId xmlns:a16="http://schemas.microsoft.com/office/drawing/2014/main" id="{A123D2E9-B2C7-255F-E578-0BCEF8C8BFCD}"/>
              </a:ext>
            </a:extLst>
          </p:cNvPr>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5" name="Freeform: Shape 14">
            <a:extLst>
              <a:ext uri="{FF2B5EF4-FFF2-40B4-BE49-F238E27FC236}">
                <a16:creationId xmlns:a16="http://schemas.microsoft.com/office/drawing/2014/main" id="{73180677-148E-F381-0168-9327D51EF5C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99471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p>
            <a:fld id="{9F9F533D-B52E-4A2F-BF72-0ADD2D94BD75}" type="slidenum">
              <a:rPr lang="en-GB" smtClean="0"/>
              <a:pPr/>
              <a:t>‹#›</a:t>
            </a:fld>
            <a:endParaRPr lang="en-GB" dirty="0"/>
          </a:p>
        </p:txBody>
      </p:sp>
      <p:sp>
        <p:nvSpPr>
          <p:cNvPr id="5" name="Media Placeholder 5"/>
          <p:cNvSpPr>
            <a:spLocks noGrp="1" noChangeAspect="1"/>
          </p:cNvSpPr>
          <p:nvPr>
            <p:ph type="media" sz="quarter" idx="12" hasCustomPrompt="1"/>
          </p:nvPr>
        </p:nvSpPr>
        <p:spPr>
          <a:xfrm>
            <a:off x="242888" y="242888"/>
            <a:ext cx="11352439" cy="6384013"/>
          </a:xfrm>
          <a:prstGeom prst="roundRect">
            <a:avLst>
              <a:gd name="adj" fmla="val 2727"/>
            </a:avLst>
          </a:prstGeom>
          <a:solidFill>
            <a:schemeClr val="bg1">
              <a:lumMod val="95000"/>
            </a:schemeClr>
          </a:solidFill>
          <a:ln>
            <a:noFill/>
          </a:ln>
        </p:spPr>
        <p:txBody>
          <a:bodyPr lIns="108000" tIns="108000" bIns="1224000" anchor="ctr">
            <a:normAutofit/>
          </a:bodyPr>
          <a:lstStyle>
            <a:lvl1pPr marL="0" indent="0" algn="ctr">
              <a:buNone/>
              <a:defRPr sz="2200" i="0" baseline="0">
                <a:solidFill>
                  <a:schemeClr val="tx1"/>
                </a:solidFill>
              </a:defRPr>
            </a:lvl1pPr>
          </a:lstStyle>
          <a:p>
            <a:r>
              <a:rPr lang="en-GB" dirty="0"/>
              <a:t>[Click on the film icon to insert video]</a:t>
            </a:r>
          </a:p>
        </p:txBody>
      </p:sp>
    </p:spTree>
    <p:extLst>
      <p:ext uri="{BB962C8B-B14F-4D97-AF65-F5344CB8AC3E}">
        <p14:creationId xmlns:p14="http://schemas.microsoft.com/office/powerpoint/2010/main" val="251081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8172451" y="1303338"/>
            <a:ext cx="3652838" cy="4787862"/>
          </a:xfrm>
          <a:prstGeom prst="roundRect">
            <a:avLst>
              <a:gd name="adj" fmla="val 4782"/>
            </a:avLst>
          </a:prstGeom>
          <a:solidFill>
            <a:schemeClr val="bg1">
              <a:lumMod val="95000"/>
            </a:schemeClr>
          </a:solidFill>
          <a:ln>
            <a:noFill/>
          </a:ln>
        </p:spPr>
        <p:txBody>
          <a:bodyPr lIns="180000" tIns="576000" bIns="72000" anchor="ctr">
            <a:noAutofit/>
          </a:bodyPr>
          <a:lstStyle>
            <a:lvl1pPr marL="0" indent="0" algn="ctr">
              <a:buNone/>
              <a:defRPr sz="200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r>
              <a:rPr lang="en-GB" dirty="0"/>
              <a:t>[The image can then be scaled within the frame by using the ‘Crop’ feature in the ‘Picture Format’ tab of the ribbon.</a:t>
            </a:r>
            <a:r>
              <a:rPr lang="en-US" dirty="0"/>
              <a:t> Right click on image to add/edit alt text</a:t>
            </a:r>
            <a:r>
              <a:rPr lang="en-GB" dirty="0"/>
              <a:t>]</a:t>
            </a:r>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endParaRPr lang="en-GB" dirty="0"/>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dirty="0"/>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55436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endParaRPr lang="en-GB" dirty="0"/>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dirty="0"/>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18" name="Picture Placeholder 17">
            <a:extLst>
              <a:ext uri="{FF2B5EF4-FFF2-40B4-BE49-F238E27FC236}">
                <a16:creationId xmlns:a16="http://schemas.microsoft.com/office/drawing/2014/main" id="{E219C323-6E00-D14B-433A-AFFED48030D6}"/>
              </a:ext>
            </a:extLst>
          </p:cNvPr>
          <p:cNvSpPr>
            <a:spLocks noGrp="1"/>
          </p:cNvSpPr>
          <p:nvPr>
            <p:ph type="pic" sz="quarter" idx="14" hasCustomPrompt="1"/>
          </p:nvPr>
        </p:nvSpPr>
        <p:spPr>
          <a:xfrm>
            <a:off x="4270375" y="1303337"/>
            <a:ext cx="7554913" cy="4788000"/>
          </a:xfrm>
          <a:custGeom>
            <a:avLst/>
            <a:gdLst>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26638 w 7554913"/>
              <a:gd name="connsiteY8" fmla="*/ 1402309 h 4788000"/>
              <a:gd name="connsiteX9" fmla="*/ 807326 w 7554913"/>
              <a:gd name="connsiteY9" fmla="*/ 937371 h 4788000"/>
              <a:gd name="connsiteX10" fmla="*/ 850924 w 7554913"/>
              <a:gd name="connsiteY10" fmla="*/ 893772 h 4788000"/>
              <a:gd name="connsiteX11" fmla="*/ 850924 w 7554913"/>
              <a:gd name="connsiteY11" fmla="*/ 639447 h 4788000"/>
              <a:gd name="connsiteX12" fmla="*/ 1360669 w 7554913"/>
              <a:gd name="connsiteY12" fmla="*/ 12872 h 4788000"/>
              <a:gd name="connsiteX13" fmla="*/ 1482160 w 7554913"/>
              <a:gd name="connsiteY13" fmla="*/ 815 h 4788000"/>
              <a:gd name="connsiteX14" fmla="*/ 1697038 w 7554913"/>
              <a:gd name="connsiteY14" fmla="*/ 815 h 4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8000">
                <a:moveTo>
                  <a:pt x="1697038" y="0"/>
                </a:moveTo>
                <a:lnTo>
                  <a:pt x="7378379" y="0"/>
                </a:lnTo>
                <a:cubicBezTo>
                  <a:pt x="7475876" y="0"/>
                  <a:pt x="7554913" y="79037"/>
                  <a:pt x="7554913" y="176534"/>
                </a:cubicBezTo>
                <a:lnTo>
                  <a:pt x="7554913" y="4611466"/>
                </a:lnTo>
                <a:cubicBezTo>
                  <a:pt x="7554913" y="4708963"/>
                  <a:pt x="7475876" y="4788000"/>
                  <a:pt x="7378379" y="4788000"/>
                </a:cubicBezTo>
                <a:lnTo>
                  <a:pt x="176534" y="4788000"/>
                </a:lnTo>
                <a:cubicBezTo>
                  <a:pt x="79037" y="4788000"/>
                  <a:pt x="0" y="4708963"/>
                  <a:pt x="0" y="4611466"/>
                </a:cubicBezTo>
                <a:lnTo>
                  <a:pt x="0" y="1489211"/>
                </a:lnTo>
                <a:lnTo>
                  <a:pt x="26638" y="1402309"/>
                </a:lnTo>
                <a:cubicBezTo>
                  <a:pt x="160159" y="1094053"/>
                  <a:pt x="469438" y="948270"/>
                  <a:pt x="807326" y="937371"/>
                </a:cubicBezTo>
                <a:cubicBezTo>
                  <a:pt x="836392" y="937371"/>
                  <a:pt x="850924" y="915573"/>
                  <a:pt x="850924" y="893772"/>
                </a:cubicBezTo>
                <a:lnTo>
                  <a:pt x="850924" y="639447"/>
                </a:lnTo>
                <a:cubicBezTo>
                  <a:pt x="850924" y="327898"/>
                  <a:pt x="1067897" y="71983"/>
                  <a:pt x="1360669" y="12872"/>
                </a:cubicBezTo>
                <a:lnTo>
                  <a:pt x="1482160" y="815"/>
                </a:lnTo>
                <a:lnTo>
                  <a:pt x="1697038" y="815"/>
                </a:ln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A2B84926-EEA3-D13A-C1FB-3FEC18A73AF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E1464933-1F00-DED1-00C8-C81A38AE38F7}"/>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62DCCF40-1773-437E-7AB4-DDD201CB4D4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86303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and Text 3">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endParaRPr lang="en-GB" dirty="0"/>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dirty="0"/>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17" name="Picture Placeholder 16">
            <a:extLst>
              <a:ext uri="{FF2B5EF4-FFF2-40B4-BE49-F238E27FC236}">
                <a16:creationId xmlns:a16="http://schemas.microsoft.com/office/drawing/2014/main" id="{78DB8D52-5A42-AF02-A231-C38CC50C6F79}"/>
              </a:ext>
            </a:extLst>
          </p:cNvPr>
          <p:cNvSpPr>
            <a:spLocks noGrp="1"/>
          </p:cNvSpPr>
          <p:nvPr>
            <p:ph type="pic" sz="quarter" idx="14" hasCustomPrompt="1"/>
          </p:nvPr>
        </p:nvSpPr>
        <p:spPr>
          <a:xfrm>
            <a:off x="4270375" y="1303337"/>
            <a:ext cx="7554913" cy="4787900"/>
          </a:xfrm>
          <a:custGeom>
            <a:avLst/>
            <a:gdLst>
              <a:gd name="connsiteX0" fmla="*/ 176482 w 7554913"/>
              <a:gd name="connsiteY0" fmla="*/ 0 h 4787900"/>
              <a:gd name="connsiteX1" fmla="*/ 7378431 w 7554913"/>
              <a:gd name="connsiteY1" fmla="*/ 0 h 4787900"/>
              <a:gd name="connsiteX2" fmla="*/ 7554913 w 7554913"/>
              <a:gd name="connsiteY2" fmla="*/ 176482 h 4787900"/>
              <a:gd name="connsiteX3" fmla="*/ 7554913 w 7554913"/>
              <a:gd name="connsiteY3" fmla="*/ 4611418 h 4787900"/>
              <a:gd name="connsiteX4" fmla="*/ 7378431 w 7554913"/>
              <a:gd name="connsiteY4" fmla="*/ 4787900 h 4787900"/>
              <a:gd name="connsiteX5" fmla="*/ 176482 w 7554913"/>
              <a:gd name="connsiteY5" fmla="*/ 4787900 h 4787900"/>
              <a:gd name="connsiteX6" fmla="*/ 0 w 7554913"/>
              <a:gd name="connsiteY6" fmla="*/ 4611418 h 4787900"/>
              <a:gd name="connsiteX7" fmla="*/ 0 w 7554913"/>
              <a:gd name="connsiteY7" fmla="*/ 2799479 h 4787900"/>
              <a:gd name="connsiteX8" fmla="*/ 3012 w 7554913"/>
              <a:gd name="connsiteY8" fmla="*/ 2763995 h 4787900"/>
              <a:gd name="connsiteX9" fmla="*/ 415133 w 7554913"/>
              <a:gd name="connsiteY9" fmla="*/ 2402680 h 4787900"/>
              <a:gd name="connsiteX10" fmla="*/ 415133 w 7554913"/>
              <a:gd name="connsiteY10" fmla="*/ 2385217 h 4787900"/>
              <a:gd name="connsiteX11" fmla="*/ 3012 w 7554913"/>
              <a:gd name="connsiteY11" fmla="*/ 2023907 h 4787900"/>
              <a:gd name="connsiteX12" fmla="*/ 0 w 7554913"/>
              <a:gd name="connsiteY12" fmla="*/ 1988423 h 4787900"/>
              <a:gd name="connsiteX13" fmla="*/ 0 w 7554913"/>
              <a:gd name="connsiteY13" fmla="*/ 176482 h 4787900"/>
              <a:gd name="connsiteX14" fmla="*/ 176482 w 7554913"/>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7900">
                <a:moveTo>
                  <a:pt x="176482" y="0"/>
                </a:moveTo>
                <a:lnTo>
                  <a:pt x="7378431" y="0"/>
                </a:lnTo>
                <a:cubicBezTo>
                  <a:pt x="7475899" y="0"/>
                  <a:pt x="7554913" y="79014"/>
                  <a:pt x="7554913" y="176482"/>
                </a:cubicBezTo>
                <a:lnTo>
                  <a:pt x="7554913" y="4611418"/>
                </a:lnTo>
                <a:cubicBezTo>
                  <a:pt x="7554913" y="4708886"/>
                  <a:pt x="7475899" y="4787900"/>
                  <a:pt x="7378431" y="4787900"/>
                </a:cubicBezTo>
                <a:lnTo>
                  <a:pt x="176482" y="4787900"/>
                </a:lnTo>
                <a:cubicBezTo>
                  <a:pt x="79014" y="4787900"/>
                  <a:pt x="0" y="4708886"/>
                  <a:pt x="0" y="4611418"/>
                </a:cubicBezTo>
                <a:lnTo>
                  <a:pt x="0" y="2799479"/>
                </a:lnTo>
                <a:lnTo>
                  <a:pt x="3012" y="2763995"/>
                </a:lnTo>
                <a:cubicBezTo>
                  <a:pt x="35433" y="2581833"/>
                  <a:pt x="179824" y="2466853"/>
                  <a:pt x="415133" y="2402680"/>
                </a:cubicBezTo>
                <a:cubicBezTo>
                  <a:pt x="425612" y="2399188"/>
                  <a:pt x="425612" y="2388709"/>
                  <a:pt x="415133" y="2385217"/>
                </a:cubicBezTo>
                <a:cubicBezTo>
                  <a:pt x="179824" y="2321043"/>
                  <a:pt x="35433" y="2206068"/>
                  <a:pt x="3012" y="2023907"/>
                </a:cubicBezTo>
                <a:lnTo>
                  <a:pt x="0" y="1988423"/>
                </a:lnTo>
                <a:lnTo>
                  <a:pt x="0" y="176482"/>
                </a:lnTo>
                <a:cubicBezTo>
                  <a:pt x="0" y="79014"/>
                  <a:pt x="79014" y="0"/>
                  <a:pt x="176482" y="0"/>
                </a:cubicBez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D7744E32-9E6E-5A11-A7A0-D8AFCFEDB90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89AF8F91-23D2-DD88-482D-7FAFF27C513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9FB64EB2-7F66-5CCC-3945-F5156896877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8111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and Text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DFB8F13-AB38-63DB-D1F1-86B6EF73DD2A}"/>
              </a:ext>
            </a:extLst>
          </p:cNvPr>
          <p:cNvSpPr>
            <a:spLocks noGrp="1"/>
          </p:cNvSpPr>
          <p:nvPr>
            <p:ph type="pic" sz="quarter" idx="14" hasCustomPrompt="1"/>
          </p:nvPr>
        </p:nvSpPr>
        <p:spPr>
          <a:xfrm>
            <a:off x="8172451" y="242888"/>
            <a:ext cx="3652838" cy="5848312"/>
          </a:xfrm>
          <a:custGeom>
            <a:avLst/>
            <a:gdLst>
              <a:gd name="connsiteX0" fmla="*/ 190569 w 3652838"/>
              <a:gd name="connsiteY0" fmla="*/ 0 h 5848312"/>
              <a:gd name="connsiteX1" fmla="*/ 3462269 w 3652838"/>
              <a:gd name="connsiteY1" fmla="*/ 0 h 5848312"/>
              <a:gd name="connsiteX2" fmla="*/ 3652838 w 3652838"/>
              <a:gd name="connsiteY2" fmla="*/ 190569 h 5848312"/>
              <a:gd name="connsiteX3" fmla="*/ 3652838 w 3652838"/>
              <a:gd name="connsiteY3" fmla="*/ 5657743 h 5848312"/>
              <a:gd name="connsiteX4" fmla="*/ 3462269 w 3652838"/>
              <a:gd name="connsiteY4" fmla="*/ 5848312 h 5848312"/>
              <a:gd name="connsiteX5" fmla="*/ 190569 w 3652838"/>
              <a:gd name="connsiteY5" fmla="*/ 5848312 h 5848312"/>
              <a:gd name="connsiteX6" fmla="*/ 0 w 3652838"/>
              <a:gd name="connsiteY6" fmla="*/ 5657743 h 5848312"/>
              <a:gd name="connsiteX7" fmla="*/ 0 w 3652838"/>
              <a:gd name="connsiteY7" fmla="*/ 3402065 h 5848312"/>
              <a:gd name="connsiteX8" fmla="*/ 7373 w 3652838"/>
              <a:gd name="connsiteY8" fmla="*/ 3315183 h 5848312"/>
              <a:gd name="connsiteX9" fmla="*/ 442863 w 3652838"/>
              <a:gd name="connsiteY9" fmla="*/ 2933380 h 5848312"/>
              <a:gd name="connsiteX10" fmla="*/ 442863 w 3652838"/>
              <a:gd name="connsiteY10" fmla="*/ 2914928 h 5848312"/>
              <a:gd name="connsiteX11" fmla="*/ 7373 w 3652838"/>
              <a:gd name="connsiteY11" fmla="*/ 2533130 h 5848312"/>
              <a:gd name="connsiteX12" fmla="*/ 0 w 3652838"/>
              <a:gd name="connsiteY12" fmla="*/ 2446249 h 5848312"/>
              <a:gd name="connsiteX13" fmla="*/ 0 w 3652838"/>
              <a:gd name="connsiteY13" fmla="*/ 190569 h 5848312"/>
              <a:gd name="connsiteX14" fmla="*/ 190569 w 3652838"/>
              <a:gd name="connsiteY14" fmla="*/ 0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2838" h="5848312">
                <a:moveTo>
                  <a:pt x="190569" y="0"/>
                </a:moveTo>
                <a:lnTo>
                  <a:pt x="3462269" y="0"/>
                </a:lnTo>
                <a:cubicBezTo>
                  <a:pt x="3567517" y="0"/>
                  <a:pt x="3652838" y="85321"/>
                  <a:pt x="3652838" y="190569"/>
                </a:cubicBezTo>
                <a:lnTo>
                  <a:pt x="3652838" y="5657743"/>
                </a:lnTo>
                <a:cubicBezTo>
                  <a:pt x="3652838" y="5762991"/>
                  <a:pt x="3567517" y="5848312"/>
                  <a:pt x="3462269" y="5848312"/>
                </a:cubicBezTo>
                <a:lnTo>
                  <a:pt x="190569" y="5848312"/>
                </a:lnTo>
                <a:cubicBezTo>
                  <a:pt x="85321" y="5848312"/>
                  <a:pt x="0" y="5762991"/>
                  <a:pt x="0" y="5657743"/>
                </a:cubicBezTo>
                <a:lnTo>
                  <a:pt x="0" y="3402065"/>
                </a:lnTo>
                <a:lnTo>
                  <a:pt x="7373" y="3315183"/>
                </a:lnTo>
                <a:cubicBezTo>
                  <a:pt x="41632" y="3122692"/>
                  <a:pt x="194211" y="3001193"/>
                  <a:pt x="442863" y="2933380"/>
                </a:cubicBezTo>
                <a:cubicBezTo>
                  <a:pt x="453936" y="2929691"/>
                  <a:pt x="453936" y="2918617"/>
                  <a:pt x="442863" y="2914928"/>
                </a:cubicBezTo>
                <a:cubicBezTo>
                  <a:pt x="194211" y="2847115"/>
                  <a:pt x="41632" y="2725620"/>
                  <a:pt x="7373" y="2533130"/>
                </a:cubicBezTo>
                <a:lnTo>
                  <a:pt x="0" y="2446249"/>
                </a:lnTo>
                <a:lnTo>
                  <a:pt x="0" y="190569"/>
                </a:lnTo>
                <a:cubicBezTo>
                  <a:pt x="0" y="85321"/>
                  <a:pt x="85321" y="0"/>
                  <a:pt x="190569" y="0"/>
                </a:cubicBezTo>
                <a:close/>
              </a:path>
            </a:pathLst>
          </a:custGeom>
          <a:solidFill>
            <a:schemeClr val="bg1">
              <a:lumMod val="95000"/>
            </a:schemeClr>
          </a:solidFill>
          <a:ln>
            <a:noFill/>
          </a:ln>
        </p:spPr>
        <p:txBody>
          <a:bodyPr wrap="square" lIns="108000" tIns="576000" rIns="108000" bIns="72000" anchor="ctr">
            <a:noAutofit/>
          </a:bodyPr>
          <a:lstStyle>
            <a:lvl1pPr marL="0" indent="0" algn="ctr">
              <a:buNone/>
              <a:defRPr sz="220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endParaRPr lang="en-GB" dirty="0"/>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endParaRPr lang="en-GB" dirty="0"/>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dirty="0"/>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C102126E-B6A8-2921-6EF1-1AB371E2B266}"/>
              </a:ext>
            </a:extLst>
          </p:cNvPr>
          <p:cNvSpPr>
            <a:spLocks noGrp="1"/>
          </p:cNvSpPr>
          <p:nvPr>
            <p:ph type="title"/>
          </p:nvPr>
        </p:nvSpPr>
        <p:spPr>
          <a:xfrm>
            <a:off x="365126" y="242888"/>
            <a:ext cx="7554912"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6475D3A0-2D66-AC67-134B-77A55D269BD2}"/>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21FF2E9-41D3-FCB0-8100-2CB5AD7B06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39261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mage and Text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E2B43-F98E-82F3-DBAA-FC13402D7C79}"/>
              </a:ext>
            </a:extLst>
          </p:cNvPr>
          <p:cNvSpPr>
            <a:spLocks noGrp="1"/>
          </p:cNvSpPr>
          <p:nvPr>
            <p:ph type="pic" sz="quarter" idx="14" hasCustomPrompt="1"/>
          </p:nvPr>
        </p:nvSpPr>
        <p:spPr>
          <a:xfrm>
            <a:off x="4270375" y="242888"/>
            <a:ext cx="7554914" cy="5848312"/>
          </a:xfrm>
          <a:custGeom>
            <a:avLst/>
            <a:gdLst>
              <a:gd name="connsiteX0" fmla="*/ 2145019 w 7554914"/>
              <a:gd name="connsiteY0" fmla="*/ 0 h 5848312"/>
              <a:gd name="connsiteX1" fmla="*/ 7370751 w 7554914"/>
              <a:gd name="connsiteY1" fmla="*/ 0 h 5848312"/>
              <a:gd name="connsiteX2" fmla="*/ 7554914 w 7554914"/>
              <a:gd name="connsiteY2" fmla="*/ 184163 h 5848312"/>
              <a:gd name="connsiteX3" fmla="*/ 7554914 w 7554914"/>
              <a:gd name="connsiteY3" fmla="*/ 5664149 h 5848312"/>
              <a:gd name="connsiteX4" fmla="*/ 7370751 w 7554914"/>
              <a:gd name="connsiteY4" fmla="*/ 5848312 h 5848312"/>
              <a:gd name="connsiteX5" fmla="*/ 184163 w 7554914"/>
              <a:gd name="connsiteY5" fmla="*/ 5848312 h 5848312"/>
              <a:gd name="connsiteX6" fmla="*/ 0 w 7554914"/>
              <a:gd name="connsiteY6" fmla="*/ 5664149 h 5848312"/>
              <a:gd name="connsiteX7" fmla="*/ 0 w 7554914"/>
              <a:gd name="connsiteY7" fmla="*/ 2161063 h 5848312"/>
              <a:gd name="connsiteX8" fmla="*/ 38324 w 7554914"/>
              <a:gd name="connsiteY8" fmla="*/ 2036037 h 5848312"/>
              <a:gd name="connsiteX9" fmla="*/ 1172960 w 7554914"/>
              <a:gd name="connsiteY9" fmla="*/ 1360305 h 5848312"/>
              <a:gd name="connsiteX10" fmla="*/ 1236325 w 7554914"/>
              <a:gd name="connsiteY10" fmla="*/ 1296939 h 5848312"/>
              <a:gd name="connsiteX11" fmla="*/ 1236325 w 7554914"/>
              <a:gd name="connsiteY11" fmla="*/ 927309 h 5848312"/>
              <a:gd name="connsiteX12" fmla="*/ 1977178 w 7554914"/>
              <a:gd name="connsiteY12" fmla="*/ 16657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4914" h="5848312">
                <a:moveTo>
                  <a:pt x="2145019" y="0"/>
                </a:moveTo>
                <a:lnTo>
                  <a:pt x="7370751" y="0"/>
                </a:lnTo>
                <a:cubicBezTo>
                  <a:pt x="7472461" y="0"/>
                  <a:pt x="7554914" y="82453"/>
                  <a:pt x="7554914" y="184163"/>
                </a:cubicBezTo>
                <a:lnTo>
                  <a:pt x="7554914" y="5664149"/>
                </a:lnTo>
                <a:cubicBezTo>
                  <a:pt x="7554914" y="5765859"/>
                  <a:pt x="7472461" y="5848312"/>
                  <a:pt x="7370751" y="5848312"/>
                </a:cubicBezTo>
                <a:lnTo>
                  <a:pt x="184163" y="5848312"/>
                </a:lnTo>
                <a:cubicBezTo>
                  <a:pt x="82453" y="5848312"/>
                  <a:pt x="0" y="5765859"/>
                  <a:pt x="0" y="5664149"/>
                </a:cubicBezTo>
                <a:lnTo>
                  <a:pt x="0" y="2161063"/>
                </a:lnTo>
                <a:lnTo>
                  <a:pt x="38324" y="2036037"/>
                </a:lnTo>
                <a:cubicBezTo>
                  <a:pt x="232381" y="1588024"/>
                  <a:pt x="681881" y="1376146"/>
                  <a:pt x="1172960" y="1360305"/>
                </a:cubicBezTo>
                <a:cubicBezTo>
                  <a:pt x="1215204" y="1360305"/>
                  <a:pt x="1236325" y="1328624"/>
                  <a:pt x="1236325" y="1296939"/>
                </a:cubicBezTo>
                <a:lnTo>
                  <a:pt x="1236325" y="927309"/>
                </a:lnTo>
                <a:cubicBezTo>
                  <a:pt x="1236325" y="474509"/>
                  <a:pt x="1551669" y="102568"/>
                  <a:pt x="1977178" y="16657"/>
                </a:cubicBezTo>
                <a:close/>
              </a:path>
            </a:pathLst>
          </a:custGeom>
          <a:solidFill>
            <a:schemeClr val="bg1">
              <a:lumMod val="95000"/>
            </a:schemeClr>
          </a:solidFill>
          <a:ln>
            <a:noFill/>
          </a:ln>
        </p:spPr>
        <p:txBody>
          <a:bodyPr wrap="square" lIns="180000" tIns="576000" bIns="72000" anchor="ctr">
            <a:noAutofit/>
          </a:bodyPr>
          <a:lstStyle>
            <a:lvl1pPr marL="0" indent="0" algn="ctr">
              <a:buNone/>
              <a:defRPr sz="220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9" name="Text Placeholder 6"/>
          <p:cNvSpPr>
            <a:spLocks noGrp="1"/>
          </p:cNvSpPr>
          <p:nvPr>
            <p:ph type="body" sz="quarter" idx="13" hasCustomPrompt="1"/>
          </p:nvPr>
        </p:nvSpPr>
        <p:spPr>
          <a:xfrm>
            <a:off x="365126" y="1304101"/>
            <a:ext cx="3652839"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endParaRPr lang="en-GB" dirty="0"/>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dirty="0"/>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6" y="5792400"/>
            <a:ext cx="3652993"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D08CFF33-B49E-9711-53F9-19D0CC0A16DD}"/>
              </a:ext>
            </a:extLst>
          </p:cNvPr>
          <p:cNvSpPr>
            <a:spLocks noGrp="1"/>
          </p:cNvSpPr>
          <p:nvPr>
            <p:ph type="title" hasCustomPrompt="1"/>
          </p:nvPr>
        </p:nvSpPr>
        <p:spPr>
          <a:xfrm>
            <a:off x="365126" y="242888"/>
            <a:ext cx="3905250" cy="430887"/>
          </a:xfrm>
        </p:spPr>
        <p:txBody>
          <a:bodyPr/>
          <a:lstStyle>
            <a:lvl1pPr>
              <a:defRPr/>
            </a:lvl1pPr>
          </a:lstStyle>
          <a:p>
            <a:r>
              <a:rPr lang="en-US"/>
              <a:t>Click to add title</a:t>
            </a:r>
          </a:p>
        </p:txBody>
      </p:sp>
      <p:sp>
        <p:nvSpPr>
          <p:cNvPr id="13" name="Subtitle 2">
            <a:extLst>
              <a:ext uri="{FF2B5EF4-FFF2-40B4-BE49-F238E27FC236}">
                <a16:creationId xmlns:a16="http://schemas.microsoft.com/office/drawing/2014/main" id="{FA3CE1FB-D5F5-92E1-9D34-DB8E8889C90B}"/>
              </a:ext>
            </a:extLst>
          </p:cNvPr>
          <p:cNvSpPr>
            <a:spLocks noGrp="1"/>
          </p:cNvSpPr>
          <p:nvPr>
            <p:ph type="subTitle" idx="1" hasCustomPrompt="1"/>
          </p:nvPr>
        </p:nvSpPr>
        <p:spPr>
          <a:xfrm>
            <a:off x="365125" y="694950"/>
            <a:ext cx="39052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B91AF96-43AB-49E0-5AA2-71826DA9639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390551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8526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mage and Text with Subheading">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2100262"/>
            <a:ext cx="3652838" cy="3692137"/>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endParaRPr lang="en-GB" dirty="0"/>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dirty="0"/>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25" name="Text Placeholder 24">
            <a:extLst>
              <a:ext uri="{FF2B5EF4-FFF2-40B4-BE49-F238E27FC236}">
                <a16:creationId xmlns:a16="http://schemas.microsoft.com/office/drawing/2014/main" id="{0FC42DF1-9B7E-9A5C-E40E-35292FD97B55}"/>
              </a:ext>
            </a:extLst>
          </p:cNvPr>
          <p:cNvSpPr>
            <a:spLocks noGrp="1"/>
          </p:cNvSpPr>
          <p:nvPr>
            <p:ph type="body" sz="quarter" idx="32" hasCustomPrompt="1"/>
          </p:nvPr>
        </p:nvSpPr>
        <p:spPr>
          <a:xfrm>
            <a:off x="365126" y="1303338"/>
            <a:ext cx="3480970" cy="796925"/>
          </a:xfrm>
        </p:spPr>
        <p:txBody>
          <a:bodyPr lIns="0" tIns="72000" rIns="0" bIns="72000">
            <a:noAutofit/>
          </a:bodyPr>
          <a:lstStyle>
            <a:lvl1pPr marL="0" indent="0">
              <a:buNone/>
              <a:defRPr sz="2400" b="1">
                <a:solidFill>
                  <a:schemeClr val="tx2"/>
                </a:solidFill>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edit subheading text</a:t>
            </a:r>
            <a:endParaRPr lang="en-GB"/>
          </a:p>
        </p:txBody>
      </p:sp>
      <p:sp>
        <p:nvSpPr>
          <p:cNvPr id="19" name="Picture Placeholder 18">
            <a:extLst>
              <a:ext uri="{FF2B5EF4-FFF2-40B4-BE49-F238E27FC236}">
                <a16:creationId xmlns:a16="http://schemas.microsoft.com/office/drawing/2014/main" id="{842A83F9-173D-2F5C-840B-653949B4C528}"/>
              </a:ext>
            </a:extLst>
          </p:cNvPr>
          <p:cNvSpPr>
            <a:spLocks noGrp="1"/>
          </p:cNvSpPr>
          <p:nvPr>
            <p:ph type="pic" sz="quarter" idx="14" hasCustomPrompt="1"/>
          </p:nvPr>
        </p:nvSpPr>
        <p:spPr>
          <a:xfrm>
            <a:off x="3848179" y="1303337"/>
            <a:ext cx="7977108" cy="4787900"/>
          </a:xfrm>
          <a:custGeom>
            <a:avLst/>
            <a:gdLst>
              <a:gd name="connsiteX0" fmla="*/ 594703 w 7977108"/>
              <a:gd name="connsiteY0" fmla="*/ 0 h 4787900"/>
              <a:gd name="connsiteX1" fmla="*/ 7804600 w 7977108"/>
              <a:gd name="connsiteY1" fmla="*/ 0 h 4787900"/>
              <a:gd name="connsiteX2" fmla="*/ 7977108 w 7977108"/>
              <a:gd name="connsiteY2" fmla="*/ 172508 h 4787900"/>
              <a:gd name="connsiteX3" fmla="*/ 7977108 w 7977108"/>
              <a:gd name="connsiteY3" fmla="*/ 4615392 h 4787900"/>
              <a:gd name="connsiteX4" fmla="*/ 7804600 w 7977108"/>
              <a:gd name="connsiteY4" fmla="*/ 4787900 h 4787900"/>
              <a:gd name="connsiteX5" fmla="*/ 594703 w 7977108"/>
              <a:gd name="connsiteY5" fmla="*/ 4787900 h 4787900"/>
              <a:gd name="connsiteX6" fmla="*/ 422195 w 7977108"/>
              <a:gd name="connsiteY6" fmla="*/ 4615392 h 4787900"/>
              <a:gd name="connsiteX7" fmla="*/ 422195 w 7977108"/>
              <a:gd name="connsiteY7" fmla="*/ 1002316 h 4787900"/>
              <a:gd name="connsiteX8" fmla="*/ 419981 w 7977108"/>
              <a:gd name="connsiteY8" fmla="*/ 976226 h 4787900"/>
              <a:gd name="connsiteX9" fmla="*/ 7859 w 7977108"/>
              <a:gd name="connsiteY9" fmla="*/ 614915 h 4787900"/>
              <a:gd name="connsiteX10" fmla="*/ 7859 w 7977108"/>
              <a:gd name="connsiteY10" fmla="*/ 597453 h 4787900"/>
              <a:gd name="connsiteX11" fmla="*/ 419981 w 7977108"/>
              <a:gd name="connsiteY11" fmla="*/ 236137 h 4787900"/>
              <a:gd name="connsiteX12" fmla="*/ 422195 w 7977108"/>
              <a:gd name="connsiteY12" fmla="*/ 210041 h 4787900"/>
              <a:gd name="connsiteX13" fmla="*/ 422195 w 7977108"/>
              <a:gd name="connsiteY13" fmla="*/ 172508 h 4787900"/>
              <a:gd name="connsiteX14" fmla="*/ 594703 w 7977108"/>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7108" h="4787900">
                <a:moveTo>
                  <a:pt x="594703" y="0"/>
                </a:moveTo>
                <a:lnTo>
                  <a:pt x="7804600" y="0"/>
                </a:lnTo>
                <a:cubicBezTo>
                  <a:pt x="7899874" y="0"/>
                  <a:pt x="7977108" y="77234"/>
                  <a:pt x="7977108" y="172508"/>
                </a:cubicBezTo>
                <a:lnTo>
                  <a:pt x="7977108" y="4615392"/>
                </a:lnTo>
                <a:cubicBezTo>
                  <a:pt x="7977108" y="4710666"/>
                  <a:pt x="7899874" y="4787900"/>
                  <a:pt x="7804600" y="4787900"/>
                </a:cubicBezTo>
                <a:lnTo>
                  <a:pt x="594703" y="4787900"/>
                </a:lnTo>
                <a:cubicBezTo>
                  <a:pt x="499429" y="4787900"/>
                  <a:pt x="422195" y="4710666"/>
                  <a:pt x="422195" y="4615392"/>
                </a:cubicBezTo>
                <a:lnTo>
                  <a:pt x="422195" y="1002316"/>
                </a:lnTo>
                <a:lnTo>
                  <a:pt x="419981" y="976226"/>
                </a:lnTo>
                <a:cubicBezTo>
                  <a:pt x="387560" y="794064"/>
                  <a:pt x="243169" y="679089"/>
                  <a:pt x="7859" y="614915"/>
                </a:cubicBezTo>
                <a:cubicBezTo>
                  <a:pt x="-2620" y="611423"/>
                  <a:pt x="-2620" y="600944"/>
                  <a:pt x="7859" y="597453"/>
                </a:cubicBezTo>
                <a:cubicBezTo>
                  <a:pt x="243169" y="533278"/>
                  <a:pt x="387560" y="418299"/>
                  <a:pt x="419981" y="236137"/>
                </a:cubicBezTo>
                <a:lnTo>
                  <a:pt x="422195" y="210041"/>
                </a:lnTo>
                <a:lnTo>
                  <a:pt x="422195" y="172508"/>
                </a:lnTo>
                <a:cubicBezTo>
                  <a:pt x="422195" y="77234"/>
                  <a:pt x="499429" y="0"/>
                  <a:pt x="594703" y="0"/>
                </a:cubicBezTo>
                <a:close/>
              </a:path>
            </a:pathLst>
          </a:custGeom>
          <a:solidFill>
            <a:schemeClr val="bg1">
              <a:lumMod val="95000"/>
            </a:schemeClr>
          </a:solidFill>
          <a:ln>
            <a:noFill/>
          </a:ln>
        </p:spPr>
        <p:txBody>
          <a:bodyPr wrap="square" lIns="900000" tIns="216000" rIns="540000" bIns="72000" anchor="ctr">
            <a:noAutofit/>
          </a:bodyPr>
          <a:lstStyle>
            <a:lvl1pPr marL="0" indent="0" algn="ctr">
              <a:lnSpc>
                <a:spcPct val="100000"/>
              </a:lnSpc>
              <a:buNone/>
              <a:defRPr sz="220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11" name="Title 1">
            <a:extLst>
              <a:ext uri="{FF2B5EF4-FFF2-40B4-BE49-F238E27FC236}">
                <a16:creationId xmlns:a16="http://schemas.microsoft.com/office/drawing/2014/main" id="{7E92BEDA-CC1A-B239-4AEA-C3F37E21462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0750812B-2C47-57D4-77B8-4674E64952E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DE5D052-D1E8-918C-87BF-6E3142B87FE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40963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Image and Text 1">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6" y="1303338"/>
            <a:ext cx="560228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6223001" y="1303338"/>
            <a:ext cx="5602288" cy="2049077"/>
          </a:xfrm>
          <a:prstGeom prst="roundRect">
            <a:avLst>
              <a:gd name="adj" fmla="val 8542"/>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dirty="0"/>
              <a:t>[Click here to insert image]</a:t>
            </a:r>
            <a:br>
              <a:rPr lang="en-GB" dirty="0"/>
            </a:br>
            <a:br>
              <a:rPr lang="en-GB" dirty="0"/>
            </a:br>
            <a:br>
              <a:rPr lang="en-GB" dirty="0"/>
            </a:br>
            <a:r>
              <a:rPr lang="en-GB" dirty="0"/>
              <a:t>[</a:t>
            </a:r>
            <a:r>
              <a:rPr lang="en-US" dirty="0"/>
              <a:t>The image can then be scaled within the frame by </a:t>
            </a:r>
            <a:br>
              <a:rPr lang="en-US" dirty="0"/>
            </a:br>
            <a:r>
              <a:rPr lang="en-US" dirty="0"/>
              <a:t>using the ‘Crop’ feature in the ‘Picture Format’ tab </a:t>
            </a:r>
            <a:br>
              <a:rPr lang="en-US" dirty="0"/>
            </a:br>
            <a:r>
              <a:rPr lang="en-US" dirty="0"/>
              <a:t>of the ribbon. Right click on image to add/edit alt text]</a:t>
            </a:r>
            <a:endParaRPr lang="en-GB" dirty="0"/>
          </a:p>
        </p:txBody>
      </p:sp>
      <p:sp>
        <p:nvSpPr>
          <p:cNvPr id="21" name="Text Placeholder 7"/>
          <p:cNvSpPr>
            <a:spLocks noGrp="1"/>
          </p:cNvSpPr>
          <p:nvPr>
            <p:ph type="body" sz="quarter" idx="26" hasCustomPrompt="1"/>
          </p:nvPr>
        </p:nvSpPr>
        <p:spPr>
          <a:xfrm>
            <a:off x="6223001" y="3383480"/>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noChangeAspect="1"/>
          </p:cNvSpPr>
          <p:nvPr>
            <p:ph type="pic" sz="quarter" idx="27" hasCustomPrompt="1"/>
          </p:nvPr>
        </p:nvSpPr>
        <p:spPr>
          <a:xfrm>
            <a:off x="6223001" y="3713345"/>
            <a:ext cx="5602288" cy="2048029"/>
          </a:xfrm>
          <a:prstGeom prst="roundRect">
            <a:avLst>
              <a:gd name="adj" fmla="val 8498"/>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dirty="0"/>
              <a:t>[Click here to insert image]</a:t>
            </a:r>
            <a:br>
              <a:rPr lang="en-GB" dirty="0"/>
            </a:br>
            <a:br>
              <a:rPr lang="en-GB" dirty="0"/>
            </a:br>
            <a:br>
              <a:rPr lang="en-GB" dirty="0"/>
            </a:br>
            <a:r>
              <a:rPr lang="en-GB" dirty="0"/>
              <a:t>[</a:t>
            </a:r>
            <a:r>
              <a:rPr lang="en-US" dirty="0"/>
              <a:t>The image can then be scaled within the frame by </a:t>
            </a:r>
            <a:br>
              <a:rPr lang="en-US" dirty="0"/>
            </a:br>
            <a:r>
              <a:rPr lang="en-US" dirty="0"/>
              <a:t>using the ‘Crop’ feature in the ‘Picture Format’ tab </a:t>
            </a:r>
            <a:br>
              <a:rPr lang="en-US" dirty="0"/>
            </a:br>
            <a:r>
              <a:rPr lang="en-US" dirty="0"/>
              <a:t>of the ribbon. Right click on image to add/edit alt text]</a:t>
            </a:r>
            <a:endParaRPr lang="en-GB" dirty="0"/>
          </a:p>
        </p:txBody>
      </p:sp>
      <p:sp>
        <p:nvSpPr>
          <p:cNvPr id="36" name="Text Placeholder 7"/>
          <p:cNvSpPr>
            <a:spLocks noGrp="1"/>
          </p:cNvSpPr>
          <p:nvPr>
            <p:ph type="body" sz="quarter" idx="28" hasCustomPrompt="1"/>
          </p:nvPr>
        </p:nvSpPr>
        <p:spPr>
          <a:xfrm>
            <a:off x="6223001" y="5792438"/>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p:txBody>
          <a:bodyPr/>
          <a:lstStyle>
            <a:lvl1pPr algn="r">
              <a:defRPr/>
            </a:lvl1pPr>
          </a:lstStyle>
          <a:p>
            <a:endParaRPr lang="en-GB" dirty="0"/>
          </a:p>
        </p:txBody>
      </p:sp>
      <p:sp>
        <p:nvSpPr>
          <p:cNvPr id="7" name="Footer Placeholder 6"/>
          <p:cNvSpPr>
            <a:spLocks noGrp="1"/>
          </p:cNvSpPr>
          <p:nvPr>
            <p:ph type="ftr" sz="quarter" idx="31"/>
          </p:nvPr>
        </p:nvSpPr>
        <p:spPr/>
        <p:txBody>
          <a:bodyPr/>
          <a:lstStyle>
            <a:lvl1pPr>
              <a:defRPr/>
            </a:lvl1pPr>
          </a:lstStyle>
          <a:p>
            <a:endParaRPr lang="en-GB" dirty="0"/>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dirty="0"/>
          </a:p>
        </p:txBody>
      </p:sp>
      <p:sp>
        <p:nvSpPr>
          <p:cNvPr id="12" name="Title 1">
            <a:extLst>
              <a:ext uri="{FF2B5EF4-FFF2-40B4-BE49-F238E27FC236}">
                <a16:creationId xmlns:a16="http://schemas.microsoft.com/office/drawing/2014/main" id="{A6A279A2-5C44-FF2E-B384-6E6E2D4B392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AA0BC10E-676C-5CAF-16CC-96A54F223F7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C5935EB-46DA-41B4-C62C-331192886E84}"/>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367200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Image and Text 2">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5" y="1303338"/>
            <a:ext cx="365283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4270375" y="1303338"/>
            <a:ext cx="3649663" cy="4471820"/>
          </a:xfrm>
          <a:prstGeom prst="roundRect">
            <a:avLst>
              <a:gd name="adj" fmla="val 4843"/>
            </a:avLst>
          </a:prstGeom>
          <a:solidFill>
            <a:schemeClr val="bg1">
              <a:lumMod val="95000"/>
            </a:schemeClr>
          </a:solidFill>
          <a:ln>
            <a:noFill/>
          </a:ln>
        </p:spPr>
        <p:txBody>
          <a:bodyPr lIns="0" tIns="180000" rIns="0" bIns="72000" anchor="ctr">
            <a:normAutofit/>
          </a:bodyPr>
          <a:lstStyle>
            <a:lvl1pPr marL="0" indent="0" algn="ctr">
              <a:buNone/>
              <a:defRPr sz="180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endParaRPr lang="en-GB" dirty="0"/>
          </a:p>
        </p:txBody>
      </p:sp>
      <p:sp>
        <p:nvSpPr>
          <p:cNvPr id="21" name="Text Placeholder 7"/>
          <p:cNvSpPr>
            <a:spLocks noGrp="1"/>
          </p:cNvSpPr>
          <p:nvPr>
            <p:ph type="body" sz="quarter" idx="26" hasCustomPrompt="1"/>
          </p:nvPr>
        </p:nvSpPr>
        <p:spPr>
          <a:xfrm>
            <a:off x="4270376" y="5790465"/>
            <a:ext cx="3650970"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p:cNvSpPr>
          <p:nvPr>
            <p:ph type="pic" sz="quarter" idx="27" hasCustomPrompt="1"/>
          </p:nvPr>
        </p:nvSpPr>
        <p:spPr>
          <a:xfrm>
            <a:off x="8172450" y="1303338"/>
            <a:ext cx="3650400" cy="4471200"/>
          </a:xfrm>
          <a:prstGeom prst="roundRect">
            <a:avLst>
              <a:gd name="adj" fmla="val 5084"/>
            </a:avLst>
          </a:prstGeom>
          <a:solidFill>
            <a:schemeClr val="bg1">
              <a:lumMod val="95000"/>
            </a:schemeClr>
          </a:solidFill>
          <a:ln>
            <a:noFill/>
          </a:ln>
        </p:spPr>
        <p:txBody>
          <a:bodyPr lIns="0" tIns="180000" rIns="0" bIns="72000" anchor="ctr">
            <a:normAutofit/>
          </a:bodyPr>
          <a:lstStyle>
            <a:lvl1pPr marL="0" indent="0" algn="ctr">
              <a:buNone/>
              <a:defRPr sz="180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endParaRPr lang="en-GB" dirty="0"/>
          </a:p>
        </p:txBody>
      </p:sp>
      <p:sp>
        <p:nvSpPr>
          <p:cNvPr id="36" name="Text Placeholder 7"/>
          <p:cNvSpPr>
            <a:spLocks noGrp="1"/>
          </p:cNvSpPr>
          <p:nvPr>
            <p:ph type="body" sz="quarter" idx="28" hasCustomPrompt="1"/>
          </p:nvPr>
        </p:nvSpPr>
        <p:spPr>
          <a:xfrm>
            <a:off x="8172450" y="5792438"/>
            <a:ext cx="3652838"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p:txBody>
          <a:bodyPr/>
          <a:lstStyle>
            <a:lvl1pPr algn="r">
              <a:defRPr/>
            </a:lvl1pPr>
          </a:lstStyle>
          <a:p>
            <a:endParaRPr lang="en-GB" dirty="0"/>
          </a:p>
        </p:txBody>
      </p:sp>
      <p:sp>
        <p:nvSpPr>
          <p:cNvPr id="7" name="Footer Placeholder 6"/>
          <p:cNvSpPr>
            <a:spLocks noGrp="1"/>
          </p:cNvSpPr>
          <p:nvPr>
            <p:ph type="ftr" sz="quarter" idx="31"/>
          </p:nvPr>
        </p:nvSpPr>
        <p:spPr/>
        <p:txBody>
          <a:bodyPr/>
          <a:lstStyle>
            <a:lvl1pPr>
              <a:defRPr/>
            </a:lvl1pPr>
          </a:lstStyle>
          <a:p>
            <a:endParaRPr lang="en-GB" dirty="0"/>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dirty="0"/>
          </a:p>
        </p:txBody>
      </p:sp>
      <p:sp>
        <p:nvSpPr>
          <p:cNvPr id="12" name="Title 1">
            <a:extLst>
              <a:ext uri="{FF2B5EF4-FFF2-40B4-BE49-F238E27FC236}">
                <a16:creationId xmlns:a16="http://schemas.microsoft.com/office/drawing/2014/main" id="{62258698-286C-88FD-70CB-ECDC7EEFE76B}"/>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9D5C8553-9D06-642B-D0A0-1E6DF4F5CE6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6C8E6EBF-1077-88CA-250A-BC3D173D625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331694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endParaRPr lang="en-GB" dirty="0"/>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dirty="0"/>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dirty="0"/>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5125" y="5792400"/>
            <a:ext cx="11460163"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365119" y="1303338"/>
            <a:ext cx="11459625" cy="4489450"/>
          </a:xfrm>
        </p:spPr>
        <p:txBody>
          <a:bodyPr lIns="0" rIns="0">
            <a:noAutofit/>
          </a:bodyPr>
          <a:lstStyle>
            <a:lvl1pPr>
              <a:defRPr/>
            </a:lvl1pPr>
          </a:lstStyle>
          <a:p>
            <a:r>
              <a:rPr lang="en-GB" dirty="0"/>
              <a:t>Click TABLE icon to insert table.</a:t>
            </a:r>
          </a:p>
        </p:txBody>
      </p:sp>
      <p:sp>
        <p:nvSpPr>
          <p:cNvPr id="10" name="Title 1">
            <a:extLst>
              <a:ext uri="{FF2B5EF4-FFF2-40B4-BE49-F238E27FC236}">
                <a16:creationId xmlns:a16="http://schemas.microsoft.com/office/drawing/2014/main" id="{F7A4EB32-D948-C409-F1E5-9F712310D5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1E30107F-6B57-65E7-BD35-CCB493B8D6D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F611BFB-31C6-6656-90B9-BB1C81967B2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329740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endParaRPr lang="en-GB" dirty="0"/>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dirty="0"/>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dirty="0"/>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6713"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365125" y="1303338"/>
            <a:ext cx="11460163" cy="4489062"/>
          </a:xfrm>
        </p:spPr>
        <p:txBody>
          <a:bodyPr lIns="0" rIns="0">
            <a:noAutofit/>
          </a:bodyPr>
          <a:lstStyle>
            <a:lvl1pPr>
              <a:defRPr/>
            </a:lvl1pPr>
          </a:lstStyle>
          <a:p>
            <a:r>
              <a:rPr lang="en-GB" dirty="0"/>
              <a:t>Click CHART icons to insert chart.</a:t>
            </a:r>
            <a:br>
              <a:rPr lang="en-GB" dirty="0"/>
            </a:br>
            <a:r>
              <a:rPr lang="en-US" dirty="0"/>
              <a:t>Please ensure your chart title, legend, x and y axis titles are minimum 12 pt, Arial black for accessibility. </a:t>
            </a:r>
          </a:p>
          <a:p>
            <a:endParaRPr lang="en-GB" dirty="0"/>
          </a:p>
          <a:p>
            <a:endParaRPr lang="en-GB" dirty="0"/>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81433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dirty="0"/>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p:txBody>
          <a:bodyPr/>
          <a:lstStyle/>
          <a:p>
            <a:endParaRPr lang="en-GB" dirty="0"/>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58518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DFB0EC8B-993B-9701-B3D4-2FBFA2652AA7}"/>
              </a:ext>
            </a:extLst>
          </p:cNvPr>
          <p:cNvSpPr>
            <a:spLocks noGrp="1"/>
          </p:cNvSpPr>
          <p:nvPr>
            <p:ph type="dt" sz="half" idx="11"/>
          </p:nvPr>
        </p:nvSpPr>
        <p:spPr/>
        <p:txBody>
          <a:bodyPr/>
          <a:lstStyle>
            <a:lvl1pPr>
              <a:defRPr>
                <a:solidFill>
                  <a:schemeClr val="bg1"/>
                </a:solidFill>
              </a:defRPr>
            </a:lvl1pPr>
          </a:lstStyle>
          <a:p>
            <a:endParaRPr lang="en-GB" dirty="0"/>
          </a:p>
        </p:txBody>
      </p:sp>
      <p:sp>
        <p:nvSpPr>
          <p:cNvPr id="11" name="Footer Placeholder 10">
            <a:extLst>
              <a:ext uri="{FF2B5EF4-FFF2-40B4-BE49-F238E27FC236}">
                <a16:creationId xmlns:a16="http://schemas.microsoft.com/office/drawing/2014/main" id="{F4B64CB0-473B-DCCB-4EF6-AD2596727230}"/>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12" name="Slide Number Placeholder 11">
            <a:extLst>
              <a:ext uri="{FF2B5EF4-FFF2-40B4-BE49-F238E27FC236}">
                <a16:creationId xmlns:a16="http://schemas.microsoft.com/office/drawing/2014/main" id="{C70C223B-EC3F-01A9-ECD3-7E6A591C405E}"/>
              </a:ext>
            </a:extLst>
          </p:cNvPr>
          <p:cNvSpPr>
            <a:spLocks noGrp="1"/>
          </p:cNvSpPr>
          <p:nvPr>
            <p:ph type="sldNum" sz="quarter" idx="13"/>
          </p:nvPr>
        </p:nvSpPr>
        <p:spPr/>
        <p:txBody>
          <a:bodyPr/>
          <a:lstStyle>
            <a:lvl1pPr>
              <a:defRPr>
                <a:solidFill>
                  <a:schemeClr val="bg1"/>
                </a:solidFill>
              </a:defRPr>
            </a:lvl1pPr>
          </a:lstStyle>
          <a:p>
            <a:fld id="{9F9F533D-B52E-4A2F-BF72-0ADD2D94BD75}" type="slidenum">
              <a:rPr lang="en-GB" smtClean="0"/>
              <a:pPr/>
              <a:t>‹#›</a:t>
            </a:fld>
            <a:endParaRPr lang="en-GB" dirty="0"/>
          </a:p>
        </p:txBody>
      </p:sp>
      <p:sp>
        <p:nvSpPr>
          <p:cNvPr id="13" name="Text Placeholder 2">
            <a:extLst>
              <a:ext uri="{FF2B5EF4-FFF2-40B4-BE49-F238E27FC236}">
                <a16:creationId xmlns:a16="http://schemas.microsoft.com/office/drawing/2014/main" id="{B3466546-C07E-BFBF-4B2F-E4D299013F56}"/>
              </a:ext>
            </a:extLst>
          </p:cNvPr>
          <p:cNvSpPr>
            <a:spLocks noGrp="1"/>
          </p:cNvSpPr>
          <p:nvPr>
            <p:ph type="body" sz="quarter" idx="33" hasCustomPrompt="1"/>
          </p:nvPr>
        </p:nvSpPr>
        <p:spPr>
          <a:xfrm>
            <a:off x="364800" y="5792400"/>
            <a:ext cx="11460164" cy="298800"/>
          </a:xfrm>
        </p:spPr>
        <p:txBody>
          <a:bodyPr lIns="0" tIns="72000" rIns="0" bIns="72000" anchor="b">
            <a:noAutofit/>
          </a:bodyPr>
          <a:lstStyle>
            <a:lvl1pPr marL="0" indent="0">
              <a:buNone/>
              <a:defRPr sz="1200">
                <a:solidFill>
                  <a:schemeClr val="bg1"/>
                </a:solidFill>
              </a:defRPr>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pic>
        <p:nvPicPr>
          <p:cNvPr id="6" name="Graphic 5">
            <a:extLst>
              <a:ext uri="{FF2B5EF4-FFF2-40B4-BE49-F238E27FC236}">
                <a16:creationId xmlns:a16="http://schemas.microsoft.com/office/drawing/2014/main" id="{A8F5241F-6CBA-AE82-8AEE-138E90E20FA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7328" t="12162" r="1499" b="12843"/>
          <a:stretch/>
        </p:blipFill>
        <p:spPr>
          <a:xfrm>
            <a:off x="219299" y="6191252"/>
            <a:ext cx="1215582" cy="563804"/>
          </a:xfrm>
          <a:prstGeom prst="rect">
            <a:avLst/>
          </a:prstGeom>
        </p:spPr>
      </p:pic>
      <p:sp>
        <p:nvSpPr>
          <p:cNvPr id="9" name="Title 1">
            <a:extLst>
              <a:ext uri="{FF2B5EF4-FFF2-40B4-BE49-F238E27FC236}">
                <a16:creationId xmlns:a16="http://schemas.microsoft.com/office/drawing/2014/main" id="{70C54E86-8E74-E1E1-9919-BF95D8B21B8F}"/>
              </a:ext>
            </a:extLst>
          </p:cNvPr>
          <p:cNvSpPr>
            <a:spLocks noGrp="1"/>
          </p:cNvSpPr>
          <p:nvPr>
            <p:ph type="title"/>
          </p:nvPr>
        </p:nvSpPr>
        <p:spPr>
          <a:xfrm>
            <a:off x="365125" y="242888"/>
            <a:ext cx="11460163" cy="430887"/>
          </a:xfrm>
        </p:spPr>
        <p:txBody>
          <a:bodyPr/>
          <a:lstStyle>
            <a:lvl1pPr>
              <a:defRPr>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5936C739-784E-0B16-D78E-DAACEC459BE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A8BE41CA-ABEC-55CB-D62E-31831DAD300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62032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p>
            <a:fld id="{9F9F533D-B52E-4A2F-BF72-0ADD2D94BD75}" type="slidenum">
              <a:rPr lang="en-GB" smtClean="0"/>
              <a:pPr/>
              <a:t>‹#›</a:t>
            </a:fld>
            <a:endParaRPr lang="en-GB" dirty="0"/>
          </a:p>
        </p:txBody>
      </p:sp>
      <p:sp>
        <p:nvSpPr>
          <p:cNvPr id="7" name="Text Placeholder 6">
            <a:extLst>
              <a:ext uri="{FF2B5EF4-FFF2-40B4-BE49-F238E27FC236}">
                <a16:creationId xmlns:a16="http://schemas.microsoft.com/office/drawing/2014/main" id="{F2A2858F-078E-2E59-C8A6-5102082DA345}"/>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Tree>
    <p:extLst>
      <p:ext uri="{BB962C8B-B14F-4D97-AF65-F5344CB8AC3E}">
        <p14:creationId xmlns:p14="http://schemas.microsoft.com/office/powerpoint/2010/main" val="377993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3235800"/>
            <a:ext cx="11460163" cy="1260000"/>
          </a:xfrm>
        </p:spPr>
        <p:txBody>
          <a:bodyPr>
            <a:norm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514654"/>
            <a:ext cx="11460164" cy="475200"/>
          </a:xfrm>
          <a:prstGeom prst="rect">
            <a:avLst/>
          </a:prstGeom>
        </p:spPr>
        <p:txBody>
          <a:bodyPr wrap="square" lIns="0" tIns="0" rIns="0" bIns="0" anchor="t" anchorCtr="0">
            <a:normAutofit/>
          </a:bodyPr>
          <a:lstStyle>
            <a:lvl1pPr marL="0" indent="0" algn="l">
              <a:spcBef>
                <a:spcPts val="0"/>
              </a:spcBef>
              <a:spcAft>
                <a:spcPts val="0"/>
              </a:spcAft>
              <a:buNone/>
              <a:defRPr sz="2800" i="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7175" y="5967611"/>
            <a:ext cx="1401150" cy="422366"/>
          </a:xfrm>
          <a:prstGeom prst="rect">
            <a:avLst/>
          </a:prstGeom>
        </p:spPr>
      </p:pic>
    </p:spTree>
    <p:extLst>
      <p:ext uri="{BB962C8B-B14F-4D97-AF65-F5344CB8AC3E}">
        <p14:creationId xmlns:p14="http://schemas.microsoft.com/office/powerpoint/2010/main" val="106241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05DD1F-ADCE-21F5-3B42-348B73562E77}"/>
              </a:ext>
            </a:extLst>
          </p:cNvPr>
          <p:cNvSpPr>
            <a:spLocks noGrp="1"/>
          </p:cNvSpPr>
          <p:nvPr>
            <p:ph type="title" hasCustomPrompt="1"/>
          </p:nvPr>
        </p:nvSpPr>
        <p:spPr>
          <a:xfrm>
            <a:off x="365125" y="3235800"/>
            <a:ext cx="8651875" cy="1260000"/>
          </a:xfrm>
        </p:spPr>
        <p:txBody>
          <a:bodyPr>
            <a:normAutofit/>
          </a:bodyPr>
          <a:lstStyle>
            <a:lvl1pPr>
              <a:defRPr sz="3600">
                <a:solidFill>
                  <a:schemeClr val="bg1"/>
                </a:solidFill>
              </a:defRPr>
            </a:lvl1pPr>
          </a:lstStyle>
          <a:p>
            <a:r>
              <a:rPr lang="en-US"/>
              <a:t>Click to enter section header title</a:t>
            </a:r>
          </a:p>
        </p:txBody>
      </p:sp>
      <p:sp>
        <p:nvSpPr>
          <p:cNvPr id="7" name="Subtitle 2">
            <a:extLst>
              <a:ext uri="{FF2B5EF4-FFF2-40B4-BE49-F238E27FC236}">
                <a16:creationId xmlns:a16="http://schemas.microsoft.com/office/drawing/2014/main" id="{1A65F606-CDCB-0367-61AA-199FECCB3A72}"/>
              </a:ext>
            </a:extLst>
          </p:cNvPr>
          <p:cNvSpPr>
            <a:spLocks noGrp="1"/>
          </p:cNvSpPr>
          <p:nvPr>
            <p:ph type="subTitle" idx="1" hasCustomPrompt="1"/>
          </p:nvPr>
        </p:nvSpPr>
        <p:spPr>
          <a:xfrm>
            <a:off x="365125" y="4514654"/>
            <a:ext cx="8651876" cy="475200"/>
          </a:xfrm>
          <a:prstGeom prst="rect">
            <a:avLst/>
          </a:prstGeom>
        </p:spPr>
        <p:txBody>
          <a:bodyPr wrap="square" lIns="0" tIns="0" rIns="0" bIns="0" anchor="t" anchorCtr="0">
            <a:normAutofit/>
          </a:bodyPr>
          <a:lstStyle>
            <a:lvl1pPr marL="0" indent="0" algn="l">
              <a:spcBef>
                <a:spcPts val="0"/>
              </a:spcBef>
              <a:spcAft>
                <a:spcPts val="0"/>
              </a:spcAft>
              <a:buNone/>
              <a:defRPr sz="28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8" name="Graphic 7">
            <a:extLst>
              <a:ext uri="{FF2B5EF4-FFF2-40B4-BE49-F238E27FC236}">
                <a16:creationId xmlns:a16="http://schemas.microsoft.com/office/drawing/2014/main" id="{FE066BEF-B097-8826-7B68-974384A3DA4A}"/>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3772" t="25173" r="16016" b="28870"/>
          <a:stretch/>
        </p:blipFill>
        <p:spPr>
          <a:xfrm>
            <a:off x="322824" y="5861243"/>
            <a:ext cx="1586940" cy="585704"/>
          </a:xfrm>
          <a:prstGeom prst="rect">
            <a:avLst/>
          </a:prstGeom>
        </p:spPr>
      </p:pic>
    </p:spTree>
    <p:extLst>
      <p:ext uri="{BB962C8B-B14F-4D97-AF65-F5344CB8AC3E}">
        <p14:creationId xmlns:p14="http://schemas.microsoft.com/office/powerpoint/2010/main" val="125552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20AFD6-6925-491B-B024-5E0A32A58D0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7590" t="25173" r="17185" b="31039"/>
          <a:stretch/>
        </p:blipFill>
        <p:spPr>
          <a:xfrm>
            <a:off x="152399" y="2073890"/>
            <a:ext cx="11992273" cy="4539635"/>
          </a:xfrm>
          <a:prstGeom prst="rect">
            <a:avLst/>
          </a:prstGeom>
        </p:spPr>
      </p:pic>
      <p:sp>
        <p:nvSpPr>
          <p:cNvPr id="2" name="Rectangle 1">
            <a:extLst>
              <a:ext uri="{FF2B5EF4-FFF2-40B4-BE49-F238E27FC236}">
                <a16:creationId xmlns:a16="http://schemas.microsoft.com/office/drawing/2014/main" id="{2B90B266-F3BD-2613-5CB9-7E4A4FDFC416}"/>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dirty="0">
                <a:solidFill>
                  <a:srgbClr val="FFFFFF"/>
                </a:solidFill>
                <a:latin typeface="+mn-lt"/>
              </a:rPr>
              <a:t>gsk.com</a:t>
            </a:r>
          </a:p>
        </p:txBody>
      </p:sp>
      <p:pic>
        <p:nvPicPr>
          <p:cNvPr id="3" name="Graphic 2">
            <a:extLst>
              <a:ext uri="{FF2B5EF4-FFF2-40B4-BE49-F238E27FC236}">
                <a16:creationId xmlns:a16="http://schemas.microsoft.com/office/drawing/2014/main" id="{FF8659A8-C764-F3A5-40B7-A3CB7A35D2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4470" y="243283"/>
            <a:ext cx="159543" cy="159543"/>
          </a:xfrm>
          <a:prstGeom prst="rect">
            <a:avLst/>
          </a:prstGeom>
        </p:spPr>
      </p:pic>
    </p:spTree>
    <p:extLst>
      <p:ext uri="{BB962C8B-B14F-4D97-AF65-F5344CB8AC3E}">
        <p14:creationId xmlns:p14="http://schemas.microsoft.com/office/powerpoint/2010/main" val="372369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WARNING">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3810C-0168-8013-6BD1-DF4493DB8F41}"/>
              </a:ext>
            </a:extLst>
          </p:cNvPr>
          <p:cNvSpPr/>
          <p:nvPr userDrawn="1"/>
        </p:nvSpPr>
        <p:spPr bwMode="auto">
          <a:xfrm>
            <a:off x="242888" y="242888"/>
            <a:ext cx="11704637" cy="584835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GB" sz="9600" kern="0" dirty="0">
                <a:solidFill>
                  <a:schemeClr val="bg1"/>
                </a:solidFill>
              </a:rPr>
              <a:t>Do not use </a:t>
            </a:r>
            <a:br>
              <a:rPr lang="en-GB" sz="9600" kern="0" dirty="0">
                <a:solidFill>
                  <a:schemeClr val="bg1"/>
                </a:solidFill>
              </a:rPr>
            </a:br>
            <a:r>
              <a:rPr lang="en-GB" sz="9600" kern="0" dirty="0">
                <a:solidFill>
                  <a:schemeClr val="bg1"/>
                </a:solidFill>
              </a:rPr>
              <a:t>layouts that appear </a:t>
            </a:r>
            <a:br>
              <a:rPr lang="en-GB" sz="9600" kern="0" dirty="0">
                <a:solidFill>
                  <a:schemeClr val="bg1"/>
                </a:solidFill>
              </a:rPr>
            </a:br>
            <a:r>
              <a:rPr lang="en-GB" sz="9600" kern="0" dirty="0">
                <a:solidFill>
                  <a:schemeClr val="bg1"/>
                </a:solidFill>
              </a:rPr>
              <a:t>after this point</a:t>
            </a:r>
          </a:p>
        </p:txBody>
      </p:sp>
      <p:pic>
        <p:nvPicPr>
          <p:cNvPr id="4" name="Graphic 3">
            <a:extLst>
              <a:ext uri="{FF2B5EF4-FFF2-40B4-BE49-F238E27FC236}">
                <a16:creationId xmlns:a16="http://schemas.microsoft.com/office/drawing/2014/main" id="{1AFE542C-8ECE-F9C9-8F96-80B2751FAA9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7328" t="12162" r="1499" b="12843"/>
          <a:stretch/>
        </p:blipFill>
        <p:spPr>
          <a:xfrm>
            <a:off x="90711" y="6207919"/>
            <a:ext cx="1215582" cy="563804"/>
          </a:xfrm>
          <a:prstGeom prst="rect">
            <a:avLst/>
          </a:prstGeom>
        </p:spPr>
      </p:pic>
    </p:spTree>
    <p:extLst>
      <p:ext uri="{BB962C8B-B14F-4D97-AF65-F5344CB8AC3E}">
        <p14:creationId xmlns:p14="http://schemas.microsoft.com/office/powerpoint/2010/main" val="348857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478876" y="1589851"/>
            <a:ext cx="11231033" cy="409340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p:cNvSpPr>
            <a:spLocks noGrp="1"/>
          </p:cNvSpPr>
          <p:nvPr>
            <p:ph type="body" sz="quarter" idx="14" hasCustomPrompt="1"/>
          </p:nvPr>
        </p:nvSpPr>
        <p:spPr>
          <a:xfrm>
            <a:off x="478869" y="924739"/>
            <a:ext cx="10104000" cy="369332"/>
          </a:xfrm>
          <a:prstGeom prst="rect">
            <a:avLst/>
          </a:prstGeom>
        </p:spPr>
        <p:txBody>
          <a:bodyPr lIns="0" anchor="t" anchorCtr="0">
            <a:noAutofit/>
          </a:bodyPr>
          <a:lstStyle>
            <a:lvl1pPr marL="0" marR="0" indent="0" algn="l" defTabSz="121905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10" indent="0">
              <a:buNone/>
              <a:defRPr/>
            </a:lvl2pPr>
            <a:lvl3pPr marL="711113" indent="0">
              <a:buNone/>
              <a:defRPr/>
            </a:lvl3pPr>
            <a:lvl4pPr marL="1087827" indent="0">
              <a:buNone/>
              <a:defRPr/>
            </a:lvl4pPr>
            <a:lvl5pPr marL="1473018" indent="0">
              <a:buNone/>
              <a:defRPr/>
            </a:lvl5pPr>
          </a:lstStyle>
          <a:p>
            <a:pPr marL="0" marR="0" lvl="0" indent="0" algn="l" defTabSz="121905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6" name="Text Placeholder 5"/>
          <p:cNvSpPr>
            <a:spLocks noGrp="1"/>
          </p:cNvSpPr>
          <p:nvPr>
            <p:ph type="body" sz="quarter" idx="18" hasCustomPrompt="1"/>
          </p:nvPr>
        </p:nvSpPr>
        <p:spPr>
          <a:xfrm>
            <a:off x="478869" y="5399119"/>
            <a:ext cx="11232000" cy="527728"/>
          </a:xfrm>
          <a:prstGeom prst="rect">
            <a:avLst/>
          </a:prstGeom>
        </p:spPr>
        <p:txBody>
          <a:bodyPr wrap="square" anchor="b" anchorCtr="0">
            <a:spAutoFit/>
          </a:bodyPr>
          <a:lstStyle>
            <a:lvl1pPr marL="0" indent="0">
              <a:buNone/>
              <a:defRPr sz="1067" baseline="0"/>
            </a:lvl1pPr>
            <a:lvl2pPr marL="357510" indent="0">
              <a:buNone/>
              <a:defRPr sz="1067"/>
            </a:lvl2pPr>
            <a:lvl3pPr marL="719911" indent="0">
              <a:buNone/>
              <a:defRPr sz="1067"/>
            </a:lvl3pPr>
            <a:lvl4pPr marL="1081317" indent="0">
              <a:buNone/>
              <a:defRPr sz="1067"/>
            </a:lvl4pPr>
            <a:lvl5pPr marL="1439820" indent="0">
              <a:buNone/>
              <a:defRPr sz="1067"/>
            </a:lvl5pPr>
          </a:lstStyle>
          <a:p>
            <a:pPr lvl="0"/>
            <a:r>
              <a:rPr lang="en-US"/>
              <a:t>Insert Source text here</a:t>
            </a:r>
          </a:p>
        </p:txBody>
      </p:sp>
      <p:sp>
        <p:nvSpPr>
          <p:cNvPr id="4" name="Title 3"/>
          <p:cNvSpPr>
            <a:spLocks noGrp="1"/>
          </p:cNvSpPr>
          <p:nvPr>
            <p:ph type="title" hasCustomPrompt="1"/>
          </p:nvPr>
        </p:nvSpPr>
        <p:spPr>
          <a:xfrm>
            <a:off x="478871" y="384858"/>
            <a:ext cx="10102852" cy="430887"/>
          </a:xfrm>
        </p:spPr>
        <p:txBody>
          <a:bodyPr/>
          <a:lstStyle>
            <a:lvl1pPr>
              <a:defRPr sz="2800"/>
            </a:lvl1pPr>
          </a:lstStyle>
          <a:p>
            <a:r>
              <a:rPr lang="en-US"/>
              <a:t>Click to edit Master heading style</a:t>
            </a:r>
            <a:endParaRPr lang="en-GB"/>
          </a:p>
        </p:txBody>
      </p:sp>
      <p:sp>
        <p:nvSpPr>
          <p:cNvPr id="7" name="Date Placeholder 6"/>
          <p:cNvSpPr>
            <a:spLocks noGrp="1"/>
          </p:cNvSpPr>
          <p:nvPr>
            <p:ph type="dt" sz="half" idx="19"/>
          </p:nvPr>
        </p:nvSpPr>
        <p:spPr/>
        <p:txBody>
          <a:bodyPr/>
          <a:lstStyle/>
          <a:p>
            <a:pPr algn="ctr" defTabSz="1219050">
              <a:defRPr/>
            </a:pPr>
            <a:endParaRPr lang="en-GB" dirty="0">
              <a:solidFill>
                <a:srgbClr val="544F40"/>
              </a:solidFill>
            </a:endParaRPr>
          </a:p>
        </p:txBody>
      </p:sp>
      <p:sp>
        <p:nvSpPr>
          <p:cNvPr id="9" name="Slide Number Placeholder 5">
            <a:extLst>
              <a:ext uri="{FF2B5EF4-FFF2-40B4-BE49-F238E27FC236}">
                <a16:creationId xmlns:a16="http://schemas.microsoft.com/office/drawing/2014/main" id="{463069C3-2F9D-4275-B69C-1A6C45789FF1}"/>
              </a:ext>
            </a:extLst>
          </p:cNvPr>
          <p:cNvSpPr>
            <a:spLocks noGrp="1"/>
          </p:cNvSpPr>
          <p:nvPr>
            <p:ph type="sldNum" sz="quarter" idx="4"/>
          </p:nvPr>
        </p:nvSpPr>
        <p:spPr>
          <a:xfrm>
            <a:off x="10842383" y="6389683"/>
            <a:ext cx="1106831" cy="180748"/>
          </a:xfrm>
          <a:prstGeom prst="rect">
            <a:avLst/>
          </a:prstGeom>
        </p:spPr>
        <p:txBody>
          <a:bodyPr vert="horz" lIns="72000" tIns="0" rIns="0" bIns="0" rtlCol="0" anchor="t" anchorCtr="0"/>
          <a:lstStyle>
            <a:lvl1pPr algn="r">
              <a:defRPr sz="900">
                <a:solidFill>
                  <a:schemeClr val="tx1"/>
                </a:solidFill>
              </a:defRPr>
            </a:lvl1pPr>
          </a:lstStyle>
          <a:p>
            <a:pPr defTabSz="1219050">
              <a:defRPr/>
            </a:pPr>
            <a:fld id="{9F9F533D-B52E-4A2F-BF72-0ADD2D94BD75}" type="slidenum">
              <a:rPr lang="en-GB" smtClean="0">
                <a:solidFill>
                  <a:srgbClr val="544F40"/>
                </a:solidFill>
              </a:rPr>
              <a:pPr defTabSz="1219050">
                <a:defRPr/>
              </a:pPr>
              <a:t>‹#›</a:t>
            </a:fld>
            <a:endParaRPr lang="en-GB" sz="1067" dirty="0">
              <a:solidFill>
                <a:srgbClr val="544F40"/>
              </a:solidFill>
            </a:endParaRPr>
          </a:p>
        </p:txBody>
      </p:sp>
    </p:spTree>
    <p:extLst>
      <p:ext uri="{BB962C8B-B14F-4D97-AF65-F5344CB8AC3E}">
        <p14:creationId xmlns:p14="http://schemas.microsoft.com/office/powerpoint/2010/main" val="3827207102"/>
      </p:ext>
    </p:extLst>
  </p:cSld>
  <p:clrMapOvr>
    <a:masterClrMapping/>
  </p:clrMapOvr>
  <p:extLst>
    <p:ext uri="{DCECCB84-F9BA-43D5-87BE-67443E8EF086}">
      <p15:sldGuideLst xmlns:p15="http://schemas.microsoft.com/office/powerpoint/2012/main">
        <p15:guide id="1" orient="horz" pos="777">
          <p15:clr>
            <a:srgbClr val="FBAE40"/>
          </p15:clr>
        </p15:guide>
        <p15:guide id="2" orient="horz" pos="459">
          <p15:clr>
            <a:srgbClr val="FBAE40"/>
          </p15:clr>
        </p15:guide>
        <p15:guide id="3" orient="horz" pos="1207">
          <p15:clr>
            <a:srgbClr val="FBAE40"/>
          </p15:clr>
        </p15:guide>
        <p15:guide id="4" pos="737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D46BC-2B2E-DA10-6922-F394C4636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562C34-4418-421E-0402-199EEC4786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59C660-D0C5-8ACE-41B9-E95300B44DB4}"/>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5" name="Footer Placeholder 4">
            <a:extLst>
              <a:ext uri="{FF2B5EF4-FFF2-40B4-BE49-F238E27FC236}">
                <a16:creationId xmlns:a16="http://schemas.microsoft.com/office/drawing/2014/main" id="{D8000BED-D91D-4DC8-0797-3E7727240E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7EBC6-6C61-2BF3-8EED-47A185198249}"/>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10575243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1924-EBB0-9AF1-D4FF-DC1E954335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4B0AEF-9319-423C-195A-EE8D4D4F89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76894-FB8B-33A7-147F-DD19C91CF920}"/>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5" name="Footer Placeholder 4">
            <a:extLst>
              <a:ext uri="{FF2B5EF4-FFF2-40B4-BE49-F238E27FC236}">
                <a16:creationId xmlns:a16="http://schemas.microsoft.com/office/drawing/2014/main" id="{D6853777-E589-5304-AD07-3572EE49E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199CDA-3441-BBAD-1644-9689C418E799}"/>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32997567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7333-6B7D-B079-9822-3CE0008192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1E60EF-3361-2AAD-9DBE-67B09D2625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EA1185-4C6F-51BE-1B53-B53B67C682ED}"/>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5" name="Footer Placeholder 4">
            <a:extLst>
              <a:ext uri="{FF2B5EF4-FFF2-40B4-BE49-F238E27FC236}">
                <a16:creationId xmlns:a16="http://schemas.microsoft.com/office/drawing/2014/main" id="{A1F0834F-3469-7338-8923-41A421850D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4DA6F4-1487-811A-785E-36772B2AFB08}"/>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7080233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3303-862B-D870-9D0E-F32DA63A4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14D067-9EF7-AD94-A787-E391BBCA80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EBB696-EBED-DF69-D1D9-5840EBB811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C8E484-2515-374B-5934-7FF786D40A93}"/>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6" name="Footer Placeholder 5">
            <a:extLst>
              <a:ext uri="{FF2B5EF4-FFF2-40B4-BE49-F238E27FC236}">
                <a16:creationId xmlns:a16="http://schemas.microsoft.com/office/drawing/2014/main" id="{83BCF380-1AB7-952C-41B2-2D3048C584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ED69B7-A960-9E1A-4F78-7FA09C3ECDBB}"/>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40307909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1BE0-4CC9-EA96-4EF4-7B495AB3A5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A5E91C-D8E6-64FC-0DEA-2F49D4EA6C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F8918B-6D81-510D-FE5F-21F10D3B7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B3FBC4-B792-D155-36AA-868F79BA98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70B852-4437-3F28-00C3-4FBF2E1D83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9C6BF-318F-29C6-6CC7-C795EA0FB097}"/>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8" name="Footer Placeholder 7">
            <a:extLst>
              <a:ext uri="{FF2B5EF4-FFF2-40B4-BE49-F238E27FC236}">
                <a16:creationId xmlns:a16="http://schemas.microsoft.com/office/drawing/2014/main" id="{2D7B166F-B0F8-8379-C6EF-48F05DB649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DE3F834-FB7C-6F9B-2E8A-4BA7012507A0}"/>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12901273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D368-40DF-FEBD-ACAA-DE0835BF95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67A2A-25C1-EFA8-C0D7-A1FC7AE6FA86}"/>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4" name="Footer Placeholder 3">
            <a:extLst>
              <a:ext uri="{FF2B5EF4-FFF2-40B4-BE49-F238E27FC236}">
                <a16:creationId xmlns:a16="http://schemas.microsoft.com/office/drawing/2014/main" id="{6A5DDA93-00DC-4110-EBCB-BB5A9A5B10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83D53DF-AC7E-D263-7B67-E8437283E5A6}"/>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37534845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38C7AC-7764-A4DE-3E07-78CE677322C1}"/>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3" name="Footer Placeholder 2">
            <a:extLst>
              <a:ext uri="{FF2B5EF4-FFF2-40B4-BE49-F238E27FC236}">
                <a16:creationId xmlns:a16="http://schemas.microsoft.com/office/drawing/2014/main" id="{691525A8-D905-3C3F-2D3D-EC851D9176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F895950-8DEA-90FB-F3DC-3B94CAD72761}"/>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3209320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5976-6825-5043-DFAA-560B6C74F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22F614-39B9-65CD-021F-400E6EEDD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4ABE93-5A2F-4FAA-2FD8-08D21A5F4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2D6E0-47D6-6E4B-00A8-1516648F0C78}"/>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6" name="Footer Placeholder 5">
            <a:extLst>
              <a:ext uri="{FF2B5EF4-FFF2-40B4-BE49-F238E27FC236}">
                <a16:creationId xmlns:a16="http://schemas.microsoft.com/office/drawing/2014/main" id="{A8723EB2-2708-FB84-4823-175A2DA8A9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C8FD50E-CE70-06A8-70C6-6EBC7B36767A}"/>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28357697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80280-2905-8E63-88AD-401FAB3CA1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7D8C29-B918-B2AF-50C3-575114B699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B514157-4BA5-053E-C3F4-1792A50C3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E367C-CCAA-166E-6E8C-060B701FEF66}"/>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6" name="Footer Placeholder 5">
            <a:extLst>
              <a:ext uri="{FF2B5EF4-FFF2-40B4-BE49-F238E27FC236}">
                <a16:creationId xmlns:a16="http://schemas.microsoft.com/office/drawing/2014/main" id="{62AA77E9-22C8-2A00-47D8-48D4FE4B5E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938BD9-ABB3-C9C5-C14E-AF427BB84838}"/>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13189732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7126-E2AF-BCE5-97DF-64904433C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852990-8D86-F9F7-DF81-961B010305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86CC4-A92B-7B4B-5990-F5B3C60798B2}"/>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5" name="Footer Placeholder 4">
            <a:extLst>
              <a:ext uri="{FF2B5EF4-FFF2-40B4-BE49-F238E27FC236}">
                <a16:creationId xmlns:a16="http://schemas.microsoft.com/office/drawing/2014/main" id="{7E6AB068-A693-9311-6043-A0F2DD355A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0D6ABF-1AF8-60CF-B9BE-3C383AC9AFA0}"/>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31190632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EE1937-D7F4-E6E6-0214-7D1520A3DE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508AC6-C7AF-6FEB-C3A3-5604954646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EC966-86E3-5486-FBF6-70D208CFB799}"/>
              </a:ext>
            </a:extLst>
          </p:cNvPr>
          <p:cNvSpPr>
            <a:spLocks noGrp="1"/>
          </p:cNvSpPr>
          <p:nvPr>
            <p:ph type="dt" sz="half" idx="10"/>
          </p:nvPr>
        </p:nvSpPr>
        <p:spPr/>
        <p:txBody>
          <a:bodyPr/>
          <a:lstStyle/>
          <a:p>
            <a:fld id="{D50B669B-6660-A745-8DA7-3B03D0EDE767}" type="datetimeFigureOut">
              <a:rPr lang="en-US" smtClean="0"/>
              <a:t>11/6/2025</a:t>
            </a:fld>
            <a:endParaRPr lang="en-US" dirty="0"/>
          </a:p>
        </p:txBody>
      </p:sp>
      <p:sp>
        <p:nvSpPr>
          <p:cNvPr id="5" name="Footer Placeholder 4">
            <a:extLst>
              <a:ext uri="{FF2B5EF4-FFF2-40B4-BE49-F238E27FC236}">
                <a16:creationId xmlns:a16="http://schemas.microsoft.com/office/drawing/2014/main" id="{24A79F59-1961-487F-DBEA-8BDFAA010A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9F79C2-C4F7-713F-BBA2-76BAB4432536}"/>
              </a:ext>
            </a:extLst>
          </p:cNvPr>
          <p:cNvSpPr>
            <a:spLocks noGrp="1"/>
          </p:cNvSpPr>
          <p:nvPr>
            <p:ph type="sldNum" sz="quarter" idx="12"/>
          </p:nvPr>
        </p:nvSpPr>
        <p:spPr/>
        <p:txBody>
          <a:bodyPr/>
          <a:lstStyle/>
          <a:p>
            <a:fld id="{9F0D7374-BB8B-D84B-966F-B739AFFCAE83}" type="slidenum">
              <a:rPr lang="en-US" smtClean="0"/>
              <a:t>‹#›</a:t>
            </a:fld>
            <a:endParaRPr lang="en-US" dirty="0"/>
          </a:p>
        </p:txBody>
      </p:sp>
    </p:spTree>
    <p:extLst>
      <p:ext uri="{BB962C8B-B14F-4D97-AF65-F5344CB8AC3E}">
        <p14:creationId xmlns:p14="http://schemas.microsoft.com/office/powerpoint/2010/main" val="18363715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574A-E311-C542-A7D4-037292C3F1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840955-0B8F-054A-B6F0-5B7C9BBFF3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601EA4-A25F-304B-8334-CCA4DF5363DC}"/>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5" name="Footer Placeholder 4">
            <a:extLst>
              <a:ext uri="{FF2B5EF4-FFF2-40B4-BE49-F238E27FC236}">
                <a16:creationId xmlns:a16="http://schemas.microsoft.com/office/drawing/2014/main" id="{AB40738A-7316-7C4F-8685-8BDC3CBB02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5DE08E-33B0-0548-B546-AB54F1898771}"/>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18933635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59BD-62B6-0649-96C8-134F7D584A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D3AA84-011D-1D44-BFFF-6FF751405E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2E7CB-A478-7446-ABAF-D8B7FF59AA21}"/>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5" name="Footer Placeholder 4">
            <a:extLst>
              <a:ext uri="{FF2B5EF4-FFF2-40B4-BE49-F238E27FC236}">
                <a16:creationId xmlns:a16="http://schemas.microsoft.com/office/drawing/2014/main" id="{103CC82C-DB9E-AE4E-9187-BB68AF8F36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9955D3-E066-4B4F-AEA9-7601CDAF9D79}"/>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41556691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299-F9AD-D14A-ABB1-FE37BEB07D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169CE-FBE5-E44B-B62E-15A12433A7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2296D-F4CF-9F4C-92CE-64F5F67FAE85}"/>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5" name="Footer Placeholder 4">
            <a:extLst>
              <a:ext uri="{FF2B5EF4-FFF2-40B4-BE49-F238E27FC236}">
                <a16:creationId xmlns:a16="http://schemas.microsoft.com/office/drawing/2014/main" id="{D2B1ED37-FEDB-2A42-B9D8-5FE344935C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7E9055-65C0-E245-B087-207420F3866E}"/>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36785387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AFC9-8CF5-BB4A-8EB5-6F76A98B8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91689-7ABE-E143-9354-D7E5E4A8DF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ED6FE8-58B1-5D43-B7E3-195ABBEB80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3F247A-4287-2348-A116-85D36855FCAF}"/>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6" name="Footer Placeholder 5">
            <a:extLst>
              <a:ext uri="{FF2B5EF4-FFF2-40B4-BE49-F238E27FC236}">
                <a16:creationId xmlns:a16="http://schemas.microsoft.com/office/drawing/2014/main" id="{D28ACBD2-157B-7F4A-A453-5F7E74A28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04295C-45F9-7441-A6C1-0DD576A7291D}"/>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34077760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810F-369B-A942-9AE5-BE9488A3B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4AB7F9-3258-AF40-8DF3-EA2DF597B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EFB86-BE92-F548-984D-910EE312E7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7ADC31-A257-CF42-A3E1-02091E1F1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55ACD-F778-7247-BE66-5D72AACAE4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C40A43-CCE4-8240-AB08-28DC1A805305}"/>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8" name="Footer Placeholder 7">
            <a:extLst>
              <a:ext uri="{FF2B5EF4-FFF2-40B4-BE49-F238E27FC236}">
                <a16:creationId xmlns:a16="http://schemas.microsoft.com/office/drawing/2014/main" id="{CBEFA60A-6CC1-AC46-A8A1-70550365089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6B88FC8-1466-EE4F-89A2-7313F44C945D}"/>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1338323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8248A-252F-EE4E-85D8-E80ECF20AF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459EF-6F79-7641-AAA4-11403E99AF0F}"/>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4" name="Footer Placeholder 3">
            <a:extLst>
              <a:ext uri="{FF2B5EF4-FFF2-40B4-BE49-F238E27FC236}">
                <a16:creationId xmlns:a16="http://schemas.microsoft.com/office/drawing/2014/main" id="{1031038E-5B26-6B40-8BA4-B1B5403ACB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5CFD0A9-4B72-B246-819D-5B2850B0B0D2}"/>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843659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6139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7F4A2-A652-6B4F-9C29-424F007FCD37}"/>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3" name="Footer Placeholder 2">
            <a:extLst>
              <a:ext uri="{FF2B5EF4-FFF2-40B4-BE49-F238E27FC236}">
                <a16:creationId xmlns:a16="http://schemas.microsoft.com/office/drawing/2014/main" id="{2D172309-9570-1343-AA1C-D4F8226803D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092425-EA41-4546-9BC7-BBCD465A55C0}"/>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9898635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5180-1D53-F846-A750-3FF404880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A35552-6F1E-DD47-9CAA-E4F0689402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4F57EA-060D-4549-9546-6454DFC85E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819A70-1232-DC43-BDCB-F2DB0ABD6497}"/>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6" name="Footer Placeholder 5">
            <a:extLst>
              <a:ext uri="{FF2B5EF4-FFF2-40B4-BE49-F238E27FC236}">
                <a16:creationId xmlns:a16="http://schemas.microsoft.com/office/drawing/2014/main" id="{B75B692C-8C96-5349-9469-156CCA7F77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C7ED207-6A01-1B4C-BFB5-15C8EE177F8D}"/>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33424264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8B8D8-6A81-7942-8544-CC5B9F08D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87605-9481-7E44-AA7D-CEAA7423B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403E031-9174-774D-BF53-E290EE8DC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6FAC9-89AA-254C-87A3-F2F1B60DFE3A}"/>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6" name="Footer Placeholder 5">
            <a:extLst>
              <a:ext uri="{FF2B5EF4-FFF2-40B4-BE49-F238E27FC236}">
                <a16:creationId xmlns:a16="http://schemas.microsoft.com/office/drawing/2014/main" id="{CB895B3C-7EA1-5042-AF0B-74C6F41D00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43901C-4CD8-8047-B484-4231EF2E0C6C}"/>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6797172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665E-C6F8-524C-AA84-5345710736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6378C-D7FB-B34C-A254-00CD8B713A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1BE86-F4D5-C645-85B3-AC27AD73F774}"/>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5" name="Footer Placeholder 4">
            <a:extLst>
              <a:ext uri="{FF2B5EF4-FFF2-40B4-BE49-F238E27FC236}">
                <a16:creationId xmlns:a16="http://schemas.microsoft.com/office/drawing/2014/main" id="{82A8B440-1146-E94C-AC67-C2A8D43D94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E1C304-B68C-3A41-9CD7-B45187B91087}"/>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33818596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4F5689-C1D8-264A-9C23-C8CDEFB1EB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FE3700-534F-534F-9CF7-AFBBD10CB4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F37A2-8C6F-7D47-B6FD-E5041A6350E8}"/>
              </a:ext>
            </a:extLst>
          </p:cNvPr>
          <p:cNvSpPr>
            <a:spLocks noGrp="1"/>
          </p:cNvSpPr>
          <p:nvPr>
            <p:ph type="dt" sz="half" idx="10"/>
          </p:nvPr>
        </p:nvSpPr>
        <p:spPr/>
        <p:txBody>
          <a:bodyPr/>
          <a:lstStyle/>
          <a:p>
            <a:fld id="{2E07010C-BA34-2B44-9746-B6E6435131FD}" type="datetimeFigureOut">
              <a:rPr lang="en-US" smtClean="0"/>
              <a:t>11/6/2025</a:t>
            </a:fld>
            <a:endParaRPr lang="en-US" dirty="0"/>
          </a:p>
        </p:txBody>
      </p:sp>
      <p:sp>
        <p:nvSpPr>
          <p:cNvPr id="5" name="Footer Placeholder 4">
            <a:extLst>
              <a:ext uri="{FF2B5EF4-FFF2-40B4-BE49-F238E27FC236}">
                <a16:creationId xmlns:a16="http://schemas.microsoft.com/office/drawing/2014/main" id="{9E3D5094-D66D-A047-8245-3521134F58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C1BB18-21A1-5746-B39D-23BE5458E7F9}"/>
              </a:ext>
            </a:extLst>
          </p:cNvPr>
          <p:cNvSpPr>
            <a:spLocks noGrp="1"/>
          </p:cNvSpPr>
          <p:nvPr>
            <p:ph type="sldNum" sz="quarter" idx="12"/>
          </p:nvPr>
        </p:nvSpPr>
        <p:spPr/>
        <p:txBody>
          <a:bodyPr/>
          <a:lstStyle/>
          <a:p>
            <a:fld id="{8CB3EEC8-2A30-CA43-8980-29E6A72B61E4}" type="slidenum">
              <a:rPr lang="en-US" smtClean="0"/>
              <a:t>‹#›</a:t>
            </a:fld>
            <a:endParaRPr lang="en-US" dirty="0"/>
          </a:p>
        </p:txBody>
      </p:sp>
    </p:spTree>
    <p:extLst>
      <p:ext uri="{BB962C8B-B14F-4D97-AF65-F5344CB8AC3E}">
        <p14:creationId xmlns:p14="http://schemas.microsoft.com/office/powerpoint/2010/main" val="7070050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5098348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pPr>
              <a:defRPr/>
            </a:pPr>
            <a:endParaRPr lang="en-US" alt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pPr>
              <a:defRPr/>
            </a:pPr>
            <a:fld id="{B60F5FB5-40A5-44FE-8F19-6D2EB0FD66FC}" type="slidenum">
              <a:rPr lang="en-US" altLang="en-US" smtClean="0"/>
              <a:pPr>
                <a:defRPr/>
              </a:pPr>
              <a:t>‹#›</a:t>
            </a:fld>
            <a:endParaRPr lang="en-US" altLang="en-US"/>
          </a:p>
        </p:txBody>
      </p:sp>
    </p:spTree>
    <p:extLst>
      <p:ext uri="{BB962C8B-B14F-4D97-AF65-F5344CB8AC3E}">
        <p14:creationId xmlns:p14="http://schemas.microsoft.com/office/powerpoint/2010/main" val="737522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781668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35919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419014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446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30024857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463532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84288384"/>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4895720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484716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0820886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0069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13211045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6515557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12129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391477" y="673819"/>
            <a:ext cx="9793088" cy="1143000"/>
          </a:xfrm>
          <a:prstGeom prst="rect">
            <a:avLst/>
          </a:prstGeom>
        </p:spPr>
        <p:txBody>
          <a:bodyPr/>
          <a:lstStyle>
            <a:lvl1pPr algn="l">
              <a:defRPr sz="3600" b="1">
                <a:solidFill>
                  <a:srgbClr val="658CA7"/>
                </a:solidFill>
                <a:latin typeface="Arial Narrow" pitchFamily="34" charset="0"/>
              </a:defRPr>
            </a:lvl1pPr>
          </a:lstStyle>
          <a:p>
            <a:r>
              <a:rPr lang="fr-FR"/>
              <a:t>Cliquez pour modifier le style du titre</a:t>
            </a:r>
            <a:endParaRPr lang="fr-FR" dirty="0"/>
          </a:p>
        </p:txBody>
      </p:sp>
      <p:sp>
        <p:nvSpPr>
          <p:cNvPr id="3" name="Espace réservé du contenu 2"/>
          <p:cNvSpPr>
            <a:spLocks noGrp="1"/>
          </p:cNvSpPr>
          <p:nvPr>
            <p:ph idx="1"/>
          </p:nvPr>
        </p:nvSpPr>
        <p:spPr>
          <a:xfrm>
            <a:off x="1391477" y="1999382"/>
            <a:ext cx="9793088" cy="4525963"/>
          </a:xfrm>
          <a:prstGeom prst="rect">
            <a:avLst/>
          </a:prstGeom>
        </p:spPr>
        <p:txBody>
          <a:bodyPr/>
          <a:lstStyle>
            <a:lvl1pPr>
              <a:buFontTx/>
              <a:buBlip>
                <a:blip r:embed="rId2"/>
              </a:buBlip>
              <a:defRPr sz="2800" b="1">
                <a:latin typeface="Arial Narrow" pitchFamily="34" charset="0"/>
              </a:defRPr>
            </a:lvl1pPr>
            <a:lvl2pPr>
              <a:buFontTx/>
              <a:buBlip>
                <a:blip r:embed="rId3"/>
              </a:buBlip>
              <a:defRPr sz="2400">
                <a:latin typeface="Arial Narrow" pitchFamily="34" charset="0"/>
              </a:defRPr>
            </a:lvl2pPr>
            <a:lvl3pPr>
              <a:buFontTx/>
              <a:buBlip>
                <a:blip r:embed="rId2"/>
              </a:buBlip>
              <a:defRPr sz="2000">
                <a:latin typeface="Arial Narrow" pitchFamily="34" charset="0"/>
              </a:defRPr>
            </a:lvl3pPr>
            <a:lvl4pPr>
              <a:defRPr sz="1800">
                <a:latin typeface="Arial Narrow" pitchFamily="34" charset="0"/>
              </a:defRPr>
            </a:lvl4pPr>
            <a:lvl5pPr>
              <a:defRPr>
                <a:latin typeface="Arial Narrow"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7512078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69152078"/>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964856977"/>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6349874"/>
      </p:ext>
    </p:extLst>
  </p:cSld>
  <p:clrMapOvr>
    <a:masterClrMapping/>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0883935"/>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07048476"/>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964158871"/>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37354026"/>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294257"/>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31596065"/>
      </p:ext>
    </p:extLst>
  </p:cSld>
  <p:clrMapOvr>
    <a:masterClrMapping/>
  </p:clrMapOvr>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406493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3954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64737808"/>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1949299440"/>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65727234"/>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879361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77117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41777371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5457731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0408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9537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9"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862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pic>
        <p:nvPicPr>
          <p:cNvPr id="4" name="Image 5" descr="FOND COUV.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7" y="0"/>
            <a:ext cx="121898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Olivier\AppData\Local\Microsoft\Windows\Temporary Internet Files\Content.Outlook\5RXV7DF8\LOGO RD POUR INTERNET (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7033" y="836620"/>
            <a:ext cx="201506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p:cNvSpPr>
            <a:spLocks noGrp="1"/>
          </p:cNvSpPr>
          <p:nvPr>
            <p:ph type="title"/>
          </p:nvPr>
        </p:nvSpPr>
        <p:spPr>
          <a:xfrm>
            <a:off x="719406" y="2852936"/>
            <a:ext cx="9409045" cy="1143000"/>
          </a:xfrm>
          <a:prstGeom prst="rect">
            <a:avLst/>
          </a:prstGeom>
        </p:spPr>
        <p:txBody>
          <a:bodyPr/>
          <a:lstStyle>
            <a:lvl1pPr>
              <a:defRPr b="1" cap="all" baseline="0">
                <a:solidFill>
                  <a:srgbClr val="658CA7"/>
                </a:solidFill>
              </a:defRPr>
            </a:lvl1pPr>
          </a:lstStyle>
          <a:p>
            <a:endParaRPr lang="fr-FR" dirty="0"/>
          </a:p>
        </p:txBody>
      </p:sp>
      <p:sp>
        <p:nvSpPr>
          <p:cNvPr id="6" name="Sous-titre 3"/>
          <p:cNvSpPr>
            <a:spLocks noGrp="1"/>
          </p:cNvSpPr>
          <p:nvPr>
            <p:ph type="subTitle" idx="13"/>
          </p:nvPr>
        </p:nvSpPr>
        <p:spPr>
          <a:xfrm>
            <a:off x="719403" y="4149080"/>
            <a:ext cx="8534400" cy="1032520"/>
          </a:xfrm>
          <a:prstGeom prst="rect">
            <a:avLst/>
          </a:prstGeom>
        </p:spPr>
        <p:txBody>
          <a:bodyPr/>
          <a:lstStyle>
            <a:lvl1pPr>
              <a:buNone/>
              <a:defRPr/>
            </a:lvl1pPr>
          </a:lstStyle>
          <a:p>
            <a:endParaRPr lang="fr-FR" dirty="0"/>
          </a:p>
        </p:txBody>
      </p:sp>
    </p:spTree>
    <p:extLst>
      <p:ext uri="{BB962C8B-B14F-4D97-AF65-F5344CB8AC3E}">
        <p14:creationId xmlns:p14="http://schemas.microsoft.com/office/powerpoint/2010/main" val="9413636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1967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4848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9416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2782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933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53948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6321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999000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1267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3546049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613145313"/>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8976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21143234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1339837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5882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6088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08176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3867762837"/>
      </p:ext>
    </p:extLst>
  </p:cSld>
  <p:clrMapOvr>
    <a:masterClrMapping/>
  </p:clrMapOvr>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308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427262"/>
      </p:ext>
    </p:extLst>
  </p:cSld>
  <p:clrMapOvr>
    <a:masterClrMapping/>
  </p:clrMapOvr>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Onc+Partner Section Breaker w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1FA360-986B-B25B-06C4-EAAFFD8D4D86}"/>
              </a:ext>
            </a:extLst>
          </p:cNvPr>
          <p:cNvPicPr>
            <a:picLocks noChangeAspect="1"/>
          </p:cNvPicPr>
          <p:nvPr userDrawn="1"/>
        </p:nvPicPr>
        <p:blipFill>
          <a:blip r:embed="rId2">
            <a:extLst>
              <a:ext uri="{28A0092B-C50C-407E-A947-70E740481C1C}">
                <a14:useLocalDpi xmlns:a14="http://schemas.microsoft.com/office/drawing/2010/main" val="0"/>
              </a:ext>
            </a:extLst>
          </a:blip>
          <a:srcRect l="24008" r="24008"/>
          <a:stretch/>
        </p:blipFill>
        <p:spPr>
          <a:xfrm>
            <a:off x="6844308" y="0"/>
            <a:ext cx="5347692" cy="6858000"/>
          </a:xfrm>
          <a:prstGeom prst="rect">
            <a:avLst/>
          </a:prstGeom>
        </p:spPr>
      </p:pic>
      <p:sp>
        <p:nvSpPr>
          <p:cNvPr id="2" name="Rectangle 1">
            <a:extLst>
              <a:ext uri="{FF2B5EF4-FFF2-40B4-BE49-F238E27FC236}">
                <a16:creationId xmlns:a16="http://schemas.microsoft.com/office/drawing/2014/main" id="{456A609F-B709-B6EA-ED52-1A4CE4EA5249}"/>
              </a:ext>
            </a:extLst>
          </p:cNvPr>
          <p:cNvSpPr/>
          <p:nvPr userDrawn="1"/>
        </p:nvSpPr>
        <p:spPr>
          <a:xfrm>
            <a:off x="0" y="0"/>
            <a:ext cx="7884075" cy="6858000"/>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cxnSp>
        <p:nvCxnSpPr>
          <p:cNvPr id="5" name="Straight Connector 4"/>
          <p:cNvCxnSpPr/>
          <p:nvPr userDrawn="1"/>
        </p:nvCxnSpPr>
        <p:spPr>
          <a:xfrm>
            <a:off x="508864" y="4734147"/>
            <a:ext cx="171308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9">
            <a:extLst>
              <a:ext uri="{FF2B5EF4-FFF2-40B4-BE49-F238E27FC236}">
                <a16:creationId xmlns:a16="http://schemas.microsoft.com/office/drawing/2014/main" id="{CFC9C072-A541-8D4B-8830-55BB1D785C9D}"/>
              </a:ext>
            </a:extLst>
          </p:cNvPr>
          <p:cNvSpPr>
            <a:spLocks noGrp="1"/>
          </p:cNvSpPr>
          <p:nvPr>
            <p:ph type="body" sz="quarter" idx="16" hasCustomPrompt="1"/>
          </p:nvPr>
        </p:nvSpPr>
        <p:spPr>
          <a:xfrm>
            <a:off x="511173" y="2124393"/>
            <a:ext cx="6135550" cy="1181862"/>
          </a:xfrm>
        </p:spPr>
        <p:txBody>
          <a:bodyPr wrap="square" anchor="b" anchorCtr="0">
            <a:spAutoFit/>
          </a:bodyPr>
          <a:lstStyle>
            <a:lvl1pPr>
              <a:lnSpc>
                <a:spcPct val="80000"/>
              </a:lnSpc>
              <a:spcAft>
                <a:spcPts val="0"/>
              </a:spcAft>
              <a:defRPr sz="4800" b="0" baseline="0">
                <a:solidFill>
                  <a:schemeClr val="bg1"/>
                </a:solidFill>
                <a:latin typeface="+mj-lt"/>
              </a:defRPr>
            </a:lvl1pPr>
            <a:lvl2pPr>
              <a:defRPr sz="2400">
                <a:solidFill>
                  <a:schemeClr val="accent1"/>
                </a:solidFill>
                <a:latin typeface="+mj-lt"/>
              </a:defRPr>
            </a:lvl2pPr>
            <a:lvl3pPr>
              <a:defRPr sz="2400">
                <a:solidFill>
                  <a:schemeClr val="accent1"/>
                </a:solidFill>
                <a:latin typeface="+mj-lt"/>
              </a:defRPr>
            </a:lvl3pPr>
            <a:lvl4pPr>
              <a:defRPr sz="2400">
                <a:solidFill>
                  <a:schemeClr val="accent1"/>
                </a:solidFill>
                <a:latin typeface="+mj-lt"/>
              </a:defRPr>
            </a:lvl4pPr>
            <a:lvl5pPr>
              <a:defRPr sz="2400">
                <a:solidFill>
                  <a:schemeClr val="accent1"/>
                </a:solidFill>
                <a:latin typeface="+mj-lt"/>
              </a:defRPr>
            </a:lvl5pPr>
          </a:lstStyle>
          <a:p>
            <a:pPr lvl="0"/>
            <a:r>
              <a:rPr lang="en-US"/>
              <a:t>Section Title </a:t>
            </a:r>
            <a:br>
              <a:rPr lang="en-US"/>
            </a:br>
            <a:r>
              <a:rPr lang="en-US"/>
              <a:t>goes here</a:t>
            </a:r>
          </a:p>
        </p:txBody>
      </p:sp>
      <p:sp>
        <p:nvSpPr>
          <p:cNvPr id="15" name="Text Placeholder 30">
            <a:extLst>
              <a:ext uri="{FF2B5EF4-FFF2-40B4-BE49-F238E27FC236}">
                <a16:creationId xmlns:a16="http://schemas.microsoft.com/office/drawing/2014/main" id="{8096DF79-8925-BD45-9AFF-51939FE12611}"/>
              </a:ext>
            </a:extLst>
          </p:cNvPr>
          <p:cNvSpPr>
            <a:spLocks noGrp="1"/>
          </p:cNvSpPr>
          <p:nvPr>
            <p:ph type="body" sz="quarter" idx="24" hasCustomPrompt="1"/>
          </p:nvPr>
        </p:nvSpPr>
        <p:spPr>
          <a:xfrm>
            <a:off x="508863" y="3401586"/>
            <a:ext cx="6447767" cy="396647"/>
          </a:xfrm>
        </p:spPr>
        <p:txBody>
          <a:bodyPr wrap="square">
            <a:spAutoFit/>
          </a:bodyPr>
          <a:lstStyle>
            <a:lvl1pPr>
              <a:lnSpc>
                <a:spcPct val="80000"/>
              </a:lnSpc>
              <a:spcAft>
                <a:spcPts val="0"/>
              </a:spcAft>
              <a:defRPr sz="3200">
                <a:solidFill>
                  <a:schemeClr val="bg1"/>
                </a:solidFill>
                <a:latin typeface="+mj-lt"/>
              </a:defRPr>
            </a:lvl1pPr>
          </a:lstStyle>
          <a:p>
            <a:pPr lvl="0"/>
            <a:r>
              <a:rPr lang="en-US"/>
              <a:t>Subtitle</a:t>
            </a:r>
          </a:p>
        </p:txBody>
      </p:sp>
      <p:sp>
        <p:nvSpPr>
          <p:cNvPr id="17" name="Text Placeholder 21">
            <a:extLst>
              <a:ext uri="{FF2B5EF4-FFF2-40B4-BE49-F238E27FC236}">
                <a16:creationId xmlns:a16="http://schemas.microsoft.com/office/drawing/2014/main" id="{6A893A9A-E74D-FD4F-9DFD-BE6FE2F48B3C}"/>
              </a:ext>
            </a:extLst>
          </p:cNvPr>
          <p:cNvSpPr>
            <a:spLocks noGrp="1"/>
          </p:cNvSpPr>
          <p:nvPr>
            <p:ph type="body" sz="quarter" idx="18" hasCustomPrompt="1"/>
          </p:nvPr>
        </p:nvSpPr>
        <p:spPr>
          <a:xfrm>
            <a:off x="508864" y="5027175"/>
            <a:ext cx="3726194" cy="307777"/>
          </a:xfrm>
        </p:spPr>
        <p:txBody>
          <a:bodyPr wrap="square">
            <a:spAutoFit/>
          </a:bodyPr>
          <a:lstStyle>
            <a:lvl1pPr>
              <a:lnSpc>
                <a:spcPct val="100000"/>
              </a:lnSpc>
              <a:spcAft>
                <a:spcPts val="0"/>
              </a:spcAft>
              <a:defRPr sz="2000" cap="all" baseline="0">
                <a:solidFill>
                  <a:schemeClr val="accent4">
                    <a:lumMod val="40000"/>
                    <a:lumOff val="60000"/>
                  </a:schemeClr>
                </a:solidFill>
                <a:latin typeface="+mj-lt"/>
              </a:defRPr>
            </a:lvl1pPr>
          </a:lstStyle>
          <a:p>
            <a:pPr lvl="0"/>
            <a:r>
              <a:rPr lang="en-GB"/>
              <a:t>FACULTY</a:t>
            </a:r>
            <a:endParaRPr lang="en-US"/>
          </a:p>
        </p:txBody>
      </p:sp>
      <p:sp>
        <p:nvSpPr>
          <p:cNvPr id="20" name="Text Placeholder 21">
            <a:extLst>
              <a:ext uri="{FF2B5EF4-FFF2-40B4-BE49-F238E27FC236}">
                <a16:creationId xmlns:a16="http://schemas.microsoft.com/office/drawing/2014/main" id="{2012825F-28B6-4F40-9FE0-D12F28912D2C}"/>
              </a:ext>
            </a:extLst>
          </p:cNvPr>
          <p:cNvSpPr>
            <a:spLocks noGrp="1"/>
          </p:cNvSpPr>
          <p:nvPr>
            <p:ph type="body" sz="quarter" idx="20" hasCustomPrompt="1"/>
          </p:nvPr>
        </p:nvSpPr>
        <p:spPr>
          <a:xfrm>
            <a:off x="508863" y="5368826"/>
            <a:ext cx="3726195" cy="246221"/>
          </a:xfrm>
        </p:spPr>
        <p:txBody>
          <a:bodyPr wrap="square">
            <a:spAutoFit/>
          </a:bodyPr>
          <a:lstStyle>
            <a:lvl1pPr>
              <a:lnSpc>
                <a:spcPct val="100000"/>
              </a:lnSpc>
              <a:spcAft>
                <a:spcPts val="0"/>
              </a:spcAft>
              <a:defRPr sz="1600" b="0" i="0" cap="none" baseline="0">
                <a:solidFill>
                  <a:schemeClr val="bg1"/>
                </a:solidFill>
                <a:latin typeface="Arial" panose="020B0604020202020204" pitchFamily="34" charset="0"/>
              </a:defRPr>
            </a:lvl1pPr>
          </a:lstStyle>
          <a:p>
            <a:pPr lvl="0"/>
            <a:r>
              <a:rPr lang="en-US"/>
              <a:t>Moderator</a:t>
            </a:r>
          </a:p>
        </p:txBody>
      </p:sp>
      <p:sp>
        <p:nvSpPr>
          <p:cNvPr id="9" name="Supported by">
            <a:extLst>
              <a:ext uri="{FF2B5EF4-FFF2-40B4-BE49-F238E27FC236}">
                <a16:creationId xmlns:a16="http://schemas.microsoft.com/office/drawing/2014/main" id="{1FEE02EF-DCA3-F0A3-9AF1-F46FB9D85A77}"/>
              </a:ext>
            </a:extLst>
          </p:cNvPr>
          <p:cNvSpPr txBox="1"/>
          <p:nvPr userDrawn="1"/>
        </p:nvSpPr>
        <p:spPr>
          <a:xfrm>
            <a:off x="421195" y="168627"/>
            <a:ext cx="4926491" cy="246221"/>
          </a:xfrm>
          <a:prstGeom prst="rect">
            <a:avLst/>
          </a:prstGeom>
          <a:noFill/>
        </p:spPr>
        <p:txBody>
          <a:bodyPr wrap="square" rtlCol="0">
            <a:spAutoFit/>
          </a:bodyPr>
          <a:lstStyle/>
          <a:p>
            <a:pPr algn="l"/>
            <a:r>
              <a:rPr lang="en-US" sz="1000" b="0" i="0">
                <a:solidFill>
                  <a:schemeClr val="bg1"/>
                </a:solidFill>
                <a:latin typeface="+mn-lt"/>
                <a:ea typeface="Roboto Condensed" panose="02000000000000000000" pitchFamily="2" charset="0"/>
                <a:cs typeface="Arial" panose="020B0604020202020204" pitchFamily="34" charset="0"/>
              </a:rPr>
              <a:t>Developed through a collaboration between ​</a:t>
            </a:r>
          </a:p>
        </p:txBody>
      </p:sp>
      <p:cxnSp>
        <p:nvCxnSpPr>
          <p:cNvPr id="10" name="Straight Connector 9">
            <a:extLst>
              <a:ext uri="{FF2B5EF4-FFF2-40B4-BE49-F238E27FC236}">
                <a16:creationId xmlns:a16="http://schemas.microsoft.com/office/drawing/2014/main" id="{6A44A167-8B15-4F25-B540-FB4325BABECD}"/>
              </a:ext>
            </a:extLst>
          </p:cNvPr>
          <p:cNvCxnSpPr>
            <a:cxnSpLocks/>
          </p:cNvCxnSpPr>
          <p:nvPr userDrawn="1"/>
        </p:nvCxnSpPr>
        <p:spPr>
          <a:xfrm>
            <a:off x="1580470" y="494803"/>
            <a:ext cx="0" cy="555796"/>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15BBD75E-357C-DC2C-7956-E375DD21DC9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3051" y="527645"/>
            <a:ext cx="1183749" cy="522954"/>
          </a:xfrm>
          <a:prstGeom prst="rect">
            <a:avLst/>
          </a:prstGeom>
        </p:spPr>
      </p:pic>
      <p:pic>
        <p:nvPicPr>
          <p:cNvPr id="4" name="Picture Placeholder 5" descr="A close-up of a logo&#10;&#10;Description automatically generated">
            <a:extLst>
              <a:ext uri="{FF2B5EF4-FFF2-40B4-BE49-F238E27FC236}">
                <a16:creationId xmlns:a16="http://schemas.microsoft.com/office/drawing/2014/main" id="{A2EC5DBD-6EC8-C8C5-7E09-A6F45C4F89D9}"/>
              </a:ext>
            </a:extLst>
          </p:cNvPr>
          <p:cNvPicPr>
            <a:picLocks noChangeAspect="1"/>
          </p:cNvPicPr>
          <p:nvPr userDrawn="1"/>
        </p:nvPicPr>
        <p:blipFill>
          <a:blip r:embed="rId5" cstate="print">
            <a:biLevel thresh="25000"/>
            <a:extLst>
              <a:ext uri="{28A0092B-C50C-407E-A947-70E740481C1C}">
                <a14:useLocalDpi xmlns:a14="http://schemas.microsoft.com/office/drawing/2010/main" val="0"/>
              </a:ext>
            </a:extLst>
          </a:blip>
          <a:srcRect l="-17384" t="-3515" r="-14656" b="-8075"/>
          <a:stretch/>
        </p:blipFill>
        <p:spPr>
          <a:xfrm>
            <a:off x="622110" y="501088"/>
            <a:ext cx="842767" cy="569634"/>
          </a:xfrm>
          <a:prstGeom prst="rect">
            <a:avLst/>
          </a:prstGeom>
        </p:spPr>
      </p:pic>
    </p:spTree>
    <p:extLst>
      <p:ext uri="{BB962C8B-B14F-4D97-AF65-F5344CB8AC3E}">
        <p14:creationId xmlns:p14="http://schemas.microsoft.com/office/powerpoint/2010/main" val="1786014470"/>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61041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0830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555104_NMgradientLH_RGB_102313.jp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ctrTitle" hasCustomPrompt="1"/>
          </p:nvPr>
        </p:nvSpPr>
        <p:spPr bwMode="gray">
          <a:xfrm>
            <a:off x="1898032" y="2212889"/>
            <a:ext cx="8963171" cy="876329"/>
          </a:xfrm>
        </p:spPr>
        <p:txBody>
          <a:bodyPr rIns="0" bIns="0" anchor="b" anchorCtr="0"/>
          <a:lstStyle>
            <a:lvl1pPr>
              <a:lnSpc>
                <a:spcPct val="90000"/>
              </a:lnSpc>
              <a:defRPr sz="4000" b="0">
                <a:solidFill>
                  <a:schemeClr val="bg1"/>
                </a:solidFill>
              </a:defRPr>
            </a:lvl1pPr>
          </a:lstStyle>
          <a:p>
            <a:r>
              <a:rPr lang="en-US" dirty="0"/>
              <a:t>Document Title</a:t>
            </a:r>
          </a:p>
        </p:txBody>
      </p:sp>
      <p:sp>
        <p:nvSpPr>
          <p:cNvPr id="3" name="Subtitle 2"/>
          <p:cNvSpPr>
            <a:spLocks noGrp="1"/>
          </p:cNvSpPr>
          <p:nvPr>
            <p:ph type="subTitle" idx="1" hasCustomPrompt="1"/>
          </p:nvPr>
        </p:nvSpPr>
        <p:spPr bwMode="gray">
          <a:xfrm>
            <a:off x="1898032" y="3166257"/>
            <a:ext cx="85344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
        <p:nvSpPr>
          <p:cNvPr id="4" name="Date Placeholder 3"/>
          <p:cNvSpPr>
            <a:spLocks noGrp="1"/>
          </p:cNvSpPr>
          <p:nvPr>
            <p:ph type="dt" sz="half" idx="10"/>
          </p:nvPr>
        </p:nvSpPr>
        <p:spPr bwMode="gray">
          <a:xfrm>
            <a:off x="1898032" y="6528818"/>
            <a:ext cx="1133856" cy="168275"/>
          </a:xfrm>
        </p:spPr>
        <p:txBody>
          <a:bodyPr/>
          <a:lstStyle>
            <a:lvl1pPr>
              <a:defRPr>
                <a:solidFill>
                  <a:schemeClr val="bg1"/>
                </a:solidFill>
              </a:defRPr>
            </a:lvl1pPr>
          </a:lstStyle>
          <a:p>
            <a:fld id="{9623C80F-5998-4C5A-8426-1B9517C724DD}" type="datetimeFigureOut">
              <a:rPr lang="en-US" smtClean="0">
                <a:solidFill>
                  <a:prstClr val="white"/>
                </a:solidFill>
              </a:rPr>
              <a:pPr/>
              <a:t>11/6/2025</a:t>
            </a:fld>
            <a:endParaRPr dirty="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Tree>
    <p:extLst>
      <p:ext uri="{BB962C8B-B14F-4D97-AF65-F5344CB8AC3E}">
        <p14:creationId xmlns:p14="http://schemas.microsoft.com/office/powerpoint/2010/main" val="9165229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
  <p:cSld name="Bullet Slide with Bar">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EF67085-30E2-4FC5-BEB6-5E6301A670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20700"/>
            <a:ext cx="12204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10C4AF09-BC30-4FAE-B6E7-30F2D246D1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311900"/>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3D0F716D-2C12-41FD-9255-5B025CD088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57884" y="6532563"/>
            <a:ext cx="990600"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D4EA6E08-71B6-4FB5-9CA6-CE9CCAA119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440489"/>
            <a:ext cx="181186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CB3F36D1-2327-4BB2-9800-DBA6179E23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9851" y="6451601"/>
            <a:ext cx="135043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81050"/>
            <a:ext cx="10972800" cy="636588"/>
          </a:xfrm>
          <a:prstGeom prst="rect">
            <a:avLst/>
          </a:prstGeom>
        </p:spPr>
        <p:txBody>
          <a:bodyPr>
            <a:normAutofit/>
          </a:bodyPr>
          <a:lstStyle>
            <a:lvl1pPr algn="l">
              <a:defRPr sz="2800" b="1">
                <a:latin typeface="+mj-lt"/>
                <a:cs typeface="Arial"/>
              </a:defRPr>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457200" indent="-457200">
              <a:buFont typeface="Arial"/>
              <a:buChar char="•"/>
              <a:defRPr sz="20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C5B154A8-2E45-4641-82AB-C32B27C042E3}"/>
              </a:ext>
            </a:extLst>
          </p:cNvPr>
          <p:cNvSpPr>
            <a:spLocks noGrp="1"/>
          </p:cNvSpPr>
          <p:nvPr>
            <p:ph type="sldNum" sz="quarter" idx="10"/>
          </p:nvPr>
        </p:nvSpPr>
        <p:spPr>
          <a:xfrm>
            <a:off x="8906933" y="6450014"/>
            <a:ext cx="2844800" cy="365125"/>
          </a:xfrm>
          <a:prstGeom prst="rect">
            <a:avLst/>
          </a:prstGeom>
        </p:spPr>
        <p:txBody>
          <a:bodyPr vert="horz" wrap="square" lIns="91440" tIns="45720" rIns="91440" bIns="45720" numCol="1" anchor="t" anchorCtr="0" compatLnSpc="1">
            <a:prstTxWarp prst="textNoShape">
              <a:avLst/>
            </a:prstTxWarp>
            <a:normAutofit/>
          </a:bodyPr>
          <a:lstStyle>
            <a:lvl1pPr algn="r" eaLnBrk="1" hangingPunct="1">
              <a:defRPr sz="1100" smtClean="0"/>
            </a:lvl1pPr>
          </a:lstStyle>
          <a:p>
            <a:pPr>
              <a:defRPr/>
            </a:pPr>
            <a:fld id="{F14D277B-5E58-4C99-9CEA-D9FAE3FB5CD1}" type="slidenum">
              <a:rPr lang="en-US" altLang="en-US"/>
              <a:pPr>
                <a:defRPr/>
              </a:pPr>
              <a:t>‹#›</a:t>
            </a:fld>
            <a:endParaRPr lang="en-US" altLang="en-US"/>
          </a:p>
        </p:txBody>
      </p:sp>
    </p:spTree>
    <p:extLst>
      <p:ext uri="{BB962C8B-B14F-4D97-AF65-F5344CB8AC3E}">
        <p14:creationId xmlns:p14="http://schemas.microsoft.com/office/powerpoint/2010/main" val="10839086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DA7CCEDB-8749-4529-91BA-C1C3F40E90F8}"/>
              </a:ext>
            </a:extLst>
          </p:cNvPr>
          <p:cNvSpPr>
            <a:spLocks noGrp="1"/>
          </p:cNvSpPr>
          <p:nvPr>
            <p:ph sz="quarter" idx="13"/>
          </p:nvPr>
        </p:nvSpPr>
        <p:spPr>
          <a:xfrm>
            <a:off x="365126" y="6245352"/>
            <a:ext cx="11154212" cy="131574"/>
          </a:xfrm>
        </p:spPr>
        <p:txBody>
          <a:bodyPr wrap="square" lIns="0" tIns="0" rIns="0" bIns="0" anchor="t" anchorCtr="0">
            <a:spAutoFit/>
          </a:bodyPr>
          <a:lstStyle>
            <a:lvl1pPr marL="0" indent="0">
              <a:lnSpc>
                <a:spcPct val="95000"/>
              </a:lnSpc>
              <a:spcBef>
                <a:spcPts val="0"/>
              </a:spcBef>
              <a:spcAft>
                <a:spcPts val="100"/>
              </a:spcAft>
              <a:buNone/>
              <a:defRPr sz="900">
                <a:solidFill>
                  <a:schemeClr val="tx1">
                    <a:lumMod val="75000"/>
                    <a:lumOff val="25000"/>
                  </a:schemeClr>
                </a:solidFill>
              </a:defRPr>
            </a:lvl1pPr>
          </a:lstStyle>
          <a:p>
            <a:pPr lvl="0"/>
            <a:r>
              <a:rPr lang="en-US"/>
              <a:t>Click to edit Master text styles</a:t>
            </a:r>
          </a:p>
        </p:txBody>
      </p:sp>
      <p:sp>
        <p:nvSpPr>
          <p:cNvPr id="3" name="Title 2">
            <a:extLst>
              <a:ext uri="{FF2B5EF4-FFF2-40B4-BE49-F238E27FC236}">
                <a16:creationId xmlns:a16="http://schemas.microsoft.com/office/drawing/2014/main" id="{15071376-3114-4416-BE63-083F5A89D35C}"/>
              </a:ext>
            </a:extLst>
          </p:cNvPr>
          <p:cNvSpPr>
            <a:spLocks noGrp="1"/>
          </p:cNvSpPr>
          <p:nvPr>
            <p:ph type="title"/>
          </p:nvPr>
        </p:nvSpPr>
        <p:spPr/>
        <p:txBody>
          <a:bodyPr/>
          <a:lstStyle/>
          <a:p>
            <a:r>
              <a:rPr lang="en-US"/>
              <a:t>Click to edit Master title style</a:t>
            </a:r>
            <a:endParaRPr lang="en-GB"/>
          </a:p>
        </p:txBody>
      </p:sp>
      <p:sp>
        <p:nvSpPr>
          <p:cNvPr id="6" name="Slide Number Placeholder 4">
            <a:extLst>
              <a:ext uri="{FF2B5EF4-FFF2-40B4-BE49-F238E27FC236}">
                <a16:creationId xmlns:a16="http://schemas.microsoft.com/office/drawing/2014/main" id="{905FF938-F5B7-450C-8786-D3978FC7DB13}"/>
              </a:ext>
            </a:extLst>
          </p:cNvPr>
          <p:cNvSpPr>
            <a:spLocks noGrp="1"/>
          </p:cNvSpPr>
          <p:nvPr>
            <p:ph type="sldNum" sz="quarter" idx="14"/>
          </p:nvPr>
        </p:nvSpPr>
        <p:spPr>
          <a:xfrm>
            <a:off x="11759858" y="6539418"/>
            <a:ext cx="320040" cy="228600"/>
          </a:xfrm>
        </p:spPr>
        <p:txBody>
          <a:bodyPr/>
          <a:lstStyle/>
          <a:p>
            <a:fld id="{B58DE5F1-E0F9-4CCA-92B7-7A6FC4DFEE14}" type="slidenum">
              <a:rPr lang="en-US" smtClean="0"/>
              <a:pPr/>
              <a:t>‹#›</a:t>
            </a:fld>
            <a:endParaRPr lang="en-US"/>
          </a:p>
        </p:txBody>
      </p:sp>
    </p:spTree>
    <p:extLst>
      <p:ext uri="{BB962C8B-B14F-4D97-AF65-F5344CB8AC3E}">
        <p14:creationId xmlns:p14="http://schemas.microsoft.com/office/powerpoint/2010/main" val="17383498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ME GLOBAL 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8AE4B-E863-45E0-4A9A-CE849807533B}"/>
              </a:ext>
            </a:extLst>
          </p:cNvPr>
          <p:cNvSpPr/>
          <p:nvPr userDrawn="1"/>
        </p:nvSpPr>
        <p:spPr>
          <a:xfrm>
            <a:off x="0" y="0"/>
            <a:ext cx="12192000" cy="6858000"/>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0" name="Text Placeholder 19">
            <a:extLst>
              <a:ext uri="{FF2B5EF4-FFF2-40B4-BE49-F238E27FC236}">
                <a16:creationId xmlns:a16="http://schemas.microsoft.com/office/drawing/2014/main" id="{002C7D97-60D4-1F53-D8A1-DD458FD790BE}"/>
              </a:ext>
            </a:extLst>
          </p:cNvPr>
          <p:cNvSpPr>
            <a:spLocks noGrp="1"/>
          </p:cNvSpPr>
          <p:nvPr>
            <p:ph type="body" sz="quarter" idx="16" hasCustomPrompt="1"/>
          </p:nvPr>
        </p:nvSpPr>
        <p:spPr>
          <a:xfrm>
            <a:off x="511173" y="2036774"/>
            <a:ext cx="11164452" cy="664797"/>
          </a:xfrm>
        </p:spPr>
        <p:txBody>
          <a:bodyPr wrap="square" anchor="b" anchorCtr="0">
            <a:noAutofit/>
          </a:bodyPr>
          <a:lstStyle>
            <a:lvl1pPr>
              <a:lnSpc>
                <a:spcPct val="80000"/>
              </a:lnSpc>
              <a:spcAft>
                <a:spcPts val="0"/>
              </a:spcAft>
              <a:defRPr sz="5400" b="1" i="0" baseline="0">
                <a:solidFill>
                  <a:schemeClr val="bg1"/>
                </a:solidFill>
                <a:latin typeface="+mj-lt"/>
              </a:defRPr>
            </a:lvl1pPr>
            <a:lvl2pPr>
              <a:defRPr sz="2400">
                <a:solidFill>
                  <a:schemeClr val="accent1"/>
                </a:solidFill>
                <a:latin typeface="+mj-lt"/>
              </a:defRPr>
            </a:lvl2pPr>
            <a:lvl3pPr>
              <a:defRPr sz="2400">
                <a:solidFill>
                  <a:schemeClr val="accent1"/>
                </a:solidFill>
                <a:latin typeface="+mj-lt"/>
              </a:defRPr>
            </a:lvl3pPr>
            <a:lvl4pPr>
              <a:defRPr sz="2400">
                <a:solidFill>
                  <a:schemeClr val="accent1"/>
                </a:solidFill>
                <a:latin typeface="+mj-lt"/>
              </a:defRPr>
            </a:lvl4pPr>
            <a:lvl5pPr>
              <a:defRPr sz="2400">
                <a:solidFill>
                  <a:schemeClr val="accent1"/>
                </a:solidFill>
                <a:latin typeface="+mj-lt"/>
              </a:defRPr>
            </a:lvl5pPr>
          </a:lstStyle>
          <a:p>
            <a:pPr lvl="0"/>
            <a:r>
              <a:rPr lang="en-US"/>
              <a:t>Title comes here</a:t>
            </a:r>
          </a:p>
        </p:txBody>
      </p:sp>
      <p:sp>
        <p:nvSpPr>
          <p:cNvPr id="12" name="Text Placeholder 21">
            <a:extLst>
              <a:ext uri="{FF2B5EF4-FFF2-40B4-BE49-F238E27FC236}">
                <a16:creationId xmlns:a16="http://schemas.microsoft.com/office/drawing/2014/main" id="{13B8CAE8-1A6F-B319-6409-2F466A8BDAEF}"/>
              </a:ext>
            </a:extLst>
          </p:cNvPr>
          <p:cNvSpPr>
            <a:spLocks noGrp="1"/>
          </p:cNvSpPr>
          <p:nvPr>
            <p:ph type="body" sz="quarter" idx="18" hasCustomPrompt="1"/>
          </p:nvPr>
        </p:nvSpPr>
        <p:spPr>
          <a:xfrm>
            <a:off x="508864" y="4114851"/>
            <a:ext cx="3726194" cy="369332"/>
          </a:xfrm>
        </p:spPr>
        <p:txBody>
          <a:bodyPr wrap="square">
            <a:noAutofit/>
          </a:bodyPr>
          <a:lstStyle>
            <a:lvl1pPr>
              <a:lnSpc>
                <a:spcPct val="100000"/>
              </a:lnSpc>
              <a:spcAft>
                <a:spcPts val="0"/>
              </a:spcAft>
              <a:defRPr sz="2400" b="1" i="0" cap="all" baseline="0">
                <a:solidFill>
                  <a:schemeClr val="bg1"/>
                </a:solidFill>
                <a:latin typeface="+mj-lt"/>
              </a:defRPr>
            </a:lvl1pPr>
          </a:lstStyle>
          <a:p>
            <a:pPr lvl="0"/>
            <a:r>
              <a:rPr lang="en-GB"/>
              <a:t>Moderator</a:t>
            </a:r>
            <a:endParaRPr lang="en-US"/>
          </a:p>
        </p:txBody>
      </p:sp>
      <p:sp>
        <p:nvSpPr>
          <p:cNvPr id="13" name="Text Placeholder 21">
            <a:extLst>
              <a:ext uri="{FF2B5EF4-FFF2-40B4-BE49-F238E27FC236}">
                <a16:creationId xmlns:a16="http://schemas.microsoft.com/office/drawing/2014/main" id="{DB63A882-EA33-615C-E6BA-B20C9249CD29}"/>
              </a:ext>
            </a:extLst>
          </p:cNvPr>
          <p:cNvSpPr>
            <a:spLocks noGrp="1"/>
          </p:cNvSpPr>
          <p:nvPr>
            <p:ph type="body" sz="quarter" idx="20" hasCustomPrompt="1"/>
          </p:nvPr>
        </p:nvSpPr>
        <p:spPr>
          <a:xfrm>
            <a:off x="508863" y="4549988"/>
            <a:ext cx="3726195" cy="276999"/>
          </a:xfrm>
        </p:spPr>
        <p:txBody>
          <a:bodyPr wrap="square">
            <a:noAutofit/>
          </a:bodyPr>
          <a:lstStyle>
            <a:lvl1pPr>
              <a:lnSpc>
                <a:spcPct val="100000"/>
              </a:lnSpc>
              <a:spcAft>
                <a:spcPts val="0"/>
              </a:spcAft>
              <a:defRPr sz="1800" cap="none" baseline="0">
                <a:solidFill>
                  <a:schemeClr val="bg1"/>
                </a:solidFill>
                <a:latin typeface="Arial" panose="020B0604020202020204" pitchFamily="34" charset="0"/>
              </a:defRPr>
            </a:lvl1pPr>
          </a:lstStyle>
          <a:p>
            <a:pPr lvl="0"/>
            <a:r>
              <a:rPr lang="en-US"/>
              <a:t>Moderator</a:t>
            </a:r>
          </a:p>
        </p:txBody>
      </p:sp>
      <p:sp>
        <p:nvSpPr>
          <p:cNvPr id="14" name="Text Placeholder 30">
            <a:extLst>
              <a:ext uri="{FF2B5EF4-FFF2-40B4-BE49-F238E27FC236}">
                <a16:creationId xmlns:a16="http://schemas.microsoft.com/office/drawing/2014/main" id="{2BB8A8A7-9C09-0182-A9DB-BA2967217134}"/>
              </a:ext>
            </a:extLst>
          </p:cNvPr>
          <p:cNvSpPr>
            <a:spLocks noGrp="1"/>
          </p:cNvSpPr>
          <p:nvPr>
            <p:ph type="body" sz="quarter" idx="24" hasCustomPrompt="1"/>
          </p:nvPr>
        </p:nvSpPr>
        <p:spPr>
          <a:xfrm>
            <a:off x="508863" y="2737527"/>
            <a:ext cx="11167747" cy="447815"/>
          </a:xfrm>
        </p:spPr>
        <p:txBody>
          <a:bodyPr wrap="square">
            <a:noAutofit/>
          </a:bodyPr>
          <a:lstStyle>
            <a:lvl1pPr>
              <a:lnSpc>
                <a:spcPct val="80000"/>
              </a:lnSpc>
              <a:spcAft>
                <a:spcPts val="0"/>
              </a:spcAft>
              <a:defRPr sz="3600" b="0" i="0">
                <a:solidFill>
                  <a:schemeClr val="bg1"/>
                </a:solidFill>
                <a:latin typeface="+mj-lt"/>
              </a:defRPr>
            </a:lvl1pPr>
          </a:lstStyle>
          <a:p>
            <a:pPr lvl="0"/>
            <a:r>
              <a:rPr lang="en-US"/>
              <a:t>Subtitle</a:t>
            </a:r>
          </a:p>
        </p:txBody>
      </p:sp>
      <p:cxnSp>
        <p:nvCxnSpPr>
          <p:cNvPr id="15" name="Straight Connector 14">
            <a:extLst>
              <a:ext uri="{FF2B5EF4-FFF2-40B4-BE49-F238E27FC236}">
                <a16:creationId xmlns:a16="http://schemas.microsoft.com/office/drawing/2014/main" id="{3927C0B1-1CEF-8F50-FAC6-CE30E7C99DA1}"/>
              </a:ext>
            </a:extLst>
          </p:cNvPr>
          <p:cNvCxnSpPr/>
          <p:nvPr userDrawn="1"/>
        </p:nvCxnSpPr>
        <p:spPr>
          <a:xfrm>
            <a:off x="508864" y="3775895"/>
            <a:ext cx="171308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1">
            <a:extLst>
              <a:ext uri="{FF2B5EF4-FFF2-40B4-BE49-F238E27FC236}">
                <a16:creationId xmlns:a16="http://schemas.microsoft.com/office/drawing/2014/main" id="{D74D3CE6-C6A6-048E-E19D-25775700A01D}"/>
              </a:ext>
            </a:extLst>
          </p:cNvPr>
          <p:cNvSpPr>
            <a:spLocks noGrp="1"/>
          </p:cNvSpPr>
          <p:nvPr>
            <p:ph type="body" sz="quarter" idx="25" hasCustomPrompt="1"/>
          </p:nvPr>
        </p:nvSpPr>
        <p:spPr>
          <a:xfrm>
            <a:off x="4608700" y="4114851"/>
            <a:ext cx="3726194" cy="369332"/>
          </a:xfrm>
        </p:spPr>
        <p:txBody>
          <a:bodyPr wrap="square">
            <a:noAutofit/>
          </a:bodyPr>
          <a:lstStyle>
            <a:lvl1pPr>
              <a:lnSpc>
                <a:spcPct val="100000"/>
              </a:lnSpc>
              <a:spcAft>
                <a:spcPts val="0"/>
              </a:spcAft>
              <a:defRPr sz="2400" b="1" i="0" cap="all" baseline="0">
                <a:solidFill>
                  <a:schemeClr val="bg1"/>
                </a:solidFill>
                <a:latin typeface="+mj-lt"/>
              </a:defRPr>
            </a:lvl1pPr>
          </a:lstStyle>
          <a:p>
            <a:pPr lvl="0"/>
            <a:r>
              <a:rPr lang="en-GB"/>
              <a:t>Faculty</a:t>
            </a:r>
            <a:endParaRPr lang="en-US"/>
          </a:p>
        </p:txBody>
      </p:sp>
      <p:sp>
        <p:nvSpPr>
          <p:cNvPr id="17" name="Text Placeholder 21">
            <a:extLst>
              <a:ext uri="{FF2B5EF4-FFF2-40B4-BE49-F238E27FC236}">
                <a16:creationId xmlns:a16="http://schemas.microsoft.com/office/drawing/2014/main" id="{223396D1-70BD-59CC-F537-901EDC18A3F5}"/>
              </a:ext>
            </a:extLst>
          </p:cNvPr>
          <p:cNvSpPr>
            <a:spLocks noGrp="1"/>
          </p:cNvSpPr>
          <p:nvPr>
            <p:ph type="body" sz="quarter" idx="26" hasCustomPrompt="1"/>
          </p:nvPr>
        </p:nvSpPr>
        <p:spPr>
          <a:xfrm>
            <a:off x="4608699" y="4549988"/>
            <a:ext cx="3726195" cy="276999"/>
          </a:xfrm>
        </p:spPr>
        <p:txBody>
          <a:bodyPr wrap="square">
            <a:noAutofit/>
          </a:bodyPr>
          <a:lstStyle>
            <a:lvl1pPr>
              <a:lnSpc>
                <a:spcPct val="100000"/>
              </a:lnSpc>
              <a:spcAft>
                <a:spcPts val="0"/>
              </a:spcAft>
              <a:defRPr sz="1800" cap="none" baseline="0">
                <a:solidFill>
                  <a:schemeClr val="bg1"/>
                </a:solidFill>
                <a:latin typeface="Arial" panose="020B0604020202020204" pitchFamily="34" charset="0"/>
              </a:defRPr>
            </a:lvl1pPr>
          </a:lstStyle>
          <a:p>
            <a:pPr lvl="0"/>
            <a:r>
              <a:rPr lang="en-US"/>
              <a:t>Faculty</a:t>
            </a:r>
          </a:p>
        </p:txBody>
      </p:sp>
      <p:pic>
        <p:nvPicPr>
          <p:cNvPr id="5" name="Picture 4">
            <a:extLst>
              <a:ext uri="{FF2B5EF4-FFF2-40B4-BE49-F238E27FC236}">
                <a16:creationId xmlns:a16="http://schemas.microsoft.com/office/drawing/2014/main" id="{12F656B9-1BB6-8B29-4B7A-79FE541BCF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4345" y="332307"/>
            <a:ext cx="2283857" cy="623032"/>
          </a:xfrm>
          <a:prstGeom prst="rect">
            <a:avLst/>
          </a:prstGeom>
        </p:spPr>
      </p:pic>
    </p:spTree>
    <p:extLst>
      <p:ext uri="{BB962C8B-B14F-4D97-AF65-F5344CB8AC3E}">
        <p14:creationId xmlns:p14="http://schemas.microsoft.com/office/powerpoint/2010/main" val="1789370625"/>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Q&amp;A, Summary and 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2B83C-2621-3FB2-CDA0-1F8EE6D8077E}"/>
              </a:ext>
            </a:extLst>
          </p:cNvPr>
          <p:cNvPicPr>
            <a:picLocks noChangeAspect="1"/>
          </p:cNvPicPr>
          <p:nvPr userDrawn="1"/>
        </p:nvPicPr>
        <p:blipFill>
          <a:blip r:embed="rId2">
            <a:extLst>
              <a:ext uri="{28A0092B-C50C-407E-A947-70E740481C1C}">
                <a14:useLocalDpi xmlns:a14="http://schemas.microsoft.com/office/drawing/2010/main" val="0"/>
              </a:ext>
            </a:extLst>
          </a:blip>
          <a:srcRect l="218" r="218"/>
          <a:stretch/>
        </p:blipFill>
        <p:spPr>
          <a:xfrm>
            <a:off x="0" y="97968"/>
            <a:ext cx="12192000" cy="5217610"/>
          </a:xfrm>
          <a:prstGeom prst="rect">
            <a:avLst/>
          </a:prstGeom>
          <a:ln>
            <a:noFill/>
          </a:ln>
        </p:spPr>
      </p:pic>
      <p:sp>
        <p:nvSpPr>
          <p:cNvPr id="4" name="Logo Bar">
            <a:extLst>
              <a:ext uri="{FF2B5EF4-FFF2-40B4-BE49-F238E27FC236}">
                <a16:creationId xmlns:a16="http://schemas.microsoft.com/office/drawing/2014/main" id="{97AF59B4-BCAC-5819-DB96-656A03E0EF41}"/>
              </a:ext>
            </a:extLst>
          </p:cNvPr>
          <p:cNvSpPr/>
          <p:nvPr userDrawn="1"/>
        </p:nvSpPr>
        <p:spPr>
          <a:xfrm>
            <a:off x="0" y="-5644"/>
            <a:ext cx="12192000" cy="667512"/>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 name="Medscape Oncology Logo">
            <a:extLst>
              <a:ext uri="{FF2B5EF4-FFF2-40B4-BE49-F238E27FC236}">
                <a16:creationId xmlns:a16="http://schemas.microsoft.com/office/drawing/2014/main" id="{E9A12589-6C82-1A07-9469-3D1E6F44BB3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95584" y="169867"/>
            <a:ext cx="2800830" cy="308860"/>
          </a:xfrm>
          <a:prstGeom prst="rect">
            <a:avLst/>
          </a:prstGeom>
        </p:spPr>
      </p:pic>
    </p:spTree>
    <p:extLst>
      <p:ext uri="{BB962C8B-B14F-4D97-AF65-F5344CB8AC3E}">
        <p14:creationId xmlns:p14="http://schemas.microsoft.com/office/powerpoint/2010/main" val="41257686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ME Section Break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BC4776-B9B1-8F0E-4F34-8A8AF085484D}"/>
              </a:ext>
            </a:extLst>
          </p:cNvPr>
          <p:cNvSpPr/>
          <p:nvPr userDrawn="1"/>
        </p:nvSpPr>
        <p:spPr>
          <a:xfrm>
            <a:off x="0" y="0"/>
            <a:ext cx="12192000" cy="6858000"/>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cxnSp>
        <p:nvCxnSpPr>
          <p:cNvPr id="3" name="Straight Connector 2">
            <a:extLst>
              <a:ext uri="{FF2B5EF4-FFF2-40B4-BE49-F238E27FC236}">
                <a16:creationId xmlns:a16="http://schemas.microsoft.com/office/drawing/2014/main" id="{C99AC758-E1EE-36DC-6864-95A750A4048C}"/>
              </a:ext>
            </a:extLst>
          </p:cNvPr>
          <p:cNvCxnSpPr/>
          <p:nvPr userDrawn="1"/>
        </p:nvCxnSpPr>
        <p:spPr>
          <a:xfrm>
            <a:off x="508864" y="3929145"/>
            <a:ext cx="171308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2748A9D1-FE83-9731-246E-33C4611876C4}"/>
              </a:ext>
            </a:extLst>
          </p:cNvPr>
          <p:cNvSpPr>
            <a:spLocks noGrp="1"/>
          </p:cNvSpPr>
          <p:nvPr>
            <p:ph type="ctrTitle" hasCustomPrompt="1"/>
          </p:nvPr>
        </p:nvSpPr>
        <p:spPr>
          <a:xfrm>
            <a:off x="508864" y="2770297"/>
            <a:ext cx="11065820" cy="738664"/>
          </a:xfrm>
          <a:prstGeom prst="rect">
            <a:avLst/>
          </a:prstGeom>
          <a:noFill/>
        </p:spPr>
        <p:txBody>
          <a:bodyPr wrap="square" lIns="0" rIns="0" anchor="b" anchorCtr="0">
            <a:noAutofit/>
          </a:bodyPr>
          <a:lstStyle>
            <a:lvl1pPr algn="l">
              <a:lnSpc>
                <a:spcPct val="100000"/>
              </a:lnSpc>
              <a:defRPr sz="4800" b="1" cap="none" baseline="0">
                <a:solidFill>
                  <a:schemeClr val="bg1"/>
                </a:solidFill>
                <a:latin typeface="+mj-lt"/>
              </a:defRPr>
            </a:lvl1pPr>
          </a:lstStyle>
          <a:p>
            <a:r>
              <a:rPr lang="en-GB"/>
              <a:t>Section Breaker</a:t>
            </a:r>
            <a:endParaRPr lang="en-US"/>
          </a:p>
        </p:txBody>
      </p:sp>
      <p:pic>
        <p:nvPicPr>
          <p:cNvPr id="6" name="Picture 5">
            <a:extLst>
              <a:ext uri="{FF2B5EF4-FFF2-40B4-BE49-F238E27FC236}">
                <a16:creationId xmlns:a16="http://schemas.microsoft.com/office/drawing/2014/main" id="{B75C89DC-C6AC-F967-CAF5-2AC964FE3D0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4345" y="332307"/>
            <a:ext cx="2283857" cy="623032"/>
          </a:xfrm>
          <a:prstGeom prst="rect">
            <a:avLst/>
          </a:prstGeom>
        </p:spPr>
      </p:pic>
    </p:spTree>
    <p:extLst>
      <p:ext uri="{BB962C8B-B14F-4D97-AF65-F5344CB8AC3E}">
        <p14:creationId xmlns:p14="http://schemas.microsoft.com/office/powerpoint/2010/main" val="508489796"/>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1_ME ONC 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271386-77E0-E30A-EF33-A290B08B7DA7}"/>
              </a:ext>
            </a:extLst>
          </p:cNvPr>
          <p:cNvPicPr>
            <a:picLocks noChangeAspect="1"/>
          </p:cNvPicPr>
          <p:nvPr userDrawn="1"/>
        </p:nvPicPr>
        <p:blipFill>
          <a:blip r:embed="rId2">
            <a:extLst>
              <a:ext uri="{28A0092B-C50C-407E-A947-70E740481C1C}">
                <a14:useLocalDpi xmlns:a14="http://schemas.microsoft.com/office/drawing/2010/main" val="0"/>
              </a:ext>
            </a:extLst>
          </a:blip>
          <a:srcRect l="218" r="218"/>
          <a:stretch/>
        </p:blipFill>
        <p:spPr>
          <a:xfrm>
            <a:off x="0" y="97968"/>
            <a:ext cx="12192000" cy="5217610"/>
          </a:xfrm>
          <a:prstGeom prst="rect">
            <a:avLst/>
          </a:prstGeom>
          <a:ln>
            <a:noFill/>
          </a:ln>
        </p:spPr>
      </p:pic>
      <p:sp>
        <p:nvSpPr>
          <p:cNvPr id="5" name="Logo Bar">
            <a:extLst>
              <a:ext uri="{FF2B5EF4-FFF2-40B4-BE49-F238E27FC236}">
                <a16:creationId xmlns:a16="http://schemas.microsoft.com/office/drawing/2014/main" id="{3268EC81-4BF2-42F5-2233-85A5BD3BC474}"/>
              </a:ext>
            </a:extLst>
          </p:cNvPr>
          <p:cNvSpPr/>
          <p:nvPr userDrawn="1"/>
        </p:nvSpPr>
        <p:spPr>
          <a:xfrm>
            <a:off x="0" y="-5644"/>
            <a:ext cx="12192000" cy="667512"/>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itle">
            <a:extLst>
              <a:ext uri="{FF2B5EF4-FFF2-40B4-BE49-F238E27FC236}">
                <a16:creationId xmlns:a16="http://schemas.microsoft.com/office/drawing/2014/main" id="{11365D32-2A72-BEFA-51C0-AD87031571C4}"/>
              </a:ext>
            </a:extLst>
          </p:cNvPr>
          <p:cNvSpPr>
            <a:spLocks noGrp="1"/>
          </p:cNvSpPr>
          <p:nvPr>
            <p:ph type="title" hasCustomPrompt="1"/>
          </p:nvPr>
        </p:nvSpPr>
        <p:spPr>
          <a:xfrm>
            <a:off x="519290" y="4331109"/>
            <a:ext cx="11153423" cy="1107996"/>
          </a:xfrm>
        </p:spPr>
        <p:txBody>
          <a:bodyPr/>
          <a:lstStyle>
            <a:lvl1pPr algn="ctr">
              <a:defRPr sz="4000" b="1" i="0" cap="none">
                <a:solidFill>
                  <a:srgbClr val="054AA7"/>
                </a:solidFill>
                <a:latin typeface="+mj-lt"/>
                <a:ea typeface="Roboto Condensed" panose="02000000000000000000" pitchFamily="2" charset="0"/>
                <a:cs typeface="Roboto Condensed" panose="02000000000000000000" pitchFamily="2" charset="0"/>
              </a:defRPr>
            </a:lvl1pPr>
          </a:lstStyle>
          <a:p>
            <a:r>
              <a:rPr lang="en-US"/>
              <a:t>Click To Edit Master </a:t>
            </a:r>
            <a:br>
              <a:rPr lang="en-US"/>
            </a:br>
            <a:r>
              <a:rPr lang="en-US"/>
              <a:t>Title Style</a:t>
            </a:r>
          </a:p>
        </p:txBody>
      </p:sp>
      <p:pic>
        <p:nvPicPr>
          <p:cNvPr id="7" name="Medscape Oncology Logo" hidden="1">
            <a:extLst>
              <a:ext uri="{FF2B5EF4-FFF2-40B4-BE49-F238E27FC236}">
                <a16:creationId xmlns:a16="http://schemas.microsoft.com/office/drawing/2014/main" id="{24D8ED47-AC68-41D2-0F2E-2B9A8D141FF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06758" y="169867"/>
            <a:ext cx="3778484" cy="306263"/>
          </a:xfrm>
          <a:prstGeom prst="rect">
            <a:avLst/>
          </a:prstGeom>
        </p:spPr>
      </p:pic>
      <p:pic>
        <p:nvPicPr>
          <p:cNvPr id="9" name="Medscape Oncology Logo">
            <a:extLst>
              <a:ext uri="{FF2B5EF4-FFF2-40B4-BE49-F238E27FC236}">
                <a16:creationId xmlns:a16="http://schemas.microsoft.com/office/drawing/2014/main" id="{4462366D-6699-7CC6-0E69-2596DEF9AB1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324778" y="169867"/>
            <a:ext cx="3542444" cy="291302"/>
          </a:xfrm>
          <a:prstGeom prst="rect">
            <a:avLst/>
          </a:prstGeom>
        </p:spPr>
      </p:pic>
      <p:sp>
        <p:nvSpPr>
          <p:cNvPr id="4" name="CME/CNE/CPE" hidden="1">
            <a:extLst>
              <a:ext uri="{FF2B5EF4-FFF2-40B4-BE49-F238E27FC236}">
                <a16:creationId xmlns:a16="http://schemas.microsoft.com/office/drawing/2014/main" id="{B56A0EEE-C6AC-0115-80F3-F08D08A64D0F}"/>
              </a:ext>
            </a:extLst>
          </p:cNvPr>
          <p:cNvSpPr/>
          <p:nvPr userDrawn="1"/>
        </p:nvSpPr>
        <p:spPr>
          <a:xfrm>
            <a:off x="9856429" y="825618"/>
            <a:ext cx="2686753" cy="4636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l"/>
            <a:r>
              <a:rPr lang="en-US" sz="1800" b="1" i="0">
                <a:solidFill>
                  <a:schemeClr val="tx2"/>
                </a:solidFill>
                <a:latin typeface="Arial" panose="020B0604020202020204" pitchFamily="34" charset="0"/>
              </a:rPr>
              <a:t>CME/CNE/CPE</a:t>
            </a:r>
          </a:p>
        </p:txBody>
      </p:sp>
      <p:sp>
        <p:nvSpPr>
          <p:cNvPr id="10" name="CME/CE" hidden="1">
            <a:extLst>
              <a:ext uri="{FF2B5EF4-FFF2-40B4-BE49-F238E27FC236}">
                <a16:creationId xmlns:a16="http://schemas.microsoft.com/office/drawing/2014/main" id="{8D8C823F-984F-B279-865C-10F18BF1A5F6}"/>
              </a:ext>
            </a:extLst>
          </p:cNvPr>
          <p:cNvSpPr/>
          <p:nvPr userDrawn="1"/>
        </p:nvSpPr>
        <p:spPr>
          <a:xfrm>
            <a:off x="10538629" y="821704"/>
            <a:ext cx="2004553" cy="4636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l"/>
            <a:r>
              <a:rPr lang="en-US" sz="1800" b="1" i="0">
                <a:solidFill>
                  <a:schemeClr val="tx2"/>
                </a:solidFill>
                <a:latin typeface="Arial" panose="020B0604020202020204" pitchFamily="34" charset="0"/>
              </a:rPr>
              <a:t>CME/CE</a:t>
            </a:r>
          </a:p>
        </p:txBody>
      </p:sp>
      <p:sp>
        <p:nvSpPr>
          <p:cNvPr id="11" name="CME" hidden="1">
            <a:extLst>
              <a:ext uri="{FF2B5EF4-FFF2-40B4-BE49-F238E27FC236}">
                <a16:creationId xmlns:a16="http://schemas.microsoft.com/office/drawing/2014/main" id="{CEE23A31-542B-DD7F-5132-8621871F790B}"/>
              </a:ext>
            </a:extLst>
          </p:cNvPr>
          <p:cNvSpPr/>
          <p:nvPr userDrawn="1"/>
        </p:nvSpPr>
        <p:spPr>
          <a:xfrm>
            <a:off x="10997658" y="821704"/>
            <a:ext cx="1532077" cy="4636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l"/>
            <a:r>
              <a:rPr lang="en-US" sz="1800" b="1" i="0">
                <a:solidFill>
                  <a:schemeClr val="tx2"/>
                </a:solidFill>
                <a:latin typeface="Arial" panose="020B0604020202020204" pitchFamily="34" charset="0"/>
              </a:rPr>
              <a:t>CME</a:t>
            </a:r>
          </a:p>
        </p:txBody>
      </p:sp>
      <p:sp>
        <p:nvSpPr>
          <p:cNvPr id="12" name="CME/CPE" hidden="1">
            <a:extLst>
              <a:ext uri="{FF2B5EF4-FFF2-40B4-BE49-F238E27FC236}">
                <a16:creationId xmlns:a16="http://schemas.microsoft.com/office/drawing/2014/main" id="{5554C298-7490-B4A1-E39D-EA9C95A13011}"/>
              </a:ext>
            </a:extLst>
          </p:cNvPr>
          <p:cNvSpPr/>
          <p:nvPr userDrawn="1"/>
        </p:nvSpPr>
        <p:spPr>
          <a:xfrm>
            <a:off x="10398792" y="821704"/>
            <a:ext cx="2133868" cy="4636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l"/>
            <a:r>
              <a:rPr lang="en-US" sz="1800" b="1" i="0">
                <a:solidFill>
                  <a:schemeClr val="tx2"/>
                </a:solidFill>
                <a:latin typeface="Arial" panose="020B0604020202020204" pitchFamily="34" charset="0"/>
              </a:rPr>
              <a:t>CME/CPE</a:t>
            </a:r>
          </a:p>
        </p:txBody>
      </p:sp>
      <p:sp>
        <p:nvSpPr>
          <p:cNvPr id="15" name="CPE" hidden="1">
            <a:extLst>
              <a:ext uri="{FF2B5EF4-FFF2-40B4-BE49-F238E27FC236}">
                <a16:creationId xmlns:a16="http://schemas.microsoft.com/office/drawing/2014/main" id="{5221ADA3-C597-B616-E8E7-6D8EB8EECF3D}"/>
              </a:ext>
            </a:extLst>
          </p:cNvPr>
          <p:cNvSpPr/>
          <p:nvPr userDrawn="1"/>
        </p:nvSpPr>
        <p:spPr>
          <a:xfrm>
            <a:off x="10997657" y="821704"/>
            <a:ext cx="1532077" cy="4636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l"/>
            <a:r>
              <a:rPr lang="en-US" sz="1800" b="1" i="0">
                <a:solidFill>
                  <a:schemeClr val="tx2"/>
                </a:solidFill>
                <a:latin typeface="Arial" panose="020B0604020202020204" pitchFamily="34" charset="0"/>
              </a:rPr>
              <a:t>CPE</a:t>
            </a:r>
          </a:p>
        </p:txBody>
      </p:sp>
      <p:pic>
        <p:nvPicPr>
          <p:cNvPr id="3" name="Credit Tab BG">
            <a:extLst>
              <a:ext uri="{FF2B5EF4-FFF2-40B4-BE49-F238E27FC236}">
                <a16:creationId xmlns:a16="http://schemas.microsoft.com/office/drawing/2014/main" id="{E0D98ABE-7541-1DB7-1226-A01B0D87366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16057" y="661122"/>
            <a:ext cx="1688098" cy="410272"/>
          </a:xfrm>
          <a:prstGeom prst="rect">
            <a:avLst/>
          </a:prstGeom>
        </p:spPr>
      </p:pic>
      <p:pic>
        <p:nvPicPr>
          <p:cNvPr id="14" name="Picture 13">
            <a:extLst>
              <a:ext uri="{FF2B5EF4-FFF2-40B4-BE49-F238E27FC236}">
                <a16:creationId xmlns:a16="http://schemas.microsoft.com/office/drawing/2014/main" id="{1E4F504C-C3B5-2A51-34C6-19CE56EAC290}"/>
              </a:ext>
            </a:extLst>
          </p:cNvPr>
          <p:cNvPicPr>
            <a:picLocks noChangeAspect="1"/>
          </p:cNvPicPr>
          <p:nvPr userDrawn="1"/>
        </p:nvPicPr>
        <p:blipFill>
          <a:blip r:embed="rId6"/>
          <a:stretch>
            <a:fillRect/>
          </a:stretch>
        </p:blipFill>
        <p:spPr>
          <a:xfrm>
            <a:off x="9757064" y="6467635"/>
            <a:ext cx="2160429" cy="199376"/>
          </a:xfrm>
          <a:prstGeom prst="rect">
            <a:avLst/>
          </a:prstGeom>
        </p:spPr>
      </p:pic>
      <p:pic>
        <p:nvPicPr>
          <p:cNvPr id="13" name="Credit Tab BG">
            <a:extLst>
              <a:ext uri="{FF2B5EF4-FFF2-40B4-BE49-F238E27FC236}">
                <a16:creationId xmlns:a16="http://schemas.microsoft.com/office/drawing/2014/main" id="{F76557BB-B0C4-1803-823A-F5EB766C47B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11564" y="661122"/>
            <a:ext cx="1688098" cy="410272"/>
          </a:xfrm>
          <a:prstGeom prst="rect">
            <a:avLst/>
          </a:prstGeom>
        </p:spPr>
      </p:pic>
      <p:sp>
        <p:nvSpPr>
          <p:cNvPr id="8" name="Credit Type">
            <a:extLst>
              <a:ext uri="{FF2B5EF4-FFF2-40B4-BE49-F238E27FC236}">
                <a16:creationId xmlns:a16="http://schemas.microsoft.com/office/drawing/2014/main" id="{29576091-0F54-EC9A-0310-D8CDD8322B31}"/>
              </a:ext>
            </a:extLst>
          </p:cNvPr>
          <p:cNvSpPr txBox="1"/>
          <p:nvPr userDrawn="1"/>
        </p:nvSpPr>
        <p:spPr>
          <a:xfrm>
            <a:off x="10289628" y="689939"/>
            <a:ext cx="1782247" cy="369332"/>
          </a:xfrm>
          <a:prstGeom prst="rect">
            <a:avLst/>
          </a:prstGeom>
          <a:noFill/>
        </p:spPr>
        <p:txBody>
          <a:bodyPr wrap="square" rtlCol="0">
            <a:spAutoFit/>
          </a:bodyPr>
          <a:lstStyle/>
          <a:p>
            <a:pPr algn="ctr"/>
            <a:r>
              <a:rPr lang="en-US" sz="1800" b="1" i="0">
                <a:solidFill>
                  <a:srgbClr val="054AA7"/>
                </a:solidFill>
                <a:latin typeface="Arial" panose="020B0604020202020204" pitchFamily="34" charset="0"/>
                <a:cs typeface="Arial" panose="020B0604020202020204" pitchFamily="34" charset="0"/>
              </a:rPr>
              <a:t>CME/CNE/CPE</a:t>
            </a:r>
          </a:p>
        </p:txBody>
      </p:sp>
    </p:spTree>
    <p:extLst>
      <p:ext uri="{BB962C8B-B14F-4D97-AF65-F5344CB8AC3E}">
        <p14:creationId xmlns:p14="http://schemas.microsoft.com/office/powerpoint/2010/main" val="31569226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1CF07-E483-8D69-28ED-1897C743A0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59EC47-AEA4-19F6-E89A-F66C0B76B6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F8237-D4B2-1ABC-1F94-2080504B7E04}"/>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5" name="Footer Placeholder 4">
            <a:extLst>
              <a:ext uri="{FF2B5EF4-FFF2-40B4-BE49-F238E27FC236}">
                <a16:creationId xmlns:a16="http://schemas.microsoft.com/office/drawing/2014/main" id="{7E820E6D-9D24-D50B-1D66-577D9A5AC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631D2-8B06-1731-A3FB-428BCD7B61A7}"/>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26019146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FB76-2E51-8DF0-73BF-61E168D58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2F3997-A489-0E9E-7B43-4701E88000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9EED1-DD80-4D03-0564-2A1B8BC67742}"/>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5" name="Footer Placeholder 4">
            <a:extLst>
              <a:ext uri="{FF2B5EF4-FFF2-40B4-BE49-F238E27FC236}">
                <a16:creationId xmlns:a16="http://schemas.microsoft.com/office/drawing/2014/main" id="{5B4812B3-5326-A821-72D3-D8CFC71AB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96E96-561A-0573-9598-1F2B2D45221E}"/>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12097074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F7A9-0B70-221C-5B9F-E5FE1EE1FF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6B14B4-A27C-5F26-1DF3-A4915ED4AD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1722A-D252-7123-E62C-E8F0D3A4110F}"/>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5" name="Footer Placeholder 4">
            <a:extLst>
              <a:ext uri="{FF2B5EF4-FFF2-40B4-BE49-F238E27FC236}">
                <a16:creationId xmlns:a16="http://schemas.microsoft.com/office/drawing/2014/main" id="{B5884451-0BCB-B6CA-0EB2-6F1EA3EAE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E5626-641F-EDD2-4F80-2DC51E9BC970}"/>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30643545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B5D-74ED-3C9E-9FBF-5F8F868D5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4E06A3-69D1-8EEC-2F9C-D615FC94AD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D43C4F-2A96-540A-6E57-EE4C929AB5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BCE93A-C804-3143-A996-6C0BE2C7D78B}"/>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6" name="Footer Placeholder 5">
            <a:extLst>
              <a:ext uri="{FF2B5EF4-FFF2-40B4-BE49-F238E27FC236}">
                <a16:creationId xmlns:a16="http://schemas.microsoft.com/office/drawing/2014/main" id="{FBE61E1A-DB47-3B0A-AF56-7335345BD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69C1E-0649-82D5-1A67-C257A35E4261}"/>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2819518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Tree>
    <p:extLst>
      <p:ext uri="{BB962C8B-B14F-4D97-AF65-F5344CB8AC3E}">
        <p14:creationId xmlns:p14="http://schemas.microsoft.com/office/powerpoint/2010/main" val="24311049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91E8-0EB4-D1E2-4F73-E76A51334C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9DA70F-2499-F887-66CE-C779CBB878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B460FB-B0BA-3D2D-D369-EACDAFEF11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D428F9-E50C-BDBB-2CB9-3B4783F9CF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3D28DE-B880-FF6B-1227-0402AFF0D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3523E-A6E3-E099-72ED-195F7899DF54}"/>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8" name="Footer Placeholder 7">
            <a:extLst>
              <a:ext uri="{FF2B5EF4-FFF2-40B4-BE49-F238E27FC236}">
                <a16:creationId xmlns:a16="http://schemas.microsoft.com/office/drawing/2014/main" id="{FB526366-79B1-CD67-0E73-66BF9D676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C6D4EE-1232-9C60-C2C2-7C7313C5FFEE}"/>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9008249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22BE-3D07-EC87-B3E0-B27362C96D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7846AC-8A95-8B15-CD21-403CF432DB17}"/>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4" name="Footer Placeholder 3">
            <a:extLst>
              <a:ext uri="{FF2B5EF4-FFF2-40B4-BE49-F238E27FC236}">
                <a16:creationId xmlns:a16="http://schemas.microsoft.com/office/drawing/2014/main" id="{2F7C012E-19B0-E358-D28B-94D8B173B4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323BAF-97A7-D6A3-30DB-B1B09A30E102}"/>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4591209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2D7C-7443-A54D-6A05-0DDF58E04B3E}"/>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3" name="Footer Placeholder 2">
            <a:extLst>
              <a:ext uri="{FF2B5EF4-FFF2-40B4-BE49-F238E27FC236}">
                <a16:creationId xmlns:a16="http://schemas.microsoft.com/office/drawing/2014/main" id="{1BB9967D-A2A5-0BBD-86CD-4287677E0E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283526-98E8-6A95-AF85-FBDC2C12D97A}"/>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31816869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F891E-9873-2254-692D-8747EA6F4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9CB85B-BC4F-4302-C2C6-C3EC5906E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EB35FD-58B0-C75D-64DD-1DDC7A212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9BCBA-2D5E-9B7D-2BE0-562F8CD6BAB2}"/>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6" name="Footer Placeholder 5">
            <a:extLst>
              <a:ext uri="{FF2B5EF4-FFF2-40B4-BE49-F238E27FC236}">
                <a16:creationId xmlns:a16="http://schemas.microsoft.com/office/drawing/2014/main" id="{5D7EFCBC-777D-1870-AEBA-962C685D3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C6D80-B0DD-DAA6-A4F2-D498BC0847E6}"/>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20824498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7817-F04D-D6EE-BB10-1C31103D87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7FF7F8-A80A-8183-FD81-AA46A970E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B58C6B-3D6A-89A1-43F1-4D1D542581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F5454A-1A6E-72D2-74B9-2276645AC470}"/>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6" name="Footer Placeholder 5">
            <a:extLst>
              <a:ext uri="{FF2B5EF4-FFF2-40B4-BE49-F238E27FC236}">
                <a16:creationId xmlns:a16="http://schemas.microsoft.com/office/drawing/2014/main" id="{FF0AE3B7-B0F1-8BDA-4CC9-50BD408C28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3F95C-9815-5691-24CE-98FBBB86F7C0}"/>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15431305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6B3B-A301-4DC4-DFB5-5374338F00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E3187B-EA27-B22B-BEB2-E494D26FF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B09A2-A678-F7C9-F51C-BC2C0429E08B}"/>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5" name="Footer Placeholder 4">
            <a:extLst>
              <a:ext uri="{FF2B5EF4-FFF2-40B4-BE49-F238E27FC236}">
                <a16:creationId xmlns:a16="http://schemas.microsoft.com/office/drawing/2014/main" id="{619F951A-3DC0-8FC2-AD21-2063EC52F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057B5-6EC4-36E2-040B-F8B9291C4DCC}"/>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2287540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959A3-A135-C58E-18D9-53820C0A8D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188533-1B7A-FD9D-A71C-E641AAEF54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A5DF3-044C-9B76-6F62-9F3E7E153B4C}"/>
              </a:ext>
            </a:extLst>
          </p:cNvPr>
          <p:cNvSpPr>
            <a:spLocks noGrp="1"/>
          </p:cNvSpPr>
          <p:nvPr>
            <p:ph type="dt" sz="half" idx="10"/>
          </p:nvPr>
        </p:nvSpPr>
        <p:spPr/>
        <p:txBody>
          <a:bodyPr/>
          <a:lstStyle/>
          <a:p>
            <a:fld id="{2D003BD6-C532-4586-9CC6-2D2A1AC98915}" type="datetimeFigureOut">
              <a:rPr lang="en-US" smtClean="0"/>
              <a:t>11/6/2025</a:t>
            </a:fld>
            <a:endParaRPr lang="en-US"/>
          </a:p>
        </p:txBody>
      </p:sp>
      <p:sp>
        <p:nvSpPr>
          <p:cNvPr id="5" name="Footer Placeholder 4">
            <a:extLst>
              <a:ext uri="{FF2B5EF4-FFF2-40B4-BE49-F238E27FC236}">
                <a16:creationId xmlns:a16="http://schemas.microsoft.com/office/drawing/2014/main" id="{70B300DE-DF82-24AD-67D2-58AB41B70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E4BD3-45DA-54FE-9DCB-0E93EE4AD99D}"/>
              </a:ext>
            </a:extLst>
          </p:cNvPr>
          <p:cNvSpPr>
            <a:spLocks noGrp="1"/>
          </p:cNvSpPr>
          <p:nvPr>
            <p:ph type="sldNum" sz="quarter" idx="12"/>
          </p:nvPr>
        </p:nvSpPr>
        <p:spPr/>
        <p:txBody>
          <a:bodyPr/>
          <a:lstStyle/>
          <a:p>
            <a:fld id="{2BFF5347-8F9E-4007-995A-90DF48F75841}" type="slidenum">
              <a:rPr lang="en-US" smtClean="0"/>
              <a:t>‹#›</a:t>
            </a:fld>
            <a:endParaRPr lang="en-US"/>
          </a:p>
        </p:txBody>
      </p:sp>
    </p:spTree>
    <p:extLst>
      <p:ext uri="{BB962C8B-B14F-4D97-AF65-F5344CB8AC3E}">
        <p14:creationId xmlns:p14="http://schemas.microsoft.com/office/powerpoint/2010/main" val="24037166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cover_blu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1"/>
            <a:ext cx="12179298" cy="6856213"/>
          </a:xfrm>
          <a:prstGeom prst="rect">
            <a:avLst/>
          </a:prstGeom>
        </p:spPr>
      </p:pic>
      <p:sp>
        <p:nvSpPr>
          <p:cNvPr id="11" name="Title 1">
            <a:extLst>
              <a:ext uri="{FF2B5EF4-FFF2-40B4-BE49-F238E27FC236}">
                <a16:creationId xmlns:a16="http://schemas.microsoft.com/office/drawing/2014/main" id="{3D712B30-2C20-A249-A5F8-9585689F110C}"/>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Date Placeholder 2">
            <a:extLst>
              <a:ext uri="{FF2B5EF4-FFF2-40B4-BE49-F238E27FC236}">
                <a16:creationId xmlns:a16="http://schemas.microsoft.com/office/drawing/2014/main" id="{236500E3-B401-FF4F-BD1E-30549750FBD0}"/>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endParaRPr lang="en-US"/>
          </a:p>
        </p:txBody>
      </p:sp>
      <p:sp>
        <p:nvSpPr>
          <p:cNvPr id="10" name="Text Placeholder 6">
            <a:extLst>
              <a:ext uri="{FF2B5EF4-FFF2-40B4-BE49-F238E27FC236}">
                <a16:creationId xmlns:a16="http://schemas.microsoft.com/office/drawing/2014/main" id="{16777289-C0C1-334A-8FF5-A7A32CAB8642}"/>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pic>
        <p:nvPicPr>
          <p:cNvPr id="2" name="Picture 1">
            <a:extLst>
              <a:ext uri="{FF2B5EF4-FFF2-40B4-BE49-F238E27FC236}">
                <a16:creationId xmlns:a16="http://schemas.microsoft.com/office/drawing/2014/main" id="{B4832E51-064A-8535-8917-803DA4709275}"/>
              </a:ext>
            </a:extLst>
          </p:cNvPr>
          <p:cNvPicPr>
            <a:picLocks noChangeAspect="1"/>
          </p:cNvPicPr>
          <p:nvPr userDrawn="1"/>
        </p:nvPicPr>
        <p:blipFill>
          <a:blip r:embed="rId3"/>
          <a:srcRect/>
          <a:stretch/>
        </p:blipFill>
        <p:spPr>
          <a:xfrm>
            <a:off x="455731" y="649462"/>
            <a:ext cx="3374880" cy="1020047"/>
          </a:xfrm>
          <a:prstGeom prst="rect">
            <a:avLst/>
          </a:prstGeom>
        </p:spPr>
      </p:pic>
      <p:sp>
        <p:nvSpPr>
          <p:cNvPr id="3" name="Text Placeholder 6">
            <a:extLst>
              <a:ext uri="{FF2B5EF4-FFF2-40B4-BE49-F238E27FC236}">
                <a16:creationId xmlns:a16="http://schemas.microsoft.com/office/drawing/2014/main" id="{851ED9B0-F372-69A8-C7A6-6CF3B378255B}"/>
              </a:ext>
            </a:extLst>
          </p:cNvPr>
          <p:cNvSpPr>
            <a:spLocks noGrp="1"/>
          </p:cNvSpPr>
          <p:nvPr>
            <p:ph type="body" sz="quarter" idx="14"/>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endParaRPr lang="en-US"/>
          </a:p>
        </p:txBody>
      </p:sp>
    </p:spTree>
    <p:extLst>
      <p:ext uri="{BB962C8B-B14F-4D97-AF65-F5344CB8AC3E}">
        <p14:creationId xmlns:p14="http://schemas.microsoft.com/office/powerpoint/2010/main" val="3565913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516203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898144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211113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299312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Section Header 6">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981984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7026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188364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629783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831850" y="1709739"/>
            <a:ext cx="10515600" cy="2133600"/>
          </a:xfrm>
          <a:solidFill>
            <a:srgbClr val="7A0000"/>
          </a:solidFill>
        </p:spPr>
        <p:txBody>
          <a:bodyPr anchor="ctr">
            <a:normAutofit/>
          </a:bodyPr>
          <a:lstStyle>
            <a:lvl1pP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7693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Section Header 1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407570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Section Header 1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166845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Section Header Your Photo">
    <p:bg bwMode="gray">
      <p:bgPr>
        <a:solidFill>
          <a:schemeClr val="tx2">
            <a:lumMod val="7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8075"/>
          <a:stretch/>
        </p:blipFill>
        <p:spPr bwMode="gray">
          <a:xfrm>
            <a:off x="0" y="0"/>
            <a:ext cx="9388821"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856" y="911862"/>
            <a:ext cx="3318337" cy="464291"/>
          </a:xfrm>
          <a:prstGeom prst="rect">
            <a:avLst/>
          </a:prstGeom>
        </p:spPr>
      </p:pic>
      <p:sp>
        <p:nvSpPr>
          <p:cNvPr id="2" name="Title 1"/>
          <p:cNvSpPr>
            <a:spLocks noGrp="1"/>
          </p:cNvSpPr>
          <p:nvPr>
            <p:ph type="ctrTitle" hasCustomPrompt="1"/>
          </p:nvPr>
        </p:nvSpPr>
        <p:spPr bwMode="gray">
          <a:xfrm>
            <a:off x="1872341" y="2936911"/>
            <a:ext cx="51816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8"/>
            <a:ext cx="5849259"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722389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10" y="152400"/>
            <a:ext cx="10285292" cy="762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23C80F-5998-4C5A-8426-1B9517C724DD}" type="datetimeFigureOut">
              <a:rPr lang="en-US">
                <a:solidFill>
                  <a:srgbClr val="605F62"/>
                </a:solidFill>
              </a:rPr>
              <a:pPr/>
              <a:t>11/6/2025</a:t>
            </a:fld>
            <a:endParaRPr dirty="0">
              <a:solidFill>
                <a:srgbClr val="605F62"/>
              </a:solidFill>
            </a:endParaRPr>
          </a:p>
        </p:txBody>
      </p:sp>
      <p:sp>
        <p:nvSpPr>
          <p:cNvPr id="5" name="Footer Placeholder 4"/>
          <p:cNvSpPr>
            <a:spLocks noGrp="1"/>
          </p:cNvSpPr>
          <p:nvPr>
            <p:ph type="ftr" sz="quarter" idx="11"/>
          </p:nvPr>
        </p:nvSpPr>
        <p:spPr/>
        <p:txBody>
          <a:bodyPr/>
          <a:lstStyle/>
          <a:p>
            <a:endParaRPr lang="en-US" dirty="0">
              <a:solidFill>
                <a:srgbClr val="605F62"/>
              </a:solidFill>
            </a:endParaRPr>
          </a:p>
        </p:txBody>
      </p:sp>
      <p:sp>
        <p:nvSpPr>
          <p:cNvPr id="6" name="Slide Number Placeholder 5"/>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126121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10" y="152400"/>
            <a:ext cx="10285292" cy="762000"/>
          </a:xfrm>
        </p:spPr>
        <p:txBody>
          <a:bodyPr/>
          <a:lstStyle/>
          <a:p>
            <a:r>
              <a:rPr lang="en-US" dirty="0"/>
              <a:t>Click to edit Master title style</a:t>
            </a:r>
          </a:p>
        </p:txBody>
      </p:sp>
      <p:sp>
        <p:nvSpPr>
          <p:cNvPr id="3" name="Content Placeholder 2"/>
          <p:cNvSpPr>
            <a:spLocks noGrp="1"/>
          </p:cNvSpPr>
          <p:nvPr>
            <p:ph sz="half" idx="1"/>
          </p:nvPr>
        </p:nvSpPr>
        <p:spPr>
          <a:xfrm>
            <a:off x="1068263" y="1621971"/>
            <a:ext cx="5023104"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33896" y="1621971"/>
            <a:ext cx="5023104"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23C80F-5998-4C5A-8426-1B9517C724DD}" type="datetimeFigureOut">
              <a:rPr lang="en-US">
                <a:solidFill>
                  <a:srgbClr val="605F62"/>
                </a:solidFill>
              </a:rPr>
              <a:pPr/>
              <a:t>11/6/2025</a:t>
            </a:fld>
            <a:endParaRPr dirty="0">
              <a:solidFill>
                <a:srgbClr val="605F62"/>
              </a:solidFill>
            </a:endParaRPr>
          </a:p>
        </p:txBody>
      </p:sp>
      <p:sp>
        <p:nvSpPr>
          <p:cNvPr id="6" name="Footer Placeholder 5"/>
          <p:cNvSpPr>
            <a:spLocks noGrp="1"/>
          </p:cNvSpPr>
          <p:nvPr>
            <p:ph type="ftr" sz="quarter" idx="11"/>
          </p:nvPr>
        </p:nvSpPr>
        <p:spPr/>
        <p:txBody>
          <a:bodyPr/>
          <a:lstStyle/>
          <a:p>
            <a:endParaRPr lang="en-US" dirty="0">
              <a:solidFill>
                <a:srgbClr val="605F62"/>
              </a:solidFill>
            </a:endParaRPr>
          </a:p>
        </p:txBody>
      </p:sp>
      <p:sp>
        <p:nvSpPr>
          <p:cNvPr id="7" name="Slide Number Placeholder 6"/>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1320810" y="914400"/>
            <a:ext cx="9143999"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1373170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20800" y="1624014"/>
            <a:ext cx="47752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74" y="1981200"/>
            <a:ext cx="5025193"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44059" y="1624015"/>
            <a:ext cx="5027167" cy="357188"/>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2843" y="1981200"/>
            <a:ext cx="5027167"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23C80F-5998-4C5A-8426-1B9517C724DD}" type="datetimeFigureOut">
              <a:rPr lang="en-US">
                <a:solidFill>
                  <a:srgbClr val="605F62"/>
                </a:solidFill>
              </a:rPr>
              <a:pPr/>
              <a:t>11/6/2025</a:t>
            </a:fld>
            <a:endParaRPr dirty="0">
              <a:solidFill>
                <a:srgbClr val="605F62"/>
              </a:solidFill>
            </a:endParaRPr>
          </a:p>
        </p:txBody>
      </p:sp>
      <p:sp>
        <p:nvSpPr>
          <p:cNvPr id="8" name="Footer Placeholder 7"/>
          <p:cNvSpPr>
            <a:spLocks noGrp="1"/>
          </p:cNvSpPr>
          <p:nvPr>
            <p:ph type="ftr" sz="quarter" idx="11"/>
          </p:nvPr>
        </p:nvSpPr>
        <p:spPr/>
        <p:txBody>
          <a:bodyPr/>
          <a:lstStyle/>
          <a:p>
            <a:endParaRPr lang="en-US" dirty="0">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1320810" y="914400"/>
            <a:ext cx="9136743"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929038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13554" y="3724712"/>
            <a:ext cx="4782457"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320800" y="4038600"/>
            <a:ext cx="4772656" cy="1676400"/>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5" name="Text Placeholder 4"/>
          <p:cNvSpPr>
            <a:spLocks noGrp="1"/>
          </p:cNvSpPr>
          <p:nvPr>
            <p:ph type="body" sz="quarter" idx="3"/>
          </p:nvPr>
        </p:nvSpPr>
        <p:spPr>
          <a:xfrm>
            <a:off x="6544048" y="3724712"/>
            <a:ext cx="4779264"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44048" y="4038600"/>
            <a:ext cx="4774531" cy="1676400"/>
          </a:xfr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a:t>Click to edit Master text styles</a:t>
            </a:r>
          </a:p>
        </p:txBody>
      </p:sp>
      <p:sp>
        <p:nvSpPr>
          <p:cNvPr id="7" name="Date Placeholder 6"/>
          <p:cNvSpPr>
            <a:spLocks noGrp="1"/>
          </p:cNvSpPr>
          <p:nvPr>
            <p:ph type="dt" sz="half" idx="10"/>
          </p:nvPr>
        </p:nvSpPr>
        <p:spPr/>
        <p:txBody>
          <a:bodyPr/>
          <a:lstStyle/>
          <a:p>
            <a:fld id="{9623C80F-5998-4C5A-8426-1B9517C724DD}" type="datetimeFigureOut">
              <a:rPr lang="en-US">
                <a:solidFill>
                  <a:srgbClr val="605F62"/>
                </a:solidFill>
              </a:rPr>
              <a:pPr/>
              <a:t>11/6/2025</a:t>
            </a:fld>
            <a:endParaRPr dirty="0">
              <a:solidFill>
                <a:srgbClr val="605F62"/>
              </a:solidFill>
            </a:endParaRPr>
          </a:p>
        </p:txBody>
      </p:sp>
      <p:sp>
        <p:nvSpPr>
          <p:cNvPr id="8" name="Footer Placeholder 7"/>
          <p:cNvSpPr>
            <a:spLocks noGrp="1"/>
          </p:cNvSpPr>
          <p:nvPr>
            <p:ph type="ftr" sz="quarter" idx="11"/>
          </p:nvPr>
        </p:nvSpPr>
        <p:spPr/>
        <p:txBody>
          <a:bodyPr/>
          <a:lstStyle/>
          <a:p>
            <a:endParaRPr lang="en-US" dirty="0">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1320810" y="914400"/>
            <a:ext cx="9136743"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3" name="Picture Placeholder 12"/>
          <p:cNvSpPr>
            <a:spLocks noGrp="1"/>
          </p:cNvSpPr>
          <p:nvPr>
            <p:ph type="pic" sz="quarter" idx="14" hasCustomPrompt="1"/>
          </p:nvPr>
        </p:nvSpPr>
        <p:spPr>
          <a:xfrm>
            <a:off x="1320800" y="1622426"/>
            <a:ext cx="4572000" cy="1994355"/>
          </a:xfrm>
        </p:spPr>
        <p:txBody>
          <a:bodyPr anchor="ctr"/>
          <a:lstStyle>
            <a:lvl1pPr marL="0" indent="0" algn="ctr">
              <a:buNone/>
              <a:defRPr/>
            </a:lvl1pPr>
          </a:lstStyle>
          <a:p>
            <a:r>
              <a:rPr lang="en-US" dirty="0"/>
              <a:t>Insert image</a:t>
            </a:r>
          </a:p>
        </p:txBody>
      </p:sp>
      <p:sp>
        <p:nvSpPr>
          <p:cNvPr id="15" name="Picture Placeholder 12"/>
          <p:cNvSpPr>
            <a:spLocks noGrp="1"/>
          </p:cNvSpPr>
          <p:nvPr>
            <p:ph type="pic" sz="quarter" idx="15" hasCustomPrompt="1"/>
          </p:nvPr>
        </p:nvSpPr>
        <p:spPr>
          <a:xfrm>
            <a:off x="6544048" y="1622426"/>
            <a:ext cx="4572000" cy="1994355"/>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1408614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10" y="152400"/>
            <a:ext cx="10285292"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20800" y="1624014"/>
            <a:ext cx="47752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74" y="1981201"/>
            <a:ext cx="5030785"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320799" y="3652130"/>
            <a:ext cx="4775201" cy="34952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1071893" y="4012037"/>
            <a:ext cx="5027167"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23C80F-5998-4C5A-8426-1B9517C724DD}" type="datetimeFigureOut">
              <a:rPr lang="en-US">
                <a:solidFill>
                  <a:srgbClr val="605F62"/>
                </a:solidFill>
              </a:rPr>
              <a:pPr/>
              <a:t>11/6/2025</a:t>
            </a:fld>
            <a:endParaRPr dirty="0">
              <a:solidFill>
                <a:srgbClr val="605F62"/>
              </a:solidFill>
            </a:endParaRPr>
          </a:p>
        </p:txBody>
      </p:sp>
      <p:sp>
        <p:nvSpPr>
          <p:cNvPr id="8" name="Footer Placeholder 7"/>
          <p:cNvSpPr>
            <a:spLocks noGrp="1"/>
          </p:cNvSpPr>
          <p:nvPr>
            <p:ph type="ftr" sz="quarter" idx="11"/>
          </p:nvPr>
        </p:nvSpPr>
        <p:spPr/>
        <p:txBody>
          <a:bodyPr/>
          <a:lstStyle/>
          <a:p>
            <a:endParaRPr lang="en-US" dirty="0">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Content Placeholder 13"/>
          <p:cNvSpPr>
            <a:spLocks noGrp="1"/>
          </p:cNvSpPr>
          <p:nvPr>
            <p:ph sz="quarter" idx="13"/>
          </p:nvPr>
        </p:nvSpPr>
        <p:spPr>
          <a:xfrm>
            <a:off x="6946095" y="1676400"/>
            <a:ext cx="5245916"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2888237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spTree>
      <p:nvGrpSpPr>
        <p:cNvPr id="1" name=""/>
        <p:cNvGrpSpPr/>
        <p:nvPr/>
      </p:nvGrpSpPr>
      <p:grpSpPr>
        <a:xfrm>
          <a:off x="0" y="0"/>
          <a:ext cx="0" cy="0"/>
          <a:chOff x="0" y="0"/>
          <a:chExt cx="0" cy="0"/>
        </a:xfrm>
      </p:grpSpPr>
      <p:pic>
        <p:nvPicPr>
          <p:cNvPr id="17" name="Picture 16" descr="555104_NMgradientLH_RGB_102313.jp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bwMode="gray">
          <a:xfrm>
            <a:off x="1320810" y="155448"/>
            <a:ext cx="10285292" cy="762000"/>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bwMode="gray">
          <a:xfrm>
            <a:off x="1320810" y="1624018"/>
            <a:ext cx="3251201" cy="349527"/>
          </a:xfrm>
        </p:spPr>
        <p:txBody>
          <a:bodyPr anchor="b"/>
          <a:lstStyle>
            <a:lvl1pPr marL="0" indent="0">
              <a:buNone/>
              <a:defRPr sz="185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bwMode="gray">
          <a:xfrm>
            <a:off x="1068274" y="1981200"/>
            <a:ext cx="3198937" cy="3733800"/>
          </a:xfrm>
        </p:spPr>
        <p:txBody>
          <a:bodyPr vert="horz" lIns="0" tIns="0" rIns="91440" bIns="45720" rtlCol="0">
            <a:noAutofit/>
          </a:bodyPr>
          <a:lstStyle>
            <a:lvl1pPr>
              <a:buClr>
                <a:schemeClr val="bg1"/>
              </a:buClr>
              <a:defRPr lang="en-US" sz="1850" smtClean="0">
                <a:solidFill>
                  <a:schemeClr val="bg1"/>
                </a:solidFill>
              </a:defRPr>
            </a:lvl1pPr>
            <a:lvl2pPr>
              <a:buClr>
                <a:schemeClr val="bg1"/>
              </a:buClr>
              <a:defRPr lang="en-US" sz="1850" smtClean="0">
                <a:solidFill>
                  <a:schemeClr val="bg1"/>
                </a:solidFill>
              </a:defRPr>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bwMode="gray"/>
        <p:txBody>
          <a:bodyPr/>
          <a:lstStyle>
            <a:lvl1pPr>
              <a:defRPr>
                <a:solidFill>
                  <a:schemeClr val="bg1"/>
                </a:solidFill>
              </a:defRPr>
            </a:lvl1pPr>
          </a:lstStyle>
          <a:p>
            <a:fld id="{9623C80F-5998-4C5A-8426-1B9517C724DD}" type="datetimeFigureOut">
              <a:rPr lang="en-US" smtClean="0">
                <a:solidFill>
                  <a:prstClr val="white"/>
                </a:solidFill>
              </a:rPr>
              <a:pPr/>
              <a:t>11/6/2025</a:t>
            </a:fld>
            <a:endParaRPr dirty="0">
              <a:solidFill>
                <a:prstClr val="white"/>
              </a:solidFill>
            </a:endParaRPr>
          </a:p>
        </p:txBody>
      </p:sp>
      <p:sp>
        <p:nvSpPr>
          <p:cNvPr id="8" name="Footer Placeholder 7"/>
          <p:cNvSpPr>
            <a:spLocks noGrp="1"/>
          </p:cNvSpPr>
          <p:nvPr>
            <p:ph type="ftr" sz="quarter" idx="11"/>
          </p:nvPr>
        </p:nvSpPr>
        <p:spPr bwMode="gray"/>
        <p:txBody>
          <a:bodyPr/>
          <a:lstStyle>
            <a:lvl1pPr>
              <a:defRPr>
                <a:solidFill>
                  <a:schemeClr val="bg1"/>
                </a:solidFill>
              </a:defRPr>
            </a:lvl1pPr>
          </a:lstStyle>
          <a:p>
            <a:endParaRPr lang="en-US" dirty="0">
              <a:solidFill>
                <a:prstClr val="white"/>
              </a:solidFill>
            </a:endParaRPr>
          </a:p>
        </p:txBody>
      </p:sp>
      <p:sp>
        <p:nvSpPr>
          <p:cNvPr id="9" name="Slide Number Placeholder 8"/>
          <p:cNvSpPr>
            <a:spLocks noGrp="1"/>
          </p:cNvSpPr>
          <p:nvPr>
            <p:ph type="sldNum" sz="quarter" idx="12"/>
          </p:nvPr>
        </p:nvSpPr>
        <p:spPr bwMode="gray"/>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
        <p:nvSpPr>
          <p:cNvPr id="15" name="Text Placeholder 10"/>
          <p:cNvSpPr>
            <a:spLocks noGrp="1"/>
          </p:cNvSpPr>
          <p:nvPr>
            <p:ph type="body" sz="quarter" idx="14" hasCustomPrompt="1"/>
          </p:nvPr>
        </p:nvSpPr>
        <p:spPr bwMode="gray">
          <a:xfrm>
            <a:off x="1320800" y="914400"/>
            <a:ext cx="9144000" cy="457200"/>
          </a:xfrm>
        </p:spPr>
        <p:txBody>
          <a:bodyPr/>
          <a:lstStyle>
            <a:lvl1pPr marL="0" indent="0">
              <a:lnSpc>
                <a:spcPct val="85000"/>
              </a:lnSpc>
              <a:spcBef>
                <a:spcPts val="0"/>
              </a:spcBef>
              <a:buNone/>
              <a:defRPr sz="2000" spc="-80" baseline="0">
                <a:solidFill>
                  <a:schemeClr val="bg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2" name="Picture Placeholder 11"/>
          <p:cNvSpPr>
            <a:spLocks noGrp="1"/>
          </p:cNvSpPr>
          <p:nvPr>
            <p:ph type="pic" sz="quarter" idx="15" hasCustomPrompt="1"/>
          </p:nvPr>
        </p:nvSpPr>
        <p:spPr bwMode="gray">
          <a:xfrm>
            <a:off x="4673600" y="1622425"/>
            <a:ext cx="2946400" cy="3657600"/>
          </a:xfrm>
        </p:spPr>
        <p:txBody>
          <a:bodyPr anchor="ctr"/>
          <a:lstStyle>
            <a:lvl1pPr marL="0" indent="0" algn="ctr">
              <a:buNone/>
              <a:defRPr>
                <a:solidFill>
                  <a:schemeClr val="bg1"/>
                </a:solidFill>
              </a:defRPr>
            </a:lvl1pPr>
          </a:lstStyle>
          <a:p>
            <a:r>
              <a:rPr lang="en-US" dirty="0"/>
              <a:t>Insert image</a:t>
            </a:r>
          </a:p>
        </p:txBody>
      </p:sp>
      <p:sp>
        <p:nvSpPr>
          <p:cNvPr id="16" name="Picture Placeholder 11"/>
          <p:cNvSpPr>
            <a:spLocks noGrp="1"/>
          </p:cNvSpPr>
          <p:nvPr>
            <p:ph type="pic" sz="quarter" idx="16" hasCustomPrompt="1"/>
          </p:nvPr>
        </p:nvSpPr>
        <p:spPr bwMode="gray">
          <a:xfrm>
            <a:off x="8026400" y="1622425"/>
            <a:ext cx="2946400" cy="3657600"/>
          </a:xfrm>
        </p:spPr>
        <p:txBody>
          <a:bodyPr anchor="ctr"/>
          <a:lstStyle>
            <a:lvl1pPr marL="0" indent="0" algn="ctr">
              <a:buNone/>
              <a:defRPr>
                <a:solidFill>
                  <a:schemeClr val="bg1"/>
                </a:solidFill>
              </a:defRPr>
            </a:lvl1pPr>
          </a:lstStyle>
          <a:p>
            <a:r>
              <a:rPr lang="en-US" dirty="0"/>
              <a:t>Insert image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903" y="6400801"/>
            <a:ext cx="1896024" cy="265285"/>
          </a:xfrm>
          <a:prstGeom prst="rect">
            <a:avLst/>
          </a:prstGeom>
        </p:spPr>
      </p:pic>
    </p:spTree>
    <p:extLst>
      <p:ext uri="{BB962C8B-B14F-4D97-AF65-F5344CB8AC3E}">
        <p14:creationId xmlns:p14="http://schemas.microsoft.com/office/powerpoint/2010/main" val="1017156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23C80F-5998-4C5A-8426-1B9517C724DD}" type="datetimeFigureOut">
              <a:rPr lang="en-US">
                <a:solidFill>
                  <a:srgbClr val="605F62"/>
                </a:solidFill>
              </a:rPr>
              <a:pPr/>
              <a:t>11/6/2025</a:t>
            </a:fld>
            <a:endParaRPr dirty="0">
              <a:solidFill>
                <a:srgbClr val="605F62"/>
              </a:solidFill>
            </a:endParaRPr>
          </a:p>
        </p:txBody>
      </p:sp>
      <p:sp>
        <p:nvSpPr>
          <p:cNvPr id="4" name="Footer Placeholder 3"/>
          <p:cNvSpPr>
            <a:spLocks noGrp="1"/>
          </p:cNvSpPr>
          <p:nvPr>
            <p:ph type="ftr" sz="quarter" idx="11"/>
          </p:nvPr>
        </p:nvSpPr>
        <p:spPr/>
        <p:txBody>
          <a:bodyPr/>
          <a:lstStyle/>
          <a:p>
            <a:endParaRPr lang="en-US" dirty="0">
              <a:solidFill>
                <a:srgbClr val="605F62"/>
              </a:solidFill>
            </a:endParaRPr>
          </a:p>
        </p:txBody>
      </p:sp>
      <p:sp>
        <p:nvSpPr>
          <p:cNvPr id="5" name="Slide Number Placeholder 4"/>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7" name="Text Placeholder 10"/>
          <p:cNvSpPr>
            <a:spLocks noGrp="1"/>
          </p:cNvSpPr>
          <p:nvPr>
            <p:ph type="body" sz="quarter" idx="13"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408106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257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a:solidFill>
                  <a:srgbClr val="605F62"/>
                </a:solidFill>
              </a:rPr>
              <a:pPr/>
              <a:t>11/6/2025</a:t>
            </a:fld>
            <a:endParaRPr dirty="0">
              <a:solidFill>
                <a:srgbClr val="605F62"/>
              </a:solidFill>
            </a:endParaRPr>
          </a:p>
        </p:txBody>
      </p:sp>
      <p:sp>
        <p:nvSpPr>
          <p:cNvPr id="3" name="Footer Placeholder 2"/>
          <p:cNvSpPr>
            <a:spLocks noGrp="1"/>
          </p:cNvSpPr>
          <p:nvPr>
            <p:ph type="ftr" sz="quarter" idx="11"/>
          </p:nvPr>
        </p:nvSpPr>
        <p:spPr/>
        <p:txBody>
          <a:bodyPr/>
          <a:lstStyle/>
          <a:p>
            <a:endParaRPr lang="en-US" dirty="0">
              <a:solidFill>
                <a:srgbClr val="605F62"/>
              </a:solidFill>
            </a:endParaRPr>
          </a:p>
        </p:txBody>
      </p:sp>
      <p:sp>
        <p:nvSpPr>
          <p:cNvPr id="4" name="Slide Number Placeholder 3"/>
          <p:cNvSpPr>
            <a:spLocks noGrp="1"/>
          </p:cNvSpPr>
          <p:nvPr>
            <p:ph type="sldNum" sz="quarter" idx="12"/>
          </p:nvPr>
        </p:nvSpPr>
        <p:spPr/>
        <p:txBody>
          <a:bodyPr/>
          <a:lstStyle>
            <a:lvl1pPr>
              <a:defRPr>
                <a:solidFill>
                  <a:schemeClr val="accent2"/>
                </a:solidFill>
              </a:defRPr>
            </a:lvl1pPr>
          </a:lstStyle>
          <a:p>
            <a:fld id="{0D558541-60C9-42A2-8392-FF12533A6B7A}" type="slidenum">
              <a:rPr lang="en-US" smtClean="0">
                <a:solidFill>
                  <a:srgbClr val="B1ACCE"/>
                </a:solidFill>
              </a:rPr>
              <a:pPr/>
              <a:t>‹#›</a:t>
            </a:fld>
            <a:endParaRPr lang="en-US" dirty="0">
              <a:solidFill>
                <a:srgbClr val="B1ACC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899" y="6400801"/>
            <a:ext cx="1896032" cy="265285"/>
          </a:xfrm>
          <a:prstGeom prst="rect">
            <a:avLst/>
          </a:prstGeom>
        </p:spPr>
      </p:pic>
    </p:spTree>
    <p:extLst>
      <p:ext uri="{BB962C8B-B14F-4D97-AF65-F5344CB8AC3E}">
        <p14:creationId xmlns:p14="http://schemas.microsoft.com/office/powerpoint/2010/main" val="3626400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a:solidFill>
                  <a:srgbClr val="605F62"/>
                </a:solidFill>
              </a:rPr>
              <a:pPr/>
              <a:t>11/6/2025</a:t>
            </a:fld>
            <a:endParaRPr dirty="0">
              <a:solidFill>
                <a:srgbClr val="605F62"/>
              </a:solidFill>
            </a:endParaRPr>
          </a:p>
        </p:txBody>
      </p:sp>
      <p:sp>
        <p:nvSpPr>
          <p:cNvPr id="3" name="Footer Placeholder 2"/>
          <p:cNvSpPr>
            <a:spLocks noGrp="1"/>
          </p:cNvSpPr>
          <p:nvPr>
            <p:ph type="ftr" sz="quarter" idx="11"/>
          </p:nvPr>
        </p:nvSpPr>
        <p:spPr/>
        <p:txBody>
          <a:bodyPr/>
          <a:lstStyle/>
          <a:p>
            <a:endParaRPr lang="en-US" dirty="0">
              <a:solidFill>
                <a:srgbClr val="605F62"/>
              </a:solidFill>
            </a:endParaRPr>
          </a:p>
        </p:txBody>
      </p:sp>
      <p:sp>
        <p:nvSpPr>
          <p:cNvPr id="4" name="Slide Number Placeholder 3"/>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375891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End Slide">
    <p:spTree>
      <p:nvGrpSpPr>
        <p:cNvPr id="1" name=""/>
        <p:cNvGrpSpPr/>
        <p:nvPr/>
      </p:nvGrpSpPr>
      <p:grpSpPr>
        <a:xfrm>
          <a:off x="0" y="0"/>
          <a:ext cx="0" cy="0"/>
          <a:chOff x="0" y="0"/>
          <a:chExt cx="0" cy="0"/>
        </a:xfrm>
      </p:grpSpPr>
      <p:pic>
        <p:nvPicPr>
          <p:cNvPr id="9" name="Picture 8" descr="555104_NMgradientLH_RGB_102313.jp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ctrTitle" hasCustomPrompt="1"/>
          </p:nvPr>
        </p:nvSpPr>
        <p:spPr bwMode="gray">
          <a:xfrm>
            <a:off x="1320800" y="2731518"/>
            <a:ext cx="8963171" cy="876329"/>
          </a:xfrm>
        </p:spPr>
        <p:txBody>
          <a:bodyPr rIns="0" bIns="0" anchor="b" anchorCtr="0"/>
          <a:lstStyle>
            <a:lvl1pPr>
              <a:lnSpc>
                <a:spcPct val="90000"/>
              </a:lnSpc>
              <a:defRPr sz="6600" b="0">
                <a:solidFill>
                  <a:schemeClr val="bg1"/>
                </a:solidFill>
              </a:defRPr>
            </a:lvl1pPr>
          </a:lstStyle>
          <a:p>
            <a:r>
              <a:rPr lang="en-US" dirty="0"/>
              <a:t>Document Title</a:t>
            </a:r>
          </a:p>
        </p:txBody>
      </p:sp>
      <p:sp>
        <p:nvSpPr>
          <p:cNvPr id="3" name="Subtitle 2"/>
          <p:cNvSpPr>
            <a:spLocks noGrp="1"/>
          </p:cNvSpPr>
          <p:nvPr>
            <p:ph type="subTitle" idx="1" hasCustomPrompt="1"/>
          </p:nvPr>
        </p:nvSpPr>
        <p:spPr bwMode="gray">
          <a:xfrm>
            <a:off x="1320800" y="3581400"/>
            <a:ext cx="85344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
        <p:nvSpPr>
          <p:cNvPr id="8" name="Date Placeholder 6"/>
          <p:cNvSpPr>
            <a:spLocks noGrp="1"/>
          </p:cNvSpPr>
          <p:nvPr>
            <p:ph type="dt" sz="half" idx="10"/>
          </p:nvPr>
        </p:nvSpPr>
        <p:spPr bwMode="gray">
          <a:xfrm>
            <a:off x="9141059" y="6232526"/>
            <a:ext cx="1930400" cy="168275"/>
          </a:xfrm>
        </p:spPr>
        <p:txBody>
          <a:bodyPr/>
          <a:lstStyle>
            <a:lvl1pPr>
              <a:defRPr>
                <a:solidFill>
                  <a:schemeClr val="bg1"/>
                </a:solidFill>
              </a:defRPr>
            </a:lvl1pPr>
          </a:lstStyle>
          <a:p>
            <a:fld id="{9623C80F-5998-4C5A-8426-1B9517C724DD}" type="datetimeFigureOut">
              <a:rPr lang="en-US" smtClean="0">
                <a:solidFill>
                  <a:prstClr val="white"/>
                </a:solidFill>
              </a:rPr>
              <a:pPr/>
              <a:t>11/6/2025</a:t>
            </a:fld>
            <a:endParaRPr dirty="0">
              <a:solidFill>
                <a:prstClr val="white"/>
              </a:solidFill>
            </a:endParaRPr>
          </a:p>
        </p:txBody>
      </p:sp>
      <p:sp>
        <p:nvSpPr>
          <p:cNvPr id="10" name="Footer Placeholder 7"/>
          <p:cNvSpPr>
            <a:spLocks noGrp="1"/>
          </p:cNvSpPr>
          <p:nvPr>
            <p:ph type="ftr" sz="quarter" idx="11"/>
          </p:nvPr>
        </p:nvSpPr>
        <p:spPr bwMode="gray">
          <a:xfrm>
            <a:off x="4162659" y="6397690"/>
            <a:ext cx="6908800" cy="231267"/>
          </a:xfrm>
        </p:spPr>
        <p:txBody>
          <a:bodyPr/>
          <a:lstStyle>
            <a:lvl1pPr>
              <a:defRPr>
                <a:solidFill>
                  <a:schemeClr val="bg1"/>
                </a:solidFill>
              </a:defRPr>
            </a:lvl1pPr>
          </a:lstStyle>
          <a:p>
            <a:endParaRPr lang="en-US" dirty="0">
              <a:solidFill>
                <a:prstClr val="white"/>
              </a:solidFill>
            </a:endParaRPr>
          </a:p>
        </p:txBody>
      </p:sp>
      <p:sp>
        <p:nvSpPr>
          <p:cNvPr id="11" name="Slide Number Placeholder 8"/>
          <p:cNvSpPr>
            <a:spLocks noGrp="1"/>
          </p:cNvSpPr>
          <p:nvPr>
            <p:ph type="sldNum" sz="quarter" idx="12"/>
          </p:nvPr>
        </p:nvSpPr>
        <p:spPr bwMode="gray">
          <a:xfrm>
            <a:off x="11074410" y="6397690"/>
            <a:ext cx="462327" cy="231267"/>
          </a:xfrm>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903" y="6400801"/>
            <a:ext cx="1896024" cy="265285"/>
          </a:xfrm>
          <a:prstGeom prst="rect">
            <a:avLst/>
          </a:prstGeom>
        </p:spPr>
      </p:pic>
    </p:spTree>
    <p:extLst>
      <p:ext uri="{BB962C8B-B14F-4D97-AF65-F5344CB8AC3E}">
        <p14:creationId xmlns:p14="http://schemas.microsoft.com/office/powerpoint/2010/main" val="4068536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5579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CE1A29-7334-EF49-B02F-CB8CCCB601E8}" type="datetimeFigureOut">
              <a:rPr lang="en-US">
                <a:solidFill>
                  <a:srgbClr val="54585A"/>
                </a:solidFill>
              </a:rPr>
              <a:pPr/>
              <a:t>11/6/2025</a:t>
            </a:fld>
            <a:endParaRPr dirty="0">
              <a:solidFill>
                <a:srgbClr val="54585A"/>
              </a:solidFill>
            </a:endParaRPr>
          </a:p>
        </p:txBody>
      </p:sp>
      <p:sp>
        <p:nvSpPr>
          <p:cNvPr id="4" name="Footer Placeholder 3"/>
          <p:cNvSpPr>
            <a:spLocks noGrp="1"/>
          </p:cNvSpPr>
          <p:nvPr>
            <p:ph type="ftr" sz="quarter" idx="11"/>
          </p:nvPr>
        </p:nvSpPr>
        <p:spPr/>
        <p:txBody>
          <a:bodyPr/>
          <a:lstStyle/>
          <a:p>
            <a:endParaRPr lang="en-US" dirty="0">
              <a:solidFill>
                <a:srgbClr val="54585A"/>
              </a:solidFill>
            </a:endParaRPr>
          </a:p>
        </p:txBody>
      </p:sp>
      <p:sp>
        <p:nvSpPr>
          <p:cNvPr id="5" name="Slide Number Placeholder 4"/>
          <p:cNvSpPr>
            <a:spLocks noGrp="1"/>
          </p:cNvSpPr>
          <p:nvPr>
            <p:ph type="sldNum" sz="quarter" idx="12"/>
          </p:nvPr>
        </p:nvSpPr>
        <p:spPr/>
        <p:txBody>
          <a:bodyPr/>
          <a:lstStyle/>
          <a:p>
            <a:fld id="{02D48F10-EDD4-8748-B948-67DEEBD6BF2D}" type="slidenum">
              <a:rPr lang="en-US" smtClean="0">
                <a:solidFill>
                  <a:srgbClr val="B1ACCE"/>
                </a:solidFill>
              </a:rPr>
              <a:pPr/>
              <a:t>‹#›</a:t>
            </a:fld>
            <a:endParaRPr lang="en-US" dirty="0">
              <a:solidFill>
                <a:srgbClr val="B1ACCE"/>
              </a:solidFill>
            </a:endParaRPr>
          </a:p>
        </p:txBody>
      </p:sp>
    </p:spTree>
    <p:extLst>
      <p:ext uri="{BB962C8B-B14F-4D97-AF65-F5344CB8AC3E}">
        <p14:creationId xmlns:p14="http://schemas.microsoft.com/office/powerpoint/2010/main" val="1423672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385973" y="6610350"/>
            <a:ext cx="806027" cy="247650"/>
          </a:xfrm>
          <a:prstGeom prst="rect">
            <a:avLst/>
          </a:prstGeom>
        </p:spPr>
        <p:txBody>
          <a:bodyPr/>
          <a:lstStyle>
            <a:lvl1pPr>
              <a:defRPr>
                <a:noFill/>
              </a:defRPr>
            </a:lvl1pPr>
          </a:lstStyle>
          <a:p>
            <a:pPr defTabSz="457200"/>
            <a:endParaRPr lang="en-US" dirty="0"/>
          </a:p>
        </p:txBody>
      </p:sp>
      <p:sp>
        <p:nvSpPr>
          <p:cNvPr id="5" name="Footer Placeholder 4"/>
          <p:cNvSpPr>
            <a:spLocks noGrp="1"/>
          </p:cNvSpPr>
          <p:nvPr>
            <p:ph type="ftr" sz="quarter" idx="11"/>
          </p:nvPr>
        </p:nvSpPr>
        <p:spPr>
          <a:xfrm>
            <a:off x="10566400" y="6610350"/>
            <a:ext cx="806027" cy="247650"/>
          </a:xfrm>
          <a:prstGeom prst="rect">
            <a:avLst/>
          </a:prstGeom>
        </p:spPr>
        <p:txBody>
          <a:bodyPr/>
          <a:lstStyle>
            <a:lvl1pPr>
              <a:defRPr>
                <a:noFill/>
              </a:defRPr>
            </a:lvl1pPr>
          </a:lstStyle>
          <a:p>
            <a:pPr defTabSz="457200"/>
            <a:endParaRPr lang="en-US" dirty="0"/>
          </a:p>
        </p:txBody>
      </p:sp>
      <p:sp>
        <p:nvSpPr>
          <p:cNvPr id="6" name="Slide Number Placeholder 5"/>
          <p:cNvSpPr>
            <a:spLocks noGrp="1"/>
          </p:cNvSpPr>
          <p:nvPr>
            <p:ph type="sldNum" sz="quarter" idx="12"/>
          </p:nvPr>
        </p:nvSpPr>
        <p:spPr>
          <a:xfrm>
            <a:off x="0" y="6356353"/>
            <a:ext cx="609600" cy="365125"/>
          </a:xfrm>
          <a:prstGeom prst="rect">
            <a:avLst/>
          </a:prstGeom>
        </p:spPr>
        <p:txBody>
          <a:bodyPr/>
          <a:lstStyle/>
          <a:p>
            <a:pPr defTabSz="457200"/>
            <a:fld id="{DEC3CE97-9357-4E21-9852-F1F90BBB1358}" type="slidenum">
              <a:rPr lang="en-US" smtClean="0">
                <a:solidFill>
                  <a:prstClr val="black"/>
                </a:solidFill>
              </a:rPr>
              <a:pPr defTabSz="457200"/>
              <a:t>‹#›</a:t>
            </a:fld>
            <a:endParaRPr lang="en-US" dirty="0">
              <a:solidFill>
                <a:prstClr val="black"/>
              </a:solidFill>
            </a:endParaRPr>
          </a:p>
        </p:txBody>
      </p:sp>
      <p:sp>
        <p:nvSpPr>
          <p:cNvPr id="7" name="Text Placeholder 7"/>
          <p:cNvSpPr>
            <a:spLocks noGrp="1"/>
          </p:cNvSpPr>
          <p:nvPr>
            <p:ph type="body" sz="quarter" idx="13"/>
          </p:nvPr>
        </p:nvSpPr>
        <p:spPr>
          <a:xfrm>
            <a:off x="711200" y="6443662"/>
            <a:ext cx="8636000" cy="190501"/>
          </a:xfrm>
        </p:spPr>
        <p:txBody>
          <a:bodyPr lIns="0" rIns="0" anchor="ctr">
            <a:spAutoFit/>
          </a:bodyPr>
          <a:lstStyle>
            <a:lvl1pPr marL="83344" indent="-83344">
              <a:spcBef>
                <a:spcPts val="0"/>
              </a:spcBef>
              <a:buFontTx/>
              <a:buNone/>
              <a:tabLst>
                <a:tab pos="83344" algn="l"/>
              </a:tabLst>
              <a:defRPr sz="638" i="1">
                <a:solidFill>
                  <a:schemeClr val="tx1">
                    <a:lumMod val="10000"/>
                    <a:lumOff val="90000"/>
                  </a:schemeClr>
                </a:solidFill>
              </a:defRPr>
            </a:lvl1pPr>
          </a:lstStyle>
          <a:p>
            <a:pPr lvl="0"/>
            <a:r>
              <a:rPr lang="en-US"/>
              <a:t>Click to edit Master text styles</a:t>
            </a:r>
          </a:p>
        </p:txBody>
      </p:sp>
    </p:spTree>
    <p:extLst>
      <p:ext uri="{BB962C8B-B14F-4D97-AF65-F5344CB8AC3E}">
        <p14:creationId xmlns:p14="http://schemas.microsoft.com/office/powerpoint/2010/main" val="369557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5984222" y="6540500"/>
            <a:ext cx="217207" cy="235962"/>
          </a:xfrm>
        </p:spPr>
        <p:txBody>
          <a:bodyPr/>
          <a:lstStyle/>
          <a:p>
            <a:fld id="{2FFBAD49-1F68-914B-9DFB-5D552C1A2BEB}" type="slidenum">
              <a:rPr lang="en-US" smtClean="0"/>
              <a:pPr/>
              <a:t>‹#›</a:t>
            </a:fld>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6"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5" y="1603376"/>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C3FC034C-ED9C-4861-9F1B-4D06662DD76D}"/>
              </a:ext>
            </a:extLst>
          </p:cNvPr>
          <p:cNvSpPr txBox="1">
            <a:spLocks/>
          </p:cNvSpPr>
          <p:nvPr userDrawn="1"/>
        </p:nvSpPr>
        <p:spPr>
          <a:xfrm>
            <a:off x="1151159" y="6548940"/>
            <a:ext cx="3622451" cy="194615"/>
          </a:xfrm>
          <a:prstGeom prst="rect">
            <a:avLst/>
          </a:prstGeom>
        </p:spPr>
        <p:txBody>
          <a:bodyPr vert="horz" lIns="0" tIns="0" rIns="0" bIns="0" rtlCol="0" anchor="ctr"/>
          <a:lstStyle>
            <a:defPPr>
              <a:defRPr lang="en-US"/>
            </a:defPPr>
            <a:lvl1pPr marL="0" algn="l" defTabSz="914081" rtl="0" eaLnBrk="1" latinLnBrk="0" hangingPunct="1">
              <a:defRPr sz="1100" b="1" i="0" kern="1200" baseline="0">
                <a:solidFill>
                  <a:schemeClr val="tx1"/>
                </a:solidFill>
                <a:latin typeface="+mn-lt"/>
                <a:ea typeface="+mn-ea"/>
                <a:cs typeface="+mn-cs"/>
              </a:defRPr>
            </a:lvl1pPr>
            <a:lvl2pPr marL="457040" algn="l" defTabSz="914081" rtl="0" eaLnBrk="1" latinLnBrk="0" hangingPunct="1">
              <a:defRPr sz="1800" kern="1200">
                <a:solidFill>
                  <a:schemeClr val="tx1"/>
                </a:solidFill>
                <a:latin typeface="+mn-lt"/>
                <a:ea typeface="+mn-ea"/>
                <a:cs typeface="+mn-cs"/>
              </a:defRPr>
            </a:lvl2pPr>
            <a:lvl3pPr marL="914081" algn="l" defTabSz="914081" rtl="0" eaLnBrk="1" latinLnBrk="0" hangingPunct="1">
              <a:defRPr sz="1800" kern="1200">
                <a:solidFill>
                  <a:schemeClr val="tx1"/>
                </a:solidFill>
                <a:latin typeface="+mn-lt"/>
                <a:ea typeface="+mn-ea"/>
                <a:cs typeface="+mn-cs"/>
              </a:defRPr>
            </a:lvl3pPr>
            <a:lvl4pPr marL="1371120" algn="l" defTabSz="914081" rtl="0" eaLnBrk="1" latinLnBrk="0" hangingPunct="1">
              <a:defRPr sz="1800" kern="1200">
                <a:solidFill>
                  <a:schemeClr val="tx1"/>
                </a:solidFill>
                <a:latin typeface="+mn-lt"/>
                <a:ea typeface="+mn-ea"/>
                <a:cs typeface="+mn-cs"/>
              </a:defRPr>
            </a:lvl4pPr>
            <a:lvl5pPr marL="1828160" algn="l" defTabSz="914081" rtl="0" eaLnBrk="1" latinLnBrk="0" hangingPunct="1">
              <a:defRPr sz="1800" kern="1200">
                <a:solidFill>
                  <a:schemeClr val="tx1"/>
                </a:solidFill>
                <a:latin typeface="+mn-lt"/>
                <a:ea typeface="+mn-ea"/>
                <a:cs typeface="+mn-cs"/>
              </a:defRPr>
            </a:lvl5pPr>
            <a:lvl6pPr marL="2285200" algn="l" defTabSz="914081" rtl="0" eaLnBrk="1" latinLnBrk="0" hangingPunct="1">
              <a:defRPr sz="1800" kern="1200">
                <a:solidFill>
                  <a:schemeClr val="tx1"/>
                </a:solidFill>
                <a:latin typeface="+mn-lt"/>
                <a:ea typeface="+mn-ea"/>
                <a:cs typeface="+mn-cs"/>
              </a:defRPr>
            </a:lvl6pPr>
            <a:lvl7pPr marL="2742240" algn="l" defTabSz="914081" rtl="0" eaLnBrk="1" latinLnBrk="0" hangingPunct="1">
              <a:defRPr sz="1800" kern="1200">
                <a:solidFill>
                  <a:schemeClr val="tx1"/>
                </a:solidFill>
                <a:latin typeface="+mn-lt"/>
                <a:ea typeface="+mn-ea"/>
                <a:cs typeface="+mn-cs"/>
              </a:defRPr>
            </a:lvl7pPr>
            <a:lvl8pPr marL="3199280" algn="l" defTabSz="914081" rtl="0" eaLnBrk="1" latinLnBrk="0" hangingPunct="1">
              <a:defRPr sz="1800" kern="1200">
                <a:solidFill>
                  <a:schemeClr val="tx1"/>
                </a:solidFill>
                <a:latin typeface="+mn-lt"/>
                <a:ea typeface="+mn-ea"/>
                <a:cs typeface="+mn-cs"/>
              </a:defRPr>
            </a:lvl8pPr>
            <a:lvl9pPr marL="3656320" algn="l" defTabSz="914081" rtl="0" eaLnBrk="1" latinLnBrk="0" hangingPunct="1">
              <a:defRPr sz="1800" kern="1200">
                <a:solidFill>
                  <a:schemeClr val="tx1"/>
                </a:solidFill>
                <a:latin typeface="+mn-lt"/>
                <a:ea typeface="+mn-ea"/>
                <a:cs typeface="+mn-cs"/>
              </a:defRPr>
            </a:lvl9pPr>
          </a:lstStyle>
          <a:p>
            <a:r>
              <a:rPr lang="en-GB" sz="900" b="0" dirty="0"/>
              <a:t>The Institute of Cancer Research and Kings College London</a:t>
            </a:r>
            <a:endParaRPr lang="en-US" sz="900" b="0" dirty="0"/>
          </a:p>
        </p:txBody>
      </p:sp>
      <p:sp>
        <p:nvSpPr>
          <p:cNvPr id="8" name="Footer Placeholder 4">
            <a:extLst>
              <a:ext uri="{FF2B5EF4-FFF2-40B4-BE49-F238E27FC236}">
                <a16:creationId xmlns:a16="http://schemas.microsoft.com/office/drawing/2014/main" id="{9791DF89-B10C-4AAF-853C-899DC4DE9615}"/>
              </a:ext>
            </a:extLst>
          </p:cNvPr>
          <p:cNvSpPr txBox="1">
            <a:spLocks/>
          </p:cNvSpPr>
          <p:nvPr userDrawn="1"/>
        </p:nvSpPr>
        <p:spPr>
          <a:xfrm>
            <a:off x="1151159" y="6382871"/>
            <a:ext cx="3245697" cy="194615"/>
          </a:xfrm>
          <a:prstGeom prst="rect">
            <a:avLst/>
          </a:prstGeom>
        </p:spPr>
        <p:txBody>
          <a:bodyPr vert="horz" lIns="0" tIns="0" rIns="0" bIns="0" rtlCol="0" anchor="ctr"/>
          <a:lstStyle>
            <a:defPPr>
              <a:defRPr lang="en-US"/>
            </a:defPPr>
            <a:lvl1pPr marL="0" algn="l" defTabSz="914081" rtl="0" eaLnBrk="1" latinLnBrk="0" hangingPunct="1">
              <a:defRPr sz="1100" b="1" i="0" kern="1200" baseline="0">
                <a:solidFill>
                  <a:schemeClr val="tx1"/>
                </a:solidFill>
                <a:latin typeface="+mn-lt"/>
                <a:ea typeface="+mn-ea"/>
                <a:cs typeface="+mn-cs"/>
              </a:defRPr>
            </a:lvl1pPr>
            <a:lvl2pPr marL="457040" algn="l" defTabSz="914081" rtl="0" eaLnBrk="1" latinLnBrk="0" hangingPunct="1">
              <a:defRPr sz="1800" kern="1200">
                <a:solidFill>
                  <a:schemeClr val="tx1"/>
                </a:solidFill>
                <a:latin typeface="+mn-lt"/>
                <a:ea typeface="+mn-ea"/>
                <a:cs typeface="+mn-cs"/>
              </a:defRPr>
            </a:lvl2pPr>
            <a:lvl3pPr marL="914081" algn="l" defTabSz="914081" rtl="0" eaLnBrk="1" latinLnBrk="0" hangingPunct="1">
              <a:defRPr sz="1800" kern="1200">
                <a:solidFill>
                  <a:schemeClr val="tx1"/>
                </a:solidFill>
                <a:latin typeface="+mn-lt"/>
                <a:ea typeface="+mn-ea"/>
                <a:cs typeface="+mn-cs"/>
              </a:defRPr>
            </a:lvl3pPr>
            <a:lvl4pPr marL="1371120" algn="l" defTabSz="914081" rtl="0" eaLnBrk="1" latinLnBrk="0" hangingPunct="1">
              <a:defRPr sz="1800" kern="1200">
                <a:solidFill>
                  <a:schemeClr val="tx1"/>
                </a:solidFill>
                <a:latin typeface="+mn-lt"/>
                <a:ea typeface="+mn-ea"/>
                <a:cs typeface="+mn-cs"/>
              </a:defRPr>
            </a:lvl4pPr>
            <a:lvl5pPr marL="1828160" algn="l" defTabSz="914081" rtl="0" eaLnBrk="1" latinLnBrk="0" hangingPunct="1">
              <a:defRPr sz="1800" kern="1200">
                <a:solidFill>
                  <a:schemeClr val="tx1"/>
                </a:solidFill>
                <a:latin typeface="+mn-lt"/>
                <a:ea typeface="+mn-ea"/>
                <a:cs typeface="+mn-cs"/>
              </a:defRPr>
            </a:lvl5pPr>
            <a:lvl6pPr marL="2285200" algn="l" defTabSz="914081" rtl="0" eaLnBrk="1" latinLnBrk="0" hangingPunct="1">
              <a:defRPr sz="1800" kern="1200">
                <a:solidFill>
                  <a:schemeClr val="tx1"/>
                </a:solidFill>
                <a:latin typeface="+mn-lt"/>
                <a:ea typeface="+mn-ea"/>
                <a:cs typeface="+mn-cs"/>
              </a:defRPr>
            </a:lvl6pPr>
            <a:lvl7pPr marL="2742240" algn="l" defTabSz="914081" rtl="0" eaLnBrk="1" latinLnBrk="0" hangingPunct="1">
              <a:defRPr sz="1800" kern="1200">
                <a:solidFill>
                  <a:schemeClr val="tx1"/>
                </a:solidFill>
                <a:latin typeface="+mn-lt"/>
                <a:ea typeface="+mn-ea"/>
                <a:cs typeface="+mn-cs"/>
              </a:defRPr>
            </a:lvl7pPr>
            <a:lvl8pPr marL="3199280" algn="l" defTabSz="914081" rtl="0" eaLnBrk="1" latinLnBrk="0" hangingPunct="1">
              <a:defRPr sz="1800" kern="1200">
                <a:solidFill>
                  <a:schemeClr val="tx1"/>
                </a:solidFill>
                <a:latin typeface="+mn-lt"/>
                <a:ea typeface="+mn-ea"/>
                <a:cs typeface="+mn-cs"/>
              </a:defRPr>
            </a:lvl8pPr>
            <a:lvl9pPr marL="3656320" algn="l" defTabSz="914081" rtl="0" eaLnBrk="1" latinLnBrk="0" hangingPunct="1">
              <a:defRPr sz="1800" kern="1200">
                <a:solidFill>
                  <a:schemeClr val="tx1"/>
                </a:solidFill>
                <a:latin typeface="+mn-lt"/>
                <a:ea typeface="+mn-ea"/>
                <a:cs typeface="+mn-cs"/>
              </a:defRPr>
            </a:lvl9pPr>
          </a:lstStyle>
          <a:p>
            <a:r>
              <a:rPr lang="en-GB" sz="1100" b="0" dirty="0"/>
              <a:t>Andrew Tutt MB ChB PhD FMedSci </a:t>
            </a:r>
            <a:endParaRPr lang="en-US" sz="1100" b="0" dirty="0"/>
          </a:p>
        </p:txBody>
      </p:sp>
    </p:spTree>
    <p:extLst>
      <p:ext uri="{BB962C8B-B14F-4D97-AF65-F5344CB8AC3E}">
        <p14:creationId xmlns:p14="http://schemas.microsoft.com/office/powerpoint/2010/main" val="1342359748"/>
      </p:ext>
    </p:extLst>
  </p:cSld>
  <p:clrMapOvr>
    <a:masterClrMapping/>
  </p:clrMapOvr>
  <p:extLst>
    <p:ext uri="{DCECCB84-F9BA-43D5-87BE-67443E8EF086}">
      <p15:sldGuideLst xmlns:p15="http://schemas.microsoft.com/office/powerpoint/2012/main">
        <p15:guide id="1" pos="74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3908" y="256043"/>
            <a:ext cx="10196285" cy="81123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3905" y="1429009"/>
            <a:ext cx="4992611" cy="639763"/>
          </a:xfrm>
        </p:spPr>
        <p:txBody>
          <a:bodyPr anchor="b"/>
          <a:lstStyle>
            <a:lvl1pPr marL="0" indent="0">
              <a:buNone/>
              <a:defRPr sz="3200" b="1"/>
            </a:lvl1pPr>
            <a:lvl2pPr marL="607731" indent="0">
              <a:buNone/>
              <a:defRPr sz="2667" b="1"/>
            </a:lvl2pPr>
            <a:lvl3pPr marL="1215690" indent="0">
              <a:buNone/>
              <a:defRPr sz="2400" b="1"/>
            </a:lvl3pPr>
            <a:lvl4pPr marL="1823496" indent="0">
              <a:buNone/>
              <a:defRPr sz="2133" b="1"/>
            </a:lvl4pPr>
            <a:lvl5pPr marL="2431378" indent="0">
              <a:buNone/>
              <a:defRPr sz="2133" b="1"/>
            </a:lvl5pPr>
            <a:lvl6pPr marL="3039108" indent="0">
              <a:buNone/>
              <a:defRPr sz="2133" b="1"/>
            </a:lvl6pPr>
            <a:lvl7pPr marL="3646839" indent="0">
              <a:buNone/>
              <a:defRPr sz="2133" b="1"/>
            </a:lvl7pPr>
            <a:lvl8pPr marL="4254752" indent="0">
              <a:buNone/>
              <a:defRPr sz="2133" b="1"/>
            </a:lvl8pPr>
            <a:lvl9pPr marL="4862585" indent="0">
              <a:buNone/>
              <a:defRPr sz="2133" b="1"/>
            </a:lvl9pPr>
          </a:lstStyle>
          <a:p>
            <a:pPr lvl="0"/>
            <a:r>
              <a:rPr lang="en-US"/>
              <a:t>Click to edit Master text styles</a:t>
            </a:r>
          </a:p>
        </p:txBody>
      </p:sp>
      <p:sp>
        <p:nvSpPr>
          <p:cNvPr id="4" name="Content Placeholder 3"/>
          <p:cNvSpPr>
            <a:spLocks noGrp="1"/>
          </p:cNvSpPr>
          <p:nvPr>
            <p:ph sz="half" idx="2"/>
          </p:nvPr>
        </p:nvSpPr>
        <p:spPr>
          <a:xfrm>
            <a:off x="1003905" y="2068769"/>
            <a:ext cx="4992611"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429009"/>
            <a:ext cx="5006824" cy="639763"/>
          </a:xfrm>
        </p:spPr>
        <p:txBody>
          <a:bodyPr anchor="b"/>
          <a:lstStyle>
            <a:lvl1pPr marL="0" indent="0">
              <a:buNone/>
              <a:defRPr sz="3200" b="1"/>
            </a:lvl1pPr>
            <a:lvl2pPr marL="607731" indent="0">
              <a:buNone/>
              <a:defRPr sz="2667" b="1"/>
            </a:lvl2pPr>
            <a:lvl3pPr marL="1215690" indent="0">
              <a:buNone/>
              <a:defRPr sz="2400" b="1"/>
            </a:lvl3pPr>
            <a:lvl4pPr marL="1823496" indent="0">
              <a:buNone/>
              <a:defRPr sz="2133" b="1"/>
            </a:lvl4pPr>
            <a:lvl5pPr marL="2431378" indent="0">
              <a:buNone/>
              <a:defRPr sz="2133" b="1"/>
            </a:lvl5pPr>
            <a:lvl6pPr marL="3039108" indent="0">
              <a:buNone/>
              <a:defRPr sz="2133" b="1"/>
            </a:lvl6pPr>
            <a:lvl7pPr marL="3646839" indent="0">
              <a:buNone/>
              <a:defRPr sz="2133" b="1"/>
            </a:lvl7pPr>
            <a:lvl8pPr marL="4254752" indent="0">
              <a:buNone/>
              <a:defRPr sz="2133" b="1"/>
            </a:lvl8pPr>
            <a:lvl9pPr marL="4862585"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068769"/>
            <a:ext cx="5006824"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03301" y="6356360"/>
            <a:ext cx="2844800" cy="365125"/>
          </a:xfrm>
          <a:prstGeom prst="rect">
            <a:avLst/>
          </a:prstGeom>
        </p:spPr>
        <p:txBody>
          <a:bodyPr lIns="91208" tIns="45604" rIns="91208" bIns="45604"/>
          <a:lstStyle>
            <a:lvl1pPr fontAlgn="auto">
              <a:spcBef>
                <a:spcPts val="0"/>
              </a:spcBef>
              <a:spcAft>
                <a:spcPts val="0"/>
              </a:spcAft>
              <a:defRPr smtClean="0">
                <a:latin typeface="Corbel"/>
                <a:ea typeface="+mn-ea"/>
                <a:cs typeface="Corbel"/>
              </a:defRPr>
            </a:lvl1pPr>
          </a:lstStyle>
          <a:p>
            <a:pPr>
              <a:defRPr/>
            </a:pPr>
            <a:fld id="{70BB889F-615B-A143-81B8-7F50487870FF}" type="datetimeFigureOut">
              <a:rPr lang="en-US">
                <a:solidFill>
                  <a:prstClr val="black"/>
                </a:solidFill>
              </a:rPr>
              <a:pPr>
                <a:defRPr/>
              </a:pPr>
              <a:t>11/6/2025</a:t>
            </a:fld>
            <a:endParaRPr lang="en-US" dirty="0">
              <a:solidFill>
                <a:prstClr val="black"/>
              </a:solidFill>
            </a:endParaRPr>
          </a:p>
        </p:txBody>
      </p:sp>
      <p:sp>
        <p:nvSpPr>
          <p:cNvPr id="8" name="Footer Placeholder 7"/>
          <p:cNvSpPr>
            <a:spLocks noGrp="1"/>
          </p:cNvSpPr>
          <p:nvPr>
            <p:ph type="ftr" sz="quarter" idx="11"/>
          </p:nvPr>
        </p:nvSpPr>
        <p:spPr>
          <a:xfrm>
            <a:off x="4165600" y="6356360"/>
            <a:ext cx="3860800" cy="365125"/>
          </a:xfrm>
          <a:prstGeom prst="rect">
            <a:avLst/>
          </a:prstGeom>
        </p:spPr>
        <p:txBody>
          <a:bodyPr lIns="91208" tIns="45604" rIns="91208" bIns="45604"/>
          <a:lstStyle>
            <a:lvl1pPr>
              <a:defRPr/>
            </a:lvl1pPr>
          </a:lstStyle>
          <a:p>
            <a:endParaRPr lang="en-US" dirty="0"/>
          </a:p>
        </p:txBody>
      </p:sp>
      <p:sp>
        <p:nvSpPr>
          <p:cNvPr id="9" name="Slide Number Placeholder 8"/>
          <p:cNvSpPr>
            <a:spLocks noGrp="1"/>
          </p:cNvSpPr>
          <p:nvPr>
            <p:ph type="sldNum" sz="quarter" idx="12"/>
          </p:nvPr>
        </p:nvSpPr>
        <p:spPr>
          <a:xfrm>
            <a:off x="8354483" y="6356360"/>
            <a:ext cx="2844800" cy="365125"/>
          </a:xfrm>
          <a:prstGeom prst="rect">
            <a:avLst/>
          </a:prstGeom>
        </p:spPr>
        <p:txBody>
          <a:bodyPr lIns="91208" tIns="45604" rIns="91208" bIns="45604"/>
          <a:lstStyle>
            <a:lvl1pPr>
              <a:defRPr smtClean="0">
                <a:latin typeface="Corbel"/>
                <a:cs typeface="Corbe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2080626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Rectangle 4"/>
          <p:cNvSpPr/>
          <p:nvPr/>
        </p:nvSpPr>
        <p:spPr>
          <a:xfrm>
            <a:off x="484755" y="8"/>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lIns="121611" tIns="60805" rIns="121611" bIns="60805" anchor="ctr"/>
          <a:lstStyle/>
          <a:p>
            <a:pPr algn="ctr">
              <a:defRPr/>
            </a:pPr>
            <a:endParaRPr lang="en-US" sz="2400" dirty="0">
              <a:solidFill>
                <a:prstClr val="white"/>
              </a:solidFill>
              <a:latin typeface="Calibri"/>
            </a:endParaRPr>
          </a:p>
        </p:txBody>
      </p:sp>
      <p:sp>
        <p:nvSpPr>
          <p:cNvPr id="6" name="Rectangle 5"/>
          <p:cNvSpPr/>
          <p:nvPr/>
        </p:nvSpPr>
        <p:spPr>
          <a:xfrm>
            <a:off x="484755" y="971722"/>
            <a:ext cx="205316" cy="401639"/>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lIns="121611" tIns="60805" rIns="121611" bIns="60805" anchor="ctr"/>
          <a:lstStyle/>
          <a:p>
            <a:pPr algn="ctr">
              <a:defRPr/>
            </a:pPr>
            <a:endParaRPr lang="en-US" sz="2400" dirty="0">
              <a:solidFill>
                <a:prstClr val="white"/>
              </a:solidFill>
              <a:latin typeface="Calibri"/>
            </a:endParaRPr>
          </a:p>
        </p:txBody>
      </p:sp>
      <p:sp>
        <p:nvSpPr>
          <p:cNvPr id="7" name="Rectangle 6"/>
          <p:cNvSpPr/>
          <p:nvPr/>
        </p:nvSpPr>
        <p:spPr>
          <a:xfrm>
            <a:off x="484755" y="1373192"/>
            <a:ext cx="205316" cy="703263"/>
          </a:xfrm>
          <a:prstGeom prst="rect">
            <a:avLst/>
          </a:prstGeom>
          <a:solidFill>
            <a:srgbClr val="FFF5BC"/>
          </a:solidFill>
          <a:ln>
            <a:noFill/>
          </a:ln>
          <a:effectLst/>
        </p:spPr>
        <p:style>
          <a:lnRef idx="1">
            <a:schemeClr val="accent1"/>
          </a:lnRef>
          <a:fillRef idx="3">
            <a:schemeClr val="accent1"/>
          </a:fillRef>
          <a:effectRef idx="2">
            <a:schemeClr val="accent1"/>
          </a:effectRef>
          <a:fontRef idx="minor">
            <a:schemeClr val="lt1"/>
          </a:fontRef>
        </p:style>
        <p:txBody>
          <a:bodyPr lIns="121611" tIns="60805" rIns="121611" bIns="60805" anchor="ctr"/>
          <a:lstStyle/>
          <a:p>
            <a:pPr algn="ctr">
              <a:defRPr/>
            </a:pPr>
            <a:endParaRPr lang="en-US" sz="2400" dirty="0">
              <a:solidFill>
                <a:prstClr val="white"/>
              </a:solidFill>
              <a:latin typeface="Calibri"/>
            </a:endParaRPr>
          </a:p>
        </p:txBody>
      </p:sp>
      <p:sp>
        <p:nvSpPr>
          <p:cNvPr id="2" name="Title 1"/>
          <p:cNvSpPr>
            <a:spLocks noGrp="1"/>
          </p:cNvSpPr>
          <p:nvPr>
            <p:ph type="title"/>
          </p:nvPr>
        </p:nvSpPr>
        <p:spPr>
          <a:xfrm>
            <a:off x="1013578" y="330877"/>
            <a:ext cx="10198707" cy="75193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13581" y="1223454"/>
            <a:ext cx="4949373"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23454"/>
            <a:ext cx="5014685"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0"/>
          </p:nvPr>
        </p:nvSpPr>
        <p:spPr>
          <a:xfrm>
            <a:off x="1013885" y="6356360"/>
            <a:ext cx="2614083" cy="365125"/>
          </a:xfrm>
          <a:prstGeom prst="rect">
            <a:avLst/>
          </a:prstGeom>
        </p:spPr>
        <p:txBody>
          <a:bodyPr lIns="91208" tIns="45604" rIns="91208" bIns="45604"/>
          <a:lstStyle>
            <a:lvl1pPr fontAlgn="auto">
              <a:spcBef>
                <a:spcPts val="0"/>
              </a:spcBef>
              <a:spcAft>
                <a:spcPts val="0"/>
              </a:spcAft>
              <a:defRPr smtClean="0">
                <a:latin typeface="Corbel"/>
                <a:ea typeface="+mn-ea"/>
                <a:cs typeface="Corbel"/>
              </a:defRPr>
            </a:lvl1pPr>
          </a:lstStyle>
          <a:p>
            <a:pPr>
              <a:defRPr/>
            </a:pPr>
            <a:fld id="{44A5B27C-8795-E84E-9259-35C391223D80}" type="datetimeFigureOut">
              <a:rPr lang="en-US">
                <a:solidFill>
                  <a:prstClr val="black"/>
                </a:solidFill>
              </a:rPr>
              <a:pPr>
                <a:defRPr/>
              </a:pPr>
              <a:t>11/6/2025</a:t>
            </a:fld>
            <a:endParaRPr lang="en-US" dirty="0">
              <a:solidFill>
                <a:prstClr val="black"/>
              </a:solidFill>
            </a:endParaRPr>
          </a:p>
        </p:txBody>
      </p:sp>
      <p:sp>
        <p:nvSpPr>
          <p:cNvPr id="9" name="Footer Placeholder 5"/>
          <p:cNvSpPr>
            <a:spLocks noGrp="1"/>
          </p:cNvSpPr>
          <p:nvPr>
            <p:ph type="ftr" sz="quarter" idx="11"/>
          </p:nvPr>
        </p:nvSpPr>
        <p:spPr>
          <a:xfrm>
            <a:off x="4057651" y="6356360"/>
            <a:ext cx="3860800" cy="365125"/>
          </a:xfrm>
          <a:prstGeom prst="rect">
            <a:avLst/>
          </a:prstGeom>
        </p:spPr>
        <p:txBody>
          <a:bodyPr lIns="91208" tIns="45604" rIns="91208" bIns="45604"/>
          <a:lstStyle>
            <a:lvl1pPr>
              <a:defRPr/>
            </a:lvl1pPr>
          </a:lstStyle>
          <a:p>
            <a:endParaRPr lang="en-US" dirty="0"/>
          </a:p>
        </p:txBody>
      </p:sp>
      <p:sp>
        <p:nvSpPr>
          <p:cNvPr id="10" name="Slide Number Placeholder 6"/>
          <p:cNvSpPr>
            <a:spLocks noGrp="1"/>
          </p:cNvSpPr>
          <p:nvPr>
            <p:ph type="sldNum" sz="quarter" idx="12"/>
          </p:nvPr>
        </p:nvSpPr>
        <p:spPr>
          <a:xfrm>
            <a:off x="8367185" y="6356360"/>
            <a:ext cx="2844800" cy="365125"/>
          </a:xfrm>
          <a:prstGeom prst="rect">
            <a:avLst/>
          </a:prstGeom>
        </p:spPr>
        <p:txBody>
          <a:bodyPr lIns="91208" tIns="45604" rIns="91208" bIns="45604"/>
          <a:lstStyle>
            <a:lvl1pPr>
              <a:defRPr smtClean="0">
                <a:latin typeface="Corbel"/>
                <a:cs typeface="Corbe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1076233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910821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2826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3_DS AZ Cover Slide_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98C743-1B41-4F28-913F-08C0E1FCA696}"/>
              </a:ext>
            </a:extLst>
          </p:cNvPr>
          <p:cNvSpPr/>
          <p:nvPr userDrawn="1"/>
        </p:nvSpPr>
        <p:spPr>
          <a:xfrm>
            <a:off x="0" y="3830875"/>
            <a:ext cx="12192000" cy="3069653"/>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p>
        </p:txBody>
      </p:sp>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733" b="1" baseline="0">
                <a:solidFill>
                  <a:schemeClr val="tx1"/>
                </a:solidFill>
                <a:latin typeface="Arial" pitchFamily="34" charset="0"/>
                <a:cs typeface="Arial" pitchFamily="34" charset="0"/>
              </a:defRPr>
            </a:lvl1pPr>
          </a:lstStyle>
          <a:p>
            <a:r>
              <a:rPr lang="en-GB" noProof="0" dirty="0"/>
              <a:t>Click to add presentation title</a:t>
            </a:r>
          </a:p>
        </p:txBody>
      </p:sp>
      <p:sp>
        <p:nvSpPr>
          <p:cNvPr id="2" name="Rectangle 1">
            <a:extLst>
              <a:ext uri="{FF2B5EF4-FFF2-40B4-BE49-F238E27FC236}">
                <a16:creationId xmlns:a16="http://schemas.microsoft.com/office/drawing/2014/main" id="{E5045AD9-7DBC-43CB-8C5E-506EE81A645E}"/>
              </a:ext>
            </a:extLst>
          </p:cNvPr>
          <p:cNvSpPr/>
          <p:nvPr userDrawn="1"/>
        </p:nvSpPr>
        <p:spPr>
          <a:xfrm>
            <a:off x="8087361"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Text Placeholder 29">
            <a:extLst>
              <a:ext uri="{FF2B5EF4-FFF2-40B4-BE49-F238E27FC236}">
                <a16:creationId xmlns:a16="http://schemas.microsoft.com/office/drawing/2014/main" id="{68259949-663B-4EE0-9CC3-95A7DE56956A}"/>
              </a:ext>
            </a:extLst>
          </p:cNvPr>
          <p:cNvSpPr>
            <a:spLocks noGrp="1"/>
          </p:cNvSpPr>
          <p:nvPr>
            <p:ph type="body" sz="quarter" idx="15" hasCustomPrompt="1"/>
          </p:nvPr>
        </p:nvSpPr>
        <p:spPr>
          <a:xfrm>
            <a:off x="288001" y="2907753"/>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dirty="0"/>
              <a:t>00 Month Year</a:t>
            </a:r>
          </a:p>
        </p:txBody>
      </p:sp>
      <p:sp>
        <p:nvSpPr>
          <p:cNvPr id="16" name="Text Placeholder 29">
            <a:extLst>
              <a:ext uri="{FF2B5EF4-FFF2-40B4-BE49-F238E27FC236}">
                <a16:creationId xmlns:a16="http://schemas.microsoft.com/office/drawing/2014/main" id="{BAA3AA96-C0F8-4E62-AB8A-A1C4135FA24E}"/>
              </a:ext>
            </a:extLst>
          </p:cNvPr>
          <p:cNvSpPr>
            <a:spLocks noGrp="1"/>
          </p:cNvSpPr>
          <p:nvPr>
            <p:ph type="body" sz="quarter" idx="13" hasCustomPrompt="1"/>
          </p:nvPr>
        </p:nvSpPr>
        <p:spPr>
          <a:xfrm>
            <a:off x="288001" y="3182753"/>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dirty="0"/>
              <a:t>Confidential statement</a:t>
            </a:r>
          </a:p>
        </p:txBody>
      </p:sp>
      <p:sp>
        <p:nvSpPr>
          <p:cNvPr id="12" name="TextBox 11">
            <a:extLst>
              <a:ext uri="{FF2B5EF4-FFF2-40B4-BE49-F238E27FC236}">
                <a16:creationId xmlns:a16="http://schemas.microsoft.com/office/drawing/2014/main" id="{9C2C6926-BAB6-4FCA-8BAD-C0CD1781887D}"/>
              </a:ext>
            </a:extLst>
          </p:cNvPr>
          <p:cNvSpPr txBox="1"/>
          <p:nvPr userDrawn="1"/>
        </p:nvSpPr>
        <p:spPr>
          <a:xfrm>
            <a:off x="2507534" y="162626"/>
            <a:ext cx="6420465" cy="338554"/>
          </a:xfrm>
          <a:prstGeom prst="rect">
            <a:avLst/>
          </a:prstGeom>
          <a:noFill/>
        </p:spPr>
        <p:txBody>
          <a:bodyPr wrap="square" rtlCol="0">
            <a:spAutoFit/>
          </a:bodyPr>
          <a:lstStyle/>
          <a:p>
            <a:pPr algn="ctr"/>
            <a:r>
              <a:rPr lang="en-US" sz="1600" dirty="0"/>
              <a:t>San Antonio Breast Cancer Symposium</a:t>
            </a:r>
            <a:r>
              <a:rPr lang="en-US" sz="1600" baseline="30000" dirty="0"/>
              <a:t>®</a:t>
            </a:r>
            <a:r>
              <a:rPr lang="en-US" sz="1600" baseline="0" dirty="0"/>
              <a:t>, December 7 – 10, 2021</a:t>
            </a:r>
            <a:endParaRPr lang="en-US" sz="1600" baseline="30000" dirty="0"/>
          </a:p>
        </p:txBody>
      </p:sp>
      <p:sp>
        <p:nvSpPr>
          <p:cNvPr id="13" name="TextBox 12">
            <a:extLst>
              <a:ext uri="{FF2B5EF4-FFF2-40B4-BE49-F238E27FC236}">
                <a16:creationId xmlns:a16="http://schemas.microsoft.com/office/drawing/2014/main" id="{DD559F86-6192-4001-8C39-7332A4C25D08}"/>
              </a:ext>
            </a:extLst>
          </p:cNvPr>
          <p:cNvSpPr txBox="1"/>
          <p:nvPr userDrawn="1"/>
        </p:nvSpPr>
        <p:spPr>
          <a:xfrm>
            <a:off x="769560" y="6584873"/>
            <a:ext cx="10652872" cy="276999"/>
          </a:xfrm>
          <a:prstGeom prst="rect">
            <a:avLst/>
          </a:prstGeom>
          <a:noFill/>
        </p:spPr>
        <p:txBody>
          <a:bodyPr wrap="square" rtlCol="0">
            <a:spAutoFit/>
          </a:bodyPr>
          <a:lstStyle/>
          <a:p>
            <a:pPr algn="ctr"/>
            <a:r>
              <a:rPr lang="en-US" sz="1200" dirty="0"/>
              <a:t>This presentation is the intellectual property of the author/presenter. Contact them at </a:t>
            </a:r>
            <a:r>
              <a:rPr lang="en-US" sz="1200" dirty="0">
                <a:hlinkClick r:id="rId3"/>
              </a:rPr>
              <a:t>Ian_Krop@dfci.harvard.edu</a:t>
            </a:r>
            <a:r>
              <a:rPr lang="en-US" sz="1200" dirty="0"/>
              <a:t> for permission to reprint and/or distribute.</a:t>
            </a:r>
          </a:p>
        </p:txBody>
      </p:sp>
    </p:spTree>
    <p:custDataLst>
      <p:tags r:id="rId1"/>
    </p:custDataLst>
    <p:extLst>
      <p:ext uri="{BB962C8B-B14F-4D97-AF65-F5344CB8AC3E}">
        <p14:creationId xmlns:p14="http://schemas.microsoft.com/office/powerpoint/2010/main" val="2902462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1" y="1600201"/>
            <a:ext cx="11366500" cy="4552951"/>
          </a:xfrm>
          <a:prstGeom prst="rect">
            <a:avLst/>
          </a:prstGeom>
        </p:spPr>
        <p:txBody>
          <a:bodyPr lIns="0"/>
          <a:lstStyle>
            <a:lvl1pPr marL="0" inden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406400" y="863999"/>
            <a:ext cx="11366499" cy="283605"/>
          </a:xfrm>
          <a:prstGeom prst="rect">
            <a:avLst/>
          </a:prstGeom>
        </p:spPr>
        <p:txBody>
          <a:bodyPr lIns="0" anchor="ctr"/>
          <a:lstStyle>
            <a:lvl1pPr marL="0" indent="0" algn="l">
              <a:lnSpc>
                <a:spcPct val="100000"/>
              </a:lnSpc>
              <a:spcBef>
                <a:spcPts val="0"/>
              </a:spcBef>
              <a:buNone/>
              <a:defRPr sz="3200">
                <a:solidFill>
                  <a:schemeClr val="tx1">
                    <a:lumMod val="50000"/>
                    <a:lumOff val="50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dirty="0"/>
              <a:t>Click to add subtitle</a:t>
            </a:r>
          </a:p>
        </p:txBody>
      </p:sp>
      <p:sp>
        <p:nvSpPr>
          <p:cNvPr id="10" name="TextBox 9">
            <a:extLst>
              <a:ext uri="{FF2B5EF4-FFF2-40B4-BE49-F238E27FC236}">
                <a16:creationId xmlns:a16="http://schemas.microsoft.com/office/drawing/2014/main" id="{78831797-7F25-4CD4-9A20-74DFBAEA0997}"/>
              </a:ext>
            </a:extLst>
          </p:cNvPr>
          <p:cNvSpPr txBox="1"/>
          <p:nvPr userDrawn="1"/>
        </p:nvSpPr>
        <p:spPr>
          <a:xfrm>
            <a:off x="769560" y="6550286"/>
            <a:ext cx="10652872" cy="276999"/>
          </a:xfrm>
          <a:prstGeom prst="rect">
            <a:avLst/>
          </a:prstGeom>
          <a:noFill/>
        </p:spPr>
        <p:txBody>
          <a:bodyPr wrap="square" rtlCol="0">
            <a:spAutoFit/>
          </a:bodyPr>
          <a:lstStyle/>
          <a:p>
            <a:r>
              <a:rPr lang="en-US" sz="1200" dirty="0"/>
              <a:t>This presentation is the intellectual property of the author/presenter. Contact them at </a:t>
            </a:r>
            <a:r>
              <a:rPr lang="en-US" sz="1200" dirty="0">
                <a:hlinkClick r:id="rId2"/>
              </a:rPr>
              <a:t>Ian_Krop@dfci.harvard.edu</a:t>
            </a:r>
            <a:r>
              <a:rPr lang="en-US" sz="1200" dirty="0"/>
              <a:t> for permission to reprint and/or distribute.</a:t>
            </a:r>
          </a:p>
        </p:txBody>
      </p:sp>
      <p:sp>
        <p:nvSpPr>
          <p:cNvPr id="9" name="TextBox 8">
            <a:extLst>
              <a:ext uri="{FF2B5EF4-FFF2-40B4-BE49-F238E27FC236}">
                <a16:creationId xmlns:a16="http://schemas.microsoft.com/office/drawing/2014/main" id="{7B4DA75B-A35D-477D-BDBA-597C6EE8F1C2}"/>
              </a:ext>
            </a:extLst>
          </p:cNvPr>
          <p:cNvSpPr txBox="1"/>
          <p:nvPr userDrawn="1"/>
        </p:nvSpPr>
        <p:spPr>
          <a:xfrm>
            <a:off x="2507534" y="58866"/>
            <a:ext cx="6420465" cy="276999"/>
          </a:xfrm>
          <a:prstGeom prst="rect">
            <a:avLst/>
          </a:prstGeom>
          <a:noFill/>
        </p:spPr>
        <p:txBody>
          <a:bodyPr wrap="square" rtlCol="0">
            <a:spAutoFit/>
          </a:bodyPr>
          <a:lstStyle/>
          <a:p>
            <a:pPr algn="ctr"/>
            <a:r>
              <a:rPr lang="en-US" sz="1200" dirty="0"/>
              <a:t>San Antonio Breast Cancer Symposium</a:t>
            </a:r>
            <a:r>
              <a:rPr lang="en-US" sz="1200" baseline="30000" dirty="0"/>
              <a:t>®</a:t>
            </a:r>
            <a:r>
              <a:rPr lang="en-US" sz="1200" baseline="0" dirty="0"/>
              <a:t>, December 7 – 10, 2021</a:t>
            </a:r>
            <a:endParaRPr lang="en-US" sz="1200" baseline="30000" dirty="0"/>
          </a:p>
        </p:txBody>
      </p:sp>
    </p:spTree>
    <p:extLst>
      <p:ext uri="{BB962C8B-B14F-4D97-AF65-F5344CB8AC3E}">
        <p14:creationId xmlns:p14="http://schemas.microsoft.com/office/powerpoint/2010/main" val="3042547117"/>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DS AZ_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604891"/>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2780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1" y="1600201"/>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A930DD08-461E-4D36-BBED-30490502E06B}"/>
              </a:ext>
            </a:extLst>
          </p:cNvPr>
          <p:cNvSpPr txBox="1"/>
          <p:nvPr userDrawn="1"/>
        </p:nvSpPr>
        <p:spPr>
          <a:xfrm>
            <a:off x="2507534" y="162626"/>
            <a:ext cx="6420465" cy="276999"/>
          </a:xfrm>
          <a:prstGeom prst="rect">
            <a:avLst/>
          </a:prstGeom>
          <a:noFill/>
        </p:spPr>
        <p:txBody>
          <a:bodyPr wrap="square" rtlCol="0">
            <a:spAutoFit/>
          </a:bodyPr>
          <a:lstStyle/>
          <a:p>
            <a:pPr algn="ctr"/>
            <a:r>
              <a:rPr lang="en-US" sz="1200" dirty="0"/>
              <a:t>San Antonio Breast Cancer Symposium</a:t>
            </a:r>
            <a:r>
              <a:rPr lang="en-US" sz="1200" baseline="30000" dirty="0"/>
              <a:t>®</a:t>
            </a:r>
            <a:r>
              <a:rPr lang="en-US" sz="1200" baseline="0" dirty="0"/>
              <a:t>, December 7 – 10, 2021</a:t>
            </a:r>
            <a:endParaRPr lang="en-US" sz="1200" baseline="30000" dirty="0"/>
          </a:p>
        </p:txBody>
      </p:sp>
      <p:sp>
        <p:nvSpPr>
          <p:cNvPr id="11" name="TextBox 10">
            <a:extLst>
              <a:ext uri="{FF2B5EF4-FFF2-40B4-BE49-F238E27FC236}">
                <a16:creationId xmlns:a16="http://schemas.microsoft.com/office/drawing/2014/main" id="{808A691A-7C28-44AF-816C-369C96BC44F4}"/>
              </a:ext>
            </a:extLst>
          </p:cNvPr>
          <p:cNvSpPr txBox="1"/>
          <p:nvPr userDrawn="1"/>
        </p:nvSpPr>
        <p:spPr>
          <a:xfrm>
            <a:off x="769560" y="6550286"/>
            <a:ext cx="10652872" cy="276999"/>
          </a:xfrm>
          <a:prstGeom prst="rect">
            <a:avLst/>
          </a:prstGeom>
          <a:noFill/>
        </p:spPr>
        <p:txBody>
          <a:bodyPr wrap="square" rtlCol="0">
            <a:spAutoFit/>
          </a:bodyPr>
          <a:lstStyle/>
          <a:p>
            <a:pPr algn="ctr"/>
            <a:r>
              <a:rPr lang="en-US" sz="1200" dirty="0"/>
              <a:t>This presentation is the intellectual property of the author/presenter. Contact them at </a:t>
            </a:r>
            <a:r>
              <a:rPr lang="en-US" sz="1200" dirty="0">
                <a:hlinkClick r:id="rId2"/>
              </a:rPr>
              <a:t>Ian_Krop@dfci.harvard.edu</a:t>
            </a:r>
            <a:r>
              <a:rPr lang="en-US" sz="1200" dirty="0"/>
              <a:t> for permission to reprint and/or distribute.</a:t>
            </a:r>
          </a:p>
        </p:txBody>
      </p:sp>
    </p:spTree>
    <p:extLst>
      <p:ext uri="{BB962C8B-B14F-4D97-AF65-F5344CB8AC3E}">
        <p14:creationId xmlns:p14="http://schemas.microsoft.com/office/powerpoint/2010/main" val="2083125652"/>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18421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9646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White Title">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3DAA69DA-ABA0-D847-AABD-28C5926EA9BA}"/>
              </a:ext>
            </a:extLst>
          </p:cNvPr>
          <p:cNvSpPr>
            <a:spLocks noGrp="1"/>
          </p:cNvSpPr>
          <p:nvPr>
            <p:ph type="body" sz="quarter" idx="11" hasCustomPrompt="1"/>
          </p:nvPr>
        </p:nvSpPr>
        <p:spPr>
          <a:xfrm>
            <a:off x="753405" y="419072"/>
            <a:ext cx="9124340" cy="417553"/>
          </a:xfrm>
          <a:prstGeom prst="rect">
            <a:avLst/>
          </a:prstGeom>
        </p:spPr>
        <p:txBody>
          <a:bodyPr/>
          <a:lstStyle>
            <a:lvl1pPr marL="0" marR="0" indent="0" algn="l" defTabSz="685800" rtl="0" eaLnBrk="1" fontAlgn="auto" latinLnBrk="0" hangingPunct="1">
              <a:lnSpc>
                <a:spcPct val="90000"/>
              </a:lnSpc>
              <a:spcBef>
                <a:spcPts val="450"/>
              </a:spcBef>
              <a:spcAft>
                <a:spcPts val="0"/>
              </a:spcAft>
              <a:buClrTx/>
              <a:buSzTx/>
              <a:buFont typeface="Arial" panose="020B0604020202020204" pitchFamily="34" charset="0"/>
              <a:buNone/>
              <a:tabLst/>
              <a:defRPr b="1" i="0">
                <a:solidFill>
                  <a:srgbClr val="002060"/>
                </a:solidFill>
                <a:latin typeface="Arial" panose="020B0604020202020204" pitchFamily="34" charset="0"/>
                <a:cs typeface="Arial" panose="020B0604020202020204" pitchFamily="34" charset="0"/>
              </a:defRPr>
            </a:lvl1pPr>
            <a:lvl2pPr>
              <a:defRPr b="0" i="0">
                <a:solidFill>
                  <a:schemeClr val="bg1"/>
                </a:solidFill>
                <a:latin typeface="Proxima Nova Light" panose="02000506030000020004" pitchFamily="2" charset="0"/>
              </a:defRPr>
            </a:lvl2pPr>
            <a:lvl3pPr>
              <a:defRPr b="0" i="0">
                <a:solidFill>
                  <a:schemeClr val="bg1"/>
                </a:solidFill>
                <a:latin typeface="Proxima Nova Light" panose="02000506030000020004" pitchFamily="2" charset="0"/>
              </a:defRPr>
            </a:lvl3pPr>
            <a:lvl4pPr>
              <a:defRPr b="0" i="0">
                <a:solidFill>
                  <a:schemeClr val="bg1"/>
                </a:solidFill>
                <a:latin typeface="Proxima Nova Light" panose="02000506030000020004" pitchFamily="2" charset="0"/>
              </a:defRPr>
            </a:lvl4pPr>
            <a:lvl5pPr>
              <a:defRPr b="0" i="0">
                <a:solidFill>
                  <a:schemeClr val="bg1"/>
                </a:solidFill>
                <a:latin typeface="Proxima Nova Light" panose="02000506030000020004" pitchFamily="2" charset="0"/>
              </a:defRPr>
            </a:lvl5pPr>
          </a:lstStyle>
          <a:p>
            <a:pPr marL="0" marR="0" lvl="0" indent="0" algn="l" defTabSz="685800" rtl="0" eaLnBrk="1" fontAlgn="auto" latinLnBrk="0" hangingPunct="1">
              <a:lnSpc>
                <a:spcPct val="90000"/>
              </a:lnSpc>
              <a:spcBef>
                <a:spcPts val="450"/>
              </a:spcBef>
              <a:spcAft>
                <a:spcPts val="0"/>
              </a:spcAft>
              <a:buClrTx/>
              <a:buSzTx/>
              <a:buFont typeface="Arial" panose="020B0604020202020204" pitchFamily="34" charset="0"/>
              <a:buNone/>
              <a:tabLst/>
              <a:defRPr/>
            </a:pPr>
            <a:r>
              <a:rPr lang="en-US"/>
              <a:t>Click Here To Add Title Text</a:t>
            </a:r>
          </a:p>
        </p:txBody>
      </p:sp>
      <p:sp>
        <p:nvSpPr>
          <p:cNvPr id="8" name="Text Placeholder 18">
            <a:extLst>
              <a:ext uri="{FF2B5EF4-FFF2-40B4-BE49-F238E27FC236}">
                <a16:creationId xmlns:a16="http://schemas.microsoft.com/office/drawing/2014/main" id="{F59B721E-ADA4-8744-82B4-95706EFAACBF}"/>
              </a:ext>
            </a:extLst>
          </p:cNvPr>
          <p:cNvSpPr>
            <a:spLocks noGrp="1"/>
          </p:cNvSpPr>
          <p:nvPr>
            <p:ph type="body" sz="quarter" idx="12"/>
          </p:nvPr>
        </p:nvSpPr>
        <p:spPr>
          <a:xfrm>
            <a:off x="753405" y="951393"/>
            <a:ext cx="9124340" cy="304300"/>
          </a:xfrm>
          <a:prstGeom prst="rect">
            <a:avLst/>
          </a:prstGeom>
        </p:spPr>
        <p:txBody>
          <a:bodyPr/>
          <a:lstStyle>
            <a:lvl1pPr marL="0" indent="0">
              <a:buNone/>
              <a:defRPr sz="1200" b="0" i="0">
                <a:solidFill>
                  <a:srgbClr val="002060"/>
                </a:solidFill>
                <a:latin typeface="Arial" panose="020B0604020202020204" pitchFamily="34" charset="0"/>
                <a:cs typeface="Arial" panose="020B0604020202020204" pitchFamily="34" charset="0"/>
              </a:defRPr>
            </a:lvl1pPr>
            <a:lvl2pPr>
              <a:defRPr sz="1050" b="0" i="0">
                <a:solidFill>
                  <a:schemeClr val="bg1"/>
                </a:solidFill>
                <a:latin typeface="Proxima Nova Light" panose="02000506030000020004" pitchFamily="2" charset="0"/>
              </a:defRPr>
            </a:lvl2pPr>
            <a:lvl3pPr>
              <a:defRPr sz="1050" b="0" i="0">
                <a:solidFill>
                  <a:schemeClr val="bg1"/>
                </a:solidFill>
                <a:latin typeface="Proxima Nova Light" panose="02000506030000020004" pitchFamily="2" charset="0"/>
              </a:defRPr>
            </a:lvl3pPr>
            <a:lvl4pPr>
              <a:defRPr sz="1050" b="0" i="0">
                <a:solidFill>
                  <a:schemeClr val="bg1"/>
                </a:solidFill>
                <a:latin typeface="Proxima Nova Light" panose="02000506030000020004" pitchFamily="2" charset="0"/>
              </a:defRPr>
            </a:lvl4pPr>
            <a:lvl5pPr>
              <a:defRPr sz="1050" b="0" i="0">
                <a:solidFill>
                  <a:schemeClr val="bg1"/>
                </a:solidFill>
                <a:latin typeface="Proxima Nova Light" panose="02000506030000020004" pitchFamily="2"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94DB6BA0-61AE-4B48-8827-F49E3644F520}"/>
              </a:ext>
            </a:extLst>
          </p:cNvPr>
          <p:cNvPicPr>
            <a:picLocks noChangeAspect="1"/>
          </p:cNvPicPr>
          <p:nvPr userDrawn="1"/>
        </p:nvPicPr>
        <p:blipFill>
          <a:blip r:embed="rId2"/>
          <a:stretch>
            <a:fillRect/>
          </a:stretch>
        </p:blipFill>
        <p:spPr>
          <a:xfrm>
            <a:off x="8674156" y="6333725"/>
            <a:ext cx="2011680" cy="322007"/>
          </a:xfrm>
          <a:prstGeom prst="rect">
            <a:avLst/>
          </a:prstGeom>
        </p:spPr>
      </p:pic>
    </p:spTree>
    <p:extLst>
      <p:ext uri="{BB962C8B-B14F-4D97-AF65-F5344CB8AC3E}">
        <p14:creationId xmlns:p14="http://schemas.microsoft.com/office/powerpoint/2010/main" val="3063436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5" y="215900"/>
            <a:ext cx="11265199" cy="1208277"/>
          </a:xfrm>
          <a:noFill/>
        </p:spPr>
        <p:txBody>
          <a:bodyPr/>
          <a:lstStyle/>
          <a:p>
            <a:endParaRPr lang="en-US" dirty="0"/>
          </a:p>
        </p:txBody>
      </p:sp>
      <p:sp>
        <p:nvSpPr>
          <p:cNvPr id="3" name="Content Placeholder 2"/>
          <p:cNvSpPr>
            <a:spLocks noGrp="1"/>
          </p:cNvSpPr>
          <p:nvPr>
            <p:ph sz="half" idx="1"/>
          </p:nvPr>
        </p:nvSpPr>
        <p:spPr>
          <a:xfrm>
            <a:off x="305554" y="1596873"/>
            <a:ext cx="5490705"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1" y="1596873"/>
            <a:ext cx="5490705"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dirty="0"/>
              <a:t>Dr. Priya Rastogi</a:t>
            </a:r>
          </a:p>
        </p:txBody>
      </p:sp>
    </p:spTree>
    <p:extLst>
      <p:ext uri="{BB962C8B-B14F-4D97-AF65-F5344CB8AC3E}">
        <p14:creationId xmlns:p14="http://schemas.microsoft.com/office/powerpoint/2010/main" val="1091521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pic>
        <p:nvPicPr>
          <p:cNvPr id="7" name="Picture 12" descr="YSM_Shield_CMYK.jpg"/>
          <p:cNvPicPr>
            <a:picLocks noChangeAspect="1"/>
          </p:cNvPicPr>
          <p:nvPr/>
        </p:nvPicPr>
        <p:blipFill>
          <a:blip r:embed="rId2" cstate="print"/>
          <a:srcRect/>
          <a:stretch>
            <a:fillRect/>
          </a:stretch>
        </p:blipFill>
        <p:spPr bwMode="auto">
          <a:xfrm>
            <a:off x="5990775" y="5671582"/>
            <a:ext cx="480820" cy="450769"/>
          </a:xfrm>
          <a:prstGeom prst="rect">
            <a:avLst/>
          </a:prstGeom>
          <a:noFill/>
          <a:ln w="9525">
            <a:noFill/>
            <a:miter lim="800000"/>
            <a:headEnd/>
            <a:tailEnd/>
          </a:ln>
        </p:spPr>
      </p:pic>
    </p:spTree>
    <p:extLst>
      <p:ext uri="{BB962C8B-B14F-4D97-AF65-F5344CB8AC3E}">
        <p14:creationId xmlns:p14="http://schemas.microsoft.com/office/powerpoint/2010/main" val="1467794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FB1F50C-60D1-4A43-A99A-A2A159E53661}" type="slidenum">
              <a:rPr lang="en-US"/>
              <a:pPr>
                <a:defRPr/>
              </a:pPr>
              <a:t>‹#›</a:t>
            </a:fld>
            <a:endParaRPr lang="en-US" dirty="0"/>
          </a:p>
        </p:txBody>
      </p:sp>
    </p:spTree>
    <p:extLst>
      <p:ext uri="{BB962C8B-B14F-4D97-AF65-F5344CB8AC3E}">
        <p14:creationId xmlns:p14="http://schemas.microsoft.com/office/powerpoint/2010/main" val="643690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BCF4B7-8F92-1041-9ED7-5F28C6A567E7}" type="slidenum">
              <a:rPr lang="en-US"/>
              <a:pPr>
                <a:defRPr/>
              </a:pPr>
              <a:t>‹#›</a:t>
            </a:fld>
            <a:endParaRPr lang="en-US" dirty="0"/>
          </a:p>
        </p:txBody>
      </p:sp>
    </p:spTree>
    <p:extLst>
      <p:ext uri="{BB962C8B-B14F-4D97-AF65-F5344CB8AC3E}">
        <p14:creationId xmlns:p14="http://schemas.microsoft.com/office/powerpoint/2010/main" val="367196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029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9B1074-AD3D-0348-BFBD-9A39E27C86EA}" type="slidenum">
              <a:rPr lang="en-US"/>
              <a:pPr>
                <a:defRPr/>
              </a:pPr>
              <a:t>‹#›</a:t>
            </a:fld>
            <a:endParaRPr lang="en-US" dirty="0"/>
          </a:p>
        </p:txBody>
      </p:sp>
    </p:spTree>
    <p:extLst>
      <p:ext uri="{BB962C8B-B14F-4D97-AF65-F5344CB8AC3E}">
        <p14:creationId xmlns:p14="http://schemas.microsoft.com/office/powerpoint/2010/main" val="37863258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A3123EF-44A0-F44B-8E44-8BA105841FE2}" type="slidenum">
              <a:rPr lang="en-US"/>
              <a:pPr>
                <a:defRPr/>
              </a:pPr>
              <a:t>‹#›</a:t>
            </a:fld>
            <a:endParaRPr lang="en-US" dirty="0"/>
          </a:p>
        </p:txBody>
      </p:sp>
    </p:spTree>
    <p:extLst>
      <p:ext uri="{BB962C8B-B14F-4D97-AF65-F5344CB8AC3E}">
        <p14:creationId xmlns:p14="http://schemas.microsoft.com/office/powerpoint/2010/main" val="2765154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6FF5502-CA2F-D64B-A5AD-E20A49B5398D}" type="slidenum">
              <a:rPr lang="en-US"/>
              <a:pPr>
                <a:defRPr/>
              </a:pPr>
              <a:t>‹#›</a:t>
            </a:fld>
            <a:endParaRPr lang="en-US" dirty="0"/>
          </a:p>
        </p:txBody>
      </p:sp>
    </p:spTree>
    <p:extLst>
      <p:ext uri="{BB962C8B-B14F-4D97-AF65-F5344CB8AC3E}">
        <p14:creationId xmlns:p14="http://schemas.microsoft.com/office/powerpoint/2010/main" val="26992712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2147FE4-C11F-CC45-888C-9BE346C01746}" type="slidenum">
              <a:rPr lang="en-US"/>
              <a:pPr>
                <a:defRPr/>
              </a:pPr>
              <a:t>‹#›</a:t>
            </a:fld>
            <a:endParaRPr lang="en-US" dirty="0"/>
          </a:p>
        </p:txBody>
      </p:sp>
    </p:spTree>
    <p:extLst>
      <p:ext uri="{BB962C8B-B14F-4D97-AF65-F5344CB8AC3E}">
        <p14:creationId xmlns:p14="http://schemas.microsoft.com/office/powerpoint/2010/main" val="717284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0E12276-2D3A-6F4F-A034-4F29F4213F94}" type="slidenum">
              <a:rPr lang="en-US"/>
              <a:pPr>
                <a:defRPr/>
              </a:pPr>
              <a:t>‹#›</a:t>
            </a:fld>
            <a:endParaRPr lang="en-US" dirty="0"/>
          </a:p>
        </p:txBody>
      </p:sp>
    </p:spTree>
    <p:extLst>
      <p:ext uri="{BB962C8B-B14F-4D97-AF65-F5344CB8AC3E}">
        <p14:creationId xmlns:p14="http://schemas.microsoft.com/office/powerpoint/2010/main" val="13983181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C9F9F75-E3FF-6346-A70A-5A4BFC28C5C3}" type="slidenum">
              <a:rPr lang="en-US"/>
              <a:pPr>
                <a:defRPr/>
              </a:pPr>
              <a:t>‹#›</a:t>
            </a:fld>
            <a:endParaRPr lang="en-US" dirty="0"/>
          </a:p>
        </p:txBody>
      </p:sp>
    </p:spTree>
    <p:extLst>
      <p:ext uri="{BB962C8B-B14F-4D97-AF65-F5344CB8AC3E}">
        <p14:creationId xmlns:p14="http://schemas.microsoft.com/office/powerpoint/2010/main" val="1667089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B0BA742-3FC8-654F-B48C-16CA6B01B2B4}" type="slidenum">
              <a:rPr lang="en-US"/>
              <a:pPr>
                <a:defRPr/>
              </a:pPr>
              <a:t>‹#›</a:t>
            </a:fld>
            <a:endParaRPr lang="en-US" dirty="0"/>
          </a:p>
        </p:txBody>
      </p:sp>
    </p:spTree>
    <p:extLst>
      <p:ext uri="{BB962C8B-B14F-4D97-AF65-F5344CB8AC3E}">
        <p14:creationId xmlns:p14="http://schemas.microsoft.com/office/powerpoint/2010/main" val="2306077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85800"/>
            <a:ext cx="25908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85800"/>
            <a:ext cx="7569200" cy="4724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4D3BD77-3199-944C-94F1-A6727C3C0550}" type="slidenum">
              <a:rPr lang="en-US"/>
              <a:pPr>
                <a:defRPr/>
              </a:pPr>
              <a:t>‹#›</a:t>
            </a:fld>
            <a:endParaRPr lang="en-US" dirty="0"/>
          </a:p>
        </p:txBody>
      </p:sp>
    </p:spTree>
    <p:extLst>
      <p:ext uri="{BB962C8B-B14F-4D97-AF65-F5344CB8AC3E}">
        <p14:creationId xmlns:p14="http://schemas.microsoft.com/office/powerpoint/2010/main" val="674650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3429000"/>
          </a:xfrm>
        </p:spPr>
        <p:txBody>
          <a:bodyPr/>
          <a:lstStyle/>
          <a:p>
            <a:pPr lvl="0"/>
            <a:r>
              <a:rPr lang="en-US" noProof="0" dirty="0"/>
              <a:t>Click icon to add chart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67172C5-4414-2349-94D6-B12EACCD45D5}" type="slidenum">
              <a:rPr lang="en-US"/>
              <a:pPr>
                <a:defRPr/>
              </a:pPr>
              <a:t>‹#›</a:t>
            </a:fld>
            <a:endParaRPr lang="en-US" dirty="0"/>
          </a:p>
        </p:txBody>
      </p:sp>
    </p:spTree>
    <p:extLst>
      <p:ext uri="{BB962C8B-B14F-4D97-AF65-F5344CB8AC3E}">
        <p14:creationId xmlns:p14="http://schemas.microsoft.com/office/powerpoint/2010/main" val="4072104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FE82-D285-12A8-E367-A00EEAAA7A3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784272E-09C7-C0C0-282B-F7567B1D81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AFC6470-E2BB-207A-7A09-EDB81B830DCC}"/>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5" name="Footer Placeholder 4">
            <a:extLst>
              <a:ext uri="{FF2B5EF4-FFF2-40B4-BE49-F238E27FC236}">
                <a16:creationId xmlns:a16="http://schemas.microsoft.com/office/drawing/2014/main" id="{1BD3AC9B-400E-D204-95E8-1076B582E0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737BE4-44FC-B667-893D-20D2283FB8B1}"/>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378842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0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FB86-6AAB-00F0-38B6-E35E13EAC5C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39758E5-EE0F-2E2E-7D9E-623257439A4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3EAE0F-2862-0790-6160-92EE13AF81CD}"/>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5" name="Footer Placeholder 4">
            <a:extLst>
              <a:ext uri="{FF2B5EF4-FFF2-40B4-BE49-F238E27FC236}">
                <a16:creationId xmlns:a16="http://schemas.microsoft.com/office/drawing/2014/main" id="{C5660604-4574-A413-916F-E1E8F010AC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A8A7F6-E0D6-282E-E12C-72FF2F9AA1A9}"/>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3777869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3F37-9845-D02C-F4B6-E8B754B9575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FF2A8A3-4DD5-BD3C-A57A-E7B2CE69DB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14C7D1-2AAB-03AF-CB08-9F2BD556B144}"/>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5" name="Footer Placeholder 4">
            <a:extLst>
              <a:ext uri="{FF2B5EF4-FFF2-40B4-BE49-F238E27FC236}">
                <a16:creationId xmlns:a16="http://schemas.microsoft.com/office/drawing/2014/main" id="{5C9817F7-3B24-A480-1E6C-210CA833CE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D4DDE2-C4F4-C7E2-09AD-04886CB81918}"/>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10816953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BD80-823E-0086-19F3-1B578B9977D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804F672-01E5-131F-B5C1-7998B87F9A3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79B6519-5133-4367-7DD8-C47D2DD4BAE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8B38845-198C-E9E1-0CBF-5AFF1A2D0085}"/>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6" name="Footer Placeholder 5">
            <a:extLst>
              <a:ext uri="{FF2B5EF4-FFF2-40B4-BE49-F238E27FC236}">
                <a16:creationId xmlns:a16="http://schemas.microsoft.com/office/drawing/2014/main" id="{8F178D8D-7213-6BEF-C6D7-144A6840B1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689113-E7A7-40C1-C53C-84BF39BBA71C}"/>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29603803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E9C9-DE5B-AA06-34D5-E69C4811095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742F72-2109-FE3F-A778-C2D6C1189A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F100DF-022B-BD23-07D1-8EE2860C6E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BECA29-1ABA-58D5-D2D3-504248EE3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E441934-CF0D-A215-1B54-7B70F01A2DE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E24E82D-0EE8-FD18-8DEA-DE7355120080}"/>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8" name="Footer Placeholder 7">
            <a:extLst>
              <a:ext uri="{FF2B5EF4-FFF2-40B4-BE49-F238E27FC236}">
                <a16:creationId xmlns:a16="http://schemas.microsoft.com/office/drawing/2014/main" id="{622A92F0-0FDA-7F84-9CDE-A64E24DACCD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C744C1-52F2-860F-487B-4B2803E41400}"/>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615146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2AE9-D45A-2DF2-498C-15B5AFAB7A0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36A07B-D7E3-B065-2494-30E645573731}"/>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4" name="Footer Placeholder 3">
            <a:extLst>
              <a:ext uri="{FF2B5EF4-FFF2-40B4-BE49-F238E27FC236}">
                <a16:creationId xmlns:a16="http://schemas.microsoft.com/office/drawing/2014/main" id="{A92C1942-4327-4365-4389-9FCD46D71BC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685735D-96BC-CE90-4813-9DA2B0419FE6}"/>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4099142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057934-8AC1-6E27-6985-71694D4ECF69}"/>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3" name="Footer Placeholder 2">
            <a:extLst>
              <a:ext uri="{FF2B5EF4-FFF2-40B4-BE49-F238E27FC236}">
                <a16:creationId xmlns:a16="http://schemas.microsoft.com/office/drawing/2014/main" id="{C5F28CD6-7189-281A-E9B4-105084CE4B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7FC1243-925F-459C-F38B-2315C8CF78B1}"/>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924148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71D9-F0C2-AC2E-0828-D4251B8859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830ABAA-B4EC-DD91-799A-83EDC85E09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2F20790-341D-1F27-4996-FE6AB6490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412DF9-CD25-BB60-4A71-71E3512B23D0}"/>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6" name="Footer Placeholder 5">
            <a:extLst>
              <a:ext uri="{FF2B5EF4-FFF2-40B4-BE49-F238E27FC236}">
                <a16:creationId xmlns:a16="http://schemas.microsoft.com/office/drawing/2014/main" id="{4582FAE9-C62A-C26F-4218-C6F91D5150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D59349-5BD0-004A-B83A-840F8A33E8D1}"/>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1924025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C83-5B0F-02F7-06D5-F536B1E8749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1CFFEE2-7A93-EE74-F7FE-F0AE5664EF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BB74E3A-5BB1-3A4D-A3A6-0E1EF5626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295E63-F961-45DB-A513-D4E629EB1032}"/>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6" name="Footer Placeholder 5">
            <a:extLst>
              <a:ext uri="{FF2B5EF4-FFF2-40B4-BE49-F238E27FC236}">
                <a16:creationId xmlns:a16="http://schemas.microsoft.com/office/drawing/2014/main" id="{C00AB0F3-49B4-E77F-BCCA-147CD227F1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ECF987-DA64-A286-498B-9291304542BD}"/>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30259942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7D83-E998-6D0D-22B4-77F6083E01D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28D3EC0-D00E-8D58-9012-E2A9E89B590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811779-FC2D-8905-F2FA-7DDF3AB19C8A}"/>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5" name="Footer Placeholder 4">
            <a:extLst>
              <a:ext uri="{FF2B5EF4-FFF2-40B4-BE49-F238E27FC236}">
                <a16:creationId xmlns:a16="http://schemas.microsoft.com/office/drawing/2014/main" id="{8DDCA184-2AE7-2843-B2B5-3DFE355065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2A7E28-16DE-846E-DDA8-E2238CA9F097}"/>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31173763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C0F1A7-448D-2FB8-90A2-5736B5C650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8B22DC-AA64-0044-1A68-0D32635A65D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2DDB1-4C44-4E7B-729F-CCC542AD1C53}"/>
              </a:ext>
            </a:extLst>
          </p:cNvPr>
          <p:cNvSpPr>
            <a:spLocks noGrp="1"/>
          </p:cNvSpPr>
          <p:nvPr>
            <p:ph type="dt" sz="half" idx="10"/>
          </p:nvPr>
        </p:nvSpPr>
        <p:spPr/>
        <p:txBody>
          <a:bodyPr/>
          <a:lstStyle/>
          <a:p>
            <a:fld id="{E05A4D2D-7F3D-A447-9EE5-E10BEC5C4F78}" type="datetimeFigureOut">
              <a:rPr lang="en-US" smtClean="0"/>
              <a:t>11/6/2025</a:t>
            </a:fld>
            <a:endParaRPr lang="en-US" dirty="0"/>
          </a:p>
        </p:txBody>
      </p:sp>
      <p:sp>
        <p:nvSpPr>
          <p:cNvPr id="5" name="Footer Placeholder 4">
            <a:extLst>
              <a:ext uri="{FF2B5EF4-FFF2-40B4-BE49-F238E27FC236}">
                <a16:creationId xmlns:a16="http://schemas.microsoft.com/office/drawing/2014/main" id="{FEBF48FA-695A-8BBD-E47F-B11460307E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C917D9-0987-5CE5-BA53-E62198C8018E}"/>
              </a:ext>
            </a:extLst>
          </p:cNvPr>
          <p:cNvSpPr>
            <a:spLocks noGrp="1"/>
          </p:cNvSpPr>
          <p:nvPr>
            <p:ph type="sldNum" sz="quarter" idx="12"/>
          </p:nvPr>
        </p:nvSpPr>
        <p:spPr/>
        <p:txBody>
          <a:bodyPr/>
          <a:lstStyle/>
          <a:p>
            <a:fld id="{E17576CD-5DA3-824E-8E1D-60D3B437D818}" type="slidenum">
              <a:rPr lang="en-US" smtClean="0"/>
              <a:t>‹#›</a:t>
            </a:fld>
            <a:endParaRPr lang="en-US" dirty="0"/>
          </a:p>
        </p:txBody>
      </p:sp>
    </p:spTree>
    <p:extLst>
      <p:ext uri="{BB962C8B-B14F-4D97-AF65-F5344CB8AC3E}">
        <p14:creationId xmlns:p14="http://schemas.microsoft.com/office/powerpoint/2010/main" val="149834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06015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307785"/>
            <a:ext cx="10972800" cy="4736875"/>
          </a:xfrm>
        </p:spPr>
        <p:txBody>
          <a:bodyPr/>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ACD259C2-3E29-FA4E-96B6-2F6502A9043D}"/>
              </a:ext>
            </a:extLst>
          </p:cNvPr>
          <p:cNvSpPr>
            <a:spLocks noGrp="1"/>
          </p:cNvSpPr>
          <p:nvPr>
            <p:ph type="body" sz="quarter" idx="10" hasCustomPrompt="1"/>
          </p:nvPr>
        </p:nvSpPr>
        <p:spPr>
          <a:xfrm>
            <a:off x="128337" y="6044660"/>
            <a:ext cx="11909659" cy="498448"/>
          </a:xfrm>
        </p:spPr>
        <p:txBody>
          <a:bodyPr anchor="b">
            <a:noAutofit/>
          </a:bodyPr>
          <a:lstStyle>
            <a:lvl1pPr marL="0" indent="0">
              <a:buNone/>
              <a:defRPr sz="1067"/>
            </a:lvl1pPr>
          </a:lstStyle>
          <a:p>
            <a:pPr lvl="0"/>
            <a:r>
              <a:rPr lang="en-US"/>
              <a:t>References</a:t>
            </a:r>
          </a:p>
        </p:txBody>
      </p:sp>
    </p:spTree>
    <p:extLst>
      <p:ext uri="{BB962C8B-B14F-4D97-AF65-F5344CB8AC3E}">
        <p14:creationId xmlns:p14="http://schemas.microsoft.com/office/powerpoint/2010/main" val="1007943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43A51-85B0-E241-8007-AD1C8F95957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3CD3C3-4FBD-3D46-8C1D-5192022F684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6FE86BD-A673-EF4A-BC2F-1CDF9FE046F9}"/>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5" name="Footer Placeholder 4">
            <a:extLst>
              <a:ext uri="{FF2B5EF4-FFF2-40B4-BE49-F238E27FC236}">
                <a16:creationId xmlns:a16="http://schemas.microsoft.com/office/drawing/2014/main" id="{283F44E0-0291-724B-8527-69B4235DFC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7AE8C3-01F2-3344-A3A7-B317A913246C}"/>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36036386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735A-6A68-2B4C-869C-F7A3FF9823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C2E271-3013-0A43-9063-80CCBB64D3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7C06F-CC13-7745-B55F-9F4EDACA5718}"/>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5" name="Footer Placeholder 4">
            <a:extLst>
              <a:ext uri="{FF2B5EF4-FFF2-40B4-BE49-F238E27FC236}">
                <a16:creationId xmlns:a16="http://schemas.microsoft.com/office/drawing/2014/main" id="{2AFC45D2-5F90-0248-9033-3446DB94EA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7EAEB7-AA6B-2E4A-B132-F3DDFD6B14B3}"/>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12650769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5401-8566-3D46-83BC-6D5F0DCACCA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C732392-AD47-3F43-B428-90D5D95DF384}"/>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E181B6-9714-AD42-86F1-AD1CBABE2C56}"/>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5" name="Footer Placeholder 4">
            <a:extLst>
              <a:ext uri="{FF2B5EF4-FFF2-40B4-BE49-F238E27FC236}">
                <a16:creationId xmlns:a16="http://schemas.microsoft.com/office/drawing/2014/main" id="{BE5FFAE6-FD6D-E146-A436-859044D735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8A5DEC-6A7F-6B49-B8D5-0911F98E0A41}"/>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28348123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9D719-53B4-C347-A7FB-ACD2CA4C51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BBDDB9-F8C5-F34F-AA5E-97328771BA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4930-DB8D-7543-99C8-0C5FA76A98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ACA8E0-15F8-0348-B5BE-1F600EF2810F}"/>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6" name="Footer Placeholder 5">
            <a:extLst>
              <a:ext uri="{FF2B5EF4-FFF2-40B4-BE49-F238E27FC236}">
                <a16:creationId xmlns:a16="http://schemas.microsoft.com/office/drawing/2014/main" id="{CD312E02-47C9-3F45-A3FA-7E815B806C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8457DA-59B3-6F45-B243-31C16B1D5563}"/>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1027388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044E-58E1-DD4F-9571-2BE2D4BE862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50485E-C326-8041-BF4A-0C91E8751BA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0D0C960-C486-7A41-91D3-DFE7AE26E06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58AC67-FF7F-814A-A7AD-8F604994BFF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93DE0DF-C63F-8D46-97D8-E38D656F481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D42665-9878-FA49-B4C7-1B6934A44511}"/>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8" name="Footer Placeholder 7">
            <a:extLst>
              <a:ext uri="{FF2B5EF4-FFF2-40B4-BE49-F238E27FC236}">
                <a16:creationId xmlns:a16="http://schemas.microsoft.com/office/drawing/2014/main" id="{257696FE-979F-E44B-A545-A36CD2F257C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FF2C55-10A0-4B49-9A6B-F494A7FC0540}"/>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16090238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E0AC-55AE-8B4C-A7D7-37B7337566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75C77C-F802-4446-833C-8A816B739851}"/>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4" name="Footer Placeholder 3">
            <a:extLst>
              <a:ext uri="{FF2B5EF4-FFF2-40B4-BE49-F238E27FC236}">
                <a16:creationId xmlns:a16="http://schemas.microsoft.com/office/drawing/2014/main" id="{7D554AE0-5CED-6E48-A7CD-E1A02223DF6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DAB4FB-16CD-6C45-88FC-A5CE7AB3BF5C}"/>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26690984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5D61D8-0D91-4C41-91B9-1C4FEE3D25E6}"/>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3" name="Footer Placeholder 2">
            <a:extLst>
              <a:ext uri="{FF2B5EF4-FFF2-40B4-BE49-F238E27FC236}">
                <a16:creationId xmlns:a16="http://schemas.microsoft.com/office/drawing/2014/main" id="{1CC41D14-E0C6-2047-A633-C4E986F946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17604BD-2A0A-FA4B-AC56-8249CAF6713F}"/>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20194344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BCF8D-C5BF-EE47-9A91-1A7DC3AA8F4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9A2235-1ED8-9B48-B284-7053BA23F57D}"/>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A294C7-8928-FD4B-BEDE-4F5335BE5C2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31AC81C-59DE-874B-8AD6-9D37CC0F9298}"/>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6" name="Footer Placeholder 5">
            <a:extLst>
              <a:ext uri="{FF2B5EF4-FFF2-40B4-BE49-F238E27FC236}">
                <a16:creationId xmlns:a16="http://schemas.microsoft.com/office/drawing/2014/main" id="{8754F7CF-752D-1243-945C-DE2B761C8A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866A74-891F-AE47-862A-05EAE08CA5BE}"/>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962715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BED4-7ED0-3D44-B06F-0296EF8C270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DB669D1-0BC7-704A-926A-2C415C545E1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4B77BE3-3420-C443-ADA5-DD285317C6C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BA15F27-8DA0-324D-959C-EC658C529F94}"/>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6" name="Footer Placeholder 5">
            <a:extLst>
              <a:ext uri="{FF2B5EF4-FFF2-40B4-BE49-F238E27FC236}">
                <a16:creationId xmlns:a16="http://schemas.microsoft.com/office/drawing/2014/main" id="{1B3A8B78-5FB3-4A41-B40E-985953FE79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99EAB0-AE78-9F4B-809C-DBF56CA61477}"/>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1273127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593052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AF3BF-1711-AF4B-8BB0-31303DF7F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DFC13E-7027-894A-9C1B-725EB7E836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B26A5-A4B5-8143-BABB-D9598CA0F4A3}"/>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5" name="Footer Placeholder 4">
            <a:extLst>
              <a:ext uri="{FF2B5EF4-FFF2-40B4-BE49-F238E27FC236}">
                <a16:creationId xmlns:a16="http://schemas.microsoft.com/office/drawing/2014/main" id="{A8F6C89C-61E7-2A4E-99D7-19BE919CFC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08A33F-03FF-BD46-8D22-55F60EE06444}"/>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37419431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5CE09A-80AB-3D42-898D-41DC6AC76376}"/>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D82A05-ABC5-494A-90F6-71FD318ADA29}"/>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3F069-9064-DD48-ADCB-BC8DFDF57635}"/>
              </a:ext>
            </a:extLst>
          </p:cNvPr>
          <p:cNvSpPr>
            <a:spLocks noGrp="1"/>
          </p:cNvSpPr>
          <p:nvPr>
            <p:ph type="dt" sz="half" idx="10"/>
          </p:nvPr>
        </p:nvSpPr>
        <p:spPr/>
        <p:txBody>
          <a:bodyPr/>
          <a:lstStyle/>
          <a:p>
            <a:fld id="{060A27CB-1F84-CE41-A428-A2224AC768FA}" type="datetimeFigureOut">
              <a:rPr lang="en-US" smtClean="0"/>
              <a:t>11/6/2025</a:t>
            </a:fld>
            <a:endParaRPr lang="en-US" dirty="0"/>
          </a:p>
        </p:txBody>
      </p:sp>
      <p:sp>
        <p:nvSpPr>
          <p:cNvPr id="5" name="Footer Placeholder 4">
            <a:extLst>
              <a:ext uri="{FF2B5EF4-FFF2-40B4-BE49-F238E27FC236}">
                <a16:creationId xmlns:a16="http://schemas.microsoft.com/office/drawing/2014/main" id="{2584226C-479B-7443-961B-D55813C0EF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76358-BD8D-104D-9D9E-0FA8DE93B7A2}"/>
              </a:ext>
            </a:extLst>
          </p:cNvPr>
          <p:cNvSpPr>
            <a:spLocks noGrp="1"/>
          </p:cNvSpPr>
          <p:nvPr>
            <p:ph type="sldNum" sz="quarter" idx="12"/>
          </p:nvPr>
        </p:nvSpPr>
        <p:spPr/>
        <p:txBody>
          <a:bodyPr/>
          <a:lstStyle/>
          <a:p>
            <a:fld id="{99630165-AB27-2849-86E3-3B61D2055A6F}" type="slidenum">
              <a:rPr lang="en-US" smtClean="0"/>
              <a:t>‹#›</a:t>
            </a:fld>
            <a:endParaRPr lang="en-US" dirty="0"/>
          </a:p>
        </p:txBody>
      </p:sp>
    </p:spTree>
    <p:extLst>
      <p:ext uri="{BB962C8B-B14F-4D97-AF65-F5344CB8AC3E}">
        <p14:creationId xmlns:p14="http://schemas.microsoft.com/office/powerpoint/2010/main" val="3078539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D179B60-1587-941E-A723-1C3CC5C0E0E2}"/>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7" name="Title 1"/>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bg1"/>
                </a:solidFill>
              </a:defRPr>
            </a:lvl1pPr>
          </a:lstStyle>
          <a:p>
            <a:r>
              <a:rPr lang="en-GB"/>
              <a:t>Click to enter presentation title</a:t>
            </a:r>
          </a:p>
        </p:txBody>
      </p:sp>
      <p:sp>
        <p:nvSpPr>
          <p:cNvPr id="20" name="Subtitle 2"/>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5" name="Rectangle 4">
            <a:extLst>
              <a:ext uri="{FF2B5EF4-FFF2-40B4-BE49-F238E27FC236}">
                <a16:creationId xmlns:a16="http://schemas.microsoft.com/office/drawing/2014/main" id="{B081E81C-A3CE-333A-79BA-25D8F93FB564}"/>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dirty="0">
                <a:solidFill>
                  <a:srgbClr val="FFFFFF"/>
                </a:solidFill>
                <a:latin typeface="+mn-lt"/>
              </a:rPr>
              <a:t>gsk.com</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4470" y="243283"/>
            <a:ext cx="159543" cy="159543"/>
          </a:xfrm>
          <a:prstGeom prst="rect">
            <a:avLst/>
          </a:prstGeom>
        </p:spPr>
      </p:pic>
      <p:sp>
        <p:nvSpPr>
          <p:cNvPr id="9" name="Text Placeholder 8">
            <a:extLst>
              <a:ext uri="{FF2B5EF4-FFF2-40B4-BE49-F238E27FC236}">
                <a16:creationId xmlns:a16="http://schemas.microsoft.com/office/drawing/2014/main" id="{C04D693C-2F89-1D26-FDEF-3BF8AB9EE532}"/>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bg1"/>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11" name="Graphic 10">
            <a:extLst>
              <a:ext uri="{FF2B5EF4-FFF2-40B4-BE49-F238E27FC236}">
                <a16:creationId xmlns:a16="http://schemas.microsoft.com/office/drawing/2014/main" id="{6CD1A09A-E74F-DDD9-A7A4-4FD32035ACFA}"/>
              </a:ext>
            </a:extLst>
          </p:cNvPr>
          <p:cNvPicPr>
            <a:picLocks noChangeAspect="1"/>
          </p:cNvPicPr>
          <p:nvPr userDrawn="1"/>
        </p:nvPicPr>
        <p:blipFill>
          <a:blip r:embed="rId5" cstate="print">
            <a:lum bright="10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4399" y="2100263"/>
            <a:ext cx="5303202" cy="1598612"/>
          </a:xfrm>
          <a:prstGeom prst="rect">
            <a:avLst/>
          </a:prstGeom>
        </p:spPr>
      </p:pic>
    </p:spTree>
    <p:extLst>
      <p:ext uri="{BB962C8B-B14F-4D97-AF65-F5344CB8AC3E}">
        <p14:creationId xmlns:p14="http://schemas.microsoft.com/office/powerpoint/2010/main" val="339265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C8841-B149-2334-AF59-5558F485A757}"/>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dirty="0">
                <a:solidFill>
                  <a:schemeClr val="tx2"/>
                </a:solidFill>
                <a:latin typeface="+mn-lt"/>
              </a:rPr>
              <a:t>gsk.com</a:t>
            </a:r>
          </a:p>
        </p:txBody>
      </p:sp>
      <p:pic>
        <p:nvPicPr>
          <p:cNvPr id="3" name="Graphic 2">
            <a:extLst>
              <a:ext uri="{FF2B5EF4-FFF2-40B4-BE49-F238E27FC236}">
                <a16:creationId xmlns:a16="http://schemas.microsoft.com/office/drawing/2014/main" id="{E4C205A4-821A-253A-297E-0360320A4D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94470" y="243283"/>
            <a:ext cx="159543" cy="159543"/>
          </a:xfrm>
          <a:prstGeom prst="rect">
            <a:avLst/>
          </a:prstGeom>
        </p:spPr>
      </p:pic>
      <p:sp>
        <p:nvSpPr>
          <p:cNvPr id="11" name="Text Placeholder 8">
            <a:extLst>
              <a:ext uri="{FF2B5EF4-FFF2-40B4-BE49-F238E27FC236}">
                <a16:creationId xmlns:a16="http://schemas.microsoft.com/office/drawing/2014/main" id="{8D015E68-9B94-B2B9-2F33-1D9732CC14B4}"/>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sp>
        <p:nvSpPr>
          <p:cNvPr id="12" name="Freeform: Shape 11">
            <a:extLst>
              <a:ext uri="{FF2B5EF4-FFF2-40B4-BE49-F238E27FC236}">
                <a16:creationId xmlns:a16="http://schemas.microsoft.com/office/drawing/2014/main" id="{458F29C9-8F7E-1D4B-3005-616565FA7753}"/>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520700" y="5010784"/>
            <a:ext cx="11150600" cy="548009"/>
          </a:xfrm>
          <a:prstGeom prst="rect">
            <a:avLst/>
          </a:prstGeom>
        </p:spPr>
        <p:txBody>
          <a:bodyPr anchor="b" anchorCtr="0">
            <a:normAutofit/>
          </a:bodyPr>
          <a:lstStyle>
            <a:lvl1pPr>
              <a:lnSpc>
                <a:spcPct val="100000"/>
              </a:lnSpc>
              <a:defRPr sz="3600">
                <a:solidFill>
                  <a:schemeClr val="tx2"/>
                </a:solidFill>
              </a:defRPr>
            </a:lvl1pPr>
          </a:lstStyle>
          <a:p>
            <a:r>
              <a:rPr lang="en-GB"/>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520700" y="5558794"/>
            <a:ext cx="11150600" cy="475200"/>
          </a:xfrm>
          <a:prstGeom prst="rect">
            <a:avLst/>
          </a:prstGeom>
        </p:spPr>
        <p:txBody>
          <a:bodyPr wrap="square" lIns="0" tIns="0" rIns="0" bIns="0" anchor="t" anchorCtr="0">
            <a:norm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pic>
        <p:nvPicPr>
          <p:cNvPr id="9" name="Graphic 8">
            <a:extLst>
              <a:ext uri="{FF2B5EF4-FFF2-40B4-BE49-F238E27FC236}">
                <a16:creationId xmlns:a16="http://schemas.microsoft.com/office/drawing/2014/main" id="{9D62EFE5-F00A-570F-E85D-A9685EA9184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4399" y="2100263"/>
            <a:ext cx="5303202" cy="1598612"/>
          </a:xfrm>
          <a:prstGeom prst="rect">
            <a:avLst/>
          </a:prstGeom>
        </p:spPr>
      </p:pic>
    </p:spTree>
    <p:extLst>
      <p:ext uri="{BB962C8B-B14F-4D97-AF65-F5344CB8AC3E}">
        <p14:creationId xmlns:p14="http://schemas.microsoft.com/office/powerpoint/2010/main" val="427838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DIA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717EDF-9AA4-491F-3311-9F14A5CFB89C}"/>
              </a:ext>
            </a:extLst>
          </p:cNvPr>
          <p:cNvSpPr/>
          <p:nvPr userDrawn="1"/>
        </p:nvSpPr>
        <p:spPr bwMode="auto">
          <a:xfrm>
            <a:off x="523973" y="6107998"/>
            <a:ext cx="1806576" cy="505527"/>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dirty="0">
                <a:solidFill>
                  <a:schemeClr val="tx2"/>
                </a:solidFill>
              </a:rPr>
              <a:t>Owner</a:t>
            </a:r>
          </a:p>
        </p:txBody>
      </p:sp>
      <p:sp>
        <p:nvSpPr>
          <p:cNvPr id="47" name="Rectangle 46">
            <a:extLst>
              <a:ext uri="{FF2B5EF4-FFF2-40B4-BE49-F238E27FC236}">
                <a16:creationId xmlns:a16="http://schemas.microsoft.com/office/drawing/2014/main" id="{D4AC67F3-7D0E-A071-327B-17B446179DB8}"/>
              </a:ext>
            </a:extLst>
          </p:cNvPr>
          <p:cNvSpPr/>
          <p:nvPr userDrawn="1"/>
        </p:nvSpPr>
        <p:spPr bwMode="auto">
          <a:xfrm>
            <a:off x="523973" y="4557510"/>
            <a:ext cx="1806576" cy="14736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dirty="0">
                <a:solidFill>
                  <a:schemeClr val="tx2"/>
                </a:solidFill>
              </a:rPr>
              <a:t>Objectives</a:t>
            </a:r>
          </a:p>
        </p:txBody>
      </p:sp>
      <p:sp>
        <p:nvSpPr>
          <p:cNvPr id="25" name="Text Placeholder 24">
            <a:extLst>
              <a:ext uri="{FF2B5EF4-FFF2-40B4-BE49-F238E27FC236}">
                <a16:creationId xmlns:a16="http://schemas.microsoft.com/office/drawing/2014/main" id="{4E30BA3B-88CD-41DE-E089-7100E3E52AF4}"/>
              </a:ext>
            </a:extLst>
          </p:cNvPr>
          <p:cNvSpPr>
            <a:spLocks noGrp="1"/>
          </p:cNvSpPr>
          <p:nvPr>
            <p:ph type="body" sz="quarter" idx="13" hasCustomPrompt="1"/>
          </p:nvPr>
        </p:nvSpPr>
        <p:spPr>
          <a:xfrm>
            <a:off x="2407432" y="4557510"/>
            <a:ext cx="9414362" cy="1473605"/>
          </a:xfrm>
          <a:prstGeom prst="rect">
            <a:avLst/>
          </a:prstGeom>
          <a:solidFill>
            <a:schemeClr val="bg1">
              <a:lumMod val="95000"/>
            </a:schemeClr>
          </a:solidFill>
          <a:ln>
            <a:noFill/>
          </a:ln>
        </p:spPr>
        <p:txBody>
          <a:bodyPr wrap="square" lIns="180000" tIns="144000" rIns="18000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31" name="Text Placeholder 30">
            <a:extLst>
              <a:ext uri="{FF2B5EF4-FFF2-40B4-BE49-F238E27FC236}">
                <a16:creationId xmlns:a16="http://schemas.microsoft.com/office/drawing/2014/main" id="{DC6E06B6-BD9A-7A5E-5A90-56308009FF5E}"/>
              </a:ext>
            </a:extLst>
          </p:cNvPr>
          <p:cNvSpPr>
            <a:spLocks noGrp="1"/>
          </p:cNvSpPr>
          <p:nvPr>
            <p:ph type="body" sz="quarter" idx="41" hasCustomPrompt="1"/>
          </p:nvPr>
        </p:nvSpPr>
        <p:spPr>
          <a:xfrm>
            <a:off x="2407432" y="6107998"/>
            <a:ext cx="9414362" cy="505527"/>
          </a:xfrm>
          <a:prstGeom prst="rect">
            <a:avLst/>
          </a:prstGeom>
          <a:solidFill>
            <a:schemeClr val="bg1">
              <a:lumMod val="95000"/>
            </a:schemeClr>
          </a:solidFill>
          <a:ln>
            <a:noFill/>
          </a:ln>
        </p:spPr>
        <p:txBody>
          <a:bodyPr wrap="square" lIns="180000" tIns="72000" rIns="180000" bIns="72000" anchor="ctr" anchorCtr="0">
            <a:normAutofit/>
          </a:bodyPr>
          <a:lstStyle>
            <a:lvl1pPr marL="0" indent="0">
              <a:buFont typeface="+mj-lt"/>
              <a:buNone/>
              <a:defRPr sz="1200"/>
            </a:lvl1pPr>
            <a:lvl2pPr marL="357542" indent="0">
              <a:buNone/>
              <a:defRPr/>
            </a:lvl2pPr>
          </a:lstStyle>
          <a:p>
            <a:pPr lvl="0"/>
            <a:r>
              <a:rPr lang="en-US"/>
              <a:t>Single person accountable for this topic / paper</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523973" y="4990763"/>
            <a:ext cx="1806576" cy="1040352"/>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52" name="Freeform: Shape 51">
            <a:extLst>
              <a:ext uri="{FF2B5EF4-FFF2-40B4-BE49-F238E27FC236}">
                <a16:creationId xmlns:a16="http://schemas.microsoft.com/office/drawing/2014/main" id="{4E683597-5ADE-F2A0-A01C-FD8E476ABB8B}"/>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0" name="Rectangle 19">
            <a:extLst>
              <a:ext uri="{FF2B5EF4-FFF2-40B4-BE49-F238E27FC236}">
                <a16:creationId xmlns:a16="http://schemas.microsoft.com/office/drawing/2014/main" id="{165F316B-6E9C-D66E-FE22-B16477918817}"/>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dirty="0">
                <a:solidFill>
                  <a:schemeClr val="tx2"/>
                </a:solidFill>
                <a:latin typeface="+mn-lt"/>
              </a:rPr>
              <a:t>gsk.com</a:t>
            </a:r>
          </a:p>
        </p:txBody>
      </p:sp>
      <p:pic>
        <p:nvPicPr>
          <p:cNvPr id="21" name="Graphic 20">
            <a:extLst>
              <a:ext uri="{FF2B5EF4-FFF2-40B4-BE49-F238E27FC236}">
                <a16:creationId xmlns:a16="http://schemas.microsoft.com/office/drawing/2014/main" id="{7E4B35B0-1B56-815F-BA6C-0E89CBE6AA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4470" y="243283"/>
            <a:ext cx="159543" cy="159543"/>
          </a:xfrm>
          <a:prstGeom prst="rect">
            <a:avLst/>
          </a:prstGeom>
        </p:spPr>
      </p:pic>
      <p:sp>
        <p:nvSpPr>
          <p:cNvPr id="22" name="Text Placeholder 8">
            <a:extLst>
              <a:ext uri="{FF2B5EF4-FFF2-40B4-BE49-F238E27FC236}">
                <a16:creationId xmlns:a16="http://schemas.microsoft.com/office/drawing/2014/main" id="{7A99F019-A435-B954-ABA9-68CA4DD19B21}"/>
              </a:ext>
            </a:extLst>
          </p:cNvPr>
          <p:cNvSpPr>
            <a:spLocks noGrp="1"/>
          </p:cNvSpPr>
          <p:nvPr>
            <p:ph type="body" sz="quarter" idx="42"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32" name="Graphic 31">
            <a:extLst>
              <a:ext uri="{FF2B5EF4-FFF2-40B4-BE49-F238E27FC236}">
                <a16:creationId xmlns:a16="http://schemas.microsoft.com/office/drawing/2014/main" id="{8B53D05A-F4B0-150E-FE9F-AB4DED266762}"/>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4399" y="2100263"/>
            <a:ext cx="5303202" cy="1598612"/>
          </a:xfrm>
          <a:prstGeom prst="rect">
            <a:avLst/>
          </a:prstGeom>
        </p:spPr>
      </p:pic>
    </p:spTree>
    <p:custDataLst>
      <p:tags r:id="rId1"/>
    </p:custDataLst>
    <p:extLst>
      <p:ext uri="{BB962C8B-B14F-4D97-AF65-F5344CB8AC3E}">
        <p14:creationId xmlns:p14="http://schemas.microsoft.com/office/powerpoint/2010/main" val="160039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A/SPADM">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AC59E1C-A015-4BA4-AB7D-EC00F37B815F}"/>
              </a:ext>
            </a:extLst>
          </p:cNvPr>
          <p:cNvSpPr/>
          <p:nvPr userDrawn="1"/>
        </p:nvSpPr>
        <p:spPr bwMode="auto">
          <a:xfrm>
            <a:off x="365126" y="1307574"/>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dirty="0">
                <a:solidFill>
                  <a:schemeClr val="tx2"/>
                </a:solidFill>
              </a:rPr>
              <a:t>Objectives</a:t>
            </a:r>
          </a:p>
        </p:txBody>
      </p:sp>
      <p:sp>
        <p:nvSpPr>
          <p:cNvPr id="34" name="Rectangle 33">
            <a:extLst>
              <a:ext uri="{FF2B5EF4-FFF2-40B4-BE49-F238E27FC236}">
                <a16:creationId xmlns:a16="http://schemas.microsoft.com/office/drawing/2014/main" id="{D4EBA022-30B3-B17F-5D7C-3A3D869D35FA}"/>
              </a:ext>
            </a:extLst>
          </p:cNvPr>
          <p:cNvSpPr>
            <a:spLocks/>
          </p:cNvSpPr>
          <p:nvPr userDrawn="1"/>
        </p:nvSpPr>
        <p:spPr bwMode="auto">
          <a:xfrm>
            <a:off x="365126" y="2778690"/>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dirty="0">
                <a:solidFill>
                  <a:schemeClr val="tx2"/>
                </a:solidFill>
              </a:rPr>
              <a:t>Key questions</a:t>
            </a:r>
          </a:p>
        </p:txBody>
      </p:sp>
      <p:sp>
        <p:nvSpPr>
          <p:cNvPr id="35" name="Rectangle 34">
            <a:extLst>
              <a:ext uri="{FF2B5EF4-FFF2-40B4-BE49-F238E27FC236}">
                <a16:creationId xmlns:a16="http://schemas.microsoft.com/office/drawing/2014/main" id="{FF5A742C-A049-77AC-C2E5-4272D118CC96}"/>
              </a:ext>
            </a:extLst>
          </p:cNvPr>
          <p:cNvSpPr>
            <a:spLocks/>
          </p:cNvSpPr>
          <p:nvPr userDrawn="1"/>
        </p:nvSpPr>
        <p:spPr bwMode="auto">
          <a:xfrm>
            <a:off x="365126" y="4249806"/>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dirty="0">
                <a:solidFill>
                  <a:schemeClr val="tx2"/>
                </a:solidFill>
              </a:rPr>
              <a:t>Next steps</a:t>
            </a:r>
          </a:p>
        </p:txBody>
      </p:sp>
      <p:sp>
        <p:nvSpPr>
          <p:cNvPr id="21" name="Rectangle 20">
            <a:extLst>
              <a:ext uri="{FF2B5EF4-FFF2-40B4-BE49-F238E27FC236}">
                <a16:creationId xmlns:a16="http://schemas.microsoft.com/office/drawing/2014/main" id="{E66507E6-44A7-B4B5-33F1-9F0C0DC0FDE1}"/>
              </a:ext>
            </a:extLst>
          </p:cNvPr>
          <p:cNvSpPr/>
          <p:nvPr userDrawn="1"/>
        </p:nvSpPr>
        <p:spPr bwMode="auto">
          <a:xfrm>
            <a:off x="365126" y="5720922"/>
            <a:ext cx="1806576" cy="363373"/>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dirty="0">
                <a:solidFill>
                  <a:schemeClr val="tx2"/>
                </a:solidFill>
              </a:rPr>
              <a:t>Owner</a:t>
            </a:r>
          </a:p>
        </p:txBody>
      </p:sp>
      <p:sp>
        <p:nvSpPr>
          <p:cNvPr id="3" name="Footer Placeholder 2">
            <a:extLst>
              <a:ext uri="{FF2B5EF4-FFF2-40B4-BE49-F238E27FC236}">
                <a16:creationId xmlns:a16="http://schemas.microsoft.com/office/drawing/2014/main" id="{9B773ECA-2D04-B6E9-1FB4-377F08AA5D14}"/>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3976886-926E-8975-E95D-5BCD6F82EEEF}"/>
              </a:ext>
            </a:extLst>
          </p:cNvPr>
          <p:cNvSpPr>
            <a:spLocks noGrp="1"/>
          </p:cNvSpPr>
          <p:nvPr>
            <p:ph type="sldNum" sz="quarter" idx="11"/>
          </p:nvPr>
        </p:nvSpPr>
        <p:spPr/>
        <p:txBody>
          <a:bodyPr/>
          <a:lstStyle/>
          <a:p>
            <a:fld id="{9F9F533D-B52E-4A2F-BF72-0ADD2D94BD75}" type="slidenum">
              <a:rPr lang="en-GB" smtClean="0"/>
              <a:pPr/>
              <a:t>‹#›</a:t>
            </a:fld>
            <a:endParaRPr lang="en-GB" dirty="0"/>
          </a:p>
        </p:txBody>
      </p:sp>
      <p:sp>
        <p:nvSpPr>
          <p:cNvPr id="5" name="Date Placeholder 4">
            <a:extLst>
              <a:ext uri="{FF2B5EF4-FFF2-40B4-BE49-F238E27FC236}">
                <a16:creationId xmlns:a16="http://schemas.microsoft.com/office/drawing/2014/main" id="{A15E9B4D-B613-11AE-72F8-5A0C3EBFD95A}"/>
              </a:ext>
            </a:extLst>
          </p:cNvPr>
          <p:cNvSpPr>
            <a:spLocks noGrp="1"/>
          </p:cNvSpPr>
          <p:nvPr>
            <p:ph type="dt" sz="half" idx="12"/>
          </p:nvPr>
        </p:nvSpPr>
        <p:spPr/>
        <p:txBody>
          <a:bodyPr/>
          <a:lstStyle/>
          <a:p>
            <a:endParaRPr lang="en-GB" dirty="0"/>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365126" y="242888"/>
            <a:ext cx="7554912" cy="430887"/>
          </a:xfrm>
        </p:spPr>
        <p:txBody>
          <a:bodyPr/>
          <a:lstStyle>
            <a:lvl1pPr>
              <a:defRPr/>
            </a:lvl1pPr>
          </a:lstStyle>
          <a:p>
            <a:r>
              <a:rPr lang="en-US"/>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0" name="Text Placeholder 9">
            <a:extLst>
              <a:ext uri="{FF2B5EF4-FFF2-40B4-BE49-F238E27FC236}">
                <a16:creationId xmlns:a16="http://schemas.microsoft.com/office/drawing/2014/main" id="{8E19B5E4-F2A8-7F44-855D-F41DDE3B3D9F}"/>
              </a:ext>
            </a:extLst>
          </p:cNvPr>
          <p:cNvSpPr>
            <a:spLocks noGrp="1"/>
          </p:cNvSpPr>
          <p:nvPr>
            <p:ph type="body" sz="quarter" idx="34" hasCustomPrompt="1"/>
          </p:nvPr>
        </p:nvSpPr>
        <p:spPr>
          <a:xfrm>
            <a:off x="8172450" y="694948"/>
            <a:ext cx="3649661" cy="352801"/>
          </a:xfrm>
        </p:spPr>
        <p:txBody>
          <a:bodyPr lIns="0" tIns="0" rIns="0" bIns="18000" anchor="b" anchorCtr="0">
            <a:noAutofit/>
          </a:bodyPr>
          <a:lstStyle>
            <a:lvl1pPr marL="0" indent="0" algn="r">
              <a:buNone/>
              <a:defRPr sz="1400" b="0">
                <a:solidFill>
                  <a:schemeClr val="tx1"/>
                </a:solidFill>
              </a:defRPr>
            </a:lvl1pPr>
          </a:lstStyle>
          <a:p>
            <a:pPr lvl="0"/>
            <a:r>
              <a:rPr lang="en-US"/>
              <a:t>Click to insert date of session </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365126" y="1777158"/>
            <a:ext cx="1695450" cy="926921"/>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25" name="Rectangle 24">
            <a:extLst>
              <a:ext uri="{FF2B5EF4-FFF2-40B4-BE49-F238E27FC236}">
                <a16:creationId xmlns:a16="http://schemas.microsoft.com/office/drawing/2014/main" id="{1BD6FC89-B057-E6C5-C8EA-1FC8CB31B6CA}"/>
              </a:ext>
            </a:extLst>
          </p:cNvPr>
          <p:cNvSpPr/>
          <p:nvPr userDrawn="1"/>
        </p:nvSpPr>
        <p:spPr bwMode="auto">
          <a:xfrm>
            <a:off x="8172450" y="242888"/>
            <a:ext cx="3654425" cy="45205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54000" numCol="1" spcCol="0" rtlCol="0" fromWordArt="0" anchor="b" anchorCtr="0" forceAA="0" compatLnSpc="1">
            <a:prstTxWarp prst="textNoShape">
              <a:avLst/>
            </a:prstTxWarp>
            <a:noAutofit/>
          </a:bodyPr>
          <a:lstStyle/>
          <a:p>
            <a:pPr algn="r" eaLnBrk="0" fontAlgn="auto" hangingPunct="0">
              <a:spcBef>
                <a:spcPts val="300"/>
              </a:spcBef>
              <a:spcAft>
                <a:spcPts val="300"/>
              </a:spcAft>
              <a:buClr>
                <a:schemeClr val="bg1"/>
              </a:buClr>
            </a:pPr>
            <a:r>
              <a:rPr lang="en-US" sz="1800" b="1" kern="0" dirty="0">
                <a:solidFill>
                  <a:schemeClr val="tx2"/>
                </a:solidFill>
              </a:rPr>
              <a:t>Session date:</a:t>
            </a:r>
          </a:p>
        </p:txBody>
      </p:sp>
      <p:sp>
        <p:nvSpPr>
          <p:cNvPr id="24" name="Text Placeholder 6">
            <a:extLst>
              <a:ext uri="{FF2B5EF4-FFF2-40B4-BE49-F238E27FC236}">
                <a16:creationId xmlns:a16="http://schemas.microsoft.com/office/drawing/2014/main" id="{B166E02B-F260-FEAF-DDEB-67922AA11E6E}"/>
              </a:ext>
            </a:extLst>
          </p:cNvPr>
          <p:cNvSpPr>
            <a:spLocks noGrp="1"/>
          </p:cNvSpPr>
          <p:nvPr userDrawn="1">
            <p:ph type="body" sz="quarter" idx="37" hasCustomPrompt="1"/>
          </p:nvPr>
        </p:nvSpPr>
        <p:spPr>
          <a:xfrm>
            <a:off x="365126" y="3337172"/>
            <a:ext cx="1695450" cy="838023"/>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key questions to be addressed at the meeting</a:t>
            </a:r>
          </a:p>
        </p:txBody>
      </p:sp>
      <p:sp>
        <p:nvSpPr>
          <p:cNvPr id="90" name="Freeform: Shape 89">
            <a:extLst>
              <a:ext uri="{FF2B5EF4-FFF2-40B4-BE49-F238E27FC236}">
                <a16:creationId xmlns:a16="http://schemas.microsoft.com/office/drawing/2014/main" id="{9EA22563-2363-AB1F-DC9F-7A545793364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54" name="Text Placeholder 53">
            <a:extLst>
              <a:ext uri="{FF2B5EF4-FFF2-40B4-BE49-F238E27FC236}">
                <a16:creationId xmlns:a16="http://schemas.microsoft.com/office/drawing/2014/main" id="{82C5C591-14F5-449A-187A-1D9A683E961E}"/>
              </a:ext>
            </a:extLst>
          </p:cNvPr>
          <p:cNvSpPr>
            <a:spLocks noGrp="1"/>
          </p:cNvSpPr>
          <p:nvPr>
            <p:ph type="body" sz="quarter" idx="44" hasCustomPrompt="1"/>
          </p:nvPr>
        </p:nvSpPr>
        <p:spPr>
          <a:xfrm>
            <a:off x="2260405" y="1307574"/>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55" name="Text Placeholder 54">
            <a:extLst>
              <a:ext uri="{FF2B5EF4-FFF2-40B4-BE49-F238E27FC236}">
                <a16:creationId xmlns:a16="http://schemas.microsoft.com/office/drawing/2014/main" id="{54077D3A-2E14-68B6-5E16-413475F36C3A}"/>
              </a:ext>
            </a:extLst>
          </p:cNvPr>
          <p:cNvSpPr>
            <a:spLocks noGrp="1"/>
          </p:cNvSpPr>
          <p:nvPr>
            <p:ph type="body" sz="quarter" idx="45" hasCustomPrompt="1"/>
          </p:nvPr>
        </p:nvSpPr>
        <p:spPr>
          <a:xfrm>
            <a:off x="2260405" y="2778690"/>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Does XXX have further input on the proposals set out or require additional information?</a:t>
            </a:r>
            <a:br>
              <a:rPr lang="en-US"/>
            </a:br>
            <a:r>
              <a:rPr lang="en-US"/>
              <a:t>Is XXX supportive of the recommendation to x, y, z?</a:t>
            </a:r>
            <a:br>
              <a:rPr lang="en-US"/>
            </a:br>
            <a:r>
              <a:rPr lang="en-US"/>
              <a:t>Does XXX support the approach outlined to x, y, z?</a:t>
            </a:r>
          </a:p>
        </p:txBody>
      </p:sp>
      <p:sp>
        <p:nvSpPr>
          <p:cNvPr id="56" name="Text Placeholder 55">
            <a:extLst>
              <a:ext uri="{FF2B5EF4-FFF2-40B4-BE49-F238E27FC236}">
                <a16:creationId xmlns:a16="http://schemas.microsoft.com/office/drawing/2014/main" id="{5DE7D720-AF89-6DE4-D2E5-33C7B01B7E91}"/>
              </a:ext>
            </a:extLst>
          </p:cNvPr>
          <p:cNvSpPr>
            <a:spLocks noGrp="1"/>
          </p:cNvSpPr>
          <p:nvPr>
            <p:ph type="body" sz="quarter" idx="46" hasCustomPrompt="1"/>
          </p:nvPr>
        </p:nvSpPr>
        <p:spPr>
          <a:xfrm>
            <a:off x="2260405" y="4249806"/>
            <a:ext cx="9557738" cy="1396505"/>
          </a:xfrm>
          <a:prstGeom prst="rect">
            <a:avLst/>
          </a:prstGeom>
          <a:solidFill>
            <a:schemeClr val="bg1">
              <a:lumMod val="95000"/>
            </a:schemeClr>
          </a:solidFill>
          <a:ln>
            <a:noFill/>
          </a:ln>
        </p:spPr>
        <p:txBody>
          <a:bodyPr wrap="square" lIns="180000" tIns="144000" rIns="0" bIns="72000" anchor="t" anchorCtr="0">
            <a:norm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Key steps following XXX review / decision</a:t>
            </a:r>
          </a:p>
        </p:txBody>
      </p:sp>
      <p:sp>
        <p:nvSpPr>
          <p:cNvPr id="57" name="Text Placeholder 56">
            <a:extLst>
              <a:ext uri="{FF2B5EF4-FFF2-40B4-BE49-F238E27FC236}">
                <a16:creationId xmlns:a16="http://schemas.microsoft.com/office/drawing/2014/main" id="{8C53FB3B-975B-80D5-29B3-81DC27DCAC8F}"/>
              </a:ext>
            </a:extLst>
          </p:cNvPr>
          <p:cNvSpPr>
            <a:spLocks noGrp="1"/>
          </p:cNvSpPr>
          <p:nvPr>
            <p:ph type="body" sz="quarter" idx="48" hasCustomPrompt="1"/>
          </p:nvPr>
        </p:nvSpPr>
        <p:spPr>
          <a:xfrm>
            <a:off x="2260405" y="5720922"/>
            <a:ext cx="9557738" cy="363373"/>
          </a:xfrm>
          <a:prstGeom prst="rect">
            <a:avLst/>
          </a:prstGeom>
          <a:solidFill>
            <a:schemeClr val="bg1">
              <a:lumMod val="95000"/>
            </a:schemeClr>
          </a:solidFill>
          <a:ln>
            <a:noFill/>
          </a:ln>
        </p:spPr>
        <p:txBody>
          <a:bodyPr wrap="square" lIns="180000" tIns="36000" rIns="0" bIns="36000" anchor="ctr" anchorCtr="0">
            <a:normAutofit/>
          </a:bodyPr>
          <a:lstStyle>
            <a:lvl1pPr marL="0" indent="0">
              <a:spcBef>
                <a:spcPts val="0"/>
              </a:spcBef>
              <a:spcAft>
                <a:spcPts val="0"/>
              </a:spcAft>
              <a:buSzPct val="100000"/>
              <a:buFont typeface="+mj-lt"/>
              <a:buNone/>
              <a:defRPr sz="1200"/>
            </a:lvl1pPr>
            <a:lvl2pPr marL="357542" indent="0">
              <a:buNone/>
              <a:defRPr/>
            </a:lvl2pPr>
          </a:lstStyle>
          <a:p>
            <a:pPr lvl="0"/>
            <a:r>
              <a:rPr lang="en-US"/>
              <a:t>Single person accountable for this topic / paper</a:t>
            </a:r>
          </a:p>
        </p:txBody>
      </p:sp>
    </p:spTree>
    <p:custDataLst>
      <p:tags r:id="rId1"/>
    </p:custDataLst>
    <p:extLst>
      <p:ext uri="{BB962C8B-B14F-4D97-AF65-F5344CB8AC3E}">
        <p14:creationId xmlns:p14="http://schemas.microsoft.com/office/powerpoint/2010/main" val="388634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00430-8A32-4EA0-BAD1-A7727B812F8C}"/>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F706E0BB-62AD-47AF-909C-4F33FB5616E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53CEE5C-8451-457A-BD36-F438731DB091}"/>
              </a:ext>
            </a:extLst>
          </p:cNvPr>
          <p:cNvSpPr>
            <a:spLocks noGrp="1"/>
          </p:cNvSpPr>
          <p:nvPr>
            <p:ph type="sldNum" sz="quarter" idx="12"/>
          </p:nvPr>
        </p:nvSpPr>
        <p:spPr/>
        <p:txBody>
          <a:bodyPr/>
          <a:lstStyle/>
          <a:p>
            <a:fld id="{9F9F533D-B52E-4A2F-BF72-0ADD2D94BD75}" type="slidenum">
              <a:rPr lang="en-GB" smtClean="0"/>
              <a:pPr/>
              <a:t>‹#›</a:t>
            </a:fld>
            <a:endParaRPr lang="en-GB" dirty="0"/>
          </a:p>
        </p:txBody>
      </p:sp>
      <p:sp>
        <p:nvSpPr>
          <p:cNvPr id="19" name="Text Placeholder 18">
            <a:extLst>
              <a:ext uri="{FF2B5EF4-FFF2-40B4-BE49-F238E27FC236}">
                <a16:creationId xmlns:a16="http://schemas.microsoft.com/office/drawing/2014/main" id="{61071252-BD8E-4D3D-BF35-8427544DDF49}"/>
              </a:ext>
            </a:extLst>
          </p:cNvPr>
          <p:cNvSpPr>
            <a:spLocks noGrp="1"/>
          </p:cNvSpPr>
          <p:nvPr>
            <p:ph type="body" sz="quarter" idx="13" hasCustomPrompt="1"/>
          </p:nvPr>
        </p:nvSpPr>
        <p:spPr>
          <a:xfrm>
            <a:off x="5113176" y="242888"/>
            <a:ext cx="6712112" cy="5848350"/>
          </a:xfrm>
        </p:spPr>
        <p:txBody>
          <a:bodyPr lIns="0" tIns="180000" rIns="0" bIns="180000" anchor="t">
            <a:noAutofit/>
          </a:bodyPr>
          <a:lstStyle>
            <a:lvl1pPr marL="720000" indent="-720000">
              <a:spcBef>
                <a:spcPts val="1200"/>
              </a:spcBef>
              <a:spcAft>
                <a:spcPts val="1200"/>
              </a:spcAft>
              <a:buClr>
                <a:schemeClr val="tx2"/>
              </a:buClr>
              <a:buSzPct val="100000"/>
              <a:buFont typeface="+mj-lt"/>
              <a:buAutoNum type="arabicPeriod"/>
              <a:defRPr sz="2800"/>
            </a:lvl1pPr>
            <a:lvl2pPr marL="814742" indent="-457200">
              <a:buClr>
                <a:schemeClr val="tx2"/>
              </a:buClr>
              <a:buFont typeface="+mj-lt"/>
              <a:buAutoNum type="arabicPeriod"/>
              <a:defRPr/>
            </a:lvl2pPr>
            <a:lvl3pPr marL="1177182" indent="-457200">
              <a:buClr>
                <a:schemeClr val="tx2"/>
              </a:buClr>
              <a:buFont typeface="+mj-lt"/>
              <a:buAutoNum type="arabicPeriod"/>
              <a:defRPr/>
            </a:lvl3pPr>
            <a:lvl4pPr>
              <a:buClr>
                <a:schemeClr val="tx2"/>
              </a:buClr>
              <a:buFont typeface="+mj-lt"/>
              <a:buAutoNum type="arabicPeriod"/>
              <a:defRPr/>
            </a:lvl4pPr>
            <a:lvl5pPr>
              <a:buClr>
                <a:schemeClr val="tx2"/>
              </a:buClr>
              <a:buFont typeface="+mj-lt"/>
              <a:buAutoNum type="arabicPeriod"/>
              <a:defRPr/>
            </a:lvl5pPr>
          </a:lstStyle>
          <a:p>
            <a:pPr lvl="0"/>
            <a:r>
              <a:rPr lang="en-GB"/>
              <a:t>Agenda point 1, add text here.</a:t>
            </a:r>
            <a:br>
              <a:rPr lang="en-GB"/>
            </a:br>
            <a:r>
              <a:rPr lang="en-GB"/>
              <a:t>Agenda point 2, add text here.</a:t>
            </a:r>
            <a:br>
              <a:rPr lang="en-GB"/>
            </a:br>
            <a:r>
              <a:rPr lang="en-GB"/>
              <a:t>Agenda point 3, add text here.</a:t>
            </a:r>
            <a:br>
              <a:rPr lang="en-GB"/>
            </a:br>
            <a:r>
              <a:rPr lang="en-GB"/>
              <a:t>Agenda point 4, add text here.</a:t>
            </a:r>
            <a:br>
              <a:rPr lang="en-GB"/>
            </a:br>
            <a:r>
              <a:rPr lang="en-GB"/>
              <a:t>Agenda point 5, add text here.</a:t>
            </a:r>
          </a:p>
        </p:txBody>
      </p:sp>
      <p:sp>
        <p:nvSpPr>
          <p:cNvPr id="8" name="Title 1">
            <a:extLst>
              <a:ext uri="{FF2B5EF4-FFF2-40B4-BE49-F238E27FC236}">
                <a16:creationId xmlns:a16="http://schemas.microsoft.com/office/drawing/2014/main" id="{0630E13A-9E76-B161-1416-CBE84BD22827}"/>
              </a:ext>
            </a:extLst>
          </p:cNvPr>
          <p:cNvSpPr>
            <a:spLocks noGrp="1"/>
          </p:cNvSpPr>
          <p:nvPr>
            <p:ph type="title"/>
          </p:nvPr>
        </p:nvSpPr>
        <p:spPr>
          <a:xfrm>
            <a:off x="365126" y="242888"/>
            <a:ext cx="4748050" cy="430887"/>
          </a:xfrm>
        </p:spPr>
        <p:txBody>
          <a:bodyPr/>
          <a:lstStyle/>
          <a:p>
            <a:r>
              <a:rPr lang="en-US"/>
              <a:t>Click to edit Master title style</a:t>
            </a:r>
          </a:p>
        </p:txBody>
      </p:sp>
      <p:sp>
        <p:nvSpPr>
          <p:cNvPr id="9" name="Subtitle 2">
            <a:extLst>
              <a:ext uri="{FF2B5EF4-FFF2-40B4-BE49-F238E27FC236}">
                <a16:creationId xmlns:a16="http://schemas.microsoft.com/office/drawing/2014/main" id="{2202868D-ACDF-6434-3575-872690D6A783}"/>
              </a:ext>
            </a:extLst>
          </p:cNvPr>
          <p:cNvSpPr>
            <a:spLocks noGrp="1"/>
          </p:cNvSpPr>
          <p:nvPr>
            <p:ph type="subTitle" idx="1" hasCustomPrompt="1"/>
          </p:nvPr>
        </p:nvSpPr>
        <p:spPr>
          <a:xfrm>
            <a:off x="365125" y="694950"/>
            <a:ext cx="47480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1" name="Freeform: Shape 10">
            <a:extLst>
              <a:ext uri="{FF2B5EF4-FFF2-40B4-BE49-F238E27FC236}">
                <a16:creationId xmlns:a16="http://schemas.microsoft.com/office/drawing/2014/main" id="{B674B05C-AADA-DE64-7CCE-6E374DE8A94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custDataLst>
      <p:tags r:id="rId1"/>
    </p:custDataLst>
    <p:extLst>
      <p:ext uri="{BB962C8B-B14F-4D97-AF65-F5344CB8AC3E}">
        <p14:creationId xmlns:p14="http://schemas.microsoft.com/office/powerpoint/2010/main" val="310682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180000">
            <a:noAutofit/>
          </a:bodyPr>
          <a:lstStyle>
            <a:lvl1pPr>
              <a:defRPr/>
            </a:lvl1pPr>
          </a:lstStyle>
          <a:p>
            <a:pPr lvl="0"/>
            <a:r>
              <a:rPr lang="en-US"/>
              <a:t>Click to enter TEXT content ONLY.</a:t>
            </a:r>
            <a:br>
              <a:rPr lang="en-US"/>
            </a:br>
            <a:r>
              <a:rPr lang="en-US"/>
              <a:t>If text content appears outside of grey 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p:txBody>
          <a:bodyPr/>
          <a:lstStyle/>
          <a:p>
            <a:endParaRPr lang="en-GB" dirty="0"/>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p>
            <a:endParaRPr lang="en-GB" dirty="0"/>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a:t>
            </a:fld>
            <a:endParaRPr lang="en-GB" dirty="0"/>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custDataLst>
      <p:tags r:id="rId1"/>
    </p:custDataLst>
    <p:extLst>
      <p:ext uri="{BB962C8B-B14F-4D97-AF65-F5344CB8AC3E}">
        <p14:creationId xmlns:p14="http://schemas.microsoft.com/office/powerpoint/2010/main" val="377423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5" name="Text Placeholder 5"/>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 name="Date Placeholder 1">
            <a:extLst>
              <a:ext uri="{FF2B5EF4-FFF2-40B4-BE49-F238E27FC236}">
                <a16:creationId xmlns:a16="http://schemas.microsoft.com/office/drawing/2014/main" id="{2E151742-951B-4B8B-93F8-F6814A0074E2}"/>
              </a:ext>
            </a:extLst>
          </p:cNvPr>
          <p:cNvSpPr>
            <a:spLocks noGrp="1"/>
          </p:cNvSpPr>
          <p:nvPr>
            <p:ph type="dt" sz="half" idx="19"/>
          </p:nvPr>
        </p:nvSpPr>
        <p:spPr/>
        <p:txBody>
          <a:bodyPr/>
          <a:lstStyle/>
          <a:p>
            <a:endParaRPr lang="en-GB" dirty="0"/>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p:txBody>
          <a:bodyPr/>
          <a:lstStyle/>
          <a:p>
            <a:endParaRPr lang="en-GB" dirty="0"/>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a:t>
            </a:fld>
            <a:endParaRPr lang="en-GB" dirty="0"/>
          </a:p>
        </p:txBody>
      </p:sp>
      <p:sp>
        <p:nvSpPr>
          <p:cNvPr id="7" name="Text Placeholder 6">
            <a:extLst>
              <a:ext uri="{FF2B5EF4-FFF2-40B4-BE49-F238E27FC236}">
                <a16:creationId xmlns:a16="http://schemas.microsoft.com/office/drawing/2014/main" id="{D4E53DDB-FDB6-66D3-FC50-5426FF978D71}"/>
              </a:ext>
            </a:extLst>
          </p:cNvPr>
          <p:cNvSpPr>
            <a:spLocks noGrp="1"/>
          </p:cNvSpPr>
          <p:nvPr>
            <p:ph type="body" sz="quarter" idx="22" hasCustomPrompt="1"/>
          </p:nvPr>
        </p:nvSpPr>
        <p:spPr>
          <a:xfrm>
            <a:off x="365125" y="1303338"/>
            <a:ext cx="11460163" cy="4489450"/>
          </a:xfrm>
        </p:spPr>
        <p:txBody>
          <a:bodyPr lIns="0" tIns="180000" rIns="0" bIns="180000">
            <a:noAutofit/>
          </a:bodyPr>
          <a:lstStyle>
            <a:lvl1pPr>
              <a:defRPr/>
            </a:lvl1pPr>
          </a:lstStyle>
          <a:p>
            <a:pPr lvl="0"/>
            <a:r>
              <a:rPr lang="en-US"/>
              <a:t>Click to enter TEXT content ONLY. </a:t>
            </a:r>
            <a:br>
              <a:rPr lang="en-US"/>
            </a:br>
            <a:r>
              <a:rPr lang="en-US"/>
              <a:t>If text content appears too large please reduce the size of this font. </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custDataLst>
      <p:tags r:id="rId1"/>
    </p:custDataLst>
    <p:extLst>
      <p:ext uri="{BB962C8B-B14F-4D97-AF65-F5344CB8AC3E}">
        <p14:creationId xmlns:p14="http://schemas.microsoft.com/office/powerpoint/2010/main" val="152712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365456" y="1303338"/>
            <a:ext cx="11460701" cy="399600"/>
          </a:xfrm>
          <a:prstGeom prst="rect">
            <a:avLst/>
          </a:prstGeom>
        </p:spPr>
        <p:txBody>
          <a:bodyPr lIns="0" tIns="72000" rIns="0" bIns="72000" anchor="t" anchorCtr="0">
            <a:noAutofit/>
          </a:bodyPr>
          <a:lstStyle>
            <a:lvl1pPr marL="0" indent="0">
              <a:spcBef>
                <a:spcPts val="0"/>
              </a:spcBef>
              <a:spcAft>
                <a:spcPts val="0"/>
              </a:spcAft>
              <a:buNone/>
              <a:defRPr sz="2400" b="1">
                <a:solidFill>
                  <a:schemeClr val="tx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GB"/>
              <a:t>Click to enter subheading text </a:t>
            </a:r>
          </a:p>
        </p:txBody>
      </p:sp>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p:txBody>
          <a:bodyPr/>
          <a:lstStyle/>
          <a:p>
            <a:endParaRPr lang="en-GB" dirty="0"/>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dirty="0"/>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dirty="0"/>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custDataLst>
      <p:tags r:id="rId1"/>
    </p:custDataLst>
    <p:extLst>
      <p:ext uri="{BB962C8B-B14F-4D97-AF65-F5344CB8AC3E}">
        <p14:creationId xmlns:p14="http://schemas.microsoft.com/office/powerpoint/2010/main" val="345344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5" Type="http://schemas.openxmlformats.org/officeDocument/2006/relationships/slideLayout" Target="../slideLayouts/slideLayout151.xml"/><Relationship Id="rId10" Type="http://schemas.openxmlformats.org/officeDocument/2006/relationships/image" Target="../media/image41.png"/><Relationship Id="rId4" Type="http://schemas.openxmlformats.org/officeDocument/2006/relationships/slideLayout" Target="../slideLayouts/slideLayout15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9" Type="http://schemas.openxmlformats.org/officeDocument/2006/relationships/slideLayout" Target="../slideLayouts/slideLayout193.xml"/><Relationship Id="rId21" Type="http://schemas.openxmlformats.org/officeDocument/2006/relationships/slideLayout" Target="../slideLayouts/slideLayout175.xml"/><Relationship Id="rId34" Type="http://schemas.openxmlformats.org/officeDocument/2006/relationships/slideLayout" Target="../slideLayouts/slideLayout188.xml"/><Relationship Id="rId42" Type="http://schemas.openxmlformats.org/officeDocument/2006/relationships/slideLayout" Target="../slideLayouts/slideLayout196.xml"/><Relationship Id="rId47" Type="http://schemas.openxmlformats.org/officeDocument/2006/relationships/slideLayout" Target="../slideLayouts/slideLayout201.xml"/><Relationship Id="rId50" Type="http://schemas.openxmlformats.org/officeDocument/2006/relationships/slideLayout" Target="../slideLayouts/slideLayout204.xml"/><Relationship Id="rId7" Type="http://schemas.openxmlformats.org/officeDocument/2006/relationships/slideLayout" Target="../slideLayouts/slideLayout16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9" Type="http://schemas.openxmlformats.org/officeDocument/2006/relationships/slideLayout" Target="../slideLayouts/slideLayout183.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slideLayout" Target="../slideLayouts/slideLayout186.xml"/><Relationship Id="rId37" Type="http://schemas.openxmlformats.org/officeDocument/2006/relationships/slideLayout" Target="../slideLayouts/slideLayout191.xml"/><Relationship Id="rId40" Type="http://schemas.openxmlformats.org/officeDocument/2006/relationships/slideLayout" Target="../slideLayouts/slideLayout194.xml"/><Relationship Id="rId45" Type="http://schemas.openxmlformats.org/officeDocument/2006/relationships/slideLayout" Target="../slideLayouts/slideLayout199.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36" Type="http://schemas.openxmlformats.org/officeDocument/2006/relationships/slideLayout" Target="../slideLayouts/slideLayout190.xml"/><Relationship Id="rId49" Type="http://schemas.openxmlformats.org/officeDocument/2006/relationships/slideLayout" Target="../slideLayouts/slideLayout203.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slideLayout" Target="../slideLayouts/slideLayout185.xml"/><Relationship Id="rId44" Type="http://schemas.openxmlformats.org/officeDocument/2006/relationships/slideLayout" Target="../slideLayouts/slideLayout198.xml"/><Relationship Id="rId52" Type="http://schemas.openxmlformats.org/officeDocument/2006/relationships/theme" Target="../theme/theme11.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 Id="rId35" Type="http://schemas.openxmlformats.org/officeDocument/2006/relationships/slideLayout" Target="../slideLayouts/slideLayout189.xml"/><Relationship Id="rId43" Type="http://schemas.openxmlformats.org/officeDocument/2006/relationships/slideLayout" Target="../slideLayouts/slideLayout197.xml"/><Relationship Id="rId48" Type="http://schemas.openxmlformats.org/officeDocument/2006/relationships/slideLayout" Target="../slideLayouts/slideLayout202.xml"/><Relationship Id="rId8" Type="http://schemas.openxmlformats.org/officeDocument/2006/relationships/slideLayout" Target="../slideLayouts/slideLayout162.xml"/><Relationship Id="rId51" Type="http://schemas.openxmlformats.org/officeDocument/2006/relationships/slideLayout" Target="../slideLayouts/slideLayout205.xml"/><Relationship Id="rId3" Type="http://schemas.openxmlformats.org/officeDocument/2006/relationships/slideLayout" Target="../slideLayouts/slideLayout157.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slideLayout" Target="../slideLayouts/slideLayout187.xml"/><Relationship Id="rId38" Type="http://schemas.openxmlformats.org/officeDocument/2006/relationships/slideLayout" Target="../slideLayouts/slideLayout192.xml"/><Relationship Id="rId46" Type="http://schemas.openxmlformats.org/officeDocument/2006/relationships/slideLayout" Target="../slideLayouts/slideLayout200.xml"/><Relationship Id="rId20" Type="http://schemas.openxmlformats.org/officeDocument/2006/relationships/slideLayout" Target="../slideLayouts/slideLayout174.xml"/><Relationship Id="rId41" Type="http://schemas.openxmlformats.org/officeDocument/2006/relationships/slideLayout" Target="../slideLayouts/slideLayout195.xml"/><Relationship Id="rId1" Type="http://schemas.openxmlformats.org/officeDocument/2006/relationships/slideLayout" Target="../slideLayouts/slideLayout155.xml"/><Relationship Id="rId6"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12.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image" Target="../media/image9.png"/><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image" Target="../media/image10.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 Id="rId3"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3.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4.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5.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image" Target="../media/image30.sv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image" Target="../media/image29.pn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theme" Target="../theme/theme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8"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7.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8.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4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1000">
              <a:srgbClr val="F9F0D3"/>
            </a:gs>
            <a:gs pos="100000">
              <a:srgbClr val="FFC000">
                <a:alpha val="7000"/>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25120"/>
            <a:ext cx="12192000" cy="92659"/>
          </a:xfrm>
          <a:prstGeom prst="rect">
            <a:avLst/>
          </a:prstGeom>
          <a:solidFill>
            <a:srgbClr val="FFC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64380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p:blipFill>
        <p:spPr bwMode="auto">
          <a:xfrm>
            <a:off x="11190776" y="6473439"/>
            <a:ext cx="92658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800627" y="414336"/>
            <a:ext cx="1391373" cy="1391373"/>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0"/>
            <a:ext cx="12192000" cy="365125"/>
          </a:xfrm>
          <a:prstGeom prst="rect">
            <a:avLst/>
          </a:prstGeom>
          <a:solidFill>
            <a:srgbClr val="7A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ndParaRP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23"/>
          <a:stretch>
            <a:fillRect/>
          </a:stretch>
        </p:blipFill>
        <p:spPr>
          <a:xfrm>
            <a:off x="165100" y="29388"/>
            <a:ext cx="2688338" cy="307777"/>
          </a:xfrm>
          <a:prstGeom prst="rect">
            <a:avLst/>
          </a:prstGeom>
        </p:spPr>
      </p:pic>
      <p:sp>
        <p:nvSpPr>
          <p:cNvPr id="10" name="Rectangle 9">
            <a:extLst>
              <a:ext uri="{FF2B5EF4-FFF2-40B4-BE49-F238E27FC236}">
                <a16:creationId xmlns:a16="http://schemas.microsoft.com/office/drawing/2014/main" id="{F034F4FD-F13D-8831-8FD4-3B1ABC14B1D8}"/>
              </a:ext>
            </a:extLst>
          </p:cNvPr>
          <p:cNvSpPr/>
          <p:nvPr userDrawn="1"/>
        </p:nvSpPr>
        <p:spPr>
          <a:xfrm>
            <a:off x="12700" y="6582974"/>
            <a:ext cx="11188700" cy="274320"/>
          </a:xfrm>
          <a:prstGeom prst="rect">
            <a:avLst/>
          </a:prstGeom>
        </p:spPr>
        <p:txBody>
          <a:bodyPr wrap="square" anchor="ctr" anchorCtr="0">
            <a:no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Tree>
    <p:extLst>
      <p:ext uri="{BB962C8B-B14F-4D97-AF65-F5344CB8AC3E}">
        <p14:creationId xmlns:p14="http://schemas.microsoft.com/office/powerpoint/2010/main" val="2518987828"/>
      </p:ext>
    </p:extLst>
  </p:cSld>
  <p:clrMap bg1="lt1" tx1="dk1" bg2="lt2" tx2="dk2" accent1="accent1" accent2="accent2" accent3="accent3" accent4="accent4" accent5="accent5" accent6="accent6" hlink="hlink" folHlink="folHlink"/>
  <p:sldLayoutIdLst>
    <p:sldLayoutId id="2147487577" r:id="rId1"/>
    <p:sldLayoutId id="2147487578" r:id="rId2"/>
    <p:sldLayoutId id="2147487579" r:id="rId3"/>
    <p:sldLayoutId id="2147487580" r:id="rId4"/>
    <p:sldLayoutId id="2147487581" r:id="rId5"/>
    <p:sldLayoutId id="2147487582" r:id="rId6"/>
    <p:sldLayoutId id="2147487583" r:id="rId7"/>
    <p:sldLayoutId id="2147487584" r:id="rId8"/>
    <p:sldLayoutId id="2147487585" r:id="rId9"/>
    <p:sldLayoutId id="2147487586" r:id="rId10"/>
    <p:sldLayoutId id="2147487587" r:id="rId11"/>
    <p:sldLayoutId id="2147483680" r:id="rId12"/>
    <p:sldLayoutId id="2147483660" r:id="rId13"/>
    <p:sldLayoutId id="2147483893" r:id="rId14"/>
    <p:sldLayoutId id="2147483903" r:id="rId15"/>
    <p:sldLayoutId id="2147483732" r:id="rId16"/>
    <p:sldLayoutId id="2147483733" r:id="rId17"/>
    <p:sldLayoutId id="2147483735" r:id="rId18"/>
    <p:sldLayoutId id="2147487589" r:id="rId19"/>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52054902"/>
      </p:ext>
    </p:extLst>
  </p:cSld>
  <p:clrMap bg1="lt1" tx1="dk1" bg2="lt2" tx2="dk2" accent1="accent1" accent2="accent2" accent3="accent3" accent4="accent4" accent5="accent5" accent6="accent6" hlink="hlink" folHlink="folHlink"/>
  <p:sldLayoutIdLst>
    <p:sldLayoutId id="2147496135" r:id="rId1"/>
    <p:sldLayoutId id="2147496136" r:id="rId2"/>
    <p:sldLayoutId id="2147496137" r:id="rId3"/>
    <p:sldLayoutId id="2147496138" r:id="rId4"/>
    <p:sldLayoutId id="2147496139" r:id="rId5"/>
    <p:sldLayoutId id="2147496140" r:id="rId6"/>
    <p:sldLayoutId id="2147496141" r:id="rId7"/>
    <p:sldLayoutId id="2147496142"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E8E8E8">
              <a:alpha val="9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661348"/>
      </p:ext>
    </p:extLst>
  </p:cSld>
  <p:clrMap bg1="lt1" tx1="dk1" bg2="lt2" tx2="dk2" accent1="accent1" accent2="accent2" accent3="accent3" accent4="accent4" accent5="accent5" accent6="accent6" hlink="hlink" folHlink="folHlink"/>
  <p:sldLayoutIdLst>
    <p:sldLayoutId id="2147496144" r:id="rId1"/>
    <p:sldLayoutId id="2147496145" r:id="rId2"/>
    <p:sldLayoutId id="2147496146" r:id="rId3"/>
    <p:sldLayoutId id="2147496147" r:id="rId4"/>
    <p:sldLayoutId id="2147496148" r:id="rId5"/>
    <p:sldLayoutId id="2147496149" r:id="rId6"/>
    <p:sldLayoutId id="2147496150" r:id="rId7"/>
    <p:sldLayoutId id="2147496151" r:id="rId8"/>
    <p:sldLayoutId id="2147496152" r:id="rId9"/>
    <p:sldLayoutId id="2147496153" r:id="rId10"/>
    <p:sldLayoutId id="2147496154" r:id="rId11"/>
    <p:sldLayoutId id="2147496155" r:id="rId12"/>
    <p:sldLayoutId id="2147496156" r:id="rId13"/>
    <p:sldLayoutId id="2147496157" r:id="rId14"/>
    <p:sldLayoutId id="2147496158" r:id="rId15"/>
    <p:sldLayoutId id="2147496159" r:id="rId16"/>
    <p:sldLayoutId id="2147496160" r:id="rId17"/>
    <p:sldLayoutId id="2147496161" r:id="rId18"/>
    <p:sldLayoutId id="2147496162" r:id="rId19"/>
    <p:sldLayoutId id="2147496163" r:id="rId20"/>
    <p:sldLayoutId id="2147496164" r:id="rId21"/>
    <p:sldLayoutId id="2147496165" r:id="rId22"/>
    <p:sldLayoutId id="2147496166" r:id="rId23"/>
    <p:sldLayoutId id="2147496167" r:id="rId24"/>
    <p:sldLayoutId id="2147496168" r:id="rId25"/>
    <p:sldLayoutId id="2147496169" r:id="rId26"/>
    <p:sldLayoutId id="2147496170" r:id="rId27"/>
    <p:sldLayoutId id="2147496171" r:id="rId28"/>
    <p:sldLayoutId id="2147496172" r:id="rId29"/>
    <p:sldLayoutId id="2147496173" r:id="rId30"/>
    <p:sldLayoutId id="2147496174" r:id="rId31"/>
    <p:sldLayoutId id="2147496175" r:id="rId32"/>
    <p:sldLayoutId id="2147496176" r:id="rId33"/>
    <p:sldLayoutId id="2147496177" r:id="rId34"/>
    <p:sldLayoutId id="2147496178" r:id="rId35"/>
    <p:sldLayoutId id="2147496179" r:id="rId36"/>
    <p:sldLayoutId id="2147496180" r:id="rId37"/>
    <p:sldLayoutId id="2147496181" r:id="rId38"/>
    <p:sldLayoutId id="2147496182" r:id="rId39"/>
    <p:sldLayoutId id="2147496183" r:id="rId40"/>
    <p:sldLayoutId id="2147496184" r:id="rId41"/>
    <p:sldLayoutId id="2147496185" r:id="rId42"/>
    <p:sldLayoutId id="2147496186" r:id="rId43"/>
    <p:sldLayoutId id="2147496187" r:id="rId44"/>
    <p:sldLayoutId id="2147496188" r:id="rId45"/>
    <p:sldLayoutId id="2147496189" r:id="rId46"/>
    <p:sldLayoutId id="2147496190" r:id="rId47"/>
    <p:sldLayoutId id="2147496191" r:id="rId48"/>
    <p:sldLayoutId id="2147496192" r:id="rId49"/>
    <p:sldLayoutId id="2147496193" r:id="rId50"/>
    <p:sldLayoutId id="2147496194" r:id="rId51"/>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4EEA-6559-435E-53AF-6469E9AE8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A18D76-3077-7D16-BB17-687D2A4E39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01F56-38E2-278C-08C0-407351311C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003BD6-C532-4586-9CC6-2D2A1AC98915}" type="datetimeFigureOut">
              <a:rPr lang="en-US" smtClean="0"/>
              <a:t>11/6/2025</a:t>
            </a:fld>
            <a:endParaRPr lang="en-US"/>
          </a:p>
        </p:txBody>
      </p:sp>
      <p:sp>
        <p:nvSpPr>
          <p:cNvPr id="5" name="Footer Placeholder 4">
            <a:extLst>
              <a:ext uri="{FF2B5EF4-FFF2-40B4-BE49-F238E27FC236}">
                <a16:creationId xmlns:a16="http://schemas.microsoft.com/office/drawing/2014/main" id="{BA628698-39D0-E890-10EF-65826A01F3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A59DA85-38E0-9775-3900-B80B1AD909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FF5347-8F9E-4007-995A-90DF48F75841}" type="slidenum">
              <a:rPr lang="en-US" smtClean="0"/>
              <a:t>‹#›</a:t>
            </a:fld>
            <a:endParaRPr lang="en-US"/>
          </a:p>
        </p:txBody>
      </p:sp>
    </p:spTree>
    <p:extLst>
      <p:ext uri="{BB962C8B-B14F-4D97-AF65-F5344CB8AC3E}">
        <p14:creationId xmlns:p14="http://schemas.microsoft.com/office/powerpoint/2010/main" val="255530996"/>
      </p:ext>
    </p:extLst>
  </p:cSld>
  <p:clrMap bg1="lt1" tx1="dk1" bg2="lt2" tx2="dk2" accent1="accent1" accent2="accent2" accent3="accent3" accent4="accent4" accent5="accent5" accent6="accent6" hlink="hlink" folHlink="folHlink"/>
  <p:sldLayoutIdLst>
    <p:sldLayoutId id="2147496233" r:id="rId1"/>
    <p:sldLayoutId id="2147496234" r:id="rId2"/>
    <p:sldLayoutId id="2147496235" r:id="rId3"/>
    <p:sldLayoutId id="2147496236" r:id="rId4"/>
    <p:sldLayoutId id="2147496237" r:id="rId5"/>
    <p:sldLayoutId id="2147496238" r:id="rId6"/>
    <p:sldLayoutId id="2147496239" r:id="rId7"/>
    <p:sldLayoutId id="2147496240" r:id="rId8"/>
    <p:sldLayoutId id="2147496241" r:id="rId9"/>
    <p:sldLayoutId id="2147496242" r:id="rId10"/>
    <p:sldLayoutId id="2147496243" r:id="rId11"/>
    <p:sldLayoutId id="21474962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20810" y="152400"/>
            <a:ext cx="10285292" cy="762000"/>
          </a:xfrm>
          <a:prstGeom prst="rect">
            <a:avLst/>
          </a:prstGeom>
        </p:spPr>
        <p:txBody>
          <a:bodyPr vert="horz" lIns="0" tIns="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068274" y="1621971"/>
            <a:ext cx="9399585" cy="409302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133344" y="6528818"/>
            <a:ext cx="1133856" cy="168275"/>
          </a:xfrm>
          <a:prstGeom prst="rect">
            <a:avLst/>
          </a:prstGeom>
        </p:spPr>
        <p:txBody>
          <a:bodyPr vert="horz" wrap="none" lIns="0" tIns="0" rIns="0" bIns="0" rtlCol="0" anchor="b"/>
          <a:lstStyle>
            <a:lvl1pPr>
              <a:defRPr lang="en-US" sz="800" smtClean="0"/>
            </a:lvl1pPr>
          </a:lstStyle>
          <a:p>
            <a:fld id="{9623C80F-5998-4C5A-8426-1B9517C724DD}" type="datetimeFigureOut">
              <a:rPr lang="en-US">
                <a:solidFill>
                  <a:srgbClr val="54585A"/>
                </a:solidFill>
              </a:rPr>
              <a:pPr/>
              <a:t>11/6/2025</a:t>
            </a:fld>
            <a:endParaRPr dirty="0">
              <a:solidFill>
                <a:srgbClr val="54585A"/>
              </a:solidFill>
            </a:endParaRPr>
          </a:p>
        </p:txBody>
      </p:sp>
      <p:sp>
        <p:nvSpPr>
          <p:cNvPr id="5" name="Footer Placeholder 4"/>
          <p:cNvSpPr>
            <a:spLocks noGrp="1"/>
          </p:cNvSpPr>
          <p:nvPr>
            <p:ph type="ftr" sz="quarter" idx="3"/>
          </p:nvPr>
        </p:nvSpPr>
        <p:spPr>
          <a:xfrm>
            <a:off x="4162659" y="6485610"/>
            <a:ext cx="6908800" cy="231267"/>
          </a:xfrm>
          <a:prstGeom prst="rect">
            <a:avLst/>
          </a:prstGeom>
        </p:spPr>
        <p:txBody>
          <a:bodyPr vert="horz" lIns="0" tIns="0" rIns="0" bIns="0" rtlCol="0" anchor="b"/>
          <a:lstStyle>
            <a:lvl1pPr algn="r">
              <a:defRPr sz="1400">
                <a:solidFill>
                  <a:schemeClr val="tx1"/>
                </a:solidFill>
              </a:defRPr>
            </a:lvl1pPr>
          </a:lstStyle>
          <a:p>
            <a:endParaRPr lang="en-US" dirty="0">
              <a:solidFill>
                <a:srgbClr val="605F62"/>
              </a:solidFill>
            </a:endParaRPr>
          </a:p>
        </p:txBody>
      </p:sp>
      <p:sp>
        <p:nvSpPr>
          <p:cNvPr id="6" name="Slide Number Placeholder 5"/>
          <p:cNvSpPr>
            <a:spLocks noGrp="1"/>
          </p:cNvSpPr>
          <p:nvPr>
            <p:ph type="sldNum" sz="quarter" idx="4"/>
          </p:nvPr>
        </p:nvSpPr>
        <p:spPr>
          <a:xfrm>
            <a:off x="11074410" y="6485610"/>
            <a:ext cx="462327" cy="231267"/>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solidFill>
                  <a:srgbClr val="B1ACCE"/>
                </a:solidFill>
              </a:rPr>
              <a:pPr/>
              <a:t>‹#›</a:t>
            </a:fld>
            <a:endParaRPr lang="en-US" dirty="0">
              <a:solidFill>
                <a:srgbClr val="B1ACCE"/>
              </a:solidFill>
            </a:endParaRPr>
          </a:p>
        </p:txBody>
      </p:sp>
      <p:pic>
        <p:nvPicPr>
          <p:cNvPr id="12" name="Picture 11"/>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4796" y="474222"/>
            <a:ext cx="1178563" cy="304801"/>
          </a:xfrm>
          <a:prstGeom prst="rect">
            <a:avLst/>
          </a:prstGeom>
        </p:spPr>
      </p:pic>
      <p:pic>
        <p:nvPicPr>
          <p:cNvPr id="10" name="Picture 9"/>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27899" y="6400801"/>
            <a:ext cx="1896032" cy="265285"/>
          </a:xfrm>
          <a:prstGeom prst="rect">
            <a:avLst/>
          </a:prstGeom>
        </p:spPr>
      </p:pic>
    </p:spTree>
    <p:extLst>
      <p:ext uri="{BB962C8B-B14F-4D97-AF65-F5344CB8AC3E}">
        <p14:creationId xmlns:p14="http://schemas.microsoft.com/office/powerpoint/2010/main" val="4007033723"/>
      </p:ext>
    </p:extLst>
  </p:cSld>
  <p:clrMap bg1="lt1" tx1="dk1" bg2="lt2" tx2="dk2" accent1="accent1" accent2="accent2" accent3="accent3" accent4="accent4" accent5="accent5" accent6="accent6" hlink="hlink" folHlink="folHlink"/>
  <p:sldLayoutIdLst>
    <p:sldLayoutId id="2147487851" r:id="rId1"/>
    <p:sldLayoutId id="2147487852" r:id="rId2"/>
    <p:sldLayoutId id="2147487853" r:id="rId3"/>
    <p:sldLayoutId id="2147487854" r:id="rId4"/>
    <p:sldLayoutId id="2147487855" r:id="rId5"/>
    <p:sldLayoutId id="2147487856" r:id="rId6"/>
    <p:sldLayoutId id="2147487857" r:id="rId7"/>
    <p:sldLayoutId id="2147487858" r:id="rId8"/>
    <p:sldLayoutId id="2147487859" r:id="rId9"/>
    <p:sldLayoutId id="2147487860" r:id="rId10"/>
    <p:sldLayoutId id="2147487861" r:id="rId11"/>
    <p:sldLayoutId id="2147487862" r:id="rId12"/>
    <p:sldLayoutId id="2147487863" r:id="rId13"/>
    <p:sldLayoutId id="2147487864" r:id="rId14"/>
    <p:sldLayoutId id="2147487865" r:id="rId15"/>
    <p:sldLayoutId id="2147487866" r:id="rId16"/>
    <p:sldLayoutId id="2147487867" r:id="rId17"/>
    <p:sldLayoutId id="2147487868" r:id="rId18"/>
    <p:sldLayoutId id="2147487869" r:id="rId19"/>
    <p:sldLayoutId id="2147487870" r:id="rId20"/>
    <p:sldLayoutId id="2147487871" r:id="rId21"/>
    <p:sldLayoutId id="2147487872" r:id="rId22"/>
    <p:sldLayoutId id="2147487873" r:id="rId23"/>
    <p:sldLayoutId id="2147487874" r:id="rId24"/>
    <p:sldLayoutId id="2147487875" r:id="rId25"/>
    <p:sldLayoutId id="2147487876" r:id="rId26"/>
    <p:sldLayoutId id="2147487877" r:id="rId27"/>
    <p:sldLayoutId id="2147487878" r:id="rId28"/>
    <p:sldLayoutId id="2147487879" r:id="rId29"/>
    <p:sldLayoutId id="2147487880" r:id="rId30"/>
    <p:sldLayoutId id="2147487881" r:id="rId31"/>
    <p:sldLayoutId id="2147487882" r:id="rId32"/>
    <p:sldLayoutId id="2147487883" r:id="rId33"/>
    <p:sldLayoutId id="2147487884" r:id="rId34"/>
    <p:sldLayoutId id="2147487885" r:id="rId35"/>
    <p:sldLayoutId id="2147487886" r:id="rId36"/>
    <p:sldLayoutId id="2147487887" r:id="rId37"/>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1" charset="0"/>
                <a:ea typeface="ヒラギノ角ゴ Pro W3" pitchFamily="-111" charset="-128"/>
                <a:cs typeface="ヒラギノ角ゴ Pro W3" pitchFamily="-111" charset="-128"/>
              </a:defRPr>
            </a:lvl1pPr>
          </a:lstStyle>
          <a:p>
            <a:pPr>
              <a:defRPr/>
            </a:pPr>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1" charset="0"/>
                <a:ea typeface="ヒラギノ角ゴ Pro W3" pitchFamily="-111" charset="-128"/>
                <a:cs typeface="ヒラギノ角ゴ Pro W3" pitchFamily="-111" charset="-128"/>
              </a:defRPr>
            </a:lvl1pPr>
          </a:lstStyle>
          <a:p>
            <a:pPr>
              <a:defRPr/>
            </a:pPr>
            <a:endParaRPr lang="en-US" dirty="0"/>
          </a:p>
        </p:txBody>
      </p:sp>
      <p:pic>
        <p:nvPicPr>
          <p:cNvPr id="2" name="Picture 12" descr="yccsmilowbackgrndwhit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9525"/>
            <a:ext cx="12446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sldNum" sz="quarter" idx="4"/>
          </p:nvPr>
        </p:nvSpPr>
        <p:spPr bwMode="auto">
          <a:xfrm>
            <a:off x="9326144" y="6457488"/>
            <a:ext cx="2540000" cy="3569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97BBBF1F-7E53-534C-BC2F-C1AC6D5FAA15}" type="slidenum">
              <a:rPr lang="en-US"/>
              <a:pPr>
                <a:defRPr/>
              </a:pPr>
              <a:t>‹#›</a:t>
            </a:fld>
            <a:endParaRPr lang="en-US" dirty="0"/>
          </a:p>
        </p:txBody>
      </p:sp>
      <p:sp>
        <p:nvSpPr>
          <p:cNvPr id="3" name="Title Placeholder 2"/>
          <p:cNvSpPr>
            <a:spLocks noGrp="1" noChangeArrowheads="1"/>
          </p:cNvSpPr>
          <p:nvPr>
            <p:ph type="title"/>
          </p:nvPr>
        </p:nvSpPr>
        <p:spPr bwMode="auto">
          <a:xfrm>
            <a:off x="914400" y="685801"/>
            <a:ext cx="10363200" cy="669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31" name="Rectangle 3"/>
          <p:cNvSpPr>
            <a:spLocks noGrp="1" noChangeArrowheads="1"/>
          </p:cNvSpPr>
          <p:nvPr>
            <p:ph type="body" idx="1"/>
          </p:nvPr>
        </p:nvSpPr>
        <p:spPr bwMode="auto">
          <a:xfrm>
            <a:off x="914400" y="1981200"/>
            <a:ext cx="10363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483843"/>
      </p:ext>
    </p:extLst>
  </p:cSld>
  <p:clrMap bg1="dk2" tx1="lt1" bg2="dk1" tx2="lt2" accent1="accent1" accent2="accent2" accent3="accent3" accent4="accent4" accent5="accent5" accent6="accent6" hlink="hlink" folHlink="folHlink"/>
  <p:sldLayoutIdLst>
    <p:sldLayoutId id="2147487902" r:id="rId1"/>
    <p:sldLayoutId id="2147487903" r:id="rId2"/>
    <p:sldLayoutId id="2147487904" r:id="rId3"/>
    <p:sldLayoutId id="2147487905" r:id="rId4"/>
    <p:sldLayoutId id="2147487906" r:id="rId5"/>
    <p:sldLayoutId id="2147487907" r:id="rId6"/>
    <p:sldLayoutId id="2147487908" r:id="rId7"/>
    <p:sldLayoutId id="2147487909" r:id="rId8"/>
    <p:sldLayoutId id="2147487910" r:id="rId9"/>
    <p:sldLayoutId id="2147487911" r:id="rId10"/>
    <p:sldLayoutId id="2147487912" r:id="rId11"/>
    <p:sldLayoutId id="2147487913" r:id="rId12"/>
  </p:sldLayoutIdLst>
  <p:hf hdr="0" ftr="0" dt="0"/>
  <p:txStyles>
    <p:titleStyle>
      <a:lvl1pPr algn="ctr" rtl="0" eaLnBrk="1" fontAlgn="base" hangingPunct="1">
        <a:spcBef>
          <a:spcPct val="0"/>
        </a:spcBef>
        <a:spcAft>
          <a:spcPct val="0"/>
        </a:spcAft>
        <a:defRPr sz="3600">
          <a:solidFill>
            <a:schemeClr val="bg1"/>
          </a:solidFill>
          <a:latin typeface="+mj-lt"/>
          <a:ea typeface="+mj-ea"/>
          <a:cs typeface="+mj-cs"/>
        </a:defRPr>
      </a:lvl1pPr>
      <a:lvl2pPr algn="ctr" rtl="0" eaLnBrk="1" fontAlgn="base" hangingPunct="1">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2pPr>
      <a:lvl3pPr algn="ctr" rtl="0" eaLnBrk="1" fontAlgn="base" hangingPunct="1">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3pPr>
      <a:lvl4pPr algn="ctr" rtl="0" eaLnBrk="1" fontAlgn="base" hangingPunct="1">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4pPr>
      <a:lvl5pPr algn="ctr" rtl="0" eaLnBrk="1" fontAlgn="base" hangingPunct="1">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5pPr>
      <a:lvl6pPr marL="457200" algn="ctr" rtl="0" eaLnBrk="1" fontAlgn="base" hangingPunct="1">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6pPr>
      <a:lvl7pPr marL="914400" algn="ctr" rtl="0" eaLnBrk="1" fontAlgn="base" hangingPunct="1">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7pPr>
      <a:lvl8pPr marL="1371600" algn="ctr" rtl="0" eaLnBrk="1" fontAlgn="base" hangingPunct="1">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8pPr>
      <a:lvl9pPr marL="1828800" algn="ctr" rtl="0" eaLnBrk="1" fontAlgn="base" hangingPunct="1">
        <a:spcBef>
          <a:spcPct val="0"/>
        </a:spcBef>
        <a:spcAft>
          <a:spcPct val="0"/>
        </a:spcAft>
        <a:defRPr sz="3600">
          <a:solidFill>
            <a:schemeClr val="bg1"/>
          </a:solidFill>
          <a:latin typeface="Arial Bold" pitchFamily="-107" charset="0"/>
          <a:ea typeface="ヒラギノ角ゴ Pro W3" pitchFamily="-107" charset="-128"/>
          <a:cs typeface="ヒラギノ角ゴ Pro W3" pitchFamily="-107" charset="-128"/>
        </a:defRPr>
      </a:lvl9pPr>
    </p:titleStyle>
    <p:bodyStyle>
      <a:lvl1pPr marL="342900" indent="-342900" algn="l" rtl="0" eaLnBrk="1" fontAlgn="base" hangingPunct="1">
        <a:spcBef>
          <a:spcPct val="20000"/>
        </a:spcBef>
        <a:spcAft>
          <a:spcPct val="0"/>
        </a:spcAft>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bg1"/>
          </a:solidFill>
          <a:latin typeface="+mn-lt"/>
          <a:ea typeface="+mn-ea"/>
          <a:cs typeface="+mn-cs"/>
        </a:defRPr>
      </a:lvl3pPr>
      <a:lvl4pPr marL="1600200" indent="-228600" algn="l" rtl="0" eaLnBrk="1" fontAlgn="base" hangingPunct="1">
        <a:spcBef>
          <a:spcPct val="20000"/>
        </a:spcBef>
        <a:spcAft>
          <a:spcPct val="0"/>
        </a:spcAft>
        <a:buChar char="–"/>
        <a:defRPr>
          <a:solidFill>
            <a:schemeClr val="bg1"/>
          </a:solidFill>
          <a:latin typeface="+mn-lt"/>
          <a:ea typeface="+mn-ea"/>
          <a:cs typeface="+mn-cs"/>
        </a:defRPr>
      </a:lvl4pPr>
      <a:lvl5pPr marL="2057400" indent="-228600" algn="l" rtl="0" eaLnBrk="1" fontAlgn="base" hangingPunct="1">
        <a:spcBef>
          <a:spcPct val="20000"/>
        </a:spcBef>
        <a:spcAft>
          <a:spcPct val="0"/>
        </a:spcAft>
        <a:buChar char="»"/>
        <a:defRPr sz="1600">
          <a:solidFill>
            <a:schemeClr val="bg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bg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bg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bg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CBEDC9-8EB9-60B7-1DC3-CF98B1E870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F97D135-A737-43D5-13B2-A41E2EDC2F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5772E0-7EDD-C0A6-D2FC-BFAF819EA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A4D2D-7F3D-A447-9EE5-E10BEC5C4F78}" type="datetimeFigureOut">
              <a:rPr lang="en-US" smtClean="0"/>
              <a:t>11/6/2025</a:t>
            </a:fld>
            <a:endParaRPr lang="en-US" dirty="0"/>
          </a:p>
        </p:txBody>
      </p:sp>
      <p:sp>
        <p:nvSpPr>
          <p:cNvPr id="5" name="Footer Placeholder 4">
            <a:extLst>
              <a:ext uri="{FF2B5EF4-FFF2-40B4-BE49-F238E27FC236}">
                <a16:creationId xmlns:a16="http://schemas.microsoft.com/office/drawing/2014/main" id="{855A279C-5A4D-0A82-416D-2FB5ACA6BD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27A8D1-9950-1C2B-286E-6CE1BA19A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576CD-5DA3-824E-8E1D-60D3B437D818}" type="slidenum">
              <a:rPr lang="en-US" smtClean="0"/>
              <a:t>‹#›</a:t>
            </a:fld>
            <a:endParaRPr lang="en-US" dirty="0"/>
          </a:p>
        </p:txBody>
      </p:sp>
    </p:spTree>
    <p:extLst>
      <p:ext uri="{BB962C8B-B14F-4D97-AF65-F5344CB8AC3E}">
        <p14:creationId xmlns:p14="http://schemas.microsoft.com/office/powerpoint/2010/main" val="2290581543"/>
      </p:ext>
    </p:extLst>
  </p:cSld>
  <p:clrMap bg1="lt1" tx1="dk1" bg2="lt2" tx2="dk2" accent1="accent1" accent2="accent2" accent3="accent3" accent4="accent4" accent5="accent5" accent6="accent6" hlink="hlink" folHlink="folHlink"/>
  <p:sldLayoutIdLst>
    <p:sldLayoutId id="2147487915" r:id="rId1"/>
    <p:sldLayoutId id="2147487916" r:id="rId2"/>
    <p:sldLayoutId id="2147487917" r:id="rId3"/>
    <p:sldLayoutId id="2147487918" r:id="rId4"/>
    <p:sldLayoutId id="2147487919" r:id="rId5"/>
    <p:sldLayoutId id="2147487920" r:id="rId6"/>
    <p:sldLayoutId id="2147487921" r:id="rId7"/>
    <p:sldLayoutId id="2147487922" r:id="rId8"/>
    <p:sldLayoutId id="2147487923" r:id="rId9"/>
    <p:sldLayoutId id="2147487924" r:id="rId10"/>
    <p:sldLayoutId id="2147487925" r:id="rId11"/>
    <p:sldLayoutId id="21474879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D259E5-CF71-6240-9012-2BD69BBA3C0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C93703-D64C-BD43-A886-57558FDEE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2B378-1674-3047-B60F-C71825D7B0F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0A27CB-1F84-CE41-A428-A2224AC768FA}" type="datetimeFigureOut">
              <a:rPr lang="en-US" smtClean="0"/>
              <a:t>11/6/2025</a:t>
            </a:fld>
            <a:endParaRPr lang="en-US" dirty="0"/>
          </a:p>
        </p:txBody>
      </p:sp>
      <p:sp>
        <p:nvSpPr>
          <p:cNvPr id="5" name="Footer Placeholder 4">
            <a:extLst>
              <a:ext uri="{FF2B5EF4-FFF2-40B4-BE49-F238E27FC236}">
                <a16:creationId xmlns:a16="http://schemas.microsoft.com/office/drawing/2014/main" id="{6134EEB4-3492-CA4E-AA1F-14646DDB87E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E034598-A2D5-2540-BC8C-1624878C88C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630165-AB27-2849-86E3-3B61D2055A6F}" type="slidenum">
              <a:rPr lang="en-US" smtClean="0"/>
              <a:t>‹#›</a:t>
            </a:fld>
            <a:endParaRPr lang="en-US" dirty="0"/>
          </a:p>
        </p:txBody>
      </p:sp>
    </p:spTree>
    <p:extLst>
      <p:ext uri="{BB962C8B-B14F-4D97-AF65-F5344CB8AC3E}">
        <p14:creationId xmlns:p14="http://schemas.microsoft.com/office/powerpoint/2010/main" val="139825801"/>
      </p:ext>
    </p:extLst>
  </p:cSld>
  <p:clrMap bg1="lt1" tx1="dk1" bg2="lt2" tx2="dk2" accent1="accent1" accent2="accent2" accent3="accent3" accent4="accent4" accent5="accent5" accent6="accent6" hlink="hlink" folHlink="folHlink"/>
  <p:sldLayoutIdLst>
    <p:sldLayoutId id="2147487954" r:id="rId1"/>
    <p:sldLayoutId id="2147487955" r:id="rId2"/>
    <p:sldLayoutId id="2147487956" r:id="rId3"/>
    <p:sldLayoutId id="2147487957" r:id="rId4"/>
    <p:sldLayoutId id="2147487958" r:id="rId5"/>
    <p:sldLayoutId id="2147487959" r:id="rId6"/>
    <p:sldLayoutId id="2147487960" r:id="rId7"/>
    <p:sldLayoutId id="2147487961" r:id="rId8"/>
    <p:sldLayoutId id="2147487962" r:id="rId9"/>
    <p:sldLayoutId id="2147487963" r:id="rId10"/>
    <p:sldLayoutId id="21474879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319338" y="6343650"/>
            <a:ext cx="5600700" cy="269875"/>
          </a:xfrm>
          <a:prstGeom prst="rect">
            <a:avLst/>
          </a:prstGeom>
        </p:spPr>
        <p:txBody>
          <a:bodyPr vert="horz" lIns="0" tIns="0" rIns="0" bIns="0" rtlCol="0" anchor="b" anchorCtr="0">
            <a:normAutofit/>
          </a:bodyPr>
          <a:lstStyle>
            <a:lvl1pPr algn="l">
              <a:defRPr sz="1200">
                <a:solidFill>
                  <a:schemeClr val="tx1"/>
                </a:solidFill>
              </a:defRPr>
            </a:lvl1pPr>
          </a:lstStyle>
          <a:p>
            <a:endParaRPr lang="en-GB" dirty="0"/>
          </a:p>
        </p:txBody>
      </p:sp>
      <p:sp>
        <p:nvSpPr>
          <p:cNvPr id="6" name="Slide Number Placeholder 5"/>
          <p:cNvSpPr>
            <a:spLocks noGrp="1"/>
          </p:cNvSpPr>
          <p:nvPr>
            <p:ph type="sldNum" sz="quarter" idx="4"/>
          </p:nvPr>
        </p:nvSpPr>
        <p:spPr>
          <a:xfrm>
            <a:off x="11285288" y="6343650"/>
            <a:ext cx="540000" cy="269875"/>
          </a:xfrm>
          <a:prstGeom prst="rect">
            <a:avLst/>
          </a:prstGeom>
        </p:spPr>
        <p:txBody>
          <a:bodyPr vert="horz" lIns="0" tIns="0" rIns="0" bIns="0" rtlCol="0" anchor="b" anchorCtr="0">
            <a:normAutofit/>
          </a:bodyPr>
          <a:lstStyle>
            <a:lvl1pPr algn="r">
              <a:defRPr sz="1000">
                <a:solidFill>
                  <a:schemeClr val="tx1"/>
                </a:solidFill>
              </a:defRPr>
            </a:lvl1pPr>
          </a:lstStyle>
          <a:p>
            <a:fld id="{9F9F533D-B52E-4A2F-BF72-0ADD2D94BD75}" type="slidenum">
              <a:rPr lang="en-GB" smtClean="0"/>
              <a:pPr/>
              <a:t>‹#›</a:t>
            </a:fld>
            <a:endParaRPr lang="en-GB" dirty="0"/>
          </a:p>
        </p:txBody>
      </p:sp>
      <p:sp>
        <p:nvSpPr>
          <p:cNvPr id="4" name="Title Placeholder 3"/>
          <p:cNvSpPr>
            <a:spLocks noGrp="1"/>
          </p:cNvSpPr>
          <p:nvPr>
            <p:ph type="title"/>
          </p:nvPr>
        </p:nvSpPr>
        <p:spPr>
          <a:xfrm>
            <a:off x="365125" y="242888"/>
            <a:ext cx="11460163" cy="430887"/>
          </a:xfrm>
          <a:prstGeom prst="rect">
            <a:avLst/>
          </a:prstGeom>
        </p:spPr>
        <p:txBody>
          <a:bodyPr vert="horz" lIns="0" tIns="0" rIns="0" bIns="0" rtlCol="0" anchor="b" anchorCtr="0">
            <a:normAutofit/>
          </a:bodyPr>
          <a:lstStyle/>
          <a:p>
            <a:r>
              <a:rPr lang="en-GB"/>
              <a:t>Click to enter slide title</a:t>
            </a:r>
          </a:p>
        </p:txBody>
      </p:sp>
      <p:sp>
        <p:nvSpPr>
          <p:cNvPr id="7" name="Date Placeholder 6"/>
          <p:cNvSpPr>
            <a:spLocks noGrp="1"/>
          </p:cNvSpPr>
          <p:nvPr>
            <p:ph type="dt" sz="half" idx="2"/>
          </p:nvPr>
        </p:nvSpPr>
        <p:spPr>
          <a:xfrm>
            <a:off x="8172450" y="6343650"/>
            <a:ext cx="2776537" cy="269875"/>
          </a:xfrm>
          <a:prstGeom prst="rect">
            <a:avLst/>
          </a:prstGeom>
        </p:spPr>
        <p:txBody>
          <a:bodyPr vert="horz" lIns="0" tIns="0" rIns="0" bIns="0" rtlCol="0" anchor="b" anchorCtr="0">
            <a:normAutofit/>
          </a:bodyPr>
          <a:lstStyle>
            <a:lvl1pPr algn="r">
              <a:defRPr sz="1000">
                <a:solidFill>
                  <a:schemeClr val="tx1"/>
                </a:solidFill>
              </a:defRPr>
            </a:lvl1pPr>
          </a:lstStyle>
          <a:p>
            <a:endParaRPr lang="en-GB" dirty="0"/>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180000" tIns="180000" rIns="180000" bIns="180000" rtlCol="0">
            <a:norm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pic>
        <p:nvPicPr>
          <p:cNvPr id="26" name="Graphic 25">
            <a:extLst>
              <a:ext uri="{FF2B5EF4-FFF2-40B4-BE49-F238E27FC236}">
                <a16:creationId xmlns:a16="http://schemas.microsoft.com/office/drawing/2014/main" id="{7B7C2D6E-A9EC-414F-8A58-3207DA98D6C5}"/>
              </a:ext>
            </a:extLst>
          </p:cNvPr>
          <p:cNvPicPr>
            <a:picLocks noChangeAspect="1"/>
          </p:cNvPicPr>
          <p:nvPr userDrawn="1"/>
        </p:nvPicPr>
        <p:blipFill>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376239" y="6354213"/>
            <a:ext cx="820737" cy="247406"/>
          </a:xfrm>
          <a:prstGeom prst="rect">
            <a:avLst/>
          </a:prstGeom>
        </p:spPr>
      </p:pic>
    </p:spTree>
    <p:extLst>
      <p:ext uri="{BB962C8B-B14F-4D97-AF65-F5344CB8AC3E}">
        <p14:creationId xmlns:p14="http://schemas.microsoft.com/office/powerpoint/2010/main" val="894509997"/>
      </p:ext>
    </p:extLst>
  </p:cSld>
  <p:clrMap bg1="lt1" tx1="dk1" bg2="lt2" tx2="dk2" accent1="accent1" accent2="accent2" accent3="accent3" accent4="accent4" accent5="accent5" accent6="accent6" hlink="hlink" folHlink="folHlink"/>
  <p:sldLayoutIdLst>
    <p:sldLayoutId id="2147488001" r:id="rId1"/>
    <p:sldLayoutId id="2147488002" r:id="rId2"/>
    <p:sldLayoutId id="2147488003" r:id="rId3"/>
    <p:sldLayoutId id="2147488004" r:id="rId4"/>
    <p:sldLayoutId id="2147488005" r:id="rId5"/>
    <p:sldLayoutId id="2147488006" r:id="rId6"/>
    <p:sldLayoutId id="2147488007" r:id="rId7"/>
    <p:sldLayoutId id="2147488008" r:id="rId8"/>
    <p:sldLayoutId id="2147488009" r:id="rId9"/>
    <p:sldLayoutId id="2147488010" r:id="rId10"/>
    <p:sldLayoutId id="2147488011" r:id="rId11"/>
    <p:sldLayoutId id="2147488012" r:id="rId12"/>
    <p:sldLayoutId id="2147488013" r:id="rId13"/>
    <p:sldLayoutId id="2147488014" r:id="rId14"/>
    <p:sldLayoutId id="2147488015" r:id="rId15"/>
    <p:sldLayoutId id="2147488016" r:id="rId16"/>
    <p:sldLayoutId id="2147488017" r:id="rId17"/>
    <p:sldLayoutId id="2147488018" r:id="rId18"/>
    <p:sldLayoutId id="2147488019" r:id="rId19"/>
    <p:sldLayoutId id="2147488020" r:id="rId20"/>
    <p:sldLayoutId id="2147488021" r:id="rId21"/>
    <p:sldLayoutId id="2147488022" r:id="rId22"/>
    <p:sldLayoutId id="2147488023" r:id="rId23"/>
    <p:sldLayoutId id="2147488024" r:id="rId24"/>
    <p:sldLayoutId id="2147488025" r:id="rId25"/>
    <p:sldLayoutId id="2147488026" r:id="rId26"/>
    <p:sldLayoutId id="2147488027" r:id="rId27"/>
    <p:sldLayoutId id="2147488028" r:id="rId28"/>
    <p:sldLayoutId id="2147488029" r:id="rId29"/>
    <p:sldLayoutId id="2147488030" r:id="rId30"/>
    <p:sldLayoutId id="2147488031"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6A6A6"/>
          </p15:clr>
        </p15:guide>
        <p15:guide id="2" pos="7680">
          <p15:clr>
            <a:srgbClr val="A6A6A6"/>
          </p15:clr>
        </p15:guide>
        <p15:guide id="3" pos="230">
          <p15:clr>
            <a:srgbClr val="A6A6A6"/>
          </p15:clr>
        </p15:guide>
        <p15:guide id="4" pos="1301">
          <p15:clr>
            <a:srgbClr val="A6A6A6"/>
          </p15:clr>
        </p15:guide>
        <p15:guide id="5" pos="1461">
          <p15:clr>
            <a:srgbClr val="A6A6A6"/>
          </p15:clr>
        </p15:guide>
        <p15:guide id="6" pos="2531">
          <p15:clr>
            <a:srgbClr val="A6A6A6"/>
          </p15:clr>
        </p15:guide>
        <p15:guide id="7" pos="2690">
          <p15:clr>
            <a:srgbClr val="A6A6A6"/>
          </p15:clr>
        </p15:guide>
        <p15:guide id="8" pos="3759">
          <p15:clr>
            <a:srgbClr val="A6A6A6"/>
          </p15:clr>
        </p15:guide>
        <p15:guide id="9" pos="3920">
          <p15:clr>
            <a:srgbClr val="A6A6A6"/>
          </p15:clr>
        </p15:guide>
        <p15:guide id="10" pos="4989">
          <p15:clr>
            <a:srgbClr val="A6A6A6"/>
          </p15:clr>
        </p15:guide>
        <p15:guide id="11" pos="5148">
          <p15:clr>
            <a:srgbClr val="A6A6A6"/>
          </p15:clr>
        </p15:guide>
        <p15:guide id="12" pos="6218">
          <p15:clr>
            <a:srgbClr val="A6A6A6"/>
          </p15:clr>
        </p15:guide>
        <p15:guide id="13" pos="6378">
          <p15:clr>
            <a:srgbClr val="A6A6A6"/>
          </p15:clr>
        </p15:guide>
        <p15:guide id="14" pos="7449">
          <p15:clr>
            <a:srgbClr val="A6A6A6"/>
          </p15:clr>
        </p15:guide>
        <p15:guide id="15" orient="horz">
          <p15:clr>
            <a:srgbClr val="A6A6A6"/>
          </p15:clr>
        </p15:guide>
        <p15:guide id="16" orient="horz" pos="4315">
          <p15:clr>
            <a:srgbClr val="A6A6A6"/>
          </p15:clr>
        </p15:guide>
        <p15:guide id="17" orient="horz" pos="153">
          <p15:clr>
            <a:srgbClr val="A6A6A6"/>
          </p15:clr>
        </p15:guide>
        <p15:guide id="18" orient="horz" pos="686">
          <p15:clr>
            <a:srgbClr val="A6A6A6"/>
          </p15:clr>
        </p15:guide>
        <p15:guide id="19" orient="horz" pos="821">
          <p15:clr>
            <a:srgbClr val="A6A6A6"/>
          </p15:clr>
        </p15:guide>
        <p15:guide id="20" orient="horz" pos="1323">
          <p15:clr>
            <a:srgbClr val="A6A6A6"/>
          </p15:clr>
        </p15:guide>
        <p15:guide id="21" orient="horz" pos="2330">
          <p15:clr>
            <a:srgbClr val="A6A6A6"/>
          </p15:clr>
        </p15:guide>
        <p15:guide id="22" orient="horz" pos="3335">
          <p15:clr>
            <a:srgbClr val="A6A6A6"/>
          </p15:clr>
        </p15:guide>
        <p15:guide id="23" orient="horz" pos="3837">
          <p15:clr>
            <a:srgbClr val="A6A6A6"/>
          </p15:clr>
        </p15:guide>
        <p15:guide id="24" orient="horz" pos="4166">
          <p15:clr>
            <a:srgbClr val="A6A6A6"/>
          </p15:clr>
        </p15:guide>
        <p15:guide id="25" orient="horz" pos="1827">
          <p15:clr>
            <a:srgbClr val="A4A3A4"/>
          </p15:clr>
        </p15:guide>
        <p15:guide id="26" orient="horz" pos="2832">
          <p15:clr>
            <a:srgbClr val="A4A3A4"/>
          </p15:clr>
        </p15:guide>
        <p15:guide id="27" orient="horz" pos="3996">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DE29F4-BD6C-2355-36D9-1615458A58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E6971-5179-1EA1-6CFA-BA4C7DAAC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61CB3-D01E-BE71-6843-DCE2D3090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B669B-6660-A745-8DA7-3B03D0EDE767}" type="datetimeFigureOut">
              <a:rPr lang="en-US" smtClean="0"/>
              <a:t>11/6/2025</a:t>
            </a:fld>
            <a:endParaRPr lang="en-US" dirty="0"/>
          </a:p>
        </p:txBody>
      </p:sp>
      <p:sp>
        <p:nvSpPr>
          <p:cNvPr id="5" name="Footer Placeholder 4">
            <a:extLst>
              <a:ext uri="{FF2B5EF4-FFF2-40B4-BE49-F238E27FC236}">
                <a16:creationId xmlns:a16="http://schemas.microsoft.com/office/drawing/2014/main" id="{C15F005B-19C9-447A-1904-3F0BF6EBE8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0DF1EA8-97A5-949A-AAD7-A19E6D3EA9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0D7374-BB8B-D84B-966F-B739AFFCAE83}" type="slidenum">
              <a:rPr lang="en-US" smtClean="0"/>
              <a:t>‹#›</a:t>
            </a:fld>
            <a:endParaRPr lang="en-US" dirty="0"/>
          </a:p>
        </p:txBody>
      </p:sp>
    </p:spTree>
    <p:extLst>
      <p:ext uri="{BB962C8B-B14F-4D97-AF65-F5344CB8AC3E}">
        <p14:creationId xmlns:p14="http://schemas.microsoft.com/office/powerpoint/2010/main" val="2159865866"/>
      </p:ext>
    </p:extLst>
  </p:cSld>
  <p:clrMap bg1="lt1" tx1="dk1" bg2="lt2" tx2="dk2" accent1="accent1" accent2="accent2" accent3="accent3" accent4="accent4" accent5="accent5" accent6="accent6" hlink="hlink" folHlink="folHlink"/>
  <p:sldLayoutIdLst>
    <p:sldLayoutId id="2147488054" r:id="rId1"/>
    <p:sldLayoutId id="2147488055" r:id="rId2"/>
    <p:sldLayoutId id="2147488056" r:id="rId3"/>
    <p:sldLayoutId id="2147488057" r:id="rId4"/>
    <p:sldLayoutId id="2147488058" r:id="rId5"/>
    <p:sldLayoutId id="2147488059" r:id="rId6"/>
    <p:sldLayoutId id="2147488060" r:id="rId7"/>
    <p:sldLayoutId id="2147488061" r:id="rId8"/>
    <p:sldLayoutId id="2147488062" r:id="rId9"/>
    <p:sldLayoutId id="2147488063" r:id="rId10"/>
    <p:sldLayoutId id="2147488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E0C400-9B4F-E14B-AD67-0555F2DDD3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D17AEB-A247-FD40-AD15-1EF449FE7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F0197-ADC2-CB4E-8EB5-DAE205CC01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7010C-BA34-2B44-9746-B6E6435131FD}" type="datetimeFigureOut">
              <a:rPr lang="en-US" smtClean="0"/>
              <a:t>11/6/2025</a:t>
            </a:fld>
            <a:endParaRPr lang="en-US" dirty="0"/>
          </a:p>
        </p:txBody>
      </p:sp>
      <p:sp>
        <p:nvSpPr>
          <p:cNvPr id="5" name="Footer Placeholder 4">
            <a:extLst>
              <a:ext uri="{FF2B5EF4-FFF2-40B4-BE49-F238E27FC236}">
                <a16:creationId xmlns:a16="http://schemas.microsoft.com/office/drawing/2014/main" id="{2542C663-2B94-994E-AB1A-C9E34854D1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ADB03D-9E43-AA45-984D-CC49D4CED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3EEC8-2A30-CA43-8980-29E6A72B61E4}" type="slidenum">
              <a:rPr lang="en-US" smtClean="0"/>
              <a:t>‹#›</a:t>
            </a:fld>
            <a:endParaRPr lang="en-US" dirty="0"/>
          </a:p>
        </p:txBody>
      </p:sp>
    </p:spTree>
    <p:extLst>
      <p:ext uri="{BB962C8B-B14F-4D97-AF65-F5344CB8AC3E}">
        <p14:creationId xmlns:p14="http://schemas.microsoft.com/office/powerpoint/2010/main" val="3928780054"/>
      </p:ext>
    </p:extLst>
  </p:cSld>
  <p:clrMap bg1="lt1" tx1="dk1" bg2="lt2" tx2="dk2" accent1="accent1" accent2="accent2" accent3="accent3" accent4="accent4" accent5="accent5" accent6="accent6" hlink="hlink" folHlink="folHlink"/>
  <p:sldLayoutIdLst>
    <p:sldLayoutId id="2147488085" r:id="rId1"/>
    <p:sldLayoutId id="2147488086" r:id="rId2"/>
    <p:sldLayoutId id="2147488087" r:id="rId3"/>
    <p:sldLayoutId id="2147488088" r:id="rId4"/>
    <p:sldLayoutId id="2147488089" r:id="rId5"/>
    <p:sldLayoutId id="2147488090" r:id="rId6"/>
    <p:sldLayoutId id="2147488091" r:id="rId7"/>
    <p:sldLayoutId id="2147488092" r:id="rId8"/>
    <p:sldLayoutId id="2147488093" r:id="rId9"/>
    <p:sldLayoutId id="2147488094" r:id="rId10"/>
    <p:sldLayoutId id="2147488095" r:id="rId11"/>
    <p:sldLayoutId id="21474880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25120"/>
            <a:ext cx="12192000" cy="92659"/>
          </a:xfrm>
          <a:prstGeom prst="rect">
            <a:avLst/>
          </a:prstGeom>
          <a:solidFill>
            <a:srgbClr val="FFC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7758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19B69A5-5077-4131-A291-EF63305BC6E0}" type="slidenum">
              <a:rPr lang="en-US" altLang="en-US" smtClean="0"/>
              <a:pPr>
                <a:defRPr/>
              </a:pPr>
              <a:t>‹#›</a:t>
            </a:fld>
            <a:endParaRPr lang="en-US" alt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1190776" y="6473439"/>
            <a:ext cx="92658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0"/>
            <a:ext cx="12192000" cy="365125"/>
          </a:xfrm>
          <a:prstGeom prst="rect">
            <a:avLst/>
          </a:prstGeom>
          <a:solidFill>
            <a:srgbClr val="7A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4"/>
          <a:stretch>
            <a:fillRect/>
          </a:stretch>
        </p:blipFill>
        <p:spPr>
          <a:xfrm>
            <a:off x="165100" y="29388"/>
            <a:ext cx="2688338" cy="307777"/>
          </a:xfrm>
          <a:prstGeom prst="rect">
            <a:avLst/>
          </a:prstGeom>
        </p:spPr>
      </p:pic>
      <p:sp>
        <p:nvSpPr>
          <p:cNvPr id="10" name="Rectangle 9">
            <a:extLst>
              <a:ext uri="{FF2B5EF4-FFF2-40B4-BE49-F238E27FC236}">
                <a16:creationId xmlns:a16="http://schemas.microsoft.com/office/drawing/2014/main" id="{BF188A70-5433-A926-6E90-CDD82AFE98AA}"/>
              </a:ext>
            </a:extLst>
          </p:cNvPr>
          <p:cNvSpPr/>
          <p:nvPr userDrawn="1"/>
        </p:nvSpPr>
        <p:spPr>
          <a:xfrm>
            <a:off x="1714500" y="29388"/>
            <a:ext cx="1265938" cy="307777"/>
          </a:xfrm>
          <a:prstGeom prst="rect">
            <a:avLst/>
          </a:prstGeom>
          <a:solidFill>
            <a:srgbClr val="7A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563301"/>
      </p:ext>
    </p:extLst>
  </p:cSld>
  <p:clrMap bg1="lt1" tx1="dk1" bg2="lt2" tx2="dk2" accent1="accent1" accent2="accent2" accent3="accent3" accent4="accent4" accent5="accent5" accent6="accent6" hlink="hlink" folHlink="folHlink"/>
  <p:sldLayoutIdLst>
    <p:sldLayoutId id="2147496133" r:id="rId1"/>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6.xml"/></Relationships>
</file>

<file path=ppt/slides/_rels/slide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8.xml"/><Relationship Id="rId5" Type="http://schemas.openxmlformats.org/officeDocument/2006/relationships/image" Target="../media/image97.emf"/><Relationship Id="rId4" Type="http://schemas.openxmlformats.org/officeDocument/2006/relationships/image" Target="../media/image96.emf"/></Relationships>
</file>

<file path=ppt/slides/_rels/slide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2.xml"/></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152.xml"/></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4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tiff"/><Relationship Id="rId1" Type="http://schemas.openxmlformats.org/officeDocument/2006/relationships/slideLayout" Target="../slideLayouts/slideLayout86.xml"/><Relationship Id="rId4" Type="http://schemas.openxmlformats.org/officeDocument/2006/relationships/image" Target="../media/image109.emf"/></Relationships>
</file>

<file path=ppt/slides/_rels/slide17.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86.xml"/><Relationship Id="rId4" Type="http://schemas.openxmlformats.org/officeDocument/2006/relationships/image" Target="../media/image112.emf"/></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12.xml"/></Relationships>
</file>

<file path=ppt/slides/_rels/slide23.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2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12.xml"/></Relationships>
</file>

<file path=ppt/slides/_rels/slide2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12.xml"/></Relationships>
</file>

<file path=ppt/slides/_rels/slide28.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emf"/><Relationship Id="rId10" Type="http://schemas.openxmlformats.org/officeDocument/2006/relationships/image" Target="../media/image76.emf"/><Relationship Id="rId4" Type="http://schemas.openxmlformats.org/officeDocument/2006/relationships/image" Target="../media/image70.emf"/><Relationship Id="rId9" Type="http://schemas.openxmlformats.org/officeDocument/2006/relationships/image" Target="../media/image75.emf"/></Relationships>
</file>

<file path=ppt/slides/_rels/slide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160.xml"/><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135.xml"/><Relationship Id="rId5" Type="http://schemas.openxmlformats.org/officeDocument/2006/relationships/image" Target="../media/image85.png"/><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8.svg"/><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65222" y="-73375"/>
            <a:ext cx="12322444" cy="6931375"/>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870187" y="4244008"/>
            <a:ext cx="2354190" cy="1102415"/>
          </a:xfrm>
          <a:prstGeom prst="rect">
            <a:avLst/>
          </a:prstGeom>
        </p:spPr>
      </p:pic>
      <p:sp>
        <p:nvSpPr>
          <p:cNvPr id="2" name="Rectangle 2">
            <a:extLst>
              <a:ext uri="{FF2B5EF4-FFF2-40B4-BE49-F238E27FC236}">
                <a16:creationId xmlns:a16="http://schemas.microsoft.com/office/drawing/2014/main" id="{936E259B-D822-D79D-7652-43BC896E3C5F}"/>
              </a:ext>
            </a:extLst>
          </p:cNvPr>
          <p:cNvSpPr txBox="1">
            <a:spLocks noChangeArrowheads="1"/>
          </p:cNvSpPr>
          <p:nvPr/>
        </p:nvSpPr>
        <p:spPr>
          <a:xfrm>
            <a:off x="457200" y="2057400"/>
            <a:ext cx="7239000" cy="2171276"/>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lvl="0" algn="l">
              <a:lnSpc>
                <a:spcPct val="80000"/>
              </a:lnSpc>
              <a:defRPr/>
            </a:pPr>
            <a:r>
              <a:rPr lang="en-US" sz="2800" dirty="0">
                <a:solidFill>
                  <a:srgbClr val="C00000"/>
                </a:solidFill>
              </a:rPr>
              <a:t>Clinical Utility of Molecular Diagnostics in Breast Cancer </a:t>
            </a:r>
            <a:br>
              <a:rPr lang="en-US" sz="1800" dirty="0">
                <a:solidFill>
                  <a:schemeClr val="tx1"/>
                </a:solidFill>
                <a:sym typeface="Symbol" charset="2"/>
              </a:rPr>
            </a:br>
            <a:endParaRPr kumimoji="0" lang="en-US" altLang="en-US" sz="1800" b="1" i="0" u="none" strike="noStrike" kern="1200" cap="none" spc="0" normalizeH="0" baseline="0" noProof="0" dirty="0">
              <a:ln>
                <a:noFill/>
              </a:ln>
              <a:solidFill>
                <a:srgbClr val="990001"/>
              </a:solidFill>
              <a:effectLst/>
              <a:uLnTx/>
              <a:uFillTx/>
              <a:latin typeface="Arial" panose="020B0604020202020204" pitchFamily="34" charset="0"/>
              <a:ea typeface="+mj-ea"/>
              <a:cs typeface="Arial" panose="020B0604020202020204" pitchFamily="34" charset="0"/>
              <a:sym typeface="Symbol" pitchFamily="2" charset="2"/>
            </a:endParaRPr>
          </a:p>
          <a:p>
            <a:pPr lvl="0" algn="l">
              <a:lnSpc>
                <a:spcPct val="80000"/>
              </a:lnSpc>
              <a:defRPr/>
            </a:pPr>
            <a:r>
              <a:rPr lang="en-US" sz="1800" dirty="0">
                <a:solidFill>
                  <a:prstClr val="black"/>
                </a:solidFill>
              </a:rPr>
              <a:t>Joyce O’Shaughnessy, MD</a:t>
            </a:r>
          </a:p>
          <a:p>
            <a:pPr lvl="0" algn="l">
              <a:lnSpc>
                <a:spcPct val="80000"/>
              </a:lnSpc>
              <a:defRPr/>
            </a:pPr>
            <a:r>
              <a:rPr lang="en-US" sz="1800" b="0" dirty="0">
                <a:solidFill>
                  <a:prstClr val="black"/>
                </a:solidFill>
              </a:rPr>
              <a:t>Celebrating Women Chair in Breast Cancer Research</a:t>
            </a:r>
          </a:p>
          <a:p>
            <a:pPr lvl="0" algn="l">
              <a:lnSpc>
                <a:spcPct val="80000"/>
              </a:lnSpc>
              <a:defRPr/>
            </a:pPr>
            <a:r>
              <a:rPr lang="en-US" sz="1800" b="0" dirty="0">
                <a:solidFill>
                  <a:prstClr val="black"/>
                </a:solidFill>
              </a:rPr>
              <a:t>Baylor University Medical Center</a:t>
            </a:r>
          </a:p>
          <a:p>
            <a:pPr lvl="0" algn="l">
              <a:lnSpc>
                <a:spcPct val="80000"/>
              </a:lnSpc>
              <a:defRPr/>
            </a:pPr>
            <a:r>
              <a:rPr lang="en-US" sz="1800" b="0" dirty="0">
                <a:solidFill>
                  <a:prstClr val="black"/>
                </a:solidFill>
              </a:rPr>
              <a:t>Texas Oncology</a:t>
            </a:r>
          </a:p>
          <a:p>
            <a:pPr lvl="0" algn="l">
              <a:lnSpc>
                <a:spcPct val="80000"/>
              </a:lnSpc>
              <a:defRPr/>
            </a:pPr>
            <a:r>
              <a:rPr lang="en-US" sz="1800" b="0" dirty="0">
                <a:solidFill>
                  <a:prstClr val="black"/>
                </a:solidFill>
              </a:rPr>
              <a:t>US Oncology</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Symbol" charset="2"/>
            </a:endParaRPr>
          </a:p>
        </p:txBody>
      </p:sp>
    </p:spTree>
    <p:extLst>
      <p:ext uri="{BB962C8B-B14F-4D97-AF65-F5344CB8AC3E}">
        <p14:creationId xmlns:p14="http://schemas.microsoft.com/office/powerpoint/2010/main" val="806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F1C182-51C6-31E6-43AC-CBA58B8B691F}"/>
              </a:ext>
            </a:extLst>
          </p:cNvPr>
          <p:cNvSpPr/>
          <p:nvPr/>
        </p:nvSpPr>
        <p:spPr>
          <a:xfrm>
            <a:off x="10820400" y="434165"/>
            <a:ext cx="1371600" cy="1928035"/>
          </a:xfrm>
          <a:prstGeom prst="rect">
            <a:avLst/>
          </a:prstGeom>
          <a:solidFill>
            <a:srgbClr val="FAE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EFCD75A4-BE7C-40C2-9C32-D8AA301A08D3}"/>
              </a:ext>
            </a:extLst>
          </p:cNvPr>
          <p:cNvSpPr>
            <a:spLocks noGrp="1"/>
          </p:cNvSpPr>
          <p:nvPr>
            <p:ph idx="4294967295"/>
          </p:nvPr>
        </p:nvSpPr>
        <p:spPr>
          <a:xfrm>
            <a:off x="1050250" y="1618652"/>
            <a:ext cx="8329259" cy="1236398"/>
          </a:xfrm>
        </p:spPr>
        <p:txBody>
          <a:bodyPr>
            <a:normAutofit/>
          </a:bodyPr>
          <a:lstStyle/>
          <a:p>
            <a:r>
              <a:rPr lang="en-US" sz="2000" dirty="0">
                <a:latin typeface="Arial" panose="020B0604020202020204" pitchFamily="34" charset="0"/>
                <a:cs typeface="Arial" panose="020B0604020202020204" pitchFamily="34" charset="0"/>
              </a:rPr>
              <a:t>14-yr-old female with secretory breast cancer</a:t>
            </a:r>
          </a:p>
          <a:p>
            <a:r>
              <a:rPr lang="en-US" sz="2000" dirty="0">
                <a:latin typeface="Arial" panose="020B0604020202020204" pitchFamily="34" charset="0"/>
                <a:cs typeface="Arial" panose="020B0604020202020204" pitchFamily="34" charset="0"/>
              </a:rPr>
              <a:t>Previously treated with 4 lines of chemotherapy, repeated resections</a:t>
            </a:r>
          </a:p>
          <a:p>
            <a:r>
              <a:rPr lang="en-US" sz="2000" dirty="0">
                <a:latin typeface="Arial" panose="020B0604020202020204" pitchFamily="34" charset="0"/>
                <a:cs typeface="Arial" panose="020B0604020202020204" pitchFamily="34" charset="0"/>
              </a:rPr>
              <a:t>Received larotrectinib under expanded access</a:t>
            </a:r>
          </a:p>
        </p:txBody>
      </p:sp>
      <p:pic>
        <p:nvPicPr>
          <p:cNvPr id="17" name="Picture 16" descr="Akhter_160927_33.JPG">
            <a:extLst>
              <a:ext uri="{FF2B5EF4-FFF2-40B4-BE49-F238E27FC236}">
                <a16:creationId xmlns:a16="http://schemas.microsoft.com/office/drawing/2014/main" id="{1E3027E3-5101-416F-9A9B-D1845EBEDF1D}"/>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902"/>
                    </a14:imgEffect>
                    <a14:imgEffect>
                      <a14:saturation sat="110000"/>
                    </a14:imgEffect>
                  </a14:imgLayer>
                </a14:imgProps>
              </a:ext>
              <a:ext uri="{28A0092B-C50C-407E-A947-70E740481C1C}">
                <a14:useLocalDpi xmlns:a14="http://schemas.microsoft.com/office/drawing/2010/main" val="0"/>
              </a:ext>
            </a:extLst>
          </a:blip>
          <a:stretch>
            <a:fillRect/>
          </a:stretch>
        </p:blipFill>
        <p:spPr>
          <a:xfrm>
            <a:off x="7598919" y="3465788"/>
            <a:ext cx="2818666" cy="1881151"/>
          </a:xfrm>
          <a:prstGeom prst="rect">
            <a:avLst/>
          </a:prstGeom>
        </p:spPr>
      </p:pic>
      <p:pic>
        <p:nvPicPr>
          <p:cNvPr id="19" name="Picture 18" descr="Akhter_160913_17.JPG">
            <a:extLst>
              <a:ext uri="{FF2B5EF4-FFF2-40B4-BE49-F238E27FC236}">
                <a16:creationId xmlns:a16="http://schemas.microsoft.com/office/drawing/2014/main" id="{90E70503-05B0-4499-AA37-DB9A31591C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64" t="2337" r="2081" b="4849"/>
          <a:stretch/>
        </p:blipFill>
        <p:spPr>
          <a:xfrm>
            <a:off x="4734693" y="3465788"/>
            <a:ext cx="2777993" cy="1853189"/>
          </a:xfrm>
          <a:prstGeom prst="rect">
            <a:avLst/>
          </a:prstGeom>
        </p:spPr>
      </p:pic>
      <p:pic>
        <p:nvPicPr>
          <p:cNvPr id="20" name="Picture 19" descr="Akhter_160907_26.JPG">
            <a:extLst>
              <a:ext uri="{FF2B5EF4-FFF2-40B4-BE49-F238E27FC236}">
                <a16:creationId xmlns:a16="http://schemas.microsoft.com/office/drawing/2014/main" id="{BA3C21CF-89E4-4251-8765-0BF25B9BF5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60" t="-765" r="10113" b="17578"/>
          <a:stretch/>
        </p:blipFill>
        <p:spPr>
          <a:xfrm>
            <a:off x="1835101" y="3465786"/>
            <a:ext cx="2818666" cy="1887070"/>
          </a:xfrm>
          <a:prstGeom prst="rect">
            <a:avLst/>
          </a:prstGeom>
        </p:spPr>
      </p:pic>
      <p:sp>
        <p:nvSpPr>
          <p:cNvPr id="21" name="Content Placeholder 2">
            <a:extLst>
              <a:ext uri="{FF2B5EF4-FFF2-40B4-BE49-F238E27FC236}">
                <a16:creationId xmlns:a16="http://schemas.microsoft.com/office/drawing/2014/main" id="{CAA645EE-4866-46BD-B599-CB4AABA7A332}"/>
              </a:ext>
            </a:extLst>
          </p:cNvPr>
          <p:cNvSpPr txBox="1">
            <a:spLocks/>
          </p:cNvSpPr>
          <p:nvPr/>
        </p:nvSpPr>
        <p:spPr bwMode="auto">
          <a:xfrm>
            <a:off x="2796236" y="3174935"/>
            <a:ext cx="896399" cy="300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en-US"/>
            </a:defPPr>
            <a:lvl1pPr algn="ctr">
              <a:buNone/>
              <a:defRPr sz="1800" b="1"/>
            </a:lvl1pPr>
            <a:lvl2pPr marL="742950" indent="-28575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defRPr>
            </a:lvl2pPr>
            <a:lvl3pPr marL="1143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defRPr>
            </a:lvl3pPr>
            <a:lvl4pPr marL="1600200" indent="-22860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defRPr>
            </a:lvl4pPr>
            <a:lvl5pPr marL="20574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5pPr>
            <a:lvl6pPr marL="2514600" indent="-228600" fontAlgn="base">
              <a:lnSpc>
                <a:spcPct val="90000"/>
              </a:lnSpc>
              <a:spcBef>
                <a:spcPct val="35000"/>
              </a:spcBef>
              <a:spcAft>
                <a:spcPct val="25000"/>
              </a:spcAft>
              <a:buClr>
                <a:schemeClr val="accent2"/>
              </a:buClr>
              <a:buFont typeface="Arial" charset="0"/>
              <a:buChar char="–"/>
              <a:defRPr sz="1800"/>
            </a:lvl6pPr>
            <a:lvl7pPr marL="2971800" indent="-228600" fontAlgn="base">
              <a:lnSpc>
                <a:spcPct val="90000"/>
              </a:lnSpc>
              <a:spcBef>
                <a:spcPct val="35000"/>
              </a:spcBef>
              <a:spcAft>
                <a:spcPct val="25000"/>
              </a:spcAft>
              <a:buClr>
                <a:schemeClr val="accent2"/>
              </a:buClr>
              <a:buFont typeface="Arial" charset="0"/>
              <a:buChar char="–"/>
              <a:defRPr sz="1800"/>
            </a:lvl7pPr>
            <a:lvl8pPr marL="3429000" indent="-228600" fontAlgn="base">
              <a:lnSpc>
                <a:spcPct val="90000"/>
              </a:lnSpc>
              <a:spcBef>
                <a:spcPct val="35000"/>
              </a:spcBef>
              <a:spcAft>
                <a:spcPct val="25000"/>
              </a:spcAft>
              <a:buClr>
                <a:schemeClr val="accent2"/>
              </a:buClr>
              <a:buFont typeface="Arial" charset="0"/>
              <a:buChar char="–"/>
              <a:defRPr sz="1800"/>
            </a:lvl8pPr>
            <a:lvl9pPr marL="3886200" indent="-228600" fontAlgn="base">
              <a:lnSpc>
                <a:spcPct val="90000"/>
              </a:lnSpc>
              <a:spcBef>
                <a:spcPct val="35000"/>
              </a:spcBef>
              <a:spcAft>
                <a:spcPct val="25000"/>
              </a:spcAft>
              <a:buClr>
                <a:schemeClr val="accent2"/>
              </a:buClr>
              <a:buFont typeface="Arial" charset="0"/>
              <a:buChar char="–"/>
              <a:defRPr sz="1800"/>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Baseline</a:t>
            </a:r>
          </a:p>
        </p:txBody>
      </p:sp>
      <p:sp>
        <p:nvSpPr>
          <p:cNvPr id="22" name="TextBox 21">
            <a:extLst>
              <a:ext uri="{FF2B5EF4-FFF2-40B4-BE49-F238E27FC236}">
                <a16:creationId xmlns:a16="http://schemas.microsoft.com/office/drawing/2014/main" id="{245AB6CB-AA37-4403-9D62-C3A2D34458FF}"/>
              </a:ext>
            </a:extLst>
          </p:cNvPr>
          <p:cNvSpPr txBox="1"/>
          <p:nvPr/>
        </p:nvSpPr>
        <p:spPr>
          <a:xfrm>
            <a:off x="5858948" y="3171136"/>
            <a:ext cx="646332" cy="300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en-US"/>
            </a:defPPr>
            <a:lvl1pPr algn="ctr">
              <a:buNone/>
              <a:defRPr sz="1800" b="1"/>
            </a:lvl1pPr>
            <a:lvl2pPr marL="742950" indent="-28575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defRPr>
            </a:lvl2pPr>
            <a:lvl3pPr marL="1143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defRPr>
            </a:lvl3pPr>
            <a:lvl4pPr marL="1600200" indent="-22860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defRPr>
            </a:lvl4pPr>
            <a:lvl5pPr marL="20574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5pPr>
            <a:lvl6pPr marL="2514600" indent="-228600" fontAlgn="base">
              <a:lnSpc>
                <a:spcPct val="90000"/>
              </a:lnSpc>
              <a:spcBef>
                <a:spcPct val="35000"/>
              </a:spcBef>
              <a:spcAft>
                <a:spcPct val="25000"/>
              </a:spcAft>
              <a:buClr>
                <a:schemeClr val="accent2"/>
              </a:buClr>
              <a:buFont typeface="Arial" charset="0"/>
              <a:buChar char="–"/>
              <a:defRPr sz="1800"/>
            </a:lvl6pPr>
            <a:lvl7pPr marL="2971800" indent="-228600" fontAlgn="base">
              <a:lnSpc>
                <a:spcPct val="90000"/>
              </a:lnSpc>
              <a:spcBef>
                <a:spcPct val="35000"/>
              </a:spcBef>
              <a:spcAft>
                <a:spcPct val="25000"/>
              </a:spcAft>
              <a:buClr>
                <a:schemeClr val="accent2"/>
              </a:buClr>
              <a:buFont typeface="Arial" charset="0"/>
              <a:buChar char="–"/>
              <a:defRPr sz="1800"/>
            </a:lvl7pPr>
            <a:lvl8pPr marL="3429000" indent="-228600" fontAlgn="base">
              <a:lnSpc>
                <a:spcPct val="90000"/>
              </a:lnSpc>
              <a:spcBef>
                <a:spcPct val="35000"/>
              </a:spcBef>
              <a:spcAft>
                <a:spcPct val="25000"/>
              </a:spcAft>
              <a:buClr>
                <a:schemeClr val="accent2"/>
              </a:buClr>
              <a:buFont typeface="Arial" charset="0"/>
              <a:buChar char="–"/>
              <a:defRPr sz="1800"/>
            </a:lvl8pPr>
            <a:lvl9pPr marL="3886200" indent="-228600" fontAlgn="base">
              <a:lnSpc>
                <a:spcPct val="90000"/>
              </a:lnSpc>
              <a:spcBef>
                <a:spcPct val="35000"/>
              </a:spcBef>
              <a:spcAft>
                <a:spcPct val="25000"/>
              </a:spcAft>
              <a:buClr>
                <a:schemeClr val="accent2"/>
              </a:buClr>
              <a:buFont typeface="Arial" charset="0"/>
              <a:buChar char="–"/>
              <a:defRPr sz="1800"/>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Day 6</a:t>
            </a:r>
          </a:p>
        </p:txBody>
      </p:sp>
      <p:sp>
        <p:nvSpPr>
          <p:cNvPr id="23" name="TextBox 22">
            <a:extLst>
              <a:ext uri="{FF2B5EF4-FFF2-40B4-BE49-F238E27FC236}">
                <a16:creationId xmlns:a16="http://schemas.microsoft.com/office/drawing/2014/main" id="{C11284F6-C2AF-427D-B861-80D41C0C5486}"/>
              </a:ext>
            </a:extLst>
          </p:cNvPr>
          <p:cNvSpPr txBox="1"/>
          <p:nvPr/>
        </p:nvSpPr>
        <p:spPr>
          <a:xfrm>
            <a:off x="8636998" y="3181861"/>
            <a:ext cx="742511" cy="300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en-US"/>
            </a:defPPr>
            <a:lvl1pPr algn="ctr">
              <a:buNone/>
              <a:defRPr sz="1800" b="1"/>
            </a:lvl1pPr>
            <a:lvl2pPr marL="742950" indent="-28575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defRPr>
            </a:lvl2pPr>
            <a:lvl3pPr marL="1143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defRPr>
            </a:lvl3pPr>
            <a:lvl4pPr marL="1600200" indent="-22860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defRPr>
            </a:lvl4pPr>
            <a:lvl5pPr marL="20574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5pPr>
            <a:lvl6pPr marL="2514600" indent="-228600" fontAlgn="base">
              <a:lnSpc>
                <a:spcPct val="90000"/>
              </a:lnSpc>
              <a:spcBef>
                <a:spcPct val="35000"/>
              </a:spcBef>
              <a:spcAft>
                <a:spcPct val="25000"/>
              </a:spcAft>
              <a:buClr>
                <a:schemeClr val="accent2"/>
              </a:buClr>
              <a:buFont typeface="Arial" charset="0"/>
              <a:buChar char="–"/>
              <a:defRPr sz="1800"/>
            </a:lvl6pPr>
            <a:lvl7pPr marL="2971800" indent="-228600" fontAlgn="base">
              <a:lnSpc>
                <a:spcPct val="90000"/>
              </a:lnSpc>
              <a:spcBef>
                <a:spcPct val="35000"/>
              </a:spcBef>
              <a:spcAft>
                <a:spcPct val="25000"/>
              </a:spcAft>
              <a:buClr>
                <a:schemeClr val="accent2"/>
              </a:buClr>
              <a:buFont typeface="Arial" charset="0"/>
              <a:buChar char="–"/>
              <a:defRPr sz="1800"/>
            </a:lvl7pPr>
            <a:lvl8pPr marL="3429000" indent="-228600" fontAlgn="base">
              <a:lnSpc>
                <a:spcPct val="90000"/>
              </a:lnSpc>
              <a:spcBef>
                <a:spcPct val="35000"/>
              </a:spcBef>
              <a:spcAft>
                <a:spcPct val="25000"/>
              </a:spcAft>
              <a:buClr>
                <a:schemeClr val="accent2"/>
              </a:buClr>
              <a:buFont typeface="Arial" charset="0"/>
              <a:buChar char="–"/>
              <a:defRPr sz="1800"/>
            </a:lvl8pPr>
            <a:lvl9pPr marL="3886200" indent="-228600" fontAlgn="base">
              <a:lnSpc>
                <a:spcPct val="90000"/>
              </a:lnSpc>
              <a:spcBef>
                <a:spcPct val="35000"/>
              </a:spcBef>
              <a:spcAft>
                <a:spcPct val="25000"/>
              </a:spcAft>
              <a:buClr>
                <a:schemeClr val="accent2"/>
              </a:buClr>
              <a:buFont typeface="Arial" charset="0"/>
              <a:buChar char="–"/>
              <a:defRPr sz="1800"/>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Day 20</a:t>
            </a:r>
          </a:p>
        </p:txBody>
      </p:sp>
      <p:sp>
        <p:nvSpPr>
          <p:cNvPr id="2" name="Rectangle 1">
            <a:extLst>
              <a:ext uri="{FF2B5EF4-FFF2-40B4-BE49-F238E27FC236}">
                <a16:creationId xmlns:a16="http://schemas.microsoft.com/office/drawing/2014/main" id="{F2ECEC46-7960-F7B6-5A3B-24D0685DCEA3}"/>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806880B-F85E-B40A-9DD4-25B4C530C854}"/>
              </a:ext>
            </a:extLst>
          </p:cNvPr>
          <p:cNvSpPr txBox="1"/>
          <p:nvPr/>
        </p:nvSpPr>
        <p:spPr>
          <a:xfrm>
            <a:off x="274319" y="6245573"/>
            <a:ext cx="7269939" cy="415498"/>
          </a:xfrm>
          <a:prstGeom prst="rect">
            <a:avLst/>
          </a:prstGeom>
          <a:noFill/>
        </p:spPr>
        <p:txBody>
          <a:bodyPr wrap="non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8" normalizeH="0" baseline="0" noProof="0" dirty="0">
                <a:ln>
                  <a:noFill/>
                </a:ln>
                <a:effectLst/>
                <a:uLnTx/>
                <a:uFillTx/>
                <a:latin typeface="Arial" panose="020B0604020202020204" pitchFamily="34" charset="0"/>
                <a:cs typeface="Arial" panose="020B0604020202020204" pitchFamily="34" charset="0"/>
              </a:rPr>
              <a:t>Shukla N et al. </a:t>
            </a:r>
            <a:r>
              <a:rPr kumimoji="0" lang="en-US" altLang="en-US" sz="1000" b="0" i="1" u="none" strike="noStrike" kern="1200" cap="none" spc="-8" normalizeH="0" baseline="0" noProof="0" dirty="0">
                <a:ln>
                  <a:noFill/>
                </a:ln>
                <a:effectLst/>
                <a:uLnTx/>
                <a:uFillTx/>
                <a:latin typeface="Arial" panose="020B0604020202020204" pitchFamily="34" charset="0"/>
                <a:cs typeface="Arial" panose="020B0604020202020204" pitchFamily="34" charset="0"/>
              </a:rPr>
              <a:t>JCO Precis Oncol</a:t>
            </a:r>
            <a:r>
              <a:rPr kumimoji="0" lang="en-US" altLang="en-US" sz="1000" b="0" i="0" u="none" strike="noStrike" kern="1200" cap="none" spc="-8" normalizeH="0" baseline="0" noProof="0" dirty="0">
                <a:ln>
                  <a:noFill/>
                </a:ln>
                <a:effectLst/>
                <a:uLnTx/>
                <a:uFillTx/>
                <a:latin typeface="Arial" panose="020B0604020202020204" pitchFamily="34" charset="0"/>
                <a:cs typeface="Arial" panose="020B0604020202020204" pitchFamily="34" charset="0"/>
              </a:rPr>
              <a:t>. </a:t>
            </a:r>
            <a:r>
              <a:rPr lang="en-US" sz="1000" b="0" i="0" dirty="0">
                <a:effectLst/>
                <a:latin typeface="Arial" panose="020B0604020202020204" pitchFamily="34" charset="0"/>
                <a:cs typeface="Arial" panose="020B0604020202020204" pitchFamily="34" charset="0"/>
              </a:rPr>
              <a:t>2017;2017:PO.17.00034</a:t>
            </a:r>
            <a:r>
              <a:rPr kumimoji="0" lang="en-US" altLang="en-US" sz="1000" b="0" i="0" u="none" strike="noStrike" kern="1200" cap="none" spc="-8" normalizeH="0" baseline="0" noProof="0" dirty="0">
                <a:ln>
                  <a:noFill/>
                </a:ln>
                <a:effectLst/>
                <a:uLnTx/>
                <a:uFillTx/>
                <a:latin typeface="Arial" panose="020B0604020202020204" pitchFamily="34" charset="0"/>
                <a:cs typeface="Arial" panose="020B0604020202020204" pitchFamily="34" charset="0"/>
              </a:rPr>
              <a:t>. Reprinted with permission.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8" normalizeH="0" baseline="0" noProof="0" dirty="0">
                <a:ln>
                  <a:noFill/>
                </a:ln>
                <a:effectLst/>
                <a:uLnTx/>
                <a:uFillTx/>
                <a:latin typeface="Arial" panose="020B0604020202020204" pitchFamily="34" charset="0"/>
                <a:cs typeface="Arial" panose="020B0604020202020204" pitchFamily="34" charset="0"/>
              </a:rPr>
              <a:t>© 2017 American Society of Clinical Oncology. All rights reserved. </a:t>
            </a:r>
            <a:endParaRPr kumimoji="0" lang="en-US" sz="10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7169CFD-265B-8B68-5A70-970FC944E5C5}"/>
              </a:ext>
            </a:extLst>
          </p:cNvPr>
          <p:cNvSpPr txBox="1">
            <a:spLocks/>
          </p:cNvSpPr>
          <p:nvPr/>
        </p:nvSpPr>
        <p:spPr>
          <a:xfrm>
            <a:off x="0" y="533400"/>
            <a:ext cx="12192000" cy="914400"/>
          </a:xfrm>
          <a:prstGeom prst="rect">
            <a:avLst/>
          </a:prstGeom>
        </p:spPr>
        <p:txBody>
          <a:bodyPr anchor="ctr" anchorCtr="0"/>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2800" dirty="0"/>
              <a:t>Patient With Secretory Breast Cancer and </a:t>
            </a:r>
            <a:r>
              <a:rPr lang="en-US" sz="2800" i="1" dirty="0"/>
              <a:t>ETV6-NTRK3</a:t>
            </a:r>
            <a:r>
              <a:rPr lang="en-US" sz="2800" dirty="0"/>
              <a:t> Fusion</a:t>
            </a:r>
            <a:endParaRPr lang="en-US" sz="2800" dirty="0">
              <a:highlight>
                <a:srgbClr val="FFFF00"/>
              </a:highlight>
            </a:endParaRPr>
          </a:p>
        </p:txBody>
      </p:sp>
    </p:spTree>
    <p:extLst>
      <p:ext uri="{BB962C8B-B14F-4D97-AF65-F5344CB8AC3E}">
        <p14:creationId xmlns:p14="http://schemas.microsoft.com/office/powerpoint/2010/main" val="3127655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022959-CFBA-2BC2-CC64-5BEF0E512B42}"/>
              </a:ext>
            </a:extLst>
          </p:cNvPr>
          <p:cNvSpPr/>
          <p:nvPr/>
        </p:nvSpPr>
        <p:spPr>
          <a:xfrm>
            <a:off x="10820400" y="434165"/>
            <a:ext cx="1371600" cy="1928035"/>
          </a:xfrm>
          <a:prstGeom prst="rect">
            <a:avLst/>
          </a:prstGeom>
          <a:solidFill>
            <a:srgbClr val="FAE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graph and a diagram of a graph&#10;&#10;Description automatically generated">
            <a:extLst>
              <a:ext uri="{FF2B5EF4-FFF2-40B4-BE49-F238E27FC236}">
                <a16:creationId xmlns:a16="http://schemas.microsoft.com/office/drawing/2014/main" id="{3B625A74-B79B-D409-67B7-2314C90E894E}"/>
              </a:ext>
            </a:extLst>
          </p:cNvPr>
          <p:cNvPicPr>
            <a:picLocks noChangeAspect="1"/>
          </p:cNvPicPr>
          <p:nvPr/>
        </p:nvPicPr>
        <p:blipFill>
          <a:blip r:embed="rId2"/>
          <a:stretch>
            <a:fillRect/>
          </a:stretch>
        </p:blipFill>
        <p:spPr>
          <a:xfrm>
            <a:off x="4477253" y="1398182"/>
            <a:ext cx="3237494" cy="5114925"/>
          </a:xfrm>
          <a:prstGeom prst="rect">
            <a:avLst/>
          </a:prstGeom>
          <a:noFill/>
        </p:spPr>
      </p:pic>
      <p:sp>
        <p:nvSpPr>
          <p:cNvPr id="2" name="Rectangle 1">
            <a:extLst>
              <a:ext uri="{FF2B5EF4-FFF2-40B4-BE49-F238E27FC236}">
                <a16:creationId xmlns:a16="http://schemas.microsoft.com/office/drawing/2014/main" id="{6308609F-00D4-01EB-58AA-E72BC24E926A}"/>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3" name="Title 1">
            <a:extLst>
              <a:ext uri="{FF2B5EF4-FFF2-40B4-BE49-F238E27FC236}">
                <a16:creationId xmlns:a16="http://schemas.microsoft.com/office/drawing/2014/main" id="{3E3E6623-61F8-D017-5E36-87A80B819E6C}"/>
              </a:ext>
            </a:extLst>
          </p:cNvPr>
          <p:cNvSpPr txBox="1">
            <a:spLocks/>
          </p:cNvSpPr>
          <p:nvPr/>
        </p:nvSpPr>
        <p:spPr>
          <a:xfrm>
            <a:off x="0" y="533400"/>
            <a:ext cx="12192000" cy="914400"/>
          </a:xfrm>
          <a:prstGeom prst="rect">
            <a:avLst/>
          </a:prstGeom>
        </p:spPr>
        <p:txBody>
          <a:bodyPr anchor="ctr" anchorCtr="0"/>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2800" dirty="0"/>
              <a:t>Early Detection of Molecular Progression on MBC Therapy</a:t>
            </a:r>
            <a:endParaRPr lang="en-US" sz="2800" dirty="0">
              <a:highlight>
                <a:srgbClr val="FFFF00"/>
              </a:highlight>
            </a:endParaRPr>
          </a:p>
        </p:txBody>
      </p:sp>
    </p:spTree>
    <p:extLst>
      <p:ext uri="{BB962C8B-B14F-4D97-AF65-F5344CB8AC3E}">
        <p14:creationId xmlns:p14="http://schemas.microsoft.com/office/powerpoint/2010/main" val="217087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0C89-288F-4382-98C0-6881F7683D9F}"/>
              </a:ext>
            </a:extLst>
          </p:cNvPr>
          <p:cNvSpPr>
            <a:spLocks noGrp="1"/>
          </p:cNvSpPr>
          <p:nvPr>
            <p:ph type="title"/>
          </p:nvPr>
        </p:nvSpPr>
        <p:spPr>
          <a:xfrm>
            <a:off x="1" y="205506"/>
            <a:ext cx="12192000" cy="489820"/>
          </a:xfrm>
        </p:spPr>
        <p:txBody>
          <a:bodyPr/>
          <a:lstStyle/>
          <a:p>
            <a:r>
              <a:rPr lang="en-US" sz="2800" b="1" dirty="0">
                <a:latin typeface="Arial" panose="020B0604020202020204" pitchFamily="34" charset="0"/>
                <a:cs typeface="Arial" panose="020B0604020202020204" pitchFamily="34" charset="0"/>
              </a:rPr>
              <a:t>ctDNA changes as early predictors of response in metastatic disease</a:t>
            </a:r>
            <a:endParaRPr lang="en-US" sz="2000" b="1" dirty="0">
              <a:highlight>
                <a:srgbClr val="FFFF00"/>
              </a:highligh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DBFBEEE-81E6-4211-A902-4ABD85AAD930}"/>
              </a:ext>
            </a:extLst>
          </p:cNvPr>
          <p:cNvPicPr>
            <a:picLocks noChangeAspect="1"/>
          </p:cNvPicPr>
          <p:nvPr/>
        </p:nvPicPr>
        <p:blipFill>
          <a:blip r:embed="rId2"/>
          <a:stretch>
            <a:fillRect/>
          </a:stretch>
        </p:blipFill>
        <p:spPr>
          <a:xfrm>
            <a:off x="609600" y="1349722"/>
            <a:ext cx="4569222" cy="1555404"/>
          </a:xfrm>
          <a:prstGeom prst="rect">
            <a:avLst/>
          </a:prstGeom>
        </p:spPr>
      </p:pic>
      <p:pic>
        <p:nvPicPr>
          <p:cNvPr id="4" name="Picture 3">
            <a:extLst>
              <a:ext uri="{FF2B5EF4-FFF2-40B4-BE49-F238E27FC236}">
                <a16:creationId xmlns:a16="http://schemas.microsoft.com/office/drawing/2014/main" id="{F5518406-176B-48FD-91B4-6961531BAC22}"/>
              </a:ext>
            </a:extLst>
          </p:cNvPr>
          <p:cNvPicPr>
            <a:picLocks noChangeAspect="1"/>
          </p:cNvPicPr>
          <p:nvPr/>
        </p:nvPicPr>
        <p:blipFill>
          <a:blip r:embed="rId3"/>
          <a:stretch>
            <a:fillRect/>
          </a:stretch>
        </p:blipFill>
        <p:spPr>
          <a:xfrm>
            <a:off x="5212952" y="1405445"/>
            <a:ext cx="6242845" cy="1475360"/>
          </a:xfrm>
          <a:prstGeom prst="rect">
            <a:avLst/>
          </a:prstGeom>
        </p:spPr>
      </p:pic>
      <p:sp>
        <p:nvSpPr>
          <p:cNvPr id="16" name="Rectangle 15">
            <a:extLst>
              <a:ext uri="{FF2B5EF4-FFF2-40B4-BE49-F238E27FC236}">
                <a16:creationId xmlns:a16="http://schemas.microsoft.com/office/drawing/2014/main" id="{1996C1B2-2E08-4E6C-BB65-B5EFEB7285EB}"/>
              </a:ext>
            </a:extLst>
          </p:cNvPr>
          <p:cNvSpPr/>
          <p:nvPr/>
        </p:nvSpPr>
        <p:spPr>
          <a:xfrm>
            <a:off x="2632445" y="793581"/>
            <a:ext cx="7060459" cy="457200"/>
          </a:xfrm>
          <a:prstGeom prst="rect">
            <a:avLst/>
          </a:prstGeom>
        </p:spPr>
        <p:txBody>
          <a:bodyPr wrap="none"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sng" strike="noStrike" kern="1200" cap="none" spc="0" normalizeH="0" baseline="0" noProof="0" dirty="0">
                <a:ln>
                  <a:noFill/>
                </a:ln>
                <a:solidFill>
                  <a:srgbClr val="002B5C"/>
                </a:solidFill>
                <a:effectLst/>
                <a:uLnTx/>
                <a:uFillTx/>
                <a:latin typeface="Arial" panose="020B0604020202020204" pitchFamily="34" charset="0"/>
                <a:ea typeface="ヒラギノ角ゴ Pro W3"/>
                <a:cs typeface="Arial" panose="020B0604020202020204" pitchFamily="34" charset="0"/>
              </a:rPr>
              <a:t>PA</a:t>
            </a:r>
            <a:r>
              <a:rPr kumimoji="0" lang="fr-FR" sz="20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a:cs typeface="Arial" panose="020B0604020202020204" pitchFamily="34" charset="0"/>
              </a:rPr>
              <a:t>lbociclib &amp; ct</a:t>
            </a:r>
            <a:r>
              <a:rPr kumimoji="0" lang="fr-FR" sz="2000" b="1" i="0" u="sng" strike="noStrike" kern="1200" cap="none" spc="0" normalizeH="0" baseline="0" noProof="0" dirty="0">
                <a:ln>
                  <a:noFill/>
                </a:ln>
                <a:solidFill>
                  <a:srgbClr val="002B5C"/>
                </a:solidFill>
                <a:effectLst/>
                <a:uLnTx/>
                <a:uFillTx/>
                <a:latin typeface="Arial" panose="020B0604020202020204" pitchFamily="34" charset="0"/>
                <a:ea typeface="ヒラギノ角ゴ Pro W3"/>
                <a:cs typeface="Arial" panose="020B0604020202020204" pitchFamily="34" charset="0"/>
              </a:rPr>
              <a:t>D</a:t>
            </a:r>
            <a:r>
              <a:rPr kumimoji="0" lang="fr-FR" sz="20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a:cs typeface="Arial" panose="020B0604020202020204" pitchFamily="34" charset="0"/>
              </a:rPr>
              <a:t>N</a:t>
            </a:r>
            <a:r>
              <a:rPr kumimoji="0" lang="fr-FR" sz="2000" b="1" i="0" u="sng" strike="noStrike" kern="1200" cap="none" spc="0" normalizeH="0" baseline="0" noProof="0" dirty="0">
                <a:ln>
                  <a:noFill/>
                </a:ln>
                <a:solidFill>
                  <a:srgbClr val="002B5C"/>
                </a:solidFill>
                <a:effectLst/>
                <a:uLnTx/>
                <a:uFillTx/>
                <a:latin typeface="Arial" panose="020B0604020202020204" pitchFamily="34" charset="0"/>
                <a:ea typeface="ヒラギノ角ゴ Pro W3"/>
                <a:cs typeface="Arial" panose="020B0604020202020204" pitchFamily="34" charset="0"/>
              </a:rPr>
              <a:t>A</a:t>
            </a:r>
            <a:r>
              <a:rPr kumimoji="0" lang="fr-FR" sz="20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a:cs typeface="Arial" panose="020B0604020202020204" pitchFamily="34" charset="0"/>
              </a:rPr>
              <a:t> for </a:t>
            </a:r>
            <a:r>
              <a:rPr kumimoji="0" lang="fr-FR" sz="2000" b="1" i="1" u="none" strike="noStrike" kern="1200" cap="none" spc="0" normalizeH="0" baseline="0" noProof="0" dirty="0">
                <a:ln>
                  <a:noFill/>
                </a:ln>
                <a:solidFill>
                  <a:srgbClr val="002B5C"/>
                </a:solidFill>
                <a:effectLst/>
                <a:uLnTx/>
                <a:uFillTx/>
                <a:latin typeface="Arial" panose="020B0604020202020204" pitchFamily="34" charset="0"/>
                <a:ea typeface="ヒラギノ角ゴ Pro W3"/>
                <a:cs typeface="Arial" panose="020B0604020202020204" pitchFamily="34" charset="0"/>
              </a:rPr>
              <a:t>ESR1</a:t>
            </a:r>
            <a:r>
              <a:rPr kumimoji="0" lang="fr-FR" sz="2000" b="1" i="1" u="none" strike="noStrike" kern="1200" cap="none" spc="0" normalizeH="0" baseline="-25000" noProof="0" dirty="0">
                <a:ln>
                  <a:noFill/>
                </a:ln>
                <a:solidFill>
                  <a:srgbClr val="002B5C"/>
                </a:solidFill>
                <a:effectLst/>
                <a:uLnTx/>
                <a:uFillTx/>
                <a:latin typeface="Arial" panose="020B0604020202020204" pitchFamily="34" charset="0"/>
                <a:ea typeface="ヒラギノ角ゴ Pro W3"/>
                <a:cs typeface="Arial" panose="020B0604020202020204" pitchFamily="34" charset="0"/>
              </a:rPr>
              <a:t>mut</a:t>
            </a:r>
            <a:r>
              <a:rPr kumimoji="0" lang="fr-FR" sz="20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a:cs typeface="Arial" panose="020B0604020202020204" pitchFamily="34" charset="0"/>
              </a:rPr>
              <a:t> detection </a:t>
            </a:r>
            <a:r>
              <a:rPr kumimoji="0" lang="fr-FR" sz="2000" b="1" i="0" u="none" strike="noStrike" kern="1200" cap="none" spc="0" normalizeH="0" baseline="0" noProof="0" dirty="0">
                <a:ln>
                  <a:noFill/>
                </a:ln>
                <a:solidFill>
                  <a:srgbClr val="002B5C">
                    <a:lumMod val="50000"/>
                  </a:srgbClr>
                </a:solidFill>
                <a:effectLst/>
                <a:uLnTx/>
                <a:uFillTx/>
                <a:latin typeface="Arial" panose="020B0604020202020204" pitchFamily="34" charset="0"/>
                <a:ea typeface="ヒラギノ角ゴ Pro W3"/>
                <a:cs typeface="Arial" panose="020B0604020202020204" pitchFamily="34" charset="0"/>
              </a:rPr>
              <a:t>(</a:t>
            </a:r>
            <a:r>
              <a:rPr kumimoji="0" lang="fr-FR" sz="2000" b="1" i="0" u="none" strike="noStrike" kern="1200" cap="none" spc="0" normalizeH="0" baseline="0" noProof="0" dirty="0">
                <a:ln>
                  <a:noFill/>
                </a:ln>
                <a:solidFill>
                  <a:srgbClr val="002B5C"/>
                </a:solidFill>
                <a:effectLst/>
                <a:uLnTx/>
                <a:uFillTx/>
                <a:latin typeface="Arial" panose="020B0604020202020204" pitchFamily="34" charset="0"/>
                <a:ea typeface="ヒラギノ角ゴ Pro W3"/>
                <a:cs typeface="Arial" panose="020B0604020202020204" pitchFamily="34" charset="0"/>
              </a:rPr>
              <a:t>PADA-1</a:t>
            </a:r>
            <a:r>
              <a:rPr kumimoji="0" lang="fr-FR" sz="2000" b="1" i="0" u="none" strike="noStrike" kern="1200" cap="none" spc="0" normalizeH="0" baseline="0" noProof="0" dirty="0">
                <a:ln>
                  <a:noFill/>
                </a:ln>
                <a:solidFill>
                  <a:srgbClr val="002B5C">
                    <a:lumMod val="50000"/>
                  </a:srgbClr>
                </a:solidFill>
                <a:effectLst/>
                <a:uLnTx/>
                <a:uFillTx/>
                <a:latin typeface="Arial" panose="020B0604020202020204" pitchFamily="34" charset="0"/>
                <a:ea typeface="ヒラギノ角ゴ Pro W3"/>
                <a:cs typeface="Arial" panose="020B0604020202020204" pitchFamily="34" charset="0"/>
              </a:rPr>
              <a:t>) trial</a:t>
            </a:r>
            <a:endParaRPr kumimoji="0" lang="fr-FR" sz="2000" b="0" i="0" u="none" strike="noStrike" kern="1200" cap="none" spc="0" normalizeH="0" baseline="0" noProof="0" dirty="0">
              <a:ln>
                <a:noFill/>
              </a:ln>
              <a:solidFill>
                <a:srgbClr val="002B5C">
                  <a:lumMod val="50000"/>
                </a:srgbClr>
              </a:solidFill>
              <a:effectLst/>
              <a:uLnTx/>
              <a:uFillTx/>
              <a:latin typeface="Arial" panose="020B0604020202020204" pitchFamily="34" charset="0"/>
              <a:ea typeface="ヒラギノ角ゴ Pro W3"/>
              <a:cs typeface="Arial" panose="020B0604020202020204" pitchFamily="34" charset="0"/>
            </a:endParaRPr>
          </a:p>
        </p:txBody>
      </p:sp>
      <p:sp>
        <p:nvSpPr>
          <p:cNvPr id="5" name="TextBox 4">
            <a:extLst>
              <a:ext uri="{FF2B5EF4-FFF2-40B4-BE49-F238E27FC236}">
                <a16:creationId xmlns:a16="http://schemas.microsoft.com/office/drawing/2014/main" id="{BAB7FCD4-1571-4EC9-B888-762E49D02E7B}"/>
              </a:ext>
            </a:extLst>
          </p:cNvPr>
          <p:cNvSpPr txBox="1"/>
          <p:nvPr/>
        </p:nvSpPr>
        <p:spPr>
          <a:xfrm>
            <a:off x="5729287" y="2538412"/>
            <a:ext cx="914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C"/>
                </a:solidFill>
                <a:effectLst/>
                <a:uLnTx/>
                <a:uFillTx/>
                <a:latin typeface="Arial"/>
                <a:ea typeface="ヒラギノ角ゴ Pro W3"/>
              </a:rPr>
              <a:t>N = 172</a:t>
            </a:r>
          </a:p>
        </p:txBody>
      </p:sp>
      <p:sp>
        <p:nvSpPr>
          <p:cNvPr id="18" name="TextBox 17">
            <a:extLst>
              <a:ext uri="{FF2B5EF4-FFF2-40B4-BE49-F238E27FC236}">
                <a16:creationId xmlns:a16="http://schemas.microsoft.com/office/drawing/2014/main" id="{2F54653E-99AF-400D-97A3-159AA230D6ED}"/>
              </a:ext>
            </a:extLst>
          </p:cNvPr>
          <p:cNvSpPr txBox="1"/>
          <p:nvPr/>
        </p:nvSpPr>
        <p:spPr>
          <a:xfrm>
            <a:off x="976312" y="2300287"/>
            <a:ext cx="914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C"/>
                </a:solidFill>
                <a:effectLst/>
                <a:uLnTx/>
                <a:uFillTx/>
                <a:latin typeface="Arial"/>
                <a:ea typeface="ヒラギノ角ゴ Pro W3"/>
              </a:rPr>
              <a:t>N = 1017</a:t>
            </a:r>
          </a:p>
        </p:txBody>
      </p:sp>
      <p:pic>
        <p:nvPicPr>
          <p:cNvPr id="7" name="Picture 6">
            <a:extLst>
              <a:ext uri="{FF2B5EF4-FFF2-40B4-BE49-F238E27FC236}">
                <a16:creationId xmlns:a16="http://schemas.microsoft.com/office/drawing/2014/main" id="{19776508-A6EA-4476-BA40-D4D9466C4368}"/>
              </a:ext>
            </a:extLst>
          </p:cNvPr>
          <p:cNvPicPr>
            <a:picLocks noChangeAspect="1"/>
          </p:cNvPicPr>
          <p:nvPr/>
        </p:nvPicPr>
        <p:blipFill>
          <a:blip r:embed="rId4"/>
          <a:stretch>
            <a:fillRect/>
          </a:stretch>
        </p:blipFill>
        <p:spPr>
          <a:xfrm>
            <a:off x="164099" y="3342451"/>
            <a:ext cx="4998451" cy="2884169"/>
          </a:xfrm>
          <a:prstGeom prst="rect">
            <a:avLst/>
          </a:prstGeom>
          <a:ln w="19050">
            <a:solidFill>
              <a:schemeClr val="bg1"/>
            </a:solidFill>
          </a:ln>
        </p:spPr>
      </p:pic>
      <p:sp>
        <p:nvSpPr>
          <p:cNvPr id="8" name="Rectangle 7">
            <a:extLst>
              <a:ext uri="{FF2B5EF4-FFF2-40B4-BE49-F238E27FC236}">
                <a16:creationId xmlns:a16="http://schemas.microsoft.com/office/drawing/2014/main" id="{21AF1547-8B53-4F65-9B48-F27FEC415D23}"/>
              </a:ext>
            </a:extLst>
          </p:cNvPr>
          <p:cNvSpPr/>
          <p:nvPr/>
        </p:nvSpPr>
        <p:spPr>
          <a:xfrm>
            <a:off x="5724525" y="6491585"/>
            <a:ext cx="519112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ヒラギノ角ゴ Pro W3"/>
              </a:rPr>
              <a:t>Bidard FC, et al. The Lancet Oncology. 2022 Nov 1;23(11):1367-77.</a:t>
            </a:r>
          </a:p>
        </p:txBody>
      </p:sp>
      <p:pic>
        <p:nvPicPr>
          <p:cNvPr id="9" name="Picture 8">
            <a:extLst>
              <a:ext uri="{FF2B5EF4-FFF2-40B4-BE49-F238E27FC236}">
                <a16:creationId xmlns:a16="http://schemas.microsoft.com/office/drawing/2014/main" id="{DF8CC253-C21E-445C-807D-9E39E24CE24F}"/>
              </a:ext>
            </a:extLst>
          </p:cNvPr>
          <p:cNvPicPr>
            <a:picLocks noChangeAspect="1"/>
          </p:cNvPicPr>
          <p:nvPr/>
        </p:nvPicPr>
        <p:blipFill>
          <a:blip r:embed="rId5"/>
          <a:stretch>
            <a:fillRect/>
          </a:stretch>
        </p:blipFill>
        <p:spPr>
          <a:xfrm>
            <a:off x="7010400" y="3342452"/>
            <a:ext cx="5133221" cy="2705923"/>
          </a:xfrm>
          <a:prstGeom prst="rect">
            <a:avLst/>
          </a:prstGeom>
        </p:spPr>
      </p:pic>
      <p:cxnSp>
        <p:nvCxnSpPr>
          <p:cNvPr id="11" name="Straight Arrow Connector 10">
            <a:extLst>
              <a:ext uri="{FF2B5EF4-FFF2-40B4-BE49-F238E27FC236}">
                <a16:creationId xmlns:a16="http://schemas.microsoft.com/office/drawing/2014/main" id="{5AC7858A-3705-4DAF-BE93-DB53140E8C0F}"/>
              </a:ext>
            </a:extLst>
          </p:cNvPr>
          <p:cNvCxnSpPr>
            <a:cxnSpLocks/>
          </p:cNvCxnSpPr>
          <p:nvPr/>
        </p:nvCxnSpPr>
        <p:spPr bwMode="auto">
          <a:xfrm>
            <a:off x="5238750" y="4562475"/>
            <a:ext cx="1847850" cy="0"/>
          </a:xfrm>
          <a:prstGeom prst="straightConnector1">
            <a:avLst/>
          </a:prstGeom>
          <a:solidFill>
            <a:schemeClr val="accent1"/>
          </a:solidFill>
          <a:ln w="19050" cap="flat" cmpd="sng" algn="ctr">
            <a:solidFill>
              <a:schemeClr val="bg1"/>
            </a:solidFill>
            <a:prstDash val="solid"/>
            <a:round/>
            <a:headEnd type="none" w="med" len="med"/>
            <a:tailEnd type="triangle"/>
          </a:ln>
          <a:effectLst/>
        </p:spPr>
      </p:cxnSp>
      <p:sp>
        <p:nvSpPr>
          <p:cNvPr id="17" name="TextBox 16">
            <a:extLst>
              <a:ext uri="{FF2B5EF4-FFF2-40B4-BE49-F238E27FC236}">
                <a16:creationId xmlns:a16="http://schemas.microsoft.com/office/drawing/2014/main" id="{11D5B9D7-B849-4AE2-9016-AED427F51057}"/>
              </a:ext>
            </a:extLst>
          </p:cNvPr>
          <p:cNvSpPr txBox="1"/>
          <p:nvPr/>
        </p:nvSpPr>
        <p:spPr>
          <a:xfrm>
            <a:off x="5243512" y="4233862"/>
            <a:ext cx="17859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B5C"/>
                </a:solidFill>
                <a:effectLst/>
                <a:highlight>
                  <a:srgbClr val="FFFF00"/>
                </a:highlight>
                <a:uLnTx/>
                <a:uFillTx/>
                <a:latin typeface="Arial"/>
                <a:ea typeface="ヒラギノ角ゴ Pro W3"/>
              </a:rPr>
              <a:t>Is early switch better than sequential therapy ?</a:t>
            </a:r>
          </a:p>
        </p:txBody>
      </p:sp>
      <p:sp>
        <p:nvSpPr>
          <p:cNvPr id="15" name="TextBox 14">
            <a:extLst>
              <a:ext uri="{FF2B5EF4-FFF2-40B4-BE49-F238E27FC236}">
                <a16:creationId xmlns:a16="http://schemas.microsoft.com/office/drawing/2014/main" id="{5FF9C4DC-DC1B-4667-ABB9-C99789904BA2}"/>
              </a:ext>
            </a:extLst>
          </p:cNvPr>
          <p:cNvSpPr txBox="1"/>
          <p:nvPr/>
        </p:nvSpPr>
        <p:spPr>
          <a:xfrm flipH="1">
            <a:off x="7406681" y="3695478"/>
            <a:ext cx="1939337" cy="2308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Arial"/>
                <a:ea typeface="ヒラギノ角ゴ Pro W3"/>
              </a:rPr>
              <a:t>5.7 mo + 3.5 mo &lt; 11.9 months </a:t>
            </a:r>
          </a:p>
        </p:txBody>
      </p:sp>
      <p:sp>
        <p:nvSpPr>
          <p:cNvPr id="10" name="TextBox 9">
            <a:extLst>
              <a:ext uri="{FF2B5EF4-FFF2-40B4-BE49-F238E27FC236}">
                <a16:creationId xmlns:a16="http://schemas.microsoft.com/office/drawing/2014/main" id="{F819F7C5-E1A2-8D4B-5D73-8A286AD7A2C6}"/>
              </a:ext>
            </a:extLst>
          </p:cNvPr>
          <p:cNvSpPr txBox="1"/>
          <p:nvPr/>
        </p:nvSpPr>
        <p:spPr>
          <a:xfrm>
            <a:off x="274319" y="6537960"/>
            <a:ext cx="7269939" cy="274320"/>
          </a:xfrm>
          <a:prstGeom prst="rect">
            <a:avLst/>
          </a:prstGeom>
          <a:noFill/>
        </p:spPr>
        <p:txBody>
          <a:bodyPr wrap="none" rtlCol="0" anchor="ctr" anchorCtr="0">
            <a:noAutofit/>
          </a:bodyPr>
          <a:lstStyle/>
          <a:p>
            <a:r>
              <a:rPr kumimoji="0" lang="en-US" sz="1000" b="0" i="0" u="none" strike="noStrike" kern="1200" cap="none" spc="0" normalizeH="0" baseline="0" noProof="0" dirty="0">
                <a:ln>
                  <a:noFill/>
                </a:ln>
                <a:solidFill>
                  <a:srgbClr val="000000"/>
                </a:solidFill>
                <a:effectLst/>
                <a:uLnTx/>
                <a:uFillTx/>
                <a:latin typeface="Arial"/>
                <a:ea typeface="ヒラギノ角ゴ Pro W3"/>
              </a:rPr>
              <a:t>Bidard FC et al. </a:t>
            </a:r>
            <a:r>
              <a:rPr kumimoji="0" lang="en-US" sz="1000" b="0" i="1" u="none" strike="noStrike" kern="1200" cap="none" spc="0" normalizeH="0" baseline="0" noProof="0" dirty="0">
                <a:ln>
                  <a:noFill/>
                </a:ln>
                <a:solidFill>
                  <a:srgbClr val="000000"/>
                </a:solidFill>
                <a:effectLst/>
                <a:uLnTx/>
                <a:uFillTx/>
                <a:latin typeface="Arial"/>
                <a:ea typeface="ヒラギノ角ゴ Pro W3"/>
              </a:rPr>
              <a:t>Lancet Oncol</a:t>
            </a:r>
            <a:r>
              <a:rPr kumimoji="0" lang="en-US" sz="1000" b="0" i="0" u="none" strike="noStrike" kern="1200" cap="none" spc="0" normalizeH="0" baseline="0" noProof="0" dirty="0">
                <a:ln>
                  <a:noFill/>
                </a:ln>
                <a:solidFill>
                  <a:srgbClr val="000000"/>
                </a:solidFill>
                <a:effectLst/>
                <a:uLnTx/>
                <a:uFillTx/>
                <a:latin typeface="Arial"/>
                <a:ea typeface="ヒラギノ角ゴ Pro W3"/>
              </a:rPr>
              <a:t>. 2022;23(11):1367-1377.</a:t>
            </a:r>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81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96BB99-FA27-9847-524F-9AAE2210AC6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5F8387A-49D0-69EC-4A17-D472CBF75C34}"/>
              </a:ext>
            </a:extLst>
          </p:cNvPr>
          <p:cNvSpPr>
            <a:spLocks noGrp="1"/>
          </p:cNvSpPr>
          <p:nvPr>
            <p:ph type="body" sz="quarter" idx="10"/>
          </p:nvPr>
        </p:nvSpPr>
        <p:spPr/>
        <p:txBody>
          <a:bodyPr/>
          <a:lstStyle/>
          <a:p>
            <a:r>
              <a:rPr lang="en-US" dirty="0"/>
              <a:t>Mayer E</a:t>
            </a:r>
            <a:r>
              <a:rPr lang="en-GB" dirty="0"/>
              <a:t>, et al. ESMO 2025. Abstract 486MO. </a:t>
            </a:r>
          </a:p>
        </p:txBody>
      </p:sp>
      <p:sp>
        <p:nvSpPr>
          <p:cNvPr id="5" name="Title 1">
            <a:extLst>
              <a:ext uri="{FF2B5EF4-FFF2-40B4-BE49-F238E27FC236}">
                <a16:creationId xmlns:a16="http://schemas.microsoft.com/office/drawing/2014/main" id="{DAB1138F-8F30-7120-2F37-CD19F89C88EE}"/>
              </a:ext>
            </a:extLst>
          </p:cNvPr>
          <p:cNvSpPr txBox="1">
            <a:spLocks/>
          </p:cNvSpPr>
          <p:nvPr/>
        </p:nvSpPr>
        <p:spPr bwMode="auto">
          <a:xfrm>
            <a:off x="616903" y="170493"/>
            <a:ext cx="9355771" cy="1038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a:lstStyle>
          <a:p>
            <a:pPr marL="0" marR="0" lvl="0" indent="0" algn="l" defTabSz="914400" rtl="0" eaLnBrk="0" fontAlgn="base" latinLnBrk="0" hangingPunct="0">
              <a:lnSpc>
                <a:spcPct val="99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j-ea"/>
                <a:cs typeface="+mj-cs"/>
              </a:rPr>
              <a:t>SERENA-6 (Phase 3): PROs of camizestrant + CDK4/6 inhibitor for patients with </a:t>
            </a:r>
            <a:r>
              <a:rPr kumimoji="0" lang="en-GB" sz="2400" b="1" i="0" u="none" strike="noStrike" kern="1200" cap="none" spc="0" normalizeH="0" baseline="0" noProof="0" dirty="0">
                <a:ln>
                  <a:noFill/>
                </a:ln>
                <a:solidFill>
                  <a:schemeClr val="tx1"/>
                </a:solidFill>
                <a:effectLst/>
                <a:uLnTx/>
                <a:uFillTx/>
                <a:latin typeface="Calibri" panose="020F0502020204030204"/>
                <a:ea typeface="+mj-ea"/>
                <a:cs typeface="+mj-cs"/>
              </a:rPr>
              <a:t>HR+/HER2– advanced breast cancer</a:t>
            </a:r>
            <a:r>
              <a:rPr kumimoji="0" lang="en-US" sz="2400" b="1" i="0" u="none" strike="noStrike" kern="1200" cap="none" spc="0" normalizeH="0" baseline="0" noProof="0" dirty="0">
                <a:ln>
                  <a:noFill/>
                </a:ln>
                <a:solidFill>
                  <a:schemeClr val="tx1"/>
                </a:solidFill>
                <a:effectLst/>
                <a:uLnTx/>
                <a:uFillTx/>
                <a:latin typeface="Calibri" panose="020F0502020204030204"/>
                <a:ea typeface="+mj-ea"/>
                <a:cs typeface="+mj-cs"/>
              </a:rPr>
              <a:t> with emergent </a:t>
            </a:r>
            <a:r>
              <a:rPr kumimoji="0" lang="en-US" sz="2400" b="1" i="1" u="none" strike="noStrike" kern="1200" cap="none" spc="0" normalizeH="0" baseline="0" noProof="0" dirty="0">
                <a:ln>
                  <a:noFill/>
                </a:ln>
                <a:solidFill>
                  <a:schemeClr val="tx1"/>
                </a:solidFill>
                <a:effectLst/>
                <a:uLnTx/>
                <a:uFillTx/>
                <a:latin typeface="Calibri" panose="020F0502020204030204"/>
                <a:ea typeface="+mj-ea"/>
                <a:cs typeface="+mj-cs"/>
              </a:rPr>
              <a:t>ESR1</a:t>
            </a:r>
            <a:r>
              <a:rPr kumimoji="0" lang="en-US" sz="2400" b="1" i="0" u="none" strike="noStrike" kern="1200" cap="none" spc="0" normalizeH="0" baseline="0" noProof="0" dirty="0">
                <a:ln>
                  <a:noFill/>
                </a:ln>
                <a:solidFill>
                  <a:schemeClr val="tx1"/>
                </a:solidFill>
                <a:effectLst/>
                <a:uLnTx/>
                <a:uFillTx/>
                <a:latin typeface="Calibri" panose="020F0502020204030204"/>
                <a:ea typeface="+mj-ea"/>
                <a:cs typeface="+mj-cs"/>
              </a:rPr>
              <a:t>m disease during 1L ET prior to progressive disease</a:t>
            </a:r>
            <a:endParaRPr kumimoji="0" lang="en-US" sz="1400" b="1" i="0" u="none" strike="noStrike" kern="0" cap="none" spc="0" normalizeH="0" baseline="0" noProof="0" dirty="0">
              <a:ln>
                <a:noFill/>
              </a:ln>
              <a:solidFill>
                <a:schemeClr val="tx1"/>
              </a:solidFill>
              <a:effectLst/>
              <a:uLnTx/>
              <a:uFillTx/>
              <a:latin typeface="Calibri" panose="020F0502020204030204"/>
              <a:ea typeface="+mj-ea"/>
              <a:cs typeface="+mj-cs"/>
            </a:endParaRPr>
          </a:p>
        </p:txBody>
      </p:sp>
      <p:grpSp>
        <p:nvGrpSpPr>
          <p:cNvPr id="8" name="Group 7">
            <a:extLst>
              <a:ext uri="{FF2B5EF4-FFF2-40B4-BE49-F238E27FC236}">
                <a16:creationId xmlns:a16="http://schemas.microsoft.com/office/drawing/2014/main" id="{EBE2A355-5EC8-5B98-C7C0-2672A213C4B8}"/>
              </a:ext>
            </a:extLst>
          </p:cNvPr>
          <p:cNvGrpSpPr/>
          <p:nvPr/>
        </p:nvGrpSpPr>
        <p:grpSpPr>
          <a:xfrm>
            <a:off x="485065" y="4367458"/>
            <a:ext cx="3581848" cy="1804740"/>
            <a:chOff x="2349571" y="3960783"/>
            <a:chExt cx="4118964" cy="1577470"/>
          </a:xfrm>
        </p:grpSpPr>
        <p:sp>
          <p:nvSpPr>
            <p:cNvPr id="9" name="Rectangle 8">
              <a:extLst>
                <a:ext uri="{FF2B5EF4-FFF2-40B4-BE49-F238E27FC236}">
                  <a16:creationId xmlns:a16="http://schemas.microsoft.com/office/drawing/2014/main" id="{B2E20C34-FECF-ED2F-20E7-43509538E619}"/>
                </a:ext>
              </a:extLst>
            </p:cNvPr>
            <p:cNvSpPr/>
            <p:nvPr/>
          </p:nvSpPr>
          <p:spPr>
            <a:xfrm>
              <a:off x="2349571" y="4289067"/>
              <a:ext cx="4118964" cy="1249186"/>
            </a:xfrm>
            <a:prstGeom prst="rect">
              <a:avLst/>
            </a:prstGeom>
            <a:solidFill>
              <a:schemeClr val="tx2">
                <a:lumMod val="10000"/>
                <a:lumOff val="90000"/>
              </a:schemeClr>
            </a:solidFill>
            <a:ln w="9525" cap="flat" cmpd="sng" algn="ctr">
              <a:noFill/>
              <a:prstDash val="solid"/>
            </a:ln>
            <a:effectLst/>
          </p:spPr>
          <p:txBody>
            <a:bodyPr rtlCol="0" anchor="ctr" anchorCtr="0"/>
            <a:lstStyle/>
            <a:p>
              <a:pPr marL="151210" marR="0" lvl="0" indent="-151210" algn="l" defTabSz="914400" rtl="0" eaLnBrk="1" fontAlgn="base" latinLnBrk="0" hangingPunct="1">
                <a:lnSpc>
                  <a:spcPct val="100000"/>
                </a:lnSpc>
                <a:spcBef>
                  <a:spcPts val="18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Arial" charset="0"/>
                </a:rPr>
                <a:t>Visceral vs non-visceral disease</a:t>
              </a:r>
            </a:p>
            <a:p>
              <a:pPr marL="151210" marR="0" lvl="0" indent="-15121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223341"/>
                  </a:solidFill>
                  <a:effectLst/>
                  <a:uLnTx/>
                  <a:uFillTx/>
                  <a:latin typeface="Calibri" panose="020F0502020204030204"/>
                  <a:ea typeface="+mn-ea"/>
                  <a:cs typeface="Arial" charset="0"/>
                </a:rPr>
                <a:t>ESR1</a:t>
              </a: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Arial" charset="0"/>
                </a:rPr>
                <a:t>m detection at first test vs subsequent test</a:t>
              </a:r>
            </a:p>
            <a:p>
              <a:pPr marL="151210" marR="0" lvl="0" indent="-15121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Arial" charset="0"/>
                </a:rPr>
                <a:t>Time from AI + CDK4/6i initiation to randomization: &lt;18 months vs ≥18 months</a:t>
              </a:r>
            </a:p>
            <a:p>
              <a:pPr marL="151210" marR="0" lvl="0" indent="-15121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Arial" charset="0"/>
                </a:rPr>
                <a:t>Palbociclib vs ribociclib vs abemaciclib</a:t>
              </a:r>
            </a:p>
          </p:txBody>
        </p:sp>
        <p:sp>
          <p:nvSpPr>
            <p:cNvPr id="10" name="TextBox 9">
              <a:extLst>
                <a:ext uri="{FF2B5EF4-FFF2-40B4-BE49-F238E27FC236}">
                  <a16:creationId xmlns:a16="http://schemas.microsoft.com/office/drawing/2014/main" id="{D27F9ABA-4B66-3FCB-7332-96EE0EBFF271}"/>
                </a:ext>
              </a:extLst>
            </p:cNvPr>
            <p:cNvSpPr txBox="1"/>
            <p:nvPr/>
          </p:nvSpPr>
          <p:spPr>
            <a:xfrm>
              <a:off x="2358205" y="3960783"/>
              <a:ext cx="4110330" cy="328285"/>
            </a:xfrm>
            <a:prstGeom prst="rect">
              <a:avLst/>
            </a:prstGeom>
            <a:solidFill>
              <a:schemeClr val="tx2"/>
            </a:solidFill>
          </p:spPr>
          <p:txBody>
            <a:bodyPr wrap="square" rtlCol="0" anchor="ctr">
              <a:spAutoFit/>
            </a:bodyPr>
            <a:lstStyle/>
            <a:p>
              <a:pPr marL="0" marR="0" lvl="0" indent="0" algn="l" defTabSz="80642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Arial" charset="0"/>
                </a:rPr>
                <a:t>Stratification factors</a:t>
              </a:r>
              <a:endParaRPr kumimoji="0" lang="en-US" sz="1600" b="1" i="0" u="none" strike="noStrike" kern="0" cap="none" spc="0" normalizeH="0" baseline="30000" noProof="0" dirty="0">
                <a:ln>
                  <a:noFill/>
                </a:ln>
                <a:solidFill>
                  <a:prstClr val="white"/>
                </a:solidFill>
                <a:effectLst/>
                <a:uLnTx/>
                <a:uFillTx/>
                <a:latin typeface="Calibri" panose="020F0502020204030204"/>
                <a:ea typeface="MS PGothic" panose="020B0600070205080204" pitchFamily="34" charset="-128"/>
                <a:cs typeface="Arial" charset="0"/>
              </a:endParaRPr>
            </a:p>
          </p:txBody>
        </p:sp>
      </p:grpSp>
      <p:sp>
        <p:nvSpPr>
          <p:cNvPr id="11" name="Rectangle 10">
            <a:extLst>
              <a:ext uri="{FF2B5EF4-FFF2-40B4-BE49-F238E27FC236}">
                <a16:creationId xmlns:a16="http://schemas.microsoft.com/office/drawing/2014/main" id="{EB9ADBA1-FC40-0365-1C7B-F0FEDB20F124}"/>
              </a:ext>
            </a:extLst>
          </p:cNvPr>
          <p:cNvSpPr/>
          <p:nvPr/>
        </p:nvSpPr>
        <p:spPr>
          <a:xfrm>
            <a:off x="5370949" y="2260166"/>
            <a:ext cx="2196499" cy="768686"/>
          </a:xfrm>
          <a:prstGeom prst="rect">
            <a:avLst/>
          </a:prstGeom>
          <a:solidFill>
            <a:srgbClr val="1F6837"/>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Camizestrant</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(75 mg QD) + continuing CDK4/6i </a:t>
            </a:r>
            <a:b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 placebo for AI</a:t>
            </a:r>
          </a:p>
        </p:txBody>
      </p:sp>
      <p:sp>
        <p:nvSpPr>
          <p:cNvPr id="12" name="Rectangle 11">
            <a:extLst>
              <a:ext uri="{FF2B5EF4-FFF2-40B4-BE49-F238E27FC236}">
                <a16:creationId xmlns:a16="http://schemas.microsoft.com/office/drawing/2014/main" id="{7B4D358D-1051-06B4-9B7C-2501F218DEAE}"/>
              </a:ext>
            </a:extLst>
          </p:cNvPr>
          <p:cNvSpPr/>
          <p:nvPr/>
        </p:nvSpPr>
        <p:spPr>
          <a:xfrm>
            <a:off x="5370949" y="3269794"/>
            <a:ext cx="2196500" cy="922319"/>
          </a:xfrm>
          <a:prstGeom prst="rect">
            <a:avLst/>
          </a:prstGeom>
          <a:solidFill>
            <a:srgbClr val="4D4D4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Continuing AI </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(anastrozole/letrozole) </a:t>
            </a:r>
            <a:b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 CDK4/6i + placebo for camizestrant</a:t>
            </a:r>
          </a:p>
        </p:txBody>
      </p:sp>
      <p:sp>
        <p:nvSpPr>
          <p:cNvPr id="13" name="Rectangle: Rounded Corners 12">
            <a:extLst>
              <a:ext uri="{FF2B5EF4-FFF2-40B4-BE49-F238E27FC236}">
                <a16:creationId xmlns:a16="http://schemas.microsoft.com/office/drawing/2014/main" id="{02D90346-F035-C4EC-623A-7B1FFB0AFDA3}"/>
              </a:ext>
            </a:extLst>
          </p:cNvPr>
          <p:cNvSpPr/>
          <p:nvPr/>
        </p:nvSpPr>
        <p:spPr>
          <a:xfrm>
            <a:off x="459166" y="1711739"/>
            <a:ext cx="3382244" cy="2480373"/>
          </a:xfrm>
          <a:prstGeom prst="round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Key eligibility</a:t>
            </a:r>
          </a:p>
          <a:p>
            <a:pPr marL="151210" marR="0" lvl="0" indent="-15121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Female/male patients with ER+/HER2– advanced breast cancer</a:t>
            </a:r>
          </a:p>
          <a:p>
            <a:pPr marL="151210" marR="0" lvl="0" indent="-15121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All patients who have received AI + CDK4/6i (palbociclib, ribociclib, or abemaciclib) as initial endocrine-based therapy for advanced breast cancer for ≥6 months</a:t>
            </a:r>
          </a:p>
          <a:p>
            <a:pPr marL="151210" marR="0" lvl="0" indent="-15121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ESR1</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 detected in ctDNA with no evidence of disease progression</a:t>
            </a:r>
          </a:p>
        </p:txBody>
      </p:sp>
      <p:sp>
        <p:nvSpPr>
          <p:cNvPr id="14" name="Oval 13">
            <a:extLst>
              <a:ext uri="{FF2B5EF4-FFF2-40B4-BE49-F238E27FC236}">
                <a16:creationId xmlns:a16="http://schemas.microsoft.com/office/drawing/2014/main" id="{AE53D1CC-F241-F064-E227-C016A72C3F98}"/>
              </a:ext>
            </a:extLst>
          </p:cNvPr>
          <p:cNvSpPr/>
          <p:nvPr/>
        </p:nvSpPr>
        <p:spPr>
          <a:xfrm>
            <a:off x="4392819" y="2977667"/>
            <a:ext cx="527124" cy="5486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R</a:t>
            </a: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FFFFFF"/>
                </a:solidFill>
                <a:effectLst/>
                <a:uLnTx/>
                <a:uFillTx/>
                <a:latin typeface="Calibri" panose="020F0502020204030204"/>
                <a:ea typeface="+mn-ea"/>
                <a:cs typeface="+mn-cs"/>
              </a:rPr>
              <a:t>1:1</a:t>
            </a:r>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5087FB2-18C7-AA46-510E-6BDFA3BAA8BA}"/>
              </a:ext>
            </a:extLst>
          </p:cNvPr>
          <p:cNvCxnSpPr>
            <a:cxnSpLocks/>
            <a:endCxn id="14" idx="2"/>
          </p:cNvCxnSpPr>
          <p:nvPr/>
        </p:nvCxnSpPr>
        <p:spPr>
          <a:xfrm>
            <a:off x="3743674" y="3250389"/>
            <a:ext cx="649145" cy="159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A038A94-C37E-65DC-3C82-D985A59AAE47}"/>
              </a:ext>
            </a:extLst>
          </p:cNvPr>
          <p:cNvGrpSpPr/>
          <p:nvPr/>
        </p:nvGrpSpPr>
        <p:grpSpPr>
          <a:xfrm>
            <a:off x="4919943" y="2644509"/>
            <a:ext cx="451006" cy="1086445"/>
            <a:chOff x="4919943" y="2644509"/>
            <a:chExt cx="451006" cy="1086445"/>
          </a:xfrm>
        </p:grpSpPr>
        <p:cxnSp>
          <p:nvCxnSpPr>
            <p:cNvPr id="17" name="Connector: Elbow 16">
              <a:extLst>
                <a:ext uri="{FF2B5EF4-FFF2-40B4-BE49-F238E27FC236}">
                  <a16:creationId xmlns:a16="http://schemas.microsoft.com/office/drawing/2014/main" id="{F41A6021-FF59-40AC-89AD-D89038EAD5DD}"/>
                </a:ext>
              </a:extLst>
            </p:cNvPr>
            <p:cNvCxnSpPr>
              <a:cxnSpLocks/>
              <a:stCxn id="14" idx="6"/>
              <a:endCxn id="11" idx="1"/>
            </p:cNvCxnSpPr>
            <p:nvPr/>
          </p:nvCxnSpPr>
          <p:spPr>
            <a:xfrm flipV="1">
              <a:off x="4919943" y="2644509"/>
              <a:ext cx="451006" cy="60747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CBE5C935-030F-E87A-CCE1-03BCA434EEF5}"/>
                </a:ext>
              </a:extLst>
            </p:cNvPr>
            <p:cNvCxnSpPr>
              <a:cxnSpLocks/>
              <a:stCxn id="14" idx="6"/>
              <a:endCxn id="12" idx="1"/>
            </p:cNvCxnSpPr>
            <p:nvPr/>
          </p:nvCxnSpPr>
          <p:spPr>
            <a:xfrm>
              <a:off x="4919943" y="3251987"/>
              <a:ext cx="451006" cy="478967"/>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94BED180-FDFF-AA6F-32E7-A55F9DCEA678}"/>
              </a:ext>
            </a:extLst>
          </p:cNvPr>
          <p:cNvSpPr txBox="1"/>
          <p:nvPr/>
        </p:nvSpPr>
        <p:spPr>
          <a:xfrm>
            <a:off x="4304968" y="3494978"/>
            <a:ext cx="8738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600" b="1" i="0" u="none" strike="noStrike" kern="1200" cap="none" spc="0" normalizeH="0" baseline="0" noProof="0" dirty="0">
                <a:ln>
                  <a:noFill/>
                </a:ln>
                <a:solidFill>
                  <a:srgbClr val="223341"/>
                </a:solidFill>
                <a:effectLst/>
                <a:uLnTx/>
                <a:uFillTx/>
                <a:latin typeface="Calibri" panose="020F0502020204030204"/>
                <a:ea typeface="+mn-ea"/>
                <a:cs typeface="+mn-cs"/>
              </a:rPr>
              <a:t>N=315</a:t>
            </a:r>
          </a:p>
        </p:txBody>
      </p:sp>
      <p:sp>
        <p:nvSpPr>
          <p:cNvPr id="20" name="Rectangle 19">
            <a:extLst>
              <a:ext uri="{FF2B5EF4-FFF2-40B4-BE49-F238E27FC236}">
                <a16:creationId xmlns:a16="http://schemas.microsoft.com/office/drawing/2014/main" id="{7B02C845-6E55-77A0-230C-2FA4EE8B4A46}"/>
              </a:ext>
            </a:extLst>
          </p:cNvPr>
          <p:cNvSpPr/>
          <p:nvPr/>
        </p:nvSpPr>
        <p:spPr>
          <a:xfrm>
            <a:off x="8982834" y="2005552"/>
            <a:ext cx="2196499" cy="2209384"/>
          </a:xfrm>
          <a:prstGeom prst="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base" latinLnBrk="0" hangingPunct="1">
              <a:lnSpc>
                <a:spcPts val="1940"/>
              </a:lnSpc>
              <a:spcBef>
                <a:spcPct val="0"/>
              </a:spcBef>
              <a:spcAft>
                <a:spcPts val="200"/>
              </a:spcAft>
              <a:buClrTx/>
              <a:buSzTx/>
              <a:buFontTx/>
              <a:buNone/>
              <a:tabLst/>
              <a:defRPr/>
            </a:pPr>
            <a:r>
              <a:rPr kumimoji="0" lang="en-US" sz="1600" b="1" i="0" u="none" strike="noStrike" kern="1200" cap="none" spc="0" normalizeH="0" baseline="0" noProof="0" dirty="0">
                <a:ln>
                  <a:noFill/>
                </a:ln>
                <a:solidFill>
                  <a:srgbClr val="223341"/>
                </a:solidFill>
                <a:effectLst/>
                <a:uLnTx/>
                <a:uFillTx/>
                <a:latin typeface="Calibri" panose="020F0502020204030204"/>
                <a:ea typeface="+mn-ea"/>
                <a:cs typeface="+mn-cs"/>
              </a:rPr>
              <a:t>Primary endpoint:</a:t>
            </a:r>
          </a:p>
          <a:p>
            <a:pPr marL="269875" marR="0" lvl="0" indent="-150813" algn="l" defTabSz="914400" rtl="0" eaLnBrk="1" fontAlgn="base" latinLnBrk="0" hangingPunct="1">
              <a:lnSpc>
                <a:spcPts val="1940"/>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3341"/>
                </a:solidFill>
                <a:effectLst/>
                <a:uLnTx/>
                <a:uFillTx/>
                <a:latin typeface="Calibri" panose="020F0502020204030204"/>
                <a:ea typeface="+mn-ea"/>
                <a:cs typeface="+mn-cs"/>
              </a:rPr>
              <a:t>PFS by investigator (RECIST v1.1)</a:t>
            </a:r>
          </a:p>
          <a:p>
            <a:pPr marL="0" marR="0" lvl="0" indent="0" algn="l" defTabSz="914400" rtl="0" eaLnBrk="1" fontAlgn="base" latinLnBrk="0" hangingPunct="1">
              <a:lnSpc>
                <a:spcPts val="1940"/>
              </a:lnSpc>
              <a:spcBef>
                <a:spcPts val="600"/>
              </a:spcBef>
              <a:spcAft>
                <a:spcPts val="200"/>
              </a:spcAft>
              <a:buClrTx/>
              <a:buSzTx/>
              <a:buFontTx/>
              <a:buNone/>
              <a:tabLst/>
              <a:defRPr/>
            </a:pPr>
            <a:r>
              <a:rPr kumimoji="0" lang="en-US" sz="1600" b="1" i="0" u="none" strike="noStrike" kern="1200" cap="none" spc="0" normalizeH="0" baseline="0" noProof="0" dirty="0">
                <a:ln>
                  <a:noFill/>
                </a:ln>
                <a:solidFill>
                  <a:srgbClr val="223341"/>
                </a:solidFill>
                <a:effectLst/>
                <a:uLnTx/>
                <a:uFillTx/>
                <a:latin typeface="Calibri" panose="020F0502020204030204"/>
                <a:ea typeface="+mn-ea"/>
                <a:cs typeface="+mn-cs"/>
              </a:rPr>
              <a:t>Secondary endpoints:</a:t>
            </a:r>
          </a:p>
          <a:p>
            <a:pPr marL="269875" marR="0" lvl="0" indent="-150813" algn="l" defTabSz="914400" rtl="0" eaLnBrk="1" fontAlgn="base" latinLnBrk="0" hangingPunct="1">
              <a:lnSpc>
                <a:spcPts val="1940"/>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3341"/>
                </a:solidFill>
                <a:effectLst/>
                <a:uLnTx/>
                <a:uFillTx/>
                <a:latin typeface="Calibri" panose="020F0502020204030204"/>
                <a:ea typeface="+mn-ea"/>
                <a:cs typeface="+mn-cs"/>
              </a:rPr>
              <a:t>PFS2</a:t>
            </a:r>
          </a:p>
          <a:p>
            <a:pPr marL="269875" marR="0" lvl="0" indent="-150813" algn="l" defTabSz="914400" rtl="0" eaLnBrk="1" fontAlgn="base" latinLnBrk="0" hangingPunct="1">
              <a:lnSpc>
                <a:spcPts val="1940"/>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3341"/>
                </a:solidFill>
                <a:effectLst/>
                <a:uLnTx/>
                <a:uFillTx/>
                <a:latin typeface="Calibri" panose="020F0502020204030204"/>
                <a:ea typeface="+mn-ea"/>
                <a:cs typeface="+mn-cs"/>
              </a:rPr>
              <a:t>OS</a:t>
            </a:r>
          </a:p>
          <a:p>
            <a:pPr marL="269875" marR="0" lvl="0" indent="-150813" algn="l" defTabSz="914400" rtl="0" eaLnBrk="1" fontAlgn="base" latinLnBrk="0" hangingPunct="1">
              <a:lnSpc>
                <a:spcPts val="1940"/>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23341"/>
                </a:solidFill>
                <a:effectLst/>
                <a:uLnTx/>
                <a:uFillTx/>
                <a:latin typeface="Calibri" panose="020F0502020204030204"/>
                <a:ea typeface="+mn-ea"/>
                <a:cs typeface="+mn-cs"/>
              </a:rPr>
              <a:t>Safety</a:t>
            </a:r>
          </a:p>
          <a:p>
            <a:pPr marL="269875" marR="0" lvl="0" indent="-150813" algn="l" defTabSz="914400" rtl="0" eaLnBrk="1" fontAlgn="base" latinLnBrk="0" hangingPunct="1">
              <a:lnSpc>
                <a:spcPts val="1940"/>
              </a:lnSpc>
              <a:spcBef>
                <a:spcPct val="0"/>
              </a:spcBef>
              <a:spcAft>
                <a:spcPts val="2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PROs</a:t>
            </a:r>
          </a:p>
        </p:txBody>
      </p:sp>
      <p:sp>
        <p:nvSpPr>
          <p:cNvPr id="21" name="Rounded Rectangle 40">
            <a:extLst>
              <a:ext uri="{FF2B5EF4-FFF2-40B4-BE49-F238E27FC236}">
                <a16:creationId xmlns:a16="http://schemas.microsoft.com/office/drawing/2014/main" id="{502FA5A4-5C7D-BD18-0B26-83240492C331}"/>
              </a:ext>
            </a:extLst>
          </p:cNvPr>
          <p:cNvSpPr/>
          <p:nvPr/>
        </p:nvSpPr>
        <p:spPr>
          <a:xfrm>
            <a:off x="7619382" y="2197755"/>
            <a:ext cx="1311518" cy="1931947"/>
          </a:xfrm>
          <a:prstGeom prst="rect">
            <a:avLst/>
          </a:prstGeom>
          <a:solidFill>
            <a:schemeClr val="tx2">
              <a:lumMod val="10000"/>
              <a:lumOff val="90000"/>
            </a:schemeClr>
          </a:solidFill>
          <a:ln w="3175">
            <a:no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466725" rtl="0" eaLnBrk="1" fontAlgn="base" latinLnBrk="0" hangingPunct="1">
              <a:lnSpc>
                <a:spcPct val="95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23341"/>
                </a:solidFill>
                <a:effectLst/>
                <a:uLnTx/>
                <a:uFillTx/>
                <a:latin typeface="Calibri" panose="020F0502020204030204"/>
                <a:ea typeface="+mn-ea"/>
                <a:cs typeface="Museo Sans 300" panose="02000000000000000000" pitchFamily="2" charset="0"/>
              </a:rPr>
              <a:t>Until PD, unacceptable toxicity, patient withdrawal, or toxicity </a:t>
            </a:r>
          </a:p>
        </p:txBody>
      </p:sp>
      <p:sp>
        <p:nvSpPr>
          <p:cNvPr id="24" name="Rectangle: Rounded Corners 23">
            <a:extLst>
              <a:ext uri="{FF2B5EF4-FFF2-40B4-BE49-F238E27FC236}">
                <a16:creationId xmlns:a16="http://schemas.microsoft.com/office/drawing/2014/main" id="{9038404C-E369-1958-01C5-58A98FB04EC7}"/>
              </a:ext>
            </a:extLst>
          </p:cNvPr>
          <p:cNvSpPr/>
          <p:nvPr/>
        </p:nvSpPr>
        <p:spPr>
          <a:xfrm>
            <a:off x="4475425" y="1624460"/>
            <a:ext cx="2382572" cy="548641"/>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23341"/>
                </a:solidFill>
                <a:effectLst/>
                <a:uLnTx/>
                <a:uFillTx/>
                <a:latin typeface="Calibri" panose="020F0502020204030204"/>
                <a:ea typeface="+mn-ea"/>
                <a:cs typeface="+mn-cs"/>
              </a:rPr>
              <a:t>ctDNA testing for </a:t>
            </a:r>
            <a:r>
              <a:rPr kumimoji="0" lang="en-US" sz="1600" b="0" i="1" u="none" strike="noStrike" kern="1200" cap="none" spc="0" normalizeH="0" baseline="0" noProof="0" dirty="0">
                <a:ln>
                  <a:noFill/>
                </a:ln>
                <a:solidFill>
                  <a:srgbClr val="223341"/>
                </a:solidFill>
                <a:effectLst/>
                <a:uLnTx/>
                <a:uFillTx/>
                <a:latin typeface="Calibri" panose="020F0502020204030204"/>
                <a:ea typeface="+mn-ea"/>
                <a:cs typeface="+mn-cs"/>
              </a:rPr>
              <a:t>ESR1</a:t>
            </a:r>
            <a:r>
              <a:rPr kumimoji="0" lang="en-US" sz="1600" b="0" i="0" u="none" strike="noStrike" kern="1200" cap="none" spc="0" normalizeH="0" baseline="0" noProof="0" dirty="0">
                <a:ln>
                  <a:noFill/>
                </a:ln>
                <a:solidFill>
                  <a:srgbClr val="223341"/>
                </a:solidFill>
                <a:effectLst/>
                <a:uLnTx/>
                <a:uFillTx/>
                <a:latin typeface="Calibri" panose="020F0502020204030204"/>
                <a:ea typeface="+mn-ea"/>
                <a:cs typeface="+mn-cs"/>
              </a:rPr>
              <a:t>m every 2</a:t>
            </a:r>
            <a:r>
              <a:rPr kumimoji="0" lang="en-US" sz="1600" b="0" i="0" u="none" strike="noStrike" kern="1200" cap="none" spc="0" normalizeH="0" baseline="0" noProof="0" dirty="0">
                <a:ln>
                  <a:noFill/>
                </a:ln>
                <a:solidFill>
                  <a:srgbClr val="223341"/>
                </a:solidFill>
                <a:effectLst/>
                <a:uLnTx/>
                <a:uFillTx/>
                <a:latin typeface="Calibri" panose="020F0502020204030204"/>
                <a:ea typeface="+mn-ea"/>
                <a:cs typeface="Arial" panose="020B0604020202020204" pitchFamily="34" charset="0"/>
              </a:rPr>
              <a:t>–3 months </a:t>
            </a:r>
            <a:endParaRPr kumimoji="0" lang="en-US" sz="1600" b="0" i="0" u="none" strike="noStrike" kern="1200" cap="none" spc="0" normalizeH="0" baseline="0" noProof="0" dirty="0">
              <a:ln>
                <a:noFill/>
              </a:ln>
              <a:solidFill>
                <a:srgbClr val="223341"/>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DCE72C0D-D85F-97E6-ECDD-6BE5529AD1A8}"/>
              </a:ext>
            </a:extLst>
          </p:cNvPr>
          <p:cNvGrpSpPr/>
          <p:nvPr/>
        </p:nvGrpSpPr>
        <p:grpSpPr>
          <a:xfrm>
            <a:off x="4066913" y="1982729"/>
            <a:ext cx="397565" cy="1275402"/>
            <a:chOff x="7945624" y="5798773"/>
            <a:chExt cx="397565" cy="318052"/>
          </a:xfrm>
        </p:grpSpPr>
        <p:cxnSp>
          <p:nvCxnSpPr>
            <p:cNvPr id="26" name="Straight Connector 25">
              <a:extLst>
                <a:ext uri="{FF2B5EF4-FFF2-40B4-BE49-F238E27FC236}">
                  <a16:creationId xmlns:a16="http://schemas.microsoft.com/office/drawing/2014/main" id="{6AA33D0B-70A5-5827-B41C-40F63C59D96D}"/>
                </a:ext>
              </a:extLst>
            </p:cNvPr>
            <p:cNvCxnSpPr/>
            <p:nvPr/>
          </p:nvCxnSpPr>
          <p:spPr>
            <a:xfrm flipV="1">
              <a:off x="7945625" y="5798773"/>
              <a:ext cx="0" cy="318052"/>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646A626-DFCE-0E0C-6E60-6388338258B2}"/>
                </a:ext>
              </a:extLst>
            </p:cNvPr>
            <p:cNvCxnSpPr/>
            <p:nvPr/>
          </p:nvCxnSpPr>
          <p:spPr>
            <a:xfrm>
              <a:off x="7945624" y="5798773"/>
              <a:ext cx="397565"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9F35666D-4D18-324A-260D-3AB52C62D2F7}"/>
              </a:ext>
            </a:extLst>
          </p:cNvPr>
          <p:cNvPicPr>
            <a:picLocks noChangeAspect="1"/>
          </p:cNvPicPr>
          <p:nvPr/>
        </p:nvPicPr>
        <p:blipFill>
          <a:blip r:embed="rId2"/>
          <a:stretch>
            <a:fillRect/>
          </a:stretch>
        </p:blipFill>
        <p:spPr>
          <a:xfrm>
            <a:off x="4144719" y="4429479"/>
            <a:ext cx="7655168" cy="2125932"/>
          </a:xfrm>
          <a:prstGeom prst="rect">
            <a:avLst/>
          </a:prstGeom>
        </p:spPr>
      </p:pic>
    </p:spTree>
    <p:extLst>
      <p:ext uri="{BB962C8B-B14F-4D97-AF65-F5344CB8AC3E}">
        <p14:creationId xmlns:p14="http://schemas.microsoft.com/office/powerpoint/2010/main" val="3012356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6AD91F-2A1C-DD25-500A-C068E4348E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26ECB-6401-6686-3EEB-2BDD8CB5C03F}"/>
              </a:ext>
            </a:extLst>
          </p:cNvPr>
          <p:cNvSpPr>
            <a:spLocks noGrp="1"/>
          </p:cNvSpPr>
          <p:nvPr>
            <p:ph type="title"/>
          </p:nvPr>
        </p:nvSpPr>
        <p:spPr>
          <a:xfrm>
            <a:off x="612775" y="169863"/>
            <a:ext cx="9093200" cy="833437"/>
          </a:xfrm>
        </p:spPr>
        <p:txBody>
          <a:bodyPr/>
          <a:lstStyle/>
          <a:p>
            <a:r>
              <a:rPr lang="en-US" dirty="0">
                <a:solidFill>
                  <a:schemeClr val="tx1"/>
                </a:solidFill>
              </a:rPr>
              <a:t>SERENA-6 (Phase 3): PFS and EORTC QLQ-C30</a:t>
            </a:r>
          </a:p>
        </p:txBody>
      </p:sp>
      <p:sp>
        <p:nvSpPr>
          <p:cNvPr id="4" name="Text Placeholder 3">
            <a:extLst>
              <a:ext uri="{FF2B5EF4-FFF2-40B4-BE49-F238E27FC236}">
                <a16:creationId xmlns:a16="http://schemas.microsoft.com/office/drawing/2014/main" id="{858081D5-C342-660A-A2B3-B59248A01B7E}"/>
              </a:ext>
            </a:extLst>
          </p:cNvPr>
          <p:cNvSpPr>
            <a:spLocks noGrp="1"/>
          </p:cNvSpPr>
          <p:nvPr>
            <p:ph type="body" sz="quarter" idx="10"/>
          </p:nvPr>
        </p:nvSpPr>
        <p:spPr>
          <a:xfrm>
            <a:off x="616903" y="6217287"/>
            <a:ext cx="11176168" cy="416589"/>
          </a:xfrm>
        </p:spPr>
        <p:txBody>
          <a:bodyPr/>
          <a:lstStyle/>
          <a:p>
            <a:r>
              <a:rPr lang="en-US" dirty="0"/>
              <a:t>1. Bidard FC, et al. N Engl J Med 2025;393:569–80</a:t>
            </a:r>
            <a:br>
              <a:rPr lang="en-US" dirty="0"/>
            </a:br>
            <a:r>
              <a:rPr lang="en-US" dirty="0"/>
              <a:t>Turner NC, et al. ASCO 2025. Abstract LBA4.</a:t>
            </a:r>
          </a:p>
        </p:txBody>
      </p:sp>
      <p:sp>
        <p:nvSpPr>
          <p:cNvPr id="9" name="TextBox 8">
            <a:extLst>
              <a:ext uri="{FF2B5EF4-FFF2-40B4-BE49-F238E27FC236}">
                <a16:creationId xmlns:a16="http://schemas.microsoft.com/office/drawing/2014/main" id="{A141961D-94D7-40C4-9A7E-91156E64AD50}"/>
              </a:ext>
            </a:extLst>
          </p:cNvPr>
          <p:cNvSpPr txBox="1"/>
          <p:nvPr/>
        </p:nvSpPr>
        <p:spPr>
          <a:xfrm>
            <a:off x="1593639" y="1489824"/>
            <a:ext cx="35183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US" sz="1800" b="1" i="0" u="none" strike="noStrike" kern="1200" cap="none" spc="0" normalizeH="0" baseline="0" noProof="0" dirty="0">
                <a:ln>
                  <a:noFill/>
                </a:ln>
                <a:solidFill>
                  <a:srgbClr val="223341"/>
                </a:solidFill>
                <a:effectLst/>
                <a:uLnTx/>
                <a:uFillTx/>
                <a:latin typeface="Calibri" panose="020F0502020204030204"/>
                <a:ea typeface="+mn-ea"/>
                <a:cs typeface="+mn-cs"/>
              </a:rPr>
              <a:t>PFS by investigator</a:t>
            </a:r>
          </a:p>
        </p:txBody>
      </p:sp>
      <p:graphicFrame>
        <p:nvGraphicFramePr>
          <p:cNvPr id="164" name="Table 163">
            <a:extLst>
              <a:ext uri="{FF2B5EF4-FFF2-40B4-BE49-F238E27FC236}">
                <a16:creationId xmlns:a16="http://schemas.microsoft.com/office/drawing/2014/main" id="{6042F9F0-8344-2D9E-04EE-AEB0BD3DE142}"/>
              </a:ext>
            </a:extLst>
          </p:cNvPr>
          <p:cNvGraphicFramePr>
            <a:graphicFrameLocks noGrp="1"/>
          </p:cNvGraphicFramePr>
          <p:nvPr/>
        </p:nvGraphicFramePr>
        <p:xfrm>
          <a:off x="2591690" y="2217522"/>
          <a:ext cx="3479448" cy="1008126"/>
        </p:xfrm>
        <a:graphic>
          <a:graphicData uri="http://schemas.openxmlformats.org/drawingml/2006/table">
            <a:tbl>
              <a:tblPr firstRow="1" bandRow="1">
                <a:tableStyleId>{5C22544A-7EE6-4342-B048-85BDC9FD1C3A}</a:tableStyleId>
              </a:tblPr>
              <a:tblGrid>
                <a:gridCol w="1035550">
                  <a:extLst>
                    <a:ext uri="{9D8B030D-6E8A-4147-A177-3AD203B41FA5}">
                      <a16:colId xmlns:a16="http://schemas.microsoft.com/office/drawing/2014/main" val="2205016415"/>
                    </a:ext>
                  </a:extLst>
                </a:gridCol>
                <a:gridCol w="1242660">
                  <a:extLst>
                    <a:ext uri="{9D8B030D-6E8A-4147-A177-3AD203B41FA5}">
                      <a16:colId xmlns:a16="http://schemas.microsoft.com/office/drawing/2014/main" val="1709797482"/>
                    </a:ext>
                  </a:extLst>
                </a:gridCol>
                <a:gridCol w="1201238">
                  <a:extLst>
                    <a:ext uri="{9D8B030D-6E8A-4147-A177-3AD203B41FA5}">
                      <a16:colId xmlns:a16="http://schemas.microsoft.com/office/drawing/2014/main" val="109580436"/>
                    </a:ext>
                  </a:extLst>
                </a:gridCol>
              </a:tblGrid>
              <a:tr h="0">
                <a:tc>
                  <a:txBody>
                    <a:bodyPr/>
                    <a:lstStyle/>
                    <a:p>
                      <a:pPr>
                        <a:lnSpc>
                          <a:spcPct val="90000"/>
                        </a:lnSpc>
                      </a:pPr>
                      <a:endParaRPr lang="en-US" sz="105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50" dirty="0">
                          <a:solidFill>
                            <a:schemeClr val="accent5">
                              <a:lumMod val="75000"/>
                            </a:schemeClr>
                          </a:solidFill>
                        </a:rPr>
                        <a:t>Camizestrant +</a:t>
                      </a:r>
                      <a:br>
                        <a:rPr lang="en-US" sz="1050" dirty="0">
                          <a:solidFill>
                            <a:schemeClr val="accent5">
                              <a:lumMod val="75000"/>
                            </a:schemeClr>
                          </a:solidFill>
                        </a:rPr>
                      </a:br>
                      <a:r>
                        <a:rPr lang="en-US" sz="1050" dirty="0">
                          <a:solidFill>
                            <a:schemeClr val="accent5">
                              <a:lumMod val="75000"/>
                            </a:schemeClr>
                          </a:solidFill>
                        </a:rPr>
                        <a:t>CDK4/6i (n=157)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50" dirty="0">
                          <a:solidFill>
                            <a:srgbClr val="4D4D4D"/>
                          </a:solidFill>
                        </a:rPr>
                        <a:t>AI + </a:t>
                      </a:r>
                      <a:br>
                        <a:rPr lang="en-US" sz="1050" dirty="0">
                          <a:solidFill>
                            <a:srgbClr val="4D4D4D"/>
                          </a:solidFill>
                        </a:rPr>
                      </a:br>
                      <a:r>
                        <a:rPr lang="en-US" sz="1050" dirty="0">
                          <a:solidFill>
                            <a:srgbClr val="4D4D4D"/>
                          </a:solidFill>
                        </a:rPr>
                        <a:t>CDK4/6i (n=158)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438287"/>
                  </a:ext>
                </a:extLst>
              </a:tr>
              <a:tr h="0">
                <a:tc>
                  <a:txBody>
                    <a:bodyPr/>
                    <a:lstStyle/>
                    <a:p>
                      <a:pPr algn="r">
                        <a:lnSpc>
                          <a:spcPct val="90000"/>
                        </a:lnSpc>
                      </a:pPr>
                      <a:r>
                        <a:rPr lang="en-US" sz="1050" b="0" dirty="0">
                          <a:solidFill>
                            <a:srgbClr val="223341"/>
                          </a:solidFill>
                        </a:rPr>
                        <a:t>PFS events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50" dirty="0">
                          <a:solidFill>
                            <a:srgbClr val="223341"/>
                          </a:solidFill>
                        </a:rPr>
                        <a:t>71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50" dirty="0">
                          <a:solidFill>
                            <a:srgbClr val="22334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5423422"/>
                  </a:ext>
                </a:extLst>
              </a:tr>
              <a:tr h="0">
                <a:tc>
                  <a:txBody>
                    <a:bodyPr/>
                    <a:lstStyle/>
                    <a:p>
                      <a:pPr algn="r">
                        <a:lnSpc>
                          <a:spcPct val="90000"/>
                        </a:lnSpc>
                      </a:pPr>
                      <a:r>
                        <a:rPr lang="en-US" sz="1050" b="0" dirty="0">
                          <a:solidFill>
                            <a:srgbClr val="223341"/>
                          </a:solidFill>
                        </a:rPr>
                        <a:t>Median PFS, months (95% CI)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50" b="1" dirty="0">
                          <a:solidFill>
                            <a:srgbClr val="223341"/>
                          </a:solidFill>
                        </a:rPr>
                        <a:t>16.0</a:t>
                      </a:r>
                    </a:p>
                    <a:p>
                      <a:pPr algn="ctr">
                        <a:lnSpc>
                          <a:spcPct val="90000"/>
                        </a:lnSpc>
                      </a:pPr>
                      <a:r>
                        <a:rPr lang="en-US" sz="1050" dirty="0">
                          <a:solidFill>
                            <a:srgbClr val="223341"/>
                          </a:solidFill>
                        </a:rPr>
                        <a:t>(12.7, 18.2)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50" b="1" dirty="0">
                          <a:solidFill>
                            <a:srgbClr val="223341"/>
                          </a:solidFill>
                        </a:rPr>
                        <a:t>9.2 </a:t>
                      </a:r>
                    </a:p>
                    <a:p>
                      <a:pPr algn="ctr">
                        <a:lnSpc>
                          <a:spcPct val="90000"/>
                        </a:lnSpc>
                      </a:pPr>
                      <a:r>
                        <a:rPr lang="en-US" sz="1050" dirty="0">
                          <a:solidFill>
                            <a:srgbClr val="223341"/>
                          </a:solidFill>
                        </a:rPr>
                        <a:t>(7.2, 9.5)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3399929"/>
                  </a:ext>
                </a:extLst>
              </a:tr>
              <a:tr h="0">
                <a:tc>
                  <a:txBody>
                    <a:bodyPr/>
                    <a:lstStyle/>
                    <a:p>
                      <a:pPr algn="r">
                        <a:lnSpc>
                          <a:spcPct val="90000"/>
                        </a:lnSpc>
                      </a:pPr>
                      <a:r>
                        <a:rPr lang="en-US" sz="1050" b="0" dirty="0">
                          <a:solidFill>
                            <a:srgbClr val="223341"/>
                          </a:solidFill>
                        </a:rPr>
                        <a:t>Adjusted HR </a:t>
                      </a:r>
                      <a:br>
                        <a:rPr lang="en-US" sz="1050" b="0" dirty="0">
                          <a:solidFill>
                            <a:srgbClr val="223341"/>
                          </a:solidFill>
                        </a:rPr>
                      </a:br>
                      <a:r>
                        <a:rPr lang="en-US" sz="1050" b="0" dirty="0">
                          <a:solidFill>
                            <a:srgbClr val="223341"/>
                          </a:solidFill>
                        </a:rPr>
                        <a:t>(95% Cl)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90000"/>
                        </a:lnSpc>
                      </a:pPr>
                      <a:r>
                        <a:rPr lang="en-US" sz="1050" b="1" dirty="0">
                          <a:solidFill>
                            <a:srgbClr val="223341"/>
                          </a:solidFill>
                        </a:rPr>
                        <a:t>0.44 (0.31, 0.60); </a:t>
                      </a:r>
                    </a:p>
                    <a:p>
                      <a:pPr algn="ctr">
                        <a:lnSpc>
                          <a:spcPct val="90000"/>
                        </a:lnSpc>
                      </a:pPr>
                      <a:r>
                        <a:rPr lang="en-US" sz="1050" b="1" dirty="0">
                          <a:solidFill>
                            <a:srgbClr val="223341"/>
                          </a:solidFill>
                        </a:rPr>
                        <a:t>P&lt;0.00001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4606854"/>
                  </a:ext>
                </a:extLst>
              </a:tr>
            </a:tbl>
          </a:graphicData>
        </a:graphic>
      </p:graphicFrame>
      <p:grpSp>
        <p:nvGrpSpPr>
          <p:cNvPr id="3" name="Group 2">
            <a:extLst>
              <a:ext uri="{FF2B5EF4-FFF2-40B4-BE49-F238E27FC236}">
                <a16:creationId xmlns:a16="http://schemas.microsoft.com/office/drawing/2014/main" id="{F8F05DDA-98E6-CEFF-C86A-54D83C4853C8}"/>
              </a:ext>
            </a:extLst>
          </p:cNvPr>
          <p:cNvGrpSpPr/>
          <p:nvPr/>
        </p:nvGrpSpPr>
        <p:grpSpPr>
          <a:xfrm>
            <a:off x="29029" y="5125284"/>
            <a:ext cx="5550594" cy="522320"/>
            <a:chOff x="29029" y="4257691"/>
            <a:chExt cx="5550594" cy="522320"/>
          </a:xfrm>
        </p:grpSpPr>
        <p:sp>
          <p:nvSpPr>
            <p:cNvPr id="43" name="TextBox 42">
              <a:extLst>
                <a:ext uri="{FF2B5EF4-FFF2-40B4-BE49-F238E27FC236}">
                  <a16:creationId xmlns:a16="http://schemas.microsoft.com/office/drawing/2014/main" id="{55BC14E5-B8AE-9B0D-EAE3-E19DEB514E71}"/>
                </a:ext>
              </a:extLst>
            </p:cNvPr>
            <p:cNvSpPr txBox="1">
              <a:spLocks/>
            </p:cNvSpPr>
            <p:nvPr/>
          </p:nvSpPr>
          <p:spPr>
            <a:xfrm>
              <a:off x="60765" y="4257691"/>
              <a:ext cx="2079075" cy="15388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00" b="1" i="0" u="none" strike="noStrike" kern="1200" cap="none" spc="0" normalizeH="0" baseline="0" noProof="0" dirty="0">
                  <a:ln>
                    <a:noFill/>
                  </a:ln>
                  <a:solidFill>
                    <a:srgbClr val="223341"/>
                  </a:solidFill>
                  <a:effectLst/>
                  <a:uLnTx/>
                  <a:uFillTx/>
                  <a:latin typeface="Calibri" panose="020F0502020204030204"/>
                  <a:ea typeface="+mn-ea"/>
                  <a:cs typeface="Arial" charset="0"/>
                </a:rPr>
                <a:t>Number at risk </a:t>
              </a:r>
            </a:p>
          </p:txBody>
        </p:sp>
        <p:sp>
          <p:nvSpPr>
            <p:cNvPr id="138" name="TextBox 137">
              <a:extLst>
                <a:ext uri="{FF2B5EF4-FFF2-40B4-BE49-F238E27FC236}">
                  <a16:creationId xmlns:a16="http://schemas.microsoft.com/office/drawing/2014/main" id="{E98764A4-655A-01CC-4A53-1CC80EC22DD3}"/>
                </a:ext>
              </a:extLst>
            </p:cNvPr>
            <p:cNvSpPr txBox="1">
              <a:spLocks/>
            </p:cNvSpPr>
            <p:nvPr/>
          </p:nvSpPr>
          <p:spPr>
            <a:xfrm>
              <a:off x="1057662" y="4610734"/>
              <a:ext cx="21640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158</a:t>
              </a:r>
            </a:p>
          </p:txBody>
        </p:sp>
        <p:sp>
          <p:nvSpPr>
            <p:cNvPr id="139" name="TextBox 138">
              <a:extLst>
                <a:ext uri="{FF2B5EF4-FFF2-40B4-BE49-F238E27FC236}">
                  <a16:creationId xmlns:a16="http://schemas.microsoft.com/office/drawing/2014/main" id="{DE381747-F60A-184B-C7AD-7A75B6BA99F5}"/>
                </a:ext>
              </a:extLst>
            </p:cNvPr>
            <p:cNvSpPr txBox="1">
              <a:spLocks/>
            </p:cNvSpPr>
            <p:nvPr/>
          </p:nvSpPr>
          <p:spPr>
            <a:xfrm>
              <a:off x="1455634" y="4610734"/>
              <a:ext cx="21640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124</a:t>
              </a:r>
            </a:p>
          </p:txBody>
        </p:sp>
        <p:sp>
          <p:nvSpPr>
            <p:cNvPr id="140" name="TextBox 139">
              <a:extLst>
                <a:ext uri="{FF2B5EF4-FFF2-40B4-BE49-F238E27FC236}">
                  <a16:creationId xmlns:a16="http://schemas.microsoft.com/office/drawing/2014/main" id="{DC97F7DC-87E4-0FF6-8AC3-FD036FC1B8CC}"/>
                </a:ext>
              </a:extLst>
            </p:cNvPr>
            <p:cNvSpPr txBox="1">
              <a:spLocks/>
            </p:cNvSpPr>
            <p:nvPr/>
          </p:nvSpPr>
          <p:spPr>
            <a:xfrm>
              <a:off x="1889674" y="4610734"/>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73</a:t>
              </a:r>
            </a:p>
          </p:txBody>
        </p:sp>
        <p:sp>
          <p:nvSpPr>
            <p:cNvPr id="141" name="TextBox 140">
              <a:extLst>
                <a:ext uri="{FF2B5EF4-FFF2-40B4-BE49-F238E27FC236}">
                  <a16:creationId xmlns:a16="http://schemas.microsoft.com/office/drawing/2014/main" id="{94FE9473-8B9E-1336-340D-AB65272DDC12}"/>
                </a:ext>
              </a:extLst>
            </p:cNvPr>
            <p:cNvSpPr txBox="1">
              <a:spLocks/>
            </p:cNvSpPr>
            <p:nvPr/>
          </p:nvSpPr>
          <p:spPr>
            <a:xfrm>
              <a:off x="2287646" y="4610734"/>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55</a:t>
              </a:r>
            </a:p>
          </p:txBody>
        </p:sp>
        <p:sp>
          <p:nvSpPr>
            <p:cNvPr id="142" name="TextBox 141">
              <a:extLst>
                <a:ext uri="{FF2B5EF4-FFF2-40B4-BE49-F238E27FC236}">
                  <a16:creationId xmlns:a16="http://schemas.microsoft.com/office/drawing/2014/main" id="{65BBBA9E-624D-9363-5666-928AC12EDA33}"/>
                </a:ext>
              </a:extLst>
            </p:cNvPr>
            <p:cNvSpPr txBox="1">
              <a:spLocks/>
            </p:cNvSpPr>
            <p:nvPr/>
          </p:nvSpPr>
          <p:spPr>
            <a:xfrm>
              <a:off x="2685618" y="4610734"/>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29</a:t>
              </a:r>
            </a:p>
          </p:txBody>
        </p:sp>
        <p:sp>
          <p:nvSpPr>
            <p:cNvPr id="143" name="TextBox 142">
              <a:extLst>
                <a:ext uri="{FF2B5EF4-FFF2-40B4-BE49-F238E27FC236}">
                  <a16:creationId xmlns:a16="http://schemas.microsoft.com/office/drawing/2014/main" id="{61495AC3-67A0-FD72-2F6F-13B05227A22C}"/>
                </a:ext>
              </a:extLst>
            </p:cNvPr>
            <p:cNvSpPr txBox="1">
              <a:spLocks/>
            </p:cNvSpPr>
            <p:nvPr/>
          </p:nvSpPr>
          <p:spPr>
            <a:xfrm>
              <a:off x="3083590" y="4610734"/>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17</a:t>
              </a:r>
            </a:p>
          </p:txBody>
        </p:sp>
        <p:sp>
          <p:nvSpPr>
            <p:cNvPr id="144" name="TextBox 143">
              <a:extLst>
                <a:ext uri="{FF2B5EF4-FFF2-40B4-BE49-F238E27FC236}">
                  <a16:creationId xmlns:a16="http://schemas.microsoft.com/office/drawing/2014/main" id="{02EBFC96-B433-784B-6061-0066E1E00630}"/>
                </a:ext>
              </a:extLst>
            </p:cNvPr>
            <p:cNvSpPr txBox="1">
              <a:spLocks/>
            </p:cNvSpPr>
            <p:nvPr/>
          </p:nvSpPr>
          <p:spPr>
            <a:xfrm>
              <a:off x="3517629" y="4610734"/>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7</a:t>
              </a:r>
            </a:p>
          </p:txBody>
        </p:sp>
        <p:sp>
          <p:nvSpPr>
            <p:cNvPr id="145" name="TextBox 144">
              <a:extLst>
                <a:ext uri="{FF2B5EF4-FFF2-40B4-BE49-F238E27FC236}">
                  <a16:creationId xmlns:a16="http://schemas.microsoft.com/office/drawing/2014/main" id="{C2959253-28A2-3ACB-14D4-4BD469A05849}"/>
                </a:ext>
              </a:extLst>
            </p:cNvPr>
            <p:cNvSpPr txBox="1">
              <a:spLocks/>
            </p:cNvSpPr>
            <p:nvPr/>
          </p:nvSpPr>
          <p:spPr>
            <a:xfrm>
              <a:off x="3915601" y="4610734"/>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3</a:t>
              </a:r>
            </a:p>
          </p:txBody>
        </p:sp>
        <p:sp>
          <p:nvSpPr>
            <p:cNvPr id="146" name="TextBox 145">
              <a:extLst>
                <a:ext uri="{FF2B5EF4-FFF2-40B4-BE49-F238E27FC236}">
                  <a16:creationId xmlns:a16="http://schemas.microsoft.com/office/drawing/2014/main" id="{B06B5363-773F-67C8-3DB7-419A1EC4CC46}"/>
                </a:ext>
              </a:extLst>
            </p:cNvPr>
            <p:cNvSpPr txBox="1">
              <a:spLocks/>
            </p:cNvSpPr>
            <p:nvPr/>
          </p:nvSpPr>
          <p:spPr>
            <a:xfrm>
              <a:off x="4313573" y="4610734"/>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1</a:t>
              </a:r>
            </a:p>
          </p:txBody>
        </p:sp>
        <p:sp>
          <p:nvSpPr>
            <p:cNvPr id="147" name="TextBox 146">
              <a:extLst>
                <a:ext uri="{FF2B5EF4-FFF2-40B4-BE49-F238E27FC236}">
                  <a16:creationId xmlns:a16="http://schemas.microsoft.com/office/drawing/2014/main" id="{B83485D0-B84E-8FA7-922B-463C2150D568}"/>
                </a:ext>
              </a:extLst>
            </p:cNvPr>
            <p:cNvSpPr txBox="1">
              <a:spLocks/>
            </p:cNvSpPr>
            <p:nvPr/>
          </p:nvSpPr>
          <p:spPr>
            <a:xfrm>
              <a:off x="4711545" y="4610734"/>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0</a:t>
              </a:r>
            </a:p>
          </p:txBody>
        </p:sp>
        <p:sp>
          <p:nvSpPr>
            <p:cNvPr id="148" name="TextBox 147">
              <a:extLst>
                <a:ext uri="{FF2B5EF4-FFF2-40B4-BE49-F238E27FC236}">
                  <a16:creationId xmlns:a16="http://schemas.microsoft.com/office/drawing/2014/main" id="{E268EAC6-D7FB-2B7F-6F59-8926317D37B5}"/>
                </a:ext>
              </a:extLst>
            </p:cNvPr>
            <p:cNvSpPr txBox="1">
              <a:spLocks/>
            </p:cNvSpPr>
            <p:nvPr/>
          </p:nvSpPr>
          <p:spPr>
            <a:xfrm>
              <a:off x="5109517" y="4610734"/>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0</a:t>
              </a:r>
            </a:p>
          </p:txBody>
        </p:sp>
        <p:sp>
          <p:nvSpPr>
            <p:cNvPr id="149" name="TextBox 148">
              <a:extLst>
                <a:ext uri="{FF2B5EF4-FFF2-40B4-BE49-F238E27FC236}">
                  <a16:creationId xmlns:a16="http://schemas.microsoft.com/office/drawing/2014/main" id="{8A12E637-45B2-A284-26B3-AFA7A48E67B9}"/>
                </a:ext>
              </a:extLst>
            </p:cNvPr>
            <p:cNvSpPr txBox="1">
              <a:spLocks/>
            </p:cNvSpPr>
            <p:nvPr/>
          </p:nvSpPr>
          <p:spPr>
            <a:xfrm>
              <a:off x="5507487" y="4610734"/>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0</a:t>
              </a:r>
            </a:p>
          </p:txBody>
        </p:sp>
        <p:sp>
          <p:nvSpPr>
            <p:cNvPr id="150" name="TextBox 149">
              <a:extLst>
                <a:ext uri="{FF2B5EF4-FFF2-40B4-BE49-F238E27FC236}">
                  <a16:creationId xmlns:a16="http://schemas.microsoft.com/office/drawing/2014/main" id="{8760D74B-3C44-9009-6822-599E318E7D2A}"/>
                </a:ext>
              </a:extLst>
            </p:cNvPr>
            <p:cNvSpPr txBox="1">
              <a:spLocks/>
            </p:cNvSpPr>
            <p:nvPr/>
          </p:nvSpPr>
          <p:spPr>
            <a:xfrm>
              <a:off x="1057662" y="4430492"/>
              <a:ext cx="21640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157</a:t>
              </a:r>
            </a:p>
          </p:txBody>
        </p:sp>
        <p:sp>
          <p:nvSpPr>
            <p:cNvPr id="151" name="TextBox 150">
              <a:extLst>
                <a:ext uri="{FF2B5EF4-FFF2-40B4-BE49-F238E27FC236}">
                  <a16:creationId xmlns:a16="http://schemas.microsoft.com/office/drawing/2014/main" id="{81604227-2706-FE23-A19D-24088CEBC1CC}"/>
                </a:ext>
              </a:extLst>
            </p:cNvPr>
            <p:cNvSpPr txBox="1">
              <a:spLocks/>
            </p:cNvSpPr>
            <p:nvPr/>
          </p:nvSpPr>
          <p:spPr>
            <a:xfrm>
              <a:off x="1455634" y="4430492"/>
              <a:ext cx="21640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138</a:t>
              </a:r>
            </a:p>
          </p:txBody>
        </p:sp>
        <p:sp>
          <p:nvSpPr>
            <p:cNvPr id="152" name="TextBox 151">
              <a:extLst>
                <a:ext uri="{FF2B5EF4-FFF2-40B4-BE49-F238E27FC236}">
                  <a16:creationId xmlns:a16="http://schemas.microsoft.com/office/drawing/2014/main" id="{E9942A0B-F28C-89C2-05AF-227DB447C68B}"/>
                </a:ext>
              </a:extLst>
            </p:cNvPr>
            <p:cNvSpPr txBox="1">
              <a:spLocks/>
            </p:cNvSpPr>
            <p:nvPr/>
          </p:nvSpPr>
          <p:spPr>
            <a:xfrm>
              <a:off x="1853606" y="4430492"/>
              <a:ext cx="21640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105</a:t>
              </a:r>
            </a:p>
          </p:txBody>
        </p:sp>
        <p:sp>
          <p:nvSpPr>
            <p:cNvPr id="153" name="TextBox 152">
              <a:extLst>
                <a:ext uri="{FF2B5EF4-FFF2-40B4-BE49-F238E27FC236}">
                  <a16:creationId xmlns:a16="http://schemas.microsoft.com/office/drawing/2014/main" id="{989B2FB2-A893-E94D-249F-A387444B3D7E}"/>
                </a:ext>
              </a:extLst>
            </p:cNvPr>
            <p:cNvSpPr txBox="1">
              <a:spLocks/>
            </p:cNvSpPr>
            <p:nvPr/>
          </p:nvSpPr>
          <p:spPr>
            <a:xfrm>
              <a:off x="2287646" y="4430492"/>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82</a:t>
              </a:r>
            </a:p>
          </p:txBody>
        </p:sp>
        <p:sp>
          <p:nvSpPr>
            <p:cNvPr id="154" name="TextBox 153">
              <a:extLst>
                <a:ext uri="{FF2B5EF4-FFF2-40B4-BE49-F238E27FC236}">
                  <a16:creationId xmlns:a16="http://schemas.microsoft.com/office/drawing/2014/main" id="{CC2715F1-F359-C933-A519-6DB58BDC2731}"/>
                </a:ext>
              </a:extLst>
            </p:cNvPr>
            <p:cNvSpPr txBox="1">
              <a:spLocks/>
            </p:cNvSpPr>
            <p:nvPr/>
          </p:nvSpPr>
          <p:spPr>
            <a:xfrm>
              <a:off x="2685618" y="4430492"/>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55</a:t>
              </a:r>
            </a:p>
          </p:txBody>
        </p:sp>
        <p:sp>
          <p:nvSpPr>
            <p:cNvPr id="155" name="TextBox 154">
              <a:extLst>
                <a:ext uri="{FF2B5EF4-FFF2-40B4-BE49-F238E27FC236}">
                  <a16:creationId xmlns:a16="http://schemas.microsoft.com/office/drawing/2014/main" id="{E40AD48E-F5B1-FF46-2944-30A4E845DF35}"/>
                </a:ext>
              </a:extLst>
            </p:cNvPr>
            <p:cNvSpPr txBox="1">
              <a:spLocks/>
            </p:cNvSpPr>
            <p:nvPr/>
          </p:nvSpPr>
          <p:spPr>
            <a:xfrm>
              <a:off x="3083590" y="4430492"/>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41</a:t>
              </a:r>
            </a:p>
          </p:txBody>
        </p:sp>
        <p:sp>
          <p:nvSpPr>
            <p:cNvPr id="156" name="TextBox 155">
              <a:extLst>
                <a:ext uri="{FF2B5EF4-FFF2-40B4-BE49-F238E27FC236}">
                  <a16:creationId xmlns:a16="http://schemas.microsoft.com/office/drawing/2014/main" id="{34DFA3D6-9B53-2238-9B6B-7CCA13D86666}"/>
                </a:ext>
              </a:extLst>
            </p:cNvPr>
            <p:cNvSpPr txBox="1">
              <a:spLocks/>
            </p:cNvSpPr>
            <p:nvPr/>
          </p:nvSpPr>
          <p:spPr>
            <a:xfrm>
              <a:off x="3481562" y="4430492"/>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26</a:t>
              </a:r>
            </a:p>
          </p:txBody>
        </p:sp>
        <p:sp>
          <p:nvSpPr>
            <p:cNvPr id="157" name="TextBox 156">
              <a:extLst>
                <a:ext uri="{FF2B5EF4-FFF2-40B4-BE49-F238E27FC236}">
                  <a16:creationId xmlns:a16="http://schemas.microsoft.com/office/drawing/2014/main" id="{302AA04C-2E79-63E2-5250-6D672643C410}"/>
                </a:ext>
              </a:extLst>
            </p:cNvPr>
            <p:cNvSpPr txBox="1">
              <a:spLocks/>
            </p:cNvSpPr>
            <p:nvPr/>
          </p:nvSpPr>
          <p:spPr>
            <a:xfrm>
              <a:off x="3879534" y="4430492"/>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11</a:t>
              </a:r>
            </a:p>
          </p:txBody>
        </p:sp>
        <p:sp>
          <p:nvSpPr>
            <p:cNvPr id="158" name="TextBox 157">
              <a:extLst>
                <a:ext uri="{FF2B5EF4-FFF2-40B4-BE49-F238E27FC236}">
                  <a16:creationId xmlns:a16="http://schemas.microsoft.com/office/drawing/2014/main" id="{A1AE0905-8A84-329A-ABDE-3052CA731B3A}"/>
                </a:ext>
              </a:extLst>
            </p:cNvPr>
            <p:cNvSpPr txBox="1">
              <a:spLocks/>
            </p:cNvSpPr>
            <p:nvPr/>
          </p:nvSpPr>
          <p:spPr>
            <a:xfrm>
              <a:off x="4313573" y="4430492"/>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9</a:t>
              </a:r>
            </a:p>
          </p:txBody>
        </p:sp>
        <p:sp>
          <p:nvSpPr>
            <p:cNvPr id="159" name="TextBox 158">
              <a:extLst>
                <a:ext uri="{FF2B5EF4-FFF2-40B4-BE49-F238E27FC236}">
                  <a16:creationId xmlns:a16="http://schemas.microsoft.com/office/drawing/2014/main" id="{E09EA499-EE6A-894B-5006-ED3389955FBB}"/>
                </a:ext>
              </a:extLst>
            </p:cNvPr>
            <p:cNvSpPr txBox="1">
              <a:spLocks/>
            </p:cNvSpPr>
            <p:nvPr/>
          </p:nvSpPr>
          <p:spPr>
            <a:xfrm>
              <a:off x="4711545" y="4430492"/>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7</a:t>
              </a:r>
            </a:p>
          </p:txBody>
        </p:sp>
        <p:sp>
          <p:nvSpPr>
            <p:cNvPr id="160" name="TextBox 159">
              <a:extLst>
                <a:ext uri="{FF2B5EF4-FFF2-40B4-BE49-F238E27FC236}">
                  <a16:creationId xmlns:a16="http://schemas.microsoft.com/office/drawing/2014/main" id="{B3E2BCF0-EA4B-CC69-0CD9-A6A30A42F424}"/>
                </a:ext>
              </a:extLst>
            </p:cNvPr>
            <p:cNvSpPr txBox="1">
              <a:spLocks/>
            </p:cNvSpPr>
            <p:nvPr/>
          </p:nvSpPr>
          <p:spPr>
            <a:xfrm>
              <a:off x="5109517" y="4430492"/>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6</a:t>
              </a:r>
            </a:p>
          </p:txBody>
        </p:sp>
        <p:sp>
          <p:nvSpPr>
            <p:cNvPr id="161" name="TextBox 160">
              <a:extLst>
                <a:ext uri="{FF2B5EF4-FFF2-40B4-BE49-F238E27FC236}">
                  <a16:creationId xmlns:a16="http://schemas.microsoft.com/office/drawing/2014/main" id="{6BDD18DF-E1E7-729C-4006-1F1BCE5A0EFB}"/>
                </a:ext>
              </a:extLst>
            </p:cNvPr>
            <p:cNvSpPr txBox="1">
              <a:spLocks/>
            </p:cNvSpPr>
            <p:nvPr/>
          </p:nvSpPr>
          <p:spPr>
            <a:xfrm>
              <a:off x="5507487" y="4430492"/>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0</a:t>
              </a:r>
            </a:p>
          </p:txBody>
        </p:sp>
        <p:sp>
          <p:nvSpPr>
            <p:cNvPr id="162" name="TextBox 161">
              <a:extLst>
                <a:ext uri="{FF2B5EF4-FFF2-40B4-BE49-F238E27FC236}">
                  <a16:creationId xmlns:a16="http://schemas.microsoft.com/office/drawing/2014/main" id="{A713EACB-6737-C6BE-62D5-60B12440F239}"/>
                </a:ext>
              </a:extLst>
            </p:cNvPr>
            <p:cNvSpPr txBox="1">
              <a:spLocks/>
            </p:cNvSpPr>
            <p:nvPr/>
          </p:nvSpPr>
          <p:spPr>
            <a:xfrm>
              <a:off x="29029" y="4610734"/>
              <a:ext cx="875763" cy="16927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4D4D4D"/>
                  </a:solidFill>
                  <a:effectLst/>
                  <a:uLnTx/>
                  <a:uFillTx/>
                  <a:latin typeface="Calibri" panose="020F0502020204030204"/>
                  <a:ea typeface="+mn-ea"/>
                  <a:cs typeface="Arial" charset="0"/>
                </a:rPr>
                <a:t>AI + CDK4/6i</a:t>
              </a:r>
            </a:p>
          </p:txBody>
        </p:sp>
        <p:sp>
          <p:nvSpPr>
            <p:cNvPr id="163" name="TextBox 162">
              <a:extLst>
                <a:ext uri="{FF2B5EF4-FFF2-40B4-BE49-F238E27FC236}">
                  <a16:creationId xmlns:a16="http://schemas.microsoft.com/office/drawing/2014/main" id="{7A96D233-3065-AEAD-EC5E-FAB647EDB00F}"/>
                </a:ext>
              </a:extLst>
            </p:cNvPr>
            <p:cNvSpPr txBox="1">
              <a:spLocks/>
            </p:cNvSpPr>
            <p:nvPr/>
          </p:nvSpPr>
          <p:spPr>
            <a:xfrm>
              <a:off x="42218" y="4430492"/>
              <a:ext cx="862574" cy="16927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Cam + CDK4/6i</a:t>
              </a:r>
            </a:p>
          </p:txBody>
        </p:sp>
      </p:grpSp>
      <p:grpSp>
        <p:nvGrpSpPr>
          <p:cNvPr id="13" name="Group 12">
            <a:extLst>
              <a:ext uri="{FF2B5EF4-FFF2-40B4-BE49-F238E27FC236}">
                <a16:creationId xmlns:a16="http://schemas.microsoft.com/office/drawing/2014/main" id="{7115915B-AEB0-DD7B-1239-BEEA244CD2AE}"/>
              </a:ext>
            </a:extLst>
          </p:cNvPr>
          <p:cNvGrpSpPr/>
          <p:nvPr/>
        </p:nvGrpSpPr>
        <p:grpSpPr>
          <a:xfrm>
            <a:off x="670569" y="2650043"/>
            <a:ext cx="4945121" cy="2473894"/>
            <a:chOff x="670569" y="1782450"/>
            <a:chExt cx="4945121" cy="2473894"/>
          </a:xfrm>
        </p:grpSpPr>
        <p:sp>
          <p:nvSpPr>
            <p:cNvPr id="11" name="Freeform: Shape 10">
              <a:extLst>
                <a:ext uri="{FF2B5EF4-FFF2-40B4-BE49-F238E27FC236}">
                  <a16:creationId xmlns:a16="http://schemas.microsoft.com/office/drawing/2014/main" id="{B505C059-F248-4732-EC70-48D7B63AE2BF}"/>
                </a:ext>
              </a:extLst>
            </p:cNvPr>
            <p:cNvSpPr>
              <a:spLocks/>
            </p:cNvSpPr>
            <p:nvPr/>
          </p:nvSpPr>
          <p:spPr>
            <a:xfrm>
              <a:off x="1166747" y="1865024"/>
              <a:ext cx="4372153" cy="1993105"/>
            </a:xfrm>
            <a:custGeom>
              <a:avLst/>
              <a:gdLst>
                <a:gd name="connsiteX0" fmla="*/ 0 w 2854960"/>
                <a:gd name="connsiteY0" fmla="*/ 0 h 1640840"/>
                <a:gd name="connsiteX1" fmla="*/ 0 w 2854960"/>
                <a:gd name="connsiteY1" fmla="*/ 1640840 h 1640840"/>
                <a:gd name="connsiteX2" fmla="*/ 2854960 w 2854960"/>
                <a:gd name="connsiteY2" fmla="*/ 1640840 h 1640840"/>
              </a:gdLst>
              <a:ahLst/>
              <a:cxnLst>
                <a:cxn ang="0">
                  <a:pos x="connsiteX0" y="connsiteY0"/>
                </a:cxn>
                <a:cxn ang="0">
                  <a:pos x="connsiteX1" y="connsiteY1"/>
                </a:cxn>
                <a:cxn ang="0">
                  <a:pos x="connsiteX2" y="connsiteY2"/>
                </a:cxn>
              </a:cxnLst>
              <a:rect l="l" t="t" r="r" b="b"/>
              <a:pathLst>
                <a:path w="2854960" h="1640840">
                  <a:moveTo>
                    <a:pt x="0" y="0"/>
                  </a:moveTo>
                  <a:lnTo>
                    <a:pt x="0" y="1640840"/>
                  </a:lnTo>
                  <a:lnTo>
                    <a:pt x="2854960" y="164084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11C1B62-6FC6-F54E-3222-87AE6D109BFA}"/>
                </a:ext>
              </a:extLst>
            </p:cNvPr>
            <p:cNvSpPr txBox="1">
              <a:spLocks/>
            </p:cNvSpPr>
            <p:nvPr/>
          </p:nvSpPr>
          <p:spPr>
            <a:xfrm>
              <a:off x="1129797" y="3879260"/>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0</a:t>
              </a:r>
            </a:p>
          </p:txBody>
        </p:sp>
        <p:sp>
          <p:nvSpPr>
            <p:cNvPr id="22" name="TextBox 21">
              <a:extLst>
                <a:ext uri="{FF2B5EF4-FFF2-40B4-BE49-F238E27FC236}">
                  <a16:creationId xmlns:a16="http://schemas.microsoft.com/office/drawing/2014/main" id="{6635FC21-60C4-F769-DFAF-A230F5D12B0D}"/>
                </a:ext>
              </a:extLst>
            </p:cNvPr>
            <p:cNvSpPr txBox="1">
              <a:spLocks/>
            </p:cNvSpPr>
            <p:nvPr/>
          </p:nvSpPr>
          <p:spPr>
            <a:xfrm>
              <a:off x="1165220" y="4071678"/>
              <a:ext cx="4372153" cy="18466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US" sz="1200" b="1" i="0" u="none" strike="noStrike" kern="1200" cap="none" spc="0" normalizeH="0" baseline="0" noProof="0" dirty="0">
                  <a:ln>
                    <a:noFill/>
                  </a:ln>
                  <a:solidFill>
                    <a:srgbClr val="223341"/>
                  </a:solidFill>
                  <a:effectLst/>
                  <a:uLnTx/>
                  <a:uFillTx/>
                  <a:latin typeface="Calibri" panose="020F0502020204030204"/>
                  <a:ea typeface="+mn-ea"/>
                  <a:cs typeface="Arial" charset="0"/>
                </a:rPr>
                <a:t>Months from randomization</a:t>
              </a:r>
            </a:p>
          </p:txBody>
        </p:sp>
        <p:sp>
          <p:nvSpPr>
            <p:cNvPr id="23" name="TextBox 22">
              <a:extLst>
                <a:ext uri="{FF2B5EF4-FFF2-40B4-BE49-F238E27FC236}">
                  <a16:creationId xmlns:a16="http://schemas.microsoft.com/office/drawing/2014/main" id="{58444B01-C182-2864-5AEE-447270F9A6E8}"/>
                </a:ext>
              </a:extLst>
            </p:cNvPr>
            <p:cNvSpPr txBox="1">
              <a:spLocks/>
            </p:cNvSpPr>
            <p:nvPr/>
          </p:nvSpPr>
          <p:spPr>
            <a:xfrm>
              <a:off x="970101" y="2581522"/>
              <a:ext cx="144270"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60</a:t>
              </a:r>
            </a:p>
          </p:txBody>
        </p:sp>
        <p:sp>
          <p:nvSpPr>
            <p:cNvPr id="24" name="TextBox 23">
              <a:extLst>
                <a:ext uri="{FF2B5EF4-FFF2-40B4-BE49-F238E27FC236}">
                  <a16:creationId xmlns:a16="http://schemas.microsoft.com/office/drawing/2014/main" id="{AC559258-AFD5-5693-FE6E-A963CF1322E4}"/>
                </a:ext>
              </a:extLst>
            </p:cNvPr>
            <p:cNvSpPr txBox="1">
              <a:spLocks/>
            </p:cNvSpPr>
            <p:nvPr/>
          </p:nvSpPr>
          <p:spPr>
            <a:xfrm rot="16200000">
              <a:off x="-233653" y="2768036"/>
              <a:ext cx="1993110" cy="18466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US" sz="1200" b="1" i="0" u="none" strike="noStrike" kern="1200" cap="none" spc="0" normalizeH="0" baseline="0" noProof="0" dirty="0">
                  <a:ln>
                    <a:noFill/>
                  </a:ln>
                  <a:solidFill>
                    <a:srgbClr val="223341"/>
                  </a:solidFill>
                  <a:effectLst/>
                  <a:uLnTx/>
                  <a:uFillTx/>
                  <a:latin typeface="Calibri" panose="020F0502020204030204"/>
                  <a:ea typeface="+mn-ea"/>
                  <a:cs typeface="Arial" charset="0"/>
                </a:rPr>
                <a:t>PFS (%)</a:t>
              </a:r>
            </a:p>
          </p:txBody>
        </p:sp>
        <p:sp>
          <p:nvSpPr>
            <p:cNvPr id="25" name="TextBox 24">
              <a:extLst>
                <a:ext uri="{FF2B5EF4-FFF2-40B4-BE49-F238E27FC236}">
                  <a16:creationId xmlns:a16="http://schemas.microsoft.com/office/drawing/2014/main" id="{725602CD-1197-05D1-3F40-F7030D3180BE}"/>
                </a:ext>
              </a:extLst>
            </p:cNvPr>
            <p:cNvSpPr txBox="1">
              <a:spLocks/>
            </p:cNvSpPr>
            <p:nvPr/>
          </p:nvSpPr>
          <p:spPr>
            <a:xfrm>
              <a:off x="970101" y="2381754"/>
              <a:ext cx="144270"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70</a:t>
              </a:r>
            </a:p>
          </p:txBody>
        </p:sp>
        <p:sp>
          <p:nvSpPr>
            <p:cNvPr id="26" name="TextBox 25">
              <a:extLst>
                <a:ext uri="{FF2B5EF4-FFF2-40B4-BE49-F238E27FC236}">
                  <a16:creationId xmlns:a16="http://schemas.microsoft.com/office/drawing/2014/main" id="{6D91D4F3-99C2-9D05-7C23-64EC022E0433}"/>
                </a:ext>
              </a:extLst>
            </p:cNvPr>
            <p:cNvSpPr txBox="1">
              <a:spLocks/>
            </p:cNvSpPr>
            <p:nvPr/>
          </p:nvSpPr>
          <p:spPr>
            <a:xfrm>
              <a:off x="970101" y="2181986"/>
              <a:ext cx="144270"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80</a:t>
              </a:r>
            </a:p>
          </p:txBody>
        </p:sp>
        <p:sp>
          <p:nvSpPr>
            <p:cNvPr id="27" name="TextBox 26">
              <a:extLst>
                <a:ext uri="{FF2B5EF4-FFF2-40B4-BE49-F238E27FC236}">
                  <a16:creationId xmlns:a16="http://schemas.microsoft.com/office/drawing/2014/main" id="{464E4715-7995-6563-9E8A-9BE239F254CB}"/>
                </a:ext>
              </a:extLst>
            </p:cNvPr>
            <p:cNvSpPr txBox="1">
              <a:spLocks/>
            </p:cNvSpPr>
            <p:nvPr/>
          </p:nvSpPr>
          <p:spPr>
            <a:xfrm>
              <a:off x="970101" y="1982218"/>
              <a:ext cx="144270"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90</a:t>
              </a:r>
            </a:p>
          </p:txBody>
        </p:sp>
        <p:sp>
          <p:nvSpPr>
            <p:cNvPr id="28" name="TextBox 27">
              <a:extLst>
                <a:ext uri="{FF2B5EF4-FFF2-40B4-BE49-F238E27FC236}">
                  <a16:creationId xmlns:a16="http://schemas.microsoft.com/office/drawing/2014/main" id="{8AD6858B-C357-BAFB-54C2-96AF5F610FCD}"/>
                </a:ext>
              </a:extLst>
            </p:cNvPr>
            <p:cNvSpPr txBox="1">
              <a:spLocks/>
            </p:cNvSpPr>
            <p:nvPr/>
          </p:nvSpPr>
          <p:spPr>
            <a:xfrm>
              <a:off x="897965" y="1782450"/>
              <a:ext cx="216406"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100</a:t>
              </a:r>
            </a:p>
          </p:txBody>
        </p:sp>
        <p:cxnSp>
          <p:nvCxnSpPr>
            <p:cNvPr id="29" name="Straight Connector 28">
              <a:extLst>
                <a:ext uri="{FF2B5EF4-FFF2-40B4-BE49-F238E27FC236}">
                  <a16:creationId xmlns:a16="http://schemas.microsoft.com/office/drawing/2014/main" id="{1B51A424-30B8-7B6A-BCC2-EA32A17721E7}"/>
                </a:ext>
              </a:extLst>
            </p:cNvPr>
            <p:cNvCxnSpPr>
              <a:cxnSpLocks/>
            </p:cNvCxnSpPr>
            <p:nvPr/>
          </p:nvCxnSpPr>
          <p:spPr>
            <a:xfrm>
              <a:off x="1143441" y="2663504"/>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63C331-0C0A-378A-879E-8E1BE13E53E3}"/>
                </a:ext>
              </a:extLst>
            </p:cNvPr>
            <p:cNvCxnSpPr>
              <a:cxnSpLocks/>
            </p:cNvCxnSpPr>
            <p:nvPr/>
          </p:nvCxnSpPr>
          <p:spPr>
            <a:xfrm>
              <a:off x="1143441" y="2464400"/>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42F941-8B31-BF87-DBF6-1F7DF5FD053B}"/>
                </a:ext>
              </a:extLst>
            </p:cNvPr>
            <p:cNvCxnSpPr>
              <a:cxnSpLocks/>
            </p:cNvCxnSpPr>
            <p:nvPr/>
          </p:nvCxnSpPr>
          <p:spPr>
            <a:xfrm>
              <a:off x="1143441" y="2265296"/>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3BDE1E9-686B-8A18-978E-6810477715D6}"/>
                </a:ext>
              </a:extLst>
            </p:cNvPr>
            <p:cNvCxnSpPr>
              <a:cxnSpLocks/>
            </p:cNvCxnSpPr>
            <p:nvPr/>
          </p:nvCxnSpPr>
          <p:spPr>
            <a:xfrm>
              <a:off x="1143441" y="2066192"/>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7E4205-E54F-1617-60BB-9A1C5BB397DF}"/>
                </a:ext>
              </a:extLst>
            </p:cNvPr>
            <p:cNvCxnSpPr>
              <a:cxnSpLocks/>
            </p:cNvCxnSpPr>
            <p:nvPr/>
          </p:nvCxnSpPr>
          <p:spPr>
            <a:xfrm>
              <a:off x="1165220"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5CFEDA4-A326-38D8-A50B-6AD5E5B2E1A3}"/>
                </a:ext>
              </a:extLst>
            </p:cNvPr>
            <p:cNvSpPr txBox="1">
              <a:spLocks/>
            </p:cNvSpPr>
            <p:nvPr/>
          </p:nvSpPr>
          <p:spPr>
            <a:xfrm>
              <a:off x="1042235" y="3780134"/>
              <a:ext cx="72136"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0</a:t>
              </a:r>
            </a:p>
          </p:txBody>
        </p:sp>
        <p:cxnSp>
          <p:nvCxnSpPr>
            <p:cNvPr id="45" name="Straight Connector 44">
              <a:extLst>
                <a:ext uri="{FF2B5EF4-FFF2-40B4-BE49-F238E27FC236}">
                  <a16:creationId xmlns:a16="http://schemas.microsoft.com/office/drawing/2014/main" id="{CDADB063-0EC2-3914-678F-CC1D9ED7AC52}"/>
                </a:ext>
              </a:extLst>
            </p:cNvPr>
            <p:cNvCxnSpPr>
              <a:cxnSpLocks/>
            </p:cNvCxnSpPr>
            <p:nvPr/>
          </p:nvCxnSpPr>
          <p:spPr>
            <a:xfrm>
              <a:off x="1143441" y="3858129"/>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01C687D-1DB9-A803-7161-261715113AAC}"/>
                </a:ext>
              </a:extLst>
            </p:cNvPr>
            <p:cNvCxnSpPr>
              <a:cxnSpLocks/>
            </p:cNvCxnSpPr>
            <p:nvPr/>
          </p:nvCxnSpPr>
          <p:spPr>
            <a:xfrm>
              <a:off x="1143441" y="1867088"/>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7981590C-335C-B2BB-0FEE-DF29D574BB6E}"/>
                </a:ext>
              </a:extLst>
            </p:cNvPr>
            <p:cNvSpPr txBox="1">
              <a:spLocks/>
            </p:cNvSpPr>
            <p:nvPr/>
          </p:nvSpPr>
          <p:spPr>
            <a:xfrm>
              <a:off x="970101" y="2781290"/>
              <a:ext cx="144270"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50</a:t>
              </a:r>
            </a:p>
          </p:txBody>
        </p:sp>
        <p:cxnSp>
          <p:nvCxnSpPr>
            <p:cNvPr id="107" name="Straight Connector 106">
              <a:extLst>
                <a:ext uri="{FF2B5EF4-FFF2-40B4-BE49-F238E27FC236}">
                  <a16:creationId xmlns:a16="http://schemas.microsoft.com/office/drawing/2014/main" id="{C06B474E-8A1A-9375-62F7-7C3E7C3E5FF0}"/>
                </a:ext>
              </a:extLst>
            </p:cNvPr>
            <p:cNvCxnSpPr>
              <a:cxnSpLocks/>
            </p:cNvCxnSpPr>
            <p:nvPr/>
          </p:nvCxnSpPr>
          <p:spPr>
            <a:xfrm>
              <a:off x="1143441" y="2862608"/>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3929A73-44BD-3A70-0EB3-AD948099D81C}"/>
                </a:ext>
              </a:extLst>
            </p:cNvPr>
            <p:cNvSpPr txBox="1">
              <a:spLocks/>
            </p:cNvSpPr>
            <p:nvPr/>
          </p:nvSpPr>
          <p:spPr>
            <a:xfrm>
              <a:off x="970101" y="2981058"/>
              <a:ext cx="144270"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40</a:t>
              </a:r>
            </a:p>
          </p:txBody>
        </p:sp>
        <p:cxnSp>
          <p:nvCxnSpPr>
            <p:cNvPr id="109" name="Straight Connector 108">
              <a:extLst>
                <a:ext uri="{FF2B5EF4-FFF2-40B4-BE49-F238E27FC236}">
                  <a16:creationId xmlns:a16="http://schemas.microsoft.com/office/drawing/2014/main" id="{1E673036-B85B-7931-7B7F-CBE1904474E7}"/>
                </a:ext>
              </a:extLst>
            </p:cNvPr>
            <p:cNvCxnSpPr>
              <a:cxnSpLocks/>
            </p:cNvCxnSpPr>
            <p:nvPr/>
          </p:nvCxnSpPr>
          <p:spPr>
            <a:xfrm>
              <a:off x="1143441" y="3061712"/>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4812EA31-B0E3-FFCC-8DD1-E1CD6D03D914}"/>
                </a:ext>
              </a:extLst>
            </p:cNvPr>
            <p:cNvSpPr txBox="1">
              <a:spLocks/>
            </p:cNvSpPr>
            <p:nvPr/>
          </p:nvSpPr>
          <p:spPr>
            <a:xfrm>
              <a:off x="970101" y="3180826"/>
              <a:ext cx="144270"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30</a:t>
              </a:r>
            </a:p>
          </p:txBody>
        </p:sp>
        <p:cxnSp>
          <p:nvCxnSpPr>
            <p:cNvPr id="111" name="Straight Connector 110">
              <a:extLst>
                <a:ext uri="{FF2B5EF4-FFF2-40B4-BE49-F238E27FC236}">
                  <a16:creationId xmlns:a16="http://schemas.microsoft.com/office/drawing/2014/main" id="{72F246CC-29B1-9FF3-9BF8-E959E857CF5A}"/>
                </a:ext>
              </a:extLst>
            </p:cNvPr>
            <p:cNvCxnSpPr>
              <a:cxnSpLocks/>
            </p:cNvCxnSpPr>
            <p:nvPr/>
          </p:nvCxnSpPr>
          <p:spPr>
            <a:xfrm>
              <a:off x="1143441" y="3260816"/>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DE010F97-CA9C-68CF-4B32-617DCCE3FE61}"/>
                </a:ext>
              </a:extLst>
            </p:cNvPr>
            <p:cNvSpPr txBox="1">
              <a:spLocks/>
            </p:cNvSpPr>
            <p:nvPr/>
          </p:nvSpPr>
          <p:spPr>
            <a:xfrm>
              <a:off x="970101" y="3380594"/>
              <a:ext cx="144270"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20</a:t>
              </a:r>
            </a:p>
          </p:txBody>
        </p:sp>
        <p:cxnSp>
          <p:nvCxnSpPr>
            <p:cNvPr id="113" name="Straight Connector 112">
              <a:extLst>
                <a:ext uri="{FF2B5EF4-FFF2-40B4-BE49-F238E27FC236}">
                  <a16:creationId xmlns:a16="http://schemas.microsoft.com/office/drawing/2014/main" id="{1C7E0877-5E6E-9B4A-F1E3-4C5CABB8C844}"/>
                </a:ext>
              </a:extLst>
            </p:cNvPr>
            <p:cNvCxnSpPr>
              <a:cxnSpLocks/>
            </p:cNvCxnSpPr>
            <p:nvPr/>
          </p:nvCxnSpPr>
          <p:spPr>
            <a:xfrm>
              <a:off x="1143441" y="3459920"/>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C28C1E6F-C3D2-E4CE-4DBB-837B748F46DB}"/>
                </a:ext>
              </a:extLst>
            </p:cNvPr>
            <p:cNvSpPr txBox="1">
              <a:spLocks/>
            </p:cNvSpPr>
            <p:nvPr/>
          </p:nvSpPr>
          <p:spPr>
            <a:xfrm>
              <a:off x="970101" y="3580362"/>
              <a:ext cx="144270" cy="169277"/>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10</a:t>
              </a:r>
            </a:p>
          </p:txBody>
        </p:sp>
        <p:cxnSp>
          <p:nvCxnSpPr>
            <p:cNvPr id="115" name="Straight Connector 114">
              <a:extLst>
                <a:ext uri="{FF2B5EF4-FFF2-40B4-BE49-F238E27FC236}">
                  <a16:creationId xmlns:a16="http://schemas.microsoft.com/office/drawing/2014/main" id="{C6C2A85D-BB2C-EC93-5CC2-E7B8E15179F0}"/>
                </a:ext>
              </a:extLst>
            </p:cNvPr>
            <p:cNvCxnSpPr>
              <a:cxnSpLocks/>
            </p:cNvCxnSpPr>
            <p:nvPr/>
          </p:nvCxnSpPr>
          <p:spPr>
            <a:xfrm>
              <a:off x="1143441" y="3659024"/>
              <a:ext cx="24862"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5D515186-F692-CFFB-0DF3-99C888840D01}"/>
                </a:ext>
              </a:extLst>
            </p:cNvPr>
            <p:cNvSpPr txBox="1">
              <a:spLocks/>
            </p:cNvSpPr>
            <p:nvPr/>
          </p:nvSpPr>
          <p:spPr>
            <a:xfrm>
              <a:off x="1527769" y="3879260"/>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3</a:t>
              </a:r>
            </a:p>
          </p:txBody>
        </p:sp>
        <p:cxnSp>
          <p:nvCxnSpPr>
            <p:cNvPr id="117" name="Straight Connector 116">
              <a:extLst>
                <a:ext uri="{FF2B5EF4-FFF2-40B4-BE49-F238E27FC236}">
                  <a16:creationId xmlns:a16="http://schemas.microsoft.com/office/drawing/2014/main" id="{3C594506-D5B3-FF50-31E5-4783BA6A3BE8}"/>
                </a:ext>
              </a:extLst>
            </p:cNvPr>
            <p:cNvCxnSpPr>
              <a:cxnSpLocks/>
            </p:cNvCxnSpPr>
            <p:nvPr/>
          </p:nvCxnSpPr>
          <p:spPr>
            <a:xfrm>
              <a:off x="1563837"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647191FE-A2AF-CCBF-1DEF-875705ADA0FB}"/>
                </a:ext>
              </a:extLst>
            </p:cNvPr>
            <p:cNvSpPr txBox="1">
              <a:spLocks/>
            </p:cNvSpPr>
            <p:nvPr/>
          </p:nvSpPr>
          <p:spPr>
            <a:xfrm>
              <a:off x="1925741" y="3879260"/>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6</a:t>
              </a:r>
            </a:p>
          </p:txBody>
        </p:sp>
        <p:cxnSp>
          <p:nvCxnSpPr>
            <p:cNvPr id="119" name="Straight Connector 118">
              <a:extLst>
                <a:ext uri="{FF2B5EF4-FFF2-40B4-BE49-F238E27FC236}">
                  <a16:creationId xmlns:a16="http://schemas.microsoft.com/office/drawing/2014/main" id="{D9241D70-2BFC-94D1-9D97-D443ED9AED79}"/>
                </a:ext>
              </a:extLst>
            </p:cNvPr>
            <p:cNvCxnSpPr>
              <a:cxnSpLocks/>
            </p:cNvCxnSpPr>
            <p:nvPr/>
          </p:nvCxnSpPr>
          <p:spPr>
            <a:xfrm>
              <a:off x="1961744"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DC4E5834-474B-AD21-12F0-EBEE5ED61BED}"/>
                </a:ext>
              </a:extLst>
            </p:cNvPr>
            <p:cNvSpPr txBox="1">
              <a:spLocks/>
            </p:cNvSpPr>
            <p:nvPr/>
          </p:nvSpPr>
          <p:spPr>
            <a:xfrm>
              <a:off x="2323713" y="3879260"/>
              <a:ext cx="721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9</a:t>
              </a:r>
            </a:p>
          </p:txBody>
        </p:sp>
        <p:cxnSp>
          <p:nvCxnSpPr>
            <p:cNvPr id="121" name="Straight Connector 120">
              <a:extLst>
                <a:ext uri="{FF2B5EF4-FFF2-40B4-BE49-F238E27FC236}">
                  <a16:creationId xmlns:a16="http://schemas.microsoft.com/office/drawing/2014/main" id="{EAA078D5-80A0-C41C-6BB3-BAC3F8FC34A8}"/>
                </a:ext>
              </a:extLst>
            </p:cNvPr>
            <p:cNvCxnSpPr>
              <a:cxnSpLocks/>
            </p:cNvCxnSpPr>
            <p:nvPr/>
          </p:nvCxnSpPr>
          <p:spPr>
            <a:xfrm>
              <a:off x="2359651"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3656FFDE-597F-CF4F-D08E-2157B58727F7}"/>
                </a:ext>
              </a:extLst>
            </p:cNvPr>
            <p:cNvSpPr txBox="1">
              <a:spLocks/>
            </p:cNvSpPr>
            <p:nvPr/>
          </p:nvSpPr>
          <p:spPr>
            <a:xfrm>
              <a:off x="2685618" y="3879260"/>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12</a:t>
              </a:r>
            </a:p>
          </p:txBody>
        </p:sp>
        <p:cxnSp>
          <p:nvCxnSpPr>
            <p:cNvPr id="123" name="Straight Connector 122">
              <a:extLst>
                <a:ext uri="{FF2B5EF4-FFF2-40B4-BE49-F238E27FC236}">
                  <a16:creationId xmlns:a16="http://schemas.microsoft.com/office/drawing/2014/main" id="{1908BA34-2404-00BE-8177-0F4A8A03AEA2}"/>
                </a:ext>
              </a:extLst>
            </p:cNvPr>
            <p:cNvCxnSpPr>
              <a:cxnSpLocks/>
            </p:cNvCxnSpPr>
            <p:nvPr/>
          </p:nvCxnSpPr>
          <p:spPr>
            <a:xfrm>
              <a:off x="2757558"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F7568026-E6E6-CBCD-7B83-F232FABB2A53}"/>
                </a:ext>
              </a:extLst>
            </p:cNvPr>
            <p:cNvSpPr txBox="1">
              <a:spLocks/>
            </p:cNvSpPr>
            <p:nvPr/>
          </p:nvSpPr>
          <p:spPr>
            <a:xfrm>
              <a:off x="3083590" y="3879260"/>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15</a:t>
              </a:r>
            </a:p>
          </p:txBody>
        </p:sp>
        <p:cxnSp>
          <p:nvCxnSpPr>
            <p:cNvPr id="125" name="Straight Connector 124">
              <a:extLst>
                <a:ext uri="{FF2B5EF4-FFF2-40B4-BE49-F238E27FC236}">
                  <a16:creationId xmlns:a16="http://schemas.microsoft.com/office/drawing/2014/main" id="{E249DA98-08F8-08A0-498A-20F68DC2C646}"/>
                </a:ext>
              </a:extLst>
            </p:cNvPr>
            <p:cNvCxnSpPr>
              <a:cxnSpLocks/>
            </p:cNvCxnSpPr>
            <p:nvPr/>
          </p:nvCxnSpPr>
          <p:spPr>
            <a:xfrm>
              <a:off x="3155465"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7F8F247B-ED02-9A4E-ABBE-3B6CE5BF4FAC}"/>
                </a:ext>
              </a:extLst>
            </p:cNvPr>
            <p:cNvSpPr txBox="1">
              <a:spLocks/>
            </p:cNvSpPr>
            <p:nvPr/>
          </p:nvSpPr>
          <p:spPr>
            <a:xfrm>
              <a:off x="3481562" y="3879260"/>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18</a:t>
              </a:r>
            </a:p>
          </p:txBody>
        </p:sp>
        <p:cxnSp>
          <p:nvCxnSpPr>
            <p:cNvPr id="127" name="Straight Connector 126">
              <a:extLst>
                <a:ext uri="{FF2B5EF4-FFF2-40B4-BE49-F238E27FC236}">
                  <a16:creationId xmlns:a16="http://schemas.microsoft.com/office/drawing/2014/main" id="{C4A937A6-D3B9-365C-092B-AED122530F20}"/>
                </a:ext>
              </a:extLst>
            </p:cNvPr>
            <p:cNvCxnSpPr>
              <a:cxnSpLocks/>
            </p:cNvCxnSpPr>
            <p:nvPr/>
          </p:nvCxnSpPr>
          <p:spPr>
            <a:xfrm>
              <a:off x="3553372"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F6BBCA70-6F72-C8FC-6BE3-78160E3FDA21}"/>
                </a:ext>
              </a:extLst>
            </p:cNvPr>
            <p:cNvSpPr txBox="1">
              <a:spLocks/>
            </p:cNvSpPr>
            <p:nvPr/>
          </p:nvSpPr>
          <p:spPr>
            <a:xfrm>
              <a:off x="3879534" y="3879260"/>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21</a:t>
              </a:r>
            </a:p>
          </p:txBody>
        </p:sp>
        <p:cxnSp>
          <p:nvCxnSpPr>
            <p:cNvPr id="129" name="Straight Connector 128">
              <a:extLst>
                <a:ext uri="{FF2B5EF4-FFF2-40B4-BE49-F238E27FC236}">
                  <a16:creationId xmlns:a16="http://schemas.microsoft.com/office/drawing/2014/main" id="{D9D94495-F841-EFD3-2B51-B031947B941A}"/>
                </a:ext>
              </a:extLst>
            </p:cNvPr>
            <p:cNvCxnSpPr>
              <a:cxnSpLocks/>
            </p:cNvCxnSpPr>
            <p:nvPr/>
          </p:nvCxnSpPr>
          <p:spPr>
            <a:xfrm>
              <a:off x="3951279"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4F0B7EBE-AF26-4F0E-DDFA-FF78555BC353}"/>
                </a:ext>
              </a:extLst>
            </p:cNvPr>
            <p:cNvSpPr txBox="1">
              <a:spLocks/>
            </p:cNvSpPr>
            <p:nvPr/>
          </p:nvSpPr>
          <p:spPr>
            <a:xfrm>
              <a:off x="4277506" y="3879260"/>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24</a:t>
              </a:r>
            </a:p>
          </p:txBody>
        </p:sp>
        <p:cxnSp>
          <p:nvCxnSpPr>
            <p:cNvPr id="131" name="Straight Connector 130">
              <a:extLst>
                <a:ext uri="{FF2B5EF4-FFF2-40B4-BE49-F238E27FC236}">
                  <a16:creationId xmlns:a16="http://schemas.microsoft.com/office/drawing/2014/main" id="{68A60B76-1CFF-3C32-75C6-6481C2040518}"/>
                </a:ext>
              </a:extLst>
            </p:cNvPr>
            <p:cNvCxnSpPr>
              <a:cxnSpLocks/>
            </p:cNvCxnSpPr>
            <p:nvPr/>
          </p:nvCxnSpPr>
          <p:spPr>
            <a:xfrm>
              <a:off x="4349186"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208580E8-5B2C-4D9D-757F-FC8FC0961032}"/>
                </a:ext>
              </a:extLst>
            </p:cNvPr>
            <p:cNvSpPr txBox="1">
              <a:spLocks/>
            </p:cNvSpPr>
            <p:nvPr/>
          </p:nvSpPr>
          <p:spPr>
            <a:xfrm>
              <a:off x="4675478" y="3879260"/>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27</a:t>
              </a:r>
            </a:p>
          </p:txBody>
        </p:sp>
        <p:cxnSp>
          <p:nvCxnSpPr>
            <p:cNvPr id="133" name="Straight Connector 132">
              <a:extLst>
                <a:ext uri="{FF2B5EF4-FFF2-40B4-BE49-F238E27FC236}">
                  <a16:creationId xmlns:a16="http://schemas.microsoft.com/office/drawing/2014/main" id="{D84F37CF-EE20-C11B-5B90-14E7E3D1FE17}"/>
                </a:ext>
              </a:extLst>
            </p:cNvPr>
            <p:cNvCxnSpPr>
              <a:cxnSpLocks/>
            </p:cNvCxnSpPr>
            <p:nvPr/>
          </p:nvCxnSpPr>
          <p:spPr>
            <a:xfrm>
              <a:off x="4747093"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FFAA2580-F119-C1F7-1B31-47886086EA16}"/>
                </a:ext>
              </a:extLst>
            </p:cNvPr>
            <p:cNvSpPr txBox="1">
              <a:spLocks/>
            </p:cNvSpPr>
            <p:nvPr/>
          </p:nvSpPr>
          <p:spPr>
            <a:xfrm>
              <a:off x="5073450" y="3879260"/>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30</a:t>
              </a:r>
            </a:p>
          </p:txBody>
        </p:sp>
        <p:cxnSp>
          <p:nvCxnSpPr>
            <p:cNvPr id="135" name="Straight Connector 134">
              <a:extLst>
                <a:ext uri="{FF2B5EF4-FFF2-40B4-BE49-F238E27FC236}">
                  <a16:creationId xmlns:a16="http://schemas.microsoft.com/office/drawing/2014/main" id="{3C3719DC-C08E-0CFA-09EB-8CC5B08F7F04}"/>
                </a:ext>
              </a:extLst>
            </p:cNvPr>
            <p:cNvCxnSpPr>
              <a:cxnSpLocks/>
            </p:cNvCxnSpPr>
            <p:nvPr/>
          </p:nvCxnSpPr>
          <p:spPr>
            <a:xfrm>
              <a:off x="5145000"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DAB7347C-A575-BD46-2806-E610A3E6AC00}"/>
                </a:ext>
              </a:extLst>
            </p:cNvPr>
            <p:cNvSpPr txBox="1">
              <a:spLocks/>
            </p:cNvSpPr>
            <p:nvPr/>
          </p:nvSpPr>
          <p:spPr>
            <a:xfrm>
              <a:off x="5471420" y="3879260"/>
              <a:ext cx="1442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
                  <a:srgbClr val="A271B0"/>
                </a:buClr>
                <a:buSzTx/>
                <a:buFontTx/>
                <a:buNone/>
                <a:tabLst/>
                <a:defRPr/>
              </a:pPr>
              <a:r>
                <a:rPr kumimoji="0" lang="en-US" sz="1100" b="0" i="0" u="none" strike="noStrike" kern="1200" cap="none" spc="0" normalizeH="0" baseline="0" noProof="0" dirty="0">
                  <a:ln>
                    <a:noFill/>
                  </a:ln>
                  <a:solidFill>
                    <a:srgbClr val="223341"/>
                  </a:solidFill>
                  <a:effectLst/>
                  <a:uLnTx/>
                  <a:uFillTx/>
                  <a:latin typeface="Calibri" panose="020F0502020204030204"/>
                  <a:ea typeface="+mn-ea"/>
                  <a:cs typeface="Arial" charset="0"/>
                </a:rPr>
                <a:t>33</a:t>
              </a:r>
            </a:p>
          </p:txBody>
        </p:sp>
        <p:cxnSp>
          <p:nvCxnSpPr>
            <p:cNvPr id="137" name="Straight Connector 136">
              <a:extLst>
                <a:ext uri="{FF2B5EF4-FFF2-40B4-BE49-F238E27FC236}">
                  <a16:creationId xmlns:a16="http://schemas.microsoft.com/office/drawing/2014/main" id="{14C3A254-5CFF-9F9F-D894-015C10F75E66}"/>
                </a:ext>
              </a:extLst>
            </p:cNvPr>
            <p:cNvCxnSpPr>
              <a:cxnSpLocks/>
            </p:cNvCxnSpPr>
            <p:nvPr/>
          </p:nvCxnSpPr>
          <p:spPr>
            <a:xfrm>
              <a:off x="5542910" y="3860205"/>
              <a:ext cx="0" cy="25468"/>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416D1483-0E2D-19DC-BB58-CD955E5A6365}"/>
                </a:ext>
              </a:extLst>
            </p:cNvPr>
            <p:cNvSpPr txBox="1">
              <a:spLocks/>
            </p:cNvSpPr>
            <p:nvPr/>
          </p:nvSpPr>
          <p:spPr>
            <a:xfrm>
              <a:off x="3173801" y="2558989"/>
              <a:ext cx="1386598" cy="169277"/>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100" b="1"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Camizestrant + CDK4/6i</a:t>
              </a:r>
            </a:p>
          </p:txBody>
        </p:sp>
        <p:sp>
          <p:nvSpPr>
            <p:cNvPr id="166" name="TextBox 165">
              <a:extLst>
                <a:ext uri="{FF2B5EF4-FFF2-40B4-BE49-F238E27FC236}">
                  <a16:creationId xmlns:a16="http://schemas.microsoft.com/office/drawing/2014/main" id="{B6F488D7-327B-D85D-BB78-127F84EFE58C}"/>
                </a:ext>
              </a:extLst>
            </p:cNvPr>
            <p:cNvSpPr txBox="1">
              <a:spLocks/>
            </p:cNvSpPr>
            <p:nvPr/>
          </p:nvSpPr>
          <p:spPr>
            <a:xfrm>
              <a:off x="2702299" y="2422604"/>
              <a:ext cx="3574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US" sz="1100" b="1"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60.7%</a:t>
              </a:r>
            </a:p>
          </p:txBody>
        </p:sp>
        <p:sp>
          <p:nvSpPr>
            <p:cNvPr id="167" name="TextBox 166">
              <a:extLst>
                <a:ext uri="{FF2B5EF4-FFF2-40B4-BE49-F238E27FC236}">
                  <a16:creationId xmlns:a16="http://schemas.microsoft.com/office/drawing/2014/main" id="{BB9C3F08-8549-A19E-834C-0CD078F25551}"/>
                </a:ext>
              </a:extLst>
            </p:cNvPr>
            <p:cNvSpPr txBox="1">
              <a:spLocks/>
            </p:cNvSpPr>
            <p:nvPr/>
          </p:nvSpPr>
          <p:spPr>
            <a:xfrm>
              <a:off x="2375629" y="3236438"/>
              <a:ext cx="3574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US" sz="1100" b="1" i="0" u="none" strike="noStrike" kern="1200" cap="none" spc="0" normalizeH="0" baseline="0" noProof="0" dirty="0">
                  <a:ln>
                    <a:noFill/>
                  </a:ln>
                  <a:solidFill>
                    <a:srgbClr val="4D4D4D"/>
                  </a:solidFill>
                  <a:effectLst/>
                  <a:uLnTx/>
                  <a:uFillTx/>
                  <a:latin typeface="Calibri" panose="020F0502020204030204"/>
                  <a:ea typeface="+mn-ea"/>
                  <a:cs typeface="Arial" charset="0"/>
                </a:rPr>
                <a:t>33.4%</a:t>
              </a:r>
            </a:p>
          </p:txBody>
        </p:sp>
        <p:sp>
          <p:nvSpPr>
            <p:cNvPr id="168" name="TextBox 167">
              <a:extLst>
                <a:ext uri="{FF2B5EF4-FFF2-40B4-BE49-F238E27FC236}">
                  <a16:creationId xmlns:a16="http://schemas.microsoft.com/office/drawing/2014/main" id="{B6803DF1-E314-47A6-AEF8-69E9EB79C417}"/>
                </a:ext>
              </a:extLst>
            </p:cNvPr>
            <p:cNvSpPr txBox="1">
              <a:spLocks/>
            </p:cNvSpPr>
            <p:nvPr/>
          </p:nvSpPr>
          <p:spPr>
            <a:xfrm>
              <a:off x="4172053" y="3078010"/>
              <a:ext cx="357470"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US" sz="1100" b="1" i="0" u="none" strike="noStrike" kern="1200" cap="none" spc="0" normalizeH="0" baseline="0" noProof="0" dirty="0">
                  <a:ln>
                    <a:noFill/>
                  </a:ln>
                  <a:solidFill>
                    <a:srgbClr val="298A49">
                      <a:lumMod val="75000"/>
                    </a:srgbClr>
                  </a:solidFill>
                  <a:effectLst/>
                  <a:uLnTx/>
                  <a:uFillTx/>
                  <a:latin typeface="Calibri" panose="020F0502020204030204"/>
                  <a:ea typeface="+mn-ea"/>
                  <a:cs typeface="Arial" charset="0"/>
                </a:rPr>
                <a:t>29.7%</a:t>
              </a:r>
            </a:p>
          </p:txBody>
        </p:sp>
        <p:sp>
          <p:nvSpPr>
            <p:cNvPr id="169" name="TextBox 168">
              <a:extLst>
                <a:ext uri="{FF2B5EF4-FFF2-40B4-BE49-F238E27FC236}">
                  <a16:creationId xmlns:a16="http://schemas.microsoft.com/office/drawing/2014/main" id="{545FD36D-CCB9-6B6C-173F-BF7EBF9803DC}"/>
                </a:ext>
              </a:extLst>
            </p:cNvPr>
            <p:cNvSpPr txBox="1">
              <a:spLocks/>
            </p:cNvSpPr>
            <p:nvPr/>
          </p:nvSpPr>
          <p:spPr>
            <a:xfrm>
              <a:off x="4411664" y="3558458"/>
              <a:ext cx="285336"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US" sz="1100" b="1" i="0" u="none" strike="noStrike" kern="1200" cap="none" spc="0" normalizeH="0" baseline="0" noProof="0" dirty="0">
                  <a:ln>
                    <a:noFill/>
                  </a:ln>
                  <a:solidFill>
                    <a:srgbClr val="4D4D4D"/>
                  </a:solidFill>
                  <a:effectLst/>
                  <a:uLnTx/>
                  <a:uFillTx/>
                  <a:latin typeface="Calibri" panose="020F0502020204030204"/>
                  <a:ea typeface="+mn-ea"/>
                  <a:cs typeface="Arial" charset="0"/>
                </a:rPr>
                <a:t>5.4%</a:t>
              </a:r>
            </a:p>
          </p:txBody>
        </p:sp>
        <p:sp>
          <p:nvSpPr>
            <p:cNvPr id="170" name="TextBox 169">
              <a:extLst>
                <a:ext uri="{FF2B5EF4-FFF2-40B4-BE49-F238E27FC236}">
                  <a16:creationId xmlns:a16="http://schemas.microsoft.com/office/drawing/2014/main" id="{BC7E6E1F-E252-4D76-9480-772AB90F72E2}"/>
                </a:ext>
              </a:extLst>
            </p:cNvPr>
            <p:cNvSpPr txBox="1">
              <a:spLocks/>
            </p:cNvSpPr>
            <p:nvPr/>
          </p:nvSpPr>
          <p:spPr>
            <a:xfrm>
              <a:off x="1295923" y="2679876"/>
              <a:ext cx="737381" cy="169277"/>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100" b="1" i="0" u="none" strike="noStrike" kern="1200" cap="none" spc="0" normalizeH="0" baseline="0" noProof="0" dirty="0">
                  <a:ln>
                    <a:noFill/>
                  </a:ln>
                  <a:solidFill>
                    <a:srgbClr val="4D4D4D"/>
                  </a:solidFill>
                  <a:effectLst/>
                  <a:uLnTx/>
                  <a:uFillTx/>
                  <a:latin typeface="Calibri" panose="020F0502020204030204"/>
                  <a:ea typeface="+mn-ea"/>
                  <a:cs typeface="Arial" charset="0"/>
                </a:rPr>
                <a:t>AI + CDK4/6i</a:t>
              </a:r>
            </a:p>
          </p:txBody>
        </p:sp>
        <p:cxnSp>
          <p:nvCxnSpPr>
            <p:cNvPr id="172" name="Straight Connector 171">
              <a:extLst>
                <a:ext uri="{FF2B5EF4-FFF2-40B4-BE49-F238E27FC236}">
                  <a16:creationId xmlns:a16="http://schemas.microsoft.com/office/drawing/2014/main" id="{F9EB6B57-01F6-1380-F2F4-84DEE6229947}"/>
                </a:ext>
              </a:extLst>
            </p:cNvPr>
            <p:cNvCxnSpPr>
              <a:cxnSpLocks/>
            </p:cNvCxnSpPr>
            <p:nvPr/>
          </p:nvCxnSpPr>
          <p:spPr>
            <a:xfrm>
              <a:off x="2757753" y="2653310"/>
              <a:ext cx="0" cy="1204819"/>
            </a:xfrm>
            <a:prstGeom prst="line">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74" name="Straight Connector 173">
              <a:extLst>
                <a:ext uri="{FF2B5EF4-FFF2-40B4-BE49-F238E27FC236}">
                  <a16:creationId xmlns:a16="http://schemas.microsoft.com/office/drawing/2014/main" id="{7B0C9679-795B-7C6A-FEAC-F4FED7771011}"/>
                </a:ext>
              </a:extLst>
            </p:cNvPr>
            <p:cNvCxnSpPr>
              <a:cxnSpLocks/>
            </p:cNvCxnSpPr>
            <p:nvPr/>
          </p:nvCxnSpPr>
          <p:spPr>
            <a:xfrm>
              <a:off x="4349641" y="3273242"/>
              <a:ext cx="0" cy="584887"/>
            </a:xfrm>
            <a:prstGeom prst="line">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77" name="Oval 176">
              <a:extLst>
                <a:ext uri="{FF2B5EF4-FFF2-40B4-BE49-F238E27FC236}">
                  <a16:creationId xmlns:a16="http://schemas.microsoft.com/office/drawing/2014/main" id="{6E9E4EBA-6985-1243-099E-C17014CF39B7}"/>
                </a:ext>
              </a:extLst>
            </p:cNvPr>
            <p:cNvSpPr/>
            <p:nvPr/>
          </p:nvSpPr>
          <p:spPr>
            <a:xfrm>
              <a:off x="1139751" y="184080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E12D7CC9-40C7-55C7-E926-01FBE7C20845}"/>
                </a:ext>
              </a:extLst>
            </p:cNvPr>
            <p:cNvSpPr/>
            <p:nvPr/>
          </p:nvSpPr>
          <p:spPr>
            <a:xfrm>
              <a:off x="1349301" y="186747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31AC96E4-3D6C-8D42-0490-B89B80E21B68}"/>
                </a:ext>
              </a:extLst>
            </p:cNvPr>
            <p:cNvSpPr/>
            <p:nvPr/>
          </p:nvSpPr>
          <p:spPr>
            <a:xfrm>
              <a:off x="1362636" y="193986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7029249E-D0F7-0CA0-AA05-52D47E8D8814}"/>
                </a:ext>
              </a:extLst>
            </p:cNvPr>
            <p:cNvSpPr/>
            <p:nvPr/>
          </p:nvSpPr>
          <p:spPr>
            <a:xfrm>
              <a:off x="1385496" y="208083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4B6319AE-E39A-9C86-987D-D91E2EC0B4FB}"/>
                </a:ext>
              </a:extLst>
            </p:cNvPr>
            <p:cNvSpPr/>
            <p:nvPr/>
          </p:nvSpPr>
          <p:spPr>
            <a:xfrm>
              <a:off x="1406451" y="208083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6B0FCDD8-F1C8-51AD-1B64-EE42F3EA3A66}"/>
                </a:ext>
              </a:extLst>
            </p:cNvPr>
            <p:cNvSpPr/>
            <p:nvPr/>
          </p:nvSpPr>
          <p:spPr>
            <a:xfrm>
              <a:off x="1591236" y="217036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043EF345-6A31-EACA-17D9-C9E3FD438AA0}"/>
                </a:ext>
              </a:extLst>
            </p:cNvPr>
            <p:cNvSpPr/>
            <p:nvPr/>
          </p:nvSpPr>
          <p:spPr>
            <a:xfrm>
              <a:off x="1606476" y="220275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826DDB16-9273-07F1-35C1-11A64A247C9D}"/>
                </a:ext>
              </a:extLst>
            </p:cNvPr>
            <p:cNvSpPr/>
            <p:nvPr/>
          </p:nvSpPr>
          <p:spPr>
            <a:xfrm>
              <a:off x="1644576" y="232276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037B522D-6991-01C2-008F-1CD81FC99AC5}"/>
                </a:ext>
              </a:extLst>
            </p:cNvPr>
            <p:cNvSpPr/>
            <p:nvPr/>
          </p:nvSpPr>
          <p:spPr>
            <a:xfrm>
              <a:off x="1654101" y="234372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9538A2EE-193E-B0D0-7706-F26C15E074E1}"/>
                </a:ext>
              </a:extLst>
            </p:cNvPr>
            <p:cNvSpPr/>
            <p:nvPr/>
          </p:nvSpPr>
          <p:spPr>
            <a:xfrm>
              <a:off x="1686486" y="239515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217BBDE7-7085-7D34-69D5-F2E49E91C912}"/>
                </a:ext>
              </a:extLst>
            </p:cNvPr>
            <p:cNvSpPr/>
            <p:nvPr/>
          </p:nvSpPr>
          <p:spPr>
            <a:xfrm>
              <a:off x="1726491" y="241230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AD35C0A8-3CC2-388E-6593-61C3F4A609A6}"/>
                </a:ext>
              </a:extLst>
            </p:cNvPr>
            <p:cNvSpPr/>
            <p:nvPr/>
          </p:nvSpPr>
          <p:spPr>
            <a:xfrm>
              <a:off x="1836981" y="245992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FF346BE6-8A7E-60F1-9675-2B9D7BF20599}"/>
                </a:ext>
              </a:extLst>
            </p:cNvPr>
            <p:cNvSpPr/>
            <p:nvPr/>
          </p:nvSpPr>
          <p:spPr>
            <a:xfrm>
              <a:off x="1852221" y="249612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4D651B72-97F1-40B6-7112-B7690A8F19E5}"/>
                </a:ext>
              </a:extLst>
            </p:cNvPr>
            <p:cNvSpPr/>
            <p:nvPr/>
          </p:nvSpPr>
          <p:spPr>
            <a:xfrm>
              <a:off x="1865556" y="253231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5D81E89F-EA6A-936C-087E-A85F23F86D85}"/>
                </a:ext>
              </a:extLst>
            </p:cNvPr>
            <p:cNvSpPr/>
            <p:nvPr/>
          </p:nvSpPr>
          <p:spPr>
            <a:xfrm>
              <a:off x="1875081" y="257994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30FA040E-A93B-993F-6B92-0414A3D755FE}"/>
                </a:ext>
              </a:extLst>
            </p:cNvPr>
            <p:cNvSpPr/>
            <p:nvPr/>
          </p:nvSpPr>
          <p:spPr>
            <a:xfrm>
              <a:off x="2084631" y="265614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CEC748D6-B0DC-B0F9-0EB6-6BC5E2410C6F}"/>
                </a:ext>
              </a:extLst>
            </p:cNvPr>
            <p:cNvSpPr/>
            <p:nvPr/>
          </p:nvSpPr>
          <p:spPr>
            <a:xfrm>
              <a:off x="1324016" y="187561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4C4230F1-3889-94A9-8D53-1307F12F9ABD}"/>
                </a:ext>
              </a:extLst>
            </p:cNvPr>
            <p:cNvSpPr/>
            <p:nvPr/>
          </p:nvSpPr>
          <p:spPr>
            <a:xfrm>
              <a:off x="1352591" y="189847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13DA1170-A89D-D120-6677-F056431BDD4F}"/>
                </a:ext>
              </a:extLst>
            </p:cNvPr>
            <p:cNvSpPr/>
            <p:nvPr/>
          </p:nvSpPr>
          <p:spPr>
            <a:xfrm>
              <a:off x="1371641" y="191561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78DC7886-520E-FAAA-2ABA-555AEF550DC6}"/>
                </a:ext>
              </a:extLst>
            </p:cNvPr>
            <p:cNvSpPr/>
            <p:nvPr/>
          </p:nvSpPr>
          <p:spPr>
            <a:xfrm>
              <a:off x="1390691" y="194419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F080A13A-1327-434B-C6AA-746DD863994D}"/>
                </a:ext>
              </a:extLst>
            </p:cNvPr>
            <p:cNvSpPr/>
            <p:nvPr/>
          </p:nvSpPr>
          <p:spPr>
            <a:xfrm>
              <a:off x="1588811" y="196514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97BCB950-677C-F5D9-723C-E8066A6D569D}"/>
                </a:ext>
              </a:extLst>
            </p:cNvPr>
            <p:cNvSpPr/>
            <p:nvPr/>
          </p:nvSpPr>
          <p:spPr>
            <a:xfrm>
              <a:off x="1602146" y="197467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73B6C5DB-3B49-CE8C-60DF-6804C331E537}"/>
                </a:ext>
              </a:extLst>
            </p:cNvPr>
            <p:cNvSpPr/>
            <p:nvPr/>
          </p:nvSpPr>
          <p:spPr>
            <a:xfrm>
              <a:off x="1623101" y="203944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9188FC61-A48B-3FF5-0A7F-33EE801A4843}"/>
                </a:ext>
              </a:extLst>
            </p:cNvPr>
            <p:cNvSpPr/>
            <p:nvPr/>
          </p:nvSpPr>
          <p:spPr>
            <a:xfrm>
              <a:off x="1644056" y="203944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826AD886-9F53-0DC3-9D35-CAD5E9092C97}"/>
                </a:ext>
              </a:extLst>
            </p:cNvPr>
            <p:cNvSpPr/>
            <p:nvPr/>
          </p:nvSpPr>
          <p:spPr>
            <a:xfrm>
              <a:off x="1809791" y="209278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B749BA6C-8CC7-9C1D-BC8B-C2D1D540F999}"/>
                </a:ext>
              </a:extLst>
            </p:cNvPr>
            <p:cNvSpPr/>
            <p:nvPr/>
          </p:nvSpPr>
          <p:spPr>
            <a:xfrm>
              <a:off x="1836461" y="213850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4" name="Oval 203">
              <a:extLst>
                <a:ext uri="{FF2B5EF4-FFF2-40B4-BE49-F238E27FC236}">
                  <a16:creationId xmlns:a16="http://schemas.microsoft.com/office/drawing/2014/main" id="{81936D0C-DA08-B7AE-1372-169955F0BA66}"/>
                </a:ext>
              </a:extLst>
            </p:cNvPr>
            <p:cNvSpPr/>
            <p:nvPr/>
          </p:nvSpPr>
          <p:spPr>
            <a:xfrm>
              <a:off x="1861226" y="215945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5" name="Oval 204">
              <a:extLst>
                <a:ext uri="{FF2B5EF4-FFF2-40B4-BE49-F238E27FC236}">
                  <a16:creationId xmlns:a16="http://schemas.microsoft.com/office/drawing/2014/main" id="{E6D6146F-0EAA-C6E3-E63F-3F58E28552B1}"/>
                </a:ext>
              </a:extLst>
            </p:cNvPr>
            <p:cNvSpPr/>
            <p:nvPr/>
          </p:nvSpPr>
          <p:spPr>
            <a:xfrm>
              <a:off x="1889801" y="217469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6" name="Oval 205">
              <a:extLst>
                <a:ext uri="{FF2B5EF4-FFF2-40B4-BE49-F238E27FC236}">
                  <a16:creationId xmlns:a16="http://schemas.microsoft.com/office/drawing/2014/main" id="{CB19916B-70F4-01A2-5FB5-F032535415B8}"/>
                </a:ext>
              </a:extLst>
            </p:cNvPr>
            <p:cNvSpPr/>
            <p:nvPr/>
          </p:nvSpPr>
          <p:spPr>
            <a:xfrm>
              <a:off x="1981241" y="217469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7" name="Oval 206">
              <a:extLst>
                <a:ext uri="{FF2B5EF4-FFF2-40B4-BE49-F238E27FC236}">
                  <a16:creationId xmlns:a16="http://schemas.microsoft.com/office/drawing/2014/main" id="{6366C4EB-BE9D-D291-CE72-E7BD379F7948}"/>
                </a:ext>
              </a:extLst>
            </p:cNvPr>
            <p:cNvSpPr/>
            <p:nvPr/>
          </p:nvSpPr>
          <p:spPr>
            <a:xfrm>
              <a:off x="2078396" y="221851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8" name="Oval 207">
              <a:extLst>
                <a:ext uri="{FF2B5EF4-FFF2-40B4-BE49-F238E27FC236}">
                  <a16:creationId xmlns:a16="http://schemas.microsoft.com/office/drawing/2014/main" id="{6ABB29FE-F854-50A7-FDEC-D43DC4A6C71F}"/>
                </a:ext>
              </a:extLst>
            </p:cNvPr>
            <p:cNvSpPr/>
            <p:nvPr/>
          </p:nvSpPr>
          <p:spPr>
            <a:xfrm>
              <a:off x="2093636" y="223756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9" name="Oval 208">
              <a:extLst>
                <a:ext uri="{FF2B5EF4-FFF2-40B4-BE49-F238E27FC236}">
                  <a16:creationId xmlns:a16="http://schemas.microsoft.com/office/drawing/2014/main" id="{F9401CD3-ED75-84C2-F4C8-1D7527D3A17C}"/>
                </a:ext>
              </a:extLst>
            </p:cNvPr>
            <p:cNvSpPr/>
            <p:nvPr/>
          </p:nvSpPr>
          <p:spPr>
            <a:xfrm>
              <a:off x="2127926" y="228518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0" name="Oval 209">
              <a:extLst>
                <a:ext uri="{FF2B5EF4-FFF2-40B4-BE49-F238E27FC236}">
                  <a16:creationId xmlns:a16="http://schemas.microsoft.com/office/drawing/2014/main" id="{9F4F73F8-6909-A081-55BD-D114526435B8}"/>
                </a:ext>
              </a:extLst>
            </p:cNvPr>
            <p:cNvSpPr/>
            <p:nvPr/>
          </p:nvSpPr>
          <p:spPr>
            <a:xfrm>
              <a:off x="2173646" y="230614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1" name="Oval 210">
              <a:extLst>
                <a:ext uri="{FF2B5EF4-FFF2-40B4-BE49-F238E27FC236}">
                  <a16:creationId xmlns:a16="http://schemas.microsoft.com/office/drawing/2014/main" id="{1BFF74F8-037F-0011-475D-4924DD0F4DE6}"/>
                </a:ext>
              </a:extLst>
            </p:cNvPr>
            <p:cNvSpPr/>
            <p:nvPr/>
          </p:nvSpPr>
          <p:spPr>
            <a:xfrm>
              <a:off x="2324141" y="238615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2" name="Oval 211">
              <a:extLst>
                <a:ext uri="{FF2B5EF4-FFF2-40B4-BE49-F238E27FC236}">
                  <a16:creationId xmlns:a16="http://schemas.microsoft.com/office/drawing/2014/main" id="{30E8B4D8-DFB4-BB1E-2B9E-2186F852EBD7}"/>
                </a:ext>
              </a:extLst>
            </p:cNvPr>
            <p:cNvSpPr/>
            <p:nvPr/>
          </p:nvSpPr>
          <p:spPr>
            <a:xfrm>
              <a:off x="2345096" y="238615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3" name="Oval 212">
              <a:extLst>
                <a:ext uri="{FF2B5EF4-FFF2-40B4-BE49-F238E27FC236}">
                  <a16:creationId xmlns:a16="http://schemas.microsoft.com/office/drawing/2014/main" id="{A10974AA-4987-5BFF-D1EF-763D79B9F3CC}"/>
                </a:ext>
              </a:extLst>
            </p:cNvPr>
            <p:cNvSpPr/>
            <p:nvPr/>
          </p:nvSpPr>
          <p:spPr>
            <a:xfrm>
              <a:off x="2350811" y="240901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4" name="Oval 213">
              <a:extLst>
                <a:ext uri="{FF2B5EF4-FFF2-40B4-BE49-F238E27FC236}">
                  <a16:creationId xmlns:a16="http://schemas.microsoft.com/office/drawing/2014/main" id="{B0D45998-B576-3536-0599-67DB89E32E56}"/>
                </a:ext>
              </a:extLst>
            </p:cNvPr>
            <p:cNvSpPr/>
            <p:nvPr/>
          </p:nvSpPr>
          <p:spPr>
            <a:xfrm>
              <a:off x="2366051" y="243949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5" name="Oval 214">
              <a:extLst>
                <a:ext uri="{FF2B5EF4-FFF2-40B4-BE49-F238E27FC236}">
                  <a16:creationId xmlns:a16="http://schemas.microsoft.com/office/drawing/2014/main" id="{2AB53AFA-062D-A41D-F6A6-6FCA1D0D28EA}"/>
                </a:ext>
              </a:extLst>
            </p:cNvPr>
            <p:cNvSpPr/>
            <p:nvPr/>
          </p:nvSpPr>
          <p:spPr>
            <a:xfrm>
              <a:off x="2387006" y="247378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6" name="Oval 215">
              <a:extLst>
                <a:ext uri="{FF2B5EF4-FFF2-40B4-BE49-F238E27FC236}">
                  <a16:creationId xmlns:a16="http://schemas.microsoft.com/office/drawing/2014/main" id="{06E199A3-1690-C2F6-9692-1BD6FD333F72}"/>
                </a:ext>
              </a:extLst>
            </p:cNvPr>
            <p:cNvSpPr/>
            <p:nvPr/>
          </p:nvSpPr>
          <p:spPr>
            <a:xfrm>
              <a:off x="2419391" y="247378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7" name="Oval 216">
              <a:extLst>
                <a:ext uri="{FF2B5EF4-FFF2-40B4-BE49-F238E27FC236}">
                  <a16:creationId xmlns:a16="http://schemas.microsoft.com/office/drawing/2014/main" id="{C2BF0A22-0478-762A-918D-1806C77B922E}"/>
                </a:ext>
              </a:extLst>
            </p:cNvPr>
            <p:cNvSpPr/>
            <p:nvPr/>
          </p:nvSpPr>
          <p:spPr>
            <a:xfrm>
              <a:off x="2579411" y="247378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8" name="Oval 217">
              <a:extLst>
                <a:ext uri="{FF2B5EF4-FFF2-40B4-BE49-F238E27FC236}">
                  <a16:creationId xmlns:a16="http://schemas.microsoft.com/office/drawing/2014/main" id="{2C74831C-67E3-F3C3-8D40-69F84AF61252}"/>
                </a:ext>
              </a:extLst>
            </p:cNvPr>
            <p:cNvSpPr/>
            <p:nvPr/>
          </p:nvSpPr>
          <p:spPr>
            <a:xfrm>
              <a:off x="2602271" y="251569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9" name="Oval 218">
              <a:extLst>
                <a:ext uri="{FF2B5EF4-FFF2-40B4-BE49-F238E27FC236}">
                  <a16:creationId xmlns:a16="http://schemas.microsoft.com/office/drawing/2014/main" id="{9615F974-7A00-B72B-863B-8168BA662B4C}"/>
                </a:ext>
              </a:extLst>
            </p:cNvPr>
            <p:cNvSpPr/>
            <p:nvPr/>
          </p:nvSpPr>
          <p:spPr>
            <a:xfrm>
              <a:off x="2758481" y="262046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0" name="Oval 219">
              <a:extLst>
                <a:ext uri="{FF2B5EF4-FFF2-40B4-BE49-F238E27FC236}">
                  <a16:creationId xmlns:a16="http://schemas.microsoft.com/office/drawing/2014/main" id="{98E317BB-ACF5-5620-9839-BAB5214E2804}"/>
                </a:ext>
              </a:extLst>
            </p:cNvPr>
            <p:cNvSpPr/>
            <p:nvPr/>
          </p:nvSpPr>
          <p:spPr>
            <a:xfrm>
              <a:off x="2815631" y="264713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1" name="Oval 220">
              <a:extLst>
                <a:ext uri="{FF2B5EF4-FFF2-40B4-BE49-F238E27FC236}">
                  <a16:creationId xmlns:a16="http://schemas.microsoft.com/office/drawing/2014/main" id="{7083BD71-61D2-890E-710F-F2965214450D}"/>
                </a:ext>
              </a:extLst>
            </p:cNvPr>
            <p:cNvSpPr/>
            <p:nvPr/>
          </p:nvSpPr>
          <p:spPr>
            <a:xfrm>
              <a:off x="2846111" y="266428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503C4356-70F5-8422-B24C-1EFBD93A447D}"/>
                </a:ext>
              </a:extLst>
            </p:cNvPr>
            <p:cNvSpPr/>
            <p:nvPr/>
          </p:nvSpPr>
          <p:spPr>
            <a:xfrm>
              <a:off x="2859446" y="268904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3" name="Oval 222">
              <a:extLst>
                <a:ext uri="{FF2B5EF4-FFF2-40B4-BE49-F238E27FC236}">
                  <a16:creationId xmlns:a16="http://schemas.microsoft.com/office/drawing/2014/main" id="{4EA653B0-4CE9-714B-57EC-D9C8DAC8AC4F}"/>
                </a:ext>
              </a:extLst>
            </p:cNvPr>
            <p:cNvSpPr/>
            <p:nvPr/>
          </p:nvSpPr>
          <p:spPr>
            <a:xfrm>
              <a:off x="2099871" y="275520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4" name="Oval 223">
              <a:extLst>
                <a:ext uri="{FF2B5EF4-FFF2-40B4-BE49-F238E27FC236}">
                  <a16:creationId xmlns:a16="http://schemas.microsoft.com/office/drawing/2014/main" id="{222A5F04-E49E-0964-7698-9488CD238365}"/>
                </a:ext>
              </a:extLst>
            </p:cNvPr>
            <p:cNvSpPr/>
            <p:nvPr/>
          </p:nvSpPr>
          <p:spPr>
            <a:xfrm>
              <a:off x="2118921" y="279330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5" name="Oval 224">
              <a:extLst>
                <a:ext uri="{FF2B5EF4-FFF2-40B4-BE49-F238E27FC236}">
                  <a16:creationId xmlns:a16="http://schemas.microsoft.com/office/drawing/2014/main" id="{543777A9-EC10-F0A5-5E22-C21FD3028330}"/>
                </a:ext>
              </a:extLst>
            </p:cNvPr>
            <p:cNvSpPr/>
            <p:nvPr/>
          </p:nvSpPr>
          <p:spPr>
            <a:xfrm>
              <a:off x="2326566" y="282759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6" name="Oval 225">
              <a:extLst>
                <a:ext uri="{FF2B5EF4-FFF2-40B4-BE49-F238E27FC236}">
                  <a16:creationId xmlns:a16="http://schemas.microsoft.com/office/drawing/2014/main" id="{1586454E-44F3-DD57-368C-D386B27F4BF5}"/>
                </a:ext>
              </a:extLst>
            </p:cNvPr>
            <p:cNvSpPr/>
            <p:nvPr/>
          </p:nvSpPr>
          <p:spPr>
            <a:xfrm>
              <a:off x="2355141" y="282949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7" name="Oval 226">
              <a:extLst>
                <a:ext uri="{FF2B5EF4-FFF2-40B4-BE49-F238E27FC236}">
                  <a16:creationId xmlns:a16="http://schemas.microsoft.com/office/drawing/2014/main" id="{7DE20412-37A0-A506-D9E9-CF58CEE1D6B5}"/>
                </a:ext>
              </a:extLst>
            </p:cNvPr>
            <p:cNvSpPr/>
            <p:nvPr/>
          </p:nvSpPr>
          <p:spPr>
            <a:xfrm>
              <a:off x="2360856" y="285045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8" name="Oval 227">
              <a:extLst>
                <a:ext uri="{FF2B5EF4-FFF2-40B4-BE49-F238E27FC236}">
                  <a16:creationId xmlns:a16="http://schemas.microsoft.com/office/drawing/2014/main" id="{F3281CA4-0ECE-E4B9-87E6-32988B637F25}"/>
                </a:ext>
              </a:extLst>
            </p:cNvPr>
            <p:cNvSpPr/>
            <p:nvPr/>
          </p:nvSpPr>
          <p:spPr>
            <a:xfrm>
              <a:off x="2570406" y="307905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9" name="Oval 228">
              <a:extLst>
                <a:ext uri="{FF2B5EF4-FFF2-40B4-BE49-F238E27FC236}">
                  <a16:creationId xmlns:a16="http://schemas.microsoft.com/office/drawing/2014/main" id="{581B6F9A-343A-FFA5-E70A-6F736C9BD40D}"/>
                </a:ext>
              </a:extLst>
            </p:cNvPr>
            <p:cNvSpPr/>
            <p:nvPr/>
          </p:nvSpPr>
          <p:spPr>
            <a:xfrm>
              <a:off x="2597076" y="311143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30CE2627-97F0-AF70-71A7-7D088011C8DD}"/>
                </a:ext>
              </a:extLst>
            </p:cNvPr>
            <p:cNvSpPr/>
            <p:nvPr/>
          </p:nvSpPr>
          <p:spPr>
            <a:xfrm>
              <a:off x="2610411" y="314382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1" name="Oval 230">
              <a:extLst>
                <a:ext uri="{FF2B5EF4-FFF2-40B4-BE49-F238E27FC236}">
                  <a16:creationId xmlns:a16="http://schemas.microsoft.com/office/drawing/2014/main" id="{C9AEDEEB-8B3D-31ED-07CF-4D9091605AB5}"/>
                </a:ext>
              </a:extLst>
            </p:cNvPr>
            <p:cNvSpPr/>
            <p:nvPr/>
          </p:nvSpPr>
          <p:spPr>
            <a:xfrm>
              <a:off x="2635176" y="314382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2" name="Oval 231">
              <a:extLst>
                <a:ext uri="{FF2B5EF4-FFF2-40B4-BE49-F238E27FC236}">
                  <a16:creationId xmlns:a16="http://schemas.microsoft.com/office/drawing/2014/main" id="{63374051-5E01-B09D-8EB5-EFA652ABC958}"/>
                </a:ext>
              </a:extLst>
            </p:cNvPr>
            <p:cNvSpPr/>
            <p:nvPr/>
          </p:nvSpPr>
          <p:spPr>
            <a:xfrm>
              <a:off x="2810436" y="319144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D8869138-1522-FDCB-4A6F-A772018DA660}"/>
                </a:ext>
              </a:extLst>
            </p:cNvPr>
            <p:cNvSpPr/>
            <p:nvPr/>
          </p:nvSpPr>
          <p:spPr>
            <a:xfrm>
              <a:off x="2852346" y="319144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4" name="Oval 233">
              <a:extLst>
                <a:ext uri="{FF2B5EF4-FFF2-40B4-BE49-F238E27FC236}">
                  <a16:creationId xmlns:a16="http://schemas.microsoft.com/office/drawing/2014/main" id="{55F0C7B7-70E6-F2C3-0637-570BA2E27BC5}"/>
                </a:ext>
              </a:extLst>
            </p:cNvPr>
            <p:cNvSpPr/>
            <p:nvPr/>
          </p:nvSpPr>
          <p:spPr>
            <a:xfrm>
              <a:off x="3027606" y="319144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5" name="Oval 234">
              <a:extLst>
                <a:ext uri="{FF2B5EF4-FFF2-40B4-BE49-F238E27FC236}">
                  <a16:creationId xmlns:a16="http://schemas.microsoft.com/office/drawing/2014/main" id="{24C93307-1F4F-EEBB-B08B-88B985F906CD}"/>
                </a:ext>
              </a:extLst>
            </p:cNvPr>
            <p:cNvSpPr/>
            <p:nvPr/>
          </p:nvSpPr>
          <p:spPr>
            <a:xfrm>
              <a:off x="3061896" y="319144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6" name="Oval 235">
              <a:extLst>
                <a:ext uri="{FF2B5EF4-FFF2-40B4-BE49-F238E27FC236}">
                  <a16:creationId xmlns:a16="http://schemas.microsoft.com/office/drawing/2014/main" id="{C224869B-5E07-C82A-BE8C-5D35A4C3F518}"/>
                </a:ext>
              </a:extLst>
            </p:cNvPr>
            <p:cNvSpPr/>
            <p:nvPr/>
          </p:nvSpPr>
          <p:spPr>
            <a:xfrm>
              <a:off x="3092376" y="329431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80CC7951-2379-5E3C-85C7-6C27BD60F119}"/>
                </a:ext>
              </a:extLst>
            </p:cNvPr>
            <p:cNvSpPr/>
            <p:nvPr/>
          </p:nvSpPr>
          <p:spPr>
            <a:xfrm>
              <a:off x="3311451" y="333051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8" name="Oval 237">
              <a:extLst>
                <a:ext uri="{FF2B5EF4-FFF2-40B4-BE49-F238E27FC236}">
                  <a16:creationId xmlns:a16="http://schemas.microsoft.com/office/drawing/2014/main" id="{4D67E5EA-4E0C-33A4-ABEE-F6F0A5AE56AE}"/>
                </a:ext>
              </a:extLst>
            </p:cNvPr>
            <p:cNvSpPr/>
            <p:nvPr/>
          </p:nvSpPr>
          <p:spPr>
            <a:xfrm>
              <a:off x="3057566" y="268904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9" name="Oval 238">
              <a:extLst>
                <a:ext uri="{FF2B5EF4-FFF2-40B4-BE49-F238E27FC236}">
                  <a16:creationId xmlns:a16="http://schemas.microsoft.com/office/drawing/2014/main" id="{F926A035-87EC-AB42-DA39-F4B085CBA9B2}"/>
                </a:ext>
              </a:extLst>
            </p:cNvPr>
            <p:cNvSpPr/>
            <p:nvPr/>
          </p:nvSpPr>
          <p:spPr>
            <a:xfrm>
              <a:off x="3091856" y="274810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0" name="Oval 239">
              <a:extLst>
                <a:ext uri="{FF2B5EF4-FFF2-40B4-BE49-F238E27FC236}">
                  <a16:creationId xmlns:a16="http://schemas.microsoft.com/office/drawing/2014/main" id="{A98452B9-51F8-BB16-5401-6B750BABC348}"/>
                </a:ext>
              </a:extLst>
            </p:cNvPr>
            <p:cNvSpPr/>
            <p:nvPr/>
          </p:nvSpPr>
          <p:spPr>
            <a:xfrm>
              <a:off x="3109001" y="274810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1" name="Oval 240">
              <a:extLst>
                <a:ext uri="{FF2B5EF4-FFF2-40B4-BE49-F238E27FC236}">
                  <a16:creationId xmlns:a16="http://schemas.microsoft.com/office/drawing/2014/main" id="{FCCEE392-D3F6-1F9A-AD44-E0AAC094AE21}"/>
                </a:ext>
              </a:extLst>
            </p:cNvPr>
            <p:cNvSpPr/>
            <p:nvPr/>
          </p:nvSpPr>
          <p:spPr>
            <a:xfrm>
              <a:off x="3160436" y="279382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2" name="Oval 241">
              <a:extLst>
                <a:ext uri="{FF2B5EF4-FFF2-40B4-BE49-F238E27FC236}">
                  <a16:creationId xmlns:a16="http://schemas.microsoft.com/office/drawing/2014/main" id="{B8353B7E-889D-D3A9-B469-8C48A7D017DE}"/>
                </a:ext>
              </a:extLst>
            </p:cNvPr>
            <p:cNvSpPr/>
            <p:nvPr/>
          </p:nvSpPr>
          <p:spPr>
            <a:xfrm>
              <a:off x="3303311" y="284525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3" name="Oval 242">
              <a:extLst>
                <a:ext uri="{FF2B5EF4-FFF2-40B4-BE49-F238E27FC236}">
                  <a16:creationId xmlns:a16="http://schemas.microsoft.com/office/drawing/2014/main" id="{2FEC49BD-856F-AF20-0694-A193EF975E71}"/>
                </a:ext>
              </a:extLst>
            </p:cNvPr>
            <p:cNvSpPr/>
            <p:nvPr/>
          </p:nvSpPr>
          <p:spPr>
            <a:xfrm>
              <a:off x="3318551" y="287002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4" name="Oval 243">
              <a:extLst>
                <a:ext uri="{FF2B5EF4-FFF2-40B4-BE49-F238E27FC236}">
                  <a16:creationId xmlns:a16="http://schemas.microsoft.com/office/drawing/2014/main" id="{3DD3585E-2F82-E804-A8AC-553A45AC78F9}"/>
                </a:ext>
              </a:extLst>
            </p:cNvPr>
            <p:cNvSpPr/>
            <p:nvPr/>
          </p:nvSpPr>
          <p:spPr>
            <a:xfrm>
              <a:off x="3337601" y="289669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AB22182D-0118-E490-5EE2-911D32002FE6}"/>
                </a:ext>
              </a:extLst>
            </p:cNvPr>
            <p:cNvSpPr/>
            <p:nvPr/>
          </p:nvSpPr>
          <p:spPr>
            <a:xfrm>
              <a:off x="3543341" y="304909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6" name="Oval 245">
              <a:extLst>
                <a:ext uri="{FF2B5EF4-FFF2-40B4-BE49-F238E27FC236}">
                  <a16:creationId xmlns:a16="http://schemas.microsoft.com/office/drawing/2014/main" id="{EA95E7D6-EEE3-ECE7-69FA-F7A2E6683CF0}"/>
                </a:ext>
              </a:extLst>
            </p:cNvPr>
            <p:cNvSpPr/>
            <p:nvPr/>
          </p:nvSpPr>
          <p:spPr>
            <a:xfrm>
              <a:off x="3581441" y="309100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CD3FE35E-89E1-D60B-C8FB-5FBA1FFDC477}"/>
                </a:ext>
              </a:extLst>
            </p:cNvPr>
            <p:cNvSpPr/>
            <p:nvPr/>
          </p:nvSpPr>
          <p:spPr>
            <a:xfrm>
              <a:off x="3611921" y="309100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8" name="Oval 247">
              <a:extLst>
                <a:ext uri="{FF2B5EF4-FFF2-40B4-BE49-F238E27FC236}">
                  <a16:creationId xmlns:a16="http://schemas.microsoft.com/office/drawing/2014/main" id="{A2FCE626-9E94-501D-1E8D-8F5BC21E6C28}"/>
                </a:ext>
              </a:extLst>
            </p:cNvPr>
            <p:cNvSpPr/>
            <p:nvPr/>
          </p:nvSpPr>
          <p:spPr>
            <a:xfrm>
              <a:off x="3691931" y="309100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9" name="Oval 248">
              <a:extLst>
                <a:ext uri="{FF2B5EF4-FFF2-40B4-BE49-F238E27FC236}">
                  <a16:creationId xmlns:a16="http://schemas.microsoft.com/office/drawing/2014/main" id="{9FE81068-35CC-A1FA-5844-833B3BC735A7}"/>
                </a:ext>
              </a:extLst>
            </p:cNvPr>
            <p:cNvSpPr/>
            <p:nvPr/>
          </p:nvSpPr>
          <p:spPr>
            <a:xfrm>
              <a:off x="3724316" y="317672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0" name="Oval 249">
              <a:extLst>
                <a:ext uri="{FF2B5EF4-FFF2-40B4-BE49-F238E27FC236}">
                  <a16:creationId xmlns:a16="http://schemas.microsoft.com/office/drawing/2014/main" id="{88D50279-AD69-5004-A29B-2C962DF6103B}"/>
                </a:ext>
              </a:extLst>
            </p:cNvPr>
            <p:cNvSpPr/>
            <p:nvPr/>
          </p:nvSpPr>
          <p:spPr>
            <a:xfrm>
              <a:off x="3916721" y="3176727"/>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2" name="Oval 251">
              <a:extLst>
                <a:ext uri="{FF2B5EF4-FFF2-40B4-BE49-F238E27FC236}">
                  <a16:creationId xmlns:a16="http://schemas.microsoft.com/office/drawing/2014/main" id="{45E7EF20-45D4-FDC5-9907-09AFEACD6DCF}"/>
                </a:ext>
              </a:extLst>
            </p:cNvPr>
            <p:cNvSpPr/>
            <p:nvPr/>
          </p:nvSpPr>
          <p:spPr>
            <a:xfrm>
              <a:off x="4040546" y="324340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DEDB3EC6-57E6-3AD9-AC97-78D705369AEF}"/>
                </a:ext>
              </a:extLst>
            </p:cNvPr>
            <p:cNvSpPr/>
            <p:nvPr/>
          </p:nvSpPr>
          <p:spPr>
            <a:xfrm>
              <a:off x="4461551" y="330436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4" name="Oval 253">
              <a:extLst>
                <a:ext uri="{FF2B5EF4-FFF2-40B4-BE49-F238E27FC236}">
                  <a16:creationId xmlns:a16="http://schemas.microsoft.com/office/drawing/2014/main" id="{3E07B7C2-99BC-0CE5-E2AE-1359DD654E36}"/>
                </a:ext>
              </a:extLst>
            </p:cNvPr>
            <p:cNvSpPr/>
            <p:nvPr/>
          </p:nvSpPr>
          <p:spPr>
            <a:xfrm>
              <a:off x="5156876" y="338056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5" name="Oval 254">
              <a:extLst>
                <a:ext uri="{FF2B5EF4-FFF2-40B4-BE49-F238E27FC236}">
                  <a16:creationId xmlns:a16="http://schemas.microsoft.com/office/drawing/2014/main" id="{F2BBAB02-1A3F-DDDA-59ED-1B9AFEAAAA39}"/>
                </a:ext>
              </a:extLst>
            </p:cNvPr>
            <p:cNvSpPr/>
            <p:nvPr/>
          </p:nvSpPr>
          <p:spPr>
            <a:xfrm>
              <a:off x="5202596" y="3380562"/>
              <a:ext cx="54000" cy="54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6" name="Oval 255">
              <a:extLst>
                <a:ext uri="{FF2B5EF4-FFF2-40B4-BE49-F238E27FC236}">
                  <a16:creationId xmlns:a16="http://schemas.microsoft.com/office/drawing/2014/main" id="{89E75ABE-6C26-003F-9146-09C3D39B8D8E}"/>
                </a:ext>
              </a:extLst>
            </p:cNvPr>
            <p:cNvSpPr/>
            <p:nvPr/>
          </p:nvSpPr>
          <p:spPr>
            <a:xfrm>
              <a:off x="3366696" y="345243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386D7F0C-A419-AC96-BD22-4A88345DF0A4}"/>
                </a:ext>
              </a:extLst>
            </p:cNvPr>
            <p:cNvSpPr/>
            <p:nvPr/>
          </p:nvSpPr>
          <p:spPr>
            <a:xfrm>
              <a:off x="3454326" y="352291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8" name="Oval 257">
              <a:extLst>
                <a:ext uri="{FF2B5EF4-FFF2-40B4-BE49-F238E27FC236}">
                  <a16:creationId xmlns:a16="http://schemas.microsoft.com/office/drawing/2014/main" id="{756D2ADA-D238-1746-CA50-EF77BC387FBB}"/>
                </a:ext>
              </a:extLst>
            </p:cNvPr>
            <p:cNvSpPr/>
            <p:nvPr/>
          </p:nvSpPr>
          <p:spPr>
            <a:xfrm>
              <a:off x="3557196" y="356101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9" name="Oval 258">
              <a:extLst>
                <a:ext uri="{FF2B5EF4-FFF2-40B4-BE49-F238E27FC236}">
                  <a16:creationId xmlns:a16="http://schemas.microsoft.com/office/drawing/2014/main" id="{7E23F529-44DD-6B64-0E93-CCA46CE59825}"/>
                </a:ext>
              </a:extLst>
            </p:cNvPr>
            <p:cNvSpPr/>
            <p:nvPr/>
          </p:nvSpPr>
          <p:spPr>
            <a:xfrm>
              <a:off x="3681021" y="3561018"/>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0" name="Oval 259">
              <a:extLst>
                <a:ext uri="{FF2B5EF4-FFF2-40B4-BE49-F238E27FC236}">
                  <a16:creationId xmlns:a16="http://schemas.microsoft.com/office/drawing/2014/main" id="{10D66F77-EDC3-95CE-CA92-6EC2594FBB28}"/>
                </a:ext>
              </a:extLst>
            </p:cNvPr>
            <p:cNvSpPr/>
            <p:nvPr/>
          </p:nvSpPr>
          <p:spPr>
            <a:xfrm>
              <a:off x="3715311" y="361245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1" name="Oval 260">
              <a:extLst>
                <a:ext uri="{FF2B5EF4-FFF2-40B4-BE49-F238E27FC236}">
                  <a16:creationId xmlns:a16="http://schemas.microsoft.com/office/drawing/2014/main" id="{B31CA6AE-2D46-EEAF-1418-C3E5AFB76D89}"/>
                </a:ext>
              </a:extLst>
            </p:cNvPr>
            <p:cNvSpPr/>
            <p:nvPr/>
          </p:nvSpPr>
          <p:spPr>
            <a:xfrm>
              <a:off x="4065831" y="3612453"/>
              <a:ext cx="54000" cy="5400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5FA30495-0A8E-F416-1458-CD3AEA222253}"/>
                </a:ext>
              </a:extLst>
            </p:cNvPr>
            <p:cNvSpPr/>
            <p:nvPr/>
          </p:nvSpPr>
          <p:spPr>
            <a:xfrm>
              <a:off x="1178431" y="1874650"/>
              <a:ext cx="3359721" cy="1978868"/>
            </a:xfrm>
            <a:custGeom>
              <a:avLst/>
              <a:gdLst>
                <a:gd name="connsiteX0" fmla="*/ 0 w 3359721"/>
                <a:gd name="connsiteY0" fmla="*/ 0 h 1978868"/>
                <a:gd name="connsiteX1" fmla="*/ 157606 w 3359721"/>
                <a:gd name="connsiteY1" fmla="*/ 0 h 1978868"/>
                <a:gd name="connsiteX2" fmla="*/ 157606 w 3359721"/>
                <a:gd name="connsiteY2" fmla="*/ 15317 h 1978868"/>
                <a:gd name="connsiteX3" fmla="*/ 207609 w 3359721"/>
                <a:gd name="connsiteY3" fmla="*/ 15317 h 1978868"/>
                <a:gd name="connsiteX4" fmla="*/ 207609 w 3359721"/>
                <a:gd name="connsiteY4" fmla="*/ 92158 h 1978868"/>
                <a:gd name="connsiteX5" fmla="*/ 215711 w 3359721"/>
                <a:gd name="connsiteY5" fmla="*/ 92158 h 1978868"/>
                <a:gd name="connsiteX6" fmla="*/ 215711 w 3359721"/>
                <a:gd name="connsiteY6" fmla="*/ 107476 h 1978868"/>
                <a:gd name="connsiteX7" fmla="*/ 225458 w 3359721"/>
                <a:gd name="connsiteY7" fmla="*/ 107476 h 1978868"/>
                <a:gd name="connsiteX8" fmla="*/ 225458 w 3359721"/>
                <a:gd name="connsiteY8" fmla="*/ 128490 h 1978868"/>
                <a:gd name="connsiteX9" fmla="*/ 234320 w 3359721"/>
                <a:gd name="connsiteY9" fmla="*/ 128490 h 1978868"/>
                <a:gd name="connsiteX10" fmla="*/ 234320 w 3359721"/>
                <a:gd name="connsiteY10" fmla="*/ 198748 h 1978868"/>
                <a:gd name="connsiteX11" fmla="*/ 244067 w 3359721"/>
                <a:gd name="connsiteY11" fmla="*/ 198748 h 1978868"/>
                <a:gd name="connsiteX12" fmla="*/ 244067 w 3359721"/>
                <a:gd name="connsiteY12" fmla="*/ 251283 h 1978868"/>
                <a:gd name="connsiteX13" fmla="*/ 304578 w 3359721"/>
                <a:gd name="connsiteY13" fmla="*/ 251283 h 1978868"/>
                <a:gd name="connsiteX14" fmla="*/ 304578 w 3359721"/>
                <a:gd name="connsiteY14" fmla="*/ 267487 h 1978868"/>
                <a:gd name="connsiteX15" fmla="*/ 345087 w 3359721"/>
                <a:gd name="connsiteY15" fmla="*/ 267487 h 1978868"/>
                <a:gd name="connsiteX16" fmla="*/ 345087 w 3359721"/>
                <a:gd name="connsiteY16" fmla="*/ 292552 h 1978868"/>
                <a:gd name="connsiteX17" fmla="*/ 374076 w 3359721"/>
                <a:gd name="connsiteY17" fmla="*/ 292552 h 1978868"/>
                <a:gd name="connsiteX18" fmla="*/ 374076 w 3359721"/>
                <a:gd name="connsiteY18" fmla="*/ 303818 h 1978868"/>
                <a:gd name="connsiteX19" fmla="*/ 450917 w 3359721"/>
                <a:gd name="connsiteY19" fmla="*/ 303818 h 1978868"/>
                <a:gd name="connsiteX20" fmla="*/ 450917 w 3359721"/>
                <a:gd name="connsiteY20" fmla="*/ 341036 h 1978868"/>
                <a:gd name="connsiteX21" fmla="*/ 463829 w 3359721"/>
                <a:gd name="connsiteY21" fmla="*/ 341036 h 1978868"/>
                <a:gd name="connsiteX22" fmla="*/ 463829 w 3359721"/>
                <a:gd name="connsiteY22" fmla="*/ 376481 h 1978868"/>
                <a:gd name="connsiteX23" fmla="*/ 474336 w 3359721"/>
                <a:gd name="connsiteY23" fmla="*/ 376481 h 1978868"/>
                <a:gd name="connsiteX24" fmla="*/ 474336 w 3359721"/>
                <a:gd name="connsiteY24" fmla="*/ 388634 h 1978868"/>
                <a:gd name="connsiteX25" fmla="*/ 483197 w 3359721"/>
                <a:gd name="connsiteY25" fmla="*/ 388634 h 1978868"/>
                <a:gd name="connsiteX26" fmla="*/ 483197 w 3359721"/>
                <a:gd name="connsiteY26" fmla="*/ 430662 h 1978868"/>
                <a:gd name="connsiteX27" fmla="*/ 490413 w 3359721"/>
                <a:gd name="connsiteY27" fmla="*/ 430662 h 1978868"/>
                <a:gd name="connsiteX28" fmla="*/ 490413 w 3359721"/>
                <a:gd name="connsiteY28" fmla="*/ 462943 h 1978868"/>
                <a:gd name="connsiteX29" fmla="*/ 500920 w 3359721"/>
                <a:gd name="connsiteY29" fmla="*/ 462943 h 1978868"/>
                <a:gd name="connsiteX30" fmla="*/ 500920 w 3359721"/>
                <a:gd name="connsiteY30" fmla="*/ 496996 h 1978868"/>
                <a:gd name="connsiteX31" fmla="*/ 516364 w 3359721"/>
                <a:gd name="connsiteY31" fmla="*/ 496996 h 1978868"/>
                <a:gd name="connsiteX32" fmla="*/ 516364 w 3359721"/>
                <a:gd name="connsiteY32" fmla="*/ 529277 h 1978868"/>
                <a:gd name="connsiteX33" fmla="*/ 544594 w 3359721"/>
                <a:gd name="connsiteY33" fmla="*/ 529277 h 1978868"/>
                <a:gd name="connsiteX34" fmla="*/ 544594 w 3359721"/>
                <a:gd name="connsiteY34" fmla="*/ 568013 h 1978868"/>
                <a:gd name="connsiteX35" fmla="*/ 610928 w 3359721"/>
                <a:gd name="connsiteY35" fmla="*/ 568013 h 1978868"/>
                <a:gd name="connsiteX36" fmla="*/ 610928 w 3359721"/>
                <a:gd name="connsiteY36" fmla="*/ 603585 h 1978868"/>
                <a:gd name="connsiteX37" fmla="*/ 633461 w 3359721"/>
                <a:gd name="connsiteY37" fmla="*/ 603585 h 1978868"/>
                <a:gd name="connsiteX38" fmla="*/ 633461 w 3359721"/>
                <a:gd name="connsiteY38" fmla="*/ 616498 h 1978868"/>
                <a:gd name="connsiteX39" fmla="*/ 701313 w 3359721"/>
                <a:gd name="connsiteY39" fmla="*/ 616498 h 1978868"/>
                <a:gd name="connsiteX40" fmla="*/ 701313 w 3359721"/>
                <a:gd name="connsiteY40" fmla="*/ 639157 h 1978868"/>
                <a:gd name="connsiteX41" fmla="*/ 713466 w 3359721"/>
                <a:gd name="connsiteY41" fmla="*/ 639157 h 1978868"/>
                <a:gd name="connsiteX42" fmla="*/ 713466 w 3359721"/>
                <a:gd name="connsiteY42" fmla="*/ 684350 h 1978868"/>
                <a:gd name="connsiteX43" fmla="*/ 726378 w 3359721"/>
                <a:gd name="connsiteY43" fmla="*/ 684350 h 1978868"/>
                <a:gd name="connsiteX44" fmla="*/ 726378 w 3359721"/>
                <a:gd name="connsiteY44" fmla="*/ 720809 h 1978868"/>
                <a:gd name="connsiteX45" fmla="*/ 752330 w 3359721"/>
                <a:gd name="connsiteY45" fmla="*/ 720809 h 1978868"/>
                <a:gd name="connsiteX46" fmla="*/ 752330 w 3359721"/>
                <a:gd name="connsiteY46" fmla="*/ 747393 h 1978868"/>
                <a:gd name="connsiteX47" fmla="*/ 852463 w 3359721"/>
                <a:gd name="connsiteY47" fmla="*/ 747393 h 1978868"/>
                <a:gd name="connsiteX48" fmla="*/ 852463 w 3359721"/>
                <a:gd name="connsiteY48" fmla="*/ 760305 h 1978868"/>
                <a:gd name="connsiteX49" fmla="*/ 880693 w 3359721"/>
                <a:gd name="connsiteY49" fmla="*/ 760305 h 1978868"/>
                <a:gd name="connsiteX50" fmla="*/ 880693 w 3359721"/>
                <a:gd name="connsiteY50" fmla="*/ 778154 h 1978868"/>
                <a:gd name="connsiteX51" fmla="*/ 921961 w 3359721"/>
                <a:gd name="connsiteY51" fmla="*/ 778154 h 1978868"/>
                <a:gd name="connsiteX52" fmla="*/ 921961 w 3359721"/>
                <a:gd name="connsiteY52" fmla="*/ 817777 h 1978868"/>
                <a:gd name="connsiteX53" fmla="*/ 944621 w 3359721"/>
                <a:gd name="connsiteY53" fmla="*/ 817777 h 1978868"/>
                <a:gd name="connsiteX54" fmla="*/ 944621 w 3359721"/>
                <a:gd name="connsiteY54" fmla="*/ 851704 h 1978868"/>
                <a:gd name="connsiteX55" fmla="*/ 950191 w 3359721"/>
                <a:gd name="connsiteY55" fmla="*/ 851704 h 1978868"/>
                <a:gd name="connsiteX56" fmla="*/ 950191 w 3359721"/>
                <a:gd name="connsiteY56" fmla="*/ 910695 h 1978868"/>
                <a:gd name="connsiteX57" fmla="*/ 966395 w 3359721"/>
                <a:gd name="connsiteY57" fmla="*/ 910695 h 1978868"/>
                <a:gd name="connsiteX58" fmla="*/ 966395 w 3359721"/>
                <a:gd name="connsiteY58" fmla="*/ 956647 h 1978868"/>
                <a:gd name="connsiteX59" fmla="*/ 1108556 w 3359721"/>
                <a:gd name="connsiteY59" fmla="*/ 956647 h 1978868"/>
                <a:gd name="connsiteX60" fmla="*/ 1108556 w 3359721"/>
                <a:gd name="connsiteY60" fmla="*/ 971205 h 1978868"/>
                <a:gd name="connsiteX61" fmla="*/ 1185397 w 3359721"/>
                <a:gd name="connsiteY61" fmla="*/ 971205 h 1978868"/>
                <a:gd name="connsiteX62" fmla="*/ 1185397 w 3359721"/>
                <a:gd name="connsiteY62" fmla="*/ 984118 h 1978868"/>
                <a:gd name="connsiteX63" fmla="*/ 1208816 w 3359721"/>
                <a:gd name="connsiteY63" fmla="*/ 984118 h 1978868"/>
                <a:gd name="connsiteX64" fmla="*/ 1208816 w 3359721"/>
                <a:gd name="connsiteY64" fmla="*/ 1012474 h 1978868"/>
                <a:gd name="connsiteX65" fmla="*/ 1215272 w 3359721"/>
                <a:gd name="connsiteY65" fmla="*/ 1012474 h 1978868"/>
                <a:gd name="connsiteX66" fmla="*/ 1215272 w 3359721"/>
                <a:gd name="connsiteY66" fmla="*/ 1065009 h 1978868"/>
                <a:gd name="connsiteX67" fmla="*/ 1215272 w 3359721"/>
                <a:gd name="connsiteY67" fmla="*/ 1101341 h 1978868"/>
                <a:gd name="connsiteX68" fmla="*/ 1231476 w 3359721"/>
                <a:gd name="connsiteY68" fmla="*/ 1101341 h 1978868"/>
                <a:gd name="connsiteX69" fmla="*/ 1231476 w 3359721"/>
                <a:gd name="connsiteY69" fmla="*/ 1129571 h 1978868"/>
                <a:gd name="connsiteX70" fmla="*/ 1231476 w 3359721"/>
                <a:gd name="connsiteY70" fmla="*/ 1145015 h 1978868"/>
                <a:gd name="connsiteX71" fmla="*/ 1244388 w 3359721"/>
                <a:gd name="connsiteY71" fmla="*/ 1145015 h 1978868"/>
                <a:gd name="connsiteX72" fmla="*/ 1244388 w 3359721"/>
                <a:gd name="connsiteY72" fmla="*/ 1159193 h 1978868"/>
                <a:gd name="connsiteX73" fmla="*/ 1252490 w 3359721"/>
                <a:gd name="connsiteY73" fmla="*/ 1159193 h 1978868"/>
                <a:gd name="connsiteX74" fmla="*/ 1252490 w 3359721"/>
                <a:gd name="connsiteY74" fmla="*/ 1177295 h 1978868"/>
                <a:gd name="connsiteX75" fmla="*/ 1269453 w 3359721"/>
                <a:gd name="connsiteY75" fmla="*/ 1177295 h 1978868"/>
                <a:gd name="connsiteX76" fmla="*/ 1269453 w 3359721"/>
                <a:gd name="connsiteY76" fmla="*/ 1198309 h 1978868"/>
                <a:gd name="connsiteX77" fmla="*/ 1313887 w 3359721"/>
                <a:gd name="connsiteY77" fmla="*/ 1198309 h 1978868"/>
                <a:gd name="connsiteX78" fmla="*/ 1313887 w 3359721"/>
                <a:gd name="connsiteY78" fmla="*/ 1214513 h 1978868"/>
                <a:gd name="connsiteX79" fmla="*/ 1331609 w 3359721"/>
                <a:gd name="connsiteY79" fmla="*/ 1214513 h 1978868"/>
                <a:gd name="connsiteX80" fmla="*/ 1331609 w 3359721"/>
                <a:gd name="connsiteY80" fmla="*/ 1237046 h 1978868"/>
                <a:gd name="connsiteX81" fmla="*/ 1439844 w 3359721"/>
                <a:gd name="connsiteY81" fmla="*/ 1237046 h 1978868"/>
                <a:gd name="connsiteX82" fmla="*/ 1439844 w 3359721"/>
                <a:gd name="connsiteY82" fmla="*/ 1249959 h 1978868"/>
                <a:gd name="connsiteX83" fmla="*/ 1451997 w 3359721"/>
                <a:gd name="connsiteY83" fmla="*/ 1249959 h 1978868"/>
                <a:gd name="connsiteX84" fmla="*/ 1451997 w 3359721"/>
                <a:gd name="connsiteY84" fmla="*/ 1280720 h 1978868"/>
                <a:gd name="connsiteX85" fmla="*/ 1476303 w 3359721"/>
                <a:gd name="connsiteY85" fmla="*/ 1280720 h 1978868"/>
                <a:gd name="connsiteX86" fmla="*/ 1476303 w 3359721"/>
                <a:gd name="connsiteY86" fmla="*/ 1296924 h 1978868"/>
                <a:gd name="connsiteX87" fmla="*/ 1510989 w 3359721"/>
                <a:gd name="connsiteY87" fmla="*/ 1296924 h 1978868"/>
                <a:gd name="connsiteX88" fmla="*/ 1510989 w 3359721"/>
                <a:gd name="connsiteY88" fmla="*/ 1321103 h 1978868"/>
                <a:gd name="connsiteX89" fmla="*/ 1671759 w 3359721"/>
                <a:gd name="connsiteY89" fmla="*/ 1321103 h 1978868"/>
                <a:gd name="connsiteX90" fmla="*/ 1671759 w 3359721"/>
                <a:gd name="connsiteY90" fmla="*/ 1341357 h 1978868"/>
                <a:gd name="connsiteX91" fmla="*/ 1917472 w 3359721"/>
                <a:gd name="connsiteY91" fmla="*/ 1341357 h 1978868"/>
                <a:gd name="connsiteX92" fmla="*/ 1917472 w 3359721"/>
                <a:gd name="connsiteY92" fmla="*/ 1398703 h 1978868"/>
                <a:gd name="connsiteX93" fmla="*/ 1927979 w 3359721"/>
                <a:gd name="connsiteY93" fmla="*/ 1398703 h 1978868"/>
                <a:gd name="connsiteX94" fmla="*/ 1927979 w 3359721"/>
                <a:gd name="connsiteY94" fmla="*/ 1428578 h 1978868"/>
                <a:gd name="connsiteX95" fmla="*/ 1957095 w 3359721"/>
                <a:gd name="connsiteY95" fmla="*/ 1428578 h 1978868"/>
                <a:gd name="connsiteX96" fmla="*/ 1957095 w 3359721"/>
                <a:gd name="connsiteY96" fmla="*/ 1457694 h 1978868"/>
                <a:gd name="connsiteX97" fmla="*/ 1967602 w 3359721"/>
                <a:gd name="connsiteY97" fmla="*/ 1457694 h 1978868"/>
                <a:gd name="connsiteX98" fmla="*/ 1967602 w 3359721"/>
                <a:gd name="connsiteY98" fmla="*/ 1480354 h 1978868"/>
                <a:gd name="connsiteX99" fmla="*/ 2177616 w 3359721"/>
                <a:gd name="connsiteY99" fmla="*/ 1480354 h 1978868"/>
                <a:gd name="connsiteX100" fmla="*/ 2177616 w 3359721"/>
                <a:gd name="connsiteY100" fmla="*/ 1511875 h 1978868"/>
                <a:gd name="connsiteX101" fmla="*/ 2187364 w 3359721"/>
                <a:gd name="connsiteY101" fmla="*/ 1511875 h 1978868"/>
                <a:gd name="connsiteX102" fmla="*/ 2187364 w 3359721"/>
                <a:gd name="connsiteY102" fmla="*/ 1580487 h 1978868"/>
                <a:gd name="connsiteX103" fmla="*/ 2194579 w 3359721"/>
                <a:gd name="connsiteY103" fmla="*/ 1580487 h 1978868"/>
                <a:gd name="connsiteX104" fmla="*/ 2194579 w 3359721"/>
                <a:gd name="connsiteY104" fmla="*/ 1609603 h 1978868"/>
                <a:gd name="connsiteX105" fmla="*/ 2243950 w 3359721"/>
                <a:gd name="connsiteY105" fmla="*/ 1609603 h 1978868"/>
                <a:gd name="connsiteX106" fmla="*/ 2243950 w 3359721"/>
                <a:gd name="connsiteY106" fmla="*/ 1675051 h 1978868"/>
                <a:gd name="connsiteX107" fmla="*/ 2344843 w 3359721"/>
                <a:gd name="connsiteY107" fmla="*/ 1675051 h 1978868"/>
                <a:gd name="connsiteX108" fmla="*/ 2344843 w 3359721"/>
                <a:gd name="connsiteY108" fmla="*/ 1712268 h 1978868"/>
                <a:gd name="connsiteX109" fmla="*/ 2546882 w 3359721"/>
                <a:gd name="connsiteY109" fmla="*/ 1712268 h 1978868"/>
                <a:gd name="connsiteX110" fmla="*/ 2546882 w 3359721"/>
                <a:gd name="connsiteY110" fmla="*/ 1769614 h 1978868"/>
                <a:gd name="connsiteX111" fmla="*/ 3055144 w 3359721"/>
                <a:gd name="connsiteY111" fmla="*/ 1769614 h 1978868"/>
                <a:gd name="connsiteX112" fmla="*/ 3055144 w 3359721"/>
                <a:gd name="connsiteY112" fmla="*/ 1870634 h 1978868"/>
                <a:gd name="connsiteX113" fmla="*/ 3359722 w 3359721"/>
                <a:gd name="connsiteY113" fmla="*/ 1870634 h 1978868"/>
                <a:gd name="connsiteX114" fmla="*/ 3359722 w 3359721"/>
                <a:gd name="connsiteY114" fmla="*/ 1978869 h 197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359721" h="1978868">
                  <a:moveTo>
                    <a:pt x="0" y="0"/>
                  </a:moveTo>
                  <a:lnTo>
                    <a:pt x="157606" y="0"/>
                  </a:lnTo>
                  <a:lnTo>
                    <a:pt x="157606" y="15317"/>
                  </a:lnTo>
                  <a:lnTo>
                    <a:pt x="207609" y="15317"/>
                  </a:lnTo>
                  <a:lnTo>
                    <a:pt x="207609" y="92158"/>
                  </a:lnTo>
                  <a:lnTo>
                    <a:pt x="215711" y="92158"/>
                  </a:lnTo>
                  <a:lnTo>
                    <a:pt x="215711" y="107476"/>
                  </a:lnTo>
                  <a:lnTo>
                    <a:pt x="225458" y="107476"/>
                  </a:lnTo>
                  <a:lnTo>
                    <a:pt x="225458" y="128490"/>
                  </a:lnTo>
                  <a:lnTo>
                    <a:pt x="234320" y="128490"/>
                  </a:lnTo>
                  <a:lnTo>
                    <a:pt x="234320" y="198748"/>
                  </a:lnTo>
                  <a:lnTo>
                    <a:pt x="244067" y="198748"/>
                  </a:lnTo>
                  <a:lnTo>
                    <a:pt x="244067" y="251283"/>
                  </a:lnTo>
                  <a:lnTo>
                    <a:pt x="304578" y="251283"/>
                  </a:lnTo>
                  <a:lnTo>
                    <a:pt x="304578" y="267487"/>
                  </a:lnTo>
                  <a:lnTo>
                    <a:pt x="345087" y="267487"/>
                  </a:lnTo>
                  <a:lnTo>
                    <a:pt x="345087" y="292552"/>
                  </a:lnTo>
                  <a:lnTo>
                    <a:pt x="374076" y="292552"/>
                  </a:lnTo>
                  <a:lnTo>
                    <a:pt x="374076" y="303818"/>
                  </a:lnTo>
                  <a:lnTo>
                    <a:pt x="450917" y="303818"/>
                  </a:lnTo>
                  <a:lnTo>
                    <a:pt x="450917" y="341036"/>
                  </a:lnTo>
                  <a:lnTo>
                    <a:pt x="463829" y="341036"/>
                  </a:lnTo>
                  <a:lnTo>
                    <a:pt x="463829" y="376481"/>
                  </a:lnTo>
                  <a:lnTo>
                    <a:pt x="474336" y="376481"/>
                  </a:lnTo>
                  <a:lnTo>
                    <a:pt x="474336" y="388634"/>
                  </a:lnTo>
                  <a:lnTo>
                    <a:pt x="483197" y="388634"/>
                  </a:lnTo>
                  <a:lnTo>
                    <a:pt x="483197" y="430662"/>
                  </a:lnTo>
                  <a:lnTo>
                    <a:pt x="490413" y="430662"/>
                  </a:lnTo>
                  <a:lnTo>
                    <a:pt x="490413" y="462943"/>
                  </a:lnTo>
                  <a:lnTo>
                    <a:pt x="500920" y="462943"/>
                  </a:lnTo>
                  <a:lnTo>
                    <a:pt x="500920" y="496996"/>
                  </a:lnTo>
                  <a:lnTo>
                    <a:pt x="516364" y="496996"/>
                  </a:lnTo>
                  <a:lnTo>
                    <a:pt x="516364" y="529277"/>
                  </a:lnTo>
                  <a:lnTo>
                    <a:pt x="544594" y="529277"/>
                  </a:lnTo>
                  <a:lnTo>
                    <a:pt x="544594" y="568013"/>
                  </a:lnTo>
                  <a:lnTo>
                    <a:pt x="610928" y="568013"/>
                  </a:lnTo>
                  <a:lnTo>
                    <a:pt x="610928" y="603585"/>
                  </a:lnTo>
                  <a:lnTo>
                    <a:pt x="633461" y="603585"/>
                  </a:lnTo>
                  <a:lnTo>
                    <a:pt x="633461" y="616498"/>
                  </a:lnTo>
                  <a:lnTo>
                    <a:pt x="701313" y="616498"/>
                  </a:lnTo>
                  <a:lnTo>
                    <a:pt x="701313" y="639157"/>
                  </a:lnTo>
                  <a:lnTo>
                    <a:pt x="713466" y="639157"/>
                  </a:lnTo>
                  <a:lnTo>
                    <a:pt x="713466" y="684350"/>
                  </a:lnTo>
                  <a:lnTo>
                    <a:pt x="726378" y="684350"/>
                  </a:lnTo>
                  <a:lnTo>
                    <a:pt x="726378" y="720809"/>
                  </a:lnTo>
                  <a:lnTo>
                    <a:pt x="752330" y="720809"/>
                  </a:lnTo>
                  <a:lnTo>
                    <a:pt x="752330" y="747393"/>
                  </a:lnTo>
                  <a:lnTo>
                    <a:pt x="852463" y="747393"/>
                  </a:lnTo>
                  <a:lnTo>
                    <a:pt x="852463" y="760305"/>
                  </a:lnTo>
                  <a:lnTo>
                    <a:pt x="880693" y="760305"/>
                  </a:lnTo>
                  <a:lnTo>
                    <a:pt x="880693" y="778154"/>
                  </a:lnTo>
                  <a:lnTo>
                    <a:pt x="921961" y="778154"/>
                  </a:lnTo>
                  <a:lnTo>
                    <a:pt x="921961" y="817777"/>
                  </a:lnTo>
                  <a:lnTo>
                    <a:pt x="944621" y="817777"/>
                  </a:lnTo>
                  <a:lnTo>
                    <a:pt x="944621" y="851704"/>
                  </a:lnTo>
                  <a:lnTo>
                    <a:pt x="950191" y="851704"/>
                  </a:lnTo>
                  <a:lnTo>
                    <a:pt x="950191" y="910695"/>
                  </a:lnTo>
                  <a:lnTo>
                    <a:pt x="966395" y="910695"/>
                  </a:lnTo>
                  <a:lnTo>
                    <a:pt x="966395" y="956647"/>
                  </a:lnTo>
                  <a:lnTo>
                    <a:pt x="1108556" y="956647"/>
                  </a:lnTo>
                  <a:lnTo>
                    <a:pt x="1108556" y="971205"/>
                  </a:lnTo>
                  <a:lnTo>
                    <a:pt x="1185397" y="971205"/>
                  </a:lnTo>
                  <a:lnTo>
                    <a:pt x="1185397" y="984118"/>
                  </a:lnTo>
                  <a:lnTo>
                    <a:pt x="1208816" y="984118"/>
                  </a:lnTo>
                  <a:lnTo>
                    <a:pt x="1208816" y="1012474"/>
                  </a:lnTo>
                  <a:lnTo>
                    <a:pt x="1215272" y="1012474"/>
                  </a:lnTo>
                  <a:lnTo>
                    <a:pt x="1215272" y="1065009"/>
                  </a:lnTo>
                  <a:lnTo>
                    <a:pt x="1215272" y="1101341"/>
                  </a:lnTo>
                  <a:lnTo>
                    <a:pt x="1231476" y="1101341"/>
                  </a:lnTo>
                  <a:lnTo>
                    <a:pt x="1231476" y="1129571"/>
                  </a:lnTo>
                  <a:lnTo>
                    <a:pt x="1231476" y="1145015"/>
                  </a:lnTo>
                  <a:lnTo>
                    <a:pt x="1244388" y="1145015"/>
                  </a:lnTo>
                  <a:lnTo>
                    <a:pt x="1244388" y="1159193"/>
                  </a:lnTo>
                  <a:lnTo>
                    <a:pt x="1252490" y="1159193"/>
                  </a:lnTo>
                  <a:lnTo>
                    <a:pt x="1252490" y="1177295"/>
                  </a:lnTo>
                  <a:lnTo>
                    <a:pt x="1269453" y="1177295"/>
                  </a:lnTo>
                  <a:lnTo>
                    <a:pt x="1269453" y="1198309"/>
                  </a:lnTo>
                  <a:lnTo>
                    <a:pt x="1313887" y="1198309"/>
                  </a:lnTo>
                  <a:lnTo>
                    <a:pt x="1313887" y="1214513"/>
                  </a:lnTo>
                  <a:lnTo>
                    <a:pt x="1331609" y="1214513"/>
                  </a:lnTo>
                  <a:lnTo>
                    <a:pt x="1331609" y="1237046"/>
                  </a:lnTo>
                  <a:lnTo>
                    <a:pt x="1439844" y="1237046"/>
                  </a:lnTo>
                  <a:lnTo>
                    <a:pt x="1439844" y="1249959"/>
                  </a:lnTo>
                  <a:lnTo>
                    <a:pt x="1451997" y="1249959"/>
                  </a:lnTo>
                  <a:lnTo>
                    <a:pt x="1451997" y="1280720"/>
                  </a:lnTo>
                  <a:lnTo>
                    <a:pt x="1476303" y="1280720"/>
                  </a:lnTo>
                  <a:lnTo>
                    <a:pt x="1476303" y="1296924"/>
                  </a:lnTo>
                  <a:lnTo>
                    <a:pt x="1510989" y="1296924"/>
                  </a:lnTo>
                  <a:lnTo>
                    <a:pt x="1510989" y="1321103"/>
                  </a:lnTo>
                  <a:lnTo>
                    <a:pt x="1671759" y="1321103"/>
                  </a:lnTo>
                  <a:lnTo>
                    <a:pt x="1671759" y="1341357"/>
                  </a:lnTo>
                  <a:lnTo>
                    <a:pt x="1917472" y="1341357"/>
                  </a:lnTo>
                  <a:lnTo>
                    <a:pt x="1917472" y="1398703"/>
                  </a:lnTo>
                  <a:lnTo>
                    <a:pt x="1927979" y="1398703"/>
                  </a:lnTo>
                  <a:lnTo>
                    <a:pt x="1927979" y="1428578"/>
                  </a:lnTo>
                  <a:lnTo>
                    <a:pt x="1957095" y="1428578"/>
                  </a:lnTo>
                  <a:lnTo>
                    <a:pt x="1957095" y="1457694"/>
                  </a:lnTo>
                  <a:lnTo>
                    <a:pt x="1967602" y="1457694"/>
                  </a:lnTo>
                  <a:lnTo>
                    <a:pt x="1967602" y="1480354"/>
                  </a:lnTo>
                  <a:lnTo>
                    <a:pt x="2177616" y="1480354"/>
                  </a:lnTo>
                  <a:lnTo>
                    <a:pt x="2177616" y="1511875"/>
                  </a:lnTo>
                  <a:lnTo>
                    <a:pt x="2187364" y="1511875"/>
                  </a:lnTo>
                  <a:lnTo>
                    <a:pt x="2187364" y="1580487"/>
                  </a:lnTo>
                  <a:lnTo>
                    <a:pt x="2194579" y="1580487"/>
                  </a:lnTo>
                  <a:lnTo>
                    <a:pt x="2194579" y="1609603"/>
                  </a:lnTo>
                  <a:lnTo>
                    <a:pt x="2243950" y="1609603"/>
                  </a:lnTo>
                  <a:lnTo>
                    <a:pt x="2243950" y="1675051"/>
                  </a:lnTo>
                  <a:lnTo>
                    <a:pt x="2344843" y="1675051"/>
                  </a:lnTo>
                  <a:lnTo>
                    <a:pt x="2344843" y="1712268"/>
                  </a:lnTo>
                  <a:lnTo>
                    <a:pt x="2546882" y="1712268"/>
                  </a:lnTo>
                  <a:lnTo>
                    <a:pt x="2546882" y="1769614"/>
                  </a:lnTo>
                  <a:lnTo>
                    <a:pt x="3055144" y="1769614"/>
                  </a:lnTo>
                  <a:lnTo>
                    <a:pt x="3055144" y="1870634"/>
                  </a:lnTo>
                  <a:lnTo>
                    <a:pt x="3359722" y="1870634"/>
                  </a:lnTo>
                  <a:lnTo>
                    <a:pt x="3359722" y="1978869"/>
                  </a:lnTo>
                </a:path>
              </a:pathLst>
            </a:custGeom>
            <a:noFill/>
            <a:ln w="12632" cap="flat">
              <a:solidFill>
                <a:srgbClr val="4D4D4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3341"/>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B9335ACE-37C2-E826-6545-AD6E99905BBD}"/>
                </a:ext>
              </a:extLst>
            </p:cNvPr>
            <p:cNvSpPr/>
            <p:nvPr/>
          </p:nvSpPr>
          <p:spPr>
            <a:xfrm>
              <a:off x="1178431" y="1874650"/>
              <a:ext cx="4107240" cy="1978868"/>
            </a:xfrm>
            <a:custGeom>
              <a:avLst/>
              <a:gdLst>
                <a:gd name="connsiteX0" fmla="*/ 0 w 4107240"/>
                <a:gd name="connsiteY0" fmla="*/ 0 h 1978868"/>
                <a:gd name="connsiteX1" fmla="*/ 157606 w 4107240"/>
                <a:gd name="connsiteY1" fmla="*/ 0 h 1978868"/>
                <a:gd name="connsiteX2" fmla="*/ 157606 w 4107240"/>
                <a:gd name="connsiteY2" fmla="*/ 16963 h 1978868"/>
                <a:gd name="connsiteX3" fmla="*/ 187481 w 4107240"/>
                <a:gd name="connsiteY3" fmla="*/ 16963 h 1978868"/>
                <a:gd name="connsiteX4" fmla="*/ 187481 w 4107240"/>
                <a:gd name="connsiteY4" fmla="*/ 38737 h 1978868"/>
                <a:gd name="connsiteX5" fmla="*/ 216597 w 4107240"/>
                <a:gd name="connsiteY5" fmla="*/ 38737 h 1978868"/>
                <a:gd name="connsiteX6" fmla="*/ 216597 w 4107240"/>
                <a:gd name="connsiteY6" fmla="*/ 72663 h 1978868"/>
                <a:gd name="connsiteX7" fmla="*/ 247232 w 4107240"/>
                <a:gd name="connsiteY7" fmla="*/ 72663 h 1978868"/>
                <a:gd name="connsiteX8" fmla="*/ 247232 w 4107240"/>
                <a:gd name="connsiteY8" fmla="*/ 89753 h 1978868"/>
                <a:gd name="connsiteX9" fmla="*/ 312679 w 4107240"/>
                <a:gd name="connsiteY9" fmla="*/ 89753 h 1978868"/>
                <a:gd name="connsiteX10" fmla="*/ 312679 w 4107240"/>
                <a:gd name="connsiteY10" fmla="*/ 101020 h 1978868"/>
                <a:gd name="connsiteX11" fmla="*/ 327237 w 4107240"/>
                <a:gd name="connsiteY11" fmla="*/ 101020 h 1978868"/>
                <a:gd name="connsiteX12" fmla="*/ 327237 w 4107240"/>
                <a:gd name="connsiteY12" fmla="*/ 117983 h 1978868"/>
                <a:gd name="connsiteX13" fmla="*/ 475982 w 4107240"/>
                <a:gd name="connsiteY13" fmla="*/ 117983 h 1978868"/>
                <a:gd name="connsiteX14" fmla="*/ 475982 w 4107240"/>
                <a:gd name="connsiteY14" fmla="*/ 199634 h 1978868"/>
                <a:gd name="connsiteX15" fmla="*/ 546240 w 4107240"/>
                <a:gd name="connsiteY15" fmla="*/ 199634 h 1978868"/>
                <a:gd name="connsiteX16" fmla="*/ 546240 w 4107240"/>
                <a:gd name="connsiteY16" fmla="*/ 215711 h 1978868"/>
                <a:gd name="connsiteX17" fmla="*/ 565608 w 4107240"/>
                <a:gd name="connsiteY17" fmla="*/ 215711 h 1978868"/>
                <a:gd name="connsiteX18" fmla="*/ 565608 w 4107240"/>
                <a:gd name="connsiteY18" fmla="*/ 231915 h 1978868"/>
                <a:gd name="connsiteX19" fmla="*/ 631055 w 4107240"/>
                <a:gd name="connsiteY19" fmla="*/ 231915 h 1978868"/>
                <a:gd name="connsiteX20" fmla="*/ 631055 w 4107240"/>
                <a:gd name="connsiteY20" fmla="*/ 246472 h 1978868"/>
                <a:gd name="connsiteX21" fmla="*/ 691692 w 4107240"/>
                <a:gd name="connsiteY21" fmla="*/ 246472 h 1978868"/>
                <a:gd name="connsiteX22" fmla="*/ 691692 w 4107240"/>
                <a:gd name="connsiteY22" fmla="*/ 299008 h 1978868"/>
                <a:gd name="connsiteX23" fmla="*/ 722328 w 4107240"/>
                <a:gd name="connsiteY23" fmla="*/ 299008 h 1978868"/>
                <a:gd name="connsiteX24" fmla="*/ 722328 w 4107240"/>
                <a:gd name="connsiteY24" fmla="*/ 327997 h 1978868"/>
                <a:gd name="connsiteX25" fmla="*/ 755494 w 4107240"/>
                <a:gd name="connsiteY25" fmla="*/ 327997 h 1978868"/>
                <a:gd name="connsiteX26" fmla="*/ 836259 w 4107240"/>
                <a:gd name="connsiteY26" fmla="*/ 327997 h 1978868"/>
                <a:gd name="connsiteX27" fmla="*/ 836259 w 4107240"/>
                <a:gd name="connsiteY27" fmla="*/ 345846 h 1978868"/>
                <a:gd name="connsiteX28" fmla="*/ 913100 w 4107240"/>
                <a:gd name="connsiteY28" fmla="*/ 345846 h 1978868"/>
                <a:gd name="connsiteX29" fmla="*/ 913100 w 4107240"/>
                <a:gd name="connsiteY29" fmla="*/ 366860 h 1978868"/>
                <a:gd name="connsiteX30" fmla="*/ 940570 w 4107240"/>
                <a:gd name="connsiteY30" fmla="*/ 366860 h 1978868"/>
                <a:gd name="connsiteX31" fmla="*/ 940570 w 4107240"/>
                <a:gd name="connsiteY31" fmla="*/ 395090 h 1978868"/>
                <a:gd name="connsiteX32" fmla="*/ 959939 w 4107240"/>
                <a:gd name="connsiteY32" fmla="*/ 395090 h 1978868"/>
                <a:gd name="connsiteX33" fmla="*/ 959939 w 4107240"/>
                <a:gd name="connsiteY33" fmla="*/ 429017 h 1978868"/>
                <a:gd name="connsiteX34" fmla="*/ 999561 w 4107240"/>
                <a:gd name="connsiteY34" fmla="*/ 429017 h 1978868"/>
                <a:gd name="connsiteX35" fmla="*/ 999561 w 4107240"/>
                <a:gd name="connsiteY35" fmla="*/ 442815 h 1978868"/>
                <a:gd name="connsiteX36" fmla="*/ 1048046 w 4107240"/>
                <a:gd name="connsiteY36" fmla="*/ 442815 h 1978868"/>
                <a:gd name="connsiteX37" fmla="*/ 1048046 w 4107240"/>
                <a:gd name="connsiteY37" fmla="*/ 462943 h 1978868"/>
                <a:gd name="connsiteX38" fmla="*/ 1074630 w 4107240"/>
                <a:gd name="connsiteY38" fmla="*/ 462943 h 1978868"/>
                <a:gd name="connsiteX39" fmla="*/ 1074630 w 4107240"/>
                <a:gd name="connsiteY39" fmla="*/ 480792 h 1978868"/>
                <a:gd name="connsiteX40" fmla="*/ 1089188 w 4107240"/>
                <a:gd name="connsiteY40" fmla="*/ 480792 h 1978868"/>
                <a:gd name="connsiteX41" fmla="*/ 1089188 w 4107240"/>
                <a:gd name="connsiteY41" fmla="*/ 513073 h 1978868"/>
                <a:gd name="connsiteX42" fmla="*/ 1105391 w 4107240"/>
                <a:gd name="connsiteY42" fmla="*/ 513073 h 1978868"/>
                <a:gd name="connsiteX43" fmla="*/ 1105391 w 4107240"/>
                <a:gd name="connsiteY43" fmla="*/ 534973 h 1978868"/>
                <a:gd name="connsiteX44" fmla="*/ 1149065 w 4107240"/>
                <a:gd name="connsiteY44" fmla="*/ 534973 h 1978868"/>
                <a:gd name="connsiteX45" fmla="*/ 1149065 w 4107240"/>
                <a:gd name="connsiteY45" fmla="*/ 551936 h 1978868"/>
                <a:gd name="connsiteX46" fmla="*/ 1202360 w 4107240"/>
                <a:gd name="connsiteY46" fmla="*/ 551936 h 1978868"/>
                <a:gd name="connsiteX47" fmla="*/ 1202360 w 4107240"/>
                <a:gd name="connsiteY47" fmla="*/ 565608 h 1978868"/>
                <a:gd name="connsiteX48" fmla="*/ 1214513 w 4107240"/>
                <a:gd name="connsiteY48" fmla="*/ 565608 h 1978868"/>
                <a:gd name="connsiteX49" fmla="*/ 1214513 w 4107240"/>
                <a:gd name="connsiteY49" fmla="*/ 596370 h 1978868"/>
                <a:gd name="connsiteX50" fmla="*/ 1230590 w 4107240"/>
                <a:gd name="connsiteY50" fmla="*/ 596370 h 1978868"/>
                <a:gd name="connsiteX51" fmla="*/ 1230590 w 4107240"/>
                <a:gd name="connsiteY51" fmla="*/ 611687 h 1978868"/>
                <a:gd name="connsiteX52" fmla="*/ 1248439 w 4107240"/>
                <a:gd name="connsiteY52" fmla="*/ 611687 h 1978868"/>
                <a:gd name="connsiteX53" fmla="*/ 1248439 w 4107240"/>
                <a:gd name="connsiteY53" fmla="*/ 627891 h 1978868"/>
                <a:gd name="connsiteX54" fmla="*/ 1454402 w 4107240"/>
                <a:gd name="connsiteY54" fmla="*/ 627891 h 1978868"/>
                <a:gd name="connsiteX55" fmla="*/ 1454402 w 4107240"/>
                <a:gd name="connsiteY55" fmla="*/ 681945 h 1978868"/>
                <a:gd name="connsiteX56" fmla="*/ 1469847 w 4107240"/>
                <a:gd name="connsiteY56" fmla="*/ 681945 h 1978868"/>
                <a:gd name="connsiteX57" fmla="*/ 1469847 w 4107240"/>
                <a:gd name="connsiteY57" fmla="*/ 714352 h 1978868"/>
                <a:gd name="connsiteX58" fmla="*/ 1477062 w 4107240"/>
                <a:gd name="connsiteY58" fmla="*/ 714352 h 1978868"/>
                <a:gd name="connsiteX59" fmla="*/ 1477062 w 4107240"/>
                <a:gd name="connsiteY59" fmla="*/ 733721 h 1978868"/>
                <a:gd name="connsiteX60" fmla="*/ 1485164 w 4107240"/>
                <a:gd name="connsiteY60" fmla="*/ 733721 h 1978868"/>
                <a:gd name="connsiteX61" fmla="*/ 1485164 w 4107240"/>
                <a:gd name="connsiteY61" fmla="*/ 755494 h 1978868"/>
                <a:gd name="connsiteX62" fmla="*/ 1533648 w 4107240"/>
                <a:gd name="connsiteY62" fmla="*/ 755494 h 1978868"/>
                <a:gd name="connsiteX63" fmla="*/ 1533648 w 4107240"/>
                <a:gd name="connsiteY63" fmla="*/ 778154 h 1978868"/>
                <a:gd name="connsiteX64" fmla="*/ 1680747 w 4107240"/>
                <a:gd name="connsiteY64" fmla="*/ 778154 h 1978868"/>
                <a:gd name="connsiteX65" fmla="*/ 1680747 w 4107240"/>
                <a:gd name="connsiteY65" fmla="*/ 803979 h 1978868"/>
                <a:gd name="connsiteX66" fmla="*/ 1702521 w 4107240"/>
                <a:gd name="connsiteY66" fmla="*/ 803979 h 1978868"/>
                <a:gd name="connsiteX67" fmla="*/ 1702521 w 4107240"/>
                <a:gd name="connsiteY67" fmla="*/ 832209 h 1978868"/>
                <a:gd name="connsiteX68" fmla="*/ 1722775 w 4107240"/>
                <a:gd name="connsiteY68" fmla="*/ 832209 h 1978868"/>
                <a:gd name="connsiteX69" fmla="*/ 1722775 w 4107240"/>
                <a:gd name="connsiteY69" fmla="*/ 846007 h 1978868"/>
                <a:gd name="connsiteX70" fmla="*/ 1939246 w 4107240"/>
                <a:gd name="connsiteY70" fmla="*/ 846007 h 1978868"/>
                <a:gd name="connsiteX71" fmla="*/ 1939246 w 4107240"/>
                <a:gd name="connsiteY71" fmla="*/ 881579 h 1978868"/>
                <a:gd name="connsiteX72" fmla="*/ 1957854 w 4107240"/>
                <a:gd name="connsiteY72" fmla="*/ 881579 h 1978868"/>
                <a:gd name="connsiteX73" fmla="*/ 1957854 w 4107240"/>
                <a:gd name="connsiteY73" fmla="*/ 900947 h 1978868"/>
                <a:gd name="connsiteX74" fmla="*/ 1973172 w 4107240"/>
                <a:gd name="connsiteY74" fmla="*/ 900947 h 1978868"/>
                <a:gd name="connsiteX75" fmla="*/ 1973172 w 4107240"/>
                <a:gd name="connsiteY75" fmla="*/ 920316 h 1978868"/>
                <a:gd name="connsiteX76" fmla="*/ 1990135 w 4107240"/>
                <a:gd name="connsiteY76" fmla="*/ 920316 h 1978868"/>
                <a:gd name="connsiteX77" fmla="*/ 1990135 w 4107240"/>
                <a:gd name="connsiteY77" fmla="*/ 949432 h 1978868"/>
                <a:gd name="connsiteX78" fmla="*/ 2074191 w 4107240"/>
                <a:gd name="connsiteY78" fmla="*/ 949432 h 1978868"/>
                <a:gd name="connsiteX79" fmla="*/ 2074191 w 4107240"/>
                <a:gd name="connsiteY79" fmla="*/ 976142 h 1978868"/>
                <a:gd name="connsiteX80" fmla="*/ 2106472 w 4107240"/>
                <a:gd name="connsiteY80" fmla="*/ 976142 h 1978868"/>
                <a:gd name="connsiteX81" fmla="*/ 2106472 w 4107240"/>
                <a:gd name="connsiteY81" fmla="*/ 1001967 h 1978868"/>
                <a:gd name="connsiteX82" fmla="*/ 2166350 w 4107240"/>
                <a:gd name="connsiteY82" fmla="*/ 1001967 h 1978868"/>
                <a:gd name="connsiteX83" fmla="*/ 2166350 w 4107240"/>
                <a:gd name="connsiteY83" fmla="*/ 1037539 h 1978868"/>
                <a:gd name="connsiteX84" fmla="*/ 2185718 w 4107240"/>
                <a:gd name="connsiteY84" fmla="*/ 1037539 h 1978868"/>
                <a:gd name="connsiteX85" fmla="*/ 2185718 w 4107240"/>
                <a:gd name="connsiteY85" fmla="*/ 1086023 h 1978868"/>
                <a:gd name="connsiteX86" fmla="*/ 2206732 w 4107240"/>
                <a:gd name="connsiteY86" fmla="*/ 1086023 h 1978868"/>
                <a:gd name="connsiteX87" fmla="*/ 2206732 w 4107240"/>
                <a:gd name="connsiteY87" fmla="*/ 1149066 h 1978868"/>
                <a:gd name="connsiteX88" fmla="*/ 2228506 w 4107240"/>
                <a:gd name="connsiteY88" fmla="*/ 1149066 h 1978868"/>
                <a:gd name="connsiteX89" fmla="*/ 2228506 w 4107240"/>
                <a:gd name="connsiteY89" fmla="*/ 1181346 h 1978868"/>
                <a:gd name="connsiteX90" fmla="*/ 2409531 w 4107240"/>
                <a:gd name="connsiteY90" fmla="*/ 1181346 h 1978868"/>
                <a:gd name="connsiteX91" fmla="*/ 2409531 w 4107240"/>
                <a:gd name="connsiteY91" fmla="*/ 1214513 h 1978868"/>
                <a:gd name="connsiteX92" fmla="*/ 2424848 w 4107240"/>
                <a:gd name="connsiteY92" fmla="*/ 1214513 h 1978868"/>
                <a:gd name="connsiteX93" fmla="*/ 2424848 w 4107240"/>
                <a:gd name="connsiteY93" fmla="*/ 1235527 h 1978868"/>
                <a:gd name="connsiteX94" fmla="*/ 2443457 w 4107240"/>
                <a:gd name="connsiteY94" fmla="*/ 1235527 h 1978868"/>
                <a:gd name="connsiteX95" fmla="*/ 2443457 w 4107240"/>
                <a:gd name="connsiteY95" fmla="*/ 1246794 h 1978868"/>
                <a:gd name="connsiteX96" fmla="*/ 2535615 w 4107240"/>
                <a:gd name="connsiteY96" fmla="*/ 1246794 h 1978868"/>
                <a:gd name="connsiteX97" fmla="*/ 2535615 w 4107240"/>
                <a:gd name="connsiteY97" fmla="*/ 1260466 h 1978868"/>
                <a:gd name="connsiteX98" fmla="*/ 2549287 w 4107240"/>
                <a:gd name="connsiteY98" fmla="*/ 1260466 h 1978868"/>
                <a:gd name="connsiteX99" fmla="*/ 2549287 w 4107240"/>
                <a:gd name="connsiteY99" fmla="*/ 1332496 h 1978868"/>
                <a:gd name="connsiteX100" fmla="*/ 2883867 w 4107240"/>
                <a:gd name="connsiteY100" fmla="*/ 1332496 h 1978868"/>
                <a:gd name="connsiteX101" fmla="*/ 2883867 w 4107240"/>
                <a:gd name="connsiteY101" fmla="*/ 1395412 h 1978868"/>
                <a:gd name="connsiteX102" fmla="*/ 3284653 w 4107240"/>
                <a:gd name="connsiteY102" fmla="*/ 1395412 h 1978868"/>
                <a:gd name="connsiteX103" fmla="*/ 3284653 w 4107240"/>
                <a:gd name="connsiteY103" fmla="*/ 1453643 h 1978868"/>
                <a:gd name="connsiteX104" fmla="*/ 3650627 w 4107240"/>
                <a:gd name="connsiteY104" fmla="*/ 1453643 h 1978868"/>
                <a:gd name="connsiteX105" fmla="*/ 3650627 w 4107240"/>
                <a:gd name="connsiteY105" fmla="*/ 1533649 h 1978868"/>
                <a:gd name="connsiteX106" fmla="*/ 4107241 w 4107240"/>
                <a:gd name="connsiteY106" fmla="*/ 1533649 h 1978868"/>
                <a:gd name="connsiteX107" fmla="*/ 4107241 w 4107240"/>
                <a:gd name="connsiteY107" fmla="*/ 1978869 h 197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107240" h="1978868">
                  <a:moveTo>
                    <a:pt x="0" y="0"/>
                  </a:moveTo>
                  <a:lnTo>
                    <a:pt x="157606" y="0"/>
                  </a:lnTo>
                  <a:lnTo>
                    <a:pt x="157606" y="16963"/>
                  </a:lnTo>
                  <a:lnTo>
                    <a:pt x="187481" y="16963"/>
                  </a:lnTo>
                  <a:lnTo>
                    <a:pt x="187481" y="38737"/>
                  </a:lnTo>
                  <a:lnTo>
                    <a:pt x="216597" y="38737"/>
                  </a:lnTo>
                  <a:lnTo>
                    <a:pt x="216597" y="72663"/>
                  </a:lnTo>
                  <a:lnTo>
                    <a:pt x="247232" y="72663"/>
                  </a:lnTo>
                  <a:lnTo>
                    <a:pt x="247232" y="89753"/>
                  </a:lnTo>
                  <a:lnTo>
                    <a:pt x="312679" y="89753"/>
                  </a:lnTo>
                  <a:lnTo>
                    <a:pt x="312679" y="101020"/>
                  </a:lnTo>
                  <a:lnTo>
                    <a:pt x="327237" y="101020"/>
                  </a:lnTo>
                  <a:lnTo>
                    <a:pt x="327237" y="117983"/>
                  </a:lnTo>
                  <a:lnTo>
                    <a:pt x="475982" y="117983"/>
                  </a:lnTo>
                  <a:lnTo>
                    <a:pt x="475982" y="199634"/>
                  </a:lnTo>
                  <a:lnTo>
                    <a:pt x="546240" y="199634"/>
                  </a:lnTo>
                  <a:lnTo>
                    <a:pt x="546240" y="215711"/>
                  </a:lnTo>
                  <a:lnTo>
                    <a:pt x="565608" y="215711"/>
                  </a:lnTo>
                  <a:lnTo>
                    <a:pt x="565608" y="231915"/>
                  </a:lnTo>
                  <a:lnTo>
                    <a:pt x="631055" y="231915"/>
                  </a:lnTo>
                  <a:lnTo>
                    <a:pt x="631055" y="246472"/>
                  </a:lnTo>
                  <a:lnTo>
                    <a:pt x="691692" y="246472"/>
                  </a:lnTo>
                  <a:lnTo>
                    <a:pt x="691692" y="299008"/>
                  </a:lnTo>
                  <a:lnTo>
                    <a:pt x="722328" y="299008"/>
                  </a:lnTo>
                  <a:lnTo>
                    <a:pt x="722328" y="327997"/>
                  </a:lnTo>
                  <a:lnTo>
                    <a:pt x="755494" y="327997"/>
                  </a:lnTo>
                  <a:lnTo>
                    <a:pt x="836259" y="327997"/>
                  </a:lnTo>
                  <a:lnTo>
                    <a:pt x="836259" y="345846"/>
                  </a:lnTo>
                  <a:lnTo>
                    <a:pt x="913100" y="345846"/>
                  </a:lnTo>
                  <a:lnTo>
                    <a:pt x="913100" y="366860"/>
                  </a:lnTo>
                  <a:lnTo>
                    <a:pt x="940570" y="366860"/>
                  </a:lnTo>
                  <a:lnTo>
                    <a:pt x="940570" y="395090"/>
                  </a:lnTo>
                  <a:lnTo>
                    <a:pt x="959939" y="395090"/>
                  </a:lnTo>
                  <a:lnTo>
                    <a:pt x="959939" y="429017"/>
                  </a:lnTo>
                  <a:lnTo>
                    <a:pt x="999561" y="429017"/>
                  </a:lnTo>
                  <a:lnTo>
                    <a:pt x="999561" y="442815"/>
                  </a:lnTo>
                  <a:lnTo>
                    <a:pt x="1048046" y="442815"/>
                  </a:lnTo>
                  <a:lnTo>
                    <a:pt x="1048046" y="462943"/>
                  </a:lnTo>
                  <a:lnTo>
                    <a:pt x="1074630" y="462943"/>
                  </a:lnTo>
                  <a:lnTo>
                    <a:pt x="1074630" y="480792"/>
                  </a:lnTo>
                  <a:lnTo>
                    <a:pt x="1089188" y="480792"/>
                  </a:lnTo>
                  <a:lnTo>
                    <a:pt x="1089188" y="513073"/>
                  </a:lnTo>
                  <a:lnTo>
                    <a:pt x="1105391" y="513073"/>
                  </a:lnTo>
                  <a:lnTo>
                    <a:pt x="1105391" y="534973"/>
                  </a:lnTo>
                  <a:lnTo>
                    <a:pt x="1149065" y="534973"/>
                  </a:lnTo>
                  <a:lnTo>
                    <a:pt x="1149065" y="551936"/>
                  </a:lnTo>
                  <a:lnTo>
                    <a:pt x="1202360" y="551936"/>
                  </a:lnTo>
                  <a:lnTo>
                    <a:pt x="1202360" y="565608"/>
                  </a:lnTo>
                  <a:lnTo>
                    <a:pt x="1214513" y="565608"/>
                  </a:lnTo>
                  <a:lnTo>
                    <a:pt x="1214513" y="596370"/>
                  </a:lnTo>
                  <a:lnTo>
                    <a:pt x="1230590" y="596370"/>
                  </a:lnTo>
                  <a:lnTo>
                    <a:pt x="1230590" y="611687"/>
                  </a:lnTo>
                  <a:lnTo>
                    <a:pt x="1248439" y="611687"/>
                  </a:lnTo>
                  <a:lnTo>
                    <a:pt x="1248439" y="627891"/>
                  </a:lnTo>
                  <a:lnTo>
                    <a:pt x="1454402" y="627891"/>
                  </a:lnTo>
                  <a:lnTo>
                    <a:pt x="1454402" y="681945"/>
                  </a:lnTo>
                  <a:lnTo>
                    <a:pt x="1469847" y="681945"/>
                  </a:lnTo>
                  <a:lnTo>
                    <a:pt x="1469847" y="714352"/>
                  </a:lnTo>
                  <a:lnTo>
                    <a:pt x="1477062" y="714352"/>
                  </a:lnTo>
                  <a:lnTo>
                    <a:pt x="1477062" y="733721"/>
                  </a:lnTo>
                  <a:lnTo>
                    <a:pt x="1485164" y="733721"/>
                  </a:lnTo>
                  <a:lnTo>
                    <a:pt x="1485164" y="755494"/>
                  </a:lnTo>
                  <a:lnTo>
                    <a:pt x="1533648" y="755494"/>
                  </a:lnTo>
                  <a:lnTo>
                    <a:pt x="1533648" y="778154"/>
                  </a:lnTo>
                  <a:lnTo>
                    <a:pt x="1680747" y="778154"/>
                  </a:lnTo>
                  <a:lnTo>
                    <a:pt x="1680747" y="803979"/>
                  </a:lnTo>
                  <a:lnTo>
                    <a:pt x="1702521" y="803979"/>
                  </a:lnTo>
                  <a:lnTo>
                    <a:pt x="1702521" y="832209"/>
                  </a:lnTo>
                  <a:lnTo>
                    <a:pt x="1722775" y="832209"/>
                  </a:lnTo>
                  <a:lnTo>
                    <a:pt x="1722775" y="846007"/>
                  </a:lnTo>
                  <a:lnTo>
                    <a:pt x="1939246" y="846007"/>
                  </a:lnTo>
                  <a:lnTo>
                    <a:pt x="1939246" y="881579"/>
                  </a:lnTo>
                  <a:lnTo>
                    <a:pt x="1957854" y="881579"/>
                  </a:lnTo>
                  <a:lnTo>
                    <a:pt x="1957854" y="900947"/>
                  </a:lnTo>
                  <a:lnTo>
                    <a:pt x="1973172" y="900947"/>
                  </a:lnTo>
                  <a:lnTo>
                    <a:pt x="1973172" y="920316"/>
                  </a:lnTo>
                  <a:lnTo>
                    <a:pt x="1990135" y="920316"/>
                  </a:lnTo>
                  <a:lnTo>
                    <a:pt x="1990135" y="949432"/>
                  </a:lnTo>
                  <a:lnTo>
                    <a:pt x="2074191" y="949432"/>
                  </a:lnTo>
                  <a:lnTo>
                    <a:pt x="2074191" y="976142"/>
                  </a:lnTo>
                  <a:lnTo>
                    <a:pt x="2106472" y="976142"/>
                  </a:lnTo>
                  <a:lnTo>
                    <a:pt x="2106472" y="1001967"/>
                  </a:lnTo>
                  <a:lnTo>
                    <a:pt x="2166350" y="1001967"/>
                  </a:lnTo>
                  <a:lnTo>
                    <a:pt x="2166350" y="1037539"/>
                  </a:lnTo>
                  <a:lnTo>
                    <a:pt x="2185718" y="1037539"/>
                  </a:lnTo>
                  <a:lnTo>
                    <a:pt x="2185718" y="1086023"/>
                  </a:lnTo>
                  <a:lnTo>
                    <a:pt x="2206732" y="1086023"/>
                  </a:lnTo>
                  <a:lnTo>
                    <a:pt x="2206732" y="1149066"/>
                  </a:lnTo>
                  <a:lnTo>
                    <a:pt x="2228506" y="1149066"/>
                  </a:lnTo>
                  <a:lnTo>
                    <a:pt x="2228506" y="1181346"/>
                  </a:lnTo>
                  <a:lnTo>
                    <a:pt x="2409531" y="1181346"/>
                  </a:lnTo>
                  <a:lnTo>
                    <a:pt x="2409531" y="1214513"/>
                  </a:lnTo>
                  <a:lnTo>
                    <a:pt x="2424848" y="1214513"/>
                  </a:lnTo>
                  <a:lnTo>
                    <a:pt x="2424848" y="1235527"/>
                  </a:lnTo>
                  <a:lnTo>
                    <a:pt x="2443457" y="1235527"/>
                  </a:lnTo>
                  <a:lnTo>
                    <a:pt x="2443457" y="1246794"/>
                  </a:lnTo>
                  <a:lnTo>
                    <a:pt x="2535615" y="1246794"/>
                  </a:lnTo>
                  <a:lnTo>
                    <a:pt x="2535615" y="1260466"/>
                  </a:lnTo>
                  <a:lnTo>
                    <a:pt x="2549287" y="1260466"/>
                  </a:lnTo>
                  <a:lnTo>
                    <a:pt x="2549287" y="1332496"/>
                  </a:lnTo>
                  <a:lnTo>
                    <a:pt x="2883867" y="1332496"/>
                  </a:lnTo>
                  <a:lnTo>
                    <a:pt x="2883867" y="1395412"/>
                  </a:lnTo>
                  <a:lnTo>
                    <a:pt x="3284653" y="1395412"/>
                  </a:lnTo>
                  <a:lnTo>
                    <a:pt x="3284653" y="1453643"/>
                  </a:lnTo>
                  <a:lnTo>
                    <a:pt x="3650627" y="1453643"/>
                  </a:lnTo>
                  <a:lnTo>
                    <a:pt x="3650627" y="1533649"/>
                  </a:lnTo>
                  <a:lnTo>
                    <a:pt x="4107241" y="1533649"/>
                  </a:lnTo>
                  <a:lnTo>
                    <a:pt x="4107241" y="1978869"/>
                  </a:lnTo>
                </a:path>
              </a:pathLst>
            </a:custGeom>
            <a:noFill/>
            <a:ln w="12632"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3341"/>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5B32F8DE-EEB9-85D5-EFE0-3A828EF4BAA0}"/>
              </a:ext>
            </a:extLst>
          </p:cNvPr>
          <p:cNvPicPr>
            <a:picLocks noChangeAspect="1"/>
          </p:cNvPicPr>
          <p:nvPr/>
        </p:nvPicPr>
        <p:blipFill>
          <a:blip r:embed="rId3"/>
          <a:stretch>
            <a:fillRect/>
          </a:stretch>
        </p:blipFill>
        <p:spPr>
          <a:xfrm>
            <a:off x="6296687" y="2217522"/>
            <a:ext cx="5706271" cy="3262551"/>
          </a:xfrm>
          <a:prstGeom prst="rect">
            <a:avLst/>
          </a:prstGeom>
        </p:spPr>
      </p:pic>
      <p:sp>
        <p:nvSpPr>
          <p:cNvPr id="8" name="TextBox 7">
            <a:extLst>
              <a:ext uri="{FF2B5EF4-FFF2-40B4-BE49-F238E27FC236}">
                <a16:creationId xmlns:a16="http://schemas.microsoft.com/office/drawing/2014/main" id="{2363DEC8-3A18-749F-F283-DA54E4838735}"/>
              </a:ext>
            </a:extLst>
          </p:cNvPr>
          <p:cNvSpPr txBox="1"/>
          <p:nvPr/>
        </p:nvSpPr>
        <p:spPr>
          <a:xfrm>
            <a:off x="7608676" y="1489824"/>
            <a:ext cx="35183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US" sz="1800" b="1" i="0" u="none" strike="noStrike" kern="1200" cap="none" spc="0" normalizeH="0" baseline="0" noProof="0" dirty="0">
                <a:ln>
                  <a:noFill/>
                </a:ln>
                <a:solidFill>
                  <a:srgbClr val="223341"/>
                </a:solidFill>
                <a:effectLst/>
                <a:uLnTx/>
                <a:uFillTx/>
                <a:latin typeface="Calibri" panose="020F0502020204030204"/>
                <a:ea typeface="+mn-ea"/>
                <a:cs typeface="+mn-cs"/>
              </a:rPr>
              <a:t>Time to deterioration in GHS/QOL (EORTC QLQ-C30)</a:t>
            </a:r>
            <a:r>
              <a:rPr kumimoji="0" lang="en-US" sz="1800" b="1" i="0" u="none" strike="noStrike" kern="1200" cap="none" spc="0" normalizeH="0" baseline="30000" noProof="0" dirty="0">
                <a:ln>
                  <a:noFill/>
                </a:ln>
                <a:solidFill>
                  <a:srgbClr val="223341"/>
                </a:solidFill>
                <a:effectLst/>
                <a:uLnTx/>
                <a:uFillTx/>
                <a:latin typeface="Calibri" panose="020F0502020204030204"/>
                <a:ea typeface="+mn-ea"/>
                <a:cs typeface="+mn-cs"/>
              </a:rPr>
              <a:t>1</a:t>
            </a:r>
          </a:p>
        </p:txBody>
      </p:sp>
      <p:sp>
        <p:nvSpPr>
          <p:cNvPr id="15" name="Rectangle 14">
            <a:extLst>
              <a:ext uri="{FF2B5EF4-FFF2-40B4-BE49-F238E27FC236}">
                <a16:creationId xmlns:a16="http://schemas.microsoft.com/office/drawing/2014/main" id="{90D5CD2E-9408-1CE0-962A-28365CB60E63}"/>
              </a:ext>
            </a:extLst>
          </p:cNvPr>
          <p:cNvSpPr/>
          <p:nvPr/>
        </p:nvSpPr>
        <p:spPr>
          <a:xfrm>
            <a:off x="4105924" y="1194133"/>
            <a:ext cx="4198126" cy="286175"/>
          </a:xfrm>
          <a:prstGeom prst="rect">
            <a:avLst/>
          </a:prstGeom>
          <a:solidFill>
            <a:srgbClr val="324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00"/>
                </a:solidFill>
                <a:effectLst/>
                <a:uLnTx/>
                <a:uFillTx/>
                <a:latin typeface="Calibri" panose="020F0502020204030204"/>
                <a:ea typeface="+mn-ea"/>
                <a:cs typeface="+mn-cs"/>
              </a:rPr>
              <a:t>Data presented at ASCO 2025: Turner NC, et al.</a:t>
            </a:r>
          </a:p>
        </p:txBody>
      </p:sp>
    </p:spTree>
    <p:extLst>
      <p:ext uri="{BB962C8B-B14F-4D97-AF65-F5344CB8AC3E}">
        <p14:creationId xmlns:p14="http://schemas.microsoft.com/office/powerpoint/2010/main" val="2879392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p:cNvGrpSpPr/>
          <p:nvPr/>
        </p:nvGrpSpPr>
        <p:grpSpPr>
          <a:xfrm>
            <a:off x="172405" y="1600200"/>
            <a:ext cx="7407527" cy="4180727"/>
            <a:chOff x="168325" y="1079363"/>
            <a:chExt cx="8854627" cy="4321022"/>
          </a:xfrm>
        </p:grpSpPr>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584" y="1872219"/>
              <a:ext cx="1943017" cy="31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2000" y="1820431"/>
              <a:ext cx="2050686" cy="150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2876" y="1830083"/>
              <a:ext cx="662580" cy="2868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7207482" y="2048832"/>
              <a:ext cx="1815470" cy="123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triped Right Arrow 8"/>
            <p:cNvSpPr/>
            <p:nvPr/>
          </p:nvSpPr>
          <p:spPr bwMode="auto">
            <a:xfrm>
              <a:off x="2277884" y="3011266"/>
              <a:ext cx="874606" cy="411704"/>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triped Right Arrow 9"/>
            <p:cNvSpPr/>
            <p:nvPr/>
          </p:nvSpPr>
          <p:spPr bwMode="auto">
            <a:xfrm>
              <a:off x="5494711" y="2969533"/>
              <a:ext cx="644260" cy="411704"/>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6011" y="3366261"/>
              <a:ext cx="1310038" cy="1636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7"/>
            <a:stretch>
              <a:fillRect/>
            </a:stretch>
          </p:blipFill>
          <p:spPr>
            <a:xfrm>
              <a:off x="2912029" y="3950925"/>
              <a:ext cx="2559503" cy="1449460"/>
            </a:xfrm>
            <a:prstGeom prst="rect">
              <a:avLst/>
            </a:prstGeom>
          </p:spPr>
        </p:pic>
        <p:sp>
          <p:nvSpPr>
            <p:cNvPr id="14" name="TextBox 13"/>
            <p:cNvSpPr txBox="1"/>
            <p:nvPr/>
          </p:nvSpPr>
          <p:spPr>
            <a:xfrm>
              <a:off x="168325" y="1242056"/>
              <a:ext cx="2259534" cy="381726"/>
            </a:xfrm>
            <a:prstGeom prst="rect">
              <a:avLst/>
            </a:prstGeom>
            <a:noFill/>
          </p:spPr>
          <p:txBody>
            <a:bodyPr wrap="none" rtlCol="0">
              <a:spAutoFit/>
            </a:bodyPr>
            <a:lstStyle/>
            <a:p>
              <a:pPr marL="12700" marR="0" lvl="0" indent="-1270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61468B">
                      <a:lumMod val="50000"/>
                    </a:srgbClr>
                  </a:solidFill>
                  <a:effectLst/>
                  <a:uLnTx/>
                  <a:uFillTx/>
                  <a:latin typeface="Arial" panose="020B0604020202020204" pitchFamily="34" charset="0"/>
                  <a:cs typeface="Arial" panose="020B0604020202020204" pitchFamily="34" charset="0"/>
                </a:rPr>
                <a:t>Primary Cancer</a:t>
              </a:r>
            </a:p>
          </p:txBody>
        </p:sp>
        <p:sp>
          <p:nvSpPr>
            <p:cNvPr id="15" name="TextBox 14"/>
            <p:cNvSpPr txBox="1"/>
            <p:nvPr/>
          </p:nvSpPr>
          <p:spPr>
            <a:xfrm>
              <a:off x="2565322" y="1079364"/>
              <a:ext cx="3593180" cy="6680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61468B">
                      <a:lumMod val="50000"/>
                    </a:srgbClr>
                  </a:solidFill>
                  <a:effectLst/>
                  <a:uLnTx/>
                  <a:uFillTx/>
                  <a:latin typeface="Arial" panose="020B0604020202020204" pitchFamily="34" charset="0"/>
                  <a:cs typeface="Arial" panose="020B0604020202020204" pitchFamily="34" charset="0"/>
                </a:rPr>
                <a:t>Minimal Residual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1468B">
                      <a:lumMod val="50000"/>
                    </a:srgbClr>
                  </a:solidFill>
                  <a:effectLst/>
                  <a:uLnTx/>
                  <a:uFillTx/>
                  <a:latin typeface="Arial" panose="020B0604020202020204" pitchFamily="34" charset="0"/>
                  <a:cs typeface="Arial" panose="020B0604020202020204" pitchFamily="34" charset="0"/>
                </a:rPr>
                <a:t>Blood &amp; Bone Marrow</a:t>
              </a:r>
            </a:p>
          </p:txBody>
        </p:sp>
        <p:sp>
          <p:nvSpPr>
            <p:cNvPr id="16" name="TextBox 15"/>
            <p:cNvSpPr txBox="1"/>
            <p:nvPr/>
          </p:nvSpPr>
          <p:spPr>
            <a:xfrm>
              <a:off x="6215397" y="1079363"/>
              <a:ext cx="2305521" cy="6680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61468B">
                      <a:lumMod val="50000"/>
                    </a:srgbClr>
                  </a:solidFill>
                  <a:effectLst/>
                  <a:uLnTx/>
                  <a:uFillTx/>
                  <a:latin typeface="Arial" panose="020B0604020202020204" pitchFamily="34" charset="0"/>
                  <a:cs typeface="Arial" panose="020B0604020202020204" pitchFamily="34" charset="0"/>
                </a:rPr>
                <a:t>Recurrence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1468B">
                      <a:lumMod val="50000"/>
                    </a:srgbClr>
                  </a:solidFill>
                  <a:effectLst/>
                  <a:uLnTx/>
                  <a:uFillTx/>
                  <a:latin typeface="Arial" panose="020B0604020202020204" pitchFamily="34" charset="0"/>
                  <a:cs typeface="Arial" panose="020B0604020202020204" pitchFamily="34" charset="0"/>
                </a:rPr>
                <a:t>Metastatic Sites</a:t>
              </a:r>
            </a:p>
          </p:txBody>
        </p:sp>
        <p:cxnSp>
          <p:nvCxnSpPr>
            <p:cNvPr id="21" name="Straight Arrow Connector 20"/>
            <p:cNvCxnSpPr/>
            <p:nvPr/>
          </p:nvCxnSpPr>
          <p:spPr>
            <a:xfrm>
              <a:off x="3750765" y="3522818"/>
              <a:ext cx="0" cy="533400"/>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4876800" y="3417525"/>
              <a:ext cx="0" cy="533400"/>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899938" y="3649443"/>
              <a:ext cx="858822" cy="3499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585A"/>
                  </a:solidFill>
                  <a:effectLst/>
                  <a:uLnTx/>
                  <a:uFillTx/>
                  <a:latin typeface="Arial" panose="020B0604020202020204" pitchFamily="34" charset="0"/>
                  <a:cs typeface="Arial" panose="020B0604020202020204" pitchFamily="34" charset="0"/>
                </a:rPr>
                <a:t>DTCs</a:t>
              </a:r>
            </a:p>
          </p:txBody>
        </p:sp>
        <p:sp>
          <p:nvSpPr>
            <p:cNvPr id="27" name="TextBox 26"/>
            <p:cNvSpPr txBox="1"/>
            <p:nvPr/>
          </p:nvSpPr>
          <p:spPr>
            <a:xfrm>
              <a:off x="2315541" y="2261678"/>
              <a:ext cx="968043" cy="6043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585A"/>
                  </a:solidFill>
                  <a:effectLst/>
                  <a:uLnTx/>
                  <a:uFillTx/>
                  <a:latin typeface="Arial" panose="020B0604020202020204" pitchFamily="34" charset="0"/>
                  <a:cs typeface="Arial" panose="020B0604020202020204" pitchFamily="34" charset="0"/>
                </a:rPr>
                <a:t>CTCs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585A"/>
                  </a:solidFill>
                  <a:effectLst/>
                  <a:uLnTx/>
                  <a:uFillTx/>
                  <a:latin typeface="Arial" panose="020B0604020202020204" pitchFamily="34" charset="0"/>
                  <a:cs typeface="Arial" panose="020B0604020202020204" pitchFamily="34" charset="0"/>
                </a:rPr>
                <a:t>ctDNA</a:t>
              </a:r>
            </a:p>
          </p:txBody>
        </p:sp>
        <p:sp>
          <p:nvSpPr>
            <p:cNvPr id="28" name="TextBox 27"/>
            <p:cNvSpPr txBox="1"/>
            <p:nvPr/>
          </p:nvSpPr>
          <p:spPr>
            <a:xfrm>
              <a:off x="5251537" y="2261678"/>
              <a:ext cx="1036667" cy="6043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585A"/>
                  </a:solidFill>
                  <a:effectLst/>
                  <a:uLnTx/>
                  <a:uFillTx/>
                  <a:latin typeface="Arial" panose="020B0604020202020204" pitchFamily="34" charset="0"/>
                  <a:cs typeface="Arial" panose="020B0604020202020204" pitchFamily="34" charset="0"/>
                </a:rPr>
                <a:t>CTCs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585A"/>
                  </a:solidFill>
                  <a:effectLst/>
                  <a:uLnTx/>
                  <a:uFillTx/>
                  <a:latin typeface="Arial" panose="020B0604020202020204" pitchFamily="34" charset="0"/>
                  <a:cs typeface="Arial" panose="020B0604020202020204" pitchFamily="34" charset="0"/>
                </a:rPr>
                <a:t>ctDNA</a:t>
              </a:r>
            </a:p>
          </p:txBody>
        </p:sp>
      </p:grpSp>
      <p:pic>
        <p:nvPicPr>
          <p:cNvPr id="2" name="Picture 1">
            <a:extLst>
              <a:ext uri="{FF2B5EF4-FFF2-40B4-BE49-F238E27FC236}">
                <a16:creationId xmlns:a16="http://schemas.microsoft.com/office/drawing/2014/main" id="{9008EAD5-9609-2F3D-BA0F-F76D91225093}"/>
              </a:ext>
            </a:extLst>
          </p:cNvPr>
          <p:cNvPicPr>
            <a:picLocks noChangeAspect="1"/>
          </p:cNvPicPr>
          <p:nvPr/>
        </p:nvPicPr>
        <p:blipFill>
          <a:blip r:embed="rId8"/>
          <a:stretch>
            <a:fillRect/>
          </a:stretch>
        </p:blipFill>
        <p:spPr>
          <a:xfrm>
            <a:off x="7579932" y="542517"/>
            <a:ext cx="4189141" cy="6343134"/>
          </a:xfrm>
          <a:prstGeom prst="rect">
            <a:avLst/>
          </a:prstGeom>
        </p:spPr>
      </p:pic>
      <p:sp>
        <p:nvSpPr>
          <p:cNvPr id="4" name="Title 3">
            <a:extLst>
              <a:ext uri="{FF2B5EF4-FFF2-40B4-BE49-F238E27FC236}">
                <a16:creationId xmlns:a16="http://schemas.microsoft.com/office/drawing/2014/main" id="{702B5BC6-2F9B-1A52-83BF-511FA6EEA0C0}"/>
              </a:ext>
            </a:extLst>
          </p:cNvPr>
          <p:cNvSpPr>
            <a:spLocks noGrp="1"/>
          </p:cNvSpPr>
          <p:nvPr>
            <p:ph type="title"/>
          </p:nvPr>
        </p:nvSpPr>
        <p:spPr>
          <a:xfrm>
            <a:off x="0" y="215227"/>
            <a:ext cx="12192000" cy="762000"/>
          </a:xfrm>
        </p:spPr>
        <p:txBody>
          <a:bodyPr lIns="91440" tIns="45720" anchor="ctr" anchorCtr="0"/>
          <a:lstStyle/>
          <a:p>
            <a:pPr algn="ctr"/>
            <a:r>
              <a:rPr kumimoji="0" lang="en-US" sz="2200" b="1" i="0" u="none" strike="noStrike" kern="0" cap="none" spc="0" normalizeH="0" baseline="0" noProof="0" dirty="0">
                <a:ln>
                  <a:noFill/>
                </a:ln>
                <a:solidFill>
                  <a:srgbClr val="002B5C"/>
                </a:solidFill>
                <a:effectLst/>
                <a:uLnTx/>
                <a:uFillTx/>
                <a:latin typeface="Arial Bold"/>
                <a:ea typeface="ヒラギノ角ゴ Pro W3"/>
              </a:rPr>
              <a:t>Detection of Minimal Residual Disease / Molecular Relapse After Curative Intent Therapy</a:t>
            </a:r>
            <a:endParaRPr lang="en-US" sz="2200" b="1" dirty="0"/>
          </a:p>
        </p:txBody>
      </p:sp>
    </p:spTree>
    <p:extLst>
      <p:ext uri="{BB962C8B-B14F-4D97-AF65-F5344CB8AC3E}">
        <p14:creationId xmlns:p14="http://schemas.microsoft.com/office/powerpoint/2010/main" val="2674504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015DF-FA71-784A-8BE8-0272F25B36CF}"/>
              </a:ext>
            </a:extLst>
          </p:cNvPr>
          <p:cNvPicPr>
            <a:picLocks noChangeAspect="1"/>
          </p:cNvPicPr>
          <p:nvPr/>
        </p:nvPicPr>
        <p:blipFill rotWithShape="1">
          <a:blip r:embed="rId2"/>
          <a:srcRect t="3182" r="46614" b="48576"/>
          <a:stretch/>
        </p:blipFill>
        <p:spPr>
          <a:xfrm>
            <a:off x="1630279" y="3685924"/>
            <a:ext cx="4211242" cy="3172077"/>
          </a:xfrm>
          <a:prstGeom prst="rect">
            <a:avLst/>
          </a:prstGeom>
        </p:spPr>
      </p:pic>
      <p:pic>
        <p:nvPicPr>
          <p:cNvPr id="8" name="Picture 7">
            <a:extLst>
              <a:ext uri="{FF2B5EF4-FFF2-40B4-BE49-F238E27FC236}">
                <a16:creationId xmlns:a16="http://schemas.microsoft.com/office/drawing/2014/main" id="{69C32966-390E-BB4B-A55F-04E625626095}"/>
              </a:ext>
            </a:extLst>
          </p:cNvPr>
          <p:cNvPicPr>
            <a:picLocks noChangeAspect="1"/>
          </p:cNvPicPr>
          <p:nvPr/>
        </p:nvPicPr>
        <p:blipFill rotWithShape="1">
          <a:blip r:embed="rId2"/>
          <a:srcRect t="55342" r="46614"/>
          <a:stretch/>
        </p:blipFill>
        <p:spPr>
          <a:xfrm>
            <a:off x="6122387" y="3835626"/>
            <a:ext cx="4005091" cy="2844347"/>
          </a:xfrm>
          <a:prstGeom prst="rect">
            <a:avLst/>
          </a:prstGeom>
        </p:spPr>
      </p:pic>
      <p:pic>
        <p:nvPicPr>
          <p:cNvPr id="5" name="Picture 4">
            <a:extLst>
              <a:ext uri="{FF2B5EF4-FFF2-40B4-BE49-F238E27FC236}">
                <a16:creationId xmlns:a16="http://schemas.microsoft.com/office/drawing/2014/main" id="{F13596D8-A7CE-4105-A75B-35EE81C0015D}"/>
              </a:ext>
            </a:extLst>
          </p:cNvPr>
          <p:cNvPicPr>
            <a:picLocks noChangeAspect="1"/>
          </p:cNvPicPr>
          <p:nvPr/>
        </p:nvPicPr>
        <p:blipFill>
          <a:blip r:embed="rId3"/>
          <a:stretch>
            <a:fillRect/>
          </a:stretch>
        </p:blipFill>
        <p:spPr>
          <a:xfrm>
            <a:off x="2317019" y="1"/>
            <a:ext cx="7768354" cy="2273862"/>
          </a:xfrm>
          <a:prstGeom prst="rect">
            <a:avLst/>
          </a:prstGeom>
        </p:spPr>
      </p:pic>
      <p:pic>
        <p:nvPicPr>
          <p:cNvPr id="12" name="Picture 11">
            <a:extLst>
              <a:ext uri="{FF2B5EF4-FFF2-40B4-BE49-F238E27FC236}">
                <a16:creationId xmlns:a16="http://schemas.microsoft.com/office/drawing/2014/main" id="{CBD9C03A-C7E1-4476-91F1-48C9850248E6}"/>
              </a:ext>
            </a:extLst>
          </p:cNvPr>
          <p:cNvPicPr>
            <a:picLocks noChangeAspect="1"/>
          </p:cNvPicPr>
          <p:nvPr/>
        </p:nvPicPr>
        <p:blipFill>
          <a:blip r:embed="rId4"/>
          <a:stretch>
            <a:fillRect/>
          </a:stretch>
        </p:blipFill>
        <p:spPr>
          <a:xfrm>
            <a:off x="7002410" y="730673"/>
            <a:ext cx="3107242" cy="524605"/>
          </a:xfrm>
          <a:prstGeom prst="rect">
            <a:avLst/>
          </a:prstGeom>
        </p:spPr>
      </p:pic>
      <p:sp>
        <p:nvSpPr>
          <p:cNvPr id="9" name="TextBox 8">
            <a:extLst>
              <a:ext uri="{FF2B5EF4-FFF2-40B4-BE49-F238E27FC236}">
                <a16:creationId xmlns:a16="http://schemas.microsoft.com/office/drawing/2014/main" id="{8A582762-41BA-264B-A2A8-B5C6A5273BA2}"/>
              </a:ext>
            </a:extLst>
          </p:cNvPr>
          <p:cNvSpPr txBox="1"/>
          <p:nvPr/>
        </p:nvSpPr>
        <p:spPr>
          <a:xfrm>
            <a:off x="2618643" y="3498334"/>
            <a:ext cx="2628348" cy="276999"/>
          </a:xfrm>
          <a:prstGeom prst="rect">
            <a:avLst/>
          </a:prstGeom>
          <a:noFill/>
        </p:spPr>
        <p:txBody>
          <a:bodyPr wrap="none"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ctDNA status at diagnosis (n = 80) </a:t>
            </a:r>
          </a:p>
        </p:txBody>
      </p:sp>
      <p:sp>
        <p:nvSpPr>
          <p:cNvPr id="10" name="TextBox 9">
            <a:extLst>
              <a:ext uri="{FF2B5EF4-FFF2-40B4-BE49-F238E27FC236}">
                <a16:creationId xmlns:a16="http://schemas.microsoft.com/office/drawing/2014/main" id="{06C54382-CAE5-3148-8454-F40B10470D37}"/>
              </a:ext>
            </a:extLst>
          </p:cNvPr>
          <p:cNvSpPr txBox="1"/>
          <p:nvPr/>
        </p:nvSpPr>
        <p:spPr>
          <a:xfrm>
            <a:off x="7204609" y="3499673"/>
            <a:ext cx="2468880" cy="274320"/>
          </a:xfrm>
          <a:prstGeom prst="rect">
            <a:avLst/>
          </a:prstGeom>
          <a:noFill/>
        </p:spPr>
        <p:txBody>
          <a:bodyPr wrap="square"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ctDNA status during follow up</a:t>
            </a:r>
          </a:p>
        </p:txBody>
      </p:sp>
      <p:sp>
        <p:nvSpPr>
          <p:cNvPr id="13" name="TextBox 12">
            <a:extLst>
              <a:ext uri="{FF2B5EF4-FFF2-40B4-BE49-F238E27FC236}">
                <a16:creationId xmlns:a16="http://schemas.microsoft.com/office/drawing/2014/main" id="{546E2BB5-11D6-46AB-9AB6-7DDD6ED2CC79}"/>
              </a:ext>
            </a:extLst>
          </p:cNvPr>
          <p:cNvSpPr txBox="1"/>
          <p:nvPr/>
        </p:nvSpPr>
        <p:spPr>
          <a:xfrm>
            <a:off x="1641184" y="2492348"/>
            <a:ext cx="9103016" cy="923330"/>
          </a:xfrm>
          <a:prstGeom prst="rect">
            <a:avLst/>
          </a:prstGeom>
          <a:noFill/>
          <a:ln w="19050">
            <a:solidFill>
              <a:schemeClr val="tx1"/>
            </a:solidFill>
          </a:ln>
        </p:spPr>
        <p:txBody>
          <a:bodyPr wrap="square" rtlCol="0">
            <a:spAutoFit/>
          </a:bodyPr>
          <a:lstStyle/>
          <a:p>
            <a:pPr marL="0" marR="0" lvl="0" indent="0" algn="l" defTabSz="91436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170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stage II/III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14 driver genes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sequenced    personalized ddPCR      N =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101 had mutation  </a:t>
            </a:r>
          </a:p>
          <a:p>
            <a:pPr marL="0" marR="0" lvl="0" indent="0" algn="l" defTabSz="91436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screened                     in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primary tumor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assay built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for tracking </a:t>
            </a:r>
          </a:p>
          <a:p>
            <a:pPr marL="0" marR="0" lvl="0" indent="0" algn="l" defTabSz="91436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q3mo x 1yr     q6m</a:t>
            </a:r>
          </a:p>
        </p:txBody>
      </p:sp>
      <p:sp>
        <p:nvSpPr>
          <p:cNvPr id="14" name="Arrow: Right 13">
            <a:extLst>
              <a:ext uri="{FF2B5EF4-FFF2-40B4-BE49-F238E27FC236}">
                <a16:creationId xmlns:a16="http://schemas.microsoft.com/office/drawing/2014/main" id="{646FC94A-22E8-4950-B2B9-7CB8FE9CCFFC}"/>
              </a:ext>
            </a:extLst>
          </p:cNvPr>
          <p:cNvSpPr/>
          <p:nvPr/>
        </p:nvSpPr>
        <p:spPr>
          <a:xfrm>
            <a:off x="3417538" y="2832213"/>
            <a:ext cx="202301" cy="129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BC43D106-887E-4753-BE50-C932E5FA8A68}"/>
              </a:ext>
            </a:extLst>
          </p:cNvPr>
          <p:cNvSpPr/>
          <p:nvPr/>
        </p:nvSpPr>
        <p:spPr>
          <a:xfrm>
            <a:off x="6094652" y="2806587"/>
            <a:ext cx="202301" cy="129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B5BDCC31-DA8D-4C03-941E-C3F360C4C51D}"/>
              </a:ext>
            </a:extLst>
          </p:cNvPr>
          <p:cNvSpPr/>
          <p:nvPr/>
        </p:nvSpPr>
        <p:spPr>
          <a:xfrm>
            <a:off x="8221509" y="2789054"/>
            <a:ext cx="202301" cy="129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0DF272B0-7EE9-41A0-BA1B-E69F4D2C8B65}"/>
              </a:ext>
            </a:extLst>
          </p:cNvPr>
          <p:cNvSpPr/>
          <p:nvPr/>
        </p:nvSpPr>
        <p:spPr>
          <a:xfrm>
            <a:off x="9591760" y="3212538"/>
            <a:ext cx="169933" cy="8092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Speech Bubble: Rectangle 19">
            <a:extLst>
              <a:ext uri="{FF2B5EF4-FFF2-40B4-BE49-F238E27FC236}">
                <a16:creationId xmlns:a16="http://schemas.microsoft.com/office/drawing/2014/main" id="{11E2FFBF-DBAA-4427-AFB6-75643EB8FAF8}"/>
              </a:ext>
            </a:extLst>
          </p:cNvPr>
          <p:cNvSpPr/>
          <p:nvPr/>
        </p:nvSpPr>
        <p:spPr bwMode="auto">
          <a:xfrm>
            <a:off x="2923925" y="6352250"/>
            <a:ext cx="2557081" cy="283220"/>
          </a:xfrm>
          <a:prstGeom prst="wedgeRectCallout">
            <a:avLst>
              <a:gd name="adj1" fmla="val -57474"/>
              <a:gd name="adj2" fmla="val 34860"/>
            </a:avLst>
          </a:prstGeom>
          <a:solidFill>
            <a:srgbClr val="D4DB9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2B5C"/>
                </a:solidFill>
                <a:effectLst/>
                <a:uLnTx/>
                <a:uFillTx/>
                <a:latin typeface="Arial" pitchFamily="-107" charset="0"/>
                <a:ea typeface="ヒラギノ角ゴ Pro W3" pitchFamily="-107" charset="-128"/>
                <a:cs typeface="ヒラギノ角ゴ Pro W3" pitchFamily="-107" charset="-128"/>
              </a:rPr>
              <a:t>51% ctDNA + before any therapy.</a:t>
            </a:r>
          </a:p>
        </p:txBody>
      </p:sp>
      <p:sp>
        <p:nvSpPr>
          <p:cNvPr id="21" name="Speech Bubble: Rectangle 20">
            <a:extLst>
              <a:ext uri="{FF2B5EF4-FFF2-40B4-BE49-F238E27FC236}">
                <a16:creationId xmlns:a16="http://schemas.microsoft.com/office/drawing/2014/main" id="{FC7EF9D1-BBD6-4619-A9A1-1DFB266C8432}"/>
              </a:ext>
            </a:extLst>
          </p:cNvPr>
          <p:cNvSpPr/>
          <p:nvPr/>
        </p:nvSpPr>
        <p:spPr bwMode="auto">
          <a:xfrm>
            <a:off x="7446024" y="6261889"/>
            <a:ext cx="2388497" cy="478776"/>
          </a:xfrm>
          <a:prstGeom prst="wedgeRectCallout">
            <a:avLst>
              <a:gd name="adj1" fmla="val -59846"/>
              <a:gd name="adj2" fmla="val 16268"/>
            </a:avLst>
          </a:prstGeom>
          <a:solidFill>
            <a:srgbClr val="D4DB9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2B5C"/>
                </a:solidFill>
                <a:effectLst/>
                <a:uLnTx/>
                <a:uFillTx/>
                <a:latin typeface="Arial" pitchFamily="-107" charset="0"/>
                <a:ea typeface="ヒラギノ角ゴ Pro W3" pitchFamily="-107" charset="-128"/>
                <a:cs typeface="ヒラギノ角ゴ Pro W3" pitchFamily="-107" charset="-128"/>
              </a:rPr>
              <a:t>~ 16% become ctDNA + during f/u (median 3 yrs). </a:t>
            </a:r>
          </a:p>
        </p:txBody>
      </p:sp>
    </p:spTree>
    <p:extLst>
      <p:ext uri="{BB962C8B-B14F-4D97-AF65-F5344CB8AC3E}">
        <p14:creationId xmlns:p14="http://schemas.microsoft.com/office/powerpoint/2010/main" val="3028723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0FC095-2BBC-9A4A-A8E0-955D47047FE8}"/>
              </a:ext>
            </a:extLst>
          </p:cNvPr>
          <p:cNvSpPr>
            <a:spLocks noGrp="1"/>
          </p:cNvSpPr>
          <p:nvPr>
            <p:ph type="title"/>
          </p:nvPr>
        </p:nvSpPr>
        <p:spPr>
          <a:xfrm>
            <a:off x="0" y="193702"/>
            <a:ext cx="12192000" cy="716478"/>
          </a:xfrm>
          <a:noFill/>
          <a:ln w="9525">
            <a:noFill/>
            <a:miter lim="800000"/>
            <a:headEnd/>
            <a:tailEnd/>
          </a:ln>
        </p:spPr>
        <p:txBody>
          <a:bodyPr vert="horz" wrap="square" lIns="0" tIns="0" rIns="0" bIns="0" rtlCol="0" anchor="ctr">
            <a:spAutoFit/>
          </a:bodyPr>
          <a:lstStyle/>
          <a:p>
            <a:pPr algn="ctr">
              <a:lnSpc>
                <a:spcPct val="97000"/>
              </a:lnSpc>
              <a:buClr>
                <a:srgbClr val="FFFFFF"/>
              </a:buClr>
              <a:buSzPct val="45000"/>
              <a:tabLst>
                <a:tab pos="492488" algn="l"/>
                <a:tab pos="984974" algn="l"/>
                <a:tab pos="1477462" algn="l"/>
                <a:tab pos="1969949" algn="l"/>
                <a:tab pos="2462436" algn="l"/>
                <a:tab pos="2954924" algn="l"/>
                <a:tab pos="3447411" algn="l"/>
                <a:tab pos="3939899" algn="l"/>
                <a:tab pos="4432385" algn="l"/>
                <a:tab pos="4924873" algn="l"/>
                <a:tab pos="5417360" algn="l"/>
                <a:tab pos="5909847" algn="l"/>
              </a:tabLst>
            </a:pPr>
            <a:r>
              <a:rPr lang="en-US" sz="2400" b="1" dirty="0">
                <a:solidFill>
                  <a:srgbClr val="002B5C"/>
                </a:solidFill>
                <a:latin typeface="Arial" charset="0"/>
                <a:ea typeface="+mn-ea"/>
                <a:cs typeface="+mn-cs"/>
              </a:rPr>
              <a:t>Relapse-Free Survival as Function of ctDNA Status </a:t>
            </a:r>
            <a:r>
              <a:rPr lang="en-US" sz="2400" b="1" u="sng" dirty="0">
                <a:solidFill>
                  <a:srgbClr val="002B5C"/>
                </a:solidFill>
                <a:latin typeface="Arial" charset="0"/>
                <a:ea typeface="+mn-ea"/>
                <a:cs typeface="+mn-cs"/>
              </a:rPr>
              <a:t>During Follow Up</a:t>
            </a:r>
            <a:br>
              <a:rPr lang="en-US" sz="2400" b="1" dirty="0">
                <a:solidFill>
                  <a:srgbClr val="002B5C"/>
                </a:solidFill>
                <a:latin typeface="Arial" charset="0"/>
                <a:ea typeface="+mn-ea"/>
                <a:cs typeface="+mn-cs"/>
              </a:rPr>
            </a:br>
            <a:r>
              <a:rPr lang="en-US" sz="2400" b="1" dirty="0">
                <a:solidFill>
                  <a:srgbClr val="002B5C"/>
                </a:solidFill>
                <a:latin typeface="Arial" charset="0"/>
                <a:ea typeface="+mn-ea"/>
                <a:cs typeface="+mn-cs"/>
              </a:rPr>
              <a:t>by Breast Cancer Subtype</a:t>
            </a:r>
          </a:p>
        </p:txBody>
      </p:sp>
      <p:sp>
        <p:nvSpPr>
          <p:cNvPr id="9" name="TextBox 8">
            <a:extLst>
              <a:ext uri="{FF2B5EF4-FFF2-40B4-BE49-F238E27FC236}">
                <a16:creationId xmlns:a16="http://schemas.microsoft.com/office/drawing/2014/main" id="{9D9AFD47-6E00-4DF2-931A-5D1FC0576A63}"/>
              </a:ext>
            </a:extLst>
          </p:cNvPr>
          <p:cNvSpPr txBox="1"/>
          <p:nvPr/>
        </p:nvSpPr>
        <p:spPr>
          <a:xfrm>
            <a:off x="6170814" y="4102206"/>
            <a:ext cx="3817456" cy="1015663"/>
          </a:xfrm>
          <a:prstGeom prst="rect">
            <a:avLst/>
          </a:prstGeom>
          <a:solidFill>
            <a:schemeClr val="accent1">
              <a:lumMod val="20000"/>
              <a:lumOff val="8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Median lead time was 10.7 months from ctDNA detection to clinical </a:t>
            </a:r>
            <a:r>
              <a:rPr lang="en-US" sz="2000" dirty="0">
                <a:solidFill>
                  <a:prstClr val="black"/>
                </a:solidFill>
                <a:latin typeface="Arial" panose="020B0604020202020204" pitchFamily="34" charset="0"/>
                <a:cs typeface="Arial" panose="020B0604020202020204" pitchFamily="34" charset="0"/>
              </a:rPr>
              <a:t>recurrence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29EEB6D-4B80-44E0-832E-F9DA2382B4D3}"/>
              </a:ext>
            </a:extLst>
          </p:cNvPr>
          <p:cNvPicPr>
            <a:picLocks noChangeAspect="1"/>
          </p:cNvPicPr>
          <p:nvPr/>
        </p:nvPicPr>
        <p:blipFill>
          <a:blip r:embed="rId2"/>
          <a:stretch>
            <a:fillRect/>
          </a:stretch>
        </p:blipFill>
        <p:spPr>
          <a:xfrm>
            <a:off x="6256895" y="1145832"/>
            <a:ext cx="3662815" cy="2505833"/>
          </a:xfrm>
          <a:prstGeom prst="rect">
            <a:avLst/>
          </a:prstGeom>
          <a:ln>
            <a:solidFill>
              <a:schemeClr val="tx1"/>
            </a:solidFill>
          </a:ln>
        </p:spPr>
      </p:pic>
      <p:pic>
        <p:nvPicPr>
          <p:cNvPr id="6" name="Picture 5">
            <a:extLst>
              <a:ext uri="{FF2B5EF4-FFF2-40B4-BE49-F238E27FC236}">
                <a16:creationId xmlns:a16="http://schemas.microsoft.com/office/drawing/2014/main" id="{9CD5A141-13A4-499F-85EA-3F133E646127}"/>
              </a:ext>
            </a:extLst>
          </p:cNvPr>
          <p:cNvPicPr>
            <a:picLocks noChangeAspect="1"/>
          </p:cNvPicPr>
          <p:nvPr/>
        </p:nvPicPr>
        <p:blipFill>
          <a:blip r:embed="rId3"/>
          <a:stretch>
            <a:fillRect/>
          </a:stretch>
        </p:blipFill>
        <p:spPr>
          <a:xfrm>
            <a:off x="2080744" y="3840186"/>
            <a:ext cx="3439647" cy="2535676"/>
          </a:xfrm>
          <a:prstGeom prst="rect">
            <a:avLst/>
          </a:prstGeom>
          <a:ln>
            <a:solidFill>
              <a:schemeClr val="tx1"/>
            </a:solidFill>
          </a:ln>
        </p:spPr>
      </p:pic>
      <p:pic>
        <p:nvPicPr>
          <p:cNvPr id="10" name="Picture 9">
            <a:extLst>
              <a:ext uri="{FF2B5EF4-FFF2-40B4-BE49-F238E27FC236}">
                <a16:creationId xmlns:a16="http://schemas.microsoft.com/office/drawing/2014/main" id="{C30A0512-2290-4274-ABF8-9F384771A430}"/>
              </a:ext>
            </a:extLst>
          </p:cNvPr>
          <p:cNvPicPr>
            <a:picLocks noChangeAspect="1"/>
          </p:cNvPicPr>
          <p:nvPr/>
        </p:nvPicPr>
        <p:blipFill>
          <a:blip r:embed="rId4"/>
          <a:stretch>
            <a:fillRect/>
          </a:stretch>
        </p:blipFill>
        <p:spPr>
          <a:xfrm>
            <a:off x="2063171" y="1127044"/>
            <a:ext cx="3453001" cy="2535411"/>
          </a:xfrm>
          <a:prstGeom prst="rect">
            <a:avLst/>
          </a:prstGeom>
          <a:ln>
            <a:solidFill>
              <a:schemeClr val="tx1"/>
            </a:solidFill>
          </a:ln>
        </p:spPr>
      </p:pic>
      <p:sp>
        <p:nvSpPr>
          <p:cNvPr id="3" name="TextBox 2">
            <a:extLst>
              <a:ext uri="{FF2B5EF4-FFF2-40B4-BE49-F238E27FC236}">
                <a16:creationId xmlns:a16="http://schemas.microsoft.com/office/drawing/2014/main" id="{4C6FB313-E549-FDA1-0227-C347FD8A8ABA}"/>
              </a:ext>
            </a:extLst>
          </p:cNvPr>
          <p:cNvSpPr txBox="1"/>
          <p:nvPr/>
        </p:nvSpPr>
        <p:spPr>
          <a:xfrm>
            <a:off x="274319" y="6537960"/>
            <a:ext cx="7269939" cy="274320"/>
          </a:xfrm>
          <a:prstGeom prst="rect">
            <a:avLst/>
          </a:prstGeom>
          <a:noFill/>
        </p:spPr>
        <p:txBody>
          <a:bodyPr wrap="none"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Garcia-Murillas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JAMA Oncol</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2019;5(10):1473-1478.</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2790402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38989-B721-CB40-B8C6-FCD60726C3E6}"/>
              </a:ext>
            </a:extLst>
          </p:cNvPr>
          <p:cNvSpPr>
            <a:spLocks noGrp="1"/>
          </p:cNvSpPr>
          <p:nvPr>
            <p:ph type="title"/>
          </p:nvPr>
        </p:nvSpPr>
        <p:spPr>
          <a:xfrm>
            <a:off x="0" y="304800"/>
            <a:ext cx="12192000" cy="822960"/>
          </a:xfrm>
        </p:spPr>
        <p:txBody>
          <a:bodyPr anchor="ctr" anchorCtr="0"/>
          <a:lstStyle/>
          <a:p>
            <a:r>
              <a:rPr lang="en-US" sz="2400" dirty="0"/>
              <a:t>Hypothesis Behind Early Intervention at Molecular Relapse State </a:t>
            </a:r>
            <a:br>
              <a:rPr lang="en-US" sz="2400" dirty="0"/>
            </a:br>
            <a:r>
              <a:rPr lang="en-US" sz="1600" dirty="0"/>
              <a:t>Why drugs that cure micro-metastatic disease as adjuvant therapy do not cure clinically apparent metastatic disease?</a:t>
            </a:r>
          </a:p>
        </p:txBody>
      </p:sp>
      <p:pic>
        <p:nvPicPr>
          <p:cNvPr id="7" name="Picture 6">
            <a:extLst>
              <a:ext uri="{FF2B5EF4-FFF2-40B4-BE49-F238E27FC236}">
                <a16:creationId xmlns:a16="http://schemas.microsoft.com/office/drawing/2014/main" id="{E82E2188-D874-4FA4-81D3-610620D53C45}"/>
              </a:ext>
            </a:extLst>
          </p:cNvPr>
          <p:cNvPicPr>
            <a:picLocks noChangeAspect="1"/>
          </p:cNvPicPr>
          <p:nvPr/>
        </p:nvPicPr>
        <p:blipFill>
          <a:blip r:embed="rId2"/>
          <a:stretch>
            <a:fillRect/>
          </a:stretch>
        </p:blipFill>
        <p:spPr>
          <a:xfrm>
            <a:off x="364963" y="2649199"/>
            <a:ext cx="5258171" cy="3521983"/>
          </a:xfrm>
          <a:prstGeom prst="rect">
            <a:avLst/>
          </a:prstGeom>
        </p:spPr>
      </p:pic>
      <p:pic>
        <p:nvPicPr>
          <p:cNvPr id="9" name="Picture 8">
            <a:extLst>
              <a:ext uri="{FF2B5EF4-FFF2-40B4-BE49-F238E27FC236}">
                <a16:creationId xmlns:a16="http://schemas.microsoft.com/office/drawing/2014/main" id="{0A8B2E60-AD6B-4719-B177-CA2C2386ABC8}"/>
              </a:ext>
            </a:extLst>
          </p:cNvPr>
          <p:cNvPicPr>
            <a:picLocks noChangeAspect="1"/>
          </p:cNvPicPr>
          <p:nvPr/>
        </p:nvPicPr>
        <p:blipFill>
          <a:blip r:embed="rId3"/>
          <a:stretch>
            <a:fillRect/>
          </a:stretch>
        </p:blipFill>
        <p:spPr>
          <a:xfrm>
            <a:off x="6511899" y="2642099"/>
            <a:ext cx="5529129" cy="3545019"/>
          </a:xfrm>
          <a:prstGeom prst="rect">
            <a:avLst/>
          </a:prstGeom>
        </p:spPr>
      </p:pic>
      <p:sp>
        <p:nvSpPr>
          <p:cNvPr id="11" name="TextBox 10">
            <a:extLst>
              <a:ext uri="{FF2B5EF4-FFF2-40B4-BE49-F238E27FC236}">
                <a16:creationId xmlns:a16="http://schemas.microsoft.com/office/drawing/2014/main" id="{FED9667D-3210-4223-9CE7-600EB281B1F8}"/>
              </a:ext>
            </a:extLst>
          </p:cNvPr>
          <p:cNvSpPr txBox="1"/>
          <p:nvPr/>
        </p:nvSpPr>
        <p:spPr>
          <a:xfrm>
            <a:off x="308279" y="1371600"/>
            <a:ext cx="557185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B5C"/>
                </a:solidFill>
                <a:effectLst/>
                <a:uLnTx/>
                <a:uFillTx/>
                <a:latin typeface="Arial"/>
                <a:ea typeface="ヒラギノ角ゴ Pro W3"/>
              </a:rPr>
              <a:t>As tumor bulk increase intratumor genomic heterogeneity increases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B5C"/>
                </a:solidFill>
                <a:effectLst/>
                <a:uLnTx/>
                <a:uFillTx/>
                <a:latin typeface="Arial"/>
                <a:ea typeface="ヒラギノ角ゴ Pro W3"/>
              </a:rPr>
              <a:t>As intratumor heterogeneity increases the chance of drug-resistant clones also increases</a:t>
            </a:r>
            <a:r>
              <a:rPr kumimoji="0" lang="en-US" sz="1400" b="0" i="0" u="none" strike="noStrike" kern="1200" cap="none" spc="0" normalizeH="0" baseline="30000" noProof="0" dirty="0">
                <a:ln>
                  <a:noFill/>
                </a:ln>
                <a:solidFill>
                  <a:srgbClr val="002B5C"/>
                </a:solidFill>
                <a:effectLst/>
                <a:uLnTx/>
                <a:uFillTx/>
                <a:latin typeface="Arial"/>
                <a:ea typeface="ヒラギノ角ゴ Pro W3"/>
              </a:rPr>
              <a:t>1</a:t>
            </a:r>
            <a:endParaRPr kumimoji="0" lang="en-US" sz="1400" b="0" i="0" u="none" strike="noStrike" kern="1200" cap="none" spc="0" normalizeH="0" baseline="0" noProof="0" dirty="0">
              <a:ln>
                <a:noFill/>
              </a:ln>
              <a:solidFill>
                <a:srgbClr val="002B5C"/>
              </a:solidFill>
              <a:effectLst/>
              <a:uLnTx/>
              <a:uFillTx/>
              <a:latin typeface="Arial"/>
              <a:ea typeface="ヒラギノ角ゴ Pro W3"/>
            </a:endParaRPr>
          </a:p>
        </p:txBody>
      </p:sp>
      <p:sp>
        <p:nvSpPr>
          <p:cNvPr id="194" name="TextBox 193">
            <a:extLst>
              <a:ext uri="{FF2B5EF4-FFF2-40B4-BE49-F238E27FC236}">
                <a16:creationId xmlns:a16="http://schemas.microsoft.com/office/drawing/2014/main" id="{12C1E5E5-6394-468F-B324-BF9B16905B87}"/>
              </a:ext>
            </a:extLst>
          </p:cNvPr>
          <p:cNvSpPr txBox="1"/>
          <p:nvPr/>
        </p:nvSpPr>
        <p:spPr>
          <a:xfrm>
            <a:off x="457200" y="6537959"/>
            <a:ext cx="5350922" cy="274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1 </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Schiavon G et al.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Sci Transl Med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r>
              <a:rPr lang="en-US" sz="1000" dirty="0">
                <a:solidFill>
                  <a:srgbClr val="000000"/>
                </a:solidFill>
                <a:latin typeface="Arial" panose="020B0604020202020204" pitchFamily="34" charset="0"/>
                <a:ea typeface="ヒラギノ角ゴ Pro W3"/>
                <a:cs typeface="Arial" panose="020B0604020202020204" pitchFamily="34" charset="0"/>
              </a:rPr>
              <a:t>2015;</a:t>
            </a:r>
            <a:r>
              <a:rPr lang="en-US" sz="1000" b="0" i="0" dirty="0">
                <a:solidFill>
                  <a:srgbClr val="000000"/>
                </a:solidFill>
                <a:effectLst/>
                <a:latin typeface="Arial" panose="020B0604020202020204" pitchFamily="34" charset="0"/>
                <a:cs typeface="Arial" panose="020B0604020202020204" pitchFamily="34" charset="0"/>
              </a:rPr>
              <a:t>7(313):313ra182.</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cxnSp>
        <p:nvCxnSpPr>
          <p:cNvPr id="196" name="Straight Arrow Connector 195">
            <a:extLst>
              <a:ext uri="{FF2B5EF4-FFF2-40B4-BE49-F238E27FC236}">
                <a16:creationId xmlns:a16="http://schemas.microsoft.com/office/drawing/2014/main" id="{79D220C3-41CF-437B-A923-ABEEEEB4720A}"/>
              </a:ext>
            </a:extLst>
          </p:cNvPr>
          <p:cNvCxnSpPr/>
          <p:nvPr/>
        </p:nvCxnSpPr>
        <p:spPr bwMode="auto">
          <a:xfrm>
            <a:off x="4717281" y="3375590"/>
            <a:ext cx="0" cy="22219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97" name="TextBox 196">
            <a:extLst>
              <a:ext uri="{FF2B5EF4-FFF2-40B4-BE49-F238E27FC236}">
                <a16:creationId xmlns:a16="http://schemas.microsoft.com/office/drawing/2014/main" id="{D6C51C7B-D592-47D1-82C2-51005ACE6576}"/>
              </a:ext>
            </a:extLst>
          </p:cNvPr>
          <p:cNvSpPr txBox="1"/>
          <p:nvPr/>
        </p:nvSpPr>
        <p:spPr>
          <a:xfrm>
            <a:off x="6779291" y="1219200"/>
            <a:ext cx="5165059" cy="954107"/>
          </a:xfrm>
          <a:prstGeom prst="rect">
            <a:avLst/>
          </a:prstGeom>
          <a:solidFill>
            <a:schemeClr val="bg1">
              <a:lumMod val="10000"/>
              <a:lumOff val="9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2B5C"/>
                </a:solidFill>
                <a:effectLst/>
                <a:uLnTx/>
                <a:uFillTx/>
                <a:latin typeface="Arial"/>
                <a:ea typeface="ヒラギノ角ゴ Pro W3"/>
              </a:rPr>
              <a:t>Hypothesis</a:t>
            </a:r>
            <a:endParaRPr kumimoji="0" lang="en-US" sz="1400" b="0" i="0" u="sng" strike="noStrike" kern="1200" cap="none" spc="0" normalizeH="0" baseline="0" noProof="0" dirty="0">
              <a:ln>
                <a:noFill/>
              </a:ln>
              <a:solidFill>
                <a:srgbClr val="002B5C"/>
              </a:solidFill>
              <a:effectLst/>
              <a:uLnTx/>
              <a:uFillTx/>
              <a:latin typeface="Arial"/>
              <a:ea typeface="ヒラギノ角ゴ Pro W3"/>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B5C"/>
                </a:solidFill>
                <a:effectLst/>
                <a:uLnTx/>
                <a:uFillTx/>
                <a:latin typeface="Arial"/>
                <a:ea typeface="ヒラギノ角ゴ Pro W3"/>
              </a:rPr>
              <a:t>At the time of molecular relapse, tumor bulk and tumor heterogeneity is still low, and the chance of therapy working is higher</a:t>
            </a:r>
          </a:p>
        </p:txBody>
      </p:sp>
      <p:sp>
        <p:nvSpPr>
          <p:cNvPr id="3" name="TextBox 2">
            <a:extLst>
              <a:ext uri="{FF2B5EF4-FFF2-40B4-BE49-F238E27FC236}">
                <a16:creationId xmlns:a16="http://schemas.microsoft.com/office/drawing/2014/main" id="{C3E9062A-367F-4352-A61F-54AC27BB96B1}"/>
              </a:ext>
            </a:extLst>
          </p:cNvPr>
          <p:cNvSpPr txBox="1"/>
          <p:nvPr/>
        </p:nvSpPr>
        <p:spPr>
          <a:xfrm>
            <a:off x="457200" y="2444098"/>
            <a:ext cx="51659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B5C"/>
                </a:solidFill>
                <a:effectLst/>
                <a:uLnTx/>
                <a:uFillTx/>
                <a:latin typeface="Arial"/>
                <a:ea typeface="ヒラギノ角ゴ Pro W3"/>
              </a:rPr>
              <a:t>Current Non-Curative Treatment Paradigm</a:t>
            </a:r>
          </a:p>
        </p:txBody>
      </p:sp>
      <p:sp>
        <p:nvSpPr>
          <p:cNvPr id="12" name="TextBox 11">
            <a:extLst>
              <a:ext uri="{FF2B5EF4-FFF2-40B4-BE49-F238E27FC236}">
                <a16:creationId xmlns:a16="http://schemas.microsoft.com/office/drawing/2014/main" id="{EFE50624-E846-41B3-B1C3-C245740FA7AF}"/>
              </a:ext>
            </a:extLst>
          </p:cNvPr>
          <p:cNvSpPr txBox="1"/>
          <p:nvPr/>
        </p:nvSpPr>
        <p:spPr>
          <a:xfrm>
            <a:off x="6568868" y="2459767"/>
            <a:ext cx="542841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B5C"/>
                </a:solidFill>
                <a:effectLst/>
                <a:uLnTx/>
                <a:uFillTx/>
                <a:latin typeface="Arial"/>
                <a:ea typeface="ヒラギノ角ゴ Pro W3"/>
              </a:rPr>
              <a:t>Future Potentially Curative Treatment Paradigm</a:t>
            </a:r>
          </a:p>
        </p:txBody>
      </p:sp>
      <p:sp>
        <p:nvSpPr>
          <p:cNvPr id="5" name="TextBox 4">
            <a:extLst>
              <a:ext uri="{FF2B5EF4-FFF2-40B4-BE49-F238E27FC236}">
                <a16:creationId xmlns:a16="http://schemas.microsoft.com/office/drawing/2014/main" id="{25EA8851-7820-AED2-EB64-396680F8A908}"/>
              </a:ext>
            </a:extLst>
          </p:cNvPr>
          <p:cNvSpPr txBox="1"/>
          <p:nvPr/>
        </p:nvSpPr>
        <p:spPr>
          <a:xfrm>
            <a:off x="6511899" y="6537959"/>
            <a:ext cx="5350922" cy="274320"/>
          </a:xfrm>
          <a:prstGeom prst="rect">
            <a:avLst/>
          </a:prstGeom>
          <a:noFill/>
        </p:spPr>
        <p:txBody>
          <a:bodyPr wrap="square">
            <a:spAutoFit/>
          </a:bodyPr>
          <a:lstStyle/>
          <a:p>
            <a:pPr>
              <a:defRPr/>
            </a:pPr>
            <a:r>
              <a:rPr kumimoji="0" lang="en-US" sz="1000" b="0" i="0" u="none" strike="noStrike" kern="1200" cap="none" spc="0" normalizeH="0" baseline="0" noProof="0" dirty="0">
                <a:ln>
                  <a:noFill/>
                </a:ln>
                <a:solidFill>
                  <a:srgbClr val="000000"/>
                </a:solidFill>
                <a:effectLst/>
                <a:uLnTx/>
                <a:uFillTx/>
                <a:latin typeface="Arial"/>
                <a:ea typeface="ヒラギノ角ゴ Pro W3"/>
              </a:rPr>
              <a:t>Lajos Pusztai, MD. 2023</a:t>
            </a:r>
            <a:r>
              <a:rPr lang="en-US" sz="1000" b="0" i="0" dirty="0">
                <a:solidFill>
                  <a:srgbClr val="000000"/>
                </a:solidFill>
                <a:effectLst/>
                <a:latin typeface="Arial" panose="020B0604020202020204" pitchFamily="34" charset="0"/>
                <a:cs typeface="Arial" panose="020B0604020202020204" pitchFamily="34" charset="0"/>
              </a:rPr>
              <a:t>.</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2717037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9CD8E6-4C57-439A-83DF-577A03A68D67}"/>
              </a:ext>
            </a:extLst>
          </p:cNvPr>
          <p:cNvSpPr>
            <a:spLocks noGrp="1"/>
          </p:cNvSpPr>
          <p:nvPr>
            <p:ph type="body" sz="quarter" idx="14"/>
          </p:nvPr>
        </p:nvSpPr>
        <p:spPr>
          <a:xfrm>
            <a:off x="255564" y="579120"/>
            <a:ext cx="10750985" cy="640080"/>
          </a:xfrm>
        </p:spPr>
        <p:txBody>
          <a:bodyPr lIns="91440" tIns="45720" rIns="91440" bIns="45720" anchor="ctr" anchorCtr="0"/>
          <a:lstStyle/>
          <a:p>
            <a:r>
              <a:rPr lang="en-US" sz="1600" dirty="0">
                <a:solidFill>
                  <a:schemeClr val="tx1">
                    <a:lumMod val="65000"/>
                    <a:lumOff val="35000"/>
                  </a:schemeClr>
                </a:solidFill>
              </a:rPr>
              <a:t>Ph 3 trial of the Treatment of </a:t>
            </a:r>
            <a:r>
              <a:rPr lang="en-US" sz="1600" i="1" dirty="0">
                <a:solidFill>
                  <a:schemeClr val="tx1">
                    <a:lumMod val="65000"/>
                    <a:lumOff val="35000"/>
                  </a:schemeClr>
                </a:solidFill>
              </a:rPr>
              <a:t>BRCA</a:t>
            </a:r>
            <a:r>
              <a:rPr lang="en-US" sz="1600" dirty="0">
                <a:solidFill>
                  <a:schemeClr val="tx1">
                    <a:lumMod val="65000"/>
                    <a:lumOff val="35000"/>
                  </a:schemeClr>
                </a:solidFill>
              </a:rPr>
              <a:t>mut HER2-Negative or </a:t>
            </a:r>
            <a:r>
              <a:rPr lang="en-US" sz="1600" i="1" dirty="0">
                <a:solidFill>
                  <a:schemeClr val="tx1">
                    <a:lumMod val="65000"/>
                    <a:lumOff val="35000"/>
                  </a:schemeClr>
                </a:solidFill>
              </a:rPr>
              <a:t>BRCA</a:t>
            </a:r>
            <a:r>
              <a:rPr lang="en-US" sz="1600" dirty="0">
                <a:solidFill>
                  <a:schemeClr val="tx1">
                    <a:lumMod val="65000"/>
                    <a:lumOff val="35000"/>
                  </a:schemeClr>
                </a:solidFill>
              </a:rPr>
              <a:t>wt Triple Negative Breast Cancer Patients who have Detectable Circulating Tumor DNA Levels after Definitive Therapy; n = 800</a:t>
            </a:r>
          </a:p>
        </p:txBody>
      </p:sp>
      <p:sp>
        <p:nvSpPr>
          <p:cNvPr id="7" name="Title 1">
            <a:extLst>
              <a:ext uri="{FF2B5EF4-FFF2-40B4-BE49-F238E27FC236}">
                <a16:creationId xmlns:a16="http://schemas.microsoft.com/office/drawing/2014/main" id="{3F44F8EA-D03B-417B-8BBC-616F0CBDCE53}"/>
              </a:ext>
            </a:extLst>
          </p:cNvPr>
          <p:cNvSpPr>
            <a:spLocks noGrp="1"/>
          </p:cNvSpPr>
          <p:nvPr>
            <p:ph type="title"/>
          </p:nvPr>
        </p:nvSpPr>
        <p:spPr>
          <a:xfrm>
            <a:off x="255563" y="153905"/>
            <a:ext cx="10090151" cy="457200"/>
          </a:xfrm>
        </p:spPr>
        <p:txBody>
          <a:bodyPr lIns="91440" tIns="45720" rIns="91440" bIns="45720" anchor="ctr" anchorCtr="0">
            <a:noAutofit/>
          </a:bodyPr>
          <a:lstStyle/>
          <a:p>
            <a:r>
              <a:rPr lang="en-US" dirty="0">
                <a:solidFill>
                  <a:schemeClr val="tx1"/>
                </a:solidFill>
              </a:rPr>
              <a:t>ZEST Study Schema</a:t>
            </a:r>
            <a:endParaRPr lang="en-US" dirty="0">
              <a:solidFill>
                <a:schemeClr val="tx1"/>
              </a:solidFill>
              <a:highlight>
                <a:srgbClr val="FFFF00"/>
              </a:highlight>
            </a:endParaRPr>
          </a:p>
        </p:txBody>
      </p:sp>
      <p:sp>
        <p:nvSpPr>
          <p:cNvPr id="62" name="Rectangle 61">
            <a:extLst>
              <a:ext uri="{FF2B5EF4-FFF2-40B4-BE49-F238E27FC236}">
                <a16:creationId xmlns:a16="http://schemas.microsoft.com/office/drawing/2014/main" id="{96B0F819-7855-4EDF-87FB-C46AF44DC254}"/>
              </a:ext>
            </a:extLst>
          </p:cNvPr>
          <p:cNvSpPr/>
          <p:nvPr/>
        </p:nvSpPr>
        <p:spPr bwMode="auto">
          <a:xfrm>
            <a:off x="255563" y="1351853"/>
            <a:ext cx="2872661" cy="4829284"/>
          </a:xfrm>
          <a:prstGeom prst="rect">
            <a:avLst/>
          </a:prstGeom>
          <a:solidFill>
            <a:srgbClr val="F36633">
              <a:lumMod val="40000"/>
              <a:lumOff val="60000"/>
            </a:srgbClr>
          </a:solidFill>
          <a:ln w="9525" cap="flat" cmpd="sng" algn="ctr">
            <a:noFill/>
            <a:prstDash val="solid"/>
            <a:headEnd/>
            <a:tailEnd/>
          </a:ln>
          <a:effectLst/>
        </p:spPr>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0" marR="0" lvl="0" indent="0" algn="ctr" defTabSz="914309" rtl="0" eaLnBrk="0" fontAlgn="auto" latinLnBrk="0" hangingPunct="0">
              <a:lnSpc>
                <a:spcPct val="100000"/>
              </a:lnSpc>
              <a:spcBef>
                <a:spcPts val="0"/>
              </a:spcBef>
              <a:spcAft>
                <a:spcPts val="1600"/>
              </a:spcAft>
              <a:buClr>
                <a:srgbClr val="FFFFFF"/>
              </a:buClr>
              <a:buSzTx/>
              <a:buFontTx/>
              <a:buNone/>
              <a:tabLst/>
              <a:defRPr/>
            </a:pPr>
            <a:r>
              <a:rPr kumimoji="0" lang="en-GB" sz="1200" b="1" i="0" u="sng" strike="noStrike" kern="0" cap="none" spc="0" normalizeH="0" baseline="0" noProof="0" dirty="0">
                <a:ln>
                  <a:noFill/>
                </a:ln>
                <a:solidFill>
                  <a:srgbClr val="544F40"/>
                </a:solidFill>
                <a:effectLst/>
                <a:uLnTx/>
                <a:uFillTx/>
                <a:latin typeface="Arial"/>
                <a:ea typeface="+mn-ea"/>
                <a:cs typeface="Noto Sans"/>
              </a:rPr>
              <a:t>Key Eligibility Criteria</a:t>
            </a:r>
            <a:endParaRPr kumimoji="0" lang="en-GB" sz="1200" b="0" i="0" u="none" strike="noStrike" kern="0" cap="none" spc="0" normalizeH="0" baseline="0" noProof="0" dirty="0">
              <a:ln>
                <a:noFill/>
              </a:ln>
              <a:solidFill>
                <a:srgbClr val="544F40"/>
              </a:solidFill>
              <a:effectLst/>
              <a:uLnTx/>
              <a:uFillTx/>
              <a:latin typeface="Arial"/>
              <a:ea typeface="+mn-ea"/>
              <a:cs typeface="Noto Sans"/>
            </a:endParaRPr>
          </a:p>
          <a:p>
            <a:pPr marL="228589" marR="0" lvl="0" indent="-228589" algn="l" defTabSz="914309" rtl="0" eaLnBrk="0" fontAlgn="auto" latinLnBrk="0" hangingPunct="0">
              <a:lnSpc>
                <a:spcPct val="100000"/>
              </a:lnSpc>
              <a:spcBef>
                <a:spcPts val="0"/>
              </a:spcBef>
              <a:spcAft>
                <a:spcPts val="40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srgbClr val="544F40"/>
                </a:solidFill>
                <a:effectLst/>
                <a:uLnTx/>
                <a:uFillTx/>
                <a:latin typeface="Arial"/>
                <a:ea typeface="+mn-ea"/>
                <a:cs typeface="Noto Sans"/>
              </a:rPr>
              <a:t>Stage I-III breast cancer with surgical resection of the primary tumor that is confirmed to be either:</a:t>
            </a:r>
          </a:p>
          <a:p>
            <a:pPr marL="455062" marR="0" lvl="0" indent="-222240" algn="l" defTabSz="914309" rtl="0" eaLnBrk="0" fontAlgn="auto" latinLnBrk="0" hangingPunct="0">
              <a:lnSpc>
                <a:spcPct val="100000"/>
              </a:lnSpc>
              <a:spcBef>
                <a:spcPts val="0"/>
              </a:spcBef>
              <a:spcAft>
                <a:spcPts val="400"/>
              </a:spcAft>
              <a:buClrTx/>
              <a:buSzTx/>
              <a:buFont typeface="+mj-lt"/>
              <a:buAutoNum type="arabicParenR"/>
              <a:tabLst/>
              <a:defRPr/>
            </a:pPr>
            <a:r>
              <a:rPr kumimoji="0" lang="en-US" sz="1200" b="0" i="0" u="none" strike="noStrike" kern="0" cap="none" spc="0" normalizeH="0" baseline="0" noProof="0" dirty="0">
                <a:ln>
                  <a:noFill/>
                </a:ln>
                <a:solidFill>
                  <a:srgbClr val="FF0000"/>
                </a:solidFill>
                <a:effectLst/>
                <a:uLnTx/>
                <a:uFillTx/>
                <a:latin typeface="Arial"/>
                <a:ea typeface="+mn-ea"/>
                <a:cs typeface="Noto Sans"/>
              </a:rPr>
              <a:t>t</a:t>
            </a:r>
            <a:r>
              <a:rPr kumimoji="0" lang="en-US" sz="1200" b="0" i="1" u="none" strike="noStrike" kern="0" cap="none" spc="0" normalizeH="0" baseline="0" noProof="0" dirty="0">
                <a:ln>
                  <a:noFill/>
                </a:ln>
                <a:solidFill>
                  <a:srgbClr val="FF0000"/>
                </a:solidFill>
                <a:effectLst/>
                <a:uLnTx/>
                <a:uFillTx/>
                <a:latin typeface="Arial"/>
                <a:ea typeface="+mn-ea"/>
                <a:cs typeface="Noto Sans"/>
              </a:rPr>
              <a:t>BRCA</a:t>
            </a:r>
            <a:r>
              <a:rPr kumimoji="0" lang="en-US" sz="1200" b="0" i="0" u="none" strike="noStrike" kern="0" cap="none" spc="0" normalizeH="0" baseline="0" noProof="0" dirty="0">
                <a:ln>
                  <a:noFill/>
                </a:ln>
                <a:solidFill>
                  <a:srgbClr val="FF0000"/>
                </a:solidFill>
                <a:effectLst/>
                <a:uLnTx/>
                <a:uFillTx/>
                <a:latin typeface="Arial"/>
                <a:ea typeface="+mn-ea"/>
                <a:cs typeface="Noto Sans"/>
              </a:rPr>
              <a:t>mut HER2-negative, or</a:t>
            </a:r>
          </a:p>
          <a:p>
            <a:pPr marL="455062" marR="0" lvl="0" indent="-222240" algn="l" defTabSz="914309" rtl="0" eaLnBrk="0" fontAlgn="auto" latinLnBrk="0" hangingPunct="0">
              <a:lnSpc>
                <a:spcPct val="100000"/>
              </a:lnSpc>
              <a:spcBef>
                <a:spcPts val="0"/>
              </a:spcBef>
              <a:spcAft>
                <a:spcPts val="1600"/>
              </a:spcAft>
              <a:buClrTx/>
              <a:buSzTx/>
              <a:buFont typeface="+mj-lt"/>
              <a:buAutoNum type="arabicParenR"/>
              <a:tabLst/>
              <a:defRPr/>
            </a:pPr>
            <a:r>
              <a:rPr kumimoji="0" lang="en-US" sz="1200" b="0" i="0" u="none" strike="noStrike" kern="0" cap="none" spc="0" normalizeH="0" baseline="0" noProof="0" dirty="0">
                <a:ln>
                  <a:noFill/>
                </a:ln>
                <a:solidFill>
                  <a:srgbClr val="FF0000"/>
                </a:solidFill>
                <a:effectLst/>
                <a:uLnTx/>
                <a:uFillTx/>
                <a:latin typeface="Arial"/>
                <a:ea typeface="+mn-ea"/>
                <a:cs typeface="Noto Sans"/>
              </a:rPr>
              <a:t>t</a:t>
            </a:r>
            <a:r>
              <a:rPr kumimoji="0" lang="en-US" sz="1200" b="0" i="1" u="none" strike="noStrike" kern="0" cap="none" spc="0" normalizeH="0" baseline="0" noProof="0" dirty="0">
                <a:ln>
                  <a:noFill/>
                </a:ln>
                <a:solidFill>
                  <a:srgbClr val="FF0000"/>
                </a:solidFill>
                <a:effectLst/>
                <a:uLnTx/>
                <a:uFillTx/>
                <a:latin typeface="Arial"/>
                <a:ea typeface="+mn-ea"/>
                <a:cs typeface="Noto Sans"/>
              </a:rPr>
              <a:t>BRCA</a:t>
            </a:r>
            <a:r>
              <a:rPr kumimoji="0" lang="en-US" sz="1200" b="0" i="0" u="none" strike="noStrike" kern="0" cap="none" spc="0" normalizeH="0" baseline="0" noProof="0" dirty="0">
                <a:ln>
                  <a:noFill/>
                </a:ln>
                <a:solidFill>
                  <a:srgbClr val="FF0000"/>
                </a:solidFill>
                <a:effectLst/>
                <a:uLnTx/>
                <a:uFillTx/>
                <a:latin typeface="Arial"/>
                <a:ea typeface="+mn-ea"/>
                <a:cs typeface="Noto Sans"/>
              </a:rPr>
              <a:t>wt TNBC </a:t>
            </a:r>
          </a:p>
          <a:p>
            <a:pPr marL="228589" marR="0" lvl="0" indent="-228589" algn="l" defTabSz="914309" rtl="0" eaLnBrk="0" fontAlgn="auto" latinLnBrk="0" hangingPunct="0">
              <a:lnSpc>
                <a:spcPct val="100000"/>
              </a:lnSpc>
              <a:spcBef>
                <a:spcPts val="0"/>
              </a:spcBef>
              <a:spcAft>
                <a:spcPts val="1600"/>
              </a:spcAft>
              <a:buClrTx/>
              <a:buSzTx/>
              <a:buFont typeface="Wingdings" panose="05000000000000000000" pitchFamily="2" charset="2"/>
              <a:buChar char="Ø"/>
              <a:tabLst/>
              <a:defRPr/>
            </a:pPr>
            <a:r>
              <a:rPr kumimoji="0" lang="en-GB" sz="1200" b="0" i="0" u="none" strike="noStrike" kern="0" cap="none" spc="0" normalizeH="0" baseline="0" noProof="0" dirty="0">
                <a:ln>
                  <a:noFill/>
                </a:ln>
                <a:solidFill>
                  <a:srgbClr val="FF0000"/>
                </a:solidFill>
                <a:effectLst/>
                <a:uLnTx/>
                <a:uFillTx/>
                <a:latin typeface="Arial"/>
                <a:ea typeface="+mn-ea"/>
                <a:cs typeface="Noto Sans"/>
              </a:rPr>
              <a:t>ctDNA detected </a:t>
            </a:r>
            <a:r>
              <a:rPr kumimoji="0" lang="en-GB" sz="1200" b="0" i="0" u="none" strike="noStrike" kern="0" cap="none" spc="0" normalizeH="0" baseline="0" noProof="0" dirty="0">
                <a:ln>
                  <a:noFill/>
                </a:ln>
                <a:solidFill>
                  <a:srgbClr val="544F40"/>
                </a:solidFill>
                <a:effectLst/>
                <a:uLnTx/>
                <a:uFillTx/>
                <a:latin typeface="Arial"/>
                <a:ea typeface="+mn-ea"/>
                <a:cs typeface="Noto Sans"/>
              </a:rPr>
              <a:t>by Signatera</a:t>
            </a:r>
            <a:r>
              <a:rPr kumimoji="0" lang="en-GB" sz="1200" b="0" i="0" u="none" strike="noStrike" kern="0" cap="none" spc="0" normalizeH="0" baseline="0" noProof="0" dirty="0">
                <a:ln>
                  <a:noFill/>
                </a:ln>
                <a:solidFill>
                  <a:srgbClr val="544F40"/>
                </a:solidFill>
                <a:effectLst/>
                <a:uLnTx/>
                <a:uFillTx/>
                <a:latin typeface="Arial"/>
                <a:ea typeface="+mn-ea"/>
                <a:cs typeface="Noto Sans"/>
                <a:sym typeface="Symbol" panose="05050102010706020507" pitchFamily="18" charset="2"/>
              </a:rPr>
              <a:t></a:t>
            </a:r>
            <a:r>
              <a:rPr kumimoji="0" lang="en-GB" sz="1200" b="0" i="0" u="none" strike="noStrike" kern="0" cap="none" spc="0" normalizeH="0" baseline="0" noProof="0" dirty="0">
                <a:ln>
                  <a:noFill/>
                </a:ln>
                <a:solidFill>
                  <a:srgbClr val="544F40"/>
                </a:solidFill>
                <a:effectLst/>
                <a:uLnTx/>
                <a:uFillTx/>
                <a:latin typeface="Arial"/>
                <a:ea typeface="+mn-ea"/>
                <a:cs typeface="Noto Sans"/>
              </a:rPr>
              <a:t> (central testing)</a:t>
            </a:r>
          </a:p>
          <a:p>
            <a:pPr marL="228589" marR="0" lvl="0" indent="-228589" algn="l" defTabSz="914309" rtl="0" eaLnBrk="0" fontAlgn="auto" latinLnBrk="0" hangingPunct="0">
              <a:lnSpc>
                <a:spcPct val="100000"/>
              </a:lnSpc>
              <a:spcBef>
                <a:spcPts val="0"/>
              </a:spcBef>
              <a:spcAft>
                <a:spcPts val="1600"/>
              </a:spcAft>
              <a:buClrTx/>
              <a:buSzTx/>
              <a:buFont typeface="Wingdings" panose="05000000000000000000" pitchFamily="2" charset="2"/>
              <a:buChar char="Ø"/>
              <a:tabLst/>
              <a:defRPr/>
            </a:pPr>
            <a:r>
              <a:rPr kumimoji="0" lang="en-GB" sz="1200" b="0" i="0" u="none" strike="noStrike" kern="0" cap="none" spc="0" normalizeH="0" baseline="0" noProof="0" dirty="0">
                <a:ln>
                  <a:noFill/>
                </a:ln>
                <a:solidFill>
                  <a:srgbClr val="544F40"/>
                </a:solidFill>
                <a:effectLst/>
                <a:uLnTx/>
                <a:uFillTx/>
                <a:latin typeface="Arial"/>
                <a:ea typeface="+mn-ea"/>
                <a:cs typeface="Noto Sans"/>
              </a:rPr>
              <a:t>Prior adjuvant therapy allowed</a:t>
            </a:r>
            <a:endParaRPr kumimoji="0" lang="en-GB" sz="1200" b="1" i="0" u="none" strike="noStrike" kern="0" cap="none" spc="0" normalizeH="0" baseline="0" noProof="0" dirty="0">
              <a:ln>
                <a:noFill/>
              </a:ln>
              <a:solidFill>
                <a:srgbClr val="544F40"/>
              </a:solidFill>
              <a:effectLst/>
              <a:uLnTx/>
              <a:uFillTx/>
              <a:latin typeface="Arial"/>
              <a:ea typeface="+mn-ea"/>
              <a:cs typeface="Noto Sans"/>
            </a:endParaRPr>
          </a:p>
          <a:p>
            <a:pPr marL="228589" marR="0" lvl="0" indent="-228589" algn="l" defTabSz="914309" rtl="0" eaLnBrk="0" fontAlgn="auto" latinLnBrk="0" hangingPunct="0">
              <a:lnSpc>
                <a:spcPct val="100000"/>
              </a:lnSpc>
              <a:spcBef>
                <a:spcPts val="0"/>
              </a:spcBef>
              <a:spcAft>
                <a:spcPts val="1600"/>
              </a:spcAft>
              <a:buClrTx/>
              <a:buSzTx/>
              <a:buFont typeface="Wingdings" panose="05000000000000000000" pitchFamily="2" charset="2"/>
              <a:buChar char="Ø"/>
              <a:tabLst/>
              <a:defRPr/>
            </a:pPr>
            <a:r>
              <a:rPr kumimoji="0" lang="en-GB" sz="1200" b="0" i="0" u="none" strike="noStrike" kern="0" cap="none" spc="0" normalizeH="0" baseline="0" noProof="0" dirty="0">
                <a:ln>
                  <a:noFill/>
                </a:ln>
                <a:solidFill>
                  <a:srgbClr val="FF0000"/>
                </a:solidFill>
                <a:effectLst/>
                <a:uLnTx/>
                <a:uFillTx/>
                <a:latin typeface="Arial"/>
                <a:ea typeface="+mn-ea"/>
                <a:cs typeface="Noto Sans"/>
              </a:rPr>
              <a:t>No sign of radiographic disease recurrence</a:t>
            </a:r>
          </a:p>
          <a:p>
            <a:pPr marL="228589" marR="0" lvl="0" indent="-228589" algn="l" defTabSz="914309" rtl="0" eaLnBrk="0" fontAlgn="auto" latinLnBrk="0" hangingPunct="0">
              <a:lnSpc>
                <a:spcPct val="100000"/>
              </a:lnSpc>
              <a:spcBef>
                <a:spcPts val="0"/>
              </a:spcBef>
              <a:spcAft>
                <a:spcPts val="1600"/>
              </a:spcAft>
              <a:buClrTx/>
              <a:buSzTx/>
              <a:buFont typeface="Wingdings" panose="05000000000000000000" pitchFamily="2" charset="2"/>
              <a:buChar char="Ø"/>
              <a:tabLst/>
              <a:defRPr/>
            </a:pPr>
            <a:r>
              <a:rPr kumimoji="0" lang="en-GB" sz="1200" b="0" i="0" u="none" strike="noStrike" kern="0" cap="none" spc="0" normalizeH="0" baseline="0" noProof="0" dirty="0">
                <a:ln>
                  <a:noFill/>
                </a:ln>
                <a:solidFill>
                  <a:srgbClr val="544F40"/>
                </a:solidFill>
                <a:effectLst/>
                <a:uLnTx/>
                <a:uFillTx/>
                <a:latin typeface="Arial"/>
                <a:ea typeface="+mn-ea"/>
                <a:cs typeface="Noto Sans"/>
              </a:rPr>
              <a:t>Prior exposure to checkpoint inhibitor allowed </a:t>
            </a:r>
          </a:p>
          <a:p>
            <a:pPr marL="228589" marR="0" lvl="0" indent="-228589" algn="l" defTabSz="914309" rtl="0" eaLnBrk="0" fontAlgn="auto" latinLnBrk="0" hangingPunct="0">
              <a:lnSpc>
                <a:spcPct val="100000"/>
              </a:lnSpc>
              <a:spcBef>
                <a:spcPts val="0"/>
              </a:spcBef>
              <a:spcAft>
                <a:spcPts val="1067"/>
              </a:spcAft>
              <a:buClrTx/>
              <a:buSzTx/>
              <a:buFont typeface="Wingdings" panose="05000000000000000000" pitchFamily="2" charset="2"/>
              <a:buChar char="Ø"/>
              <a:tabLst/>
              <a:defRPr/>
            </a:pPr>
            <a:r>
              <a:rPr kumimoji="0" lang="en-GB" sz="1200" b="0" i="0" u="none" strike="noStrike" kern="0" cap="none" spc="0" normalizeH="0" baseline="0" noProof="0" dirty="0">
                <a:ln>
                  <a:noFill/>
                </a:ln>
                <a:solidFill>
                  <a:srgbClr val="544F40"/>
                </a:solidFill>
                <a:effectLst/>
                <a:uLnTx/>
                <a:uFillTx/>
                <a:latin typeface="Arial"/>
                <a:ea typeface="+mn-ea"/>
                <a:cs typeface="Noto Sans"/>
              </a:rPr>
              <a:t>Patients who had neoadj. chemotherapy and tumor showed no response are excluded</a:t>
            </a:r>
          </a:p>
          <a:p>
            <a:pPr marL="228573" marR="0" lvl="0" indent="-228573" algn="l" defTabSz="914309" rtl="0" eaLnBrk="0" fontAlgn="auto" latinLnBrk="0" hangingPunct="0">
              <a:lnSpc>
                <a:spcPct val="100000"/>
              </a:lnSpc>
              <a:spcBef>
                <a:spcPts val="0"/>
              </a:spcBef>
              <a:spcAft>
                <a:spcPts val="1067"/>
              </a:spcAft>
              <a:buClr>
                <a:srgbClr val="FFFFFF"/>
              </a:buClr>
              <a:buSzTx/>
              <a:buFont typeface="Arial" panose="020B0604020202020204" pitchFamily="34" charset="0"/>
              <a:buChar char="•"/>
              <a:tabLst/>
              <a:defRPr/>
            </a:pPr>
            <a:endParaRPr kumimoji="0" lang="en-GB" sz="1600" b="0" i="0" u="none" strike="noStrike" kern="0" cap="none" spc="0" normalizeH="0" baseline="0" noProof="0" dirty="0">
              <a:ln>
                <a:noFill/>
              </a:ln>
              <a:solidFill>
                <a:srgbClr val="544F40"/>
              </a:solidFill>
              <a:effectLst/>
              <a:uLnTx/>
              <a:uFillTx/>
              <a:latin typeface="Arial"/>
              <a:ea typeface="+mn-ea"/>
              <a:cs typeface="Noto Sans"/>
            </a:endParaRPr>
          </a:p>
        </p:txBody>
      </p:sp>
      <p:cxnSp>
        <p:nvCxnSpPr>
          <p:cNvPr id="64" name="Connector: Elbow 63">
            <a:extLst>
              <a:ext uri="{FF2B5EF4-FFF2-40B4-BE49-F238E27FC236}">
                <a16:creationId xmlns:a16="http://schemas.microsoft.com/office/drawing/2014/main" id="{612BB3BB-E3BE-429F-9E3D-B68598A787C6}"/>
              </a:ext>
            </a:extLst>
          </p:cNvPr>
          <p:cNvCxnSpPr>
            <a:cxnSpLocks/>
          </p:cNvCxnSpPr>
          <p:nvPr/>
        </p:nvCxnSpPr>
        <p:spPr>
          <a:xfrm rot="5400000" flipH="1" flipV="1">
            <a:off x="5795732" y="1134730"/>
            <a:ext cx="405891" cy="1802021"/>
          </a:xfrm>
          <a:prstGeom prst="bentConnector2">
            <a:avLst/>
          </a:prstGeom>
          <a:noFill/>
          <a:ln w="9525" cap="flat" cmpd="sng" algn="ctr">
            <a:solidFill>
              <a:srgbClr val="F36633">
                <a:shade val="95000"/>
                <a:satMod val="105000"/>
              </a:srgbClr>
            </a:solidFill>
            <a:prstDash val="solid"/>
            <a:tailEnd type="triangle"/>
          </a:ln>
          <a:effectLst/>
        </p:spPr>
      </p:cxnSp>
      <p:sp>
        <p:nvSpPr>
          <p:cNvPr id="65" name="Rectangle 64">
            <a:extLst>
              <a:ext uri="{FF2B5EF4-FFF2-40B4-BE49-F238E27FC236}">
                <a16:creationId xmlns:a16="http://schemas.microsoft.com/office/drawing/2014/main" id="{8F47F8D6-91CC-4CAF-9D23-925C099B1A6B}"/>
              </a:ext>
            </a:extLst>
          </p:cNvPr>
          <p:cNvSpPr/>
          <p:nvPr/>
        </p:nvSpPr>
        <p:spPr>
          <a:xfrm>
            <a:off x="5279364" y="2075402"/>
            <a:ext cx="442749" cy="307777"/>
          </a:xfrm>
          <a:prstGeom prst="rect">
            <a:avLst/>
          </a:prstGeom>
        </p:spPr>
        <p:txBody>
          <a:bodyPr wrap="non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4F40">
                    <a:lumMod val="50000"/>
                  </a:srgbClr>
                </a:solidFill>
                <a:effectLst/>
                <a:uLnTx/>
                <a:uFillTx/>
                <a:latin typeface="Arial"/>
                <a:ea typeface="MS Mincho" panose="02020609040205080304" pitchFamily="49" charset="-128"/>
                <a:cs typeface="Noto Sans"/>
              </a:rPr>
              <a:t>1:1</a:t>
            </a:r>
          </a:p>
        </p:txBody>
      </p:sp>
      <p:cxnSp>
        <p:nvCxnSpPr>
          <p:cNvPr id="66" name="Connector: Elbow 65">
            <a:extLst>
              <a:ext uri="{FF2B5EF4-FFF2-40B4-BE49-F238E27FC236}">
                <a16:creationId xmlns:a16="http://schemas.microsoft.com/office/drawing/2014/main" id="{3ABF2B9A-07E1-46A2-A869-B803B252A115}"/>
              </a:ext>
            </a:extLst>
          </p:cNvPr>
          <p:cNvCxnSpPr>
            <a:cxnSpLocks/>
          </p:cNvCxnSpPr>
          <p:nvPr/>
        </p:nvCxnSpPr>
        <p:spPr>
          <a:xfrm rot="16200000" flipH="1">
            <a:off x="5805539" y="1600632"/>
            <a:ext cx="397464" cy="1802021"/>
          </a:xfrm>
          <a:prstGeom prst="bentConnector2">
            <a:avLst/>
          </a:prstGeom>
          <a:noFill/>
          <a:ln w="9525" cap="flat" cmpd="sng" algn="ctr">
            <a:solidFill>
              <a:srgbClr val="F36633">
                <a:shade val="95000"/>
                <a:satMod val="105000"/>
              </a:srgbClr>
            </a:solidFill>
            <a:prstDash val="solid"/>
            <a:tailEnd type="triangle"/>
          </a:ln>
          <a:effectLst/>
        </p:spPr>
      </p:cxnSp>
      <p:sp>
        <p:nvSpPr>
          <p:cNvPr id="67" name="Rectangle 66">
            <a:extLst>
              <a:ext uri="{FF2B5EF4-FFF2-40B4-BE49-F238E27FC236}">
                <a16:creationId xmlns:a16="http://schemas.microsoft.com/office/drawing/2014/main" id="{A22E6FC2-95F4-4382-97CD-4F2BD7258CE2}"/>
              </a:ext>
            </a:extLst>
          </p:cNvPr>
          <p:cNvSpPr/>
          <p:nvPr/>
        </p:nvSpPr>
        <p:spPr>
          <a:xfrm>
            <a:off x="3582928" y="2735928"/>
            <a:ext cx="849913" cy="318100"/>
          </a:xfrm>
          <a:prstGeom prst="rect">
            <a:avLst/>
          </a:prstGeom>
        </p:spPr>
        <p:txBody>
          <a:bodyPr wrap="non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544F40">
                    <a:lumMod val="50000"/>
                  </a:srgbClr>
                </a:solidFill>
                <a:effectLst/>
                <a:uLnTx/>
                <a:uFillTx/>
                <a:latin typeface="Arial"/>
                <a:ea typeface="MS Mincho" panose="02020609040205080304" pitchFamily="49" charset="-128"/>
                <a:cs typeface="Noto Sans"/>
              </a:rPr>
              <a:t>N = 200</a:t>
            </a:r>
          </a:p>
        </p:txBody>
      </p:sp>
      <p:sp>
        <p:nvSpPr>
          <p:cNvPr id="81" name="Rectangle 80">
            <a:extLst>
              <a:ext uri="{FF2B5EF4-FFF2-40B4-BE49-F238E27FC236}">
                <a16:creationId xmlns:a16="http://schemas.microsoft.com/office/drawing/2014/main" id="{7C16EA12-51E0-40D4-8939-0129A4715B7E}"/>
              </a:ext>
            </a:extLst>
          </p:cNvPr>
          <p:cNvSpPr/>
          <p:nvPr/>
        </p:nvSpPr>
        <p:spPr bwMode="auto">
          <a:xfrm>
            <a:off x="6905917" y="1433182"/>
            <a:ext cx="2360131" cy="778901"/>
          </a:xfrm>
          <a:prstGeom prst="rect">
            <a:avLst/>
          </a:prstGeom>
          <a:solidFill>
            <a:srgbClr val="F36633"/>
          </a:solidFill>
          <a:ln w="9525" cap="flat" cmpd="sng" algn="ctr">
            <a:noFill/>
            <a:prstDash val="solid"/>
            <a:headEnd/>
            <a:tailEnd/>
          </a:ln>
          <a:effectLst/>
        </p:spPr>
        <p:txBody>
          <a:bodyPr rot="0" spcFirstLastPara="0" vertOverflow="overflow" horzOverflow="overflow" vert="horz" wrap="square" lIns="96000" tIns="96000" rIns="96000" bIns="96000" numCol="1" spcCol="0" rtlCol="0" fromWordArt="0" anchor="ctr" anchorCtr="0" forceAA="0" compatLnSpc="1">
            <a:prstTxWarp prst="textNoShape">
              <a:avLst/>
            </a:prstTxWarp>
            <a:noAutofit/>
          </a:bodyPr>
          <a:lstStyle/>
          <a:p>
            <a:pPr marL="0" marR="0" lvl="0" indent="0" algn="ctr" defTabSz="914309" rtl="0" eaLnBrk="0" fontAlgn="auto" latinLnBrk="0" hangingPunct="0">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Noto Sans"/>
              </a:rPr>
              <a:t>Niraparib</a:t>
            </a:r>
          </a:p>
        </p:txBody>
      </p:sp>
      <p:sp>
        <p:nvSpPr>
          <p:cNvPr id="82" name="Rectangle 81">
            <a:extLst>
              <a:ext uri="{FF2B5EF4-FFF2-40B4-BE49-F238E27FC236}">
                <a16:creationId xmlns:a16="http://schemas.microsoft.com/office/drawing/2014/main" id="{9C98B32A-F384-44C3-B01A-42A86BF87E70}"/>
              </a:ext>
            </a:extLst>
          </p:cNvPr>
          <p:cNvSpPr/>
          <p:nvPr/>
        </p:nvSpPr>
        <p:spPr bwMode="auto">
          <a:xfrm>
            <a:off x="6905918" y="2305840"/>
            <a:ext cx="2360129" cy="778901"/>
          </a:xfrm>
          <a:prstGeom prst="rect">
            <a:avLst/>
          </a:prstGeom>
          <a:solidFill>
            <a:srgbClr val="F36633"/>
          </a:solidFill>
          <a:ln w="9525" cap="flat" cmpd="sng" algn="ctr">
            <a:noFill/>
            <a:prstDash val="solid"/>
            <a:headEnd/>
            <a:tailEnd/>
          </a:ln>
          <a:effectLst/>
        </p:spPr>
        <p:txBody>
          <a:bodyPr rot="0" spcFirstLastPara="0" vertOverflow="overflow" horzOverflow="overflow" vert="horz" wrap="square" lIns="96000" tIns="96000" rIns="96000" bIns="96000" numCol="1" spcCol="0" rtlCol="0" fromWordArt="0" anchor="ctr" anchorCtr="0" forceAA="0" compatLnSpc="1">
            <a:prstTxWarp prst="textNoShape">
              <a:avLst/>
            </a:prstTxWarp>
            <a:noAutofit/>
          </a:bodyPr>
          <a:lstStyle/>
          <a:p>
            <a:pPr marL="0" marR="0" lvl="0" indent="0" algn="ctr" defTabSz="914309" rtl="0" eaLnBrk="0" fontAlgn="auto" latinLnBrk="0" hangingPunct="0">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Noto Sans"/>
              </a:rPr>
              <a:t>Placebo</a:t>
            </a:r>
          </a:p>
        </p:txBody>
      </p:sp>
      <p:sp>
        <p:nvSpPr>
          <p:cNvPr id="69" name="Rectangle 68">
            <a:extLst>
              <a:ext uri="{FF2B5EF4-FFF2-40B4-BE49-F238E27FC236}">
                <a16:creationId xmlns:a16="http://schemas.microsoft.com/office/drawing/2014/main" id="{73F6DC7B-168F-47DE-8405-15590DD0441E}"/>
              </a:ext>
            </a:extLst>
          </p:cNvPr>
          <p:cNvSpPr/>
          <p:nvPr/>
        </p:nvSpPr>
        <p:spPr bwMode="auto">
          <a:xfrm>
            <a:off x="6905916" y="4219008"/>
            <a:ext cx="2361600" cy="778901"/>
          </a:xfrm>
          <a:prstGeom prst="rect">
            <a:avLst/>
          </a:prstGeom>
          <a:solidFill>
            <a:srgbClr val="15717D"/>
          </a:solidFill>
          <a:ln w="9525" cap="flat" cmpd="sng" algn="ctr">
            <a:noFill/>
            <a:prstDash val="solid"/>
            <a:headEnd/>
            <a:tailEnd/>
          </a:ln>
          <a:effectLst/>
        </p:spPr>
        <p:txBody>
          <a:bodyPr rot="0" spcFirstLastPara="0" vertOverflow="overflow" horzOverflow="overflow" vert="horz" wrap="square" lIns="96000" tIns="96000" rIns="96000" bIns="96000" numCol="1" spcCol="0" rtlCol="0" fromWordArt="0" anchor="ctr" anchorCtr="0" forceAA="0" compatLnSpc="1">
            <a:prstTxWarp prst="textNoShape">
              <a:avLst/>
            </a:prstTxWarp>
            <a:noAutofit/>
          </a:bodyPr>
          <a:lstStyle/>
          <a:p>
            <a:pPr marL="0" marR="0" lvl="0" indent="0" algn="ctr" defTabSz="914309" rtl="0" eaLnBrk="0" fontAlgn="auto" latinLnBrk="0" hangingPunct="0">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Noto Sans"/>
              </a:rPr>
              <a:t>Placebo</a:t>
            </a:r>
          </a:p>
        </p:txBody>
      </p:sp>
      <p:sp>
        <p:nvSpPr>
          <p:cNvPr id="70" name="Rectangle 69">
            <a:extLst>
              <a:ext uri="{FF2B5EF4-FFF2-40B4-BE49-F238E27FC236}">
                <a16:creationId xmlns:a16="http://schemas.microsoft.com/office/drawing/2014/main" id="{07D09D31-EA0F-42D2-9ECE-B4E4257B50A0}"/>
              </a:ext>
            </a:extLst>
          </p:cNvPr>
          <p:cNvSpPr/>
          <p:nvPr/>
        </p:nvSpPr>
        <p:spPr bwMode="auto">
          <a:xfrm>
            <a:off x="6905916" y="3330998"/>
            <a:ext cx="2361600" cy="778901"/>
          </a:xfrm>
          <a:prstGeom prst="rect">
            <a:avLst/>
          </a:prstGeom>
          <a:solidFill>
            <a:srgbClr val="15717D"/>
          </a:solidFill>
          <a:ln w="9525" cap="flat" cmpd="sng" algn="ctr">
            <a:noFill/>
            <a:prstDash val="solid"/>
            <a:headEnd/>
            <a:tailEnd/>
          </a:ln>
          <a:effectLst/>
        </p:spPr>
        <p:txBody>
          <a:bodyPr rot="0" spcFirstLastPara="0" vertOverflow="overflow" horzOverflow="overflow" vert="horz" wrap="square" lIns="96000" tIns="96000" rIns="96000" bIns="96000" numCol="1" spcCol="0" rtlCol="0" fromWordArt="0" anchor="ctr" anchorCtr="0" forceAA="0" compatLnSpc="1">
            <a:prstTxWarp prst="textNoShape">
              <a:avLst/>
            </a:prstTxWarp>
            <a:noAutofit/>
          </a:bodyPr>
          <a:lstStyle/>
          <a:p>
            <a:pPr marL="0" marR="0" lvl="0" indent="0" algn="ctr" defTabSz="914309" rtl="0" eaLnBrk="0" fontAlgn="auto" latinLnBrk="0" hangingPunct="0">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Noto Sans"/>
              </a:rPr>
              <a:t>Niraparib</a:t>
            </a:r>
          </a:p>
        </p:txBody>
      </p:sp>
      <p:sp>
        <p:nvSpPr>
          <p:cNvPr id="72" name="Rectangle 71">
            <a:extLst>
              <a:ext uri="{FF2B5EF4-FFF2-40B4-BE49-F238E27FC236}">
                <a16:creationId xmlns:a16="http://schemas.microsoft.com/office/drawing/2014/main" id="{CD0D4C85-39B7-4915-96C5-7C500C3EC043}"/>
              </a:ext>
            </a:extLst>
          </p:cNvPr>
          <p:cNvSpPr/>
          <p:nvPr/>
        </p:nvSpPr>
        <p:spPr bwMode="auto">
          <a:xfrm>
            <a:off x="3320940" y="1939127"/>
            <a:ext cx="1467348" cy="771300"/>
          </a:xfrm>
          <a:prstGeom prst="rect">
            <a:avLst/>
          </a:prstGeom>
          <a:solidFill>
            <a:srgbClr val="008A00"/>
          </a:solidFill>
          <a:ln w="9525" cap="flat" cmpd="sng" algn="ctr">
            <a:noFill/>
            <a:prstDash val="solid"/>
            <a:headEnd/>
            <a:tailEnd/>
          </a:ln>
          <a:effectLst/>
        </p:spPr>
        <p:txBody>
          <a:bodyPr rot="0" spcFirstLastPara="0" vertOverflow="overflow" horzOverflow="overflow" vert="horz" wrap="square" lIns="96000" tIns="96000" rIns="96000" bIns="96000" numCol="1" spcCol="0" rtlCol="0" fromWordArt="0" anchor="ctr" anchorCtr="0" forceAA="0" compatLnSpc="1">
            <a:prstTxWarp prst="textNoShape">
              <a:avLst/>
            </a:prstTxWarp>
            <a:noAutofit/>
          </a:bodyPr>
          <a:lstStyle/>
          <a:p>
            <a:pPr marL="0" marR="0" lvl="0" indent="0" algn="ctr" defTabSz="914309" rtl="0" eaLnBrk="0" fontAlgn="auto" latinLnBrk="0" hangingPunct="0">
              <a:lnSpc>
                <a:spcPct val="100000"/>
              </a:lnSpc>
              <a:spcBef>
                <a:spcPts val="0"/>
              </a:spcBef>
              <a:spcAft>
                <a:spcPts val="0"/>
              </a:spcAft>
              <a:buClr>
                <a:srgbClr val="FFFFFF"/>
              </a:buClr>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Noto Sans"/>
              </a:rPr>
              <a:t>Cohort 1 t</a:t>
            </a:r>
            <a:r>
              <a:rPr kumimoji="0" lang="en-GB" sz="1200" b="1" i="1" u="none" strike="noStrike" kern="0" cap="none" spc="0" normalizeH="0" baseline="0" noProof="0" dirty="0">
                <a:ln>
                  <a:noFill/>
                </a:ln>
                <a:solidFill>
                  <a:srgbClr val="FFFFFF"/>
                </a:solidFill>
                <a:effectLst/>
                <a:uLnTx/>
                <a:uFillTx/>
                <a:latin typeface="Arial"/>
                <a:ea typeface="+mn-ea"/>
                <a:cs typeface="Noto Sans"/>
              </a:rPr>
              <a:t>BRCA</a:t>
            </a:r>
            <a:r>
              <a:rPr kumimoji="0" lang="en-GB" sz="1200" b="1" i="0" u="none" strike="noStrike" kern="0" cap="none" spc="0" normalizeH="0" baseline="0" noProof="0" dirty="0">
                <a:ln>
                  <a:noFill/>
                </a:ln>
                <a:solidFill>
                  <a:srgbClr val="FFFFFF"/>
                </a:solidFill>
                <a:effectLst/>
                <a:uLnTx/>
                <a:uFillTx/>
                <a:latin typeface="Arial"/>
                <a:ea typeface="+mn-ea"/>
                <a:cs typeface="Noto Sans"/>
              </a:rPr>
              <a:t>mut HER2-</a:t>
            </a:r>
          </a:p>
          <a:p>
            <a:pPr marL="0" marR="0" lvl="0" indent="0" algn="ctr" defTabSz="914309" rtl="0" eaLnBrk="0" fontAlgn="auto" latinLnBrk="0" hangingPunct="0">
              <a:lnSpc>
                <a:spcPct val="100000"/>
              </a:lnSpc>
              <a:spcBef>
                <a:spcPts val="0"/>
              </a:spcBef>
              <a:spcAft>
                <a:spcPts val="0"/>
              </a:spcAft>
              <a:buClr>
                <a:srgbClr val="FFFFFF"/>
              </a:buClr>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Noto Sans"/>
              </a:rPr>
              <a:t>(both HR+ and TNBC)</a:t>
            </a:r>
          </a:p>
        </p:txBody>
      </p:sp>
      <p:sp>
        <p:nvSpPr>
          <p:cNvPr id="73" name="Rectangle 72">
            <a:extLst>
              <a:ext uri="{FF2B5EF4-FFF2-40B4-BE49-F238E27FC236}">
                <a16:creationId xmlns:a16="http://schemas.microsoft.com/office/drawing/2014/main" id="{C9A7AC35-209E-485E-B383-D61AFF06847F}"/>
              </a:ext>
            </a:extLst>
          </p:cNvPr>
          <p:cNvSpPr/>
          <p:nvPr/>
        </p:nvSpPr>
        <p:spPr bwMode="auto">
          <a:xfrm>
            <a:off x="3351160" y="3715063"/>
            <a:ext cx="1437128" cy="771300"/>
          </a:xfrm>
          <a:prstGeom prst="rect">
            <a:avLst/>
          </a:prstGeom>
          <a:solidFill>
            <a:srgbClr val="008A00"/>
          </a:solidFill>
          <a:ln w="9525" cap="flat" cmpd="sng" algn="ctr">
            <a:noFill/>
            <a:prstDash val="solid"/>
            <a:headEnd/>
            <a:tailEnd/>
          </a:ln>
          <a:effectLst/>
        </p:spPr>
        <p:txBody>
          <a:bodyPr rot="0" spcFirstLastPara="0" vertOverflow="overflow" horzOverflow="overflow" vert="horz" wrap="square" lIns="96000" tIns="96000" rIns="96000" bIns="96000" numCol="1" spcCol="0" rtlCol="0" fromWordArt="0" anchor="ctr" anchorCtr="0" forceAA="0" compatLnSpc="1">
            <a:prstTxWarp prst="textNoShape">
              <a:avLst/>
            </a:prstTxWarp>
            <a:noAutofit/>
          </a:bodyPr>
          <a:lstStyle/>
          <a:p>
            <a:pPr marL="0" marR="0" lvl="0" indent="0" algn="ctr" defTabSz="914309" rtl="0" eaLnBrk="0" fontAlgn="auto" latinLnBrk="0" hangingPunct="0">
              <a:lnSpc>
                <a:spcPct val="100000"/>
              </a:lnSpc>
              <a:spcBef>
                <a:spcPts val="0"/>
              </a:spcBef>
              <a:spcAft>
                <a:spcPts val="0"/>
              </a:spcAft>
              <a:buClr>
                <a:srgbClr val="FFFFFF"/>
              </a:buClr>
              <a:buSzTx/>
              <a:buFontTx/>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Noto Sans"/>
              </a:rPr>
              <a:t>Cohort 2 t</a:t>
            </a:r>
            <a:r>
              <a:rPr kumimoji="0" lang="en-GB" sz="1400" b="1" i="1" u="none" strike="noStrike" kern="0" cap="none" spc="0" normalizeH="0" baseline="0" noProof="0" dirty="0">
                <a:ln>
                  <a:noFill/>
                </a:ln>
                <a:solidFill>
                  <a:srgbClr val="FFFFFF"/>
                </a:solidFill>
                <a:effectLst/>
                <a:uLnTx/>
                <a:uFillTx/>
                <a:latin typeface="Arial"/>
                <a:ea typeface="+mn-ea"/>
                <a:cs typeface="Noto Sans"/>
              </a:rPr>
              <a:t>BRCA</a:t>
            </a:r>
            <a:r>
              <a:rPr kumimoji="0" lang="en-GB" sz="1400" b="1" i="0" u="none" strike="noStrike" kern="0" cap="none" spc="0" normalizeH="0" baseline="0" noProof="0" dirty="0">
                <a:ln>
                  <a:noFill/>
                </a:ln>
                <a:solidFill>
                  <a:srgbClr val="FFFFFF"/>
                </a:solidFill>
                <a:effectLst/>
                <a:uLnTx/>
                <a:uFillTx/>
                <a:latin typeface="Arial"/>
                <a:ea typeface="+mn-ea"/>
                <a:cs typeface="Noto Sans"/>
              </a:rPr>
              <a:t>wt TNBC</a:t>
            </a:r>
          </a:p>
        </p:txBody>
      </p:sp>
      <p:sp>
        <p:nvSpPr>
          <p:cNvPr id="78" name="Rectangle 77">
            <a:extLst>
              <a:ext uri="{FF2B5EF4-FFF2-40B4-BE49-F238E27FC236}">
                <a16:creationId xmlns:a16="http://schemas.microsoft.com/office/drawing/2014/main" id="{DC9A3F14-F6E5-4BB6-82B8-5BF0CFFDFBC6}"/>
              </a:ext>
            </a:extLst>
          </p:cNvPr>
          <p:cNvSpPr/>
          <p:nvPr/>
        </p:nvSpPr>
        <p:spPr>
          <a:xfrm>
            <a:off x="3552149" y="4486363"/>
            <a:ext cx="911468" cy="348878"/>
          </a:xfrm>
          <a:prstGeom prst="rect">
            <a:avLst/>
          </a:prstGeom>
        </p:spPr>
        <p:txBody>
          <a:bodyPr wrap="none" lIns="121920" tIns="60960" rIns="121920" bIns="60960" anchor="t">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544F40"/>
                </a:solidFill>
                <a:effectLst/>
                <a:uLnTx/>
                <a:uFillTx/>
                <a:latin typeface="Arial"/>
                <a:ea typeface="MS Mincho"/>
                <a:cs typeface="Noto Sans"/>
              </a:rPr>
              <a:t>N = 600</a:t>
            </a:r>
          </a:p>
        </p:txBody>
      </p:sp>
      <p:sp>
        <p:nvSpPr>
          <p:cNvPr id="80" name="TextBox 79">
            <a:extLst>
              <a:ext uri="{FF2B5EF4-FFF2-40B4-BE49-F238E27FC236}">
                <a16:creationId xmlns:a16="http://schemas.microsoft.com/office/drawing/2014/main" id="{AAB20B13-A355-44D0-B3F8-B95F7EB7CA88}"/>
              </a:ext>
            </a:extLst>
          </p:cNvPr>
          <p:cNvSpPr txBox="1"/>
          <p:nvPr/>
        </p:nvSpPr>
        <p:spPr>
          <a:xfrm>
            <a:off x="9388303" y="1765790"/>
            <a:ext cx="2479780" cy="912814"/>
          </a:xfrm>
          <a:prstGeom prst="rect">
            <a:avLst/>
          </a:prstGeom>
          <a:noFill/>
          <a:ln>
            <a:solidFill>
              <a:schemeClr val="bg2"/>
            </a:solidFill>
          </a:ln>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544F40"/>
              </a:buClr>
              <a:buSzTx/>
              <a:buFontTx/>
              <a:buNone/>
              <a:tabLst/>
              <a:defRPr/>
            </a:pPr>
            <a:r>
              <a:rPr kumimoji="0" lang="en-US" sz="1333" b="1" i="0" u="sng" strike="noStrike" kern="1200" cap="none" spc="0" normalizeH="0" baseline="0" noProof="0" dirty="0">
                <a:ln>
                  <a:noFill/>
                </a:ln>
                <a:solidFill>
                  <a:srgbClr val="544F40"/>
                </a:solidFill>
                <a:effectLst/>
                <a:uLnTx/>
                <a:uFillTx/>
                <a:latin typeface="Arial"/>
                <a:ea typeface="+mn-ea"/>
                <a:cs typeface="Noto Sans"/>
              </a:rPr>
              <a:t>1º Endpoint</a:t>
            </a:r>
            <a:r>
              <a:rPr kumimoji="0" lang="en-US" sz="1333" b="1" i="0" u="none" strike="noStrike" kern="1200" cap="none" spc="0" normalizeH="0" baseline="0" noProof="0" dirty="0">
                <a:ln>
                  <a:noFill/>
                </a:ln>
                <a:solidFill>
                  <a:srgbClr val="544F40"/>
                </a:solidFill>
                <a:effectLst/>
                <a:uLnTx/>
                <a:uFillTx/>
                <a:latin typeface="Arial"/>
                <a:ea typeface="+mn-ea"/>
                <a:cs typeface="Noto Sans"/>
              </a:rPr>
              <a:t>: DFS (Investigator assessed)</a:t>
            </a:r>
          </a:p>
          <a:p>
            <a:pPr marL="0" marR="0" lvl="0" indent="0" algn="l" defTabSz="1219110" rtl="0" eaLnBrk="1" fontAlgn="auto" latinLnBrk="0" hangingPunct="1">
              <a:lnSpc>
                <a:spcPct val="100000"/>
              </a:lnSpc>
              <a:spcBef>
                <a:spcPts val="0"/>
              </a:spcBef>
              <a:spcAft>
                <a:spcPts val="0"/>
              </a:spcAft>
              <a:buClr>
                <a:srgbClr val="544F40"/>
              </a:buClr>
              <a:buSzTx/>
              <a:buFontTx/>
              <a:buNone/>
              <a:tabLst/>
              <a:defRPr/>
            </a:pPr>
            <a:endParaRPr kumimoji="0" lang="en-US" sz="1333" b="1" i="0" u="sng" strike="noStrike" kern="1200" cap="none" spc="0" normalizeH="0" baseline="0" noProof="0" dirty="0">
              <a:ln>
                <a:noFill/>
              </a:ln>
              <a:solidFill>
                <a:srgbClr val="544F40"/>
              </a:solidFill>
              <a:effectLst/>
              <a:uLnTx/>
              <a:uFillTx/>
              <a:latin typeface="Arial"/>
              <a:ea typeface="+mn-ea"/>
              <a:cs typeface="Noto Sans"/>
            </a:endParaRPr>
          </a:p>
          <a:p>
            <a:pPr marL="0" marR="0" lvl="0" indent="0" algn="l" defTabSz="1219110" rtl="0" eaLnBrk="1" fontAlgn="auto" latinLnBrk="0" hangingPunct="1">
              <a:lnSpc>
                <a:spcPct val="100000"/>
              </a:lnSpc>
              <a:spcBef>
                <a:spcPts val="0"/>
              </a:spcBef>
              <a:spcAft>
                <a:spcPts val="0"/>
              </a:spcAft>
              <a:buClr>
                <a:srgbClr val="544F40"/>
              </a:buClr>
              <a:buSzTx/>
              <a:buFontTx/>
              <a:buNone/>
              <a:tabLst/>
              <a:defRPr/>
            </a:pPr>
            <a:r>
              <a:rPr kumimoji="0" lang="en-US" sz="1333" b="1" i="0" u="sng" strike="noStrike" kern="1200" cap="none" spc="0" normalizeH="0" baseline="0" noProof="0" dirty="0">
                <a:ln>
                  <a:noFill/>
                </a:ln>
                <a:solidFill>
                  <a:srgbClr val="544F40"/>
                </a:solidFill>
                <a:effectLst/>
                <a:uLnTx/>
                <a:uFillTx/>
                <a:latin typeface="Arial"/>
                <a:ea typeface="+mn-ea"/>
                <a:cs typeface="Noto Sans"/>
              </a:rPr>
              <a:t>Key 2º Endpoint</a:t>
            </a:r>
            <a:r>
              <a:rPr kumimoji="0" lang="en-US" sz="1333" b="1" i="0" u="none" strike="noStrike" kern="1200" cap="none" spc="0" normalizeH="0" baseline="0" noProof="0" dirty="0">
                <a:ln>
                  <a:noFill/>
                </a:ln>
                <a:solidFill>
                  <a:srgbClr val="544F40"/>
                </a:solidFill>
                <a:effectLst/>
                <a:uLnTx/>
                <a:uFillTx/>
                <a:latin typeface="Arial"/>
                <a:ea typeface="+mn-ea"/>
                <a:cs typeface="Noto Sans"/>
              </a:rPr>
              <a:t>: OS</a:t>
            </a:r>
          </a:p>
        </p:txBody>
      </p:sp>
      <p:cxnSp>
        <p:nvCxnSpPr>
          <p:cNvPr id="86" name="Connector: Elbow 85">
            <a:extLst>
              <a:ext uri="{FF2B5EF4-FFF2-40B4-BE49-F238E27FC236}">
                <a16:creationId xmlns:a16="http://schemas.microsoft.com/office/drawing/2014/main" id="{B0D2C69D-B8EB-4F2C-9C0E-4F1747BE262F}"/>
              </a:ext>
            </a:extLst>
          </p:cNvPr>
          <p:cNvCxnSpPr>
            <a:cxnSpLocks/>
          </p:cNvCxnSpPr>
          <p:nvPr/>
        </p:nvCxnSpPr>
        <p:spPr>
          <a:xfrm rot="5400000" flipH="1" flipV="1">
            <a:off x="5801325" y="2982900"/>
            <a:ext cx="405891" cy="1802021"/>
          </a:xfrm>
          <a:prstGeom prst="bentConnector2">
            <a:avLst/>
          </a:prstGeom>
          <a:noFill/>
          <a:ln w="9525" cap="flat" cmpd="sng" algn="ctr">
            <a:solidFill>
              <a:srgbClr val="F36633">
                <a:shade val="95000"/>
                <a:satMod val="105000"/>
              </a:srgbClr>
            </a:solidFill>
            <a:prstDash val="solid"/>
            <a:tailEnd type="triangle"/>
          </a:ln>
          <a:effectLst/>
        </p:spPr>
      </p:cxnSp>
      <p:sp>
        <p:nvSpPr>
          <p:cNvPr id="87" name="Rectangle 86">
            <a:extLst>
              <a:ext uri="{FF2B5EF4-FFF2-40B4-BE49-F238E27FC236}">
                <a16:creationId xmlns:a16="http://schemas.microsoft.com/office/drawing/2014/main" id="{BBECAC19-A687-47CD-BE77-3DD809F88E31}"/>
              </a:ext>
            </a:extLst>
          </p:cNvPr>
          <p:cNvSpPr/>
          <p:nvPr/>
        </p:nvSpPr>
        <p:spPr>
          <a:xfrm>
            <a:off x="5279364" y="3993870"/>
            <a:ext cx="442749" cy="307777"/>
          </a:xfrm>
          <a:prstGeom prst="rect">
            <a:avLst/>
          </a:prstGeom>
        </p:spPr>
        <p:txBody>
          <a:bodyPr wrap="non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4F40">
                    <a:lumMod val="50000"/>
                  </a:srgbClr>
                </a:solidFill>
                <a:effectLst/>
                <a:uLnTx/>
                <a:uFillTx/>
                <a:latin typeface="Arial"/>
                <a:ea typeface="MS Mincho" panose="02020609040205080304" pitchFamily="49" charset="-128"/>
                <a:cs typeface="Noto Sans"/>
              </a:rPr>
              <a:t>1:1</a:t>
            </a:r>
          </a:p>
        </p:txBody>
      </p:sp>
      <p:cxnSp>
        <p:nvCxnSpPr>
          <p:cNvPr id="88" name="Connector: Elbow 87">
            <a:extLst>
              <a:ext uri="{FF2B5EF4-FFF2-40B4-BE49-F238E27FC236}">
                <a16:creationId xmlns:a16="http://schemas.microsoft.com/office/drawing/2014/main" id="{46538C84-667A-4925-B4C5-C2B54FFBE2E8}"/>
              </a:ext>
            </a:extLst>
          </p:cNvPr>
          <p:cNvCxnSpPr>
            <a:cxnSpLocks/>
          </p:cNvCxnSpPr>
          <p:nvPr/>
        </p:nvCxnSpPr>
        <p:spPr>
          <a:xfrm rot="16200000" flipH="1">
            <a:off x="5811789" y="3492796"/>
            <a:ext cx="397464" cy="1802021"/>
          </a:xfrm>
          <a:prstGeom prst="bentConnector2">
            <a:avLst/>
          </a:prstGeom>
          <a:noFill/>
          <a:ln w="9525" cap="flat" cmpd="sng" algn="ctr">
            <a:solidFill>
              <a:srgbClr val="F36633">
                <a:shade val="95000"/>
                <a:satMod val="105000"/>
              </a:srgbClr>
            </a:solidFill>
            <a:prstDash val="solid"/>
            <a:tailEnd type="triangle"/>
          </a:ln>
          <a:effectLst/>
        </p:spPr>
      </p:cxnSp>
      <p:sp>
        <p:nvSpPr>
          <p:cNvPr id="83" name="TextBox 82">
            <a:extLst>
              <a:ext uri="{FF2B5EF4-FFF2-40B4-BE49-F238E27FC236}">
                <a16:creationId xmlns:a16="http://schemas.microsoft.com/office/drawing/2014/main" id="{F16D9408-8E55-4698-8210-8E941EBC5461}"/>
              </a:ext>
            </a:extLst>
          </p:cNvPr>
          <p:cNvSpPr txBox="1"/>
          <p:nvPr/>
        </p:nvSpPr>
        <p:spPr>
          <a:xfrm>
            <a:off x="9388303" y="3462378"/>
            <a:ext cx="2479780" cy="1117935"/>
          </a:xfrm>
          <a:prstGeom prst="rect">
            <a:avLst/>
          </a:prstGeom>
          <a:noFill/>
          <a:ln>
            <a:solidFill>
              <a:schemeClr val="bg2"/>
            </a:solidFill>
          </a:ln>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544F40"/>
              </a:buClr>
              <a:buSzTx/>
              <a:buFontTx/>
              <a:buNone/>
              <a:tabLst/>
              <a:defRPr/>
            </a:pPr>
            <a:r>
              <a:rPr kumimoji="0" lang="en-US" sz="1333" b="1" i="0" u="sng" strike="noStrike" kern="1200" cap="none" spc="0" normalizeH="0" baseline="0" noProof="0" dirty="0">
                <a:ln>
                  <a:noFill/>
                </a:ln>
                <a:solidFill>
                  <a:srgbClr val="544F40"/>
                </a:solidFill>
                <a:effectLst/>
                <a:uLnTx/>
                <a:uFillTx/>
                <a:latin typeface="Arial"/>
                <a:ea typeface="+mn-ea"/>
                <a:cs typeface="Noto Sans"/>
              </a:rPr>
              <a:t>1º Endpoint</a:t>
            </a:r>
            <a:r>
              <a:rPr kumimoji="0" lang="en-US" sz="1333" b="1" i="0" u="none" strike="noStrike" kern="1200" cap="none" spc="0" normalizeH="0" baseline="0" noProof="0" dirty="0">
                <a:ln>
                  <a:noFill/>
                </a:ln>
                <a:solidFill>
                  <a:srgbClr val="544F40"/>
                </a:solidFill>
                <a:effectLst/>
                <a:uLnTx/>
                <a:uFillTx/>
                <a:latin typeface="Arial"/>
                <a:ea typeface="+mn-ea"/>
                <a:cs typeface="Noto Sans"/>
              </a:rPr>
              <a:t>: DFS (Investigator assessed)</a:t>
            </a:r>
          </a:p>
          <a:p>
            <a:pPr marL="0" marR="0" lvl="0" indent="0" algn="l" defTabSz="1219110" rtl="0" eaLnBrk="1" fontAlgn="auto" latinLnBrk="0" hangingPunct="1">
              <a:lnSpc>
                <a:spcPct val="100000"/>
              </a:lnSpc>
              <a:spcBef>
                <a:spcPts val="0"/>
              </a:spcBef>
              <a:spcAft>
                <a:spcPts val="0"/>
              </a:spcAft>
              <a:buClr>
                <a:srgbClr val="544F40"/>
              </a:buClr>
              <a:buSzTx/>
              <a:buFontTx/>
              <a:buNone/>
              <a:tabLst/>
              <a:defRPr/>
            </a:pPr>
            <a:r>
              <a:rPr kumimoji="0" lang="en-US" sz="1333" b="1" i="0" u="none" strike="noStrike" kern="1200" cap="none" spc="0" normalizeH="0" baseline="0" noProof="0" dirty="0">
                <a:ln>
                  <a:noFill/>
                </a:ln>
                <a:solidFill>
                  <a:srgbClr val="544F40"/>
                </a:solidFill>
                <a:effectLst/>
                <a:uLnTx/>
                <a:uFillTx/>
                <a:latin typeface="Arial"/>
                <a:ea typeface="+mn-ea"/>
                <a:cs typeface="Noto Sans"/>
              </a:rPr>
              <a:t>HRd and Full population</a:t>
            </a:r>
          </a:p>
          <a:p>
            <a:pPr marL="0" marR="0" lvl="0" indent="0" algn="l" defTabSz="1219110" rtl="0" eaLnBrk="1" fontAlgn="auto" latinLnBrk="0" hangingPunct="1">
              <a:lnSpc>
                <a:spcPct val="100000"/>
              </a:lnSpc>
              <a:spcBef>
                <a:spcPts val="0"/>
              </a:spcBef>
              <a:spcAft>
                <a:spcPts val="0"/>
              </a:spcAft>
              <a:buClr>
                <a:srgbClr val="544F40"/>
              </a:buClr>
              <a:buSzTx/>
              <a:buFontTx/>
              <a:buNone/>
              <a:tabLst/>
              <a:defRPr/>
            </a:pPr>
            <a:endParaRPr kumimoji="0" lang="en-US" sz="1333" b="1" i="0" u="sng" strike="noStrike" kern="1200" cap="none" spc="0" normalizeH="0" baseline="0" noProof="0" dirty="0">
              <a:ln>
                <a:noFill/>
              </a:ln>
              <a:solidFill>
                <a:srgbClr val="544F40"/>
              </a:solidFill>
              <a:effectLst/>
              <a:uLnTx/>
              <a:uFillTx/>
              <a:latin typeface="Arial"/>
              <a:ea typeface="+mn-ea"/>
              <a:cs typeface="Noto Sans"/>
            </a:endParaRPr>
          </a:p>
          <a:p>
            <a:pPr marL="0" marR="0" lvl="0" indent="0" algn="l" defTabSz="1219110" rtl="0" eaLnBrk="1" fontAlgn="auto" latinLnBrk="0" hangingPunct="1">
              <a:lnSpc>
                <a:spcPct val="100000"/>
              </a:lnSpc>
              <a:spcBef>
                <a:spcPts val="0"/>
              </a:spcBef>
              <a:spcAft>
                <a:spcPts val="0"/>
              </a:spcAft>
              <a:buClr>
                <a:srgbClr val="544F40"/>
              </a:buClr>
              <a:buSzTx/>
              <a:buFontTx/>
              <a:buNone/>
              <a:tabLst/>
              <a:defRPr/>
            </a:pPr>
            <a:r>
              <a:rPr kumimoji="0" lang="en-US" sz="1333" b="1" i="0" u="sng" strike="noStrike" kern="1200" cap="none" spc="0" normalizeH="0" baseline="0" noProof="0" dirty="0">
                <a:ln>
                  <a:noFill/>
                </a:ln>
                <a:solidFill>
                  <a:srgbClr val="544F40"/>
                </a:solidFill>
                <a:effectLst/>
                <a:uLnTx/>
                <a:uFillTx/>
                <a:latin typeface="Arial"/>
                <a:ea typeface="+mn-ea"/>
                <a:cs typeface="Noto Sans"/>
              </a:rPr>
              <a:t>Key 2º Endpoint</a:t>
            </a:r>
            <a:r>
              <a:rPr kumimoji="0" lang="en-US" sz="1333" b="1" i="0" u="none" strike="noStrike" kern="1200" cap="none" spc="0" normalizeH="0" baseline="0" noProof="0" dirty="0">
                <a:ln>
                  <a:noFill/>
                </a:ln>
                <a:solidFill>
                  <a:srgbClr val="544F40"/>
                </a:solidFill>
                <a:effectLst/>
                <a:uLnTx/>
                <a:uFillTx/>
                <a:latin typeface="Arial"/>
                <a:ea typeface="+mn-ea"/>
                <a:cs typeface="Noto Sans"/>
              </a:rPr>
              <a:t>: OS</a:t>
            </a:r>
          </a:p>
        </p:txBody>
      </p:sp>
      <p:sp>
        <p:nvSpPr>
          <p:cNvPr id="63" name="Oval 62">
            <a:extLst>
              <a:ext uri="{FF2B5EF4-FFF2-40B4-BE49-F238E27FC236}">
                <a16:creationId xmlns:a16="http://schemas.microsoft.com/office/drawing/2014/main" id="{F6905FA7-04BB-48B2-86E5-457A05126A66}"/>
              </a:ext>
            </a:extLst>
          </p:cNvPr>
          <p:cNvSpPr/>
          <p:nvPr/>
        </p:nvSpPr>
        <p:spPr bwMode="auto">
          <a:xfrm>
            <a:off x="4910544" y="2057341"/>
            <a:ext cx="397933" cy="364067"/>
          </a:xfrm>
          <a:prstGeom prst="ellipse">
            <a:avLst/>
          </a:prstGeom>
          <a:solidFill>
            <a:srgbClr val="F36633"/>
          </a:solidFill>
          <a:ln w="9525" cap="flat" cmpd="sng" algn="ctr">
            <a:noFill/>
            <a:prstDash val="solid"/>
            <a:headEnd/>
            <a:tailEnd/>
          </a:ln>
          <a:effectLst/>
        </p:spPr>
        <p:txBody>
          <a:bodyPr rot="0" spcFirstLastPara="0" vertOverflow="overflow" horzOverflow="overflow" vert="horz" wrap="square" lIns="96000" tIns="96000" rIns="96000" bIns="96000" numCol="1" spcCol="0" rtlCol="0" fromWordArt="0" anchor="ctr" anchorCtr="0" forceAA="0" compatLnSpc="1">
            <a:prstTxWarp prst="textNoShape">
              <a:avLst/>
            </a:prstTxWarp>
            <a:noAutofit/>
          </a:bodyPr>
          <a:lstStyle/>
          <a:p>
            <a:pPr marL="0" marR="0" lvl="0" indent="0" algn="ctr" defTabSz="914309" rtl="0" eaLnBrk="0" fontAlgn="auto" latinLnBrk="0" hangingPunct="0">
              <a:lnSpc>
                <a:spcPct val="100000"/>
              </a:lnSpc>
              <a:spcBef>
                <a:spcPts val="0"/>
              </a:spcBef>
              <a:spcAft>
                <a:spcPts val="0"/>
              </a:spcAft>
              <a:buClr>
                <a:srgbClr val="FFFFFF"/>
              </a:buClr>
              <a:buSzTx/>
              <a:buFontTx/>
              <a:buNone/>
              <a:tabLst/>
              <a:defRPr/>
            </a:pPr>
            <a:r>
              <a:rPr kumimoji="0" lang="en-GB" sz="1600" b="1" i="0" u="none" strike="noStrike" kern="0" cap="none" spc="0" normalizeH="0" baseline="0" noProof="0" dirty="0">
                <a:ln>
                  <a:noFill/>
                </a:ln>
                <a:solidFill>
                  <a:srgbClr val="FFFFFF"/>
                </a:solidFill>
                <a:effectLst/>
                <a:uLnTx/>
                <a:uFillTx/>
                <a:latin typeface="Arial"/>
                <a:ea typeface="+mn-ea"/>
                <a:cs typeface="Noto Sans"/>
              </a:rPr>
              <a:t>R</a:t>
            </a:r>
          </a:p>
        </p:txBody>
      </p:sp>
      <p:sp>
        <p:nvSpPr>
          <p:cNvPr id="85" name="Oval 84">
            <a:extLst>
              <a:ext uri="{FF2B5EF4-FFF2-40B4-BE49-F238E27FC236}">
                <a16:creationId xmlns:a16="http://schemas.microsoft.com/office/drawing/2014/main" id="{126242D0-577B-4BAF-990C-F9BEF17D0FF2}"/>
              </a:ext>
            </a:extLst>
          </p:cNvPr>
          <p:cNvSpPr/>
          <p:nvPr/>
        </p:nvSpPr>
        <p:spPr bwMode="auto">
          <a:xfrm>
            <a:off x="4910544" y="3968357"/>
            <a:ext cx="397933" cy="364067"/>
          </a:xfrm>
          <a:prstGeom prst="ellipse">
            <a:avLst/>
          </a:prstGeom>
          <a:solidFill>
            <a:srgbClr val="F36633"/>
          </a:solidFill>
          <a:ln w="9525" cap="flat" cmpd="sng" algn="ctr">
            <a:noFill/>
            <a:prstDash val="solid"/>
            <a:headEnd/>
            <a:tailEnd/>
          </a:ln>
          <a:effectLst/>
        </p:spPr>
        <p:txBody>
          <a:bodyPr rot="0" spcFirstLastPara="0" vertOverflow="overflow" horzOverflow="overflow" vert="horz" wrap="square" lIns="96000" tIns="96000" rIns="96000" bIns="96000" numCol="1" spcCol="0" rtlCol="0" fromWordArt="0" anchor="ctr" anchorCtr="0" forceAA="0" compatLnSpc="1">
            <a:prstTxWarp prst="textNoShape">
              <a:avLst/>
            </a:prstTxWarp>
            <a:noAutofit/>
          </a:bodyPr>
          <a:lstStyle/>
          <a:p>
            <a:pPr marL="0" marR="0" lvl="0" indent="0" algn="ctr" defTabSz="914309" rtl="0" eaLnBrk="0" fontAlgn="auto" latinLnBrk="0" hangingPunct="0">
              <a:lnSpc>
                <a:spcPct val="100000"/>
              </a:lnSpc>
              <a:spcBef>
                <a:spcPts val="0"/>
              </a:spcBef>
              <a:spcAft>
                <a:spcPts val="0"/>
              </a:spcAft>
              <a:buClr>
                <a:srgbClr val="FFFFFF"/>
              </a:buClr>
              <a:buSzTx/>
              <a:buFontTx/>
              <a:buNone/>
              <a:tabLst/>
              <a:defRPr/>
            </a:pPr>
            <a:r>
              <a:rPr kumimoji="0" lang="en-GB" sz="1600" b="1" i="0" u="none" strike="noStrike" kern="0" cap="none" spc="0" normalizeH="0" baseline="0" noProof="0" dirty="0">
                <a:ln>
                  <a:noFill/>
                </a:ln>
                <a:solidFill>
                  <a:srgbClr val="FFFFFF"/>
                </a:solidFill>
                <a:effectLst/>
                <a:uLnTx/>
                <a:uFillTx/>
                <a:latin typeface="Arial"/>
                <a:ea typeface="+mn-ea"/>
                <a:cs typeface="Noto Sans"/>
              </a:rPr>
              <a:t>R</a:t>
            </a:r>
          </a:p>
        </p:txBody>
      </p:sp>
      <p:sp>
        <p:nvSpPr>
          <p:cNvPr id="5" name="TextBox 4">
            <a:extLst>
              <a:ext uri="{FF2B5EF4-FFF2-40B4-BE49-F238E27FC236}">
                <a16:creationId xmlns:a16="http://schemas.microsoft.com/office/drawing/2014/main" id="{0DD012E7-19F9-5EB8-E793-AF9EF151D365}"/>
              </a:ext>
            </a:extLst>
          </p:cNvPr>
          <p:cNvSpPr txBox="1"/>
          <p:nvPr/>
        </p:nvSpPr>
        <p:spPr>
          <a:xfrm>
            <a:off x="-1851660" y="-1303020"/>
            <a:ext cx="0" cy="0"/>
          </a:xfrm>
          <a:prstGeom prst="rect">
            <a:avLst/>
          </a:prstGeom>
          <a:noFill/>
        </p:spPr>
        <p:txBody>
          <a:bodyPr wrap="none" lIns="180000" tIns="180000" rIns="180000" bIns="180000" rtlCol="0">
            <a:normAutofit fontScale="25000" lnSpcReduction="20000"/>
          </a:bodyPr>
          <a:lstStyle/>
          <a:p>
            <a:pPr marL="285750" marR="0" lvl="0" indent="-285750" algn="l" defTabSz="914400" rtl="0" eaLnBrk="1" fontAlgn="auto" latinLnBrk="0" hangingPunct="1">
              <a:lnSpc>
                <a:spcPct val="100000"/>
              </a:lnSpc>
              <a:spcBef>
                <a:spcPts val="300"/>
              </a:spcBef>
              <a:spcAft>
                <a:spcPts val="300"/>
              </a:spcAft>
              <a:buClr>
                <a:srgbClr val="F36633"/>
              </a:buClr>
              <a:buSzPct val="150000"/>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Noto Sans"/>
            </a:endParaRPr>
          </a:p>
        </p:txBody>
      </p:sp>
      <p:sp>
        <p:nvSpPr>
          <p:cNvPr id="6" name="TextBox 5">
            <a:extLst>
              <a:ext uri="{FF2B5EF4-FFF2-40B4-BE49-F238E27FC236}">
                <a16:creationId xmlns:a16="http://schemas.microsoft.com/office/drawing/2014/main" id="{8E5519C8-5CE7-AD09-39C0-C40E4E37D1C5}"/>
              </a:ext>
            </a:extLst>
          </p:cNvPr>
          <p:cNvSpPr txBox="1"/>
          <p:nvPr/>
        </p:nvSpPr>
        <p:spPr>
          <a:xfrm>
            <a:off x="3783330" y="5394960"/>
            <a:ext cx="914400" cy="914400"/>
          </a:xfrm>
          <a:prstGeom prst="rect">
            <a:avLst/>
          </a:prstGeom>
          <a:noFill/>
        </p:spPr>
        <p:txBody>
          <a:bodyPr wrap="none" lIns="180000" tIns="180000" rIns="180000" bIns="180000" rtlCol="0">
            <a:normAutofit/>
          </a:bodyPr>
          <a:lstStyle/>
          <a:p>
            <a:pPr marL="285750" marR="0" lvl="0" indent="-285750" algn="l" defTabSz="914400" rtl="0" eaLnBrk="1" fontAlgn="auto" latinLnBrk="0" hangingPunct="1">
              <a:lnSpc>
                <a:spcPct val="100000"/>
              </a:lnSpc>
              <a:spcBef>
                <a:spcPts val="300"/>
              </a:spcBef>
              <a:spcAft>
                <a:spcPts val="300"/>
              </a:spcAft>
              <a:buClr>
                <a:srgbClr val="F36633"/>
              </a:buClr>
              <a:buSzPct val="150000"/>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Noto Sans"/>
            </a:endParaRPr>
          </a:p>
        </p:txBody>
      </p:sp>
      <p:sp>
        <p:nvSpPr>
          <p:cNvPr id="8" name="Text Placeholder 1">
            <a:extLst>
              <a:ext uri="{FF2B5EF4-FFF2-40B4-BE49-F238E27FC236}">
                <a16:creationId xmlns:a16="http://schemas.microsoft.com/office/drawing/2014/main" id="{FDD33FD9-3D01-1A31-EA5F-BD6101B8869D}"/>
              </a:ext>
            </a:extLst>
          </p:cNvPr>
          <p:cNvSpPr txBox="1">
            <a:spLocks/>
          </p:cNvSpPr>
          <p:nvPr/>
        </p:nvSpPr>
        <p:spPr>
          <a:xfrm>
            <a:off x="3351160" y="5114535"/>
            <a:ext cx="8376020" cy="1528812"/>
          </a:xfrm>
          <a:prstGeom prst="rect">
            <a:avLst/>
          </a:prstGeom>
          <a:ln>
            <a:solidFill>
              <a:srgbClr val="FF0000"/>
            </a:solidFill>
          </a:ln>
        </p:spPr>
        <p:txBody>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algn="l" defTabSz="1219170" rtl="0" eaLnBrk="1" fontAlgn="ctr" latinLnBrk="0" hangingPunct="1">
              <a:lnSpc>
                <a:spcPct val="100000"/>
              </a:lnSpc>
              <a:spcBef>
                <a:spcPts val="0"/>
              </a:spcBef>
              <a:spcAft>
                <a:spcPts val="0"/>
              </a:spcAft>
              <a:buClr>
                <a:srgbClr val="F36633"/>
              </a:buClr>
              <a:buSzPct val="110000"/>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Noto Sans"/>
            </a:endParaRPr>
          </a:p>
          <a:p>
            <a:pPr marL="742950" marR="0" lvl="1" indent="-285750" algn="l" defTabSz="1219170" rtl="0" eaLnBrk="1" fontAlgn="ctr"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600" b="0" i="0" u="none" strike="noStrike" kern="1200" cap="none" spc="0" normalizeH="0" baseline="0" noProof="0" dirty="0">
                <a:ln>
                  <a:noFill/>
                </a:ln>
                <a:solidFill>
                  <a:srgbClr val="000000"/>
                </a:solidFill>
                <a:effectLst/>
                <a:uLnTx/>
                <a:uFillTx/>
                <a:latin typeface="Arial"/>
                <a:ea typeface="+mn-ea"/>
                <a:cs typeface="Noto Sans"/>
              </a:rPr>
              <a:t>&gt; 1600 pts received positive or negative ctDNA results</a:t>
            </a:r>
          </a:p>
          <a:p>
            <a:pPr marL="742950" marR="0" lvl="1" indent="-285750" algn="l" defTabSz="1219170" rtl="0" eaLnBrk="1" fontAlgn="ctr"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600" b="0" i="0" u="none" strike="noStrike" kern="1200" cap="none" spc="0" normalizeH="0" baseline="0" noProof="0" dirty="0">
                <a:ln>
                  <a:noFill/>
                </a:ln>
                <a:solidFill>
                  <a:srgbClr val="000000"/>
                </a:solidFill>
                <a:effectLst/>
                <a:uLnTx/>
                <a:uFillTx/>
                <a:latin typeface="Arial"/>
                <a:ea typeface="+mn-ea"/>
                <a:cs typeface="Noto Sans"/>
              </a:rPr>
              <a:t>7% of pts ctDNA+ </a:t>
            </a:r>
          </a:p>
          <a:p>
            <a:pPr marL="742950" marR="0" lvl="1" indent="-285750" algn="l" defTabSz="1219170" rtl="0" eaLnBrk="1" fontAlgn="ctr"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600" b="0" i="0" u="none" strike="noStrike" kern="1200" cap="none" spc="0" normalizeH="0" baseline="0" noProof="0" dirty="0">
                <a:ln>
                  <a:noFill/>
                </a:ln>
                <a:solidFill>
                  <a:srgbClr val="000000"/>
                </a:solidFill>
                <a:effectLst/>
                <a:uLnTx/>
                <a:uFillTx/>
                <a:latin typeface="Arial"/>
                <a:ea typeface="+mn-ea"/>
                <a:cs typeface="Noto Sans"/>
              </a:rPr>
              <a:t> &gt; 50% had asymptomatic metastatic disease on staging</a:t>
            </a:r>
          </a:p>
          <a:p>
            <a:pPr marL="742950" marR="0" lvl="1" indent="-285750" algn="l" defTabSz="1219170" rtl="0" eaLnBrk="1" fontAlgn="ctr"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600" b="0" i="0" u="none" strike="noStrike" kern="1200" cap="none" spc="0" normalizeH="0" baseline="0" noProof="0" dirty="0">
                <a:ln>
                  <a:noFill/>
                </a:ln>
                <a:solidFill>
                  <a:srgbClr val="000000"/>
                </a:solidFill>
                <a:effectLst/>
                <a:uLnTx/>
                <a:uFillTx/>
                <a:latin typeface="Arial"/>
                <a:ea typeface="+mn-ea"/>
                <a:cs typeface="Noto Sans"/>
              </a:rPr>
              <a:t>Trial closed due to very slow accrual to therapeutic intervention randomization</a:t>
            </a:r>
          </a:p>
          <a:p>
            <a:pPr marL="742950" marR="0" lvl="1" indent="-285750" algn="l" defTabSz="1219170" rtl="0" eaLnBrk="1" fontAlgn="ctr" latinLnBrk="0" hangingPunct="1">
              <a:lnSpc>
                <a:spcPct val="100000"/>
              </a:lnSpc>
              <a:spcBef>
                <a:spcPts val="0"/>
              </a:spcBef>
              <a:spcAft>
                <a:spcPts val="0"/>
              </a:spcAft>
              <a:buClr>
                <a:srgbClr val="000000"/>
              </a:buClr>
              <a:buSzTx/>
              <a:buFont typeface="Courier New" panose="02070309020205020404" pitchFamily="49" charset="0"/>
              <a:buChar char="o"/>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Noto Sans"/>
            </a:endParaRPr>
          </a:p>
          <a:p>
            <a:pPr marL="0" marR="0" lvl="0" indent="0" algn="l" defTabSz="1219170" rtl="0" eaLnBrk="1" fontAlgn="ctr" latinLnBrk="0" hangingPunct="1">
              <a:lnSpc>
                <a:spcPct val="100000"/>
              </a:lnSpc>
              <a:spcBef>
                <a:spcPts val="0"/>
              </a:spcBef>
              <a:spcAft>
                <a:spcPts val="0"/>
              </a:spcAft>
              <a:buClr>
                <a:srgbClr val="F36633"/>
              </a:buClr>
              <a:buSzPct val="110000"/>
              <a:buFont typeface="Arial" panose="020B0604020202020204" pitchFamily="34" charset="0"/>
              <a:buNone/>
              <a:tabLst/>
              <a:defRPr/>
            </a:pPr>
            <a:endParaRPr kumimoji="0" lang="en-GB" sz="1400" b="0" i="0" u="none" strike="noStrike" kern="1200" cap="none" spc="0" normalizeH="0" baseline="0" noProof="0" dirty="0">
              <a:ln>
                <a:noFill/>
              </a:ln>
              <a:solidFill>
                <a:srgbClr val="FF0000"/>
              </a:solidFill>
              <a:effectLst/>
              <a:uLnTx/>
              <a:uFillTx/>
              <a:latin typeface="Arial"/>
              <a:ea typeface="+mn-ea"/>
              <a:cs typeface="Noto Sans"/>
            </a:endParaRPr>
          </a:p>
          <a:p>
            <a:pPr marL="342900" marR="0" lvl="0" indent="-342900" algn="l" defTabSz="1219170" rtl="0" eaLnBrk="1" fontAlgn="auto" latinLnBrk="0" hangingPunct="1">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a:ea typeface="+mn-ea"/>
              <a:cs typeface="Noto Sans"/>
            </a:endParaRPr>
          </a:p>
        </p:txBody>
      </p:sp>
    </p:spTree>
    <p:extLst>
      <p:ext uri="{BB962C8B-B14F-4D97-AF65-F5344CB8AC3E}">
        <p14:creationId xmlns:p14="http://schemas.microsoft.com/office/powerpoint/2010/main" val="88980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0EB0-A6F1-EC16-8C91-93CEC290CD4A}"/>
              </a:ext>
            </a:extLst>
          </p:cNvPr>
          <p:cNvSpPr txBox="1">
            <a:spLocks/>
          </p:cNvSpPr>
          <p:nvPr/>
        </p:nvSpPr>
        <p:spPr>
          <a:xfrm>
            <a:off x="359783" y="533400"/>
            <a:ext cx="11069348" cy="1262724"/>
          </a:xfrm>
          <a:prstGeom prst="rect">
            <a:avLst/>
          </a:prstGeom>
        </p:spPr>
        <p:txBody>
          <a:bodyPr anchor="ctr" anchorCtr="0"/>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2800" dirty="0"/>
              <a:t>Actionable mutation </a:t>
            </a:r>
            <a:r>
              <a:rPr lang="en-US" sz="2800" dirty="0">
                <a:solidFill>
                  <a:srgbClr val="0070C0"/>
                </a:solidFill>
              </a:rPr>
              <a:t>detection and therapeutic target identification in metastatic </a:t>
            </a:r>
            <a:r>
              <a:rPr lang="en-US" sz="2800" dirty="0"/>
              <a:t>breast cancer</a:t>
            </a:r>
            <a:endParaRPr lang="en-US" sz="2800" dirty="0">
              <a:highlight>
                <a:srgbClr val="FFFF00"/>
              </a:highlight>
            </a:endParaRPr>
          </a:p>
        </p:txBody>
      </p:sp>
      <p:sp>
        <p:nvSpPr>
          <p:cNvPr id="3" name="TextBox 2">
            <a:extLst>
              <a:ext uri="{FF2B5EF4-FFF2-40B4-BE49-F238E27FC236}">
                <a16:creationId xmlns:a16="http://schemas.microsoft.com/office/drawing/2014/main" id="{E708306B-4201-C7F0-5E2D-C18D0FCDEE00}"/>
              </a:ext>
            </a:extLst>
          </p:cNvPr>
          <p:cNvSpPr txBox="1"/>
          <p:nvPr/>
        </p:nvSpPr>
        <p:spPr>
          <a:xfrm>
            <a:off x="152400" y="2090713"/>
            <a:ext cx="6248400" cy="424731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ESR1 mutation (40%):		Elacestrant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PIK3CA mutation (15%-35%):	Alpelisib, Inavolisib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002B5C">
                    <a:lumMod val="90000"/>
                    <a:lumOff val="10000"/>
                  </a:srgbClr>
                </a:solidFill>
                <a:effectLst/>
                <a:uLnTx/>
                <a:uFillTx/>
                <a:latin typeface="Arial"/>
                <a:ea typeface="ヒラギノ角ゴ Pro W3"/>
              </a:rPr>
              <a:t>gBRCA</a:t>
            </a: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 mutation (5%-8%):		Olaparib, Talazoparib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NTRK-ETV6 (&lt;1%):		Larotrectinib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High TMB (6%-8%):		Pembrolizumab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MSI high (1%-2%):		</a:t>
            </a:r>
            <a:r>
              <a:rPr kumimoji="0" lang="en-US" sz="1400"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Pembrolizumab/</a:t>
            </a:r>
            <a:r>
              <a:rPr kumimoji="0" lang="en-US" sz="1400" b="0" i="0" u="none" strike="noStrike" kern="1200" cap="none" spc="0" normalizeH="0" baseline="0" noProof="0" dirty="0" err="1">
                <a:ln>
                  <a:noFill/>
                </a:ln>
                <a:solidFill>
                  <a:srgbClr val="002B5C">
                    <a:lumMod val="90000"/>
                    <a:lumOff val="10000"/>
                  </a:srgbClr>
                </a:solidFill>
                <a:effectLst/>
                <a:uLnTx/>
                <a:uFillTx/>
                <a:latin typeface="Arial"/>
                <a:ea typeface="ヒラギノ角ゴ Pro W3"/>
              </a:rPr>
              <a:t>Dostarlimab</a:t>
            </a:r>
            <a:endParaRPr kumimoji="0" lang="en-US" sz="1400" b="0" i="0" u="none" strike="noStrike" kern="1200" cap="none" spc="0" normalizeH="0" baseline="0" noProof="0" dirty="0">
              <a:ln>
                <a:noFill/>
              </a:ln>
              <a:solidFill>
                <a:srgbClr val="002B5C">
                  <a:lumMod val="90000"/>
                  <a:lumOff val="10000"/>
                </a:srgbClr>
              </a:solidFill>
              <a:effectLst/>
              <a:uLnTx/>
              <a:uFillTx/>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B5C">
                  <a:lumMod val="90000"/>
                  <a:lumOff val="10000"/>
                </a:srgbClr>
              </a:solidFill>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RET fusion:			Selpercatinib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B5C">
                  <a:lumMod val="90000"/>
                  <a:lumOff val="10000"/>
                </a:srgbClr>
              </a:solidFill>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BRAF mutation			Dabrafenib + trametinib</a:t>
            </a:r>
          </a:p>
        </p:txBody>
      </p:sp>
      <p:sp>
        <p:nvSpPr>
          <p:cNvPr id="4" name="TextBox 3">
            <a:extLst>
              <a:ext uri="{FF2B5EF4-FFF2-40B4-BE49-F238E27FC236}">
                <a16:creationId xmlns:a16="http://schemas.microsoft.com/office/drawing/2014/main" id="{6A99DE31-C6F9-B901-D71B-1BD0FCD39C07}"/>
              </a:ext>
            </a:extLst>
          </p:cNvPr>
          <p:cNvSpPr txBox="1"/>
          <p:nvPr/>
        </p:nvSpPr>
        <p:spPr>
          <a:xfrm>
            <a:off x="6629400" y="2090713"/>
            <a:ext cx="5303725" cy="3693319"/>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HER2 mutation (3%-10%):		</a:t>
            </a:r>
            <a:r>
              <a:rPr lang="en-US" dirty="0">
                <a:solidFill>
                  <a:srgbClr val="002B5C">
                    <a:lumMod val="90000"/>
                    <a:lumOff val="10000"/>
                  </a:srgbClr>
                </a:solidFill>
                <a:latin typeface="Arial"/>
                <a:ea typeface="ヒラギノ角ゴ Pro W3"/>
              </a:rPr>
              <a:t>N</a:t>
            </a: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eratinib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B5C">
                  <a:lumMod val="90000"/>
                  <a:lumOff val="10000"/>
                </a:srgbClr>
              </a:solidFill>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AKT mutation:			</a:t>
            </a:r>
            <a:r>
              <a:rPr lang="en-US" dirty="0">
                <a:solidFill>
                  <a:srgbClr val="002B5C">
                    <a:lumMod val="90000"/>
                    <a:lumOff val="10000"/>
                  </a:srgbClr>
                </a:solidFill>
                <a:latin typeface="Arial"/>
                <a:ea typeface="ヒラギノ角ゴ Pro W3"/>
              </a:rPr>
              <a:t>C</a:t>
            </a: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apivasertib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B5C">
                  <a:lumMod val="90000"/>
                  <a:lumOff val="10000"/>
                </a:srgbClr>
              </a:solidFill>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PTEN genomic loss:		</a:t>
            </a:r>
            <a:r>
              <a:rPr lang="en-US" dirty="0">
                <a:solidFill>
                  <a:srgbClr val="002B5C">
                    <a:lumMod val="90000"/>
                    <a:lumOff val="10000"/>
                  </a:srgbClr>
                </a:solidFill>
                <a:latin typeface="Arial"/>
                <a:ea typeface="ヒラギノ角ゴ Pro W3"/>
              </a:rPr>
              <a:t>C</a:t>
            </a: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apivasertib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B5C">
                  <a:lumMod val="90000"/>
                  <a:lumOff val="10000"/>
                </a:srgbClr>
              </a:solidFill>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PIK3CA mutation:			</a:t>
            </a:r>
            <a:r>
              <a:rPr lang="en-US" dirty="0">
                <a:solidFill>
                  <a:srgbClr val="002B5C">
                    <a:lumMod val="90000"/>
                    <a:lumOff val="10000"/>
                  </a:srgbClr>
                </a:solidFill>
                <a:latin typeface="Arial"/>
                <a:ea typeface="ヒラギノ角ゴ Pro W3"/>
              </a:rPr>
              <a:t>C</a:t>
            </a: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apivasertib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Somatic BRCA mutation (3%-8%):	Olaparib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002B5C">
                    <a:lumMod val="90000"/>
                    <a:lumOff val="10000"/>
                  </a:srgbClr>
                </a:solidFill>
                <a:effectLst/>
                <a:uLnTx/>
                <a:uFillTx/>
                <a:latin typeface="Arial"/>
                <a:ea typeface="ヒラギノ角ゴ Pro W3"/>
              </a:rPr>
              <a:t>gPALB</a:t>
            </a: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 mutation (1%-2%):		</a:t>
            </a:r>
            <a:r>
              <a:rPr lang="en-US" dirty="0">
                <a:solidFill>
                  <a:srgbClr val="002B5C">
                    <a:lumMod val="90000"/>
                    <a:lumOff val="10000"/>
                  </a:srgbClr>
                </a:solidFill>
                <a:latin typeface="Arial"/>
                <a:ea typeface="ヒラギノ角ゴ Pro W3"/>
              </a:rPr>
              <a:t>Ol</a:t>
            </a: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aparib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B5C">
                    <a:lumMod val="90000"/>
                    <a:lumOff val="10000"/>
                  </a:srgbClr>
                </a:solidFill>
                <a:effectLst/>
                <a:uLnTx/>
                <a:uFillTx/>
                <a:latin typeface="Arial"/>
                <a:ea typeface="ヒラギノ角ゴ Pro W3"/>
              </a:rPr>
              <a:t>PDL-1 copy number gain (5%):	Durvalumab</a:t>
            </a:r>
          </a:p>
        </p:txBody>
      </p:sp>
      <p:sp>
        <p:nvSpPr>
          <p:cNvPr id="7" name="Rectangle 6">
            <a:extLst>
              <a:ext uri="{FF2B5EF4-FFF2-40B4-BE49-F238E27FC236}">
                <a16:creationId xmlns:a16="http://schemas.microsoft.com/office/drawing/2014/main" id="{81EF7E81-FC2A-39C2-A1CE-C14A14F3EAEA}"/>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22732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D7BB-A41C-8869-83C0-5AA8C70E8A75}"/>
              </a:ext>
            </a:extLst>
          </p:cNvPr>
          <p:cNvSpPr>
            <a:spLocks noGrp="1"/>
          </p:cNvSpPr>
          <p:nvPr>
            <p:ph type="title"/>
          </p:nvPr>
        </p:nvSpPr>
        <p:spPr>
          <a:xfrm>
            <a:off x="0" y="62031"/>
            <a:ext cx="12192000" cy="1080969"/>
          </a:xfrm>
        </p:spPr>
        <p:txBody>
          <a:bodyPr>
            <a:noAutofit/>
          </a:bodyPr>
          <a:lstStyle/>
          <a:p>
            <a:pPr algn="ctr"/>
            <a:r>
              <a:rPr lang="en-US" sz="2800" b="1" dirty="0">
                <a:solidFill>
                  <a:srgbClr val="002B5C"/>
                </a:solidFill>
                <a:latin typeface="Arial Bold" panose="020B0704020202020204" pitchFamily="34" charset="0"/>
                <a:cs typeface="Arial Bold" panose="020B0704020202020204" pitchFamily="34" charset="0"/>
              </a:rPr>
              <a:t>Clearance of ctDNA During Neoadjuvant Chemotherapy in High-Risk Early Breast Cancer Substantially Improves Outcome in I-SPY 2</a:t>
            </a:r>
          </a:p>
        </p:txBody>
      </p:sp>
      <p:sp>
        <p:nvSpPr>
          <p:cNvPr id="7" name="TextBox 6">
            <a:extLst>
              <a:ext uri="{FF2B5EF4-FFF2-40B4-BE49-F238E27FC236}">
                <a16:creationId xmlns:a16="http://schemas.microsoft.com/office/drawing/2014/main" id="{4711ADB2-A25D-51A5-50C2-061CBACC7BAD}"/>
              </a:ext>
            </a:extLst>
          </p:cNvPr>
          <p:cNvSpPr txBox="1"/>
          <p:nvPr/>
        </p:nvSpPr>
        <p:spPr>
          <a:xfrm>
            <a:off x="274319" y="6535578"/>
            <a:ext cx="5821681" cy="274320"/>
          </a:xfrm>
          <a:prstGeom prst="rect">
            <a:avLst/>
          </a:prstGeom>
          <a:noFill/>
        </p:spPr>
        <p:txBody>
          <a:bodyPr wrap="non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Magbanua MJM et al.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Ann Oncol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2021;32(2):229-239.</a:t>
            </a:r>
          </a:p>
        </p:txBody>
      </p:sp>
      <p:grpSp>
        <p:nvGrpSpPr>
          <p:cNvPr id="9" name="Group 8">
            <a:extLst>
              <a:ext uri="{FF2B5EF4-FFF2-40B4-BE49-F238E27FC236}">
                <a16:creationId xmlns:a16="http://schemas.microsoft.com/office/drawing/2014/main" id="{AB30DB95-45D6-D0D6-FA57-8AE986998C54}"/>
              </a:ext>
            </a:extLst>
          </p:cNvPr>
          <p:cNvGrpSpPr/>
          <p:nvPr/>
        </p:nvGrpSpPr>
        <p:grpSpPr>
          <a:xfrm>
            <a:off x="3733800" y="1078248"/>
            <a:ext cx="6404385" cy="5471975"/>
            <a:chOff x="3733800" y="1078248"/>
            <a:chExt cx="6404385" cy="5471975"/>
          </a:xfrm>
        </p:grpSpPr>
        <p:pic>
          <p:nvPicPr>
            <p:cNvPr id="4" name="Picture 3">
              <a:extLst>
                <a:ext uri="{FF2B5EF4-FFF2-40B4-BE49-F238E27FC236}">
                  <a16:creationId xmlns:a16="http://schemas.microsoft.com/office/drawing/2014/main" id="{CA36E4E3-4A1F-9298-D602-91B66D86C5D5}"/>
                </a:ext>
              </a:extLst>
            </p:cNvPr>
            <p:cNvPicPr>
              <a:picLocks noChangeAspect="1"/>
            </p:cNvPicPr>
            <p:nvPr/>
          </p:nvPicPr>
          <p:blipFill>
            <a:blip r:embed="rId2"/>
            <a:stretch>
              <a:fillRect/>
            </a:stretch>
          </p:blipFill>
          <p:spPr>
            <a:xfrm>
              <a:off x="3733800" y="1078248"/>
              <a:ext cx="6404385" cy="5471975"/>
            </a:xfrm>
            <a:prstGeom prst="rect">
              <a:avLst/>
            </a:prstGeom>
          </p:spPr>
        </p:pic>
        <p:sp>
          <p:nvSpPr>
            <p:cNvPr id="8" name="Rectangle 7">
              <a:extLst>
                <a:ext uri="{FF2B5EF4-FFF2-40B4-BE49-F238E27FC236}">
                  <a16:creationId xmlns:a16="http://schemas.microsoft.com/office/drawing/2014/main" id="{D990A604-B222-544B-1FCF-84C306FDCFD7}"/>
                </a:ext>
              </a:extLst>
            </p:cNvPr>
            <p:cNvSpPr/>
            <p:nvPr/>
          </p:nvSpPr>
          <p:spPr>
            <a:xfrm>
              <a:off x="3886200" y="1219200"/>
              <a:ext cx="4572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979331F2-7E14-588B-1690-C952BD1BF533}"/>
              </a:ext>
            </a:extLst>
          </p:cNvPr>
          <p:cNvSpPr txBox="1"/>
          <p:nvPr/>
        </p:nvSpPr>
        <p:spPr>
          <a:xfrm>
            <a:off x="274319" y="2362200"/>
            <a:ext cx="5181600" cy="1384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Clearance of ctDNA associated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with improved DRFS even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pts who did not have a pCR</a:t>
            </a:r>
          </a:p>
        </p:txBody>
      </p:sp>
    </p:spTree>
    <p:extLst>
      <p:ext uri="{BB962C8B-B14F-4D97-AF65-F5344CB8AC3E}">
        <p14:creationId xmlns:p14="http://schemas.microsoft.com/office/powerpoint/2010/main" val="2963631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95A58-627D-F859-A9A0-98976DE2A55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B0718FF-34C5-FD08-3F56-78C74F271BF1}"/>
              </a:ext>
            </a:extLst>
          </p:cNvPr>
          <p:cNvSpPr/>
          <p:nvPr/>
        </p:nvSpPr>
        <p:spPr>
          <a:xfrm>
            <a:off x="0" y="0"/>
            <a:ext cx="12192000" cy="286603"/>
          </a:xfrm>
          <a:prstGeom prst="rect">
            <a:avLst/>
          </a:prstGeom>
          <a:solidFill>
            <a:srgbClr val="0033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3C959706-D2BA-9A05-97F3-C9F09A421CDB}"/>
              </a:ext>
            </a:extLst>
          </p:cNvPr>
          <p:cNvSpPr/>
          <p:nvPr/>
        </p:nvSpPr>
        <p:spPr>
          <a:xfrm>
            <a:off x="0" y="6755642"/>
            <a:ext cx="12192000" cy="102358"/>
          </a:xfrm>
          <a:prstGeom prst="rect">
            <a:avLst/>
          </a:prstGeom>
          <a:solidFill>
            <a:srgbClr val="3F8C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7">
            <a:extLst>
              <a:ext uri="{FF2B5EF4-FFF2-40B4-BE49-F238E27FC236}">
                <a16:creationId xmlns:a16="http://schemas.microsoft.com/office/drawing/2014/main" id="{7A5F8328-CF67-473B-33D0-3E9F22CA726E}"/>
              </a:ext>
            </a:extLst>
          </p:cNvPr>
          <p:cNvSpPr txBox="1">
            <a:spLocks/>
          </p:cNvSpPr>
          <p:nvPr/>
        </p:nvSpPr>
        <p:spPr>
          <a:xfrm>
            <a:off x="150125" y="286604"/>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3F8C35"/>
                </a:solidFill>
                <a:effectLst/>
                <a:uLnTx/>
                <a:uFillTx/>
                <a:latin typeface="Aptos Display" panose="02110004020202020204"/>
                <a:ea typeface="+mj-ea"/>
                <a:cs typeface="+mj-cs"/>
              </a:rPr>
              <a:t>PREDICT-DNA trial (TBCRC-040) </a:t>
            </a:r>
          </a:p>
        </p:txBody>
      </p:sp>
      <p:sp>
        <p:nvSpPr>
          <p:cNvPr id="3" name="Title 7">
            <a:extLst>
              <a:ext uri="{FF2B5EF4-FFF2-40B4-BE49-F238E27FC236}">
                <a16:creationId xmlns:a16="http://schemas.microsoft.com/office/drawing/2014/main" id="{F797C7D9-8FF2-791B-6E17-DF8844C9FA34}"/>
              </a:ext>
            </a:extLst>
          </p:cNvPr>
          <p:cNvSpPr txBox="1">
            <a:spLocks/>
          </p:cNvSpPr>
          <p:nvPr/>
        </p:nvSpPr>
        <p:spPr>
          <a:xfrm>
            <a:off x="160689" y="5908551"/>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F8C35"/>
                </a:solidFill>
                <a:effectLst/>
                <a:uLnTx/>
                <a:uFillTx/>
                <a:latin typeface="Aptos Display" panose="02110004020202020204"/>
                <a:ea typeface="+mj-ea"/>
                <a:cs typeface="+mj-cs"/>
              </a:rPr>
              <a:t>Hunter N, et al, ASCO 2025</a:t>
            </a:r>
          </a:p>
        </p:txBody>
      </p:sp>
      <p:sp>
        <p:nvSpPr>
          <p:cNvPr id="7" name="TextBox 6">
            <a:extLst>
              <a:ext uri="{FF2B5EF4-FFF2-40B4-BE49-F238E27FC236}">
                <a16:creationId xmlns:a16="http://schemas.microsoft.com/office/drawing/2014/main" id="{EBC833C3-876F-4632-26ED-20E18F3B735F}"/>
              </a:ext>
            </a:extLst>
          </p:cNvPr>
          <p:cNvSpPr txBox="1"/>
          <p:nvPr/>
        </p:nvSpPr>
        <p:spPr>
          <a:xfrm>
            <a:off x="549753" y="1344121"/>
            <a:ext cx="11263745"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n=184 TNBC or HER2+ EBC patients receiving neoadjuvant chemo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ctDNA: baseline, post-NAT/pre-surg, and f/u (6mo then q1y) w/ NeXT Personal tumor-informed assay (1-3ppm, up to 1800 variants)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Primary aim: assess NPV of post-NAT ctDNA for pCR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p:txBody>
      </p:sp>
      <p:pic>
        <p:nvPicPr>
          <p:cNvPr id="2" name="Picture 2">
            <a:extLst>
              <a:ext uri="{FF2B5EF4-FFF2-40B4-BE49-F238E27FC236}">
                <a16:creationId xmlns:a16="http://schemas.microsoft.com/office/drawing/2014/main" id="{6F484488-9C9E-EF9F-CBBD-3E0C619FA5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04" t="35485" r="7900" b="23388"/>
          <a:stretch>
            <a:fillRect/>
          </a:stretch>
        </p:blipFill>
        <p:spPr bwMode="auto">
          <a:xfrm>
            <a:off x="1142272" y="3256825"/>
            <a:ext cx="9646204" cy="269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202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95ABC-EC28-A8E3-5517-18EFAF7917B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544627A-4372-3C76-58C8-6CCEDDDE9129}"/>
              </a:ext>
            </a:extLst>
          </p:cNvPr>
          <p:cNvSpPr/>
          <p:nvPr/>
        </p:nvSpPr>
        <p:spPr>
          <a:xfrm>
            <a:off x="0" y="0"/>
            <a:ext cx="12192000" cy="286603"/>
          </a:xfrm>
          <a:prstGeom prst="rect">
            <a:avLst/>
          </a:prstGeom>
          <a:solidFill>
            <a:srgbClr val="0033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0F6FE808-1125-A596-F2F8-97EACB5F971C}"/>
              </a:ext>
            </a:extLst>
          </p:cNvPr>
          <p:cNvSpPr/>
          <p:nvPr/>
        </p:nvSpPr>
        <p:spPr>
          <a:xfrm>
            <a:off x="0" y="6755642"/>
            <a:ext cx="12192000" cy="102358"/>
          </a:xfrm>
          <a:prstGeom prst="rect">
            <a:avLst/>
          </a:prstGeom>
          <a:solidFill>
            <a:srgbClr val="3F8C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7">
            <a:extLst>
              <a:ext uri="{FF2B5EF4-FFF2-40B4-BE49-F238E27FC236}">
                <a16:creationId xmlns:a16="http://schemas.microsoft.com/office/drawing/2014/main" id="{2B3DDB31-50B8-C882-38C5-55D233C27F20}"/>
              </a:ext>
            </a:extLst>
          </p:cNvPr>
          <p:cNvSpPr txBox="1">
            <a:spLocks/>
          </p:cNvSpPr>
          <p:nvPr/>
        </p:nvSpPr>
        <p:spPr>
          <a:xfrm>
            <a:off x="150125" y="286604"/>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3F8C35"/>
                </a:solidFill>
                <a:effectLst/>
                <a:uLnTx/>
                <a:uFillTx/>
                <a:latin typeface="Aptos Display" panose="02110004020202020204"/>
                <a:ea typeface="+mj-ea"/>
                <a:cs typeface="+mj-cs"/>
              </a:rPr>
              <a:t>PREDICT-DNA: post-NAT ctDNA</a:t>
            </a:r>
          </a:p>
        </p:txBody>
      </p:sp>
      <p:sp>
        <p:nvSpPr>
          <p:cNvPr id="3" name="Title 7">
            <a:extLst>
              <a:ext uri="{FF2B5EF4-FFF2-40B4-BE49-F238E27FC236}">
                <a16:creationId xmlns:a16="http://schemas.microsoft.com/office/drawing/2014/main" id="{229202C9-305B-222B-FD85-635258BD0D88}"/>
              </a:ext>
            </a:extLst>
          </p:cNvPr>
          <p:cNvSpPr txBox="1">
            <a:spLocks/>
          </p:cNvSpPr>
          <p:nvPr/>
        </p:nvSpPr>
        <p:spPr>
          <a:xfrm>
            <a:off x="160689" y="5908551"/>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F8C35"/>
                </a:solidFill>
                <a:effectLst/>
                <a:uLnTx/>
                <a:uFillTx/>
                <a:latin typeface="Aptos Display" panose="02110004020202020204"/>
                <a:ea typeface="+mj-ea"/>
                <a:cs typeface="+mj-cs"/>
              </a:rPr>
              <a:t>Hunter N, et al, ASCO 2025</a:t>
            </a:r>
          </a:p>
        </p:txBody>
      </p:sp>
      <p:pic>
        <p:nvPicPr>
          <p:cNvPr id="2" name="Picture 2">
            <a:extLst>
              <a:ext uri="{FF2B5EF4-FFF2-40B4-BE49-F238E27FC236}">
                <a16:creationId xmlns:a16="http://schemas.microsoft.com/office/drawing/2014/main" id="{125738DC-02D2-86A0-EDB2-C53D4BF59E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94" t="34128" r="8258" b="8918"/>
          <a:stretch>
            <a:fillRect/>
          </a:stretch>
        </p:blipFill>
        <p:spPr bwMode="auto">
          <a:xfrm>
            <a:off x="5791201" y="1378387"/>
            <a:ext cx="5682342" cy="4953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0A564624-A877-F528-D4FA-2BBBF7DD5260}"/>
              </a:ext>
            </a:extLst>
          </p:cNvPr>
          <p:cNvSpPr txBox="1"/>
          <p:nvPr/>
        </p:nvSpPr>
        <p:spPr>
          <a:xfrm>
            <a:off x="431902" y="1569957"/>
            <a:ext cx="4797430"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40% of ctDNA- patients had non-</a:t>
            </a:r>
            <a:r>
              <a:rPr kumimoji="0" lang="en-US" sz="2800" b="0" i="0" u="none" strike="noStrike" kern="1200" cap="none" spc="0" normalizeH="0" baseline="0" noProof="0" dirty="0" err="1">
                <a:ln>
                  <a:noFill/>
                </a:ln>
                <a:solidFill>
                  <a:srgbClr val="00338E"/>
                </a:solidFill>
                <a:effectLst/>
                <a:uLnTx/>
                <a:uFillTx/>
                <a:latin typeface="Aptos" panose="02110004020202020204"/>
                <a:ea typeface="+mn-ea"/>
                <a:cs typeface="+mn-cs"/>
              </a:rPr>
              <a:t>pCR</a:t>
            </a: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All pCR patients were ctDNA-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Non-pCR/ctDNA+ TNBC had poor outcomes while non-pCR/ctDNA- had excellent outcomes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2903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71800-B01B-495F-12F5-AE3B86FE70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313624-B7E7-17BA-732E-213B86545C34}"/>
              </a:ext>
            </a:extLst>
          </p:cNvPr>
          <p:cNvSpPr/>
          <p:nvPr/>
        </p:nvSpPr>
        <p:spPr>
          <a:xfrm>
            <a:off x="0" y="0"/>
            <a:ext cx="12192000" cy="286603"/>
          </a:xfrm>
          <a:prstGeom prst="rect">
            <a:avLst/>
          </a:prstGeom>
          <a:solidFill>
            <a:srgbClr val="0033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3B97FB09-0121-6BBC-E540-D41F44FC9E4D}"/>
              </a:ext>
            </a:extLst>
          </p:cNvPr>
          <p:cNvSpPr/>
          <p:nvPr/>
        </p:nvSpPr>
        <p:spPr>
          <a:xfrm>
            <a:off x="0" y="6775520"/>
            <a:ext cx="12192000" cy="102358"/>
          </a:xfrm>
          <a:prstGeom prst="rect">
            <a:avLst/>
          </a:prstGeom>
          <a:solidFill>
            <a:srgbClr val="3F8C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7">
            <a:extLst>
              <a:ext uri="{FF2B5EF4-FFF2-40B4-BE49-F238E27FC236}">
                <a16:creationId xmlns:a16="http://schemas.microsoft.com/office/drawing/2014/main" id="{4F8BDE28-1385-E425-500C-9A6FCE744272}"/>
              </a:ext>
            </a:extLst>
          </p:cNvPr>
          <p:cNvSpPr txBox="1">
            <a:spLocks/>
          </p:cNvSpPr>
          <p:nvPr/>
        </p:nvSpPr>
        <p:spPr>
          <a:xfrm>
            <a:off x="150125" y="286604"/>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3F8C35"/>
                </a:solidFill>
                <a:effectLst/>
                <a:uLnTx/>
                <a:uFillTx/>
                <a:latin typeface="Aptos Display" panose="02110004020202020204"/>
                <a:ea typeface="+mj-ea"/>
                <a:cs typeface="+mj-cs"/>
              </a:rPr>
              <a:t>PREDICT-DNA: RFS and serial ctDNA</a:t>
            </a:r>
          </a:p>
        </p:txBody>
      </p:sp>
      <p:sp>
        <p:nvSpPr>
          <p:cNvPr id="3" name="Title 7">
            <a:extLst>
              <a:ext uri="{FF2B5EF4-FFF2-40B4-BE49-F238E27FC236}">
                <a16:creationId xmlns:a16="http://schemas.microsoft.com/office/drawing/2014/main" id="{0AACCF6F-1911-395E-E482-AD207929CA3D}"/>
              </a:ext>
            </a:extLst>
          </p:cNvPr>
          <p:cNvSpPr txBox="1">
            <a:spLocks/>
          </p:cNvSpPr>
          <p:nvPr/>
        </p:nvSpPr>
        <p:spPr>
          <a:xfrm>
            <a:off x="160689" y="5908551"/>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F8C35"/>
                </a:solidFill>
                <a:effectLst/>
                <a:uLnTx/>
                <a:uFillTx/>
                <a:latin typeface="Aptos Display" panose="02110004020202020204"/>
                <a:ea typeface="+mj-ea"/>
                <a:cs typeface="+mj-cs"/>
              </a:rPr>
              <a:t>Hunter N, et al, ASCO 2025</a:t>
            </a:r>
          </a:p>
        </p:txBody>
      </p:sp>
      <p:sp>
        <p:nvSpPr>
          <p:cNvPr id="7" name="TextBox 6">
            <a:extLst>
              <a:ext uri="{FF2B5EF4-FFF2-40B4-BE49-F238E27FC236}">
                <a16:creationId xmlns:a16="http://schemas.microsoft.com/office/drawing/2014/main" id="{5C25C4FF-AC8B-B3D9-A412-EA23E6AF2846}"/>
              </a:ext>
            </a:extLst>
          </p:cNvPr>
          <p:cNvSpPr txBox="1"/>
          <p:nvPr/>
        </p:nvSpPr>
        <p:spPr>
          <a:xfrm>
            <a:off x="332510" y="1510146"/>
            <a:ext cx="4587360" cy="310854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Persistent ctDNA- in TNBC is tantamount to not recurring during monitoring period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ctDNA+ conversion portends relapse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p:txBody>
      </p:sp>
      <p:pic>
        <p:nvPicPr>
          <p:cNvPr id="8" name="Picture 2">
            <a:extLst>
              <a:ext uri="{FF2B5EF4-FFF2-40B4-BE49-F238E27FC236}">
                <a16:creationId xmlns:a16="http://schemas.microsoft.com/office/drawing/2014/main" id="{86146C9C-019C-63FA-79C2-2C5DCF48A3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97" t="20505" r="38120" b="9566"/>
          <a:stretch>
            <a:fillRect/>
          </a:stretch>
        </p:blipFill>
        <p:spPr bwMode="auto">
          <a:xfrm>
            <a:off x="5301761" y="1510146"/>
            <a:ext cx="6155376" cy="4332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1368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11B89-279F-E151-C9EF-7BE2370429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8E39DA3-72A6-59E7-9F97-24958BE864C5}"/>
              </a:ext>
            </a:extLst>
          </p:cNvPr>
          <p:cNvSpPr/>
          <p:nvPr/>
        </p:nvSpPr>
        <p:spPr>
          <a:xfrm>
            <a:off x="0" y="0"/>
            <a:ext cx="12192000" cy="286603"/>
          </a:xfrm>
          <a:prstGeom prst="rect">
            <a:avLst/>
          </a:prstGeom>
          <a:solidFill>
            <a:srgbClr val="0033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BB2C8331-61CC-AC82-3363-062F18693929}"/>
              </a:ext>
            </a:extLst>
          </p:cNvPr>
          <p:cNvSpPr/>
          <p:nvPr/>
        </p:nvSpPr>
        <p:spPr>
          <a:xfrm>
            <a:off x="0" y="6755642"/>
            <a:ext cx="12192000" cy="102358"/>
          </a:xfrm>
          <a:prstGeom prst="rect">
            <a:avLst/>
          </a:prstGeom>
          <a:solidFill>
            <a:srgbClr val="3F8C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7">
            <a:extLst>
              <a:ext uri="{FF2B5EF4-FFF2-40B4-BE49-F238E27FC236}">
                <a16:creationId xmlns:a16="http://schemas.microsoft.com/office/drawing/2014/main" id="{E4E181CF-56BB-6237-BACC-07210E88F457}"/>
              </a:ext>
            </a:extLst>
          </p:cNvPr>
          <p:cNvSpPr txBox="1">
            <a:spLocks/>
          </p:cNvSpPr>
          <p:nvPr/>
        </p:nvSpPr>
        <p:spPr>
          <a:xfrm>
            <a:off x="150125" y="286604"/>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3F8C35"/>
                </a:solidFill>
                <a:effectLst/>
                <a:uLnTx/>
                <a:uFillTx/>
                <a:latin typeface="Aptos Display" panose="02110004020202020204"/>
                <a:ea typeface="+mj-ea"/>
                <a:cs typeface="+mj-cs"/>
              </a:rPr>
              <a:t>I-SPY2: post-NAT ctDNA</a:t>
            </a:r>
          </a:p>
        </p:txBody>
      </p:sp>
      <p:sp>
        <p:nvSpPr>
          <p:cNvPr id="3" name="Title 7">
            <a:extLst>
              <a:ext uri="{FF2B5EF4-FFF2-40B4-BE49-F238E27FC236}">
                <a16:creationId xmlns:a16="http://schemas.microsoft.com/office/drawing/2014/main" id="{06FA44AD-E3E8-E918-506E-4F25755CF382}"/>
              </a:ext>
            </a:extLst>
          </p:cNvPr>
          <p:cNvSpPr txBox="1">
            <a:spLocks/>
          </p:cNvSpPr>
          <p:nvPr/>
        </p:nvSpPr>
        <p:spPr>
          <a:xfrm>
            <a:off x="160689" y="5908551"/>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F8C35"/>
                </a:solidFill>
                <a:effectLst/>
                <a:uLnTx/>
                <a:uFillTx/>
                <a:latin typeface="Aptos Display" panose="02110004020202020204"/>
                <a:ea typeface="+mj-ea"/>
                <a:cs typeface="+mj-cs"/>
              </a:rPr>
              <a:t>Magbanua MJM, et al, Cancer Cell 2023;41(6):1091-1102.e4.</a:t>
            </a:r>
          </a:p>
        </p:txBody>
      </p:sp>
      <p:pic>
        <p:nvPicPr>
          <p:cNvPr id="8" name="Picture 7">
            <a:extLst>
              <a:ext uri="{FF2B5EF4-FFF2-40B4-BE49-F238E27FC236}">
                <a16:creationId xmlns:a16="http://schemas.microsoft.com/office/drawing/2014/main" id="{BC1F29DE-C44D-929D-EEA6-BEA2AA6B50E6}"/>
              </a:ext>
            </a:extLst>
          </p:cNvPr>
          <p:cNvPicPr>
            <a:picLocks noChangeAspect="1"/>
          </p:cNvPicPr>
          <p:nvPr/>
        </p:nvPicPr>
        <p:blipFill>
          <a:blip r:embed="rId2"/>
          <a:stretch>
            <a:fillRect/>
          </a:stretch>
        </p:blipFill>
        <p:spPr>
          <a:xfrm>
            <a:off x="871191" y="1364969"/>
            <a:ext cx="4717912" cy="333231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CEAC1D6-6DD3-D27D-4BE9-44D13A39B408}"/>
              </a:ext>
            </a:extLst>
          </p:cNvPr>
          <p:cNvPicPr>
            <a:picLocks noChangeAspect="1"/>
          </p:cNvPicPr>
          <p:nvPr/>
        </p:nvPicPr>
        <p:blipFill>
          <a:blip r:embed="rId3"/>
          <a:stretch>
            <a:fillRect/>
          </a:stretch>
        </p:blipFill>
        <p:spPr>
          <a:xfrm>
            <a:off x="6992434" y="625223"/>
            <a:ext cx="4485801" cy="4957427"/>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BC70E84-4E0A-FEE2-FF56-B2306DB0C047}"/>
              </a:ext>
            </a:extLst>
          </p:cNvPr>
          <p:cNvSpPr txBox="1"/>
          <p:nvPr/>
        </p:nvSpPr>
        <p:spPr>
          <a:xfrm>
            <a:off x="521406" y="4910969"/>
            <a:ext cx="4797430"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Recurrences are observed in post-NAT ctDNA- (Natera exome assay)</a:t>
            </a:r>
          </a:p>
        </p:txBody>
      </p:sp>
    </p:spTree>
    <p:extLst>
      <p:ext uri="{BB962C8B-B14F-4D97-AF65-F5344CB8AC3E}">
        <p14:creationId xmlns:p14="http://schemas.microsoft.com/office/powerpoint/2010/main" val="3078129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434F6-7CA8-105D-45D4-5A6A0EE05FD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14B9DD1-9293-96E9-D3B8-FBF6220DB7E4}"/>
              </a:ext>
            </a:extLst>
          </p:cNvPr>
          <p:cNvSpPr/>
          <p:nvPr/>
        </p:nvSpPr>
        <p:spPr>
          <a:xfrm>
            <a:off x="0" y="0"/>
            <a:ext cx="12192000" cy="286603"/>
          </a:xfrm>
          <a:prstGeom prst="rect">
            <a:avLst/>
          </a:prstGeom>
          <a:solidFill>
            <a:srgbClr val="0033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9ED03F52-A244-48B8-E2AE-CBBBC11A562B}"/>
              </a:ext>
            </a:extLst>
          </p:cNvPr>
          <p:cNvSpPr/>
          <p:nvPr/>
        </p:nvSpPr>
        <p:spPr>
          <a:xfrm>
            <a:off x="0" y="6755642"/>
            <a:ext cx="12192000" cy="102358"/>
          </a:xfrm>
          <a:prstGeom prst="rect">
            <a:avLst/>
          </a:prstGeom>
          <a:solidFill>
            <a:srgbClr val="3F8C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7">
            <a:extLst>
              <a:ext uri="{FF2B5EF4-FFF2-40B4-BE49-F238E27FC236}">
                <a16:creationId xmlns:a16="http://schemas.microsoft.com/office/drawing/2014/main" id="{E3B66CCE-C664-0F35-1326-7D41C029AAFF}"/>
              </a:ext>
            </a:extLst>
          </p:cNvPr>
          <p:cNvSpPr txBox="1">
            <a:spLocks/>
          </p:cNvSpPr>
          <p:nvPr/>
        </p:nvSpPr>
        <p:spPr>
          <a:xfrm>
            <a:off x="150125" y="286604"/>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3F8C35"/>
                </a:solidFill>
                <a:effectLst/>
                <a:uLnTx/>
                <a:uFillTx/>
                <a:latin typeface="Aptos Display" panose="02110004020202020204"/>
                <a:ea typeface="+mj-ea"/>
                <a:cs typeface="+mj-cs"/>
              </a:rPr>
              <a:t>DARE trial </a:t>
            </a:r>
          </a:p>
        </p:txBody>
      </p:sp>
      <p:sp>
        <p:nvSpPr>
          <p:cNvPr id="3" name="Title 7">
            <a:extLst>
              <a:ext uri="{FF2B5EF4-FFF2-40B4-BE49-F238E27FC236}">
                <a16:creationId xmlns:a16="http://schemas.microsoft.com/office/drawing/2014/main" id="{033A0421-B6D3-8A5D-A21C-5408685E91A7}"/>
              </a:ext>
            </a:extLst>
          </p:cNvPr>
          <p:cNvSpPr txBox="1">
            <a:spLocks/>
          </p:cNvSpPr>
          <p:nvPr/>
        </p:nvSpPr>
        <p:spPr>
          <a:xfrm>
            <a:off x="160689" y="5908551"/>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F8C35"/>
                </a:solidFill>
                <a:effectLst/>
                <a:uLnTx/>
                <a:uFillTx/>
                <a:latin typeface="Aptos Display" panose="02110004020202020204"/>
                <a:ea typeface="+mj-ea"/>
                <a:cs typeface="+mj-cs"/>
              </a:rPr>
              <a:t>Pusztai L, et al, ASCO 2025</a:t>
            </a:r>
          </a:p>
        </p:txBody>
      </p:sp>
      <p:sp>
        <p:nvSpPr>
          <p:cNvPr id="7" name="TextBox 6">
            <a:extLst>
              <a:ext uri="{FF2B5EF4-FFF2-40B4-BE49-F238E27FC236}">
                <a16:creationId xmlns:a16="http://schemas.microsoft.com/office/drawing/2014/main" id="{1C51A929-0C19-4F09-69D9-33B8B1708160}"/>
              </a:ext>
            </a:extLst>
          </p:cNvPr>
          <p:cNvSpPr txBox="1"/>
          <p:nvPr/>
        </p:nvSpPr>
        <p:spPr>
          <a:xfrm>
            <a:off x="549753" y="1344121"/>
            <a:ext cx="11263745"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Interim analysis of n=507 registered subjects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ctDNA monitoring and interventional study w/ Natera exome assay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Pts with ctDNA+ randomized to switch to </a:t>
            </a:r>
            <a:r>
              <a:rPr kumimoji="0" lang="en-US" sz="2800" b="0" i="0" u="none" strike="noStrike" kern="1200" cap="none" spc="0" normalizeH="0" baseline="0" noProof="0" dirty="0" err="1">
                <a:ln>
                  <a:noFill/>
                </a:ln>
                <a:solidFill>
                  <a:srgbClr val="00338E"/>
                </a:solidFill>
                <a:effectLst/>
                <a:uLnTx/>
                <a:uFillTx/>
                <a:latin typeface="Aptos" panose="02110004020202020204"/>
                <a:ea typeface="+mn-ea"/>
                <a:cs typeface="+mn-cs"/>
              </a:rPr>
              <a:t>fulvestrant</a:t>
            </a: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/palbociclib</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Ongoing enrollment, not yet at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B17683AD-ECAF-697B-94A7-A21726DDCB71}"/>
              </a:ext>
            </a:extLst>
          </p:cNvPr>
          <p:cNvSpPr txBox="1"/>
          <p:nvPr/>
        </p:nvSpPr>
        <p:spPr>
          <a:xfrm>
            <a:off x="893113" y="3518298"/>
            <a:ext cx="3985835" cy="230832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ER+ high risk EBC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&gt;15% predicted recurrence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(or) high genomic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(or) T&gt;5cm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(or) 4+ LN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(or) grade 3 &amp; 1-3LN/T&gt;3cm </a:t>
            </a:r>
          </a:p>
        </p:txBody>
      </p:sp>
      <p:sp>
        <p:nvSpPr>
          <p:cNvPr id="9" name="Arrow: Right 8">
            <a:extLst>
              <a:ext uri="{FF2B5EF4-FFF2-40B4-BE49-F238E27FC236}">
                <a16:creationId xmlns:a16="http://schemas.microsoft.com/office/drawing/2014/main" id="{B9B43B68-5ABE-000A-DC93-99541EF0FF6B}"/>
              </a:ext>
            </a:extLst>
          </p:cNvPr>
          <p:cNvSpPr/>
          <p:nvPr/>
        </p:nvSpPr>
        <p:spPr>
          <a:xfrm>
            <a:off x="5442527" y="470732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EF7E3893-4CE6-3427-D760-A48B38ECAB20}"/>
              </a:ext>
            </a:extLst>
          </p:cNvPr>
          <p:cNvSpPr txBox="1"/>
          <p:nvPr/>
        </p:nvSpPr>
        <p:spPr>
          <a:xfrm>
            <a:off x="5245931" y="3870537"/>
            <a:ext cx="1371600" cy="830997"/>
          </a:xfrm>
          <a:prstGeom prst="rect">
            <a:avLst/>
          </a:prstGeom>
          <a:no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ctDNA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&amp;  CT</a:t>
            </a:r>
          </a:p>
        </p:txBody>
      </p:sp>
      <p:sp>
        <p:nvSpPr>
          <p:cNvPr id="11" name="TextBox 10">
            <a:extLst>
              <a:ext uri="{FF2B5EF4-FFF2-40B4-BE49-F238E27FC236}">
                <a16:creationId xmlns:a16="http://schemas.microsoft.com/office/drawing/2014/main" id="{DD399943-A509-320C-6045-BF38776636D4}"/>
              </a:ext>
            </a:extLst>
          </p:cNvPr>
          <p:cNvSpPr txBox="1"/>
          <p:nvPr/>
        </p:nvSpPr>
        <p:spPr>
          <a:xfrm>
            <a:off x="7181110" y="3518298"/>
            <a:ext cx="3499590" cy="230061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q6mo ctDNA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If ctDNA+: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Enroll 1:1 to switch to </a:t>
            </a:r>
            <a:r>
              <a:rPr kumimoji="0" lang="en-US" sz="2400" b="1" i="0" u="none" strike="noStrike" kern="1200" cap="none" spc="0" normalizeH="0" baseline="0" noProof="0" dirty="0" err="1">
                <a:ln>
                  <a:noFill/>
                </a:ln>
                <a:solidFill>
                  <a:prstClr val="white"/>
                </a:solidFill>
                <a:effectLst/>
                <a:uLnTx/>
                <a:uFillTx/>
                <a:latin typeface="Aptos" panose="02110004020202020204"/>
                <a:ea typeface="+mn-ea"/>
                <a:cs typeface="+mn-cs"/>
              </a:rPr>
              <a:t>fulv</a:t>
            </a: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US" sz="2400" b="1" i="0" u="none" strike="noStrike" kern="1200" cap="none" spc="0" normalizeH="0" baseline="0" noProof="0" dirty="0" err="1">
                <a:ln>
                  <a:noFill/>
                </a:ln>
                <a:solidFill>
                  <a:prstClr val="white"/>
                </a:solidFill>
                <a:effectLst/>
                <a:uLnTx/>
                <a:uFillTx/>
                <a:latin typeface="Aptos" panose="02110004020202020204"/>
                <a:ea typeface="+mn-ea"/>
                <a:cs typeface="+mn-cs"/>
              </a:rPr>
              <a:t>palbo</a:t>
            </a:r>
            <a:endPar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3491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B60C-764A-D080-C6CA-0E33571CE38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F574A5-1AD5-658C-BA08-CC05054E57D0}"/>
              </a:ext>
            </a:extLst>
          </p:cNvPr>
          <p:cNvSpPr/>
          <p:nvPr/>
        </p:nvSpPr>
        <p:spPr>
          <a:xfrm>
            <a:off x="0" y="0"/>
            <a:ext cx="12192000" cy="286603"/>
          </a:xfrm>
          <a:prstGeom prst="rect">
            <a:avLst/>
          </a:prstGeom>
          <a:solidFill>
            <a:srgbClr val="0033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E346A84A-BA87-CDC6-1778-FFBBDF13825A}"/>
              </a:ext>
            </a:extLst>
          </p:cNvPr>
          <p:cNvSpPr/>
          <p:nvPr/>
        </p:nvSpPr>
        <p:spPr>
          <a:xfrm>
            <a:off x="0" y="6755642"/>
            <a:ext cx="12192000" cy="102358"/>
          </a:xfrm>
          <a:prstGeom prst="rect">
            <a:avLst/>
          </a:prstGeom>
          <a:solidFill>
            <a:srgbClr val="3F8C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7">
            <a:extLst>
              <a:ext uri="{FF2B5EF4-FFF2-40B4-BE49-F238E27FC236}">
                <a16:creationId xmlns:a16="http://schemas.microsoft.com/office/drawing/2014/main" id="{3476D8E4-69ED-7D02-EA2C-C2070B563862}"/>
              </a:ext>
            </a:extLst>
          </p:cNvPr>
          <p:cNvSpPr txBox="1">
            <a:spLocks/>
          </p:cNvSpPr>
          <p:nvPr/>
        </p:nvSpPr>
        <p:spPr>
          <a:xfrm>
            <a:off x="150125" y="286604"/>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3F8C35"/>
                </a:solidFill>
                <a:effectLst/>
                <a:uLnTx/>
                <a:uFillTx/>
                <a:latin typeface="Aptos Display" panose="02110004020202020204"/>
                <a:ea typeface="+mj-ea"/>
                <a:cs typeface="+mj-cs"/>
              </a:rPr>
              <a:t>DARE: cumulative ctDNA+ detection</a:t>
            </a:r>
          </a:p>
        </p:txBody>
      </p:sp>
      <p:sp>
        <p:nvSpPr>
          <p:cNvPr id="2" name="Title 7">
            <a:extLst>
              <a:ext uri="{FF2B5EF4-FFF2-40B4-BE49-F238E27FC236}">
                <a16:creationId xmlns:a16="http://schemas.microsoft.com/office/drawing/2014/main" id="{3EE85769-D2D5-8BDB-F570-8B289ACA5425}"/>
              </a:ext>
            </a:extLst>
          </p:cNvPr>
          <p:cNvSpPr txBox="1">
            <a:spLocks/>
          </p:cNvSpPr>
          <p:nvPr/>
        </p:nvSpPr>
        <p:spPr>
          <a:xfrm>
            <a:off x="160689" y="5908551"/>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F8C35"/>
                </a:solidFill>
                <a:effectLst/>
                <a:uLnTx/>
                <a:uFillTx/>
                <a:latin typeface="Aptos Display" panose="02110004020202020204"/>
                <a:ea typeface="+mj-ea"/>
                <a:cs typeface="+mj-cs"/>
              </a:rPr>
              <a:t>Pusztai L, et al, ASCO 2025</a:t>
            </a:r>
          </a:p>
        </p:txBody>
      </p:sp>
      <p:pic>
        <p:nvPicPr>
          <p:cNvPr id="7" name="Picture 2">
            <a:extLst>
              <a:ext uri="{FF2B5EF4-FFF2-40B4-BE49-F238E27FC236}">
                <a16:creationId xmlns:a16="http://schemas.microsoft.com/office/drawing/2014/main" id="{7FF1154C-84B9-C77E-BC8F-AD831CEBE7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5" t="16277" r="36842" b="15544"/>
          <a:stretch>
            <a:fillRect/>
          </a:stretch>
        </p:blipFill>
        <p:spPr bwMode="auto">
          <a:xfrm>
            <a:off x="5372576" y="1510146"/>
            <a:ext cx="6486914" cy="4294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B7704354-1AF2-2501-7E8C-AC9B545BE27A}"/>
              </a:ext>
            </a:extLst>
          </p:cNvPr>
          <p:cNvSpPr txBox="1"/>
          <p:nvPr/>
        </p:nvSpPr>
        <p:spPr>
          <a:xfrm>
            <a:off x="332510" y="1510146"/>
            <a:ext cx="4797430" cy="48320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29m median f/u</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n=37 positive initially &amp; n=23 subsequent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First ctDNA could be 6mo to 7y post-surgery and therefore </a:t>
            </a:r>
            <a:r>
              <a:rPr kumimoji="0" lang="en-US" sz="2800" b="0" i="1" u="sng" strike="noStrike" kern="1200" cap="none" spc="0" normalizeH="0" baseline="0" noProof="0" dirty="0">
                <a:ln>
                  <a:noFill/>
                </a:ln>
                <a:solidFill>
                  <a:srgbClr val="00338E"/>
                </a:solidFill>
                <a:effectLst/>
                <a:uLnTx/>
                <a:uFillTx/>
                <a:latin typeface="Aptos" panose="02110004020202020204"/>
                <a:ea typeface="+mn-ea"/>
                <a:cs typeface="+mn-cs"/>
              </a:rPr>
              <a:t>the curve does not reflect true incidence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Aptos" panose="02110004020202020204"/>
                <a:ea typeface="+mn-ea"/>
                <a:cs typeface="+mn-cs"/>
              </a:rPr>
              <a:t>27% (n=16/60) of ctDNA+ already had recurrence on imaging</a:t>
            </a: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651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CB211-1D74-BF13-B1B6-74F2BB7E4E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4684031-4636-0B5E-1C8F-0CA50C58E39C}"/>
              </a:ext>
            </a:extLst>
          </p:cNvPr>
          <p:cNvSpPr/>
          <p:nvPr/>
        </p:nvSpPr>
        <p:spPr>
          <a:xfrm>
            <a:off x="0" y="0"/>
            <a:ext cx="12192000" cy="286603"/>
          </a:xfrm>
          <a:prstGeom prst="rect">
            <a:avLst/>
          </a:prstGeom>
          <a:solidFill>
            <a:srgbClr val="0033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CE6A442A-0DFF-103F-BB45-D3C0918AFBCD}"/>
              </a:ext>
            </a:extLst>
          </p:cNvPr>
          <p:cNvSpPr/>
          <p:nvPr/>
        </p:nvSpPr>
        <p:spPr>
          <a:xfrm>
            <a:off x="0" y="6755642"/>
            <a:ext cx="12192000" cy="102358"/>
          </a:xfrm>
          <a:prstGeom prst="rect">
            <a:avLst/>
          </a:prstGeom>
          <a:solidFill>
            <a:srgbClr val="3F8C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7">
            <a:extLst>
              <a:ext uri="{FF2B5EF4-FFF2-40B4-BE49-F238E27FC236}">
                <a16:creationId xmlns:a16="http://schemas.microsoft.com/office/drawing/2014/main" id="{2430912D-0087-5B31-C179-7784CF09B368}"/>
              </a:ext>
            </a:extLst>
          </p:cNvPr>
          <p:cNvSpPr txBox="1">
            <a:spLocks/>
          </p:cNvSpPr>
          <p:nvPr/>
        </p:nvSpPr>
        <p:spPr>
          <a:xfrm>
            <a:off x="150125" y="286604"/>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3F8C35"/>
                </a:solidFill>
                <a:effectLst/>
                <a:uLnTx/>
                <a:uFillTx/>
                <a:latin typeface="Aptos Display" panose="02110004020202020204"/>
                <a:ea typeface="+mj-ea"/>
                <a:cs typeface="+mj-cs"/>
              </a:rPr>
              <a:t>DARE: RFS curves</a:t>
            </a:r>
          </a:p>
        </p:txBody>
      </p:sp>
      <p:sp>
        <p:nvSpPr>
          <p:cNvPr id="2" name="Title 7">
            <a:extLst>
              <a:ext uri="{FF2B5EF4-FFF2-40B4-BE49-F238E27FC236}">
                <a16:creationId xmlns:a16="http://schemas.microsoft.com/office/drawing/2014/main" id="{903634F6-7665-C62C-9CF2-EA485EF12F5E}"/>
              </a:ext>
            </a:extLst>
          </p:cNvPr>
          <p:cNvSpPr txBox="1">
            <a:spLocks/>
          </p:cNvSpPr>
          <p:nvPr/>
        </p:nvSpPr>
        <p:spPr>
          <a:xfrm>
            <a:off x="160689" y="5908551"/>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F8C35"/>
                </a:solidFill>
                <a:effectLst/>
                <a:uLnTx/>
                <a:uFillTx/>
                <a:latin typeface="Aptos Display" panose="02110004020202020204"/>
                <a:ea typeface="+mj-ea"/>
                <a:cs typeface="+mj-cs"/>
              </a:rPr>
              <a:t>Pusztai L, et al, ASCO 2025</a:t>
            </a:r>
          </a:p>
        </p:txBody>
      </p:sp>
      <p:sp>
        <p:nvSpPr>
          <p:cNvPr id="8" name="TextBox 7">
            <a:extLst>
              <a:ext uri="{FF2B5EF4-FFF2-40B4-BE49-F238E27FC236}">
                <a16:creationId xmlns:a16="http://schemas.microsoft.com/office/drawing/2014/main" id="{B9661858-F6AD-242A-1692-FF47094C145A}"/>
              </a:ext>
            </a:extLst>
          </p:cNvPr>
          <p:cNvSpPr txBox="1"/>
          <p:nvPr/>
        </p:nvSpPr>
        <p:spPr>
          <a:xfrm>
            <a:off x="160689" y="4586237"/>
            <a:ext cx="5586967"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ctDNA+ conversion rate in high-risk ER+ was ~3% per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62D51F4-D4C4-08D5-C724-D239A6410B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5" t="14466" r="52427" b="43571"/>
          <a:stretch>
            <a:fillRect/>
          </a:stretch>
        </p:blipFill>
        <p:spPr bwMode="auto">
          <a:xfrm>
            <a:off x="421946" y="1291858"/>
            <a:ext cx="5325711" cy="2834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4C889049-517B-1266-8068-726CEF4A88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01" t="14466" r="4984" b="43571"/>
          <a:stretch>
            <a:fillRect/>
          </a:stretch>
        </p:blipFill>
        <p:spPr bwMode="auto">
          <a:xfrm>
            <a:off x="6307185" y="1256705"/>
            <a:ext cx="5225687" cy="2834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20F9880E-DD1D-F907-2EA3-C348583E8EB4}"/>
              </a:ext>
            </a:extLst>
          </p:cNvPr>
          <p:cNvSpPr txBox="1"/>
          <p:nvPr/>
        </p:nvSpPr>
        <p:spPr>
          <a:xfrm>
            <a:off x="6521312" y="4586237"/>
            <a:ext cx="5225687" cy="181588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Patients who persistently test ctDNA- have ~0% recurrence during that interval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4434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74742-0F56-6B73-5BDF-8F530FFD875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A9731DA-3939-F1CE-4402-E5C533183939}"/>
              </a:ext>
            </a:extLst>
          </p:cNvPr>
          <p:cNvSpPr/>
          <p:nvPr/>
        </p:nvSpPr>
        <p:spPr>
          <a:xfrm>
            <a:off x="0" y="0"/>
            <a:ext cx="12192000" cy="286603"/>
          </a:xfrm>
          <a:prstGeom prst="rect">
            <a:avLst/>
          </a:prstGeom>
          <a:solidFill>
            <a:srgbClr val="0033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E718F78F-49EA-6980-1E95-955A5103768E}"/>
              </a:ext>
            </a:extLst>
          </p:cNvPr>
          <p:cNvSpPr/>
          <p:nvPr/>
        </p:nvSpPr>
        <p:spPr>
          <a:xfrm>
            <a:off x="0" y="6755642"/>
            <a:ext cx="12192000" cy="102358"/>
          </a:xfrm>
          <a:prstGeom prst="rect">
            <a:avLst/>
          </a:prstGeom>
          <a:solidFill>
            <a:srgbClr val="3F8C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7">
            <a:extLst>
              <a:ext uri="{FF2B5EF4-FFF2-40B4-BE49-F238E27FC236}">
                <a16:creationId xmlns:a16="http://schemas.microsoft.com/office/drawing/2014/main" id="{047ECC41-8AB9-908F-6DC3-F91A027F6348}"/>
              </a:ext>
            </a:extLst>
          </p:cNvPr>
          <p:cNvSpPr txBox="1">
            <a:spLocks/>
          </p:cNvSpPr>
          <p:nvPr/>
        </p:nvSpPr>
        <p:spPr>
          <a:xfrm>
            <a:off x="150125" y="286604"/>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3F8C35"/>
                </a:solidFill>
                <a:effectLst/>
                <a:uLnTx/>
                <a:uFillTx/>
                <a:latin typeface="Aptos Display" panose="02110004020202020204"/>
                <a:ea typeface="+mj-ea"/>
                <a:cs typeface="+mj-cs"/>
              </a:rPr>
              <a:t>DARE: intervention</a:t>
            </a:r>
          </a:p>
        </p:txBody>
      </p:sp>
      <p:sp>
        <p:nvSpPr>
          <p:cNvPr id="2" name="Title 7">
            <a:extLst>
              <a:ext uri="{FF2B5EF4-FFF2-40B4-BE49-F238E27FC236}">
                <a16:creationId xmlns:a16="http://schemas.microsoft.com/office/drawing/2014/main" id="{B09656B7-E38F-6155-5714-B158F3235090}"/>
              </a:ext>
            </a:extLst>
          </p:cNvPr>
          <p:cNvSpPr txBox="1">
            <a:spLocks/>
          </p:cNvSpPr>
          <p:nvPr/>
        </p:nvSpPr>
        <p:spPr>
          <a:xfrm>
            <a:off x="160689" y="5908551"/>
            <a:ext cx="12041874" cy="8598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F8C35"/>
                </a:solidFill>
                <a:effectLst/>
                <a:uLnTx/>
                <a:uFillTx/>
                <a:latin typeface="Aptos Display" panose="02110004020202020204"/>
                <a:ea typeface="+mj-ea"/>
                <a:cs typeface="+mj-cs"/>
              </a:rPr>
              <a:t>Pusztai L, et al, ASCO 2025</a:t>
            </a:r>
          </a:p>
        </p:txBody>
      </p:sp>
      <p:pic>
        <p:nvPicPr>
          <p:cNvPr id="7" name="Picture 2">
            <a:extLst>
              <a:ext uri="{FF2B5EF4-FFF2-40B4-BE49-F238E27FC236}">
                <a16:creationId xmlns:a16="http://schemas.microsoft.com/office/drawing/2014/main" id="{F7DD3BEF-6C9E-0D10-1A7E-3D4FE84438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4" t="13854" r="53567" b="14102"/>
          <a:stretch>
            <a:fillRect/>
          </a:stretch>
        </p:blipFill>
        <p:spPr bwMode="auto">
          <a:xfrm>
            <a:off x="6337304" y="874783"/>
            <a:ext cx="5075080" cy="5108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AEA708AF-BF73-05DF-1E50-2E6AB4469951}"/>
              </a:ext>
            </a:extLst>
          </p:cNvPr>
          <p:cNvSpPr txBox="1"/>
          <p:nvPr/>
        </p:nvSpPr>
        <p:spPr>
          <a:xfrm>
            <a:off x="304800" y="2305614"/>
            <a:ext cx="4797430"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rPr>
              <a:t>Fewer patients with ctDNA decrease at 3 months had clinical relapse </a:t>
            </a: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8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6164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A0B6CE-3020-8B7B-CF66-640D95950703}"/>
              </a:ext>
            </a:extLst>
          </p:cNvPr>
          <p:cNvSpPr/>
          <p:nvPr/>
        </p:nvSpPr>
        <p:spPr>
          <a:xfrm>
            <a:off x="10820400" y="434165"/>
            <a:ext cx="1371600" cy="1928035"/>
          </a:xfrm>
          <a:prstGeom prst="rect">
            <a:avLst/>
          </a:prstGeom>
          <a:solidFill>
            <a:srgbClr val="FAE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DAFD005-6E48-504E-8291-AB601F58F775}"/>
              </a:ext>
            </a:extLst>
          </p:cNvPr>
          <p:cNvSpPr txBox="1">
            <a:spLocks/>
          </p:cNvSpPr>
          <p:nvPr/>
        </p:nvSpPr>
        <p:spPr>
          <a:xfrm>
            <a:off x="0" y="685800"/>
            <a:ext cx="12192000" cy="609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a:t>Clinical Utility of Molecular Diagnostics in Breast Cancer</a:t>
            </a:r>
          </a:p>
        </p:txBody>
      </p:sp>
      <p:sp>
        <p:nvSpPr>
          <p:cNvPr id="4" name="Content Placeholder 2">
            <a:extLst>
              <a:ext uri="{FF2B5EF4-FFF2-40B4-BE49-F238E27FC236}">
                <a16:creationId xmlns:a16="http://schemas.microsoft.com/office/drawing/2014/main" id="{912E59C1-9940-9D49-9007-9303CCAD7FC0}"/>
              </a:ext>
            </a:extLst>
          </p:cNvPr>
          <p:cNvSpPr txBox="1">
            <a:spLocks/>
          </p:cNvSpPr>
          <p:nvPr/>
        </p:nvSpPr>
        <p:spPr>
          <a:xfrm>
            <a:off x="228600" y="1654970"/>
            <a:ext cx="11734800" cy="42672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C00000"/>
              </a:buClr>
            </a:pPr>
            <a:r>
              <a:rPr lang="en-US" sz="2400" dirty="0">
                <a:latin typeface="Arial" panose="020B0604020202020204" pitchFamily="34" charset="0"/>
                <a:cs typeface="Arial" panose="020B0604020202020204" pitchFamily="34" charset="0"/>
              </a:rPr>
              <a:t>Molecular analysis can be used to identify actionable mutations in luminal MBC (</a:t>
            </a:r>
            <a:r>
              <a:rPr lang="en-US" sz="2400" i="1" dirty="0">
                <a:latin typeface="Arial" panose="020B0604020202020204" pitchFamily="34" charset="0"/>
                <a:cs typeface="Arial" panose="020B0604020202020204" pitchFamily="34" charset="0"/>
              </a:rPr>
              <a:t>ESR1, PI3KCA, HER2, HER3, AKT, PIK3CA, PTEN</a:t>
            </a:r>
            <a:r>
              <a:rPr lang="en-US" sz="2400" dirty="0">
                <a:latin typeface="Arial" panose="020B0604020202020204" pitchFamily="34" charset="0"/>
                <a:cs typeface="Arial" panose="020B0604020202020204" pitchFamily="34" charset="0"/>
              </a:rPr>
              <a:t>) and subtype agnostic MBC (MSI High, High TMB, </a:t>
            </a:r>
            <a:r>
              <a:rPr lang="en-US" sz="2400" i="1" dirty="0">
                <a:latin typeface="Arial" panose="020B0604020202020204" pitchFamily="34" charset="0"/>
                <a:cs typeface="Arial" panose="020B0604020202020204" pitchFamily="34" charset="0"/>
              </a:rPr>
              <a:t>NTRK</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RET</a:t>
            </a:r>
            <a:r>
              <a:rPr lang="en-US" sz="2400" dirty="0">
                <a:latin typeface="Arial" panose="020B0604020202020204" pitchFamily="34" charset="0"/>
                <a:cs typeface="Arial" panose="020B0604020202020204" pitchFamily="34" charset="0"/>
              </a:rPr>
              <a:t> fusion genes and mutant </a:t>
            </a:r>
            <a:r>
              <a:rPr lang="en-US" sz="2400" i="1" dirty="0">
                <a:latin typeface="Arial" panose="020B0604020202020204" pitchFamily="34" charset="0"/>
                <a:cs typeface="Arial" panose="020B0604020202020204" pitchFamily="34" charset="0"/>
              </a:rPr>
              <a:t>BRAF</a:t>
            </a:r>
            <a:r>
              <a:rPr lang="en-US" sz="2400" dirty="0">
                <a:latin typeface="Arial" panose="020B0604020202020204" pitchFamily="34" charset="0"/>
                <a:cs typeface="Arial" panose="020B0604020202020204" pitchFamily="34" charset="0"/>
              </a:rPr>
              <a:t>)</a:t>
            </a:r>
          </a:p>
          <a:p>
            <a:pPr>
              <a:spcAft>
                <a:spcPts val="600"/>
              </a:spcAft>
              <a:buClr>
                <a:srgbClr val="C00000"/>
              </a:buClr>
            </a:pPr>
            <a:r>
              <a:rPr lang="en-US" sz="2400" dirty="0">
                <a:latin typeface="Arial" panose="020B0604020202020204" pitchFamily="34" charset="0"/>
                <a:cs typeface="Arial" panose="020B0604020202020204" pitchFamily="34" charset="0"/>
              </a:rPr>
              <a:t>Serial genomic profiling identifies driver mutations occurring with clonal evolution with treatment resistance</a:t>
            </a:r>
          </a:p>
          <a:p>
            <a:pPr>
              <a:spcAft>
                <a:spcPts val="600"/>
              </a:spcAft>
              <a:buClr>
                <a:srgbClr val="C00000"/>
              </a:buClr>
            </a:pPr>
            <a:r>
              <a:rPr lang="en-US" sz="2400" dirty="0">
                <a:latin typeface="Arial" panose="020B0604020202020204" pitchFamily="34" charset="0"/>
                <a:cs typeface="Arial" panose="020B0604020202020204" pitchFamily="34" charset="0"/>
              </a:rPr>
              <a:t>ctDNA can identify MBC and EBC pts with resistant subclinical disease for trial participation</a:t>
            </a:r>
          </a:p>
          <a:p>
            <a:pPr>
              <a:spcAft>
                <a:spcPts val="600"/>
              </a:spcAft>
              <a:buClr>
                <a:srgbClr val="C00000"/>
              </a:buClr>
            </a:pPr>
            <a:r>
              <a:rPr lang="en-US" sz="2400" dirty="0">
                <a:latin typeface="Arial" panose="020B0604020202020204" pitchFamily="34" charset="0"/>
                <a:cs typeface="Arial" panose="020B0604020202020204" pitchFamily="34" charset="0"/>
              </a:rPr>
              <a:t>Not SOC to monitor ctDNA in EBC pts – benefit of changing therapy unknown</a:t>
            </a:r>
          </a:p>
          <a:p>
            <a:pPr>
              <a:spcAft>
                <a:spcPts val="600"/>
              </a:spcAft>
              <a:buClr>
                <a:srgbClr val="C00000"/>
              </a:buClr>
            </a:pPr>
            <a:r>
              <a:rPr lang="en-US" sz="2400" dirty="0">
                <a:latin typeface="Arial" panose="020B0604020202020204" pitchFamily="34" charset="0"/>
                <a:cs typeface="Arial" panose="020B0604020202020204" pitchFamily="34" charset="0"/>
              </a:rPr>
              <a:t>Caution: ctDNA or tissue NGS mutations with potential germline risk implications – need to obtain germline testing, inform patients and refer for genetic counselling</a:t>
            </a:r>
          </a:p>
        </p:txBody>
      </p:sp>
      <p:sp>
        <p:nvSpPr>
          <p:cNvPr id="5" name="Rectangle 4">
            <a:extLst>
              <a:ext uri="{FF2B5EF4-FFF2-40B4-BE49-F238E27FC236}">
                <a16:creationId xmlns:a16="http://schemas.microsoft.com/office/drawing/2014/main" id="{6E88DC57-15F8-6B11-D367-2D4ADF7E3913}"/>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957928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954" y="5349302"/>
            <a:ext cx="8831058" cy="1046888"/>
          </a:xfrm>
          <a:ln>
            <a:solidFill>
              <a:schemeClr val="tx1"/>
            </a:solidFill>
          </a:ln>
        </p:spPr>
        <p:txBody>
          <a:bodyPr>
            <a:normAutofit fontScale="90000"/>
          </a:bodyPr>
          <a:lstStyle/>
          <a:p>
            <a:pPr algn="ctr"/>
            <a:r>
              <a:rPr lang="en-GB" sz="2400" i="1" dirty="0"/>
              <a:t>PIK3CA</a:t>
            </a:r>
            <a:r>
              <a:rPr lang="en-GB" sz="2400" dirty="0"/>
              <a:t> and </a:t>
            </a:r>
            <a:r>
              <a:rPr lang="en-GB" sz="2400" i="1" dirty="0"/>
              <a:t>RB1</a:t>
            </a:r>
            <a:r>
              <a:rPr lang="en-GB" sz="2400" dirty="0"/>
              <a:t> mutations are enriched at EOT</a:t>
            </a:r>
            <a:br>
              <a:rPr lang="en-GB" sz="2400" dirty="0"/>
            </a:br>
            <a:r>
              <a:rPr lang="en-GB" sz="2400" dirty="0">
                <a:solidFill>
                  <a:srgbClr val="FF0000"/>
                </a:solidFill>
              </a:rPr>
              <a:t>6% pts with </a:t>
            </a:r>
            <a:r>
              <a:rPr lang="en-GB" sz="2400" i="1" dirty="0">
                <a:solidFill>
                  <a:srgbClr val="FF0000"/>
                </a:solidFill>
              </a:rPr>
              <a:t>PIK3CA</a:t>
            </a:r>
            <a:r>
              <a:rPr lang="en-GB" sz="2400" dirty="0">
                <a:solidFill>
                  <a:srgbClr val="FF0000"/>
                </a:solidFill>
              </a:rPr>
              <a:t> mutation at progression on fulvestrant +/- palbociclib, not present at baseline </a:t>
            </a:r>
          </a:p>
        </p:txBody>
      </p:sp>
      <p:sp>
        <p:nvSpPr>
          <p:cNvPr id="33" name="TextBox 32"/>
          <p:cNvSpPr txBox="1"/>
          <p:nvPr/>
        </p:nvSpPr>
        <p:spPr>
          <a:xfrm>
            <a:off x="9853663" y="2119713"/>
            <a:ext cx="1016000" cy="261610"/>
          </a:xfrm>
          <a:prstGeom prst="rect">
            <a:avLst/>
          </a:prstGeom>
          <a:noFill/>
        </p:spPr>
        <p:txBody>
          <a:bodyPr wrap="square" rtlCol="0">
            <a:spAutoFit/>
          </a:bodyPr>
          <a:lstStyle/>
          <a:p>
            <a:pPr defTabSz="457200">
              <a:defRPr/>
            </a:pPr>
            <a:r>
              <a:rPr lang="en-GB" sz="1100" i="1" dirty="0">
                <a:solidFill>
                  <a:srgbClr val="000000"/>
                </a:solidFill>
                <a:latin typeface="Calibri"/>
              </a:rPr>
              <a:t>P</a:t>
            </a:r>
            <a:r>
              <a:rPr lang="en-GB" sz="1100" dirty="0">
                <a:solidFill>
                  <a:srgbClr val="000000"/>
                </a:solidFill>
                <a:latin typeface="Calibri"/>
              </a:rPr>
              <a:t> = .00018</a:t>
            </a:r>
          </a:p>
        </p:txBody>
      </p:sp>
      <p:sp>
        <p:nvSpPr>
          <p:cNvPr id="34" name="TextBox 33"/>
          <p:cNvSpPr txBox="1"/>
          <p:nvPr/>
        </p:nvSpPr>
        <p:spPr>
          <a:xfrm>
            <a:off x="9853903" y="3181551"/>
            <a:ext cx="1016000" cy="261610"/>
          </a:xfrm>
          <a:prstGeom prst="rect">
            <a:avLst/>
          </a:prstGeom>
          <a:noFill/>
        </p:spPr>
        <p:txBody>
          <a:bodyPr wrap="square" rtlCol="0">
            <a:spAutoFit/>
          </a:bodyPr>
          <a:lstStyle/>
          <a:p>
            <a:pPr defTabSz="457200">
              <a:defRPr/>
            </a:pPr>
            <a:r>
              <a:rPr lang="en-GB" sz="1100" i="1" dirty="0">
                <a:solidFill>
                  <a:srgbClr val="000000"/>
                </a:solidFill>
                <a:latin typeface="Calibri"/>
              </a:rPr>
              <a:t>P</a:t>
            </a:r>
            <a:r>
              <a:rPr lang="en-GB" sz="1100" dirty="0">
                <a:solidFill>
                  <a:srgbClr val="000000"/>
                </a:solidFill>
                <a:latin typeface="Calibri"/>
              </a:rPr>
              <a:t> = .041</a:t>
            </a:r>
          </a:p>
        </p:txBody>
      </p:sp>
      <p:sp>
        <p:nvSpPr>
          <p:cNvPr id="35" name="TextBox 34"/>
          <p:cNvSpPr txBox="1"/>
          <p:nvPr/>
        </p:nvSpPr>
        <p:spPr>
          <a:xfrm>
            <a:off x="6800318" y="4998859"/>
            <a:ext cx="4782082" cy="261610"/>
          </a:xfrm>
          <a:prstGeom prst="rect">
            <a:avLst/>
          </a:prstGeom>
          <a:noFill/>
        </p:spPr>
        <p:txBody>
          <a:bodyPr wrap="square" rtlCol="0">
            <a:spAutoFit/>
          </a:bodyPr>
          <a:lstStyle/>
          <a:p>
            <a:pPr algn="ctr" defTabSz="457200">
              <a:defRPr/>
            </a:pPr>
            <a:r>
              <a:rPr lang="en-GB" sz="1100" i="1" dirty="0">
                <a:solidFill>
                  <a:srgbClr val="002060"/>
                </a:solidFill>
                <a:latin typeface="Arial" panose="020B0604020202020204" pitchFamily="34" charset="0"/>
                <a:cs typeface="Arial" panose="020B0604020202020204" pitchFamily="34" charset="0"/>
              </a:rPr>
              <a:t>P</a:t>
            </a:r>
            <a:r>
              <a:rPr lang="en-GB" sz="1100" dirty="0">
                <a:solidFill>
                  <a:srgbClr val="002060"/>
                </a:solidFill>
                <a:latin typeface="Arial" panose="020B0604020202020204" pitchFamily="34" charset="0"/>
                <a:cs typeface="Arial" panose="020B0604020202020204" pitchFamily="34" charset="0"/>
              </a:rPr>
              <a:t> values from McNemar’s test, mutations increased in frequency at EOT. </a:t>
            </a:r>
          </a:p>
        </p:txBody>
      </p:sp>
      <p:grpSp>
        <p:nvGrpSpPr>
          <p:cNvPr id="30" name="Group 29"/>
          <p:cNvGrpSpPr/>
          <p:nvPr/>
        </p:nvGrpSpPr>
        <p:grpSpPr>
          <a:xfrm>
            <a:off x="1529577" y="1373581"/>
            <a:ext cx="8443275" cy="3459438"/>
            <a:chOff x="100959" y="483161"/>
            <a:chExt cx="9007168" cy="3534018"/>
          </a:xfrm>
        </p:grpSpPr>
        <p:pic>
          <p:nvPicPr>
            <p:cNvPr id="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9" y="1004107"/>
              <a:ext cx="693241" cy="26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993" y="3766345"/>
              <a:ext cx="14605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544" y="3783013"/>
              <a:ext cx="14605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744730" y="497062"/>
              <a:ext cx="3205909" cy="282971"/>
            </a:xfrm>
            <a:prstGeom prst="rect">
              <a:avLst/>
            </a:prstGeom>
            <a:noFill/>
          </p:spPr>
          <p:txBody>
            <a:bodyPr wrap="square" rtlCol="0">
              <a:spAutoFit/>
            </a:bodyPr>
            <a:lstStyle/>
            <a:p>
              <a:pPr defTabSz="457200">
                <a:defRPr/>
              </a:pPr>
              <a:r>
                <a:rPr lang="en-GB" sz="1200" b="1" dirty="0">
                  <a:solidFill>
                    <a:srgbClr val="002060"/>
                  </a:solidFill>
                  <a:latin typeface="Arial" panose="020B0604020202020204" pitchFamily="34" charset="0"/>
                  <a:cs typeface="Arial" panose="020B0604020202020204" pitchFamily="34" charset="0"/>
                </a:rPr>
                <a:t>Palbociclib + fulvestrant</a:t>
              </a:r>
            </a:p>
          </p:txBody>
        </p:sp>
        <p:sp>
          <p:nvSpPr>
            <p:cNvPr id="41" name="TextBox 40"/>
            <p:cNvSpPr txBox="1"/>
            <p:nvPr/>
          </p:nvSpPr>
          <p:spPr>
            <a:xfrm>
              <a:off x="5377506" y="483161"/>
              <a:ext cx="2286782" cy="282971"/>
            </a:xfrm>
            <a:prstGeom prst="rect">
              <a:avLst/>
            </a:prstGeom>
            <a:noFill/>
          </p:spPr>
          <p:txBody>
            <a:bodyPr wrap="square" rtlCol="0">
              <a:spAutoFit/>
            </a:bodyPr>
            <a:lstStyle/>
            <a:p>
              <a:pPr defTabSz="457200">
                <a:defRPr/>
              </a:pPr>
              <a:r>
                <a:rPr lang="en-GB" sz="1200" dirty="0">
                  <a:solidFill>
                    <a:srgbClr val="002060"/>
                  </a:solidFill>
                  <a:latin typeface="Arial" panose="020B0604020202020204" pitchFamily="34" charset="0"/>
                  <a:cs typeface="Arial" panose="020B0604020202020204" pitchFamily="34" charset="0"/>
                </a:rPr>
                <a:t>Placebo + fulvestrant</a:t>
              </a:r>
            </a:p>
          </p:txBody>
        </p:sp>
        <p:pic>
          <p:nvPicPr>
            <p:cNvPr id="4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4589" y="3777457"/>
              <a:ext cx="14605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2866" y="3766345"/>
              <a:ext cx="14605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1839" y="3764757"/>
              <a:ext cx="146050"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984593" y="3734208"/>
              <a:ext cx="924864" cy="282971"/>
            </a:xfrm>
            <a:prstGeom prst="rect">
              <a:avLst/>
            </a:prstGeom>
            <a:noFill/>
          </p:spPr>
          <p:txBody>
            <a:bodyPr wrap="square" rtlCol="0">
              <a:spAutoFit/>
            </a:bodyPr>
            <a:lstStyle/>
            <a:p>
              <a:pPr defTabSz="457200">
                <a:defRPr/>
              </a:pPr>
              <a:r>
                <a:rPr lang="en-GB" sz="1200" dirty="0">
                  <a:solidFill>
                    <a:srgbClr val="002060"/>
                  </a:solidFill>
                  <a:latin typeface="Arial" panose="020B0604020202020204" pitchFamily="34" charset="0"/>
                  <a:cs typeface="Arial" panose="020B0604020202020204" pitchFamily="34" charset="0"/>
                </a:rPr>
                <a:t>Acquired</a:t>
              </a:r>
            </a:p>
          </p:txBody>
        </p:sp>
        <p:sp>
          <p:nvSpPr>
            <p:cNvPr id="46" name="TextBox 45"/>
            <p:cNvSpPr txBox="1"/>
            <p:nvPr/>
          </p:nvSpPr>
          <p:spPr>
            <a:xfrm>
              <a:off x="2158043" y="3722301"/>
              <a:ext cx="1797926" cy="282971"/>
            </a:xfrm>
            <a:prstGeom prst="rect">
              <a:avLst/>
            </a:prstGeom>
            <a:noFill/>
          </p:spPr>
          <p:txBody>
            <a:bodyPr wrap="square" rtlCol="0">
              <a:spAutoFit/>
            </a:bodyPr>
            <a:lstStyle/>
            <a:p>
              <a:pPr defTabSz="457200">
                <a:defRPr/>
              </a:pPr>
              <a:r>
                <a:rPr lang="en-GB" sz="1200" dirty="0">
                  <a:solidFill>
                    <a:srgbClr val="002060"/>
                  </a:solidFill>
                  <a:latin typeface="Arial" panose="020B0604020202020204" pitchFamily="34" charset="0"/>
                  <a:cs typeface="Arial" panose="020B0604020202020204" pitchFamily="34" charset="0"/>
                </a:rPr>
                <a:t>Acquired polyclonal</a:t>
              </a:r>
            </a:p>
          </p:txBody>
        </p:sp>
        <p:sp>
          <p:nvSpPr>
            <p:cNvPr id="47" name="TextBox 46"/>
            <p:cNvSpPr txBox="1"/>
            <p:nvPr/>
          </p:nvSpPr>
          <p:spPr>
            <a:xfrm>
              <a:off x="3946294" y="3722300"/>
              <a:ext cx="1022313" cy="282971"/>
            </a:xfrm>
            <a:prstGeom prst="rect">
              <a:avLst/>
            </a:prstGeom>
            <a:noFill/>
          </p:spPr>
          <p:txBody>
            <a:bodyPr wrap="square" rtlCol="0">
              <a:spAutoFit/>
            </a:bodyPr>
            <a:lstStyle/>
            <a:p>
              <a:pPr defTabSz="457200">
                <a:defRPr/>
              </a:pPr>
              <a:r>
                <a:rPr lang="en-GB" sz="1200" dirty="0">
                  <a:solidFill>
                    <a:srgbClr val="002060"/>
                  </a:solidFill>
                  <a:latin typeface="Arial" panose="020B0604020202020204" pitchFamily="34" charset="0"/>
                  <a:cs typeface="Arial" panose="020B0604020202020204" pitchFamily="34" charset="0"/>
                </a:rPr>
                <a:t>Maintained</a:t>
              </a:r>
            </a:p>
          </p:txBody>
        </p:sp>
        <p:sp>
          <p:nvSpPr>
            <p:cNvPr id="48" name="TextBox 47"/>
            <p:cNvSpPr txBox="1"/>
            <p:nvPr/>
          </p:nvSpPr>
          <p:spPr>
            <a:xfrm>
              <a:off x="5256136" y="3717634"/>
              <a:ext cx="1809771" cy="282971"/>
            </a:xfrm>
            <a:prstGeom prst="rect">
              <a:avLst/>
            </a:prstGeom>
            <a:noFill/>
          </p:spPr>
          <p:txBody>
            <a:bodyPr wrap="square" rtlCol="0">
              <a:spAutoFit/>
            </a:bodyPr>
            <a:lstStyle/>
            <a:p>
              <a:pPr defTabSz="457200">
                <a:defRPr/>
              </a:pPr>
              <a:r>
                <a:rPr lang="en-GB" sz="1200" dirty="0">
                  <a:solidFill>
                    <a:srgbClr val="002060"/>
                  </a:solidFill>
                  <a:latin typeface="Arial" panose="020B0604020202020204" pitchFamily="34" charset="0"/>
                  <a:cs typeface="Arial" panose="020B0604020202020204" pitchFamily="34" charset="0"/>
                </a:rPr>
                <a:t>Maintained polyclonal</a:t>
              </a:r>
            </a:p>
          </p:txBody>
        </p:sp>
        <p:sp>
          <p:nvSpPr>
            <p:cNvPr id="49" name="TextBox 48"/>
            <p:cNvSpPr txBox="1"/>
            <p:nvPr/>
          </p:nvSpPr>
          <p:spPr>
            <a:xfrm>
              <a:off x="7167888" y="3734206"/>
              <a:ext cx="1022313" cy="282971"/>
            </a:xfrm>
            <a:prstGeom prst="rect">
              <a:avLst/>
            </a:prstGeom>
            <a:noFill/>
          </p:spPr>
          <p:txBody>
            <a:bodyPr wrap="square" rtlCol="0">
              <a:spAutoFit/>
            </a:bodyPr>
            <a:lstStyle/>
            <a:p>
              <a:pPr defTabSz="457200">
                <a:defRPr/>
              </a:pPr>
              <a:r>
                <a:rPr lang="en-GB" sz="1200" dirty="0">
                  <a:solidFill>
                    <a:srgbClr val="002060"/>
                  </a:solidFill>
                  <a:latin typeface="Arial" panose="020B0604020202020204" pitchFamily="34" charset="0"/>
                  <a:cs typeface="Arial" panose="020B0604020202020204" pitchFamily="34" charset="0"/>
                </a:rPr>
                <a:t>Mixed</a:t>
              </a:r>
            </a:p>
          </p:txBody>
        </p:sp>
        <p:pic>
          <p:nvPicPr>
            <p:cNvPr id="5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7028" y="1004107"/>
              <a:ext cx="886727" cy="264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8053977" y="742846"/>
              <a:ext cx="530088" cy="282971"/>
            </a:xfrm>
            <a:prstGeom prst="rect">
              <a:avLst/>
            </a:prstGeom>
            <a:noFill/>
          </p:spPr>
          <p:txBody>
            <a:bodyPr wrap="square" rtlCol="0">
              <a:spAutoFit/>
            </a:bodyPr>
            <a:lstStyle/>
            <a:p>
              <a:pPr algn="ctr" defTabSz="457200">
                <a:defRPr/>
              </a:pPr>
              <a:r>
                <a:rPr lang="en-GB" sz="1200" dirty="0">
                  <a:latin typeface="Calibri"/>
                </a:rPr>
                <a:t>P+F</a:t>
              </a:r>
            </a:p>
          </p:txBody>
        </p:sp>
        <p:sp>
          <p:nvSpPr>
            <p:cNvPr id="52" name="TextBox 51"/>
            <p:cNvSpPr txBox="1"/>
            <p:nvPr/>
          </p:nvSpPr>
          <p:spPr>
            <a:xfrm>
              <a:off x="8484365" y="745729"/>
              <a:ext cx="530088" cy="282971"/>
            </a:xfrm>
            <a:prstGeom prst="rect">
              <a:avLst/>
            </a:prstGeom>
            <a:noFill/>
          </p:spPr>
          <p:txBody>
            <a:bodyPr wrap="square" rtlCol="0">
              <a:spAutoFit/>
            </a:bodyPr>
            <a:lstStyle/>
            <a:p>
              <a:pPr algn="ctr" defTabSz="457200">
                <a:defRPr/>
              </a:pPr>
              <a:r>
                <a:rPr lang="en-GB" sz="1200" dirty="0">
                  <a:latin typeface="Calibri"/>
                </a:rPr>
                <a:t>F</a:t>
              </a:r>
            </a:p>
          </p:txBody>
        </p:sp>
        <p:sp>
          <p:nvSpPr>
            <p:cNvPr id="53" name="TextBox 52"/>
            <p:cNvSpPr txBox="1"/>
            <p:nvPr/>
          </p:nvSpPr>
          <p:spPr>
            <a:xfrm>
              <a:off x="7886551" y="499279"/>
              <a:ext cx="1221576" cy="282971"/>
            </a:xfrm>
            <a:prstGeom prst="rect">
              <a:avLst/>
            </a:prstGeom>
            <a:noFill/>
          </p:spPr>
          <p:txBody>
            <a:bodyPr wrap="square" rtlCol="0">
              <a:spAutoFit/>
            </a:bodyPr>
            <a:lstStyle/>
            <a:p>
              <a:pPr algn="ctr" defTabSz="457200">
                <a:defRPr/>
              </a:pPr>
              <a:r>
                <a:rPr lang="en-GB" sz="1200" u="sng" dirty="0">
                  <a:solidFill>
                    <a:srgbClr val="002060"/>
                  </a:solidFill>
                  <a:latin typeface="Arial" panose="020B0604020202020204" pitchFamily="34" charset="0"/>
                  <a:cs typeface="Arial" panose="020B0604020202020204" pitchFamily="34" charset="0"/>
                </a:rPr>
                <a:t>% at EOT</a:t>
              </a:r>
            </a:p>
          </p:txBody>
        </p:sp>
        <p:pic>
          <p:nvPicPr>
            <p:cNvPr id="5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544" y="774061"/>
              <a:ext cx="7138584" cy="287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a:extLst>
              <a:ext uri="{FF2B5EF4-FFF2-40B4-BE49-F238E27FC236}">
                <a16:creationId xmlns:a16="http://schemas.microsoft.com/office/drawing/2014/main" id="{D3C2253B-1F47-AE42-9CEB-D0C365874885}"/>
              </a:ext>
            </a:extLst>
          </p:cNvPr>
          <p:cNvPicPr>
            <a:picLocks noChangeAspect="1"/>
          </p:cNvPicPr>
          <p:nvPr/>
        </p:nvPicPr>
        <p:blipFill>
          <a:blip r:embed="rId10"/>
          <a:stretch>
            <a:fillRect/>
          </a:stretch>
        </p:blipFill>
        <p:spPr>
          <a:xfrm>
            <a:off x="1676954" y="8144"/>
            <a:ext cx="8599414" cy="1414679"/>
          </a:xfrm>
          <a:prstGeom prst="rect">
            <a:avLst/>
          </a:prstGeom>
        </p:spPr>
      </p:pic>
      <p:sp>
        <p:nvSpPr>
          <p:cNvPr id="4" name="TextBox 3">
            <a:extLst>
              <a:ext uri="{FF2B5EF4-FFF2-40B4-BE49-F238E27FC236}">
                <a16:creationId xmlns:a16="http://schemas.microsoft.com/office/drawing/2014/main" id="{B256D062-4522-544A-9C67-8DB21497EC85}"/>
              </a:ext>
            </a:extLst>
          </p:cNvPr>
          <p:cNvSpPr txBox="1"/>
          <p:nvPr/>
        </p:nvSpPr>
        <p:spPr>
          <a:xfrm>
            <a:off x="274320" y="6400800"/>
            <a:ext cx="3398520" cy="274320"/>
          </a:xfrm>
          <a:prstGeom prst="rect">
            <a:avLst/>
          </a:prstGeom>
          <a:noFill/>
        </p:spPr>
        <p:txBody>
          <a:bodyPr wrap="none" rtlCol="0" anchor="ctr" anchorCtr="0">
            <a:noAutofit/>
          </a:bodyPr>
          <a:lstStyle/>
          <a:p>
            <a:r>
              <a:rPr lang="en-US" sz="1000" dirty="0">
                <a:latin typeface="Arial" panose="020B0604020202020204" pitchFamily="34" charset="0"/>
                <a:cs typeface="Arial" panose="020B0604020202020204" pitchFamily="34" charset="0"/>
              </a:rPr>
              <a:t>O’Leary B et al. </a:t>
            </a:r>
            <a:r>
              <a:rPr lang="en-US" sz="1000" i="1" dirty="0">
                <a:latin typeface="Arial" panose="020B0604020202020204" pitchFamily="34" charset="0"/>
                <a:cs typeface="Arial" panose="020B0604020202020204" pitchFamily="34" charset="0"/>
              </a:rPr>
              <a:t>Cancer Discov</a:t>
            </a:r>
            <a:r>
              <a:rPr lang="en-US" sz="1000" dirty="0">
                <a:latin typeface="Arial" panose="020B0604020202020204" pitchFamily="34" charset="0"/>
                <a:cs typeface="Arial" panose="020B0604020202020204" pitchFamily="34" charset="0"/>
              </a:rPr>
              <a:t>. 2018;8(11):1390-1403.</a:t>
            </a:r>
          </a:p>
        </p:txBody>
      </p:sp>
      <p:sp>
        <p:nvSpPr>
          <p:cNvPr id="5" name="Rectangle 4">
            <a:extLst>
              <a:ext uri="{FF2B5EF4-FFF2-40B4-BE49-F238E27FC236}">
                <a16:creationId xmlns:a16="http://schemas.microsoft.com/office/drawing/2014/main" id="{DE8008AD-184C-C511-FB91-CB06AD4A26F3}"/>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650301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346CB4-0232-48C5-853D-B3C028544232}"/>
              </a:ext>
            </a:extLst>
          </p:cNvPr>
          <p:cNvSpPr>
            <a:spLocks noGrp="1"/>
          </p:cNvSpPr>
          <p:nvPr>
            <p:ph type="ctrTitle"/>
          </p:nvPr>
        </p:nvSpPr>
        <p:spPr>
          <a:xfrm>
            <a:off x="0" y="136355"/>
            <a:ext cx="12192000" cy="457200"/>
          </a:xfrm>
        </p:spPr>
        <p:txBody>
          <a:bodyPr anchor="ctr" anchorCtr="0"/>
          <a:lstStyle/>
          <a:p>
            <a:pPr algn="ctr">
              <a:lnSpc>
                <a:spcPct val="100000"/>
              </a:lnSpc>
            </a:pPr>
            <a:r>
              <a:rPr lang="en-US" sz="2400" i="1" kern="0" dirty="0">
                <a:solidFill>
                  <a:schemeClr val="tx1"/>
                </a:solidFill>
                <a:latin typeface="Arial" panose="020B0604020202020204" pitchFamily="34" charset="0"/>
                <a:cs typeface="Arial" panose="020B0604020202020204" pitchFamily="34" charset="0"/>
              </a:rPr>
              <a:t>HER2</a:t>
            </a:r>
            <a:r>
              <a:rPr lang="en-US" sz="2400" kern="0" dirty="0">
                <a:solidFill>
                  <a:schemeClr val="tx1"/>
                </a:solidFill>
                <a:latin typeface="Arial" panose="020B0604020202020204" pitchFamily="34" charset="0"/>
                <a:cs typeface="Arial" panose="020B0604020202020204" pitchFamily="34" charset="0"/>
              </a:rPr>
              <a:t> Mutation: Combinations Needed for Improved Efficacy and Durability</a:t>
            </a:r>
          </a:p>
        </p:txBody>
      </p:sp>
      <p:graphicFrame>
        <p:nvGraphicFramePr>
          <p:cNvPr id="6" name="Table 4">
            <a:extLst>
              <a:ext uri="{FF2B5EF4-FFF2-40B4-BE49-F238E27FC236}">
                <a16:creationId xmlns:a16="http://schemas.microsoft.com/office/drawing/2014/main" id="{0349F5CD-9E1B-4A9B-8B10-DD2FD2C4B37F}"/>
              </a:ext>
            </a:extLst>
          </p:cNvPr>
          <p:cNvGraphicFramePr>
            <a:graphicFrameLocks/>
          </p:cNvGraphicFramePr>
          <p:nvPr>
            <p:extLst>
              <p:ext uri="{D42A27DB-BD31-4B8C-83A1-F6EECF244321}">
                <p14:modId xmlns:p14="http://schemas.microsoft.com/office/powerpoint/2010/main" val="1263912394"/>
              </p:ext>
            </p:extLst>
          </p:nvPr>
        </p:nvGraphicFramePr>
        <p:xfrm>
          <a:off x="455943" y="4051475"/>
          <a:ext cx="5533377" cy="1570797"/>
        </p:xfrm>
        <a:graphic>
          <a:graphicData uri="http://schemas.openxmlformats.org/drawingml/2006/table">
            <a:tbl>
              <a:tblPr firstRow="1" bandRow="1">
                <a:tableStyleId>{5C22544A-7EE6-4342-B048-85BDC9FD1C3A}</a:tableStyleId>
              </a:tblPr>
              <a:tblGrid>
                <a:gridCol w="2522981">
                  <a:extLst>
                    <a:ext uri="{9D8B030D-6E8A-4147-A177-3AD203B41FA5}">
                      <a16:colId xmlns:a16="http://schemas.microsoft.com/office/drawing/2014/main" val="2101282320"/>
                    </a:ext>
                  </a:extLst>
                </a:gridCol>
                <a:gridCol w="840389">
                  <a:extLst>
                    <a:ext uri="{9D8B030D-6E8A-4147-A177-3AD203B41FA5}">
                      <a16:colId xmlns:a16="http://schemas.microsoft.com/office/drawing/2014/main" val="1750630040"/>
                    </a:ext>
                  </a:extLst>
                </a:gridCol>
                <a:gridCol w="981287">
                  <a:extLst>
                    <a:ext uri="{9D8B030D-6E8A-4147-A177-3AD203B41FA5}">
                      <a16:colId xmlns:a16="http://schemas.microsoft.com/office/drawing/2014/main" val="3454527087"/>
                    </a:ext>
                  </a:extLst>
                </a:gridCol>
                <a:gridCol w="1188720">
                  <a:extLst>
                    <a:ext uri="{9D8B030D-6E8A-4147-A177-3AD203B41FA5}">
                      <a16:colId xmlns:a16="http://schemas.microsoft.com/office/drawing/2014/main" val="732001078"/>
                    </a:ext>
                  </a:extLst>
                </a:gridCol>
              </a:tblGrid>
              <a:tr h="428137">
                <a:tc>
                  <a:txBody>
                    <a:bodyPr/>
                    <a:lstStyle/>
                    <a:p>
                      <a:pPr algn="l"/>
                      <a:r>
                        <a:rPr lang="en-US" sz="1200" dirty="0">
                          <a:latin typeface="Arial" panose="020B0604020202020204" pitchFamily="34" charset="0"/>
                          <a:cs typeface="Arial" panose="020B0604020202020204" pitchFamily="34" charset="0"/>
                        </a:rPr>
                        <a:t>Treatment Regimen</a:t>
                      </a:r>
                    </a:p>
                  </a:txBody>
                  <a:tcPr anchor="ctr"/>
                </a:tc>
                <a:tc>
                  <a:txBody>
                    <a:bodyPr/>
                    <a:lstStyle/>
                    <a:p>
                      <a:pPr algn="ctr"/>
                      <a:r>
                        <a:rPr lang="en-US" sz="1200" dirty="0">
                          <a:latin typeface="Arial" panose="020B0604020202020204" pitchFamily="34" charset="0"/>
                          <a:cs typeface="Arial" panose="020B0604020202020204" pitchFamily="34" charset="0"/>
                        </a:rPr>
                        <a:t>ORR</a:t>
                      </a:r>
                    </a:p>
                  </a:txBody>
                  <a:tcPr anchor="ctr"/>
                </a:tc>
                <a:tc>
                  <a:txBody>
                    <a:bodyPr/>
                    <a:lstStyle/>
                    <a:p>
                      <a:pPr algn="ctr"/>
                      <a:r>
                        <a:rPr lang="en-US" sz="1200" dirty="0">
                          <a:latin typeface="Arial" panose="020B0604020202020204" pitchFamily="34" charset="0"/>
                          <a:cs typeface="Arial" panose="020B0604020202020204" pitchFamily="34" charset="0"/>
                        </a:rPr>
                        <a:t>PFS (months)</a:t>
                      </a:r>
                    </a:p>
                  </a:txBody>
                  <a:tcPr anchor="ctr"/>
                </a:tc>
                <a:tc>
                  <a:txBody>
                    <a:bodyPr/>
                    <a:lstStyle/>
                    <a:p>
                      <a:pPr algn="ctr"/>
                      <a:r>
                        <a:rPr lang="en-US" sz="1200" dirty="0">
                          <a:latin typeface="Arial" panose="020B0604020202020204" pitchFamily="34" charset="0"/>
                          <a:cs typeface="Arial" panose="020B0604020202020204" pitchFamily="34" charset="0"/>
                        </a:rPr>
                        <a:t>DOR (months)</a:t>
                      </a:r>
                    </a:p>
                  </a:txBody>
                  <a:tcPr anchor="ctr"/>
                </a:tc>
                <a:extLst>
                  <a:ext uri="{0D108BD9-81ED-4DB2-BD59-A6C34878D82A}">
                    <a16:rowId xmlns:a16="http://schemas.microsoft.com/office/drawing/2014/main" val="1258106664"/>
                  </a:ext>
                </a:extLst>
              </a:tr>
              <a:tr h="225961">
                <a:tc>
                  <a:txBody>
                    <a:bodyPr/>
                    <a:lstStyle/>
                    <a:p>
                      <a:pPr algn="l"/>
                      <a:r>
                        <a:rPr lang="en-US" sz="1200" dirty="0">
                          <a:latin typeface="Arial" panose="020B0604020202020204" pitchFamily="34" charset="0"/>
                          <a:cs typeface="Arial" panose="020B0604020202020204" pitchFamily="34" charset="0"/>
                        </a:rPr>
                        <a:t>Neratinib (n = 23)</a:t>
                      </a:r>
                    </a:p>
                  </a:txBody>
                  <a:tcPr anchor="ctr"/>
                </a:tc>
                <a:tc>
                  <a:txBody>
                    <a:bodyPr/>
                    <a:lstStyle/>
                    <a:p>
                      <a:pPr algn="ctr"/>
                      <a:r>
                        <a:rPr lang="en-US" sz="1200" dirty="0">
                          <a:latin typeface="Arial" panose="020B0604020202020204" pitchFamily="34" charset="0"/>
                          <a:cs typeface="Arial" panose="020B0604020202020204" pitchFamily="34" charset="0"/>
                        </a:rPr>
                        <a:t>17%</a:t>
                      </a:r>
                    </a:p>
                  </a:txBody>
                  <a:tcPr anchor="ctr"/>
                </a:tc>
                <a:tc>
                  <a:txBody>
                    <a:bodyPr/>
                    <a:lstStyle/>
                    <a:p>
                      <a:pPr algn="ctr"/>
                      <a:r>
                        <a:rPr lang="en-US" sz="1200" dirty="0">
                          <a:latin typeface="Arial" panose="020B0604020202020204" pitchFamily="34" charset="0"/>
                          <a:cs typeface="Arial" panose="020B0604020202020204" pitchFamily="34" charset="0"/>
                        </a:rPr>
                        <a:t>3.6 </a:t>
                      </a:r>
                    </a:p>
                  </a:txBody>
                  <a:tcPr anchor="ctr"/>
                </a:tc>
                <a:tc>
                  <a:txBody>
                    <a:bodyPr/>
                    <a:lstStyle/>
                    <a:p>
                      <a:pPr algn="ctr"/>
                      <a:r>
                        <a:rPr lang="en-US" sz="1200" dirty="0">
                          <a:latin typeface="Arial" panose="020B0604020202020204" pitchFamily="34" charset="0"/>
                          <a:cs typeface="Arial" panose="020B0604020202020204" pitchFamily="34" charset="0"/>
                        </a:rPr>
                        <a:t>6.5</a:t>
                      </a:r>
                    </a:p>
                  </a:txBody>
                  <a:tcPr anchor="ctr"/>
                </a:tc>
                <a:extLst>
                  <a:ext uri="{0D108BD9-81ED-4DB2-BD59-A6C34878D82A}">
                    <a16:rowId xmlns:a16="http://schemas.microsoft.com/office/drawing/2014/main" val="1940029614"/>
                  </a:ext>
                </a:extLst>
              </a:tr>
              <a:tr h="367184">
                <a:tc>
                  <a:txBody>
                    <a:bodyPr/>
                    <a:lstStyle/>
                    <a:p>
                      <a:pPr algn="l"/>
                      <a:r>
                        <a:rPr lang="en-US" sz="1200" b="1" dirty="0">
                          <a:solidFill>
                            <a:srgbClr val="7030A0"/>
                          </a:solidFill>
                          <a:latin typeface="Arial" panose="020B0604020202020204" pitchFamily="34" charset="0"/>
                          <a:cs typeface="Arial" panose="020B0604020202020204" pitchFamily="34" charset="0"/>
                        </a:rPr>
                        <a:t>Neratinib + Fulvestrant (n = 47)</a:t>
                      </a:r>
                    </a:p>
                  </a:txBody>
                  <a:tcPr anchor="ctr"/>
                </a:tc>
                <a:tc>
                  <a:txBody>
                    <a:bodyPr/>
                    <a:lstStyle/>
                    <a:p>
                      <a:pPr algn="ctr"/>
                      <a:r>
                        <a:rPr lang="en-US" sz="1200" b="1" dirty="0">
                          <a:solidFill>
                            <a:srgbClr val="7030A0"/>
                          </a:solidFill>
                          <a:latin typeface="Arial" panose="020B0604020202020204" pitchFamily="34" charset="0"/>
                          <a:cs typeface="Arial" panose="020B0604020202020204" pitchFamily="34" charset="0"/>
                        </a:rPr>
                        <a:t>30%</a:t>
                      </a:r>
                    </a:p>
                  </a:txBody>
                  <a:tcPr anchor="ctr"/>
                </a:tc>
                <a:tc>
                  <a:txBody>
                    <a:bodyPr/>
                    <a:lstStyle/>
                    <a:p>
                      <a:pPr algn="ctr"/>
                      <a:r>
                        <a:rPr lang="en-US" sz="1200" b="1" dirty="0">
                          <a:solidFill>
                            <a:srgbClr val="7030A0"/>
                          </a:solidFill>
                          <a:latin typeface="Arial" panose="020B0604020202020204" pitchFamily="34" charset="0"/>
                          <a:cs typeface="Arial" panose="020B0604020202020204" pitchFamily="34" charset="0"/>
                        </a:rPr>
                        <a:t>5.4</a:t>
                      </a:r>
                    </a:p>
                  </a:txBody>
                  <a:tcPr anchor="ctr"/>
                </a:tc>
                <a:tc>
                  <a:txBody>
                    <a:bodyPr/>
                    <a:lstStyle/>
                    <a:p>
                      <a:pPr algn="ctr"/>
                      <a:r>
                        <a:rPr lang="en-US" sz="1200" b="1" dirty="0">
                          <a:solidFill>
                            <a:srgbClr val="7030A0"/>
                          </a:solidFill>
                          <a:latin typeface="Arial" panose="020B0604020202020204" pitchFamily="34" charset="0"/>
                          <a:cs typeface="Arial" panose="020B0604020202020204" pitchFamily="34" charset="0"/>
                        </a:rPr>
                        <a:t>9.2</a:t>
                      </a:r>
                    </a:p>
                  </a:txBody>
                  <a:tcPr anchor="ctr"/>
                </a:tc>
                <a:extLst>
                  <a:ext uri="{0D108BD9-81ED-4DB2-BD59-A6C34878D82A}">
                    <a16:rowId xmlns:a16="http://schemas.microsoft.com/office/drawing/2014/main" val="1825092829"/>
                  </a:ext>
                </a:extLst>
              </a:tr>
              <a:tr h="472093">
                <a:tc>
                  <a:txBody>
                    <a:bodyPr/>
                    <a:lstStyle/>
                    <a:p>
                      <a:pPr algn="l"/>
                      <a:r>
                        <a:rPr lang="en-US" sz="1200" b="1" dirty="0">
                          <a:solidFill>
                            <a:srgbClr val="C00000"/>
                          </a:solidFill>
                          <a:latin typeface="Arial" panose="020B0604020202020204" pitchFamily="34" charset="0"/>
                          <a:cs typeface="Arial" panose="020B0604020202020204" pitchFamily="34" charset="0"/>
                        </a:rPr>
                        <a:t>Neratinib + Fulvestrant +Trastuzumab (n = 51)</a:t>
                      </a:r>
                    </a:p>
                  </a:txBody>
                  <a:tcPr anchor="ctr"/>
                </a:tc>
                <a:tc>
                  <a:txBody>
                    <a:bodyPr/>
                    <a:lstStyle/>
                    <a:p>
                      <a:pPr algn="ctr"/>
                      <a:r>
                        <a:rPr lang="en-US" sz="1200" b="1" dirty="0">
                          <a:solidFill>
                            <a:srgbClr val="C00000"/>
                          </a:solidFill>
                          <a:latin typeface="Arial" panose="020B0604020202020204" pitchFamily="34" charset="0"/>
                          <a:cs typeface="Arial" panose="020B0604020202020204" pitchFamily="34" charset="0"/>
                        </a:rPr>
                        <a:t>35.3%</a:t>
                      </a:r>
                    </a:p>
                  </a:txBody>
                  <a:tcPr anchor="ctr"/>
                </a:tc>
                <a:tc>
                  <a:txBody>
                    <a:bodyPr/>
                    <a:lstStyle/>
                    <a:p>
                      <a:pPr algn="ctr"/>
                      <a:r>
                        <a:rPr lang="en-US" sz="1200" b="1" dirty="0">
                          <a:solidFill>
                            <a:srgbClr val="C00000"/>
                          </a:solidFill>
                          <a:latin typeface="Arial" panose="020B0604020202020204" pitchFamily="34" charset="0"/>
                          <a:cs typeface="Arial" panose="020B0604020202020204" pitchFamily="34" charset="0"/>
                        </a:rPr>
                        <a:t>8.2</a:t>
                      </a:r>
                    </a:p>
                  </a:txBody>
                  <a:tcPr anchor="ctr"/>
                </a:tc>
                <a:tc>
                  <a:txBody>
                    <a:bodyPr/>
                    <a:lstStyle/>
                    <a:p>
                      <a:pPr algn="ctr"/>
                      <a:r>
                        <a:rPr lang="en-US" sz="1200" b="1" dirty="0">
                          <a:solidFill>
                            <a:srgbClr val="C00000"/>
                          </a:solidFill>
                          <a:latin typeface="Arial" panose="020B0604020202020204" pitchFamily="34" charset="0"/>
                          <a:cs typeface="Arial" panose="020B0604020202020204" pitchFamily="34" charset="0"/>
                        </a:rPr>
                        <a:t>14.3</a:t>
                      </a:r>
                    </a:p>
                  </a:txBody>
                  <a:tcPr anchor="ctr"/>
                </a:tc>
                <a:extLst>
                  <a:ext uri="{0D108BD9-81ED-4DB2-BD59-A6C34878D82A}">
                    <a16:rowId xmlns:a16="http://schemas.microsoft.com/office/drawing/2014/main" val="4078455464"/>
                  </a:ext>
                </a:extLst>
              </a:tr>
            </a:tbl>
          </a:graphicData>
        </a:graphic>
      </p:graphicFrame>
      <p:sp>
        <p:nvSpPr>
          <p:cNvPr id="7" name="TextBox 6">
            <a:extLst>
              <a:ext uri="{FF2B5EF4-FFF2-40B4-BE49-F238E27FC236}">
                <a16:creationId xmlns:a16="http://schemas.microsoft.com/office/drawing/2014/main" id="{61370C75-80FC-4C22-816B-5273290278AB}"/>
              </a:ext>
            </a:extLst>
          </p:cNvPr>
          <p:cNvSpPr txBox="1"/>
          <p:nvPr/>
        </p:nvSpPr>
        <p:spPr>
          <a:xfrm>
            <a:off x="3925392" y="583300"/>
            <a:ext cx="70054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SUMMIT (NCT01953926): ER+ HER2-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ERBB2</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mut Cohort</a:t>
            </a:r>
          </a:p>
        </p:txBody>
      </p:sp>
      <p:pic>
        <p:nvPicPr>
          <p:cNvPr id="62" name="Picture 61">
            <a:extLst>
              <a:ext uri="{FF2B5EF4-FFF2-40B4-BE49-F238E27FC236}">
                <a16:creationId xmlns:a16="http://schemas.microsoft.com/office/drawing/2014/main" id="{67303AC7-B3EF-4E8F-85D1-F2F62938B6CB}"/>
              </a:ext>
            </a:extLst>
          </p:cNvPr>
          <p:cNvPicPr>
            <a:picLocks noChangeAspect="1"/>
          </p:cNvPicPr>
          <p:nvPr/>
        </p:nvPicPr>
        <p:blipFill>
          <a:blip r:embed="rId2"/>
          <a:stretch>
            <a:fillRect/>
          </a:stretch>
        </p:blipFill>
        <p:spPr>
          <a:xfrm>
            <a:off x="2996730" y="983410"/>
            <a:ext cx="8862768" cy="2902790"/>
          </a:xfrm>
          <a:prstGeom prst="rect">
            <a:avLst/>
          </a:prstGeom>
        </p:spPr>
      </p:pic>
      <p:sp>
        <p:nvSpPr>
          <p:cNvPr id="64" name="TextBox 63">
            <a:extLst>
              <a:ext uri="{FF2B5EF4-FFF2-40B4-BE49-F238E27FC236}">
                <a16:creationId xmlns:a16="http://schemas.microsoft.com/office/drawing/2014/main" id="{2550A9FA-2886-44A4-BF77-F52FA6FD94FF}"/>
              </a:ext>
            </a:extLst>
          </p:cNvPr>
          <p:cNvSpPr txBox="1"/>
          <p:nvPr/>
        </p:nvSpPr>
        <p:spPr>
          <a:xfrm>
            <a:off x="455943" y="5751480"/>
            <a:ext cx="58892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Addition of T to N prolongs suppression of HER3 phosphorylation in HR+, HER2-negative, </a:t>
            </a:r>
            <a:r>
              <a:rPr kumimoji="0" lang="en-US" sz="1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HER2</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-mutant breast cancer cell line model</a:t>
            </a:r>
          </a:p>
        </p:txBody>
      </p:sp>
      <p:sp>
        <p:nvSpPr>
          <p:cNvPr id="65" name="TextBox 64">
            <a:extLst>
              <a:ext uri="{FF2B5EF4-FFF2-40B4-BE49-F238E27FC236}">
                <a16:creationId xmlns:a16="http://schemas.microsoft.com/office/drawing/2014/main" id="{F5DA8D91-042A-4FDC-A2C0-29E0A695E9E3}"/>
              </a:ext>
            </a:extLst>
          </p:cNvPr>
          <p:cNvSpPr txBox="1"/>
          <p:nvPr/>
        </p:nvSpPr>
        <p:spPr>
          <a:xfrm>
            <a:off x="607156" y="186085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HER2</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mutation: 8% ER+ MBC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 met ILC</a:t>
            </a:r>
          </a:p>
        </p:txBody>
      </p:sp>
      <p:pic>
        <p:nvPicPr>
          <p:cNvPr id="2" name="Picture 1">
            <a:extLst>
              <a:ext uri="{FF2B5EF4-FFF2-40B4-BE49-F238E27FC236}">
                <a16:creationId xmlns:a16="http://schemas.microsoft.com/office/drawing/2014/main" id="{FFC29333-C42D-8F9C-A304-50289C740D9B}"/>
              </a:ext>
            </a:extLst>
          </p:cNvPr>
          <p:cNvPicPr>
            <a:picLocks noChangeAspect="1"/>
          </p:cNvPicPr>
          <p:nvPr/>
        </p:nvPicPr>
        <p:blipFill>
          <a:blip r:embed="rId3"/>
          <a:stretch>
            <a:fillRect/>
          </a:stretch>
        </p:blipFill>
        <p:spPr>
          <a:xfrm>
            <a:off x="6535756" y="3978445"/>
            <a:ext cx="5078318" cy="2743200"/>
          </a:xfrm>
          <a:prstGeom prst="rect">
            <a:avLst/>
          </a:prstGeom>
        </p:spPr>
      </p:pic>
      <p:sp>
        <p:nvSpPr>
          <p:cNvPr id="4" name="TextBox 3">
            <a:extLst>
              <a:ext uri="{FF2B5EF4-FFF2-40B4-BE49-F238E27FC236}">
                <a16:creationId xmlns:a16="http://schemas.microsoft.com/office/drawing/2014/main" id="{95D3926B-4768-3C1A-117B-5E9E79706347}"/>
              </a:ext>
            </a:extLst>
          </p:cNvPr>
          <p:cNvSpPr txBox="1"/>
          <p:nvPr/>
        </p:nvSpPr>
        <p:spPr>
          <a:xfrm>
            <a:off x="182879" y="6382433"/>
            <a:ext cx="5473366" cy="400110"/>
          </a:xfrm>
          <a:prstGeom prst="rect">
            <a:avLst/>
          </a:prstGeom>
          <a:noFill/>
        </p:spPr>
        <p:txBody>
          <a:bodyPr wrap="square" rtlCol="0" anchor="ctr" anchorCtr="0">
            <a:spAutoFit/>
          </a:bodyPr>
          <a:lstStyle/>
          <a:p>
            <a:pPr marL="0" marR="0" lvl="0" indent="0" defTabSz="121880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Jhaveri K et al. SABCS 2021. Abstract GS4-10. Jhaveri KL et al. ASCO 2022. Abstract 1028. Bose R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Cancer Discovery</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2013;3(20):224-237.</a:t>
            </a:r>
          </a:p>
        </p:txBody>
      </p:sp>
    </p:spTree>
    <p:extLst>
      <p:ext uri="{BB962C8B-B14F-4D97-AF65-F5344CB8AC3E}">
        <p14:creationId xmlns:p14="http://schemas.microsoft.com/office/powerpoint/2010/main" val="3771898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E4C4-6828-F1C4-F199-83AAA0F81CD4}"/>
              </a:ext>
            </a:extLst>
          </p:cNvPr>
          <p:cNvSpPr>
            <a:spLocks noGrp="1"/>
          </p:cNvSpPr>
          <p:nvPr>
            <p:ph type="title"/>
          </p:nvPr>
        </p:nvSpPr>
        <p:spPr>
          <a:xfrm>
            <a:off x="6400800" y="263820"/>
            <a:ext cx="6037943" cy="1325563"/>
          </a:xfrm>
        </p:spPr>
        <p:txBody>
          <a:bodyPr/>
          <a:lstStyle/>
          <a:p>
            <a:r>
              <a:rPr lang="en-US" dirty="0"/>
              <a:t>Tucatinib + Trastuzumab for HER2-mutant MBC</a:t>
            </a:r>
          </a:p>
        </p:txBody>
      </p:sp>
      <p:sp>
        <p:nvSpPr>
          <p:cNvPr id="3" name="Content Placeholder 2">
            <a:extLst>
              <a:ext uri="{FF2B5EF4-FFF2-40B4-BE49-F238E27FC236}">
                <a16:creationId xmlns:a16="http://schemas.microsoft.com/office/drawing/2014/main" id="{70D0D93C-526B-B3A7-D8C1-CD7EB6DEA716}"/>
              </a:ext>
            </a:extLst>
          </p:cNvPr>
          <p:cNvSpPr>
            <a:spLocks noGrp="1"/>
          </p:cNvSpPr>
          <p:nvPr>
            <p:ph idx="1"/>
          </p:nvPr>
        </p:nvSpPr>
        <p:spPr>
          <a:xfrm>
            <a:off x="6629400" y="1981200"/>
            <a:ext cx="5123544" cy="4351338"/>
          </a:xfrm>
        </p:spPr>
        <p:txBody>
          <a:bodyPr/>
          <a:lstStyle/>
          <a:p>
            <a:r>
              <a:rPr lang="en-US" dirty="0"/>
              <a:t>Durable responses to tucatinib, trastuzumab +/- </a:t>
            </a:r>
            <a:r>
              <a:rPr lang="en-US" dirty="0" err="1"/>
              <a:t>fulvestrant</a:t>
            </a:r>
            <a:r>
              <a:rPr lang="en-US" dirty="0"/>
              <a:t> for 31 heavily –pretreated HER2-mutant MBC </a:t>
            </a:r>
          </a:p>
        </p:txBody>
      </p:sp>
      <p:pic>
        <p:nvPicPr>
          <p:cNvPr id="4" name="Picture 3">
            <a:extLst>
              <a:ext uri="{FF2B5EF4-FFF2-40B4-BE49-F238E27FC236}">
                <a16:creationId xmlns:a16="http://schemas.microsoft.com/office/drawing/2014/main" id="{C2796D2E-7CE8-701F-A7D7-61446A6E554D}"/>
              </a:ext>
            </a:extLst>
          </p:cNvPr>
          <p:cNvPicPr>
            <a:picLocks noChangeAspect="1"/>
          </p:cNvPicPr>
          <p:nvPr/>
        </p:nvPicPr>
        <p:blipFill>
          <a:blip r:embed="rId2"/>
          <a:stretch>
            <a:fillRect/>
          </a:stretch>
        </p:blipFill>
        <p:spPr>
          <a:xfrm>
            <a:off x="203200" y="101600"/>
            <a:ext cx="6197600" cy="6654800"/>
          </a:xfrm>
          <a:prstGeom prst="rect">
            <a:avLst/>
          </a:prstGeom>
        </p:spPr>
      </p:pic>
      <p:sp>
        <p:nvSpPr>
          <p:cNvPr id="5" name="TextBox 4">
            <a:extLst>
              <a:ext uri="{FF2B5EF4-FFF2-40B4-BE49-F238E27FC236}">
                <a16:creationId xmlns:a16="http://schemas.microsoft.com/office/drawing/2014/main" id="{277CAFA4-8F0E-3348-358F-C5BEB00215EE}"/>
              </a:ext>
            </a:extLst>
          </p:cNvPr>
          <p:cNvSpPr txBox="1"/>
          <p:nvPr/>
        </p:nvSpPr>
        <p:spPr>
          <a:xfrm>
            <a:off x="7696200" y="6452005"/>
            <a:ext cx="4378443" cy="338554"/>
          </a:xfrm>
          <a:prstGeom prst="rect">
            <a:avLst/>
          </a:prstGeom>
          <a:noFill/>
        </p:spPr>
        <p:txBody>
          <a:bodyPr wrap="none" rtlCol="0">
            <a:spAutoFit/>
          </a:bodyPr>
          <a:lstStyle/>
          <a:p>
            <a:pPr lvl="0">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Okines AFC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Nature Med </a:t>
            </a:r>
            <a:r>
              <a:rPr lang="en-US" sz="1600" dirty="0"/>
              <a:t>2025;31(3):909-916.</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152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7" name="Google Shape;1357;p93"/>
          <p:cNvSpPr txBox="1">
            <a:spLocks noGrp="1"/>
          </p:cNvSpPr>
          <p:nvPr>
            <p:ph type="title"/>
          </p:nvPr>
        </p:nvSpPr>
        <p:spPr>
          <a:xfrm>
            <a:off x="719668" y="132515"/>
            <a:ext cx="10752667" cy="828675"/>
          </a:xfrm>
          <a:noFill/>
          <a:ln>
            <a:noFill/>
          </a:ln>
        </p:spPr>
        <p:txBody>
          <a:bodyPr spcFirstLastPara="1" wrap="square" lIns="0" tIns="0" rIns="0" bIns="0" anchor="ctr" anchorCtr="0">
            <a:noAutofit/>
          </a:bodyPr>
          <a:lstStyle/>
          <a:p>
            <a:pPr lvl="0"/>
            <a:r>
              <a:rPr lang="en-US" dirty="0"/>
              <a:t>How Do Oral SERDs Perform in the </a:t>
            </a:r>
            <a:r>
              <a:rPr lang="en-US" i="1" dirty="0"/>
              <a:t>ESR1</a:t>
            </a:r>
            <a:r>
              <a:rPr lang="en-US" dirty="0"/>
              <a:t>m Cohorts?</a:t>
            </a:r>
          </a:p>
        </p:txBody>
      </p:sp>
      <p:sp>
        <p:nvSpPr>
          <p:cNvPr id="1356" name="Google Shape;1356;p93"/>
          <p:cNvSpPr txBox="1">
            <a:spLocks noGrp="1"/>
          </p:cNvSpPr>
          <p:nvPr>
            <p:ph type="body" sz="quarter" idx="14"/>
          </p:nvPr>
        </p:nvSpPr>
        <p:spPr>
          <a:xfrm>
            <a:off x="0" y="6416189"/>
            <a:ext cx="12191999" cy="262943"/>
          </a:xfrm>
          <a:noFill/>
          <a:ln>
            <a:noFill/>
          </a:ln>
        </p:spPr>
        <p:txBody>
          <a:bodyPr spcFirstLastPara="1" wrap="square" lIns="180000" tIns="36000" rIns="180000" bIns="72000" anchor="b" anchorCtr="0">
            <a:noAutofit/>
          </a:bodyPr>
          <a:lstStyle/>
          <a:p>
            <a:pPr lvl="0"/>
            <a:r>
              <a:rPr lang="en-US"/>
              <a:t>C 75, </a:t>
            </a:r>
            <a:r>
              <a:rPr lang="en-US" err="1"/>
              <a:t>camizestrant</a:t>
            </a:r>
            <a:r>
              <a:rPr lang="en-US"/>
              <a:t> 75 mg; C 150, </a:t>
            </a:r>
            <a:r>
              <a:rPr lang="en-US" err="1"/>
              <a:t>camizestrant</a:t>
            </a:r>
            <a:r>
              <a:rPr lang="en-US"/>
              <a:t> 150 mg; F, fulvestrant; NR, not reached; </a:t>
            </a:r>
            <a:r>
              <a:rPr lang="en-US" err="1"/>
              <a:t>mPFS</a:t>
            </a:r>
            <a:r>
              <a:rPr lang="en-US"/>
              <a:t>, median progression-free survival; SoC, standard of care.</a:t>
            </a:r>
          </a:p>
          <a:p>
            <a:r>
              <a:rPr lang="en-US"/>
              <a:t>1. Bardia A, et al. </a:t>
            </a:r>
            <a:r>
              <a:rPr lang="en-US">
                <a:sym typeface="Arial"/>
              </a:rPr>
              <a:t>Cancer Res. 2023;83(suppl 5): Abstract </a:t>
            </a:r>
            <a:r>
              <a:rPr lang="en-US"/>
              <a:t>GS3-01; 2. Bidard FC, et al. J Clin Oncol. 2022;40:3246-3256; 3. Oliveira M, et al. Lancet Oncol. 2024;25:1424-1439;</a:t>
            </a:r>
            <a:r>
              <a:rPr lang="en-US">
                <a:sym typeface="Arial"/>
              </a:rPr>
              <a:t> 4. Jhaveri KL, et al; EMBER-3 Study Group. </a:t>
            </a:r>
            <a:r>
              <a:rPr lang="en-US"/>
              <a:t>N Engl J Med. 2025;392:1189-1202.</a:t>
            </a:r>
          </a:p>
        </p:txBody>
      </p:sp>
      <p:grpSp>
        <p:nvGrpSpPr>
          <p:cNvPr id="2" name="Group 1">
            <a:extLst>
              <a:ext uri="{FF2B5EF4-FFF2-40B4-BE49-F238E27FC236}">
                <a16:creationId xmlns:a16="http://schemas.microsoft.com/office/drawing/2014/main" id="{0C7A93A2-0DC4-724C-4058-0610BA992094}"/>
              </a:ext>
            </a:extLst>
          </p:cNvPr>
          <p:cNvGrpSpPr/>
          <p:nvPr/>
        </p:nvGrpSpPr>
        <p:grpSpPr>
          <a:xfrm>
            <a:off x="77451" y="1139170"/>
            <a:ext cx="13038779" cy="4953282"/>
            <a:chOff x="77451" y="1139171"/>
            <a:chExt cx="13038779" cy="5223196"/>
          </a:xfrm>
        </p:grpSpPr>
        <p:sp>
          <p:nvSpPr>
            <p:cNvPr id="1358" name="Google Shape;1358;p93"/>
            <p:cNvSpPr txBox="1"/>
            <p:nvPr/>
          </p:nvSpPr>
          <p:spPr>
            <a:xfrm>
              <a:off x="77451" y="1162297"/>
              <a:ext cx="4151650" cy="51923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6A6C6D">
                      <a:lumMod val="75000"/>
                    </a:srgbClr>
                  </a:solidFill>
                  <a:effectLst/>
                  <a:uLnTx/>
                  <a:uFillTx/>
                  <a:latin typeface="Arial"/>
                  <a:ea typeface="Arial"/>
                  <a:cs typeface="Arial"/>
                  <a:sym typeface="Arial"/>
                </a:rPr>
                <a:t>EMERALD PFS</a:t>
              </a:r>
              <a:r>
                <a:rPr kumimoji="0" lang="en-US" sz="2600" b="1" i="0" u="none" strike="noStrike" kern="1200" cap="none" spc="0" normalizeH="0" baseline="30000" noProof="0">
                  <a:ln>
                    <a:noFill/>
                  </a:ln>
                  <a:solidFill>
                    <a:srgbClr val="6A6C6D">
                      <a:lumMod val="75000"/>
                    </a:srgbClr>
                  </a:solidFill>
                  <a:effectLst/>
                  <a:uLnTx/>
                  <a:uFillTx/>
                  <a:latin typeface="Arial"/>
                  <a:ea typeface="Arial"/>
                  <a:cs typeface="Arial"/>
                  <a:sym typeface="Arial"/>
                </a:rPr>
                <a:t>[1,2]</a:t>
              </a:r>
              <a:endParaRPr kumimoji="0" sz="1800" b="0" i="0" u="none" strike="noStrike" kern="1200" cap="none" spc="0" normalizeH="0" baseline="0" noProof="0">
                <a:ln>
                  <a:noFill/>
                </a:ln>
                <a:solidFill>
                  <a:srgbClr val="6A6C6D">
                    <a:lumMod val="75000"/>
                  </a:srgbClr>
                </a:solidFill>
                <a:effectLst/>
                <a:uLnTx/>
                <a:uFillTx/>
                <a:latin typeface="Arial" panose="020B0604020202020204"/>
                <a:ea typeface="+mn-ea"/>
                <a:cs typeface="Arial"/>
                <a:sym typeface="Arial"/>
              </a:endParaRPr>
            </a:p>
          </p:txBody>
        </p:sp>
        <p:pic>
          <p:nvPicPr>
            <p:cNvPr id="1359" name="Google Shape;1359;p93" descr="Char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451" y="1689474"/>
              <a:ext cx="3939870" cy="3743138"/>
            </a:xfrm>
            <a:prstGeom prst="rect">
              <a:avLst/>
            </a:prstGeom>
            <a:noFill/>
            <a:ln w="9525" cap="flat" cmpd="sng">
              <a:solidFill>
                <a:srgbClr val="FF0000"/>
              </a:solidFill>
              <a:prstDash val="solid"/>
              <a:round/>
              <a:headEnd type="none" w="sm" len="sm"/>
              <a:tailEnd type="none" w="sm" len="sm"/>
            </a:ln>
          </p:spPr>
        </p:pic>
        <p:sp>
          <p:nvSpPr>
            <p:cNvPr id="1360" name="Google Shape;1360;p93"/>
            <p:cNvSpPr txBox="1"/>
            <p:nvPr/>
          </p:nvSpPr>
          <p:spPr>
            <a:xfrm>
              <a:off x="636740" y="5527687"/>
              <a:ext cx="2926080" cy="82697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6A6C6D">
                      <a:lumMod val="75000"/>
                    </a:srgbClr>
                  </a:solidFill>
                  <a:effectLst/>
                  <a:uLnTx/>
                  <a:uFillTx/>
                  <a:latin typeface="Arial"/>
                  <a:ea typeface="Arial"/>
                  <a:cs typeface="Arial"/>
                  <a:sym typeface="Arial"/>
                </a:rPr>
                <a:t>mPFS</a:t>
              </a:r>
              <a:r>
                <a:rPr kumimoji="0" lang="en-US" sz="1600" b="1" i="0" u="none" strike="noStrike" kern="1200" cap="none" spc="0" normalizeH="0" baseline="0" noProof="0">
                  <a:ln>
                    <a:noFill/>
                  </a:ln>
                  <a:solidFill>
                    <a:srgbClr val="6A6C6D">
                      <a:lumMod val="75000"/>
                    </a:srgbClr>
                  </a:solidFill>
                  <a:effectLst/>
                  <a:uLnTx/>
                  <a:uFillTx/>
                  <a:latin typeface="Arial"/>
                  <a:ea typeface="Arial"/>
                  <a:cs typeface="Arial"/>
                  <a:sym typeface="Arial"/>
                </a:rPr>
                <a:t>: 3.8 </a:t>
              </a:r>
              <a:r>
                <a:rPr kumimoji="0" lang="en-US" sz="1600" b="1" i="0" u="none" strike="noStrike" kern="1200" cap="none" spc="0" normalizeH="0" baseline="0" noProof="0" err="1">
                  <a:ln>
                    <a:noFill/>
                  </a:ln>
                  <a:solidFill>
                    <a:srgbClr val="6A6C6D">
                      <a:lumMod val="75000"/>
                    </a:srgbClr>
                  </a:solidFill>
                  <a:effectLst/>
                  <a:uLnTx/>
                  <a:uFillTx/>
                  <a:latin typeface="Arial"/>
                  <a:ea typeface="Arial"/>
                  <a:cs typeface="Arial"/>
                  <a:sym typeface="Arial"/>
                </a:rPr>
                <a:t>mo</a:t>
              </a:r>
              <a:r>
                <a:rPr kumimoji="0" lang="en-US" sz="1600" b="1" i="0" u="none" strike="noStrike" kern="1200" cap="none" spc="0" normalizeH="0" baseline="0" noProof="0">
                  <a:ln>
                    <a:noFill/>
                  </a:ln>
                  <a:solidFill>
                    <a:srgbClr val="6A6C6D">
                      <a:lumMod val="75000"/>
                    </a:srgbClr>
                  </a:solidFill>
                  <a:effectLst/>
                  <a:uLnTx/>
                  <a:uFillTx/>
                  <a:latin typeface="Arial"/>
                  <a:ea typeface="Arial"/>
                  <a:cs typeface="Arial"/>
                  <a:sym typeface="Arial"/>
                </a:rPr>
                <a:t> vs 1.9 </a:t>
              </a:r>
              <a:r>
                <a:rPr kumimoji="0" lang="en-US" sz="1600" b="1" i="0" u="none" strike="noStrike" kern="1200" cap="none" spc="0" normalizeH="0" baseline="0" noProof="0" err="1">
                  <a:ln>
                    <a:noFill/>
                  </a:ln>
                  <a:solidFill>
                    <a:srgbClr val="6A6C6D">
                      <a:lumMod val="75000"/>
                    </a:srgbClr>
                  </a:solidFill>
                  <a:effectLst/>
                  <a:uLnTx/>
                  <a:uFillTx/>
                  <a:latin typeface="Arial"/>
                  <a:ea typeface="Arial"/>
                  <a:cs typeface="Arial"/>
                  <a:sym typeface="Arial"/>
                </a:rPr>
                <a:t>mo</a:t>
              </a:r>
              <a:endParaRPr kumimoji="0" sz="1600" b="1" i="0" u="none" strike="noStrike" kern="1200" cap="none" spc="0" normalizeH="0" baseline="0" noProof="0">
                <a:ln>
                  <a:noFill/>
                </a:ln>
                <a:solidFill>
                  <a:srgbClr val="6A6C6D">
                    <a:lumMod val="75000"/>
                  </a:srgbClr>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A6C6D">
                      <a:lumMod val="75000"/>
                    </a:srgbClr>
                  </a:solidFill>
                  <a:effectLst/>
                  <a:uLnTx/>
                  <a:uFillTx/>
                  <a:latin typeface="Arial"/>
                  <a:ea typeface="Arial"/>
                  <a:cs typeface="Arial"/>
                  <a:sym typeface="Arial"/>
                </a:rPr>
                <a:t>Hazard ratio 0.65</a:t>
              </a:r>
              <a:endParaRPr kumimoji="0" sz="1600" b="0" i="0" u="none" strike="noStrike" kern="1200" cap="none" spc="0" normalizeH="0" baseline="0" noProof="0">
                <a:ln>
                  <a:noFill/>
                </a:ln>
                <a:solidFill>
                  <a:srgbClr val="6A6C6D">
                    <a:lumMod val="75000"/>
                  </a:srgbClr>
                </a:solidFill>
                <a:effectLst/>
                <a:uLnTx/>
                <a:uFillTx/>
                <a:latin typeface="Arial" panose="020B0604020202020204"/>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6A6C6D">
                      <a:lumMod val="75000"/>
                    </a:srgbClr>
                  </a:solidFill>
                  <a:effectLst/>
                  <a:uLnTx/>
                  <a:uFillTx/>
                  <a:latin typeface="Arial"/>
                  <a:ea typeface="Arial"/>
                  <a:cs typeface="Arial"/>
                  <a:sym typeface="Arial"/>
                </a:rPr>
                <a:t>P</a:t>
              </a:r>
              <a:r>
                <a:rPr kumimoji="0" lang="en-US" sz="1600" b="1" i="0" u="none" strike="noStrike" kern="1200" cap="none" spc="0" normalizeH="0" baseline="0" noProof="0">
                  <a:ln>
                    <a:noFill/>
                  </a:ln>
                  <a:solidFill>
                    <a:srgbClr val="6A6C6D">
                      <a:lumMod val="75000"/>
                    </a:srgbClr>
                  </a:solidFill>
                  <a:effectLst/>
                  <a:uLnTx/>
                  <a:uFillTx/>
                  <a:latin typeface="Arial"/>
                  <a:ea typeface="Arial"/>
                  <a:cs typeface="Arial"/>
                  <a:sym typeface="Arial"/>
                </a:rPr>
                <a:t> = .0049</a:t>
              </a:r>
              <a:endParaRPr kumimoji="0" sz="1600" b="0" i="0" u="none" strike="noStrike" kern="1200" cap="none" spc="0" normalizeH="0" baseline="0" noProof="0">
                <a:ln>
                  <a:noFill/>
                </a:ln>
                <a:solidFill>
                  <a:srgbClr val="6A6C6D">
                    <a:lumMod val="75000"/>
                  </a:srgbClr>
                </a:solidFill>
                <a:effectLst/>
                <a:uLnTx/>
                <a:uFillTx/>
                <a:latin typeface="Arial" panose="020B0604020202020204"/>
                <a:ea typeface="+mn-ea"/>
                <a:cs typeface="Arial"/>
                <a:sym typeface="Arial"/>
              </a:endParaRPr>
            </a:p>
          </p:txBody>
        </p:sp>
        <p:sp>
          <p:nvSpPr>
            <p:cNvPr id="1361" name="Google Shape;1361;p93"/>
            <p:cNvSpPr txBox="1"/>
            <p:nvPr/>
          </p:nvSpPr>
          <p:spPr>
            <a:xfrm>
              <a:off x="4632959" y="5535395"/>
              <a:ext cx="2926080" cy="82697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A6C6D">
                      <a:lumMod val="75000"/>
                    </a:srgbClr>
                  </a:solidFill>
                  <a:effectLst/>
                  <a:uLnTx/>
                  <a:uFillTx/>
                  <a:latin typeface="Arial"/>
                  <a:ea typeface="Arial"/>
                  <a:cs typeface="Arial"/>
                  <a:sym typeface="Arial"/>
                </a:rPr>
                <a:t>mPFS: 9.2 mo vs 2.0 mo</a:t>
              </a:r>
              <a:endParaRPr kumimoji="0" sz="1600" b="1" i="0" u="none" strike="noStrike" kern="1200" cap="none" spc="0" normalizeH="0" baseline="0" noProof="0">
                <a:ln>
                  <a:noFill/>
                </a:ln>
                <a:solidFill>
                  <a:srgbClr val="6A6C6D">
                    <a:lumMod val="75000"/>
                  </a:srgbClr>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A6C6D">
                      <a:lumMod val="75000"/>
                    </a:srgbClr>
                  </a:solidFill>
                  <a:effectLst/>
                  <a:uLnTx/>
                  <a:uFillTx/>
                  <a:latin typeface="Arial"/>
                  <a:ea typeface="Arial"/>
                  <a:cs typeface="Arial"/>
                  <a:sym typeface="Arial"/>
                </a:rPr>
                <a:t>Hazard ratio 0.55</a:t>
              </a:r>
              <a:endParaRPr kumimoji="0" sz="1600" b="0" i="0" u="none" strike="noStrike" kern="1200" cap="none" spc="0" normalizeH="0" baseline="0" noProof="0">
                <a:ln>
                  <a:noFill/>
                </a:ln>
                <a:solidFill>
                  <a:srgbClr val="6A6C6D">
                    <a:lumMod val="75000"/>
                  </a:srgbClr>
                </a:solidFill>
                <a:effectLst/>
                <a:uLnTx/>
                <a:uFillTx/>
                <a:latin typeface="Arial" panose="020B0604020202020204"/>
                <a:ea typeface="+mn-ea"/>
                <a:cs typeface="Arial"/>
                <a:sym typeface="Arial"/>
              </a:endParaRPr>
            </a:p>
          </p:txBody>
        </p:sp>
        <p:pic>
          <p:nvPicPr>
            <p:cNvPr id="1362" name="Google Shape;1362;p93" descr="A picture containing chart&#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60047" y="1689474"/>
              <a:ext cx="3939870" cy="3743138"/>
            </a:xfrm>
            <a:prstGeom prst="rect">
              <a:avLst/>
            </a:prstGeom>
            <a:noFill/>
            <a:ln w="9525" cap="flat" cmpd="sng">
              <a:solidFill>
                <a:srgbClr val="FF0000"/>
              </a:solidFill>
              <a:prstDash val="solid"/>
              <a:round/>
              <a:headEnd type="none" w="sm" len="sm"/>
              <a:tailEnd type="none" w="sm" len="sm"/>
            </a:ln>
          </p:spPr>
        </p:pic>
        <p:sp>
          <p:nvSpPr>
            <p:cNvPr id="1363" name="Google Shape;1363;p93"/>
            <p:cNvSpPr txBox="1"/>
            <p:nvPr/>
          </p:nvSpPr>
          <p:spPr>
            <a:xfrm>
              <a:off x="2854630" y="1139171"/>
              <a:ext cx="6261100" cy="5301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6A6C6D">
                      <a:lumMod val="75000"/>
                    </a:srgbClr>
                  </a:solidFill>
                  <a:effectLst/>
                  <a:uLnTx/>
                  <a:uFillTx/>
                  <a:latin typeface="Arial"/>
                  <a:ea typeface="Arial"/>
                  <a:cs typeface="Arial"/>
                  <a:sym typeface="Arial"/>
                </a:rPr>
                <a:t>SERENA-2 PFS</a:t>
              </a:r>
              <a:r>
                <a:rPr kumimoji="0" lang="en-US" sz="2667" b="1" i="0" u="none" strike="noStrike" kern="1200" cap="none" spc="0" normalizeH="0" baseline="30000" noProof="0">
                  <a:ln>
                    <a:noFill/>
                  </a:ln>
                  <a:solidFill>
                    <a:srgbClr val="6A6C6D">
                      <a:lumMod val="75000"/>
                    </a:srgbClr>
                  </a:solidFill>
                  <a:effectLst/>
                  <a:uLnTx/>
                  <a:uFillTx/>
                  <a:latin typeface="Arial"/>
                  <a:ea typeface="Arial"/>
                  <a:cs typeface="Arial"/>
                  <a:sym typeface="Arial"/>
                </a:rPr>
                <a:t>[3]</a:t>
              </a:r>
              <a:endParaRPr kumimoji="0" sz="1800" b="0" i="0" u="none" strike="noStrike" kern="1200" cap="none" spc="0" normalizeH="0" baseline="0" noProof="0">
                <a:ln>
                  <a:noFill/>
                </a:ln>
                <a:solidFill>
                  <a:srgbClr val="6A6C6D">
                    <a:lumMod val="75000"/>
                  </a:srgbClr>
                </a:solidFill>
                <a:effectLst/>
                <a:uLnTx/>
                <a:uFillTx/>
                <a:latin typeface="Arial" panose="020B0604020202020204"/>
                <a:ea typeface="+mn-ea"/>
                <a:cs typeface="Arial"/>
                <a:sym typeface="Arial"/>
              </a:endParaRPr>
            </a:p>
          </p:txBody>
        </p:sp>
        <p:pic>
          <p:nvPicPr>
            <p:cNvPr id="3" name="Picture 2" descr="A graph of a patient's life cycle&#10;&#10;Description automatically generated">
              <a:extLst>
                <a:ext uri="{FF2B5EF4-FFF2-40B4-BE49-F238E27FC236}">
                  <a16:creationId xmlns:a16="http://schemas.microsoft.com/office/drawing/2014/main" id="{3B1F16D4-DCFC-1CE1-3F31-1B54E6BE03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74679" y="1689474"/>
              <a:ext cx="3939870" cy="3749524"/>
            </a:xfrm>
            <a:prstGeom prst="rect">
              <a:avLst/>
            </a:prstGeom>
            <a:ln>
              <a:solidFill>
                <a:srgbClr val="FF0000"/>
              </a:solidFill>
            </a:ln>
          </p:spPr>
        </p:pic>
        <p:sp>
          <p:nvSpPr>
            <p:cNvPr id="4" name="Google Shape;1363;p93">
              <a:extLst>
                <a:ext uri="{FF2B5EF4-FFF2-40B4-BE49-F238E27FC236}">
                  <a16:creationId xmlns:a16="http://schemas.microsoft.com/office/drawing/2014/main" id="{8A1BE6BF-38CA-D596-2841-07D998B33469}"/>
                </a:ext>
              </a:extLst>
            </p:cNvPr>
            <p:cNvSpPr txBox="1"/>
            <p:nvPr/>
          </p:nvSpPr>
          <p:spPr>
            <a:xfrm>
              <a:off x="6855130" y="1162566"/>
              <a:ext cx="6261100" cy="5301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6A6C6D">
                      <a:lumMod val="75000"/>
                    </a:srgbClr>
                  </a:solidFill>
                  <a:effectLst/>
                  <a:uLnTx/>
                  <a:uFillTx/>
                  <a:latin typeface="Arial"/>
                  <a:ea typeface="+mn-ea"/>
                  <a:cs typeface="Arial"/>
                  <a:sym typeface="Arial"/>
                </a:rPr>
                <a:t>EMBER</a:t>
              </a:r>
              <a:r>
                <a:rPr kumimoji="0" lang="en-US" sz="2667" b="1" i="0" u="none" strike="noStrike" kern="1200" cap="none" spc="0" normalizeH="0" baseline="0" noProof="0">
                  <a:ln>
                    <a:noFill/>
                  </a:ln>
                  <a:solidFill>
                    <a:srgbClr val="6A6C6D">
                      <a:lumMod val="75000"/>
                    </a:srgbClr>
                  </a:solidFill>
                  <a:effectLst/>
                  <a:uLnTx/>
                  <a:uFillTx/>
                  <a:latin typeface="Arial"/>
                  <a:ea typeface="Arial"/>
                  <a:cs typeface="Arial"/>
                  <a:sym typeface="Arial"/>
                </a:rPr>
                <a:t>-3 PFS</a:t>
              </a:r>
              <a:r>
                <a:rPr kumimoji="0" lang="en-US" sz="2667" b="1" i="0" u="none" strike="noStrike" kern="1200" cap="none" spc="0" normalizeH="0" baseline="30000" noProof="0">
                  <a:ln>
                    <a:noFill/>
                  </a:ln>
                  <a:solidFill>
                    <a:srgbClr val="6A6C6D">
                      <a:lumMod val="75000"/>
                    </a:srgbClr>
                  </a:solidFill>
                  <a:effectLst/>
                  <a:uLnTx/>
                  <a:uFillTx/>
                  <a:latin typeface="Arial"/>
                  <a:ea typeface="Arial"/>
                  <a:cs typeface="Arial"/>
                  <a:sym typeface="Arial"/>
                </a:rPr>
                <a:t>[4]</a:t>
              </a:r>
              <a:endParaRPr kumimoji="0" sz="1800" b="0" i="0" u="none" strike="noStrike" kern="1200" cap="none" spc="0" normalizeH="0" baseline="0" noProof="0">
                <a:ln>
                  <a:noFill/>
                </a:ln>
                <a:solidFill>
                  <a:srgbClr val="6A6C6D">
                    <a:lumMod val="75000"/>
                  </a:srgbClr>
                </a:solidFill>
                <a:effectLst/>
                <a:uLnTx/>
                <a:uFillTx/>
                <a:latin typeface="Arial" panose="020B0604020202020204"/>
                <a:ea typeface="+mn-ea"/>
                <a:cs typeface="Arial"/>
                <a:sym typeface="Arial"/>
              </a:endParaRPr>
            </a:p>
          </p:txBody>
        </p:sp>
        <p:sp>
          <p:nvSpPr>
            <p:cNvPr id="5" name="Google Shape;1361;p93">
              <a:extLst>
                <a:ext uri="{FF2B5EF4-FFF2-40B4-BE49-F238E27FC236}">
                  <a16:creationId xmlns:a16="http://schemas.microsoft.com/office/drawing/2014/main" id="{9831A735-6CF7-B964-A079-3D5F8DC1431C}"/>
                </a:ext>
              </a:extLst>
            </p:cNvPr>
            <p:cNvSpPr txBox="1"/>
            <p:nvPr/>
          </p:nvSpPr>
          <p:spPr>
            <a:xfrm>
              <a:off x="8522640" y="5535395"/>
              <a:ext cx="2926080" cy="826972"/>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A6C6D">
                      <a:lumMod val="75000"/>
                    </a:srgbClr>
                  </a:solidFill>
                  <a:effectLst/>
                  <a:uLnTx/>
                  <a:uFillTx/>
                  <a:latin typeface="Arial"/>
                  <a:ea typeface="Arial"/>
                  <a:cs typeface="Arial"/>
                  <a:sym typeface="Arial"/>
                </a:rPr>
                <a:t>mPFS: </a:t>
              </a:r>
              <a:r>
                <a:rPr kumimoji="0" lang="en-US" sz="1600" b="1" i="0" u="none" strike="noStrike" kern="1200" cap="none" spc="0" normalizeH="0" baseline="0" noProof="0">
                  <a:ln>
                    <a:noFill/>
                  </a:ln>
                  <a:solidFill>
                    <a:srgbClr val="6A6C6D">
                      <a:lumMod val="75000"/>
                    </a:srgbClr>
                  </a:solidFill>
                  <a:effectLst/>
                  <a:uLnTx/>
                  <a:uFillTx/>
                  <a:latin typeface="Arial"/>
                  <a:ea typeface="+mn-ea"/>
                  <a:cs typeface="Arial"/>
                  <a:sym typeface="Arial"/>
                </a:rPr>
                <a:t>5.5</a:t>
              </a:r>
              <a:r>
                <a:rPr kumimoji="0" lang="en-US" sz="1600" b="1" i="0" u="none" strike="noStrike" kern="1200" cap="none" spc="0" normalizeH="0" baseline="0" noProof="0">
                  <a:ln>
                    <a:noFill/>
                  </a:ln>
                  <a:solidFill>
                    <a:srgbClr val="6A6C6D">
                      <a:lumMod val="75000"/>
                    </a:srgbClr>
                  </a:solidFill>
                  <a:effectLst/>
                  <a:uLnTx/>
                  <a:uFillTx/>
                  <a:latin typeface="Arial"/>
                  <a:ea typeface="Arial"/>
                  <a:cs typeface="Arial"/>
                  <a:sym typeface="Arial"/>
                </a:rPr>
                <a:t> mo vs </a:t>
              </a:r>
              <a:r>
                <a:rPr kumimoji="0" lang="en-US" sz="1600" b="1" i="0" u="none" strike="noStrike" kern="1200" cap="none" spc="0" normalizeH="0" baseline="0" noProof="0">
                  <a:ln>
                    <a:noFill/>
                  </a:ln>
                  <a:solidFill>
                    <a:srgbClr val="6A6C6D">
                      <a:lumMod val="75000"/>
                    </a:srgbClr>
                  </a:solidFill>
                  <a:effectLst/>
                  <a:uLnTx/>
                  <a:uFillTx/>
                  <a:latin typeface="Arial"/>
                  <a:ea typeface="+mn-ea"/>
                  <a:cs typeface="Arial"/>
                  <a:sym typeface="Arial"/>
                </a:rPr>
                <a:t>3.8</a:t>
              </a:r>
              <a:r>
                <a:rPr kumimoji="0" lang="en-US" sz="1600" b="1" i="0" u="none" strike="noStrike" kern="1200" cap="none" spc="0" normalizeH="0" baseline="0" noProof="0">
                  <a:ln>
                    <a:noFill/>
                  </a:ln>
                  <a:solidFill>
                    <a:srgbClr val="6A6C6D">
                      <a:lumMod val="75000"/>
                    </a:srgbClr>
                  </a:solidFill>
                  <a:effectLst/>
                  <a:uLnTx/>
                  <a:uFillTx/>
                  <a:latin typeface="Arial"/>
                  <a:ea typeface="Arial"/>
                  <a:cs typeface="Arial"/>
                  <a:sym typeface="Arial"/>
                </a:rPr>
                <a:t> mo</a:t>
              </a:r>
              <a:endParaRPr kumimoji="0" sz="1600" b="1" i="0" u="none" strike="noStrike" kern="1200" cap="none" spc="0" normalizeH="0" baseline="0" noProof="0">
                <a:ln>
                  <a:noFill/>
                </a:ln>
                <a:solidFill>
                  <a:srgbClr val="6A6C6D">
                    <a:lumMod val="75000"/>
                  </a:srgbClr>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A6C6D">
                      <a:lumMod val="75000"/>
                    </a:srgbClr>
                  </a:solidFill>
                  <a:effectLst/>
                  <a:uLnTx/>
                  <a:uFillTx/>
                  <a:latin typeface="Arial"/>
                  <a:ea typeface="Arial"/>
                  <a:cs typeface="Arial"/>
                  <a:sym typeface="Arial"/>
                </a:rPr>
                <a:t>Hazard ratio </a:t>
              </a:r>
              <a:r>
                <a:rPr kumimoji="0" lang="en-US" sz="1600" b="1" i="0" u="none" strike="noStrike" kern="1200" cap="none" spc="0" normalizeH="0" baseline="0" noProof="0">
                  <a:ln>
                    <a:noFill/>
                  </a:ln>
                  <a:solidFill>
                    <a:srgbClr val="6A6C6D">
                      <a:lumMod val="75000"/>
                    </a:srgbClr>
                  </a:solidFill>
                  <a:effectLst/>
                  <a:uLnTx/>
                  <a:uFillTx/>
                  <a:latin typeface="Arial"/>
                  <a:ea typeface="+mn-ea"/>
                  <a:cs typeface="Arial"/>
                  <a:sym typeface="Arial"/>
                </a:rPr>
                <a:t>NR</a:t>
              </a:r>
              <a:endParaRPr kumimoji="0" sz="1600" b="0" i="0" u="none" strike="noStrike" kern="1200" cap="none" spc="0" normalizeH="0" baseline="0" noProof="0">
                <a:ln>
                  <a:noFill/>
                </a:ln>
                <a:solidFill>
                  <a:srgbClr val="6A6C6D">
                    <a:lumMod val="75000"/>
                  </a:srgbClr>
                </a:solidFill>
                <a:effectLst/>
                <a:uLnTx/>
                <a:uFillTx/>
                <a:latin typeface="Arial" panose="020B0604020202020204"/>
                <a:ea typeface="+mn-ea"/>
                <a:cs typeface="Arial"/>
                <a:sym typeface="Arial"/>
              </a:endParaRPr>
            </a:p>
          </p:txBody>
        </p:sp>
      </p:grpSp>
    </p:spTree>
    <p:extLst>
      <p:ext uri="{BB962C8B-B14F-4D97-AF65-F5344CB8AC3E}">
        <p14:creationId xmlns:p14="http://schemas.microsoft.com/office/powerpoint/2010/main" val="2413669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D2DA-FAA6-8863-5485-9E477E51FDB8}"/>
              </a:ext>
            </a:extLst>
          </p:cNvPr>
          <p:cNvSpPr>
            <a:spLocks noGrp="1"/>
          </p:cNvSpPr>
          <p:nvPr>
            <p:ph type="title"/>
          </p:nvPr>
        </p:nvSpPr>
        <p:spPr>
          <a:xfrm>
            <a:off x="0" y="83553"/>
            <a:ext cx="12192000" cy="1003951"/>
          </a:xfrm>
        </p:spPr>
        <p:txBody>
          <a:bodyPr>
            <a:noAutofit/>
          </a:bodyPr>
          <a:lstStyle/>
          <a:p>
            <a:pPr algn="ctr"/>
            <a:r>
              <a:rPr lang="en-US" sz="3200" b="1" dirty="0">
                <a:latin typeface="Arial" panose="020B0604020202020204" pitchFamily="34" charset="0"/>
                <a:cs typeface="Arial" panose="020B0604020202020204" pitchFamily="34" charset="0"/>
              </a:rPr>
              <a:t>Resistance to ET + CDK4/6i: A High Unmet Clinical Need</a:t>
            </a:r>
          </a:p>
        </p:txBody>
      </p:sp>
      <p:pic>
        <p:nvPicPr>
          <p:cNvPr id="7" name="Picture 6">
            <a:extLst>
              <a:ext uri="{FF2B5EF4-FFF2-40B4-BE49-F238E27FC236}">
                <a16:creationId xmlns:a16="http://schemas.microsoft.com/office/drawing/2014/main" id="{8EB57BAE-53CA-B98D-17B3-F935016239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960" y="1600200"/>
            <a:ext cx="6141889" cy="3521135"/>
          </a:xfrm>
          <a:prstGeom prst="rect">
            <a:avLst/>
          </a:prstGeom>
        </p:spPr>
      </p:pic>
      <p:sp>
        <p:nvSpPr>
          <p:cNvPr id="8" name="TextBox 7">
            <a:extLst>
              <a:ext uri="{FF2B5EF4-FFF2-40B4-BE49-F238E27FC236}">
                <a16:creationId xmlns:a16="http://schemas.microsoft.com/office/drawing/2014/main" id="{26B29B10-E959-BD40-9F5B-BCB5768F9806}"/>
              </a:ext>
            </a:extLst>
          </p:cNvPr>
          <p:cNvSpPr txBox="1"/>
          <p:nvPr/>
        </p:nvSpPr>
        <p:spPr>
          <a:xfrm>
            <a:off x="151888" y="1131054"/>
            <a:ext cx="63240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 dependent and independent mechanisms of resistance</a:t>
            </a:r>
          </a:p>
        </p:txBody>
      </p:sp>
      <p:pic>
        <p:nvPicPr>
          <p:cNvPr id="5" name="Picture 4" descr="A picture containing text, diagram, circle, line&#10;&#10;Description automatically generated">
            <a:extLst>
              <a:ext uri="{FF2B5EF4-FFF2-40B4-BE49-F238E27FC236}">
                <a16:creationId xmlns:a16="http://schemas.microsoft.com/office/drawing/2014/main" id="{91C86667-0C7A-EBBC-A46F-8295EA5C9B82}"/>
              </a:ext>
            </a:extLst>
          </p:cNvPr>
          <p:cNvPicPr>
            <a:picLocks noChangeAspect="1"/>
          </p:cNvPicPr>
          <p:nvPr/>
        </p:nvPicPr>
        <p:blipFill>
          <a:blip r:embed="rId4"/>
          <a:stretch>
            <a:fillRect/>
          </a:stretch>
        </p:blipFill>
        <p:spPr>
          <a:xfrm>
            <a:off x="6475890" y="1305968"/>
            <a:ext cx="5716110" cy="5231992"/>
          </a:xfrm>
          <a:prstGeom prst="rect">
            <a:avLst/>
          </a:prstGeom>
        </p:spPr>
      </p:pic>
      <p:sp>
        <p:nvSpPr>
          <p:cNvPr id="9" name="TextBox 8">
            <a:extLst>
              <a:ext uri="{FF2B5EF4-FFF2-40B4-BE49-F238E27FC236}">
                <a16:creationId xmlns:a16="http://schemas.microsoft.com/office/drawing/2014/main" id="{4FCEB9BF-2FA2-1AA2-7BE3-40386FCBF7D1}"/>
              </a:ext>
            </a:extLst>
          </p:cNvPr>
          <p:cNvSpPr txBox="1"/>
          <p:nvPr/>
        </p:nvSpPr>
        <p:spPr>
          <a:xfrm>
            <a:off x="9674967" y="2875070"/>
            <a:ext cx="74506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AKT inhibitor</a:t>
            </a:r>
          </a:p>
        </p:txBody>
      </p:sp>
      <p:sp>
        <p:nvSpPr>
          <p:cNvPr id="11" name="Rectangle 10">
            <a:extLst>
              <a:ext uri="{FF2B5EF4-FFF2-40B4-BE49-F238E27FC236}">
                <a16:creationId xmlns:a16="http://schemas.microsoft.com/office/drawing/2014/main" id="{5D98177B-E6A0-986D-2BB8-1D8D4B2D455C}"/>
              </a:ext>
            </a:extLst>
          </p:cNvPr>
          <p:cNvSpPr/>
          <p:nvPr/>
        </p:nvSpPr>
        <p:spPr>
          <a:xfrm>
            <a:off x="9652000" y="3572933"/>
            <a:ext cx="651934" cy="203200"/>
          </a:xfrm>
          <a:prstGeom prst="rect">
            <a:avLst/>
          </a:prstGeom>
          <a:solidFill>
            <a:srgbClr val="EE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4CAEBE-9D43-C9DD-33E2-22CE6C29FE3E}"/>
              </a:ext>
            </a:extLst>
          </p:cNvPr>
          <p:cNvSpPr txBox="1"/>
          <p:nvPr/>
        </p:nvSpPr>
        <p:spPr>
          <a:xfrm>
            <a:off x="9605433" y="3503580"/>
            <a:ext cx="745067"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mTOR inhibitor</a:t>
            </a:r>
          </a:p>
        </p:txBody>
      </p:sp>
      <p:pic>
        <p:nvPicPr>
          <p:cNvPr id="13" name="Picture 12" descr="A red line on a white surface&#10;&#10;Description automatically generated with low confidence">
            <a:extLst>
              <a:ext uri="{FF2B5EF4-FFF2-40B4-BE49-F238E27FC236}">
                <a16:creationId xmlns:a16="http://schemas.microsoft.com/office/drawing/2014/main" id="{25094CB0-3EE0-4549-508D-E035B46D26BF}"/>
              </a:ext>
            </a:extLst>
          </p:cNvPr>
          <p:cNvPicPr>
            <a:picLocks noChangeAspect="1"/>
          </p:cNvPicPr>
          <p:nvPr/>
        </p:nvPicPr>
        <p:blipFill>
          <a:blip r:embed="rId5"/>
          <a:stretch>
            <a:fillRect/>
          </a:stretch>
        </p:blipFill>
        <p:spPr>
          <a:xfrm>
            <a:off x="9480145" y="2959967"/>
            <a:ext cx="260350" cy="184150"/>
          </a:xfrm>
          <a:prstGeom prst="rect">
            <a:avLst/>
          </a:prstGeom>
        </p:spPr>
      </p:pic>
      <p:sp>
        <p:nvSpPr>
          <p:cNvPr id="14" name="TextBox 13">
            <a:extLst>
              <a:ext uri="{FF2B5EF4-FFF2-40B4-BE49-F238E27FC236}">
                <a16:creationId xmlns:a16="http://schemas.microsoft.com/office/drawing/2014/main" id="{36233E82-9EBC-DF3A-3F0D-C99B4811601F}"/>
              </a:ext>
            </a:extLst>
          </p:cNvPr>
          <p:cNvSpPr txBox="1"/>
          <p:nvPr/>
        </p:nvSpPr>
        <p:spPr>
          <a:xfrm>
            <a:off x="140960" y="5239367"/>
            <a:ext cx="1789441" cy="86177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Constitutive ER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Upregulated coactivator binding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Stability against proteolytic degradation</a:t>
            </a:r>
          </a:p>
        </p:txBody>
      </p:sp>
      <p:sp>
        <p:nvSpPr>
          <p:cNvPr id="15" name="TextBox 14">
            <a:extLst>
              <a:ext uri="{FF2B5EF4-FFF2-40B4-BE49-F238E27FC236}">
                <a16:creationId xmlns:a16="http://schemas.microsoft.com/office/drawing/2014/main" id="{8B34B0A0-F829-8746-A696-27387BAC2154}"/>
              </a:ext>
            </a:extLst>
          </p:cNvPr>
          <p:cNvSpPr txBox="1"/>
          <p:nvPr/>
        </p:nvSpPr>
        <p:spPr>
          <a:xfrm>
            <a:off x="1837020" y="5239367"/>
            <a:ext cx="160866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Growth factor-driver receptor tyrosine kinase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EGFR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FGFR</a:t>
            </a:r>
          </a:p>
        </p:txBody>
      </p:sp>
      <p:sp>
        <p:nvSpPr>
          <p:cNvPr id="16" name="TextBox 15">
            <a:extLst>
              <a:ext uri="{FF2B5EF4-FFF2-40B4-BE49-F238E27FC236}">
                <a16:creationId xmlns:a16="http://schemas.microsoft.com/office/drawing/2014/main" id="{5997FF49-C15F-2C6E-F8CB-116D4C88FE1A}"/>
              </a:ext>
            </a:extLst>
          </p:cNvPr>
          <p:cNvSpPr txBox="1"/>
          <p:nvPr/>
        </p:nvSpPr>
        <p:spPr>
          <a:xfrm>
            <a:off x="3313889" y="5239367"/>
            <a:ext cx="13377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Alterations in MAPK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KRAS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BRAF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MAP2K1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NF1</a:t>
            </a:r>
          </a:p>
        </p:txBody>
      </p:sp>
      <p:sp>
        <p:nvSpPr>
          <p:cNvPr id="17" name="TextBox 16">
            <a:extLst>
              <a:ext uri="{FF2B5EF4-FFF2-40B4-BE49-F238E27FC236}">
                <a16:creationId xmlns:a16="http://schemas.microsoft.com/office/drawing/2014/main" id="{1CD0D83E-5E34-2B08-2DE0-1B11933A66D4}"/>
              </a:ext>
            </a:extLst>
          </p:cNvPr>
          <p:cNvSpPr txBox="1"/>
          <p:nvPr/>
        </p:nvSpPr>
        <p:spPr>
          <a:xfrm>
            <a:off x="4697377" y="5252887"/>
            <a:ext cx="15854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Upregulation PIK3K/AKT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PIK3CA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AKT</a:t>
            </a:r>
          </a:p>
        </p:txBody>
      </p:sp>
      <p:sp>
        <p:nvSpPr>
          <p:cNvPr id="18" name="Rectangle 17">
            <a:extLst>
              <a:ext uri="{FF2B5EF4-FFF2-40B4-BE49-F238E27FC236}">
                <a16:creationId xmlns:a16="http://schemas.microsoft.com/office/drawing/2014/main" id="{185D85CD-7814-0E65-A449-9801DD087890}"/>
              </a:ext>
            </a:extLst>
          </p:cNvPr>
          <p:cNvSpPr/>
          <p:nvPr/>
        </p:nvSpPr>
        <p:spPr>
          <a:xfrm>
            <a:off x="4697377" y="2412502"/>
            <a:ext cx="1585472" cy="3688639"/>
          </a:xfrm>
          <a:prstGeom prst="rect">
            <a:avLst/>
          </a:prstGeom>
          <a:noFill/>
          <a:ln w="38100">
            <a:solidFill>
              <a:srgbClr val="BE0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DED137D-0B19-7594-3397-C75A82EF5B93}"/>
              </a:ext>
            </a:extLst>
          </p:cNvPr>
          <p:cNvSpPr/>
          <p:nvPr/>
        </p:nvSpPr>
        <p:spPr>
          <a:xfrm>
            <a:off x="8673218" y="2438399"/>
            <a:ext cx="1630716" cy="916021"/>
          </a:xfrm>
          <a:prstGeom prst="rect">
            <a:avLst/>
          </a:prstGeom>
          <a:noFill/>
          <a:ln w="38100">
            <a:solidFill>
              <a:srgbClr val="BE0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963A57-4C16-ADF0-3081-46A240584001}"/>
              </a:ext>
            </a:extLst>
          </p:cNvPr>
          <p:cNvSpPr txBox="1"/>
          <p:nvPr/>
        </p:nvSpPr>
        <p:spPr>
          <a:xfrm>
            <a:off x="10168345" y="4079300"/>
            <a:ext cx="1467068" cy="923330"/>
          </a:xfrm>
          <a:prstGeom prst="rect">
            <a:avLst/>
          </a:prstGeom>
          <a:noFill/>
          <a:ln>
            <a:solidFill>
              <a:srgbClr val="FF0000"/>
            </a:solidFill>
          </a:ln>
        </p:spPr>
        <p:txBody>
          <a:bodyPr wrap="none" rtlCol="0">
            <a:spAutoFit/>
          </a:bodyPr>
          <a:lstStyle/>
          <a:p>
            <a:r>
              <a:rPr lang="en-US" dirty="0">
                <a:latin typeface="Arial" panose="020B0604020202020204" pitchFamily="34" charset="0"/>
                <a:cs typeface="Arial" panose="020B0604020202020204" pitchFamily="34" charset="0"/>
              </a:rPr>
              <a:t>Alpelisib</a:t>
            </a:r>
          </a:p>
          <a:p>
            <a:r>
              <a:rPr lang="en-US" dirty="0">
                <a:latin typeface="Arial" panose="020B0604020202020204" pitchFamily="34" charset="0"/>
                <a:cs typeface="Arial" panose="020B0604020202020204" pitchFamily="34" charset="0"/>
              </a:rPr>
              <a:t>Inavolisib</a:t>
            </a:r>
          </a:p>
          <a:p>
            <a:r>
              <a:rPr lang="en-US" dirty="0">
                <a:latin typeface="Arial" panose="020B0604020202020204" pitchFamily="34" charset="0"/>
                <a:cs typeface="Arial" panose="020B0604020202020204" pitchFamily="34" charset="0"/>
              </a:rPr>
              <a:t>Capivasertib</a:t>
            </a:r>
          </a:p>
        </p:txBody>
      </p:sp>
      <p:sp>
        <p:nvSpPr>
          <p:cNvPr id="6" name="TextBox 5">
            <a:extLst>
              <a:ext uri="{FF2B5EF4-FFF2-40B4-BE49-F238E27FC236}">
                <a16:creationId xmlns:a16="http://schemas.microsoft.com/office/drawing/2014/main" id="{50C593FF-BDD2-A99C-E706-7A1DD7943EBC}"/>
              </a:ext>
            </a:extLst>
          </p:cNvPr>
          <p:cNvSpPr txBox="1"/>
          <p:nvPr/>
        </p:nvSpPr>
        <p:spPr>
          <a:xfrm>
            <a:off x="274319" y="6537960"/>
            <a:ext cx="7269939" cy="274320"/>
          </a:xfrm>
          <a:prstGeom prst="rect">
            <a:avLst/>
          </a:prstGeom>
          <a:noFill/>
        </p:spPr>
        <p:txBody>
          <a:bodyPr wrap="non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Lloyd MR et </a:t>
            </a:r>
            <a:r>
              <a:rPr kumimoji="0" lang="en-CA" sz="1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 Adv Med Oncol</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000" kern="0" dirty="0">
                <a:solidFill>
                  <a:srgbClr val="000000"/>
                </a:solidFill>
                <a:latin typeface="Arial" panose="020B0604020202020204" pitchFamily="34" charset="0"/>
                <a:cs typeface="Arial" panose="020B0604020202020204" pitchFamily="34" charset="0"/>
              </a:rPr>
              <a:t>2022;14:17588359221113694</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Huppert LA et al. </a:t>
            </a:r>
            <a:r>
              <a:rPr kumimoji="0" lang="en-CA" sz="10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CA Cancer J Clin</a:t>
            </a:r>
            <a:r>
              <a:rPr kumimoji="0" lang="en-CA"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2023;73(5):480-515.</a:t>
            </a:r>
          </a:p>
        </p:txBody>
      </p:sp>
    </p:spTree>
    <p:extLst>
      <p:ext uri="{BB962C8B-B14F-4D97-AF65-F5344CB8AC3E}">
        <p14:creationId xmlns:p14="http://schemas.microsoft.com/office/powerpoint/2010/main" val="244340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 waterfall chart&#10;&#10;Description automatically generated">
            <a:extLst>
              <a:ext uri="{FF2B5EF4-FFF2-40B4-BE49-F238E27FC236}">
                <a16:creationId xmlns:a16="http://schemas.microsoft.com/office/drawing/2014/main" id="{C91E18F0-FB4B-2D4E-A776-038EE440C9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 y="2590800"/>
            <a:ext cx="5318300" cy="2816577"/>
          </a:xfrm>
          <a:prstGeom prst="rect">
            <a:avLst/>
          </a:prstGeom>
        </p:spPr>
      </p:pic>
      <p:sp>
        <p:nvSpPr>
          <p:cNvPr id="7" name="Title 6">
            <a:extLst>
              <a:ext uri="{FF2B5EF4-FFF2-40B4-BE49-F238E27FC236}">
                <a16:creationId xmlns:a16="http://schemas.microsoft.com/office/drawing/2014/main" id="{BC5EA627-D4B6-FA43-B3FE-21157E0AAB47}"/>
              </a:ext>
            </a:extLst>
          </p:cNvPr>
          <p:cNvSpPr>
            <a:spLocks noGrp="1"/>
          </p:cNvSpPr>
          <p:nvPr>
            <p:ph type="title"/>
          </p:nvPr>
        </p:nvSpPr>
        <p:spPr>
          <a:xfrm>
            <a:off x="0" y="357090"/>
            <a:ext cx="12192000" cy="752475"/>
          </a:xfrm>
        </p:spPr>
        <p:txBody>
          <a:bodyPr/>
          <a:lstStyle/>
          <a:p>
            <a:r>
              <a:rPr lang="en-GB" sz="2400" dirty="0"/>
              <a:t>Molecular Phenotypes as Targets for Precision Therapy</a:t>
            </a:r>
          </a:p>
        </p:txBody>
      </p:sp>
      <p:sp>
        <p:nvSpPr>
          <p:cNvPr id="15" name="Content Placeholder 14">
            <a:extLst>
              <a:ext uri="{FF2B5EF4-FFF2-40B4-BE49-F238E27FC236}">
                <a16:creationId xmlns:a16="http://schemas.microsoft.com/office/drawing/2014/main" id="{CFCE4F08-21BE-7048-8221-7398CC6AA1CD}"/>
              </a:ext>
            </a:extLst>
          </p:cNvPr>
          <p:cNvSpPr>
            <a:spLocks noGrp="1"/>
          </p:cNvSpPr>
          <p:nvPr>
            <p:ph idx="1"/>
          </p:nvPr>
        </p:nvSpPr>
        <p:spPr>
          <a:xfrm>
            <a:off x="609600" y="1155161"/>
            <a:ext cx="5242100" cy="1420803"/>
          </a:xfrm>
        </p:spPr>
        <p:txBody>
          <a:bodyPr>
            <a:noAutofit/>
          </a:bodyPr>
          <a:lstStyle/>
          <a:p>
            <a:r>
              <a:rPr lang="en-GB" sz="1400" i="1" dirty="0">
                <a:solidFill>
                  <a:schemeClr val="tx1"/>
                </a:solidFill>
                <a:latin typeface="Arial" panose="020B0604020202020204" pitchFamily="34" charset="0"/>
                <a:cs typeface="Arial" panose="020B0604020202020204" pitchFamily="34" charset="0"/>
              </a:rPr>
              <a:t>gBRCA1, gBRCA2, g</a:t>
            </a:r>
            <a:r>
              <a:rPr lang="en-GB" sz="1400" i="1" dirty="0">
                <a:latin typeface="Arial" panose="020B0604020202020204" pitchFamily="34" charset="0"/>
                <a:cs typeface="Arial" panose="020B0604020202020204" pitchFamily="34" charset="0"/>
              </a:rPr>
              <a:t>PALB2 and somatic BRCA1 &amp; BRCA2</a:t>
            </a:r>
            <a:endParaRPr lang="en-GB" sz="1400" i="1"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Tumour mutational burden (TMB)</a:t>
            </a:r>
          </a:p>
          <a:p>
            <a:r>
              <a:rPr lang="en-GB" sz="1400" dirty="0">
                <a:solidFill>
                  <a:schemeClr val="tx1"/>
                </a:solidFill>
                <a:latin typeface="Arial" panose="020B0604020202020204" pitchFamily="34" charset="0"/>
                <a:cs typeface="Arial" panose="020B0604020202020204" pitchFamily="34" charset="0"/>
              </a:rPr>
              <a:t>Microsatellite-instability high (MSI-H)</a:t>
            </a:r>
          </a:p>
          <a:p>
            <a:r>
              <a:rPr lang="en-GB" sz="1400" dirty="0">
                <a:solidFill>
                  <a:schemeClr val="tx1"/>
                </a:solidFill>
                <a:latin typeface="Arial" panose="020B0604020202020204" pitchFamily="34" charset="0"/>
                <a:cs typeface="Arial" panose="020B0604020202020204" pitchFamily="34" charset="0"/>
              </a:rPr>
              <a:t>RNA-based gene signatures: intrinsic subtype</a:t>
            </a:r>
          </a:p>
        </p:txBody>
      </p:sp>
      <p:sp>
        <p:nvSpPr>
          <p:cNvPr id="18" name="Rectangle 17">
            <a:extLst>
              <a:ext uri="{FF2B5EF4-FFF2-40B4-BE49-F238E27FC236}">
                <a16:creationId xmlns:a16="http://schemas.microsoft.com/office/drawing/2014/main" id="{AA9C285E-4004-C342-9393-E8061656FEBE}"/>
              </a:ext>
            </a:extLst>
          </p:cNvPr>
          <p:cNvSpPr/>
          <p:nvPr/>
        </p:nvSpPr>
        <p:spPr>
          <a:xfrm>
            <a:off x="2707341" y="3127433"/>
            <a:ext cx="2091018" cy="334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B7F7D89B-F5C2-4427-8F36-E9EC6D61F2BD}"/>
              </a:ext>
            </a:extLst>
          </p:cNvPr>
          <p:cNvSpPr txBox="1"/>
          <p:nvPr/>
        </p:nvSpPr>
        <p:spPr>
          <a:xfrm>
            <a:off x="2317070" y="2636396"/>
            <a:ext cx="2532186"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D0016F"/>
                </a:solidFill>
                <a:effectLst/>
                <a:uLnTx/>
                <a:uFillTx/>
                <a:latin typeface="Arial"/>
                <a:ea typeface="+mn-ea"/>
                <a:cs typeface="+mn-cs"/>
              </a:rPr>
              <a:t>Olaparib in non-</a:t>
            </a:r>
            <a:r>
              <a:rPr kumimoji="0" lang="en-GB" sz="1400" b="0" i="1" u="none" strike="noStrike" kern="1200" cap="none" spc="0" normalizeH="0" baseline="0" noProof="0" dirty="0">
                <a:ln>
                  <a:noFill/>
                </a:ln>
                <a:solidFill>
                  <a:srgbClr val="D0016F"/>
                </a:solidFill>
                <a:effectLst/>
                <a:uLnTx/>
                <a:uFillTx/>
                <a:latin typeface="Arial"/>
                <a:ea typeface="+mn-ea"/>
                <a:cs typeface="+mn-cs"/>
              </a:rPr>
              <a:t>gBRCA1/2</a:t>
            </a:r>
            <a:r>
              <a:rPr kumimoji="0" lang="en-GB" sz="1400" b="0" i="0" u="none" strike="noStrike" kern="1200" cap="none" spc="0" normalizeH="0" baseline="30000" noProof="0" dirty="0">
                <a:ln>
                  <a:noFill/>
                </a:ln>
                <a:solidFill>
                  <a:srgbClr val="D0016F"/>
                </a:solidFill>
                <a:effectLst/>
                <a:uLnTx/>
                <a:uFillTx/>
                <a:latin typeface="Arial"/>
                <a:ea typeface="+mn-ea"/>
                <a:cs typeface="+mn-cs"/>
              </a:rPr>
              <a:t>1</a:t>
            </a:r>
          </a:p>
        </p:txBody>
      </p:sp>
      <p:sp>
        <p:nvSpPr>
          <p:cNvPr id="13" name="TextBox 12">
            <a:extLst>
              <a:ext uri="{FF2B5EF4-FFF2-40B4-BE49-F238E27FC236}">
                <a16:creationId xmlns:a16="http://schemas.microsoft.com/office/drawing/2014/main" id="{9E449A02-2556-46C9-969F-3214658FA1BC}"/>
              </a:ext>
            </a:extLst>
          </p:cNvPr>
          <p:cNvSpPr txBox="1"/>
          <p:nvPr/>
        </p:nvSpPr>
        <p:spPr>
          <a:xfrm>
            <a:off x="7086600" y="1203918"/>
            <a:ext cx="3727291" cy="646331"/>
          </a:xfrm>
          <a:prstGeom prst="rect">
            <a:avLst/>
          </a:prstGeom>
          <a:noFill/>
        </p:spPr>
        <p:txBody>
          <a:bodyPr wrap="square" rtlCol="0">
            <a:spAutoFit/>
          </a:bodyPr>
          <a:lstStyle>
            <a:defPPr>
              <a:defRPr lang="en-US"/>
            </a:defPPr>
            <a:lvl1pPr algn="ctr">
              <a:defRPr sz="1100">
                <a:solidFill>
                  <a:schemeClr val="accent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D0016F"/>
                </a:solidFill>
                <a:effectLst/>
                <a:uLnTx/>
                <a:uFillTx/>
                <a:latin typeface="Arial"/>
                <a:ea typeface="+mn-ea"/>
                <a:cs typeface="+mn-cs"/>
              </a:rPr>
              <a:t>Pembrolizumab in MSI-H solid tumours (N = 149)</a:t>
            </a:r>
            <a:r>
              <a:rPr kumimoji="0" lang="en-GB" sz="1800" b="0" i="0" u="none" strike="noStrike" kern="1200" cap="none" spc="0" normalizeH="0" baseline="30000" noProof="0" dirty="0">
                <a:ln>
                  <a:noFill/>
                </a:ln>
                <a:solidFill>
                  <a:srgbClr val="D0016F"/>
                </a:solidFill>
                <a:effectLst/>
                <a:uLnTx/>
                <a:uFillTx/>
                <a:latin typeface="Arial"/>
                <a:ea typeface="+mn-ea"/>
                <a:cs typeface="+mn-cs"/>
              </a:rPr>
              <a:t>2</a:t>
            </a:r>
          </a:p>
        </p:txBody>
      </p:sp>
      <p:pic>
        <p:nvPicPr>
          <p:cNvPr id="38" name="Graphic 37">
            <a:extLst>
              <a:ext uri="{FF2B5EF4-FFF2-40B4-BE49-F238E27FC236}">
                <a16:creationId xmlns:a16="http://schemas.microsoft.com/office/drawing/2014/main" id="{8238DA20-17A3-1441-B4D0-CA3FF3B1B46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95071" y="2090017"/>
            <a:ext cx="4691566" cy="3659356"/>
          </a:xfrm>
          <a:prstGeom prst="rect">
            <a:avLst/>
          </a:prstGeom>
        </p:spPr>
      </p:pic>
      <p:graphicFrame>
        <p:nvGraphicFramePr>
          <p:cNvPr id="39" name="Table 39">
            <a:extLst>
              <a:ext uri="{FF2B5EF4-FFF2-40B4-BE49-F238E27FC236}">
                <a16:creationId xmlns:a16="http://schemas.microsoft.com/office/drawing/2014/main" id="{24B35F32-561F-1F4D-8D5E-16A67C5AACD0}"/>
              </a:ext>
            </a:extLst>
          </p:cNvPr>
          <p:cNvGraphicFramePr>
            <a:graphicFrameLocks noGrp="1"/>
          </p:cNvGraphicFramePr>
          <p:nvPr>
            <p:extLst>
              <p:ext uri="{D42A27DB-BD31-4B8C-83A1-F6EECF244321}">
                <p14:modId xmlns:p14="http://schemas.microsoft.com/office/powerpoint/2010/main" val="632982704"/>
              </p:ext>
            </p:extLst>
          </p:nvPr>
        </p:nvGraphicFramePr>
        <p:xfrm>
          <a:off x="6475982" y="2343833"/>
          <a:ext cx="841368" cy="3405540"/>
        </p:xfrm>
        <a:graphic>
          <a:graphicData uri="http://schemas.openxmlformats.org/drawingml/2006/table">
            <a:tbl>
              <a:tblPr firstRow="1" bandRow="1"/>
              <a:tblGrid>
                <a:gridCol w="841368">
                  <a:extLst>
                    <a:ext uri="{9D8B030D-6E8A-4147-A177-3AD203B41FA5}">
                      <a16:colId xmlns:a16="http://schemas.microsoft.com/office/drawing/2014/main" val="546741091"/>
                    </a:ext>
                  </a:extLst>
                </a:gridCol>
              </a:tblGrid>
              <a:tr h="681108">
                <a:tc>
                  <a:txBody>
                    <a:bodyPr/>
                    <a:lstStyle/>
                    <a:p>
                      <a:pPr marL="67945" algn="l"/>
                      <a:r>
                        <a:rPr lang="en-US" sz="700" b="1" dirty="0">
                          <a:solidFill>
                            <a:schemeClr val="bg1"/>
                          </a:solidFill>
                          <a:effectLst/>
                        </a:rPr>
                        <a:t>KEYNOTE-016</a:t>
                      </a:r>
                      <a:endParaRPr lang="en-GB" sz="700" b="1" dirty="0">
                        <a:solidFill>
                          <a:schemeClr val="bg1"/>
                        </a:solidFill>
                        <a:effectLst/>
                      </a:endParaRPr>
                    </a:p>
                    <a:p>
                      <a:pPr marL="67945" algn="l">
                        <a:spcBef>
                          <a:spcPts val="25"/>
                        </a:spcBef>
                      </a:pPr>
                      <a:r>
                        <a:rPr lang="en-US" sz="600" dirty="0">
                          <a:solidFill>
                            <a:schemeClr val="bg1"/>
                          </a:solidFill>
                          <a:effectLst/>
                        </a:rPr>
                        <a:t>NCT01876511 (n = 58)</a:t>
                      </a:r>
                      <a:endParaRPr lang="en-GB" sz="6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2870504181"/>
                  </a:ext>
                </a:extLst>
              </a:tr>
              <a:tr h="681108">
                <a:tc>
                  <a:txBody>
                    <a:bodyPr/>
                    <a:lstStyle/>
                    <a:p>
                      <a:pPr marL="67945" algn="l"/>
                      <a:r>
                        <a:rPr lang="en-US" sz="700" b="1" dirty="0">
                          <a:solidFill>
                            <a:schemeClr val="bg1"/>
                          </a:solidFill>
                          <a:effectLst/>
                        </a:rPr>
                        <a:t>KEYNOTE-164</a:t>
                      </a:r>
                      <a:endParaRPr lang="en-GB" sz="700" b="1" dirty="0">
                        <a:solidFill>
                          <a:schemeClr val="bg1"/>
                        </a:solidFill>
                        <a:effectLst/>
                      </a:endParaRPr>
                    </a:p>
                    <a:p>
                      <a:pPr marL="67945" algn="l">
                        <a:spcBef>
                          <a:spcPts val="5"/>
                        </a:spcBef>
                      </a:pPr>
                      <a:r>
                        <a:rPr lang="en-US" sz="600" dirty="0">
                          <a:solidFill>
                            <a:schemeClr val="bg1"/>
                          </a:solidFill>
                          <a:effectLst/>
                        </a:rPr>
                        <a:t>NCT02460198</a:t>
                      </a:r>
                      <a:endParaRPr lang="en-GB" sz="600" dirty="0">
                        <a:solidFill>
                          <a:schemeClr val="bg1"/>
                        </a:solidFill>
                        <a:effectLst/>
                      </a:endParaRPr>
                    </a:p>
                    <a:p>
                      <a:pPr marL="67945" algn="l">
                        <a:spcBef>
                          <a:spcPts val="5"/>
                        </a:spcBef>
                      </a:pPr>
                      <a:r>
                        <a:rPr lang="en-US" sz="600" dirty="0">
                          <a:solidFill>
                            <a:schemeClr val="bg1"/>
                          </a:solidFill>
                          <a:effectLst/>
                        </a:rPr>
                        <a:t>(n = 61)</a:t>
                      </a:r>
                      <a:endParaRPr lang="en-GB" sz="6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863259784"/>
                  </a:ext>
                </a:extLst>
              </a:tr>
              <a:tr h="681108">
                <a:tc>
                  <a:txBody>
                    <a:bodyPr/>
                    <a:lstStyle/>
                    <a:p>
                      <a:pPr marL="67945" algn="l">
                        <a:spcBef>
                          <a:spcPts val="5"/>
                        </a:spcBef>
                        <a:spcAft>
                          <a:spcPts val="0"/>
                        </a:spcAft>
                      </a:pPr>
                      <a:r>
                        <a:rPr lang="en-US" sz="700" b="1" dirty="0">
                          <a:solidFill>
                            <a:schemeClr val="bg1"/>
                          </a:solidFill>
                          <a:effectLst/>
                        </a:rPr>
                        <a:t>KEYNOTE-012</a:t>
                      </a:r>
                      <a:endParaRPr lang="en-GB" sz="700" b="1" dirty="0">
                        <a:solidFill>
                          <a:schemeClr val="bg1"/>
                        </a:solidFill>
                        <a:effectLst/>
                      </a:endParaRPr>
                    </a:p>
                    <a:p>
                      <a:pPr marL="67945" algn="l">
                        <a:spcBef>
                          <a:spcPts val="25"/>
                        </a:spcBef>
                      </a:pPr>
                      <a:r>
                        <a:rPr lang="en-US" sz="600" dirty="0">
                          <a:solidFill>
                            <a:schemeClr val="bg1"/>
                          </a:solidFill>
                          <a:effectLst/>
                        </a:rPr>
                        <a:t>NCT01848834</a:t>
                      </a:r>
                      <a:endParaRPr lang="en-GB" sz="600" dirty="0">
                        <a:solidFill>
                          <a:schemeClr val="bg1"/>
                        </a:solidFill>
                        <a:effectLst/>
                      </a:endParaRPr>
                    </a:p>
                    <a:p>
                      <a:pPr marL="67945" algn="l">
                        <a:spcBef>
                          <a:spcPts val="25"/>
                        </a:spcBef>
                      </a:pPr>
                      <a:r>
                        <a:rPr lang="en-US" sz="600" dirty="0">
                          <a:solidFill>
                            <a:schemeClr val="bg1"/>
                          </a:solidFill>
                          <a:effectLst/>
                        </a:rPr>
                        <a:t>(n = 6) </a:t>
                      </a:r>
                      <a:endParaRPr lang="en-GB" sz="6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E4064"/>
                    </a:solidFill>
                  </a:tcPr>
                </a:tc>
                <a:extLst>
                  <a:ext uri="{0D108BD9-81ED-4DB2-BD59-A6C34878D82A}">
                    <a16:rowId xmlns:a16="http://schemas.microsoft.com/office/drawing/2014/main" val="2763159202"/>
                  </a:ext>
                </a:extLst>
              </a:tr>
              <a:tr h="681108">
                <a:tc>
                  <a:txBody>
                    <a:bodyPr/>
                    <a:lstStyle/>
                    <a:p>
                      <a:pPr marL="67945" algn="l">
                        <a:spcBef>
                          <a:spcPts val="10"/>
                        </a:spcBef>
                        <a:spcAft>
                          <a:spcPts val="0"/>
                        </a:spcAft>
                      </a:pPr>
                      <a:r>
                        <a:rPr lang="en-US" sz="700" b="1" dirty="0">
                          <a:solidFill>
                            <a:schemeClr val="bg1"/>
                          </a:solidFill>
                          <a:effectLst/>
                        </a:rPr>
                        <a:t>KEYNOTE-028</a:t>
                      </a:r>
                      <a:endParaRPr lang="en-GB" sz="700" b="1" dirty="0">
                        <a:solidFill>
                          <a:schemeClr val="bg1"/>
                        </a:solidFill>
                        <a:effectLst/>
                      </a:endParaRPr>
                    </a:p>
                    <a:p>
                      <a:pPr marL="67945" algn="l">
                        <a:spcBef>
                          <a:spcPts val="20"/>
                        </a:spcBef>
                      </a:pPr>
                      <a:r>
                        <a:rPr lang="en-US" sz="600" dirty="0">
                          <a:solidFill>
                            <a:schemeClr val="bg1"/>
                          </a:solidFill>
                          <a:effectLst/>
                        </a:rPr>
                        <a:t>NCT02054806 </a:t>
                      </a:r>
                    </a:p>
                    <a:p>
                      <a:pPr marL="67945" algn="l">
                        <a:spcBef>
                          <a:spcPts val="20"/>
                        </a:spcBef>
                      </a:pPr>
                      <a:r>
                        <a:rPr lang="en-US" sz="600" dirty="0">
                          <a:solidFill>
                            <a:schemeClr val="bg1"/>
                          </a:solidFill>
                          <a:effectLst/>
                        </a:rPr>
                        <a:t>(n = 5)</a:t>
                      </a:r>
                      <a:endParaRPr lang="en-GB" sz="6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623E"/>
                    </a:solidFill>
                  </a:tcPr>
                </a:tc>
                <a:extLst>
                  <a:ext uri="{0D108BD9-81ED-4DB2-BD59-A6C34878D82A}">
                    <a16:rowId xmlns:a16="http://schemas.microsoft.com/office/drawing/2014/main" val="387299901"/>
                  </a:ext>
                </a:extLst>
              </a:tr>
              <a:tr h="681108">
                <a:tc>
                  <a:txBody>
                    <a:bodyPr/>
                    <a:lstStyle/>
                    <a:p>
                      <a:pPr marL="67945" algn="l"/>
                      <a:r>
                        <a:rPr lang="en-US" sz="700" b="1" dirty="0">
                          <a:solidFill>
                            <a:schemeClr val="bg1"/>
                          </a:solidFill>
                          <a:effectLst/>
                        </a:rPr>
                        <a:t>KEYNOTE-158</a:t>
                      </a:r>
                      <a:endParaRPr lang="en-GB" sz="700" b="1" dirty="0">
                        <a:solidFill>
                          <a:schemeClr val="bg1"/>
                        </a:solidFill>
                        <a:effectLst/>
                      </a:endParaRPr>
                    </a:p>
                    <a:p>
                      <a:pPr marL="67945" algn="l">
                        <a:spcBef>
                          <a:spcPts val="25"/>
                        </a:spcBef>
                      </a:pPr>
                      <a:r>
                        <a:rPr lang="en-US" sz="600" dirty="0">
                          <a:solidFill>
                            <a:schemeClr val="bg1"/>
                          </a:solidFill>
                          <a:effectLst/>
                        </a:rPr>
                        <a:t>NCT02628067 (n = 19)</a:t>
                      </a:r>
                      <a:endParaRPr lang="en-GB" sz="600" b="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8B1A"/>
                    </a:solidFill>
                  </a:tcPr>
                </a:tc>
                <a:extLst>
                  <a:ext uri="{0D108BD9-81ED-4DB2-BD59-A6C34878D82A}">
                    <a16:rowId xmlns:a16="http://schemas.microsoft.com/office/drawing/2014/main" val="2762270835"/>
                  </a:ext>
                </a:extLst>
              </a:tr>
            </a:tbl>
          </a:graphicData>
        </a:graphic>
      </p:graphicFrame>
      <p:sp>
        <p:nvSpPr>
          <p:cNvPr id="2" name="Rectangle 1">
            <a:extLst>
              <a:ext uri="{FF2B5EF4-FFF2-40B4-BE49-F238E27FC236}">
                <a16:creationId xmlns:a16="http://schemas.microsoft.com/office/drawing/2014/main" id="{A6CFC81C-A497-4C4A-9F74-FA7615956074}"/>
              </a:ext>
            </a:extLst>
          </p:cNvPr>
          <p:cNvSpPr/>
          <p:nvPr/>
        </p:nvSpPr>
        <p:spPr>
          <a:xfrm>
            <a:off x="7329676" y="3808874"/>
            <a:ext cx="4567588" cy="2216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3863013-B4EF-00AB-4A60-AA465032684D}"/>
              </a:ext>
            </a:extLst>
          </p:cNvPr>
          <p:cNvSpPr/>
          <p:nvPr/>
        </p:nvSpPr>
        <p:spPr>
          <a:xfrm>
            <a:off x="2819400" y="3740758"/>
            <a:ext cx="2949870" cy="15932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5B04121-CAF0-86DB-4D7A-9C2DF8EB8A97}"/>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F91C47D-1C64-7225-44E3-EDBCF0486EAE}"/>
              </a:ext>
            </a:extLst>
          </p:cNvPr>
          <p:cNvSpPr txBox="1"/>
          <p:nvPr/>
        </p:nvSpPr>
        <p:spPr>
          <a:xfrm>
            <a:off x="274319" y="5715000"/>
            <a:ext cx="11622945" cy="861774"/>
          </a:xfrm>
          <a:prstGeom prst="rect">
            <a:avLst/>
          </a:prstGeom>
          <a:noFill/>
        </p:spPr>
        <p:txBody>
          <a:bodyPr wrap="square" rtlCol="0" anchor="ctr" anchorCtr="0">
            <a:spAutoFit/>
          </a:bodyPr>
          <a:lstStyle/>
          <a:p>
            <a:pPr>
              <a:defRPr/>
            </a:pPr>
            <a:r>
              <a:rPr kumimoji="0" lang="en-GB" sz="1000" b="0" i="0" u="none" strike="noStrike" kern="1200" cap="none" spc="0" normalizeH="0" baseline="0" noProof="0" dirty="0">
                <a:ln>
                  <a:noFill/>
                </a:ln>
                <a:effectLst/>
                <a:uLnTx/>
                <a:uFillTx/>
                <a:latin typeface="Arial"/>
                <a:ea typeface="+mn-ea"/>
                <a:cs typeface="+mn-cs"/>
              </a:rPr>
              <a:t>* PD because of growth or appearance of new metastases.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mn-cs"/>
              </a:rPr>
              <a:t>ATM, serine/threonine kinase; </a:t>
            </a:r>
            <a:r>
              <a:rPr kumimoji="0" lang="en-GB" sz="1000" b="0" i="1" u="none" strike="noStrike" kern="1200" cap="none" spc="0" normalizeH="0" baseline="0" noProof="0" dirty="0">
                <a:ln>
                  <a:noFill/>
                </a:ln>
                <a:effectLst/>
                <a:uLnTx/>
                <a:uFillTx/>
                <a:latin typeface="Arial"/>
                <a:ea typeface="+mn-ea"/>
                <a:cs typeface="+mn-cs"/>
              </a:rPr>
              <a:t>BRCA1/2</a:t>
            </a:r>
            <a:r>
              <a:rPr kumimoji="0" lang="en-GB" sz="1000" b="0" i="0" u="none" strike="noStrike" kern="1200" cap="none" spc="0" normalizeH="0" baseline="0" noProof="0" dirty="0">
                <a:ln>
                  <a:noFill/>
                </a:ln>
                <a:effectLst/>
                <a:uLnTx/>
                <a:uFillTx/>
                <a:latin typeface="Arial"/>
                <a:ea typeface="+mn-ea"/>
                <a:cs typeface="+mn-cs"/>
              </a:rPr>
              <a:t>, breast cancer type1/type 2 gene; CHEK2, checkpoint kinase 2; CI, confidence interval; CR, complete response; CRC, colorectal cancer; DOR, duration of response; </a:t>
            </a:r>
            <a:r>
              <a:rPr kumimoji="0" lang="en-GB" sz="1000" b="0" i="1" u="none" strike="noStrike" kern="1200" cap="none" spc="0" normalizeH="0" baseline="0" noProof="0" dirty="0">
                <a:ln>
                  <a:noFill/>
                </a:ln>
                <a:effectLst/>
                <a:uLnTx/>
                <a:uFillTx/>
                <a:latin typeface="Arial"/>
                <a:ea typeface="+mn-ea"/>
                <a:cs typeface="+mn-cs"/>
              </a:rPr>
              <a:t>gBRCA1/2</a:t>
            </a:r>
            <a:r>
              <a:rPr kumimoji="0" lang="en-GB" sz="1000" b="0" i="0" u="none" strike="noStrike" kern="1200" cap="none" spc="0" normalizeH="0" baseline="0" noProof="0" dirty="0">
                <a:ln>
                  <a:noFill/>
                </a:ln>
                <a:effectLst/>
                <a:uLnTx/>
                <a:uFillTx/>
                <a:latin typeface="Arial"/>
                <a:ea typeface="+mn-ea"/>
                <a:cs typeface="+mn-cs"/>
              </a:rPr>
              <a:t>, germline </a:t>
            </a:r>
            <a:r>
              <a:rPr kumimoji="0" lang="en-GB" sz="1000" b="0" i="1" u="none" strike="noStrike" kern="1200" cap="none" spc="0" normalizeH="0" baseline="0" noProof="0" dirty="0">
                <a:ln>
                  <a:noFill/>
                </a:ln>
                <a:effectLst/>
                <a:uLnTx/>
                <a:uFillTx/>
                <a:latin typeface="Arial"/>
                <a:ea typeface="+mn-ea"/>
                <a:cs typeface="+mn-cs"/>
              </a:rPr>
              <a:t>BRCA1/2</a:t>
            </a:r>
            <a:r>
              <a:rPr kumimoji="0" lang="en-GB" sz="1000" b="0" i="0" u="none" strike="noStrike" kern="1200" cap="none" spc="0" normalizeH="0" baseline="0" noProof="0" dirty="0">
                <a:ln>
                  <a:noFill/>
                </a:ln>
                <a:effectLst/>
                <a:uLnTx/>
                <a:uFillTx/>
                <a:latin typeface="Arial"/>
                <a:ea typeface="+mn-ea"/>
                <a:cs typeface="+mn-cs"/>
              </a:rPr>
              <a:t>; GEJ, gastro-oesophageal junction; HRD, homologous recombination deficiency; NE, not evaluable; PALB2, partner and localiser of the </a:t>
            </a:r>
            <a:r>
              <a:rPr kumimoji="0" lang="en-GB" sz="1000" b="0" i="1" u="none" strike="noStrike" kern="1200" cap="none" spc="0" normalizeH="0" baseline="0" noProof="0" dirty="0">
                <a:ln>
                  <a:noFill/>
                </a:ln>
                <a:effectLst/>
                <a:uLnTx/>
                <a:uFillTx/>
                <a:latin typeface="Arial"/>
                <a:ea typeface="+mn-ea"/>
                <a:cs typeface="+mn-cs"/>
              </a:rPr>
              <a:t>BRCA2</a:t>
            </a:r>
            <a:r>
              <a:rPr kumimoji="0" lang="en-GB" sz="1000" b="0" i="0" u="none" strike="noStrike" kern="1200" cap="none" spc="0" normalizeH="0" baseline="0" noProof="0" dirty="0">
                <a:ln>
                  <a:noFill/>
                </a:ln>
                <a:effectLst/>
                <a:uLnTx/>
                <a:uFillTx/>
                <a:latin typeface="Arial"/>
                <a:ea typeface="+mn-ea"/>
                <a:cs typeface="+mn-cs"/>
              </a:rPr>
              <a:t> gene; PD, progressive disease; PR, partial response; RECIST, Response Evaluation Criteria in Solid Tumours; RNA, ribonucleic acid; SD, stable disease; SLD, sum of longest diameters.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Arial"/>
                <a:ea typeface="+mn-ea"/>
                <a:cs typeface="+mn-cs"/>
              </a:rPr>
              <a:t>1. Tung NM et al. </a:t>
            </a:r>
            <a:r>
              <a:rPr kumimoji="0" lang="en-GB" sz="1000" b="0" i="1" u="none" strike="noStrike" kern="1200" cap="none" spc="0" normalizeH="0" baseline="0" noProof="0" dirty="0">
                <a:ln>
                  <a:noFill/>
                </a:ln>
                <a:effectLst/>
                <a:uLnTx/>
                <a:uFillTx/>
                <a:latin typeface="Arial"/>
                <a:ea typeface="+mn-ea"/>
                <a:cs typeface="+mn-cs"/>
              </a:rPr>
              <a:t>J Clin Oncol</a:t>
            </a:r>
            <a:r>
              <a:rPr kumimoji="0" lang="en-GB" sz="1000" b="0" i="0" u="none" strike="noStrike" kern="1200" cap="none" spc="0" normalizeH="0" baseline="0" noProof="0" dirty="0">
                <a:ln>
                  <a:noFill/>
                </a:ln>
                <a:effectLst/>
                <a:uLnTx/>
                <a:uFillTx/>
                <a:latin typeface="Arial"/>
                <a:ea typeface="+mn-ea"/>
                <a:cs typeface="+mn-cs"/>
              </a:rPr>
              <a:t>. 2020;38(36):4274-4282; 2. Pembrolizumab. Prescribing information. Merck Sharp &amp; Dohme Corp; 2021.</a:t>
            </a:r>
            <a:endParaRPr kumimoji="0" lang="en-CA" sz="10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38688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278" b="19961"/>
          <a:stretch/>
        </p:blipFill>
        <p:spPr bwMode="auto">
          <a:xfrm>
            <a:off x="915023" y="1981218"/>
            <a:ext cx="10361954" cy="381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D2D50A3D-788D-054A-06DD-33EAC571F377}"/>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613FE9B-983B-1ADA-1515-5B91E6636E28}"/>
              </a:ext>
            </a:extLst>
          </p:cNvPr>
          <p:cNvSpPr txBox="1"/>
          <p:nvPr/>
        </p:nvSpPr>
        <p:spPr>
          <a:xfrm>
            <a:off x="274319" y="6414849"/>
            <a:ext cx="7269939" cy="246221"/>
          </a:xfrm>
          <a:prstGeom prst="rect">
            <a:avLst/>
          </a:prstGeom>
          <a:noFill/>
        </p:spPr>
        <p:txBody>
          <a:bodyPr wrap="none" rtlCol="0" anchor="ctr" anchorCtr="0">
            <a:noAutofit/>
          </a:bodyPr>
          <a:lstStyle/>
          <a:p>
            <a:r>
              <a:rPr lang="en-US" sz="1000" dirty="0">
                <a:latin typeface="Arial" panose="020B0604020202020204" pitchFamily="34" charset="0"/>
                <a:cs typeface="Arial" panose="020B0604020202020204" pitchFamily="34" charset="0"/>
              </a:rPr>
              <a:t>Winer EP et al. </a:t>
            </a:r>
            <a:r>
              <a:rPr lang="en-US" sz="1000" i="1" dirty="0">
                <a:latin typeface="Arial" panose="020B0604020202020204" pitchFamily="34" charset="0"/>
                <a:cs typeface="Arial" panose="020B0604020202020204" pitchFamily="34" charset="0"/>
              </a:rPr>
              <a:t>Lancet Oncol</a:t>
            </a:r>
            <a:r>
              <a:rPr lang="en-US" sz="1000" dirty="0">
                <a:latin typeface="Arial" panose="020B0604020202020204" pitchFamily="34" charset="0"/>
                <a:cs typeface="Arial" panose="020B0604020202020204" pitchFamily="34" charset="0"/>
              </a:rPr>
              <a:t>. 2021;22(4):499-511.</a:t>
            </a:r>
          </a:p>
        </p:txBody>
      </p:sp>
      <p:sp>
        <p:nvSpPr>
          <p:cNvPr id="2" name="Title 1">
            <a:extLst>
              <a:ext uri="{FF2B5EF4-FFF2-40B4-BE49-F238E27FC236}">
                <a16:creationId xmlns:a16="http://schemas.microsoft.com/office/drawing/2014/main" id="{BDDD9A3C-F394-7151-DA3F-CC19116757EC}"/>
              </a:ext>
            </a:extLst>
          </p:cNvPr>
          <p:cNvSpPr>
            <a:spLocks noGrp="1"/>
          </p:cNvSpPr>
          <p:nvPr>
            <p:ph type="title"/>
          </p:nvPr>
        </p:nvSpPr>
        <p:spPr>
          <a:xfrm>
            <a:off x="838200" y="685240"/>
            <a:ext cx="10515600" cy="752475"/>
          </a:xfrm>
        </p:spPr>
        <p:txBody>
          <a:bodyPr>
            <a:normAutofit fontScale="90000"/>
          </a:bodyPr>
          <a:lstStyle/>
          <a:p>
            <a:r>
              <a:rPr lang="en-US" dirty="0"/>
              <a:t>KEYNOTE-119: Association of TMB and </a:t>
            </a:r>
            <a:br>
              <a:rPr lang="en-US" dirty="0"/>
            </a:br>
            <a:r>
              <a:rPr lang="en-US" dirty="0"/>
              <a:t>Clinical Outcomes by Treatment</a:t>
            </a:r>
          </a:p>
        </p:txBody>
      </p:sp>
    </p:spTree>
    <p:extLst>
      <p:ext uri="{BB962C8B-B14F-4D97-AF65-F5344CB8AC3E}">
        <p14:creationId xmlns:p14="http://schemas.microsoft.com/office/powerpoint/2010/main" val="279092227"/>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oboSlideLibraryMaster070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F77AC204-3FA5-7040-B1F0-91E18C5331F7}" vid="{EE41540A-F22B-F24E-87B0-F9EA714F8D28}"/>
    </a:ext>
  </a:extLst>
</a:theme>
</file>

<file path=ppt/theme/theme10.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rthwestern Medicine High Brand">
  <a:themeElements>
    <a:clrScheme name="Custom 1">
      <a:dk1>
        <a:srgbClr val="54585A"/>
      </a:dk1>
      <a:lt1>
        <a:sysClr val="window" lastClr="FFFFFF"/>
      </a:lt1>
      <a:dk2>
        <a:srgbClr val="61468B"/>
      </a:dk2>
      <a:lt2>
        <a:srgbClr val="917EAE"/>
      </a:lt2>
      <a:accent1>
        <a:srgbClr val="61468B"/>
      </a:accent1>
      <a:accent2>
        <a:srgbClr val="B1ACCE"/>
      </a:accent2>
      <a:accent3>
        <a:srgbClr val="00A144"/>
      </a:accent3>
      <a:accent4>
        <a:srgbClr val="CFD641"/>
      </a:accent4>
      <a:accent5>
        <a:srgbClr val="DF6426"/>
      </a:accent5>
      <a:accent6>
        <a:srgbClr val="EDAC1A"/>
      </a:accent6>
      <a:hlink>
        <a:srgbClr val="B1ACCE"/>
      </a:hlink>
      <a:folHlink>
        <a:srgbClr val="A9AB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3.xml><?xml version="1.0" encoding="utf-8"?>
<a:theme xmlns:a="http://schemas.openxmlformats.org/drawingml/2006/main" name="yale template">
  <a:themeElements>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fontScheme name="Blank Presentation">
      <a:majorFont>
        <a:latin typeface="Arial Bold"/>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yale template" id="{3A64D0AB-B287-480C-9086-031EB8FFB843}" vid="{0E1BA972-BEA6-4A8A-BA51-C4E735525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GSK ">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50000"/>
          <a:buFont typeface="Arial" panose="020B060402020202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50000"/>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esentation41" id="{0F9AAB7D-1D41-470D-BDE9-0153B14481CB}" vid="{09603FEC-0634-44A1-BA85-3A41A49EB8CE}"/>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oboSlideLibraryMaster020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3DD257-2384-45F7-AC77-CE7D215FD9D0}">
  <ds:schemaRefs>
    <ds:schemaRef ds:uri="http://schemas.microsoft.com/office/2006/metadata/properties"/>
    <ds:schemaRef ds:uri="http://schemas.microsoft.com/office/infopath/2007/PartnerControls"/>
    <ds:schemaRef ds:uri="810f3a55-5827-4867-b053-f8bf38e98e1a"/>
    <ds:schemaRef ds:uri="45e9ec89-519e-4911-95c9-484d5e7a405c"/>
  </ds:schemaRefs>
</ds:datastoreItem>
</file>

<file path=customXml/itemProps2.xml><?xml version="1.0" encoding="utf-8"?>
<ds:datastoreItem xmlns:ds="http://schemas.openxmlformats.org/officeDocument/2006/customXml" ds:itemID="{A1EADD5C-4A14-4806-8601-4635CDCE5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A3B8C1-1331-45CB-A16A-88E5245029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16114</TotalTime>
  <Words>2735</Words>
  <Application>Microsoft Office PowerPoint</Application>
  <PresentationFormat>Widescreen</PresentationFormat>
  <Paragraphs>388</Paragraphs>
  <Slides>29</Slides>
  <Notes>6</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29</vt:i4>
      </vt:variant>
    </vt:vector>
  </HeadingPairs>
  <TitlesOfParts>
    <vt:vector size="55" baseType="lpstr">
      <vt:lpstr>Aptos</vt:lpstr>
      <vt:lpstr>Aptos Display</vt:lpstr>
      <vt:lpstr>Arial</vt:lpstr>
      <vt:lpstr>Arial Bold</vt:lpstr>
      <vt:lpstr>Arial Narrow</vt:lpstr>
      <vt:lpstr>Calibri</vt:lpstr>
      <vt:lpstr>Calibri Light</vt:lpstr>
      <vt:lpstr>Corbel</vt:lpstr>
      <vt:lpstr>Courier New</vt:lpstr>
      <vt:lpstr>Montserrat SemiBold</vt:lpstr>
      <vt:lpstr>Noto Sans Symbols</vt:lpstr>
      <vt:lpstr>Proxima Nova Light</vt:lpstr>
      <vt:lpstr>Symbol</vt:lpstr>
      <vt:lpstr>Wingdings</vt:lpstr>
      <vt:lpstr>SoboSlideLibraryMaster0708</vt:lpstr>
      <vt:lpstr>Northwestern Medicine High Brand</vt:lpstr>
      <vt:lpstr>yale template</vt:lpstr>
      <vt:lpstr>Office Theme</vt:lpstr>
      <vt:lpstr>1_Office Theme</vt:lpstr>
      <vt:lpstr>3_GSK </vt:lpstr>
      <vt:lpstr>2_Office Theme</vt:lpstr>
      <vt:lpstr>4_Office Theme</vt:lpstr>
      <vt:lpstr>SoboSlideLibraryMaster0206</vt:lpstr>
      <vt:lpstr>FIDE 16:9 template</vt:lpstr>
      <vt:lpstr>3_NORMAL SLIDES</vt:lpstr>
      <vt:lpstr>3_Office Theme</vt:lpstr>
      <vt:lpstr>PowerPoint Presentation</vt:lpstr>
      <vt:lpstr>PowerPoint Presentation</vt:lpstr>
      <vt:lpstr>PIK3CA and RB1 mutations are enriched at EOT 6% pts with PIK3CA mutation at progression on fulvestrant +/- palbociclib, not present at baseline </vt:lpstr>
      <vt:lpstr>HER2 Mutation: Combinations Needed for Improved Efficacy and Durability</vt:lpstr>
      <vt:lpstr>Tucatinib + Trastuzumab for HER2-mutant MBC</vt:lpstr>
      <vt:lpstr>How Do Oral SERDs Perform in the ESR1m Cohorts?</vt:lpstr>
      <vt:lpstr>Resistance to ET + CDK4/6i: A High Unmet Clinical Need</vt:lpstr>
      <vt:lpstr>Molecular Phenotypes as Targets for Precision Therapy</vt:lpstr>
      <vt:lpstr>KEYNOTE-119: Association of TMB and  Clinical Outcomes by Treatment</vt:lpstr>
      <vt:lpstr>PowerPoint Presentation</vt:lpstr>
      <vt:lpstr>PowerPoint Presentation</vt:lpstr>
      <vt:lpstr>ctDNA changes as early predictors of response in metastatic disease</vt:lpstr>
      <vt:lpstr>PowerPoint Presentation</vt:lpstr>
      <vt:lpstr>SERENA-6 (Phase 3): PFS and EORTC QLQ-C30</vt:lpstr>
      <vt:lpstr>Detection of Minimal Residual Disease / Molecular Relapse After Curative Intent Therapy</vt:lpstr>
      <vt:lpstr>PowerPoint Presentation</vt:lpstr>
      <vt:lpstr>Relapse-Free Survival as Function of ctDNA Status During Follow Up by Breast Cancer Subtype</vt:lpstr>
      <vt:lpstr>Hypothesis Behind Early Intervention at Molecular Relapse State  Why drugs that cure micro-metastatic disease as adjuvant therapy do not cure clinically apparent metastatic disease?</vt:lpstr>
      <vt:lpstr>ZEST Study Schema</vt:lpstr>
      <vt:lpstr>Clearance of ctDNA During Neoadjuvant Chemotherapy in High-Risk Early Breast Cancer Substantially Improves Outcome in I-SPY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neoadjuvant setting, HER2-driven and triple negative breast cancer</dc:title>
  <dc:creator>Carey, Lisa</dc:creator>
  <cp:lastModifiedBy>Susan Peck</cp:lastModifiedBy>
  <cp:revision>968</cp:revision>
  <dcterms:modified xsi:type="dcterms:W3CDTF">2025-11-06T12:40:58Z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