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0.jpg" ContentType="image/jpg"/>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363" r:id="rId5"/>
    <p:sldId id="258" r:id="rId6"/>
    <p:sldId id="259" r:id="rId7"/>
    <p:sldId id="261" r:id="rId8"/>
    <p:sldId id="335" r:id="rId9"/>
    <p:sldId id="2134961220" r:id="rId10"/>
    <p:sldId id="2134961211" r:id="rId11"/>
    <p:sldId id="2134961212" r:id="rId12"/>
    <p:sldId id="2134961213" r:id="rId13"/>
    <p:sldId id="2134961214" r:id="rId14"/>
    <p:sldId id="2134961223" r:id="rId15"/>
    <p:sldId id="1580" r:id="rId16"/>
    <p:sldId id="1593" r:id="rId17"/>
    <p:sldId id="2134961230" r:id="rId18"/>
    <p:sldId id="333" r:id="rId19"/>
    <p:sldId id="2134961231" r:id="rId20"/>
    <p:sldId id="2134961233" r:id="rId21"/>
    <p:sldId id="360" r:id="rId22"/>
    <p:sldId id="2134961235" r:id="rId23"/>
    <p:sldId id="2134961234" r:id="rId24"/>
    <p:sldId id="278" r:id="rId25"/>
    <p:sldId id="334" r:id="rId26"/>
    <p:sldId id="2134961225" r:id="rId27"/>
    <p:sldId id="2134961215" r:id="rId28"/>
    <p:sldId id="294" r:id="rId29"/>
    <p:sldId id="915" r:id="rId30"/>
    <p:sldId id="265" r:id="rId31"/>
    <p:sldId id="266" r:id="rId32"/>
    <p:sldId id="263" r:id="rId33"/>
    <p:sldId id="2134961228" r:id="rId34"/>
    <p:sldId id="279" r:id="rId35"/>
    <p:sldId id="2134961229" r:id="rId36"/>
    <p:sldId id="314" r:id="rId37"/>
    <p:sldId id="157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683DF6-B779-4320-84C5-C438E2A78B2C}" v="3" dt="2025-11-03T21:44:26.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94722"/>
  </p:normalViewPr>
  <p:slideViewPr>
    <p:cSldViewPr snapToGrid="0" showGuides="1">
      <p:cViewPr varScale="1">
        <p:scale>
          <a:sx n="69" d="100"/>
          <a:sy n="69" d="100"/>
        </p:scale>
        <p:origin x="432" y="278"/>
      </p:cViewPr>
      <p:guideLst>
        <p:guide orient="horz" pos="2160"/>
        <p:guide pos="3840"/>
      </p:guideLst>
    </p:cSldViewPr>
  </p:slideViewPr>
  <p:notesTextViewPr>
    <p:cViewPr>
      <p:scale>
        <a:sx n="1" d="1"/>
        <a:sy n="1" d="1"/>
      </p:scale>
      <p:origin x="0" y="0"/>
    </p:cViewPr>
  </p:notesTextViewPr>
  <p:sorterViewPr>
    <p:cViewPr>
      <p:scale>
        <a:sx n="100" d="100"/>
        <a:sy n="100" d="100"/>
      </p:scale>
      <p:origin x="0" y="-69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Peck" userId="904e0207acc3a1a6" providerId="LiveId" clId="{9603E2BD-8268-4A33-978C-48C504CB5CBC}"/>
    <pc:docChg chg="modSld modMainMaster">
      <pc:chgData name="Susan Peck" userId="904e0207acc3a1a6" providerId="LiveId" clId="{9603E2BD-8268-4A33-978C-48C504CB5CBC}" dt="2025-11-03T21:45:20.147" v="47" actId="2711"/>
      <pc:docMkLst>
        <pc:docMk/>
      </pc:docMkLst>
      <pc:sldChg chg="modSp mod">
        <pc:chgData name="Susan Peck" userId="904e0207acc3a1a6" providerId="LiveId" clId="{9603E2BD-8268-4A33-978C-48C504CB5CBC}" dt="2025-11-03T21:41:07.659" v="6" actId="20577"/>
        <pc:sldMkLst>
          <pc:docMk/>
          <pc:sldMk cId="821717220" sldId="261"/>
        </pc:sldMkLst>
        <pc:spChg chg="mod">
          <ac:chgData name="Susan Peck" userId="904e0207acc3a1a6" providerId="LiveId" clId="{9603E2BD-8268-4A33-978C-48C504CB5CBC}" dt="2025-11-03T21:41:07.659" v="6" actId="20577"/>
          <ac:spMkLst>
            <pc:docMk/>
            <pc:sldMk cId="821717220" sldId="261"/>
            <ac:spMk id="2" creationId="{A70925F3-8BC8-C91D-4425-DD6801F2A384}"/>
          </ac:spMkLst>
        </pc:spChg>
        <pc:spChg chg="mod">
          <ac:chgData name="Susan Peck" userId="904e0207acc3a1a6" providerId="LiveId" clId="{9603E2BD-8268-4A33-978C-48C504CB5CBC}" dt="2025-11-03T21:39:44.598" v="2" actId="20577"/>
          <ac:spMkLst>
            <pc:docMk/>
            <pc:sldMk cId="821717220" sldId="261"/>
            <ac:spMk id="7" creationId="{B084DA5C-F16D-8706-0880-8767C0ABD78C}"/>
          </ac:spMkLst>
        </pc:spChg>
      </pc:sldChg>
      <pc:sldChg chg="modSp mod">
        <pc:chgData name="Susan Peck" userId="904e0207acc3a1a6" providerId="LiveId" clId="{9603E2BD-8268-4A33-978C-48C504CB5CBC}" dt="2025-11-03T21:44:56.219" v="42" actId="207"/>
        <pc:sldMkLst>
          <pc:docMk/>
          <pc:sldMk cId="368351662" sldId="265"/>
        </pc:sldMkLst>
        <pc:spChg chg="mod">
          <ac:chgData name="Susan Peck" userId="904e0207acc3a1a6" providerId="LiveId" clId="{9603E2BD-8268-4A33-978C-48C504CB5CBC}" dt="2025-11-03T21:44:56.219" v="42" actId="207"/>
          <ac:spMkLst>
            <pc:docMk/>
            <pc:sldMk cId="368351662" sldId="265"/>
            <ac:spMk id="2" creationId="{998BF891-D1F7-2118-743F-36F1A45618D3}"/>
          </ac:spMkLst>
        </pc:spChg>
      </pc:sldChg>
      <pc:sldChg chg="modSp mod">
        <pc:chgData name="Susan Peck" userId="904e0207acc3a1a6" providerId="LiveId" clId="{9603E2BD-8268-4A33-978C-48C504CB5CBC}" dt="2025-11-03T21:45:05.716" v="45" actId="2711"/>
        <pc:sldMkLst>
          <pc:docMk/>
          <pc:sldMk cId="216732403" sldId="266"/>
        </pc:sldMkLst>
        <pc:spChg chg="mod">
          <ac:chgData name="Susan Peck" userId="904e0207acc3a1a6" providerId="LiveId" clId="{9603E2BD-8268-4A33-978C-48C504CB5CBC}" dt="2025-11-03T21:45:05.716" v="45" actId="2711"/>
          <ac:spMkLst>
            <pc:docMk/>
            <pc:sldMk cId="216732403" sldId="266"/>
            <ac:spMk id="2" creationId="{77A9425F-07DD-A796-D5BF-78F37B4B0CB6}"/>
          </ac:spMkLst>
        </pc:spChg>
      </pc:sldChg>
      <pc:sldChg chg="modSp">
        <pc:chgData name="Susan Peck" userId="904e0207acc3a1a6" providerId="LiveId" clId="{9603E2BD-8268-4A33-978C-48C504CB5CBC}" dt="2025-11-03T21:44:26.173" v="36" actId="207"/>
        <pc:sldMkLst>
          <pc:docMk/>
          <pc:sldMk cId="1748223142" sldId="294"/>
        </pc:sldMkLst>
        <pc:spChg chg="mod">
          <ac:chgData name="Susan Peck" userId="904e0207acc3a1a6" providerId="LiveId" clId="{9603E2BD-8268-4A33-978C-48C504CB5CBC}" dt="2025-11-03T21:44:26.173" v="36" actId="207"/>
          <ac:spMkLst>
            <pc:docMk/>
            <pc:sldMk cId="1748223142" sldId="294"/>
            <ac:spMk id="6" creationId="{54ED5451-AF9B-4932-AF89-BF90E0FCB627}"/>
          </ac:spMkLst>
        </pc:spChg>
      </pc:sldChg>
      <pc:sldChg chg="modSp mod">
        <pc:chgData name="Susan Peck" userId="904e0207acc3a1a6" providerId="LiveId" clId="{9603E2BD-8268-4A33-978C-48C504CB5CBC}" dt="2025-11-03T21:43:14.047" v="33" actId="1036"/>
        <pc:sldMkLst>
          <pc:docMk/>
          <pc:sldMk cId="569460228" sldId="360"/>
        </pc:sldMkLst>
        <pc:spChg chg="mod">
          <ac:chgData name="Susan Peck" userId="904e0207acc3a1a6" providerId="LiveId" clId="{9603E2BD-8268-4A33-978C-48C504CB5CBC}" dt="2025-11-03T21:43:14.047" v="33" actId="1036"/>
          <ac:spMkLst>
            <pc:docMk/>
            <pc:sldMk cId="569460228" sldId="360"/>
            <ac:spMk id="2" creationId="{6DEF6C34-60CD-07C9-E6B1-CF045199E03C}"/>
          </ac:spMkLst>
        </pc:spChg>
      </pc:sldChg>
      <pc:sldChg chg="addSp modSp">
        <pc:chgData name="Susan Peck" userId="904e0207acc3a1a6" providerId="LiveId" clId="{9603E2BD-8268-4A33-978C-48C504CB5CBC}" dt="2025-11-03T21:38:40.750" v="0"/>
        <pc:sldMkLst>
          <pc:docMk/>
          <pc:sldMk cId="3395157254" sldId="363"/>
        </pc:sldMkLst>
        <pc:spChg chg="add mod">
          <ac:chgData name="Susan Peck" userId="904e0207acc3a1a6" providerId="LiveId" clId="{9603E2BD-8268-4A33-978C-48C504CB5CBC}" dt="2025-11-03T21:38:40.750" v="0"/>
          <ac:spMkLst>
            <pc:docMk/>
            <pc:sldMk cId="3395157254" sldId="363"/>
            <ac:spMk id="2" creationId="{45A7578D-2B59-E94D-BD43-FB624385E34F}"/>
          </ac:spMkLst>
        </pc:spChg>
      </pc:sldChg>
      <pc:sldChg chg="modSp mod">
        <pc:chgData name="Susan Peck" userId="904e0207acc3a1a6" providerId="LiveId" clId="{9603E2BD-8268-4A33-978C-48C504CB5CBC}" dt="2025-11-03T21:44:41.802" v="39" actId="207"/>
        <pc:sldMkLst>
          <pc:docMk/>
          <pc:sldMk cId="1978859727" sldId="915"/>
        </pc:sldMkLst>
        <pc:spChg chg="mod">
          <ac:chgData name="Susan Peck" userId="904e0207acc3a1a6" providerId="LiveId" clId="{9603E2BD-8268-4A33-978C-48C504CB5CBC}" dt="2025-11-03T21:44:41.802" v="39" actId="207"/>
          <ac:spMkLst>
            <pc:docMk/>
            <pc:sldMk cId="1978859727" sldId="915"/>
            <ac:spMk id="2" creationId="{DF00ED31-6113-7445-B289-1EB667F77883}"/>
          </ac:spMkLst>
        </pc:spChg>
      </pc:sldChg>
      <pc:sldChg chg="modSp mod">
        <pc:chgData name="Susan Peck" userId="904e0207acc3a1a6" providerId="LiveId" clId="{9603E2BD-8268-4A33-978C-48C504CB5CBC}" dt="2025-11-03T21:42:29.081" v="24" actId="1036"/>
        <pc:sldMkLst>
          <pc:docMk/>
          <pc:sldMk cId="0" sldId="1593"/>
        </pc:sldMkLst>
        <pc:spChg chg="mod">
          <ac:chgData name="Susan Peck" userId="904e0207acc3a1a6" providerId="LiveId" clId="{9603E2BD-8268-4A33-978C-48C504CB5CBC}" dt="2025-11-03T21:42:29.081" v="24" actId="1036"/>
          <ac:spMkLst>
            <pc:docMk/>
            <pc:sldMk cId="0" sldId="1593"/>
            <ac:spMk id="3" creationId="{00000000-0000-0000-0000-000000000000}"/>
          </ac:spMkLst>
        </pc:spChg>
      </pc:sldChg>
      <pc:sldChg chg="modSp mod">
        <pc:chgData name="Susan Peck" userId="904e0207acc3a1a6" providerId="LiveId" clId="{9603E2BD-8268-4A33-978C-48C504CB5CBC}" dt="2025-11-03T21:41:33.878" v="10" actId="113"/>
        <pc:sldMkLst>
          <pc:docMk/>
          <pc:sldMk cId="2073065541" sldId="2134961212"/>
        </pc:sldMkLst>
        <pc:spChg chg="mod">
          <ac:chgData name="Susan Peck" userId="904e0207acc3a1a6" providerId="LiveId" clId="{9603E2BD-8268-4A33-978C-48C504CB5CBC}" dt="2025-11-03T21:41:33.878" v="10" actId="113"/>
          <ac:spMkLst>
            <pc:docMk/>
            <pc:sldMk cId="2073065541" sldId="2134961212"/>
            <ac:spMk id="2" creationId="{0D7CF085-BE39-A231-C492-FBF148F64564}"/>
          </ac:spMkLst>
        </pc:spChg>
      </pc:sldChg>
      <pc:sldChg chg="modSp mod">
        <pc:chgData name="Susan Peck" userId="904e0207acc3a1a6" providerId="LiveId" clId="{9603E2BD-8268-4A33-978C-48C504CB5CBC}" dt="2025-11-03T21:41:53.030" v="13" actId="2711"/>
        <pc:sldMkLst>
          <pc:docMk/>
          <pc:sldMk cId="2985470852" sldId="2134961213"/>
        </pc:sldMkLst>
        <pc:spChg chg="mod">
          <ac:chgData name="Susan Peck" userId="904e0207acc3a1a6" providerId="LiveId" clId="{9603E2BD-8268-4A33-978C-48C504CB5CBC}" dt="2025-11-03T21:41:53.030" v="13" actId="2711"/>
          <ac:spMkLst>
            <pc:docMk/>
            <pc:sldMk cId="2985470852" sldId="2134961213"/>
            <ac:spMk id="2" creationId="{DF53557E-BB1F-15A4-E4FC-FC15D5A850BD}"/>
          </ac:spMkLst>
        </pc:spChg>
      </pc:sldChg>
      <pc:sldChg chg="modSp mod">
        <pc:chgData name="Susan Peck" userId="904e0207acc3a1a6" providerId="LiveId" clId="{9603E2BD-8268-4A33-978C-48C504CB5CBC}" dt="2025-11-03T21:42:01.580" v="16" actId="2711"/>
        <pc:sldMkLst>
          <pc:docMk/>
          <pc:sldMk cId="610823552" sldId="2134961214"/>
        </pc:sldMkLst>
        <pc:spChg chg="mod">
          <ac:chgData name="Susan Peck" userId="904e0207acc3a1a6" providerId="LiveId" clId="{9603E2BD-8268-4A33-978C-48C504CB5CBC}" dt="2025-11-03T21:42:01.580" v="16" actId="2711"/>
          <ac:spMkLst>
            <pc:docMk/>
            <pc:sldMk cId="610823552" sldId="2134961214"/>
            <ac:spMk id="6" creationId="{5AA60BD5-B22E-F58A-C842-AD4CE5CD563B}"/>
          </ac:spMkLst>
        </pc:spChg>
      </pc:sldChg>
      <pc:sldChg chg="modSp mod">
        <pc:chgData name="Susan Peck" userId="904e0207acc3a1a6" providerId="LiveId" clId="{9603E2BD-8268-4A33-978C-48C504CB5CBC}" dt="2025-11-03T21:43:59.372" v="35" actId="207"/>
        <pc:sldMkLst>
          <pc:docMk/>
          <pc:sldMk cId="3484471400" sldId="2134961215"/>
        </pc:sldMkLst>
        <pc:spChg chg="mod">
          <ac:chgData name="Susan Peck" userId="904e0207acc3a1a6" providerId="LiveId" clId="{9603E2BD-8268-4A33-978C-48C504CB5CBC}" dt="2025-11-03T21:43:59.372" v="35" actId="207"/>
          <ac:spMkLst>
            <pc:docMk/>
            <pc:sldMk cId="3484471400" sldId="2134961215"/>
            <ac:spMk id="2" creationId="{8B3B661A-E837-C741-8601-FA7BD8DEC47E}"/>
          </ac:spMkLst>
        </pc:spChg>
      </pc:sldChg>
      <pc:sldChg chg="modSp mod">
        <pc:chgData name="Susan Peck" userId="904e0207acc3a1a6" providerId="LiveId" clId="{9603E2BD-8268-4A33-978C-48C504CB5CBC}" dt="2025-11-03T21:41:17.523" v="7" actId="1076"/>
        <pc:sldMkLst>
          <pc:docMk/>
          <pc:sldMk cId="4269497133" sldId="2134961220"/>
        </pc:sldMkLst>
        <pc:picChg chg="mod">
          <ac:chgData name="Susan Peck" userId="904e0207acc3a1a6" providerId="LiveId" clId="{9603E2BD-8268-4A33-978C-48C504CB5CBC}" dt="2025-11-03T21:41:17.523" v="7" actId="1076"/>
          <ac:picMkLst>
            <pc:docMk/>
            <pc:sldMk cId="4269497133" sldId="2134961220"/>
            <ac:picMk id="5" creationId="{CDACAE8F-8088-FCCC-A877-1E8FCDA2F585}"/>
          </ac:picMkLst>
        </pc:picChg>
      </pc:sldChg>
      <pc:sldChg chg="modSp mod">
        <pc:chgData name="Susan Peck" userId="904e0207acc3a1a6" providerId="LiveId" clId="{9603E2BD-8268-4A33-978C-48C504CB5CBC}" dt="2025-11-03T21:45:20.147" v="47" actId="2711"/>
        <pc:sldMkLst>
          <pc:docMk/>
          <pc:sldMk cId="595588146" sldId="2134961228"/>
        </pc:sldMkLst>
        <pc:spChg chg="mod">
          <ac:chgData name="Susan Peck" userId="904e0207acc3a1a6" providerId="LiveId" clId="{9603E2BD-8268-4A33-978C-48C504CB5CBC}" dt="2025-11-03T21:45:20.147" v="47" actId="2711"/>
          <ac:spMkLst>
            <pc:docMk/>
            <pc:sldMk cId="595588146" sldId="2134961228"/>
            <ac:spMk id="2" creationId="{8048D808-A559-FCC3-D68E-8DF4D05DE33B}"/>
          </ac:spMkLst>
        </pc:spChg>
      </pc:sldChg>
      <pc:sldChg chg="modSp mod">
        <pc:chgData name="Susan Peck" userId="904e0207acc3a1a6" providerId="LiveId" clId="{9603E2BD-8268-4A33-978C-48C504CB5CBC}" dt="2025-11-03T21:42:53.716" v="27" actId="113"/>
        <pc:sldMkLst>
          <pc:docMk/>
          <pc:sldMk cId="2100805484" sldId="2134961233"/>
        </pc:sldMkLst>
        <pc:spChg chg="mod">
          <ac:chgData name="Susan Peck" userId="904e0207acc3a1a6" providerId="LiveId" clId="{9603E2BD-8268-4A33-978C-48C504CB5CBC}" dt="2025-11-03T21:42:53.716" v="27" actId="113"/>
          <ac:spMkLst>
            <pc:docMk/>
            <pc:sldMk cId="2100805484" sldId="2134961233"/>
            <ac:spMk id="2" creationId="{A1B0CB6D-BD2C-98F0-1843-5EF0FC27E544}"/>
          </ac:spMkLst>
        </pc:spChg>
      </pc:sldChg>
      <pc:sldMasterChg chg="addSp modSp">
        <pc:chgData name="Susan Peck" userId="904e0207acc3a1a6" providerId="LiveId" clId="{9603E2BD-8268-4A33-978C-48C504CB5CBC}" dt="2025-11-03T21:39:24.750" v="1"/>
        <pc:sldMasterMkLst>
          <pc:docMk/>
          <pc:sldMasterMk cId="135263582" sldId="2147483648"/>
        </pc:sldMasterMkLst>
        <pc:spChg chg="add mod">
          <ac:chgData name="Susan Peck" userId="904e0207acc3a1a6" providerId="LiveId" clId="{9603E2BD-8268-4A33-978C-48C504CB5CBC}" dt="2025-11-03T21:39:24.750" v="1"/>
          <ac:spMkLst>
            <pc:docMk/>
            <pc:sldMasterMk cId="135263582" sldId="2147483648"/>
            <ac:spMk id="8" creationId="{47289CE0-4D16-43E7-F7BB-4CBF1CEC025C}"/>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646F0-0AC1-2F4E-9B46-3CB258ECF85D}"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A6457-9BA4-1445-8C58-E7D85881B686}" type="slidenum">
              <a:rPr lang="en-US" smtClean="0"/>
              <a:t>‹#›</a:t>
            </a:fld>
            <a:endParaRPr lang="en-US"/>
          </a:p>
        </p:txBody>
      </p:sp>
    </p:spTree>
    <p:extLst>
      <p:ext uri="{BB962C8B-B14F-4D97-AF65-F5344CB8AC3E}">
        <p14:creationId xmlns:p14="http://schemas.microsoft.com/office/powerpoint/2010/main" val="283737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regional BIGGER therapy? Ax dissection or radiation?</a:t>
            </a:r>
          </a:p>
        </p:txBody>
      </p:sp>
      <p:sp>
        <p:nvSpPr>
          <p:cNvPr id="4" name="Slide Number Placeholder 3"/>
          <p:cNvSpPr>
            <a:spLocks noGrp="1"/>
          </p:cNvSpPr>
          <p:nvPr>
            <p:ph type="sldNum" sz="quarter" idx="5"/>
          </p:nvPr>
        </p:nvSpPr>
        <p:spPr/>
        <p:txBody>
          <a:bodyPr/>
          <a:lstStyle/>
          <a:p>
            <a:fld id="{B13A6457-9BA4-1445-8C58-E7D85881B686}" type="slidenum">
              <a:rPr lang="en-US" smtClean="0"/>
              <a:t>11</a:t>
            </a:fld>
            <a:endParaRPr lang="en-US"/>
          </a:p>
        </p:txBody>
      </p:sp>
    </p:spTree>
    <p:extLst>
      <p:ext uri="{BB962C8B-B14F-4D97-AF65-F5344CB8AC3E}">
        <p14:creationId xmlns:p14="http://schemas.microsoft.com/office/powerpoint/2010/main" val="2772191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used to be this simple… but not now. Response to therapy is </a:t>
            </a:r>
            <a:r>
              <a:rPr lang="en-US" dirty="0" err="1"/>
              <a:t>alos</a:t>
            </a:r>
            <a:r>
              <a:rPr lang="en-US" dirty="0"/>
              <a:t> very important</a:t>
            </a:r>
          </a:p>
        </p:txBody>
      </p:sp>
      <p:sp>
        <p:nvSpPr>
          <p:cNvPr id="4" name="Slide Number Placeholder 3"/>
          <p:cNvSpPr>
            <a:spLocks noGrp="1"/>
          </p:cNvSpPr>
          <p:nvPr>
            <p:ph type="sldNum" sz="quarter" idx="5"/>
          </p:nvPr>
        </p:nvSpPr>
        <p:spPr/>
        <p:txBody>
          <a:bodyPr/>
          <a:lstStyle/>
          <a:p>
            <a:fld id="{B13A6457-9BA4-1445-8C58-E7D85881B686}" type="slidenum">
              <a:rPr lang="en-US" smtClean="0"/>
              <a:t>15</a:t>
            </a:fld>
            <a:endParaRPr lang="en-US"/>
          </a:p>
        </p:txBody>
      </p:sp>
    </p:spTree>
    <p:extLst>
      <p:ext uri="{BB962C8B-B14F-4D97-AF65-F5344CB8AC3E}">
        <p14:creationId xmlns:p14="http://schemas.microsoft.com/office/powerpoint/2010/main" val="158166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717E-4C55-82E0-C052-26FD4471EE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F3598A-6139-C968-74A6-8D7F2BEE42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0D9C30-33F8-8594-E9B6-999C99C96123}"/>
              </a:ext>
            </a:extLst>
          </p:cNvPr>
          <p:cNvSpPr>
            <a:spLocks noGrp="1"/>
          </p:cNvSpPr>
          <p:nvPr>
            <p:ph type="dt" sz="half" idx="10"/>
          </p:nvPr>
        </p:nvSpPr>
        <p:spPr/>
        <p:txBody>
          <a:bodyPr/>
          <a:lstStyle/>
          <a:p>
            <a:fld id="{948D225F-7E90-47C5-9F1C-DC6666667D7D}" type="datetimeFigureOut">
              <a:rPr lang="en-US" smtClean="0"/>
              <a:t>11/3/2025</a:t>
            </a:fld>
            <a:endParaRPr lang="en-US"/>
          </a:p>
        </p:txBody>
      </p:sp>
      <p:sp>
        <p:nvSpPr>
          <p:cNvPr id="5" name="Footer Placeholder 4">
            <a:extLst>
              <a:ext uri="{FF2B5EF4-FFF2-40B4-BE49-F238E27FC236}">
                <a16:creationId xmlns:a16="http://schemas.microsoft.com/office/drawing/2014/main" id="{3168B5AB-998F-C0C0-A938-26FDA58F84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66679-51B1-9A8F-14EC-4A3F8DD5A667}"/>
              </a:ext>
            </a:extLst>
          </p:cNvPr>
          <p:cNvSpPr>
            <a:spLocks noGrp="1"/>
          </p:cNvSpPr>
          <p:nvPr>
            <p:ph type="sldNum" sz="quarter" idx="12"/>
          </p:nvPr>
        </p:nvSpPr>
        <p:spPr/>
        <p:txBody>
          <a:bodyPr/>
          <a:lstStyle/>
          <a:p>
            <a:fld id="{C175AE4E-CF3D-417C-A665-5BA36AE9565C}" type="slidenum">
              <a:rPr lang="en-US" smtClean="0"/>
              <a:t>‹#›</a:t>
            </a:fld>
            <a:endParaRPr lang="en-US"/>
          </a:p>
        </p:txBody>
      </p:sp>
    </p:spTree>
    <p:extLst>
      <p:ext uri="{BB962C8B-B14F-4D97-AF65-F5344CB8AC3E}">
        <p14:creationId xmlns:p14="http://schemas.microsoft.com/office/powerpoint/2010/main" val="2617754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B8C16-0F2B-0C06-12E5-BAF34F9963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9CBF8A-6BF7-D26D-73B3-8E3D3E4885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B1426-09DE-49A1-73B1-BB992411B444}"/>
              </a:ext>
            </a:extLst>
          </p:cNvPr>
          <p:cNvSpPr>
            <a:spLocks noGrp="1"/>
          </p:cNvSpPr>
          <p:nvPr>
            <p:ph type="dt" sz="half" idx="10"/>
          </p:nvPr>
        </p:nvSpPr>
        <p:spPr/>
        <p:txBody>
          <a:bodyPr/>
          <a:lstStyle/>
          <a:p>
            <a:fld id="{948D225F-7E90-47C5-9F1C-DC6666667D7D}" type="datetimeFigureOut">
              <a:rPr lang="en-US" smtClean="0"/>
              <a:t>11/3/2025</a:t>
            </a:fld>
            <a:endParaRPr lang="en-US"/>
          </a:p>
        </p:txBody>
      </p:sp>
      <p:sp>
        <p:nvSpPr>
          <p:cNvPr id="5" name="Footer Placeholder 4">
            <a:extLst>
              <a:ext uri="{FF2B5EF4-FFF2-40B4-BE49-F238E27FC236}">
                <a16:creationId xmlns:a16="http://schemas.microsoft.com/office/drawing/2014/main" id="{C9C7867C-2060-6EA3-CA33-980850A47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2CAEB-AE76-E041-5CDF-224A00F4C0E6}"/>
              </a:ext>
            </a:extLst>
          </p:cNvPr>
          <p:cNvSpPr>
            <a:spLocks noGrp="1"/>
          </p:cNvSpPr>
          <p:nvPr>
            <p:ph type="sldNum" sz="quarter" idx="12"/>
          </p:nvPr>
        </p:nvSpPr>
        <p:spPr/>
        <p:txBody>
          <a:bodyPr/>
          <a:lstStyle/>
          <a:p>
            <a:fld id="{C175AE4E-CF3D-417C-A665-5BA36AE9565C}" type="slidenum">
              <a:rPr lang="en-US" smtClean="0"/>
              <a:t>‹#›</a:t>
            </a:fld>
            <a:endParaRPr lang="en-US"/>
          </a:p>
        </p:txBody>
      </p:sp>
    </p:spTree>
    <p:extLst>
      <p:ext uri="{BB962C8B-B14F-4D97-AF65-F5344CB8AC3E}">
        <p14:creationId xmlns:p14="http://schemas.microsoft.com/office/powerpoint/2010/main" val="2748373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2B936D-83B6-5B2C-74BD-B1A65D7EAB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DC8FE6-CE85-8C21-0CE5-8448B4D34A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63C3F-1F57-EC53-CF79-DB3033A69523}"/>
              </a:ext>
            </a:extLst>
          </p:cNvPr>
          <p:cNvSpPr>
            <a:spLocks noGrp="1"/>
          </p:cNvSpPr>
          <p:nvPr>
            <p:ph type="dt" sz="half" idx="10"/>
          </p:nvPr>
        </p:nvSpPr>
        <p:spPr/>
        <p:txBody>
          <a:bodyPr/>
          <a:lstStyle/>
          <a:p>
            <a:fld id="{948D225F-7E90-47C5-9F1C-DC6666667D7D}" type="datetimeFigureOut">
              <a:rPr lang="en-US" smtClean="0"/>
              <a:t>11/3/2025</a:t>
            </a:fld>
            <a:endParaRPr lang="en-US"/>
          </a:p>
        </p:txBody>
      </p:sp>
      <p:sp>
        <p:nvSpPr>
          <p:cNvPr id="5" name="Footer Placeholder 4">
            <a:extLst>
              <a:ext uri="{FF2B5EF4-FFF2-40B4-BE49-F238E27FC236}">
                <a16:creationId xmlns:a16="http://schemas.microsoft.com/office/drawing/2014/main" id="{3A18CA81-7433-6DC5-F2A1-2F4840136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2C1D6-A200-BB76-7DE9-FD224C299855}"/>
              </a:ext>
            </a:extLst>
          </p:cNvPr>
          <p:cNvSpPr>
            <a:spLocks noGrp="1"/>
          </p:cNvSpPr>
          <p:nvPr>
            <p:ph type="sldNum" sz="quarter" idx="12"/>
          </p:nvPr>
        </p:nvSpPr>
        <p:spPr/>
        <p:txBody>
          <a:bodyPr/>
          <a:lstStyle/>
          <a:p>
            <a:fld id="{C175AE4E-CF3D-417C-A665-5BA36AE9565C}" type="slidenum">
              <a:rPr lang="en-US" smtClean="0"/>
              <a:t>‹#›</a:t>
            </a:fld>
            <a:endParaRPr lang="en-US"/>
          </a:p>
        </p:txBody>
      </p:sp>
    </p:spTree>
    <p:extLst>
      <p:ext uri="{BB962C8B-B14F-4D97-AF65-F5344CB8AC3E}">
        <p14:creationId xmlns:p14="http://schemas.microsoft.com/office/powerpoint/2010/main" val="101610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99C13-86DA-D8DE-C382-0DAD66A114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05C01C-AB97-2850-F336-8A2DC4D7E2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A6BC3-44CF-0815-45C5-0B4BAC06F374}"/>
              </a:ext>
            </a:extLst>
          </p:cNvPr>
          <p:cNvSpPr>
            <a:spLocks noGrp="1"/>
          </p:cNvSpPr>
          <p:nvPr>
            <p:ph type="dt" sz="half" idx="10"/>
          </p:nvPr>
        </p:nvSpPr>
        <p:spPr/>
        <p:txBody>
          <a:bodyPr/>
          <a:lstStyle/>
          <a:p>
            <a:fld id="{948D225F-7E90-47C5-9F1C-DC6666667D7D}" type="datetimeFigureOut">
              <a:rPr lang="en-US" smtClean="0"/>
              <a:t>11/3/2025</a:t>
            </a:fld>
            <a:endParaRPr lang="en-US"/>
          </a:p>
        </p:txBody>
      </p:sp>
      <p:sp>
        <p:nvSpPr>
          <p:cNvPr id="5" name="Footer Placeholder 4">
            <a:extLst>
              <a:ext uri="{FF2B5EF4-FFF2-40B4-BE49-F238E27FC236}">
                <a16:creationId xmlns:a16="http://schemas.microsoft.com/office/drawing/2014/main" id="{8D5870A0-8D33-0E89-8E82-BFDFFDE4E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185E76-2AFE-85F8-4067-EFBF56545D43}"/>
              </a:ext>
            </a:extLst>
          </p:cNvPr>
          <p:cNvSpPr>
            <a:spLocks noGrp="1"/>
          </p:cNvSpPr>
          <p:nvPr>
            <p:ph type="sldNum" sz="quarter" idx="12"/>
          </p:nvPr>
        </p:nvSpPr>
        <p:spPr/>
        <p:txBody>
          <a:bodyPr/>
          <a:lstStyle/>
          <a:p>
            <a:fld id="{C175AE4E-CF3D-417C-A665-5BA36AE9565C}" type="slidenum">
              <a:rPr lang="en-US" smtClean="0"/>
              <a:t>‹#›</a:t>
            </a:fld>
            <a:endParaRPr lang="en-US"/>
          </a:p>
        </p:txBody>
      </p:sp>
    </p:spTree>
    <p:extLst>
      <p:ext uri="{BB962C8B-B14F-4D97-AF65-F5344CB8AC3E}">
        <p14:creationId xmlns:p14="http://schemas.microsoft.com/office/powerpoint/2010/main" val="1045310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3FAF5-79EE-C0D4-35BC-4022536DD0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73ED10-3227-FAC6-2D82-6FA9E5D744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FA7E73-842F-44C1-DEC3-14EE72AFF739}"/>
              </a:ext>
            </a:extLst>
          </p:cNvPr>
          <p:cNvSpPr>
            <a:spLocks noGrp="1"/>
          </p:cNvSpPr>
          <p:nvPr>
            <p:ph type="dt" sz="half" idx="10"/>
          </p:nvPr>
        </p:nvSpPr>
        <p:spPr/>
        <p:txBody>
          <a:bodyPr/>
          <a:lstStyle/>
          <a:p>
            <a:fld id="{948D225F-7E90-47C5-9F1C-DC6666667D7D}" type="datetimeFigureOut">
              <a:rPr lang="en-US" smtClean="0"/>
              <a:t>11/3/2025</a:t>
            </a:fld>
            <a:endParaRPr lang="en-US"/>
          </a:p>
        </p:txBody>
      </p:sp>
      <p:sp>
        <p:nvSpPr>
          <p:cNvPr id="5" name="Footer Placeholder 4">
            <a:extLst>
              <a:ext uri="{FF2B5EF4-FFF2-40B4-BE49-F238E27FC236}">
                <a16:creationId xmlns:a16="http://schemas.microsoft.com/office/drawing/2014/main" id="{1004BE2E-9D3A-37F0-732D-5062F1B369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769891-3692-174B-3786-51D8C739CFA1}"/>
              </a:ext>
            </a:extLst>
          </p:cNvPr>
          <p:cNvSpPr>
            <a:spLocks noGrp="1"/>
          </p:cNvSpPr>
          <p:nvPr>
            <p:ph type="sldNum" sz="quarter" idx="12"/>
          </p:nvPr>
        </p:nvSpPr>
        <p:spPr/>
        <p:txBody>
          <a:bodyPr/>
          <a:lstStyle/>
          <a:p>
            <a:fld id="{C175AE4E-CF3D-417C-A665-5BA36AE9565C}" type="slidenum">
              <a:rPr lang="en-US" smtClean="0"/>
              <a:t>‹#›</a:t>
            </a:fld>
            <a:endParaRPr lang="en-US"/>
          </a:p>
        </p:txBody>
      </p:sp>
    </p:spTree>
    <p:extLst>
      <p:ext uri="{BB962C8B-B14F-4D97-AF65-F5344CB8AC3E}">
        <p14:creationId xmlns:p14="http://schemas.microsoft.com/office/powerpoint/2010/main" val="314382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92F6D-119E-DF6D-1076-82ECC31330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8DF89-2173-8AC0-A9B5-CCDCE97C61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690FB3-E39E-5980-8671-71038DD1AF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AB1D5B-7505-3973-7006-898F9809C6C9}"/>
              </a:ext>
            </a:extLst>
          </p:cNvPr>
          <p:cNvSpPr>
            <a:spLocks noGrp="1"/>
          </p:cNvSpPr>
          <p:nvPr>
            <p:ph type="dt" sz="half" idx="10"/>
          </p:nvPr>
        </p:nvSpPr>
        <p:spPr/>
        <p:txBody>
          <a:bodyPr/>
          <a:lstStyle/>
          <a:p>
            <a:fld id="{948D225F-7E90-47C5-9F1C-DC6666667D7D}" type="datetimeFigureOut">
              <a:rPr lang="en-US" smtClean="0"/>
              <a:t>11/3/2025</a:t>
            </a:fld>
            <a:endParaRPr lang="en-US"/>
          </a:p>
        </p:txBody>
      </p:sp>
      <p:sp>
        <p:nvSpPr>
          <p:cNvPr id="6" name="Footer Placeholder 5">
            <a:extLst>
              <a:ext uri="{FF2B5EF4-FFF2-40B4-BE49-F238E27FC236}">
                <a16:creationId xmlns:a16="http://schemas.microsoft.com/office/drawing/2014/main" id="{4D02A9DD-25B1-285D-78FC-7E30E2CD35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E5A62-004D-7B2E-E8EB-CCFE87D22557}"/>
              </a:ext>
            </a:extLst>
          </p:cNvPr>
          <p:cNvSpPr>
            <a:spLocks noGrp="1"/>
          </p:cNvSpPr>
          <p:nvPr>
            <p:ph type="sldNum" sz="quarter" idx="12"/>
          </p:nvPr>
        </p:nvSpPr>
        <p:spPr/>
        <p:txBody>
          <a:bodyPr/>
          <a:lstStyle/>
          <a:p>
            <a:fld id="{C175AE4E-CF3D-417C-A665-5BA36AE9565C}" type="slidenum">
              <a:rPr lang="en-US" smtClean="0"/>
              <a:t>‹#›</a:t>
            </a:fld>
            <a:endParaRPr lang="en-US"/>
          </a:p>
        </p:txBody>
      </p:sp>
    </p:spTree>
    <p:extLst>
      <p:ext uri="{BB962C8B-B14F-4D97-AF65-F5344CB8AC3E}">
        <p14:creationId xmlns:p14="http://schemas.microsoft.com/office/powerpoint/2010/main" val="313794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F1578-71D2-9157-0593-D3D5A4E7B0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9EFAAC-E1F0-F4FB-D71E-68CFD15674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A81732-0948-E970-3ECE-879F68F5CB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C97388-F02C-3771-0CC4-C1BF75EED8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D96935-38E4-93C3-0756-33FA0CA9CB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6B6162-5BB5-BD33-39F7-EF2FD0673791}"/>
              </a:ext>
            </a:extLst>
          </p:cNvPr>
          <p:cNvSpPr>
            <a:spLocks noGrp="1"/>
          </p:cNvSpPr>
          <p:nvPr>
            <p:ph type="dt" sz="half" idx="10"/>
          </p:nvPr>
        </p:nvSpPr>
        <p:spPr/>
        <p:txBody>
          <a:bodyPr/>
          <a:lstStyle/>
          <a:p>
            <a:fld id="{948D225F-7E90-47C5-9F1C-DC6666667D7D}" type="datetimeFigureOut">
              <a:rPr lang="en-US" smtClean="0"/>
              <a:t>11/3/2025</a:t>
            </a:fld>
            <a:endParaRPr lang="en-US"/>
          </a:p>
        </p:txBody>
      </p:sp>
      <p:sp>
        <p:nvSpPr>
          <p:cNvPr id="8" name="Footer Placeholder 7">
            <a:extLst>
              <a:ext uri="{FF2B5EF4-FFF2-40B4-BE49-F238E27FC236}">
                <a16:creationId xmlns:a16="http://schemas.microsoft.com/office/drawing/2014/main" id="{96DB1F8A-114A-4374-5BF3-4C52D4A24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480097-2838-182A-1664-3BB29DB10871}"/>
              </a:ext>
            </a:extLst>
          </p:cNvPr>
          <p:cNvSpPr>
            <a:spLocks noGrp="1"/>
          </p:cNvSpPr>
          <p:nvPr>
            <p:ph type="sldNum" sz="quarter" idx="12"/>
          </p:nvPr>
        </p:nvSpPr>
        <p:spPr/>
        <p:txBody>
          <a:bodyPr/>
          <a:lstStyle/>
          <a:p>
            <a:fld id="{C175AE4E-CF3D-417C-A665-5BA36AE9565C}" type="slidenum">
              <a:rPr lang="en-US" smtClean="0"/>
              <a:t>‹#›</a:t>
            </a:fld>
            <a:endParaRPr lang="en-US"/>
          </a:p>
        </p:txBody>
      </p:sp>
    </p:spTree>
    <p:extLst>
      <p:ext uri="{BB962C8B-B14F-4D97-AF65-F5344CB8AC3E}">
        <p14:creationId xmlns:p14="http://schemas.microsoft.com/office/powerpoint/2010/main" val="2606137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EEC2E-B507-71AE-589E-6C6F7A952D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68BF86-C4FE-8C76-B96E-81CEF416F52E}"/>
              </a:ext>
            </a:extLst>
          </p:cNvPr>
          <p:cNvSpPr>
            <a:spLocks noGrp="1"/>
          </p:cNvSpPr>
          <p:nvPr>
            <p:ph type="dt" sz="half" idx="10"/>
          </p:nvPr>
        </p:nvSpPr>
        <p:spPr/>
        <p:txBody>
          <a:bodyPr/>
          <a:lstStyle/>
          <a:p>
            <a:fld id="{948D225F-7E90-47C5-9F1C-DC6666667D7D}" type="datetimeFigureOut">
              <a:rPr lang="en-US" smtClean="0"/>
              <a:t>11/3/2025</a:t>
            </a:fld>
            <a:endParaRPr lang="en-US"/>
          </a:p>
        </p:txBody>
      </p:sp>
      <p:sp>
        <p:nvSpPr>
          <p:cNvPr id="4" name="Footer Placeholder 3">
            <a:extLst>
              <a:ext uri="{FF2B5EF4-FFF2-40B4-BE49-F238E27FC236}">
                <a16:creationId xmlns:a16="http://schemas.microsoft.com/office/drawing/2014/main" id="{C7457F0D-100D-D2FD-B7C8-AE778870C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B17C1-AAE1-FA55-858B-7FD9021B5F2A}"/>
              </a:ext>
            </a:extLst>
          </p:cNvPr>
          <p:cNvSpPr>
            <a:spLocks noGrp="1"/>
          </p:cNvSpPr>
          <p:nvPr>
            <p:ph type="sldNum" sz="quarter" idx="12"/>
          </p:nvPr>
        </p:nvSpPr>
        <p:spPr/>
        <p:txBody>
          <a:bodyPr/>
          <a:lstStyle/>
          <a:p>
            <a:fld id="{C175AE4E-CF3D-417C-A665-5BA36AE9565C}" type="slidenum">
              <a:rPr lang="en-US" smtClean="0"/>
              <a:t>‹#›</a:t>
            </a:fld>
            <a:endParaRPr lang="en-US"/>
          </a:p>
        </p:txBody>
      </p:sp>
    </p:spTree>
    <p:extLst>
      <p:ext uri="{BB962C8B-B14F-4D97-AF65-F5344CB8AC3E}">
        <p14:creationId xmlns:p14="http://schemas.microsoft.com/office/powerpoint/2010/main" val="304780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2C3F0D-CE5A-855F-96A1-3ACE6420D38B}"/>
              </a:ext>
            </a:extLst>
          </p:cNvPr>
          <p:cNvSpPr>
            <a:spLocks noGrp="1"/>
          </p:cNvSpPr>
          <p:nvPr>
            <p:ph type="dt" sz="half" idx="10"/>
          </p:nvPr>
        </p:nvSpPr>
        <p:spPr/>
        <p:txBody>
          <a:bodyPr/>
          <a:lstStyle/>
          <a:p>
            <a:fld id="{948D225F-7E90-47C5-9F1C-DC6666667D7D}" type="datetimeFigureOut">
              <a:rPr lang="en-US" smtClean="0"/>
              <a:t>11/3/2025</a:t>
            </a:fld>
            <a:endParaRPr lang="en-US"/>
          </a:p>
        </p:txBody>
      </p:sp>
      <p:sp>
        <p:nvSpPr>
          <p:cNvPr id="3" name="Footer Placeholder 2">
            <a:extLst>
              <a:ext uri="{FF2B5EF4-FFF2-40B4-BE49-F238E27FC236}">
                <a16:creationId xmlns:a16="http://schemas.microsoft.com/office/drawing/2014/main" id="{78B2868F-8E72-7397-B3AC-C5195DD532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06B62D-51B3-1BB0-E7DC-064285E2EC34}"/>
              </a:ext>
            </a:extLst>
          </p:cNvPr>
          <p:cNvSpPr>
            <a:spLocks noGrp="1"/>
          </p:cNvSpPr>
          <p:nvPr>
            <p:ph type="sldNum" sz="quarter" idx="12"/>
          </p:nvPr>
        </p:nvSpPr>
        <p:spPr/>
        <p:txBody>
          <a:bodyPr/>
          <a:lstStyle/>
          <a:p>
            <a:fld id="{C175AE4E-CF3D-417C-A665-5BA36AE9565C}" type="slidenum">
              <a:rPr lang="en-US" smtClean="0"/>
              <a:t>‹#›</a:t>
            </a:fld>
            <a:endParaRPr lang="en-US"/>
          </a:p>
        </p:txBody>
      </p:sp>
    </p:spTree>
    <p:extLst>
      <p:ext uri="{BB962C8B-B14F-4D97-AF65-F5344CB8AC3E}">
        <p14:creationId xmlns:p14="http://schemas.microsoft.com/office/powerpoint/2010/main" val="943122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69A78-08ED-05B7-0FD6-238F64127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C2AC14-0241-6DF9-14AD-E70B0A7363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474566-B9C4-A165-8BE7-DC065131BE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F79D1B-D374-B0A4-CD2B-AD100B326557}"/>
              </a:ext>
            </a:extLst>
          </p:cNvPr>
          <p:cNvSpPr>
            <a:spLocks noGrp="1"/>
          </p:cNvSpPr>
          <p:nvPr>
            <p:ph type="dt" sz="half" idx="10"/>
          </p:nvPr>
        </p:nvSpPr>
        <p:spPr/>
        <p:txBody>
          <a:bodyPr/>
          <a:lstStyle/>
          <a:p>
            <a:fld id="{948D225F-7E90-47C5-9F1C-DC6666667D7D}" type="datetimeFigureOut">
              <a:rPr lang="en-US" smtClean="0"/>
              <a:t>11/3/2025</a:t>
            </a:fld>
            <a:endParaRPr lang="en-US"/>
          </a:p>
        </p:txBody>
      </p:sp>
      <p:sp>
        <p:nvSpPr>
          <p:cNvPr id="6" name="Footer Placeholder 5">
            <a:extLst>
              <a:ext uri="{FF2B5EF4-FFF2-40B4-BE49-F238E27FC236}">
                <a16:creationId xmlns:a16="http://schemas.microsoft.com/office/drawing/2014/main" id="{74D5F808-4EEA-5F11-F887-FDFCC4B4F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ABE7CA-F5A9-F170-92B0-F13D323425EA}"/>
              </a:ext>
            </a:extLst>
          </p:cNvPr>
          <p:cNvSpPr>
            <a:spLocks noGrp="1"/>
          </p:cNvSpPr>
          <p:nvPr>
            <p:ph type="sldNum" sz="quarter" idx="12"/>
          </p:nvPr>
        </p:nvSpPr>
        <p:spPr/>
        <p:txBody>
          <a:bodyPr/>
          <a:lstStyle/>
          <a:p>
            <a:fld id="{C175AE4E-CF3D-417C-A665-5BA36AE9565C}" type="slidenum">
              <a:rPr lang="en-US" smtClean="0"/>
              <a:t>‹#›</a:t>
            </a:fld>
            <a:endParaRPr lang="en-US"/>
          </a:p>
        </p:txBody>
      </p:sp>
    </p:spTree>
    <p:extLst>
      <p:ext uri="{BB962C8B-B14F-4D97-AF65-F5344CB8AC3E}">
        <p14:creationId xmlns:p14="http://schemas.microsoft.com/office/powerpoint/2010/main" val="3360647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25CD-2AD3-7DA9-90FB-AD24E36E3E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366600-6CA2-8D2C-0D44-1DF4886DAE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091BA1-C7C3-F23B-7A99-B23A505F91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8F7E39-56FC-F43A-68FE-31DD65920B49}"/>
              </a:ext>
            </a:extLst>
          </p:cNvPr>
          <p:cNvSpPr>
            <a:spLocks noGrp="1"/>
          </p:cNvSpPr>
          <p:nvPr>
            <p:ph type="dt" sz="half" idx="10"/>
          </p:nvPr>
        </p:nvSpPr>
        <p:spPr/>
        <p:txBody>
          <a:bodyPr/>
          <a:lstStyle/>
          <a:p>
            <a:fld id="{948D225F-7E90-47C5-9F1C-DC6666667D7D}" type="datetimeFigureOut">
              <a:rPr lang="en-US" smtClean="0"/>
              <a:t>11/3/2025</a:t>
            </a:fld>
            <a:endParaRPr lang="en-US"/>
          </a:p>
        </p:txBody>
      </p:sp>
      <p:sp>
        <p:nvSpPr>
          <p:cNvPr id="6" name="Footer Placeholder 5">
            <a:extLst>
              <a:ext uri="{FF2B5EF4-FFF2-40B4-BE49-F238E27FC236}">
                <a16:creationId xmlns:a16="http://schemas.microsoft.com/office/drawing/2014/main" id="{F0BC3270-F9C1-7923-916C-6DB387EF19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338051-0897-FE4C-72A2-FBD85C43EFC6}"/>
              </a:ext>
            </a:extLst>
          </p:cNvPr>
          <p:cNvSpPr>
            <a:spLocks noGrp="1"/>
          </p:cNvSpPr>
          <p:nvPr>
            <p:ph type="sldNum" sz="quarter" idx="12"/>
          </p:nvPr>
        </p:nvSpPr>
        <p:spPr/>
        <p:txBody>
          <a:bodyPr/>
          <a:lstStyle/>
          <a:p>
            <a:fld id="{C175AE4E-CF3D-417C-A665-5BA36AE9565C}" type="slidenum">
              <a:rPr lang="en-US" smtClean="0"/>
              <a:t>‹#›</a:t>
            </a:fld>
            <a:endParaRPr lang="en-US"/>
          </a:p>
        </p:txBody>
      </p:sp>
    </p:spTree>
    <p:extLst>
      <p:ext uri="{BB962C8B-B14F-4D97-AF65-F5344CB8AC3E}">
        <p14:creationId xmlns:p14="http://schemas.microsoft.com/office/powerpoint/2010/main" val="3180691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E8CA3-2E34-8B87-9929-D26FDC1948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28ABA6-FAF2-BE7A-4214-D82465A2AF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24D026-A159-8451-E91B-A6EDDD308F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D225F-7E90-47C5-9F1C-DC6666667D7D}" type="datetimeFigureOut">
              <a:rPr lang="en-US" smtClean="0"/>
              <a:t>11/3/2025</a:t>
            </a:fld>
            <a:endParaRPr lang="en-US"/>
          </a:p>
        </p:txBody>
      </p:sp>
      <p:sp>
        <p:nvSpPr>
          <p:cNvPr id="5" name="Footer Placeholder 4">
            <a:extLst>
              <a:ext uri="{FF2B5EF4-FFF2-40B4-BE49-F238E27FC236}">
                <a16:creationId xmlns:a16="http://schemas.microsoft.com/office/drawing/2014/main" id="{FC190A4B-2967-B802-8486-43825BB2D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6736A3-3131-2DB7-771E-002EE831C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75AE4E-CF3D-417C-A665-5BA36AE9565C}" type="slidenum">
              <a:rPr lang="en-US" smtClean="0"/>
              <a:t>‹#›</a:t>
            </a:fld>
            <a:endParaRPr lang="en-US"/>
          </a:p>
        </p:txBody>
      </p:sp>
      <p:pic>
        <p:nvPicPr>
          <p:cNvPr id="7" name="Picture 6">
            <a:extLst>
              <a:ext uri="{FF2B5EF4-FFF2-40B4-BE49-F238E27FC236}">
                <a16:creationId xmlns:a16="http://schemas.microsoft.com/office/drawing/2014/main" id="{10880450-5F9E-A790-C1E9-B828AD76C79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1999" cy="457675"/>
          </a:xfrm>
          <a:prstGeom prst="rect">
            <a:avLst/>
          </a:prstGeom>
        </p:spPr>
      </p:pic>
      <p:sp>
        <p:nvSpPr>
          <p:cNvPr id="8" name="Rectangle 7">
            <a:extLst>
              <a:ext uri="{FF2B5EF4-FFF2-40B4-BE49-F238E27FC236}">
                <a16:creationId xmlns:a16="http://schemas.microsoft.com/office/drawing/2014/main" id="{47289CE0-4D16-43E7-F7BB-4CBF1CEC025C}"/>
              </a:ext>
            </a:extLst>
          </p:cNvPr>
          <p:cNvSpPr/>
          <p:nvPr userDrawn="1"/>
        </p:nvSpPr>
        <p:spPr>
          <a:xfrm>
            <a:off x="1828800" y="0"/>
            <a:ext cx="1927123" cy="4576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263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epmamounas@aol.com"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FD4D7-3529-6740-8601-C6006B785C6F}"/>
              </a:ext>
            </a:extLst>
          </p:cNvPr>
          <p:cNvPicPr>
            <a:picLocks noChangeAspect="1"/>
          </p:cNvPicPr>
          <p:nvPr/>
        </p:nvPicPr>
        <p:blipFill>
          <a:blip r:embed="rId2"/>
          <a:srcRect/>
          <a:stretch/>
        </p:blipFill>
        <p:spPr>
          <a:xfrm>
            <a:off x="-21770" y="-29445"/>
            <a:ext cx="12188824" cy="6958929"/>
          </a:xfrm>
          <a:prstGeom prst="rect">
            <a:avLst/>
          </a:prstGeom>
        </p:spPr>
      </p:pic>
      <p:sp>
        <p:nvSpPr>
          <p:cNvPr id="5" name="Slide Number Placeholder 4">
            <a:extLst>
              <a:ext uri="{FF2B5EF4-FFF2-40B4-BE49-F238E27FC236}">
                <a16:creationId xmlns:a16="http://schemas.microsoft.com/office/drawing/2014/main" id="{110256D2-44D8-F940-93A4-FDEBBAEA4AEB}"/>
              </a:ext>
            </a:extLst>
          </p:cNvPr>
          <p:cNvSpPr>
            <a:spLocks noGrp="1"/>
          </p:cNvSpPr>
          <p:nvPr>
            <p:ph type="sldNum" sz="quarter" idx="12"/>
          </p:nvPr>
        </p:nvSpPr>
        <p:spPr>
          <a:xfrm>
            <a:off x="11648551" y="6108252"/>
            <a:ext cx="467238" cy="365030"/>
          </a:xfrm>
        </p:spPr>
        <p:txBody>
          <a:bodyPr/>
          <a:lstStyle/>
          <a:p>
            <a:fld id="{9CF06D28-0BE3-284D-A172-81E312E501C2}" type="slidenum">
              <a:rPr lang="en-US" smtClean="0"/>
              <a:pPr/>
              <a:t>1</a:t>
            </a:fld>
            <a:endParaRPr lang="en-US"/>
          </a:p>
        </p:txBody>
      </p:sp>
      <p:sp>
        <p:nvSpPr>
          <p:cNvPr id="6" name="TextBox 4">
            <a:extLst>
              <a:ext uri="{FF2B5EF4-FFF2-40B4-BE49-F238E27FC236}">
                <a16:creationId xmlns:a16="http://schemas.microsoft.com/office/drawing/2014/main" id="{6A76DEC0-2C47-4F43-ACA0-4C5EAD9CFB3C}"/>
              </a:ext>
            </a:extLst>
          </p:cNvPr>
          <p:cNvSpPr txBox="1">
            <a:spLocks noChangeArrowheads="1"/>
          </p:cNvSpPr>
          <p:nvPr/>
        </p:nvSpPr>
        <p:spPr bwMode="auto">
          <a:xfrm>
            <a:off x="1938619" y="5803645"/>
            <a:ext cx="8592487" cy="50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FFFFFF"/>
                </a:solidFill>
                <a:latin typeface="Arial" panose="020B0604020202020204" pitchFamily="34" charset="0"/>
              </a:defRPr>
            </a:lvl1pPr>
            <a:lvl2pPr marL="742950" indent="-285750">
              <a:defRPr sz="2400" b="1">
                <a:solidFill>
                  <a:srgbClr val="FFFFFF"/>
                </a:solidFill>
                <a:latin typeface="Arial" panose="020B0604020202020204" pitchFamily="34" charset="0"/>
              </a:defRPr>
            </a:lvl2pPr>
            <a:lvl3pPr marL="1143000" indent="-228600">
              <a:defRPr sz="2400" b="1">
                <a:solidFill>
                  <a:srgbClr val="FFFFFF"/>
                </a:solidFill>
                <a:latin typeface="Arial" panose="020B0604020202020204" pitchFamily="34" charset="0"/>
              </a:defRPr>
            </a:lvl3pPr>
            <a:lvl4pPr marL="1600200" indent="-228600">
              <a:defRPr sz="2400" b="1">
                <a:solidFill>
                  <a:srgbClr val="FFFFFF"/>
                </a:solidFill>
                <a:latin typeface="Arial" panose="020B0604020202020204" pitchFamily="34" charset="0"/>
              </a:defRPr>
            </a:lvl4pPr>
            <a:lvl5pPr marL="2057400" indent="-228600">
              <a:defRPr sz="2400" b="1">
                <a:solidFill>
                  <a:srgbClr val="FFFFFF"/>
                </a:solidFill>
                <a:latin typeface="Arial" panose="020B0604020202020204" pitchFamily="34" charset="0"/>
              </a:defRPr>
            </a:lvl5pPr>
            <a:lvl6pPr marL="2514600" indent="-228600" eaLnBrk="0" fontAlgn="base" hangingPunct="0">
              <a:spcBef>
                <a:spcPct val="0"/>
              </a:spcBef>
              <a:spcAft>
                <a:spcPct val="0"/>
              </a:spcAft>
              <a:defRPr sz="2400" b="1">
                <a:solidFill>
                  <a:srgbClr val="FFFFFF"/>
                </a:solidFill>
                <a:latin typeface="Arial" panose="020B0604020202020204" pitchFamily="34" charset="0"/>
              </a:defRPr>
            </a:lvl6pPr>
            <a:lvl7pPr marL="2971800" indent="-228600" eaLnBrk="0" fontAlgn="base" hangingPunct="0">
              <a:spcBef>
                <a:spcPct val="0"/>
              </a:spcBef>
              <a:spcAft>
                <a:spcPct val="0"/>
              </a:spcAft>
              <a:defRPr sz="2400" b="1">
                <a:solidFill>
                  <a:srgbClr val="FFFFFF"/>
                </a:solidFill>
                <a:latin typeface="Arial" panose="020B0604020202020204" pitchFamily="34" charset="0"/>
              </a:defRPr>
            </a:lvl7pPr>
            <a:lvl8pPr marL="3429000" indent="-228600" eaLnBrk="0" fontAlgn="base" hangingPunct="0">
              <a:spcBef>
                <a:spcPct val="0"/>
              </a:spcBef>
              <a:spcAft>
                <a:spcPct val="0"/>
              </a:spcAft>
              <a:defRPr sz="2400" b="1">
                <a:solidFill>
                  <a:srgbClr val="FFFFFF"/>
                </a:solidFill>
                <a:latin typeface="Arial" panose="020B0604020202020204" pitchFamily="34" charset="0"/>
              </a:defRPr>
            </a:lvl8pPr>
            <a:lvl9pPr marL="3886200" indent="-228600" eaLnBrk="0" fontAlgn="base" hangingPunct="0">
              <a:spcBef>
                <a:spcPct val="0"/>
              </a:spcBef>
              <a:spcAft>
                <a:spcPct val="0"/>
              </a:spcAft>
              <a:defRPr sz="2400" b="1">
                <a:solidFill>
                  <a:srgbClr val="FFFFFF"/>
                </a:solidFill>
                <a:latin typeface="Arial" panose="020B0604020202020204" pitchFamily="34" charset="0"/>
              </a:defRPr>
            </a:lvl9pPr>
          </a:lstStyle>
          <a:p>
            <a:pPr algn="ctr"/>
            <a:r>
              <a:rPr lang="en-US" sz="900" dirty="0"/>
              <a:t>Disclaimer:  This presentation is intended for personal use and for informational purposes only and does not replace independent professional judgment. This presentation is the property of Physicians’ Education Resource, LLC (“PER”) and is protected by U.S. and international copyright laws. You may not copy, reproduce, distribute, transmit, modify, or create derivative works of the presentation without the prior written permission from PER.</a:t>
            </a:r>
          </a:p>
        </p:txBody>
      </p:sp>
      <p:sp>
        <p:nvSpPr>
          <p:cNvPr id="11" name="Rectangle 2">
            <a:extLst>
              <a:ext uri="{FF2B5EF4-FFF2-40B4-BE49-F238E27FC236}">
                <a16:creationId xmlns:a16="http://schemas.microsoft.com/office/drawing/2014/main" id="{00BFCBA4-A9A0-5742-A6B3-596068284B7C}"/>
              </a:ext>
            </a:extLst>
          </p:cNvPr>
          <p:cNvSpPr txBox="1">
            <a:spLocks noChangeArrowheads="1"/>
          </p:cNvSpPr>
          <p:nvPr/>
        </p:nvSpPr>
        <p:spPr>
          <a:xfrm>
            <a:off x="496312" y="2781469"/>
            <a:ext cx="9860039" cy="1625529"/>
          </a:xfrm>
          <a:prstGeom prst="rect">
            <a:avLst/>
          </a:prstGeom>
        </p:spPr>
        <p:txBody>
          <a:bodyPr>
            <a:noAutofit/>
          </a:bodyPr>
          <a:lstStyle>
            <a:lvl1pPr algn="ctr" defTabSz="914400" rtl="0" eaLnBrk="1" latinLnBrk="0" hangingPunct="1">
              <a:lnSpc>
                <a:spcPct val="90000"/>
              </a:lnSpc>
              <a:spcBef>
                <a:spcPct val="0"/>
              </a:spcBef>
              <a:buNone/>
              <a:defRPr sz="3600" b="1" kern="1200">
                <a:solidFill>
                  <a:srgbClr val="990001"/>
                </a:solidFill>
                <a:latin typeface="Arial" panose="020B0604020202020204" pitchFamily="34" charset="0"/>
                <a:ea typeface="+mj-ea"/>
                <a:cs typeface="Arial" panose="020B0604020202020204" pitchFamily="34" charset="0"/>
              </a:defRPr>
            </a:lvl1pPr>
          </a:lstStyle>
          <a:p>
            <a:pPr algn="l">
              <a:defRPr/>
            </a:pPr>
            <a:r>
              <a:rPr lang="en-US" sz="2799" dirty="0"/>
              <a:t>Breast Cancer and Local Control</a:t>
            </a:r>
            <a:br>
              <a:rPr lang="en-US" sz="1799" dirty="0">
                <a:solidFill>
                  <a:schemeClr val="tx1"/>
                </a:solidFill>
                <a:sym typeface="Symbol" charset="2"/>
              </a:rPr>
            </a:br>
            <a:endParaRPr lang="en-US" sz="1799" dirty="0">
              <a:solidFill>
                <a:schemeClr val="tx1"/>
              </a:solidFill>
              <a:sym typeface="Symbol" charset="2"/>
            </a:endParaRPr>
          </a:p>
          <a:p>
            <a:pPr algn="l">
              <a:defRPr/>
            </a:pPr>
            <a:r>
              <a:rPr lang="en-US" sz="1799" dirty="0"/>
              <a:t>Michael Alvarado, MD, FACS</a:t>
            </a:r>
          </a:p>
          <a:p>
            <a:pPr algn="l">
              <a:defRPr/>
            </a:pPr>
            <a:r>
              <a:rPr lang="en-US" sz="1799" b="0" dirty="0"/>
              <a:t>Professor of Surgery</a:t>
            </a:r>
          </a:p>
          <a:p>
            <a:pPr algn="l">
              <a:defRPr/>
            </a:pPr>
            <a:r>
              <a:rPr lang="en-US" sz="1799" b="0" dirty="0"/>
              <a:t>Director Breast Surgical Oncology Fellowship</a:t>
            </a:r>
          </a:p>
          <a:p>
            <a:pPr algn="l">
              <a:defRPr/>
            </a:pPr>
            <a:r>
              <a:rPr lang="en-US" sz="1799" b="0" dirty="0"/>
              <a:t>University of California San Francisco</a:t>
            </a:r>
          </a:p>
          <a:p>
            <a:pPr algn="l">
              <a:defRPr/>
            </a:pPr>
            <a:endParaRPr lang="en-US" sz="1799" dirty="0"/>
          </a:p>
          <a:p>
            <a:pPr algn="l">
              <a:defRPr/>
            </a:pPr>
            <a:endParaRPr lang="en-US" sz="1799" dirty="0">
              <a:solidFill>
                <a:schemeClr val="tx1"/>
              </a:solidFill>
            </a:endParaRPr>
          </a:p>
          <a:p>
            <a:pPr algn="l">
              <a:defRPr/>
            </a:pPr>
            <a:endParaRPr lang="en-US" sz="1600" i="1" dirty="0">
              <a:solidFill>
                <a:schemeClr val="accent2"/>
              </a:solidFill>
              <a:effectLst>
                <a:outerShdw blurRad="38100" dist="38100" dir="2700000" algn="tl">
                  <a:srgbClr val="000000"/>
                </a:outerShdw>
              </a:effectLst>
              <a:cs typeface="+mj-cs"/>
            </a:endParaRPr>
          </a:p>
        </p:txBody>
      </p:sp>
      <p:sp>
        <p:nvSpPr>
          <p:cNvPr id="2" name="Rectangle 1">
            <a:extLst>
              <a:ext uri="{FF2B5EF4-FFF2-40B4-BE49-F238E27FC236}">
                <a16:creationId xmlns:a16="http://schemas.microsoft.com/office/drawing/2014/main" id="{45A7578D-2B59-E94D-BD43-FB624385E34F}"/>
              </a:ext>
            </a:extLst>
          </p:cNvPr>
          <p:cNvSpPr/>
          <p:nvPr/>
        </p:nvSpPr>
        <p:spPr>
          <a:xfrm>
            <a:off x="1514168" y="1632155"/>
            <a:ext cx="1986116" cy="403122"/>
          </a:xfrm>
          <a:prstGeom prst="rect">
            <a:avLst/>
          </a:prstGeom>
          <a:solidFill>
            <a:srgbClr val="A2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5157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patients with cancer&#10;&#10;Description automatically generated with medium confidence">
            <a:extLst>
              <a:ext uri="{FF2B5EF4-FFF2-40B4-BE49-F238E27FC236}">
                <a16:creationId xmlns:a16="http://schemas.microsoft.com/office/drawing/2014/main" id="{FC91D49C-51A8-0030-F8F2-2D5E4AD26B37}"/>
              </a:ext>
            </a:extLst>
          </p:cNvPr>
          <p:cNvPicPr>
            <a:picLocks noGrp="1" noChangeAspect="1"/>
          </p:cNvPicPr>
          <p:nvPr>
            <p:ph idx="1"/>
          </p:nvPr>
        </p:nvPicPr>
        <p:blipFill>
          <a:blip r:embed="rId2"/>
          <a:stretch>
            <a:fillRect/>
          </a:stretch>
        </p:blipFill>
        <p:spPr>
          <a:xfrm>
            <a:off x="3076832" y="643468"/>
            <a:ext cx="8891921" cy="6090964"/>
          </a:xfrm>
          <a:prstGeom prst="rect">
            <a:avLst/>
          </a:prstGeom>
        </p:spPr>
      </p:pic>
      <p:sp>
        <p:nvSpPr>
          <p:cNvPr id="6" name="Title 1">
            <a:extLst>
              <a:ext uri="{FF2B5EF4-FFF2-40B4-BE49-F238E27FC236}">
                <a16:creationId xmlns:a16="http://schemas.microsoft.com/office/drawing/2014/main" id="{5AA60BD5-B22E-F58A-C842-AD4CE5CD563B}"/>
              </a:ext>
            </a:extLst>
          </p:cNvPr>
          <p:cNvSpPr>
            <a:spLocks noGrp="1"/>
          </p:cNvSpPr>
          <p:nvPr>
            <p:ph type="title"/>
          </p:nvPr>
        </p:nvSpPr>
        <p:spPr>
          <a:xfrm>
            <a:off x="344715" y="648303"/>
            <a:ext cx="3888526" cy="1800526"/>
          </a:xfrm>
        </p:spPr>
        <p:txBody>
          <a:bodyPr>
            <a:normAutofit/>
          </a:bodyPr>
          <a:lstStyle/>
          <a:p>
            <a:r>
              <a:rPr lang="en-US" b="1" dirty="0">
                <a:solidFill>
                  <a:srgbClr val="002060"/>
                </a:solidFill>
                <a:latin typeface="+mn-lt"/>
              </a:rPr>
              <a:t>Response to</a:t>
            </a:r>
            <a:br>
              <a:rPr lang="en-US" b="1" dirty="0">
                <a:solidFill>
                  <a:srgbClr val="002060"/>
                </a:solidFill>
                <a:latin typeface="+mn-lt"/>
              </a:rPr>
            </a:br>
            <a:r>
              <a:rPr lang="en-US" b="1" dirty="0">
                <a:solidFill>
                  <a:srgbClr val="002060"/>
                </a:solidFill>
                <a:latin typeface="+mn-lt"/>
              </a:rPr>
              <a:t>Therapy</a:t>
            </a:r>
          </a:p>
        </p:txBody>
      </p:sp>
    </p:spTree>
    <p:extLst>
      <p:ext uri="{BB962C8B-B14F-4D97-AF65-F5344CB8AC3E}">
        <p14:creationId xmlns:p14="http://schemas.microsoft.com/office/powerpoint/2010/main" val="610823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890C9-2FDF-30EC-3DB7-85D1E4A948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8DD899-47D9-AE7B-EEA1-DC6B140BA6F8}"/>
              </a:ext>
            </a:extLst>
          </p:cNvPr>
          <p:cNvSpPr>
            <a:spLocks noGrp="1"/>
          </p:cNvSpPr>
          <p:nvPr>
            <p:ph type="title"/>
          </p:nvPr>
        </p:nvSpPr>
        <p:spPr>
          <a:xfrm>
            <a:off x="920993" y="492243"/>
            <a:ext cx="10707322" cy="1143000"/>
          </a:xfrm>
        </p:spPr>
        <p:txBody>
          <a:bodyPr>
            <a:normAutofit fontScale="90000"/>
          </a:bodyPr>
          <a:lstStyle/>
          <a:p>
            <a:r>
              <a:rPr lang="en-US" b="1" dirty="0">
                <a:solidFill>
                  <a:srgbClr val="002060"/>
                </a:solidFill>
                <a:latin typeface="Calibri" panose="020F0502020204030204" pitchFamily="34" charset="0"/>
                <a:cs typeface="Calibri" panose="020F0502020204030204" pitchFamily="34" charset="0"/>
              </a:rPr>
              <a:t>Neoadjuvant Therapy and Node Positive Disease</a:t>
            </a:r>
            <a:br>
              <a:rPr lang="en-US" b="1" dirty="0">
                <a:solidFill>
                  <a:srgbClr val="002060"/>
                </a:solidFill>
                <a:latin typeface="Calibri" panose="020F0502020204030204" pitchFamily="34" charset="0"/>
                <a:cs typeface="Calibri" panose="020F0502020204030204" pitchFamily="34" charset="0"/>
              </a:rPr>
            </a:br>
            <a:r>
              <a:rPr lang="en-US" b="1" dirty="0">
                <a:solidFill>
                  <a:srgbClr val="002060"/>
                </a:solidFill>
                <a:latin typeface="Calibri" panose="020F0502020204030204" pitchFamily="34" charset="0"/>
                <a:cs typeface="Calibri" panose="020F0502020204030204" pitchFamily="34" charset="0"/>
              </a:rPr>
              <a:t>A Changing Landscape</a:t>
            </a:r>
          </a:p>
        </p:txBody>
      </p:sp>
      <p:grpSp>
        <p:nvGrpSpPr>
          <p:cNvPr id="19" name="Group 18">
            <a:extLst>
              <a:ext uri="{FF2B5EF4-FFF2-40B4-BE49-F238E27FC236}">
                <a16:creationId xmlns:a16="http://schemas.microsoft.com/office/drawing/2014/main" id="{B7A0FC4F-6D52-5F22-0A2C-70156622764B}"/>
              </a:ext>
            </a:extLst>
          </p:cNvPr>
          <p:cNvGrpSpPr/>
          <p:nvPr/>
        </p:nvGrpSpPr>
        <p:grpSpPr>
          <a:xfrm>
            <a:off x="1873153" y="2076082"/>
            <a:ext cx="8803002" cy="3936025"/>
            <a:chOff x="1765106" y="1722120"/>
            <a:chExt cx="8803002" cy="3936025"/>
          </a:xfrm>
        </p:grpSpPr>
        <p:cxnSp>
          <p:nvCxnSpPr>
            <p:cNvPr id="40" name="Straight Connector 39">
              <a:extLst>
                <a:ext uri="{FF2B5EF4-FFF2-40B4-BE49-F238E27FC236}">
                  <a16:creationId xmlns:a16="http://schemas.microsoft.com/office/drawing/2014/main" id="{0A50FB62-CD18-4E08-F653-E07F3D56F084}"/>
                </a:ext>
              </a:extLst>
            </p:cNvPr>
            <p:cNvCxnSpPr/>
            <p:nvPr/>
          </p:nvCxnSpPr>
          <p:spPr>
            <a:xfrm flipV="1">
              <a:off x="5442197" y="2865121"/>
              <a:ext cx="0" cy="995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63ADAC8-F44F-798B-A24A-FC3ED1106978}"/>
                </a:ext>
              </a:extLst>
            </p:cNvPr>
            <p:cNvSpPr txBox="1"/>
            <p:nvPr/>
          </p:nvSpPr>
          <p:spPr>
            <a:xfrm>
              <a:off x="4355677" y="1722120"/>
              <a:ext cx="3080330" cy="369332"/>
            </a:xfrm>
            <a:prstGeom prst="rect">
              <a:avLst/>
            </a:prstGeom>
            <a:solidFill>
              <a:schemeClr val="tx1"/>
            </a:solidFill>
            <a:ln>
              <a:solidFill>
                <a:schemeClr val="accent3">
                  <a:lumMod val="50000"/>
                </a:schemeClr>
              </a:solidFill>
            </a:ln>
          </p:spPr>
          <p:txBody>
            <a:bodyPr wrap="none" rtlCol="0">
              <a:spAutoFit/>
            </a:bodyPr>
            <a:lstStyle/>
            <a:p>
              <a:r>
                <a:rPr lang="en-US" dirty="0">
                  <a:solidFill>
                    <a:schemeClr val="bg1"/>
                  </a:solidFill>
                </a:rPr>
                <a:t>Axillary </a:t>
              </a:r>
              <a:r>
                <a:rPr lang="en-US" dirty="0" err="1">
                  <a:solidFill>
                    <a:schemeClr val="bg1"/>
                  </a:solidFill>
                </a:rPr>
                <a:t>Sono</a:t>
              </a:r>
              <a:r>
                <a:rPr lang="en-US" dirty="0">
                  <a:solidFill>
                    <a:schemeClr val="bg1"/>
                  </a:solidFill>
                </a:rPr>
                <a:t> +/- needle biopsy</a:t>
              </a:r>
            </a:p>
          </p:txBody>
        </p:sp>
        <p:sp>
          <p:nvSpPr>
            <p:cNvPr id="4" name="TextBox 3">
              <a:extLst>
                <a:ext uri="{FF2B5EF4-FFF2-40B4-BE49-F238E27FC236}">
                  <a16:creationId xmlns:a16="http://schemas.microsoft.com/office/drawing/2014/main" id="{205D8463-B8B3-98D6-6DB4-25093D4B904F}"/>
                </a:ext>
              </a:extLst>
            </p:cNvPr>
            <p:cNvSpPr txBox="1"/>
            <p:nvPr/>
          </p:nvSpPr>
          <p:spPr>
            <a:xfrm>
              <a:off x="4572001" y="3200594"/>
              <a:ext cx="2832635" cy="369332"/>
            </a:xfrm>
            <a:prstGeom prst="rect">
              <a:avLst/>
            </a:prstGeom>
            <a:solidFill>
              <a:schemeClr val="tx2"/>
            </a:solidFill>
          </p:spPr>
          <p:txBody>
            <a:bodyPr wrap="none" rtlCol="0">
              <a:spAutoFit/>
            </a:bodyPr>
            <a:lstStyle/>
            <a:p>
              <a:r>
                <a:rPr lang="en-US" dirty="0" err="1">
                  <a:solidFill>
                    <a:schemeClr val="bg1"/>
                  </a:solidFill>
                </a:rPr>
                <a:t>Neoadjuvant</a:t>
              </a:r>
              <a:r>
                <a:rPr lang="en-US" dirty="0">
                  <a:solidFill>
                    <a:schemeClr val="bg1"/>
                  </a:solidFill>
                </a:rPr>
                <a:t> Chemotherapy</a:t>
              </a:r>
            </a:p>
          </p:txBody>
        </p:sp>
        <p:sp>
          <p:nvSpPr>
            <p:cNvPr id="5" name="TextBox 4">
              <a:extLst>
                <a:ext uri="{FF2B5EF4-FFF2-40B4-BE49-F238E27FC236}">
                  <a16:creationId xmlns:a16="http://schemas.microsoft.com/office/drawing/2014/main" id="{E3FDAA00-EAA7-7827-AAF2-53D114CFDDDB}"/>
                </a:ext>
              </a:extLst>
            </p:cNvPr>
            <p:cNvSpPr txBox="1"/>
            <p:nvPr/>
          </p:nvSpPr>
          <p:spPr>
            <a:xfrm>
              <a:off x="5029200" y="2495788"/>
              <a:ext cx="712054" cy="369332"/>
            </a:xfrm>
            <a:prstGeom prst="rect">
              <a:avLst/>
            </a:prstGeom>
            <a:solidFill>
              <a:srgbClr val="FF0000"/>
            </a:solidFill>
            <a:ln>
              <a:solidFill>
                <a:srgbClr val="FF0000"/>
              </a:solidFill>
            </a:ln>
          </p:spPr>
          <p:txBody>
            <a:bodyPr wrap="none" rtlCol="0">
              <a:spAutoFit/>
            </a:bodyPr>
            <a:lstStyle/>
            <a:p>
              <a:r>
                <a:rPr lang="en-US" dirty="0" err="1"/>
                <a:t>pN</a:t>
              </a:r>
              <a:r>
                <a:rPr lang="en-US" dirty="0"/>
                <a:t>(+)</a:t>
              </a:r>
            </a:p>
          </p:txBody>
        </p:sp>
        <p:sp>
          <p:nvSpPr>
            <p:cNvPr id="6" name="TextBox 5">
              <a:extLst>
                <a:ext uri="{FF2B5EF4-FFF2-40B4-BE49-F238E27FC236}">
                  <a16:creationId xmlns:a16="http://schemas.microsoft.com/office/drawing/2014/main" id="{E41A8310-B83B-CD69-934C-FF3DB82D1308}"/>
                </a:ext>
              </a:extLst>
            </p:cNvPr>
            <p:cNvSpPr txBox="1"/>
            <p:nvPr/>
          </p:nvSpPr>
          <p:spPr>
            <a:xfrm>
              <a:off x="6274654" y="2495788"/>
              <a:ext cx="667170" cy="369332"/>
            </a:xfrm>
            <a:prstGeom prst="rect">
              <a:avLst/>
            </a:prstGeom>
            <a:solidFill>
              <a:srgbClr val="92D050"/>
            </a:solidFill>
            <a:ln>
              <a:solidFill>
                <a:srgbClr val="92D050"/>
              </a:solidFill>
            </a:ln>
          </p:spPr>
          <p:txBody>
            <a:bodyPr wrap="none" rtlCol="0">
              <a:spAutoFit/>
            </a:bodyPr>
            <a:lstStyle/>
            <a:p>
              <a:r>
                <a:rPr lang="en-US" dirty="0" err="1"/>
                <a:t>pN</a:t>
              </a:r>
              <a:r>
                <a:rPr lang="en-US" dirty="0"/>
                <a:t>(-)</a:t>
              </a:r>
            </a:p>
          </p:txBody>
        </p:sp>
        <p:cxnSp>
          <p:nvCxnSpPr>
            <p:cNvPr id="7" name="Straight Connector 6">
              <a:extLst>
                <a:ext uri="{FF2B5EF4-FFF2-40B4-BE49-F238E27FC236}">
                  <a16:creationId xmlns:a16="http://schemas.microsoft.com/office/drawing/2014/main" id="{E2251B7A-CDB0-6050-C8FB-870C0FC0E7CA}"/>
                </a:ext>
              </a:extLst>
            </p:cNvPr>
            <p:cNvCxnSpPr/>
            <p:nvPr/>
          </p:nvCxnSpPr>
          <p:spPr>
            <a:xfrm>
              <a:off x="5385227" y="2331720"/>
              <a:ext cx="12230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05A8F87-12D5-D533-90A7-E714BBA45925}"/>
                </a:ext>
              </a:extLst>
            </p:cNvPr>
            <p:cNvCxnSpPr/>
            <p:nvPr/>
          </p:nvCxnSpPr>
          <p:spPr>
            <a:xfrm>
              <a:off x="5385227" y="2331720"/>
              <a:ext cx="0" cy="1640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DAA4703-BCFC-9243-54A6-1ABCF92BCBFC}"/>
                </a:ext>
              </a:extLst>
            </p:cNvPr>
            <p:cNvCxnSpPr/>
            <p:nvPr/>
          </p:nvCxnSpPr>
          <p:spPr>
            <a:xfrm>
              <a:off x="6613656" y="2331720"/>
              <a:ext cx="0" cy="1640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B321B8-2356-5FE9-B0AD-C9D136B43D22}"/>
                </a:ext>
              </a:extLst>
            </p:cNvPr>
            <p:cNvCxnSpPr/>
            <p:nvPr/>
          </p:nvCxnSpPr>
          <p:spPr>
            <a:xfrm flipV="1">
              <a:off x="6004290" y="2165466"/>
              <a:ext cx="0" cy="1662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A443D28-4E6F-F919-E0B9-6FF06151D911}"/>
                </a:ext>
              </a:extLst>
            </p:cNvPr>
            <p:cNvSpPr txBox="1"/>
            <p:nvPr/>
          </p:nvSpPr>
          <p:spPr>
            <a:xfrm>
              <a:off x="3214013" y="4099328"/>
              <a:ext cx="816249" cy="369332"/>
            </a:xfrm>
            <a:prstGeom prst="rect">
              <a:avLst/>
            </a:prstGeom>
            <a:solidFill>
              <a:srgbClr val="FF0000"/>
            </a:solidFill>
            <a:ln>
              <a:solidFill>
                <a:srgbClr val="FF0000"/>
              </a:solidFill>
            </a:ln>
          </p:spPr>
          <p:txBody>
            <a:bodyPr wrap="none" rtlCol="0">
              <a:spAutoFit/>
            </a:bodyPr>
            <a:lstStyle/>
            <a:p>
              <a:r>
                <a:rPr lang="en-US" dirty="0" err="1"/>
                <a:t>ypN</a:t>
              </a:r>
              <a:r>
                <a:rPr lang="en-US" dirty="0"/>
                <a:t>(+)</a:t>
              </a:r>
            </a:p>
          </p:txBody>
        </p:sp>
        <p:sp>
          <p:nvSpPr>
            <p:cNvPr id="12" name="TextBox 11">
              <a:extLst>
                <a:ext uri="{FF2B5EF4-FFF2-40B4-BE49-F238E27FC236}">
                  <a16:creationId xmlns:a16="http://schemas.microsoft.com/office/drawing/2014/main" id="{14349332-58C2-34E8-C2B2-D86FCB6DEBCB}"/>
                </a:ext>
              </a:extLst>
            </p:cNvPr>
            <p:cNvSpPr txBox="1"/>
            <p:nvPr/>
          </p:nvSpPr>
          <p:spPr>
            <a:xfrm>
              <a:off x="8262483" y="4099328"/>
              <a:ext cx="673582" cy="369332"/>
            </a:xfrm>
            <a:prstGeom prst="rect">
              <a:avLst/>
            </a:prstGeom>
            <a:solidFill>
              <a:srgbClr val="92D050"/>
            </a:solidFill>
            <a:ln>
              <a:solidFill>
                <a:srgbClr val="92D050"/>
              </a:solidFill>
            </a:ln>
          </p:spPr>
          <p:txBody>
            <a:bodyPr wrap="none" rtlCol="0">
              <a:spAutoFit/>
            </a:bodyPr>
            <a:lstStyle/>
            <a:p>
              <a:r>
                <a:rPr lang="en-US" dirty="0"/>
                <a:t>yPN0</a:t>
              </a:r>
            </a:p>
          </p:txBody>
        </p:sp>
        <p:sp>
          <p:nvSpPr>
            <p:cNvPr id="13" name="TextBox 12">
              <a:extLst>
                <a:ext uri="{FF2B5EF4-FFF2-40B4-BE49-F238E27FC236}">
                  <a16:creationId xmlns:a16="http://schemas.microsoft.com/office/drawing/2014/main" id="{CBBC7696-FE84-295F-D669-581754BAC7FC}"/>
                </a:ext>
              </a:extLst>
            </p:cNvPr>
            <p:cNvSpPr txBox="1"/>
            <p:nvPr/>
          </p:nvSpPr>
          <p:spPr>
            <a:xfrm>
              <a:off x="8680925" y="4849984"/>
              <a:ext cx="1887183" cy="369332"/>
            </a:xfrm>
            <a:prstGeom prst="rect">
              <a:avLst/>
            </a:prstGeom>
            <a:noFill/>
            <a:ln>
              <a:solidFill>
                <a:schemeClr val="tx1"/>
              </a:solidFill>
            </a:ln>
          </p:spPr>
          <p:txBody>
            <a:bodyPr wrap="none" rtlCol="0">
              <a:spAutoFit/>
            </a:bodyPr>
            <a:lstStyle/>
            <a:p>
              <a:r>
                <a:rPr lang="en-US" dirty="0"/>
                <a:t>Regional Nodal RT</a:t>
              </a:r>
            </a:p>
          </p:txBody>
        </p:sp>
        <p:sp>
          <p:nvSpPr>
            <p:cNvPr id="14" name="TextBox 13">
              <a:extLst>
                <a:ext uri="{FF2B5EF4-FFF2-40B4-BE49-F238E27FC236}">
                  <a16:creationId xmlns:a16="http://schemas.microsoft.com/office/drawing/2014/main" id="{26A5B358-99BC-5396-6384-7994B0BE781E}"/>
                </a:ext>
              </a:extLst>
            </p:cNvPr>
            <p:cNvSpPr txBox="1"/>
            <p:nvPr/>
          </p:nvSpPr>
          <p:spPr>
            <a:xfrm>
              <a:off x="6388284" y="4849984"/>
              <a:ext cx="2210990" cy="369332"/>
            </a:xfrm>
            <a:prstGeom prst="rect">
              <a:avLst/>
            </a:prstGeom>
            <a:noFill/>
            <a:ln>
              <a:solidFill>
                <a:schemeClr val="tx1"/>
              </a:solidFill>
            </a:ln>
          </p:spPr>
          <p:txBody>
            <a:bodyPr wrap="none" rtlCol="0">
              <a:spAutoFit/>
            </a:bodyPr>
            <a:lstStyle/>
            <a:p>
              <a:r>
                <a:rPr lang="en-US" dirty="0"/>
                <a:t>No Regional Nodal RT</a:t>
              </a:r>
            </a:p>
          </p:txBody>
        </p:sp>
        <p:sp>
          <p:nvSpPr>
            <p:cNvPr id="15" name="TextBox 14">
              <a:extLst>
                <a:ext uri="{FF2B5EF4-FFF2-40B4-BE49-F238E27FC236}">
                  <a16:creationId xmlns:a16="http://schemas.microsoft.com/office/drawing/2014/main" id="{4ECF7B9E-BA43-1BA6-FC7A-85ADADE0D1E7}"/>
                </a:ext>
              </a:extLst>
            </p:cNvPr>
            <p:cNvSpPr txBox="1"/>
            <p:nvPr/>
          </p:nvSpPr>
          <p:spPr>
            <a:xfrm>
              <a:off x="6580917" y="5258035"/>
              <a:ext cx="3945247" cy="400110"/>
            </a:xfrm>
            <a:prstGeom prst="rect">
              <a:avLst/>
            </a:prstGeom>
            <a:noFill/>
          </p:spPr>
          <p:txBody>
            <a:bodyPr wrap="none" rtlCol="0">
              <a:spAutoFit/>
            </a:bodyPr>
            <a:lstStyle/>
            <a:p>
              <a:r>
                <a:rPr lang="en-US" sz="2000" b="1" dirty="0">
                  <a:solidFill>
                    <a:schemeClr val="accent5">
                      <a:lumMod val="50000"/>
                    </a:schemeClr>
                  </a:solidFill>
                </a:rPr>
                <a:t>NSABP B-51/RTOG 1304 (NRG9353)</a:t>
              </a:r>
            </a:p>
          </p:txBody>
        </p:sp>
        <p:sp>
          <p:nvSpPr>
            <p:cNvPr id="16" name="Rectangle 15">
              <a:extLst>
                <a:ext uri="{FF2B5EF4-FFF2-40B4-BE49-F238E27FC236}">
                  <a16:creationId xmlns:a16="http://schemas.microsoft.com/office/drawing/2014/main" id="{5DB609AD-0B92-F3FF-D27C-5F31FEF12B79}"/>
                </a:ext>
              </a:extLst>
            </p:cNvPr>
            <p:cNvSpPr/>
            <p:nvPr/>
          </p:nvSpPr>
          <p:spPr>
            <a:xfrm>
              <a:off x="2651406" y="5258035"/>
              <a:ext cx="2021707" cy="400110"/>
            </a:xfrm>
            <a:prstGeom prst="rect">
              <a:avLst/>
            </a:prstGeom>
          </p:spPr>
          <p:txBody>
            <a:bodyPr wrap="none">
              <a:spAutoFit/>
            </a:bodyPr>
            <a:lstStyle/>
            <a:p>
              <a:r>
                <a:rPr lang="en-US" sz="2000" b="1" dirty="0">
                  <a:solidFill>
                    <a:schemeClr val="accent5">
                      <a:lumMod val="50000"/>
                    </a:schemeClr>
                  </a:solidFill>
                </a:rPr>
                <a:t>Alliance A011202</a:t>
              </a:r>
            </a:p>
          </p:txBody>
        </p:sp>
        <p:sp>
          <p:nvSpPr>
            <p:cNvPr id="17" name="TextBox 16">
              <a:extLst>
                <a:ext uri="{FF2B5EF4-FFF2-40B4-BE49-F238E27FC236}">
                  <a16:creationId xmlns:a16="http://schemas.microsoft.com/office/drawing/2014/main" id="{ADCCDB36-C47B-2D04-622C-F276E01FED9B}"/>
                </a:ext>
              </a:extLst>
            </p:cNvPr>
            <p:cNvSpPr txBox="1"/>
            <p:nvPr/>
          </p:nvSpPr>
          <p:spPr>
            <a:xfrm>
              <a:off x="1765106" y="4849984"/>
              <a:ext cx="1772601" cy="369332"/>
            </a:xfrm>
            <a:prstGeom prst="rect">
              <a:avLst/>
            </a:prstGeom>
            <a:noFill/>
            <a:ln>
              <a:solidFill>
                <a:schemeClr val="tx1"/>
              </a:solidFill>
            </a:ln>
          </p:spPr>
          <p:txBody>
            <a:bodyPr wrap="none" rtlCol="0">
              <a:spAutoFit/>
            </a:bodyPr>
            <a:lstStyle/>
            <a:p>
              <a:r>
                <a:rPr lang="en-US" dirty="0"/>
                <a:t>ALND + Nodal RT</a:t>
              </a:r>
            </a:p>
          </p:txBody>
        </p:sp>
        <p:sp>
          <p:nvSpPr>
            <p:cNvPr id="18" name="TextBox 17">
              <a:extLst>
                <a:ext uri="{FF2B5EF4-FFF2-40B4-BE49-F238E27FC236}">
                  <a16:creationId xmlns:a16="http://schemas.microsoft.com/office/drawing/2014/main" id="{B8A8FA61-BE2F-9A7E-6764-290074BE4572}"/>
                </a:ext>
              </a:extLst>
            </p:cNvPr>
            <p:cNvSpPr txBox="1"/>
            <p:nvPr/>
          </p:nvSpPr>
          <p:spPr>
            <a:xfrm>
              <a:off x="3622138" y="4849984"/>
              <a:ext cx="2176109" cy="369332"/>
            </a:xfrm>
            <a:prstGeom prst="rect">
              <a:avLst/>
            </a:prstGeom>
            <a:noFill/>
            <a:ln>
              <a:solidFill>
                <a:schemeClr val="tx1"/>
              </a:solidFill>
            </a:ln>
          </p:spPr>
          <p:txBody>
            <a:bodyPr wrap="none" rtlCol="0">
              <a:spAutoFit/>
            </a:bodyPr>
            <a:lstStyle/>
            <a:p>
              <a:r>
                <a:rPr lang="en-US" dirty="0"/>
                <a:t>Axillary and Nodal RT</a:t>
              </a:r>
            </a:p>
          </p:txBody>
        </p:sp>
        <p:cxnSp>
          <p:nvCxnSpPr>
            <p:cNvPr id="20" name="Straight Connector 19">
              <a:extLst>
                <a:ext uri="{FF2B5EF4-FFF2-40B4-BE49-F238E27FC236}">
                  <a16:creationId xmlns:a16="http://schemas.microsoft.com/office/drawing/2014/main" id="{44BCB29F-D899-3C2D-5BFF-B08BD8903DE2}"/>
                </a:ext>
              </a:extLst>
            </p:cNvPr>
            <p:cNvCxnSpPr/>
            <p:nvPr/>
          </p:nvCxnSpPr>
          <p:spPr>
            <a:xfrm flipV="1">
              <a:off x="2612985" y="4629247"/>
              <a:ext cx="2058786" cy="15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AD2FB79-404C-19B9-715C-73ADCD0E79FC}"/>
                </a:ext>
              </a:extLst>
            </p:cNvPr>
            <p:cNvCxnSpPr/>
            <p:nvPr/>
          </p:nvCxnSpPr>
          <p:spPr>
            <a:xfrm>
              <a:off x="2612986" y="4644616"/>
              <a:ext cx="1" cy="2053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BEEEF82-01D4-B900-938A-F49CCF28D5E7}"/>
                </a:ext>
              </a:extLst>
            </p:cNvPr>
            <p:cNvCxnSpPr/>
            <p:nvPr/>
          </p:nvCxnSpPr>
          <p:spPr>
            <a:xfrm>
              <a:off x="4676027" y="4640543"/>
              <a:ext cx="1" cy="20536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6FCA631-E785-3977-88ED-10F1B18685A8}"/>
                </a:ext>
              </a:extLst>
            </p:cNvPr>
            <p:cNvCxnSpPr/>
            <p:nvPr/>
          </p:nvCxnSpPr>
          <p:spPr>
            <a:xfrm flipV="1">
              <a:off x="3642378" y="4529355"/>
              <a:ext cx="0" cy="107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EB8E5C1-DBEA-2D65-9B86-D901DDDDD54E}"/>
                </a:ext>
              </a:extLst>
            </p:cNvPr>
            <p:cNvCxnSpPr/>
            <p:nvPr/>
          </p:nvCxnSpPr>
          <p:spPr>
            <a:xfrm>
              <a:off x="7436007" y="4636931"/>
              <a:ext cx="2188508" cy="7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80A2E28-F308-2D57-4362-567F4CE60F6C}"/>
                </a:ext>
              </a:extLst>
            </p:cNvPr>
            <p:cNvCxnSpPr/>
            <p:nvPr/>
          </p:nvCxnSpPr>
          <p:spPr>
            <a:xfrm>
              <a:off x="7436007" y="4629247"/>
              <a:ext cx="0" cy="2166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C095E4C-A42C-C7B9-B30A-9FC4DB054A26}"/>
                </a:ext>
              </a:extLst>
            </p:cNvPr>
            <p:cNvCxnSpPr/>
            <p:nvPr/>
          </p:nvCxnSpPr>
          <p:spPr>
            <a:xfrm>
              <a:off x="9624515" y="4644615"/>
              <a:ext cx="0" cy="2166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5713EA-A691-4C7F-147A-EAA0005D00A9}"/>
                </a:ext>
              </a:extLst>
            </p:cNvPr>
            <p:cNvCxnSpPr/>
            <p:nvPr/>
          </p:nvCxnSpPr>
          <p:spPr>
            <a:xfrm flipV="1">
              <a:off x="8599274" y="4529355"/>
              <a:ext cx="0" cy="115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0E6A68D-42ED-DCD3-E6D3-33B60DED0553}"/>
                </a:ext>
              </a:extLst>
            </p:cNvPr>
            <p:cNvCxnSpPr/>
            <p:nvPr/>
          </p:nvCxnSpPr>
          <p:spPr>
            <a:xfrm flipV="1">
              <a:off x="3622136" y="3853159"/>
              <a:ext cx="4977138" cy="76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9FD7B3A-65EC-9CC2-A058-B0F922F7BC9F}"/>
                </a:ext>
              </a:extLst>
            </p:cNvPr>
            <p:cNvCxnSpPr/>
            <p:nvPr/>
          </p:nvCxnSpPr>
          <p:spPr>
            <a:xfrm>
              <a:off x="3622136" y="3860844"/>
              <a:ext cx="0" cy="1844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390F123-C74D-0BBA-FE01-E2D294E4866F}"/>
                </a:ext>
              </a:extLst>
            </p:cNvPr>
            <p:cNvCxnSpPr/>
            <p:nvPr/>
          </p:nvCxnSpPr>
          <p:spPr>
            <a:xfrm>
              <a:off x="8598388" y="3851878"/>
              <a:ext cx="0" cy="1844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3461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6631910"/>
            <a:ext cx="12192000" cy="224154"/>
          </a:xfrm>
          <a:custGeom>
            <a:avLst/>
            <a:gdLst/>
            <a:ahLst/>
            <a:cxnLst/>
            <a:rect l="l" t="t" r="r" b="b"/>
            <a:pathLst>
              <a:path w="12192000" h="224154">
                <a:moveTo>
                  <a:pt x="12192000" y="223944"/>
                </a:moveTo>
                <a:lnTo>
                  <a:pt x="0" y="223944"/>
                </a:lnTo>
                <a:lnTo>
                  <a:pt x="0" y="0"/>
                </a:lnTo>
                <a:lnTo>
                  <a:pt x="12192000" y="0"/>
                </a:lnTo>
                <a:lnTo>
                  <a:pt x="12192000" y="223944"/>
                </a:lnTo>
                <a:close/>
              </a:path>
            </a:pathLst>
          </a:custGeom>
          <a:solidFill>
            <a:srgbClr val="98012E"/>
          </a:solidFill>
        </p:spPr>
        <p:txBody>
          <a:bodyPr wrap="square" lIns="0" tIns="0" rIns="0" bIns="0" rtlCol="0"/>
          <a:lstStyle/>
          <a:p>
            <a:endParaRPr/>
          </a:p>
        </p:txBody>
      </p:sp>
      <p:sp>
        <p:nvSpPr>
          <p:cNvPr id="8" name="object 8"/>
          <p:cNvSpPr txBox="1">
            <a:spLocks noGrp="1"/>
          </p:cNvSpPr>
          <p:nvPr>
            <p:ph type="title"/>
          </p:nvPr>
        </p:nvSpPr>
        <p:spPr>
          <a:xfrm>
            <a:off x="577850" y="1200649"/>
            <a:ext cx="11036300" cy="1717039"/>
          </a:xfrm>
          <a:prstGeom prst="rect">
            <a:avLst/>
          </a:prstGeom>
        </p:spPr>
        <p:txBody>
          <a:bodyPr vert="horz" wrap="square" lIns="0" tIns="64135" rIns="0" bIns="0" rtlCol="0">
            <a:spAutoFit/>
          </a:bodyPr>
          <a:lstStyle/>
          <a:p>
            <a:pPr marL="12700" marR="5080" algn="ctr">
              <a:lnSpc>
                <a:spcPts val="3240"/>
              </a:lnSpc>
              <a:spcBef>
                <a:spcPts val="505"/>
              </a:spcBef>
            </a:pPr>
            <a:r>
              <a:rPr sz="3000" spc="-315" dirty="0">
                <a:solidFill>
                  <a:srgbClr val="262626"/>
                </a:solidFill>
              </a:rPr>
              <a:t>Loco-</a:t>
            </a:r>
            <a:r>
              <a:rPr sz="3000" spc="-204" dirty="0">
                <a:solidFill>
                  <a:srgbClr val="262626"/>
                </a:solidFill>
              </a:rPr>
              <a:t>regional</a:t>
            </a:r>
            <a:r>
              <a:rPr sz="3000" spc="-145" dirty="0">
                <a:solidFill>
                  <a:srgbClr val="262626"/>
                </a:solidFill>
              </a:rPr>
              <a:t> </a:t>
            </a:r>
            <a:r>
              <a:rPr sz="3000" spc="-150" dirty="0">
                <a:solidFill>
                  <a:srgbClr val="262626"/>
                </a:solidFill>
              </a:rPr>
              <a:t>Irradiation</a:t>
            </a:r>
            <a:r>
              <a:rPr sz="3000" spc="-140" dirty="0">
                <a:solidFill>
                  <a:srgbClr val="262626"/>
                </a:solidFill>
              </a:rPr>
              <a:t> </a:t>
            </a:r>
            <a:r>
              <a:rPr sz="3000" spc="-160" dirty="0">
                <a:solidFill>
                  <a:srgbClr val="262626"/>
                </a:solidFill>
              </a:rPr>
              <a:t>in</a:t>
            </a:r>
            <a:r>
              <a:rPr sz="3000" spc="-140" dirty="0">
                <a:solidFill>
                  <a:srgbClr val="262626"/>
                </a:solidFill>
              </a:rPr>
              <a:t> </a:t>
            </a:r>
            <a:r>
              <a:rPr sz="3000" spc="-210" dirty="0">
                <a:solidFill>
                  <a:srgbClr val="262626"/>
                </a:solidFill>
              </a:rPr>
              <a:t>Patients</a:t>
            </a:r>
            <a:r>
              <a:rPr sz="3000" spc="-145" dirty="0">
                <a:solidFill>
                  <a:srgbClr val="262626"/>
                </a:solidFill>
              </a:rPr>
              <a:t> </a:t>
            </a:r>
            <a:r>
              <a:rPr sz="3000" spc="-105" dirty="0">
                <a:solidFill>
                  <a:srgbClr val="262626"/>
                </a:solidFill>
              </a:rPr>
              <a:t>with</a:t>
            </a:r>
            <a:r>
              <a:rPr sz="3000" spc="-140" dirty="0">
                <a:solidFill>
                  <a:srgbClr val="262626"/>
                </a:solidFill>
              </a:rPr>
              <a:t> </a:t>
            </a:r>
            <a:r>
              <a:rPr sz="3000" spc="-290" dirty="0">
                <a:solidFill>
                  <a:srgbClr val="262626"/>
                </a:solidFill>
              </a:rPr>
              <a:t>Biopsy-</a:t>
            </a:r>
            <a:r>
              <a:rPr sz="3000" spc="-220" dirty="0">
                <a:solidFill>
                  <a:srgbClr val="262626"/>
                </a:solidFill>
              </a:rPr>
              <a:t>proven</a:t>
            </a:r>
            <a:r>
              <a:rPr sz="3000" spc="-140" dirty="0">
                <a:solidFill>
                  <a:srgbClr val="262626"/>
                </a:solidFill>
              </a:rPr>
              <a:t> </a:t>
            </a:r>
            <a:r>
              <a:rPr sz="3000" spc="-195" dirty="0">
                <a:solidFill>
                  <a:srgbClr val="262626"/>
                </a:solidFill>
              </a:rPr>
              <a:t>Axillary</a:t>
            </a:r>
            <a:r>
              <a:rPr sz="3000" spc="-140" dirty="0">
                <a:solidFill>
                  <a:srgbClr val="262626"/>
                </a:solidFill>
              </a:rPr>
              <a:t> </a:t>
            </a:r>
            <a:r>
              <a:rPr sz="3000" spc="-50" dirty="0">
                <a:solidFill>
                  <a:srgbClr val="262626"/>
                </a:solidFill>
              </a:rPr>
              <a:t>Node </a:t>
            </a:r>
            <a:r>
              <a:rPr sz="3000" spc="-185" dirty="0">
                <a:solidFill>
                  <a:srgbClr val="262626"/>
                </a:solidFill>
              </a:rPr>
              <a:t>Involvement</a:t>
            </a:r>
            <a:r>
              <a:rPr sz="3000" spc="-135" dirty="0">
                <a:solidFill>
                  <a:srgbClr val="262626"/>
                </a:solidFill>
              </a:rPr>
              <a:t> </a:t>
            </a:r>
            <a:r>
              <a:rPr sz="3000" spc="-105" dirty="0">
                <a:solidFill>
                  <a:srgbClr val="262626"/>
                </a:solidFill>
              </a:rPr>
              <a:t>at</a:t>
            </a:r>
            <a:r>
              <a:rPr sz="3000" spc="-135" dirty="0">
                <a:solidFill>
                  <a:srgbClr val="262626"/>
                </a:solidFill>
              </a:rPr>
              <a:t> </a:t>
            </a:r>
            <a:r>
              <a:rPr sz="3000" spc="-110" dirty="0">
                <a:solidFill>
                  <a:srgbClr val="262626"/>
                </a:solidFill>
              </a:rPr>
              <a:t>Presentation</a:t>
            </a:r>
            <a:endParaRPr sz="3000" dirty="0"/>
          </a:p>
          <a:p>
            <a:pPr marL="603250" marR="601980" algn="ctr">
              <a:lnSpc>
                <a:spcPts val="3240"/>
              </a:lnSpc>
            </a:pPr>
            <a:r>
              <a:rPr sz="3000" spc="-200" dirty="0">
                <a:solidFill>
                  <a:srgbClr val="262626"/>
                </a:solidFill>
              </a:rPr>
              <a:t>Who</a:t>
            </a:r>
            <a:r>
              <a:rPr sz="3000" spc="-130" dirty="0">
                <a:solidFill>
                  <a:srgbClr val="262626"/>
                </a:solidFill>
              </a:rPr>
              <a:t> </a:t>
            </a:r>
            <a:r>
              <a:rPr sz="3000" spc="-295" dirty="0">
                <a:solidFill>
                  <a:srgbClr val="262626"/>
                </a:solidFill>
              </a:rPr>
              <a:t>Become</a:t>
            </a:r>
            <a:r>
              <a:rPr sz="3000" spc="-130" dirty="0">
                <a:solidFill>
                  <a:srgbClr val="262626"/>
                </a:solidFill>
              </a:rPr>
              <a:t> </a:t>
            </a:r>
            <a:r>
              <a:rPr sz="3000" spc="-229" dirty="0">
                <a:solidFill>
                  <a:srgbClr val="262626"/>
                </a:solidFill>
              </a:rPr>
              <a:t>Pathologically</a:t>
            </a:r>
            <a:r>
              <a:rPr sz="3000" spc="-125" dirty="0">
                <a:solidFill>
                  <a:srgbClr val="262626"/>
                </a:solidFill>
              </a:rPr>
              <a:t> </a:t>
            </a:r>
            <a:r>
              <a:rPr sz="3000" spc="-235" dirty="0">
                <a:solidFill>
                  <a:srgbClr val="262626"/>
                </a:solidFill>
              </a:rPr>
              <a:t>Node-</a:t>
            </a:r>
            <a:r>
              <a:rPr sz="3000" spc="-190" dirty="0">
                <a:solidFill>
                  <a:srgbClr val="262626"/>
                </a:solidFill>
              </a:rPr>
              <a:t>negative</a:t>
            </a:r>
            <a:r>
              <a:rPr sz="3000" spc="-135" dirty="0">
                <a:solidFill>
                  <a:srgbClr val="262626"/>
                </a:solidFill>
              </a:rPr>
              <a:t> </a:t>
            </a:r>
            <a:r>
              <a:rPr sz="3000" spc="-140" dirty="0">
                <a:solidFill>
                  <a:srgbClr val="262626"/>
                </a:solidFill>
              </a:rPr>
              <a:t>After</a:t>
            </a:r>
            <a:r>
              <a:rPr sz="3000" spc="-130" dirty="0">
                <a:solidFill>
                  <a:srgbClr val="262626"/>
                </a:solidFill>
              </a:rPr>
              <a:t> </a:t>
            </a:r>
            <a:r>
              <a:rPr sz="3000" spc="-135" dirty="0">
                <a:solidFill>
                  <a:srgbClr val="262626"/>
                </a:solidFill>
              </a:rPr>
              <a:t>Neoadjuvant </a:t>
            </a:r>
            <a:r>
              <a:rPr sz="3000" spc="-225" dirty="0">
                <a:solidFill>
                  <a:srgbClr val="262626"/>
                </a:solidFill>
              </a:rPr>
              <a:t>Chemotherapy:</a:t>
            </a:r>
            <a:r>
              <a:rPr sz="3000" spc="-110" dirty="0">
                <a:solidFill>
                  <a:srgbClr val="262626"/>
                </a:solidFill>
              </a:rPr>
              <a:t> </a:t>
            </a:r>
            <a:r>
              <a:rPr sz="3000" spc="-210" dirty="0">
                <a:solidFill>
                  <a:srgbClr val="262626"/>
                </a:solidFill>
              </a:rPr>
              <a:t>Primary</a:t>
            </a:r>
            <a:r>
              <a:rPr sz="3000" spc="-105" dirty="0">
                <a:solidFill>
                  <a:srgbClr val="262626"/>
                </a:solidFill>
              </a:rPr>
              <a:t> </a:t>
            </a:r>
            <a:r>
              <a:rPr sz="3000" spc="-265" dirty="0">
                <a:solidFill>
                  <a:srgbClr val="262626"/>
                </a:solidFill>
              </a:rPr>
              <a:t>Outcomes</a:t>
            </a:r>
            <a:r>
              <a:rPr sz="3000" spc="-105" dirty="0">
                <a:solidFill>
                  <a:srgbClr val="262626"/>
                </a:solidFill>
              </a:rPr>
              <a:t> </a:t>
            </a:r>
            <a:r>
              <a:rPr sz="3000" spc="-25" dirty="0">
                <a:solidFill>
                  <a:srgbClr val="262626"/>
                </a:solidFill>
              </a:rPr>
              <a:t>of</a:t>
            </a:r>
            <a:endParaRPr sz="3000" dirty="0"/>
          </a:p>
        </p:txBody>
      </p:sp>
      <p:sp>
        <p:nvSpPr>
          <p:cNvPr id="9" name="object 9"/>
          <p:cNvSpPr txBox="1"/>
          <p:nvPr/>
        </p:nvSpPr>
        <p:spPr>
          <a:xfrm>
            <a:off x="3031533" y="3168740"/>
            <a:ext cx="6254115" cy="482600"/>
          </a:xfrm>
          <a:prstGeom prst="rect">
            <a:avLst/>
          </a:prstGeom>
        </p:spPr>
        <p:txBody>
          <a:bodyPr vert="horz" wrap="square" lIns="0" tIns="12700" rIns="0" bIns="0" rtlCol="0">
            <a:spAutoFit/>
          </a:bodyPr>
          <a:lstStyle/>
          <a:p>
            <a:pPr marL="12700">
              <a:lnSpc>
                <a:spcPct val="100000"/>
              </a:lnSpc>
              <a:spcBef>
                <a:spcPts val="100"/>
              </a:spcBef>
            </a:pPr>
            <a:r>
              <a:rPr sz="3000" b="1" spc="-390" dirty="0">
                <a:solidFill>
                  <a:srgbClr val="262626"/>
                </a:solidFill>
                <a:latin typeface="Arial"/>
                <a:cs typeface="Arial"/>
              </a:rPr>
              <a:t>NRG</a:t>
            </a:r>
            <a:r>
              <a:rPr sz="3000" b="1" spc="-140" dirty="0">
                <a:solidFill>
                  <a:srgbClr val="262626"/>
                </a:solidFill>
                <a:latin typeface="Arial"/>
                <a:cs typeface="Arial"/>
              </a:rPr>
              <a:t> </a:t>
            </a:r>
            <a:r>
              <a:rPr sz="3000" b="1" spc="-280" dirty="0">
                <a:solidFill>
                  <a:srgbClr val="262626"/>
                </a:solidFill>
                <a:latin typeface="Arial"/>
                <a:cs typeface="Arial"/>
              </a:rPr>
              <a:t>Oncology/NSABP</a:t>
            </a:r>
            <a:r>
              <a:rPr sz="3000" b="1" spc="-140" dirty="0">
                <a:solidFill>
                  <a:srgbClr val="262626"/>
                </a:solidFill>
                <a:latin typeface="Arial"/>
                <a:cs typeface="Arial"/>
              </a:rPr>
              <a:t> </a:t>
            </a:r>
            <a:r>
              <a:rPr sz="3000" b="1" spc="-165" dirty="0">
                <a:solidFill>
                  <a:srgbClr val="262626"/>
                </a:solidFill>
                <a:latin typeface="Arial"/>
                <a:cs typeface="Arial"/>
              </a:rPr>
              <a:t>B-</a:t>
            </a:r>
            <a:r>
              <a:rPr sz="3000" b="1" spc="-265" dirty="0">
                <a:solidFill>
                  <a:srgbClr val="262626"/>
                </a:solidFill>
                <a:latin typeface="Arial"/>
                <a:cs typeface="Arial"/>
              </a:rPr>
              <a:t>51/RTOG</a:t>
            </a:r>
            <a:r>
              <a:rPr sz="3000" b="1" spc="-140" dirty="0">
                <a:solidFill>
                  <a:srgbClr val="262626"/>
                </a:solidFill>
                <a:latin typeface="Arial"/>
                <a:cs typeface="Arial"/>
              </a:rPr>
              <a:t> </a:t>
            </a:r>
            <a:r>
              <a:rPr sz="3000" b="1" spc="-65" dirty="0">
                <a:solidFill>
                  <a:srgbClr val="262626"/>
                </a:solidFill>
                <a:latin typeface="Arial"/>
                <a:cs typeface="Arial"/>
              </a:rPr>
              <a:t>1304</a:t>
            </a:r>
            <a:endParaRPr sz="3000" dirty="0">
              <a:latin typeface="Arial"/>
              <a:cs typeface="Arial"/>
            </a:endParaRPr>
          </a:p>
        </p:txBody>
      </p:sp>
      <p:sp>
        <p:nvSpPr>
          <p:cNvPr id="10" name="object 10"/>
          <p:cNvSpPr txBox="1"/>
          <p:nvPr/>
        </p:nvSpPr>
        <p:spPr>
          <a:xfrm>
            <a:off x="408030" y="3940313"/>
            <a:ext cx="11501120" cy="1701800"/>
          </a:xfrm>
          <a:prstGeom prst="rect">
            <a:avLst/>
          </a:prstGeom>
        </p:spPr>
        <p:txBody>
          <a:bodyPr vert="horz" wrap="square" lIns="0" tIns="12700" rIns="0" bIns="0" rtlCol="0">
            <a:spAutoFit/>
          </a:bodyPr>
          <a:lstStyle/>
          <a:p>
            <a:pPr marL="50800">
              <a:lnSpc>
                <a:spcPct val="100000"/>
              </a:lnSpc>
              <a:spcBef>
                <a:spcPts val="100"/>
              </a:spcBef>
            </a:pPr>
            <a:r>
              <a:rPr sz="1600" spc="-60" dirty="0">
                <a:solidFill>
                  <a:srgbClr val="262626"/>
                </a:solidFill>
                <a:latin typeface="Arial"/>
                <a:cs typeface="Arial"/>
              </a:rPr>
              <a:t>Eleftherios</a:t>
            </a:r>
            <a:r>
              <a:rPr sz="1600" spc="-65" dirty="0">
                <a:solidFill>
                  <a:srgbClr val="262626"/>
                </a:solidFill>
                <a:latin typeface="Arial"/>
                <a:cs typeface="Arial"/>
              </a:rPr>
              <a:t> </a:t>
            </a:r>
            <a:r>
              <a:rPr sz="1600" spc="-254" dirty="0">
                <a:solidFill>
                  <a:srgbClr val="262626"/>
                </a:solidFill>
                <a:latin typeface="Arial"/>
                <a:cs typeface="Arial"/>
              </a:rPr>
              <a:t>P.</a:t>
            </a:r>
            <a:r>
              <a:rPr sz="1600" spc="-60" dirty="0">
                <a:solidFill>
                  <a:srgbClr val="262626"/>
                </a:solidFill>
                <a:latin typeface="Arial"/>
                <a:cs typeface="Arial"/>
              </a:rPr>
              <a:t> </a:t>
            </a:r>
            <a:r>
              <a:rPr sz="1600" spc="-90" dirty="0">
                <a:solidFill>
                  <a:srgbClr val="262626"/>
                </a:solidFill>
                <a:latin typeface="Arial"/>
                <a:cs typeface="Arial"/>
              </a:rPr>
              <a:t>Mamounas</a:t>
            </a:r>
            <a:r>
              <a:rPr sz="1600" spc="-250" dirty="0">
                <a:solidFill>
                  <a:srgbClr val="262626"/>
                </a:solidFill>
                <a:latin typeface="Arial"/>
                <a:cs typeface="Arial"/>
              </a:rPr>
              <a:t> </a:t>
            </a:r>
            <a:r>
              <a:rPr sz="1575" baseline="26455" dirty="0">
                <a:solidFill>
                  <a:srgbClr val="262626"/>
                </a:solidFill>
                <a:latin typeface="Arial"/>
                <a:cs typeface="Arial"/>
              </a:rPr>
              <a:t>1*</a:t>
            </a:r>
            <a:r>
              <a:rPr sz="1600" dirty="0">
                <a:solidFill>
                  <a:srgbClr val="262626"/>
                </a:solidFill>
                <a:latin typeface="Arial"/>
                <a:cs typeface="Arial"/>
              </a:rPr>
              <a:t>,</a:t>
            </a:r>
            <a:r>
              <a:rPr sz="1600" spc="-60" dirty="0">
                <a:solidFill>
                  <a:srgbClr val="262626"/>
                </a:solidFill>
                <a:latin typeface="Arial"/>
                <a:cs typeface="Arial"/>
              </a:rPr>
              <a:t> </a:t>
            </a:r>
            <a:r>
              <a:rPr sz="1600" spc="-105" dirty="0">
                <a:solidFill>
                  <a:srgbClr val="262626"/>
                </a:solidFill>
                <a:latin typeface="Arial"/>
                <a:cs typeface="Arial"/>
              </a:rPr>
              <a:t>Hanna</a:t>
            </a:r>
            <a:r>
              <a:rPr sz="1600" spc="-60" dirty="0">
                <a:solidFill>
                  <a:srgbClr val="262626"/>
                </a:solidFill>
                <a:latin typeface="Arial"/>
                <a:cs typeface="Arial"/>
              </a:rPr>
              <a:t> </a:t>
            </a:r>
            <a:r>
              <a:rPr sz="1600" spc="-105" dirty="0">
                <a:solidFill>
                  <a:srgbClr val="262626"/>
                </a:solidFill>
                <a:latin typeface="Arial"/>
                <a:cs typeface="Arial"/>
              </a:rPr>
              <a:t>Bandos</a:t>
            </a:r>
            <a:r>
              <a:rPr sz="1575" spc="-157" baseline="26455" dirty="0">
                <a:solidFill>
                  <a:srgbClr val="262626"/>
                </a:solidFill>
                <a:latin typeface="Arial"/>
                <a:cs typeface="Arial"/>
              </a:rPr>
              <a:t>2</a:t>
            </a:r>
            <a:r>
              <a:rPr sz="1600" spc="-105" dirty="0">
                <a:solidFill>
                  <a:srgbClr val="262626"/>
                </a:solidFill>
                <a:latin typeface="Arial"/>
                <a:cs typeface="Arial"/>
              </a:rPr>
              <a:t>,</a:t>
            </a:r>
            <a:r>
              <a:rPr sz="1600" spc="-60" dirty="0">
                <a:solidFill>
                  <a:srgbClr val="262626"/>
                </a:solidFill>
                <a:latin typeface="Arial"/>
                <a:cs typeface="Arial"/>
              </a:rPr>
              <a:t> </a:t>
            </a:r>
            <a:r>
              <a:rPr sz="1600" spc="-95" dirty="0">
                <a:solidFill>
                  <a:srgbClr val="262626"/>
                </a:solidFill>
                <a:latin typeface="Arial"/>
                <a:cs typeface="Arial"/>
              </a:rPr>
              <a:t>Julia</a:t>
            </a:r>
            <a:r>
              <a:rPr sz="1600" spc="-65" dirty="0">
                <a:solidFill>
                  <a:srgbClr val="262626"/>
                </a:solidFill>
                <a:latin typeface="Arial"/>
                <a:cs typeface="Arial"/>
              </a:rPr>
              <a:t> </a:t>
            </a:r>
            <a:r>
              <a:rPr sz="1600" spc="-170" dirty="0">
                <a:solidFill>
                  <a:srgbClr val="262626"/>
                </a:solidFill>
                <a:latin typeface="Arial"/>
                <a:cs typeface="Arial"/>
              </a:rPr>
              <a:t>R.</a:t>
            </a:r>
            <a:r>
              <a:rPr sz="1600" spc="-60" dirty="0">
                <a:solidFill>
                  <a:srgbClr val="262626"/>
                </a:solidFill>
                <a:latin typeface="Arial"/>
                <a:cs typeface="Arial"/>
              </a:rPr>
              <a:t> </a:t>
            </a:r>
            <a:r>
              <a:rPr sz="1600" spc="-30" dirty="0">
                <a:solidFill>
                  <a:srgbClr val="262626"/>
                </a:solidFill>
                <a:latin typeface="Arial"/>
                <a:cs typeface="Arial"/>
              </a:rPr>
              <a:t>White</a:t>
            </a:r>
            <a:r>
              <a:rPr sz="1575" spc="-44" baseline="26455" dirty="0">
                <a:solidFill>
                  <a:srgbClr val="262626"/>
                </a:solidFill>
                <a:latin typeface="Arial"/>
                <a:cs typeface="Arial"/>
              </a:rPr>
              <a:t>3*</a:t>
            </a:r>
            <a:r>
              <a:rPr sz="1600" spc="-30" dirty="0">
                <a:solidFill>
                  <a:srgbClr val="262626"/>
                </a:solidFill>
                <a:latin typeface="Arial"/>
                <a:cs typeface="Arial"/>
              </a:rPr>
              <a:t>,</a:t>
            </a:r>
            <a:r>
              <a:rPr sz="1600" spc="-60" dirty="0">
                <a:solidFill>
                  <a:srgbClr val="262626"/>
                </a:solidFill>
                <a:latin typeface="Arial"/>
                <a:cs typeface="Arial"/>
              </a:rPr>
              <a:t> </a:t>
            </a:r>
            <a:r>
              <a:rPr sz="1600" spc="-125" dirty="0">
                <a:solidFill>
                  <a:srgbClr val="262626"/>
                </a:solidFill>
                <a:latin typeface="Arial"/>
                <a:cs typeface="Arial"/>
              </a:rPr>
              <a:t>Thomas</a:t>
            </a:r>
            <a:r>
              <a:rPr sz="1600" spc="-60" dirty="0">
                <a:solidFill>
                  <a:srgbClr val="262626"/>
                </a:solidFill>
                <a:latin typeface="Arial"/>
                <a:cs typeface="Arial"/>
              </a:rPr>
              <a:t> </a:t>
            </a:r>
            <a:r>
              <a:rPr sz="1600" spc="-130" dirty="0">
                <a:solidFill>
                  <a:srgbClr val="262626"/>
                </a:solidFill>
                <a:latin typeface="Arial"/>
                <a:cs typeface="Arial"/>
              </a:rPr>
              <a:t>B.</a:t>
            </a:r>
            <a:r>
              <a:rPr sz="1600" spc="-60" dirty="0">
                <a:solidFill>
                  <a:srgbClr val="262626"/>
                </a:solidFill>
                <a:latin typeface="Arial"/>
                <a:cs typeface="Arial"/>
              </a:rPr>
              <a:t> </a:t>
            </a:r>
            <a:r>
              <a:rPr sz="1600" spc="-85" dirty="0">
                <a:solidFill>
                  <a:srgbClr val="262626"/>
                </a:solidFill>
                <a:latin typeface="Arial"/>
                <a:cs typeface="Arial"/>
              </a:rPr>
              <a:t>Julian</a:t>
            </a:r>
            <a:r>
              <a:rPr sz="1575" spc="-127" baseline="26455" dirty="0">
                <a:solidFill>
                  <a:srgbClr val="262626"/>
                </a:solidFill>
                <a:latin typeface="Arial"/>
                <a:cs typeface="Arial"/>
              </a:rPr>
              <a:t>4</a:t>
            </a:r>
            <a:r>
              <a:rPr sz="1600" spc="-85" dirty="0">
                <a:solidFill>
                  <a:srgbClr val="262626"/>
                </a:solidFill>
                <a:latin typeface="Arial"/>
                <a:cs typeface="Arial"/>
              </a:rPr>
              <a:t>,</a:t>
            </a:r>
            <a:r>
              <a:rPr sz="1600" spc="-60" dirty="0">
                <a:solidFill>
                  <a:srgbClr val="262626"/>
                </a:solidFill>
                <a:latin typeface="Arial"/>
                <a:cs typeface="Arial"/>
              </a:rPr>
              <a:t> </a:t>
            </a:r>
            <a:r>
              <a:rPr sz="1600" spc="-20" dirty="0">
                <a:solidFill>
                  <a:srgbClr val="262626"/>
                </a:solidFill>
                <a:latin typeface="Arial"/>
                <a:cs typeface="Arial"/>
              </a:rPr>
              <a:t>Atif</a:t>
            </a:r>
            <a:r>
              <a:rPr sz="1600" spc="-60" dirty="0">
                <a:solidFill>
                  <a:srgbClr val="262626"/>
                </a:solidFill>
                <a:latin typeface="Arial"/>
                <a:cs typeface="Arial"/>
              </a:rPr>
              <a:t> </a:t>
            </a:r>
            <a:r>
              <a:rPr sz="1600" spc="-185" dirty="0">
                <a:solidFill>
                  <a:srgbClr val="262626"/>
                </a:solidFill>
                <a:latin typeface="Arial"/>
                <a:cs typeface="Arial"/>
              </a:rPr>
              <a:t>J.</a:t>
            </a:r>
            <a:r>
              <a:rPr sz="1600" spc="-60" dirty="0">
                <a:solidFill>
                  <a:srgbClr val="262626"/>
                </a:solidFill>
                <a:latin typeface="Arial"/>
                <a:cs typeface="Arial"/>
              </a:rPr>
              <a:t> </a:t>
            </a:r>
            <a:r>
              <a:rPr sz="1600" spc="-105" dirty="0">
                <a:solidFill>
                  <a:srgbClr val="262626"/>
                </a:solidFill>
                <a:latin typeface="Arial"/>
                <a:cs typeface="Arial"/>
              </a:rPr>
              <a:t>Khan</a:t>
            </a:r>
            <a:r>
              <a:rPr sz="1575" spc="-157" baseline="26455" dirty="0">
                <a:solidFill>
                  <a:srgbClr val="262626"/>
                </a:solidFill>
                <a:latin typeface="Arial"/>
                <a:cs typeface="Arial"/>
              </a:rPr>
              <a:t>5</a:t>
            </a:r>
            <a:r>
              <a:rPr sz="1600" spc="-105" dirty="0">
                <a:solidFill>
                  <a:srgbClr val="262626"/>
                </a:solidFill>
                <a:latin typeface="Arial"/>
                <a:cs typeface="Arial"/>
              </a:rPr>
              <a:t>,</a:t>
            </a:r>
            <a:r>
              <a:rPr sz="1600" spc="-60" dirty="0">
                <a:solidFill>
                  <a:srgbClr val="262626"/>
                </a:solidFill>
                <a:latin typeface="Arial"/>
                <a:cs typeface="Arial"/>
              </a:rPr>
              <a:t> </a:t>
            </a:r>
            <a:r>
              <a:rPr sz="1600" spc="-105" dirty="0">
                <a:solidFill>
                  <a:srgbClr val="262626"/>
                </a:solidFill>
                <a:latin typeface="Arial"/>
                <a:cs typeface="Arial"/>
              </a:rPr>
              <a:t>Simona</a:t>
            </a:r>
            <a:r>
              <a:rPr sz="1600" spc="-60" dirty="0">
                <a:solidFill>
                  <a:srgbClr val="262626"/>
                </a:solidFill>
                <a:latin typeface="Arial"/>
                <a:cs typeface="Arial"/>
              </a:rPr>
              <a:t> </a:t>
            </a:r>
            <a:r>
              <a:rPr sz="1600" spc="-229" dirty="0">
                <a:solidFill>
                  <a:srgbClr val="262626"/>
                </a:solidFill>
                <a:latin typeface="Arial"/>
                <a:cs typeface="Arial"/>
              </a:rPr>
              <a:t>F.</a:t>
            </a:r>
            <a:r>
              <a:rPr sz="1600" spc="-60" dirty="0">
                <a:solidFill>
                  <a:srgbClr val="262626"/>
                </a:solidFill>
                <a:latin typeface="Arial"/>
                <a:cs typeface="Arial"/>
              </a:rPr>
              <a:t> </a:t>
            </a:r>
            <a:r>
              <a:rPr sz="1600" spc="-70" dirty="0">
                <a:solidFill>
                  <a:srgbClr val="262626"/>
                </a:solidFill>
                <a:latin typeface="Arial"/>
                <a:cs typeface="Arial"/>
              </a:rPr>
              <a:t>Shaitelman</a:t>
            </a:r>
            <a:r>
              <a:rPr sz="1575" spc="-104" baseline="26455" dirty="0">
                <a:solidFill>
                  <a:srgbClr val="262626"/>
                </a:solidFill>
                <a:latin typeface="Arial"/>
                <a:cs typeface="Arial"/>
              </a:rPr>
              <a:t>6</a:t>
            </a:r>
            <a:r>
              <a:rPr sz="1600" spc="-70" dirty="0">
                <a:solidFill>
                  <a:srgbClr val="262626"/>
                </a:solidFill>
                <a:latin typeface="Arial"/>
                <a:cs typeface="Arial"/>
              </a:rPr>
              <a:t>,</a:t>
            </a:r>
            <a:r>
              <a:rPr sz="1600" spc="-65" dirty="0">
                <a:solidFill>
                  <a:srgbClr val="262626"/>
                </a:solidFill>
                <a:latin typeface="Arial"/>
                <a:cs typeface="Arial"/>
              </a:rPr>
              <a:t> </a:t>
            </a:r>
            <a:r>
              <a:rPr sz="1600" spc="-20" dirty="0">
                <a:solidFill>
                  <a:srgbClr val="262626"/>
                </a:solidFill>
                <a:latin typeface="Arial"/>
                <a:cs typeface="Arial"/>
              </a:rPr>
              <a:t>Mylin</a:t>
            </a:r>
            <a:r>
              <a:rPr sz="1600" spc="-60" dirty="0">
                <a:solidFill>
                  <a:srgbClr val="262626"/>
                </a:solidFill>
                <a:latin typeface="Arial"/>
                <a:cs typeface="Arial"/>
              </a:rPr>
              <a:t> </a:t>
            </a:r>
            <a:r>
              <a:rPr sz="1600" spc="-100" dirty="0">
                <a:solidFill>
                  <a:srgbClr val="262626"/>
                </a:solidFill>
                <a:latin typeface="Arial"/>
                <a:cs typeface="Arial"/>
              </a:rPr>
              <a:t>A.</a:t>
            </a:r>
            <a:r>
              <a:rPr sz="1600" spc="-60" dirty="0">
                <a:solidFill>
                  <a:srgbClr val="262626"/>
                </a:solidFill>
                <a:latin typeface="Arial"/>
                <a:cs typeface="Arial"/>
              </a:rPr>
              <a:t> </a:t>
            </a:r>
            <a:r>
              <a:rPr sz="1600" spc="-100" dirty="0">
                <a:solidFill>
                  <a:srgbClr val="262626"/>
                </a:solidFill>
                <a:latin typeface="Arial"/>
                <a:cs typeface="Arial"/>
              </a:rPr>
              <a:t>Torres</a:t>
            </a:r>
            <a:r>
              <a:rPr sz="1575" spc="-150" baseline="26455" dirty="0">
                <a:solidFill>
                  <a:srgbClr val="262626"/>
                </a:solidFill>
                <a:latin typeface="Arial"/>
                <a:cs typeface="Arial"/>
              </a:rPr>
              <a:t>7</a:t>
            </a:r>
            <a:r>
              <a:rPr sz="1600" spc="-100" dirty="0">
                <a:solidFill>
                  <a:srgbClr val="262626"/>
                </a:solidFill>
                <a:latin typeface="Arial"/>
                <a:cs typeface="Arial"/>
              </a:rPr>
              <a:t>,</a:t>
            </a:r>
            <a:r>
              <a:rPr sz="1600" spc="-60" dirty="0">
                <a:solidFill>
                  <a:srgbClr val="262626"/>
                </a:solidFill>
                <a:latin typeface="Arial"/>
                <a:cs typeface="Arial"/>
              </a:rPr>
              <a:t> </a:t>
            </a:r>
            <a:r>
              <a:rPr sz="1600" spc="-10" dirty="0">
                <a:solidFill>
                  <a:srgbClr val="262626"/>
                </a:solidFill>
                <a:latin typeface="Arial"/>
                <a:cs typeface="Arial"/>
              </a:rPr>
              <a:t>Frank</a:t>
            </a:r>
            <a:endParaRPr sz="1600" dirty="0">
              <a:latin typeface="Arial"/>
              <a:cs typeface="Arial"/>
            </a:endParaRPr>
          </a:p>
          <a:p>
            <a:pPr marL="2232025">
              <a:lnSpc>
                <a:spcPct val="100000"/>
              </a:lnSpc>
            </a:pPr>
            <a:r>
              <a:rPr sz="1600" spc="-100" dirty="0">
                <a:solidFill>
                  <a:srgbClr val="262626"/>
                </a:solidFill>
                <a:latin typeface="Arial"/>
                <a:cs typeface="Arial"/>
              </a:rPr>
              <a:t>A.</a:t>
            </a:r>
            <a:r>
              <a:rPr sz="1600" spc="-65" dirty="0">
                <a:solidFill>
                  <a:srgbClr val="262626"/>
                </a:solidFill>
                <a:latin typeface="Arial"/>
                <a:cs typeface="Arial"/>
              </a:rPr>
              <a:t> </a:t>
            </a:r>
            <a:r>
              <a:rPr sz="1600" spc="-60" dirty="0">
                <a:solidFill>
                  <a:srgbClr val="262626"/>
                </a:solidFill>
                <a:latin typeface="Arial"/>
                <a:cs typeface="Arial"/>
              </a:rPr>
              <a:t>Vicini</a:t>
            </a:r>
            <a:r>
              <a:rPr sz="1575" spc="-89" baseline="26455" dirty="0">
                <a:solidFill>
                  <a:srgbClr val="262626"/>
                </a:solidFill>
                <a:latin typeface="Arial"/>
                <a:cs typeface="Arial"/>
              </a:rPr>
              <a:t>8</a:t>
            </a:r>
            <a:r>
              <a:rPr sz="1600" spc="-60" dirty="0">
                <a:solidFill>
                  <a:srgbClr val="262626"/>
                </a:solidFill>
                <a:latin typeface="Arial"/>
                <a:cs typeface="Arial"/>
              </a:rPr>
              <a:t>, </a:t>
            </a:r>
            <a:r>
              <a:rPr sz="1600" spc="-75" dirty="0">
                <a:solidFill>
                  <a:srgbClr val="262626"/>
                </a:solidFill>
                <a:latin typeface="Arial"/>
                <a:cs typeface="Arial"/>
              </a:rPr>
              <a:t>Patricia</a:t>
            </a:r>
            <a:r>
              <a:rPr sz="1600" spc="-65" dirty="0">
                <a:solidFill>
                  <a:srgbClr val="262626"/>
                </a:solidFill>
                <a:latin typeface="Arial"/>
                <a:cs typeface="Arial"/>
              </a:rPr>
              <a:t> </a:t>
            </a:r>
            <a:r>
              <a:rPr sz="1600" spc="-100" dirty="0">
                <a:solidFill>
                  <a:srgbClr val="262626"/>
                </a:solidFill>
                <a:latin typeface="Arial"/>
                <a:cs typeface="Arial"/>
              </a:rPr>
              <a:t>A.</a:t>
            </a:r>
            <a:r>
              <a:rPr sz="1600" spc="-60" dirty="0">
                <a:solidFill>
                  <a:srgbClr val="262626"/>
                </a:solidFill>
                <a:latin typeface="Arial"/>
                <a:cs typeface="Arial"/>
              </a:rPr>
              <a:t> </a:t>
            </a:r>
            <a:r>
              <a:rPr sz="1600" spc="-125" dirty="0">
                <a:solidFill>
                  <a:srgbClr val="262626"/>
                </a:solidFill>
                <a:latin typeface="Arial"/>
                <a:cs typeface="Arial"/>
              </a:rPr>
              <a:t>Ganz</a:t>
            </a:r>
            <a:r>
              <a:rPr sz="1575" spc="-187" baseline="26455" dirty="0">
                <a:solidFill>
                  <a:srgbClr val="262626"/>
                </a:solidFill>
                <a:latin typeface="Arial"/>
                <a:cs typeface="Arial"/>
              </a:rPr>
              <a:t>9</a:t>
            </a:r>
            <a:r>
              <a:rPr sz="1600" spc="-125" dirty="0">
                <a:solidFill>
                  <a:srgbClr val="262626"/>
                </a:solidFill>
                <a:latin typeface="Arial"/>
                <a:cs typeface="Arial"/>
              </a:rPr>
              <a:t>,</a:t>
            </a:r>
            <a:r>
              <a:rPr sz="1600" spc="-65" dirty="0">
                <a:solidFill>
                  <a:srgbClr val="262626"/>
                </a:solidFill>
                <a:latin typeface="Arial"/>
                <a:cs typeface="Arial"/>
              </a:rPr>
              <a:t> </a:t>
            </a:r>
            <a:r>
              <a:rPr sz="1600" spc="-160" dirty="0">
                <a:solidFill>
                  <a:srgbClr val="262626"/>
                </a:solidFill>
                <a:latin typeface="Arial"/>
                <a:cs typeface="Arial"/>
              </a:rPr>
              <a:t>Susan</a:t>
            </a:r>
            <a:r>
              <a:rPr sz="1600" spc="-60" dirty="0">
                <a:solidFill>
                  <a:srgbClr val="262626"/>
                </a:solidFill>
                <a:latin typeface="Arial"/>
                <a:cs typeface="Arial"/>
              </a:rPr>
              <a:t> </a:t>
            </a:r>
            <a:r>
              <a:rPr sz="1600" spc="-100" dirty="0">
                <a:solidFill>
                  <a:srgbClr val="262626"/>
                </a:solidFill>
                <a:latin typeface="Arial"/>
                <a:cs typeface="Arial"/>
              </a:rPr>
              <a:t>A.</a:t>
            </a:r>
            <a:r>
              <a:rPr sz="1600" spc="-65" dirty="0">
                <a:solidFill>
                  <a:srgbClr val="262626"/>
                </a:solidFill>
                <a:latin typeface="Arial"/>
                <a:cs typeface="Arial"/>
              </a:rPr>
              <a:t> </a:t>
            </a:r>
            <a:r>
              <a:rPr sz="1600" spc="-95" dirty="0">
                <a:solidFill>
                  <a:srgbClr val="262626"/>
                </a:solidFill>
                <a:latin typeface="Arial"/>
                <a:cs typeface="Arial"/>
              </a:rPr>
              <a:t>McCloskey</a:t>
            </a:r>
            <a:r>
              <a:rPr sz="1575" spc="-142" baseline="26455" dirty="0">
                <a:solidFill>
                  <a:srgbClr val="262626"/>
                </a:solidFill>
                <a:latin typeface="Arial"/>
                <a:cs typeface="Arial"/>
              </a:rPr>
              <a:t>10</a:t>
            </a:r>
            <a:r>
              <a:rPr sz="1600" spc="-95" dirty="0">
                <a:solidFill>
                  <a:srgbClr val="262626"/>
                </a:solidFill>
                <a:latin typeface="Arial"/>
                <a:cs typeface="Arial"/>
              </a:rPr>
              <a:t>,</a:t>
            </a:r>
            <a:r>
              <a:rPr sz="1600" spc="-60" dirty="0">
                <a:solidFill>
                  <a:srgbClr val="262626"/>
                </a:solidFill>
                <a:latin typeface="Arial"/>
                <a:cs typeface="Arial"/>
              </a:rPr>
              <a:t> </a:t>
            </a:r>
            <a:r>
              <a:rPr sz="1600" spc="-80" dirty="0">
                <a:solidFill>
                  <a:srgbClr val="262626"/>
                </a:solidFill>
                <a:latin typeface="Arial"/>
                <a:cs typeface="Arial"/>
              </a:rPr>
              <a:t>Peter</a:t>
            </a:r>
            <a:r>
              <a:rPr sz="1600" spc="-65" dirty="0">
                <a:solidFill>
                  <a:srgbClr val="262626"/>
                </a:solidFill>
                <a:latin typeface="Arial"/>
                <a:cs typeface="Arial"/>
              </a:rPr>
              <a:t> </a:t>
            </a:r>
            <a:r>
              <a:rPr sz="1600" spc="-185" dirty="0">
                <a:solidFill>
                  <a:srgbClr val="262626"/>
                </a:solidFill>
                <a:latin typeface="Arial"/>
                <a:cs typeface="Arial"/>
              </a:rPr>
              <a:t>C.</a:t>
            </a:r>
            <a:r>
              <a:rPr sz="1600" spc="-60" dirty="0">
                <a:solidFill>
                  <a:srgbClr val="262626"/>
                </a:solidFill>
                <a:latin typeface="Arial"/>
                <a:cs typeface="Arial"/>
              </a:rPr>
              <a:t> </a:t>
            </a:r>
            <a:r>
              <a:rPr sz="1600" spc="-100" dirty="0">
                <a:solidFill>
                  <a:srgbClr val="262626"/>
                </a:solidFill>
                <a:latin typeface="Arial"/>
                <a:cs typeface="Arial"/>
              </a:rPr>
              <a:t>Lucas</a:t>
            </a:r>
            <a:r>
              <a:rPr sz="1575" spc="-150" baseline="26455" dirty="0">
                <a:solidFill>
                  <a:srgbClr val="262626"/>
                </a:solidFill>
                <a:latin typeface="Arial"/>
                <a:cs typeface="Arial"/>
              </a:rPr>
              <a:t>11,12</a:t>
            </a:r>
            <a:r>
              <a:rPr sz="1600" spc="-100" dirty="0">
                <a:solidFill>
                  <a:srgbClr val="262626"/>
                </a:solidFill>
                <a:latin typeface="Arial"/>
                <a:cs typeface="Arial"/>
              </a:rPr>
              <a:t>,</a:t>
            </a:r>
            <a:r>
              <a:rPr sz="1600" spc="-65" dirty="0">
                <a:solidFill>
                  <a:srgbClr val="262626"/>
                </a:solidFill>
                <a:latin typeface="Arial"/>
                <a:cs typeface="Arial"/>
              </a:rPr>
              <a:t> </a:t>
            </a:r>
            <a:r>
              <a:rPr sz="1600" spc="-60" dirty="0">
                <a:solidFill>
                  <a:srgbClr val="262626"/>
                </a:solidFill>
                <a:latin typeface="Arial"/>
                <a:cs typeface="Arial"/>
              </a:rPr>
              <a:t>Nilendu </a:t>
            </a:r>
            <a:r>
              <a:rPr sz="1600" spc="-10" dirty="0">
                <a:solidFill>
                  <a:srgbClr val="262626"/>
                </a:solidFill>
                <a:latin typeface="Arial"/>
                <a:cs typeface="Arial"/>
              </a:rPr>
              <a:t>Gupta</a:t>
            </a:r>
            <a:r>
              <a:rPr sz="1575" spc="-15" baseline="26455" dirty="0">
                <a:solidFill>
                  <a:srgbClr val="262626"/>
                </a:solidFill>
                <a:latin typeface="Arial"/>
                <a:cs typeface="Arial"/>
              </a:rPr>
              <a:t>3</a:t>
            </a:r>
            <a:r>
              <a:rPr sz="1600" spc="-10" dirty="0">
                <a:solidFill>
                  <a:srgbClr val="262626"/>
                </a:solidFill>
                <a:latin typeface="Arial"/>
                <a:cs typeface="Arial"/>
              </a:rPr>
              <a:t>,</a:t>
            </a:r>
            <a:endParaRPr sz="1600" dirty="0">
              <a:latin typeface="Arial"/>
              <a:cs typeface="Arial"/>
            </a:endParaRPr>
          </a:p>
          <a:p>
            <a:pPr marL="2308860" marR="435609" indent="-1905000">
              <a:lnSpc>
                <a:spcPct val="100000"/>
              </a:lnSpc>
            </a:pPr>
            <a:r>
              <a:rPr sz="1600" spc="-155" dirty="0">
                <a:solidFill>
                  <a:srgbClr val="262626"/>
                </a:solidFill>
                <a:latin typeface="Arial"/>
                <a:cs typeface="Arial"/>
              </a:rPr>
              <a:t>X.</a:t>
            </a:r>
            <a:r>
              <a:rPr sz="1600" spc="-60" dirty="0">
                <a:solidFill>
                  <a:srgbClr val="262626"/>
                </a:solidFill>
                <a:latin typeface="Arial"/>
                <a:cs typeface="Arial"/>
              </a:rPr>
              <a:t> </a:t>
            </a:r>
            <a:r>
              <a:rPr sz="1600" spc="-65" dirty="0">
                <a:solidFill>
                  <a:srgbClr val="262626"/>
                </a:solidFill>
                <a:latin typeface="Arial"/>
                <a:cs typeface="Arial"/>
              </a:rPr>
              <a:t>Allen</a:t>
            </a:r>
            <a:r>
              <a:rPr sz="1600" spc="-55" dirty="0">
                <a:solidFill>
                  <a:srgbClr val="262626"/>
                </a:solidFill>
                <a:latin typeface="Arial"/>
                <a:cs typeface="Arial"/>
              </a:rPr>
              <a:t> </a:t>
            </a:r>
            <a:r>
              <a:rPr sz="1600" spc="-80" dirty="0">
                <a:solidFill>
                  <a:srgbClr val="262626"/>
                </a:solidFill>
                <a:latin typeface="Arial"/>
                <a:cs typeface="Arial"/>
              </a:rPr>
              <a:t>Li</a:t>
            </a:r>
            <a:r>
              <a:rPr sz="1575" spc="-120" baseline="26455" dirty="0">
                <a:solidFill>
                  <a:srgbClr val="262626"/>
                </a:solidFill>
                <a:latin typeface="Arial"/>
                <a:cs typeface="Arial"/>
              </a:rPr>
              <a:t>13</a:t>
            </a:r>
            <a:r>
              <a:rPr sz="1600" spc="-80" dirty="0">
                <a:solidFill>
                  <a:srgbClr val="262626"/>
                </a:solidFill>
                <a:latin typeface="Arial"/>
                <a:cs typeface="Arial"/>
              </a:rPr>
              <a:t>,</a:t>
            </a:r>
            <a:r>
              <a:rPr sz="1600" spc="-55" dirty="0">
                <a:solidFill>
                  <a:srgbClr val="262626"/>
                </a:solidFill>
                <a:latin typeface="Arial"/>
                <a:cs typeface="Arial"/>
              </a:rPr>
              <a:t> </a:t>
            </a:r>
            <a:r>
              <a:rPr sz="1600" spc="-70" dirty="0">
                <a:solidFill>
                  <a:srgbClr val="262626"/>
                </a:solidFill>
                <a:latin typeface="Arial"/>
                <a:cs typeface="Arial"/>
              </a:rPr>
              <a:t>Beryl</a:t>
            </a:r>
            <a:r>
              <a:rPr sz="1600" spc="-55" dirty="0">
                <a:solidFill>
                  <a:srgbClr val="262626"/>
                </a:solidFill>
                <a:latin typeface="Arial"/>
                <a:cs typeface="Arial"/>
              </a:rPr>
              <a:t> </a:t>
            </a:r>
            <a:r>
              <a:rPr sz="1600" spc="-80" dirty="0">
                <a:solidFill>
                  <a:srgbClr val="262626"/>
                </a:solidFill>
                <a:latin typeface="Arial"/>
                <a:cs typeface="Arial"/>
              </a:rPr>
              <a:t>McCormick</a:t>
            </a:r>
            <a:r>
              <a:rPr sz="1575" spc="-120" baseline="26455" dirty="0">
                <a:solidFill>
                  <a:srgbClr val="262626"/>
                </a:solidFill>
                <a:latin typeface="Arial"/>
                <a:cs typeface="Arial"/>
              </a:rPr>
              <a:t>5</a:t>
            </a:r>
            <a:r>
              <a:rPr sz="1600" spc="-80" dirty="0">
                <a:solidFill>
                  <a:srgbClr val="262626"/>
                </a:solidFill>
                <a:latin typeface="Arial"/>
                <a:cs typeface="Arial"/>
              </a:rPr>
              <a:t>,</a:t>
            </a:r>
            <a:r>
              <a:rPr sz="1600" spc="-55" dirty="0">
                <a:solidFill>
                  <a:srgbClr val="262626"/>
                </a:solidFill>
                <a:latin typeface="Arial"/>
                <a:cs typeface="Arial"/>
              </a:rPr>
              <a:t> </a:t>
            </a:r>
            <a:r>
              <a:rPr sz="1600" spc="-95" dirty="0">
                <a:solidFill>
                  <a:srgbClr val="262626"/>
                </a:solidFill>
                <a:latin typeface="Arial"/>
                <a:cs typeface="Arial"/>
              </a:rPr>
              <a:t>Saumil</a:t>
            </a:r>
            <a:r>
              <a:rPr sz="1600" spc="-55" dirty="0">
                <a:solidFill>
                  <a:srgbClr val="262626"/>
                </a:solidFill>
                <a:latin typeface="Arial"/>
                <a:cs typeface="Arial"/>
              </a:rPr>
              <a:t> </a:t>
            </a:r>
            <a:r>
              <a:rPr sz="1600" spc="-90" dirty="0">
                <a:solidFill>
                  <a:srgbClr val="262626"/>
                </a:solidFill>
                <a:latin typeface="Arial"/>
                <a:cs typeface="Arial"/>
              </a:rPr>
              <a:t>Gandhi</a:t>
            </a:r>
            <a:r>
              <a:rPr sz="1575" spc="-135" baseline="26455" dirty="0">
                <a:solidFill>
                  <a:srgbClr val="262626"/>
                </a:solidFill>
                <a:latin typeface="Arial"/>
                <a:cs typeface="Arial"/>
              </a:rPr>
              <a:t>6</a:t>
            </a:r>
            <a:r>
              <a:rPr sz="1600" spc="-90" dirty="0">
                <a:solidFill>
                  <a:srgbClr val="262626"/>
                </a:solidFill>
                <a:latin typeface="Arial"/>
                <a:cs typeface="Arial"/>
              </a:rPr>
              <a:t>,</a:t>
            </a:r>
            <a:r>
              <a:rPr sz="1600" spc="-55" dirty="0">
                <a:solidFill>
                  <a:srgbClr val="262626"/>
                </a:solidFill>
                <a:latin typeface="Arial"/>
                <a:cs typeface="Arial"/>
              </a:rPr>
              <a:t> </a:t>
            </a:r>
            <a:r>
              <a:rPr sz="1600" spc="-105" dirty="0">
                <a:solidFill>
                  <a:srgbClr val="262626"/>
                </a:solidFill>
                <a:latin typeface="Arial"/>
                <a:cs typeface="Arial"/>
              </a:rPr>
              <a:t>Rahul</a:t>
            </a:r>
            <a:r>
              <a:rPr sz="1600" spc="-55" dirty="0">
                <a:solidFill>
                  <a:srgbClr val="262626"/>
                </a:solidFill>
                <a:latin typeface="Arial"/>
                <a:cs typeface="Arial"/>
              </a:rPr>
              <a:t> </a:t>
            </a:r>
            <a:r>
              <a:rPr sz="1600" spc="-135" dirty="0">
                <a:solidFill>
                  <a:srgbClr val="262626"/>
                </a:solidFill>
                <a:latin typeface="Arial"/>
                <a:cs typeface="Arial"/>
              </a:rPr>
              <a:t>D.</a:t>
            </a:r>
            <a:r>
              <a:rPr sz="1600" spc="-55" dirty="0">
                <a:solidFill>
                  <a:srgbClr val="262626"/>
                </a:solidFill>
                <a:latin typeface="Arial"/>
                <a:cs typeface="Arial"/>
              </a:rPr>
              <a:t> </a:t>
            </a:r>
            <a:r>
              <a:rPr sz="1600" spc="-85" dirty="0">
                <a:solidFill>
                  <a:srgbClr val="262626"/>
                </a:solidFill>
                <a:latin typeface="Arial"/>
                <a:cs typeface="Arial"/>
              </a:rPr>
              <a:t>Tendulkar</a:t>
            </a:r>
            <a:r>
              <a:rPr sz="1575" spc="-127" baseline="26455" dirty="0">
                <a:solidFill>
                  <a:srgbClr val="262626"/>
                </a:solidFill>
                <a:latin typeface="Arial"/>
                <a:cs typeface="Arial"/>
              </a:rPr>
              <a:t>14</a:t>
            </a:r>
            <a:r>
              <a:rPr sz="1600" spc="-85" dirty="0">
                <a:solidFill>
                  <a:srgbClr val="262626"/>
                </a:solidFill>
                <a:latin typeface="Arial"/>
                <a:cs typeface="Arial"/>
              </a:rPr>
              <a:t>,</a:t>
            </a:r>
            <a:r>
              <a:rPr sz="1600" spc="-55" dirty="0">
                <a:solidFill>
                  <a:srgbClr val="262626"/>
                </a:solidFill>
                <a:latin typeface="Arial"/>
                <a:cs typeface="Arial"/>
              </a:rPr>
              <a:t> </a:t>
            </a:r>
            <a:r>
              <a:rPr sz="1600" spc="-90" dirty="0">
                <a:solidFill>
                  <a:srgbClr val="262626"/>
                </a:solidFill>
                <a:latin typeface="Arial"/>
                <a:cs typeface="Arial"/>
              </a:rPr>
              <a:t>Vivek</a:t>
            </a:r>
            <a:r>
              <a:rPr sz="1600" spc="-55" dirty="0">
                <a:solidFill>
                  <a:srgbClr val="262626"/>
                </a:solidFill>
                <a:latin typeface="Arial"/>
                <a:cs typeface="Arial"/>
              </a:rPr>
              <a:t> </a:t>
            </a:r>
            <a:r>
              <a:rPr sz="1600" spc="-200" dirty="0">
                <a:solidFill>
                  <a:srgbClr val="262626"/>
                </a:solidFill>
                <a:latin typeface="Arial"/>
                <a:cs typeface="Arial"/>
              </a:rPr>
              <a:t>S.</a:t>
            </a:r>
            <a:r>
              <a:rPr sz="1600" spc="-55" dirty="0">
                <a:solidFill>
                  <a:srgbClr val="262626"/>
                </a:solidFill>
                <a:latin typeface="Arial"/>
                <a:cs typeface="Arial"/>
              </a:rPr>
              <a:t> </a:t>
            </a:r>
            <a:r>
              <a:rPr sz="1600" spc="-95" dirty="0">
                <a:solidFill>
                  <a:srgbClr val="262626"/>
                </a:solidFill>
                <a:latin typeface="Arial"/>
                <a:cs typeface="Arial"/>
              </a:rPr>
              <a:t>Kavadi,</a:t>
            </a:r>
            <a:r>
              <a:rPr sz="1575" spc="-142" baseline="26455" dirty="0">
                <a:solidFill>
                  <a:srgbClr val="262626"/>
                </a:solidFill>
                <a:latin typeface="Arial"/>
                <a:cs typeface="Arial"/>
              </a:rPr>
              <a:t>15</a:t>
            </a:r>
            <a:r>
              <a:rPr sz="1600" spc="-95" dirty="0">
                <a:solidFill>
                  <a:srgbClr val="262626"/>
                </a:solidFill>
                <a:latin typeface="Arial"/>
                <a:cs typeface="Arial"/>
              </a:rPr>
              <a:t>,</a:t>
            </a:r>
            <a:r>
              <a:rPr sz="1600" spc="-55" dirty="0">
                <a:solidFill>
                  <a:srgbClr val="262626"/>
                </a:solidFill>
                <a:latin typeface="Arial"/>
                <a:cs typeface="Arial"/>
              </a:rPr>
              <a:t> </a:t>
            </a:r>
            <a:r>
              <a:rPr sz="1600" spc="-85" dirty="0">
                <a:solidFill>
                  <a:srgbClr val="262626"/>
                </a:solidFill>
                <a:latin typeface="Arial"/>
                <a:cs typeface="Arial"/>
              </a:rPr>
              <a:t>Masahiko</a:t>
            </a:r>
            <a:r>
              <a:rPr sz="1600" spc="-55" dirty="0">
                <a:solidFill>
                  <a:srgbClr val="262626"/>
                </a:solidFill>
                <a:latin typeface="Arial"/>
                <a:cs typeface="Arial"/>
              </a:rPr>
              <a:t> </a:t>
            </a:r>
            <a:r>
              <a:rPr sz="1600" spc="-75" dirty="0">
                <a:solidFill>
                  <a:srgbClr val="262626"/>
                </a:solidFill>
                <a:latin typeface="Arial"/>
                <a:cs typeface="Arial"/>
              </a:rPr>
              <a:t>Okamoto</a:t>
            </a:r>
            <a:r>
              <a:rPr sz="1575" spc="-112" baseline="26455" dirty="0">
                <a:solidFill>
                  <a:srgbClr val="262626"/>
                </a:solidFill>
                <a:latin typeface="Arial"/>
                <a:cs typeface="Arial"/>
              </a:rPr>
              <a:t>16</a:t>
            </a:r>
            <a:r>
              <a:rPr sz="1600" spc="-75" dirty="0">
                <a:solidFill>
                  <a:srgbClr val="262626"/>
                </a:solidFill>
                <a:latin typeface="Arial"/>
                <a:cs typeface="Arial"/>
              </a:rPr>
              <a:t>,</a:t>
            </a:r>
            <a:r>
              <a:rPr sz="1600" spc="-55" dirty="0">
                <a:solidFill>
                  <a:srgbClr val="262626"/>
                </a:solidFill>
                <a:latin typeface="Arial"/>
                <a:cs typeface="Arial"/>
              </a:rPr>
              <a:t> </a:t>
            </a:r>
            <a:r>
              <a:rPr sz="1600" spc="-110" dirty="0">
                <a:solidFill>
                  <a:srgbClr val="262626"/>
                </a:solidFill>
                <a:latin typeface="Arial"/>
                <a:cs typeface="Arial"/>
              </a:rPr>
              <a:t>Samantha</a:t>
            </a:r>
            <a:r>
              <a:rPr sz="1600" spc="-55" dirty="0">
                <a:solidFill>
                  <a:srgbClr val="262626"/>
                </a:solidFill>
                <a:latin typeface="Arial"/>
                <a:cs typeface="Arial"/>
              </a:rPr>
              <a:t> </a:t>
            </a:r>
            <a:r>
              <a:rPr sz="1600" spc="-10" dirty="0">
                <a:solidFill>
                  <a:srgbClr val="262626"/>
                </a:solidFill>
                <a:latin typeface="Arial"/>
                <a:cs typeface="Arial"/>
              </a:rPr>
              <a:t>Andrews </a:t>
            </a:r>
            <a:r>
              <a:rPr sz="1600" spc="-100" dirty="0">
                <a:solidFill>
                  <a:srgbClr val="262626"/>
                </a:solidFill>
                <a:latin typeface="Arial"/>
                <a:cs typeface="Arial"/>
              </a:rPr>
              <a:t>Seaward</a:t>
            </a:r>
            <a:r>
              <a:rPr sz="1575" spc="-150" baseline="26455" dirty="0">
                <a:solidFill>
                  <a:srgbClr val="262626"/>
                </a:solidFill>
                <a:latin typeface="Arial"/>
                <a:cs typeface="Arial"/>
              </a:rPr>
              <a:t>17</a:t>
            </a:r>
            <a:r>
              <a:rPr sz="1600" spc="-100" dirty="0">
                <a:solidFill>
                  <a:srgbClr val="262626"/>
                </a:solidFill>
                <a:latin typeface="Arial"/>
                <a:cs typeface="Arial"/>
              </a:rPr>
              <a:t>,</a:t>
            </a:r>
            <a:r>
              <a:rPr sz="1600" spc="-65" dirty="0">
                <a:solidFill>
                  <a:srgbClr val="262626"/>
                </a:solidFill>
                <a:latin typeface="Arial"/>
                <a:cs typeface="Arial"/>
              </a:rPr>
              <a:t> </a:t>
            </a:r>
            <a:r>
              <a:rPr sz="1600" spc="-40" dirty="0">
                <a:solidFill>
                  <a:srgbClr val="262626"/>
                </a:solidFill>
                <a:latin typeface="Arial"/>
                <a:cs typeface="Arial"/>
              </a:rPr>
              <a:t>William</a:t>
            </a:r>
            <a:r>
              <a:rPr sz="1600" spc="-60" dirty="0">
                <a:solidFill>
                  <a:srgbClr val="262626"/>
                </a:solidFill>
                <a:latin typeface="Arial"/>
                <a:cs typeface="Arial"/>
              </a:rPr>
              <a:t> </a:t>
            </a:r>
            <a:r>
              <a:rPr sz="1600" spc="-185" dirty="0">
                <a:solidFill>
                  <a:srgbClr val="262626"/>
                </a:solidFill>
                <a:latin typeface="Arial"/>
                <a:cs typeface="Arial"/>
              </a:rPr>
              <a:t>J.</a:t>
            </a:r>
            <a:r>
              <a:rPr sz="1600" spc="-65" dirty="0">
                <a:solidFill>
                  <a:srgbClr val="262626"/>
                </a:solidFill>
                <a:latin typeface="Arial"/>
                <a:cs typeface="Arial"/>
              </a:rPr>
              <a:t> </a:t>
            </a:r>
            <a:r>
              <a:rPr sz="1600" spc="-35" dirty="0">
                <a:solidFill>
                  <a:srgbClr val="262626"/>
                </a:solidFill>
                <a:latin typeface="Arial"/>
                <a:cs typeface="Arial"/>
              </a:rPr>
              <a:t>Irvin,</a:t>
            </a:r>
            <a:r>
              <a:rPr sz="1600" spc="-60" dirty="0">
                <a:solidFill>
                  <a:srgbClr val="262626"/>
                </a:solidFill>
                <a:latin typeface="Arial"/>
                <a:cs typeface="Arial"/>
              </a:rPr>
              <a:t> </a:t>
            </a:r>
            <a:r>
              <a:rPr sz="1600" spc="-110" dirty="0">
                <a:solidFill>
                  <a:srgbClr val="262626"/>
                </a:solidFill>
                <a:latin typeface="Arial"/>
                <a:cs typeface="Arial"/>
              </a:rPr>
              <a:t>Jr.</a:t>
            </a:r>
            <a:r>
              <a:rPr sz="1575" spc="-165" baseline="26455" dirty="0">
                <a:solidFill>
                  <a:srgbClr val="262626"/>
                </a:solidFill>
                <a:latin typeface="Arial"/>
                <a:cs typeface="Arial"/>
              </a:rPr>
              <a:t>18</a:t>
            </a:r>
            <a:r>
              <a:rPr sz="1600" spc="-110" dirty="0">
                <a:solidFill>
                  <a:srgbClr val="262626"/>
                </a:solidFill>
                <a:latin typeface="Arial"/>
                <a:cs typeface="Arial"/>
              </a:rPr>
              <a:t>,</a:t>
            </a:r>
            <a:r>
              <a:rPr sz="1600" spc="-65" dirty="0">
                <a:solidFill>
                  <a:srgbClr val="262626"/>
                </a:solidFill>
                <a:latin typeface="Arial"/>
                <a:cs typeface="Arial"/>
              </a:rPr>
              <a:t> </a:t>
            </a:r>
            <a:r>
              <a:rPr sz="1600" spc="-70" dirty="0">
                <a:solidFill>
                  <a:srgbClr val="262626"/>
                </a:solidFill>
                <a:latin typeface="Arial"/>
                <a:cs typeface="Arial"/>
              </a:rPr>
              <a:t>Jolinta</a:t>
            </a:r>
            <a:r>
              <a:rPr sz="1600" spc="-60" dirty="0">
                <a:solidFill>
                  <a:srgbClr val="262626"/>
                </a:solidFill>
                <a:latin typeface="Arial"/>
                <a:cs typeface="Arial"/>
              </a:rPr>
              <a:t> </a:t>
            </a:r>
            <a:r>
              <a:rPr sz="1600" spc="-90" dirty="0">
                <a:solidFill>
                  <a:srgbClr val="262626"/>
                </a:solidFill>
                <a:latin typeface="Arial"/>
                <a:cs typeface="Arial"/>
              </a:rPr>
              <a:t>Lin</a:t>
            </a:r>
            <a:r>
              <a:rPr sz="1600" spc="-70" dirty="0">
                <a:solidFill>
                  <a:srgbClr val="262626"/>
                </a:solidFill>
                <a:latin typeface="Arial"/>
                <a:cs typeface="Arial"/>
              </a:rPr>
              <a:t> </a:t>
            </a:r>
            <a:r>
              <a:rPr sz="1575" spc="-89" baseline="26455" dirty="0">
                <a:solidFill>
                  <a:srgbClr val="262626"/>
                </a:solidFill>
                <a:latin typeface="Arial"/>
                <a:cs typeface="Arial"/>
              </a:rPr>
              <a:t>7</a:t>
            </a:r>
            <a:r>
              <a:rPr sz="1600" spc="-60" dirty="0">
                <a:solidFill>
                  <a:srgbClr val="262626"/>
                </a:solidFill>
                <a:latin typeface="Arial"/>
                <a:cs typeface="Arial"/>
              </a:rPr>
              <a:t>, </a:t>
            </a:r>
            <a:r>
              <a:rPr sz="1600" spc="-70" dirty="0">
                <a:solidFill>
                  <a:srgbClr val="262626"/>
                </a:solidFill>
                <a:latin typeface="Arial"/>
                <a:cs typeface="Arial"/>
              </a:rPr>
              <a:t>Robert</a:t>
            </a:r>
            <a:r>
              <a:rPr sz="1600" spc="-65" dirty="0">
                <a:solidFill>
                  <a:srgbClr val="262626"/>
                </a:solidFill>
                <a:latin typeface="Arial"/>
                <a:cs typeface="Arial"/>
              </a:rPr>
              <a:t> </a:t>
            </a:r>
            <a:r>
              <a:rPr sz="1600" spc="-20" dirty="0">
                <a:solidFill>
                  <a:srgbClr val="262626"/>
                </a:solidFill>
                <a:latin typeface="Arial"/>
                <a:cs typeface="Arial"/>
              </a:rPr>
              <a:t>Mutter</a:t>
            </a:r>
            <a:r>
              <a:rPr sz="1575" spc="-30" baseline="26455" dirty="0">
                <a:solidFill>
                  <a:srgbClr val="262626"/>
                </a:solidFill>
                <a:latin typeface="Arial"/>
                <a:cs typeface="Arial"/>
              </a:rPr>
              <a:t>19</a:t>
            </a:r>
            <a:r>
              <a:rPr sz="1600" spc="-20" dirty="0">
                <a:solidFill>
                  <a:srgbClr val="262626"/>
                </a:solidFill>
                <a:latin typeface="Arial"/>
                <a:cs typeface="Arial"/>
              </a:rPr>
              <a:t>,</a:t>
            </a:r>
            <a:r>
              <a:rPr sz="1600" spc="-60" dirty="0">
                <a:solidFill>
                  <a:srgbClr val="262626"/>
                </a:solidFill>
                <a:latin typeface="Arial"/>
                <a:cs typeface="Arial"/>
              </a:rPr>
              <a:t> </a:t>
            </a:r>
            <a:r>
              <a:rPr sz="1600" spc="-55" dirty="0">
                <a:solidFill>
                  <a:srgbClr val="262626"/>
                </a:solidFill>
                <a:latin typeface="Arial"/>
                <a:cs typeface="Arial"/>
              </a:rPr>
              <a:t>Thierry</a:t>
            </a:r>
            <a:r>
              <a:rPr sz="1600" spc="-65" dirty="0">
                <a:solidFill>
                  <a:srgbClr val="262626"/>
                </a:solidFill>
                <a:latin typeface="Arial"/>
                <a:cs typeface="Arial"/>
              </a:rPr>
              <a:t> </a:t>
            </a:r>
            <a:r>
              <a:rPr sz="1600" dirty="0">
                <a:solidFill>
                  <a:srgbClr val="262626"/>
                </a:solidFill>
                <a:latin typeface="Arial"/>
                <a:cs typeface="Arial"/>
              </a:rPr>
              <a:t>M.</a:t>
            </a:r>
            <a:r>
              <a:rPr sz="1600" spc="-60" dirty="0">
                <a:solidFill>
                  <a:srgbClr val="262626"/>
                </a:solidFill>
                <a:latin typeface="Arial"/>
                <a:cs typeface="Arial"/>
              </a:rPr>
              <a:t> </a:t>
            </a:r>
            <a:r>
              <a:rPr sz="1600" spc="-10" dirty="0">
                <a:solidFill>
                  <a:srgbClr val="262626"/>
                </a:solidFill>
                <a:latin typeface="Arial"/>
                <a:cs typeface="Arial"/>
              </a:rPr>
              <a:t>Muanza</a:t>
            </a:r>
            <a:r>
              <a:rPr sz="1575" spc="-15" baseline="26455" dirty="0">
                <a:solidFill>
                  <a:srgbClr val="262626"/>
                </a:solidFill>
                <a:latin typeface="Arial"/>
                <a:cs typeface="Arial"/>
              </a:rPr>
              <a:t>20</a:t>
            </a:r>
            <a:r>
              <a:rPr sz="1600" spc="-10" dirty="0">
                <a:solidFill>
                  <a:srgbClr val="262626"/>
                </a:solidFill>
                <a:latin typeface="Arial"/>
                <a:cs typeface="Arial"/>
              </a:rPr>
              <a:t>,</a:t>
            </a:r>
            <a:endParaRPr sz="1600" dirty="0">
              <a:latin typeface="Arial"/>
              <a:cs typeface="Arial"/>
            </a:endParaRPr>
          </a:p>
          <a:p>
            <a:pPr marL="1444625">
              <a:lnSpc>
                <a:spcPct val="100000"/>
              </a:lnSpc>
            </a:pPr>
            <a:r>
              <a:rPr sz="1600" spc="-70" dirty="0">
                <a:solidFill>
                  <a:srgbClr val="262626"/>
                </a:solidFill>
                <a:latin typeface="Arial"/>
                <a:cs typeface="Arial"/>
              </a:rPr>
              <a:t>Andrew</a:t>
            </a:r>
            <a:r>
              <a:rPr sz="1600" spc="-55" dirty="0">
                <a:solidFill>
                  <a:srgbClr val="262626"/>
                </a:solidFill>
                <a:latin typeface="Arial"/>
                <a:cs typeface="Arial"/>
              </a:rPr>
              <a:t> </a:t>
            </a:r>
            <a:r>
              <a:rPr sz="1600" spc="-100" dirty="0">
                <a:solidFill>
                  <a:srgbClr val="262626"/>
                </a:solidFill>
                <a:latin typeface="Arial"/>
                <a:cs typeface="Arial"/>
              </a:rPr>
              <a:t>A.</a:t>
            </a:r>
            <a:r>
              <a:rPr sz="1600" spc="-55" dirty="0">
                <a:solidFill>
                  <a:srgbClr val="262626"/>
                </a:solidFill>
                <a:latin typeface="Arial"/>
                <a:cs typeface="Arial"/>
              </a:rPr>
              <a:t> </a:t>
            </a:r>
            <a:r>
              <a:rPr sz="1600" spc="-65" dirty="0">
                <a:solidFill>
                  <a:srgbClr val="262626"/>
                </a:solidFill>
                <a:latin typeface="Arial"/>
                <a:cs typeface="Arial"/>
              </a:rPr>
              <a:t>Muskovitz</a:t>
            </a:r>
            <a:r>
              <a:rPr sz="1575" spc="-97" baseline="26455" dirty="0">
                <a:solidFill>
                  <a:srgbClr val="262626"/>
                </a:solidFill>
                <a:latin typeface="Arial"/>
                <a:cs typeface="Arial"/>
              </a:rPr>
              <a:t>21</a:t>
            </a:r>
            <a:r>
              <a:rPr sz="1600" spc="-65" dirty="0">
                <a:solidFill>
                  <a:srgbClr val="262626"/>
                </a:solidFill>
                <a:latin typeface="Arial"/>
                <a:cs typeface="Arial"/>
              </a:rPr>
              <a:t>,</a:t>
            </a:r>
            <a:r>
              <a:rPr sz="1600" spc="-55" dirty="0">
                <a:solidFill>
                  <a:srgbClr val="262626"/>
                </a:solidFill>
                <a:latin typeface="Arial"/>
                <a:cs typeface="Arial"/>
              </a:rPr>
              <a:t> </a:t>
            </a:r>
            <a:r>
              <a:rPr sz="1600" spc="-145" dirty="0">
                <a:solidFill>
                  <a:srgbClr val="262626"/>
                </a:solidFill>
                <a:latin typeface="Arial"/>
                <a:cs typeface="Arial"/>
              </a:rPr>
              <a:t>Reshma</a:t>
            </a:r>
            <a:r>
              <a:rPr sz="1600" spc="-55" dirty="0">
                <a:solidFill>
                  <a:srgbClr val="262626"/>
                </a:solidFill>
                <a:latin typeface="Arial"/>
                <a:cs typeface="Arial"/>
              </a:rPr>
              <a:t> </a:t>
            </a:r>
            <a:r>
              <a:rPr sz="1600" spc="-120" dirty="0">
                <a:solidFill>
                  <a:srgbClr val="262626"/>
                </a:solidFill>
                <a:latin typeface="Arial"/>
                <a:cs typeface="Arial"/>
              </a:rPr>
              <a:t>Jagsi</a:t>
            </a:r>
            <a:r>
              <a:rPr sz="1575" spc="-179" baseline="26455" dirty="0">
                <a:solidFill>
                  <a:srgbClr val="262626"/>
                </a:solidFill>
                <a:latin typeface="Arial"/>
                <a:cs typeface="Arial"/>
              </a:rPr>
              <a:t>22</a:t>
            </a:r>
            <a:r>
              <a:rPr sz="1600" spc="-120" dirty="0">
                <a:solidFill>
                  <a:srgbClr val="262626"/>
                </a:solidFill>
                <a:latin typeface="Arial"/>
                <a:cs typeface="Arial"/>
              </a:rPr>
              <a:t>,</a:t>
            </a:r>
            <a:r>
              <a:rPr sz="1600" spc="-55" dirty="0">
                <a:solidFill>
                  <a:srgbClr val="262626"/>
                </a:solidFill>
                <a:latin typeface="Arial"/>
                <a:cs typeface="Arial"/>
              </a:rPr>
              <a:t> </a:t>
            </a:r>
            <a:r>
              <a:rPr sz="1600" spc="-95" dirty="0">
                <a:solidFill>
                  <a:srgbClr val="262626"/>
                </a:solidFill>
                <a:latin typeface="Arial"/>
                <a:cs typeface="Arial"/>
              </a:rPr>
              <a:t>Anna</a:t>
            </a:r>
            <a:r>
              <a:rPr sz="1600" spc="-55" dirty="0">
                <a:solidFill>
                  <a:srgbClr val="262626"/>
                </a:solidFill>
                <a:latin typeface="Arial"/>
                <a:cs typeface="Arial"/>
              </a:rPr>
              <a:t> </a:t>
            </a:r>
            <a:r>
              <a:rPr sz="1600" spc="-185" dirty="0">
                <a:solidFill>
                  <a:srgbClr val="262626"/>
                </a:solidFill>
                <a:latin typeface="Arial"/>
                <a:cs typeface="Arial"/>
              </a:rPr>
              <a:t>C.</a:t>
            </a:r>
            <a:r>
              <a:rPr sz="1600" spc="-55" dirty="0">
                <a:solidFill>
                  <a:srgbClr val="262626"/>
                </a:solidFill>
                <a:latin typeface="Arial"/>
                <a:cs typeface="Arial"/>
              </a:rPr>
              <a:t> </a:t>
            </a:r>
            <a:r>
              <a:rPr sz="1600" spc="-90" dirty="0">
                <a:solidFill>
                  <a:srgbClr val="262626"/>
                </a:solidFill>
                <a:latin typeface="Arial"/>
                <a:cs typeface="Arial"/>
              </a:rPr>
              <a:t>Weiss</a:t>
            </a:r>
            <a:r>
              <a:rPr sz="1575" spc="-135" baseline="26455" dirty="0">
                <a:solidFill>
                  <a:srgbClr val="262626"/>
                </a:solidFill>
                <a:latin typeface="Arial"/>
                <a:cs typeface="Arial"/>
              </a:rPr>
              <a:t>23,24</a:t>
            </a:r>
            <a:r>
              <a:rPr sz="1600" spc="-90" dirty="0">
                <a:solidFill>
                  <a:srgbClr val="262626"/>
                </a:solidFill>
                <a:latin typeface="Arial"/>
                <a:cs typeface="Arial"/>
              </a:rPr>
              <a:t>,</a:t>
            </a:r>
            <a:r>
              <a:rPr sz="1600" spc="-55" dirty="0">
                <a:solidFill>
                  <a:srgbClr val="262626"/>
                </a:solidFill>
                <a:latin typeface="Arial"/>
                <a:cs typeface="Arial"/>
              </a:rPr>
              <a:t> </a:t>
            </a:r>
            <a:r>
              <a:rPr sz="1600" spc="-50" dirty="0">
                <a:solidFill>
                  <a:srgbClr val="262626"/>
                </a:solidFill>
                <a:latin typeface="Arial"/>
                <a:cs typeface="Arial"/>
              </a:rPr>
              <a:t>Walter</a:t>
            </a:r>
            <a:r>
              <a:rPr sz="1600" spc="-55" dirty="0">
                <a:solidFill>
                  <a:srgbClr val="262626"/>
                </a:solidFill>
                <a:latin typeface="Arial"/>
                <a:cs typeface="Arial"/>
              </a:rPr>
              <a:t> </a:t>
            </a:r>
            <a:r>
              <a:rPr sz="1600" spc="-185" dirty="0">
                <a:solidFill>
                  <a:srgbClr val="262626"/>
                </a:solidFill>
                <a:latin typeface="Arial"/>
                <a:cs typeface="Arial"/>
              </a:rPr>
              <a:t>J.</a:t>
            </a:r>
            <a:r>
              <a:rPr sz="1600" spc="-55" dirty="0">
                <a:solidFill>
                  <a:srgbClr val="262626"/>
                </a:solidFill>
                <a:latin typeface="Arial"/>
                <a:cs typeface="Arial"/>
              </a:rPr>
              <a:t> </a:t>
            </a:r>
            <a:r>
              <a:rPr sz="1600" spc="-85" dirty="0">
                <a:solidFill>
                  <a:srgbClr val="262626"/>
                </a:solidFill>
                <a:latin typeface="Arial"/>
                <a:cs typeface="Arial"/>
              </a:rPr>
              <a:t>Curran,</a:t>
            </a:r>
            <a:r>
              <a:rPr sz="1600" spc="-55" dirty="0">
                <a:solidFill>
                  <a:srgbClr val="262626"/>
                </a:solidFill>
                <a:latin typeface="Arial"/>
                <a:cs typeface="Arial"/>
              </a:rPr>
              <a:t> </a:t>
            </a:r>
            <a:r>
              <a:rPr sz="1600" spc="-125" dirty="0">
                <a:solidFill>
                  <a:srgbClr val="262626"/>
                </a:solidFill>
                <a:latin typeface="Arial"/>
                <a:cs typeface="Arial"/>
              </a:rPr>
              <a:t>Jr.</a:t>
            </a:r>
            <a:r>
              <a:rPr sz="1575" spc="-187" baseline="26455" dirty="0">
                <a:solidFill>
                  <a:srgbClr val="262626"/>
                </a:solidFill>
                <a:latin typeface="Arial"/>
                <a:cs typeface="Arial"/>
              </a:rPr>
              <a:t>7</a:t>
            </a:r>
            <a:r>
              <a:rPr sz="1600" spc="-125" dirty="0">
                <a:solidFill>
                  <a:srgbClr val="262626"/>
                </a:solidFill>
                <a:latin typeface="Arial"/>
                <a:cs typeface="Arial"/>
              </a:rPr>
              <a:t>,</a:t>
            </a:r>
            <a:r>
              <a:rPr sz="1600" spc="-50" dirty="0">
                <a:solidFill>
                  <a:srgbClr val="262626"/>
                </a:solidFill>
                <a:latin typeface="Arial"/>
                <a:cs typeface="Arial"/>
              </a:rPr>
              <a:t> </a:t>
            </a:r>
            <a:r>
              <a:rPr sz="1600" spc="-90" dirty="0">
                <a:solidFill>
                  <a:srgbClr val="262626"/>
                </a:solidFill>
                <a:latin typeface="Arial"/>
                <a:cs typeface="Arial"/>
              </a:rPr>
              <a:t>and</a:t>
            </a:r>
            <a:r>
              <a:rPr sz="1600" spc="-55" dirty="0">
                <a:solidFill>
                  <a:srgbClr val="262626"/>
                </a:solidFill>
                <a:latin typeface="Arial"/>
                <a:cs typeface="Arial"/>
              </a:rPr>
              <a:t> </a:t>
            </a:r>
            <a:r>
              <a:rPr sz="1600" spc="-75" dirty="0">
                <a:solidFill>
                  <a:srgbClr val="262626"/>
                </a:solidFill>
                <a:latin typeface="Arial"/>
                <a:cs typeface="Arial"/>
              </a:rPr>
              <a:t>Norman</a:t>
            </a:r>
            <a:r>
              <a:rPr sz="1600" spc="-55" dirty="0">
                <a:solidFill>
                  <a:srgbClr val="262626"/>
                </a:solidFill>
                <a:latin typeface="Arial"/>
                <a:cs typeface="Arial"/>
              </a:rPr>
              <a:t> </a:t>
            </a:r>
            <a:r>
              <a:rPr sz="1600" spc="-10" dirty="0">
                <a:solidFill>
                  <a:srgbClr val="262626"/>
                </a:solidFill>
                <a:latin typeface="Arial"/>
                <a:cs typeface="Arial"/>
              </a:rPr>
              <a:t>Wolmark</a:t>
            </a:r>
            <a:r>
              <a:rPr sz="1575" spc="-15" baseline="26455" dirty="0">
                <a:solidFill>
                  <a:srgbClr val="262626"/>
                </a:solidFill>
                <a:latin typeface="Arial"/>
                <a:cs typeface="Arial"/>
              </a:rPr>
              <a:t>12</a:t>
            </a:r>
            <a:endParaRPr sz="1575" baseline="26455" dirty="0">
              <a:latin typeface="Arial"/>
              <a:cs typeface="Arial"/>
            </a:endParaRPr>
          </a:p>
          <a:p>
            <a:pPr>
              <a:lnSpc>
                <a:spcPct val="100000"/>
              </a:lnSpc>
              <a:spcBef>
                <a:spcPts val="15"/>
              </a:spcBef>
            </a:pPr>
            <a:endParaRPr sz="1650" dirty="0">
              <a:latin typeface="Arial"/>
              <a:cs typeface="Arial"/>
            </a:endParaRPr>
          </a:p>
          <a:p>
            <a:pPr marL="436880">
              <a:lnSpc>
                <a:spcPct val="100000"/>
              </a:lnSpc>
              <a:spcBef>
                <a:spcPts val="5"/>
              </a:spcBef>
            </a:pPr>
            <a:r>
              <a:rPr sz="1400" spc="-70" dirty="0">
                <a:solidFill>
                  <a:srgbClr val="262626"/>
                </a:solidFill>
                <a:latin typeface="Arial"/>
                <a:cs typeface="Arial"/>
              </a:rPr>
              <a:t>*These</a:t>
            </a:r>
            <a:r>
              <a:rPr sz="1400" spc="-30" dirty="0">
                <a:solidFill>
                  <a:srgbClr val="262626"/>
                </a:solidFill>
                <a:latin typeface="Arial"/>
                <a:cs typeface="Arial"/>
              </a:rPr>
              <a:t> </a:t>
            </a:r>
            <a:r>
              <a:rPr sz="1400" spc="-55" dirty="0">
                <a:solidFill>
                  <a:srgbClr val="262626"/>
                </a:solidFill>
                <a:latin typeface="Arial"/>
                <a:cs typeface="Arial"/>
              </a:rPr>
              <a:t>authors</a:t>
            </a:r>
            <a:r>
              <a:rPr sz="1400" spc="-25" dirty="0">
                <a:solidFill>
                  <a:srgbClr val="262626"/>
                </a:solidFill>
                <a:latin typeface="Arial"/>
                <a:cs typeface="Arial"/>
              </a:rPr>
              <a:t> </a:t>
            </a:r>
            <a:r>
              <a:rPr sz="1400" spc="-35" dirty="0">
                <a:solidFill>
                  <a:srgbClr val="262626"/>
                </a:solidFill>
                <a:latin typeface="Arial"/>
                <a:cs typeface="Arial"/>
              </a:rPr>
              <a:t>contributed</a:t>
            </a:r>
            <a:r>
              <a:rPr sz="1400" spc="-25" dirty="0">
                <a:solidFill>
                  <a:srgbClr val="262626"/>
                </a:solidFill>
                <a:latin typeface="Arial"/>
                <a:cs typeface="Arial"/>
              </a:rPr>
              <a:t> </a:t>
            </a:r>
            <a:r>
              <a:rPr sz="1400" spc="-10" dirty="0">
                <a:solidFill>
                  <a:srgbClr val="262626"/>
                </a:solidFill>
                <a:latin typeface="Arial"/>
                <a:cs typeface="Arial"/>
              </a:rPr>
              <a:t>equally.</a:t>
            </a:r>
            <a:endParaRPr sz="14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44091" y="1728963"/>
            <a:ext cx="7924799" cy="4478577"/>
          </a:xfrm>
          <a:prstGeom prst="rect">
            <a:avLst/>
          </a:prstGeom>
        </p:spPr>
      </p:pic>
      <p:sp>
        <p:nvSpPr>
          <p:cNvPr id="3" name="object 3"/>
          <p:cNvSpPr txBox="1">
            <a:spLocks noGrp="1"/>
          </p:cNvSpPr>
          <p:nvPr>
            <p:ph type="title"/>
          </p:nvPr>
        </p:nvSpPr>
        <p:spPr>
          <a:xfrm>
            <a:off x="676433" y="359173"/>
            <a:ext cx="10515600" cy="689932"/>
          </a:xfrm>
          <a:prstGeom prst="rect">
            <a:avLst/>
          </a:prstGeom>
        </p:spPr>
        <p:txBody>
          <a:bodyPr vert="horz" wrap="square" lIns="0" tIns="12700" rIns="0" bIns="0" rtlCol="0">
            <a:spAutoFit/>
          </a:bodyPr>
          <a:lstStyle/>
          <a:p>
            <a:pPr marL="730250">
              <a:lnSpc>
                <a:spcPct val="100000"/>
              </a:lnSpc>
              <a:spcBef>
                <a:spcPts val="100"/>
              </a:spcBef>
            </a:pPr>
            <a:r>
              <a:rPr b="1" spc="-10" dirty="0">
                <a:solidFill>
                  <a:srgbClr val="002060"/>
                </a:solidFill>
                <a:latin typeface="+mn-lt"/>
              </a:rPr>
              <a:t>Secondary</a:t>
            </a:r>
            <a:r>
              <a:rPr b="1" spc="-145" dirty="0">
                <a:solidFill>
                  <a:srgbClr val="002060"/>
                </a:solidFill>
                <a:latin typeface="+mn-lt"/>
              </a:rPr>
              <a:t> </a:t>
            </a:r>
            <a:r>
              <a:rPr b="1" spc="-275" dirty="0">
                <a:solidFill>
                  <a:srgbClr val="002060"/>
                </a:solidFill>
                <a:latin typeface="+mn-lt"/>
              </a:rPr>
              <a:t>Endpoints</a:t>
            </a:r>
            <a:r>
              <a:rPr b="1" spc="-125" dirty="0">
                <a:solidFill>
                  <a:srgbClr val="002060"/>
                </a:solidFill>
                <a:latin typeface="+mn-lt"/>
              </a:rPr>
              <a:t> </a:t>
            </a:r>
            <a:r>
              <a:rPr b="1" spc="-135" dirty="0">
                <a:solidFill>
                  <a:srgbClr val="002060"/>
                </a:solidFill>
                <a:latin typeface="+mn-lt"/>
              </a:rPr>
              <a:t>(cont.)</a:t>
            </a:r>
          </a:p>
        </p:txBody>
      </p:sp>
      <p:sp>
        <p:nvSpPr>
          <p:cNvPr id="4" name="object 4"/>
          <p:cNvSpPr txBox="1"/>
          <p:nvPr/>
        </p:nvSpPr>
        <p:spPr>
          <a:xfrm>
            <a:off x="2172493" y="1066994"/>
            <a:ext cx="7523480" cy="513080"/>
          </a:xfrm>
          <a:prstGeom prst="rect">
            <a:avLst/>
          </a:prstGeom>
        </p:spPr>
        <p:txBody>
          <a:bodyPr vert="horz" wrap="square" lIns="0" tIns="12700" rIns="0" bIns="0" rtlCol="0">
            <a:spAutoFit/>
          </a:bodyPr>
          <a:lstStyle/>
          <a:p>
            <a:pPr marL="12700">
              <a:lnSpc>
                <a:spcPct val="100000"/>
              </a:lnSpc>
              <a:spcBef>
                <a:spcPts val="100"/>
              </a:spcBef>
            </a:pPr>
            <a:r>
              <a:rPr sz="3200" dirty="0">
                <a:solidFill>
                  <a:srgbClr val="262626"/>
                </a:solidFill>
                <a:latin typeface="Arial"/>
                <a:cs typeface="Arial"/>
              </a:rPr>
              <a:t>Distant</a:t>
            </a:r>
            <a:r>
              <a:rPr sz="3200" spc="10" dirty="0">
                <a:solidFill>
                  <a:srgbClr val="262626"/>
                </a:solidFill>
                <a:latin typeface="Arial"/>
                <a:cs typeface="Arial"/>
              </a:rPr>
              <a:t> </a:t>
            </a:r>
            <a:r>
              <a:rPr sz="3200" spc="-10" dirty="0">
                <a:solidFill>
                  <a:srgbClr val="262626"/>
                </a:solidFill>
                <a:latin typeface="Arial"/>
                <a:cs typeface="Arial"/>
              </a:rPr>
              <a:t>Recurrence-</a:t>
            </a:r>
            <a:r>
              <a:rPr sz="3200" dirty="0">
                <a:solidFill>
                  <a:srgbClr val="262626"/>
                </a:solidFill>
                <a:latin typeface="Arial"/>
                <a:cs typeface="Arial"/>
              </a:rPr>
              <a:t>free</a:t>
            </a:r>
            <a:r>
              <a:rPr sz="3200" spc="15" dirty="0">
                <a:solidFill>
                  <a:srgbClr val="262626"/>
                </a:solidFill>
                <a:latin typeface="Arial"/>
                <a:cs typeface="Arial"/>
              </a:rPr>
              <a:t> </a:t>
            </a:r>
            <a:r>
              <a:rPr sz="3200" dirty="0">
                <a:solidFill>
                  <a:srgbClr val="262626"/>
                </a:solidFill>
                <a:latin typeface="Arial"/>
                <a:cs typeface="Arial"/>
              </a:rPr>
              <a:t>Interval</a:t>
            </a:r>
            <a:r>
              <a:rPr sz="3200" spc="15" dirty="0">
                <a:solidFill>
                  <a:srgbClr val="262626"/>
                </a:solidFill>
                <a:latin typeface="Arial"/>
                <a:cs typeface="Arial"/>
              </a:rPr>
              <a:t> </a:t>
            </a:r>
            <a:r>
              <a:rPr sz="3200" spc="-10" dirty="0">
                <a:solidFill>
                  <a:srgbClr val="262626"/>
                </a:solidFill>
                <a:latin typeface="Arial"/>
                <a:cs typeface="Arial"/>
              </a:rPr>
              <a:t>(DRFI)</a:t>
            </a:r>
            <a:endParaRPr sz="3200" dirty="0">
              <a:latin typeface="Arial"/>
              <a:cs typeface="Arial"/>
            </a:endParaRPr>
          </a:p>
        </p:txBody>
      </p:sp>
      <p:graphicFrame>
        <p:nvGraphicFramePr>
          <p:cNvPr id="5" name="object 5"/>
          <p:cNvGraphicFramePr>
            <a:graphicFrameLocks noGrp="1"/>
          </p:cNvGraphicFramePr>
          <p:nvPr/>
        </p:nvGraphicFramePr>
        <p:xfrm>
          <a:off x="5178609" y="3122143"/>
          <a:ext cx="4351019" cy="1704340"/>
        </p:xfrm>
        <a:graphic>
          <a:graphicData uri="http://schemas.openxmlformats.org/drawingml/2006/table">
            <a:tbl>
              <a:tblPr firstRow="1" bandRow="1">
                <a:tableStyleId>{2D5ABB26-0587-4C30-8999-92F81FD0307C}</a:tableStyleId>
              </a:tblPr>
              <a:tblGrid>
                <a:gridCol w="1892935">
                  <a:extLst>
                    <a:ext uri="{9D8B030D-6E8A-4147-A177-3AD203B41FA5}">
                      <a16:colId xmlns:a16="http://schemas.microsoft.com/office/drawing/2014/main" val="20000"/>
                    </a:ext>
                  </a:extLst>
                </a:gridCol>
                <a:gridCol w="1110614">
                  <a:extLst>
                    <a:ext uri="{9D8B030D-6E8A-4147-A177-3AD203B41FA5}">
                      <a16:colId xmlns:a16="http://schemas.microsoft.com/office/drawing/2014/main" val="20001"/>
                    </a:ext>
                  </a:extLst>
                </a:gridCol>
                <a:gridCol w="1347470">
                  <a:extLst>
                    <a:ext uri="{9D8B030D-6E8A-4147-A177-3AD203B41FA5}">
                      <a16:colId xmlns:a16="http://schemas.microsoft.com/office/drawing/2014/main" val="20002"/>
                    </a:ext>
                  </a:extLst>
                </a:gridCol>
              </a:tblGrid>
              <a:tr h="375285">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00000"/>
                    </a:solidFill>
                  </a:tcPr>
                </a:tc>
                <a:tc>
                  <a:txBody>
                    <a:bodyPr/>
                    <a:lstStyle/>
                    <a:p>
                      <a:pPr marL="635" algn="ctr">
                        <a:lnSpc>
                          <a:spcPct val="100000"/>
                        </a:lnSpc>
                        <a:spcBef>
                          <a:spcPts val="315"/>
                        </a:spcBef>
                      </a:pPr>
                      <a:r>
                        <a:rPr sz="1600" b="1" dirty="0">
                          <a:solidFill>
                            <a:srgbClr val="FFFFFF"/>
                          </a:solidFill>
                          <a:latin typeface="Arial"/>
                          <a:cs typeface="Arial"/>
                        </a:rPr>
                        <a:t>No </a:t>
                      </a:r>
                      <a:r>
                        <a:rPr sz="1600" b="1" spc="-25" dirty="0">
                          <a:solidFill>
                            <a:srgbClr val="FFFFFF"/>
                          </a:solidFill>
                          <a:latin typeface="Arial"/>
                          <a:cs typeface="Arial"/>
                        </a:rPr>
                        <a:t>RNI</a:t>
                      </a:r>
                      <a:endParaRPr sz="16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00000"/>
                    </a:solidFill>
                  </a:tcPr>
                </a:tc>
                <a:tc>
                  <a:txBody>
                    <a:bodyPr/>
                    <a:lstStyle/>
                    <a:p>
                      <a:pPr marL="635" algn="ctr">
                        <a:lnSpc>
                          <a:spcPct val="100000"/>
                        </a:lnSpc>
                        <a:spcBef>
                          <a:spcPts val="315"/>
                        </a:spcBef>
                      </a:pPr>
                      <a:r>
                        <a:rPr sz="1600" b="1" spc="-25" dirty="0">
                          <a:solidFill>
                            <a:srgbClr val="FFFFFF"/>
                          </a:solidFill>
                          <a:latin typeface="Arial"/>
                          <a:cs typeface="Arial"/>
                        </a:rPr>
                        <a:t>RNI</a:t>
                      </a:r>
                      <a:endParaRPr sz="16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00000"/>
                    </a:solidFill>
                  </a:tcPr>
                </a:tc>
                <a:extLst>
                  <a:ext uri="{0D108BD9-81ED-4DB2-BD59-A6C34878D82A}">
                    <a16:rowId xmlns:a16="http://schemas.microsoft.com/office/drawing/2014/main" val="10000"/>
                  </a:ext>
                </a:extLst>
              </a:tr>
              <a:tr h="375285">
                <a:tc>
                  <a:txBody>
                    <a:bodyPr/>
                    <a:lstStyle/>
                    <a:p>
                      <a:pPr marL="90805">
                        <a:lnSpc>
                          <a:spcPct val="100000"/>
                        </a:lnSpc>
                        <a:spcBef>
                          <a:spcPts val="315"/>
                        </a:spcBef>
                      </a:pPr>
                      <a:r>
                        <a:rPr sz="1600" b="1" dirty="0">
                          <a:solidFill>
                            <a:srgbClr val="262626"/>
                          </a:solidFill>
                          <a:latin typeface="Arial"/>
                          <a:cs typeface="Arial"/>
                        </a:rPr>
                        <a:t># </a:t>
                      </a:r>
                      <a:r>
                        <a:rPr sz="1600" b="1" spc="-10" dirty="0">
                          <a:solidFill>
                            <a:srgbClr val="262626"/>
                          </a:solidFill>
                          <a:latin typeface="Arial"/>
                          <a:cs typeface="Arial"/>
                        </a:rPr>
                        <a:t>Events</a:t>
                      </a:r>
                      <a:endParaRPr sz="16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E6E6"/>
                    </a:solidFill>
                  </a:tcPr>
                </a:tc>
                <a:tc>
                  <a:txBody>
                    <a:bodyPr/>
                    <a:lstStyle/>
                    <a:p>
                      <a:pPr algn="ctr">
                        <a:lnSpc>
                          <a:spcPct val="100000"/>
                        </a:lnSpc>
                        <a:spcBef>
                          <a:spcPts val="315"/>
                        </a:spcBef>
                      </a:pPr>
                      <a:r>
                        <a:rPr sz="1600" b="1" spc="-25" dirty="0">
                          <a:solidFill>
                            <a:srgbClr val="262626"/>
                          </a:solidFill>
                          <a:latin typeface="Arial"/>
                          <a:cs typeface="Arial"/>
                        </a:rPr>
                        <a:t>48</a:t>
                      </a:r>
                      <a:endParaRPr sz="16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E6E6"/>
                    </a:solidFill>
                  </a:tcPr>
                </a:tc>
                <a:tc>
                  <a:txBody>
                    <a:bodyPr/>
                    <a:lstStyle/>
                    <a:p>
                      <a:pPr algn="ctr">
                        <a:lnSpc>
                          <a:spcPct val="100000"/>
                        </a:lnSpc>
                        <a:spcBef>
                          <a:spcPts val="315"/>
                        </a:spcBef>
                      </a:pPr>
                      <a:r>
                        <a:rPr sz="1600" b="1" spc="-25" dirty="0">
                          <a:solidFill>
                            <a:srgbClr val="262626"/>
                          </a:solidFill>
                          <a:latin typeface="Arial"/>
                          <a:cs typeface="Arial"/>
                        </a:rPr>
                        <a:t>46</a:t>
                      </a:r>
                      <a:endParaRPr sz="16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E6E6"/>
                    </a:solidFill>
                  </a:tcPr>
                </a:tc>
                <a:extLst>
                  <a:ext uri="{0D108BD9-81ED-4DB2-BD59-A6C34878D82A}">
                    <a16:rowId xmlns:a16="http://schemas.microsoft.com/office/drawing/2014/main" val="10001"/>
                  </a:ext>
                </a:extLst>
              </a:tr>
              <a:tr h="578485">
                <a:tc>
                  <a:txBody>
                    <a:bodyPr/>
                    <a:lstStyle/>
                    <a:p>
                      <a:pPr marL="90805">
                        <a:lnSpc>
                          <a:spcPct val="100000"/>
                        </a:lnSpc>
                        <a:spcBef>
                          <a:spcPts val="1275"/>
                        </a:spcBef>
                      </a:pPr>
                      <a:r>
                        <a:rPr sz="1600" b="1" dirty="0">
                          <a:solidFill>
                            <a:srgbClr val="262626"/>
                          </a:solidFill>
                          <a:latin typeface="Arial"/>
                          <a:cs typeface="Arial"/>
                        </a:rPr>
                        <a:t>HR (95%CI),</a:t>
                      </a:r>
                      <a:r>
                        <a:rPr sz="1600" b="1" spc="5" dirty="0">
                          <a:solidFill>
                            <a:srgbClr val="262626"/>
                          </a:solidFill>
                          <a:latin typeface="Arial"/>
                          <a:cs typeface="Arial"/>
                        </a:rPr>
                        <a:t> </a:t>
                      </a:r>
                      <a:r>
                        <a:rPr sz="1600" b="1" spc="-10" dirty="0">
                          <a:solidFill>
                            <a:srgbClr val="262626"/>
                          </a:solidFill>
                          <a:latin typeface="Arial"/>
                          <a:cs typeface="Arial"/>
                        </a:rPr>
                        <a:t>p-</a:t>
                      </a:r>
                      <a:r>
                        <a:rPr sz="1600" b="1" spc="-50" dirty="0">
                          <a:solidFill>
                            <a:srgbClr val="262626"/>
                          </a:solidFill>
                          <a:latin typeface="Arial"/>
                          <a:cs typeface="Arial"/>
                        </a:rPr>
                        <a:t>v</a:t>
                      </a:r>
                      <a:endParaRPr sz="1600">
                        <a:latin typeface="Arial"/>
                        <a:cs typeface="Arial"/>
                      </a:endParaRPr>
                    </a:p>
                  </a:txBody>
                  <a:tcPr marL="0" marR="0" marT="1619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gridSpan="2">
                  <a:txBody>
                    <a:bodyPr/>
                    <a:lstStyle/>
                    <a:p>
                      <a:pPr marL="909319" marR="476250" indent="-427990">
                        <a:lnSpc>
                          <a:spcPct val="100000"/>
                        </a:lnSpc>
                        <a:spcBef>
                          <a:spcPts val="315"/>
                        </a:spcBef>
                      </a:pPr>
                      <a:r>
                        <a:rPr sz="1600" b="1" dirty="0">
                          <a:solidFill>
                            <a:srgbClr val="262626"/>
                          </a:solidFill>
                          <a:latin typeface="Arial"/>
                          <a:cs typeface="Arial"/>
                        </a:rPr>
                        <a:t>1.00</a:t>
                      </a:r>
                      <a:r>
                        <a:rPr sz="1600" b="1" spc="-20" dirty="0">
                          <a:solidFill>
                            <a:srgbClr val="262626"/>
                          </a:solidFill>
                          <a:latin typeface="Arial"/>
                          <a:cs typeface="Arial"/>
                        </a:rPr>
                        <a:t> </a:t>
                      </a:r>
                      <a:r>
                        <a:rPr sz="1600" b="1" dirty="0">
                          <a:solidFill>
                            <a:srgbClr val="262626"/>
                          </a:solidFill>
                          <a:latin typeface="Arial"/>
                          <a:cs typeface="Arial"/>
                        </a:rPr>
                        <a:t>(0.67,</a:t>
                      </a:r>
                      <a:r>
                        <a:rPr sz="1600" b="1" spc="-5" dirty="0">
                          <a:solidFill>
                            <a:srgbClr val="262626"/>
                          </a:solidFill>
                          <a:latin typeface="Arial"/>
                          <a:cs typeface="Arial"/>
                        </a:rPr>
                        <a:t> </a:t>
                      </a:r>
                      <a:r>
                        <a:rPr sz="1600" b="1" spc="-10" dirty="0">
                          <a:solidFill>
                            <a:srgbClr val="262626"/>
                          </a:solidFill>
                          <a:latin typeface="Arial"/>
                          <a:cs typeface="Arial"/>
                        </a:rPr>
                        <a:t>1.51) p=0.99</a:t>
                      </a:r>
                      <a:endParaRPr sz="16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9D9D9"/>
                    </a:solidFill>
                  </a:tcPr>
                </a:tc>
                <a:tc hMerge="1">
                  <a:txBody>
                    <a:bodyPr/>
                    <a:lstStyle/>
                    <a:p>
                      <a:endParaRPr/>
                    </a:p>
                  </a:txBody>
                  <a:tcPr marL="0" marR="0" marT="0" marB="0"/>
                </a:tc>
                <a:extLst>
                  <a:ext uri="{0D108BD9-81ED-4DB2-BD59-A6C34878D82A}">
                    <a16:rowId xmlns:a16="http://schemas.microsoft.com/office/drawing/2014/main" val="10002"/>
                  </a:ext>
                </a:extLst>
              </a:tr>
              <a:tr h="375285">
                <a:tc>
                  <a:txBody>
                    <a:bodyPr/>
                    <a:lstStyle/>
                    <a:p>
                      <a:pPr marL="90805">
                        <a:lnSpc>
                          <a:spcPct val="100000"/>
                        </a:lnSpc>
                        <a:spcBef>
                          <a:spcPts val="315"/>
                        </a:spcBef>
                      </a:pPr>
                      <a:r>
                        <a:rPr sz="1600" b="1" dirty="0">
                          <a:solidFill>
                            <a:srgbClr val="262626"/>
                          </a:solidFill>
                          <a:latin typeface="Arial"/>
                          <a:cs typeface="Arial"/>
                        </a:rPr>
                        <a:t>5-Year</a:t>
                      </a:r>
                      <a:r>
                        <a:rPr sz="1600" b="1" spc="-100" dirty="0">
                          <a:solidFill>
                            <a:srgbClr val="262626"/>
                          </a:solidFill>
                          <a:latin typeface="Arial"/>
                          <a:cs typeface="Arial"/>
                        </a:rPr>
                        <a:t> </a:t>
                      </a:r>
                      <a:r>
                        <a:rPr sz="1600" b="1" spc="-10" dirty="0">
                          <a:solidFill>
                            <a:srgbClr val="262626"/>
                          </a:solidFill>
                          <a:latin typeface="Arial"/>
                          <a:cs typeface="Arial"/>
                        </a:rPr>
                        <a:t>Estimate</a:t>
                      </a:r>
                      <a:endParaRPr sz="16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6E6"/>
                    </a:solidFill>
                  </a:tcPr>
                </a:tc>
                <a:tc>
                  <a:txBody>
                    <a:bodyPr/>
                    <a:lstStyle/>
                    <a:p>
                      <a:pPr algn="ctr">
                        <a:lnSpc>
                          <a:spcPct val="100000"/>
                        </a:lnSpc>
                        <a:spcBef>
                          <a:spcPts val="315"/>
                        </a:spcBef>
                      </a:pPr>
                      <a:r>
                        <a:rPr sz="1600" b="1" spc="-10" dirty="0">
                          <a:solidFill>
                            <a:srgbClr val="262626"/>
                          </a:solidFill>
                          <a:latin typeface="Arial"/>
                          <a:cs typeface="Arial"/>
                        </a:rPr>
                        <a:t>93.4%</a:t>
                      </a:r>
                      <a:endParaRPr sz="16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6E6"/>
                    </a:solidFill>
                  </a:tcPr>
                </a:tc>
                <a:tc>
                  <a:txBody>
                    <a:bodyPr/>
                    <a:lstStyle/>
                    <a:p>
                      <a:pPr algn="ctr">
                        <a:lnSpc>
                          <a:spcPct val="100000"/>
                        </a:lnSpc>
                        <a:spcBef>
                          <a:spcPts val="315"/>
                        </a:spcBef>
                      </a:pPr>
                      <a:r>
                        <a:rPr sz="1600" b="1" spc="-10" dirty="0">
                          <a:solidFill>
                            <a:srgbClr val="262626"/>
                          </a:solidFill>
                          <a:latin typeface="Arial"/>
                          <a:cs typeface="Arial"/>
                        </a:rPr>
                        <a:t>93.4%</a:t>
                      </a:r>
                      <a:endParaRPr sz="16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6E6"/>
                    </a:solidFill>
                  </a:tcPr>
                </a:tc>
                <a:extLst>
                  <a:ext uri="{0D108BD9-81ED-4DB2-BD59-A6C34878D82A}">
                    <a16:rowId xmlns:a16="http://schemas.microsoft.com/office/drawing/2014/main" val="10003"/>
                  </a:ext>
                </a:extLst>
              </a:tr>
            </a:tbl>
          </a:graphicData>
        </a:graphic>
      </p:graphicFrame>
      <p:sp>
        <p:nvSpPr>
          <p:cNvPr id="6" name="object 6"/>
          <p:cNvSpPr/>
          <p:nvPr/>
        </p:nvSpPr>
        <p:spPr>
          <a:xfrm>
            <a:off x="3030537" y="3033737"/>
            <a:ext cx="1686560" cy="765175"/>
          </a:xfrm>
          <a:custGeom>
            <a:avLst/>
            <a:gdLst/>
            <a:ahLst/>
            <a:cxnLst/>
            <a:rect l="l" t="t" r="r" b="b"/>
            <a:pathLst>
              <a:path w="1686560" h="765175">
                <a:moveTo>
                  <a:pt x="1442351" y="0"/>
                </a:moveTo>
                <a:lnTo>
                  <a:pt x="0" y="0"/>
                </a:lnTo>
                <a:lnTo>
                  <a:pt x="0" y="369328"/>
                </a:lnTo>
                <a:lnTo>
                  <a:pt x="1442351" y="369328"/>
                </a:lnTo>
                <a:lnTo>
                  <a:pt x="1442351" y="0"/>
                </a:lnTo>
                <a:close/>
              </a:path>
              <a:path w="1686560" h="765175">
                <a:moveTo>
                  <a:pt x="1686458" y="395262"/>
                </a:moveTo>
                <a:lnTo>
                  <a:pt x="704024" y="395262"/>
                </a:lnTo>
                <a:lnTo>
                  <a:pt x="704024" y="764603"/>
                </a:lnTo>
                <a:lnTo>
                  <a:pt x="1686458" y="764603"/>
                </a:lnTo>
                <a:lnTo>
                  <a:pt x="1686458" y="395262"/>
                </a:lnTo>
                <a:close/>
              </a:path>
            </a:pathLst>
          </a:custGeom>
          <a:solidFill>
            <a:srgbClr val="FFFFFF"/>
          </a:solidFill>
        </p:spPr>
        <p:txBody>
          <a:bodyPr wrap="square" lIns="0" tIns="0" rIns="0" bIns="0" rtlCol="0"/>
          <a:lstStyle/>
          <a:p>
            <a:endParaRPr/>
          </a:p>
        </p:txBody>
      </p:sp>
      <p:sp>
        <p:nvSpPr>
          <p:cNvPr id="7" name="object 7"/>
          <p:cNvSpPr txBox="1"/>
          <p:nvPr/>
        </p:nvSpPr>
        <p:spPr>
          <a:xfrm>
            <a:off x="3751722" y="3871024"/>
            <a:ext cx="822960" cy="369570"/>
          </a:xfrm>
          <a:prstGeom prst="rect">
            <a:avLst/>
          </a:prstGeom>
          <a:solidFill>
            <a:srgbClr val="FFFFFF"/>
          </a:solidFill>
        </p:spPr>
        <p:txBody>
          <a:bodyPr vert="horz" wrap="square" lIns="0" tIns="39370" rIns="0" bIns="0" rtlCol="0">
            <a:spAutoFit/>
          </a:bodyPr>
          <a:lstStyle/>
          <a:p>
            <a:pPr marL="213995">
              <a:lnSpc>
                <a:spcPct val="100000"/>
              </a:lnSpc>
              <a:spcBef>
                <a:spcPts val="310"/>
              </a:spcBef>
            </a:pPr>
            <a:r>
              <a:rPr sz="1800" b="1" spc="-25" dirty="0">
                <a:latin typeface="Arial"/>
                <a:cs typeface="Arial"/>
              </a:rPr>
              <a:t>RNI</a:t>
            </a:r>
            <a:endParaRPr sz="1800">
              <a:latin typeface="Arial"/>
              <a:cs typeface="Arial"/>
            </a:endParaRPr>
          </a:p>
        </p:txBody>
      </p:sp>
      <p:sp>
        <p:nvSpPr>
          <p:cNvPr id="8" name="object 8"/>
          <p:cNvSpPr txBox="1"/>
          <p:nvPr/>
        </p:nvSpPr>
        <p:spPr>
          <a:xfrm>
            <a:off x="3192879" y="2939483"/>
            <a:ext cx="1426845" cy="815975"/>
          </a:xfrm>
          <a:prstGeom prst="rect">
            <a:avLst/>
          </a:prstGeom>
        </p:spPr>
        <p:txBody>
          <a:bodyPr vert="horz" wrap="square" lIns="0" tIns="133350" rIns="0" bIns="0" rtlCol="0">
            <a:spAutoFit/>
          </a:bodyPr>
          <a:lstStyle/>
          <a:p>
            <a:pPr marL="12700">
              <a:lnSpc>
                <a:spcPct val="100000"/>
              </a:lnSpc>
              <a:spcBef>
                <a:spcPts val="1050"/>
              </a:spcBef>
            </a:pPr>
            <a:r>
              <a:rPr sz="1800" b="1" spc="-10" dirty="0">
                <a:latin typeface="Arial"/>
                <a:cs typeface="Arial"/>
              </a:rPr>
              <a:t>Treatment</a:t>
            </a:r>
            <a:endParaRPr sz="1800">
              <a:latin typeface="Arial"/>
              <a:cs typeface="Arial"/>
            </a:endParaRPr>
          </a:p>
          <a:p>
            <a:pPr marL="651510">
              <a:lnSpc>
                <a:spcPct val="100000"/>
              </a:lnSpc>
              <a:spcBef>
                <a:spcPts val="955"/>
              </a:spcBef>
            </a:pPr>
            <a:r>
              <a:rPr sz="1800" b="1" dirty="0">
                <a:latin typeface="Arial"/>
                <a:cs typeface="Arial"/>
              </a:rPr>
              <a:t>No </a:t>
            </a:r>
            <a:r>
              <a:rPr sz="1800" b="1" spc="-25" dirty="0">
                <a:latin typeface="Arial"/>
                <a:cs typeface="Arial"/>
              </a:rPr>
              <a:t>RNI</a:t>
            </a:r>
            <a:endParaRPr sz="1800">
              <a:latin typeface="Arial"/>
              <a:cs typeface="Arial"/>
            </a:endParaRPr>
          </a:p>
        </p:txBody>
      </p:sp>
      <p:sp>
        <p:nvSpPr>
          <p:cNvPr id="9" name="object 9"/>
          <p:cNvSpPr/>
          <p:nvPr/>
        </p:nvSpPr>
        <p:spPr>
          <a:xfrm>
            <a:off x="1805438" y="1740584"/>
            <a:ext cx="339090" cy="3383279"/>
          </a:xfrm>
          <a:custGeom>
            <a:avLst/>
            <a:gdLst/>
            <a:ahLst/>
            <a:cxnLst/>
            <a:rect l="l" t="t" r="r" b="b"/>
            <a:pathLst>
              <a:path w="339089" h="3383279">
                <a:moveTo>
                  <a:pt x="338554" y="0"/>
                </a:moveTo>
                <a:lnTo>
                  <a:pt x="338554" y="3382692"/>
                </a:lnTo>
                <a:lnTo>
                  <a:pt x="0" y="3382692"/>
                </a:lnTo>
                <a:lnTo>
                  <a:pt x="0" y="0"/>
                </a:lnTo>
                <a:lnTo>
                  <a:pt x="338554" y="0"/>
                </a:lnTo>
                <a:close/>
              </a:path>
            </a:pathLst>
          </a:custGeom>
          <a:solidFill>
            <a:srgbClr val="FFFFFF"/>
          </a:solidFill>
        </p:spPr>
        <p:txBody>
          <a:bodyPr wrap="square" lIns="0" tIns="0" rIns="0" bIns="0" rtlCol="0"/>
          <a:lstStyle/>
          <a:p>
            <a:endParaRPr/>
          </a:p>
        </p:txBody>
      </p:sp>
      <p:sp>
        <p:nvSpPr>
          <p:cNvPr id="10" name="object 10"/>
          <p:cNvSpPr txBox="1"/>
          <p:nvPr/>
        </p:nvSpPr>
        <p:spPr>
          <a:xfrm>
            <a:off x="1852093" y="2120863"/>
            <a:ext cx="252729" cy="2622550"/>
          </a:xfrm>
          <a:prstGeom prst="rect">
            <a:avLst/>
          </a:prstGeom>
        </p:spPr>
        <p:txBody>
          <a:bodyPr vert="vert270" wrap="square" lIns="0" tIns="0" rIns="0" bIns="0" rtlCol="0">
            <a:spAutoFit/>
          </a:bodyPr>
          <a:lstStyle/>
          <a:p>
            <a:pPr marL="12700">
              <a:lnSpc>
                <a:spcPts val="1870"/>
              </a:lnSpc>
            </a:pPr>
            <a:r>
              <a:rPr sz="1600" b="1" dirty="0">
                <a:latin typeface="Arial"/>
                <a:cs typeface="Arial"/>
              </a:rPr>
              <a:t>Distant</a:t>
            </a:r>
            <a:r>
              <a:rPr sz="1600" b="1" spc="10" dirty="0">
                <a:latin typeface="Arial"/>
                <a:cs typeface="Arial"/>
              </a:rPr>
              <a:t> </a:t>
            </a:r>
            <a:r>
              <a:rPr sz="1600" b="1" spc="-10" dirty="0">
                <a:latin typeface="Arial"/>
                <a:cs typeface="Arial"/>
              </a:rPr>
              <a:t>Recurrence-</a:t>
            </a:r>
            <a:r>
              <a:rPr sz="1600" b="1" dirty="0">
                <a:latin typeface="Arial"/>
                <a:cs typeface="Arial"/>
              </a:rPr>
              <a:t>Free</a:t>
            </a:r>
            <a:r>
              <a:rPr sz="1600" b="1" spc="20" dirty="0">
                <a:latin typeface="Arial"/>
                <a:cs typeface="Arial"/>
              </a:rPr>
              <a:t> </a:t>
            </a:r>
            <a:r>
              <a:rPr sz="1600" b="1" spc="-50" dirty="0">
                <a:latin typeface="Arial"/>
                <a:cs typeface="Arial"/>
              </a:rPr>
              <a:t>%</a:t>
            </a:r>
            <a:endParaRPr sz="1600">
              <a:latin typeface="Arial"/>
              <a:cs typeface="Arial"/>
            </a:endParaRPr>
          </a:p>
        </p:txBody>
      </p:sp>
      <p:sp>
        <p:nvSpPr>
          <p:cNvPr id="11" name="object 11"/>
          <p:cNvSpPr/>
          <p:nvPr/>
        </p:nvSpPr>
        <p:spPr>
          <a:xfrm>
            <a:off x="1651518" y="5770641"/>
            <a:ext cx="1104265" cy="462280"/>
          </a:xfrm>
          <a:custGeom>
            <a:avLst/>
            <a:gdLst/>
            <a:ahLst/>
            <a:cxnLst/>
            <a:rect l="l" t="t" r="r" b="b"/>
            <a:pathLst>
              <a:path w="1104264" h="462279">
                <a:moveTo>
                  <a:pt x="1104124" y="461664"/>
                </a:moveTo>
                <a:lnTo>
                  <a:pt x="0" y="461664"/>
                </a:lnTo>
                <a:lnTo>
                  <a:pt x="0" y="0"/>
                </a:lnTo>
                <a:lnTo>
                  <a:pt x="1104124" y="0"/>
                </a:lnTo>
                <a:lnTo>
                  <a:pt x="1104124" y="461664"/>
                </a:lnTo>
                <a:close/>
              </a:path>
            </a:pathLst>
          </a:custGeom>
          <a:solidFill>
            <a:srgbClr val="FFFFFF"/>
          </a:solidFill>
        </p:spPr>
        <p:txBody>
          <a:bodyPr wrap="square" lIns="0" tIns="0" rIns="0" bIns="0" rtlCol="0"/>
          <a:lstStyle/>
          <a:p>
            <a:endParaRPr/>
          </a:p>
        </p:txBody>
      </p:sp>
      <p:sp>
        <p:nvSpPr>
          <p:cNvPr id="12" name="object 12"/>
          <p:cNvSpPr txBox="1"/>
          <p:nvPr/>
        </p:nvSpPr>
        <p:spPr>
          <a:xfrm>
            <a:off x="1936880" y="5799451"/>
            <a:ext cx="534035" cy="391160"/>
          </a:xfrm>
          <a:prstGeom prst="rect">
            <a:avLst/>
          </a:prstGeom>
        </p:spPr>
        <p:txBody>
          <a:bodyPr vert="horz" wrap="square" lIns="0" tIns="12700" rIns="0" bIns="0" rtlCol="0">
            <a:spAutoFit/>
          </a:bodyPr>
          <a:lstStyle/>
          <a:p>
            <a:pPr marL="135255" marR="5080" indent="-123189">
              <a:lnSpc>
                <a:spcPct val="100000"/>
              </a:lnSpc>
              <a:spcBef>
                <a:spcPts val="100"/>
              </a:spcBef>
            </a:pPr>
            <a:r>
              <a:rPr sz="1200" b="1" dirty="0">
                <a:solidFill>
                  <a:srgbClr val="3333CC"/>
                </a:solidFill>
                <a:latin typeface="Arial"/>
                <a:cs typeface="Arial"/>
              </a:rPr>
              <a:t>No </a:t>
            </a:r>
            <a:r>
              <a:rPr sz="1200" b="1" spc="-25" dirty="0">
                <a:solidFill>
                  <a:srgbClr val="3333CC"/>
                </a:solidFill>
                <a:latin typeface="Arial"/>
                <a:cs typeface="Arial"/>
              </a:rPr>
              <a:t>RNI </a:t>
            </a:r>
            <a:r>
              <a:rPr sz="1200" b="1" spc="-25" dirty="0">
                <a:solidFill>
                  <a:srgbClr val="FF0000"/>
                </a:solidFill>
                <a:latin typeface="Arial"/>
                <a:cs typeface="Arial"/>
              </a:rPr>
              <a:t>RNI</a:t>
            </a:r>
            <a:endParaRPr sz="1200">
              <a:latin typeface="Arial"/>
              <a:cs typeface="Arial"/>
            </a:endParaRPr>
          </a:p>
        </p:txBody>
      </p:sp>
      <p:sp>
        <p:nvSpPr>
          <p:cNvPr id="13" name="object 13"/>
          <p:cNvSpPr txBox="1">
            <a:spLocks noGrp="1"/>
          </p:cNvSpPr>
          <p:nvPr>
            <p:ph type="ftr" sz="quarter" idx="5"/>
          </p:nvPr>
        </p:nvSpPr>
        <p:spPr>
          <a:xfrm>
            <a:off x="10248262" y="6437588"/>
            <a:ext cx="735329" cy="152400"/>
          </a:xfrm>
          <a:prstGeom prst="rect">
            <a:avLst/>
          </a:prstGeom>
        </p:spPr>
        <p:txBody>
          <a:bodyPr vert="horz" wrap="square" lIns="0" tIns="0" rIns="0" bIns="0" rtlCol="0">
            <a:spAutoFit/>
          </a:bodyPr>
          <a:lstStyle>
            <a:defPPr>
              <a:defRPr kern="0"/>
            </a:defPPr>
            <a:lvl1pPr>
              <a:defRPr sz="1000" b="0" i="0">
                <a:solidFill>
                  <a:srgbClr val="595959"/>
                </a:solidFill>
                <a:latin typeface="Arial"/>
                <a:cs typeface="Arial"/>
              </a:defRPr>
            </a:lvl1pPr>
          </a:lstStyle>
          <a:p>
            <a:pPr marL="12700">
              <a:lnSpc>
                <a:spcPts val="1050"/>
              </a:lnSpc>
            </a:pPr>
            <a:r>
              <a:rPr lang="en-US" spc="-85"/>
              <a:t>Dec</a:t>
            </a:r>
            <a:r>
              <a:rPr lang="en-US" spc="-40"/>
              <a:t> </a:t>
            </a:r>
            <a:r>
              <a:rPr lang="en-US" spc="-50"/>
              <a:t>5-</a:t>
            </a:r>
            <a:r>
              <a:rPr lang="en-US" spc="-40"/>
              <a:t>9, 2023</a:t>
            </a:r>
            <a:endParaRPr spc="-40" dirty="0"/>
          </a:p>
        </p:txBody>
      </p:sp>
      <p:sp>
        <p:nvSpPr>
          <p:cNvPr id="14" name="object 14"/>
          <p:cNvSpPr txBox="1"/>
          <p:nvPr/>
        </p:nvSpPr>
        <p:spPr>
          <a:xfrm>
            <a:off x="1895550" y="6673490"/>
            <a:ext cx="7334250" cy="139700"/>
          </a:xfrm>
          <a:prstGeom prst="rect">
            <a:avLst/>
          </a:prstGeom>
        </p:spPr>
        <p:txBody>
          <a:bodyPr vert="horz" wrap="square" lIns="0" tIns="0" rIns="0" bIns="0" rtlCol="0">
            <a:spAutoFit/>
          </a:bodyPr>
          <a:lstStyle/>
          <a:p>
            <a:pPr marL="12700">
              <a:lnSpc>
                <a:spcPts val="955"/>
              </a:lnSpc>
            </a:pPr>
            <a:r>
              <a:rPr sz="900" b="1" spc="-90" dirty="0">
                <a:solidFill>
                  <a:srgbClr val="FFFFFF"/>
                </a:solidFill>
                <a:latin typeface="Arial"/>
                <a:cs typeface="Arial"/>
              </a:rPr>
              <a:t>This</a:t>
            </a:r>
            <a:r>
              <a:rPr sz="900" b="1" spc="-40" dirty="0">
                <a:solidFill>
                  <a:srgbClr val="FFFFFF"/>
                </a:solidFill>
                <a:latin typeface="Arial"/>
                <a:cs typeface="Arial"/>
              </a:rPr>
              <a:t> </a:t>
            </a:r>
            <a:r>
              <a:rPr sz="900" b="1" spc="-60" dirty="0">
                <a:solidFill>
                  <a:srgbClr val="FFFFFF"/>
                </a:solidFill>
                <a:latin typeface="Arial"/>
                <a:cs typeface="Arial"/>
              </a:rPr>
              <a:t>presentation</a:t>
            </a:r>
            <a:r>
              <a:rPr sz="900" b="1" spc="-35" dirty="0">
                <a:solidFill>
                  <a:srgbClr val="FFFFFF"/>
                </a:solidFill>
                <a:latin typeface="Arial"/>
                <a:cs typeface="Arial"/>
              </a:rPr>
              <a:t> </a:t>
            </a:r>
            <a:r>
              <a:rPr sz="900" b="1" spc="-90" dirty="0">
                <a:solidFill>
                  <a:srgbClr val="FFFFFF"/>
                </a:solidFill>
                <a:latin typeface="Arial"/>
                <a:cs typeface="Arial"/>
              </a:rPr>
              <a:t>is</a:t>
            </a:r>
            <a:r>
              <a:rPr sz="900" b="1" spc="-40" dirty="0">
                <a:solidFill>
                  <a:srgbClr val="FFFFFF"/>
                </a:solidFill>
                <a:latin typeface="Arial"/>
                <a:cs typeface="Arial"/>
              </a:rPr>
              <a:t> </a:t>
            </a:r>
            <a:r>
              <a:rPr sz="900" b="1" spc="-45" dirty="0">
                <a:solidFill>
                  <a:srgbClr val="FFFFFF"/>
                </a:solidFill>
                <a:latin typeface="Arial"/>
                <a:cs typeface="Arial"/>
              </a:rPr>
              <a:t>the</a:t>
            </a:r>
            <a:r>
              <a:rPr sz="900" b="1" spc="-35" dirty="0">
                <a:solidFill>
                  <a:srgbClr val="FFFFFF"/>
                </a:solidFill>
                <a:latin typeface="Arial"/>
                <a:cs typeface="Arial"/>
              </a:rPr>
              <a:t> </a:t>
            </a:r>
            <a:r>
              <a:rPr sz="900" b="1" spc="-50" dirty="0">
                <a:solidFill>
                  <a:srgbClr val="FFFFFF"/>
                </a:solidFill>
                <a:latin typeface="Arial"/>
                <a:cs typeface="Arial"/>
              </a:rPr>
              <a:t>intellectual</a:t>
            </a:r>
            <a:r>
              <a:rPr sz="900" b="1" spc="-35" dirty="0">
                <a:solidFill>
                  <a:srgbClr val="FFFFFF"/>
                </a:solidFill>
                <a:latin typeface="Arial"/>
                <a:cs typeface="Arial"/>
              </a:rPr>
              <a:t> </a:t>
            </a:r>
            <a:r>
              <a:rPr sz="900" b="1" spc="-55" dirty="0">
                <a:solidFill>
                  <a:srgbClr val="FFFFFF"/>
                </a:solidFill>
                <a:latin typeface="Arial"/>
                <a:cs typeface="Arial"/>
              </a:rPr>
              <a:t>property</a:t>
            </a:r>
            <a:r>
              <a:rPr sz="900" b="1" spc="-40" dirty="0">
                <a:solidFill>
                  <a:srgbClr val="FFFFFF"/>
                </a:solidFill>
                <a:latin typeface="Arial"/>
                <a:cs typeface="Arial"/>
              </a:rPr>
              <a:t> </a:t>
            </a:r>
            <a:r>
              <a:rPr sz="900" b="1" spc="-45" dirty="0">
                <a:solidFill>
                  <a:srgbClr val="FFFFFF"/>
                </a:solidFill>
                <a:latin typeface="Arial"/>
                <a:cs typeface="Arial"/>
              </a:rPr>
              <a:t>of</a:t>
            </a:r>
            <a:r>
              <a:rPr sz="900" b="1" spc="-35" dirty="0">
                <a:solidFill>
                  <a:srgbClr val="FFFFFF"/>
                </a:solidFill>
                <a:latin typeface="Arial"/>
                <a:cs typeface="Arial"/>
              </a:rPr>
              <a:t> </a:t>
            </a:r>
            <a:r>
              <a:rPr sz="900" b="1" spc="-45" dirty="0">
                <a:solidFill>
                  <a:srgbClr val="FFFFFF"/>
                </a:solidFill>
                <a:latin typeface="Arial"/>
                <a:cs typeface="Arial"/>
              </a:rPr>
              <a:t>the</a:t>
            </a:r>
            <a:r>
              <a:rPr sz="900" b="1" spc="-35" dirty="0">
                <a:solidFill>
                  <a:srgbClr val="FFFFFF"/>
                </a:solidFill>
                <a:latin typeface="Arial"/>
                <a:cs typeface="Arial"/>
              </a:rPr>
              <a:t> </a:t>
            </a:r>
            <a:r>
              <a:rPr sz="900" b="1" spc="-30" dirty="0">
                <a:solidFill>
                  <a:srgbClr val="FFFFFF"/>
                </a:solidFill>
                <a:latin typeface="Arial"/>
                <a:cs typeface="Arial"/>
              </a:rPr>
              <a:t>author.</a:t>
            </a:r>
            <a:r>
              <a:rPr sz="900" b="1" spc="430" dirty="0">
                <a:solidFill>
                  <a:srgbClr val="FFFFFF"/>
                </a:solidFill>
                <a:latin typeface="Arial"/>
                <a:cs typeface="Arial"/>
              </a:rPr>
              <a:t> </a:t>
            </a:r>
            <a:r>
              <a:rPr sz="900" b="1" spc="-75" dirty="0">
                <a:solidFill>
                  <a:srgbClr val="FFFFFF"/>
                </a:solidFill>
                <a:latin typeface="Arial"/>
                <a:cs typeface="Arial"/>
              </a:rPr>
              <a:t>Contact</a:t>
            </a:r>
            <a:r>
              <a:rPr sz="900" b="1" spc="-35" dirty="0">
                <a:solidFill>
                  <a:srgbClr val="FFFFFF"/>
                </a:solidFill>
                <a:latin typeface="Arial"/>
                <a:cs typeface="Arial"/>
              </a:rPr>
              <a:t> </a:t>
            </a:r>
            <a:r>
              <a:rPr sz="900" b="1" spc="-75" dirty="0">
                <a:solidFill>
                  <a:srgbClr val="FFFFFF"/>
                </a:solidFill>
                <a:latin typeface="Arial"/>
                <a:cs typeface="Arial"/>
              </a:rPr>
              <a:t>Dr.</a:t>
            </a:r>
            <a:r>
              <a:rPr sz="900" b="1" spc="-40" dirty="0">
                <a:solidFill>
                  <a:srgbClr val="FFFFFF"/>
                </a:solidFill>
                <a:latin typeface="Arial"/>
                <a:cs typeface="Arial"/>
              </a:rPr>
              <a:t> </a:t>
            </a:r>
            <a:r>
              <a:rPr sz="900" b="1" spc="-70" dirty="0">
                <a:solidFill>
                  <a:srgbClr val="FFFFFF"/>
                </a:solidFill>
                <a:latin typeface="Arial"/>
                <a:cs typeface="Arial"/>
              </a:rPr>
              <a:t>Mamounas</a:t>
            </a:r>
            <a:r>
              <a:rPr sz="900" b="1" spc="-35" dirty="0">
                <a:solidFill>
                  <a:srgbClr val="FFFFFF"/>
                </a:solidFill>
                <a:latin typeface="Arial"/>
                <a:cs typeface="Arial"/>
              </a:rPr>
              <a:t> </a:t>
            </a:r>
            <a:r>
              <a:rPr sz="900" b="1" dirty="0">
                <a:solidFill>
                  <a:srgbClr val="FFFFFF"/>
                </a:solidFill>
                <a:latin typeface="Arial"/>
                <a:cs typeface="Arial"/>
              </a:rPr>
              <a:t>at</a:t>
            </a:r>
            <a:r>
              <a:rPr sz="900" b="1" spc="105" dirty="0">
                <a:solidFill>
                  <a:srgbClr val="FFFFFF"/>
                </a:solidFill>
                <a:latin typeface="Arial"/>
                <a:cs typeface="Arial"/>
              </a:rPr>
              <a:t> </a:t>
            </a:r>
            <a:r>
              <a:rPr sz="900" b="1" spc="-80" dirty="0">
                <a:solidFill>
                  <a:srgbClr val="F58A39"/>
                </a:solidFill>
                <a:latin typeface="Arial"/>
                <a:cs typeface="Arial"/>
                <a:hlinkClick r:id="rId3"/>
              </a:rPr>
              <a:t>epmamounas@aol.com</a:t>
            </a:r>
            <a:r>
              <a:rPr sz="900" b="1" spc="40" dirty="0">
                <a:solidFill>
                  <a:srgbClr val="F58A39"/>
                </a:solidFill>
                <a:latin typeface="Arial"/>
                <a:cs typeface="Arial"/>
              </a:rPr>
              <a:t> </a:t>
            </a:r>
            <a:r>
              <a:rPr sz="900" b="1" spc="-50" dirty="0">
                <a:solidFill>
                  <a:srgbClr val="FFFFFF"/>
                </a:solidFill>
                <a:latin typeface="Arial"/>
                <a:cs typeface="Arial"/>
              </a:rPr>
              <a:t>for</a:t>
            </a:r>
            <a:r>
              <a:rPr sz="900" b="1" spc="-35" dirty="0">
                <a:solidFill>
                  <a:srgbClr val="FFFFFF"/>
                </a:solidFill>
                <a:latin typeface="Arial"/>
                <a:cs typeface="Arial"/>
              </a:rPr>
              <a:t> </a:t>
            </a:r>
            <a:r>
              <a:rPr sz="900" b="1" spc="-80" dirty="0">
                <a:solidFill>
                  <a:srgbClr val="FFFFFF"/>
                </a:solidFill>
                <a:latin typeface="Arial"/>
                <a:cs typeface="Arial"/>
              </a:rPr>
              <a:t>permission</a:t>
            </a:r>
            <a:r>
              <a:rPr sz="900" b="1" spc="-40" dirty="0">
                <a:solidFill>
                  <a:srgbClr val="FFFFFF"/>
                </a:solidFill>
                <a:latin typeface="Arial"/>
                <a:cs typeface="Arial"/>
              </a:rPr>
              <a:t> </a:t>
            </a:r>
            <a:r>
              <a:rPr sz="900" b="1" spc="-35" dirty="0">
                <a:solidFill>
                  <a:srgbClr val="FFFFFF"/>
                </a:solidFill>
                <a:latin typeface="Arial"/>
                <a:cs typeface="Arial"/>
              </a:rPr>
              <a:t>to </a:t>
            </a:r>
            <a:r>
              <a:rPr sz="900" b="1" spc="-45" dirty="0">
                <a:solidFill>
                  <a:srgbClr val="FFFFFF"/>
                </a:solidFill>
                <a:latin typeface="Arial"/>
                <a:cs typeface="Arial"/>
              </a:rPr>
              <a:t>reprint</a:t>
            </a:r>
            <a:r>
              <a:rPr sz="900" b="1" spc="-35" dirty="0">
                <a:solidFill>
                  <a:srgbClr val="FFFFFF"/>
                </a:solidFill>
                <a:latin typeface="Arial"/>
                <a:cs typeface="Arial"/>
              </a:rPr>
              <a:t> and/or</a:t>
            </a:r>
            <a:r>
              <a:rPr sz="900" b="1" spc="-40" dirty="0">
                <a:solidFill>
                  <a:srgbClr val="FFFFFF"/>
                </a:solidFill>
                <a:latin typeface="Arial"/>
                <a:cs typeface="Arial"/>
              </a:rPr>
              <a:t> </a:t>
            </a:r>
            <a:r>
              <a:rPr sz="900" b="1" spc="-10" dirty="0">
                <a:solidFill>
                  <a:srgbClr val="FFFFFF"/>
                </a:solidFill>
                <a:latin typeface="Arial"/>
                <a:cs typeface="Arial"/>
              </a:rPr>
              <a:t>distribute.</a:t>
            </a:r>
            <a:endParaRPr sz="9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7537B-FB8D-B788-E7E3-C06F07067A1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B5F7F49-7DB8-2346-616F-B76F7155F29D}"/>
              </a:ext>
            </a:extLst>
          </p:cNvPr>
          <p:cNvPicPr>
            <a:picLocks noChangeAspect="1"/>
          </p:cNvPicPr>
          <p:nvPr/>
        </p:nvPicPr>
        <p:blipFill rotWithShape="1">
          <a:blip r:embed="rId2"/>
          <a:srcRect l="11500" t="31103" r="9000" b="16650"/>
          <a:stretch/>
        </p:blipFill>
        <p:spPr>
          <a:xfrm>
            <a:off x="15240" y="1534444"/>
            <a:ext cx="12192000" cy="4504906"/>
          </a:xfrm>
          <a:prstGeom prst="rect">
            <a:avLst/>
          </a:prstGeom>
        </p:spPr>
      </p:pic>
      <p:sp>
        <p:nvSpPr>
          <p:cNvPr id="4" name="TextBox 3">
            <a:extLst>
              <a:ext uri="{FF2B5EF4-FFF2-40B4-BE49-F238E27FC236}">
                <a16:creationId xmlns:a16="http://schemas.microsoft.com/office/drawing/2014/main" id="{6B577A15-B1B2-89B7-565D-FA79A0B13AB2}"/>
              </a:ext>
            </a:extLst>
          </p:cNvPr>
          <p:cNvSpPr txBox="1"/>
          <p:nvPr/>
        </p:nvSpPr>
        <p:spPr>
          <a:xfrm>
            <a:off x="426720" y="635284"/>
            <a:ext cx="11490960" cy="646331"/>
          </a:xfrm>
          <a:prstGeom prst="rect">
            <a:avLst/>
          </a:prstGeom>
          <a:noFill/>
        </p:spPr>
        <p:txBody>
          <a:bodyPr wrap="square" rtlCol="0">
            <a:spAutoFit/>
          </a:bodyPr>
          <a:lstStyle/>
          <a:p>
            <a:r>
              <a:rPr lang="en-US" sz="3600" b="1" dirty="0">
                <a:solidFill>
                  <a:srgbClr val="002060"/>
                </a:solidFill>
              </a:rPr>
              <a:t>From St. Gallen International Consensus Guidelines - 2019</a:t>
            </a:r>
          </a:p>
        </p:txBody>
      </p:sp>
      <p:sp>
        <p:nvSpPr>
          <p:cNvPr id="5" name="TextBox 4">
            <a:extLst>
              <a:ext uri="{FF2B5EF4-FFF2-40B4-BE49-F238E27FC236}">
                <a16:creationId xmlns:a16="http://schemas.microsoft.com/office/drawing/2014/main" id="{983A6DEE-4D63-68E3-73F7-0B1A32CD87D9}"/>
              </a:ext>
            </a:extLst>
          </p:cNvPr>
          <p:cNvSpPr txBox="1"/>
          <p:nvPr/>
        </p:nvSpPr>
        <p:spPr>
          <a:xfrm>
            <a:off x="4221032" y="6550223"/>
            <a:ext cx="3749937" cy="307777"/>
          </a:xfrm>
          <a:prstGeom prst="rect">
            <a:avLst/>
          </a:prstGeom>
          <a:noFill/>
        </p:spPr>
        <p:txBody>
          <a:bodyPr wrap="none" rtlCol="0">
            <a:spAutoFit/>
          </a:bodyPr>
          <a:lstStyle/>
          <a:p>
            <a:pPr algn="ctr"/>
            <a:r>
              <a:rPr lang="en-US" sz="1400" dirty="0"/>
              <a:t>Burstein HJ et al. </a:t>
            </a:r>
            <a:r>
              <a:rPr lang="en-US" sz="1400" i="1" dirty="0"/>
              <a:t>Ann Oncol. </a:t>
            </a:r>
            <a:r>
              <a:rPr lang="en-US" sz="1400" dirty="0"/>
              <a:t>2019;30:1541-1557.</a:t>
            </a:r>
          </a:p>
        </p:txBody>
      </p:sp>
    </p:spTree>
    <p:extLst>
      <p:ext uri="{BB962C8B-B14F-4D97-AF65-F5344CB8AC3E}">
        <p14:creationId xmlns:p14="http://schemas.microsoft.com/office/powerpoint/2010/main" val="2314283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97F7B-E45E-480F-A0F2-C315A4367B48}"/>
              </a:ext>
            </a:extLst>
          </p:cNvPr>
          <p:cNvSpPr>
            <a:spLocks noGrp="1"/>
          </p:cNvSpPr>
          <p:nvPr>
            <p:ph type="title"/>
          </p:nvPr>
        </p:nvSpPr>
        <p:spPr>
          <a:xfrm>
            <a:off x="539646" y="466713"/>
            <a:ext cx="11194904" cy="1325563"/>
          </a:xfrm>
        </p:spPr>
        <p:txBody>
          <a:bodyPr>
            <a:normAutofit/>
          </a:bodyPr>
          <a:lstStyle/>
          <a:p>
            <a:pPr algn="ctr"/>
            <a:r>
              <a:rPr lang="en-US" sz="4000" b="1" dirty="0">
                <a:solidFill>
                  <a:srgbClr val="002060"/>
                </a:solidFill>
                <a:latin typeface="+mn-lt"/>
              </a:rPr>
              <a:t>Estimating Local Recurrence Risk for Breast Conserving Surgery/Mastectomy</a:t>
            </a:r>
          </a:p>
        </p:txBody>
      </p:sp>
      <p:sp>
        <p:nvSpPr>
          <p:cNvPr id="3" name="TextBox 2">
            <a:extLst>
              <a:ext uri="{FF2B5EF4-FFF2-40B4-BE49-F238E27FC236}">
                <a16:creationId xmlns:a16="http://schemas.microsoft.com/office/drawing/2014/main" id="{A1EEC33D-E824-4762-BD97-4A9FB4A1EFD5}"/>
              </a:ext>
            </a:extLst>
          </p:cNvPr>
          <p:cNvSpPr txBox="1"/>
          <p:nvPr/>
        </p:nvSpPr>
        <p:spPr>
          <a:xfrm>
            <a:off x="7899816" y="1917500"/>
            <a:ext cx="3221010" cy="1569660"/>
          </a:xfrm>
          <a:prstGeom prst="rect">
            <a:avLst/>
          </a:prstGeom>
          <a:solidFill>
            <a:schemeClr val="tx1"/>
          </a:solidFill>
          <a:ln>
            <a:solidFill>
              <a:srgbClr val="FF0000"/>
            </a:solidFill>
          </a:ln>
        </p:spPr>
        <p:txBody>
          <a:bodyPr wrap="none" rtlCol="0">
            <a:spAutoFit/>
          </a:bodyPr>
          <a:lstStyle/>
          <a:p>
            <a:r>
              <a:rPr lang="en-US" sz="2400" b="1" u="sng" dirty="0">
                <a:solidFill>
                  <a:srgbClr val="FF0000"/>
                </a:solidFill>
              </a:rPr>
              <a:t>Adjust up for:</a:t>
            </a:r>
          </a:p>
          <a:p>
            <a:r>
              <a:rPr lang="en-US" sz="2400" dirty="0">
                <a:solidFill>
                  <a:srgbClr val="FF0000"/>
                </a:solidFill>
              </a:rPr>
              <a:t>Biology – TNBC, HER2(+)</a:t>
            </a:r>
          </a:p>
          <a:p>
            <a:r>
              <a:rPr lang="en-US" sz="2400" dirty="0">
                <a:solidFill>
                  <a:srgbClr val="FF0000"/>
                </a:solidFill>
              </a:rPr>
              <a:t>Age &lt; 45</a:t>
            </a:r>
          </a:p>
          <a:p>
            <a:r>
              <a:rPr lang="en-US" sz="2400" dirty="0">
                <a:solidFill>
                  <a:srgbClr val="FF0000"/>
                </a:solidFill>
              </a:rPr>
              <a:t>Genetic predisposition</a:t>
            </a:r>
          </a:p>
        </p:txBody>
      </p:sp>
      <p:sp>
        <p:nvSpPr>
          <p:cNvPr id="5" name="TextBox 4">
            <a:extLst>
              <a:ext uri="{FF2B5EF4-FFF2-40B4-BE49-F238E27FC236}">
                <a16:creationId xmlns:a16="http://schemas.microsoft.com/office/drawing/2014/main" id="{6C8152B0-E4D5-465B-BE92-384D4610F596}"/>
              </a:ext>
            </a:extLst>
          </p:cNvPr>
          <p:cNvSpPr txBox="1"/>
          <p:nvPr/>
        </p:nvSpPr>
        <p:spPr>
          <a:xfrm>
            <a:off x="8222143" y="4275165"/>
            <a:ext cx="2480423" cy="1200329"/>
          </a:xfrm>
          <a:prstGeom prst="rect">
            <a:avLst/>
          </a:prstGeom>
          <a:solidFill>
            <a:schemeClr val="tx1"/>
          </a:solidFill>
          <a:ln>
            <a:solidFill>
              <a:srgbClr val="00FF00"/>
            </a:solidFill>
          </a:ln>
        </p:spPr>
        <p:txBody>
          <a:bodyPr wrap="none" rtlCol="0">
            <a:spAutoFit/>
          </a:bodyPr>
          <a:lstStyle/>
          <a:p>
            <a:r>
              <a:rPr lang="en-US" sz="2400" b="1" u="sng" dirty="0">
                <a:solidFill>
                  <a:srgbClr val="00FF00"/>
                </a:solidFill>
              </a:rPr>
              <a:t>Adjust down for:</a:t>
            </a:r>
          </a:p>
          <a:p>
            <a:r>
              <a:rPr lang="en-US" sz="2400" dirty="0">
                <a:solidFill>
                  <a:srgbClr val="00FF00"/>
                </a:solidFill>
              </a:rPr>
              <a:t>Age &gt; 50</a:t>
            </a:r>
          </a:p>
          <a:p>
            <a:r>
              <a:rPr lang="en-US" sz="2400" dirty="0">
                <a:solidFill>
                  <a:srgbClr val="00FF00"/>
                </a:solidFill>
              </a:rPr>
              <a:t>Endocrine therapy</a:t>
            </a:r>
          </a:p>
        </p:txBody>
      </p:sp>
      <p:sp>
        <p:nvSpPr>
          <p:cNvPr id="6" name="TextBox 5">
            <a:extLst>
              <a:ext uri="{FF2B5EF4-FFF2-40B4-BE49-F238E27FC236}">
                <a16:creationId xmlns:a16="http://schemas.microsoft.com/office/drawing/2014/main" id="{EB377D56-C7DC-4873-BFCA-590EA0D51E7D}"/>
              </a:ext>
            </a:extLst>
          </p:cNvPr>
          <p:cNvSpPr txBox="1"/>
          <p:nvPr/>
        </p:nvSpPr>
        <p:spPr>
          <a:xfrm>
            <a:off x="539646" y="2785240"/>
            <a:ext cx="4900829" cy="1384995"/>
          </a:xfrm>
          <a:prstGeom prst="rect">
            <a:avLst/>
          </a:prstGeom>
          <a:solidFill>
            <a:schemeClr val="tx1"/>
          </a:solidFill>
        </p:spPr>
        <p:txBody>
          <a:bodyPr wrap="none" rtlCol="0">
            <a:spAutoFit/>
          </a:bodyPr>
          <a:lstStyle/>
          <a:p>
            <a:r>
              <a:rPr lang="en-US" sz="2800" b="1" u="sng" dirty="0">
                <a:solidFill>
                  <a:schemeClr val="bg1"/>
                </a:solidFill>
              </a:rPr>
              <a:t>Start At</a:t>
            </a:r>
          </a:p>
          <a:p>
            <a:r>
              <a:rPr lang="en-US" sz="2800" dirty="0">
                <a:solidFill>
                  <a:schemeClr val="bg1"/>
                </a:solidFill>
              </a:rPr>
              <a:t>0.5% per year (all comers)</a:t>
            </a:r>
          </a:p>
          <a:p>
            <a:r>
              <a:rPr lang="en-US" sz="2800" dirty="0">
                <a:solidFill>
                  <a:schemeClr val="bg1"/>
                </a:solidFill>
              </a:rPr>
              <a:t>1% per year (neoadjuvant cases)</a:t>
            </a:r>
          </a:p>
        </p:txBody>
      </p:sp>
      <p:cxnSp>
        <p:nvCxnSpPr>
          <p:cNvPr id="8" name="Straight Arrow Connector 7">
            <a:extLst>
              <a:ext uri="{FF2B5EF4-FFF2-40B4-BE49-F238E27FC236}">
                <a16:creationId xmlns:a16="http://schemas.microsoft.com/office/drawing/2014/main" id="{B998A868-E70F-43F2-B14D-9ECC0129ABDA}"/>
              </a:ext>
            </a:extLst>
          </p:cNvPr>
          <p:cNvCxnSpPr/>
          <p:nvPr/>
        </p:nvCxnSpPr>
        <p:spPr>
          <a:xfrm flipV="1">
            <a:off x="5681272" y="2702330"/>
            <a:ext cx="1723869" cy="784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D45315E-D15E-4163-8ECA-065F34BC654E}"/>
              </a:ext>
            </a:extLst>
          </p:cNvPr>
          <p:cNvCxnSpPr/>
          <p:nvPr/>
        </p:nvCxnSpPr>
        <p:spPr>
          <a:xfrm>
            <a:off x="5681272" y="3487160"/>
            <a:ext cx="2091605" cy="109983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B53A72E-8CB1-AC08-0FAC-D05F78996B03}"/>
              </a:ext>
            </a:extLst>
          </p:cNvPr>
          <p:cNvSpPr txBox="1"/>
          <p:nvPr/>
        </p:nvSpPr>
        <p:spPr>
          <a:xfrm>
            <a:off x="3048000" y="6334780"/>
            <a:ext cx="6096000" cy="523220"/>
          </a:xfrm>
          <a:prstGeom prst="rect">
            <a:avLst/>
          </a:prstGeom>
          <a:noFill/>
        </p:spPr>
        <p:txBody>
          <a:bodyPr wrap="square">
            <a:spAutoFit/>
          </a:bodyPr>
          <a:lstStyle/>
          <a:p>
            <a:pPr algn="ctr"/>
            <a:r>
              <a:rPr lang="en-US" sz="1400" dirty="0"/>
              <a:t>Gillon P et al. </a:t>
            </a:r>
            <a:r>
              <a:rPr lang="en-US" sz="1400" i="1" dirty="0" err="1"/>
              <a:t>Eur</a:t>
            </a:r>
            <a:r>
              <a:rPr lang="en-US" sz="1400" i="1" dirty="0"/>
              <a:t> J Cancer. </a:t>
            </a:r>
            <a:r>
              <a:rPr lang="en-US" sz="1400" dirty="0"/>
              <a:t>2017;79:226-234.</a:t>
            </a:r>
          </a:p>
          <a:p>
            <a:pPr algn="ctr"/>
            <a:r>
              <a:rPr lang="en-US" sz="1400" dirty="0"/>
              <a:t>Gervais MK et al. </a:t>
            </a:r>
            <a:r>
              <a:rPr lang="en-US" sz="1400" i="1" dirty="0"/>
              <a:t>J Surg Oncol. </a:t>
            </a:r>
            <a:r>
              <a:rPr lang="en-US" sz="1400" dirty="0"/>
              <a:t>2017;115(3):231-237.</a:t>
            </a:r>
          </a:p>
        </p:txBody>
      </p:sp>
      <p:grpSp>
        <p:nvGrpSpPr>
          <p:cNvPr id="13" name="Group 12">
            <a:extLst>
              <a:ext uri="{FF2B5EF4-FFF2-40B4-BE49-F238E27FC236}">
                <a16:creationId xmlns:a16="http://schemas.microsoft.com/office/drawing/2014/main" id="{21A9EFFA-CF57-DBE8-23DE-8552FB237A2E}"/>
              </a:ext>
            </a:extLst>
          </p:cNvPr>
          <p:cNvGrpSpPr/>
          <p:nvPr/>
        </p:nvGrpSpPr>
        <p:grpSpPr>
          <a:xfrm>
            <a:off x="152245" y="1782175"/>
            <a:ext cx="11500108" cy="4278214"/>
            <a:chOff x="152245" y="1782175"/>
            <a:chExt cx="11500108" cy="4278214"/>
          </a:xfrm>
        </p:grpSpPr>
        <p:pic>
          <p:nvPicPr>
            <p:cNvPr id="9" name="Picture 8" descr="A yellow emoji with wings spread out&#10;&#10;Description automatically generated">
              <a:extLst>
                <a:ext uri="{FF2B5EF4-FFF2-40B4-BE49-F238E27FC236}">
                  <a16:creationId xmlns:a16="http://schemas.microsoft.com/office/drawing/2014/main" id="{784C69B7-1BF8-ED3A-F5A8-56C155D88D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8522" y="1853252"/>
              <a:ext cx="5554879" cy="4207137"/>
            </a:xfrm>
            <a:prstGeom prst="rect">
              <a:avLst/>
            </a:prstGeom>
          </p:spPr>
        </p:pic>
        <p:sp>
          <p:nvSpPr>
            <p:cNvPr id="11" name="TextBox 10">
              <a:extLst>
                <a:ext uri="{FF2B5EF4-FFF2-40B4-BE49-F238E27FC236}">
                  <a16:creationId xmlns:a16="http://schemas.microsoft.com/office/drawing/2014/main" id="{8B161412-7794-A9A6-26CE-15F381B1DE6C}"/>
                </a:ext>
              </a:extLst>
            </p:cNvPr>
            <p:cNvSpPr txBox="1"/>
            <p:nvPr/>
          </p:nvSpPr>
          <p:spPr>
            <a:xfrm>
              <a:off x="152245" y="2557016"/>
              <a:ext cx="3430212" cy="2677656"/>
            </a:xfrm>
            <a:prstGeom prst="rect">
              <a:avLst/>
            </a:prstGeom>
            <a:solidFill>
              <a:schemeClr val="bg1"/>
            </a:solidFill>
          </p:spPr>
          <p:txBody>
            <a:bodyPr wrap="square" rtlCol="0">
              <a:spAutoFit/>
            </a:bodyPr>
            <a:lstStyle/>
            <a:p>
              <a:r>
                <a:rPr lang="en-US" sz="2800" b="1" dirty="0"/>
                <a:t>BIOLOGY</a:t>
              </a:r>
            </a:p>
            <a:p>
              <a:r>
                <a:rPr lang="en-US" sz="2800" dirty="0"/>
                <a:t>LVI</a:t>
              </a:r>
            </a:p>
            <a:p>
              <a:r>
                <a:rPr lang="en-US" sz="2800" dirty="0"/>
                <a:t>Nodal status</a:t>
              </a:r>
            </a:p>
            <a:p>
              <a:r>
                <a:rPr lang="en-US" sz="2800" dirty="0"/>
                <a:t>Tumor size</a:t>
              </a:r>
            </a:p>
            <a:p>
              <a:endParaRPr lang="en-US" sz="2800" dirty="0"/>
            </a:p>
            <a:p>
              <a:r>
                <a:rPr lang="en-US" sz="2800" b="1" dirty="0"/>
                <a:t>Response to therapy</a:t>
              </a:r>
            </a:p>
          </p:txBody>
        </p:sp>
        <p:sp>
          <p:nvSpPr>
            <p:cNvPr id="12" name="TextBox 11">
              <a:extLst>
                <a:ext uri="{FF2B5EF4-FFF2-40B4-BE49-F238E27FC236}">
                  <a16:creationId xmlns:a16="http://schemas.microsoft.com/office/drawing/2014/main" id="{3D425C0B-A49F-679B-147D-D7320877976B}"/>
                </a:ext>
              </a:extLst>
            </p:cNvPr>
            <p:cNvSpPr txBox="1"/>
            <p:nvPr/>
          </p:nvSpPr>
          <p:spPr>
            <a:xfrm>
              <a:off x="9032772" y="1782175"/>
              <a:ext cx="2619581" cy="4154984"/>
            </a:xfrm>
            <a:prstGeom prst="rect">
              <a:avLst/>
            </a:prstGeom>
            <a:solidFill>
              <a:schemeClr val="bg1"/>
            </a:solidFill>
          </p:spPr>
          <p:txBody>
            <a:bodyPr wrap="square" rtlCol="0">
              <a:spAutoFit/>
            </a:bodyPr>
            <a:lstStyle/>
            <a:p>
              <a:r>
                <a:rPr lang="en-US" dirty="0">
                  <a:solidFill>
                    <a:schemeClr val="bg1"/>
                  </a:solidFill>
                </a:rPr>
                <a:t>No</a:t>
              </a:r>
            </a:p>
            <a:p>
              <a:r>
                <a:rPr lang="en-US" dirty="0">
                  <a:solidFill>
                    <a:schemeClr val="bg1"/>
                  </a:solidFill>
                </a:rPr>
                <a:t>No</a:t>
              </a:r>
            </a:p>
            <a:p>
              <a:r>
                <a:rPr lang="en-US" dirty="0">
                  <a:solidFill>
                    <a:schemeClr val="bg1"/>
                  </a:solidFill>
                </a:rPr>
                <a:t>No</a:t>
              </a:r>
            </a:p>
            <a:p>
              <a:r>
                <a:rPr lang="en-US" dirty="0">
                  <a:solidFill>
                    <a:schemeClr val="bg1"/>
                  </a:solidFill>
                </a:rPr>
                <a:t>No.            No.           n</a:t>
              </a:r>
            </a:p>
            <a:p>
              <a:r>
                <a:rPr lang="en-US" sz="2400" dirty="0"/>
                <a:t>Now Much More Challenging</a:t>
              </a:r>
            </a:p>
            <a:p>
              <a:r>
                <a:rPr lang="en-US" dirty="0">
                  <a:solidFill>
                    <a:schemeClr val="bg1"/>
                  </a:solidFill>
                </a:rPr>
                <a:t>No</a:t>
              </a:r>
            </a:p>
            <a:p>
              <a:r>
                <a:rPr lang="en-US" dirty="0">
                  <a:solidFill>
                    <a:schemeClr val="bg1"/>
                  </a:solidFill>
                </a:rPr>
                <a:t>No</a:t>
              </a:r>
            </a:p>
            <a:p>
              <a:r>
                <a:rPr lang="en-US" dirty="0">
                  <a:solidFill>
                    <a:schemeClr val="bg1"/>
                  </a:solidFill>
                </a:rPr>
                <a:t>No</a:t>
              </a:r>
            </a:p>
            <a:p>
              <a:r>
                <a:rPr lang="en-US" dirty="0">
                  <a:solidFill>
                    <a:schemeClr val="bg1"/>
                  </a:solidFill>
                </a:rPr>
                <a:t>No</a:t>
              </a:r>
            </a:p>
            <a:p>
              <a:endParaRPr lang="en-US" dirty="0">
                <a:solidFill>
                  <a:schemeClr val="bg1"/>
                </a:solidFill>
              </a:endParaRPr>
            </a:p>
            <a:p>
              <a:r>
                <a:rPr lang="en-US" dirty="0">
                  <a:solidFill>
                    <a:schemeClr val="bg1"/>
                  </a:solidFill>
                </a:rPr>
                <a:t>No</a:t>
              </a:r>
            </a:p>
            <a:p>
              <a:r>
                <a:rPr lang="en-US" dirty="0">
                  <a:solidFill>
                    <a:schemeClr val="bg1"/>
                  </a:solidFill>
                </a:rPr>
                <a:t>No way </a:t>
              </a:r>
            </a:p>
            <a:p>
              <a:r>
                <a:rPr lang="en-US" dirty="0">
                  <a:solidFill>
                    <a:schemeClr val="bg1"/>
                  </a:solidFill>
                </a:rPr>
                <a:t>No way</a:t>
              </a:r>
            </a:p>
          </p:txBody>
        </p:sp>
      </p:grpSp>
    </p:spTree>
    <p:extLst>
      <p:ext uri="{BB962C8B-B14F-4D97-AF65-F5344CB8AC3E}">
        <p14:creationId xmlns:p14="http://schemas.microsoft.com/office/powerpoint/2010/main" val="20338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text&#10;&#10;Description automatically generated">
            <a:extLst>
              <a:ext uri="{FF2B5EF4-FFF2-40B4-BE49-F238E27FC236}">
                <a16:creationId xmlns:a16="http://schemas.microsoft.com/office/drawing/2014/main" id="{84C4B12A-1CC5-ABFD-CE5B-2D074DD7D9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578" y="1394083"/>
            <a:ext cx="7392307" cy="2247163"/>
          </a:xfrm>
          <a:prstGeom prst="rect">
            <a:avLst/>
          </a:prstGeom>
        </p:spPr>
      </p:pic>
      <p:pic>
        <p:nvPicPr>
          <p:cNvPr id="6" name="Picture 5">
            <a:extLst>
              <a:ext uri="{FF2B5EF4-FFF2-40B4-BE49-F238E27FC236}">
                <a16:creationId xmlns:a16="http://schemas.microsoft.com/office/drawing/2014/main" id="{641C5EA8-22AD-DFEF-32E5-E08C1D697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702" y="558391"/>
            <a:ext cx="7772400" cy="906942"/>
          </a:xfrm>
          <a:prstGeom prst="rect">
            <a:avLst/>
          </a:prstGeom>
        </p:spPr>
      </p:pic>
      <p:pic>
        <p:nvPicPr>
          <p:cNvPr id="8" name="Picture 7" descr="A close-up of a report&#10;&#10;Description automatically generated">
            <a:extLst>
              <a:ext uri="{FF2B5EF4-FFF2-40B4-BE49-F238E27FC236}">
                <a16:creationId xmlns:a16="http://schemas.microsoft.com/office/drawing/2014/main" id="{F6F4F1F9-6ED4-7182-E75F-0A0DECCFB7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756" y="3630875"/>
            <a:ext cx="7772400" cy="2860946"/>
          </a:xfrm>
          <a:prstGeom prst="rect">
            <a:avLst/>
          </a:prstGeom>
        </p:spPr>
      </p:pic>
      <p:sp>
        <p:nvSpPr>
          <p:cNvPr id="9" name="TextBox 8">
            <a:extLst>
              <a:ext uri="{FF2B5EF4-FFF2-40B4-BE49-F238E27FC236}">
                <a16:creationId xmlns:a16="http://schemas.microsoft.com/office/drawing/2014/main" id="{D41318B0-4E88-089C-1B30-80778C7FF377}"/>
              </a:ext>
            </a:extLst>
          </p:cNvPr>
          <p:cNvSpPr txBox="1"/>
          <p:nvPr/>
        </p:nvSpPr>
        <p:spPr>
          <a:xfrm>
            <a:off x="8761894" y="4091366"/>
            <a:ext cx="3430106" cy="1785104"/>
          </a:xfrm>
          <a:prstGeom prst="rect">
            <a:avLst/>
          </a:prstGeom>
          <a:noFill/>
        </p:spPr>
        <p:txBody>
          <a:bodyPr wrap="none" rtlCol="0">
            <a:spAutoFit/>
          </a:bodyPr>
          <a:lstStyle/>
          <a:p>
            <a:r>
              <a:rPr lang="en-US" sz="2200" dirty="0"/>
              <a:t>Results</a:t>
            </a:r>
          </a:p>
          <a:p>
            <a:r>
              <a:rPr lang="en-US" sz="2200" dirty="0"/>
              <a:t>3799 women randomized</a:t>
            </a:r>
          </a:p>
          <a:p>
            <a:r>
              <a:rPr lang="en-US" sz="2200" dirty="0"/>
              <a:t>419 pts w/ recurrence (11%)</a:t>
            </a:r>
          </a:p>
          <a:p>
            <a:r>
              <a:rPr lang="en-US" sz="2200" dirty="0"/>
              <a:t>342 (9%) IBTR</a:t>
            </a:r>
          </a:p>
          <a:p>
            <a:r>
              <a:rPr lang="en-US" sz="2200" dirty="0"/>
              <a:t>77 (2%) other LRR</a:t>
            </a:r>
          </a:p>
        </p:txBody>
      </p:sp>
    </p:spTree>
    <p:extLst>
      <p:ext uri="{BB962C8B-B14F-4D97-AF65-F5344CB8AC3E}">
        <p14:creationId xmlns:p14="http://schemas.microsoft.com/office/powerpoint/2010/main" val="2884998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0CB6D-BD2C-98F0-1843-5EF0FC27E544}"/>
              </a:ext>
            </a:extLst>
          </p:cNvPr>
          <p:cNvSpPr>
            <a:spLocks noGrp="1"/>
          </p:cNvSpPr>
          <p:nvPr>
            <p:ph type="title"/>
          </p:nvPr>
        </p:nvSpPr>
        <p:spPr/>
        <p:txBody>
          <a:bodyPr/>
          <a:lstStyle/>
          <a:p>
            <a:pPr algn="ctr"/>
            <a:r>
              <a:rPr lang="en-US" sz="4400" b="1" dirty="0">
                <a:solidFill>
                  <a:srgbClr val="002060"/>
                </a:solidFill>
                <a:latin typeface="+mn-lt"/>
              </a:rPr>
              <a:t>Outcome after IBTR or other LRR</a:t>
            </a:r>
            <a:endParaRPr lang="en-US" b="1" dirty="0">
              <a:solidFill>
                <a:srgbClr val="002060"/>
              </a:solidFill>
              <a:latin typeface="+mn-lt"/>
            </a:endParaRPr>
          </a:p>
        </p:txBody>
      </p:sp>
      <p:pic>
        <p:nvPicPr>
          <p:cNvPr id="3" name="Picture 2" descr="A graph of patients with cancer&#10;&#10;Description automatically generated with medium confidence">
            <a:extLst>
              <a:ext uri="{FF2B5EF4-FFF2-40B4-BE49-F238E27FC236}">
                <a16:creationId xmlns:a16="http://schemas.microsoft.com/office/drawing/2014/main" id="{A2CC53E8-7C3E-CD02-3485-7B7BF389C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926" y="1371386"/>
            <a:ext cx="8597735" cy="5008180"/>
          </a:xfrm>
          <a:prstGeom prst="rect">
            <a:avLst/>
          </a:prstGeom>
        </p:spPr>
      </p:pic>
    </p:spTree>
    <p:extLst>
      <p:ext uri="{BB962C8B-B14F-4D97-AF65-F5344CB8AC3E}">
        <p14:creationId xmlns:p14="http://schemas.microsoft.com/office/powerpoint/2010/main" val="2100805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F6C34-60CD-07C9-E6B1-CF045199E03C}"/>
              </a:ext>
            </a:extLst>
          </p:cNvPr>
          <p:cNvSpPr>
            <a:spLocks noGrp="1"/>
          </p:cNvSpPr>
          <p:nvPr>
            <p:ph type="title"/>
          </p:nvPr>
        </p:nvSpPr>
        <p:spPr>
          <a:xfrm>
            <a:off x="578069" y="406115"/>
            <a:ext cx="11238186" cy="1325563"/>
          </a:xfrm>
        </p:spPr>
        <p:txBody>
          <a:bodyPr/>
          <a:lstStyle/>
          <a:p>
            <a:pPr algn="ctr"/>
            <a:r>
              <a:rPr lang="en-US" b="1" dirty="0">
                <a:solidFill>
                  <a:srgbClr val="002060"/>
                </a:solidFill>
                <a:latin typeface="+mn-lt"/>
              </a:rPr>
              <a:t>Treating an Ipsilateral Breast Tumor Recurrence after Breast-conserving Surgery</a:t>
            </a:r>
          </a:p>
        </p:txBody>
      </p:sp>
      <p:sp>
        <p:nvSpPr>
          <p:cNvPr id="3" name="TextBox 2">
            <a:extLst>
              <a:ext uri="{FF2B5EF4-FFF2-40B4-BE49-F238E27FC236}">
                <a16:creationId xmlns:a16="http://schemas.microsoft.com/office/drawing/2014/main" id="{1A33F3A9-A758-624F-0FDE-71FD3A514CC4}"/>
              </a:ext>
            </a:extLst>
          </p:cNvPr>
          <p:cNvSpPr txBox="1"/>
          <p:nvPr/>
        </p:nvSpPr>
        <p:spPr>
          <a:xfrm>
            <a:off x="377058" y="1633478"/>
            <a:ext cx="11437883" cy="2308324"/>
          </a:xfrm>
          <a:prstGeom prst="rect">
            <a:avLst/>
          </a:prstGeom>
          <a:noFill/>
        </p:spPr>
        <p:txBody>
          <a:bodyPr wrap="square" rtlCol="0">
            <a:spAutoFit/>
          </a:bodyPr>
          <a:lstStyle/>
          <a:p>
            <a:r>
              <a:rPr lang="en-US" sz="2400" dirty="0"/>
              <a:t>Mastectomy has been the standard</a:t>
            </a:r>
          </a:p>
          <a:p>
            <a:endParaRPr lang="en-US" dirty="0"/>
          </a:p>
          <a:p>
            <a:r>
              <a:rPr lang="en-US" sz="2400" dirty="0"/>
              <a:t>Local excision + Partial Breast Re-irradiation has acceptable outcomes in selected patients</a:t>
            </a:r>
          </a:p>
          <a:p>
            <a:r>
              <a:rPr lang="en-US" dirty="0">
                <a:solidFill>
                  <a:srgbClr val="0070C0"/>
                </a:solidFill>
              </a:rPr>
              <a:t>     </a:t>
            </a:r>
            <a:r>
              <a:rPr lang="en-US" dirty="0" err="1">
                <a:solidFill>
                  <a:srgbClr val="0070C0"/>
                </a:solidFill>
              </a:rPr>
              <a:t>Hannoun</a:t>
            </a:r>
            <a:r>
              <a:rPr lang="en-US" dirty="0">
                <a:solidFill>
                  <a:srgbClr val="0070C0"/>
                </a:solidFill>
              </a:rPr>
              <a:t>-Levi et al. </a:t>
            </a:r>
            <a:r>
              <a:rPr lang="en-US" i="1" dirty="0">
                <a:solidFill>
                  <a:srgbClr val="0070C0"/>
                </a:solidFill>
              </a:rPr>
              <a:t>Int J </a:t>
            </a:r>
            <a:r>
              <a:rPr lang="en-US" i="1" dirty="0" err="1">
                <a:solidFill>
                  <a:srgbClr val="0070C0"/>
                </a:solidFill>
              </a:rPr>
              <a:t>Radiat</a:t>
            </a:r>
            <a:r>
              <a:rPr lang="en-US" i="1" dirty="0">
                <a:solidFill>
                  <a:srgbClr val="0070C0"/>
                </a:solidFill>
              </a:rPr>
              <a:t> Oncol Biol Phys.</a:t>
            </a:r>
            <a:r>
              <a:rPr lang="en-US" dirty="0">
                <a:solidFill>
                  <a:srgbClr val="0070C0"/>
                </a:solidFill>
              </a:rPr>
              <a:t> 2021;110(2):452-461.</a:t>
            </a:r>
          </a:p>
          <a:p>
            <a:r>
              <a:rPr lang="en-US" dirty="0">
                <a:solidFill>
                  <a:srgbClr val="0070C0"/>
                </a:solidFill>
              </a:rPr>
              <a:t>     </a:t>
            </a:r>
            <a:r>
              <a:rPr lang="en-US" dirty="0" err="1">
                <a:solidFill>
                  <a:srgbClr val="0070C0"/>
                </a:solidFill>
              </a:rPr>
              <a:t>Wadasadawala</a:t>
            </a:r>
            <a:r>
              <a:rPr lang="en-US" dirty="0">
                <a:solidFill>
                  <a:srgbClr val="0070C0"/>
                </a:solidFill>
              </a:rPr>
              <a:t> et al. </a:t>
            </a:r>
            <a:r>
              <a:rPr lang="en-US" i="1" dirty="0">
                <a:solidFill>
                  <a:srgbClr val="0070C0"/>
                </a:solidFill>
              </a:rPr>
              <a:t>Clin Breast Cancer.</a:t>
            </a:r>
            <a:r>
              <a:rPr lang="en-US" dirty="0">
                <a:solidFill>
                  <a:srgbClr val="0070C0"/>
                </a:solidFill>
              </a:rPr>
              <a:t> 2017;17(7):493-505.                      </a:t>
            </a:r>
          </a:p>
          <a:p>
            <a:r>
              <a:rPr lang="en-US" sz="2400" dirty="0"/>
              <a:t>Chemotherapy generally recommended for HR(-) disease (no OS benefit)</a:t>
            </a:r>
          </a:p>
          <a:p>
            <a:r>
              <a:rPr lang="en-US" dirty="0">
                <a:solidFill>
                  <a:srgbClr val="0070C0"/>
                </a:solidFill>
              </a:rPr>
              <a:t>     CALOR Trial: Aebi S et al. </a:t>
            </a:r>
            <a:r>
              <a:rPr lang="en-US" i="1" dirty="0">
                <a:solidFill>
                  <a:srgbClr val="0070C0"/>
                </a:solidFill>
              </a:rPr>
              <a:t>Lancet Oncol.</a:t>
            </a:r>
            <a:r>
              <a:rPr lang="en-US" dirty="0">
                <a:solidFill>
                  <a:srgbClr val="0070C0"/>
                </a:solidFill>
              </a:rPr>
              <a:t> 2014;15(2):156-163.</a:t>
            </a:r>
          </a:p>
        </p:txBody>
      </p:sp>
      <p:pic>
        <p:nvPicPr>
          <p:cNvPr id="7" name="Picture 6">
            <a:extLst>
              <a:ext uri="{FF2B5EF4-FFF2-40B4-BE49-F238E27FC236}">
                <a16:creationId xmlns:a16="http://schemas.microsoft.com/office/drawing/2014/main" id="{FB2C5C34-E811-42D0-C3C6-E2AB8D1D5095}"/>
              </a:ext>
            </a:extLst>
          </p:cNvPr>
          <p:cNvPicPr>
            <a:picLocks noChangeAspect="1"/>
          </p:cNvPicPr>
          <p:nvPr/>
        </p:nvPicPr>
        <p:blipFill rotWithShape="1">
          <a:blip r:embed="rId2"/>
          <a:srcRect l="28793" t="36508" r="48276" b="40317"/>
          <a:stretch/>
        </p:blipFill>
        <p:spPr>
          <a:xfrm>
            <a:off x="1516121" y="4429864"/>
            <a:ext cx="4271317" cy="2428136"/>
          </a:xfrm>
          <a:prstGeom prst="rect">
            <a:avLst/>
          </a:prstGeom>
        </p:spPr>
      </p:pic>
      <p:pic>
        <p:nvPicPr>
          <p:cNvPr id="8" name="Picture 7">
            <a:extLst>
              <a:ext uri="{FF2B5EF4-FFF2-40B4-BE49-F238E27FC236}">
                <a16:creationId xmlns:a16="http://schemas.microsoft.com/office/drawing/2014/main" id="{6714E5AC-D648-2E4E-5A8B-CFFBBDC11681}"/>
              </a:ext>
            </a:extLst>
          </p:cNvPr>
          <p:cNvPicPr>
            <a:picLocks noChangeAspect="1"/>
          </p:cNvPicPr>
          <p:nvPr/>
        </p:nvPicPr>
        <p:blipFill rotWithShape="1">
          <a:blip r:embed="rId2"/>
          <a:srcRect l="28794" t="61620" r="47964" b="14176"/>
          <a:stretch/>
        </p:blipFill>
        <p:spPr>
          <a:xfrm>
            <a:off x="6007980" y="4479924"/>
            <a:ext cx="4059945" cy="2378075"/>
          </a:xfrm>
          <a:prstGeom prst="rect">
            <a:avLst/>
          </a:prstGeom>
        </p:spPr>
      </p:pic>
      <p:sp>
        <p:nvSpPr>
          <p:cNvPr id="9" name="TextBox 8">
            <a:extLst>
              <a:ext uri="{FF2B5EF4-FFF2-40B4-BE49-F238E27FC236}">
                <a16:creationId xmlns:a16="http://schemas.microsoft.com/office/drawing/2014/main" id="{FFBD2B6C-F7E6-A1C9-B4B1-F2DE6D64931D}"/>
              </a:ext>
            </a:extLst>
          </p:cNvPr>
          <p:cNvSpPr txBox="1"/>
          <p:nvPr/>
        </p:nvSpPr>
        <p:spPr>
          <a:xfrm>
            <a:off x="4698389" y="4287377"/>
            <a:ext cx="2178097" cy="369332"/>
          </a:xfrm>
          <a:prstGeom prst="rect">
            <a:avLst/>
          </a:prstGeom>
          <a:noFill/>
        </p:spPr>
        <p:txBody>
          <a:bodyPr wrap="none" rtlCol="0">
            <a:spAutoFit/>
          </a:bodyPr>
          <a:lstStyle/>
          <a:p>
            <a:r>
              <a:rPr lang="en-US" b="1" dirty="0"/>
              <a:t>Disease-free Survival</a:t>
            </a:r>
          </a:p>
        </p:txBody>
      </p:sp>
      <p:sp>
        <p:nvSpPr>
          <p:cNvPr id="10" name="TextBox 9">
            <a:extLst>
              <a:ext uri="{FF2B5EF4-FFF2-40B4-BE49-F238E27FC236}">
                <a16:creationId xmlns:a16="http://schemas.microsoft.com/office/drawing/2014/main" id="{8506BA3E-45ED-C2D3-A714-80E4BDBB10CF}"/>
              </a:ext>
            </a:extLst>
          </p:cNvPr>
          <p:cNvSpPr txBox="1"/>
          <p:nvPr/>
        </p:nvSpPr>
        <p:spPr>
          <a:xfrm>
            <a:off x="8191069" y="4375397"/>
            <a:ext cx="769763" cy="400110"/>
          </a:xfrm>
          <a:prstGeom prst="rect">
            <a:avLst/>
          </a:prstGeom>
          <a:noFill/>
        </p:spPr>
        <p:txBody>
          <a:bodyPr wrap="none" rtlCol="0">
            <a:spAutoFit/>
          </a:bodyPr>
          <a:lstStyle/>
          <a:p>
            <a:r>
              <a:rPr lang="en-US" sz="2000" dirty="0"/>
              <a:t>HR(+)</a:t>
            </a:r>
          </a:p>
        </p:txBody>
      </p:sp>
      <p:sp>
        <p:nvSpPr>
          <p:cNvPr id="11" name="TextBox 10">
            <a:extLst>
              <a:ext uri="{FF2B5EF4-FFF2-40B4-BE49-F238E27FC236}">
                <a16:creationId xmlns:a16="http://schemas.microsoft.com/office/drawing/2014/main" id="{D1649B76-5481-D592-250A-B991FC14092A}"/>
              </a:ext>
            </a:extLst>
          </p:cNvPr>
          <p:cNvSpPr txBox="1"/>
          <p:nvPr/>
        </p:nvSpPr>
        <p:spPr>
          <a:xfrm>
            <a:off x="3782320" y="4375397"/>
            <a:ext cx="720069" cy="400110"/>
          </a:xfrm>
          <a:prstGeom prst="rect">
            <a:avLst/>
          </a:prstGeom>
          <a:noFill/>
        </p:spPr>
        <p:txBody>
          <a:bodyPr wrap="none" rtlCol="0">
            <a:spAutoFit/>
          </a:bodyPr>
          <a:lstStyle/>
          <a:p>
            <a:r>
              <a:rPr lang="en-US" sz="2000" dirty="0"/>
              <a:t>HR(-)</a:t>
            </a:r>
          </a:p>
        </p:txBody>
      </p:sp>
    </p:spTree>
    <p:extLst>
      <p:ext uri="{BB962C8B-B14F-4D97-AF65-F5344CB8AC3E}">
        <p14:creationId xmlns:p14="http://schemas.microsoft.com/office/powerpoint/2010/main" val="569460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of medical information&#10;&#10;Description automatically generated with medium confidence">
            <a:extLst>
              <a:ext uri="{FF2B5EF4-FFF2-40B4-BE49-F238E27FC236}">
                <a16:creationId xmlns:a16="http://schemas.microsoft.com/office/drawing/2014/main" id="{6AB89665-F5F6-FE77-F7B3-80D28644C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02" y="1482229"/>
            <a:ext cx="12097996" cy="5375771"/>
          </a:xfrm>
          <a:prstGeom prst="rect">
            <a:avLst/>
          </a:prstGeom>
        </p:spPr>
      </p:pic>
      <p:pic>
        <p:nvPicPr>
          <p:cNvPr id="6" name="Picture 5">
            <a:extLst>
              <a:ext uri="{FF2B5EF4-FFF2-40B4-BE49-F238E27FC236}">
                <a16:creationId xmlns:a16="http://schemas.microsoft.com/office/drawing/2014/main" id="{FAEADD5F-F2EA-3E30-3D31-15CACC2A7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33" y="659340"/>
            <a:ext cx="11297934" cy="1076695"/>
          </a:xfrm>
          <a:prstGeom prst="rect">
            <a:avLst/>
          </a:prstGeom>
        </p:spPr>
      </p:pic>
      <p:sp>
        <p:nvSpPr>
          <p:cNvPr id="7" name="TextBox 6">
            <a:extLst>
              <a:ext uri="{FF2B5EF4-FFF2-40B4-BE49-F238E27FC236}">
                <a16:creationId xmlns:a16="http://schemas.microsoft.com/office/drawing/2014/main" id="{F9CE5481-FCB4-202C-3D24-B525F49F6520}"/>
              </a:ext>
            </a:extLst>
          </p:cNvPr>
          <p:cNvSpPr txBox="1"/>
          <p:nvPr/>
        </p:nvSpPr>
        <p:spPr>
          <a:xfrm>
            <a:off x="10036166" y="1482229"/>
            <a:ext cx="1708801" cy="369332"/>
          </a:xfrm>
          <a:prstGeom prst="rect">
            <a:avLst/>
          </a:prstGeom>
          <a:noFill/>
        </p:spPr>
        <p:txBody>
          <a:bodyPr wrap="none" rtlCol="0">
            <a:spAutoFit/>
          </a:bodyPr>
          <a:lstStyle/>
          <a:p>
            <a:r>
              <a:rPr lang="en-US" dirty="0"/>
              <a:t>Curr Oncol 2023</a:t>
            </a:r>
          </a:p>
        </p:txBody>
      </p:sp>
    </p:spTree>
    <p:extLst>
      <p:ext uri="{BB962C8B-B14F-4D97-AF65-F5344CB8AC3E}">
        <p14:creationId xmlns:p14="http://schemas.microsoft.com/office/powerpoint/2010/main" val="506528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62C16-973F-1AB5-F6F7-02A4DCFFF883}"/>
              </a:ext>
            </a:extLst>
          </p:cNvPr>
          <p:cNvSpPr>
            <a:spLocks noGrp="1"/>
          </p:cNvSpPr>
          <p:nvPr>
            <p:ph type="title"/>
          </p:nvPr>
        </p:nvSpPr>
        <p:spPr>
          <a:xfrm>
            <a:off x="838200" y="704337"/>
            <a:ext cx="10515600" cy="1325563"/>
          </a:xfrm>
        </p:spPr>
        <p:txBody>
          <a:bodyPr/>
          <a:lstStyle/>
          <a:p>
            <a:pPr algn="ctr"/>
            <a:r>
              <a:rPr lang="en-US" b="1" dirty="0">
                <a:solidFill>
                  <a:srgbClr val="002060"/>
                </a:solidFill>
              </a:rPr>
              <a:t>Does Local Control Matter?</a:t>
            </a:r>
            <a:endParaRPr lang="en-US" dirty="0"/>
          </a:p>
        </p:txBody>
      </p:sp>
      <p:sp>
        <p:nvSpPr>
          <p:cNvPr id="3" name="TextBox 2">
            <a:extLst>
              <a:ext uri="{FF2B5EF4-FFF2-40B4-BE49-F238E27FC236}">
                <a16:creationId xmlns:a16="http://schemas.microsoft.com/office/drawing/2014/main" id="{F6717202-F1CD-B6F0-F3E2-1F51DB638359}"/>
              </a:ext>
            </a:extLst>
          </p:cNvPr>
          <p:cNvSpPr txBox="1"/>
          <p:nvPr/>
        </p:nvSpPr>
        <p:spPr>
          <a:xfrm>
            <a:off x="1775985" y="2602528"/>
            <a:ext cx="9577815" cy="2554545"/>
          </a:xfrm>
          <a:prstGeom prst="rect">
            <a:avLst/>
          </a:prstGeom>
          <a:noFill/>
        </p:spPr>
        <p:txBody>
          <a:bodyPr wrap="none" rtlCol="0">
            <a:spAutoFit/>
          </a:bodyPr>
          <a:lstStyle/>
          <a:p>
            <a:r>
              <a:rPr lang="en-US" sz="4000" b="1" dirty="0"/>
              <a:t>For survival: </a:t>
            </a:r>
            <a:r>
              <a:rPr lang="en-US" sz="4000" dirty="0"/>
              <a:t>Probably…a little</a:t>
            </a:r>
          </a:p>
          <a:p>
            <a:endParaRPr lang="en-US" sz="4000" dirty="0"/>
          </a:p>
          <a:p>
            <a:r>
              <a:rPr lang="en-US" sz="4000" b="1" dirty="0"/>
              <a:t>For quality of life and well-being: </a:t>
            </a:r>
            <a:r>
              <a:rPr lang="en-US" sz="4000" dirty="0"/>
              <a:t>A lot more </a:t>
            </a:r>
          </a:p>
          <a:p>
            <a:endParaRPr lang="en-US" sz="4000" dirty="0"/>
          </a:p>
        </p:txBody>
      </p:sp>
    </p:spTree>
    <p:extLst>
      <p:ext uri="{BB962C8B-B14F-4D97-AF65-F5344CB8AC3E}">
        <p14:creationId xmlns:p14="http://schemas.microsoft.com/office/powerpoint/2010/main" val="144506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table of medical information&#10;&#10;Description automatically generated with medium confidence">
            <a:extLst>
              <a:ext uri="{FF2B5EF4-FFF2-40B4-BE49-F238E27FC236}">
                <a16:creationId xmlns:a16="http://schemas.microsoft.com/office/drawing/2014/main" id="{FAFC5A86-75DB-5824-2C4C-1B42CECBB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7043"/>
            <a:ext cx="12133548" cy="5652781"/>
          </a:xfrm>
          <a:prstGeom prst="rect">
            <a:avLst/>
          </a:prstGeom>
        </p:spPr>
      </p:pic>
    </p:spTree>
    <p:extLst>
      <p:ext uri="{BB962C8B-B14F-4D97-AF65-F5344CB8AC3E}">
        <p14:creationId xmlns:p14="http://schemas.microsoft.com/office/powerpoint/2010/main" val="2636989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66218"/>
            <a:ext cx="10515600" cy="1325563"/>
          </a:xfrm>
        </p:spPr>
        <p:txBody>
          <a:bodyPr>
            <a:normAutofit/>
          </a:bodyPr>
          <a:lstStyle/>
          <a:p>
            <a:pPr algn="ctr"/>
            <a:r>
              <a:rPr lang="en-US" sz="6000" b="1" dirty="0">
                <a:solidFill>
                  <a:srgbClr val="002060"/>
                </a:solidFill>
                <a:latin typeface="+mn-lt"/>
              </a:rPr>
              <a:t>Mastectomy</a:t>
            </a:r>
          </a:p>
        </p:txBody>
      </p:sp>
    </p:spTree>
    <p:extLst>
      <p:ext uri="{BB962C8B-B14F-4D97-AF65-F5344CB8AC3E}">
        <p14:creationId xmlns:p14="http://schemas.microsoft.com/office/powerpoint/2010/main" val="1369557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2C22-E917-4C8A-B0B0-6C57A6EED151}"/>
              </a:ext>
            </a:extLst>
          </p:cNvPr>
          <p:cNvSpPr>
            <a:spLocks noGrp="1"/>
          </p:cNvSpPr>
          <p:nvPr>
            <p:ph type="title"/>
          </p:nvPr>
        </p:nvSpPr>
        <p:spPr>
          <a:xfrm>
            <a:off x="0" y="335260"/>
            <a:ext cx="12012118" cy="1325563"/>
          </a:xfrm>
        </p:spPr>
        <p:txBody>
          <a:bodyPr>
            <a:normAutofit/>
          </a:bodyPr>
          <a:lstStyle/>
          <a:p>
            <a:pPr algn="ctr"/>
            <a:r>
              <a:rPr lang="en-US" sz="3600" b="1" dirty="0">
                <a:solidFill>
                  <a:srgbClr val="002060"/>
                </a:solidFill>
                <a:latin typeface="+mn-lt"/>
              </a:rPr>
              <a:t>Local/Regional Recurrence and Survival After Mastectomy</a:t>
            </a:r>
            <a:br>
              <a:rPr lang="en-US" sz="3600" b="1" dirty="0">
                <a:solidFill>
                  <a:srgbClr val="002060"/>
                </a:solidFill>
                <a:latin typeface="+mn-lt"/>
              </a:rPr>
            </a:br>
            <a:r>
              <a:rPr lang="en-US" sz="2700" dirty="0">
                <a:solidFill>
                  <a:srgbClr val="002060"/>
                </a:solidFill>
                <a:latin typeface="+mn-lt"/>
              </a:rPr>
              <a:t>Local recurrence after mastectomy is a potent marker of bad biology</a:t>
            </a:r>
          </a:p>
        </p:txBody>
      </p:sp>
      <p:pic>
        <p:nvPicPr>
          <p:cNvPr id="4" name="Picture 3">
            <a:extLst>
              <a:ext uri="{FF2B5EF4-FFF2-40B4-BE49-F238E27FC236}">
                <a16:creationId xmlns:a16="http://schemas.microsoft.com/office/drawing/2014/main" id="{4E9069FA-E088-43B0-905C-CC9D5C4FCCD0}"/>
              </a:ext>
            </a:extLst>
          </p:cNvPr>
          <p:cNvPicPr>
            <a:picLocks noChangeAspect="1"/>
          </p:cNvPicPr>
          <p:nvPr/>
        </p:nvPicPr>
        <p:blipFill rotWithShape="1">
          <a:blip r:embed="rId2"/>
          <a:srcRect l="20409" t="30810" r="44918" b="20423"/>
          <a:stretch/>
        </p:blipFill>
        <p:spPr>
          <a:xfrm>
            <a:off x="4601152" y="1770058"/>
            <a:ext cx="5796295" cy="4583596"/>
          </a:xfrm>
          <a:prstGeom prst="rect">
            <a:avLst/>
          </a:prstGeom>
        </p:spPr>
      </p:pic>
      <p:sp>
        <p:nvSpPr>
          <p:cNvPr id="5" name="TextBox 4">
            <a:extLst>
              <a:ext uri="{FF2B5EF4-FFF2-40B4-BE49-F238E27FC236}">
                <a16:creationId xmlns:a16="http://schemas.microsoft.com/office/drawing/2014/main" id="{93850361-BB1E-456A-A75D-43DC3D88FD65}"/>
              </a:ext>
            </a:extLst>
          </p:cNvPr>
          <p:cNvSpPr txBox="1"/>
          <p:nvPr/>
        </p:nvSpPr>
        <p:spPr>
          <a:xfrm>
            <a:off x="680617" y="1864701"/>
            <a:ext cx="3632859" cy="4524315"/>
          </a:xfrm>
          <a:prstGeom prst="rect">
            <a:avLst/>
          </a:prstGeom>
          <a:noFill/>
        </p:spPr>
        <p:txBody>
          <a:bodyPr wrap="square" rtlCol="0">
            <a:spAutoFit/>
          </a:bodyPr>
          <a:lstStyle/>
          <a:p>
            <a:r>
              <a:rPr lang="en-US" sz="2400" dirty="0"/>
              <a:t>N = 353</a:t>
            </a:r>
          </a:p>
          <a:p>
            <a:r>
              <a:rPr lang="en-US" sz="2400" dirty="0"/>
              <a:t>T1-2N0</a:t>
            </a:r>
          </a:p>
          <a:p>
            <a:r>
              <a:rPr lang="en-US" sz="2400" dirty="0"/>
              <a:t>No radiation</a:t>
            </a:r>
          </a:p>
          <a:p>
            <a:r>
              <a:rPr lang="en-US" sz="2400" dirty="0"/>
              <a:t>64% received chemotherapy</a:t>
            </a:r>
          </a:p>
          <a:p>
            <a:endParaRPr lang="en-US" sz="2400" dirty="0"/>
          </a:p>
          <a:p>
            <a:r>
              <a:rPr lang="en-US" sz="2400" b="1" u="sng" dirty="0"/>
              <a:t>Site of Recurrence</a:t>
            </a:r>
          </a:p>
          <a:p>
            <a:r>
              <a:rPr lang="en-US" sz="2400" dirty="0"/>
              <a:t>Chest wall 54%</a:t>
            </a:r>
          </a:p>
          <a:p>
            <a:r>
              <a:rPr lang="en-US" sz="2400" dirty="0"/>
              <a:t>Supraclavicular 49%</a:t>
            </a:r>
          </a:p>
          <a:p>
            <a:endParaRPr lang="en-US" sz="2400" dirty="0"/>
          </a:p>
          <a:p>
            <a:r>
              <a:rPr lang="en-US" sz="2400" dirty="0"/>
              <a:t>46% had synchronous distant metastases</a:t>
            </a:r>
          </a:p>
        </p:txBody>
      </p:sp>
      <p:sp>
        <p:nvSpPr>
          <p:cNvPr id="11" name="TextBox 10">
            <a:extLst>
              <a:ext uri="{FF2B5EF4-FFF2-40B4-BE49-F238E27FC236}">
                <a16:creationId xmlns:a16="http://schemas.microsoft.com/office/drawing/2014/main" id="{82032A2B-F70E-4B93-8A7C-AB739029B48E}"/>
              </a:ext>
            </a:extLst>
          </p:cNvPr>
          <p:cNvSpPr txBox="1"/>
          <p:nvPr/>
        </p:nvSpPr>
        <p:spPr>
          <a:xfrm>
            <a:off x="4514958" y="6550223"/>
            <a:ext cx="3162084" cy="307777"/>
          </a:xfrm>
          <a:prstGeom prst="rect">
            <a:avLst/>
          </a:prstGeom>
          <a:noFill/>
        </p:spPr>
        <p:txBody>
          <a:bodyPr wrap="none" rtlCol="0">
            <a:spAutoFit/>
          </a:bodyPr>
          <a:lstStyle/>
          <a:p>
            <a:pPr algn="ctr"/>
            <a:r>
              <a:rPr lang="en-US" sz="1400" dirty="0"/>
              <a:t>Li J-L et al. </a:t>
            </a:r>
            <a:r>
              <a:rPr lang="en-US" sz="1400" i="1" dirty="0"/>
              <a:t>Medicine.</a:t>
            </a:r>
            <a:r>
              <a:rPr lang="en-US" sz="1400" dirty="0"/>
              <a:t> 2017;96(26):e7343.</a:t>
            </a:r>
          </a:p>
        </p:txBody>
      </p:sp>
    </p:spTree>
    <p:extLst>
      <p:ext uri="{BB962C8B-B14F-4D97-AF65-F5344CB8AC3E}">
        <p14:creationId xmlns:p14="http://schemas.microsoft.com/office/powerpoint/2010/main" val="1310752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7D9E2-5937-DF08-84A0-4BB2DFA63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89246-D7A4-5C39-F557-6118CBF1DAE7}"/>
              </a:ext>
            </a:extLst>
          </p:cNvPr>
          <p:cNvSpPr>
            <a:spLocks noGrp="1"/>
          </p:cNvSpPr>
          <p:nvPr>
            <p:ph type="title"/>
          </p:nvPr>
        </p:nvSpPr>
        <p:spPr>
          <a:xfrm>
            <a:off x="295275" y="384868"/>
            <a:ext cx="11601450" cy="1325563"/>
          </a:xfrm>
        </p:spPr>
        <p:txBody>
          <a:bodyPr>
            <a:normAutofit/>
          </a:bodyPr>
          <a:lstStyle/>
          <a:p>
            <a:pPr algn="ctr"/>
            <a:r>
              <a:rPr lang="en-US" sz="4000" b="1" dirty="0">
                <a:solidFill>
                  <a:srgbClr val="002060"/>
                </a:solidFill>
                <a:latin typeface="Calibri" panose="020F0502020204030204" pitchFamily="34" charset="0"/>
                <a:cs typeface="Calibri" panose="020F0502020204030204" pitchFamily="34" charset="0"/>
              </a:rPr>
              <a:t>Approaches for Improving Margin-negative Excision Rates on the First Try</a:t>
            </a:r>
          </a:p>
        </p:txBody>
      </p:sp>
      <p:sp>
        <p:nvSpPr>
          <p:cNvPr id="3" name="Rectangle 1">
            <a:extLst>
              <a:ext uri="{FF2B5EF4-FFF2-40B4-BE49-F238E27FC236}">
                <a16:creationId xmlns:a16="http://schemas.microsoft.com/office/drawing/2014/main" id="{15B4C12A-6C6E-6199-97B3-9984E37208AF}"/>
              </a:ext>
            </a:extLst>
          </p:cNvPr>
          <p:cNvSpPr>
            <a:spLocks noChangeArrowheads="1"/>
          </p:cNvSpPr>
          <p:nvPr/>
        </p:nvSpPr>
        <p:spPr bwMode="auto">
          <a:xfrm>
            <a:off x="751059" y="2106647"/>
            <a:ext cx="9404779" cy="264470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Routine shaving of additional margins</a:t>
            </a:r>
            <a:endParaRPr kumimoji="0" lang="en-US" altLang="en-US" sz="3200" b="0" i="0" u="none" strike="noStrike" cap="none" normalizeH="0" baseline="3000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3200" dirty="0">
                <a:ea typeface="Calibri" panose="020F0502020204030204" pitchFamily="34" charset="0"/>
                <a:cs typeface="Times New Roman" panose="02020603050405020304" pitchFamily="18" charset="0"/>
              </a:rPr>
              <a:t>I</a:t>
            </a:r>
            <a:r>
              <a:rPr kumimoji="0" lang="en-US" altLang="en-US" sz="3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ntraoperative ultrasound guidance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Lesion localization devices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dirty="0">
                <a:ln>
                  <a:noFill/>
                </a:ln>
                <a:solidFill>
                  <a:schemeClr val="tx1"/>
                </a:solidFill>
                <a:effectLst/>
                <a:ea typeface="Calibri" panose="020F0502020204030204" pitchFamily="34" charset="0"/>
                <a:cs typeface="Times New Roman" panose="02020603050405020304" pitchFamily="18" charset="0"/>
              </a:rPr>
              <a:t>Intraoperative</a:t>
            </a:r>
            <a:r>
              <a:rPr lang="en-US" altLang="en-US" sz="3200" dirty="0">
                <a:ea typeface="Calibri" panose="020F0502020204030204" pitchFamily="34" charset="0"/>
                <a:cs typeface="Times New Roman" panose="02020603050405020304" pitchFamily="18" charset="0"/>
              </a:rPr>
              <a:t> margin assessment devices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Redefine</a:t>
            </a:r>
            <a:r>
              <a:rPr kumimoji="0" lang="en-US" altLang="en-US" sz="3200" b="1" i="0" u="none" strike="noStrike" cap="none" normalizeH="0" dirty="0">
                <a:ln>
                  <a:noFill/>
                </a:ln>
                <a:solidFill>
                  <a:schemeClr val="tx1"/>
                </a:solidFill>
                <a:effectLst/>
                <a:ea typeface="Calibri" panose="020F0502020204030204" pitchFamily="34" charset="0"/>
                <a:cs typeface="Times New Roman" panose="02020603050405020304" pitchFamily="18" charset="0"/>
              </a:rPr>
              <a:t> “Margin Negative”</a:t>
            </a:r>
            <a:r>
              <a:rPr kumimoji="0" lang="en-US" altLang="en-US" sz="32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endParaRPr kumimoji="0" lang="en-US" altLang="en-US" sz="3200" b="1" i="0" u="none" strike="noStrike" cap="none" normalizeH="0" baseline="0" dirty="0">
              <a:ln>
                <a:noFill/>
              </a:ln>
              <a:solidFill>
                <a:schemeClr val="tx1"/>
              </a:solidFill>
              <a:effectLst/>
            </a:endParaRPr>
          </a:p>
        </p:txBody>
      </p:sp>
      <p:sp>
        <p:nvSpPr>
          <p:cNvPr id="11" name="TextBox 10">
            <a:extLst>
              <a:ext uri="{FF2B5EF4-FFF2-40B4-BE49-F238E27FC236}">
                <a16:creationId xmlns:a16="http://schemas.microsoft.com/office/drawing/2014/main" id="{7F5AA18D-B627-8AA2-EA41-ADF2BFB5C35D}"/>
              </a:ext>
            </a:extLst>
          </p:cNvPr>
          <p:cNvSpPr txBox="1"/>
          <p:nvPr/>
        </p:nvSpPr>
        <p:spPr>
          <a:xfrm>
            <a:off x="1958340" y="5447682"/>
            <a:ext cx="8275320" cy="830997"/>
          </a:xfrm>
          <a:prstGeom prst="rect">
            <a:avLst/>
          </a:prstGeom>
          <a:solidFill>
            <a:srgbClr val="00B0F0"/>
          </a:solidFill>
        </p:spPr>
        <p:txBody>
          <a:bodyPr wrap="square" rtlCol="0">
            <a:spAutoFit/>
          </a:bodyPr>
          <a:lstStyle/>
          <a:p>
            <a:r>
              <a:rPr lang="en-US" sz="2400" dirty="0"/>
              <a:t>Surgeons who focus on reducing re-excision rates are generally successful no mater which technology they adopt</a:t>
            </a:r>
          </a:p>
        </p:txBody>
      </p:sp>
    </p:spTree>
    <p:extLst>
      <p:ext uri="{BB962C8B-B14F-4D97-AF65-F5344CB8AC3E}">
        <p14:creationId xmlns:p14="http://schemas.microsoft.com/office/powerpoint/2010/main" val="2501640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B661A-E837-C741-8601-FA7BD8DEC47E}"/>
              </a:ext>
            </a:extLst>
          </p:cNvPr>
          <p:cNvSpPr>
            <a:spLocks noGrp="1"/>
          </p:cNvSpPr>
          <p:nvPr>
            <p:ph type="title"/>
          </p:nvPr>
        </p:nvSpPr>
        <p:spPr>
          <a:xfrm>
            <a:off x="838200" y="365125"/>
            <a:ext cx="10669172" cy="1325563"/>
          </a:xfrm>
        </p:spPr>
        <p:txBody>
          <a:bodyPr>
            <a:normAutofit/>
          </a:bodyPr>
          <a:lstStyle/>
          <a:p>
            <a:r>
              <a:rPr lang="en-US" sz="4000" b="1" dirty="0">
                <a:solidFill>
                  <a:srgbClr val="002060"/>
                </a:solidFill>
                <a:latin typeface="+mn-lt"/>
              </a:rPr>
              <a:t>Margin Assessment with Specimen Radiograph</a:t>
            </a:r>
          </a:p>
        </p:txBody>
      </p:sp>
      <p:sp>
        <p:nvSpPr>
          <p:cNvPr id="3" name="Content Placeholder 2">
            <a:extLst>
              <a:ext uri="{FF2B5EF4-FFF2-40B4-BE49-F238E27FC236}">
                <a16:creationId xmlns:a16="http://schemas.microsoft.com/office/drawing/2014/main" id="{6A9A9F7E-BF90-7E43-9561-9B33C272DA68}"/>
              </a:ext>
            </a:extLst>
          </p:cNvPr>
          <p:cNvSpPr>
            <a:spLocks noGrp="1"/>
          </p:cNvSpPr>
          <p:nvPr>
            <p:ph idx="1"/>
          </p:nvPr>
        </p:nvSpPr>
        <p:spPr/>
        <p:txBody>
          <a:bodyPr>
            <a:normAutofit/>
          </a:bodyPr>
          <a:lstStyle/>
          <a:p>
            <a:r>
              <a:rPr lang="en-US" dirty="0"/>
              <a:t>“Old days”- send specimen to mammography for radiograph</a:t>
            </a:r>
          </a:p>
          <a:p>
            <a:pPr lvl="1"/>
            <a:r>
              <a:rPr lang="en-US" dirty="0"/>
              <a:t>Time</a:t>
            </a:r>
          </a:p>
          <a:p>
            <a:pPr lvl="1"/>
            <a:r>
              <a:rPr lang="en-US" dirty="0"/>
              <a:t>Interpretation</a:t>
            </a:r>
          </a:p>
          <a:p>
            <a:pPr lvl="1"/>
            <a:endParaRPr lang="en-US" dirty="0"/>
          </a:p>
          <a:p>
            <a:pPr lvl="1"/>
            <a:endParaRPr lang="en-US" dirty="0"/>
          </a:p>
          <a:p>
            <a:r>
              <a:rPr lang="en-US" dirty="0"/>
              <a:t>2D specimen Radiograph in room next to Operating Room</a:t>
            </a:r>
          </a:p>
          <a:p>
            <a:endParaRPr lang="en-US" dirty="0"/>
          </a:p>
          <a:p>
            <a:r>
              <a:rPr lang="en-US" dirty="0"/>
              <a:t>3D Tomosynthesis </a:t>
            </a:r>
            <a:r>
              <a:rPr lang="en-US" i="1" dirty="0"/>
              <a:t>in</a:t>
            </a:r>
            <a:r>
              <a:rPr lang="en-US" dirty="0"/>
              <a:t> the Operating Room</a:t>
            </a:r>
          </a:p>
          <a:p>
            <a:pPr lvl="1"/>
            <a:endParaRPr lang="en-US" dirty="0"/>
          </a:p>
        </p:txBody>
      </p:sp>
    </p:spTree>
    <p:extLst>
      <p:ext uri="{BB962C8B-B14F-4D97-AF65-F5344CB8AC3E}">
        <p14:creationId xmlns:p14="http://schemas.microsoft.com/office/powerpoint/2010/main" val="3484471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4DBCB0-EBDA-FC45-85DD-AF0021996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209800"/>
            <a:ext cx="8763000" cy="1883818"/>
          </a:xfrm>
          <a:prstGeom prst="rect">
            <a:avLst/>
          </a:prstGeom>
        </p:spPr>
      </p:pic>
      <p:sp>
        <p:nvSpPr>
          <p:cNvPr id="3" name="TextBox 2">
            <a:extLst>
              <a:ext uri="{FF2B5EF4-FFF2-40B4-BE49-F238E27FC236}">
                <a16:creationId xmlns:a16="http://schemas.microsoft.com/office/drawing/2014/main" id="{543798ED-002F-47AD-8B99-F544AFACAF83}"/>
              </a:ext>
            </a:extLst>
          </p:cNvPr>
          <p:cNvSpPr txBox="1"/>
          <p:nvPr/>
        </p:nvSpPr>
        <p:spPr>
          <a:xfrm>
            <a:off x="2971801" y="4256783"/>
            <a:ext cx="2164977" cy="830997"/>
          </a:xfrm>
          <a:prstGeom prst="rect">
            <a:avLst/>
          </a:prstGeom>
          <a:noFill/>
        </p:spPr>
        <p:txBody>
          <a:bodyPr wrap="square" rtlCol="0">
            <a:spAutoFit/>
          </a:bodyPr>
          <a:lstStyle/>
          <a:p>
            <a:r>
              <a:rPr lang="en-US" sz="1600" dirty="0"/>
              <a:t>Breast specimen with a lesion on a peripheral margin</a:t>
            </a:r>
          </a:p>
        </p:txBody>
      </p:sp>
      <p:sp>
        <p:nvSpPr>
          <p:cNvPr id="2" name="TextBox 1">
            <a:extLst>
              <a:ext uri="{FF2B5EF4-FFF2-40B4-BE49-F238E27FC236}">
                <a16:creationId xmlns:a16="http://schemas.microsoft.com/office/drawing/2014/main" id="{E218753F-C914-462E-A7B5-30BF17864694}"/>
              </a:ext>
            </a:extLst>
          </p:cNvPr>
          <p:cNvSpPr txBox="1"/>
          <p:nvPr/>
        </p:nvSpPr>
        <p:spPr>
          <a:xfrm>
            <a:off x="5943600" y="4256783"/>
            <a:ext cx="1676400" cy="830997"/>
          </a:xfrm>
          <a:prstGeom prst="rect">
            <a:avLst/>
          </a:prstGeom>
          <a:noFill/>
        </p:spPr>
        <p:txBody>
          <a:bodyPr wrap="square" rtlCol="0">
            <a:spAutoFit/>
          </a:bodyPr>
          <a:lstStyle>
            <a:defPPr>
              <a:defRPr lang="en-US"/>
            </a:defPPr>
            <a:lvl1pPr>
              <a:defRPr sz="1600"/>
            </a:lvl1pPr>
          </a:lstStyle>
          <a:p>
            <a:r>
              <a:rPr lang="en-US" dirty="0"/>
              <a:t>Tomosynthesis creates 1mm digital slices</a:t>
            </a:r>
          </a:p>
        </p:txBody>
      </p:sp>
      <p:sp>
        <p:nvSpPr>
          <p:cNvPr id="5" name="TextBox 4">
            <a:extLst>
              <a:ext uri="{FF2B5EF4-FFF2-40B4-BE49-F238E27FC236}">
                <a16:creationId xmlns:a16="http://schemas.microsoft.com/office/drawing/2014/main" id="{3CE3FCCD-E1C8-4277-B58D-7A7C10C1C68F}"/>
              </a:ext>
            </a:extLst>
          </p:cNvPr>
          <p:cNvSpPr txBox="1"/>
          <p:nvPr/>
        </p:nvSpPr>
        <p:spPr>
          <a:xfrm>
            <a:off x="8610600" y="4256783"/>
            <a:ext cx="2057400" cy="830997"/>
          </a:xfrm>
          <a:prstGeom prst="rect">
            <a:avLst/>
          </a:prstGeom>
          <a:noFill/>
        </p:spPr>
        <p:txBody>
          <a:bodyPr wrap="square" rtlCol="0">
            <a:spAutoFit/>
          </a:bodyPr>
          <a:lstStyle/>
          <a:p>
            <a:r>
              <a:rPr lang="en-US" sz="1600" dirty="0"/>
              <a:t>What the physician sees: peripheral involvement on slice 4</a:t>
            </a:r>
          </a:p>
        </p:txBody>
      </p:sp>
      <p:sp>
        <p:nvSpPr>
          <p:cNvPr id="6" name="Title 5">
            <a:extLst>
              <a:ext uri="{FF2B5EF4-FFF2-40B4-BE49-F238E27FC236}">
                <a16:creationId xmlns:a16="http://schemas.microsoft.com/office/drawing/2014/main" id="{54ED5451-AF9B-4932-AF89-BF90E0FCB627}"/>
              </a:ext>
            </a:extLst>
          </p:cNvPr>
          <p:cNvSpPr txBox="1">
            <a:spLocks/>
          </p:cNvSpPr>
          <p:nvPr/>
        </p:nvSpPr>
        <p:spPr bwMode="auto">
          <a:xfrm>
            <a:off x="844062" y="688033"/>
            <a:ext cx="101990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rgbClr val="002060"/>
                </a:solidFill>
                <a:latin typeface="+mj-lt"/>
                <a:ea typeface="MS PGothic" pitchFamily="34" charset="-128"/>
                <a:cs typeface="+mj-cs"/>
              </a:defRPr>
            </a:lvl1pPr>
            <a:lvl2pPr algn="ctr" rtl="0" fontAlgn="base">
              <a:spcBef>
                <a:spcPct val="0"/>
              </a:spcBef>
              <a:spcAft>
                <a:spcPct val="0"/>
              </a:spcAft>
              <a:defRPr sz="4400">
                <a:solidFill>
                  <a:srgbClr val="002060"/>
                </a:solidFill>
                <a:latin typeface="Calibri" pitchFamily="34" charset="0"/>
                <a:ea typeface="MS PGothic" pitchFamily="34" charset="-128"/>
              </a:defRPr>
            </a:lvl2pPr>
            <a:lvl3pPr algn="ctr" rtl="0" fontAlgn="base">
              <a:spcBef>
                <a:spcPct val="0"/>
              </a:spcBef>
              <a:spcAft>
                <a:spcPct val="0"/>
              </a:spcAft>
              <a:defRPr sz="4400">
                <a:solidFill>
                  <a:srgbClr val="002060"/>
                </a:solidFill>
                <a:latin typeface="Calibri" pitchFamily="34" charset="0"/>
                <a:ea typeface="MS PGothic" pitchFamily="34" charset="-128"/>
              </a:defRPr>
            </a:lvl3pPr>
            <a:lvl4pPr algn="ctr" rtl="0" fontAlgn="base">
              <a:spcBef>
                <a:spcPct val="0"/>
              </a:spcBef>
              <a:spcAft>
                <a:spcPct val="0"/>
              </a:spcAft>
              <a:defRPr sz="4400">
                <a:solidFill>
                  <a:srgbClr val="002060"/>
                </a:solidFill>
                <a:latin typeface="Calibri" pitchFamily="34" charset="0"/>
                <a:ea typeface="MS PGothic" pitchFamily="34" charset="-128"/>
              </a:defRPr>
            </a:lvl4pPr>
            <a:lvl5pPr algn="ctr" rtl="0" fontAlgn="base">
              <a:spcBef>
                <a:spcPct val="0"/>
              </a:spcBef>
              <a:spcAft>
                <a:spcPct val="0"/>
              </a:spcAft>
              <a:defRPr sz="4400">
                <a:solidFill>
                  <a:srgbClr val="002060"/>
                </a:solidFill>
                <a:latin typeface="Calibri" pitchFamily="34" charset="0"/>
                <a:ea typeface="MS PGothic" pitchFamily="34" charset="-128"/>
              </a:defRPr>
            </a:lvl5pPr>
            <a:lvl6pPr marL="457200" algn="ctr" rtl="0" fontAlgn="base">
              <a:spcBef>
                <a:spcPct val="0"/>
              </a:spcBef>
              <a:spcAft>
                <a:spcPct val="0"/>
              </a:spcAft>
              <a:defRPr sz="4400">
                <a:solidFill>
                  <a:srgbClr val="002060"/>
                </a:solidFill>
                <a:latin typeface="Calibri" pitchFamily="34" charset="0"/>
                <a:ea typeface="MS PGothic" pitchFamily="34" charset="-128"/>
              </a:defRPr>
            </a:lvl6pPr>
            <a:lvl7pPr marL="914400" algn="ctr" rtl="0" fontAlgn="base">
              <a:spcBef>
                <a:spcPct val="0"/>
              </a:spcBef>
              <a:spcAft>
                <a:spcPct val="0"/>
              </a:spcAft>
              <a:defRPr sz="4400">
                <a:solidFill>
                  <a:srgbClr val="002060"/>
                </a:solidFill>
                <a:latin typeface="Calibri" pitchFamily="34" charset="0"/>
                <a:ea typeface="MS PGothic" pitchFamily="34" charset="-128"/>
              </a:defRPr>
            </a:lvl7pPr>
            <a:lvl8pPr marL="1371600" algn="ctr" rtl="0" fontAlgn="base">
              <a:spcBef>
                <a:spcPct val="0"/>
              </a:spcBef>
              <a:spcAft>
                <a:spcPct val="0"/>
              </a:spcAft>
              <a:defRPr sz="4400">
                <a:solidFill>
                  <a:srgbClr val="002060"/>
                </a:solidFill>
                <a:latin typeface="Calibri" pitchFamily="34" charset="0"/>
                <a:ea typeface="MS PGothic" pitchFamily="34" charset="-128"/>
              </a:defRPr>
            </a:lvl8pPr>
            <a:lvl9pPr marL="1828800" algn="ctr" rtl="0" fontAlgn="base">
              <a:spcBef>
                <a:spcPct val="0"/>
              </a:spcBef>
              <a:spcAft>
                <a:spcPct val="0"/>
              </a:spcAft>
              <a:defRPr sz="4400">
                <a:solidFill>
                  <a:srgbClr val="002060"/>
                </a:solidFill>
                <a:latin typeface="Calibri" pitchFamily="34" charset="0"/>
                <a:ea typeface="MS PGothic" pitchFamily="34" charset="-128"/>
              </a:defRPr>
            </a:lvl9pPr>
          </a:lstStyle>
          <a:p>
            <a:r>
              <a:rPr lang="en-US" sz="4000" b="1" dirty="0">
                <a:latin typeface="+mn-lt"/>
              </a:rPr>
              <a:t>Specimen Tomosynthesis creates 1mm slices for a superior view of specimen anatomy</a:t>
            </a:r>
          </a:p>
        </p:txBody>
      </p:sp>
      <p:sp>
        <p:nvSpPr>
          <p:cNvPr id="7" name="TextBox 6">
            <a:extLst>
              <a:ext uri="{FF2B5EF4-FFF2-40B4-BE49-F238E27FC236}">
                <a16:creationId xmlns:a16="http://schemas.microsoft.com/office/drawing/2014/main" id="{9C7FB36D-42BC-0D47-95EA-7456D2450ADE}"/>
              </a:ext>
            </a:extLst>
          </p:cNvPr>
          <p:cNvSpPr txBox="1"/>
          <p:nvPr/>
        </p:nvSpPr>
        <p:spPr>
          <a:xfrm>
            <a:off x="1676400" y="2967335"/>
            <a:ext cx="1450282" cy="461665"/>
          </a:xfrm>
          <a:prstGeom prst="rect">
            <a:avLst/>
          </a:prstGeom>
          <a:solidFill>
            <a:schemeClr val="bg1"/>
          </a:solidFill>
        </p:spPr>
        <p:txBody>
          <a:bodyPr wrap="square" rtlCol="0">
            <a:spAutoFit/>
          </a:bodyPr>
          <a:lstStyle/>
          <a:p>
            <a:r>
              <a:rPr lang="en-US" sz="2400" dirty="0" err="1">
                <a:solidFill>
                  <a:schemeClr val="bg1"/>
                </a:solidFill>
              </a:rPr>
              <a:t>Coveroo</a:t>
            </a:r>
            <a:endParaRPr lang="en-US" sz="2400" dirty="0">
              <a:solidFill>
                <a:schemeClr val="bg1"/>
              </a:solidFill>
            </a:endParaRPr>
          </a:p>
        </p:txBody>
      </p:sp>
    </p:spTree>
    <p:extLst>
      <p:ext uri="{BB962C8B-B14F-4D97-AF65-F5344CB8AC3E}">
        <p14:creationId xmlns:p14="http://schemas.microsoft.com/office/powerpoint/2010/main" val="1748223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0ED31-6113-7445-B289-1EB667F77883}"/>
              </a:ext>
            </a:extLst>
          </p:cNvPr>
          <p:cNvSpPr>
            <a:spLocks noGrp="1"/>
          </p:cNvSpPr>
          <p:nvPr>
            <p:ph type="title"/>
          </p:nvPr>
        </p:nvSpPr>
        <p:spPr>
          <a:xfrm>
            <a:off x="838200" y="660400"/>
            <a:ext cx="10515600" cy="1325563"/>
          </a:xfrm>
        </p:spPr>
        <p:txBody>
          <a:bodyPr>
            <a:normAutofit/>
          </a:bodyPr>
          <a:lstStyle/>
          <a:p>
            <a:r>
              <a:rPr lang="en-US" b="1" u="sng" dirty="0">
                <a:solidFill>
                  <a:srgbClr val="002060"/>
                </a:solidFill>
                <a:latin typeface="+mn-lt"/>
              </a:rPr>
              <a:t>Example</a:t>
            </a:r>
            <a:r>
              <a:rPr lang="en-US" b="1" dirty="0">
                <a:solidFill>
                  <a:srgbClr val="002060"/>
                </a:solidFill>
                <a:latin typeface="+mn-lt"/>
              </a:rPr>
              <a:t>: 	62 </a:t>
            </a:r>
            <a:r>
              <a:rPr lang="en-US" b="1" dirty="0" err="1">
                <a:solidFill>
                  <a:srgbClr val="002060"/>
                </a:solidFill>
                <a:latin typeface="+mn-lt"/>
              </a:rPr>
              <a:t>yo</a:t>
            </a:r>
            <a:r>
              <a:rPr lang="en-US" b="1" dirty="0">
                <a:solidFill>
                  <a:srgbClr val="002060"/>
                </a:solidFill>
                <a:latin typeface="+mn-lt"/>
              </a:rPr>
              <a:t> upper outer mass </a:t>
            </a:r>
            <a:br>
              <a:rPr lang="en-US" b="1" dirty="0">
                <a:solidFill>
                  <a:srgbClr val="002060"/>
                </a:solidFill>
                <a:latin typeface="+mn-lt"/>
              </a:rPr>
            </a:br>
            <a:r>
              <a:rPr lang="en-US" b="1" dirty="0">
                <a:solidFill>
                  <a:srgbClr val="002060"/>
                </a:solidFill>
                <a:latin typeface="+mn-lt"/>
              </a:rPr>
              <a:t>		IDC  Grade 2 ER+ Her2-</a:t>
            </a:r>
          </a:p>
        </p:txBody>
      </p:sp>
      <p:grpSp>
        <p:nvGrpSpPr>
          <p:cNvPr id="10" name="Group 9">
            <a:extLst>
              <a:ext uri="{FF2B5EF4-FFF2-40B4-BE49-F238E27FC236}">
                <a16:creationId xmlns:a16="http://schemas.microsoft.com/office/drawing/2014/main" id="{3C052AE4-E9C9-77D4-28D6-50AB9CC152CA}"/>
              </a:ext>
            </a:extLst>
          </p:cNvPr>
          <p:cNvGrpSpPr/>
          <p:nvPr/>
        </p:nvGrpSpPr>
        <p:grpSpPr>
          <a:xfrm>
            <a:off x="0" y="2410794"/>
            <a:ext cx="12192000" cy="3786806"/>
            <a:chOff x="0" y="3071194"/>
            <a:chExt cx="12192000" cy="3786806"/>
          </a:xfrm>
        </p:grpSpPr>
        <p:pic>
          <p:nvPicPr>
            <p:cNvPr id="5" name="Picture 4">
              <a:extLst>
                <a:ext uri="{FF2B5EF4-FFF2-40B4-BE49-F238E27FC236}">
                  <a16:creationId xmlns:a16="http://schemas.microsoft.com/office/drawing/2014/main" id="{866E387E-D5C8-2940-BC91-17EE32E266AF}"/>
                </a:ext>
              </a:extLst>
            </p:cNvPr>
            <p:cNvPicPr>
              <a:picLocks noChangeAspect="1"/>
            </p:cNvPicPr>
            <p:nvPr/>
          </p:nvPicPr>
          <p:blipFill>
            <a:blip r:embed="rId2"/>
            <a:stretch>
              <a:fillRect/>
            </a:stretch>
          </p:blipFill>
          <p:spPr>
            <a:xfrm>
              <a:off x="0" y="3474720"/>
              <a:ext cx="3801904" cy="3383280"/>
            </a:xfrm>
            <a:prstGeom prst="rect">
              <a:avLst/>
            </a:prstGeom>
          </p:spPr>
        </p:pic>
        <p:grpSp>
          <p:nvGrpSpPr>
            <p:cNvPr id="8" name="Group 7">
              <a:extLst>
                <a:ext uri="{FF2B5EF4-FFF2-40B4-BE49-F238E27FC236}">
                  <a16:creationId xmlns:a16="http://schemas.microsoft.com/office/drawing/2014/main" id="{374A3D79-C833-C4D9-6240-743CB057795B}"/>
                </a:ext>
              </a:extLst>
            </p:cNvPr>
            <p:cNvGrpSpPr/>
            <p:nvPr/>
          </p:nvGrpSpPr>
          <p:grpSpPr>
            <a:xfrm>
              <a:off x="1219163" y="3071194"/>
              <a:ext cx="10972837" cy="3786806"/>
              <a:chOff x="1219163" y="3071194"/>
              <a:chExt cx="10972837" cy="3786806"/>
            </a:xfrm>
          </p:grpSpPr>
          <p:pic>
            <p:nvPicPr>
              <p:cNvPr id="7" name="Picture 6">
                <a:extLst>
                  <a:ext uri="{FF2B5EF4-FFF2-40B4-BE49-F238E27FC236}">
                    <a16:creationId xmlns:a16="http://schemas.microsoft.com/office/drawing/2014/main" id="{1DB98133-8920-D542-B5DC-278CBA1F2869}"/>
                  </a:ext>
                </a:extLst>
              </p:cNvPr>
              <p:cNvPicPr>
                <a:picLocks noChangeAspect="1"/>
              </p:cNvPicPr>
              <p:nvPr/>
            </p:nvPicPr>
            <p:blipFill>
              <a:blip r:embed="rId3"/>
              <a:stretch>
                <a:fillRect/>
              </a:stretch>
            </p:blipFill>
            <p:spPr>
              <a:xfrm>
                <a:off x="3801904" y="3474720"/>
                <a:ext cx="4317216" cy="3383280"/>
              </a:xfrm>
              <a:prstGeom prst="rect">
                <a:avLst/>
              </a:prstGeom>
            </p:spPr>
          </p:pic>
          <p:pic>
            <p:nvPicPr>
              <p:cNvPr id="9" name="Picture 8">
                <a:extLst>
                  <a:ext uri="{FF2B5EF4-FFF2-40B4-BE49-F238E27FC236}">
                    <a16:creationId xmlns:a16="http://schemas.microsoft.com/office/drawing/2014/main" id="{0C79086A-113E-C84E-9BB9-18246304442E}"/>
                  </a:ext>
                </a:extLst>
              </p:cNvPr>
              <p:cNvPicPr>
                <a:picLocks noChangeAspect="1"/>
              </p:cNvPicPr>
              <p:nvPr/>
            </p:nvPicPr>
            <p:blipFill>
              <a:blip r:embed="rId4"/>
              <a:stretch>
                <a:fillRect/>
              </a:stretch>
            </p:blipFill>
            <p:spPr>
              <a:xfrm>
                <a:off x="7874784" y="3474720"/>
                <a:ext cx="4317216" cy="3383280"/>
              </a:xfrm>
              <a:prstGeom prst="rect">
                <a:avLst/>
              </a:prstGeom>
            </p:spPr>
          </p:pic>
          <p:sp>
            <p:nvSpPr>
              <p:cNvPr id="3" name="TextBox 2">
                <a:extLst>
                  <a:ext uri="{FF2B5EF4-FFF2-40B4-BE49-F238E27FC236}">
                    <a16:creationId xmlns:a16="http://schemas.microsoft.com/office/drawing/2014/main" id="{53B6C204-C5D3-4D00-B167-6548115445C4}"/>
                  </a:ext>
                </a:extLst>
              </p:cNvPr>
              <p:cNvSpPr txBox="1"/>
              <p:nvPr/>
            </p:nvSpPr>
            <p:spPr>
              <a:xfrm>
                <a:off x="1219163" y="3101009"/>
                <a:ext cx="1363578" cy="369332"/>
              </a:xfrm>
              <a:prstGeom prst="rect">
                <a:avLst/>
              </a:prstGeom>
              <a:noFill/>
            </p:spPr>
            <p:txBody>
              <a:bodyPr wrap="none" rtlCol="0">
                <a:spAutoFit/>
              </a:bodyPr>
              <a:lstStyle/>
              <a:p>
                <a:r>
                  <a:rPr lang="en-US" dirty="0"/>
                  <a:t>Optical View</a:t>
                </a:r>
              </a:p>
            </p:txBody>
          </p:sp>
          <p:sp>
            <p:nvSpPr>
              <p:cNvPr id="4" name="TextBox 3">
                <a:extLst>
                  <a:ext uri="{FF2B5EF4-FFF2-40B4-BE49-F238E27FC236}">
                    <a16:creationId xmlns:a16="http://schemas.microsoft.com/office/drawing/2014/main" id="{661A98E3-D390-4367-A752-F89C983B7D07}"/>
                  </a:ext>
                </a:extLst>
              </p:cNvPr>
              <p:cNvSpPr txBox="1"/>
              <p:nvPr/>
            </p:nvSpPr>
            <p:spPr>
              <a:xfrm>
                <a:off x="5387003" y="3101009"/>
                <a:ext cx="1031501" cy="369332"/>
              </a:xfrm>
              <a:prstGeom prst="rect">
                <a:avLst/>
              </a:prstGeom>
              <a:noFill/>
            </p:spPr>
            <p:txBody>
              <a:bodyPr wrap="none" rtlCol="0">
                <a:spAutoFit/>
              </a:bodyPr>
              <a:lstStyle/>
              <a:p>
                <a:r>
                  <a:rPr lang="en-US" dirty="0"/>
                  <a:t>2-D View</a:t>
                </a:r>
              </a:p>
            </p:txBody>
          </p:sp>
          <p:sp>
            <p:nvSpPr>
              <p:cNvPr id="6" name="TextBox 5">
                <a:extLst>
                  <a:ext uri="{FF2B5EF4-FFF2-40B4-BE49-F238E27FC236}">
                    <a16:creationId xmlns:a16="http://schemas.microsoft.com/office/drawing/2014/main" id="{862C0AB9-F727-4E6F-B35F-48AAEF718A05}"/>
                  </a:ext>
                </a:extLst>
              </p:cNvPr>
              <p:cNvSpPr txBox="1"/>
              <p:nvPr/>
            </p:nvSpPr>
            <p:spPr>
              <a:xfrm>
                <a:off x="9322904" y="3071194"/>
                <a:ext cx="839140" cy="369332"/>
              </a:xfrm>
              <a:prstGeom prst="rect">
                <a:avLst/>
              </a:prstGeom>
              <a:noFill/>
            </p:spPr>
            <p:txBody>
              <a:bodyPr wrap="none" rtlCol="0">
                <a:spAutoFit/>
              </a:bodyPr>
              <a:lstStyle/>
              <a:p>
                <a:r>
                  <a:rPr lang="en-US" dirty="0"/>
                  <a:t>K-View</a:t>
                </a:r>
              </a:p>
            </p:txBody>
          </p:sp>
        </p:grpSp>
      </p:grpSp>
    </p:spTree>
    <p:extLst>
      <p:ext uri="{BB962C8B-B14F-4D97-AF65-F5344CB8AC3E}">
        <p14:creationId xmlns:p14="http://schemas.microsoft.com/office/powerpoint/2010/main" val="1978859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F891-D1F7-2118-743F-36F1A45618D3}"/>
              </a:ext>
            </a:extLst>
          </p:cNvPr>
          <p:cNvSpPr>
            <a:spLocks noGrp="1"/>
          </p:cNvSpPr>
          <p:nvPr>
            <p:ph type="title"/>
          </p:nvPr>
        </p:nvSpPr>
        <p:spPr>
          <a:xfrm>
            <a:off x="983918" y="963034"/>
            <a:ext cx="9112925" cy="735677"/>
          </a:xfrm>
        </p:spPr>
        <p:txBody>
          <a:bodyPr vert="horz" lIns="91440" tIns="45720" rIns="91440" bIns="45720" rtlCol="0" anchor="ctr">
            <a:normAutofit/>
          </a:bodyPr>
          <a:lstStyle/>
          <a:p>
            <a:r>
              <a:rPr lang="en-US" b="1" dirty="0">
                <a:solidFill>
                  <a:srgbClr val="002060"/>
                </a:solidFill>
                <a:latin typeface="+mn-lt"/>
              </a:rPr>
              <a:t>New concepts</a:t>
            </a:r>
          </a:p>
        </p:txBody>
      </p:sp>
      <p:pic>
        <p:nvPicPr>
          <p:cNvPr id="9" name="Picture 8" descr="A close-up of medical equipment&#10;&#10;Description automatically generated">
            <a:extLst>
              <a:ext uri="{FF2B5EF4-FFF2-40B4-BE49-F238E27FC236}">
                <a16:creationId xmlns:a16="http://schemas.microsoft.com/office/drawing/2014/main" id="{BF0C414A-A9E5-8595-3172-46D54BFE1ECF}"/>
              </a:ext>
            </a:extLst>
          </p:cNvPr>
          <p:cNvPicPr>
            <a:picLocks noChangeAspect="1"/>
          </p:cNvPicPr>
          <p:nvPr/>
        </p:nvPicPr>
        <p:blipFill>
          <a:blip r:embed="rId2"/>
          <a:stretch>
            <a:fillRect/>
          </a:stretch>
        </p:blipFill>
        <p:spPr>
          <a:xfrm>
            <a:off x="359034" y="2108200"/>
            <a:ext cx="5490506" cy="4076700"/>
          </a:xfrm>
          <a:prstGeom prst="rect">
            <a:avLst/>
          </a:prstGeom>
        </p:spPr>
      </p:pic>
      <p:pic>
        <p:nvPicPr>
          <p:cNvPr id="7" name="Picture 6" descr="A medical equipment with a screen and a bottle&#10;&#10;Description automatically generated">
            <a:extLst>
              <a:ext uri="{FF2B5EF4-FFF2-40B4-BE49-F238E27FC236}">
                <a16:creationId xmlns:a16="http://schemas.microsoft.com/office/drawing/2014/main" id="{C3B9858C-D19A-2FE9-F29E-005F195C0B10}"/>
              </a:ext>
            </a:extLst>
          </p:cNvPr>
          <p:cNvPicPr>
            <a:picLocks noChangeAspect="1"/>
          </p:cNvPicPr>
          <p:nvPr/>
        </p:nvPicPr>
        <p:blipFill>
          <a:blip r:embed="rId3"/>
          <a:stretch>
            <a:fillRect/>
          </a:stretch>
        </p:blipFill>
        <p:spPr>
          <a:xfrm>
            <a:off x="6337944" y="2108200"/>
            <a:ext cx="5546531" cy="4076700"/>
          </a:xfrm>
          <a:prstGeom prst="rect">
            <a:avLst/>
          </a:prstGeom>
        </p:spPr>
      </p:pic>
    </p:spTree>
    <p:extLst>
      <p:ext uri="{BB962C8B-B14F-4D97-AF65-F5344CB8AC3E}">
        <p14:creationId xmlns:p14="http://schemas.microsoft.com/office/powerpoint/2010/main" val="368351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425F-07DD-A796-D5BF-78F37B4B0CB6}"/>
              </a:ext>
            </a:extLst>
          </p:cNvPr>
          <p:cNvSpPr>
            <a:spLocks noGrp="1"/>
          </p:cNvSpPr>
          <p:nvPr>
            <p:ph type="title"/>
          </p:nvPr>
        </p:nvSpPr>
        <p:spPr/>
        <p:txBody>
          <a:bodyPr/>
          <a:lstStyle/>
          <a:p>
            <a:r>
              <a:rPr lang="en-US" b="1" dirty="0">
                <a:solidFill>
                  <a:srgbClr val="002060"/>
                </a:solidFill>
                <a:latin typeface="+mn-lt"/>
              </a:rPr>
              <a:t>Inking the specimen</a:t>
            </a:r>
          </a:p>
        </p:txBody>
      </p:sp>
      <p:pic>
        <p:nvPicPr>
          <p:cNvPr id="5" name="Content Placeholder 4">
            <a:extLst>
              <a:ext uri="{FF2B5EF4-FFF2-40B4-BE49-F238E27FC236}">
                <a16:creationId xmlns:a16="http://schemas.microsoft.com/office/drawing/2014/main" id="{AEFB82C1-8F01-FCA4-A4D5-76505E20B4A3}"/>
              </a:ext>
            </a:extLst>
          </p:cNvPr>
          <p:cNvPicPr>
            <a:picLocks noGrp="1" noChangeAspect="1"/>
          </p:cNvPicPr>
          <p:nvPr>
            <p:ph idx="1"/>
          </p:nvPr>
        </p:nvPicPr>
        <p:blipFill>
          <a:blip r:embed="rId2"/>
          <a:stretch>
            <a:fillRect/>
          </a:stretch>
        </p:blipFill>
        <p:spPr>
          <a:xfrm>
            <a:off x="3296925" y="1949450"/>
            <a:ext cx="5598151" cy="4195763"/>
          </a:xfrm>
        </p:spPr>
      </p:pic>
    </p:spTree>
    <p:extLst>
      <p:ext uri="{BB962C8B-B14F-4D97-AF65-F5344CB8AC3E}">
        <p14:creationId xmlns:p14="http://schemas.microsoft.com/office/powerpoint/2010/main" val="216732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book&#10;&#10;Description automatically generated">
            <a:extLst>
              <a:ext uri="{FF2B5EF4-FFF2-40B4-BE49-F238E27FC236}">
                <a16:creationId xmlns:a16="http://schemas.microsoft.com/office/drawing/2014/main" id="{424F3AA2-C725-AF58-69E0-321DB3F1D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974" y="861391"/>
            <a:ext cx="11662052" cy="2096743"/>
          </a:xfrm>
          <a:prstGeom prst="rect">
            <a:avLst/>
          </a:prstGeom>
        </p:spPr>
      </p:pic>
      <p:pic>
        <p:nvPicPr>
          <p:cNvPr id="8" name="Picture 7">
            <a:extLst>
              <a:ext uri="{FF2B5EF4-FFF2-40B4-BE49-F238E27FC236}">
                <a16:creationId xmlns:a16="http://schemas.microsoft.com/office/drawing/2014/main" id="{ACC6F69D-E133-6690-D2AC-4756286C1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998" y="2812084"/>
            <a:ext cx="2349500" cy="292100"/>
          </a:xfrm>
          <a:prstGeom prst="rect">
            <a:avLst/>
          </a:prstGeom>
        </p:spPr>
      </p:pic>
      <p:sp>
        <p:nvSpPr>
          <p:cNvPr id="10" name="Content Placeholder 2">
            <a:extLst>
              <a:ext uri="{FF2B5EF4-FFF2-40B4-BE49-F238E27FC236}">
                <a16:creationId xmlns:a16="http://schemas.microsoft.com/office/drawing/2014/main" id="{1E371435-F192-1364-E4D9-0655FEB9EDA2}"/>
              </a:ext>
            </a:extLst>
          </p:cNvPr>
          <p:cNvSpPr>
            <a:spLocks noGrp="1"/>
          </p:cNvSpPr>
          <p:nvPr>
            <p:ph idx="1"/>
          </p:nvPr>
        </p:nvSpPr>
        <p:spPr>
          <a:xfrm>
            <a:off x="264974" y="3429000"/>
            <a:ext cx="10783957" cy="2747963"/>
          </a:xfrm>
        </p:spPr>
        <p:txBody>
          <a:bodyPr/>
          <a:lstStyle/>
          <a:p>
            <a:r>
              <a:rPr lang="en-US" dirty="0"/>
              <a:t>Data extracted form 55 studies evaluating 6055 pts</a:t>
            </a:r>
          </a:p>
          <a:p>
            <a:endParaRPr lang="en-US" dirty="0"/>
          </a:p>
          <a:p>
            <a:r>
              <a:rPr lang="en-US" dirty="0"/>
              <a:t>Margin positivity 7.8%</a:t>
            </a:r>
          </a:p>
        </p:txBody>
      </p:sp>
      <p:pic>
        <p:nvPicPr>
          <p:cNvPr id="13" name="Picture 12">
            <a:extLst>
              <a:ext uri="{FF2B5EF4-FFF2-40B4-BE49-F238E27FC236}">
                <a16:creationId xmlns:a16="http://schemas.microsoft.com/office/drawing/2014/main" id="{7D98A1A8-AE49-9A1D-D5D7-6B7661E54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0176" y="4055165"/>
            <a:ext cx="6030829" cy="2499620"/>
          </a:xfrm>
          <a:prstGeom prst="rect">
            <a:avLst/>
          </a:prstGeom>
        </p:spPr>
      </p:pic>
      <p:pic>
        <p:nvPicPr>
          <p:cNvPr id="16" name="Picture 15" descr="A close-up of a mammogram&#10;&#10;Description automatically generated">
            <a:extLst>
              <a:ext uri="{FF2B5EF4-FFF2-40B4-BE49-F238E27FC236}">
                <a16:creationId xmlns:a16="http://schemas.microsoft.com/office/drawing/2014/main" id="{9C45B197-E50D-6B01-4EDB-2590EB417C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8353" y="4134813"/>
            <a:ext cx="1621824" cy="2400300"/>
          </a:xfrm>
          <a:prstGeom prst="rect">
            <a:avLst/>
          </a:prstGeom>
        </p:spPr>
      </p:pic>
    </p:spTree>
    <p:extLst>
      <p:ext uri="{BB962C8B-B14F-4D97-AF65-F5344CB8AC3E}">
        <p14:creationId xmlns:p14="http://schemas.microsoft.com/office/powerpoint/2010/main" val="251594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456"/>
            <a:ext cx="10515600" cy="1325563"/>
          </a:xfrm>
        </p:spPr>
        <p:txBody>
          <a:bodyPr>
            <a:normAutofit/>
          </a:bodyPr>
          <a:lstStyle/>
          <a:p>
            <a:pPr algn="ctr"/>
            <a:r>
              <a:rPr lang="en-US" b="1" dirty="0">
                <a:solidFill>
                  <a:srgbClr val="002060"/>
                </a:solidFill>
                <a:latin typeface="+mn-lt"/>
              </a:rPr>
              <a:t>Quality Breast Surgery</a:t>
            </a:r>
          </a:p>
        </p:txBody>
      </p:sp>
      <p:sp>
        <p:nvSpPr>
          <p:cNvPr id="3" name="TextBox 2"/>
          <p:cNvSpPr txBox="1"/>
          <p:nvPr/>
        </p:nvSpPr>
        <p:spPr>
          <a:xfrm>
            <a:off x="1009913" y="3573654"/>
            <a:ext cx="2548326" cy="1077218"/>
          </a:xfrm>
          <a:prstGeom prst="rect">
            <a:avLst/>
          </a:prstGeom>
          <a:solidFill>
            <a:srgbClr val="002060"/>
          </a:solidFill>
          <a:ln>
            <a:solidFill>
              <a:srgbClr val="002060"/>
            </a:solidFill>
          </a:ln>
        </p:spPr>
        <p:txBody>
          <a:bodyPr wrap="none" rtlCol="0">
            <a:spAutoFit/>
          </a:bodyPr>
          <a:lstStyle/>
          <a:p>
            <a:pPr algn="ctr"/>
            <a:r>
              <a:rPr lang="en-US" sz="3200" dirty="0">
                <a:solidFill>
                  <a:schemeClr val="bg1"/>
                </a:solidFill>
              </a:rPr>
              <a:t>Local/regional</a:t>
            </a:r>
          </a:p>
          <a:p>
            <a:pPr algn="ctr"/>
            <a:r>
              <a:rPr lang="en-US" sz="3200" dirty="0">
                <a:solidFill>
                  <a:schemeClr val="bg1"/>
                </a:solidFill>
              </a:rPr>
              <a:t>Control</a:t>
            </a:r>
          </a:p>
        </p:txBody>
      </p:sp>
      <p:sp>
        <p:nvSpPr>
          <p:cNvPr id="4" name="TextBox 3"/>
          <p:cNvSpPr txBox="1"/>
          <p:nvPr/>
        </p:nvSpPr>
        <p:spPr>
          <a:xfrm>
            <a:off x="7930681" y="3707713"/>
            <a:ext cx="2343334" cy="369332"/>
          </a:xfrm>
          <a:prstGeom prst="rect">
            <a:avLst/>
          </a:prstGeom>
          <a:solidFill>
            <a:srgbClr val="002060"/>
          </a:solidFill>
          <a:ln>
            <a:solidFill>
              <a:srgbClr val="002060"/>
            </a:solidFill>
          </a:ln>
        </p:spPr>
        <p:txBody>
          <a:bodyPr wrap="none" rtlCol="0">
            <a:spAutoFit/>
          </a:bodyPr>
          <a:lstStyle/>
          <a:p>
            <a:r>
              <a:rPr lang="en-US" dirty="0">
                <a:solidFill>
                  <a:schemeClr val="bg1"/>
                </a:solidFill>
              </a:rPr>
              <a:t>Contour and symmetry</a:t>
            </a:r>
          </a:p>
        </p:txBody>
      </p:sp>
      <p:sp>
        <p:nvSpPr>
          <p:cNvPr id="5" name="TextBox 4"/>
          <p:cNvSpPr txBox="1"/>
          <p:nvPr/>
        </p:nvSpPr>
        <p:spPr>
          <a:xfrm>
            <a:off x="7933151" y="2358544"/>
            <a:ext cx="2340864" cy="1200329"/>
          </a:xfrm>
          <a:prstGeom prst="rect">
            <a:avLst/>
          </a:prstGeom>
          <a:solidFill>
            <a:srgbClr val="002060"/>
          </a:solidFill>
          <a:ln>
            <a:solidFill>
              <a:srgbClr val="002060"/>
            </a:solidFill>
          </a:ln>
        </p:spPr>
        <p:txBody>
          <a:bodyPr wrap="square" rtlCol="0">
            <a:spAutoFit/>
          </a:bodyPr>
          <a:lstStyle/>
          <a:p>
            <a:r>
              <a:rPr lang="en-US" u="sng" dirty="0">
                <a:solidFill>
                  <a:schemeClr val="bg1"/>
                </a:solidFill>
              </a:rPr>
              <a:t>Functioning</a:t>
            </a:r>
          </a:p>
          <a:p>
            <a:pPr lvl="1"/>
            <a:r>
              <a:rPr lang="en-US" dirty="0">
                <a:solidFill>
                  <a:schemeClr val="bg1"/>
                </a:solidFill>
              </a:rPr>
              <a:t>physical</a:t>
            </a:r>
          </a:p>
          <a:p>
            <a:pPr lvl="1"/>
            <a:r>
              <a:rPr lang="en-US" dirty="0">
                <a:solidFill>
                  <a:schemeClr val="bg1"/>
                </a:solidFill>
              </a:rPr>
              <a:t>psychosocial</a:t>
            </a:r>
          </a:p>
          <a:p>
            <a:pPr lvl="1"/>
            <a:r>
              <a:rPr lang="en-US" dirty="0">
                <a:solidFill>
                  <a:schemeClr val="bg1"/>
                </a:solidFill>
              </a:rPr>
              <a:t>sexual </a:t>
            </a:r>
          </a:p>
        </p:txBody>
      </p:sp>
      <p:sp>
        <p:nvSpPr>
          <p:cNvPr id="6" name="TextBox 5"/>
          <p:cNvSpPr txBox="1"/>
          <p:nvPr/>
        </p:nvSpPr>
        <p:spPr>
          <a:xfrm>
            <a:off x="7930681" y="4265356"/>
            <a:ext cx="2340864" cy="369332"/>
          </a:xfrm>
          <a:prstGeom prst="rect">
            <a:avLst/>
          </a:prstGeom>
          <a:solidFill>
            <a:srgbClr val="002060"/>
          </a:solidFill>
          <a:ln>
            <a:solidFill>
              <a:srgbClr val="002060"/>
            </a:solidFill>
          </a:ln>
        </p:spPr>
        <p:txBody>
          <a:bodyPr wrap="none" rtlCol="0">
            <a:spAutoFit/>
          </a:bodyPr>
          <a:lstStyle/>
          <a:p>
            <a:r>
              <a:rPr lang="en-US" dirty="0">
                <a:solidFill>
                  <a:schemeClr val="bg1"/>
                </a:solidFill>
              </a:rPr>
              <a:t>Sense of well being</a:t>
            </a:r>
          </a:p>
        </p:txBody>
      </p:sp>
      <p:sp>
        <p:nvSpPr>
          <p:cNvPr id="7" name="Isosceles Triangle 6"/>
          <p:cNvSpPr/>
          <p:nvPr/>
        </p:nvSpPr>
        <p:spPr>
          <a:xfrm>
            <a:off x="5064369" y="4799924"/>
            <a:ext cx="1463040" cy="1488335"/>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925505" y="4724400"/>
            <a:ext cx="9429487"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717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D808-A559-FCC3-D68E-8DF4D05DE33B}"/>
              </a:ext>
            </a:extLst>
          </p:cNvPr>
          <p:cNvSpPr>
            <a:spLocks noGrp="1"/>
          </p:cNvSpPr>
          <p:nvPr>
            <p:ph type="title"/>
          </p:nvPr>
        </p:nvSpPr>
        <p:spPr>
          <a:xfrm>
            <a:off x="838200" y="1431674"/>
            <a:ext cx="10515600" cy="1325563"/>
          </a:xfrm>
        </p:spPr>
        <p:txBody>
          <a:bodyPr/>
          <a:lstStyle/>
          <a:p>
            <a:pPr algn="ctr"/>
            <a:r>
              <a:rPr lang="en-US" b="1" dirty="0">
                <a:solidFill>
                  <a:srgbClr val="002060"/>
                </a:solidFill>
                <a:latin typeface="+mn-lt"/>
              </a:rPr>
              <a:t>Local Recurrence vs New Primary</a:t>
            </a:r>
          </a:p>
        </p:txBody>
      </p:sp>
    </p:spTree>
    <p:extLst>
      <p:ext uri="{BB962C8B-B14F-4D97-AF65-F5344CB8AC3E}">
        <p14:creationId xmlns:p14="http://schemas.microsoft.com/office/powerpoint/2010/main" val="595588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CCECEBD-5633-734C-D5FA-15DAAC6019F3}"/>
              </a:ext>
            </a:extLst>
          </p:cNvPr>
          <p:cNvPicPr>
            <a:picLocks noGrp="1" noChangeAspect="1"/>
          </p:cNvPicPr>
          <p:nvPr>
            <p:ph idx="1"/>
          </p:nvPr>
        </p:nvPicPr>
        <p:blipFill>
          <a:blip r:embed="rId2"/>
          <a:stretch>
            <a:fillRect/>
          </a:stretch>
        </p:blipFill>
        <p:spPr>
          <a:xfrm rot="5400000">
            <a:off x="4157394" y="-1833747"/>
            <a:ext cx="3669795" cy="11604488"/>
          </a:xfrm>
        </p:spPr>
      </p:pic>
      <p:pic>
        <p:nvPicPr>
          <p:cNvPr id="11" name="Picture 10">
            <a:extLst>
              <a:ext uri="{FF2B5EF4-FFF2-40B4-BE49-F238E27FC236}">
                <a16:creationId xmlns:a16="http://schemas.microsoft.com/office/drawing/2014/main" id="{3A22D60F-BCE7-C540-B39F-FBE72BEB0472}"/>
              </a:ext>
            </a:extLst>
          </p:cNvPr>
          <p:cNvPicPr>
            <a:picLocks noChangeAspect="1"/>
          </p:cNvPicPr>
          <p:nvPr/>
        </p:nvPicPr>
        <p:blipFill>
          <a:blip r:embed="rId3"/>
          <a:stretch>
            <a:fillRect/>
          </a:stretch>
        </p:blipFill>
        <p:spPr>
          <a:xfrm>
            <a:off x="522986" y="82422"/>
            <a:ext cx="7772400" cy="2051177"/>
          </a:xfrm>
          <a:prstGeom prst="rect">
            <a:avLst/>
          </a:prstGeom>
        </p:spPr>
      </p:pic>
      <p:pic>
        <p:nvPicPr>
          <p:cNvPr id="13" name="Picture 12">
            <a:extLst>
              <a:ext uri="{FF2B5EF4-FFF2-40B4-BE49-F238E27FC236}">
                <a16:creationId xmlns:a16="http://schemas.microsoft.com/office/drawing/2014/main" id="{2472E7F4-6E13-F06E-BBB1-CB7E6001D19F}"/>
              </a:ext>
            </a:extLst>
          </p:cNvPr>
          <p:cNvPicPr>
            <a:picLocks noChangeAspect="1"/>
          </p:cNvPicPr>
          <p:nvPr/>
        </p:nvPicPr>
        <p:blipFill>
          <a:blip r:embed="rId4"/>
          <a:stretch>
            <a:fillRect/>
          </a:stretch>
        </p:blipFill>
        <p:spPr>
          <a:xfrm>
            <a:off x="2883408" y="1873591"/>
            <a:ext cx="2745685" cy="260008"/>
          </a:xfrm>
          <a:prstGeom prst="rect">
            <a:avLst/>
          </a:prstGeom>
        </p:spPr>
      </p:pic>
      <p:sp>
        <p:nvSpPr>
          <p:cNvPr id="14" name="Frame 13">
            <a:extLst>
              <a:ext uri="{FF2B5EF4-FFF2-40B4-BE49-F238E27FC236}">
                <a16:creationId xmlns:a16="http://schemas.microsoft.com/office/drawing/2014/main" id="{5E54A0FB-688C-6A22-B172-4E5C98BB8030}"/>
              </a:ext>
            </a:extLst>
          </p:cNvPr>
          <p:cNvSpPr/>
          <p:nvPr/>
        </p:nvSpPr>
        <p:spPr>
          <a:xfrm>
            <a:off x="324311" y="2974848"/>
            <a:ext cx="11604489" cy="260008"/>
          </a:xfrm>
          <a:prstGeom prst="frame">
            <a:avLst>
              <a:gd name="adj1" fmla="val 183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01763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8D3E68-E68E-A789-D7AC-35AF4674F403}"/>
              </a:ext>
            </a:extLst>
          </p:cNvPr>
          <p:cNvPicPr>
            <a:picLocks noChangeAspect="1"/>
          </p:cNvPicPr>
          <p:nvPr/>
        </p:nvPicPr>
        <p:blipFill>
          <a:blip r:embed="rId2"/>
          <a:stretch>
            <a:fillRect/>
          </a:stretch>
        </p:blipFill>
        <p:spPr>
          <a:xfrm>
            <a:off x="1144016" y="610562"/>
            <a:ext cx="9903968" cy="2210706"/>
          </a:xfrm>
          <a:prstGeom prst="rect">
            <a:avLst/>
          </a:prstGeom>
        </p:spPr>
      </p:pic>
      <p:pic>
        <p:nvPicPr>
          <p:cNvPr id="7" name="Picture 6" descr="A graph of a graph showing the number of events&#10;&#10;Description automatically generated">
            <a:extLst>
              <a:ext uri="{FF2B5EF4-FFF2-40B4-BE49-F238E27FC236}">
                <a16:creationId xmlns:a16="http://schemas.microsoft.com/office/drawing/2014/main" id="{694AF364-8C6D-D771-942A-835F325CB908}"/>
              </a:ext>
            </a:extLst>
          </p:cNvPr>
          <p:cNvPicPr>
            <a:picLocks noChangeAspect="1"/>
          </p:cNvPicPr>
          <p:nvPr/>
        </p:nvPicPr>
        <p:blipFill>
          <a:blip r:embed="rId3"/>
          <a:stretch>
            <a:fillRect/>
          </a:stretch>
        </p:blipFill>
        <p:spPr>
          <a:xfrm>
            <a:off x="2785364" y="2821268"/>
            <a:ext cx="5816600" cy="3784600"/>
          </a:xfrm>
          <a:prstGeom prst="rect">
            <a:avLst/>
          </a:prstGeom>
        </p:spPr>
      </p:pic>
      <p:sp>
        <p:nvSpPr>
          <p:cNvPr id="10" name="TextBox 9">
            <a:extLst>
              <a:ext uri="{FF2B5EF4-FFF2-40B4-BE49-F238E27FC236}">
                <a16:creationId xmlns:a16="http://schemas.microsoft.com/office/drawing/2014/main" id="{4E7C15F0-BA9A-DBF6-832D-A6197B19D5B5}"/>
              </a:ext>
            </a:extLst>
          </p:cNvPr>
          <p:cNvSpPr txBox="1"/>
          <p:nvPr/>
        </p:nvSpPr>
        <p:spPr>
          <a:xfrm>
            <a:off x="8901310" y="4986528"/>
            <a:ext cx="2684004" cy="369332"/>
          </a:xfrm>
          <a:prstGeom prst="rect">
            <a:avLst/>
          </a:prstGeom>
          <a:noFill/>
        </p:spPr>
        <p:txBody>
          <a:bodyPr wrap="none" rtlCol="0">
            <a:spAutoFit/>
          </a:bodyPr>
          <a:lstStyle/>
          <a:p>
            <a:r>
              <a:rPr lang="en-US" dirty="0"/>
              <a:t>In situ 5-folder higher risk</a:t>
            </a:r>
          </a:p>
        </p:txBody>
      </p:sp>
    </p:spTree>
    <p:extLst>
      <p:ext uri="{BB962C8B-B14F-4D97-AF65-F5344CB8AC3E}">
        <p14:creationId xmlns:p14="http://schemas.microsoft.com/office/powerpoint/2010/main" val="3877783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10053"/>
            <a:ext cx="8229600" cy="662433"/>
          </a:xfrm>
        </p:spPr>
        <p:txBody>
          <a:bodyPr>
            <a:noAutofit/>
          </a:bodyPr>
          <a:lstStyle/>
          <a:p>
            <a:pPr algn="ctr"/>
            <a:r>
              <a:rPr lang="en-US" b="1" dirty="0">
                <a:solidFill>
                  <a:srgbClr val="002060"/>
                </a:solidFill>
                <a:latin typeface="Calibri" panose="020F0502020204030204" pitchFamily="34" charset="0"/>
                <a:cs typeface="Calibri" panose="020F0502020204030204" pitchFamily="34" charset="0"/>
              </a:rPr>
              <a:t>Summary</a:t>
            </a:r>
          </a:p>
        </p:txBody>
      </p:sp>
      <p:sp>
        <p:nvSpPr>
          <p:cNvPr id="3" name="TextBox 2"/>
          <p:cNvSpPr txBox="1"/>
          <p:nvPr/>
        </p:nvSpPr>
        <p:spPr>
          <a:xfrm>
            <a:off x="457903" y="1539615"/>
            <a:ext cx="11530012" cy="390350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dirty="0"/>
              <a:t>Local control has a modest impact on survival</a:t>
            </a:r>
          </a:p>
          <a:p>
            <a:pPr marL="342900" indent="-342900">
              <a:lnSpc>
                <a:spcPct val="150000"/>
              </a:lnSpc>
              <a:buFont typeface="Arial" panose="020B0604020202020204" pitchFamily="34" charset="0"/>
              <a:buChar char="•"/>
            </a:pPr>
            <a:r>
              <a:rPr lang="en-US" sz="2800" dirty="0"/>
              <a:t>Local recurrence is a marker of bad biology – especially after mastectomy</a:t>
            </a:r>
          </a:p>
          <a:p>
            <a:pPr marL="342900" indent="-342900">
              <a:lnSpc>
                <a:spcPct val="150000"/>
              </a:lnSpc>
              <a:buFont typeface="Arial" panose="020B0604020202020204" pitchFamily="34" charset="0"/>
              <a:buChar char="•"/>
            </a:pPr>
            <a:r>
              <a:rPr lang="en-US" sz="2800" dirty="0"/>
              <a:t>Bigger is </a:t>
            </a:r>
            <a:r>
              <a:rPr lang="en-US" sz="2800" i="1" dirty="0"/>
              <a:t>NOT</a:t>
            </a:r>
            <a:r>
              <a:rPr lang="en-US" sz="2800" dirty="0"/>
              <a:t> better (surgery/radiation)</a:t>
            </a:r>
          </a:p>
          <a:p>
            <a:pPr marL="342900" indent="-342900">
              <a:lnSpc>
                <a:spcPct val="150000"/>
              </a:lnSpc>
              <a:buFont typeface="Arial" panose="020B0604020202020204" pitchFamily="34" charset="0"/>
              <a:buChar char="•"/>
            </a:pPr>
            <a:r>
              <a:rPr lang="en-US" sz="2800" dirty="0"/>
              <a:t>Integrate techniques to avoid re-excision </a:t>
            </a:r>
          </a:p>
          <a:p>
            <a:pPr marL="342900" indent="-342900">
              <a:lnSpc>
                <a:spcPct val="150000"/>
              </a:lnSpc>
              <a:buFont typeface="Arial" panose="020B0604020202020204" pitchFamily="34" charset="0"/>
              <a:buChar char="•"/>
            </a:pPr>
            <a:r>
              <a:rPr lang="en-US" sz="2800" dirty="0"/>
              <a:t>Consider excision + re-irradiation for selected IBTRs</a:t>
            </a:r>
          </a:p>
          <a:p>
            <a:pPr marL="342900" indent="-342900">
              <a:lnSpc>
                <a:spcPct val="150000"/>
              </a:lnSpc>
              <a:buFont typeface="Arial" panose="020B0604020202020204" pitchFamily="34" charset="0"/>
              <a:buChar char="•"/>
            </a:pPr>
            <a:endParaRPr lang="en-US" sz="2800" dirty="0"/>
          </a:p>
        </p:txBody>
      </p:sp>
    </p:spTree>
    <p:extLst>
      <p:ext uri="{BB962C8B-B14F-4D97-AF65-F5344CB8AC3E}">
        <p14:creationId xmlns:p14="http://schemas.microsoft.com/office/powerpoint/2010/main" val="1274064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B2B55-71B9-B2D2-EC81-600F2BEAC40E}"/>
              </a:ext>
            </a:extLst>
          </p:cNvPr>
          <p:cNvSpPr>
            <a:spLocks noGrp="1"/>
          </p:cNvSpPr>
          <p:nvPr>
            <p:ph type="title"/>
          </p:nvPr>
        </p:nvSpPr>
        <p:spPr>
          <a:xfrm>
            <a:off x="838200" y="721385"/>
            <a:ext cx="10515600" cy="1325563"/>
          </a:xfrm>
        </p:spPr>
        <p:txBody>
          <a:bodyPr/>
          <a:lstStyle/>
          <a:p>
            <a:r>
              <a:rPr lang="en-US" dirty="0"/>
              <a:t>Thank you</a:t>
            </a:r>
          </a:p>
        </p:txBody>
      </p:sp>
    </p:spTree>
    <p:extLst>
      <p:ext uri="{BB962C8B-B14F-4D97-AF65-F5344CB8AC3E}">
        <p14:creationId xmlns:p14="http://schemas.microsoft.com/office/powerpoint/2010/main" val="1006868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925F3-8BC8-C91D-4425-DD6801F2A384}"/>
              </a:ext>
            </a:extLst>
          </p:cNvPr>
          <p:cNvSpPr>
            <a:spLocks noGrp="1"/>
          </p:cNvSpPr>
          <p:nvPr>
            <p:ph type="title"/>
          </p:nvPr>
        </p:nvSpPr>
        <p:spPr>
          <a:xfrm>
            <a:off x="162560" y="475145"/>
            <a:ext cx="12029440" cy="1325563"/>
          </a:xfrm>
        </p:spPr>
        <p:txBody>
          <a:bodyPr/>
          <a:lstStyle/>
          <a:p>
            <a:pPr algn="ctr"/>
            <a:r>
              <a:rPr lang="en-US" b="1" dirty="0">
                <a:solidFill>
                  <a:srgbClr val="002060"/>
                </a:solidFill>
                <a:latin typeface="+mn-lt"/>
              </a:rPr>
              <a:t>A “True Local Recurrence” Is a Marker of Biologically More Aggressive Disease</a:t>
            </a:r>
          </a:p>
        </p:txBody>
      </p:sp>
      <p:pic>
        <p:nvPicPr>
          <p:cNvPr id="4" name="Picture 3">
            <a:extLst>
              <a:ext uri="{FF2B5EF4-FFF2-40B4-BE49-F238E27FC236}">
                <a16:creationId xmlns:a16="http://schemas.microsoft.com/office/drawing/2014/main" id="{44332B40-5DA7-BCF9-EAC2-051E19D77666}"/>
              </a:ext>
            </a:extLst>
          </p:cNvPr>
          <p:cNvPicPr>
            <a:picLocks noChangeAspect="1"/>
          </p:cNvPicPr>
          <p:nvPr/>
        </p:nvPicPr>
        <p:blipFill rotWithShape="1">
          <a:blip r:embed="rId2"/>
          <a:srcRect l="50689" t="46283" r="21466" b="10191"/>
          <a:stretch/>
        </p:blipFill>
        <p:spPr>
          <a:xfrm>
            <a:off x="5852160" y="1906144"/>
            <a:ext cx="5252720" cy="4618490"/>
          </a:xfrm>
          <a:prstGeom prst="rect">
            <a:avLst/>
          </a:prstGeom>
        </p:spPr>
      </p:pic>
      <p:sp>
        <p:nvSpPr>
          <p:cNvPr id="6" name="TextBox 5">
            <a:extLst>
              <a:ext uri="{FF2B5EF4-FFF2-40B4-BE49-F238E27FC236}">
                <a16:creationId xmlns:a16="http://schemas.microsoft.com/office/drawing/2014/main" id="{8B3A69C4-5DE5-26A1-D984-A65477A4E412}"/>
              </a:ext>
            </a:extLst>
          </p:cNvPr>
          <p:cNvSpPr txBox="1"/>
          <p:nvPr/>
        </p:nvSpPr>
        <p:spPr>
          <a:xfrm>
            <a:off x="3048000" y="6550223"/>
            <a:ext cx="6096000" cy="307777"/>
          </a:xfrm>
          <a:prstGeom prst="rect">
            <a:avLst/>
          </a:prstGeom>
          <a:noFill/>
        </p:spPr>
        <p:txBody>
          <a:bodyPr wrap="square">
            <a:spAutoFit/>
          </a:bodyPr>
          <a:lstStyle/>
          <a:p>
            <a:pPr algn="ctr"/>
            <a:r>
              <a:rPr lang="en-US" sz="1400" dirty="0"/>
              <a:t>Wang J et al. </a:t>
            </a:r>
            <a:r>
              <a:rPr lang="en-US" sz="1400" i="1" dirty="0" err="1"/>
              <a:t>Eur</a:t>
            </a:r>
            <a:r>
              <a:rPr lang="en-US" sz="1400" i="1" dirty="0"/>
              <a:t> J Surg Oncol.</a:t>
            </a:r>
            <a:r>
              <a:rPr lang="en-US" sz="1400" dirty="0"/>
              <a:t> 2021;47(10):2492-2498.</a:t>
            </a:r>
          </a:p>
        </p:txBody>
      </p:sp>
      <p:sp>
        <p:nvSpPr>
          <p:cNvPr id="7" name="TextBox 6">
            <a:extLst>
              <a:ext uri="{FF2B5EF4-FFF2-40B4-BE49-F238E27FC236}">
                <a16:creationId xmlns:a16="http://schemas.microsoft.com/office/drawing/2014/main" id="{B084DA5C-F16D-8706-0880-8767C0ABD78C}"/>
              </a:ext>
            </a:extLst>
          </p:cNvPr>
          <p:cNvSpPr txBox="1"/>
          <p:nvPr/>
        </p:nvSpPr>
        <p:spPr>
          <a:xfrm>
            <a:off x="1087120" y="2522172"/>
            <a:ext cx="3785460" cy="1384995"/>
          </a:xfrm>
          <a:prstGeom prst="rect">
            <a:avLst/>
          </a:prstGeom>
          <a:noFill/>
        </p:spPr>
        <p:txBody>
          <a:bodyPr wrap="none" rtlCol="0">
            <a:spAutoFit/>
          </a:bodyPr>
          <a:lstStyle/>
          <a:p>
            <a:r>
              <a:rPr lang="en-US" sz="2800" b="1" u="sng" dirty="0"/>
              <a:t>True Local Recurrence</a:t>
            </a:r>
          </a:p>
          <a:p>
            <a:r>
              <a:rPr lang="en-US" sz="2800" dirty="0"/>
              <a:t>Same quadrant</a:t>
            </a:r>
          </a:p>
          <a:p>
            <a:r>
              <a:rPr lang="en-US" sz="2800" dirty="0"/>
              <a:t>Same histologic subtype </a:t>
            </a:r>
          </a:p>
        </p:txBody>
      </p:sp>
      <p:sp>
        <p:nvSpPr>
          <p:cNvPr id="3" name="TextBox 2">
            <a:extLst>
              <a:ext uri="{FF2B5EF4-FFF2-40B4-BE49-F238E27FC236}">
                <a16:creationId xmlns:a16="http://schemas.microsoft.com/office/drawing/2014/main" id="{D2C1B115-D46E-BC50-3589-4E9B9BD5B3E1}"/>
              </a:ext>
            </a:extLst>
          </p:cNvPr>
          <p:cNvSpPr txBox="1"/>
          <p:nvPr/>
        </p:nvSpPr>
        <p:spPr>
          <a:xfrm>
            <a:off x="9388256" y="3020835"/>
            <a:ext cx="1716624" cy="369332"/>
          </a:xfrm>
          <a:prstGeom prst="rect">
            <a:avLst/>
          </a:prstGeom>
          <a:noFill/>
        </p:spPr>
        <p:txBody>
          <a:bodyPr wrap="none" rtlCol="0">
            <a:spAutoFit/>
          </a:bodyPr>
          <a:lstStyle/>
          <a:p>
            <a:r>
              <a:rPr lang="en-US" dirty="0"/>
              <a:t>True Recurrence</a:t>
            </a:r>
          </a:p>
        </p:txBody>
      </p:sp>
      <p:sp>
        <p:nvSpPr>
          <p:cNvPr id="5" name="TextBox 4">
            <a:extLst>
              <a:ext uri="{FF2B5EF4-FFF2-40B4-BE49-F238E27FC236}">
                <a16:creationId xmlns:a16="http://schemas.microsoft.com/office/drawing/2014/main" id="{D6BA2611-AA3B-7977-EA12-9359CFA40A08}"/>
              </a:ext>
            </a:extLst>
          </p:cNvPr>
          <p:cNvSpPr txBox="1"/>
          <p:nvPr/>
        </p:nvSpPr>
        <p:spPr>
          <a:xfrm>
            <a:off x="9452633" y="2273480"/>
            <a:ext cx="1652247" cy="369332"/>
          </a:xfrm>
          <a:prstGeom prst="rect">
            <a:avLst/>
          </a:prstGeom>
          <a:noFill/>
        </p:spPr>
        <p:txBody>
          <a:bodyPr wrap="none" rtlCol="0">
            <a:spAutoFit/>
          </a:bodyPr>
          <a:lstStyle/>
          <a:p>
            <a:r>
              <a:rPr lang="en-US" dirty="0"/>
              <a:t>Second Primary</a:t>
            </a:r>
          </a:p>
        </p:txBody>
      </p:sp>
    </p:spTree>
    <p:extLst>
      <p:ext uri="{BB962C8B-B14F-4D97-AF65-F5344CB8AC3E}">
        <p14:creationId xmlns:p14="http://schemas.microsoft.com/office/powerpoint/2010/main" val="821717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517E-F198-4E76-997E-73C01829878A}"/>
              </a:ext>
            </a:extLst>
          </p:cNvPr>
          <p:cNvSpPr>
            <a:spLocks noGrp="1"/>
          </p:cNvSpPr>
          <p:nvPr>
            <p:ph type="title"/>
          </p:nvPr>
        </p:nvSpPr>
        <p:spPr>
          <a:xfrm>
            <a:off x="497068" y="450036"/>
            <a:ext cx="11197863" cy="1325563"/>
          </a:xfrm>
        </p:spPr>
        <p:txBody>
          <a:bodyPr>
            <a:normAutofit/>
          </a:bodyPr>
          <a:lstStyle/>
          <a:p>
            <a:pPr algn="ctr"/>
            <a:r>
              <a:rPr lang="en-US" b="1" dirty="0">
                <a:solidFill>
                  <a:srgbClr val="002060"/>
                </a:solidFill>
                <a:latin typeface="+mn-lt"/>
              </a:rPr>
              <a:t>Biologically More Aggressive Disease (High-risk 21-gene RS) is More Likely to Recur Locally</a:t>
            </a:r>
          </a:p>
        </p:txBody>
      </p:sp>
      <p:pic>
        <p:nvPicPr>
          <p:cNvPr id="3" name="Picture 2">
            <a:extLst>
              <a:ext uri="{FF2B5EF4-FFF2-40B4-BE49-F238E27FC236}">
                <a16:creationId xmlns:a16="http://schemas.microsoft.com/office/drawing/2014/main" id="{8271AC31-4DE3-4B3A-978A-1B29F4A7C64A}"/>
              </a:ext>
            </a:extLst>
          </p:cNvPr>
          <p:cNvPicPr>
            <a:picLocks noChangeAspect="1"/>
          </p:cNvPicPr>
          <p:nvPr/>
        </p:nvPicPr>
        <p:blipFill rotWithShape="1">
          <a:blip r:embed="rId2"/>
          <a:srcRect l="52745" t="20970" r="13197" b="27421"/>
          <a:stretch/>
        </p:blipFill>
        <p:spPr>
          <a:xfrm>
            <a:off x="6685612" y="2391779"/>
            <a:ext cx="4152276" cy="3537678"/>
          </a:xfrm>
          <a:prstGeom prst="rect">
            <a:avLst/>
          </a:prstGeom>
        </p:spPr>
      </p:pic>
      <p:pic>
        <p:nvPicPr>
          <p:cNvPr id="4" name="Picture 3">
            <a:extLst>
              <a:ext uri="{FF2B5EF4-FFF2-40B4-BE49-F238E27FC236}">
                <a16:creationId xmlns:a16="http://schemas.microsoft.com/office/drawing/2014/main" id="{8E8E618C-86E7-4C76-B86F-69CD88083F03}"/>
              </a:ext>
            </a:extLst>
          </p:cNvPr>
          <p:cNvPicPr>
            <a:picLocks noChangeAspect="1"/>
          </p:cNvPicPr>
          <p:nvPr/>
        </p:nvPicPr>
        <p:blipFill rotWithShape="1">
          <a:blip r:embed="rId3"/>
          <a:srcRect l="25210" t="16667" r="55370" b="57554"/>
          <a:stretch/>
        </p:blipFill>
        <p:spPr>
          <a:xfrm>
            <a:off x="1122203" y="2391779"/>
            <a:ext cx="4633210" cy="3457956"/>
          </a:xfrm>
          <a:prstGeom prst="rect">
            <a:avLst/>
          </a:prstGeom>
        </p:spPr>
      </p:pic>
      <p:sp>
        <p:nvSpPr>
          <p:cNvPr id="5" name="TextBox 4">
            <a:extLst>
              <a:ext uri="{FF2B5EF4-FFF2-40B4-BE49-F238E27FC236}">
                <a16:creationId xmlns:a16="http://schemas.microsoft.com/office/drawing/2014/main" id="{C3DC9709-CE5F-492D-B240-F36142897065}"/>
              </a:ext>
            </a:extLst>
          </p:cNvPr>
          <p:cNvSpPr txBox="1"/>
          <p:nvPr/>
        </p:nvSpPr>
        <p:spPr>
          <a:xfrm>
            <a:off x="1263789" y="6100187"/>
            <a:ext cx="4350037" cy="307777"/>
          </a:xfrm>
          <a:prstGeom prst="rect">
            <a:avLst/>
          </a:prstGeom>
          <a:noFill/>
        </p:spPr>
        <p:txBody>
          <a:bodyPr wrap="none" rtlCol="0">
            <a:spAutoFit/>
          </a:bodyPr>
          <a:lstStyle/>
          <a:p>
            <a:r>
              <a:rPr lang="en-US" sz="1400" dirty="0" err="1">
                <a:solidFill>
                  <a:srgbClr val="0070C0"/>
                </a:solidFill>
              </a:rPr>
              <a:t>Mamounas</a:t>
            </a:r>
            <a:r>
              <a:rPr lang="en-US" sz="1400" dirty="0">
                <a:solidFill>
                  <a:srgbClr val="0070C0"/>
                </a:solidFill>
              </a:rPr>
              <a:t> EP et al. </a:t>
            </a:r>
            <a:r>
              <a:rPr lang="en-US" sz="1400" i="1" dirty="0">
                <a:solidFill>
                  <a:srgbClr val="0070C0"/>
                </a:solidFill>
              </a:rPr>
              <a:t>J Clin Oncol. </a:t>
            </a:r>
            <a:r>
              <a:rPr lang="en-US" sz="1400" dirty="0">
                <a:solidFill>
                  <a:srgbClr val="0070C0"/>
                </a:solidFill>
              </a:rPr>
              <a:t>2010;28(10):1677-1683.</a:t>
            </a:r>
          </a:p>
        </p:txBody>
      </p:sp>
      <p:sp>
        <p:nvSpPr>
          <p:cNvPr id="6" name="TextBox 5">
            <a:extLst>
              <a:ext uri="{FF2B5EF4-FFF2-40B4-BE49-F238E27FC236}">
                <a16:creationId xmlns:a16="http://schemas.microsoft.com/office/drawing/2014/main" id="{EA43DFA1-7FB8-4001-921D-77817608F028}"/>
              </a:ext>
            </a:extLst>
          </p:cNvPr>
          <p:cNvSpPr txBox="1"/>
          <p:nvPr/>
        </p:nvSpPr>
        <p:spPr>
          <a:xfrm>
            <a:off x="2541564" y="1822067"/>
            <a:ext cx="2069990" cy="461665"/>
          </a:xfrm>
          <a:prstGeom prst="rect">
            <a:avLst/>
          </a:prstGeom>
          <a:noFill/>
        </p:spPr>
        <p:txBody>
          <a:bodyPr wrap="none" rtlCol="0">
            <a:spAutoFit/>
          </a:bodyPr>
          <a:lstStyle/>
          <a:p>
            <a:r>
              <a:rPr lang="en-US" sz="2400" b="1" dirty="0"/>
              <a:t>Node Negative</a:t>
            </a:r>
          </a:p>
        </p:txBody>
      </p:sp>
      <p:sp>
        <p:nvSpPr>
          <p:cNvPr id="7" name="TextBox 6">
            <a:extLst>
              <a:ext uri="{FF2B5EF4-FFF2-40B4-BE49-F238E27FC236}">
                <a16:creationId xmlns:a16="http://schemas.microsoft.com/office/drawing/2014/main" id="{16A6A4E1-F0F4-4D7B-8CAF-66687807C4C4}"/>
              </a:ext>
            </a:extLst>
          </p:cNvPr>
          <p:cNvSpPr txBox="1"/>
          <p:nvPr/>
        </p:nvSpPr>
        <p:spPr>
          <a:xfrm>
            <a:off x="7741745" y="1822067"/>
            <a:ext cx="1944956" cy="461665"/>
          </a:xfrm>
          <a:prstGeom prst="rect">
            <a:avLst/>
          </a:prstGeom>
          <a:noFill/>
        </p:spPr>
        <p:txBody>
          <a:bodyPr wrap="none" rtlCol="0">
            <a:spAutoFit/>
          </a:bodyPr>
          <a:lstStyle/>
          <a:p>
            <a:r>
              <a:rPr lang="en-US" sz="2400" b="1" dirty="0"/>
              <a:t>Node Positive</a:t>
            </a:r>
          </a:p>
        </p:txBody>
      </p:sp>
      <p:sp>
        <p:nvSpPr>
          <p:cNvPr id="9" name="TextBox 8">
            <a:extLst>
              <a:ext uri="{FF2B5EF4-FFF2-40B4-BE49-F238E27FC236}">
                <a16:creationId xmlns:a16="http://schemas.microsoft.com/office/drawing/2014/main" id="{87D7A4E3-9DF9-6660-741C-FDE39E7B228D}"/>
              </a:ext>
            </a:extLst>
          </p:cNvPr>
          <p:cNvSpPr txBox="1"/>
          <p:nvPr/>
        </p:nvSpPr>
        <p:spPr>
          <a:xfrm>
            <a:off x="6586731" y="6100187"/>
            <a:ext cx="4535922" cy="307777"/>
          </a:xfrm>
          <a:prstGeom prst="rect">
            <a:avLst/>
          </a:prstGeom>
          <a:noFill/>
        </p:spPr>
        <p:txBody>
          <a:bodyPr wrap="none" rtlCol="0">
            <a:spAutoFit/>
          </a:bodyPr>
          <a:lstStyle/>
          <a:p>
            <a:r>
              <a:rPr lang="en-US" sz="1400" dirty="0" err="1">
                <a:solidFill>
                  <a:srgbClr val="0070C0"/>
                </a:solidFill>
              </a:rPr>
              <a:t>Mamounas</a:t>
            </a:r>
            <a:r>
              <a:rPr lang="en-US" sz="1400" dirty="0">
                <a:solidFill>
                  <a:srgbClr val="0070C0"/>
                </a:solidFill>
              </a:rPr>
              <a:t> EP et al. </a:t>
            </a:r>
            <a:r>
              <a:rPr lang="en-US" sz="1400" i="1" dirty="0">
                <a:solidFill>
                  <a:srgbClr val="0070C0"/>
                </a:solidFill>
              </a:rPr>
              <a:t>J Natl Cancer Inst. </a:t>
            </a:r>
            <a:r>
              <a:rPr lang="en-US" sz="1400" dirty="0">
                <a:solidFill>
                  <a:srgbClr val="0070C0"/>
                </a:solidFill>
              </a:rPr>
              <a:t>2017;109(4):djw259.</a:t>
            </a:r>
          </a:p>
        </p:txBody>
      </p:sp>
    </p:spTree>
    <p:extLst>
      <p:ext uri="{BB962C8B-B14F-4D97-AF65-F5344CB8AC3E}">
        <p14:creationId xmlns:p14="http://schemas.microsoft.com/office/powerpoint/2010/main" val="716094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black text&#10;&#10;Description automatically generated">
            <a:extLst>
              <a:ext uri="{FF2B5EF4-FFF2-40B4-BE49-F238E27FC236}">
                <a16:creationId xmlns:a16="http://schemas.microsoft.com/office/drawing/2014/main" id="{CDACAE8F-8088-FCCC-A877-1E8FCDA2F585}"/>
              </a:ext>
            </a:extLst>
          </p:cNvPr>
          <p:cNvPicPr>
            <a:picLocks noGrp="1" noChangeAspect="1"/>
          </p:cNvPicPr>
          <p:nvPr>
            <p:ph idx="1"/>
          </p:nvPr>
        </p:nvPicPr>
        <p:blipFill>
          <a:blip r:embed="rId2"/>
          <a:stretch>
            <a:fillRect/>
          </a:stretch>
        </p:blipFill>
        <p:spPr>
          <a:xfrm>
            <a:off x="838200" y="565307"/>
            <a:ext cx="10515600" cy="1606391"/>
          </a:xfrm>
        </p:spPr>
      </p:pic>
      <p:sp>
        <p:nvSpPr>
          <p:cNvPr id="6" name="TextBox 5">
            <a:extLst>
              <a:ext uri="{FF2B5EF4-FFF2-40B4-BE49-F238E27FC236}">
                <a16:creationId xmlns:a16="http://schemas.microsoft.com/office/drawing/2014/main" id="{4917BBD1-CAAB-4605-E91D-C70AFABABD19}"/>
              </a:ext>
            </a:extLst>
          </p:cNvPr>
          <p:cNvSpPr txBox="1"/>
          <p:nvPr/>
        </p:nvSpPr>
        <p:spPr>
          <a:xfrm>
            <a:off x="8129585" y="2171698"/>
            <a:ext cx="3012363" cy="369332"/>
          </a:xfrm>
          <a:prstGeom prst="rect">
            <a:avLst/>
          </a:prstGeom>
          <a:noFill/>
        </p:spPr>
        <p:txBody>
          <a:bodyPr wrap="none" rtlCol="0">
            <a:spAutoFit/>
          </a:bodyPr>
          <a:lstStyle/>
          <a:p>
            <a:r>
              <a:rPr lang="en-US" dirty="0" err="1"/>
              <a:t>Muhktar</a:t>
            </a:r>
            <a:r>
              <a:rPr lang="en-US" dirty="0"/>
              <a:t> et al, Ann Surg 2023</a:t>
            </a:r>
          </a:p>
        </p:txBody>
      </p:sp>
      <p:sp>
        <p:nvSpPr>
          <p:cNvPr id="7" name="Content Placeholder 2">
            <a:extLst>
              <a:ext uri="{FF2B5EF4-FFF2-40B4-BE49-F238E27FC236}">
                <a16:creationId xmlns:a16="http://schemas.microsoft.com/office/drawing/2014/main" id="{6871DD52-B34B-897D-9BD5-8009F30B1634}"/>
              </a:ext>
            </a:extLst>
          </p:cNvPr>
          <p:cNvSpPr txBox="1">
            <a:spLocks/>
          </p:cNvSpPr>
          <p:nvPr/>
        </p:nvSpPr>
        <p:spPr>
          <a:xfrm>
            <a:off x="838200" y="3240087"/>
            <a:ext cx="10515600" cy="25606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Evaluate LRR rates and Local-regional recurrence-free survival</a:t>
            </a:r>
          </a:p>
          <a:p>
            <a:r>
              <a:rPr lang="en-US"/>
              <a:t>Compare type of surgery</a:t>
            </a:r>
          </a:p>
          <a:p>
            <a:r>
              <a:rPr lang="en-US"/>
              <a:t>Relationship of Residual cancer burden (RCB) and LRR</a:t>
            </a:r>
          </a:p>
          <a:p>
            <a:r>
              <a:rPr lang="en-US"/>
              <a:t>Impact of age and clinical stage on LRR as a function of surgery type</a:t>
            </a:r>
            <a:endParaRPr lang="en-US" dirty="0"/>
          </a:p>
        </p:txBody>
      </p:sp>
    </p:spTree>
    <p:extLst>
      <p:ext uri="{BB962C8B-B14F-4D97-AF65-F5344CB8AC3E}">
        <p14:creationId xmlns:p14="http://schemas.microsoft.com/office/powerpoint/2010/main" val="426949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table of numbers and a number of patients&#10;&#10;Description automatically generated with medium confidence">
            <a:extLst>
              <a:ext uri="{FF2B5EF4-FFF2-40B4-BE49-F238E27FC236}">
                <a16:creationId xmlns:a16="http://schemas.microsoft.com/office/drawing/2014/main" id="{B832C0F9-AAA7-0908-983A-133E08D9F170}"/>
              </a:ext>
            </a:extLst>
          </p:cNvPr>
          <p:cNvPicPr>
            <a:picLocks noGrp="1" noChangeAspect="1"/>
          </p:cNvPicPr>
          <p:nvPr>
            <p:ph idx="1"/>
          </p:nvPr>
        </p:nvPicPr>
        <p:blipFill>
          <a:blip r:embed="rId2"/>
          <a:stretch>
            <a:fillRect/>
          </a:stretch>
        </p:blipFill>
        <p:spPr>
          <a:xfrm>
            <a:off x="3128963" y="632025"/>
            <a:ext cx="5543089" cy="6074620"/>
          </a:xfrm>
          <a:prstGeom prst="rect">
            <a:avLst/>
          </a:prstGeom>
        </p:spPr>
      </p:pic>
      <p:sp>
        <p:nvSpPr>
          <p:cNvPr id="2" name="TextBox 1">
            <a:extLst>
              <a:ext uri="{FF2B5EF4-FFF2-40B4-BE49-F238E27FC236}">
                <a16:creationId xmlns:a16="http://schemas.microsoft.com/office/drawing/2014/main" id="{1F3F8BE4-456D-CE9D-3F22-09D36AD412C6}"/>
              </a:ext>
            </a:extLst>
          </p:cNvPr>
          <p:cNvSpPr txBox="1"/>
          <p:nvPr/>
        </p:nvSpPr>
        <p:spPr>
          <a:xfrm>
            <a:off x="9179637" y="6183260"/>
            <a:ext cx="3012363" cy="369332"/>
          </a:xfrm>
          <a:prstGeom prst="rect">
            <a:avLst/>
          </a:prstGeom>
          <a:noFill/>
        </p:spPr>
        <p:txBody>
          <a:bodyPr wrap="none" rtlCol="0">
            <a:spAutoFit/>
          </a:bodyPr>
          <a:lstStyle/>
          <a:p>
            <a:r>
              <a:rPr lang="en-US" dirty="0" err="1"/>
              <a:t>Muhktar</a:t>
            </a:r>
            <a:r>
              <a:rPr lang="en-US" dirty="0"/>
              <a:t> et al, Ann Surg 2023</a:t>
            </a:r>
          </a:p>
        </p:txBody>
      </p:sp>
    </p:spTree>
    <p:extLst>
      <p:ext uri="{BB962C8B-B14F-4D97-AF65-F5344CB8AC3E}">
        <p14:creationId xmlns:p14="http://schemas.microsoft.com/office/powerpoint/2010/main" val="425376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CF085-BE39-A231-C492-FBF148F64564}"/>
              </a:ext>
            </a:extLst>
          </p:cNvPr>
          <p:cNvSpPr>
            <a:spLocks noGrp="1"/>
          </p:cNvSpPr>
          <p:nvPr>
            <p:ph type="title"/>
          </p:nvPr>
        </p:nvSpPr>
        <p:spPr/>
        <p:txBody>
          <a:bodyPr/>
          <a:lstStyle/>
          <a:p>
            <a:r>
              <a:rPr lang="en-US" b="1" dirty="0">
                <a:solidFill>
                  <a:srgbClr val="002060"/>
                </a:solidFill>
                <a:latin typeface="+mn-lt"/>
              </a:rPr>
              <a:t>Factors Associated with Type of Surgery</a:t>
            </a:r>
          </a:p>
        </p:txBody>
      </p:sp>
      <p:sp>
        <p:nvSpPr>
          <p:cNvPr id="3" name="Content Placeholder 2">
            <a:extLst>
              <a:ext uri="{FF2B5EF4-FFF2-40B4-BE49-F238E27FC236}">
                <a16:creationId xmlns:a16="http://schemas.microsoft.com/office/drawing/2014/main" id="{7687CA77-0FB5-5FAE-240F-BF765460818D}"/>
              </a:ext>
            </a:extLst>
          </p:cNvPr>
          <p:cNvSpPr>
            <a:spLocks noGrp="1"/>
          </p:cNvSpPr>
          <p:nvPr>
            <p:ph idx="1"/>
          </p:nvPr>
        </p:nvSpPr>
        <p:spPr/>
        <p:txBody>
          <a:bodyPr>
            <a:normAutofit lnSpcReduction="10000"/>
          </a:bodyPr>
          <a:lstStyle/>
          <a:p>
            <a:r>
              <a:rPr lang="en-US" dirty="0"/>
              <a:t>Age</a:t>
            </a:r>
          </a:p>
          <a:p>
            <a:pPr lvl="1"/>
            <a:r>
              <a:rPr lang="en-US" dirty="0"/>
              <a:t>&lt;50 more likely to undergo mastectomy</a:t>
            </a:r>
          </a:p>
          <a:p>
            <a:r>
              <a:rPr lang="en-US" dirty="0"/>
              <a:t>Clinical T stage </a:t>
            </a:r>
          </a:p>
          <a:p>
            <a:pPr lvl="1"/>
            <a:r>
              <a:rPr lang="en-US" dirty="0"/>
              <a:t>cT3/4 - 74% underwent mastectomy</a:t>
            </a:r>
          </a:p>
          <a:p>
            <a:pPr lvl="1"/>
            <a:r>
              <a:rPr lang="en-US" dirty="0"/>
              <a:t>cT1/2 – 49% underwent mastectomy</a:t>
            </a:r>
          </a:p>
          <a:p>
            <a:r>
              <a:rPr lang="en-US" dirty="0"/>
              <a:t>Clinical N stage</a:t>
            </a:r>
          </a:p>
          <a:p>
            <a:pPr lvl="1"/>
            <a:r>
              <a:rPr lang="en-US" dirty="0"/>
              <a:t>cN1- 63% underwent mastectomy</a:t>
            </a:r>
          </a:p>
          <a:p>
            <a:pPr lvl="1"/>
            <a:r>
              <a:rPr lang="en-US" dirty="0"/>
              <a:t>cN0- 50% underwent mastectomy</a:t>
            </a:r>
          </a:p>
          <a:p>
            <a:pPr lvl="1"/>
            <a:endParaRPr lang="en-US" dirty="0"/>
          </a:p>
          <a:p>
            <a:r>
              <a:rPr lang="en-US" dirty="0"/>
              <a:t>RCB- rates of mastectomy increased with each RCB category</a:t>
            </a:r>
          </a:p>
        </p:txBody>
      </p:sp>
      <p:sp>
        <p:nvSpPr>
          <p:cNvPr id="4" name="TextBox 3">
            <a:extLst>
              <a:ext uri="{FF2B5EF4-FFF2-40B4-BE49-F238E27FC236}">
                <a16:creationId xmlns:a16="http://schemas.microsoft.com/office/drawing/2014/main" id="{B38BE695-ECF4-B9CA-FE74-8150DE065415}"/>
              </a:ext>
            </a:extLst>
          </p:cNvPr>
          <p:cNvSpPr txBox="1"/>
          <p:nvPr/>
        </p:nvSpPr>
        <p:spPr>
          <a:xfrm>
            <a:off x="8999740" y="6311900"/>
            <a:ext cx="3012363" cy="369332"/>
          </a:xfrm>
          <a:prstGeom prst="rect">
            <a:avLst/>
          </a:prstGeom>
          <a:noFill/>
        </p:spPr>
        <p:txBody>
          <a:bodyPr wrap="none" rtlCol="0">
            <a:spAutoFit/>
          </a:bodyPr>
          <a:lstStyle/>
          <a:p>
            <a:r>
              <a:rPr lang="en-US" dirty="0" err="1"/>
              <a:t>Muhktar</a:t>
            </a:r>
            <a:r>
              <a:rPr lang="en-US" dirty="0"/>
              <a:t> et al, Ann Surg 2023</a:t>
            </a:r>
          </a:p>
        </p:txBody>
      </p:sp>
    </p:spTree>
    <p:extLst>
      <p:ext uri="{BB962C8B-B14F-4D97-AF65-F5344CB8AC3E}">
        <p14:creationId xmlns:p14="http://schemas.microsoft.com/office/powerpoint/2010/main" val="2073065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3557E-BB1F-15A4-E4FC-FC15D5A850BD}"/>
              </a:ext>
            </a:extLst>
          </p:cNvPr>
          <p:cNvSpPr>
            <a:spLocks noGrp="1"/>
          </p:cNvSpPr>
          <p:nvPr>
            <p:ph type="title"/>
          </p:nvPr>
        </p:nvSpPr>
        <p:spPr>
          <a:xfrm>
            <a:off x="838201" y="643467"/>
            <a:ext cx="3888526" cy="1800526"/>
          </a:xfrm>
        </p:spPr>
        <p:txBody>
          <a:bodyPr>
            <a:normAutofit/>
          </a:bodyPr>
          <a:lstStyle/>
          <a:p>
            <a:r>
              <a:rPr lang="en-US" b="1" dirty="0">
                <a:solidFill>
                  <a:srgbClr val="002060"/>
                </a:solidFill>
                <a:latin typeface="+mn-lt"/>
              </a:rPr>
              <a:t>Multivariate</a:t>
            </a:r>
            <a:br>
              <a:rPr lang="en-US" b="1" dirty="0">
                <a:solidFill>
                  <a:srgbClr val="002060"/>
                </a:solidFill>
                <a:latin typeface="+mn-lt"/>
              </a:rPr>
            </a:br>
            <a:r>
              <a:rPr lang="en-US" b="1" dirty="0">
                <a:solidFill>
                  <a:srgbClr val="002060"/>
                </a:solidFill>
                <a:latin typeface="+mn-lt"/>
              </a:rPr>
              <a:t>Analysis</a:t>
            </a:r>
          </a:p>
        </p:txBody>
      </p:sp>
      <p:sp>
        <p:nvSpPr>
          <p:cNvPr id="9" name="Content Placeholder 8">
            <a:extLst>
              <a:ext uri="{FF2B5EF4-FFF2-40B4-BE49-F238E27FC236}">
                <a16:creationId xmlns:a16="http://schemas.microsoft.com/office/drawing/2014/main" id="{D5F64168-4EB7-44A5-971D-D6CD8700F84A}"/>
              </a:ext>
            </a:extLst>
          </p:cNvPr>
          <p:cNvSpPr>
            <a:spLocks noGrp="1"/>
          </p:cNvSpPr>
          <p:nvPr>
            <p:ph idx="1"/>
          </p:nvPr>
        </p:nvSpPr>
        <p:spPr>
          <a:xfrm>
            <a:off x="838201" y="2623381"/>
            <a:ext cx="3888528" cy="3553581"/>
          </a:xfrm>
        </p:spPr>
        <p:txBody>
          <a:bodyPr>
            <a:normAutofit/>
          </a:bodyPr>
          <a:lstStyle/>
          <a:p>
            <a:r>
              <a:rPr lang="en-US" sz="2000" dirty="0"/>
              <a:t>Subtype</a:t>
            </a:r>
          </a:p>
          <a:p>
            <a:endParaRPr lang="en-US" sz="2000" dirty="0"/>
          </a:p>
          <a:p>
            <a:r>
              <a:rPr lang="en-US" sz="2000" dirty="0"/>
              <a:t>Clinical T stage</a:t>
            </a:r>
          </a:p>
          <a:p>
            <a:endParaRPr lang="en-US" sz="2000" dirty="0"/>
          </a:p>
          <a:p>
            <a:r>
              <a:rPr lang="en-US" sz="2000" dirty="0"/>
              <a:t>RCB class</a:t>
            </a:r>
          </a:p>
        </p:txBody>
      </p:sp>
      <p:pic>
        <p:nvPicPr>
          <p:cNvPr id="5" name="Content Placeholder 4" descr="A table of statistics with numbers and symbols&#10;&#10;Description automatically generated with medium confidence">
            <a:extLst>
              <a:ext uri="{FF2B5EF4-FFF2-40B4-BE49-F238E27FC236}">
                <a16:creationId xmlns:a16="http://schemas.microsoft.com/office/drawing/2014/main" id="{047EAE54-623A-7A85-C6FC-DEC82685F867}"/>
              </a:ext>
            </a:extLst>
          </p:cNvPr>
          <p:cNvPicPr>
            <a:picLocks noChangeAspect="1"/>
          </p:cNvPicPr>
          <p:nvPr/>
        </p:nvPicPr>
        <p:blipFill>
          <a:blip r:embed="rId2"/>
          <a:stretch>
            <a:fillRect/>
          </a:stretch>
        </p:blipFill>
        <p:spPr>
          <a:xfrm>
            <a:off x="5646061" y="350174"/>
            <a:ext cx="6158446" cy="5942899"/>
          </a:xfrm>
          <a:prstGeom prst="rect">
            <a:avLst/>
          </a:prstGeom>
        </p:spPr>
      </p:pic>
      <p:sp>
        <p:nvSpPr>
          <p:cNvPr id="3" name="TextBox 2">
            <a:extLst>
              <a:ext uri="{FF2B5EF4-FFF2-40B4-BE49-F238E27FC236}">
                <a16:creationId xmlns:a16="http://schemas.microsoft.com/office/drawing/2014/main" id="{7FC53462-57C7-5007-F2AD-93FF972066AD}"/>
              </a:ext>
            </a:extLst>
          </p:cNvPr>
          <p:cNvSpPr txBox="1"/>
          <p:nvPr/>
        </p:nvSpPr>
        <p:spPr>
          <a:xfrm>
            <a:off x="8725284" y="6323160"/>
            <a:ext cx="3012363" cy="369332"/>
          </a:xfrm>
          <a:prstGeom prst="rect">
            <a:avLst/>
          </a:prstGeom>
          <a:noFill/>
        </p:spPr>
        <p:txBody>
          <a:bodyPr wrap="none" rtlCol="0">
            <a:spAutoFit/>
          </a:bodyPr>
          <a:lstStyle/>
          <a:p>
            <a:r>
              <a:rPr lang="en-US" dirty="0" err="1"/>
              <a:t>Muhktar</a:t>
            </a:r>
            <a:r>
              <a:rPr lang="en-US" dirty="0"/>
              <a:t> et al, Ann Surg 2023</a:t>
            </a:r>
          </a:p>
        </p:txBody>
      </p:sp>
      <p:sp>
        <p:nvSpPr>
          <p:cNvPr id="4" name="Right Arrow 3">
            <a:extLst>
              <a:ext uri="{FF2B5EF4-FFF2-40B4-BE49-F238E27FC236}">
                <a16:creationId xmlns:a16="http://schemas.microsoft.com/office/drawing/2014/main" id="{7635A7A7-795E-8F40-BE1B-BD13F5CB05E3}"/>
              </a:ext>
            </a:extLst>
          </p:cNvPr>
          <p:cNvSpPr/>
          <p:nvPr/>
        </p:nvSpPr>
        <p:spPr>
          <a:xfrm>
            <a:off x="4667651" y="1301414"/>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nut 5">
            <a:extLst>
              <a:ext uri="{FF2B5EF4-FFF2-40B4-BE49-F238E27FC236}">
                <a16:creationId xmlns:a16="http://schemas.microsoft.com/office/drawing/2014/main" id="{FB115E39-20A5-1B22-F783-0B618C5939EB}"/>
              </a:ext>
            </a:extLst>
          </p:cNvPr>
          <p:cNvSpPr/>
          <p:nvPr/>
        </p:nvSpPr>
        <p:spPr>
          <a:xfrm>
            <a:off x="10255927" y="1189769"/>
            <a:ext cx="1548580" cy="914400"/>
          </a:xfrm>
          <a:prstGeom prst="donut">
            <a:avLst>
              <a:gd name="adj" fmla="val 724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85470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9E166F0CC97B47B53690FEF2A49C61" ma:contentTypeVersion="16" ma:contentTypeDescription="Create a new document." ma:contentTypeScope="" ma:versionID="45b9b9b388e3fa9bf1e4ebdddd333b31">
  <xsd:schema xmlns:xsd="http://www.w3.org/2001/XMLSchema" xmlns:xs="http://www.w3.org/2001/XMLSchema" xmlns:p="http://schemas.microsoft.com/office/2006/metadata/properties" xmlns:ns2="45e9ec89-519e-4911-95c9-484d5e7a405c" xmlns:ns3="810f3a55-5827-4867-b053-f8bf38e98e1a" targetNamespace="http://schemas.microsoft.com/office/2006/metadata/properties" ma:root="true" ma:fieldsID="f7a20e744d22b4b2dae1502f02aff4af" ns2:_="" ns3:_="">
    <xsd:import namespace="45e9ec89-519e-4911-95c9-484d5e7a405c"/>
    <xsd:import namespace="810f3a55-5827-4867-b053-f8bf38e98e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e9ec89-519e-4911-95c9-484d5e7a40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daa770b-274f-4e4a-afff-5f5d15b22a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0f3a55-5827-4867-b053-f8bf38e98e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d9185a4-0929-4e2e-b0c0-6e8acd2f8ff4}" ma:internalName="TaxCatchAll" ma:showField="CatchAllData" ma:web="810f3a55-5827-4867-b053-f8bf38e98e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10f3a55-5827-4867-b053-f8bf38e98e1a" xsi:nil="true"/>
    <lcf76f155ced4ddcb4097134ff3c332f xmlns="45e9ec89-519e-4911-95c9-484d5e7a40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1433C3-B912-435B-99D9-F320619A4B4F}">
  <ds:schemaRefs>
    <ds:schemaRef ds:uri="http://schemas.microsoft.com/sharepoint/v3/contenttype/forms"/>
  </ds:schemaRefs>
</ds:datastoreItem>
</file>

<file path=customXml/itemProps2.xml><?xml version="1.0" encoding="utf-8"?>
<ds:datastoreItem xmlns:ds="http://schemas.openxmlformats.org/officeDocument/2006/customXml" ds:itemID="{1EC85B06-2792-48FB-A57C-5B385E1B08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e9ec89-519e-4911-95c9-484d5e7a405c"/>
    <ds:schemaRef ds:uri="810f3a55-5827-4867-b053-f8bf38e98e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5361AD-8B79-45AE-9115-172CEE436818}">
  <ds:schemaRefs>
    <ds:schemaRef ds:uri="http://schemas.microsoft.com/office/2006/metadata/properties"/>
    <ds:schemaRef ds:uri="http://schemas.microsoft.com/office/infopath/2007/PartnerControls"/>
    <ds:schemaRef ds:uri="810f3a55-5827-4867-b053-f8bf38e98e1a"/>
    <ds:schemaRef ds:uri="45e9ec89-519e-4911-95c9-484d5e7a405c"/>
  </ds:schemaRefs>
</ds:datastoreItem>
</file>

<file path=docProps/app.xml><?xml version="1.0" encoding="utf-8"?>
<Properties xmlns="http://schemas.openxmlformats.org/officeDocument/2006/extended-properties" xmlns:vt="http://schemas.openxmlformats.org/officeDocument/2006/docPropsVTypes">
  <TotalTime>1170</TotalTime>
  <Words>1201</Words>
  <Application>Microsoft Office PowerPoint</Application>
  <PresentationFormat>Widescreen</PresentationFormat>
  <Paragraphs>208</Paragraphs>
  <Slides>34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Arial</vt:lpstr>
      <vt:lpstr>Calibri</vt:lpstr>
      <vt:lpstr>Calibri Light</vt:lpstr>
      <vt:lpstr>Symbol</vt:lpstr>
      <vt:lpstr>Times New Roman</vt:lpstr>
      <vt:lpstr>Office Theme</vt:lpstr>
      <vt:lpstr>PowerPoint Presentation</vt:lpstr>
      <vt:lpstr>Does Local Control Matter?</vt:lpstr>
      <vt:lpstr>Quality Breast Surgery</vt:lpstr>
      <vt:lpstr>A “True Local Recurrence” Is a Marker of Biologically More Aggressive Disease</vt:lpstr>
      <vt:lpstr>Biologically More Aggressive Disease (High-risk 21-gene RS) is More Likely to Recur Locally</vt:lpstr>
      <vt:lpstr>PowerPoint Presentation</vt:lpstr>
      <vt:lpstr>PowerPoint Presentation</vt:lpstr>
      <vt:lpstr>Factors Associated with Type of Surgery</vt:lpstr>
      <vt:lpstr>Multivariate Analysis</vt:lpstr>
      <vt:lpstr>Response to Therapy</vt:lpstr>
      <vt:lpstr>Neoadjuvant Therapy and Node Positive Disease A Changing Landscape</vt:lpstr>
      <vt:lpstr>Loco-regional Irradiation in Patients with Biopsy-proven Axillary Node Involvement at Presentation Who Become Pathologically Node-negative After Neoadjuvant Chemotherapy: Primary Outcomes of</vt:lpstr>
      <vt:lpstr>Secondary Endpoints (cont.)</vt:lpstr>
      <vt:lpstr>PowerPoint Presentation</vt:lpstr>
      <vt:lpstr>Estimating Local Recurrence Risk for Breast Conserving Surgery/Mastectomy</vt:lpstr>
      <vt:lpstr>PowerPoint Presentation</vt:lpstr>
      <vt:lpstr>Outcome after IBTR or other LRR</vt:lpstr>
      <vt:lpstr>Treating an Ipsilateral Breast Tumor Recurrence after Breast-conserving Surgery</vt:lpstr>
      <vt:lpstr>PowerPoint Presentation</vt:lpstr>
      <vt:lpstr>PowerPoint Presentation</vt:lpstr>
      <vt:lpstr>Mastectomy</vt:lpstr>
      <vt:lpstr>Local/Regional Recurrence and Survival After Mastectomy Local recurrence after mastectomy is a potent marker of bad biology</vt:lpstr>
      <vt:lpstr>Approaches for Improving Margin-negative Excision Rates on the First Try</vt:lpstr>
      <vt:lpstr>Margin Assessment with Specimen Radiograph</vt:lpstr>
      <vt:lpstr>PowerPoint Presentation</vt:lpstr>
      <vt:lpstr>Example:  62 yo upper outer mass    IDC  Grade 2 ER+ Her2-</vt:lpstr>
      <vt:lpstr>New concepts</vt:lpstr>
      <vt:lpstr>Inking the specimen</vt:lpstr>
      <vt:lpstr>PowerPoint Presentation</vt:lpstr>
      <vt:lpstr>Local Recurrence vs New Primary</vt:lpstr>
      <vt:lpstr>PowerPoint Presentation</vt:lpstr>
      <vt:lpstr>PowerPoint Presentation</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Euhus</dc:creator>
  <cp:lastModifiedBy>Susan Peck</cp:lastModifiedBy>
  <cp:revision>26</cp:revision>
  <dcterms:created xsi:type="dcterms:W3CDTF">2022-09-16T11:29:34Z</dcterms:created>
  <dcterms:modified xsi:type="dcterms:W3CDTF">2025-11-03T21:45:21Z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0x0101004C9E166F0CC97B47B53690FEF2A49C61</vt:lpwstr>
  </property>
</Properties>
</file>